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11" r:id="rId4"/>
  </p:sldMasterIdLst>
  <p:notesMasterIdLst>
    <p:notesMasterId r:id="rId43"/>
  </p:notesMasterIdLst>
  <p:sldIdLst>
    <p:sldId id="2147477416" r:id="rId5"/>
    <p:sldId id="1569" r:id="rId6"/>
    <p:sldId id="1681" r:id="rId7"/>
    <p:sldId id="1729" r:id="rId8"/>
    <p:sldId id="2147477377" r:id="rId9"/>
    <p:sldId id="2147477378" r:id="rId10"/>
    <p:sldId id="2076138041" r:id="rId11"/>
    <p:sldId id="2147477380" r:id="rId12"/>
    <p:sldId id="2147477381" r:id="rId13"/>
    <p:sldId id="2147477382" r:id="rId14"/>
    <p:sldId id="2147477383" r:id="rId15"/>
    <p:sldId id="2147477417" r:id="rId16"/>
    <p:sldId id="2147477384" r:id="rId17"/>
    <p:sldId id="2147477386" r:id="rId18"/>
    <p:sldId id="2147477388" r:id="rId19"/>
    <p:sldId id="2147477389" r:id="rId20"/>
    <p:sldId id="2147477390" r:id="rId21"/>
    <p:sldId id="2147477395" r:id="rId22"/>
    <p:sldId id="2147477418" r:id="rId23"/>
    <p:sldId id="2147477413" r:id="rId24"/>
    <p:sldId id="2147307797" r:id="rId25"/>
    <p:sldId id="2147477414" r:id="rId26"/>
    <p:sldId id="2147471057" r:id="rId27"/>
    <p:sldId id="2147307667" r:id="rId28"/>
    <p:sldId id="2147470042" r:id="rId29"/>
    <p:sldId id="2147477397" r:id="rId30"/>
    <p:sldId id="2147477396" r:id="rId31"/>
    <p:sldId id="2076138157" r:id="rId32"/>
    <p:sldId id="1834" r:id="rId33"/>
    <p:sldId id="2147477411" r:id="rId34"/>
    <p:sldId id="2147477412" r:id="rId35"/>
    <p:sldId id="2147307788" r:id="rId36"/>
    <p:sldId id="321" r:id="rId37"/>
    <p:sldId id="2142533661" r:id="rId38"/>
    <p:sldId id="2147477392" r:id="rId39"/>
    <p:sldId id="2147477393" r:id="rId40"/>
    <p:sldId id="2147477394" r:id="rId41"/>
    <p:sldId id="214747741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roduction and Agenda" id="{20A82E68-9385-4A75-9EF9-C63DAA09F352}">
          <p14:sldIdLst>
            <p14:sldId id="2147477416"/>
            <p14:sldId id="1569"/>
          </p14:sldIdLst>
        </p14:section>
        <p14:section name="Core concepts" id="{C22306CC-B208-1045-AA73-B1B9CD8D110F}">
          <p14:sldIdLst>
            <p14:sldId id="1681"/>
            <p14:sldId id="1729"/>
            <p14:sldId id="2147477377"/>
            <p14:sldId id="2147477378"/>
            <p14:sldId id="2076138041"/>
          </p14:sldIdLst>
        </p14:section>
        <p14:section name="BCDR Scenarios and Methodologies" id="{EAC38B89-E054-034B-AC37-5CFD7D60D791}">
          <p14:sldIdLst>
            <p14:sldId id="2147477380"/>
            <p14:sldId id="2147477381"/>
          </p14:sldIdLst>
        </p14:section>
        <p14:section name="Scenario 1: Protect in Azure" id="{7232B550-1E9A-462B-87D7-2DE26AB57755}">
          <p14:sldIdLst>
            <p14:sldId id="2147477382"/>
            <p14:sldId id="2147477383"/>
            <p14:sldId id="2147477417"/>
            <p14:sldId id="2147477384"/>
            <p14:sldId id="2147477386"/>
          </p14:sldIdLst>
        </p14:section>
        <p14:section name="Scenario 2: Protect To Azure" id="{07DA705A-0128-4597-AFB0-3808E8442F13}">
          <p14:sldIdLst>
            <p14:sldId id="2147477388"/>
            <p14:sldId id="2147477389"/>
            <p14:sldId id="2147477390"/>
            <p14:sldId id="2147477395"/>
            <p14:sldId id="2147477418"/>
          </p14:sldIdLst>
        </p14:section>
        <p14:section name="Scenario 3: SaaS To Azure" id="{75FEBC23-71EE-47D8-83C1-FD88EB384C25}">
          <p14:sldIdLst>
            <p14:sldId id="2147477413"/>
            <p14:sldId id="2147307797"/>
            <p14:sldId id="2147477414"/>
          </p14:sldIdLst>
        </p14:section>
        <p14:section name="Security" id="{5947F685-2105-4CAC-B3D6-33175BDA3AD6}">
          <p14:sldIdLst>
            <p14:sldId id="2147471057"/>
            <p14:sldId id="2147307667"/>
            <p14:sldId id="2147470042"/>
            <p14:sldId id="2147477397"/>
            <p14:sldId id="2147477396"/>
            <p14:sldId id="2076138157"/>
            <p14:sldId id="1834"/>
          </p14:sldIdLst>
        </p14:section>
        <p14:section name="Appendix" id="{3F05288A-5343-477C-9ADD-84B765C18339}">
          <p14:sldIdLst>
            <p14:sldId id="2147477411"/>
            <p14:sldId id="2147477412"/>
          </p14:sldIdLst>
        </p14:section>
        <p14:section name="Appendix ISV Indepth" id="{064D7496-BD00-46CB-B4D3-47EDCA1B3A34}">
          <p14:sldIdLst>
            <p14:sldId id="2147307788"/>
            <p14:sldId id="321"/>
            <p14:sldId id="2142533661"/>
            <p14:sldId id="2147477392"/>
            <p14:sldId id="2147477393"/>
            <p14:sldId id="2147477394"/>
            <p14:sldId id="214747741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187BF"/>
    <a:srgbClr val="262626"/>
    <a:srgbClr val="017DDB"/>
    <a:srgbClr val="243A5E"/>
    <a:srgbClr val="297DDC"/>
    <a:srgbClr val="2B82E5"/>
    <a:srgbClr val="50E6FF"/>
    <a:srgbClr val="318E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807C27-A782-46B4-8592-C51238EC8E38}" v="11" dt="2023-01-04T17:47:37.5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95" autoAdjust="0"/>
    <p:restoredTop sz="93134" autoAdjust="0"/>
  </p:normalViewPr>
  <p:slideViewPr>
    <p:cSldViewPr snapToGrid="0">
      <p:cViewPr varScale="1">
        <p:scale>
          <a:sx n="105" d="100"/>
          <a:sy n="105" d="100"/>
        </p:scale>
        <p:origin x="147" y="51"/>
      </p:cViewPr>
      <p:guideLst/>
    </p:cSldViewPr>
  </p:slideViewPr>
  <p:outlineViewPr>
    <p:cViewPr>
      <p:scale>
        <a:sx n="33" d="100"/>
        <a:sy n="33" d="100"/>
      </p:scale>
      <p:origin x="0" y="-7884"/>
    </p:cViewPr>
  </p:outlineViewPr>
  <p:notesTextViewPr>
    <p:cViewPr>
      <p:scale>
        <a:sx n="33" d="100"/>
        <a:sy n="33"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resa Virgínia" userId="f75895d1-79ca-4785-96e3-762dc63d0e91" providerId="ADAL" clId="{8C5CBC11-BA01-44F6-ABC9-E8A784BABF6F}"/>
    <pc:docChg chg="custSel modSld">
      <pc:chgData name="Teresa Virgínia" userId="f75895d1-79ca-4785-96e3-762dc63d0e91" providerId="ADAL" clId="{8C5CBC11-BA01-44F6-ABC9-E8A784BABF6F}" dt="2023-01-05T14:16:14.973" v="0" actId="478"/>
      <pc:docMkLst>
        <pc:docMk/>
      </pc:docMkLst>
      <pc:sldChg chg="delSp mod">
        <pc:chgData name="Teresa Virgínia" userId="f75895d1-79ca-4785-96e3-762dc63d0e91" providerId="ADAL" clId="{8C5CBC11-BA01-44F6-ABC9-E8A784BABF6F}" dt="2023-01-05T14:16:14.973" v="0" actId="478"/>
        <pc:sldMkLst>
          <pc:docMk/>
          <pc:sldMk cId="772133396" sldId="2147477416"/>
        </pc:sldMkLst>
        <pc:spChg chg="del">
          <ac:chgData name="Teresa Virgínia" userId="f75895d1-79ca-4785-96e3-762dc63d0e91" providerId="ADAL" clId="{8C5CBC11-BA01-44F6-ABC9-E8A784BABF6F}" dt="2023-01-05T14:16:14.973" v="0" actId="478"/>
          <ac:spMkLst>
            <pc:docMk/>
            <pc:sldMk cId="772133396" sldId="2147477416"/>
            <ac:spMk id="4" creationId="{CE56C856-C71A-C32F-11C5-8F31F8CB32C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72D980-6C61-4356-B7BB-F27B499C5009}" type="datetimeFigureOut">
              <a:rPr lang="en-US" smtClean="0"/>
              <a:t>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A5CD2F-45B9-4AC6-BB38-E8249E43801E}" type="slidenum">
              <a:rPr lang="en-US" smtClean="0"/>
              <a:t>‹#›</a:t>
            </a:fld>
            <a:endParaRPr lang="en-US"/>
          </a:p>
        </p:txBody>
      </p:sp>
    </p:spTree>
    <p:extLst>
      <p:ext uri="{BB962C8B-B14F-4D97-AF65-F5344CB8AC3E}">
        <p14:creationId xmlns:p14="http://schemas.microsoft.com/office/powerpoint/2010/main" val="1389604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docs.microsoft.com/en-us/azure/backup/backup-azure-sap-hana-database" TargetMode="External"/><Relationship Id="rId3" Type="http://schemas.openxmlformats.org/officeDocument/2006/relationships/hyperlink" Target="https://docs.microsoft.com/en-us/azure/backup/backup-azure-vms-introduction" TargetMode="External"/><Relationship Id="rId7" Type="http://schemas.openxmlformats.org/officeDocument/2006/relationships/hyperlink" Target="https://docs.microsoft.com/en-us/azure/backup/backup-azure-sql-database"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docs.microsoft.com/en-us/azure/backup/backup-afs" TargetMode="External"/><Relationship Id="rId5" Type="http://schemas.openxmlformats.org/officeDocument/2006/relationships/hyperlink" Target="https://docs.microsoft.com/en-us/azure/backup/backup-managed-disks" TargetMode="External"/><Relationship Id="rId10" Type="http://schemas.openxmlformats.org/officeDocument/2006/relationships/hyperlink" Target="https://docs.microsoft.com/en-us/azure/backup/blob-backup-overview" TargetMode="External"/><Relationship Id="rId4" Type="http://schemas.openxmlformats.org/officeDocument/2006/relationships/hyperlink" Target="https://docs.microsoft.com/en-us/azure/backup/backup-azure-manage-mars" TargetMode="External"/><Relationship Id="rId9" Type="http://schemas.openxmlformats.org/officeDocument/2006/relationships/hyperlink" Target="https://docs.microsoft.com/en-us/azure/backup/backup-azure-database-postgresql"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ocs.microsoft.com/azure/active-directory/conditional-access/overview"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FDA5CD2F-45B9-4AC6-BB38-E8249E43801E}" type="slidenum">
              <a:rPr lang="en-US" smtClean="0"/>
              <a:t>2</a:t>
            </a:fld>
            <a:endParaRPr lang="en-US"/>
          </a:p>
        </p:txBody>
      </p:sp>
    </p:spTree>
    <p:extLst>
      <p:ext uri="{BB962C8B-B14F-4D97-AF65-F5344CB8AC3E}">
        <p14:creationId xmlns:p14="http://schemas.microsoft.com/office/powerpoint/2010/main" val="3872153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a:effectLst/>
                <a:latin typeface="Segoe UI" panose="020B0502040204020203" pitchFamily="34" charset="0"/>
                <a:ea typeface="+mn-ea"/>
                <a:cs typeface="Segoe UI" panose="020B0502040204020203" pitchFamily="34" charset="0"/>
              </a:rPr>
              <a:t>Achieve the scale and availability you need. Resilience is not about avoiding any failure, but rather bouncing back from one. Azure can help you achieve that resilience at the level you need.</a:t>
            </a:r>
          </a:p>
          <a:p>
            <a:r>
              <a:rPr lang="en-US" sz="900" kern="1200" dirty="0">
                <a:effectLst/>
                <a:latin typeface="Segoe UI" panose="020B0502040204020203" pitchFamily="34" charset="0"/>
                <a:ea typeface="+mn-ea"/>
                <a:cs typeface="Segoe UI" panose="020B0502040204020203" pitchFamily="34" charset="0"/>
              </a:rPr>
              <a:t> </a:t>
            </a:r>
          </a:p>
          <a:p>
            <a:r>
              <a:rPr lang="en-US" sz="900" u="sng" kern="1200" dirty="0">
                <a:effectLst/>
                <a:latin typeface="Segoe UI" panose="020B0502040204020203" pitchFamily="34" charset="0"/>
                <a:ea typeface="+mn-ea"/>
                <a:cs typeface="Segoe UI" panose="020B0502040204020203" pitchFamily="34" charset="0"/>
              </a:rPr>
              <a:t>Key points</a:t>
            </a:r>
            <a:r>
              <a:rPr lang="en-US" sz="900" kern="1200" dirty="0">
                <a:effectLst/>
                <a:latin typeface="Segoe UI" panose="020B0502040204020203" pitchFamily="34" charset="0"/>
                <a:ea typeface="+mn-ea"/>
                <a:cs typeface="Segoe UI" panose="020B0502040204020203" pitchFamily="34" charset="0"/>
              </a:rPr>
              <a:t>:</a:t>
            </a:r>
          </a:p>
          <a:p>
            <a:pPr marL="171450" lvl="0" indent="-171450">
              <a:buFont typeface="Arial" panose="020B0604020202020204" pitchFamily="34" charset="0"/>
              <a:buChar char="•"/>
            </a:pPr>
            <a:r>
              <a:rPr lang="en-US" sz="900" kern="1200" dirty="0">
                <a:effectLst/>
                <a:latin typeface="Segoe UI" panose="020B0502040204020203" pitchFamily="34" charset="0"/>
                <a:ea typeface="+mn-ea"/>
                <a:cs typeface="Segoe UI" panose="020B0502040204020203" pitchFamily="34" charset="0"/>
              </a:rPr>
              <a:t>This diagram represents some of the available Azure services that can be used to mitigate the impact of a failure by increasing resiliency (recovery from failure) or increasing availability (application uptime). This ranges from recovery due to hardware or configuration failure or a power/network outage impacting a single datacenter to a more catastrophic event, like a flood or earthquake impacting an entire region. </a:t>
            </a:r>
          </a:p>
          <a:p>
            <a:pPr marL="171450" lvl="0" indent="-171450">
              <a:buFont typeface="Arial" panose="020B0604020202020204" pitchFamily="34" charset="0"/>
              <a:buChar char="•"/>
            </a:pPr>
            <a:r>
              <a:rPr lang="en-US" sz="900" kern="1200" dirty="0">
                <a:effectLst/>
                <a:latin typeface="Segoe UI" panose="020B0502040204020203" pitchFamily="34" charset="0"/>
                <a:ea typeface="+mn-ea"/>
                <a:cs typeface="Segoe UI" panose="020B0502040204020203" pitchFamily="34" charset="0"/>
              </a:rPr>
              <a:t>This is where Azure services provide you with the reliability services you need to meet your business requirements, including:</a:t>
            </a:r>
          </a:p>
          <a:p>
            <a:pPr marL="388712" lvl="1" indent="-171450">
              <a:buFont typeface="Courier New" panose="02070309020205020404" pitchFamily="49" charset="0"/>
              <a:buChar char="o"/>
            </a:pPr>
            <a:r>
              <a:rPr lang="en-US" sz="900" kern="1200" dirty="0">
                <a:effectLst/>
                <a:latin typeface="Segoe UI" panose="020B0502040204020203" pitchFamily="34" charset="0"/>
                <a:ea typeface="+mn-ea"/>
                <a:cs typeface="Segoe UI" panose="020B0502040204020203" pitchFamily="34" charset="0"/>
              </a:rPr>
              <a:t>Premium storage that improves availability for a single VM deployment.</a:t>
            </a:r>
          </a:p>
          <a:p>
            <a:pPr marL="388712" lvl="1" indent="-171450">
              <a:buFont typeface="Courier New" panose="02070309020205020404" pitchFamily="49" charset="0"/>
              <a:buChar char="o"/>
            </a:pPr>
            <a:r>
              <a:rPr lang="en-US" sz="900" kern="1200" dirty="0">
                <a:effectLst/>
                <a:latin typeface="Segoe UI" panose="020B0502040204020203" pitchFamily="34" charset="0"/>
                <a:ea typeface="+mn-ea"/>
                <a:cs typeface="Segoe UI" panose="020B0502040204020203" pitchFamily="34" charset="0"/>
              </a:rPr>
              <a:t>High availability structures—including Azure Availability Sets and Availability Zones—that support your mission-critical apps, which may have stringent recovery time objectives and recovery point objectives.</a:t>
            </a:r>
          </a:p>
          <a:p>
            <a:pPr marL="388712" lvl="1" indent="-171450">
              <a:buFont typeface="Courier New" panose="02070309020205020404" pitchFamily="49" charset="0"/>
              <a:buChar char="o"/>
            </a:pPr>
            <a:r>
              <a:rPr lang="en-US" sz="900" kern="1200" dirty="0">
                <a:effectLst/>
                <a:latin typeface="Segoe UI" panose="020B0502040204020203" pitchFamily="34" charset="0"/>
                <a:ea typeface="+mn-ea"/>
                <a:cs typeface="Segoe UI" panose="020B0502040204020203" pitchFamily="34" charset="0"/>
              </a:rPr>
              <a:t>Paired regions in Azure that help you further isolate your VMs while Azure Site Recovery makes it easier to orchestrate and automate recovery processes in your disaster recovery plan.</a:t>
            </a:r>
          </a:p>
          <a:p>
            <a:pPr marL="217262" lvl="1" indent="0">
              <a:buFont typeface="Courier New" panose="02070309020205020404" pitchFamily="49" charset="0"/>
              <a:buNone/>
            </a:pPr>
            <a:endParaRPr lang="en-US" sz="900" kern="1200" dirty="0">
              <a:effectLst/>
              <a:latin typeface="Segoe UI" panose="020B0502040204020203" pitchFamily="34" charset="0"/>
              <a:ea typeface="+mn-ea"/>
              <a:cs typeface="Segoe UI" panose="020B0502040204020203" pitchFamily="34" charset="0"/>
            </a:endParaRPr>
          </a:p>
          <a:p>
            <a:r>
              <a:rPr lang="en-US" sz="900" spc="0" dirty="0">
                <a:latin typeface="Segoe UI" panose="020B0502040204020203" pitchFamily="34" charset="0"/>
                <a:cs typeface="Segoe UI" panose="020B0502040204020203" pitchFamily="34" charset="0"/>
              </a:rPr>
              <a:t>So, we’ve seen how resilience is not about avoiding any failure but bouncing back from one. Let’s look at some typical failures that may lead to a downtime for your application. </a:t>
            </a:r>
          </a:p>
          <a:p>
            <a:endParaRPr lang="en-US" sz="900" spc="0" dirty="0">
              <a:latin typeface="Segoe UI" panose="020B0502040204020203" pitchFamily="34" charset="0"/>
              <a:cs typeface="Segoe UI" panose="020B0502040204020203" pitchFamily="34" charset="0"/>
            </a:endParaRPr>
          </a:p>
          <a:p>
            <a:r>
              <a:rPr lang="en-US" sz="900" spc="0" dirty="0">
                <a:latin typeface="Segoe UI" panose="020B0502040204020203" pitchFamily="34" charset="0"/>
                <a:cs typeface="Segoe UI" panose="020B0502040204020203" pitchFamily="34" charset="0"/>
              </a:rPr>
              <a:t>This trapezium shows the degree of impact that a failure can potentially cause. So, while a power or a network outage may impact a datacenter or multiple datacenters in a zone, something more catastrophic like a flood or earthquake can take down the entire region. All these failures primarily impact your infrastructure (which is composed of both applications and the data).</a:t>
            </a:r>
          </a:p>
          <a:p>
            <a:endParaRPr lang="en-US" sz="900" spc="0" dirty="0">
              <a:latin typeface="Segoe UI" panose="020B0502040204020203" pitchFamily="34" charset="0"/>
              <a:cs typeface="Segoe UI" panose="020B0502040204020203" pitchFamily="34" charset="0"/>
            </a:endParaRPr>
          </a:p>
          <a:p>
            <a:r>
              <a:rPr lang="en-US" sz="900" spc="0" dirty="0">
                <a:latin typeface="Segoe UI" panose="020B0502040204020203" pitchFamily="34" charset="0"/>
                <a:cs typeface="Segoe UI" panose="020B0502040204020203" pitchFamily="34" charset="0"/>
              </a:rPr>
              <a:t>There’s one thing that is common no matter what your deployment is; whether you’re running the entire setup in a single region or spread across zones, you will most likely have data—data that is stateful and that you would need to go back to.</a:t>
            </a:r>
          </a:p>
          <a:p>
            <a:r>
              <a:rPr lang="en-US" sz="900" spc="0" dirty="0">
                <a:latin typeface="Segoe UI" panose="020B0502040204020203" pitchFamily="34" charset="0"/>
                <a:cs typeface="Segoe UI" panose="020B0502040204020203" pitchFamily="34" charset="0"/>
              </a:rPr>
              <a:t>The failures impacting this data look like these. And to draw a parallel, these too in some sense have varying degrees of impact on the data; while accidental deletion may lead to losing a file or folder, a rogue admin can wipe out not only your data but also your backups. </a:t>
            </a:r>
          </a:p>
          <a:p>
            <a:endParaRPr lang="en-US" sz="900" spc="0" dirty="0">
              <a:latin typeface="Segoe UI" panose="020B0502040204020203" pitchFamily="34" charset="0"/>
              <a:cs typeface="Segoe UI" panose="020B0502040204020203" pitchFamily="34" charset="0"/>
            </a:endParaRPr>
          </a:p>
          <a:p>
            <a:r>
              <a:rPr lang="en-US" sz="900" spc="0" dirty="0">
                <a:latin typeface="Segoe UI" panose="020B0502040204020203" pitchFamily="34" charset="0"/>
                <a:cs typeface="Segoe UI" panose="020B0502040204020203" pitchFamily="34" charset="0"/>
              </a:rPr>
              <a:t>You need to build resilience against all these failures, and Azure services can help you achieve just that.</a:t>
            </a:r>
          </a:p>
          <a:p>
            <a:endParaRPr lang="en-US" sz="900" dirty="0">
              <a:latin typeface="Segoe UI" panose="020B0502040204020203" pitchFamily="34" charset="0"/>
              <a:cs typeface="Segoe UI" panose="020B0502040204020203" pitchFamily="34" charset="0"/>
            </a:endParaRPr>
          </a:p>
          <a:p>
            <a:pPr marL="171450" indent="-171450">
              <a:buFont typeface="Arial" panose="020B0604020202020204" pitchFamily="34" charset="0"/>
              <a:buChar char="•"/>
            </a:pPr>
            <a:r>
              <a:rPr lang="en-US" sz="900" dirty="0" err="1">
                <a:latin typeface="Segoe UI" panose="020B0502040204020203" pitchFamily="34" charset="0"/>
                <a:cs typeface="Segoe UI" panose="020B0502040204020203" pitchFamily="34" charset="0"/>
              </a:rPr>
              <a:t>Opt</a:t>
            </a:r>
            <a:r>
              <a:rPr lang="en-US" sz="900" dirty="0">
                <a:latin typeface="Segoe UI" panose="020B0502040204020203" pitchFamily="34" charset="0"/>
                <a:cs typeface="Segoe UI" panose="020B0502040204020203" pitchFamily="34" charset="0"/>
              </a:rPr>
              <a:t> for Premium storage, which allows for 99.5% availability in the case of a single VM deployment. </a:t>
            </a:r>
          </a:p>
          <a:p>
            <a:pPr marL="171450" indent="-171450">
              <a:buFont typeface="Arial" panose="020B0604020202020204" pitchFamily="34" charset="0"/>
              <a:buChar char="•"/>
            </a:pPr>
            <a:r>
              <a:rPr lang="en-US" sz="900" dirty="0">
                <a:latin typeface="Segoe UI"/>
                <a:cs typeface="Segoe UI"/>
              </a:rPr>
              <a:t>Up your resilience game with high availability structures and deploy your architecture in availability sets or Availability Zones to get SLAs of up to 99.99%. High availability should be preferred for your mission critical apps that have very stringent (almost real-time) RPO and RTO requirements.</a:t>
            </a:r>
          </a:p>
          <a:p>
            <a:pPr marL="171450" indent="-171450">
              <a:buFont typeface="Arial" panose="020B0604020202020204" pitchFamily="34" charset="0"/>
              <a:buChar char="•"/>
            </a:pPr>
            <a:r>
              <a:rPr lang="en-US" sz="900" dirty="0">
                <a:latin typeface="Segoe UI" panose="020B0502040204020203" pitchFamily="34" charset="0"/>
                <a:cs typeface="Segoe UI" panose="020B0502040204020203" pitchFamily="34" charset="0"/>
              </a:rPr>
              <a:t>Go one step ahead to further isolate your VMs by making use of paired regions in Azure. The recently previewed feature for storage account failover when configured for GRS is also a subset of this solution.</a:t>
            </a:r>
          </a:p>
          <a:p>
            <a:endParaRPr lang="en-US" sz="900" dirty="0">
              <a:latin typeface="Segoe UI" panose="020B0502040204020203" pitchFamily="34" charset="0"/>
              <a:cs typeface="Segoe UI" panose="020B0502040204020203" pitchFamily="34" charset="0"/>
            </a:endParaRPr>
          </a:p>
          <a:p>
            <a:r>
              <a:rPr lang="en-US" sz="900" dirty="0">
                <a:latin typeface="Segoe UI" panose="020B0502040204020203" pitchFamily="34" charset="0"/>
                <a:cs typeface="Segoe UI" panose="020B0502040204020203" pitchFamily="34" charset="0"/>
              </a:rPr>
              <a:t>But none of these still cover you for data failures—and that’s because all of these deployments are almost constantly syncing data, so if data corruption happens and you need to go back in time to a couple of days ago, you need to have backed up that version. Hence, we have Backup.</a:t>
            </a:r>
          </a:p>
          <a:p>
            <a:r>
              <a:rPr lang="en-US" sz="900" dirty="0">
                <a:latin typeface="Segoe UI" panose="020B0502040204020203" pitchFamily="34" charset="0"/>
                <a:cs typeface="Segoe UI" panose="020B0502040204020203" pitchFamily="34" charset="0"/>
              </a:rPr>
              <a:t>	</a:t>
            </a:r>
            <a:r>
              <a:rPr lang="en-US" sz="900" b="0" i="0" kern="1200" dirty="0">
                <a:effectLst/>
                <a:latin typeface="Segoe UI" panose="020B0502040204020203" pitchFamily="34" charset="0"/>
                <a:ea typeface="+mn-ea"/>
                <a:cs typeface="Segoe UI" panose="020B0502040204020203" pitchFamily="34" charset="0"/>
              </a:rPr>
              <a:t> </a:t>
            </a:r>
          </a:p>
          <a:p>
            <a:r>
              <a:rPr lang="en-US" sz="900" i="1" kern="1200" dirty="0">
                <a:effectLst/>
                <a:latin typeface="Segoe UI" panose="020B0502040204020203" pitchFamily="34" charset="0"/>
                <a:ea typeface="+mn-ea"/>
                <a:cs typeface="Segoe UI" panose="020B0502040204020203" pitchFamily="34" charset="0"/>
              </a:rPr>
              <a:t>On this diagram, you can see the host infrastructure at the top and data at the bottom. In the section that moves from a single virtual machine to a datacenter to an Availability Zone to a region that consists of multiple zones, you can see the types of disasters and incidents that each are designed to tolerate. </a:t>
            </a:r>
          </a:p>
          <a:p>
            <a:pPr marL="171450" indent="-171450">
              <a:buFont typeface="Arial" panose="020B0604020202020204" pitchFamily="34" charset="0"/>
              <a:buChar char="•"/>
            </a:pPr>
            <a:r>
              <a:rPr lang="en-US" sz="900" i="1" kern="1200" dirty="0">
                <a:effectLst/>
                <a:latin typeface="Segoe UI" panose="020B0502040204020203" pitchFamily="34" charset="0"/>
                <a:ea typeface="+mn-ea"/>
                <a:cs typeface="Segoe UI" panose="020B0502040204020203" pitchFamily="34" charset="0"/>
              </a:rPr>
              <a:t>Single virtual machine: We have capabilities that allow applications to tolerate server failure, and we provide 99.9% SLAs per single virtual machine. </a:t>
            </a:r>
          </a:p>
          <a:p>
            <a:pPr marL="171450" indent="-171450">
              <a:buFont typeface="Arial" panose="020B0604020202020204" pitchFamily="34" charset="0"/>
              <a:buChar char="•"/>
            </a:pPr>
            <a:r>
              <a:rPr lang="en-US" sz="900" i="1" kern="1200" dirty="0">
                <a:effectLst/>
                <a:latin typeface="Segoe UI" panose="020B0502040204020203" pitchFamily="34" charset="0"/>
                <a:ea typeface="+mn-ea"/>
                <a:cs typeface="Segoe UI" panose="020B0502040204020203" pitchFamily="34" charset="0"/>
              </a:rPr>
              <a:t>Datacenter: We provide capabilities for applications that survive even an entire rack failure. For an application that spreads across racks, we guarantee SLAs of 99.95%. </a:t>
            </a:r>
          </a:p>
          <a:p>
            <a:pPr marL="171450" indent="-171450">
              <a:buFont typeface="Arial" panose="020B0604020202020204" pitchFamily="34" charset="0"/>
              <a:buChar char="•"/>
            </a:pPr>
            <a:r>
              <a:rPr lang="en-US" sz="900" i="1" kern="1200" dirty="0">
                <a:effectLst/>
                <a:latin typeface="Segoe UI" panose="020B0502040204020203" pitchFamily="34" charset="0"/>
                <a:ea typeface="+mn-ea"/>
                <a:cs typeface="Segoe UI" panose="020B0502040204020203" pitchFamily="34" charset="0"/>
              </a:rPr>
              <a:t>Availability Zone: If an application is spread across two or more zones, it has earned an SLA of four 9's from the platform. </a:t>
            </a:r>
          </a:p>
          <a:p>
            <a:pPr marL="171450" indent="-171450">
              <a:buFont typeface="Arial" panose="020B0604020202020204" pitchFamily="34" charset="0"/>
              <a:buChar char="•"/>
            </a:pPr>
            <a:r>
              <a:rPr lang="en-US" sz="900" i="1" kern="1200" dirty="0">
                <a:effectLst/>
                <a:latin typeface="Segoe UI" panose="020B0502040204020203" pitchFamily="34" charset="0"/>
                <a:ea typeface="+mn-ea"/>
                <a:cs typeface="Segoe UI" panose="020B0502040204020203" pitchFamily="34" charset="0"/>
              </a:rPr>
              <a:t>Region: For natural disasters, this is where we have capabilities like Azure Site Recovery, region pairs, and geo replication services that enable an application to survive a full region outage with minimal disruption. </a:t>
            </a:r>
          </a:p>
          <a:p>
            <a:endParaRPr lang="en-US" sz="900" i="1" kern="1200" dirty="0">
              <a:effectLst/>
              <a:latin typeface="Segoe UI" panose="020B0502040204020203" pitchFamily="34" charset="0"/>
              <a:ea typeface="+mn-ea"/>
              <a:cs typeface="Segoe UI" panose="020B0502040204020203" pitchFamily="34" charset="0"/>
            </a:endParaRPr>
          </a:p>
          <a:p>
            <a:r>
              <a:rPr lang="en-US" sz="900" i="1" kern="1200" dirty="0">
                <a:effectLst/>
                <a:latin typeface="Segoe UI" panose="020B0502040204020203" pitchFamily="34" charset="0"/>
                <a:ea typeface="+mn-ea"/>
                <a:cs typeface="Segoe UI" panose="020B0502040204020203" pitchFamily="34" charset="0"/>
              </a:rPr>
              <a:t>At the bottom, there are different types of data impact, including accidental data loss, data corruption, and ransomware attacks. We have capabilities built into the platform for each of these. Backup, of course, is one that will protect against all of these different types of attacks and issues. I've already mentioned role-based access control and immutable storage, which can protect against some of those. </a:t>
            </a:r>
            <a:endParaRPr lang="en-US" sz="900" b="0" i="1" kern="1200" dirty="0">
              <a:effectLst/>
              <a:latin typeface="Segoe UI" panose="020B0502040204020203" pitchFamily="34" charset="0"/>
              <a:ea typeface="+mn-ea"/>
              <a:cs typeface="Segoe UI" panose="020B0502040204020203" pitchFamily="34" charset="0"/>
            </a:endParaRPr>
          </a:p>
          <a:p>
            <a:pPr marL="0" lvl="0" indent="-239938">
              <a:buFont typeface="Courier New" panose="02070309020205020404" pitchFamily="49" charset="0"/>
              <a:buNone/>
            </a:pPr>
            <a:endParaRPr lang="en-US" sz="900" kern="1200" dirty="0">
              <a:effectLst/>
              <a:latin typeface="Segoe UI Light" pitchFamily="34" charset="0"/>
              <a:ea typeface="+mn-ea"/>
              <a:cs typeface="+mn-cs"/>
            </a:endParaRPr>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731736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As you could see from the examples, within Azure you have a lot of options to design your services as reliable as possible.</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You pick and choose depending on your SLA and customer business needs.</a:t>
            </a:r>
          </a:p>
          <a:p>
            <a:pPr>
              <a:lnSpc>
                <a:spcPct val="107000"/>
              </a:lnSpc>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Now, in this scenario, Protect in Azure, we provide a great tool called Azure Backup.</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You can find it by searching for Backup Center in the portal.</a:t>
            </a:r>
          </a:p>
          <a:p>
            <a:pPr>
              <a:lnSpc>
                <a:spcPct val="107000"/>
              </a:lnSpc>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[Simple]</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Azure backup is a simple but very powerful option as there is no infrastructure to maintain.</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It’s also baked into the management pane of a large set of existing services like VM’s, Azure disk so you can set it up and</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Manage it directly from that object.</a:t>
            </a:r>
          </a:p>
          <a:p>
            <a:pPr>
              <a:lnSpc>
                <a:spcPct val="107000"/>
              </a:lnSpc>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[management at scale]</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If we talk management at-scale, Azure backup lets you monitor and check all your jobs and their history.</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It also allows you, from the blade, to discover unprotected resources and add them at-scale.</a:t>
            </a:r>
          </a:p>
          <a:p>
            <a:pPr>
              <a:lnSpc>
                <a:spcPct val="107000"/>
              </a:lnSpc>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Also, there are policies that allow you to force backup configuration when deploying objects and audit them.</a:t>
            </a:r>
          </a:p>
          <a:p>
            <a:pPr>
              <a:lnSpc>
                <a:spcPct val="107000"/>
              </a:lnSpc>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[Security]</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In terms of security, Azure backup helps you to apply a zero-trust posture.</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You can apply industry standard security controls to identify, protect, respond and recover from Ransomware events</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You can enable granular roles with multi-factor and multi-user authorization.</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It has build in monitoring and alerting capabilities to detect unauthorized, suspicious or malicious activity when it occurs.</a:t>
            </a:r>
          </a:p>
          <a:p>
            <a:pPr>
              <a:lnSpc>
                <a:spcPct val="107000"/>
              </a:lnSpc>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To protect from ransomware further, we provide modern-Airgap of backup data via data isolation and features like soft delete</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Protection.</a:t>
            </a:r>
          </a:p>
          <a:p>
            <a:pPr>
              <a:lnSpc>
                <a:spcPct val="107000"/>
              </a:lnSpc>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[Cost-effective]</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No need for infrastructure and management overhead</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Via backup reports you can right-size your backup storage and identify resources to delete.</a:t>
            </a: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You will also have access to backup pricing estimator.</a:t>
            </a:r>
          </a:p>
          <a:p>
            <a:pPr>
              <a:lnSpc>
                <a:spcPct val="107000"/>
              </a:lnSpc>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Also, there is an archive tier that allows for significant cost savings with long-term-retentions.</a:t>
            </a:r>
          </a:p>
          <a:p>
            <a:pPr>
              <a:lnSpc>
                <a:spcPct val="107000"/>
              </a:lnSpc>
              <a:spcAft>
                <a:spcPts val="80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Below you can see which services and resources are available to protect.</a:t>
            </a:r>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86509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IN" b="1" i="0" dirty="0">
                <a:solidFill>
                  <a:srgbClr val="171717"/>
                </a:solidFill>
                <a:effectLst/>
                <a:latin typeface="Segoe UI" panose="020B0502040204020203" pitchFamily="34" charset="0"/>
              </a:rPr>
              <a:t>Azure VMs</a:t>
            </a:r>
            <a:r>
              <a:rPr lang="en-IN" b="0" i="0" dirty="0">
                <a:solidFill>
                  <a:srgbClr val="171717"/>
                </a:solidFill>
                <a:effectLst/>
                <a:latin typeface="Segoe UI" panose="020B0502040204020203" pitchFamily="34" charset="0"/>
              </a:rPr>
              <a:t> - </a:t>
            </a:r>
            <a:r>
              <a:rPr lang="en-IN" b="0" i="0" u="none" strike="noStrike" dirty="0">
                <a:solidFill>
                  <a:srgbClr val="171717"/>
                </a:solidFill>
                <a:effectLst/>
                <a:latin typeface="Segoe UI" panose="020B0502040204020203" pitchFamily="34" charset="0"/>
                <a:hlinkClick r:id="rId3"/>
              </a:rPr>
              <a:t>Back up entire Windows/Linux VMs</a:t>
            </a:r>
            <a:r>
              <a:rPr lang="en-IN" b="0" i="0" dirty="0">
                <a:solidFill>
                  <a:srgbClr val="171717"/>
                </a:solidFill>
                <a:effectLst/>
                <a:latin typeface="Segoe UI" panose="020B0502040204020203" pitchFamily="34" charset="0"/>
              </a:rPr>
              <a:t> (using backup extensions) or back up files, folders, and system state using the </a:t>
            </a:r>
            <a:r>
              <a:rPr lang="en-IN" b="0" i="0" u="none" strike="noStrike" dirty="0">
                <a:solidFill>
                  <a:srgbClr val="171717"/>
                </a:solidFill>
                <a:effectLst/>
                <a:latin typeface="Segoe UI" panose="020B0502040204020203" pitchFamily="34" charset="0"/>
                <a:hlinkClick r:id="rId4"/>
              </a:rPr>
              <a:t>MARS agent</a:t>
            </a:r>
            <a:r>
              <a:rPr lang="en-IN" b="0" i="0" dirty="0">
                <a:solidFill>
                  <a:srgbClr val="171717"/>
                </a:solidFill>
                <a:effectLst/>
                <a:latin typeface="Segoe UI" panose="020B0502040204020203" pitchFamily="34" charset="0"/>
              </a:rPr>
              <a:t>.</a:t>
            </a:r>
          </a:p>
          <a:p>
            <a:pPr algn="l">
              <a:buFont typeface="Arial" panose="020B0604020202020204" pitchFamily="34" charset="0"/>
              <a:buChar char="•"/>
            </a:pPr>
            <a:r>
              <a:rPr lang="en-IN" b="1" i="0" dirty="0">
                <a:solidFill>
                  <a:srgbClr val="171717"/>
                </a:solidFill>
                <a:effectLst/>
                <a:latin typeface="Segoe UI" panose="020B0502040204020203" pitchFamily="34" charset="0"/>
              </a:rPr>
              <a:t>Azure Managed Disks</a:t>
            </a:r>
            <a:r>
              <a:rPr lang="en-IN" b="0" i="0" dirty="0">
                <a:solidFill>
                  <a:srgbClr val="171717"/>
                </a:solidFill>
                <a:effectLst/>
                <a:latin typeface="Segoe UI" panose="020B0502040204020203" pitchFamily="34" charset="0"/>
              </a:rPr>
              <a:t> - </a:t>
            </a:r>
            <a:r>
              <a:rPr lang="en-IN" b="0" i="0" u="none" strike="noStrike" dirty="0">
                <a:solidFill>
                  <a:srgbClr val="171717"/>
                </a:solidFill>
                <a:effectLst/>
                <a:latin typeface="Segoe UI" panose="020B0502040204020203" pitchFamily="34" charset="0"/>
                <a:hlinkClick r:id="rId5"/>
              </a:rPr>
              <a:t>Back up Azure Managed Disks</a:t>
            </a:r>
            <a:endParaRPr lang="en-IN" b="0" i="0" dirty="0">
              <a:solidFill>
                <a:srgbClr val="171717"/>
              </a:solidFill>
              <a:effectLst/>
              <a:latin typeface="Segoe UI" panose="020B0502040204020203" pitchFamily="34" charset="0"/>
            </a:endParaRPr>
          </a:p>
          <a:p>
            <a:pPr algn="l">
              <a:buFont typeface="Arial" panose="020B0604020202020204" pitchFamily="34" charset="0"/>
              <a:buChar char="•"/>
            </a:pPr>
            <a:r>
              <a:rPr lang="en-IN" b="1" i="0" dirty="0">
                <a:solidFill>
                  <a:srgbClr val="171717"/>
                </a:solidFill>
                <a:effectLst/>
                <a:latin typeface="Segoe UI" panose="020B0502040204020203" pitchFamily="34" charset="0"/>
              </a:rPr>
              <a:t>Azure Files shares</a:t>
            </a:r>
            <a:r>
              <a:rPr lang="en-IN" b="0" i="0" dirty="0">
                <a:solidFill>
                  <a:srgbClr val="171717"/>
                </a:solidFill>
                <a:effectLst/>
                <a:latin typeface="Segoe UI" panose="020B0502040204020203" pitchFamily="34" charset="0"/>
              </a:rPr>
              <a:t> - </a:t>
            </a:r>
            <a:r>
              <a:rPr lang="en-IN" b="0" i="0" u="none" strike="noStrike" dirty="0">
                <a:solidFill>
                  <a:srgbClr val="171717"/>
                </a:solidFill>
                <a:effectLst/>
                <a:latin typeface="Segoe UI" panose="020B0502040204020203" pitchFamily="34" charset="0"/>
                <a:hlinkClick r:id="rId6"/>
              </a:rPr>
              <a:t>Back up Azure File shares to a storage account</a:t>
            </a:r>
            <a:endParaRPr lang="en-IN" b="0" i="0" dirty="0">
              <a:solidFill>
                <a:srgbClr val="171717"/>
              </a:solidFill>
              <a:effectLst/>
              <a:latin typeface="Segoe UI" panose="020B0502040204020203" pitchFamily="34" charset="0"/>
            </a:endParaRPr>
          </a:p>
          <a:p>
            <a:pPr algn="l">
              <a:buFont typeface="Arial" panose="020B0604020202020204" pitchFamily="34" charset="0"/>
              <a:buChar char="•"/>
            </a:pPr>
            <a:r>
              <a:rPr lang="en-IN" b="1" i="0" dirty="0">
                <a:solidFill>
                  <a:srgbClr val="171717"/>
                </a:solidFill>
                <a:effectLst/>
                <a:latin typeface="Segoe UI" panose="020B0502040204020203" pitchFamily="34" charset="0"/>
              </a:rPr>
              <a:t>SQL Server in Azure VMs</a:t>
            </a:r>
            <a:r>
              <a:rPr lang="en-IN" b="0" i="0" dirty="0">
                <a:solidFill>
                  <a:srgbClr val="171717"/>
                </a:solidFill>
                <a:effectLst/>
                <a:latin typeface="Segoe UI" panose="020B0502040204020203" pitchFamily="34" charset="0"/>
              </a:rPr>
              <a:t> - </a:t>
            </a:r>
            <a:r>
              <a:rPr lang="en-IN" b="0" i="0" u="none" strike="noStrike" dirty="0">
                <a:solidFill>
                  <a:srgbClr val="171717"/>
                </a:solidFill>
                <a:effectLst/>
                <a:latin typeface="Segoe UI" panose="020B0502040204020203" pitchFamily="34" charset="0"/>
                <a:hlinkClick r:id="rId7"/>
              </a:rPr>
              <a:t>Back up SQL Server databases running on Azure VMs</a:t>
            </a:r>
            <a:endParaRPr lang="en-IN" b="0" i="0" dirty="0">
              <a:solidFill>
                <a:srgbClr val="171717"/>
              </a:solidFill>
              <a:effectLst/>
              <a:latin typeface="Segoe UI" panose="020B0502040204020203" pitchFamily="34" charset="0"/>
            </a:endParaRPr>
          </a:p>
          <a:p>
            <a:pPr algn="l">
              <a:buFont typeface="Arial" panose="020B0604020202020204" pitchFamily="34" charset="0"/>
              <a:buChar char="•"/>
            </a:pPr>
            <a:r>
              <a:rPr lang="en-IN" b="1" i="0" dirty="0">
                <a:solidFill>
                  <a:srgbClr val="171717"/>
                </a:solidFill>
                <a:effectLst/>
                <a:latin typeface="Segoe UI" panose="020B0502040204020203" pitchFamily="34" charset="0"/>
              </a:rPr>
              <a:t>SAP HANA databases in Azure VMs</a:t>
            </a:r>
            <a:r>
              <a:rPr lang="en-IN" b="0" i="0" dirty="0">
                <a:solidFill>
                  <a:srgbClr val="171717"/>
                </a:solidFill>
                <a:effectLst/>
                <a:latin typeface="Segoe UI" panose="020B0502040204020203" pitchFamily="34" charset="0"/>
              </a:rPr>
              <a:t> - </a:t>
            </a:r>
            <a:r>
              <a:rPr lang="en-IN" b="0" i="0" u="none" strike="noStrike" dirty="0">
                <a:solidFill>
                  <a:srgbClr val="171717"/>
                </a:solidFill>
                <a:effectLst/>
                <a:latin typeface="Segoe UI" panose="020B0502040204020203" pitchFamily="34" charset="0"/>
                <a:hlinkClick r:id="rId8"/>
              </a:rPr>
              <a:t>Backup SAP HANA databases running on Azure VMs</a:t>
            </a:r>
            <a:endParaRPr lang="en-IN" b="0" i="0" dirty="0">
              <a:solidFill>
                <a:srgbClr val="171717"/>
              </a:solidFill>
              <a:effectLst/>
              <a:latin typeface="Segoe UI" panose="020B0502040204020203" pitchFamily="34" charset="0"/>
            </a:endParaRPr>
          </a:p>
          <a:p>
            <a:pPr algn="l">
              <a:buFont typeface="Arial" panose="020B0604020202020204" pitchFamily="34" charset="0"/>
              <a:buChar char="•"/>
            </a:pPr>
            <a:r>
              <a:rPr lang="en-IN" b="1" i="0" dirty="0">
                <a:solidFill>
                  <a:srgbClr val="171717"/>
                </a:solidFill>
                <a:effectLst/>
                <a:latin typeface="Segoe UI" panose="020B0502040204020203" pitchFamily="34" charset="0"/>
              </a:rPr>
              <a:t>Azure Database for PostgreSQL servers</a:t>
            </a:r>
            <a:r>
              <a:rPr lang="en-IN" b="0" i="0" dirty="0">
                <a:solidFill>
                  <a:srgbClr val="171717"/>
                </a:solidFill>
                <a:effectLst/>
                <a:latin typeface="Segoe UI" panose="020B0502040204020203" pitchFamily="34" charset="0"/>
              </a:rPr>
              <a:t> - </a:t>
            </a:r>
            <a:r>
              <a:rPr lang="en-IN" b="0" i="0" u="none" strike="noStrike" dirty="0">
                <a:solidFill>
                  <a:srgbClr val="171717"/>
                </a:solidFill>
                <a:effectLst/>
                <a:latin typeface="Segoe UI" panose="020B0502040204020203" pitchFamily="34" charset="0"/>
                <a:hlinkClick r:id="rId9"/>
              </a:rPr>
              <a:t>Back up Azure PostgreSQL databases and retain the backups for up to 10 years</a:t>
            </a:r>
            <a:endParaRPr lang="en-IN" b="0" i="0" dirty="0">
              <a:solidFill>
                <a:srgbClr val="171717"/>
              </a:solidFill>
              <a:effectLst/>
              <a:latin typeface="Segoe UI" panose="020B0502040204020203" pitchFamily="34" charset="0"/>
            </a:endParaRPr>
          </a:p>
          <a:p>
            <a:pPr algn="l">
              <a:buFont typeface="Arial" panose="020B0604020202020204" pitchFamily="34" charset="0"/>
              <a:buChar char="•"/>
            </a:pPr>
            <a:r>
              <a:rPr lang="en-IN" b="1" i="0" dirty="0">
                <a:solidFill>
                  <a:srgbClr val="171717"/>
                </a:solidFill>
                <a:effectLst/>
                <a:latin typeface="Segoe UI" panose="020B0502040204020203" pitchFamily="34" charset="0"/>
              </a:rPr>
              <a:t>Azure Blobs</a:t>
            </a:r>
            <a:r>
              <a:rPr lang="en-IN" b="0" i="0" dirty="0">
                <a:solidFill>
                  <a:srgbClr val="171717"/>
                </a:solidFill>
                <a:effectLst/>
                <a:latin typeface="Segoe UI" panose="020B0502040204020203" pitchFamily="34" charset="0"/>
              </a:rPr>
              <a:t> - </a:t>
            </a:r>
            <a:r>
              <a:rPr lang="en-IN" b="0" i="0" u="none" strike="noStrike" dirty="0">
                <a:solidFill>
                  <a:srgbClr val="171717"/>
                </a:solidFill>
                <a:effectLst/>
                <a:latin typeface="Segoe UI" panose="020B0502040204020203" pitchFamily="34" charset="0"/>
                <a:hlinkClick r:id="rId10"/>
              </a:rPr>
              <a:t>Overview of operational backup for Azure Blobs</a:t>
            </a:r>
            <a:endParaRPr lang="en-IN" b="0" i="0" dirty="0">
              <a:solidFill>
                <a:srgbClr val="171717"/>
              </a:solidFill>
              <a:effectLst/>
              <a:latin typeface="Segoe UI" panose="020B0502040204020203" pitchFamily="34" charset="0"/>
            </a:endParaRP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endParaRPr lang="en-US" i="1" dirty="0"/>
          </a:p>
          <a:p>
            <a:pPr>
              <a:defRPr/>
            </a:pPr>
            <a:endParaRPr lang="en-US" dirty="0">
              <a:cs typeface="Calibri" panose="020F0502020204030204"/>
            </a:endParaRPr>
          </a:p>
          <a:p>
            <a:pPr>
              <a:defRPr/>
            </a:pPr>
            <a:endParaRPr lang="en-US"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42255" rtl="0" eaLnBrk="1" fontAlgn="auto" latinLnBrk="0" hangingPunct="1">
              <a:lnSpc>
                <a:spcPct val="100000"/>
              </a:lnSpc>
              <a:spcBef>
                <a:spcPts val="0"/>
              </a:spcBef>
              <a:spcAft>
                <a:spcPts val="0"/>
              </a:spcAft>
              <a:buClrTx/>
              <a:buSzTx/>
              <a:buFontTx/>
              <a:buNone/>
              <a:tabLst/>
              <a:defRPr/>
            </a:pPr>
            <a:fld id="{92A39D22-501B-404E-9A52-DF8029128C54}"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42255"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99207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FDA5CD2F-45B9-4AC6-BB38-E8249E43801E}" type="slidenum">
              <a:rPr lang="en-US" smtClean="0"/>
              <a:t>15</a:t>
            </a:fld>
            <a:endParaRPr lang="en-US"/>
          </a:p>
        </p:txBody>
      </p:sp>
    </p:spTree>
    <p:extLst>
      <p:ext uri="{BB962C8B-B14F-4D97-AF65-F5344CB8AC3E}">
        <p14:creationId xmlns:p14="http://schemas.microsoft.com/office/powerpoint/2010/main" val="1704769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why you’d want to protect to Azure instead of hosting another datacenter as a failover location.</a:t>
            </a:r>
          </a:p>
          <a:p>
            <a:endParaRPr lang="en-US" dirty="0"/>
          </a:p>
          <a:p>
            <a:r>
              <a:rPr lang="en-US" dirty="0"/>
              <a:t>You have to pay for another datacenter, including incidentals which amount to sunk costs.</a:t>
            </a:r>
          </a:p>
          <a:p>
            <a:endParaRPr lang="en-US" dirty="0"/>
          </a:p>
          <a:p>
            <a:r>
              <a:rPr lang="en-US" dirty="0"/>
              <a:t>With Azure you’re not paying until you use resources for failover.</a:t>
            </a:r>
          </a:p>
          <a:p>
            <a:endParaRPr lang="en-US" dirty="0"/>
          </a:p>
          <a:p>
            <a:r>
              <a:rPr lang="en-US" dirty="0"/>
              <a:t>Another feature of protect to Azure is on-demand capacity reservation, or payment that reserves the right to use failover resources when needed. This also sets you up for</a:t>
            </a:r>
            <a:r>
              <a:rPr lang="en-US" b="0" dirty="0"/>
              <a:t> migration in the future should the need or desire arise.</a:t>
            </a:r>
          </a:p>
          <a:p>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44352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standard methods for to-Azure protection that achieve the RTO and RPO goals of most organizations.</a:t>
            </a:r>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88220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The Azure Site Recovery is a process where an ASR agent, installed on machines in your datacenter, copies data of your hard drives then replicates them into the cloud. The copy-replication process is asynchronous, which means data is written to backup resources after it’s already written to primary storage. Sequential instead of simultaneous, which requires substantially less bandwidth and works over long distances.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ASR uses virtual disks as backup, not virtual machines. VMs only come into play during failover, at which point ASR creates VMs and attaches disk copies to them. Only then do consumption costs come into play. Before failover, the you’re paying for storage, not storage and consumption.</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The ASR agent asynchronously replicates copies of disk data to Azure as virtual disks.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dirty="0">
                <a:solidFill>
                  <a:srgbClr val="FFFFFF"/>
                </a:solidFill>
                <a:latin typeface="Segoe UI"/>
              </a:rPr>
              <a:t>Unlike virtual machines, virtual disks don't consume compute costs. So you only pay for storage until failover.</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br>
              <a:rPr lang="en-US" dirty="0"/>
            </a:br>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75793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ED3BD-1586-40A4-A88A-20E4DCFC47B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0867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FDA5CD2F-45B9-4AC6-BB38-E8249E43801E}" type="slidenum">
              <a:rPr lang="en-US" smtClean="0"/>
              <a:t>20</a:t>
            </a:fld>
            <a:endParaRPr lang="en-US"/>
          </a:p>
        </p:txBody>
      </p:sp>
    </p:spTree>
    <p:extLst>
      <p:ext uri="{BB962C8B-B14F-4D97-AF65-F5344CB8AC3E}">
        <p14:creationId xmlns:p14="http://schemas.microsoft.com/office/powerpoint/2010/main" val="3876386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When we say SAAS To Azure, the first example that pops up is probably O365</a:t>
            </a:r>
          </a:p>
          <a:p>
            <a:pPr>
              <a:lnSpc>
                <a:spcPct val="107000"/>
              </a:lnSpc>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While Microsoft will make sure that your Mailboxes, SharePoint sites, Teams content and OneDrive Files are spread over</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Multiple datacenters in the same region and regular multi day backups are being made, you might need additional capabilities</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When it comes to RTO &amp; RPO. </a:t>
            </a:r>
          </a:p>
          <a:p>
            <a:pPr>
              <a:lnSpc>
                <a:spcPct val="107000"/>
              </a:lnSpc>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If you would need point in time restores after retention and deletion has past, you might need to look for other solutions.</a:t>
            </a:r>
          </a:p>
          <a:p>
            <a:pPr>
              <a:lnSpc>
                <a:spcPct val="107000"/>
              </a:lnSpc>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As you might know, mails will not be recoverable 30 days after deletion. For files this is 94 days.</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We offer things like legal hold but that only applies to mailboxes.</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We also offer eDiscovery hold that could apply to teams,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sharepoint</a:t>
            </a:r>
            <a:r>
              <a:rPr lang="en-US" sz="1200" dirty="0">
                <a:effectLst/>
                <a:latin typeface="Calibri" panose="020F0502020204030204" pitchFamily="34" charset="0"/>
                <a:ea typeface="Calibri" panose="020F0502020204030204" pitchFamily="34" charset="0"/>
                <a:cs typeface="Times New Roman" panose="02020603050405020304" pitchFamily="18" charset="0"/>
              </a:rPr>
              <a:t> and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onedrive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But actions are to be performed by people with specific access and doesn’t scale as a backup solution.</a:t>
            </a:r>
          </a:p>
          <a:p>
            <a:pPr>
              <a:lnSpc>
                <a:spcPct val="107000"/>
              </a:lnSpc>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FDA5CD2F-45B9-4AC6-BB38-E8249E43801E}" type="slidenum">
              <a:rPr lang="en-US" smtClean="0"/>
              <a:t>21</a:t>
            </a:fld>
            <a:endParaRPr lang="en-US"/>
          </a:p>
        </p:txBody>
      </p:sp>
    </p:spTree>
    <p:extLst>
      <p:ext uri="{BB962C8B-B14F-4D97-AF65-F5344CB8AC3E}">
        <p14:creationId xmlns:p14="http://schemas.microsoft.com/office/powerpoint/2010/main" val="1974882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A5CD2F-45B9-4AC6-BB38-E8249E43801E}" type="slidenum">
              <a:rPr lang="en-US" smtClean="0"/>
              <a:t>3</a:t>
            </a:fld>
            <a:endParaRPr lang="en-US"/>
          </a:p>
        </p:txBody>
      </p:sp>
    </p:spTree>
    <p:extLst>
      <p:ext uri="{BB962C8B-B14F-4D97-AF65-F5344CB8AC3E}">
        <p14:creationId xmlns:p14="http://schemas.microsoft.com/office/powerpoint/2010/main" val="2658000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ECE383-A318-48D5-8E18-C6296DCCF8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2766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Aravindan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73D3C-96AB-4AF9-8751-ECCDB6E285D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84921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Create a response plan and adopt the right tools.</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000" i="0" u="none" strike="noStrike" kern="1200" cap="none" spc="0" normalizeH="0" baseline="0" noProof="0" dirty="0">
                <a:ln>
                  <a:noFill/>
                </a:ln>
                <a:solidFill>
                  <a:srgbClr val="000000"/>
                </a:solidFill>
                <a:effectLst/>
                <a:uLnTx/>
                <a:uFillTx/>
                <a:latin typeface="+mj-lt"/>
                <a:ea typeface="Calibri" panose="020F0502020204030204" pitchFamily="34" charset="0"/>
                <a:cs typeface="Segoe UI Semibold" panose="020B0702040204020203" pitchFamily="34" charset="0"/>
              </a:rPr>
              <a:t>Best practices include adoption of an internal culture</a:t>
            </a:r>
            <a:r>
              <a:rPr kumimoji="0" lang="en-US" sz="1000" u="none" strike="noStrike" kern="1200" cap="none" spc="0" normalizeH="0" baseline="0" noProof="0" dirty="0">
                <a:ln>
                  <a:noFill/>
                </a:ln>
                <a:solidFill>
                  <a:srgbClr val="000000"/>
                </a:solidFill>
                <a:effectLst/>
                <a:uLnTx/>
                <a:uFillTx/>
                <a:latin typeface="+mj-lt"/>
                <a:ea typeface="Calibri" panose="020F0502020204030204" pitchFamily="34" charset="0"/>
                <a:cs typeface="Segoe UI Semibold" panose="020B0702040204020203" pitchFamily="34" charset="0"/>
              </a:rPr>
              <a:t> </a:t>
            </a:r>
            <a:r>
              <a:rPr kumimoji="0" lang="en-US" sz="1000" u="none" strike="noStrike" kern="1200" cap="none" spc="0" normalizeH="0" baseline="0" noProof="0" dirty="0">
                <a:ln>
                  <a:noFill/>
                </a:ln>
                <a:solidFill>
                  <a:srgbClr val="000000"/>
                </a:solidFill>
                <a:effectLst/>
                <a:uLnTx/>
                <a:uFillTx/>
                <a:latin typeface="Segoe UI"/>
                <a:ea typeface="Calibri" panose="020F0502020204030204" pitchFamily="34" charset="0"/>
                <a:cs typeface="Segoe UI Semibold" panose="020B0702040204020203" pitchFamily="34" charset="0"/>
              </a:rPr>
              <a:t>of Zero Trust that assumes breach, and implementation of a good security hygiene posture. Implement a system of data recovery/backup and </a:t>
            </a:r>
            <a:r>
              <a:rPr lang="en-US" sz="1000" dirty="0">
                <a:solidFill>
                  <a:srgbClr val="000000"/>
                </a:solidFill>
                <a:latin typeface="Segoe UI"/>
                <a:ea typeface="Calibri" panose="020F0502020204030204" pitchFamily="34" charset="0"/>
                <a:cs typeface="Segoe UI Semibold" panose="020B0702040204020203" pitchFamily="34" charset="0"/>
              </a:rPr>
              <a:t>secure access. </a:t>
            </a:r>
            <a:endParaRPr kumimoji="0" lang="en-US" sz="1000" b="0" i="0" u="none" strike="noStrike" kern="1200" cap="none" spc="0" normalizeH="0" baseline="0" noProof="0" dirty="0">
              <a:ln>
                <a:noFill/>
              </a:ln>
              <a:solidFill>
                <a:schemeClr val="accent3"/>
              </a:solidFill>
              <a:effectLst/>
              <a:uLnTx/>
              <a:uFillTx/>
              <a:latin typeface="Segoe UI Semibold"/>
              <a:ea typeface="+mn-ea"/>
              <a:cs typeface="Segoe UI Semibold" panose="020B0702040204020203" pitchFamily="34" charset="0"/>
            </a:endParaRPr>
          </a:p>
          <a:p>
            <a:pPr marL="342900" marR="0" lvl="0" indent="-342900">
              <a:lnSpc>
                <a:spcPct val="107000"/>
              </a:lnSpc>
              <a:spcBef>
                <a:spcPts val="0"/>
              </a:spcBef>
              <a:spcAft>
                <a:spcPts val="800"/>
              </a:spcAft>
              <a:buFont typeface="Symbol" panose="05050102010706020507" pitchFamily="18" charset="2"/>
              <a:buChar char=""/>
              <a:tabLst>
                <a:tab pos="4572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Remote Access and Zero Trust</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Maintain software and appliance updates. </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Enforce Zero Trust user and device validation with Azure AD Conditional Access. </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Configure security for third-party VPN solutions. </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Deploy Azure Point-to-Site VPN. </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Publish on-premises web apps with Azure AD Application Proxy. </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Secure access to Azure resources with Azure Bastion.</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endParaRPr kumimoji="0" lang="en-US" sz="1000" b="0" i="0" u="none" strike="noStrike" kern="1200" cap="none" spc="0" normalizeH="0" baseline="0" noProof="0" dirty="0">
              <a:ln>
                <a:noFill/>
              </a:ln>
              <a:solidFill>
                <a:schemeClr val="accent3"/>
              </a:solidFill>
              <a:effectLst/>
              <a:uLnTx/>
              <a:uFillTx/>
              <a:latin typeface="Segoe UI Semibold"/>
              <a:ea typeface="+mn-ea"/>
              <a:cs typeface="Segoe UI Semibold" panose="020B0702040204020203" pitchFamily="34" charset="0"/>
            </a:endParaRPr>
          </a:p>
          <a:p>
            <a:pPr marL="342900" marR="0" lvl="0" indent="-342900">
              <a:lnSpc>
                <a:spcPct val="107000"/>
              </a:lnSpc>
              <a:spcBef>
                <a:spcPts val="0"/>
              </a:spcBef>
              <a:spcAft>
                <a:spcPts val="800"/>
              </a:spcAft>
              <a:buFont typeface="Symbol" panose="05050102010706020507" pitchFamily="18" charset="2"/>
              <a:buChar char=""/>
              <a:tabLst>
                <a:tab pos="4572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Secure backups</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Back up all critical systems automatically on a regular schedule. </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Protect backups against deliberate erasure and encryption:</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Regularly exercise your business continuity/disaster recovery (BC/DR) plan.</a:t>
            </a:r>
          </a:p>
          <a:p>
            <a:pPr marL="742950" marR="0" lvl="1" indent="-285750">
              <a:lnSpc>
                <a:spcPct val="107000"/>
              </a:lnSpc>
              <a:spcBef>
                <a:spcPts val="0"/>
              </a:spcBef>
              <a:spcAft>
                <a:spcPts val="800"/>
              </a:spcAft>
              <a:buFont typeface="Courier New" panose="02070309020205020404" pitchFamily="49" charset="0"/>
              <a:buChar char="o"/>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Protect supporting documents required for recovery such as restoration procedure documents, your configuration management database, and network diagrams</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endParaRPr kumimoji="0" lang="en-US" sz="10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000" b="1"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Prevent attackers from getting in.</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lang="en-US" sz="1000" dirty="0">
                <a:effectLst/>
                <a:latin typeface="Calibri" panose="020F0502020204030204" pitchFamily="34" charset="0"/>
                <a:ea typeface="Calibri" panose="020F0502020204030204" pitchFamily="34" charset="0"/>
                <a:cs typeface="Times New Roman" panose="02020603050405020304" pitchFamily="18" charset="0"/>
              </a:rPr>
              <a:t>Deploy Microsoft cloud and on-premises security features and services for layers of protection and mitigation against ransomware attacks. </a:t>
            </a:r>
            <a:r>
              <a:rPr lang="en-US" sz="1000" dirty="0">
                <a:solidFill>
                  <a:srgbClr val="000000"/>
                </a:solidFill>
                <a:latin typeface="+mj-lt"/>
              </a:rPr>
              <a:t>Harden the security perimeter </a:t>
            </a:r>
            <a:r>
              <a:rPr lang="en-US" sz="1000" dirty="0">
                <a:solidFill>
                  <a:srgbClr val="000000"/>
                </a:solidFill>
                <a:latin typeface="Segoe UI"/>
              </a:rPr>
              <a:t>by leveraging best-in-class security workloads across endpoints, email and data, cloud applications, identities, and infrastructure. Deploy comprehensive prevention, detection and response capabilities. </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endParaRPr lang="en-US" sz="1000" dirty="0">
              <a:solidFill>
                <a:srgbClr val="000000"/>
              </a:solidFill>
              <a:latin typeface="Segoe UI"/>
            </a:endParaRP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000" b="0" i="0" u="none" strike="noStrike" kern="1200" cap="none" spc="0" normalizeH="0" baseline="0" noProof="0" dirty="0">
                <a:ln>
                  <a:noFill/>
                </a:ln>
                <a:solidFill>
                  <a:schemeClr val="accent3"/>
                </a:solidFill>
                <a:effectLst/>
                <a:uLnTx/>
                <a:uFillTx/>
                <a:latin typeface="Segoe UI Semibold"/>
                <a:ea typeface="+mn-ea"/>
                <a:cs typeface="Segoe UI Semibold" panose="020B0702040204020203" pitchFamily="34" charset="0"/>
              </a:rPr>
              <a:t>Related capabilities include deployment of SIEM and XDR </a:t>
            </a:r>
            <a:r>
              <a:rPr lang="en-US" sz="1000" dirty="0">
                <a:solidFill>
                  <a:srgbClr val="000000"/>
                </a:solidFill>
                <a:latin typeface="Segoe UI"/>
                <a:cs typeface="Segoe UI" panose="020B0502040204020203" pitchFamily="34" charset="0"/>
              </a:rPr>
              <a:t>for prevention, detection, and response; and c</a:t>
            </a:r>
            <a:r>
              <a:rPr kumimoji="0" lang="en-US" sz="10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ross-workload security. </a:t>
            </a:r>
            <a:r>
              <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Times New Roman" panose="02020603050405020304" pitchFamily="18" charset="0"/>
              </a:rPr>
              <a:t>I</a:t>
            </a:r>
            <a:r>
              <a:rPr lang="en-US" sz="1000" dirty="0" err="1">
                <a:effectLst/>
                <a:latin typeface="Calibri" panose="020F0502020204030204" pitchFamily="34" charset="0"/>
                <a:ea typeface="Calibri" panose="020F0502020204030204" pitchFamily="34" charset="0"/>
                <a:cs typeface="Times New Roman" panose="02020603050405020304" pitchFamily="18" charset="0"/>
              </a:rPr>
              <a:t>ntegrated</a:t>
            </a:r>
            <a:r>
              <a:rPr lang="en-US" sz="1000" dirty="0">
                <a:effectLst/>
                <a:latin typeface="Calibri" panose="020F0502020204030204" pitchFamily="34" charset="0"/>
                <a:ea typeface="Calibri" panose="020F0502020204030204" pitchFamily="34" charset="0"/>
                <a:cs typeface="Times New Roman" panose="02020603050405020304" pitchFamily="18" charset="0"/>
              </a:rPr>
              <a:t> XDR tools like Microsoft 365 Defender and Microsoft Sentinel provide high-quality alerts and minimize friction and manual steps during response.</a:t>
            </a:r>
            <a:endParaRPr kumimoji="0" lang="en-US" sz="10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endParaRPr kumimoji="0" lang="en-US" sz="10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Protect critical data from compromise.</a:t>
            </a:r>
          </a:p>
          <a:p>
            <a:pPr marL="0" marR="0">
              <a:lnSpc>
                <a:spcPct val="107000"/>
              </a:lnSpc>
              <a:spcBef>
                <a:spcPts val="0"/>
              </a:spcBef>
              <a:spcAft>
                <a:spcPts val="80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Minimize the financial leverage the attacker has on your organization through tight permissions, encryption, and immutable offline backups, so it costs less for your organization to recover from an attack than to pay the ransom. Limit the blast radius of the attacker by protecting admin and priority accounts and quickly responding to attacks, making it too hard for attackers to get any admin or priority account credentials and perform admin tasks without being detected.</a:t>
            </a:r>
          </a:p>
          <a:p>
            <a:pPr marL="0" marR="0" lvl="0" indent="0">
              <a:lnSpc>
                <a:spcPct val="107000"/>
              </a:lnSpc>
              <a:spcBef>
                <a:spcPts val="0"/>
              </a:spcBef>
              <a:spcAft>
                <a:spcPts val="800"/>
              </a:spcAft>
              <a:buFont typeface="Symbol" panose="05050102010706020507" pitchFamily="18" charset="2"/>
              <a:buNone/>
              <a:tabLst>
                <a:tab pos="457200" algn="l"/>
              </a:tabLst>
            </a:pP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Font typeface="Symbol" panose="05050102010706020507" pitchFamily="18" charset="2"/>
              <a:buNone/>
              <a:tabLst>
                <a:tab pos="4572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Implement a privileged access strategy:</a:t>
            </a:r>
          </a:p>
          <a:p>
            <a:pPr marL="171450" marR="0" lvl="0" indent="-171450">
              <a:lnSpc>
                <a:spcPct val="107000"/>
              </a:lnSpc>
              <a:spcBef>
                <a:spcPts val="0"/>
              </a:spcBef>
              <a:spcAft>
                <a:spcPts val="800"/>
              </a:spcAft>
              <a:buFont typeface="Arial" panose="020B0604020202020204" pitchFamily="34" charset="0"/>
              <a:buChar char="•"/>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Enforce end-to-end session security for administration portals using Azure AD Conditional Access</a:t>
            </a:r>
            <a:r>
              <a:rPr lang="en-US" sz="10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a:t>
            </a:r>
            <a:r>
              <a:rPr lang="en-US" sz="1000" dirty="0">
                <a:effectLst/>
                <a:latin typeface="Calibri" panose="020F0502020204030204" pitchFamily="34" charset="0"/>
                <a:ea typeface="Calibri" panose="020F0502020204030204" pitchFamily="34" charset="0"/>
                <a:cs typeface="Times New Roman" panose="02020603050405020304" pitchFamily="18" charset="0"/>
              </a:rPr>
              <a:t> </a:t>
            </a:r>
          </a:p>
          <a:p>
            <a:pPr marL="171450" marR="0" lvl="0" indent="-171450">
              <a:lnSpc>
                <a:spcPct val="107000"/>
              </a:lnSpc>
              <a:spcBef>
                <a:spcPts val="0"/>
              </a:spcBef>
              <a:spcAft>
                <a:spcPts val="800"/>
              </a:spcAft>
              <a:buFont typeface="Arial" panose="020B0604020202020204" pitchFamily="34" charset="0"/>
              <a:buChar char="•"/>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Protect and monitor identity systems to prevent escalation attacks. </a:t>
            </a:r>
          </a:p>
          <a:p>
            <a:pPr marL="171450" marR="0" lvl="0" indent="-171450">
              <a:lnSpc>
                <a:spcPct val="107000"/>
              </a:lnSpc>
              <a:spcBef>
                <a:spcPts val="0"/>
              </a:spcBef>
              <a:spcAft>
                <a:spcPts val="800"/>
              </a:spcAft>
              <a:buFont typeface="Arial" panose="020B0604020202020204" pitchFamily="34" charset="0"/>
              <a:buChar char="•"/>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Detect and mitigate lateral traversal with compromised devices. </a:t>
            </a:r>
          </a:p>
          <a:p>
            <a:pPr marL="171450" marR="0" lvl="0" indent="-171450">
              <a:lnSpc>
                <a:spcPct val="107000"/>
              </a:lnSpc>
              <a:spcBef>
                <a:spcPts val="0"/>
              </a:spcBef>
              <a:spcAft>
                <a:spcPts val="800"/>
              </a:spcAft>
              <a:buFont typeface="Arial" panose="020B0604020202020204" pitchFamily="34" charset="0"/>
              <a:buChar char="•"/>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Use Azure AD Privileged Identity Management (PIM) time-based and approval-based role activation. </a:t>
            </a:r>
          </a:p>
          <a:p>
            <a:pPr marL="171450" marR="0" lvl="0" indent="-171450">
              <a:lnSpc>
                <a:spcPct val="107000"/>
              </a:lnSpc>
              <a:spcBef>
                <a:spcPts val="0"/>
              </a:spcBef>
              <a:spcAft>
                <a:spcPts val="800"/>
              </a:spcAft>
              <a:buFont typeface="Arial" panose="020B0604020202020204" pitchFamily="34" charset="0"/>
              <a:buChar char="•"/>
              <a:tabLst>
                <a:tab pos="914400" algn="l"/>
              </a:tabLst>
            </a:pPr>
            <a:r>
              <a:rPr lang="en-US" sz="1000" dirty="0">
                <a:effectLst/>
                <a:latin typeface="Calibri" panose="020F0502020204030204" pitchFamily="34" charset="0"/>
                <a:ea typeface="Calibri" panose="020F0502020204030204" pitchFamily="34" charset="0"/>
                <a:cs typeface="Times New Roman" panose="02020603050405020304" pitchFamily="18" charset="0"/>
              </a:rPr>
              <a:t>Use Privileged Access Management (PAM) to limit standing access to sensitive data or access to critical configuration settings.</a:t>
            </a:r>
          </a:p>
          <a:p>
            <a:endParaRPr lang="en-US" sz="1000" dirty="0"/>
          </a:p>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2:14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13290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i="0" dirty="0">
                <a:solidFill>
                  <a:srgbClr val="4C4C51"/>
                </a:solidFill>
                <a:effectLst/>
                <a:latin typeface="Segoe UI" panose="020B0502040204020203" pitchFamily="34" charset="0"/>
              </a:rPr>
              <a:t>Microsoft Defender for Cloud is a solution for cloud security posture management (CSPM) and cloud workload protection (CWP) that </a:t>
            </a:r>
          </a:p>
          <a:p>
            <a:pPr marL="457200" indent="-457200">
              <a:buFont typeface="Arial" panose="020B0604020202020204" pitchFamily="34" charset="0"/>
              <a:buChar char="•"/>
            </a:pPr>
            <a:r>
              <a:rPr lang="en-US" sz="2800" b="0" i="0" dirty="0">
                <a:solidFill>
                  <a:srgbClr val="4C4C51"/>
                </a:solidFill>
                <a:effectLst/>
                <a:latin typeface="Segoe UI" panose="020B0502040204020203" pitchFamily="34" charset="0"/>
              </a:rPr>
              <a:t>finds weak spots across your cloud configuration, </a:t>
            </a:r>
          </a:p>
          <a:p>
            <a:pPr marL="457200" indent="-457200">
              <a:buFont typeface="Arial" panose="020B0604020202020204" pitchFamily="34" charset="0"/>
              <a:buChar char="•"/>
            </a:pPr>
            <a:r>
              <a:rPr lang="en-US" sz="2800" b="0" i="0" dirty="0">
                <a:solidFill>
                  <a:srgbClr val="4C4C51"/>
                </a:solidFill>
                <a:effectLst/>
                <a:latin typeface="Segoe UI" panose="020B0502040204020203" pitchFamily="34" charset="0"/>
              </a:rPr>
              <a:t>helps strengthen the overall security posture of your environment, </a:t>
            </a:r>
          </a:p>
          <a:p>
            <a:pPr marL="457200" indent="-457200">
              <a:buFont typeface="Arial" panose="020B0604020202020204" pitchFamily="34" charset="0"/>
              <a:buChar char="•"/>
            </a:pPr>
            <a:r>
              <a:rPr lang="en-US" sz="2800" b="0" i="0" dirty="0">
                <a:solidFill>
                  <a:srgbClr val="4C4C51"/>
                </a:solidFill>
                <a:effectLst/>
                <a:latin typeface="Segoe UI" panose="020B0502040204020203" pitchFamily="34" charset="0"/>
              </a:rPr>
              <a:t>and can protect workloads across </a:t>
            </a:r>
            <a:r>
              <a:rPr lang="en-US" sz="2800" b="0" i="0" dirty="0" err="1">
                <a:solidFill>
                  <a:srgbClr val="4C4C51"/>
                </a:solidFill>
                <a:effectLst/>
                <a:latin typeface="Segoe UI" panose="020B0502040204020203" pitchFamily="34" charset="0"/>
              </a:rPr>
              <a:t>multicloud</a:t>
            </a:r>
            <a:r>
              <a:rPr lang="en-US" sz="2800" b="0" i="0" dirty="0">
                <a:solidFill>
                  <a:srgbClr val="4C4C51"/>
                </a:solidFill>
                <a:effectLst/>
                <a:latin typeface="Segoe UI" panose="020B0502040204020203" pitchFamily="34" charset="0"/>
              </a:rPr>
              <a:t> and hybrid environments from evolving threats.</a:t>
            </a:r>
          </a:p>
          <a:p>
            <a:pPr marL="457200" indent="-457200">
              <a:buFont typeface="Arial" panose="020B0604020202020204" pitchFamily="34" charset="0"/>
              <a:buChar char="•"/>
            </a:pPr>
            <a:endParaRPr lang="en-US" sz="2800" b="0" i="0" dirty="0">
              <a:solidFill>
                <a:srgbClr val="4C4C51"/>
              </a:solidFill>
              <a:effectLst/>
              <a:latin typeface="Segoe UI" panose="020B0502040204020203" pitchFamily="34" charset="0"/>
            </a:endParaRPr>
          </a:p>
          <a:p>
            <a:pPr marL="0" indent="0">
              <a:buFont typeface="Arial" panose="020B0604020202020204" pitchFamily="34" charset="0"/>
              <a:buNone/>
            </a:pPr>
            <a:r>
              <a:rPr lang="en-US" sz="2800" b="0" i="0" dirty="0">
                <a:solidFill>
                  <a:srgbClr val="4C4C51"/>
                </a:solidFill>
                <a:effectLst/>
                <a:latin typeface="Segoe UI" panose="020B0502040204020203" pitchFamily="34" charset="0"/>
              </a:rPr>
              <a:t>It supports </a:t>
            </a:r>
            <a:r>
              <a:rPr lang="en-US" sz="2800" b="0" i="0" dirty="0" err="1">
                <a:solidFill>
                  <a:srgbClr val="4C4C51"/>
                </a:solidFill>
                <a:effectLst/>
                <a:latin typeface="Segoe UI" panose="020B0502040204020203" pitchFamily="34" charset="0"/>
              </a:rPr>
              <a:t>multicloud</a:t>
            </a:r>
            <a:r>
              <a:rPr lang="en-US" sz="2800" b="0" i="0" dirty="0">
                <a:solidFill>
                  <a:srgbClr val="4C4C51"/>
                </a:solidFill>
                <a:effectLst/>
                <a:latin typeface="Segoe UI" panose="020B0502040204020203" pitchFamily="34" charset="0"/>
              </a:rPr>
              <a:t> and hybrid environments and integrates with a range of products to enable seamless response and automation for your SecOps teams.</a:t>
            </a: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002BCF-AD76-480D-8EB6-0A3FA64A3A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5717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a:cs typeface="Segoe UI"/>
              </a:rPr>
              <a:t>Microsoft Sentinel offers a new, modern approach to SIEM, entirely cloud-native and powered by AI and automation to help optimize security operations.</a:t>
            </a:r>
          </a:p>
          <a:p>
            <a:endParaRPr lang="en-US" dirty="0"/>
          </a:p>
          <a:p>
            <a:r>
              <a:rPr lang="en-US" sz="850" dirty="0">
                <a:latin typeface="Segoe UI"/>
                <a:cs typeface="Segoe UI"/>
              </a:rPr>
              <a:t>Azure Sentinel’s cloud-native nature empowers you with the scale, flexibility, and speed of the cloud, while eliminating the time and money spent on managing infrastructure.</a:t>
            </a:r>
          </a:p>
          <a:p>
            <a:endParaRPr lang="en-US" dirty="0"/>
          </a:p>
          <a:p>
            <a:r>
              <a:rPr lang="en-US" sz="850" dirty="0">
                <a:latin typeface="Segoe UI"/>
                <a:cs typeface="Segoe UI"/>
              </a:rPr>
              <a:t>It detects complex, evolving threats across massive volumes of low-fidelity signals using built-in machine learning developed by Microsoft security experts. </a:t>
            </a:r>
          </a:p>
          <a:p>
            <a:endParaRPr lang="en-US" dirty="0">
              <a:cs typeface="Segoe UI" panose="020B0502040204020203" pitchFamily="34" charset="0"/>
            </a:endParaRPr>
          </a:p>
          <a:p>
            <a:r>
              <a:rPr lang="en-US" sz="850" dirty="0">
                <a:latin typeface="Segoe UI"/>
                <a:cs typeface="Segoe UI"/>
              </a:rPr>
              <a:t>It gives you everything you need to expedite incident response, streamlining investigations with robust incidents and equipping you with built-in automation. </a:t>
            </a:r>
            <a:endParaRPr lang="en-US" sz="850" dirty="0">
              <a:cs typeface="Segoe UI"/>
            </a:endParaRPr>
          </a:p>
          <a:p>
            <a:endParaRPr lang="en-US" dirty="0"/>
          </a:p>
          <a:p>
            <a:r>
              <a:rPr lang="en-US" sz="850" dirty="0">
                <a:latin typeface="Segoe UI"/>
                <a:cs typeface="Segoe UI"/>
              </a:rPr>
              <a:t>And finally, with these efficiency gains, Azure Sentinel gives you the ability to finally be proactive about finding and stopping threats. It includes robust threat hunting tools to help you get ahead of attackers. </a:t>
            </a:r>
            <a:endParaRPr lang="en-US" sz="850" dirty="0">
              <a:cs typeface="Segoe U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23781D-01B7-4438-A979-A25524D4D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1363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540" marR="8890">
              <a:lnSpc>
                <a:spcPct val="107000"/>
              </a:lnSpc>
              <a:spcBef>
                <a:spcPts val="0"/>
              </a:spcBef>
              <a:spcAft>
                <a:spcPts val="640"/>
              </a:spcAft>
            </a:pPr>
            <a:r>
              <a:rPr lang="en-US" sz="1800" dirty="0">
                <a:effectLst/>
                <a:latin typeface="Calibri" panose="020F0502020204030204" pitchFamily="34" charset="0"/>
                <a:ea typeface="Calibri" panose="020F0502020204030204" pitchFamily="34" charset="0"/>
                <a:cs typeface="Arial" panose="020B0604020202020204" pitchFamily="34" charset="0"/>
              </a:rPr>
              <a:t>Azure network security offers the full benefits of </a:t>
            </a:r>
            <a:r>
              <a:rPr lang="en-US" sz="1800" b="1" dirty="0">
                <a:effectLst/>
                <a:latin typeface="Calibri" panose="020F0502020204030204" pitchFamily="34" charset="0"/>
                <a:ea typeface="Calibri" panose="020F0502020204030204" pitchFamily="34" charset="0"/>
                <a:cs typeface="Arial" panose="020B0604020202020204" pitchFamily="34" charset="0"/>
              </a:rPr>
              <a:t>cloud-native services for securing your cloud </a:t>
            </a:r>
            <a:r>
              <a:rPr lang="en-US" sz="1800" dirty="0">
                <a:effectLst/>
                <a:latin typeface="Calibri" panose="020F0502020204030204" pitchFamily="34" charset="0"/>
                <a:ea typeface="Calibri" panose="020F0502020204030204" pitchFamily="34" charset="0"/>
                <a:cs typeface="Arial" panose="020B0604020202020204" pitchFamily="34" charset="0"/>
              </a:rPr>
              <a:t>and</a:t>
            </a:r>
            <a:r>
              <a:rPr lang="en-US" sz="1800" b="1" dirty="0">
                <a:effectLst/>
                <a:latin typeface="Calibri" panose="020F0502020204030204" pitchFamily="34" charset="0"/>
                <a:ea typeface="Calibri" panose="020F0502020204030204" pitchFamily="34" charset="0"/>
                <a:cs typeface="Arial" panose="020B0604020202020204" pitchFamily="34" charset="0"/>
              </a:rPr>
              <a:t> hybrid network infrastructure and applications. Based on Zero Trust network security, </a:t>
            </a:r>
            <a:r>
              <a:rPr lang="en-US" sz="1800" dirty="0">
                <a:effectLst/>
                <a:latin typeface="Calibri" panose="020F0502020204030204" pitchFamily="34" charset="0"/>
                <a:ea typeface="Calibri" panose="020F0502020204030204" pitchFamily="34" charset="0"/>
                <a:cs typeface="Arial" panose="020B0604020202020204" pitchFamily="34" charset="0"/>
              </a:rPr>
              <a:t>t</a:t>
            </a:r>
            <a:r>
              <a:rPr lang="en-US" sz="1800" dirty="0">
                <a:effectLst/>
                <a:latin typeface="Calibri" panose="020F0502020204030204" pitchFamily="34" charset="0"/>
                <a:ea typeface="Calibri" panose="020F0502020204030204" pitchFamily="34" charset="0"/>
                <a:cs typeface="Calibri" panose="020F0502020204030204" pitchFamily="34" charset="0"/>
              </a:rPr>
              <a:t>hese services are </a:t>
            </a:r>
            <a:r>
              <a:rPr lang="en-US" sz="1800" dirty="0">
                <a:effectLst/>
                <a:latin typeface="Calibri" panose="020F0502020204030204" pitchFamily="34" charset="0"/>
                <a:ea typeface="Calibri" panose="020F0502020204030204" pitchFamily="34" charset="0"/>
                <a:cs typeface="Arial" panose="020B0604020202020204" pitchFamily="34" charset="0"/>
              </a:rPr>
              <a:t>designed to provide organizations with granular</a:t>
            </a:r>
            <a:r>
              <a:rPr lang="en-US" sz="1800" b="1" dirty="0">
                <a:effectLst/>
                <a:latin typeface="Calibri" panose="020F0502020204030204" pitchFamily="34" charset="0"/>
                <a:ea typeface="Calibri" panose="020F0502020204030204" pitchFamily="34" charset="0"/>
                <a:cs typeface="Arial" panose="020B0604020202020204" pitchFamily="34" charset="0"/>
              </a:rPr>
              <a:t> segmentation controls</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US" sz="1800" b="1" dirty="0">
                <a:effectLst/>
                <a:latin typeface="Calibri" panose="020F0502020204030204" pitchFamily="34" charset="0"/>
                <a:ea typeface="Calibri" panose="020F0502020204030204" pitchFamily="34" charset="0"/>
                <a:cs typeface="Arial" panose="020B0604020202020204" pitchFamily="34" charset="0"/>
              </a:rPr>
              <a:t>intelligent threat protection </a:t>
            </a:r>
            <a:r>
              <a:rPr lang="en-US" sz="1800" dirty="0">
                <a:effectLst/>
                <a:latin typeface="Calibri" panose="020F0502020204030204" pitchFamily="34" charset="0"/>
                <a:ea typeface="Calibri" panose="020F0502020204030204" pitchFamily="34" charset="0"/>
                <a:cs typeface="Arial" panose="020B0604020202020204" pitchFamily="34" charset="0"/>
              </a:rPr>
              <a:t>by Microsoft Threat Intelligence, </a:t>
            </a:r>
            <a:r>
              <a:rPr lang="en-US" sz="1800" b="1" dirty="0">
                <a:effectLst/>
                <a:latin typeface="Calibri" panose="020F0502020204030204" pitchFamily="34" charset="0"/>
                <a:ea typeface="Calibri" panose="020F0502020204030204" pitchFamily="34" charset="0"/>
                <a:cs typeface="Arial" panose="020B0604020202020204" pitchFamily="34" charset="0"/>
              </a:rPr>
              <a:t>traffic encryption</a:t>
            </a:r>
            <a:r>
              <a:rPr lang="en-US" sz="1800" dirty="0">
                <a:effectLst/>
                <a:latin typeface="Calibri" panose="020F0502020204030204" pitchFamily="34" charset="0"/>
                <a:ea typeface="Calibri" panose="020F0502020204030204" pitchFamily="34" charset="0"/>
                <a:cs typeface="Arial" panose="020B0604020202020204" pitchFamily="34" charset="0"/>
              </a:rPr>
              <a:t> in-transit/at rest and </a:t>
            </a:r>
            <a:r>
              <a:rPr lang="en-US" sz="1800" b="1" dirty="0">
                <a:effectLst/>
                <a:latin typeface="Calibri" panose="020F0502020204030204" pitchFamily="34" charset="0"/>
                <a:ea typeface="Calibri" panose="020F0502020204030204" pitchFamily="34" charset="0"/>
                <a:cs typeface="Arial" panose="020B0604020202020204" pitchFamily="34" charset="0"/>
              </a:rPr>
              <a:t>private access </a:t>
            </a:r>
            <a:r>
              <a:rPr lang="en-US" sz="1800" dirty="0">
                <a:effectLst/>
                <a:latin typeface="Calibri" panose="020F0502020204030204" pitchFamily="34" charset="0"/>
                <a:ea typeface="Calibri" panose="020F0502020204030204" pitchFamily="34" charset="0"/>
                <a:cs typeface="Arial" panose="020B0604020202020204" pitchFamily="34" charset="0"/>
              </a:rPr>
              <a:t>linking</a:t>
            </a:r>
            <a:r>
              <a:rPr lang="en-US" sz="1800" b="1" dirty="0">
                <a:effectLst/>
                <a:latin typeface="Calibri" panose="020F0502020204030204" pitchFamily="34" charset="0"/>
                <a:ea typeface="Calibri" panose="020F0502020204030204" pitchFamily="34" charset="0"/>
                <a:cs typeface="Arial" panose="020B0604020202020204" pitchFamily="34" charset="0"/>
              </a:rPr>
              <a:t> </a:t>
            </a:r>
            <a:r>
              <a:rPr lang="en-US" sz="1800" dirty="0">
                <a:effectLst/>
                <a:latin typeface="Calibri" panose="020F0502020204030204" pitchFamily="34" charset="0"/>
                <a:ea typeface="Calibri" panose="020F0502020204030204" pitchFamily="34" charset="0"/>
                <a:cs typeface="Arial" panose="020B0604020202020204" pitchFamily="34" charset="0"/>
              </a:rPr>
              <a:t>to</a:t>
            </a:r>
            <a:r>
              <a:rPr lang="en-US" sz="1800" b="1" dirty="0">
                <a:effectLst/>
                <a:latin typeface="Calibri" panose="020F0502020204030204" pitchFamily="34" charset="0"/>
                <a:ea typeface="Calibri" panose="020F0502020204030204" pitchFamily="34" charset="0"/>
                <a:cs typeface="Arial" panose="020B0604020202020204" pitchFamily="34" charset="0"/>
              </a:rPr>
              <a:t> </a:t>
            </a:r>
            <a:r>
              <a:rPr lang="en-US" sz="1800" dirty="0" err="1">
                <a:effectLst/>
                <a:latin typeface="Calibri" panose="020F0502020204030204" pitchFamily="34" charset="0"/>
                <a:ea typeface="Calibri" panose="020F0502020204030204" pitchFamily="34" charset="0"/>
                <a:cs typeface="Arial" panose="020B0604020202020204" pitchFamily="34" charset="0"/>
              </a:rPr>
              <a:t>Iaas</a:t>
            </a:r>
            <a:r>
              <a:rPr lang="en-US" sz="1800" dirty="0">
                <a:effectLst/>
                <a:latin typeface="Calibri" panose="020F0502020204030204" pitchFamily="34" charset="0"/>
                <a:ea typeface="Calibri" panose="020F0502020204030204" pitchFamily="34" charset="0"/>
                <a:cs typeface="Arial" panose="020B0604020202020204" pitchFamily="34" charset="0"/>
              </a:rPr>
              <a:t>/PaaS/on-premises resources</a:t>
            </a:r>
            <a:r>
              <a:rPr lang="en-US" sz="1800" b="1" dirty="0">
                <a:effectLst/>
                <a:latin typeface="Calibri" panose="020F0502020204030204" pitchFamily="34" charset="0"/>
                <a:ea typeface="Calibri" panose="020F0502020204030204" pitchFamily="34" charset="0"/>
                <a:cs typeface="Arial" panose="020B0604020202020204" pitchFamily="34" charset="0"/>
              </a:rPr>
              <a:t>. </a:t>
            </a:r>
          </a:p>
          <a:p>
            <a:pPr marL="2540" marR="8890">
              <a:lnSpc>
                <a:spcPct val="107000"/>
              </a:lnSpc>
              <a:spcBef>
                <a:spcPts val="0"/>
              </a:spcBef>
              <a:spcAft>
                <a:spcPts val="64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540" marR="8890">
              <a:lnSpc>
                <a:spcPct val="107000"/>
              </a:lnSpc>
              <a:spcBef>
                <a:spcPts val="0"/>
              </a:spcBef>
              <a:spcAft>
                <a:spcPts val="640"/>
              </a:spcAft>
            </a:pPr>
            <a:r>
              <a:rPr lang="en-US" sz="1800" dirty="0">
                <a:effectLst/>
                <a:latin typeface="Calibri" panose="020F0502020204030204" pitchFamily="34" charset="0"/>
                <a:ea typeface="Calibri" panose="020F0502020204030204" pitchFamily="34" charset="0"/>
                <a:cs typeface="Arial" panose="020B0604020202020204" pitchFamily="34" charset="0"/>
              </a:rPr>
              <a:t>Unlike partner solutions that run on network virtual appliances (NVA), Azure network security services are </a:t>
            </a:r>
            <a:r>
              <a:rPr lang="en-US" sz="1800" b="1" dirty="0">
                <a:effectLst/>
                <a:latin typeface="Calibri" panose="020F0502020204030204" pitchFamily="34" charset="0"/>
                <a:ea typeface="Calibri" panose="020F0502020204030204" pitchFamily="34" charset="0"/>
                <a:cs typeface="Arial" panose="020B0604020202020204" pitchFamily="34" charset="0"/>
              </a:rPr>
              <a:t>cloud-native</a:t>
            </a:r>
            <a:r>
              <a:rPr lang="en-US" sz="1800" dirty="0">
                <a:effectLst/>
                <a:latin typeface="Calibri" panose="020F0502020204030204" pitchFamily="34" charset="0"/>
                <a:ea typeface="Calibri" panose="020F0502020204030204" pitchFamily="34" charset="0"/>
                <a:cs typeface="Arial" panose="020B0604020202020204" pitchFamily="34" charset="0"/>
              </a:rPr>
              <a:t> built to maximize agility while providing </a:t>
            </a:r>
            <a:r>
              <a:rPr lang="en-US" sz="1800" b="1" dirty="0">
                <a:effectLst/>
                <a:latin typeface="Calibri" panose="020F0502020204030204" pitchFamily="34" charset="0"/>
                <a:ea typeface="Calibri" panose="020F0502020204030204" pitchFamily="34" charset="0"/>
                <a:cs typeface="Arial" panose="020B0604020202020204" pitchFamily="34" charset="0"/>
              </a:rPr>
              <a:t>auto-scaling, high availability and tight integration with DevOps and Azure services. </a:t>
            </a:r>
            <a:r>
              <a:rPr lang="en-US" sz="1800" dirty="0">
                <a:effectLst/>
                <a:latin typeface="Calibri" panose="020F0502020204030204" pitchFamily="34" charset="0"/>
                <a:ea typeface="Calibri" panose="020F0502020204030204" pitchFamily="34" charset="0"/>
                <a:cs typeface="Arial" panose="020B0604020202020204" pitchFamily="34" charset="0"/>
              </a:rPr>
              <a:t>The flexibility, ease of deployment and maintenance combined with a lower cost for protection makes it ideal for customers looking for agile protection.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9A606-2B15-491B-9DF4-3F1869F6DD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35051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1/5/2023 2:14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89638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32597" fontAlgn="base">
              <a:spcBef>
                <a:spcPct val="0"/>
              </a:spcBef>
              <a:spcAft>
                <a:spcPct val="0"/>
              </a:spcAft>
              <a:buFont typeface="Segoe UI Semibold" panose="020B0702040204020203" pitchFamily="34" charset="0"/>
              <a:buChar char="›"/>
              <a:defRPr/>
            </a:pPr>
            <a:endParaRPr lang="en-US" sz="1200" kern="0" dirty="0">
              <a:ln w="3175">
                <a:noFill/>
              </a:ln>
              <a:cs typeface="Segoe UI Semilight" panose="020B0402040204020203"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DA6821-835B-4EDE-B5A5-208D1508891F}" type="slidenum">
              <a:rPr kumimoji="0" lang="en-US" sz="1200" b="0" i="0" u="none" strike="noStrike" kern="1200" cap="none" spc="0" normalizeH="0" baseline="0" noProof="0" smtClean="0">
                <a:ln>
                  <a:noFill/>
                </a:ln>
                <a:solidFill>
                  <a:prstClr val="black"/>
                </a:solidFill>
                <a:effectLst/>
                <a:uLnTx/>
                <a:uFillTx/>
                <a:latin typeface="Segoe UI" panose="020B05020402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18662335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73D3C-96AB-4AF9-8751-ECCDB6E285D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61159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78681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 Continuity and Disaster Recovery solutions consist of backups, replication, asynchronous processes, and the expectation of (limited) data loss during the recovery timeline.</a:t>
            </a:r>
          </a:p>
          <a:p>
            <a:endParaRPr lang="en-US" dirty="0"/>
          </a:p>
          <a:p>
            <a:r>
              <a:rPr lang="en-US" dirty="0"/>
              <a:t>This matters because of inevitable interruptions like </a:t>
            </a:r>
            <a:r>
              <a:rPr lang="en-NZ" sz="900" b="0" i="0" kern="1200" dirty="0">
                <a:solidFill>
                  <a:schemeClr val="tx1"/>
                </a:solidFill>
                <a:effectLst/>
                <a:latin typeface="Segoe UI Light" pitchFamily="34" charset="0"/>
                <a:ea typeface="+mn-ea"/>
                <a:cs typeface="+mn-cs"/>
              </a:rPr>
              <a:t>hardware fails, software bugs, and human error. </a:t>
            </a:r>
          </a:p>
          <a:p>
            <a:endParaRPr lang="en-NZ" sz="900" b="0" i="0" kern="1200" dirty="0">
              <a:solidFill>
                <a:schemeClr val="tx1"/>
              </a:solidFill>
              <a:effectLst/>
              <a:latin typeface="Segoe UI Light" pitchFamily="34" charset="0"/>
              <a:ea typeface="+mn-ea"/>
              <a:cs typeface="+mn-cs"/>
            </a:endParaRPr>
          </a:p>
          <a:p>
            <a:r>
              <a:rPr lang="en-NZ" sz="900" b="0" i="0" kern="1200" dirty="0">
                <a:solidFill>
                  <a:schemeClr val="tx1"/>
                </a:solidFill>
                <a:effectLst/>
                <a:latin typeface="Segoe UI Light" pitchFamily="34" charset="0"/>
                <a:ea typeface="+mn-ea"/>
                <a:cs typeface="+mn-cs"/>
              </a:rPr>
              <a:t>BCDR is how you prepare for and mitigate these interruptions as best as possible.</a:t>
            </a:r>
          </a:p>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413679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Roboto"/>
                <a:cs typeface="Arial"/>
                <a:sym typeface="Roboto"/>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lang="en-US" sz="1200" b="0" i="0" u="none" strike="noStrike" kern="0" cap="none" spc="0" normalizeH="0" baseline="0" noProof="0">
              <a:ln>
                <a:noFill/>
              </a:ln>
              <a:solidFill>
                <a:srgbClr val="000000"/>
              </a:solidFill>
              <a:effectLst/>
              <a:uLnTx/>
              <a:uFillTx/>
              <a:latin typeface="Arial"/>
              <a:ea typeface="Roboto"/>
              <a:cs typeface="Arial"/>
              <a:sym typeface="Roboto"/>
            </a:endParaRPr>
          </a:p>
        </p:txBody>
      </p:sp>
    </p:spTree>
    <p:extLst>
      <p:ext uri="{BB962C8B-B14F-4D97-AF65-F5344CB8AC3E}">
        <p14:creationId xmlns:p14="http://schemas.microsoft.com/office/powerpoint/2010/main" val="6216906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AE9E801F-A5B1-4220-9C06-4496EE46C36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2289"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3095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974253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31438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15054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availability is </a:t>
            </a:r>
            <a:r>
              <a:rPr lang="en-US" sz="900" kern="1200" dirty="0">
                <a:solidFill>
                  <a:schemeClr val="tx1"/>
                </a:solidFill>
                <a:effectLst/>
                <a:latin typeface="Segoe UI Light" pitchFamily="34" charset="0"/>
                <a:ea typeface="+mn-ea"/>
                <a:cs typeface="+mn-cs"/>
              </a:rPr>
              <a:t>a design principle where a given application or workload is distributed across a redundant infrastructure. That infrastructure could be physical or virtual. HA’s purpose is to provide sufficient redundancy so that a given application or workload can tolerate the failure of one or more nodes without having uptime impacted. </a:t>
            </a:r>
          </a:p>
          <a:p>
            <a:endParaRPr lang="en-US" sz="900" kern="1200" dirty="0">
              <a:solidFill>
                <a:schemeClr val="tx1"/>
              </a:solidFill>
              <a:effectLst/>
              <a:latin typeface="Segoe UI Light" pitchFamily="34" charset="0"/>
              <a:ea typeface="+mn-ea"/>
              <a:cs typeface="+mn-cs"/>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kern="1200" dirty="0">
                <a:solidFill>
                  <a:schemeClr val="tx1"/>
                </a:solidFill>
                <a:effectLst/>
                <a:latin typeface="Segoe UI Light" pitchFamily="34" charset="0"/>
                <a:ea typeface="+mn-ea"/>
                <a:cs typeface="+mn-cs"/>
              </a:rPr>
              <a:t>Disaster Recovery represents the processes and tools required to resume operations in the event of a catastrophic event. It relies on backups, replication, asynchronous processes to mitigate data loss during the recovery. Unlike HA disaster recovery doesn’t take place solely within the application’s architecture. It processes are asynchronous, whereas HA uses synchronous processes to achieve real-time integrity during failover. </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BC/DR, then, is a process built on top of DR that both limits data loss across multiple Azure regions and ensures that applications continue to run during a catastrophic event. </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The way backup fits into the picture is as a recovery solution for applications that can afford longer interruption before restoration.</a:t>
            </a:r>
          </a:p>
          <a:p>
            <a:endParaRPr lang="en-US" sz="900" kern="1200" dirty="0">
              <a:solidFill>
                <a:schemeClr val="tx1"/>
              </a:solidFill>
              <a:effectLst/>
              <a:latin typeface="Segoe UI Light" pitchFamily="34" charset="0"/>
              <a:ea typeface="+mn-ea"/>
              <a:cs typeface="+mn-cs"/>
            </a:endParaRPr>
          </a:p>
          <a:p>
            <a:endParaRPr lang="en-US" sz="900" kern="1200" dirty="0">
              <a:solidFill>
                <a:schemeClr val="tx1"/>
              </a:solidFill>
              <a:effectLst/>
              <a:latin typeface="Segoe UI Light" pitchFamily="34" charset="0"/>
              <a:ea typeface="+mn-ea"/>
              <a:cs typeface="+mn-cs"/>
            </a:endParaRPr>
          </a:p>
          <a:p>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12309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7034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only is Azure engineered for a resilient foundation, but adopting back up and recovery in Azure can have significant benefits for your business, enabling you to avoid. costly disruptions.</a:t>
            </a:r>
          </a:p>
          <a:p>
            <a:endParaRPr lang="en-US" dirty="0"/>
          </a:p>
          <a:p>
            <a:r>
              <a:rPr lang="en-US" dirty="0"/>
              <a:t>Overview of BCDR</a:t>
            </a:r>
          </a:p>
          <a:p>
            <a:r>
              <a:rPr lang="en-US" dirty="0"/>
              <a:t>Azure offers built-in backup and disaster recovery solutions that are easy to deploy, cost-effective, secure, and scalable, providing you with an end-to-end business continuity solution.</a:t>
            </a:r>
          </a:p>
          <a:p>
            <a:r>
              <a:rPr lang="en-US" dirty="0"/>
              <a:t>Azure also supports your existing data protection solutions where your data is resides on-premises. </a:t>
            </a:r>
          </a:p>
          <a:p>
            <a:r>
              <a:rPr lang="en-US" dirty="0"/>
              <a:t>In the case of a disruption, accidental deletion, or corruption of data, you can recover your business services in a timely and orchestrated manner. </a:t>
            </a:r>
          </a:p>
          <a:p>
            <a:endParaRPr lang="en-US" dirty="0"/>
          </a:p>
          <a:p>
            <a:r>
              <a:rPr lang="en-US" dirty="0"/>
              <a:t>How will you save cost? </a:t>
            </a:r>
          </a:p>
          <a:p>
            <a:r>
              <a:rPr lang="en-US" dirty="0"/>
              <a:t>With Azure it is easy to scale based on your backup storage. Users are able to reduce the cost of deploying, monitoring, patching, and scaling on-premises disaster recovery infrastructure by not having to build or maintain a costly secondary datacenter. If your storage needs fluctuate, simply add or remove managed resources through the Azure portal. </a:t>
            </a:r>
          </a:p>
          <a:p>
            <a:r>
              <a:rPr lang="en-US" dirty="0"/>
              <a:t>Hybrid environments often require heterogeneous storage - some on-premises and some in the cloud. With Azure Backup, there's no cost for using on-premises storage devices. Azure Backup automatically allocates and manages backup storage, and it uses a pay-as-you-use model. So you only pay for the storage you consume.</a:t>
            </a:r>
          </a:p>
          <a:p>
            <a:r>
              <a:rPr lang="en-US" dirty="0"/>
              <a:t>Eliminate the need to manage backup resources and use flexible policies to optimize backup storage. Out partners offer a variety of pre-architected solutions that enable this value. </a:t>
            </a:r>
          </a:p>
          <a:p>
            <a:r>
              <a:rPr lang="en-US" dirty="0"/>
              <a:t>Azure Backup uses the underlying power and unlimited scale of the Azure cloud to deliver high-availability with no maintenance or monitoring overhead.</a:t>
            </a:r>
          </a:p>
          <a:p>
            <a:endParaRPr lang="en-US" dirty="0"/>
          </a:p>
        </p:txBody>
      </p:sp>
      <p:sp>
        <p:nvSpPr>
          <p:cNvPr id="4" name="Slide Number Placeholder 3"/>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A577DD2D-3276-41C6-BBF5-A2B9681CEF67}"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205223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FDA5CD2F-45B9-4AC6-BB38-E8249E43801E}" type="slidenum">
              <a:rPr lang="en-US" smtClean="0"/>
              <a:t>8</a:t>
            </a:fld>
            <a:endParaRPr lang="en-US"/>
          </a:p>
        </p:txBody>
      </p:sp>
    </p:spTree>
    <p:extLst>
      <p:ext uri="{BB962C8B-B14F-4D97-AF65-F5344CB8AC3E}">
        <p14:creationId xmlns:p14="http://schemas.microsoft.com/office/powerpoint/2010/main" val="349151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05696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301450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26.jpe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7B7F7-3EAA-3540-BC65-00BDB110EAC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tx2"/>
                </a:solidFill>
              </a:defRPr>
            </a:lvl1pPr>
          </a:lstStyle>
          <a:p>
            <a:r>
              <a:rPr lang="en-US" dirty="0"/>
              <a:t>Azure presentation title </a:t>
            </a:r>
            <a:br>
              <a:rPr lang="en-US" dirty="0"/>
            </a:br>
            <a:r>
              <a:rPr lang="en-US" dirty="0"/>
              <a:t>or event name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36823843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a:extLst>
              <a:ext uri="{FF2B5EF4-FFF2-40B4-BE49-F238E27FC236}">
                <a16:creationId xmlns:a16="http://schemas.microsoft.com/office/drawing/2014/main" id="{B79E2876-FB33-2646-85EE-84CA60F64DE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218210" y="1"/>
            <a:ext cx="5972546" cy="6857999"/>
          </a:xfrm>
          <a:prstGeom prst="rect">
            <a:avLst/>
          </a:prstGeom>
        </p:spPr>
      </p:pic>
    </p:spTree>
    <p:extLst>
      <p:ext uri="{BB962C8B-B14F-4D97-AF65-F5344CB8AC3E}">
        <p14:creationId xmlns:p14="http://schemas.microsoft.com/office/powerpoint/2010/main" val="204498357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1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498CFD-6F0F-1548-B3CF-58EC8479BA8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218210" y="0"/>
            <a:ext cx="5973790" cy="6858000"/>
          </a:xfrm>
          <a:prstGeom prst="rect">
            <a:avLst/>
          </a:prstGeom>
        </p:spPr>
      </p:pic>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398616400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1168943"/>
            <a:ext cx="3618381" cy="899665"/>
          </a:xfrm>
          <a:prstGeom prst="rect">
            <a:avLst/>
          </a:prstGeom>
        </p:spPr>
        <p:txBody>
          <a:bodyPr lIns="0" tIns="0" rIns="0" bIns="0"/>
          <a:lstStyle>
            <a:lvl1pPr>
              <a:defRPr sz="1765" spc="0" baseline="0">
                <a:solidFill>
                  <a:srgbClr val="000000"/>
                </a:solidFill>
              </a:defRPr>
            </a:lvl1pPr>
          </a:lstStyle>
          <a:p>
            <a:r>
              <a:rPr lang="en-US" dirty="0"/>
              <a:t>Contents</a:t>
            </a:r>
          </a:p>
        </p:txBody>
      </p:sp>
      <p:sp>
        <p:nvSpPr>
          <p:cNvPr id="4" name="Text Placeholder 3"/>
          <p:cNvSpPr>
            <a:spLocks noGrp="1"/>
          </p:cNvSpPr>
          <p:nvPr>
            <p:ph type="body" sz="quarter" idx="10" hasCustomPrompt="1"/>
          </p:nvPr>
        </p:nvSpPr>
        <p:spPr>
          <a:xfrm>
            <a:off x="6229843" y="1168943"/>
            <a:ext cx="547437" cy="3786998"/>
          </a:xfrm>
          <a:prstGeom prst="rect">
            <a:avLst/>
          </a:prstGeom>
        </p:spPr>
        <p:txBody>
          <a:bodyPr wrap="square" lIns="0" tIns="0" rIns="0" bIns="0">
            <a:noAutofit/>
          </a:bodyPr>
          <a:lstStyle>
            <a:lvl1pPr marL="0" indent="0" defTabSz="507330">
              <a:spcAft>
                <a:spcPts val="490"/>
              </a:spcAft>
              <a:buNone/>
              <a:defRPr sz="1765" spc="0" baseline="0">
                <a:solidFill>
                  <a:schemeClr val="tx2"/>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dirty="0"/>
              <a:t>##</a:t>
            </a:r>
            <a:br>
              <a:rPr lang="en-US" dirty="0"/>
            </a:br>
            <a:r>
              <a:rPr lang="en-US" dirty="0"/>
              <a:t>##</a:t>
            </a:r>
            <a:br>
              <a:rPr lang="en-US" dirty="0"/>
            </a:br>
            <a:r>
              <a:rPr lang="en-US" dirty="0"/>
              <a:t>##</a:t>
            </a:r>
            <a:br>
              <a:rPr lang="en-US" dirty="0"/>
            </a:br>
            <a:r>
              <a:rPr lang="en-US" dirty="0"/>
              <a:t>##</a:t>
            </a:r>
            <a:br>
              <a:rPr lang="en-US" dirty="0"/>
            </a:br>
            <a:r>
              <a:rPr lang="en-US" dirty="0"/>
              <a:t>##</a:t>
            </a:r>
          </a:p>
        </p:txBody>
      </p:sp>
      <p:sp>
        <p:nvSpPr>
          <p:cNvPr id="11" name="Text Placeholder 3">
            <a:extLst>
              <a:ext uri="{FF2B5EF4-FFF2-40B4-BE49-F238E27FC236}">
                <a16:creationId xmlns:a16="http://schemas.microsoft.com/office/drawing/2014/main" id="{FF941B29-79EC-DD49-A767-757BAE16FCDB}"/>
              </a:ext>
            </a:extLst>
          </p:cNvPr>
          <p:cNvSpPr>
            <a:spLocks noGrp="1"/>
          </p:cNvSpPr>
          <p:nvPr>
            <p:ph type="body" sz="quarter" idx="11" hasCustomPrompt="1"/>
          </p:nvPr>
        </p:nvSpPr>
        <p:spPr>
          <a:xfrm>
            <a:off x="6777280" y="1168942"/>
            <a:ext cx="3290380" cy="3786998"/>
          </a:xfrm>
          <a:prstGeom prst="rect">
            <a:avLst/>
          </a:prstGeom>
        </p:spPr>
        <p:txBody>
          <a:bodyPr wrap="square" lIns="0" tIns="0" rIns="0" bIns="0">
            <a:noAutofit/>
          </a:bodyPr>
          <a:lstStyle>
            <a:lvl1pPr marL="0" indent="0" defTabSz="507330">
              <a:spcAft>
                <a:spcPts val="490"/>
              </a:spcAft>
              <a:buNone/>
              <a:defRPr sz="1765" spc="0" baseline="0">
                <a:solidFill>
                  <a:srgbClr val="000000"/>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dirty="0"/>
              <a:t>Section Title</a:t>
            </a:r>
            <a:br>
              <a:rPr lang="en-US" dirty="0"/>
            </a:br>
            <a:r>
              <a:rPr lang="en-US" dirty="0"/>
              <a:t>Section Title</a:t>
            </a:r>
            <a:br>
              <a:rPr lang="en-US" dirty="0"/>
            </a:br>
            <a:r>
              <a:rPr lang="en-US" dirty="0"/>
              <a:t>Section Title</a:t>
            </a:r>
            <a:br>
              <a:rPr lang="en-US" dirty="0"/>
            </a:br>
            <a:r>
              <a:rPr lang="en-US" dirty="0"/>
              <a:t>Section Title</a:t>
            </a:r>
            <a:br>
              <a:rPr lang="en-US" dirty="0"/>
            </a:br>
            <a:r>
              <a:rPr lang="en-US" dirty="0"/>
              <a:t>Section Title</a:t>
            </a:r>
          </a:p>
        </p:txBody>
      </p:sp>
      <p:sp>
        <p:nvSpPr>
          <p:cNvPr id="5" name="Text Box 3">
            <a:extLst>
              <a:ext uri="{FF2B5EF4-FFF2-40B4-BE49-F238E27FC236}">
                <a16:creationId xmlns:a16="http://schemas.microsoft.com/office/drawing/2014/main" id="{2DC7E65D-D547-FE1B-0613-C53103193E26}"/>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72197030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Heading Segoe UI </a:t>
            </a:r>
            <a:r>
              <a:rPr lang="en-US" dirty="0" err="1"/>
              <a:t>Semibold</a:t>
            </a:r>
            <a:r>
              <a:rPr lang="en-US" dirty="0"/>
              <a:t> 28/32</a:t>
            </a:r>
          </a:p>
        </p:txBody>
      </p:sp>
      <p:sp>
        <p:nvSpPr>
          <p:cNvPr id="4" name="Text Placeholder 3"/>
          <p:cNvSpPr>
            <a:spLocks noGrp="1"/>
          </p:cNvSpPr>
          <p:nvPr>
            <p:ph type="body" sz="quarter" idx="10" hasCustomPrompt="1"/>
          </p:nvPr>
        </p:nvSpPr>
        <p:spPr>
          <a:xfrm>
            <a:off x="455995" y="1922801"/>
            <a:ext cx="11306469" cy="287771"/>
          </a:xfrm>
          <a:prstGeom prst="rect">
            <a:avLst/>
          </a:prstGeom>
        </p:spPr>
        <p:txBody>
          <a:bodyPr wrap="square" lIns="0" tIns="0" rIns="0" bIns="0">
            <a:spAutoFit/>
          </a:bodyPr>
          <a:lstStyle>
            <a:lvl1pPr marL="0" indent="0">
              <a:lnSpc>
                <a:spcPts val="2353"/>
              </a:lnSpc>
              <a:buNone/>
              <a:defRPr sz="1961" b="0" i="0" spc="0">
                <a:solidFill>
                  <a:srgbClr val="000000"/>
                </a:solidFill>
                <a:latin typeface="+mj-lt"/>
              </a:defRPr>
            </a:lvl1pPr>
            <a:lvl2pPr marL="0" indent="0">
              <a:lnSpc>
                <a:spcPts val="2353"/>
              </a:lnSpc>
              <a:buNone/>
              <a:defRPr spc="0">
                <a:solidFill>
                  <a:srgbClr val="000000"/>
                </a:solidFill>
                <a:latin typeface="+mn-lt"/>
              </a:defRPr>
            </a:lvl2pPr>
            <a:lvl3pPr marL="448193" indent="0">
              <a:buNone/>
              <a:defRPr/>
            </a:lvl3pPr>
            <a:lvl4pPr marL="672290" indent="0">
              <a:buNone/>
              <a:defRPr/>
            </a:lvl4pPr>
            <a:lvl5pPr marL="896386" indent="0">
              <a:buNone/>
              <a:defRPr/>
            </a:lvl5pPr>
          </a:lstStyle>
          <a:p>
            <a:pPr lvl="1"/>
            <a:r>
              <a:rPr lang="en-US" dirty="0"/>
              <a:t>Large: subhead Segoe UI Regular 20/24</a:t>
            </a:r>
          </a:p>
        </p:txBody>
      </p:sp>
      <p:sp>
        <p:nvSpPr>
          <p:cNvPr id="5" name="Text Placeholder 4"/>
          <p:cNvSpPr>
            <a:spLocks noGrp="1"/>
          </p:cNvSpPr>
          <p:nvPr>
            <p:ph type="body" sz="quarter" idx="11" hasCustomPrompt="1"/>
          </p:nvPr>
        </p:nvSpPr>
        <p:spPr>
          <a:xfrm>
            <a:off x="455995" y="3015704"/>
            <a:ext cx="11306469" cy="216206"/>
          </a:xfrm>
          <a:prstGeom prst="rect">
            <a:avLst/>
          </a:prstGeom>
        </p:spPr>
        <p:txBody>
          <a:bodyPr lIns="0" tIns="0" rIns="0" bIns="0"/>
          <a:lstStyle>
            <a:lvl1pPr marL="0" indent="0">
              <a:lnSpc>
                <a:spcPts val="1765"/>
              </a:lnSpc>
              <a:spcBef>
                <a:spcPts val="0"/>
              </a:spcBef>
              <a:buNone/>
              <a:defRPr sz="1372" b="0" spc="0">
                <a:solidFill>
                  <a:schemeClr val="tx2"/>
                </a:solidFill>
                <a:latin typeface="+mj-lt"/>
              </a:defRPr>
            </a:lvl1pPr>
            <a:lvl2pPr marL="0" indent="0">
              <a:lnSpc>
                <a:spcPts val="1765"/>
              </a:lnSpc>
              <a:spcBef>
                <a:spcPts val="0"/>
              </a:spcBef>
              <a:buNone/>
              <a:defRPr sz="1372" spc="0">
                <a:solidFill>
                  <a:srgbClr val="000000"/>
                </a:solidFill>
              </a:defRPr>
            </a:lvl2pPr>
            <a:lvl3pPr marL="448193" indent="0">
              <a:buNone/>
              <a:defRPr/>
            </a:lvl3pPr>
            <a:lvl4pPr marL="672290" indent="0">
              <a:buNone/>
              <a:defRPr/>
            </a:lvl4pPr>
            <a:lvl5pPr marL="896386" indent="0">
              <a:buNone/>
              <a:defRPr/>
            </a:lvl5pPr>
          </a:lstStyle>
          <a:p>
            <a:pPr lvl="0"/>
            <a:r>
              <a:rPr lang="en-US" dirty="0"/>
              <a:t>Medium: paragraph heading Segoe UI </a:t>
            </a:r>
            <a:r>
              <a:rPr lang="en-US" dirty="0" err="1"/>
              <a:t>Semibold</a:t>
            </a:r>
            <a:r>
              <a:rPr lang="en-US" dirty="0"/>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55995" y="4503832"/>
            <a:ext cx="11306469" cy="150884"/>
          </a:xfrm>
          <a:prstGeom prst="rect">
            <a:avLst/>
          </a:prstGeom>
        </p:spPr>
        <p:txBody>
          <a:bodyPr lIns="0" tIns="0" rIns="0" bIns="0"/>
          <a:lstStyle>
            <a:lvl1pPr marL="0" indent="0">
              <a:lnSpc>
                <a:spcPts val="1176"/>
              </a:lnSpc>
              <a:spcBef>
                <a:spcPts val="0"/>
              </a:spcBef>
              <a:buNone/>
              <a:defRPr sz="980" spc="0">
                <a:solidFill>
                  <a:schemeClr val="tx1"/>
                </a:solidFill>
              </a:defRPr>
            </a:lvl1pPr>
            <a:lvl2pPr marL="0" indent="0">
              <a:lnSpc>
                <a:spcPct val="100000"/>
              </a:lnSpc>
              <a:spcBef>
                <a:spcPts val="0"/>
              </a:spcBef>
              <a:buNone/>
              <a:defRPr sz="980" spc="0">
                <a:solidFill>
                  <a:srgbClr val="000000"/>
                </a:solidFill>
              </a:defRPr>
            </a:lvl2pPr>
            <a:lvl3pPr marL="448193" indent="0">
              <a:buNone/>
              <a:defRPr/>
            </a:lvl3pPr>
            <a:lvl4pPr marL="672290" indent="0">
              <a:buNone/>
              <a:defRPr/>
            </a:lvl4pPr>
            <a:lvl5pPr marL="0" indent="0">
              <a:lnSpc>
                <a:spcPct val="100000"/>
              </a:lnSpc>
              <a:buNone/>
              <a:defRPr>
                <a:solidFill>
                  <a:srgbClr val="000000"/>
                </a:solidFill>
              </a:defRPr>
            </a:lvl5pPr>
          </a:lstStyle>
          <a:p>
            <a:pPr lvl="1"/>
            <a:r>
              <a:rPr lang="en-US" dirty="0"/>
              <a:t>Small: caption body copy Segoe Regular 10/12</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54169" y="4299924"/>
            <a:ext cx="11306469" cy="243143"/>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54169" y="3258992"/>
            <a:ext cx="11306469" cy="21614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Medium: body copy Segoe UI Regular 14/18</a:t>
            </a:r>
          </a:p>
        </p:txBody>
      </p:sp>
    </p:spTree>
    <p:extLst>
      <p:ext uri="{BB962C8B-B14F-4D97-AF65-F5344CB8AC3E}">
        <p14:creationId xmlns:p14="http://schemas.microsoft.com/office/powerpoint/2010/main" val="330393770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Heading Segoe UI </a:t>
            </a:r>
            <a:r>
              <a:rPr lang="en-US" dirty="0" err="1"/>
              <a:t>Semibold</a:t>
            </a:r>
            <a:r>
              <a:rPr lang="en-US" dirty="0"/>
              <a:t> 28/32</a:t>
            </a:r>
          </a:p>
        </p:txBody>
      </p:sp>
      <p:sp>
        <p:nvSpPr>
          <p:cNvPr id="7" name="Text Placeholder 3">
            <a:extLst>
              <a:ext uri="{FF2B5EF4-FFF2-40B4-BE49-F238E27FC236}">
                <a16:creationId xmlns:a16="http://schemas.microsoft.com/office/drawing/2014/main" id="{FEE1E43F-C091-614B-AA20-F39D0AACAA1C}"/>
              </a:ext>
            </a:extLst>
          </p:cNvPr>
          <p:cNvSpPr>
            <a:spLocks noGrp="1"/>
          </p:cNvSpPr>
          <p:nvPr>
            <p:ph type="body" sz="quarter" idx="10" hasCustomPrompt="1"/>
          </p:nvPr>
        </p:nvSpPr>
        <p:spPr>
          <a:xfrm>
            <a:off x="455995" y="1922586"/>
            <a:ext cx="9384447" cy="3365537"/>
          </a:xfrm>
          <a:prstGeom prst="rect">
            <a:avLst/>
          </a:prstGeom>
        </p:spPr>
        <p:txBody>
          <a:bodyPr wrap="square" lIns="0" tIns="0" rIns="0" bIns="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br>
              <a:rPr lang="en-US" dirty="0"/>
            </a:br>
            <a:endParaRPr lang="en-US" dirty="0"/>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br>
              <a:rPr lang="en-US" dirty="0"/>
            </a:br>
            <a:endParaRPr lang="en-US" dirty="0"/>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endParaRPr lang="en-US" dirty="0"/>
          </a:p>
          <a:p>
            <a:pPr lvl="0"/>
            <a:endParaRPr lang="en-US" dirty="0"/>
          </a:p>
          <a:p>
            <a:pPr lvl="0"/>
            <a:endParaRPr lang="en-US" dirty="0"/>
          </a:p>
          <a:p>
            <a:pPr lvl="0"/>
            <a:endParaRPr lang="en-US" dirty="0"/>
          </a:p>
        </p:txBody>
      </p:sp>
      <p:sp>
        <p:nvSpPr>
          <p:cNvPr id="4" name="Text Box 3">
            <a:extLst>
              <a:ext uri="{FF2B5EF4-FFF2-40B4-BE49-F238E27FC236}">
                <a16:creationId xmlns:a16="http://schemas.microsoft.com/office/drawing/2014/main" id="{97B77E3B-92C9-29F3-E398-55B4CF899727}"/>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47327873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1: three column bulleted list</a:t>
            </a:r>
          </a:p>
        </p:txBody>
      </p:sp>
      <p:sp>
        <p:nvSpPr>
          <p:cNvPr id="4" name="Text Placeholder 3"/>
          <p:cNvSpPr>
            <a:spLocks noGrp="1"/>
          </p:cNvSpPr>
          <p:nvPr>
            <p:ph type="body" sz="quarter" idx="10" hasCustomPrompt="1"/>
          </p:nvPr>
        </p:nvSpPr>
        <p:spPr>
          <a:xfrm>
            <a:off x="455995" y="1922587"/>
            <a:ext cx="9384447" cy="603538"/>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Regular 20/24. Dis </a:t>
            </a:r>
            <a:r>
              <a:rPr lang="en-US" dirty="0" err="1"/>
              <a:t>apid</a:t>
            </a:r>
            <a:r>
              <a:rPr lang="en-US" dirty="0"/>
              <a:t> </a:t>
            </a:r>
            <a:r>
              <a:rPr lang="en-US" dirty="0" err="1"/>
              <a:t>es</a:t>
            </a:r>
            <a:r>
              <a:rPr lang="en-US" dirty="0"/>
              <a:t>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a:t>
            </a:r>
            <a:r>
              <a:rPr lang="en-US" dirty="0" err="1"/>
              <a:t>vit</a:t>
            </a:r>
            <a:r>
              <a:rPr lang="en-US" dirty="0"/>
              <a: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r>
              <a:rPr lang="en-US" dirty="0"/>
              <a:t>.</a:t>
            </a:r>
          </a:p>
        </p:txBody>
      </p:sp>
      <p:sp>
        <p:nvSpPr>
          <p:cNvPr id="5" name="Text Placeholder 4"/>
          <p:cNvSpPr>
            <a:spLocks noGrp="1"/>
          </p:cNvSpPr>
          <p:nvPr>
            <p:ph type="body" sz="quarter" idx="11" hasCustomPrompt="1"/>
          </p:nvPr>
        </p:nvSpPr>
        <p:spPr>
          <a:xfrm>
            <a:off x="455995"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49"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0"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4" name="Text Placeholder 4">
            <a:extLst>
              <a:ext uri="{FF2B5EF4-FFF2-40B4-BE49-F238E27FC236}">
                <a16:creationId xmlns:a16="http://schemas.microsoft.com/office/drawing/2014/main" id="{2951A14E-1D63-9E44-9361-FD57A8BD812A}"/>
              </a:ext>
            </a:extLst>
          </p:cNvPr>
          <p:cNvSpPr>
            <a:spLocks noGrp="1"/>
          </p:cNvSpPr>
          <p:nvPr>
            <p:ph type="body" sz="quarter" idx="17" hasCustomPrompt="1"/>
          </p:nvPr>
        </p:nvSpPr>
        <p:spPr>
          <a:xfrm>
            <a:off x="454169"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5" name="Text Placeholder 4">
            <a:extLst>
              <a:ext uri="{FF2B5EF4-FFF2-40B4-BE49-F238E27FC236}">
                <a16:creationId xmlns:a16="http://schemas.microsoft.com/office/drawing/2014/main" id="{1C3BF983-4009-1049-9AD7-C94BE3AA193C}"/>
              </a:ext>
            </a:extLst>
          </p:cNvPr>
          <p:cNvSpPr>
            <a:spLocks noGrp="1"/>
          </p:cNvSpPr>
          <p:nvPr>
            <p:ph type="body" sz="quarter" idx="18" hasCustomPrompt="1"/>
          </p:nvPr>
        </p:nvSpPr>
        <p:spPr>
          <a:xfrm>
            <a:off x="4318449"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6" name="Text Placeholder 4">
            <a:extLst>
              <a:ext uri="{FF2B5EF4-FFF2-40B4-BE49-F238E27FC236}">
                <a16:creationId xmlns:a16="http://schemas.microsoft.com/office/drawing/2014/main" id="{2361C016-E331-F44F-ACAE-52E4AE73469E}"/>
              </a:ext>
            </a:extLst>
          </p:cNvPr>
          <p:cNvSpPr>
            <a:spLocks noGrp="1"/>
          </p:cNvSpPr>
          <p:nvPr>
            <p:ph type="body" sz="quarter" idx="19" hasCustomPrompt="1"/>
          </p:nvPr>
        </p:nvSpPr>
        <p:spPr>
          <a:xfrm>
            <a:off x="8156766"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Tree>
    <p:extLst>
      <p:ext uri="{BB962C8B-B14F-4D97-AF65-F5344CB8AC3E}">
        <p14:creationId xmlns:p14="http://schemas.microsoft.com/office/powerpoint/2010/main" val="255624172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5"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1"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82A6E05B-C65A-8C44-AC8B-AA08746E6668}"/>
              </a:ext>
            </a:extLst>
          </p:cNvPr>
          <p:cNvSpPr>
            <a:spLocks noGrp="1"/>
          </p:cNvSpPr>
          <p:nvPr>
            <p:ph type="body" sz="quarter" idx="17" hasCustomPrompt="1"/>
          </p:nvPr>
        </p:nvSpPr>
        <p:spPr>
          <a:xfrm>
            <a:off x="455995" y="2593749"/>
            <a:ext cx="3618381" cy="2059603"/>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9" name="Text Placeholder 4">
            <a:extLst>
              <a:ext uri="{FF2B5EF4-FFF2-40B4-BE49-F238E27FC236}">
                <a16:creationId xmlns:a16="http://schemas.microsoft.com/office/drawing/2014/main" id="{D52482AC-A354-B546-9AAD-B3E028512046}"/>
              </a:ext>
            </a:extLst>
          </p:cNvPr>
          <p:cNvSpPr>
            <a:spLocks noGrp="1"/>
          </p:cNvSpPr>
          <p:nvPr>
            <p:ph type="body" sz="quarter" idx="18" hasCustomPrompt="1"/>
          </p:nvPr>
        </p:nvSpPr>
        <p:spPr>
          <a:xfrm>
            <a:off x="4286809" y="2593749"/>
            <a:ext cx="3618381" cy="2059603"/>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 name="Text Box 3">
            <a:extLst>
              <a:ext uri="{FF2B5EF4-FFF2-40B4-BE49-F238E27FC236}">
                <a16:creationId xmlns:a16="http://schemas.microsoft.com/office/drawing/2014/main" id="{CFDC56C8-DF2E-87E2-C4F7-14148A828C11}"/>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61750589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64957" y="1599722"/>
            <a:ext cx="3609417" cy="3108047"/>
          </a:xfrm>
          <a:prstGeom prst="rect">
            <a:avLst/>
          </a:prstGeom>
        </p:spPr>
      </p:pic>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465332" y="1599719"/>
            <a:ext cx="3609043"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6" name="Picture 5"/>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309002" y="1599718"/>
            <a:ext cx="3612531" cy="3099392"/>
          </a:xfrm>
          <a:prstGeom prst="rect">
            <a:avLst/>
          </a:prstGeom>
        </p:spPr>
      </p:pic>
      <p:sp>
        <p:nvSpPr>
          <p:cNvPr id="11" name="Picture Placeholder 10">
            <a:extLst>
              <a:ext uri="{FF2B5EF4-FFF2-40B4-BE49-F238E27FC236}">
                <a16:creationId xmlns:a16="http://schemas.microsoft.com/office/drawing/2014/main" id="{5877AA6F-F5D0-8349-8D7F-7A036C53AFEC}"/>
              </a:ext>
            </a:extLst>
          </p:cNvPr>
          <p:cNvSpPr>
            <a:spLocks noGrp="1"/>
          </p:cNvSpPr>
          <p:nvPr>
            <p:ph type="pic" sz="quarter" idx="22" hasCustomPrompt="1"/>
          </p:nvPr>
        </p:nvSpPr>
        <p:spPr>
          <a:xfrm>
            <a:off x="4303151" y="1599720"/>
            <a:ext cx="3618381"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7" name="Picture 6"/>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8144083" y="1599720"/>
            <a:ext cx="3609417" cy="3103720"/>
          </a:xfrm>
          <a:prstGeom prst="rect">
            <a:avLst/>
          </a:prstGeom>
        </p:spPr>
      </p:pic>
      <p:sp>
        <p:nvSpPr>
          <p:cNvPr id="14" name="Picture Placeholder 13">
            <a:extLst>
              <a:ext uri="{FF2B5EF4-FFF2-40B4-BE49-F238E27FC236}">
                <a16:creationId xmlns:a16="http://schemas.microsoft.com/office/drawing/2014/main" id="{983A4321-3796-F044-9126-51A6AA308B77}"/>
              </a:ext>
            </a:extLst>
          </p:cNvPr>
          <p:cNvSpPr>
            <a:spLocks noGrp="1"/>
          </p:cNvSpPr>
          <p:nvPr>
            <p:ph type="pic" sz="quarter" idx="23" hasCustomPrompt="1"/>
          </p:nvPr>
        </p:nvSpPr>
        <p:spPr>
          <a:xfrm>
            <a:off x="8144082" y="1599719"/>
            <a:ext cx="3609043" cy="3099394"/>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3: three columns images and text</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64957"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306077"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 name="Text Box 3">
            <a:extLst>
              <a:ext uri="{FF2B5EF4-FFF2-40B4-BE49-F238E27FC236}">
                <a16:creationId xmlns:a16="http://schemas.microsoft.com/office/drawing/2014/main" id="{1991AE9A-0899-D827-D49A-D50310F36C34}"/>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56372916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4: Six columns (numbered list)</a:t>
            </a:r>
          </a:p>
        </p:txBody>
      </p:sp>
      <p:sp>
        <p:nvSpPr>
          <p:cNvPr id="5" name="Text Placeholder 4"/>
          <p:cNvSpPr>
            <a:spLocks noGrp="1"/>
          </p:cNvSpPr>
          <p:nvPr>
            <p:ph type="body" sz="quarter" idx="11" hasCustomPrompt="1"/>
          </p:nvPr>
        </p:nvSpPr>
        <p:spPr>
          <a:xfrm>
            <a:off x="455995" y="3167817"/>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4" name="Text Placeholder 4"/>
          <p:cNvSpPr>
            <a:spLocks noGrp="1"/>
          </p:cNvSpPr>
          <p:nvPr>
            <p:ph type="body" sz="quarter" idx="15" hasCustomPrompt="1"/>
          </p:nvPr>
        </p:nvSpPr>
        <p:spPr>
          <a:xfrm>
            <a:off x="2378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6" name="Text Placeholder 4"/>
          <p:cNvSpPr>
            <a:spLocks noGrp="1"/>
          </p:cNvSpPr>
          <p:nvPr>
            <p:ph type="body" sz="quarter" idx="17" hasCustomPrompt="1"/>
          </p:nvPr>
        </p:nvSpPr>
        <p:spPr>
          <a:xfrm>
            <a:off x="4300662"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8" name="Text Placeholder 4"/>
          <p:cNvSpPr>
            <a:spLocks noGrp="1"/>
          </p:cNvSpPr>
          <p:nvPr>
            <p:ph type="body" sz="quarter" idx="19" hasCustomPrompt="1"/>
          </p:nvPr>
        </p:nvSpPr>
        <p:spPr>
          <a:xfrm>
            <a:off x="6222995"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20" name="Text Placeholder 4"/>
          <p:cNvSpPr>
            <a:spLocks noGrp="1"/>
          </p:cNvSpPr>
          <p:nvPr>
            <p:ph type="body" sz="quarter" idx="21" hasCustomPrompt="1"/>
          </p:nvPr>
        </p:nvSpPr>
        <p:spPr>
          <a:xfrm>
            <a:off x="8145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22" name="Text Placeholder 4"/>
          <p:cNvSpPr>
            <a:spLocks noGrp="1"/>
          </p:cNvSpPr>
          <p:nvPr>
            <p:ph type="body" sz="quarter" idx="23" hasCustomPrompt="1"/>
          </p:nvPr>
        </p:nvSpPr>
        <p:spPr>
          <a:xfrm>
            <a:off x="10067660"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1"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2"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6.</a:t>
            </a:r>
          </a:p>
        </p:txBody>
      </p:sp>
      <p:sp>
        <p:nvSpPr>
          <p:cNvPr id="34" name="Text Placeholder 4">
            <a:extLst>
              <a:ext uri="{FF2B5EF4-FFF2-40B4-BE49-F238E27FC236}">
                <a16:creationId xmlns:a16="http://schemas.microsoft.com/office/drawing/2014/main" id="{3CC09D91-3BB7-5C4A-98CF-F87FD6AACD86}"/>
              </a:ext>
            </a:extLst>
          </p:cNvPr>
          <p:cNvSpPr>
            <a:spLocks noGrp="1"/>
          </p:cNvSpPr>
          <p:nvPr>
            <p:ph type="body" sz="quarter" idx="24" hasCustomPrompt="1"/>
          </p:nvPr>
        </p:nvSpPr>
        <p:spPr>
          <a:xfrm>
            <a:off x="454169"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5" name="Text Placeholder 4">
            <a:extLst>
              <a:ext uri="{FF2B5EF4-FFF2-40B4-BE49-F238E27FC236}">
                <a16:creationId xmlns:a16="http://schemas.microsoft.com/office/drawing/2014/main" id="{90A489FF-470D-734F-9769-61F47A78897E}"/>
              </a:ext>
            </a:extLst>
          </p:cNvPr>
          <p:cNvSpPr>
            <a:spLocks noGrp="1"/>
          </p:cNvSpPr>
          <p:nvPr>
            <p:ph type="body" sz="quarter" idx="37" hasCustomPrompt="1"/>
          </p:nvPr>
        </p:nvSpPr>
        <p:spPr>
          <a:xfrm>
            <a:off x="2378329"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6" name="Text Placeholder 4">
            <a:extLst>
              <a:ext uri="{FF2B5EF4-FFF2-40B4-BE49-F238E27FC236}">
                <a16:creationId xmlns:a16="http://schemas.microsoft.com/office/drawing/2014/main" id="{6F43AC1C-4836-034C-B18E-A886EB0A0954}"/>
              </a:ext>
            </a:extLst>
          </p:cNvPr>
          <p:cNvSpPr>
            <a:spLocks noGrp="1"/>
          </p:cNvSpPr>
          <p:nvPr>
            <p:ph type="body" sz="quarter" idx="38" hasCustomPrompt="1"/>
          </p:nvPr>
        </p:nvSpPr>
        <p:spPr>
          <a:xfrm>
            <a:off x="4300662"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2" name="Text Placeholder 4">
            <a:extLst>
              <a:ext uri="{FF2B5EF4-FFF2-40B4-BE49-F238E27FC236}">
                <a16:creationId xmlns:a16="http://schemas.microsoft.com/office/drawing/2014/main" id="{9221C77D-8F08-6C49-9011-B244AD138F0B}"/>
              </a:ext>
            </a:extLst>
          </p:cNvPr>
          <p:cNvSpPr>
            <a:spLocks noGrp="1"/>
          </p:cNvSpPr>
          <p:nvPr>
            <p:ph type="body" sz="quarter" idx="39" hasCustomPrompt="1"/>
          </p:nvPr>
        </p:nvSpPr>
        <p:spPr>
          <a:xfrm>
            <a:off x="6229842"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3" name="Text Placeholder 4">
            <a:extLst>
              <a:ext uri="{FF2B5EF4-FFF2-40B4-BE49-F238E27FC236}">
                <a16:creationId xmlns:a16="http://schemas.microsoft.com/office/drawing/2014/main" id="{F3776908-857F-F24D-9AF6-14CF938B5693}"/>
              </a:ext>
            </a:extLst>
          </p:cNvPr>
          <p:cNvSpPr>
            <a:spLocks noGrp="1"/>
          </p:cNvSpPr>
          <p:nvPr>
            <p:ph type="body" sz="quarter" idx="40" hasCustomPrompt="1"/>
          </p:nvPr>
        </p:nvSpPr>
        <p:spPr>
          <a:xfrm>
            <a:off x="8139413"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4" name="Text Placeholder 4">
            <a:extLst>
              <a:ext uri="{FF2B5EF4-FFF2-40B4-BE49-F238E27FC236}">
                <a16:creationId xmlns:a16="http://schemas.microsoft.com/office/drawing/2014/main" id="{EFB7F2E6-D12A-0A47-939B-737BAD817601}"/>
              </a:ext>
            </a:extLst>
          </p:cNvPr>
          <p:cNvSpPr>
            <a:spLocks noGrp="1"/>
          </p:cNvSpPr>
          <p:nvPr>
            <p:ph type="body" sz="quarter" idx="41" hasCustomPrompt="1"/>
          </p:nvPr>
        </p:nvSpPr>
        <p:spPr>
          <a:xfrm>
            <a:off x="10044584"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pic>
        <p:nvPicPr>
          <p:cNvPr id="46" name="Picture 45">
            <a:extLst>
              <a:ext uri="{FF2B5EF4-FFF2-40B4-BE49-F238E27FC236}">
                <a16:creationId xmlns:a16="http://schemas.microsoft.com/office/drawing/2014/main" id="{15EF402B-0A39-4444-AF7E-380A1C25739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82637" y="2301518"/>
            <a:ext cx="647418" cy="647510"/>
          </a:xfrm>
          <a:prstGeom prst="rect">
            <a:avLst/>
          </a:prstGeom>
        </p:spPr>
      </p:pic>
      <p:pic>
        <p:nvPicPr>
          <p:cNvPr id="47" name="Picture 46">
            <a:extLst>
              <a:ext uri="{FF2B5EF4-FFF2-40B4-BE49-F238E27FC236}">
                <a16:creationId xmlns:a16="http://schemas.microsoft.com/office/drawing/2014/main" id="{3E2F996C-B451-5D43-A1A7-18659348D8D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67498" y="2301518"/>
            <a:ext cx="647418" cy="647510"/>
          </a:xfrm>
          <a:prstGeom prst="rect">
            <a:avLst/>
          </a:prstGeom>
        </p:spPr>
      </p:pic>
      <p:pic>
        <p:nvPicPr>
          <p:cNvPr id="48" name="Picture 47">
            <a:extLst>
              <a:ext uri="{FF2B5EF4-FFF2-40B4-BE49-F238E27FC236}">
                <a16:creationId xmlns:a16="http://schemas.microsoft.com/office/drawing/2014/main" id="{2164D954-D4BE-604E-A1FA-5D4A16CC776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686028" y="2301518"/>
            <a:ext cx="647418" cy="647510"/>
          </a:xfrm>
          <a:prstGeom prst="rect">
            <a:avLst/>
          </a:prstGeom>
        </p:spPr>
      </p:pic>
      <p:pic>
        <p:nvPicPr>
          <p:cNvPr id="49" name="Picture 48">
            <a:extLst>
              <a:ext uri="{FF2B5EF4-FFF2-40B4-BE49-F238E27FC236}">
                <a16:creationId xmlns:a16="http://schemas.microsoft.com/office/drawing/2014/main" id="{5FC96516-B0E2-964A-9976-F62D8A3CA03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52756" y="2301518"/>
            <a:ext cx="647418" cy="647510"/>
          </a:xfrm>
          <a:prstGeom prst="rect">
            <a:avLst/>
          </a:prstGeom>
        </p:spPr>
      </p:pic>
      <p:pic>
        <p:nvPicPr>
          <p:cNvPr id="50" name="Picture 49">
            <a:extLst>
              <a:ext uri="{FF2B5EF4-FFF2-40B4-BE49-F238E27FC236}">
                <a16:creationId xmlns:a16="http://schemas.microsoft.com/office/drawing/2014/main" id="{C42970E5-3D59-6D4C-802D-2A054118D50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802988" y="2301518"/>
            <a:ext cx="647418" cy="647510"/>
          </a:xfrm>
          <a:prstGeom prst="rect">
            <a:avLst/>
          </a:prstGeom>
        </p:spPr>
      </p:pic>
      <p:pic>
        <p:nvPicPr>
          <p:cNvPr id="51" name="Picture 50">
            <a:extLst>
              <a:ext uri="{FF2B5EF4-FFF2-40B4-BE49-F238E27FC236}">
                <a16:creationId xmlns:a16="http://schemas.microsoft.com/office/drawing/2014/main" id="{32F713FA-C34D-0546-BEC6-2429F7B462C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02611" y="2301518"/>
            <a:ext cx="647418" cy="647510"/>
          </a:xfrm>
          <a:prstGeom prst="rect">
            <a:avLst/>
          </a:prstGeom>
        </p:spPr>
      </p:pic>
      <p:sp>
        <p:nvSpPr>
          <p:cNvPr id="25" name="Content Placeholder 15"/>
          <p:cNvSpPr>
            <a:spLocks noGrp="1"/>
          </p:cNvSpPr>
          <p:nvPr>
            <p:ph sz="quarter" idx="26" hasCustomPrompt="1"/>
          </p:nvPr>
        </p:nvSpPr>
        <p:spPr>
          <a:xfrm>
            <a:off x="2378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4" name="Content Placeholder 15"/>
          <p:cNvSpPr>
            <a:spLocks noGrp="1"/>
          </p:cNvSpPr>
          <p:nvPr>
            <p:ph sz="quarter" idx="25" hasCustomPrompt="1"/>
          </p:nvPr>
        </p:nvSpPr>
        <p:spPr>
          <a:xfrm>
            <a:off x="455995" y="2283405"/>
            <a:ext cx="1693247" cy="672414"/>
          </a:xfrm>
          <a:prstGeom prst="rect">
            <a:avLst/>
          </a:prstGeom>
        </p:spPr>
        <p:txBody>
          <a:bodyPr>
            <a:noAutofit/>
          </a:bodyPr>
          <a:lstStyle>
            <a:lvl1pPr marL="0" indent="0">
              <a:buNone/>
              <a:defRPr sz="1961">
                <a:solidFill>
                  <a:srgbClr val="000000"/>
                </a:solidFill>
              </a:defRPr>
            </a:lvl1pPr>
          </a:lstStyle>
          <a:p>
            <a:pPr lvl="0"/>
            <a:r>
              <a:rPr lang="en-US" dirty="0"/>
              <a:t>Drop graphic here</a:t>
            </a:r>
          </a:p>
        </p:txBody>
      </p:sp>
      <p:sp>
        <p:nvSpPr>
          <p:cNvPr id="26" name="Content Placeholder 15"/>
          <p:cNvSpPr>
            <a:spLocks noGrp="1"/>
          </p:cNvSpPr>
          <p:nvPr>
            <p:ph sz="quarter" idx="27" hasCustomPrompt="1"/>
          </p:nvPr>
        </p:nvSpPr>
        <p:spPr>
          <a:xfrm>
            <a:off x="4300662"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7" name="Content Placeholder 15"/>
          <p:cNvSpPr>
            <a:spLocks noGrp="1"/>
          </p:cNvSpPr>
          <p:nvPr>
            <p:ph sz="quarter" idx="28" hasCustomPrompt="1"/>
          </p:nvPr>
        </p:nvSpPr>
        <p:spPr>
          <a:xfrm>
            <a:off x="6222995"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8" name="Content Placeholder 15"/>
          <p:cNvSpPr>
            <a:spLocks noGrp="1"/>
          </p:cNvSpPr>
          <p:nvPr>
            <p:ph sz="quarter" idx="29" hasCustomPrompt="1"/>
          </p:nvPr>
        </p:nvSpPr>
        <p:spPr>
          <a:xfrm>
            <a:off x="8145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9" name="Content Placeholder 15"/>
          <p:cNvSpPr>
            <a:spLocks noGrp="1"/>
          </p:cNvSpPr>
          <p:nvPr>
            <p:ph sz="quarter" idx="30" hasCustomPrompt="1"/>
          </p:nvPr>
        </p:nvSpPr>
        <p:spPr>
          <a:xfrm>
            <a:off x="10067660"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3" name="Text Box 3">
            <a:extLst>
              <a:ext uri="{FF2B5EF4-FFF2-40B4-BE49-F238E27FC236}">
                <a16:creationId xmlns:a16="http://schemas.microsoft.com/office/drawing/2014/main" id="{F49125B6-3991-6466-5677-4F230A46520A}"/>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82876705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strike="noStrike">
                <a:solidFill>
                  <a:srgbClr val="000000"/>
                </a:solidFill>
              </a:defRPr>
            </a:lvl1pPr>
          </a:lstStyle>
          <a:p>
            <a:r>
              <a:rPr lang="en-US" dirty="0"/>
              <a:t>Title</a:t>
            </a:r>
          </a:p>
        </p:txBody>
      </p:sp>
    </p:spTree>
    <p:extLst>
      <p:ext uri="{BB962C8B-B14F-4D97-AF65-F5344CB8AC3E}">
        <p14:creationId xmlns:p14="http://schemas.microsoft.com/office/powerpoint/2010/main" val="22706406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dirty="0"/>
              <a:t>Azure presentation title </a:t>
            </a:r>
            <a:br>
              <a:rPr lang="en-US" dirty="0"/>
            </a:br>
            <a:r>
              <a:rPr lang="en-US" dirty="0"/>
              <a:t>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2967746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000000"/>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375816863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FFFFFF"/>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36151099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chemeClr val="tx1"/>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42859641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0"/>
            <a:ext cx="5973053" cy="6857999"/>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29841" y="0"/>
            <a:ext cx="5973790" cy="6857999"/>
          </a:xfrm>
          <a:prstGeom prst="rect">
            <a:avLst/>
          </a:prstGeom>
        </p:spPr>
      </p:pic>
      <p:sp>
        <p:nvSpPr>
          <p:cNvPr id="2" name="Title 1"/>
          <p:cNvSpPr>
            <a:spLocks noGrp="1"/>
          </p:cNvSpPr>
          <p:nvPr>
            <p:ph type="title" hasCustomPrompt="1"/>
          </p:nvPr>
        </p:nvSpPr>
        <p:spPr>
          <a:xfrm>
            <a:off x="455995" y="620428"/>
            <a:ext cx="5541959" cy="403137"/>
          </a:xfrm>
          <a:prstGeom prst="rect">
            <a:avLst/>
          </a:prstGeom>
        </p:spPr>
        <p:txBody>
          <a:bodyPr wrap="square" lIns="0" tIns="0" rIns="0" bIns="0">
            <a:spAutoFit/>
          </a:bodyPr>
          <a:lstStyle>
            <a:lvl1pPr>
              <a:lnSpc>
                <a:spcPts val="3137"/>
              </a:lnSpc>
              <a:defRPr sz="2745" baseline="0">
                <a:solidFill>
                  <a:srgbClr val="000000"/>
                </a:solidFill>
              </a:defRPr>
            </a:lvl1pPr>
          </a:lstStyle>
          <a:p>
            <a:r>
              <a:rPr lang="en-US" dirty="0"/>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2"/>
            <a:ext cx="4822952" cy="495072"/>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a:p>
            <a:pPr lvl="1"/>
            <a:endParaRPr lang="en-US" dirty="0"/>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5" y="1922587"/>
            <a:ext cx="4822951" cy="287771"/>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Regular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55995" y="2576675"/>
            <a:ext cx="4822951" cy="674608"/>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55993" y="3428999"/>
            <a:ext cx="4822952" cy="495072"/>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a:p>
            <a:pPr lvl="1"/>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55994" y="3639464"/>
            <a:ext cx="4822951" cy="674608"/>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 name="Text Box 3">
            <a:extLst>
              <a:ext uri="{FF2B5EF4-FFF2-40B4-BE49-F238E27FC236}">
                <a16:creationId xmlns:a16="http://schemas.microsoft.com/office/drawing/2014/main" id="{4B07D52C-C469-06C2-7080-50AE65AF009F}"/>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9480609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5647" y="2152781"/>
            <a:ext cx="3648727" cy="2589915"/>
          </a:xfrm>
          <a:prstGeom prst="rect">
            <a:avLst/>
          </a:prstGeom>
        </p:spPr>
      </p:pic>
      <p:sp>
        <p:nvSpPr>
          <p:cNvPr id="4" name="Picture Placeholder 3">
            <a:extLst>
              <a:ext uri="{FF2B5EF4-FFF2-40B4-BE49-F238E27FC236}">
                <a16:creationId xmlns:a16="http://schemas.microsoft.com/office/drawing/2014/main" id="{2717A0C5-B07A-A34B-9DBC-AEA2B456E25A}"/>
              </a:ext>
            </a:extLst>
          </p:cNvPr>
          <p:cNvSpPr>
            <a:spLocks noGrp="1"/>
          </p:cNvSpPr>
          <p:nvPr>
            <p:ph type="pic" sz="quarter" idx="14" hasCustomPrompt="1"/>
          </p:nvPr>
        </p:nvSpPr>
        <p:spPr>
          <a:xfrm>
            <a:off x="426424" y="2152781"/>
            <a:ext cx="364795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7" name="Picture 16"/>
          <p:cNvPicPr>
            <a:picLocks noChangeAspect="1"/>
          </p:cNvPicPr>
          <p:nvPr userDrawn="1"/>
        </p:nvPicPr>
        <p:blipFill rotWithShape="1">
          <a:blip r:embed="rId3" cstate="email">
            <a:extLst>
              <a:ext uri="{28A0092B-C50C-407E-A947-70E740481C1C}">
                <a14:useLocalDpi xmlns:a14="http://schemas.microsoft.com/office/drawing/2010/main"/>
              </a:ext>
            </a:extLst>
          </a:blip>
          <a:srcRect l="-302"/>
          <a:stretch/>
        </p:blipFill>
        <p:spPr>
          <a:xfrm>
            <a:off x="4295368" y="2152781"/>
            <a:ext cx="3623052" cy="2589916"/>
          </a:xfrm>
          <a:prstGeom prst="rect">
            <a:avLst/>
          </a:prstGeom>
        </p:spPr>
      </p:pic>
      <p:sp>
        <p:nvSpPr>
          <p:cNvPr id="7" name="Picture Placeholder 6">
            <a:extLst>
              <a:ext uri="{FF2B5EF4-FFF2-40B4-BE49-F238E27FC236}">
                <a16:creationId xmlns:a16="http://schemas.microsoft.com/office/drawing/2014/main" id="{F5287B92-3963-B94C-821F-3908B3544A42}"/>
              </a:ext>
            </a:extLst>
          </p:cNvPr>
          <p:cNvSpPr>
            <a:spLocks noGrp="1"/>
          </p:cNvSpPr>
          <p:nvPr>
            <p:ph type="pic" sz="quarter" idx="15" hasCustomPrompt="1"/>
          </p:nvPr>
        </p:nvSpPr>
        <p:spPr>
          <a:xfrm>
            <a:off x="4300039" y="2152781"/>
            <a:ext cx="361838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5" name="Picture 14"/>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8150360" y="2239883"/>
            <a:ext cx="3623053" cy="2502812"/>
          </a:xfrm>
          <a:prstGeom prst="rect">
            <a:avLst/>
          </a:prstGeom>
        </p:spPr>
      </p:pic>
      <p:sp>
        <p:nvSpPr>
          <p:cNvPr id="11" name="Picture Placeholder 10">
            <a:extLst>
              <a:ext uri="{FF2B5EF4-FFF2-40B4-BE49-F238E27FC236}">
                <a16:creationId xmlns:a16="http://schemas.microsoft.com/office/drawing/2014/main" id="{1DC31788-B7D8-9D46-BE0A-6B7EED7110B6}"/>
              </a:ext>
            </a:extLst>
          </p:cNvPr>
          <p:cNvSpPr>
            <a:spLocks noGrp="1"/>
          </p:cNvSpPr>
          <p:nvPr>
            <p:ph type="pic" sz="quarter" idx="16" hasCustomPrompt="1"/>
          </p:nvPr>
        </p:nvSpPr>
        <p:spPr>
          <a:xfrm>
            <a:off x="8150308" y="2152781"/>
            <a:ext cx="3612156"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Photo layout 2</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9" name="Text Placeholder 4"/>
          <p:cNvSpPr>
            <a:spLocks noGrp="1"/>
          </p:cNvSpPr>
          <p:nvPr>
            <p:ph type="body" sz="quarter" idx="12" hasCustomPrompt="1"/>
          </p:nvPr>
        </p:nvSpPr>
        <p:spPr>
          <a:xfrm>
            <a:off x="4300039"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22" name="Text Placeholder 4">
            <a:extLst>
              <a:ext uri="{FF2B5EF4-FFF2-40B4-BE49-F238E27FC236}">
                <a16:creationId xmlns:a16="http://schemas.microsoft.com/office/drawing/2014/main" id="{B97163EF-E7E8-4446-98C1-DF17E29E7379}"/>
              </a:ext>
            </a:extLst>
          </p:cNvPr>
          <p:cNvSpPr>
            <a:spLocks noGrp="1"/>
          </p:cNvSpPr>
          <p:nvPr>
            <p:ph type="body" sz="quarter" idx="42" hasCustomPrompt="1"/>
          </p:nvPr>
        </p:nvSpPr>
        <p:spPr>
          <a:xfrm>
            <a:off x="454169" y="5158174"/>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23" name="Text Placeholder 4">
            <a:extLst>
              <a:ext uri="{FF2B5EF4-FFF2-40B4-BE49-F238E27FC236}">
                <a16:creationId xmlns:a16="http://schemas.microsoft.com/office/drawing/2014/main" id="{8E57B78A-F25C-4D46-917C-E53FD3A557E0}"/>
              </a:ext>
            </a:extLst>
          </p:cNvPr>
          <p:cNvSpPr>
            <a:spLocks noGrp="1"/>
          </p:cNvSpPr>
          <p:nvPr>
            <p:ph type="body" sz="quarter" idx="43" hasCustomPrompt="1"/>
          </p:nvPr>
        </p:nvSpPr>
        <p:spPr>
          <a:xfrm>
            <a:off x="4302175" y="5158174"/>
            <a:ext cx="3616245"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24" name="Text Placeholder 4">
            <a:extLst>
              <a:ext uri="{FF2B5EF4-FFF2-40B4-BE49-F238E27FC236}">
                <a16:creationId xmlns:a16="http://schemas.microsoft.com/office/drawing/2014/main" id="{A1AA5291-B66D-8249-B809-BA15DD1EEA3E}"/>
              </a:ext>
            </a:extLst>
          </p:cNvPr>
          <p:cNvSpPr>
            <a:spLocks noGrp="1"/>
          </p:cNvSpPr>
          <p:nvPr>
            <p:ph type="body" sz="quarter" idx="44" hasCustomPrompt="1"/>
          </p:nvPr>
        </p:nvSpPr>
        <p:spPr>
          <a:xfrm>
            <a:off x="8150308" y="5158174"/>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3" name="Text Box 3">
            <a:extLst>
              <a:ext uri="{FF2B5EF4-FFF2-40B4-BE49-F238E27FC236}">
                <a16:creationId xmlns:a16="http://schemas.microsoft.com/office/drawing/2014/main" id="{C95FFC77-3E9C-8859-D352-BEDFEF1C6952}"/>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53246612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1: one column</a:t>
            </a:r>
          </a:p>
        </p:txBody>
      </p:sp>
      <p:sp>
        <p:nvSpPr>
          <p:cNvPr id="4" name="Text Placeholder 3"/>
          <p:cNvSpPr>
            <a:spLocks noGrp="1"/>
          </p:cNvSpPr>
          <p:nvPr>
            <p:ph type="body" sz="quarter" idx="10" hasCustomPrompt="1"/>
          </p:nvPr>
        </p:nvSpPr>
        <p:spPr>
          <a:xfrm>
            <a:off x="455995" y="1922802"/>
            <a:ext cx="4758211" cy="603538"/>
          </a:xfrm>
          <a:prstGeom prst="rect">
            <a:avLst/>
          </a:prstGeom>
        </p:spPr>
        <p:txBody>
          <a:bodyPr wrap="square" lIns="0" tIns="0" rIns="0" bIns="0">
            <a:spAutoFit/>
          </a:bodyPr>
          <a:lstStyle>
            <a:lvl1pPr marL="0" indent="0">
              <a:lnSpc>
                <a:spcPts val="2353"/>
              </a:lnSpc>
              <a:buNone/>
              <a:defRPr sz="1961"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dirty="0"/>
              <a:t>Large subhead Segoe UI Regular 20/24. Em volor resequaectur.</a:t>
            </a:r>
            <a:endParaRPr lang="en-US" dirty="0"/>
          </a:p>
        </p:txBody>
      </p:sp>
      <p:sp>
        <p:nvSpPr>
          <p:cNvPr id="5" name="Text Placeholder 4"/>
          <p:cNvSpPr>
            <a:spLocks noGrp="1"/>
          </p:cNvSpPr>
          <p:nvPr>
            <p:ph type="body" sz="quarter" idx="11" hasCustomPrompt="1"/>
          </p:nvPr>
        </p:nvSpPr>
        <p:spPr>
          <a:xfrm>
            <a:off x="455995" y="2707597"/>
            <a:ext cx="4758210" cy="2521268"/>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5833188" cy="4343375"/>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3" name="Text Box 3">
            <a:extLst>
              <a:ext uri="{FF2B5EF4-FFF2-40B4-BE49-F238E27FC236}">
                <a16:creationId xmlns:a16="http://schemas.microsoft.com/office/drawing/2014/main" id="{007DA0F0-26F7-FCFE-6C89-FB8C00206D76}"/>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0108241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1535104"/>
            <a:ext cx="5834041" cy="4315059"/>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57672"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endParaRPr lang="en-US" dirty="0"/>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385798"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endParaRPr lang="en-US" dirty="0"/>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2: two columns</a:t>
            </a:r>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454170" y="2452758"/>
            <a:ext cx="1693247"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385530" y="2452758"/>
            <a:ext cx="1693247"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 name="Text Box 3">
            <a:extLst>
              <a:ext uri="{FF2B5EF4-FFF2-40B4-BE49-F238E27FC236}">
                <a16:creationId xmlns:a16="http://schemas.microsoft.com/office/drawing/2014/main" id="{104A15B7-BBB4-B66D-CCBE-CF3CE194B35D}"/>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550088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84249" y="486947"/>
            <a:ext cx="10869930" cy="6371053"/>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1599603"/>
            <a:ext cx="7678751" cy="4327960"/>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3" name="Text Box 3">
            <a:extLst>
              <a:ext uri="{FF2B5EF4-FFF2-40B4-BE49-F238E27FC236}">
                <a16:creationId xmlns:a16="http://schemas.microsoft.com/office/drawing/2014/main" id="{8E02918B-84D4-A87B-1040-87BD6AA3531D}"/>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27863643"/>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Chart examples</a:t>
            </a:r>
          </a:p>
        </p:txBody>
      </p:sp>
      <p:sp>
        <p:nvSpPr>
          <p:cNvPr id="9" name="Text Placeholder 4"/>
          <p:cNvSpPr>
            <a:spLocks noGrp="1"/>
          </p:cNvSpPr>
          <p:nvPr>
            <p:ph type="body" sz="quarter" idx="12" hasCustomPrompt="1"/>
          </p:nvPr>
        </p:nvSpPr>
        <p:spPr>
          <a:xfrm>
            <a:off x="455992" y="5857162"/>
            <a:ext cx="3618381" cy="301770"/>
          </a:xfrm>
          <a:prstGeom prst="rect">
            <a:avLst/>
          </a:prstGeom>
        </p:spPr>
        <p:txBody>
          <a:bodyPr lIns="0" tIns="0" rIns="0" bIns="0"/>
          <a:lstStyle>
            <a:lvl1pPr marL="0" indent="0">
              <a:lnSpc>
                <a:spcPts val="1176"/>
              </a:lnSpc>
              <a:spcBef>
                <a:spcPts val="882"/>
              </a:spcBef>
              <a:buFont typeface="Arial" panose="020B0604020202020204" pitchFamily="34" charset="0"/>
              <a:buNone/>
              <a:defRPr sz="98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17" name="Text Placeholder 4"/>
          <p:cNvSpPr>
            <a:spLocks noGrp="1"/>
          </p:cNvSpPr>
          <p:nvPr>
            <p:ph type="body" sz="quarter" idx="18" hasCustomPrompt="1"/>
          </p:nvPr>
        </p:nvSpPr>
        <p:spPr>
          <a:xfrm>
            <a:off x="4303152"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3" name="Text Box 3">
            <a:extLst>
              <a:ext uri="{FF2B5EF4-FFF2-40B4-BE49-F238E27FC236}">
                <a16:creationId xmlns:a16="http://schemas.microsoft.com/office/drawing/2014/main" id="{3D2C8603-9A21-AA00-CA83-05C29969D25B}"/>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4263134257"/>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Table styling</a:t>
            </a:r>
          </a:p>
        </p:txBody>
      </p:sp>
      <p:sp>
        <p:nvSpPr>
          <p:cNvPr id="4" name="Table Placeholder 3"/>
          <p:cNvSpPr>
            <a:spLocks noGrp="1"/>
          </p:cNvSpPr>
          <p:nvPr>
            <p:ph type="tbl" sz="quarter" idx="10"/>
          </p:nvPr>
        </p:nvSpPr>
        <p:spPr>
          <a:xfrm>
            <a:off x="455995" y="3924852"/>
            <a:ext cx="11306469" cy="546753"/>
          </a:xfrm>
          <a:prstGeom prst="rect">
            <a:avLst/>
          </a:prstGeom>
        </p:spPr>
        <p:txBody>
          <a:bodyPr anchor="ctr" anchorCtr="0"/>
          <a:lstStyle>
            <a:lvl1pPr algn="ctr">
              <a:defRPr/>
            </a:lvl1pPr>
          </a:lstStyle>
          <a:p>
            <a:r>
              <a:rPr lang="en-US"/>
              <a:t>Click icon to add table</a:t>
            </a:r>
            <a:endParaRPr lang="en-US" dirty="0"/>
          </a:p>
        </p:txBody>
      </p:sp>
    </p:spTree>
    <p:extLst>
      <p:ext uri="{BB962C8B-B14F-4D97-AF65-F5344CB8AC3E}">
        <p14:creationId xmlns:p14="http://schemas.microsoft.com/office/powerpoint/2010/main" val="219850754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83EBA8-9428-5042-A6AB-BA1563CB95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4243709045"/>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slide 1">
    <p:bg>
      <p:bgPr>
        <a:solidFill>
          <a:schemeClr val="tx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549" spc="-49" baseline="0">
                <a:solidFill>
                  <a:schemeClr val="bg1"/>
                </a:solidFill>
              </a:defRPr>
            </a:lvl1pPr>
          </a:lstStyle>
          <a:p>
            <a:r>
              <a:rPr lang="en-US" dirty="0"/>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4170" y="439310"/>
            <a:ext cx="1335673" cy="190278"/>
          </a:xfrm>
          <a:prstGeom prst="rect">
            <a:avLst/>
          </a:prstGeom>
        </p:spPr>
      </p:pic>
      <p:sp>
        <p:nvSpPr>
          <p:cNvPr id="6" name="Text Box 3">
            <a:extLst>
              <a:ext uri="{FF2B5EF4-FFF2-40B4-BE49-F238E27FC236}">
                <a16:creationId xmlns:a16="http://schemas.microsoft.com/office/drawing/2014/main" id="{4071864E-755E-AD40-A80D-10E454980F16}"/>
              </a:ext>
            </a:extLst>
          </p:cNvPr>
          <p:cNvSpPr txBox="1">
            <a:spLocks noChangeArrowheads="1"/>
          </p:cNvSpPr>
          <p:nvPr userDrawn="1"/>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33617127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3851663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84C7A317-6884-4758-9591-266255BF4183}"/>
              </a:ext>
            </a:extLst>
          </p:cNvPr>
          <p:cNvSpPr>
            <a:spLocks noGrp="1"/>
          </p:cNvSpPr>
          <p:nvPr>
            <p:ph type="body" sz="quarter" idx="10" hasCustomPrompt="1"/>
          </p:nvPr>
        </p:nvSpPr>
        <p:spPr>
          <a:xfrm>
            <a:off x="584200" y="1137166"/>
            <a:ext cx="11018520" cy="369332"/>
          </a:xfrm>
        </p:spPr>
        <p:txBody>
          <a:bodyPr/>
          <a:lstStyle>
            <a:lvl1pPr marL="0" indent="0">
              <a:buNone/>
              <a:defRPr sz="2400">
                <a:solidFill>
                  <a:schemeClr val="accent1"/>
                </a:solidFill>
                <a:latin typeface="+mj-lt"/>
              </a:defRPr>
            </a:lvl1pPr>
            <a:lvl2pPr marL="228600" indent="0">
              <a:buNone/>
              <a:defRPr sz="1800">
                <a:latin typeface="+mj-lt"/>
              </a:defRPr>
            </a:lvl2pPr>
            <a:lvl3pPr marL="457200" indent="0">
              <a:buNone/>
              <a:defRPr sz="1400">
                <a:latin typeface="+mj-lt"/>
              </a:defRPr>
            </a:lvl3pPr>
            <a:lvl4pPr marL="661988" indent="0">
              <a:buNone/>
              <a:defRPr sz="1200">
                <a:latin typeface="+mj-lt"/>
              </a:defRPr>
            </a:lvl4pPr>
            <a:lvl5pPr marL="855663" indent="0">
              <a:buNone/>
              <a:defRPr sz="1200">
                <a:latin typeface="+mj-lt"/>
              </a:defRPr>
            </a:lvl5pPr>
          </a:lstStyle>
          <a:p>
            <a:pPr lvl="0"/>
            <a:r>
              <a:rPr lang="en-US"/>
              <a:t>Click to edit Master subtitle style</a:t>
            </a:r>
          </a:p>
        </p:txBody>
      </p:sp>
    </p:spTree>
    <p:extLst>
      <p:ext uri="{BB962C8B-B14F-4D97-AF65-F5344CB8AC3E}">
        <p14:creationId xmlns:p14="http://schemas.microsoft.com/office/powerpoint/2010/main" val="25639897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Section Header Dark-4">
    <p:spTree>
      <p:nvGrpSpPr>
        <p:cNvPr id="1" name=""/>
        <p:cNvGrpSpPr/>
        <p:nvPr/>
      </p:nvGrpSpPr>
      <p:grpSpPr>
        <a:xfrm>
          <a:off x="0" y="0"/>
          <a:ext cx="0" cy="0"/>
          <a:chOff x="0" y="0"/>
          <a:chExt cx="0" cy="0"/>
        </a:xfrm>
      </p:grpSpPr>
      <p:sp>
        <p:nvSpPr>
          <p:cNvPr id="2" name="Title 1"/>
          <p:cNvSpPr>
            <a:spLocks noGrp="1"/>
          </p:cNvSpPr>
          <p:nvPr>
            <p:ph type="title"/>
          </p:nvPr>
        </p:nvSpPr>
        <p:spPr>
          <a:xfrm>
            <a:off x="4277783" y="2002634"/>
            <a:ext cx="7366764" cy="2852737"/>
          </a:xfrm>
        </p:spPr>
        <p:txBody>
          <a:bodyPr anchor="ctr"/>
          <a:lstStyle>
            <a:lvl1pPr>
              <a:defRPr sz="3600">
                <a:solidFill>
                  <a:schemeClr val="accent1"/>
                </a:solidFill>
              </a:defRPr>
            </a:lvl1pPr>
          </a:lstStyle>
          <a:p>
            <a:r>
              <a:rPr lang="en-US" dirty="0"/>
              <a:t>Click to edit Master title style</a:t>
            </a:r>
          </a:p>
        </p:txBody>
      </p:sp>
      <p:pic>
        <p:nvPicPr>
          <p:cNvPr id="54" name="Picture 53" descr="A picture containing device, fan, web&#10;&#10;Description automatically generated">
            <a:extLst>
              <a:ext uri="{FF2B5EF4-FFF2-40B4-BE49-F238E27FC236}">
                <a16:creationId xmlns:a16="http://schemas.microsoft.com/office/drawing/2014/main" id="{AFAF1DC2-7184-4C1A-9BAB-7BF2947CFD5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8484"/>
            <a:ext cx="3426940" cy="6849516"/>
          </a:xfrm>
          <a:prstGeom prst="rect">
            <a:avLst/>
          </a:prstGeom>
        </p:spPr>
      </p:pic>
    </p:spTree>
    <p:extLst>
      <p:ext uri="{BB962C8B-B14F-4D97-AF65-F5344CB8AC3E}">
        <p14:creationId xmlns:p14="http://schemas.microsoft.com/office/powerpoint/2010/main" val="11845817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Blank_Black">
    <p:spTree>
      <p:nvGrpSpPr>
        <p:cNvPr id="1" name=""/>
        <p:cNvGrpSpPr/>
        <p:nvPr/>
      </p:nvGrpSpPr>
      <p:grpSpPr>
        <a:xfrm>
          <a:off x="0" y="0"/>
          <a:ext cx="0" cy="0"/>
          <a:chOff x="0" y="0"/>
          <a:chExt cx="0" cy="0"/>
        </a:xfrm>
      </p:grpSpPr>
      <p:sp>
        <p:nvSpPr>
          <p:cNvPr id="2" name="Text Box 3">
            <a:extLst>
              <a:ext uri="{FF2B5EF4-FFF2-40B4-BE49-F238E27FC236}">
                <a16:creationId xmlns:a16="http://schemas.microsoft.com/office/drawing/2014/main" id="{49CC3C2F-3463-9C15-6F4D-5FB2E54C5179}"/>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4564960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53846">
                      <a:schemeClr val="tx1"/>
                    </a:gs>
                    <a:gs pos="36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7021907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7" name="Picture 6">
            <a:extLst>
              <a:ext uri="{FF2B5EF4-FFF2-40B4-BE49-F238E27FC236}">
                <a16:creationId xmlns:a16="http://schemas.microsoft.com/office/drawing/2014/main" id="{F64BDF03-4137-9B4F-811A-B300BDF9B2A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86467" y="206105"/>
            <a:ext cx="5583404" cy="6409831"/>
          </a:xfrm>
          <a:prstGeom prst="rect">
            <a:avLst/>
          </a:prstGeom>
        </p:spPr>
      </p:pic>
    </p:spTree>
    <p:extLst>
      <p:ext uri="{BB962C8B-B14F-4D97-AF65-F5344CB8AC3E}">
        <p14:creationId xmlns:p14="http://schemas.microsoft.com/office/powerpoint/2010/main" val="230659253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8" name="Picture 7">
            <a:extLst>
              <a:ext uri="{FF2B5EF4-FFF2-40B4-BE49-F238E27FC236}">
                <a16:creationId xmlns:a16="http://schemas.microsoft.com/office/drawing/2014/main" id="{67DB9C92-5B22-1645-98AA-DEA153351D4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45182" y="321589"/>
            <a:ext cx="5413537" cy="6214821"/>
          </a:xfrm>
          <a:prstGeom prst="rect">
            <a:avLst/>
          </a:prstGeom>
        </p:spPr>
      </p:pic>
    </p:spTree>
    <p:extLst>
      <p:ext uri="{BB962C8B-B14F-4D97-AF65-F5344CB8AC3E}">
        <p14:creationId xmlns:p14="http://schemas.microsoft.com/office/powerpoint/2010/main" val="367443447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a:extLst>
              <a:ext uri="{FF2B5EF4-FFF2-40B4-BE49-F238E27FC236}">
                <a16:creationId xmlns:a16="http://schemas.microsoft.com/office/drawing/2014/main" id="{589D5A25-0528-5D23-7D57-33B76CD1C34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358901714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a:extLst>
              <a:ext uri="{FF2B5EF4-FFF2-40B4-BE49-F238E27FC236}">
                <a16:creationId xmlns:a16="http://schemas.microsoft.com/office/drawing/2014/main" id="{A869E6A8-B269-4247-8C11-43918C8C603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7868" t="8847" r="8127" b="8616"/>
          <a:stretch/>
        </p:blipFill>
        <p:spPr>
          <a:xfrm>
            <a:off x="6111901" y="0"/>
            <a:ext cx="6080099" cy="6858000"/>
          </a:xfrm>
          <a:prstGeom prst="rect">
            <a:avLst/>
          </a:prstGeom>
        </p:spPr>
      </p:pic>
    </p:spTree>
    <p:extLst>
      <p:ext uri="{BB962C8B-B14F-4D97-AF65-F5344CB8AC3E}">
        <p14:creationId xmlns:p14="http://schemas.microsoft.com/office/powerpoint/2010/main" val="237653356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9">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7" name="Rectangle 6">
            <a:extLst>
              <a:ext uri="{FF2B5EF4-FFF2-40B4-BE49-F238E27FC236}">
                <a16:creationId xmlns:a16="http://schemas.microsoft.com/office/drawing/2014/main" id="{01443AB1-0CDE-B44D-8883-27DEB7B914EA}"/>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64E0159D-061E-A640-B0A5-C7A703E35A9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17669551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1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92E2926B-CE4C-8042-8EAB-E69CCC77CEF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347555679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94" y="556381"/>
            <a:ext cx="11303917" cy="813819"/>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55994" y="1817560"/>
            <a:ext cx="11231768" cy="2021853"/>
          </a:xfrm>
          <a:prstGeom prst="rect">
            <a:avLst/>
          </a:prstGeom>
        </p:spPr>
        <p:txBody>
          <a:bodyPr vert="horz" wrap="square" lIns="0" tIns="91440" rIns="146304" bIns="91440" rtlCol="0">
            <a:spAutoFit/>
          </a:bodyPr>
          <a:lstStyle/>
          <a:p>
            <a:pPr lvl="1"/>
            <a:r>
              <a:rPr lang="en-US" dirty="0"/>
              <a:t>Large: subhead Segoe UI Regular 20/24</a:t>
            </a:r>
          </a:p>
          <a:p>
            <a:pPr lvl="1"/>
            <a:endParaRPr lang="en-US" dirty="0"/>
          </a:p>
          <a:p>
            <a:pPr lvl="2"/>
            <a:r>
              <a:rPr lang="en-US" dirty="0"/>
              <a:t>Medium: paragraph heading Segoe UI </a:t>
            </a:r>
            <a:r>
              <a:rPr lang="en-US" dirty="0" err="1"/>
              <a:t>Semibold</a:t>
            </a:r>
            <a:r>
              <a:rPr lang="en-US" dirty="0"/>
              <a:t> 14/18</a:t>
            </a:r>
          </a:p>
          <a:p>
            <a:pPr lvl="3"/>
            <a:r>
              <a:rPr lang="en-US" dirty="0"/>
              <a:t>Medium: paragraph body copy Segoe UI Regular 14/18</a:t>
            </a:r>
          </a:p>
          <a:p>
            <a:pPr lvl="3"/>
            <a:endParaRPr lang="en-US" dirty="0"/>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pic>
        <p:nvPicPr>
          <p:cNvPr id="7" name="Picture 6"/>
          <p:cNvPicPr>
            <a:picLocks noChangeAspect="1"/>
          </p:cNvPicPr>
          <p:nvPr userDrawn="1"/>
        </p:nvPicPr>
        <p:blipFill>
          <a:blip r:embed="rId37" cstate="email">
            <a:extLst>
              <a:ext uri="{28A0092B-C50C-407E-A947-70E740481C1C}">
                <a14:useLocalDpi xmlns:a14="http://schemas.microsoft.com/office/drawing/2010/main"/>
              </a:ext>
            </a:extLst>
          </a:blip>
          <a:stretch>
            <a:fillRect/>
          </a:stretch>
        </p:blipFill>
        <p:spPr>
          <a:xfrm rot="5400000">
            <a:off x="9432277" y="2842059"/>
            <a:ext cx="6843271" cy="1164777"/>
          </a:xfrm>
          <a:prstGeom prst="rect">
            <a:avLst/>
          </a:prstGeom>
        </p:spPr>
      </p:pic>
    </p:spTree>
    <p:extLst>
      <p:ext uri="{BB962C8B-B14F-4D97-AF65-F5344CB8AC3E}">
        <p14:creationId xmlns:p14="http://schemas.microsoft.com/office/powerpoint/2010/main" val="444206347"/>
      </p:ext>
    </p:extLst>
  </p:cSld>
  <p:clrMap bg1="lt1" tx1="dk1" bg2="lt2" tx2="dk2" accent1="accent1" accent2="accent2" accent3="accent3" accent4="accent4" accent5="accent5" accent6="accent6" hlink="hlink" folHlink="folHlink"/>
  <p:sldLayoutIdLst>
    <p:sldLayoutId id="2147484312" r:id="rId1"/>
    <p:sldLayoutId id="2147484313" r:id="rId2"/>
    <p:sldLayoutId id="2147484314" r:id="rId3"/>
    <p:sldLayoutId id="2147484315" r:id="rId4"/>
    <p:sldLayoutId id="2147484316" r:id="rId5"/>
    <p:sldLayoutId id="2147484317" r:id="rId6"/>
    <p:sldLayoutId id="2147484318" r:id="rId7"/>
    <p:sldLayoutId id="2147484319" r:id="rId8"/>
    <p:sldLayoutId id="2147484320" r:id="rId9"/>
    <p:sldLayoutId id="2147484321" r:id="rId10"/>
    <p:sldLayoutId id="2147484322" r:id="rId11"/>
    <p:sldLayoutId id="2147484323" r:id="rId12"/>
    <p:sldLayoutId id="2147484324" r:id="rId13"/>
    <p:sldLayoutId id="2147484325" r:id="rId14"/>
    <p:sldLayoutId id="2147484326" r:id="rId15"/>
    <p:sldLayoutId id="2147484327" r:id="rId16"/>
    <p:sldLayoutId id="2147484328" r:id="rId17"/>
    <p:sldLayoutId id="2147484329" r:id="rId18"/>
    <p:sldLayoutId id="2147484330" r:id="rId19"/>
    <p:sldLayoutId id="2147484331" r:id="rId20"/>
    <p:sldLayoutId id="2147484332" r:id="rId21"/>
    <p:sldLayoutId id="2147484333" r:id="rId22"/>
    <p:sldLayoutId id="2147484334" r:id="rId23"/>
    <p:sldLayoutId id="2147484335" r:id="rId24"/>
    <p:sldLayoutId id="2147484336" r:id="rId25"/>
    <p:sldLayoutId id="2147484337" r:id="rId26"/>
    <p:sldLayoutId id="2147484338" r:id="rId27"/>
    <p:sldLayoutId id="2147484339" r:id="rId28"/>
    <p:sldLayoutId id="2147484340" r:id="rId29"/>
    <p:sldLayoutId id="2147484341" r:id="rId30"/>
    <p:sldLayoutId id="2147484342" r:id="rId31"/>
    <p:sldLayoutId id="2147484343" r:id="rId32"/>
    <p:sldLayoutId id="2147484344" r:id="rId33"/>
    <p:sldLayoutId id="2147484345" r:id="rId34"/>
    <p:sldLayoutId id="2147484346" r:id="rId35"/>
  </p:sldLayoutIdLst>
  <p:transition>
    <p:fade/>
  </p:transition>
  <p:hf hdr="0" dt="0"/>
  <p:txStyles>
    <p:title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69">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3">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31.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sv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53.sv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s>
</file>

<file path=ppt/slides/_rels/slide14.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18" Type="http://schemas.openxmlformats.org/officeDocument/2006/relationships/image" Target="../media/image75.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svg"/><Relationship Id="rId17" Type="http://schemas.openxmlformats.org/officeDocument/2006/relationships/image" Target="../media/image74.png"/><Relationship Id="rId2" Type="http://schemas.openxmlformats.org/officeDocument/2006/relationships/notesSlide" Target="../notesSlides/notesSlide12.xml"/><Relationship Id="rId16" Type="http://schemas.openxmlformats.org/officeDocument/2006/relationships/image" Target="../media/image73.svg"/><Relationship Id="rId1" Type="http://schemas.openxmlformats.org/officeDocument/2006/relationships/slideLayout" Target="../slideLayouts/slideLayout15.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5" Type="http://schemas.openxmlformats.org/officeDocument/2006/relationships/image" Target="../media/image72.png"/><Relationship Id="rId10" Type="http://schemas.openxmlformats.org/officeDocument/2006/relationships/image" Target="../media/image67.svg"/><Relationship Id="rId19" Type="http://schemas.openxmlformats.org/officeDocument/2006/relationships/image" Target="../media/image76.svg"/><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71.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77.emf"/><Relationship Id="rId7" Type="http://schemas.openxmlformats.org/officeDocument/2006/relationships/image" Target="../media/image81.emf"/><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image" Target="../media/image80.emf"/><Relationship Id="rId5" Type="http://schemas.openxmlformats.org/officeDocument/2006/relationships/image" Target="../media/image79.png"/><Relationship Id="rId4" Type="http://schemas.openxmlformats.org/officeDocument/2006/relationships/image" Target="../media/image78.emf"/></Relationships>
</file>

<file path=ppt/slides/_rels/slide19.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18" Type="http://schemas.openxmlformats.org/officeDocument/2006/relationships/image" Target="../media/image96.emf"/><Relationship Id="rId3" Type="http://schemas.openxmlformats.org/officeDocument/2006/relationships/image" Target="../media/image82.png"/><Relationship Id="rId7" Type="http://schemas.openxmlformats.org/officeDocument/2006/relationships/image" Target="../media/image85.png"/><Relationship Id="rId12" Type="http://schemas.openxmlformats.org/officeDocument/2006/relationships/image" Target="../media/image90.png"/><Relationship Id="rId17" Type="http://schemas.openxmlformats.org/officeDocument/2006/relationships/image" Target="../media/image95.emf"/><Relationship Id="rId2" Type="http://schemas.openxmlformats.org/officeDocument/2006/relationships/notesSlide" Target="../notesSlides/notesSlide17.xml"/><Relationship Id="rId16" Type="http://schemas.openxmlformats.org/officeDocument/2006/relationships/image" Target="../media/image94.emf"/><Relationship Id="rId20" Type="http://schemas.openxmlformats.org/officeDocument/2006/relationships/image" Target="../media/image98.emf"/><Relationship Id="rId1" Type="http://schemas.openxmlformats.org/officeDocument/2006/relationships/slideLayout" Target="../slideLayouts/slideLayout19.xml"/><Relationship Id="rId6" Type="http://schemas.openxmlformats.org/officeDocument/2006/relationships/image" Target="../media/image84.png"/><Relationship Id="rId11" Type="http://schemas.openxmlformats.org/officeDocument/2006/relationships/image" Target="../media/image89.svg"/><Relationship Id="rId5" Type="http://schemas.openxmlformats.org/officeDocument/2006/relationships/image" Target="../media/image63.png"/><Relationship Id="rId15" Type="http://schemas.openxmlformats.org/officeDocument/2006/relationships/image" Target="../media/image93.png"/><Relationship Id="rId10" Type="http://schemas.openxmlformats.org/officeDocument/2006/relationships/image" Target="../media/image88.png"/><Relationship Id="rId19" Type="http://schemas.openxmlformats.org/officeDocument/2006/relationships/image" Target="../media/image97.emf"/><Relationship Id="rId4" Type="http://schemas.openxmlformats.org/officeDocument/2006/relationships/image" Target="../media/image83.png"/><Relationship Id="rId9" Type="http://schemas.openxmlformats.org/officeDocument/2006/relationships/image" Target="../media/image87.svg"/><Relationship Id="rId14" Type="http://schemas.openxmlformats.org/officeDocument/2006/relationships/image" Target="../media/image92.png"/></Relationships>
</file>

<file path=ppt/slides/_rels/slide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99.png"/><Relationship Id="rId7" Type="http://schemas.openxmlformats.org/officeDocument/2006/relationships/image" Target="../media/image103.png"/><Relationship Id="rId12" Type="http://schemas.openxmlformats.org/officeDocument/2006/relationships/image" Target="../media/image108.svg"/><Relationship Id="rId2" Type="http://schemas.openxmlformats.org/officeDocument/2006/relationships/notesSlide" Target="../notesSlides/notesSlide19.xml"/><Relationship Id="rId1" Type="http://schemas.openxmlformats.org/officeDocument/2006/relationships/slideLayout" Target="../slideLayouts/slideLayout32.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svg"/><Relationship Id="rId1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17.svg"/><Relationship Id="rId3" Type="http://schemas.openxmlformats.org/officeDocument/2006/relationships/image" Target="../media/image110.png"/><Relationship Id="rId7" Type="http://schemas.microsoft.com/office/2007/relationships/hdphoto" Target="../media/hdphoto3.wdp"/><Relationship Id="rId12" Type="http://schemas.openxmlformats.org/officeDocument/2006/relationships/image" Target="../media/image116.png"/><Relationship Id="rId2" Type="http://schemas.openxmlformats.org/officeDocument/2006/relationships/notesSlide" Target="../notesSlides/notesSlide20.xml"/><Relationship Id="rId1" Type="http://schemas.openxmlformats.org/officeDocument/2006/relationships/slideLayout" Target="../slideLayouts/slideLayout31.xml"/><Relationship Id="rId6" Type="http://schemas.openxmlformats.org/officeDocument/2006/relationships/image" Target="../media/image112.png"/><Relationship Id="rId11" Type="http://schemas.openxmlformats.org/officeDocument/2006/relationships/image" Target="../media/image115.png"/><Relationship Id="rId5" Type="http://schemas.openxmlformats.org/officeDocument/2006/relationships/image" Target="../media/image111.png"/><Relationship Id="rId10" Type="http://schemas.openxmlformats.org/officeDocument/2006/relationships/image" Target="../media/image114.png"/><Relationship Id="rId4" Type="http://schemas.microsoft.com/office/2007/relationships/hdphoto" Target="../media/hdphoto2.wdp"/><Relationship Id="rId9" Type="http://schemas.microsoft.com/office/2007/relationships/hdphoto" Target="../media/hdphoto4.wdp"/><Relationship Id="rId14" Type="http://schemas.openxmlformats.org/officeDocument/2006/relationships/image" Target="../media/image118.png"/></Relationships>
</file>

<file path=ppt/slides/_rels/slide23.xml.rels><?xml version="1.0" encoding="UTF-8" standalone="yes"?>
<Relationships xmlns="http://schemas.openxmlformats.org/package/2006/relationships"><Relationship Id="rId3" Type="http://schemas.openxmlformats.org/officeDocument/2006/relationships/image" Target="../media/image119.emf"/><Relationship Id="rId2" Type="http://schemas.openxmlformats.org/officeDocument/2006/relationships/image" Target="../media/image31.emf"/><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notesSlide" Target="../notesSlides/notesSlide22.xml"/><Relationship Id="rId1" Type="http://schemas.openxmlformats.org/officeDocument/2006/relationships/slideLayout" Target="../slideLayouts/slideLayout19.xml"/><Relationship Id="rId5" Type="http://schemas.openxmlformats.org/officeDocument/2006/relationships/image" Target="../media/image123.emf"/><Relationship Id="rId4" Type="http://schemas.openxmlformats.org/officeDocument/2006/relationships/image" Target="../media/image122.emf"/></Relationships>
</file>

<file path=ppt/slides/_rels/slide26.xml.rels><?xml version="1.0" encoding="UTF-8" standalone="yes"?>
<Relationships xmlns="http://schemas.openxmlformats.org/package/2006/relationships"><Relationship Id="rId8" Type="http://schemas.openxmlformats.org/officeDocument/2006/relationships/image" Target="../media/image129.svg"/><Relationship Id="rId13" Type="http://schemas.openxmlformats.org/officeDocument/2006/relationships/image" Target="../media/image134.png"/><Relationship Id="rId18" Type="http://schemas.openxmlformats.org/officeDocument/2006/relationships/image" Target="../media/image139.png"/><Relationship Id="rId3" Type="http://schemas.openxmlformats.org/officeDocument/2006/relationships/image" Target="../media/image124.emf"/><Relationship Id="rId21" Type="http://schemas.openxmlformats.org/officeDocument/2006/relationships/image" Target="../media/image142.emf"/><Relationship Id="rId7" Type="http://schemas.openxmlformats.org/officeDocument/2006/relationships/image" Target="../media/image128.png"/><Relationship Id="rId12" Type="http://schemas.openxmlformats.org/officeDocument/2006/relationships/image" Target="../media/image133.svg"/><Relationship Id="rId17" Type="http://schemas.openxmlformats.org/officeDocument/2006/relationships/image" Target="../media/image138.svg"/><Relationship Id="rId25" Type="http://schemas.openxmlformats.org/officeDocument/2006/relationships/image" Target="../media/image146.emf"/><Relationship Id="rId2" Type="http://schemas.openxmlformats.org/officeDocument/2006/relationships/notesSlide" Target="../notesSlides/notesSlide23.xml"/><Relationship Id="rId16" Type="http://schemas.openxmlformats.org/officeDocument/2006/relationships/image" Target="../media/image137.png"/><Relationship Id="rId20" Type="http://schemas.openxmlformats.org/officeDocument/2006/relationships/image" Target="../media/image141.png"/><Relationship Id="rId1" Type="http://schemas.openxmlformats.org/officeDocument/2006/relationships/slideLayout" Target="../slideLayouts/slideLayout19.xml"/><Relationship Id="rId6" Type="http://schemas.openxmlformats.org/officeDocument/2006/relationships/image" Target="../media/image127.svg"/><Relationship Id="rId11" Type="http://schemas.openxmlformats.org/officeDocument/2006/relationships/image" Target="../media/image132.png"/><Relationship Id="rId24" Type="http://schemas.openxmlformats.org/officeDocument/2006/relationships/image" Target="../media/image145.emf"/><Relationship Id="rId5" Type="http://schemas.openxmlformats.org/officeDocument/2006/relationships/image" Target="../media/image126.png"/><Relationship Id="rId15" Type="http://schemas.openxmlformats.org/officeDocument/2006/relationships/image" Target="../media/image136.svg"/><Relationship Id="rId23" Type="http://schemas.openxmlformats.org/officeDocument/2006/relationships/image" Target="../media/image144.emf"/><Relationship Id="rId10" Type="http://schemas.openxmlformats.org/officeDocument/2006/relationships/image" Target="../media/image131.svg"/><Relationship Id="rId19" Type="http://schemas.openxmlformats.org/officeDocument/2006/relationships/image" Target="../media/image140.svg"/><Relationship Id="rId4" Type="http://schemas.openxmlformats.org/officeDocument/2006/relationships/image" Target="../media/image125.emf"/><Relationship Id="rId9" Type="http://schemas.openxmlformats.org/officeDocument/2006/relationships/image" Target="../media/image130.png"/><Relationship Id="rId14" Type="http://schemas.openxmlformats.org/officeDocument/2006/relationships/image" Target="../media/image135.png"/><Relationship Id="rId22" Type="http://schemas.openxmlformats.org/officeDocument/2006/relationships/image" Target="../media/image143.emf"/></Relationships>
</file>

<file path=ppt/slides/_rels/slide27.xml.rels><?xml version="1.0" encoding="UTF-8" standalone="yes"?>
<Relationships xmlns="http://schemas.openxmlformats.org/package/2006/relationships"><Relationship Id="rId3" Type="http://schemas.openxmlformats.org/officeDocument/2006/relationships/image" Target="../media/image147.emf"/><Relationship Id="rId2" Type="http://schemas.openxmlformats.org/officeDocument/2006/relationships/notesSlide" Target="../notesSlides/notesSlide24.xml"/><Relationship Id="rId1" Type="http://schemas.openxmlformats.org/officeDocument/2006/relationships/slideLayout" Target="../slideLayouts/slideLayout19.xml"/><Relationship Id="rId6" Type="http://schemas.openxmlformats.org/officeDocument/2006/relationships/image" Target="../media/image149.emf"/><Relationship Id="rId5" Type="http://schemas.openxmlformats.org/officeDocument/2006/relationships/image" Target="../media/image143.emf"/><Relationship Id="rId4" Type="http://schemas.openxmlformats.org/officeDocument/2006/relationships/image" Target="../media/image148.emf"/></Relationships>
</file>

<file path=ppt/slides/_rels/slide28.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50.png"/><Relationship Id="rId7" Type="http://schemas.openxmlformats.org/officeDocument/2006/relationships/image" Target="../media/image154.png"/><Relationship Id="rId2" Type="http://schemas.openxmlformats.org/officeDocument/2006/relationships/notesSlide" Target="../notesSlides/notesSlide25.xml"/><Relationship Id="rId1" Type="http://schemas.openxmlformats.org/officeDocument/2006/relationships/slideLayout" Target="../slideLayouts/slideLayout19.xml"/><Relationship Id="rId6" Type="http://schemas.openxmlformats.org/officeDocument/2006/relationships/image" Target="../media/image153.svg"/><Relationship Id="rId5" Type="http://schemas.openxmlformats.org/officeDocument/2006/relationships/image" Target="../media/image152.png"/><Relationship Id="rId10" Type="http://schemas.openxmlformats.org/officeDocument/2006/relationships/hyperlink" Target="https://techcommunity.microsoft.com/t5/azure-network-security-blog/azure-firewall-basic-sku-is-now-available-in-public-preview/ba-p/3677670#:~:text=Microsoft%20has%20recently%20released%20in,at%20an%20affordable%20price%20point." TargetMode="External"/><Relationship Id="rId4" Type="http://schemas.openxmlformats.org/officeDocument/2006/relationships/image" Target="../media/image151.svg"/><Relationship Id="rId9" Type="http://schemas.openxmlformats.org/officeDocument/2006/relationships/image" Target="../media/image156.svg"/></Relationships>
</file>

<file path=ppt/slides/_rels/slide29.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32.emf"/></Relationships>
</file>

<file path=ppt/slides/_rels/slide30.xml.rels><?xml version="1.0" encoding="UTF-8" standalone="yes"?>
<Relationships xmlns="http://schemas.openxmlformats.org/package/2006/relationships"><Relationship Id="rId8" Type="http://schemas.openxmlformats.org/officeDocument/2006/relationships/hyperlink" Target="https://docs.microsoft.com/en-us/azure/site-recovery" TargetMode="External"/><Relationship Id="rId13" Type="http://schemas.openxmlformats.org/officeDocument/2006/relationships/hyperlink" Target="https://aka.ms/azure-backup-training/" TargetMode="External"/><Relationship Id="rId3" Type="http://schemas.openxmlformats.org/officeDocument/2006/relationships/hyperlink" Target="https://aka.ms/azure-backup" TargetMode="External"/><Relationship Id="rId7" Type="http://schemas.openxmlformats.org/officeDocument/2006/relationships/hyperlink" Target="https://aka.ms/azure-backup-documentation" TargetMode="External"/><Relationship Id="rId12" Type="http://schemas.openxmlformats.org/officeDocument/2006/relationships/hyperlink" Target="https://docs.microsoft.com/azure/backup/backup-support-matrix" TargetMode="External"/><Relationship Id="rId17" Type="http://schemas.openxmlformats.org/officeDocument/2006/relationships/hyperlink" Target="https://aka.ms/ASRuservoice" TargetMode="External"/><Relationship Id="rId2" Type="http://schemas.openxmlformats.org/officeDocument/2006/relationships/notesSlide" Target="../notesSlides/notesSlide27.xml"/><Relationship Id="rId16" Type="http://schemas.openxmlformats.org/officeDocument/2006/relationships/hyperlink" Target="https://aka.ms/azure-backup-user-voice" TargetMode="External"/><Relationship Id="rId1" Type="http://schemas.openxmlformats.org/officeDocument/2006/relationships/slideLayout" Target="../slideLayouts/slideLayout29.xml"/><Relationship Id="rId6" Type="http://schemas.openxmlformats.org/officeDocument/2006/relationships/hyperlink" Target="https://aka.ms/siterecovery_blogs" TargetMode="External"/><Relationship Id="rId11" Type="http://schemas.openxmlformats.org/officeDocument/2006/relationships/hyperlink" Target="https://azure.microsoft.com/en-us/solutions/architecture/disaster-recovery-smb-azure-site-recovery/" TargetMode="External"/><Relationship Id="rId5" Type="http://schemas.openxmlformats.org/officeDocument/2006/relationships/hyperlink" Target="https://aka.ms/azure-backup-blogs" TargetMode="External"/><Relationship Id="rId15" Type="http://schemas.openxmlformats.org/officeDocument/2006/relationships/hyperlink" Target="https://aka.ms/siterecovery_mva" TargetMode="External"/><Relationship Id="rId10" Type="http://schemas.openxmlformats.org/officeDocument/2006/relationships/hyperlink" Target="https://aka.ms/azure-backup-best-practices" TargetMode="External"/><Relationship Id="rId4" Type="http://schemas.openxmlformats.org/officeDocument/2006/relationships/hyperlink" Target="https://azure.microsoft.com/en-us/services/site-recovery/" TargetMode="External"/><Relationship Id="rId9" Type="http://schemas.openxmlformats.org/officeDocument/2006/relationships/hyperlink" Target="https://aka.ms/azure-backup-recent-releases" TargetMode="External"/><Relationship Id="rId14" Type="http://schemas.openxmlformats.org/officeDocument/2006/relationships/hyperlink" Target="https://aka.ms/AzureBackup-Learn"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www.youtube.com/watch?v=FHEbG7LF1pk" TargetMode="External"/><Relationship Id="rId13" Type="http://schemas.openxmlformats.org/officeDocument/2006/relationships/image" Target="../media/image159.png"/><Relationship Id="rId18" Type="http://schemas.openxmlformats.org/officeDocument/2006/relationships/hyperlink" Target="https://www.veritas.com/form/etc/introducing-netbackup-recovery-vault" TargetMode="External"/><Relationship Id="rId26" Type="http://schemas.openxmlformats.org/officeDocument/2006/relationships/hyperlink" Target="https://azuremarketplace.microsoft.com/en-us/marketplace/apps/dellemc.dell_powerprotect_crs_saas?tab=Overview" TargetMode="External"/><Relationship Id="rId3" Type="http://schemas.openxmlformats.org/officeDocument/2006/relationships/image" Target="../media/image158.png"/><Relationship Id="rId21" Type="http://schemas.openxmlformats.org/officeDocument/2006/relationships/hyperlink" Target="https://www.zerto.com/solutions/use-cases/cloud/microsoft-azure/" TargetMode="External"/><Relationship Id="rId7" Type="http://schemas.openxmlformats.org/officeDocument/2006/relationships/hyperlink" Target="https://metallic.io/azure-backup?utm_source=bing&amp;utm_medium=paidsearch&amp;utm_campaign=brand&amp;utm_term=Metallic%20%26%20Azure&amp;msclkid=174e871dc467181793cbe6f3c9a67fe7" TargetMode="External"/><Relationship Id="rId12" Type="http://schemas.openxmlformats.org/officeDocument/2006/relationships/hyperlink" Target="https://www.youtube.com/watch?v=02HSIru18UQ&amp;t=734s" TargetMode="External"/><Relationship Id="rId17" Type="http://schemas.openxmlformats.org/officeDocument/2006/relationships/image" Target="../media/image160.png"/><Relationship Id="rId25" Type="http://schemas.openxmlformats.org/officeDocument/2006/relationships/hyperlink" Target="https://azuremarketplace.microsoft.com/en-us/marketplace/apps/dellemc.dps-azure-saas?tab=Overview" TargetMode="External"/><Relationship Id="rId2" Type="http://schemas.openxmlformats.org/officeDocument/2006/relationships/notesSlide" Target="../notesSlides/notesSlide28.xml"/><Relationship Id="rId16" Type="http://schemas.openxmlformats.org/officeDocument/2006/relationships/hyperlink" Target="https://www.youtube.com/watch?v=nBxSrA0zxXg" TargetMode="External"/><Relationship Id="rId20" Type="http://schemas.openxmlformats.org/officeDocument/2006/relationships/image" Target="../media/image161.png"/><Relationship Id="rId29" Type="http://schemas.openxmlformats.org/officeDocument/2006/relationships/image" Target="../media/image162.png"/><Relationship Id="rId1" Type="http://schemas.openxmlformats.org/officeDocument/2006/relationships/slideLayout" Target="../slideLayouts/slideLayout19.xml"/><Relationship Id="rId6" Type="http://schemas.openxmlformats.org/officeDocument/2006/relationships/hyperlink" Target="https://metallic.io/microsoft" TargetMode="External"/><Relationship Id="rId11" Type="http://schemas.openxmlformats.org/officeDocument/2006/relationships/hyperlink" Target="https://www.rubrik.com/content/dam/rubrik/en/resources/data-sheet/data-sheet-rubrik-for-microsoft-365.pdf" TargetMode="External"/><Relationship Id="rId24" Type="http://schemas.openxmlformats.org/officeDocument/2006/relationships/hyperlink" Target="http://delltechnologies.com/Azure" TargetMode="External"/><Relationship Id="rId5" Type="http://schemas.openxmlformats.org/officeDocument/2006/relationships/hyperlink" Target="https://metallic.io/metallic-cloud-storage" TargetMode="External"/><Relationship Id="rId15" Type="http://schemas.openxmlformats.org/officeDocument/2006/relationships/hyperlink" Target="https://www.veeam.com/free-azure-instances-backup.html?ccode=webinar_ext7017V000001MC4tQAG" TargetMode="External"/><Relationship Id="rId23" Type="http://schemas.openxmlformats.org/officeDocument/2006/relationships/hyperlink" Target="https://www.zerto.com/try-or-buy/try-zerto-free/?inid=zerto_whats-next_module_to_two-ways-to-try-zerto-free_lp" TargetMode="External"/><Relationship Id="rId28" Type="http://schemas.openxmlformats.org/officeDocument/2006/relationships/image" Target="../media/image65.png"/><Relationship Id="rId10" Type="http://schemas.openxmlformats.org/officeDocument/2006/relationships/hyperlink" Target="https://www.youtube.com/watch?v=02HSIru18UQ" TargetMode="External"/><Relationship Id="rId19" Type="http://schemas.openxmlformats.org/officeDocument/2006/relationships/hyperlink" Target="https://www.youtube.com/watch?v=e_cR89y7Drk" TargetMode="External"/><Relationship Id="rId4" Type="http://schemas.openxmlformats.org/officeDocument/2006/relationships/hyperlink" Target="https://docs.microsoft.com/en-us/azure/storage/solution-integration/validated-partners/backup-archive-disaster-recovery/commvault/commvault-solution-guide" TargetMode="External"/><Relationship Id="rId9" Type="http://schemas.openxmlformats.org/officeDocument/2006/relationships/hyperlink" Target="https://www.rubrik.com/content/dam/rubrik/en/resources/white-paper/wp-rubrik-zero-trust-microsoft-environments.pdf" TargetMode="External"/><Relationship Id="rId14" Type="http://schemas.openxmlformats.org/officeDocument/2006/relationships/hyperlink" Target="https://docs.microsoft.com/en-us/azure/storage/solution-integration/validated-partners/backup-archive-disaster-recovery/veeam/veeam-solution-guide" TargetMode="External"/><Relationship Id="rId22" Type="http://schemas.openxmlformats.org/officeDocument/2006/relationships/hyperlink" Target="https://experience.zerto.com/zerto-platform-tour/choose-your-tour-experience/" TargetMode="External"/><Relationship Id="rId27" Type="http://schemas.openxmlformats.org/officeDocument/2006/relationships/hyperlink" Target="https://azuremarketplace.microsoft.com/en-us/marketplace/apps/dellemc.ppdm_ddve_0_0_1?tab=Overview"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166.png"/><Relationship Id="rId13" Type="http://schemas.openxmlformats.org/officeDocument/2006/relationships/image" Target="../media/image171.png"/><Relationship Id="rId18" Type="http://schemas.openxmlformats.org/officeDocument/2006/relationships/image" Target="../media/image175.png"/><Relationship Id="rId3" Type="http://schemas.openxmlformats.org/officeDocument/2006/relationships/image" Target="../media/image75.png"/><Relationship Id="rId21" Type="http://schemas.openxmlformats.org/officeDocument/2006/relationships/image" Target="../media/image178.png"/><Relationship Id="rId7" Type="http://schemas.openxmlformats.org/officeDocument/2006/relationships/image" Target="../media/image165.png"/><Relationship Id="rId12" Type="http://schemas.openxmlformats.org/officeDocument/2006/relationships/image" Target="../media/image170.png"/><Relationship Id="rId17" Type="http://schemas.openxmlformats.org/officeDocument/2006/relationships/image" Target="../media/image174.svg"/><Relationship Id="rId2" Type="http://schemas.openxmlformats.org/officeDocument/2006/relationships/notesSlide" Target="../notesSlides/notesSlide29.xml"/><Relationship Id="rId16" Type="http://schemas.openxmlformats.org/officeDocument/2006/relationships/image" Target="../media/image173.png"/><Relationship Id="rId20" Type="http://schemas.openxmlformats.org/officeDocument/2006/relationships/image" Target="../media/image177.png"/><Relationship Id="rId1" Type="http://schemas.openxmlformats.org/officeDocument/2006/relationships/slideLayout" Target="../slideLayouts/slideLayout19.xml"/><Relationship Id="rId6" Type="http://schemas.openxmlformats.org/officeDocument/2006/relationships/image" Target="../media/image164.png"/><Relationship Id="rId11" Type="http://schemas.openxmlformats.org/officeDocument/2006/relationships/image" Target="../media/image169.png"/><Relationship Id="rId5" Type="http://schemas.openxmlformats.org/officeDocument/2006/relationships/image" Target="../media/image163.png"/><Relationship Id="rId15" Type="http://schemas.openxmlformats.org/officeDocument/2006/relationships/image" Target="../media/image172.jpeg"/><Relationship Id="rId10" Type="http://schemas.openxmlformats.org/officeDocument/2006/relationships/image" Target="../media/image168.png"/><Relationship Id="rId19" Type="http://schemas.openxmlformats.org/officeDocument/2006/relationships/image" Target="../media/image176.png"/><Relationship Id="rId4" Type="http://schemas.openxmlformats.org/officeDocument/2006/relationships/image" Target="../media/image76.svg"/><Relationship Id="rId9" Type="http://schemas.openxmlformats.org/officeDocument/2006/relationships/image" Target="../media/image167.jpeg"/><Relationship Id="rId14" Type="http://schemas.openxmlformats.org/officeDocument/2006/relationships/hyperlink" Target="https://microsoft.commvault.co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30.xml"/><Relationship Id="rId1" Type="http://schemas.openxmlformats.org/officeDocument/2006/relationships/slideLayout" Target="../slideLayouts/slideLayout19.xml"/><Relationship Id="rId6" Type="http://schemas.openxmlformats.org/officeDocument/2006/relationships/image" Target="../media/image180.png"/><Relationship Id="rId5" Type="http://schemas.openxmlformats.org/officeDocument/2006/relationships/hyperlink" Target="https://www.rubrik.com/partners/technology-partners/microsoft" TargetMode="External"/><Relationship Id="rId4" Type="http://schemas.openxmlformats.org/officeDocument/2006/relationships/hyperlink" Target="https://www.rubrik.com/products/rubrik-cloud-vault"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s://www.veeam.com/microsoft-cloud-solutions.html?ad=in-text-link" TargetMode="External"/><Relationship Id="rId3" Type="http://schemas.openxmlformats.org/officeDocument/2006/relationships/image" Target="../media/image181.png"/><Relationship Id="rId7" Type="http://schemas.openxmlformats.org/officeDocument/2006/relationships/image" Target="../media/image185.png"/><Relationship Id="rId12" Type="http://schemas.openxmlformats.org/officeDocument/2006/relationships/image" Target="../media/image171.png"/><Relationship Id="rId2" Type="http://schemas.openxmlformats.org/officeDocument/2006/relationships/notesSlide" Target="../notesSlides/notesSlide31.xml"/><Relationship Id="rId1" Type="http://schemas.openxmlformats.org/officeDocument/2006/relationships/slideLayout" Target="../slideLayouts/slideLayout19.xml"/><Relationship Id="rId6" Type="http://schemas.openxmlformats.org/officeDocument/2006/relationships/image" Target="../media/image184.png"/><Relationship Id="rId11" Type="http://schemas.openxmlformats.org/officeDocument/2006/relationships/image" Target="../media/image174.svg"/><Relationship Id="rId5" Type="http://schemas.openxmlformats.org/officeDocument/2006/relationships/image" Target="../media/image183.png"/><Relationship Id="rId10" Type="http://schemas.openxmlformats.org/officeDocument/2006/relationships/image" Target="../media/image173.png"/><Relationship Id="rId4" Type="http://schemas.openxmlformats.org/officeDocument/2006/relationships/image" Target="../media/image182.png"/><Relationship Id="rId9" Type="http://schemas.openxmlformats.org/officeDocument/2006/relationships/image" Target="../media/image186.png"/></Relationships>
</file>

<file path=ppt/slides/_rels/slide35.xml.rels><?xml version="1.0" encoding="UTF-8" standalone="yes"?>
<Relationships xmlns="http://schemas.openxmlformats.org/package/2006/relationships"><Relationship Id="rId13" Type="http://schemas.openxmlformats.org/officeDocument/2006/relationships/image" Target="../media/image197.png"/><Relationship Id="rId18" Type="http://schemas.openxmlformats.org/officeDocument/2006/relationships/image" Target="../media/image87.svg"/><Relationship Id="rId26" Type="http://schemas.openxmlformats.org/officeDocument/2006/relationships/image" Target="../media/image208.png"/><Relationship Id="rId3" Type="http://schemas.openxmlformats.org/officeDocument/2006/relationships/image" Target="../media/image187.png"/><Relationship Id="rId21" Type="http://schemas.openxmlformats.org/officeDocument/2006/relationships/image" Target="../media/image203.png"/><Relationship Id="rId7" Type="http://schemas.openxmlformats.org/officeDocument/2006/relationships/image" Target="../media/image191.png"/><Relationship Id="rId12" Type="http://schemas.openxmlformats.org/officeDocument/2006/relationships/image" Target="../media/image196.svg"/><Relationship Id="rId17" Type="http://schemas.openxmlformats.org/officeDocument/2006/relationships/image" Target="../media/image86.png"/><Relationship Id="rId25" Type="http://schemas.openxmlformats.org/officeDocument/2006/relationships/image" Target="../media/image207.png"/><Relationship Id="rId33" Type="http://schemas.openxmlformats.org/officeDocument/2006/relationships/image" Target="../media/image215.svg"/><Relationship Id="rId2" Type="http://schemas.openxmlformats.org/officeDocument/2006/relationships/notesSlide" Target="../notesSlides/notesSlide32.xml"/><Relationship Id="rId16" Type="http://schemas.openxmlformats.org/officeDocument/2006/relationships/image" Target="../media/image200.svg"/><Relationship Id="rId20" Type="http://schemas.openxmlformats.org/officeDocument/2006/relationships/image" Target="../media/image202.svg"/><Relationship Id="rId29" Type="http://schemas.openxmlformats.org/officeDocument/2006/relationships/image" Target="../media/image211.png"/><Relationship Id="rId1" Type="http://schemas.openxmlformats.org/officeDocument/2006/relationships/slideLayout" Target="../slideLayouts/slideLayout19.xml"/><Relationship Id="rId6" Type="http://schemas.openxmlformats.org/officeDocument/2006/relationships/image" Target="../media/image190.png"/><Relationship Id="rId11" Type="http://schemas.openxmlformats.org/officeDocument/2006/relationships/image" Target="../media/image195.png"/><Relationship Id="rId24" Type="http://schemas.openxmlformats.org/officeDocument/2006/relationships/image" Target="../media/image206.png"/><Relationship Id="rId32" Type="http://schemas.openxmlformats.org/officeDocument/2006/relationships/image" Target="../media/image214.png"/><Relationship Id="rId5" Type="http://schemas.openxmlformats.org/officeDocument/2006/relationships/image" Target="../media/image189.jpeg"/><Relationship Id="rId15" Type="http://schemas.openxmlformats.org/officeDocument/2006/relationships/image" Target="../media/image199.png"/><Relationship Id="rId23" Type="http://schemas.openxmlformats.org/officeDocument/2006/relationships/image" Target="../media/image205.png"/><Relationship Id="rId28" Type="http://schemas.openxmlformats.org/officeDocument/2006/relationships/image" Target="../media/image210.png"/><Relationship Id="rId10" Type="http://schemas.openxmlformats.org/officeDocument/2006/relationships/image" Target="../media/image194.png"/><Relationship Id="rId19" Type="http://schemas.openxmlformats.org/officeDocument/2006/relationships/image" Target="../media/image201.png"/><Relationship Id="rId31" Type="http://schemas.openxmlformats.org/officeDocument/2006/relationships/image" Target="../media/image213.png"/><Relationship Id="rId4" Type="http://schemas.openxmlformats.org/officeDocument/2006/relationships/image" Target="../media/image188.jpeg"/><Relationship Id="rId9" Type="http://schemas.openxmlformats.org/officeDocument/2006/relationships/image" Target="../media/image193.png"/><Relationship Id="rId14" Type="http://schemas.openxmlformats.org/officeDocument/2006/relationships/image" Target="../media/image198.png"/><Relationship Id="rId22" Type="http://schemas.openxmlformats.org/officeDocument/2006/relationships/image" Target="../media/image204.svg"/><Relationship Id="rId27" Type="http://schemas.openxmlformats.org/officeDocument/2006/relationships/image" Target="../media/image209.png"/><Relationship Id="rId30" Type="http://schemas.openxmlformats.org/officeDocument/2006/relationships/image" Target="../media/image212.png"/><Relationship Id="rId8" Type="http://schemas.openxmlformats.org/officeDocument/2006/relationships/image" Target="../media/image192.png"/></Relationships>
</file>

<file path=ppt/slides/_rels/slide36.xml.rels><?xml version="1.0" encoding="UTF-8" standalone="yes"?>
<Relationships xmlns="http://schemas.openxmlformats.org/package/2006/relationships"><Relationship Id="rId8" Type="http://schemas.openxmlformats.org/officeDocument/2006/relationships/hyperlink" Target="https://www.dell.com/en-us/dt/data-protection/microsoft-azure.htm" TargetMode="External"/><Relationship Id="rId3" Type="http://schemas.openxmlformats.org/officeDocument/2006/relationships/image" Target="../media/image216.png"/><Relationship Id="rId7" Type="http://schemas.openxmlformats.org/officeDocument/2006/relationships/image" Target="../media/image220.png"/><Relationship Id="rId2" Type="http://schemas.openxmlformats.org/officeDocument/2006/relationships/notesSlide" Target="../notesSlides/notesSlide33.xml"/><Relationship Id="rId1" Type="http://schemas.openxmlformats.org/officeDocument/2006/relationships/slideLayout" Target="../slideLayouts/slideLayout19.xml"/><Relationship Id="rId6" Type="http://schemas.openxmlformats.org/officeDocument/2006/relationships/image" Target="../media/image219.png"/><Relationship Id="rId5" Type="http://schemas.openxmlformats.org/officeDocument/2006/relationships/image" Target="../media/image218.png"/><Relationship Id="rId4" Type="http://schemas.openxmlformats.org/officeDocument/2006/relationships/image" Target="../media/image217.svg"/><Relationship Id="rId9" Type="http://schemas.openxmlformats.org/officeDocument/2006/relationships/image" Target="../media/image221.png"/></Relationships>
</file>

<file path=ppt/slides/_rels/slide37.xml.rels><?xml version="1.0" encoding="UTF-8" standalone="yes"?>
<Relationships xmlns="http://schemas.openxmlformats.org/package/2006/relationships"><Relationship Id="rId8" Type="http://schemas.openxmlformats.org/officeDocument/2006/relationships/image" Target="../media/image226.emf"/><Relationship Id="rId3" Type="http://schemas.openxmlformats.org/officeDocument/2006/relationships/image" Target="../media/image222.png"/><Relationship Id="rId7" Type="http://schemas.openxmlformats.org/officeDocument/2006/relationships/image" Target="../media/image225.png"/><Relationship Id="rId2" Type="http://schemas.openxmlformats.org/officeDocument/2006/relationships/notesSlide" Target="../notesSlides/notesSlide34.xml"/><Relationship Id="rId1" Type="http://schemas.openxmlformats.org/officeDocument/2006/relationships/slideLayout" Target="../slideLayouts/slideLayout19.xml"/><Relationship Id="rId6" Type="http://schemas.openxmlformats.org/officeDocument/2006/relationships/hyperlink" Target="https://www.zerto.com/partners/zerto-technology-alliances/zerto-and-microsoft/" TargetMode="External"/><Relationship Id="rId11" Type="http://schemas.openxmlformats.org/officeDocument/2006/relationships/image" Target="../media/image229.emf"/><Relationship Id="rId5" Type="http://schemas.openxmlformats.org/officeDocument/2006/relationships/image" Target="../media/image224.svg"/><Relationship Id="rId10" Type="http://schemas.openxmlformats.org/officeDocument/2006/relationships/image" Target="../media/image228.emf"/><Relationship Id="rId4" Type="http://schemas.openxmlformats.org/officeDocument/2006/relationships/image" Target="../media/image223.png"/><Relationship Id="rId9" Type="http://schemas.openxmlformats.org/officeDocument/2006/relationships/image" Target="../media/image227.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35.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D2407-34C5-018D-586F-B5A9E84D35F5}"/>
              </a:ext>
            </a:extLst>
          </p:cNvPr>
          <p:cNvSpPr>
            <a:spLocks noGrp="1"/>
          </p:cNvSpPr>
          <p:nvPr>
            <p:ph type="title"/>
          </p:nvPr>
        </p:nvSpPr>
        <p:spPr>
          <a:xfrm>
            <a:off x="428681" y="1812352"/>
            <a:ext cx="5428936" cy="1793104"/>
          </a:xfrm>
        </p:spPr>
        <p:txBody>
          <a:bodyPr/>
          <a:lstStyle/>
          <a:p>
            <a:pPr defTabSz="896354"/>
            <a:r>
              <a:rPr lang="en-US" sz="2400" spc="-49" dirty="0">
                <a:solidFill>
                  <a:schemeClr val="tx1"/>
                </a:solidFill>
                <a:latin typeface="Segoe UI Semibold"/>
              </a:rPr>
              <a:t>Reach for the Cloud</a:t>
            </a:r>
            <a:br>
              <a:rPr lang="en-US" sz="4705" spc="-49" dirty="0">
                <a:solidFill>
                  <a:schemeClr val="tx1"/>
                </a:solidFill>
                <a:latin typeface="Segoe UI Semibold"/>
              </a:rPr>
            </a:br>
            <a:br>
              <a:rPr lang="en-US" sz="4705" spc="-49" dirty="0">
                <a:solidFill>
                  <a:schemeClr val="tx1"/>
                </a:solidFill>
                <a:latin typeface="Segoe UI Semibold"/>
              </a:rPr>
            </a:br>
            <a:r>
              <a:rPr lang="en-US" sz="3600" spc="-49" dirty="0">
                <a:solidFill>
                  <a:schemeClr val="tx1"/>
                </a:solidFill>
                <a:latin typeface="Segoe UI Semibold"/>
              </a:rPr>
              <a:t>Business Continuity &amp; Disaster Recovery</a:t>
            </a:r>
            <a:endParaRPr lang="hu-HU" sz="3600" spc="-49" dirty="0">
              <a:solidFill>
                <a:schemeClr val="tx1"/>
              </a:solidFill>
              <a:latin typeface="Segoe UI Semibold"/>
            </a:endParaRPr>
          </a:p>
        </p:txBody>
      </p:sp>
      <p:sp>
        <p:nvSpPr>
          <p:cNvPr id="3" name="Text Placeholder 2">
            <a:extLst>
              <a:ext uri="{FF2B5EF4-FFF2-40B4-BE49-F238E27FC236}">
                <a16:creationId xmlns:a16="http://schemas.microsoft.com/office/drawing/2014/main" id="{1C1C584B-3E02-05E9-1BC0-D8C5234E1E1A}"/>
              </a:ext>
            </a:extLst>
          </p:cNvPr>
          <p:cNvSpPr>
            <a:spLocks noGrp="1"/>
          </p:cNvSpPr>
          <p:nvPr>
            <p:ph type="body" sz="quarter" idx="15"/>
          </p:nvPr>
        </p:nvSpPr>
        <p:spPr>
          <a:xfrm>
            <a:off x="442466" y="4457682"/>
            <a:ext cx="5413394" cy="461665"/>
          </a:xfrm>
        </p:spPr>
        <p:txBody>
          <a:bodyPr/>
          <a:lstStyle/>
          <a:p>
            <a:r>
              <a:rPr lang="en-US" sz="1800" spc="0" dirty="0">
                <a:solidFill>
                  <a:schemeClr val="tx2"/>
                </a:solidFill>
              </a:rPr>
              <a:t>Preparing your organization for the unpredictable</a:t>
            </a:r>
            <a:endParaRPr lang="en-NL" spc="0" dirty="0">
              <a:solidFill>
                <a:schemeClr val="tx2"/>
              </a:solidFill>
            </a:endParaRPr>
          </a:p>
        </p:txBody>
      </p:sp>
    </p:spTree>
    <p:extLst>
      <p:ext uri="{BB962C8B-B14F-4D97-AF65-F5344CB8AC3E}">
        <p14:creationId xmlns:p14="http://schemas.microsoft.com/office/powerpoint/2010/main" val="77213339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10DCA-AF58-367C-22D9-A0FD0826D83E}"/>
              </a:ext>
            </a:extLst>
          </p:cNvPr>
          <p:cNvSpPr>
            <a:spLocks noGrp="1"/>
          </p:cNvSpPr>
          <p:nvPr>
            <p:ph type="title"/>
          </p:nvPr>
        </p:nvSpPr>
        <p:spPr/>
        <p:txBody>
          <a:bodyPr/>
          <a:lstStyle/>
          <a:p>
            <a:r>
              <a:rPr lang="en-US" dirty="0">
                <a:solidFill>
                  <a:schemeClr val="tx1"/>
                </a:solidFill>
              </a:rPr>
              <a:t>Protect </a:t>
            </a:r>
            <a:r>
              <a:rPr lang="en-US" dirty="0">
                <a:solidFill>
                  <a:schemeClr val="tx2"/>
                </a:solidFill>
              </a:rPr>
              <a:t>in</a:t>
            </a:r>
            <a:r>
              <a:rPr lang="en-US" dirty="0"/>
              <a:t> </a:t>
            </a:r>
            <a:r>
              <a:rPr lang="en-US" dirty="0">
                <a:solidFill>
                  <a:schemeClr val="tx1"/>
                </a:solidFill>
              </a:rPr>
              <a:t>Azure</a:t>
            </a:r>
          </a:p>
        </p:txBody>
      </p:sp>
      <p:sp>
        <p:nvSpPr>
          <p:cNvPr id="3" name="Text Placeholder 2">
            <a:extLst>
              <a:ext uri="{FF2B5EF4-FFF2-40B4-BE49-F238E27FC236}">
                <a16:creationId xmlns:a16="http://schemas.microsoft.com/office/drawing/2014/main" id="{73471802-DBE8-A59D-8DAE-E4295393A9E9}"/>
              </a:ext>
            </a:extLst>
          </p:cNvPr>
          <p:cNvSpPr>
            <a:spLocks noGrp="1"/>
          </p:cNvSpPr>
          <p:nvPr>
            <p:ph type="body" sz="quarter" idx="15"/>
          </p:nvPr>
        </p:nvSpPr>
        <p:spPr>
          <a:xfrm>
            <a:off x="444223" y="2862802"/>
            <a:ext cx="5413394" cy="452590"/>
          </a:xfrm>
        </p:spPr>
        <p:txBody>
          <a:bodyPr/>
          <a:lstStyle/>
          <a:p>
            <a:r>
              <a:rPr lang="en-US" spc="294" dirty="0">
                <a:solidFill>
                  <a:schemeClr val="tx2"/>
                </a:solidFill>
              </a:rPr>
              <a:t>SCENARIO ONE</a:t>
            </a:r>
          </a:p>
        </p:txBody>
      </p:sp>
      <p:sp>
        <p:nvSpPr>
          <p:cNvPr id="6" name="TextBox 5">
            <a:extLst>
              <a:ext uri="{FF2B5EF4-FFF2-40B4-BE49-F238E27FC236}">
                <a16:creationId xmlns:a16="http://schemas.microsoft.com/office/drawing/2014/main" id="{8F14C766-AFDE-0B7E-AB55-B55417493876}"/>
              </a:ext>
            </a:extLst>
          </p:cNvPr>
          <p:cNvSpPr txBox="1"/>
          <p:nvPr/>
        </p:nvSpPr>
        <p:spPr>
          <a:xfrm>
            <a:off x="6483927" y="332509"/>
            <a:ext cx="369397" cy="627864"/>
          </a:xfrm>
          <a:prstGeom prst="rect">
            <a:avLst/>
          </a:prstGeom>
          <a:noFill/>
        </p:spPr>
        <p:txBody>
          <a:bodyPr wrap="none" lIns="182880" tIns="146304" rIns="182880" bIns="146304" rtlCol="0">
            <a:spAutoFit/>
          </a:bodyPr>
          <a:lstStyle/>
          <a:p>
            <a:pPr>
              <a:lnSpc>
                <a:spcPct val="90000"/>
              </a:lnSpc>
              <a:spcAft>
                <a:spcPts val="600"/>
              </a:spcAft>
            </a:pPr>
            <a:endParaRPr lang="en-NL"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50264488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AEC4FD-233C-F868-A5E8-F007CA953195}"/>
              </a:ext>
            </a:extLst>
          </p:cNvPr>
          <p:cNvSpPr/>
          <p:nvPr/>
        </p:nvSpPr>
        <p:spPr bwMode="auto">
          <a:xfrm>
            <a:off x="6575304" y="0"/>
            <a:ext cx="5616696" cy="687312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a:extLst>
              <a:ext uri="{FF2B5EF4-FFF2-40B4-BE49-F238E27FC236}">
                <a16:creationId xmlns:a16="http://schemas.microsoft.com/office/drawing/2014/main" id="{B75C2CF3-E283-A9BC-74BA-AB0FE8817830}"/>
              </a:ext>
            </a:extLst>
          </p:cNvPr>
          <p:cNvSpPr/>
          <p:nvPr/>
        </p:nvSpPr>
        <p:spPr bwMode="auto">
          <a:xfrm>
            <a:off x="418645" y="2343391"/>
            <a:ext cx="3829120" cy="242161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428" rIns="179285" bIns="143428" numCol="1" spcCol="0" rtlCol="0" fromWordArt="0" anchor="t" anchorCtr="0" forceAA="0" compatLnSpc="1">
            <a:prstTxWarp prst="textNoShape">
              <a:avLst/>
            </a:prstTxWarp>
            <a:noAutofit/>
          </a:bodyPr>
          <a:lstStyle/>
          <a:p>
            <a:pPr defTabSz="914192">
              <a:spcAft>
                <a:spcPts val="3529"/>
              </a:spcAft>
            </a:pPr>
            <a:r>
              <a:rPr lang="en-US" sz="2353" dirty="0">
                <a:solidFill>
                  <a:schemeClr val="tx1"/>
                </a:solidFill>
                <a:latin typeface="Segoe UI Semibold"/>
              </a:rPr>
              <a:t>Protect </a:t>
            </a:r>
            <a:r>
              <a:rPr lang="en-US" sz="2353" dirty="0">
                <a:solidFill>
                  <a:schemeClr val="tx2"/>
                </a:solidFill>
                <a:latin typeface="Segoe UI Semibold"/>
              </a:rPr>
              <a:t>in</a:t>
            </a:r>
            <a:r>
              <a:rPr lang="en-US" sz="2353" dirty="0">
                <a:solidFill>
                  <a:srgbClr val="50E6FF"/>
                </a:solidFill>
                <a:latin typeface="Segoe UI Semibold"/>
              </a:rPr>
              <a:t> </a:t>
            </a:r>
            <a:r>
              <a:rPr lang="en-US" sz="2353" dirty="0">
                <a:solidFill>
                  <a:schemeClr val="tx1"/>
                </a:solidFill>
                <a:latin typeface="Segoe UI Semibold"/>
              </a:rPr>
              <a:t>Azure</a:t>
            </a:r>
          </a:p>
          <a:p>
            <a:pPr defTabSz="914192">
              <a:spcAft>
                <a:spcPts val="1176"/>
              </a:spcAft>
            </a:pPr>
            <a:r>
              <a:rPr lang="en-US" sz="1765" dirty="0">
                <a:solidFill>
                  <a:schemeClr val="tx1"/>
                </a:solidFill>
                <a:latin typeface="Segoe UI"/>
              </a:rPr>
              <a:t>The method used to achieve your desired BCDR goals may span across a combination of Azure tools and services, application architecture, and operational processes. </a:t>
            </a:r>
          </a:p>
        </p:txBody>
      </p:sp>
      <p:sp>
        <p:nvSpPr>
          <p:cNvPr id="18" name="Title 17">
            <a:extLst>
              <a:ext uri="{FF2B5EF4-FFF2-40B4-BE49-F238E27FC236}">
                <a16:creationId xmlns:a16="http://schemas.microsoft.com/office/drawing/2014/main" id="{57D89CB6-E555-DE18-CE23-F5F7C6C5A7A1}"/>
              </a:ext>
            </a:extLst>
          </p:cNvPr>
          <p:cNvSpPr txBox="1">
            <a:spLocks noGrp="1"/>
          </p:cNvSpPr>
          <p:nvPr>
            <p:ph type="title"/>
          </p:nvPr>
        </p:nvSpPr>
        <p:spPr>
          <a:xfrm>
            <a:off x="427038" y="2117274"/>
            <a:ext cx="2642928" cy="452234"/>
          </a:xfrm>
          <a:prstGeom prst="rect">
            <a:avLst/>
          </a:prstGeom>
          <a:noFill/>
          <a:ln>
            <a:noFill/>
            <a:prstDash/>
          </a:ln>
          <a:effectLst/>
        </p:spPr>
        <p:txBody>
          <a:bodyPr rot="0" spcFirstLastPara="0" vertOverflow="overflow" horzOverflow="overflow" vert="horz" wrap="square" lIns="0" tIns="143407" rIns="179259" bIns="143407" numCol="1" spcCol="0" rtlCol="0" fromWordArt="0" anchor="t" anchorCtr="0" forceAA="0" compatLnSpc="1">
            <a:prstTxWarp prst="textNoShape">
              <a:avLst/>
            </a:prstTxWarp>
            <a:spAutoFit/>
          </a:bodyPr>
          <a:lstStyle/>
          <a:p>
            <a:pPr marL="0" marR="0" lvl="0" indent="0" algn="l" defTabSz="914192" rtl="0" eaLnBrk="1" fontAlgn="auto" latinLnBrk="0" hangingPunct="1">
              <a:lnSpc>
                <a:spcPct val="100000"/>
              </a:lnSpc>
              <a:spcBef>
                <a:spcPts val="0"/>
              </a:spcBef>
              <a:spcAft>
                <a:spcPts val="588"/>
              </a:spcAft>
              <a:buClrTx/>
              <a:buSzTx/>
              <a:buFontTx/>
              <a:buNone/>
              <a:tabLst/>
              <a:defRPr/>
            </a:pPr>
            <a:r>
              <a:rPr kumimoji="0" lang="en-US" sz="1078" b="0" i="0" u="none" strike="noStrike" kern="1200" cap="none" spc="294" normalizeH="0" baseline="0" noProof="0" dirty="0">
                <a:ln>
                  <a:noFill/>
                </a:ln>
                <a:solidFill>
                  <a:schemeClr val="tx2"/>
                </a:solidFill>
                <a:effectLst/>
                <a:uLnTx/>
                <a:uFillTx/>
                <a:latin typeface="Segoe UI Semibold"/>
                <a:ea typeface="+mn-ea"/>
                <a:cs typeface="+mn-cs"/>
              </a:rPr>
              <a:t>SCENARIO ONE</a:t>
            </a:r>
          </a:p>
        </p:txBody>
      </p:sp>
      <p:cxnSp>
        <p:nvCxnSpPr>
          <p:cNvPr id="14" name="Straight Connector 13">
            <a:extLst>
              <a:ext uri="{FF2B5EF4-FFF2-40B4-BE49-F238E27FC236}">
                <a16:creationId xmlns:a16="http://schemas.microsoft.com/office/drawing/2014/main" id="{FC115B09-D1B6-E355-61FB-993ABCCCD2F3}"/>
              </a:ext>
              <a:ext uri="{C183D7F6-B498-43B3-948B-1728B52AA6E4}">
                <adec:decorative xmlns:adec="http://schemas.microsoft.com/office/drawing/2017/decorative" val="1"/>
              </a:ext>
            </a:extLst>
          </p:cNvPr>
          <p:cNvCxnSpPr>
            <a:cxnSpLocks/>
          </p:cNvCxnSpPr>
          <p:nvPr/>
        </p:nvCxnSpPr>
        <p:spPr>
          <a:xfrm>
            <a:off x="418646" y="3045154"/>
            <a:ext cx="3746729"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43592E95-49FD-07FF-BC9D-4EB9D2BFF68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589832" y="1740100"/>
            <a:ext cx="3587639" cy="3282550"/>
          </a:xfrm>
          <a:prstGeom prst="rect">
            <a:avLst/>
          </a:prstGeom>
        </p:spPr>
      </p:pic>
    </p:spTree>
    <p:extLst>
      <p:ext uri="{BB962C8B-B14F-4D97-AF65-F5344CB8AC3E}">
        <p14:creationId xmlns:p14="http://schemas.microsoft.com/office/powerpoint/2010/main" val="417397812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Picture 88">
            <a:extLst>
              <a:ext uri="{FF2B5EF4-FFF2-40B4-BE49-F238E27FC236}">
                <a16:creationId xmlns:a16="http://schemas.microsoft.com/office/drawing/2014/main" id="{A3D78E32-AD25-437D-9A2B-7E7FA5BF1A67}"/>
              </a:ext>
              <a:ext uri="{C183D7F6-B498-43B3-948B-1728B52AA6E4}">
                <adec:decorative xmlns:adec="http://schemas.microsoft.com/office/drawing/2017/decorative" val="1"/>
              </a:ext>
            </a:extLst>
          </p:cNvPr>
          <p:cNvPicPr>
            <a:picLocks noChangeAspect="1"/>
          </p:cNvPicPr>
          <p:nvPr/>
        </p:nvPicPr>
        <p:blipFill>
          <a:blip r:embed="rId3" cstate="email">
            <a:alphaModFix amt="0"/>
            <a:extLst>
              <a:ext uri="{28A0092B-C50C-407E-A947-70E740481C1C}">
                <a14:useLocalDpi xmlns:a14="http://schemas.microsoft.com/office/drawing/2010/main"/>
              </a:ext>
            </a:extLst>
          </a:blip>
          <a:stretch>
            <a:fillRect/>
          </a:stretch>
        </p:blipFill>
        <p:spPr>
          <a:xfrm>
            <a:off x="6301633" y="769257"/>
            <a:ext cx="5378312" cy="5319486"/>
          </a:xfrm>
          <a:prstGeom prst="rect">
            <a:avLst/>
          </a:prstGeom>
        </p:spPr>
      </p:pic>
      <p:sp>
        <p:nvSpPr>
          <p:cNvPr id="274" name="Trapezoid 273">
            <a:extLst>
              <a:ext uri="{FF2B5EF4-FFF2-40B4-BE49-F238E27FC236}">
                <a16:creationId xmlns:a16="http://schemas.microsoft.com/office/drawing/2014/main" id="{167DF051-673F-4A29-973F-0376D93E27A9}"/>
              </a:ext>
              <a:ext uri="{C183D7F6-B498-43B3-948B-1728B52AA6E4}">
                <adec:decorative xmlns:adec="http://schemas.microsoft.com/office/drawing/2017/decorative" val="1"/>
              </a:ext>
            </a:extLst>
          </p:cNvPr>
          <p:cNvSpPr/>
          <p:nvPr/>
        </p:nvSpPr>
        <p:spPr>
          <a:xfrm rot="16200000">
            <a:off x="5180139" y="-2552719"/>
            <a:ext cx="3338205" cy="10685520"/>
          </a:xfrm>
          <a:prstGeom prst="trapezoid">
            <a:avLst>
              <a:gd name="adj" fmla="val 43093"/>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5" tIns="45713" rIns="91425" bIns="45713" numCol="1" spcCol="0" rtlCol="0" fromWordArt="0" anchor="ctr" anchorCtr="0" forceAA="0" compatLnSpc="1">
            <a:prstTxWarp prst="textNoShape">
              <a:avLst/>
            </a:prstTxWarp>
            <a:no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Segoe UI Light" panose="020B0502040204020203" pitchFamily="34" charset="0"/>
              <a:ea typeface="+mn-ea"/>
              <a:cs typeface="Segoe UI Light" panose="020B0502040204020203" pitchFamily="34" charset="0"/>
            </a:endParaRPr>
          </a:p>
        </p:txBody>
      </p:sp>
      <p:cxnSp>
        <p:nvCxnSpPr>
          <p:cNvPr id="7" name="Straight Connector 6">
            <a:extLst>
              <a:ext uri="{FF2B5EF4-FFF2-40B4-BE49-F238E27FC236}">
                <a16:creationId xmlns:a16="http://schemas.microsoft.com/office/drawing/2014/main" id="{938AEBC6-24B7-4E1E-A3D0-7D0A64B61EE6}"/>
              </a:ext>
              <a:ext uri="{C183D7F6-B498-43B3-948B-1728B52AA6E4}">
                <adec:decorative xmlns:adec="http://schemas.microsoft.com/office/drawing/2017/decorative" val="1"/>
              </a:ext>
            </a:extLst>
          </p:cNvPr>
          <p:cNvCxnSpPr>
            <a:cxnSpLocks/>
          </p:cNvCxnSpPr>
          <p:nvPr/>
        </p:nvCxnSpPr>
        <p:spPr>
          <a:xfrm>
            <a:off x="3053735" y="118737"/>
            <a:ext cx="0" cy="5044932"/>
          </a:xfrm>
          <a:prstGeom prst="line">
            <a:avLst/>
          </a:prstGeom>
          <a:ln>
            <a:solidFill>
              <a:schemeClr val="accent6">
                <a:alpha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E4C8C77-77BB-427A-BF29-B8E5BF4AD66C}"/>
              </a:ext>
              <a:ext uri="{C183D7F6-B498-43B3-948B-1728B52AA6E4}">
                <adec:decorative xmlns:adec="http://schemas.microsoft.com/office/drawing/2017/decorative" val="1"/>
              </a:ext>
            </a:extLst>
          </p:cNvPr>
          <p:cNvCxnSpPr>
            <a:cxnSpLocks/>
          </p:cNvCxnSpPr>
          <p:nvPr/>
        </p:nvCxnSpPr>
        <p:spPr>
          <a:xfrm>
            <a:off x="5318466" y="118737"/>
            <a:ext cx="0" cy="5004563"/>
          </a:xfrm>
          <a:prstGeom prst="line">
            <a:avLst/>
          </a:prstGeom>
          <a:ln>
            <a:solidFill>
              <a:schemeClr val="accent6">
                <a:alpha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294677F-E332-4800-821E-8E899E2744E1}"/>
              </a:ext>
              <a:ext uri="{C183D7F6-B498-43B3-948B-1728B52AA6E4}">
                <adec:decorative xmlns:adec="http://schemas.microsoft.com/office/drawing/2017/decorative" val="1"/>
              </a:ext>
            </a:extLst>
          </p:cNvPr>
          <p:cNvCxnSpPr>
            <a:cxnSpLocks/>
          </p:cNvCxnSpPr>
          <p:nvPr/>
        </p:nvCxnSpPr>
        <p:spPr>
          <a:xfrm>
            <a:off x="7961725" y="118737"/>
            <a:ext cx="0" cy="5004564"/>
          </a:xfrm>
          <a:prstGeom prst="line">
            <a:avLst/>
          </a:prstGeom>
          <a:ln>
            <a:solidFill>
              <a:schemeClr val="accent6">
                <a:alpha val="3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91" name="Rectangle 90">
            <a:extLst>
              <a:ext uri="{FF2B5EF4-FFF2-40B4-BE49-F238E27FC236}">
                <a16:creationId xmlns:a16="http://schemas.microsoft.com/office/drawing/2014/main" id="{4CD74599-FFB5-6B43-919D-EA48907CEDE5}"/>
              </a:ext>
              <a:ext uri="{C183D7F6-B498-43B3-948B-1728B52AA6E4}">
                <adec:decorative xmlns:adec="http://schemas.microsoft.com/office/drawing/2017/decorative" val="1"/>
              </a:ext>
            </a:extLst>
          </p:cNvPr>
          <p:cNvSpPr/>
          <p:nvPr/>
        </p:nvSpPr>
        <p:spPr bwMode="auto">
          <a:xfrm>
            <a:off x="-10702" y="-8092"/>
            <a:ext cx="997821" cy="691376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err="1">
              <a:ln>
                <a:noFill/>
              </a:ln>
              <a:solidFill>
                <a:srgbClr val="000000"/>
              </a:solidFill>
              <a:effectLst/>
              <a:uLnTx/>
              <a:uFillTx/>
              <a:latin typeface="Segoe UI"/>
              <a:ea typeface="Segoe UI" pitchFamily="34" charset="0"/>
              <a:cs typeface="Segoe UI" pitchFamily="34" charset="0"/>
            </a:endParaRPr>
          </a:p>
        </p:txBody>
      </p:sp>
      <p:sp>
        <p:nvSpPr>
          <p:cNvPr id="185" name="Rectangle 184">
            <a:extLst>
              <a:ext uri="{FF2B5EF4-FFF2-40B4-BE49-F238E27FC236}">
                <a16:creationId xmlns:a16="http://schemas.microsoft.com/office/drawing/2014/main" id="{481C9084-7041-4028-AEBA-28038FB8A2B7}"/>
              </a:ext>
              <a:ext uri="{C183D7F6-B498-43B3-948B-1728B52AA6E4}">
                <adec:decorative xmlns:adec="http://schemas.microsoft.com/office/drawing/2017/decorative" val="1"/>
              </a:ext>
            </a:extLst>
          </p:cNvPr>
          <p:cNvSpPr/>
          <p:nvPr/>
        </p:nvSpPr>
        <p:spPr bwMode="auto">
          <a:xfrm>
            <a:off x="7960913" y="777071"/>
            <a:ext cx="4231037" cy="450093"/>
          </a:xfrm>
          <a:prstGeom prst="rect">
            <a:avLst/>
          </a:prstGeom>
          <a:solidFill>
            <a:schemeClr val="tx2"/>
          </a:solidFill>
          <a:ln w="10795" cap="flat" cmpd="sng" algn="ctr">
            <a:noFill/>
            <a:prstDash val="solid"/>
          </a:ln>
          <a:effectLst/>
        </p:spPr>
        <p:txBody>
          <a:bodyPr rot="0" spcFirstLastPara="0" vertOverflow="overflow" horzOverflow="overflow" vert="horz" wrap="square" lIns="0" tIns="25710" rIns="0" bIns="25710" numCol="1" spcCol="0" rtlCol="0" fromWordArt="0" anchor="ctr" anchorCtr="0" forceAA="0" compatLnSpc="1">
            <a:prstTxWarp prst="textNoShape">
              <a:avLst/>
            </a:prstTxWarp>
            <a:noAutofit/>
          </a:bodyPr>
          <a:lstStyle/>
          <a:p>
            <a:pPr marL="0" marR="0" lvl="0" indent="0" algn="ctr" defTabSz="51419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Azure site recovery/region pairs</a:t>
            </a:r>
          </a:p>
        </p:txBody>
      </p:sp>
      <p:sp>
        <p:nvSpPr>
          <p:cNvPr id="167" name="Rectangle 166">
            <a:extLst>
              <a:ext uri="{FF2B5EF4-FFF2-40B4-BE49-F238E27FC236}">
                <a16:creationId xmlns:a16="http://schemas.microsoft.com/office/drawing/2014/main" id="{1C18C2D3-5A7D-42BE-820D-51E0F8CC2D48}"/>
              </a:ext>
              <a:ext uri="{C183D7F6-B498-43B3-948B-1728B52AA6E4}">
                <adec:decorative xmlns:adec="http://schemas.microsoft.com/office/drawing/2017/decorative" val="1"/>
              </a:ext>
            </a:extLst>
          </p:cNvPr>
          <p:cNvSpPr/>
          <p:nvPr/>
        </p:nvSpPr>
        <p:spPr bwMode="auto">
          <a:xfrm>
            <a:off x="5316879" y="777071"/>
            <a:ext cx="2644827" cy="450093"/>
          </a:xfrm>
          <a:prstGeom prst="rect">
            <a:avLst/>
          </a:prstGeom>
          <a:solidFill>
            <a:schemeClr val="tx2"/>
          </a:solidFill>
          <a:ln w="10795" cap="flat" cmpd="sng" algn="ctr">
            <a:noFill/>
            <a:prstDash val="solid"/>
          </a:ln>
          <a:effectLst/>
        </p:spPr>
        <p:txBody>
          <a:bodyPr rot="0" spcFirstLastPara="0" vertOverflow="overflow" horzOverflow="overflow" vert="horz" wrap="square" lIns="0" tIns="25710" rIns="0" bIns="25710" numCol="1" spcCol="0" rtlCol="0" fromWordArt="0" anchor="ctr" anchorCtr="0" forceAA="0" compatLnSpc="1">
            <a:prstTxWarp prst="textNoShape">
              <a:avLst/>
            </a:prstTxWarp>
            <a:noAutofit/>
          </a:bodyPr>
          <a:lstStyle/>
          <a:p>
            <a:pPr marL="0" marR="0" lvl="0" indent="0" algn="ctr" defTabSz="51419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Availability Zones</a:t>
            </a:r>
          </a:p>
        </p:txBody>
      </p:sp>
      <p:sp>
        <p:nvSpPr>
          <p:cNvPr id="166" name="Rectangle 165">
            <a:extLst>
              <a:ext uri="{FF2B5EF4-FFF2-40B4-BE49-F238E27FC236}">
                <a16:creationId xmlns:a16="http://schemas.microsoft.com/office/drawing/2014/main" id="{7F4BBE01-2C2C-4E31-969A-AC6F48B3B7F1}"/>
              </a:ext>
              <a:ext uri="{C183D7F6-B498-43B3-948B-1728B52AA6E4}">
                <adec:decorative xmlns:adec="http://schemas.microsoft.com/office/drawing/2017/decorative" val="1"/>
              </a:ext>
            </a:extLst>
          </p:cNvPr>
          <p:cNvSpPr/>
          <p:nvPr/>
        </p:nvSpPr>
        <p:spPr bwMode="auto">
          <a:xfrm>
            <a:off x="3053730" y="777071"/>
            <a:ext cx="2264727" cy="450093"/>
          </a:xfrm>
          <a:prstGeom prst="rect">
            <a:avLst/>
          </a:prstGeom>
          <a:solidFill>
            <a:schemeClr val="tx2"/>
          </a:solidFill>
          <a:ln w="10795" cap="flat" cmpd="sng" algn="ctr">
            <a:noFill/>
            <a:prstDash val="solid"/>
          </a:ln>
          <a:effectLst/>
        </p:spPr>
        <p:txBody>
          <a:bodyPr rot="0" spcFirstLastPara="0" vertOverflow="overflow" horzOverflow="overflow" vert="horz" wrap="square" lIns="0" tIns="25710" rIns="0" bIns="25710" numCol="1" spcCol="0" rtlCol="0" fromWordArt="0" anchor="ctr" anchorCtr="0" forceAA="0" compatLnSpc="1">
            <a:prstTxWarp prst="textNoShape">
              <a:avLst/>
            </a:prstTxWarp>
            <a:noAutofit/>
          </a:bodyPr>
          <a:lstStyle/>
          <a:p>
            <a:pPr marL="0" marR="0" lvl="0" indent="0" algn="ctr" defTabSz="51419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Availability sets</a:t>
            </a:r>
          </a:p>
        </p:txBody>
      </p:sp>
      <p:sp>
        <p:nvSpPr>
          <p:cNvPr id="2" name="Rectangle 1">
            <a:extLst>
              <a:ext uri="{FF2B5EF4-FFF2-40B4-BE49-F238E27FC236}">
                <a16:creationId xmlns:a16="http://schemas.microsoft.com/office/drawing/2014/main" id="{FA803192-C623-4085-B4FE-1EAD566564A6}"/>
              </a:ext>
              <a:ext uri="{C183D7F6-B498-43B3-948B-1728B52AA6E4}">
                <adec:decorative xmlns:adec="http://schemas.microsoft.com/office/drawing/2017/decorative" val="1"/>
              </a:ext>
            </a:extLst>
          </p:cNvPr>
          <p:cNvSpPr/>
          <p:nvPr/>
        </p:nvSpPr>
        <p:spPr bwMode="auto">
          <a:xfrm>
            <a:off x="1055533" y="777071"/>
            <a:ext cx="1998197" cy="450093"/>
          </a:xfrm>
          <a:prstGeom prst="rect">
            <a:avLst/>
          </a:prstGeom>
          <a:solidFill>
            <a:schemeClr val="tx2"/>
          </a:solidFill>
          <a:ln w="10795" cap="flat" cmpd="sng" algn="ctr">
            <a:noFill/>
            <a:prstDash val="solid"/>
          </a:ln>
          <a:effectLst/>
        </p:spPr>
        <p:txBody>
          <a:bodyPr rot="0" spcFirstLastPara="0" vertOverflow="overflow" horzOverflow="overflow" vert="horz" wrap="square" lIns="0" tIns="25710" rIns="0" bIns="25710" numCol="1" spcCol="0" rtlCol="0" fromWordArt="0" anchor="ctr" anchorCtr="0" forceAA="0" compatLnSpc="1">
            <a:prstTxWarp prst="textNoShape">
              <a:avLst/>
            </a:prstTxWarp>
            <a:noAutofit/>
          </a:bodyPr>
          <a:lstStyle/>
          <a:p>
            <a:pPr marL="0" marR="0" lvl="0" indent="0" algn="ctr" defTabSz="51419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Premium storage</a:t>
            </a:r>
          </a:p>
        </p:txBody>
      </p:sp>
      <p:grpSp>
        <p:nvGrpSpPr>
          <p:cNvPr id="36" name="Group 35">
            <a:extLst>
              <a:ext uri="{FF2B5EF4-FFF2-40B4-BE49-F238E27FC236}">
                <a16:creationId xmlns:a16="http://schemas.microsoft.com/office/drawing/2014/main" id="{8A8245C2-0CB6-584E-9FDA-049E530B44E2}"/>
              </a:ext>
              <a:ext uri="{C183D7F6-B498-43B3-948B-1728B52AA6E4}">
                <adec:decorative xmlns:adec="http://schemas.microsoft.com/office/drawing/2017/decorative" val="1"/>
              </a:ext>
            </a:extLst>
          </p:cNvPr>
          <p:cNvGrpSpPr/>
          <p:nvPr/>
        </p:nvGrpSpPr>
        <p:grpSpPr>
          <a:xfrm>
            <a:off x="1253439" y="1893372"/>
            <a:ext cx="1427318" cy="1736336"/>
            <a:chOff x="1253439" y="1893372"/>
            <a:chExt cx="1427318" cy="1736336"/>
          </a:xfrm>
        </p:grpSpPr>
        <p:pic>
          <p:nvPicPr>
            <p:cNvPr id="5" name="Picture 4">
              <a:extLst>
                <a:ext uri="{FF2B5EF4-FFF2-40B4-BE49-F238E27FC236}">
                  <a16:creationId xmlns:a16="http://schemas.microsoft.com/office/drawing/2014/main" id="{C26A9511-A32C-DF45-B2E6-2E84DB0402F5}"/>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253439" y="1893372"/>
              <a:ext cx="1427318" cy="1672352"/>
            </a:xfrm>
            <a:prstGeom prst="rect">
              <a:avLst/>
            </a:prstGeom>
          </p:spPr>
        </p:pic>
        <p:sp>
          <p:nvSpPr>
            <p:cNvPr id="240" name="TextBox 239">
              <a:extLst>
                <a:ext uri="{FF2B5EF4-FFF2-40B4-BE49-F238E27FC236}">
                  <a16:creationId xmlns:a16="http://schemas.microsoft.com/office/drawing/2014/main" id="{8BDE9C53-6D26-42D3-B93E-1AF810470592}"/>
                </a:ext>
              </a:extLst>
            </p:cNvPr>
            <p:cNvSpPr txBox="1"/>
            <p:nvPr/>
          </p:nvSpPr>
          <p:spPr>
            <a:xfrm>
              <a:off x="1572549" y="3491209"/>
              <a:ext cx="789099" cy="138499"/>
            </a:xfrm>
            <a:prstGeom prst="rect">
              <a:avLst/>
            </a:prstGeom>
            <a:noFill/>
          </p:spPr>
          <p:txBody>
            <a:bodyPr wrap="square" lIns="0" tIns="0" rIns="0" bIns="0" rtlCol="0">
              <a:spAutoFit/>
            </a:bodyPr>
            <a:lstStyle/>
            <a:p>
              <a:pPr marL="0" marR="0" lvl="0" indent="0" algn="ctr" defTabSz="913879" rtl="0" eaLnBrk="1" fontAlgn="auto" latinLnBrk="0" hangingPunct="1">
                <a:lnSpc>
                  <a:spcPct val="90000"/>
                </a:lnSpc>
                <a:spcBef>
                  <a:spcPts val="0"/>
                </a:spcBef>
                <a:spcAft>
                  <a:spcPts val="588"/>
                </a:spcAft>
                <a:buClrTx/>
                <a:buSzTx/>
                <a:buFontTx/>
                <a:buNone/>
                <a:tabLst/>
                <a:defRPr/>
              </a:pPr>
              <a:r>
                <a:rPr kumimoji="0" lang="en-US" sz="1000" b="0" i="0" u="none" strike="noStrike" kern="1200" cap="none" spc="0" normalizeH="0" baseline="0" noProof="0" dirty="0">
                  <a:ln>
                    <a:noFill/>
                  </a:ln>
                  <a:solidFill>
                    <a:schemeClr val="bg1"/>
                  </a:solidFill>
                  <a:effectLst/>
                  <a:uLnTx/>
                  <a:uFillTx/>
                  <a:latin typeface="Segoe UI Light" panose="020B0502040204020203" pitchFamily="34" charset="0"/>
                  <a:ea typeface="+mn-ea"/>
                  <a:cs typeface="Segoe UI Light" panose="020B0502040204020203" pitchFamily="34" charset="0"/>
                </a:rPr>
                <a:t>Single VM</a:t>
              </a:r>
            </a:p>
          </p:txBody>
        </p:sp>
      </p:grpSp>
      <p:grpSp>
        <p:nvGrpSpPr>
          <p:cNvPr id="13" name="Group 12">
            <a:extLst>
              <a:ext uri="{FF2B5EF4-FFF2-40B4-BE49-F238E27FC236}">
                <a16:creationId xmlns:a16="http://schemas.microsoft.com/office/drawing/2014/main" id="{F7780241-1471-7E43-B6CD-754A681D751A}"/>
              </a:ext>
              <a:ext uri="{C183D7F6-B498-43B3-948B-1728B52AA6E4}">
                <adec:decorative xmlns:adec="http://schemas.microsoft.com/office/drawing/2017/decorative" val="1"/>
              </a:ext>
            </a:extLst>
          </p:cNvPr>
          <p:cNvGrpSpPr/>
          <p:nvPr/>
        </p:nvGrpSpPr>
        <p:grpSpPr>
          <a:xfrm>
            <a:off x="1985509" y="2761613"/>
            <a:ext cx="331567" cy="331567"/>
            <a:chOff x="2437724" y="1847049"/>
            <a:chExt cx="331567" cy="331567"/>
          </a:xfrm>
        </p:grpSpPr>
        <p:sp>
          <p:nvSpPr>
            <p:cNvPr id="434" name="Oval 5">
              <a:extLst>
                <a:ext uri="{FF2B5EF4-FFF2-40B4-BE49-F238E27FC236}">
                  <a16:creationId xmlns:a16="http://schemas.microsoft.com/office/drawing/2014/main" id="{317BE85A-4C4D-4B77-B35D-D8A1265D69B5}"/>
                </a:ext>
              </a:extLst>
            </p:cNvPr>
            <p:cNvSpPr>
              <a:spLocks noChangeArrowheads="1"/>
            </p:cNvSpPr>
            <p:nvPr/>
          </p:nvSpPr>
          <p:spPr bwMode="auto">
            <a:xfrm>
              <a:off x="2437724" y="1847049"/>
              <a:ext cx="331567" cy="331567"/>
            </a:xfrm>
            <a:prstGeom prst="ellipse">
              <a:avLst/>
            </a:prstGeom>
            <a:solidFill>
              <a:srgbClr val="30E5D0"/>
            </a:solidFill>
            <a:ln w="19050" cap="flat">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Light" panose="020B0502040204020203" pitchFamily="34" charset="0"/>
                <a:ea typeface="+mn-ea"/>
                <a:cs typeface="Segoe UI Light" panose="020B0502040204020203" pitchFamily="34" charset="0"/>
              </a:endParaRPr>
            </a:p>
          </p:txBody>
        </p:sp>
        <p:sp>
          <p:nvSpPr>
            <p:cNvPr id="435" name="LightningBolt_E945" title="Icon of a lightning bolt">
              <a:extLst>
                <a:ext uri="{FF2B5EF4-FFF2-40B4-BE49-F238E27FC236}">
                  <a16:creationId xmlns:a16="http://schemas.microsoft.com/office/drawing/2014/main" id="{4E68718D-281C-443A-8EFE-B82E5CEC042F}"/>
                </a:ext>
              </a:extLst>
            </p:cNvPr>
            <p:cNvSpPr>
              <a:spLocks noChangeAspect="1"/>
            </p:cNvSpPr>
            <p:nvPr/>
          </p:nvSpPr>
          <p:spPr bwMode="auto">
            <a:xfrm>
              <a:off x="2536839" y="1908488"/>
              <a:ext cx="153536" cy="215214"/>
            </a:xfrm>
            <a:custGeom>
              <a:avLst/>
              <a:gdLst>
                <a:gd name="T0" fmla="*/ 481 w 2961"/>
                <a:gd name="T1" fmla="*/ 4132 h 4132"/>
                <a:gd name="T2" fmla="*/ 2961 w 2961"/>
                <a:gd name="T3" fmla="*/ 1653 h 4132"/>
                <a:gd name="T4" fmla="*/ 1652 w 2961"/>
                <a:gd name="T5" fmla="*/ 1653 h 4132"/>
                <a:gd name="T6" fmla="*/ 2479 w 2961"/>
                <a:gd name="T7" fmla="*/ 0 h 4132"/>
                <a:gd name="T8" fmla="*/ 1239 w 2961"/>
                <a:gd name="T9" fmla="*/ 0 h 4132"/>
                <a:gd name="T10" fmla="*/ 0 w 2961"/>
                <a:gd name="T11" fmla="*/ 2479 h 4132"/>
                <a:gd name="T12" fmla="*/ 964 w 2961"/>
                <a:gd name="T13" fmla="*/ 2479 h 4132"/>
                <a:gd name="T14" fmla="*/ 137 w 2961"/>
                <a:gd name="T15" fmla="*/ 4132 h 4132"/>
                <a:gd name="T16" fmla="*/ 481 w 2961"/>
                <a:gd name="T17" fmla="*/ 4132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1" h="4132">
                  <a:moveTo>
                    <a:pt x="481" y="4132"/>
                  </a:moveTo>
                  <a:lnTo>
                    <a:pt x="2961" y="1653"/>
                  </a:lnTo>
                  <a:lnTo>
                    <a:pt x="1652" y="1653"/>
                  </a:lnTo>
                  <a:lnTo>
                    <a:pt x="2479" y="0"/>
                  </a:lnTo>
                  <a:lnTo>
                    <a:pt x="1239" y="0"/>
                  </a:lnTo>
                  <a:lnTo>
                    <a:pt x="0" y="2479"/>
                  </a:lnTo>
                  <a:lnTo>
                    <a:pt x="964" y="2479"/>
                  </a:lnTo>
                  <a:lnTo>
                    <a:pt x="137" y="4132"/>
                  </a:lnTo>
                  <a:lnTo>
                    <a:pt x="481" y="4132"/>
                  </a:lnTo>
                  <a:close/>
                </a:path>
              </a:pathLst>
            </a:custGeom>
            <a:solidFill>
              <a:schemeClr val="bg1"/>
            </a:solidFill>
            <a:ln w="19050" cap="sq">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200" b="0" i="0" u="none" strike="noStrike" kern="1200" cap="none" spc="0" normalizeH="0" baseline="0" noProof="0">
                <a:ln>
                  <a:noFill/>
                </a:ln>
                <a:gradFill>
                  <a:gsLst>
                    <a:gs pos="0">
                      <a:srgbClr val="505050"/>
                    </a:gs>
                    <a:gs pos="100000">
                      <a:srgbClr val="505050"/>
                    </a:gs>
                  </a:gsLst>
                  <a:lin ang="5400000" scaled="1"/>
                </a:gradFill>
                <a:effectLst/>
                <a:uLnTx/>
                <a:uFillTx/>
                <a:latin typeface="Segoe UI Light" panose="020B0502040204020203" pitchFamily="34" charset="0"/>
                <a:ea typeface="+mn-ea"/>
                <a:cs typeface="Segoe UI Light" panose="020B0502040204020203" pitchFamily="34" charset="0"/>
              </a:endParaRPr>
            </a:p>
          </p:txBody>
        </p:sp>
      </p:grpSp>
      <p:pic>
        <p:nvPicPr>
          <p:cNvPr id="16" name="Graphic 15">
            <a:extLst>
              <a:ext uri="{FF2B5EF4-FFF2-40B4-BE49-F238E27FC236}">
                <a16:creationId xmlns:a16="http://schemas.microsoft.com/office/drawing/2014/main" id="{6E96F3EF-3F23-47D3-9DC1-07656D855EBC}"/>
              </a:ext>
              <a:ext uri="{C183D7F6-B498-43B3-948B-1728B52AA6E4}">
                <adec:decorative xmlns:adec="http://schemas.microsoft.com/office/drawing/2017/decorative" val="1"/>
              </a:ext>
            </a:extLst>
          </p:cNvPr>
          <p:cNvPicPr>
            <a:picLocks noChangeAspect="1"/>
          </p:cNvPicPr>
          <p:nvPr/>
        </p:nvPicPr>
        <p:blipFill rotWithShape="1">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2236" r="36411"/>
          <a:stretch/>
        </p:blipFill>
        <p:spPr>
          <a:xfrm>
            <a:off x="1391132" y="5774279"/>
            <a:ext cx="522873" cy="852245"/>
          </a:xfrm>
          <a:prstGeom prst="rect">
            <a:avLst/>
          </a:prstGeom>
        </p:spPr>
      </p:pic>
      <p:grpSp>
        <p:nvGrpSpPr>
          <p:cNvPr id="61" name="Group 60">
            <a:extLst>
              <a:ext uri="{FF2B5EF4-FFF2-40B4-BE49-F238E27FC236}">
                <a16:creationId xmlns:a16="http://schemas.microsoft.com/office/drawing/2014/main" id="{CF5C511E-1AAA-422B-9E89-8DF4C8CC8825}"/>
              </a:ext>
              <a:ext uri="{C183D7F6-B498-43B3-948B-1728B52AA6E4}">
                <adec:decorative xmlns:adec="http://schemas.microsoft.com/office/drawing/2017/decorative" val="1"/>
              </a:ext>
            </a:extLst>
          </p:cNvPr>
          <p:cNvGrpSpPr/>
          <p:nvPr/>
        </p:nvGrpSpPr>
        <p:grpSpPr>
          <a:xfrm>
            <a:off x="1825643" y="5770210"/>
            <a:ext cx="327750" cy="334300"/>
            <a:chOff x="2437724" y="1847049"/>
            <a:chExt cx="331567" cy="331567"/>
          </a:xfrm>
        </p:grpSpPr>
        <p:sp>
          <p:nvSpPr>
            <p:cNvPr id="62" name="Oval 5">
              <a:extLst>
                <a:ext uri="{FF2B5EF4-FFF2-40B4-BE49-F238E27FC236}">
                  <a16:creationId xmlns:a16="http://schemas.microsoft.com/office/drawing/2014/main" id="{94BF54D2-A08D-4B34-A04C-5013F581857A}"/>
                </a:ext>
              </a:extLst>
            </p:cNvPr>
            <p:cNvSpPr>
              <a:spLocks noChangeArrowheads="1"/>
            </p:cNvSpPr>
            <p:nvPr/>
          </p:nvSpPr>
          <p:spPr bwMode="auto">
            <a:xfrm>
              <a:off x="2437724" y="1847049"/>
              <a:ext cx="331567" cy="331567"/>
            </a:xfrm>
            <a:prstGeom prst="ellipse">
              <a:avLst/>
            </a:prstGeom>
            <a:solidFill>
              <a:srgbClr val="30E5D0"/>
            </a:solidFill>
            <a:ln w="19050" cap="flat">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Light" panose="020B0502040204020203" pitchFamily="34" charset="0"/>
                <a:ea typeface="+mn-ea"/>
                <a:cs typeface="Segoe UI Light" panose="020B0502040204020203" pitchFamily="34" charset="0"/>
              </a:endParaRPr>
            </a:p>
          </p:txBody>
        </p:sp>
        <p:sp>
          <p:nvSpPr>
            <p:cNvPr id="63" name="LightningBolt_E945" title="Icon of a lightning bolt">
              <a:extLst>
                <a:ext uri="{FF2B5EF4-FFF2-40B4-BE49-F238E27FC236}">
                  <a16:creationId xmlns:a16="http://schemas.microsoft.com/office/drawing/2014/main" id="{E23E18EF-912D-4128-B87E-063B031E297D}"/>
                </a:ext>
              </a:extLst>
            </p:cNvPr>
            <p:cNvSpPr>
              <a:spLocks noChangeAspect="1"/>
            </p:cNvSpPr>
            <p:nvPr/>
          </p:nvSpPr>
          <p:spPr bwMode="auto">
            <a:xfrm>
              <a:off x="2533664" y="1908488"/>
              <a:ext cx="153536" cy="215214"/>
            </a:xfrm>
            <a:custGeom>
              <a:avLst/>
              <a:gdLst>
                <a:gd name="T0" fmla="*/ 481 w 2961"/>
                <a:gd name="T1" fmla="*/ 4132 h 4132"/>
                <a:gd name="T2" fmla="*/ 2961 w 2961"/>
                <a:gd name="T3" fmla="*/ 1653 h 4132"/>
                <a:gd name="T4" fmla="*/ 1652 w 2961"/>
                <a:gd name="T5" fmla="*/ 1653 h 4132"/>
                <a:gd name="T6" fmla="*/ 2479 w 2961"/>
                <a:gd name="T7" fmla="*/ 0 h 4132"/>
                <a:gd name="T8" fmla="*/ 1239 w 2961"/>
                <a:gd name="T9" fmla="*/ 0 h 4132"/>
                <a:gd name="T10" fmla="*/ 0 w 2961"/>
                <a:gd name="T11" fmla="*/ 2479 h 4132"/>
                <a:gd name="T12" fmla="*/ 964 w 2961"/>
                <a:gd name="T13" fmla="*/ 2479 h 4132"/>
                <a:gd name="T14" fmla="*/ 137 w 2961"/>
                <a:gd name="T15" fmla="*/ 4132 h 4132"/>
                <a:gd name="T16" fmla="*/ 481 w 2961"/>
                <a:gd name="T17" fmla="*/ 4132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1" h="4132">
                  <a:moveTo>
                    <a:pt x="481" y="4132"/>
                  </a:moveTo>
                  <a:lnTo>
                    <a:pt x="2961" y="1653"/>
                  </a:lnTo>
                  <a:lnTo>
                    <a:pt x="1652" y="1653"/>
                  </a:lnTo>
                  <a:lnTo>
                    <a:pt x="2479" y="0"/>
                  </a:lnTo>
                  <a:lnTo>
                    <a:pt x="1239" y="0"/>
                  </a:lnTo>
                  <a:lnTo>
                    <a:pt x="0" y="2479"/>
                  </a:lnTo>
                  <a:lnTo>
                    <a:pt x="964" y="2479"/>
                  </a:lnTo>
                  <a:lnTo>
                    <a:pt x="137" y="4132"/>
                  </a:lnTo>
                  <a:lnTo>
                    <a:pt x="481" y="4132"/>
                  </a:lnTo>
                  <a:close/>
                </a:path>
              </a:pathLst>
            </a:custGeom>
            <a:solidFill>
              <a:schemeClr val="bg1"/>
            </a:solidFill>
            <a:ln w="19050" cap="sq">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lin ang="5400000" scaled="1"/>
                </a:gradFill>
                <a:effectLst/>
                <a:uLnTx/>
                <a:uFillTx/>
                <a:latin typeface="Segoe UI Light" panose="020B0502040204020203" pitchFamily="34" charset="0"/>
                <a:ea typeface="+mn-ea"/>
                <a:cs typeface="Segoe UI Light" panose="020B0502040204020203" pitchFamily="34" charset="0"/>
              </a:endParaRPr>
            </a:p>
          </p:txBody>
        </p:sp>
      </p:grpSp>
      <p:grpSp>
        <p:nvGrpSpPr>
          <p:cNvPr id="17" name="Group 16">
            <a:extLst>
              <a:ext uri="{FF2B5EF4-FFF2-40B4-BE49-F238E27FC236}">
                <a16:creationId xmlns:a16="http://schemas.microsoft.com/office/drawing/2014/main" id="{C6AF5D61-BAD7-B349-B1D8-B0D2E9147741}"/>
              </a:ext>
              <a:ext uri="{C183D7F6-B498-43B3-948B-1728B52AA6E4}">
                <adec:decorative xmlns:adec="http://schemas.microsoft.com/office/drawing/2017/decorative" val="1"/>
              </a:ext>
            </a:extLst>
          </p:cNvPr>
          <p:cNvGrpSpPr/>
          <p:nvPr/>
        </p:nvGrpSpPr>
        <p:grpSpPr>
          <a:xfrm>
            <a:off x="3313859" y="1611876"/>
            <a:ext cx="1742028" cy="2053840"/>
            <a:chOff x="3319151" y="1614118"/>
            <a:chExt cx="1742028" cy="2053840"/>
          </a:xfrm>
        </p:grpSpPr>
        <p:pic>
          <p:nvPicPr>
            <p:cNvPr id="10" name="Picture 9">
              <a:extLst>
                <a:ext uri="{FF2B5EF4-FFF2-40B4-BE49-F238E27FC236}">
                  <a16:creationId xmlns:a16="http://schemas.microsoft.com/office/drawing/2014/main" id="{4048E4A1-89D4-7B4F-9741-4E33C42BFF60}"/>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3319151" y="1614118"/>
              <a:ext cx="1742028" cy="1959782"/>
            </a:xfrm>
            <a:prstGeom prst="rect">
              <a:avLst/>
            </a:prstGeom>
          </p:spPr>
        </p:pic>
        <p:sp>
          <p:nvSpPr>
            <p:cNvPr id="278" name="TextBox 277">
              <a:extLst>
                <a:ext uri="{FF2B5EF4-FFF2-40B4-BE49-F238E27FC236}">
                  <a16:creationId xmlns:a16="http://schemas.microsoft.com/office/drawing/2014/main" id="{34235D69-F943-4B20-96C2-9E4F108CB180}"/>
                </a:ext>
              </a:extLst>
            </p:cNvPr>
            <p:cNvSpPr txBox="1"/>
            <p:nvPr/>
          </p:nvSpPr>
          <p:spPr>
            <a:xfrm>
              <a:off x="3840319" y="3529459"/>
              <a:ext cx="678658" cy="138499"/>
            </a:xfrm>
            <a:prstGeom prst="rect">
              <a:avLst/>
            </a:prstGeom>
            <a:noFill/>
          </p:spPr>
          <p:txBody>
            <a:bodyPr wrap="square" lIns="0" tIns="0" rIns="0" bIns="0" rtlCol="0">
              <a:spAutoFit/>
            </a:bodyPr>
            <a:lstStyle/>
            <a:p>
              <a:pPr marL="0" marR="0" lvl="0" indent="0" algn="ctr" defTabSz="913879" rtl="0" eaLnBrk="1" fontAlgn="auto" latinLnBrk="0" hangingPunct="1">
                <a:lnSpc>
                  <a:spcPct val="90000"/>
                </a:lnSpc>
                <a:spcBef>
                  <a:spcPts val="0"/>
                </a:spcBef>
                <a:spcAft>
                  <a:spcPts val="588"/>
                </a:spcAft>
                <a:buClrTx/>
                <a:buSzTx/>
                <a:buFontTx/>
                <a:buNone/>
                <a:tabLst/>
                <a:defRPr/>
              </a:pPr>
              <a:r>
                <a:rPr kumimoji="0" lang="en-US" sz="1000" b="0" i="0" u="none" strike="noStrike" kern="1200" cap="none" spc="0" normalizeH="0" baseline="0" noProof="0" dirty="0">
                  <a:ln>
                    <a:noFill/>
                  </a:ln>
                  <a:solidFill>
                    <a:schemeClr val="bg1"/>
                  </a:solidFill>
                  <a:effectLst/>
                  <a:uLnTx/>
                  <a:uFillTx/>
                  <a:latin typeface="Segoe UI Light" panose="020B0502040204020203" pitchFamily="34" charset="0"/>
                  <a:ea typeface="+mn-ea"/>
                  <a:cs typeface="Segoe UI Light" panose="020B0502040204020203" pitchFamily="34" charset="0"/>
                </a:rPr>
                <a:t>Datacenter</a:t>
              </a:r>
              <a:endParaRPr kumimoji="0" lang="en-US" sz="1600" b="0" i="0" u="none" strike="noStrike" kern="1200" cap="none" spc="0" normalizeH="0" baseline="0" noProof="0" dirty="0">
                <a:ln>
                  <a:noFill/>
                </a:ln>
                <a:solidFill>
                  <a:schemeClr val="bg1"/>
                </a:solidFill>
                <a:effectLst/>
                <a:uLnTx/>
                <a:uFillTx/>
                <a:latin typeface="Segoe UI Light" panose="020B0502040204020203" pitchFamily="34" charset="0"/>
                <a:ea typeface="+mn-ea"/>
                <a:cs typeface="Segoe UI Light" panose="020B0502040204020203" pitchFamily="34" charset="0"/>
              </a:endParaRPr>
            </a:p>
          </p:txBody>
        </p:sp>
      </p:grpSp>
      <p:grpSp>
        <p:nvGrpSpPr>
          <p:cNvPr id="6" name="Group 5">
            <a:extLst>
              <a:ext uri="{FF2B5EF4-FFF2-40B4-BE49-F238E27FC236}">
                <a16:creationId xmlns:a16="http://schemas.microsoft.com/office/drawing/2014/main" id="{B1963AC7-3782-CA4A-8E3F-899B582083F9}"/>
              </a:ext>
              <a:ext uri="{C183D7F6-B498-43B3-948B-1728B52AA6E4}">
                <adec:decorative xmlns:adec="http://schemas.microsoft.com/office/drawing/2017/decorative" val="1"/>
              </a:ext>
            </a:extLst>
          </p:cNvPr>
          <p:cNvGrpSpPr/>
          <p:nvPr/>
        </p:nvGrpSpPr>
        <p:grpSpPr>
          <a:xfrm>
            <a:off x="5939688" y="2149013"/>
            <a:ext cx="1395964" cy="1205406"/>
            <a:chOff x="5967853" y="2304472"/>
            <a:chExt cx="1395964" cy="1205406"/>
          </a:xfrm>
        </p:grpSpPr>
        <p:pic>
          <p:nvPicPr>
            <p:cNvPr id="30" name="Picture 29">
              <a:extLst>
                <a:ext uri="{FF2B5EF4-FFF2-40B4-BE49-F238E27FC236}">
                  <a16:creationId xmlns:a16="http://schemas.microsoft.com/office/drawing/2014/main" id="{6FE03778-47D5-DE46-A4CD-276BB74144EA}"/>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967853" y="2304472"/>
              <a:ext cx="1395964" cy="1205406"/>
            </a:xfrm>
            <a:prstGeom prst="rect">
              <a:avLst/>
            </a:prstGeom>
          </p:spPr>
        </p:pic>
        <p:grpSp>
          <p:nvGrpSpPr>
            <p:cNvPr id="81" name="Group 80">
              <a:extLst>
                <a:ext uri="{FF2B5EF4-FFF2-40B4-BE49-F238E27FC236}">
                  <a16:creationId xmlns:a16="http://schemas.microsoft.com/office/drawing/2014/main" id="{B481B8B8-6899-2342-8CA3-77F6A952A3DD}"/>
                </a:ext>
              </a:extLst>
            </p:cNvPr>
            <p:cNvGrpSpPr/>
            <p:nvPr/>
          </p:nvGrpSpPr>
          <p:grpSpPr>
            <a:xfrm>
              <a:off x="6949610" y="2397981"/>
              <a:ext cx="331567" cy="331567"/>
              <a:chOff x="2437724" y="1847049"/>
              <a:chExt cx="331567" cy="331567"/>
            </a:xfrm>
          </p:grpSpPr>
          <p:sp>
            <p:nvSpPr>
              <p:cNvPr id="82" name="Oval 5">
                <a:extLst>
                  <a:ext uri="{FF2B5EF4-FFF2-40B4-BE49-F238E27FC236}">
                    <a16:creationId xmlns:a16="http://schemas.microsoft.com/office/drawing/2014/main" id="{981609CA-4561-924C-AE14-B0AD118A1670}"/>
                  </a:ext>
                </a:extLst>
              </p:cNvPr>
              <p:cNvSpPr>
                <a:spLocks noChangeArrowheads="1"/>
              </p:cNvSpPr>
              <p:nvPr/>
            </p:nvSpPr>
            <p:spPr bwMode="auto">
              <a:xfrm>
                <a:off x="2437724" y="1847049"/>
                <a:ext cx="331567" cy="331567"/>
              </a:xfrm>
              <a:prstGeom prst="ellipse">
                <a:avLst/>
              </a:prstGeom>
              <a:solidFill>
                <a:srgbClr val="30E5D0"/>
              </a:solidFill>
              <a:ln w="19050" cap="flat">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Light" panose="020B0502040204020203" pitchFamily="34" charset="0"/>
                  <a:ea typeface="+mn-ea"/>
                  <a:cs typeface="Segoe UI Light" panose="020B0502040204020203" pitchFamily="34" charset="0"/>
                </a:endParaRPr>
              </a:p>
            </p:txBody>
          </p:sp>
          <p:sp>
            <p:nvSpPr>
              <p:cNvPr id="83" name="LightningBolt_E945" title="Icon of a lightning bolt">
                <a:extLst>
                  <a:ext uri="{FF2B5EF4-FFF2-40B4-BE49-F238E27FC236}">
                    <a16:creationId xmlns:a16="http://schemas.microsoft.com/office/drawing/2014/main" id="{C4A806BA-99BE-B54C-AF6B-51396CCAB6B6}"/>
                  </a:ext>
                </a:extLst>
              </p:cNvPr>
              <p:cNvSpPr>
                <a:spLocks noChangeAspect="1"/>
              </p:cNvSpPr>
              <p:nvPr/>
            </p:nvSpPr>
            <p:spPr bwMode="auto">
              <a:xfrm>
                <a:off x="2533664" y="1908488"/>
                <a:ext cx="153536" cy="215214"/>
              </a:xfrm>
              <a:custGeom>
                <a:avLst/>
                <a:gdLst>
                  <a:gd name="T0" fmla="*/ 481 w 2961"/>
                  <a:gd name="T1" fmla="*/ 4132 h 4132"/>
                  <a:gd name="T2" fmla="*/ 2961 w 2961"/>
                  <a:gd name="T3" fmla="*/ 1653 h 4132"/>
                  <a:gd name="T4" fmla="*/ 1652 w 2961"/>
                  <a:gd name="T5" fmla="*/ 1653 h 4132"/>
                  <a:gd name="T6" fmla="*/ 2479 w 2961"/>
                  <a:gd name="T7" fmla="*/ 0 h 4132"/>
                  <a:gd name="T8" fmla="*/ 1239 w 2961"/>
                  <a:gd name="T9" fmla="*/ 0 h 4132"/>
                  <a:gd name="T10" fmla="*/ 0 w 2961"/>
                  <a:gd name="T11" fmla="*/ 2479 h 4132"/>
                  <a:gd name="T12" fmla="*/ 964 w 2961"/>
                  <a:gd name="T13" fmla="*/ 2479 h 4132"/>
                  <a:gd name="T14" fmla="*/ 137 w 2961"/>
                  <a:gd name="T15" fmla="*/ 4132 h 4132"/>
                  <a:gd name="T16" fmla="*/ 481 w 2961"/>
                  <a:gd name="T17" fmla="*/ 4132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1" h="4132">
                    <a:moveTo>
                      <a:pt x="481" y="4132"/>
                    </a:moveTo>
                    <a:lnTo>
                      <a:pt x="2961" y="1653"/>
                    </a:lnTo>
                    <a:lnTo>
                      <a:pt x="1652" y="1653"/>
                    </a:lnTo>
                    <a:lnTo>
                      <a:pt x="2479" y="0"/>
                    </a:lnTo>
                    <a:lnTo>
                      <a:pt x="1239" y="0"/>
                    </a:lnTo>
                    <a:lnTo>
                      <a:pt x="0" y="2479"/>
                    </a:lnTo>
                    <a:lnTo>
                      <a:pt x="964" y="2479"/>
                    </a:lnTo>
                    <a:lnTo>
                      <a:pt x="137" y="4132"/>
                    </a:lnTo>
                    <a:lnTo>
                      <a:pt x="481" y="4132"/>
                    </a:lnTo>
                    <a:close/>
                  </a:path>
                </a:pathLst>
              </a:custGeom>
              <a:solidFill>
                <a:schemeClr val="bg1"/>
              </a:solidFill>
              <a:ln w="19050" cap="sq">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200" b="0" i="0" u="none" strike="noStrike" kern="1200" cap="none" spc="0" normalizeH="0" baseline="0" noProof="0">
                  <a:ln>
                    <a:noFill/>
                  </a:ln>
                  <a:gradFill>
                    <a:gsLst>
                      <a:gs pos="0">
                        <a:srgbClr val="505050"/>
                      </a:gs>
                      <a:gs pos="100000">
                        <a:srgbClr val="505050"/>
                      </a:gs>
                    </a:gsLst>
                    <a:lin ang="5400000" scaled="1"/>
                  </a:gradFill>
                  <a:effectLst/>
                  <a:uLnTx/>
                  <a:uFillTx/>
                  <a:latin typeface="Segoe UI Light" panose="020B0502040204020203" pitchFamily="34" charset="0"/>
                  <a:ea typeface="+mn-ea"/>
                  <a:cs typeface="Segoe UI Light" panose="020B0502040204020203" pitchFamily="34" charset="0"/>
                </a:endParaRPr>
              </a:p>
            </p:txBody>
          </p:sp>
        </p:grpSp>
      </p:grpSp>
      <p:grpSp>
        <p:nvGrpSpPr>
          <p:cNvPr id="3" name="Group 2">
            <a:extLst>
              <a:ext uri="{FF2B5EF4-FFF2-40B4-BE49-F238E27FC236}">
                <a16:creationId xmlns:a16="http://schemas.microsoft.com/office/drawing/2014/main" id="{DDFD30A9-D2BE-F741-BCA0-D727BF68604C}"/>
              </a:ext>
              <a:ext uri="{C183D7F6-B498-43B3-948B-1728B52AA6E4}">
                <adec:decorative xmlns:adec="http://schemas.microsoft.com/office/drawing/2017/decorative" val="1"/>
              </a:ext>
            </a:extLst>
          </p:cNvPr>
          <p:cNvGrpSpPr/>
          <p:nvPr/>
        </p:nvGrpSpPr>
        <p:grpSpPr>
          <a:xfrm>
            <a:off x="3343492" y="1589788"/>
            <a:ext cx="1676374" cy="1956967"/>
            <a:chOff x="3473315" y="1843556"/>
            <a:chExt cx="1432567" cy="1672352"/>
          </a:xfrm>
        </p:grpSpPr>
        <p:pic>
          <p:nvPicPr>
            <p:cNvPr id="99" name="Picture 98">
              <a:extLst>
                <a:ext uri="{FF2B5EF4-FFF2-40B4-BE49-F238E27FC236}">
                  <a16:creationId xmlns:a16="http://schemas.microsoft.com/office/drawing/2014/main" id="{0F7CFED9-6ECD-C947-BA66-EA9FCC839304}"/>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3473315" y="1843556"/>
              <a:ext cx="1432567" cy="1672352"/>
            </a:xfrm>
            <a:prstGeom prst="rect">
              <a:avLst/>
            </a:prstGeom>
          </p:spPr>
        </p:pic>
        <p:grpSp>
          <p:nvGrpSpPr>
            <p:cNvPr id="101" name="Group 100">
              <a:extLst>
                <a:ext uri="{FF2B5EF4-FFF2-40B4-BE49-F238E27FC236}">
                  <a16:creationId xmlns:a16="http://schemas.microsoft.com/office/drawing/2014/main" id="{A92C713D-485F-F94F-8D42-6DE44954E6EB}"/>
                </a:ext>
              </a:extLst>
            </p:cNvPr>
            <p:cNvGrpSpPr/>
            <p:nvPr/>
          </p:nvGrpSpPr>
          <p:grpSpPr>
            <a:xfrm>
              <a:off x="4298740" y="2178337"/>
              <a:ext cx="280083" cy="280083"/>
              <a:chOff x="2482971" y="1232603"/>
              <a:chExt cx="280083" cy="280083"/>
            </a:xfrm>
          </p:grpSpPr>
          <p:sp>
            <p:nvSpPr>
              <p:cNvPr id="102" name="Oval 5">
                <a:extLst>
                  <a:ext uri="{FF2B5EF4-FFF2-40B4-BE49-F238E27FC236}">
                    <a16:creationId xmlns:a16="http://schemas.microsoft.com/office/drawing/2014/main" id="{085DB48D-5B57-974A-AAFE-8CE4A490AB43}"/>
                  </a:ext>
                </a:extLst>
              </p:cNvPr>
              <p:cNvSpPr>
                <a:spLocks noChangeArrowheads="1"/>
              </p:cNvSpPr>
              <p:nvPr/>
            </p:nvSpPr>
            <p:spPr bwMode="auto">
              <a:xfrm>
                <a:off x="2482971" y="1232603"/>
                <a:ext cx="280083" cy="280083"/>
              </a:xfrm>
              <a:prstGeom prst="ellipse">
                <a:avLst/>
              </a:prstGeom>
              <a:solidFill>
                <a:srgbClr val="30E5D0"/>
              </a:solidFill>
              <a:ln w="19050" cap="flat">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Light" panose="020B0502040204020203" pitchFamily="34" charset="0"/>
                  <a:ea typeface="+mn-ea"/>
                  <a:cs typeface="Segoe UI Light" panose="020B0502040204020203" pitchFamily="34" charset="0"/>
                </a:endParaRPr>
              </a:p>
            </p:txBody>
          </p:sp>
          <p:sp>
            <p:nvSpPr>
              <p:cNvPr id="103" name="LightningBolt_E945" title="Icon of a lightning bolt">
                <a:extLst>
                  <a:ext uri="{FF2B5EF4-FFF2-40B4-BE49-F238E27FC236}">
                    <a16:creationId xmlns:a16="http://schemas.microsoft.com/office/drawing/2014/main" id="{76929C7B-3D88-B349-A5A8-5CFCB37C3978}"/>
                  </a:ext>
                </a:extLst>
              </p:cNvPr>
              <p:cNvSpPr>
                <a:spLocks noChangeAspect="1"/>
              </p:cNvSpPr>
              <p:nvPr/>
            </p:nvSpPr>
            <p:spPr bwMode="auto">
              <a:xfrm>
                <a:off x="2565344" y="1285962"/>
                <a:ext cx="129695" cy="181797"/>
              </a:xfrm>
              <a:custGeom>
                <a:avLst/>
                <a:gdLst>
                  <a:gd name="T0" fmla="*/ 481 w 2961"/>
                  <a:gd name="T1" fmla="*/ 4132 h 4132"/>
                  <a:gd name="T2" fmla="*/ 2961 w 2961"/>
                  <a:gd name="T3" fmla="*/ 1653 h 4132"/>
                  <a:gd name="T4" fmla="*/ 1652 w 2961"/>
                  <a:gd name="T5" fmla="*/ 1653 h 4132"/>
                  <a:gd name="T6" fmla="*/ 2479 w 2961"/>
                  <a:gd name="T7" fmla="*/ 0 h 4132"/>
                  <a:gd name="T8" fmla="*/ 1239 w 2961"/>
                  <a:gd name="T9" fmla="*/ 0 h 4132"/>
                  <a:gd name="T10" fmla="*/ 0 w 2961"/>
                  <a:gd name="T11" fmla="*/ 2479 h 4132"/>
                  <a:gd name="T12" fmla="*/ 964 w 2961"/>
                  <a:gd name="T13" fmla="*/ 2479 h 4132"/>
                  <a:gd name="T14" fmla="*/ 137 w 2961"/>
                  <a:gd name="T15" fmla="*/ 4132 h 4132"/>
                  <a:gd name="T16" fmla="*/ 481 w 2961"/>
                  <a:gd name="T17" fmla="*/ 4132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1" h="4132">
                    <a:moveTo>
                      <a:pt x="481" y="4132"/>
                    </a:moveTo>
                    <a:lnTo>
                      <a:pt x="2961" y="1653"/>
                    </a:lnTo>
                    <a:lnTo>
                      <a:pt x="1652" y="1653"/>
                    </a:lnTo>
                    <a:lnTo>
                      <a:pt x="2479" y="0"/>
                    </a:lnTo>
                    <a:lnTo>
                      <a:pt x="1239" y="0"/>
                    </a:lnTo>
                    <a:lnTo>
                      <a:pt x="0" y="2479"/>
                    </a:lnTo>
                    <a:lnTo>
                      <a:pt x="964" y="2479"/>
                    </a:lnTo>
                    <a:lnTo>
                      <a:pt x="137" y="4132"/>
                    </a:lnTo>
                    <a:lnTo>
                      <a:pt x="481" y="4132"/>
                    </a:lnTo>
                    <a:close/>
                  </a:path>
                </a:pathLst>
              </a:custGeom>
              <a:solidFill>
                <a:schemeClr val="bg1"/>
              </a:solidFill>
              <a:ln w="19050" cap="sq">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200" b="0" i="0" u="none" strike="noStrike" kern="1200" cap="none" spc="0" normalizeH="0" baseline="0" noProof="0">
                  <a:ln>
                    <a:noFill/>
                  </a:ln>
                  <a:gradFill>
                    <a:gsLst>
                      <a:gs pos="0">
                        <a:srgbClr val="505050"/>
                      </a:gs>
                      <a:gs pos="100000">
                        <a:srgbClr val="505050"/>
                      </a:gs>
                    </a:gsLst>
                    <a:lin ang="5400000" scaled="1"/>
                  </a:gradFill>
                  <a:effectLst/>
                  <a:uLnTx/>
                  <a:uFillTx/>
                  <a:latin typeface="Segoe UI Light" panose="020B0502040204020203" pitchFamily="34" charset="0"/>
                  <a:ea typeface="+mn-ea"/>
                  <a:cs typeface="Segoe UI Light" panose="020B0502040204020203" pitchFamily="34" charset="0"/>
                </a:endParaRPr>
              </a:p>
            </p:txBody>
          </p:sp>
        </p:grpSp>
      </p:grpSp>
      <p:grpSp>
        <p:nvGrpSpPr>
          <p:cNvPr id="38" name="Group 37">
            <a:extLst>
              <a:ext uri="{FF2B5EF4-FFF2-40B4-BE49-F238E27FC236}">
                <a16:creationId xmlns:a16="http://schemas.microsoft.com/office/drawing/2014/main" id="{031F1E62-0E72-2442-957E-76F0CB85B152}"/>
              </a:ext>
              <a:ext uri="{C183D7F6-B498-43B3-948B-1728B52AA6E4}">
                <adec:decorative xmlns:adec="http://schemas.microsoft.com/office/drawing/2017/decorative" val="1"/>
              </a:ext>
            </a:extLst>
          </p:cNvPr>
          <p:cNvGrpSpPr/>
          <p:nvPr/>
        </p:nvGrpSpPr>
        <p:grpSpPr>
          <a:xfrm>
            <a:off x="8921671" y="1270050"/>
            <a:ext cx="2542232" cy="3003665"/>
            <a:chOff x="9023697" y="1374428"/>
            <a:chExt cx="2542232" cy="3003665"/>
          </a:xfrm>
        </p:grpSpPr>
        <p:grpSp>
          <p:nvGrpSpPr>
            <p:cNvPr id="74" name="Group 73">
              <a:extLst>
                <a:ext uri="{FF2B5EF4-FFF2-40B4-BE49-F238E27FC236}">
                  <a16:creationId xmlns:a16="http://schemas.microsoft.com/office/drawing/2014/main" id="{CB24DCDC-F09D-5848-9ECA-4086FF767F12}"/>
                </a:ext>
              </a:extLst>
            </p:cNvPr>
            <p:cNvGrpSpPr/>
            <p:nvPr/>
          </p:nvGrpSpPr>
          <p:grpSpPr>
            <a:xfrm>
              <a:off x="9023697" y="1374428"/>
              <a:ext cx="2542232" cy="3003665"/>
              <a:chOff x="5377248" y="1455711"/>
              <a:chExt cx="2542232" cy="3003665"/>
            </a:xfrm>
          </p:grpSpPr>
          <p:pic>
            <p:nvPicPr>
              <p:cNvPr id="75" name="Picture 74">
                <a:extLst>
                  <a:ext uri="{FF2B5EF4-FFF2-40B4-BE49-F238E27FC236}">
                    <a16:creationId xmlns:a16="http://schemas.microsoft.com/office/drawing/2014/main" id="{3A5C7848-6C96-0647-9859-C4B884380EE8}"/>
                  </a:ext>
                </a:extLst>
              </p:cNvPr>
              <p:cNvPicPr>
                <a:picLocks noChangeAspect="1"/>
              </p:cNvPicPr>
              <p:nvPr/>
            </p:nvPicPr>
            <p:blipFill>
              <a:blip r:embed="rId10" cstate="email">
                <a:extLst>
                  <a:ext uri="{28A0092B-C50C-407E-A947-70E740481C1C}">
                    <a14:useLocalDpi xmlns:a14="http://schemas.microsoft.com/office/drawing/2010/main"/>
                  </a:ext>
                </a:extLst>
              </a:blip>
              <a:srcRect/>
              <a:stretch/>
            </p:blipFill>
            <p:spPr>
              <a:xfrm>
                <a:off x="5377248" y="1455711"/>
                <a:ext cx="2542232" cy="3003665"/>
              </a:xfrm>
              <a:prstGeom prst="rect">
                <a:avLst/>
              </a:prstGeom>
            </p:spPr>
          </p:pic>
          <p:sp>
            <p:nvSpPr>
              <p:cNvPr id="76" name="TextBox 75">
                <a:extLst>
                  <a:ext uri="{FF2B5EF4-FFF2-40B4-BE49-F238E27FC236}">
                    <a16:creationId xmlns:a16="http://schemas.microsoft.com/office/drawing/2014/main" id="{3A04289B-5F14-E544-ADF3-CDD7F6B45BA7}"/>
                  </a:ext>
                </a:extLst>
              </p:cNvPr>
              <p:cNvSpPr txBox="1"/>
              <p:nvPr/>
            </p:nvSpPr>
            <p:spPr>
              <a:xfrm>
                <a:off x="6588884" y="2240203"/>
                <a:ext cx="555896" cy="138499"/>
              </a:xfrm>
              <a:prstGeom prst="rect">
                <a:avLst/>
              </a:prstGeom>
              <a:noFill/>
            </p:spPr>
            <p:txBody>
              <a:bodyPr wrap="square" lIns="0" tIns="0" rIns="0" bIns="0" rtlCol="0">
                <a:spAutoFit/>
              </a:bodyPr>
              <a:lstStyle/>
              <a:p>
                <a:pPr marL="0" marR="0" lvl="0" indent="0" algn="ctr" defTabSz="913962" rtl="0" eaLnBrk="1" fontAlgn="auto" latinLnBrk="0" hangingPunct="1">
                  <a:lnSpc>
                    <a:spcPct val="90000"/>
                  </a:lnSpc>
                  <a:spcBef>
                    <a:spcPts val="0"/>
                  </a:spcBef>
                  <a:spcAft>
                    <a:spcPts val="588"/>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Region</a:t>
                </a:r>
              </a:p>
            </p:txBody>
          </p:sp>
        </p:grpSp>
        <p:grpSp>
          <p:nvGrpSpPr>
            <p:cNvPr id="107" name="Group 106">
              <a:extLst>
                <a:ext uri="{FF2B5EF4-FFF2-40B4-BE49-F238E27FC236}">
                  <a16:creationId xmlns:a16="http://schemas.microsoft.com/office/drawing/2014/main" id="{8538E109-024D-EF47-987F-56759A6DBD94}"/>
                </a:ext>
              </a:extLst>
            </p:cNvPr>
            <p:cNvGrpSpPr/>
            <p:nvPr/>
          </p:nvGrpSpPr>
          <p:grpSpPr>
            <a:xfrm>
              <a:off x="9887202" y="2712507"/>
              <a:ext cx="331567" cy="331567"/>
              <a:chOff x="2255775" y="3028791"/>
              <a:chExt cx="331567" cy="331567"/>
            </a:xfrm>
          </p:grpSpPr>
          <p:sp>
            <p:nvSpPr>
              <p:cNvPr id="108" name="Oval 5">
                <a:extLst>
                  <a:ext uri="{FF2B5EF4-FFF2-40B4-BE49-F238E27FC236}">
                    <a16:creationId xmlns:a16="http://schemas.microsoft.com/office/drawing/2014/main" id="{2A4E5DB3-A8A8-0446-AE59-DC52DF75AE23}"/>
                  </a:ext>
                </a:extLst>
              </p:cNvPr>
              <p:cNvSpPr>
                <a:spLocks noChangeArrowheads="1"/>
              </p:cNvSpPr>
              <p:nvPr/>
            </p:nvSpPr>
            <p:spPr bwMode="auto">
              <a:xfrm>
                <a:off x="2255775" y="3028791"/>
                <a:ext cx="331567" cy="331567"/>
              </a:xfrm>
              <a:prstGeom prst="ellipse">
                <a:avLst/>
              </a:prstGeom>
              <a:solidFill>
                <a:srgbClr val="30E5D0"/>
              </a:solidFill>
              <a:ln w="19050" cap="flat">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Light" panose="020B0502040204020203" pitchFamily="34" charset="0"/>
                  <a:ea typeface="+mn-ea"/>
                  <a:cs typeface="Segoe UI Light" panose="020B0502040204020203" pitchFamily="34" charset="0"/>
                </a:endParaRPr>
              </a:p>
            </p:txBody>
          </p:sp>
          <p:sp>
            <p:nvSpPr>
              <p:cNvPr id="109" name="LightningBolt_E945" title="Icon of a lightning bolt">
                <a:extLst>
                  <a:ext uri="{FF2B5EF4-FFF2-40B4-BE49-F238E27FC236}">
                    <a16:creationId xmlns:a16="http://schemas.microsoft.com/office/drawing/2014/main" id="{B0E2AA3A-E709-2744-B9F2-7FCD56A4C659}"/>
                  </a:ext>
                </a:extLst>
              </p:cNvPr>
              <p:cNvSpPr>
                <a:spLocks noChangeAspect="1"/>
              </p:cNvSpPr>
              <p:nvPr/>
            </p:nvSpPr>
            <p:spPr bwMode="auto">
              <a:xfrm>
                <a:off x="2351715" y="3090230"/>
                <a:ext cx="153536" cy="215214"/>
              </a:xfrm>
              <a:custGeom>
                <a:avLst/>
                <a:gdLst>
                  <a:gd name="T0" fmla="*/ 481 w 2961"/>
                  <a:gd name="T1" fmla="*/ 4132 h 4132"/>
                  <a:gd name="T2" fmla="*/ 2961 w 2961"/>
                  <a:gd name="T3" fmla="*/ 1653 h 4132"/>
                  <a:gd name="T4" fmla="*/ 1652 w 2961"/>
                  <a:gd name="T5" fmla="*/ 1653 h 4132"/>
                  <a:gd name="T6" fmla="*/ 2479 w 2961"/>
                  <a:gd name="T7" fmla="*/ 0 h 4132"/>
                  <a:gd name="T8" fmla="*/ 1239 w 2961"/>
                  <a:gd name="T9" fmla="*/ 0 h 4132"/>
                  <a:gd name="T10" fmla="*/ 0 w 2961"/>
                  <a:gd name="T11" fmla="*/ 2479 h 4132"/>
                  <a:gd name="T12" fmla="*/ 964 w 2961"/>
                  <a:gd name="T13" fmla="*/ 2479 h 4132"/>
                  <a:gd name="T14" fmla="*/ 137 w 2961"/>
                  <a:gd name="T15" fmla="*/ 4132 h 4132"/>
                  <a:gd name="T16" fmla="*/ 481 w 2961"/>
                  <a:gd name="T17" fmla="*/ 4132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1" h="4132">
                    <a:moveTo>
                      <a:pt x="481" y="4132"/>
                    </a:moveTo>
                    <a:lnTo>
                      <a:pt x="2961" y="1653"/>
                    </a:lnTo>
                    <a:lnTo>
                      <a:pt x="1652" y="1653"/>
                    </a:lnTo>
                    <a:lnTo>
                      <a:pt x="2479" y="0"/>
                    </a:lnTo>
                    <a:lnTo>
                      <a:pt x="1239" y="0"/>
                    </a:lnTo>
                    <a:lnTo>
                      <a:pt x="0" y="2479"/>
                    </a:lnTo>
                    <a:lnTo>
                      <a:pt x="964" y="2479"/>
                    </a:lnTo>
                    <a:lnTo>
                      <a:pt x="137" y="4132"/>
                    </a:lnTo>
                    <a:lnTo>
                      <a:pt x="481" y="4132"/>
                    </a:lnTo>
                    <a:close/>
                  </a:path>
                </a:pathLst>
              </a:custGeom>
              <a:solidFill>
                <a:schemeClr val="bg1"/>
              </a:solidFill>
              <a:ln w="19050" cap="sq">
                <a:noFill/>
                <a:prstDash val="solid"/>
                <a:miter lim="800000"/>
                <a:headEnd/>
                <a:tailEnd/>
              </a:ln>
            </p:spPr>
            <p:txBody>
              <a:bodyPr vert="horz" wrap="square" lIns="49394" tIns="24696" rIns="49394" bIns="24696" numCol="1" anchor="t" anchorCtr="0" compatLnSpc="1">
                <a:prstTxWarp prst="textNoShape">
                  <a:avLst/>
                </a:prstTxWarp>
              </a:bodyPr>
              <a:lstStyle/>
              <a:p>
                <a:pPr marL="0" marR="0" lvl="0" indent="0" algn="l" defTabSz="503708" rtl="0" eaLnBrk="1" fontAlgn="auto" latinLnBrk="0" hangingPunct="1">
                  <a:lnSpc>
                    <a:spcPct val="100000"/>
                  </a:lnSpc>
                  <a:spcBef>
                    <a:spcPts val="0"/>
                  </a:spcBef>
                  <a:spcAft>
                    <a:spcPts val="0"/>
                  </a:spcAft>
                  <a:buClrTx/>
                  <a:buSzTx/>
                  <a:buFontTx/>
                  <a:buNone/>
                  <a:tabLst/>
                  <a:defRPr/>
                </a:pPr>
                <a:endParaRPr kumimoji="0" lang="en-US" sz="200" b="0" i="0" u="none" strike="noStrike" kern="1200" cap="none" spc="0" normalizeH="0" baseline="0" noProof="0">
                  <a:ln>
                    <a:noFill/>
                  </a:ln>
                  <a:gradFill>
                    <a:gsLst>
                      <a:gs pos="0">
                        <a:srgbClr val="505050"/>
                      </a:gs>
                      <a:gs pos="100000">
                        <a:srgbClr val="505050"/>
                      </a:gs>
                    </a:gsLst>
                    <a:lin ang="5400000" scaled="1"/>
                  </a:gradFill>
                  <a:effectLst/>
                  <a:uLnTx/>
                  <a:uFillTx/>
                  <a:latin typeface="Segoe UI Light" panose="020B0502040204020203" pitchFamily="34" charset="0"/>
                  <a:ea typeface="+mn-ea"/>
                  <a:cs typeface="Segoe UI Light" panose="020B0502040204020203" pitchFamily="34" charset="0"/>
                </a:endParaRPr>
              </a:p>
            </p:txBody>
          </p:sp>
        </p:grpSp>
      </p:grpSp>
      <p:grpSp>
        <p:nvGrpSpPr>
          <p:cNvPr id="28" name="Group 27">
            <a:extLst>
              <a:ext uri="{FF2B5EF4-FFF2-40B4-BE49-F238E27FC236}">
                <a16:creationId xmlns:a16="http://schemas.microsoft.com/office/drawing/2014/main" id="{964B3FB1-C0EC-D849-B010-C49CCE4FE01E}"/>
              </a:ext>
              <a:ext uri="{C183D7F6-B498-43B3-948B-1728B52AA6E4}">
                <adec:decorative xmlns:adec="http://schemas.microsoft.com/office/drawing/2017/decorative" val="1"/>
              </a:ext>
            </a:extLst>
          </p:cNvPr>
          <p:cNvGrpSpPr/>
          <p:nvPr/>
        </p:nvGrpSpPr>
        <p:grpSpPr>
          <a:xfrm>
            <a:off x="8343653" y="1430364"/>
            <a:ext cx="3063389" cy="2914104"/>
            <a:chOff x="8326900" y="1428167"/>
            <a:chExt cx="3063389" cy="2914104"/>
          </a:xfrm>
        </p:grpSpPr>
        <p:pic>
          <p:nvPicPr>
            <p:cNvPr id="15" name="Picture 14">
              <a:extLst>
                <a:ext uri="{FF2B5EF4-FFF2-40B4-BE49-F238E27FC236}">
                  <a16:creationId xmlns:a16="http://schemas.microsoft.com/office/drawing/2014/main" id="{565CBFA6-7B6A-5247-B0B4-AF74C4D749D7}"/>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10176034" y="1464096"/>
              <a:ext cx="1214255" cy="2875867"/>
            </a:xfrm>
            <a:prstGeom prst="rect">
              <a:avLst/>
            </a:prstGeom>
          </p:spPr>
        </p:pic>
        <p:pic>
          <p:nvPicPr>
            <p:cNvPr id="18" name="Picture 17">
              <a:extLst>
                <a:ext uri="{FF2B5EF4-FFF2-40B4-BE49-F238E27FC236}">
                  <a16:creationId xmlns:a16="http://schemas.microsoft.com/office/drawing/2014/main" id="{6C091FB4-5B31-2948-8000-D93A62C9D10A}"/>
                </a:ext>
              </a:extLst>
            </p:cNvPr>
            <p:cNvPicPr>
              <a:picLocks noChangeAspect="1"/>
            </p:cNvPicPr>
            <p:nvPr/>
          </p:nvPicPr>
          <p:blipFill>
            <a:blip r:embed="rId12" cstate="email">
              <a:extLst>
                <a:ext uri="{28A0092B-C50C-407E-A947-70E740481C1C}">
                  <a14:useLocalDpi xmlns:a14="http://schemas.microsoft.com/office/drawing/2010/main"/>
                </a:ext>
              </a:extLst>
            </a:blip>
            <a:srcRect/>
            <a:stretch/>
          </p:blipFill>
          <p:spPr>
            <a:xfrm>
              <a:off x="8326900" y="1464745"/>
              <a:ext cx="1214255" cy="2875867"/>
            </a:xfrm>
            <a:prstGeom prst="rect">
              <a:avLst/>
            </a:prstGeom>
          </p:spPr>
        </p:pic>
        <p:pic>
          <p:nvPicPr>
            <p:cNvPr id="20" name="Picture 19">
              <a:extLst>
                <a:ext uri="{FF2B5EF4-FFF2-40B4-BE49-F238E27FC236}">
                  <a16:creationId xmlns:a16="http://schemas.microsoft.com/office/drawing/2014/main" id="{8ABA7121-CA96-6D48-8E1A-FC16FD058513}"/>
                </a:ext>
              </a:extLst>
            </p:cNvPr>
            <p:cNvPicPr>
              <a:picLocks noChangeAspect="1"/>
            </p:cNvPicPr>
            <p:nvPr/>
          </p:nvPicPr>
          <p:blipFill>
            <a:blip r:embed="rId13" cstate="email">
              <a:extLst>
                <a:ext uri="{28A0092B-C50C-407E-A947-70E740481C1C}">
                  <a14:useLocalDpi xmlns:a14="http://schemas.microsoft.com/office/drawing/2010/main"/>
                </a:ext>
              </a:extLst>
            </a:blip>
            <a:srcRect/>
            <a:stretch/>
          </p:blipFill>
          <p:spPr>
            <a:xfrm>
              <a:off x="9215538" y="2956370"/>
              <a:ext cx="1260511" cy="1385901"/>
            </a:xfrm>
            <a:prstGeom prst="rect">
              <a:avLst/>
            </a:prstGeom>
          </p:spPr>
        </p:pic>
        <p:pic>
          <p:nvPicPr>
            <p:cNvPr id="22" name="Picture 21">
              <a:extLst>
                <a:ext uri="{FF2B5EF4-FFF2-40B4-BE49-F238E27FC236}">
                  <a16:creationId xmlns:a16="http://schemas.microsoft.com/office/drawing/2014/main" id="{FAD0A7FF-5CF6-BD49-BB04-67C58139723D}"/>
                </a:ext>
              </a:extLst>
            </p:cNvPr>
            <p:cNvPicPr>
              <a:picLocks noChangeAspect="1"/>
            </p:cNvPicPr>
            <p:nvPr/>
          </p:nvPicPr>
          <p:blipFill>
            <a:blip r:embed="rId14" cstate="email">
              <a:extLst>
                <a:ext uri="{28A0092B-C50C-407E-A947-70E740481C1C}">
                  <a14:useLocalDpi xmlns:a14="http://schemas.microsoft.com/office/drawing/2010/main"/>
                </a:ext>
              </a:extLst>
            </a:blip>
            <a:srcRect/>
            <a:stretch/>
          </p:blipFill>
          <p:spPr>
            <a:xfrm>
              <a:off x="9195165" y="1428167"/>
              <a:ext cx="1260511" cy="1392501"/>
            </a:xfrm>
            <a:prstGeom prst="rect">
              <a:avLst/>
            </a:prstGeom>
          </p:spPr>
        </p:pic>
      </p:grpSp>
      <p:sp>
        <p:nvSpPr>
          <p:cNvPr id="85" name="Freeform: Shape 84">
            <a:extLst>
              <a:ext uri="{FF2B5EF4-FFF2-40B4-BE49-F238E27FC236}">
                <a16:creationId xmlns:a16="http://schemas.microsoft.com/office/drawing/2014/main" id="{A2D4BEE4-9F5D-4B22-BB0D-B88FE53B032F}"/>
              </a:ext>
              <a:ext uri="{C183D7F6-B498-43B3-948B-1728B52AA6E4}">
                <adec:decorative xmlns:adec="http://schemas.microsoft.com/office/drawing/2017/decorative" val="1"/>
              </a:ext>
            </a:extLst>
          </p:cNvPr>
          <p:cNvSpPr/>
          <p:nvPr/>
        </p:nvSpPr>
        <p:spPr>
          <a:xfrm>
            <a:off x="6453627" y="-1087155"/>
            <a:ext cx="2598808" cy="2718256"/>
          </a:xfrm>
          <a:custGeom>
            <a:avLst/>
            <a:gdLst>
              <a:gd name="connsiteX0" fmla="*/ 486269 w 942515"/>
              <a:gd name="connsiteY0" fmla="*/ 83 h 985837"/>
              <a:gd name="connsiteX1" fmla="*/ 333869 w 942515"/>
              <a:gd name="connsiteY1" fmla="*/ 60377 h 985837"/>
              <a:gd name="connsiteX2" fmla="*/ 6496 w 942515"/>
              <a:gd name="connsiteY2" fmla="*/ 589968 h 985837"/>
              <a:gd name="connsiteX3" fmla="*/ 24783 w 942515"/>
              <a:gd name="connsiteY3" fmla="*/ 657215 h 985837"/>
              <a:gd name="connsiteX4" fmla="*/ 24783 w 942515"/>
              <a:gd name="connsiteY4" fmla="*/ 657215 h 985837"/>
              <a:gd name="connsiteX5" fmla="*/ 91458 w 942515"/>
              <a:gd name="connsiteY5" fmla="*/ 640355 h 985837"/>
              <a:gd name="connsiteX6" fmla="*/ 225476 w 942515"/>
              <a:gd name="connsiteY6" fmla="*/ 423662 h 985837"/>
              <a:gd name="connsiteX7" fmla="*/ 249670 w 942515"/>
              <a:gd name="connsiteY7" fmla="*/ 417281 h 985837"/>
              <a:gd name="connsiteX8" fmla="*/ 249670 w 942515"/>
              <a:gd name="connsiteY8" fmla="*/ 417276 h 985837"/>
              <a:gd name="connsiteX9" fmla="*/ 256713 w 942515"/>
              <a:gd name="connsiteY9" fmla="*/ 441884 h 985837"/>
              <a:gd name="connsiteX10" fmla="*/ 256625 w 942515"/>
              <a:gd name="connsiteY10" fmla="*/ 442042 h 985837"/>
              <a:gd name="connsiteX11" fmla="*/ 76220 w 942515"/>
              <a:gd name="connsiteY11" fmla="*/ 759320 h 985837"/>
              <a:gd name="connsiteX12" fmla="*/ 95858 w 942515"/>
              <a:gd name="connsiteY12" fmla="*/ 831037 h 985837"/>
              <a:gd name="connsiteX13" fmla="*/ 99746 w 942515"/>
              <a:gd name="connsiteY13" fmla="*/ 833046 h 985837"/>
              <a:gd name="connsiteX14" fmla="*/ 99746 w 942515"/>
              <a:gd name="connsiteY14" fmla="*/ 833046 h 985837"/>
              <a:gd name="connsiteX15" fmla="*/ 167470 w 942515"/>
              <a:gd name="connsiteY15" fmla="*/ 811805 h 985837"/>
              <a:gd name="connsiteX16" fmla="*/ 351015 w 942515"/>
              <a:gd name="connsiteY16" fmla="*/ 496908 h 985837"/>
              <a:gd name="connsiteX17" fmla="*/ 379017 w 942515"/>
              <a:gd name="connsiteY17" fmla="*/ 489192 h 985837"/>
              <a:gd name="connsiteX18" fmla="*/ 379017 w 942515"/>
              <a:gd name="connsiteY18" fmla="*/ 489192 h 985837"/>
              <a:gd name="connsiteX19" fmla="*/ 387010 w 942515"/>
              <a:gd name="connsiteY19" fmla="*/ 517451 h 985837"/>
              <a:gd name="connsiteX20" fmla="*/ 386829 w 942515"/>
              <a:gd name="connsiteY20" fmla="*/ 517767 h 985837"/>
              <a:gd name="connsiteX21" fmla="*/ 165944 w 942515"/>
              <a:gd name="connsiteY21" fmla="*/ 895433 h 985837"/>
              <a:gd name="connsiteX22" fmla="*/ 184087 w 942515"/>
              <a:gd name="connsiteY22" fmla="*/ 963787 h 985837"/>
              <a:gd name="connsiteX23" fmla="*/ 184994 w 942515"/>
              <a:gd name="connsiteY23" fmla="*/ 964298 h 985837"/>
              <a:gd name="connsiteX24" fmla="*/ 184994 w 942515"/>
              <a:gd name="connsiteY24" fmla="*/ 964298 h 985837"/>
              <a:gd name="connsiteX25" fmla="*/ 251669 w 942515"/>
              <a:gd name="connsiteY25" fmla="*/ 945913 h 985837"/>
              <a:gd name="connsiteX26" fmla="*/ 475030 w 942515"/>
              <a:gd name="connsiteY26" fmla="*/ 567202 h 985837"/>
              <a:gd name="connsiteX27" fmla="*/ 504749 w 942515"/>
              <a:gd name="connsiteY27" fmla="*/ 559104 h 985837"/>
              <a:gd name="connsiteX28" fmla="*/ 505319 w 942515"/>
              <a:gd name="connsiteY28" fmla="*/ 559104 h 985837"/>
              <a:gd name="connsiteX29" fmla="*/ 513872 w 942515"/>
              <a:gd name="connsiteY29" fmla="*/ 589024 h 985837"/>
              <a:gd name="connsiteX30" fmla="*/ 513605 w 942515"/>
              <a:gd name="connsiteY30" fmla="*/ 589489 h 985837"/>
              <a:gd name="connsiteX31" fmla="*/ 328821 w 942515"/>
              <a:gd name="connsiteY31" fmla="*/ 905339 h 985837"/>
              <a:gd name="connsiteX32" fmla="*/ 348061 w 942515"/>
              <a:gd name="connsiteY32" fmla="*/ 978558 h 985837"/>
              <a:gd name="connsiteX33" fmla="*/ 350919 w 942515"/>
              <a:gd name="connsiteY33" fmla="*/ 980111 h 985837"/>
              <a:gd name="connsiteX34" fmla="*/ 350919 w 942515"/>
              <a:gd name="connsiteY34" fmla="*/ 980111 h 985837"/>
              <a:gd name="connsiteX35" fmla="*/ 421403 w 942515"/>
              <a:gd name="connsiteY35" fmla="*/ 958964 h 985837"/>
              <a:gd name="connsiteX36" fmla="*/ 675818 w 942515"/>
              <a:gd name="connsiteY36" fmla="*/ 516340 h 985837"/>
              <a:gd name="connsiteX37" fmla="*/ 740602 w 942515"/>
              <a:gd name="connsiteY37" fmla="*/ 497922 h 985837"/>
              <a:gd name="connsiteX38" fmla="*/ 758304 w 942515"/>
              <a:gd name="connsiteY38" fmla="*/ 515098 h 985837"/>
              <a:gd name="connsiteX39" fmla="*/ 835743 w 942515"/>
              <a:gd name="connsiteY39" fmla="*/ 640923 h 985837"/>
              <a:gd name="connsiteX40" fmla="*/ 915092 w 942515"/>
              <a:gd name="connsiteY40" fmla="*/ 660084 h 985837"/>
              <a:gd name="connsiteX41" fmla="*/ 915275 w 942515"/>
              <a:gd name="connsiteY41" fmla="*/ 659973 h 985837"/>
              <a:gd name="connsiteX42" fmla="*/ 915275 w 942515"/>
              <a:gd name="connsiteY42" fmla="*/ 659973 h 985837"/>
              <a:gd name="connsiteX43" fmla="*/ 935184 w 942515"/>
              <a:gd name="connsiteY43" fmla="*/ 582819 h 985837"/>
              <a:gd name="connsiteX44" fmla="*/ 681722 w 942515"/>
              <a:gd name="connsiteY44" fmla="*/ 129052 h 985837"/>
              <a:gd name="connsiteX45" fmla="*/ 604378 w 942515"/>
              <a:gd name="connsiteY45" fmla="*/ 40852 h 985837"/>
              <a:gd name="connsiteX46" fmla="*/ 486269 w 942515"/>
              <a:gd name="connsiteY46" fmla="*/ 87 h 98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42515" h="985837">
                <a:moveTo>
                  <a:pt x="486269" y="83"/>
                </a:moveTo>
                <a:cubicBezTo>
                  <a:pt x="429359" y="-1522"/>
                  <a:pt x="374278" y="20272"/>
                  <a:pt x="333869" y="60377"/>
                </a:cubicBezTo>
                <a:cubicBezTo>
                  <a:pt x="278435" y="115811"/>
                  <a:pt x="76694" y="466617"/>
                  <a:pt x="6496" y="589968"/>
                </a:cubicBezTo>
                <a:cubicBezTo>
                  <a:pt x="-6987" y="613594"/>
                  <a:pt x="1194" y="643671"/>
                  <a:pt x="24783" y="657215"/>
                </a:cubicBezTo>
                <a:lnTo>
                  <a:pt x="24783" y="657215"/>
                </a:lnTo>
                <a:cubicBezTo>
                  <a:pt x="47917" y="670507"/>
                  <a:pt x="77424" y="663047"/>
                  <a:pt x="91458" y="640355"/>
                </a:cubicBezTo>
                <a:lnTo>
                  <a:pt x="225476" y="423662"/>
                </a:lnTo>
                <a:cubicBezTo>
                  <a:pt x="230533" y="415406"/>
                  <a:pt x="241196" y="412592"/>
                  <a:pt x="249670" y="417281"/>
                </a:cubicBezTo>
                <a:lnTo>
                  <a:pt x="249670" y="417276"/>
                </a:lnTo>
                <a:cubicBezTo>
                  <a:pt x="258409" y="422127"/>
                  <a:pt x="261562" y="433140"/>
                  <a:pt x="256713" y="441884"/>
                </a:cubicBezTo>
                <a:cubicBezTo>
                  <a:pt x="256683" y="441935"/>
                  <a:pt x="256653" y="441991"/>
                  <a:pt x="256625" y="442042"/>
                </a:cubicBezTo>
                <a:lnTo>
                  <a:pt x="76220" y="759320"/>
                </a:lnTo>
                <a:cubicBezTo>
                  <a:pt x="61839" y="784547"/>
                  <a:pt x="70632" y="816656"/>
                  <a:pt x="95858" y="831037"/>
                </a:cubicBezTo>
                <a:cubicBezTo>
                  <a:pt x="97125" y="831758"/>
                  <a:pt x="98423" y="832427"/>
                  <a:pt x="99746" y="833046"/>
                </a:cubicBezTo>
                <a:lnTo>
                  <a:pt x="99746" y="833046"/>
                </a:lnTo>
                <a:cubicBezTo>
                  <a:pt x="124419" y="844520"/>
                  <a:pt x="153768" y="835316"/>
                  <a:pt x="167470" y="811805"/>
                </a:cubicBezTo>
                <a:lnTo>
                  <a:pt x="351015" y="496908"/>
                </a:lnTo>
                <a:cubicBezTo>
                  <a:pt x="356730" y="487193"/>
                  <a:pt x="369132" y="483774"/>
                  <a:pt x="379017" y="489192"/>
                </a:cubicBezTo>
                <a:lnTo>
                  <a:pt x="379017" y="489192"/>
                </a:lnTo>
                <a:cubicBezTo>
                  <a:pt x="389028" y="494787"/>
                  <a:pt x="392605" y="507438"/>
                  <a:pt x="387010" y="517451"/>
                </a:cubicBezTo>
                <a:cubicBezTo>
                  <a:pt x="386950" y="517558"/>
                  <a:pt x="386889" y="517665"/>
                  <a:pt x="386829" y="517767"/>
                </a:cubicBezTo>
                <a:lnTo>
                  <a:pt x="165944" y="895433"/>
                </a:lnTo>
                <a:cubicBezTo>
                  <a:pt x="152080" y="919320"/>
                  <a:pt x="160203" y="949922"/>
                  <a:pt x="184087" y="963787"/>
                </a:cubicBezTo>
                <a:cubicBezTo>
                  <a:pt x="184387" y="963959"/>
                  <a:pt x="184690" y="964131"/>
                  <a:pt x="184994" y="964298"/>
                </a:cubicBezTo>
                <a:lnTo>
                  <a:pt x="184994" y="964298"/>
                </a:lnTo>
                <a:cubicBezTo>
                  <a:pt x="208544" y="977111"/>
                  <a:pt x="238012" y="968986"/>
                  <a:pt x="251669" y="945913"/>
                </a:cubicBezTo>
                <a:lnTo>
                  <a:pt x="475030" y="567202"/>
                </a:lnTo>
                <a:cubicBezTo>
                  <a:pt x="481114" y="556905"/>
                  <a:pt x="494283" y="553319"/>
                  <a:pt x="504749" y="559104"/>
                </a:cubicBezTo>
                <a:lnTo>
                  <a:pt x="505319" y="559104"/>
                </a:lnTo>
                <a:cubicBezTo>
                  <a:pt x="515942" y="565002"/>
                  <a:pt x="519772" y="578401"/>
                  <a:pt x="513872" y="589024"/>
                </a:cubicBezTo>
                <a:cubicBezTo>
                  <a:pt x="513786" y="589182"/>
                  <a:pt x="513695" y="589335"/>
                  <a:pt x="513605" y="589489"/>
                </a:cubicBezTo>
                <a:lnTo>
                  <a:pt x="328821" y="905339"/>
                </a:lnTo>
                <a:cubicBezTo>
                  <a:pt x="313914" y="930872"/>
                  <a:pt x="322530" y="963652"/>
                  <a:pt x="348061" y="978558"/>
                </a:cubicBezTo>
                <a:cubicBezTo>
                  <a:pt x="348998" y="979107"/>
                  <a:pt x="349949" y="979623"/>
                  <a:pt x="350919" y="980111"/>
                </a:cubicBezTo>
                <a:lnTo>
                  <a:pt x="350919" y="980111"/>
                </a:lnTo>
                <a:cubicBezTo>
                  <a:pt x="376301" y="992892"/>
                  <a:pt x="407246" y="983604"/>
                  <a:pt x="421403" y="958964"/>
                </a:cubicBezTo>
                <a:lnTo>
                  <a:pt x="675818" y="516340"/>
                </a:lnTo>
                <a:cubicBezTo>
                  <a:pt x="688622" y="493364"/>
                  <a:pt x="717627" y="485118"/>
                  <a:pt x="740602" y="497922"/>
                </a:cubicBezTo>
                <a:cubicBezTo>
                  <a:pt x="747909" y="501996"/>
                  <a:pt x="754013" y="507917"/>
                  <a:pt x="758304" y="515098"/>
                </a:cubicBezTo>
                <a:lnTo>
                  <a:pt x="835743" y="640923"/>
                </a:lnTo>
                <a:cubicBezTo>
                  <a:pt x="852363" y="668126"/>
                  <a:pt x="887889" y="676707"/>
                  <a:pt x="915092" y="660084"/>
                </a:cubicBezTo>
                <a:cubicBezTo>
                  <a:pt x="915152" y="660047"/>
                  <a:pt x="915215" y="660010"/>
                  <a:pt x="915275" y="659973"/>
                </a:cubicBezTo>
                <a:lnTo>
                  <a:pt x="915275" y="659973"/>
                </a:lnTo>
                <a:cubicBezTo>
                  <a:pt x="941444" y="643695"/>
                  <a:pt x="950208" y="609729"/>
                  <a:pt x="935184" y="582819"/>
                </a:cubicBezTo>
                <a:lnTo>
                  <a:pt x="681722" y="129052"/>
                </a:lnTo>
                <a:cubicBezTo>
                  <a:pt x="662691" y="94356"/>
                  <a:pt x="636290" y="64251"/>
                  <a:pt x="604378" y="40852"/>
                </a:cubicBezTo>
                <a:cubicBezTo>
                  <a:pt x="570273" y="15184"/>
                  <a:pt x="528946" y="915"/>
                  <a:pt x="486269" y="87"/>
                </a:cubicBezTo>
                <a:close/>
              </a:path>
            </a:pathLst>
          </a:custGeom>
          <a:noFill/>
          <a:ln w="6350" cap="flat">
            <a:solidFill>
              <a:srgbClr val="FFFFFF">
                <a:alpha val="0"/>
              </a:srgb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86" name="Freeform: Shape 85">
            <a:extLst>
              <a:ext uri="{FF2B5EF4-FFF2-40B4-BE49-F238E27FC236}">
                <a16:creationId xmlns:a16="http://schemas.microsoft.com/office/drawing/2014/main" id="{4208ACC6-5F23-46F3-8455-8CBE885B7B6C}"/>
              </a:ext>
              <a:ext uri="{C183D7F6-B498-43B3-948B-1728B52AA6E4}">
                <adec:decorative xmlns:adec="http://schemas.microsoft.com/office/drawing/2017/decorative" val="1"/>
              </a:ext>
            </a:extLst>
          </p:cNvPr>
          <p:cNvSpPr/>
          <p:nvPr/>
        </p:nvSpPr>
        <p:spPr>
          <a:xfrm>
            <a:off x="10701188" y="3282320"/>
            <a:ext cx="2342800" cy="2385072"/>
          </a:xfrm>
          <a:custGeom>
            <a:avLst/>
            <a:gdLst>
              <a:gd name="connsiteX0" fmla="*/ 822042 w 849668"/>
              <a:gd name="connsiteY0" fmla="*/ 745359 h 865000"/>
              <a:gd name="connsiteX1" fmla="*/ 841092 w 849668"/>
              <a:gd name="connsiteY1" fmla="*/ 582578 h 865000"/>
              <a:gd name="connsiteX2" fmla="*/ 529625 w 849668"/>
              <a:gd name="connsiteY2" fmla="*/ 43555 h 865000"/>
              <a:gd name="connsiteX3" fmla="*/ 461712 w 849668"/>
              <a:gd name="connsiteY3" fmla="*/ 27840 h 865000"/>
              <a:gd name="connsiteX4" fmla="*/ 461710 w 849668"/>
              <a:gd name="connsiteY4" fmla="*/ 27840 h 865000"/>
              <a:gd name="connsiteX5" fmla="*/ 444946 w 849668"/>
              <a:gd name="connsiteY5" fmla="*/ 94515 h 865000"/>
              <a:gd name="connsiteX6" fmla="*/ 572392 w 849668"/>
              <a:gd name="connsiteY6" fmla="*/ 315208 h 865000"/>
              <a:gd name="connsiteX7" fmla="*/ 566485 w 849668"/>
              <a:gd name="connsiteY7" fmla="*/ 339495 h 865000"/>
              <a:gd name="connsiteX8" fmla="*/ 566485 w 849668"/>
              <a:gd name="connsiteY8" fmla="*/ 339500 h 865000"/>
              <a:gd name="connsiteX9" fmla="*/ 541368 w 849668"/>
              <a:gd name="connsiteY9" fmla="*/ 333924 h 865000"/>
              <a:gd name="connsiteX10" fmla="*/ 541340 w 849668"/>
              <a:gd name="connsiteY10" fmla="*/ 333877 h 865000"/>
              <a:gd name="connsiteX11" fmla="*/ 347315 w 849668"/>
              <a:gd name="connsiteY11" fmla="*/ 24794 h 865000"/>
              <a:gd name="connsiteX12" fmla="*/ 275038 w 849668"/>
              <a:gd name="connsiteY12" fmla="*/ 7911 h 865000"/>
              <a:gd name="connsiteX13" fmla="*/ 271115 w 849668"/>
              <a:gd name="connsiteY13" fmla="*/ 10604 h 865000"/>
              <a:gd name="connsiteX14" fmla="*/ 271115 w 849668"/>
              <a:gd name="connsiteY14" fmla="*/ 10599 h 865000"/>
              <a:gd name="connsiteX15" fmla="*/ 257685 w 849668"/>
              <a:gd name="connsiteY15" fmla="*/ 80227 h 865000"/>
              <a:gd name="connsiteX16" fmla="*/ 448185 w 849668"/>
              <a:gd name="connsiteY16" fmla="*/ 391027 h 865000"/>
              <a:gd name="connsiteX17" fmla="*/ 441709 w 849668"/>
              <a:gd name="connsiteY17" fmla="*/ 419602 h 865000"/>
              <a:gd name="connsiteX18" fmla="*/ 441709 w 849668"/>
              <a:gd name="connsiteY18" fmla="*/ 419602 h 865000"/>
              <a:gd name="connsiteX19" fmla="*/ 413134 w 849668"/>
              <a:gd name="connsiteY19" fmla="*/ 412933 h 865000"/>
              <a:gd name="connsiteX20" fmla="*/ 185106 w 849668"/>
              <a:gd name="connsiteY20" fmla="*/ 39555 h 865000"/>
              <a:gd name="connsiteX21" fmla="*/ 116324 w 849668"/>
              <a:gd name="connsiteY21" fmla="*/ 23119 h 865000"/>
              <a:gd name="connsiteX22" fmla="*/ 115480 w 849668"/>
              <a:gd name="connsiteY22" fmla="*/ 23649 h 865000"/>
              <a:gd name="connsiteX23" fmla="*/ 115478 w 849668"/>
              <a:gd name="connsiteY23" fmla="*/ 23649 h 865000"/>
              <a:gd name="connsiteX24" fmla="*/ 99858 w 849668"/>
              <a:gd name="connsiteY24" fmla="*/ 91469 h 865000"/>
              <a:gd name="connsiteX25" fmla="*/ 327695 w 849668"/>
              <a:gd name="connsiteY25" fmla="*/ 467418 h 865000"/>
              <a:gd name="connsiteX26" fmla="*/ 320837 w 849668"/>
              <a:gd name="connsiteY26" fmla="*/ 497327 h 865000"/>
              <a:gd name="connsiteX27" fmla="*/ 320265 w 849668"/>
              <a:gd name="connsiteY27" fmla="*/ 497327 h 865000"/>
              <a:gd name="connsiteX28" fmla="*/ 289735 w 849668"/>
              <a:gd name="connsiteY28" fmla="*/ 490653 h 865000"/>
              <a:gd name="connsiteX29" fmla="*/ 289500 w 849668"/>
              <a:gd name="connsiteY29" fmla="*/ 490277 h 865000"/>
              <a:gd name="connsiteX30" fmla="*/ 99000 w 849668"/>
              <a:gd name="connsiteY30" fmla="*/ 178049 h 865000"/>
              <a:gd name="connsiteX31" fmla="*/ 25558 w 849668"/>
              <a:gd name="connsiteY31" fmla="*/ 160246 h 865000"/>
              <a:gd name="connsiteX32" fmla="*/ 22800 w 849668"/>
              <a:gd name="connsiteY32" fmla="*/ 162046 h 865000"/>
              <a:gd name="connsiteX33" fmla="*/ 22800 w 849668"/>
              <a:gd name="connsiteY33" fmla="*/ 162046 h 865000"/>
              <a:gd name="connsiteX34" fmla="*/ 8035 w 849668"/>
              <a:gd name="connsiteY34" fmla="*/ 234148 h 865000"/>
              <a:gd name="connsiteX35" fmla="*/ 277498 w 849668"/>
              <a:gd name="connsiteY35" fmla="*/ 667824 h 865000"/>
              <a:gd name="connsiteX36" fmla="*/ 263046 w 849668"/>
              <a:gd name="connsiteY36" fmla="*/ 733606 h 865000"/>
              <a:gd name="connsiteX37" fmla="*/ 239398 w 849668"/>
              <a:gd name="connsiteY37" fmla="*/ 741071 h 865000"/>
              <a:gd name="connsiteX38" fmla="*/ 92047 w 849668"/>
              <a:gd name="connsiteY38" fmla="*/ 749740 h 865000"/>
              <a:gd name="connsiteX39" fmla="*/ 37773 w 849668"/>
              <a:gd name="connsiteY39" fmla="*/ 809629 h 865000"/>
              <a:gd name="connsiteX40" fmla="*/ 37850 w 849668"/>
              <a:gd name="connsiteY40" fmla="*/ 810890 h 865000"/>
              <a:gd name="connsiteX41" fmla="*/ 37848 w 849668"/>
              <a:gd name="connsiteY41" fmla="*/ 810890 h 865000"/>
              <a:gd name="connsiteX42" fmla="*/ 96330 w 849668"/>
              <a:gd name="connsiteY42" fmla="*/ 864993 h 865000"/>
              <a:gd name="connsiteX43" fmla="*/ 616112 w 849668"/>
              <a:gd name="connsiteY43" fmla="*/ 856422 h 865000"/>
              <a:gd name="connsiteX44" fmla="*/ 730412 w 849668"/>
              <a:gd name="connsiteY44" fmla="*/ 830135 h 865000"/>
              <a:gd name="connsiteX45" fmla="*/ 822044 w 849668"/>
              <a:gd name="connsiteY45" fmla="*/ 745364 h 86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9668" h="865000">
                <a:moveTo>
                  <a:pt x="822042" y="745359"/>
                </a:moveTo>
                <a:cubicBezTo>
                  <a:pt x="850377" y="695985"/>
                  <a:pt x="857263" y="637161"/>
                  <a:pt x="841092" y="582578"/>
                </a:cubicBezTo>
                <a:cubicBezTo>
                  <a:pt x="818519" y="507518"/>
                  <a:pt x="604967" y="163478"/>
                  <a:pt x="529625" y="43555"/>
                </a:cubicBezTo>
                <a:cubicBezTo>
                  <a:pt x="515193" y="20487"/>
                  <a:pt x="484809" y="13455"/>
                  <a:pt x="461712" y="27840"/>
                </a:cubicBezTo>
                <a:lnTo>
                  <a:pt x="461710" y="27840"/>
                </a:lnTo>
                <a:cubicBezTo>
                  <a:pt x="439009" y="41872"/>
                  <a:pt x="431582" y="71414"/>
                  <a:pt x="444946" y="94515"/>
                </a:cubicBezTo>
                <a:lnTo>
                  <a:pt x="572392" y="315208"/>
                </a:lnTo>
                <a:cubicBezTo>
                  <a:pt x="577229" y="323580"/>
                  <a:pt x="574629" y="334277"/>
                  <a:pt x="566485" y="339495"/>
                </a:cubicBezTo>
                <a:lnTo>
                  <a:pt x="566485" y="339500"/>
                </a:lnTo>
                <a:cubicBezTo>
                  <a:pt x="558009" y="344895"/>
                  <a:pt x="546765" y="342402"/>
                  <a:pt x="541368" y="333924"/>
                </a:cubicBezTo>
                <a:cubicBezTo>
                  <a:pt x="541359" y="333910"/>
                  <a:pt x="541349" y="333896"/>
                  <a:pt x="541340" y="333877"/>
                </a:cubicBezTo>
                <a:lnTo>
                  <a:pt x="347315" y="24794"/>
                </a:lnTo>
                <a:cubicBezTo>
                  <a:pt x="332018" y="172"/>
                  <a:pt x="299660" y="-7386"/>
                  <a:pt x="275038" y="7911"/>
                </a:cubicBezTo>
                <a:cubicBezTo>
                  <a:pt x="273689" y="8748"/>
                  <a:pt x="272380" y="9646"/>
                  <a:pt x="271115" y="10604"/>
                </a:cubicBezTo>
                <a:lnTo>
                  <a:pt x="271115" y="10599"/>
                </a:lnTo>
                <a:cubicBezTo>
                  <a:pt x="249304" y="26845"/>
                  <a:pt x="243482" y="57038"/>
                  <a:pt x="257685" y="80227"/>
                </a:cubicBezTo>
                <a:lnTo>
                  <a:pt x="448185" y="391027"/>
                </a:lnTo>
                <a:cubicBezTo>
                  <a:pt x="454206" y="400719"/>
                  <a:pt x="451320" y="413454"/>
                  <a:pt x="441709" y="419602"/>
                </a:cubicBezTo>
                <a:lnTo>
                  <a:pt x="441709" y="419602"/>
                </a:lnTo>
                <a:cubicBezTo>
                  <a:pt x="431965" y="425588"/>
                  <a:pt x="419222" y="422611"/>
                  <a:pt x="413134" y="412933"/>
                </a:cubicBezTo>
                <a:lnTo>
                  <a:pt x="185106" y="39555"/>
                </a:lnTo>
                <a:cubicBezTo>
                  <a:pt x="170651" y="16022"/>
                  <a:pt x="139855" y="8664"/>
                  <a:pt x="116324" y="23119"/>
                </a:cubicBezTo>
                <a:cubicBezTo>
                  <a:pt x="116041" y="23291"/>
                  <a:pt x="115759" y="23468"/>
                  <a:pt x="115480" y="23649"/>
                </a:cubicBezTo>
                <a:lnTo>
                  <a:pt x="115478" y="23649"/>
                </a:lnTo>
                <a:cubicBezTo>
                  <a:pt x="92770" y="38300"/>
                  <a:pt x="85847" y="68358"/>
                  <a:pt x="99858" y="91469"/>
                </a:cubicBezTo>
                <a:lnTo>
                  <a:pt x="327695" y="467418"/>
                </a:lnTo>
                <a:cubicBezTo>
                  <a:pt x="333939" y="477589"/>
                  <a:pt x="330890" y="490891"/>
                  <a:pt x="320837" y="497327"/>
                </a:cubicBezTo>
                <a:lnTo>
                  <a:pt x="320265" y="497327"/>
                </a:lnTo>
                <a:cubicBezTo>
                  <a:pt x="309991" y="503913"/>
                  <a:pt x="296323" y="500927"/>
                  <a:pt x="289735" y="490653"/>
                </a:cubicBezTo>
                <a:cubicBezTo>
                  <a:pt x="289656" y="490528"/>
                  <a:pt x="289576" y="490402"/>
                  <a:pt x="289500" y="490277"/>
                </a:cubicBezTo>
                <a:lnTo>
                  <a:pt x="99000" y="178049"/>
                </a:lnTo>
                <a:cubicBezTo>
                  <a:pt x="83636" y="152851"/>
                  <a:pt x="50754" y="144884"/>
                  <a:pt x="25558" y="160246"/>
                </a:cubicBezTo>
                <a:cubicBezTo>
                  <a:pt x="24621" y="160818"/>
                  <a:pt x="23700" y="161418"/>
                  <a:pt x="22800" y="162046"/>
                </a:cubicBezTo>
                <a:lnTo>
                  <a:pt x="22800" y="162046"/>
                </a:lnTo>
                <a:cubicBezTo>
                  <a:pt x="-441" y="178375"/>
                  <a:pt x="-6917" y="209996"/>
                  <a:pt x="8035" y="234148"/>
                </a:cubicBezTo>
                <a:lnTo>
                  <a:pt x="277498" y="667824"/>
                </a:lnTo>
                <a:cubicBezTo>
                  <a:pt x="291672" y="689981"/>
                  <a:pt x="285202" y="719435"/>
                  <a:pt x="263046" y="733606"/>
                </a:cubicBezTo>
                <a:cubicBezTo>
                  <a:pt x="255960" y="738141"/>
                  <a:pt x="247802" y="740713"/>
                  <a:pt x="239398" y="741071"/>
                </a:cubicBezTo>
                <a:lnTo>
                  <a:pt x="92047" y="749740"/>
                </a:lnTo>
                <a:cubicBezTo>
                  <a:pt x="60521" y="751289"/>
                  <a:pt x="36222" y="778106"/>
                  <a:pt x="37773" y="809629"/>
                </a:cubicBezTo>
                <a:cubicBezTo>
                  <a:pt x="37794" y="810048"/>
                  <a:pt x="37820" y="810471"/>
                  <a:pt x="37850" y="810890"/>
                </a:cubicBezTo>
                <a:lnTo>
                  <a:pt x="37848" y="810890"/>
                </a:lnTo>
                <a:cubicBezTo>
                  <a:pt x="39775" y="841641"/>
                  <a:pt x="65520" y="865459"/>
                  <a:pt x="96330" y="864993"/>
                </a:cubicBezTo>
                <a:lnTo>
                  <a:pt x="616112" y="856422"/>
                </a:lnTo>
                <a:cubicBezTo>
                  <a:pt x="655682" y="856161"/>
                  <a:pt x="694708" y="847190"/>
                  <a:pt x="730412" y="830135"/>
                </a:cubicBezTo>
                <a:cubicBezTo>
                  <a:pt x="769110" y="812215"/>
                  <a:pt x="801173" y="782552"/>
                  <a:pt x="822044" y="745364"/>
                </a:cubicBezTo>
                <a:close/>
              </a:path>
            </a:pathLst>
          </a:custGeom>
          <a:noFill/>
          <a:ln w="6350" cap="flat">
            <a:solidFill>
              <a:srgbClr val="0078D3">
                <a:alpha val="0"/>
              </a:srgb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4" name="Title 3">
            <a:extLst>
              <a:ext uri="{FF2B5EF4-FFF2-40B4-BE49-F238E27FC236}">
                <a16:creationId xmlns:a16="http://schemas.microsoft.com/office/drawing/2014/main" id="{FE5DC6D7-723F-D021-4A72-299154247DAA}"/>
              </a:ext>
            </a:extLst>
          </p:cNvPr>
          <p:cNvSpPr>
            <a:spLocks noGrp="1"/>
          </p:cNvSpPr>
          <p:nvPr>
            <p:ph type="title"/>
          </p:nvPr>
        </p:nvSpPr>
        <p:spPr>
          <a:xfrm>
            <a:off x="588263" y="-609765"/>
            <a:ext cx="11018520" cy="553998"/>
          </a:xfrm>
        </p:spPr>
        <p:txBody>
          <a:bodyPr/>
          <a:lstStyle/>
          <a:p>
            <a:r>
              <a:rPr lang="en-US"/>
              <a:t>Azure backup systems</a:t>
            </a:r>
          </a:p>
        </p:txBody>
      </p:sp>
      <p:sp>
        <p:nvSpPr>
          <p:cNvPr id="87" name="Freeform: Shape 86">
            <a:extLst>
              <a:ext uri="{FF2B5EF4-FFF2-40B4-BE49-F238E27FC236}">
                <a16:creationId xmlns:a16="http://schemas.microsoft.com/office/drawing/2014/main" id="{4410B547-D6C7-41DC-8FA5-7F3A0F2F52C2}"/>
              </a:ext>
              <a:ext uri="{C183D7F6-B498-43B3-948B-1728B52AA6E4}">
                <adec:decorative xmlns:adec="http://schemas.microsoft.com/office/drawing/2017/decorative" val="1"/>
              </a:ext>
            </a:extLst>
          </p:cNvPr>
          <p:cNvSpPr/>
          <p:nvPr/>
        </p:nvSpPr>
        <p:spPr>
          <a:xfrm>
            <a:off x="2988077" y="3358226"/>
            <a:ext cx="2788949" cy="2289440"/>
          </a:xfrm>
          <a:custGeom>
            <a:avLst/>
            <a:gdLst>
              <a:gd name="connsiteX0" fmla="*/ 25155 w 1011474"/>
              <a:gd name="connsiteY0" fmla="*/ 708305 h 830317"/>
              <a:gd name="connsiteX1" fmla="*/ 153361 w 1011474"/>
              <a:gd name="connsiteY1" fmla="*/ 810317 h 830317"/>
              <a:gd name="connsiteX2" fmla="*/ 775630 w 1011474"/>
              <a:gd name="connsiteY2" fmla="*/ 830130 h 830317"/>
              <a:gd name="connsiteX3" fmla="*/ 824778 w 1011474"/>
              <a:gd name="connsiteY3" fmla="*/ 780696 h 830317"/>
              <a:gd name="connsiteX4" fmla="*/ 824780 w 1011474"/>
              <a:gd name="connsiteY4" fmla="*/ 780696 h 830317"/>
              <a:gd name="connsiteX5" fmla="*/ 777155 w 1011474"/>
              <a:gd name="connsiteY5" fmla="*/ 731262 h 830317"/>
              <a:gd name="connsiteX6" fmla="*/ 522457 w 1011474"/>
              <a:gd name="connsiteY6" fmla="*/ 723067 h 830317"/>
              <a:gd name="connsiteX7" fmla="*/ 504930 w 1011474"/>
              <a:gd name="connsiteY7" fmla="*/ 705254 h 830317"/>
              <a:gd name="connsiteX8" fmla="*/ 504930 w 1011474"/>
              <a:gd name="connsiteY8" fmla="*/ 705259 h 830317"/>
              <a:gd name="connsiteX9" fmla="*/ 522931 w 1011474"/>
              <a:gd name="connsiteY9" fmla="*/ 686874 h 830317"/>
              <a:gd name="connsiteX10" fmla="*/ 522934 w 1011474"/>
              <a:gd name="connsiteY10" fmla="*/ 686874 h 830317"/>
              <a:gd name="connsiteX11" fmla="*/ 887930 w 1011474"/>
              <a:gd name="connsiteY11" fmla="*/ 685158 h 830317"/>
              <a:gd name="connsiteX12" fmla="*/ 940318 w 1011474"/>
              <a:gd name="connsiteY12" fmla="*/ 632198 h 830317"/>
              <a:gd name="connsiteX13" fmla="*/ 940127 w 1011474"/>
              <a:gd name="connsiteY13" fmla="*/ 628008 h 830317"/>
              <a:gd name="connsiteX14" fmla="*/ 940127 w 1011474"/>
              <a:gd name="connsiteY14" fmla="*/ 628008 h 830317"/>
              <a:gd name="connsiteX15" fmla="*/ 887930 w 1011474"/>
              <a:gd name="connsiteY15" fmla="*/ 579810 h 830317"/>
              <a:gd name="connsiteX16" fmla="*/ 523503 w 1011474"/>
              <a:gd name="connsiteY16" fmla="*/ 577811 h 830317"/>
              <a:gd name="connsiteX17" fmla="*/ 502835 w 1011474"/>
              <a:gd name="connsiteY17" fmla="*/ 557333 h 830317"/>
              <a:gd name="connsiteX18" fmla="*/ 502835 w 1011474"/>
              <a:gd name="connsiteY18" fmla="*/ 557333 h 830317"/>
              <a:gd name="connsiteX19" fmla="*/ 523215 w 1011474"/>
              <a:gd name="connsiteY19" fmla="*/ 536190 h 830317"/>
              <a:gd name="connsiteX20" fmla="*/ 523694 w 1011474"/>
              <a:gd name="connsiteY20" fmla="*/ 536185 h 830317"/>
              <a:gd name="connsiteX21" fmla="*/ 961177 w 1011474"/>
              <a:gd name="connsiteY21" fmla="*/ 539427 h 830317"/>
              <a:gd name="connsiteX22" fmla="*/ 1011474 w 1011474"/>
              <a:gd name="connsiteY22" fmla="*/ 489904 h 830317"/>
              <a:gd name="connsiteX23" fmla="*/ 1011467 w 1011474"/>
              <a:gd name="connsiteY23" fmla="*/ 488658 h 830317"/>
              <a:gd name="connsiteX24" fmla="*/ 1011469 w 1011474"/>
              <a:gd name="connsiteY24" fmla="*/ 488658 h 830317"/>
              <a:gd name="connsiteX25" fmla="*/ 962130 w 1011474"/>
              <a:gd name="connsiteY25" fmla="*/ 439698 h 830317"/>
              <a:gd name="connsiteX26" fmla="*/ 522457 w 1011474"/>
              <a:gd name="connsiteY26" fmla="*/ 434936 h 830317"/>
              <a:gd name="connsiteX27" fmla="*/ 500740 w 1011474"/>
              <a:gd name="connsiteY27" fmla="*/ 413221 h 830317"/>
              <a:gd name="connsiteX28" fmla="*/ 500740 w 1011474"/>
              <a:gd name="connsiteY28" fmla="*/ 412556 h 830317"/>
              <a:gd name="connsiteX29" fmla="*/ 522357 w 1011474"/>
              <a:gd name="connsiteY29" fmla="*/ 390175 h 830317"/>
              <a:gd name="connsiteX30" fmla="*/ 522934 w 1011474"/>
              <a:gd name="connsiteY30" fmla="*/ 390171 h 830317"/>
              <a:gd name="connsiteX31" fmla="*/ 888788 w 1011474"/>
              <a:gd name="connsiteY31" fmla="*/ 392836 h 830317"/>
              <a:gd name="connsiteX32" fmla="*/ 942685 w 1011474"/>
              <a:gd name="connsiteY32" fmla="*/ 339672 h 830317"/>
              <a:gd name="connsiteX33" fmla="*/ 942603 w 1011474"/>
              <a:gd name="connsiteY33" fmla="*/ 336351 h 830317"/>
              <a:gd name="connsiteX34" fmla="*/ 942603 w 1011474"/>
              <a:gd name="connsiteY34" fmla="*/ 336356 h 830317"/>
              <a:gd name="connsiteX35" fmla="*/ 889167 w 1011474"/>
              <a:gd name="connsiteY35" fmla="*/ 285875 h 830317"/>
              <a:gd name="connsiteX36" fmla="*/ 378438 w 1011474"/>
              <a:gd name="connsiteY36" fmla="*/ 285870 h 830317"/>
              <a:gd name="connsiteX37" fmla="*/ 330187 w 1011474"/>
              <a:gd name="connsiteY37" fmla="*/ 238878 h 830317"/>
              <a:gd name="connsiteX38" fmla="*/ 336240 w 1011474"/>
              <a:gd name="connsiteY38" fmla="*/ 215005 h 830317"/>
              <a:gd name="connsiteX39" fmla="*/ 406632 w 1011474"/>
              <a:gd name="connsiteY39" fmla="*/ 85180 h 830317"/>
              <a:gd name="connsiteX40" fmla="*/ 383382 w 1011474"/>
              <a:gd name="connsiteY40" fmla="*/ 6929 h 830317"/>
              <a:gd name="connsiteX41" fmla="*/ 383296 w 1011474"/>
              <a:gd name="connsiteY41" fmla="*/ 6883 h 830317"/>
              <a:gd name="connsiteX42" fmla="*/ 383296 w 1011474"/>
              <a:gd name="connsiteY42" fmla="*/ 6883 h 830317"/>
              <a:gd name="connsiteX43" fmla="*/ 306428 w 1011474"/>
              <a:gd name="connsiteY43" fmla="*/ 28123 h 830317"/>
              <a:gd name="connsiteX44" fmla="*/ 39728 w 1011474"/>
              <a:gd name="connsiteY44" fmla="*/ 474087 h 830317"/>
              <a:gd name="connsiteX45" fmla="*/ 1628 w 1011474"/>
              <a:gd name="connsiteY45" fmla="*/ 585052 h 830317"/>
              <a:gd name="connsiteX46" fmla="*/ 25155 w 1011474"/>
              <a:gd name="connsiteY46" fmla="*/ 708305 h 830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11474" h="830317">
                <a:moveTo>
                  <a:pt x="25155" y="708305"/>
                </a:moveTo>
                <a:cubicBezTo>
                  <a:pt x="52093" y="758451"/>
                  <a:pt x="98446" y="795332"/>
                  <a:pt x="153361" y="810317"/>
                </a:cubicBezTo>
                <a:cubicBezTo>
                  <a:pt x="229563" y="830795"/>
                  <a:pt x="633804" y="830795"/>
                  <a:pt x="775630" y="830130"/>
                </a:cubicBezTo>
                <a:cubicBezTo>
                  <a:pt x="802842" y="830023"/>
                  <a:pt x="824832" y="807908"/>
                  <a:pt x="824778" y="780696"/>
                </a:cubicBezTo>
                <a:lnTo>
                  <a:pt x="824780" y="780696"/>
                </a:lnTo>
                <a:cubicBezTo>
                  <a:pt x="824799" y="754084"/>
                  <a:pt x="803749" y="732234"/>
                  <a:pt x="777155" y="731262"/>
                </a:cubicBezTo>
                <a:lnTo>
                  <a:pt x="522457" y="723067"/>
                </a:lnTo>
                <a:cubicBezTo>
                  <a:pt x="512795" y="722765"/>
                  <a:pt x="505079" y="714918"/>
                  <a:pt x="504930" y="705254"/>
                </a:cubicBezTo>
                <a:lnTo>
                  <a:pt x="504930" y="705259"/>
                </a:lnTo>
                <a:cubicBezTo>
                  <a:pt x="504826" y="695213"/>
                  <a:pt x="512883" y="686981"/>
                  <a:pt x="522931" y="686874"/>
                </a:cubicBezTo>
                <a:cubicBezTo>
                  <a:pt x="522931" y="686874"/>
                  <a:pt x="522934" y="686874"/>
                  <a:pt x="522934" y="686874"/>
                </a:cubicBezTo>
                <a:lnTo>
                  <a:pt x="887930" y="685158"/>
                </a:lnTo>
                <a:cubicBezTo>
                  <a:pt x="917021" y="684999"/>
                  <a:pt x="940476" y="661289"/>
                  <a:pt x="940318" y="632198"/>
                </a:cubicBezTo>
                <a:cubicBezTo>
                  <a:pt x="940311" y="630798"/>
                  <a:pt x="940245" y="629398"/>
                  <a:pt x="940127" y="628008"/>
                </a:cubicBezTo>
                <a:lnTo>
                  <a:pt x="940127" y="628008"/>
                </a:lnTo>
                <a:cubicBezTo>
                  <a:pt x="937811" y="600860"/>
                  <a:pt x="915175" y="579959"/>
                  <a:pt x="887930" y="579810"/>
                </a:cubicBezTo>
                <a:lnTo>
                  <a:pt x="523503" y="577811"/>
                </a:lnTo>
                <a:cubicBezTo>
                  <a:pt x="512183" y="577759"/>
                  <a:pt x="502991" y="568653"/>
                  <a:pt x="502835" y="557333"/>
                </a:cubicBezTo>
                <a:lnTo>
                  <a:pt x="502835" y="557333"/>
                </a:lnTo>
                <a:cubicBezTo>
                  <a:pt x="502623" y="545868"/>
                  <a:pt x="511748" y="536399"/>
                  <a:pt x="523215" y="536190"/>
                </a:cubicBezTo>
                <a:cubicBezTo>
                  <a:pt x="523376" y="536185"/>
                  <a:pt x="523536" y="536185"/>
                  <a:pt x="523694" y="536185"/>
                </a:cubicBezTo>
                <a:lnTo>
                  <a:pt x="961177" y="539427"/>
                </a:lnTo>
                <a:cubicBezTo>
                  <a:pt x="988740" y="539641"/>
                  <a:pt x="1011260" y="517470"/>
                  <a:pt x="1011474" y="489904"/>
                </a:cubicBezTo>
                <a:cubicBezTo>
                  <a:pt x="1011476" y="489490"/>
                  <a:pt x="1011476" y="489072"/>
                  <a:pt x="1011467" y="488658"/>
                </a:cubicBezTo>
                <a:lnTo>
                  <a:pt x="1011469" y="488658"/>
                </a:lnTo>
                <a:cubicBezTo>
                  <a:pt x="1010955" y="461687"/>
                  <a:pt x="989105" y="440005"/>
                  <a:pt x="962130" y="439698"/>
                </a:cubicBezTo>
                <a:lnTo>
                  <a:pt x="522457" y="434936"/>
                </a:lnTo>
                <a:cubicBezTo>
                  <a:pt x="510528" y="434782"/>
                  <a:pt x="500893" y="425150"/>
                  <a:pt x="500740" y="413221"/>
                </a:cubicBezTo>
                <a:lnTo>
                  <a:pt x="500740" y="412556"/>
                </a:lnTo>
                <a:cubicBezTo>
                  <a:pt x="500528" y="400407"/>
                  <a:pt x="510207" y="390385"/>
                  <a:pt x="522357" y="390175"/>
                </a:cubicBezTo>
                <a:cubicBezTo>
                  <a:pt x="522550" y="390171"/>
                  <a:pt x="522741" y="390171"/>
                  <a:pt x="522934" y="390171"/>
                </a:cubicBezTo>
                <a:lnTo>
                  <a:pt x="888788" y="392836"/>
                </a:lnTo>
                <a:cubicBezTo>
                  <a:pt x="918351" y="393040"/>
                  <a:pt x="942483" y="369237"/>
                  <a:pt x="942685" y="339672"/>
                </a:cubicBezTo>
                <a:cubicBezTo>
                  <a:pt x="942692" y="338565"/>
                  <a:pt x="942666" y="337458"/>
                  <a:pt x="942603" y="336351"/>
                </a:cubicBezTo>
                <a:lnTo>
                  <a:pt x="942603" y="336356"/>
                </a:lnTo>
                <a:cubicBezTo>
                  <a:pt x="940987" y="308027"/>
                  <a:pt x="917545" y="285880"/>
                  <a:pt x="889167" y="285875"/>
                </a:cubicBezTo>
                <a:lnTo>
                  <a:pt x="378438" y="285870"/>
                </a:lnTo>
                <a:cubicBezTo>
                  <a:pt x="352137" y="286219"/>
                  <a:pt x="330536" y="265178"/>
                  <a:pt x="330187" y="238878"/>
                </a:cubicBezTo>
                <a:cubicBezTo>
                  <a:pt x="330078" y="230525"/>
                  <a:pt x="332164" y="222293"/>
                  <a:pt x="336240" y="215005"/>
                </a:cubicBezTo>
                <a:lnTo>
                  <a:pt x="406632" y="85180"/>
                </a:lnTo>
                <a:cubicBezTo>
                  <a:pt x="421819" y="57154"/>
                  <a:pt x="411410" y="22119"/>
                  <a:pt x="383382" y="6929"/>
                </a:cubicBezTo>
                <a:cubicBezTo>
                  <a:pt x="383354" y="6915"/>
                  <a:pt x="383324" y="6897"/>
                  <a:pt x="383296" y="6883"/>
                </a:cubicBezTo>
                <a:lnTo>
                  <a:pt x="383296" y="6883"/>
                </a:lnTo>
                <a:cubicBezTo>
                  <a:pt x="356114" y="-7721"/>
                  <a:pt x="322255" y="1636"/>
                  <a:pt x="306428" y="28123"/>
                </a:cubicBezTo>
                <a:lnTo>
                  <a:pt x="39728" y="474087"/>
                </a:lnTo>
                <a:cubicBezTo>
                  <a:pt x="19069" y="507847"/>
                  <a:pt x="6063" y="545724"/>
                  <a:pt x="1628" y="585052"/>
                </a:cubicBezTo>
                <a:cubicBezTo>
                  <a:pt x="-3804" y="627594"/>
                  <a:pt x="4435" y="670758"/>
                  <a:pt x="25155" y="708305"/>
                </a:cubicBezTo>
                <a:close/>
              </a:path>
            </a:pathLst>
          </a:custGeom>
          <a:noFill/>
          <a:ln w="6350" cap="flat">
            <a:solidFill>
              <a:srgbClr val="50E6FF">
                <a:alpha val="0"/>
              </a:srgb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286" name="TextBox 285">
            <a:extLst>
              <a:ext uri="{FF2B5EF4-FFF2-40B4-BE49-F238E27FC236}">
                <a16:creationId xmlns:a16="http://schemas.microsoft.com/office/drawing/2014/main" id="{A40559B6-1A53-4092-9E06-DB9621F503B4}"/>
              </a:ext>
            </a:extLst>
          </p:cNvPr>
          <p:cNvSpPr txBox="1"/>
          <p:nvPr/>
        </p:nvSpPr>
        <p:spPr>
          <a:xfrm rot="16200000">
            <a:off x="-32367" y="416796"/>
            <a:ext cx="816766" cy="370872"/>
          </a:xfrm>
          <a:prstGeom prst="rect">
            <a:avLst/>
          </a:prstGeom>
          <a:noFill/>
        </p:spPr>
        <p:txBody>
          <a:bodyPr wrap="square" lIns="0" tIns="0" rIns="0" bIns="0" rtlCol="0">
            <a:spAutoFit/>
          </a:bodyPr>
          <a:lstStyle>
            <a:defPPr>
              <a:defRPr lang="en-US"/>
            </a:defPPr>
            <a:lvl1pPr algn="ctr">
              <a:lnSpc>
                <a:spcPct val="90000"/>
              </a:lnSpc>
              <a:spcAft>
                <a:spcPts val="600"/>
              </a:spcAft>
              <a:defRPr sz="1350">
                <a:latin typeface="+mj-lt"/>
              </a:defRPr>
            </a:lvl1pPr>
          </a:lstStyle>
          <a:p>
            <a:pPr marL="0" marR="0" lvl="0" indent="0" algn="ctr" defTabSz="913810" rtl="0" eaLnBrk="1" fontAlgn="auto" latinLnBrk="0" hangingPunct="1">
              <a:lnSpc>
                <a:spcPct val="90000"/>
              </a:lnSpc>
              <a:spcBef>
                <a:spcPts val="0"/>
              </a:spcBef>
              <a:spcAft>
                <a:spcPts val="33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a:ea typeface="+mn-ea"/>
                <a:cs typeface="Segoe UI Light" panose="020B0502040204020203" pitchFamily="34" charset="0"/>
              </a:rPr>
              <a:t>Customer</a:t>
            </a:r>
          </a:p>
          <a:p>
            <a:pPr marL="0" marR="0" lvl="0" indent="0" algn="ctr" defTabSz="913810" rtl="0" eaLnBrk="1" fontAlgn="auto" latinLnBrk="0" hangingPunct="1">
              <a:lnSpc>
                <a:spcPct val="90000"/>
              </a:lnSpc>
              <a:spcBef>
                <a:spcPts val="0"/>
              </a:spcBef>
              <a:spcAft>
                <a:spcPts val="33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a:ea typeface="+mn-ea"/>
                <a:cs typeface="Segoe UI Light" panose="020B0502040204020203" pitchFamily="34" charset="0"/>
              </a:rPr>
              <a:t>need </a:t>
            </a:r>
          </a:p>
        </p:txBody>
      </p:sp>
      <p:sp>
        <p:nvSpPr>
          <p:cNvPr id="287" name="Rectangle 286">
            <a:extLst>
              <a:ext uri="{FF2B5EF4-FFF2-40B4-BE49-F238E27FC236}">
                <a16:creationId xmlns:a16="http://schemas.microsoft.com/office/drawing/2014/main" id="{606ABB21-52B1-4B15-9D94-C4957F6E7DE8}"/>
              </a:ext>
              <a:ext uri="{C183D7F6-B498-43B3-948B-1728B52AA6E4}">
                <adec:decorative xmlns:adec="http://schemas.microsoft.com/office/drawing/2017/decorative" val="0"/>
              </a:ext>
            </a:extLst>
          </p:cNvPr>
          <p:cNvSpPr/>
          <p:nvPr/>
        </p:nvSpPr>
        <p:spPr>
          <a:xfrm>
            <a:off x="1053035" y="193849"/>
            <a:ext cx="1878092" cy="424732"/>
          </a:xfrm>
          <a:prstGeom prst="rect">
            <a:avLst/>
          </a:prstGeom>
          <a:noFill/>
        </p:spPr>
        <p:txBody>
          <a:bodyPr wrap="square">
            <a:spAutoFit/>
          </a:bodyPr>
          <a:lstStyle/>
          <a:p>
            <a:pPr marL="0" marR="0" lvl="1" indent="0" algn="ctr" defTabSz="283362" rtl="0" eaLnBrk="1" fontAlgn="auto" latinLnBrk="0" hangingPunct="1">
              <a:lnSpc>
                <a:spcPct val="90000"/>
              </a:lnSpc>
              <a:spcBef>
                <a:spcPts val="588"/>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Improved </a:t>
            </a:r>
            <a:br>
              <a:rPr kumimoji="0" lang="en-US" sz="120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br>
            <a:r>
              <a:rPr kumimoji="0" lang="en-US" sz="120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availability</a:t>
            </a:r>
          </a:p>
        </p:txBody>
      </p:sp>
      <p:sp>
        <p:nvSpPr>
          <p:cNvPr id="442" name="Rectangle 441">
            <a:extLst>
              <a:ext uri="{FF2B5EF4-FFF2-40B4-BE49-F238E27FC236}">
                <a16:creationId xmlns:a16="http://schemas.microsoft.com/office/drawing/2014/main" id="{03A8F81C-A0BC-4502-8A96-1C556CF730E3}"/>
              </a:ext>
              <a:ext uri="{C183D7F6-B498-43B3-948B-1728B52AA6E4}">
                <adec:decorative xmlns:adec="http://schemas.microsoft.com/office/drawing/2017/decorative" val="0"/>
              </a:ext>
            </a:extLst>
          </p:cNvPr>
          <p:cNvSpPr/>
          <p:nvPr/>
        </p:nvSpPr>
        <p:spPr>
          <a:xfrm>
            <a:off x="3341420" y="193849"/>
            <a:ext cx="4330998" cy="424732"/>
          </a:xfrm>
          <a:prstGeom prst="rect">
            <a:avLst/>
          </a:prstGeom>
          <a:noFill/>
        </p:spPr>
        <p:txBody>
          <a:bodyPr wrap="square">
            <a:spAutoFit/>
          </a:bodyPr>
          <a:lstStyle/>
          <a:p>
            <a:pPr marL="0" marR="0" lvl="1" indent="0" algn="ctr" defTabSz="283362" rtl="0" eaLnBrk="1" fontAlgn="auto" latinLnBrk="0" hangingPunct="1">
              <a:lnSpc>
                <a:spcPct val="90000"/>
              </a:lnSpc>
              <a:spcBef>
                <a:spcPts val="588"/>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Build and run highly-available</a:t>
            </a:r>
            <a:br>
              <a:rPr kumimoji="0" lang="en-US" sz="120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br>
            <a:r>
              <a:rPr kumimoji="0" lang="en-US" sz="120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applications with near-zero RPO/RTO</a:t>
            </a:r>
          </a:p>
        </p:txBody>
      </p:sp>
      <p:sp>
        <p:nvSpPr>
          <p:cNvPr id="443" name="Rectangle 442">
            <a:extLst>
              <a:ext uri="{FF2B5EF4-FFF2-40B4-BE49-F238E27FC236}">
                <a16:creationId xmlns:a16="http://schemas.microsoft.com/office/drawing/2014/main" id="{69453756-E9A9-4B29-BE6B-A05FE70BABC6}"/>
              </a:ext>
              <a:ext uri="{C183D7F6-B498-43B3-948B-1728B52AA6E4}">
                <adec:decorative xmlns:adec="http://schemas.microsoft.com/office/drawing/2017/decorative" val="0"/>
              </a:ext>
            </a:extLst>
          </p:cNvPr>
          <p:cNvSpPr/>
          <p:nvPr/>
        </p:nvSpPr>
        <p:spPr>
          <a:xfrm>
            <a:off x="8003971" y="193849"/>
            <a:ext cx="4114193" cy="424732"/>
          </a:xfrm>
          <a:prstGeom prst="rect">
            <a:avLst/>
          </a:prstGeom>
          <a:noFill/>
        </p:spPr>
        <p:txBody>
          <a:bodyPr wrap="square">
            <a:spAutoFit/>
          </a:bodyPr>
          <a:lstStyle/>
          <a:p>
            <a:pPr marL="0" marR="0" lvl="1" indent="0" algn="ctr" defTabSz="283362" rtl="0" eaLnBrk="1" fontAlgn="auto" latinLnBrk="0" hangingPunct="1">
              <a:lnSpc>
                <a:spcPct val="90000"/>
              </a:lnSpc>
              <a:spcBef>
                <a:spcPts val="588"/>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Implement disaster recovery plans with</a:t>
            </a:r>
            <a:br>
              <a:rPr kumimoji="0" lang="en-US" sz="120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br>
            <a:r>
              <a:rPr kumimoji="0" lang="en-US" sz="120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data residency and minimal RPO/RTO</a:t>
            </a:r>
          </a:p>
        </p:txBody>
      </p:sp>
      <p:sp>
        <p:nvSpPr>
          <p:cNvPr id="200" name="TextBox 199">
            <a:extLst>
              <a:ext uri="{FF2B5EF4-FFF2-40B4-BE49-F238E27FC236}">
                <a16:creationId xmlns:a16="http://schemas.microsoft.com/office/drawing/2014/main" id="{EDF4A7D1-009F-4EFC-951F-90E3B7417545}"/>
              </a:ext>
            </a:extLst>
          </p:cNvPr>
          <p:cNvSpPr txBox="1"/>
          <p:nvPr/>
        </p:nvSpPr>
        <p:spPr>
          <a:xfrm rot="16200000">
            <a:off x="-1031858" y="3049294"/>
            <a:ext cx="2998576" cy="575543"/>
          </a:xfrm>
          <a:prstGeom prst="rect">
            <a:avLst/>
          </a:prstGeom>
          <a:noFill/>
        </p:spPr>
        <p:txBody>
          <a:bodyPr wrap="square" lIns="0" tIns="0" rIns="0" bIns="0" rtlCol="0">
            <a:spAutoFit/>
          </a:bodyPr>
          <a:lstStyle>
            <a:defPPr>
              <a:defRPr lang="en-US"/>
            </a:defPPr>
            <a:lvl1pPr algn="ctr">
              <a:lnSpc>
                <a:spcPct val="90000"/>
              </a:lnSpc>
              <a:spcAft>
                <a:spcPts val="600"/>
              </a:spcAft>
              <a:defRPr sz="1350">
                <a:latin typeface="+mj-lt"/>
              </a:defRPr>
            </a:lvl1pPr>
          </a:lstStyle>
          <a:p>
            <a:pPr marL="0" marR="0" lvl="0" indent="0" algn="ctr" defTabSz="913810" rtl="0" eaLnBrk="1" fontAlgn="auto" latinLnBrk="0" hangingPunct="1">
              <a:lnSpc>
                <a:spcPct val="90000"/>
              </a:lnSpc>
              <a:spcBef>
                <a:spcPts val="0"/>
              </a:spcBef>
              <a:spcAft>
                <a:spcPts val="33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Segoe UI Light" panose="020B0502040204020203" pitchFamily="34" charset="0"/>
              </a:rPr>
              <a:t>Infrastructure</a:t>
            </a:r>
          </a:p>
          <a:p>
            <a:pPr marL="0" marR="0" lvl="0" indent="0" algn="ctr" defTabSz="913810" rtl="0" eaLnBrk="1" fontAlgn="auto" latinLnBrk="0" hangingPunct="1">
              <a:lnSpc>
                <a:spcPct val="90000"/>
              </a:lnSpc>
              <a:spcBef>
                <a:spcPts val="0"/>
              </a:spcBef>
              <a:spcAft>
                <a:spcPts val="33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Segoe UI Light" panose="020B0502040204020203" pitchFamily="34" charset="0"/>
              </a:rPr>
              <a:t>(Applications and data)</a:t>
            </a:r>
          </a:p>
          <a:p>
            <a:pPr marL="0" marR="0" lvl="0" indent="0" algn="ctr" defTabSz="913810" rtl="0" eaLnBrk="1" fontAlgn="auto" latinLnBrk="0" hangingPunct="1">
              <a:lnSpc>
                <a:spcPct val="90000"/>
              </a:lnSpc>
              <a:spcBef>
                <a:spcPts val="0"/>
              </a:spcBef>
              <a:spcAft>
                <a:spcPts val="33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Segoe UI Light" panose="020B0502040204020203" pitchFamily="34" charset="0"/>
            </a:endParaRPr>
          </a:p>
        </p:txBody>
      </p:sp>
      <p:sp>
        <p:nvSpPr>
          <p:cNvPr id="277" name="TextBox 276">
            <a:extLst>
              <a:ext uri="{FF2B5EF4-FFF2-40B4-BE49-F238E27FC236}">
                <a16:creationId xmlns:a16="http://schemas.microsoft.com/office/drawing/2014/main" id="{8ACD3FBC-A83E-4B97-8E51-2E51226945BF}"/>
              </a:ext>
              <a:ext uri="{C183D7F6-B498-43B3-948B-1728B52AA6E4}">
                <adec:decorative xmlns:adec="http://schemas.microsoft.com/office/drawing/2017/decorative" val="0"/>
              </a:ext>
            </a:extLst>
          </p:cNvPr>
          <p:cNvSpPr txBox="1"/>
          <p:nvPr/>
        </p:nvSpPr>
        <p:spPr>
          <a:xfrm>
            <a:off x="1527962" y="4443670"/>
            <a:ext cx="943079" cy="276999"/>
          </a:xfrm>
          <a:prstGeom prst="rect">
            <a:avLst/>
          </a:prstGeom>
          <a:noFill/>
        </p:spPr>
        <p:txBody>
          <a:bodyPr wrap="none" rtlCol="0" anchor="t">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2"/>
                </a:solidFill>
                <a:effectLst/>
                <a:uLnTx/>
                <a:uFillTx/>
                <a:latin typeface="Segoe UI"/>
                <a:ea typeface="+mn-ea"/>
                <a:cs typeface="Segoe UI Light" panose="020B0502040204020203" pitchFamily="34" charset="0"/>
              </a:rPr>
              <a:t>SLA 99.9%</a:t>
            </a:r>
          </a:p>
        </p:txBody>
      </p:sp>
      <p:sp>
        <p:nvSpPr>
          <p:cNvPr id="644" name="TextBox 643">
            <a:extLst>
              <a:ext uri="{FF2B5EF4-FFF2-40B4-BE49-F238E27FC236}">
                <a16:creationId xmlns:a16="http://schemas.microsoft.com/office/drawing/2014/main" id="{643E4639-49A3-43F5-BC9A-99D7A39C294A}"/>
              </a:ext>
              <a:ext uri="{C183D7F6-B498-43B3-948B-1728B52AA6E4}">
                <adec:decorative xmlns:adec="http://schemas.microsoft.com/office/drawing/2017/decorative" val="0"/>
              </a:ext>
            </a:extLst>
          </p:cNvPr>
          <p:cNvSpPr txBox="1"/>
          <p:nvPr/>
        </p:nvSpPr>
        <p:spPr>
          <a:xfrm>
            <a:off x="949244" y="4690278"/>
            <a:ext cx="2098329" cy="461665"/>
          </a:xfrm>
          <a:prstGeom prst="rect">
            <a:avLst/>
          </a:prstGeom>
          <a:noFill/>
        </p:spPr>
        <p:txBody>
          <a:bodyPr wrap="square" rtlCol="0" anchor="t">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t>Isolated VM failure</a:t>
            </a:r>
            <a:br>
              <a:rPr kumimoji="0" lang="en-US" sz="1200" i="0" u="none" strike="noStrike" kern="120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br>
            <a:r>
              <a:rPr kumimoji="0" lang="en-US" sz="1200" i="0" u="none" strike="noStrike" kern="120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t>(OS disk HDD issue)</a:t>
            </a:r>
          </a:p>
        </p:txBody>
      </p:sp>
      <p:sp>
        <p:nvSpPr>
          <p:cNvPr id="276" name="TextBox 275">
            <a:extLst>
              <a:ext uri="{FF2B5EF4-FFF2-40B4-BE49-F238E27FC236}">
                <a16:creationId xmlns:a16="http://schemas.microsoft.com/office/drawing/2014/main" id="{0B87F501-AB50-4755-9CC1-E5AD5997AD37}"/>
              </a:ext>
              <a:ext uri="{C183D7F6-B498-43B3-948B-1728B52AA6E4}">
                <adec:decorative xmlns:adec="http://schemas.microsoft.com/office/drawing/2017/decorative" val="0"/>
              </a:ext>
            </a:extLst>
          </p:cNvPr>
          <p:cNvSpPr txBox="1"/>
          <p:nvPr/>
        </p:nvSpPr>
        <p:spPr>
          <a:xfrm>
            <a:off x="3664027" y="4443604"/>
            <a:ext cx="1031243" cy="276999"/>
          </a:xfrm>
          <a:prstGeom prst="rect">
            <a:avLst/>
          </a:prstGeom>
          <a:noFill/>
        </p:spPr>
        <p:txBody>
          <a:bodyPr wrap="none" rtlCol="0" anchor="t">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2"/>
                </a:solidFill>
                <a:effectLst/>
                <a:uLnTx/>
                <a:uFillTx/>
                <a:latin typeface="Segoe UI"/>
                <a:ea typeface="+mn-ea"/>
                <a:cs typeface="Segoe UI Light" panose="020B0502040204020203" pitchFamily="34" charset="0"/>
              </a:rPr>
              <a:t>SLA 99.95%</a:t>
            </a:r>
          </a:p>
        </p:txBody>
      </p:sp>
      <p:sp>
        <p:nvSpPr>
          <p:cNvPr id="183" name="TextBox 182">
            <a:extLst>
              <a:ext uri="{FF2B5EF4-FFF2-40B4-BE49-F238E27FC236}">
                <a16:creationId xmlns:a16="http://schemas.microsoft.com/office/drawing/2014/main" id="{1DCAA2F7-32FF-4132-9D11-85E9CE8F5B9F}"/>
              </a:ext>
              <a:ext uri="{C183D7F6-B498-43B3-948B-1728B52AA6E4}">
                <adec:decorative xmlns:adec="http://schemas.microsoft.com/office/drawing/2017/decorative" val="0"/>
              </a:ext>
            </a:extLst>
          </p:cNvPr>
          <p:cNvSpPr txBox="1"/>
          <p:nvPr/>
        </p:nvSpPr>
        <p:spPr>
          <a:xfrm>
            <a:off x="3047573" y="4691995"/>
            <a:ext cx="2271706" cy="461665"/>
          </a:xfrm>
          <a:prstGeom prst="rect">
            <a:avLst/>
          </a:prstGeom>
          <a:noFill/>
        </p:spPr>
        <p:txBody>
          <a:bodyPr wrap="square" rtlCol="0">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t>Hardware failure</a:t>
            </a:r>
            <a:br>
              <a:rPr kumimoji="0" lang="en-US" sz="1200" i="0" u="none" strike="noStrike" kern="120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br>
            <a:r>
              <a:rPr kumimoji="0" lang="en-US" sz="1200" i="0" u="none" strike="noStrike" kern="120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t>(Server rack issue)</a:t>
            </a:r>
          </a:p>
        </p:txBody>
      </p:sp>
      <p:sp>
        <p:nvSpPr>
          <p:cNvPr id="275" name="TextBox 274">
            <a:extLst>
              <a:ext uri="{FF2B5EF4-FFF2-40B4-BE49-F238E27FC236}">
                <a16:creationId xmlns:a16="http://schemas.microsoft.com/office/drawing/2014/main" id="{A8787EA8-B759-483A-9922-F8A685078930}"/>
              </a:ext>
              <a:ext uri="{C183D7F6-B498-43B3-948B-1728B52AA6E4}">
                <adec:decorative xmlns:adec="http://schemas.microsoft.com/office/drawing/2017/decorative" val="0"/>
              </a:ext>
            </a:extLst>
          </p:cNvPr>
          <p:cNvSpPr txBox="1"/>
          <p:nvPr/>
        </p:nvSpPr>
        <p:spPr>
          <a:xfrm>
            <a:off x="6124070" y="4443670"/>
            <a:ext cx="1031243" cy="276999"/>
          </a:xfrm>
          <a:prstGeom prst="rect">
            <a:avLst/>
          </a:prstGeom>
          <a:noFill/>
        </p:spPr>
        <p:txBody>
          <a:bodyPr wrap="none" rtlCol="0" anchor="t">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2"/>
                </a:solidFill>
                <a:effectLst/>
                <a:uLnTx/>
                <a:uFillTx/>
                <a:latin typeface="Segoe UI"/>
                <a:ea typeface="+mn-ea"/>
                <a:cs typeface="Segoe UI Light" panose="020B0502040204020203" pitchFamily="34" charset="0"/>
              </a:rPr>
              <a:t>SLA 99.99%</a:t>
            </a:r>
          </a:p>
        </p:txBody>
      </p:sp>
      <p:sp>
        <p:nvSpPr>
          <p:cNvPr id="184" name="TextBox 183">
            <a:extLst>
              <a:ext uri="{FF2B5EF4-FFF2-40B4-BE49-F238E27FC236}">
                <a16:creationId xmlns:a16="http://schemas.microsoft.com/office/drawing/2014/main" id="{79D9B4D7-8CB4-47E1-8A12-32BC59E03C1A}"/>
              </a:ext>
              <a:ext uri="{C183D7F6-B498-43B3-948B-1728B52AA6E4}">
                <adec:decorative xmlns:adec="http://schemas.microsoft.com/office/drawing/2017/decorative" val="0"/>
              </a:ext>
            </a:extLst>
          </p:cNvPr>
          <p:cNvSpPr txBox="1"/>
          <p:nvPr/>
        </p:nvSpPr>
        <p:spPr>
          <a:xfrm>
            <a:off x="5319279" y="4691995"/>
            <a:ext cx="2643258" cy="461665"/>
          </a:xfrm>
          <a:prstGeom prst="rect">
            <a:avLst/>
          </a:prstGeom>
          <a:noFill/>
        </p:spPr>
        <p:txBody>
          <a:bodyPr wrap="square" rtlCol="0">
            <a:spAutoFit/>
          </a:bodyPr>
          <a:lstStyle>
            <a:defPPr>
              <a:defRPr lang="en-US"/>
            </a:defPPr>
            <a:lvl1pPr marR="0" lvl="0" indent="0" algn="ctr" defTabSz="914165" fontAlgn="auto">
              <a:lnSpc>
                <a:spcPct val="100000"/>
              </a:lnSpc>
              <a:spcBef>
                <a:spcPts val="0"/>
              </a:spcBef>
              <a:spcAft>
                <a:spcPts val="0"/>
              </a:spcAft>
              <a:buClrTx/>
              <a:buSzTx/>
              <a:buFontTx/>
              <a:buNone/>
              <a:tabLst/>
              <a:defRPr kumimoji="0" sz="1400" b="0" i="0" u="none" strike="noStrike" cap="none" spc="0" normalizeH="0" baseline="0">
                <a:ln>
                  <a:noFill/>
                </a:ln>
                <a:solidFill>
                  <a:srgbClr val="FFFFFF"/>
                </a:solidFill>
                <a:effectLst/>
                <a:uLnTx/>
                <a:uFillTx/>
                <a:latin typeface="Segoe UI Semibold" panose="020B0702040204020203" pitchFamily="34" charset="0"/>
                <a:cs typeface="Segoe UI Semibold" panose="020B0702040204020203" pitchFamily="34" charset="0"/>
              </a:defRPr>
            </a:lvl1p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rPr>
              <a:t>Entire datacenter failure</a:t>
            </a:r>
            <a:br>
              <a:rPr kumimoji="0" lang="en-US" sz="1200"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rPr>
            </a:br>
            <a:r>
              <a:rPr kumimoji="0" lang="en-US" sz="1200"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rPr>
              <a:t>(Power/network issue)</a:t>
            </a:r>
          </a:p>
        </p:txBody>
      </p:sp>
      <p:sp>
        <p:nvSpPr>
          <p:cNvPr id="272" name="TextBox 271">
            <a:extLst>
              <a:ext uri="{FF2B5EF4-FFF2-40B4-BE49-F238E27FC236}">
                <a16:creationId xmlns:a16="http://schemas.microsoft.com/office/drawing/2014/main" id="{0B8CD02C-D2F6-46BB-87FB-74F0FE173FF1}"/>
              </a:ext>
              <a:ext uri="{C183D7F6-B498-43B3-948B-1728B52AA6E4}">
                <adec:decorative xmlns:adec="http://schemas.microsoft.com/office/drawing/2017/decorative" val="0"/>
              </a:ext>
            </a:extLst>
          </p:cNvPr>
          <p:cNvSpPr txBox="1"/>
          <p:nvPr/>
        </p:nvSpPr>
        <p:spPr>
          <a:xfrm>
            <a:off x="8878360" y="4443670"/>
            <a:ext cx="2110450" cy="276999"/>
          </a:xfrm>
          <a:prstGeom prst="rect">
            <a:avLst/>
          </a:prstGeom>
          <a:noFill/>
        </p:spPr>
        <p:txBody>
          <a:bodyPr wrap="none" rtlCol="0" anchor="t">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2"/>
                </a:solidFill>
                <a:effectLst/>
                <a:uLnTx/>
                <a:uFillTx/>
                <a:latin typeface="Segoe UI"/>
                <a:ea typeface="+mn-ea"/>
                <a:cs typeface="Segoe UI Light" panose="020B0502040204020203" pitchFamily="34" charset="0"/>
              </a:rPr>
              <a:t>Industry-leading RPO/RTO</a:t>
            </a:r>
          </a:p>
        </p:txBody>
      </p:sp>
      <p:sp>
        <p:nvSpPr>
          <p:cNvPr id="181" name="TextBox 180">
            <a:extLst>
              <a:ext uri="{FF2B5EF4-FFF2-40B4-BE49-F238E27FC236}">
                <a16:creationId xmlns:a16="http://schemas.microsoft.com/office/drawing/2014/main" id="{74C7FF9F-1140-44F6-B0F7-2D9EFF402859}"/>
              </a:ext>
              <a:ext uri="{C183D7F6-B498-43B3-948B-1728B52AA6E4}">
                <adec:decorative xmlns:adec="http://schemas.microsoft.com/office/drawing/2017/decorative" val="0"/>
              </a:ext>
            </a:extLst>
          </p:cNvPr>
          <p:cNvSpPr txBox="1"/>
          <p:nvPr/>
        </p:nvSpPr>
        <p:spPr>
          <a:xfrm>
            <a:off x="8828197" y="4691995"/>
            <a:ext cx="2216100" cy="461665"/>
          </a:xfrm>
          <a:prstGeom prst="rect">
            <a:avLst/>
          </a:prstGeom>
          <a:noFill/>
        </p:spPr>
        <p:txBody>
          <a:bodyPr wrap="square" rtlCol="0">
            <a:spAutoFit/>
          </a:bodyPr>
          <a:lstStyle>
            <a:defPPr>
              <a:defRPr lang="en-US"/>
            </a:defPPr>
            <a:lvl1pPr marR="0" lvl="0" indent="0" algn="ctr" defTabSz="914165" fontAlgn="auto">
              <a:lnSpc>
                <a:spcPct val="100000"/>
              </a:lnSpc>
              <a:spcBef>
                <a:spcPts val="0"/>
              </a:spcBef>
              <a:spcAft>
                <a:spcPts val="0"/>
              </a:spcAft>
              <a:buClrTx/>
              <a:buSzTx/>
              <a:buFontTx/>
              <a:buNone/>
              <a:tabLst/>
              <a:defRPr kumimoji="0" sz="1400" b="0" i="0" u="none" strike="noStrike" cap="none" spc="0" normalizeH="0" baseline="0">
                <a:ln>
                  <a:noFill/>
                </a:ln>
                <a:solidFill>
                  <a:srgbClr val="FFFFFF"/>
                </a:solidFill>
                <a:effectLst/>
                <a:uLnTx/>
                <a:uFillTx/>
                <a:latin typeface="Segoe UI Semibold" panose="020B0702040204020203" pitchFamily="34" charset="0"/>
                <a:cs typeface="Segoe UI Semibold" panose="020B0702040204020203" pitchFamily="34" charset="0"/>
              </a:defRPr>
            </a:lvl1p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rPr>
              <a:t>Entire region failure</a:t>
            </a:r>
            <a:br>
              <a:rPr kumimoji="0" lang="en-US" sz="1200"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rPr>
            </a:br>
            <a:r>
              <a:rPr kumimoji="0" lang="en-US" sz="1200"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rPr>
              <a:t>(Natural disaster)</a:t>
            </a:r>
          </a:p>
        </p:txBody>
      </p:sp>
      <p:sp>
        <p:nvSpPr>
          <p:cNvPr id="203" name="TextBox 202">
            <a:extLst>
              <a:ext uri="{FF2B5EF4-FFF2-40B4-BE49-F238E27FC236}">
                <a16:creationId xmlns:a16="http://schemas.microsoft.com/office/drawing/2014/main" id="{100363CE-8977-455F-856F-1A255EBC2B11}"/>
              </a:ext>
            </a:extLst>
          </p:cNvPr>
          <p:cNvSpPr txBox="1"/>
          <p:nvPr/>
        </p:nvSpPr>
        <p:spPr>
          <a:xfrm rot="16200000">
            <a:off x="-147837" y="5959286"/>
            <a:ext cx="1144065" cy="370872"/>
          </a:xfrm>
          <a:prstGeom prst="rect">
            <a:avLst/>
          </a:prstGeom>
          <a:noFill/>
        </p:spPr>
        <p:txBody>
          <a:bodyPr wrap="square" lIns="0" tIns="0" rIns="0" bIns="0" rtlCol="0">
            <a:spAutoFit/>
          </a:bodyPr>
          <a:lstStyle>
            <a:defPPr>
              <a:defRPr lang="en-US"/>
            </a:defPPr>
            <a:lvl1pPr algn="ctr">
              <a:lnSpc>
                <a:spcPct val="90000"/>
              </a:lnSpc>
              <a:spcAft>
                <a:spcPts val="600"/>
              </a:spcAft>
              <a:defRPr sz="1350">
                <a:latin typeface="+mj-lt"/>
              </a:defRPr>
            </a:lvl1pPr>
          </a:lstStyle>
          <a:p>
            <a:pPr marL="0" marR="0" lvl="0" indent="0" algn="ctr" defTabSz="913810" rtl="0" eaLnBrk="1" fontAlgn="auto" latinLnBrk="0" hangingPunct="1">
              <a:lnSpc>
                <a:spcPct val="90000"/>
              </a:lnSpc>
              <a:spcBef>
                <a:spcPts val="0"/>
              </a:spcBef>
              <a:spcAft>
                <a:spcPts val="33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Segoe UI Light" panose="020B0502040204020203" pitchFamily="34" charset="0"/>
              </a:rPr>
              <a:t>Data</a:t>
            </a:r>
          </a:p>
          <a:p>
            <a:pPr marL="0" marR="0" lvl="0" indent="0" algn="ctr" defTabSz="913810" rtl="0" eaLnBrk="1" fontAlgn="auto" latinLnBrk="0" hangingPunct="1">
              <a:lnSpc>
                <a:spcPct val="90000"/>
              </a:lnSpc>
              <a:spcBef>
                <a:spcPts val="0"/>
              </a:spcBef>
              <a:spcAft>
                <a:spcPts val="33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Segoe UI Light" panose="020B0502040204020203" pitchFamily="34" charset="0"/>
              </a:rPr>
              <a:t>(Stateful) </a:t>
            </a:r>
          </a:p>
        </p:txBody>
      </p:sp>
      <p:sp>
        <p:nvSpPr>
          <p:cNvPr id="195" name="Rectangle 194">
            <a:extLst>
              <a:ext uri="{FF2B5EF4-FFF2-40B4-BE49-F238E27FC236}">
                <a16:creationId xmlns:a16="http://schemas.microsoft.com/office/drawing/2014/main" id="{9854A971-220A-45D5-9441-DF6989FB2FFC}"/>
              </a:ext>
              <a:ext uri="{C183D7F6-B498-43B3-948B-1728B52AA6E4}">
                <adec:decorative xmlns:adec="http://schemas.microsoft.com/office/drawing/2017/decorative" val="0"/>
              </a:ext>
            </a:extLst>
          </p:cNvPr>
          <p:cNvSpPr/>
          <p:nvPr/>
        </p:nvSpPr>
        <p:spPr>
          <a:xfrm>
            <a:off x="2890017" y="5630573"/>
            <a:ext cx="2116211" cy="276999"/>
          </a:xfrm>
          <a:prstGeom prst="rect">
            <a:avLst/>
          </a:prstGeom>
        </p:spPr>
        <p:txBody>
          <a:bodyPr wrap="square">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ysClr val="windowText" lastClr="000000"/>
                </a:solidFill>
                <a:effectLst/>
                <a:uLnTx/>
                <a:uFillTx/>
                <a:latin typeface="Segoe UI"/>
                <a:ea typeface="+mn-ea"/>
                <a:cs typeface="Segoe UI Light" panose="020B0502040204020203" pitchFamily="34" charset="0"/>
              </a:rPr>
              <a:t>Accidental data loss</a:t>
            </a:r>
          </a:p>
        </p:txBody>
      </p:sp>
      <p:sp>
        <p:nvSpPr>
          <p:cNvPr id="193" name="TextBox 192">
            <a:extLst>
              <a:ext uri="{FF2B5EF4-FFF2-40B4-BE49-F238E27FC236}">
                <a16:creationId xmlns:a16="http://schemas.microsoft.com/office/drawing/2014/main" id="{FB526A4D-7A5C-4727-9187-518E8483D921}"/>
              </a:ext>
              <a:ext uri="{C183D7F6-B498-43B3-948B-1728B52AA6E4}">
                <adec:decorative xmlns:adec="http://schemas.microsoft.com/office/drawing/2017/decorative" val="0"/>
              </a:ext>
            </a:extLst>
          </p:cNvPr>
          <p:cNvSpPr txBox="1"/>
          <p:nvPr/>
        </p:nvSpPr>
        <p:spPr>
          <a:xfrm>
            <a:off x="5395499" y="5630673"/>
            <a:ext cx="1734848" cy="276999"/>
          </a:xfrm>
          <a:prstGeom prst="rect">
            <a:avLst/>
          </a:prstGeom>
          <a:noFill/>
        </p:spPr>
        <p:txBody>
          <a:bodyPr wrap="square" rtlCol="0">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ysClr val="windowText" lastClr="000000"/>
                </a:solidFill>
                <a:effectLst/>
                <a:uLnTx/>
                <a:uFillTx/>
                <a:latin typeface="Segoe UI"/>
                <a:ea typeface="+mn-ea"/>
                <a:cs typeface="Segoe UI Light" panose="020B0502040204020203" pitchFamily="34" charset="0"/>
              </a:rPr>
              <a:t>Data corruption</a:t>
            </a:r>
          </a:p>
        </p:txBody>
      </p:sp>
      <p:sp>
        <p:nvSpPr>
          <p:cNvPr id="194" name="Rectangle 193">
            <a:extLst>
              <a:ext uri="{FF2B5EF4-FFF2-40B4-BE49-F238E27FC236}">
                <a16:creationId xmlns:a16="http://schemas.microsoft.com/office/drawing/2014/main" id="{7481921F-DAC0-47CB-853C-D49B0A6FC150}"/>
              </a:ext>
              <a:ext uri="{C183D7F6-B498-43B3-948B-1728B52AA6E4}">
                <adec:decorative xmlns:adec="http://schemas.microsoft.com/office/drawing/2017/decorative" val="0"/>
              </a:ext>
            </a:extLst>
          </p:cNvPr>
          <p:cNvSpPr/>
          <p:nvPr/>
        </p:nvSpPr>
        <p:spPr>
          <a:xfrm>
            <a:off x="7514724" y="5630673"/>
            <a:ext cx="1498293" cy="276999"/>
          </a:xfrm>
          <a:prstGeom prst="rect">
            <a:avLst/>
          </a:prstGeom>
        </p:spPr>
        <p:txBody>
          <a:bodyPr wrap="square">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Light" panose="020B0502040204020203" pitchFamily="34" charset="0"/>
              </a:rPr>
              <a:t>Ransomware</a:t>
            </a:r>
          </a:p>
        </p:txBody>
      </p:sp>
      <p:sp>
        <p:nvSpPr>
          <p:cNvPr id="196" name="Rectangle 195">
            <a:extLst>
              <a:ext uri="{FF2B5EF4-FFF2-40B4-BE49-F238E27FC236}">
                <a16:creationId xmlns:a16="http://schemas.microsoft.com/office/drawing/2014/main" id="{DB3F8A7A-0BA7-474E-AA03-A918918EC51C}"/>
              </a:ext>
              <a:ext uri="{C183D7F6-B498-43B3-948B-1728B52AA6E4}">
                <adec:decorative xmlns:adec="http://schemas.microsoft.com/office/drawing/2017/decorative" val="0"/>
              </a:ext>
            </a:extLst>
          </p:cNvPr>
          <p:cNvSpPr/>
          <p:nvPr/>
        </p:nvSpPr>
        <p:spPr>
          <a:xfrm>
            <a:off x="9685179" y="5630673"/>
            <a:ext cx="1568827" cy="276999"/>
          </a:xfrm>
          <a:prstGeom prst="rect">
            <a:avLst/>
          </a:prstGeom>
        </p:spPr>
        <p:txBody>
          <a:bodyPr wrap="none">
            <a:spAutoFit/>
          </a:bodyPr>
          <a:lstStyle/>
          <a:p>
            <a:pPr marL="0" marR="0" lvl="0" indent="0" algn="ctr" defTabSz="914165"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Light" panose="020B0502040204020203" pitchFamily="34" charset="0"/>
              </a:rPr>
              <a:t>Rogue administrator</a:t>
            </a:r>
          </a:p>
        </p:txBody>
      </p:sp>
      <p:sp>
        <p:nvSpPr>
          <p:cNvPr id="439" name="Rectangle: Diagonal Corners Rounded 438">
            <a:extLst>
              <a:ext uri="{FF2B5EF4-FFF2-40B4-BE49-F238E27FC236}">
                <a16:creationId xmlns:a16="http://schemas.microsoft.com/office/drawing/2014/main" id="{B25FF04A-9052-40B7-811F-EDA014F5E5A8}"/>
              </a:ext>
              <a:ext uri="{C183D7F6-B498-43B3-948B-1728B52AA6E4}">
                <adec:decorative xmlns:adec="http://schemas.microsoft.com/office/drawing/2017/decorative" val="0"/>
              </a:ext>
            </a:extLst>
          </p:cNvPr>
          <p:cNvSpPr/>
          <p:nvPr/>
        </p:nvSpPr>
        <p:spPr>
          <a:xfrm>
            <a:off x="2365834" y="5950652"/>
            <a:ext cx="9200095" cy="448056"/>
          </a:xfrm>
          <a:prstGeom prst="round2DiagRect">
            <a:avLst>
              <a:gd name="adj1" fmla="val 0"/>
              <a:gd name="adj2" fmla="val 0"/>
            </a:avLst>
          </a:prstGeom>
          <a:solidFill>
            <a:schemeClr val="tx2"/>
          </a:solidFill>
          <a:ln w="10795" cap="flat" cmpd="sng" algn="ctr">
            <a:noFill/>
            <a:prstDash val="solid"/>
          </a:ln>
          <a:effectLst/>
        </p:spPr>
        <p:txBody>
          <a:bodyPr rot="0" spcFirstLastPara="0" vertOverflow="overflow" horzOverflow="overflow" vert="horz" wrap="square" lIns="179283" tIns="25710" rIns="0" bIns="25710" numCol="1" spcCol="0" rtlCol="0" fromWordArt="0" anchor="ctr" anchorCtr="0" forceAA="0" compatLnSpc="1">
            <a:prstTxWarp prst="textNoShape">
              <a:avLst/>
            </a:prstTxWarp>
            <a:noAutofit/>
          </a:bodyPr>
          <a:lstStyle/>
          <a:p>
            <a:pPr marL="0" marR="0" lvl="0" indent="0" algn="ctr" defTabSz="51419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rPr>
              <a:t>Azure Backup</a:t>
            </a:r>
          </a:p>
        </p:txBody>
      </p:sp>
      <p:sp>
        <p:nvSpPr>
          <p:cNvPr id="78" name="Rectangle 77">
            <a:extLst>
              <a:ext uri="{FF2B5EF4-FFF2-40B4-BE49-F238E27FC236}">
                <a16:creationId xmlns:a16="http://schemas.microsoft.com/office/drawing/2014/main" id="{6C6D4779-70D2-9C46-ACDF-127E05357DCB}"/>
              </a:ext>
              <a:ext uri="{C183D7F6-B498-43B3-948B-1728B52AA6E4}">
                <adec:decorative xmlns:adec="http://schemas.microsoft.com/office/drawing/2017/decorative" val="0"/>
              </a:ext>
            </a:extLst>
          </p:cNvPr>
          <p:cNvSpPr/>
          <p:nvPr/>
        </p:nvSpPr>
        <p:spPr>
          <a:xfrm>
            <a:off x="2365834" y="6453031"/>
            <a:ext cx="9200095" cy="258532"/>
          </a:xfrm>
          <a:prstGeom prst="rect">
            <a:avLst/>
          </a:prstGeom>
          <a:noFill/>
        </p:spPr>
        <p:txBody>
          <a:bodyPr wrap="square">
            <a:spAutoFit/>
          </a:bodyPr>
          <a:lstStyle/>
          <a:p>
            <a:pPr marL="0" marR="0" lvl="1" indent="0" algn="ctr" defTabSz="283362" rtl="0" eaLnBrk="1" fontAlgn="auto" latinLnBrk="0" hangingPunct="1">
              <a:lnSpc>
                <a:spcPct val="90000"/>
              </a:lnSpc>
              <a:spcBef>
                <a:spcPts val="588"/>
              </a:spcBef>
              <a:spcAft>
                <a:spcPts val="0"/>
              </a:spcAft>
              <a:buClrTx/>
              <a:buSzTx/>
              <a:buFontTx/>
              <a:buNone/>
              <a:tabLst/>
              <a:defRPr/>
            </a:pPr>
            <a:r>
              <a:rPr kumimoji="0" lang="en-US" sz="1200" b="0" i="0" u="none" strike="noStrike" kern="1200" cap="none" spc="0" normalizeH="0" baseline="0" noProof="0" dirty="0">
                <a:ln>
                  <a:noFill/>
                </a:ln>
                <a:solidFill>
                  <a:schemeClr val="tx2"/>
                </a:solidFill>
                <a:effectLst/>
                <a:uLnTx/>
                <a:uFillTx/>
                <a:latin typeface="Segoe UI"/>
                <a:ea typeface="+mn-ea"/>
                <a:cs typeface="Segoe UI Light" panose="020B0502040204020203" pitchFamily="34" charset="0"/>
              </a:rPr>
              <a:t>Go back to restore a healthy version of the data</a:t>
            </a:r>
          </a:p>
        </p:txBody>
      </p:sp>
      <p:grpSp>
        <p:nvGrpSpPr>
          <p:cNvPr id="104" name="Group 103">
            <a:extLst>
              <a:ext uri="{FF2B5EF4-FFF2-40B4-BE49-F238E27FC236}">
                <a16:creationId xmlns:a16="http://schemas.microsoft.com/office/drawing/2014/main" id="{C6654897-030A-1E4B-B0C1-1070E78FF4BF}"/>
              </a:ext>
              <a:ext uri="{C183D7F6-B498-43B3-948B-1728B52AA6E4}">
                <adec:decorative xmlns:adec="http://schemas.microsoft.com/office/drawing/2017/decorative" val="1"/>
              </a:ext>
            </a:extLst>
          </p:cNvPr>
          <p:cNvGrpSpPr/>
          <p:nvPr/>
        </p:nvGrpSpPr>
        <p:grpSpPr>
          <a:xfrm>
            <a:off x="5473261" y="1564528"/>
            <a:ext cx="2343101" cy="2704737"/>
            <a:chOff x="6539596" y="2087449"/>
            <a:chExt cx="2542232" cy="2820515"/>
          </a:xfrm>
        </p:grpSpPr>
        <p:pic>
          <p:nvPicPr>
            <p:cNvPr id="105" name="Picture 104">
              <a:extLst>
                <a:ext uri="{FF2B5EF4-FFF2-40B4-BE49-F238E27FC236}">
                  <a16:creationId xmlns:a16="http://schemas.microsoft.com/office/drawing/2014/main" id="{D1B5181E-1A7A-E54C-900A-0CE3CCA42AB0}"/>
                </a:ext>
              </a:extLst>
            </p:cNvPr>
            <p:cNvPicPr>
              <a:picLocks noChangeAspect="1"/>
            </p:cNvPicPr>
            <p:nvPr/>
          </p:nvPicPr>
          <p:blipFill>
            <a:blip r:embed="rId15" cstate="email">
              <a:extLst>
                <a:ext uri="{28A0092B-C50C-407E-A947-70E740481C1C}">
                  <a14:useLocalDpi xmlns:a14="http://schemas.microsoft.com/office/drawing/2010/main"/>
                </a:ext>
              </a:extLst>
            </a:blip>
            <a:srcRect/>
            <a:stretch/>
          </p:blipFill>
          <p:spPr>
            <a:xfrm>
              <a:off x="6539596" y="2087449"/>
              <a:ext cx="2542232" cy="2820515"/>
            </a:xfrm>
            <a:prstGeom prst="rect">
              <a:avLst/>
            </a:prstGeom>
          </p:spPr>
        </p:pic>
        <p:sp>
          <p:nvSpPr>
            <p:cNvPr id="106" name="TextBox 105">
              <a:extLst>
                <a:ext uri="{FF2B5EF4-FFF2-40B4-BE49-F238E27FC236}">
                  <a16:creationId xmlns:a16="http://schemas.microsoft.com/office/drawing/2014/main" id="{16FFD8CF-C952-6045-A748-BFD8A271313E}"/>
                </a:ext>
              </a:extLst>
            </p:cNvPr>
            <p:cNvSpPr txBox="1"/>
            <p:nvPr/>
          </p:nvSpPr>
          <p:spPr>
            <a:xfrm>
              <a:off x="7838445" y="2722041"/>
              <a:ext cx="555896" cy="138499"/>
            </a:xfrm>
            <a:prstGeom prst="rect">
              <a:avLst/>
            </a:prstGeom>
            <a:noFill/>
          </p:spPr>
          <p:txBody>
            <a:bodyPr wrap="square" lIns="0" tIns="0" rIns="0" bIns="0" rtlCol="0">
              <a:spAutoFit/>
            </a:bodyPr>
            <a:lstStyle/>
            <a:p>
              <a:pPr marL="0" marR="0" lvl="0" indent="0" algn="ctr" defTabSz="913962" rtl="0" eaLnBrk="1" fontAlgn="auto" latinLnBrk="0" hangingPunct="1">
                <a:lnSpc>
                  <a:spcPct val="90000"/>
                </a:lnSpc>
                <a:spcBef>
                  <a:spcPts val="0"/>
                </a:spcBef>
                <a:spcAft>
                  <a:spcPts val="588"/>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Region</a:t>
              </a:r>
            </a:p>
          </p:txBody>
        </p:sp>
      </p:grpSp>
    </p:spTree>
    <p:extLst>
      <p:ext uri="{BB962C8B-B14F-4D97-AF65-F5344CB8AC3E}">
        <p14:creationId xmlns:p14="http://schemas.microsoft.com/office/powerpoint/2010/main" val="3903933692"/>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4"/>
                                        </p:tgtEl>
                                        <p:attrNameLst>
                                          <p:attrName>style.visibility</p:attrName>
                                        </p:attrNameLst>
                                      </p:cBhvr>
                                      <p:to>
                                        <p:strVal val="visible"/>
                                      </p:to>
                                    </p:set>
                                    <p:animEffect transition="in" filter="wipe(left)">
                                      <p:cBhvr>
                                        <p:cTn id="7" dur="500"/>
                                        <p:tgtEl>
                                          <p:spTgt spid="274"/>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22" presetClass="entr" presetSubtype="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22" presetClass="entr" presetSubtype="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par>
                                <p:cTn id="17" presetID="10" presetClass="entr" presetSubtype="0" fill="hold" nodeType="withEffect">
                                  <p:stCondLst>
                                    <p:cond delay="50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644"/>
                                        </p:tgtEl>
                                        <p:attrNameLst>
                                          <p:attrName>style.visibility</p:attrName>
                                        </p:attrNameLst>
                                      </p:cBhvr>
                                      <p:to>
                                        <p:strVal val="visible"/>
                                      </p:to>
                                    </p:set>
                                    <p:animEffect transition="in" filter="fade">
                                      <p:cBhvr>
                                        <p:cTn id="22" dur="500"/>
                                        <p:tgtEl>
                                          <p:spTgt spid="644"/>
                                        </p:tgtEl>
                                      </p:cBhvr>
                                    </p:animEffect>
                                  </p:childTnLst>
                                </p:cTn>
                              </p:par>
                              <p:par>
                                <p:cTn id="23" presetID="10" presetClass="entr" presetSubtype="0" fill="hold" nodeType="withEffect">
                                  <p:stCondLst>
                                    <p:cond delay="25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53" presetClass="entr" presetSubtype="16" fill="hold" grpId="0" nodeType="withEffect">
                                  <p:stCondLst>
                                    <p:cond delay="750"/>
                                  </p:stCondLst>
                                  <p:childTnLst>
                                    <p:set>
                                      <p:cBhvr>
                                        <p:cTn id="27" dur="1" fill="hold">
                                          <p:stCondLst>
                                            <p:cond delay="0"/>
                                          </p:stCondLst>
                                        </p:cTn>
                                        <p:tgtEl>
                                          <p:spTgt spid="183"/>
                                        </p:tgtEl>
                                        <p:attrNameLst>
                                          <p:attrName>style.visibility</p:attrName>
                                        </p:attrNameLst>
                                      </p:cBhvr>
                                      <p:to>
                                        <p:strVal val="visible"/>
                                      </p:to>
                                    </p:set>
                                    <p:anim calcmode="lin" valueType="num">
                                      <p:cBhvr>
                                        <p:cTn id="28" dur="500" fill="hold"/>
                                        <p:tgtEl>
                                          <p:spTgt spid="183"/>
                                        </p:tgtEl>
                                        <p:attrNameLst>
                                          <p:attrName>ppt_w</p:attrName>
                                        </p:attrNameLst>
                                      </p:cBhvr>
                                      <p:tavLst>
                                        <p:tav tm="0">
                                          <p:val>
                                            <p:fltVal val="0"/>
                                          </p:val>
                                        </p:tav>
                                        <p:tav tm="100000">
                                          <p:val>
                                            <p:strVal val="#ppt_w"/>
                                          </p:val>
                                        </p:tav>
                                      </p:tavLst>
                                    </p:anim>
                                    <p:anim calcmode="lin" valueType="num">
                                      <p:cBhvr>
                                        <p:cTn id="29" dur="500" fill="hold"/>
                                        <p:tgtEl>
                                          <p:spTgt spid="183"/>
                                        </p:tgtEl>
                                        <p:attrNameLst>
                                          <p:attrName>ppt_h</p:attrName>
                                        </p:attrNameLst>
                                      </p:cBhvr>
                                      <p:tavLst>
                                        <p:tav tm="0">
                                          <p:val>
                                            <p:fltVal val="0"/>
                                          </p:val>
                                        </p:tav>
                                        <p:tav tm="100000">
                                          <p:val>
                                            <p:strVal val="#ppt_h"/>
                                          </p:val>
                                        </p:tav>
                                      </p:tavLst>
                                    </p:anim>
                                    <p:animEffect transition="in" filter="fade">
                                      <p:cBhvr>
                                        <p:cTn id="30" dur="500"/>
                                        <p:tgtEl>
                                          <p:spTgt spid="183"/>
                                        </p:tgtEl>
                                      </p:cBhvr>
                                    </p:animEffect>
                                  </p:childTnLst>
                                </p:cTn>
                              </p:par>
                              <p:par>
                                <p:cTn id="31" presetID="53" presetClass="entr" presetSubtype="16" fill="hold" nodeType="withEffect">
                                  <p:stCondLst>
                                    <p:cond delay="75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grpId="0" nodeType="withEffect">
                                  <p:stCondLst>
                                    <p:cond delay="1000"/>
                                  </p:stCondLst>
                                  <p:childTnLst>
                                    <p:set>
                                      <p:cBhvr>
                                        <p:cTn id="37" dur="1" fill="hold">
                                          <p:stCondLst>
                                            <p:cond delay="0"/>
                                          </p:stCondLst>
                                        </p:cTn>
                                        <p:tgtEl>
                                          <p:spTgt spid="184"/>
                                        </p:tgtEl>
                                        <p:attrNameLst>
                                          <p:attrName>style.visibility</p:attrName>
                                        </p:attrNameLst>
                                      </p:cBhvr>
                                      <p:to>
                                        <p:strVal val="visible"/>
                                      </p:to>
                                    </p:set>
                                    <p:anim calcmode="lin" valueType="num">
                                      <p:cBhvr>
                                        <p:cTn id="38" dur="500" fill="hold"/>
                                        <p:tgtEl>
                                          <p:spTgt spid="184"/>
                                        </p:tgtEl>
                                        <p:attrNameLst>
                                          <p:attrName>ppt_w</p:attrName>
                                        </p:attrNameLst>
                                      </p:cBhvr>
                                      <p:tavLst>
                                        <p:tav tm="0">
                                          <p:val>
                                            <p:fltVal val="0"/>
                                          </p:val>
                                        </p:tav>
                                        <p:tav tm="100000">
                                          <p:val>
                                            <p:strVal val="#ppt_w"/>
                                          </p:val>
                                        </p:tav>
                                      </p:tavLst>
                                    </p:anim>
                                    <p:anim calcmode="lin" valueType="num">
                                      <p:cBhvr>
                                        <p:cTn id="39" dur="500" fill="hold"/>
                                        <p:tgtEl>
                                          <p:spTgt spid="184"/>
                                        </p:tgtEl>
                                        <p:attrNameLst>
                                          <p:attrName>ppt_h</p:attrName>
                                        </p:attrNameLst>
                                      </p:cBhvr>
                                      <p:tavLst>
                                        <p:tav tm="0">
                                          <p:val>
                                            <p:fltVal val="0"/>
                                          </p:val>
                                        </p:tav>
                                        <p:tav tm="100000">
                                          <p:val>
                                            <p:strVal val="#ppt_h"/>
                                          </p:val>
                                        </p:tav>
                                      </p:tavLst>
                                    </p:anim>
                                    <p:animEffect transition="in" filter="fade">
                                      <p:cBhvr>
                                        <p:cTn id="40" dur="500"/>
                                        <p:tgtEl>
                                          <p:spTgt spid="184"/>
                                        </p:tgtEl>
                                      </p:cBhvr>
                                    </p:animEffect>
                                  </p:childTnLst>
                                </p:cTn>
                              </p:par>
                              <p:par>
                                <p:cTn id="41" presetID="53" presetClass="entr" presetSubtype="16" fill="hold" nodeType="withEffect">
                                  <p:stCondLst>
                                    <p:cond delay="100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par>
                                <p:cTn id="46" presetID="53" presetClass="entr" presetSubtype="16" fill="hold" grpId="0" nodeType="withEffect">
                                  <p:stCondLst>
                                    <p:cond delay="1250"/>
                                  </p:stCondLst>
                                  <p:childTnLst>
                                    <p:set>
                                      <p:cBhvr>
                                        <p:cTn id="47" dur="1" fill="hold">
                                          <p:stCondLst>
                                            <p:cond delay="0"/>
                                          </p:stCondLst>
                                        </p:cTn>
                                        <p:tgtEl>
                                          <p:spTgt spid="181"/>
                                        </p:tgtEl>
                                        <p:attrNameLst>
                                          <p:attrName>style.visibility</p:attrName>
                                        </p:attrNameLst>
                                      </p:cBhvr>
                                      <p:to>
                                        <p:strVal val="visible"/>
                                      </p:to>
                                    </p:set>
                                    <p:anim calcmode="lin" valueType="num">
                                      <p:cBhvr>
                                        <p:cTn id="48" dur="500" fill="hold"/>
                                        <p:tgtEl>
                                          <p:spTgt spid="181"/>
                                        </p:tgtEl>
                                        <p:attrNameLst>
                                          <p:attrName>ppt_w</p:attrName>
                                        </p:attrNameLst>
                                      </p:cBhvr>
                                      <p:tavLst>
                                        <p:tav tm="0">
                                          <p:val>
                                            <p:fltVal val="0"/>
                                          </p:val>
                                        </p:tav>
                                        <p:tav tm="100000">
                                          <p:val>
                                            <p:strVal val="#ppt_w"/>
                                          </p:val>
                                        </p:tav>
                                      </p:tavLst>
                                    </p:anim>
                                    <p:anim calcmode="lin" valueType="num">
                                      <p:cBhvr>
                                        <p:cTn id="49" dur="500" fill="hold"/>
                                        <p:tgtEl>
                                          <p:spTgt spid="181"/>
                                        </p:tgtEl>
                                        <p:attrNameLst>
                                          <p:attrName>ppt_h</p:attrName>
                                        </p:attrNameLst>
                                      </p:cBhvr>
                                      <p:tavLst>
                                        <p:tav tm="0">
                                          <p:val>
                                            <p:fltVal val="0"/>
                                          </p:val>
                                        </p:tav>
                                        <p:tav tm="100000">
                                          <p:val>
                                            <p:strVal val="#ppt_h"/>
                                          </p:val>
                                        </p:tav>
                                      </p:tavLst>
                                    </p:anim>
                                    <p:animEffect transition="in" filter="fade">
                                      <p:cBhvr>
                                        <p:cTn id="50" dur="500"/>
                                        <p:tgtEl>
                                          <p:spTgt spid="181"/>
                                        </p:tgtEl>
                                      </p:cBhvr>
                                    </p:animEffect>
                                  </p:childTnLst>
                                </p:cTn>
                              </p:par>
                              <p:par>
                                <p:cTn id="51" presetID="53" presetClass="entr" presetSubtype="16" fill="hold" nodeType="withEffect">
                                  <p:stCondLst>
                                    <p:cond delay="125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250"/>
                                  </p:stCondLst>
                                  <p:childTnLst>
                                    <p:set>
                                      <p:cBhvr>
                                        <p:cTn id="59" dur="1" fill="hold">
                                          <p:stCondLst>
                                            <p:cond delay="0"/>
                                          </p:stCondLst>
                                        </p:cTn>
                                        <p:tgtEl>
                                          <p:spTgt spid="195"/>
                                        </p:tgtEl>
                                        <p:attrNameLst>
                                          <p:attrName>style.visibility</p:attrName>
                                        </p:attrNameLst>
                                      </p:cBhvr>
                                      <p:to>
                                        <p:strVal val="visible"/>
                                      </p:to>
                                    </p:set>
                                    <p:anim calcmode="lin" valueType="num">
                                      <p:cBhvr>
                                        <p:cTn id="60" dur="500" fill="hold"/>
                                        <p:tgtEl>
                                          <p:spTgt spid="195"/>
                                        </p:tgtEl>
                                        <p:attrNameLst>
                                          <p:attrName>ppt_w</p:attrName>
                                        </p:attrNameLst>
                                      </p:cBhvr>
                                      <p:tavLst>
                                        <p:tav tm="0">
                                          <p:val>
                                            <p:fltVal val="0"/>
                                          </p:val>
                                        </p:tav>
                                        <p:tav tm="100000">
                                          <p:val>
                                            <p:strVal val="#ppt_w"/>
                                          </p:val>
                                        </p:tav>
                                      </p:tavLst>
                                    </p:anim>
                                    <p:anim calcmode="lin" valueType="num">
                                      <p:cBhvr>
                                        <p:cTn id="61" dur="500" fill="hold"/>
                                        <p:tgtEl>
                                          <p:spTgt spid="195"/>
                                        </p:tgtEl>
                                        <p:attrNameLst>
                                          <p:attrName>ppt_h</p:attrName>
                                        </p:attrNameLst>
                                      </p:cBhvr>
                                      <p:tavLst>
                                        <p:tav tm="0">
                                          <p:val>
                                            <p:fltVal val="0"/>
                                          </p:val>
                                        </p:tav>
                                        <p:tav tm="100000">
                                          <p:val>
                                            <p:strVal val="#ppt_h"/>
                                          </p:val>
                                        </p:tav>
                                      </p:tavLst>
                                    </p:anim>
                                    <p:animEffect transition="in" filter="fade">
                                      <p:cBhvr>
                                        <p:cTn id="62" dur="500"/>
                                        <p:tgtEl>
                                          <p:spTgt spid="195"/>
                                        </p:tgtEl>
                                      </p:cBhvr>
                                    </p:animEffect>
                                  </p:childTnLst>
                                </p:cTn>
                              </p:par>
                              <p:par>
                                <p:cTn id="63" presetID="53" presetClass="entr" presetSubtype="16" fill="hold" grpId="0" nodeType="withEffect">
                                  <p:stCondLst>
                                    <p:cond delay="500"/>
                                  </p:stCondLst>
                                  <p:childTnLst>
                                    <p:set>
                                      <p:cBhvr>
                                        <p:cTn id="64" dur="1" fill="hold">
                                          <p:stCondLst>
                                            <p:cond delay="0"/>
                                          </p:stCondLst>
                                        </p:cTn>
                                        <p:tgtEl>
                                          <p:spTgt spid="193"/>
                                        </p:tgtEl>
                                        <p:attrNameLst>
                                          <p:attrName>style.visibility</p:attrName>
                                        </p:attrNameLst>
                                      </p:cBhvr>
                                      <p:to>
                                        <p:strVal val="visible"/>
                                      </p:to>
                                    </p:set>
                                    <p:anim calcmode="lin" valueType="num">
                                      <p:cBhvr>
                                        <p:cTn id="65" dur="500" fill="hold"/>
                                        <p:tgtEl>
                                          <p:spTgt spid="193"/>
                                        </p:tgtEl>
                                        <p:attrNameLst>
                                          <p:attrName>ppt_w</p:attrName>
                                        </p:attrNameLst>
                                      </p:cBhvr>
                                      <p:tavLst>
                                        <p:tav tm="0">
                                          <p:val>
                                            <p:fltVal val="0"/>
                                          </p:val>
                                        </p:tav>
                                        <p:tav tm="100000">
                                          <p:val>
                                            <p:strVal val="#ppt_w"/>
                                          </p:val>
                                        </p:tav>
                                      </p:tavLst>
                                    </p:anim>
                                    <p:anim calcmode="lin" valueType="num">
                                      <p:cBhvr>
                                        <p:cTn id="66" dur="500" fill="hold"/>
                                        <p:tgtEl>
                                          <p:spTgt spid="193"/>
                                        </p:tgtEl>
                                        <p:attrNameLst>
                                          <p:attrName>ppt_h</p:attrName>
                                        </p:attrNameLst>
                                      </p:cBhvr>
                                      <p:tavLst>
                                        <p:tav tm="0">
                                          <p:val>
                                            <p:fltVal val="0"/>
                                          </p:val>
                                        </p:tav>
                                        <p:tav tm="100000">
                                          <p:val>
                                            <p:strVal val="#ppt_h"/>
                                          </p:val>
                                        </p:tav>
                                      </p:tavLst>
                                    </p:anim>
                                    <p:animEffect transition="in" filter="fade">
                                      <p:cBhvr>
                                        <p:cTn id="67" dur="500"/>
                                        <p:tgtEl>
                                          <p:spTgt spid="193"/>
                                        </p:tgtEl>
                                      </p:cBhvr>
                                    </p:animEffect>
                                  </p:childTnLst>
                                </p:cTn>
                              </p:par>
                              <p:par>
                                <p:cTn id="68" presetID="53" presetClass="entr" presetSubtype="16" fill="hold" grpId="0" nodeType="withEffect">
                                  <p:stCondLst>
                                    <p:cond delay="750"/>
                                  </p:stCondLst>
                                  <p:childTnLst>
                                    <p:set>
                                      <p:cBhvr>
                                        <p:cTn id="69" dur="1" fill="hold">
                                          <p:stCondLst>
                                            <p:cond delay="0"/>
                                          </p:stCondLst>
                                        </p:cTn>
                                        <p:tgtEl>
                                          <p:spTgt spid="194"/>
                                        </p:tgtEl>
                                        <p:attrNameLst>
                                          <p:attrName>style.visibility</p:attrName>
                                        </p:attrNameLst>
                                      </p:cBhvr>
                                      <p:to>
                                        <p:strVal val="visible"/>
                                      </p:to>
                                    </p:set>
                                    <p:anim calcmode="lin" valueType="num">
                                      <p:cBhvr>
                                        <p:cTn id="70" dur="500" fill="hold"/>
                                        <p:tgtEl>
                                          <p:spTgt spid="194"/>
                                        </p:tgtEl>
                                        <p:attrNameLst>
                                          <p:attrName>ppt_w</p:attrName>
                                        </p:attrNameLst>
                                      </p:cBhvr>
                                      <p:tavLst>
                                        <p:tav tm="0">
                                          <p:val>
                                            <p:fltVal val="0"/>
                                          </p:val>
                                        </p:tav>
                                        <p:tav tm="100000">
                                          <p:val>
                                            <p:strVal val="#ppt_w"/>
                                          </p:val>
                                        </p:tav>
                                      </p:tavLst>
                                    </p:anim>
                                    <p:anim calcmode="lin" valueType="num">
                                      <p:cBhvr>
                                        <p:cTn id="71" dur="500" fill="hold"/>
                                        <p:tgtEl>
                                          <p:spTgt spid="194"/>
                                        </p:tgtEl>
                                        <p:attrNameLst>
                                          <p:attrName>ppt_h</p:attrName>
                                        </p:attrNameLst>
                                      </p:cBhvr>
                                      <p:tavLst>
                                        <p:tav tm="0">
                                          <p:val>
                                            <p:fltVal val="0"/>
                                          </p:val>
                                        </p:tav>
                                        <p:tav tm="100000">
                                          <p:val>
                                            <p:strVal val="#ppt_h"/>
                                          </p:val>
                                        </p:tav>
                                      </p:tavLst>
                                    </p:anim>
                                    <p:animEffect transition="in" filter="fade">
                                      <p:cBhvr>
                                        <p:cTn id="72" dur="500"/>
                                        <p:tgtEl>
                                          <p:spTgt spid="194"/>
                                        </p:tgtEl>
                                      </p:cBhvr>
                                    </p:animEffect>
                                  </p:childTnLst>
                                </p:cTn>
                              </p:par>
                              <p:par>
                                <p:cTn id="73" presetID="53" presetClass="entr" presetSubtype="16" fill="hold" grpId="0" nodeType="withEffect">
                                  <p:stCondLst>
                                    <p:cond delay="1000"/>
                                  </p:stCondLst>
                                  <p:childTnLst>
                                    <p:set>
                                      <p:cBhvr>
                                        <p:cTn id="74" dur="1" fill="hold">
                                          <p:stCondLst>
                                            <p:cond delay="0"/>
                                          </p:stCondLst>
                                        </p:cTn>
                                        <p:tgtEl>
                                          <p:spTgt spid="196"/>
                                        </p:tgtEl>
                                        <p:attrNameLst>
                                          <p:attrName>style.visibility</p:attrName>
                                        </p:attrNameLst>
                                      </p:cBhvr>
                                      <p:to>
                                        <p:strVal val="visible"/>
                                      </p:to>
                                    </p:set>
                                    <p:anim calcmode="lin" valueType="num">
                                      <p:cBhvr>
                                        <p:cTn id="75" dur="500" fill="hold"/>
                                        <p:tgtEl>
                                          <p:spTgt spid="196"/>
                                        </p:tgtEl>
                                        <p:attrNameLst>
                                          <p:attrName>ppt_w</p:attrName>
                                        </p:attrNameLst>
                                      </p:cBhvr>
                                      <p:tavLst>
                                        <p:tav tm="0">
                                          <p:val>
                                            <p:fltVal val="0"/>
                                          </p:val>
                                        </p:tav>
                                        <p:tav tm="100000">
                                          <p:val>
                                            <p:strVal val="#ppt_w"/>
                                          </p:val>
                                        </p:tav>
                                      </p:tavLst>
                                    </p:anim>
                                    <p:anim calcmode="lin" valueType="num">
                                      <p:cBhvr>
                                        <p:cTn id="76" dur="500" fill="hold"/>
                                        <p:tgtEl>
                                          <p:spTgt spid="196"/>
                                        </p:tgtEl>
                                        <p:attrNameLst>
                                          <p:attrName>ppt_h</p:attrName>
                                        </p:attrNameLst>
                                      </p:cBhvr>
                                      <p:tavLst>
                                        <p:tav tm="0">
                                          <p:val>
                                            <p:fltVal val="0"/>
                                          </p:val>
                                        </p:tav>
                                        <p:tav tm="100000">
                                          <p:val>
                                            <p:strVal val="#ppt_h"/>
                                          </p:val>
                                        </p:tav>
                                      </p:tavLst>
                                    </p:anim>
                                    <p:animEffect transition="in" filter="fade">
                                      <p:cBhvr>
                                        <p:cTn id="77" dur="500"/>
                                        <p:tgtEl>
                                          <p:spTgt spid="196"/>
                                        </p:tgtEl>
                                      </p:cBhvr>
                                    </p:animEffect>
                                  </p:childTnLst>
                                </p:cTn>
                              </p:par>
                              <p:par>
                                <p:cTn id="78" presetID="10" presetClass="entr" presetSubtype="0" fill="hold"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par>
                                <p:cTn id="81" presetID="10" presetClass="entr" presetSubtype="0" fill="hold" nodeType="with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1" fill="hold" grpId="0" nodeType="click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additive="base">
                                        <p:cTn id="88" dur="500" fill="hold"/>
                                        <p:tgtEl>
                                          <p:spTgt spid="2"/>
                                        </p:tgtEl>
                                        <p:attrNameLst>
                                          <p:attrName>ppt_x</p:attrName>
                                        </p:attrNameLst>
                                      </p:cBhvr>
                                      <p:tavLst>
                                        <p:tav tm="0">
                                          <p:val>
                                            <p:strVal val="#ppt_x"/>
                                          </p:val>
                                        </p:tav>
                                        <p:tav tm="100000">
                                          <p:val>
                                            <p:strVal val="#ppt_x"/>
                                          </p:val>
                                        </p:tav>
                                      </p:tavLst>
                                    </p:anim>
                                    <p:anim calcmode="lin" valueType="num">
                                      <p:cBhvr additive="base">
                                        <p:cTn id="89" dur="500" fill="hold"/>
                                        <p:tgtEl>
                                          <p:spTgt spid="2"/>
                                        </p:tgtEl>
                                        <p:attrNameLst>
                                          <p:attrName>ppt_y</p:attrName>
                                        </p:attrNameLst>
                                      </p:cBhvr>
                                      <p:tavLst>
                                        <p:tav tm="0">
                                          <p:val>
                                            <p:strVal val="0-#ppt_h/2"/>
                                          </p:val>
                                        </p:tav>
                                        <p:tav tm="100000">
                                          <p:val>
                                            <p:strVal val="#ppt_y"/>
                                          </p:val>
                                        </p:tav>
                                      </p:tavLst>
                                    </p:anim>
                                  </p:childTnLst>
                                </p:cTn>
                              </p:par>
                              <p:par>
                                <p:cTn id="90" presetID="2" presetClass="entr" presetSubtype="1" fill="hold" grpId="0" nodeType="withEffect">
                                  <p:stCondLst>
                                    <p:cond delay="250"/>
                                  </p:stCondLst>
                                  <p:childTnLst>
                                    <p:set>
                                      <p:cBhvr>
                                        <p:cTn id="91" dur="1" fill="hold">
                                          <p:stCondLst>
                                            <p:cond delay="0"/>
                                          </p:stCondLst>
                                        </p:cTn>
                                        <p:tgtEl>
                                          <p:spTgt spid="166"/>
                                        </p:tgtEl>
                                        <p:attrNameLst>
                                          <p:attrName>style.visibility</p:attrName>
                                        </p:attrNameLst>
                                      </p:cBhvr>
                                      <p:to>
                                        <p:strVal val="visible"/>
                                      </p:to>
                                    </p:set>
                                    <p:anim calcmode="lin" valueType="num">
                                      <p:cBhvr additive="base">
                                        <p:cTn id="92" dur="500" fill="hold"/>
                                        <p:tgtEl>
                                          <p:spTgt spid="166"/>
                                        </p:tgtEl>
                                        <p:attrNameLst>
                                          <p:attrName>ppt_x</p:attrName>
                                        </p:attrNameLst>
                                      </p:cBhvr>
                                      <p:tavLst>
                                        <p:tav tm="0">
                                          <p:val>
                                            <p:strVal val="#ppt_x"/>
                                          </p:val>
                                        </p:tav>
                                        <p:tav tm="100000">
                                          <p:val>
                                            <p:strVal val="#ppt_x"/>
                                          </p:val>
                                        </p:tav>
                                      </p:tavLst>
                                    </p:anim>
                                    <p:anim calcmode="lin" valueType="num">
                                      <p:cBhvr additive="base">
                                        <p:cTn id="93" dur="500" fill="hold"/>
                                        <p:tgtEl>
                                          <p:spTgt spid="166"/>
                                        </p:tgtEl>
                                        <p:attrNameLst>
                                          <p:attrName>ppt_y</p:attrName>
                                        </p:attrNameLst>
                                      </p:cBhvr>
                                      <p:tavLst>
                                        <p:tav tm="0">
                                          <p:val>
                                            <p:strVal val="0-#ppt_h/2"/>
                                          </p:val>
                                        </p:tav>
                                        <p:tav tm="100000">
                                          <p:val>
                                            <p:strVal val="#ppt_y"/>
                                          </p:val>
                                        </p:tav>
                                      </p:tavLst>
                                    </p:anim>
                                  </p:childTnLst>
                                </p:cTn>
                              </p:par>
                              <p:par>
                                <p:cTn id="94" presetID="2" presetClass="entr" presetSubtype="1" fill="hold" grpId="0" nodeType="withEffect">
                                  <p:stCondLst>
                                    <p:cond delay="500"/>
                                  </p:stCondLst>
                                  <p:childTnLst>
                                    <p:set>
                                      <p:cBhvr>
                                        <p:cTn id="95" dur="1" fill="hold">
                                          <p:stCondLst>
                                            <p:cond delay="0"/>
                                          </p:stCondLst>
                                        </p:cTn>
                                        <p:tgtEl>
                                          <p:spTgt spid="167"/>
                                        </p:tgtEl>
                                        <p:attrNameLst>
                                          <p:attrName>style.visibility</p:attrName>
                                        </p:attrNameLst>
                                      </p:cBhvr>
                                      <p:to>
                                        <p:strVal val="visible"/>
                                      </p:to>
                                    </p:set>
                                    <p:anim calcmode="lin" valueType="num">
                                      <p:cBhvr additive="base">
                                        <p:cTn id="96" dur="500" fill="hold"/>
                                        <p:tgtEl>
                                          <p:spTgt spid="167"/>
                                        </p:tgtEl>
                                        <p:attrNameLst>
                                          <p:attrName>ppt_x</p:attrName>
                                        </p:attrNameLst>
                                      </p:cBhvr>
                                      <p:tavLst>
                                        <p:tav tm="0">
                                          <p:val>
                                            <p:strVal val="#ppt_x"/>
                                          </p:val>
                                        </p:tav>
                                        <p:tav tm="100000">
                                          <p:val>
                                            <p:strVal val="#ppt_x"/>
                                          </p:val>
                                        </p:tav>
                                      </p:tavLst>
                                    </p:anim>
                                    <p:anim calcmode="lin" valueType="num">
                                      <p:cBhvr additive="base">
                                        <p:cTn id="97" dur="500" fill="hold"/>
                                        <p:tgtEl>
                                          <p:spTgt spid="167"/>
                                        </p:tgtEl>
                                        <p:attrNameLst>
                                          <p:attrName>ppt_y</p:attrName>
                                        </p:attrNameLst>
                                      </p:cBhvr>
                                      <p:tavLst>
                                        <p:tav tm="0">
                                          <p:val>
                                            <p:strVal val="0-#ppt_h/2"/>
                                          </p:val>
                                        </p:tav>
                                        <p:tav tm="100000">
                                          <p:val>
                                            <p:strVal val="#ppt_y"/>
                                          </p:val>
                                        </p:tav>
                                      </p:tavLst>
                                    </p:anim>
                                  </p:childTnLst>
                                </p:cTn>
                              </p:par>
                              <p:par>
                                <p:cTn id="98" presetID="2" presetClass="entr" presetSubtype="1" fill="hold" grpId="0" nodeType="withEffect">
                                  <p:stCondLst>
                                    <p:cond delay="750"/>
                                  </p:stCondLst>
                                  <p:childTnLst>
                                    <p:set>
                                      <p:cBhvr>
                                        <p:cTn id="99" dur="1" fill="hold">
                                          <p:stCondLst>
                                            <p:cond delay="0"/>
                                          </p:stCondLst>
                                        </p:cTn>
                                        <p:tgtEl>
                                          <p:spTgt spid="185"/>
                                        </p:tgtEl>
                                        <p:attrNameLst>
                                          <p:attrName>style.visibility</p:attrName>
                                        </p:attrNameLst>
                                      </p:cBhvr>
                                      <p:to>
                                        <p:strVal val="visible"/>
                                      </p:to>
                                    </p:set>
                                    <p:anim calcmode="lin" valueType="num">
                                      <p:cBhvr additive="base">
                                        <p:cTn id="100" dur="500" fill="hold"/>
                                        <p:tgtEl>
                                          <p:spTgt spid="185"/>
                                        </p:tgtEl>
                                        <p:attrNameLst>
                                          <p:attrName>ppt_x</p:attrName>
                                        </p:attrNameLst>
                                      </p:cBhvr>
                                      <p:tavLst>
                                        <p:tav tm="0">
                                          <p:val>
                                            <p:strVal val="#ppt_x"/>
                                          </p:val>
                                        </p:tav>
                                        <p:tav tm="100000">
                                          <p:val>
                                            <p:strVal val="#ppt_x"/>
                                          </p:val>
                                        </p:tav>
                                      </p:tavLst>
                                    </p:anim>
                                    <p:anim calcmode="lin" valueType="num">
                                      <p:cBhvr additive="base">
                                        <p:cTn id="101" dur="500" fill="hold"/>
                                        <p:tgtEl>
                                          <p:spTgt spid="185"/>
                                        </p:tgtEl>
                                        <p:attrNameLst>
                                          <p:attrName>ppt_y</p:attrName>
                                        </p:attrNameLst>
                                      </p:cBhvr>
                                      <p:tavLst>
                                        <p:tav tm="0">
                                          <p:val>
                                            <p:strVal val="0-#ppt_h/2"/>
                                          </p:val>
                                        </p:tav>
                                        <p:tav tm="100000">
                                          <p:val>
                                            <p:strVal val="#ppt_y"/>
                                          </p:val>
                                        </p:tav>
                                      </p:tavLst>
                                    </p:anim>
                                  </p:childTnLst>
                                </p:cTn>
                              </p:par>
                              <p:par>
                                <p:cTn id="102" presetID="10" presetClass="exit" presetSubtype="0" fill="hold" nodeType="withEffect">
                                  <p:stCondLst>
                                    <p:cond delay="250"/>
                                  </p:stCondLst>
                                  <p:childTnLst>
                                    <p:animEffect transition="out" filter="fade">
                                      <p:cBhvr>
                                        <p:cTn id="103" dur="500"/>
                                        <p:tgtEl>
                                          <p:spTgt spid="13"/>
                                        </p:tgtEl>
                                      </p:cBhvr>
                                    </p:animEffect>
                                    <p:set>
                                      <p:cBhvr>
                                        <p:cTn id="104" dur="1" fill="hold">
                                          <p:stCondLst>
                                            <p:cond delay="499"/>
                                          </p:stCondLst>
                                        </p:cTn>
                                        <p:tgtEl>
                                          <p:spTgt spid="13"/>
                                        </p:tgtEl>
                                        <p:attrNameLst>
                                          <p:attrName>style.visibility</p:attrName>
                                        </p:attrNameLst>
                                      </p:cBhvr>
                                      <p:to>
                                        <p:strVal val="hidden"/>
                                      </p:to>
                                    </p:set>
                                  </p:childTnLst>
                                </p:cTn>
                              </p:par>
                              <p:par>
                                <p:cTn id="105" presetID="10" presetClass="exit" presetSubtype="0" fill="hold" nodeType="withEffect">
                                  <p:stCondLst>
                                    <p:cond delay="500"/>
                                  </p:stCondLst>
                                  <p:childTnLst>
                                    <p:animEffect transition="out" filter="fade">
                                      <p:cBhvr>
                                        <p:cTn id="106" dur="500"/>
                                        <p:tgtEl>
                                          <p:spTgt spid="3"/>
                                        </p:tgtEl>
                                      </p:cBhvr>
                                    </p:animEffect>
                                    <p:set>
                                      <p:cBhvr>
                                        <p:cTn id="107" dur="1" fill="hold">
                                          <p:stCondLst>
                                            <p:cond delay="499"/>
                                          </p:stCondLst>
                                        </p:cTn>
                                        <p:tgtEl>
                                          <p:spTgt spid="3"/>
                                        </p:tgtEl>
                                        <p:attrNameLst>
                                          <p:attrName>style.visibility</p:attrName>
                                        </p:attrNameLst>
                                      </p:cBhvr>
                                      <p:to>
                                        <p:strVal val="hidden"/>
                                      </p:to>
                                    </p:set>
                                  </p:childTnLst>
                                </p:cTn>
                              </p:par>
                              <p:par>
                                <p:cTn id="108" presetID="10" presetClass="exit" presetSubtype="0" fill="hold" nodeType="withEffect">
                                  <p:stCondLst>
                                    <p:cond delay="750"/>
                                  </p:stCondLst>
                                  <p:childTnLst>
                                    <p:animEffect transition="out" filter="fade">
                                      <p:cBhvr>
                                        <p:cTn id="109" dur="500"/>
                                        <p:tgtEl>
                                          <p:spTgt spid="6"/>
                                        </p:tgtEl>
                                      </p:cBhvr>
                                    </p:animEffect>
                                    <p:set>
                                      <p:cBhvr>
                                        <p:cTn id="110" dur="1" fill="hold">
                                          <p:stCondLst>
                                            <p:cond delay="499"/>
                                          </p:stCondLst>
                                        </p:cTn>
                                        <p:tgtEl>
                                          <p:spTgt spid="6"/>
                                        </p:tgtEl>
                                        <p:attrNameLst>
                                          <p:attrName>style.visibility</p:attrName>
                                        </p:attrNameLst>
                                      </p:cBhvr>
                                      <p:to>
                                        <p:strVal val="hidden"/>
                                      </p:to>
                                    </p:set>
                                  </p:childTnLst>
                                </p:cTn>
                              </p:par>
                              <p:par>
                                <p:cTn id="111" presetID="10" presetClass="exit" presetSubtype="0" fill="hold" nodeType="withEffect">
                                  <p:stCondLst>
                                    <p:cond delay="1000"/>
                                  </p:stCondLst>
                                  <p:childTnLst>
                                    <p:animEffect transition="out" filter="fade">
                                      <p:cBhvr>
                                        <p:cTn id="112" dur="500"/>
                                        <p:tgtEl>
                                          <p:spTgt spid="38"/>
                                        </p:tgtEl>
                                      </p:cBhvr>
                                    </p:animEffect>
                                    <p:set>
                                      <p:cBhvr>
                                        <p:cTn id="113" dur="1" fill="hold">
                                          <p:stCondLst>
                                            <p:cond delay="499"/>
                                          </p:stCondLst>
                                        </p:cTn>
                                        <p:tgtEl>
                                          <p:spTgt spid="38"/>
                                        </p:tgtEl>
                                        <p:attrNameLst>
                                          <p:attrName>style.visibility</p:attrName>
                                        </p:attrNameLst>
                                      </p:cBhvr>
                                      <p:to>
                                        <p:strVal val="hidden"/>
                                      </p:to>
                                    </p:set>
                                  </p:childTnLst>
                                </p:cTn>
                              </p:par>
                              <p:par>
                                <p:cTn id="114" presetID="10" presetClass="entr" presetSubtype="0" fill="hold" nodeType="withEffect">
                                  <p:stCondLst>
                                    <p:cond delay="500"/>
                                  </p:stCondLst>
                                  <p:childTnLst>
                                    <p:set>
                                      <p:cBhvr>
                                        <p:cTn id="115" dur="1" fill="hold">
                                          <p:stCondLst>
                                            <p:cond delay="0"/>
                                          </p:stCondLst>
                                        </p:cTn>
                                        <p:tgtEl>
                                          <p:spTgt spid="17"/>
                                        </p:tgtEl>
                                        <p:attrNameLst>
                                          <p:attrName>style.visibility</p:attrName>
                                        </p:attrNameLst>
                                      </p:cBhvr>
                                      <p:to>
                                        <p:strVal val="visible"/>
                                      </p:to>
                                    </p:set>
                                    <p:animEffect transition="in" filter="fade">
                                      <p:cBhvr>
                                        <p:cTn id="116" dur="500"/>
                                        <p:tgtEl>
                                          <p:spTgt spid="17"/>
                                        </p:tgtEl>
                                      </p:cBhvr>
                                    </p:animEffect>
                                  </p:childTnLst>
                                </p:cTn>
                              </p:par>
                              <p:par>
                                <p:cTn id="117" presetID="10" presetClass="entr" presetSubtype="0" fill="hold" grpId="0" nodeType="withEffect">
                                  <p:stCondLst>
                                    <p:cond delay="2000"/>
                                  </p:stCondLst>
                                  <p:childTnLst>
                                    <p:set>
                                      <p:cBhvr>
                                        <p:cTn id="118" dur="1" fill="hold">
                                          <p:stCondLst>
                                            <p:cond delay="0"/>
                                          </p:stCondLst>
                                        </p:cTn>
                                        <p:tgtEl>
                                          <p:spTgt spid="287"/>
                                        </p:tgtEl>
                                        <p:attrNameLst>
                                          <p:attrName>style.visibility</p:attrName>
                                        </p:attrNameLst>
                                      </p:cBhvr>
                                      <p:to>
                                        <p:strVal val="visible"/>
                                      </p:to>
                                    </p:set>
                                    <p:animEffect transition="in" filter="fade">
                                      <p:cBhvr>
                                        <p:cTn id="119" dur="500"/>
                                        <p:tgtEl>
                                          <p:spTgt spid="287"/>
                                        </p:tgtEl>
                                      </p:cBhvr>
                                    </p:animEffect>
                                  </p:childTnLst>
                                </p:cTn>
                              </p:par>
                              <p:par>
                                <p:cTn id="120" presetID="10" presetClass="entr" presetSubtype="0" fill="hold" grpId="0" nodeType="withEffect">
                                  <p:stCondLst>
                                    <p:cond delay="2250"/>
                                  </p:stCondLst>
                                  <p:childTnLst>
                                    <p:set>
                                      <p:cBhvr>
                                        <p:cTn id="121" dur="1" fill="hold">
                                          <p:stCondLst>
                                            <p:cond delay="0"/>
                                          </p:stCondLst>
                                        </p:cTn>
                                        <p:tgtEl>
                                          <p:spTgt spid="442"/>
                                        </p:tgtEl>
                                        <p:attrNameLst>
                                          <p:attrName>style.visibility</p:attrName>
                                        </p:attrNameLst>
                                      </p:cBhvr>
                                      <p:to>
                                        <p:strVal val="visible"/>
                                      </p:to>
                                    </p:set>
                                    <p:animEffect transition="in" filter="fade">
                                      <p:cBhvr>
                                        <p:cTn id="122" dur="500"/>
                                        <p:tgtEl>
                                          <p:spTgt spid="442"/>
                                        </p:tgtEl>
                                      </p:cBhvr>
                                    </p:animEffect>
                                  </p:childTnLst>
                                </p:cTn>
                              </p:par>
                              <p:par>
                                <p:cTn id="123" presetID="10" presetClass="entr" presetSubtype="0" fill="hold" grpId="0" nodeType="withEffect">
                                  <p:stCondLst>
                                    <p:cond delay="2500"/>
                                  </p:stCondLst>
                                  <p:childTnLst>
                                    <p:set>
                                      <p:cBhvr>
                                        <p:cTn id="124" dur="1" fill="hold">
                                          <p:stCondLst>
                                            <p:cond delay="0"/>
                                          </p:stCondLst>
                                        </p:cTn>
                                        <p:tgtEl>
                                          <p:spTgt spid="443"/>
                                        </p:tgtEl>
                                        <p:attrNameLst>
                                          <p:attrName>style.visibility</p:attrName>
                                        </p:attrNameLst>
                                      </p:cBhvr>
                                      <p:to>
                                        <p:strVal val="visible"/>
                                      </p:to>
                                    </p:set>
                                    <p:animEffect transition="in" filter="fade">
                                      <p:cBhvr>
                                        <p:cTn id="125" dur="500"/>
                                        <p:tgtEl>
                                          <p:spTgt spid="443"/>
                                        </p:tgtEl>
                                      </p:cBhvr>
                                    </p:animEffect>
                                  </p:childTnLst>
                                </p:cTn>
                              </p:par>
                              <p:par>
                                <p:cTn id="126" presetID="53" presetClass="entr" presetSubtype="16" fill="hold" grpId="0" nodeType="withEffect">
                                  <p:stCondLst>
                                    <p:cond delay="3000"/>
                                  </p:stCondLst>
                                  <p:childTnLst>
                                    <p:set>
                                      <p:cBhvr>
                                        <p:cTn id="127" dur="1" fill="hold">
                                          <p:stCondLst>
                                            <p:cond delay="0"/>
                                          </p:stCondLst>
                                        </p:cTn>
                                        <p:tgtEl>
                                          <p:spTgt spid="277"/>
                                        </p:tgtEl>
                                        <p:attrNameLst>
                                          <p:attrName>style.visibility</p:attrName>
                                        </p:attrNameLst>
                                      </p:cBhvr>
                                      <p:to>
                                        <p:strVal val="visible"/>
                                      </p:to>
                                    </p:set>
                                    <p:anim calcmode="lin" valueType="num">
                                      <p:cBhvr>
                                        <p:cTn id="128" dur="500" fill="hold"/>
                                        <p:tgtEl>
                                          <p:spTgt spid="277"/>
                                        </p:tgtEl>
                                        <p:attrNameLst>
                                          <p:attrName>ppt_w</p:attrName>
                                        </p:attrNameLst>
                                      </p:cBhvr>
                                      <p:tavLst>
                                        <p:tav tm="0">
                                          <p:val>
                                            <p:fltVal val="0"/>
                                          </p:val>
                                        </p:tav>
                                        <p:tav tm="100000">
                                          <p:val>
                                            <p:strVal val="#ppt_w"/>
                                          </p:val>
                                        </p:tav>
                                      </p:tavLst>
                                    </p:anim>
                                    <p:anim calcmode="lin" valueType="num">
                                      <p:cBhvr>
                                        <p:cTn id="129" dur="500" fill="hold"/>
                                        <p:tgtEl>
                                          <p:spTgt spid="277"/>
                                        </p:tgtEl>
                                        <p:attrNameLst>
                                          <p:attrName>ppt_h</p:attrName>
                                        </p:attrNameLst>
                                      </p:cBhvr>
                                      <p:tavLst>
                                        <p:tav tm="0">
                                          <p:val>
                                            <p:fltVal val="0"/>
                                          </p:val>
                                        </p:tav>
                                        <p:tav tm="100000">
                                          <p:val>
                                            <p:strVal val="#ppt_h"/>
                                          </p:val>
                                        </p:tav>
                                      </p:tavLst>
                                    </p:anim>
                                    <p:animEffect transition="in" filter="fade">
                                      <p:cBhvr>
                                        <p:cTn id="130" dur="500"/>
                                        <p:tgtEl>
                                          <p:spTgt spid="277"/>
                                        </p:tgtEl>
                                      </p:cBhvr>
                                    </p:animEffect>
                                  </p:childTnLst>
                                </p:cTn>
                              </p:par>
                              <p:par>
                                <p:cTn id="131" presetID="53" presetClass="entr" presetSubtype="16" fill="hold" grpId="0" nodeType="withEffect">
                                  <p:stCondLst>
                                    <p:cond delay="3000"/>
                                  </p:stCondLst>
                                  <p:childTnLst>
                                    <p:set>
                                      <p:cBhvr>
                                        <p:cTn id="132" dur="1" fill="hold">
                                          <p:stCondLst>
                                            <p:cond delay="0"/>
                                          </p:stCondLst>
                                        </p:cTn>
                                        <p:tgtEl>
                                          <p:spTgt spid="276"/>
                                        </p:tgtEl>
                                        <p:attrNameLst>
                                          <p:attrName>style.visibility</p:attrName>
                                        </p:attrNameLst>
                                      </p:cBhvr>
                                      <p:to>
                                        <p:strVal val="visible"/>
                                      </p:to>
                                    </p:set>
                                    <p:anim calcmode="lin" valueType="num">
                                      <p:cBhvr>
                                        <p:cTn id="133" dur="500" fill="hold"/>
                                        <p:tgtEl>
                                          <p:spTgt spid="276"/>
                                        </p:tgtEl>
                                        <p:attrNameLst>
                                          <p:attrName>ppt_w</p:attrName>
                                        </p:attrNameLst>
                                      </p:cBhvr>
                                      <p:tavLst>
                                        <p:tav tm="0">
                                          <p:val>
                                            <p:fltVal val="0"/>
                                          </p:val>
                                        </p:tav>
                                        <p:tav tm="100000">
                                          <p:val>
                                            <p:strVal val="#ppt_w"/>
                                          </p:val>
                                        </p:tav>
                                      </p:tavLst>
                                    </p:anim>
                                    <p:anim calcmode="lin" valueType="num">
                                      <p:cBhvr>
                                        <p:cTn id="134" dur="500" fill="hold"/>
                                        <p:tgtEl>
                                          <p:spTgt spid="276"/>
                                        </p:tgtEl>
                                        <p:attrNameLst>
                                          <p:attrName>ppt_h</p:attrName>
                                        </p:attrNameLst>
                                      </p:cBhvr>
                                      <p:tavLst>
                                        <p:tav tm="0">
                                          <p:val>
                                            <p:fltVal val="0"/>
                                          </p:val>
                                        </p:tav>
                                        <p:tav tm="100000">
                                          <p:val>
                                            <p:strVal val="#ppt_h"/>
                                          </p:val>
                                        </p:tav>
                                      </p:tavLst>
                                    </p:anim>
                                    <p:animEffect transition="in" filter="fade">
                                      <p:cBhvr>
                                        <p:cTn id="135" dur="500"/>
                                        <p:tgtEl>
                                          <p:spTgt spid="276"/>
                                        </p:tgtEl>
                                      </p:cBhvr>
                                    </p:animEffect>
                                  </p:childTnLst>
                                </p:cTn>
                              </p:par>
                              <p:par>
                                <p:cTn id="136" presetID="53" presetClass="entr" presetSubtype="16" fill="hold" grpId="0" nodeType="withEffect">
                                  <p:stCondLst>
                                    <p:cond delay="3000"/>
                                  </p:stCondLst>
                                  <p:childTnLst>
                                    <p:set>
                                      <p:cBhvr>
                                        <p:cTn id="137" dur="1" fill="hold">
                                          <p:stCondLst>
                                            <p:cond delay="0"/>
                                          </p:stCondLst>
                                        </p:cTn>
                                        <p:tgtEl>
                                          <p:spTgt spid="275"/>
                                        </p:tgtEl>
                                        <p:attrNameLst>
                                          <p:attrName>style.visibility</p:attrName>
                                        </p:attrNameLst>
                                      </p:cBhvr>
                                      <p:to>
                                        <p:strVal val="visible"/>
                                      </p:to>
                                    </p:set>
                                    <p:anim calcmode="lin" valueType="num">
                                      <p:cBhvr>
                                        <p:cTn id="138" dur="500" fill="hold"/>
                                        <p:tgtEl>
                                          <p:spTgt spid="275"/>
                                        </p:tgtEl>
                                        <p:attrNameLst>
                                          <p:attrName>ppt_w</p:attrName>
                                        </p:attrNameLst>
                                      </p:cBhvr>
                                      <p:tavLst>
                                        <p:tav tm="0">
                                          <p:val>
                                            <p:fltVal val="0"/>
                                          </p:val>
                                        </p:tav>
                                        <p:tav tm="100000">
                                          <p:val>
                                            <p:strVal val="#ppt_w"/>
                                          </p:val>
                                        </p:tav>
                                      </p:tavLst>
                                    </p:anim>
                                    <p:anim calcmode="lin" valueType="num">
                                      <p:cBhvr>
                                        <p:cTn id="139" dur="500" fill="hold"/>
                                        <p:tgtEl>
                                          <p:spTgt spid="275"/>
                                        </p:tgtEl>
                                        <p:attrNameLst>
                                          <p:attrName>ppt_h</p:attrName>
                                        </p:attrNameLst>
                                      </p:cBhvr>
                                      <p:tavLst>
                                        <p:tav tm="0">
                                          <p:val>
                                            <p:fltVal val="0"/>
                                          </p:val>
                                        </p:tav>
                                        <p:tav tm="100000">
                                          <p:val>
                                            <p:strVal val="#ppt_h"/>
                                          </p:val>
                                        </p:tav>
                                      </p:tavLst>
                                    </p:anim>
                                    <p:animEffect transition="in" filter="fade">
                                      <p:cBhvr>
                                        <p:cTn id="140" dur="500"/>
                                        <p:tgtEl>
                                          <p:spTgt spid="275"/>
                                        </p:tgtEl>
                                      </p:cBhvr>
                                    </p:animEffect>
                                  </p:childTnLst>
                                </p:cTn>
                              </p:par>
                              <p:par>
                                <p:cTn id="141" presetID="53" presetClass="entr" presetSubtype="16" fill="hold" grpId="0" nodeType="withEffect">
                                  <p:stCondLst>
                                    <p:cond delay="3000"/>
                                  </p:stCondLst>
                                  <p:childTnLst>
                                    <p:set>
                                      <p:cBhvr>
                                        <p:cTn id="142" dur="1" fill="hold">
                                          <p:stCondLst>
                                            <p:cond delay="0"/>
                                          </p:stCondLst>
                                        </p:cTn>
                                        <p:tgtEl>
                                          <p:spTgt spid="272"/>
                                        </p:tgtEl>
                                        <p:attrNameLst>
                                          <p:attrName>style.visibility</p:attrName>
                                        </p:attrNameLst>
                                      </p:cBhvr>
                                      <p:to>
                                        <p:strVal val="visible"/>
                                      </p:to>
                                    </p:set>
                                    <p:anim calcmode="lin" valueType="num">
                                      <p:cBhvr>
                                        <p:cTn id="143" dur="500" fill="hold"/>
                                        <p:tgtEl>
                                          <p:spTgt spid="272"/>
                                        </p:tgtEl>
                                        <p:attrNameLst>
                                          <p:attrName>ppt_w</p:attrName>
                                        </p:attrNameLst>
                                      </p:cBhvr>
                                      <p:tavLst>
                                        <p:tav tm="0">
                                          <p:val>
                                            <p:fltVal val="0"/>
                                          </p:val>
                                        </p:tav>
                                        <p:tav tm="100000">
                                          <p:val>
                                            <p:strVal val="#ppt_w"/>
                                          </p:val>
                                        </p:tav>
                                      </p:tavLst>
                                    </p:anim>
                                    <p:anim calcmode="lin" valueType="num">
                                      <p:cBhvr>
                                        <p:cTn id="144" dur="500" fill="hold"/>
                                        <p:tgtEl>
                                          <p:spTgt spid="272"/>
                                        </p:tgtEl>
                                        <p:attrNameLst>
                                          <p:attrName>ppt_h</p:attrName>
                                        </p:attrNameLst>
                                      </p:cBhvr>
                                      <p:tavLst>
                                        <p:tav tm="0">
                                          <p:val>
                                            <p:fltVal val="0"/>
                                          </p:val>
                                        </p:tav>
                                        <p:tav tm="100000">
                                          <p:val>
                                            <p:strVal val="#ppt_h"/>
                                          </p:val>
                                        </p:tav>
                                      </p:tavLst>
                                    </p:anim>
                                    <p:animEffect transition="in" filter="fade">
                                      <p:cBhvr>
                                        <p:cTn id="145" dur="500"/>
                                        <p:tgtEl>
                                          <p:spTgt spid="272"/>
                                        </p:tgtEl>
                                      </p:cBhvr>
                                    </p:animEffect>
                                  </p:childTnLst>
                                </p:cTn>
                              </p:par>
                              <p:par>
                                <p:cTn id="146" presetID="10" presetClass="entr" presetSubtype="0" fill="hold" nodeType="withEffect">
                                  <p:stCondLst>
                                    <p:cond delay="1000"/>
                                  </p:stCondLst>
                                  <p:childTnLst>
                                    <p:set>
                                      <p:cBhvr>
                                        <p:cTn id="147" dur="1" fill="hold">
                                          <p:stCondLst>
                                            <p:cond delay="0"/>
                                          </p:stCondLst>
                                        </p:cTn>
                                        <p:tgtEl>
                                          <p:spTgt spid="104"/>
                                        </p:tgtEl>
                                        <p:attrNameLst>
                                          <p:attrName>style.visibility</p:attrName>
                                        </p:attrNameLst>
                                      </p:cBhvr>
                                      <p:to>
                                        <p:strVal val="visible"/>
                                      </p:to>
                                    </p:set>
                                    <p:animEffect transition="in" filter="fade">
                                      <p:cBhvr>
                                        <p:cTn id="148" dur="500"/>
                                        <p:tgtEl>
                                          <p:spTgt spid="104"/>
                                        </p:tgtEl>
                                      </p:cBhvr>
                                    </p:animEffect>
                                  </p:childTnLst>
                                </p:cTn>
                              </p:par>
                              <p:par>
                                <p:cTn id="149" presetID="10" presetClass="entr" presetSubtype="0" fill="hold" nodeType="withEffect">
                                  <p:stCondLst>
                                    <p:cond delay="1500"/>
                                  </p:stCondLst>
                                  <p:childTnLst>
                                    <p:set>
                                      <p:cBhvr>
                                        <p:cTn id="150" dur="1" fill="hold">
                                          <p:stCondLst>
                                            <p:cond delay="0"/>
                                          </p:stCondLst>
                                        </p:cTn>
                                        <p:tgtEl>
                                          <p:spTgt spid="28"/>
                                        </p:tgtEl>
                                        <p:attrNameLst>
                                          <p:attrName>style.visibility</p:attrName>
                                        </p:attrNameLst>
                                      </p:cBhvr>
                                      <p:to>
                                        <p:strVal val="visible"/>
                                      </p:to>
                                    </p:set>
                                    <p:animEffect transition="in" filter="fade">
                                      <p:cBhvr>
                                        <p:cTn id="151" dur="500"/>
                                        <p:tgtEl>
                                          <p:spTgt spid="28"/>
                                        </p:tgtEl>
                                      </p:cBhvr>
                                    </p:animEffect>
                                  </p:childTnLst>
                                </p:cTn>
                              </p:par>
                              <p:par>
                                <p:cTn id="152" presetID="10" presetClass="exit" presetSubtype="0" fill="hold" nodeType="withEffect">
                                  <p:stCondLst>
                                    <p:cond delay="4000"/>
                                  </p:stCondLst>
                                  <p:childTnLst>
                                    <p:animEffect transition="out" filter="fade">
                                      <p:cBhvr>
                                        <p:cTn id="153" dur="500"/>
                                        <p:tgtEl>
                                          <p:spTgt spid="61"/>
                                        </p:tgtEl>
                                      </p:cBhvr>
                                    </p:animEffect>
                                    <p:set>
                                      <p:cBhvr>
                                        <p:cTn id="154" dur="1" fill="hold">
                                          <p:stCondLst>
                                            <p:cond delay="499"/>
                                          </p:stCondLst>
                                        </p:cTn>
                                        <p:tgtEl>
                                          <p:spTgt spid="61"/>
                                        </p:tgtEl>
                                        <p:attrNameLst>
                                          <p:attrName>style.visibility</p:attrName>
                                        </p:attrNameLst>
                                      </p:cBhvr>
                                      <p:to>
                                        <p:strVal val="hidden"/>
                                      </p:to>
                                    </p:set>
                                  </p:childTnLst>
                                </p:cTn>
                              </p:par>
                              <p:par>
                                <p:cTn id="155" presetID="22" presetClass="entr" presetSubtype="8" fill="hold" grpId="0" nodeType="withEffect">
                                  <p:stCondLst>
                                    <p:cond delay="4000"/>
                                  </p:stCondLst>
                                  <p:childTnLst>
                                    <p:set>
                                      <p:cBhvr>
                                        <p:cTn id="156" dur="1" fill="hold">
                                          <p:stCondLst>
                                            <p:cond delay="0"/>
                                          </p:stCondLst>
                                        </p:cTn>
                                        <p:tgtEl>
                                          <p:spTgt spid="439"/>
                                        </p:tgtEl>
                                        <p:attrNameLst>
                                          <p:attrName>style.visibility</p:attrName>
                                        </p:attrNameLst>
                                      </p:cBhvr>
                                      <p:to>
                                        <p:strVal val="visible"/>
                                      </p:to>
                                    </p:set>
                                    <p:animEffect transition="in" filter="wipe(left)">
                                      <p:cBhvr>
                                        <p:cTn id="157" dur="500"/>
                                        <p:tgtEl>
                                          <p:spTgt spid="439"/>
                                        </p:tgtEl>
                                      </p:cBhvr>
                                    </p:animEffect>
                                  </p:childTnLst>
                                </p:cTn>
                              </p:par>
                              <p:par>
                                <p:cTn id="158" presetID="22" presetClass="entr" presetSubtype="8" fill="hold" grpId="0" nodeType="withEffect">
                                  <p:stCondLst>
                                    <p:cond delay="4000"/>
                                  </p:stCondLst>
                                  <p:childTnLst>
                                    <p:set>
                                      <p:cBhvr>
                                        <p:cTn id="159" dur="1" fill="hold">
                                          <p:stCondLst>
                                            <p:cond delay="0"/>
                                          </p:stCondLst>
                                        </p:cTn>
                                        <p:tgtEl>
                                          <p:spTgt spid="78"/>
                                        </p:tgtEl>
                                        <p:attrNameLst>
                                          <p:attrName>style.visibility</p:attrName>
                                        </p:attrNameLst>
                                      </p:cBhvr>
                                      <p:to>
                                        <p:strVal val="visible"/>
                                      </p:to>
                                    </p:set>
                                    <p:animEffect transition="in" filter="wipe(left)">
                                      <p:cBhvr>
                                        <p:cTn id="160"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 grpId="0" animBg="1"/>
      <p:bldP spid="185" grpId="0" animBg="1"/>
      <p:bldP spid="167" grpId="0" animBg="1"/>
      <p:bldP spid="166" grpId="0" animBg="1"/>
      <p:bldP spid="2" grpId="0" animBg="1"/>
      <p:bldP spid="287" grpId="0"/>
      <p:bldP spid="442" grpId="0"/>
      <p:bldP spid="443" grpId="0"/>
      <p:bldP spid="277" grpId="0"/>
      <p:bldP spid="644" grpId="0"/>
      <p:bldP spid="276" grpId="0"/>
      <p:bldP spid="183" grpId="0"/>
      <p:bldP spid="275" grpId="0"/>
      <p:bldP spid="184" grpId="0"/>
      <p:bldP spid="272" grpId="0"/>
      <p:bldP spid="181" grpId="0"/>
      <p:bldP spid="195" grpId="0"/>
      <p:bldP spid="193" grpId="0"/>
      <p:bldP spid="194" grpId="0"/>
      <p:bldP spid="196" grpId="0"/>
      <p:bldP spid="439" grpId="0" animBg="1"/>
      <p:bldP spid="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FAB8EAE-6E00-E8D6-9D34-EDACE02A5502}"/>
              </a:ext>
              <a:ext uri="{C183D7F6-B498-43B3-948B-1728B52AA6E4}">
                <adec:decorative xmlns:adec="http://schemas.microsoft.com/office/drawing/2017/decorative" val="1"/>
              </a:ext>
            </a:extLst>
          </p:cNvPr>
          <p:cNvSpPr/>
          <p:nvPr/>
        </p:nvSpPr>
        <p:spPr bwMode="auto">
          <a:xfrm>
            <a:off x="418644" y="2743674"/>
            <a:ext cx="11361424" cy="3487387"/>
          </a:xfrm>
          <a:prstGeom prst="rect">
            <a:avLst/>
          </a:prstGeom>
          <a:noFill/>
          <a:ln w="19050" cap="flat" cmpd="sng" algn="ctr">
            <a:solidFill>
              <a:schemeClr val="tx2"/>
            </a:solidFill>
            <a:prstDash val="solid"/>
            <a:headEnd type="none" w="med" len="med"/>
            <a:tailEnd type="none" w="med" len="med"/>
          </a:ln>
          <a:effectLst/>
        </p:spPr>
        <p:txBody>
          <a:bodyPr rot="0" spcFirstLastPara="0" vertOverflow="overflow" horzOverflow="overflow" vert="horz" wrap="square" lIns="182802" tIns="146242" rIns="182802" bIns="146242"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defRPr/>
            </a:pPr>
            <a:endParaRPr lang="en-US" sz="2400" kern="0">
              <a:gradFill>
                <a:gsLst>
                  <a:gs pos="0">
                    <a:srgbClr val="FFFFFF"/>
                  </a:gs>
                  <a:gs pos="100000">
                    <a:srgbClr val="FFFFFF"/>
                  </a:gs>
                </a:gsLst>
                <a:lin ang="5400000" scaled="0"/>
              </a:gradFill>
              <a:latin typeface="Segoe UI"/>
              <a:ea typeface="Segoe UI" pitchFamily="34" charset="0"/>
              <a:cs typeface="Segoe UI" pitchFamily="34" charset="0"/>
            </a:endParaRPr>
          </a:p>
        </p:txBody>
      </p:sp>
      <p:grpSp>
        <p:nvGrpSpPr>
          <p:cNvPr id="28" name="Group 27">
            <a:extLst>
              <a:ext uri="{FF2B5EF4-FFF2-40B4-BE49-F238E27FC236}">
                <a16:creationId xmlns:a16="http://schemas.microsoft.com/office/drawing/2014/main" id="{9FCB9DE6-30C5-AA69-8312-7781F4619567}"/>
              </a:ext>
            </a:extLst>
          </p:cNvPr>
          <p:cNvGrpSpPr/>
          <p:nvPr/>
        </p:nvGrpSpPr>
        <p:grpSpPr>
          <a:xfrm>
            <a:off x="4346987" y="3327400"/>
            <a:ext cx="3358654" cy="754233"/>
            <a:chOff x="4346987" y="3327400"/>
            <a:chExt cx="3358654" cy="754233"/>
          </a:xfrm>
        </p:grpSpPr>
        <p:sp>
          <p:nvSpPr>
            <p:cNvPr id="8" name="TextBox 7">
              <a:extLst>
                <a:ext uri="{FF2B5EF4-FFF2-40B4-BE49-F238E27FC236}">
                  <a16:creationId xmlns:a16="http://schemas.microsoft.com/office/drawing/2014/main" id="{0A880D2A-1F15-3242-D053-CF8C112771D3}"/>
                </a:ext>
              </a:extLst>
            </p:cNvPr>
            <p:cNvSpPr txBox="1"/>
            <p:nvPr/>
          </p:nvSpPr>
          <p:spPr>
            <a:xfrm>
              <a:off x="4796111" y="3327400"/>
              <a:ext cx="1772793" cy="276999"/>
            </a:xfrm>
            <a:prstGeom prst="rect">
              <a:avLst/>
            </a:prstGeom>
            <a:noFill/>
          </p:spPr>
          <p:txBody>
            <a:bodyPr wrap="square" lIns="0" tIns="0" rIns="0" bIns="0" rtlCol="0">
              <a:spAutoFit/>
            </a:bodyPr>
            <a:lstStyle/>
            <a:p>
              <a:pPr defTabSz="914192">
                <a:defRPr/>
              </a:pPr>
              <a:r>
                <a:rPr lang="en-US" b="1" dirty="0">
                  <a:solidFill>
                    <a:schemeClr val="tx2"/>
                  </a:solidFill>
                  <a:latin typeface="Segoe UI"/>
                  <a:cs typeface="Segoe UI" panose="020B0502040204020203" pitchFamily="34" charset="0"/>
                </a:rPr>
                <a:t>Secure</a:t>
              </a:r>
            </a:p>
          </p:txBody>
        </p:sp>
        <p:sp>
          <p:nvSpPr>
            <p:cNvPr id="9" name="TextBox 8">
              <a:extLst>
                <a:ext uri="{FF2B5EF4-FFF2-40B4-BE49-F238E27FC236}">
                  <a16:creationId xmlns:a16="http://schemas.microsoft.com/office/drawing/2014/main" id="{DA981051-FA8B-6B57-E5BD-FCF66A746728}"/>
                </a:ext>
              </a:extLst>
            </p:cNvPr>
            <p:cNvSpPr txBox="1"/>
            <p:nvPr/>
          </p:nvSpPr>
          <p:spPr>
            <a:xfrm>
              <a:off x="4811218" y="3612596"/>
              <a:ext cx="2894423" cy="469037"/>
            </a:xfrm>
            <a:prstGeom prst="rect">
              <a:avLst/>
            </a:prstGeom>
            <a:noFill/>
          </p:spPr>
          <p:txBody>
            <a:bodyPr wrap="square" lIns="0" rIns="0">
              <a:spAutoFit/>
            </a:bodyPr>
            <a:lstStyle/>
            <a:p>
              <a:pPr defTabSz="914192">
                <a:defRPr/>
              </a:pPr>
              <a:r>
                <a:rPr lang="en-US" sz="1200" dirty="0">
                  <a:latin typeface="Segoe UI"/>
                  <a:cs typeface="Segoe UI" panose="020B0502040204020203" pitchFamily="34" charset="0"/>
                </a:rPr>
                <a:t>Safeguard backups against ransomware, accidental deletions and outages</a:t>
              </a:r>
            </a:p>
          </p:txBody>
        </p:sp>
        <p:pic>
          <p:nvPicPr>
            <p:cNvPr id="20" name="Graphic 19">
              <a:extLst>
                <a:ext uri="{FF2B5EF4-FFF2-40B4-BE49-F238E27FC236}">
                  <a16:creationId xmlns:a16="http://schemas.microsoft.com/office/drawing/2014/main" id="{8A2F484F-DCA1-0817-ECE0-1FDC3DA44C6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46987" y="3381375"/>
              <a:ext cx="373842" cy="373842"/>
            </a:xfrm>
            <a:prstGeom prst="rect">
              <a:avLst/>
            </a:prstGeom>
          </p:spPr>
        </p:pic>
      </p:grpSp>
      <p:grpSp>
        <p:nvGrpSpPr>
          <p:cNvPr id="27" name="Group 26">
            <a:extLst>
              <a:ext uri="{FF2B5EF4-FFF2-40B4-BE49-F238E27FC236}">
                <a16:creationId xmlns:a16="http://schemas.microsoft.com/office/drawing/2014/main" id="{7A663AFF-BDA1-F7CA-52B4-A4B0EDC14B5B}"/>
              </a:ext>
            </a:extLst>
          </p:cNvPr>
          <p:cNvGrpSpPr/>
          <p:nvPr/>
        </p:nvGrpSpPr>
        <p:grpSpPr>
          <a:xfrm>
            <a:off x="799087" y="3331439"/>
            <a:ext cx="3227287" cy="745995"/>
            <a:chOff x="799087" y="3331439"/>
            <a:chExt cx="3227287" cy="745995"/>
          </a:xfrm>
        </p:grpSpPr>
        <p:sp>
          <p:nvSpPr>
            <p:cNvPr id="11" name="TextBox 10">
              <a:extLst>
                <a:ext uri="{FF2B5EF4-FFF2-40B4-BE49-F238E27FC236}">
                  <a16:creationId xmlns:a16="http://schemas.microsoft.com/office/drawing/2014/main" id="{316CB33E-7AE8-B5F6-5B83-D2D9127A7A51}"/>
                </a:ext>
              </a:extLst>
            </p:cNvPr>
            <p:cNvSpPr txBox="1"/>
            <p:nvPr/>
          </p:nvSpPr>
          <p:spPr>
            <a:xfrm>
              <a:off x="1217052" y="3331439"/>
              <a:ext cx="2809322" cy="276999"/>
            </a:xfrm>
            <a:prstGeom prst="rect">
              <a:avLst/>
            </a:prstGeom>
            <a:noFill/>
          </p:spPr>
          <p:txBody>
            <a:bodyPr wrap="square" lIns="0" tIns="0" rIns="0" bIns="0" rtlCol="0">
              <a:spAutoFit/>
            </a:bodyPr>
            <a:lstStyle/>
            <a:p>
              <a:pPr defTabSz="914192">
                <a:defRPr/>
              </a:pPr>
              <a:r>
                <a:rPr lang="en-US" b="1" dirty="0">
                  <a:solidFill>
                    <a:schemeClr val="tx2"/>
                  </a:solidFill>
                  <a:latin typeface="Segoe UI"/>
                  <a:cs typeface="Segoe UI" panose="020B0502040204020203" pitchFamily="34" charset="0"/>
                </a:rPr>
                <a:t>Simple </a:t>
              </a:r>
            </a:p>
          </p:txBody>
        </p:sp>
        <p:sp>
          <p:nvSpPr>
            <p:cNvPr id="13" name="TextBox 12">
              <a:extLst>
                <a:ext uri="{FF2B5EF4-FFF2-40B4-BE49-F238E27FC236}">
                  <a16:creationId xmlns:a16="http://schemas.microsoft.com/office/drawing/2014/main" id="{722FE811-5544-423B-7EFC-00C2B329FE65}"/>
                </a:ext>
              </a:extLst>
            </p:cNvPr>
            <p:cNvSpPr txBox="1"/>
            <p:nvPr/>
          </p:nvSpPr>
          <p:spPr>
            <a:xfrm>
              <a:off x="1213720" y="3608397"/>
              <a:ext cx="2812654" cy="469037"/>
            </a:xfrm>
            <a:prstGeom prst="rect">
              <a:avLst/>
            </a:prstGeom>
            <a:noFill/>
          </p:spPr>
          <p:txBody>
            <a:bodyPr wrap="square" lIns="0" rIns="0">
              <a:spAutoFit/>
            </a:bodyPr>
            <a:lstStyle/>
            <a:p>
              <a:pPr defTabSz="914192">
                <a:defRPr/>
              </a:pPr>
              <a:r>
                <a:rPr lang="en-US" sz="1200" dirty="0">
                  <a:latin typeface="Segoe UI"/>
                  <a:cs typeface="Segoe UI" panose="020B0502040204020203" pitchFamily="34" charset="0"/>
                </a:rPr>
                <a:t>Experience less overhead with zero-infra backup solution and self-service restores</a:t>
              </a:r>
            </a:p>
          </p:txBody>
        </p:sp>
        <p:pic>
          <p:nvPicPr>
            <p:cNvPr id="22" name="Graphic 21">
              <a:extLst>
                <a:ext uri="{FF2B5EF4-FFF2-40B4-BE49-F238E27FC236}">
                  <a16:creationId xmlns:a16="http://schemas.microsoft.com/office/drawing/2014/main" id="{EA5D206C-3418-7174-5463-FD1C53CB17F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9087" y="3381375"/>
              <a:ext cx="324244" cy="324244"/>
            </a:xfrm>
            <a:prstGeom prst="rect">
              <a:avLst/>
            </a:prstGeom>
          </p:spPr>
        </p:pic>
      </p:grpSp>
      <p:grpSp>
        <p:nvGrpSpPr>
          <p:cNvPr id="29" name="Group 28">
            <a:extLst>
              <a:ext uri="{FF2B5EF4-FFF2-40B4-BE49-F238E27FC236}">
                <a16:creationId xmlns:a16="http://schemas.microsoft.com/office/drawing/2014/main" id="{5B6F90E9-FC4E-EF3C-A885-7BFB0D6A9AE7}"/>
              </a:ext>
            </a:extLst>
          </p:cNvPr>
          <p:cNvGrpSpPr/>
          <p:nvPr/>
        </p:nvGrpSpPr>
        <p:grpSpPr>
          <a:xfrm>
            <a:off x="7834733" y="3328387"/>
            <a:ext cx="3558179" cy="750974"/>
            <a:chOff x="7834733" y="3328387"/>
            <a:chExt cx="3558179" cy="750974"/>
          </a:xfrm>
        </p:grpSpPr>
        <p:sp>
          <p:nvSpPr>
            <p:cNvPr id="18" name="TextBox 17">
              <a:extLst>
                <a:ext uri="{FF2B5EF4-FFF2-40B4-BE49-F238E27FC236}">
                  <a16:creationId xmlns:a16="http://schemas.microsoft.com/office/drawing/2014/main" id="{472A2358-E5E7-97AA-78EF-2CD6C91D7EA8}"/>
                </a:ext>
              </a:extLst>
            </p:cNvPr>
            <p:cNvSpPr txBox="1"/>
            <p:nvPr/>
          </p:nvSpPr>
          <p:spPr>
            <a:xfrm>
              <a:off x="8402786" y="3328387"/>
              <a:ext cx="1772793" cy="276999"/>
            </a:xfrm>
            <a:prstGeom prst="rect">
              <a:avLst/>
            </a:prstGeom>
            <a:noFill/>
          </p:spPr>
          <p:txBody>
            <a:bodyPr wrap="square" lIns="0" tIns="0" rIns="0" bIns="0" rtlCol="0">
              <a:spAutoFit/>
            </a:bodyPr>
            <a:lstStyle/>
            <a:p>
              <a:pPr defTabSz="914192">
                <a:defRPr/>
              </a:pPr>
              <a:r>
                <a:rPr lang="en-US" b="1" dirty="0">
                  <a:solidFill>
                    <a:schemeClr val="tx2"/>
                  </a:solidFill>
                  <a:latin typeface="Segoe UI"/>
                  <a:cs typeface="Segoe UI" panose="020B0502040204020203" pitchFamily="34" charset="0"/>
                </a:rPr>
                <a:t>Cost-Effective</a:t>
              </a:r>
            </a:p>
          </p:txBody>
        </p:sp>
        <p:sp>
          <p:nvSpPr>
            <p:cNvPr id="19" name="TextBox 18">
              <a:extLst>
                <a:ext uri="{FF2B5EF4-FFF2-40B4-BE49-F238E27FC236}">
                  <a16:creationId xmlns:a16="http://schemas.microsoft.com/office/drawing/2014/main" id="{5C2080E9-8CFB-7719-A946-38CA8828C4EB}"/>
                </a:ext>
              </a:extLst>
            </p:cNvPr>
            <p:cNvSpPr txBox="1"/>
            <p:nvPr/>
          </p:nvSpPr>
          <p:spPr>
            <a:xfrm>
              <a:off x="8433474" y="3610324"/>
              <a:ext cx="2959438" cy="469037"/>
            </a:xfrm>
            <a:prstGeom prst="rect">
              <a:avLst/>
            </a:prstGeom>
            <a:noFill/>
          </p:spPr>
          <p:txBody>
            <a:bodyPr wrap="square" lIns="0" rIns="0">
              <a:spAutoFit/>
            </a:bodyPr>
            <a:lstStyle/>
            <a:p>
              <a:pPr defTabSz="914192">
                <a:defRPr/>
              </a:pPr>
              <a:r>
                <a:rPr lang="en-US" sz="1200" dirty="0">
                  <a:latin typeface="Segoe UI"/>
                  <a:cs typeface="Segoe UI" panose="020B0502040204020203" pitchFamily="34" charset="0"/>
                </a:rPr>
                <a:t>Predict backup cost with precision and save money with cheaper storage</a:t>
              </a:r>
            </a:p>
          </p:txBody>
        </p:sp>
        <p:pic>
          <p:nvPicPr>
            <p:cNvPr id="23" name="Graphic 22">
              <a:extLst>
                <a:ext uri="{FF2B5EF4-FFF2-40B4-BE49-F238E27FC236}">
                  <a16:creationId xmlns:a16="http://schemas.microsoft.com/office/drawing/2014/main" id="{AF0D2407-EC2E-98D4-EA3B-B939384E423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34733" y="3377597"/>
              <a:ext cx="461600" cy="461600"/>
            </a:xfrm>
            <a:prstGeom prst="rect">
              <a:avLst/>
            </a:prstGeom>
          </p:spPr>
        </p:pic>
      </p:grpSp>
      <p:grpSp>
        <p:nvGrpSpPr>
          <p:cNvPr id="25" name="Group 24">
            <a:extLst>
              <a:ext uri="{FF2B5EF4-FFF2-40B4-BE49-F238E27FC236}">
                <a16:creationId xmlns:a16="http://schemas.microsoft.com/office/drawing/2014/main" id="{A30C9706-F6A7-5F94-B417-0AADB39138A1}"/>
              </a:ext>
            </a:extLst>
          </p:cNvPr>
          <p:cNvGrpSpPr/>
          <p:nvPr/>
        </p:nvGrpSpPr>
        <p:grpSpPr>
          <a:xfrm>
            <a:off x="2414908" y="4790775"/>
            <a:ext cx="3780148" cy="778997"/>
            <a:chOff x="2414908" y="4790775"/>
            <a:chExt cx="3780148" cy="778997"/>
          </a:xfrm>
        </p:grpSpPr>
        <p:sp>
          <p:nvSpPr>
            <p:cNvPr id="5" name="TextBox 4">
              <a:extLst>
                <a:ext uri="{FF2B5EF4-FFF2-40B4-BE49-F238E27FC236}">
                  <a16:creationId xmlns:a16="http://schemas.microsoft.com/office/drawing/2014/main" id="{91968CBC-6BF8-1D24-4A5C-1A4C63DB0D2C}"/>
                </a:ext>
              </a:extLst>
            </p:cNvPr>
            <p:cNvSpPr txBox="1"/>
            <p:nvPr/>
          </p:nvSpPr>
          <p:spPr>
            <a:xfrm>
              <a:off x="2821746" y="4792663"/>
              <a:ext cx="2331921" cy="374793"/>
            </a:xfrm>
            <a:prstGeom prst="rect">
              <a:avLst/>
            </a:prstGeom>
            <a:noFill/>
          </p:spPr>
          <p:txBody>
            <a:bodyPr wrap="square">
              <a:spAutoFit/>
            </a:bodyPr>
            <a:lstStyle/>
            <a:p>
              <a:pPr defTabSz="914192">
                <a:defRPr/>
              </a:pPr>
              <a:r>
                <a:rPr lang="en-US" b="1" dirty="0">
                  <a:solidFill>
                    <a:schemeClr val="tx2"/>
                  </a:solidFill>
                  <a:latin typeface="Segoe UI"/>
                  <a:cs typeface="Segoe UI" panose="020B0502040204020203" pitchFamily="34" charset="0"/>
                </a:rPr>
                <a:t>Manage at-scale</a:t>
              </a:r>
            </a:p>
          </p:txBody>
        </p:sp>
        <p:sp>
          <p:nvSpPr>
            <p:cNvPr id="6" name="TextBox 5">
              <a:extLst>
                <a:ext uri="{FF2B5EF4-FFF2-40B4-BE49-F238E27FC236}">
                  <a16:creationId xmlns:a16="http://schemas.microsoft.com/office/drawing/2014/main" id="{16ED470B-1F7D-2A77-DC4F-0B95F075A405}"/>
                </a:ext>
              </a:extLst>
            </p:cNvPr>
            <p:cNvSpPr txBox="1"/>
            <p:nvPr/>
          </p:nvSpPr>
          <p:spPr>
            <a:xfrm>
              <a:off x="2913918" y="5100735"/>
              <a:ext cx="3281138" cy="469037"/>
            </a:xfrm>
            <a:prstGeom prst="rect">
              <a:avLst/>
            </a:prstGeom>
            <a:noFill/>
          </p:spPr>
          <p:txBody>
            <a:bodyPr wrap="square" lIns="0" rIns="0">
              <a:spAutoFit/>
            </a:bodyPr>
            <a:lstStyle/>
            <a:p>
              <a:pPr defTabSz="914225">
                <a:defRPr/>
              </a:pPr>
              <a:r>
                <a:rPr lang="en-US" sz="1200" dirty="0">
                  <a:latin typeface="Segoe UI"/>
                  <a:cs typeface="Segoe UI" panose="020B0502040204020203" pitchFamily="34" charset="0"/>
                </a:rPr>
                <a:t>Monitor, operate, govern and plan backups at scale from a central  pane of glass </a:t>
              </a:r>
            </a:p>
          </p:txBody>
        </p:sp>
        <p:pic>
          <p:nvPicPr>
            <p:cNvPr id="21" name="Graphic 20">
              <a:extLst>
                <a:ext uri="{FF2B5EF4-FFF2-40B4-BE49-F238E27FC236}">
                  <a16:creationId xmlns:a16="http://schemas.microsoft.com/office/drawing/2014/main" id="{0939D3D1-A2E4-345B-AB31-6EDAE26A2A38}"/>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14908" y="4790775"/>
              <a:ext cx="406838" cy="406838"/>
            </a:xfrm>
            <a:prstGeom prst="rect">
              <a:avLst/>
            </a:prstGeom>
          </p:spPr>
        </p:pic>
      </p:grpSp>
      <p:grpSp>
        <p:nvGrpSpPr>
          <p:cNvPr id="26" name="Group 25">
            <a:extLst>
              <a:ext uri="{FF2B5EF4-FFF2-40B4-BE49-F238E27FC236}">
                <a16:creationId xmlns:a16="http://schemas.microsoft.com/office/drawing/2014/main" id="{8D81A61F-5E72-9FE0-B1A2-E2F569C82A9D}"/>
              </a:ext>
            </a:extLst>
          </p:cNvPr>
          <p:cNvGrpSpPr/>
          <p:nvPr/>
        </p:nvGrpSpPr>
        <p:grpSpPr>
          <a:xfrm>
            <a:off x="6341231" y="4756315"/>
            <a:ext cx="3760718" cy="818328"/>
            <a:chOff x="6341231" y="4756315"/>
            <a:chExt cx="3760718" cy="818328"/>
          </a:xfrm>
        </p:grpSpPr>
        <p:sp>
          <p:nvSpPr>
            <p:cNvPr id="15" name="TextBox 14">
              <a:extLst>
                <a:ext uri="{FF2B5EF4-FFF2-40B4-BE49-F238E27FC236}">
                  <a16:creationId xmlns:a16="http://schemas.microsoft.com/office/drawing/2014/main" id="{C2EBCD90-0428-3C32-3AF3-BABCA6D204C1}"/>
                </a:ext>
              </a:extLst>
            </p:cNvPr>
            <p:cNvSpPr txBox="1"/>
            <p:nvPr/>
          </p:nvSpPr>
          <p:spPr>
            <a:xfrm>
              <a:off x="6820811" y="4792663"/>
              <a:ext cx="3281138" cy="374793"/>
            </a:xfrm>
            <a:prstGeom prst="rect">
              <a:avLst/>
            </a:prstGeom>
            <a:noFill/>
          </p:spPr>
          <p:txBody>
            <a:bodyPr wrap="square">
              <a:spAutoFit/>
            </a:bodyPr>
            <a:lstStyle/>
            <a:p>
              <a:pPr defTabSz="914049">
                <a:defRPr/>
              </a:pPr>
              <a:r>
                <a:rPr lang="en-US" b="1" dirty="0">
                  <a:solidFill>
                    <a:schemeClr val="tx2"/>
                  </a:solidFill>
                  <a:latin typeface="Segoe UI"/>
                  <a:cs typeface="Segoe UI" panose="020B0502040204020203" pitchFamily="34" charset="0"/>
                </a:rPr>
                <a:t>Diverse workload support</a:t>
              </a:r>
            </a:p>
          </p:txBody>
        </p:sp>
        <p:sp>
          <p:nvSpPr>
            <p:cNvPr id="16" name="TextBox 15">
              <a:extLst>
                <a:ext uri="{FF2B5EF4-FFF2-40B4-BE49-F238E27FC236}">
                  <a16:creationId xmlns:a16="http://schemas.microsoft.com/office/drawing/2014/main" id="{EF0E96FB-6271-24C0-3D92-64745412C0E3}"/>
                </a:ext>
              </a:extLst>
            </p:cNvPr>
            <p:cNvSpPr txBox="1"/>
            <p:nvPr/>
          </p:nvSpPr>
          <p:spPr>
            <a:xfrm>
              <a:off x="6927955" y="5105606"/>
              <a:ext cx="3066845" cy="469037"/>
            </a:xfrm>
            <a:prstGeom prst="rect">
              <a:avLst/>
            </a:prstGeom>
            <a:noFill/>
          </p:spPr>
          <p:txBody>
            <a:bodyPr wrap="square" lIns="0" rIns="0">
              <a:spAutoFit/>
            </a:bodyPr>
            <a:lstStyle/>
            <a:p>
              <a:pPr defTabSz="914192">
                <a:defRPr/>
              </a:pPr>
              <a:r>
                <a:rPr lang="en-US" sz="1200" dirty="0">
                  <a:latin typeface="Segoe UI"/>
                  <a:cs typeface="Segoe UI" panose="020B0502040204020203" pitchFamily="34" charset="0"/>
                </a:rPr>
                <a:t>Protect database and storage workloads across IaaS and PaaS deployments</a:t>
              </a:r>
            </a:p>
          </p:txBody>
        </p:sp>
        <p:pic>
          <p:nvPicPr>
            <p:cNvPr id="24" name="Graphic 23">
              <a:extLst>
                <a:ext uri="{FF2B5EF4-FFF2-40B4-BE49-F238E27FC236}">
                  <a16:creationId xmlns:a16="http://schemas.microsoft.com/office/drawing/2014/main" id="{19AD85E9-4D1B-E054-BE83-CE867A3768C7}"/>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341231" y="4756315"/>
              <a:ext cx="479580" cy="479580"/>
            </a:xfrm>
            <a:prstGeom prst="rect">
              <a:avLst/>
            </a:prstGeom>
          </p:spPr>
        </p:pic>
      </p:grpSp>
      <p:sp>
        <p:nvSpPr>
          <p:cNvPr id="38" name="Title 37">
            <a:extLst>
              <a:ext uri="{FF2B5EF4-FFF2-40B4-BE49-F238E27FC236}">
                <a16:creationId xmlns:a16="http://schemas.microsoft.com/office/drawing/2014/main" id="{265D6D9C-5B20-F5D6-42B4-A2AFF34A9EFB}"/>
              </a:ext>
            </a:extLst>
          </p:cNvPr>
          <p:cNvSpPr>
            <a:spLocks noGrp="1"/>
          </p:cNvSpPr>
          <p:nvPr>
            <p:ph type="title"/>
          </p:nvPr>
        </p:nvSpPr>
        <p:spPr>
          <a:xfrm>
            <a:off x="455995" y="620428"/>
            <a:ext cx="11306469" cy="397545"/>
          </a:xfrm>
        </p:spPr>
        <p:txBody>
          <a:bodyPr/>
          <a:lstStyle/>
          <a:p>
            <a:r>
              <a:rPr lang="en-US" dirty="0">
                <a:solidFill>
                  <a:schemeClr val="tx1"/>
                </a:solidFill>
              </a:rPr>
              <a:t>Azure Backup: Modern enterprise-class backup solution!</a:t>
            </a:r>
            <a:endParaRPr lang="en-NL" sz="1960" dirty="0"/>
          </a:p>
        </p:txBody>
      </p:sp>
      <p:sp>
        <p:nvSpPr>
          <p:cNvPr id="39" name="Text Placeholder 38">
            <a:extLst>
              <a:ext uri="{FF2B5EF4-FFF2-40B4-BE49-F238E27FC236}">
                <a16:creationId xmlns:a16="http://schemas.microsoft.com/office/drawing/2014/main" id="{D3809F08-10FF-343A-CD94-BCA1DDB51AB3}"/>
              </a:ext>
            </a:extLst>
          </p:cNvPr>
          <p:cNvSpPr>
            <a:spLocks noGrp="1"/>
          </p:cNvSpPr>
          <p:nvPr>
            <p:ph type="body" sz="quarter" idx="10"/>
          </p:nvPr>
        </p:nvSpPr>
        <p:spPr>
          <a:xfrm>
            <a:off x="455995" y="1922587"/>
            <a:ext cx="9384447" cy="615553"/>
          </a:xfrm>
        </p:spPr>
        <p:txBody>
          <a:bodyPr/>
          <a:lstStyle/>
          <a:p>
            <a:r>
              <a:rPr lang="en-US" sz="2000" dirty="0">
                <a:solidFill>
                  <a:schemeClr val="tx1"/>
                </a:solidFill>
              </a:rPr>
              <a:t>Azure Backup is a simple, secure, cost-effective manage at-scale built-in backup</a:t>
            </a:r>
            <a:br>
              <a:rPr lang="en-US" sz="2000" dirty="0">
                <a:solidFill>
                  <a:schemeClr val="tx1"/>
                </a:solidFill>
              </a:rPr>
            </a:br>
            <a:r>
              <a:rPr lang="en-US" sz="2000" dirty="0">
                <a:solidFill>
                  <a:schemeClr val="tx1"/>
                </a:solidFill>
              </a:rPr>
              <a:t>solution to protect diverse set of workloads in Azure</a:t>
            </a:r>
            <a:endParaRPr lang="en-NL" sz="2000" dirty="0">
              <a:solidFill>
                <a:schemeClr val="tx1"/>
              </a:solidFill>
            </a:endParaRPr>
          </a:p>
        </p:txBody>
      </p:sp>
    </p:spTree>
    <p:extLst>
      <p:ext uri="{BB962C8B-B14F-4D97-AF65-F5344CB8AC3E}">
        <p14:creationId xmlns:p14="http://schemas.microsoft.com/office/powerpoint/2010/main" val="115264811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263E7-3C5D-7270-542A-BD5FD49EAACF}"/>
              </a:ext>
            </a:extLst>
          </p:cNvPr>
          <p:cNvSpPr>
            <a:spLocks noGrp="1"/>
          </p:cNvSpPr>
          <p:nvPr>
            <p:ph type="body" sz="quarter" idx="10"/>
          </p:nvPr>
        </p:nvSpPr>
        <p:spPr>
          <a:xfrm>
            <a:off x="455995" y="1922587"/>
            <a:ext cx="9637300" cy="923330"/>
          </a:xfrm>
        </p:spPr>
        <p:txBody>
          <a:bodyPr/>
          <a:lstStyle/>
          <a:p>
            <a:r>
              <a:rPr lang="en-US" sz="2000" dirty="0">
                <a:solidFill>
                  <a:schemeClr val="tx1"/>
                </a:solidFill>
              </a:rPr>
              <a:t>Azure Backup and our trusted partners together support protecting multiple workload types to  end-to-end across infrastructure, databases, and storage to Azure</a:t>
            </a:r>
            <a:endParaRPr lang="en-NL" sz="2000" dirty="0">
              <a:solidFill>
                <a:schemeClr val="tx1"/>
              </a:solidFill>
            </a:endParaRPr>
          </a:p>
        </p:txBody>
      </p:sp>
      <p:sp>
        <p:nvSpPr>
          <p:cNvPr id="56" name="Text Placeholder 17">
            <a:extLst>
              <a:ext uri="{FF2B5EF4-FFF2-40B4-BE49-F238E27FC236}">
                <a16:creationId xmlns:a16="http://schemas.microsoft.com/office/drawing/2014/main" id="{65ECFBF8-42E3-C09F-347D-B9C866BC863C}"/>
              </a:ext>
              <a:ext uri="{C183D7F6-B498-43B3-948B-1728B52AA6E4}">
                <adec:decorative xmlns:adec="http://schemas.microsoft.com/office/drawing/2017/decorative" val="0"/>
              </a:ext>
            </a:extLst>
          </p:cNvPr>
          <p:cNvSpPr txBox="1">
            <a:spLocks/>
          </p:cNvSpPr>
          <p:nvPr/>
        </p:nvSpPr>
        <p:spPr>
          <a:xfrm>
            <a:off x="455996" y="2923796"/>
            <a:ext cx="4082794" cy="2789995"/>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600"/>
              </a:spcBef>
              <a:spcAft>
                <a:spcPts val="400"/>
              </a:spcAft>
              <a:buClrTx/>
              <a:buSzPct val="90000"/>
              <a:buFont typeface="Wingdings" panose="05000000000000000000" pitchFamily="2" charset="2"/>
              <a:buNone/>
              <a:tabLst/>
              <a:defRPr sz="1600" b="0" kern="1200" spc="0" baseline="0">
                <a:solidFill>
                  <a:schemeClr val="tx1"/>
                </a:solidFill>
                <a:latin typeface="+mn-lt"/>
                <a:ea typeface="+mn-ea"/>
                <a:cs typeface="Segoe UI" panose="020B0502040204020203" pitchFamily="34" charset="0"/>
              </a:defRPr>
            </a:lvl1pPr>
            <a:lvl2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b="0" kern="1200" spc="0" baseline="0">
                <a:solidFill>
                  <a:schemeClr val="tx1"/>
                </a:solidFill>
                <a:latin typeface="+mn-lt"/>
                <a:ea typeface="+mn-ea"/>
                <a:cs typeface="+mn-cs"/>
              </a:defRPr>
            </a:lvl2pPr>
            <a:lvl3pPr marL="171450" marR="0" indent="-171450" algn="l" defTabSz="932742" rtl="0" eaLnBrk="1" fontAlgn="auto" latinLnBrk="0" hangingPunct="1">
              <a:lnSpc>
                <a:spcPct val="100000"/>
              </a:lnSpc>
              <a:spcBef>
                <a:spcPts val="400"/>
              </a:spcBef>
              <a:spcAft>
                <a:spcPts val="0"/>
              </a:spcAft>
              <a:buClrTx/>
              <a:buSzPct val="90000"/>
              <a:buFont typeface="Arial" panose="020B0604020202020204" pitchFamily="34" charset="0"/>
              <a:buChar char="•"/>
              <a:tabLst/>
              <a:defRPr sz="1100" b="0" kern="1200" spc="0" baseline="0">
                <a:solidFill>
                  <a:schemeClr val="tx1"/>
                </a:solidFill>
                <a:latin typeface="+mn-lt"/>
                <a:ea typeface="+mn-ea"/>
                <a:cs typeface="+mn-cs"/>
              </a:defRPr>
            </a:lvl3pPr>
            <a:lvl4pPr marL="0" marR="0" indent="0" algn="l" defTabSz="932742" rtl="0" eaLnBrk="1" fontAlgn="auto" latinLnBrk="0" hangingPunct="1">
              <a:lnSpc>
                <a:spcPct val="100000"/>
              </a:lnSpc>
              <a:spcBef>
                <a:spcPts val="600"/>
              </a:spcBef>
              <a:spcAft>
                <a:spcPts val="1800"/>
              </a:spcAft>
              <a:buClrTx/>
              <a:buSzPct val="90000"/>
              <a:buFont typeface="Wingdings" panose="05000000000000000000" pitchFamily="2" charset="2"/>
              <a:buNone/>
              <a:tabLst/>
              <a:defRPr sz="1400" b="0" kern="1200" spc="0" baseline="0">
                <a:solidFill>
                  <a:schemeClr val="tx1"/>
                </a:solidFill>
                <a:latin typeface="+mn-lt"/>
                <a:ea typeface="+mn-ea"/>
                <a:cs typeface="+mn-cs"/>
              </a:defRPr>
            </a:lvl4pPr>
            <a:lvl5pPr marL="0" marR="0" indent="0" algn="l" defTabSz="932742" rtl="0" eaLnBrk="1" fontAlgn="auto" latinLnBrk="0" hangingPunct="1">
              <a:lnSpc>
                <a:spcPct val="100000"/>
              </a:lnSpc>
              <a:spcBef>
                <a:spcPts val="0"/>
              </a:spcBef>
              <a:spcAft>
                <a:spcPts val="600"/>
              </a:spcAft>
              <a:buClrTx/>
              <a:buSzPct val="90000"/>
              <a:buFont typeface="Arial" panose="020B0604020202020204" pitchFamily="34" charset="0"/>
              <a:buNone/>
              <a:tabLst/>
              <a:defRPr sz="1100" b="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563">
              <a:spcBef>
                <a:spcPts val="0"/>
              </a:spcBef>
              <a:spcAft>
                <a:spcPts val="1176"/>
              </a:spcAft>
              <a:defRPr/>
            </a:pPr>
            <a:r>
              <a:rPr lang="en-IN" sz="1765" dirty="0">
                <a:solidFill>
                  <a:schemeClr val="tx2"/>
                </a:solidFill>
                <a:latin typeface="Segoe UI Semibold"/>
              </a:rPr>
              <a:t>Infrastructure, databases, and storage</a:t>
            </a:r>
            <a:endParaRPr lang="en-IN" sz="1765" dirty="0">
              <a:latin typeface="Segoe UI Semibold"/>
            </a:endParaRPr>
          </a:p>
          <a:p>
            <a:pPr defTabSz="932563">
              <a:spcBef>
                <a:spcPts val="0"/>
              </a:spcBef>
              <a:spcAft>
                <a:spcPts val="1176"/>
              </a:spcAft>
              <a:defRPr/>
            </a:pPr>
            <a:r>
              <a:rPr lang="en-IN" sz="1200" dirty="0">
                <a:latin typeface="Segoe UI"/>
              </a:rPr>
              <a:t>Backup with ease from a central location diverse set of workloads – Azure Windows/Linux VMs, databases (SQL Server, SAP HANA, PostgreSQL, Oracle) and storage workloads (Azure Files/Disks/Blobs)</a:t>
            </a:r>
            <a:endParaRPr lang="en-US" sz="1200" dirty="0">
              <a:latin typeface="Segoe UI"/>
            </a:endParaRPr>
          </a:p>
          <a:p>
            <a:pPr defTabSz="932563">
              <a:spcBef>
                <a:spcPts val="0"/>
              </a:spcBef>
              <a:spcAft>
                <a:spcPts val="1176"/>
              </a:spcAft>
              <a:defRPr/>
            </a:pPr>
            <a:endParaRPr lang="en-US" sz="1200" dirty="0">
              <a:solidFill>
                <a:srgbClr val="FFFFFF"/>
              </a:solidFill>
              <a:latin typeface="Segoe UI"/>
            </a:endParaRPr>
          </a:p>
          <a:p>
            <a:pPr defTabSz="932563">
              <a:spcBef>
                <a:spcPts val="0"/>
              </a:spcBef>
              <a:spcAft>
                <a:spcPts val="1176"/>
              </a:spcAft>
              <a:defRPr/>
            </a:pPr>
            <a:endParaRPr lang="en-US" sz="1200" dirty="0">
              <a:solidFill>
                <a:srgbClr val="FFFFFF"/>
              </a:solidFill>
              <a:latin typeface="Segoe UI"/>
            </a:endParaRPr>
          </a:p>
          <a:p>
            <a:pPr defTabSz="932563">
              <a:spcBef>
                <a:spcPts val="0"/>
              </a:spcBef>
              <a:spcAft>
                <a:spcPts val="1176"/>
              </a:spcAft>
              <a:defRPr/>
            </a:pPr>
            <a:r>
              <a:rPr lang="en-US" sz="1765" dirty="0">
                <a:solidFill>
                  <a:schemeClr val="tx2"/>
                </a:solidFill>
                <a:latin typeface="Segoe UI Semibold"/>
              </a:rPr>
              <a:t>Trusted partner ecosystem</a:t>
            </a:r>
            <a:endParaRPr lang="en-US" sz="1765" dirty="0">
              <a:latin typeface="Segoe UI Semibold"/>
            </a:endParaRPr>
          </a:p>
          <a:p>
            <a:pPr defTabSz="932563">
              <a:spcBef>
                <a:spcPts val="0"/>
              </a:spcBef>
              <a:spcAft>
                <a:spcPts val="1176"/>
              </a:spcAft>
              <a:defRPr/>
            </a:pPr>
            <a:r>
              <a:rPr lang="en-IN" sz="1200" dirty="0">
                <a:latin typeface="Segoe UI"/>
              </a:rPr>
              <a:t>Extend your on-premises strategy to </a:t>
            </a:r>
            <a:br>
              <a:rPr lang="en-IN" sz="1200" dirty="0">
                <a:latin typeface="Segoe UI"/>
              </a:rPr>
            </a:br>
            <a:r>
              <a:rPr lang="en-IN" sz="1200" dirty="0">
                <a:latin typeface="Segoe UI"/>
              </a:rPr>
              <a:t>Azure with help from our partners</a:t>
            </a:r>
            <a:endParaRPr lang="en-US" sz="1200" dirty="0">
              <a:latin typeface="Segoe UI"/>
            </a:endParaRPr>
          </a:p>
        </p:txBody>
      </p:sp>
      <p:cxnSp>
        <p:nvCxnSpPr>
          <p:cNvPr id="60" name="Straight Connector 59">
            <a:extLst>
              <a:ext uri="{FF2B5EF4-FFF2-40B4-BE49-F238E27FC236}">
                <a16:creationId xmlns:a16="http://schemas.microsoft.com/office/drawing/2014/main" id="{B359274F-D33A-943E-33E6-652466CEC8C7}"/>
              </a:ext>
              <a:ext uri="{C183D7F6-B498-43B3-948B-1728B52AA6E4}">
                <adec:decorative xmlns:adec="http://schemas.microsoft.com/office/drawing/2017/decorative" val="1"/>
              </a:ext>
            </a:extLst>
          </p:cNvPr>
          <p:cNvCxnSpPr>
            <a:cxnSpLocks/>
          </p:cNvCxnSpPr>
          <p:nvPr/>
        </p:nvCxnSpPr>
        <p:spPr>
          <a:xfrm>
            <a:off x="7225186" y="3627054"/>
            <a:ext cx="0" cy="182129"/>
          </a:xfrm>
          <a:prstGeom prst="line">
            <a:avLst/>
          </a:prstGeom>
          <a:noFill/>
          <a:ln w="19050" cap="flat" cmpd="sng" algn="ctr">
            <a:solidFill>
              <a:srgbClr val="0078D4"/>
            </a:solidFill>
            <a:prstDash val="solid"/>
            <a:headEnd type="none" w="lg" len="med"/>
            <a:tailEnd type="none" w="lg" len="med"/>
          </a:ln>
          <a:effectLst/>
        </p:spPr>
      </p:cxnSp>
      <p:sp>
        <p:nvSpPr>
          <p:cNvPr id="61" name="Rectangle 60">
            <a:extLst>
              <a:ext uri="{FF2B5EF4-FFF2-40B4-BE49-F238E27FC236}">
                <a16:creationId xmlns:a16="http://schemas.microsoft.com/office/drawing/2014/main" id="{A5B1A4B4-9EA7-B637-AC16-088F82A839C3}"/>
              </a:ext>
              <a:ext uri="{C183D7F6-B498-43B3-948B-1728B52AA6E4}">
                <adec:decorative xmlns:adec="http://schemas.microsoft.com/office/drawing/2017/decorative" val="1"/>
              </a:ext>
            </a:extLst>
          </p:cNvPr>
          <p:cNvSpPr/>
          <p:nvPr/>
        </p:nvSpPr>
        <p:spPr>
          <a:xfrm>
            <a:off x="8938310" y="3464429"/>
            <a:ext cx="158242" cy="164148"/>
          </a:xfrm>
          <a:prstGeom prst="rect">
            <a:avLst/>
          </a:prstGeom>
        </p:spPr>
        <p:txBody>
          <a:bodyPr wrap="square">
            <a:spAutoFit/>
          </a:bodyPr>
          <a:lstStyle/>
          <a:p>
            <a:pPr algn="ctr" defTabSz="932293" fontAlgn="base">
              <a:spcBef>
                <a:spcPct val="0"/>
              </a:spcBef>
              <a:spcAft>
                <a:spcPct val="0"/>
              </a:spcAft>
              <a:defRPr/>
            </a:pPr>
            <a:endParaRPr lang="en-US" sz="700" baseline="30000">
              <a:solidFill>
                <a:srgbClr val="50E6FF"/>
              </a:solidFill>
              <a:latin typeface="Segoe UI"/>
              <a:ea typeface="Segoe UI" pitchFamily="34" charset="0"/>
              <a:cs typeface="Segoe UI" panose="020B0502040204020203" pitchFamily="34" charset="0"/>
            </a:endParaRPr>
          </a:p>
        </p:txBody>
      </p:sp>
      <p:sp>
        <p:nvSpPr>
          <p:cNvPr id="100" name="TextBox 99">
            <a:extLst>
              <a:ext uri="{FF2B5EF4-FFF2-40B4-BE49-F238E27FC236}">
                <a16:creationId xmlns:a16="http://schemas.microsoft.com/office/drawing/2014/main" id="{54E0025B-A649-F647-AF68-2A9172F1755A}"/>
              </a:ext>
              <a:ext uri="{C183D7F6-B498-43B3-948B-1728B52AA6E4}">
                <adec:decorative xmlns:adec="http://schemas.microsoft.com/office/drawing/2017/decorative" val="1"/>
              </a:ext>
            </a:extLst>
          </p:cNvPr>
          <p:cNvSpPr txBox="1"/>
          <p:nvPr/>
        </p:nvSpPr>
        <p:spPr>
          <a:xfrm>
            <a:off x="9383917" y="5936528"/>
            <a:ext cx="1500496" cy="215444"/>
          </a:xfrm>
          <a:prstGeom prst="rect">
            <a:avLst/>
          </a:prstGeom>
          <a:noFill/>
          <a:ln>
            <a:noFill/>
          </a:ln>
        </p:spPr>
        <p:txBody>
          <a:bodyPr wrap="square" lIns="0" tIns="0" rIns="0" bIns="0" rtlCol="0">
            <a:spAutoFit/>
          </a:bodyPr>
          <a:lstStyle/>
          <a:p>
            <a:pPr algn="r" defTabSz="914225">
              <a:defRPr/>
            </a:pPr>
            <a:r>
              <a:rPr lang="en-US" sz="1400" dirty="0">
                <a:solidFill>
                  <a:schemeClr val="bg2"/>
                </a:solidFill>
                <a:latin typeface="Segoe UI" panose="020B0502040204020203" pitchFamily="34" charset="0"/>
                <a:cs typeface="Segoe UI" panose="020B0502040204020203" pitchFamily="34" charset="0"/>
              </a:rPr>
              <a:t>and many more… </a:t>
            </a:r>
          </a:p>
        </p:txBody>
      </p:sp>
      <p:grpSp>
        <p:nvGrpSpPr>
          <p:cNvPr id="10" name="Group 9">
            <a:extLst>
              <a:ext uri="{FF2B5EF4-FFF2-40B4-BE49-F238E27FC236}">
                <a16:creationId xmlns:a16="http://schemas.microsoft.com/office/drawing/2014/main" id="{3821C12F-B5E5-E7B8-5FE9-E1D143E449F7}"/>
              </a:ext>
            </a:extLst>
          </p:cNvPr>
          <p:cNvGrpSpPr/>
          <p:nvPr/>
        </p:nvGrpSpPr>
        <p:grpSpPr>
          <a:xfrm>
            <a:off x="5203194" y="4799003"/>
            <a:ext cx="6806244" cy="1578736"/>
            <a:chOff x="5203194" y="4644667"/>
            <a:chExt cx="6806244" cy="1578736"/>
          </a:xfrm>
        </p:grpSpPr>
        <p:pic>
          <p:nvPicPr>
            <p:cNvPr id="7" name="Picture 6">
              <a:extLst>
                <a:ext uri="{FF2B5EF4-FFF2-40B4-BE49-F238E27FC236}">
                  <a16:creationId xmlns:a16="http://schemas.microsoft.com/office/drawing/2014/main" id="{6E0140ED-E33A-D5ED-0BA6-940D684E63B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392000" y="5261011"/>
              <a:ext cx="1228757" cy="201592"/>
            </a:xfrm>
            <a:prstGeom prst="rect">
              <a:avLst/>
            </a:prstGeom>
          </p:spPr>
        </p:pic>
        <p:sp>
          <p:nvSpPr>
            <p:cNvPr id="94" name="Rectangle: Rounded Corners 93">
              <a:extLst>
                <a:ext uri="{FF2B5EF4-FFF2-40B4-BE49-F238E27FC236}">
                  <a16:creationId xmlns:a16="http://schemas.microsoft.com/office/drawing/2014/main" id="{D404E98C-5FD5-7460-4526-6DC97D7AAE77}"/>
                </a:ext>
                <a:ext uri="{C183D7F6-B498-43B3-948B-1728B52AA6E4}">
                  <adec:decorative xmlns:adec="http://schemas.microsoft.com/office/drawing/2017/decorative" val="1"/>
                </a:ext>
              </a:extLst>
            </p:cNvPr>
            <p:cNvSpPr/>
            <p:nvPr/>
          </p:nvSpPr>
          <p:spPr bwMode="auto">
            <a:xfrm>
              <a:off x="5203194" y="4644667"/>
              <a:ext cx="6806244" cy="1578736"/>
            </a:xfrm>
            <a:prstGeom prst="roundRect">
              <a:avLst>
                <a:gd name="adj" fmla="val 0"/>
              </a:avLst>
            </a:prstGeom>
            <a:no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14192">
                <a:defRPr/>
              </a:pPr>
              <a:r>
                <a:rPr lang="en-US" sz="1372" dirty="0">
                  <a:solidFill>
                    <a:schemeClr val="tx2"/>
                  </a:solidFill>
                  <a:latin typeface="Segoe UI Semibold"/>
                  <a:cs typeface="Segoe UI" panose="020B0502040204020203" pitchFamily="34" charset="0"/>
                </a:rPr>
                <a:t>Partner ecosystem</a:t>
              </a:r>
            </a:p>
          </p:txBody>
        </p:sp>
        <p:pic>
          <p:nvPicPr>
            <p:cNvPr id="96" name="Picture 95">
              <a:extLst>
                <a:ext uri="{FF2B5EF4-FFF2-40B4-BE49-F238E27FC236}">
                  <a16:creationId xmlns:a16="http://schemas.microsoft.com/office/drawing/2014/main" id="{E76E8B5E-5DBA-6F74-5779-25FE69A176C3}"/>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33391" y="5083260"/>
              <a:ext cx="1102625" cy="509577"/>
            </a:xfrm>
            <a:prstGeom prst="rect">
              <a:avLst/>
            </a:prstGeom>
          </p:spPr>
        </p:pic>
        <p:pic>
          <p:nvPicPr>
            <p:cNvPr id="97" name="Picture 96">
              <a:extLst>
                <a:ext uri="{FF2B5EF4-FFF2-40B4-BE49-F238E27FC236}">
                  <a16:creationId xmlns:a16="http://schemas.microsoft.com/office/drawing/2014/main" id="{14026046-7972-4D34-3839-512385CAC6AB}"/>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48650" y="5261011"/>
              <a:ext cx="983629" cy="176794"/>
            </a:xfrm>
            <a:prstGeom prst="rect">
              <a:avLst/>
            </a:prstGeom>
            <a:ln>
              <a:noFill/>
            </a:ln>
          </p:spPr>
        </p:pic>
        <p:pic>
          <p:nvPicPr>
            <p:cNvPr id="98" name="Picture 97">
              <a:extLst>
                <a:ext uri="{FF2B5EF4-FFF2-40B4-BE49-F238E27FC236}">
                  <a16:creationId xmlns:a16="http://schemas.microsoft.com/office/drawing/2014/main" id="{DC56E1A3-824E-D289-C9AE-156D1A6A9970}"/>
                </a:ext>
                <a:ext uri="{C183D7F6-B498-43B3-948B-1728B52AA6E4}">
                  <adec:decorative xmlns:adec="http://schemas.microsoft.com/office/drawing/2017/decorative" val="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2986" y="5826818"/>
              <a:ext cx="777013" cy="244370"/>
            </a:xfrm>
            <a:prstGeom prst="rect">
              <a:avLst/>
            </a:prstGeom>
            <a:ln>
              <a:noFill/>
            </a:ln>
          </p:spPr>
        </p:pic>
        <p:pic>
          <p:nvPicPr>
            <p:cNvPr id="99" name="Picture 98">
              <a:extLst>
                <a:ext uri="{FF2B5EF4-FFF2-40B4-BE49-F238E27FC236}">
                  <a16:creationId xmlns:a16="http://schemas.microsoft.com/office/drawing/2014/main" id="{25359890-15F6-2ADA-F543-5E142F5606C2}"/>
                </a:ext>
                <a:ext uri="{C183D7F6-B498-43B3-948B-1728B52AA6E4}">
                  <adec:decorative xmlns:adec="http://schemas.microsoft.com/office/drawing/2017/decorative" val="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644913" y="5224243"/>
              <a:ext cx="1015703" cy="250327"/>
            </a:xfrm>
            <a:prstGeom prst="rect">
              <a:avLst/>
            </a:prstGeom>
            <a:ln>
              <a:noFill/>
            </a:ln>
          </p:spPr>
        </p:pic>
        <p:pic>
          <p:nvPicPr>
            <p:cNvPr id="104" name="Picture 2" descr="Dell logo">
              <a:extLst>
                <a:ext uri="{FF2B5EF4-FFF2-40B4-BE49-F238E27FC236}">
                  <a16:creationId xmlns:a16="http://schemas.microsoft.com/office/drawing/2014/main" id="{30F8F57C-FAA1-0221-67FF-501E6420B938}"/>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623042" y="5848036"/>
              <a:ext cx="630185" cy="223152"/>
            </a:xfrm>
            <a:prstGeom prst="rect">
              <a:avLst/>
            </a:prstGeom>
            <a:noFill/>
            <a:extLst>
              <a:ext uri="{909E8E84-426E-40DD-AFC4-6F175D3DCCD1}">
                <a14:hiddenFill xmlns:a14="http://schemas.microsoft.com/office/drawing/2010/main">
                  <a:solidFill>
                    <a:srgbClr val="FFFFFF"/>
                  </a:solidFill>
                </a14:hiddenFill>
              </a:ext>
            </a:extLst>
          </p:spPr>
        </p:pic>
      </p:grpSp>
      <p:sp>
        <p:nvSpPr>
          <p:cNvPr id="58" name="Rectangle 57">
            <a:extLst>
              <a:ext uri="{FF2B5EF4-FFF2-40B4-BE49-F238E27FC236}">
                <a16:creationId xmlns:a16="http://schemas.microsoft.com/office/drawing/2014/main" id="{E9A3DF12-1F93-6258-B44B-0DEDB8EBE098}"/>
              </a:ext>
              <a:ext uri="{C183D7F6-B498-43B3-948B-1728B52AA6E4}">
                <adec:decorative xmlns:adec="http://schemas.microsoft.com/office/drawing/2017/decorative" val="1"/>
              </a:ext>
            </a:extLst>
          </p:cNvPr>
          <p:cNvSpPr/>
          <p:nvPr/>
        </p:nvSpPr>
        <p:spPr>
          <a:xfrm>
            <a:off x="5383712" y="4080008"/>
            <a:ext cx="896425" cy="358570"/>
          </a:xfrm>
          <a:prstGeom prst="rect">
            <a:avLst/>
          </a:prstGeom>
        </p:spPr>
        <p:txBody>
          <a:bodyPr wrap="square" lIns="0" tIns="0" rIns="0" bIns="0">
            <a:noAutofit/>
          </a:bodyPr>
          <a:lstStyle/>
          <a:p>
            <a:pPr algn="ctr" defTabSz="932293" fontAlgn="base">
              <a:spcBef>
                <a:spcPct val="0"/>
              </a:spcBef>
              <a:spcAft>
                <a:spcPct val="0"/>
              </a:spcAft>
              <a:defRPr/>
            </a:pPr>
            <a:r>
              <a:rPr lang="en-US" sz="1000" dirty="0">
                <a:solidFill>
                  <a:schemeClr val="tx2"/>
                </a:solidFill>
                <a:latin typeface="Segoe UI"/>
                <a:ea typeface="Segoe UI" pitchFamily="34" charset="0"/>
                <a:cs typeface="Segoe UI" panose="020B0502040204020203" pitchFamily="34" charset="0"/>
              </a:rPr>
              <a:t>Azure VM</a:t>
            </a:r>
          </a:p>
        </p:txBody>
      </p:sp>
      <p:sp>
        <p:nvSpPr>
          <p:cNvPr id="59" name="Rectangle 58">
            <a:extLst>
              <a:ext uri="{FF2B5EF4-FFF2-40B4-BE49-F238E27FC236}">
                <a16:creationId xmlns:a16="http://schemas.microsoft.com/office/drawing/2014/main" id="{C4174E7A-6F2D-0C6D-293A-905675EA7AF8}"/>
              </a:ext>
              <a:ext uri="{C183D7F6-B498-43B3-948B-1728B52AA6E4}">
                <adec:decorative xmlns:adec="http://schemas.microsoft.com/office/drawing/2017/decorative" val="1"/>
              </a:ext>
            </a:extLst>
          </p:cNvPr>
          <p:cNvSpPr/>
          <p:nvPr/>
        </p:nvSpPr>
        <p:spPr>
          <a:xfrm>
            <a:off x="11075471" y="4059710"/>
            <a:ext cx="896425" cy="358570"/>
          </a:xfrm>
          <a:prstGeom prst="rect">
            <a:avLst/>
          </a:prstGeom>
        </p:spPr>
        <p:txBody>
          <a:bodyPr wrap="square" lIns="0" tIns="0" rIns="0" bIns="0">
            <a:noAutofit/>
          </a:bodyPr>
          <a:lstStyle/>
          <a:p>
            <a:pPr algn="ctr" defTabSz="932293" fontAlgn="base">
              <a:spcBef>
                <a:spcPct val="0"/>
              </a:spcBef>
              <a:spcAft>
                <a:spcPct val="0"/>
              </a:spcAft>
              <a:defRPr/>
            </a:pPr>
            <a:r>
              <a:rPr lang="en-US" sz="1000" dirty="0">
                <a:solidFill>
                  <a:schemeClr val="tx2"/>
                </a:solidFill>
                <a:latin typeface="Segoe UI"/>
                <a:ea typeface="Segoe UI" pitchFamily="34" charset="0"/>
                <a:cs typeface="Segoe UI" panose="020B0502040204020203" pitchFamily="34" charset="0"/>
              </a:rPr>
              <a:t>Azure Files</a:t>
            </a:r>
          </a:p>
        </p:txBody>
      </p:sp>
      <p:sp>
        <p:nvSpPr>
          <p:cNvPr id="62" name="Rectangle 61">
            <a:extLst>
              <a:ext uri="{FF2B5EF4-FFF2-40B4-BE49-F238E27FC236}">
                <a16:creationId xmlns:a16="http://schemas.microsoft.com/office/drawing/2014/main" id="{182CB0C4-38FD-9357-ADC7-EADAEE1F73E2}"/>
              </a:ext>
              <a:ext uri="{C183D7F6-B498-43B3-948B-1728B52AA6E4}">
                <adec:decorative xmlns:adec="http://schemas.microsoft.com/office/drawing/2017/decorative" val="1"/>
              </a:ext>
            </a:extLst>
          </p:cNvPr>
          <p:cNvSpPr/>
          <p:nvPr/>
        </p:nvSpPr>
        <p:spPr>
          <a:xfrm>
            <a:off x="8126142" y="4099865"/>
            <a:ext cx="896425" cy="164148"/>
          </a:xfrm>
          <a:prstGeom prst="rect">
            <a:avLst/>
          </a:prstGeom>
        </p:spPr>
        <p:txBody>
          <a:bodyPr wrap="square" lIns="0" tIns="0" rIns="0" bIns="0">
            <a:noAutofit/>
          </a:bodyPr>
          <a:lstStyle/>
          <a:p>
            <a:pPr algn="ctr" defTabSz="932293" fontAlgn="base">
              <a:spcBef>
                <a:spcPct val="0"/>
              </a:spcBef>
              <a:spcAft>
                <a:spcPct val="0"/>
              </a:spcAft>
              <a:defRPr/>
            </a:pPr>
            <a:r>
              <a:rPr lang="en-US" sz="1000" dirty="0">
                <a:solidFill>
                  <a:schemeClr val="tx2"/>
                </a:solidFill>
                <a:latin typeface="Segoe UI"/>
                <a:ea typeface="Segoe UI" pitchFamily="34" charset="0"/>
                <a:cs typeface="Segoe UI" panose="020B0502040204020203" pitchFamily="34" charset="0"/>
              </a:rPr>
              <a:t>SQL/HANA VM</a:t>
            </a:r>
          </a:p>
        </p:txBody>
      </p:sp>
      <p:sp>
        <p:nvSpPr>
          <p:cNvPr id="64" name="Rectangle 63">
            <a:extLst>
              <a:ext uri="{FF2B5EF4-FFF2-40B4-BE49-F238E27FC236}">
                <a16:creationId xmlns:a16="http://schemas.microsoft.com/office/drawing/2014/main" id="{A63FC8E3-E7C9-B8D3-16EF-A81FC2129528}"/>
              </a:ext>
              <a:ext uri="{C183D7F6-B498-43B3-948B-1728B52AA6E4}">
                <adec:decorative xmlns:adec="http://schemas.microsoft.com/office/drawing/2017/decorative" val="1"/>
              </a:ext>
            </a:extLst>
          </p:cNvPr>
          <p:cNvSpPr/>
          <p:nvPr/>
        </p:nvSpPr>
        <p:spPr>
          <a:xfrm>
            <a:off x="7180284" y="4032995"/>
            <a:ext cx="896425" cy="358570"/>
          </a:xfrm>
          <a:prstGeom prst="rect">
            <a:avLst/>
          </a:prstGeom>
        </p:spPr>
        <p:txBody>
          <a:bodyPr wrap="square" lIns="0" tIns="0" rIns="0" bIns="0">
            <a:noAutofit/>
          </a:bodyPr>
          <a:lstStyle/>
          <a:p>
            <a:pPr algn="ctr" defTabSz="932293" fontAlgn="base">
              <a:spcBef>
                <a:spcPct val="0"/>
              </a:spcBef>
              <a:spcAft>
                <a:spcPct val="0"/>
              </a:spcAft>
              <a:defRPr/>
            </a:pPr>
            <a:r>
              <a:rPr lang="en-US" sz="1000" dirty="0">
                <a:solidFill>
                  <a:schemeClr val="tx2"/>
                </a:solidFill>
                <a:latin typeface="Segoe UI"/>
                <a:ea typeface="Segoe UI" pitchFamily="34" charset="0"/>
                <a:cs typeface="Segoe UI" panose="020B0502040204020203" pitchFamily="34" charset="0"/>
              </a:rPr>
              <a:t>Azure PostgreSQL</a:t>
            </a:r>
          </a:p>
        </p:txBody>
      </p:sp>
      <p:pic>
        <p:nvPicPr>
          <p:cNvPr id="65" name="Picture 15">
            <a:extLst>
              <a:ext uri="{FF2B5EF4-FFF2-40B4-BE49-F238E27FC236}">
                <a16:creationId xmlns:a16="http://schemas.microsoft.com/office/drawing/2014/main" id="{CA049C61-0397-E431-BB03-F8D7FDD4CB5A}"/>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7451809" y="3541430"/>
            <a:ext cx="353376" cy="353376"/>
          </a:xfrm>
          <a:prstGeom prst="rect">
            <a:avLst/>
          </a:prstGeom>
        </p:spPr>
      </p:pic>
      <p:sp>
        <p:nvSpPr>
          <p:cNvPr id="66" name="TextBox 22">
            <a:extLst>
              <a:ext uri="{FF2B5EF4-FFF2-40B4-BE49-F238E27FC236}">
                <a16:creationId xmlns:a16="http://schemas.microsoft.com/office/drawing/2014/main" id="{EF5268FC-A7E5-72D7-8CDC-A7FB736C8CF3}"/>
              </a:ext>
              <a:ext uri="{C183D7F6-B498-43B3-948B-1728B52AA6E4}">
                <adec:decorative xmlns:adec="http://schemas.microsoft.com/office/drawing/2017/decorative" val="1"/>
              </a:ext>
            </a:extLst>
          </p:cNvPr>
          <p:cNvSpPr txBox="1"/>
          <p:nvPr/>
        </p:nvSpPr>
        <p:spPr>
          <a:xfrm flipH="1">
            <a:off x="6256561" y="4032995"/>
            <a:ext cx="896425" cy="266878"/>
          </a:xfrm>
          <a:prstGeom prst="rect">
            <a:avLst/>
          </a:prstGeom>
          <a:noFill/>
        </p:spPr>
        <p:txBody>
          <a:bodyPr wrap="square" lIns="0" tIns="0" rIns="0" bIns="0" rtlCol="0">
            <a:noAutofit/>
          </a:bodyPr>
          <a:lstStyle/>
          <a:p>
            <a:pPr algn="ctr" defTabSz="913923" fontAlgn="base">
              <a:lnSpc>
                <a:spcPct val="90000"/>
              </a:lnSpc>
              <a:spcBef>
                <a:spcPct val="0"/>
              </a:spcBef>
              <a:spcAft>
                <a:spcPct val="0"/>
              </a:spcAft>
              <a:defRPr/>
            </a:pPr>
            <a:r>
              <a:rPr lang="en-US" sz="1000" dirty="0">
                <a:solidFill>
                  <a:schemeClr val="tx2"/>
                </a:solidFill>
                <a:latin typeface="Segoe UI"/>
                <a:ea typeface="Segoe UI" panose="020B0502040204020203" pitchFamily="34" charset="0"/>
                <a:cs typeface="Segoe UI" panose="020B0502040204020203" pitchFamily="34" charset="0"/>
              </a:rPr>
              <a:t>On-prem Servers</a:t>
            </a:r>
          </a:p>
        </p:txBody>
      </p:sp>
      <p:sp>
        <p:nvSpPr>
          <p:cNvPr id="68" name="Rectangle 67">
            <a:extLst>
              <a:ext uri="{FF2B5EF4-FFF2-40B4-BE49-F238E27FC236}">
                <a16:creationId xmlns:a16="http://schemas.microsoft.com/office/drawing/2014/main" id="{68C0C427-06AD-80AD-4E0F-86FF92C64C6B}"/>
              </a:ext>
              <a:ext uri="{C183D7F6-B498-43B3-948B-1728B52AA6E4}">
                <adec:decorative xmlns:adec="http://schemas.microsoft.com/office/drawing/2017/decorative" val="1"/>
              </a:ext>
            </a:extLst>
          </p:cNvPr>
          <p:cNvSpPr/>
          <p:nvPr/>
        </p:nvSpPr>
        <p:spPr>
          <a:xfrm>
            <a:off x="9082586" y="4059710"/>
            <a:ext cx="896425" cy="358570"/>
          </a:xfrm>
          <a:prstGeom prst="rect">
            <a:avLst/>
          </a:prstGeom>
        </p:spPr>
        <p:txBody>
          <a:bodyPr wrap="square" lIns="0" tIns="0" rIns="0" bIns="0">
            <a:noAutofit/>
          </a:bodyPr>
          <a:lstStyle/>
          <a:p>
            <a:pPr algn="ctr" defTabSz="932293" fontAlgn="base">
              <a:spcBef>
                <a:spcPct val="0"/>
              </a:spcBef>
              <a:spcAft>
                <a:spcPct val="0"/>
              </a:spcAft>
              <a:defRPr/>
            </a:pPr>
            <a:r>
              <a:rPr lang="en-US" sz="1000" dirty="0">
                <a:solidFill>
                  <a:schemeClr val="tx2"/>
                </a:solidFill>
                <a:latin typeface="Segoe UI"/>
                <a:ea typeface="Segoe UI" pitchFamily="34" charset="0"/>
                <a:cs typeface="Segoe UI" panose="020B0502040204020203" pitchFamily="34" charset="0"/>
              </a:rPr>
              <a:t>Azure Blob Storage</a:t>
            </a:r>
          </a:p>
        </p:txBody>
      </p:sp>
      <p:sp>
        <p:nvSpPr>
          <p:cNvPr id="70" name="Rectangle 69">
            <a:extLst>
              <a:ext uri="{FF2B5EF4-FFF2-40B4-BE49-F238E27FC236}">
                <a16:creationId xmlns:a16="http://schemas.microsoft.com/office/drawing/2014/main" id="{5D93EC4B-E9C5-C4C7-F01D-6D902F6B5C50}"/>
              </a:ext>
              <a:ext uri="{C183D7F6-B498-43B3-948B-1728B52AA6E4}">
                <adec:decorative xmlns:adec="http://schemas.microsoft.com/office/drawing/2017/decorative" val="1"/>
              </a:ext>
            </a:extLst>
          </p:cNvPr>
          <p:cNvSpPr/>
          <p:nvPr/>
        </p:nvSpPr>
        <p:spPr>
          <a:xfrm>
            <a:off x="10102429" y="4039272"/>
            <a:ext cx="896425" cy="358570"/>
          </a:xfrm>
          <a:prstGeom prst="rect">
            <a:avLst/>
          </a:prstGeom>
        </p:spPr>
        <p:txBody>
          <a:bodyPr wrap="square" lIns="0" tIns="0" rIns="0" bIns="0">
            <a:noAutofit/>
          </a:bodyPr>
          <a:lstStyle/>
          <a:p>
            <a:pPr algn="ctr" defTabSz="932293" fontAlgn="base">
              <a:spcBef>
                <a:spcPct val="0"/>
              </a:spcBef>
              <a:spcAft>
                <a:spcPct val="0"/>
              </a:spcAft>
              <a:defRPr/>
            </a:pPr>
            <a:r>
              <a:rPr lang="en-US" sz="1000" dirty="0">
                <a:solidFill>
                  <a:schemeClr val="tx2"/>
                </a:solidFill>
                <a:latin typeface="Segoe UI"/>
                <a:ea typeface="Segoe UI" pitchFamily="34" charset="0"/>
                <a:cs typeface="Segoe UI" panose="020B0502040204020203" pitchFamily="34" charset="0"/>
              </a:rPr>
              <a:t>Azure Disks</a:t>
            </a:r>
          </a:p>
        </p:txBody>
      </p:sp>
      <p:pic>
        <p:nvPicPr>
          <p:cNvPr id="71" name="Picture 29">
            <a:extLst>
              <a:ext uri="{FF2B5EF4-FFF2-40B4-BE49-F238E27FC236}">
                <a16:creationId xmlns:a16="http://schemas.microsoft.com/office/drawing/2014/main" id="{E01D90FE-66A9-60EE-231A-C2ED635D87AF}"/>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10329347" y="3544100"/>
            <a:ext cx="432672" cy="432672"/>
          </a:xfrm>
          <a:prstGeom prst="rect">
            <a:avLst/>
          </a:prstGeom>
        </p:spPr>
      </p:pic>
      <p:pic>
        <p:nvPicPr>
          <p:cNvPr id="72" name="Graphic 71">
            <a:extLst>
              <a:ext uri="{FF2B5EF4-FFF2-40B4-BE49-F238E27FC236}">
                <a16:creationId xmlns:a16="http://schemas.microsoft.com/office/drawing/2014/main" id="{43D8AFB9-7950-CA51-630D-E34899C50CF6}"/>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319603" y="3539285"/>
            <a:ext cx="417765" cy="417765"/>
          </a:xfrm>
          <a:prstGeom prst="rect">
            <a:avLst/>
          </a:prstGeom>
        </p:spPr>
      </p:pic>
      <p:pic>
        <p:nvPicPr>
          <p:cNvPr id="73" name="Graphic 72">
            <a:extLst>
              <a:ext uri="{FF2B5EF4-FFF2-40B4-BE49-F238E27FC236}">
                <a16:creationId xmlns:a16="http://schemas.microsoft.com/office/drawing/2014/main" id="{8E4EEC98-72E4-5E73-C03F-F2C135D64AEF}"/>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1276440" y="3530894"/>
            <a:ext cx="494488" cy="494488"/>
          </a:xfrm>
          <a:prstGeom prst="rect">
            <a:avLst/>
          </a:prstGeom>
        </p:spPr>
      </p:pic>
      <p:pic>
        <p:nvPicPr>
          <p:cNvPr id="74" name="Picture 2">
            <a:extLst>
              <a:ext uri="{FF2B5EF4-FFF2-40B4-BE49-F238E27FC236}">
                <a16:creationId xmlns:a16="http://schemas.microsoft.com/office/drawing/2014/main" id="{8E2BEEE9-AC6F-A792-4BC6-670C7AE44F6A}"/>
              </a:ext>
              <a:ext uri="{C183D7F6-B498-43B3-948B-1728B52AA6E4}">
                <adec:decorative xmlns:adec="http://schemas.microsoft.com/office/drawing/2017/decorative" val="1"/>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9251786" y="3496567"/>
            <a:ext cx="563143" cy="563143"/>
          </a:xfrm>
          <a:prstGeom prst="rect">
            <a:avLst/>
          </a:prstGeom>
          <a:noFill/>
          <a:extLst>
            <a:ext uri="{909E8E84-426E-40DD-AFC4-6F175D3DCCD1}">
              <a14:hiddenFill xmlns:a14="http://schemas.microsoft.com/office/drawing/2010/main">
                <a:solidFill>
                  <a:srgbClr val="FFFFFF"/>
                </a:solidFill>
              </a14:hiddenFill>
            </a:ext>
          </a:extLst>
        </p:spPr>
      </p:pic>
      <p:pic>
        <p:nvPicPr>
          <p:cNvPr id="75" name="Graphic 74">
            <a:extLst>
              <a:ext uri="{FF2B5EF4-FFF2-40B4-BE49-F238E27FC236}">
                <a16:creationId xmlns:a16="http://schemas.microsoft.com/office/drawing/2014/main" id="{CA471AC5-FD73-52BE-AEBD-1094EBBDABCB}"/>
              </a:ext>
              <a:ext uri="{C183D7F6-B498-43B3-948B-1728B52AA6E4}">
                <adec:decorative xmlns:adec="http://schemas.microsoft.com/office/drawing/2017/decorative" val="1"/>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5623042" y="3562500"/>
            <a:ext cx="417765" cy="417765"/>
          </a:xfrm>
          <a:prstGeom prst="rect">
            <a:avLst/>
          </a:prstGeom>
        </p:spPr>
      </p:pic>
      <p:sp>
        <p:nvSpPr>
          <p:cNvPr id="57" name="Rectangle: Rounded Corners 56">
            <a:extLst>
              <a:ext uri="{FF2B5EF4-FFF2-40B4-BE49-F238E27FC236}">
                <a16:creationId xmlns:a16="http://schemas.microsoft.com/office/drawing/2014/main" id="{22035B35-BB96-CD27-92E5-6DC6040E3B49}"/>
              </a:ext>
              <a:ext uri="{C183D7F6-B498-43B3-948B-1728B52AA6E4}">
                <adec:decorative xmlns:adec="http://schemas.microsoft.com/office/drawing/2017/decorative" val="1"/>
              </a:ext>
            </a:extLst>
          </p:cNvPr>
          <p:cNvSpPr/>
          <p:nvPr/>
        </p:nvSpPr>
        <p:spPr bwMode="auto">
          <a:xfrm>
            <a:off x="5199679" y="2955571"/>
            <a:ext cx="6806244" cy="1578736"/>
          </a:xfrm>
          <a:prstGeom prst="roundRect">
            <a:avLst>
              <a:gd name="adj" fmla="val 0"/>
            </a:avLst>
          </a:prstGeom>
          <a:no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14192">
              <a:defRPr/>
            </a:pPr>
            <a:r>
              <a:rPr lang="en-US" sz="1372" dirty="0">
                <a:solidFill>
                  <a:schemeClr val="tx2"/>
                </a:solidFill>
                <a:latin typeface="Segoe UI Semibold"/>
                <a:cs typeface="Segoe UI" panose="020B0502040204020203" pitchFamily="34" charset="0"/>
              </a:rPr>
              <a:t>Azure Backup</a:t>
            </a:r>
          </a:p>
        </p:txBody>
      </p:sp>
      <p:grpSp>
        <p:nvGrpSpPr>
          <p:cNvPr id="51" name="Group 4">
            <a:extLst>
              <a:ext uri="{FF2B5EF4-FFF2-40B4-BE49-F238E27FC236}">
                <a16:creationId xmlns:a16="http://schemas.microsoft.com/office/drawing/2014/main" id="{D12206E8-53A9-EC62-1229-6BE9A6A4FF2C}"/>
              </a:ext>
              <a:ext uri="{C183D7F6-B498-43B3-948B-1728B52AA6E4}">
                <adec:decorative xmlns:adec="http://schemas.microsoft.com/office/drawing/2017/decorative" val="1"/>
              </a:ext>
            </a:extLst>
          </p:cNvPr>
          <p:cNvGrpSpPr>
            <a:grpSpLocks noChangeAspect="1"/>
          </p:cNvGrpSpPr>
          <p:nvPr/>
        </p:nvGrpSpPr>
        <p:grpSpPr bwMode="auto">
          <a:xfrm>
            <a:off x="6555225" y="3539285"/>
            <a:ext cx="382166" cy="382166"/>
            <a:chOff x="410" y="2781"/>
            <a:chExt cx="312" cy="312"/>
          </a:xfrm>
        </p:grpSpPr>
        <p:sp>
          <p:nvSpPr>
            <p:cNvPr id="52" name="AutoShape 3">
              <a:extLst>
                <a:ext uri="{FF2B5EF4-FFF2-40B4-BE49-F238E27FC236}">
                  <a16:creationId xmlns:a16="http://schemas.microsoft.com/office/drawing/2014/main" id="{C063103B-AC6A-EF8D-7991-5B8495B20953}"/>
                </a:ext>
              </a:extLst>
            </p:cNvPr>
            <p:cNvSpPr>
              <a:spLocks noChangeAspect="1" noChangeArrowheads="1" noTextEdit="1"/>
            </p:cNvSpPr>
            <p:nvPr/>
          </p:nvSpPr>
          <p:spPr bwMode="auto">
            <a:xfrm>
              <a:off x="410" y="2781"/>
              <a:ext cx="31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53" name="Rectangle 5">
              <a:extLst>
                <a:ext uri="{FF2B5EF4-FFF2-40B4-BE49-F238E27FC236}">
                  <a16:creationId xmlns:a16="http://schemas.microsoft.com/office/drawing/2014/main" id="{C2BCE57B-36BF-D965-92D1-6089E0BF3F3D}"/>
                </a:ext>
              </a:extLst>
            </p:cNvPr>
            <p:cNvSpPr>
              <a:spLocks noChangeArrowheads="1"/>
            </p:cNvSpPr>
            <p:nvPr/>
          </p:nvSpPr>
          <p:spPr bwMode="auto">
            <a:xfrm>
              <a:off x="410" y="2781"/>
              <a:ext cx="312" cy="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54" name="Rectangle 6">
              <a:extLst>
                <a:ext uri="{FF2B5EF4-FFF2-40B4-BE49-F238E27FC236}">
                  <a16:creationId xmlns:a16="http://schemas.microsoft.com/office/drawing/2014/main" id="{EA7650AB-3ED1-E435-6A9F-2C1462905669}"/>
                </a:ext>
              </a:extLst>
            </p:cNvPr>
            <p:cNvSpPr>
              <a:spLocks noChangeArrowheads="1"/>
            </p:cNvSpPr>
            <p:nvPr/>
          </p:nvSpPr>
          <p:spPr bwMode="auto">
            <a:xfrm>
              <a:off x="410" y="2781"/>
              <a:ext cx="156" cy="312"/>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55" name="Rectangle 7">
              <a:extLst>
                <a:ext uri="{FF2B5EF4-FFF2-40B4-BE49-F238E27FC236}">
                  <a16:creationId xmlns:a16="http://schemas.microsoft.com/office/drawing/2014/main" id="{E7850ED7-56CF-6649-BCE8-157C77FFD40E}"/>
                </a:ext>
              </a:extLst>
            </p:cNvPr>
            <p:cNvSpPr>
              <a:spLocks noChangeArrowheads="1"/>
            </p:cNvSpPr>
            <p:nvPr/>
          </p:nvSpPr>
          <p:spPr bwMode="auto">
            <a:xfrm>
              <a:off x="566" y="2937"/>
              <a:ext cx="156" cy="156"/>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63" name="Rectangle 8">
              <a:extLst>
                <a:ext uri="{FF2B5EF4-FFF2-40B4-BE49-F238E27FC236}">
                  <a16:creationId xmlns:a16="http://schemas.microsoft.com/office/drawing/2014/main" id="{A6EC5CDC-5414-DA8A-36CD-57F71F2890BB}"/>
                </a:ext>
              </a:extLst>
            </p:cNvPr>
            <p:cNvSpPr>
              <a:spLocks noChangeArrowheads="1"/>
            </p:cNvSpPr>
            <p:nvPr/>
          </p:nvSpPr>
          <p:spPr bwMode="auto">
            <a:xfrm>
              <a:off x="449" y="2830"/>
              <a:ext cx="29" cy="2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95" name="Rectangle 9">
              <a:extLst>
                <a:ext uri="{FF2B5EF4-FFF2-40B4-BE49-F238E27FC236}">
                  <a16:creationId xmlns:a16="http://schemas.microsoft.com/office/drawing/2014/main" id="{61847EFE-F814-A9D7-8C4C-1EBBB710692F}"/>
                </a:ext>
              </a:extLst>
            </p:cNvPr>
            <p:cNvSpPr>
              <a:spLocks noChangeArrowheads="1"/>
            </p:cNvSpPr>
            <p:nvPr/>
          </p:nvSpPr>
          <p:spPr bwMode="auto">
            <a:xfrm>
              <a:off x="498" y="2830"/>
              <a:ext cx="29" cy="2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05" name="Rectangle 10">
              <a:extLst>
                <a:ext uri="{FF2B5EF4-FFF2-40B4-BE49-F238E27FC236}">
                  <a16:creationId xmlns:a16="http://schemas.microsoft.com/office/drawing/2014/main" id="{3061C87D-F369-5AFF-9ADF-DCD88CA5A0F4}"/>
                </a:ext>
              </a:extLst>
            </p:cNvPr>
            <p:cNvSpPr>
              <a:spLocks noChangeArrowheads="1"/>
            </p:cNvSpPr>
            <p:nvPr/>
          </p:nvSpPr>
          <p:spPr bwMode="auto">
            <a:xfrm>
              <a:off x="449" y="2878"/>
              <a:ext cx="29" cy="3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06" name="Rectangle 11">
              <a:extLst>
                <a:ext uri="{FF2B5EF4-FFF2-40B4-BE49-F238E27FC236}">
                  <a16:creationId xmlns:a16="http://schemas.microsoft.com/office/drawing/2014/main" id="{2F05D30B-4DE7-506D-6DE1-F2358E26FB53}"/>
                </a:ext>
              </a:extLst>
            </p:cNvPr>
            <p:cNvSpPr>
              <a:spLocks noChangeArrowheads="1"/>
            </p:cNvSpPr>
            <p:nvPr/>
          </p:nvSpPr>
          <p:spPr bwMode="auto">
            <a:xfrm>
              <a:off x="498" y="2878"/>
              <a:ext cx="29" cy="3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07" name="Rectangle 12">
              <a:extLst>
                <a:ext uri="{FF2B5EF4-FFF2-40B4-BE49-F238E27FC236}">
                  <a16:creationId xmlns:a16="http://schemas.microsoft.com/office/drawing/2014/main" id="{6C6EC2CE-F875-3F58-94E2-0EE3FCFA1A33}"/>
                </a:ext>
              </a:extLst>
            </p:cNvPr>
            <p:cNvSpPr>
              <a:spLocks noChangeArrowheads="1"/>
            </p:cNvSpPr>
            <p:nvPr/>
          </p:nvSpPr>
          <p:spPr bwMode="auto">
            <a:xfrm>
              <a:off x="449" y="2927"/>
              <a:ext cx="29" cy="3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08" name="Rectangle 13">
              <a:extLst>
                <a:ext uri="{FF2B5EF4-FFF2-40B4-BE49-F238E27FC236}">
                  <a16:creationId xmlns:a16="http://schemas.microsoft.com/office/drawing/2014/main" id="{35C10E3E-B07F-CFE1-6364-8CB95D032909}"/>
                </a:ext>
              </a:extLst>
            </p:cNvPr>
            <p:cNvSpPr>
              <a:spLocks noChangeArrowheads="1"/>
            </p:cNvSpPr>
            <p:nvPr/>
          </p:nvSpPr>
          <p:spPr bwMode="auto">
            <a:xfrm>
              <a:off x="498" y="2927"/>
              <a:ext cx="29" cy="3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09" name="Rectangle 14">
              <a:extLst>
                <a:ext uri="{FF2B5EF4-FFF2-40B4-BE49-F238E27FC236}">
                  <a16:creationId xmlns:a16="http://schemas.microsoft.com/office/drawing/2014/main" id="{125D4471-F6FB-0E1D-6D56-4955BFB337FF}"/>
                </a:ext>
              </a:extLst>
            </p:cNvPr>
            <p:cNvSpPr>
              <a:spLocks noChangeArrowheads="1"/>
            </p:cNvSpPr>
            <p:nvPr/>
          </p:nvSpPr>
          <p:spPr bwMode="auto">
            <a:xfrm>
              <a:off x="449" y="2976"/>
              <a:ext cx="29" cy="2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10" name="Rectangle 15">
              <a:extLst>
                <a:ext uri="{FF2B5EF4-FFF2-40B4-BE49-F238E27FC236}">
                  <a16:creationId xmlns:a16="http://schemas.microsoft.com/office/drawing/2014/main" id="{714CE347-221F-5D98-4A42-CA6DA01FA241}"/>
                </a:ext>
              </a:extLst>
            </p:cNvPr>
            <p:cNvSpPr>
              <a:spLocks noChangeArrowheads="1"/>
            </p:cNvSpPr>
            <p:nvPr/>
          </p:nvSpPr>
          <p:spPr bwMode="auto">
            <a:xfrm>
              <a:off x="498" y="2976"/>
              <a:ext cx="29" cy="2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11" name="Rectangle 16">
              <a:extLst>
                <a:ext uri="{FF2B5EF4-FFF2-40B4-BE49-F238E27FC236}">
                  <a16:creationId xmlns:a16="http://schemas.microsoft.com/office/drawing/2014/main" id="{1AF88B8E-0FE5-AE1C-70B2-28372F151E09}"/>
                </a:ext>
              </a:extLst>
            </p:cNvPr>
            <p:cNvSpPr>
              <a:spLocks noChangeArrowheads="1"/>
            </p:cNvSpPr>
            <p:nvPr/>
          </p:nvSpPr>
          <p:spPr bwMode="auto">
            <a:xfrm>
              <a:off x="469" y="3054"/>
              <a:ext cx="39" cy="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12" name="Rectangle 17">
              <a:extLst>
                <a:ext uri="{FF2B5EF4-FFF2-40B4-BE49-F238E27FC236}">
                  <a16:creationId xmlns:a16="http://schemas.microsoft.com/office/drawing/2014/main" id="{C5B06E05-056D-BCDD-5EF8-D3650B0C3F7C}"/>
                </a:ext>
              </a:extLst>
            </p:cNvPr>
            <p:cNvSpPr>
              <a:spLocks noChangeArrowheads="1"/>
            </p:cNvSpPr>
            <p:nvPr/>
          </p:nvSpPr>
          <p:spPr bwMode="auto">
            <a:xfrm>
              <a:off x="605" y="2976"/>
              <a:ext cx="29" cy="2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13" name="Rectangle 18">
              <a:extLst>
                <a:ext uri="{FF2B5EF4-FFF2-40B4-BE49-F238E27FC236}">
                  <a16:creationId xmlns:a16="http://schemas.microsoft.com/office/drawing/2014/main" id="{60E23342-7458-F03D-80D3-F4167099BCB3}"/>
                </a:ext>
              </a:extLst>
            </p:cNvPr>
            <p:cNvSpPr>
              <a:spLocks noChangeArrowheads="1"/>
            </p:cNvSpPr>
            <p:nvPr/>
          </p:nvSpPr>
          <p:spPr bwMode="auto">
            <a:xfrm>
              <a:off x="654" y="2976"/>
              <a:ext cx="29" cy="2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sp>
          <p:nvSpPr>
            <p:cNvPr id="114" name="Rectangle 19">
              <a:extLst>
                <a:ext uri="{FF2B5EF4-FFF2-40B4-BE49-F238E27FC236}">
                  <a16:creationId xmlns:a16="http://schemas.microsoft.com/office/drawing/2014/main" id="{05AF172E-0E42-2BDB-DC41-2D26AC37FB97}"/>
                </a:ext>
              </a:extLst>
            </p:cNvPr>
            <p:cNvSpPr>
              <a:spLocks noChangeArrowheads="1"/>
            </p:cNvSpPr>
            <p:nvPr/>
          </p:nvSpPr>
          <p:spPr bwMode="auto">
            <a:xfrm>
              <a:off x="625" y="3054"/>
              <a:ext cx="39" cy="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FFFFFF"/>
                </a:solidFill>
                <a:effectLst/>
                <a:uLnTx/>
                <a:uFillTx/>
                <a:latin typeface="Segoe UI"/>
                <a:ea typeface="+mn-ea"/>
                <a:cs typeface="+mn-cs"/>
              </a:endParaRPr>
            </a:p>
          </p:txBody>
        </p:sp>
      </p:grpSp>
      <p:sp>
        <p:nvSpPr>
          <p:cNvPr id="14" name="Title 13">
            <a:extLst>
              <a:ext uri="{FF2B5EF4-FFF2-40B4-BE49-F238E27FC236}">
                <a16:creationId xmlns:a16="http://schemas.microsoft.com/office/drawing/2014/main" id="{3533BA4B-EA9E-37F5-1E25-5C5B9A9DFD04}"/>
              </a:ext>
            </a:extLst>
          </p:cNvPr>
          <p:cNvSpPr>
            <a:spLocks noGrp="1"/>
          </p:cNvSpPr>
          <p:nvPr>
            <p:ph type="title"/>
          </p:nvPr>
        </p:nvSpPr>
        <p:spPr/>
        <p:txBody>
          <a:bodyPr/>
          <a:lstStyle/>
          <a:p>
            <a:r>
              <a:rPr lang="en-US" dirty="0">
                <a:solidFill>
                  <a:schemeClr val="tx1"/>
                </a:solidFill>
              </a:rPr>
              <a:t>Diverse business-critical assets protection</a:t>
            </a:r>
            <a:endParaRPr lang="en-NL" dirty="0"/>
          </a:p>
        </p:txBody>
      </p:sp>
    </p:spTree>
    <p:extLst>
      <p:ext uri="{BB962C8B-B14F-4D97-AF65-F5344CB8AC3E}">
        <p14:creationId xmlns:p14="http://schemas.microsoft.com/office/powerpoint/2010/main" val="14454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10DCA-AF58-367C-22D9-A0FD0826D83E}"/>
              </a:ext>
            </a:extLst>
          </p:cNvPr>
          <p:cNvSpPr>
            <a:spLocks noGrp="1"/>
          </p:cNvSpPr>
          <p:nvPr>
            <p:ph type="title"/>
          </p:nvPr>
        </p:nvSpPr>
        <p:spPr/>
        <p:txBody>
          <a:bodyPr/>
          <a:lstStyle/>
          <a:p>
            <a:r>
              <a:rPr lang="en-US" dirty="0">
                <a:solidFill>
                  <a:schemeClr val="tx1"/>
                </a:solidFill>
              </a:rPr>
              <a:t>Protect </a:t>
            </a:r>
            <a:r>
              <a:rPr lang="en-US" dirty="0">
                <a:solidFill>
                  <a:schemeClr val="tx2"/>
                </a:solidFill>
              </a:rPr>
              <a:t>to</a:t>
            </a:r>
            <a:r>
              <a:rPr lang="en-US" dirty="0"/>
              <a:t> </a:t>
            </a:r>
            <a:r>
              <a:rPr lang="en-US" dirty="0">
                <a:solidFill>
                  <a:schemeClr val="tx1"/>
                </a:solidFill>
              </a:rPr>
              <a:t>Azure</a:t>
            </a:r>
          </a:p>
        </p:txBody>
      </p:sp>
      <p:sp>
        <p:nvSpPr>
          <p:cNvPr id="4" name="Text Placeholder 2">
            <a:extLst>
              <a:ext uri="{FF2B5EF4-FFF2-40B4-BE49-F238E27FC236}">
                <a16:creationId xmlns:a16="http://schemas.microsoft.com/office/drawing/2014/main" id="{CA875AB1-4843-4805-E4BA-20C6A4142842}"/>
              </a:ext>
            </a:extLst>
          </p:cNvPr>
          <p:cNvSpPr txBox="1">
            <a:spLocks/>
          </p:cNvSpPr>
          <p:nvPr/>
        </p:nvSpPr>
        <p:spPr>
          <a:xfrm>
            <a:off x="444223" y="2862802"/>
            <a:ext cx="5413394" cy="452590"/>
          </a:xfrm>
          <a:prstGeom prst="rect">
            <a:avLst/>
          </a:prstGeom>
        </p:spPr>
        <p:txBody>
          <a:bodyPr vert="horz" wrap="square" lIns="0" tIns="89642" rIns="143428" bIns="89642"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50" baseline="0">
                <a:solidFill>
                  <a:schemeClr val="bg1"/>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18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bg1"/>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bg1"/>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50" b="1" kern="1200" spc="0" baseline="0">
                <a:solidFill>
                  <a:schemeClr val="bg1"/>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chemeClr val="bg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367"/>
            <a:r>
              <a:rPr lang="en-US" sz="1765" spc="294" dirty="0">
                <a:solidFill>
                  <a:schemeClr val="tx2"/>
                </a:solidFill>
                <a:latin typeface="Segoe UI Semibold"/>
              </a:rPr>
              <a:t>SCENARIO TWO</a:t>
            </a:r>
          </a:p>
        </p:txBody>
      </p:sp>
    </p:spTree>
    <p:extLst>
      <p:ext uri="{BB962C8B-B14F-4D97-AF65-F5344CB8AC3E}">
        <p14:creationId xmlns:p14="http://schemas.microsoft.com/office/powerpoint/2010/main" val="233408039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55C30494-7242-FE25-5D6A-568911DCE020}"/>
              </a:ext>
            </a:extLst>
          </p:cNvPr>
          <p:cNvSpPr txBox="1">
            <a:spLocks/>
          </p:cNvSpPr>
          <p:nvPr/>
        </p:nvSpPr>
        <p:spPr>
          <a:xfrm>
            <a:off x="5063554" y="1192213"/>
            <a:ext cx="2582418" cy="2189162"/>
          </a:xfrm>
          <a:prstGeom prst="rect">
            <a:avLst/>
          </a:prstGeom>
        </p:spPr>
        <p:txBody>
          <a:bodyPr lIns="0"/>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563">
              <a:spcAft>
                <a:spcPts val="1176"/>
              </a:spcAft>
              <a:defRPr/>
            </a:pPr>
            <a:r>
              <a:rPr lang="en-US" sz="1765" spc="0" dirty="0">
                <a:solidFill>
                  <a:schemeClr val="tx2"/>
                </a:solidFill>
                <a:latin typeface="Segoe UI Semibold"/>
                <a:cs typeface="Segoe UI" panose="020B0502040204020203" pitchFamily="34" charset="0"/>
              </a:rPr>
              <a:t>The cost of Azure is </a:t>
            </a:r>
            <a:br>
              <a:rPr lang="en-US" sz="1765" spc="0" dirty="0">
                <a:solidFill>
                  <a:schemeClr val="tx2"/>
                </a:solidFill>
                <a:latin typeface="Segoe UI Semibold"/>
                <a:cs typeface="Segoe UI" panose="020B0502040204020203" pitchFamily="34" charset="0"/>
              </a:rPr>
            </a:br>
            <a:r>
              <a:rPr lang="en-US" sz="1765" spc="0" dirty="0">
                <a:solidFill>
                  <a:schemeClr val="tx2"/>
                </a:solidFill>
                <a:latin typeface="Segoe UI Semibold"/>
                <a:cs typeface="Segoe UI" panose="020B0502040204020203" pitchFamily="34" charset="0"/>
              </a:rPr>
              <a:t>based on consumption</a:t>
            </a:r>
          </a:p>
          <a:p>
            <a:pPr defTabSz="932563">
              <a:spcAft>
                <a:spcPts val="1176"/>
              </a:spcAft>
              <a:defRPr/>
            </a:pPr>
            <a:r>
              <a:rPr lang="en-US" sz="1200" spc="0" dirty="0">
                <a:solidFill>
                  <a:schemeClr val="tx1"/>
                </a:solidFill>
                <a:latin typeface="Segoe UI"/>
                <a:cs typeface="Segoe UI" panose="020B0502040204020203" pitchFamily="34" charset="0"/>
              </a:rPr>
              <a:t>Azure only charges for resources used at the time of and during failover. By contrast, on-premises datacenters come with upfront costs (e.g., facilities, hardware, electricity and cooling costs). </a:t>
            </a:r>
          </a:p>
          <a:p>
            <a:pPr defTabSz="932563">
              <a:spcAft>
                <a:spcPts val="1176"/>
              </a:spcAft>
              <a:defRPr/>
            </a:pPr>
            <a:endParaRPr lang="en-US" sz="1765" spc="0" dirty="0">
              <a:solidFill>
                <a:schemeClr val="tx1"/>
              </a:solidFill>
              <a:latin typeface="Segoe UI Semibold"/>
              <a:cs typeface="Segoe UI" panose="020B0502040204020203" pitchFamily="34" charset="0"/>
            </a:endParaRPr>
          </a:p>
        </p:txBody>
      </p:sp>
      <p:sp>
        <p:nvSpPr>
          <p:cNvPr id="7" name="Text Placeholder 4">
            <a:extLst>
              <a:ext uri="{FF2B5EF4-FFF2-40B4-BE49-F238E27FC236}">
                <a16:creationId xmlns:a16="http://schemas.microsoft.com/office/drawing/2014/main" id="{62F1639E-210C-7621-7692-9816A1A5C5BE}"/>
              </a:ext>
            </a:extLst>
          </p:cNvPr>
          <p:cNvSpPr txBox="1">
            <a:spLocks/>
          </p:cNvSpPr>
          <p:nvPr/>
        </p:nvSpPr>
        <p:spPr>
          <a:xfrm>
            <a:off x="5063554" y="3948114"/>
            <a:ext cx="2817672" cy="1835149"/>
          </a:xfrm>
          <a:prstGeom prst="rect">
            <a:avLst/>
          </a:prstGeom>
        </p:spPr>
        <p:txBody>
          <a:bodyPr lIns="0"/>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563">
              <a:spcAft>
                <a:spcPts val="1176"/>
              </a:spcAft>
              <a:defRPr/>
            </a:pPr>
            <a:r>
              <a:rPr lang="en-US" sz="1765" spc="0" dirty="0">
                <a:solidFill>
                  <a:schemeClr val="tx2"/>
                </a:solidFill>
                <a:latin typeface="Segoe UI Semibold"/>
                <a:cs typeface="Segoe UI" panose="020B0502040204020203" pitchFamily="34" charset="0"/>
              </a:rPr>
              <a:t>Resiliency </a:t>
            </a:r>
            <a:br>
              <a:rPr lang="en-US" sz="1765" spc="0" dirty="0">
                <a:solidFill>
                  <a:schemeClr val="tx2"/>
                </a:solidFill>
                <a:latin typeface="Segoe UI Semibold"/>
                <a:cs typeface="Segoe UI" panose="020B0502040204020203" pitchFamily="34" charset="0"/>
              </a:rPr>
            </a:br>
            <a:r>
              <a:rPr lang="en-US" sz="1765" spc="0" dirty="0">
                <a:solidFill>
                  <a:schemeClr val="tx2"/>
                </a:solidFill>
                <a:latin typeface="Segoe UI Semibold"/>
                <a:cs typeface="Segoe UI" panose="020B0502040204020203" pitchFamily="34" charset="0"/>
              </a:rPr>
              <a:t>is built in</a:t>
            </a:r>
          </a:p>
          <a:p>
            <a:pPr defTabSz="932563">
              <a:spcAft>
                <a:spcPts val="1176"/>
              </a:spcAft>
              <a:defRPr/>
            </a:pPr>
            <a:r>
              <a:rPr lang="en-US" sz="1200" spc="0" dirty="0">
                <a:solidFill>
                  <a:schemeClr val="tx1"/>
                </a:solidFill>
                <a:latin typeface="Segoe UI"/>
                <a:cs typeface="Segoe UI" panose="020B0502040204020203" pitchFamily="34" charset="0"/>
              </a:rPr>
              <a:t>Azure’s fabric is far more </a:t>
            </a:r>
            <a:br>
              <a:rPr lang="en-US" sz="1200" spc="0" dirty="0">
                <a:solidFill>
                  <a:schemeClr val="tx1"/>
                </a:solidFill>
                <a:latin typeface="Segoe UI"/>
                <a:cs typeface="Segoe UI" panose="020B0502040204020203" pitchFamily="34" charset="0"/>
              </a:rPr>
            </a:br>
            <a:r>
              <a:rPr lang="en-US" sz="1200" spc="0" dirty="0">
                <a:solidFill>
                  <a:schemeClr val="tx1"/>
                </a:solidFill>
                <a:latin typeface="Segoe UI"/>
                <a:cs typeface="Segoe UI" panose="020B0502040204020203" pitchFamily="34" charset="0"/>
              </a:rPr>
              <a:t>resilient than most on-</a:t>
            </a:r>
            <a:br>
              <a:rPr lang="en-US" sz="1200" spc="0" dirty="0">
                <a:solidFill>
                  <a:schemeClr val="tx1"/>
                </a:solidFill>
                <a:latin typeface="Segoe UI"/>
                <a:cs typeface="Segoe UI" panose="020B0502040204020203" pitchFamily="34" charset="0"/>
              </a:rPr>
            </a:br>
            <a:r>
              <a:rPr lang="en-US" sz="1200" spc="0" dirty="0">
                <a:solidFill>
                  <a:schemeClr val="tx1"/>
                </a:solidFill>
                <a:latin typeface="Segoe UI"/>
                <a:cs typeface="Segoe UI" panose="020B0502040204020203" pitchFamily="34" charset="0"/>
              </a:rPr>
              <a:t>premises datacenters.</a:t>
            </a:r>
          </a:p>
        </p:txBody>
      </p:sp>
      <p:sp>
        <p:nvSpPr>
          <p:cNvPr id="8" name="Text Placeholder 4">
            <a:extLst>
              <a:ext uri="{FF2B5EF4-FFF2-40B4-BE49-F238E27FC236}">
                <a16:creationId xmlns:a16="http://schemas.microsoft.com/office/drawing/2014/main" id="{B6E2D67D-C737-B489-6C26-4C0FC4F5AD8B}"/>
              </a:ext>
            </a:extLst>
          </p:cNvPr>
          <p:cNvSpPr txBox="1">
            <a:spLocks/>
          </p:cNvSpPr>
          <p:nvPr/>
        </p:nvSpPr>
        <p:spPr>
          <a:xfrm>
            <a:off x="8622577" y="1192213"/>
            <a:ext cx="2689274" cy="2189162"/>
          </a:xfrm>
          <a:prstGeom prst="rect">
            <a:avLst/>
          </a:prstGeom>
        </p:spPr>
        <p:txBody>
          <a:bodyPr lIns="0"/>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563">
              <a:spcAft>
                <a:spcPts val="1176"/>
              </a:spcAft>
              <a:defRPr/>
            </a:pPr>
            <a:r>
              <a:rPr lang="en-US" sz="1765" spc="0" dirty="0">
                <a:solidFill>
                  <a:schemeClr val="tx2"/>
                </a:solidFill>
                <a:latin typeface="Segoe UI Semibold"/>
                <a:cs typeface="Segoe UI" panose="020B0502040204020203" pitchFamily="34" charset="0"/>
              </a:rPr>
              <a:t>Azure gives </a:t>
            </a:r>
            <a:br>
              <a:rPr lang="en-US" sz="1765" spc="0" dirty="0">
                <a:solidFill>
                  <a:schemeClr val="tx2"/>
                </a:solidFill>
                <a:latin typeface="Segoe UI Semibold"/>
                <a:cs typeface="Segoe UI" panose="020B0502040204020203" pitchFamily="34" charset="0"/>
              </a:rPr>
            </a:br>
            <a:r>
              <a:rPr lang="en-US" sz="1765" spc="0" dirty="0">
                <a:solidFill>
                  <a:schemeClr val="tx2"/>
                </a:solidFill>
                <a:latin typeface="Segoe UI Semibold"/>
                <a:cs typeface="Segoe UI" panose="020B0502040204020203" pitchFamily="34" charset="0"/>
              </a:rPr>
              <a:t>you options</a:t>
            </a:r>
          </a:p>
          <a:p>
            <a:pPr defTabSz="932563">
              <a:spcAft>
                <a:spcPts val="1176"/>
              </a:spcAft>
              <a:defRPr/>
            </a:pPr>
            <a:r>
              <a:rPr lang="en-US" sz="1200" spc="0" dirty="0">
                <a:solidFill>
                  <a:schemeClr val="tx1"/>
                </a:solidFill>
                <a:latin typeface="Segoe UI"/>
                <a:cs typeface="Segoe UI" panose="020B0502040204020203" pitchFamily="34" charset="0"/>
              </a:rPr>
              <a:t>It offers multiple native and </a:t>
            </a:r>
            <a:br>
              <a:rPr lang="en-US" sz="1200" spc="0" dirty="0">
                <a:solidFill>
                  <a:schemeClr val="tx1"/>
                </a:solidFill>
                <a:latin typeface="Segoe UI"/>
                <a:cs typeface="Segoe UI" panose="020B0502040204020203" pitchFamily="34" charset="0"/>
              </a:rPr>
            </a:br>
            <a:r>
              <a:rPr lang="en-US" sz="1200" spc="0" dirty="0">
                <a:solidFill>
                  <a:schemeClr val="tx1"/>
                </a:solidFill>
                <a:latin typeface="Segoe UI"/>
                <a:cs typeface="Segoe UI" panose="020B0502040204020203" pitchFamily="34" charset="0"/>
              </a:rPr>
              <a:t>third-party workload protection options by replicating live servers to Azure regions—with no impact on production workloads.</a:t>
            </a:r>
          </a:p>
        </p:txBody>
      </p:sp>
      <p:sp>
        <p:nvSpPr>
          <p:cNvPr id="10" name="Text Placeholder 4">
            <a:extLst>
              <a:ext uri="{FF2B5EF4-FFF2-40B4-BE49-F238E27FC236}">
                <a16:creationId xmlns:a16="http://schemas.microsoft.com/office/drawing/2014/main" id="{40FD2FE4-893F-E0B5-B4F6-ED564E42BC2F}"/>
              </a:ext>
            </a:extLst>
          </p:cNvPr>
          <p:cNvSpPr txBox="1">
            <a:spLocks/>
          </p:cNvSpPr>
          <p:nvPr/>
        </p:nvSpPr>
        <p:spPr>
          <a:xfrm>
            <a:off x="8633690" y="3948114"/>
            <a:ext cx="2689274" cy="1835149"/>
          </a:xfrm>
          <a:prstGeom prst="rect">
            <a:avLst/>
          </a:prstGeom>
        </p:spPr>
        <p:txBody>
          <a:bodyPr lIns="0"/>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563">
              <a:spcAft>
                <a:spcPts val="1176"/>
              </a:spcAft>
              <a:defRPr/>
            </a:pPr>
            <a:r>
              <a:rPr lang="en-US" sz="1765" spc="0" dirty="0">
                <a:solidFill>
                  <a:schemeClr val="tx2"/>
                </a:solidFill>
                <a:latin typeface="Segoe UI Semibold"/>
                <a:cs typeface="Segoe UI" panose="020B0502040204020203" pitchFamily="34" charset="0"/>
              </a:rPr>
              <a:t>Broad ISV </a:t>
            </a:r>
            <a:br>
              <a:rPr lang="en-US" sz="1765" spc="0" dirty="0">
                <a:solidFill>
                  <a:schemeClr val="tx2"/>
                </a:solidFill>
                <a:latin typeface="Segoe UI Semibold"/>
                <a:cs typeface="Segoe UI" panose="020B0502040204020203" pitchFamily="34" charset="0"/>
              </a:rPr>
            </a:br>
            <a:r>
              <a:rPr lang="en-US" sz="1765" spc="0" dirty="0">
                <a:solidFill>
                  <a:schemeClr val="tx2"/>
                </a:solidFill>
                <a:latin typeface="Segoe UI Semibold"/>
                <a:cs typeface="Segoe UI" panose="020B0502040204020203" pitchFamily="34" charset="0"/>
              </a:rPr>
              <a:t>ecosystem</a:t>
            </a:r>
          </a:p>
          <a:p>
            <a:pPr defTabSz="932563">
              <a:spcAft>
                <a:spcPts val="1176"/>
              </a:spcAft>
              <a:defRPr/>
            </a:pPr>
            <a:r>
              <a:rPr lang="en-US" sz="1200" spc="0" dirty="0">
                <a:solidFill>
                  <a:schemeClr val="tx1"/>
                </a:solidFill>
                <a:latin typeface="Segoe UI"/>
                <a:cs typeface="Segoe UI" panose="020B0502040204020203" pitchFamily="34" charset="0"/>
              </a:rPr>
              <a:t>Leading data protection </a:t>
            </a:r>
            <a:br>
              <a:rPr lang="en-US" sz="1200" spc="0" dirty="0">
                <a:solidFill>
                  <a:schemeClr val="tx1"/>
                </a:solidFill>
                <a:latin typeface="Segoe UI"/>
                <a:cs typeface="Segoe UI" panose="020B0502040204020203" pitchFamily="34" charset="0"/>
              </a:rPr>
            </a:br>
            <a:r>
              <a:rPr lang="en-US" sz="1200" spc="0" dirty="0">
                <a:solidFill>
                  <a:schemeClr val="tx1"/>
                </a:solidFill>
                <a:latin typeface="Segoe UI"/>
                <a:cs typeface="Segoe UI" panose="020B0502040204020203" pitchFamily="34" charset="0"/>
              </a:rPr>
              <a:t>ISVs partner with Azure </a:t>
            </a:r>
            <a:br>
              <a:rPr lang="en-US" sz="1200" spc="0" dirty="0">
                <a:solidFill>
                  <a:schemeClr val="tx1"/>
                </a:solidFill>
                <a:latin typeface="Segoe UI"/>
                <a:cs typeface="Segoe UI" panose="020B0502040204020203" pitchFamily="34" charset="0"/>
              </a:rPr>
            </a:br>
            <a:r>
              <a:rPr lang="en-US" sz="1200" spc="0" dirty="0">
                <a:solidFill>
                  <a:schemeClr val="tx1"/>
                </a:solidFill>
                <a:latin typeface="Segoe UI"/>
                <a:cs typeface="Segoe UI" panose="020B0502040204020203" pitchFamily="34" charset="0"/>
              </a:rPr>
              <a:t>to help customers protect </a:t>
            </a:r>
            <a:br>
              <a:rPr lang="en-US" sz="1200" spc="0" dirty="0">
                <a:solidFill>
                  <a:schemeClr val="tx1"/>
                </a:solidFill>
                <a:latin typeface="Segoe UI"/>
                <a:cs typeface="Segoe UI" panose="020B0502040204020203" pitchFamily="34" charset="0"/>
              </a:rPr>
            </a:br>
            <a:r>
              <a:rPr lang="en-US" sz="1200" spc="0" dirty="0">
                <a:solidFill>
                  <a:schemeClr val="tx1"/>
                </a:solidFill>
                <a:latin typeface="Segoe UI"/>
                <a:cs typeface="Segoe UI" panose="020B0502040204020203" pitchFamily="34" charset="0"/>
              </a:rPr>
              <a:t>their critical data.</a:t>
            </a:r>
          </a:p>
        </p:txBody>
      </p:sp>
      <p:sp>
        <p:nvSpPr>
          <p:cNvPr id="4" name="Rectangle 3">
            <a:extLst>
              <a:ext uri="{FF2B5EF4-FFF2-40B4-BE49-F238E27FC236}">
                <a16:creationId xmlns:a16="http://schemas.microsoft.com/office/drawing/2014/main" id="{1630A773-E1BB-AD6B-EB24-E07EF30D853B}"/>
              </a:ext>
            </a:extLst>
          </p:cNvPr>
          <p:cNvSpPr/>
          <p:nvPr/>
        </p:nvSpPr>
        <p:spPr bwMode="auto">
          <a:xfrm>
            <a:off x="418645" y="2343391"/>
            <a:ext cx="3569695" cy="242161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428" rIns="179285" bIns="143428" numCol="1" spcCol="0" rtlCol="0" fromWordArt="0" anchor="t" anchorCtr="0" forceAA="0" compatLnSpc="1">
            <a:prstTxWarp prst="textNoShape">
              <a:avLst/>
            </a:prstTxWarp>
            <a:noAutofit/>
          </a:bodyPr>
          <a:lstStyle/>
          <a:p>
            <a:pPr defTabSz="914192">
              <a:spcAft>
                <a:spcPts val="3529"/>
              </a:spcAft>
            </a:pPr>
            <a:r>
              <a:rPr lang="en-US" sz="2353" dirty="0">
                <a:solidFill>
                  <a:schemeClr val="tx1"/>
                </a:solidFill>
                <a:latin typeface="Segoe UI Semibold"/>
              </a:rPr>
              <a:t>Protect </a:t>
            </a:r>
            <a:r>
              <a:rPr lang="en-US" sz="2353" dirty="0">
                <a:solidFill>
                  <a:schemeClr val="tx2"/>
                </a:solidFill>
                <a:latin typeface="Segoe UI Semibold"/>
              </a:rPr>
              <a:t>to</a:t>
            </a:r>
            <a:r>
              <a:rPr lang="en-US" sz="2353" dirty="0">
                <a:solidFill>
                  <a:srgbClr val="50E6FF"/>
                </a:solidFill>
                <a:latin typeface="Segoe UI Semibold"/>
              </a:rPr>
              <a:t> </a:t>
            </a:r>
            <a:r>
              <a:rPr lang="en-US" sz="2353" dirty="0">
                <a:solidFill>
                  <a:schemeClr val="tx1"/>
                </a:solidFill>
                <a:latin typeface="Segoe UI Semibold"/>
              </a:rPr>
              <a:t>Azure</a:t>
            </a:r>
          </a:p>
          <a:p>
            <a:pPr defTabSz="914192">
              <a:spcAft>
                <a:spcPts val="1176"/>
              </a:spcAft>
            </a:pPr>
            <a:r>
              <a:rPr lang="en-US" sz="1765" dirty="0">
                <a:solidFill>
                  <a:schemeClr val="tx1"/>
                </a:solidFill>
                <a:latin typeface="Segoe UI"/>
              </a:rPr>
              <a:t>Azure can be used as a secondary, highly-resilient failover location for workloads running in your existing datacenters, offering backup and recovery.</a:t>
            </a:r>
          </a:p>
        </p:txBody>
      </p:sp>
      <p:sp>
        <p:nvSpPr>
          <p:cNvPr id="6" name="Title 17">
            <a:extLst>
              <a:ext uri="{FF2B5EF4-FFF2-40B4-BE49-F238E27FC236}">
                <a16:creationId xmlns:a16="http://schemas.microsoft.com/office/drawing/2014/main" id="{CB9C50BC-36F4-AB91-A3D3-0214CAFA6613}"/>
              </a:ext>
            </a:extLst>
          </p:cNvPr>
          <p:cNvSpPr txBox="1">
            <a:spLocks/>
          </p:cNvSpPr>
          <p:nvPr/>
        </p:nvSpPr>
        <p:spPr>
          <a:xfrm>
            <a:off x="427038" y="2117274"/>
            <a:ext cx="2642928" cy="452234"/>
          </a:xfrm>
          <a:prstGeom prst="rect">
            <a:avLst/>
          </a:prstGeom>
          <a:noFill/>
          <a:ln>
            <a:noFill/>
            <a:prstDash/>
          </a:ln>
          <a:effectLst/>
        </p:spPr>
        <p:txBody>
          <a:bodyPr rot="0" spcFirstLastPara="0" vertOverflow="overflow" horzOverflow="overflow" vert="horz" wrap="square" lIns="0" tIns="143407" rIns="179259" bIns="143407" numCol="1" spcCol="0" rtlCol="0" fromWordArt="0" anchor="t" anchorCtr="0" forceAA="0" compatLnSpc="1">
            <a:prstTxWarp prst="textNoShape">
              <a:avLst/>
            </a:prstTxWarp>
            <a:spAutoFit/>
          </a:bodyPr>
          <a:lstStyle>
            <a:lvl1pPr algn="l" defTabSz="914367" rtl="0" eaLnBrk="1" latinLnBrk="0" hangingPunct="1">
              <a:lnSpc>
                <a:spcPts val="3137"/>
              </a:lnSpc>
              <a:spcBef>
                <a:spcPct val="0"/>
              </a:spcBef>
              <a:buNone/>
              <a:defRPr lang="en-US" sz="2745" b="0" strike="noStrike" kern="1200" cap="none" spc="-49" baseline="0">
                <a:ln w="3175">
                  <a:noFill/>
                </a:ln>
                <a:solidFill>
                  <a:srgbClr val="000000"/>
                </a:solidFill>
                <a:effectLst/>
                <a:latin typeface="+mj-lt"/>
                <a:ea typeface="+mn-ea"/>
                <a:cs typeface="Segoe UI" pitchFamily="34" charset="0"/>
              </a:defRPr>
            </a:lvl1pPr>
          </a:lstStyle>
          <a:p>
            <a:pPr defTabSz="914192">
              <a:lnSpc>
                <a:spcPct val="100000"/>
              </a:lnSpc>
              <a:spcBef>
                <a:spcPts val="0"/>
              </a:spcBef>
              <a:spcAft>
                <a:spcPts val="588"/>
              </a:spcAft>
              <a:defRPr/>
            </a:pPr>
            <a:r>
              <a:rPr lang="en-GB" sz="1078" spc="294" dirty="0">
                <a:ln>
                  <a:noFill/>
                </a:ln>
                <a:solidFill>
                  <a:schemeClr val="tx2"/>
                </a:solidFill>
                <a:latin typeface="Segoe UI Semibold"/>
                <a:cs typeface="+mn-cs"/>
              </a:rPr>
              <a:t>SCENARIO TWO</a:t>
            </a:r>
          </a:p>
        </p:txBody>
      </p:sp>
      <p:cxnSp>
        <p:nvCxnSpPr>
          <p:cNvPr id="11" name="Straight Connector 10">
            <a:extLst>
              <a:ext uri="{FF2B5EF4-FFF2-40B4-BE49-F238E27FC236}">
                <a16:creationId xmlns:a16="http://schemas.microsoft.com/office/drawing/2014/main" id="{A3E874B7-28AA-0C7E-8A8C-1FE9C947681B}"/>
              </a:ext>
              <a:ext uri="{C183D7F6-B498-43B3-948B-1728B52AA6E4}">
                <adec:decorative xmlns:adec="http://schemas.microsoft.com/office/drawing/2017/decorative" val="1"/>
              </a:ext>
            </a:extLst>
          </p:cNvPr>
          <p:cNvCxnSpPr>
            <a:cxnSpLocks/>
          </p:cNvCxnSpPr>
          <p:nvPr/>
        </p:nvCxnSpPr>
        <p:spPr>
          <a:xfrm>
            <a:off x="418646" y="3045154"/>
            <a:ext cx="3746729"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8A6FD2FF-70E6-D03B-05BF-414AE3AA83FF}"/>
              </a:ext>
            </a:extLst>
          </p:cNvPr>
          <p:cNvSpPr/>
          <p:nvPr/>
        </p:nvSpPr>
        <p:spPr bwMode="auto">
          <a:xfrm>
            <a:off x="4801079" y="960438"/>
            <a:ext cx="3268184" cy="2420937"/>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Segoe UI"/>
              <a:ea typeface="+mn-ea"/>
              <a:cs typeface="+mn-cs"/>
            </a:endParaRPr>
          </a:p>
        </p:txBody>
      </p:sp>
      <p:sp>
        <p:nvSpPr>
          <p:cNvPr id="25" name="Rectangle 24">
            <a:extLst>
              <a:ext uri="{FF2B5EF4-FFF2-40B4-BE49-F238E27FC236}">
                <a16:creationId xmlns:a16="http://schemas.microsoft.com/office/drawing/2014/main" id="{74DC8BB4-BF23-24EC-6FDF-067002279A8A}"/>
              </a:ext>
            </a:extLst>
          </p:cNvPr>
          <p:cNvSpPr/>
          <p:nvPr/>
        </p:nvSpPr>
        <p:spPr bwMode="auto">
          <a:xfrm>
            <a:off x="4801079" y="3649663"/>
            <a:ext cx="3268184" cy="2420937"/>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Segoe UI"/>
              <a:ea typeface="+mn-ea"/>
              <a:cs typeface="+mn-cs"/>
            </a:endParaRPr>
          </a:p>
        </p:txBody>
      </p:sp>
      <p:sp>
        <p:nvSpPr>
          <p:cNvPr id="26" name="Rectangle 25">
            <a:extLst>
              <a:ext uri="{FF2B5EF4-FFF2-40B4-BE49-F238E27FC236}">
                <a16:creationId xmlns:a16="http://schemas.microsoft.com/office/drawing/2014/main" id="{E2C5AF6E-2101-C3ED-B35A-011EC16BAC1F}"/>
              </a:ext>
            </a:extLst>
          </p:cNvPr>
          <p:cNvSpPr/>
          <p:nvPr/>
        </p:nvSpPr>
        <p:spPr bwMode="auto">
          <a:xfrm>
            <a:off x="8302625" y="960438"/>
            <a:ext cx="3268184" cy="2420937"/>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Segoe UI"/>
              <a:ea typeface="+mn-ea"/>
              <a:cs typeface="+mn-cs"/>
            </a:endParaRPr>
          </a:p>
        </p:txBody>
      </p:sp>
      <p:sp>
        <p:nvSpPr>
          <p:cNvPr id="27" name="Rectangle 26">
            <a:extLst>
              <a:ext uri="{FF2B5EF4-FFF2-40B4-BE49-F238E27FC236}">
                <a16:creationId xmlns:a16="http://schemas.microsoft.com/office/drawing/2014/main" id="{2B31BD07-E4A6-7F25-84DB-4563D9D572F1}"/>
              </a:ext>
            </a:extLst>
          </p:cNvPr>
          <p:cNvSpPr/>
          <p:nvPr/>
        </p:nvSpPr>
        <p:spPr bwMode="auto">
          <a:xfrm>
            <a:off x="8302625" y="3649663"/>
            <a:ext cx="3268184" cy="2420937"/>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269109735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5D04831D-72A1-1C8F-F881-F9B9BD31F0DB}"/>
              </a:ext>
            </a:extLst>
          </p:cNvPr>
          <p:cNvSpPr>
            <a:spLocks noGrp="1"/>
          </p:cNvSpPr>
          <p:nvPr>
            <p:ph type="title"/>
          </p:nvPr>
        </p:nvSpPr>
        <p:spPr>
          <a:xfrm>
            <a:off x="455995" y="2964815"/>
            <a:ext cx="11306469" cy="402302"/>
          </a:xfrm>
        </p:spPr>
        <p:txBody>
          <a:bodyPr/>
          <a:lstStyle/>
          <a:p>
            <a:r>
              <a:rPr lang="en-US" dirty="0">
                <a:solidFill>
                  <a:schemeClr val="tx1"/>
                </a:solidFill>
                <a:latin typeface="Segoe UI Semibold"/>
              </a:rPr>
              <a:t>Protect </a:t>
            </a:r>
            <a:r>
              <a:rPr lang="en-US" dirty="0">
                <a:solidFill>
                  <a:schemeClr val="tx2"/>
                </a:solidFill>
                <a:latin typeface="Segoe UI Semibold"/>
              </a:rPr>
              <a:t>to</a:t>
            </a:r>
            <a:r>
              <a:rPr lang="en-US" dirty="0">
                <a:solidFill>
                  <a:schemeClr val="accent5"/>
                </a:solidFill>
                <a:latin typeface="Segoe UI Semibold"/>
              </a:rPr>
              <a:t> </a:t>
            </a:r>
            <a:r>
              <a:rPr lang="en-US" dirty="0">
                <a:solidFill>
                  <a:schemeClr val="tx1"/>
                </a:solidFill>
                <a:latin typeface="Segoe UI Semibold"/>
              </a:rPr>
              <a:t>Azure</a:t>
            </a:r>
            <a:endParaRPr lang="en-US" dirty="0">
              <a:solidFill>
                <a:schemeClr val="tx1"/>
              </a:solidFill>
            </a:endParaRPr>
          </a:p>
        </p:txBody>
      </p:sp>
      <p:sp>
        <p:nvSpPr>
          <p:cNvPr id="18" name="TextBox 17">
            <a:extLst>
              <a:ext uri="{FF2B5EF4-FFF2-40B4-BE49-F238E27FC236}">
                <a16:creationId xmlns:a16="http://schemas.microsoft.com/office/drawing/2014/main" id="{57D89CB6-E555-DE18-CE23-F5F7C6C5A7A1}"/>
              </a:ext>
            </a:extLst>
          </p:cNvPr>
          <p:cNvSpPr txBox="1"/>
          <p:nvPr/>
        </p:nvSpPr>
        <p:spPr>
          <a:xfrm>
            <a:off x="455995" y="2474361"/>
            <a:ext cx="2642928" cy="452234"/>
          </a:xfrm>
          <a:prstGeom prst="rect">
            <a:avLst/>
          </a:prstGeom>
          <a:noFill/>
        </p:spPr>
        <p:txBody>
          <a:bodyPr wrap="square" lIns="0" tIns="143407" rIns="179259" bIns="143407" rtlCol="0">
            <a:spAutoFit/>
          </a:bodyPr>
          <a:lstStyle/>
          <a:p>
            <a:pPr defTabSz="914192">
              <a:spcAft>
                <a:spcPts val="588"/>
              </a:spcAft>
              <a:defRPr/>
            </a:pPr>
            <a:r>
              <a:rPr lang="en-US" sz="1078" spc="294" dirty="0">
                <a:solidFill>
                  <a:schemeClr val="tx2"/>
                </a:solidFill>
                <a:latin typeface="Segoe UI Semibold"/>
              </a:rPr>
              <a:t>SCENARIO TWO</a:t>
            </a:r>
          </a:p>
        </p:txBody>
      </p:sp>
      <p:sp>
        <p:nvSpPr>
          <p:cNvPr id="5" name="Rectangle 4">
            <a:extLst>
              <a:ext uri="{FF2B5EF4-FFF2-40B4-BE49-F238E27FC236}">
                <a16:creationId xmlns:a16="http://schemas.microsoft.com/office/drawing/2014/main" id="{B75C2CF3-E283-A9BC-74BA-AB0FE8817830}"/>
              </a:ext>
            </a:extLst>
          </p:cNvPr>
          <p:cNvSpPr/>
          <p:nvPr/>
        </p:nvSpPr>
        <p:spPr bwMode="auto">
          <a:xfrm>
            <a:off x="418644" y="3932790"/>
            <a:ext cx="2724517" cy="135626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428" rIns="179285" bIns="143428" numCol="1" spcCol="0" rtlCol="0" fromWordArt="0" anchor="t" anchorCtr="0" forceAA="0" compatLnSpc="1">
            <a:prstTxWarp prst="textNoShape">
              <a:avLst/>
            </a:prstTxWarp>
            <a:noAutofit/>
          </a:bodyPr>
          <a:lstStyle/>
          <a:p>
            <a:pPr defTabSz="914192">
              <a:spcAft>
                <a:spcPts val="1176"/>
              </a:spcAft>
            </a:pPr>
            <a:r>
              <a:rPr lang="en-US" sz="1765" dirty="0">
                <a:solidFill>
                  <a:schemeClr val="tx1"/>
                </a:solidFill>
                <a:latin typeface="Segoe UI"/>
              </a:rPr>
              <a:t>Options include:</a:t>
            </a:r>
          </a:p>
        </p:txBody>
      </p:sp>
      <p:cxnSp>
        <p:nvCxnSpPr>
          <p:cNvPr id="14" name="Straight Connector 13">
            <a:extLst>
              <a:ext uri="{FF2B5EF4-FFF2-40B4-BE49-F238E27FC236}">
                <a16:creationId xmlns:a16="http://schemas.microsoft.com/office/drawing/2014/main" id="{FC115B09-D1B6-E355-61FB-993ABCCCD2F3}"/>
              </a:ext>
              <a:ext uri="{C183D7F6-B498-43B3-948B-1728B52AA6E4}">
                <adec:decorative xmlns:adec="http://schemas.microsoft.com/office/drawing/2017/decorative" val="1"/>
              </a:ext>
            </a:extLst>
          </p:cNvPr>
          <p:cNvCxnSpPr>
            <a:cxnSpLocks/>
          </p:cNvCxnSpPr>
          <p:nvPr/>
        </p:nvCxnSpPr>
        <p:spPr>
          <a:xfrm>
            <a:off x="418646" y="3577829"/>
            <a:ext cx="2389774"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BDA13A7E-674A-9DCC-1577-91512BE8B81C}"/>
              </a:ext>
            </a:extLst>
          </p:cNvPr>
          <p:cNvSpPr txBox="1">
            <a:spLocks/>
          </p:cNvSpPr>
          <p:nvPr/>
        </p:nvSpPr>
        <p:spPr>
          <a:xfrm>
            <a:off x="6762340" y="3826307"/>
            <a:ext cx="4302839" cy="537855"/>
          </a:xfrm>
          <a:prstGeom prst="rect">
            <a:avLst/>
          </a:prstGeom>
        </p:spPr>
        <p:txBody>
          <a:bodyPr vert="horz" wrap="square" lIns="0" tIns="0" rIns="0" bIns="0" rtlCol="0" anchor="ctr">
            <a:noAutofit/>
          </a:bodyPr>
          <a:lstStyle>
            <a:lvl1pPr marL="0" marR="0" indent="0" algn="l" defTabSz="932742" rtl="0" eaLnBrk="1" fontAlgn="auto" latinLnBrk="0" hangingPunct="1">
              <a:lnSpc>
                <a:spcPts val="1800"/>
              </a:lnSpc>
              <a:spcBef>
                <a:spcPts val="0"/>
              </a:spcBef>
              <a:spcAft>
                <a:spcPts val="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192">
              <a:lnSpc>
                <a:spcPts val="1765"/>
              </a:lnSpc>
            </a:pPr>
            <a:r>
              <a:rPr lang="en-US" sz="1961" dirty="0">
                <a:latin typeface="Segoe UI Semibold"/>
              </a:rPr>
              <a:t>Independent Software Vendors (ISV)</a:t>
            </a:r>
          </a:p>
        </p:txBody>
      </p:sp>
      <p:sp>
        <p:nvSpPr>
          <p:cNvPr id="12" name="Text Placeholder 3">
            <a:extLst>
              <a:ext uri="{FF2B5EF4-FFF2-40B4-BE49-F238E27FC236}">
                <a16:creationId xmlns:a16="http://schemas.microsoft.com/office/drawing/2014/main" id="{E0272FAA-86B9-5346-D45F-50E5E9DE1D66}"/>
              </a:ext>
            </a:extLst>
          </p:cNvPr>
          <p:cNvSpPr txBox="1">
            <a:spLocks/>
          </p:cNvSpPr>
          <p:nvPr/>
        </p:nvSpPr>
        <p:spPr>
          <a:xfrm>
            <a:off x="6690773" y="2708352"/>
            <a:ext cx="4302839" cy="537855"/>
          </a:xfrm>
          <a:prstGeom prst="rect">
            <a:avLst/>
          </a:prstGeom>
        </p:spPr>
        <p:txBody>
          <a:bodyPr vert="horz" wrap="square" lIns="0" tIns="0" rIns="0" bIns="0" rtlCol="0" anchor="ctr">
            <a:noAutofit/>
          </a:bodyPr>
          <a:lstStyle>
            <a:lvl1pPr marL="0" marR="0" indent="0" algn="l" defTabSz="932742" rtl="0" eaLnBrk="1" fontAlgn="auto" latinLnBrk="0" hangingPunct="1">
              <a:lnSpc>
                <a:spcPts val="1800"/>
              </a:lnSpc>
              <a:spcBef>
                <a:spcPts val="0"/>
              </a:spcBef>
              <a:spcAft>
                <a:spcPts val="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192">
              <a:lnSpc>
                <a:spcPts val="1765"/>
              </a:lnSpc>
            </a:pPr>
            <a:r>
              <a:rPr lang="en-US" sz="1961" dirty="0">
                <a:latin typeface="Segoe UI Semibold"/>
              </a:rPr>
              <a:t>Azure Site Recovery (ASR)</a:t>
            </a:r>
          </a:p>
        </p:txBody>
      </p:sp>
      <p:sp>
        <p:nvSpPr>
          <p:cNvPr id="21" name="Freeform 20">
            <a:extLst>
              <a:ext uri="{FF2B5EF4-FFF2-40B4-BE49-F238E27FC236}">
                <a16:creationId xmlns:a16="http://schemas.microsoft.com/office/drawing/2014/main" id="{D6861AF4-8C0B-5912-0501-BD62E1724DCB}"/>
              </a:ext>
            </a:extLst>
          </p:cNvPr>
          <p:cNvSpPr/>
          <p:nvPr/>
        </p:nvSpPr>
        <p:spPr>
          <a:xfrm>
            <a:off x="5892747" y="2524887"/>
            <a:ext cx="589175" cy="421256"/>
          </a:xfrm>
          <a:custGeom>
            <a:avLst/>
            <a:gdLst>
              <a:gd name="connsiteX0" fmla="*/ 589176 w 589175"/>
              <a:gd name="connsiteY0" fmla="*/ 288228 h 421256"/>
              <a:gd name="connsiteX1" fmla="*/ 474256 w 589175"/>
              <a:gd name="connsiteY1" fmla="*/ 159587 h 421256"/>
              <a:gd name="connsiteX2" fmla="*/ 302735 w 589175"/>
              <a:gd name="connsiteY2" fmla="*/ 73 h 421256"/>
              <a:gd name="connsiteX3" fmla="*/ 138932 w 589175"/>
              <a:gd name="connsiteY3" fmla="*/ 112848 h 421256"/>
              <a:gd name="connsiteX4" fmla="*/ 0 w 589175"/>
              <a:gd name="connsiteY4" fmla="*/ 265073 h 421256"/>
              <a:gd name="connsiteX5" fmla="*/ 164507 w 589175"/>
              <a:gd name="connsiteY5" fmla="*/ 421200 h 421256"/>
              <a:gd name="connsiteX6" fmla="*/ 165947 w 589175"/>
              <a:gd name="connsiteY6" fmla="*/ 421157 h 421256"/>
              <a:gd name="connsiteX7" fmla="*/ 180526 w 589175"/>
              <a:gd name="connsiteY7" fmla="*/ 421157 h 421256"/>
              <a:gd name="connsiteX8" fmla="*/ 448957 w 589175"/>
              <a:gd name="connsiteY8" fmla="*/ 421157 h 421256"/>
              <a:gd name="connsiteX9" fmla="*/ 456247 w 589175"/>
              <a:gd name="connsiteY9" fmla="*/ 421157 h 421256"/>
              <a:gd name="connsiteX10" fmla="*/ 589176 w 589175"/>
              <a:gd name="connsiteY10" fmla="*/ 288228 h 42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9175" h="421256">
                <a:moveTo>
                  <a:pt x="589176" y="288228"/>
                </a:moveTo>
                <a:cubicBezTo>
                  <a:pt x="587847" y="222871"/>
                  <a:pt x="539053" y="168248"/>
                  <a:pt x="474256" y="159587"/>
                </a:cubicBezTo>
                <a:cubicBezTo>
                  <a:pt x="470311" y="68465"/>
                  <a:pt x="393903" y="-2592"/>
                  <a:pt x="302735" y="73"/>
                </a:cubicBezTo>
                <a:cubicBezTo>
                  <a:pt x="229689" y="-1055"/>
                  <a:pt x="163945" y="44208"/>
                  <a:pt x="138932" y="112848"/>
                </a:cubicBezTo>
                <a:cubicBezTo>
                  <a:pt x="61305" y="122165"/>
                  <a:pt x="2205" y="186920"/>
                  <a:pt x="0" y="265073"/>
                </a:cubicBezTo>
                <a:cubicBezTo>
                  <a:pt x="2314" y="353614"/>
                  <a:pt x="75966" y="423516"/>
                  <a:pt x="164507" y="421200"/>
                </a:cubicBezTo>
                <a:cubicBezTo>
                  <a:pt x="164987" y="421187"/>
                  <a:pt x="165467" y="421175"/>
                  <a:pt x="165947" y="421157"/>
                </a:cubicBezTo>
                <a:lnTo>
                  <a:pt x="180526" y="421157"/>
                </a:lnTo>
                <a:lnTo>
                  <a:pt x="448957" y="421157"/>
                </a:lnTo>
                <a:lnTo>
                  <a:pt x="456247" y="421157"/>
                </a:lnTo>
                <a:cubicBezTo>
                  <a:pt x="529371" y="420458"/>
                  <a:pt x="588477" y="361352"/>
                  <a:pt x="589176" y="288228"/>
                </a:cubicBezTo>
                <a:close/>
              </a:path>
            </a:pathLst>
          </a:custGeom>
          <a:gradFill>
            <a:gsLst>
              <a:gs pos="0">
                <a:srgbClr val="0078D4"/>
              </a:gs>
              <a:gs pos="16000">
                <a:srgbClr val="1380DA"/>
              </a:gs>
              <a:gs pos="53000">
                <a:srgbClr val="3C91E5"/>
              </a:gs>
              <a:gs pos="82000">
                <a:srgbClr val="559CEC"/>
              </a:gs>
              <a:gs pos="100000">
                <a:srgbClr val="5EA0EF"/>
              </a:gs>
            </a:gsLst>
            <a:lin ang="16200000" scaled="1"/>
          </a:gradFill>
          <a:ln w="42863" cap="flat">
            <a:noFill/>
            <a:prstDash val="solid"/>
            <a:miter/>
          </a:ln>
        </p:spPr>
        <p:txBody>
          <a:bodyPr rtlCol="0" anchor="ctr"/>
          <a:lstStyle/>
          <a:p>
            <a:endParaRPr lang="en-NL"/>
          </a:p>
        </p:txBody>
      </p:sp>
      <p:sp>
        <p:nvSpPr>
          <p:cNvPr id="22" name="Freeform 21">
            <a:extLst>
              <a:ext uri="{FF2B5EF4-FFF2-40B4-BE49-F238E27FC236}">
                <a16:creationId xmlns:a16="http://schemas.microsoft.com/office/drawing/2014/main" id="{B2C2B76E-4B83-6AD6-DFD9-75E0A93BEC97}"/>
              </a:ext>
            </a:extLst>
          </p:cNvPr>
          <p:cNvSpPr/>
          <p:nvPr/>
        </p:nvSpPr>
        <p:spPr>
          <a:xfrm>
            <a:off x="6026105" y="2617037"/>
            <a:ext cx="305325" cy="272405"/>
          </a:xfrm>
          <a:custGeom>
            <a:avLst/>
            <a:gdLst>
              <a:gd name="connsiteX0" fmla="*/ 301020 w 305325"/>
              <a:gd name="connsiteY0" fmla="*/ 81159 h 272405"/>
              <a:gd name="connsiteX1" fmla="*/ 222549 w 305325"/>
              <a:gd name="connsiteY1" fmla="*/ 4832 h 272405"/>
              <a:gd name="connsiteX2" fmla="*/ 206683 w 305325"/>
              <a:gd name="connsiteY2" fmla="*/ 12550 h 272405"/>
              <a:gd name="connsiteX3" fmla="*/ 206683 w 305325"/>
              <a:gd name="connsiteY3" fmla="*/ 46855 h 272405"/>
              <a:gd name="connsiteX4" fmla="*/ 197258 w 305325"/>
              <a:gd name="connsiteY4" fmla="*/ 56298 h 272405"/>
              <a:gd name="connsiteX5" fmla="*/ 196821 w 305325"/>
              <a:gd name="connsiteY5" fmla="*/ 56288 h 272405"/>
              <a:gd name="connsiteX6" fmla="*/ 0 w 305325"/>
              <a:gd name="connsiteY6" fmla="*/ 262543 h 272405"/>
              <a:gd name="connsiteX7" fmla="*/ 9862 w 305325"/>
              <a:gd name="connsiteY7" fmla="*/ 272405 h 272405"/>
              <a:gd name="connsiteX8" fmla="*/ 60032 w 305325"/>
              <a:gd name="connsiteY8" fmla="*/ 272405 h 272405"/>
              <a:gd name="connsiteX9" fmla="*/ 69932 w 305325"/>
              <a:gd name="connsiteY9" fmla="*/ 262580 h 272405"/>
              <a:gd name="connsiteX10" fmla="*/ 69895 w 305325"/>
              <a:gd name="connsiteY10" fmla="*/ 261685 h 272405"/>
              <a:gd name="connsiteX11" fmla="*/ 160381 w 305325"/>
              <a:gd name="connsiteY11" fmla="*/ 120883 h 272405"/>
              <a:gd name="connsiteX12" fmla="*/ 198536 w 305325"/>
              <a:gd name="connsiteY12" fmla="*/ 118894 h 272405"/>
              <a:gd name="connsiteX13" fmla="*/ 208398 w 305325"/>
              <a:gd name="connsiteY13" fmla="*/ 128756 h 272405"/>
              <a:gd name="connsiteX14" fmla="*/ 208398 w 305325"/>
              <a:gd name="connsiteY14" fmla="*/ 160488 h 272405"/>
              <a:gd name="connsiteX15" fmla="*/ 224264 w 305325"/>
              <a:gd name="connsiteY15" fmla="*/ 168206 h 272405"/>
              <a:gd name="connsiteX16" fmla="*/ 301020 w 305325"/>
              <a:gd name="connsiteY16" fmla="*/ 97453 h 272405"/>
              <a:gd name="connsiteX17" fmla="*/ 303610 w 305325"/>
              <a:gd name="connsiteY17" fmla="*/ 83748 h 272405"/>
              <a:gd name="connsiteX18" fmla="*/ 301020 w 305325"/>
              <a:gd name="connsiteY18" fmla="*/ 81159 h 27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5325" h="272405">
                <a:moveTo>
                  <a:pt x="301020" y="81159"/>
                </a:moveTo>
                <a:lnTo>
                  <a:pt x="222549" y="4832"/>
                </a:lnTo>
                <a:cubicBezTo>
                  <a:pt x="213973" y="-3744"/>
                  <a:pt x="206683" y="-743"/>
                  <a:pt x="206683" y="12550"/>
                </a:cubicBezTo>
                <a:lnTo>
                  <a:pt x="206683" y="46855"/>
                </a:lnTo>
                <a:cubicBezTo>
                  <a:pt x="206687" y="52065"/>
                  <a:pt x="202468" y="56293"/>
                  <a:pt x="197258" y="56298"/>
                </a:cubicBezTo>
                <a:cubicBezTo>
                  <a:pt x="197112" y="56298"/>
                  <a:pt x="196967" y="56295"/>
                  <a:pt x="196821" y="56288"/>
                </a:cubicBezTo>
                <a:cubicBezTo>
                  <a:pt x="146222" y="56288"/>
                  <a:pt x="5146" y="69581"/>
                  <a:pt x="0" y="262543"/>
                </a:cubicBezTo>
                <a:cubicBezTo>
                  <a:pt x="0" y="267990"/>
                  <a:pt x="4415" y="272405"/>
                  <a:pt x="9862" y="272405"/>
                </a:cubicBezTo>
                <a:lnTo>
                  <a:pt x="60032" y="272405"/>
                </a:lnTo>
                <a:cubicBezTo>
                  <a:pt x="65480" y="272426"/>
                  <a:pt x="69912" y="268027"/>
                  <a:pt x="69932" y="262580"/>
                </a:cubicBezTo>
                <a:cubicBezTo>
                  <a:pt x="69934" y="262282"/>
                  <a:pt x="69921" y="261983"/>
                  <a:pt x="69895" y="261685"/>
                </a:cubicBezTo>
                <a:cubicBezTo>
                  <a:pt x="56001" y="197816"/>
                  <a:pt x="96513" y="134777"/>
                  <a:pt x="160381" y="120883"/>
                </a:cubicBezTo>
                <a:cubicBezTo>
                  <a:pt x="172911" y="118158"/>
                  <a:pt x="185796" y="117486"/>
                  <a:pt x="198536" y="118894"/>
                </a:cubicBezTo>
                <a:cubicBezTo>
                  <a:pt x="203982" y="118894"/>
                  <a:pt x="208398" y="123309"/>
                  <a:pt x="208398" y="128756"/>
                </a:cubicBezTo>
                <a:lnTo>
                  <a:pt x="208398" y="160488"/>
                </a:lnTo>
                <a:cubicBezTo>
                  <a:pt x="208398" y="176353"/>
                  <a:pt x="213544" y="178926"/>
                  <a:pt x="224264" y="168206"/>
                </a:cubicBezTo>
                <a:lnTo>
                  <a:pt x="301020" y="97453"/>
                </a:lnTo>
                <a:cubicBezTo>
                  <a:pt x="305518" y="94384"/>
                  <a:pt x="306680" y="88248"/>
                  <a:pt x="303610" y="83748"/>
                </a:cubicBezTo>
                <a:cubicBezTo>
                  <a:pt x="302915" y="82731"/>
                  <a:pt x="302036" y="81853"/>
                  <a:pt x="301020" y="81159"/>
                </a:cubicBezTo>
                <a:close/>
              </a:path>
            </a:pathLst>
          </a:custGeom>
          <a:solidFill>
            <a:srgbClr val="FFFFFF"/>
          </a:solidFill>
          <a:ln w="42863" cap="flat">
            <a:noFill/>
            <a:prstDash val="solid"/>
            <a:miter/>
          </a:ln>
        </p:spPr>
        <p:txBody>
          <a:bodyPr rtlCol="0" anchor="ctr"/>
          <a:lstStyle/>
          <a:p>
            <a:endParaRPr lang="en-NL"/>
          </a:p>
        </p:txBody>
      </p:sp>
      <p:sp>
        <p:nvSpPr>
          <p:cNvPr id="23" name="Freeform 22">
            <a:extLst>
              <a:ext uri="{FF2B5EF4-FFF2-40B4-BE49-F238E27FC236}">
                <a16:creationId xmlns:a16="http://schemas.microsoft.com/office/drawing/2014/main" id="{C07086F1-7588-5387-F09F-AB7F7F3D9B81}"/>
              </a:ext>
            </a:extLst>
          </p:cNvPr>
          <p:cNvSpPr/>
          <p:nvPr/>
        </p:nvSpPr>
        <p:spPr>
          <a:xfrm>
            <a:off x="5710076" y="2765006"/>
            <a:ext cx="605470" cy="429646"/>
          </a:xfrm>
          <a:custGeom>
            <a:avLst/>
            <a:gdLst>
              <a:gd name="connsiteX0" fmla="*/ 605470 w 605470"/>
              <a:gd name="connsiteY0" fmla="*/ 295100 h 429646"/>
              <a:gd name="connsiteX1" fmla="*/ 487549 w 605470"/>
              <a:gd name="connsiteY1" fmla="*/ 164315 h 429646"/>
              <a:gd name="connsiteX2" fmla="*/ 310882 w 605470"/>
              <a:gd name="connsiteY2" fmla="*/ 83 h 429646"/>
              <a:gd name="connsiteX3" fmla="*/ 142792 w 605470"/>
              <a:gd name="connsiteY3" fmla="*/ 115003 h 429646"/>
              <a:gd name="connsiteX4" fmla="*/ 0 w 605470"/>
              <a:gd name="connsiteY4" fmla="*/ 271087 h 429646"/>
              <a:gd name="connsiteX5" fmla="*/ 170825 w 605470"/>
              <a:gd name="connsiteY5" fmla="*/ 429346 h 429646"/>
              <a:gd name="connsiteX6" fmla="*/ 171521 w 605470"/>
              <a:gd name="connsiteY6" fmla="*/ 429316 h 429646"/>
              <a:gd name="connsiteX7" fmla="*/ 462250 w 605470"/>
              <a:gd name="connsiteY7" fmla="*/ 429316 h 429646"/>
              <a:gd name="connsiteX8" fmla="*/ 469540 w 605470"/>
              <a:gd name="connsiteY8" fmla="*/ 429316 h 429646"/>
              <a:gd name="connsiteX9" fmla="*/ 605470 w 605470"/>
              <a:gd name="connsiteY9" fmla="*/ 295100 h 42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5470" h="429646">
                <a:moveTo>
                  <a:pt x="605470" y="295100"/>
                </a:moveTo>
                <a:cubicBezTo>
                  <a:pt x="603532" y="228494"/>
                  <a:pt x="553598" y="173114"/>
                  <a:pt x="487549" y="164315"/>
                </a:cubicBezTo>
                <a:cubicBezTo>
                  <a:pt x="483600" y="70415"/>
                  <a:pt x="404820" y="-2819"/>
                  <a:pt x="310882" y="83"/>
                </a:cubicBezTo>
                <a:cubicBezTo>
                  <a:pt x="236114" y="-1257"/>
                  <a:pt x="168679" y="44846"/>
                  <a:pt x="142792" y="115003"/>
                </a:cubicBezTo>
                <a:cubicBezTo>
                  <a:pt x="63123" y="124518"/>
                  <a:pt x="2405" y="190888"/>
                  <a:pt x="0" y="271087"/>
                </a:cubicBezTo>
                <a:cubicBezTo>
                  <a:pt x="3471" y="361959"/>
                  <a:pt x="79951" y="432815"/>
                  <a:pt x="170825" y="429346"/>
                </a:cubicBezTo>
                <a:cubicBezTo>
                  <a:pt x="171057" y="429333"/>
                  <a:pt x="171289" y="429324"/>
                  <a:pt x="171521" y="429316"/>
                </a:cubicBezTo>
                <a:lnTo>
                  <a:pt x="462250" y="429316"/>
                </a:lnTo>
                <a:cubicBezTo>
                  <a:pt x="464660" y="429757"/>
                  <a:pt x="467130" y="429757"/>
                  <a:pt x="469540" y="429316"/>
                </a:cubicBezTo>
                <a:cubicBezTo>
                  <a:pt x="543573" y="428415"/>
                  <a:pt x="603631" y="369116"/>
                  <a:pt x="605470" y="295100"/>
                </a:cubicBezTo>
                <a:close/>
              </a:path>
            </a:pathLst>
          </a:custGeom>
          <a:gradFill>
            <a:gsLst>
              <a:gs pos="0">
                <a:srgbClr val="198AB3"/>
              </a:gs>
              <a:gs pos="13000">
                <a:srgbClr val="21A0C7"/>
              </a:gs>
              <a:gs pos="31000">
                <a:srgbClr val="28B7DB"/>
              </a:gs>
              <a:gs pos="50000">
                <a:srgbClr val="2EC7EA"/>
              </a:gs>
              <a:gs pos="72000">
                <a:srgbClr val="31D1F2"/>
              </a:gs>
              <a:gs pos="100000">
                <a:srgbClr val="32D4F5"/>
              </a:gs>
            </a:gsLst>
            <a:lin ang="16200000" scaled="1"/>
          </a:gradFill>
          <a:ln w="42863" cap="flat">
            <a:noFill/>
            <a:prstDash val="solid"/>
            <a:miter/>
          </a:ln>
        </p:spPr>
        <p:txBody>
          <a:bodyPr rtlCol="0" anchor="ctr"/>
          <a:lstStyle/>
          <a:p>
            <a:endParaRPr lang="en-NL"/>
          </a:p>
        </p:txBody>
      </p:sp>
      <p:sp>
        <p:nvSpPr>
          <p:cNvPr id="3" name="Freeform 2">
            <a:extLst>
              <a:ext uri="{FF2B5EF4-FFF2-40B4-BE49-F238E27FC236}">
                <a16:creationId xmlns:a16="http://schemas.microsoft.com/office/drawing/2014/main" id="{A821F91D-0635-F800-777A-CEDEED0A7DAA}"/>
              </a:ext>
            </a:extLst>
          </p:cNvPr>
          <p:cNvSpPr/>
          <p:nvPr/>
        </p:nvSpPr>
        <p:spPr>
          <a:xfrm>
            <a:off x="5720137" y="3994782"/>
            <a:ext cx="570245" cy="376423"/>
          </a:xfrm>
          <a:custGeom>
            <a:avLst/>
            <a:gdLst>
              <a:gd name="connsiteX0" fmla="*/ 238603 w 570245"/>
              <a:gd name="connsiteY0" fmla="*/ 335743 h 376423"/>
              <a:gd name="connsiteX1" fmla="*/ 250599 w 570245"/>
              <a:gd name="connsiteY1" fmla="*/ 308519 h 376423"/>
              <a:gd name="connsiteX2" fmla="*/ 238603 w 570245"/>
              <a:gd name="connsiteY2" fmla="*/ 281251 h 376423"/>
              <a:gd name="connsiteX3" fmla="*/ 238603 w 570245"/>
              <a:gd name="connsiteY3" fmla="*/ 184928 h 376423"/>
              <a:gd name="connsiteX4" fmla="*/ 276229 w 570245"/>
              <a:gd name="connsiteY4" fmla="*/ 147302 h 376423"/>
              <a:gd name="connsiteX5" fmla="*/ 570245 w 570245"/>
              <a:gd name="connsiteY5" fmla="*/ 147302 h 376423"/>
              <a:gd name="connsiteX6" fmla="*/ 313501 w 570245"/>
              <a:gd name="connsiteY6" fmla="*/ 161 h 376423"/>
              <a:gd name="connsiteX7" fmla="*/ 273 w 570245"/>
              <a:gd name="connsiteY7" fmla="*/ 314451 h 376423"/>
              <a:gd name="connsiteX8" fmla="*/ 50117 w 570245"/>
              <a:gd name="connsiteY8" fmla="*/ 375538 h 376423"/>
              <a:gd name="connsiteX9" fmla="*/ 238603 w 570245"/>
              <a:gd name="connsiteY9" fmla="*/ 376424 h 376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245" h="376423">
                <a:moveTo>
                  <a:pt x="238603" y="335743"/>
                </a:moveTo>
                <a:cubicBezTo>
                  <a:pt x="238639" y="325394"/>
                  <a:pt x="242986" y="315531"/>
                  <a:pt x="250599" y="308519"/>
                </a:cubicBezTo>
                <a:cubicBezTo>
                  <a:pt x="242992" y="301485"/>
                  <a:pt x="238648" y="291610"/>
                  <a:pt x="238603" y="281251"/>
                </a:cubicBezTo>
                <a:lnTo>
                  <a:pt x="238603" y="184928"/>
                </a:lnTo>
                <a:cubicBezTo>
                  <a:pt x="238627" y="164158"/>
                  <a:pt x="255459" y="147328"/>
                  <a:pt x="276229" y="147302"/>
                </a:cubicBezTo>
                <a:lnTo>
                  <a:pt x="570245" y="147302"/>
                </a:lnTo>
                <a:cubicBezTo>
                  <a:pt x="519481" y="53545"/>
                  <a:pt x="420059" y="-3435"/>
                  <a:pt x="313501" y="161"/>
                </a:cubicBezTo>
                <a:cubicBezTo>
                  <a:pt x="124263" y="161"/>
                  <a:pt x="20724" y="120211"/>
                  <a:pt x="273" y="314451"/>
                </a:cubicBezTo>
                <a:cubicBezTo>
                  <a:pt x="-2741" y="345057"/>
                  <a:pt x="19529" y="372351"/>
                  <a:pt x="50117" y="375538"/>
                </a:cubicBezTo>
                <a:lnTo>
                  <a:pt x="238603" y="376424"/>
                </a:lnTo>
                <a:close/>
              </a:path>
            </a:pathLst>
          </a:custGeom>
          <a:gradFill>
            <a:gsLst>
              <a:gs pos="0">
                <a:srgbClr val="0078D4"/>
              </a:gs>
              <a:gs pos="16000">
                <a:srgbClr val="1380DA"/>
              </a:gs>
              <a:gs pos="53000">
                <a:srgbClr val="3C91E5"/>
              </a:gs>
              <a:gs pos="82000">
                <a:srgbClr val="559CEC"/>
              </a:gs>
              <a:gs pos="100000">
                <a:srgbClr val="5EA0EF"/>
              </a:gs>
            </a:gsLst>
            <a:lin ang="16200000" scaled="1"/>
          </a:gradFill>
          <a:ln w="428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NL" dirty="0"/>
          </a:p>
        </p:txBody>
      </p:sp>
      <p:sp>
        <p:nvSpPr>
          <p:cNvPr id="4" name="Freeform 3">
            <a:extLst>
              <a:ext uri="{FF2B5EF4-FFF2-40B4-BE49-F238E27FC236}">
                <a16:creationId xmlns:a16="http://schemas.microsoft.com/office/drawing/2014/main" id="{4E36E3EF-DC1A-7DB9-A588-E7CD9A5BE843}"/>
              </a:ext>
            </a:extLst>
          </p:cNvPr>
          <p:cNvSpPr/>
          <p:nvPr/>
        </p:nvSpPr>
        <p:spPr>
          <a:xfrm>
            <a:off x="5942937" y="4008444"/>
            <a:ext cx="186228" cy="244747"/>
          </a:xfrm>
          <a:custGeom>
            <a:avLst/>
            <a:gdLst>
              <a:gd name="connsiteX0" fmla="*/ 93269 w 186228"/>
              <a:gd name="connsiteY0" fmla="*/ 27976 h 244747"/>
              <a:gd name="connsiteX1" fmla="*/ 0 w 186228"/>
              <a:gd name="connsiteY1" fmla="*/ 0 h 244747"/>
              <a:gd name="connsiteX2" fmla="*/ 93269 w 186228"/>
              <a:gd name="connsiteY2" fmla="*/ 244748 h 244747"/>
              <a:gd name="connsiteX3" fmla="*/ 186228 w 186228"/>
              <a:gd name="connsiteY3" fmla="*/ 1903 h 244747"/>
              <a:gd name="connsiteX4" fmla="*/ 93269 w 186228"/>
              <a:gd name="connsiteY4" fmla="*/ 27976 h 244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8" h="244747">
                <a:moveTo>
                  <a:pt x="93269" y="27976"/>
                </a:moveTo>
                <a:cubicBezTo>
                  <a:pt x="60148" y="27736"/>
                  <a:pt x="27785" y="18030"/>
                  <a:pt x="0" y="0"/>
                </a:cubicBezTo>
                <a:lnTo>
                  <a:pt x="93269" y="244748"/>
                </a:lnTo>
                <a:lnTo>
                  <a:pt x="186228" y="1903"/>
                </a:lnTo>
                <a:cubicBezTo>
                  <a:pt x="158235" y="18992"/>
                  <a:pt x="126066" y="28016"/>
                  <a:pt x="93269" y="27976"/>
                </a:cubicBezTo>
                <a:close/>
              </a:path>
            </a:pathLst>
          </a:custGeom>
          <a:solidFill>
            <a:srgbClr val="FFFFFF">
              <a:alpha val="80000"/>
            </a:srgbClr>
          </a:solidFill>
          <a:ln w="43921" cap="flat">
            <a:noFill/>
            <a:prstDash val="solid"/>
            <a:miter/>
          </a:ln>
        </p:spPr>
        <p:txBody>
          <a:bodyPr rtlCol="0" anchor="ctr"/>
          <a:lstStyle/>
          <a:p>
            <a:endParaRPr lang="en-NL"/>
          </a:p>
        </p:txBody>
      </p:sp>
      <p:sp>
        <p:nvSpPr>
          <p:cNvPr id="6" name="Freeform 5">
            <a:extLst>
              <a:ext uri="{FF2B5EF4-FFF2-40B4-BE49-F238E27FC236}">
                <a16:creationId xmlns:a16="http://schemas.microsoft.com/office/drawing/2014/main" id="{95CAAF86-A679-962C-7739-ACD63096ACBD}"/>
              </a:ext>
            </a:extLst>
          </p:cNvPr>
          <p:cNvSpPr/>
          <p:nvPr/>
        </p:nvSpPr>
        <p:spPr>
          <a:xfrm>
            <a:off x="5859938" y="3686850"/>
            <a:ext cx="349614" cy="349614"/>
          </a:xfrm>
          <a:custGeom>
            <a:avLst/>
            <a:gdLst>
              <a:gd name="connsiteX0" fmla="*/ 349615 w 349614"/>
              <a:gd name="connsiteY0" fmla="*/ 174807 h 349614"/>
              <a:gd name="connsiteX1" fmla="*/ 174807 w 349614"/>
              <a:gd name="connsiteY1" fmla="*/ 349615 h 349614"/>
              <a:gd name="connsiteX2" fmla="*/ 0 w 349614"/>
              <a:gd name="connsiteY2" fmla="*/ 174807 h 349614"/>
              <a:gd name="connsiteX3" fmla="*/ 174807 w 349614"/>
              <a:gd name="connsiteY3" fmla="*/ 0 h 349614"/>
              <a:gd name="connsiteX4" fmla="*/ 349615 w 349614"/>
              <a:gd name="connsiteY4" fmla="*/ 174807 h 349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614" h="349614">
                <a:moveTo>
                  <a:pt x="349615" y="174807"/>
                </a:moveTo>
                <a:cubicBezTo>
                  <a:pt x="349615" y="271351"/>
                  <a:pt x="271351" y="349615"/>
                  <a:pt x="174807" y="349615"/>
                </a:cubicBezTo>
                <a:cubicBezTo>
                  <a:pt x="78264" y="349615"/>
                  <a:pt x="0" y="271351"/>
                  <a:pt x="0" y="174807"/>
                </a:cubicBezTo>
                <a:cubicBezTo>
                  <a:pt x="0" y="78264"/>
                  <a:pt x="78264" y="0"/>
                  <a:pt x="174807" y="0"/>
                </a:cubicBezTo>
                <a:cubicBezTo>
                  <a:pt x="271351" y="0"/>
                  <a:pt x="349615" y="78264"/>
                  <a:pt x="349615" y="174807"/>
                </a:cubicBezTo>
                <a:close/>
              </a:path>
            </a:pathLst>
          </a:custGeom>
          <a:gradFill>
            <a:gsLst>
              <a:gs pos="0">
                <a:srgbClr val="0078D4"/>
              </a:gs>
              <a:gs pos="16000">
                <a:srgbClr val="1380DA"/>
              </a:gs>
              <a:gs pos="53000">
                <a:srgbClr val="3C91E5"/>
              </a:gs>
              <a:gs pos="82000">
                <a:srgbClr val="559CEC"/>
              </a:gs>
              <a:gs pos="100000">
                <a:srgbClr val="5EA0EF"/>
              </a:gs>
            </a:gsLst>
            <a:lin ang="16200000" scaled="1"/>
          </a:gradFill>
          <a:ln w="428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NL" dirty="0"/>
          </a:p>
        </p:txBody>
      </p:sp>
      <p:sp>
        <p:nvSpPr>
          <p:cNvPr id="7" name="Freeform 6">
            <a:extLst>
              <a:ext uri="{FF2B5EF4-FFF2-40B4-BE49-F238E27FC236}">
                <a16:creationId xmlns:a16="http://schemas.microsoft.com/office/drawing/2014/main" id="{2EB4EB7B-BA5C-F72F-14E6-53A4F1D4A76B}"/>
              </a:ext>
            </a:extLst>
          </p:cNvPr>
          <p:cNvSpPr/>
          <p:nvPr/>
        </p:nvSpPr>
        <p:spPr>
          <a:xfrm>
            <a:off x="5980785" y="4164172"/>
            <a:ext cx="466123" cy="127442"/>
          </a:xfrm>
          <a:custGeom>
            <a:avLst/>
            <a:gdLst>
              <a:gd name="connsiteX0" fmla="*/ 450542 w 466123"/>
              <a:gd name="connsiteY0" fmla="*/ 0 h 127442"/>
              <a:gd name="connsiteX1" fmla="*/ 466123 w 466123"/>
              <a:gd name="connsiteY1" fmla="*/ 0 h 127442"/>
              <a:gd name="connsiteX2" fmla="*/ 466123 w 466123"/>
              <a:gd name="connsiteY2" fmla="*/ 127442 h 127442"/>
              <a:gd name="connsiteX3" fmla="*/ 450542 w 466123"/>
              <a:gd name="connsiteY3" fmla="*/ 127442 h 127442"/>
              <a:gd name="connsiteX4" fmla="*/ 15582 w 466123"/>
              <a:gd name="connsiteY4" fmla="*/ 127442 h 127442"/>
              <a:gd name="connsiteX5" fmla="*/ 0 w 466123"/>
              <a:gd name="connsiteY5" fmla="*/ 127442 h 127442"/>
              <a:gd name="connsiteX6" fmla="*/ 0 w 466123"/>
              <a:gd name="connsiteY6" fmla="*/ 0 h 127442"/>
              <a:gd name="connsiteX7" fmla="*/ 15582 w 466123"/>
              <a:gd name="connsiteY7" fmla="*/ 0 h 12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123" h="127442">
                <a:moveTo>
                  <a:pt x="450542" y="0"/>
                </a:moveTo>
                <a:cubicBezTo>
                  <a:pt x="459147" y="0"/>
                  <a:pt x="466123" y="0"/>
                  <a:pt x="466123" y="0"/>
                </a:cubicBezTo>
                <a:lnTo>
                  <a:pt x="466123" y="127442"/>
                </a:lnTo>
                <a:cubicBezTo>
                  <a:pt x="466123" y="127442"/>
                  <a:pt x="459147" y="127442"/>
                  <a:pt x="450542" y="127442"/>
                </a:cubicBezTo>
                <a:lnTo>
                  <a:pt x="15582" y="127442"/>
                </a:lnTo>
                <a:cubicBezTo>
                  <a:pt x="6976" y="127442"/>
                  <a:pt x="0" y="127442"/>
                  <a:pt x="0" y="127442"/>
                </a:cubicBezTo>
                <a:lnTo>
                  <a:pt x="0" y="0"/>
                </a:lnTo>
                <a:cubicBezTo>
                  <a:pt x="0" y="0"/>
                  <a:pt x="6976" y="0"/>
                  <a:pt x="15582" y="0"/>
                </a:cubicBezTo>
                <a:close/>
              </a:path>
            </a:pathLst>
          </a:custGeom>
          <a:gradFill>
            <a:gsLst>
              <a:gs pos="0">
                <a:srgbClr val="198AB3"/>
              </a:gs>
              <a:gs pos="13000">
                <a:srgbClr val="21A0C7"/>
              </a:gs>
              <a:gs pos="31000">
                <a:srgbClr val="28B7DB"/>
              </a:gs>
              <a:gs pos="50000">
                <a:srgbClr val="2EC7EA"/>
              </a:gs>
              <a:gs pos="72000">
                <a:srgbClr val="31D1F2"/>
              </a:gs>
              <a:gs pos="100000">
                <a:srgbClr val="32D4F5"/>
              </a:gs>
            </a:gsLst>
            <a:lin ang="16200000" scaled="1"/>
          </a:gradFill>
          <a:ln w="428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NL"/>
          </a:p>
        </p:txBody>
      </p:sp>
      <p:sp>
        <p:nvSpPr>
          <p:cNvPr id="8" name="Freeform 7">
            <a:extLst>
              <a:ext uri="{FF2B5EF4-FFF2-40B4-BE49-F238E27FC236}">
                <a16:creationId xmlns:a16="http://schemas.microsoft.com/office/drawing/2014/main" id="{CBE1E150-6C4F-E5A3-DAE9-EB1F340AEEA8}"/>
              </a:ext>
            </a:extLst>
          </p:cNvPr>
          <p:cNvSpPr/>
          <p:nvPr/>
        </p:nvSpPr>
        <p:spPr>
          <a:xfrm>
            <a:off x="6374488" y="4186482"/>
            <a:ext cx="34837" cy="34837"/>
          </a:xfrm>
          <a:custGeom>
            <a:avLst/>
            <a:gdLst>
              <a:gd name="connsiteX0" fmla="*/ 27047 w 34837"/>
              <a:gd name="connsiteY0" fmla="*/ 0 h 34837"/>
              <a:gd name="connsiteX1" fmla="*/ 34838 w 34837"/>
              <a:gd name="connsiteY1" fmla="*/ 0 h 34837"/>
              <a:gd name="connsiteX2" fmla="*/ 34838 w 34837"/>
              <a:gd name="connsiteY2" fmla="*/ 34838 h 34837"/>
              <a:gd name="connsiteX3" fmla="*/ 27047 w 34837"/>
              <a:gd name="connsiteY3" fmla="*/ 34838 h 34837"/>
              <a:gd name="connsiteX4" fmla="*/ 7791 w 34837"/>
              <a:gd name="connsiteY4" fmla="*/ 34838 h 34837"/>
              <a:gd name="connsiteX5" fmla="*/ 0 w 34837"/>
              <a:gd name="connsiteY5" fmla="*/ 34838 h 34837"/>
              <a:gd name="connsiteX6" fmla="*/ 0 w 34837"/>
              <a:gd name="connsiteY6" fmla="*/ 0 h 34837"/>
              <a:gd name="connsiteX7" fmla="*/ 7791 w 34837"/>
              <a:gd name="connsiteY7" fmla="*/ 0 h 3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37" h="34837">
                <a:moveTo>
                  <a:pt x="27047" y="0"/>
                </a:moveTo>
                <a:cubicBezTo>
                  <a:pt x="31349" y="0"/>
                  <a:pt x="34838" y="0"/>
                  <a:pt x="34838" y="0"/>
                </a:cubicBezTo>
                <a:lnTo>
                  <a:pt x="34838" y="34838"/>
                </a:lnTo>
                <a:cubicBezTo>
                  <a:pt x="34838" y="34838"/>
                  <a:pt x="31349" y="34838"/>
                  <a:pt x="27047" y="34838"/>
                </a:cubicBezTo>
                <a:lnTo>
                  <a:pt x="7791" y="34838"/>
                </a:lnTo>
                <a:cubicBezTo>
                  <a:pt x="3488" y="34838"/>
                  <a:pt x="0" y="34838"/>
                  <a:pt x="0" y="34838"/>
                </a:cubicBezTo>
                <a:lnTo>
                  <a:pt x="0" y="0"/>
                </a:lnTo>
                <a:cubicBezTo>
                  <a:pt x="0" y="0"/>
                  <a:pt x="3488" y="0"/>
                  <a:pt x="7791" y="0"/>
                </a:cubicBezTo>
                <a:close/>
              </a:path>
            </a:pathLst>
          </a:custGeom>
          <a:solidFill>
            <a:srgbClr val="FFFFFF"/>
          </a:solidFill>
          <a:ln w="43921" cap="flat">
            <a:noFill/>
            <a:prstDash val="solid"/>
            <a:miter/>
          </a:ln>
        </p:spPr>
        <p:txBody>
          <a:bodyPr rtlCol="0" anchor="ctr"/>
          <a:lstStyle/>
          <a:p>
            <a:endParaRPr lang="en-NL"/>
          </a:p>
        </p:txBody>
      </p:sp>
      <p:sp>
        <p:nvSpPr>
          <p:cNvPr id="9" name="Freeform 8">
            <a:extLst>
              <a:ext uri="{FF2B5EF4-FFF2-40B4-BE49-F238E27FC236}">
                <a16:creationId xmlns:a16="http://schemas.microsoft.com/office/drawing/2014/main" id="{12C48B21-3794-0998-17D4-200BA7899140}"/>
              </a:ext>
            </a:extLst>
          </p:cNvPr>
          <p:cNvSpPr/>
          <p:nvPr/>
        </p:nvSpPr>
        <p:spPr>
          <a:xfrm>
            <a:off x="6374488" y="4234467"/>
            <a:ext cx="34837" cy="34837"/>
          </a:xfrm>
          <a:custGeom>
            <a:avLst/>
            <a:gdLst>
              <a:gd name="connsiteX0" fmla="*/ 27047 w 34837"/>
              <a:gd name="connsiteY0" fmla="*/ 0 h 34837"/>
              <a:gd name="connsiteX1" fmla="*/ 34838 w 34837"/>
              <a:gd name="connsiteY1" fmla="*/ 0 h 34837"/>
              <a:gd name="connsiteX2" fmla="*/ 34838 w 34837"/>
              <a:gd name="connsiteY2" fmla="*/ 34838 h 34837"/>
              <a:gd name="connsiteX3" fmla="*/ 27047 w 34837"/>
              <a:gd name="connsiteY3" fmla="*/ 34838 h 34837"/>
              <a:gd name="connsiteX4" fmla="*/ 7791 w 34837"/>
              <a:gd name="connsiteY4" fmla="*/ 34838 h 34837"/>
              <a:gd name="connsiteX5" fmla="*/ 0 w 34837"/>
              <a:gd name="connsiteY5" fmla="*/ 34838 h 34837"/>
              <a:gd name="connsiteX6" fmla="*/ 0 w 34837"/>
              <a:gd name="connsiteY6" fmla="*/ 0 h 34837"/>
              <a:gd name="connsiteX7" fmla="*/ 7791 w 34837"/>
              <a:gd name="connsiteY7" fmla="*/ 0 h 3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37" h="34837">
                <a:moveTo>
                  <a:pt x="27047" y="0"/>
                </a:moveTo>
                <a:cubicBezTo>
                  <a:pt x="31349" y="0"/>
                  <a:pt x="34838" y="0"/>
                  <a:pt x="34838" y="0"/>
                </a:cubicBezTo>
                <a:lnTo>
                  <a:pt x="34838" y="34838"/>
                </a:lnTo>
                <a:cubicBezTo>
                  <a:pt x="34838" y="34838"/>
                  <a:pt x="31349" y="34838"/>
                  <a:pt x="27047" y="34838"/>
                </a:cubicBezTo>
                <a:lnTo>
                  <a:pt x="7791" y="34838"/>
                </a:lnTo>
                <a:cubicBezTo>
                  <a:pt x="3488" y="34838"/>
                  <a:pt x="0" y="34838"/>
                  <a:pt x="0" y="34838"/>
                </a:cubicBezTo>
                <a:lnTo>
                  <a:pt x="0" y="0"/>
                </a:lnTo>
                <a:cubicBezTo>
                  <a:pt x="0" y="0"/>
                  <a:pt x="3488" y="0"/>
                  <a:pt x="7791" y="0"/>
                </a:cubicBezTo>
                <a:close/>
              </a:path>
            </a:pathLst>
          </a:custGeom>
          <a:solidFill>
            <a:srgbClr val="FFFFFF">
              <a:alpha val="60000"/>
            </a:srgbClr>
          </a:solidFill>
          <a:ln w="43921" cap="flat">
            <a:noFill/>
            <a:prstDash val="solid"/>
            <a:miter/>
          </a:ln>
        </p:spPr>
        <p:txBody>
          <a:bodyPr rtlCol="0" anchor="ctr"/>
          <a:lstStyle/>
          <a:p>
            <a:endParaRPr lang="en-NL"/>
          </a:p>
        </p:txBody>
      </p:sp>
      <p:sp>
        <p:nvSpPr>
          <p:cNvPr id="10" name="Freeform 9">
            <a:extLst>
              <a:ext uri="{FF2B5EF4-FFF2-40B4-BE49-F238E27FC236}">
                <a16:creationId xmlns:a16="http://schemas.microsoft.com/office/drawing/2014/main" id="{53D684F4-76C2-6FDD-B040-01FEC15B1512}"/>
              </a:ext>
            </a:extLst>
          </p:cNvPr>
          <p:cNvSpPr/>
          <p:nvPr/>
        </p:nvSpPr>
        <p:spPr>
          <a:xfrm>
            <a:off x="5980785" y="4314943"/>
            <a:ext cx="466123" cy="127442"/>
          </a:xfrm>
          <a:custGeom>
            <a:avLst/>
            <a:gdLst>
              <a:gd name="connsiteX0" fmla="*/ 450542 w 466123"/>
              <a:gd name="connsiteY0" fmla="*/ 0 h 127442"/>
              <a:gd name="connsiteX1" fmla="*/ 466123 w 466123"/>
              <a:gd name="connsiteY1" fmla="*/ 0 h 127442"/>
              <a:gd name="connsiteX2" fmla="*/ 466123 w 466123"/>
              <a:gd name="connsiteY2" fmla="*/ 127442 h 127442"/>
              <a:gd name="connsiteX3" fmla="*/ 450542 w 466123"/>
              <a:gd name="connsiteY3" fmla="*/ 127442 h 127442"/>
              <a:gd name="connsiteX4" fmla="*/ 15582 w 466123"/>
              <a:gd name="connsiteY4" fmla="*/ 127442 h 127442"/>
              <a:gd name="connsiteX5" fmla="*/ 0 w 466123"/>
              <a:gd name="connsiteY5" fmla="*/ 127442 h 127442"/>
              <a:gd name="connsiteX6" fmla="*/ 0 w 466123"/>
              <a:gd name="connsiteY6" fmla="*/ 0 h 127442"/>
              <a:gd name="connsiteX7" fmla="*/ 15582 w 466123"/>
              <a:gd name="connsiteY7" fmla="*/ 0 h 12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123" h="127442">
                <a:moveTo>
                  <a:pt x="450542" y="0"/>
                </a:moveTo>
                <a:cubicBezTo>
                  <a:pt x="459147" y="0"/>
                  <a:pt x="466123" y="0"/>
                  <a:pt x="466123" y="0"/>
                </a:cubicBezTo>
                <a:lnTo>
                  <a:pt x="466123" y="127442"/>
                </a:lnTo>
                <a:cubicBezTo>
                  <a:pt x="466123" y="127442"/>
                  <a:pt x="459147" y="127442"/>
                  <a:pt x="450542" y="127442"/>
                </a:cubicBezTo>
                <a:lnTo>
                  <a:pt x="15582" y="127442"/>
                </a:lnTo>
                <a:cubicBezTo>
                  <a:pt x="6976" y="127442"/>
                  <a:pt x="0" y="127442"/>
                  <a:pt x="0" y="127442"/>
                </a:cubicBezTo>
                <a:lnTo>
                  <a:pt x="0" y="0"/>
                </a:lnTo>
                <a:cubicBezTo>
                  <a:pt x="0" y="0"/>
                  <a:pt x="6976" y="0"/>
                  <a:pt x="15582" y="0"/>
                </a:cubicBezTo>
                <a:close/>
              </a:path>
            </a:pathLst>
          </a:custGeom>
          <a:gradFill>
            <a:gsLst>
              <a:gs pos="0">
                <a:srgbClr val="198AB3"/>
              </a:gs>
              <a:gs pos="13000">
                <a:srgbClr val="21A0C7"/>
              </a:gs>
              <a:gs pos="31000">
                <a:srgbClr val="28B7DB"/>
              </a:gs>
              <a:gs pos="50000">
                <a:srgbClr val="2EC7EA"/>
              </a:gs>
              <a:gs pos="72000">
                <a:srgbClr val="31D1F2"/>
              </a:gs>
              <a:gs pos="100000">
                <a:srgbClr val="32D4F5"/>
              </a:gs>
            </a:gsLst>
            <a:lin ang="16200000" scaled="1"/>
          </a:gradFill>
          <a:ln w="428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NL" dirty="0"/>
          </a:p>
        </p:txBody>
      </p:sp>
      <p:sp>
        <p:nvSpPr>
          <p:cNvPr id="15" name="Freeform 14">
            <a:extLst>
              <a:ext uri="{FF2B5EF4-FFF2-40B4-BE49-F238E27FC236}">
                <a16:creationId xmlns:a16="http://schemas.microsoft.com/office/drawing/2014/main" id="{0849276B-5801-068D-0FBB-338B8BC0BD9F}"/>
              </a:ext>
            </a:extLst>
          </p:cNvPr>
          <p:cNvSpPr/>
          <p:nvPr/>
        </p:nvSpPr>
        <p:spPr>
          <a:xfrm>
            <a:off x="6374488" y="4337253"/>
            <a:ext cx="34837" cy="34837"/>
          </a:xfrm>
          <a:custGeom>
            <a:avLst/>
            <a:gdLst>
              <a:gd name="connsiteX0" fmla="*/ 27047 w 34837"/>
              <a:gd name="connsiteY0" fmla="*/ 0 h 34837"/>
              <a:gd name="connsiteX1" fmla="*/ 34838 w 34837"/>
              <a:gd name="connsiteY1" fmla="*/ 0 h 34837"/>
              <a:gd name="connsiteX2" fmla="*/ 34838 w 34837"/>
              <a:gd name="connsiteY2" fmla="*/ 34838 h 34837"/>
              <a:gd name="connsiteX3" fmla="*/ 27047 w 34837"/>
              <a:gd name="connsiteY3" fmla="*/ 34838 h 34837"/>
              <a:gd name="connsiteX4" fmla="*/ 7791 w 34837"/>
              <a:gd name="connsiteY4" fmla="*/ 34838 h 34837"/>
              <a:gd name="connsiteX5" fmla="*/ 0 w 34837"/>
              <a:gd name="connsiteY5" fmla="*/ 34838 h 34837"/>
              <a:gd name="connsiteX6" fmla="*/ 0 w 34837"/>
              <a:gd name="connsiteY6" fmla="*/ 0 h 34837"/>
              <a:gd name="connsiteX7" fmla="*/ 7791 w 34837"/>
              <a:gd name="connsiteY7" fmla="*/ 0 h 3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37" h="34837">
                <a:moveTo>
                  <a:pt x="27047" y="0"/>
                </a:moveTo>
                <a:cubicBezTo>
                  <a:pt x="31349" y="0"/>
                  <a:pt x="34838" y="0"/>
                  <a:pt x="34838" y="0"/>
                </a:cubicBezTo>
                <a:lnTo>
                  <a:pt x="34838" y="34838"/>
                </a:lnTo>
                <a:cubicBezTo>
                  <a:pt x="34838" y="34838"/>
                  <a:pt x="31349" y="34838"/>
                  <a:pt x="27047" y="34838"/>
                </a:cubicBezTo>
                <a:lnTo>
                  <a:pt x="7791" y="34838"/>
                </a:lnTo>
                <a:cubicBezTo>
                  <a:pt x="3488" y="34838"/>
                  <a:pt x="0" y="34838"/>
                  <a:pt x="0" y="34838"/>
                </a:cubicBezTo>
                <a:lnTo>
                  <a:pt x="0" y="0"/>
                </a:lnTo>
                <a:cubicBezTo>
                  <a:pt x="0" y="0"/>
                  <a:pt x="3488" y="0"/>
                  <a:pt x="7791" y="0"/>
                </a:cubicBezTo>
                <a:close/>
              </a:path>
            </a:pathLst>
          </a:custGeom>
          <a:solidFill>
            <a:srgbClr val="FFFFFF"/>
          </a:solidFill>
          <a:ln w="43921" cap="flat">
            <a:noFill/>
            <a:prstDash val="solid"/>
            <a:miter/>
          </a:ln>
        </p:spPr>
        <p:txBody>
          <a:bodyPr rtlCol="0" anchor="ctr"/>
          <a:lstStyle/>
          <a:p>
            <a:endParaRPr lang="en-NL"/>
          </a:p>
        </p:txBody>
      </p:sp>
      <p:sp>
        <p:nvSpPr>
          <p:cNvPr id="16" name="Freeform 15">
            <a:extLst>
              <a:ext uri="{FF2B5EF4-FFF2-40B4-BE49-F238E27FC236}">
                <a16:creationId xmlns:a16="http://schemas.microsoft.com/office/drawing/2014/main" id="{53131A23-20E2-11CE-7DBA-A93B47290D1D}"/>
              </a:ext>
            </a:extLst>
          </p:cNvPr>
          <p:cNvSpPr/>
          <p:nvPr/>
        </p:nvSpPr>
        <p:spPr>
          <a:xfrm>
            <a:off x="6374488" y="4385282"/>
            <a:ext cx="34837" cy="34837"/>
          </a:xfrm>
          <a:custGeom>
            <a:avLst/>
            <a:gdLst>
              <a:gd name="connsiteX0" fmla="*/ 27047 w 34837"/>
              <a:gd name="connsiteY0" fmla="*/ 0 h 34837"/>
              <a:gd name="connsiteX1" fmla="*/ 34838 w 34837"/>
              <a:gd name="connsiteY1" fmla="*/ 0 h 34837"/>
              <a:gd name="connsiteX2" fmla="*/ 34838 w 34837"/>
              <a:gd name="connsiteY2" fmla="*/ 34838 h 34837"/>
              <a:gd name="connsiteX3" fmla="*/ 27047 w 34837"/>
              <a:gd name="connsiteY3" fmla="*/ 34838 h 34837"/>
              <a:gd name="connsiteX4" fmla="*/ 7791 w 34837"/>
              <a:gd name="connsiteY4" fmla="*/ 34838 h 34837"/>
              <a:gd name="connsiteX5" fmla="*/ 0 w 34837"/>
              <a:gd name="connsiteY5" fmla="*/ 34838 h 34837"/>
              <a:gd name="connsiteX6" fmla="*/ 0 w 34837"/>
              <a:gd name="connsiteY6" fmla="*/ 0 h 34837"/>
              <a:gd name="connsiteX7" fmla="*/ 7791 w 34837"/>
              <a:gd name="connsiteY7" fmla="*/ 0 h 3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37" h="34837">
                <a:moveTo>
                  <a:pt x="27047" y="0"/>
                </a:moveTo>
                <a:cubicBezTo>
                  <a:pt x="31349" y="0"/>
                  <a:pt x="34838" y="0"/>
                  <a:pt x="34838" y="0"/>
                </a:cubicBezTo>
                <a:lnTo>
                  <a:pt x="34838" y="34838"/>
                </a:lnTo>
                <a:cubicBezTo>
                  <a:pt x="34838" y="34838"/>
                  <a:pt x="31349" y="34838"/>
                  <a:pt x="27047" y="34838"/>
                </a:cubicBezTo>
                <a:lnTo>
                  <a:pt x="7791" y="34838"/>
                </a:lnTo>
                <a:cubicBezTo>
                  <a:pt x="3488" y="34838"/>
                  <a:pt x="0" y="34838"/>
                  <a:pt x="0" y="34838"/>
                </a:cubicBezTo>
                <a:lnTo>
                  <a:pt x="0" y="0"/>
                </a:lnTo>
                <a:cubicBezTo>
                  <a:pt x="0" y="0"/>
                  <a:pt x="3488" y="0"/>
                  <a:pt x="7791" y="0"/>
                </a:cubicBezTo>
                <a:close/>
              </a:path>
            </a:pathLst>
          </a:custGeom>
          <a:solidFill>
            <a:srgbClr val="FFFFFF">
              <a:alpha val="60000"/>
            </a:srgbClr>
          </a:solidFill>
          <a:ln w="43921" cap="flat">
            <a:noFill/>
            <a:prstDash val="solid"/>
            <a:miter/>
          </a:ln>
        </p:spPr>
        <p:txBody>
          <a:bodyPr rtlCol="0" anchor="ctr"/>
          <a:lstStyle/>
          <a:p>
            <a:endParaRPr lang="en-NL"/>
          </a:p>
        </p:txBody>
      </p:sp>
    </p:spTree>
    <p:extLst>
      <p:ext uri="{BB962C8B-B14F-4D97-AF65-F5344CB8AC3E}">
        <p14:creationId xmlns:p14="http://schemas.microsoft.com/office/powerpoint/2010/main" val="168513673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 name="Group 145">
            <a:extLst>
              <a:ext uri="{FF2B5EF4-FFF2-40B4-BE49-F238E27FC236}">
                <a16:creationId xmlns:a16="http://schemas.microsoft.com/office/drawing/2014/main" id="{4C1C3C3E-2EB6-5C43-E17F-77AFC274881A}"/>
              </a:ext>
            </a:extLst>
          </p:cNvPr>
          <p:cNvGrpSpPr/>
          <p:nvPr/>
        </p:nvGrpSpPr>
        <p:grpSpPr>
          <a:xfrm>
            <a:off x="554941" y="3071133"/>
            <a:ext cx="4238234" cy="896425"/>
            <a:chOff x="554941" y="3229073"/>
            <a:chExt cx="4238234" cy="896425"/>
          </a:xfrm>
        </p:grpSpPr>
        <p:sp>
          <p:nvSpPr>
            <p:cNvPr id="4" name="TextBox 3">
              <a:extLst>
                <a:ext uri="{FF2B5EF4-FFF2-40B4-BE49-F238E27FC236}">
                  <a16:creationId xmlns:a16="http://schemas.microsoft.com/office/drawing/2014/main" id="{5F9FDB98-D461-C1C8-ED0E-8C7C65C3BFB0}"/>
                </a:ext>
              </a:extLst>
            </p:cNvPr>
            <p:cNvSpPr txBox="1"/>
            <p:nvPr/>
          </p:nvSpPr>
          <p:spPr>
            <a:xfrm>
              <a:off x="1207476" y="3229073"/>
              <a:ext cx="3585699" cy="896425"/>
            </a:xfrm>
            <a:prstGeom prst="rect">
              <a:avLst/>
            </a:prstGeom>
            <a:noFill/>
          </p:spPr>
          <p:txBody>
            <a:bodyPr wrap="square" lIns="0" tIns="0" rIns="0" bIns="0" rtlCol="0" anchor="ctr" anchorCtr="0">
              <a:noAutofit/>
            </a:bodyPr>
            <a:lstStyle/>
            <a:p>
              <a:pPr defTabSz="930442" fontAlgn="base">
                <a:spcAft>
                  <a:spcPts val="1800"/>
                </a:spcAft>
                <a:defRPr/>
              </a:pPr>
              <a:r>
                <a:rPr lang="en-US" sz="1765" dirty="0">
                  <a:solidFill>
                    <a:schemeClr val="tx2"/>
                  </a:solidFill>
                  <a:latin typeface="Segoe UI Semibold"/>
                </a:rPr>
                <a:t>Reduce infrastructure costs</a:t>
              </a:r>
            </a:p>
          </p:txBody>
        </p:sp>
        <p:pic>
          <p:nvPicPr>
            <p:cNvPr id="8" name="Picture 7">
              <a:extLst>
                <a:ext uri="{FF2B5EF4-FFF2-40B4-BE49-F238E27FC236}">
                  <a16:creationId xmlns:a16="http://schemas.microsoft.com/office/drawing/2014/main" id="{F7B2C8C5-E05B-0518-641F-4144C7E0BC3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4941" y="3492700"/>
              <a:ext cx="322795" cy="369170"/>
            </a:xfrm>
            <a:prstGeom prst="rect">
              <a:avLst/>
            </a:prstGeom>
          </p:spPr>
        </p:pic>
      </p:grpSp>
      <p:grpSp>
        <p:nvGrpSpPr>
          <p:cNvPr id="147" name="Group 146">
            <a:extLst>
              <a:ext uri="{FF2B5EF4-FFF2-40B4-BE49-F238E27FC236}">
                <a16:creationId xmlns:a16="http://schemas.microsoft.com/office/drawing/2014/main" id="{F4F59248-0AA1-D5B8-07D6-7528CB9051F2}"/>
              </a:ext>
            </a:extLst>
          </p:cNvPr>
          <p:cNvGrpSpPr/>
          <p:nvPr/>
        </p:nvGrpSpPr>
        <p:grpSpPr>
          <a:xfrm>
            <a:off x="510918" y="4164641"/>
            <a:ext cx="4291076" cy="896425"/>
            <a:chOff x="510918" y="4258966"/>
            <a:chExt cx="4291076" cy="896425"/>
          </a:xfrm>
        </p:grpSpPr>
        <p:sp>
          <p:nvSpPr>
            <p:cNvPr id="5" name="TextBox 4">
              <a:extLst>
                <a:ext uri="{FF2B5EF4-FFF2-40B4-BE49-F238E27FC236}">
                  <a16:creationId xmlns:a16="http://schemas.microsoft.com/office/drawing/2014/main" id="{8DF7D5A2-9B6E-108E-EA9F-5C7A44A07D6C}"/>
                </a:ext>
              </a:extLst>
            </p:cNvPr>
            <p:cNvSpPr txBox="1"/>
            <p:nvPr/>
          </p:nvSpPr>
          <p:spPr>
            <a:xfrm>
              <a:off x="1216295" y="4258966"/>
              <a:ext cx="3585699" cy="896425"/>
            </a:xfrm>
            <a:prstGeom prst="rect">
              <a:avLst/>
            </a:prstGeom>
            <a:noFill/>
          </p:spPr>
          <p:txBody>
            <a:bodyPr wrap="square" lIns="0" tIns="0" rIns="0" bIns="0" rtlCol="0" anchor="ctr" anchorCtr="0">
              <a:noAutofit/>
            </a:bodyPr>
            <a:lstStyle/>
            <a:p>
              <a:pPr defTabSz="930442" fontAlgn="base">
                <a:spcAft>
                  <a:spcPts val="1800"/>
                </a:spcAft>
                <a:defRPr/>
              </a:pPr>
              <a:r>
                <a:rPr lang="en-US" sz="1765" dirty="0">
                  <a:solidFill>
                    <a:schemeClr val="tx2"/>
                  </a:solidFill>
                  <a:latin typeface="Segoe UI Semibold"/>
                </a:rPr>
                <a:t>Minimize downtime with dependable recovery</a:t>
              </a:r>
            </a:p>
          </p:txBody>
        </p:sp>
        <p:pic>
          <p:nvPicPr>
            <p:cNvPr id="9" name="Picture 8">
              <a:extLst>
                <a:ext uri="{FF2B5EF4-FFF2-40B4-BE49-F238E27FC236}">
                  <a16:creationId xmlns:a16="http://schemas.microsoft.com/office/drawing/2014/main" id="{51B38747-41A2-E037-4A0A-B1B055FFF82E}"/>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0918" y="4527563"/>
              <a:ext cx="410840" cy="359230"/>
            </a:xfrm>
            <a:prstGeom prst="rect">
              <a:avLst/>
            </a:prstGeom>
          </p:spPr>
        </p:pic>
      </p:grpSp>
      <p:sp>
        <p:nvSpPr>
          <p:cNvPr id="6" name="TextBox 5">
            <a:extLst>
              <a:ext uri="{FF2B5EF4-FFF2-40B4-BE49-F238E27FC236}">
                <a16:creationId xmlns:a16="http://schemas.microsoft.com/office/drawing/2014/main" id="{20283B64-A4AB-A1D7-126D-75A7A467AE54}"/>
              </a:ext>
            </a:extLst>
          </p:cNvPr>
          <p:cNvSpPr txBox="1"/>
          <p:nvPr/>
        </p:nvSpPr>
        <p:spPr>
          <a:xfrm>
            <a:off x="1242706" y="5258148"/>
            <a:ext cx="3585699" cy="896425"/>
          </a:xfrm>
          <a:prstGeom prst="rect">
            <a:avLst/>
          </a:prstGeom>
          <a:noFill/>
        </p:spPr>
        <p:txBody>
          <a:bodyPr wrap="square" lIns="0" tIns="0" rIns="0" bIns="0" rtlCol="0" anchor="ctr" anchorCtr="0">
            <a:noAutofit/>
          </a:bodyPr>
          <a:lstStyle/>
          <a:p>
            <a:pPr defTabSz="930442" fontAlgn="base">
              <a:spcAft>
                <a:spcPts val="1800"/>
              </a:spcAft>
              <a:defRPr/>
            </a:pPr>
            <a:r>
              <a:rPr lang="en-US" sz="1765" dirty="0">
                <a:solidFill>
                  <a:schemeClr val="tx2"/>
                </a:solidFill>
                <a:latin typeface="Segoe UI Semibold"/>
              </a:rPr>
              <a:t>Heterogenous environment support</a:t>
            </a:r>
          </a:p>
        </p:txBody>
      </p:sp>
      <p:grpSp>
        <p:nvGrpSpPr>
          <p:cNvPr id="143" name="Group 142">
            <a:extLst>
              <a:ext uri="{FF2B5EF4-FFF2-40B4-BE49-F238E27FC236}">
                <a16:creationId xmlns:a16="http://schemas.microsoft.com/office/drawing/2014/main" id="{9591FF8E-C1AD-8C83-3D02-C1216B63C496}"/>
              </a:ext>
              <a:ext uri="{C183D7F6-B498-43B3-948B-1728B52AA6E4}">
                <adec:decorative xmlns:adec="http://schemas.microsoft.com/office/drawing/2017/decorative" val="1"/>
              </a:ext>
            </a:extLst>
          </p:cNvPr>
          <p:cNvGrpSpPr/>
          <p:nvPr/>
        </p:nvGrpSpPr>
        <p:grpSpPr>
          <a:xfrm>
            <a:off x="4755824" y="3105057"/>
            <a:ext cx="1305770" cy="2183878"/>
            <a:chOff x="2397260" y="4412366"/>
            <a:chExt cx="1588473" cy="2656695"/>
          </a:xfrm>
        </p:grpSpPr>
        <p:grpSp>
          <p:nvGrpSpPr>
            <p:cNvPr id="78" name="Group 77">
              <a:extLst>
                <a:ext uri="{FF2B5EF4-FFF2-40B4-BE49-F238E27FC236}">
                  <a16:creationId xmlns:a16="http://schemas.microsoft.com/office/drawing/2014/main" id="{513E98C2-86F3-BCB1-9E13-3EB2C0F18F56}"/>
                </a:ext>
                <a:ext uri="{C183D7F6-B498-43B3-948B-1728B52AA6E4}">
                  <adec:decorative xmlns:adec="http://schemas.microsoft.com/office/drawing/2017/decorative" val="1"/>
                </a:ext>
              </a:extLst>
            </p:cNvPr>
            <p:cNvGrpSpPr/>
            <p:nvPr/>
          </p:nvGrpSpPr>
          <p:grpSpPr>
            <a:xfrm>
              <a:off x="3002628" y="4412366"/>
              <a:ext cx="537618" cy="373824"/>
              <a:chOff x="4775995" y="1644173"/>
              <a:chExt cx="527124" cy="366527"/>
            </a:xfrm>
          </p:grpSpPr>
          <p:grpSp>
            <p:nvGrpSpPr>
              <p:cNvPr id="79" name="Group 78">
                <a:extLst>
                  <a:ext uri="{FF2B5EF4-FFF2-40B4-BE49-F238E27FC236}">
                    <a16:creationId xmlns:a16="http://schemas.microsoft.com/office/drawing/2014/main" id="{9636AC81-B67D-8F4C-BCFA-0669C0E3E0BD}"/>
                  </a:ext>
                </a:extLst>
              </p:cNvPr>
              <p:cNvGrpSpPr>
                <a:grpSpLocks noChangeAspect="1"/>
              </p:cNvGrpSpPr>
              <p:nvPr/>
            </p:nvGrpSpPr>
            <p:grpSpPr>
              <a:xfrm>
                <a:off x="4775995" y="1644173"/>
                <a:ext cx="182880" cy="365760"/>
                <a:chOff x="8703752" y="4823555"/>
                <a:chExt cx="247650" cy="495301"/>
              </a:xfrm>
            </p:grpSpPr>
            <p:sp>
              <p:nvSpPr>
                <p:cNvPr id="98" name="Rectangle 192">
                  <a:extLst>
                    <a:ext uri="{FF2B5EF4-FFF2-40B4-BE49-F238E27FC236}">
                      <a16:creationId xmlns:a16="http://schemas.microsoft.com/office/drawing/2014/main" id="{F6EA2FDF-56CF-9F37-430C-9970A87383BD}"/>
                    </a:ext>
                  </a:extLst>
                </p:cNvPr>
                <p:cNvSpPr>
                  <a:spLocks noChangeArrowheads="1"/>
                </p:cNvSpPr>
                <p:nvPr/>
              </p:nvSpPr>
              <p:spPr bwMode="auto">
                <a:xfrm>
                  <a:off x="8703752" y="4823555"/>
                  <a:ext cx="247650" cy="495300"/>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99" name="Rectangle 193">
                  <a:extLst>
                    <a:ext uri="{FF2B5EF4-FFF2-40B4-BE49-F238E27FC236}">
                      <a16:creationId xmlns:a16="http://schemas.microsoft.com/office/drawing/2014/main" id="{0C49EE97-09A1-C719-FB70-273C5E9E8D53}"/>
                    </a:ext>
                  </a:extLst>
                </p:cNvPr>
                <p:cNvSpPr>
                  <a:spLocks noChangeArrowheads="1"/>
                </p:cNvSpPr>
                <p:nvPr/>
              </p:nvSpPr>
              <p:spPr bwMode="auto">
                <a:xfrm>
                  <a:off x="8765665" y="4901343"/>
                  <a:ext cx="46038" cy="46038"/>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00" name="Rectangle 194">
                  <a:extLst>
                    <a:ext uri="{FF2B5EF4-FFF2-40B4-BE49-F238E27FC236}">
                      <a16:creationId xmlns:a16="http://schemas.microsoft.com/office/drawing/2014/main" id="{4750BFAD-3404-F859-95FC-224C792FE31D}"/>
                    </a:ext>
                  </a:extLst>
                </p:cNvPr>
                <p:cNvSpPr>
                  <a:spLocks noChangeArrowheads="1"/>
                </p:cNvSpPr>
                <p:nvPr/>
              </p:nvSpPr>
              <p:spPr bwMode="auto">
                <a:xfrm>
                  <a:off x="8843452" y="4901343"/>
                  <a:ext cx="46038" cy="46038"/>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01" name="Rectangle 195">
                  <a:extLst>
                    <a:ext uri="{FF2B5EF4-FFF2-40B4-BE49-F238E27FC236}">
                      <a16:creationId xmlns:a16="http://schemas.microsoft.com/office/drawing/2014/main" id="{FDF58049-0F56-B3A3-B14C-8536F5942463}"/>
                    </a:ext>
                  </a:extLst>
                </p:cNvPr>
                <p:cNvSpPr>
                  <a:spLocks noChangeArrowheads="1"/>
                </p:cNvSpPr>
                <p:nvPr/>
              </p:nvSpPr>
              <p:spPr bwMode="auto">
                <a:xfrm>
                  <a:off x="8765665" y="4977543"/>
                  <a:ext cx="46038" cy="4762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02" name="Rectangle 196">
                  <a:extLst>
                    <a:ext uri="{FF2B5EF4-FFF2-40B4-BE49-F238E27FC236}">
                      <a16:creationId xmlns:a16="http://schemas.microsoft.com/office/drawing/2014/main" id="{09800264-EC40-738B-701C-AB48E8893B91}"/>
                    </a:ext>
                  </a:extLst>
                </p:cNvPr>
                <p:cNvSpPr>
                  <a:spLocks noChangeArrowheads="1"/>
                </p:cNvSpPr>
                <p:nvPr/>
              </p:nvSpPr>
              <p:spPr bwMode="auto">
                <a:xfrm>
                  <a:off x="8843452" y="4977543"/>
                  <a:ext cx="46038" cy="4762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03" name="Rectangle 197">
                  <a:extLst>
                    <a:ext uri="{FF2B5EF4-FFF2-40B4-BE49-F238E27FC236}">
                      <a16:creationId xmlns:a16="http://schemas.microsoft.com/office/drawing/2014/main" id="{DCEA8ABC-DFDD-E88D-1EC2-57A0B456CC05}"/>
                    </a:ext>
                  </a:extLst>
                </p:cNvPr>
                <p:cNvSpPr>
                  <a:spLocks noChangeArrowheads="1"/>
                </p:cNvSpPr>
                <p:nvPr/>
              </p:nvSpPr>
              <p:spPr bwMode="auto">
                <a:xfrm>
                  <a:off x="8765665" y="5055330"/>
                  <a:ext cx="46038" cy="4762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04" name="Rectangle 198">
                  <a:extLst>
                    <a:ext uri="{FF2B5EF4-FFF2-40B4-BE49-F238E27FC236}">
                      <a16:creationId xmlns:a16="http://schemas.microsoft.com/office/drawing/2014/main" id="{EED60161-C62B-77FA-B3A4-B3C3C04E47CD}"/>
                    </a:ext>
                  </a:extLst>
                </p:cNvPr>
                <p:cNvSpPr>
                  <a:spLocks noChangeArrowheads="1"/>
                </p:cNvSpPr>
                <p:nvPr/>
              </p:nvSpPr>
              <p:spPr bwMode="auto">
                <a:xfrm>
                  <a:off x="8843452" y="5055330"/>
                  <a:ext cx="46038" cy="4762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05" name="Rectangle 199">
                  <a:extLst>
                    <a:ext uri="{FF2B5EF4-FFF2-40B4-BE49-F238E27FC236}">
                      <a16:creationId xmlns:a16="http://schemas.microsoft.com/office/drawing/2014/main" id="{936AA2AC-0B13-67F6-DEF9-ABFECBBF263E}"/>
                    </a:ext>
                  </a:extLst>
                </p:cNvPr>
                <p:cNvSpPr>
                  <a:spLocks noChangeArrowheads="1"/>
                </p:cNvSpPr>
                <p:nvPr/>
              </p:nvSpPr>
              <p:spPr bwMode="auto">
                <a:xfrm>
                  <a:off x="8765665" y="5133118"/>
                  <a:ext cx="46038" cy="46038"/>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06" name="Rectangle 200">
                  <a:extLst>
                    <a:ext uri="{FF2B5EF4-FFF2-40B4-BE49-F238E27FC236}">
                      <a16:creationId xmlns:a16="http://schemas.microsoft.com/office/drawing/2014/main" id="{4E643C02-01C3-EE1B-4101-051EC0E84A28}"/>
                    </a:ext>
                  </a:extLst>
                </p:cNvPr>
                <p:cNvSpPr>
                  <a:spLocks noChangeArrowheads="1"/>
                </p:cNvSpPr>
                <p:nvPr/>
              </p:nvSpPr>
              <p:spPr bwMode="auto">
                <a:xfrm>
                  <a:off x="8843452" y="5133118"/>
                  <a:ext cx="46038" cy="46038"/>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07" name="Rectangle 201">
                  <a:extLst>
                    <a:ext uri="{FF2B5EF4-FFF2-40B4-BE49-F238E27FC236}">
                      <a16:creationId xmlns:a16="http://schemas.microsoft.com/office/drawing/2014/main" id="{61CE2538-8DAE-18C0-29E0-4B1E1ED1D189}"/>
                    </a:ext>
                  </a:extLst>
                </p:cNvPr>
                <p:cNvSpPr>
                  <a:spLocks noChangeArrowheads="1"/>
                </p:cNvSpPr>
                <p:nvPr/>
              </p:nvSpPr>
              <p:spPr bwMode="auto">
                <a:xfrm>
                  <a:off x="8797415" y="5256943"/>
                  <a:ext cx="61913" cy="619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grpSp>
          <p:grpSp>
            <p:nvGrpSpPr>
              <p:cNvPr id="80" name="Group 105">
                <a:extLst>
                  <a:ext uri="{FF2B5EF4-FFF2-40B4-BE49-F238E27FC236}">
                    <a16:creationId xmlns:a16="http://schemas.microsoft.com/office/drawing/2014/main" id="{C3A3EFE5-6EC7-6876-3196-0D59E7095762}"/>
                  </a:ext>
                </a:extLst>
              </p:cNvPr>
              <p:cNvGrpSpPr>
                <a:grpSpLocks noChangeAspect="1"/>
              </p:cNvGrpSpPr>
              <p:nvPr/>
            </p:nvGrpSpPr>
            <p:grpSpPr bwMode="auto">
              <a:xfrm>
                <a:off x="4983079" y="1690660"/>
                <a:ext cx="320040" cy="320040"/>
                <a:chOff x="2208" y="2781"/>
                <a:chExt cx="312" cy="312"/>
              </a:xfrm>
            </p:grpSpPr>
            <p:sp>
              <p:nvSpPr>
                <p:cNvPr id="81" name="AutoShape 104">
                  <a:extLst>
                    <a:ext uri="{FF2B5EF4-FFF2-40B4-BE49-F238E27FC236}">
                      <a16:creationId xmlns:a16="http://schemas.microsoft.com/office/drawing/2014/main" id="{23E80B26-BE88-ACDD-040E-DBE4102386F6}"/>
                    </a:ext>
                  </a:extLst>
                </p:cNvPr>
                <p:cNvSpPr>
                  <a:spLocks noChangeAspect="1" noChangeArrowheads="1" noTextEdit="1"/>
                </p:cNvSpPr>
                <p:nvPr/>
              </p:nvSpPr>
              <p:spPr bwMode="auto">
                <a:xfrm>
                  <a:off x="2208" y="2781"/>
                  <a:ext cx="31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82" name="Rectangle 107">
                  <a:extLst>
                    <a:ext uri="{FF2B5EF4-FFF2-40B4-BE49-F238E27FC236}">
                      <a16:creationId xmlns:a16="http://schemas.microsoft.com/office/drawing/2014/main" id="{4A2D99CC-6606-0AE2-C9EB-EC68298DED97}"/>
                    </a:ext>
                  </a:extLst>
                </p:cNvPr>
                <p:cNvSpPr>
                  <a:spLocks noChangeArrowheads="1"/>
                </p:cNvSpPr>
                <p:nvPr/>
              </p:nvSpPr>
              <p:spPr bwMode="auto">
                <a:xfrm>
                  <a:off x="2208" y="2791"/>
                  <a:ext cx="312" cy="5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83" name="Rectangle 108">
                  <a:extLst>
                    <a:ext uri="{FF2B5EF4-FFF2-40B4-BE49-F238E27FC236}">
                      <a16:creationId xmlns:a16="http://schemas.microsoft.com/office/drawing/2014/main" id="{AFD9295E-AB29-3B1A-70EC-C434FEF0ECF2}"/>
                    </a:ext>
                  </a:extLst>
                </p:cNvPr>
                <p:cNvSpPr>
                  <a:spLocks noChangeArrowheads="1"/>
                </p:cNvSpPr>
                <p:nvPr/>
              </p:nvSpPr>
              <p:spPr bwMode="auto">
                <a:xfrm>
                  <a:off x="2208" y="2869"/>
                  <a:ext cx="312" cy="5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84" name="Rectangle 109">
                  <a:extLst>
                    <a:ext uri="{FF2B5EF4-FFF2-40B4-BE49-F238E27FC236}">
                      <a16:creationId xmlns:a16="http://schemas.microsoft.com/office/drawing/2014/main" id="{15C61D90-C72C-EF47-3229-C6C754A9E6B3}"/>
                    </a:ext>
                  </a:extLst>
                </p:cNvPr>
                <p:cNvSpPr>
                  <a:spLocks noChangeArrowheads="1"/>
                </p:cNvSpPr>
                <p:nvPr/>
              </p:nvSpPr>
              <p:spPr bwMode="auto">
                <a:xfrm>
                  <a:off x="2208" y="2947"/>
                  <a:ext cx="312" cy="5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85" name="Rectangle 110">
                  <a:extLst>
                    <a:ext uri="{FF2B5EF4-FFF2-40B4-BE49-F238E27FC236}">
                      <a16:creationId xmlns:a16="http://schemas.microsoft.com/office/drawing/2014/main" id="{A98CBDBE-E0C0-B43E-88E5-242BF145CD3B}"/>
                    </a:ext>
                  </a:extLst>
                </p:cNvPr>
                <p:cNvSpPr>
                  <a:spLocks noChangeArrowheads="1"/>
                </p:cNvSpPr>
                <p:nvPr/>
              </p:nvSpPr>
              <p:spPr bwMode="auto">
                <a:xfrm>
                  <a:off x="2208" y="3025"/>
                  <a:ext cx="312" cy="5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86" name="Oval 111">
                  <a:extLst>
                    <a:ext uri="{FF2B5EF4-FFF2-40B4-BE49-F238E27FC236}">
                      <a16:creationId xmlns:a16="http://schemas.microsoft.com/office/drawing/2014/main" id="{F1F9169A-AA07-6D29-54C6-9871A6CE06F3}"/>
                    </a:ext>
                  </a:extLst>
                </p:cNvPr>
                <p:cNvSpPr>
                  <a:spLocks noChangeArrowheads="1"/>
                </p:cNvSpPr>
                <p:nvPr/>
              </p:nvSpPr>
              <p:spPr bwMode="auto">
                <a:xfrm>
                  <a:off x="2227" y="3040"/>
                  <a:ext cx="30" cy="2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87" name="Oval 112">
                  <a:extLst>
                    <a:ext uri="{FF2B5EF4-FFF2-40B4-BE49-F238E27FC236}">
                      <a16:creationId xmlns:a16="http://schemas.microsoft.com/office/drawing/2014/main" id="{0D8D8DEC-E03B-DD16-CE0E-0D1D2789DE6A}"/>
                    </a:ext>
                  </a:extLst>
                </p:cNvPr>
                <p:cNvSpPr>
                  <a:spLocks noChangeArrowheads="1"/>
                </p:cNvSpPr>
                <p:nvPr/>
              </p:nvSpPr>
              <p:spPr bwMode="auto">
                <a:xfrm>
                  <a:off x="2271" y="3040"/>
                  <a:ext cx="30" cy="2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88" name="Oval 113">
                  <a:extLst>
                    <a:ext uri="{FF2B5EF4-FFF2-40B4-BE49-F238E27FC236}">
                      <a16:creationId xmlns:a16="http://schemas.microsoft.com/office/drawing/2014/main" id="{FF5CE168-202C-9875-A5B8-C5FDF9B671D1}"/>
                    </a:ext>
                  </a:extLst>
                </p:cNvPr>
                <p:cNvSpPr>
                  <a:spLocks noChangeArrowheads="1"/>
                </p:cNvSpPr>
                <p:nvPr/>
              </p:nvSpPr>
              <p:spPr bwMode="auto">
                <a:xfrm>
                  <a:off x="2315" y="3040"/>
                  <a:ext cx="29" cy="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89" name="Oval 114">
                  <a:extLst>
                    <a:ext uri="{FF2B5EF4-FFF2-40B4-BE49-F238E27FC236}">
                      <a16:creationId xmlns:a16="http://schemas.microsoft.com/office/drawing/2014/main" id="{81A98695-A71C-6C38-2208-0D79F4211A9F}"/>
                    </a:ext>
                  </a:extLst>
                </p:cNvPr>
                <p:cNvSpPr>
                  <a:spLocks noChangeArrowheads="1"/>
                </p:cNvSpPr>
                <p:nvPr/>
              </p:nvSpPr>
              <p:spPr bwMode="auto">
                <a:xfrm>
                  <a:off x="2227" y="2961"/>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90" name="Oval 115">
                  <a:extLst>
                    <a:ext uri="{FF2B5EF4-FFF2-40B4-BE49-F238E27FC236}">
                      <a16:creationId xmlns:a16="http://schemas.microsoft.com/office/drawing/2014/main" id="{75A0FF00-4025-8026-7E8D-26F4BCB30434}"/>
                    </a:ext>
                  </a:extLst>
                </p:cNvPr>
                <p:cNvSpPr>
                  <a:spLocks noChangeArrowheads="1"/>
                </p:cNvSpPr>
                <p:nvPr/>
              </p:nvSpPr>
              <p:spPr bwMode="auto">
                <a:xfrm>
                  <a:off x="2271" y="2961"/>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91" name="Oval 116">
                  <a:extLst>
                    <a:ext uri="{FF2B5EF4-FFF2-40B4-BE49-F238E27FC236}">
                      <a16:creationId xmlns:a16="http://schemas.microsoft.com/office/drawing/2014/main" id="{8CEE0666-6AA0-579E-1FA7-EB28518A972D}"/>
                    </a:ext>
                  </a:extLst>
                </p:cNvPr>
                <p:cNvSpPr>
                  <a:spLocks noChangeArrowheads="1"/>
                </p:cNvSpPr>
                <p:nvPr/>
              </p:nvSpPr>
              <p:spPr bwMode="auto">
                <a:xfrm>
                  <a:off x="2315" y="2961"/>
                  <a:ext cx="29" cy="3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92" name="Oval 117">
                  <a:extLst>
                    <a:ext uri="{FF2B5EF4-FFF2-40B4-BE49-F238E27FC236}">
                      <a16:creationId xmlns:a16="http://schemas.microsoft.com/office/drawing/2014/main" id="{002436F7-AD8D-3A56-6C41-CE55C27F5427}"/>
                    </a:ext>
                  </a:extLst>
                </p:cNvPr>
                <p:cNvSpPr>
                  <a:spLocks noChangeArrowheads="1"/>
                </p:cNvSpPr>
                <p:nvPr/>
              </p:nvSpPr>
              <p:spPr bwMode="auto">
                <a:xfrm>
                  <a:off x="2227" y="2883"/>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93" name="Oval 118">
                  <a:extLst>
                    <a:ext uri="{FF2B5EF4-FFF2-40B4-BE49-F238E27FC236}">
                      <a16:creationId xmlns:a16="http://schemas.microsoft.com/office/drawing/2014/main" id="{6D192559-78E9-8896-6107-4DB017006FE5}"/>
                    </a:ext>
                  </a:extLst>
                </p:cNvPr>
                <p:cNvSpPr>
                  <a:spLocks noChangeArrowheads="1"/>
                </p:cNvSpPr>
                <p:nvPr/>
              </p:nvSpPr>
              <p:spPr bwMode="auto">
                <a:xfrm>
                  <a:off x="2271" y="2883"/>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94" name="Oval 119">
                  <a:extLst>
                    <a:ext uri="{FF2B5EF4-FFF2-40B4-BE49-F238E27FC236}">
                      <a16:creationId xmlns:a16="http://schemas.microsoft.com/office/drawing/2014/main" id="{DC52A555-B189-CED7-90AC-96C7ED83918F}"/>
                    </a:ext>
                  </a:extLst>
                </p:cNvPr>
                <p:cNvSpPr>
                  <a:spLocks noChangeArrowheads="1"/>
                </p:cNvSpPr>
                <p:nvPr/>
              </p:nvSpPr>
              <p:spPr bwMode="auto">
                <a:xfrm>
                  <a:off x="2315" y="2883"/>
                  <a:ext cx="29" cy="3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95" name="Oval 120">
                  <a:extLst>
                    <a:ext uri="{FF2B5EF4-FFF2-40B4-BE49-F238E27FC236}">
                      <a16:creationId xmlns:a16="http://schemas.microsoft.com/office/drawing/2014/main" id="{C48953A1-57A9-C26D-EC41-D17147E1D923}"/>
                    </a:ext>
                  </a:extLst>
                </p:cNvPr>
                <p:cNvSpPr>
                  <a:spLocks noChangeArrowheads="1"/>
                </p:cNvSpPr>
                <p:nvPr/>
              </p:nvSpPr>
              <p:spPr bwMode="auto">
                <a:xfrm>
                  <a:off x="2227" y="2805"/>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96" name="Oval 121">
                  <a:extLst>
                    <a:ext uri="{FF2B5EF4-FFF2-40B4-BE49-F238E27FC236}">
                      <a16:creationId xmlns:a16="http://schemas.microsoft.com/office/drawing/2014/main" id="{D92A3EE3-0C7A-90FB-981B-258D817C0796}"/>
                    </a:ext>
                  </a:extLst>
                </p:cNvPr>
                <p:cNvSpPr>
                  <a:spLocks noChangeArrowheads="1"/>
                </p:cNvSpPr>
                <p:nvPr/>
              </p:nvSpPr>
              <p:spPr bwMode="auto">
                <a:xfrm>
                  <a:off x="2271" y="2805"/>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97" name="Oval 122">
                  <a:extLst>
                    <a:ext uri="{FF2B5EF4-FFF2-40B4-BE49-F238E27FC236}">
                      <a16:creationId xmlns:a16="http://schemas.microsoft.com/office/drawing/2014/main" id="{195381E1-0C90-D28F-54BB-4398FFEA7B71}"/>
                    </a:ext>
                  </a:extLst>
                </p:cNvPr>
                <p:cNvSpPr>
                  <a:spLocks noChangeArrowheads="1"/>
                </p:cNvSpPr>
                <p:nvPr/>
              </p:nvSpPr>
              <p:spPr bwMode="auto">
                <a:xfrm>
                  <a:off x="2315" y="2805"/>
                  <a:ext cx="29" cy="3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grpSp>
        </p:grpSp>
        <p:sp>
          <p:nvSpPr>
            <p:cNvPr id="108" name="TextBox 22">
              <a:extLst>
                <a:ext uri="{FF2B5EF4-FFF2-40B4-BE49-F238E27FC236}">
                  <a16:creationId xmlns:a16="http://schemas.microsoft.com/office/drawing/2014/main" id="{FC425CE8-95BF-5C60-2ECE-159CFF0499E4}"/>
                </a:ext>
                <a:ext uri="{C183D7F6-B498-43B3-948B-1728B52AA6E4}">
                  <adec:decorative xmlns:adec="http://schemas.microsoft.com/office/drawing/2017/decorative" val="1"/>
                </a:ext>
              </a:extLst>
            </p:cNvPr>
            <p:cNvSpPr txBox="1"/>
            <p:nvPr/>
          </p:nvSpPr>
          <p:spPr>
            <a:xfrm>
              <a:off x="2397260" y="5774487"/>
              <a:ext cx="1428592" cy="370667"/>
            </a:xfrm>
            <a:prstGeom prst="rect">
              <a:avLst/>
            </a:prstGeom>
            <a:noFill/>
          </p:spPr>
          <p:txBody>
            <a:bodyPr wrap="square" lIns="0" tIns="0" rIns="0" bIns="0" rtlCol="0">
              <a:spAutoFit/>
            </a:bodyPr>
            <a:lstStyle/>
            <a:p>
              <a:pPr algn="ctr" defTabSz="914098" fontAlgn="base">
                <a:lnSpc>
                  <a:spcPct val="90000"/>
                </a:lnSpc>
                <a:spcBef>
                  <a:spcPct val="0"/>
                </a:spcBef>
                <a:spcAft>
                  <a:spcPct val="0"/>
                </a:spcAft>
                <a:defRPr/>
              </a:pPr>
              <a:r>
                <a:rPr lang="en-US" sz="1100">
                  <a:solidFill>
                    <a:srgbClr val="FFFFFF"/>
                  </a:solidFill>
                  <a:latin typeface="Segoe UI" panose="020B0502040204020203" pitchFamily="34" charset="0"/>
                  <a:ea typeface="Segoe UI" panose="020B0502040204020203" pitchFamily="34" charset="0"/>
                  <a:cs typeface="Segoe UI" panose="020B0502040204020203" pitchFamily="34" charset="0"/>
                </a:rPr>
                <a:t>VMware Datacenter</a:t>
              </a:r>
            </a:p>
          </p:txBody>
        </p:sp>
        <p:cxnSp>
          <p:nvCxnSpPr>
            <p:cNvPr id="109" name="Straight Arrow Connector 108">
              <a:extLst>
                <a:ext uri="{FF2B5EF4-FFF2-40B4-BE49-F238E27FC236}">
                  <a16:creationId xmlns:a16="http://schemas.microsoft.com/office/drawing/2014/main" id="{49A22230-C4A7-BBAB-716C-FB858C58EF53}"/>
                </a:ext>
                <a:ext uri="{C183D7F6-B498-43B3-948B-1728B52AA6E4}">
                  <adec:decorative xmlns:adec="http://schemas.microsoft.com/office/drawing/2017/decorative" val="1"/>
                </a:ext>
              </a:extLst>
            </p:cNvPr>
            <p:cNvCxnSpPr>
              <a:cxnSpLocks/>
            </p:cNvCxnSpPr>
            <p:nvPr/>
          </p:nvCxnSpPr>
          <p:spPr>
            <a:xfrm>
              <a:off x="3658394" y="5423852"/>
              <a:ext cx="291228" cy="0"/>
            </a:xfrm>
            <a:prstGeom prst="straightConnector1">
              <a:avLst/>
            </a:prstGeom>
            <a:ln w="25400" cap="rnd">
              <a:solidFill>
                <a:schemeClr val="bg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110" name="Group 109">
              <a:extLst>
                <a:ext uri="{FF2B5EF4-FFF2-40B4-BE49-F238E27FC236}">
                  <a16:creationId xmlns:a16="http://schemas.microsoft.com/office/drawing/2014/main" id="{1A76CB58-E649-873B-CC5C-D6F7C88020EE}"/>
                </a:ext>
                <a:ext uri="{C183D7F6-B498-43B3-948B-1728B52AA6E4}">
                  <adec:decorative xmlns:adec="http://schemas.microsoft.com/office/drawing/2017/decorative" val="1"/>
                </a:ext>
              </a:extLst>
            </p:cNvPr>
            <p:cNvGrpSpPr/>
            <p:nvPr/>
          </p:nvGrpSpPr>
          <p:grpSpPr>
            <a:xfrm>
              <a:off x="3002628" y="6084222"/>
              <a:ext cx="537618" cy="373824"/>
              <a:chOff x="4775995" y="1644173"/>
              <a:chExt cx="527124" cy="366527"/>
            </a:xfrm>
          </p:grpSpPr>
          <p:grpSp>
            <p:nvGrpSpPr>
              <p:cNvPr id="111" name="Group 110">
                <a:extLst>
                  <a:ext uri="{FF2B5EF4-FFF2-40B4-BE49-F238E27FC236}">
                    <a16:creationId xmlns:a16="http://schemas.microsoft.com/office/drawing/2014/main" id="{9E781AC7-83E2-36E3-4A77-C24D614D2C68}"/>
                  </a:ext>
                </a:extLst>
              </p:cNvPr>
              <p:cNvGrpSpPr>
                <a:grpSpLocks noChangeAspect="1"/>
              </p:cNvGrpSpPr>
              <p:nvPr/>
            </p:nvGrpSpPr>
            <p:grpSpPr>
              <a:xfrm>
                <a:off x="4775995" y="1644173"/>
                <a:ext cx="182880" cy="365760"/>
                <a:chOff x="8703752" y="4823555"/>
                <a:chExt cx="247650" cy="495301"/>
              </a:xfrm>
            </p:grpSpPr>
            <p:sp>
              <p:nvSpPr>
                <p:cNvPr id="130" name="Rectangle 192">
                  <a:extLst>
                    <a:ext uri="{FF2B5EF4-FFF2-40B4-BE49-F238E27FC236}">
                      <a16:creationId xmlns:a16="http://schemas.microsoft.com/office/drawing/2014/main" id="{AC5470C1-8771-16A7-C3A2-3C6A569A4678}"/>
                    </a:ext>
                  </a:extLst>
                </p:cNvPr>
                <p:cNvSpPr>
                  <a:spLocks noChangeArrowheads="1"/>
                </p:cNvSpPr>
                <p:nvPr/>
              </p:nvSpPr>
              <p:spPr bwMode="auto">
                <a:xfrm>
                  <a:off x="8703752" y="4823555"/>
                  <a:ext cx="247650" cy="495300"/>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31" name="Rectangle 193">
                  <a:extLst>
                    <a:ext uri="{FF2B5EF4-FFF2-40B4-BE49-F238E27FC236}">
                      <a16:creationId xmlns:a16="http://schemas.microsoft.com/office/drawing/2014/main" id="{0DF18E40-7645-F049-1C97-6F0514FAE887}"/>
                    </a:ext>
                  </a:extLst>
                </p:cNvPr>
                <p:cNvSpPr>
                  <a:spLocks noChangeArrowheads="1"/>
                </p:cNvSpPr>
                <p:nvPr/>
              </p:nvSpPr>
              <p:spPr bwMode="auto">
                <a:xfrm>
                  <a:off x="8765665" y="4901343"/>
                  <a:ext cx="46038" cy="46038"/>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32" name="Rectangle 194">
                  <a:extLst>
                    <a:ext uri="{FF2B5EF4-FFF2-40B4-BE49-F238E27FC236}">
                      <a16:creationId xmlns:a16="http://schemas.microsoft.com/office/drawing/2014/main" id="{09603AFF-A096-6666-29B9-6D7CF1AF9C0C}"/>
                    </a:ext>
                  </a:extLst>
                </p:cNvPr>
                <p:cNvSpPr>
                  <a:spLocks noChangeArrowheads="1"/>
                </p:cNvSpPr>
                <p:nvPr/>
              </p:nvSpPr>
              <p:spPr bwMode="auto">
                <a:xfrm>
                  <a:off x="8843452" y="4901343"/>
                  <a:ext cx="46038" cy="46038"/>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33" name="Rectangle 195">
                  <a:extLst>
                    <a:ext uri="{FF2B5EF4-FFF2-40B4-BE49-F238E27FC236}">
                      <a16:creationId xmlns:a16="http://schemas.microsoft.com/office/drawing/2014/main" id="{736FEC2D-4DE7-AAF8-5CC1-E65C79AC4BE5}"/>
                    </a:ext>
                  </a:extLst>
                </p:cNvPr>
                <p:cNvSpPr>
                  <a:spLocks noChangeArrowheads="1"/>
                </p:cNvSpPr>
                <p:nvPr/>
              </p:nvSpPr>
              <p:spPr bwMode="auto">
                <a:xfrm>
                  <a:off x="8765665" y="4977543"/>
                  <a:ext cx="46038" cy="4762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34" name="Rectangle 196">
                  <a:extLst>
                    <a:ext uri="{FF2B5EF4-FFF2-40B4-BE49-F238E27FC236}">
                      <a16:creationId xmlns:a16="http://schemas.microsoft.com/office/drawing/2014/main" id="{F87AA45B-4902-FBDB-A04A-A232627FA88E}"/>
                    </a:ext>
                  </a:extLst>
                </p:cNvPr>
                <p:cNvSpPr>
                  <a:spLocks noChangeArrowheads="1"/>
                </p:cNvSpPr>
                <p:nvPr/>
              </p:nvSpPr>
              <p:spPr bwMode="auto">
                <a:xfrm>
                  <a:off x="8843452" y="4977543"/>
                  <a:ext cx="46038" cy="4762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35" name="Rectangle 197">
                  <a:extLst>
                    <a:ext uri="{FF2B5EF4-FFF2-40B4-BE49-F238E27FC236}">
                      <a16:creationId xmlns:a16="http://schemas.microsoft.com/office/drawing/2014/main" id="{A966DABD-67A7-874F-2107-7308EEB8AFE9}"/>
                    </a:ext>
                  </a:extLst>
                </p:cNvPr>
                <p:cNvSpPr>
                  <a:spLocks noChangeArrowheads="1"/>
                </p:cNvSpPr>
                <p:nvPr/>
              </p:nvSpPr>
              <p:spPr bwMode="auto">
                <a:xfrm>
                  <a:off x="8765665" y="5055330"/>
                  <a:ext cx="46038" cy="4762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36" name="Rectangle 198">
                  <a:extLst>
                    <a:ext uri="{FF2B5EF4-FFF2-40B4-BE49-F238E27FC236}">
                      <a16:creationId xmlns:a16="http://schemas.microsoft.com/office/drawing/2014/main" id="{693B3178-5760-7B2B-5096-6B347836426B}"/>
                    </a:ext>
                  </a:extLst>
                </p:cNvPr>
                <p:cNvSpPr>
                  <a:spLocks noChangeArrowheads="1"/>
                </p:cNvSpPr>
                <p:nvPr/>
              </p:nvSpPr>
              <p:spPr bwMode="auto">
                <a:xfrm>
                  <a:off x="8843452" y="5055330"/>
                  <a:ext cx="46038" cy="4762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37" name="Rectangle 199">
                  <a:extLst>
                    <a:ext uri="{FF2B5EF4-FFF2-40B4-BE49-F238E27FC236}">
                      <a16:creationId xmlns:a16="http://schemas.microsoft.com/office/drawing/2014/main" id="{195DFC09-26F7-9EF6-0045-C9C72FFC130E}"/>
                    </a:ext>
                  </a:extLst>
                </p:cNvPr>
                <p:cNvSpPr>
                  <a:spLocks noChangeArrowheads="1"/>
                </p:cNvSpPr>
                <p:nvPr/>
              </p:nvSpPr>
              <p:spPr bwMode="auto">
                <a:xfrm>
                  <a:off x="8765665" y="5133118"/>
                  <a:ext cx="46038" cy="46038"/>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38" name="Rectangle 200">
                  <a:extLst>
                    <a:ext uri="{FF2B5EF4-FFF2-40B4-BE49-F238E27FC236}">
                      <a16:creationId xmlns:a16="http://schemas.microsoft.com/office/drawing/2014/main" id="{C387A080-F1A8-63DD-D7C9-D6A19A62F908}"/>
                    </a:ext>
                  </a:extLst>
                </p:cNvPr>
                <p:cNvSpPr>
                  <a:spLocks noChangeArrowheads="1"/>
                </p:cNvSpPr>
                <p:nvPr/>
              </p:nvSpPr>
              <p:spPr bwMode="auto">
                <a:xfrm>
                  <a:off x="8843452" y="5133118"/>
                  <a:ext cx="46038" cy="46038"/>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39" name="Rectangle 201">
                  <a:extLst>
                    <a:ext uri="{FF2B5EF4-FFF2-40B4-BE49-F238E27FC236}">
                      <a16:creationId xmlns:a16="http://schemas.microsoft.com/office/drawing/2014/main" id="{6FEFAF89-C206-B060-3783-870097711142}"/>
                    </a:ext>
                  </a:extLst>
                </p:cNvPr>
                <p:cNvSpPr>
                  <a:spLocks noChangeArrowheads="1"/>
                </p:cNvSpPr>
                <p:nvPr/>
              </p:nvSpPr>
              <p:spPr bwMode="auto">
                <a:xfrm>
                  <a:off x="8797415" y="5256943"/>
                  <a:ext cx="61913" cy="619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grpSp>
          <p:grpSp>
            <p:nvGrpSpPr>
              <p:cNvPr id="112" name="Group 105">
                <a:extLst>
                  <a:ext uri="{FF2B5EF4-FFF2-40B4-BE49-F238E27FC236}">
                    <a16:creationId xmlns:a16="http://schemas.microsoft.com/office/drawing/2014/main" id="{1004AB99-A663-F113-5429-7819341C6286}"/>
                  </a:ext>
                </a:extLst>
              </p:cNvPr>
              <p:cNvGrpSpPr>
                <a:grpSpLocks noChangeAspect="1"/>
              </p:cNvGrpSpPr>
              <p:nvPr/>
            </p:nvGrpSpPr>
            <p:grpSpPr bwMode="auto">
              <a:xfrm>
                <a:off x="4983079" y="1690660"/>
                <a:ext cx="320040" cy="320040"/>
                <a:chOff x="2208" y="2781"/>
                <a:chExt cx="312" cy="312"/>
              </a:xfrm>
            </p:grpSpPr>
            <p:sp>
              <p:nvSpPr>
                <p:cNvPr id="113" name="AutoShape 104">
                  <a:extLst>
                    <a:ext uri="{FF2B5EF4-FFF2-40B4-BE49-F238E27FC236}">
                      <a16:creationId xmlns:a16="http://schemas.microsoft.com/office/drawing/2014/main" id="{1DD60D0B-32A2-1A5B-95DB-DD88761C6982}"/>
                    </a:ext>
                  </a:extLst>
                </p:cNvPr>
                <p:cNvSpPr>
                  <a:spLocks noChangeAspect="1" noChangeArrowheads="1" noTextEdit="1"/>
                </p:cNvSpPr>
                <p:nvPr/>
              </p:nvSpPr>
              <p:spPr bwMode="auto">
                <a:xfrm>
                  <a:off x="2208" y="2781"/>
                  <a:ext cx="31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14" name="Rectangle 107">
                  <a:extLst>
                    <a:ext uri="{FF2B5EF4-FFF2-40B4-BE49-F238E27FC236}">
                      <a16:creationId xmlns:a16="http://schemas.microsoft.com/office/drawing/2014/main" id="{66E402A3-6887-25B0-9070-43540429BC8B}"/>
                    </a:ext>
                  </a:extLst>
                </p:cNvPr>
                <p:cNvSpPr>
                  <a:spLocks noChangeArrowheads="1"/>
                </p:cNvSpPr>
                <p:nvPr/>
              </p:nvSpPr>
              <p:spPr bwMode="auto">
                <a:xfrm>
                  <a:off x="2208" y="2791"/>
                  <a:ext cx="312" cy="5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15" name="Rectangle 108">
                  <a:extLst>
                    <a:ext uri="{FF2B5EF4-FFF2-40B4-BE49-F238E27FC236}">
                      <a16:creationId xmlns:a16="http://schemas.microsoft.com/office/drawing/2014/main" id="{F42FAF2E-F894-3254-AC7A-FA8F12D5F25C}"/>
                    </a:ext>
                  </a:extLst>
                </p:cNvPr>
                <p:cNvSpPr>
                  <a:spLocks noChangeArrowheads="1"/>
                </p:cNvSpPr>
                <p:nvPr/>
              </p:nvSpPr>
              <p:spPr bwMode="auto">
                <a:xfrm>
                  <a:off x="2208" y="2869"/>
                  <a:ext cx="312" cy="5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16" name="Rectangle 109">
                  <a:extLst>
                    <a:ext uri="{FF2B5EF4-FFF2-40B4-BE49-F238E27FC236}">
                      <a16:creationId xmlns:a16="http://schemas.microsoft.com/office/drawing/2014/main" id="{7173E804-68A5-57B8-C02B-2BE6A980F011}"/>
                    </a:ext>
                  </a:extLst>
                </p:cNvPr>
                <p:cNvSpPr>
                  <a:spLocks noChangeArrowheads="1"/>
                </p:cNvSpPr>
                <p:nvPr/>
              </p:nvSpPr>
              <p:spPr bwMode="auto">
                <a:xfrm>
                  <a:off x="2208" y="2947"/>
                  <a:ext cx="312" cy="5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17" name="Rectangle 110">
                  <a:extLst>
                    <a:ext uri="{FF2B5EF4-FFF2-40B4-BE49-F238E27FC236}">
                      <a16:creationId xmlns:a16="http://schemas.microsoft.com/office/drawing/2014/main" id="{C83BE1C2-512F-E4B1-3B8A-E7538CE3EACE}"/>
                    </a:ext>
                  </a:extLst>
                </p:cNvPr>
                <p:cNvSpPr>
                  <a:spLocks noChangeArrowheads="1"/>
                </p:cNvSpPr>
                <p:nvPr/>
              </p:nvSpPr>
              <p:spPr bwMode="auto">
                <a:xfrm>
                  <a:off x="2208" y="3025"/>
                  <a:ext cx="312" cy="5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18" name="Oval 111">
                  <a:extLst>
                    <a:ext uri="{FF2B5EF4-FFF2-40B4-BE49-F238E27FC236}">
                      <a16:creationId xmlns:a16="http://schemas.microsoft.com/office/drawing/2014/main" id="{3EC18CC3-86E8-24B6-4428-572F415E4D97}"/>
                    </a:ext>
                  </a:extLst>
                </p:cNvPr>
                <p:cNvSpPr>
                  <a:spLocks noChangeArrowheads="1"/>
                </p:cNvSpPr>
                <p:nvPr/>
              </p:nvSpPr>
              <p:spPr bwMode="auto">
                <a:xfrm>
                  <a:off x="2227" y="3040"/>
                  <a:ext cx="30" cy="2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19" name="Oval 112">
                  <a:extLst>
                    <a:ext uri="{FF2B5EF4-FFF2-40B4-BE49-F238E27FC236}">
                      <a16:creationId xmlns:a16="http://schemas.microsoft.com/office/drawing/2014/main" id="{8D0875B0-90BA-184D-0AFE-1B9AF68DBC61}"/>
                    </a:ext>
                  </a:extLst>
                </p:cNvPr>
                <p:cNvSpPr>
                  <a:spLocks noChangeArrowheads="1"/>
                </p:cNvSpPr>
                <p:nvPr/>
              </p:nvSpPr>
              <p:spPr bwMode="auto">
                <a:xfrm>
                  <a:off x="2271" y="3040"/>
                  <a:ext cx="30" cy="2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0" name="Oval 113">
                  <a:extLst>
                    <a:ext uri="{FF2B5EF4-FFF2-40B4-BE49-F238E27FC236}">
                      <a16:creationId xmlns:a16="http://schemas.microsoft.com/office/drawing/2014/main" id="{6B7FA822-6159-E5CB-6D5B-BC662049316B}"/>
                    </a:ext>
                  </a:extLst>
                </p:cNvPr>
                <p:cNvSpPr>
                  <a:spLocks noChangeArrowheads="1"/>
                </p:cNvSpPr>
                <p:nvPr/>
              </p:nvSpPr>
              <p:spPr bwMode="auto">
                <a:xfrm>
                  <a:off x="2315" y="3040"/>
                  <a:ext cx="29" cy="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1" name="Oval 114">
                  <a:extLst>
                    <a:ext uri="{FF2B5EF4-FFF2-40B4-BE49-F238E27FC236}">
                      <a16:creationId xmlns:a16="http://schemas.microsoft.com/office/drawing/2014/main" id="{2640F63A-3D71-8F4D-6731-0ADC79CDD88F}"/>
                    </a:ext>
                  </a:extLst>
                </p:cNvPr>
                <p:cNvSpPr>
                  <a:spLocks noChangeArrowheads="1"/>
                </p:cNvSpPr>
                <p:nvPr/>
              </p:nvSpPr>
              <p:spPr bwMode="auto">
                <a:xfrm>
                  <a:off x="2227" y="2961"/>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2" name="Oval 115">
                  <a:extLst>
                    <a:ext uri="{FF2B5EF4-FFF2-40B4-BE49-F238E27FC236}">
                      <a16:creationId xmlns:a16="http://schemas.microsoft.com/office/drawing/2014/main" id="{D3E6B273-75E6-51E6-EF39-7CC274C8A650}"/>
                    </a:ext>
                  </a:extLst>
                </p:cNvPr>
                <p:cNvSpPr>
                  <a:spLocks noChangeArrowheads="1"/>
                </p:cNvSpPr>
                <p:nvPr/>
              </p:nvSpPr>
              <p:spPr bwMode="auto">
                <a:xfrm>
                  <a:off x="2271" y="2961"/>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3" name="Oval 116">
                  <a:extLst>
                    <a:ext uri="{FF2B5EF4-FFF2-40B4-BE49-F238E27FC236}">
                      <a16:creationId xmlns:a16="http://schemas.microsoft.com/office/drawing/2014/main" id="{7AAF10D1-FD85-DE4B-F230-66ADD453DE98}"/>
                    </a:ext>
                  </a:extLst>
                </p:cNvPr>
                <p:cNvSpPr>
                  <a:spLocks noChangeArrowheads="1"/>
                </p:cNvSpPr>
                <p:nvPr/>
              </p:nvSpPr>
              <p:spPr bwMode="auto">
                <a:xfrm>
                  <a:off x="2315" y="2961"/>
                  <a:ext cx="29" cy="3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4" name="Oval 117">
                  <a:extLst>
                    <a:ext uri="{FF2B5EF4-FFF2-40B4-BE49-F238E27FC236}">
                      <a16:creationId xmlns:a16="http://schemas.microsoft.com/office/drawing/2014/main" id="{8283234C-00EF-F561-8244-7393EA0228FA}"/>
                    </a:ext>
                  </a:extLst>
                </p:cNvPr>
                <p:cNvSpPr>
                  <a:spLocks noChangeArrowheads="1"/>
                </p:cNvSpPr>
                <p:nvPr/>
              </p:nvSpPr>
              <p:spPr bwMode="auto">
                <a:xfrm>
                  <a:off x="2227" y="2883"/>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5" name="Oval 118">
                  <a:extLst>
                    <a:ext uri="{FF2B5EF4-FFF2-40B4-BE49-F238E27FC236}">
                      <a16:creationId xmlns:a16="http://schemas.microsoft.com/office/drawing/2014/main" id="{9EE83F71-9AA3-B87E-9EEB-482EB40D5255}"/>
                    </a:ext>
                  </a:extLst>
                </p:cNvPr>
                <p:cNvSpPr>
                  <a:spLocks noChangeArrowheads="1"/>
                </p:cNvSpPr>
                <p:nvPr/>
              </p:nvSpPr>
              <p:spPr bwMode="auto">
                <a:xfrm>
                  <a:off x="2271" y="2883"/>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6" name="Oval 119">
                  <a:extLst>
                    <a:ext uri="{FF2B5EF4-FFF2-40B4-BE49-F238E27FC236}">
                      <a16:creationId xmlns:a16="http://schemas.microsoft.com/office/drawing/2014/main" id="{6367695B-364B-E559-AE65-76E98EFF4A7B}"/>
                    </a:ext>
                  </a:extLst>
                </p:cNvPr>
                <p:cNvSpPr>
                  <a:spLocks noChangeArrowheads="1"/>
                </p:cNvSpPr>
                <p:nvPr/>
              </p:nvSpPr>
              <p:spPr bwMode="auto">
                <a:xfrm>
                  <a:off x="2315" y="2883"/>
                  <a:ext cx="29" cy="3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7" name="Oval 120">
                  <a:extLst>
                    <a:ext uri="{FF2B5EF4-FFF2-40B4-BE49-F238E27FC236}">
                      <a16:creationId xmlns:a16="http://schemas.microsoft.com/office/drawing/2014/main" id="{BD2F7B1D-C0D9-C205-6E19-D0425CF8D4BF}"/>
                    </a:ext>
                  </a:extLst>
                </p:cNvPr>
                <p:cNvSpPr>
                  <a:spLocks noChangeArrowheads="1"/>
                </p:cNvSpPr>
                <p:nvPr/>
              </p:nvSpPr>
              <p:spPr bwMode="auto">
                <a:xfrm>
                  <a:off x="2227" y="2805"/>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8" name="Oval 121">
                  <a:extLst>
                    <a:ext uri="{FF2B5EF4-FFF2-40B4-BE49-F238E27FC236}">
                      <a16:creationId xmlns:a16="http://schemas.microsoft.com/office/drawing/2014/main" id="{BB1790E9-5294-B439-C358-F8EA0218598F}"/>
                    </a:ext>
                  </a:extLst>
                </p:cNvPr>
                <p:cNvSpPr>
                  <a:spLocks noChangeArrowheads="1"/>
                </p:cNvSpPr>
                <p:nvPr/>
              </p:nvSpPr>
              <p:spPr bwMode="auto">
                <a:xfrm>
                  <a:off x="2271" y="2805"/>
                  <a:ext cx="30" cy="3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sp>
              <p:nvSpPr>
                <p:cNvPr id="129" name="Oval 122">
                  <a:extLst>
                    <a:ext uri="{FF2B5EF4-FFF2-40B4-BE49-F238E27FC236}">
                      <a16:creationId xmlns:a16="http://schemas.microsoft.com/office/drawing/2014/main" id="{5D65DE89-00FD-3890-33F7-54D50E7FDFBC}"/>
                    </a:ext>
                  </a:extLst>
                </p:cNvPr>
                <p:cNvSpPr>
                  <a:spLocks noChangeArrowheads="1"/>
                </p:cNvSpPr>
                <p:nvPr/>
              </p:nvSpPr>
              <p:spPr bwMode="auto">
                <a:xfrm>
                  <a:off x="2315" y="2805"/>
                  <a:ext cx="29" cy="3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grpSp>
        </p:grpSp>
        <p:sp>
          <p:nvSpPr>
            <p:cNvPr id="140" name="TextBox 22">
              <a:extLst>
                <a:ext uri="{FF2B5EF4-FFF2-40B4-BE49-F238E27FC236}">
                  <a16:creationId xmlns:a16="http://schemas.microsoft.com/office/drawing/2014/main" id="{8BBB6748-5A2C-27A4-ECE8-9C847945A8FD}"/>
                </a:ext>
                <a:ext uri="{C183D7F6-B498-43B3-948B-1728B52AA6E4}">
                  <adec:decorative xmlns:adec="http://schemas.microsoft.com/office/drawing/2017/decorative" val="1"/>
                </a:ext>
              </a:extLst>
            </p:cNvPr>
            <p:cNvSpPr txBox="1"/>
            <p:nvPr/>
          </p:nvSpPr>
          <p:spPr>
            <a:xfrm>
              <a:off x="2557141" y="6567027"/>
              <a:ext cx="1428592" cy="370667"/>
            </a:xfrm>
            <a:prstGeom prst="rect">
              <a:avLst/>
            </a:prstGeom>
            <a:noFill/>
          </p:spPr>
          <p:txBody>
            <a:bodyPr wrap="square" lIns="0" tIns="0" rIns="0" bIns="0" rtlCol="0">
              <a:spAutoFit/>
            </a:bodyPr>
            <a:lstStyle/>
            <a:p>
              <a:pPr algn="ctr" defTabSz="914098" fontAlgn="base">
                <a:lnSpc>
                  <a:spcPct val="90000"/>
                </a:lnSpc>
                <a:spcBef>
                  <a:spcPct val="0"/>
                </a:spcBef>
                <a:spcAft>
                  <a:spcPct val="0"/>
                </a:spcAft>
                <a:defRPr/>
              </a:pPr>
              <a:r>
                <a:rPr lang="en-US" sz="1100" dirty="0">
                  <a:solidFill>
                    <a:srgbClr val="000000"/>
                  </a:solidFill>
                  <a:latin typeface="Segoe UI" panose="020B0502040204020203" pitchFamily="34" charset="0"/>
                  <a:ea typeface="Segoe UI" panose="020B0502040204020203" pitchFamily="34" charset="0"/>
                  <a:cs typeface="Segoe UI" panose="020B0502040204020203" pitchFamily="34" charset="0"/>
                </a:rPr>
                <a:t>Hyper-V Datacenter</a:t>
              </a:r>
            </a:p>
          </p:txBody>
        </p:sp>
        <p:cxnSp>
          <p:nvCxnSpPr>
            <p:cNvPr id="141" name="Straight Arrow Connector 140">
              <a:extLst>
                <a:ext uri="{FF2B5EF4-FFF2-40B4-BE49-F238E27FC236}">
                  <a16:creationId xmlns:a16="http://schemas.microsoft.com/office/drawing/2014/main" id="{3416073B-3430-3C9E-E6AE-1F9A938B3907}"/>
                </a:ext>
                <a:ext uri="{C183D7F6-B498-43B3-948B-1728B52AA6E4}">
                  <adec:decorative xmlns:adec="http://schemas.microsoft.com/office/drawing/2017/decorative" val="1"/>
                </a:ext>
              </a:extLst>
            </p:cNvPr>
            <p:cNvCxnSpPr>
              <a:cxnSpLocks/>
            </p:cNvCxnSpPr>
            <p:nvPr/>
          </p:nvCxnSpPr>
          <p:spPr>
            <a:xfrm>
              <a:off x="3660560" y="7069061"/>
              <a:ext cx="291227" cy="0"/>
            </a:xfrm>
            <a:prstGeom prst="straightConnector1">
              <a:avLst/>
            </a:prstGeom>
            <a:ln w="25400" cap="rnd">
              <a:solidFill>
                <a:schemeClr val="bg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142" name="TextBox 22">
              <a:extLst>
                <a:ext uri="{FF2B5EF4-FFF2-40B4-BE49-F238E27FC236}">
                  <a16:creationId xmlns:a16="http://schemas.microsoft.com/office/drawing/2014/main" id="{4386E16B-0CF8-E485-A062-41A5928CA3EF}"/>
                </a:ext>
                <a:ext uri="{C183D7F6-B498-43B3-948B-1728B52AA6E4}">
                  <adec:decorative xmlns:adec="http://schemas.microsoft.com/office/drawing/2017/decorative" val="1"/>
                </a:ext>
              </a:extLst>
            </p:cNvPr>
            <p:cNvSpPr txBox="1"/>
            <p:nvPr/>
          </p:nvSpPr>
          <p:spPr>
            <a:xfrm>
              <a:off x="2535110" y="4893032"/>
              <a:ext cx="1428592" cy="370667"/>
            </a:xfrm>
            <a:prstGeom prst="rect">
              <a:avLst/>
            </a:prstGeom>
            <a:noFill/>
          </p:spPr>
          <p:txBody>
            <a:bodyPr wrap="square" lIns="0" tIns="0" rIns="0" bIns="0" rtlCol="0">
              <a:spAutoFit/>
            </a:bodyPr>
            <a:lstStyle/>
            <a:p>
              <a:pPr algn="ctr" defTabSz="914098" fontAlgn="base">
                <a:lnSpc>
                  <a:spcPct val="90000"/>
                </a:lnSpc>
                <a:spcBef>
                  <a:spcPct val="0"/>
                </a:spcBef>
                <a:spcAft>
                  <a:spcPct val="0"/>
                </a:spcAft>
                <a:defRPr/>
              </a:pPr>
              <a:r>
                <a:rPr lang="en-US" sz="1100" dirty="0">
                  <a:solidFill>
                    <a:srgbClr val="000000"/>
                  </a:solidFill>
                  <a:latin typeface="Segoe UI" panose="020B0502040204020203" pitchFamily="34" charset="0"/>
                  <a:ea typeface="Segoe UI" panose="020B0502040204020203" pitchFamily="34" charset="0"/>
                  <a:cs typeface="Segoe UI" panose="020B0502040204020203" pitchFamily="34" charset="0"/>
                </a:rPr>
                <a:t>VMware environment</a:t>
              </a:r>
            </a:p>
          </p:txBody>
        </p:sp>
      </p:grpSp>
      <p:pic>
        <p:nvPicPr>
          <p:cNvPr id="144" name="Picture Placeholder 13">
            <a:extLst>
              <a:ext uri="{FF2B5EF4-FFF2-40B4-BE49-F238E27FC236}">
                <a16:creationId xmlns:a16="http://schemas.microsoft.com/office/drawing/2014/main" id="{661E97D0-8F03-1A40-5763-F6475C4361B5}"/>
              </a:ext>
              <a:ext uri="{C183D7F6-B498-43B3-948B-1728B52AA6E4}">
                <adec:decorative xmlns:adec="http://schemas.microsoft.com/office/drawing/2017/decorative" val="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21986" r="-21986"/>
          <a:stretch/>
        </p:blipFill>
        <p:spPr>
          <a:xfrm>
            <a:off x="5216782" y="1887605"/>
            <a:ext cx="7271182" cy="4297680"/>
          </a:xfrm>
          <a:prstGeom prst="rect">
            <a:avLst/>
          </a:prstGeom>
        </p:spPr>
      </p:pic>
      <p:sp>
        <p:nvSpPr>
          <p:cNvPr id="166" name="Title 165">
            <a:extLst>
              <a:ext uri="{FF2B5EF4-FFF2-40B4-BE49-F238E27FC236}">
                <a16:creationId xmlns:a16="http://schemas.microsoft.com/office/drawing/2014/main" id="{7759B09C-DFE9-D9E7-FB20-D3EC17396010}"/>
              </a:ext>
            </a:extLst>
          </p:cNvPr>
          <p:cNvSpPr>
            <a:spLocks noGrp="1"/>
          </p:cNvSpPr>
          <p:nvPr>
            <p:ph type="title"/>
          </p:nvPr>
        </p:nvSpPr>
        <p:spPr>
          <a:xfrm>
            <a:off x="455995" y="620428"/>
            <a:ext cx="11306469" cy="752642"/>
          </a:xfrm>
        </p:spPr>
        <p:txBody>
          <a:bodyPr/>
          <a:lstStyle/>
          <a:p>
            <a:r>
              <a:rPr lang="en-US" dirty="0"/>
              <a:t>Protect to Azure via Azure Site Recovery</a:t>
            </a:r>
            <a:br>
              <a:rPr lang="en-US" dirty="0"/>
            </a:br>
            <a:r>
              <a:rPr lang="en-US" sz="1961" dirty="0">
                <a:solidFill>
                  <a:schemeClr val="tx1"/>
                </a:solidFill>
                <a:latin typeface="Segoe UI" panose="020B0502040204020203" pitchFamily="34" charset="0"/>
              </a:rPr>
              <a:t>Clones your live server to Azure</a:t>
            </a:r>
            <a:endParaRPr lang="en-NL" dirty="0">
              <a:solidFill>
                <a:schemeClr val="tx1"/>
              </a:solidFill>
              <a:latin typeface="Segoe UI" panose="020B0502040204020203" pitchFamily="34" charset="0"/>
            </a:endParaRPr>
          </a:p>
        </p:txBody>
      </p:sp>
      <p:grpSp>
        <p:nvGrpSpPr>
          <p:cNvPr id="145" name="Group 144">
            <a:extLst>
              <a:ext uri="{FF2B5EF4-FFF2-40B4-BE49-F238E27FC236}">
                <a16:creationId xmlns:a16="http://schemas.microsoft.com/office/drawing/2014/main" id="{163F925F-02FB-D50F-667D-B2C6B0ADBCBC}"/>
              </a:ext>
            </a:extLst>
          </p:cNvPr>
          <p:cNvGrpSpPr/>
          <p:nvPr/>
        </p:nvGrpSpPr>
        <p:grpSpPr>
          <a:xfrm>
            <a:off x="500029" y="1977625"/>
            <a:ext cx="4255795" cy="896425"/>
            <a:chOff x="500029" y="2199179"/>
            <a:chExt cx="4255795" cy="896425"/>
          </a:xfrm>
        </p:grpSpPr>
        <p:sp>
          <p:nvSpPr>
            <p:cNvPr id="3" name="TextBox 2">
              <a:extLst>
                <a:ext uri="{FF2B5EF4-FFF2-40B4-BE49-F238E27FC236}">
                  <a16:creationId xmlns:a16="http://schemas.microsoft.com/office/drawing/2014/main" id="{C0273281-A4F3-40CD-855A-C358D4EFA20B}"/>
                </a:ext>
                <a:ext uri="{C183D7F6-B498-43B3-948B-1728B52AA6E4}">
                  <adec:decorative xmlns:adec="http://schemas.microsoft.com/office/drawing/2017/decorative" val="0"/>
                </a:ext>
              </a:extLst>
            </p:cNvPr>
            <p:cNvSpPr txBox="1"/>
            <p:nvPr/>
          </p:nvSpPr>
          <p:spPr>
            <a:xfrm>
              <a:off x="1170125" y="2199179"/>
              <a:ext cx="3585699" cy="896425"/>
            </a:xfrm>
            <a:prstGeom prst="rect">
              <a:avLst/>
            </a:prstGeom>
            <a:noFill/>
          </p:spPr>
          <p:txBody>
            <a:bodyPr wrap="square" lIns="0" tIns="0" rIns="0" bIns="0" rtlCol="0" anchor="ctr" anchorCtr="0">
              <a:noAutofit/>
            </a:bodyPr>
            <a:lstStyle/>
            <a:p>
              <a:pPr defTabSz="930442" fontAlgn="base">
                <a:spcAft>
                  <a:spcPts val="1800"/>
                </a:spcAft>
                <a:defRPr/>
              </a:pPr>
              <a:r>
                <a:rPr lang="en-US" sz="1765" dirty="0">
                  <a:solidFill>
                    <a:schemeClr val="tx2"/>
                  </a:solidFill>
                  <a:latin typeface="Segoe UI Semibold"/>
                </a:rPr>
                <a:t>Easy to deploy and manage</a:t>
              </a:r>
            </a:p>
          </p:txBody>
        </p:sp>
        <p:grpSp>
          <p:nvGrpSpPr>
            <p:cNvPr id="77" name="Group 76">
              <a:extLst>
                <a:ext uri="{FF2B5EF4-FFF2-40B4-BE49-F238E27FC236}">
                  <a16:creationId xmlns:a16="http://schemas.microsoft.com/office/drawing/2014/main" id="{7BB0A635-EF09-2D5D-FB6B-A410C00BBCDC}"/>
                </a:ext>
              </a:extLst>
            </p:cNvPr>
            <p:cNvGrpSpPr/>
            <p:nvPr/>
          </p:nvGrpSpPr>
          <p:grpSpPr>
            <a:xfrm>
              <a:off x="500029" y="2433820"/>
              <a:ext cx="432618" cy="427143"/>
              <a:chOff x="378909" y="2394479"/>
              <a:chExt cx="432618" cy="427143"/>
            </a:xfrm>
          </p:grpSpPr>
          <p:pic>
            <p:nvPicPr>
              <p:cNvPr id="7" name="Picture 6">
                <a:extLst>
                  <a:ext uri="{FF2B5EF4-FFF2-40B4-BE49-F238E27FC236}">
                    <a16:creationId xmlns:a16="http://schemas.microsoft.com/office/drawing/2014/main" id="{C733848A-0D5C-16C4-3056-6BA9A3F86DC5}"/>
                  </a:ext>
                  <a:ext uri="{C183D7F6-B498-43B3-948B-1728B52AA6E4}">
                    <adec:decorative xmlns:adec="http://schemas.microsoft.com/office/drawing/2017/decorative" val="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8909" y="2394479"/>
                <a:ext cx="432618" cy="427143"/>
              </a:xfrm>
              <a:prstGeom prst="rect">
                <a:avLst/>
              </a:prstGeom>
            </p:spPr>
          </p:pic>
          <p:sp>
            <p:nvSpPr>
              <p:cNvPr id="76" name="Oval 75">
                <a:extLst>
                  <a:ext uri="{FF2B5EF4-FFF2-40B4-BE49-F238E27FC236}">
                    <a16:creationId xmlns:a16="http://schemas.microsoft.com/office/drawing/2014/main" id="{48343F20-BF84-7BDD-690E-024F4BA3A046}"/>
                  </a:ext>
                </a:extLst>
              </p:cNvPr>
              <p:cNvSpPr/>
              <p:nvPr/>
            </p:nvSpPr>
            <p:spPr bwMode="auto">
              <a:xfrm>
                <a:off x="730806" y="2740981"/>
                <a:ext cx="80641" cy="80641"/>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dirty="0" err="1">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2" name="Picture 1">
            <a:extLst>
              <a:ext uri="{FF2B5EF4-FFF2-40B4-BE49-F238E27FC236}">
                <a16:creationId xmlns:a16="http://schemas.microsoft.com/office/drawing/2014/main" id="{96F83CDE-208C-5280-24F7-4EB1E526CAD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65545" y="5478253"/>
            <a:ext cx="456213" cy="456213"/>
          </a:xfrm>
          <a:prstGeom prst="rect">
            <a:avLst/>
          </a:prstGeom>
        </p:spPr>
      </p:pic>
    </p:spTree>
    <p:extLst>
      <p:ext uri="{BB962C8B-B14F-4D97-AF65-F5344CB8AC3E}">
        <p14:creationId xmlns:p14="http://schemas.microsoft.com/office/powerpoint/2010/main" val="4163115137"/>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Connector 42">
            <a:extLst>
              <a:ext uri="{FF2B5EF4-FFF2-40B4-BE49-F238E27FC236}">
                <a16:creationId xmlns:a16="http://schemas.microsoft.com/office/drawing/2014/main" id="{B6FCC9D5-E491-4355-821F-C05DD4B557A1}"/>
              </a:ext>
              <a:ext uri="{C183D7F6-B498-43B3-948B-1728B52AA6E4}">
                <adec:decorative xmlns:adec="http://schemas.microsoft.com/office/drawing/2017/decorative" val="1"/>
              </a:ext>
            </a:extLst>
          </p:cNvPr>
          <p:cNvCxnSpPr>
            <a:cxnSpLocks/>
          </p:cNvCxnSpPr>
          <p:nvPr/>
        </p:nvCxnSpPr>
        <p:spPr>
          <a:xfrm flipV="1">
            <a:off x="4079045" y="1898925"/>
            <a:ext cx="0" cy="3060150"/>
          </a:xfrm>
          <a:prstGeom prst="line">
            <a:avLst/>
          </a:prstGeom>
          <a:noFill/>
          <a:ln w="12700">
            <a:solidFill>
              <a:srgbClr val="0078D4"/>
            </a:solidFill>
          </a:ln>
        </p:spPr>
        <p:style>
          <a:lnRef idx="2">
            <a:schemeClr val="accent1">
              <a:shade val="50000"/>
            </a:schemeClr>
          </a:lnRef>
          <a:fillRef idx="1">
            <a:schemeClr val="accent1"/>
          </a:fillRef>
          <a:effectRef idx="0">
            <a:schemeClr val="accent1"/>
          </a:effectRef>
          <a:fontRef idx="minor">
            <a:schemeClr val="lt1"/>
          </a:fontRef>
        </p:style>
      </p:cxnSp>
      <p:cxnSp>
        <p:nvCxnSpPr>
          <p:cNvPr id="104478" name="Straight Arrow Connector 104477">
            <a:extLst>
              <a:ext uri="{FF2B5EF4-FFF2-40B4-BE49-F238E27FC236}">
                <a16:creationId xmlns:a16="http://schemas.microsoft.com/office/drawing/2014/main" id="{3CFF6B79-7A17-415B-96D0-69D31B1B8B2F}"/>
              </a:ext>
              <a:ext uri="{C183D7F6-B498-43B3-948B-1728B52AA6E4}">
                <adec:decorative xmlns:adec="http://schemas.microsoft.com/office/drawing/2017/decorative" val="1"/>
              </a:ext>
            </a:extLst>
          </p:cNvPr>
          <p:cNvCxnSpPr>
            <a:cxnSpLocks/>
          </p:cNvCxnSpPr>
          <p:nvPr/>
        </p:nvCxnSpPr>
        <p:spPr>
          <a:xfrm flipV="1">
            <a:off x="9995578" y="2967789"/>
            <a:ext cx="0" cy="325181"/>
          </a:xfrm>
          <a:prstGeom prst="straightConnector1">
            <a:avLst/>
          </a:prstGeom>
          <a:ln w="19050">
            <a:solidFill>
              <a:schemeClr val="tx1">
                <a:lumMod val="65000"/>
                <a:lumOff val="35000"/>
              </a:schemeClr>
            </a:solidFill>
            <a:prstDash val="sysDash"/>
            <a:headEnd type="none" w="lg" len="med"/>
            <a:tailEnd type="arrow"/>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E81CBC4-6965-4FBE-A7D1-0C1FDECC9105}"/>
              </a:ext>
              <a:ext uri="{C183D7F6-B498-43B3-948B-1728B52AA6E4}">
                <adec:decorative xmlns:adec="http://schemas.microsoft.com/office/drawing/2017/decorative" val="1"/>
              </a:ext>
            </a:extLst>
          </p:cNvPr>
          <p:cNvCxnSpPr>
            <a:cxnSpLocks/>
          </p:cNvCxnSpPr>
          <p:nvPr/>
        </p:nvCxnSpPr>
        <p:spPr>
          <a:xfrm flipV="1">
            <a:off x="2307368" y="5698460"/>
            <a:ext cx="0" cy="590587"/>
          </a:xfrm>
          <a:prstGeom prst="line">
            <a:avLst/>
          </a:prstGeom>
          <a:ln w="127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58C90717-39E7-4AD4-94EA-5A3B07D1EB79}"/>
              </a:ext>
            </a:extLst>
          </p:cNvPr>
          <p:cNvSpPr txBox="1"/>
          <p:nvPr/>
        </p:nvSpPr>
        <p:spPr>
          <a:xfrm>
            <a:off x="509050" y="5751661"/>
            <a:ext cx="1881960" cy="430887"/>
          </a:xfrm>
          <a:prstGeom prst="rect">
            <a:avLst/>
          </a:prstGeom>
          <a:noFill/>
        </p:spPr>
        <p:txBody>
          <a:bodyPr wrap="square" lIns="0" tIns="0" rIns="0" bIns="0" rtlCol="0">
            <a:spAutoFit/>
          </a:bodyPr>
          <a:lstStyle/>
          <a:p>
            <a:pPr defTabSz="914225">
              <a:defRPr/>
            </a:pPr>
            <a:r>
              <a:rPr lang="en-US" sz="1400" dirty="0">
                <a:solidFill>
                  <a:schemeClr val="tx2"/>
                </a:solidFill>
                <a:latin typeface="Segoe UI Semibold"/>
                <a:cs typeface="Segoe UI" panose="020B0502040204020203" pitchFamily="34" charset="0"/>
              </a:rPr>
              <a:t>Our trusted</a:t>
            </a:r>
            <a:br>
              <a:rPr lang="en-US" sz="1400" dirty="0">
                <a:solidFill>
                  <a:schemeClr val="tx2"/>
                </a:solidFill>
                <a:latin typeface="Segoe UI Semibold"/>
                <a:cs typeface="Segoe UI" panose="020B0502040204020203" pitchFamily="34" charset="0"/>
              </a:rPr>
            </a:br>
            <a:r>
              <a:rPr lang="en-US" sz="1400" dirty="0">
                <a:solidFill>
                  <a:schemeClr val="tx2"/>
                </a:solidFill>
                <a:latin typeface="Segoe UI Semibold"/>
                <a:cs typeface="Segoe UI" panose="020B0502040204020203" pitchFamily="34" charset="0"/>
              </a:rPr>
              <a:t>partner ecosystem </a:t>
            </a:r>
          </a:p>
        </p:txBody>
      </p:sp>
      <p:cxnSp>
        <p:nvCxnSpPr>
          <p:cNvPr id="41" name="Straight Connector 40">
            <a:extLst>
              <a:ext uri="{FF2B5EF4-FFF2-40B4-BE49-F238E27FC236}">
                <a16:creationId xmlns:a16="http://schemas.microsoft.com/office/drawing/2014/main" id="{74189C84-BB26-455A-8758-A1E37B4BEC35}"/>
              </a:ext>
              <a:ext uri="{C183D7F6-B498-43B3-948B-1728B52AA6E4}">
                <adec:decorative xmlns:adec="http://schemas.microsoft.com/office/drawing/2017/decorative" val="1"/>
              </a:ext>
            </a:extLst>
          </p:cNvPr>
          <p:cNvCxnSpPr>
            <a:cxnSpLocks/>
          </p:cNvCxnSpPr>
          <p:nvPr/>
        </p:nvCxnSpPr>
        <p:spPr>
          <a:xfrm>
            <a:off x="564155" y="5474026"/>
            <a:ext cx="11050801" cy="0"/>
          </a:xfrm>
          <a:prstGeom prst="line">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 name="Picture 2" descr="Veeam logo">
            <a:extLst>
              <a:ext uri="{FF2B5EF4-FFF2-40B4-BE49-F238E27FC236}">
                <a16:creationId xmlns:a16="http://schemas.microsoft.com/office/drawing/2014/main" id="{684027D7-C84A-4BEE-9A58-1DF18DC805B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20604" y="5960749"/>
            <a:ext cx="867999" cy="156011"/>
          </a:xfrm>
          <a:prstGeom prst="rect">
            <a:avLst/>
          </a:prstGeom>
          <a:ln>
            <a:noFill/>
          </a:ln>
        </p:spPr>
      </p:pic>
      <p:pic>
        <p:nvPicPr>
          <p:cNvPr id="13" name="Picture 12" descr="Veritas logo">
            <a:extLst>
              <a:ext uri="{FF2B5EF4-FFF2-40B4-BE49-F238E27FC236}">
                <a16:creationId xmlns:a16="http://schemas.microsoft.com/office/drawing/2014/main" id="{7DA93AB5-A0EC-41A1-B301-349D151A2E0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69543" y="5931792"/>
            <a:ext cx="867999" cy="213924"/>
          </a:xfrm>
          <a:prstGeom prst="rect">
            <a:avLst/>
          </a:prstGeom>
          <a:ln>
            <a:noFill/>
          </a:ln>
        </p:spPr>
      </p:pic>
      <p:pic>
        <p:nvPicPr>
          <p:cNvPr id="17" name="Picture 16" descr="Zerto logo">
            <a:extLst>
              <a:ext uri="{FF2B5EF4-FFF2-40B4-BE49-F238E27FC236}">
                <a16:creationId xmlns:a16="http://schemas.microsoft.com/office/drawing/2014/main" id="{579939FC-25B6-46AA-9C06-ABC81D51A78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18482" y="5931451"/>
            <a:ext cx="682373" cy="214606"/>
          </a:xfrm>
          <a:prstGeom prst="rect">
            <a:avLst/>
          </a:prstGeom>
          <a:ln>
            <a:noFill/>
          </a:ln>
        </p:spPr>
      </p:pic>
      <p:pic>
        <p:nvPicPr>
          <p:cNvPr id="6" name="Picture 5">
            <a:extLst>
              <a:ext uri="{FF2B5EF4-FFF2-40B4-BE49-F238E27FC236}">
                <a16:creationId xmlns:a16="http://schemas.microsoft.com/office/drawing/2014/main" id="{3C504CE0-C556-40DC-A37A-ED89A21AFCD6}"/>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3961" t="-162357" r="-19055" b="-164921"/>
          <a:stretch/>
        </p:blipFill>
        <p:spPr>
          <a:xfrm>
            <a:off x="8681795" y="5675108"/>
            <a:ext cx="969436" cy="717191"/>
          </a:xfrm>
          <a:prstGeom prst="rect">
            <a:avLst/>
          </a:prstGeom>
        </p:spPr>
      </p:pic>
      <p:pic>
        <p:nvPicPr>
          <p:cNvPr id="1026" name="Picture 2" descr="Dell logo">
            <a:extLst>
              <a:ext uri="{FF2B5EF4-FFF2-40B4-BE49-F238E27FC236}">
                <a16:creationId xmlns:a16="http://schemas.microsoft.com/office/drawing/2014/main" id="{7B18CE8E-F1F3-4B61-8DE1-DFB91537A3BB}"/>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032171" y="5948661"/>
            <a:ext cx="508848" cy="18018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920A218A-0721-45AF-A207-2F32959D1100}"/>
              </a:ext>
            </a:extLst>
          </p:cNvPr>
          <p:cNvSpPr txBox="1"/>
          <p:nvPr/>
        </p:nvSpPr>
        <p:spPr>
          <a:xfrm>
            <a:off x="10921961" y="5899418"/>
            <a:ext cx="973036" cy="369332"/>
          </a:xfrm>
          <a:prstGeom prst="rect">
            <a:avLst/>
          </a:prstGeom>
          <a:noFill/>
          <a:ln>
            <a:noFill/>
          </a:ln>
        </p:spPr>
        <p:txBody>
          <a:bodyPr wrap="square" lIns="0" tIns="0" rIns="0" bIns="0" rtlCol="0">
            <a:spAutoFit/>
          </a:bodyPr>
          <a:lstStyle/>
          <a:p>
            <a:pPr defTabSz="914225">
              <a:defRPr/>
            </a:pPr>
            <a:r>
              <a:rPr lang="en-US" sz="1200" dirty="0">
                <a:latin typeface="Segoe UI Semibold"/>
                <a:cs typeface="Segoe UI" panose="020B0502040204020203" pitchFamily="34" charset="0"/>
              </a:rPr>
              <a:t>and many more… </a:t>
            </a:r>
          </a:p>
        </p:txBody>
      </p:sp>
      <p:grpSp>
        <p:nvGrpSpPr>
          <p:cNvPr id="31" name="Group 30">
            <a:extLst>
              <a:ext uri="{FF2B5EF4-FFF2-40B4-BE49-F238E27FC236}">
                <a16:creationId xmlns:a16="http://schemas.microsoft.com/office/drawing/2014/main" id="{374DE514-C112-2713-5965-4A19505A3D8F}"/>
              </a:ext>
            </a:extLst>
          </p:cNvPr>
          <p:cNvGrpSpPr/>
          <p:nvPr/>
        </p:nvGrpSpPr>
        <p:grpSpPr>
          <a:xfrm>
            <a:off x="4640093" y="2019032"/>
            <a:ext cx="7060640" cy="2819936"/>
            <a:chOff x="4830497" y="1845982"/>
            <a:chExt cx="7060640" cy="2819936"/>
          </a:xfrm>
        </p:grpSpPr>
        <p:grpSp>
          <p:nvGrpSpPr>
            <p:cNvPr id="62" name="Group 61">
              <a:extLst>
                <a:ext uri="{FF2B5EF4-FFF2-40B4-BE49-F238E27FC236}">
                  <a16:creationId xmlns:a16="http://schemas.microsoft.com/office/drawing/2014/main" id="{A72C4190-8FFB-4033-8162-7C7232F52830}"/>
                </a:ext>
                <a:ext uri="{C183D7F6-B498-43B3-948B-1728B52AA6E4}">
                  <adec:decorative xmlns:adec="http://schemas.microsoft.com/office/drawing/2017/decorative" val="1"/>
                </a:ext>
              </a:extLst>
            </p:cNvPr>
            <p:cNvGrpSpPr/>
            <p:nvPr/>
          </p:nvGrpSpPr>
          <p:grpSpPr>
            <a:xfrm>
              <a:off x="4830497" y="2401514"/>
              <a:ext cx="1920112" cy="1414420"/>
              <a:chOff x="4844792" y="2396828"/>
              <a:chExt cx="2177591" cy="1604089"/>
            </a:xfrm>
          </p:grpSpPr>
          <p:sp>
            <p:nvSpPr>
              <p:cNvPr id="42" name="Rectangle: Rounded Corners 41">
                <a:extLst>
                  <a:ext uri="{FF2B5EF4-FFF2-40B4-BE49-F238E27FC236}">
                    <a16:creationId xmlns:a16="http://schemas.microsoft.com/office/drawing/2014/main" id="{C9D49C0B-CC46-47A2-BCFC-DD73EDBF3C66}"/>
                  </a:ext>
                </a:extLst>
              </p:cNvPr>
              <p:cNvSpPr/>
              <p:nvPr/>
            </p:nvSpPr>
            <p:spPr bwMode="auto">
              <a:xfrm>
                <a:off x="4844792" y="2396828"/>
                <a:ext cx="2177591" cy="1604089"/>
              </a:xfrm>
              <a:prstGeom prst="roundRect">
                <a:avLst/>
              </a:prstGeom>
              <a:noFill/>
              <a:ln w="28575">
                <a:solidFill>
                  <a:schemeClr val="tx1">
                    <a:lumMod val="65000"/>
                    <a:lumOff val="35000"/>
                  </a:schemeClr>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err="1">
                  <a:gradFill>
                    <a:gsLst>
                      <a:gs pos="0">
                        <a:srgbClr val="FFFFFF"/>
                      </a:gs>
                      <a:gs pos="100000">
                        <a:srgbClr val="FFFFFF"/>
                      </a:gs>
                    </a:gsLst>
                    <a:lin ang="5400000" scaled="0"/>
                  </a:gradFill>
                  <a:latin typeface="Segoe UI"/>
                  <a:cs typeface="Segoe UI" pitchFamily="34" charset="0"/>
                </a:endParaRPr>
              </a:p>
            </p:txBody>
          </p:sp>
          <p:sp>
            <p:nvSpPr>
              <p:cNvPr id="52" name="network_3" title="Icon of a server connected to a network">
                <a:extLst>
                  <a:ext uri="{FF2B5EF4-FFF2-40B4-BE49-F238E27FC236}">
                    <a16:creationId xmlns:a16="http://schemas.microsoft.com/office/drawing/2014/main" id="{C1055EA9-2766-471B-BFAE-2C0F14978DE4}"/>
                  </a:ext>
                </a:extLst>
              </p:cNvPr>
              <p:cNvSpPr>
                <a:spLocks noChangeAspect="1" noEditPoints="1"/>
              </p:cNvSpPr>
              <p:nvPr/>
            </p:nvSpPr>
            <p:spPr bwMode="auto">
              <a:xfrm>
                <a:off x="6374697" y="2772016"/>
                <a:ext cx="473381" cy="491241"/>
              </a:xfrm>
              <a:custGeom>
                <a:avLst/>
                <a:gdLst>
                  <a:gd name="T0" fmla="*/ 136 w 270"/>
                  <a:gd name="T1" fmla="*/ 281 h 281"/>
                  <a:gd name="T2" fmla="*/ 71 w 270"/>
                  <a:gd name="T3" fmla="*/ 281 h 281"/>
                  <a:gd name="T4" fmla="*/ 71 w 270"/>
                  <a:gd name="T5" fmla="*/ 240 h 281"/>
                  <a:gd name="T6" fmla="*/ 115 w 270"/>
                  <a:gd name="T7" fmla="*/ 240 h 281"/>
                  <a:gd name="T8" fmla="*/ 115 w 270"/>
                  <a:gd name="T9" fmla="*/ 218 h 281"/>
                  <a:gd name="T10" fmla="*/ 157 w 270"/>
                  <a:gd name="T11" fmla="*/ 218 h 281"/>
                  <a:gd name="T12" fmla="*/ 157 w 270"/>
                  <a:gd name="T13" fmla="*/ 240 h 281"/>
                  <a:gd name="T14" fmla="*/ 198 w 270"/>
                  <a:gd name="T15" fmla="*/ 240 h 281"/>
                  <a:gd name="T16" fmla="*/ 198 w 270"/>
                  <a:gd name="T17" fmla="*/ 281 h 281"/>
                  <a:gd name="T18" fmla="*/ 136 w 270"/>
                  <a:gd name="T19" fmla="*/ 281 h 281"/>
                  <a:gd name="T20" fmla="*/ 71 w 270"/>
                  <a:gd name="T21" fmla="*/ 260 h 281"/>
                  <a:gd name="T22" fmla="*/ 0 w 270"/>
                  <a:gd name="T23" fmla="*/ 260 h 281"/>
                  <a:gd name="T24" fmla="*/ 198 w 270"/>
                  <a:gd name="T25" fmla="*/ 260 h 281"/>
                  <a:gd name="T26" fmla="*/ 270 w 270"/>
                  <a:gd name="T27" fmla="*/ 260 h 281"/>
                  <a:gd name="T28" fmla="*/ 135 w 270"/>
                  <a:gd name="T29" fmla="*/ 218 h 281"/>
                  <a:gd name="T30" fmla="*/ 135 w 270"/>
                  <a:gd name="T31" fmla="*/ 190 h 281"/>
                  <a:gd name="T32" fmla="*/ 191 w 270"/>
                  <a:gd name="T33" fmla="*/ 189 h 281"/>
                  <a:gd name="T34" fmla="*/ 191 w 270"/>
                  <a:gd name="T35" fmla="*/ 14 h 281"/>
                  <a:gd name="T36" fmla="*/ 177 w 270"/>
                  <a:gd name="T37" fmla="*/ 0 h 281"/>
                  <a:gd name="T38" fmla="*/ 93 w 270"/>
                  <a:gd name="T39" fmla="*/ 0 h 281"/>
                  <a:gd name="T40" fmla="*/ 79 w 270"/>
                  <a:gd name="T41" fmla="*/ 14 h 281"/>
                  <a:gd name="T42" fmla="*/ 79 w 270"/>
                  <a:gd name="T43" fmla="*/ 189 h 281"/>
                  <a:gd name="T44" fmla="*/ 191 w 270"/>
                  <a:gd name="T45" fmla="*/ 189 h 281"/>
                  <a:gd name="T46" fmla="*/ 110 w 270"/>
                  <a:gd name="T47" fmla="*/ 37 h 281"/>
                  <a:gd name="T48" fmla="*/ 160 w 270"/>
                  <a:gd name="T49" fmla="*/ 37 h 281"/>
                  <a:gd name="T50" fmla="*/ 110 w 270"/>
                  <a:gd name="T51" fmla="*/ 113 h 281"/>
                  <a:gd name="T52" fmla="*/ 160 w 270"/>
                  <a:gd name="T53" fmla="*/ 113 h 281"/>
                  <a:gd name="T54" fmla="*/ 110 w 270"/>
                  <a:gd name="T55" fmla="*/ 150 h 281"/>
                  <a:gd name="T56" fmla="*/ 160 w 270"/>
                  <a:gd name="T57" fmla="*/ 15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0" h="281">
                    <a:moveTo>
                      <a:pt x="136" y="281"/>
                    </a:moveTo>
                    <a:cubicBezTo>
                      <a:pt x="71" y="281"/>
                      <a:pt x="71" y="281"/>
                      <a:pt x="71" y="281"/>
                    </a:cubicBezTo>
                    <a:cubicBezTo>
                      <a:pt x="71" y="240"/>
                      <a:pt x="71" y="240"/>
                      <a:pt x="71" y="240"/>
                    </a:cubicBezTo>
                    <a:cubicBezTo>
                      <a:pt x="115" y="240"/>
                      <a:pt x="115" y="240"/>
                      <a:pt x="115" y="240"/>
                    </a:cubicBezTo>
                    <a:cubicBezTo>
                      <a:pt x="115" y="218"/>
                      <a:pt x="115" y="218"/>
                      <a:pt x="115" y="218"/>
                    </a:cubicBezTo>
                    <a:cubicBezTo>
                      <a:pt x="157" y="218"/>
                      <a:pt x="157" y="218"/>
                      <a:pt x="157" y="218"/>
                    </a:cubicBezTo>
                    <a:cubicBezTo>
                      <a:pt x="157" y="240"/>
                      <a:pt x="157" y="240"/>
                      <a:pt x="157" y="240"/>
                    </a:cubicBezTo>
                    <a:cubicBezTo>
                      <a:pt x="198" y="240"/>
                      <a:pt x="198" y="240"/>
                      <a:pt x="198" y="240"/>
                    </a:cubicBezTo>
                    <a:cubicBezTo>
                      <a:pt x="198" y="281"/>
                      <a:pt x="198" y="281"/>
                      <a:pt x="198" y="281"/>
                    </a:cubicBezTo>
                    <a:lnTo>
                      <a:pt x="136" y="281"/>
                    </a:lnTo>
                    <a:close/>
                    <a:moveTo>
                      <a:pt x="71" y="260"/>
                    </a:moveTo>
                    <a:cubicBezTo>
                      <a:pt x="0" y="260"/>
                      <a:pt x="0" y="260"/>
                      <a:pt x="0" y="260"/>
                    </a:cubicBezTo>
                    <a:moveTo>
                      <a:pt x="198" y="260"/>
                    </a:moveTo>
                    <a:cubicBezTo>
                      <a:pt x="270" y="260"/>
                      <a:pt x="270" y="260"/>
                      <a:pt x="270" y="260"/>
                    </a:cubicBezTo>
                    <a:moveTo>
                      <a:pt x="135" y="218"/>
                    </a:moveTo>
                    <a:cubicBezTo>
                      <a:pt x="135" y="190"/>
                      <a:pt x="135" y="190"/>
                      <a:pt x="135" y="190"/>
                    </a:cubicBezTo>
                    <a:moveTo>
                      <a:pt x="191" y="189"/>
                    </a:moveTo>
                    <a:cubicBezTo>
                      <a:pt x="191" y="14"/>
                      <a:pt x="191" y="14"/>
                      <a:pt x="191" y="14"/>
                    </a:cubicBezTo>
                    <a:cubicBezTo>
                      <a:pt x="191" y="6"/>
                      <a:pt x="185" y="0"/>
                      <a:pt x="177" y="0"/>
                    </a:cubicBezTo>
                    <a:cubicBezTo>
                      <a:pt x="93" y="0"/>
                      <a:pt x="93" y="0"/>
                      <a:pt x="93" y="0"/>
                    </a:cubicBezTo>
                    <a:cubicBezTo>
                      <a:pt x="85" y="0"/>
                      <a:pt x="79" y="6"/>
                      <a:pt x="79" y="14"/>
                    </a:cubicBezTo>
                    <a:cubicBezTo>
                      <a:pt x="79" y="189"/>
                      <a:pt x="79" y="189"/>
                      <a:pt x="79" y="189"/>
                    </a:cubicBezTo>
                    <a:lnTo>
                      <a:pt x="191" y="189"/>
                    </a:lnTo>
                    <a:close/>
                    <a:moveTo>
                      <a:pt x="110" y="37"/>
                    </a:moveTo>
                    <a:cubicBezTo>
                      <a:pt x="160" y="37"/>
                      <a:pt x="160" y="37"/>
                      <a:pt x="160" y="37"/>
                    </a:cubicBezTo>
                    <a:moveTo>
                      <a:pt x="110" y="113"/>
                    </a:moveTo>
                    <a:cubicBezTo>
                      <a:pt x="160" y="113"/>
                      <a:pt x="160" y="113"/>
                      <a:pt x="160" y="113"/>
                    </a:cubicBezTo>
                    <a:moveTo>
                      <a:pt x="110" y="150"/>
                    </a:moveTo>
                    <a:cubicBezTo>
                      <a:pt x="160" y="150"/>
                      <a:pt x="160" y="150"/>
                      <a:pt x="160" y="150"/>
                    </a:cubicBezTo>
                  </a:path>
                </a:pathLst>
              </a:custGeom>
              <a:noFill/>
              <a:ln w="15875" cap="sq">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grpSp>
            <p:nvGrpSpPr>
              <p:cNvPr id="7" name="Graphic 67" descr="Database">
                <a:extLst>
                  <a:ext uri="{FF2B5EF4-FFF2-40B4-BE49-F238E27FC236}">
                    <a16:creationId xmlns:a16="http://schemas.microsoft.com/office/drawing/2014/main" id="{AEECCD4A-194D-A1BC-B158-F250C1AF5D63}"/>
                  </a:ext>
                </a:extLst>
              </p:cNvPr>
              <p:cNvGrpSpPr/>
              <p:nvPr/>
            </p:nvGrpSpPr>
            <p:grpSpPr>
              <a:xfrm>
                <a:off x="5755272" y="3548968"/>
                <a:ext cx="224890" cy="302438"/>
                <a:chOff x="5755272" y="3548968"/>
                <a:chExt cx="224890" cy="302438"/>
              </a:xfrm>
              <a:solidFill>
                <a:schemeClr val="bg1"/>
              </a:solidFill>
            </p:grpSpPr>
            <p:sp>
              <p:nvSpPr>
                <p:cNvPr id="8" name="Freeform: Shape 7">
                  <a:extLst>
                    <a:ext uri="{FF2B5EF4-FFF2-40B4-BE49-F238E27FC236}">
                      <a16:creationId xmlns:a16="http://schemas.microsoft.com/office/drawing/2014/main" id="{2B4DDDD1-62CC-C0A4-3315-CB73DC6BE016}"/>
                    </a:ext>
                  </a:extLst>
                </p:cNvPr>
                <p:cNvSpPr/>
                <p:nvPr/>
              </p:nvSpPr>
              <p:spPr>
                <a:xfrm>
                  <a:off x="5755272" y="3548968"/>
                  <a:ext cx="224890" cy="302438"/>
                </a:xfrm>
                <a:custGeom>
                  <a:avLst/>
                  <a:gdLst>
                    <a:gd name="connsiteX0" fmla="*/ 224890 w 224890"/>
                    <a:gd name="connsiteY0" fmla="*/ 267542 h 302438"/>
                    <a:gd name="connsiteX1" fmla="*/ 224890 w 224890"/>
                    <a:gd name="connsiteY1" fmla="*/ 34897 h 302438"/>
                    <a:gd name="connsiteX2" fmla="*/ 112445 w 224890"/>
                    <a:gd name="connsiteY2" fmla="*/ 0 h 302438"/>
                    <a:gd name="connsiteX3" fmla="*/ 0 w 224890"/>
                    <a:gd name="connsiteY3" fmla="*/ 34897 h 302438"/>
                    <a:gd name="connsiteX4" fmla="*/ 0 w 224890"/>
                    <a:gd name="connsiteY4" fmla="*/ 267542 h 302438"/>
                    <a:gd name="connsiteX5" fmla="*/ 112445 w 224890"/>
                    <a:gd name="connsiteY5" fmla="*/ 302439 h 302438"/>
                    <a:gd name="connsiteX6" fmla="*/ 224890 w 224890"/>
                    <a:gd name="connsiteY6" fmla="*/ 267542 h 302438"/>
                    <a:gd name="connsiteX7" fmla="*/ 112445 w 224890"/>
                    <a:gd name="connsiteY7" fmla="*/ 7755 h 302438"/>
                    <a:gd name="connsiteX8" fmla="*/ 217135 w 224890"/>
                    <a:gd name="connsiteY8" fmla="*/ 34897 h 302438"/>
                    <a:gd name="connsiteX9" fmla="*/ 112445 w 224890"/>
                    <a:gd name="connsiteY9" fmla="*/ 62039 h 302438"/>
                    <a:gd name="connsiteX10" fmla="*/ 7755 w 224890"/>
                    <a:gd name="connsiteY10" fmla="*/ 34897 h 302438"/>
                    <a:gd name="connsiteX11" fmla="*/ 112445 w 224890"/>
                    <a:gd name="connsiteY11" fmla="*/ 7755 h 302438"/>
                    <a:gd name="connsiteX12" fmla="*/ 7755 w 224890"/>
                    <a:gd name="connsiteY12" fmla="*/ 48313 h 302438"/>
                    <a:gd name="connsiteX13" fmla="*/ 112445 w 224890"/>
                    <a:gd name="connsiteY13" fmla="*/ 69794 h 302438"/>
                    <a:gd name="connsiteX14" fmla="*/ 217135 w 224890"/>
                    <a:gd name="connsiteY14" fmla="*/ 48313 h 302438"/>
                    <a:gd name="connsiteX15" fmla="*/ 217135 w 224890"/>
                    <a:gd name="connsiteY15" fmla="*/ 112445 h 302438"/>
                    <a:gd name="connsiteX16" fmla="*/ 112445 w 224890"/>
                    <a:gd name="connsiteY16" fmla="*/ 139587 h 302438"/>
                    <a:gd name="connsiteX17" fmla="*/ 7755 w 224890"/>
                    <a:gd name="connsiteY17" fmla="*/ 112445 h 302438"/>
                    <a:gd name="connsiteX18" fmla="*/ 7755 w 224890"/>
                    <a:gd name="connsiteY18" fmla="*/ 125861 h 302438"/>
                    <a:gd name="connsiteX19" fmla="*/ 112445 w 224890"/>
                    <a:gd name="connsiteY19" fmla="*/ 147342 h 302438"/>
                    <a:gd name="connsiteX20" fmla="*/ 217135 w 224890"/>
                    <a:gd name="connsiteY20" fmla="*/ 125861 h 302438"/>
                    <a:gd name="connsiteX21" fmla="*/ 217135 w 224890"/>
                    <a:gd name="connsiteY21" fmla="*/ 189993 h 302438"/>
                    <a:gd name="connsiteX22" fmla="*/ 112445 w 224890"/>
                    <a:gd name="connsiteY22" fmla="*/ 217135 h 302438"/>
                    <a:gd name="connsiteX23" fmla="*/ 7755 w 224890"/>
                    <a:gd name="connsiteY23" fmla="*/ 189993 h 302438"/>
                    <a:gd name="connsiteX24" fmla="*/ 7755 w 224890"/>
                    <a:gd name="connsiteY24" fmla="*/ 267542 h 302438"/>
                    <a:gd name="connsiteX25" fmla="*/ 7755 w 224890"/>
                    <a:gd name="connsiteY25" fmla="*/ 203409 h 302438"/>
                    <a:gd name="connsiteX26" fmla="*/ 112445 w 224890"/>
                    <a:gd name="connsiteY26" fmla="*/ 224890 h 302438"/>
                    <a:gd name="connsiteX27" fmla="*/ 217135 w 224890"/>
                    <a:gd name="connsiteY27" fmla="*/ 203409 h 302438"/>
                    <a:gd name="connsiteX28" fmla="*/ 217135 w 224890"/>
                    <a:gd name="connsiteY28" fmla="*/ 267542 h 302438"/>
                    <a:gd name="connsiteX29" fmla="*/ 112445 w 224890"/>
                    <a:gd name="connsiteY29" fmla="*/ 294684 h 302438"/>
                    <a:gd name="connsiteX30" fmla="*/ 7755 w 224890"/>
                    <a:gd name="connsiteY30" fmla="*/ 267542 h 3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24890" h="302438">
                      <a:moveTo>
                        <a:pt x="224890" y="267542"/>
                      </a:moveTo>
                      <a:lnTo>
                        <a:pt x="224890" y="34897"/>
                      </a:lnTo>
                      <a:cubicBezTo>
                        <a:pt x="224890" y="12229"/>
                        <a:pt x="166958" y="0"/>
                        <a:pt x="112445" y="0"/>
                      </a:cubicBezTo>
                      <a:cubicBezTo>
                        <a:pt x="57932" y="0"/>
                        <a:pt x="0" y="12229"/>
                        <a:pt x="0" y="34897"/>
                      </a:cubicBezTo>
                      <a:lnTo>
                        <a:pt x="0" y="267542"/>
                      </a:lnTo>
                      <a:cubicBezTo>
                        <a:pt x="0" y="290209"/>
                        <a:pt x="57932" y="302439"/>
                        <a:pt x="112445" y="302439"/>
                      </a:cubicBezTo>
                      <a:cubicBezTo>
                        <a:pt x="166958" y="302439"/>
                        <a:pt x="224890" y="290209"/>
                        <a:pt x="224890" y="267542"/>
                      </a:cubicBezTo>
                      <a:close/>
                      <a:moveTo>
                        <a:pt x="112445" y="7755"/>
                      </a:moveTo>
                      <a:cubicBezTo>
                        <a:pt x="172363" y="7755"/>
                        <a:pt x="217135" y="22101"/>
                        <a:pt x="217135" y="34897"/>
                      </a:cubicBezTo>
                      <a:cubicBezTo>
                        <a:pt x="217135" y="47692"/>
                        <a:pt x="172363" y="62039"/>
                        <a:pt x="112445" y="62039"/>
                      </a:cubicBezTo>
                      <a:cubicBezTo>
                        <a:pt x="52527" y="62039"/>
                        <a:pt x="7755" y="47692"/>
                        <a:pt x="7755" y="34897"/>
                      </a:cubicBezTo>
                      <a:cubicBezTo>
                        <a:pt x="7755" y="22101"/>
                        <a:pt x="52527" y="7755"/>
                        <a:pt x="112445" y="7755"/>
                      </a:cubicBezTo>
                      <a:close/>
                      <a:moveTo>
                        <a:pt x="7755" y="48313"/>
                      </a:moveTo>
                      <a:cubicBezTo>
                        <a:pt x="25316" y="62349"/>
                        <a:pt x="69921" y="69794"/>
                        <a:pt x="112445" y="69794"/>
                      </a:cubicBezTo>
                      <a:cubicBezTo>
                        <a:pt x="154969" y="69794"/>
                        <a:pt x="199575" y="62349"/>
                        <a:pt x="217135" y="48313"/>
                      </a:cubicBezTo>
                      <a:lnTo>
                        <a:pt x="217135" y="112445"/>
                      </a:lnTo>
                      <a:cubicBezTo>
                        <a:pt x="217135" y="125241"/>
                        <a:pt x="172363" y="139587"/>
                        <a:pt x="112445" y="139587"/>
                      </a:cubicBezTo>
                      <a:cubicBezTo>
                        <a:pt x="52527" y="139587"/>
                        <a:pt x="7755" y="125241"/>
                        <a:pt x="7755" y="112445"/>
                      </a:cubicBezTo>
                      <a:close/>
                      <a:moveTo>
                        <a:pt x="7755" y="125861"/>
                      </a:moveTo>
                      <a:cubicBezTo>
                        <a:pt x="25316" y="139897"/>
                        <a:pt x="69921" y="147342"/>
                        <a:pt x="112445" y="147342"/>
                      </a:cubicBezTo>
                      <a:cubicBezTo>
                        <a:pt x="154969" y="147342"/>
                        <a:pt x="199575" y="139897"/>
                        <a:pt x="217135" y="125861"/>
                      </a:cubicBezTo>
                      <a:lnTo>
                        <a:pt x="217135" y="189993"/>
                      </a:lnTo>
                      <a:cubicBezTo>
                        <a:pt x="217135" y="202789"/>
                        <a:pt x="172363" y="217135"/>
                        <a:pt x="112445" y="217135"/>
                      </a:cubicBezTo>
                      <a:cubicBezTo>
                        <a:pt x="52527" y="217135"/>
                        <a:pt x="7755" y="202789"/>
                        <a:pt x="7755" y="189993"/>
                      </a:cubicBezTo>
                      <a:close/>
                      <a:moveTo>
                        <a:pt x="7755" y="267542"/>
                      </a:moveTo>
                      <a:lnTo>
                        <a:pt x="7755" y="203409"/>
                      </a:lnTo>
                      <a:cubicBezTo>
                        <a:pt x="25316" y="217446"/>
                        <a:pt x="69921" y="224890"/>
                        <a:pt x="112445" y="224890"/>
                      </a:cubicBezTo>
                      <a:cubicBezTo>
                        <a:pt x="154969" y="224890"/>
                        <a:pt x="199575" y="217446"/>
                        <a:pt x="217135" y="203409"/>
                      </a:cubicBezTo>
                      <a:lnTo>
                        <a:pt x="217135" y="267542"/>
                      </a:lnTo>
                      <a:cubicBezTo>
                        <a:pt x="217135" y="280337"/>
                        <a:pt x="172363" y="294684"/>
                        <a:pt x="112445" y="294684"/>
                      </a:cubicBezTo>
                      <a:cubicBezTo>
                        <a:pt x="52527" y="294684"/>
                        <a:pt x="7755" y="280337"/>
                        <a:pt x="7755" y="267542"/>
                      </a:cubicBezTo>
                      <a:close/>
                    </a:path>
                  </a:pathLst>
                </a:custGeom>
                <a:solidFill>
                  <a:schemeClr val="accent2"/>
                </a:solidFill>
                <a:ln w="3374" cap="flat">
                  <a:solidFill>
                    <a:schemeClr val="tx1">
                      <a:lumMod val="65000"/>
                      <a:lumOff val="35000"/>
                    </a:schemeClr>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0FEA099-7995-BEA0-D2AE-7CAD95EE5968}"/>
                    </a:ext>
                  </a:extLst>
                </p:cNvPr>
                <p:cNvSpPr/>
                <p:nvPr/>
              </p:nvSpPr>
              <p:spPr>
                <a:xfrm>
                  <a:off x="5937511" y="3642026"/>
                  <a:ext cx="15509" cy="15509"/>
                </a:xfrm>
                <a:custGeom>
                  <a:avLst/>
                  <a:gdLst>
                    <a:gd name="connsiteX0" fmla="*/ 15510 w 15509"/>
                    <a:gd name="connsiteY0" fmla="*/ 7755 h 15509"/>
                    <a:gd name="connsiteX1" fmla="*/ 7755 w 15509"/>
                    <a:gd name="connsiteY1" fmla="*/ 15510 h 15509"/>
                    <a:gd name="connsiteX2" fmla="*/ 0 w 15509"/>
                    <a:gd name="connsiteY2" fmla="*/ 7755 h 15509"/>
                    <a:gd name="connsiteX3" fmla="*/ 7755 w 15509"/>
                    <a:gd name="connsiteY3" fmla="*/ 0 h 15509"/>
                    <a:gd name="connsiteX4" fmla="*/ 15510 w 15509"/>
                    <a:gd name="connsiteY4" fmla="*/ 7755 h 15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9" h="15509">
                      <a:moveTo>
                        <a:pt x="15510" y="7755"/>
                      </a:moveTo>
                      <a:cubicBezTo>
                        <a:pt x="15510" y="12038"/>
                        <a:pt x="12038" y="15510"/>
                        <a:pt x="7755" y="15510"/>
                      </a:cubicBezTo>
                      <a:cubicBezTo>
                        <a:pt x="3472" y="15510"/>
                        <a:pt x="0" y="12038"/>
                        <a:pt x="0" y="7755"/>
                      </a:cubicBezTo>
                      <a:cubicBezTo>
                        <a:pt x="0" y="3472"/>
                        <a:pt x="3472" y="0"/>
                        <a:pt x="7755" y="0"/>
                      </a:cubicBezTo>
                      <a:cubicBezTo>
                        <a:pt x="12038" y="0"/>
                        <a:pt x="15510" y="3472"/>
                        <a:pt x="15510" y="7755"/>
                      </a:cubicBezTo>
                      <a:close/>
                    </a:path>
                  </a:pathLst>
                </a:custGeom>
                <a:solidFill>
                  <a:schemeClr val="bg1"/>
                </a:solidFill>
                <a:ln w="3374" cap="flat">
                  <a:solidFill>
                    <a:schemeClr val="accent6"/>
                  </a:solid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330576A8-4DC1-D874-01DA-45071B61BEB1}"/>
                    </a:ext>
                  </a:extLst>
                </p:cNvPr>
                <p:cNvSpPr/>
                <p:nvPr/>
              </p:nvSpPr>
              <p:spPr>
                <a:xfrm>
                  <a:off x="5937511" y="3719574"/>
                  <a:ext cx="15509" cy="15509"/>
                </a:xfrm>
                <a:custGeom>
                  <a:avLst/>
                  <a:gdLst>
                    <a:gd name="connsiteX0" fmla="*/ 15510 w 15509"/>
                    <a:gd name="connsiteY0" fmla="*/ 7755 h 15509"/>
                    <a:gd name="connsiteX1" fmla="*/ 7755 w 15509"/>
                    <a:gd name="connsiteY1" fmla="*/ 15510 h 15509"/>
                    <a:gd name="connsiteX2" fmla="*/ 0 w 15509"/>
                    <a:gd name="connsiteY2" fmla="*/ 7755 h 15509"/>
                    <a:gd name="connsiteX3" fmla="*/ 7755 w 15509"/>
                    <a:gd name="connsiteY3" fmla="*/ 0 h 15509"/>
                    <a:gd name="connsiteX4" fmla="*/ 15510 w 15509"/>
                    <a:gd name="connsiteY4" fmla="*/ 7755 h 15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9" h="15509">
                      <a:moveTo>
                        <a:pt x="15510" y="7755"/>
                      </a:moveTo>
                      <a:cubicBezTo>
                        <a:pt x="15510" y="12038"/>
                        <a:pt x="12038" y="15510"/>
                        <a:pt x="7755" y="15510"/>
                      </a:cubicBezTo>
                      <a:cubicBezTo>
                        <a:pt x="3472" y="15510"/>
                        <a:pt x="0" y="12038"/>
                        <a:pt x="0" y="7755"/>
                      </a:cubicBezTo>
                      <a:cubicBezTo>
                        <a:pt x="0" y="3472"/>
                        <a:pt x="3472" y="0"/>
                        <a:pt x="7755" y="0"/>
                      </a:cubicBezTo>
                      <a:cubicBezTo>
                        <a:pt x="12038" y="0"/>
                        <a:pt x="15510" y="3472"/>
                        <a:pt x="15510" y="7755"/>
                      </a:cubicBezTo>
                      <a:close/>
                    </a:path>
                  </a:pathLst>
                </a:custGeom>
                <a:solidFill>
                  <a:schemeClr val="bg1"/>
                </a:solidFill>
                <a:ln w="3374" cap="flat">
                  <a:solidFill>
                    <a:schemeClr val="accent6"/>
                  </a:solid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8F29815A-C4BE-5FAA-4628-C78B91DAD57A}"/>
                    </a:ext>
                  </a:extLst>
                </p:cNvPr>
                <p:cNvSpPr/>
                <p:nvPr/>
              </p:nvSpPr>
              <p:spPr>
                <a:xfrm>
                  <a:off x="5937511" y="3797122"/>
                  <a:ext cx="15509" cy="15509"/>
                </a:xfrm>
                <a:custGeom>
                  <a:avLst/>
                  <a:gdLst>
                    <a:gd name="connsiteX0" fmla="*/ 15510 w 15509"/>
                    <a:gd name="connsiteY0" fmla="*/ 7755 h 15509"/>
                    <a:gd name="connsiteX1" fmla="*/ 7755 w 15509"/>
                    <a:gd name="connsiteY1" fmla="*/ 15510 h 15509"/>
                    <a:gd name="connsiteX2" fmla="*/ 0 w 15509"/>
                    <a:gd name="connsiteY2" fmla="*/ 7755 h 15509"/>
                    <a:gd name="connsiteX3" fmla="*/ 7755 w 15509"/>
                    <a:gd name="connsiteY3" fmla="*/ 0 h 15509"/>
                    <a:gd name="connsiteX4" fmla="*/ 15510 w 15509"/>
                    <a:gd name="connsiteY4" fmla="*/ 7755 h 15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9" h="15509">
                      <a:moveTo>
                        <a:pt x="15510" y="7755"/>
                      </a:moveTo>
                      <a:cubicBezTo>
                        <a:pt x="15510" y="12038"/>
                        <a:pt x="12038" y="15510"/>
                        <a:pt x="7755" y="15510"/>
                      </a:cubicBezTo>
                      <a:cubicBezTo>
                        <a:pt x="3472" y="15510"/>
                        <a:pt x="0" y="12038"/>
                        <a:pt x="0" y="7755"/>
                      </a:cubicBezTo>
                      <a:cubicBezTo>
                        <a:pt x="0" y="3472"/>
                        <a:pt x="3472" y="0"/>
                        <a:pt x="7755" y="0"/>
                      </a:cubicBezTo>
                      <a:cubicBezTo>
                        <a:pt x="12038" y="0"/>
                        <a:pt x="15510" y="3472"/>
                        <a:pt x="15510" y="7755"/>
                      </a:cubicBezTo>
                      <a:close/>
                    </a:path>
                  </a:pathLst>
                </a:custGeom>
                <a:solidFill>
                  <a:schemeClr val="bg1"/>
                </a:solidFill>
                <a:ln w="3374" cap="flat">
                  <a:solidFill>
                    <a:schemeClr val="accent6"/>
                  </a:solidFill>
                  <a:prstDash val="solid"/>
                  <a:miter/>
                </a:ln>
              </p:spPr>
              <p:txBody>
                <a:bodyPr rtlCol="0" anchor="ctr"/>
                <a:lstStyle/>
                <a:p>
                  <a:endParaRPr lang="en-GB"/>
                </a:p>
              </p:txBody>
            </p:sp>
          </p:grpSp>
          <p:grpSp>
            <p:nvGrpSpPr>
              <p:cNvPr id="71" name="Group 70">
                <a:extLst>
                  <a:ext uri="{FF2B5EF4-FFF2-40B4-BE49-F238E27FC236}">
                    <a16:creationId xmlns:a16="http://schemas.microsoft.com/office/drawing/2014/main" id="{1A43BFF9-65F1-4301-A729-269268A2F440}"/>
                  </a:ext>
                </a:extLst>
              </p:cNvPr>
              <p:cNvGrpSpPr/>
              <p:nvPr/>
            </p:nvGrpSpPr>
            <p:grpSpPr>
              <a:xfrm>
                <a:off x="5628062" y="2588052"/>
                <a:ext cx="436425" cy="309162"/>
                <a:chOff x="7120985" y="1220038"/>
                <a:chExt cx="642536" cy="492435"/>
              </a:xfrm>
            </p:grpSpPr>
            <p:sp>
              <p:nvSpPr>
                <p:cNvPr id="69" name="monitor" title="Icon of a monitor">
                  <a:extLst>
                    <a:ext uri="{FF2B5EF4-FFF2-40B4-BE49-F238E27FC236}">
                      <a16:creationId xmlns:a16="http://schemas.microsoft.com/office/drawing/2014/main" id="{9D952742-435C-4BCF-8BC6-7947A2F7AD24}"/>
                    </a:ext>
                  </a:extLst>
                </p:cNvPr>
                <p:cNvSpPr>
                  <a:spLocks noChangeAspect="1" noEditPoints="1"/>
                </p:cNvSpPr>
                <p:nvPr/>
              </p:nvSpPr>
              <p:spPr bwMode="auto">
                <a:xfrm>
                  <a:off x="7120985" y="1220038"/>
                  <a:ext cx="642536" cy="492435"/>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5875" cap="sq">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defTabSz="914225">
                    <a:defRPr/>
                  </a:pPr>
                  <a:endParaRPr lang="en-US" dirty="0">
                    <a:gradFill>
                      <a:gsLst>
                        <a:gs pos="0">
                          <a:srgbClr val="505050"/>
                        </a:gs>
                        <a:gs pos="100000">
                          <a:srgbClr val="505050"/>
                        </a:gs>
                      </a:gsLst>
                    </a:gradFill>
                    <a:latin typeface="Segoe UI"/>
                  </a:endParaRPr>
                </a:p>
              </p:txBody>
            </p:sp>
            <p:sp>
              <p:nvSpPr>
                <p:cNvPr id="70" name="Database_EFC7" title="Icon of a cylinder">
                  <a:extLst>
                    <a:ext uri="{FF2B5EF4-FFF2-40B4-BE49-F238E27FC236}">
                      <a16:creationId xmlns:a16="http://schemas.microsoft.com/office/drawing/2014/main" id="{EFE482F8-552F-414C-B2CD-CD926C0DB6FC}"/>
                    </a:ext>
                  </a:extLst>
                </p:cNvPr>
                <p:cNvSpPr>
                  <a:spLocks noChangeAspect="1" noEditPoints="1"/>
                </p:cNvSpPr>
                <p:nvPr/>
              </p:nvSpPr>
              <p:spPr bwMode="auto">
                <a:xfrm>
                  <a:off x="7355988" y="1262416"/>
                  <a:ext cx="216396" cy="28128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5875" cap="sq">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defTabSz="914225">
                    <a:defRPr/>
                  </a:pPr>
                  <a:endParaRPr lang="en-US">
                    <a:solidFill>
                      <a:prstClr val="black"/>
                    </a:solidFill>
                    <a:latin typeface="Segoe UI"/>
                  </a:endParaRPr>
                </a:p>
              </p:txBody>
            </p:sp>
          </p:grpSp>
          <p:sp>
            <p:nvSpPr>
              <p:cNvPr id="72" name="server" title="Icon of a server tower">
                <a:extLst>
                  <a:ext uri="{FF2B5EF4-FFF2-40B4-BE49-F238E27FC236}">
                    <a16:creationId xmlns:a16="http://schemas.microsoft.com/office/drawing/2014/main" id="{62AE3461-F7BB-4702-840E-37C964CC97F3}"/>
                  </a:ext>
                </a:extLst>
              </p:cNvPr>
              <p:cNvSpPr>
                <a:spLocks noChangeAspect="1" noEditPoints="1"/>
              </p:cNvSpPr>
              <p:nvPr/>
            </p:nvSpPr>
            <p:spPr bwMode="auto">
              <a:xfrm>
                <a:off x="5787681" y="3084711"/>
                <a:ext cx="139939" cy="264923"/>
              </a:xfrm>
              <a:custGeom>
                <a:avLst/>
                <a:gdLst>
                  <a:gd name="T0" fmla="*/ 131 w 131"/>
                  <a:gd name="T1" fmla="*/ 117 h 248"/>
                  <a:gd name="T2" fmla="*/ 131 w 131"/>
                  <a:gd name="T3" fmla="*/ 248 h 248"/>
                  <a:gd name="T4" fmla="*/ 0 w 131"/>
                  <a:gd name="T5" fmla="*/ 248 h 248"/>
                  <a:gd name="T6" fmla="*/ 0 w 131"/>
                  <a:gd name="T7" fmla="*/ 0 h 248"/>
                  <a:gd name="T8" fmla="*/ 131 w 131"/>
                  <a:gd name="T9" fmla="*/ 0 h 248"/>
                  <a:gd name="T10" fmla="*/ 131 w 131"/>
                  <a:gd name="T11" fmla="*/ 117 h 248"/>
                  <a:gd name="T12" fmla="*/ 28 w 131"/>
                  <a:gd name="T13" fmla="*/ 40 h 248"/>
                  <a:gd name="T14" fmla="*/ 102 w 131"/>
                  <a:gd name="T15" fmla="*/ 40 h 248"/>
                  <a:gd name="T16" fmla="*/ 28 w 131"/>
                  <a:gd name="T17" fmla="*/ 170 h 248"/>
                  <a:gd name="T18" fmla="*/ 102 w 131"/>
                  <a:gd name="T19" fmla="*/ 170 h 248"/>
                  <a:gd name="T20" fmla="*/ 28 w 131"/>
                  <a:gd name="T21" fmla="*/ 207 h 248"/>
                  <a:gd name="T22" fmla="*/ 102 w 131"/>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48">
                    <a:moveTo>
                      <a:pt x="131" y="117"/>
                    </a:moveTo>
                    <a:lnTo>
                      <a:pt x="131" y="248"/>
                    </a:lnTo>
                    <a:lnTo>
                      <a:pt x="0" y="248"/>
                    </a:lnTo>
                    <a:lnTo>
                      <a:pt x="0" y="0"/>
                    </a:lnTo>
                    <a:lnTo>
                      <a:pt x="131" y="0"/>
                    </a:lnTo>
                    <a:lnTo>
                      <a:pt x="131" y="117"/>
                    </a:lnTo>
                    <a:moveTo>
                      <a:pt x="28" y="40"/>
                    </a:moveTo>
                    <a:lnTo>
                      <a:pt x="102" y="40"/>
                    </a:lnTo>
                    <a:moveTo>
                      <a:pt x="28" y="170"/>
                    </a:moveTo>
                    <a:lnTo>
                      <a:pt x="102" y="170"/>
                    </a:lnTo>
                    <a:moveTo>
                      <a:pt x="28" y="207"/>
                    </a:moveTo>
                    <a:lnTo>
                      <a:pt x="102" y="207"/>
                    </a:lnTo>
                  </a:path>
                </a:pathLst>
              </a:custGeom>
              <a:noFill/>
              <a:ln w="15875" cap="sq">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defTabSz="914225">
                  <a:defRPr/>
                </a:pPr>
                <a:endParaRPr lang="en-US" dirty="0">
                  <a:gradFill>
                    <a:gsLst>
                      <a:gs pos="0">
                        <a:srgbClr val="505050"/>
                      </a:gs>
                      <a:gs pos="100000">
                        <a:srgbClr val="505050"/>
                      </a:gs>
                    </a:gsLst>
                  </a:gradFill>
                  <a:latin typeface="Segoe UI"/>
                </a:endParaRPr>
              </a:p>
            </p:txBody>
          </p:sp>
          <p:grpSp>
            <p:nvGrpSpPr>
              <p:cNvPr id="91" name="Group 90">
                <a:extLst>
                  <a:ext uri="{FF2B5EF4-FFF2-40B4-BE49-F238E27FC236}">
                    <a16:creationId xmlns:a16="http://schemas.microsoft.com/office/drawing/2014/main" id="{75D0C5D9-8C05-42AB-8E5C-E5E78B4DF7CA}"/>
                  </a:ext>
                </a:extLst>
              </p:cNvPr>
              <p:cNvGrpSpPr/>
              <p:nvPr/>
            </p:nvGrpSpPr>
            <p:grpSpPr>
              <a:xfrm>
                <a:off x="6080252" y="2486201"/>
                <a:ext cx="131160" cy="1421942"/>
                <a:chOff x="6096000" y="2440484"/>
                <a:chExt cx="131160" cy="1421942"/>
              </a:xfrm>
            </p:grpSpPr>
            <p:cxnSp>
              <p:nvCxnSpPr>
                <p:cNvPr id="86" name="Straight Connector 85">
                  <a:extLst>
                    <a:ext uri="{FF2B5EF4-FFF2-40B4-BE49-F238E27FC236}">
                      <a16:creationId xmlns:a16="http://schemas.microsoft.com/office/drawing/2014/main" id="{C7202ABA-A095-426C-8ED3-2A27983CD8B5}"/>
                    </a:ext>
                  </a:extLst>
                </p:cNvPr>
                <p:cNvCxnSpPr/>
                <p:nvPr/>
              </p:nvCxnSpPr>
              <p:spPr>
                <a:xfrm>
                  <a:off x="6096000" y="2440484"/>
                  <a:ext cx="131160" cy="0"/>
                </a:xfrm>
                <a:prstGeom prst="line">
                  <a:avLst/>
                </a:prstGeom>
                <a:ln w="12700">
                  <a:solidFill>
                    <a:schemeClr val="accent6"/>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D173E181-5471-4834-A6A9-B012BD1CBBEF}"/>
                    </a:ext>
                  </a:extLst>
                </p:cNvPr>
                <p:cNvCxnSpPr/>
                <p:nvPr/>
              </p:nvCxnSpPr>
              <p:spPr>
                <a:xfrm>
                  <a:off x="6227160" y="2440484"/>
                  <a:ext cx="0" cy="1421942"/>
                </a:xfrm>
                <a:prstGeom prst="line">
                  <a:avLst/>
                </a:prstGeom>
                <a:ln w="12700">
                  <a:solidFill>
                    <a:schemeClr val="accent6"/>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6AC2AF1F-1819-4BD7-B680-2A7288212DDD}"/>
                    </a:ext>
                  </a:extLst>
                </p:cNvPr>
                <p:cNvCxnSpPr/>
                <p:nvPr/>
              </p:nvCxnSpPr>
              <p:spPr>
                <a:xfrm flipH="1">
                  <a:off x="6096000" y="3862426"/>
                  <a:ext cx="131160" cy="0"/>
                </a:xfrm>
                <a:prstGeom prst="line">
                  <a:avLst/>
                </a:prstGeom>
                <a:ln w="12700">
                  <a:solidFill>
                    <a:schemeClr val="accent6"/>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92" name="TextBox 91">
                <a:extLst>
                  <a:ext uri="{FF2B5EF4-FFF2-40B4-BE49-F238E27FC236}">
                    <a16:creationId xmlns:a16="http://schemas.microsoft.com/office/drawing/2014/main" id="{48BEE2C3-F678-4595-AD91-E0F7DB71458C}"/>
                  </a:ext>
                </a:extLst>
              </p:cNvPr>
              <p:cNvSpPr txBox="1"/>
              <p:nvPr/>
            </p:nvSpPr>
            <p:spPr>
              <a:xfrm>
                <a:off x="5156975" y="2614658"/>
                <a:ext cx="392411" cy="157071"/>
              </a:xfrm>
              <a:prstGeom prst="rect">
                <a:avLst/>
              </a:prstGeom>
              <a:noFill/>
              <a:ln>
                <a:noFill/>
              </a:ln>
            </p:spPr>
            <p:txBody>
              <a:bodyPr wrap="square" lIns="0" tIns="0" rIns="0" bIns="0" rtlCol="0">
                <a:spAutoFit/>
              </a:bodyPr>
              <a:lstStyle/>
              <a:p>
                <a:pPr algn="r" defTabSz="914225">
                  <a:defRPr/>
                </a:pPr>
                <a:r>
                  <a:rPr lang="en-US" sz="900" dirty="0">
                    <a:latin typeface="Segoe UI" panose="020B0502040204020203" pitchFamily="34" charset="0"/>
                    <a:cs typeface="Segoe UI" panose="020B0502040204020203" pitchFamily="34" charset="0"/>
                  </a:rPr>
                  <a:t>Apps</a:t>
                </a:r>
              </a:p>
            </p:txBody>
          </p:sp>
          <p:sp>
            <p:nvSpPr>
              <p:cNvPr id="94" name="TextBox 93">
                <a:extLst>
                  <a:ext uri="{FF2B5EF4-FFF2-40B4-BE49-F238E27FC236}">
                    <a16:creationId xmlns:a16="http://schemas.microsoft.com/office/drawing/2014/main" id="{F45B9F74-B1E2-4917-B9B5-D973AEDB2194}"/>
                  </a:ext>
                </a:extLst>
              </p:cNvPr>
              <p:cNvSpPr txBox="1"/>
              <p:nvPr/>
            </p:nvSpPr>
            <p:spPr>
              <a:xfrm>
                <a:off x="5031265" y="3124910"/>
                <a:ext cx="518121" cy="314144"/>
              </a:xfrm>
              <a:prstGeom prst="rect">
                <a:avLst/>
              </a:prstGeom>
              <a:noFill/>
              <a:ln>
                <a:noFill/>
              </a:ln>
            </p:spPr>
            <p:txBody>
              <a:bodyPr wrap="square" lIns="0" tIns="0" rIns="0" bIns="0" rtlCol="0">
                <a:spAutoFit/>
              </a:bodyPr>
              <a:lstStyle/>
              <a:p>
                <a:pPr algn="r" defTabSz="914225">
                  <a:defRPr/>
                </a:pPr>
                <a:r>
                  <a:rPr lang="en-US" sz="900" dirty="0">
                    <a:latin typeface="Segoe UI" panose="020B0502040204020203" pitchFamily="34" charset="0"/>
                    <a:cs typeface="Segoe UI" panose="020B0502040204020203" pitchFamily="34" charset="0"/>
                  </a:rPr>
                  <a:t>Servers/</a:t>
                </a:r>
              </a:p>
              <a:p>
                <a:pPr algn="r" defTabSz="914225">
                  <a:defRPr/>
                </a:pPr>
                <a:r>
                  <a:rPr lang="en-US" sz="900" dirty="0">
                    <a:latin typeface="Segoe UI" panose="020B0502040204020203" pitchFamily="34" charset="0"/>
                    <a:cs typeface="Segoe UI" panose="020B0502040204020203" pitchFamily="34" charset="0"/>
                  </a:rPr>
                  <a:t>Clients</a:t>
                </a:r>
              </a:p>
            </p:txBody>
          </p:sp>
          <p:sp>
            <p:nvSpPr>
              <p:cNvPr id="95" name="TextBox 94">
                <a:extLst>
                  <a:ext uri="{FF2B5EF4-FFF2-40B4-BE49-F238E27FC236}">
                    <a16:creationId xmlns:a16="http://schemas.microsoft.com/office/drawing/2014/main" id="{751B6A2F-C729-4CE4-A2DE-AD1711538B1F}"/>
                  </a:ext>
                </a:extLst>
              </p:cNvPr>
              <p:cNvSpPr txBox="1"/>
              <p:nvPr/>
            </p:nvSpPr>
            <p:spPr>
              <a:xfrm>
                <a:off x="4930787" y="3624469"/>
                <a:ext cx="618598" cy="157071"/>
              </a:xfrm>
              <a:prstGeom prst="rect">
                <a:avLst/>
              </a:prstGeom>
              <a:noFill/>
              <a:ln>
                <a:noFill/>
              </a:ln>
            </p:spPr>
            <p:txBody>
              <a:bodyPr wrap="square" lIns="0" tIns="0" rIns="0" bIns="0" rtlCol="0">
                <a:spAutoFit/>
              </a:bodyPr>
              <a:lstStyle/>
              <a:p>
                <a:pPr algn="r" defTabSz="914225">
                  <a:defRPr/>
                </a:pPr>
                <a:r>
                  <a:rPr lang="en-US" sz="900" dirty="0">
                    <a:latin typeface="Segoe UI" panose="020B0502040204020203" pitchFamily="34" charset="0"/>
                    <a:cs typeface="Segoe UI" panose="020B0502040204020203" pitchFamily="34" charset="0"/>
                  </a:rPr>
                  <a:t>Databases</a:t>
                </a:r>
              </a:p>
            </p:txBody>
          </p:sp>
          <p:sp>
            <p:nvSpPr>
              <p:cNvPr id="93" name="Oval 92">
                <a:extLst>
                  <a:ext uri="{FF2B5EF4-FFF2-40B4-BE49-F238E27FC236}">
                    <a16:creationId xmlns:a16="http://schemas.microsoft.com/office/drawing/2014/main" id="{51566378-FC2C-4AC1-85A9-1766C909D0B6}"/>
                  </a:ext>
                </a:extLst>
              </p:cNvPr>
              <p:cNvSpPr/>
              <p:nvPr/>
            </p:nvSpPr>
            <p:spPr bwMode="auto">
              <a:xfrm>
                <a:off x="6629465" y="2624590"/>
                <a:ext cx="248849" cy="243454"/>
              </a:xfrm>
              <a:prstGeom prst="ellipse">
                <a:avLst/>
              </a:prstGeom>
              <a:solidFill>
                <a:srgbClr val="FFC000"/>
              </a:solidFill>
              <a:ln>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1" forceAA="0" compatLnSpc="1">
                <a:prstTxWarp prst="textNoShape">
                  <a:avLst/>
                </a:prstTxWarp>
                <a:noAutofit/>
              </a:bodyPr>
              <a:lstStyle/>
              <a:p>
                <a:pPr defTabSz="932293" fontAlgn="base">
                  <a:spcBef>
                    <a:spcPct val="0"/>
                  </a:spcBef>
                  <a:spcAft>
                    <a:spcPct val="0"/>
                  </a:spcAft>
                  <a:defRPr/>
                </a:pPr>
                <a:r>
                  <a:rPr lang="en-US" sz="1100">
                    <a:solidFill>
                      <a:prstClr val="black"/>
                    </a:solidFill>
                    <a:latin typeface="Segoe UI Semibold"/>
                    <a:ea typeface="Segoe UI" pitchFamily="34" charset="0"/>
                    <a:cs typeface="Segoe UI" pitchFamily="34" charset="0"/>
                  </a:rPr>
                  <a:t>P</a:t>
                </a:r>
              </a:p>
            </p:txBody>
          </p:sp>
          <p:sp>
            <p:nvSpPr>
              <p:cNvPr id="96" name="TextBox 95">
                <a:extLst>
                  <a:ext uri="{FF2B5EF4-FFF2-40B4-BE49-F238E27FC236}">
                    <a16:creationId xmlns:a16="http://schemas.microsoft.com/office/drawing/2014/main" id="{A680F82E-75EE-47A9-BD11-90F2143B7815}"/>
                  </a:ext>
                </a:extLst>
              </p:cNvPr>
              <p:cNvSpPr txBox="1"/>
              <p:nvPr/>
            </p:nvSpPr>
            <p:spPr>
              <a:xfrm>
                <a:off x="6259028" y="3365534"/>
                <a:ext cx="704720" cy="471215"/>
              </a:xfrm>
              <a:prstGeom prst="rect">
                <a:avLst/>
              </a:prstGeom>
              <a:noFill/>
              <a:ln>
                <a:noFill/>
              </a:ln>
            </p:spPr>
            <p:txBody>
              <a:bodyPr wrap="square" lIns="0" tIns="0" rIns="0" bIns="0" rtlCol="0">
                <a:spAutoFit/>
              </a:bodyPr>
              <a:lstStyle/>
              <a:p>
                <a:pPr algn="ctr" defTabSz="914225">
                  <a:defRPr/>
                </a:pPr>
                <a:r>
                  <a:rPr lang="en-US" sz="900" b="1">
                    <a:solidFill>
                      <a:prstClr val="white"/>
                    </a:solidFill>
                    <a:latin typeface="Segoe UI Semibold"/>
                    <a:cs typeface="Segoe UI" panose="020B0502040204020203" pitchFamily="34" charset="0"/>
                  </a:rPr>
                  <a:t>Partner solution of choice</a:t>
                </a:r>
              </a:p>
            </p:txBody>
          </p:sp>
        </p:grpSp>
        <p:grpSp>
          <p:nvGrpSpPr>
            <p:cNvPr id="63" name="Group 62">
              <a:extLst>
                <a:ext uri="{FF2B5EF4-FFF2-40B4-BE49-F238E27FC236}">
                  <a16:creationId xmlns:a16="http://schemas.microsoft.com/office/drawing/2014/main" id="{C50016C2-B9AF-44C9-8AA4-33A899174A3C}"/>
                </a:ext>
                <a:ext uri="{C183D7F6-B498-43B3-948B-1728B52AA6E4}">
                  <adec:decorative xmlns:adec="http://schemas.microsoft.com/office/drawing/2017/decorative" val="1"/>
                </a:ext>
              </a:extLst>
            </p:cNvPr>
            <p:cNvGrpSpPr/>
            <p:nvPr/>
          </p:nvGrpSpPr>
          <p:grpSpPr>
            <a:xfrm>
              <a:off x="6750608" y="2140498"/>
              <a:ext cx="1607874" cy="1685054"/>
              <a:chOff x="7022383" y="2100813"/>
              <a:chExt cx="1823484" cy="1911014"/>
            </a:xfrm>
          </p:grpSpPr>
          <p:pic>
            <p:nvPicPr>
              <p:cNvPr id="49" name="Graphic 48">
                <a:extLst>
                  <a:ext uri="{FF2B5EF4-FFF2-40B4-BE49-F238E27FC236}">
                    <a16:creationId xmlns:a16="http://schemas.microsoft.com/office/drawing/2014/main" id="{197722D5-B859-49BF-95A9-9B1BA0934BF3}"/>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7424592" y="2393257"/>
                <a:ext cx="414748" cy="414748"/>
              </a:xfrm>
              <a:prstGeom prst="rect">
                <a:avLst/>
              </a:prstGeom>
            </p:spPr>
          </p:pic>
          <p:pic>
            <p:nvPicPr>
              <p:cNvPr id="51" name="Graphic 50">
                <a:extLst>
                  <a:ext uri="{FF2B5EF4-FFF2-40B4-BE49-F238E27FC236}">
                    <a16:creationId xmlns:a16="http://schemas.microsoft.com/office/drawing/2014/main" id="{12091920-8499-46CA-8AFA-7D53D1FB08DB}"/>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7424899" y="3394749"/>
                <a:ext cx="414133" cy="414133"/>
              </a:xfrm>
              <a:prstGeom prst="rect">
                <a:avLst/>
              </a:prstGeom>
            </p:spPr>
          </p:pic>
          <p:grpSp>
            <p:nvGrpSpPr>
              <p:cNvPr id="19" name="Graphic 53" descr="Ethernet">
                <a:extLst>
                  <a:ext uri="{FF2B5EF4-FFF2-40B4-BE49-F238E27FC236}">
                    <a16:creationId xmlns:a16="http://schemas.microsoft.com/office/drawing/2014/main" id="{7DFCB81A-3DDE-54E8-242B-4CE48E58F1B9}"/>
                  </a:ext>
                </a:extLst>
              </p:cNvPr>
              <p:cNvGrpSpPr/>
              <p:nvPr/>
            </p:nvGrpSpPr>
            <p:grpSpPr>
              <a:xfrm>
                <a:off x="7440515" y="2100813"/>
                <a:ext cx="382901" cy="211919"/>
                <a:chOff x="7440515" y="2100813"/>
                <a:chExt cx="382901" cy="211919"/>
              </a:xfrm>
              <a:solidFill>
                <a:schemeClr val="bg1"/>
              </a:solidFill>
            </p:grpSpPr>
            <p:sp>
              <p:nvSpPr>
                <p:cNvPr id="25" name="Freeform: Shape 24">
                  <a:extLst>
                    <a:ext uri="{FF2B5EF4-FFF2-40B4-BE49-F238E27FC236}">
                      <a16:creationId xmlns:a16="http://schemas.microsoft.com/office/drawing/2014/main" id="{7C5EBFE4-80C5-FC9C-F708-3AA3308E611D}"/>
                    </a:ext>
                  </a:extLst>
                </p:cNvPr>
                <p:cNvSpPr/>
                <p:nvPr/>
              </p:nvSpPr>
              <p:spPr>
                <a:xfrm>
                  <a:off x="7710222" y="2100813"/>
                  <a:ext cx="113195" cy="211919"/>
                </a:xfrm>
                <a:custGeom>
                  <a:avLst/>
                  <a:gdLst>
                    <a:gd name="connsiteX0" fmla="*/ 7236 w 113195"/>
                    <a:gd name="connsiteY0" fmla="*/ 211919 h 211919"/>
                    <a:gd name="connsiteX1" fmla="*/ 0 w 113195"/>
                    <a:gd name="connsiteY1" fmla="*/ 204684 h 211919"/>
                    <a:gd name="connsiteX2" fmla="*/ 98724 w 113195"/>
                    <a:gd name="connsiteY2" fmla="*/ 105960 h 211919"/>
                    <a:gd name="connsiteX3" fmla="*/ 0 w 113195"/>
                    <a:gd name="connsiteY3" fmla="*/ 7236 h 211919"/>
                    <a:gd name="connsiteX4" fmla="*/ 7236 w 113195"/>
                    <a:gd name="connsiteY4" fmla="*/ 0 h 211919"/>
                    <a:gd name="connsiteX5" fmla="*/ 113195 w 113195"/>
                    <a:gd name="connsiteY5" fmla="*/ 105960 h 211919"/>
                    <a:gd name="connsiteX6" fmla="*/ 7236 w 113195"/>
                    <a:gd name="connsiteY6" fmla="*/ 211919 h 21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195" h="211919">
                      <a:moveTo>
                        <a:pt x="7236" y="211919"/>
                      </a:moveTo>
                      <a:lnTo>
                        <a:pt x="0" y="204684"/>
                      </a:lnTo>
                      <a:lnTo>
                        <a:pt x="98724" y="105960"/>
                      </a:lnTo>
                      <a:lnTo>
                        <a:pt x="0" y="7236"/>
                      </a:lnTo>
                      <a:lnTo>
                        <a:pt x="7236" y="0"/>
                      </a:lnTo>
                      <a:lnTo>
                        <a:pt x="113195" y="105960"/>
                      </a:lnTo>
                      <a:lnTo>
                        <a:pt x="7236" y="211919"/>
                      </a:lnTo>
                      <a:close/>
                    </a:path>
                  </a:pathLst>
                </a:custGeom>
                <a:solidFill>
                  <a:schemeClr val="accent2"/>
                </a:solidFill>
                <a:ln w="4465" cap="flat">
                  <a:solidFill>
                    <a:schemeClr val="tx1">
                      <a:lumMod val="65000"/>
                      <a:lumOff val="35000"/>
                    </a:schemeClr>
                  </a:solid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F1DB326-D3C4-481B-1CC7-46D3B9425C0D}"/>
                    </a:ext>
                  </a:extLst>
                </p:cNvPr>
                <p:cNvSpPr/>
                <p:nvPr/>
              </p:nvSpPr>
              <p:spPr>
                <a:xfrm>
                  <a:off x="7698488" y="2191422"/>
                  <a:ext cx="30702" cy="30702"/>
                </a:xfrm>
                <a:custGeom>
                  <a:avLst/>
                  <a:gdLst>
                    <a:gd name="connsiteX0" fmla="*/ 30703 w 30702"/>
                    <a:gd name="connsiteY0" fmla="*/ 15351 h 30702"/>
                    <a:gd name="connsiteX1" fmla="*/ 15351 w 30702"/>
                    <a:gd name="connsiteY1" fmla="*/ 30703 h 30702"/>
                    <a:gd name="connsiteX2" fmla="*/ 0 w 30702"/>
                    <a:gd name="connsiteY2" fmla="*/ 15351 h 30702"/>
                    <a:gd name="connsiteX3" fmla="*/ 15351 w 30702"/>
                    <a:gd name="connsiteY3" fmla="*/ 0 h 30702"/>
                    <a:gd name="connsiteX4" fmla="*/ 30703 w 30702"/>
                    <a:gd name="connsiteY4" fmla="*/ 15351 h 30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02" h="30702">
                      <a:moveTo>
                        <a:pt x="30703" y="15351"/>
                      </a:moveTo>
                      <a:cubicBezTo>
                        <a:pt x="30703" y="23830"/>
                        <a:pt x="23830" y="30703"/>
                        <a:pt x="15351" y="30703"/>
                      </a:cubicBezTo>
                      <a:cubicBezTo>
                        <a:pt x="6873" y="30703"/>
                        <a:pt x="0" y="23830"/>
                        <a:pt x="0" y="15351"/>
                      </a:cubicBezTo>
                      <a:cubicBezTo>
                        <a:pt x="0" y="6873"/>
                        <a:pt x="6873" y="0"/>
                        <a:pt x="15351" y="0"/>
                      </a:cubicBezTo>
                      <a:cubicBezTo>
                        <a:pt x="23830" y="0"/>
                        <a:pt x="30703" y="6873"/>
                        <a:pt x="30703" y="15351"/>
                      </a:cubicBezTo>
                      <a:close/>
                    </a:path>
                  </a:pathLst>
                </a:custGeom>
                <a:solidFill>
                  <a:schemeClr val="bg1"/>
                </a:solidFill>
                <a:ln w="4465" cap="flat">
                  <a:solidFill>
                    <a:schemeClr val="tx1">
                      <a:lumMod val="65000"/>
                      <a:lumOff val="35000"/>
                    </a:schemeClr>
                  </a:solid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13F60514-D42C-EC4E-9B0E-D639AFC8C0B4}"/>
                    </a:ext>
                  </a:extLst>
                </p:cNvPr>
                <p:cNvSpPr/>
                <p:nvPr/>
              </p:nvSpPr>
              <p:spPr>
                <a:xfrm>
                  <a:off x="7616615" y="2191422"/>
                  <a:ext cx="30702" cy="30702"/>
                </a:xfrm>
                <a:custGeom>
                  <a:avLst/>
                  <a:gdLst>
                    <a:gd name="connsiteX0" fmla="*/ 30703 w 30702"/>
                    <a:gd name="connsiteY0" fmla="*/ 15351 h 30702"/>
                    <a:gd name="connsiteX1" fmla="*/ 15351 w 30702"/>
                    <a:gd name="connsiteY1" fmla="*/ 30703 h 30702"/>
                    <a:gd name="connsiteX2" fmla="*/ 0 w 30702"/>
                    <a:gd name="connsiteY2" fmla="*/ 15351 h 30702"/>
                    <a:gd name="connsiteX3" fmla="*/ 15351 w 30702"/>
                    <a:gd name="connsiteY3" fmla="*/ 0 h 30702"/>
                    <a:gd name="connsiteX4" fmla="*/ 30703 w 30702"/>
                    <a:gd name="connsiteY4" fmla="*/ 15351 h 30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02" h="30702">
                      <a:moveTo>
                        <a:pt x="30703" y="15351"/>
                      </a:moveTo>
                      <a:cubicBezTo>
                        <a:pt x="30703" y="23830"/>
                        <a:pt x="23830" y="30703"/>
                        <a:pt x="15351" y="30703"/>
                      </a:cubicBezTo>
                      <a:cubicBezTo>
                        <a:pt x="6873" y="30703"/>
                        <a:pt x="0" y="23830"/>
                        <a:pt x="0" y="15351"/>
                      </a:cubicBezTo>
                      <a:cubicBezTo>
                        <a:pt x="0" y="6873"/>
                        <a:pt x="6873" y="0"/>
                        <a:pt x="15351" y="0"/>
                      </a:cubicBezTo>
                      <a:cubicBezTo>
                        <a:pt x="23830" y="0"/>
                        <a:pt x="30703" y="6873"/>
                        <a:pt x="30703" y="15351"/>
                      </a:cubicBezTo>
                      <a:close/>
                    </a:path>
                  </a:pathLst>
                </a:custGeom>
                <a:solidFill>
                  <a:schemeClr val="bg1"/>
                </a:solidFill>
                <a:ln w="4465" cap="flat">
                  <a:solidFill>
                    <a:schemeClr val="tx1">
                      <a:lumMod val="65000"/>
                      <a:lumOff val="35000"/>
                    </a:schemeClr>
                  </a:solid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E37B321D-3ACC-C38F-E16E-2DEDD49B0CF5}"/>
                    </a:ext>
                  </a:extLst>
                </p:cNvPr>
                <p:cNvSpPr/>
                <p:nvPr/>
              </p:nvSpPr>
              <p:spPr>
                <a:xfrm>
                  <a:off x="7440515" y="2100813"/>
                  <a:ext cx="113195" cy="211919"/>
                </a:xfrm>
                <a:custGeom>
                  <a:avLst/>
                  <a:gdLst>
                    <a:gd name="connsiteX0" fmla="*/ 105960 w 113195"/>
                    <a:gd name="connsiteY0" fmla="*/ 211919 h 211919"/>
                    <a:gd name="connsiteX1" fmla="*/ 0 w 113195"/>
                    <a:gd name="connsiteY1" fmla="*/ 105960 h 211919"/>
                    <a:gd name="connsiteX2" fmla="*/ 105960 w 113195"/>
                    <a:gd name="connsiteY2" fmla="*/ 0 h 211919"/>
                    <a:gd name="connsiteX3" fmla="*/ 113195 w 113195"/>
                    <a:gd name="connsiteY3" fmla="*/ 7236 h 211919"/>
                    <a:gd name="connsiteX4" fmla="*/ 14471 w 113195"/>
                    <a:gd name="connsiteY4" fmla="*/ 105960 h 211919"/>
                    <a:gd name="connsiteX5" fmla="*/ 113195 w 113195"/>
                    <a:gd name="connsiteY5" fmla="*/ 204684 h 211919"/>
                    <a:gd name="connsiteX6" fmla="*/ 105960 w 113195"/>
                    <a:gd name="connsiteY6" fmla="*/ 211919 h 21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195" h="211919">
                      <a:moveTo>
                        <a:pt x="105960" y="211919"/>
                      </a:moveTo>
                      <a:lnTo>
                        <a:pt x="0" y="105960"/>
                      </a:lnTo>
                      <a:lnTo>
                        <a:pt x="105960" y="0"/>
                      </a:lnTo>
                      <a:lnTo>
                        <a:pt x="113195" y="7236"/>
                      </a:lnTo>
                      <a:lnTo>
                        <a:pt x="14471" y="105960"/>
                      </a:lnTo>
                      <a:lnTo>
                        <a:pt x="113195" y="204684"/>
                      </a:lnTo>
                      <a:lnTo>
                        <a:pt x="105960" y="211919"/>
                      </a:lnTo>
                      <a:close/>
                    </a:path>
                  </a:pathLst>
                </a:custGeom>
                <a:solidFill>
                  <a:schemeClr val="accent2"/>
                </a:solidFill>
                <a:ln w="4465" cap="flat">
                  <a:solidFill>
                    <a:schemeClr val="tx1">
                      <a:lumMod val="65000"/>
                      <a:lumOff val="35000"/>
                    </a:schemeClr>
                  </a:solid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C2806DBB-B276-7898-158E-D0711981CB5B}"/>
                    </a:ext>
                  </a:extLst>
                </p:cNvPr>
                <p:cNvSpPr/>
                <p:nvPr/>
              </p:nvSpPr>
              <p:spPr>
                <a:xfrm>
                  <a:off x="7534741" y="2191422"/>
                  <a:ext cx="30702" cy="30702"/>
                </a:xfrm>
                <a:custGeom>
                  <a:avLst/>
                  <a:gdLst>
                    <a:gd name="connsiteX0" fmla="*/ 30703 w 30702"/>
                    <a:gd name="connsiteY0" fmla="*/ 15351 h 30702"/>
                    <a:gd name="connsiteX1" fmla="*/ 15351 w 30702"/>
                    <a:gd name="connsiteY1" fmla="*/ 30703 h 30702"/>
                    <a:gd name="connsiteX2" fmla="*/ 0 w 30702"/>
                    <a:gd name="connsiteY2" fmla="*/ 15351 h 30702"/>
                    <a:gd name="connsiteX3" fmla="*/ 15351 w 30702"/>
                    <a:gd name="connsiteY3" fmla="*/ 0 h 30702"/>
                    <a:gd name="connsiteX4" fmla="*/ 30703 w 30702"/>
                    <a:gd name="connsiteY4" fmla="*/ 15351 h 30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02" h="30702">
                      <a:moveTo>
                        <a:pt x="30703" y="15351"/>
                      </a:moveTo>
                      <a:cubicBezTo>
                        <a:pt x="30703" y="23830"/>
                        <a:pt x="23830" y="30703"/>
                        <a:pt x="15351" y="30703"/>
                      </a:cubicBezTo>
                      <a:cubicBezTo>
                        <a:pt x="6873" y="30703"/>
                        <a:pt x="0" y="23830"/>
                        <a:pt x="0" y="15351"/>
                      </a:cubicBezTo>
                      <a:cubicBezTo>
                        <a:pt x="0" y="6873"/>
                        <a:pt x="6873" y="0"/>
                        <a:pt x="15351" y="0"/>
                      </a:cubicBezTo>
                      <a:cubicBezTo>
                        <a:pt x="23830" y="0"/>
                        <a:pt x="30703" y="6873"/>
                        <a:pt x="30703" y="15351"/>
                      </a:cubicBezTo>
                      <a:close/>
                    </a:path>
                  </a:pathLst>
                </a:custGeom>
                <a:solidFill>
                  <a:schemeClr val="bg1"/>
                </a:solidFill>
                <a:ln w="4465" cap="flat">
                  <a:solidFill>
                    <a:schemeClr val="tx1">
                      <a:lumMod val="65000"/>
                      <a:lumOff val="35000"/>
                    </a:schemeClr>
                  </a:solidFill>
                  <a:prstDash val="solid"/>
                  <a:miter/>
                </a:ln>
              </p:spPr>
              <p:txBody>
                <a:bodyPr rtlCol="0" anchor="ctr"/>
                <a:lstStyle/>
                <a:p>
                  <a:endParaRPr lang="en-GB"/>
                </a:p>
              </p:txBody>
            </p:sp>
          </p:grpSp>
          <p:sp>
            <p:nvSpPr>
              <p:cNvPr id="97" name="TextBox 96">
                <a:extLst>
                  <a:ext uri="{FF2B5EF4-FFF2-40B4-BE49-F238E27FC236}">
                    <a16:creationId xmlns:a16="http://schemas.microsoft.com/office/drawing/2014/main" id="{E43F5D70-012A-4595-9E46-EA911B06AADA}"/>
                  </a:ext>
                </a:extLst>
              </p:cNvPr>
              <p:cNvSpPr txBox="1"/>
              <p:nvPr/>
            </p:nvSpPr>
            <p:spPr>
              <a:xfrm>
                <a:off x="7158881" y="3854756"/>
                <a:ext cx="946173" cy="157071"/>
              </a:xfrm>
              <a:prstGeom prst="rect">
                <a:avLst/>
              </a:prstGeom>
              <a:noFill/>
              <a:ln>
                <a:noFill/>
              </a:ln>
            </p:spPr>
            <p:txBody>
              <a:bodyPr wrap="square" lIns="0" tIns="0" rIns="0" bIns="0" rtlCol="0">
                <a:spAutoFit/>
              </a:bodyPr>
              <a:lstStyle/>
              <a:p>
                <a:pPr algn="ctr" defTabSz="914225">
                  <a:defRPr/>
                </a:pPr>
                <a:r>
                  <a:rPr lang="en-US" sz="900" dirty="0">
                    <a:latin typeface="Segoe UI" panose="020B0502040204020203" pitchFamily="34" charset="0"/>
                    <a:cs typeface="Segoe UI" panose="020B0502040204020203" pitchFamily="34" charset="0"/>
                  </a:rPr>
                  <a:t>Azure Data Box</a:t>
                </a:r>
              </a:p>
            </p:txBody>
          </p:sp>
          <p:sp>
            <p:nvSpPr>
              <p:cNvPr id="98" name="TextBox 97">
                <a:extLst>
                  <a:ext uri="{FF2B5EF4-FFF2-40B4-BE49-F238E27FC236}">
                    <a16:creationId xmlns:a16="http://schemas.microsoft.com/office/drawing/2014/main" id="{4404891B-4898-490A-B5CF-1B534197D0D5}"/>
                  </a:ext>
                </a:extLst>
              </p:cNvPr>
              <p:cNvSpPr txBox="1"/>
              <p:nvPr/>
            </p:nvSpPr>
            <p:spPr>
              <a:xfrm>
                <a:off x="7095169" y="2853945"/>
                <a:ext cx="1073595" cy="314144"/>
              </a:xfrm>
              <a:prstGeom prst="rect">
                <a:avLst/>
              </a:prstGeom>
              <a:noFill/>
              <a:ln>
                <a:noFill/>
              </a:ln>
            </p:spPr>
            <p:txBody>
              <a:bodyPr wrap="square" lIns="0" tIns="0" rIns="0" bIns="0" rtlCol="0">
                <a:spAutoFit/>
              </a:bodyPr>
              <a:lstStyle/>
              <a:p>
                <a:pPr algn="ctr" defTabSz="914225">
                  <a:defRPr/>
                </a:pPr>
                <a:r>
                  <a:rPr lang="en-US" sz="900" dirty="0">
                    <a:latin typeface="Segoe UI" panose="020B0502040204020203" pitchFamily="34" charset="0"/>
                    <a:cs typeface="Segoe UI" panose="020B0502040204020203" pitchFamily="34" charset="0"/>
                  </a:rPr>
                  <a:t>Azure Express Route</a:t>
                </a:r>
              </a:p>
            </p:txBody>
          </p:sp>
          <p:grpSp>
            <p:nvGrpSpPr>
              <p:cNvPr id="56" name="Group 55">
                <a:extLst>
                  <a:ext uri="{FF2B5EF4-FFF2-40B4-BE49-F238E27FC236}">
                    <a16:creationId xmlns:a16="http://schemas.microsoft.com/office/drawing/2014/main" id="{E03E9378-5FB8-4CC4-8434-618008BFF3E2}"/>
                  </a:ext>
                </a:extLst>
              </p:cNvPr>
              <p:cNvGrpSpPr/>
              <p:nvPr/>
            </p:nvGrpSpPr>
            <p:grpSpPr>
              <a:xfrm>
                <a:off x="7022383" y="3208118"/>
                <a:ext cx="1823484" cy="752897"/>
                <a:chOff x="7022383" y="3208118"/>
                <a:chExt cx="1823484" cy="752897"/>
              </a:xfrm>
            </p:grpSpPr>
            <p:cxnSp>
              <p:nvCxnSpPr>
                <p:cNvPr id="57" name="Straight Connector 56">
                  <a:extLst>
                    <a:ext uri="{FF2B5EF4-FFF2-40B4-BE49-F238E27FC236}">
                      <a16:creationId xmlns:a16="http://schemas.microsoft.com/office/drawing/2014/main" id="{F2AA8483-A192-49E8-A25C-04279BDAA00B}"/>
                    </a:ext>
                  </a:extLst>
                </p:cNvPr>
                <p:cNvCxnSpPr>
                  <a:cxnSpLocks/>
                </p:cNvCxnSpPr>
                <p:nvPr/>
              </p:nvCxnSpPr>
              <p:spPr>
                <a:xfrm>
                  <a:off x="7022383" y="3217172"/>
                  <a:ext cx="1447722" cy="0"/>
                </a:xfrm>
                <a:prstGeom prst="line">
                  <a:avLst/>
                </a:prstGeom>
                <a:ln w="19050">
                  <a:solidFill>
                    <a:schemeClr val="tx1">
                      <a:lumMod val="65000"/>
                      <a:lumOff val="35000"/>
                    </a:schemeClr>
                  </a:solidFill>
                  <a:prstDash val="dash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1717F10B-6120-4572-9503-4E660E407C23}"/>
                    </a:ext>
                  </a:extLst>
                </p:cNvPr>
                <p:cNvCxnSpPr/>
                <p:nvPr/>
              </p:nvCxnSpPr>
              <p:spPr>
                <a:xfrm>
                  <a:off x="8470106" y="3208118"/>
                  <a:ext cx="0" cy="752897"/>
                </a:xfrm>
                <a:prstGeom prst="line">
                  <a:avLst/>
                </a:prstGeom>
                <a:ln w="19050">
                  <a:solidFill>
                    <a:schemeClr val="tx1">
                      <a:lumMod val="65000"/>
                      <a:lumOff val="35000"/>
                    </a:schemeClr>
                  </a:solidFill>
                  <a:prstDash val="dash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2A0C46DA-BEA1-4D03-9283-4477FDA9DAA5}"/>
                    </a:ext>
                  </a:extLst>
                </p:cNvPr>
                <p:cNvCxnSpPr/>
                <p:nvPr/>
              </p:nvCxnSpPr>
              <p:spPr>
                <a:xfrm>
                  <a:off x="8462486" y="3953395"/>
                  <a:ext cx="383381" cy="0"/>
                </a:xfrm>
                <a:prstGeom prst="line">
                  <a:avLst/>
                </a:prstGeom>
                <a:ln w="19050">
                  <a:solidFill>
                    <a:schemeClr val="tx1">
                      <a:lumMod val="65000"/>
                      <a:lumOff val="35000"/>
                    </a:schemeClr>
                  </a:solidFill>
                  <a:prstDash val="dashDot"/>
                  <a:headEnd type="none" w="lg" len="med"/>
                  <a:tailEnd type="arrow" w="lg" len="med"/>
                </a:ln>
              </p:spPr>
              <p:style>
                <a:lnRef idx="1">
                  <a:schemeClr val="accent1"/>
                </a:lnRef>
                <a:fillRef idx="0">
                  <a:schemeClr val="accent1"/>
                </a:fillRef>
                <a:effectRef idx="0">
                  <a:schemeClr val="accent1"/>
                </a:effectRef>
                <a:fontRef idx="minor">
                  <a:schemeClr val="tx1"/>
                </a:fontRef>
              </p:style>
            </p:cxnSp>
          </p:grpSp>
        </p:grpSp>
        <p:grpSp>
          <p:nvGrpSpPr>
            <p:cNvPr id="64" name="Group 63">
              <a:extLst>
                <a:ext uri="{FF2B5EF4-FFF2-40B4-BE49-F238E27FC236}">
                  <a16:creationId xmlns:a16="http://schemas.microsoft.com/office/drawing/2014/main" id="{DAE230B9-B7A1-478F-8D54-73C7F990D301}"/>
                </a:ext>
                <a:ext uri="{C183D7F6-B498-43B3-948B-1728B52AA6E4}">
                  <adec:decorative xmlns:adec="http://schemas.microsoft.com/office/drawing/2017/decorative" val="1"/>
                </a:ext>
              </a:extLst>
            </p:cNvPr>
            <p:cNvGrpSpPr/>
            <p:nvPr/>
          </p:nvGrpSpPr>
          <p:grpSpPr>
            <a:xfrm>
              <a:off x="8905095" y="3120548"/>
              <a:ext cx="2324836" cy="1297394"/>
              <a:chOff x="8987854" y="3960738"/>
              <a:chExt cx="2636588" cy="1471370"/>
            </a:xfrm>
          </p:grpSpPr>
          <p:sp>
            <p:nvSpPr>
              <p:cNvPr id="109" name="Rectangle: Rounded Corners 108">
                <a:extLst>
                  <a:ext uri="{FF2B5EF4-FFF2-40B4-BE49-F238E27FC236}">
                    <a16:creationId xmlns:a16="http://schemas.microsoft.com/office/drawing/2014/main" id="{1277A53A-7158-4998-9932-5CA917A0BA01}"/>
                  </a:ext>
                </a:extLst>
              </p:cNvPr>
              <p:cNvSpPr/>
              <p:nvPr/>
            </p:nvSpPr>
            <p:spPr bwMode="auto">
              <a:xfrm>
                <a:off x="8987854" y="3960738"/>
                <a:ext cx="2636588" cy="1209867"/>
              </a:xfrm>
              <a:prstGeom prst="roundRect">
                <a:avLst>
                  <a:gd name="adj" fmla="val 12926"/>
                </a:avLst>
              </a:prstGeom>
              <a:noFill/>
              <a:ln w="12700">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nvGrpSpPr>
              <p:cNvPr id="104469" name="Group 104468">
                <a:extLst>
                  <a:ext uri="{FF2B5EF4-FFF2-40B4-BE49-F238E27FC236}">
                    <a16:creationId xmlns:a16="http://schemas.microsoft.com/office/drawing/2014/main" id="{2537B5CB-1143-4502-AADE-DEE9F3BA003F}"/>
                  </a:ext>
                </a:extLst>
              </p:cNvPr>
              <p:cNvGrpSpPr/>
              <p:nvPr/>
            </p:nvGrpSpPr>
            <p:grpSpPr>
              <a:xfrm>
                <a:off x="9078584" y="4165026"/>
                <a:ext cx="803257" cy="734097"/>
                <a:chOff x="9381641" y="4098769"/>
                <a:chExt cx="803257" cy="734097"/>
              </a:xfrm>
            </p:grpSpPr>
            <p:sp>
              <p:nvSpPr>
                <p:cNvPr id="104451" name="Rectangle 104450">
                  <a:extLst>
                    <a:ext uri="{FF2B5EF4-FFF2-40B4-BE49-F238E27FC236}">
                      <a16:creationId xmlns:a16="http://schemas.microsoft.com/office/drawing/2014/main" id="{D00870C0-E6CA-4B57-AE7D-DF25DCB3DCE3}"/>
                    </a:ext>
                  </a:extLst>
                </p:cNvPr>
                <p:cNvSpPr/>
                <p:nvPr/>
              </p:nvSpPr>
              <p:spPr bwMode="auto">
                <a:xfrm>
                  <a:off x="9381641" y="4535238"/>
                  <a:ext cx="803257" cy="237366"/>
                </a:xfrm>
                <a:prstGeom prst="rect">
                  <a:avLst/>
                </a:prstGeom>
                <a:noFill/>
                <a:ln w="9525" cap="flat" cmpd="sng" algn="ctr">
                  <a:no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895062" fontAlgn="base">
                    <a:lnSpc>
                      <a:spcPct val="90000"/>
                    </a:lnSpc>
                    <a:spcBef>
                      <a:spcPct val="0"/>
                    </a:spcBef>
                    <a:spcAft>
                      <a:spcPct val="0"/>
                    </a:spcAft>
                    <a:defRPr/>
                  </a:pPr>
                  <a:r>
                    <a:rPr lang="en-US" sz="1000" kern="0" dirty="0">
                      <a:solidFill>
                        <a:schemeClr val="tx2"/>
                      </a:solidFill>
                      <a:latin typeface="Segoe UI"/>
                      <a:cs typeface="Segoe UI" panose="020B0502040204020203" pitchFamily="34" charset="0"/>
                    </a:rPr>
                    <a:t>Hot </a:t>
                  </a:r>
                </a:p>
              </p:txBody>
            </p:sp>
            <p:sp>
              <p:nvSpPr>
                <p:cNvPr id="104455" name="Temperature_hot">
                  <a:extLst>
                    <a:ext uri="{FF2B5EF4-FFF2-40B4-BE49-F238E27FC236}">
                      <a16:creationId xmlns:a16="http://schemas.microsoft.com/office/drawing/2014/main" id="{672BB594-772D-4C22-B2E6-66CE3B5DA890}"/>
                    </a:ext>
                  </a:extLst>
                </p:cNvPr>
                <p:cNvSpPr>
                  <a:spLocks noChangeAspect="1" noEditPoints="1"/>
                </p:cNvSpPr>
                <p:nvPr/>
              </p:nvSpPr>
              <p:spPr bwMode="auto">
                <a:xfrm>
                  <a:off x="9710425" y="4215096"/>
                  <a:ext cx="113961" cy="328510"/>
                </a:xfrm>
                <a:custGeom>
                  <a:avLst/>
                  <a:gdLst>
                    <a:gd name="T0" fmla="*/ 748 w 1496"/>
                    <a:gd name="T1" fmla="*/ 3274 h 3743"/>
                    <a:gd name="T2" fmla="*/ 469 w 1496"/>
                    <a:gd name="T3" fmla="*/ 2995 h 3743"/>
                    <a:gd name="T4" fmla="*/ 748 w 1496"/>
                    <a:gd name="T5" fmla="*/ 2716 h 3743"/>
                    <a:gd name="T6" fmla="*/ 1027 w 1496"/>
                    <a:gd name="T7" fmla="*/ 2995 h 3743"/>
                    <a:gd name="T8" fmla="*/ 748 w 1496"/>
                    <a:gd name="T9" fmla="*/ 3274 h 3743"/>
                    <a:gd name="T10" fmla="*/ 1248 w 1496"/>
                    <a:gd name="T11" fmla="*/ 2439 h 3743"/>
                    <a:gd name="T12" fmla="*/ 1248 w 1496"/>
                    <a:gd name="T13" fmla="*/ 500 h 3743"/>
                    <a:gd name="T14" fmla="*/ 748 w 1496"/>
                    <a:gd name="T15" fmla="*/ 0 h 3743"/>
                    <a:gd name="T16" fmla="*/ 748 w 1496"/>
                    <a:gd name="T17" fmla="*/ 0 h 3743"/>
                    <a:gd name="T18" fmla="*/ 248 w 1496"/>
                    <a:gd name="T19" fmla="*/ 500 h 3743"/>
                    <a:gd name="T20" fmla="*/ 248 w 1496"/>
                    <a:gd name="T21" fmla="*/ 2439 h 3743"/>
                    <a:gd name="T22" fmla="*/ 0 w 1496"/>
                    <a:gd name="T23" fmla="*/ 2995 h 3743"/>
                    <a:gd name="T24" fmla="*/ 748 w 1496"/>
                    <a:gd name="T25" fmla="*/ 3743 h 3743"/>
                    <a:gd name="T26" fmla="*/ 1496 w 1496"/>
                    <a:gd name="T27" fmla="*/ 2995 h 3743"/>
                    <a:gd name="T28" fmla="*/ 1248 w 1496"/>
                    <a:gd name="T29" fmla="*/ 2439 h 3743"/>
                    <a:gd name="T30" fmla="*/ 748 w 1496"/>
                    <a:gd name="T31" fmla="*/ 491 h 3743"/>
                    <a:gd name="T32" fmla="*/ 748 w 1496"/>
                    <a:gd name="T33" fmla="*/ 2716 h 3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6" h="3743">
                      <a:moveTo>
                        <a:pt x="748" y="3274"/>
                      </a:moveTo>
                      <a:cubicBezTo>
                        <a:pt x="594" y="3274"/>
                        <a:pt x="469" y="3149"/>
                        <a:pt x="469" y="2995"/>
                      </a:cubicBezTo>
                      <a:cubicBezTo>
                        <a:pt x="469" y="2841"/>
                        <a:pt x="594" y="2716"/>
                        <a:pt x="748" y="2716"/>
                      </a:cubicBezTo>
                      <a:cubicBezTo>
                        <a:pt x="902" y="2716"/>
                        <a:pt x="1027" y="2841"/>
                        <a:pt x="1027" y="2995"/>
                      </a:cubicBezTo>
                      <a:cubicBezTo>
                        <a:pt x="1027" y="3149"/>
                        <a:pt x="902" y="3274"/>
                        <a:pt x="748" y="3274"/>
                      </a:cubicBezTo>
                      <a:close/>
                      <a:moveTo>
                        <a:pt x="1248" y="2439"/>
                      </a:moveTo>
                      <a:cubicBezTo>
                        <a:pt x="1248" y="500"/>
                        <a:pt x="1248" y="500"/>
                        <a:pt x="1248" y="500"/>
                      </a:cubicBezTo>
                      <a:cubicBezTo>
                        <a:pt x="1248" y="224"/>
                        <a:pt x="1024" y="0"/>
                        <a:pt x="748" y="0"/>
                      </a:cubicBezTo>
                      <a:cubicBezTo>
                        <a:pt x="748" y="0"/>
                        <a:pt x="748" y="0"/>
                        <a:pt x="748" y="0"/>
                      </a:cubicBezTo>
                      <a:cubicBezTo>
                        <a:pt x="472" y="0"/>
                        <a:pt x="248" y="224"/>
                        <a:pt x="248" y="500"/>
                      </a:cubicBezTo>
                      <a:cubicBezTo>
                        <a:pt x="248" y="2439"/>
                        <a:pt x="248" y="2439"/>
                        <a:pt x="248" y="2439"/>
                      </a:cubicBezTo>
                      <a:cubicBezTo>
                        <a:pt x="96" y="2576"/>
                        <a:pt x="0" y="2774"/>
                        <a:pt x="0" y="2995"/>
                      </a:cubicBezTo>
                      <a:cubicBezTo>
                        <a:pt x="0" y="3408"/>
                        <a:pt x="335" y="3743"/>
                        <a:pt x="748" y="3743"/>
                      </a:cubicBezTo>
                      <a:cubicBezTo>
                        <a:pt x="1161" y="3743"/>
                        <a:pt x="1496" y="3408"/>
                        <a:pt x="1496" y="2995"/>
                      </a:cubicBezTo>
                      <a:cubicBezTo>
                        <a:pt x="1496" y="2774"/>
                        <a:pt x="1400" y="2576"/>
                        <a:pt x="1248" y="2439"/>
                      </a:cubicBezTo>
                      <a:close/>
                      <a:moveTo>
                        <a:pt x="748" y="491"/>
                      </a:moveTo>
                      <a:cubicBezTo>
                        <a:pt x="748" y="2716"/>
                        <a:pt x="748" y="2716"/>
                        <a:pt x="748" y="2716"/>
                      </a:cubicBezTo>
                    </a:path>
                  </a:pathLst>
                </a:custGeom>
                <a:noFill/>
                <a:ln w="19050"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major"/>
              </p:style>
              <p:txBody>
                <a:bodyPr vert="horz" wrap="square" lIns="87843" tIns="43920" rIns="87843" bIns="43920" numCol="1" anchor="t" anchorCtr="0" compatLnSpc="1">
                  <a:prstTxWarp prst="textNoShape">
                    <a:avLst/>
                  </a:prstTxWarp>
                </a:bodyPr>
                <a:lstStyle/>
                <a:p>
                  <a:pPr defTabSz="895838">
                    <a:defRPr/>
                  </a:pPr>
                  <a:endParaRPr lang="en-US" sz="1000" kern="0" dirty="0">
                    <a:solidFill>
                      <a:srgbClr val="353535"/>
                    </a:solidFill>
                    <a:latin typeface="Segoe UI Semilight"/>
                  </a:endParaRPr>
                </a:p>
              </p:txBody>
            </p:sp>
            <p:sp>
              <p:nvSpPr>
                <p:cNvPr id="104468" name="Rectangle 104467">
                  <a:extLst>
                    <a:ext uri="{FF2B5EF4-FFF2-40B4-BE49-F238E27FC236}">
                      <a16:creationId xmlns:a16="http://schemas.microsoft.com/office/drawing/2014/main" id="{356951A8-6104-4B7E-A7F4-A9A9C1DB7D84}"/>
                    </a:ext>
                  </a:extLst>
                </p:cNvPr>
                <p:cNvSpPr/>
                <p:nvPr/>
              </p:nvSpPr>
              <p:spPr bwMode="auto">
                <a:xfrm>
                  <a:off x="9487787" y="4098769"/>
                  <a:ext cx="578344" cy="734097"/>
                </a:xfrm>
                <a:prstGeom prst="rect">
                  <a:avLst/>
                </a:prstGeom>
                <a:no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104471" name="Group 104470">
                <a:extLst>
                  <a:ext uri="{FF2B5EF4-FFF2-40B4-BE49-F238E27FC236}">
                    <a16:creationId xmlns:a16="http://schemas.microsoft.com/office/drawing/2014/main" id="{64CB4F84-EB70-427F-8FC5-1731210EFDD4}"/>
                  </a:ext>
                </a:extLst>
              </p:cNvPr>
              <p:cNvGrpSpPr/>
              <p:nvPr/>
            </p:nvGrpSpPr>
            <p:grpSpPr>
              <a:xfrm>
                <a:off x="9875445" y="4164188"/>
                <a:ext cx="803257" cy="734097"/>
                <a:chOff x="9852231" y="4098769"/>
                <a:chExt cx="803257" cy="734097"/>
              </a:xfrm>
            </p:grpSpPr>
            <p:sp>
              <p:nvSpPr>
                <p:cNvPr id="104452" name="Rectangle 104451">
                  <a:extLst>
                    <a:ext uri="{FF2B5EF4-FFF2-40B4-BE49-F238E27FC236}">
                      <a16:creationId xmlns:a16="http://schemas.microsoft.com/office/drawing/2014/main" id="{77E8855A-1F37-4887-BB66-735B6A05DE47}"/>
                    </a:ext>
                  </a:extLst>
                </p:cNvPr>
                <p:cNvSpPr/>
                <p:nvPr/>
              </p:nvSpPr>
              <p:spPr bwMode="auto">
                <a:xfrm>
                  <a:off x="9852231" y="4536076"/>
                  <a:ext cx="803257" cy="237366"/>
                </a:xfrm>
                <a:prstGeom prst="rect">
                  <a:avLst/>
                </a:prstGeom>
                <a:noFill/>
                <a:ln w="9525" cap="flat" cmpd="sng" algn="ctr">
                  <a:no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895062" fontAlgn="base">
                    <a:lnSpc>
                      <a:spcPct val="90000"/>
                    </a:lnSpc>
                    <a:spcBef>
                      <a:spcPct val="0"/>
                    </a:spcBef>
                    <a:spcAft>
                      <a:spcPct val="0"/>
                    </a:spcAft>
                    <a:defRPr/>
                  </a:pPr>
                  <a:r>
                    <a:rPr lang="en-US" sz="1000" kern="0" dirty="0">
                      <a:solidFill>
                        <a:schemeClr val="tx2"/>
                      </a:solidFill>
                      <a:latin typeface="Segoe UI"/>
                      <a:cs typeface="Segoe UI" panose="020B0502040204020203" pitchFamily="34" charset="0"/>
                    </a:rPr>
                    <a:t>Cool</a:t>
                  </a:r>
                </a:p>
              </p:txBody>
            </p:sp>
            <p:sp>
              <p:nvSpPr>
                <p:cNvPr id="104454" name="Temperature_mild">
                  <a:extLst>
                    <a:ext uri="{FF2B5EF4-FFF2-40B4-BE49-F238E27FC236}">
                      <a16:creationId xmlns:a16="http://schemas.microsoft.com/office/drawing/2014/main" id="{E0FD1312-5E3E-4353-AF10-904B4BE275E7}"/>
                    </a:ext>
                  </a:extLst>
                </p:cNvPr>
                <p:cNvSpPr>
                  <a:spLocks noChangeAspect="1" noEditPoints="1"/>
                </p:cNvSpPr>
                <p:nvPr/>
              </p:nvSpPr>
              <p:spPr bwMode="auto">
                <a:xfrm>
                  <a:off x="10186975" y="4204826"/>
                  <a:ext cx="113961" cy="328510"/>
                </a:xfrm>
                <a:custGeom>
                  <a:avLst/>
                  <a:gdLst>
                    <a:gd name="T0" fmla="*/ 748 w 1496"/>
                    <a:gd name="T1" fmla="*/ 3274 h 3743"/>
                    <a:gd name="T2" fmla="*/ 469 w 1496"/>
                    <a:gd name="T3" fmla="*/ 2995 h 3743"/>
                    <a:gd name="T4" fmla="*/ 748 w 1496"/>
                    <a:gd name="T5" fmla="*/ 2716 h 3743"/>
                    <a:gd name="T6" fmla="*/ 1027 w 1496"/>
                    <a:gd name="T7" fmla="*/ 2995 h 3743"/>
                    <a:gd name="T8" fmla="*/ 748 w 1496"/>
                    <a:gd name="T9" fmla="*/ 3274 h 3743"/>
                    <a:gd name="T10" fmla="*/ 1248 w 1496"/>
                    <a:gd name="T11" fmla="*/ 2439 h 3743"/>
                    <a:gd name="T12" fmla="*/ 1248 w 1496"/>
                    <a:gd name="T13" fmla="*/ 500 h 3743"/>
                    <a:gd name="T14" fmla="*/ 748 w 1496"/>
                    <a:gd name="T15" fmla="*/ 0 h 3743"/>
                    <a:gd name="T16" fmla="*/ 748 w 1496"/>
                    <a:gd name="T17" fmla="*/ 0 h 3743"/>
                    <a:gd name="T18" fmla="*/ 248 w 1496"/>
                    <a:gd name="T19" fmla="*/ 500 h 3743"/>
                    <a:gd name="T20" fmla="*/ 248 w 1496"/>
                    <a:gd name="T21" fmla="*/ 2439 h 3743"/>
                    <a:gd name="T22" fmla="*/ 0 w 1496"/>
                    <a:gd name="T23" fmla="*/ 2995 h 3743"/>
                    <a:gd name="T24" fmla="*/ 748 w 1496"/>
                    <a:gd name="T25" fmla="*/ 3743 h 3743"/>
                    <a:gd name="T26" fmla="*/ 1496 w 1496"/>
                    <a:gd name="T27" fmla="*/ 2995 h 3743"/>
                    <a:gd name="T28" fmla="*/ 1248 w 1496"/>
                    <a:gd name="T29" fmla="*/ 2439 h 3743"/>
                    <a:gd name="T30" fmla="*/ 748 w 1496"/>
                    <a:gd name="T31" fmla="*/ 1931 h 3743"/>
                    <a:gd name="T32" fmla="*/ 748 w 1496"/>
                    <a:gd name="T33" fmla="*/ 2716 h 3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6" h="3743">
                      <a:moveTo>
                        <a:pt x="748" y="3274"/>
                      </a:moveTo>
                      <a:cubicBezTo>
                        <a:pt x="594" y="3274"/>
                        <a:pt x="469" y="3149"/>
                        <a:pt x="469" y="2995"/>
                      </a:cubicBezTo>
                      <a:cubicBezTo>
                        <a:pt x="469" y="2841"/>
                        <a:pt x="594" y="2716"/>
                        <a:pt x="748" y="2716"/>
                      </a:cubicBezTo>
                      <a:cubicBezTo>
                        <a:pt x="902" y="2716"/>
                        <a:pt x="1027" y="2841"/>
                        <a:pt x="1027" y="2995"/>
                      </a:cubicBezTo>
                      <a:cubicBezTo>
                        <a:pt x="1027" y="3149"/>
                        <a:pt x="902" y="3274"/>
                        <a:pt x="748" y="3274"/>
                      </a:cubicBezTo>
                      <a:close/>
                      <a:moveTo>
                        <a:pt x="1248" y="2439"/>
                      </a:moveTo>
                      <a:cubicBezTo>
                        <a:pt x="1248" y="500"/>
                        <a:pt x="1248" y="500"/>
                        <a:pt x="1248" y="500"/>
                      </a:cubicBezTo>
                      <a:cubicBezTo>
                        <a:pt x="1248" y="224"/>
                        <a:pt x="1024" y="0"/>
                        <a:pt x="748" y="0"/>
                      </a:cubicBezTo>
                      <a:cubicBezTo>
                        <a:pt x="748" y="0"/>
                        <a:pt x="748" y="0"/>
                        <a:pt x="748" y="0"/>
                      </a:cubicBezTo>
                      <a:cubicBezTo>
                        <a:pt x="472" y="0"/>
                        <a:pt x="248" y="224"/>
                        <a:pt x="248" y="500"/>
                      </a:cubicBezTo>
                      <a:cubicBezTo>
                        <a:pt x="248" y="2439"/>
                        <a:pt x="248" y="2439"/>
                        <a:pt x="248" y="2439"/>
                      </a:cubicBezTo>
                      <a:cubicBezTo>
                        <a:pt x="96" y="2576"/>
                        <a:pt x="0" y="2774"/>
                        <a:pt x="0" y="2995"/>
                      </a:cubicBezTo>
                      <a:cubicBezTo>
                        <a:pt x="0" y="3408"/>
                        <a:pt x="335" y="3743"/>
                        <a:pt x="748" y="3743"/>
                      </a:cubicBezTo>
                      <a:cubicBezTo>
                        <a:pt x="1161" y="3743"/>
                        <a:pt x="1496" y="3408"/>
                        <a:pt x="1496" y="2995"/>
                      </a:cubicBezTo>
                      <a:cubicBezTo>
                        <a:pt x="1496" y="2774"/>
                        <a:pt x="1400" y="2576"/>
                        <a:pt x="1248" y="2439"/>
                      </a:cubicBezTo>
                      <a:close/>
                      <a:moveTo>
                        <a:pt x="748" y="1931"/>
                      </a:moveTo>
                      <a:cubicBezTo>
                        <a:pt x="748" y="2716"/>
                        <a:pt x="748" y="2716"/>
                        <a:pt x="748" y="2716"/>
                      </a:cubicBezTo>
                    </a:path>
                  </a:pathLst>
                </a:custGeom>
                <a:noFill/>
                <a:ln w="19050"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major"/>
              </p:style>
              <p:txBody>
                <a:bodyPr vert="horz" wrap="square" lIns="87843" tIns="43920" rIns="87843" bIns="43920" numCol="1" anchor="t" anchorCtr="0" compatLnSpc="1">
                  <a:prstTxWarp prst="textNoShape">
                    <a:avLst/>
                  </a:prstTxWarp>
                </a:bodyPr>
                <a:lstStyle/>
                <a:p>
                  <a:pPr defTabSz="895838">
                    <a:defRPr/>
                  </a:pPr>
                  <a:endParaRPr lang="en-US" sz="1000" kern="0" dirty="0">
                    <a:solidFill>
                      <a:srgbClr val="353535"/>
                    </a:solidFill>
                    <a:latin typeface="Segoe UI Semilight"/>
                  </a:endParaRPr>
                </a:p>
              </p:txBody>
            </p:sp>
            <p:sp>
              <p:nvSpPr>
                <p:cNvPr id="104470" name="Rectangle 104469">
                  <a:extLst>
                    <a:ext uri="{FF2B5EF4-FFF2-40B4-BE49-F238E27FC236}">
                      <a16:creationId xmlns:a16="http://schemas.microsoft.com/office/drawing/2014/main" id="{2C707C4D-2662-4433-9C7C-7843A3432F7B}"/>
                    </a:ext>
                  </a:extLst>
                </p:cNvPr>
                <p:cNvSpPr/>
                <p:nvPr/>
              </p:nvSpPr>
              <p:spPr bwMode="auto">
                <a:xfrm>
                  <a:off x="9949074" y="4098769"/>
                  <a:ext cx="578344" cy="734097"/>
                </a:xfrm>
                <a:prstGeom prst="rect">
                  <a:avLst/>
                </a:prstGeom>
                <a:no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104473" name="Group 104472">
                <a:extLst>
                  <a:ext uri="{FF2B5EF4-FFF2-40B4-BE49-F238E27FC236}">
                    <a16:creationId xmlns:a16="http://schemas.microsoft.com/office/drawing/2014/main" id="{4A123C6B-1C43-4B76-ADA6-0787967E3C3F}"/>
                  </a:ext>
                </a:extLst>
              </p:cNvPr>
              <p:cNvGrpSpPr/>
              <p:nvPr/>
            </p:nvGrpSpPr>
            <p:grpSpPr>
              <a:xfrm>
                <a:off x="10636710" y="4160246"/>
                <a:ext cx="803257" cy="734097"/>
                <a:chOff x="11185833" y="4143192"/>
                <a:chExt cx="803257" cy="734097"/>
              </a:xfrm>
            </p:grpSpPr>
            <p:sp>
              <p:nvSpPr>
                <p:cNvPr id="104449" name="Archive_F03F">
                  <a:extLst>
                    <a:ext uri="{FF2B5EF4-FFF2-40B4-BE49-F238E27FC236}">
                      <a16:creationId xmlns:a16="http://schemas.microsoft.com/office/drawing/2014/main" id="{7BB4DE09-4721-4EE7-8E48-431B211A0065}"/>
                    </a:ext>
                  </a:extLst>
                </p:cNvPr>
                <p:cNvSpPr>
                  <a:spLocks noChangeAspect="1" noEditPoints="1"/>
                </p:cNvSpPr>
                <p:nvPr/>
              </p:nvSpPr>
              <p:spPr bwMode="auto">
                <a:xfrm>
                  <a:off x="11456462" y="4278773"/>
                  <a:ext cx="292101" cy="292011"/>
                </a:xfrm>
                <a:custGeom>
                  <a:avLst/>
                  <a:gdLst>
                    <a:gd name="T0" fmla="*/ 4721 w 4721"/>
                    <a:gd name="T1" fmla="*/ 1260 h 4094"/>
                    <a:gd name="T2" fmla="*/ 0 w 4721"/>
                    <a:gd name="T3" fmla="*/ 1260 h 4094"/>
                    <a:gd name="T4" fmla="*/ 0 w 4721"/>
                    <a:gd name="T5" fmla="*/ 0 h 4094"/>
                    <a:gd name="T6" fmla="*/ 4721 w 4721"/>
                    <a:gd name="T7" fmla="*/ 0 h 4094"/>
                    <a:gd name="T8" fmla="*/ 4721 w 4721"/>
                    <a:gd name="T9" fmla="*/ 1260 h 4094"/>
                    <a:gd name="T10" fmla="*/ 315 w 4721"/>
                    <a:gd name="T11" fmla="*/ 1260 h 4094"/>
                    <a:gd name="T12" fmla="*/ 315 w 4721"/>
                    <a:gd name="T13" fmla="*/ 4094 h 4094"/>
                    <a:gd name="T14" fmla="*/ 4407 w 4721"/>
                    <a:gd name="T15" fmla="*/ 4094 h 4094"/>
                    <a:gd name="T16" fmla="*/ 4407 w 4721"/>
                    <a:gd name="T17" fmla="*/ 1260 h 4094"/>
                    <a:gd name="T18" fmla="*/ 1417 w 4721"/>
                    <a:gd name="T19" fmla="*/ 2205 h 4094"/>
                    <a:gd name="T20" fmla="*/ 3305 w 4721"/>
                    <a:gd name="T21" fmla="*/ 2205 h 4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1" h="4094">
                      <a:moveTo>
                        <a:pt x="4721" y="1260"/>
                      </a:moveTo>
                      <a:lnTo>
                        <a:pt x="0" y="1260"/>
                      </a:lnTo>
                      <a:lnTo>
                        <a:pt x="0" y="0"/>
                      </a:lnTo>
                      <a:lnTo>
                        <a:pt x="4721" y="0"/>
                      </a:lnTo>
                      <a:lnTo>
                        <a:pt x="4721" y="1260"/>
                      </a:lnTo>
                      <a:moveTo>
                        <a:pt x="315" y="1260"/>
                      </a:moveTo>
                      <a:lnTo>
                        <a:pt x="315" y="4094"/>
                      </a:lnTo>
                      <a:lnTo>
                        <a:pt x="4407" y="4094"/>
                      </a:lnTo>
                      <a:lnTo>
                        <a:pt x="4407" y="1260"/>
                      </a:lnTo>
                      <a:moveTo>
                        <a:pt x="1417" y="2205"/>
                      </a:moveTo>
                      <a:lnTo>
                        <a:pt x="3305" y="2205"/>
                      </a:lnTo>
                    </a:path>
                  </a:pathLst>
                </a:custGeom>
                <a:noFill/>
                <a:ln w="19050"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major"/>
              </p:style>
              <p:txBody>
                <a:bodyPr vert="horz" wrap="square" lIns="87843" tIns="43920" rIns="87843" bIns="43920" numCol="1" anchor="t" anchorCtr="0" compatLnSpc="1">
                  <a:prstTxWarp prst="textNoShape">
                    <a:avLst/>
                  </a:prstTxWarp>
                </a:bodyPr>
                <a:lstStyle/>
                <a:p>
                  <a:pPr defTabSz="895838">
                    <a:defRPr/>
                  </a:pPr>
                  <a:endParaRPr lang="en-US" sz="1000" kern="0">
                    <a:solidFill>
                      <a:srgbClr val="353535"/>
                    </a:solidFill>
                    <a:latin typeface="Segoe UI Semilight"/>
                  </a:endParaRPr>
                </a:p>
              </p:txBody>
            </p:sp>
            <p:sp>
              <p:nvSpPr>
                <p:cNvPr id="104453" name="Rectangle 104452">
                  <a:extLst>
                    <a:ext uri="{FF2B5EF4-FFF2-40B4-BE49-F238E27FC236}">
                      <a16:creationId xmlns:a16="http://schemas.microsoft.com/office/drawing/2014/main" id="{7C897501-094D-4F30-93E1-ED4F8799CBB3}"/>
                    </a:ext>
                  </a:extLst>
                </p:cNvPr>
                <p:cNvSpPr/>
                <p:nvPr/>
              </p:nvSpPr>
              <p:spPr bwMode="auto">
                <a:xfrm>
                  <a:off x="11185833" y="4584441"/>
                  <a:ext cx="803257" cy="237366"/>
                </a:xfrm>
                <a:prstGeom prst="rect">
                  <a:avLst/>
                </a:prstGeom>
                <a:noFill/>
                <a:ln w="9525" cap="flat" cmpd="sng" algn="ctr">
                  <a:no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895062" fontAlgn="base">
                    <a:lnSpc>
                      <a:spcPct val="90000"/>
                    </a:lnSpc>
                    <a:spcBef>
                      <a:spcPct val="0"/>
                    </a:spcBef>
                    <a:spcAft>
                      <a:spcPct val="0"/>
                    </a:spcAft>
                    <a:defRPr/>
                  </a:pPr>
                  <a:r>
                    <a:rPr lang="fr-FR" sz="1000" kern="0" dirty="0">
                      <a:solidFill>
                        <a:schemeClr val="tx2"/>
                      </a:solidFill>
                      <a:latin typeface="Segoe UI"/>
                      <a:cs typeface="Segoe UI" panose="020B0502040204020203" pitchFamily="34" charset="0"/>
                    </a:rPr>
                    <a:t>Archive</a:t>
                  </a:r>
                  <a:endParaRPr lang="en-US" sz="1000" kern="0" dirty="0">
                    <a:solidFill>
                      <a:schemeClr val="tx2"/>
                    </a:solidFill>
                    <a:latin typeface="Segoe UI"/>
                    <a:cs typeface="Segoe UI" panose="020B0502040204020203" pitchFamily="34" charset="0"/>
                  </a:endParaRPr>
                </a:p>
              </p:txBody>
            </p:sp>
            <p:sp>
              <p:nvSpPr>
                <p:cNvPr id="104472" name="Rectangle 104471">
                  <a:extLst>
                    <a:ext uri="{FF2B5EF4-FFF2-40B4-BE49-F238E27FC236}">
                      <a16:creationId xmlns:a16="http://schemas.microsoft.com/office/drawing/2014/main" id="{99AD0261-9002-4C42-A139-19681E30395C}"/>
                    </a:ext>
                  </a:extLst>
                </p:cNvPr>
                <p:cNvSpPr/>
                <p:nvPr/>
              </p:nvSpPr>
              <p:spPr bwMode="auto">
                <a:xfrm>
                  <a:off x="11300640" y="4143192"/>
                  <a:ext cx="578344" cy="734097"/>
                </a:xfrm>
                <a:prstGeom prst="rect">
                  <a:avLst/>
                </a:prstGeom>
                <a:no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sp useBgFill="1">
            <p:nvSpPr>
              <p:cNvPr id="104474" name="Rectangle: Rounded Corners 104473">
                <a:extLst>
                  <a:ext uri="{FF2B5EF4-FFF2-40B4-BE49-F238E27FC236}">
                    <a16:creationId xmlns:a16="http://schemas.microsoft.com/office/drawing/2014/main" id="{E42F255E-36CA-4B22-85EF-51AE2DF2F795}"/>
                  </a:ext>
                </a:extLst>
              </p:cNvPr>
              <p:cNvSpPr/>
              <p:nvPr/>
            </p:nvSpPr>
            <p:spPr bwMode="auto">
              <a:xfrm>
                <a:off x="9636613" y="5020901"/>
                <a:ext cx="1339070" cy="411207"/>
              </a:xfrm>
              <a:prstGeom prst="roundRect">
                <a:avLst/>
              </a:prstGeom>
              <a:ln>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4465" name="key" title="Icon of a key">
                <a:extLst>
                  <a:ext uri="{FF2B5EF4-FFF2-40B4-BE49-F238E27FC236}">
                    <a16:creationId xmlns:a16="http://schemas.microsoft.com/office/drawing/2014/main" id="{A550CECC-5BD3-473A-9DF9-AE27DE2F676A}"/>
                  </a:ext>
                </a:extLst>
              </p:cNvPr>
              <p:cNvSpPr>
                <a:spLocks noChangeAspect="1" noEditPoints="1"/>
              </p:cNvSpPr>
              <p:nvPr/>
            </p:nvSpPr>
            <p:spPr bwMode="auto">
              <a:xfrm>
                <a:off x="9794523" y="5095152"/>
                <a:ext cx="241667" cy="250004"/>
              </a:xfrm>
              <a:custGeom>
                <a:avLst/>
                <a:gdLst>
                  <a:gd name="T0" fmla="*/ 175 w 330"/>
                  <a:gd name="T1" fmla="*/ 198 h 328"/>
                  <a:gd name="T2" fmla="*/ 109 w 330"/>
                  <a:gd name="T3" fmla="*/ 220 h 328"/>
                  <a:gd name="T4" fmla="*/ 0 w 330"/>
                  <a:gd name="T5" fmla="*/ 110 h 328"/>
                  <a:gd name="T6" fmla="*/ 109 w 330"/>
                  <a:gd name="T7" fmla="*/ 0 h 328"/>
                  <a:gd name="T8" fmla="*/ 219 w 330"/>
                  <a:gd name="T9" fmla="*/ 110 h 328"/>
                  <a:gd name="T10" fmla="*/ 214 w 330"/>
                  <a:gd name="T11" fmla="*/ 143 h 328"/>
                  <a:gd name="T12" fmla="*/ 330 w 330"/>
                  <a:gd name="T13" fmla="*/ 258 h 328"/>
                  <a:gd name="T14" fmla="*/ 330 w 330"/>
                  <a:gd name="T15" fmla="*/ 328 h 328"/>
                  <a:gd name="T16" fmla="*/ 264 w 330"/>
                  <a:gd name="T17" fmla="*/ 328 h 328"/>
                  <a:gd name="T18" fmla="*/ 264 w 330"/>
                  <a:gd name="T19" fmla="*/ 283 h 328"/>
                  <a:gd name="T20" fmla="*/ 221 w 330"/>
                  <a:gd name="T21" fmla="*/ 283 h 328"/>
                  <a:gd name="T22" fmla="*/ 221 w 330"/>
                  <a:gd name="T23" fmla="*/ 239 h 328"/>
                  <a:gd name="T24" fmla="*/ 175 w 330"/>
                  <a:gd name="T25" fmla="*/ 239 h 328"/>
                  <a:gd name="T26" fmla="*/ 175 w 330"/>
                  <a:gd name="T27" fmla="*/ 198 h 328"/>
                  <a:gd name="T28" fmla="*/ 76 w 330"/>
                  <a:gd name="T29" fmla="*/ 91 h 328"/>
                  <a:gd name="T30" fmla="*/ 91 w 330"/>
                  <a:gd name="T31" fmla="*/ 76 h 328"/>
                  <a:gd name="T32" fmla="*/ 76 w 330"/>
                  <a:gd name="T33" fmla="*/ 60 h 328"/>
                  <a:gd name="T34" fmla="*/ 60 w 330"/>
                  <a:gd name="T35" fmla="*/ 76 h 328"/>
                  <a:gd name="T36" fmla="*/ 76 w 330"/>
                  <a:gd name="T37" fmla="*/ 9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8">
                    <a:moveTo>
                      <a:pt x="175" y="198"/>
                    </a:moveTo>
                    <a:cubicBezTo>
                      <a:pt x="157" y="212"/>
                      <a:pt x="134" y="220"/>
                      <a:pt x="109" y="220"/>
                    </a:cubicBezTo>
                    <a:cubicBezTo>
                      <a:pt x="49" y="220"/>
                      <a:pt x="0" y="171"/>
                      <a:pt x="0" y="110"/>
                    </a:cubicBezTo>
                    <a:cubicBezTo>
                      <a:pt x="0" y="49"/>
                      <a:pt x="49" y="0"/>
                      <a:pt x="109" y="0"/>
                    </a:cubicBezTo>
                    <a:cubicBezTo>
                      <a:pt x="170" y="0"/>
                      <a:pt x="219" y="49"/>
                      <a:pt x="219" y="110"/>
                    </a:cubicBezTo>
                    <a:cubicBezTo>
                      <a:pt x="219" y="122"/>
                      <a:pt x="217" y="133"/>
                      <a:pt x="214" y="143"/>
                    </a:cubicBezTo>
                    <a:cubicBezTo>
                      <a:pt x="330" y="258"/>
                      <a:pt x="330" y="258"/>
                      <a:pt x="330" y="258"/>
                    </a:cubicBezTo>
                    <a:cubicBezTo>
                      <a:pt x="330" y="328"/>
                      <a:pt x="330" y="328"/>
                      <a:pt x="330" y="328"/>
                    </a:cubicBezTo>
                    <a:cubicBezTo>
                      <a:pt x="264" y="328"/>
                      <a:pt x="264" y="328"/>
                      <a:pt x="264" y="328"/>
                    </a:cubicBezTo>
                    <a:cubicBezTo>
                      <a:pt x="264" y="283"/>
                      <a:pt x="264" y="283"/>
                      <a:pt x="264" y="283"/>
                    </a:cubicBezTo>
                    <a:cubicBezTo>
                      <a:pt x="221" y="283"/>
                      <a:pt x="221" y="283"/>
                      <a:pt x="221" y="283"/>
                    </a:cubicBezTo>
                    <a:cubicBezTo>
                      <a:pt x="221" y="239"/>
                      <a:pt x="221" y="239"/>
                      <a:pt x="221" y="239"/>
                    </a:cubicBezTo>
                    <a:cubicBezTo>
                      <a:pt x="175" y="239"/>
                      <a:pt x="175" y="239"/>
                      <a:pt x="175" y="239"/>
                    </a:cubicBezTo>
                    <a:lnTo>
                      <a:pt x="175" y="198"/>
                    </a:lnTo>
                    <a:close/>
                    <a:moveTo>
                      <a:pt x="76" y="91"/>
                    </a:moveTo>
                    <a:cubicBezTo>
                      <a:pt x="84" y="91"/>
                      <a:pt x="91" y="84"/>
                      <a:pt x="91" y="76"/>
                    </a:cubicBezTo>
                    <a:cubicBezTo>
                      <a:pt x="91" y="67"/>
                      <a:pt x="84" y="60"/>
                      <a:pt x="76" y="60"/>
                    </a:cubicBezTo>
                    <a:cubicBezTo>
                      <a:pt x="67" y="60"/>
                      <a:pt x="60" y="67"/>
                      <a:pt x="60" y="76"/>
                    </a:cubicBezTo>
                    <a:cubicBezTo>
                      <a:pt x="60" y="84"/>
                      <a:pt x="67" y="91"/>
                      <a:pt x="76" y="91"/>
                    </a:cubicBezTo>
                    <a:close/>
                  </a:path>
                </a:pathLst>
              </a:custGeom>
              <a:noFill/>
              <a:ln w="15875" cap="sq">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defTabSz="914192">
                  <a:defRPr/>
                </a:pPr>
                <a:endParaRPr lang="en-US" sz="1600" dirty="0">
                  <a:solidFill>
                    <a:srgbClr val="000000"/>
                  </a:solidFill>
                  <a:latin typeface="Segoe UI"/>
                </a:endParaRPr>
              </a:p>
            </p:txBody>
          </p:sp>
          <p:sp>
            <p:nvSpPr>
              <p:cNvPr id="104466" name="Touch_E815" title="Icon of a closed hand with one finger pressing a button">
                <a:extLst>
                  <a:ext uri="{FF2B5EF4-FFF2-40B4-BE49-F238E27FC236}">
                    <a16:creationId xmlns:a16="http://schemas.microsoft.com/office/drawing/2014/main" id="{FBBB5893-3E96-4CFF-B8FF-5D23EB959355}"/>
                  </a:ext>
                </a:extLst>
              </p:cNvPr>
              <p:cNvSpPr>
                <a:spLocks noChangeAspect="1" noEditPoints="1"/>
              </p:cNvSpPr>
              <p:nvPr/>
            </p:nvSpPr>
            <p:spPr bwMode="auto">
              <a:xfrm>
                <a:off x="10217849" y="5085353"/>
                <a:ext cx="189129" cy="287419"/>
              </a:xfrm>
              <a:custGeom>
                <a:avLst/>
                <a:gdLst>
                  <a:gd name="T0" fmla="*/ 1238 w 2563"/>
                  <a:gd name="T1" fmla="*/ 1510 h 3746"/>
                  <a:gd name="T2" fmla="*/ 1238 w 2563"/>
                  <a:gd name="T3" fmla="*/ 1758 h 3746"/>
                  <a:gd name="T4" fmla="*/ 1238 w 2563"/>
                  <a:gd name="T5" fmla="*/ 654 h 3746"/>
                  <a:gd name="T6" fmla="*/ 1017 w 2563"/>
                  <a:gd name="T7" fmla="*/ 433 h 3746"/>
                  <a:gd name="T8" fmla="*/ 796 w 2563"/>
                  <a:gd name="T9" fmla="*/ 654 h 3746"/>
                  <a:gd name="T10" fmla="*/ 796 w 2563"/>
                  <a:gd name="T11" fmla="*/ 669 h 3746"/>
                  <a:gd name="T12" fmla="*/ 796 w 2563"/>
                  <a:gd name="T13" fmla="*/ 2453 h 3746"/>
                  <a:gd name="T14" fmla="*/ 662 w 2563"/>
                  <a:gd name="T15" fmla="*/ 2508 h 3746"/>
                  <a:gd name="T16" fmla="*/ 423 w 2563"/>
                  <a:gd name="T17" fmla="*/ 2269 h 3746"/>
                  <a:gd name="T18" fmla="*/ 92 w 2563"/>
                  <a:gd name="T19" fmla="*/ 2269 h 3746"/>
                  <a:gd name="T20" fmla="*/ 92 w 2563"/>
                  <a:gd name="T21" fmla="*/ 2600 h 3746"/>
                  <a:gd name="T22" fmla="*/ 906 w 2563"/>
                  <a:gd name="T23" fmla="*/ 3415 h 3746"/>
                  <a:gd name="T24" fmla="*/ 1680 w 2563"/>
                  <a:gd name="T25" fmla="*/ 3746 h 3746"/>
                  <a:gd name="T26" fmla="*/ 2563 w 2563"/>
                  <a:gd name="T27" fmla="*/ 2863 h 3746"/>
                  <a:gd name="T28" fmla="*/ 2563 w 2563"/>
                  <a:gd name="T29" fmla="*/ 2013 h 3746"/>
                  <a:gd name="T30" fmla="*/ 2396 w 2563"/>
                  <a:gd name="T31" fmla="*/ 1799 h 3746"/>
                  <a:gd name="T32" fmla="*/ 1238 w 2563"/>
                  <a:gd name="T33" fmla="*/ 1510 h 3746"/>
                  <a:gd name="T34" fmla="*/ 1238 w 2563"/>
                  <a:gd name="T35" fmla="*/ 654 h 3746"/>
                  <a:gd name="T36" fmla="*/ 1238 w 2563"/>
                  <a:gd name="T37" fmla="*/ 1268 h 3746"/>
                  <a:gd name="T38" fmla="*/ 1669 w 2563"/>
                  <a:gd name="T39" fmla="*/ 654 h 3746"/>
                  <a:gd name="T40" fmla="*/ 1016 w 2563"/>
                  <a:gd name="T41" fmla="*/ 0 h 3746"/>
                  <a:gd name="T42" fmla="*/ 363 w 2563"/>
                  <a:gd name="T43" fmla="*/ 654 h 3746"/>
                  <a:gd name="T44" fmla="*/ 796 w 2563"/>
                  <a:gd name="T45" fmla="*/ 1269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63" h="3746">
                    <a:moveTo>
                      <a:pt x="1238" y="1510"/>
                    </a:moveTo>
                    <a:cubicBezTo>
                      <a:pt x="1238" y="1758"/>
                      <a:pt x="1238" y="1758"/>
                      <a:pt x="1238" y="1758"/>
                    </a:cubicBezTo>
                    <a:moveTo>
                      <a:pt x="1238" y="654"/>
                    </a:moveTo>
                    <a:cubicBezTo>
                      <a:pt x="1238" y="532"/>
                      <a:pt x="1139" y="433"/>
                      <a:pt x="1017" y="433"/>
                    </a:cubicBezTo>
                    <a:cubicBezTo>
                      <a:pt x="895" y="433"/>
                      <a:pt x="796" y="532"/>
                      <a:pt x="796" y="654"/>
                    </a:cubicBezTo>
                    <a:cubicBezTo>
                      <a:pt x="796" y="654"/>
                      <a:pt x="796" y="659"/>
                      <a:pt x="796" y="669"/>
                    </a:cubicBezTo>
                    <a:cubicBezTo>
                      <a:pt x="796" y="818"/>
                      <a:pt x="796" y="2026"/>
                      <a:pt x="796" y="2453"/>
                    </a:cubicBezTo>
                    <a:cubicBezTo>
                      <a:pt x="796" y="2523"/>
                      <a:pt x="712" y="2557"/>
                      <a:pt x="662" y="2508"/>
                    </a:cubicBezTo>
                    <a:cubicBezTo>
                      <a:pt x="423" y="2269"/>
                      <a:pt x="423" y="2269"/>
                      <a:pt x="423" y="2269"/>
                    </a:cubicBezTo>
                    <a:cubicBezTo>
                      <a:pt x="331" y="2177"/>
                      <a:pt x="183" y="2177"/>
                      <a:pt x="92" y="2269"/>
                    </a:cubicBezTo>
                    <a:cubicBezTo>
                      <a:pt x="0" y="2360"/>
                      <a:pt x="0" y="2508"/>
                      <a:pt x="92" y="2600"/>
                    </a:cubicBezTo>
                    <a:cubicBezTo>
                      <a:pt x="906" y="3415"/>
                      <a:pt x="906" y="3415"/>
                      <a:pt x="906" y="3415"/>
                    </a:cubicBezTo>
                    <a:cubicBezTo>
                      <a:pt x="1104" y="3619"/>
                      <a:pt x="1377" y="3746"/>
                      <a:pt x="1680" y="3746"/>
                    </a:cubicBezTo>
                    <a:cubicBezTo>
                      <a:pt x="2168" y="3746"/>
                      <a:pt x="2563" y="3351"/>
                      <a:pt x="2563" y="2863"/>
                    </a:cubicBezTo>
                    <a:cubicBezTo>
                      <a:pt x="2563" y="2013"/>
                      <a:pt x="2563" y="2013"/>
                      <a:pt x="2563" y="2013"/>
                    </a:cubicBezTo>
                    <a:cubicBezTo>
                      <a:pt x="2563" y="1912"/>
                      <a:pt x="2494" y="1824"/>
                      <a:pt x="2396" y="1799"/>
                    </a:cubicBezTo>
                    <a:cubicBezTo>
                      <a:pt x="1238" y="1510"/>
                      <a:pt x="1238" y="1510"/>
                      <a:pt x="1238" y="1510"/>
                    </a:cubicBezTo>
                    <a:lnTo>
                      <a:pt x="1238" y="654"/>
                    </a:lnTo>
                    <a:close/>
                    <a:moveTo>
                      <a:pt x="1238" y="1268"/>
                    </a:moveTo>
                    <a:cubicBezTo>
                      <a:pt x="1489" y="1177"/>
                      <a:pt x="1669" y="936"/>
                      <a:pt x="1669" y="654"/>
                    </a:cubicBezTo>
                    <a:cubicBezTo>
                      <a:pt x="1669" y="293"/>
                      <a:pt x="1377" y="0"/>
                      <a:pt x="1016" y="0"/>
                    </a:cubicBezTo>
                    <a:cubicBezTo>
                      <a:pt x="655" y="0"/>
                      <a:pt x="363" y="293"/>
                      <a:pt x="363" y="654"/>
                    </a:cubicBezTo>
                    <a:cubicBezTo>
                      <a:pt x="363" y="937"/>
                      <a:pt x="544" y="1178"/>
                      <a:pt x="796" y="1269"/>
                    </a:cubicBezTo>
                  </a:path>
                </a:pathLst>
              </a:custGeom>
              <a:noFill/>
              <a:ln w="15875" cap="sq">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defTabSz="914192">
                  <a:defRPr/>
                </a:pPr>
                <a:endParaRPr lang="en-US" sz="1600" dirty="0">
                  <a:gradFill>
                    <a:gsLst>
                      <a:gs pos="0">
                        <a:srgbClr val="505050"/>
                      </a:gs>
                      <a:gs pos="100000">
                        <a:srgbClr val="505050"/>
                      </a:gs>
                    </a:gsLst>
                    <a:lin ang="5400000" scaled="1"/>
                  </a:gradFill>
                  <a:latin typeface="Segoe UI"/>
                </a:endParaRPr>
              </a:p>
            </p:txBody>
          </p:sp>
          <p:sp>
            <p:nvSpPr>
              <p:cNvPr id="104475" name="arrow_14" title="Icon of a circle made of a curved arrow pointing counterclockwise">
                <a:extLst>
                  <a:ext uri="{FF2B5EF4-FFF2-40B4-BE49-F238E27FC236}">
                    <a16:creationId xmlns:a16="http://schemas.microsoft.com/office/drawing/2014/main" id="{7D71272B-BAF3-47AB-84D9-B5C6078E0132}"/>
                  </a:ext>
                </a:extLst>
              </p:cNvPr>
              <p:cNvSpPr>
                <a:spLocks noChangeAspect="1" noEditPoints="1"/>
              </p:cNvSpPr>
              <p:nvPr/>
            </p:nvSpPr>
            <p:spPr bwMode="auto">
              <a:xfrm>
                <a:off x="10617947" y="5092346"/>
                <a:ext cx="235686" cy="247441"/>
              </a:xfrm>
              <a:custGeom>
                <a:avLst/>
                <a:gdLst>
                  <a:gd name="T0" fmla="*/ 0 w 293"/>
                  <a:gd name="T1" fmla="*/ 110 h 298"/>
                  <a:gd name="T2" fmla="*/ 144 w 293"/>
                  <a:gd name="T3" fmla="*/ 0 h 298"/>
                  <a:gd name="T4" fmla="*/ 293 w 293"/>
                  <a:gd name="T5" fmla="*/ 149 h 298"/>
                  <a:gd name="T6" fmla="*/ 144 w 293"/>
                  <a:gd name="T7" fmla="*/ 298 h 298"/>
                  <a:gd name="T8" fmla="*/ 0 w 293"/>
                  <a:gd name="T9" fmla="*/ 187 h 298"/>
                  <a:gd name="T10" fmla="*/ 0 w 293"/>
                  <a:gd name="T11" fmla="*/ 36 h 298"/>
                  <a:gd name="T12" fmla="*/ 0 w 293"/>
                  <a:gd name="T13" fmla="*/ 109 h 298"/>
                  <a:gd name="T14" fmla="*/ 73 w 293"/>
                  <a:gd name="T15" fmla="*/ 10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298">
                    <a:moveTo>
                      <a:pt x="0" y="110"/>
                    </a:moveTo>
                    <a:cubicBezTo>
                      <a:pt x="17" y="46"/>
                      <a:pt x="75" y="0"/>
                      <a:pt x="144" y="0"/>
                    </a:cubicBezTo>
                    <a:cubicBezTo>
                      <a:pt x="226" y="0"/>
                      <a:pt x="293" y="66"/>
                      <a:pt x="293" y="149"/>
                    </a:cubicBezTo>
                    <a:cubicBezTo>
                      <a:pt x="293" y="231"/>
                      <a:pt x="226" y="298"/>
                      <a:pt x="144" y="298"/>
                    </a:cubicBezTo>
                    <a:cubicBezTo>
                      <a:pt x="75" y="298"/>
                      <a:pt x="17" y="251"/>
                      <a:pt x="0" y="187"/>
                    </a:cubicBezTo>
                    <a:moveTo>
                      <a:pt x="0" y="36"/>
                    </a:moveTo>
                    <a:cubicBezTo>
                      <a:pt x="0" y="109"/>
                      <a:pt x="0" y="109"/>
                      <a:pt x="0" y="109"/>
                    </a:cubicBezTo>
                    <a:cubicBezTo>
                      <a:pt x="73" y="109"/>
                      <a:pt x="73" y="109"/>
                      <a:pt x="73" y="109"/>
                    </a:cubicBezTo>
                  </a:path>
                </a:pathLst>
              </a:custGeom>
              <a:noFill/>
              <a:ln w="15875" cap="sq">
                <a:solidFill>
                  <a:schemeClr val="tx1">
                    <a:lumMod val="65000"/>
                    <a:lumOff val="35000"/>
                  </a:schemeClr>
                </a:solidFill>
                <a:prstDash val="solid"/>
                <a:miter lim="800000"/>
                <a:headEnd/>
                <a:tailEnd/>
              </a:ln>
            </p:spPr>
            <p:txBody>
              <a:bodyPr vert="horz" wrap="square" lIns="91427" tIns="45713" rIns="91427" bIns="45713" numCol="1" anchor="t" anchorCtr="0" compatLnSpc="1">
                <a:prstTxWarp prst="textNoShape">
                  <a:avLst/>
                </a:prstTxWarp>
              </a:bodyPr>
              <a:lstStyle/>
              <a:p>
                <a:pPr defTabSz="914192">
                  <a:defRPr/>
                </a:pPr>
                <a:endParaRPr lang="en-US" sz="1600">
                  <a:solidFill>
                    <a:srgbClr val="000000"/>
                  </a:solidFill>
                  <a:latin typeface="Segoe UI"/>
                </a:endParaRPr>
              </a:p>
            </p:txBody>
          </p:sp>
        </p:grpSp>
        <p:grpSp>
          <p:nvGrpSpPr>
            <p:cNvPr id="66" name="Group 65">
              <a:extLst>
                <a:ext uri="{FF2B5EF4-FFF2-40B4-BE49-F238E27FC236}">
                  <a16:creationId xmlns:a16="http://schemas.microsoft.com/office/drawing/2014/main" id="{19A8CA21-4041-4376-9E26-A807B907D059}"/>
                </a:ext>
                <a:ext uri="{C183D7F6-B498-43B3-948B-1728B52AA6E4}">
                  <adec:decorative xmlns:adec="http://schemas.microsoft.com/office/drawing/2017/decorative" val="1"/>
                </a:ext>
              </a:extLst>
            </p:cNvPr>
            <p:cNvGrpSpPr/>
            <p:nvPr/>
          </p:nvGrpSpPr>
          <p:grpSpPr>
            <a:xfrm>
              <a:off x="8488337" y="3250070"/>
              <a:ext cx="564398" cy="793070"/>
              <a:chOff x="8777522" y="3397184"/>
              <a:chExt cx="640080" cy="899417"/>
            </a:xfrm>
          </p:grpSpPr>
          <p:sp>
            <p:nvSpPr>
              <p:cNvPr id="110" name="TextBox 109">
                <a:extLst>
                  <a:ext uri="{FF2B5EF4-FFF2-40B4-BE49-F238E27FC236}">
                    <a16:creationId xmlns:a16="http://schemas.microsoft.com/office/drawing/2014/main" id="{29368155-0EFE-499C-AD61-834A0902F06D}"/>
                  </a:ext>
                </a:extLst>
              </p:cNvPr>
              <p:cNvSpPr txBox="1"/>
              <p:nvPr/>
            </p:nvSpPr>
            <p:spPr>
              <a:xfrm>
                <a:off x="8777522" y="3397184"/>
                <a:ext cx="640080" cy="314143"/>
              </a:xfrm>
              <a:prstGeom prst="rect">
                <a:avLst/>
              </a:prstGeom>
              <a:noFill/>
              <a:ln>
                <a:noFill/>
              </a:ln>
            </p:spPr>
            <p:txBody>
              <a:bodyPr wrap="square" lIns="0" tIns="0" rIns="0" bIns="0" rtlCol="0">
                <a:spAutoFit/>
              </a:bodyPr>
              <a:lstStyle/>
              <a:p>
                <a:pPr algn="ctr" defTabSz="914225">
                  <a:defRPr/>
                </a:pPr>
                <a:r>
                  <a:rPr lang="en-US" sz="900" dirty="0">
                    <a:latin typeface="Segoe UI" panose="020B0502040204020203" pitchFamily="34" charset="0"/>
                    <a:cs typeface="Segoe UI" panose="020B0502040204020203" pitchFamily="34" charset="0"/>
                  </a:rPr>
                  <a:t>Azure Blob Storage</a:t>
                </a:r>
              </a:p>
            </p:txBody>
          </p:sp>
          <p:pic>
            <p:nvPicPr>
              <p:cNvPr id="111" name="Picture 110">
                <a:extLst>
                  <a:ext uri="{FF2B5EF4-FFF2-40B4-BE49-F238E27FC236}">
                    <a16:creationId xmlns:a16="http://schemas.microsoft.com/office/drawing/2014/main" id="{9ABB9960-F1EA-418D-88E3-25117F3C38A3}"/>
                  </a:ext>
                </a:extLst>
              </p:cNvPr>
              <p:cNvPicPr>
                <a:picLocks noChangeAspect="1"/>
              </p:cNvPicPr>
              <p:nvPr/>
            </p:nvPicPr>
            <p:blipFill>
              <a:blip r:embed="rId12" cstate="email">
                <a:extLst>
                  <a:ext uri="{28A0092B-C50C-407E-A947-70E740481C1C}">
                    <a14:useLocalDpi xmlns:a14="http://schemas.microsoft.com/office/drawing/2010/main"/>
                  </a:ext>
                </a:extLst>
              </a:blip>
              <a:srcRect/>
              <a:stretch/>
            </p:blipFill>
            <p:spPr>
              <a:xfrm>
                <a:off x="8790133" y="3681715"/>
                <a:ext cx="614886" cy="614886"/>
              </a:xfrm>
              <a:prstGeom prst="rect">
                <a:avLst/>
              </a:prstGeom>
              <a:ln>
                <a:noFill/>
              </a:ln>
            </p:spPr>
          </p:pic>
        </p:grpSp>
        <p:grpSp>
          <p:nvGrpSpPr>
            <p:cNvPr id="15" name="Group 14">
              <a:extLst>
                <a:ext uri="{FF2B5EF4-FFF2-40B4-BE49-F238E27FC236}">
                  <a16:creationId xmlns:a16="http://schemas.microsoft.com/office/drawing/2014/main" id="{00343E7E-82D9-DA9E-4226-6FB38047F05D}"/>
                </a:ext>
              </a:extLst>
            </p:cNvPr>
            <p:cNvGrpSpPr/>
            <p:nvPr/>
          </p:nvGrpSpPr>
          <p:grpSpPr>
            <a:xfrm>
              <a:off x="8369917" y="1845982"/>
              <a:ext cx="3521220" cy="2819936"/>
              <a:chOff x="8369917" y="1845982"/>
              <a:chExt cx="3521220" cy="2819936"/>
            </a:xfrm>
          </p:grpSpPr>
          <p:sp>
            <p:nvSpPr>
              <p:cNvPr id="61" name="Rectangle: Rounded Corners 60">
                <a:extLst>
                  <a:ext uri="{FF2B5EF4-FFF2-40B4-BE49-F238E27FC236}">
                    <a16:creationId xmlns:a16="http://schemas.microsoft.com/office/drawing/2014/main" id="{E85B72D1-9E8C-4C7E-88B6-87A71EC4FDF3}"/>
                  </a:ext>
                </a:extLst>
              </p:cNvPr>
              <p:cNvSpPr/>
              <p:nvPr/>
            </p:nvSpPr>
            <p:spPr bwMode="auto">
              <a:xfrm>
                <a:off x="8369917" y="2144622"/>
                <a:ext cx="3286316" cy="2521296"/>
              </a:xfrm>
              <a:prstGeom prst="roundRect">
                <a:avLst>
                  <a:gd name="adj" fmla="val 5627"/>
                </a:avLst>
              </a:prstGeom>
              <a:noFill/>
              <a:ln w="28575">
                <a:solidFill>
                  <a:schemeClr val="tx1">
                    <a:lumMod val="65000"/>
                    <a:lumOff val="35000"/>
                  </a:schemeClr>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dirty="0">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9" name="Picture 8">
                <a:extLst>
                  <a:ext uri="{FF2B5EF4-FFF2-40B4-BE49-F238E27FC236}">
                    <a16:creationId xmlns:a16="http://schemas.microsoft.com/office/drawing/2014/main" id="{978FD5BE-589F-02CE-0DEE-3A79325AFE95}"/>
                  </a:ext>
                </a:extLst>
              </p:cNvPr>
              <p:cNvPicPr>
                <a:picLocks noChangeAspect="1"/>
              </p:cNvPicPr>
              <p:nvPr/>
            </p:nvPicPr>
            <p:blipFill>
              <a:blip r:embed="rId13" cstate="email">
                <a:extLst>
                  <a:ext uri="{28A0092B-C50C-407E-A947-70E740481C1C}">
                    <a14:useLocalDpi xmlns:a14="http://schemas.microsoft.com/office/drawing/2010/main"/>
                  </a:ext>
                </a:extLst>
              </a:blip>
              <a:srcRect/>
              <a:stretch/>
            </p:blipFill>
            <p:spPr>
              <a:xfrm>
                <a:off x="11338756" y="1845982"/>
                <a:ext cx="552381" cy="552381"/>
              </a:xfrm>
              <a:prstGeom prst="rect">
                <a:avLst/>
              </a:prstGeom>
            </p:spPr>
          </p:pic>
        </p:grpSp>
      </p:grpSp>
      <p:sp>
        <p:nvSpPr>
          <p:cNvPr id="20" name="Title 19">
            <a:extLst>
              <a:ext uri="{FF2B5EF4-FFF2-40B4-BE49-F238E27FC236}">
                <a16:creationId xmlns:a16="http://schemas.microsoft.com/office/drawing/2014/main" id="{E28A1984-16AB-1B8D-AAB7-BD89B139AD4D}"/>
              </a:ext>
            </a:extLst>
          </p:cNvPr>
          <p:cNvSpPr>
            <a:spLocks noGrp="1"/>
          </p:cNvSpPr>
          <p:nvPr>
            <p:ph type="title"/>
          </p:nvPr>
        </p:nvSpPr>
        <p:spPr/>
        <p:txBody>
          <a:bodyPr/>
          <a:lstStyle/>
          <a:p>
            <a:r>
              <a:rPr lang="en-US" dirty="0">
                <a:solidFill>
                  <a:schemeClr val="tx1"/>
                </a:solidFill>
              </a:rPr>
              <a:t>Extend your BCDR strategy with </a:t>
            </a:r>
            <a:r>
              <a:rPr lang="en-US" dirty="0"/>
              <a:t>our trusted partners</a:t>
            </a:r>
            <a:endParaRPr lang="en-NL" dirty="0"/>
          </a:p>
        </p:txBody>
      </p:sp>
      <p:sp>
        <p:nvSpPr>
          <p:cNvPr id="5" name="TextBox 4">
            <a:extLst>
              <a:ext uri="{FF2B5EF4-FFF2-40B4-BE49-F238E27FC236}">
                <a16:creationId xmlns:a16="http://schemas.microsoft.com/office/drawing/2014/main" id="{063301A0-52A9-494A-8861-A669067C7E2E}"/>
              </a:ext>
            </a:extLst>
          </p:cNvPr>
          <p:cNvSpPr txBox="1"/>
          <p:nvPr/>
        </p:nvSpPr>
        <p:spPr>
          <a:xfrm>
            <a:off x="1213658" y="1637075"/>
            <a:ext cx="2373777" cy="627497"/>
          </a:xfrm>
          <a:prstGeom prst="rect">
            <a:avLst/>
          </a:prstGeom>
          <a:noFill/>
        </p:spPr>
        <p:txBody>
          <a:bodyPr wrap="square" lIns="0" tIns="0" rIns="0" bIns="0" rtlCol="0" anchor="ctr">
            <a:noAutofit/>
          </a:bodyPr>
          <a:lstStyle/>
          <a:p>
            <a:pPr defTabSz="914192">
              <a:defRPr/>
            </a:pPr>
            <a:r>
              <a:rPr lang="en-US" sz="1200" dirty="0"/>
              <a:t>Backup data/apps to Azure </a:t>
            </a:r>
            <a:br>
              <a:rPr lang="en-US" sz="1200" dirty="0"/>
            </a:br>
            <a:r>
              <a:rPr lang="en-US" sz="1200" dirty="0"/>
              <a:t>as a durable offsite </a:t>
            </a:r>
          </a:p>
        </p:txBody>
      </p:sp>
      <p:sp>
        <p:nvSpPr>
          <p:cNvPr id="21" name="TextBox 20">
            <a:extLst>
              <a:ext uri="{FF2B5EF4-FFF2-40B4-BE49-F238E27FC236}">
                <a16:creationId xmlns:a16="http://schemas.microsoft.com/office/drawing/2014/main" id="{B33EFA06-BA76-4972-8F56-2126312A2B51}"/>
              </a:ext>
            </a:extLst>
          </p:cNvPr>
          <p:cNvSpPr txBox="1"/>
          <p:nvPr/>
        </p:nvSpPr>
        <p:spPr>
          <a:xfrm>
            <a:off x="1213657" y="2376163"/>
            <a:ext cx="2373777" cy="627497"/>
          </a:xfrm>
          <a:prstGeom prst="rect">
            <a:avLst/>
          </a:prstGeom>
          <a:noFill/>
        </p:spPr>
        <p:txBody>
          <a:bodyPr wrap="square" lIns="0" tIns="0" rIns="0" bIns="0" rtlCol="0" anchor="ctr">
            <a:noAutofit/>
          </a:bodyPr>
          <a:lstStyle/>
          <a:p>
            <a:pPr defTabSz="914192">
              <a:defRPr/>
            </a:pPr>
            <a:r>
              <a:rPr lang="en-US" sz="1200" dirty="0"/>
              <a:t>Store securely &amp; cost-effectively</a:t>
            </a:r>
            <a:br>
              <a:rPr lang="en-US" sz="1200" dirty="0"/>
            </a:br>
            <a:r>
              <a:rPr lang="en-US" sz="1200" dirty="0"/>
              <a:t>in </a:t>
            </a:r>
            <a:r>
              <a:rPr lang="en-US" sz="1200" dirty="0">
                <a:solidFill>
                  <a:schemeClr val="tx2"/>
                </a:solidFill>
              </a:rPr>
              <a:t>Azure Storage</a:t>
            </a:r>
          </a:p>
        </p:txBody>
      </p:sp>
      <p:sp>
        <p:nvSpPr>
          <p:cNvPr id="24" name="TextBox 23">
            <a:extLst>
              <a:ext uri="{FF2B5EF4-FFF2-40B4-BE49-F238E27FC236}">
                <a16:creationId xmlns:a16="http://schemas.microsoft.com/office/drawing/2014/main" id="{46C9D74E-AA1F-408C-BC65-D99E63973F48}"/>
              </a:ext>
            </a:extLst>
          </p:cNvPr>
          <p:cNvSpPr txBox="1"/>
          <p:nvPr/>
        </p:nvSpPr>
        <p:spPr>
          <a:xfrm>
            <a:off x="1213657" y="3115251"/>
            <a:ext cx="2373777" cy="627497"/>
          </a:xfrm>
          <a:prstGeom prst="rect">
            <a:avLst/>
          </a:prstGeom>
          <a:noFill/>
        </p:spPr>
        <p:txBody>
          <a:bodyPr wrap="square" lIns="0" tIns="0" rIns="0" bIns="0" rtlCol="0" anchor="ctr">
            <a:noAutofit/>
          </a:bodyPr>
          <a:lstStyle/>
          <a:p>
            <a:pPr defTabSz="914192">
              <a:defRPr/>
            </a:pPr>
            <a:r>
              <a:rPr lang="en-US" sz="1200" dirty="0"/>
              <a:t>Use Azure as a secure &amp; </a:t>
            </a:r>
            <a:br>
              <a:rPr lang="en-US" sz="1200" dirty="0"/>
            </a:br>
            <a:r>
              <a:rPr lang="en-US" sz="1200" dirty="0"/>
              <a:t>cost-effective DR site</a:t>
            </a:r>
          </a:p>
        </p:txBody>
      </p:sp>
      <p:sp>
        <p:nvSpPr>
          <p:cNvPr id="22" name="TextBox 21">
            <a:extLst>
              <a:ext uri="{FF2B5EF4-FFF2-40B4-BE49-F238E27FC236}">
                <a16:creationId xmlns:a16="http://schemas.microsoft.com/office/drawing/2014/main" id="{05CD119A-0284-4BEC-A6DD-F4608D501431}"/>
              </a:ext>
            </a:extLst>
          </p:cNvPr>
          <p:cNvSpPr txBox="1"/>
          <p:nvPr/>
        </p:nvSpPr>
        <p:spPr>
          <a:xfrm>
            <a:off x="1213657" y="3854339"/>
            <a:ext cx="2373777" cy="627497"/>
          </a:xfrm>
          <a:prstGeom prst="rect">
            <a:avLst/>
          </a:prstGeom>
          <a:noFill/>
        </p:spPr>
        <p:txBody>
          <a:bodyPr wrap="square" lIns="0" tIns="0" rIns="0" bIns="0" rtlCol="0" anchor="ctr">
            <a:noAutofit/>
          </a:bodyPr>
          <a:lstStyle/>
          <a:p>
            <a:pPr defTabSz="914192">
              <a:defRPr/>
            </a:pPr>
            <a:r>
              <a:rPr lang="en-US" sz="1200" dirty="0"/>
              <a:t>Migrate and protect in Azure </a:t>
            </a:r>
          </a:p>
        </p:txBody>
      </p:sp>
      <p:sp>
        <p:nvSpPr>
          <p:cNvPr id="78" name="TextBox 77">
            <a:extLst>
              <a:ext uri="{FF2B5EF4-FFF2-40B4-BE49-F238E27FC236}">
                <a16:creationId xmlns:a16="http://schemas.microsoft.com/office/drawing/2014/main" id="{E39312A9-5F64-4E64-B728-F325703A1F7A}"/>
              </a:ext>
            </a:extLst>
          </p:cNvPr>
          <p:cNvSpPr txBox="1"/>
          <p:nvPr/>
        </p:nvSpPr>
        <p:spPr>
          <a:xfrm>
            <a:off x="1213657" y="4593428"/>
            <a:ext cx="2373777" cy="627497"/>
          </a:xfrm>
          <a:prstGeom prst="rect">
            <a:avLst/>
          </a:prstGeom>
          <a:noFill/>
        </p:spPr>
        <p:txBody>
          <a:bodyPr wrap="square" lIns="0" tIns="0" rIns="0" bIns="0" rtlCol="0" anchor="ctr">
            <a:noAutofit/>
          </a:bodyPr>
          <a:lstStyle/>
          <a:p>
            <a:pPr defTabSz="914192">
              <a:defRPr/>
            </a:pPr>
            <a:r>
              <a:rPr lang="en-US" sz="1200" dirty="0"/>
              <a:t>Stay compliant</a:t>
            </a:r>
          </a:p>
        </p:txBody>
      </p:sp>
      <p:pic>
        <p:nvPicPr>
          <p:cNvPr id="33" name="Picture 32" descr="A picture containing text, outdoor, sign, dark&#10;&#10;Description automatically generated">
            <a:extLst>
              <a:ext uri="{FF2B5EF4-FFF2-40B4-BE49-F238E27FC236}">
                <a16:creationId xmlns:a16="http://schemas.microsoft.com/office/drawing/2014/main" id="{87B45887-7000-E702-C590-7A5EBDA1A54F}"/>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2425700" y="5933818"/>
            <a:ext cx="993768" cy="163040"/>
          </a:xfrm>
          <a:prstGeom prst="rect">
            <a:avLst/>
          </a:prstGeom>
        </p:spPr>
      </p:pic>
      <p:pic>
        <p:nvPicPr>
          <p:cNvPr id="35" name="Picture 34" descr="Icon&#10;&#10;Description automatically generated with medium confidence">
            <a:extLst>
              <a:ext uri="{FF2B5EF4-FFF2-40B4-BE49-F238E27FC236}">
                <a16:creationId xmlns:a16="http://schemas.microsoft.com/office/drawing/2014/main" id="{2DD7AFC6-E3D9-7724-F111-FF180B72847B}"/>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3800408" y="5904470"/>
            <a:ext cx="939256" cy="268569"/>
          </a:xfrm>
          <a:prstGeom prst="rect">
            <a:avLst/>
          </a:prstGeom>
        </p:spPr>
      </p:pic>
      <p:pic>
        <p:nvPicPr>
          <p:cNvPr id="2" name="Picture 1">
            <a:extLst>
              <a:ext uri="{FF2B5EF4-FFF2-40B4-BE49-F238E27FC236}">
                <a16:creationId xmlns:a16="http://schemas.microsoft.com/office/drawing/2014/main" id="{37CDC332-7A53-9D90-BE30-A09C6F8E5C0A}"/>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469059" y="4701289"/>
            <a:ext cx="406266" cy="406266"/>
          </a:xfrm>
          <a:prstGeom prst="rect">
            <a:avLst/>
          </a:prstGeom>
        </p:spPr>
      </p:pic>
      <p:pic>
        <p:nvPicPr>
          <p:cNvPr id="4" name="Picture 3">
            <a:extLst>
              <a:ext uri="{FF2B5EF4-FFF2-40B4-BE49-F238E27FC236}">
                <a16:creationId xmlns:a16="http://schemas.microsoft.com/office/drawing/2014/main" id="{AD6B616D-A352-778A-F7E8-D5ACC317F9B0}"/>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456748" y="3926178"/>
            <a:ext cx="430888" cy="430888"/>
          </a:xfrm>
          <a:prstGeom prst="rect">
            <a:avLst/>
          </a:prstGeom>
        </p:spPr>
      </p:pic>
      <p:pic>
        <p:nvPicPr>
          <p:cNvPr id="11" name="Picture 10">
            <a:extLst>
              <a:ext uri="{FF2B5EF4-FFF2-40B4-BE49-F238E27FC236}">
                <a16:creationId xmlns:a16="http://schemas.microsoft.com/office/drawing/2014/main" id="{EEF40D51-DB2F-2C99-B52B-77C114BDF033}"/>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505997" y="3212302"/>
            <a:ext cx="332391" cy="562508"/>
          </a:xfrm>
          <a:prstGeom prst="rect">
            <a:avLst/>
          </a:prstGeom>
        </p:spPr>
      </p:pic>
      <p:pic>
        <p:nvPicPr>
          <p:cNvPr id="12" name="Picture 11">
            <a:extLst>
              <a:ext uri="{FF2B5EF4-FFF2-40B4-BE49-F238E27FC236}">
                <a16:creationId xmlns:a16="http://schemas.microsoft.com/office/drawing/2014/main" id="{6BA1D280-0F01-2A17-4B9F-48E230CB25A3}"/>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461333" y="2475503"/>
            <a:ext cx="421719" cy="421719"/>
          </a:xfrm>
          <a:prstGeom prst="rect">
            <a:avLst/>
          </a:prstGeom>
        </p:spPr>
      </p:pic>
      <p:pic>
        <p:nvPicPr>
          <p:cNvPr id="14" name="Picture 13">
            <a:extLst>
              <a:ext uri="{FF2B5EF4-FFF2-40B4-BE49-F238E27FC236}">
                <a16:creationId xmlns:a16="http://schemas.microsoft.com/office/drawing/2014/main" id="{9CA653EC-48B6-A232-EC2B-DC084AE99F2A}"/>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469059" y="1739242"/>
            <a:ext cx="406267" cy="406267"/>
          </a:xfrm>
          <a:prstGeom prst="rect">
            <a:avLst/>
          </a:prstGeom>
        </p:spPr>
      </p:pic>
    </p:spTree>
    <p:extLst>
      <p:ext uri="{BB962C8B-B14F-4D97-AF65-F5344CB8AC3E}">
        <p14:creationId xmlns:p14="http://schemas.microsoft.com/office/powerpoint/2010/main" val="275954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400"/>
                                  </p:stCondLst>
                                  <p:childTnLst>
                                    <p:set>
                                      <p:cBhvr>
                                        <p:cTn id="9" dur="1" fill="hold">
                                          <p:stCondLst>
                                            <p:cond delay="0"/>
                                          </p:stCondLst>
                                        </p:cTn>
                                        <p:tgtEl>
                                          <p:spTgt spid="104478"/>
                                        </p:tgtEl>
                                        <p:attrNameLst>
                                          <p:attrName>style.visibility</p:attrName>
                                        </p:attrNameLst>
                                      </p:cBhvr>
                                      <p:to>
                                        <p:strVal val="visible"/>
                                      </p:to>
                                    </p:set>
                                    <p:animEffect transition="in" filter="fade">
                                      <p:cBhvr>
                                        <p:cTn id="10" dur="500"/>
                                        <p:tgtEl>
                                          <p:spTgt spid="104478"/>
                                        </p:tgtEl>
                                      </p:cBhvr>
                                    </p:animEffect>
                                  </p:childTnLst>
                                </p:cTn>
                              </p:par>
                              <p:par>
                                <p:cTn id="11" presetID="42" presetClass="path" presetSubtype="0" decel="100000" fill="hold" nodeType="withEffect">
                                  <p:stCondLst>
                                    <p:cond delay="400"/>
                                  </p:stCondLst>
                                  <p:childTnLst>
                                    <p:animMotion origin="layout" path="M -4.86852E-6 0.01611 L -4.86852E-6 1.3754E-6 " pathEditMode="relative" rAng="0" ptsTypes="AA">
                                      <p:cBhvr>
                                        <p:cTn id="12" dur="600" fill="hold"/>
                                        <p:tgtEl>
                                          <p:spTgt spid="104478"/>
                                        </p:tgtEl>
                                        <p:attrNameLst>
                                          <p:attrName>ppt_x</p:attrName>
                                          <p:attrName>ppt_y</p:attrName>
                                        </p:attrNameLst>
                                      </p:cBhvr>
                                      <p:rCtr x="0" y="-817"/>
                                    </p:animMotion>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1100"/>
                                        <p:tgtEl>
                                          <p:spTgt spid="4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35" presetClass="path" presetSubtype="0" decel="100000" fill="hold" grpId="1" nodeType="withEffect">
                                  <p:stCondLst>
                                    <p:cond delay="0"/>
                                  </p:stCondLst>
                                  <p:childTnLst>
                                    <p:animMotion origin="layout" path="M 0.01849 1.11111E-6 L -2.08333E-7 1.11111E-6 " pathEditMode="relative" rAng="0" ptsTypes="AA">
                                      <p:cBhvr>
                                        <p:cTn id="22" dur="600" fill="hold"/>
                                        <p:tgtEl>
                                          <p:spTgt spid="39"/>
                                        </p:tgtEl>
                                        <p:attrNameLst>
                                          <p:attrName>ppt_x</p:attrName>
                                          <p:attrName>ppt_y</p:attrName>
                                        </p:attrNameLst>
                                      </p:cBhvr>
                                      <p:rCtr x="-924" y="0"/>
                                    </p:animMotion>
                                  </p:childTnLst>
                                </p:cTn>
                              </p:par>
                              <p:par>
                                <p:cTn id="23" presetID="10" presetClass="entr" presetSubtype="0" fill="hold" nodeType="withEffect">
                                  <p:stCondLst>
                                    <p:cond delay="5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35" presetClass="path" presetSubtype="0" decel="100000" fill="hold" nodeType="withEffect">
                                  <p:stCondLst>
                                    <p:cond delay="50"/>
                                  </p:stCondLst>
                                  <p:childTnLst>
                                    <p:animMotion origin="layout" path="M 0.01849 -4.07407E-6 L -2.70833E-6 -4.07407E-6 " pathEditMode="relative" rAng="0" ptsTypes="AA">
                                      <p:cBhvr>
                                        <p:cTn id="27" dur="600" fill="hold"/>
                                        <p:tgtEl>
                                          <p:spTgt spid="27"/>
                                        </p:tgtEl>
                                        <p:attrNameLst>
                                          <p:attrName>ppt_x</p:attrName>
                                          <p:attrName>ppt_y</p:attrName>
                                        </p:attrNameLst>
                                      </p:cBhvr>
                                      <p:rCtr x="-924" y="0"/>
                                    </p:animMotion>
                                  </p:childTnLst>
                                </p:cTn>
                              </p:par>
                              <p:par>
                                <p:cTn id="28" presetID="10" presetClass="entr" presetSubtype="0" fill="hold" nodeType="withEffect">
                                  <p:stCondLst>
                                    <p:cond delay="3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35" presetClass="path" presetSubtype="0" decel="100000" fill="hold" nodeType="withEffect">
                                  <p:stCondLst>
                                    <p:cond delay="300"/>
                                  </p:stCondLst>
                                  <p:childTnLst>
                                    <p:animMotion origin="layout" path="M 0.01849 4.44444E-6 L 1.04167E-6 4.44444E-6 " pathEditMode="relative" rAng="0" ptsTypes="AA">
                                      <p:cBhvr>
                                        <p:cTn id="32" dur="600" fill="hold"/>
                                        <p:tgtEl>
                                          <p:spTgt spid="3"/>
                                        </p:tgtEl>
                                        <p:attrNameLst>
                                          <p:attrName>ppt_x</p:attrName>
                                          <p:attrName>ppt_y</p:attrName>
                                        </p:attrNameLst>
                                      </p:cBhvr>
                                      <p:rCtr x="-924" y="0"/>
                                    </p:animMotion>
                                  </p:childTnLst>
                                </p:cTn>
                              </p:par>
                              <p:par>
                                <p:cTn id="33" presetID="10" presetClass="entr" presetSubtype="0" fill="hold" nodeType="withEffect">
                                  <p:stCondLst>
                                    <p:cond delay="4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35" presetClass="path" presetSubtype="0" decel="100000" fill="hold" nodeType="withEffect">
                                  <p:stCondLst>
                                    <p:cond delay="400"/>
                                  </p:stCondLst>
                                  <p:childTnLst>
                                    <p:animMotion origin="layout" path="M 0.01849 4.44444E-6 L -2.70833E-6 4.44444E-6 " pathEditMode="relative" rAng="0" ptsTypes="AA">
                                      <p:cBhvr>
                                        <p:cTn id="37" dur="600" fill="hold"/>
                                        <p:tgtEl>
                                          <p:spTgt spid="13"/>
                                        </p:tgtEl>
                                        <p:attrNameLst>
                                          <p:attrName>ppt_x</p:attrName>
                                          <p:attrName>ppt_y</p:attrName>
                                        </p:attrNameLst>
                                      </p:cBhvr>
                                      <p:rCtr x="-924" y="0"/>
                                    </p:animMotion>
                                  </p:childTnLst>
                                </p:cTn>
                              </p:par>
                              <p:par>
                                <p:cTn id="38" presetID="10" presetClass="entr" presetSubtype="0" fill="hold" nodeType="withEffect">
                                  <p:stCondLst>
                                    <p:cond delay="5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35" presetClass="path" presetSubtype="0" decel="100000" fill="hold" nodeType="withEffect">
                                  <p:stCondLst>
                                    <p:cond delay="500"/>
                                  </p:stCondLst>
                                  <p:childTnLst>
                                    <p:animMotion origin="layout" path="M 0.01849 4.44444E-6 L -4.58333E-6 4.44444E-6 " pathEditMode="relative" rAng="0" ptsTypes="AA">
                                      <p:cBhvr>
                                        <p:cTn id="42" dur="600" fill="hold"/>
                                        <p:tgtEl>
                                          <p:spTgt spid="17"/>
                                        </p:tgtEl>
                                        <p:attrNameLst>
                                          <p:attrName>ppt_x</p:attrName>
                                          <p:attrName>ppt_y</p:attrName>
                                        </p:attrNameLst>
                                      </p:cBhvr>
                                      <p:rCtr x="-924" y="0"/>
                                    </p:animMotion>
                                  </p:childTnLst>
                                </p:cTn>
                              </p:par>
                              <p:par>
                                <p:cTn id="43" presetID="10" presetClass="entr" presetSubtype="0" fill="hold" grpId="0" nodeType="withEffect">
                                  <p:stCondLst>
                                    <p:cond delay="6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35" presetClass="path" presetSubtype="0" decel="100000" fill="hold" grpId="1" nodeType="withEffect">
                                  <p:stCondLst>
                                    <p:cond delay="600"/>
                                  </p:stCondLst>
                                  <p:childTnLst>
                                    <p:animMotion origin="layout" path="M 0.01849 2.96296E-6 L 2.91667E-6 2.96296E-6 " pathEditMode="relative" rAng="0" ptsTypes="AA">
                                      <p:cBhvr>
                                        <p:cTn id="47" dur="600" fill="hold"/>
                                        <p:tgtEl>
                                          <p:spTgt spid="23"/>
                                        </p:tgtEl>
                                        <p:attrNameLst>
                                          <p:attrName>ppt_x</p:attrName>
                                          <p:attrName>ppt_y</p:attrName>
                                        </p:attrNameLst>
                                      </p:cBhvr>
                                      <p:rCtr x="-924" y="0"/>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par>
                                <p:cTn id="51" presetID="35" presetClass="path" presetSubtype="0" decel="100000" fill="hold" nodeType="withEffect">
                                  <p:stCondLst>
                                    <p:cond delay="500"/>
                                  </p:stCondLst>
                                  <p:childTnLst>
                                    <p:animMotion origin="layout" path="M 0.01849 -1.11111E-6 L -2.91667E-6 -1.11111E-6 " pathEditMode="relative" rAng="0" ptsTypes="AA">
                                      <p:cBhvr>
                                        <p:cTn id="52" dur="600" fill="hold"/>
                                        <p:tgtEl>
                                          <p:spTgt spid="6"/>
                                        </p:tgtEl>
                                        <p:attrNameLst>
                                          <p:attrName>ppt_x</p:attrName>
                                          <p:attrName>ppt_y</p:attrName>
                                        </p:attrNameLst>
                                      </p:cBhvr>
                                      <p:rCtr x="-924" y="0"/>
                                    </p:animMotion>
                                  </p:childTnLst>
                                </p:cTn>
                              </p:par>
                              <p:par>
                                <p:cTn id="53" presetID="10" presetClass="entr" presetSubtype="0" fill="hold" nodeType="withEffect">
                                  <p:stCondLst>
                                    <p:cond delay="500"/>
                                  </p:stCondLst>
                                  <p:childTnLst>
                                    <p:set>
                                      <p:cBhvr>
                                        <p:cTn id="54" dur="1" fill="hold">
                                          <p:stCondLst>
                                            <p:cond delay="0"/>
                                          </p:stCondLst>
                                        </p:cTn>
                                        <p:tgtEl>
                                          <p:spTgt spid="1026"/>
                                        </p:tgtEl>
                                        <p:attrNameLst>
                                          <p:attrName>style.visibility</p:attrName>
                                        </p:attrNameLst>
                                      </p:cBhvr>
                                      <p:to>
                                        <p:strVal val="visible"/>
                                      </p:to>
                                    </p:set>
                                    <p:animEffect transition="in" filter="fade">
                                      <p:cBhvr>
                                        <p:cTn id="55" dur="500"/>
                                        <p:tgtEl>
                                          <p:spTgt spid="1026"/>
                                        </p:tgtEl>
                                      </p:cBhvr>
                                    </p:animEffect>
                                  </p:childTnLst>
                                </p:cTn>
                              </p:par>
                              <p:par>
                                <p:cTn id="56" presetID="42" presetClass="path" presetSubtype="0" accel="50000" decel="50000" fill="hold" nodeType="withEffect">
                                  <p:stCondLst>
                                    <p:cond delay="500"/>
                                  </p:stCondLst>
                                  <p:childTnLst>
                                    <p:animMotion origin="layout" path="M 0.0069 4.44444E-6 L -0.01211 4.44444E-6 " pathEditMode="relative" rAng="0" ptsTypes="AA">
                                      <p:cBhvr>
                                        <p:cTn id="57" dur="600" fill="hold"/>
                                        <p:tgtEl>
                                          <p:spTgt spid="1026"/>
                                        </p:tgtEl>
                                        <p:attrNameLst>
                                          <p:attrName>ppt_x</p:attrName>
                                          <p:attrName>ppt_y</p:attrName>
                                        </p:attrNameLst>
                                      </p:cBhvr>
                                      <p:rCtr x="-951" y="0"/>
                                    </p:animMotion>
                                  </p:childTnLst>
                                </p:cTn>
                              </p:par>
                              <p:par>
                                <p:cTn id="58" presetID="10" presetClass="entr" presetSubtype="0" fill="hold" nodeType="withEffect">
                                  <p:stCondLst>
                                    <p:cond delay="30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childTnLst>
                                </p:cTn>
                              </p:par>
                              <p:par>
                                <p:cTn id="61" presetID="35" presetClass="path" presetSubtype="0" decel="100000" fill="hold" nodeType="withEffect">
                                  <p:stCondLst>
                                    <p:cond delay="300"/>
                                  </p:stCondLst>
                                  <p:childTnLst>
                                    <p:animMotion origin="layout" path="M 0.01849 4.44444E-6 L -4.16667E-7 4.44444E-6 " pathEditMode="relative" rAng="0" ptsTypes="AA">
                                      <p:cBhvr>
                                        <p:cTn id="62" dur="600" fill="hold"/>
                                        <p:tgtEl>
                                          <p:spTgt spid="35"/>
                                        </p:tgtEl>
                                        <p:attrNameLst>
                                          <p:attrName>ppt_x</p:attrName>
                                          <p:attrName>ppt_y</p:attrName>
                                        </p:attrNameLst>
                                      </p:cBhvr>
                                      <p:rCtr x="-924" y="0"/>
                                    </p:animMotion>
                                  </p:childTnLst>
                                </p:cTn>
                              </p:par>
                              <p:par>
                                <p:cTn id="63" presetID="10" presetClass="entr" presetSubtype="0" fill="hold" nodeType="withEffect">
                                  <p:stCondLst>
                                    <p:cond delay="30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500"/>
                                        <p:tgtEl>
                                          <p:spTgt spid="33"/>
                                        </p:tgtEl>
                                      </p:cBhvr>
                                    </p:animEffect>
                                  </p:childTnLst>
                                </p:cTn>
                              </p:par>
                              <p:par>
                                <p:cTn id="66" presetID="35" presetClass="path" presetSubtype="0" decel="100000" fill="hold" nodeType="withEffect">
                                  <p:stCondLst>
                                    <p:cond delay="300"/>
                                  </p:stCondLst>
                                  <p:childTnLst>
                                    <p:animMotion origin="layout" path="M 0.01849 -3.33333E-6 L -3.54167E-6 -3.33333E-6 " pathEditMode="relative" rAng="0" ptsTypes="AA">
                                      <p:cBhvr>
                                        <p:cTn id="67" dur="600" fill="hold"/>
                                        <p:tgtEl>
                                          <p:spTgt spid="33"/>
                                        </p:tgtEl>
                                        <p:attrNameLst>
                                          <p:attrName>ppt_x</p:attrName>
                                          <p:attrName>ppt_y</p:attrName>
                                        </p:attrNameLst>
                                      </p:cBhvr>
                                      <p:rCtr x="-92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9" grpId="1"/>
      <p:bldP spid="23" grpId="0"/>
      <p:bldP spid="2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BA790A51-6AC4-B747-8FD1-5150B6AB703E}"/>
              </a:ext>
            </a:extLst>
          </p:cNvPr>
          <p:cNvSpPr>
            <a:spLocks noGrp="1"/>
          </p:cNvSpPr>
          <p:nvPr>
            <p:ph type="title"/>
          </p:nvPr>
        </p:nvSpPr>
        <p:spPr/>
        <p:txBody>
          <a:bodyPr/>
          <a:lstStyle/>
          <a:p>
            <a:r>
              <a:rPr lang="en-US" dirty="0">
                <a:solidFill>
                  <a:schemeClr val="tx1"/>
                </a:solidFill>
              </a:rPr>
              <a:t>Contents</a:t>
            </a:r>
          </a:p>
        </p:txBody>
      </p:sp>
      <p:sp>
        <p:nvSpPr>
          <p:cNvPr id="17" name="Text Placeholder 16">
            <a:extLst>
              <a:ext uri="{FF2B5EF4-FFF2-40B4-BE49-F238E27FC236}">
                <a16:creationId xmlns:a16="http://schemas.microsoft.com/office/drawing/2014/main" id="{6B7C205D-72A3-3643-AC08-069823F06880}"/>
              </a:ext>
            </a:extLst>
          </p:cNvPr>
          <p:cNvSpPr>
            <a:spLocks noGrp="1"/>
          </p:cNvSpPr>
          <p:nvPr>
            <p:ph type="body" sz="quarter" idx="10"/>
          </p:nvPr>
        </p:nvSpPr>
        <p:spPr>
          <a:xfrm>
            <a:off x="455995" y="1922587"/>
            <a:ext cx="9384447" cy="3719929"/>
          </a:xfrm>
        </p:spPr>
        <p:txBody>
          <a:bodyPr/>
          <a:lstStyle/>
          <a:p>
            <a:pPr>
              <a:spcAft>
                <a:spcPts val="3529"/>
              </a:spcAft>
            </a:pPr>
            <a:r>
              <a:rPr lang="en-US" sz="1800" dirty="0">
                <a:solidFill>
                  <a:schemeClr val="tx1"/>
                </a:solidFill>
              </a:rPr>
              <a:t>Basic concepts of BCDR</a:t>
            </a:r>
          </a:p>
          <a:p>
            <a:pPr>
              <a:spcAft>
                <a:spcPts val="600"/>
              </a:spcAft>
            </a:pPr>
            <a:r>
              <a:rPr lang="en-US" sz="1800" dirty="0">
                <a:solidFill>
                  <a:schemeClr val="tx1"/>
                </a:solidFill>
              </a:rPr>
              <a:t>Use cases</a:t>
            </a:r>
          </a:p>
          <a:p>
            <a:pPr marL="457200" indent="-457200">
              <a:spcAft>
                <a:spcPts val="600"/>
              </a:spcAft>
              <a:buClr>
                <a:schemeClr val="tx2"/>
              </a:buClr>
              <a:buFont typeface="Arial" panose="020B0604020202020204" pitchFamily="34" charset="0"/>
              <a:buChar char="•"/>
            </a:pPr>
            <a:r>
              <a:rPr lang="en-US" sz="1600" dirty="0">
                <a:solidFill>
                  <a:schemeClr val="tx1"/>
                </a:solidFill>
                <a:latin typeface="Segoe UI" panose="020B0502040204020203" pitchFamily="34" charset="0"/>
                <a:cs typeface="Segoe UI" panose="020B0502040204020203" pitchFamily="34" charset="0"/>
              </a:rPr>
              <a:t>Protect in Azure</a:t>
            </a:r>
          </a:p>
          <a:p>
            <a:pPr marL="457200" indent="-457200">
              <a:spcAft>
                <a:spcPts val="600"/>
              </a:spcAft>
              <a:buClr>
                <a:schemeClr val="tx2"/>
              </a:buClr>
              <a:buFont typeface="Arial" panose="020B0604020202020204" pitchFamily="34" charset="0"/>
              <a:buChar char="•"/>
            </a:pPr>
            <a:r>
              <a:rPr lang="en-US" sz="1600" dirty="0">
                <a:solidFill>
                  <a:schemeClr val="tx1"/>
                </a:solidFill>
                <a:latin typeface="Segoe UI" panose="020B0502040204020203" pitchFamily="34" charset="0"/>
                <a:cs typeface="Segoe UI" panose="020B0502040204020203" pitchFamily="34" charset="0"/>
              </a:rPr>
              <a:t>Protect to Azure</a:t>
            </a:r>
          </a:p>
          <a:p>
            <a:pPr marL="457200" indent="-457200">
              <a:spcAft>
                <a:spcPts val="600"/>
              </a:spcAft>
              <a:buClr>
                <a:schemeClr val="tx2"/>
              </a:buClr>
              <a:buFont typeface="Arial" panose="020B0604020202020204" pitchFamily="34" charset="0"/>
              <a:buChar char="•"/>
            </a:pPr>
            <a:r>
              <a:rPr lang="en-US" sz="1600" dirty="0">
                <a:solidFill>
                  <a:schemeClr val="tx1"/>
                </a:solidFill>
                <a:latin typeface="Segoe UI" panose="020B0502040204020203" pitchFamily="34" charset="0"/>
                <a:cs typeface="Segoe UI" panose="020B0502040204020203" pitchFamily="34" charset="0"/>
              </a:rPr>
              <a:t>SaaS </a:t>
            </a:r>
            <a:r>
              <a:rPr lang="hu-HU" sz="1600" dirty="0">
                <a:solidFill>
                  <a:schemeClr val="tx1"/>
                </a:solidFill>
                <a:latin typeface="Segoe UI" panose="020B0502040204020203" pitchFamily="34" charset="0"/>
                <a:cs typeface="Segoe UI" panose="020B0502040204020203" pitchFamily="34" charset="0"/>
              </a:rPr>
              <a:t>t</a:t>
            </a:r>
            <a:r>
              <a:rPr lang="en-US" sz="1600" dirty="0">
                <a:solidFill>
                  <a:schemeClr val="tx1"/>
                </a:solidFill>
                <a:latin typeface="Segoe UI" panose="020B0502040204020203" pitchFamily="34" charset="0"/>
                <a:cs typeface="Segoe UI" panose="020B0502040204020203" pitchFamily="34" charset="0"/>
              </a:rPr>
              <a:t>o Azure</a:t>
            </a:r>
          </a:p>
          <a:p>
            <a:pPr>
              <a:spcAft>
                <a:spcPts val="600"/>
              </a:spcAft>
            </a:pPr>
            <a:endParaRPr lang="en-US" sz="2000" dirty="0">
              <a:solidFill>
                <a:schemeClr val="tx1"/>
              </a:solidFill>
            </a:endParaRPr>
          </a:p>
          <a:p>
            <a:pPr>
              <a:spcAft>
                <a:spcPts val="3529"/>
              </a:spcAft>
            </a:pPr>
            <a:r>
              <a:rPr lang="en-US" sz="1800" dirty="0">
                <a:solidFill>
                  <a:schemeClr val="tx1"/>
                </a:solidFill>
              </a:rPr>
              <a:t>Security considerations</a:t>
            </a:r>
          </a:p>
          <a:p>
            <a:pPr>
              <a:spcAft>
                <a:spcPts val="3529"/>
              </a:spcAft>
            </a:pPr>
            <a:r>
              <a:rPr lang="en-US" sz="1800" dirty="0">
                <a:solidFill>
                  <a:schemeClr val="tx1"/>
                </a:solidFill>
              </a:rPr>
              <a:t>Learn more</a:t>
            </a:r>
          </a:p>
        </p:txBody>
      </p:sp>
      <p:pic>
        <p:nvPicPr>
          <p:cNvPr id="11" name="Picture 10">
            <a:extLst>
              <a:ext uri="{FF2B5EF4-FFF2-40B4-BE49-F238E27FC236}">
                <a16:creationId xmlns:a16="http://schemas.microsoft.com/office/drawing/2014/main" id="{EE166A67-4002-3A42-F969-1421E91A532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229842" y="0"/>
            <a:ext cx="5962158" cy="6858000"/>
          </a:xfrm>
          <a:prstGeom prst="rect">
            <a:avLst/>
          </a:prstGeom>
        </p:spPr>
      </p:pic>
      <p:cxnSp>
        <p:nvCxnSpPr>
          <p:cNvPr id="21" name="Straight Connector 20">
            <a:extLst>
              <a:ext uri="{FF2B5EF4-FFF2-40B4-BE49-F238E27FC236}">
                <a16:creationId xmlns:a16="http://schemas.microsoft.com/office/drawing/2014/main" id="{192D42CA-F540-69E2-D4AD-85F046D27F95}"/>
              </a:ext>
              <a:ext uri="{C183D7F6-B498-43B3-948B-1728B52AA6E4}">
                <adec:decorative xmlns:adec="http://schemas.microsoft.com/office/drawing/2017/decorative" val="1"/>
              </a:ext>
            </a:extLst>
          </p:cNvPr>
          <p:cNvCxnSpPr>
            <a:cxnSpLocks/>
          </p:cNvCxnSpPr>
          <p:nvPr/>
        </p:nvCxnSpPr>
        <p:spPr>
          <a:xfrm>
            <a:off x="456797" y="1214292"/>
            <a:ext cx="896297"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823822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10DCA-AF58-367C-22D9-A0FD0826D83E}"/>
              </a:ext>
            </a:extLst>
          </p:cNvPr>
          <p:cNvSpPr>
            <a:spLocks noGrp="1"/>
          </p:cNvSpPr>
          <p:nvPr>
            <p:ph type="title"/>
          </p:nvPr>
        </p:nvSpPr>
        <p:spPr/>
        <p:txBody>
          <a:bodyPr/>
          <a:lstStyle/>
          <a:p>
            <a:r>
              <a:rPr lang="en-US" dirty="0">
                <a:solidFill>
                  <a:schemeClr val="tx1"/>
                </a:solidFill>
              </a:rPr>
              <a:t>SaaS </a:t>
            </a:r>
            <a:r>
              <a:rPr lang="en-US" dirty="0">
                <a:solidFill>
                  <a:schemeClr val="tx2"/>
                </a:solidFill>
              </a:rPr>
              <a:t>to</a:t>
            </a:r>
            <a:r>
              <a:rPr lang="en-US" dirty="0"/>
              <a:t> </a:t>
            </a:r>
            <a:r>
              <a:rPr lang="en-US" dirty="0">
                <a:solidFill>
                  <a:schemeClr val="tx1"/>
                </a:solidFill>
              </a:rPr>
              <a:t>Azure</a:t>
            </a:r>
          </a:p>
        </p:txBody>
      </p:sp>
      <p:sp>
        <p:nvSpPr>
          <p:cNvPr id="4" name="Text Placeholder 2">
            <a:extLst>
              <a:ext uri="{FF2B5EF4-FFF2-40B4-BE49-F238E27FC236}">
                <a16:creationId xmlns:a16="http://schemas.microsoft.com/office/drawing/2014/main" id="{CA875AB1-4843-4805-E4BA-20C6A4142842}"/>
              </a:ext>
            </a:extLst>
          </p:cNvPr>
          <p:cNvSpPr txBox="1">
            <a:spLocks/>
          </p:cNvSpPr>
          <p:nvPr/>
        </p:nvSpPr>
        <p:spPr>
          <a:xfrm>
            <a:off x="444223" y="2862802"/>
            <a:ext cx="5413394" cy="452590"/>
          </a:xfrm>
          <a:prstGeom prst="rect">
            <a:avLst/>
          </a:prstGeom>
        </p:spPr>
        <p:txBody>
          <a:bodyPr vert="horz" wrap="square" lIns="0" tIns="89642" rIns="143428" bIns="89642"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50" baseline="0">
                <a:solidFill>
                  <a:schemeClr val="bg1"/>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18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bg1"/>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bg1"/>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50" b="1" kern="1200" spc="0" baseline="0">
                <a:solidFill>
                  <a:schemeClr val="bg1"/>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chemeClr val="bg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765" b="0" i="0" u="none" strike="noStrike" kern="1200" cap="none" spc="294" normalizeH="0" baseline="0" noProof="0" dirty="0">
                <a:ln>
                  <a:noFill/>
                </a:ln>
                <a:solidFill>
                  <a:schemeClr val="tx2"/>
                </a:solidFill>
                <a:effectLst/>
                <a:uLnTx/>
                <a:uFillTx/>
                <a:latin typeface="Segoe UI Semibold"/>
                <a:ea typeface="+mn-ea"/>
                <a:cs typeface="+mn-cs"/>
              </a:rPr>
              <a:t>SCENARIO THREE</a:t>
            </a:r>
          </a:p>
        </p:txBody>
      </p:sp>
    </p:spTree>
    <p:extLst>
      <p:ext uri="{BB962C8B-B14F-4D97-AF65-F5344CB8AC3E}">
        <p14:creationId xmlns:p14="http://schemas.microsoft.com/office/powerpoint/2010/main" val="47008308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Office 365 icon">
            <a:extLst>
              <a:ext uri="{FF2B5EF4-FFF2-40B4-BE49-F238E27FC236}">
                <a16:creationId xmlns:a16="http://schemas.microsoft.com/office/drawing/2014/main" id="{6967EB5A-1536-45DB-AF3A-E046831D770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4581" y="936430"/>
            <a:ext cx="1104900" cy="1104900"/>
          </a:xfrm>
          <a:prstGeom prst="rect">
            <a:avLst/>
          </a:prstGeom>
          <a:noFill/>
        </p:spPr>
      </p:pic>
      <p:pic>
        <p:nvPicPr>
          <p:cNvPr id="11266" name="Picture 2" descr="Teams Icon&#10;&#10;Description automatically generated">
            <a:extLst>
              <a:ext uri="{FF2B5EF4-FFF2-40B4-BE49-F238E27FC236}">
                <a16:creationId xmlns:a16="http://schemas.microsoft.com/office/drawing/2014/main" id="{1CF3C681-252F-4C8E-9BB2-C1399FE5DA9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52031" y="3381135"/>
            <a:ext cx="2057400" cy="1371600"/>
          </a:xfrm>
          <a:prstGeom prst="rect">
            <a:avLst/>
          </a:prstGeom>
          <a:noFill/>
        </p:spPr>
      </p:pic>
      <p:pic>
        <p:nvPicPr>
          <p:cNvPr id="12290" name="Picture 2" descr="Salesforce logo&#10;&#10;Description automatically generated">
            <a:extLst>
              <a:ext uri="{FF2B5EF4-FFF2-40B4-BE49-F238E27FC236}">
                <a16:creationId xmlns:a16="http://schemas.microsoft.com/office/drawing/2014/main" id="{55D46F36-5E40-47B1-966F-A6C6B1FD7D37}"/>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82789" y="2383424"/>
            <a:ext cx="1507922" cy="1038455"/>
          </a:xfrm>
          <a:prstGeom prst="rect">
            <a:avLst/>
          </a:prstGeom>
          <a:noFill/>
        </p:spPr>
      </p:pic>
      <p:sp>
        <p:nvSpPr>
          <p:cNvPr id="7" name="Rectangle 6">
            <a:extLst>
              <a:ext uri="{FF2B5EF4-FFF2-40B4-BE49-F238E27FC236}">
                <a16:creationId xmlns:a16="http://schemas.microsoft.com/office/drawing/2014/main" id="{22217509-6219-417A-82AB-1C1B265C9000}"/>
              </a:ext>
            </a:extLst>
          </p:cNvPr>
          <p:cNvSpPr/>
          <p:nvPr/>
        </p:nvSpPr>
        <p:spPr bwMode="auto">
          <a:xfrm>
            <a:off x="8291689" y="2433772"/>
            <a:ext cx="2057400" cy="867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SaaS Workloads</a:t>
            </a:r>
          </a:p>
        </p:txBody>
      </p:sp>
      <p:grpSp>
        <p:nvGrpSpPr>
          <p:cNvPr id="11279" name="Group 11278">
            <a:extLst>
              <a:ext uri="{FF2B5EF4-FFF2-40B4-BE49-F238E27FC236}">
                <a16:creationId xmlns:a16="http://schemas.microsoft.com/office/drawing/2014/main" id="{F8DC1F76-9CCD-43B4-B9A1-D794684A9A37}"/>
              </a:ext>
            </a:extLst>
          </p:cNvPr>
          <p:cNvGrpSpPr/>
          <p:nvPr/>
        </p:nvGrpSpPr>
        <p:grpSpPr>
          <a:xfrm>
            <a:off x="6835963" y="1156118"/>
            <a:ext cx="1514271" cy="737418"/>
            <a:chOff x="741767" y="3896760"/>
            <a:chExt cx="1514271" cy="737418"/>
          </a:xfrm>
          <a:noFill/>
        </p:grpSpPr>
        <p:cxnSp>
          <p:nvCxnSpPr>
            <p:cNvPr id="15" name="Straight Arrow Connector 14">
              <a:extLst>
                <a:ext uri="{FF2B5EF4-FFF2-40B4-BE49-F238E27FC236}">
                  <a16:creationId xmlns:a16="http://schemas.microsoft.com/office/drawing/2014/main" id="{F5DD4882-0320-4E67-BE6D-3C7B3B4BF77D}"/>
                </a:ext>
              </a:extLst>
            </p:cNvPr>
            <p:cNvCxnSpPr>
              <a:cxnSpLocks/>
            </p:cNvCxnSpPr>
            <p:nvPr/>
          </p:nvCxnSpPr>
          <p:spPr>
            <a:xfrm>
              <a:off x="800317" y="4340454"/>
              <a:ext cx="1408112" cy="0"/>
            </a:xfrm>
            <a:prstGeom prst="straightConnector1">
              <a:avLst/>
            </a:prstGeom>
            <a:grpFill/>
            <a:ln>
              <a:solidFill>
                <a:schemeClr val="tx2"/>
              </a:solidFill>
              <a:headEnd type="none" w="lg" len="med"/>
              <a:tailEnd type="triangle"/>
            </a:ln>
          </p:spPr>
          <p:style>
            <a:lnRef idx="1">
              <a:schemeClr val="accent6"/>
            </a:lnRef>
            <a:fillRef idx="0">
              <a:schemeClr val="accent6"/>
            </a:fillRef>
            <a:effectRef idx="0">
              <a:schemeClr val="accent6"/>
            </a:effectRef>
            <a:fontRef idx="minor">
              <a:schemeClr val="tx1"/>
            </a:fontRef>
          </p:style>
        </p:cxnSp>
        <p:sp>
          <p:nvSpPr>
            <p:cNvPr id="17" name="TextBox 16">
              <a:extLst>
                <a:ext uri="{FF2B5EF4-FFF2-40B4-BE49-F238E27FC236}">
                  <a16:creationId xmlns:a16="http://schemas.microsoft.com/office/drawing/2014/main" id="{0118E673-EC04-4A12-B523-46A6575A741C}"/>
                </a:ext>
              </a:extLst>
            </p:cNvPr>
            <p:cNvSpPr txBox="1"/>
            <p:nvPr/>
          </p:nvSpPr>
          <p:spPr>
            <a:xfrm>
              <a:off x="943936" y="4449512"/>
              <a:ext cx="1109931" cy="184666"/>
            </a:xfrm>
            <a:prstGeom prst="rect">
              <a:avLst/>
            </a:prstGeom>
            <a:grp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mn-cs"/>
                </a:rPr>
                <a:t>Native SaaS API</a:t>
              </a:r>
            </a:p>
          </p:txBody>
        </p:sp>
        <p:cxnSp>
          <p:nvCxnSpPr>
            <p:cNvPr id="28" name="Straight Arrow Connector 27">
              <a:extLst>
                <a:ext uri="{FF2B5EF4-FFF2-40B4-BE49-F238E27FC236}">
                  <a16:creationId xmlns:a16="http://schemas.microsoft.com/office/drawing/2014/main" id="{718A354C-83AC-46DA-BA9A-5B7309297521}"/>
                </a:ext>
              </a:extLst>
            </p:cNvPr>
            <p:cNvCxnSpPr>
              <a:cxnSpLocks/>
            </p:cNvCxnSpPr>
            <p:nvPr/>
          </p:nvCxnSpPr>
          <p:spPr>
            <a:xfrm flipH="1">
              <a:off x="800317" y="4184417"/>
              <a:ext cx="1408112" cy="0"/>
            </a:xfrm>
            <a:prstGeom prst="straightConnector1">
              <a:avLst/>
            </a:prstGeom>
            <a:grpFill/>
            <a:ln>
              <a:solidFill>
                <a:schemeClr val="tx2"/>
              </a:solidFill>
              <a:headEnd type="none" w="lg" len="med"/>
              <a:tailEnd type="triangle"/>
            </a:ln>
          </p:spPr>
          <p:style>
            <a:lnRef idx="1">
              <a:schemeClr val="accent6"/>
            </a:lnRef>
            <a:fillRef idx="0">
              <a:schemeClr val="accent6"/>
            </a:fillRef>
            <a:effectRef idx="0">
              <a:schemeClr val="accent6"/>
            </a:effectRef>
            <a:fontRef idx="minor">
              <a:schemeClr val="tx1"/>
            </a:fontRef>
          </p:style>
        </p:cxnSp>
        <p:sp>
          <p:nvSpPr>
            <p:cNvPr id="30" name="TextBox 29">
              <a:extLst>
                <a:ext uri="{FF2B5EF4-FFF2-40B4-BE49-F238E27FC236}">
                  <a16:creationId xmlns:a16="http://schemas.microsoft.com/office/drawing/2014/main" id="{B7B7DD1F-32C9-4F2E-922E-656EBB7645E3}"/>
                </a:ext>
              </a:extLst>
            </p:cNvPr>
            <p:cNvSpPr txBox="1"/>
            <p:nvPr/>
          </p:nvSpPr>
          <p:spPr>
            <a:xfrm>
              <a:off x="741767" y="3896760"/>
              <a:ext cx="1514271" cy="184666"/>
            </a:xfrm>
            <a:prstGeom prst="rect">
              <a:avLst/>
            </a:prstGeom>
            <a:grp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mn-cs"/>
                </a:rPr>
                <a:t>Backup/Archive data</a:t>
              </a:r>
            </a:p>
          </p:txBody>
        </p:sp>
      </p:grpSp>
      <p:grpSp>
        <p:nvGrpSpPr>
          <p:cNvPr id="11281" name="Group 11280">
            <a:extLst>
              <a:ext uri="{FF2B5EF4-FFF2-40B4-BE49-F238E27FC236}">
                <a16:creationId xmlns:a16="http://schemas.microsoft.com/office/drawing/2014/main" id="{85A592E0-2A6D-421C-90FC-20F60C88A4CD}"/>
              </a:ext>
            </a:extLst>
          </p:cNvPr>
          <p:cNvGrpSpPr/>
          <p:nvPr/>
        </p:nvGrpSpPr>
        <p:grpSpPr>
          <a:xfrm>
            <a:off x="10104822" y="1104459"/>
            <a:ext cx="1470888" cy="1132116"/>
            <a:chOff x="1868129" y="5346768"/>
            <a:chExt cx="1470888" cy="1132116"/>
          </a:xfrm>
        </p:grpSpPr>
        <p:cxnSp>
          <p:nvCxnSpPr>
            <p:cNvPr id="34" name="Straight Arrow Connector 33">
              <a:extLst>
                <a:ext uri="{FF2B5EF4-FFF2-40B4-BE49-F238E27FC236}">
                  <a16:creationId xmlns:a16="http://schemas.microsoft.com/office/drawing/2014/main" id="{8F63A13F-8264-4C70-A790-DAC31A030A7E}"/>
                </a:ext>
              </a:extLst>
            </p:cNvPr>
            <p:cNvCxnSpPr/>
            <p:nvPr/>
          </p:nvCxnSpPr>
          <p:spPr>
            <a:xfrm>
              <a:off x="1868129" y="5681710"/>
              <a:ext cx="353994" cy="0"/>
            </a:xfrm>
            <a:prstGeom prst="straightConnector1">
              <a:avLst/>
            </a:prstGeom>
            <a:ln>
              <a:solidFill>
                <a:schemeClr val="tx2"/>
              </a:solidFill>
              <a:headEnd type="triangle"/>
              <a:tailEnd type="triangle"/>
            </a:ln>
          </p:spPr>
          <p:style>
            <a:lnRef idx="1">
              <a:schemeClr val="accent3"/>
            </a:lnRef>
            <a:fillRef idx="0">
              <a:schemeClr val="accent3"/>
            </a:fillRef>
            <a:effectRef idx="0">
              <a:schemeClr val="accent3"/>
            </a:effectRef>
            <a:fontRef idx="minor">
              <a:schemeClr val="tx1"/>
            </a:fontRef>
          </p:style>
        </p:cxnSp>
        <p:grpSp>
          <p:nvGrpSpPr>
            <p:cNvPr id="11280" name="Group 11279">
              <a:extLst>
                <a:ext uri="{FF2B5EF4-FFF2-40B4-BE49-F238E27FC236}">
                  <a16:creationId xmlns:a16="http://schemas.microsoft.com/office/drawing/2014/main" id="{F92B18AC-F285-412F-8730-A2423E1477E5}"/>
                </a:ext>
              </a:extLst>
            </p:cNvPr>
            <p:cNvGrpSpPr/>
            <p:nvPr/>
          </p:nvGrpSpPr>
          <p:grpSpPr>
            <a:xfrm>
              <a:off x="2032845" y="5346768"/>
              <a:ext cx="1306172" cy="1132116"/>
              <a:chOff x="2032845" y="5346768"/>
              <a:chExt cx="1306172" cy="1132116"/>
            </a:xfrm>
          </p:grpSpPr>
          <p:pic>
            <p:nvPicPr>
              <p:cNvPr id="21" name="Picture 20" descr="A close up of a sign&#10;&#10;Description automatically generated">
                <a:extLst>
                  <a:ext uri="{FF2B5EF4-FFF2-40B4-BE49-F238E27FC236}">
                    <a16:creationId xmlns:a16="http://schemas.microsoft.com/office/drawing/2014/main" id="{9B03F11A-33AA-4FAF-B989-DA253354B59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335006" y="5346768"/>
                <a:ext cx="701850" cy="669885"/>
              </a:xfrm>
              <a:prstGeom prst="rect">
                <a:avLst/>
              </a:prstGeom>
            </p:spPr>
          </p:pic>
          <p:sp>
            <p:nvSpPr>
              <p:cNvPr id="35" name="TextBox 34">
                <a:extLst>
                  <a:ext uri="{FF2B5EF4-FFF2-40B4-BE49-F238E27FC236}">
                    <a16:creationId xmlns:a16="http://schemas.microsoft.com/office/drawing/2014/main" id="{8FA4D610-A333-4729-83C1-49C6C6752BAF}"/>
                  </a:ext>
                </a:extLst>
              </p:cNvPr>
              <p:cNvSpPr txBox="1"/>
              <p:nvPr/>
            </p:nvSpPr>
            <p:spPr>
              <a:xfrm>
                <a:off x="2032845" y="5878760"/>
                <a:ext cx="1306172" cy="600124"/>
              </a:xfrm>
              <a:prstGeom prst="rect">
                <a:avLst/>
              </a:prstGeom>
              <a:noFill/>
            </p:spPr>
            <p:txBody>
              <a:bodyPr wrap="square" lIns="182854" tIns="146284" rIns="182854" bIns="146284" rtlCol="0">
                <a:spAutoFit/>
              </a:bodyPr>
              <a:lstStyle/>
              <a:p>
                <a:pPr marL="0" marR="0" lvl="0" indent="0" algn="ctr" defTabSz="914225" rtl="0" eaLnBrk="1" fontAlgn="auto" latinLnBrk="0" hangingPunct="1">
                  <a:lnSpc>
                    <a:spcPct val="90000"/>
                  </a:lnSpc>
                  <a:spcBef>
                    <a:spcPts val="0"/>
                  </a:spcBef>
                  <a:spcAft>
                    <a:spcPts val="600"/>
                  </a:spcAft>
                  <a:buClrTx/>
                  <a:buSzTx/>
                  <a:buFontTx/>
                  <a:buNone/>
                  <a:tabLst/>
                  <a:defRPr/>
                </a:pPr>
                <a:r>
                  <a:rPr kumimoji="0" lang="en-US" sz="1100" b="0" i="0" u="none" strike="noStrike" kern="1200" cap="none" spc="0" normalizeH="0" baseline="0" noProof="0" dirty="0">
                    <a:ln>
                      <a:noFill/>
                    </a:ln>
                    <a:effectLst/>
                    <a:uLnTx/>
                    <a:uFillTx/>
                    <a:latin typeface="Segoe UI Semilight"/>
                    <a:ea typeface="+mn-ea"/>
                    <a:cs typeface="+mn-cs"/>
                  </a:rPr>
                  <a:t>Azure Blob Storage </a:t>
                </a:r>
              </a:p>
            </p:txBody>
          </p:sp>
        </p:grpSp>
      </p:grpSp>
      <p:grpSp>
        <p:nvGrpSpPr>
          <p:cNvPr id="11290" name="Group 11289">
            <a:extLst>
              <a:ext uri="{FF2B5EF4-FFF2-40B4-BE49-F238E27FC236}">
                <a16:creationId xmlns:a16="http://schemas.microsoft.com/office/drawing/2014/main" id="{9CB13AEF-3917-4E52-ADCA-F746D93047FC}"/>
              </a:ext>
            </a:extLst>
          </p:cNvPr>
          <p:cNvGrpSpPr/>
          <p:nvPr/>
        </p:nvGrpSpPr>
        <p:grpSpPr>
          <a:xfrm>
            <a:off x="8468488" y="597684"/>
            <a:ext cx="2994244" cy="1554835"/>
            <a:chOff x="475285" y="5582725"/>
            <a:chExt cx="2994244" cy="1554835"/>
          </a:xfrm>
        </p:grpSpPr>
        <p:grpSp>
          <p:nvGrpSpPr>
            <p:cNvPr id="11278" name="Group 11277">
              <a:extLst>
                <a:ext uri="{FF2B5EF4-FFF2-40B4-BE49-F238E27FC236}">
                  <a16:creationId xmlns:a16="http://schemas.microsoft.com/office/drawing/2014/main" id="{F6B571DD-A5B4-43AA-B99E-5C115BFD2461}"/>
                </a:ext>
              </a:extLst>
            </p:cNvPr>
            <p:cNvGrpSpPr/>
            <p:nvPr/>
          </p:nvGrpSpPr>
          <p:grpSpPr>
            <a:xfrm>
              <a:off x="475285" y="5582725"/>
              <a:ext cx="2994244" cy="1554835"/>
              <a:chOff x="190252" y="4845965"/>
              <a:chExt cx="2994244" cy="1554835"/>
            </a:xfrm>
          </p:grpSpPr>
          <p:grpSp>
            <p:nvGrpSpPr>
              <p:cNvPr id="11" name="Group 10">
                <a:extLst>
                  <a:ext uri="{FF2B5EF4-FFF2-40B4-BE49-F238E27FC236}">
                    <a16:creationId xmlns:a16="http://schemas.microsoft.com/office/drawing/2014/main" id="{1014BA24-C720-4CAE-A767-6E6CB539B007}"/>
                  </a:ext>
                </a:extLst>
              </p:cNvPr>
              <p:cNvGrpSpPr/>
              <p:nvPr/>
            </p:nvGrpSpPr>
            <p:grpSpPr>
              <a:xfrm>
                <a:off x="686261" y="5277437"/>
                <a:ext cx="1281721" cy="959589"/>
                <a:chOff x="113799" y="4115118"/>
                <a:chExt cx="1307422" cy="978831"/>
              </a:xfrm>
            </p:grpSpPr>
            <p:pic>
              <p:nvPicPr>
                <p:cNvPr id="12" name="Picture 11">
                  <a:extLst>
                    <a:ext uri="{FF2B5EF4-FFF2-40B4-BE49-F238E27FC236}">
                      <a16:creationId xmlns:a16="http://schemas.microsoft.com/office/drawing/2014/main" id="{21494E0C-ADEE-49A8-A7A2-8A954ED128D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70334" y="4115118"/>
                  <a:ext cx="805243" cy="805244"/>
                </a:xfrm>
                <a:prstGeom prst="rect">
                  <a:avLst/>
                </a:prstGeom>
              </p:spPr>
            </p:pic>
            <p:sp>
              <p:nvSpPr>
                <p:cNvPr id="13" name="TextBox 12">
                  <a:extLst>
                    <a:ext uri="{FF2B5EF4-FFF2-40B4-BE49-F238E27FC236}">
                      <a16:creationId xmlns:a16="http://schemas.microsoft.com/office/drawing/2014/main" id="{FBAA4D1D-4113-4B80-9BFC-25936C88C8DE}"/>
                    </a:ext>
                  </a:extLst>
                </p:cNvPr>
                <p:cNvSpPr txBox="1"/>
                <p:nvPr/>
              </p:nvSpPr>
              <p:spPr>
                <a:xfrm>
                  <a:off x="113799" y="4838212"/>
                  <a:ext cx="1307422" cy="255737"/>
                </a:xfrm>
                <a:prstGeom prst="rect">
                  <a:avLst/>
                </a:prstGeom>
                <a:noFill/>
              </p:spPr>
              <p:txBody>
                <a:bodyPr wrap="square" rtlCol="0">
                  <a:spAutoFit/>
                </a:bodyPr>
                <a:lstStyle/>
                <a:p>
                  <a:pPr marL="0" marR="0" lvl="0" indent="0" algn="ctr" defTabSz="914049"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effectLst/>
                      <a:uLnTx/>
                      <a:uFillTx/>
                      <a:latin typeface="Segoe UI"/>
                      <a:ea typeface="+mn-ea"/>
                      <a:cs typeface="+mn-cs"/>
                    </a:rPr>
                    <a:t>Backup Software</a:t>
                  </a:r>
                </a:p>
              </p:txBody>
            </p:sp>
          </p:grpSp>
          <p:sp>
            <p:nvSpPr>
              <p:cNvPr id="8" name="Rectangle: Rounded Corners 7">
                <a:extLst>
                  <a:ext uri="{FF2B5EF4-FFF2-40B4-BE49-F238E27FC236}">
                    <a16:creationId xmlns:a16="http://schemas.microsoft.com/office/drawing/2014/main" id="{19EB18DD-232C-4A11-8C22-428F4352FFFD}"/>
                  </a:ext>
                </a:extLst>
              </p:cNvPr>
              <p:cNvSpPr/>
              <p:nvPr/>
            </p:nvSpPr>
            <p:spPr bwMode="auto">
              <a:xfrm>
                <a:off x="587762" y="5126397"/>
                <a:ext cx="2596734" cy="1274403"/>
              </a:xfrm>
              <a:prstGeom prst="roundRect">
                <a:avLst/>
              </a:prstGeom>
              <a:noFill/>
              <a:ln>
                <a:solidFill>
                  <a:schemeClr val="tx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000000"/>
                      </a:gs>
                      <a:gs pos="100000">
                        <a:srgbClr val="000000"/>
                      </a:gs>
                    </a:gsLst>
                    <a:lin ang="5400000" scaled="0"/>
                  </a:gradFill>
                  <a:effectLst/>
                  <a:uLnTx/>
                  <a:uFillTx/>
                  <a:latin typeface="Segoe UI"/>
                  <a:ea typeface="Segoe UI" pitchFamily="34" charset="0"/>
                  <a:cs typeface="Segoe UI" pitchFamily="34" charset="0"/>
                </a:endParaRPr>
              </a:p>
            </p:txBody>
          </p:sp>
          <p:pic>
            <p:nvPicPr>
              <p:cNvPr id="40" name="Graphic 39" descr="User with solid fill">
                <a:extLst>
                  <a:ext uri="{FF2B5EF4-FFF2-40B4-BE49-F238E27FC236}">
                    <a16:creationId xmlns:a16="http://schemas.microsoft.com/office/drawing/2014/main" id="{9D2481A7-EFDE-48D2-8DE3-BD467ECBDF2C}"/>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44961" y="5840530"/>
                <a:ext cx="457200" cy="457200"/>
              </a:xfrm>
              <a:prstGeom prst="rect">
                <a:avLst/>
              </a:prstGeom>
            </p:spPr>
          </p:pic>
          <p:sp>
            <p:nvSpPr>
              <p:cNvPr id="11269" name="Graphic 22" descr="Cloud outline">
                <a:extLst>
                  <a:ext uri="{FF2B5EF4-FFF2-40B4-BE49-F238E27FC236}">
                    <a16:creationId xmlns:a16="http://schemas.microsoft.com/office/drawing/2014/main" id="{8D843A47-6AA6-4C88-A66A-B1ACE96DF919}"/>
                  </a:ext>
                </a:extLst>
              </p:cNvPr>
              <p:cNvSpPr/>
              <p:nvPr/>
            </p:nvSpPr>
            <p:spPr>
              <a:xfrm>
                <a:off x="190252" y="4845965"/>
                <a:ext cx="828003" cy="471273"/>
              </a:xfrm>
              <a:custGeom>
                <a:avLst/>
                <a:gdLst>
                  <a:gd name="connsiteX0" fmla="*/ 140605 w 828003"/>
                  <a:gd name="connsiteY0" fmla="*/ 470488 h 471273"/>
                  <a:gd name="connsiteX1" fmla="*/ 179504 w 828003"/>
                  <a:gd name="connsiteY1" fmla="*/ 471274 h 471273"/>
                  <a:gd name="connsiteX2" fmla="*/ 710202 w 828003"/>
                  <a:gd name="connsiteY2" fmla="*/ 471274 h 471273"/>
                  <a:gd name="connsiteX3" fmla="*/ 828003 w 828003"/>
                  <a:gd name="connsiteY3" fmla="*/ 352536 h 471273"/>
                  <a:gd name="connsiteX4" fmla="*/ 711184 w 828003"/>
                  <a:gd name="connsiteY4" fmla="*/ 234742 h 471273"/>
                  <a:gd name="connsiteX5" fmla="*/ 701364 w 828003"/>
                  <a:gd name="connsiteY5" fmla="*/ 234742 h 471273"/>
                  <a:gd name="connsiteX6" fmla="*/ 639497 w 828003"/>
                  <a:gd name="connsiteY6" fmla="*/ 114901 h 471273"/>
                  <a:gd name="connsiteX7" fmla="*/ 504954 w 828003"/>
                  <a:gd name="connsiteY7" fmla="*/ 96243 h 471273"/>
                  <a:gd name="connsiteX8" fmla="*/ 267256 w 828003"/>
                  <a:gd name="connsiteY8" fmla="*/ 19413 h 471273"/>
                  <a:gd name="connsiteX9" fmla="*/ 171053 w 828003"/>
                  <a:gd name="connsiteY9" fmla="*/ 175806 h 471273"/>
                  <a:gd name="connsiteX10" fmla="*/ 171053 w 828003"/>
                  <a:gd name="connsiteY10" fmla="*/ 177770 h 471273"/>
                  <a:gd name="connsiteX11" fmla="*/ 147747 w 828003"/>
                  <a:gd name="connsiteY11" fmla="*/ 175871 h 471273"/>
                  <a:gd name="connsiteX12" fmla="*/ 0 w 828003"/>
                  <a:gd name="connsiteY12" fmla="*/ 323276 h 471273"/>
                  <a:gd name="connsiteX13" fmla="*/ 13920 w 828003"/>
                  <a:gd name="connsiteY13" fmla="*/ 386014 h 471273"/>
                  <a:gd name="connsiteX14" fmla="*/ 140605 w 828003"/>
                  <a:gd name="connsiteY14" fmla="*/ 470488 h 471273"/>
                  <a:gd name="connsiteX15" fmla="*/ 45327 w 828003"/>
                  <a:gd name="connsiteY15" fmla="*/ 246552 h 471273"/>
                  <a:gd name="connsiteX16" fmla="*/ 147742 w 828003"/>
                  <a:gd name="connsiteY16" fmla="*/ 195510 h 471273"/>
                  <a:gd name="connsiteX17" fmla="*/ 167873 w 828003"/>
                  <a:gd name="connsiteY17" fmla="*/ 197149 h 471273"/>
                  <a:gd name="connsiteX18" fmla="*/ 190686 w 828003"/>
                  <a:gd name="connsiteY18" fmla="*/ 200880 h 471273"/>
                  <a:gd name="connsiteX19" fmla="*/ 190686 w 828003"/>
                  <a:gd name="connsiteY19" fmla="*/ 175802 h 471273"/>
                  <a:gd name="connsiteX20" fmla="*/ 348673 w 828003"/>
                  <a:gd name="connsiteY20" fmla="*/ 19747 h 471273"/>
                  <a:gd name="connsiteX21" fmla="*/ 487478 w 828003"/>
                  <a:gd name="connsiteY21" fmla="*/ 105210 h 471273"/>
                  <a:gd name="connsiteX22" fmla="*/ 495277 w 828003"/>
                  <a:gd name="connsiteY22" fmla="*/ 120400 h 471273"/>
                  <a:gd name="connsiteX23" fmla="*/ 511404 w 828003"/>
                  <a:gd name="connsiteY23" fmla="*/ 114790 h 471273"/>
                  <a:gd name="connsiteX24" fmla="*/ 674285 w 828003"/>
                  <a:gd name="connsiteY24" fmla="*/ 191876 h 471273"/>
                  <a:gd name="connsiteX25" fmla="*/ 681722 w 828003"/>
                  <a:gd name="connsiteY25" fmla="*/ 234742 h 471273"/>
                  <a:gd name="connsiteX26" fmla="*/ 681722 w 828003"/>
                  <a:gd name="connsiteY26" fmla="*/ 254382 h 471273"/>
                  <a:gd name="connsiteX27" fmla="*/ 711183 w 828003"/>
                  <a:gd name="connsiteY27" fmla="*/ 254382 h 471273"/>
                  <a:gd name="connsiteX28" fmla="*/ 808353 w 828003"/>
                  <a:gd name="connsiteY28" fmla="*/ 354454 h 471273"/>
                  <a:gd name="connsiteX29" fmla="*/ 710202 w 828003"/>
                  <a:gd name="connsiteY29" fmla="*/ 451634 h 471273"/>
                  <a:gd name="connsiteX30" fmla="*/ 159173 w 828003"/>
                  <a:gd name="connsiteY30" fmla="*/ 451634 h 471273"/>
                  <a:gd name="connsiteX31" fmla="*/ 141672 w 828003"/>
                  <a:gd name="connsiteY31" fmla="*/ 450876 h 471273"/>
                  <a:gd name="connsiteX32" fmla="*/ 19698 w 828003"/>
                  <a:gd name="connsiteY32" fmla="*/ 317911 h 471273"/>
                  <a:gd name="connsiteX33" fmla="*/ 45324 w 828003"/>
                  <a:gd name="connsiteY33" fmla="*/ 246552 h 47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28003" h="471273">
                    <a:moveTo>
                      <a:pt x="140605" y="470488"/>
                    </a:moveTo>
                    <a:cubicBezTo>
                      <a:pt x="150534" y="471029"/>
                      <a:pt x="179504" y="471274"/>
                      <a:pt x="179504" y="471274"/>
                    </a:cubicBezTo>
                    <a:lnTo>
                      <a:pt x="710202" y="471274"/>
                    </a:lnTo>
                    <a:cubicBezTo>
                      <a:pt x="775520" y="471016"/>
                      <a:pt x="828262" y="417854"/>
                      <a:pt x="828003" y="352536"/>
                    </a:cubicBezTo>
                    <a:cubicBezTo>
                      <a:pt x="827748" y="287965"/>
                      <a:pt x="775750" y="235534"/>
                      <a:pt x="711184" y="234742"/>
                    </a:cubicBezTo>
                    <a:lnTo>
                      <a:pt x="701364" y="234742"/>
                    </a:lnTo>
                    <a:cubicBezTo>
                      <a:pt x="701272" y="187156"/>
                      <a:pt x="678237" y="142535"/>
                      <a:pt x="639497" y="114901"/>
                    </a:cubicBezTo>
                    <a:cubicBezTo>
                      <a:pt x="600247" y="87439"/>
                      <a:pt x="550196" y="80498"/>
                      <a:pt x="504954" y="96243"/>
                    </a:cubicBezTo>
                    <a:cubicBezTo>
                      <a:pt x="460532" y="9389"/>
                      <a:pt x="354110" y="-25009"/>
                      <a:pt x="267256" y="19413"/>
                    </a:cubicBezTo>
                    <a:cubicBezTo>
                      <a:pt x="208484" y="49473"/>
                      <a:pt x="171379" y="109794"/>
                      <a:pt x="171053" y="175806"/>
                    </a:cubicBezTo>
                    <a:lnTo>
                      <a:pt x="171053" y="177770"/>
                    </a:lnTo>
                    <a:cubicBezTo>
                      <a:pt x="163348" y="176509"/>
                      <a:pt x="155554" y="175874"/>
                      <a:pt x="147747" y="175871"/>
                    </a:cubicBezTo>
                    <a:cubicBezTo>
                      <a:pt x="66243" y="175777"/>
                      <a:pt x="95" y="241772"/>
                      <a:pt x="0" y="323276"/>
                    </a:cubicBezTo>
                    <a:cubicBezTo>
                      <a:pt x="-25" y="344957"/>
                      <a:pt x="4728" y="366378"/>
                      <a:pt x="13920" y="386014"/>
                    </a:cubicBezTo>
                    <a:cubicBezTo>
                      <a:pt x="37776" y="435000"/>
                      <a:pt x="86213" y="467299"/>
                      <a:pt x="140605" y="470488"/>
                    </a:cubicBezTo>
                    <a:close/>
                    <a:moveTo>
                      <a:pt x="45327" y="246552"/>
                    </a:moveTo>
                    <a:cubicBezTo>
                      <a:pt x="69829" y="214729"/>
                      <a:pt x="107581" y="195912"/>
                      <a:pt x="147742" y="195510"/>
                    </a:cubicBezTo>
                    <a:cubicBezTo>
                      <a:pt x="154485" y="195516"/>
                      <a:pt x="161217" y="196064"/>
                      <a:pt x="167873" y="197149"/>
                    </a:cubicBezTo>
                    <a:lnTo>
                      <a:pt x="190686" y="200880"/>
                    </a:lnTo>
                    <a:lnTo>
                      <a:pt x="190686" y="175802"/>
                    </a:lnTo>
                    <a:cubicBezTo>
                      <a:pt x="191219" y="89081"/>
                      <a:pt x="261953" y="19214"/>
                      <a:pt x="348673" y="19747"/>
                    </a:cubicBezTo>
                    <a:cubicBezTo>
                      <a:pt x="407262" y="20107"/>
                      <a:pt x="460777" y="53057"/>
                      <a:pt x="487478" y="105210"/>
                    </a:cubicBezTo>
                    <a:lnTo>
                      <a:pt x="495277" y="120400"/>
                    </a:lnTo>
                    <a:lnTo>
                      <a:pt x="511404" y="114790"/>
                    </a:lnTo>
                    <a:cubicBezTo>
                      <a:pt x="577669" y="91099"/>
                      <a:pt x="650592" y="125611"/>
                      <a:pt x="674285" y="191876"/>
                    </a:cubicBezTo>
                    <a:cubicBezTo>
                      <a:pt x="679202" y="205632"/>
                      <a:pt x="681718" y="220133"/>
                      <a:pt x="681722" y="234742"/>
                    </a:cubicBezTo>
                    <a:lnTo>
                      <a:pt x="681722" y="254382"/>
                    </a:lnTo>
                    <a:lnTo>
                      <a:pt x="711183" y="254382"/>
                    </a:lnTo>
                    <a:cubicBezTo>
                      <a:pt x="765649" y="255184"/>
                      <a:pt x="809154" y="299987"/>
                      <a:pt x="808353" y="354454"/>
                    </a:cubicBezTo>
                    <a:cubicBezTo>
                      <a:pt x="807562" y="408173"/>
                      <a:pt x="763926" y="451378"/>
                      <a:pt x="710202" y="451634"/>
                    </a:cubicBezTo>
                    <a:lnTo>
                      <a:pt x="159173" y="451634"/>
                    </a:lnTo>
                    <a:lnTo>
                      <a:pt x="141672" y="450876"/>
                    </a:lnTo>
                    <a:cubicBezTo>
                      <a:pt x="71272" y="447841"/>
                      <a:pt x="16663" y="388310"/>
                      <a:pt x="19698" y="317911"/>
                    </a:cubicBezTo>
                    <a:cubicBezTo>
                      <a:pt x="20812" y="292077"/>
                      <a:pt x="29749" y="267192"/>
                      <a:pt x="45324" y="246552"/>
                    </a:cubicBezTo>
                    <a:close/>
                  </a:path>
                </a:pathLst>
              </a:custGeom>
              <a:solidFill>
                <a:schemeClr val="tx2"/>
              </a:solidFill>
              <a:ln w="8261" cap="flat">
                <a:solidFill>
                  <a:srgbClr val="0078D4"/>
                </a:solidFill>
                <a:prstDash val="solid"/>
                <a:miter/>
              </a:ln>
            </p:spPr>
            <p:txBody>
              <a:bodyPr rtlCol="0" anchor="ctr"/>
              <a:lstStyle/>
              <a:p>
                <a:endParaRPr lang="en-NL"/>
              </a:p>
            </p:txBody>
          </p:sp>
        </p:grpSp>
        <p:pic>
          <p:nvPicPr>
            <p:cNvPr id="25" name="Picture 2" descr="Icon&#10;&#10;Description automatically generated">
              <a:extLst>
                <a:ext uri="{FF2B5EF4-FFF2-40B4-BE49-F238E27FC236}">
                  <a16:creationId xmlns:a16="http://schemas.microsoft.com/office/drawing/2014/main" id="{E145EE56-491A-4FF2-9CC6-B727B77ADBF2}"/>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27820" y="5720834"/>
              <a:ext cx="266700" cy="266700"/>
            </a:xfrm>
            <a:prstGeom prst="rect">
              <a:avLst/>
            </a:prstGeom>
            <a:solidFill>
              <a:schemeClr val="bg1"/>
            </a:solidFill>
          </p:spPr>
        </p:pic>
      </p:grpSp>
      <p:grpSp>
        <p:nvGrpSpPr>
          <p:cNvPr id="36" name="Group 35">
            <a:extLst>
              <a:ext uri="{FF2B5EF4-FFF2-40B4-BE49-F238E27FC236}">
                <a16:creationId xmlns:a16="http://schemas.microsoft.com/office/drawing/2014/main" id="{EBBF0A0B-0262-495A-8B8C-73F7895DF702}"/>
              </a:ext>
            </a:extLst>
          </p:cNvPr>
          <p:cNvGrpSpPr/>
          <p:nvPr/>
        </p:nvGrpSpPr>
        <p:grpSpPr>
          <a:xfrm>
            <a:off x="8263628" y="3564735"/>
            <a:ext cx="2987134" cy="1138988"/>
            <a:chOff x="6255619" y="1525062"/>
            <a:chExt cx="2987134" cy="1138988"/>
          </a:xfrm>
        </p:grpSpPr>
        <p:grpSp>
          <p:nvGrpSpPr>
            <p:cNvPr id="41" name="Group 40">
              <a:extLst>
                <a:ext uri="{FF2B5EF4-FFF2-40B4-BE49-F238E27FC236}">
                  <a16:creationId xmlns:a16="http://schemas.microsoft.com/office/drawing/2014/main" id="{95D8A791-7FE3-4005-863B-D6DC0BC4D5A5}"/>
                </a:ext>
              </a:extLst>
            </p:cNvPr>
            <p:cNvGrpSpPr/>
            <p:nvPr/>
          </p:nvGrpSpPr>
          <p:grpSpPr>
            <a:xfrm>
              <a:off x="6255619" y="1525062"/>
              <a:ext cx="2793132" cy="1138988"/>
              <a:chOff x="6255619" y="1525062"/>
              <a:chExt cx="2793132" cy="1138988"/>
            </a:xfrm>
          </p:grpSpPr>
          <p:pic>
            <p:nvPicPr>
              <p:cNvPr id="42" name="Graphic 41" descr="Cloud Computing outline">
                <a:extLst>
                  <a:ext uri="{FF2B5EF4-FFF2-40B4-BE49-F238E27FC236}">
                    <a16:creationId xmlns:a16="http://schemas.microsoft.com/office/drawing/2014/main" id="{386E662D-29D2-4B86-A945-8DF70DB8906B}"/>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201081" y="1994586"/>
                <a:ext cx="617228" cy="617228"/>
              </a:xfrm>
              <a:prstGeom prst="rect">
                <a:avLst/>
              </a:prstGeom>
            </p:spPr>
          </p:pic>
          <p:sp>
            <p:nvSpPr>
              <p:cNvPr id="43" name="cloud" title="Icon of a cloud">
                <a:extLst>
                  <a:ext uri="{FF2B5EF4-FFF2-40B4-BE49-F238E27FC236}">
                    <a16:creationId xmlns:a16="http://schemas.microsoft.com/office/drawing/2014/main" id="{66EF3BFE-7918-4845-BF07-A02C42A4C14D}"/>
                  </a:ext>
                </a:extLst>
              </p:cNvPr>
              <p:cNvSpPr>
                <a:spLocks noChangeAspect="1"/>
              </p:cNvSpPr>
              <p:nvPr/>
            </p:nvSpPr>
            <p:spPr bwMode="auto">
              <a:xfrm>
                <a:off x="7007079" y="1525062"/>
                <a:ext cx="2041672" cy="1138988"/>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noFill/>
              <a:ln w="15875" cap="sq">
                <a:solidFill>
                  <a:srgbClr val="0078D4"/>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pic>
            <p:nvPicPr>
              <p:cNvPr id="44" name="Picture 2" descr="Icon&#10;&#10;Description automatically generated">
                <a:extLst>
                  <a:ext uri="{FF2B5EF4-FFF2-40B4-BE49-F238E27FC236}">
                    <a16:creationId xmlns:a16="http://schemas.microsoft.com/office/drawing/2014/main" id="{053AD34F-B02E-4BF6-97B6-6E9D929DE1F8}"/>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996316" y="1578587"/>
                <a:ext cx="266700" cy="266700"/>
              </a:xfrm>
              <a:prstGeom prst="rect">
                <a:avLst/>
              </a:prstGeom>
              <a:noFill/>
            </p:spPr>
          </p:pic>
          <p:sp>
            <p:nvSpPr>
              <p:cNvPr id="45" name="TextBox 44">
                <a:extLst>
                  <a:ext uri="{FF2B5EF4-FFF2-40B4-BE49-F238E27FC236}">
                    <a16:creationId xmlns:a16="http://schemas.microsoft.com/office/drawing/2014/main" id="{F9FBBDA2-5C18-4624-9577-3302C07C6956}"/>
                  </a:ext>
                </a:extLst>
              </p:cNvPr>
              <p:cNvSpPr txBox="1"/>
              <p:nvPr/>
            </p:nvSpPr>
            <p:spPr>
              <a:xfrm>
                <a:off x="6255619" y="1793555"/>
                <a:ext cx="995213" cy="517024"/>
              </a:xfrm>
              <a:prstGeom prst="rect">
                <a:avLst/>
              </a:prstGeom>
              <a:noFill/>
            </p:spPr>
            <p:txBody>
              <a:bodyPr wrap="square" lIns="182854" tIns="146284" rIns="182854" bIns="146284" rtlCol="0">
                <a:spAutoFit/>
              </a:bodyPr>
              <a:lstStyle/>
              <a:p>
                <a:pPr marL="0" marR="0" lvl="0" indent="0" algn="ctr" defTabSz="914225"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dirty="0">
                    <a:ln>
                      <a:noFill/>
                    </a:ln>
                    <a:effectLst/>
                    <a:uLnTx/>
                    <a:uFillTx/>
                    <a:latin typeface="Segoe UI Semilight"/>
                    <a:ea typeface="+mn-ea"/>
                    <a:cs typeface="+mn-cs"/>
                  </a:rPr>
                  <a:t>SaaS Backup solution</a:t>
                </a:r>
              </a:p>
            </p:txBody>
          </p:sp>
        </p:grpSp>
        <p:grpSp>
          <p:nvGrpSpPr>
            <p:cNvPr id="46" name="Group 45">
              <a:extLst>
                <a:ext uri="{FF2B5EF4-FFF2-40B4-BE49-F238E27FC236}">
                  <a16:creationId xmlns:a16="http://schemas.microsoft.com/office/drawing/2014/main" id="{BCA806A4-6013-4CDF-BFF8-3EC52B6B03C8}"/>
                </a:ext>
              </a:extLst>
            </p:cNvPr>
            <p:cNvGrpSpPr/>
            <p:nvPr/>
          </p:nvGrpSpPr>
          <p:grpSpPr>
            <a:xfrm>
              <a:off x="7918411" y="2023287"/>
              <a:ext cx="1324342" cy="528920"/>
              <a:chOff x="7961418" y="2060981"/>
              <a:chExt cx="1324342" cy="528920"/>
            </a:xfrm>
          </p:grpSpPr>
          <p:pic>
            <p:nvPicPr>
              <p:cNvPr id="47" name="Picture 46" descr="A close up of a sign&#10;&#10;Description automatically generated">
                <a:extLst>
                  <a:ext uri="{FF2B5EF4-FFF2-40B4-BE49-F238E27FC236}">
                    <a16:creationId xmlns:a16="http://schemas.microsoft.com/office/drawing/2014/main" id="{495FAEB7-9087-4CC9-957A-310EE1EC8BBB}"/>
                  </a:ext>
                </a:extLst>
              </p:cNvPr>
              <p:cNvPicPr>
                <a:picLocks noChangeAspect="1"/>
              </p:cNvPicPr>
              <p:nvPr/>
            </p:nvPicPr>
            <p:blipFill>
              <a:blip r:embed="rId13" cstate="email">
                <a:extLst>
                  <a:ext uri="{BEBA8EAE-BF5A-486C-A8C5-ECC9F3942E4B}">
                    <a14:imgProps xmlns:a14="http://schemas.microsoft.com/office/drawing/2010/main">
                      <a14:imgLayer r:embed="rId14">
                        <a14:imgEffect>
                          <a14:colorTemperature colorTemp="53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7961418" y="2070214"/>
                <a:ext cx="519687" cy="519687"/>
              </a:xfrm>
              <a:prstGeom prst="rect">
                <a:avLst/>
              </a:prstGeom>
            </p:spPr>
          </p:pic>
          <p:sp>
            <p:nvSpPr>
              <p:cNvPr id="48" name="TextBox 47">
                <a:extLst>
                  <a:ext uri="{FF2B5EF4-FFF2-40B4-BE49-F238E27FC236}">
                    <a16:creationId xmlns:a16="http://schemas.microsoft.com/office/drawing/2014/main" id="{58BE0F9F-E385-4006-9FD4-64CBC1BED0E2}"/>
                  </a:ext>
                </a:extLst>
              </p:cNvPr>
              <p:cNvSpPr txBox="1"/>
              <p:nvPr/>
            </p:nvSpPr>
            <p:spPr>
              <a:xfrm>
                <a:off x="8221261" y="2060981"/>
                <a:ext cx="1064499" cy="517024"/>
              </a:xfrm>
              <a:prstGeom prst="rect">
                <a:avLst/>
              </a:prstGeom>
              <a:noFill/>
            </p:spPr>
            <p:txBody>
              <a:bodyPr wrap="square" lIns="182854" tIns="146284" rIns="182854" bIns="146284" rtlCol="0">
                <a:spAutoFit/>
              </a:bodyPr>
              <a:lstStyle/>
              <a:p>
                <a:pPr marL="0" marR="0" lvl="0" indent="0" algn="ctr" defTabSz="914225"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dirty="0">
                    <a:ln>
                      <a:noFill/>
                    </a:ln>
                    <a:effectLst/>
                    <a:uLnTx/>
                    <a:uFillTx/>
                    <a:latin typeface="Segoe UI Semilight"/>
                    <a:ea typeface="+mn-ea"/>
                    <a:cs typeface="+mn-cs"/>
                  </a:rPr>
                  <a:t>Azure Blob Storage </a:t>
                </a:r>
              </a:p>
            </p:txBody>
          </p:sp>
        </p:grpSp>
      </p:grpSp>
      <p:grpSp>
        <p:nvGrpSpPr>
          <p:cNvPr id="11282" name="Group 11281">
            <a:extLst>
              <a:ext uri="{FF2B5EF4-FFF2-40B4-BE49-F238E27FC236}">
                <a16:creationId xmlns:a16="http://schemas.microsoft.com/office/drawing/2014/main" id="{97482DB5-9F5A-4C52-B61D-6A0EAF0FE262}"/>
              </a:ext>
            </a:extLst>
          </p:cNvPr>
          <p:cNvGrpSpPr/>
          <p:nvPr/>
        </p:nvGrpSpPr>
        <p:grpSpPr>
          <a:xfrm>
            <a:off x="6835964" y="3862066"/>
            <a:ext cx="1514271" cy="682703"/>
            <a:chOff x="3885452" y="4651742"/>
            <a:chExt cx="1514271" cy="682703"/>
          </a:xfrm>
          <a:noFill/>
        </p:grpSpPr>
        <p:cxnSp>
          <p:nvCxnSpPr>
            <p:cNvPr id="56" name="Straight Arrow Connector 55">
              <a:extLst>
                <a:ext uri="{FF2B5EF4-FFF2-40B4-BE49-F238E27FC236}">
                  <a16:creationId xmlns:a16="http://schemas.microsoft.com/office/drawing/2014/main" id="{8A9D80DC-9DE9-46F7-A038-0645BAF906C4}"/>
                </a:ext>
              </a:extLst>
            </p:cNvPr>
            <p:cNvCxnSpPr>
              <a:cxnSpLocks/>
            </p:cNvCxnSpPr>
            <p:nvPr/>
          </p:nvCxnSpPr>
          <p:spPr>
            <a:xfrm flipH="1">
              <a:off x="3944001" y="4927204"/>
              <a:ext cx="1397176" cy="0"/>
            </a:xfrm>
            <a:prstGeom prst="straightConnector1">
              <a:avLst/>
            </a:prstGeom>
            <a:grpFill/>
            <a:ln>
              <a:solidFill>
                <a:schemeClr val="tx2"/>
              </a:solidFill>
              <a:headEnd type="none" w="lg" len="med"/>
              <a:tailEnd type="triangle"/>
            </a:ln>
          </p:spPr>
          <p:style>
            <a:lnRef idx="1">
              <a:schemeClr val="accent6"/>
            </a:lnRef>
            <a:fillRef idx="0">
              <a:schemeClr val="accent6"/>
            </a:fillRef>
            <a:effectRef idx="0">
              <a:schemeClr val="accent6"/>
            </a:effectRef>
            <a:fontRef idx="minor">
              <a:schemeClr val="tx1"/>
            </a:fontRef>
          </p:style>
        </p:cxnSp>
        <p:cxnSp>
          <p:nvCxnSpPr>
            <p:cNvPr id="58" name="Straight Arrow Connector 57">
              <a:extLst>
                <a:ext uri="{FF2B5EF4-FFF2-40B4-BE49-F238E27FC236}">
                  <a16:creationId xmlns:a16="http://schemas.microsoft.com/office/drawing/2014/main" id="{9A4FBCC6-A4F9-4302-868D-C60B3025C365}"/>
                </a:ext>
              </a:extLst>
            </p:cNvPr>
            <p:cNvCxnSpPr>
              <a:cxnSpLocks/>
            </p:cNvCxnSpPr>
            <p:nvPr/>
          </p:nvCxnSpPr>
          <p:spPr>
            <a:xfrm>
              <a:off x="3944001" y="5102216"/>
              <a:ext cx="1408112" cy="0"/>
            </a:xfrm>
            <a:prstGeom prst="straightConnector1">
              <a:avLst/>
            </a:prstGeom>
            <a:grpFill/>
            <a:ln>
              <a:solidFill>
                <a:schemeClr val="tx2"/>
              </a:solidFill>
              <a:headEnd type="none" w="lg" len="med"/>
              <a:tailEnd type="triangle"/>
            </a:ln>
          </p:spPr>
          <p:style>
            <a:lnRef idx="1">
              <a:schemeClr val="accent6"/>
            </a:lnRef>
            <a:fillRef idx="0">
              <a:schemeClr val="accent6"/>
            </a:fillRef>
            <a:effectRef idx="0">
              <a:schemeClr val="accent6"/>
            </a:effectRef>
            <a:fontRef idx="minor">
              <a:schemeClr val="tx1"/>
            </a:fontRef>
          </p:style>
        </p:cxnSp>
        <p:sp>
          <p:nvSpPr>
            <p:cNvPr id="11271" name="TextBox 11270">
              <a:extLst>
                <a:ext uri="{FF2B5EF4-FFF2-40B4-BE49-F238E27FC236}">
                  <a16:creationId xmlns:a16="http://schemas.microsoft.com/office/drawing/2014/main" id="{B9592172-8843-4215-A359-509AEA33816B}"/>
                </a:ext>
              </a:extLst>
            </p:cNvPr>
            <p:cNvSpPr txBox="1"/>
            <p:nvPr/>
          </p:nvSpPr>
          <p:spPr>
            <a:xfrm>
              <a:off x="4087623" y="5149779"/>
              <a:ext cx="1109931" cy="184666"/>
            </a:xfrm>
            <a:prstGeom prst="rect">
              <a:avLst/>
            </a:prstGeom>
            <a:grp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mn-cs"/>
                </a:rPr>
                <a:t>Native SaaS API</a:t>
              </a:r>
            </a:p>
          </p:txBody>
        </p:sp>
        <p:sp>
          <p:nvSpPr>
            <p:cNvPr id="11272" name="TextBox 11271">
              <a:extLst>
                <a:ext uri="{FF2B5EF4-FFF2-40B4-BE49-F238E27FC236}">
                  <a16:creationId xmlns:a16="http://schemas.microsoft.com/office/drawing/2014/main" id="{DF394C33-B7DD-4731-9441-FF0770503A2B}"/>
                </a:ext>
              </a:extLst>
            </p:cNvPr>
            <p:cNvSpPr txBox="1"/>
            <p:nvPr/>
          </p:nvSpPr>
          <p:spPr>
            <a:xfrm>
              <a:off x="3885452" y="4651742"/>
              <a:ext cx="1514271" cy="184666"/>
            </a:xfrm>
            <a:prstGeom prst="rect">
              <a:avLst/>
            </a:prstGeom>
            <a:grp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mn-cs"/>
                </a:rPr>
                <a:t>Backup/Archive data</a:t>
              </a:r>
            </a:p>
          </p:txBody>
        </p:sp>
      </p:grpSp>
      <p:sp>
        <p:nvSpPr>
          <p:cNvPr id="11291" name="Rectangle: Rounded Corners 11290">
            <a:extLst>
              <a:ext uri="{FF2B5EF4-FFF2-40B4-BE49-F238E27FC236}">
                <a16:creationId xmlns:a16="http://schemas.microsoft.com/office/drawing/2014/main" id="{230889E4-FA26-4A92-88C9-D4A32BA4E314}"/>
              </a:ext>
            </a:extLst>
          </p:cNvPr>
          <p:cNvSpPr/>
          <p:nvPr/>
        </p:nvSpPr>
        <p:spPr bwMode="auto">
          <a:xfrm>
            <a:off x="5052032" y="5030020"/>
            <a:ext cx="6410700" cy="1515244"/>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endParaRPr>
          </a:p>
          <a:p>
            <a:pPr marL="176213" marR="0" lvl="0" indent="-176213" algn="l" defTabSz="932472"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Prefer </a:t>
            </a:r>
            <a:r>
              <a:rPr kumimoji="0" lang="en-US" sz="1200"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SaaS on Azure solutions unless data sovereignty requirements emerge or customer prefers existing PaaS solution (e.g. Veeam)</a:t>
            </a:r>
          </a:p>
          <a:p>
            <a:pPr marL="176213" marR="0" lvl="0" indent="-176213" algn="l" defTabSz="932472"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endParaRPr>
          </a:p>
          <a:p>
            <a:pPr marL="176213" marR="0" lvl="0" indent="-176213" algn="l" defTabSz="932472"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Prioritize </a:t>
            </a:r>
            <a:r>
              <a:rPr kumimoji="0" lang="en-US" sz="1200"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solutions that</a:t>
            </a:r>
            <a:r>
              <a:rPr kumimoji="0" lang="en-US" sz="1200" b="1"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 </a:t>
            </a:r>
            <a:r>
              <a:rPr kumimoji="0" lang="en-US" sz="1200"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exclusively store SaaS data (M365 at a minimum) on Azure Blob – e.g. Commvault Metallic, Rubrik M365</a:t>
            </a:r>
            <a:r>
              <a:rPr lang="en-US" sz="1200" dirty="0">
                <a:solidFill>
                  <a:schemeClr val="tx1"/>
                </a:solidFill>
                <a:latin typeface="Segoe UI"/>
                <a:ea typeface="Segoe UI" pitchFamily="34" charset="0"/>
                <a:cs typeface="Segoe UI" pitchFamily="34" charset="0"/>
              </a:rPr>
              <a:t>.</a:t>
            </a:r>
            <a:endParaRPr kumimoji="0" lang="en-US" sz="1200"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endParaRPr>
          </a:p>
        </p:txBody>
      </p:sp>
      <p:sp>
        <p:nvSpPr>
          <p:cNvPr id="4" name="Rectangle 3">
            <a:extLst>
              <a:ext uri="{FF2B5EF4-FFF2-40B4-BE49-F238E27FC236}">
                <a16:creationId xmlns:a16="http://schemas.microsoft.com/office/drawing/2014/main" id="{EA9F752B-D653-55C0-18A0-B742CBC0F449}"/>
              </a:ext>
            </a:extLst>
          </p:cNvPr>
          <p:cNvSpPr/>
          <p:nvPr/>
        </p:nvSpPr>
        <p:spPr bwMode="auto">
          <a:xfrm>
            <a:off x="11111825" y="6328994"/>
            <a:ext cx="986870" cy="51702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000000"/>
                  </a:gs>
                  <a:gs pos="100000">
                    <a:srgbClr val="000000"/>
                  </a:gs>
                </a:gsLst>
                <a:lin ang="5400000" scaled="0"/>
              </a:gradFill>
              <a:effectLst/>
              <a:uLnTx/>
              <a:uFillTx/>
              <a:latin typeface="Segoe UI"/>
              <a:ea typeface="Segoe UI" pitchFamily="34" charset="0"/>
              <a:cs typeface="Segoe UI" pitchFamily="34" charset="0"/>
            </a:endParaRPr>
          </a:p>
        </p:txBody>
      </p:sp>
      <p:sp>
        <p:nvSpPr>
          <p:cNvPr id="5" name="TextBox 4">
            <a:extLst>
              <a:ext uri="{FF2B5EF4-FFF2-40B4-BE49-F238E27FC236}">
                <a16:creationId xmlns:a16="http://schemas.microsoft.com/office/drawing/2014/main" id="{D9DA3F23-E05A-ED51-F040-F58057EE0299}"/>
              </a:ext>
            </a:extLst>
          </p:cNvPr>
          <p:cNvSpPr txBox="1"/>
          <p:nvPr/>
        </p:nvSpPr>
        <p:spPr>
          <a:xfrm>
            <a:off x="-426203" y="1681566"/>
            <a:ext cx="369397" cy="627864"/>
          </a:xfrm>
          <a:prstGeom prst="rect">
            <a:avLst/>
          </a:prstGeom>
          <a:noFill/>
        </p:spPr>
        <p:txBody>
          <a:bodyPr wrap="none" lIns="182880" tIns="146304" rIns="182880" bIns="146304" rtlCol="0">
            <a:spAutoFit/>
          </a:bodyPr>
          <a:lstStyle/>
          <a:p>
            <a:pPr>
              <a:lnSpc>
                <a:spcPct val="90000"/>
              </a:lnSpc>
              <a:spcAft>
                <a:spcPts val="600"/>
              </a:spcAft>
            </a:pPr>
            <a:endParaRPr lang="en-NL" sz="2400" dirty="0" err="1">
              <a:gradFill>
                <a:gsLst>
                  <a:gs pos="2917">
                    <a:schemeClr val="tx1"/>
                  </a:gs>
                  <a:gs pos="30000">
                    <a:schemeClr val="tx1"/>
                  </a:gs>
                </a:gsLst>
                <a:lin ang="5400000" scaled="0"/>
              </a:gradFill>
            </a:endParaRPr>
          </a:p>
        </p:txBody>
      </p:sp>
      <p:sp>
        <p:nvSpPr>
          <p:cNvPr id="39" name="Rectangle 38">
            <a:extLst>
              <a:ext uri="{FF2B5EF4-FFF2-40B4-BE49-F238E27FC236}">
                <a16:creationId xmlns:a16="http://schemas.microsoft.com/office/drawing/2014/main" id="{52A30B95-A892-E13A-F3D8-92D19FDAAE90}"/>
              </a:ext>
            </a:extLst>
          </p:cNvPr>
          <p:cNvSpPr/>
          <p:nvPr/>
        </p:nvSpPr>
        <p:spPr bwMode="auto">
          <a:xfrm>
            <a:off x="418645" y="2343391"/>
            <a:ext cx="3829120" cy="242161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428" rIns="179285" bIns="143428" numCol="1" spcCol="0" rtlCol="0" fromWordArt="0" anchor="t" anchorCtr="0" forceAA="0" compatLnSpc="1">
            <a:prstTxWarp prst="textNoShape">
              <a:avLst/>
            </a:prstTxWarp>
            <a:noAutofit/>
          </a:bodyPr>
          <a:lstStyle/>
          <a:p>
            <a:pPr defTabSz="914192">
              <a:spcAft>
                <a:spcPts val="3529"/>
              </a:spcAft>
            </a:pPr>
            <a:r>
              <a:rPr lang="en-US" sz="2353" dirty="0">
                <a:solidFill>
                  <a:schemeClr val="tx1"/>
                </a:solidFill>
                <a:latin typeface="Segoe UI Semibold"/>
              </a:rPr>
              <a:t>Protect </a:t>
            </a:r>
            <a:r>
              <a:rPr lang="en-US" sz="2353" dirty="0">
                <a:solidFill>
                  <a:schemeClr val="tx2"/>
                </a:solidFill>
                <a:latin typeface="Segoe UI Semibold"/>
              </a:rPr>
              <a:t>SaaS to</a:t>
            </a:r>
            <a:r>
              <a:rPr lang="en-US" sz="2353" dirty="0">
                <a:solidFill>
                  <a:srgbClr val="50E6FF"/>
                </a:solidFill>
                <a:latin typeface="Segoe UI Semibold"/>
              </a:rPr>
              <a:t> </a:t>
            </a:r>
            <a:r>
              <a:rPr lang="en-US" sz="2353" dirty="0">
                <a:solidFill>
                  <a:schemeClr val="tx1"/>
                </a:solidFill>
                <a:latin typeface="Segoe UI Semibold"/>
              </a:rPr>
              <a:t>Azure</a:t>
            </a:r>
          </a:p>
          <a:p>
            <a:pPr defTabSz="914192">
              <a:spcAft>
                <a:spcPts val="1176"/>
              </a:spcAft>
            </a:pPr>
            <a:r>
              <a:rPr lang="en-US" sz="1765" dirty="0">
                <a:solidFill>
                  <a:schemeClr val="tx1"/>
                </a:solidFill>
                <a:latin typeface="Segoe UI"/>
              </a:rPr>
              <a:t>Use SaaS-Backup built on Azure or extend on-premises PaaS solution </a:t>
            </a:r>
            <a:br>
              <a:rPr lang="en-US" sz="1765" dirty="0">
                <a:solidFill>
                  <a:schemeClr val="tx1"/>
                </a:solidFill>
                <a:latin typeface="Segoe UI"/>
              </a:rPr>
            </a:br>
            <a:r>
              <a:rPr lang="en-US" sz="1765" dirty="0">
                <a:solidFill>
                  <a:schemeClr val="tx1"/>
                </a:solidFill>
                <a:latin typeface="Segoe UI"/>
              </a:rPr>
              <a:t>to Azure!</a:t>
            </a:r>
          </a:p>
        </p:txBody>
      </p:sp>
      <p:cxnSp>
        <p:nvCxnSpPr>
          <p:cNvPr id="49" name="Straight Connector 48">
            <a:extLst>
              <a:ext uri="{FF2B5EF4-FFF2-40B4-BE49-F238E27FC236}">
                <a16:creationId xmlns:a16="http://schemas.microsoft.com/office/drawing/2014/main" id="{AB7E0AE2-4BDB-293E-E6F5-962DADEAE40F}"/>
              </a:ext>
              <a:ext uri="{C183D7F6-B498-43B3-948B-1728B52AA6E4}">
                <adec:decorative xmlns:adec="http://schemas.microsoft.com/office/drawing/2017/decorative" val="1"/>
              </a:ext>
            </a:extLst>
          </p:cNvPr>
          <p:cNvCxnSpPr>
            <a:cxnSpLocks/>
          </p:cNvCxnSpPr>
          <p:nvPr/>
        </p:nvCxnSpPr>
        <p:spPr>
          <a:xfrm>
            <a:off x="418646" y="3045154"/>
            <a:ext cx="3746729"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305" name="Rounded Rectangle 11304">
            <a:extLst>
              <a:ext uri="{FF2B5EF4-FFF2-40B4-BE49-F238E27FC236}">
                <a16:creationId xmlns:a16="http://schemas.microsoft.com/office/drawing/2014/main" id="{029649F9-157A-0B06-9C5D-65CDA1AB674B}"/>
              </a:ext>
            </a:extLst>
          </p:cNvPr>
          <p:cNvSpPr/>
          <p:nvPr/>
        </p:nvSpPr>
        <p:spPr bwMode="auto">
          <a:xfrm>
            <a:off x="5347696" y="524938"/>
            <a:ext cx="6425657" cy="4505082"/>
          </a:xfrm>
          <a:prstGeom prst="roundRect">
            <a:avLst>
              <a:gd name="adj" fmla="val 0"/>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97373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90"/>
                                        </p:tgtEl>
                                        <p:attrNameLst>
                                          <p:attrName>style.visibility</p:attrName>
                                        </p:attrNameLst>
                                      </p:cBhvr>
                                      <p:to>
                                        <p:strVal val="visible"/>
                                      </p:to>
                                    </p:set>
                                    <p:animEffect transition="in" filter="fade">
                                      <p:cBhvr>
                                        <p:cTn id="7" dur="500"/>
                                        <p:tgtEl>
                                          <p:spTgt spid="112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79"/>
                                        </p:tgtEl>
                                        <p:attrNameLst>
                                          <p:attrName>style.visibility</p:attrName>
                                        </p:attrNameLst>
                                      </p:cBhvr>
                                      <p:to>
                                        <p:strVal val="visible"/>
                                      </p:to>
                                    </p:set>
                                    <p:animEffect transition="in" filter="fade">
                                      <p:cBhvr>
                                        <p:cTn id="12" dur="500"/>
                                        <p:tgtEl>
                                          <p:spTgt spid="112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81"/>
                                        </p:tgtEl>
                                        <p:attrNameLst>
                                          <p:attrName>style.visibility</p:attrName>
                                        </p:attrNameLst>
                                      </p:cBhvr>
                                      <p:to>
                                        <p:strVal val="visible"/>
                                      </p:to>
                                    </p:set>
                                    <p:animEffect transition="in" filter="fade">
                                      <p:cBhvr>
                                        <p:cTn id="17" dur="500"/>
                                        <p:tgtEl>
                                          <p:spTgt spid="1128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282"/>
                                        </p:tgtEl>
                                        <p:attrNameLst>
                                          <p:attrName>style.visibility</p:attrName>
                                        </p:attrNameLst>
                                      </p:cBhvr>
                                      <p:to>
                                        <p:strVal val="visible"/>
                                      </p:to>
                                    </p:set>
                                    <p:animEffect transition="in" filter="fade">
                                      <p:cBhvr>
                                        <p:cTn id="27" dur="500"/>
                                        <p:tgtEl>
                                          <p:spTgt spid="1128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291">
                                            <p:txEl>
                                              <p:pRg st="1" end="1"/>
                                            </p:txEl>
                                          </p:spTgt>
                                        </p:tgtEl>
                                        <p:attrNameLst>
                                          <p:attrName>style.visibility</p:attrName>
                                        </p:attrNameLst>
                                      </p:cBhvr>
                                      <p:to>
                                        <p:strVal val="visible"/>
                                      </p:to>
                                    </p:set>
                                    <p:animEffect transition="in" filter="fade">
                                      <p:cBhvr>
                                        <p:cTn id="32" dur="500"/>
                                        <p:tgtEl>
                                          <p:spTgt spid="11291">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291">
                                            <p:txEl>
                                              <p:pRg st="3" end="3"/>
                                            </p:txEl>
                                          </p:spTgt>
                                        </p:tgtEl>
                                        <p:attrNameLst>
                                          <p:attrName>style.visibility</p:attrName>
                                        </p:attrNameLst>
                                      </p:cBhvr>
                                      <p:to>
                                        <p:strVal val="visible"/>
                                      </p:to>
                                    </p:set>
                                    <p:animEffect transition="in" filter="fade">
                                      <p:cBhvr>
                                        <p:cTn id="37" dur="500"/>
                                        <p:tgtEl>
                                          <p:spTgt spid="112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BFAD4A2-3C5D-1625-DB9A-5C88902709FA}"/>
              </a:ext>
            </a:extLst>
          </p:cNvPr>
          <p:cNvSpPr txBox="1"/>
          <p:nvPr/>
        </p:nvSpPr>
        <p:spPr>
          <a:xfrm>
            <a:off x="418644" y="291498"/>
            <a:ext cx="2642928" cy="500824"/>
          </a:xfrm>
          <a:prstGeom prst="rect">
            <a:avLst/>
          </a:prstGeom>
          <a:noFill/>
        </p:spPr>
        <p:txBody>
          <a:bodyPr wrap="square" lIns="0" tIns="143407" rIns="179259" bIns="143407" rtlCol="0">
            <a:spAutoFit/>
          </a:bodyPr>
          <a:lstStyle/>
          <a:p>
            <a:pPr marL="0" marR="0" lvl="0" indent="0" algn="l" defTabSz="914192" rtl="0" eaLnBrk="1" fontAlgn="auto" latinLnBrk="0" hangingPunct="1">
              <a:lnSpc>
                <a:spcPct val="100000"/>
              </a:lnSpc>
              <a:spcBef>
                <a:spcPts val="0"/>
              </a:spcBef>
              <a:spcAft>
                <a:spcPts val="588"/>
              </a:spcAft>
              <a:buClrTx/>
              <a:buSzTx/>
              <a:buFontTx/>
              <a:buNone/>
              <a:tabLst/>
              <a:defRPr/>
            </a:pPr>
            <a:r>
              <a:rPr kumimoji="0" lang="en-US" sz="1372" b="0" i="0" u="none" strike="noStrike" kern="1200" cap="none" spc="294" normalizeH="0" baseline="0" noProof="0" dirty="0">
                <a:ln>
                  <a:noFill/>
                </a:ln>
                <a:solidFill>
                  <a:schemeClr val="tx2"/>
                </a:solidFill>
                <a:effectLst/>
                <a:uLnTx/>
                <a:uFillTx/>
                <a:latin typeface="Segoe UI Semibold"/>
                <a:ea typeface="+mn-ea"/>
                <a:cs typeface="+mn-cs"/>
              </a:rPr>
              <a:t>SCENARIO THREE</a:t>
            </a:r>
          </a:p>
        </p:txBody>
      </p:sp>
      <p:sp>
        <p:nvSpPr>
          <p:cNvPr id="8" name="TextBox 7">
            <a:extLst>
              <a:ext uri="{FF2B5EF4-FFF2-40B4-BE49-F238E27FC236}">
                <a16:creationId xmlns:a16="http://schemas.microsoft.com/office/drawing/2014/main" id="{FFDB18A9-B9C0-BDCF-4C62-30D5DB766126}"/>
              </a:ext>
            </a:extLst>
          </p:cNvPr>
          <p:cNvSpPr txBox="1"/>
          <p:nvPr/>
        </p:nvSpPr>
        <p:spPr>
          <a:xfrm>
            <a:off x="418644" y="652617"/>
            <a:ext cx="6719451" cy="362072"/>
          </a:xfrm>
          <a:prstGeom prst="rect">
            <a:avLst/>
          </a:prstGeom>
          <a:noFill/>
        </p:spPr>
        <p:txBody>
          <a:bodyPr wrap="square" lIns="0">
            <a:no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961" b="0" i="0" u="none" strike="noStrike" kern="1200" cap="none" spc="0" normalizeH="0" baseline="0" noProof="0" dirty="0">
                <a:ln>
                  <a:noFill/>
                </a:ln>
                <a:effectLst/>
                <a:uLnTx/>
                <a:uFillTx/>
                <a:latin typeface="Segoe UI Semibold"/>
                <a:ea typeface="+mn-ea"/>
                <a:cs typeface="+mn-cs"/>
              </a:rPr>
              <a:t>Protect SaaS </a:t>
            </a:r>
            <a:r>
              <a:rPr kumimoji="0" lang="en-US" sz="1961" b="0" i="0" u="none" strike="noStrike" kern="1200" cap="none" spc="0" normalizeH="0" baseline="0" noProof="0" dirty="0">
                <a:ln>
                  <a:noFill/>
                </a:ln>
                <a:solidFill>
                  <a:schemeClr val="tx2"/>
                </a:solidFill>
                <a:effectLst/>
                <a:uLnTx/>
                <a:uFillTx/>
                <a:latin typeface="Segoe UI Semibold"/>
                <a:ea typeface="+mn-ea"/>
                <a:cs typeface="+mn-cs"/>
              </a:rPr>
              <a:t>to </a:t>
            </a:r>
            <a:r>
              <a:rPr kumimoji="0" lang="en-US" sz="1961" b="0" i="0" u="none" strike="noStrike" kern="1200" cap="none" spc="0" normalizeH="0" baseline="0" noProof="0" dirty="0">
                <a:ln>
                  <a:noFill/>
                </a:ln>
                <a:effectLst/>
                <a:uLnTx/>
                <a:uFillTx/>
                <a:latin typeface="Segoe UI Semibold"/>
                <a:ea typeface="+mn-ea"/>
                <a:cs typeface="+mn-cs"/>
              </a:rPr>
              <a:t>Azure</a:t>
            </a:r>
          </a:p>
        </p:txBody>
      </p:sp>
      <p:grpSp>
        <p:nvGrpSpPr>
          <p:cNvPr id="28" name="Group 27">
            <a:extLst>
              <a:ext uri="{FF2B5EF4-FFF2-40B4-BE49-F238E27FC236}">
                <a16:creationId xmlns:a16="http://schemas.microsoft.com/office/drawing/2014/main" id="{4C8316E6-C49E-AB59-B6BF-8772E07BEDCE}"/>
              </a:ext>
            </a:extLst>
          </p:cNvPr>
          <p:cNvGrpSpPr/>
          <p:nvPr/>
        </p:nvGrpSpPr>
        <p:grpSpPr>
          <a:xfrm>
            <a:off x="466890" y="1185697"/>
            <a:ext cx="11398539" cy="3397189"/>
            <a:chOff x="466890" y="1185697"/>
            <a:chExt cx="11398539" cy="3397189"/>
          </a:xfrm>
        </p:grpSpPr>
        <p:sp>
          <p:nvSpPr>
            <p:cNvPr id="29" name="TextBox 28">
              <a:extLst>
                <a:ext uri="{FF2B5EF4-FFF2-40B4-BE49-F238E27FC236}">
                  <a16:creationId xmlns:a16="http://schemas.microsoft.com/office/drawing/2014/main" id="{D61D9F9A-CF72-2C7D-3BD6-5D6C9C724EBA}"/>
                </a:ext>
              </a:extLst>
            </p:cNvPr>
            <p:cNvSpPr txBox="1"/>
            <p:nvPr/>
          </p:nvSpPr>
          <p:spPr>
            <a:xfrm>
              <a:off x="3656173" y="1185697"/>
              <a:ext cx="4721310" cy="5724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2000" b="1" i="0" u="none" strike="noStrike" kern="1200" cap="none" spc="0" normalizeH="0" baseline="0" noProof="0" dirty="0">
                  <a:ln>
                    <a:noFill/>
                  </a:ln>
                  <a:effectLst/>
                  <a:uLnTx/>
                  <a:uFillTx/>
                  <a:latin typeface="Segoe UI"/>
                  <a:ea typeface="+mn-ea"/>
                  <a:cs typeface="+mn-cs"/>
                </a:rPr>
                <a:t>SaaS Built-on-Azure (ISV)</a:t>
              </a:r>
            </a:p>
          </p:txBody>
        </p:sp>
        <p:pic>
          <p:nvPicPr>
            <p:cNvPr id="30" name="Picture 2" descr="See the source image">
              <a:extLst>
                <a:ext uri="{FF2B5EF4-FFF2-40B4-BE49-F238E27FC236}">
                  <a16:creationId xmlns:a16="http://schemas.microsoft.com/office/drawing/2014/main" id="{CA024511-71B4-0453-970E-F6B3F826E676}"/>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artisticCrisscrossEtching/>
                      </a14:imgEffect>
                      <a14:imgEffect>
                        <a14:sharpenSoften amount="50000"/>
                      </a14:imgEffect>
                      <a14:imgEffect>
                        <a14:colorTemperature colorTemp="11200"/>
                      </a14:imgEffect>
                      <a14:imgEffect>
                        <a14:brightnessContrast bright="40000" contrast="20000"/>
                      </a14:imgEffect>
                    </a14:imgLayer>
                  </a14:imgProps>
                </a:ext>
                <a:ext uri="{28A0092B-C50C-407E-A947-70E740481C1C}">
                  <a14:useLocalDpi xmlns:a14="http://schemas.microsoft.com/office/drawing/2010/main"/>
                </a:ext>
              </a:extLst>
            </a:blip>
            <a:srcRect/>
            <a:stretch>
              <a:fillRect/>
            </a:stretch>
          </p:blipFill>
          <p:spPr bwMode="auto">
            <a:xfrm>
              <a:off x="3778369" y="1925967"/>
              <a:ext cx="1907494" cy="131140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27141 8">
              <a:extLst>
                <a:ext uri="{FF2B5EF4-FFF2-40B4-BE49-F238E27FC236}">
                  <a16:creationId xmlns:a16="http://schemas.microsoft.com/office/drawing/2014/main" id="{C4B7E44F-9E3F-1E38-D255-06357EF058F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91576" y="3720848"/>
              <a:ext cx="2069996" cy="35721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See the source image">
              <a:extLst>
                <a:ext uri="{FF2B5EF4-FFF2-40B4-BE49-F238E27FC236}">
                  <a16:creationId xmlns:a16="http://schemas.microsoft.com/office/drawing/2014/main" id="{7FFD5AC0-B202-FC69-FB59-44A300437628}"/>
                </a:ext>
              </a:extLst>
            </p:cNvPr>
            <p:cNvPicPr>
              <a:picLocks noChangeAspect="1" noChangeArrowheads="1"/>
            </p:cNvPicPr>
            <p:nvPr/>
          </p:nvPicPr>
          <p:blipFill>
            <a:blip r:embed="rId6" cstate="email">
              <a:extLst>
                <a:ext uri="{BEBA8EAE-BF5A-486C-A8C5-ECC9F3942E4B}">
                  <a14:imgProps xmlns:a14="http://schemas.microsoft.com/office/drawing/2010/main">
                    <a14:imgLayer r:embed="rId7">
                      <a14:imgEffect>
                        <a14:artisticPhotocopy/>
                      </a14:imgEffect>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6016828" y="2278858"/>
              <a:ext cx="1691310" cy="75304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See the source image">
              <a:extLst>
                <a:ext uri="{FF2B5EF4-FFF2-40B4-BE49-F238E27FC236}">
                  <a16:creationId xmlns:a16="http://schemas.microsoft.com/office/drawing/2014/main" id="{57CB5BF3-4048-929C-E678-2263AC39FFA9}"/>
                </a:ext>
              </a:extLst>
            </p:cNvPr>
            <p:cNvPicPr>
              <a:picLocks noChangeAspect="1" noChangeArrowheads="1"/>
            </p:cNvPicPr>
            <p:nvPr/>
          </p:nvPicPr>
          <p:blipFill>
            <a:blip r:embed="rId8" cstate="email">
              <a:extLst>
                <a:ext uri="{BEBA8EAE-BF5A-486C-A8C5-ECC9F3942E4B}">
                  <a14:imgProps xmlns:a14="http://schemas.microsoft.com/office/drawing/2010/main">
                    <a14:imgLayer r:embed="rId9">
                      <a14:imgEffect>
                        <a14:artisticCrisscrossEtching/>
                      </a14:imgEffect>
                    </a14:imgLayer>
                  </a14:imgProps>
                </a:ext>
                <a:ext uri="{28A0092B-C50C-407E-A947-70E740481C1C}">
                  <a14:useLocalDpi xmlns:a14="http://schemas.microsoft.com/office/drawing/2010/main"/>
                </a:ext>
              </a:extLst>
            </a:blip>
            <a:srcRect/>
            <a:stretch>
              <a:fillRect/>
            </a:stretch>
          </p:blipFill>
          <p:spPr bwMode="auto">
            <a:xfrm>
              <a:off x="6669972" y="3540892"/>
              <a:ext cx="2076331" cy="49832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a:extLst>
                <a:ext uri="{FF2B5EF4-FFF2-40B4-BE49-F238E27FC236}">
                  <a16:creationId xmlns:a16="http://schemas.microsoft.com/office/drawing/2014/main" id="{6E45B512-FCA6-6D71-8C1E-14664DCB1C4E}"/>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p:blipFill>
          <p:spPr bwMode="auto">
            <a:xfrm>
              <a:off x="3693950" y="3648002"/>
              <a:ext cx="2076331" cy="39022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See the source image">
              <a:extLst>
                <a:ext uri="{FF2B5EF4-FFF2-40B4-BE49-F238E27FC236}">
                  <a16:creationId xmlns:a16="http://schemas.microsoft.com/office/drawing/2014/main" id="{BC4409E5-E27C-02AB-3DCD-B53C913C4ABC}"/>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9326453" y="3647017"/>
              <a:ext cx="1916617" cy="498320"/>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a:extLst>
                <a:ext uri="{FF2B5EF4-FFF2-40B4-BE49-F238E27FC236}">
                  <a16:creationId xmlns:a16="http://schemas.microsoft.com/office/drawing/2014/main" id="{4869CB9C-5611-3309-077B-C435829AB23D}"/>
                </a:ext>
              </a:extLst>
            </p:cNvPr>
            <p:cNvSpPr/>
            <p:nvPr/>
          </p:nvSpPr>
          <p:spPr bwMode="auto">
            <a:xfrm>
              <a:off x="466890" y="1777154"/>
              <a:ext cx="11398539" cy="2805732"/>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Segoe UI"/>
                <a:ea typeface="+mn-ea"/>
                <a:cs typeface="+mn-cs"/>
              </a:endParaRPr>
            </a:p>
          </p:txBody>
        </p:sp>
        <p:pic>
          <p:nvPicPr>
            <p:cNvPr id="37" name="Graphic 36" descr="Badge Tick with solid fill">
              <a:extLst>
                <a:ext uri="{FF2B5EF4-FFF2-40B4-BE49-F238E27FC236}">
                  <a16:creationId xmlns:a16="http://schemas.microsoft.com/office/drawing/2014/main" id="{121BAE9D-8447-B209-9B8E-5544C750F750}"/>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310392" y="2001379"/>
              <a:ext cx="198467" cy="198467"/>
            </a:xfrm>
            <a:prstGeom prst="rect">
              <a:avLst/>
            </a:prstGeom>
          </p:spPr>
        </p:pic>
        <p:sp>
          <p:nvSpPr>
            <p:cNvPr id="38" name="TextBox 37">
              <a:extLst>
                <a:ext uri="{FF2B5EF4-FFF2-40B4-BE49-F238E27FC236}">
                  <a16:creationId xmlns:a16="http://schemas.microsoft.com/office/drawing/2014/main" id="{D240FA69-43C9-518E-7FB7-D95BB42DB05B}"/>
                </a:ext>
              </a:extLst>
            </p:cNvPr>
            <p:cNvSpPr txBox="1"/>
            <p:nvPr/>
          </p:nvSpPr>
          <p:spPr>
            <a:xfrm>
              <a:off x="3508859" y="2028576"/>
              <a:ext cx="2782546" cy="16158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B050"/>
                  </a:solidFill>
                  <a:effectLst/>
                  <a:uLnTx/>
                  <a:uFillTx/>
                  <a:latin typeface="Segoe UI"/>
                  <a:ea typeface="+mn-ea"/>
                  <a:cs typeface="+mn-cs"/>
                </a:rPr>
                <a:t>M365 Teams</a:t>
              </a:r>
            </a:p>
          </p:txBody>
        </p:sp>
        <p:pic>
          <p:nvPicPr>
            <p:cNvPr id="39" name="Graphic 38" descr="Badge Tick with solid fill">
              <a:extLst>
                <a:ext uri="{FF2B5EF4-FFF2-40B4-BE49-F238E27FC236}">
                  <a16:creationId xmlns:a16="http://schemas.microsoft.com/office/drawing/2014/main" id="{865B199C-9981-2762-C78A-125011CF4E82}"/>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7528665" y="2004559"/>
              <a:ext cx="198467" cy="198467"/>
            </a:xfrm>
            <a:prstGeom prst="rect">
              <a:avLst/>
            </a:prstGeom>
          </p:spPr>
        </p:pic>
        <p:sp>
          <p:nvSpPr>
            <p:cNvPr id="40" name="TextBox 39">
              <a:extLst>
                <a:ext uri="{FF2B5EF4-FFF2-40B4-BE49-F238E27FC236}">
                  <a16:creationId xmlns:a16="http://schemas.microsoft.com/office/drawing/2014/main" id="{4E45B1A2-AA7A-B54D-8F09-337C24C04029}"/>
                </a:ext>
              </a:extLst>
            </p:cNvPr>
            <p:cNvSpPr txBox="1"/>
            <p:nvPr/>
          </p:nvSpPr>
          <p:spPr>
            <a:xfrm>
              <a:off x="7727132" y="2031756"/>
              <a:ext cx="2782546" cy="16158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B050"/>
                  </a:solidFill>
                  <a:effectLst/>
                  <a:uLnTx/>
                  <a:uFillTx/>
                  <a:latin typeface="Segoe UI"/>
                  <a:ea typeface="+mn-ea"/>
                  <a:cs typeface="+mn-cs"/>
                </a:rPr>
                <a:t>M365 Teams</a:t>
              </a:r>
            </a:p>
          </p:txBody>
        </p:sp>
      </p:grpSp>
      <p:grpSp>
        <p:nvGrpSpPr>
          <p:cNvPr id="41" name="Group 40">
            <a:extLst>
              <a:ext uri="{FF2B5EF4-FFF2-40B4-BE49-F238E27FC236}">
                <a16:creationId xmlns:a16="http://schemas.microsoft.com/office/drawing/2014/main" id="{6E6383C9-DECA-7CCD-6D54-9D204EAD3180}"/>
              </a:ext>
            </a:extLst>
          </p:cNvPr>
          <p:cNvGrpSpPr/>
          <p:nvPr/>
        </p:nvGrpSpPr>
        <p:grpSpPr>
          <a:xfrm>
            <a:off x="3065617" y="4776322"/>
            <a:ext cx="6386901" cy="1718657"/>
            <a:chOff x="3065617" y="4776322"/>
            <a:chExt cx="6386901" cy="1718657"/>
          </a:xfrm>
        </p:grpSpPr>
        <p:sp>
          <p:nvSpPr>
            <p:cNvPr id="42" name="TextBox 41">
              <a:extLst>
                <a:ext uri="{FF2B5EF4-FFF2-40B4-BE49-F238E27FC236}">
                  <a16:creationId xmlns:a16="http://schemas.microsoft.com/office/drawing/2014/main" id="{49722DDC-A35D-1DF0-21EE-F185274AC8A9}"/>
                </a:ext>
              </a:extLst>
            </p:cNvPr>
            <p:cNvSpPr txBox="1"/>
            <p:nvPr/>
          </p:nvSpPr>
          <p:spPr>
            <a:xfrm>
              <a:off x="3409626" y="4776322"/>
              <a:ext cx="4721310" cy="5724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2000" b="1" i="0" u="none" strike="noStrike" kern="1200" cap="none" spc="0" normalizeH="0" baseline="0" noProof="0" dirty="0">
                  <a:ln>
                    <a:noFill/>
                  </a:ln>
                  <a:effectLst/>
                  <a:uLnTx/>
                  <a:uFillTx/>
                  <a:latin typeface="Segoe UI"/>
                  <a:ea typeface="+mn-ea"/>
                  <a:cs typeface="+mn-cs"/>
                </a:rPr>
                <a:t>PaaS (ISV)</a:t>
              </a:r>
            </a:p>
          </p:txBody>
        </p:sp>
        <p:sp>
          <p:nvSpPr>
            <p:cNvPr id="43" name="Rectangle 42">
              <a:extLst>
                <a:ext uri="{FF2B5EF4-FFF2-40B4-BE49-F238E27FC236}">
                  <a16:creationId xmlns:a16="http://schemas.microsoft.com/office/drawing/2014/main" id="{A3372024-05A9-D682-DA92-E40C879D021D}"/>
                </a:ext>
              </a:extLst>
            </p:cNvPr>
            <p:cNvSpPr/>
            <p:nvPr/>
          </p:nvSpPr>
          <p:spPr bwMode="auto">
            <a:xfrm>
              <a:off x="3065617" y="5418261"/>
              <a:ext cx="5311866" cy="1076718"/>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179285" rtlCol="0" anchor="b" anchorCtr="0"/>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44" name="Picture 6" descr="#27141 7">
              <a:extLst>
                <a:ext uri="{FF2B5EF4-FFF2-40B4-BE49-F238E27FC236}">
                  <a16:creationId xmlns:a16="http://schemas.microsoft.com/office/drawing/2014/main" id="{F00FE489-D104-8C17-2E11-55CD488E34AD}"/>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5180796" y="5933637"/>
              <a:ext cx="1178969" cy="212214"/>
            </a:xfrm>
            <a:prstGeom prst="rect">
              <a:avLst/>
            </a:prstGeom>
            <a:noFill/>
            <a:extLst>
              <a:ext uri="{909E8E84-426E-40DD-AFC4-6F175D3DCCD1}">
                <a14:hiddenFill xmlns:a14="http://schemas.microsoft.com/office/drawing/2010/main">
                  <a:solidFill>
                    <a:srgbClr val="FFFFFF"/>
                  </a:solidFill>
                </a14:hiddenFill>
              </a:ext>
            </a:extLst>
          </p:spPr>
        </p:pic>
        <p:pic>
          <p:nvPicPr>
            <p:cNvPr id="45" name="Graphic 44" descr="Badge Tick with solid fill">
              <a:extLst>
                <a:ext uri="{FF2B5EF4-FFF2-40B4-BE49-F238E27FC236}">
                  <a16:creationId xmlns:a16="http://schemas.microsoft.com/office/drawing/2014/main" id="{CE0191D2-984C-CE0B-8B56-46C9CC51560B}"/>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471505" y="5674818"/>
              <a:ext cx="198467" cy="198467"/>
            </a:xfrm>
            <a:prstGeom prst="rect">
              <a:avLst/>
            </a:prstGeom>
          </p:spPr>
        </p:pic>
        <p:sp>
          <p:nvSpPr>
            <p:cNvPr id="46" name="TextBox 45">
              <a:extLst>
                <a:ext uri="{FF2B5EF4-FFF2-40B4-BE49-F238E27FC236}">
                  <a16:creationId xmlns:a16="http://schemas.microsoft.com/office/drawing/2014/main" id="{1FCE0C5F-907F-596D-7ACC-E58549F12B11}"/>
                </a:ext>
              </a:extLst>
            </p:cNvPr>
            <p:cNvSpPr txBox="1"/>
            <p:nvPr/>
          </p:nvSpPr>
          <p:spPr>
            <a:xfrm>
              <a:off x="6669972" y="5702015"/>
              <a:ext cx="2782546" cy="16158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00B050"/>
                  </a:solidFill>
                  <a:effectLst/>
                  <a:uLnTx/>
                  <a:uFillTx/>
                  <a:latin typeface="Segoe UI"/>
                  <a:ea typeface="+mn-ea"/>
                  <a:cs typeface="+mn-cs"/>
                </a:rPr>
                <a:t>M365 Teams</a:t>
              </a:r>
            </a:p>
          </p:txBody>
        </p:sp>
      </p:grpSp>
    </p:spTree>
    <p:extLst>
      <p:ext uri="{BB962C8B-B14F-4D97-AF65-F5344CB8AC3E}">
        <p14:creationId xmlns:p14="http://schemas.microsoft.com/office/powerpoint/2010/main" val="4291600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3D9E06F-D10F-A1D3-0F35-8FD769E57A11}"/>
              </a:ext>
            </a:extLst>
          </p:cNvPr>
          <p:cNvSpPr txBox="1">
            <a:spLocks/>
          </p:cNvSpPr>
          <p:nvPr/>
        </p:nvSpPr>
        <p:spPr>
          <a:xfrm>
            <a:off x="2362873" y="4148058"/>
            <a:ext cx="7710728" cy="387798"/>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US" dirty="0">
                <a:solidFill>
                  <a:schemeClr val="tx1"/>
                </a:solidFill>
              </a:rPr>
              <a:t>Security considerations</a:t>
            </a:r>
            <a:endParaRPr lang="hu-HU" dirty="0">
              <a:solidFill>
                <a:schemeClr val="tx1"/>
              </a:solidFill>
            </a:endParaRPr>
          </a:p>
        </p:txBody>
      </p:sp>
      <p:pic>
        <p:nvPicPr>
          <p:cNvPr id="4" name="Picture 3">
            <a:extLst>
              <a:ext uri="{FF2B5EF4-FFF2-40B4-BE49-F238E27FC236}">
                <a16:creationId xmlns:a16="http://schemas.microsoft.com/office/drawing/2014/main" id="{3227F596-6120-30E2-E2D1-4792139C89F3}"/>
              </a:ext>
            </a:extLst>
          </p:cNvPr>
          <p:cNvPicPr>
            <a:picLocks noChangeAspect="1"/>
          </p:cNvPicPr>
          <p:nvPr/>
        </p:nvPicPr>
        <p:blipFill>
          <a:blip r:embed="rId2"/>
          <a:stretch>
            <a:fillRect/>
          </a:stretch>
        </p:blipFill>
        <p:spPr>
          <a:xfrm>
            <a:off x="5653087" y="2366962"/>
            <a:ext cx="1130300" cy="1130300"/>
          </a:xfrm>
          <a:prstGeom prst="rect">
            <a:avLst/>
          </a:prstGeom>
        </p:spPr>
      </p:pic>
      <p:pic>
        <p:nvPicPr>
          <p:cNvPr id="8" name="Picture 7">
            <a:extLst>
              <a:ext uri="{FF2B5EF4-FFF2-40B4-BE49-F238E27FC236}">
                <a16:creationId xmlns:a16="http://schemas.microsoft.com/office/drawing/2014/main" id="{396303AF-F61B-FAA7-FDF4-AD0DA5E4A842}"/>
              </a:ext>
            </a:extLst>
          </p:cNvPr>
          <p:cNvPicPr>
            <a:picLocks noChangeAspect="1"/>
          </p:cNvPicPr>
          <p:nvPr/>
        </p:nvPicPr>
        <p:blipFill>
          <a:blip r:embed="rId3"/>
          <a:stretch>
            <a:fillRect/>
          </a:stretch>
        </p:blipFill>
        <p:spPr>
          <a:xfrm>
            <a:off x="6015037" y="2525712"/>
            <a:ext cx="406400" cy="812800"/>
          </a:xfrm>
          <a:prstGeom prst="rect">
            <a:avLst/>
          </a:prstGeom>
        </p:spPr>
      </p:pic>
    </p:spTree>
    <p:extLst>
      <p:ext uri="{BB962C8B-B14F-4D97-AF65-F5344CB8AC3E}">
        <p14:creationId xmlns:p14="http://schemas.microsoft.com/office/powerpoint/2010/main" val="324825300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997C83E-60E8-427F-9544-558AA3B03F47}"/>
              </a:ext>
            </a:extLst>
          </p:cNvPr>
          <p:cNvSpPr>
            <a:spLocks noGrp="1"/>
          </p:cNvSpPr>
          <p:nvPr>
            <p:ph type="title"/>
          </p:nvPr>
        </p:nvSpPr>
        <p:spPr/>
        <p:txBody>
          <a:bodyPr/>
          <a:lstStyle/>
          <a:p>
            <a:r>
              <a:rPr lang="en-US" dirty="0">
                <a:solidFill>
                  <a:schemeClr val="tx1"/>
                </a:solidFill>
              </a:rPr>
              <a:t>Why BCDR matters for your business</a:t>
            </a:r>
          </a:p>
        </p:txBody>
      </p:sp>
      <p:sp>
        <p:nvSpPr>
          <p:cNvPr id="6" name="Rectangle 5">
            <a:extLst>
              <a:ext uri="{FF2B5EF4-FFF2-40B4-BE49-F238E27FC236}">
                <a16:creationId xmlns:a16="http://schemas.microsoft.com/office/drawing/2014/main" id="{B8A3F088-71B1-4CAD-AC74-E3B6BE947398}"/>
              </a:ext>
              <a:ext uri="{C183D7F6-B498-43B3-948B-1728B52AA6E4}">
                <adec:decorative xmlns:adec="http://schemas.microsoft.com/office/drawing/2017/decorative" val="1"/>
              </a:ext>
            </a:extLst>
          </p:cNvPr>
          <p:cNvSpPr>
            <a:spLocks/>
          </p:cNvSpPr>
          <p:nvPr/>
        </p:nvSpPr>
        <p:spPr bwMode="auto">
          <a:xfrm>
            <a:off x="6354763" y="0"/>
            <a:ext cx="5837237"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9" name="Picture 8">
            <a:extLst>
              <a:ext uri="{FF2B5EF4-FFF2-40B4-BE49-F238E27FC236}">
                <a16:creationId xmlns:a16="http://schemas.microsoft.com/office/drawing/2014/main" id="{68965F8F-5D9C-449F-9574-87AA09D7432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95157" y="1049182"/>
            <a:ext cx="5121041" cy="4759636"/>
          </a:xfrm>
          <a:prstGeom prst="rect">
            <a:avLst/>
          </a:prstGeom>
        </p:spPr>
      </p:pic>
      <p:grpSp>
        <p:nvGrpSpPr>
          <p:cNvPr id="8" name="Group 7">
            <a:extLst>
              <a:ext uri="{FF2B5EF4-FFF2-40B4-BE49-F238E27FC236}">
                <a16:creationId xmlns:a16="http://schemas.microsoft.com/office/drawing/2014/main" id="{33DBF8B5-70CE-4CA3-81D5-477154B26AAD}"/>
              </a:ext>
            </a:extLst>
          </p:cNvPr>
          <p:cNvGrpSpPr/>
          <p:nvPr/>
        </p:nvGrpSpPr>
        <p:grpSpPr>
          <a:xfrm>
            <a:off x="1830675" y="1745469"/>
            <a:ext cx="2821342" cy="855027"/>
            <a:chOff x="341094" y="1672080"/>
            <a:chExt cx="2821342" cy="855027"/>
          </a:xfrm>
        </p:grpSpPr>
        <p:sp>
          <p:nvSpPr>
            <p:cNvPr id="10" name="TextBox 9">
              <a:extLst>
                <a:ext uri="{FF2B5EF4-FFF2-40B4-BE49-F238E27FC236}">
                  <a16:creationId xmlns:a16="http://schemas.microsoft.com/office/drawing/2014/main" id="{E9ECD4E8-F9CC-488D-AD4D-AD849B391F1C}"/>
                </a:ext>
              </a:extLst>
            </p:cNvPr>
            <p:cNvSpPr txBox="1"/>
            <p:nvPr/>
          </p:nvSpPr>
          <p:spPr>
            <a:xfrm>
              <a:off x="531676" y="1822379"/>
              <a:ext cx="2485546" cy="677456"/>
            </a:xfrm>
            <a:prstGeom prst="rect">
              <a:avLst/>
            </a:prstGeom>
            <a:noFill/>
          </p:spPr>
          <p:txBody>
            <a:bodyPr wrap="square" lIns="179285" tIns="143428" rIns="179285" bIns="143428" rtlCol="0">
              <a:spAutoFit/>
            </a:bodyPr>
            <a:lstStyle>
              <a:defPPr>
                <a:defRPr lang="en-US"/>
              </a:defPPr>
              <a:lvl1pPr marR="0" lvl="0" indent="0" defTabSz="914367" fontAlgn="auto">
                <a:lnSpc>
                  <a:spcPct val="90000"/>
                </a:lnSpc>
                <a:spcBef>
                  <a:spcPts val="0"/>
                </a:spcBef>
                <a:spcAft>
                  <a:spcPts val="294"/>
                </a:spcAft>
                <a:buClrTx/>
                <a:buSzTx/>
                <a:buFontTx/>
                <a:buNone/>
                <a:tabLst/>
                <a:defRPr kumimoji="0" sz="5294" b="0" i="0" u="none" strike="noStrike" cap="none" spc="0" normalizeH="0" baseline="0">
                  <a:ln>
                    <a:noFill/>
                  </a:ln>
                  <a:gradFill>
                    <a:gsLst>
                      <a:gs pos="0">
                        <a:srgbClr val="0078D3"/>
                      </a:gs>
                      <a:gs pos="100000">
                        <a:srgbClr val="50E6FF"/>
                      </a:gs>
                    </a:gsLst>
                    <a:lin ang="2700000" scaled="0"/>
                  </a:gradFill>
                  <a:effectLst/>
                  <a:uLnTx/>
                  <a:uFillTx/>
                  <a:latin typeface="Segoe UI Semibold"/>
                </a:defRPr>
              </a:lvl1pPr>
            </a:lstStyle>
            <a:p>
              <a:pPr marL="0" marR="0" lvl="0" indent="0" algn="l" defTabSz="914367" rtl="0" eaLnBrk="1" fontAlgn="auto" latinLnBrk="0" hangingPunct="1">
                <a:lnSpc>
                  <a:spcPct val="90000"/>
                </a:lnSpc>
                <a:spcBef>
                  <a:spcPts val="0"/>
                </a:spcBef>
                <a:spcAft>
                  <a:spcPts val="294"/>
                </a:spcAft>
                <a:buClrTx/>
                <a:buSzTx/>
                <a:buFontTx/>
                <a:buNone/>
                <a:tabLst/>
                <a:defRPr/>
              </a:pPr>
              <a:r>
                <a:rPr kumimoji="0" lang="en-US" sz="2800" b="0" i="0" u="none" strike="noStrike" kern="1200" cap="none" spc="0" normalizeH="0" baseline="0" noProof="0" dirty="0">
                  <a:ln>
                    <a:noFill/>
                  </a:ln>
                  <a:solidFill>
                    <a:schemeClr val="tx2"/>
                  </a:solidFill>
                  <a:effectLst/>
                  <a:uLnTx/>
                  <a:uFillTx/>
                  <a:latin typeface="Segoe UI Semibold"/>
                  <a:ea typeface="+mn-ea"/>
                  <a:cs typeface="+mn-cs"/>
                </a:rPr>
                <a:t>11 SECONDS</a:t>
              </a:r>
            </a:p>
          </p:txBody>
        </p:sp>
        <p:sp>
          <p:nvSpPr>
            <p:cNvPr id="11" name="TextBox 10">
              <a:extLst>
                <a:ext uri="{FF2B5EF4-FFF2-40B4-BE49-F238E27FC236}">
                  <a16:creationId xmlns:a16="http://schemas.microsoft.com/office/drawing/2014/main" id="{34BAC9D1-B73B-445E-9B02-D16AE69CEADB}"/>
                </a:ext>
              </a:extLst>
            </p:cNvPr>
            <p:cNvSpPr txBox="1"/>
            <p:nvPr/>
          </p:nvSpPr>
          <p:spPr>
            <a:xfrm>
              <a:off x="1192558" y="1672080"/>
              <a:ext cx="1163782"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In 2021, every</a:t>
              </a:r>
            </a:p>
          </p:txBody>
        </p:sp>
        <p:sp>
          <p:nvSpPr>
            <p:cNvPr id="12" name="TextBox 11">
              <a:extLst>
                <a:ext uri="{FF2B5EF4-FFF2-40B4-BE49-F238E27FC236}">
                  <a16:creationId xmlns:a16="http://schemas.microsoft.com/office/drawing/2014/main" id="{6184CF66-2C63-47C3-97F1-525EED05022E}"/>
                </a:ext>
              </a:extLst>
            </p:cNvPr>
            <p:cNvSpPr txBox="1"/>
            <p:nvPr/>
          </p:nvSpPr>
          <p:spPr>
            <a:xfrm>
              <a:off x="341094" y="2250108"/>
              <a:ext cx="2821342"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A company was hit by ransomware</a:t>
              </a:r>
              <a:r>
                <a:rPr kumimoji="0" lang="en-US" sz="1200" b="0" i="0" u="none" strike="noStrike" kern="1200" cap="none" spc="0" normalizeH="0" baseline="30000" noProof="0" dirty="0">
                  <a:ln>
                    <a:noFill/>
                  </a:ln>
                  <a:effectLst/>
                  <a:uLnTx/>
                  <a:uFillTx/>
                  <a:latin typeface="Segoe UI"/>
                  <a:ea typeface="+mn-ea"/>
                  <a:cs typeface="Segoe UI"/>
                </a:rPr>
                <a:t>1</a:t>
              </a:r>
            </a:p>
          </p:txBody>
        </p:sp>
      </p:grpSp>
      <p:grpSp>
        <p:nvGrpSpPr>
          <p:cNvPr id="13" name="Group 12">
            <a:extLst>
              <a:ext uri="{FF2B5EF4-FFF2-40B4-BE49-F238E27FC236}">
                <a16:creationId xmlns:a16="http://schemas.microsoft.com/office/drawing/2014/main" id="{EEFC4559-B929-4635-9FA6-FA42304AF221}"/>
              </a:ext>
            </a:extLst>
          </p:cNvPr>
          <p:cNvGrpSpPr/>
          <p:nvPr/>
        </p:nvGrpSpPr>
        <p:grpSpPr>
          <a:xfrm>
            <a:off x="3441047" y="3110051"/>
            <a:ext cx="2750318" cy="753595"/>
            <a:chOff x="3050163" y="1807176"/>
            <a:chExt cx="2750318" cy="753595"/>
          </a:xfrm>
        </p:grpSpPr>
        <p:sp>
          <p:nvSpPr>
            <p:cNvPr id="14" name="TextBox 13">
              <a:extLst>
                <a:ext uri="{FF2B5EF4-FFF2-40B4-BE49-F238E27FC236}">
                  <a16:creationId xmlns:a16="http://schemas.microsoft.com/office/drawing/2014/main" id="{B9D3AC1B-1F0D-4C8C-AF28-86AD9F7B44B2}"/>
                </a:ext>
              </a:extLst>
            </p:cNvPr>
            <p:cNvSpPr txBox="1"/>
            <p:nvPr/>
          </p:nvSpPr>
          <p:spPr>
            <a:xfrm>
              <a:off x="3693776" y="1807176"/>
              <a:ext cx="1507125" cy="677456"/>
            </a:xfrm>
            <a:prstGeom prst="rect">
              <a:avLst/>
            </a:prstGeom>
            <a:noFill/>
          </p:spPr>
          <p:txBody>
            <a:bodyPr wrap="square" lIns="179285" tIns="143428" rIns="179285" bIns="143428" rtlCol="0">
              <a:spAutoFit/>
            </a:bodyPr>
            <a:lstStyle>
              <a:defPPr>
                <a:defRPr lang="en-US"/>
              </a:defPPr>
              <a:lvl1pPr marR="0" lvl="0" indent="0" defTabSz="914367" fontAlgn="auto">
                <a:lnSpc>
                  <a:spcPct val="90000"/>
                </a:lnSpc>
                <a:spcBef>
                  <a:spcPts val="0"/>
                </a:spcBef>
                <a:spcAft>
                  <a:spcPts val="294"/>
                </a:spcAft>
                <a:buClrTx/>
                <a:buSzTx/>
                <a:buFontTx/>
                <a:buNone/>
                <a:tabLst/>
                <a:defRPr kumimoji="0" sz="2800" b="0" i="0" u="none" strike="noStrike" cap="none" spc="0" normalizeH="0" baseline="0">
                  <a:ln>
                    <a:noFill/>
                  </a:ln>
                  <a:gradFill>
                    <a:gsLst>
                      <a:gs pos="0">
                        <a:srgbClr val="0078D3"/>
                      </a:gs>
                      <a:gs pos="100000">
                        <a:srgbClr val="50E6FF"/>
                      </a:gs>
                    </a:gsLst>
                    <a:lin ang="2700000" scaled="0"/>
                  </a:gradFill>
                  <a:effectLst/>
                  <a:uLnTx/>
                  <a:uFillTx/>
                  <a:latin typeface="Segoe UI Semibold"/>
                </a:defRPr>
              </a:lvl1pPr>
            </a:lstStyle>
            <a:p>
              <a:pPr marL="0" marR="0" lvl="0" indent="0" algn="l" defTabSz="914367" rtl="0" eaLnBrk="1" fontAlgn="auto" latinLnBrk="0" hangingPunct="1">
                <a:lnSpc>
                  <a:spcPct val="90000"/>
                </a:lnSpc>
                <a:spcBef>
                  <a:spcPts val="0"/>
                </a:spcBef>
                <a:spcAft>
                  <a:spcPts val="294"/>
                </a:spcAft>
                <a:buClrTx/>
                <a:buSzTx/>
                <a:buFontTx/>
                <a:buNone/>
                <a:tabLst/>
                <a:defRPr/>
              </a:pPr>
              <a:r>
                <a:rPr kumimoji="0" lang="en-US" sz="2800" b="0" i="0" u="none" strike="noStrike" kern="1200" cap="none" spc="0" normalizeH="0" baseline="0" noProof="0" dirty="0">
                  <a:ln>
                    <a:noFill/>
                  </a:ln>
                  <a:solidFill>
                    <a:schemeClr val="tx2"/>
                  </a:solidFill>
                  <a:effectLst/>
                  <a:uLnTx/>
                  <a:uFillTx/>
                  <a:latin typeface="Segoe UI Semibold"/>
                  <a:ea typeface="+mn-ea"/>
                  <a:cs typeface="+mn-cs"/>
                </a:rPr>
                <a:t>$590M </a:t>
              </a:r>
            </a:p>
          </p:txBody>
        </p:sp>
        <p:sp>
          <p:nvSpPr>
            <p:cNvPr id="15" name="TextBox 14">
              <a:extLst>
                <a:ext uri="{FF2B5EF4-FFF2-40B4-BE49-F238E27FC236}">
                  <a16:creationId xmlns:a16="http://schemas.microsoft.com/office/drawing/2014/main" id="{5B92D5AD-BB5A-43D4-93BA-664295457AA4}"/>
                </a:ext>
              </a:extLst>
            </p:cNvPr>
            <p:cNvSpPr txBox="1"/>
            <p:nvPr/>
          </p:nvSpPr>
          <p:spPr>
            <a:xfrm>
              <a:off x="3050163" y="2283772"/>
              <a:ext cx="2750318"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Reported ransom paid in 2021</a:t>
              </a:r>
              <a:r>
                <a:rPr kumimoji="0" lang="en-US" sz="1200" b="0" i="0" u="none" strike="noStrike" kern="1200" cap="none" spc="0" normalizeH="0" baseline="30000" noProof="0" dirty="0">
                  <a:ln>
                    <a:noFill/>
                  </a:ln>
                  <a:effectLst/>
                  <a:uLnTx/>
                  <a:uFillTx/>
                  <a:latin typeface="Segoe UI"/>
                  <a:ea typeface="+mn-ea"/>
                  <a:cs typeface="Segoe UI"/>
                </a:rPr>
                <a:t>2</a:t>
              </a:r>
            </a:p>
          </p:txBody>
        </p:sp>
      </p:grpSp>
      <p:grpSp>
        <p:nvGrpSpPr>
          <p:cNvPr id="16" name="Group 15">
            <a:extLst>
              <a:ext uri="{FF2B5EF4-FFF2-40B4-BE49-F238E27FC236}">
                <a16:creationId xmlns:a16="http://schemas.microsoft.com/office/drawing/2014/main" id="{08DE47A1-F19D-4313-A785-E66DEDB28D6F}"/>
              </a:ext>
            </a:extLst>
          </p:cNvPr>
          <p:cNvGrpSpPr/>
          <p:nvPr/>
        </p:nvGrpSpPr>
        <p:grpSpPr>
          <a:xfrm>
            <a:off x="520677" y="2963762"/>
            <a:ext cx="2918540" cy="888321"/>
            <a:chOff x="1846552" y="3351904"/>
            <a:chExt cx="2556089" cy="888321"/>
          </a:xfrm>
        </p:grpSpPr>
        <p:sp>
          <p:nvSpPr>
            <p:cNvPr id="17" name="TextBox 16">
              <a:extLst>
                <a:ext uri="{FF2B5EF4-FFF2-40B4-BE49-F238E27FC236}">
                  <a16:creationId xmlns:a16="http://schemas.microsoft.com/office/drawing/2014/main" id="{24D3A454-94CD-4CF2-BABC-10DBCF1A3A42}"/>
                </a:ext>
              </a:extLst>
            </p:cNvPr>
            <p:cNvSpPr txBox="1"/>
            <p:nvPr/>
          </p:nvSpPr>
          <p:spPr>
            <a:xfrm>
              <a:off x="2412128" y="3501369"/>
              <a:ext cx="1350818" cy="677456"/>
            </a:xfrm>
            <a:prstGeom prst="rect">
              <a:avLst/>
            </a:prstGeom>
            <a:noFill/>
          </p:spPr>
          <p:txBody>
            <a:bodyPr wrap="square" lIns="179285" tIns="143428" rIns="179285" bIns="143428" rtlCol="0">
              <a:spAutoFit/>
            </a:bodyPr>
            <a:lstStyle>
              <a:defPPr>
                <a:defRPr lang="en-US"/>
              </a:defPPr>
              <a:lvl1pPr marR="0" lvl="0" indent="0" defTabSz="914367" fontAlgn="auto">
                <a:lnSpc>
                  <a:spcPct val="90000"/>
                </a:lnSpc>
                <a:spcBef>
                  <a:spcPts val="0"/>
                </a:spcBef>
                <a:spcAft>
                  <a:spcPts val="294"/>
                </a:spcAft>
                <a:buClrTx/>
                <a:buSzTx/>
                <a:buFontTx/>
                <a:buNone/>
                <a:tabLst/>
                <a:defRPr kumimoji="0" sz="2800" b="0" i="0" u="none" strike="noStrike" cap="none" spc="0" normalizeH="0" baseline="0">
                  <a:ln>
                    <a:noFill/>
                  </a:ln>
                  <a:gradFill>
                    <a:gsLst>
                      <a:gs pos="0">
                        <a:srgbClr val="0078D3"/>
                      </a:gs>
                      <a:gs pos="100000">
                        <a:srgbClr val="50E6FF"/>
                      </a:gs>
                    </a:gsLst>
                    <a:lin ang="2700000" scaled="0"/>
                  </a:gradFill>
                  <a:effectLst/>
                  <a:uLnTx/>
                  <a:uFillTx/>
                  <a:latin typeface="Segoe UI Semibold"/>
                </a:defRPr>
              </a:lvl1pPr>
            </a:lstStyle>
            <a:p>
              <a:pPr marL="0" marR="0" lvl="0" indent="0" algn="ctr" defTabSz="914367" rtl="0" eaLnBrk="1" fontAlgn="auto" latinLnBrk="0" hangingPunct="1">
                <a:lnSpc>
                  <a:spcPct val="90000"/>
                </a:lnSpc>
                <a:spcBef>
                  <a:spcPts val="0"/>
                </a:spcBef>
                <a:spcAft>
                  <a:spcPts val="294"/>
                </a:spcAft>
                <a:buClrTx/>
                <a:buSzTx/>
                <a:buFontTx/>
                <a:buNone/>
                <a:tabLst/>
                <a:defRPr/>
              </a:pPr>
              <a:r>
                <a:rPr kumimoji="0" lang="en-US" sz="2800" b="0" i="0" u="none" strike="noStrike" kern="1200" cap="none" spc="0" normalizeH="0" baseline="0" noProof="0" dirty="0">
                  <a:ln>
                    <a:noFill/>
                  </a:ln>
                  <a:solidFill>
                    <a:schemeClr val="tx2"/>
                  </a:solidFill>
                  <a:effectLst/>
                  <a:uLnTx/>
                  <a:uFillTx/>
                  <a:latin typeface="Segoe UI Semibold"/>
                  <a:ea typeface="+mn-ea"/>
                  <a:cs typeface="+mn-cs"/>
                </a:rPr>
                <a:t>$1.4M </a:t>
              </a:r>
            </a:p>
          </p:txBody>
        </p:sp>
        <p:sp>
          <p:nvSpPr>
            <p:cNvPr id="18" name="TextBox 17">
              <a:extLst>
                <a:ext uri="{FF2B5EF4-FFF2-40B4-BE49-F238E27FC236}">
                  <a16:creationId xmlns:a16="http://schemas.microsoft.com/office/drawing/2014/main" id="{062D64DF-AADC-44E3-A501-27C5B75ECCF2}"/>
                </a:ext>
              </a:extLst>
            </p:cNvPr>
            <p:cNvSpPr txBox="1"/>
            <p:nvPr/>
          </p:nvSpPr>
          <p:spPr>
            <a:xfrm>
              <a:off x="1846552" y="3963226"/>
              <a:ext cx="2504620"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To recover from ransomware attacks</a:t>
              </a:r>
              <a:r>
                <a:rPr kumimoji="0" lang="en-US" sz="1200" b="0" i="0" u="none" strike="noStrike" kern="1200" cap="none" spc="0" normalizeH="0" baseline="30000" noProof="0" dirty="0">
                  <a:ln>
                    <a:noFill/>
                  </a:ln>
                  <a:effectLst/>
                  <a:uLnTx/>
                  <a:uFillTx/>
                  <a:latin typeface="Segoe UI"/>
                  <a:ea typeface="+mn-ea"/>
                  <a:cs typeface="Segoe UI"/>
                </a:rPr>
                <a:t>1</a:t>
              </a:r>
            </a:p>
          </p:txBody>
        </p:sp>
        <p:sp>
          <p:nvSpPr>
            <p:cNvPr id="19" name="TextBox 18">
              <a:extLst>
                <a:ext uri="{FF2B5EF4-FFF2-40B4-BE49-F238E27FC236}">
                  <a16:creationId xmlns:a16="http://schemas.microsoft.com/office/drawing/2014/main" id="{F6E1E160-CF15-4AB9-841B-F1EA97E5441D}"/>
                </a:ext>
              </a:extLst>
            </p:cNvPr>
            <p:cNvSpPr txBox="1"/>
            <p:nvPr/>
          </p:nvSpPr>
          <p:spPr>
            <a:xfrm>
              <a:off x="1898021" y="3351904"/>
              <a:ext cx="2504620"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Average cost of</a:t>
              </a:r>
            </a:p>
          </p:txBody>
        </p:sp>
      </p:grpSp>
      <p:grpSp>
        <p:nvGrpSpPr>
          <p:cNvPr id="20" name="Group 19">
            <a:extLst>
              <a:ext uri="{FF2B5EF4-FFF2-40B4-BE49-F238E27FC236}">
                <a16:creationId xmlns:a16="http://schemas.microsoft.com/office/drawing/2014/main" id="{A3205C3B-A256-4696-8D1F-EFED8A9F1CBA}"/>
              </a:ext>
            </a:extLst>
          </p:cNvPr>
          <p:cNvGrpSpPr/>
          <p:nvPr/>
        </p:nvGrpSpPr>
        <p:grpSpPr>
          <a:xfrm>
            <a:off x="-285616" y="4534359"/>
            <a:ext cx="2918540" cy="888321"/>
            <a:chOff x="1846552" y="3351904"/>
            <a:chExt cx="2556089" cy="888321"/>
          </a:xfrm>
        </p:grpSpPr>
        <p:sp>
          <p:nvSpPr>
            <p:cNvPr id="21" name="TextBox 20">
              <a:extLst>
                <a:ext uri="{FF2B5EF4-FFF2-40B4-BE49-F238E27FC236}">
                  <a16:creationId xmlns:a16="http://schemas.microsoft.com/office/drawing/2014/main" id="{92A43EBE-D2C1-4420-A8B0-4AC26D78422E}"/>
                </a:ext>
              </a:extLst>
            </p:cNvPr>
            <p:cNvSpPr txBox="1"/>
            <p:nvPr/>
          </p:nvSpPr>
          <p:spPr>
            <a:xfrm>
              <a:off x="2482062" y="3484292"/>
              <a:ext cx="1350818" cy="677456"/>
            </a:xfrm>
            <a:prstGeom prst="rect">
              <a:avLst/>
            </a:prstGeom>
            <a:noFill/>
          </p:spPr>
          <p:txBody>
            <a:bodyPr wrap="square" lIns="179285" tIns="143428" rIns="179285" bIns="143428" rtlCol="0">
              <a:spAutoFit/>
            </a:bodyPr>
            <a:lstStyle>
              <a:defPPr>
                <a:defRPr lang="en-US"/>
              </a:defPPr>
              <a:lvl1pPr marR="0" lvl="0" indent="0" defTabSz="914367" fontAlgn="auto">
                <a:lnSpc>
                  <a:spcPct val="90000"/>
                </a:lnSpc>
                <a:spcBef>
                  <a:spcPts val="0"/>
                </a:spcBef>
                <a:spcAft>
                  <a:spcPts val="294"/>
                </a:spcAft>
                <a:buClrTx/>
                <a:buSzTx/>
                <a:buFontTx/>
                <a:buNone/>
                <a:tabLst/>
                <a:defRPr kumimoji="0" sz="2800" b="0" i="0" u="none" strike="noStrike" cap="none" spc="0" normalizeH="0" baseline="0">
                  <a:ln>
                    <a:noFill/>
                  </a:ln>
                  <a:gradFill>
                    <a:gsLst>
                      <a:gs pos="0">
                        <a:srgbClr val="0078D3"/>
                      </a:gs>
                      <a:gs pos="100000">
                        <a:srgbClr val="50E6FF"/>
                      </a:gs>
                    </a:gsLst>
                    <a:lin ang="2700000" scaled="0"/>
                  </a:gradFill>
                  <a:effectLst/>
                  <a:uLnTx/>
                  <a:uFillTx/>
                  <a:latin typeface="Segoe UI Semibold"/>
                </a:defRPr>
              </a:lvl1pPr>
            </a:lstStyle>
            <a:p>
              <a:pPr marL="0" marR="0" lvl="0" indent="0" algn="ctr" defTabSz="914367" rtl="0" eaLnBrk="1" fontAlgn="auto" latinLnBrk="0" hangingPunct="1">
                <a:lnSpc>
                  <a:spcPct val="90000"/>
                </a:lnSpc>
                <a:spcBef>
                  <a:spcPts val="0"/>
                </a:spcBef>
                <a:spcAft>
                  <a:spcPts val="294"/>
                </a:spcAft>
                <a:buClrTx/>
                <a:buSzTx/>
                <a:buFontTx/>
                <a:buNone/>
                <a:tabLst/>
                <a:defRPr/>
              </a:pPr>
              <a:r>
                <a:rPr kumimoji="0" lang="en-US" sz="2800" b="0" i="0" u="none" strike="noStrike" kern="1200" cap="none" spc="0" normalizeH="0" baseline="0" noProof="0" dirty="0">
                  <a:ln>
                    <a:noFill/>
                  </a:ln>
                  <a:solidFill>
                    <a:schemeClr val="tx2"/>
                  </a:solidFill>
                  <a:effectLst/>
                  <a:uLnTx/>
                  <a:uFillTx/>
                  <a:latin typeface="Segoe UI Semibold"/>
                  <a:ea typeface="+mn-ea"/>
                  <a:cs typeface="+mn-cs"/>
                </a:rPr>
                <a:t>46%</a:t>
              </a:r>
            </a:p>
          </p:txBody>
        </p:sp>
        <p:sp>
          <p:nvSpPr>
            <p:cNvPr id="22" name="TextBox 21">
              <a:extLst>
                <a:ext uri="{FF2B5EF4-FFF2-40B4-BE49-F238E27FC236}">
                  <a16:creationId xmlns:a16="http://schemas.microsoft.com/office/drawing/2014/main" id="{1A6934EB-2CE7-4E7A-B1B3-D272D787000E}"/>
                </a:ext>
              </a:extLst>
            </p:cNvPr>
            <p:cNvSpPr txBox="1"/>
            <p:nvPr/>
          </p:nvSpPr>
          <p:spPr>
            <a:xfrm>
              <a:off x="1846552" y="3963226"/>
              <a:ext cx="2504620"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Paid a ransom demand</a:t>
              </a:r>
              <a:r>
                <a:rPr kumimoji="0" lang="en-US" sz="1200" b="0" i="0" u="none" strike="noStrike" kern="1200" cap="none" spc="0" normalizeH="0" baseline="30000" noProof="0" dirty="0">
                  <a:ln>
                    <a:noFill/>
                  </a:ln>
                  <a:effectLst/>
                  <a:uLnTx/>
                  <a:uFillTx/>
                  <a:latin typeface="Segoe UI"/>
                  <a:ea typeface="+mn-ea"/>
                  <a:cs typeface="Segoe UI"/>
                </a:rPr>
                <a:t>1</a:t>
              </a:r>
            </a:p>
          </p:txBody>
        </p:sp>
        <p:sp>
          <p:nvSpPr>
            <p:cNvPr id="23" name="TextBox 22">
              <a:extLst>
                <a:ext uri="{FF2B5EF4-FFF2-40B4-BE49-F238E27FC236}">
                  <a16:creationId xmlns:a16="http://schemas.microsoft.com/office/drawing/2014/main" id="{536A141A-21A1-47A5-97A9-DA32F140BB83}"/>
                </a:ext>
              </a:extLst>
            </p:cNvPr>
            <p:cNvSpPr txBox="1"/>
            <p:nvPr/>
          </p:nvSpPr>
          <p:spPr>
            <a:xfrm>
              <a:off x="1898021" y="3351904"/>
              <a:ext cx="2504620"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Of all victims</a:t>
              </a:r>
            </a:p>
          </p:txBody>
        </p:sp>
      </p:grpSp>
      <p:grpSp>
        <p:nvGrpSpPr>
          <p:cNvPr id="24" name="Group 23">
            <a:extLst>
              <a:ext uri="{FF2B5EF4-FFF2-40B4-BE49-F238E27FC236}">
                <a16:creationId xmlns:a16="http://schemas.microsoft.com/office/drawing/2014/main" id="{9E201EB8-B1AB-49A0-A2A8-C6B85911832C}"/>
              </a:ext>
            </a:extLst>
          </p:cNvPr>
          <p:cNvGrpSpPr/>
          <p:nvPr/>
        </p:nvGrpSpPr>
        <p:grpSpPr>
          <a:xfrm>
            <a:off x="1668901" y="4539206"/>
            <a:ext cx="2918540" cy="888321"/>
            <a:chOff x="1846552" y="3351904"/>
            <a:chExt cx="2556089" cy="888321"/>
          </a:xfrm>
        </p:grpSpPr>
        <p:sp>
          <p:nvSpPr>
            <p:cNvPr id="25" name="TextBox 24">
              <a:extLst>
                <a:ext uri="{FF2B5EF4-FFF2-40B4-BE49-F238E27FC236}">
                  <a16:creationId xmlns:a16="http://schemas.microsoft.com/office/drawing/2014/main" id="{412093E0-13C1-4F20-80A8-4BC27217E7CD}"/>
                </a:ext>
              </a:extLst>
            </p:cNvPr>
            <p:cNvSpPr txBox="1"/>
            <p:nvPr/>
          </p:nvSpPr>
          <p:spPr>
            <a:xfrm>
              <a:off x="2497189" y="3479445"/>
              <a:ext cx="1350818" cy="677456"/>
            </a:xfrm>
            <a:prstGeom prst="rect">
              <a:avLst/>
            </a:prstGeom>
            <a:noFill/>
          </p:spPr>
          <p:txBody>
            <a:bodyPr wrap="square" lIns="179285" tIns="143428" rIns="179285" bIns="143428" rtlCol="0">
              <a:spAutoFit/>
            </a:bodyPr>
            <a:lstStyle>
              <a:defPPr>
                <a:defRPr lang="en-US"/>
              </a:defPPr>
              <a:lvl1pPr marR="0" lvl="0" indent="0" algn="ctr" defTabSz="914367" fontAlgn="auto">
                <a:lnSpc>
                  <a:spcPct val="90000"/>
                </a:lnSpc>
                <a:spcBef>
                  <a:spcPts val="0"/>
                </a:spcBef>
                <a:spcAft>
                  <a:spcPts val="294"/>
                </a:spcAft>
                <a:buClrTx/>
                <a:buSzTx/>
                <a:buFontTx/>
                <a:buNone/>
                <a:tabLst/>
                <a:defRPr kumimoji="0" sz="2800" b="0" i="0" u="none" strike="noStrike" cap="none" spc="0" normalizeH="0" baseline="0">
                  <a:ln>
                    <a:noFill/>
                  </a:ln>
                  <a:gradFill>
                    <a:gsLst>
                      <a:gs pos="0">
                        <a:srgbClr val="0078D3"/>
                      </a:gs>
                      <a:gs pos="100000">
                        <a:srgbClr val="50E6FF"/>
                      </a:gs>
                    </a:gsLst>
                    <a:lin ang="2700000" scaled="0"/>
                  </a:gradFill>
                  <a:effectLst/>
                  <a:uLnTx/>
                  <a:uFillTx/>
                  <a:latin typeface="Segoe UI Semibold"/>
                </a:defRPr>
              </a:lvl1pPr>
            </a:lstStyle>
            <a:p>
              <a:pPr marL="0" marR="0" lvl="0" indent="0" algn="ctr" defTabSz="914367" rtl="0" eaLnBrk="1" fontAlgn="auto" latinLnBrk="0" hangingPunct="1">
                <a:lnSpc>
                  <a:spcPct val="90000"/>
                </a:lnSpc>
                <a:spcBef>
                  <a:spcPts val="0"/>
                </a:spcBef>
                <a:spcAft>
                  <a:spcPts val="294"/>
                </a:spcAft>
                <a:buClrTx/>
                <a:buSzTx/>
                <a:buFontTx/>
                <a:buNone/>
                <a:tabLst/>
                <a:defRPr/>
              </a:pPr>
              <a:r>
                <a:rPr kumimoji="0" lang="en-US" sz="2800" b="0" i="0" u="none" strike="noStrike" kern="1200" cap="none" spc="0" normalizeH="0" baseline="0" noProof="0" dirty="0">
                  <a:ln>
                    <a:noFill/>
                  </a:ln>
                  <a:solidFill>
                    <a:schemeClr val="tx2"/>
                  </a:solidFill>
                  <a:effectLst/>
                  <a:uLnTx/>
                  <a:uFillTx/>
                  <a:latin typeface="Segoe UI Semibold"/>
                  <a:ea typeface="+mn-ea"/>
                  <a:cs typeface="+mn-cs"/>
                </a:rPr>
                <a:t>61%</a:t>
              </a:r>
            </a:p>
          </p:txBody>
        </p:sp>
        <p:sp>
          <p:nvSpPr>
            <p:cNvPr id="26" name="TextBox 25">
              <a:extLst>
                <a:ext uri="{FF2B5EF4-FFF2-40B4-BE49-F238E27FC236}">
                  <a16:creationId xmlns:a16="http://schemas.microsoft.com/office/drawing/2014/main" id="{3A9606F8-EDBA-46F6-84A0-A57A0F778C93}"/>
                </a:ext>
              </a:extLst>
            </p:cNvPr>
            <p:cNvSpPr txBox="1"/>
            <p:nvPr/>
          </p:nvSpPr>
          <p:spPr>
            <a:xfrm>
              <a:off x="1846552" y="3963226"/>
              <a:ext cx="2504620"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Of their data back</a:t>
              </a:r>
              <a:r>
                <a:rPr kumimoji="0" lang="en-US" sz="1200" b="0" i="0" u="none" strike="noStrike" kern="1200" cap="none" spc="0" normalizeH="0" baseline="30000" noProof="0" dirty="0">
                  <a:ln>
                    <a:noFill/>
                  </a:ln>
                  <a:effectLst/>
                  <a:uLnTx/>
                  <a:uFillTx/>
                  <a:latin typeface="Segoe UI"/>
                  <a:ea typeface="+mn-ea"/>
                  <a:cs typeface="Segoe UI"/>
                </a:rPr>
                <a:t>1</a:t>
              </a:r>
            </a:p>
          </p:txBody>
        </p:sp>
        <p:sp>
          <p:nvSpPr>
            <p:cNvPr id="27" name="TextBox 26">
              <a:extLst>
                <a:ext uri="{FF2B5EF4-FFF2-40B4-BE49-F238E27FC236}">
                  <a16:creationId xmlns:a16="http://schemas.microsoft.com/office/drawing/2014/main" id="{45F7617F-EFCF-4DB4-8A9F-C75A6120CE4C}"/>
                </a:ext>
              </a:extLst>
            </p:cNvPr>
            <p:cNvSpPr txBox="1"/>
            <p:nvPr/>
          </p:nvSpPr>
          <p:spPr>
            <a:xfrm>
              <a:off x="1898021" y="3351904"/>
              <a:ext cx="2504620"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But got only</a:t>
              </a:r>
            </a:p>
          </p:txBody>
        </p:sp>
      </p:grpSp>
      <p:grpSp>
        <p:nvGrpSpPr>
          <p:cNvPr id="28" name="Group 27">
            <a:extLst>
              <a:ext uri="{FF2B5EF4-FFF2-40B4-BE49-F238E27FC236}">
                <a16:creationId xmlns:a16="http://schemas.microsoft.com/office/drawing/2014/main" id="{56773C0B-BFBB-4A67-88C0-509EA6EC7D21}"/>
              </a:ext>
            </a:extLst>
          </p:cNvPr>
          <p:cNvGrpSpPr/>
          <p:nvPr/>
        </p:nvGrpSpPr>
        <p:grpSpPr>
          <a:xfrm>
            <a:off x="3799154" y="4564952"/>
            <a:ext cx="2785136" cy="855027"/>
            <a:chOff x="531676" y="1672080"/>
            <a:chExt cx="2485546" cy="855027"/>
          </a:xfrm>
        </p:grpSpPr>
        <p:sp>
          <p:nvSpPr>
            <p:cNvPr id="29" name="TextBox 28">
              <a:extLst>
                <a:ext uri="{FF2B5EF4-FFF2-40B4-BE49-F238E27FC236}">
                  <a16:creationId xmlns:a16="http://schemas.microsoft.com/office/drawing/2014/main" id="{6B313769-394F-4117-AAC2-782C36AE6B41}"/>
                </a:ext>
              </a:extLst>
            </p:cNvPr>
            <p:cNvSpPr txBox="1"/>
            <p:nvPr/>
          </p:nvSpPr>
          <p:spPr>
            <a:xfrm>
              <a:off x="531676" y="1785616"/>
              <a:ext cx="2485546" cy="677456"/>
            </a:xfrm>
            <a:prstGeom prst="rect">
              <a:avLst/>
            </a:prstGeom>
            <a:noFill/>
          </p:spPr>
          <p:txBody>
            <a:bodyPr wrap="square" lIns="179285" tIns="143428" rIns="179285" bIns="143428" rtlCol="0">
              <a:spAutoFit/>
            </a:bodyPr>
            <a:lstStyle>
              <a:defPPr>
                <a:defRPr lang="en-US"/>
              </a:defPPr>
              <a:lvl1pPr marR="0" lvl="0" indent="0" algn="ctr" defTabSz="914367" fontAlgn="auto">
                <a:lnSpc>
                  <a:spcPct val="90000"/>
                </a:lnSpc>
                <a:spcBef>
                  <a:spcPts val="0"/>
                </a:spcBef>
                <a:spcAft>
                  <a:spcPts val="294"/>
                </a:spcAft>
                <a:buClrTx/>
                <a:buSzTx/>
                <a:buFontTx/>
                <a:buNone/>
                <a:tabLst/>
                <a:defRPr kumimoji="0" sz="2800" b="0" i="0" u="none" strike="noStrike" cap="none" spc="0" normalizeH="0" baseline="0">
                  <a:ln>
                    <a:noFill/>
                  </a:ln>
                  <a:gradFill>
                    <a:gsLst>
                      <a:gs pos="0">
                        <a:srgbClr val="0078D3"/>
                      </a:gs>
                      <a:gs pos="100000">
                        <a:srgbClr val="50E6FF"/>
                      </a:gs>
                    </a:gsLst>
                    <a:lin ang="2700000" scaled="0"/>
                  </a:gradFill>
                  <a:effectLst/>
                  <a:uLnTx/>
                  <a:uFillTx/>
                  <a:latin typeface="Segoe UI Semibold"/>
                </a:defRPr>
              </a:lvl1pPr>
            </a:lstStyle>
            <a:p>
              <a:pPr marL="0" marR="0" lvl="0" indent="0" algn="ctr" defTabSz="914367" rtl="0" eaLnBrk="1" fontAlgn="auto" latinLnBrk="0" hangingPunct="1">
                <a:lnSpc>
                  <a:spcPct val="90000"/>
                </a:lnSpc>
                <a:spcBef>
                  <a:spcPts val="0"/>
                </a:spcBef>
                <a:spcAft>
                  <a:spcPts val="294"/>
                </a:spcAft>
                <a:buClrTx/>
                <a:buSzTx/>
                <a:buFontTx/>
                <a:buNone/>
                <a:tabLst/>
                <a:defRPr/>
              </a:pPr>
              <a:r>
                <a:rPr kumimoji="0" lang="en-US" sz="2800" b="0" i="0" u="none" strike="noStrike" kern="1200" cap="none" spc="0" normalizeH="0" baseline="0" noProof="0" dirty="0">
                  <a:ln>
                    <a:noFill/>
                  </a:ln>
                  <a:solidFill>
                    <a:schemeClr val="tx2"/>
                  </a:solidFill>
                  <a:effectLst/>
                  <a:uLnTx/>
                  <a:uFillTx/>
                  <a:latin typeface="Segoe UI Semibold"/>
                  <a:ea typeface="+mn-ea"/>
                  <a:cs typeface="+mn-cs"/>
                </a:rPr>
                <a:t>57%</a:t>
              </a:r>
            </a:p>
          </p:txBody>
        </p:sp>
        <p:sp>
          <p:nvSpPr>
            <p:cNvPr id="30" name="TextBox 29">
              <a:extLst>
                <a:ext uri="{FF2B5EF4-FFF2-40B4-BE49-F238E27FC236}">
                  <a16:creationId xmlns:a16="http://schemas.microsoft.com/office/drawing/2014/main" id="{8441533D-8F5A-4F61-A10E-186181E1654D}"/>
                </a:ext>
              </a:extLst>
            </p:cNvPr>
            <p:cNvSpPr txBox="1"/>
            <p:nvPr/>
          </p:nvSpPr>
          <p:spPr>
            <a:xfrm>
              <a:off x="1192558" y="1672080"/>
              <a:ext cx="1163782"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Only</a:t>
              </a:r>
            </a:p>
          </p:txBody>
        </p:sp>
        <p:sp>
          <p:nvSpPr>
            <p:cNvPr id="31" name="TextBox 30">
              <a:extLst>
                <a:ext uri="{FF2B5EF4-FFF2-40B4-BE49-F238E27FC236}">
                  <a16:creationId xmlns:a16="http://schemas.microsoft.com/office/drawing/2014/main" id="{943D985C-F774-4E0D-975B-B516377F33D7}"/>
                </a:ext>
              </a:extLst>
            </p:cNvPr>
            <p:cNvSpPr txBox="1"/>
            <p:nvPr/>
          </p:nvSpPr>
          <p:spPr>
            <a:xfrm>
              <a:off x="621353" y="2250108"/>
              <a:ext cx="2368364" cy="276999"/>
            </a:xfrm>
            <a:prstGeom prst="rect">
              <a:avLst/>
            </a:prstGeom>
            <a:noFill/>
          </p:spPr>
          <p:txBody>
            <a:bodyPr wrap="square" lIns="91440" tIns="45720" rIns="91440" bIns="4572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a:rPr>
                <a:t>Recovered data successfully</a:t>
              </a:r>
              <a:r>
                <a:rPr kumimoji="0" lang="en-US" sz="1200" b="0" i="0" u="none" strike="noStrike" kern="1200" cap="none" spc="0" normalizeH="0" baseline="30000" noProof="0" dirty="0">
                  <a:ln>
                    <a:noFill/>
                  </a:ln>
                  <a:effectLst/>
                  <a:uLnTx/>
                  <a:uFillTx/>
                  <a:latin typeface="Segoe UI"/>
                  <a:ea typeface="+mn-ea"/>
                  <a:cs typeface="Segoe UI"/>
                </a:rPr>
                <a:t>1</a:t>
              </a:r>
            </a:p>
          </p:txBody>
        </p:sp>
      </p:grpSp>
      <p:sp>
        <p:nvSpPr>
          <p:cNvPr id="32" name="TextBox 31">
            <a:extLst>
              <a:ext uri="{FF2B5EF4-FFF2-40B4-BE49-F238E27FC236}">
                <a16:creationId xmlns:a16="http://schemas.microsoft.com/office/drawing/2014/main" id="{CED8BFFD-7120-4865-B86A-109C022481D0}"/>
              </a:ext>
            </a:extLst>
          </p:cNvPr>
          <p:cNvSpPr txBox="1"/>
          <p:nvPr/>
        </p:nvSpPr>
        <p:spPr>
          <a:xfrm>
            <a:off x="6419603" y="6649688"/>
            <a:ext cx="3977068" cy="95269"/>
          </a:xfrm>
          <a:prstGeom prst="rect">
            <a:avLst/>
          </a:prstGeom>
          <a:noFill/>
        </p:spPr>
        <p:txBody>
          <a:bodyPr wrap="square" lIns="0" tIns="0" rIns="0" bIns="0" rtlCol="0">
            <a:no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882" b="0" i="0" u="none" strike="noStrike" kern="0" cap="none" spc="0" normalizeH="0" baseline="30000" noProof="0">
                <a:ln>
                  <a:noFill/>
                </a:ln>
                <a:solidFill>
                  <a:srgbClr val="FFFFFF">
                    <a:lumMod val="50000"/>
                  </a:srgbClr>
                </a:solidFill>
                <a:effectLst/>
                <a:uLnTx/>
                <a:uFillTx/>
                <a:latin typeface="Segoe UI"/>
                <a:ea typeface="+mn-ea"/>
                <a:cs typeface="+mn-cs"/>
              </a:rPr>
              <a:t>1</a:t>
            </a:r>
            <a:r>
              <a:rPr kumimoji="0" lang="en-US" sz="882" b="0" i="0" u="none" strike="noStrike" kern="0" cap="none" spc="0" normalizeH="0" baseline="0" noProof="0">
                <a:ln>
                  <a:noFill/>
                </a:ln>
                <a:solidFill>
                  <a:srgbClr val="FFFFFF">
                    <a:lumMod val="50000"/>
                  </a:srgbClr>
                </a:solidFill>
                <a:effectLst/>
                <a:uLnTx/>
                <a:uFillTx/>
                <a:latin typeface="Segoe UI"/>
                <a:ea typeface="+mn-ea"/>
                <a:cs typeface="+mn-cs"/>
              </a:rPr>
              <a:t>Source: Sophos – State of Ransomware 2021, 2022</a:t>
            </a:r>
          </a:p>
          <a:p>
            <a:pPr marL="0" marR="0" lvl="0" indent="0" algn="l" defTabSz="914367" rtl="0" eaLnBrk="1" fontAlgn="auto" latinLnBrk="0" hangingPunct="1">
              <a:lnSpc>
                <a:spcPct val="90000"/>
              </a:lnSpc>
              <a:spcBef>
                <a:spcPts val="0"/>
              </a:spcBef>
              <a:spcAft>
                <a:spcPts val="588"/>
              </a:spcAft>
              <a:buClrTx/>
              <a:buSzTx/>
              <a:buFontTx/>
              <a:buNone/>
              <a:tabLst/>
              <a:defRPr/>
            </a:pPr>
            <a:endParaRPr kumimoji="0" lang="en-US" sz="882" b="0" i="0" u="none" strike="noStrike" kern="0" cap="none" spc="0" normalizeH="0" baseline="0" noProof="0">
              <a:ln>
                <a:noFill/>
              </a:ln>
              <a:solidFill>
                <a:srgbClr val="FFFFFF">
                  <a:lumMod val="50000"/>
                </a:srgbClr>
              </a:solidFill>
              <a:effectLst/>
              <a:uLnTx/>
              <a:uFillTx/>
              <a:latin typeface="Segoe UI"/>
              <a:ea typeface="+mn-ea"/>
              <a:cs typeface="+mn-cs"/>
            </a:endParaRPr>
          </a:p>
        </p:txBody>
      </p:sp>
      <p:sp>
        <p:nvSpPr>
          <p:cNvPr id="33" name="TextBox 32">
            <a:extLst>
              <a:ext uri="{FF2B5EF4-FFF2-40B4-BE49-F238E27FC236}">
                <a16:creationId xmlns:a16="http://schemas.microsoft.com/office/drawing/2014/main" id="{FC12961A-195A-4735-8CB5-D982F8703E72}"/>
              </a:ext>
            </a:extLst>
          </p:cNvPr>
          <p:cNvSpPr txBox="1"/>
          <p:nvPr/>
        </p:nvSpPr>
        <p:spPr>
          <a:xfrm>
            <a:off x="9355677" y="6649687"/>
            <a:ext cx="3977068" cy="95269"/>
          </a:xfrm>
          <a:prstGeom prst="rect">
            <a:avLst/>
          </a:prstGeom>
          <a:noFill/>
        </p:spPr>
        <p:txBody>
          <a:bodyPr wrap="square" lIns="0" tIns="0" rIns="0" bIns="0" rtlCol="0">
            <a:no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882" b="0" i="0" u="none" strike="noStrike" kern="0" cap="none" spc="0" normalizeH="0" baseline="30000" noProof="0">
                <a:ln>
                  <a:noFill/>
                </a:ln>
                <a:solidFill>
                  <a:srgbClr val="FFFFFF">
                    <a:lumMod val="50000"/>
                  </a:srgbClr>
                </a:solidFill>
                <a:effectLst/>
                <a:uLnTx/>
                <a:uFillTx/>
                <a:latin typeface="Segoe UI"/>
                <a:ea typeface="+mn-ea"/>
                <a:cs typeface="+mn-cs"/>
              </a:rPr>
              <a:t>2</a:t>
            </a:r>
            <a:r>
              <a:rPr kumimoji="0" lang="en-US" sz="882" b="0" i="0" u="none" strike="noStrike" kern="0" cap="none" spc="0" normalizeH="0" baseline="0" noProof="0">
                <a:ln>
                  <a:noFill/>
                </a:ln>
                <a:solidFill>
                  <a:srgbClr val="FFFFFF">
                    <a:lumMod val="50000"/>
                  </a:srgbClr>
                </a:solidFill>
                <a:effectLst/>
                <a:uLnTx/>
                <a:uFillTx/>
                <a:latin typeface="Segoe UI"/>
                <a:ea typeface="+mn-ea"/>
                <a:cs typeface="+mn-cs"/>
              </a:rPr>
              <a:t>FinCen Ransomware Advisory – Nov 2021</a:t>
            </a:r>
          </a:p>
          <a:p>
            <a:pPr marL="0" marR="0" lvl="0" indent="0" algn="l" defTabSz="914367" rtl="0" eaLnBrk="1" fontAlgn="auto" latinLnBrk="0" hangingPunct="1">
              <a:lnSpc>
                <a:spcPct val="90000"/>
              </a:lnSpc>
              <a:spcBef>
                <a:spcPts val="0"/>
              </a:spcBef>
              <a:spcAft>
                <a:spcPts val="588"/>
              </a:spcAft>
              <a:buClrTx/>
              <a:buSzTx/>
              <a:buFontTx/>
              <a:buNone/>
              <a:tabLst/>
              <a:defRPr/>
            </a:pPr>
            <a:endParaRPr kumimoji="0" lang="en-US" sz="882" b="0" i="0" u="none" strike="noStrike" kern="0" cap="none" spc="0" normalizeH="0" baseline="0" noProof="0">
              <a:ln>
                <a:noFill/>
              </a:ln>
              <a:solidFill>
                <a:srgbClr val="FFFFFF">
                  <a:lumMod val="50000"/>
                </a:srgbClr>
              </a:solidFill>
              <a:effectLst/>
              <a:uLnTx/>
              <a:uFillTx/>
              <a:latin typeface="Segoe UI"/>
              <a:ea typeface="+mn-ea"/>
              <a:cs typeface="+mn-cs"/>
            </a:endParaRPr>
          </a:p>
        </p:txBody>
      </p:sp>
    </p:spTree>
    <p:extLst>
      <p:ext uri="{BB962C8B-B14F-4D97-AF65-F5344CB8AC3E}">
        <p14:creationId xmlns:p14="http://schemas.microsoft.com/office/powerpoint/2010/main" val="25132256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anim calcmode="lin" valueType="num">
                                      <p:cBhvr>
                                        <p:cTn id="30" dur="500" fill="hold"/>
                                        <p:tgtEl>
                                          <p:spTgt spid="28"/>
                                        </p:tgtEl>
                                        <p:attrNameLst>
                                          <p:attrName>ppt_x</p:attrName>
                                        </p:attrNameLst>
                                      </p:cBhvr>
                                      <p:tavLst>
                                        <p:tav tm="0">
                                          <p:val>
                                            <p:strVal val="#ppt_x"/>
                                          </p:val>
                                        </p:tav>
                                        <p:tav tm="100000">
                                          <p:val>
                                            <p:strVal val="#ppt_x"/>
                                          </p:val>
                                        </p:tav>
                                      </p:tavLst>
                                    </p:anim>
                                    <p:anim calcmode="lin" valueType="num">
                                      <p:cBhvr>
                                        <p:cTn id="31" dur="500" fill="hold"/>
                                        <p:tgtEl>
                                          <p:spTgt spid="2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anim calcmode="lin" valueType="num">
                                      <p:cBhvr>
                                        <p:cTn id="35" dur="500" fill="hold"/>
                                        <p:tgtEl>
                                          <p:spTgt spid="24"/>
                                        </p:tgtEl>
                                        <p:attrNameLst>
                                          <p:attrName>ppt_x</p:attrName>
                                        </p:attrNameLst>
                                      </p:cBhvr>
                                      <p:tavLst>
                                        <p:tav tm="0">
                                          <p:val>
                                            <p:strVal val="#ppt_x"/>
                                          </p:val>
                                        </p:tav>
                                        <p:tav tm="100000">
                                          <p:val>
                                            <p:strVal val="#ppt_x"/>
                                          </p:val>
                                        </p:tav>
                                      </p:tavLst>
                                    </p:anim>
                                    <p:anim calcmode="lin" valueType="num">
                                      <p:cBhvr>
                                        <p:cTn id="36"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heel(1)">
                                      <p:cBhvr>
                                        <p:cTn id="4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DB084C0-A777-05D0-B881-DA620668B95B}"/>
              </a:ext>
            </a:extLst>
          </p:cNvPr>
          <p:cNvPicPr>
            <a:picLocks noChangeAspect="1"/>
          </p:cNvPicPr>
          <p:nvPr/>
        </p:nvPicPr>
        <p:blipFill>
          <a:blip r:embed="rId3"/>
          <a:stretch>
            <a:fillRect/>
          </a:stretch>
        </p:blipFill>
        <p:spPr>
          <a:xfrm>
            <a:off x="9492437" y="1716917"/>
            <a:ext cx="641172" cy="641172"/>
          </a:xfrm>
          <a:prstGeom prst="rect">
            <a:avLst/>
          </a:prstGeom>
        </p:spPr>
      </p:pic>
      <p:sp>
        <p:nvSpPr>
          <p:cNvPr id="30" name="TextBox 29">
            <a:extLst>
              <a:ext uri="{FF2B5EF4-FFF2-40B4-BE49-F238E27FC236}">
                <a16:creationId xmlns:a16="http://schemas.microsoft.com/office/drawing/2014/main" id="{77356A85-EEBF-4033-BDD9-627D86B3B585}"/>
              </a:ext>
              <a:ext uri="{C183D7F6-B498-43B3-948B-1728B52AA6E4}">
                <adec:decorative xmlns:adec="http://schemas.microsoft.com/office/drawing/2017/decorative" val="1"/>
              </a:ext>
            </a:extLst>
          </p:cNvPr>
          <p:cNvSpPr txBox="1"/>
          <p:nvPr/>
        </p:nvSpPr>
        <p:spPr>
          <a:xfrm>
            <a:off x="8017853" y="1450057"/>
            <a:ext cx="3584865" cy="4957534"/>
          </a:xfrm>
          <a:prstGeom prst="rect">
            <a:avLst/>
          </a:prstGeom>
          <a:noFill/>
          <a:ln w="19050">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0" i="0" u="none" strike="noStrike" cap="none" spc="0" normalizeH="0" baseline="0">
                <a:ln>
                  <a:noFill/>
                </a:ln>
                <a:solidFill>
                  <a:srgbClr val="FFFFFF"/>
                </a:solidFill>
                <a:effectLst/>
                <a:uLnTx/>
                <a:uFillTx/>
                <a:latin typeface="Segoe UI"/>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chemeClr val="bg1"/>
              </a:solidFill>
              <a:effectLst/>
              <a:uLnTx/>
              <a:uFillTx/>
              <a:latin typeface="Segoe UI"/>
              <a:cs typeface="Segoe UI" pitchFamily="34" charset="0"/>
            </a:endParaRPr>
          </a:p>
        </p:txBody>
      </p:sp>
      <p:pic>
        <p:nvPicPr>
          <p:cNvPr id="4" name="Picture 3">
            <a:extLst>
              <a:ext uri="{FF2B5EF4-FFF2-40B4-BE49-F238E27FC236}">
                <a16:creationId xmlns:a16="http://schemas.microsoft.com/office/drawing/2014/main" id="{03B743BA-DE99-CB33-CCE0-6EA3B711D540}"/>
              </a:ext>
            </a:extLst>
          </p:cNvPr>
          <p:cNvPicPr>
            <a:picLocks noChangeAspect="1"/>
          </p:cNvPicPr>
          <p:nvPr/>
        </p:nvPicPr>
        <p:blipFill>
          <a:blip r:embed="rId4"/>
          <a:stretch>
            <a:fillRect/>
          </a:stretch>
        </p:blipFill>
        <p:spPr>
          <a:xfrm>
            <a:off x="5932957" y="1716917"/>
            <a:ext cx="320586" cy="641172"/>
          </a:xfrm>
          <a:prstGeom prst="rect">
            <a:avLst/>
          </a:prstGeom>
        </p:spPr>
      </p:pic>
      <p:pic>
        <p:nvPicPr>
          <p:cNvPr id="2" name="Picture 1">
            <a:extLst>
              <a:ext uri="{FF2B5EF4-FFF2-40B4-BE49-F238E27FC236}">
                <a16:creationId xmlns:a16="http://schemas.microsoft.com/office/drawing/2014/main" id="{2053229A-6425-BE69-1B6F-36EF65440555}"/>
              </a:ext>
            </a:extLst>
          </p:cNvPr>
          <p:cNvPicPr>
            <a:picLocks noChangeAspect="1"/>
          </p:cNvPicPr>
          <p:nvPr/>
        </p:nvPicPr>
        <p:blipFill>
          <a:blip r:embed="rId5"/>
          <a:stretch>
            <a:fillRect/>
          </a:stretch>
        </p:blipFill>
        <p:spPr>
          <a:xfrm>
            <a:off x="2133327" y="1725763"/>
            <a:ext cx="486192" cy="822786"/>
          </a:xfrm>
          <a:prstGeom prst="rect">
            <a:avLst/>
          </a:prstGeom>
        </p:spPr>
      </p:pic>
      <p:sp>
        <p:nvSpPr>
          <p:cNvPr id="21" name="TextBox 20">
            <a:extLst>
              <a:ext uri="{FF2B5EF4-FFF2-40B4-BE49-F238E27FC236}">
                <a16:creationId xmlns:a16="http://schemas.microsoft.com/office/drawing/2014/main" id="{74D12610-2E1E-4B23-BB91-C727C10DB8C1}"/>
              </a:ext>
              <a:ext uri="{C183D7F6-B498-43B3-948B-1728B52AA6E4}">
                <adec:decorative xmlns:adec="http://schemas.microsoft.com/office/drawing/2017/decorative" val="1"/>
              </a:ext>
            </a:extLst>
          </p:cNvPr>
          <p:cNvSpPr txBox="1"/>
          <p:nvPr/>
        </p:nvSpPr>
        <p:spPr>
          <a:xfrm>
            <a:off x="584199" y="1450057"/>
            <a:ext cx="3584865" cy="4957534"/>
          </a:xfrm>
          <a:prstGeom prst="rect">
            <a:avLst/>
          </a:prstGeom>
          <a:noFill/>
          <a:ln w="19050">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0" i="0" u="none" strike="noStrike" cap="none" spc="0" normalizeH="0" baseline="0">
                <a:ln>
                  <a:noFill/>
                </a:ln>
                <a:solidFill>
                  <a:srgbClr val="FFFFFF"/>
                </a:solidFill>
                <a:effectLst/>
                <a:uLnTx/>
                <a:uFillTx/>
                <a:latin typeface="Segoe UI"/>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bg1"/>
              </a:solidFill>
              <a:effectLst/>
              <a:uLnTx/>
              <a:uFillTx/>
              <a:latin typeface="Segoe UI"/>
              <a:cs typeface="Segoe UI" pitchFamily="34" charset="0"/>
            </a:endParaRPr>
          </a:p>
        </p:txBody>
      </p:sp>
      <p:sp>
        <p:nvSpPr>
          <p:cNvPr id="26" name="TextBox 25">
            <a:extLst>
              <a:ext uri="{FF2B5EF4-FFF2-40B4-BE49-F238E27FC236}">
                <a16:creationId xmlns:a16="http://schemas.microsoft.com/office/drawing/2014/main" id="{FBDE386C-02B9-4664-B056-6AC13B9A7A95}"/>
              </a:ext>
              <a:ext uri="{C183D7F6-B498-43B3-948B-1728B52AA6E4}">
                <adec:decorative xmlns:adec="http://schemas.microsoft.com/office/drawing/2017/decorative" val="1"/>
              </a:ext>
            </a:extLst>
          </p:cNvPr>
          <p:cNvSpPr txBox="1"/>
          <p:nvPr/>
        </p:nvSpPr>
        <p:spPr>
          <a:xfrm>
            <a:off x="4301026" y="1450057"/>
            <a:ext cx="3584865" cy="4957534"/>
          </a:xfrm>
          <a:prstGeom prst="rect">
            <a:avLst/>
          </a:prstGeom>
          <a:noFill/>
          <a:ln w="19050">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0" i="0" u="none" strike="noStrike" cap="none" spc="0" normalizeH="0" baseline="0">
                <a:ln>
                  <a:noFill/>
                </a:ln>
                <a:solidFill>
                  <a:srgbClr val="FFFFFF"/>
                </a:solidFill>
                <a:effectLst/>
                <a:uLnTx/>
                <a:uFillTx/>
                <a:latin typeface="Segoe UI"/>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bg1"/>
              </a:solidFill>
              <a:effectLst/>
              <a:uLnTx/>
              <a:uFillTx/>
              <a:latin typeface="Segoe UI"/>
              <a:cs typeface="Segoe UI" pitchFamily="34" charset="0"/>
            </a:endParaRPr>
          </a:p>
        </p:txBody>
      </p:sp>
      <p:sp>
        <p:nvSpPr>
          <p:cNvPr id="3" name="Title 2">
            <a:extLst>
              <a:ext uri="{FF2B5EF4-FFF2-40B4-BE49-F238E27FC236}">
                <a16:creationId xmlns:a16="http://schemas.microsoft.com/office/drawing/2014/main" id="{17CE8AEF-9F49-4515-AA0A-5DCCE600EC5E}"/>
              </a:ext>
            </a:extLst>
          </p:cNvPr>
          <p:cNvSpPr>
            <a:spLocks noGrp="1"/>
          </p:cNvSpPr>
          <p:nvPr>
            <p:ph type="title"/>
          </p:nvPr>
        </p:nvSpPr>
        <p:spPr/>
        <p:txBody>
          <a:bodyPr/>
          <a:lstStyle/>
          <a:p>
            <a:r>
              <a:rPr lang="en-US" sz="2750" dirty="0">
                <a:solidFill>
                  <a:schemeClr val="tx1"/>
                </a:solidFill>
              </a:rPr>
              <a:t>Protect your organization from ransomware</a:t>
            </a:r>
          </a:p>
        </p:txBody>
      </p:sp>
      <p:sp>
        <p:nvSpPr>
          <p:cNvPr id="5" name="Content Placeholder 2">
            <a:extLst>
              <a:ext uri="{FF2B5EF4-FFF2-40B4-BE49-F238E27FC236}">
                <a16:creationId xmlns:a16="http://schemas.microsoft.com/office/drawing/2014/main" id="{447118F7-E15A-4584-BCC5-812B1754AA28}"/>
              </a:ext>
            </a:extLst>
          </p:cNvPr>
          <p:cNvSpPr txBox="1">
            <a:spLocks/>
          </p:cNvSpPr>
          <p:nvPr/>
        </p:nvSpPr>
        <p:spPr>
          <a:xfrm>
            <a:off x="833434" y="2642641"/>
            <a:ext cx="3085978" cy="492443"/>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a:pPr>
            <a:r>
              <a:rPr kumimoji="0" lang="en-US" sz="1600" b="0" i="0" u="none" strike="noStrike" kern="1200" cap="none" spc="0" normalizeH="0" baseline="0" noProof="0" dirty="0">
                <a:ln>
                  <a:noFill/>
                </a:ln>
                <a:effectLst/>
                <a:uLnTx/>
                <a:uFillTx/>
                <a:latin typeface="Segoe UI Semibold"/>
                <a:ea typeface="+mn-ea"/>
                <a:cs typeface="Segoe UI Semibold" panose="020B0702040204020203" pitchFamily="34" charset="0"/>
              </a:rPr>
              <a:t>Create a response plan and adopt the right tools</a:t>
            </a:r>
          </a:p>
        </p:txBody>
      </p:sp>
      <p:sp>
        <p:nvSpPr>
          <p:cNvPr id="7" name="Content Placeholder 2">
            <a:extLst>
              <a:ext uri="{FF2B5EF4-FFF2-40B4-BE49-F238E27FC236}">
                <a16:creationId xmlns:a16="http://schemas.microsoft.com/office/drawing/2014/main" id="{66E66407-6BBD-455D-B765-05D43B98B280}"/>
              </a:ext>
            </a:extLst>
          </p:cNvPr>
          <p:cNvSpPr txBox="1">
            <a:spLocks/>
          </p:cNvSpPr>
          <p:nvPr/>
        </p:nvSpPr>
        <p:spPr>
          <a:xfrm>
            <a:off x="8214449" y="2631501"/>
            <a:ext cx="3191256" cy="492443"/>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600"/>
              </a:spcAft>
              <a:buClrTx/>
              <a:buSzPct val="90000"/>
              <a:buFont typeface="Arial" panose="020B0604020202020204" pitchFamily="34" charset="0"/>
              <a:buNone/>
              <a:tabLst/>
              <a:defRPr/>
            </a:pPr>
            <a:r>
              <a:rPr kumimoji="0" lang="en-US" sz="1600" b="0" i="0" u="none" strike="noStrike" kern="1200" cap="none" spc="0" normalizeH="0" baseline="0" noProof="0" dirty="0">
                <a:ln>
                  <a:noFill/>
                </a:ln>
                <a:effectLst/>
                <a:uLnTx/>
                <a:uFillTx/>
                <a:latin typeface="Segoe UI Semibold"/>
                <a:ea typeface="+mn-ea"/>
                <a:cs typeface="Segoe UI Semibold" panose="020B0702040204020203" pitchFamily="34" charset="0"/>
              </a:rPr>
              <a:t>Protect critical data </a:t>
            </a:r>
            <a:br>
              <a:rPr kumimoji="0" lang="en-US" sz="1600" b="0" i="0" u="none" strike="noStrike" kern="1200" cap="none" spc="0" normalizeH="0" baseline="0" noProof="0" dirty="0">
                <a:ln>
                  <a:noFill/>
                </a:ln>
                <a:effectLst/>
                <a:uLnTx/>
                <a:uFillTx/>
                <a:latin typeface="Segoe UI Semibold"/>
                <a:ea typeface="+mn-ea"/>
                <a:cs typeface="Segoe UI Semibold" panose="020B0702040204020203" pitchFamily="34" charset="0"/>
              </a:rPr>
            </a:br>
            <a:r>
              <a:rPr kumimoji="0" lang="en-US" sz="1600" b="0" i="0" u="none" strike="noStrike" kern="1200" cap="none" spc="0" normalizeH="0" baseline="0" noProof="0" dirty="0">
                <a:ln>
                  <a:noFill/>
                </a:ln>
                <a:effectLst/>
                <a:uLnTx/>
                <a:uFillTx/>
                <a:latin typeface="Segoe UI Semibold"/>
                <a:ea typeface="+mn-ea"/>
                <a:cs typeface="Segoe UI Semibold" panose="020B0702040204020203" pitchFamily="34" charset="0"/>
              </a:rPr>
              <a:t>from compromise</a:t>
            </a:r>
          </a:p>
        </p:txBody>
      </p:sp>
      <p:sp>
        <p:nvSpPr>
          <p:cNvPr id="8" name="Content Placeholder 2">
            <a:extLst>
              <a:ext uri="{FF2B5EF4-FFF2-40B4-BE49-F238E27FC236}">
                <a16:creationId xmlns:a16="http://schemas.microsoft.com/office/drawing/2014/main" id="{FD40F4A5-1429-4AA9-941D-C31DBAF8C5DA}"/>
              </a:ext>
            </a:extLst>
          </p:cNvPr>
          <p:cNvSpPr txBox="1">
            <a:spLocks/>
          </p:cNvSpPr>
          <p:nvPr/>
        </p:nvSpPr>
        <p:spPr>
          <a:xfrm>
            <a:off x="4497622" y="2642641"/>
            <a:ext cx="3191256" cy="492443"/>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600"/>
              </a:spcAft>
              <a:buClrTx/>
              <a:buSzPct val="90000"/>
              <a:buFont typeface="Arial" panose="020B0604020202020204" pitchFamily="34" charset="0"/>
              <a:buNone/>
              <a:tabLst/>
              <a:defRPr/>
            </a:pPr>
            <a:r>
              <a:rPr kumimoji="0" lang="en-US" sz="1600" b="0" i="0" u="none" strike="noStrike" kern="1200" cap="none" spc="0" normalizeH="0" baseline="0" noProof="0" dirty="0">
                <a:ln>
                  <a:noFill/>
                </a:ln>
                <a:effectLst/>
                <a:uLnTx/>
                <a:uFillTx/>
                <a:latin typeface="Segoe UI Semibold"/>
                <a:ea typeface="+mn-ea"/>
                <a:cs typeface="Segoe UI Semibold" panose="020B0702040204020203" pitchFamily="34" charset="0"/>
              </a:rPr>
              <a:t>Prevent attackers</a:t>
            </a:r>
            <a:br>
              <a:rPr kumimoji="0" lang="en-US" sz="1600" b="0" i="0" u="none" strike="noStrike" kern="1200" cap="none" spc="0" normalizeH="0" baseline="0" noProof="0" dirty="0">
                <a:ln>
                  <a:noFill/>
                </a:ln>
                <a:effectLst/>
                <a:uLnTx/>
                <a:uFillTx/>
                <a:latin typeface="Segoe UI Semibold"/>
                <a:ea typeface="+mn-ea"/>
                <a:cs typeface="Segoe UI Semibold" panose="020B0702040204020203" pitchFamily="34" charset="0"/>
              </a:rPr>
            </a:br>
            <a:r>
              <a:rPr kumimoji="0" lang="en-US" sz="1600" b="0" i="0" u="none" strike="noStrike" kern="1200" cap="none" spc="0" normalizeH="0" baseline="0" noProof="0" dirty="0">
                <a:ln>
                  <a:noFill/>
                </a:ln>
                <a:effectLst/>
                <a:uLnTx/>
                <a:uFillTx/>
                <a:latin typeface="Segoe UI Semibold"/>
                <a:ea typeface="+mn-ea"/>
                <a:cs typeface="Segoe UI Semibold" panose="020B0702040204020203" pitchFamily="34" charset="0"/>
              </a:rPr>
              <a:t>from getting in</a:t>
            </a:r>
          </a:p>
        </p:txBody>
      </p:sp>
      <p:sp>
        <p:nvSpPr>
          <p:cNvPr id="15" name="Content Placeholder 2">
            <a:extLst>
              <a:ext uri="{FF2B5EF4-FFF2-40B4-BE49-F238E27FC236}">
                <a16:creationId xmlns:a16="http://schemas.microsoft.com/office/drawing/2014/main" id="{AE578262-44DD-430C-99C8-4537D6B5D9C8}"/>
              </a:ext>
            </a:extLst>
          </p:cNvPr>
          <p:cNvSpPr txBox="1">
            <a:spLocks/>
          </p:cNvSpPr>
          <p:nvPr/>
        </p:nvSpPr>
        <p:spPr>
          <a:xfrm>
            <a:off x="822737" y="3490949"/>
            <a:ext cx="3107372" cy="2174954"/>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200" b="0" i="0" u="none" strike="noStrike" kern="1200" cap="none" spc="0" normalizeH="0" baseline="0" noProof="0" dirty="0">
                <a:ln>
                  <a:noFill/>
                </a:ln>
                <a:effectLst/>
                <a:uLnTx/>
                <a:uFillTx/>
                <a:ea typeface="Calibri" panose="020F0502020204030204" pitchFamily="34" charset="0"/>
                <a:cs typeface="Segoe UI Semibold" panose="020B0702040204020203" pitchFamily="34" charset="0"/>
              </a:rPr>
              <a:t>Adopt an internal culture of Zero Trust, assumed breach, and good security hygiene and posture. Implement a system of data recovery/backup and secure access.</a:t>
            </a:r>
            <a:endParaRPr kumimoji="0" lang="en-US" sz="1200" b="0" i="0" u="none" strike="noStrike" kern="1200" cap="none" spc="0" normalizeH="0" baseline="0" noProof="0" dirty="0">
              <a:ln>
                <a:noFill/>
              </a:ln>
              <a:effectLst/>
              <a:uLnTx/>
              <a:uFillTx/>
              <a:cs typeface="Segoe UI Semibold" panose="020B0702040204020203" pitchFamily="34" charset="0"/>
            </a:endParaRP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200" b="1"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Related capabilities</a:t>
            </a:r>
          </a:p>
          <a:p>
            <a:pPr marL="182880" marR="0" lvl="0" indent="-182880" algn="l" defTabSz="932742" rtl="0" eaLnBrk="1" fontAlgn="auto" latinLnBrk="0" hangingPunct="1">
              <a:lnSpc>
                <a:spcPct val="100000"/>
              </a:lnSpc>
              <a:spcBef>
                <a:spcPts val="0"/>
              </a:spcBef>
              <a:spcAft>
                <a:spcPts val="800"/>
              </a:spcAft>
              <a:buClrTx/>
              <a:buSzPct val="90000"/>
              <a:buFont typeface="Arial" panose="020B0604020202020204" pitchFamily="34" charset="0"/>
              <a:buChar char="•"/>
              <a:tabLst>
                <a:tab pos="2516188" algn="l"/>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Remote access</a:t>
            </a:r>
          </a:p>
          <a:p>
            <a:pPr marL="182880" marR="0" lvl="0" indent="-182880" algn="l" defTabSz="932742" rtl="0" eaLnBrk="1" fontAlgn="auto" latinLnBrk="0" hangingPunct="1">
              <a:lnSpc>
                <a:spcPct val="100000"/>
              </a:lnSpc>
              <a:spcBef>
                <a:spcPts val="0"/>
              </a:spcBef>
              <a:spcAft>
                <a:spcPts val="800"/>
              </a:spcAft>
              <a:buClrTx/>
              <a:buSzPct val="90000"/>
              <a:buFont typeface="Arial" panose="020B0604020202020204" pitchFamily="34" charset="0"/>
              <a:buChar char="•"/>
              <a:tabLst>
                <a:tab pos="2516188" algn="l"/>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Zero Trust</a:t>
            </a:r>
          </a:p>
          <a:p>
            <a:pPr marL="182880" marR="0" lvl="0" indent="-182880" algn="l" defTabSz="932742" rtl="0" eaLnBrk="1" fontAlgn="auto" latinLnBrk="0" hangingPunct="1">
              <a:lnSpc>
                <a:spcPct val="100000"/>
              </a:lnSpc>
              <a:spcBef>
                <a:spcPts val="0"/>
              </a:spcBef>
              <a:spcAft>
                <a:spcPts val="800"/>
              </a:spcAft>
              <a:buClrTx/>
              <a:buSzPct val="90000"/>
              <a:buFont typeface="Arial" panose="020B0604020202020204" pitchFamily="34" charset="0"/>
              <a:buChar char="•"/>
              <a:tabLst>
                <a:tab pos="2516188" algn="l"/>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Security posture</a:t>
            </a:r>
          </a:p>
          <a:p>
            <a:pPr marL="182880" marR="0" lvl="0" indent="-182880" algn="l" defTabSz="932742" rtl="0" eaLnBrk="1" fontAlgn="auto" latinLnBrk="0" hangingPunct="1">
              <a:lnSpc>
                <a:spcPct val="100000"/>
              </a:lnSpc>
              <a:spcBef>
                <a:spcPts val="0"/>
              </a:spcBef>
              <a:spcAft>
                <a:spcPts val="800"/>
              </a:spcAft>
              <a:buClrTx/>
              <a:buSzPct val="90000"/>
              <a:buFont typeface="Arial" panose="020B0604020202020204" pitchFamily="34" charset="0"/>
              <a:buChar char="•"/>
              <a:tabLst>
                <a:tab pos="2516188" algn="l"/>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Data backup</a:t>
            </a:r>
          </a:p>
        </p:txBody>
      </p:sp>
      <p:sp>
        <p:nvSpPr>
          <p:cNvPr id="23" name="Content Placeholder 2">
            <a:extLst>
              <a:ext uri="{FF2B5EF4-FFF2-40B4-BE49-F238E27FC236}">
                <a16:creationId xmlns:a16="http://schemas.microsoft.com/office/drawing/2014/main" id="{5BCE6BFF-7995-9D41-ACB2-30299203617E}"/>
              </a:ext>
            </a:extLst>
          </p:cNvPr>
          <p:cNvSpPr txBox="1">
            <a:spLocks/>
          </p:cNvSpPr>
          <p:nvPr/>
        </p:nvSpPr>
        <p:spPr>
          <a:xfrm>
            <a:off x="4538770" y="3490949"/>
            <a:ext cx="3108960" cy="188769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200" b="0" i="0" u="none" strike="noStrike" kern="1200" cap="none" spc="0" normalizeH="0" baseline="0" noProof="0" dirty="0">
                <a:ln>
                  <a:noFill/>
                </a:ln>
                <a:effectLst/>
                <a:uLnTx/>
                <a:uFillTx/>
                <a:ea typeface="+mn-ea"/>
                <a:cs typeface="Segoe UI" panose="020B0502040204020203" pitchFamily="34" charset="0"/>
              </a:rPr>
              <a:t>Harden the security perimeter by leveraging best-in-class security workloads. </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200" b="0" i="0" u="none" strike="noStrike" kern="1200" cap="none" spc="0" normalizeH="0" baseline="0" noProof="0" dirty="0">
                <a:ln>
                  <a:noFill/>
                </a:ln>
                <a:effectLst/>
                <a:uLnTx/>
                <a:uFillTx/>
                <a:ea typeface="+mn-ea"/>
                <a:cs typeface="Segoe UI" panose="020B0502040204020203" pitchFamily="34" charset="0"/>
              </a:rPr>
              <a:t>Deploy comprehensive prevention, detection, and response capabilities. </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200" b="0" i="0" u="none" strike="noStrike" kern="1200" cap="none" spc="0" normalizeH="0" baseline="0" noProof="0" dirty="0">
                <a:ln>
                  <a:noFill/>
                </a:ln>
                <a:solidFill>
                  <a:schemeClr val="tx2"/>
                </a:solidFill>
                <a:effectLst/>
                <a:uLnTx/>
                <a:uFillTx/>
                <a:latin typeface="Segoe UI Semibold"/>
                <a:ea typeface="+mn-ea"/>
                <a:cs typeface="Segoe UI Semibold" panose="020B0702040204020203" pitchFamily="34" charset="0"/>
              </a:rPr>
              <a:t>Related capabilities</a:t>
            </a:r>
          </a:p>
          <a:p>
            <a:pPr marL="182880" marR="0" lvl="1" indent="-182880" algn="l" defTabSz="932742" rtl="0" eaLnBrk="1" fontAlgn="auto" latinLnBrk="0" hangingPunct="1">
              <a:lnSpc>
                <a:spcPct val="100000"/>
              </a:lnSpc>
              <a:spcBef>
                <a:spcPts val="0"/>
              </a:spcBef>
              <a:spcAft>
                <a:spcPts val="800"/>
              </a:spcAft>
              <a:buClrTx/>
              <a:buSzPct val="90000"/>
              <a:buFont typeface="Arial" panose="020B0604020202020204" pitchFamily="34" charset="0"/>
              <a:buChar char="•"/>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SIEM + XDR for prevention, detection, and response</a:t>
            </a:r>
          </a:p>
          <a:p>
            <a:pPr marL="182880" marR="0" lvl="1" indent="-182880" algn="l" defTabSz="932742" rtl="0" eaLnBrk="1" fontAlgn="auto" latinLnBrk="0" hangingPunct="1">
              <a:lnSpc>
                <a:spcPct val="100000"/>
              </a:lnSpc>
              <a:spcBef>
                <a:spcPts val="0"/>
              </a:spcBef>
              <a:spcAft>
                <a:spcPts val="800"/>
              </a:spcAft>
              <a:buClrTx/>
              <a:buSzPct val="90000"/>
              <a:buFont typeface="Arial" panose="020B0604020202020204" pitchFamily="34" charset="0"/>
              <a:buChar char="•"/>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Cross-workload security</a:t>
            </a:r>
          </a:p>
        </p:txBody>
      </p:sp>
      <p:sp>
        <p:nvSpPr>
          <p:cNvPr id="24" name="Content Placeholder 2">
            <a:extLst>
              <a:ext uri="{FF2B5EF4-FFF2-40B4-BE49-F238E27FC236}">
                <a16:creationId xmlns:a16="http://schemas.microsoft.com/office/drawing/2014/main" id="{63B6707B-93AC-5542-8AB1-E4646C9BA24C}"/>
              </a:ext>
            </a:extLst>
          </p:cNvPr>
          <p:cNvSpPr txBox="1">
            <a:spLocks/>
          </p:cNvSpPr>
          <p:nvPr/>
        </p:nvSpPr>
        <p:spPr>
          <a:xfrm>
            <a:off x="8255597" y="3490949"/>
            <a:ext cx="3108960" cy="1703030"/>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200" b="0" i="0" u="none" strike="noStrike" kern="1200" cap="none" spc="0" normalizeH="0" baseline="0" noProof="0" dirty="0">
                <a:ln>
                  <a:noFill/>
                </a:ln>
                <a:effectLst/>
                <a:uLnTx/>
                <a:uFillTx/>
                <a:ea typeface="+mn-ea"/>
              </a:rPr>
              <a:t>Minimize the potential for lateral movement and privilege escalation should an attacker gain an entry point. </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endParaRPr kumimoji="0" lang="en-US" sz="1200" b="0" i="0" u="none" strike="noStrike" kern="1200" cap="none" spc="0" normalizeH="0" baseline="0" noProof="0" dirty="0">
              <a:ln>
                <a:noFill/>
              </a:ln>
              <a:effectLst/>
              <a:uLnTx/>
              <a:uFillTx/>
              <a:ea typeface="+mn-ea"/>
              <a:cs typeface="Segoe UI Semibold" panose="020B0702040204020203" pitchFamily="34" charset="0"/>
            </a:endParaRP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200" b="0" i="0" u="none" strike="noStrike" kern="1200" cap="none" spc="0" normalizeH="0" baseline="0" noProof="0" dirty="0">
                <a:ln>
                  <a:noFill/>
                </a:ln>
                <a:solidFill>
                  <a:schemeClr val="tx2"/>
                </a:solidFill>
                <a:effectLst/>
                <a:uLnTx/>
                <a:uFillTx/>
                <a:latin typeface="Segoe UI Semibold"/>
                <a:ea typeface="+mn-ea"/>
                <a:cs typeface="Segoe UI Semibold" panose="020B0702040204020203" pitchFamily="34" charset="0"/>
              </a:rPr>
              <a:t>Related capabilities</a:t>
            </a:r>
          </a:p>
          <a:p>
            <a:pPr marL="182880" marR="0" lvl="1" indent="-182880" algn="l" defTabSz="932742" rtl="0" eaLnBrk="1" fontAlgn="auto" latinLnBrk="0" hangingPunct="1">
              <a:lnSpc>
                <a:spcPct val="100000"/>
              </a:lnSpc>
              <a:spcBef>
                <a:spcPts val="0"/>
              </a:spcBef>
              <a:spcAft>
                <a:spcPts val="800"/>
              </a:spcAft>
              <a:buClrTx/>
              <a:buSzPct val="90000"/>
              <a:buFont typeface="Arial" panose="020B0604020202020204" pitchFamily="34" charset="0"/>
              <a:buChar char="•"/>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Internal process/access management</a:t>
            </a:r>
          </a:p>
          <a:p>
            <a:pPr marL="182880" marR="0" lvl="1" indent="-182880" algn="l" defTabSz="932742" rtl="0" eaLnBrk="1" fontAlgn="auto" latinLnBrk="0" hangingPunct="1">
              <a:lnSpc>
                <a:spcPct val="100000"/>
              </a:lnSpc>
              <a:spcBef>
                <a:spcPts val="0"/>
              </a:spcBef>
              <a:spcAft>
                <a:spcPts val="800"/>
              </a:spcAft>
              <a:buClrTx/>
              <a:buSzPct val="90000"/>
              <a:buFont typeface="Arial" panose="020B0604020202020204" pitchFamily="34" charset="0"/>
              <a:buChar char="•"/>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Data backup and business continuity</a:t>
            </a:r>
          </a:p>
        </p:txBody>
      </p:sp>
    </p:spTree>
    <p:extLst>
      <p:ext uri="{BB962C8B-B14F-4D97-AF65-F5344CB8AC3E}">
        <p14:creationId xmlns:p14="http://schemas.microsoft.com/office/powerpoint/2010/main" val="307212802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Arrow Connector 66">
            <a:extLst>
              <a:ext uri="{FF2B5EF4-FFF2-40B4-BE49-F238E27FC236}">
                <a16:creationId xmlns:a16="http://schemas.microsoft.com/office/drawing/2014/main" id="{5295099A-7433-403A-9DAB-C651B62936E4}"/>
              </a:ext>
              <a:ext uri="{C183D7F6-B498-43B3-948B-1728B52AA6E4}">
                <adec:decorative xmlns:adec="http://schemas.microsoft.com/office/drawing/2017/decorative" val="1"/>
              </a:ext>
            </a:extLst>
          </p:cNvPr>
          <p:cNvCxnSpPr>
            <a:cxnSpLocks/>
          </p:cNvCxnSpPr>
          <p:nvPr/>
        </p:nvCxnSpPr>
        <p:spPr>
          <a:xfrm>
            <a:off x="688202" y="5744111"/>
            <a:ext cx="10987381" cy="0"/>
          </a:xfrm>
          <a:prstGeom prst="straightConnector1">
            <a:avLst/>
          </a:prstGeom>
          <a:solidFill>
            <a:schemeClr val="bg1"/>
          </a:solidFill>
          <a:ln w="38100">
            <a:solidFill>
              <a:schemeClr val="tx2"/>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108" name="Rectangle: Rounded Corners 107">
            <a:extLst>
              <a:ext uri="{FF2B5EF4-FFF2-40B4-BE49-F238E27FC236}">
                <a16:creationId xmlns:a16="http://schemas.microsoft.com/office/drawing/2014/main" id="{5117D9A2-FF64-4E7B-8E5C-5C8F62082DFE}"/>
              </a:ext>
            </a:extLst>
          </p:cNvPr>
          <p:cNvSpPr/>
          <p:nvPr/>
        </p:nvSpPr>
        <p:spPr bwMode="auto">
          <a:xfrm>
            <a:off x="8924443" y="5341773"/>
            <a:ext cx="2278706" cy="804683"/>
          </a:xfrm>
          <a:prstGeom prst="roundRect">
            <a:avLst>
              <a:gd name="adj" fmla="val 50000"/>
            </a:avLst>
          </a:prstGeom>
          <a:solidFill>
            <a:schemeClr val="bg1"/>
          </a:solidFill>
          <a:ln w="38100">
            <a:solidFill>
              <a:srgbClr val="D2D2D2"/>
            </a:solidFill>
            <a:headEnd type="arrow" w="lg" len="med"/>
            <a:tailEnd type="arrow"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01" tIns="457005" rIns="91401" bIns="91401" numCol="1" spcCol="0" rtlCol="0" fromWordArt="0" anchor="ctr" anchorCtr="0" forceAA="0" compatLnSpc="1">
            <a:prstTxWarp prst="textNoShape">
              <a:avLst/>
            </a:prstTxWarp>
            <a:no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On-prem</a:t>
            </a:r>
          </a:p>
        </p:txBody>
      </p:sp>
      <p:pic>
        <p:nvPicPr>
          <p:cNvPr id="17" name="Picture 16">
            <a:extLst>
              <a:ext uri="{FF2B5EF4-FFF2-40B4-BE49-F238E27FC236}">
                <a16:creationId xmlns:a16="http://schemas.microsoft.com/office/drawing/2014/main" id="{298F7475-64E7-0080-AD2F-6F9AAB8F94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69607" y="5398394"/>
            <a:ext cx="390155" cy="390155"/>
          </a:xfrm>
          <a:prstGeom prst="rect">
            <a:avLst/>
          </a:prstGeom>
        </p:spPr>
      </p:pic>
      <p:sp>
        <p:nvSpPr>
          <p:cNvPr id="66" name="Rectangle: Rounded Corners 65">
            <a:extLst>
              <a:ext uri="{FF2B5EF4-FFF2-40B4-BE49-F238E27FC236}">
                <a16:creationId xmlns:a16="http://schemas.microsoft.com/office/drawing/2014/main" id="{7ADAEF87-5A2B-420D-9684-84FA5510A98E}"/>
              </a:ext>
              <a:ext uri="{C183D7F6-B498-43B3-948B-1728B52AA6E4}">
                <adec:decorative xmlns:adec="http://schemas.microsoft.com/office/drawing/2017/decorative" val="1"/>
              </a:ext>
            </a:extLst>
          </p:cNvPr>
          <p:cNvSpPr/>
          <p:nvPr/>
        </p:nvSpPr>
        <p:spPr bwMode="auto">
          <a:xfrm>
            <a:off x="3561698" y="2490605"/>
            <a:ext cx="2819919" cy="2602577"/>
          </a:xfrm>
          <a:prstGeom prst="roundRect">
            <a:avLst>
              <a:gd name="adj" fmla="val 5861"/>
            </a:avLst>
          </a:prstGeom>
          <a:solidFill>
            <a:schemeClr val="bg1"/>
          </a:solidFill>
          <a:ln w="19050">
            <a:solidFill>
              <a:srgbClr val="D2D2D2"/>
            </a:solidFill>
            <a:headEnd type="none" w="lg" len="med"/>
            <a:tailEnd type="oval" w="med"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22610" tIns="91401" rIns="91401" bIns="91401" numCol="1" spcCol="0" rtlCol="0" fromWordArt="0" anchor="ctr" anchorCtr="0" forceAA="0" compatLnSpc="1">
            <a:prstTxWarp prst="textNoShape">
              <a:avLst/>
            </a:prstTxWarp>
            <a:noAutofit/>
          </a:bodyPr>
          <a:lstStyle/>
          <a:p>
            <a:pPr defTabSz="913523">
              <a:lnSpc>
                <a:spcPct val="90000"/>
              </a:lnSpc>
              <a:spcAft>
                <a:spcPts val="784"/>
              </a:spcAft>
              <a:defRPr/>
            </a:pPr>
            <a:endParaRPr lang="en-US" sz="1400" dirty="0">
              <a:ln w="3175">
                <a:noFill/>
              </a:ln>
              <a:solidFill>
                <a:srgbClr val="000000"/>
              </a:solidFill>
              <a:latin typeface="Segoe UI Semibold"/>
              <a:cs typeface="Segoe UI Semilight" panose="020B0402040204020203" pitchFamily="34" charset="0"/>
            </a:endParaRPr>
          </a:p>
        </p:txBody>
      </p:sp>
      <p:pic>
        <p:nvPicPr>
          <p:cNvPr id="14" name="Picture 13">
            <a:extLst>
              <a:ext uri="{FF2B5EF4-FFF2-40B4-BE49-F238E27FC236}">
                <a16:creationId xmlns:a16="http://schemas.microsoft.com/office/drawing/2014/main" id="{DA03422A-351B-22FF-8A0A-8D5CD52EEF2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84018" y="3902835"/>
            <a:ext cx="349635" cy="376078"/>
          </a:xfrm>
          <a:prstGeom prst="rect">
            <a:avLst/>
          </a:prstGeom>
        </p:spPr>
      </p:pic>
      <p:sp>
        <p:nvSpPr>
          <p:cNvPr id="56" name="Rectangle: Rounded Corners 55">
            <a:extLst>
              <a:ext uri="{FF2B5EF4-FFF2-40B4-BE49-F238E27FC236}">
                <a16:creationId xmlns:a16="http://schemas.microsoft.com/office/drawing/2014/main" id="{0F7913C2-4D4B-4B28-987F-56A2C2B35526}"/>
              </a:ext>
            </a:extLst>
          </p:cNvPr>
          <p:cNvSpPr/>
          <p:nvPr/>
        </p:nvSpPr>
        <p:spPr bwMode="auto">
          <a:xfrm>
            <a:off x="9480858" y="2490605"/>
            <a:ext cx="2120505" cy="2602577"/>
          </a:xfrm>
          <a:prstGeom prst="roundRect">
            <a:avLst>
              <a:gd name="adj" fmla="val 5861"/>
            </a:avLst>
          </a:prstGeom>
          <a:solidFill>
            <a:schemeClr val="bg1"/>
          </a:solidFill>
          <a:ln w="19050">
            <a:solidFill>
              <a:srgbClr val="D2D2D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1" tIns="91401" rIns="91401" bIns="91401" numCol="1" spcCol="0" rtlCol="0" fromWordArt="0" anchor="t" anchorCtr="0" forceAA="0" compatLnSpc="1">
            <a:prstTxWarp prst="textNoShape">
              <a:avLst/>
            </a:prstTxWarp>
            <a:noAutofit/>
          </a:bodyPr>
          <a:lstStyle/>
          <a:p>
            <a:pPr algn="ctr" defTabSz="913523">
              <a:lnSpc>
                <a:spcPct val="90000"/>
              </a:lnSpc>
              <a:spcAft>
                <a:spcPts val="784"/>
              </a:spcAft>
              <a:defRPr/>
            </a:pPr>
            <a:r>
              <a:rPr lang="en-US" sz="1200" dirty="0">
                <a:ln w="3175">
                  <a:noFill/>
                </a:ln>
                <a:solidFill>
                  <a:schemeClr val="tx1"/>
                </a:solidFill>
                <a:latin typeface="Segoe UI Semibold"/>
                <a:cs typeface="Segoe UI Semilight" panose="020B0402040204020203" pitchFamily="34" charset="0"/>
              </a:rPr>
              <a:t>Automate with the </a:t>
            </a:r>
            <a:br>
              <a:rPr lang="en-US" sz="1200" dirty="0">
                <a:ln w="3175">
                  <a:noFill/>
                </a:ln>
                <a:solidFill>
                  <a:schemeClr val="tx1"/>
                </a:solidFill>
                <a:latin typeface="Segoe UI Semibold"/>
                <a:cs typeface="Segoe UI Semilight" panose="020B0402040204020203" pitchFamily="34" charset="0"/>
              </a:rPr>
            </a:br>
            <a:r>
              <a:rPr lang="en-US" sz="1200" dirty="0">
                <a:ln w="3175">
                  <a:noFill/>
                </a:ln>
                <a:solidFill>
                  <a:schemeClr val="tx1"/>
                </a:solidFill>
                <a:latin typeface="Segoe UI Semibold"/>
                <a:cs typeface="Segoe UI Semilight" panose="020B0402040204020203" pitchFamily="34" charset="0"/>
              </a:rPr>
              <a:t>tools of your choice</a:t>
            </a:r>
          </a:p>
        </p:txBody>
      </p:sp>
      <p:pic>
        <p:nvPicPr>
          <p:cNvPr id="69" name="Graphic 68" descr="outlook icon">
            <a:extLst>
              <a:ext uri="{FF2B5EF4-FFF2-40B4-BE49-F238E27FC236}">
                <a16:creationId xmlns:a16="http://schemas.microsoft.com/office/drawing/2014/main" id="{3E6AFBA1-7AD8-485D-99FD-0649F15B623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536409" y="3702088"/>
            <a:ext cx="694483" cy="694483"/>
          </a:xfrm>
          <a:prstGeom prst="rect">
            <a:avLst/>
          </a:prstGeom>
        </p:spPr>
      </p:pic>
      <p:pic>
        <p:nvPicPr>
          <p:cNvPr id="70" name="Graphic 69">
            <a:extLst>
              <a:ext uri="{FF2B5EF4-FFF2-40B4-BE49-F238E27FC236}">
                <a16:creationId xmlns:a16="http://schemas.microsoft.com/office/drawing/2014/main" id="{C8EBEE9D-3E03-467F-97D1-73F4BE25591D}"/>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680399" y="3267120"/>
            <a:ext cx="406502" cy="406502"/>
          </a:xfrm>
          <a:prstGeom prst="rect">
            <a:avLst/>
          </a:prstGeom>
        </p:spPr>
      </p:pic>
      <p:pic>
        <p:nvPicPr>
          <p:cNvPr id="72" name="Graphic 71">
            <a:extLst>
              <a:ext uri="{FF2B5EF4-FFF2-40B4-BE49-F238E27FC236}">
                <a16:creationId xmlns:a16="http://schemas.microsoft.com/office/drawing/2014/main" id="{8D60F7A2-3B7B-4B4C-B39E-61BED171D4D3}"/>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0020400" y="3810848"/>
            <a:ext cx="403501" cy="403501"/>
          </a:xfrm>
          <a:prstGeom prst="rect">
            <a:avLst/>
          </a:prstGeom>
        </p:spPr>
      </p:pic>
      <p:pic>
        <p:nvPicPr>
          <p:cNvPr id="75" name="Graphic 74">
            <a:extLst>
              <a:ext uri="{FF2B5EF4-FFF2-40B4-BE49-F238E27FC236}">
                <a16:creationId xmlns:a16="http://schemas.microsoft.com/office/drawing/2014/main" id="{EBD16D75-4A8F-4588-8C9C-9AC1621BEFEF}"/>
              </a:ext>
              <a:ext uri="{C183D7F6-B498-43B3-948B-1728B52AA6E4}">
                <adec:decorative xmlns:adec="http://schemas.microsoft.com/office/drawing/2017/decorative" val="1"/>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035107" y="4372769"/>
            <a:ext cx="342892" cy="342892"/>
          </a:xfrm>
          <a:prstGeom prst="rect">
            <a:avLst/>
          </a:prstGeom>
        </p:spPr>
      </p:pic>
      <p:pic>
        <p:nvPicPr>
          <p:cNvPr id="76" name="Picture 3" descr="Servicenow Logo Png - Transparent Icon Servicenow Logo, Png Download ,  Transparent Png Image - PNGitem">
            <a:extLst>
              <a:ext uri="{FF2B5EF4-FFF2-40B4-BE49-F238E27FC236}">
                <a16:creationId xmlns:a16="http://schemas.microsoft.com/office/drawing/2014/main" id="{898742C9-3741-438A-9B9A-D6944BAE66A2}"/>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0599271" y="4452949"/>
            <a:ext cx="568760" cy="182532"/>
          </a:xfrm>
          <a:prstGeom prst="rect">
            <a:avLst/>
          </a:prstGeom>
          <a:noFill/>
          <a:extLst>
            <a:ext uri="{909E8E84-426E-40DD-AFC4-6F175D3DCCD1}">
              <a14:hiddenFill xmlns:a14="http://schemas.microsoft.com/office/drawing/2010/main">
                <a:solidFill>
                  <a:srgbClr val="FFFFFF"/>
                </a:solidFill>
              </a14:hiddenFill>
            </a:ext>
          </a:extLst>
        </p:spPr>
      </p:pic>
      <p:sp>
        <p:nvSpPr>
          <p:cNvPr id="77" name="Rectangle: Rounded Corners 41">
            <a:extLst>
              <a:ext uri="{FF2B5EF4-FFF2-40B4-BE49-F238E27FC236}">
                <a16:creationId xmlns:a16="http://schemas.microsoft.com/office/drawing/2014/main" id="{07A2C38F-F62F-4E34-B926-61F7F545BA30}"/>
              </a:ext>
            </a:extLst>
          </p:cNvPr>
          <p:cNvSpPr/>
          <p:nvPr/>
        </p:nvSpPr>
        <p:spPr bwMode="auto">
          <a:xfrm>
            <a:off x="613980" y="1668328"/>
            <a:ext cx="2833433" cy="739151"/>
          </a:xfrm>
          <a:prstGeom prst="round2Diag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1" tIns="182802" rIns="91401" bIns="182802" numCol="1" spcCol="0" rtlCol="0" fromWordArt="0" anchor="ctr" anchorCtr="0" forceAA="0" compatLnSpc="1">
            <a:prstTxWarp prst="textNoShape">
              <a:avLst/>
            </a:prstTxWarp>
            <a:noAutofit/>
          </a:bodyPr>
          <a:lstStyle/>
          <a:p>
            <a:pPr algn="ctr" defTabSz="913523">
              <a:lnSpc>
                <a:spcPct val="90000"/>
              </a:lnSpc>
              <a:spcAft>
                <a:spcPts val="784"/>
              </a:spcAft>
              <a:defRPr/>
            </a:pPr>
            <a:r>
              <a:rPr lang="en-US" sz="1600" dirty="0">
                <a:ln w="3175">
                  <a:noFill/>
                </a:ln>
                <a:solidFill>
                  <a:schemeClr val="tx2"/>
                </a:solidFill>
                <a:latin typeface="Segoe UI Semibold"/>
                <a:cs typeface="Segoe UI Semilight" panose="020B0402040204020203" pitchFamily="34" charset="0"/>
              </a:rPr>
              <a:t>Harden and manage your Security Posture</a:t>
            </a:r>
          </a:p>
        </p:txBody>
      </p:sp>
      <p:sp>
        <p:nvSpPr>
          <p:cNvPr id="78" name="Rectangle: Rounded Corners 42">
            <a:extLst>
              <a:ext uri="{FF2B5EF4-FFF2-40B4-BE49-F238E27FC236}">
                <a16:creationId xmlns:a16="http://schemas.microsoft.com/office/drawing/2014/main" id="{AC68C3F0-4D25-4A73-96F5-3666B7C63009}"/>
              </a:ext>
            </a:extLst>
          </p:cNvPr>
          <p:cNvSpPr/>
          <p:nvPr/>
        </p:nvSpPr>
        <p:spPr bwMode="auto">
          <a:xfrm>
            <a:off x="3554941" y="1668328"/>
            <a:ext cx="2833433" cy="739151"/>
          </a:xfrm>
          <a:prstGeom prst="round2Diag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1" tIns="182802" rIns="91401" bIns="182802" numCol="1" spcCol="0" rtlCol="0" fromWordArt="0" anchor="ctr" anchorCtr="0" forceAA="0" compatLnSpc="1">
            <a:prstTxWarp prst="textNoShape">
              <a:avLst/>
            </a:prstTxWarp>
            <a:noAutofit/>
          </a:bodyPr>
          <a:lstStyle/>
          <a:p>
            <a:pPr algn="ctr" defTabSz="913523">
              <a:lnSpc>
                <a:spcPct val="90000"/>
              </a:lnSpc>
              <a:spcAft>
                <a:spcPts val="784"/>
              </a:spcAft>
              <a:defRPr/>
            </a:pPr>
            <a:r>
              <a:rPr lang="en-US" sz="1600" dirty="0">
                <a:ln w="3175">
                  <a:noFill/>
                </a:ln>
                <a:solidFill>
                  <a:schemeClr val="tx2"/>
                </a:solidFill>
                <a:latin typeface="Segoe UI Semibold"/>
                <a:cs typeface="Segoe UI Semilight" panose="020B0402040204020203" pitchFamily="34" charset="0"/>
              </a:rPr>
              <a:t>Detect threats and protect your workloads</a:t>
            </a:r>
          </a:p>
        </p:txBody>
      </p:sp>
      <p:sp>
        <p:nvSpPr>
          <p:cNvPr id="80" name="TextBox 79">
            <a:extLst>
              <a:ext uri="{FF2B5EF4-FFF2-40B4-BE49-F238E27FC236}">
                <a16:creationId xmlns:a16="http://schemas.microsoft.com/office/drawing/2014/main" id="{BC7C3437-0CF5-415D-B821-68E3D2E697B8}"/>
              </a:ext>
            </a:extLst>
          </p:cNvPr>
          <p:cNvSpPr txBox="1"/>
          <p:nvPr/>
        </p:nvSpPr>
        <p:spPr>
          <a:xfrm>
            <a:off x="3977452" y="3305513"/>
            <a:ext cx="1988413" cy="332399"/>
          </a:xfrm>
          <a:prstGeom prst="rect">
            <a:avLst/>
          </a:prstGeom>
          <a:solidFill>
            <a:schemeClr val="bg1"/>
          </a:solidFill>
        </p:spPr>
        <p:txBody>
          <a:bodyPr wrap="square" lIns="91401" tIns="0" rIns="91401" bIns="0" rtlCol="0" anchor="ctr" anchorCtr="0">
            <a:sp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Full-stack </a:t>
            </a:r>
            <a:br>
              <a:rPr lang="en-US" sz="1200" dirty="0">
                <a:ln w="3175">
                  <a:noFill/>
                </a:ln>
                <a:latin typeface="Segoe UI Semibold"/>
                <a:cs typeface="Segoe UI Semilight" panose="020B0402040204020203" pitchFamily="34" charset="0"/>
              </a:rPr>
            </a:br>
            <a:r>
              <a:rPr lang="en-US" sz="1200" dirty="0">
                <a:ln w="3175">
                  <a:noFill/>
                </a:ln>
                <a:latin typeface="Segoe UI Semibold"/>
                <a:cs typeface="Segoe UI Semilight" panose="020B0402040204020203" pitchFamily="34" charset="0"/>
              </a:rPr>
              <a:t>threat protection</a:t>
            </a:r>
          </a:p>
        </p:txBody>
      </p:sp>
      <p:sp>
        <p:nvSpPr>
          <p:cNvPr id="86" name="TextBox 85">
            <a:extLst>
              <a:ext uri="{FF2B5EF4-FFF2-40B4-BE49-F238E27FC236}">
                <a16:creationId xmlns:a16="http://schemas.microsoft.com/office/drawing/2014/main" id="{5C0B73A3-2BBB-41D1-98F1-773DAFAC9D20}"/>
              </a:ext>
            </a:extLst>
          </p:cNvPr>
          <p:cNvSpPr txBox="1"/>
          <p:nvPr/>
        </p:nvSpPr>
        <p:spPr>
          <a:xfrm>
            <a:off x="3977451" y="4394236"/>
            <a:ext cx="1988414" cy="332399"/>
          </a:xfrm>
          <a:prstGeom prst="rect">
            <a:avLst/>
          </a:prstGeom>
          <a:solidFill>
            <a:schemeClr val="bg1"/>
          </a:solidFill>
        </p:spPr>
        <p:txBody>
          <a:bodyPr wrap="square" lIns="91401" tIns="0" rIns="91401" bIns="0" rtlCol="0" anchor="ctr" anchorCtr="0">
            <a:sp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Vulnerability assessment </a:t>
            </a:r>
            <a:br>
              <a:rPr lang="en-US" sz="1200" dirty="0">
                <a:ln w="3175">
                  <a:noFill/>
                </a:ln>
                <a:latin typeface="Segoe UI Semibold"/>
                <a:cs typeface="Segoe UI Semilight" panose="020B0402040204020203" pitchFamily="34" charset="0"/>
              </a:rPr>
            </a:br>
            <a:r>
              <a:rPr lang="en-US" sz="1200" dirty="0">
                <a:ln w="3175">
                  <a:noFill/>
                </a:ln>
                <a:latin typeface="Segoe UI Semibold"/>
                <a:cs typeface="Segoe UI Semilight" panose="020B0402040204020203" pitchFamily="34" charset="0"/>
              </a:rPr>
              <a:t>&amp; management</a:t>
            </a:r>
          </a:p>
        </p:txBody>
      </p:sp>
      <p:sp>
        <p:nvSpPr>
          <p:cNvPr id="87" name="TextBox 86">
            <a:extLst>
              <a:ext uri="{FF2B5EF4-FFF2-40B4-BE49-F238E27FC236}">
                <a16:creationId xmlns:a16="http://schemas.microsoft.com/office/drawing/2014/main" id="{A233602A-7A5E-4D97-AB79-82D1098A0169}"/>
              </a:ext>
            </a:extLst>
          </p:cNvPr>
          <p:cNvSpPr txBox="1"/>
          <p:nvPr/>
        </p:nvSpPr>
        <p:spPr>
          <a:xfrm>
            <a:off x="1027493" y="3305513"/>
            <a:ext cx="2006408" cy="332399"/>
          </a:xfrm>
          <a:prstGeom prst="rect">
            <a:avLst/>
          </a:prstGeom>
          <a:noFill/>
        </p:spPr>
        <p:txBody>
          <a:bodyPr wrap="square" lIns="91401" tIns="0" rIns="91401" bIns="0" rtlCol="0" anchor="ctr" anchorCtr="0">
            <a:sp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Secure configuration </a:t>
            </a:r>
            <a:br>
              <a:rPr lang="en-US" sz="1200" dirty="0">
                <a:ln w="3175">
                  <a:noFill/>
                </a:ln>
                <a:latin typeface="Segoe UI Semibold"/>
                <a:cs typeface="Segoe UI Semilight" panose="020B0402040204020203" pitchFamily="34" charset="0"/>
              </a:rPr>
            </a:br>
            <a:r>
              <a:rPr lang="en-US" sz="1200" dirty="0">
                <a:ln w="3175">
                  <a:noFill/>
                </a:ln>
                <a:latin typeface="Segoe UI Semibold"/>
                <a:cs typeface="Segoe UI Semilight" panose="020B0402040204020203" pitchFamily="34" charset="0"/>
              </a:rPr>
              <a:t>of resources</a:t>
            </a:r>
          </a:p>
        </p:txBody>
      </p:sp>
      <p:sp>
        <p:nvSpPr>
          <p:cNvPr id="88" name="TextBox 87">
            <a:extLst>
              <a:ext uri="{FF2B5EF4-FFF2-40B4-BE49-F238E27FC236}">
                <a16:creationId xmlns:a16="http://schemas.microsoft.com/office/drawing/2014/main" id="{38951A80-0537-4FFB-9D71-2E50661AB79E}"/>
              </a:ext>
            </a:extLst>
          </p:cNvPr>
          <p:cNvSpPr txBox="1"/>
          <p:nvPr/>
        </p:nvSpPr>
        <p:spPr>
          <a:xfrm>
            <a:off x="832297" y="4394236"/>
            <a:ext cx="2396800" cy="332399"/>
          </a:xfrm>
          <a:prstGeom prst="rect">
            <a:avLst/>
          </a:prstGeom>
          <a:noFill/>
        </p:spPr>
        <p:txBody>
          <a:bodyPr wrap="square" lIns="91401" tIns="0" rIns="91401" bIns="0" rtlCol="0" anchor="ctr" anchorCtr="0">
            <a:sp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Management of </a:t>
            </a:r>
            <a:br>
              <a:rPr lang="en-US" sz="1200" dirty="0">
                <a:ln w="3175">
                  <a:noFill/>
                </a:ln>
                <a:latin typeface="Segoe UI Semibold"/>
                <a:cs typeface="Segoe UI Semilight" panose="020B0402040204020203" pitchFamily="34" charset="0"/>
              </a:rPr>
            </a:br>
            <a:r>
              <a:rPr lang="en-US" sz="1200" dirty="0">
                <a:ln w="3175">
                  <a:noFill/>
                </a:ln>
                <a:latin typeface="Segoe UI Semibold"/>
                <a:cs typeface="Segoe UI Semilight" panose="020B0402040204020203" pitchFamily="34" charset="0"/>
              </a:rPr>
              <a:t>compliance requirements</a:t>
            </a:r>
          </a:p>
        </p:txBody>
      </p:sp>
      <p:sp>
        <p:nvSpPr>
          <p:cNvPr id="89" name="TextBox 88">
            <a:extLst>
              <a:ext uri="{FF2B5EF4-FFF2-40B4-BE49-F238E27FC236}">
                <a16:creationId xmlns:a16="http://schemas.microsoft.com/office/drawing/2014/main" id="{AB7F2890-6F60-4C11-B926-747C463282C8}"/>
              </a:ext>
            </a:extLst>
          </p:cNvPr>
          <p:cNvSpPr txBox="1"/>
          <p:nvPr/>
        </p:nvSpPr>
        <p:spPr>
          <a:xfrm>
            <a:off x="6832932" y="3305513"/>
            <a:ext cx="2255869" cy="332399"/>
          </a:xfrm>
          <a:prstGeom prst="rect">
            <a:avLst/>
          </a:prstGeom>
          <a:solidFill>
            <a:schemeClr val="bg1"/>
          </a:solidFill>
        </p:spPr>
        <p:txBody>
          <a:bodyPr wrap="square" lIns="91401" tIns="0" rIns="91401" bIns="0" rtlCol="0" anchor="ctr" anchorCtr="0">
            <a:sp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Assess and resolve security alerts and incidents</a:t>
            </a:r>
          </a:p>
        </p:txBody>
      </p:sp>
      <p:sp>
        <p:nvSpPr>
          <p:cNvPr id="90" name="TextBox 89">
            <a:extLst>
              <a:ext uri="{FF2B5EF4-FFF2-40B4-BE49-F238E27FC236}">
                <a16:creationId xmlns:a16="http://schemas.microsoft.com/office/drawing/2014/main" id="{D1DB8869-56E9-4954-B947-7A97778CCE33}"/>
              </a:ext>
            </a:extLst>
          </p:cNvPr>
          <p:cNvSpPr txBox="1"/>
          <p:nvPr/>
        </p:nvSpPr>
        <p:spPr>
          <a:xfrm>
            <a:off x="7172174" y="4394236"/>
            <a:ext cx="1577386" cy="332399"/>
          </a:xfrm>
          <a:prstGeom prst="rect">
            <a:avLst/>
          </a:prstGeom>
          <a:solidFill>
            <a:schemeClr val="bg1"/>
          </a:solidFill>
        </p:spPr>
        <p:txBody>
          <a:bodyPr wrap="square" lIns="91401" tIns="0" rIns="91401" bIns="0" rtlCol="0" anchor="ctr" anchorCtr="0">
            <a:sp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Automate </a:t>
            </a:r>
            <a:br>
              <a:rPr lang="en-US" sz="1200" dirty="0">
                <a:ln w="3175">
                  <a:noFill/>
                </a:ln>
                <a:latin typeface="Segoe UI Semibold"/>
                <a:cs typeface="Segoe UI Semilight" panose="020B0402040204020203" pitchFamily="34" charset="0"/>
              </a:rPr>
            </a:br>
            <a:r>
              <a:rPr lang="en-US" sz="1200" dirty="0">
                <a:ln w="3175">
                  <a:noFill/>
                </a:ln>
                <a:latin typeface="Segoe UI Semibold"/>
                <a:cs typeface="Segoe UI Semilight" panose="020B0402040204020203" pitchFamily="34" charset="0"/>
              </a:rPr>
              <a:t>response</a:t>
            </a:r>
          </a:p>
        </p:txBody>
      </p:sp>
      <p:sp>
        <p:nvSpPr>
          <p:cNvPr id="101" name="Rectangle: Rounded Corners 100">
            <a:extLst>
              <a:ext uri="{FF2B5EF4-FFF2-40B4-BE49-F238E27FC236}">
                <a16:creationId xmlns:a16="http://schemas.microsoft.com/office/drawing/2014/main" id="{049A5844-4081-4EBA-9A4D-EDA5933D770B}"/>
              </a:ext>
              <a:ext uri="{C183D7F6-B498-43B3-948B-1728B52AA6E4}">
                <adec:decorative xmlns:adec="http://schemas.microsoft.com/office/drawing/2017/decorative" val="1"/>
              </a:ext>
            </a:extLst>
          </p:cNvPr>
          <p:cNvSpPr/>
          <p:nvPr/>
        </p:nvSpPr>
        <p:spPr bwMode="auto">
          <a:xfrm>
            <a:off x="623992" y="2490605"/>
            <a:ext cx="2813410" cy="2602577"/>
          </a:xfrm>
          <a:prstGeom prst="roundRect">
            <a:avLst>
              <a:gd name="adj" fmla="val 5861"/>
            </a:avLst>
          </a:prstGeom>
          <a:noFill/>
          <a:ln w="19050">
            <a:solidFill>
              <a:srgbClr val="D2D2D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1" tIns="91401" rIns="91401" bIns="91401" numCol="1" spcCol="0" rtlCol="0" fromWordArt="0" anchor="t" anchorCtr="0" forceAA="0" compatLnSpc="1">
            <a:prstTxWarp prst="textNoShape">
              <a:avLst/>
            </a:prstTxWarp>
            <a:noAutofit/>
          </a:bodyPr>
          <a:lstStyle/>
          <a:p>
            <a:pPr algn="ctr" defTabSz="913523">
              <a:lnSpc>
                <a:spcPct val="90000"/>
              </a:lnSpc>
              <a:spcAft>
                <a:spcPts val="784"/>
              </a:spcAft>
              <a:defRPr/>
            </a:pPr>
            <a:endParaRPr lang="en-US" sz="1200" dirty="0">
              <a:ln w="3175">
                <a:noFill/>
              </a:ln>
              <a:gradFill>
                <a:gsLst>
                  <a:gs pos="83000">
                    <a:srgbClr val="000000"/>
                  </a:gs>
                  <a:gs pos="100000">
                    <a:srgbClr val="000000"/>
                  </a:gs>
                </a:gsLst>
                <a:lin ang="5400000" scaled="1"/>
              </a:gradFill>
              <a:latin typeface="Segoe UI Semibold"/>
              <a:cs typeface="Segoe UI Semilight" panose="020B0402040204020203" pitchFamily="34" charset="0"/>
            </a:endParaRPr>
          </a:p>
        </p:txBody>
      </p:sp>
      <p:sp>
        <p:nvSpPr>
          <p:cNvPr id="102" name="Rectangle: Rounded Corners 101">
            <a:extLst>
              <a:ext uri="{FF2B5EF4-FFF2-40B4-BE49-F238E27FC236}">
                <a16:creationId xmlns:a16="http://schemas.microsoft.com/office/drawing/2014/main" id="{A75103B2-25E0-45A2-93DF-AF8A8B6D4814}"/>
              </a:ext>
            </a:extLst>
          </p:cNvPr>
          <p:cNvSpPr/>
          <p:nvPr/>
        </p:nvSpPr>
        <p:spPr bwMode="auto">
          <a:xfrm>
            <a:off x="3747057" y="5341773"/>
            <a:ext cx="2278706" cy="804683"/>
          </a:xfrm>
          <a:prstGeom prst="roundRect">
            <a:avLst>
              <a:gd name="adj" fmla="val 50000"/>
            </a:avLst>
          </a:prstGeom>
          <a:solidFill>
            <a:schemeClr val="bg1"/>
          </a:solidFill>
          <a:ln w="38100">
            <a:solidFill>
              <a:srgbClr val="D2D2D2"/>
            </a:solidFill>
            <a:headEnd type="arrow" w="lg" len="med"/>
            <a:tailEnd type="arrow"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01" tIns="457005" rIns="91401" bIns="91401" numCol="1" spcCol="0" rtlCol="0" fromWordArt="0" anchor="ctr" anchorCtr="0" forceAA="0" compatLnSpc="1">
            <a:prstTxWarp prst="textNoShape">
              <a:avLst/>
            </a:prstTxWarp>
            <a:no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Amazon Web Services</a:t>
            </a:r>
          </a:p>
        </p:txBody>
      </p:sp>
      <p:pic>
        <p:nvPicPr>
          <p:cNvPr id="103" name="Graphic 102">
            <a:extLst>
              <a:ext uri="{FF2B5EF4-FFF2-40B4-BE49-F238E27FC236}">
                <a16:creationId xmlns:a16="http://schemas.microsoft.com/office/drawing/2014/main" id="{2EA46532-71D2-4290-AD77-74699D3C4F4D}"/>
              </a:ext>
              <a:ext uri="{C183D7F6-B498-43B3-948B-1728B52AA6E4}">
                <adec:decorative xmlns:adec="http://schemas.microsoft.com/office/drawing/2017/decorative" val="1"/>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4687302" y="5505543"/>
            <a:ext cx="398221" cy="238407"/>
          </a:xfrm>
          <a:prstGeom prst="rect">
            <a:avLst/>
          </a:prstGeom>
        </p:spPr>
      </p:pic>
      <p:sp>
        <p:nvSpPr>
          <p:cNvPr id="104" name="Rectangle: Rounded Corners 103">
            <a:extLst>
              <a:ext uri="{FF2B5EF4-FFF2-40B4-BE49-F238E27FC236}">
                <a16:creationId xmlns:a16="http://schemas.microsoft.com/office/drawing/2014/main" id="{F1B1FF33-5C58-4573-A41F-C93AF6010931}"/>
              </a:ext>
            </a:extLst>
          </p:cNvPr>
          <p:cNvSpPr/>
          <p:nvPr/>
        </p:nvSpPr>
        <p:spPr bwMode="auto">
          <a:xfrm>
            <a:off x="1158366" y="5341773"/>
            <a:ext cx="2278706" cy="804683"/>
          </a:xfrm>
          <a:prstGeom prst="roundRect">
            <a:avLst>
              <a:gd name="adj" fmla="val 50000"/>
            </a:avLst>
          </a:prstGeom>
          <a:solidFill>
            <a:schemeClr val="bg1"/>
          </a:solidFill>
          <a:ln w="38100">
            <a:solidFill>
              <a:srgbClr val="D2D2D2"/>
            </a:solidFill>
            <a:headEnd type="arrow" w="lg" len="med"/>
            <a:tailEnd type="arrow"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01" tIns="457005" rIns="91401" bIns="91401" numCol="1" spcCol="0" rtlCol="0" fromWordArt="0" anchor="ctr" anchorCtr="0" forceAA="0" compatLnSpc="1">
            <a:prstTxWarp prst="textNoShape">
              <a:avLst/>
            </a:prstTxWarp>
            <a:no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Microsoft Azure</a:t>
            </a:r>
          </a:p>
        </p:txBody>
      </p:sp>
      <p:pic>
        <p:nvPicPr>
          <p:cNvPr id="105" name="Graphic 104">
            <a:extLst>
              <a:ext uri="{FF2B5EF4-FFF2-40B4-BE49-F238E27FC236}">
                <a16:creationId xmlns:a16="http://schemas.microsoft.com/office/drawing/2014/main" id="{5F1EE085-5341-4274-B53A-66E51BE1DAEE}"/>
              </a:ext>
              <a:ext uri="{C183D7F6-B498-43B3-948B-1728B52AA6E4}">
                <adec:decorative xmlns:adec="http://schemas.microsoft.com/office/drawing/2017/decorative" val="1"/>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2158448" y="5465415"/>
            <a:ext cx="278541" cy="278541"/>
          </a:xfrm>
          <a:prstGeom prst="rect">
            <a:avLst/>
          </a:prstGeom>
        </p:spPr>
      </p:pic>
      <p:sp>
        <p:nvSpPr>
          <p:cNvPr id="106" name="Rectangle: Rounded Corners 105">
            <a:extLst>
              <a:ext uri="{FF2B5EF4-FFF2-40B4-BE49-F238E27FC236}">
                <a16:creationId xmlns:a16="http://schemas.microsoft.com/office/drawing/2014/main" id="{479F7D0D-7FD2-415B-BA64-4A754331245E}"/>
              </a:ext>
            </a:extLst>
          </p:cNvPr>
          <p:cNvSpPr/>
          <p:nvPr/>
        </p:nvSpPr>
        <p:spPr bwMode="auto">
          <a:xfrm>
            <a:off x="6335749" y="5341773"/>
            <a:ext cx="2278706" cy="804683"/>
          </a:xfrm>
          <a:prstGeom prst="roundRect">
            <a:avLst>
              <a:gd name="adj" fmla="val 50000"/>
            </a:avLst>
          </a:prstGeom>
          <a:solidFill>
            <a:schemeClr val="bg1"/>
          </a:solidFill>
          <a:ln w="38100">
            <a:solidFill>
              <a:srgbClr val="D2D2D2"/>
            </a:solidFill>
            <a:headEnd type="arrow" w="lg" len="med"/>
            <a:tailEnd type="arrow"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01" tIns="457005" rIns="91401" bIns="91401" numCol="1" spcCol="0" rtlCol="0" fromWordArt="0" anchor="ctr" anchorCtr="0" forceAA="0" compatLnSpc="1">
            <a:prstTxWarp prst="textNoShape">
              <a:avLst/>
            </a:prstTxWarp>
            <a:noAutofit/>
          </a:bodyPr>
          <a:lstStyle/>
          <a:p>
            <a:pPr algn="ctr" defTabSz="913523">
              <a:lnSpc>
                <a:spcPct val="90000"/>
              </a:lnSpc>
              <a:spcAft>
                <a:spcPts val="784"/>
              </a:spcAft>
              <a:defRPr/>
            </a:pPr>
            <a:r>
              <a:rPr lang="en-US" sz="1200" dirty="0">
                <a:ln w="3175">
                  <a:noFill/>
                </a:ln>
                <a:latin typeface="Segoe UI Semibold"/>
                <a:cs typeface="Segoe UI Semilight" panose="020B0402040204020203" pitchFamily="34" charset="0"/>
              </a:rPr>
              <a:t>Google Cloud Platform</a:t>
            </a:r>
          </a:p>
        </p:txBody>
      </p:sp>
      <p:pic>
        <p:nvPicPr>
          <p:cNvPr id="107" name="Graphic 106">
            <a:extLst>
              <a:ext uri="{FF2B5EF4-FFF2-40B4-BE49-F238E27FC236}">
                <a16:creationId xmlns:a16="http://schemas.microsoft.com/office/drawing/2014/main" id="{C8F33127-091C-4F82-8065-BD11EF521AEB}"/>
              </a:ext>
              <a:ext uri="{C183D7F6-B498-43B3-948B-1728B52AA6E4}">
                <adec:decorative xmlns:adec="http://schemas.microsoft.com/office/drawing/2017/decorative" val="1"/>
              </a:ext>
            </a:extLst>
          </p:cNvPr>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7268812" y="5398394"/>
            <a:ext cx="412583" cy="412583"/>
          </a:xfrm>
          <a:prstGeom prst="rect">
            <a:avLst/>
          </a:prstGeom>
        </p:spPr>
      </p:pic>
      <p:sp>
        <p:nvSpPr>
          <p:cNvPr id="112" name="Rectangle: Rounded Corners 111">
            <a:extLst>
              <a:ext uri="{FF2B5EF4-FFF2-40B4-BE49-F238E27FC236}">
                <a16:creationId xmlns:a16="http://schemas.microsoft.com/office/drawing/2014/main" id="{09D9B603-7E42-45FE-8035-F050DDEEA70B}"/>
              </a:ext>
              <a:ext uri="{C183D7F6-B498-43B3-948B-1728B52AA6E4}">
                <adec:decorative xmlns:adec="http://schemas.microsoft.com/office/drawing/2017/decorative" val="1"/>
              </a:ext>
            </a:extLst>
          </p:cNvPr>
          <p:cNvSpPr/>
          <p:nvPr/>
        </p:nvSpPr>
        <p:spPr bwMode="auto">
          <a:xfrm>
            <a:off x="6525149" y="2490605"/>
            <a:ext cx="2871435" cy="2602577"/>
          </a:xfrm>
          <a:prstGeom prst="roundRect">
            <a:avLst>
              <a:gd name="adj" fmla="val 5861"/>
            </a:avLst>
          </a:prstGeom>
          <a:noFill/>
          <a:ln w="19050">
            <a:solidFill>
              <a:srgbClr val="D2D2D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1" tIns="91401" rIns="91401" bIns="91401" numCol="1" spcCol="0" rtlCol="0" fromWordArt="0" anchor="t" anchorCtr="0" forceAA="0" compatLnSpc="1">
            <a:prstTxWarp prst="textNoShape">
              <a:avLst/>
            </a:prstTxWarp>
            <a:noAutofit/>
          </a:bodyPr>
          <a:lstStyle/>
          <a:p>
            <a:pPr algn="ctr" defTabSz="913523">
              <a:lnSpc>
                <a:spcPct val="90000"/>
              </a:lnSpc>
              <a:spcAft>
                <a:spcPts val="784"/>
              </a:spcAft>
              <a:defRPr/>
            </a:pPr>
            <a:endParaRPr lang="en-US" sz="1200">
              <a:ln w="3175">
                <a:noFill/>
              </a:ln>
              <a:gradFill>
                <a:gsLst>
                  <a:gs pos="83000">
                    <a:srgbClr val="000000"/>
                  </a:gs>
                  <a:gs pos="100000">
                    <a:srgbClr val="000000"/>
                  </a:gs>
                </a:gsLst>
                <a:lin ang="5400000" scaled="1"/>
              </a:gradFill>
              <a:latin typeface="Segoe UI Semibold"/>
              <a:cs typeface="Segoe UI Semilight" panose="020B0402040204020203" pitchFamily="34" charset="0"/>
            </a:endParaRPr>
          </a:p>
        </p:txBody>
      </p:sp>
      <p:pic>
        <p:nvPicPr>
          <p:cNvPr id="3" name="Picture 2">
            <a:extLst>
              <a:ext uri="{FF2B5EF4-FFF2-40B4-BE49-F238E27FC236}">
                <a16:creationId xmlns:a16="http://schemas.microsoft.com/office/drawing/2014/main" id="{09849F00-36CC-417A-A0B5-44C2FD819E1C}"/>
              </a:ext>
              <a:ext uri="{C183D7F6-B498-43B3-948B-1728B52AA6E4}">
                <adec:decorative xmlns:adec="http://schemas.microsoft.com/office/drawing/2017/decorative" val="1"/>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10016794" y="3294869"/>
            <a:ext cx="318935" cy="365656"/>
          </a:xfrm>
          <a:prstGeom prst="rect">
            <a:avLst/>
          </a:prstGeom>
        </p:spPr>
      </p:pic>
      <p:cxnSp>
        <p:nvCxnSpPr>
          <p:cNvPr id="4" name="Straight Connector 3">
            <a:extLst>
              <a:ext uri="{FF2B5EF4-FFF2-40B4-BE49-F238E27FC236}">
                <a16:creationId xmlns:a16="http://schemas.microsoft.com/office/drawing/2014/main" id="{AD85A878-41E1-CBAB-1724-218F15EC7507}"/>
              </a:ext>
            </a:extLst>
          </p:cNvPr>
          <p:cNvCxnSpPr>
            <a:cxnSpLocks/>
          </p:cNvCxnSpPr>
          <p:nvPr/>
        </p:nvCxnSpPr>
        <p:spPr>
          <a:xfrm>
            <a:off x="6807570" y="2037903"/>
            <a:ext cx="4482123"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9" name="Rectangle: Rounded Corners 43">
            <a:extLst>
              <a:ext uri="{FF2B5EF4-FFF2-40B4-BE49-F238E27FC236}">
                <a16:creationId xmlns:a16="http://schemas.microsoft.com/office/drawing/2014/main" id="{BE1D3A61-3514-441A-8F36-27F910025A33}"/>
              </a:ext>
            </a:extLst>
          </p:cNvPr>
          <p:cNvSpPr/>
          <p:nvPr/>
        </p:nvSpPr>
        <p:spPr bwMode="auto">
          <a:xfrm>
            <a:off x="7909278" y="1668328"/>
            <a:ext cx="2278707" cy="739151"/>
          </a:xfrm>
          <a:prstGeom prst="round2Diag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1" tIns="182802" rIns="91401" bIns="182802" numCol="1" spcCol="0" rtlCol="0" fromWordArt="0" anchor="ctr" anchorCtr="0" forceAA="0" compatLnSpc="1">
            <a:prstTxWarp prst="textNoShape">
              <a:avLst/>
            </a:prstTxWarp>
            <a:noAutofit/>
          </a:bodyPr>
          <a:lstStyle/>
          <a:p>
            <a:pPr algn="ctr" defTabSz="913523">
              <a:lnSpc>
                <a:spcPct val="90000"/>
              </a:lnSpc>
              <a:spcAft>
                <a:spcPts val="784"/>
              </a:spcAft>
              <a:defRPr/>
            </a:pPr>
            <a:r>
              <a:rPr lang="en-US" sz="1600" dirty="0">
                <a:ln w="3175">
                  <a:noFill/>
                </a:ln>
                <a:solidFill>
                  <a:schemeClr val="tx2"/>
                </a:solidFill>
                <a:latin typeface="Segoe UI Semibold"/>
                <a:cs typeface="Segoe UI Semilight" panose="020B0402040204020203" pitchFamily="34" charset="0"/>
              </a:rPr>
              <a:t>Respond &amp; Automate</a:t>
            </a:r>
          </a:p>
        </p:txBody>
      </p:sp>
      <p:sp>
        <p:nvSpPr>
          <p:cNvPr id="30" name="Title 2">
            <a:extLst>
              <a:ext uri="{FF2B5EF4-FFF2-40B4-BE49-F238E27FC236}">
                <a16:creationId xmlns:a16="http://schemas.microsoft.com/office/drawing/2014/main" id="{6BC35BBF-9A5E-6B2F-F759-76AADAD592D8}"/>
              </a:ext>
            </a:extLst>
          </p:cNvPr>
          <p:cNvSpPr txBox="1">
            <a:spLocks/>
          </p:cNvSpPr>
          <p:nvPr/>
        </p:nvSpPr>
        <p:spPr>
          <a:xfrm>
            <a:off x="455995" y="620428"/>
            <a:ext cx="11306469" cy="752578"/>
          </a:xfrm>
          <a:prstGeom prst="rect">
            <a:avLst/>
          </a:prstGeom>
        </p:spPr>
        <p:txBody>
          <a:bodyPr vert="horz" wrap="square" lIns="0" tIns="0" rIns="0" bIns="0" rtlCol="0" anchor="t">
            <a:spAutoFit/>
          </a:bodyPr>
          <a:lstStyle>
            <a:lvl1pPr algn="l" defTabSz="914367" rtl="0" eaLnBrk="1" latinLnBrk="0" hangingPunct="1">
              <a:lnSpc>
                <a:spcPts val="3137"/>
              </a:lnSpc>
              <a:spcBef>
                <a:spcPct val="0"/>
              </a:spcBef>
              <a:buNone/>
              <a:defRPr lang="en-US" sz="2745" b="0" strike="noStrike" kern="1200" cap="none" spc="-49" baseline="0">
                <a:ln w="3175">
                  <a:noFill/>
                </a:ln>
                <a:solidFill>
                  <a:srgbClr val="000000"/>
                </a:solidFill>
                <a:effectLst/>
                <a:latin typeface="+mj-lt"/>
                <a:ea typeface="+mn-ea"/>
                <a:cs typeface="Segoe UI" pitchFamily="34" charset="0"/>
              </a:defRPr>
            </a:lvl1pPr>
          </a:lstStyle>
          <a:p>
            <a:r>
              <a:rPr lang="en-GB" sz="2750" dirty="0">
                <a:solidFill>
                  <a:schemeClr val="tx1"/>
                </a:solidFill>
              </a:rPr>
              <a:t>Microsoft Defender For Cloud</a:t>
            </a:r>
          </a:p>
          <a:p>
            <a:r>
              <a:rPr lang="en-GB" sz="1960" spc="0" dirty="0">
                <a:solidFill>
                  <a:schemeClr val="tx1"/>
                </a:solidFill>
                <a:latin typeface="+mn-lt"/>
              </a:rPr>
              <a:t>Cloud-native application protection across clouds and on-prem environments</a:t>
            </a:r>
          </a:p>
        </p:txBody>
      </p:sp>
      <p:pic>
        <p:nvPicPr>
          <p:cNvPr id="2" name="Picture 1">
            <a:extLst>
              <a:ext uri="{FF2B5EF4-FFF2-40B4-BE49-F238E27FC236}">
                <a16:creationId xmlns:a16="http://schemas.microsoft.com/office/drawing/2014/main" id="{8D8A9214-7D6F-FBB8-72B7-04D9A75B5108}"/>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7805109" y="3902835"/>
            <a:ext cx="311514" cy="311514"/>
          </a:xfrm>
          <a:prstGeom prst="rect">
            <a:avLst/>
          </a:prstGeom>
        </p:spPr>
      </p:pic>
      <p:pic>
        <p:nvPicPr>
          <p:cNvPr id="8" name="Picture 7">
            <a:extLst>
              <a:ext uri="{FF2B5EF4-FFF2-40B4-BE49-F238E27FC236}">
                <a16:creationId xmlns:a16="http://schemas.microsoft.com/office/drawing/2014/main" id="{0430E3AD-E001-7CA2-8744-A6C3D2975700}"/>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7753521" y="2841993"/>
            <a:ext cx="311514" cy="311514"/>
          </a:xfrm>
          <a:prstGeom prst="rect">
            <a:avLst/>
          </a:prstGeom>
        </p:spPr>
      </p:pic>
      <p:pic>
        <p:nvPicPr>
          <p:cNvPr id="9" name="Picture 8">
            <a:extLst>
              <a:ext uri="{FF2B5EF4-FFF2-40B4-BE49-F238E27FC236}">
                <a16:creationId xmlns:a16="http://schemas.microsoft.com/office/drawing/2014/main" id="{C61DEF10-0B1E-73C6-EA37-8902106C3E4A}"/>
              </a:ext>
            </a:extLst>
          </p:cNvPr>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1814241" y="2803397"/>
            <a:ext cx="361476" cy="361476"/>
          </a:xfrm>
          <a:prstGeom prst="rect">
            <a:avLst/>
          </a:prstGeom>
        </p:spPr>
      </p:pic>
      <p:pic>
        <p:nvPicPr>
          <p:cNvPr id="10" name="Picture 9">
            <a:extLst>
              <a:ext uri="{FF2B5EF4-FFF2-40B4-BE49-F238E27FC236}">
                <a16:creationId xmlns:a16="http://schemas.microsoft.com/office/drawing/2014/main" id="{97951E62-28AD-0F03-6290-00414A466186}"/>
              </a:ext>
            </a:extLst>
          </p:cNvPr>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1855582" y="3928686"/>
            <a:ext cx="350227" cy="350227"/>
          </a:xfrm>
          <a:prstGeom prst="rect">
            <a:avLst/>
          </a:prstGeom>
        </p:spPr>
      </p:pic>
      <p:pic>
        <p:nvPicPr>
          <p:cNvPr id="13" name="Picture 12">
            <a:extLst>
              <a:ext uri="{FF2B5EF4-FFF2-40B4-BE49-F238E27FC236}">
                <a16:creationId xmlns:a16="http://schemas.microsoft.com/office/drawing/2014/main" id="{91620B12-096E-23E4-50D7-ECA2EE8E6FC5}"/>
              </a:ext>
            </a:extLst>
          </p:cNvPr>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4764165" y="2814112"/>
            <a:ext cx="414983" cy="376078"/>
          </a:xfrm>
          <a:prstGeom prst="rect">
            <a:avLst/>
          </a:prstGeom>
        </p:spPr>
      </p:pic>
    </p:spTree>
    <p:extLst>
      <p:ext uri="{BB962C8B-B14F-4D97-AF65-F5344CB8AC3E}">
        <p14:creationId xmlns:p14="http://schemas.microsoft.com/office/powerpoint/2010/main" val="37184678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4243BCD0-AAA6-49F0-8C1F-9834E97C4739}"/>
              </a:ext>
            </a:extLst>
          </p:cNvPr>
          <p:cNvSpPr txBox="1"/>
          <p:nvPr/>
        </p:nvSpPr>
        <p:spPr>
          <a:xfrm>
            <a:off x="674054" y="3632733"/>
            <a:ext cx="2532529" cy="677108"/>
          </a:xfrm>
          <a:prstGeom prst="rect">
            <a:avLst/>
          </a:prstGeom>
          <a:noFill/>
        </p:spPr>
        <p:txBody>
          <a:bodyPr wrap="square" lIns="0" tIns="0" rIns="0" bIns="0" rtlCol="0">
            <a:spAutoFit/>
          </a:bodyPr>
          <a:lstStyle/>
          <a:p>
            <a:pPr algn="ctr" defTabSz="914225">
              <a:defRPr/>
            </a:pPr>
            <a:r>
              <a:rPr lang="en-US" sz="2200" dirty="0">
                <a:latin typeface="Segoe UI Semibold"/>
              </a:rPr>
              <a:t>Harness the scale </a:t>
            </a:r>
            <a:br>
              <a:rPr lang="en-US" sz="2200" dirty="0">
                <a:latin typeface="Segoe UI Semibold"/>
              </a:rPr>
            </a:br>
            <a:r>
              <a:rPr lang="en-US" sz="2200" dirty="0">
                <a:latin typeface="Segoe UI Semibold"/>
              </a:rPr>
              <a:t>of the cloud</a:t>
            </a:r>
          </a:p>
        </p:txBody>
      </p:sp>
      <p:sp>
        <p:nvSpPr>
          <p:cNvPr id="34" name="TextBox 33">
            <a:extLst>
              <a:ext uri="{FF2B5EF4-FFF2-40B4-BE49-F238E27FC236}">
                <a16:creationId xmlns:a16="http://schemas.microsoft.com/office/drawing/2014/main" id="{C9939A41-602B-4DEB-6D16-7700CC938626}"/>
              </a:ext>
            </a:extLst>
          </p:cNvPr>
          <p:cNvSpPr txBox="1"/>
          <p:nvPr/>
        </p:nvSpPr>
        <p:spPr>
          <a:xfrm>
            <a:off x="685323" y="4660250"/>
            <a:ext cx="2509989" cy="1140312"/>
          </a:xfrm>
          <a:prstGeom prst="rect">
            <a:avLst/>
          </a:prstGeom>
          <a:noFill/>
          <a:ln>
            <a:noFill/>
          </a:ln>
        </p:spPr>
        <p:txBody>
          <a:bodyPr wrap="square" lIns="0" tIns="0" rIns="0" bIns="0" rtlCol="0">
            <a:spAutoFit/>
          </a:bodyPr>
          <a:lstStyle/>
          <a:p>
            <a:pPr algn="ctr" defTabSz="914225">
              <a:lnSpc>
                <a:spcPct val="95000"/>
              </a:lnSpc>
              <a:spcBef>
                <a:spcPts val="1200"/>
              </a:spcBef>
              <a:defRPr/>
            </a:pPr>
            <a:r>
              <a:rPr lang="en-US" sz="3600" b="1" dirty="0">
                <a:solidFill>
                  <a:schemeClr val="tx2"/>
                </a:solidFill>
                <a:latin typeface="Segoe UI Semibold"/>
              </a:rPr>
              <a:t>56</a:t>
            </a:r>
            <a:r>
              <a:rPr lang="en-US" sz="2745" b="1" dirty="0">
                <a:solidFill>
                  <a:schemeClr val="tx2"/>
                </a:solidFill>
                <a:latin typeface="Segoe UI Semibold"/>
              </a:rPr>
              <a:t>%</a:t>
            </a:r>
            <a:br>
              <a:rPr lang="en-US" sz="3600" b="1" dirty="0">
                <a:latin typeface="Segoe UI"/>
              </a:rPr>
            </a:br>
            <a:r>
              <a:rPr lang="en-US" sz="1400" b="1" dirty="0">
                <a:latin typeface="Segoe UI"/>
              </a:rPr>
              <a:t>reduction in management </a:t>
            </a:r>
            <a:br>
              <a:rPr lang="en-US" sz="1400" b="1" dirty="0">
                <a:latin typeface="Segoe UI"/>
              </a:rPr>
            </a:br>
            <a:r>
              <a:rPr lang="en-US" sz="1400" b="1" dirty="0">
                <a:latin typeface="Segoe UI"/>
              </a:rPr>
              <a:t>effort </a:t>
            </a:r>
            <a:r>
              <a:rPr lang="en-US" sz="1400" dirty="0">
                <a:latin typeface="Segoe UI"/>
              </a:rPr>
              <a:t>for infrastructure </a:t>
            </a:r>
            <a:br>
              <a:rPr lang="en-US" sz="1400" dirty="0">
                <a:latin typeface="Segoe UI"/>
              </a:rPr>
            </a:br>
            <a:r>
              <a:rPr lang="en-US" sz="1400" dirty="0">
                <a:latin typeface="Segoe UI"/>
              </a:rPr>
              <a:t>and SIEM</a:t>
            </a:r>
          </a:p>
        </p:txBody>
      </p:sp>
      <p:sp>
        <p:nvSpPr>
          <p:cNvPr id="19" name="TextBox 18">
            <a:extLst>
              <a:ext uri="{FF2B5EF4-FFF2-40B4-BE49-F238E27FC236}">
                <a16:creationId xmlns:a16="http://schemas.microsoft.com/office/drawing/2014/main" id="{0A6F2E2A-DB9F-4AB5-8215-5A2B5CE683A6}"/>
              </a:ext>
            </a:extLst>
          </p:cNvPr>
          <p:cNvSpPr txBox="1"/>
          <p:nvPr/>
        </p:nvSpPr>
        <p:spPr>
          <a:xfrm>
            <a:off x="3496275" y="3632733"/>
            <a:ext cx="2532529" cy="677108"/>
          </a:xfrm>
          <a:prstGeom prst="rect">
            <a:avLst/>
          </a:prstGeom>
          <a:noFill/>
        </p:spPr>
        <p:txBody>
          <a:bodyPr wrap="square" lIns="0" tIns="0" rIns="0" bIns="0" rtlCol="0">
            <a:spAutoFit/>
          </a:bodyPr>
          <a:lstStyle/>
          <a:p>
            <a:pPr algn="ctr" defTabSz="914225">
              <a:defRPr/>
            </a:pPr>
            <a:r>
              <a:rPr lang="en-US" sz="2200" dirty="0">
                <a:latin typeface="Segoe UI Semibold"/>
              </a:rPr>
              <a:t>Detect </a:t>
            </a:r>
            <a:br>
              <a:rPr lang="en-US" sz="2200" dirty="0">
                <a:latin typeface="Segoe UI Semibold"/>
              </a:rPr>
            </a:br>
            <a:r>
              <a:rPr lang="en-US" sz="2200" dirty="0">
                <a:latin typeface="Segoe UI Semibold"/>
              </a:rPr>
              <a:t>evolving threats</a:t>
            </a:r>
          </a:p>
        </p:txBody>
      </p:sp>
      <p:sp>
        <p:nvSpPr>
          <p:cNvPr id="31" name="TextBox 30">
            <a:extLst>
              <a:ext uri="{FF2B5EF4-FFF2-40B4-BE49-F238E27FC236}">
                <a16:creationId xmlns:a16="http://schemas.microsoft.com/office/drawing/2014/main" id="{CFF081C6-84CC-4665-CDAB-2ECAF5E9C22A}"/>
              </a:ext>
            </a:extLst>
          </p:cNvPr>
          <p:cNvSpPr txBox="1"/>
          <p:nvPr/>
        </p:nvSpPr>
        <p:spPr>
          <a:xfrm>
            <a:off x="3507544" y="4660250"/>
            <a:ext cx="2509989" cy="935603"/>
          </a:xfrm>
          <a:prstGeom prst="rect">
            <a:avLst/>
          </a:prstGeom>
          <a:noFill/>
          <a:ln>
            <a:noFill/>
          </a:ln>
        </p:spPr>
        <p:txBody>
          <a:bodyPr wrap="square" lIns="0" tIns="0" rIns="0" bIns="0" rtlCol="0" anchor="t">
            <a:spAutoFit/>
          </a:bodyPr>
          <a:lstStyle/>
          <a:p>
            <a:pPr algn="ctr" defTabSz="914225">
              <a:lnSpc>
                <a:spcPct val="95000"/>
              </a:lnSpc>
              <a:spcBef>
                <a:spcPts val="1200"/>
              </a:spcBef>
              <a:defRPr/>
            </a:pPr>
            <a:r>
              <a:rPr lang="en-US" sz="3600" b="1" dirty="0">
                <a:solidFill>
                  <a:schemeClr val="tx2"/>
                </a:solidFill>
                <a:latin typeface="Segoe UI Semibold"/>
              </a:rPr>
              <a:t>79</a:t>
            </a:r>
            <a:r>
              <a:rPr lang="en-US" sz="2745" b="1" dirty="0">
                <a:solidFill>
                  <a:schemeClr val="tx2"/>
                </a:solidFill>
                <a:latin typeface="Segoe UI Semibold"/>
              </a:rPr>
              <a:t>%</a:t>
            </a:r>
            <a:r>
              <a:rPr lang="en-US" sz="3600" b="1" dirty="0">
                <a:solidFill>
                  <a:schemeClr val="tx2"/>
                </a:solidFill>
                <a:latin typeface="Segoe UI Semibold"/>
              </a:rPr>
              <a:t> </a:t>
            </a:r>
            <a:br>
              <a:rPr lang="en-US" sz="3600" b="1" dirty="0">
                <a:latin typeface="Segoe UI"/>
              </a:rPr>
            </a:br>
            <a:r>
              <a:rPr lang="en-US" sz="1400" b="1" dirty="0">
                <a:latin typeface="Segoe UI"/>
              </a:rPr>
              <a:t>decrease in false positives </a:t>
            </a:r>
            <a:br>
              <a:rPr lang="en-US" sz="1400" b="1" dirty="0">
                <a:latin typeface="Segoe UI"/>
              </a:rPr>
            </a:br>
            <a:r>
              <a:rPr lang="en-US" sz="1400" dirty="0">
                <a:latin typeface="Segoe UI"/>
              </a:rPr>
              <a:t>over three years </a:t>
            </a:r>
            <a:endParaRPr lang="en-US" dirty="0">
              <a:latin typeface="Segoe UI"/>
            </a:endParaRPr>
          </a:p>
        </p:txBody>
      </p:sp>
      <p:sp>
        <p:nvSpPr>
          <p:cNvPr id="20" name="TextBox 19">
            <a:extLst>
              <a:ext uri="{FF2B5EF4-FFF2-40B4-BE49-F238E27FC236}">
                <a16:creationId xmlns:a16="http://schemas.microsoft.com/office/drawing/2014/main" id="{54D11A9D-496E-42A6-88E8-9B9222B2A75C}"/>
              </a:ext>
            </a:extLst>
          </p:cNvPr>
          <p:cNvSpPr txBox="1"/>
          <p:nvPr/>
        </p:nvSpPr>
        <p:spPr>
          <a:xfrm>
            <a:off x="6318497" y="3632733"/>
            <a:ext cx="2532529" cy="677108"/>
          </a:xfrm>
          <a:prstGeom prst="rect">
            <a:avLst/>
          </a:prstGeom>
          <a:noFill/>
        </p:spPr>
        <p:txBody>
          <a:bodyPr wrap="square" lIns="0" tIns="0" rIns="0" bIns="0" rtlCol="0">
            <a:spAutoFit/>
          </a:bodyPr>
          <a:lstStyle/>
          <a:p>
            <a:pPr algn="ctr" defTabSz="914225">
              <a:defRPr/>
            </a:pPr>
            <a:r>
              <a:rPr lang="en-US" sz="2200" dirty="0">
                <a:latin typeface="Segoe UI Semibold"/>
              </a:rPr>
              <a:t>Expedite </a:t>
            </a:r>
            <a:br>
              <a:rPr lang="en-US" sz="2200" dirty="0">
                <a:latin typeface="Segoe UI Semibold"/>
              </a:rPr>
            </a:br>
            <a:r>
              <a:rPr lang="en-US" sz="2200" dirty="0">
                <a:latin typeface="Segoe UI Semibold"/>
              </a:rPr>
              <a:t>incident response</a:t>
            </a:r>
          </a:p>
        </p:txBody>
      </p:sp>
      <p:sp>
        <p:nvSpPr>
          <p:cNvPr id="33" name="TextBox 32">
            <a:extLst>
              <a:ext uri="{FF2B5EF4-FFF2-40B4-BE49-F238E27FC236}">
                <a16:creationId xmlns:a16="http://schemas.microsoft.com/office/drawing/2014/main" id="{FF83A958-E7EB-D486-B1F3-EC8947DC7099}"/>
              </a:ext>
            </a:extLst>
          </p:cNvPr>
          <p:cNvSpPr txBox="1"/>
          <p:nvPr/>
        </p:nvSpPr>
        <p:spPr>
          <a:xfrm>
            <a:off x="6329766" y="4660250"/>
            <a:ext cx="2509989" cy="935641"/>
          </a:xfrm>
          <a:prstGeom prst="rect">
            <a:avLst/>
          </a:prstGeom>
          <a:noFill/>
          <a:ln>
            <a:noFill/>
          </a:ln>
        </p:spPr>
        <p:txBody>
          <a:bodyPr wrap="square" lIns="0" tIns="0" rIns="0" bIns="0" rtlCol="0">
            <a:spAutoFit/>
          </a:bodyPr>
          <a:lstStyle/>
          <a:p>
            <a:pPr algn="ctr" defTabSz="914225">
              <a:lnSpc>
                <a:spcPct val="95000"/>
              </a:lnSpc>
              <a:spcBef>
                <a:spcPts val="1200"/>
              </a:spcBef>
              <a:defRPr/>
            </a:pPr>
            <a:r>
              <a:rPr lang="en-US" sz="3600" b="1" dirty="0">
                <a:solidFill>
                  <a:schemeClr val="tx2"/>
                </a:solidFill>
                <a:latin typeface="Segoe UI Semibold"/>
              </a:rPr>
              <a:t>80</a:t>
            </a:r>
            <a:r>
              <a:rPr lang="en-US" sz="2745" b="1" dirty="0">
                <a:solidFill>
                  <a:schemeClr val="tx2"/>
                </a:solidFill>
                <a:latin typeface="Segoe UI Semibold"/>
              </a:rPr>
              <a:t>%</a:t>
            </a:r>
            <a:br>
              <a:rPr lang="en-US" sz="3600" b="1" dirty="0">
                <a:latin typeface="Segoe UI"/>
              </a:rPr>
            </a:br>
            <a:r>
              <a:rPr lang="en-US" sz="1400" b="1" dirty="0">
                <a:latin typeface="Segoe UI"/>
              </a:rPr>
              <a:t>reduction in investigation </a:t>
            </a:r>
            <a:br>
              <a:rPr lang="en-US" sz="1400" b="1" dirty="0">
                <a:latin typeface="Segoe UI"/>
              </a:rPr>
            </a:br>
            <a:r>
              <a:rPr lang="en-US" sz="1400" dirty="0">
                <a:latin typeface="Segoe UI"/>
              </a:rPr>
              <a:t>labor effort</a:t>
            </a:r>
          </a:p>
        </p:txBody>
      </p:sp>
      <p:sp>
        <p:nvSpPr>
          <p:cNvPr id="21" name="TextBox 20">
            <a:extLst>
              <a:ext uri="{FF2B5EF4-FFF2-40B4-BE49-F238E27FC236}">
                <a16:creationId xmlns:a16="http://schemas.microsoft.com/office/drawing/2014/main" id="{57113FF1-60F1-4DAC-9194-4A400DD096FD}"/>
              </a:ext>
            </a:extLst>
          </p:cNvPr>
          <p:cNvSpPr txBox="1"/>
          <p:nvPr/>
        </p:nvSpPr>
        <p:spPr>
          <a:xfrm>
            <a:off x="9140718" y="3632733"/>
            <a:ext cx="2532529" cy="677108"/>
          </a:xfrm>
          <a:prstGeom prst="rect">
            <a:avLst/>
          </a:prstGeom>
          <a:noFill/>
        </p:spPr>
        <p:txBody>
          <a:bodyPr wrap="square" lIns="0" tIns="0" rIns="0" bIns="0" rtlCol="0">
            <a:spAutoFit/>
          </a:bodyPr>
          <a:lstStyle/>
          <a:p>
            <a:pPr algn="ctr" defTabSz="914225">
              <a:defRPr/>
            </a:pPr>
            <a:r>
              <a:rPr lang="en-US" sz="2200" dirty="0">
                <a:latin typeface="Segoe UI Semibold"/>
              </a:rPr>
              <a:t>Get ahead </a:t>
            </a:r>
            <a:br>
              <a:rPr lang="en-US" sz="2200" dirty="0">
                <a:latin typeface="Segoe UI Semibold"/>
              </a:rPr>
            </a:br>
            <a:r>
              <a:rPr lang="en-US" sz="2200" dirty="0">
                <a:latin typeface="Segoe UI Semibold"/>
              </a:rPr>
              <a:t>of attackers</a:t>
            </a:r>
          </a:p>
        </p:txBody>
      </p:sp>
      <p:sp>
        <p:nvSpPr>
          <p:cNvPr id="56" name="DevUpdate_ECC5">
            <a:extLst>
              <a:ext uri="{FF2B5EF4-FFF2-40B4-BE49-F238E27FC236}">
                <a16:creationId xmlns:a16="http://schemas.microsoft.com/office/drawing/2014/main" id="{ECEEB155-2106-4FEA-A320-E6C011E8952F}"/>
              </a:ext>
            </a:extLst>
          </p:cNvPr>
          <p:cNvSpPr>
            <a:spLocks noChangeAspect="1" noEditPoints="1"/>
          </p:cNvSpPr>
          <p:nvPr/>
        </p:nvSpPr>
        <p:spPr bwMode="auto">
          <a:xfrm>
            <a:off x="7246656" y="2303027"/>
            <a:ext cx="676207" cy="677011"/>
          </a:xfrm>
          <a:custGeom>
            <a:avLst/>
            <a:gdLst>
              <a:gd name="T0" fmla="*/ 2500 w 3750"/>
              <a:gd name="T1" fmla="*/ 2750 h 3750"/>
              <a:gd name="T2" fmla="*/ 1750 w 3750"/>
              <a:gd name="T3" fmla="*/ 2000 h 3750"/>
              <a:gd name="T4" fmla="*/ 1750 w 3750"/>
              <a:gd name="T5" fmla="*/ 875 h 3750"/>
              <a:gd name="T6" fmla="*/ 2875 w 3750"/>
              <a:gd name="T7" fmla="*/ 1250 h 3750"/>
              <a:gd name="T8" fmla="*/ 3750 w 3750"/>
              <a:gd name="T9" fmla="*/ 1250 h 3750"/>
              <a:gd name="T10" fmla="*/ 3750 w 3750"/>
              <a:gd name="T11" fmla="*/ 375 h 3750"/>
              <a:gd name="T12" fmla="*/ 3641 w 3750"/>
              <a:gd name="T13" fmla="*/ 1250 h 3750"/>
              <a:gd name="T14" fmla="*/ 1875 w 3750"/>
              <a:gd name="T15" fmla="*/ 0 h 3750"/>
              <a:gd name="T16" fmla="*/ 0 w 3750"/>
              <a:gd name="T17" fmla="*/ 1875 h 3750"/>
              <a:gd name="T18" fmla="*/ 1875 w 3750"/>
              <a:gd name="T19" fmla="*/ 3750 h 3750"/>
              <a:gd name="T20" fmla="*/ 3681 w 3750"/>
              <a:gd name="T21" fmla="*/ 2375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50" h="3750">
                <a:moveTo>
                  <a:pt x="2500" y="2750"/>
                </a:moveTo>
                <a:cubicBezTo>
                  <a:pt x="1750" y="2000"/>
                  <a:pt x="1750" y="2000"/>
                  <a:pt x="1750" y="2000"/>
                </a:cubicBezTo>
                <a:cubicBezTo>
                  <a:pt x="1750" y="875"/>
                  <a:pt x="1750" y="875"/>
                  <a:pt x="1750" y="875"/>
                </a:cubicBezTo>
                <a:moveTo>
                  <a:pt x="2875" y="1250"/>
                </a:moveTo>
                <a:cubicBezTo>
                  <a:pt x="3750" y="1250"/>
                  <a:pt x="3750" y="1250"/>
                  <a:pt x="3750" y="1250"/>
                </a:cubicBezTo>
                <a:cubicBezTo>
                  <a:pt x="3750" y="375"/>
                  <a:pt x="3750" y="375"/>
                  <a:pt x="3750" y="375"/>
                </a:cubicBezTo>
                <a:moveTo>
                  <a:pt x="3641" y="1250"/>
                </a:moveTo>
                <a:cubicBezTo>
                  <a:pt x="3383" y="522"/>
                  <a:pt x="2691" y="0"/>
                  <a:pt x="1875" y="0"/>
                </a:cubicBezTo>
                <a:cubicBezTo>
                  <a:pt x="839" y="0"/>
                  <a:pt x="0" y="839"/>
                  <a:pt x="0" y="1875"/>
                </a:cubicBezTo>
                <a:cubicBezTo>
                  <a:pt x="0" y="2911"/>
                  <a:pt x="839" y="3750"/>
                  <a:pt x="1875" y="3750"/>
                </a:cubicBezTo>
                <a:cubicBezTo>
                  <a:pt x="2737" y="3750"/>
                  <a:pt x="3461" y="3167"/>
                  <a:pt x="3681" y="2375"/>
                </a:cubicBezTo>
              </a:path>
            </a:pathLst>
          </a:custGeom>
          <a:noFill/>
          <a:ln w="19050" cap="sq">
            <a:solidFill>
              <a:srgbClr val="FFFFFF"/>
            </a:solidFill>
            <a:prstDash val="solid"/>
          </a:ln>
          <a:extLst>
            <a:ext uri="{909E8E84-426E-40DD-AFC4-6F175D3DCCD1}">
              <a14:hiddenFill xmlns:a14="http://schemas.microsoft.com/office/drawing/2010/main">
                <a:solidFill>
                  <a:srgbClr val="FFFFFF"/>
                </a:solidFill>
              </a14:hiddenFill>
            </a:ext>
          </a:extLst>
        </p:spPr>
        <p:txBody>
          <a:bodyPr vert="horz" wrap="square" lIns="89630" tIns="44814" rIns="89630" bIns="44814" numCol="1" anchor="t" anchorCtr="0" compatLnSpc="1">
            <a:prstTxWarp prst="textNoShape">
              <a:avLst/>
            </a:prstTxWarp>
          </a:bodyPr>
          <a:lstStyle/>
          <a:p>
            <a:pPr defTabSz="914225">
              <a:defRPr/>
            </a:pPr>
            <a:endParaRPr lang="en-US" sz="1729">
              <a:gradFill>
                <a:gsLst>
                  <a:gs pos="0">
                    <a:srgbClr val="505050"/>
                  </a:gs>
                  <a:gs pos="100000">
                    <a:srgbClr val="505050"/>
                  </a:gs>
                </a:gsLst>
              </a:gradFill>
              <a:latin typeface="Segoe UI"/>
            </a:endParaRPr>
          </a:p>
        </p:txBody>
      </p:sp>
      <p:pic>
        <p:nvPicPr>
          <p:cNvPr id="7" name="Picture 6">
            <a:extLst>
              <a:ext uri="{FF2B5EF4-FFF2-40B4-BE49-F238E27FC236}">
                <a16:creationId xmlns:a16="http://schemas.microsoft.com/office/drawing/2014/main" id="{6EB8C658-9481-ADB8-A276-2C89F766D46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12161" y="2130678"/>
            <a:ext cx="849360" cy="913598"/>
          </a:xfrm>
          <a:prstGeom prst="rect">
            <a:avLst/>
          </a:prstGeom>
        </p:spPr>
      </p:pic>
      <p:sp>
        <p:nvSpPr>
          <p:cNvPr id="35" name="TextBox 34">
            <a:extLst>
              <a:ext uri="{FF2B5EF4-FFF2-40B4-BE49-F238E27FC236}">
                <a16:creationId xmlns:a16="http://schemas.microsoft.com/office/drawing/2014/main" id="{89D82189-ED4A-5A99-5A24-D9DF3868F8E0}"/>
              </a:ext>
            </a:extLst>
          </p:cNvPr>
          <p:cNvSpPr txBox="1"/>
          <p:nvPr/>
        </p:nvSpPr>
        <p:spPr>
          <a:xfrm>
            <a:off x="9151987" y="4660250"/>
            <a:ext cx="2509989" cy="1344945"/>
          </a:xfrm>
          <a:prstGeom prst="rect">
            <a:avLst/>
          </a:prstGeom>
          <a:noFill/>
          <a:ln>
            <a:noFill/>
          </a:ln>
        </p:spPr>
        <p:txBody>
          <a:bodyPr wrap="square" lIns="0" tIns="0" rIns="0" bIns="0" rtlCol="0">
            <a:spAutoFit/>
          </a:bodyPr>
          <a:lstStyle/>
          <a:p>
            <a:pPr algn="ctr" defTabSz="914225">
              <a:lnSpc>
                <a:spcPct val="95000"/>
              </a:lnSpc>
              <a:spcBef>
                <a:spcPts val="1200"/>
              </a:spcBef>
              <a:defRPr/>
            </a:pPr>
            <a:r>
              <a:rPr lang="en-US" sz="3600" b="1" dirty="0">
                <a:solidFill>
                  <a:schemeClr val="tx2"/>
                </a:solidFill>
                <a:latin typeface="Segoe UI Semibold"/>
              </a:rPr>
              <a:t>67</a:t>
            </a:r>
            <a:r>
              <a:rPr lang="en-US" sz="2353" b="1" dirty="0">
                <a:solidFill>
                  <a:schemeClr val="tx2"/>
                </a:solidFill>
                <a:latin typeface="Segoe UI Semibold"/>
              </a:rPr>
              <a:t>%</a:t>
            </a:r>
            <a:r>
              <a:rPr lang="en-US" sz="3600" b="1" dirty="0">
                <a:solidFill>
                  <a:schemeClr val="tx2"/>
                </a:solidFill>
                <a:latin typeface="Segoe UI Semibold"/>
              </a:rPr>
              <a:t> </a:t>
            </a:r>
            <a:br>
              <a:rPr lang="en-US" sz="3600" b="1" dirty="0">
                <a:latin typeface="Segoe UI"/>
              </a:rPr>
            </a:br>
            <a:r>
              <a:rPr lang="en-US" sz="1400" b="1" dirty="0">
                <a:latin typeface="Segoe UI"/>
              </a:rPr>
              <a:t>decrease in time to deployment </a:t>
            </a:r>
            <a:r>
              <a:rPr lang="en-US" sz="1400" dirty="0">
                <a:latin typeface="Segoe UI"/>
              </a:rPr>
              <a:t>with pre-built SIEM content and out-of-the-box functionality</a:t>
            </a:r>
          </a:p>
        </p:txBody>
      </p:sp>
      <p:sp>
        <p:nvSpPr>
          <p:cNvPr id="36" name="TextBox 35">
            <a:extLst>
              <a:ext uri="{FF2B5EF4-FFF2-40B4-BE49-F238E27FC236}">
                <a16:creationId xmlns:a16="http://schemas.microsoft.com/office/drawing/2014/main" id="{A3279A0F-DD5D-DA9C-2780-676EAD4424FA}"/>
              </a:ext>
            </a:extLst>
          </p:cNvPr>
          <p:cNvSpPr txBox="1"/>
          <p:nvPr/>
        </p:nvSpPr>
        <p:spPr>
          <a:xfrm>
            <a:off x="455995" y="6156381"/>
            <a:ext cx="4722447" cy="161583"/>
          </a:xfrm>
          <a:prstGeom prst="rect">
            <a:avLst/>
          </a:prstGeom>
          <a:noFill/>
        </p:spPr>
        <p:txBody>
          <a:bodyPr wrap="none" lIns="0" tIns="0" rIns="0" bIns="0" rtlCol="0" anchor="b" anchorCtr="0">
            <a:spAutoFit/>
          </a:bodyPr>
          <a:lstStyle/>
          <a:p>
            <a:pPr defTabSz="914192">
              <a:defRPr/>
            </a:pPr>
            <a:r>
              <a:rPr lang="en-US" sz="1050" dirty="0">
                <a:solidFill>
                  <a:schemeClr val="bg2"/>
                </a:solidFill>
                <a:latin typeface="Segoe UI"/>
              </a:rPr>
              <a:t>Forrester Consulting, Total Economic Impact™ of Microsoft Azure Sentinel, 2020</a:t>
            </a:r>
          </a:p>
        </p:txBody>
      </p:sp>
      <p:sp>
        <p:nvSpPr>
          <p:cNvPr id="6" name="Title 2">
            <a:extLst>
              <a:ext uri="{FF2B5EF4-FFF2-40B4-BE49-F238E27FC236}">
                <a16:creationId xmlns:a16="http://schemas.microsoft.com/office/drawing/2014/main" id="{E14C3DFF-CF2E-6883-6F02-AA1592D8FAC0}"/>
              </a:ext>
            </a:extLst>
          </p:cNvPr>
          <p:cNvSpPr txBox="1">
            <a:spLocks/>
          </p:cNvSpPr>
          <p:nvPr/>
        </p:nvSpPr>
        <p:spPr>
          <a:xfrm>
            <a:off x="455995" y="620428"/>
            <a:ext cx="11306469" cy="752578"/>
          </a:xfrm>
          <a:prstGeom prst="rect">
            <a:avLst/>
          </a:prstGeom>
        </p:spPr>
        <p:txBody>
          <a:bodyPr vert="horz" wrap="square" lIns="0" tIns="0" rIns="0" bIns="0" rtlCol="0" anchor="t">
            <a:spAutoFit/>
          </a:bodyPr>
          <a:lstStyle>
            <a:lvl1pPr algn="l" defTabSz="914367" rtl="0" eaLnBrk="1" latinLnBrk="0" hangingPunct="1">
              <a:lnSpc>
                <a:spcPts val="3137"/>
              </a:lnSpc>
              <a:spcBef>
                <a:spcPct val="0"/>
              </a:spcBef>
              <a:buNone/>
              <a:defRPr lang="en-US" sz="2745" b="0" strike="noStrike" kern="1200" cap="none" spc="-49" baseline="0">
                <a:ln w="3175">
                  <a:noFill/>
                </a:ln>
                <a:solidFill>
                  <a:srgbClr val="000000"/>
                </a:solidFill>
                <a:effectLst/>
                <a:latin typeface="+mj-lt"/>
                <a:ea typeface="+mn-ea"/>
                <a:cs typeface="Segoe UI" pitchFamily="34" charset="0"/>
              </a:defRPr>
            </a:lvl1pPr>
          </a:lstStyle>
          <a:p>
            <a:r>
              <a:rPr lang="en-GB" sz="2750" dirty="0">
                <a:solidFill>
                  <a:schemeClr val="tx1"/>
                </a:solidFill>
              </a:rPr>
              <a:t>Microsoft Sentinel</a:t>
            </a:r>
          </a:p>
          <a:p>
            <a:r>
              <a:rPr lang="en-GB" sz="1960" spc="0" dirty="0">
                <a:solidFill>
                  <a:schemeClr val="tx1"/>
                </a:solidFill>
                <a:latin typeface="+mn-lt"/>
              </a:rPr>
              <a:t>Optimize security operations with cloud-native SIEM powered by AI and automation</a:t>
            </a:r>
          </a:p>
        </p:txBody>
      </p:sp>
      <p:pic>
        <p:nvPicPr>
          <p:cNvPr id="10" name="Picture 9">
            <a:extLst>
              <a:ext uri="{FF2B5EF4-FFF2-40B4-BE49-F238E27FC236}">
                <a16:creationId xmlns:a16="http://schemas.microsoft.com/office/drawing/2014/main" id="{489EAC30-3D94-94D4-B4E5-26CB32F4A0C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15637" y="2252183"/>
            <a:ext cx="849360" cy="849360"/>
          </a:xfrm>
          <a:prstGeom prst="rect">
            <a:avLst/>
          </a:prstGeom>
        </p:spPr>
      </p:pic>
      <p:pic>
        <p:nvPicPr>
          <p:cNvPr id="5" name="Picture 4">
            <a:extLst>
              <a:ext uri="{FF2B5EF4-FFF2-40B4-BE49-F238E27FC236}">
                <a16:creationId xmlns:a16="http://schemas.microsoft.com/office/drawing/2014/main" id="{248BA436-4E97-3F43-2F3B-25C9C63FC1E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37859" y="2252182"/>
            <a:ext cx="849360" cy="849360"/>
          </a:xfrm>
          <a:prstGeom prst="rect">
            <a:avLst/>
          </a:prstGeom>
        </p:spPr>
      </p:pic>
      <p:pic>
        <p:nvPicPr>
          <p:cNvPr id="11" name="Picture 10">
            <a:extLst>
              <a:ext uri="{FF2B5EF4-FFF2-40B4-BE49-F238E27FC236}">
                <a16:creationId xmlns:a16="http://schemas.microsoft.com/office/drawing/2014/main" id="{357D4B0B-BD46-35A9-59BB-532E88B7165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60081" y="2233718"/>
            <a:ext cx="849360" cy="849360"/>
          </a:xfrm>
          <a:prstGeom prst="rect">
            <a:avLst/>
          </a:prstGeom>
        </p:spPr>
      </p:pic>
    </p:spTree>
    <p:extLst>
      <p:ext uri="{BB962C8B-B14F-4D97-AF65-F5344CB8AC3E}">
        <p14:creationId xmlns:p14="http://schemas.microsoft.com/office/powerpoint/2010/main" val="317722057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Rounded Corners 57">
            <a:extLst>
              <a:ext uri="{FF2B5EF4-FFF2-40B4-BE49-F238E27FC236}">
                <a16:creationId xmlns:a16="http://schemas.microsoft.com/office/drawing/2014/main" id="{261C697A-B3D6-8AC7-09F0-D2C2AC147216}"/>
              </a:ext>
              <a:ext uri="{C183D7F6-B498-43B3-948B-1728B52AA6E4}">
                <adec:decorative xmlns:adec="http://schemas.microsoft.com/office/drawing/2017/decorative" val="1"/>
              </a:ext>
            </a:extLst>
          </p:cNvPr>
          <p:cNvSpPr/>
          <p:nvPr/>
        </p:nvSpPr>
        <p:spPr bwMode="auto">
          <a:xfrm>
            <a:off x="705394" y="2483585"/>
            <a:ext cx="11000892" cy="3403963"/>
          </a:xfrm>
          <a:prstGeom prst="roundRect">
            <a:avLst>
              <a:gd name="adj" fmla="val 6344"/>
            </a:avLst>
          </a:prstGeom>
          <a:noFill/>
          <a:ln w="19050" cap="flat" cmpd="sng" algn="ctr">
            <a:solidFill>
              <a:srgbClr val="0078D4"/>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9" name="TextBox 58">
            <a:extLst>
              <a:ext uri="{FF2B5EF4-FFF2-40B4-BE49-F238E27FC236}">
                <a16:creationId xmlns:a16="http://schemas.microsoft.com/office/drawing/2014/main" id="{E29F020C-D4A0-A5D4-D09C-F3EB21ED4A80}"/>
              </a:ext>
            </a:extLst>
          </p:cNvPr>
          <p:cNvSpPr txBox="1"/>
          <p:nvPr/>
        </p:nvSpPr>
        <p:spPr>
          <a:xfrm>
            <a:off x="4925680" y="2344207"/>
            <a:ext cx="2560320" cy="246221"/>
          </a:xfrm>
          <a:prstGeom prst="rect">
            <a:avLst/>
          </a:prstGeom>
          <a:solidFill>
            <a:schemeClr val="bg1"/>
          </a:solidFill>
        </p:spPr>
        <p:txBody>
          <a:bodyPr wrap="square" lIns="0" tIns="0" rIns="0" bIns="0" rtlCol="0" anchor="ctr">
            <a:spAutoFit/>
          </a:bodyPr>
          <a:lstStyle/>
          <a:p>
            <a:pPr marL="0" marR="0" lvl="0" indent="0" algn="ctr" defTabSz="914400" rtl="0" eaLnBrk="1" fontAlgn="base" latinLnBrk="0" hangingPunct="1">
              <a:lnSpc>
                <a:spcPct val="100000"/>
              </a:lnSpc>
              <a:spcBef>
                <a:spcPts val="1200"/>
              </a:spcBef>
              <a:spcAft>
                <a:spcPct val="0"/>
              </a:spcAft>
              <a:buClrTx/>
              <a:buSzTx/>
              <a:buFontTx/>
              <a:buNone/>
              <a:tabLst/>
              <a:defRPr/>
            </a:pPr>
            <a:r>
              <a:rPr kumimoji="0" lang="en-US" sz="1600" b="0" i="0" u="none" strike="noStrike" kern="0" cap="none" spc="0" normalizeH="0" baseline="0" noProof="0" dirty="0">
                <a:ln>
                  <a:noFill/>
                </a:ln>
                <a:effectLst/>
                <a:uLnTx/>
                <a:uFillTx/>
                <a:latin typeface="Segoe UI Semibold"/>
                <a:ea typeface="+mn-ea"/>
                <a:cs typeface="Segoe UI" panose="020B0502040204020203" pitchFamily="34" charset="0"/>
              </a:rPr>
              <a:t>Azure Network Security</a:t>
            </a:r>
          </a:p>
        </p:txBody>
      </p:sp>
      <p:sp>
        <p:nvSpPr>
          <p:cNvPr id="60" name="04R">
            <a:extLst>
              <a:ext uri="{FF2B5EF4-FFF2-40B4-BE49-F238E27FC236}">
                <a16:creationId xmlns:a16="http://schemas.microsoft.com/office/drawing/2014/main" id="{56903553-E130-206A-AA8D-8BA07FE7A88E}"/>
              </a:ext>
              <a:ext uri="{C183D7F6-B498-43B3-948B-1728B52AA6E4}">
                <adec:decorative xmlns:adec="http://schemas.microsoft.com/office/drawing/2017/decorative" val="0"/>
              </a:ext>
            </a:extLst>
          </p:cNvPr>
          <p:cNvSpPr/>
          <p:nvPr/>
        </p:nvSpPr>
        <p:spPr bwMode="auto">
          <a:xfrm>
            <a:off x="948163" y="2792209"/>
            <a:ext cx="5212080" cy="1763486"/>
          </a:xfrm>
          <a:prstGeom prst="roundRect">
            <a:avLst>
              <a:gd name="adj" fmla="val 5500"/>
            </a:avLst>
          </a:prstGeom>
          <a:solidFill>
            <a:srgbClr val="FFFFFF"/>
          </a:solidFill>
          <a:ln w="9525" cap="flat" cmpd="sng" algn="ctr">
            <a:noFill/>
            <a:prstDash val="solid"/>
            <a:headEnd type="none" w="med" len="med"/>
            <a:tailEnd type="none" w="med" len="med"/>
          </a:ln>
          <a:effectLst>
            <a:outerShdw blurRad="139700" dist="38100" dir="2700000" algn="tl" rotWithShape="0">
              <a:prstClr val="black">
                <a:alpha val="20000"/>
              </a:prstClr>
            </a:outerShdw>
          </a:effectLst>
        </p:spPr>
        <p:txBody>
          <a:bodyPr rot="0" spcFirstLastPara="0" vertOverflow="overflow" horzOverflow="overflow" vert="horz" wrap="square" lIns="109728" tIns="64008" rIns="109728" bIns="64008" numCol="1" spcCol="0" rtlCol="0" fromWordArt="0" anchor="t" anchorCtr="0" forceAA="0" compatLnSpc="1">
            <a:prstTxWarp prst="textNoShape">
              <a:avLst/>
            </a:prstTxWarp>
            <a:noAutofit/>
          </a:bodyPr>
          <a:lstStyle/>
          <a:p>
            <a:pPr marL="0" marR="0" lvl="0" indent="0" algn="ctr" defTabSz="914400" rtl="0" eaLnBrk="1" fontAlgn="base" latinLnBrk="0" hangingPunct="1">
              <a:lnSpc>
                <a:spcPct val="100000"/>
              </a:lnSpc>
              <a:spcBef>
                <a:spcPts val="1200"/>
              </a:spcBef>
              <a:spcAft>
                <a:spcPct val="0"/>
              </a:spcAft>
              <a:buClrTx/>
              <a:buSzTx/>
              <a:buFontTx/>
              <a:buNone/>
              <a:tabLst/>
              <a:defRPr/>
            </a:pPr>
            <a:r>
              <a:rPr kumimoji="0" lang="en-US" sz="1400" b="0" i="0" u="none" strike="noStrike" kern="0" cap="none" spc="0" normalizeH="0" baseline="0" noProof="0">
                <a:ln>
                  <a:noFill/>
                </a:ln>
                <a:solidFill>
                  <a:srgbClr val="0078D4"/>
                </a:solidFill>
                <a:effectLst/>
                <a:uLnTx/>
                <a:uFillTx/>
                <a:latin typeface="Segoe UI Semibold"/>
                <a:ea typeface="+mn-ea"/>
                <a:cs typeface="Segoe UI" panose="020B0502040204020203" pitchFamily="34" charset="0"/>
              </a:rPr>
              <a:t>Infrastructure Security</a:t>
            </a:r>
          </a:p>
        </p:txBody>
      </p:sp>
      <p:pic>
        <p:nvPicPr>
          <p:cNvPr id="61" name="Graphic 60" descr="Azure Firewall logo">
            <a:extLst>
              <a:ext uri="{FF2B5EF4-FFF2-40B4-BE49-F238E27FC236}">
                <a16:creationId xmlns:a16="http://schemas.microsoft.com/office/drawing/2014/main" id="{FD6EECE2-0F0E-C53A-F869-C3DE83B49AF5}"/>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49326" y="3579932"/>
            <a:ext cx="411480" cy="411480"/>
          </a:xfrm>
          <a:prstGeom prst="rect">
            <a:avLst/>
          </a:prstGeom>
        </p:spPr>
      </p:pic>
      <p:sp>
        <p:nvSpPr>
          <p:cNvPr id="62" name="Rectangle 61">
            <a:extLst>
              <a:ext uri="{FF2B5EF4-FFF2-40B4-BE49-F238E27FC236}">
                <a16:creationId xmlns:a16="http://schemas.microsoft.com/office/drawing/2014/main" id="{40C301E7-7F18-3834-2851-010570D695A1}"/>
              </a:ext>
            </a:extLst>
          </p:cNvPr>
          <p:cNvSpPr/>
          <p:nvPr/>
        </p:nvSpPr>
        <p:spPr>
          <a:xfrm>
            <a:off x="1893256" y="3570229"/>
            <a:ext cx="618759" cy="430887"/>
          </a:xfrm>
          <a:prstGeom prst="rect">
            <a:avLst/>
          </a:prstGeom>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Light" panose="020B0502040204020203" pitchFamily="34" charset="0"/>
              </a:rPr>
              <a:t>Azure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Light" panose="020B0502040204020203" pitchFamily="34" charset="0"/>
              </a:rPr>
              <a:t>Firewall</a:t>
            </a:r>
          </a:p>
        </p:txBody>
      </p:sp>
      <p:pic>
        <p:nvPicPr>
          <p:cNvPr id="63" name="Graphic 62" descr="Azure DDoS Protection logo">
            <a:extLst>
              <a:ext uri="{FF2B5EF4-FFF2-40B4-BE49-F238E27FC236}">
                <a16:creationId xmlns:a16="http://schemas.microsoft.com/office/drawing/2014/main" id="{D1627655-462C-2B28-5628-F2DE84A40DB7}"/>
              </a:ext>
              <a:ext uri="{C183D7F6-B498-43B3-948B-1728B52AA6E4}">
                <adec:decorative xmlns:adec="http://schemas.microsoft.com/office/drawing/2017/decorative" val="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27033" y="3579932"/>
            <a:ext cx="411480" cy="411480"/>
          </a:xfrm>
          <a:prstGeom prst="rect">
            <a:avLst/>
          </a:prstGeom>
        </p:spPr>
      </p:pic>
      <p:sp>
        <p:nvSpPr>
          <p:cNvPr id="64" name="Rectangle 63">
            <a:extLst>
              <a:ext uri="{FF2B5EF4-FFF2-40B4-BE49-F238E27FC236}">
                <a16:creationId xmlns:a16="http://schemas.microsoft.com/office/drawing/2014/main" id="{4B04C8C0-E159-23AD-6694-166A7A85802F}"/>
              </a:ext>
            </a:extLst>
          </p:cNvPr>
          <p:cNvSpPr/>
          <p:nvPr/>
        </p:nvSpPr>
        <p:spPr>
          <a:xfrm>
            <a:off x="3442685" y="3570229"/>
            <a:ext cx="979435" cy="430887"/>
          </a:xfrm>
          <a:prstGeom prst="rect">
            <a:avLst/>
          </a:prstGeom>
        </p:spPr>
        <p:txBody>
          <a:bodyPr wrap="none" lIns="0" tIns="0" rIns="0" bIns="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Light" panose="020B0502040204020203" pitchFamily="34" charset="0"/>
              </a:rPr>
              <a:t>Azure DDoS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Light" panose="020B0502040204020203" pitchFamily="34" charset="0"/>
              </a:rPr>
              <a:t>Protection</a:t>
            </a:r>
          </a:p>
        </p:txBody>
      </p:sp>
      <p:pic>
        <p:nvPicPr>
          <p:cNvPr id="65" name="Picture 64" descr="Azure Bastion logo">
            <a:extLst>
              <a:ext uri="{FF2B5EF4-FFF2-40B4-BE49-F238E27FC236}">
                <a16:creationId xmlns:a16="http://schemas.microsoft.com/office/drawing/2014/main" id="{14396A4D-589C-52F7-14DD-C9814BD939D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08899" y="3602792"/>
            <a:ext cx="595305" cy="365760"/>
          </a:xfrm>
          <a:prstGeom prst="rect">
            <a:avLst/>
          </a:prstGeom>
        </p:spPr>
      </p:pic>
      <p:sp>
        <p:nvSpPr>
          <p:cNvPr id="66" name="Rectangle 65">
            <a:extLst>
              <a:ext uri="{FF2B5EF4-FFF2-40B4-BE49-F238E27FC236}">
                <a16:creationId xmlns:a16="http://schemas.microsoft.com/office/drawing/2014/main" id="{954BFBEC-E96C-C346-AAF8-C40AECD9606A}"/>
              </a:ext>
            </a:extLst>
          </p:cNvPr>
          <p:cNvSpPr/>
          <p:nvPr/>
        </p:nvSpPr>
        <p:spPr>
          <a:xfrm>
            <a:off x="5157954" y="3570229"/>
            <a:ext cx="601127" cy="430887"/>
          </a:xfrm>
          <a:prstGeom prst="rect">
            <a:avLst/>
          </a:prstGeom>
        </p:spPr>
        <p:txBody>
          <a:bodyPr wrap="none" lIns="0" tIns="0" rIns="0" bIns="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Light" panose="020B0502040204020203" pitchFamily="34" charset="0"/>
              </a:rPr>
              <a:t>Azure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Light" panose="020B0502040204020203" pitchFamily="34" charset="0"/>
              </a:rPr>
              <a:t>Bastion</a:t>
            </a:r>
          </a:p>
        </p:txBody>
      </p:sp>
      <p:sp>
        <p:nvSpPr>
          <p:cNvPr id="67" name="04R">
            <a:extLst>
              <a:ext uri="{FF2B5EF4-FFF2-40B4-BE49-F238E27FC236}">
                <a16:creationId xmlns:a16="http://schemas.microsoft.com/office/drawing/2014/main" id="{7B791C21-0F15-E64A-49C6-7DC8DD920D13}"/>
              </a:ext>
              <a:ext uri="{C183D7F6-B498-43B3-948B-1728B52AA6E4}">
                <adec:decorative xmlns:adec="http://schemas.microsoft.com/office/drawing/2017/decorative" val="0"/>
              </a:ext>
            </a:extLst>
          </p:cNvPr>
          <p:cNvSpPr/>
          <p:nvPr/>
        </p:nvSpPr>
        <p:spPr bwMode="auto">
          <a:xfrm>
            <a:off x="6272671" y="2792209"/>
            <a:ext cx="5212080" cy="1763486"/>
          </a:xfrm>
          <a:prstGeom prst="roundRect">
            <a:avLst>
              <a:gd name="adj" fmla="val 5500"/>
            </a:avLst>
          </a:prstGeom>
          <a:solidFill>
            <a:srgbClr val="FFFFFF"/>
          </a:solidFill>
          <a:ln w="9525" cap="flat" cmpd="sng" algn="ctr">
            <a:noFill/>
            <a:prstDash val="solid"/>
            <a:headEnd type="none" w="med" len="med"/>
            <a:tailEnd type="none" w="med" len="med"/>
          </a:ln>
          <a:effectLst>
            <a:outerShdw blurRad="139700" dist="38100" dir="2700000" algn="tl" rotWithShape="0">
              <a:prstClr val="black">
                <a:alpha val="20000"/>
              </a:prstClr>
            </a:outerShdw>
          </a:effectLst>
        </p:spPr>
        <p:txBody>
          <a:bodyPr rot="0" spcFirstLastPara="0" vertOverflow="overflow" horzOverflow="overflow" vert="horz" wrap="square" lIns="109728" tIns="64008" rIns="109728" bIns="64008" numCol="1" spcCol="0" rtlCol="0" fromWordArt="0" anchor="t" anchorCtr="0" forceAA="0" compatLnSpc="1">
            <a:prstTxWarp prst="textNoShape">
              <a:avLst/>
            </a:prstTxWarp>
            <a:noAutofit/>
          </a:bodyPr>
          <a:lstStyle/>
          <a:p>
            <a:pPr marL="0" marR="0" lvl="0" indent="0" algn="ctr" defTabSz="914400" rtl="0" eaLnBrk="1" fontAlgn="base" latinLnBrk="0" hangingPunct="1">
              <a:lnSpc>
                <a:spcPct val="100000"/>
              </a:lnSpc>
              <a:spcBef>
                <a:spcPts val="1200"/>
              </a:spcBef>
              <a:spcAft>
                <a:spcPct val="0"/>
              </a:spcAft>
              <a:buClrTx/>
              <a:buSzTx/>
              <a:buFontTx/>
              <a:buNone/>
              <a:tabLst/>
              <a:defRPr/>
            </a:pPr>
            <a:r>
              <a:rPr kumimoji="0" lang="en-US" sz="1400" b="0" i="0" u="none" strike="noStrike" kern="0" cap="none" spc="0" normalizeH="0" baseline="0" noProof="0">
                <a:ln>
                  <a:noFill/>
                </a:ln>
                <a:solidFill>
                  <a:srgbClr val="0078D4"/>
                </a:solidFill>
                <a:effectLst/>
                <a:uLnTx/>
                <a:uFillTx/>
                <a:latin typeface="Segoe UI Semibold"/>
                <a:ea typeface="+mn-ea"/>
                <a:cs typeface="Segoe UI" panose="020B0502040204020203" pitchFamily="34" charset="0"/>
              </a:rPr>
              <a:t>Application Security</a:t>
            </a:r>
          </a:p>
        </p:txBody>
      </p:sp>
      <p:pic>
        <p:nvPicPr>
          <p:cNvPr id="69" name="Graphic 68" descr="Azure Web App Firewall logo">
            <a:extLst>
              <a:ext uri="{FF2B5EF4-FFF2-40B4-BE49-F238E27FC236}">
                <a16:creationId xmlns:a16="http://schemas.microsoft.com/office/drawing/2014/main" id="{DB65AFA8-DAB2-D2BE-7C4A-379B1D876C5A}"/>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993849" y="3579932"/>
            <a:ext cx="411480" cy="411480"/>
          </a:xfrm>
          <a:prstGeom prst="rect">
            <a:avLst/>
          </a:prstGeom>
        </p:spPr>
      </p:pic>
      <p:sp>
        <p:nvSpPr>
          <p:cNvPr id="70" name="Rectangle 69">
            <a:extLst>
              <a:ext uri="{FF2B5EF4-FFF2-40B4-BE49-F238E27FC236}">
                <a16:creationId xmlns:a16="http://schemas.microsoft.com/office/drawing/2014/main" id="{6F3A3AF1-E228-97B3-6FDE-CC96AB92676D}"/>
              </a:ext>
            </a:extLst>
          </p:cNvPr>
          <p:cNvSpPr/>
          <p:nvPr/>
        </p:nvSpPr>
        <p:spPr>
          <a:xfrm>
            <a:off x="8517757" y="3464330"/>
            <a:ext cx="1728509" cy="729210"/>
          </a:xfrm>
          <a:prstGeom prst="rect">
            <a:avLst/>
          </a:prstGeom>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Light" panose="020B0502040204020203" pitchFamily="34" charset="0"/>
              </a:rPr>
              <a:t>Azure Web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Light" panose="020B0502040204020203" pitchFamily="34" charset="0"/>
              </a:rPr>
              <a:t>Application Firewall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Segoe UI Light" panose="020B0502040204020203" pitchFamily="34" charset="0"/>
              </a:rPr>
              <a:t>(regional &amp; global)</a:t>
            </a:r>
          </a:p>
        </p:txBody>
      </p:sp>
      <p:grpSp>
        <p:nvGrpSpPr>
          <p:cNvPr id="71" name="Group 70" descr="Arrow pointing to the left">
            <a:extLst>
              <a:ext uri="{FF2B5EF4-FFF2-40B4-BE49-F238E27FC236}">
                <a16:creationId xmlns:a16="http://schemas.microsoft.com/office/drawing/2014/main" id="{94786036-D47E-6363-58B0-11DB181E7E28}"/>
              </a:ext>
            </a:extLst>
          </p:cNvPr>
          <p:cNvGrpSpPr/>
          <p:nvPr/>
        </p:nvGrpSpPr>
        <p:grpSpPr>
          <a:xfrm flipH="1">
            <a:off x="948163" y="4926818"/>
            <a:ext cx="499382" cy="499382"/>
            <a:chOff x="-773111" y="4503738"/>
            <a:chExt cx="1066801" cy="1066800"/>
          </a:xfrm>
        </p:grpSpPr>
        <p:sp>
          <p:nvSpPr>
            <p:cNvPr id="73" name="Oval 72">
              <a:extLst>
                <a:ext uri="{FF2B5EF4-FFF2-40B4-BE49-F238E27FC236}">
                  <a16:creationId xmlns:a16="http://schemas.microsoft.com/office/drawing/2014/main" id="{C3969418-5661-75F1-9758-D3A199ABAD36}"/>
                </a:ext>
              </a:extLst>
            </p:cNvPr>
            <p:cNvSpPr/>
            <p:nvPr/>
          </p:nvSpPr>
          <p:spPr bwMode="auto">
            <a:xfrm>
              <a:off x="-773111" y="4503738"/>
              <a:ext cx="1066801" cy="1066800"/>
            </a:xfrm>
            <a:prstGeom prst="ellipse">
              <a:avLst/>
            </a:prstGeom>
            <a:solidFill>
              <a:srgbClr val="FFFFFF"/>
            </a:solidFill>
            <a:ln w="9525" cap="flat" cmpd="sng" algn="ctr">
              <a:noFill/>
              <a:prstDash val="solid"/>
              <a:headEnd type="none" w="med" len="med"/>
              <a:tailEnd type="none" w="med" len="med"/>
            </a:ln>
            <a:effectLst>
              <a:outerShdw blurRad="139700" dist="38100" dir="2700000" algn="tl" rotWithShape="0">
                <a:prstClr val="black">
                  <a:alpha val="20000"/>
                </a:prstClr>
              </a:outerShdw>
            </a:effectLst>
          </p:spPr>
          <p:txBody>
            <a:bodyPr rot="0" spcFirstLastPara="0" vertOverflow="overflow" horzOverflow="overflow" vert="horz" wrap="square" lIns="109728" tIns="64008" rIns="109728" bIns="64008" numCol="1" spcCol="0" rtlCol="0" fromWordArt="0" anchor="t" anchorCtr="0" forceAA="0" compatLnSpc="1">
              <a:prstTxWarp prst="textNoShape">
                <a:avLst/>
              </a:prstTxWarp>
              <a:noAutofit/>
            </a:bodyPr>
            <a:lstStyle/>
            <a:p>
              <a:pPr marL="0" marR="0" lvl="0" indent="0" algn="ctr" defTabSz="914400" rtl="0" eaLnBrk="1" fontAlgn="base" latinLnBrk="0" hangingPunct="1">
                <a:lnSpc>
                  <a:spcPct val="100000"/>
                </a:lnSpc>
                <a:spcBef>
                  <a:spcPts val="1200"/>
                </a:spcBef>
                <a:spcAft>
                  <a:spcPct val="0"/>
                </a:spcAft>
                <a:buClrTx/>
                <a:buSzTx/>
                <a:buFontTx/>
                <a:buNone/>
                <a:tabLst/>
                <a:defRPr/>
              </a:pPr>
              <a:endParaRPr kumimoji="0" lang="en-US" sz="1400" b="0" i="0" u="none" strike="noStrike" kern="0" cap="none" spc="0" normalizeH="0" baseline="0" noProof="0" dirty="0">
                <a:ln>
                  <a:noFill/>
                </a:ln>
                <a:solidFill>
                  <a:srgbClr val="0078D4"/>
                </a:solidFill>
                <a:effectLst/>
                <a:uLnTx/>
                <a:uFillTx/>
                <a:latin typeface="Segoe UI Semibold"/>
                <a:ea typeface="+mn-ea"/>
                <a:cs typeface="Segoe UI" panose="020B0502040204020203" pitchFamily="34" charset="0"/>
              </a:endParaRPr>
            </a:p>
          </p:txBody>
        </p:sp>
        <p:sp>
          <p:nvSpPr>
            <p:cNvPr id="74" name="Graphic 4" descr="Icon of an arrow pointing to the right">
              <a:extLst>
                <a:ext uri="{FF2B5EF4-FFF2-40B4-BE49-F238E27FC236}">
                  <a16:creationId xmlns:a16="http://schemas.microsoft.com/office/drawing/2014/main" id="{15B16442-E9EA-E342-4BE8-C1E46119FB59}"/>
                </a:ext>
              </a:extLst>
            </p:cNvPr>
            <p:cNvSpPr/>
            <p:nvPr/>
          </p:nvSpPr>
          <p:spPr>
            <a:xfrm>
              <a:off x="-421727" y="4740474"/>
              <a:ext cx="364031" cy="593330"/>
            </a:xfrm>
            <a:custGeom>
              <a:avLst/>
              <a:gdLst>
                <a:gd name="connsiteX0" fmla="*/ 0 w 1187037"/>
                <a:gd name="connsiteY0" fmla="*/ 203666 h 1934760"/>
                <a:gd name="connsiteX1" fmla="*/ 56674 w 1187037"/>
                <a:gd name="connsiteY1" fmla="*/ 62696 h 1934760"/>
                <a:gd name="connsiteX2" fmla="*/ 344710 w 1187037"/>
                <a:gd name="connsiteY2" fmla="*/ 56695 h 1934760"/>
                <a:gd name="connsiteX3" fmla="*/ 1124331 w 1187037"/>
                <a:gd name="connsiteY3" fmla="*/ 804408 h 1934760"/>
                <a:gd name="connsiteX4" fmla="*/ 1187006 w 1187037"/>
                <a:gd name="connsiteY4" fmla="*/ 947187 h 1934760"/>
                <a:gd name="connsiteX5" fmla="*/ 1130332 w 1187037"/>
                <a:gd name="connsiteY5" fmla="*/ 1092444 h 1934760"/>
                <a:gd name="connsiteX6" fmla="*/ 382619 w 1187037"/>
                <a:gd name="connsiteY6" fmla="*/ 1872065 h 1934760"/>
                <a:gd name="connsiteX7" fmla="*/ 94583 w 1187037"/>
                <a:gd name="connsiteY7" fmla="*/ 1878066 h 1934760"/>
                <a:gd name="connsiteX8" fmla="*/ 88583 w 1187037"/>
                <a:gd name="connsiteY8" fmla="*/ 1590030 h 1934760"/>
                <a:gd name="connsiteX9" fmla="*/ 695325 w 1187037"/>
                <a:gd name="connsiteY9" fmla="*/ 957474 h 1934760"/>
                <a:gd name="connsiteX10" fmla="*/ 62675 w 1187037"/>
                <a:gd name="connsiteY10" fmla="*/ 350732 h 1934760"/>
                <a:gd name="connsiteX11" fmla="*/ 0 w 1187037"/>
                <a:gd name="connsiteY11" fmla="*/ 203666 h 193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7037" h="1934760">
                  <a:moveTo>
                    <a:pt x="0" y="203666"/>
                  </a:moveTo>
                  <a:cubicBezTo>
                    <a:pt x="0" y="152993"/>
                    <a:pt x="18860" y="102225"/>
                    <a:pt x="56674" y="62696"/>
                  </a:cubicBezTo>
                  <a:cubicBezTo>
                    <a:pt x="134493" y="-18457"/>
                    <a:pt x="263462" y="-21219"/>
                    <a:pt x="344710" y="56695"/>
                  </a:cubicBezTo>
                  <a:lnTo>
                    <a:pt x="1124331" y="804408"/>
                  </a:lnTo>
                  <a:cubicBezTo>
                    <a:pt x="1163288" y="841841"/>
                    <a:pt x="1185863" y="893181"/>
                    <a:pt x="1187006" y="947187"/>
                  </a:cubicBezTo>
                  <a:cubicBezTo>
                    <a:pt x="1187958" y="1000813"/>
                    <a:pt x="1167765" y="1053486"/>
                    <a:pt x="1130332" y="1092444"/>
                  </a:cubicBezTo>
                  <a:lnTo>
                    <a:pt x="382619" y="1872065"/>
                  </a:lnTo>
                  <a:cubicBezTo>
                    <a:pt x="304800" y="1953218"/>
                    <a:pt x="175831" y="1955980"/>
                    <a:pt x="94583" y="1878066"/>
                  </a:cubicBezTo>
                  <a:cubicBezTo>
                    <a:pt x="13335" y="1800151"/>
                    <a:pt x="10668" y="1671278"/>
                    <a:pt x="88583" y="1590030"/>
                  </a:cubicBezTo>
                  <a:lnTo>
                    <a:pt x="695325" y="957474"/>
                  </a:lnTo>
                  <a:lnTo>
                    <a:pt x="62675" y="350732"/>
                  </a:lnTo>
                  <a:cubicBezTo>
                    <a:pt x="20955" y="310727"/>
                    <a:pt x="0" y="257292"/>
                    <a:pt x="0" y="203666"/>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UI Semibold"/>
                <a:ea typeface="+mn-ea"/>
                <a:cs typeface="+mn-cs"/>
              </a:endParaRPr>
            </a:p>
          </p:txBody>
        </p:sp>
      </p:grpSp>
      <p:sp>
        <p:nvSpPr>
          <p:cNvPr id="75" name="TextBox 74">
            <a:extLst>
              <a:ext uri="{FF2B5EF4-FFF2-40B4-BE49-F238E27FC236}">
                <a16:creationId xmlns:a16="http://schemas.microsoft.com/office/drawing/2014/main" id="{55AC6F14-B333-C5D5-5F9B-F1648EDC01AE}"/>
              </a:ext>
            </a:extLst>
          </p:cNvPr>
          <p:cNvSpPr txBox="1"/>
          <p:nvPr/>
        </p:nvSpPr>
        <p:spPr>
          <a:xfrm>
            <a:off x="2015889" y="4884122"/>
            <a:ext cx="1553449" cy="584775"/>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effectLst/>
                <a:uLnTx/>
                <a:uFillTx/>
                <a:latin typeface="Segoe UI"/>
                <a:ea typeface="+mn-ea"/>
                <a:cs typeface="Arial" panose="020B0604020202020204" pitchFamily="34" charset="0"/>
              </a:rPr>
              <a:t>Segmentation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effectLst/>
                <a:uLnTx/>
                <a:uFillTx/>
                <a:latin typeface="Segoe UI"/>
                <a:ea typeface="+mn-ea"/>
                <a:cs typeface="Arial" panose="020B0604020202020204" pitchFamily="34" charset="0"/>
              </a:rPr>
              <a:t>controls</a:t>
            </a:r>
          </a:p>
        </p:txBody>
      </p:sp>
      <p:cxnSp>
        <p:nvCxnSpPr>
          <p:cNvPr id="76" name="Straight Connector 75">
            <a:extLst>
              <a:ext uri="{FF2B5EF4-FFF2-40B4-BE49-F238E27FC236}">
                <a16:creationId xmlns:a16="http://schemas.microsoft.com/office/drawing/2014/main" id="{A9F0F598-9CFE-994C-16D8-D3B3A0E19E9D}"/>
              </a:ext>
              <a:ext uri="{C183D7F6-B498-43B3-948B-1728B52AA6E4}">
                <adec:decorative xmlns:adec="http://schemas.microsoft.com/office/drawing/2017/decorative" val="1"/>
              </a:ext>
            </a:extLst>
          </p:cNvPr>
          <p:cNvCxnSpPr>
            <a:cxnSpLocks/>
          </p:cNvCxnSpPr>
          <p:nvPr/>
        </p:nvCxnSpPr>
        <p:spPr>
          <a:xfrm>
            <a:off x="3930356" y="4856469"/>
            <a:ext cx="0" cy="640080"/>
          </a:xfrm>
          <a:prstGeom prst="line">
            <a:avLst/>
          </a:prstGeom>
          <a:noFill/>
          <a:ln w="6350" cap="flat" cmpd="sng" algn="ctr">
            <a:solidFill>
              <a:schemeClr val="tx1"/>
            </a:solidFill>
            <a:prstDash val="dash"/>
            <a:headEnd type="none" w="lg" len="med"/>
            <a:tailEnd type="none" w="lg" len="med"/>
          </a:ln>
          <a:effectLst/>
        </p:spPr>
      </p:cxnSp>
      <p:sp>
        <p:nvSpPr>
          <p:cNvPr id="77" name="TextBox 76">
            <a:extLst>
              <a:ext uri="{FF2B5EF4-FFF2-40B4-BE49-F238E27FC236}">
                <a16:creationId xmlns:a16="http://schemas.microsoft.com/office/drawing/2014/main" id="{E382E26B-9FC7-FD31-88BE-5670B1AEC280}"/>
              </a:ext>
            </a:extLst>
          </p:cNvPr>
          <p:cNvSpPr txBox="1"/>
          <p:nvPr/>
        </p:nvSpPr>
        <p:spPr>
          <a:xfrm>
            <a:off x="4291374" y="4884122"/>
            <a:ext cx="1553449" cy="584775"/>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effectLst/>
                <a:uLnTx/>
                <a:uFillTx/>
                <a:latin typeface="Segoe UI"/>
                <a:ea typeface="+mn-ea"/>
                <a:cs typeface="Arial" panose="020B0604020202020204" pitchFamily="34" charset="0"/>
              </a:rPr>
              <a:t>Intelligent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effectLst/>
                <a:uLnTx/>
                <a:uFillTx/>
                <a:latin typeface="Segoe UI"/>
                <a:ea typeface="+mn-ea"/>
                <a:cs typeface="Arial" panose="020B0604020202020204" pitchFamily="34" charset="0"/>
              </a:rPr>
              <a:t>threat protection</a:t>
            </a:r>
          </a:p>
        </p:txBody>
      </p:sp>
      <p:cxnSp>
        <p:nvCxnSpPr>
          <p:cNvPr id="78" name="Straight Connector 77">
            <a:extLst>
              <a:ext uri="{FF2B5EF4-FFF2-40B4-BE49-F238E27FC236}">
                <a16:creationId xmlns:a16="http://schemas.microsoft.com/office/drawing/2014/main" id="{F9BF545C-5DD2-D771-C3CF-358C8A214385}"/>
              </a:ext>
              <a:ext uri="{C183D7F6-B498-43B3-948B-1728B52AA6E4}">
                <adec:decorative xmlns:adec="http://schemas.microsoft.com/office/drawing/2017/decorative" val="1"/>
              </a:ext>
            </a:extLst>
          </p:cNvPr>
          <p:cNvCxnSpPr>
            <a:cxnSpLocks/>
          </p:cNvCxnSpPr>
          <p:nvPr/>
        </p:nvCxnSpPr>
        <p:spPr>
          <a:xfrm>
            <a:off x="6205841" y="4856469"/>
            <a:ext cx="0" cy="640080"/>
          </a:xfrm>
          <a:prstGeom prst="line">
            <a:avLst/>
          </a:prstGeom>
          <a:noFill/>
          <a:ln w="6350" cap="flat" cmpd="sng" algn="ctr">
            <a:solidFill>
              <a:schemeClr val="tx1"/>
            </a:solidFill>
            <a:prstDash val="dash"/>
            <a:headEnd type="none" w="lg" len="med"/>
            <a:tailEnd type="none" w="lg" len="med"/>
          </a:ln>
          <a:effectLst/>
        </p:spPr>
      </p:cxnSp>
      <p:sp>
        <p:nvSpPr>
          <p:cNvPr id="79" name="TextBox 78">
            <a:extLst>
              <a:ext uri="{FF2B5EF4-FFF2-40B4-BE49-F238E27FC236}">
                <a16:creationId xmlns:a16="http://schemas.microsoft.com/office/drawing/2014/main" id="{E00C3029-A940-20AE-62E9-3DCEE2AFAC74}"/>
              </a:ext>
            </a:extLst>
          </p:cNvPr>
          <p:cNvSpPr txBox="1"/>
          <p:nvPr/>
        </p:nvSpPr>
        <p:spPr>
          <a:xfrm>
            <a:off x="6566859" y="4884122"/>
            <a:ext cx="1553449" cy="584775"/>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effectLst/>
                <a:uLnTx/>
                <a:uFillTx/>
                <a:latin typeface="Segoe UI"/>
                <a:ea typeface="+mn-ea"/>
                <a:cs typeface="Arial" panose="020B0604020202020204" pitchFamily="34" charset="0"/>
              </a:rPr>
              <a:t>Traffic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effectLst/>
                <a:uLnTx/>
                <a:uFillTx/>
                <a:latin typeface="Segoe UI"/>
                <a:ea typeface="+mn-ea"/>
                <a:cs typeface="Arial" panose="020B0604020202020204" pitchFamily="34" charset="0"/>
              </a:rPr>
              <a:t>encryption</a:t>
            </a:r>
          </a:p>
        </p:txBody>
      </p:sp>
      <p:cxnSp>
        <p:nvCxnSpPr>
          <p:cNvPr id="81" name="Straight Connector 80">
            <a:extLst>
              <a:ext uri="{FF2B5EF4-FFF2-40B4-BE49-F238E27FC236}">
                <a16:creationId xmlns:a16="http://schemas.microsoft.com/office/drawing/2014/main" id="{8BCFBF71-959E-7D08-2321-205882B6AB95}"/>
              </a:ext>
              <a:ext uri="{C183D7F6-B498-43B3-948B-1728B52AA6E4}">
                <adec:decorative xmlns:adec="http://schemas.microsoft.com/office/drawing/2017/decorative" val="1"/>
              </a:ext>
            </a:extLst>
          </p:cNvPr>
          <p:cNvCxnSpPr>
            <a:cxnSpLocks/>
          </p:cNvCxnSpPr>
          <p:nvPr/>
        </p:nvCxnSpPr>
        <p:spPr>
          <a:xfrm>
            <a:off x="8481326" y="4856469"/>
            <a:ext cx="0" cy="640080"/>
          </a:xfrm>
          <a:prstGeom prst="line">
            <a:avLst/>
          </a:prstGeom>
          <a:noFill/>
          <a:ln w="6350" cap="flat" cmpd="sng" algn="ctr">
            <a:solidFill>
              <a:schemeClr val="tx1"/>
            </a:solidFill>
            <a:prstDash val="dash"/>
            <a:headEnd type="none" w="lg" len="med"/>
            <a:tailEnd type="none" w="lg" len="med"/>
          </a:ln>
          <a:effectLst/>
        </p:spPr>
      </p:cxnSp>
      <p:sp>
        <p:nvSpPr>
          <p:cNvPr id="82" name="TextBox 81">
            <a:extLst>
              <a:ext uri="{FF2B5EF4-FFF2-40B4-BE49-F238E27FC236}">
                <a16:creationId xmlns:a16="http://schemas.microsoft.com/office/drawing/2014/main" id="{F94E2793-2830-9707-75CA-308DF4253216}"/>
              </a:ext>
            </a:extLst>
          </p:cNvPr>
          <p:cNvSpPr txBox="1"/>
          <p:nvPr/>
        </p:nvSpPr>
        <p:spPr>
          <a:xfrm>
            <a:off x="8842343" y="4884122"/>
            <a:ext cx="1553449" cy="584775"/>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effectLst/>
                <a:uLnTx/>
                <a:uFillTx/>
                <a:latin typeface="Segoe UI"/>
                <a:ea typeface="+mn-ea"/>
                <a:cs typeface="Arial" panose="020B0604020202020204" pitchFamily="34" charset="0"/>
              </a:rPr>
              <a:t>Private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effectLst/>
                <a:uLnTx/>
                <a:uFillTx/>
                <a:latin typeface="Segoe UI"/>
                <a:ea typeface="+mn-ea"/>
                <a:cs typeface="Arial" panose="020B0604020202020204" pitchFamily="34" charset="0"/>
              </a:rPr>
              <a:t>access</a:t>
            </a:r>
          </a:p>
        </p:txBody>
      </p:sp>
      <p:grpSp>
        <p:nvGrpSpPr>
          <p:cNvPr id="83" name="Group 82" descr="Arrow pointing to the right">
            <a:extLst>
              <a:ext uri="{FF2B5EF4-FFF2-40B4-BE49-F238E27FC236}">
                <a16:creationId xmlns:a16="http://schemas.microsoft.com/office/drawing/2014/main" id="{288CAB82-54C7-57AD-E023-43E40FC6CFA2}"/>
              </a:ext>
            </a:extLst>
          </p:cNvPr>
          <p:cNvGrpSpPr/>
          <p:nvPr/>
        </p:nvGrpSpPr>
        <p:grpSpPr>
          <a:xfrm>
            <a:off x="10985369" y="4926818"/>
            <a:ext cx="499382" cy="499382"/>
            <a:chOff x="-773112" y="4503738"/>
            <a:chExt cx="1066800" cy="1066800"/>
          </a:xfrm>
        </p:grpSpPr>
        <p:sp>
          <p:nvSpPr>
            <p:cNvPr id="84" name="Oval 83">
              <a:extLst>
                <a:ext uri="{FF2B5EF4-FFF2-40B4-BE49-F238E27FC236}">
                  <a16:creationId xmlns:a16="http://schemas.microsoft.com/office/drawing/2014/main" id="{E5A8C676-494A-B7C5-308D-B28B0F3D0736}"/>
                </a:ext>
              </a:extLst>
            </p:cNvPr>
            <p:cNvSpPr/>
            <p:nvPr/>
          </p:nvSpPr>
          <p:spPr bwMode="auto">
            <a:xfrm>
              <a:off x="-773112" y="4503738"/>
              <a:ext cx="1066800" cy="1066800"/>
            </a:xfrm>
            <a:prstGeom prst="ellipse">
              <a:avLst/>
            </a:prstGeom>
            <a:solidFill>
              <a:srgbClr val="FFFFFF"/>
            </a:solidFill>
            <a:ln w="9525" cap="flat" cmpd="sng" algn="ctr">
              <a:noFill/>
              <a:prstDash val="solid"/>
              <a:headEnd type="none" w="med" len="med"/>
              <a:tailEnd type="none" w="med" len="med"/>
            </a:ln>
            <a:effectLst>
              <a:outerShdw blurRad="139700" dist="38100" dir="2700000" algn="tl" rotWithShape="0">
                <a:prstClr val="black">
                  <a:alpha val="20000"/>
                </a:prstClr>
              </a:outerShdw>
            </a:effectLst>
          </p:spPr>
          <p:txBody>
            <a:bodyPr rot="0" spcFirstLastPara="0" vertOverflow="overflow" horzOverflow="overflow" vert="horz" wrap="square" lIns="109728" tIns="64008" rIns="109728" bIns="64008" numCol="1" spcCol="0" rtlCol="0" fromWordArt="0" anchor="t" anchorCtr="0" forceAA="0" compatLnSpc="1">
              <a:prstTxWarp prst="textNoShape">
                <a:avLst/>
              </a:prstTxWarp>
              <a:noAutofit/>
            </a:bodyPr>
            <a:lstStyle/>
            <a:p>
              <a:pPr marL="0" marR="0" lvl="0" indent="0" algn="ctr" defTabSz="914400" rtl="0" eaLnBrk="1" fontAlgn="base" latinLnBrk="0" hangingPunct="1">
                <a:lnSpc>
                  <a:spcPct val="100000"/>
                </a:lnSpc>
                <a:spcBef>
                  <a:spcPts val="1200"/>
                </a:spcBef>
                <a:spcAft>
                  <a:spcPct val="0"/>
                </a:spcAft>
                <a:buClrTx/>
                <a:buSzTx/>
                <a:buFontTx/>
                <a:buNone/>
                <a:tabLst/>
                <a:defRPr/>
              </a:pPr>
              <a:endParaRPr kumimoji="0" lang="en-US" sz="1400" b="0" i="0" u="none" strike="noStrike" kern="0" cap="none" spc="0" normalizeH="0" baseline="0" noProof="0">
                <a:ln>
                  <a:noFill/>
                </a:ln>
                <a:solidFill>
                  <a:srgbClr val="0078D4"/>
                </a:solidFill>
                <a:effectLst/>
                <a:uLnTx/>
                <a:uFillTx/>
                <a:latin typeface="Segoe UI Semibold"/>
                <a:ea typeface="+mn-ea"/>
                <a:cs typeface="Segoe UI" panose="020B0502040204020203" pitchFamily="34" charset="0"/>
              </a:endParaRPr>
            </a:p>
          </p:txBody>
        </p:sp>
        <p:sp>
          <p:nvSpPr>
            <p:cNvPr id="85" name="Graphic 4" descr="Icon of an arrow pointing to the right">
              <a:extLst>
                <a:ext uri="{FF2B5EF4-FFF2-40B4-BE49-F238E27FC236}">
                  <a16:creationId xmlns:a16="http://schemas.microsoft.com/office/drawing/2014/main" id="{C3D00DA3-C330-C939-CE3F-A2E6C8F031EC}"/>
                </a:ext>
              </a:extLst>
            </p:cNvPr>
            <p:cNvSpPr/>
            <p:nvPr/>
          </p:nvSpPr>
          <p:spPr>
            <a:xfrm>
              <a:off x="-421727" y="4740473"/>
              <a:ext cx="364030" cy="593330"/>
            </a:xfrm>
            <a:custGeom>
              <a:avLst/>
              <a:gdLst>
                <a:gd name="connsiteX0" fmla="*/ 0 w 1187037"/>
                <a:gd name="connsiteY0" fmla="*/ 203666 h 1934760"/>
                <a:gd name="connsiteX1" fmla="*/ 56674 w 1187037"/>
                <a:gd name="connsiteY1" fmla="*/ 62696 h 1934760"/>
                <a:gd name="connsiteX2" fmla="*/ 344710 w 1187037"/>
                <a:gd name="connsiteY2" fmla="*/ 56695 h 1934760"/>
                <a:gd name="connsiteX3" fmla="*/ 1124331 w 1187037"/>
                <a:gd name="connsiteY3" fmla="*/ 804408 h 1934760"/>
                <a:gd name="connsiteX4" fmla="*/ 1187006 w 1187037"/>
                <a:gd name="connsiteY4" fmla="*/ 947187 h 1934760"/>
                <a:gd name="connsiteX5" fmla="*/ 1130332 w 1187037"/>
                <a:gd name="connsiteY5" fmla="*/ 1092444 h 1934760"/>
                <a:gd name="connsiteX6" fmla="*/ 382619 w 1187037"/>
                <a:gd name="connsiteY6" fmla="*/ 1872065 h 1934760"/>
                <a:gd name="connsiteX7" fmla="*/ 94583 w 1187037"/>
                <a:gd name="connsiteY7" fmla="*/ 1878066 h 1934760"/>
                <a:gd name="connsiteX8" fmla="*/ 88583 w 1187037"/>
                <a:gd name="connsiteY8" fmla="*/ 1590030 h 1934760"/>
                <a:gd name="connsiteX9" fmla="*/ 695325 w 1187037"/>
                <a:gd name="connsiteY9" fmla="*/ 957474 h 1934760"/>
                <a:gd name="connsiteX10" fmla="*/ 62675 w 1187037"/>
                <a:gd name="connsiteY10" fmla="*/ 350732 h 1934760"/>
                <a:gd name="connsiteX11" fmla="*/ 0 w 1187037"/>
                <a:gd name="connsiteY11" fmla="*/ 203666 h 193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7037" h="1934760">
                  <a:moveTo>
                    <a:pt x="0" y="203666"/>
                  </a:moveTo>
                  <a:cubicBezTo>
                    <a:pt x="0" y="152993"/>
                    <a:pt x="18860" y="102225"/>
                    <a:pt x="56674" y="62696"/>
                  </a:cubicBezTo>
                  <a:cubicBezTo>
                    <a:pt x="134493" y="-18457"/>
                    <a:pt x="263462" y="-21219"/>
                    <a:pt x="344710" y="56695"/>
                  </a:cubicBezTo>
                  <a:lnTo>
                    <a:pt x="1124331" y="804408"/>
                  </a:lnTo>
                  <a:cubicBezTo>
                    <a:pt x="1163288" y="841841"/>
                    <a:pt x="1185863" y="893181"/>
                    <a:pt x="1187006" y="947187"/>
                  </a:cubicBezTo>
                  <a:cubicBezTo>
                    <a:pt x="1187958" y="1000813"/>
                    <a:pt x="1167765" y="1053486"/>
                    <a:pt x="1130332" y="1092444"/>
                  </a:cubicBezTo>
                  <a:lnTo>
                    <a:pt x="382619" y="1872065"/>
                  </a:lnTo>
                  <a:cubicBezTo>
                    <a:pt x="304800" y="1953218"/>
                    <a:pt x="175831" y="1955980"/>
                    <a:pt x="94583" y="1878066"/>
                  </a:cubicBezTo>
                  <a:cubicBezTo>
                    <a:pt x="13335" y="1800151"/>
                    <a:pt x="10668" y="1671278"/>
                    <a:pt x="88583" y="1590030"/>
                  </a:cubicBezTo>
                  <a:lnTo>
                    <a:pt x="695325" y="957474"/>
                  </a:lnTo>
                  <a:lnTo>
                    <a:pt x="62675" y="350732"/>
                  </a:lnTo>
                  <a:cubicBezTo>
                    <a:pt x="20955" y="310727"/>
                    <a:pt x="0" y="257292"/>
                    <a:pt x="0" y="203666"/>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bold"/>
                <a:ea typeface="+mn-ea"/>
                <a:cs typeface="+mn-cs"/>
              </a:endParaRPr>
            </a:p>
          </p:txBody>
        </p:sp>
      </p:grpSp>
      <p:sp>
        <p:nvSpPr>
          <p:cNvPr id="86" name="TextBox 85">
            <a:extLst>
              <a:ext uri="{FF2B5EF4-FFF2-40B4-BE49-F238E27FC236}">
                <a16:creationId xmlns:a16="http://schemas.microsoft.com/office/drawing/2014/main" id="{5EFD16B8-E01A-A0BB-014F-6130BE07A5FE}"/>
              </a:ext>
            </a:extLst>
          </p:cNvPr>
          <p:cNvSpPr txBox="1"/>
          <p:nvPr/>
        </p:nvSpPr>
        <p:spPr>
          <a:xfrm>
            <a:off x="3986014" y="5727542"/>
            <a:ext cx="4573313" cy="246221"/>
          </a:xfrm>
          <a:prstGeom prst="rect">
            <a:avLst/>
          </a:prstGeom>
          <a:solidFill>
            <a:schemeClr val="bg1"/>
          </a:solidFill>
        </p:spPr>
        <p:txBody>
          <a:bodyPr wrap="square" lIns="0" tIns="0" rIns="0" bIns="0" rtlCol="0" anchor="ctr">
            <a:spAutoFit/>
          </a:bodyPr>
          <a:lstStyle/>
          <a:p>
            <a:pPr marL="0" marR="0" lvl="0" indent="0" algn="ctr" defTabSz="914400" rtl="0" eaLnBrk="1" fontAlgn="base" latinLnBrk="0" hangingPunct="1">
              <a:lnSpc>
                <a:spcPct val="100000"/>
              </a:lnSpc>
              <a:spcBef>
                <a:spcPts val="1200"/>
              </a:spcBef>
              <a:spcAft>
                <a:spcPct val="0"/>
              </a:spcAft>
              <a:buClrTx/>
              <a:buSzTx/>
              <a:buFontTx/>
              <a:buNone/>
              <a:tabLst/>
              <a:defRPr/>
            </a:pPr>
            <a:r>
              <a:rPr kumimoji="0" lang="en-US" sz="1600" b="0" i="0" u="none" strike="noStrike" kern="0" cap="none" spc="0" normalizeH="0" baseline="0" noProof="0" dirty="0">
                <a:ln>
                  <a:noFill/>
                </a:ln>
                <a:effectLst/>
                <a:uLnTx/>
                <a:uFillTx/>
                <a:latin typeface="Segoe UI Semibold"/>
                <a:ea typeface="+mn-ea"/>
                <a:cs typeface="Segoe UI" panose="020B0502040204020203" pitchFamily="34" charset="0"/>
              </a:rPr>
              <a:t>Defense-in-depth protection from edge to cloud</a:t>
            </a:r>
          </a:p>
        </p:txBody>
      </p:sp>
      <p:sp>
        <p:nvSpPr>
          <p:cNvPr id="2" name="Star: 5 Points 1">
            <a:extLst>
              <a:ext uri="{FF2B5EF4-FFF2-40B4-BE49-F238E27FC236}">
                <a16:creationId xmlns:a16="http://schemas.microsoft.com/office/drawing/2014/main" id="{9D1E4BBE-D9C2-94BB-DDC2-AF808C2C5F9D}"/>
              </a:ext>
            </a:extLst>
          </p:cNvPr>
          <p:cNvSpPr/>
          <p:nvPr/>
        </p:nvSpPr>
        <p:spPr bwMode="auto">
          <a:xfrm>
            <a:off x="2339253" y="3502046"/>
            <a:ext cx="219400" cy="201491"/>
          </a:xfrm>
          <a:prstGeom prst="star5">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BE"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a:extLst>
              <a:ext uri="{FF2B5EF4-FFF2-40B4-BE49-F238E27FC236}">
                <a16:creationId xmlns:a16="http://schemas.microsoft.com/office/drawing/2014/main" id="{A4E66F46-3A68-426F-CE0A-489495B6F2E8}"/>
              </a:ext>
            </a:extLst>
          </p:cNvPr>
          <p:cNvSpPr txBox="1"/>
          <p:nvPr/>
        </p:nvSpPr>
        <p:spPr>
          <a:xfrm>
            <a:off x="3955229" y="6192572"/>
            <a:ext cx="6719010" cy="230832"/>
          </a:xfrm>
          <a:prstGeom prst="rect">
            <a:avLst/>
          </a:prstGeom>
          <a:noFill/>
        </p:spPr>
        <p:txBody>
          <a:bodyPr wrap="square">
            <a:spAutoFit/>
          </a:bodyPr>
          <a:lstStyle/>
          <a:p>
            <a:r>
              <a:rPr lang="en-US" sz="900" dirty="0">
                <a:solidFill>
                  <a:schemeClr val="tx2"/>
                </a:solidFill>
                <a:hlinkClick r:id="rId10">
                  <a:extLst>
                    <a:ext uri="{A12FA001-AC4F-418D-AE19-62706E023703}">
                      <ahyp:hlinkClr xmlns:ahyp="http://schemas.microsoft.com/office/drawing/2018/hyperlinkcolor" val="tx"/>
                    </a:ext>
                  </a:extLst>
                </a:hlinkClick>
              </a:rPr>
              <a:t>Azure Firewall Basic SKU is now Available in Public Preview - Microsoft Community Hub</a:t>
            </a:r>
            <a:endParaRPr lang="en-BE" sz="900" dirty="0">
              <a:solidFill>
                <a:schemeClr val="tx2"/>
              </a:solidFill>
            </a:endParaRPr>
          </a:p>
        </p:txBody>
      </p:sp>
      <p:sp>
        <p:nvSpPr>
          <p:cNvPr id="7" name="Title 6">
            <a:extLst>
              <a:ext uri="{FF2B5EF4-FFF2-40B4-BE49-F238E27FC236}">
                <a16:creationId xmlns:a16="http://schemas.microsoft.com/office/drawing/2014/main" id="{A3D7A1FB-D604-6906-2037-C322C3564FA9}"/>
              </a:ext>
            </a:extLst>
          </p:cNvPr>
          <p:cNvSpPr>
            <a:spLocks noGrp="1"/>
          </p:cNvSpPr>
          <p:nvPr>
            <p:ph type="title"/>
          </p:nvPr>
        </p:nvSpPr>
        <p:spPr>
          <a:xfrm>
            <a:off x="455995" y="620428"/>
            <a:ext cx="11306469" cy="752578"/>
          </a:xfrm>
        </p:spPr>
        <p:txBody>
          <a:bodyPr/>
          <a:lstStyle/>
          <a:p>
            <a:r>
              <a:rPr kumimoji="0" lang="en-US" sz="2750" b="0" i="0" u="none" strike="noStrike" kern="1200" cap="none" spc="-51" normalizeH="0" baseline="0" noProof="0" dirty="0">
                <a:ln w="3175">
                  <a:noFill/>
                </a:ln>
                <a:solidFill>
                  <a:schemeClr val="tx1"/>
                </a:solidFill>
                <a:effectLst/>
                <a:uLnTx/>
                <a:uFillTx/>
                <a:latin typeface="Segoe UI Semibold"/>
                <a:ea typeface="+mn-ea"/>
                <a:cs typeface="Segoe UI" pitchFamily="34" charset="0"/>
              </a:rPr>
              <a:t>Secure your network infrastructure and applications</a:t>
            </a:r>
            <a:br>
              <a:rPr kumimoji="0" lang="en-US" sz="4400" b="0" i="0" u="none" strike="noStrike" kern="1200" cap="none" spc="-51" normalizeH="0" baseline="0" noProof="0" dirty="0">
                <a:ln w="3175">
                  <a:noFill/>
                </a:ln>
                <a:gradFill>
                  <a:gsLst>
                    <a:gs pos="0">
                      <a:srgbClr val="FFFFFF"/>
                    </a:gs>
                    <a:gs pos="100000">
                      <a:srgbClr val="FFFFFF"/>
                    </a:gs>
                  </a:gsLst>
                  <a:lin ang="5400000" scaled="1"/>
                </a:gradFill>
                <a:effectLst/>
                <a:uLnTx/>
                <a:uFillTx/>
                <a:latin typeface="Segoe UI Semibold"/>
                <a:ea typeface="+mn-ea"/>
                <a:cs typeface="Segoe UI" pitchFamily="34" charset="0"/>
              </a:rPr>
            </a:br>
            <a:r>
              <a:rPr lang="en-US" sz="1960" spc="0" dirty="0">
                <a:solidFill>
                  <a:schemeClr val="tx1"/>
                </a:solidFill>
                <a:latin typeface="+mn-lt"/>
              </a:rPr>
              <a:t>Protection from edge to cloud with cloud-native network security based on Zero Trust</a:t>
            </a:r>
            <a:endParaRPr lang="en-NL" sz="1960" spc="0" dirty="0">
              <a:solidFill>
                <a:schemeClr val="tx1"/>
              </a:solidFill>
              <a:latin typeface="+mn-lt"/>
            </a:endParaRPr>
          </a:p>
        </p:txBody>
      </p:sp>
    </p:spTree>
    <p:extLst>
      <p:ext uri="{BB962C8B-B14F-4D97-AF65-F5344CB8AC3E}">
        <p14:creationId xmlns:p14="http://schemas.microsoft.com/office/powerpoint/2010/main" val="25841880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587BC07-AFF7-48B8-9E0B-939E89FA171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229840" y="0"/>
            <a:ext cx="5962159" cy="6857514"/>
          </a:xfrm>
          <a:prstGeom prst="rect">
            <a:avLst/>
          </a:prstGeom>
        </p:spPr>
      </p:pic>
      <p:sp>
        <p:nvSpPr>
          <p:cNvPr id="11" name="Title 10">
            <a:extLst>
              <a:ext uri="{FF2B5EF4-FFF2-40B4-BE49-F238E27FC236}">
                <a16:creationId xmlns:a16="http://schemas.microsoft.com/office/drawing/2014/main" id="{7290386D-334D-55A4-3939-ACB492756D0F}"/>
              </a:ext>
            </a:extLst>
          </p:cNvPr>
          <p:cNvSpPr>
            <a:spLocks noGrp="1"/>
          </p:cNvSpPr>
          <p:nvPr>
            <p:ph type="title"/>
          </p:nvPr>
        </p:nvSpPr>
        <p:spPr/>
        <p:txBody>
          <a:bodyPr/>
          <a:lstStyle/>
          <a:p>
            <a:r>
              <a:rPr lang="en-NL" dirty="0">
                <a:solidFill>
                  <a:schemeClr val="bg1"/>
                </a:solidFill>
              </a:rPr>
              <a:t>Questions?</a:t>
            </a:r>
          </a:p>
        </p:txBody>
      </p:sp>
    </p:spTree>
    <p:extLst>
      <p:ext uri="{BB962C8B-B14F-4D97-AF65-F5344CB8AC3E}">
        <p14:creationId xmlns:p14="http://schemas.microsoft.com/office/powerpoint/2010/main" val="254638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C9743-0501-3910-7E12-B5390C62F231}"/>
              </a:ext>
            </a:extLst>
          </p:cNvPr>
          <p:cNvSpPr txBox="1">
            <a:spLocks/>
          </p:cNvSpPr>
          <p:nvPr/>
        </p:nvSpPr>
        <p:spPr>
          <a:xfrm>
            <a:off x="2362873" y="3760260"/>
            <a:ext cx="7710728" cy="1163395"/>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US" dirty="0">
                <a:solidFill>
                  <a:schemeClr val="tx2"/>
                </a:solidFill>
              </a:rPr>
              <a:t>Introduction to</a:t>
            </a:r>
            <a:br>
              <a:rPr lang="en-US" dirty="0">
                <a:solidFill>
                  <a:schemeClr val="tx2"/>
                </a:solidFill>
              </a:rPr>
            </a:br>
            <a:r>
              <a:rPr lang="en-US" dirty="0">
                <a:solidFill>
                  <a:schemeClr val="tx2"/>
                </a:solidFill>
              </a:rPr>
              <a:t>business continuity</a:t>
            </a:r>
            <a:br>
              <a:rPr lang="en-US" dirty="0">
                <a:solidFill>
                  <a:schemeClr val="tx2"/>
                </a:solidFill>
              </a:rPr>
            </a:br>
            <a:r>
              <a:rPr lang="en-US" dirty="0">
                <a:solidFill>
                  <a:schemeClr val="tx2"/>
                </a:solidFill>
              </a:rPr>
              <a:t>and disaster recovery</a:t>
            </a:r>
            <a:endParaRPr lang="hu-HU" dirty="0">
              <a:solidFill>
                <a:schemeClr val="tx1"/>
              </a:solidFill>
            </a:endParaRPr>
          </a:p>
        </p:txBody>
      </p:sp>
      <p:pic>
        <p:nvPicPr>
          <p:cNvPr id="3" name="Picture 2">
            <a:extLst>
              <a:ext uri="{FF2B5EF4-FFF2-40B4-BE49-F238E27FC236}">
                <a16:creationId xmlns:a16="http://schemas.microsoft.com/office/drawing/2014/main" id="{E56827C0-F288-67D2-89ED-C39688412E7B}"/>
              </a:ext>
            </a:extLst>
          </p:cNvPr>
          <p:cNvPicPr>
            <a:picLocks noChangeAspect="1"/>
          </p:cNvPicPr>
          <p:nvPr/>
        </p:nvPicPr>
        <p:blipFill>
          <a:blip r:embed="rId3"/>
          <a:stretch>
            <a:fillRect/>
          </a:stretch>
        </p:blipFill>
        <p:spPr>
          <a:xfrm>
            <a:off x="5653087" y="2366962"/>
            <a:ext cx="1130300" cy="1130300"/>
          </a:xfrm>
          <a:prstGeom prst="rect">
            <a:avLst/>
          </a:prstGeom>
          <a:solidFill>
            <a:schemeClr val="bg2"/>
          </a:solidFill>
        </p:spPr>
      </p:pic>
      <p:pic>
        <p:nvPicPr>
          <p:cNvPr id="7" name="Picture 6">
            <a:extLst>
              <a:ext uri="{FF2B5EF4-FFF2-40B4-BE49-F238E27FC236}">
                <a16:creationId xmlns:a16="http://schemas.microsoft.com/office/drawing/2014/main" id="{73E61474-7B5E-5DCA-E903-671A3ADBE32D}"/>
              </a:ext>
            </a:extLst>
          </p:cNvPr>
          <p:cNvPicPr>
            <a:picLocks noChangeAspect="1"/>
          </p:cNvPicPr>
          <p:nvPr/>
        </p:nvPicPr>
        <p:blipFill>
          <a:blip r:embed="rId4"/>
          <a:stretch>
            <a:fillRect/>
          </a:stretch>
        </p:blipFill>
        <p:spPr>
          <a:xfrm>
            <a:off x="5843505" y="2557380"/>
            <a:ext cx="749465" cy="749465"/>
          </a:xfrm>
          <a:prstGeom prst="rect">
            <a:avLst/>
          </a:prstGeom>
        </p:spPr>
      </p:pic>
    </p:spTree>
    <p:extLst>
      <p:ext uri="{BB962C8B-B14F-4D97-AF65-F5344CB8AC3E}">
        <p14:creationId xmlns:p14="http://schemas.microsoft.com/office/powerpoint/2010/main" val="45955709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A555531C-6169-4199-B262-C0B549AC51A3}"/>
              </a:ext>
              <a:ext uri="{C183D7F6-B498-43B3-948B-1728B52AA6E4}">
                <adec:decorative xmlns:adec="http://schemas.microsoft.com/office/drawing/2017/decorative" val="0"/>
              </a:ext>
            </a:extLst>
          </p:cNvPr>
          <p:cNvSpPr>
            <a:spLocks noGrp="1"/>
          </p:cNvSpPr>
          <p:nvPr>
            <p:ph type="title"/>
          </p:nvPr>
        </p:nvSpPr>
        <p:spPr/>
        <p:txBody>
          <a:bodyPr/>
          <a:lstStyle/>
          <a:p>
            <a:r>
              <a:rPr lang="en-US" dirty="0">
                <a:solidFill>
                  <a:schemeClr val="tx1"/>
                </a:solidFill>
              </a:rPr>
              <a:t>Resources for Azure Backup and Azure Site Recovery </a:t>
            </a:r>
          </a:p>
        </p:txBody>
      </p:sp>
      <p:graphicFrame>
        <p:nvGraphicFramePr>
          <p:cNvPr id="7" name="Table 7">
            <a:extLst>
              <a:ext uri="{FF2B5EF4-FFF2-40B4-BE49-F238E27FC236}">
                <a16:creationId xmlns:a16="http://schemas.microsoft.com/office/drawing/2014/main" id="{B52DBBD8-878C-D11E-E1DE-4785EED1CA4A}"/>
              </a:ext>
            </a:extLst>
          </p:cNvPr>
          <p:cNvGraphicFramePr>
            <a:graphicFrameLocks noGrp="1"/>
          </p:cNvGraphicFramePr>
          <p:nvPr>
            <p:ph type="tbl" sz="quarter" idx="10"/>
            <p:extLst>
              <p:ext uri="{D42A27DB-BD31-4B8C-83A1-F6EECF244321}">
                <p14:modId xmlns:p14="http://schemas.microsoft.com/office/powerpoint/2010/main" val="3618178620"/>
              </p:ext>
            </p:extLst>
          </p:nvPr>
        </p:nvGraphicFramePr>
        <p:xfrm>
          <a:off x="455613" y="1470661"/>
          <a:ext cx="11304000" cy="4536000"/>
        </p:xfrm>
        <a:graphic>
          <a:graphicData uri="http://schemas.openxmlformats.org/drawingml/2006/table">
            <a:tbl>
              <a:tblPr bandRow="1">
                <a:tableStyleId>{5C22544A-7EE6-4342-B048-85BDC9FD1C3A}</a:tableStyleId>
              </a:tblPr>
              <a:tblGrid>
                <a:gridCol w="4068261">
                  <a:extLst>
                    <a:ext uri="{9D8B030D-6E8A-4147-A177-3AD203B41FA5}">
                      <a16:colId xmlns:a16="http://schemas.microsoft.com/office/drawing/2014/main" val="488720425"/>
                    </a:ext>
                  </a:extLst>
                </a:gridCol>
                <a:gridCol w="7235739">
                  <a:extLst>
                    <a:ext uri="{9D8B030D-6E8A-4147-A177-3AD203B41FA5}">
                      <a16:colId xmlns:a16="http://schemas.microsoft.com/office/drawing/2014/main" val="833891900"/>
                    </a:ext>
                  </a:extLst>
                </a:gridCol>
              </a:tblGrid>
              <a:tr h="504000">
                <a:tc>
                  <a:txBody>
                    <a:bodyPr/>
                    <a:lstStyle/>
                    <a:p>
                      <a:r>
                        <a:rPr lang="en-NL" sz="1200" dirty="0"/>
                        <a:t>Landing page</a:t>
                      </a:r>
                    </a:p>
                  </a:txBody>
                  <a:tcPr anchor="ctr"/>
                </a:tc>
                <a:tc>
                  <a:txBody>
                    <a:bodyPr/>
                    <a:lstStyle/>
                    <a:p>
                      <a:r>
                        <a:rPr lang="en-US" sz="1200" u="sng" dirty="0">
                          <a:latin typeface="+mn-lt"/>
                          <a:cs typeface="Segoe UI" panose="020B0502040204020203" pitchFamily="34" charset="0"/>
                          <a:hlinkClick r:id="rId3"/>
                        </a:rPr>
                        <a:t>https://aka.ms/azure-backup</a:t>
                      </a:r>
                      <a:r>
                        <a:rPr lang="en-US" sz="1200" dirty="0">
                          <a:latin typeface="+mn-lt"/>
                          <a:cs typeface="Segoe UI" panose="020B0502040204020203" pitchFamily="34" charset="0"/>
                        </a:rPr>
                        <a:t> </a:t>
                      </a:r>
                    </a:p>
                    <a:p>
                      <a:r>
                        <a:rPr lang="en-US" sz="1200" dirty="0">
                          <a:latin typeface="+mn-lt"/>
                          <a:cs typeface="Segoe UI" panose="020B0502040204020203" pitchFamily="34" charset="0"/>
                          <a:hlinkClick r:id="rId4"/>
                        </a:rPr>
                        <a:t>https://azure.microsoft.com/en-us/services/site-recovery/</a:t>
                      </a:r>
                      <a:r>
                        <a:rPr lang="en-US" sz="1200" dirty="0">
                          <a:latin typeface="+mn-lt"/>
                          <a:cs typeface="Segoe UI" panose="020B0502040204020203" pitchFamily="34" charset="0"/>
                        </a:rPr>
                        <a:t> </a:t>
                      </a:r>
                    </a:p>
                  </a:txBody>
                  <a:tcPr marL="0" marR="87855" marT="43927" marB="43927" anchor="ctr"/>
                </a:tc>
                <a:extLst>
                  <a:ext uri="{0D108BD9-81ED-4DB2-BD59-A6C34878D82A}">
                    <a16:rowId xmlns:a16="http://schemas.microsoft.com/office/drawing/2014/main" val="1661195228"/>
                  </a:ext>
                </a:extLst>
              </a:tr>
              <a:tr h="504000">
                <a:tc>
                  <a:txBody>
                    <a:bodyPr/>
                    <a:lstStyle/>
                    <a:p>
                      <a:r>
                        <a:rPr lang="en-NL" sz="1200" dirty="0"/>
                        <a:t>Blogs</a:t>
                      </a:r>
                    </a:p>
                  </a:txBody>
                  <a:tcPr anchor="ctr"/>
                </a:tc>
                <a:tc>
                  <a:txBody>
                    <a:bodyPr/>
                    <a:lstStyle/>
                    <a:p>
                      <a:r>
                        <a:rPr lang="en-US" sz="1200" u="sng" dirty="0">
                          <a:latin typeface="+mn-lt"/>
                          <a:cs typeface="Segoe UI" panose="020B0502040204020203" pitchFamily="34" charset="0"/>
                          <a:hlinkClick r:id="rId5"/>
                        </a:rPr>
                        <a:t>https://aka.ms/azure-backup-blogs</a:t>
                      </a:r>
                      <a:r>
                        <a:rPr lang="en-US" sz="1200" dirty="0">
                          <a:latin typeface="+mn-lt"/>
                          <a:cs typeface="Segoe UI" panose="020B0502040204020203" pitchFamily="34" charset="0"/>
                        </a:rPr>
                        <a:t> </a:t>
                      </a:r>
                    </a:p>
                    <a:p>
                      <a:pPr marL="0" marR="0" lvl="0" indent="0" algn="l" defTabSz="914367"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mn-lt"/>
                          <a:hlinkClick r:id="rId6"/>
                        </a:rPr>
                        <a:t>https://aka.ms/siterecovery_blogs</a:t>
                      </a:r>
                      <a:endParaRPr lang="en-US" sz="1200" dirty="0">
                        <a:solidFill>
                          <a:srgbClr val="000000"/>
                        </a:solidFill>
                        <a:latin typeface="+mn-lt"/>
                      </a:endParaRPr>
                    </a:p>
                  </a:txBody>
                  <a:tcPr marL="0" marR="87855" marT="43927" marB="43927" anchor="ctr"/>
                </a:tc>
                <a:extLst>
                  <a:ext uri="{0D108BD9-81ED-4DB2-BD59-A6C34878D82A}">
                    <a16:rowId xmlns:a16="http://schemas.microsoft.com/office/drawing/2014/main" val="579050243"/>
                  </a:ext>
                </a:extLst>
              </a:tr>
              <a:tr h="504000">
                <a:tc>
                  <a:txBody>
                    <a:bodyPr/>
                    <a:lstStyle/>
                    <a:p>
                      <a:r>
                        <a:rPr lang="en-NL" sz="1200" dirty="0"/>
                        <a:t>Documentation</a:t>
                      </a:r>
                    </a:p>
                  </a:txBody>
                  <a:tcPr anchor="ctr">
                    <a:lnB w="12700" cap="flat" cmpd="sng" algn="ctr">
                      <a:solidFill>
                        <a:schemeClr val="tx2"/>
                      </a:solidFill>
                      <a:prstDash val="solid"/>
                      <a:round/>
                      <a:headEnd type="none" w="med" len="med"/>
                      <a:tailEnd type="none" w="med" len="med"/>
                    </a:lnB>
                  </a:tcPr>
                </a:tc>
                <a:tc>
                  <a:txBody>
                    <a:bodyPr/>
                    <a:lstStyle/>
                    <a:p>
                      <a:r>
                        <a:rPr lang="en-US" sz="1200" dirty="0">
                          <a:latin typeface="+mn-lt"/>
                          <a:cs typeface="Segoe UI" panose="020B0502040204020203" pitchFamily="34" charset="0"/>
                          <a:hlinkClick r:id="rId7"/>
                        </a:rPr>
                        <a:t>https://aka.ms/azure-backup-documentation</a:t>
                      </a:r>
                      <a:r>
                        <a:rPr lang="en-US" sz="1200" dirty="0">
                          <a:latin typeface="+mn-lt"/>
                          <a:cs typeface="Segoe UI" panose="020B0502040204020203" pitchFamily="34" charset="0"/>
                        </a:rPr>
                        <a:t> </a:t>
                      </a:r>
                    </a:p>
                    <a:p>
                      <a:r>
                        <a:rPr lang="en-US" sz="1200" dirty="0">
                          <a:latin typeface="+mn-lt"/>
                          <a:cs typeface="Segoe UI" panose="020B0502040204020203" pitchFamily="34" charset="0"/>
                          <a:hlinkClick r:id="rId8"/>
                        </a:rPr>
                        <a:t>https://docs.microsoft.com/en-us/azure/site-recovery</a:t>
                      </a:r>
                      <a:r>
                        <a:rPr lang="en-US" sz="1200" dirty="0">
                          <a:latin typeface="+mn-lt"/>
                          <a:cs typeface="Segoe UI" panose="020B0502040204020203" pitchFamily="34" charset="0"/>
                        </a:rPr>
                        <a:t> </a:t>
                      </a:r>
                    </a:p>
                  </a:txBody>
                  <a:tcPr marL="0" marR="87855" marT="43927" marB="43927" anchor="ctr">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010362034"/>
                  </a:ext>
                </a:extLst>
              </a:tr>
              <a:tr h="504000">
                <a:tc>
                  <a:txBody>
                    <a:bodyPr/>
                    <a:lstStyle/>
                    <a:p>
                      <a:r>
                        <a:rPr lang="en-NL" sz="1200" dirty="0"/>
                        <a:t>Recent Azure Backup releases</a:t>
                      </a:r>
                    </a:p>
                  </a:txBody>
                  <a:tcPr anchor="ctr">
                    <a:lnT w="12700" cap="flat" cmpd="sng" algn="ctr">
                      <a:solidFill>
                        <a:schemeClr val="tx2"/>
                      </a:solidFill>
                      <a:prstDash val="solid"/>
                      <a:round/>
                      <a:headEnd type="none" w="med" len="med"/>
                      <a:tailEnd type="none" w="med" len="med"/>
                    </a:lnT>
                  </a:tcPr>
                </a:tc>
                <a:tc>
                  <a:txBody>
                    <a:bodyPr/>
                    <a:lstStyle/>
                    <a:p>
                      <a:r>
                        <a:rPr lang="en-US" sz="1200" dirty="0">
                          <a:latin typeface="+mn-lt"/>
                          <a:cs typeface="Segoe UI" panose="020B0502040204020203" pitchFamily="34" charset="0"/>
                          <a:hlinkClick r:id="rId9"/>
                        </a:rPr>
                        <a:t>https://aka.ms/azure-backup-recent-releases</a:t>
                      </a:r>
                      <a:r>
                        <a:rPr lang="en-US" sz="1200" dirty="0">
                          <a:latin typeface="+mn-lt"/>
                          <a:cs typeface="Segoe UI" panose="020B0502040204020203" pitchFamily="34" charset="0"/>
                        </a:rPr>
                        <a:t> </a:t>
                      </a:r>
                    </a:p>
                  </a:txBody>
                  <a:tcPr marL="0" marR="87855" marT="43927" marB="43927" anchor="ctr">
                    <a:lnT w="127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2256416045"/>
                  </a:ext>
                </a:extLst>
              </a:tr>
              <a:tr h="504000">
                <a:tc>
                  <a:txBody>
                    <a:bodyPr/>
                    <a:lstStyle/>
                    <a:p>
                      <a:r>
                        <a:rPr lang="en-NL" sz="1200" dirty="0"/>
                        <a:t>Guidance and Best practices</a:t>
                      </a:r>
                    </a:p>
                  </a:txBody>
                  <a:tcPr anchor="ctr"/>
                </a:tc>
                <a:tc>
                  <a:txBody>
                    <a:bodyPr/>
                    <a:lstStyle/>
                    <a:p>
                      <a:r>
                        <a:rPr lang="en-US" sz="1200" dirty="0">
                          <a:latin typeface="+mn-lt"/>
                          <a:cs typeface="Segoe UI" panose="020B0502040204020203" pitchFamily="34" charset="0"/>
                          <a:hlinkClick r:id="rId10"/>
                        </a:rPr>
                        <a:t>https://aka.ms/azure-backup-best-practices</a:t>
                      </a:r>
                      <a:r>
                        <a:rPr lang="en-US" sz="1200" dirty="0">
                          <a:latin typeface="+mn-lt"/>
                          <a:cs typeface="Segoe UI" panose="020B0502040204020203" pitchFamily="34" charset="0"/>
                        </a:rPr>
                        <a:t> </a:t>
                      </a:r>
                    </a:p>
                    <a:p>
                      <a:pPr marL="0" marR="0" lvl="0" indent="0" algn="l" defTabSz="914367"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mn-lt"/>
                          <a:hlinkClick r:id="rId11"/>
                        </a:rPr>
                        <a:t>https://azure.microsoft.com/en-us/solutions/architecture/disaster-recovery-smb-azure-site-recovery/</a:t>
                      </a:r>
                      <a:endParaRPr lang="en-US" sz="1200" dirty="0">
                        <a:solidFill>
                          <a:srgbClr val="000000"/>
                        </a:solidFill>
                        <a:latin typeface="+mn-lt"/>
                      </a:endParaRPr>
                    </a:p>
                  </a:txBody>
                  <a:tcPr marL="0" marR="87855" marT="43927" marB="43927" anchor="ctr"/>
                </a:tc>
                <a:extLst>
                  <a:ext uri="{0D108BD9-81ED-4DB2-BD59-A6C34878D82A}">
                    <a16:rowId xmlns:a16="http://schemas.microsoft.com/office/drawing/2014/main" val="3931823579"/>
                  </a:ext>
                </a:extLst>
              </a:tr>
              <a:tr h="504000">
                <a:tc>
                  <a:txBody>
                    <a:bodyPr/>
                    <a:lstStyle/>
                    <a:p>
                      <a:r>
                        <a:rPr lang="en-NL" sz="1200" dirty="0"/>
                        <a:t>Azure Backup Support Matrix</a:t>
                      </a:r>
                    </a:p>
                  </a:txBody>
                  <a:tcPr anchor="ctr">
                    <a:lnB w="12700" cap="flat" cmpd="sng" algn="ctr">
                      <a:solidFill>
                        <a:schemeClr val="tx2"/>
                      </a:solidFill>
                      <a:prstDash val="solid"/>
                      <a:round/>
                      <a:headEnd type="none" w="med" len="med"/>
                      <a:tailEnd type="none" w="med" len="med"/>
                    </a:lnB>
                  </a:tcPr>
                </a:tc>
                <a:tc>
                  <a:txBody>
                    <a:bodyPr/>
                    <a:lstStyle/>
                    <a:p>
                      <a:r>
                        <a:rPr lang="en-US" sz="1200" dirty="0">
                          <a:latin typeface="+mn-lt"/>
                          <a:cs typeface="Segoe UI" panose="020B0502040204020203" pitchFamily="34" charset="0"/>
                          <a:hlinkClick r:id="rId12"/>
                        </a:rPr>
                        <a:t>https://docs.microsoft.com/azure/backup/backup-support-matrix</a:t>
                      </a:r>
                      <a:r>
                        <a:rPr lang="en-US" sz="1200" dirty="0">
                          <a:latin typeface="+mn-lt"/>
                          <a:cs typeface="Segoe UI" panose="020B0502040204020203" pitchFamily="34" charset="0"/>
                        </a:rPr>
                        <a:t> </a:t>
                      </a:r>
                    </a:p>
                  </a:txBody>
                  <a:tcPr marL="0" marR="87855" marT="43927" marB="43927" anchor="ctr">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443420805"/>
                  </a:ext>
                </a:extLst>
              </a:tr>
              <a:tr h="504000">
                <a:tc>
                  <a:txBody>
                    <a:bodyPr/>
                    <a:lstStyle/>
                    <a:p>
                      <a:r>
                        <a:rPr lang="en-NL" sz="1200" dirty="0"/>
                        <a:t>Training</a:t>
                      </a:r>
                    </a:p>
                  </a:txBody>
                  <a:tcPr anchor="ctr">
                    <a:lnT w="12700" cap="flat" cmpd="sng" algn="ctr">
                      <a:solidFill>
                        <a:schemeClr val="tx2"/>
                      </a:solidFill>
                      <a:prstDash val="solid"/>
                      <a:round/>
                      <a:headEnd type="none" w="med" len="med"/>
                      <a:tailEnd type="none" w="med" len="med"/>
                    </a:lnT>
                  </a:tcPr>
                </a:tc>
                <a:tc>
                  <a:txBody>
                    <a:bodyPr/>
                    <a:lstStyle/>
                    <a:p>
                      <a:r>
                        <a:rPr lang="en-US" sz="1200" dirty="0">
                          <a:latin typeface="+mn-lt"/>
                          <a:cs typeface="Segoe UI" panose="020B0502040204020203" pitchFamily="34" charset="0"/>
                          <a:hlinkClick r:id="rId13"/>
                        </a:rPr>
                        <a:t>https://aka.ms/azure-backup-training/</a:t>
                      </a:r>
                      <a:r>
                        <a:rPr lang="en-US" sz="1200" dirty="0">
                          <a:latin typeface="+mn-lt"/>
                          <a:cs typeface="Segoe UI" panose="020B0502040204020203" pitchFamily="34" charset="0"/>
                        </a:rPr>
                        <a:t> </a:t>
                      </a:r>
                    </a:p>
                  </a:txBody>
                  <a:tcPr marL="0" marR="87855" marT="43927" marB="43927" anchor="ctr">
                    <a:lnT w="127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2931686593"/>
                  </a:ext>
                </a:extLst>
              </a:tr>
              <a:tr h="504000">
                <a:tc>
                  <a:txBody>
                    <a:bodyPr/>
                    <a:lstStyle/>
                    <a:p>
                      <a:r>
                        <a:rPr lang="en-NL" sz="1200" dirty="0"/>
                        <a:t>MS Learn: Protect Virtual Machines using Azure Backup</a:t>
                      </a:r>
                    </a:p>
                  </a:txBody>
                  <a:tcPr anchor="ctr"/>
                </a:tc>
                <a:tc>
                  <a:txBody>
                    <a:bodyPr/>
                    <a:lstStyle/>
                    <a:p>
                      <a:r>
                        <a:rPr lang="en-US" sz="1200" dirty="0">
                          <a:latin typeface="+mn-lt"/>
                          <a:cs typeface="Segoe UI" panose="020B0502040204020203" pitchFamily="34" charset="0"/>
                          <a:hlinkClick r:id="rId14"/>
                        </a:rPr>
                        <a:t>https://aka.ms/AzureBackup-Learn</a:t>
                      </a:r>
                      <a:r>
                        <a:rPr lang="en-US" sz="1200" dirty="0">
                          <a:latin typeface="+mn-lt"/>
                          <a:cs typeface="Segoe UI" panose="020B0502040204020203" pitchFamily="34" charset="0"/>
                        </a:rPr>
                        <a:t> </a:t>
                      </a:r>
                    </a:p>
                    <a:p>
                      <a:pPr marL="0" marR="0" lvl="0" indent="0" algn="l" defTabSz="914367"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mn-lt"/>
                          <a:hlinkClick r:id="rId15"/>
                        </a:rPr>
                        <a:t>https://aka.ms/siterecovery_mva</a:t>
                      </a:r>
                      <a:endParaRPr lang="en-US" sz="1200" dirty="0">
                        <a:solidFill>
                          <a:srgbClr val="000000"/>
                        </a:solidFill>
                        <a:latin typeface="+mn-lt"/>
                      </a:endParaRPr>
                    </a:p>
                  </a:txBody>
                  <a:tcPr marL="0" marR="87855" marT="43927" marB="43927" anchor="ctr"/>
                </a:tc>
                <a:extLst>
                  <a:ext uri="{0D108BD9-81ED-4DB2-BD59-A6C34878D82A}">
                    <a16:rowId xmlns:a16="http://schemas.microsoft.com/office/drawing/2014/main" val="1096846698"/>
                  </a:ext>
                </a:extLst>
              </a:tr>
              <a:tr h="504000">
                <a:tc>
                  <a:txBody>
                    <a:bodyPr/>
                    <a:lstStyle/>
                    <a:p>
                      <a:r>
                        <a:rPr lang="en-NL" sz="1200" dirty="0"/>
                        <a:t>Feedback (user voice)</a:t>
                      </a:r>
                    </a:p>
                  </a:txBody>
                  <a:tcPr anchor="ctr"/>
                </a:tc>
                <a:tc>
                  <a:txBody>
                    <a:bodyPr/>
                    <a:lstStyle/>
                    <a:p>
                      <a:r>
                        <a:rPr lang="en-US" sz="1200" u="sng" dirty="0">
                          <a:latin typeface="+mn-lt"/>
                          <a:cs typeface="Segoe UI" panose="020B0502040204020203" pitchFamily="34" charset="0"/>
                          <a:hlinkClick r:id="rId16"/>
                        </a:rPr>
                        <a:t>https://aka.ms/azure-backup-user-voice</a:t>
                      </a:r>
                      <a:r>
                        <a:rPr lang="en-US" sz="1200" dirty="0">
                          <a:latin typeface="+mn-lt"/>
                          <a:cs typeface="Segoe UI" panose="020B0502040204020203" pitchFamily="34" charset="0"/>
                        </a:rPr>
                        <a:t> </a:t>
                      </a:r>
                    </a:p>
                    <a:p>
                      <a:r>
                        <a:rPr lang="en-US" sz="1200" dirty="0">
                          <a:solidFill>
                            <a:srgbClr val="000000"/>
                          </a:solidFill>
                          <a:latin typeface="+mn-lt"/>
                          <a:hlinkClick r:id="rId17"/>
                        </a:rPr>
                        <a:t>https://aka.ms/ASRuservoice</a:t>
                      </a:r>
                      <a:r>
                        <a:rPr lang="en-US" sz="1200" dirty="0">
                          <a:solidFill>
                            <a:srgbClr val="000000"/>
                          </a:solidFill>
                          <a:latin typeface="+mn-lt"/>
                        </a:rPr>
                        <a:t> </a:t>
                      </a:r>
                      <a:endParaRPr lang="en-US" sz="1200" dirty="0">
                        <a:latin typeface="+mn-lt"/>
                        <a:cs typeface="Segoe UI" panose="020B0502040204020203" pitchFamily="34" charset="0"/>
                      </a:endParaRPr>
                    </a:p>
                  </a:txBody>
                  <a:tcPr marL="0" marR="87855" marT="43927" marB="43927" anchor="ctr"/>
                </a:tc>
                <a:extLst>
                  <a:ext uri="{0D108BD9-81ED-4DB2-BD59-A6C34878D82A}">
                    <a16:rowId xmlns:a16="http://schemas.microsoft.com/office/drawing/2014/main" val="3513116125"/>
                  </a:ext>
                </a:extLst>
              </a:tr>
            </a:tbl>
          </a:graphicData>
        </a:graphic>
      </p:graphicFrame>
      <p:sp>
        <p:nvSpPr>
          <p:cNvPr id="6" name="Rectangle 5">
            <a:extLst>
              <a:ext uri="{FF2B5EF4-FFF2-40B4-BE49-F238E27FC236}">
                <a16:creationId xmlns:a16="http://schemas.microsoft.com/office/drawing/2014/main" id="{6ECF4DA8-4033-EED7-6A14-0EA158EEB16E}"/>
              </a:ext>
              <a:ext uri="{C183D7F6-B498-43B3-948B-1728B52AA6E4}">
                <adec:decorative xmlns:adec="http://schemas.microsoft.com/office/drawing/2017/decorative" val="1"/>
              </a:ext>
            </a:extLst>
          </p:cNvPr>
          <p:cNvSpPr/>
          <p:nvPr/>
        </p:nvSpPr>
        <p:spPr bwMode="auto">
          <a:xfrm>
            <a:off x="1" y="6629399"/>
            <a:ext cx="12191999" cy="228115"/>
          </a:xfrm>
          <a:prstGeom prst="rect">
            <a:avLst/>
          </a:prstGeom>
          <a:solidFill>
            <a:schemeClr val="bg2">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53123675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D6CEB1D-E439-9E4A-6B6A-0EBE37DCF4B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91" t="-46568" r="-7470" b="-39659"/>
          <a:stretch/>
        </p:blipFill>
        <p:spPr>
          <a:xfrm>
            <a:off x="2562608" y="1934074"/>
            <a:ext cx="1450034" cy="684136"/>
          </a:xfrm>
          <a:prstGeom prst="rect">
            <a:avLst/>
          </a:prstGeom>
        </p:spPr>
      </p:pic>
      <p:sp>
        <p:nvSpPr>
          <p:cNvPr id="2" name="Title 1">
            <a:extLst>
              <a:ext uri="{FF2B5EF4-FFF2-40B4-BE49-F238E27FC236}">
                <a16:creationId xmlns:a16="http://schemas.microsoft.com/office/drawing/2014/main" id="{B6C82044-C6E5-417F-A9E9-FAF62ADF9E86}"/>
              </a:ext>
            </a:extLst>
          </p:cNvPr>
          <p:cNvSpPr>
            <a:spLocks noGrp="1"/>
          </p:cNvSpPr>
          <p:nvPr>
            <p:ph type="title"/>
          </p:nvPr>
        </p:nvSpPr>
        <p:spPr/>
        <p:txBody>
          <a:bodyPr/>
          <a:lstStyle/>
          <a:p>
            <a:r>
              <a:rPr lang="en-US" dirty="0">
                <a:solidFill>
                  <a:schemeClr val="tx1"/>
                </a:solidFill>
              </a:rPr>
              <a:t>ISV resources</a:t>
            </a:r>
          </a:p>
        </p:txBody>
      </p:sp>
      <p:sp>
        <p:nvSpPr>
          <p:cNvPr id="4" name="TextBox 3">
            <a:extLst>
              <a:ext uri="{FF2B5EF4-FFF2-40B4-BE49-F238E27FC236}">
                <a16:creationId xmlns:a16="http://schemas.microsoft.com/office/drawing/2014/main" id="{9606BE59-C4DC-4114-B810-1C43CCCBE4AD}"/>
              </a:ext>
            </a:extLst>
          </p:cNvPr>
          <p:cNvSpPr txBox="1"/>
          <p:nvPr/>
        </p:nvSpPr>
        <p:spPr>
          <a:xfrm>
            <a:off x="335437" y="2824294"/>
            <a:ext cx="1667493" cy="2285787"/>
          </a:xfrm>
          <a:prstGeom prst="rect">
            <a:avLst/>
          </a:prstGeom>
          <a:noFill/>
        </p:spPr>
        <p:txBody>
          <a:bodyPr wrap="square" lIns="0" rIns="0" rtlCol="0">
            <a:noAutofit/>
          </a:bodyPr>
          <a:lstStyle/>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4">
                  <a:extLst>
                    <a:ext uri="{A12FA001-AC4F-418D-AE19-62706E023703}">
                      <ahyp:hlinkClr xmlns:ahyp="http://schemas.microsoft.com/office/drawing/2018/hyperlinkcolor" val="tx"/>
                    </a:ext>
                  </a:extLst>
                </a:hlinkClick>
              </a:rPr>
              <a:t>Quick Start Guide</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Instantly protect your data to Metallic Cloud Storage Service</a:t>
            </a:r>
            <a:endParaRPr kumimoji="0" lang="en-US" sz="1200" b="0" i="0" u="none" strike="noStrike" kern="1200" cap="none" spc="0" normalizeH="0" baseline="0" noProof="0" dirty="0">
              <a:ln>
                <a:noFill/>
              </a:ln>
              <a:solidFill>
                <a:schemeClr val="tx2"/>
              </a:solidFill>
              <a:effectLst/>
              <a:uLnTx/>
              <a:uFillTx/>
              <a:latin typeface="Segoe UI"/>
              <a:ea typeface="+mn-ea"/>
              <a:cs typeface="+mn-cs"/>
              <a:hlinkClick r:id="rId6">
                <a:extLst>
                  <a:ext uri="{A12FA001-AC4F-418D-AE19-62706E023703}">
                    <ahyp:hlinkClr xmlns:ahyp="http://schemas.microsoft.com/office/drawing/2018/hyperlinkcolor" val="tx"/>
                  </a:ext>
                </a:extLst>
              </a:hlinkClick>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effectLst/>
                <a:uLnTx/>
                <a:uFillTx/>
                <a:latin typeface="Segoe UI"/>
                <a:ea typeface="+mn-ea"/>
                <a:cs typeface="+mn-cs"/>
                <a:hlinkClick r:id="rId7">
                  <a:extLst>
                    <a:ext uri="{A12FA001-AC4F-418D-AE19-62706E023703}">
                      <ahyp:hlinkClr xmlns:ahyp="http://schemas.microsoft.com/office/drawing/2018/hyperlinkcolor" val="tx"/>
                    </a:ext>
                  </a:extLst>
                </a:hlinkClick>
              </a:rPr>
              <a:t>Try Metallic </a:t>
            </a:r>
            <a:br>
              <a:rPr kumimoji="0" lang="en-US" sz="1200" b="0" i="0" u="none" strike="noStrike" kern="1200" cap="none" spc="0" normalizeH="0" baseline="0" noProof="0" dirty="0">
                <a:ln>
                  <a:noFill/>
                </a:ln>
                <a:effectLst/>
                <a:uLnTx/>
                <a:uFillTx/>
                <a:latin typeface="Segoe UI"/>
                <a:ea typeface="+mn-ea"/>
                <a:cs typeface="+mn-cs"/>
                <a:hlinkClick r:id="rId7">
                  <a:extLst>
                    <a:ext uri="{A12FA001-AC4F-418D-AE19-62706E023703}">
                      <ahyp:hlinkClr xmlns:ahyp="http://schemas.microsoft.com/office/drawing/2018/hyperlinkcolor" val="tx"/>
                    </a:ext>
                  </a:extLst>
                </a:hlinkClick>
              </a:rPr>
            </a:br>
            <a:r>
              <a:rPr kumimoji="0" lang="en-US" sz="1200" b="0" i="0" u="none" strike="noStrike" kern="1200" cap="none" spc="0" normalizeH="0" baseline="0" noProof="0" dirty="0">
                <a:ln>
                  <a:noFill/>
                </a:ln>
                <a:effectLst/>
                <a:uLnTx/>
                <a:uFillTx/>
                <a:latin typeface="Segoe UI"/>
                <a:ea typeface="+mn-ea"/>
                <a:cs typeface="+mn-cs"/>
                <a:hlinkClick r:id="rId7">
                  <a:extLst>
                    <a:ext uri="{A12FA001-AC4F-418D-AE19-62706E023703}">
                      <ahyp:hlinkClr xmlns:ahyp="http://schemas.microsoft.com/office/drawing/2018/hyperlinkcolor" val="tx"/>
                    </a:ext>
                  </a:extLst>
                </a:hlinkClick>
              </a:rPr>
              <a:t>for free</a:t>
            </a:r>
            <a:endParaRPr kumimoji="0" lang="en-US" sz="1200" b="0" i="0" u="none" strike="noStrike" kern="1200" cap="none" spc="0" normalizeH="0" baseline="0" noProof="0" dirty="0">
              <a:ln>
                <a:noFill/>
              </a:ln>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8">
                  <a:extLst>
                    <a:ext uri="{A12FA001-AC4F-418D-AE19-62706E023703}">
                      <ahyp:hlinkClr xmlns:ahyp="http://schemas.microsoft.com/office/drawing/2018/hyperlinkcolor" val="tx"/>
                    </a:ext>
                  </a:extLst>
                </a:hlinkClick>
              </a:rPr>
              <a:t>See demo</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endParaRPr kumimoji="0" lang="en-US" sz="1200" b="0" i="0" u="none" strike="noStrike" kern="1200" cap="none" spc="0" normalizeH="0" baseline="0" noProof="0" dirty="0">
              <a:ln>
                <a:noFill/>
              </a:ln>
              <a:solidFill>
                <a:srgbClr val="EBEBEB"/>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endParaRPr kumimoji="0" lang="en-US" sz="1200" b="0" i="0" u="none" strike="noStrike" kern="1200" cap="none" spc="0" normalizeH="0" baseline="0" noProof="0" dirty="0">
              <a:ln>
                <a:noFill/>
              </a:ln>
              <a:solidFill>
                <a:srgbClr val="EBEBEB"/>
              </a:solidFill>
              <a:effectLst/>
              <a:uLnTx/>
              <a:uFillTx/>
              <a:latin typeface="Segoe UI"/>
              <a:ea typeface="+mn-ea"/>
              <a:cs typeface="+mn-cs"/>
            </a:endParaRPr>
          </a:p>
        </p:txBody>
      </p:sp>
      <p:sp>
        <p:nvSpPr>
          <p:cNvPr id="9" name="TextBox 8">
            <a:extLst>
              <a:ext uri="{FF2B5EF4-FFF2-40B4-BE49-F238E27FC236}">
                <a16:creationId xmlns:a16="http://schemas.microsoft.com/office/drawing/2014/main" id="{9DB42FF6-4904-4372-BB8D-14FE62DDDB98}"/>
              </a:ext>
            </a:extLst>
          </p:cNvPr>
          <p:cNvSpPr txBox="1"/>
          <p:nvPr/>
        </p:nvSpPr>
        <p:spPr>
          <a:xfrm>
            <a:off x="2493099" y="2829187"/>
            <a:ext cx="1667492" cy="2355063"/>
          </a:xfrm>
          <a:prstGeom prst="rect">
            <a:avLst/>
          </a:prstGeom>
          <a:noFill/>
        </p:spPr>
        <p:txBody>
          <a:bodyPr wrap="square" lIns="0" rIns="0" rtlCol="0">
            <a:noAutofit/>
          </a:bodyPr>
          <a:lstStyle/>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9">
                  <a:extLst>
                    <a:ext uri="{A12FA001-AC4F-418D-AE19-62706E023703}">
                      <ahyp:hlinkClr xmlns:ahyp="http://schemas.microsoft.com/office/drawing/2018/hyperlinkcolor" val="tx"/>
                    </a:ext>
                  </a:extLst>
                </a:hlinkClick>
              </a:rPr>
              <a:t>Quick Start Guide</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10">
                  <a:extLst>
                    <a:ext uri="{A12FA001-AC4F-418D-AE19-62706E023703}">
                      <ahyp:hlinkClr xmlns:ahyp="http://schemas.microsoft.com/office/drawing/2018/hyperlinkcolor" val="tx"/>
                    </a:ext>
                  </a:extLst>
                </a:hlinkClick>
              </a:rPr>
              <a:t>Learn more about Rubrik Cloud Vault</a:t>
            </a:r>
            <a:endParaRPr kumimoji="0" lang="en-US" sz="1200" b="0" i="0" u="none" strike="noStrike" kern="1200" cap="none" spc="0" normalizeH="0" baseline="0" noProof="0" dirty="0">
              <a:ln>
                <a:noFill/>
              </a:ln>
              <a:solidFill>
                <a:schemeClr val="tx2"/>
              </a:solidFill>
              <a:effectLst/>
              <a:uLnTx/>
              <a:uFillTx/>
              <a:latin typeface="Segoe UI"/>
              <a:ea typeface="+mn-ea"/>
              <a:cs typeface="+mn-cs"/>
              <a:hlinkClick r:id="rId6">
                <a:extLst>
                  <a:ext uri="{A12FA001-AC4F-418D-AE19-62706E023703}">
                    <ahyp:hlinkClr xmlns:ahyp="http://schemas.microsoft.com/office/drawing/2018/hyperlinkcolor" val="tx"/>
                  </a:ext>
                </a:extLst>
              </a:hlinkClick>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11">
                  <a:extLst>
                    <a:ext uri="{A12FA001-AC4F-418D-AE19-62706E023703}">
                      <ahyp:hlinkClr xmlns:ahyp="http://schemas.microsoft.com/office/drawing/2018/hyperlinkcolor" val="tx"/>
                    </a:ext>
                  </a:extLst>
                </a:hlinkClick>
              </a:rPr>
              <a:t>Learn more about Rubrik M365</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12">
                  <a:extLst>
                    <a:ext uri="{A12FA001-AC4F-418D-AE19-62706E023703}">
                      <ahyp:hlinkClr xmlns:ahyp="http://schemas.microsoft.com/office/drawing/2018/hyperlinkcolor" val="tx"/>
                    </a:ext>
                  </a:extLst>
                </a:hlinkClick>
              </a:rPr>
              <a:t>See demo</a:t>
            </a:r>
            <a:r>
              <a:rPr kumimoji="0" lang="en-US" sz="1200" b="0" i="0" u="none" strike="noStrike" kern="1200" cap="none" spc="0" normalizeH="0" baseline="0" noProof="0" dirty="0">
                <a:ln>
                  <a:noFill/>
                </a:ln>
                <a:solidFill>
                  <a:schemeClr val="tx2"/>
                </a:solidFill>
                <a:effectLst/>
                <a:uLnTx/>
                <a:uFillTx/>
                <a:latin typeface="Segoe UI"/>
                <a:ea typeface="+mn-ea"/>
                <a:cs typeface="+mn-cs"/>
              </a:rPr>
              <a:t> </a:t>
            </a:r>
            <a:r>
              <a:rPr kumimoji="0" lang="en-US" sz="1200" b="0" i="0" u="none" strike="noStrike" kern="1200" cap="none" spc="0" normalizeH="0" baseline="0" noProof="0" dirty="0">
                <a:ln>
                  <a:noFill/>
                </a:ln>
                <a:effectLst/>
                <a:uLnTx/>
                <a:uFillTx/>
                <a:latin typeface="Segoe UI"/>
                <a:ea typeface="+mn-ea"/>
                <a:cs typeface="+mn-cs"/>
              </a:rPr>
              <a:t>of how to use Rubrik Cloud Vault</a:t>
            </a:r>
          </a:p>
        </p:txBody>
      </p:sp>
      <p:pic>
        <p:nvPicPr>
          <p:cNvPr id="20" name="Picture 19" descr="Veeam logo">
            <a:extLst>
              <a:ext uri="{FF2B5EF4-FFF2-40B4-BE49-F238E27FC236}">
                <a16:creationId xmlns:a16="http://schemas.microsoft.com/office/drawing/2014/main" id="{041C1CE1-1CB3-41DB-9F2B-09151F502E84}"/>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654718" y="2194773"/>
            <a:ext cx="1212190" cy="217874"/>
          </a:xfrm>
          <a:prstGeom prst="rect">
            <a:avLst/>
          </a:prstGeom>
          <a:ln>
            <a:noFill/>
          </a:ln>
        </p:spPr>
      </p:pic>
      <p:sp>
        <p:nvSpPr>
          <p:cNvPr id="30" name="TextBox 29">
            <a:extLst>
              <a:ext uri="{FF2B5EF4-FFF2-40B4-BE49-F238E27FC236}">
                <a16:creationId xmlns:a16="http://schemas.microsoft.com/office/drawing/2014/main" id="{1D804349-C98D-4990-9470-12675B4975DF}"/>
              </a:ext>
            </a:extLst>
          </p:cNvPr>
          <p:cNvSpPr txBox="1"/>
          <p:nvPr/>
        </p:nvSpPr>
        <p:spPr>
          <a:xfrm>
            <a:off x="4669363" y="2824081"/>
            <a:ext cx="1589000" cy="2355062"/>
          </a:xfrm>
          <a:prstGeom prst="rect">
            <a:avLst/>
          </a:prstGeom>
          <a:noFill/>
        </p:spPr>
        <p:txBody>
          <a:bodyPr wrap="square" lIns="0" rIns="0" rtlCol="0">
            <a:noAutofit/>
          </a:bodyPr>
          <a:lstStyle/>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14">
                  <a:extLst>
                    <a:ext uri="{A12FA001-AC4F-418D-AE19-62706E023703}">
                      <ahyp:hlinkClr xmlns:ahyp="http://schemas.microsoft.com/office/drawing/2018/hyperlinkcolor" val="tx"/>
                    </a:ext>
                  </a:extLst>
                </a:hlinkClick>
              </a:rPr>
              <a:t>Quick Start Guide</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15">
                  <a:extLst>
                    <a:ext uri="{A12FA001-AC4F-418D-AE19-62706E023703}">
                      <ahyp:hlinkClr xmlns:ahyp="http://schemas.microsoft.com/office/drawing/2018/hyperlinkcolor" val="tx"/>
                    </a:ext>
                  </a:extLst>
                </a:hlinkClick>
              </a:rPr>
              <a:t>Exclusive Azure Offer</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16">
                  <a:extLst>
                    <a:ext uri="{A12FA001-AC4F-418D-AE19-62706E023703}">
                      <ahyp:hlinkClr xmlns:ahyp="http://schemas.microsoft.com/office/drawing/2018/hyperlinkcolor" val="tx"/>
                    </a:ext>
                  </a:extLst>
                </a:hlinkClick>
              </a:rPr>
              <a:t>See demo</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p:txBody>
      </p:sp>
      <p:pic>
        <p:nvPicPr>
          <p:cNvPr id="22" name="Picture 21" descr="Veritas logo">
            <a:extLst>
              <a:ext uri="{FF2B5EF4-FFF2-40B4-BE49-F238E27FC236}">
                <a16:creationId xmlns:a16="http://schemas.microsoft.com/office/drawing/2014/main" id="{1F4BE79B-8CC1-493F-A48F-2D22E71BFAE1}"/>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6590396" y="2157099"/>
            <a:ext cx="1212190" cy="298753"/>
          </a:xfrm>
          <a:prstGeom prst="rect">
            <a:avLst/>
          </a:prstGeom>
          <a:ln>
            <a:noFill/>
          </a:ln>
        </p:spPr>
      </p:pic>
      <p:sp>
        <p:nvSpPr>
          <p:cNvPr id="31" name="TextBox 30">
            <a:extLst>
              <a:ext uri="{FF2B5EF4-FFF2-40B4-BE49-F238E27FC236}">
                <a16:creationId xmlns:a16="http://schemas.microsoft.com/office/drawing/2014/main" id="{F35FFB3C-D4F7-43E9-8983-9883C43FACA0}"/>
              </a:ext>
            </a:extLst>
          </p:cNvPr>
          <p:cNvSpPr txBox="1"/>
          <p:nvPr/>
        </p:nvSpPr>
        <p:spPr>
          <a:xfrm>
            <a:off x="6435746" y="2822704"/>
            <a:ext cx="1667491" cy="2456961"/>
          </a:xfrm>
          <a:prstGeom prst="rect">
            <a:avLst/>
          </a:prstGeom>
          <a:noFill/>
        </p:spPr>
        <p:txBody>
          <a:bodyPr wrap="square" lIns="0" rIns="0" rtlCol="0">
            <a:noAutofit/>
          </a:bodyPr>
          <a:lstStyle/>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effectLst/>
                <a:uLnTx/>
                <a:uFillTx/>
                <a:latin typeface="Segoe UI"/>
                <a:ea typeface="+mn-ea"/>
                <a:cs typeface="+mn-cs"/>
              </a:rPr>
              <a:t>Quick Start Guide </a:t>
            </a: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18">
                  <a:extLst>
                    <a:ext uri="{A12FA001-AC4F-418D-AE19-62706E023703}">
                      <ahyp:hlinkClr xmlns:ahyp="http://schemas.microsoft.com/office/drawing/2018/hyperlinkcolor" val="tx"/>
                    </a:ext>
                  </a:extLst>
                </a:hlinkClick>
              </a:rPr>
              <a:t>Try NetBackup Recovery Vault on Azure</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19">
                  <a:extLst>
                    <a:ext uri="{A12FA001-AC4F-418D-AE19-62706E023703}">
                      <ahyp:hlinkClr xmlns:ahyp="http://schemas.microsoft.com/office/drawing/2018/hyperlinkcolor" val="tx"/>
                    </a:ext>
                  </a:extLst>
                </a:hlinkClick>
              </a:rPr>
              <a:t>See demo</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endParaRPr kumimoji="0" lang="en-US" sz="1200" b="0" i="0" u="none" strike="noStrike" kern="1200" cap="none" spc="0" normalizeH="0" baseline="0" noProof="0" dirty="0">
              <a:ln>
                <a:noFill/>
              </a:ln>
              <a:solidFill>
                <a:srgbClr val="EBEBEB"/>
              </a:solidFill>
              <a:effectLst/>
              <a:uLnTx/>
              <a:uFillTx/>
              <a:latin typeface="Segoe UI"/>
              <a:ea typeface="+mn-ea"/>
              <a:cs typeface="+mn-cs"/>
            </a:endParaRPr>
          </a:p>
        </p:txBody>
      </p:sp>
      <p:pic>
        <p:nvPicPr>
          <p:cNvPr id="21" name="Picture 20" descr="Zerto logo">
            <a:extLst>
              <a:ext uri="{FF2B5EF4-FFF2-40B4-BE49-F238E27FC236}">
                <a16:creationId xmlns:a16="http://schemas.microsoft.com/office/drawing/2014/main" id="{4F60C381-2523-4837-A9EE-A163D3750AE8}"/>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10805722" y="2201863"/>
            <a:ext cx="709547" cy="223152"/>
          </a:xfrm>
          <a:prstGeom prst="rect">
            <a:avLst/>
          </a:prstGeom>
          <a:ln>
            <a:noFill/>
          </a:ln>
        </p:spPr>
      </p:pic>
      <p:sp>
        <p:nvSpPr>
          <p:cNvPr id="32" name="TextBox 31">
            <a:extLst>
              <a:ext uri="{FF2B5EF4-FFF2-40B4-BE49-F238E27FC236}">
                <a16:creationId xmlns:a16="http://schemas.microsoft.com/office/drawing/2014/main" id="{7E3B0102-310E-4F69-9DA0-7082E5C85045}"/>
              </a:ext>
            </a:extLst>
          </p:cNvPr>
          <p:cNvSpPr txBox="1"/>
          <p:nvPr/>
        </p:nvSpPr>
        <p:spPr>
          <a:xfrm>
            <a:off x="10378392" y="2803856"/>
            <a:ext cx="1667492" cy="2280895"/>
          </a:xfrm>
          <a:prstGeom prst="rect">
            <a:avLst/>
          </a:prstGeom>
          <a:noFill/>
        </p:spPr>
        <p:txBody>
          <a:bodyPr wrap="square" lIns="0" rIns="0" rtlCol="0">
            <a:noAutofit/>
          </a:bodyPr>
          <a:lstStyle/>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21">
                  <a:extLst>
                    <a:ext uri="{A12FA001-AC4F-418D-AE19-62706E023703}">
                      <ahyp:hlinkClr xmlns:ahyp="http://schemas.microsoft.com/office/drawing/2018/hyperlinkcolor" val="tx"/>
                    </a:ext>
                  </a:extLst>
                </a:hlinkClick>
              </a:rPr>
              <a:t>Learn more about Zerto on Azure</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22">
                  <a:extLst>
                    <a:ext uri="{A12FA001-AC4F-418D-AE19-62706E023703}">
                      <ahyp:hlinkClr xmlns:ahyp="http://schemas.microsoft.com/office/drawing/2018/hyperlinkcolor" val="tx"/>
                    </a:ext>
                  </a:extLst>
                </a:hlinkClick>
              </a:rPr>
              <a:t>See demos of the Zerto platform</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23">
                  <a:extLst>
                    <a:ext uri="{A12FA001-AC4F-418D-AE19-62706E023703}">
                      <ahyp:hlinkClr xmlns:ahyp="http://schemas.microsoft.com/office/drawing/2018/hyperlinkcolor" val="tx"/>
                    </a:ext>
                  </a:extLst>
                </a:hlinkClick>
              </a:rPr>
              <a:t>Try Zerto for free</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p:txBody>
      </p:sp>
      <p:sp>
        <p:nvSpPr>
          <p:cNvPr id="19" name="Rectangle 18">
            <a:extLst>
              <a:ext uri="{FF2B5EF4-FFF2-40B4-BE49-F238E27FC236}">
                <a16:creationId xmlns:a16="http://schemas.microsoft.com/office/drawing/2014/main" id="{04CC8AA0-B806-4A47-954B-2A1D956E217A}"/>
              </a:ext>
            </a:extLst>
          </p:cNvPr>
          <p:cNvSpPr/>
          <p:nvPr/>
        </p:nvSpPr>
        <p:spPr>
          <a:xfrm>
            <a:off x="0" y="5614410"/>
            <a:ext cx="12192000" cy="124359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Industry leaders to help you on your journey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EBEBEB"/>
              </a:solidFill>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BEBEB"/>
                </a:solidFill>
                <a:effectLst/>
                <a:uLnTx/>
                <a:uFillTx/>
                <a:latin typeface="Segoe UI Semibold"/>
                <a:ea typeface="+mn-ea"/>
                <a:cs typeface="+mn-cs"/>
              </a:rPr>
              <a:t>You can </a:t>
            </a:r>
            <a:r>
              <a:rPr kumimoji="0" lang="en-US" sz="1400" b="0" i="1" u="none" strike="noStrike" kern="1200" cap="none" spc="0" normalizeH="0" baseline="0" noProof="0" dirty="0">
                <a:ln>
                  <a:noFill/>
                </a:ln>
                <a:solidFill>
                  <a:srgbClr val="EBEBEB"/>
                </a:solidFill>
                <a:effectLst/>
                <a:uLnTx/>
                <a:uFillTx/>
                <a:latin typeface="Segoe UI Semibold"/>
                <a:ea typeface="+mn-ea"/>
                <a:cs typeface="+mn-cs"/>
              </a:rPr>
              <a:t>EASILY &amp; SECURELY  </a:t>
            </a:r>
            <a:r>
              <a:rPr kumimoji="0" lang="en-US" sz="1400" b="0" i="0" u="none" strike="noStrike" kern="1200" cap="none" spc="0" normalizeH="0" baseline="0" noProof="0" dirty="0">
                <a:ln>
                  <a:noFill/>
                </a:ln>
                <a:solidFill>
                  <a:srgbClr val="EBEBEB"/>
                </a:solidFill>
                <a:effectLst/>
                <a:uLnTx/>
                <a:uFillTx/>
                <a:latin typeface="Segoe UI Semibold"/>
                <a:ea typeface="+mn-ea"/>
                <a:cs typeface="+mn-cs"/>
              </a:rPr>
              <a:t>leverage Azure to protect your critical data and apps from ransomware attacks and stay compliant!</a:t>
            </a:r>
          </a:p>
        </p:txBody>
      </p:sp>
      <p:cxnSp>
        <p:nvCxnSpPr>
          <p:cNvPr id="14" name="Straight Connector 13">
            <a:extLst>
              <a:ext uri="{FF2B5EF4-FFF2-40B4-BE49-F238E27FC236}">
                <a16:creationId xmlns:a16="http://schemas.microsoft.com/office/drawing/2014/main" id="{EB12E8A7-876D-0E47-9D8B-C8E4037E5170}"/>
              </a:ext>
              <a:ext uri="{C183D7F6-B498-43B3-948B-1728B52AA6E4}">
                <adec:decorative xmlns:adec="http://schemas.microsoft.com/office/drawing/2017/decorative" val="1"/>
              </a:ext>
            </a:extLst>
          </p:cNvPr>
          <p:cNvCxnSpPr>
            <a:cxnSpLocks/>
          </p:cNvCxnSpPr>
          <p:nvPr/>
        </p:nvCxnSpPr>
        <p:spPr>
          <a:xfrm>
            <a:off x="2272875" y="2225111"/>
            <a:ext cx="0" cy="2651760"/>
          </a:xfrm>
          <a:prstGeom prst="line">
            <a:avLst/>
          </a:prstGeom>
          <a:ln w="127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164FBDD-7AC3-2846-9894-94B833861961}"/>
              </a:ext>
              <a:ext uri="{C183D7F6-B498-43B3-948B-1728B52AA6E4}">
                <adec:decorative xmlns:adec="http://schemas.microsoft.com/office/drawing/2017/decorative" val="1"/>
              </a:ext>
            </a:extLst>
          </p:cNvPr>
          <p:cNvCxnSpPr>
            <a:cxnSpLocks/>
          </p:cNvCxnSpPr>
          <p:nvPr/>
        </p:nvCxnSpPr>
        <p:spPr>
          <a:xfrm>
            <a:off x="4377176" y="2225111"/>
            <a:ext cx="0" cy="2651760"/>
          </a:xfrm>
          <a:prstGeom prst="line">
            <a:avLst/>
          </a:prstGeom>
          <a:ln w="127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C642814-4A87-6545-AA1E-C0FBB7599E21}"/>
              </a:ext>
              <a:ext uri="{C183D7F6-B498-43B3-948B-1728B52AA6E4}">
                <adec:decorative xmlns:adec="http://schemas.microsoft.com/office/drawing/2017/decorative" val="1"/>
              </a:ext>
            </a:extLst>
          </p:cNvPr>
          <p:cNvCxnSpPr>
            <a:cxnSpLocks/>
          </p:cNvCxnSpPr>
          <p:nvPr/>
        </p:nvCxnSpPr>
        <p:spPr>
          <a:xfrm>
            <a:off x="6275430" y="2263424"/>
            <a:ext cx="0" cy="2651760"/>
          </a:xfrm>
          <a:prstGeom prst="line">
            <a:avLst/>
          </a:prstGeom>
          <a:ln w="127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66B6EDF-B0CA-4C89-8671-084D6D7154B2}"/>
              </a:ext>
              <a:ext uri="{C183D7F6-B498-43B3-948B-1728B52AA6E4}">
                <adec:decorative xmlns:adec="http://schemas.microsoft.com/office/drawing/2017/decorative" val="1"/>
              </a:ext>
            </a:extLst>
          </p:cNvPr>
          <p:cNvCxnSpPr>
            <a:cxnSpLocks/>
          </p:cNvCxnSpPr>
          <p:nvPr/>
        </p:nvCxnSpPr>
        <p:spPr>
          <a:xfrm>
            <a:off x="8172311" y="2216778"/>
            <a:ext cx="0" cy="2651760"/>
          </a:xfrm>
          <a:prstGeom prst="line">
            <a:avLst/>
          </a:prstGeom>
          <a:ln w="127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D14FD76-ECC1-EF96-84B4-A52068520845}"/>
              </a:ext>
              <a:ext uri="{C183D7F6-B498-43B3-948B-1728B52AA6E4}">
                <adec:decorative xmlns:adec="http://schemas.microsoft.com/office/drawing/2017/decorative" val="1"/>
              </a:ext>
            </a:extLst>
          </p:cNvPr>
          <p:cNvCxnSpPr>
            <a:cxnSpLocks/>
          </p:cNvCxnSpPr>
          <p:nvPr/>
        </p:nvCxnSpPr>
        <p:spPr>
          <a:xfrm>
            <a:off x="10153511" y="2225111"/>
            <a:ext cx="0" cy="2651760"/>
          </a:xfrm>
          <a:prstGeom prst="line">
            <a:avLst/>
          </a:prstGeom>
          <a:ln w="127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41FC3F4-C231-7892-7236-855DF5B4CB7E}"/>
              </a:ext>
            </a:extLst>
          </p:cNvPr>
          <p:cNvSpPr txBox="1"/>
          <p:nvPr/>
        </p:nvSpPr>
        <p:spPr>
          <a:xfrm>
            <a:off x="8332625" y="2829186"/>
            <a:ext cx="1667492" cy="2280895"/>
          </a:xfrm>
          <a:prstGeom prst="rect">
            <a:avLst/>
          </a:prstGeom>
          <a:noFill/>
        </p:spPr>
        <p:txBody>
          <a:bodyPr wrap="square" lIns="0" rIns="0" rtlCol="0">
            <a:noAutofit/>
          </a:bodyPr>
          <a:lstStyle/>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24">
                  <a:extLst>
                    <a:ext uri="{A12FA001-AC4F-418D-AE19-62706E023703}">
                      <ahyp:hlinkClr xmlns:ahyp="http://schemas.microsoft.com/office/drawing/2018/hyperlinkcolor" val="tx"/>
                    </a:ext>
                  </a:extLst>
                </a:hlinkClick>
              </a:rPr>
              <a:t>http://delltechnologies.com/Azure</a:t>
            </a:r>
            <a:endParaRPr kumimoji="0" lang="en-US" sz="1200" b="0" i="0" u="none" strike="noStrike" kern="1200" cap="none" spc="0" normalizeH="0" baseline="0" noProof="0" dirty="0">
              <a:ln>
                <a:noFill/>
              </a:ln>
              <a:solidFill>
                <a:schemeClr val="tx2"/>
              </a:solidFill>
              <a:effectLst/>
              <a:uLnTx/>
              <a:uFillTx/>
              <a:latin typeface="Segoe UI"/>
              <a:ea typeface="+mn-ea"/>
              <a:cs typeface="+mn-cs"/>
              <a:hlinkClick r:id="rId25">
                <a:extLst>
                  <a:ext uri="{A12FA001-AC4F-418D-AE19-62706E023703}">
                    <ahyp:hlinkClr xmlns:ahyp="http://schemas.microsoft.com/office/drawing/2018/hyperlinkcolor" val="tx"/>
                  </a:ext>
                </a:extLst>
              </a:hlinkClick>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25">
                  <a:extLst>
                    <a:ext uri="{A12FA001-AC4F-418D-AE19-62706E023703}">
                      <ahyp:hlinkClr xmlns:ahyp="http://schemas.microsoft.com/office/drawing/2018/hyperlinkcolor" val="tx"/>
                    </a:ext>
                  </a:extLst>
                </a:hlinkClick>
              </a:rPr>
              <a:t>Dell Data Protection Suite</a:t>
            </a:r>
            <a:r>
              <a:rPr kumimoji="0" lang="en-US" sz="1200" b="0" i="0" u="none" strike="noStrike" kern="1200" cap="none" spc="0" normalizeH="0" baseline="0" noProof="0" dirty="0">
                <a:ln>
                  <a:noFill/>
                </a:ln>
                <a:solidFill>
                  <a:schemeClr val="tx2"/>
                </a:solidFill>
                <a:effectLst/>
                <a:uLnTx/>
                <a:uFillTx/>
                <a:latin typeface="Segoe UI"/>
                <a:ea typeface="+mn-ea"/>
                <a:cs typeface="+mn-cs"/>
              </a:rPr>
              <a:t> </a:t>
            </a:r>
            <a:r>
              <a:rPr kumimoji="0" lang="en-US" sz="1200" b="0" i="0" u="none" strike="noStrike" kern="1200" cap="none" spc="0" normalizeH="0" baseline="0" noProof="0" dirty="0">
                <a:ln>
                  <a:noFill/>
                </a:ln>
                <a:effectLst/>
                <a:uLnTx/>
                <a:uFillTx/>
                <a:latin typeface="Segoe UI"/>
                <a:ea typeface="+mn-ea"/>
                <a:cs typeface="+mn-cs"/>
              </a:rPr>
              <a:t>offer</a:t>
            </a: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26">
                  <a:extLst>
                    <a:ext uri="{A12FA001-AC4F-418D-AE19-62706E023703}">
                      <ahyp:hlinkClr xmlns:ahyp="http://schemas.microsoft.com/office/drawing/2018/hyperlinkcolor" val="tx"/>
                    </a:ext>
                  </a:extLst>
                </a:hlinkClick>
              </a:rPr>
              <a:t>Dell </a:t>
            </a:r>
            <a:r>
              <a:rPr kumimoji="0" lang="en-US" sz="1200" b="0" i="0" u="none" strike="noStrike" kern="1200" cap="none" spc="0" normalizeH="0" baseline="0" noProof="0" dirty="0" err="1">
                <a:ln>
                  <a:noFill/>
                </a:ln>
                <a:solidFill>
                  <a:schemeClr val="tx2"/>
                </a:solidFill>
                <a:effectLst/>
                <a:uLnTx/>
                <a:uFillTx/>
                <a:latin typeface="Segoe UI"/>
                <a:ea typeface="+mn-ea"/>
                <a:cs typeface="+mn-cs"/>
                <a:hlinkClick r:id="rId26">
                  <a:extLst>
                    <a:ext uri="{A12FA001-AC4F-418D-AE19-62706E023703}">
                      <ahyp:hlinkClr xmlns:ahyp="http://schemas.microsoft.com/office/drawing/2018/hyperlinkcolor" val="tx"/>
                    </a:ext>
                  </a:extLst>
                </a:hlinkClick>
              </a:rPr>
              <a:t>PowerProtect</a:t>
            </a: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26">
                  <a:extLst>
                    <a:ext uri="{A12FA001-AC4F-418D-AE19-62706E023703}">
                      <ahyp:hlinkClr xmlns:ahyp="http://schemas.microsoft.com/office/drawing/2018/hyperlinkcolor" val="tx"/>
                    </a:ext>
                  </a:extLst>
                </a:hlinkClick>
              </a:rPr>
              <a:t> Cyber Recovery</a:t>
            </a:r>
            <a:r>
              <a:rPr kumimoji="0" lang="en-US" sz="1200" b="0" i="0" u="none" strike="noStrike" kern="1200" cap="none" spc="0" normalizeH="0" baseline="0" noProof="0" dirty="0">
                <a:ln>
                  <a:noFill/>
                </a:ln>
                <a:solidFill>
                  <a:schemeClr val="tx2"/>
                </a:solidFill>
                <a:effectLst/>
                <a:uLnTx/>
                <a:uFillTx/>
                <a:latin typeface="Segoe UI"/>
                <a:ea typeface="+mn-ea"/>
                <a:cs typeface="+mn-cs"/>
              </a:rPr>
              <a:t> </a:t>
            </a:r>
            <a:r>
              <a:rPr kumimoji="0" lang="en-US" sz="1200" b="0" i="0" u="none" strike="noStrike" kern="1200" cap="none" spc="0" normalizeH="0" baseline="0" noProof="0" dirty="0">
                <a:ln>
                  <a:noFill/>
                </a:ln>
                <a:effectLst/>
                <a:uLnTx/>
                <a:uFillTx/>
                <a:latin typeface="Segoe UI"/>
                <a:ea typeface="+mn-ea"/>
                <a:cs typeface="+mn-cs"/>
              </a:rPr>
              <a:t>offer</a:t>
            </a: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r>
              <a:rPr kumimoji="0" lang="en-US" sz="1200" b="0" i="0" u="none" strike="noStrike" kern="1200" cap="none" spc="0" normalizeH="0" baseline="0" noProof="0" dirty="0">
                <a:ln>
                  <a:noFill/>
                </a:ln>
                <a:solidFill>
                  <a:schemeClr val="tx2"/>
                </a:solidFill>
                <a:effectLst/>
                <a:uLnTx/>
                <a:uFillTx/>
                <a:latin typeface="Segoe UI"/>
                <a:ea typeface="+mn-ea"/>
                <a:cs typeface="+mn-cs"/>
                <a:hlinkClick r:id="rId27">
                  <a:extLst>
                    <a:ext uri="{A12FA001-AC4F-418D-AE19-62706E023703}">
                      <ahyp:hlinkClr xmlns:ahyp="http://schemas.microsoft.com/office/drawing/2018/hyperlinkcolor" val="tx"/>
                    </a:ext>
                  </a:extLst>
                </a:hlinkClick>
              </a:rPr>
              <a:t>DD VE offer</a:t>
            </a:r>
            <a:endParaRPr kumimoji="0" lang="en-US" sz="1200" b="0" i="0" u="none" strike="noStrike" kern="1200" cap="none" spc="0" normalizeH="0" baseline="0" noProof="0" dirty="0">
              <a:ln>
                <a:noFill/>
              </a:ln>
              <a:solidFill>
                <a:schemeClr val="tx2"/>
              </a:solidFill>
              <a:effectLst/>
              <a:uLnTx/>
              <a:uFillTx/>
              <a:latin typeface="Segoe UI"/>
              <a:ea typeface="+mn-ea"/>
              <a:cs typeface="+mn-cs"/>
            </a:endParaRPr>
          </a:p>
          <a:p>
            <a:pPr marL="285750" marR="0" lvl="0" indent="-285750" algn="l" defTabSz="914314" rtl="0" eaLnBrk="1" fontAlgn="auto" latinLnBrk="0" hangingPunct="1">
              <a:lnSpc>
                <a:spcPct val="100000"/>
              </a:lnSpc>
              <a:spcBef>
                <a:spcPts val="0"/>
              </a:spcBef>
              <a:spcAft>
                <a:spcPts val="1200"/>
              </a:spcAft>
              <a:buClr>
                <a:schemeClr val="tx1"/>
              </a:buClr>
              <a:buSzTx/>
              <a:buFont typeface="Wingdings" panose="05000000000000000000" pitchFamily="2" charset="2"/>
              <a:buChar char="à"/>
              <a:tabLst>
                <a:tab pos="234950" algn="l"/>
              </a:tabLst>
              <a:defRPr/>
            </a:pPr>
            <a:endParaRPr kumimoji="0" lang="en-US" sz="1200" b="0" i="0" u="none" strike="noStrike" kern="1200" cap="none" spc="0" normalizeH="0" baseline="0" noProof="0" dirty="0">
              <a:ln>
                <a:noFill/>
              </a:ln>
              <a:solidFill>
                <a:srgbClr val="EBEBEB"/>
              </a:solidFill>
              <a:effectLst/>
              <a:uLnTx/>
              <a:uFillTx/>
              <a:latin typeface="Segoe UI"/>
              <a:ea typeface="+mn-ea"/>
              <a:cs typeface="+mn-cs"/>
            </a:endParaRPr>
          </a:p>
        </p:txBody>
      </p:sp>
      <p:pic>
        <p:nvPicPr>
          <p:cNvPr id="33" name="Picture 2" descr="Dell logo">
            <a:extLst>
              <a:ext uri="{FF2B5EF4-FFF2-40B4-BE49-F238E27FC236}">
                <a16:creationId xmlns:a16="http://schemas.microsoft.com/office/drawing/2014/main" id="{6158AA7A-F71F-2266-438D-D2E9F969C4FF}"/>
              </a:ext>
            </a:extLst>
          </p:cNvPr>
          <p:cNvPicPr>
            <a:picLocks noChangeAspect="1" noChangeArrowheads="1"/>
          </p:cNvPicPr>
          <p:nvPr/>
        </p:nvPicPr>
        <p:blipFill>
          <a:blip r:embed="rId28" cstate="email">
            <a:extLst>
              <a:ext uri="{28A0092B-C50C-407E-A947-70E740481C1C}">
                <a14:useLocalDpi xmlns:a14="http://schemas.microsoft.com/office/drawing/2010/main"/>
              </a:ext>
            </a:extLst>
          </a:blip>
          <a:srcRect/>
          <a:stretch>
            <a:fillRect/>
          </a:stretch>
        </p:blipFill>
        <p:spPr bwMode="auto">
          <a:xfrm>
            <a:off x="8763718" y="2189495"/>
            <a:ext cx="630185" cy="22315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picture containing text, outdoor, sign, dark&#10;&#10;Description automatically generated">
            <a:extLst>
              <a:ext uri="{FF2B5EF4-FFF2-40B4-BE49-F238E27FC236}">
                <a16:creationId xmlns:a16="http://schemas.microsoft.com/office/drawing/2014/main" id="{E6C386FB-0318-2655-AB02-A90DA4D54822}"/>
              </a:ext>
            </a:extLst>
          </p:cNvPr>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528686" y="2166756"/>
            <a:ext cx="1519310" cy="249262"/>
          </a:xfrm>
          <a:prstGeom prst="rect">
            <a:avLst/>
          </a:prstGeom>
        </p:spPr>
      </p:pic>
    </p:spTree>
    <p:extLst>
      <p:ext uri="{BB962C8B-B14F-4D97-AF65-F5344CB8AC3E}">
        <p14:creationId xmlns:p14="http://schemas.microsoft.com/office/powerpoint/2010/main" val="2505582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B3C8F25-289E-C855-9362-12949B6330D2}"/>
              </a:ext>
            </a:extLst>
          </p:cNvPr>
          <p:cNvSpPr/>
          <p:nvPr/>
        </p:nvSpPr>
        <p:spPr bwMode="auto">
          <a:xfrm>
            <a:off x="1019488" y="1901749"/>
            <a:ext cx="1505858" cy="159803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extLst>
              <a:ext uri="{FF2B5EF4-FFF2-40B4-BE49-F238E27FC236}">
                <a16:creationId xmlns:a16="http://schemas.microsoft.com/office/drawing/2014/main" id="{B31C19A5-5FDF-64BC-4890-BCA7B127B81D}"/>
              </a:ext>
            </a:extLst>
          </p:cNvPr>
          <p:cNvSpPr/>
          <p:nvPr/>
        </p:nvSpPr>
        <p:spPr bwMode="auto">
          <a:xfrm>
            <a:off x="4481779" y="1895330"/>
            <a:ext cx="728581" cy="80213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6">
            <a:extLst>
              <a:ext uri="{FF2B5EF4-FFF2-40B4-BE49-F238E27FC236}">
                <a16:creationId xmlns:a16="http://schemas.microsoft.com/office/drawing/2014/main" id="{41BD0176-87AC-44F4-9767-897311396BB4}"/>
              </a:ext>
            </a:extLst>
          </p:cNvPr>
          <p:cNvSpPr>
            <a:spLocks noGrp="1"/>
          </p:cNvSpPr>
          <p:nvPr>
            <p:ph type="title"/>
          </p:nvPr>
        </p:nvSpPr>
        <p:spPr/>
        <p:txBody>
          <a:bodyPr/>
          <a:lstStyle/>
          <a:p>
            <a:r>
              <a:rPr lang="en-US" dirty="0">
                <a:solidFill>
                  <a:schemeClr val="tx1"/>
                </a:solidFill>
              </a:rPr>
              <a:t>Commvault &amp; Metallic SaaS</a:t>
            </a:r>
          </a:p>
        </p:txBody>
      </p:sp>
      <p:sp>
        <p:nvSpPr>
          <p:cNvPr id="66" name="TextBox 65">
            <a:extLst>
              <a:ext uri="{FF2B5EF4-FFF2-40B4-BE49-F238E27FC236}">
                <a16:creationId xmlns:a16="http://schemas.microsoft.com/office/drawing/2014/main" id="{9D8AEDB5-E392-F733-F3D7-BFE95B4DFF15}"/>
              </a:ext>
            </a:extLst>
          </p:cNvPr>
          <p:cNvSpPr txBox="1"/>
          <p:nvPr/>
        </p:nvSpPr>
        <p:spPr>
          <a:xfrm rot="16200000">
            <a:off x="106325" y="2533224"/>
            <a:ext cx="1247214" cy="429080"/>
          </a:xfrm>
          <a:prstGeom prst="rect">
            <a:avLst/>
          </a:prstGeom>
          <a:noFill/>
        </p:spPr>
        <p:txBody>
          <a:bodyPr wrap="square" rtlCol="0">
            <a:spAutoFit/>
          </a:bodyPr>
          <a:lstStyle/>
          <a:p>
            <a:pPr marL="0" marR="0" lvl="0" indent="0" algn="ctr" defTabSz="914049"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tx2"/>
                </a:solidFill>
                <a:effectLst/>
                <a:uLnTx/>
                <a:uFillTx/>
                <a:latin typeface="Segoe UI Semibold"/>
                <a:ea typeface="+mn-ea"/>
                <a:cs typeface="+mn-cs"/>
              </a:rPr>
              <a:t>On-premises infrastructure</a:t>
            </a:r>
          </a:p>
        </p:txBody>
      </p:sp>
      <p:pic>
        <p:nvPicPr>
          <p:cNvPr id="71" name="Picture 43">
            <a:extLst>
              <a:ext uri="{FF2B5EF4-FFF2-40B4-BE49-F238E27FC236}">
                <a16:creationId xmlns:a16="http://schemas.microsoft.com/office/drawing/2014/main" id="{CB062A38-2460-3A6E-7D41-1543FED98CD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371998" y="2412448"/>
            <a:ext cx="287505" cy="287505"/>
          </a:xfrm>
          <a:prstGeom prst="rect">
            <a:avLst/>
          </a:prstGeom>
        </p:spPr>
      </p:pic>
      <p:pic>
        <p:nvPicPr>
          <p:cNvPr id="72" name="Picture 71">
            <a:extLst>
              <a:ext uri="{FF2B5EF4-FFF2-40B4-BE49-F238E27FC236}">
                <a16:creationId xmlns:a16="http://schemas.microsoft.com/office/drawing/2014/main" id="{C4807FD9-573F-ADA4-5D78-635277F5F77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930424" y="1895330"/>
            <a:ext cx="569228" cy="508240"/>
          </a:xfrm>
          <a:prstGeom prst="rect">
            <a:avLst/>
          </a:prstGeom>
        </p:spPr>
      </p:pic>
      <p:pic>
        <p:nvPicPr>
          <p:cNvPr id="75" name="Picture 74">
            <a:extLst>
              <a:ext uri="{FF2B5EF4-FFF2-40B4-BE49-F238E27FC236}">
                <a16:creationId xmlns:a16="http://schemas.microsoft.com/office/drawing/2014/main" id="{D9C40CB6-C580-0E7E-1CF9-A3E28783431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07537" y="2634041"/>
            <a:ext cx="764842" cy="764842"/>
          </a:xfrm>
          <a:prstGeom prst="rect">
            <a:avLst/>
          </a:prstGeom>
        </p:spPr>
      </p:pic>
      <p:cxnSp>
        <p:nvCxnSpPr>
          <p:cNvPr id="76" name="Straight Arrow Connector 75">
            <a:extLst>
              <a:ext uri="{FF2B5EF4-FFF2-40B4-BE49-F238E27FC236}">
                <a16:creationId xmlns:a16="http://schemas.microsoft.com/office/drawing/2014/main" id="{3C7C5958-0D60-D4C1-271B-2B017B3FFA8A}"/>
              </a:ext>
            </a:extLst>
          </p:cNvPr>
          <p:cNvCxnSpPr>
            <a:cxnSpLocks/>
          </p:cNvCxnSpPr>
          <p:nvPr/>
        </p:nvCxnSpPr>
        <p:spPr>
          <a:xfrm>
            <a:off x="2403296" y="2124161"/>
            <a:ext cx="1523922" cy="0"/>
          </a:xfrm>
          <a:prstGeom prst="straightConnector1">
            <a:avLst/>
          </a:prstGeom>
          <a:ln>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78" name="Picture 59">
            <a:extLst>
              <a:ext uri="{FF2B5EF4-FFF2-40B4-BE49-F238E27FC236}">
                <a16:creationId xmlns:a16="http://schemas.microsoft.com/office/drawing/2014/main" id="{DBB9D687-79F5-C3C4-8BDA-A1E1B886035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371998" y="2731366"/>
            <a:ext cx="287505" cy="287505"/>
          </a:xfrm>
          <a:prstGeom prst="rect">
            <a:avLst/>
          </a:prstGeom>
        </p:spPr>
      </p:pic>
      <p:pic>
        <p:nvPicPr>
          <p:cNvPr id="79" name="Picture 63">
            <a:extLst>
              <a:ext uri="{FF2B5EF4-FFF2-40B4-BE49-F238E27FC236}">
                <a16:creationId xmlns:a16="http://schemas.microsoft.com/office/drawing/2014/main" id="{CEDFF239-7003-4128-4F09-9AE9C40F401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028436" y="2412448"/>
            <a:ext cx="287505" cy="287505"/>
          </a:xfrm>
          <a:prstGeom prst="rect">
            <a:avLst/>
          </a:prstGeom>
        </p:spPr>
      </p:pic>
      <p:pic>
        <p:nvPicPr>
          <p:cNvPr id="80" name="Picture 79">
            <a:extLst>
              <a:ext uri="{FF2B5EF4-FFF2-40B4-BE49-F238E27FC236}">
                <a16:creationId xmlns:a16="http://schemas.microsoft.com/office/drawing/2014/main" id="{A60247E5-4BFE-C40A-7ACA-6BF21C733B9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445309" y="2210357"/>
            <a:ext cx="328697" cy="328697"/>
          </a:xfrm>
          <a:prstGeom prst="rect">
            <a:avLst/>
          </a:prstGeom>
        </p:spPr>
      </p:pic>
      <p:pic>
        <p:nvPicPr>
          <p:cNvPr id="81" name="Picture 2" descr="A picture containing text, sign&#10;&#10;Description automatically generated">
            <a:extLst>
              <a:ext uri="{FF2B5EF4-FFF2-40B4-BE49-F238E27FC236}">
                <a16:creationId xmlns:a16="http://schemas.microsoft.com/office/drawing/2014/main" id="{8F1A7A30-022C-64B6-4270-BA9DF5C3276C}"/>
              </a:ext>
            </a:extLst>
          </p:cNvPr>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3995316" y="2107260"/>
            <a:ext cx="538546" cy="517771"/>
          </a:xfrm>
          <a:prstGeom prst="rect">
            <a:avLst/>
          </a:prstGeom>
          <a:noFill/>
        </p:spPr>
      </p:pic>
      <p:pic>
        <p:nvPicPr>
          <p:cNvPr id="82" name="Picture 2" descr="Icon&#10;&#10;Description automatically generated">
            <a:extLst>
              <a:ext uri="{FF2B5EF4-FFF2-40B4-BE49-F238E27FC236}">
                <a16:creationId xmlns:a16="http://schemas.microsoft.com/office/drawing/2014/main" id="{7D49B832-8FCE-C344-F1B2-638D183BE4DE}"/>
              </a:ext>
            </a:extLst>
          </p:cNvPr>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a:stretch/>
        </p:blipFill>
        <p:spPr bwMode="auto">
          <a:xfrm>
            <a:off x="2062158" y="3107511"/>
            <a:ext cx="427669" cy="418332"/>
          </a:xfrm>
          <a:prstGeom prst="roundRect">
            <a:avLst>
              <a:gd name="adj" fmla="val 31176"/>
            </a:avLst>
          </a:prstGeom>
          <a:noFill/>
        </p:spPr>
      </p:pic>
      <p:pic>
        <p:nvPicPr>
          <p:cNvPr id="83" name="Picture 60">
            <a:extLst>
              <a:ext uri="{FF2B5EF4-FFF2-40B4-BE49-F238E27FC236}">
                <a16:creationId xmlns:a16="http://schemas.microsoft.com/office/drawing/2014/main" id="{53664B5B-F88E-29C0-2DB0-EE4B77CD1DF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028436" y="2731366"/>
            <a:ext cx="287505" cy="287505"/>
          </a:xfrm>
          <a:prstGeom prst="rect">
            <a:avLst/>
          </a:prstGeom>
        </p:spPr>
      </p:pic>
      <p:pic>
        <p:nvPicPr>
          <p:cNvPr id="84" name="Picture 2" descr="A picture containing text, sign&#10;&#10;Description automatically generated">
            <a:extLst>
              <a:ext uri="{FF2B5EF4-FFF2-40B4-BE49-F238E27FC236}">
                <a16:creationId xmlns:a16="http://schemas.microsoft.com/office/drawing/2014/main" id="{CB172FE7-B17A-D2B2-9078-2FB1CA786BFE}"/>
              </a:ext>
            </a:extLst>
          </p:cNvPr>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a:stretch/>
        </p:blipFill>
        <p:spPr bwMode="auto">
          <a:xfrm>
            <a:off x="4533862" y="2107260"/>
            <a:ext cx="583127" cy="517771"/>
          </a:xfrm>
          <a:prstGeom prst="rect">
            <a:avLst/>
          </a:prstGeom>
          <a:noFill/>
        </p:spPr>
      </p:pic>
      <p:sp>
        <p:nvSpPr>
          <p:cNvPr id="73" name="TextBox 72">
            <a:extLst>
              <a:ext uri="{FF2B5EF4-FFF2-40B4-BE49-F238E27FC236}">
                <a16:creationId xmlns:a16="http://schemas.microsoft.com/office/drawing/2014/main" id="{CF622F6D-7690-38A3-33C2-629433A502C9}"/>
              </a:ext>
            </a:extLst>
          </p:cNvPr>
          <p:cNvSpPr txBox="1"/>
          <p:nvPr/>
        </p:nvSpPr>
        <p:spPr>
          <a:xfrm>
            <a:off x="2883194" y="1986307"/>
            <a:ext cx="728581" cy="248925"/>
          </a:xfrm>
          <a:prstGeom prst="rect">
            <a:avLst/>
          </a:prstGeom>
          <a:solidFill>
            <a:schemeClr val="tx2"/>
          </a:solidFill>
          <a:ln>
            <a:noFill/>
          </a:ln>
        </p:spPr>
        <p:txBody>
          <a:bodyPr wrap="square" rtlCol="0">
            <a:spAutoFit/>
          </a:bodyPr>
          <a:lstStyle/>
          <a:p>
            <a:pPr marL="0" marR="0" lvl="0" indent="0" algn="ctr" defTabSz="914049" rtl="0" eaLnBrk="1" fontAlgn="auto" latinLnBrk="0" hangingPunct="1">
              <a:lnSpc>
                <a:spcPct val="100000"/>
              </a:lnSpc>
              <a:spcBef>
                <a:spcPts val="0"/>
              </a:spcBef>
              <a:spcAft>
                <a:spcPts val="0"/>
              </a:spcAft>
              <a:buClrTx/>
              <a:buSzTx/>
              <a:buFontTx/>
              <a:buNone/>
              <a:tabLst/>
              <a:defRPr/>
            </a:pPr>
            <a:r>
              <a:rPr kumimoji="0" lang="en-US" sz="1029" b="0" i="0" u="none" strike="noStrike" kern="1200" cap="none" spc="0" normalizeH="0" baseline="0" noProof="0" dirty="0">
                <a:ln>
                  <a:noFill/>
                </a:ln>
                <a:solidFill>
                  <a:schemeClr val="bg1"/>
                </a:solidFill>
                <a:effectLst/>
                <a:uLnTx/>
                <a:uFillTx/>
                <a:latin typeface="Segoe UI Semibold"/>
                <a:ea typeface="+mn-ea"/>
                <a:cs typeface="+mn-cs"/>
              </a:rPr>
              <a:t>Manage</a:t>
            </a:r>
          </a:p>
        </p:txBody>
      </p:sp>
      <p:cxnSp>
        <p:nvCxnSpPr>
          <p:cNvPr id="85" name="Straight Arrow Connector 84">
            <a:extLst>
              <a:ext uri="{FF2B5EF4-FFF2-40B4-BE49-F238E27FC236}">
                <a16:creationId xmlns:a16="http://schemas.microsoft.com/office/drawing/2014/main" id="{62CA22D5-BF2E-7FAB-C750-EC35E62DCF50}"/>
              </a:ext>
            </a:extLst>
          </p:cNvPr>
          <p:cNvCxnSpPr>
            <a:cxnSpLocks/>
          </p:cNvCxnSpPr>
          <p:nvPr/>
        </p:nvCxnSpPr>
        <p:spPr>
          <a:xfrm>
            <a:off x="2635686" y="2124158"/>
            <a:ext cx="0" cy="243814"/>
          </a:xfrm>
          <a:prstGeom prst="straightConnector1">
            <a:avLst/>
          </a:prstGeom>
          <a:ln>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FB573A8D-63DF-3790-9CF8-8307A39B4DDE}"/>
              </a:ext>
            </a:extLst>
          </p:cNvPr>
          <p:cNvSpPr txBox="1"/>
          <p:nvPr/>
        </p:nvSpPr>
        <p:spPr>
          <a:xfrm>
            <a:off x="418644" y="5006131"/>
            <a:ext cx="5621301" cy="1231043"/>
          </a:xfrm>
          <a:prstGeom prst="rect">
            <a:avLst/>
          </a:prstGeom>
          <a:noFill/>
        </p:spPr>
        <p:txBody>
          <a:bodyPr wrap="square" lIns="0">
            <a:spAutoFit/>
          </a:bodyPr>
          <a:lstStyle/>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Lightweight / Easy to setup and central management with other Commvault software</a:t>
            </a:r>
          </a:p>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Hosted on Azure for SaaS data, On-prem offsite data, Azure data</a:t>
            </a:r>
          </a:p>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Built on Secure, immutable and scalable Azure Blob foundations (FedRAMP Certified)</a:t>
            </a:r>
          </a:p>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Air-gapped security and ransomware protection </a:t>
            </a:r>
          </a:p>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Simple $/GB/month pricing </a:t>
            </a:r>
          </a:p>
        </p:txBody>
      </p:sp>
      <p:sp>
        <p:nvSpPr>
          <p:cNvPr id="89" name="TextBox 88">
            <a:extLst>
              <a:ext uri="{FF2B5EF4-FFF2-40B4-BE49-F238E27FC236}">
                <a16:creationId xmlns:a16="http://schemas.microsoft.com/office/drawing/2014/main" id="{F5E53EDC-128C-395C-B709-D251BCBCF87F}"/>
              </a:ext>
            </a:extLst>
          </p:cNvPr>
          <p:cNvSpPr txBox="1"/>
          <p:nvPr/>
        </p:nvSpPr>
        <p:spPr>
          <a:xfrm>
            <a:off x="6096001" y="5006132"/>
            <a:ext cx="5677357" cy="1068111"/>
          </a:xfrm>
          <a:prstGeom prst="rect">
            <a:avLst/>
          </a:prstGeom>
          <a:noFill/>
        </p:spPr>
        <p:txBody>
          <a:bodyPr wrap="square" lIns="0">
            <a:spAutoFit/>
          </a:bodyPr>
          <a:lstStyle/>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Protect Azure VMs, Azure Files, Azure Blobs, ADLS Gen2, Azure VMWare Solution and AKS</a:t>
            </a:r>
          </a:p>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Protect Endpoints, M365 (Including Teams) and Hybrid workloads </a:t>
            </a:r>
          </a:p>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Use Azure as a DevTest or Recovery Site with Orchestrate</a:t>
            </a:r>
          </a:p>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All the goodness of proven Commvault Complete features</a:t>
            </a:r>
          </a:p>
          <a:p>
            <a:pPr marL="280121" marR="0" lvl="0" indent="-280121" algn="l" defTabSz="91401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176" b="0" i="0" u="none" strike="noStrike" kern="1200" cap="none" spc="0" normalizeH="0" baseline="0" noProof="0" dirty="0">
                <a:ln>
                  <a:noFill/>
                </a:ln>
                <a:solidFill>
                  <a:schemeClr val="bg2"/>
                </a:solidFill>
                <a:effectLst/>
                <a:uLnTx/>
                <a:uFillTx/>
                <a:latin typeface="Segoe UI"/>
                <a:ea typeface="+mn-ea"/>
                <a:cs typeface="+mn-cs"/>
              </a:rPr>
              <a:t>Search, Discovery, and Compliance cross-cloud with Activate</a:t>
            </a:r>
          </a:p>
        </p:txBody>
      </p:sp>
      <p:sp>
        <p:nvSpPr>
          <p:cNvPr id="104" name="Rectangle: Rounded Corners 103">
            <a:extLst>
              <a:ext uri="{FF2B5EF4-FFF2-40B4-BE49-F238E27FC236}">
                <a16:creationId xmlns:a16="http://schemas.microsoft.com/office/drawing/2014/main" id="{31FAD74A-AABD-2425-B099-07293EDAAD37}"/>
              </a:ext>
              <a:ext uri="{C183D7F6-B498-43B3-948B-1728B52AA6E4}">
                <adec:decorative xmlns:adec="http://schemas.microsoft.com/office/drawing/2017/decorative" val="1"/>
              </a:ext>
            </a:extLst>
          </p:cNvPr>
          <p:cNvSpPr/>
          <p:nvPr/>
        </p:nvSpPr>
        <p:spPr bwMode="auto">
          <a:xfrm>
            <a:off x="6152057" y="1948536"/>
            <a:ext cx="5621300" cy="3495628"/>
          </a:xfrm>
          <a:prstGeom prst="roundRect">
            <a:avLst>
              <a:gd name="adj" fmla="val 6604"/>
            </a:avLst>
          </a:prstGeom>
          <a:noFill/>
          <a:ln w="254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Segoe UI Semibold"/>
              <a:ea typeface="+mn-ea"/>
              <a:cs typeface="Segoe UI" pitchFamily="34" charset="0"/>
            </a:endParaRPr>
          </a:p>
        </p:txBody>
      </p:sp>
      <p:sp>
        <p:nvSpPr>
          <p:cNvPr id="87" name="Oval 86">
            <a:extLst>
              <a:ext uri="{FF2B5EF4-FFF2-40B4-BE49-F238E27FC236}">
                <a16:creationId xmlns:a16="http://schemas.microsoft.com/office/drawing/2014/main" id="{1E7C57E8-0BDD-0C6A-E3BA-E059F19C3068}"/>
              </a:ext>
              <a:ext uri="{C183D7F6-B498-43B3-948B-1728B52AA6E4}">
                <adec:decorative xmlns:adec="http://schemas.microsoft.com/office/drawing/2017/decorative" val="1"/>
              </a:ext>
            </a:extLst>
          </p:cNvPr>
          <p:cNvSpPr/>
          <p:nvPr/>
        </p:nvSpPr>
        <p:spPr bwMode="auto">
          <a:xfrm>
            <a:off x="11457565" y="2767298"/>
            <a:ext cx="631586" cy="63158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5" name="Picture 104">
            <a:extLst>
              <a:ext uri="{FF2B5EF4-FFF2-40B4-BE49-F238E27FC236}">
                <a16:creationId xmlns:a16="http://schemas.microsoft.com/office/drawing/2014/main" id="{8833786C-0577-8464-1780-F1BCB7F6BCA9}"/>
              </a:ext>
              <a:ext uri="{C183D7F6-B498-43B3-948B-1728B52AA6E4}">
                <adec:decorative xmlns:adec="http://schemas.microsoft.com/office/drawing/2017/decorative" val="1"/>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1369652" y="2735824"/>
            <a:ext cx="613917" cy="640561"/>
          </a:xfrm>
          <a:prstGeom prst="rect">
            <a:avLst/>
          </a:prstGeom>
        </p:spPr>
      </p:pic>
      <p:pic>
        <p:nvPicPr>
          <p:cNvPr id="2050" name="Picture 2">
            <a:extLst>
              <a:ext uri="{FF2B5EF4-FFF2-40B4-BE49-F238E27FC236}">
                <a16:creationId xmlns:a16="http://schemas.microsoft.com/office/drawing/2014/main" id="{78E11084-A585-7A1C-9A47-348847E9AB21}"/>
              </a:ext>
              <a:ext uri="{C183D7F6-B498-43B3-948B-1728B52AA6E4}">
                <adec:decorative xmlns:adec="http://schemas.microsoft.com/office/drawing/2017/decorative" val="1"/>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9474632" y="2645405"/>
            <a:ext cx="1680873" cy="393935"/>
          </a:xfrm>
          <a:prstGeom prst="rect">
            <a:avLst/>
          </a:prstGeom>
          <a:noFill/>
          <a:extLst>
            <a:ext uri="{909E8E84-426E-40DD-AFC4-6F175D3DCCD1}">
              <a14:hiddenFill xmlns:a14="http://schemas.microsoft.com/office/drawing/2010/main">
                <a:solidFill>
                  <a:srgbClr val="FFFFFF"/>
                </a:solidFill>
              </a14:hiddenFill>
            </a:ext>
          </a:extLst>
        </p:spPr>
      </p:pic>
      <p:sp>
        <p:nvSpPr>
          <p:cNvPr id="111" name="Rectangle: Rounded Corners 110">
            <a:extLst>
              <a:ext uri="{FF2B5EF4-FFF2-40B4-BE49-F238E27FC236}">
                <a16:creationId xmlns:a16="http://schemas.microsoft.com/office/drawing/2014/main" id="{97DCA57B-F2CA-2903-F51A-3889662156CB}"/>
              </a:ext>
              <a:ext uri="{C183D7F6-B498-43B3-948B-1728B52AA6E4}">
                <adec:decorative xmlns:adec="http://schemas.microsoft.com/office/drawing/2017/decorative" val="1"/>
              </a:ext>
            </a:extLst>
          </p:cNvPr>
          <p:cNvSpPr/>
          <p:nvPr/>
        </p:nvSpPr>
        <p:spPr bwMode="auto">
          <a:xfrm>
            <a:off x="6210834" y="2394293"/>
            <a:ext cx="3332525" cy="1139567"/>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chemeClr val="tx2"/>
                </a:solidFill>
                <a:effectLst/>
                <a:uLnTx/>
                <a:uFillTx/>
                <a:latin typeface="Segoe UI Semibold"/>
                <a:ea typeface="Segoe UI" pitchFamily="34" charset="0"/>
                <a:cs typeface="Segoe UI" pitchFamily="34" charset="0"/>
              </a:rPr>
              <a:t>Metallic Cloud Storage Service (MCSS)</a:t>
            </a:r>
            <a:endParaRPr kumimoji="0" lang="en-US" sz="1600" b="0" i="0" u="none" strike="noStrike" kern="1200" cap="none" spc="0" normalizeH="0" baseline="0" noProof="0" dirty="0">
              <a:ln>
                <a:noFill/>
              </a:ln>
              <a:solidFill>
                <a:schemeClr val="tx2"/>
              </a:solidFill>
              <a:effectLst/>
              <a:uLnTx/>
              <a:uFillTx/>
              <a:latin typeface="Segoe UI"/>
              <a:ea typeface="Segoe UI" pitchFamily="34" charset="0"/>
              <a:cs typeface="Segoe UI" pitchFamily="34" charset="0"/>
            </a:endParaRP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980" b="0" i="0" u="none" strike="noStrike" kern="1200" cap="none" spc="0" normalizeH="0" baseline="0" noProof="0" dirty="0">
                <a:ln>
                  <a:noFill/>
                </a:ln>
                <a:solidFill>
                  <a:schemeClr val="bg2"/>
                </a:solidFill>
                <a:effectLst/>
                <a:uLnTx/>
                <a:uFillTx/>
                <a:latin typeface="Segoe UI"/>
                <a:ea typeface="Segoe UI" pitchFamily="34" charset="0"/>
                <a:cs typeface="Segoe UI" pitchFamily="34" charset="0"/>
              </a:rPr>
              <a:t>Fully managed storage for  air-gapped offsite protection of on-prem data backed up by Commvault Complete</a:t>
            </a:r>
          </a:p>
        </p:txBody>
      </p:sp>
      <p:pic>
        <p:nvPicPr>
          <p:cNvPr id="112" name="Picture 111">
            <a:extLst>
              <a:ext uri="{FF2B5EF4-FFF2-40B4-BE49-F238E27FC236}">
                <a16:creationId xmlns:a16="http://schemas.microsoft.com/office/drawing/2014/main" id="{D079C4D6-382A-ACAB-4B11-B657A159DF67}"/>
              </a:ext>
              <a:ext uri="{C183D7F6-B498-43B3-948B-1728B52AA6E4}">
                <adec:decorative xmlns:adec="http://schemas.microsoft.com/office/drawing/2017/decorative" val="1"/>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458891" y="2104598"/>
            <a:ext cx="345489" cy="345489"/>
          </a:xfrm>
          <a:prstGeom prst="rect">
            <a:avLst/>
          </a:prstGeom>
        </p:spPr>
      </p:pic>
      <p:sp>
        <p:nvSpPr>
          <p:cNvPr id="113" name="TextBox 112">
            <a:extLst>
              <a:ext uri="{FF2B5EF4-FFF2-40B4-BE49-F238E27FC236}">
                <a16:creationId xmlns:a16="http://schemas.microsoft.com/office/drawing/2014/main" id="{46A76C52-E94F-D704-7C2D-1C911985C33F}"/>
              </a:ext>
              <a:ext uri="{C183D7F6-B498-43B3-948B-1728B52AA6E4}">
                <adec:decorative xmlns:adec="http://schemas.microsoft.com/office/drawing/2017/decorative" val="1"/>
              </a:ext>
            </a:extLst>
          </p:cNvPr>
          <p:cNvSpPr txBox="1"/>
          <p:nvPr/>
        </p:nvSpPr>
        <p:spPr>
          <a:xfrm>
            <a:off x="5116988" y="6336342"/>
            <a:ext cx="6739056" cy="280678"/>
          </a:xfrm>
          <a:prstGeom prst="rect">
            <a:avLst/>
          </a:prstGeom>
          <a:noFill/>
        </p:spPr>
        <p:txBody>
          <a:bodyPr wrap="square">
            <a:spAutoFit/>
          </a:bodyPr>
          <a:lstStyle/>
          <a:p>
            <a:pPr marL="0" marR="0" lvl="0" indent="0" algn="r" defTabSz="914225"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a:ea typeface="+mn-ea"/>
                <a:cs typeface="+mn-cs"/>
                <a:hlinkClick r:id="rId14"/>
              </a:rPr>
              <a:t>Learn More at https://microsoft.commvault.com/</a:t>
            </a:r>
            <a:r>
              <a:rPr kumimoji="0" lang="en-US" sz="1200" b="0" i="0" u="none" strike="noStrike" kern="1200" cap="none" spc="0" normalizeH="0" baseline="0" noProof="0" dirty="0">
                <a:ln>
                  <a:noFill/>
                </a:ln>
                <a:solidFill>
                  <a:prstClr val="black"/>
                </a:solidFill>
                <a:effectLst/>
                <a:uLnTx/>
                <a:uFillTx/>
                <a:latin typeface="Segoe UI"/>
                <a:ea typeface="+mn-ea"/>
                <a:cs typeface="+mn-cs"/>
              </a:rPr>
              <a:t> </a:t>
            </a:r>
          </a:p>
        </p:txBody>
      </p:sp>
      <p:grpSp>
        <p:nvGrpSpPr>
          <p:cNvPr id="114" name="Group 113">
            <a:extLst>
              <a:ext uri="{FF2B5EF4-FFF2-40B4-BE49-F238E27FC236}">
                <a16:creationId xmlns:a16="http://schemas.microsoft.com/office/drawing/2014/main" id="{A6F678EC-F310-8CB0-E7A8-BD4CD541B69B}"/>
              </a:ext>
              <a:ext uri="{C183D7F6-B498-43B3-948B-1728B52AA6E4}">
                <adec:decorative xmlns:adec="http://schemas.microsoft.com/office/drawing/2017/decorative" val="1"/>
              </a:ext>
            </a:extLst>
          </p:cNvPr>
          <p:cNvGrpSpPr/>
          <p:nvPr/>
        </p:nvGrpSpPr>
        <p:grpSpPr>
          <a:xfrm>
            <a:off x="418644" y="3696349"/>
            <a:ext cx="11603626" cy="1532415"/>
            <a:chOff x="427038" y="3177608"/>
            <a:chExt cx="11836303" cy="1563143"/>
          </a:xfrm>
        </p:grpSpPr>
        <p:sp>
          <p:nvSpPr>
            <p:cNvPr id="90" name="Rectangle: Rounded Corners 89">
              <a:extLst>
                <a:ext uri="{FF2B5EF4-FFF2-40B4-BE49-F238E27FC236}">
                  <a16:creationId xmlns:a16="http://schemas.microsoft.com/office/drawing/2014/main" id="{684DF799-4CF4-E3B1-036A-0C677449D94E}"/>
                </a:ext>
                <a:ext uri="{C183D7F6-B498-43B3-948B-1728B52AA6E4}">
                  <adec:decorative xmlns:adec="http://schemas.microsoft.com/office/drawing/2017/decorative" val="1"/>
                </a:ext>
              </a:extLst>
            </p:cNvPr>
            <p:cNvSpPr/>
            <p:nvPr/>
          </p:nvSpPr>
          <p:spPr bwMode="auto">
            <a:xfrm>
              <a:off x="610789" y="3443554"/>
              <a:ext cx="1587244" cy="365760"/>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Segoe UI Semibold"/>
                  <a:ea typeface="+mn-ea"/>
                  <a:cs typeface="Segoe UI" pitchFamily="34" charset="0"/>
                </a:rPr>
                <a:t>Hybrid workloads</a:t>
              </a:r>
            </a:p>
          </p:txBody>
        </p:sp>
        <p:sp>
          <p:nvSpPr>
            <p:cNvPr id="91" name="Rectangle: Rounded Corners 90">
              <a:extLst>
                <a:ext uri="{FF2B5EF4-FFF2-40B4-BE49-F238E27FC236}">
                  <a16:creationId xmlns:a16="http://schemas.microsoft.com/office/drawing/2014/main" id="{3B6C6F2E-6FB2-32F7-0FD1-4442A9013D68}"/>
                </a:ext>
                <a:ext uri="{C183D7F6-B498-43B3-948B-1728B52AA6E4}">
                  <adec:decorative xmlns:adec="http://schemas.microsoft.com/office/drawing/2017/decorative" val="1"/>
                </a:ext>
              </a:extLst>
            </p:cNvPr>
            <p:cNvSpPr/>
            <p:nvPr/>
          </p:nvSpPr>
          <p:spPr bwMode="auto">
            <a:xfrm>
              <a:off x="610789" y="3909272"/>
              <a:ext cx="1587244" cy="365760"/>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Segoe UI" pitchFamily="34" charset="0"/>
                </a:rPr>
                <a:t>Endpoints</a:t>
              </a:r>
            </a:p>
          </p:txBody>
        </p:sp>
        <p:sp>
          <p:nvSpPr>
            <p:cNvPr id="93" name="Rectangle: Rounded Corners 92">
              <a:extLst>
                <a:ext uri="{FF2B5EF4-FFF2-40B4-BE49-F238E27FC236}">
                  <a16:creationId xmlns:a16="http://schemas.microsoft.com/office/drawing/2014/main" id="{3FBB664C-2BB6-B1C4-DB1F-473C7C82F4F7}"/>
                </a:ext>
                <a:ext uri="{C183D7F6-B498-43B3-948B-1728B52AA6E4}">
                  <adec:decorative xmlns:adec="http://schemas.microsoft.com/office/drawing/2017/decorative" val="1"/>
                </a:ext>
              </a:extLst>
            </p:cNvPr>
            <p:cNvSpPr/>
            <p:nvPr/>
          </p:nvSpPr>
          <p:spPr bwMode="auto">
            <a:xfrm>
              <a:off x="610789" y="4374991"/>
              <a:ext cx="1587244" cy="365760"/>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Segoe UI Semibold"/>
                  <a:ea typeface="Segoe UI" pitchFamily="34" charset="0"/>
                  <a:cs typeface="Segoe UI" pitchFamily="34" charset="0"/>
                </a:rPr>
                <a:t>SaaS workloads</a:t>
              </a:r>
            </a:p>
          </p:txBody>
        </p:sp>
        <p:cxnSp>
          <p:nvCxnSpPr>
            <p:cNvPr id="94" name="Straight Arrow Connector 93">
              <a:extLst>
                <a:ext uri="{FF2B5EF4-FFF2-40B4-BE49-F238E27FC236}">
                  <a16:creationId xmlns:a16="http://schemas.microsoft.com/office/drawing/2014/main" id="{03A78D2C-C80B-D97F-B6B0-3D3C13EE2499}"/>
                </a:ext>
                <a:ext uri="{C183D7F6-B498-43B3-948B-1728B52AA6E4}">
                  <adec:decorative xmlns:adec="http://schemas.microsoft.com/office/drawing/2017/decorative" val="1"/>
                </a:ext>
              </a:extLst>
            </p:cNvPr>
            <p:cNvCxnSpPr>
              <a:cxnSpLocks/>
            </p:cNvCxnSpPr>
            <p:nvPr/>
          </p:nvCxnSpPr>
          <p:spPr>
            <a:xfrm>
              <a:off x="2577121" y="4091420"/>
              <a:ext cx="3291840"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E51927D8-208E-499A-9ABF-7D5B9FB3F683}"/>
                </a:ext>
                <a:ext uri="{C183D7F6-B498-43B3-948B-1728B52AA6E4}">
                  <adec:decorative xmlns:adec="http://schemas.microsoft.com/office/drawing/2017/decorative" val="1"/>
                </a:ext>
              </a:extLst>
            </p:cNvPr>
            <p:cNvCxnSpPr>
              <a:cxnSpLocks/>
            </p:cNvCxnSpPr>
            <p:nvPr/>
          </p:nvCxnSpPr>
          <p:spPr>
            <a:xfrm>
              <a:off x="2577121" y="4557871"/>
              <a:ext cx="3291840"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B20592FA-3F81-8F6E-D3CB-F176002CD56B}"/>
                </a:ext>
                <a:ext uri="{C183D7F6-B498-43B3-948B-1728B52AA6E4}">
                  <adec:decorative xmlns:adec="http://schemas.microsoft.com/office/drawing/2017/decorative" val="1"/>
                </a:ext>
              </a:extLst>
            </p:cNvPr>
            <p:cNvCxnSpPr>
              <a:cxnSpLocks/>
            </p:cNvCxnSpPr>
            <p:nvPr/>
          </p:nvCxnSpPr>
          <p:spPr>
            <a:xfrm>
              <a:off x="2620028" y="3626434"/>
              <a:ext cx="819501"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97" name="Picture 2">
              <a:extLst>
                <a:ext uri="{FF2B5EF4-FFF2-40B4-BE49-F238E27FC236}">
                  <a16:creationId xmlns:a16="http://schemas.microsoft.com/office/drawing/2014/main" id="{7BD62304-70FE-46B7-7576-B7C44FE3EFBC}"/>
                </a:ext>
                <a:ext uri="{C183D7F6-B498-43B3-948B-1728B52AA6E4}">
                  <adec:decorative xmlns:adec="http://schemas.microsoft.com/office/drawing/2017/decorative" val="1"/>
                </a:ext>
              </a:extLst>
            </p:cNvPr>
            <p:cNvPicPr>
              <a:picLocks noChangeAspect="1" noChangeArrowheads="1"/>
            </p:cNvPicPr>
            <p:nvPr/>
          </p:nvPicPr>
          <p:blipFill rotWithShape="1">
            <a:blip r:embed="rId15" cstate="email">
              <a:extLst>
                <a:ext uri="{28A0092B-C50C-407E-A947-70E740481C1C}">
                  <a14:useLocalDpi xmlns:a14="http://schemas.microsoft.com/office/drawing/2010/main"/>
                </a:ext>
              </a:extLst>
            </a:blip>
            <a:srcRect/>
            <a:stretch/>
          </p:blipFill>
          <p:spPr bwMode="auto">
            <a:xfrm>
              <a:off x="3632440" y="3385358"/>
              <a:ext cx="359709" cy="350870"/>
            </a:xfrm>
            <a:prstGeom prst="roundRect">
              <a:avLst>
                <a:gd name="adj" fmla="val 27958"/>
              </a:avLst>
            </a:prstGeom>
            <a:noFill/>
          </p:spPr>
        </p:pic>
        <p:pic>
          <p:nvPicPr>
            <p:cNvPr id="98" name="Graphic 97">
              <a:extLst>
                <a:ext uri="{FF2B5EF4-FFF2-40B4-BE49-F238E27FC236}">
                  <a16:creationId xmlns:a16="http://schemas.microsoft.com/office/drawing/2014/main" id="{4E73B458-CCA2-AF23-136D-87BF674A20C8}"/>
                </a:ext>
                <a:ext uri="{C183D7F6-B498-43B3-948B-1728B52AA6E4}">
                  <adec:decorative xmlns:adec="http://schemas.microsoft.com/office/drawing/2017/decorative" val="1"/>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3972732" y="3354046"/>
              <a:ext cx="397289" cy="397289"/>
            </a:xfrm>
            <a:prstGeom prst="rect">
              <a:avLst/>
            </a:prstGeom>
          </p:spPr>
        </p:pic>
        <p:cxnSp>
          <p:nvCxnSpPr>
            <p:cNvPr id="99" name="Straight Arrow Connector 98">
              <a:extLst>
                <a:ext uri="{FF2B5EF4-FFF2-40B4-BE49-F238E27FC236}">
                  <a16:creationId xmlns:a16="http://schemas.microsoft.com/office/drawing/2014/main" id="{7641297D-41BD-D539-9A13-09567FAD2BA8}"/>
                </a:ext>
                <a:ext uri="{C183D7F6-B498-43B3-948B-1728B52AA6E4}">
                  <adec:decorative xmlns:adec="http://schemas.microsoft.com/office/drawing/2017/decorative" val="1"/>
                </a:ext>
              </a:extLst>
            </p:cNvPr>
            <p:cNvCxnSpPr>
              <a:cxnSpLocks/>
            </p:cNvCxnSpPr>
            <p:nvPr/>
          </p:nvCxnSpPr>
          <p:spPr>
            <a:xfrm>
              <a:off x="4525352" y="3626434"/>
              <a:ext cx="1180502"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37519D7B-731A-E379-F68E-ECE9B7151D45}"/>
                </a:ext>
                <a:ext uri="{C183D7F6-B498-43B3-948B-1728B52AA6E4}">
                  <adec:decorative xmlns:adec="http://schemas.microsoft.com/office/drawing/2017/decorative" val="1"/>
                </a:ext>
              </a:extLst>
            </p:cNvPr>
            <p:cNvSpPr txBox="1"/>
            <p:nvPr/>
          </p:nvSpPr>
          <p:spPr>
            <a:xfrm>
              <a:off x="3551917" y="3802528"/>
              <a:ext cx="1026494" cy="172671"/>
            </a:xfrm>
            <a:prstGeom prst="rect">
              <a:avLst/>
            </a:prstGeom>
            <a:no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Segoe UI Semibold"/>
                  <a:ea typeface="+mn-ea"/>
                  <a:cs typeface="+mn-cs"/>
                </a:rPr>
                <a:t>Local storage</a:t>
              </a:r>
            </a:p>
          </p:txBody>
        </p:sp>
        <p:sp>
          <p:nvSpPr>
            <p:cNvPr id="101" name="TextBox 100">
              <a:extLst>
                <a:ext uri="{FF2B5EF4-FFF2-40B4-BE49-F238E27FC236}">
                  <a16:creationId xmlns:a16="http://schemas.microsoft.com/office/drawing/2014/main" id="{F0381ED5-D988-7964-E499-6B8D22D27C40}"/>
                </a:ext>
                <a:ext uri="{C183D7F6-B498-43B3-948B-1728B52AA6E4}">
                  <adec:decorative xmlns:adec="http://schemas.microsoft.com/office/drawing/2017/decorative" val="1"/>
                </a:ext>
              </a:extLst>
            </p:cNvPr>
            <p:cNvSpPr txBox="1"/>
            <p:nvPr/>
          </p:nvSpPr>
          <p:spPr>
            <a:xfrm>
              <a:off x="3551917" y="3997126"/>
              <a:ext cx="1026494" cy="172671"/>
            </a:xfrm>
            <a:prstGeom prst="rect">
              <a:avLst/>
            </a:prstGeom>
            <a:solidFill>
              <a:schemeClr val="bg1"/>
            </a:solidFill>
          </p:spPr>
          <p:txBody>
            <a:bodyPr wrap="square" lIns="0" tIns="0" rIns="0" bIns="0" rtlCol="0">
              <a:spAutoFit/>
            </a:bodyPr>
            <a:lstStyle>
              <a:defPPr>
                <a:defRPr lang="en-US"/>
              </a:defPPr>
              <a:lvl1pPr algn="ctr" defTabSz="932597">
                <a:defRPr sz="1122">
                  <a:solidFill>
                    <a:schemeClr val="bg1"/>
                  </a:solidFill>
                  <a:latin typeface="+mj-lt"/>
                </a:defRPr>
              </a:lvl1p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tx2"/>
                  </a:solidFill>
                  <a:effectLst/>
                  <a:uLnTx/>
                  <a:uFillTx/>
                  <a:latin typeface="Segoe UI Semibold"/>
                  <a:ea typeface="+mn-ea"/>
                  <a:cs typeface="+mn-cs"/>
                </a:rPr>
                <a:t>Direct to Cloud</a:t>
              </a:r>
            </a:p>
          </p:txBody>
        </p:sp>
        <p:sp>
          <p:nvSpPr>
            <p:cNvPr id="102" name="TextBox 101">
              <a:extLst>
                <a:ext uri="{FF2B5EF4-FFF2-40B4-BE49-F238E27FC236}">
                  <a16:creationId xmlns:a16="http://schemas.microsoft.com/office/drawing/2014/main" id="{15E3FE64-B971-E379-3E21-6D525B20C55B}"/>
                </a:ext>
                <a:ext uri="{C183D7F6-B498-43B3-948B-1728B52AA6E4}">
                  <adec:decorative xmlns:adec="http://schemas.microsoft.com/office/drawing/2017/decorative" val="1"/>
                </a:ext>
              </a:extLst>
            </p:cNvPr>
            <p:cNvSpPr txBox="1"/>
            <p:nvPr/>
          </p:nvSpPr>
          <p:spPr>
            <a:xfrm>
              <a:off x="3551917" y="4469280"/>
              <a:ext cx="1026494" cy="172671"/>
            </a:xfrm>
            <a:prstGeom prst="rect">
              <a:avLst/>
            </a:prstGeom>
            <a:solidFill>
              <a:schemeClr val="bg1"/>
            </a:solid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tx2"/>
                  </a:solidFill>
                  <a:effectLst/>
                  <a:uLnTx/>
                  <a:uFillTx/>
                  <a:latin typeface="Segoe UI Semibold"/>
                  <a:ea typeface="+mn-ea"/>
                  <a:cs typeface="+mn-cs"/>
                </a:rPr>
                <a:t>Direct to Cloud</a:t>
              </a:r>
            </a:p>
          </p:txBody>
        </p:sp>
        <p:sp>
          <p:nvSpPr>
            <p:cNvPr id="108" name="Oval 107">
              <a:extLst>
                <a:ext uri="{FF2B5EF4-FFF2-40B4-BE49-F238E27FC236}">
                  <a16:creationId xmlns:a16="http://schemas.microsoft.com/office/drawing/2014/main" id="{8AD63EB2-5A20-B4D5-92A4-E4D19F14095C}"/>
                </a:ext>
              </a:extLst>
            </p:cNvPr>
            <p:cNvSpPr/>
            <p:nvPr/>
          </p:nvSpPr>
          <p:spPr bwMode="auto">
            <a:xfrm>
              <a:off x="11619090" y="3568459"/>
              <a:ext cx="644251" cy="644251"/>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3" name="Picture 102">
              <a:extLst>
                <a:ext uri="{FF2B5EF4-FFF2-40B4-BE49-F238E27FC236}">
                  <a16:creationId xmlns:a16="http://schemas.microsoft.com/office/drawing/2014/main" id="{2087AF99-40DD-629A-7971-C3293417F3DD}"/>
                </a:ext>
                <a:ext uri="{C183D7F6-B498-43B3-948B-1728B52AA6E4}">
                  <adec:decorative xmlns:adec="http://schemas.microsoft.com/office/drawing/2017/decorative" val="1"/>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11733308" y="3589560"/>
              <a:ext cx="530033" cy="530033"/>
            </a:xfrm>
            <a:prstGeom prst="rect">
              <a:avLst/>
            </a:prstGeom>
          </p:spPr>
        </p:pic>
        <p:cxnSp>
          <p:nvCxnSpPr>
            <p:cNvPr id="110" name="Straight Connector 109">
              <a:extLst>
                <a:ext uri="{FF2B5EF4-FFF2-40B4-BE49-F238E27FC236}">
                  <a16:creationId xmlns:a16="http://schemas.microsoft.com/office/drawing/2014/main" id="{AA6215BB-8A66-9905-7677-071DDA8FB5F9}"/>
                </a:ext>
              </a:extLst>
            </p:cNvPr>
            <p:cNvCxnSpPr/>
            <p:nvPr/>
          </p:nvCxnSpPr>
          <p:spPr>
            <a:xfrm>
              <a:off x="427038" y="3177608"/>
              <a:ext cx="11582400" cy="0"/>
            </a:xfrm>
            <a:prstGeom prst="line">
              <a:avLst/>
            </a:prstGeom>
            <a:ln w="9525">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6" name="Rectangle: Rounded Corners 115">
              <a:extLst>
                <a:ext uri="{FF2B5EF4-FFF2-40B4-BE49-F238E27FC236}">
                  <a16:creationId xmlns:a16="http://schemas.microsoft.com/office/drawing/2014/main" id="{CB786C71-78E9-437E-2729-B181B4A1B073}"/>
                </a:ext>
              </a:extLst>
            </p:cNvPr>
            <p:cNvSpPr/>
            <p:nvPr/>
          </p:nvSpPr>
          <p:spPr bwMode="auto">
            <a:xfrm>
              <a:off x="6344609" y="3381375"/>
              <a:ext cx="3399349" cy="1162418"/>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l" defTabSz="914225" rtl="0" eaLnBrk="1" fontAlgn="auto" latinLnBrk="0" hangingPunct="1">
                <a:lnSpc>
                  <a:spcPct val="100000"/>
                </a:lnSpc>
                <a:spcBef>
                  <a:spcPts val="0"/>
                </a:spcBef>
                <a:spcAft>
                  <a:spcPts val="0"/>
                </a:spcAft>
                <a:buClrTx/>
                <a:buSzTx/>
                <a:buFontTx/>
                <a:buNone/>
                <a:tabLst/>
                <a:defRPr>
                  <a:uFillTx/>
                </a:defRPr>
              </a:pPr>
              <a:r>
                <a:rPr kumimoji="0" lang="en-US" sz="1600" b="0" i="0" u="none" strike="noStrike" kern="1200" cap="none" spc="0" normalizeH="0" baseline="0" noProof="0" dirty="0">
                  <a:ln>
                    <a:noFill/>
                  </a:ln>
                  <a:solidFill>
                    <a:schemeClr val="tx2"/>
                  </a:solidFill>
                  <a:effectLst/>
                  <a:uLnTx/>
                  <a:uFillTx/>
                  <a:latin typeface="Segoe UI Semibold"/>
                  <a:ea typeface="+mn-ea"/>
                  <a:cs typeface="Segoe UI" pitchFamily="34" charset="0"/>
                </a:rPr>
                <a:t>Metallic</a:t>
              </a:r>
              <a:r>
                <a:rPr kumimoji="0" lang="en-US" sz="1600" b="0" i="0" u="none" strike="noStrike" kern="1200" cap="none" spc="0" normalizeH="0" baseline="30000" noProof="0" dirty="0">
                  <a:ln>
                    <a:noFill/>
                  </a:ln>
                  <a:solidFill>
                    <a:schemeClr val="tx2"/>
                  </a:solidFill>
                  <a:effectLst/>
                  <a:uLnTx/>
                  <a:uFillTx/>
                  <a:latin typeface="Segoe UI Semibold"/>
                  <a:ea typeface="+mn-ea"/>
                  <a:cs typeface="Segoe UI" pitchFamily="34" charset="0"/>
                </a:rPr>
                <a:t>TM</a:t>
              </a:r>
              <a:r>
                <a:rPr kumimoji="0" lang="en-US" sz="1600" b="0" i="0" u="none" strike="noStrike" kern="1200" cap="none" spc="0" normalizeH="0" baseline="0" noProof="0" dirty="0">
                  <a:ln>
                    <a:noFill/>
                  </a:ln>
                  <a:solidFill>
                    <a:schemeClr val="tx2"/>
                  </a:solidFill>
                  <a:effectLst/>
                  <a:uLnTx/>
                  <a:uFillTx/>
                  <a:latin typeface="Segoe UI Semibold"/>
                  <a:ea typeface="+mn-ea"/>
                  <a:cs typeface="Segoe UI" pitchFamily="34" charset="0"/>
                </a:rPr>
                <a:t> </a:t>
              </a:r>
              <a:br>
                <a:rPr kumimoji="0" lang="en-US" sz="1600" b="0" i="0" u="none" strike="noStrike" kern="1200" cap="none" spc="0" normalizeH="0" baseline="0" noProof="0" dirty="0">
                  <a:ln>
                    <a:noFill/>
                  </a:ln>
                  <a:solidFill>
                    <a:schemeClr val="tx2"/>
                  </a:solidFill>
                  <a:effectLst/>
                  <a:uLnTx/>
                  <a:uFillTx/>
                  <a:latin typeface="Segoe UI Semibold"/>
                  <a:ea typeface="+mn-ea"/>
                  <a:cs typeface="Segoe UI" pitchFamily="34" charset="0"/>
                </a:rPr>
              </a:br>
              <a:r>
                <a:rPr kumimoji="0" lang="en-US" sz="1600" b="0" i="0" u="none" strike="noStrike" kern="1200" cap="none" spc="0" normalizeH="0" baseline="0" noProof="0" dirty="0">
                  <a:ln>
                    <a:noFill/>
                  </a:ln>
                  <a:solidFill>
                    <a:schemeClr val="tx2"/>
                  </a:solidFill>
                  <a:effectLst/>
                  <a:uLnTx/>
                  <a:uFillTx/>
                  <a:latin typeface="Segoe UI Semibold"/>
                  <a:ea typeface="+mn-ea"/>
                  <a:cs typeface="Segoe UI" pitchFamily="34" charset="0"/>
                </a:rPr>
                <a:t>Control Plane</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980" b="0" i="0" u="none" strike="noStrike" kern="1200" cap="none" spc="0" normalizeH="0" baseline="0" noProof="0" dirty="0">
                  <a:ln>
                    <a:noFill/>
                  </a:ln>
                  <a:solidFill>
                    <a:schemeClr val="tx2"/>
                  </a:solidFill>
                  <a:effectLst/>
                  <a:uLnTx/>
                  <a:uFillTx/>
                  <a:latin typeface="Segoe UI"/>
                  <a:ea typeface="Segoe UI" pitchFamily="34" charset="0"/>
                  <a:cs typeface="Segoe UI" pitchFamily="34" charset="0"/>
                </a:rPr>
                <a:t>https://hub.metallic.io</a:t>
              </a:r>
            </a:p>
          </p:txBody>
        </p:sp>
        <p:sp>
          <p:nvSpPr>
            <p:cNvPr id="117" name="Rectangle: Rounded Corners 116">
              <a:extLst>
                <a:ext uri="{FF2B5EF4-FFF2-40B4-BE49-F238E27FC236}">
                  <a16:creationId xmlns:a16="http://schemas.microsoft.com/office/drawing/2014/main" id="{567FC1E1-A580-613F-B3BE-6F90B0C3D166}"/>
                </a:ext>
                <a:ext uri="{C183D7F6-B498-43B3-948B-1728B52AA6E4}">
                  <adec:decorative xmlns:adec="http://schemas.microsoft.com/office/drawing/2017/decorative" val="1"/>
                </a:ext>
              </a:extLst>
            </p:cNvPr>
            <p:cNvSpPr/>
            <p:nvPr/>
          </p:nvSpPr>
          <p:spPr bwMode="auto">
            <a:xfrm>
              <a:off x="9308032" y="3720665"/>
              <a:ext cx="2446830" cy="552922"/>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chemeClr val="tx2"/>
                  </a:solidFill>
                  <a:effectLst/>
                  <a:uLnTx/>
                  <a:uFillTx/>
                  <a:latin typeface="Segoe UI Semibold"/>
                  <a:ea typeface="+mn-ea"/>
                  <a:cs typeface="Segoe UI" pitchFamily="34" charset="0"/>
                </a:rPr>
                <a:t>Metallic Storage </a:t>
              </a:r>
            </a:p>
          </p:txBody>
        </p:sp>
        <p:pic>
          <p:nvPicPr>
            <p:cNvPr id="118" name="Picture 117">
              <a:extLst>
                <a:ext uri="{FF2B5EF4-FFF2-40B4-BE49-F238E27FC236}">
                  <a16:creationId xmlns:a16="http://schemas.microsoft.com/office/drawing/2014/main" id="{D152DD22-1617-4FE8-3507-CDEC4AB30EB6}"/>
                </a:ext>
                <a:ext uri="{C183D7F6-B498-43B3-948B-1728B52AA6E4}">
                  <adec:decorative xmlns:adec="http://schemas.microsoft.com/office/drawing/2017/decorative" val="1"/>
                </a:ext>
              </a:extLst>
            </p:cNvPr>
            <p:cNvPicPr>
              <a:picLocks noChangeAspect="1"/>
            </p:cNvPicPr>
            <p:nvPr/>
          </p:nvPicPr>
          <p:blipFill rotWithShape="1">
            <a:blip r:embed="rId19" cstate="email">
              <a:extLst>
                <a:ext uri="{28A0092B-C50C-407E-A947-70E740481C1C}">
                  <a14:useLocalDpi xmlns:a14="http://schemas.microsoft.com/office/drawing/2010/main"/>
                </a:ext>
              </a:extLst>
            </a:blip>
            <a:srcRect/>
            <a:stretch/>
          </p:blipFill>
          <p:spPr>
            <a:xfrm>
              <a:off x="7997669" y="3576129"/>
              <a:ext cx="1310662" cy="999963"/>
            </a:xfrm>
            <a:prstGeom prst="rect">
              <a:avLst/>
            </a:prstGeom>
          </p:spPr>
        </p:pic>
        <p:sp>
          <p:nvSpPr>
            <p:cNvPr id="119" name="TextBox 35">
              <a:extLst>
                <a:ext uri="{FF2B5EF4-FFF2-40B4-BE49-F238E27FC236}">
                  <a16:creationId xmlns:a16="http://schemas.microsoft.com/office/drawing/2014/main" id="{854079C7-7751-DAB5-5B34-AE61182059BD}"/>
                </a:ext>
                <a:ext uri="{C183D7F6-B498-43B3-948B-1728B52AA6E4}">
                  <adec:decorative xmlns:adec="http://schemas.microsoft.com/office/drawing/2017/decorative" val="1"/>
                </a:ext>
              </a:extLst>
            </p:cNvPr>
            <p:cNvSpPr txBox="1">
              <a:spLocks/>
            </p:cNvSpPr>
            <p:nvPr/>
          </p:nvSpPr>
          <p:spPr>
            <a:xfrm>
              <a:off x="9070117" y="3682044"/>
              <a:ext cx="2939321" cy="25573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25" rtl="0" eaLnBrk="1" fontAlgn="auto" latinLnBrk="0" hangingPunct="1">
                <a:lnSpc>
                  <a:spcPct val="100000"/>
                </a:lnSpc>
                <a:spcBef>
                  <a:spcPts val="0"/>
                </a:spcBef>
                <a:spcAft>
                  <a:spcPts val="0"/>
                </a:spcAft>
                <a:buClrTx/>
                <a:buSzTx/>
                <a:buFontTx/>
                <a:buNone/>
                <a:tabLst/>
                <a:defRPr>
                  <a:uFillTx/>
                </a:defRPr>
              </a:pPr>
              <a:r>
                <a:rPr kumimoji="0" lang="en-US" sz="1029" b="0" i="1" u="none" strike="noStrike" kern="1200" cap="none" spc="0" normalizeH="0" baseline="0" noProof="0" dirty="0">
                  <a:ln>
                    <a:noFill/>
                  </a:ln>
                  <a:solidFill>
                    <a:srgbClr val="FFFFFF"/>
                  </a:solidFill>
                  <a:effectLst/>
                  <a:uLnTx/>
                  <a:uFillTx/>
                  <a:latin typeface="Segoe UI"/>
                  <a:ea typeface="+mn-ea"/>
                  <a:cs typeface="+mn-cs"/>
                </a:rPr>
                <a:t>Metallic</a:t>
              </a:r>
              <a:r>
                <a:rPr kumimoji="0" lang="en-US" sz="1029" b="0" i="1" u="none" strike="noStrike" kern="1200" cap="none" spc="0" normalizeH="0" baseline="30000" noProof="0" dirty="0">
                  <a:ln>
                    <a:noFill/>
                  </a:ln>
                  <a:solidFill>
                    <a:srgbClr val="FFFFFF"/>
                  </a:solidFill>
                  <a:effectLst/>
                  <a:uLnTx/>
                  <a:uFillTx/>
                  <a:latin typeface="Segoe UI"/>
                  <a:ea typeface="+mn-ea"/>
                  <a:cs typeface="+mn-cs"/>
                </a:rPr>
                <a:t>TM </a:t>
              </a:r>
              <a:r>
                <a:rPr kumimoji="0" lang="en-US" sz="1029" b="0" i="1" u="none" strike="noStrike" kern="1200" cap="none" spc="0" normalizeH="0" baseline="0" noProof="0" dirty="0">
                  <a:ln>
                    <a:noFill/>
                  </a:ln>
                  <a:solidFill>
                    <a:srgbClr val="FFFFFF"/>
                  </a:solidFill>
                  <a:effectLst/>
                  <a:uLnTx/>
                  <a:uFillTx/>
                  <a:latin typeface="Segoe UI"/>
                  <a:ea typeface="+mn-ea"/>
                  <a:cs typeface="+mn-cs"/>
                </a:rPr>
                <a:t>Data Plane</a:t>
              </a:r>
              <a:endParaRPr kumimoji="0" lang="en-US" sz="784" b="0" i="1" u="none" strike="noStrike" kern="1200" cap="none" spc="0" normalizeH="0" baseline="0" noProof="0" dirty="0">
                <a:ln>
                  <a:noFill/>
                </a:ln>
                <a:solidFill>
                  <a:srgbClr val="FFFFFF"/>
                </a:solidFill>
                <a:effectLst/>
                <a:uLnTx/>
                <a:uFillTx/>
                <a:latin typeface="Segoe UI"/>
                <a:ea typeface="+mn-ea"/>
                <a:cs typeface="+mn-cs"/>
              </a:endParaRPr>
            </a:p>
          </p:txBody>
        </p:sp>
      </p:grpSp>
      <p:grpSp>
        <p:nvGrpSpPr>
          <p:cNvPr id="121" name="Group 120">
            <a:extLst>
              <a:ext uri="{FF2B5EF4-FFF2-40B4-BE49-F238E27FC236}">
                <a16:creationId xmlns:a16="http://schemas.microsoft.com/office/drawing/2014/main" id="{5C7C8CE0-A678-3AB9-EAE0-38BF68A467F3}"/>
              </a:ext>
              <a:ext uri="{C183D7F6-B498-43B3-948B-1728B52AA6E4}">
                <adec:decorative xmlns:adec="http://schemas.microsoft.com/office/drawing/2017/decorative" val="1"/>
              </a:ext>
            </a:extLst>
          </p:cNvPr>
          <p:cNvGrpSpPr/>
          <p:nvPr/>
        </p:nvGrpSpPr>
        <p:grpSpPr>
          <a:xfrm>
            <a:off x="2863029" y="2891708"/>
            <a:ext cx="3108436" cy="706828"/>
            <a:chOff x="2409621" y="3320205"/>
            <a:chExt cx="2274793" cy="721103"/>
          </a:xfrm>
        </p:grpSpPr>
        <p:cxnSp>
          <p:nvCxnSpPr>
            <p:cNvPr id="122" name="Straight Arrow Connector 121">
              <a:extLst>
                <a:ext uri="{FF2B5EF4-FFF2-40B4-BE49-F238E27FC236}">
                  <a16:creationId xmlns:a16="http://schemas.microsoft.com/office/drawing/2014/main" id="{7EBE4B18-F2A0-19CD-7A97-DC889A2B142A}"/>
                </a:ext>
              </a:extLst>
            </p:cNvPr>
            <p:cNvCxnSpPr>
              <a:cxnSpLocks/>
            </p:cNvCxnSpPr>
            <p:nvPr/>
          </p:nvCxnSpPr>
          <p:spPr>
            <a:xfrm>
              <a:off x="2409621" y="3777124"/>
              <a:ext cx="2274793" cy="0"/>
            </a:xfrm>
            <a:prstGeom prst="straightConnector1">
              <a:avLst/>
            </a:prstGeom>
            <a:ln w="1270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23" name="Picture 122">
              <a:extLst>
                <a:ext uri="{FF2B5EF4-FFF2-40B4-BE49-F238E27FC236}">
                  <a16:creationId xmlns:a16="http://schemas.microsoft.com/office/drawing/2014/main" id="{78E19AF7-3AF0-5A52-BC8D-3DAE58805504}"/>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3357372" y="3512942"/>
              <a:ext cx="331422" cy="528366"/>
            </a:xfrm>
            <a:prstGeom prst="rect">
              <a:avLst/>
            </a:prstGeom>
            <a:solidFill>
              <a:schemeClr val="bg1"/>
            </a:solidFill>
          </p:spPr>
        </p:pic>
        <p:sp>
          <p:nvSpPr>
            <p:cNvPr id="124" name="TextBox 123">
              <a:extLst>
                <a:ext uri="{FF2B5EF4-FFF2-40B4-BE49-F238E27FC236}">
                  <a16:creationId xmlns:a16="http://schemas.microsoft.com/office/drawing/2014/main" id="{54DC0B08-DDBA-3C09-F5F5-2BAC337F18C1}"/>
                </a:ext>
              </a:extLst>
            </p:cNvPr>
            <p:cNvSpPr txBox="1"/>
            <p:nvPr/>
          </p:nvSpPr>
          <p:spPr>
            <a:xfrm>
              <a:off x="2614654" y="3320205"/>
              <a:ext cx="850926" cy="369384"/>
            </a:xfrm>
            <a:prstGeom prst="rect">
              <a:avLst/>
            </a:prstGeom>
            <a:noFill/>
          </p:spPr>
          <p:txBody>
            <a:bodyPr wrap="square" rtlCol="0">
              <a:spAutoFit/>
            </a:bodyPr>
            <a:lstStyle/>
            <a:p>
              <a:pPr marL="0" marR="0" lvl="0" indent="0" algn="ctr" defTabSz="914049" rtl="0" eaLnBrk="1" fontAlgn="auto" latinLnBrk="0" hangingPunct="1">
                <a:lnSpc>
                  <a:spcPct val="100000"/>
                </a:lnSpc>
                <a:spcBef>
                  <a:spcPts val="0"/>
                </a:spcBef>
                <a:spcAft>
                  <a:spcPts val="0"/>
                </a:spcAft>
                <a:buClrTx/>
                <a:buSzTx/>
                <a:buFontTx/>
                <a:buNone/>
                <a:tabLst/>
                <a:defRPr/>
              </a:pPr>
              <a:r>
                <a:rPr kumimoji="0" lang="en-US" sz="882" b="0" i="0" u="none" strike="noStrike" kern="1200" cap="none" spc="0" normalizeH="0" baseline="0" noProof="0" dirty="0">
                  <a:ln>
                    <a:noFill/>
                  </a:ln>
                  <a:solidFill>
                    <a:schemeClr val="tx2"/>
                  </a:solidFill>
                  <a:effectLst/>
                  <a:uLnTx/>
                  <a:uFillTx/>
                  <a:latin typeface="Segoe UI"/>
                  <a:ea typeface="+mn-ea"/>
                  <a:cs typeface="+mn-cs"/>
                </a:rPr>
                <a:t>ExpressRoute, VPN, or Public Internet</a:t>
              </a:r>
            </a:p>
          </p:txBody>
        </p:sp>
      </p:grpSp>
      <p:pic>
        <p:nvPicPr>
          <p:cNvPr id="2" name="Picture 1">
            <a:extLst>
              <a:ext uri="{FF2B5EF4-FFF2-40B4-BE49-F238E27FC236}">
                <a16:creationId xmlns:a16="http://schemas.microsoft.com/office/drawing/2014/main" id="{D228F092-5D5A-3B82-0F9A-FF8DA1AA7298}"/>
              </a:ext>
            </a:extLst>
          </p:cNvPr>
          <p:cNvPicPr>
            <a:picLocks noChangeAspect="1"/>
          </p:cNvPicPr>
          <p:nvPr/>
        </p:nvPicPr>
        <p:blipFill rotWithShape="1">
          <a:blip r:embed="rId21" cstate="email">
            <a:extLst>
              <a:ext uri="{28A0092B-C50C-407E-A947-70E740481C1C}">
                <a14:useLocalDpi xmlns:a14="http://schemas.microsoft.com/office/drawing/2010/main"/>
              </a:ext>
            </a:extLst>
          </a:blip>
          <a:srcRect l="-19275" r="-8687"/>
          <a:stretch/>
        </p:blipFill>
        <p:spPr>
          <a:xfrm>
            <a:off x="9074150" y="644218"/>
            <a:ext cx="3117850" cy="399759"/>
          </a:xfrm>
          <a:prstGeom prst="rect">
            <a:avLst/>
          </a:prstGeom>
        </p:spPr>
      </p:pic>
    </p:spTree>
    <p:extLst>
      <p:ext uri="{BB962C8B-B14F-4D97-AF65-F5344CB8AC3E}">
        <p14:creationId xmlns:p14="http://schemas.microsoft.com/office/powerpoint/2010/main" val="18708543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500"/>
                                        <p:tgtEl>
                                          <p:spTgt spid="1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500"/>
                                        <p:tgtEl>
                                          <p:spTgt spid="87"/>
                                        </p:tgtEl>
                                      </p:cBhvr>
                                    </p:animEffect>
                                  </p:childTnLst>
                                </p:cTn>
                              </p:par>
                              <p:par>
                                <p:cTn id="12" presetID="10" presetClass="entr" presetSubtype="0" fill="hold" nodeType="with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fade">
                                      <p:cBhvr>
                                        <p:cTn id="14" dur="500"/>
                                        <p:tgtEl>
                                          <p:spTgt spid="105"/>
                                        </p:tgtEl>
                                      </p:cBhvr>
                                    </p:animEffect>
                                  </p:childTnLst>
                                </p:cTn>
                              </p:par>
                              <p:par>
                                <p:cTn id="15" presetID="10" presetClass="entr" presetSubtype="0"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500"/>
                                        <p:tgtEl>
                                          <p:spTgt spid="205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1"/>
                                        </p:tgtEl>
                                        <p:attrNameLst>
                                          <p:attrName>style.visibility</p:attrName>
                                        </p:attrNameLst>
                                      </p:cBhvr>
                                      <p:to>
                                        <p:strVal val="visible"/>
                                      </p:to>
                                    </p:set>
                                    <p:animEffect transition="in" filter="fade">
                                      <p:cBhvr>
                                        <p:cTn id="20" dur="500"/>
                                        <p:tgtEl>
                                          <p:spTgt spid="111"/>
                                        </p:tgtEl>
                                      </p:cBhvr>
                                    </p:animEffect>
                                  </p:childTnLst>
                                </p:cTn>
                              </p:par>
                              <p:par>
                                <p:cTn id="21" presetID="10" presetClass="entr" presetSubtype="0" fill="hold" nodeType="with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fade">
                                      <p:cBhvr>
                                        <p:cTn id="23" dur="500"/>
                                        <p:tgtEl>
                                          <p:spTgt spid="1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fade">
                                      <p:cBhvr>
                                        <p:cTn id="26" dur="500"/>
                                        <p:tgtEl>
                                          <p:spTgt spid="10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fade">
                                      <p:cBhvr>
                                        <p:cTn id="31" dur="500"/>
                                        <p:tgtEl>
                                          <p:spTgt spid="1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fade">
                                      <p:cBhvr>
                                        <p:cTn id="36" dur="500"/>
                                        <p:tgtEl>
                                          <p:spTgt spid="8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500"/>
                                        <p:tgtEl>
                                          <p:spTgt spid="89"/>
                                        </p:tgtEl>
                                      </p:cBhvr>
                                    </p:animEffect>
                                  </p:childTnLst>
                                </p:cTn>
                              </p:par>
                              <p:par>
                                <p:cTn id="40" presetID="10"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104" grpId="0" animBg="1"/>
      <p:bldP spid="87" grpId="0" animBg="1"/>
      <p:bldP spid="1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3A5B80C-F6DC-135C-7395-A361F0764663}"/>
              </a:ext>
              <a:ext uri="{C183D7F6-B498-43B3-948B-1728B52AA6E4}">
                <adec:decorative xmlns:adec="http://schemas.microsoft.com/office/drawing/2017/decorative" val="1"/>
              </a:ext>
            </a:extLst>
          </p:cNvPr>
          <p:cNvSpPr/>
          <p:nvPr/>
        </p:nvSpPr>
        <p:spPr bwMode="auto">
          <a:xfrm>
            <a:off x="6229842" y="487"/>
            <a:ext cx="5962158" cy="685702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Text Placeholder 4">
            <a:extLst>
              <a:ext uri="{FF2B5EF4-FFF2-40B4-BE49-F238E27FC236}">
                <a16:creationId xmlns:a16="http://schemas.microsoft.com/office/drawing/2014/main" id="{57F85238-794E-934D-864F-A49BEEBA3202}"/>
              </a:ext>
            </a:extLst>
          </p:cNvPr>
          <p:cNvSpPr txBox="1">
            <a:spLocks/>
          </p:cNvSpPr>
          <p:nvPr/>
        </p:nvSpPr>
        <p:spPr>
          <a:xfrm>
            <a:off x="441996" y="2467539"/>
            <a:ext cx="4678758" cy="2243751"/>
          </a:xfrm>
          <a:prstGeom prst="rect">
            <a:avLst/>
          </a:prstGeom>
          <a:noFill/>
          <a:ln>
            <a:noFill/>
          </a:ln>
        </p:spPr>
        <p:txBody>
          <a:bodyPr spcFirstLastPara="1" wrap="square" lIns="0" tIns="45694" rIns="0" bIns="45694" anchor="ctr" anchorCtr="0">
            <a:noAutofit/>
          </a:bodyPr>
          <a:lstStyle>
            <a:defPPr marR="0" lvl="0" algn="l" rtl="0">
              <a:lnSpc>
                <a:spcPct val="100000"/>
              </a:lnSpc>
              <a:spcBef>
                <a:spcPts val="0"/>
              </a:spcBef>
              <a:spcAft>
                <a:spcPts val="0"/>
              </a:spcAft>
            </a:defPPr>
            <a:lvl1pPr marL="457200" marR="0" lvl="0" indent="-355600" algn="l" rtl="0">
              <a:lnSpc>
                <a:spcPct val="90000"/>
              </a:lnSpc>
              <a:spcBef>
                <a:spcPts val="1000"/>
              </a:spcBef>
              <a:spcAft>
                <a:spcPts val="0"/>
              </a:spcAft>
              <a:buClr>
                <a:srgbClr val="00B2A9"/>
              </a:buClr>
              <a:buSzPts val="2000"/>
              <a:buFont typeface="Arial"/>
              <a:buChar char="•"/>
              <a:defRPr sz="2000" b="0" i="0" u="none" strike="noStrike" cap="none">
                <a:solidFill>
                  <a:schemeClr val="bg1"/>
                </a:solidFill>
                <a:latin typeface="Arial"/>
                <a:ea typeface="Arial"/>
                <a:cs typeface="Arial"/>
                <a:sym typeface="Arial"/>
              </a:defRPr>
            </a:lvl1pPr>
            <a:lvl2pPr marL="914400" marR="0" lvl="1" indent="-342900" algn="l" rtl="0">
              <a:lnSpc>
                <a:spcPct val="90000"/>
              </a:lnSpc>
              <a:spcBef>
                <a:spcPts val="500"/>
              </a:spcBef>
              <a:spcAft>
                <a:spcPts val="0"/>
              </a:spcAft>
              <a:buClr>
                <a:srgbClr val="191919"/>
              </a:buClr>
              <a:buSzPts val="1800"/>
              <a:buFont typeface="Arial"/>
              <a:buChar char="•"/>
              <a:defRPr sz="1800" b="0" i="0" u="none" strike="noStrike" cap="none">
                <a:solidFill>
                  <a:srgbClr val="191919"/>
                </a:solidFill>
                <a:latin typeface="Arial"/>
                <a:ea typeface="Arial"/>
                <a:cs typeface="Arial"/>
                <a:sym typeface="Arial"/>
              </a:defRPr>
            </a:lvl2pPr>
            <a:lvl3pPr marL="1371600" marR="0" lvl="2" indent="-317500" algn="l" rtl="0">
              <a:lnSpc>
                <a:spcPct val="90000"/>
              </a:lnSpc>
              <a:spcBef>
                <a:spcPts val="500"/>
              </a:spcBef>
              <a:spcAft>
                <a:spcPts val="0"/>
              </a:spcAft>
              <a:buClr>
                <a:srgbClr val="191919"/>
              </a:buClr>
              <a:buSzPts val="1400"/>
              <a:buFont typeface="Arial"/>
              <a:buChar char="•"/>
              <a:defRPr sz="1400" b="0" i="0" u="none" strike="noStrike" cap="none">
                <a:solidFill>
                  <a:srgbClr val="191919"/>
                </a:solidFill>
                <a:latin typeface="Arial"/>
                <a:ea typeface="Arial"/>
                <a:cs typeface="Arial"/>
                <a:sym typeface="Arial"/>
              </a:defRPr>
            </a:lvl3pPr>
            <a:lvl4pPr marL="1828800" marR="0" lvl="3" indent="-304800" algn="l" rtl="0">
              <a:lnSpc>
                <a:spcPct val="90000"/>
              </a:lnSpc>
              <a:spcBef>
                <a:spcPts val="500"/>
              </a:spcBef>
              <a:spcAft>
                <a:spcPts val="0"/>
              </a:spcAft>
              <a:buClr>
                <a:srgbClr val="191919"/>
              </a:buClr>
              <a:buSzPts val="1200"/>
              <a:buFont typeface="Arial"/>
              <a:buChar char="•"/>
              <a:defRPr sz="1200" b="0" i="0" u="none" strike="noStrike" cap="none">
                <a:solidFill>
                  <a:srgbClr val="191919"/>
                </a:solidFill>
                <a:latin typeface="Arial"/>
                <a:ea typeface="Arial"/>
                <a:cs typeface="Arial"/>
                <a:sym typeface="Arial"/>
              </a:defRPr>
            </a:lvl4pPr>
            <a:lvl5pPr marL="2286000" marR="0" lvl="4" indent="-292100" algn="l" rtl="0">
              <a:lnSpc>
                <a:spcPct val="90000"/>
              </a:lnSpc>
              <a:spcBef>
                <a:spcPts val="500"/>
              </a:spcBef>
              <a:spcAft>
                <a:spcPts val="0"/>
              </a:spcAft>
              <a:buClr>
                <a:srgbClr val="191919"/>
              </a:buClr>
              <a:buSzPts val="1000"/>
              <a:buFont typeface="Arial"/>
              <a:buChar char="•"/>
              <a:defRPr sz="1000" b="0" i="0" u="none" strike="noStrike" cap="none">
                <a:solidFill>
                  <a:srgbClr val="19191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285" marR="0" lvl="0" indent="0" algn="l" defTabSz="914225" rtl="0" eaLnBrk="1" fontAlgn="auto" latinLnBrk="0" hangingPunct="1">
              <a:lnSpc>
                <a:spcPct val="100000"/>
              </a:lnSpc>
              <a:spcBef>
                <a:spcPts val="0"/>
              </a:spcBef>
              <a:spcAft>
                <a:spcPts val="1765"/>
              </a:spcAft>
              <a:buClr>
                <a:srgbClr val="00B2A9"/>
              </a:buClr>
              <a:buSzPts val="2000"/>
              <a:buFont typeface="Arial"/>
              <a:buNone/>
              <a:tabLst/>
              <a:defRPr/>
            </a:pPr>
            <a:r>
              <a:rPr kumimoji="0" lang="en-US" sz="1568" b="1" i="0" u="none" strike="noStrike" kern="0" cap="none" spc="0" normalizeH="0" baseline="0" noProof="0" dirty="0">
                <a:ln>
                  <a:noFill/>
                </a:ln>
                <a:solidFill>
                  <a:schemeClr val="tx2"/>
                </a:solidFill>
                <a:effectLst/>
                <a:uLnTx/>
                <a:uFillTx/>
                <a:latin typeface="Segoe UI Semibold"/>
                <a:cs typeface="Poppins" pitchFamily="2" charset="77"/>
                <a:sym typeface="Arial"/>
              </a:rPr>
              <a:t>Logically air-gapped &amp; immutable storage </a:t>
            </a:r>
            <a:r>
              <a:rPr kumimoji="0" lang="en-US" sz="1568" b="0" i="0" u="none" strike="noStrike" kern="0" cap="none" spc="0" normalizeH="0" baseline="0" noProof="0" dirty="0">
                <a:ln>
                  <a:noFill/>
                </a:ln>
                <a:solidFill>
                  <a:schemeClr val="tx1"/>
                </a:solidFill>
                <a:effectLst/>
                <a:uLnTx/>
                <a:uFillTx/>
                <a:latin typeface="Segoe UI"/>
                <a:cs typeface="Poppins" pitchFamily="2" charset="77"/>
                <a:sym typeface="Arial"/>
              </a:rPr>
              <a:t>so you can always recover from </a:t>
            </a:r>
            <a:r>
              <a:rPr kumimoji="0" lang="en-US" sz="1568" b="0" i="0" u="none" strike="noStrike" kern="0" cap="none" spc="0" normalizeH="0" baseline="0" noProof="0" dirty="0">
                <a:ln>
                  <a:noFill/>
                </a:ln>
                <a:solidFill>
                  <a:schemeClr val="bg2"/>
                </a:solidFill>
                <a:effectLst/>
                <a:uLnTx/>
                <a:uFillTx/>
                <a:latin typeface="Segoe UI"/>
                <a:cs typeface="Poppins" pitchFamily="2" charset="77"/>
                <a:sym typeface="Arial"/>
              </a:rPr>
              <a:t>cyber attacks</a:t>
            </a:r>
          </a:p>
          <a:p>
            <a:pPr marL="14285" marR="0" lvl="0" indent="0" algn="l" defTabSz="914225" rtl="0" eaLnBrk="1" fontAlgn="auto" latinLnBrk="0" hangingPunct="1">
              <a:lnSpc>
                <a:spcPct val="100000"/>
              </a:lnSpc>
              <a:spcBef>
                <a:spcPts val="0"/>
              </a:spcBef>
              <a:spcAft>
                <a:spcPts val="1765"/>
              </a:spcAft>
              <a:buClr>
                <a:srgbClr val="00B2A9"/>
              </a:buClr>
              <a:buSzPts val="2000"/>
              <a:buFont typeface="Arial"/>
              <a:buNone/>
              <a:tabLst/>
              <a:defRPr/>
            </a:pPr>
            <a:r>
              <a:rPr kumimoji="0" lang="en-US" sz="1568" b="1" i="0" u="none" strike="noStrike" kern="0" cap="none" spc="0" normalizeH="0" baseline="0" noProof="0" dirty="0">
                <a:ln>
                  <a:noFill/>
                </a:ln>
                <a:solidFill>
                  <a:schemeClr val="tx2"/>
                </a:solidFill>
                <a:effectLst/>
                <a:uLnTx/>
                <a:uFillTx/>
                <a:latin typeface="Segoe UI Semibold"/>
                <a:cs typeface="Poppins" pitchFamily="2" charset="77"/>
                <a:sym typeface="Arial"/>
              </a:rPr>
              <a:t>Fully-managed service </a:t>
            </a:r>
            <a:r>
              <a:rPr kumimoji="0" lang="en-US" sz="1568" b="0" i="0" u="none" strike="noStrike" kern="0" cap="none" spc="0" normalizeH="0" baseline="0" noProof="0" dirty="0">
                <a:ln>
                  <a:noFill/>
                </a:ln>
                <a:solidFill>
                  <a:schemeClr val="bg2"/>
                </a:solidFill>
                <a:effectLst/>
                <a:uLnTx/>
                <a:uFillTx/>
                <a:latin typeface="Segoe UI"/>
                <a:cs typeface="Poppins" pitchFamily="2" charset="77"/>
                <a:sym typeface="Arial"/>
              </a:rPr>
              <a:t>that reduces data risk and </a:t>
            </a:r>
            <a:r>
              <a:rPr kumimoji="0" lang="en-US" sz="1568" b="0" i="0" u="none" strike="noStrike" kern="0" cap="none" spc="0" normalizeH="0" baseline="0" noProof="0" dirty="0">
                <a:ln>
                  <a:noFill/>
                </a:ln>
                <a:solidFill>
                  <a:schemeClr val="tx1"/>
                </a:solidFill>
                <a:effectLst/>
                <a:uLnTx/>
                <a:uFillTx/>
                <a:latin typeface="Segoe UI"/>
                <a:cs typeface="Poppins" pitchFamily="2" charset="77"/>
                <a:sym typeface="Arial"/>
              </a:rPr>
              <a:t>operational complexity</a:t>
            </a:r>
          </a:p>
          <a:p>
            <a:pPr marL="14285" marR="0" lvl="0" indent="0" algn="l" defTabSz="914225" rtl="0" eaLnBrk="1" fontAlgn="auto" latinLnBrk="0" hangingPunct="1">
              <a:lnSpc>
                <a:spcPct val="100000"/>
              </a:lnSpc>
              <a:spcBef>
                <a:spcPts val="0"/>
              </a:spcBef>
              <a:spcAft>
                <a:spcPts val="1765"/>
              </a:spcAft>
              <a:buClr>
                <a:srgbClr val="00B2A9"/>
              </a:buClr>
              <a:buSzPts val="2000"/>
              <a:buFont typeface="Arial"/>
              <a:buNone/>
              <a:tabLst/>
              <a:defRPr/>
            </a:pPr>
            <a:r>
              <a:rPr kumimoji="0" lang="en-US" sz="1568" b="1" i="0" u="none" strike="noStrike" kern="0" cap="none" spc="0" normalizeH="0" baseline="0" noProof="0" dirty="0">
                <a:ln>
                  <a:noFill/>
                </a:ln>
                <a:solidFill>
                  <a:schemeClr val="tx2"/>
                </a:solidFill>
                <a:effectLst/>
                <a:uLnTx/>
                <a:uFillTx/>
                <a:latin typeface="Segoe UI Semibold"/>
                <a:cs typeface="Poppins" pitchFamily="2" charset="77"/>
                <a:sym typeface="Arial"/>
              </a:rPr>
              <a:t>Predictable cost </a:t>
            </a:r>
            <a:r>
              <a:rPr kumimoji="0" lang="en-US" sz="1568" b="0" i="0" u="none" strike="noStrike" kern="0" cap="none" spc="0" normalizeH="0" baseline="0" noProof="0" dirty="0">
                <a:ln>
                  <a:noFill/>
                </a:ln>
                <a:solidFill>
                  <a:schemeClr val="tx1"/>
                </a:solidFill>
                <a:effectLst/>
                <a:uLnTx/>
                <a:uFillTx/>
                <a:latin typeface="Segoe UI"/>
                <a:cs typeface="Poppins" pitchFamily="2" charset="77"/>
                <a:sym typeface="Arial"/>
              </a:rPr>
              <a:t>that includes all storage &amp; egress charges to stay within budget</a:t>
            </a:r>
          </a:p>
        </p:txBody>
      </p:sp>
      <p:sp>
        <p:nvSpPr>
          <p:cNvPr id="3" name="Rectangle 2">
            <a:extLst>
              <a:ext uri="{FF2B5EF4-FFF2-40B4-BE49-F238E27FC236}">
                <a16:creationId xmlns:a16="http://schemas.microsoft.com/office/drawing/2014/main" id="{923261C5-FCB4-3A43-80F4-2FEF95814C49}"/>
              </a:ext>
            </a:extLst>
          </p:cNvPr>
          <p:cNvSpPr/>
          <p:nvPr/>
        </p:nvSpPr>
        <p:spPr>
          <a:xfrm>
            <a:off x="6871696" y="4145405"/>
            <a:ext cx="1136660" cy="130460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225" rtl="0" eaLnBrk="1" fontAlgn="auto" latinLnBrk="0" hangingPunct="1">
              <a:lnSpc>
                <a:spcPct val="100000"/>
              </a:lnSpc>
              <a:spcBef>
                <a:spcPts val="0"/>
              </a:spcBef>
              <a:spcAft>
                <a:spcPts val="0"/>
              </a:spcAft>
              <a:buClr>
                <a:srgbClr val="000000"/>
              </a:buClr>
              <a:buSzTx/>
              <a:buFontTx/>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pic>
        <p:nvPicPr>
          <p:cNvPr id="2" name="Picture 2" descr="Graphical user interface&#10;&#10;Description automatically generated">
            <a:extLst>
              <a:ext uri="{FF2B5EF4-FFF2-40B4-BE49-F238E27FC236}">
                <a16:creationId xmlns:a16="http://schemas.microsoft.com/office/drawing/2014/main" id="{07867C65-0F1E-48EA-B45D-4616C652B32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96096" y="1013889"/>
            <a:ext cx="5125750" cy="5629822"/>
          </a:xfrm>
          <a:prstGeom prst="rect">
            <a:avLst/>
          </a:prstGeom>
        </p:spPr>
      </p:pic>
      <p:sp>
        <p:nvSpPr>
          <p:cNvPr id="9" name="Rectangle 8">
            <a:extLst>
              <a:ext uri="{FF2B5EF4-FFF2-40B4-BE49-F238E27FC236}">
                <a16:creationId xmlns:a16="http://schemas.microsoft.com/office/drawing/2014/main" id="{48AE7C54-AAB4-EA49-ADC6-E20343D52A3E}"/>
              </a:ext>
              <a:ext uri="{C183D7F6-B498-43B3-948B-1728B52AA6E4}">
                <adec:decorative xmlns:adec="http://schemas.microsoft.com/office/drawing/2017/decorative" val="1"/>
              </a:ext>
            </a:extLst>
          </p:cNvPr>
          <p:cNvSpPr/>
          <p:nvPr/>
        </p:nvSpPr>
        <p:spPr>
          <a:xfrm>
            <a:off x="5978837" y="3275134"/>
            <a:ext cx="235928" cy="312029"/>
          </a:xfrm>
          <a:prstGeom prst="rect">
            <a:avLst/>
          </a:prstGeom>
        </p:spPr>
        <p:txBody>
          <a:bodyPr wrap="none">
            <a:spAutoFit/>
          </a:bodyPr>
          <a:lstStyle/>
          <a:p>
            <a:pPr marL="0" marR="0" lvl="0" indent="0" algn="l" defTabSz="914225" rtl="0" eaLnBrk="1" fontAlgn="auto" latinLnBrk="0" hangingPunct="1">
              <a:lnSpc>
                <a:spcPct val="100000"/>
              </a:lnSpc>
              <a:spcBef>
                <a:spcPts val="0"/>
              </a:spcBef>
              <a:spcAft>
                <a:spcPts val="0"/>
              </a:spcAft>
              <a:buClr>
                <a:srgbClr val="000000"/>
              </a:buClr>
              <a:buSzTx/>
              <a:buFontTx/>
              <a:buNone/>
              <a:tabLst/>
              <a:defRPr/>
            </a:pPr>
            <a:r>
              <a:rPr kumimoji="0" lang="en-US" sz="1400" b="0" i="0" u="none" strike="noStrike" kern="0" cap="none" spc="0" normalizeH="0" baseline="0" noProof="0">
                <a:ln>
                  <a:noFill/>
                </a:ln>
                <a:solidFill>
                  <a:srgbClr val="000000"/>
                </a:solidFill>
                <a:effectLst/>
                <a:uLnTx/>
                <a:uFillTx/>
                <a:latin typeface="Arial"/>
                <a:ea typeface="+mn-ea"/>
                <a:cs typeface="Arial"/>
                <a:sym typeface="Arial"/>
              </a:rPr>
              <a:t> </a:t>
            </a:r>
          </a:p>
        </p:txBody>
      </p:sp>
      <p:sp>
        <p:nvSpPr>
          <p:cNvPr id="10" name="Rectangle 9">
            <a:extLst>
              <a:ext uri="{FF2B5EF4-FFF2-40B4-BE49-F238E27FC236}">
                <a16:creationId xmlns:a16="http://schemas.microsoft.com/office/drawing/2014/main" id="{753C42E7-4C7E-9643-A73D-C8A02ED0D385}"/>
              </a:ext>
              <a:ext uri="{C183D7F6-B498-43B3-948B-1728B52AA6E4}">
                <adec:decorative xmlns:adec="http://schemas.microsoft.com/office/drawing/2017/decorative" val="1"/>
              </a:ext>
            </a:extLst>
          </p:cNvPr>
          <p:cNvSpPr/>
          <p:nvPr/>
        </p:nvSpPr>
        <p:spPr>
          <a:xfrm>
            <a:off x="5978837" y="3275134"/>
            <a:ext cx="235928" cy="312029"/>
          </a:xfrm>
          <a:prstGeom prst="rect">
            <a:avLst/>
          </a:prstGeom>
        </p:spPr>
        <p:txBody>
          <a:bodyPr wrap="none">
            <a:spAutoFit/>
          </a:bodyPr>
          <a:lstStyle/>
          <a:p>
            <a:pPr marL="0" marR="0" lvl="0" indent="0" algn="l" defTabSz="914225" rtl="0" eaLnBrk="1" fontAlgn="auto" latinLnBrk="0" hangingPunct="1">
              <a:lnSpc>
                <a:spcPct val="100000"/>
              </a:lnSpc>
              <a:spcBef>
                <a:spcPts val="0"/>
              </a:spcBef>
              <a:spcAft>
                <a:spcPts val="0"/>
              </a:spcAft>
              <a:buClr>
                <a:srgbClr val="000000"/>
              </a:buClr>
              <a:buSzTx/>
              <a:buFontTx/>
              <a:buNone/>
              <a:tabLst/>
              <a:defRPr/>
            </a:pPr>
            <a:r>
              <a:rPr kumimoji="0" lang="en-US" sz="1400" b="0" i="0" u="none" strike="noStrike" kern="0" cap="none" spc="0" normalizeH="0" baseline="0" noProof="0">
                <a:ln>
                  <a:noFill/>
                </a:ln>
                <a:solidFill>
                  <a:srgbClr val="000000"/>
                </a:solidFill>
                <a:effectLst/>
                <a:uLnTx/>
                <a:uFillTx/>
                <a:latin typeface="Arial"/>
                <a:ea typeface="+mn-ea"/>
                <a:cs typeface="Arial"/>
                <a:sym typeface="Arial"/>
              </a:rPr>
              <a:t> </a:t>
            </a:r>
          </a:p>
        </p:txBody>
      </p:sp>
      <p:sp>
        <p:nvSpPr>
          <p:cNvPr id="13" name="TextBox 12">
            <a:extLst>
              <a:ext uri="{FF2B5EF4-FFF2-40B4-BE49-F238E27FC236}">
                <a16:creationId xmlns:a16="http://schemas.microsoft.com/office/drawing/2014/main" id="{2C1CA371-A598-444E-A536-8457DD9F6475}"/>
              </a:ext>
              <a:ext uri="{C183D7F6-B498-43B3-948B-1728B52AA6E4}">
                <adec:decorative xmlns:adec="http://schemas.microsoft.com/office/drawing/2017/decorative" val="0"/>
              </a:ext>
            </a:extLst>
          </p:cNvPr>
          <p:cNvSpPr txBox="1"/>
          <p:nvPr/>
        </p:nvSpPr>
        <p:spPr>
          <a:xfrm>
            <a:off x="360295" y="5785646"/>
            <a:ext cx="6095136" cy="241381"/>
          </a:xfrm>
          <a:prstGeom prst="rect">
            <a:avLst/>
          </a:prstGeom>
          <a:noFill/>
        </p:spPr>
        <p:txBody>
          <a:bodyPr wrap="square">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980" b="0" i="0" u="none" strike="noStrike" kern="1200" cap="none" spc="0" normalizeH="0" baseline="0" noProof="0">
                <a:ln>
                  <a:noFill/>
                </a:ln>
                <a:solidFill>
                  <a:srgbClr val="000000"/>
                </a:solidFill>
                <a:effectLst/>
                <a:uLnTx/>
                <a:uFillTx/>
                <a:latin typeface="Segoe UI"/>
                <a:ea typeface="+mn-ea"/>
                <a:cs typeface="+mn-cs"/>
                <a:hlinkClick r:id="rId4"/>
              </a:rPr>
              <a:t>Rubrik Cloud Vault | Rubrik</a:t>
            </a:r>
            <a:endParaRPr kumimoji="0" lang="en-US" sz="980" b="0" i="0" u="none" strike="noStrike" kern="1200" cap="none" spc="0" normalizeH="0" baseline="0" noProof="0">
              <a:ln>
                <a:noFill/>
              </a:ln>
              <a:solidFill>
                <a:srgbClr val="000000"/>
              </a:solidFill>
              <a:effectLst/>
              <a:uLnTx/>
              <a:uFillTx/>
              <a:latin typeface="Segoe UI"/>
              <a:ea typeface="+mn-ea"/>
              <a:cs typeface="+mn-cs"/>
            </a:endParaRPr>
          </a:p>
        </p:txBody>
      </p:sp>
      <p:sp>
        <p:nvSpPr>
          <p:cNvPr id="15" name="TextBox 14">
            <a:extLst>
              <a:ext uri="{FF2B5EF4-FFF2-40B4-BE49-F238E27FC236}">
                <a16:creationId xmlns:a16="http://schemas.microsoft.com/office/drawing/2014/main" id="{523F2017-9579-4C37-B0FC-E67B12EBE57B}"/>
              </a:ext>
            </a:extLst>
          </p:cNvPr>
          <p:cNvSpPr txBox="1"/>
          <p:nvPr/>
        </p:nvSpPr>
        <p:spPr>
          <a:xfrm>
            <a:off x="360295" y="5991676"/>
            <a:ext cx="6095136" cy="241381"/>
          </a:xfrm>
          <a:prstGeom prst="rect">
            <a:avLst/>
          </a:prstGeom>
          <a:noFill/>
        </p:spPr>
        <p:txBody>
          <a:bodyPr wrap="square">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980" b="0" i="0" u="none" strike="noStrike" kern="1200" cap="none" spc="0" normalizeH="0" baseline="0" noProof="0" dirty="0">
                <a:ln>
                  <a:noFill/>
                </a:ln>
                <a:solidFill>
                  <a:srgbClr val="000000"/>
                </a:solidFill>
                <a:effectLst/>
                <a:uLnTx/>
                <a:uFillTx/>
                <a:latin typeface="Segoe UI"/>
                <a:ea typeface="+mn-ea"/>
                <a:cs typeface="+mn-cs"/>
                <a:hlinkClick r:id="rId5"/>
              </a:rPr>
              <a:t>Instant Application Availability for Microsoft | Azure Backup | Rubrik</a:t>
            </a:r>
            <a:endParaRPr kumimoji="0" lang="en-US" sz="980" b="0" i="0" u="none" strike="noStrike" kern="1200" cap="none" spc="0" normalizeH="0" baseline="0" noProof="0" dirty="0">
              <a:ln>
                <a:noFill/>
              </a:ln>
              <a:solidFill>
                <a:srgbClr val="000000"/>
              </a:solidFill>
              <a:effectLst/>
              <a:uLnTx/>
              <a:uFillTx/>
              <a:latin typeface="Segoe UI"/>
              <a:ea typeface="+mn-ea"/>
              <a:cs typeface="+mn-cs"/>
            </a:endParaRPr>
          </a:p>
        </p:txBody>
      </p:sp>
      <p:sp>
        <p:nvSpPr>
          <p:cNvPr id="6" name="Title 5">
            <a:extLst>
              <a:ext uri="{FF2B5EF4-FFF2-40B4-BE49-F238E27FC236}">
                <a16:creationId xmlns:a16="http://schemas.microsoft.com/office/drawing/2014/main" id="{4D6377BB-36C5-8F9D-DFAA-72EA089E03E4}"/>
              </a:ext>
            </a:extLst>
          </p:cNvPr>
          <p:cNvSpPr>
            <a:spLocks noGrp="1"/>
          </p:cNvSpPr>
          <p:nvPr>
            <p:ph type="title"/>
          </p:nvPr>
        </p:nvSpPr>
        <p:spPr>
          <a:xfrm>
            <a:off x="455995" y="620427"/>
            <a:ext cx="5640005" cy="1150123"/>
          </a:xfrm>
        </p:spPr>
        <p:txBody>
          <a:bodyPr/>
          <a:lstStyle/>
          <a:p>
            <a:r>
              <a:rPr lang="en-NL" dirty="0"/>
              <a:t>Rubrik – Zero Trust Data Security</a:t>
            </a:r>
            <a:br>
              <a:rPr lang="en-NL" dirty="0"/>
            </a:br>
            <a:r>
              <a:rPr lang="en-GB" sz="1960" dirty="0">
                <a:solidFill>
                  <a:schemeClr val="tx2"/>
                </a:solidFill>
              </a:rPr>
              <a:t>Instantly secure your data from ransomware with Rubrik Cloud Vault built on Azure</a:t>
            </a:r>
            <a:endParaRPr lang="en-NL" sz="1960" dirty="0">
              <a:solidFill>
                <a:schemeClr val="tx2"/>
              </a:solidFill>
            </a:endParaRPr>
          </a:p>
        </p:txBody>
      </p:sp>
      <p:pic>
        <p:nvPicPr>
          <p:cNvPr id="8" name="Picture 7">
            <a:extLst>
              <a:ext uri="{FF2B5EF4-FFF2-40B4-BE49-F238E27FC236}">
                <a16:creationId xmlns:a16="http://schemas.microsoft.com/office/drawing/2014/main" id="{2094B961-2EEB-2BB8-67CA-5060D0199DCE}"/>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10622783" y="665720"/>
            <a:ext cx="1383264" cy="395589"/>
          </a:xfrm>
          <a:prstGeom prst="rect">
            <a:avLst/>
          </a:prstGeom>
        </p:spPr>
      </p:pic>
    </p:spTree>
    <p:extLst>
      <p:ext uri="{BB962C8B-B14F-4D97-AF65-F5344CB8AC3E}">
        <p14:creationId xmlns:p14="http://schemas.microsoft.com/office/powerpoint/2010/main" val="2930068211"/>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C0F69-5479-401B-BC1A-534FE6658958}"/>
              </a:ext>
            </a:extLst>
          </p:cNvPr>
          <p:cNvSpPr>
            <a:spLocks noGrp="1"/>
          </p:cNvSpPr>
          <p:nvPr>
            <p:ph type="title"/>
          </p:nvPr>
        </p:nvSpPr>
        <p:spPr/>
        <p:txBody>
          <a:bodyPr/>
          <a:lstStyle/>
          <a:p>
            <a:r>
              <a:rPr lang="en-US" dirty="0"/>
              <a:t>Veeam Modern Data Protection</a:t>
            </a:r>
          </a:p>
        </p:txBody>
      </p:sp>
      <p:sp>
        <p:nvSpPr>
          <p:cNvPr id="19" name="Rectangle 18">
            <a:extLst>
              <a:ext uri="{FF2B5EF4-FFF2-40B4-BE49-F238E27FC236}">
                <a16:creationId xmlns:a16="http://schemas.microsoft.com/office/drawing/2014/main" id="{6CD925E9-3E90-C361-A57B-D1B8E78EDEF8}"/>
              </a:ext>
            </a:extLst>
          </p:cNvPr>
          <p:cNvSpPr/>
          <p:nvPr/>
        </p:nvSpPr>
        <p:spPr bwMode="auto">
          <a:xfrm>
            <a:off x="418644" y="2287852"/>
            <a:ext cx="2757718" cy="39651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568" b="0" i="0" u="none" strike="noStrike" kern="1200" cap="none" spc="0" normalizeH="0" baseline="0" noProof="0" dirty="0">
                <a:ln>
                  <a:noFill/>
                </a:ln>
                <a:solidFill>
                  <a:schemeClr val="tx1"/>
                </a:solidFill>
                <a:effectLst/>
                <a:uLnTx/>
                <a:uFillTx/>
                <a:latin typeface="Segoe UI Semibold"/>
                <a:ea typeface="Segoe UI" pitchFamily="34" charset="0"/>
                <a:cs typeface="Segoe UI" pitchFamily="34" charset="0"/>
              </a:rPr>
              <a:t>Microsoft Office 365</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176"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(SaaS)</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Granular protection and item-level recovery for Exchange Online, </a:t>
            </a:r>
            <a:r>
              <a:rPr kumimoji="0" lang="en-US" sz="1029" b="0" i="0" u="none" strike="noStrike" kern="1200" cap="none" spc="0" normalizeH="0" baseline="0" noProof="0" dirty="0" err="1">
                <a:ln>
                  <a:noFill/>
                </a:ln>
                <a:solidFill>
                  <a:schemeClr val="tx1"/>
                </a:solidFill>
                <a:effectLst/>
                <a:uLnTx/>
                <a:uFillTx/>
                <a:latin typeface="Segoe UI"/>
                <a:ea typeface="Segoe UI" pitchFamily="34" charset="0"/>
                <a:cs typeface="Segoe UI" pitchFamily="34" charset="0"/>
              </a:rPr>
              <a:t>Sharepoint</a:t>
            </a: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 Online, Microsoft OneDrive, and Microsoft Teams.</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Can also protect on-premises Exchange and </a:t>
            </a:r>
            <a:r>
              <a:rPr kumimoji="0" lang="en-US" sz="1029" b="0" i="0" u="none" strike="noStrike" kern="1200" cap="none" spc="0" normalizeH="0" baseline="0" noProof="0" dirty="0" err="1">
                <a:ln>
                  <a:noFill/>
                </a:ln>
                <a:solidFill>
                  <a:schemeClr val="tx1"/>
                </a:solidFill>
                <a:effectLst/>
                <a:uLnTx/>
                <a:uFillTx/>
                <a:latin typeface="Segoe UI"/>
                <a:ea typeface="Segoe UI" pitchFamily="34" charset="0"/>
                <a:cs typeface="Segoe UI" pitchFamily="34" charset="0"/>
              </a:rPr>
              <a:t>Sharepoint</a:t>
            </a: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a:t>
            </a:r>
          </a:p>
        </p:txBody>
      </p:sp>
      <p:sp>
        <p:nvSpPr>
          <p:cNvPr id="20" name="Rectangle 19">
            <a:extLst>
              <a:ext uri="{FF2B5EF4-FFF2-40B4-BE49-F238E27FC236}">
                <a16:creationId xmlns:a16="http://schemas.microsoft.com/office/drawing/2014/main" id="{784706FA-51AA-7114-4123-26292FAE91E4}"/>
              </a:ext>
            </a:extLst>
          </p:cNvPr>
          <p:cNvSpPr/>
          <p:nvPr/>
        </p:nvSpPr>
        <p:spPr bwMode="auto">
          <a:xfrm>
            <a:off x="3284309" y="2287852"/>
            <a:ext cx="2757718" cy="39651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568" b="0" i="0" u="none" strike="noStrike" kern="1200" cap="none" spc="0" normalizeH="0" baseline="0" noProof="0" dirty="0">
                <a:ln>
                  <a:noFill/>
                </a:ln>
                <a:solidFill>
                  <a:schemeClr val="tx1"/>
                </a:solidFill>
                <a:effectLst/>
                <a:uLnTx/>
                <a:uFillTx/>
                <a:latin typeface="Segoe UI Semibold"/>
                <a:ea typeface="Segoe UI" pitchFamily="34" charset="0"/>
                <a:cs typeface="Segoe UI" pitchFamily="34" charset="0"/>
              </a:rPr>
              <a:t>Azure-native virtual machines</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176"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(IaaS)</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Protect and restore Azure virtual machines</a:t>
            </a:r>
          </a:p>
        </p:txBody>
      </p:sp>
      <p:sp>
        <p:nvSpPr>
          <p:cNvPr id="21" name="Rectangle 20">
            <a:extLst>
              <a:ext uri="{FF2B5EF4-FFF2-40B4-BE49-F238E27FC236}">
                <a16:creationId xmlns:a16="http://schemas.microsoft.com/office/drawing/2014/main" id="{B6216230-EC0E-C2FE-8AC8-280272D29F7F}"/>
              </a:ext>
            </a:extLst>
          </p:cNvPr>
          <p:cNvSpPr/>
          <p:nvPr/>
        </p:nvSpPr>
        <p:spPr bwMode="auto">
          <a:xfrm>
            <a:off x="6149976" y="2287852"/>
            <a:ext cx="2757718" cy="39651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568" b="0" i="0" u="none" strike="noStrike" kern="1200" cap="none" spc="0" normalizeH="0" baseline="0" noProof="0" dirty="0">
                <a:ln>
                  <a:noFill/>
                </a:ln>
                <a:solidFill>
                  <a:schemeClr val="tx1"/>
                </a:solidFill>
                <a:effectLst/>
                <a:uLnTx/>
                <a:uFillTx/>
                <a:latin typeface="Segoe UI Semibold"/>
                <a:ea typeface="Segoe UI" pitchFamily="34" charset="0"/>
                <a:cs typeface="Segoe UI" pitchFamily="34" charset="0"/>
              </a:rPr>
              <a:t>Azure Kubernetes Service</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176"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(PaaS)</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Data portability and application mobility for cloud-native applications.</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Automatic application discovery, backup disaster recover, and data portability for Kubernetes workloads.</a:t>
            </a:r>
          </a:p>
        </p:txBody>
      </p:sp>
      <p:sp>
        <p:nvSpPr>
          <p:cNvPr id="22" name="Rectangle 21">
            <a:extLst>
              <a:ext uri="{FF2B5EF4-FFF2-40B4-BE49-F238E27FC236}">
                <a16:creationId xmlns:a16="http://schemas.microsoft.com/office/drawing/2014/main" id="{A3D0D1CD-F3F5-2B41-E9A6-21F0D3D26969}"/>
              </a:ext>
            </a:extLst>
          </p:cNvPr>
          <p:cNvSpPr/>
          <p:nvPr/>
        </p:nvSpPr>
        <p:spPr bwMode="auto">
          <a:xfrm>
            <a:off x="9015640" y="2287852"/>
            <a:ext cx="2757718" cy="39651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568" b="0" i="0" u="none" strike="noStrike" kern="1200" cap="none" spc="0" normalizeH="0" baseline="0" noProof="0" dirty="0">
                <a:ln>
                  <a:noFill/>
                </a:ln>
                <a:solidFill>
                  <a:schemeClr val="tx1"/>
                </a:solidFill>
                <a:effectLst/>
                <a:uLnTx/>
                <a:uFillTx/>
                <a:latin typeface="Segoe UI Semibold"/>
                <a:ea typeface="Segoe UI" pitchFamily="34" charset="0"/>
                <a:cs typeface="Segoe UI" pitchFamily="34" charset="0"/>
              </a:rPr>
              <a:t>Virtual and physical environments</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176"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a:t>
            </a:r>
            <a:r>
              <a:rPr kumimoji="0" lang="en-US" sz="1176" b="0" i="0" u="none" strike="noStrike" kern="1200" cap="none" spc="0" normalizeH="0" baseline="0" noProof="0" dirty="0" err="1">
                <a:ln>
                  <a:noFill/>
                </a:ln>
                <a:solidFill>
                  <a:schemeClr val="tx1"/>
                </a:solidFill>
                <a:effectLst/>
                <a:uLnTx/>
                <a:uFillTx/>
                <a:latin typeface="Segoe UI"/>
                <a:ea typeface="Segoe UI" pitchFamily="34" charset="0"/>
                <a:cs typeface="Segoe UI" pitchFamily="34" charset="0"/>
              </a:rPr>
              <a:t>Vmware</a:t>
            </a:r>
            <a:r>
              <a:rPr kumimoji="0" lang="en-US" sz="1176"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 Hyper-V, AHV, Windows, Linux, Solaris, and AIX)</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Protect and restore workloads with native granular restore via Veeam </a:t>
            </a:r>
            <a:r>
              <a:rPr kumimoji="0" lang="en-US" sz="1029" b="0" i="0" u="none" strike="noStrike" kern="1200" cap="none" spc="0" normalizeH="0" baseline="0" noProof="0" dirty="0" err="1">
                <a:ln>
                  <a:noFill/>
                </a:ln>
                <a:solidFill>
                  <a:schemeClr val="tx1"/>
                </a:solidFill>
                <a:effectLst/>
                <a:uLnTx/>
                <a:uFillTx/>
                <a:latin typeface="Segoe UI"/>
                <a:ea typeface="Segoe UI" pitchFamily="34" charset="0"/>
                <a:cs typeface="Segoe UI" pitchFamily="34" charset="0"/>
              </a:rPr>
              <a:t>ExplorersTM</a:t>
            </a: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 for Active Directory, Exchange, SharePoint, SQL Server, Oracle, and support for other enterprise applications</a:t>
            </a:r>
          </a:p>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29"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Supports agentless backup, replication, and migration for Azure VMWare Solution, and Azure Stack HCI</a:t>
            </a:r>
          </a:p>
        </p:txBody>
      </p:sp>
      <p:pic>
        <p:nvPicPr>
          <p:cNvPr id="9" name="Picture 8">
            <a:extLst>
              <a:ext uri="{FF2B5EF4-FFF2-40B4-BE49-F238E27FC236}">
                <a16:creationId xmlns:a16="http://schemas.microsoft.com/office/drawing/2014/main" id="{02CA7694-5888-4C73-8887-8FA4139EF1D1}"/>
              </a:ext>
              <a:ext uri="{C183D7F6-B498-43B3-948B-1728B52AA6E4}">
                <adec:decorative xmlns:adec="http://schemas.microsoft.com/office/drawing/2017/decorative" val="1"/>
              </a:ext>
            </a:extLst>
          </p:cNvPr>
          <p:cNvPicPr>
            <a:picLocks noChangeAspect="1"/>
          </p:cNvPicPr>
          <p:nvPr/>
        </p:nvPicPr>
        <p:blipFill>
          <a:blip r:embed="rId3" cstate="email">
            <a:grayscl/>
            <a:extLst>
              <a:ext uri="{28A0092B-C50C-407E-A947-70E740481C1C}">
                <a14:useLocalDpi xmlns:a14="http://schemas.microsoft.com/office/drawing/2010/main"/>
              </a:ext>
            </a:extLst>
          </a:blip>
          <a:stretch>
            <a:fillRect/>
          </a:stretch>
        </p:blipFill>
        <p:spPr>
          <a:xfrm>
            <a:off x="611339" y="1302703"/>
            <a:ext cx="741556" cy="1021119"/>
          </a:xfrm>
          <a:prstGeom prst="rect">
            <a:avLst/>
          </a:prstGeom>
        </p:spPr>
      </p:pic>
      <p:pic>
        <p:nvPicPr>
          <p:cNvPr id="10" name="Picture 9">
            <a:extLst>
              <a:ext uri="{FF2B5EF4-FFF2-40B4-BE49-F238E27FC236}">
                <a16:creationId xmlns:a16="http://schemas.microsoft.com/office/drawing/2014/main" id="{CEB84F19-B23C-4DC5-9F24-FE1DFA776460}"/>
              </a:ext>
              <a:ext uri="{C183D7F6-B498-43B3-948B-1728B52AA6E4}">
                <adec:decorative xmlns:adec="http://schemas.microsoft.com/office/drawing/2017/decorative" val="1"/>
              </a:ext>
            </a:extLst>
          </p:cNvPr>
          <p:cNvPicPr>
            <a:picLocks noChangeAspect="1"/>
          </p:cNvPicPr>
          <p:nvPr/>
        </p:nvPicPr>
        <p:blipFill>
          <a:blip r:embed="rId4" cstate="email">
            <a:grayscl/>
            <a:extLst>
              <a:ext uri="{28A0092B-C50C-407E-A947-70E740481C1C}">
                <a14:useLocalDpi xmlns:a14="http://schemas.microsoft.com/office/drawing/2010/main"/>
              </a:ext>
            </a:extLst>
          </a:blip>
          <a:stretch>
            <a:fillRect/>
          </a:stretch>
        </p:blipFill>
        <p:spPr>
          <a:xfrm>
            <a:off x="3463026" y="1202754"/>
            <a:ext cx="790841" cy="1090555"/>
          </a:xfrm>
          <a:prstGeom prst="rect">
            <a:avLst/>
          </a:prstGeom>
        </p:spPr>
      </p:pic>
      <p:pic>
        <p:nvPicPr>
          <p:cNvPr id="11" name="Picture 10">
            <a:extLst>
              <a:ext uri="{FF2B5EF4-FFF2-40B4-BE49-F238E27FC236}">
                <a16:creationId xmlns:a16="http://schemas.microsoft.com/office/drawing/2014/main" id="{09B7077E-E617-49E7-9B00-3268E88136CD}"/>
              </a:ext>
              <a:ext uri="{C183D7F6-B498-43B3-948B-1728B52AA6E4}">
                <adec:decorative xmlns:adec="http://schemas.microsoft.com/office/drawing/2017/decorative" val="1"/>
              </a:ext>
            </a:extLst>
          </p:cNvPr>
          <p:cNvPicPr>
            <a:picLocks noChangeAspect="1"/>
          </p:cNvPicPr>
          <p:nvPr/>
        </p:nvPicPr>
        <p:blipFill rotWithShape="1">
          <a:blip r:embed="rId5" cstate="email">
            <a:grayscl/>
            <a:extLst>
              <a:ext uri="{28A0092B-C50C-407E-A947-70E740481C1C}">
                <a14:useLocalDpi xmlns:a14="http://schemas.microsoft.com/office/drawing/2010/main"/>
              </a:ext>
            </a:extLst>
          </a:blip>
          <a:srcRect b="-13476"/>
          <a:stretch/>
        </p:blipFill>
        <p:spPr>
          <a:xfrm>
            <a:off x="6328385" y="1163740"/>
            <a:ext cx="875999" cy="1239735"/>
          </a:xfrm>
          <a:prstGeom prst="rect">
            <a:avLst/>
          </a:prstGeom>
        </p:spPr>
      </p:pic>
      <p:pic>
        <p:nvPicPr>
          <p:cNvPr id="13" name="Picture 12">
            <a:extLst>
              <a:ext uri="{FF2B5EF4-FFF2-40B4-BE49-F238E27FC236}">
                <a16:creationId xmlns:a16="http://schemas.microsoft.com/office/drawing/2014/main" id="{708C5B41-0087-4341-A8E7-B5DE2A3BAA02}"/>
              </a:ext>
              <a:ext uri="{C183D7F6-B498-43B3-948B-1728B52AA6E4}">
                <adec:decorative xmlns:adec="http://schemas.microsoft.com/office/drawing/2017/decorative" val="1"/>
              </a:ext>
            </a:extLst>
          </p:cNvPr>
          <p:cNvPicPr>
            <a:picLocks noChangeAspect="1"/>
          </p:cNvPicPr>
          <p:nvPr/>
        </p:nvPicPr>
        <p:blipFill>
          <a:blip r:embed="rId6" cstate="email">
            <a:grayscl/>
            <a:extLst>
              <a:ext uri="{28A0092B-C50C-407E-A947-70E740481C1C}">
                <a14:useLocalDpi xmlns:a14="http://schemas.microsoft.com/office/drawing/2010/main"/>
              </a:ext>
            </a:extLst>
          </a:blip>
          <a:stretch>
            <a:fillRect/>
          </a:stretch>
        </p:blipFill>
        <p:spPr>
          <a:xfrm>
            <a:off x="9201520" y="1111386"/>
            <a:ext cx="790842" cy="1088987"/>
          </a:xfrm>
          <a:prstGeom prst="rect">
            <a:avLst/>
          </a:prstGeom>
        </p:spPr>
      </p:pic>
      <p:pic>
        <p:nvPicPr>
          <p:cNvPr id="12" name="Picture 11" descr="Veeam logo">
            <a:extLst>
              <a:ext uri="{FF2B5EF4-FFF2-40B4-BE49-F238E27FC236}">
                <a16:creationId xmlns:a16="http://schemas.microsoft.com/office/drawing/2014/main" id="{A52454E0-BBBE-098E-A164-4DA573198E8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19015" y="656195"/>
            <a:ext cx="1790423" cy="321804"/>
          </a:xfrm>
          <a:prstGeom prst="rect">
            <a:avLst/>
          </a:prstGeom>
          <a:ln>
            <a:noFill/>
          </a:ln>
        </p:spPr>
      </p:pic>
      <p:grpSp>
        <p:nvGrpSpPr>
          <p:cNvPr id="104" name="Group 103">
            <a:extLst>
              <a:ext uri="{FF2B5EF4-FFF2-40B4-BE49-F238E27FC236}">
                <a16:creationId xmlns:a16="http://schemas.microsoft.com/office/drawing/2014/main" id="{6A8E2970-B206-CA68-627F-AD179EF44171}"/>
              </a:ext>
              <a:ext uri="{C183D7F6-B498-43B3-948B-1728B52AA6E4}">
                <adec:decorative xmlns:adec="http://schemas.microsoft.com/office/drawing/2017/decorative" val="1"/>
              </a:ext>
            </a:extLst>
          </p:cNvPr>
          <p:cNvGrpSpPr/>
          <p:nvPr/>
        </p:nvGrpSpPr>
        <p:grpSpPr>
          <a:xfrm>
            <a:off x="336855" y="3751044"/>
            <a:ext cx="11787575" cy="2719756"/>
            <a:chOff x="343609" y="3825763"/>
            <a:chExt cx="12023940" cy="2774293"/>
          </a:xfrm>
        </p:grpSpPr>
        <p:sp>
          <p:nvSpPr>
            <p:cNvPr id="14" name="TextBox 13">
              <a:extLst>
                <a:ext uri="{FF2B5EF4-FFF2-40B4-BE49-F238E27FC236}">
                  <a16:creationId xmlns:a16="http://schemas.microsoft.com/office/drawing/2014/main" id="{91BACDCA-1604-4A44-9A02-DD60277C56BA}"/>
                </a:ext>
              </a:extLst>
            </p:cNvPr>
            <p:cNvSpPr txBox="1"/>
            <p:nvPr/>
          </p:nvSpPr>
          <p:spPr>
            <a:xfrm>
              <a:off x="343609" y="6258957"/>
              <a:ext cx="6217356" cy="246221"/>
            </a:xfrm>
            <a:prstGeom prst="rect">
              <a:avLst/>
            </a:prstGeom>
            <a:noFill/>
          </p:spPr>
          <p:txBody>
            <a:bodyPr wrap="square">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980" b="0" i="0" u="none" strike="noStrike" kern="1200" cap="none" spc="0" normalizeH="0" baseline="0" noProof="0" dirty="0">
                  <a:ln>
                    <a:noFill/>
                  </a:ln>
                  <a:solidFill>
                    <a:srgbClr val="000000"/>
                  </a:solidFill>
                  <a:effectLst/>
                  <a:uLnTx/>
                  <a:uFillTx/>
                  <a:latin typeface="Segoe UI"/>
                  <a:ea typeface="+mn-ea"/>
                  <a:cs typeface="+mn-cs"/>
                  <a:hlinkClick r:id="rId8"/>
                </a:rPr>
                <a:t>Learn more at Veeam for Microsoft Cloud</a:t>
              </a:r>
              <a:endParaRPr kumimoji="0" lang="en-US" sz="980" b="0" i="0" u="none" strike="noStrike" kern="1200" cap="none" spc="0" normalizeH="0" baseline="0" noProof="0" dirty="0">
                <a:ln>
                  <a:noFill/>
                </a:ln>
                <a:solidFill>
                  <a:srgbClr val="000000"/>
                </a:solidFill>
                <a:effectLst/>
                <a:uLnTx/>
                <a:uFillTx/>
                <a:latin typeface="Segoe UI"/>
                <a:ea typeface="+mn-ea"/>
                <a:cs typeface="+mn-cs"/>
              </a:endParaRPr>
            </a:p>
          </p:txBody>
        </p:sp>
        <p:sp>
          <p:nvSpPr>
            <p:cNvPr id="23" name="Rectangle 22">
              <a:extLst>
                <a:ext uri="{FF2B5EF4-FFF2-40B4-BE49-F238E27FC236}">
                  <a16:creationId xmlns:a16="http://schemas.microsoft.com/office/drawing/2014/main" id="{6EEB7071-9BAF-A5F7-99CC-85004691CCF7}"/>
                </a:ext>
              </a:extLst>
            </p:cNvPr>
            <p:cNvSpPr/>
            <p:nvPr/>
          </p:nvSpPr>
          <p:spPr bwMode="auto">
            <a:xfrm>
              <a:off x="641169" y="4231174"/>
              <a:ext cx="1737360" cy="56570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78" b="0" i="0" u="none" strike="noStrike" kern="1200" cap="none" spc="0" normalizeH="0" baseline="0" noProof="0" dirty="0">
                  <a:ln>
                    <a:noFill/>
                  </a:ln>
                  <a:solidFill>
                    <a:schemeClr val="bg1"/>
                  </a:solidFill>
                  <a:effectLst/>
                  <a:uLnTx/>
                  <a:uFillTx/>
                  <a:latin typeface="Segoe UI Semibold"/>
                  <a:ea typeface="Segoe UI" pitchFamily="34" charset="0"/>
                  <a:cs typeface="Segoe UI" pitchFamily="34" charset="0"/>
                </a:rPr>
                <a:t>Veeam Backup for Microsoft Office 365</a:t>
              </a:r>
              <a:endParaRPr kumimoji="0" lang="en-US" sz="882" b="0" i="0" u="none" strike="noStrike" kern="1200" cap="none" spc="0" normalizeH="0" baseline="0" noProof="0" dirty="0">
                <a:ln>
                  <a:noFill/>
                </a:ln>
                <a:solidFill>
                  <a:schemeClr val="bg1"/>
                </a:solidFill>
                <a:effectLst/>
                <a:uLnTx/>
                <a:uFillTx/>
                <a:latin typeface="Segoe UI"/>
                <a:ea typeface="Segoe UI" pitchFamily="34" charset="0"/>
                <a:cs typeface="Segoe UI" pitchFamily="34" charset="0"/>
              </a:endParaRPr>
            </a:p>
          </p:txBody>
        </p:sp>
        <p:sp>
          <p:nvSpPr>
            <p:cNvPr id="24" name="Rectangle 23">
              <a:extLst>
                <a:ext uri="{FF2B5EF4-FFF2-40B4-BE49-F238E27FC236}">
                  <a16:creationId xmlns:a16="http://schemas.microsoft.com/office/drawing/2014/main" id="{310EDD6A-CFFF-CB9A-898D-6C885AEED94C}"/>
                </a:ext>
              </a:extLst>
            </p:cNvPr>
            <p:cNvSpPr/>
            <p:nvPr/>
          </p:nvSpPr>
          <p:spPr bwMode="auto">
            <a:xfrm>
              <a:off x="3532467" y="4479168"/>
              <a:ext cx="1737360" cy="56570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78" b="0" i="0" u="none" strike="noStrike" kern="1200" cap="none" spc="0" normalizeH="0" baseline="0" noProof="0" dirty="0">
                  <a:ln>
                    <a:noFill/>
                  </a:ln>
                  <a:solidFill>
                    <a:schemeClr val="bg1"/>
                  </a:solidFill>
                  <a:effectLst/>
                  <a:uLnTx/>
                  <a:uFillTx/>
                  <a:latin typeface="Segoe UI Semibold"/>
                  <a:ea typeface="Segoe UI" pitchFamily="34" charset="0"/>
                  <a:cs typeface="Segoe UI" pitchFamily="34" charset="0"/>
                </a:rPr>
                <a:t>Veeam Backup for Microsoft Azure</a:t>
              </a:r>
              <a:endParaRPr kumimoji="0" lang="en-US" sz="882" b="0" i="0" u="none" strike="noStrike" kern="1200" cap="none" spc="0" normalizeH="0" baseline="0" noProof="0" dirty="0">
                <a:ln>
                  <a:noFill/>
                </a:ln>
                <a:solidFill>
                  <a:schemeClr val="bg1"/>
                </a:solidFill>
                <a:effectLst/>
                <a:uLnTx/>
                <a:uFillTx/>
                <a:latin typeface="Segoe UI"/>
                <a:ea typeface="Segoe UI" pitchFamily="34" charset="0"/>
                <a:cs typeface="Segoe UI" pitchFamily="34" charset="0"/>
              </a:endParaRPr>
            </a:p>
          </p:txBody>
        </p:sp>
        <p:sp>
          <p:nvSpPr>
            <p:cNvPr id="25" name="Rectangle 24">
              <a:extLst>
                <a:ext uri="{FF2B5EF4-FFF2-40B4-BE49-F238E27FC236}">
                  <a16:creationId xmlns:a16="http://schemas.microsoft.com/office/drawing/2014/main" id="{04ACD437-0579-217F-D312-BD285215A47D}"/>
                </a:ext>
              </a:extLst>
            </p:cNvPr>
            <p:cNvSpPr/>
            <p:nvPr/>
          </p:nvSpPr>
          <p:spPr bwMode="auto">
            <a:xfrm>
              <a:off x="6423765" y="4231174"/>
              <a:ext cx="1737360" cy="56570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78" b="0" i="0" u="none" strike="noStrike" kern="1200" cap="none" spc="0" normalizeH="0" baseline="0" noProof="0" dirty="0">
                  <a:ln>
                    <a:noFill/>
                  </a:ln>
                  <a:solidFill>
                    <a:schemeClr val="bg1"/>
                  </a:solidFill>
                  <a:effectLst/>
                  <a:uLnTx/>
                  <a:uFillTx/>
                  <a:latin typeface="Segoe UI Semibold"/>
                  <a:ea typeface="Segoe UI" pitchFamily="34" charset="0"/>
                  <a:cs typeface="Segoe UI" pitchFamily="34" charset="0"/>
                </a:rPr>
                <a:t>Kasten K10 by Veeam</a:t>
              </a:r>
              <a:endParaRPr kumimoji="0" lang="en-US" sz="882" b="0" i="0" u="none" strike="noStrike" kern="1200" cap="none" spc="0" normalizeH="0" baseline="0" noProof="0" dirty="0">
                <a:ln>
                  <a:noFill/>
                </a:ln>
                <a:solidFill>
                  <a:schemeClr val="bg1"/>
                </a:solidFill>
                <a:effectLst/>
                <a:uLnTx/>
                <a:uFillTx/>
                <a:latin typeface="Segoe UI"/>
                <a:ea typeface="Segoe UI" pitchFamily="34" charset="0"/>
                <a:cs typeface="Segoe UI" pitchFamily="34" charset="0"/>
              </a:endParaRPr>
            </a:p>
          </p:txBody>
        </p:sp>
        <p:sp>
          <p:nvSpPr>
            <p:cNvPr id="26" name="Rectangle 25">
              <a:extLst>
                <a:ext uri="{FF2B5EF4-FFF2-40B4-BE49-F238E27FC236}">
                  <a16:creationId xmlns:a16="http://schemas.microsoft.com/office/drawing/2014/main" id="{D57DE846-222B-243F-C1EE-8762748B3DAF}"/>
                </a:ext>
              </a:extLst>
            </p:cNvPr>
            <p:cNvSpPr/>
            <p:nvPr/>
          </p:nvSpPr>
          <p:spPr bwMode="auto">
            <a:xfrm>
              <a:off x="9398979" y="5005469"/>
              <a:ext cx="1737360" cy="56570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1078" b="0" i="0" u="none" strike="noStrike" kern="1200" cap="none" spc="0" normalizeH="0" baseline="0" noProof="0" dirty="0">
                  <a:ln>
                    <a:noFill/>
                  </a:ln>
                  <a:solidFill>
                    <a:schemeClr val="bg1"/>
                  </a:solidFill>
                  <a:effectLst/>
                  <a:uLnTx/>
                  <a:uFillTx/>
                  <a:latin typeface="Segoe UI Semibold"/>
                  <a:ea typeface="Segoe UI" pitchFamily="34" charset="0"/>
                  <a:cs typeface="Segoe UI" pitchFamily="34" charset="0"/>
                </a:rPr>
                <a:t>Veeam Backup &amp; Replication®</a:t>
              </a:r>
              <a:endParaRPr kumimoji="0" lang="en-US" sz="882" b="0" i="0" u="none" strike="noStrike" kern="1200" cap="none" spc="0" normalizeH="0" baseline="0" noProof="0" dirty="0">
                <a:ln>
                  <a:noFill/>
                </a:ln>
                <a:solidFill>
                  <a:schemeClr val="bg1"/>
                </a:solidFill>
                <a:effectLst/>
                <a:uLnTx/>
                <a:uFillTx/>
                <a:latin typeface="Segoe UI"/>
                <a:ea typeface="Segoe UI" pitchFamily="34" charset="0"/>
                <a:cs typeface="Segoe UI" pitchFamily="34" charset="0"/>
              </a:endParaRPr>
            </a:p>
          </p:txBody>
        </p:sp>
        <p:grpSp>
          <p:nvGrpSpPr>
            <p:cNvPr id="62" name="Group 61">
              <a:extLst>
                <a:ext uri="{FF2B5EF4-FFF2-40B4-BE49-F238E27FC236}">
                  <a16:creationId xmlns:a16="http://schemas.microsoft.com/office/drawing/2014/main" id="{EC3A0688-318F-1D72-849B-36665116DA85}"/>
                </a:ext>
              </a:extLst>
            </p:cNvPr>
            <p:cNvGrpSpPr/>
            <p:nvPr/>
          </p:nvGrpSpPr>
          <p:grpSpPr>
            <a:xfrm>
              <a:off x="657412" y="3825763"/>
              <a:ext cx="11710137" cy="2774293"/>
              <a:chOff x="657412" y="3825763"/>
              <a:chExt cx="11710137" cy="2774293"/>
            </a:xfrm>
          </p:grpSpPr>
          <p:sp>
            <p:nvSpPr>
              <p:cNvPr id="63" name="Rectangle 62">
                <a:extLst>
                  <a:ext uri="{FF2B5EF4-FFF2-40B4-BE49-F238E27FC236}">
                    <a16:creationId xmlns:a16="http://schemas.microsoft.com/office/drawing/2014/main" id="{DD0D0B81-C40B-CCA3-64DF-4B605A49CE17}"/>
                  </a:ext>
                </a:extLst>
              </p:cNvPr>
              <p:cNvSpPr/>
              <p:nvPr/>
            </p:nvSpPr>
            <p:spPr bwMode="auto">
              <a:xfrm>
                <a:off x="2221229" y="5288323"/>
                <a:ext cx="807397" cy="5539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882" b="0" i="0" u="none" strike="noStrike" kern="1200" cap="none" spc="0" normalizeH="0" baseline="0" noProof="0" dirty="0">
                    <a:ln>
                      <a:noFill/>
                    </a:ln>
                    <a:solidFill>
                      <a:schemeClr val="tx1"/>
                    </a:solidFill>
                    <a:effectLst/>
                    <a:uLnTx/>
                    <a:uFillTx/>
                    <a:latin typeface="Segoe UI"/>
                    <a:ea typeface="+mn-ea"/>
                    <a:cs typeface="Segoe UI" pitchFamily="34" charset="0"/>
                  </a:rPr>
                  <a:t>Store metadata cache on disk and data on Azure Blob</a:t>
                </a:r>
              </a:p>
            </p:txBody>
          </p:sp>
          <p:sp>
            <p:nvSpPr>
              <p:cNvPr id="64" name="Rectangle 63">
                <a:extLst>
                  <a:ext uri="{FF2B5EF4-FFF2-40B4-BE49-F238E27FC236}">
                    <a16:creationId xmlns:a16="http://schemas.microsoft.com/office/drawing/2014/main" id="{E6AC6342-9393-14E6-1106-84C2A6CB6C1D}"/>
                  </a:ext>
                </a:extLst>
              </p:cNvPr>
              <p:cNvSpPr/>
              <p:nvPr/>
            </p:nvSpPr>
            <p:spPr bwMode="auto">
              <a:xfrm>
                <a:off x="3532466" y="3945544"/>
                <a:ext cx="2103117" cy="4154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882" b="0" i="1"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Direct restore for Microsoft azure includes support for restore from other cloud providers and hypervisors</a:t>
                </a:r>
              </a:p>
            </p:txBody>
          </p:sp>
          <p:sp>
            <p:nvSpPr>
              <p:cNvPr id="65" name="Rectangle 64">
                <a:extLst>
                  <a:ext uri="{FF2B5EF4-FFF2-40B4-BE49-F238E27FC236}">
                    <a16:creationId xmlns:a16="http://schemas.microsoft.com/office/drawing/2014/main" id="{C85B8A93-7E9C-D0E6-AC3B-0CA5270D554E}"/>
                  </a:ext>
                </a:extLst>
              </p:cNvPr>
              <p:cNvSpPr/>
              <p:nvPr/>
            </p:nvSpPr>
            <p:spPr bwMode="auto">
              <a:xfrm>
                <a:off x="4657872" y="5469820"/>
                <a:ext cx="1709623"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882" b="0" i="0" u="none" strike="noStrike" kern="1200" cap="none" spc="0" normalizeH="0" baseline="0" noProof="0" dirty="0">
                    <a:ln>
                      <a:noFill/>
                    </a:ln>
                    <a:solidFill>
                      <a:schemeClr val="tx1"/>
                    </a:solidFill>
                    <a:effectLst/>
                    <a:uLnTx/>
                    <a:uFillTx/>
                    <a:latin typeface="Segoe UI"/>
                    <a:ea typeface="+mn-ea"/>
                    <a:cs typeface="Segoe UI" pitchFamily="34" charset="0"/>
                  </a:rPr>
                  <a:t>Create snapshots and store backups on Azure Blob</a:t>
                </a:r>
              </a:p>
            </p:txBody>
          </p:sp>
          <p:sp>
            <p:nvSpPr>
              <p:cNvPr id="66" name="Rectangle 65">
                <a:extLst>
                  <a:ext uri="{FF2B5EF4-FFF2-40B4-BE49-F238E27FC236}">
                    <a16:creationId xmlns:a16="http://schemas.microsoft.com/office/drawing/2014/main" id="{F5AC4071-1A64-523D-1064-EF5DB407B420}"/>
                  </a:ext>
                </a:extLst>
              </p:cNvPr>
              <p:cNvSpPr/>
              <p:nvPr/>
            </p:nvSpPr>
            <p:spPr bwMode="auto">
              <a:xfrm>
                <a:off x="7128214" y="5405465"/>
                <a:ext cx="1078066"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882" b="0" i="0" u="none" strike="noStrike" kern="1200" cap="none" spc="0" normalizeH="0" baseline="0" noProof="0" dirty="0">
                    <a:ln>
                      <a:noFill/>
                    </a:ln>
                    <a:solidFill>
                      <a:schemeClr val="tx1"/>
                    </a:solidFill>
                    <a:effectLst/>
                    <a:uLnTx/>
                    <a:uFillTx/>
                    <a:latin typeface="Segoe UI"/>
                    <a:ea typeface="+mn-ea"/>
                    <a:cs typeface="Segoe UI" pitchFamily="34" charset="0"/>
                  </a:rPr>
                  <a:t>Restore via external repository</a:t>
                </a:r>
              </a:p>
            </p:txBody>
          </p:sp>
          <p:sp>
            <p:nvSpPr>
              <p:cNvPr id="67" name="Rectangle 66">
                <a:extLst>
                  <a:ext uri="{FF2B5EF4-FFF2-40B4-BE49-F238E27FC236}">
                    <a16:creationId xmlns:a16="http://schemas.microsoft.com/office/drawing/2014/main" id="{2E594081-F509-3FF2-9016-F73B0EAB8712}"/>
                  </a:ext>
                </a:extLst>
              </p:cNvPr>
              <p:cNvSpPr/>
              <p:nvPr/>
            </p:nvSpPr>
            <p:spPr bwMode="auto">
              <a:xfrm>
                <a:off x="6118225" y="6144177"/>
                <a:ext cx="2019979" cy="2769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882" b="0" i="0" u="none" strike="noStrike" kern="1200" cap="none" spc="0" normalizeH="0" baseline="0" noProof="0" dirty="0">
                    <a:ln>
                      <a:noFill/>
                    </a:ln>
                    <a:solidFill>
                      <a:schemeClr val="tx1"/>
                    </a:solidFill>
                    <a:effectLst/>
                    <a:uLnTx/>
                    <a:uFillTx/>
                    <a:latin typeface="Segoe UI"/>
                    <a:ea typeface="+mn-ea"/>
                    <a:cs typeface="Segoe UI" pitchFamily="34" charset="0"/>
                  </a:rPr>
                  <a:t>Export protected resources and restore to on-premises Exchange</a:t>
                </a:r>
              </a:p>
            </p:txBody>
          </p:sp>
          <p:sp>
            <p:nvSpPr>
              <p:cNvPr id="68" name="Rectangle 67">
                <a:extLst>
                  <a:ext uri="{FF2B5EF4-FFF2-40B4-BE49-F238E27FC236}">
                    <a16:creationId xmlns:a16="http://schemas.microsoft.com/office/drawing/2014/main" id="{33C6314A-AAC1-FC31-23B5-82DA3FD607E3}"/>
                  </a:ext>
                </a:extLst>
              </p:cNvPr>
              <p:cNvSpPr/>
              <p:nvPr/>
            </p:nvSpPr>
            <p:spPr bwMode="auto">
              <a:xfrm>
                <a:off x="9425193" y="6321161"/>
                <a:ext cx="2380984" cy="2769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882" b="0" i="0" u="none" strike="noStrike" kern="1200" cap="none" spc="0" normalizeH="0" baseline="0" noProof="0" dirty="0">
                    <a:ln>
                      <a:noFill/>
                    </a:ln>
                    <a:solidFill>
                      <a:schemeClr val="tx1"/>
                    </a:solidFill>
                    <a:effectLst/>
                    <a:uLnTx/>
                    <a:uFillTx/>
                    <a:latin typeface="Segoe UI"/>
                    <a:ea typeface="+mn-ea"/>
                    <a:cs typeface="Segoe UI" pitchFamily="34" charset="0"/>
                  </a:rPr>
                  <a:t>Data can be stored on disk as primary tier and then Azure Blob as capacity tier</a:t>
                </a:r>
              </a:p>
            </p:txBody>
          </p:sp>
          <p:sp>
            <p:nvSpPr>
              <p:cNvPr id="69" name="Rectangle 68">
                <a:extLst>
                  <a:ext uri="{FF2B5EF4-FFF2-40B4-BE49-F238E27FC236}">
                    <a16:creationId xmlns:a16="http://schemas.microsoft.com/office/drawing/2014/main" id="{67FE812B-B6E1-EA2B-4001-6A336A7AB9BC}"/>
                  </a:ext>
                </a:extLst>
              </p:cNvPr>
              <p:cNvSpPr/>
              <p:nvPr/>
            </p:nvSpPr>
            <p:spPr bwMode="auto">
              <a:xfrm>
                <a:off x="11321126" y="5363428"/>
                <a:ext cx="1046423" cy="4154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882" b="0" i="0" u="none" strike="noStrike" kern="1200" cap="none" spc="0" normalizeH="0" baseline="0" noProof="0" dirty="0">
                    <a:ln>
                      <a:noFill/>
                    </a:ln>
                    <a:solidFill>
                      <a:schemeClr val="tx1"/>
                    </a:solidFill>
                    <a:effectLst/>
                    <a:uLnTx/>
                    <a:uFillTx/>
                    <a:latin typeface="Segoe UI"/>
                    <a:ea typeface="Segoe UI" pitchFamily="34" charset="0"/>
                    <a:cs typeface="Segoe UI" pitchFamily="34" charset="0"/>
                  </a:rPr>
                  <a:t>Direct restore to Microsoft Azure Stack Hub</a:t>
                </a:r>
              </a:p>
            </p:txBody>
          </p:sp>
          <p:grpSp>
            <p:nvGrpSpPr>
              <p:cNvPr id="70" name="Group 69">
                <a:extLst>
                  <a:ext uri="{FF2B5EF4-FFF2-40B4-BE49-F238E27FC236}">
                    <a16:creationId xmlns:a16="http://schemas.microsoft.com/office/drawing/2014/main" id="{BABE8E90-17AD-4A7D-D45B-B9F2EFEC1C3D}"/>
                  </a:ext>
                </a:extLst>
              </p:cNvPr>
              <p:cNvGrpSpPr/>
              <p:nvPr/>
            </p:nvGrpSpPr>
            <p:grpSpPr>
              <a:xfrm>
                <a:off x="657412" y="4885431"/>
                <a:ext cx="317882" cy="745129"/>
                <a:chOff x="657412" y="4885431"/>
                <a:chExt cx="317882" cy="745129"/>
              </a:xfrm>
            </p:grpSpPr>
            <p:cxnSp>
              <p:nvCxnSpPr>
                <p:cNvPr id="90" name="Straight Connector 89">
                  <a:extLst>
                    <a:ext uri="{FF2B5EF4-FFF2-40B4-BE49-F238E27FC236}">
                      <a16:creationId xmlns:a16="http://schemas.microsoft.com/office/drawing/2014/main" id="{DC2E2A76-EC44-3416-2EE8-7B3A23E77A84}"/>
                    </a:ext>
                  </a:extLst>
                </p:cNvPr>
                <p:cNvCxnSpPr>
                  <a:cxnSpLocks/>
                </p:cNvCxnSpPr>
                <p:nvPr/>
              </p:nvCxnSpPr>
              <p:spPr>
                <a:xfrm>
                  <a:off x="657412" y="4885431"/>
                  <a:ext cx="0" cy="745128"/>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0FD14A4C-F781-3675-9B28-CF6BDD99B0A4}"/>
                    </a:ext>
                  </a:extLst>
                </p:cNvPr>
                <p:cNvCxnSpPr>
                  <a:cxnSpLocks/>
                </p:cNvCxnSpPr>
                <p:nvPr/>
              </p:nvCxnSpPr>
              <p:spPr>
                <a:xfrm>
                  <a:off x="657412" y="5630560"/>
                  <a:ext cx="317882" cy="0"/>
                </a:xfrm>
                <a:prstGeom prst="line">
                  <a:avLst/>
                </a:prstGeom>
                <a:ln>
                  <a:solidFill>
                    <a:schemeClr val="tx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id="{AC9CFED2-397E-7F67-928C-F2F2143C5AB5}"/>
                  </a:ext>
                </a:extLst>
              </p:cNvPr>
              <p:cNvGrpSpPr/>
              <p:nvPr/>
            </p:nvGrpSpPr>
            <p:grpSpPr>
              <a:xfrm>
                <a:off x="2378529" y="4514025"/>
                <a:ext cx="5809070" cy="1569767"/>
                <a:chOff x="-14060" y="5010797"/>
                <a:chExt cx="5809070" cy="619763"/>
              </a:xfrm>
            </p:grpSpPr>
            <p:cxnSp>
              <p:nvCxnSpPr>
                <p:cNvPr id="87" name="Straight Connector 86">
                  <a:extLst>
                    <a:ext uri="{FF2B5EF4-FFF2-40B4-BE49-F238E27FC236}">
                      <a16:creationId xmlns:a16="http://schemas.microsoft.com/office/drawing/2014/main" id="{390BB3FC-5F91-C4B1-8AB3-5878C2A58D1C}"/>
                    </a:ext>
                  </a:extLst>
                </p:cNvPr>
                <p:cNvCxnSpPr>
                  <a:cxnSpLocks/>
                </p:cNvCxnSpPr>
                <p:nvPr/>
              </p:nvCxnSpPr>
              <p:spPr>
                <a:xfrm>
                  <a:off x="847465" y="5010797"/>
                  <a:ext cx="0" cy="61976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677122B-07B0-A161-257E-5D4E0065FCD7}"/>
                    </a:ext>
                  </a:extLst>
                </p:cNvPr>
                <p:cNvCxnSpPr>
                  <a:cxnSpLocks/>
                </p:cNvCxnSpPr>
                <p:nvPr/>
              </p:nvCxnSpPr>
              <p:spPr>
                <a:xfrm>
                  <a:off x="847465" y="5630560"/>
                  <a:ext cx="4947545" cy="0"/>
                </a:xfrm>
                <a:prstGeom prst="line">
                  <a:avLst/>
                </a:prstGeom>
                <a:ln>
                  <a:solidFill>
                    <a:schemeClr val="tx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D3D40FFB-0EC0-659B-4D98-AED0859A88B8}"/>
                    </a:ext>
                  </a:extLst>
                </p:cNvPr>
                <p:cNvCxnSpPr>
                  <a:cxnSpLocks/>
                  <a:endCxn id="23" idx="3"/>
                </p:cNvCxnSpPr>
                <p:nvPr/>
              </p:nvCxnSpPr>
              <p:spPr>
                <a:xfrm flipH="1" flipV="1">
                  <a:off x="-14060" y="5010798"/>
                  <a:ext cx="861525"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a16="http://schemas.microsoft.com/office/drawing/2014/main" id="{A2B99561-8B44-F0E5-DD71-F9C8E847BD52}"/>
                  </a:ext>
                </a:extLst>
              </p:cNvPr>
              <p:cNvGrpSpPr/>
              <p:nvPr/>
            </p:nvGrpSpPr>
            <p:grpSpPr>
              <a:xfrm>
                <a:off x="3620963" y="5138366"/>
                <a:ext cx="317882" cy="473132"/>
                <a:chOff x="985029" y="5157428"/>
                <a:chExt cx="317882" cy="473132"/>
              </a:xfrm>
            </p:grpSpPr>
            <p:cxnSp>
              <p:nvCxnSpPr>
                <p:cNvPr id="85" name="Straight Connector 84">
                  <a:extLst>
                    <a:ext uri="{FF2B5EF4-FFF2-40B4-BE49-F238E27FC236}">
                      <a16:creationId xmlns:a16="http://schemas.microsoft.com/office/drawing/2014/main" id="{A29B9406-A686-7E79-54ED-B9452C10BCEA}"/>
                    </a:ext>
                  </a:extLst>
                </p:cNvPr>
                <p:cNvCxnSpPr/>
                <p:nvPr/>
              </p:nvCxnSpPr>
              <p:spPr>
                <a:xfrm>
                  <a:off x="985029" y="5157428"/>
                  <a:ext cx="0" cy="473131"/>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36F57E4D-0C92-1AF6-0F43-AF968DAA569C}"/>
                    </a:ext>
                  </a:extLst>
                </p:cNvPr>
                <p:cNvCxnSpPr>
                  <a:cxnSpLocks/>
                </p:cNvCxnSpPr>
                <p:nvPr/>
              </p:nvCxnSpPr>
              <p:spPr>
                <a:xfrm>
                  <a:off x="985029" y="5630560"/>
                  <a:ext cx="317882" cy="0"/>
                </a:xfrm>
                <a:prstGeom prst="line">
                  <a:avLst/>
                </a:prstGeom>
                <a:ln>
                  <a:solidFill>
                    <a:schemeClr val="tx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A9041984-8AB6-6D23-103D-40F42758DE7E}"/>
                  </a:ext>
                </a:extLst>
              </p:cNvPr>
              <p:cNvGrpSpPr/>
              <p:nvPr/>
            </p:nvGrpSpPr>
            <p:grpSpPr>
              <a:xfrm>
                <a:off x="3685006" y="3825763"/>
                <a:ext cx="7917503" cy="1455370"/>
                <a:chOff x="589425" y="5224437"/>
                <a:chExt cx="7917503" cy="574597"/>
              </a:xfrm>
            </p:grpSpPr>
            <p:cxnSp>
              <p:nvCxnSpPr>
                <p:cNvPr id="82" name="Straight Connector 81">
                  <a:extLst>
                    <a:ext uri="{FF2B5EF4-FFF2-40B4-BE49-F238E27FC236}">
                      <a16:creationId xmlns:a16="http://schemas.microsoft.com/office/drawing/2014/main" id="{F846E60F-AE05-689F-C553-36F38600518C}"/>
                    </a:ext>
                  </a:extLst>
                </p:cNvPr>
                <p:cNvCxnSpPr>
                  <a:cxnSpLocks/>
                </p:cNvCxnSpPr>
                <p:nvPr/>
              </p:nvCxnSpPr>
              <p:spPr>
                <a:xfrm>
                  <a:off x="2723702" y="5224437"/>
                  <a:ext cx="0" cy="574597"/>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BA1C021F-3F8E-3BF8-1BDD-27EA04E2C71E}"/>
                    </a:ext>
                  </a:extLst>
                </p:cNvPr>
                <p:cNvCxnSpPr>
                  <a:cxnSpLocks/>
                </p:cNvCxnSpPr>
                <p:nvPr/>
              </p:nvCxnSpPr>
              <p:spPr>
                <a:xfrm>
                  <a:off x="2723702" y="5799034"/>
                  <a:ext cx="2368316" cy="0"/>
                </a:xfrm>
                <a:prstGeom prst="line">
                  <a:avLst/>
                </a:prstGeom>
                <a:ln>
                  <a:solidFill>
                    <a:schemeClr val="tx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92DDCBE2-D2E2-4F94-EF20-9697AB1DD118}"/>
                    </a:ext>
                  </a:extLst>
                </p:cNvPr>
                <p:cNvCxnSpPr>
                  <a:cxnSpLocks/>
                </p:cNvCxnSpPr>
                <p:nvPr/>
              </p:nvCxnSpPr>
              <p:spPr>
                <a:xfrm flipH="1">
                  <a:off x="589425" y="5224437"/>
                  <a:ext cx="2134277" cy="0"/>
                </a:xfrm>
                <a:prstGeom prst="line">
                  <a:avLst/>
                </a:prstGeom>
                <a:ln>
                  <a:solidFill>
                    <a:schemeClr val="tx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899619CB-EAA8-B9DE-BDED-5C54945E226A}"/>
                    </a:ext>
                  </a:extLst>
                </p:cNvPr>
                <p:cNvCxnSpPr>
                  <a:cxnSpLocks/>
                </p:cNvCxnSpPr>
                <p:nvPr/>
              </p:nvCxnSpPr>
              <p:spPr>
                <a:xfrm>
                  <a:off x="8113053" y="5780860"/>
                  <a:ext cx="393875" cy="0"/>
                </a:xfrm>
                <a:prstGeom prst="line">
                  <a:avLst/>
                </a:prstGeom>
                <a:ln>
                  <a:solidFill>
                    <a:schemeClr val="tx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74" name="Straight Connector 73">
                <a:extLst>
                  <a:ext uri="{FF2B5EF4-FFF2-40B4-BE49-F238E27FC236}">
                    <a16:creationId xmlns:a16="http://schemas.microsoft.com/office/drawing/2014/main" id="{9B4ECAF5-A82F-F273-E787-B3B110FBB202}"/>
                  </a:ext>
                </a:extLst>
              </p:cNvPr>
              <p:cNvCxnSpPr>
                <a:cxnSpLocks/>
              </p:cNvCxnSpPr>
              <p:nvPr/>
            </p:nvCxnSpPr>
            <p:spPr>
              <a:xfrm>
                <a:off x="10593969" y="4582891"/>
                <a:ext cx="558239" cy="0"/>
              </a:xfrm>
              <a:prstGeom prst="line">
                <a:avLst/>
              </a:prstGeom>
              <a:ln>
                <a:solidFill>
                  <a:schemeClr val="tx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5" name="Rectangle 74">
                <a:extLst>
                  <a:ext uri="{FF2B5EF4-FFF2-40B4-BE49-F238E27FC236}">
                    <a16:creationId xmlns:a16="http://schemas.microsoft.com/office/drawing/2014/main" id="{E9D795C4-8AC8-924E-BDC4-FD1B27DD2DA7}"/>
                  </a:ext>
                </a:extLst>
              </p:cNvPr>
              <p:cNvSpPr/>
              <p:nvPr/>
            </p:nvSpPr>
            <p:spPr bwMode="auto">
              <a:xfrm>
                <a:off x="9847029" y="5660412"/>
                <a:ext cx="1289309" cy="55399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89642" rIns="179285" bIns="89642" numCol="1" spcCol="0" rtlCol="0" fromWordArt="0" anchor="ctr" anchorCtr="0" forceAA="0" compatLnSpc="1">
                <a:prstTxWarp prst="textNoShape">
                  <a:avLst/>
                </a:prstTxWarp>
                <a:spAutoFit/>
              </a:bodyPr>
              <a:lstStyle/>
              <a:p>
                <a:pPr marL="0" marR="0" lvl="0" indent="0" algn="l" defTabSz="914102" rtl="0" eaLnBrk="1" fontAlgn="base" latinLnBrk="0" hangingPunct="1">
                  <a:lnSpc>
                    <a:spcPct val="100000"/>
                  </a:lnSpc>
                  <a:spcBef>
                    <a:spcPct val="0"/>
                  </a:spcBef>
                  <a:spcAft>
                    <a:spcPts val="588"/>
                  </a:spcAft>
                  <a:buClrTx/>
                  <a:buSzTx/>
                  <a:buFontTx/>
                  <a:buNone/>
                  <a:tabLst/>
                  <a:defRPr/>
                </a:pPr>
                <a:r>
                  <a:rPr kumimoji="0" lang="en-US" sz="784" b="0" i="1" u="none" strike="noStrike" kern="1200" cap="none" spc="0" normalizeH="0" baseline="0" noProof="0" dirty="0">
                    <a:ln>
                      <a:noFill/>
                    </a:ln>
                    <a:solidFill>
                      <a:schemeClr val="bg1"/>
                    </a:solidFill>
                    <a:effectLst/>
                    <a:uLnTx/>
                    <a:uFillTx/>
                    <a:latin typeface="Segoe UI Semibold"/>
                    <a:ea typeface="+mn-ea"/>
                    <a:cs typeface="Segoe UI" pitchFamily="34" charset="0"/>
                  </a:rPr>
                  <a:t>Veeam Agents for Windows, Linux, Solaris, and AIX</a:t>
                </a:r>
              </a:p>
            </p:txBody>
          </p:sp>
          <p:pic>
            <p:nvPicPr>
              <p:cNvPr id="76" name="Picture 75">
                <a:extLst>
                  <a:ext uri="{FF2B5EF4-FFF2-40B4-BE49-F238E27FC236}">
                    <a16:creationId xmlns:a16="http://schemas.microsoft.com/office/drawing/2014/main" id="{26AC94B6-988C-2684-EB05-4E1B1640D698}"/>
                  </a:ext>
                  <a:ext uri="{C183D7F6-B498-43B3-948B-1728B52AA6E4}">
                    <adec:decorative xmlns:adec="http://schemas.microsoft.com/office/drawing/2017/decorative" val="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516832" y="5396381"/>
                <a:ext cx="465623" cy="465623"/>
              </a:xfrm>
              <a:prstGeom prst="rect">
                <a:avLst/>
              </a:prstGeom>
            </p:spPr>
          </p:pic>
          <p:pic>
            <p:nvPicPr>
              <p:cNvPr id="77" name="Graphic 76">
                <a:extLst>
                  <a:ext uri="{FF2B5EF4-FFF2-40B4-BE49-F238E27FC236}">
                    <a16:creationId xmlns:a16="http://schemas.microsoft.com/office/drawing/2014/main" id="{7DB73B44-77ED-C73F-3973-30EF4EB2F845}"/>
                  </a:ext>
                  <a:ext uri="{C183D7F6-B498-43B3-948B-1728B52AA6E4}">
                    <adec:decorative xmlns:adec="http://schemas.microsoft.com/office/drawing/2017/decorative" val="1"/>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93487" y="5397748"/>
                <a:ext cx="465622" cy="465622"/>
              </a:xfrm>
              <a:prstGeom prst="rect">
                <a:avLst/>
              </a:prstGeom>
            </p:spPr>
          </p:pic>
          <p:pic>
            <p:nvPicPr>
              <p:cNvPr id="78" name="Picture 77">
                <a:extLst>
                  <a:ext uri="{FF2B5EF4-FFF2-40B4-BE49-F238E27FC236}">
                    <a16:creationId xmlns:a16="http://schemas.microsoft.com/office/drawing/2014/main" id="{9FF4BD46-4EE7-39FD-3A80-F5B3EBB0A676}"/>
                  </a:ext>
                  <a:ext uri="{C183D7F6-B498-43B3-948B-1728B52AA6E4}">
                    <adec:decorative xmlns:adec="http://schemas.microsoft.com/office/drawing/2017/decorative" val="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056423" y="5396381"/>
                <a:ext cx="465623" cy="465623"/>
              </a:xfrm>
              <a:prstGeom prst="rect">
                <a:avLst/>
              </a:prstGeom>
            </p:spPr>
          </p:pic>
          <p:grpSp>
            <p:nvGrpSpPr>
              <p:cNvPr id="79" name="Group 78">
                <a:extLst>
                  <a:ext uri="{FF2B5EF4-FFF2-40B4-BE49-F238E27FC236}">
                    <a16:creationId xmlns:a16="http://schemas.microsoft.com/office/drawing/2014/main" id="{324E9760-2E43-9502-B22D-C048681C7DAA}"/>
                  </a:ext>
                </a:extLst>
              </p:cNvPr>
              <p:cNvGrpSpPr/>
              <p:nvPr/>
            </p:nvGrpSpPr>
            <p:grpSpPr>
              <a:xfrm>
                <a:off x="8500062" y="6240394"/>
                <a:ext cx="771453" cy="359662"/>
                <a:chOff x="1145887" y="5550148"/>
                <a:chExt cx="1016315" cy="473819"/>
              </a:xfrm>
            </p:grpSpPr>
            <p:pic>
              <p:nvPicPr>
                <p:cNvPr id="80" name="Picture 79">
                  <a:extLst>
                    <a:ext uri="{FF2B5EF4-FFF2-40B4-BE49-F238E27FC236}">
                      <a16:creationId xmlns:a16="http://schemas.microsoft.com/office/drawing/2014/main" id="{38460F36-CE2F-7871-668C-8AA573A57DAD}"/>
                    </a:ext>
                    <a:ext uri="{C183D7F6-B498-43B3-948B-1728B52AA6E4}">
                      <adec:decorative xmlns:adec="http://schemas.microsoft.com/office/drawing/2017/decorative" val="1"/>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696579" y="5558344"/>
                  <a:ext cx="465623" cy="465623"/>
                </a:xfrm>
                <a:prstGeom prst="rect">
                  <a:avLst/>
                </a:prstGeom>
              </p:spPr>
            </p:pic>
            <p:pic>
              <p:nvPicPr>
                <p:cNvPr id="81" name="Graphic 80">
                  <a:extLst>
                    <a:ext uri="{FF2B5EF4-FFF2-40B4-BE49-F238E27FC236}">
                      <a16:creationId xmlns:a16="http://schemas.microsoft.com/office/drawing/2014/main" id="{9252D633-C5AB-3083-B9F2-C5204A4921E1}"/>
                    </a:ext>
                    <a:ext uri="{C183D7F6-B498-43B3-948B-1728B52AA6E4}">
                      <adec:decorative xmlns:adec="http://schemas.microsoft.com/office/drawing/2017/decorative" val="1"/>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145887" y="5550148"/>
                  <a:ext cx="465622" cy="465622"/>
                </a:xfrm>
                <a:prstGeom prst="rect">
                  <a:avLst/>
                </a:prstGeom>
              </p:spPr>
            </p:pic>
          </p:grpSp>
        </p:grpSp>
      </p:grpSp>
    </p:spTree>
    <p:extLst>
      <p:ext uri="{BB962C8B-B14F-4D97-AF65-F5344CB8AC3E}">
        <p14:creationId xmlns:p14="http://schemas.microsoft.com/office/powerpoint/2010/main" val="424462193"/>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Veritas logo">
            <a:extLst>
              <a:ext uri="{FF2B5EF4-FFF2-40B4-BE49-F238E27FC236}">
                <a16:creationId xmlns:a16="http://schemas.microsoft.com/office/drawing/2014/main" id="{7DF57E86-F80C-475A-87E7-976219DD482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32258" y="616582"/>
            <a:ext cx="1635727" cy="403136"/>
          </a:xfrm>
          <a:prstGeom prst="rect">
            <a:avLst/>
          </a:prstGeom>
          <a:ln>
            <a:noFill/>
          </a:ln>
        </p:spPr>
      </p:pic>
      <p:sp>
        <p:nvSpPr>
          <p:cNvPr id="4" name="Rectangle 3">
            <a:extLst>
              <a:ext uri="{FF2B5EF4-FFF2-40B4-BE49-F238E27FC236}">
                <a16:creationId xmlns:a16="http://schemas.microsoft.com/office/drawing/2014/main" id="{AF328247-7976-C958-D810-09E3772C0785}"/>
              </a:ext>
            </a:extLst>
          </p:cNvPr>
          <p:cNvSpPr/>
          <p:nvPr/>
        </p:nvSpPr>
        <p:spPr bwMode="auto">
          <a:xfrm>
            <a:off x="418644" y="1877833"/>
            <a:ext cx="3660401" cy="452000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Availability</a:t>
            </a:r>
          </a:p>
          <a:p>
            <a:pPr marL="0" marR="0" lvl="0" indent="0" algn="l" defTabSz="914102" rtl="0" eaLnBrk="1" fontAlgn="base" latinLnBrk="0" hangingPunct="1">
              <a:lnSpc>
                <a:spcPct val="90000"/>
              </a:lnSpc>
              <a:spcBef>
                <a:spcPct val="0"/>
              </a:spcBef>
              <a:spcAft>
                <a:spcPct val="0"/>
              </a:spcAft>
              <a:buClrTx/>
              <a:buSzTx/>
              <a:buFontTx/>
              <a:buNone/>
              <a:tabLst/>
              <a:defRPr/>
            </a:pPr>
            <a:endPar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endParaRPr>
          </a:p>
          <a:p>
            <a:pPr marL="0" marR="0" lvl="0" indent="0" algn="l" defTabSz="914102" rtl="0" eaLnBrk="1" fontAlgn="base" latinLnBrk="0" hangingPunct="1">
              <a:lnSpc>
                <a:spcPct val="90000"/>
              </a:lnSpc>
              <a:spcBef>
                <a:spcPct val="0"/>
              </a:spcBef>
              <a:spcAft>
                <a:spcPct val="0"/>
              </a:spcAft>
              <a:buClrTx/>
              <a:buSzTx/>
              <a:buFontTx/>
              <a:buNone/>
              <a:tabLst/>
              <a:defRPr/>
            </a:pPr>
            <a:endPar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endParaRPr>
          </a:p>
        </p:txBody>
      </p:sp>
      <p:sp>
        <p:nvSpPr>
          <p:cNvPr id="80" name="TextBox 79">
            <a:extLst>
              <a:ext uri="{FF2B5EF4-FFF2-40B4-BE49-F238E27FC236}">
                <a16:creationId xmlns:a16="http://schemas.microsoft.com/office/drawing/2014/main" id="{6D76B90B-AC39-A299-5CD9-A0AFA44E5247}"/>
              </a:ext>
            </a:extLst>
          </p:cNvPr>
          <p:cNvSpPr txBox="1"/>
          <p:nvPr/>
        </p:nvSpPr>
        <p:spPr>
          <a:xfrm>
            <a:off x="1189558" y="2786824"/>
            <a:ext cx="2889487" cy="905179"/>
          </a:xfrm>
          <a:prstGeom prst="rect">
            <a:avLst/>
          </a:prstGeom>
          <a:noFill/>
        </p:spPr>
        <p:txBody>
          <a:bodyPr wrap="square" lIns="89642" rIns="179285">
            <a:spAutoFit/>
          </a:bodyPr>
          <a:lstStyle/>
          <a:p>
            <a:pPr marL="0" marR="0" lvl="0" indent="0" algn="l" defTabSz="914225" rtl="0" eaLnBrk="1" fontAlgn="auto" latinLnBrk="0" hangingPunct="1">
              <a:lnSpc>
                <a:spcPct val="100000"/>
              </a:lnSpc>
              <a:spcBef>
                <a:spcPts val="0"/>
              </a:spcBef>
              <a:spcAft>
                <a:spcPts val="1176"/>
              </a:spcAft>
              <a:buClrTx/>
              <a:buSzTx/>
              <a:buFontTx/>
              <a:buNone/>
              <a:tabLst/>
              <a:defRPr/>
            </a:pPr>
            <a:r>
              <a:rPr kumimoji="0" lang="en-US" sz="1568" b="0" i="0" u="none" strike="noStrike" kern="1200" cap="none" spc="0" normalizeH="0" baseline="0" noProof="0" dirty="0">
                <a:ln>
                  <a:noFill/>
                </a:ln>
                <a:solidFill>
                  <a:srgbClr val="FFFFFF"/>
                </a:solidFill>
                <a:effectLst/>
                <a:uLnTx/>
                <a:uFillTx/>
                <a:latin typeface="Segoe UI Semibold"/>
                <a:ea typeface="+mn-ea"/>
                <a:cs typeface="+mn-cs"/>
              </a:rPr>
              <a:t>Veritas </a:t>
            </a:r>
            <a:r>
              <a:rPr kumimoji="0" lang="en-US" sz="1568" b="0" i="0" u="none" strike="noStrike" kern="1200" cap="none" spc="0" normalizeH="0" baseline="0" noProof="0" dirty="0" err="1">
                <a:ln>
                  <a:noFill/>
                </a:ln>
                <a:solidFill>
                  <a:srgbClr val="FFFFFF"/>
                </a:solidFill>
                <a:effectLst/>
                <a:uLnTx/>
                <a:uFillTx/>
                <a:latin typeface="Segoe UI Semibold"/>
                <a:ea typeface="+mn-ea"/>
                <a:cs typeface="+mn-cs"/>
              </a:rPr>
              <a:t>InfoScale</a:t>
            </a:r>
            <a:r>
              <a:rPr kumimoji="0" lang="en-US" sz="1568" b="0" i="0" u="none" strike="noStrike" kern="1200" cap="none" spc="0" normalizeH="0" baseline="0" noProof="0" dirty="0">
                <a:ln>
                  <a:noFill/>
                </a:ln>
                <a:solidFill>
                  <a:srgbClr val="FFFFFF"/>
                </a:solidFill>
                <a:effectLst/>
                <a:uLnTx/>
                <a:uFillTx/>
                <a:latin typeface="Segoe UI Semibold"/>
                <a:ea typeface="+mn-ea"/>
                <a:cs typeface="+mn-cs"/>
              </a:rPr>
              <a:t>™</a:t>
            </a:r>
          </a:p>
          <a:p>
            <a:pPr marL="0" marR="0" lvl="0" indent="0" algn="l" defTabSz="914225" rtl="0" eaLnBrk="1" fontAlgn="auto" latinLnBrk="0" hangingPunct="1">
              <a:lnSpc>
                <a:spcPct val="100000"/>
              </a:lnSpc>
              <a:spcBef>
                <a:spcPts val="0"/>
              </a:spcBef>
              <a:spcAft>
                <a:spcPts val="588"/>
              </a:spcAft>
              <a:buClrTx/>
              <a:buSzTx/>
              <a:buFontTx/>
              <a:buNone/>
              <a:tabLst/>
              <a:defRPr/>
            </a:pPr>
            <a:r>
              <a:rPr kumimoji="0" lang="en-US" sz="1372" b="0" i="0" u="none" strike="noStrike" kern="1200" cap="none" spc="0" normalizeH="0" baseline="0" noProof="0" dirty="0">
                <a:ln>
                  <a:noFill/>
                </a:ln>
                <a:solidFill>
                  <a:srgbClr val="FFFFFF"/>
                </a:solidFill>
                <a:effectLst/>
                <a:uLnTx/>
                <a:uFillTx/>
                <a:latin typeface="Segoe UI"/>
                <a:ea typeface="+mn-ea"/>
                <a:cs typeface="+mn-cs"/>
              </a:rPr>
              <a:t>Low RPO automated migration and disaster recovery to Azure</a:t>
            </a:r>
          </a:p>
        </p:txBody>
      </p:sp>
      <p:sp>
        <p:nvSpPr>
          <p:cNvPr id="5" name="Rectangle 4">
            <a:extLst>
              <a:ext uri="{FF2B5EF4-FFF2-40B4-BE49-F238E27FC236}">
                <a16:creationId xmlns:a16="http://schemas.microsoft.com/office/drawing/2014/main" id="{64A6BF55-E6AD-B568-B51B-8DF1331E0C1A}"/>
              </a:ext>
            </a:extLst>
          </p:cNvPr>
          <p:cNvSpPr/>
          <p:nvPr/>
        </p:nvSpPr>
        <p:spPr bwMode="auto">
          <a:xfrm>
            <a:off x="4250238" y="1897080"/>
            <a:ext cx="3660401" cy="452000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Protection</a:t>
            </a:r>
          </a:p>
        </p:txBody>
      </p:sp>
      <p:sp>
        <p:nvSpPr>
          <p:cNvPr id="81" name="TextBox 80">
            <a:extLst>
              <a:ext uri="{FF2B5EF4-FFF2-40B4-BE49-F238E27FC236}">
                <a16:creationId xmlns:a16="http://schemas.microsoft.com/office/drawing/2014/main" id="{2BB4F36A-CE8E-958A-7214-BA203F908EED}"/>
              </a:ext>
            </a:extLst>
          </p:cNvPr>
          <p:cNvSpPr txBox="1"/>
          <p:nvPr/>
        </p:nvSpPr>
        <p:spPr>
          <a:xfrm>
            <a:off x="5021151" y="2786824"/>
            <a:ext cx="2889488" cy="905179"/>
          </a:xfrm>
          <a:prstGeom prst="rect">
            <a:avLst/>
          </a:prstGeom>
          <a:noFill/>
        </p:spPr>
        <p:txBody>
          <a:bodyPr wrap="square" lIns="89642" rIns="179285">
            <a:spAutoFit/>
          </a:bodyPr>
          <a:lstStyle/>
          <a:p>
            <a:pPr marL="0" marR="0" lvl="0" indent="0" algn="l" defTabSz="914225" rtl="0" eaLnBrk="1" fontAlgn="auto" latinLnBrk="0" hangingPunct="1">
              <a:lnSpc>
                <a:spcPct val="100000"/>
              </a:lnSpc>
              <a:spcBef>
                <a:spcPts val="0"/>
              </a:spcBef>
              <a:spcAft>
                <a:spcPts val="1176"/>
              </a:spcAft>
              <a:buClrTx/>
              <a:buSzTx/>
              <a:buFontTx/>
              <a:buNone/>
              <a:tabLst/>
              <a:defRPr/>
            </a:pPr>
            <a:r>
              <a:rPr kumimoji="0" lang="en-US" sz="1568" b="0" i="0" u="none" strike="noStrike" kern="1200" cap="none" spc="0" normalizeH="0" baseline="0" noProof="0" dirty="0">
                <a:ln>
                  <a:noFill/>
                </a:ln>
                <a:solidFill>
                  <a:srgbClr val="FFFFFF"/>
                </a:solidFill>
                <a:effectLst/>
                <a:uLnTx/>
                <a:uFillTx/>
                <a:latin typeface="Segoe UI Semibold"/>
                <a:ea typeface="+mn-ea"/>
                <a:cs typeface="+mn-cs"/>
              </a:rPr>
              <a:t>Veritas NetBackup™</a:t>
            </a:r>
          </a:p>
          <a:p>
            <a:pPr marL="0" marR="0" lvl="0" indent="0" algn="l" defTabSz="914225" rtl="0" eaLnBrk="1" fontAlgn="auto" latinLnBrk="0" hangingPunct="1">
              <a:lnSpc>
                <a:spcPct val="100000"/>
              </a:lnSpc>
              <a:spcBef>
                <a:spcPts val="0"/>
              </a:spcBef>
              <a:spcAft>
                <a:spcPts val="588"/>
              </a:spcAft>
              <a:buClrTx/>
              <a:buSzTx/>
              <a:buFontTx/>
              <a:buNone/>
              <a:tabLst/>
              <a:defRPr/>
            </a:pPr>
            <a:r>
              <a:rPr kumimoji="0" lang="en-US" sz="1372" b="0" i="0" u="none" strike="noStrike" kern="1200" cap="none" spc="0" normalizeH="0" baseline="0" noProof="0" dirty="0">
                <a:ln>
                  <a:noFill/>
                </a:ln>
                <a:solidFill>
                  <a:srgbClr val="FFFFFF"/>
                </a:solidFill>
                <a:effectLst/>
                <a:uLnTx/>
                <a:uFillTx/>
                <a:latin typeface="Segoe UI"/>
                <a:ea typeface="+mn-ea"/>
                <a:cs typeface="+mn-cs"/>
              </a:rPr>
              <a:t>Automated application aware backups tiered to Azure</a:t>
            </a:r>
          </a:p>
        </p:txBody>
      </p:sp>
      <p:sp>
        <p:nvSpPr>
          <p:cNvPr id="82" name="TextBox 81">
            <a:extLst>
              <a:ext uri="{FF2B5EF4-FFF2-40B4-BE49-F238E27FC236}">
                <a16:creationId xmlns:a16="http://schemas.microsoft.com/office/drawing/2014/main" id="{16818BB0-07CD-69D7-5CEA-3DD5318283C5}"/>
              </a:ext>
            </a:extLst>
          </p:cNvPr>
          <p:cNvSpPr txBox="1"/>
          <p:nvPr/>
        </p:nvSpPr>
        <p:spPr>
          <a:xfrm>
            <a:off x="5021151" y="3908492"/>
            <a:ext cx="2889488" cy="1086215"/>
          </a:xfrm>
          <a:prstGeom prst="rect">
            <a:avLst/>
          </a:prstGeom>
          <a:noFill/>
        </p:spPr>
        <p:txBody>
          <a:bodyPr wrap="square" lIns="89642" rIns="179285">
            <a:spAutoFit/>
          </a:bodyPr>
          <a:lstStyle/>
          <a:p>
            <a:pPr marL="0" marR="0" lvl="0" indent="0" algn="l" defTabSz="914225" rtl="0" eaLnBrk="1" fontAlgn="auto" latinLnBrk="0" hangingPunct="1">
              <a:lnSpc>
                <a:spcPct val="100000"/>
              </a:lnSpc>
              <a:spcBef>
                <a:spcPts val="0"/>
              </a:spcBef>
              <a:spcAft>
                <a:spcPts val="1176"/>
              </a:spcAft>
              <a:buClrTx/>
              <a:buSzTx/>
              <a:buFontTx/>
              <a:buNone/>
              <a:tabLst/>
              <a:defRPr/>
            </a:pPr>
            <a:r>
              <a:rPr kumimoji="0" lang="en-US" sz="1568" b="0" i="0" u="none" strike="noStrike" kern="1200" cap="none" spc="0" normalizeH="0" baseline="0" noProof="0" dirty="0">
                <a:ln>
                  <a:noFill/>
                </a:ln>
                <a:solidFill>
                  <a:srgbClr val="FFFFFF"/>
                </a:solidFill>
                <a:effectLst/>
                <a:uLnTx/>
                <a:uFillTx/>
                <a:latin typeface="Segoe UI Semibold"/>
                <a:ea typeface="+mn-ea"/>
                <a:cs typeface="+mn-cs"/>
              </a:rPr>
              <a:t>Veritas NetBackup</a:t>
            </a:r>
            <a:br>
              <a:rPr kumimoji="0" lang="en-US" sz="1568" b="0" i="0" u="none" strike="noStrike" kern="1200" cap="none" spc="0" normalizeH="0" baseline="0" noProof="0" dirty="0">
                <a:ln>
                  <a:noFill/>
                </a:ln>
                <a:solidFill>
                  <a:srgbClr val="FFFFFF"/>
                </a:solidFill>
                <a:effectLst/>
                <a:uLnTx/>
                <a:uFillTx/>
                <a:latin typeface="Segoe UI Semibold"/>
                <a:ea typeface="+mn-ea"/>
                <a:cs typeface="+mn-cs"/>
              </a:rPr>
            </a:br>
            <a:r>
              <a:rPr kumimoji="0" lang="en-US" sz="1176" b="0" i="0" u="none" strike="noStrike" kern="1200" cap="none" spc="0" normalizeH="0" baseline="0" noProof="0" dirty="0">
                <a:ln>
                  <a:noFill/>
                </a:ln>
                <a:solidFill>
                  <a:srgbClr val="FFFFFF"/>
                </a:solidFill>
                <a:effectLst/>
                <a:uLnTx/>
                <a:uFillTx/>
                <a:latin typeface="Segoe UI Semibold"/>
                <a:ea typeface="+mn-ea"/>
                <a:cs typeface="+mn-cs"/>
              </a:rPr>
              <a:t>SaaS Protection</a:t>
            </a:r>
          </a:p>
          <a:p>
            <a:pPr marL="0" marR="0" lvl="0" indent="0" algn="l" defTabSz="914225" rtl="0" eaLnBrk="1" fontAlgn="auto" latinLnBrk="0" hangingPunct="1">
              <a:lnSpc>
                <a:spcPct val="100000"/>
              </a:lnSpc>
              <a:spcBef>
                <a:spcPts val="0"/>
              </a:spcBef>
              <a:spcAft>
                <a:spcPts val="588"/>
              </a:spcAft>
              <a:buClrTx/>
              <a:buSzTx/>
              <a:buFontTx/>
              <a:buNone/>
              <a:tabLst/>
              <a:defRPr/>
            </a:pPr>
            <a:r>
              <a:rPr kumimoji="0" lang="en-US" sz="1372" b="0" i="0" u="none" strike="noStrike" kern="1200" cap="none" spc="0" normalizeH="0" baseline="0" noProof="0" dirty="0">
                <a:ln>
                  <a:noFill/>
                </a:ln>
                <a:solidFill>
                  <a:srgbClr val="FFFFFF"/>
                </a:solidFill>
                <a:effectLst/>
                <a:uLnTx/>
                <a:uFillTx/>
                <a:latin typeface="Segoe UI"/>
                <a:ea typeface="+mn-ea"/>
                <a:cs typeface="+mn-cs"/>
              </a:rPr>
              <a:t>Comprehensive SaaS protection run as a service on Azure</a:t>
            </a:r>
          </a:p>
        </p:txBody>
      </p:sp>
      <p:sp>
        <p:nvSpPr>
          <p:cNvPr id="83" name="TextBox 82">
            <a:extLst>
              <a:ext uri="{FF2B5EF4-FFF2-40B4-BE49-F238E27FC236}">
                <a16:creationId xmlns:a16="http://schemas.microsoft.com/office/drawing/2014/main" id="{0143EC97-1ACC-4060-6423-CC219CB3AC00}"/>
              </a:ext>
            </a:extLst>
          </p:cNvPr>
          <p:cNvSpPr txBox="1"/>
          <p:nvPr/>
        </p:nvSpPr>
        <p:spPr>
          <a:xfrm>
            <a:off x="5021151" y="5211195"/>
            <a:ext cx="2889488" cy="1086215"/>
          </a:xfrm>
          <a:prstGeom prst="rect">
            <a:avLst/>
          </a:prstGeom>
          <a:noFill/>
        </p:spPr>
        <p:txBody>
          <a:bodyPr wrap="square" lIns="89642" rIns="179285">
            <a:spAutoFit/>
          </a:bodyPr>
          <a:lstStyle/>
          <a:p>
            <a:pPr marL="0" marR="0" lvl="0" indent="0" algn="l" defTabSz="914225" rtl="0" eaLnBrk="1" fontAlgn="auto" latinLnBrk="0" hangingPunct="1">
              <a:lnSpc>
                <a:spcPct val="100000"/>
              </a:lnSpc>
              <a:spcBef>
                <a:spcPts val="0"/>
              </a:spcBef>
              <a:spcAft>
                <a:spcPts val="1176"/>
              </a:spcAft>
              <a:buClrTx/>
              <a:buSzTx/>
              <a:buFontTx/>
              <a:buNone/>
              <a:tabLst/>
              <a:defRPr/>
            </a:pPr>
            <a:r>
              <a:rPr kumimoji="0" lang="en-US" sz="1568" b="0" i="0" u="none" strike="noStrike" kern="1200" cap="none" spc="0" normalizeH="0" baseline="0" noProof="0" dirty="0">
                <a:ln>
                  <a:noFill/>
                </a:ln>
                <a:solidFill>
                  <a:srgbClr val="FFFFFF"/>
                </a:solidFill>
                <a:effectLst/>
                <a:uLnTx/>
                <a:uFillTx/>
                <a:latin typeface="Segoe UI Semibold"/>
                <a:ea typeface="+mn-ea"/>
                <a:cs typeface="+mn-cs"/>
              </a:rPr>
              <a:t>Veritas NetBackup</a:t>
            </a:r>
            <a:br>
              <a:rPr kumimoji="0" lang="en-US" sz="1568" b="0" i="0" u="none" strike="noStrike" kern="1200" cap="none" spc="0" normalizeH="0" baseline="0" noProof="0" dirty="0">
                <a:ln>
                  <a:noFill/>
                </a:ln>
                <a:solidFill>
                  <a:srgbClr val="FFFFFF"/>
                </a:solidFill>
                <a:effectLst/>
                <a:uLnTx/>
                <a:uFillTx/>
                <a:latin typeface="Segoe UI Semibold"/>
                <a:ea typeface="+mn-ea"/>
                <a:cs typeface="+mn-cs"/>
              </a:rPr>
            </a:br>
            <a:r>
              <a:rPr kumimoji="0" lang="en-US" sz="1176" b="0" i="0" u="none" strike="noStrike" kern="1200" cap="none" spc="0" normalizeH="0" baseline="0" noProof="0" dirty="0">
                <a:ln>
                  <a:noFill/>
                </a:ln>
                <a:solidFill>
                  <a:srgbClr val="FFFFFF"/>
                </a:solidFill>
                <a:effectLst/>
                <a:uLnTx/>
                <a:uFillTx/>
                <a:latin typeface="Segoe UI Semibold"/>
                <a:ea typeface="+mn-ea"/>
                <a:cs typeface="+mn-cs"/>
              </a:rPr>
              <a:t>Recovery Vault</a:t>
            </a:r>
          </a:p>
          <a:p>
            <a:pPr marL="0" marR="0" lvl="0" indent="0" algn="l" defTabSz="914225" rtl="0" eaLnBrk="1" fontAlgn="auto" latinLnBrk="0" hangingPunct="1">
              <a:lnSpc>
                <a:spcPct val="100000"/>
              </a:lnSpc>
              <a:spcBef>
                <a:spcPts val="0"/>
              </a:spcBef>
              <a:spcAft>
                <a:spcPts val="1176"/>
              </a:spcAft>
              <a:buClrTx/>
              <a:buSzTx/>
              <a:buFontTx/>
              <a:buNone/>
              <a:tabLst/>
              <a:defRPr/>
            </a:pPr>
            <a:r>
              <a:rPr kumimoji="0" lang="en-US" sz="1372" b="0" i="0" u="none" strike="noStrike" kern="1200" cap="none" spc="0" normalizeH="0" baseline="0" noProof="0" dirty="0">
                <a:ln>
                  <a:noFill/>
                </a:ln>
                <a:solidFill>
                  <a:srgbClr val="FFFFFF"/>
                </a:solidFill>
                <a:effectLst/>
                <a:uLnTx/>
                <a:uFillTx/>
                <a:latin typeface="Segoe UI"/>
                <a:ea typeface="+mn-ea"/>
                <a:cs typeface="+mn-cs"/>
              </a:rPr>
              <a:t>Secure and resilient data protection storage as a service</a:t>
            </a:r>
          </a:p>
        </p:txBody>
      </p:sp>
      <p:sp>
        <p:nvSpPr>
          <p:cNvPr id="6" name="Rectangle 5">
            <a:extLst>
              <a:ext uri="{FF2B5EF4-FFF2-40B4-BE49-F238E27FC236}">
                <a16:creationId xmlns:a16="http://schemas.microsoft.com/office/drawing/2014/main" id="{D4D8D302-4795-56BD-04EC-9349A9069500}"/>
              </a:ext>
            </a:extLst>
          </p:cNvPr>
          <p:cNvSpPr/>
          <p:nvPr/>
        </p:nvSpPr>
        <p:spPr bwMode="auto">
          <a:xfrm>
            <a:off x="8081831" y="1877833"/>
            <a:ext cx="3660401" cy="452000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Insights</a:t>
            </a:r>
          </a:p>
        </p:txBody>
      </p:sp>
      <p:cxnSp>
        <p:nvCxnSpPr>
          <p:cNvPr id="7" name="Straight Connector 6">
            <a:extLst>
              <a:ext uri="{FF2B5EF4-FFF2-40B4-BE49-F238E27FC236}">
                <a16:creationId xmlns:a16="http://schemas.microsoft.com/office/drawing/2014/main" id="{D0832908-7684-0321-BADF-914A98BBE773}"/>
              </a:ext>
              <a:ext uri="{C183D7F6-B498-43B3-948B-1728B52AA6E4}">
                <adec:decorative xmlns:adec="http://schemas.microsoft.com/office/drawing/2017/decorative" val="1"/>
              </a:ext>
            </a:extLst>
          </p:cNvPr>
          <p:cNvCxnSpPr>
            <a:cxnSpLocks/>
          </p:cNvCxnSpPr>
          <p:nvPr/>
        </p:nvCxnSpPr>
        <p:spPr>
          <a:xfrm>
            <a:off x="418644" y="2478879"/>
            <a:ext cx="1135471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422AAA9A-FF70-2B3F-3F18-BECB4A67B2C0}"/>
              </a:ext>
              <a:ext uri="{C183D7F6-B498-43B3-948B-1728B52AA6E4}">
                <adec:decorative xmlns:adec="http://schemas.microsoft.com/office/drawing/2017/decorative" val="1"/>
              </a:ext>
            </a:extLst>
          </p:cNvPr>
          <p:cNvGrpSpPr/>
          <p:nvPr/>
        </p:nvGrpSpPr>
        <p:grpSpPr>
          <a:xfrm>
            <a:off x="4517622" y="3761955"/>
            <a:ext cx="3093201" cy="1362215"/>
            <a:chOff x="5277223" y="3836894"/>
            <a:chExt cx="2486212" cy="1389530"/>
          </a:xfrm>
        </p:grpSpPr>
        <p:cxnSp>
          <p:nvCxnSpPr>
            <p:cNvPr id="85" name="Straight Connector 84">
              <a:extLst>
                <a:ext uri="{FF2B5EF4-FFF2-40B4-BE49-F238E27FC236}">
                  <a16:creationId xmlns:a16="http://schemas.microsoft.com/office/drawing/2014/main" id="{43A787FD-40BA-3662-43E2-704B29666029}"/>
                </a:ext>
              </a:extLst>
            </p:cNvPr>
            <p:cNvCxnSpPr/>
            <p:nvPr/>
          </p:nvCxnSpPr>
          <p:spPr>
            <a:xfrm>
              <a:off x="5277224" y="3836894"/>
              <a:ext cx="248621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DDA7BBE9-6E08-8CEC-5E86-F59CDA4A0ED2}"/>
                </a:ext>
              </a:extLst>
            </p:cNvPr>
            <p:cNvCxnSpPr/>
            <p:nvPr/>
          </p:nvCxnSpPr>
          <p:spPr>
            <a:xfrm>
              <a:off x="5277223" y="5226424"/>
              <a:ext cx="2486211"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87" name="Picture 12">
            <a:extLst>
              <a:ext uri="{FF2B5EF4-FFF2-40B4-BE49-F238E27FC236}">
                <a16:creationId xmlns:a16="http://schemas.microsoft.com/office/drawing/2014/main" id="{DE1094B1-B5A3-B81A-D563-06D5149DA3AA}"/>
              </a:ext>
              <a:ext uri="{C183D7F6-B498-43B3-948B-1728B52AA6E4}">
                <adec:decorative xmlns:adec="http://schemas.microsoft.com/office/drawing/2017/decorative" val="1"/>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496705" y="2867398"/>
            <a:ext cx="438850" cy="438850"/>
          </a:xfrm>
          <a:prstGeom prst="ellipse">
            <a:avLst/>
          </a:prstGeom>
          <a:noFill/>
          <a:extLst>
            <a:ext uri="{909E8E84-426E-40DD-AFC4-6F175D3DCCD1}">
              <a14:hiddenFill xmlns:a14="http://schemas.microsoft.com/office/drawing/2010/main">
                <a:solidFill>
                  <a:srgbClr val="FFFFFF"/>
                </a:solidFill>
              </a14:hiddenFill>
            </a:ext>
          </a:extLst>
        </p:spPr>
      </p:pic>
      <p:pic>
        <p:nvPicPr>
          <p:cNvPr id="88" name="Picture 12">
            <a:extLst>
              <a:ext uri="{FF2B5EF4-FFF2-40B4-BE49-F238E27FC236}">
                <a16:creationId xmlns:a16="http://schemas.microsoft.com/office/drawing/2014/main" id="{00E22948-6482-5BAB-50E1-E767061FD93D}"/>
              </a:ext>
              <a:ext uri="{C183D7F6-B498-43B3-948B-1728B52AA6E4}">
                <adec:decorative xmlns:adec="http://schemas.microsoft.com/office/drawing/2017/decorative" val="1"/>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517622" y="3958022"/>
            <a:ext cx="438850" cy="438850"/>
          </a:xfrm>
          <a:prstGeom prst="ellipse">
            <a:avLst/>
          </a:prstGeom>
          <a:noFill/>
          <a:extLst>
            <a:ext uri="{909E8E84-426E-40DD-AFC4-6F175D3DCCD1}">
              <a14:hiddenFill xmlns:a14="http://schemas.microsoft.com/office/drawing/2010/main">
                <a:solidFill>
                  <a:srgbClr val="FFFFFF"/>
                </a:solidFill>
              </a14:hiddenFill>
            </a:ext>
          </a:extLst>
        </p:spPr>
      </p:pic>
      <p:pic>
        <p:nvPicPr>
          <p:cNvPr id="89" name="Picture 12">
            <a:extLst>
              <a:ext uri="{FF2B5EF4-FFF2-40B4-BE49-F238E27FC236}">
                <a16:creationId xmlns:a16="http://schemas.microsoft.com/office/drawing/2014/main" id="{03320CB7-824D-B3B3-8562-11FF8A907F3D}"/>
              </a:ext>
              <a:ext uri="{C183D7F6-B498-43B3-948B-1728B52AA6E4}">
                <adec:decorative xmlns:adec="http://schemas.microsoft.com/office/drawing/2017/decorative" val="1"/>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538538" y="5255093"/>
            <a:ext cx="438850" cy="438850"/>
          </a:xfrm>
          <a:prstGeom prst="ellipse">
            <a:avLst/>
          </a:prstGeom>
          <a:noFill/>
          <a:extLst>
            <a:ext uri="{909E8E84-426E-40DD-AFC4-6F175D3DCCD1}">
              <a14:hiddenFill xmlns:a14="http://schemas.microsoft.com/office/drawing/2010/main">
                <a:solidFill>
                  <a:srgbClr val="FFFFFF"/>
                </a:solidFill>
              </a14:hiddenFill>
            </a:ext>
          </a:extLst>
        </p:spPr>
      </p:pic>
      <p:pic>
        <p:nvPicPr>
          <p:cNvPr id="91" name="Picture 2">
            <a:extLst>
              <a:ext uri="{FF2B5EF4-FFF2-40B4-BE49-F238E27FC236}">
                <a16:creationId xmlns:a16="http://schemas.microsoft.com/office/drawing/2014/main" id="{60436789-8782-14A8-C30C-5D09ED66FD42}"/>
              </a:ext>
              <a:ext uri="{C183D7F6-B498-43B3-948B-1728B52AA6E4}">
                <adec:decorative xmlns:adec="http://schemas.microsoft.com/office/drawing/2017/decorative" val="1"/>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64714" y="2867398"/>
            <a:ext cx="439248" cy="439248"/>
          </a:xfrm>
          <a:prstGeom prst="ellipse">
            <a:avLst/>
          </a:prstGeom>
          <a:noFill/>
          <a:extLst>
            <a:ext uri="{909E8E84-426E-40DD-AFC4-6F175D3DCCD1}">
              <a14:hiddenFill xmlns:a14="http://schemas.microsoft.com/office/drawing/2010/main">
                <a:solidFill>
                  <a:srgbClr val="FFFFFF"/>
                </a:solidFill>
              </a14:hiddenFill>
            </a:ext>
          </a:extLst>
        </p:spPr>
      </p:pic>
      <p:sp>
        <p:nvSpPr>
          <p:cNvPr id="93" name="TextBox 92">
            <a:extLst>
              <a:ext uri="{FF2B5EF4-FFF2-40B4-BE49-F238E27FC236}">
                <a16:creationId xmlns:a16="http://schemas.microsoft.com/office/drawing/2014/main" id="{42E667BC-92D2-B4AC-AE5E-4F534CBCE5D2}"/>
              </a:ext>
            </a:extLst>
          </p:cNvPr>
          <p:cNvSpPr txBox="1"/>
          <p:nvPr/>
        </p:nvSpPr>
        <p:spPr>
          <a:xfrm>
            <a:off x="8852744" y="2786824"/>
            <a:ext cx="2889488" cy="1327596"/>
          </a:xfrm>
          <a:prstGeom prst="rect">
            <a:avLst/>
          </a:prstGeom>
          <a:noFill/>
        </p:spPr>
        <p:txBody>
          <a:bodyPr wrap="square" lIns="89642" rIns="179285">
            <a:spAutoFit/>
          </a:bodyPr>
          <a:lstStyle/>
          <a:p>
            <a:pPr marL="0" marR="0" lvl="0" indent="0" algn="l" defTabSz="914225" rtl="0" eaLnBrk="1" fontAlgn="auto" latinLnBrk="0" hangingPunct="1">
              <a:lnSpc>
                <a:spcPct val="100000"/>
              </a:lnSpc>
              <a:spcBef>
                <a:spcPts val="0"/>
              </a:spcBef>
              <a:spcAft>
                <a:spcPts val="1176"/>
              </a:spcAft>
              <a:buClrTx/>
              <a:buSzTx/>
              <a:buFontTx/>
              <a:buNone/>
              <a:tabLst/>
              <a:defRPr/>
            </a:pPr>
            <a:r>
              <a:rPr kumimoji="0" lang="en-US" sz="1568" b="0" i="0" u="none" strike="noStrike" kern="1200" cap="none" spc="0" normalizeH="0" baseline="0" noProof="0" dirty="0">
                <a:ln>
                  <a:noFill/>
                </a:ln>
                <a:solidFill>
                  <a:srgbClr val="FFFFFF"/>
                </a:solidFill>
                <a:effectLst/>
                <a:uLnTx/>
                <a:uFillTx/>
                <a:latin typeface="Segoe UI Semibold"/>
                <a:ea typeface="+mn-ea"/>
                <a:cs typeface="+mn-cs"/>
              </a:rPr>
              <a:t>Enterprise </a:t>
            </a:r>
            <a:r>
              <a:rPr kumimoji="0" lang="en-US" sz="1568" b="0" i="0" u="none" strike="noStrike" kern="1200" cap="none" spc="0" normalizeH="0" baseline="0" noProof="0" dirty="0" err="1">
                <a:ln>
                  <a:noFill/>
                </a:ln>
                <a:solidFill>
                  <a:srgbClr val="FFFFFF"/>
                </a:solidFill>
                <a:effectLst/>
                <a:uLnTx/>
                <a:uFillTx/>
                <a:latin typeface="Segoe UI Semibold"/>
                <a:ea typeface="+mn-ea"/>
                <a:cs typeface="+mn-cs"/>
              </a:rPr>
              <a:t>Vault.cloud</a:t>
            </a:r>
            <a:endParaRPr kumimoji="0" lang="en-US" sz="1568" b="0" i="0" u="none" strike="noStrike" kern="1200" cap="none" spc="0" normalizeH="0" baseline="0" noProof="0" dirty="0">
              <a:ln>
                <a:noFill/>
              </a:ln>
              <a:solidFill>
                <a:srgbClr val="FFFFFF"/>
              </a:solidFill>
              <a:effectLst/>
              <a:uLnTx/>
              <a:uFillTx/>
              <a:latin typeface="Segoe UI Semibold"/>
              <a:ea typeface="+mn-ea"/>
              <a:cs typeface="+mn-cs"/>
            </a:endParaRPr>
          </a:p>
          <a:p>
            <a:pPr marL="0" marR="0" lvl="0" indent="0" algn="l" defTabSz="914225" rtl="0" eaLnBrk="1" fontAlgn="auto" latinLnBrk="0" hangingPunct="1">
              <a:lnSpc>
                <a:spcPct val="100000"/>
              </a:lnSpc>
              <a:spcBef>
                <a:spcPts val="0"/>
              </a:spcBef>
              <a:spcAft>
                <a:spcPts val="588"/>
              </a:spcAft>
              <a:buClrTx/>
              <a:buSzTx/>
              <a:buFontTx/>
              <a:buNone/>
              <a:tabLst/>
              <a:defRPr/>
            </a:pPr>
            <a:r>
              <a:rPr kumimoji="0" lang="en-US" sz="1372" b="0" i="0" u="none" strike="noStrike" kern="1200" cap="none" spc="0" normalizeH="0" baseline="0" noProof="0" dirty="0">
                <a:ln>
                  <a:noFill/>
                </a:ln>
                <a:solidFill>
                  <a:srgbClr val="FFFFFF"/>
                </a:solidFill>
                <a:effectLst/>
                <a:uLnTx/>
                <a:uFillTx/>
                <a:latin typeface="Segoe UI"/>
                <a:ea typeface="+mn-ea"/>
                <a:cs typeface="+mn-cs"/>
              </a:rPr>
              <a:t>Content Collection, Classification, Discovery &amp; Supervision </a:t>
            </a:r>
            <a:br>
              <a:rPr kumimoji="0" lang="en-US" sz="1372" b="0" i="0" u="none" strike="noStrike" kern="1200" cap="none" spc="0" normalizeH="0" baseline="0" noProof="0" dirty="0">
                <a:ln>
                  <a:noFill/>
                </a:ln>
                <a:solidFill>
                  <a:srgbClr val="FFFFFF"/>
                </a:solidFill>
                <a:effectLst/>
                <a:uLnTx/>
                <a:uFillTx/>
                <a:latin typeface="Segoe UI"/>
                <a:ea typeface="+mn-ea"/>
                <a:cs typeface="+mn-cs"/>
              </a:rPr>
            </a:br>
            <a:r>
              <a:rPr kumimoji="0" lang="en-US" sz="1372" b="0" i="0" u="none" strike="noStrike" kern="1200" cap="none" spc="0" normalizeH="0" baseline="0" noProof="0" dirty="0">
                <a:ln>
                  <a:noFill/>
                </a:ln>
                <a:solidFill>
                  <a:srgbClr val="FFFFFF"/>
                </a:solidFill>
                <a:effectLst/>
                <a:uLnTx/>
                <a:uFillTx/>
                <a:latin typeface="Segoe UI"/>
                <a:ea typeface="+mn-ea"/>
                <a:cs typeface="+mn-cs"/>
              </a:rPr>
              <a:t>SaaS solution completely </a:t>
            </a:r>
            <a:br>
              <a:rPr kumimoji="0" lang="en-US" sz="1372" b="0" i="0" u="none" strike="noStrike" kern="1200" cap="none" spc="0" normalizeH="0" baseline="0" noProof="0" dirty="0">
                <a:ln>
                  <a:noFill/>
                </a:ln>
                <a:solidFill>
                  <a:srgbClr val="FFFFFF"/>
                </a:solidFill>
                <a:effectLst/>
                <a:uLnTx/>
                <a:uFillTx/>
                <a:latin typeface="Segoe UI"/>
                <a:ea typeface="+mn-ea"/>
                <a:cs typeface="+mn-cs"/>
              </a:rPr>
            </a:br>
            <a:r>
              <a:rPr kumimoji="0" lang="en-US" sz="1372" b="0" i="0" u="none" strike="noStrike" kern="1200" cap="none" spc="0" normalizeH="0" baseline="0" noProof="0" dirty="0">
                <a:ln>
                  <a:noFill/>
                </a:ln>
                <a:solidFill>
                  <a:srgbClr val="FFFFFF"/>
                </a:solidFill>
                <a:effectLst/>
                <a:uLnTx/>
                <a:uFillTx/>
                <a:latin typeface="Segoe UI"/>
                <a:ea typeface="+mn-ea"/>
                <a:cs typeface="+mn-cs"/>
              </a:rPr>
              <a:t>hosted in Azure</a:t>
            </a:r>
          </a:p>
        </p:txBody>
      </p:sp>
      <p:pic>
        <p:nvPicPr>
          <p:cNvPr id="94" name="Picture 30">
            <a:extLst>
              <a:ext uri="{FF2B5EF4-FFF2-40B4-BE49-F238E27FC236}">
                <a16:creationId xmlns:a16="http://schemas.microsoft.com/office/drawing/2014/main" id="{FC3F94E9-CED6-D903-5A44-A6B8D6F5FEC5}"/>
              </a:ext>
              <a:ext uri="{C183D7F6-B498-43B3-948B-1728B52AA6E4}">
                <adec:decorative xmlns:adec="http://schemas.microsoft.com/office/drawing/2017/decorative" val="1"/>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327901" y="2867398"/>
            <a:ext cx="439248" cy="439248"/>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4">
            <a:extLst>
              <a:ext uri="{FF2B5EF4-FFF2-40B4-BE49-F238E27FC236}">
                <a16:creationId xmlns:a16="http://schemas.microsoft.com/office/drawing/2014/main" id="{9B1FCF6F-46DE-37F2-9948-70C9DEC1C394}"/>
              </a:ext>
              <a:ext uri="{C183D7F6-B498-43B3-948B-1728B52AA6E4}">
                <adec:decorative xmlns:adec="http://schemas.microsoft.com/office/drawing/2017/decorative" val="1"/>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p:blipFill>
        <p:spPr bwMode="auto">
          <a:xfrm>
            <a:off x="1248418" y="4493658"/>
            <a:ext cx="678914" cy="335744"/>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95">
            <a:extLst>
              <a:ext uri="{FF2B5EF4-FFF2-40B4-BE49-F238E27FC236}">
                <a16:creationId xmlns:a16="http://schemas.microsoft.com/office/drawing/2014/main" id="{A060BB84-0BFF-EB4D-896D-C7BE395166F2}"/>
              </a:ext>
              <a:ext uri="{C183D7F6-B498-43B3-948B-1728B52AA6E4}">
                <adec:decorative xmlns:adec="http://schemas.microsoft.com/office/drawing/2017/decorative" val="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58728" y="4341121"/>
            <a:ext cx="589859" cy="593978"/>
          </a:xfrm>
          <a:prstGeom prst="rect">
            <a:avLst/>
          </a:prstGeom>
        </p:spPr>
      </p:pic>
      <p:pic>
        <p:nvPicPr>
          <p:cNvPr id="97" name="Picture 8">
            <a:extLst>
              <a:ext uri="{FF2B5EF4-FFF2-40B4-BE49-F238E27FC236}">
                <a16:creationId xmlns:a16="http://schemas.microsoft.com/office/drawing/2014/main" id="{263D040D-DB11-8B40-3FED-D44085D34CF2}"/>
              </a:ext>
              <a:ext uri="{C183D7F6-B498-43B3-948B-1728B52AA6E4}">
                <adec:decorative xmlns:adec="http://schemas.microsoft.com/office/drawing/2017/decorative" val="1"/>
              </a:ext>
            </a:extLst>
          </p:cNvPr>
          <p:cNvPicPr>
            <a:picLocks noChangeAspect="1" noChangeArrowheads="1"/>
          </p:cNvPicPr>
          <p:nvPr/>
        </p:nvPicPr>
        <p:blipFill rotWithShape="1">
          <a:blip r:embed="rId9"/>
          <a:srcRect/>
          <a:stretch/>
        </p:blipFill>
        <p:spPr bwMode="auto">
          <a:xfrm>
            <a:off x="719469" y="5017667"/>
            <a:ext cx="940176" cy="213007"/>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10">
            <a:extLst>
              <a:ext uri="{FF2B5EF4-FFF2-40B4-BE49-F238E27FC236}">
                <a16:creationId xmlns:a16="http://schemas.microsoft.com/office/drawing/2014/main" id="{2889A548-E80A-DEB5-7860-935C00E1D8BC}"/>
              </a:ext>
              <a:ext uri="{C183D7F6-B498-43B3-948B-1728B52AA6E4}">
                <adec:decorative xmlns:adec="http://schemas.microsoft.com/office/drawing/2017/decorative" val="1"/>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p:blipFill>
        <p:spPr bwMode="auto">
          <a:xfrm>
            <a:off x="2925769" y="4329230"/>
            <a:ext cx="639989" cy="639989"/>
          </a:xfrm>
          <a:prstGeom prst="rect">
            <a:avLst/>
          </a:prstGeom>
          <a:noFill/>
          <a:extLst>
            <a:ext uri="{909E8E84-426E-40DD-AFC4-6F175D3DCCD1}">
              <a14:hiddenFill xmlns:a14="http://schemas.microsoft.com/office/drawing/2010/main">
                <a:solidFill>
                  <a:srgbClr val="FFFFFF"/>
                </a:solidFill>
              </a14:hiddenFill>
            </a:ext>
          </a:extLst>
        </p:spPr>
      </p:pic>
      <p:cxnSp>
        <p:nvCxnSpPr>
          <p:cNvPr id="102" name="Straight Arrow Connector 101">
            <a:extLst>
              <a:ext uri="{FF2B5EF4-FFF2-40B4-BE49-F238E27FC236}">
                <a16:creationId xmlns:a16="http://schemas.microsoft.com/office/drawing/2014/main" id="{8481330D-8C96-FF38-AA5E-4A831A000130}"/>
              </a:ext>
              <a:ext uri="{C183D7F6-B498-43B3-948B-1728B52AA6E4}">
                <adec:decorative xmlns:adec="http://schemas.microsoft.com/office/drawing/2017/decorative" val="1"/>
              </a:ext>
            </a:extLst>
          </p:cNvPr>
          <p:cNvCxnSpPr/>
          <p:nvPr/>
        </p:nvCxnSpPr>
        <p:spPr>
          <a:xfrm>
            <a:off x="2069248" y="4638109"/>
            <a:ext cx="791842"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0146C82A-4EDF-0229-EF56-C68759C0BEE2}"/>
              </a:ext>
              <a:ext uri="{C183D7F6-B498-43B3-948B-1728B52AA6E4}">
                <adec:decorative xmlns:adec="http://schemas.microsoft.com/office/drawing/2017/decorative" val="1"/>
              </a:ext>
            </a:extLst>
          </p:cNvPr>
          <p:cNvSpPr txBox="1"/>
          <p:nvPr/>
        </p:nvSpPr>
        <p:spPr>
          <a:xfrm>
            <a:off x="2758128" y="4961674"/>
            <a:ext cx="980153" cy="301727"/>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372" b="0" i="0" u="none" strike="noStrike" kern="1200" cap="none" spc="0" normalizeH="0" baseline="0" noProof="0" dirty="0">
                <a:ln>
                  <a:noFill/>
                </a:ln>
                <a:solidFill>
                  <a:srgbClr val="FFFFFF"/>
                </a:solidFill>
                <a:effectLst/>
                <a:uLnTx/>
                <a:uFillTx/>
                <a:latin typeface="Segoe UI Semibold"/>
                <a:ea typeface="+mn-ea"/>
                <a:cs typeface="+mn-cs"/>
              </a:rPr>
              <a:t>Azure</a:t>
            </a:r>
            <a:endParaRPr kumimoji="0" lang="en-US" sz="1372" b="0" i="0" u="none" strike="noStrike" kern="1200" cap="none" spc="0" normalizeH="0" baseline="0" noProof="0" dirty="0">
              <a:ln>
                <a:noFill/>
              </a:ln>
              <a:solidFill>
                <a:srgbClr val="FFFFFF"/>
              </a:solidFill>
              <a:effectLst/>
              <a:uLnTx/>
              <a:uFillTx/>
              <a:latin typeface="Segoe UI"/>
              <a:ea typeface="+mn-ea"/>
              <a:cs typeface="+mn-cs"/>
            </a:endParaRPr>
          </a:p>
        </p:txBody>
      </p:sp>
      <p:sp>
        <p:nvSpPr>
          <p:cNvPr id="105" name="TextBox 104">
            <a:extLst>
              <a:ext uri="{FF2B5EF4-FFF2-40B4-BE49-F238E27FC236}">
                <a16:creationId xmlns:a16="http://schemas.microsoft.com/office/drawing/2014/main" id="{28C1074E-738C-1DF5-448C-EA77332EFCE9}"/>
              </a:ext>
              <a:ext uri="{C183D7F6-B498-43B3-948B-1728B52AA6E4}">
                <adec:decorative xmlns:adec="http://schemas.microsoft.com/office/drawing/2017/decorative" val="1"/>
              </a:ext>
            </a:extLst>
          </p:cNvPr>
          <p:cNvSpPr txBox="1"/>
          <p:nvPr/>
        </p:nvSpPr>
        <p:spPr>
          <a:xfrm>
            <a:off x="628658" y="5230674"/>
            <a:ext cx="1470783" cy="273280"/>
          </a:xfrm>
          <a:prstGeom prst="rect">
            <a:avLst/>
          </a:prstGeom>
          <a:noFill/>
        </p:spPr>
        <p:txBody>
          <a:bodyPr wrap="square" rtlCol="0">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176" b="1" i="0" u="none" strike="noStrike" kern="1200" cap="none" spc="0" normalizeH="0" baseline="0" noProof="0" dirty="0">
                <a:ln>
                  <a:noFill/>
                </a:ln>
                <a:solidFill>
                  <a:srgbClr val="FFFFFF"/>
                </a:solidFill>
                <a:effectLst/>
                <a:uLnTx/>
                <a:uFillTx/>
                <a:latin typeface="Segoe UI Semibold"/>
                <a:ea typeface="+mn-ea"/>
                <a:cs typeface="+mn-cs"/>
              </a:rPr>
              <a:t>And more….</a:t>
            </a:r>
          </a:p>
        </p:txBody>
      </p:sp>
      <p:pic>
        <p:nvPicPr>
          <p:cNvPr id="106" name="Graphic 105">
            <a:extLst>
              <a:ext uri="{FF2B5EF4-FFF2-40B4-BE49-F238E27FC236}">
                <a16:creationId xmlns:a16="http://schemas.microsoft.com/office/drawing/2014/main" id="{CECDCB8C-E44F-002E-DC31-F03873D33C29}"/>
              </a:ext>
              <a:ext uri="{C183D7F6-B498-43B3-948B-1728B52AA6E4}">
                <adec:decorative xmlns:adec="http://schemas.microsoft.com/office/drawing/2017/decorative" val="1"/>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980431" y="5124171"/>
            <a:ext cx="820506" cy="799593"/>
          </a:xfrm>
          <a:prstGeom prst="rect">
            <a:avLst/>
          </a:prstGeom>
        </p:spPr>
      </p:pic>
      <p:pic>
        <p:nvPicPr>
          <p:cNvPr id="107" name="Picture 10">
            <a:extLst>
              <a:ext uri="{FF2B5EF4-FFF2-40B4-BE49-F238E27FC236}">
                <a16:creationId xmlns:a16="http://schemas.microsoft.com/office/drawing/2014/main" id="{195B24A2-86F7-91CF-B2DA-ACC990FB4FAF}"/>
              </a:ext>
              <a:ext uri="{C183D7F6-B498-43B3-948B-1728B52AA6E4}">
                <adec:decorative xmlns:adec="http://schemas.microsoft.com/office/drawing/2017/decorative" val="1"/>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p:blipFill>
        <p:spPr bwMode="auto">
          <a:xfrm>
            <a:off x="7258061" y="5426886"/>
            <a:ext cx="230823" cy="230823"/>
          </a:xfrm>
          <a:prstGeom prst="rect">
            <a:avLst/>
          </a:prstGeom>
          <a:noFill/>
          <a:extLst>
            <a:ext uri="{909E8E84-426E-40DD-AFC4-6F175D3DCCD1}">
              <a14:hiddenFill xmlns:a14="http://schemas.microsoft.com/office/drawing/2010/main">
                <a:solidFill>
                  <a:srgbClr val="FFFFFF"/>
                </a:solidFill>
              </a14:hiddenFill>
            </a:ext>
          </a:extLst>
        </p:spPr>
      </p:pic>
      <p:grpSp>
        <p:nvGrpSpPr>
          <p:cNvPr id="108" name="Group 107">
            <a:extLst>
              <a:ext uri="{FF2B5EF4-FFF2-40B4-BE49-F238E27FC236}">
                <a16:creationId xmlns:a16="http://schemas.microsoft.com/office/drawing/2014/main" id="{AA3989BE-CB25-1588-082C-686DF2C26BA6}"/>
              </a:ext>
              <a:ext uri="{C183D7F6-B498-43B3-948B-1728B52AA6E4}">
                <adec:decorative xmlns:adec="http://schemas.microsoft.com/office/drawing/2017/decorative" val="1"/>
              </a:ext>
            </a:extLst>
          </p:cNvPr>
          <p:cNvGrpSpPr/>
          <p:nvPr/>
        </p:nvGrpSpPr>
        <p:grpSpPr>
          <a:xfrm>
            <a:off x="8236533" y="4151357"/>
            <a:ext cx="3266770" cy="2646323"/>
            <a:chOff x="8448123" y="2681377"/>
            <a:chExt cx="3790111" cy="3070267"/>
          </a:xfrm>
        </p:grpSpPr>
        <p:grpSp>
          <p:nvGrpSpPr>
            <p:cNvPr id="109" name="Group 108">
              <a:extLst>
                <a:ext uri="{FF2B5EF4-FFF2-40B4-BE49-F238E27FC236}">
                  <a16:creationId xmlns:a16="http://schemas.microsoft.com/office/drawing/2014/main" id="{9DE2627B-4B42-8E5C-8820-78A8129B9F60}"/>
                </a:ext>
              </a:extLst>
            </p:cNvPr>
            <p:cNvGrpSpPr/>
            <p:nvPr/>
          </p:nvGrpSpPr>
          <p:grpSpPr>
            <a:xfrm>
              <a:off x="8714229" y="2827488"/>
              <a:ext cx="3000634" cy="2924156"/>
              <a:chOff x="8543273" y="2670699"/>
              <a:chExt cx="2942065" cy="2867080"/>
            </a:xfrm>
          </p:grpSpPr>
          <p:pic>
            <p:nvPicPr>
              <p:cNvPr id="131" name="Graphic 130" descr="Cloud outline">
                <a:extLst>
                  <a:ext uri="{FF2B5EF4-FFF2-40B4-BE49-F238E27FC236}">
                    <a16:creationId xmlns:a16="http://schemas.microsoft.com/office/drawing/2014/main" id="{2C4DB5F3-B93D-CD5E-EA8A-262BFEF7B1BC}"/>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543273" y="2670699"/>
                <a:ext cx="2942065" cy="2867080"/>
              </a:xfrm>
              <a:prstGeom prst="rect">
                <a:avLst/>
              </a:prstGeom>
            </p:spPr>
          </p:pic>
          <p:sp>
            <p:nvSpPr>
              <p:cNvPr id="133" name="TextBox 132">
                <a:extLst>
                  <a:ext uri="{FF2B5EF4-FFF2-40B4-BE49-F238E27FC236}">
                    <a16:creationId xmlns:a16="http://schemas.microsoft.com/office/drawing/2014/main" id="{31963C88-30BA-83EE-26FA-3B6D144A7799}"/>
                  </a:ext>
                </a:extLst>
              </p:cNvPr>
              <p:cNvSpPr txBox="1"/>
              <p:nvPr/>
            </p:nvSpPr>
            <p:spPr>
              <a:xfrm>
                <a:off x="10063915" y="4548114"/>
                <a:ext cx="532171" cy="223100"/>
              </a:xfrm>
              <a:prstGeom prst="rect">
                <a:avLst/>
              </a:prstGeom>
              <a:noFill/>
            </p:spPr>
            <p:txBody>
              <a:bodyPr wrap="square"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FFFFFF"/>
                    </a:solidFill>
                    <a:effectLst/>
                    <a:uLnTx/>
                    <a:uFillTx/>
                    <a:latin typeface="Polaris Bold" panose="02000000000000000000"/>
                    <a:ea typeface="+mn-ea"/>
                    <a:cs typeface="+mn-cs"/>
                  </a:rPr>
                  <a:t>Cool</a:t>
                </a:r>
              </a:p>
            </p:txBody>
          </p:sp>
          <p:pic>
            <p:nvPicPr>
              <p:cNvPr id="134" name="Picture 18" descr="See the source image">
                <a:extLst>
                  <a:ext uri="{FF2B5EF4-FFF2-40B4-BE49-F238E27FC236}">
                    <a16:creationId xmlns:a16="http://schemas.microsoft.com/office/drawing/2014/main" id="{1E9F83E6-7E1F-78C5-AEC1-829293B3D2AC}"/>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0175191" y="4263592"/>
                <a:ext cx="322871" cy="330119"/>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18" descr="See the source image">
                <a:extLst>
                  <a:ext uri="{FF2B5EF4-FFF2-40B4-BE49-F238E27FC236}">
                    <a16:creationId xmlns:a16="http://schemas.microsoft.com/office/drawing/2014/main" id="{0DBC719F-F32B-8E3E-2154-02ADB555F319}"/>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0569956" y="4256966"/>
                <a:ext cx="322871" cy="330119"/>
              </a:xfrm>
              <a:prstGeom prst="rect">
                <a:avLst/>
              </a:prstGeom>
              <a:noFill/>
              <a:extLst>
                <a:ext uri="{909E8E84-426E-40DD-AFC4-6F175D3DCCD1}">
                  <a14:hiddenFill xmlns:a14="http://schemas.microsoft.com/office/drawing/2010/main">
                    <a:solidFill>
                      <a:srgbClr val="FFFFFF"/>
                    </a:solidFill>
                  </a14:hiddenFill>
                </a:ext>
              </a:extLst>
            </p:spPr>
          </p:pic>
          <p:sp>
            <p:nvSpPr>
              <p:cNvPr id="136" name="TextBox 135">
                <a:extLst>
                  <a:ext uri="{FF2B5EF4-FFF2-40B4-BE49-F238E27FC236}">
                    <a16:creationId xmlns:a16="http://schemas.microsoft.com/office/drawing/2014/main" id="{A057CD09-7C0B-26F2-ED81-9D968FE6CAE3}"/>
                  </a:ext>
                </a:extLst>
              </p:cNvPr>
              <p:cNvSpPr txBox="1"/>
              <p:nvPr/>
            </p:nvSpPr>
            <p:spPr>
              <a:xfrm>
                <a:off x="10368267" y="4548114"/>
                <a:ext cx="726250" cy="223100"/>
              </a:xfrm>
              <a:prstGeom prst="rect">
                <a:avLst/>
              </a:prstGeom>
              <a:noFill/>
            </p:spPr>
            <p:txBody>
              <a:bodyPr wrap="square"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FFFFFF"/>
                    </a:solidFill>
                    <a:effectLst/>
                    <a:uLnTx/>
                    <a:uFillTx/>
                    <a:latin typeface="Polaris Bold" panose="02000000000000000000"/>
                    <a:ea typeface="+mn-ea"/>
                    <a:cs typeface="+mn-cs"/>
                  </a:rPr>
                  <a:t>Arch</a:t>
                </a:r>
              </a:p>
            </p:txBody>
          </p:sp>
          <p:pic>
            <p:nvPicPr>
              <p:cNvPr id="137" name="Picture 18" descr="See the source image">
                <a:extLst>
                  <a:ext uri="{FF2B5EF4-FFF2-40B4-BE49-F238E27FC236}">
                    <a16:creationId xmlns:a16="http://schemas.microsoft.com/office/drawing/2014/main" id="{69288D14-D397-B429-F2CD-EA81AB4DBA56}"/>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9768423" y="4256966"/>
                <a:ext cx="322871" cy="330119"/>
              </a:xfrm>
              <a:prstGeom prst="rect">
                <a:avLst/>
              </a:prstGeom>
              <a:noFill/>
              <a:extLst>
                <a:ext uri="{909E8E84-426E-40DD-AFC4-6F175D3DCCD1}">
                  <a14:hiddenFill xmlns:a14="http://schemas.microsoft.com/office/drawing/2010/main">
                    <a:solidFill>
                      <a:srgbClr val="FFFFFF"/>
                    </a:solidFill>
                  </a14:hiddenFill>
                </a:ext>
              </a:extLst>
            </p:spPr>
          </p:pic>
          <p:sp>
            <p:nvSpPr>
              <p:cNvPr id="138" name="TextBox 137">
                <a:extLst>
                  <a:ext uri="{FF2B5EF4-FFF2-40B4-BE49-F238E27FC236}">
                    <a16:creationId xmlns:a16="http://schemas.microsoft.com/office/drawing/2014/main" id="{1F80ACBE-5172-8C11-6928-A4A623CD293D}"/>
                  </a:ext>
                </a:extLst>
              </p:cNvPr>
              <p:cNvSpPr txBox="1"/>
              <p:nvPr/>
            </p:nvSpPr>
            <p:spPr>
              <a:xfrm>
                <a:off x="9733741" y="4548114"/>
                <a:ext cx="392234" cy="223100"/>
              </a:xfrm>
              <a:prstGeom prst="rect">
                <a:avLst/>
              </a:prstGeom>
              <a:noFill/>
            </p:spPr>
            <p:txBody>
              <a:bodyPr wrap="square"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686" b="0" i="0" u="none" strike="noStrike" kern="1200" cap="none" spc="0" normalizeH="0" baseline="0" noProof="0" dirty="0">
                    <a:ln>
                      <a:noFill/>
                    </a:ln>
                    <a:solidFill>
                      <a:srgbClr val="FFFFFF"/>
                    </a:solidFill>
                    <a:effectLst/>
                    <a:uLnTx/>
                    <a:uFillTx/>
                    <a:latin typeface="Polaris Bold" panose="02000000000000000000"/>
                    <a:ea typeface="+mn-ea"/>
                    <a:cs typeface="+mn-cs"/>
                  </a:rPr>
                  <a:t>Hot</a:t>
                </a:r>
              </a:p>
            </p:txBody>
          </p:sp>
          <p:sp>
            <p:nvSpPr>
              <p:cNvPr id="139" name="TextBox 138">
                <a:extLst>
                  <a:ext uri="{FF2B5EF4-FFF2-40B4-BE49-F238E27FC236}">
                    <a16:creationId xmlns:a16="http://schemas.microsoft.com/office/drawing/2014/main" id="{1C6D9254-1022-8135-9C8C-9EC5E80EA70C}"/>
                  </a:ext>
                </a:extLst>
              </p:cNvPr>
              <p:cNvSpPr txBox="1"/>
              <p:nvPr/>
            </p:nvSpPr>
            <p:spPr>
              <a:xfrm>
                <a:off x="10271374" y="4114432"/>
                <a:ext cx="312427" cy="278017"/>
              </a:xfrm>
              <a:prstGeom prst="rect">
                <a:avLst/>
              </a:prstGeom>
              <a:noFill/>
            </p:spPr>
            <p:txBody>
              <a:bodyPr wrap="square" rtlCol="0">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ontAwesome" pitchFamily="50" charset="0"/>
                    <a:ea typeface="Calibri" panose="020F0502020204030204" pitchFamily="34" charset="0"/>
                    <a:cs typeface="Calibri" panose="020F0502020204030204" pitchFamily="34" charset="0"/>
                  </a:rPr>
                  <a:t></a:t>
                </a:r>
                <a:endPar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40" name="TextBox 139">
                <a:extLst>
                  <a:ext uri="{FF2B5EF4-FFF2-40B4-BE49-F238E27FC236}">
                    <a16:creationId xmlns:a16="http://schemas.microsoft.com/office/drawing/2014/main" id="{331B0D13-69B2-7CB4-BEA1-EF62A7EB8299}"/>
                  </a:ext>
                </a:extLst>
              </p:cNvPr>
              <p:cNvSpPr txBox="1"/>
              <p:nvPr/>
            </p:nvSpPr>
            <p:spPr>
              <a:xfrm>
                <a:off x="10713701" y="4160814"/>
                <a:ext cx="312427" cy="278017"/>
              </a:xfrm>
              <a:prstGeom prst="rect">
                <a:avLst/>
              </a:prstGeom>
              <a:noFill/>
            </p:spPr>
            <p:txBody>
              <a:bodyPr wrap="square" rtlCol="0">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FontAwesome" pitchFamily="50" charset="0"/>
                    <a:ea typeface="Calibri" panose="020F0502020204030204" pitchFamily="34" charset="0"/>
                    <a:cs typeface="Calibri" panose="020F0502020204030204" pitchFamily="34" charset="0"/>
                  </a:rPr>
                  <a:t></a:t>
                </a:r>
                <a:endParaRPr kumimoji="0" lang="en-US" sz="1800" b="0"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44" name="Graphic 143">
                <a:extLst>
                  <a:ext uri="{FF2B5EF4-FFF2-40B4-BE49-F238E27FC236}">
                    <a16:creationId xmlns:a16="http://schemas.microsoft.com/office/drawing/2014/main" id="{D529B2B5-A7BC-D968-C481-59DBA175DC21}"/>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0379924" y="3848988"/>
                <a:ext cx="314297" cy="314297"/>
              </a:xfrm>
              <a:prstGeom prst="rect">
                <a:avLst/>
              </a:prstGeom>
            </p:spPr>
          </p:pic>
          <p:pic>
            <p:nvPicPr>
              <p:cNvPr id="145" name="Graphic 144">
                <a:extLst>
                  <a:ext uri="{FF2B5EF4-FFF2-40B4-BE49-F238E27FC236}">
                    <a16:creationId xmlns:a16="http://schemas.microsoft.com/office/drawing/2014/main" id="{B9981399-8E8F-B0D2-CC44-1B8BDDD25A74}"/>
                  </a:ext>
                </a:extLst>
              </p:cNvPr>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8866127" y="4624594"/>
                <a:ext cx="330119" cy="330119"/>
              </a:xfrm>
              <a:prstGeom prst="rect">
                <a:avLst/>
              </a:prstGeom>
            </p:spPr>
          </p:pic>
          <p:pic>
            <p:nvPicPr>
              <p:cNvPr id="146" name="Graphic 145">
                <a:extLst>
                  <a:ext uri="{FF2B5EF4-FFF2-40B4-BE49-F238E27FC236}">
                    <a16:creationId xmlns:a16="http://schemas.microsoft.com/office/drawing/2014/main" id="{4AA419AA-E750-3CD8-8503-11C597CF6F5D}"/>
                  </a:ext>
                </a:extLst>
              </p:cNvPr>
              <p:cNvPicPr>
                <a:picLocks noChangeAspect="1"/>
              </p:cNvPicPr>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8934546" y="4275137"/>
                <a:ext cx="283197" cy="283197"/>
              </a:xfrm>
              <a:prstGeom prst="rect">
                <a:avLst/>
              </a:prstGeom>
            </p:spPr>
          </p:pic>
          <p:pic>
            <p:nvPicPr>
              <p:cNvPr id="147" name="Graphic 146">
                <a:extLst>
                  <a:ext uri="{FF2B5EF4-FFF2-40B4-BE49-F238E27FC236}">
                    <a16:creationId xmlns:a16="http://schemas.microsoft.com/office/drawing/2014/main" id="{2290D928-12C4-2DD3-D10A-F18F21ECB2A2}"/>
                  </a:ext>
                </a:extLst>
              </p:cNvPr>
              <p:cNvPicPr>
                <a:picLocks noChangeAspect="1"/>
              </p:cNvPicPr>
              <p:nvPr/>
            </p:nvPicPr>
            <p:blipFill>
              <a:blip r:embed="rId21">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9322946" y="4261405"/>
                <a:ext cx="355227" cy="355227"/>
              </a:xfrm>
              <a:prstGeom prst="rect">
                <a:avLst/>
              </a:prstGeom>
            </p:spPr>
          </p:pic>
          <p:sp>
            <p:nvSpPr>
              <p:cNvPr id="148" name="TextBox 147">
                <a:extLst>
                  <a:ext uri="{FF2B5EF4-FFF2-40B4-BE49-F238E27FC236}">
                    <a16:creationId xmlns:a16="http://schemas.microsoft.com/office/drawing/2014/main" id="{95A445A0-8FE2-9719-62E5-AAAA00375964}"/>
                  </a:ext>
                </a:extLst>
              </p:cNvPr>
              <p:cNvSpPr txBox="1"/>
              <p:nvPr/>
            </p:nvSpPr>
            <p:spPr>
              <a:xfrm>
                <a:off x="9357831" y="4022532"/>
                <a:ext cx="1120682" cy="223100"/>
              </a:xfrm>
              <a:prstGeom prst="rect">
                <a:avLst/>
              </a:prstGeom>
              <a:noFill/>
            </p:spPr>
            <p:txBody>
              <a:bodyPr wrap="square"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FFFFFF"/>
                    </a:solidFill>
                    <a:effectLst/>
                    <a:uLnTx/>
                    <a:uFillTx/>
                    <a:latin typeface="Polaris Bold" panose="02000000000000000000"/>
                    <a:ea typeface="+mn-ea"/>
                    <a:cs typeface="+mn-cs"/>
                  </a:rPr>
                  <a:t>Reserved</a:t>
                </a:r>
              </a:p>
            </p:txBody>
          </p:sp>
          <p:sp>
            <p:nvSpPr>
              <p:cNvPr id="149" name="TextBox 148">
                <a:extLst>
                  <a:ext uri="{FF2B5EF4-FFF2-40B4-BE49-F238E27FC236}">
                    <a16:creationId xmlns:a16="http://schemas.microsoft.com/office/drawing/2014/main" id="{8BFF5A8B-D3F2-9D38-861A-B03D454B5646}"/>
                  </a:ext>
                </a:extLst>
              </p:cNvPr>
              <p:cNvSpPr txBox="1"/>
              <p:nvPr/>
            </p:nvSpPr>
            <p:spPr>
              <a:xfrm>
                <a:off x="10861726" y="4308213"/>
                <a:ext cx="392234" cy="223100"/>
              </a:xfrm>
              <a:prstGeom prst="rect">
                <a:avLst/>
              </a:prstGeom>
              <a:noFill/>
            </p:spPr>
            <p:txBody>
              <a:bodyPr wrap="square"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FFFFFF"/>
                    </a:solidFill>
                    <a:effectLst/>
                    <a:uLnTx/>
                    <a:uFillTx/>
                    <a:latin typeface="Polaris Bold" panose="02000000000000000000"/>
                    <a:ea typeface="+mn-ea"/>
                    <a:cs typeface="+mn-cs"/>
                  </a:rPr>
                  <a:t>LRS</a:t>
                </a:r>
              </a:p>
            </p:txBody>
          </p:sp>
        </p:grpSp>
        <p:grpSp>
          <p:nvGrpSpPr>
            <p:cNvPr id="110" name="Group 109">
              <a:extLst>
                <a:ext uri="{FF2B5EF4-FFF2-40B4-BE49-F238E27FC236}">
                  <a16:creationId xmlns:a16="http://schemas.microsoft.com/office/drawing/2014/main" id="{34A595B7-6EAB-4854-A3BE-5F54F871A051}"/>
                </a:ext>
              </a:extLst>
            </p:cNvPr>
            <p:cNvGrpSpPr/>
            <p:nvPr/>
          </p:nvGrpSpPr>
          <p:grpSpPr>
            <a:xfrm>
              <a:off x="8448123" y="2681377"/>
              <a:ext cx="3790111" cy="1428506"/>
              <a:chOff x="8448123" y="2681377"/>
              <a:chExt cx="3790111" cy="1428506"/>
            </a:xfrm>
          </p:grpSpPr>
          <p:pic>
            <p:nvPicPr>
              <p:cNvPr id="111" name="Graphic 110" descr="Cloud outline">
                <a:extLst>
                  <a:ext uri="{FF2B5EF4-FFF2-40B4-BE49-F238E27FC236}">
                    <a16:creationId xmlns:a16="http://schemas.microsoft.com/office/drawing/2014/main" id="{55F3C9A5-52B5-2B65-BE44-4BBFFB438A2A}"/>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1399456" y="3107093"/>
                <a:ext cx="838778" cy="817400"/>
              </a:xfrm>
              <a:prstGeom prst="rect">
                <a:avLst/>
              </a:prstGeom>
            </p:spPr>
          </p:pic>
          <p:pic>
            <p:nvPicPr>
              <p:cNvPr id="112" name="Picture 10" descr="See the source image">
                <a:extLst>
                  <a:ext uri="{FF2B5EF4-FFF2-40B4-BE49-F238E27FC236}">
                    <a16:creationId xmlns:a16="http://schemas.microsoft.com/office/drawing/2014/main" id="{A9B7687A-C467-F95B-0C8D-7DF40DE25EEF}"/>
                  </a:ext>
                </a:extLst>
              </p:cNvPr>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11901349" y="3273938"/>
                <a:ext cx="104277" cy="104277"/>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18" descr="See the source image">
                <a:extLst>
                  <a:ext uri="{FF2B5EF4-FFF2-40B4-BE49-F238E27FC236}">
                    <a16:creationId xmlns:a16="http://schemas.microsoft.com/office/drawing/2014/main" id="{4FBACD9F-5C52-2102-858B-C4E36F2428C8}"/>
                  </a:ext>
                </a:extLst>
              </p:cNvPr>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11864714" y="3561224"/>
                <a:ext cx="92050" cy="94116"/>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18" descr="See the source image">
                <a:extLst>
                  <a:ext uri="{FF2B5EF4-FFF2-40B4-BE49-F238E27FC236}">
                    <a16:creationId xmlns:a16="http://schemas.microsoft.com/office/drawing/2014/main" id="{8CBF8280-D7FA-2AC0-5B8F-631F5C3B8512}"/>
                  </a:ext>
                </a:extLst>
              </p:cNvPr>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11977261" y="3559335"/>
                <a:ext cx="92050" cy="94116"/>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18" descr="See the source image">
                <a:extLst>
                  <a:ext uri="{FF2B5EF4-FFF2-40B4-BE49-F238E27FC236}">
                    <a16:creationId xmlns:a16="http://schemas.microsoft.com/office/drawing/2014/main" id="{81C9F37B-56B8-1FBC-BD8B-2A506BC0C669}"/>
                  </a:ext>
                </a:extLst>
              </p:cNvPr>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11748745" y="3559335"/>
                <a:ext cx="92050" cy="94116"/>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24" descr="VM symbol | Microsoft Azure Mono">
                <a:extLst>
                  <a:ext uri="{FF2B5EF4-FFF2-40B4-BE49-F238E27FC236}">
                    <a16:creationId xmlns:a16="http://schemas.microsoft.com/office/drawing/2014/main" id="{3362A0FB-F732-0364-0859-44F38950C2DA}"/>
                  </a:ext>
                </a:extLst>
              </p:cNvPr>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11685377" y="3358822"/>
                <a:ext cx="97539" cy="94116"/>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4" descr="VM symbol | Microsoft Azure Mono">
                <a:extLst>
                  <a:ext uri="{FF2B5EF4-FFF2-40B4-BE49-F238E27FC236}">
                    <a16:creationId xmlns:a16="http://schemas.microsoft.com/office/drawing/2014/main" id="{D27555B4-175D-6A38-8918-E6A6387D6706}"/>
                  </a:ext>
                </a:extLst>
              </p:cNvPr>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11708046" y="3385270"/>
                <a:ext cx="97539" cy="94116"/>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4" descr="VM symbol | Microsoft Azure Mono">
                <a:extLst>
                  <a:ext uri="{FF2B5EF4-FFF2-40B4-BE49-F238E27FC236}">
                    <a16:creationId xmlns:a16="http://schemas.microsoft.com/office/drawing/2014/main" id="{7B8B26EF-0E84-695A-1E0E-24C0B69E7976}"/>
                  </a:ext>
                </a:extLst>
              </p:cNvPr>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11743939" y="3411717"/>
                <a:ext cx="97539" cy="94116"/>
              </a:xfrm>
              <a:prstGeom prst="rect">
                <a:avLst/>
              </a:prstGeom>
              <a:noFill/>
              <a:extLst>
                <a:ext uri="{909E8E84-426E-40DD-AFC4-6F175D3DCCD1}">
                  <a14:hiddenFill xmlns:a14="http://schemas.microsoft.com/office/drawing/2010/main">
                    <a:solidFill>
                      <a:srgbClr val="FFFFFF"/>
                    </a:solidFill>
                  </a14:hiddenFill>
                </a:ext>
              </a:extLst>
            </p:spPr>
          </p:pic>
          <p:pic>
            <p:nvPicPr>
              <p:cNvPr id="119" name="Graphic 118">
                <a:extLst>
                  <a:ext uri="{FF2B5EF4-FFF2-40B4-BE49-F238E27FC236}">
                    <a16:creationId xmlns:a16="http://schemas.microsoft.com/office/drawing/2014/main" id="{BAE49DCD-2B4E-B385-8292-63ED6A6AA43E}"/>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1923083" y="3443021"/>
                <a:ext cx="89606" cy="89606"/>
              </a:xfrm>
              <a:prstGeom prst="rect">
                <a:avLst/>
              </a:prstGeom>
            </p:spPr>
          </p:pic>
          <p:pic>
            <p:nvPicPr>
              <p:cNvPr id="120" name="Graphic 119">
                <a:extLst>
                  <a:ext uri="{FF2B5EF4-FFF2-40B4-BE49-F238E27FC236}">
                    <a16:creationId xmlns:a16="http://schemas.microsoft.com/office/drawing/2014/main" id="{5403669F-D425-2E46-27FB-797162C0618B}"/>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11491503" y="3664145"/>
                <a:ext cx="94116" cy="94116"/>
              </a:xfrm>
              <a:prstGeom prst="rect">
                <a:avLst/>
              </a:prstGeom>
            </p:spPr>
          </p:pic>
          <p:pic>
            <p:nvPicPr>
              <p:cNvPr id="121" name="Graphic 120">
                <a:extLst>
                  <a:ext uri="{FF2B5EF4-FFF2-40B4-BE49-F238E27FC236}">
                    <a16:creationId xmlns:a16="http://schemas.microsoft.com/office/drawing/2014/main" id="{87931C17-5435-DA5E-C394-5692FDC0505E}"/>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1511008" y="3564515"/>
                <a:ext cx="80739" cy="80739"/>
              </a:xfrm>
              <a:prstGeom prst="rect">
                <a:avLst/>
              </a:prstGeom>
            </p:spPr>
          </p:pic>
          <p:pic>
            <p:nvPicPr>
              <p:cNvPr id="122" name="Graphic 121">
                <a:extLst>
                  <a:ext uri="{FF2B5EF4-FFF2-40B4-BE49-F238E27FC236}">
                    <a16:creationId xmlns:a16="http://schemas.microsoft.com/office/drawing/2014/main" id="{2DA5D1DB-F544-E14E-D7EC-07DF3BBB27CE}"/>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11621740" y="3560600"/>
                <a:ext cx="101275" cy="101275"/>
              </a:xfrm>
              <a:prstGeom prst="rect">
                <a:avLst/>
              </a:prstGeom>
            </p:spPr>
          </p:pic>
          <p:sp>
            <p:nvSpPr>
              <p:cNvPr id="123" name="TextBox 122">
                <a:extLst>
                  <a:ext uri="{FF2B5EF4-FFF2-40B4-BE49-F238E27FC236}">
                    <a16:creationId xmlns:a16="http://schemas.microsoft.com/office/drawing/2014/main" id="{BE62D168-069C-E4CE-4084-ED72304B4F4F}"/>
                  </a:ext>
                </a:extLst>
              </p:cNvPr>
              <p:cNvSpPr txBox="1"/>
              <p:nvPr/>
            </p:nvSpPr>
            <p:spPr>
              <a:xfrm>
                <a:off x="11631684" y="3492497"/>
                <a:ext cx="319504" cy="301420"/>
              </a:xfrm>
              <a:prstGeom prst="rect">
                <a:avLst/>
              </a:prstGeom>
              <a:noFill/>
            </p:spPr>
            <p:txBody>
              <a:bodyPr wrap="square"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Polaris Bold" panose="02000000000000000000"/>
                  <a:ea typeface="+mn-ea"/>
                  <a:cs typeface="+mn-cs"/>
                </a:endParaRPr>
              </a:p>
            </p:txBody>
          </p:sp>
          <p:sp>
            <p:nvSpPr>
              <p:cNvPr id="124" name="TextBox 123">
                <a:extLst>
                  <a:ext uri="{FF2B5EF4-FFF2-40B4-BE49-F238E27FC236}">
                    <a16:creationId xmlns:a16="http://schemas.microsoft.com/office/drawing/2014/main" id="{3571958C-3255-F415-EF02-751AD29067AC}"/>
                  </a:ext>
                </a:extLst>
              </p:cNvPr>
              <p:cNvSpPr txBox="1"/>
              <p:nvPr/>
            </p:nvSpPr>
            <p:spPr>
              <a:xfrm rot="19205776">
                <a:off x="11056043" y="3808463"/>
                <a:ext cx="604342" cy="301420"/>
              </a:xfrm>
              <a:prstGeom prst="rect">
                <a:avLst/>
              </a:prstGeom>
              <a:noFill/>
            </p:spPr>
            <p:txBody>
              <a:bodyPr wrap="square"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Polaris Bold" panose="02000000000000000000"/>
                    <a:ea typeface="+mn-ea"/>
                    <a:cs typeface="+mn-cs"/>
                  </a:rPr>
                  <a:t>GRS</a:t>
                </a:r>
              </a:p>
            </p:txBody>
          </p:sp>
          <p:pic>
            <p:nvPicPr>
              <p:cNvPr id="125" name="Picture 124" descr="Logo&#10;&#10;Description automatically generated">
                <a:extLst>
                  <a:ext uri="{FF2B5EF4-FFF2-40B4-BE49-F238E27FC236}">
                    <a16:creationId xmlns:a16="http://schemas.microsoft.com/office/drawing/2014/main" id="{B3675281-FDCE-750B-F68A-849902272C1D}"/>
                  </a:ext>
                </a:extLst>
              </p:cNvPr>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8693989" y="3153876"/>
                <a:ext cx="621736" cy="621736"/>
              </a:xfrm>
              <a:prstGeom prst="rect">
                <a:avLst/>
              </a:prstGeom>
            </p:spPr>
          </p:pic>
          <p:pic>
            <p:nvPicPr>
              <p:cNvPr id="126" name="Picture 125" descr="Logo&#10;&#10;Description automatically generated">
                <a:extLst>
                  <a:ext uri="{FF2B5EF4-FFF2-40B4-BE49-F238E27FC236}">
                    <a16:creationId xmlns:a16="http://schemas.microsoft.com/office/drawing/2014/main" id="{31783D7B-31C0-4CAF-F9C2-AC0364DD92CA}"/>
                  </a:ext>
                </a:extLst>
              </p:cNvPr>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a:off x="8984081" y="2884097"/>
                <a:ext cx="621736" cy="621736"/>
              </a:xfrm>
              <a:prstGeom prst="rect">
                <a:avLst/>
              </a:prstGeom>
            </p:spPr>
          </p:pic>
          <p:pic>
            <p:nvPicPr>
              <p:cNvPr id="127" name="Picture 126" descr="Icon&#10;&#10;Description automatically generated">
                <a:extLst>
                  <a:ext uri="{FF2B5EF4-FFF2-40B4-BE49-F238E27FC236}">
                    <a16:creationId xmlns:a16="http://schemas.microsoft.com/office/drawing/2014/main" id="{0BEE91D7-3A0C-AC3A-17D7-38DD04B1173A}"/>
                  </a:ext>
                </a:extLst>
              </p:cNvPr>
              <p:cNvPicPr>
                <a:picLocks noChangeAspect="1"/>
              </p:cNvPicPr>
              <p:nvPr/>
            </p:nvPicPr>
            <p:blipFill>
              <a:blip r:embed="rId28" cstate="email">
                <a:extLst>
                  <a:ext uri="{28A0092B-C50C-407E-A947-70E740481C1C}">
                    <a14:useLocalDpi xmlns:a14="http://schemas.microsoft.com/office/drawing/2010/main"/>
                  </a:ext>
                </a:extLst>
              </a:blip>
              <a:stretch>
                <a:fillRect/>
              </a:stretch>
            </p:blipFill>
            <p:spPr>
              <a:xfrm>
                <a:off x="8448123" y="3476556"/>
                <a:ext cx="621736" cy="621736"/>
              </a:xfrm>
              <a:prstGeom prst="rect">
                <a:avLst/>
              </a:prstGeom>
            </p:spPr>
          </p:pic>
          <p:pic>
            <p:nvPicPr>
              <p:cNvPr id="128" name="Picture 127" descr="Logo, icon&#10;&#10;Description automatically generated">
                <a:extLst>
                  <a:ext uri="{FF2B5EF4-FFF2-40B4-BE49-F238E27FC236}">
                    <a16:creationId xmlns:a16="http://schemas.microsoft.com/office/drawing/2014/main" id="{4988B8E0-17B4-8D3C-5727-89A7DFFA9E53}"/>
                  </a:ext>
                </a:extLst>
              </p:cNvPr>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9685983" y="2681377"/>
                <a:ext cx="621736" cy="621736"/>
              </a:xfrm>
              <a:prstGeom prst="rect">
                <a:avLst/>
              </a:prstGeom>
            </p:spPr>
          </p:pic>
          <p:pic>
            <p:nvPicPr>
              <p:cNvPr id="129" name="Picture 128" descr="Icon&#10;&#10;Description automatically generated">
                <a:extLst>
                  <a:ext uri="{FF2B5EF4-FFF2-40B4-BE49-F238E27FC236}">
                    <a16:creationId xmlns:a16="http://schemas.microsoft.com/office/drawing/2014/main" id="{CD715599-A269-8C88-B73F-E09B32CDF741}"/>
                  </a:ext>
                </a:extLst>
              </p:cNvPr>
              <p:cNvPicPr>
                <a:picLocks noChangeAspect="1"/>
              </p:cNvPicPr>
              <p:nvPr/>
            </p:nvPicPr>
            <p:blipFill>
              <a:blip r:embed="rId30" cstate="email">
                <a:extLst>
                  <a:ext uri="{28A0092B-C50C-407E-A947-70E740481C1C}">
                    <a14:useLocalDpi xmlns:a14="http://schemas.microsoft.com/office/drawing/2010/main"/>
                  </a:ext>
                </a:extLst>
              </a:blip>
              <a:stretch>
                <a:fillRect/>
              </a:stretch>
            </p:blipFill>
            <p:spPr>
              <a:xfrm>
                <a:off x="9343359" y="2711470"/>
                <a:ext cx="621736" cy="621736"/>
              </a:xfrm>
              <a:prstGeom prst="rect">
                <a:avLst/>
              </a:prstGeom>
            </p:spPr>
          </p:pic>
          <p:sp>
            <p:nvSpPr>
              <p:cNvPr id="130" name="Arrow: Down 129">
                <a:extLst>
                  <a:ext uri="{FF2B5EF4-FFF2-40B4-BE49-F238E27FC236}">
                    <a16:creationId xmlns:a16="http://schemas.microsoft.com/office/drawing/2014/main" id="{7E40726A-FCC8-716C-6CA1-B9F9BCB221A0}"/>
                  </a:ext>
                </a:extLst>
              </p:cNvPr>
              <p:cNvSpPr/>
              <p:nvPr/>
            </p:nvSpPr>
            <p:spPr bwMode="auto">
              <a:xfrm rot="19003070">
                <a:off x="9169994" y="3647781"/>
                <a:ext cx="152807" cy="293693"/>
              </a:xfrm>
              <a:prstGeom prst="downArrow">
                <a:avLst/>
              </a:prstGeom>
              <a:solidFill>
                <a:srgbClr val="C00000"/>
              </a:solidFill>
              <a:ln w="25400" cap="flat" cmpd="sng" algn="ctr">
                <a:noFill/>
                <a:prstDash val="solid"/>
                <a:miter lim="800000"/>
                <a:headEnd type="none" w="med" len="med"/>
                <a:tailEnd type="none" w="med" len="med"/>
              </a:ln>
              <a:effectLst>
                <a:outerShdw blurRad="317500" dist="63500" dir="5400000" algn="ctr" rotWithShape="0">
                  <a:schemeClr val="tx1">
                    <a:alpha val="20000"/>
                  </a:schemeClr>
                </a:outerShdw>
              </a:effectLst>
            </p:spPr>
            <p:txBody>
              <a:bodyPr rot="0" spcFirstLastPara="0" vertOverflow="overflow" horzOverflow="overflow" vert="horz" wrap="square" lIns="91427" tIns="45713" rIns="91427" bIns="45713" numCol="1" spcCol="0" rtlCol="0" fromWordArt="0" anchor="ctr" anchorCtr="0" forceAA="0" compatLnSpc="1">
                <a:prstTxWarp prst="textNoShape">
                  <a:avLst/>
                </a:prstTxWarp>
                <a:noAutofit/>
              </a:bodyPr>
              <a:lstStyle/>
              <a:p>
                <a:pPr marL="0" marR="0" lvl="0" indent="0" algn="ctr" defTabSz="914225"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grpSp>
      <p:pic>
        <p:nvPicPr>
          <p:cNvPr id="150" name="Picture 10">
            <a:extLst>
              <a:ext uri="{FF2B5EF4-FFF2-40B4-BE49-F238E27FC236}">
                <a16:creationId xmlns:a16="http://schemas.microsoft.com/office/drawing/2014/main" id="{7468D28C-34AC-3459-BA8B-7533127731B9}"/>
              </a:ext>
              <a:ext uri="{C183D7F6-B498-43B3-948B-1728B52AA6E4}">
                <adec:decorative xmlns:adec="http://schemas.microsoft.com/office/drawing/2017/decorative" val="1"/>
              </a:ext>
            </a:extLst>
          </p:cNvPr>
          <p:cNvPicPr>
            <a:picLocks noChangeAspect="1" noChangeArrowheads="1"/>
          </p:cNvPicPr>
          <p:nvPr/>
        </p:nvPicPr>
        <p:blipFill>
          <a:blip r:embed="rId31" cstate="email">
            <a:extLst>
              <a:ext uri="{28A0092B-C50C-407E-A947-70E740481C1C}">
                <a14:useLocalDpi xmlns:a14="http://schemas.microsoft.com/office/drawing/2010/main"/>
              </a:ext>
            </a:extLst>
          </a:blip>
          <a:srcRect/>
          <a:stretch/>
        </p:blipFill>
        <p:spPr bwMode="auto">
          <a:xfrm>
            <a:off x="10084553" y="4759893"/>
            <a:ext cx="359906" cy="359906"/>
          </a:xfrm>
          <a:prstGeom prst="rect">
            <a:avLst/>
          </a:prstGeom>
          <a:noFill/>
          <a:extLst>
            <a:ext uri="{909E8E84-426E-40DD-AFC4-6F175D3DCCD1}">
              <a14:hiddenFill xmlns:a14="http://schemas.microsoft.com/office/drawing/2010/main">
                <a:solidFill>
                  <a:srgbClr val="FFFFFF"/>
                </a:solidFill>
              </a14:hiddenFill>
            </a:ext>
          </a:extLst>
        </p:spPr>
      </p:pic>
      <p:pic>
        <p:nvPicPr>
          <p:cNvPr id="152" name="Graphic 151">
            <a:extLst>
              <a:ext uri="{FF2B5EF4-FFF2-40B4-BE49-F238E27FC236}">
                <a16:creationId xmlns:a16="http://schemas.microsoft.com/office/drawing/2014/main" id="{CA21703A-1828-C0E4-E04C-1948C7A9AE1C}"/>
              </a:ext>
              <a:ext uri="{C183D7F6-B498-43B3-948B-1728B52AA6E4}">
                <adec:decorative xmlns:adec="http://schemas.microsoft.com/office/drawing/2017/decorative" val="1"/>
              </a:ext>
            </a:extLst>
          </p:cNvPr>
          <p:cNvPicPr>
            <a:picLocks noChangeAspect="1"/>
          </p:cNvPicPr>
          <p:nvPr/>
        </p:nvPicPr>
        <p:blipFill>
          <a:blip r:embed="rId32">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9395204" y="5073436"/>
            <a:ext cx="376434" cy="376434"/>
          </a:xfrm>
          <a:prstGeom prst="rect">
            <a:avLst/>
          </a:prstGeom>
        </p:spPr>
      </p:pic>
      <p:sp>
        <p:nvSpPr>
          <p:cNvPr id="9" name="Title 8">
            <a:extLst>
              <a:ext uri="{FF2B5EF4-FFF2-40B4-BE49-F238E27FC236}">
                <a16:creationId xmlns:a16="http://schemas.microsoft.com/office/drawing/2014/main" id="{0BB244BF-E2B9-B43C-97B4-2591A8E8C488}"/>
              </a:ext>
            </a:extLst>
          </p:cNvPr>
          <p:cNvSpPr>
            <a:spLocks noGrp="1"/>
          </p:cNvSpPr>
          <p:nvPr>
            <p:ph type="title"/>
          </p:nvPr>
        </p:nvSpPr>
        <p:spPr/>
        <p:txBody>
          <a:bodyPr/>
          <a:lstStyle/>
          <a:p>
            <a:r>
              <a:rPr lang="en-US" dirty="0"/>
              <a:t>Veritas Enterprise Data Services Platform</a:t>
            </a:r>
            <a:endParaRPr lang="en-NL" dirty="0"/>
          </a:p>
        </p:txBody>
      </p:sp>
    </p:spTree>
    <p:extLst>
      <p:ext uri="{BB962C8B-B14F-4D97-AF65-F5344CB8AC3E}">
        <p14:creationId xmlns:p14="http://schemas.microsoft.com/office/powerpoint/2010/main" val="3808230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xagon 66">
            <a:extLst>
              <a:ext uri="{FF2B5EF4-FFF2-40B4-BE49-F238E27FC236}">
                <a16:creationId xmlns:a16="http://schemas.microsoft.com/office/drawing/2014/main" id="{9E133577-82F6-9603-DF51-DE7C84264C13}"/>
              </a:ext>
            </a:extLst>
          </p:cNvPr>
          <p:cNvSpPr>
            <a:spLocks noChangeAspect="1"/>
          </p:cNvSpPr>
          <p:nvPr/>
        </p:nvSpPr>
        <p:spPr>
          <a:xfrm>
            <a:off x="1611228" y="1585352"/>
            <a:ext cx="3425444" cy="2915316"/>
          </a:xfrm>
          <a:custGeom>
            <a:avLst/>
            <a:gdLst>
              <a:gd name="connsiteX0" fmla="*/ 0 w 719291"/>
              <a:gd name="connsiteY0" fmla="*/ 312194 h 624388"/>
              <a:gd name="connsiteX1" fmla="*/ 156097 w 719291"/>
              <a:gd name="connsiteY1" fmla="*/ 0 h 624388"/>
              <a:gd name="connsiteX2" fmla="*/ 563194 w 719291"/>
              <a:gd name="connsiteY2" fmla="*/ 0 h 624388"/>
              <a:gd name="connsiteX3" fmla="*/ 719291 w 719291"/>
              <a:gd name="connsiteY3" fmla="*/ 312194 h 624388"/>
              <a:gd name="connsiteX4" fmla="*/ 563194 w 719291"/>
              <a:gd name="connsiteY4" fmla="*/ 624388 h 624388"/>
              <a:gd name="connsiteX5" fmla="*/ 156097 w 719291"/>
              <a:gd name="connsiteY5" fmla="*/ 624388 h 624388"/>
              <a:gd name="connsiteX6" fmla="*/ 0 w 719291"/>
              <a:gd name="connsiteY6" fmla="*/ 312194 h 624388"/>
              <a:gd name="connsiteX0" fmla="*/ 0 w 719291"/>
              <a:gd name="connsiteY0" fmla="*/ 312194 h 624388"/>
              <a:gd name="connsiteX1" fmla="*/ 156097 w 719291"/>
              <a:gd name="connsiteY1" fmla="*/ 0 h 624388"/>
              <a:gd name="connsiteX2" fmla="*/ 544341 w 719291"/>
              <a:gd name="connsiteY2" fmla="*/ 6285 h 624388"/>
              <a:gd name="connsiteX3" fmla="*/ 719291 w 719291"/>
              <a:gd name="connsiteY3" fmla="*/ 312194 h 624388"/>
              <a:gd name="connsiteX4" fmla="*/ 563194 w 719291"/>
              <a:gd name="connsiteY4" fmla="*/ 624388 h 624388"/>
              <a:gd name="connsiteX5" fmla="*/ 156097 w 719291"/>
              <a:gd name="connsiteY5" fmla="*/ 624388 h 624388"/>
              <a:gd name="connsiteX6" fmla="*/ 0 w 719291"/>
              <a:gd name="connsiteY6" fmla="*/ 312194 h 624388"/>
              <a:gd name="connsiteX0" fmla="*/ 0 w 719291"/>
              <a:gd name="connsiteY0" fmla="*/ 305909 h 618103"/>
              <a:gd name="connsiteX1" fmla="*/ 174951 w 719291"/>
              <a:gd name="connsiteY1" fmla="*/ 3142 h 618103"/>
              <a:gd name="connsiteX2" fmla="*/ 544341 w 719291"/>
              <a:gd name="connsiteY2" fmla="*/ 0 h 618103"/>
              <a:gd name="connsiteX3" fmla="*/ 719291 w 719291"/>
              <a:gd name="connsiteY3" fmla="*/ 305909 h 618103"/>
              <a:gd name="connsiteX4" fmla="*/ 563194 w 719291"/>
              <a:gd name="connsiteY4" fmla="*/ 618103 h 618103"/>
              <a:gd name="connsiteX5" fmla="*/ 156097 w 719291"/>
              <a:gd name="connsiteY5" fmla="*/ 618103 h 618103"/>
              <a:gd name="connsiteX6" fmla="*/ 0 w 719291"/>
              <a:gd name="connsiteY6" fmla="*/ 305909 h 618103"/>
              <a:gd name="connsiteX0" fmla="*/ 0 w 719291"/>
              <a:gd name="connsiteY0" fmla="*/ 305909 h 618103"/>
              <a:gd name="connsiteX1" fmla="*/ 174951 w 719291"/>
              <a:gd name="connsiteY1" fmla="*/ 3142 h 618103"/>
              <a:gd name="connsiteX2" fmla="*/ 544341 w 719291"/>
              <a:gd name="connsiteY2" fmla="*/ 0 h 618103"/>
              <a:gd name="connsiteX3" fmla="*/ 719291 w 719291"/>
              <a:gd name="connsiteY3" fmla="*/ 305909 h 618103"/>
              <a:gd name="connsiteX4" fmla="*/ 563194 w 719291"/>
              <a:gd name="connsiteY4" fmla="*/ 618103 h 618103"/>
              <a:gd name="connsiteX5" fmla="*/ 178093 w 719291"/>
              <a:gd name="connsiteY5" fmla="*/ 599249 h 618103"/>
              <a:gd name="connsiteX6" fmla="*/ 0 w 719291"/>
              <a:gd name="connsiteY6" fmla="*/ 305909 h 618103"/>
              <a:gd name="connsiteX0" fmla="*/ 0 w 719291"/>
              <a:gd name="connsiteY0" fmla="*/ 305909 h 608676"/>
              <a:gd name="connsiteX1" fmla="*/ 174951 w 719291"/>
              <a:gd name="connsiteY1" fmla="*/ 3142 h 608676"/>
              <a:gd name="connsiteX2" fmla="*/ 544341 w 719291"/>
              <a:gd name="connsiteY2" fmla="*/ 0 h 608676"/>
              <a:gd name="connsiteX3" fmla="*/ 719291 w 719291"/>
              <a:gd name="connsiteY3" fmla="*/ 305909 h 608676"/>
              <a:gd name="connsiteX4" fmla="*/ 534914 w 719291"/>
              <a:gd name="connsiteY4" fmla="*/ 608676 h 608676"/>
              <a:gd name="connsiteX5" fmla="*/ 178093 w 719291"/>
              <a:gd name="connsiteY5" fmla="*/ 599249 h 608676"/>
              <a:gd name="connsiteX6" fmla="*/ 0 w 719291"/>
              <a:gd name="connsiteY6" fmla="*/ 305909 h 608676"/>
              <a:gd name="connsiteX0" fmla="*/ 0 w 719291"/>
              <a:gd name="connsiteY0" fmla="*/ 305909 h 608676"/>
              <a:gd name="connsiteX1" fmla="*/ 174951 w 719291"/>
              <a:gd name="connsiteY1" fmla="*/ 3142 h 608676"/>
              <a:gd name="connsiteX2" fmla="*/ 544341 w 719291"/>
              <a:gd name="connsiteY2" fmla="*/ 0 h 608676"/>
              <a:gd name="connsiteX3" fmla="*/ 719291 w 719291"/>
              <a:gd name="connsiteY3" fmla="*/ 305909 h 608676"/>
              <a:gd name="connsiteX4" fmla="*/ 534914 w 719291"/>
              <a:gd name="connsiteY4" fmla="*/ 608676 h 608676"/>
              <a:gd name="connsiteX5" fmla="*/ 178093 w 719291"/>
              <a:gd name="connsiteY5" fmla="*/ 602391 h 608676"/>
              <a:gd name="connsiteX6" fmla="*/ 0 w 719291"/>
              <a:gd name="connsiteY6" fmla="*/ 305909 h 608676"/>
              <a:gd name="connsiteX0" fmla="*/ 0 w 719291"/>
              <a:gd name="connsiteY0" fmla="*/ 312194 h 614961"/>
              <a:gd name="connsiteX1" fmla="*/ 184378 w 719291"/>
              <a:gd name="connsiteY1" fmla="*/ 0 h 614961"/>
              <a:gd name="connsiteX2" fmla="*/ 544341 w 719291"/>
              <a:gd name="connsiteY2" fmla="*/ 6285 h 614961"/>
              <a:gd name="connsiteX3" fmla="*/ 719291 w 719291"/>
              <a:gd name="connsiteY3" fmla="*/ 312194 h 614961"/>
              <a:gd name="connsiteX4" fmla="*/ 534914 w 719291"/>
              <a:gd name="connsiteY4" fmla="*/ 614961 h 614961"/>
              <a:gd name="connsiteX5" fmla="*/ 178093 w 719291"/>
              <a:gd name="connsiteY5" fmla="*/ 60867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3143 h 614961"/>
              <a:gd name="connsiteX3" fmla="*/ 719291 w 719291"/>
              <a:gd name="connsiteY3" fmla="*/ 312194 h 614961"/>
              <a:gd name="connsiteX4" fmla="*/ 534914 w 719291"/>
              <a:gd name="connsiteY4" fmla="*/ 614961 h 614961"/>
              <a:gd name="connsiteX5" fmla="*/ 178093 w 719291"/>
              <a:gd name="connsiteY5" fmla="*/ 60867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3143 h 614961"/>
              <a:gd name="connsiteX3" fmla="*/ 719291 w 719291"/>
              <a:gd name="connsiteY3" fmla="*/ 312194 h 614961"/>
              <a:gd name="connsiteX4" fmla="*/ 534914 w 719291"/>
              <a:gd name="connsiteY4" fmla="*/ 614961 h 614961"/>
              <a:gd name="connsiteX5" fmla="*/ 178750 w 719291"/>
              <a:gd name="connsiteY5" fmla="*/ 61064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3143 h 614961"/>
              <a:gd name="connsiteX3" fmla="*/ 719291 w 719291"/>
              <a:gd name="connsiteY3" fmla="*/ 312194 h 614961"/>
              <a:gd name="connsiteX4" fmla="*/ 534914 w 719291"/>
              <a:gd name="connsiteY4" fmla="*/ 614961 h 614961"/>
              <a:gd name="connsiteX5" fmla="*/ 178750 w 719291"/>
              <a:gd name="connsiteY5" fmla="*/ 61261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517 h 614961"/>
              <a:gd name="connsiteX3" fmla="*/ 719291 w 719291"/>
              <a:gd name="connsiteY3" fmla="*/ 312194 h 614961"/>
              <a:gd name="connsiteX4" fmla="*/ 534914 w 719291"/>
              <a:gd name="connsiteY4" fmla="*/ 614961 h 614961"/>
              <a:gd name="connsiteX5" fmla="*/ 178750 w 719291"/>
              <a:gd name="connsiteY5" fmla="*/ 61261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517 h 614961"/>
              <a:gd name="connsiteX3" fmla="*/ 719291 w 719291"/>
              <a:gd name="connsiteY3" fmla="*/ 312194 h 614961"/>
              <a:gd name="connsiteX4" fmla="*/ 534914 w 719291"/>
              <a:gd name="connsiteY4" fmla="*/ 614961 h 614961"/>
              <a:gd name="connsiteX5" fmla="*/ 178750 w 719291"/>
              <a:gd name="connsiteY5" fmla="*/ 612616 h 614961"/>
              <a:gd name="connsiteX6" fmla="*/ 0 w 719291"/>
              <a:gd name="connsiteY6" fmla="*/ 312194 h 614961"/>
              <a:gd name="connsiteX0" fmla="*/ 0 w 719291"/>
              <a:gd name="connsiteY0" fmla="*/ 312194 h 614393"/>
              <a:gd name="connsiteX1" fmla="*/ 184378 w 719291"/>
              <a:gd name="connsiteY1" fmla="*/ 0 h 614393"/>
              <a:gd name="connsiteX2" fmla="*/ 538056 w 719291"/>
              <a:gd name="connsiteY2" fmla="*/ 517 h 614393"/>
              <a:gd name="connsiteX3" fmla="*/ 719291 w 719291"/>
              <a:gd name="connsiteY3" fmla="*/ 312194 h 614393"/>
              <a:gd name="connsiteX4" fmla="*/ 535482 w 719291"/>
              <a:gd name="connsiteY4" fmla="*/ 614393 h 614393"/>
              <a:gd name="connsiteX5" fmla="*/ 178750 w 719291"/>
              <a:gd name="connsiteY5" fmla="*/ 612616 h 614393"/>
              <a:gd name="connsiteX6" fmla="*/ 0 w 719291"/>
              <a:gd name="connsiteY6" fmla="*/ 312194 h 614393"/>
              <a:gd name="connsiteX0" fmla="*/ 0 w 719291"/>
              <a:gd name="connsiteY0" fmla="*/ 312194 h 613825"/>
              <a:gd name="connsiteX1" fmla="*/ 184378 w 719291"/>
              <a:gd name="connsiteY1" fmla="*/ 0 h 613825"/>
              <a:gd name="connsiteX2" fmla="*/ 538056 w 719291"/>
              <a:gd name="connsiteY2" fmla="*/ 517 h 613825"/>
              <a:gd name="connsiteX3" fmla="*/ 719291 w 719291"/>
              <a:gd name="connsiteY3" fmla="*/ 312194 h 613825"/>
              <a:gd name="connsiteX4" fmla="*/ 535482 w 719291"/>
              <a:gd name="connsiteY4" fmla="*/ 613825 h 613825"/>
              <a:gd name="connsiteX5" fmla="*/ 178750 w 719291"/>
              <a:gd name="connsiteY5" fmla="*/ 612616 h 613825"/>
              <a:gd name="connsiteX6" fmla="*/ 0 w 719291"/>
              <a:gd name="connsiteY6" fmla="*/ 312194 h 613825"/>
              <a:gd name="connsiteX0" fmla="*/ 0 w 719291"/>
              <a:gd name="connsiteY0" fmla="*/ 312194 h 613257"/>
              <a:gd name="connsiteX1" fmla="*/ 184378 w 719291"/>
              <a:gd name="connsiteY1" fmla="*/ 0 h 613257"/>
              <a:gd name="connsiteX2" fmla="*/ 538056 w 719291"/>
              <a:gd name="connsiteY2" fmla="*/ 517 h 613257"/>
              <a:gd name="connsiteX3" fmla="*/ 719291 w 719291"/>
              <a:gd name="connsiteY3" fmla="*/ 312194 h 613257"/>
              <a:gd name="connsiteX4" fmla="*/ 535482 w 719291"/>
              <a:gd name="connsiteY4" fmla="*/ 613257 h 613257"/>
              <a:gd name="connsiteX5" fmla="*/ 178750 w 719291"/>
              <a:gd name="connsiteY5" fmla="*/ 612616 h 613257"/>
              <a:gd name="connsiteX6" fmla="*/ 0 w 719291"/>
              <a:gd name="connsiteY6" fmla="*/ 312194 h 613257"/>
              <a:gd name="connsiteX0" fmla="*/ 0 w 719291"/>
              <a:gd name="connsiteY0" fmla="*/ 312194 h 612689"/>
              <a:gd name="connsiteX1" fmla="*/ 184378 w 719291"/>
              <a:gd name="connsiteY1" fmla="*/ 0 h 612689"/>
              <a:gd name="connsiteX2" fmla="*/ 538056 w 719291"/>
              <a:gd name="connsiteY2" fmla="*/ 517 h 612689"/>
              <a:gd name="connsiteX3" fmla="*/ 719291 w 719291"/>
              <a:gd name="connsiteY3" fmla="*/ 312194 h 612689"/>
              <a:gd name="connsiteX4" fmla="*/ 535482 w 719291"/>
              <a:gd name="connsiteY4" fmla="*/ 612689 h 612689"/>
              <a:gd name="connsiteX5" fmla="*/ 178750 w 719291"/>
              <a:gd name="connsiteY5" fmla="*/ 612616 h 612689"/>
              <a:gd name="connsiteX6" fmla="*/ 0 w 719291"/>
              <a:gd name="connsiteY6" fmla="*/ 312194 h 612689"/>
              <a:gd name="connsiteX0" fmla="*/ 0 w 719291"/>
              <a:gd name="connsiteY0" fmla="*/ 311677 h 612172"/>
              <a:gd name="connsiteX1" fmla="*/ 184378 w 719291"/>
              <a:gd name="connsiteY1" fmla="*/ 51 h 612172"/>
              <a:gd name="connsiteX2" fmla="*/ 538056 w 719291"/>
              <a:gd name="connsiteY2" fmla="*/ 0 h 612172"/>
              <a:gd name="connsiteX3" fmla="*/ 719291 w 719291"/>
              <a:gd name="connsiteY3" fmla="*/ 311677 h 612172"/>
              <a:gd name="connsiteX4" fmla="*/ 535482 w 719291"/>
              <a:gd name="connsiteY4" fmla="*/ 612172 h 612172"/>
              <a:gd name="connsiteX5" fmla="*/ 178750 w 719291"/>
              <a:gd name="connsiteY5" fmla="*/ 612099 h 612172"/>
              <a:gd name="connsiteX6" fmla="*/ 0 w 719291"/>
              <a:gd name="connsiteY6" fmla="*/ 311677 h 6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291" h="612172">
                <a:moveTo>
                  <a:pt x="0" y="311677"/>
                </a:moveTo>
                <a:lnTo>
                  <a:pt x="184378" y="51"/>
                </a:lnTo>
                <a:lnTo>
                  <a:pt x="538056" y="0"/>
                </a:lnTo>
                <a:lnTo>
                  <a:pt x="719291" y="311677"/>
                </a:lnTo>
                <a:lnTo>
                  <a:pt x="535482" y="612172"/>
                </a:lnTo>
                <a:lnTo>
                  <a:pt x="178750" y="612099"/>
                </a:lnTo>
                <a:lnTo>
                  <a:pt x="0" y="311677"/>
                </a:lnTo>
                <a:close/>
              </a:path>
            </a:pathLst>
          </a:custGeom>
          <a:solidFill>
            <a:schemeClr val="tx2"/>
          </a:solidFill>
          <a:ln w="19050">
            <a:solidFill>
              <a:schemeClr val="accent6"/>
            </a:solidFill>
            <a:round/>
          </a:ln>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3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Arial"/>
              <a:ea typeface="+mn-ea"/>
              <a:cs typeface="+mn-cs"/>
            </a:endParaRPr>
          </a:p>
        </p:txBody>
      </p:sp>
      <p:sp>
        <p:nvSpPr>
          <p:cNvPr id="106" name="Hexagon 66">
            <a:extLst>
              <a:ext uri="{FF2B5EF4-FFF2-40B4-BE49-F238E27FC236}">
                <a16:creationId xmlns:a16="http://schemas.microsoft.com/office/drawing/2014/main" id="{AB422D86-BD50-D802-5BDE-8C7F7E97D3BA}"/>
              </a:ext>
            </a:extLst>
          </p:cNvPr>
          <p:cNvSpPr>
            <a:spLocks noChangeAspect="1"/>
          </p:cNvSpPr>
          <p:nvPr/>
        </p:nvSpPr>
        <p:spPr>
          <a:xfrm>
            <a:off x="4383279" y="3207812"/>
            <a:ext cx="3425444" cy="2915316"/>
          </a:xfrm>
          <a:custGeom>
            <a:avLst/>
            <a:gdLst>
              <a:gd name="connsiteX0" fmla="*/ 0 w 719291"/>
              <a:gd name="connsiteY0" fmla="*/ 312194 h 624388"/>
              <a:gd name="connsiteX1" fmla="*/ 156097 w 719291"/>
              <a:gd name="connsiteY1" fmla="*/ 0 h 624388"/>
              <a:gd name="connsiteX2" fmla="*/ 563194 w 719291"/>
              <a:gd name="connsiteY2" fmla="*/ 0 h 624388"/>
              <a:gd name="connsiteX3" fmla="*/ 719291 w 719291"/>
              <a:gd name="connsiteY3" fmla="*/ 312194 h 624388"/>
              <a:gd name="connsiteX4" fmla="*/ 563194 w 719291"/>
              <a:gd name="connsiteY4" fmla="*/ 624388 h 624388"/>
              <a:gd name="connsiteX5" fmla="*/ 156097 w 719291"/>
              <a:gd name="connsiteY5" fmla="*/ 624388 h 624388"/>
              <a:gd name="connsiteX6" fmla="*/ 0 w 719291"/>
              <a:gd name="connsiteY6" fmla="*/ 312194 h 624388"/>
              <a:gd name="connsiteX0" fmla="*/ 0 w 719291"/>
              <a:gd name="connsiteY0" fmla="*/ 312194 h 624388"/>
              <a:gd name="connsiteX1" fmla="*/ 156097 w 719291"/>
              <a:gd name="connsiteY1" fmla="*/ 0 h 624388"/>
              <a:gd name="connsiteX2" fmla="*/ 544341 w 719291"/>
              <a:gd name="connsiteY2" fmla="*/ 6285 h 624388"/>
              <a:gd name="connsiteX3" fmla="*/ 719291 w 719291"/>
              <a:gd name="connsiteY3" fmla="*/ 312194 h 624388"/>
              <a:gd name="connsiteX4" fmla="*/ 563194 w 719291"/>
              <a:gd name="connsiteY4" fmla="*/ 624388 h 624388"/>
              <a:gd name="connsiteX5" fmla="*/ 156097 w 719291"/>
              <a:gd name="connsiteY5" fmla="*/ 624388 h 624388"/>
              <a:gd name="connsiteX6" fmla="*/ 0 w 719291"/>
              <a:gd name="connsiteY6" fmla="*/ 312194 h 624388"/>
              <a:gd name="connsiteX0" fmla="*/ 0 w 719291"/>
              <a:gd name="connsiteY0" fmla="*/ 305909 h 618103"/>
              <a:gd name="connsiteX1" fmla="*/ 174951 w 719291"/>
              <a:gd name="connsiteY1" fmla="*/ 3142 h 618103"/>
              <a:gd name="connsiteX2" fmla="*/ 544341 w 719291"/>
              <a:gd name="connsiteY2" fmla="*/ 0 h 618103"/>
              <a:gd name="connsiteX3" fmla="*/ 719291 w 719291"/>
              <a:gd name="connsiteY3" fmla="*/ 305909 h 618103"/>
              <a:gd name="connsiteX4" fmla="*/ 563194 w 719291"/>
              <a:gd name="connsiteY4" fmla="*/ 618103 h 618103"/>
              <a:gd name="connsiteX5" fmla="*/ 156097 w 719291"/>
              <a:gd name="connsiteY5" fmla="*/ 618103 h 618103"/>
              <a:gd name="connsiteX6" fmla="*/ 0 w 719291"/>
              <a:gd name="connsiteY6" fmla="*/ 305909 h 618103"/>
              <a:gd name="connsiteX0" fmla="*/ 0 w 719291"/>
              <a:gd name="connsiteY0" fmla="*/ 305909 h 618103"/>
              <a:gd name="connsiteX1" fmla="*/ 174951 w 719291"/>
              <a:gd name="connsiteY1" fmla="*/ 3142 h 618103"/>
              <a:gd name="connsiteX2" fmla="*/ 544341 w 719291"/>
              <a:gd name="connsiteY2" fmla="*/ 0 h 618103"/>
              <a:gd name="connsiteX3" fmla="*/ 719291 w 719291"/>
              <a:gd name="connsiteY3" fmla="*/ 305909 h 618103"/>
              <a:gd name="connsiteX4" fmla="*/ 563194 w 719291"/>
              <a:gd name="connsiteY4" fmla="*/ 618103 h 618103"/>
              <a:gd name="connsiteX5" fmla="*/ 178093 w 719291"/>
              <a:gd name="connsiteY5" fmla="*/ 599249 h 618103"/>
              <a:gd name="connsiteX6" fmla="*/ 0 w 719291"/>
              <a:gd name="connsiteY6" fmla="*/ 305909 h 618103"/>
              <a:gd name="connsiteX0" fmla="*/ 0 w 719291"/>
              <a:gd name="connsiteY0" fmla="*/ 305909 h 608676"/>
              <a:gd name="connsiteX1" fmla="*/ 174951 w 719291"/>
              <a:gd name="connsiteY1" fmla="*/ 3142 h 608676"/>
              <a:gd name="connsiteX2" fmla="*/ 544341 w 719291"/>
              <a:gd name="connsiteY2" fmla="*/ 0 h 608676"/>
              <a:gd name="connsiteX3" fmla="*/ 719291 w 719291"/>
              <a:gd name="connsiteY3" fmla="*/ 305909 h 608676"/>
              <a:gd name="connsiteX4" fmla="*/ 534914 w 719291"/>
              <a:gd name="connsiteY4" fmla="*/ 608676 h 608676"/>
              <a:gd name="connsiteX5" fmla="*/ 178093 w 719291"/>
              <a:gd name="connsiteY5" fmla="*/ 599249 h 608676"/>
              <a:gd name="connsiteX6" fmla="*/ 0 w 719291"/>
              <a:gd name="connsiteY6" fmla="*/ 305909 h 608676"/>
              <a:gd name="connsiteX0" fmla="*/ 0 w 719291"/>
              <a:gd name="connsiteY0" fmla="*/ 305909 h 608676"/>
              <a:gd name="connsiteX1" fmla="*/ 174951 w 719291"/>
              <a:gd name="connsiteY1" fmla="*/ 3142 h 608676"/>
              <a:gd name="connsiteX2" fmla="*/ 544341 w 719291"/>
              <a:gd name="connsiteY2" fmla="*/ 0 h 608676"/>
              <a:gd name="connsiteX3" fmla="*/ 719291 w 719291"/>
              <a:gd name="connsiteY3" fmla="*/ 305909 h 608676"/>
              <a:gd name="connsiteX4" fmla="*/ 534914 w 719291"/>
              <a:gd name="connsiteY4" fmla="*/ 608676 h 608676"/>
              <a:gd name="connsiteX5" fmla="*/ 178093 w 719291"/>
              <a:gd name="connsiteY5" fmla="*/ 602391 h 608676"/>
              <a:gd name="connsiteX6" fmla="*/ 0 w 719291"/>
              <a:gd name="connsiteY6" fmla="*/ 305909 h 608676"/>
              <a:gd name="connsiteX0" fmla="*/ 0 w 719291"/>
              <a:gd name="connsiteY0" fmla="*/ 312194 h 614961"/>
              <a:gd name="connsiteX1" fmla="*/ 184378 w 719291"/>
              <a:gd name="connsiteY1" fmla="*/ 0 h 614961"/>
              <a:gd name="connsiteX2" fmla="*/ 544341 w 719291"/>
              <a:gd name="connsiteY2" fmla="*/ 6285 h 614961"/>
              <a:gd name="connsiteX3" fmla="*/ 719291 w 719291"/>
              <a:gd name="connsiteY3" fmla="*/ 312194 h 614961"/>
              <a:gd name="connsiteX4" fmla="*/ 534914 w 719291"/>
              <a:gd name="connsiteY4" fmla="*/ 614961 h 614961"/>
              <a:gd name="connsiteX5" fmla="*/ 178093 w 719291"/>
              <a:gd name="connsiteY5" fmla="*/ 60867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3143 h 614961"/>
              <a:gd name="connsiteX3" fmla="*/ 719291 w 719291"/>
              <a:gd name="connsiteY3" fmla="*/ 312194 h 614961"/>
              <a:gd name="connsiteX4" fmla="*/ 534914 w 719291"/>
              <a:gd name="connsiteY4" fmla="*/ 614961 h 614961"/>
              <a:gd name="connsiteX5" fmla="*/ 178093 w 719291"/>
              <a:gd name="connsiteY5" fmla="*/ 60867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3143 h 614961"/>
              <a:gd name="connsiteX3" fmla="*/ 719291 w 719291"/>
              <a:gd name="connsiteY3" fmla="*/ 312194 h 614961"/>
              <a:gd name="connsiteX4" fmla="*/ 534914 w 719291"/>
              <a:gd name="connsiteY4" fmla="*/ 614961 h 614961"/>
              <a:gd name="connsiteX5" fmla="*/ 178750 w 719291"/>
              <a:gd name="connsiteY5" fmla="*/ 61064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3143 h 614961"/>
              <a:gd name="connsiteX3" fmla="*/ 719291 w 719291"/>
              <a:gd name="connsiteY3" fmla="*/ 312194 h 614961"/>
              <a:gd name="connsiteX4" fmla="*/ 534914 w 719291"/>
              <a:gd name="connsiteY4" fmla="*/ 614961 h 614961"/>
              <a:gd name="connsiteX5" fmla="*/ 178750 w 719291"/>
              <a:gd name="connsiteY5" fmla="*/ 61261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517 h 614961"/>
              <a:gd name="connsiteX3" fmla="*/ 719291 w 719291"/>
              <a:gd name="connsiteY3" fmla="*/ 312194 h 614961"/>
              <a:gd name="connsiteX4" fmla="*/ 534914 w 719291"/>
              <a:gd name="connsiteY4" fmla="*/ 614961 h 614961"/>
              <a:gd name="connsiteX5" fmla="*/ 178750 w 719291"/>
              <a:gd name="connsiteY5" fmla="*/ 61261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517 h 614961"/>
              <a:gd name="connsiteX3" fmla="*/ 719291 w 719291"/>
              <a:gd name="connsiteY3" fmla="*/ 312194 h 614961"/>
              <a:gd name="connsiteX4" fmla="*/ 534914 w 719291"/>
              <a:gd name="connsiteY4" fmla="*/ 614961 h 614961"/>
              <a:gd name="connsiteX5" fmla="*/ 178750 w 719291"/>
              <a:gd name="connsiteY5" fmla="*/ 612616 h 614961"/>
              <a:gd name="connsiteX6" fmla="*/ 0 w 719291"/>
              <a:gd name="connsiteY6" fmla="*/ 312194 h 614961"/>
              <a:gd name="connsiteX0" fmla="*/ 0 w 719291"/>
              <a:gd name="connsiteY0" fmla="*/ 312194 h 614393"/>
              <a:gd name="connsiteX1" fmla="*/ 184378 w 719291"/>
              <a:gd name="connsiteY1" fmla="*/ 0 h 614393"/>
              <a:gd name="connsiteX2" fmla="*/ 538056 w 719291"/>
              <a:gd name="connsiteY2" fmla="*/ 517 h 614393"/>
              <a:gd name="connsiteX3" fmla="*/ 719291 w 719291"/>
              <a:gd name="connsiteY3" fmla="*/ 312194 h 614393"/>
              <a:gd name="connsiteX4" fmla="*/ 535482 w 719291"/>
              <a:gd name="connsiteY4" fmla="*/ 614393 h 614393"/>
              <a:gd name="connsiteX5" fmla="*/ 178750 w 719291"/>
              <a:gd name="connsiteY5" fmla="*/ 612616 h 614393"/>
              <a:gd name="connsiteX6" fmla="*/ 0 w 719291"/>
              <a:gd name="connsiteY6" fmla="*/ 312194 h 614393"/>
              <a:gd name="connsiteX0" fmla="*/ 0 w 719291"/>
              <a:gd name="connsiteY0" fmla="*/ 312194 h 613825"/>
              <a:gd name="connsiteX1" fmla="*/ 184378 w 719291"/>
              <a:gd name="connsiteY1" fmla="*/ 0 h 613825"/>
              <a:gd name="connsiteX2" fmla="*/ 538056 w 719291"/>
              <a:gd name="connsiteY2" fmla="*/ 517 h 613825"/>
              <a:gd name="connsiteX3" fmla="*/ 719291 w 719291"/>
              <a:gd name="connsiteY3" fmla="*/ 312194 h 613825"/>
              <a:gd name="connsiteX4" fmla="*/ 535482 w 719291"/>
              <a:gd name="connsiteY4" fmla="*/ 613825 h 613825"/>
              <a:gd name="connsiteX5" fmla="*/ 178750 w 719291"/>
              <a:gd name="connsiteY5" fmla="*/ 612616 h 613825"/>
              <a:gd name="connsiteX6" fmla="*/ 0 w 719291"/>
              <a:gd name="connsiteY6" fmla="*/ 312194 h 613825"/>
              <a:gd name="connsiteX0" fmla="*/ 0 w 719291"/>
              <a:gd name="connsiteY0" fmla="*/ 312194 h 613257"/>
              <a:gd name="connsiteX1" fmla="*/ 184378 w 719291"/>
              <a:gd name="connsiteY1" fmla="*/ 0 h 613257"/>
              <a:gd name="connsiteX2" fmla="*/ 538056 w 719291"/>
              <a:gd name="connsiteY2" fmla="*/ 517 h 613257"/>
              <a:gd name="connsiteX3" fmla="*/ 719291 w 719291"/>
              <a:gd name="connsiteY3" fmla="*/ 312194 h 613257"/>
              <a:gd name="connsiteX4" fmla="*/ 535482 w 719291"/>
              <a:gd name="connsiteY4" fmla="*/ 613257 h 613257"/>
              <a:gd name="connsiteX5" fmla="*/ 178750 w 719291"/>
              <a:gd name="connsiteY5" fmla="*/ 612616 h 613257"/>
              <a:gd name="connsiteX6" fmla="*/ 0 w 719291"/>
              <a:gd name="connsiteY6" fmla="*/ 312194 h 613257"/>
              <a:gd name="connsiteX0" fmla="*/ 0 w 719291"/>
              <a:gd name="connsiteY0" fmla="*/ 312194 h 612689"/>
              <a:gd name="connsiteX1" fmla="*/ 184378 w 719291"/>
              <a:gd name="connsiteY1" fmla="*/ 0 h 612689"/>
              <a:gd name="connsiteX2" fmla="*/ 538056 w 719291"/>
              <a:gd name="connsiteY2" fmla="*/ 517 h 612689"/>
              <a:gd name="connsiteX3" fmla="*/ 719291 w 719291"/>
              <a:gd name="connsiteY3" fmla="*/ 312194 h 612689"/>
              <a:gd name="connsiteX4" fmla="*/ 535482 w 719291"/>
              <a:gd name="connsiteY4" fmla="*/ 612689 h 612689"/>
              <a:gd name="connsiteX5" fmla="*/ 178750 w 719291"/>
              <a:gd name="connsiteY5" fmla="*/ 612616 h 612689"/>
              <a:gd name="connsiteX6" fmla="*/ 0 w 719291"/>
              <a:gd name="connsiteY6" fmla="*/ 312194 h 612689"/>
              <a:gd name="connsiteX0" fmla="*/ 0 w 719291"/>
              <a:gd name="connsiteY0" fmla="*/ 311677 h 612172"/>
              <a:gd name="connsiteX1" fmla="*/ 184378 w 719291"/>
              <a:gd name="connsiteY1" fmla="*/ 51 h 612172"/>
              <a:gd name="connsiteX2" fmla="*/ 538056 w 719291"/>
              <a:gd name="connsiteY2" fmla="*/ 0 h 612172"/>
              <a:gd name="connsiteX3" fmla="*/ 719291 w 719291"/>
              <a:gd name="connsiteY3" fmla="*/ 311677 h 612172"/>
              <a:gd name="connsiteX4" fmla="*/ 535482 w 719291"/>
              <a:gd name="connsiteY4" fmla="*/ 612172 h 612172"/>
              <a:gd name="connsiteX5" fmla="*/ 178750 w 719291"/>
              <a:gd name="connsiteY5" fmla="*/ 612099 h 612172"/>
              <a:gd name="connsiteX6" fmla="*/ 0 w 719291"/>
              <a:gd name="connsiteY6" fmla="*/ 311677 h 6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291" h="612172">
                <a:moveTo>
                  <a:pt x="0" y="311677"/>
                </a:moveTo>
                <a:lnTo>
                  <a:pt x="184378" y="51"/>
                </a:lnTo>
                <a:lnTo>
                  <a:pt x="538056" y="0"/>
                </a:lnTo>
                <a:lnTo>
                  <a:pt x="719291" y="311677"/>
                </a:lnTo>
                <a:lnTo>
                  <a:pt x="535482" y="612172"/>
                </a:lnTo>
                <a:lnTo>
                  <a:pt x="178750" y="612099"/>
                </a:lnTo>
                <a:lnTo>
                  <a:pt x="0" y="311677"/>
                </a:lnTo>
                <a:close/>
              </a:path>
            </a:pathLst>
          </a:custGeom>
          <a:solidFill>
            <a:schemeClr val="tx2"/>
          </a:solidFill>
          <a:ln w="19050">
            <a:solidFill>
              <a:schemeClr val="accent6"/>
            </a:solidFill>
            <a:round/>
          </a:ln>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3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113" name="Group 112">
            <a:extLst>
              <a:ext uri="{FF2B5EF4-FFF2-40B4-BE49-F238E27FC236}">
                <a16:creationId xmlns:a16="http://schemas.microsoft.com/office/drawing/2014/main" id="{0A03CFEB-B908-B92A-2163-7DB4014C28F5}"/>
              </a:ext>
            </a:extLst>
          </p:cNvPr>
          <p:cNvGrpSpPr/>
          <p:nvPr/>
        </p:nvGrpSpPr>
        <p:grpSpPr>
          <a:xfrm>
            <a:off x="4903697" y="4665470"/>
            <a:ext cx="2384608" cy="1192304"/>
            <a:chOff x="2174389" y="3103531"/>
            <a:chExt cx="2432424" cy="1216212"/>
          </a:xfrm>
        </p:grpSpPr>
        <p:cxnSp>
          <p:nvCxnSpPr>
            <p:cNvPr id="115" name="Straight Connector 114">
              <a:extLst>
                <a:ext uri="{FF2B5EF4-FFF2-40B4-BE49-F238E27FC236}">
                  <a16:creationId xmlns:a16="http://schemas.microsoft.com/office/drawing/2014/main" id="{030AB841-AA11-93A6-4B1C-9B5073ABCA20}"/>
                </a:ext>
              </a:extLst>
            </p:cNvPr>
            <p:cNvCxnSpPr>
              <a:cxnSpLocks/>
            </p:cNvCxnSpPr>
            <p:nvPr/>
          </p:nvCxnSpPr>
          <p:spPr>
            <a:xfrm rot="5400000">
              <a:off x="3390601" y="1887319"/>
              <a:ext cx="0" cy="2432424"/>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30D6E892-976D-37E2-9A70-99F190A95DFB}"/>
                </a:ext>
              </a:extLst>
            </p:cNvPr>
            <p:cNvCxnSpPr>
              <a:cxnSpLocks/>
            </p:cNvCxnSpPr>
            <p:nvPr/>
          </p:nvCxnSpPr>
          <p:spPr>
            <a:xfrm>
              <a:off x="3390601" y="3137669"/>
              <a:ext cx="0" cy="1182074"/>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Rectangle 2">
            <a:extLst>
              <a:ext uri="{FF2B5EF4-FFF2-40B4-BE49-F238E27FC236}">
                <a16:creationId xmlns:a16="http://schemas.microsoft.com/office/drawing/2014/main" id="{773902AB-BD67-116C-5CE1-C89B4411CA5C}"/>
              </a:ext>
            </a:extLst>
          </p:cNvPr>
          <p:cNvSpPr/>
          <p:nvPr/>
        </p:nvSpPr>
        <p:spPr bwMode="auto">
          <a:xfrm>
            <a:off x="5430416" y="4348658"/>
            <a:ext cx="1371600" cy="633625"/>
          </a:xfrm>
          <a:prstGeom prst="rect">
            <a:avLst/>
          </a:prstGeom>
          <a:solidFill>
            <a:srgbClr val="017DD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7" name="Hexagon 66">
            <a:extLst>
              <a:ext uri="{FF2B5EF4-FFF2-40B4-BE49-F238E27FC236}">
                <a16:creationId xmlns:a16="http://schemas.microsoft.com/office/drawing/2014/main" id="{4C04E364-9F7C-0C02-9881-41D14D3BE66E}"/>
              </a:ext>
            </a:extLst>
          </p:cNvPr>
          <p:cNvSpPr>
            <a:spLocks noChangeAspect="1"/>
          </p:cNvSpPr>
          <p:nvPr/>
        </p:nvSpPr>
        <p:spPr>
          <a:xfrm>
            <a:off x="7155330" y="1585351"/>
            <a:ext cx="3425444" cy="2915316"/>
          </a:xfrm>
          <a:custGeom>
            <a:avLst/>
            <a:gdLst>
              <a:gd name="connsiteX0" fmla="*/ 0 w 719291"/>
              <a:gd name="connsiteY0" fmla="*/ 312194 h 624388"/>
              <a:gd name="connsiteX1" fmla="*/ 156097 w 719291"/>
              <a:gd name="connsiteY1" fmla="*/ 0 h 624388"/>
              <a:gd name="connsiteX2" fmla="*/ 563194 w 719291"/>
              <a:gd name="connsiteY2" fmla="*/ 0 h 624388"/>
              <a:gd name="connsiteX3" fmla="*/ 719291 w 719291"/>
              <a:gd name="connsiteY3" fmla="*/ 312194 h 624388"/>
              <a:gd name="connsiteX4" fmla="*/ 563194 w 719291"/>
              <a:gd name="connsiteY4" fmla="*/ 624388 h 624388"/>
              <a:gd name="connsiteX5" fmla="*/ 156097 w 719291"/>
              <a:gd name="connsiteY5" fmla="*/ 624388 h 624388"/>
              <a:gd name="connsiteX6" fmla="*/ 0 w 719291"/>
              <a:gd name="connsiteY6" fmla="*/ 312194 h 624388"/>
              <a:gd name="connsiteX0" fmla="*/ 0 w 719291"/>
              <a:gd name="connsiteY0" fmla="*/ 312194 h 624388"/>
              <a:gd name="connsiteX1" fmla="*/ 156097 w 719291"/>
              <a:gd name="connsiteY1" fmla="*/ 0 h 624388"/>
              <a:gd name="connsiteX2" fmla="*/ 544341 w 719291"/>
              <a:gd name="connsiteY2" fmla="*/ 6285 h 624388"/>
              <a:gd name="connsiteX3" fmla="*/ 719291 w 719291"/>
              <a:gd name="connsiteY3" fmla="*/ 312194 h 624388"/>
              <a:gd name="connsiteX4" fmla="*/ 563194 w 719291"/>
              <a:gd name="connsiteY4" fmla="*/ 624388 h 624388"/>
              <a:gd name="connsiteX5" fmla="*/ 156097 w 719291"/>
              <a:gd name="connsiteY5" fmla="*/ 624388 h 624388"/>
              <a:gd name="connsiteX6" fmla="*/ 0 w 719291"/>
              <a:gd name="connsiteY6" fmla="*/ 312194 h 624388"/>
              <a:gd name="connsiteX0" fmla="*/ 0 w 719291"/>
              <a:gd name="connsiteY0" fmla="*/ 305909 h 618103"/>
              <a:gd name="connsiteX1" fmla="*/ 174951 w 719291"/>
              <a:gd name="connsiteY1" fmla="*/ 3142 h 618103"/>
              <a:gd name="connsiteX2" fmla="*/ 544341 w 719291"/>
              <a:gd name="connsiteY2" fmla="*/ 0 h 618103"/>
              <a:gd name="connsiteX3" fmla="*/ 719291 w 719291"/>
              <a:gd name="connsiteY3" fmla="*/ 305909 h 618103"/>
              <a:gd name="connsiteX4" fmla="*/ 563194 w 719291"/>
              <a:gd name="connsiteY4" fmla="*/ 618103 h 618103"/>
              <a:gd name="connsiteX5" fmla="*/ 156097 w 719291"/>
              <a:gd name="connsiteY5" fmla="*/ 618103 h 618103"/>
              <a:gd name="connsiteX6" fmla="*/ 0 w 719291"/>
              <a:gd name="connsiteY6" fmla="*/ 305909 h 618103"/>
              <a:gd name="connsiteX0" fmla="*/ 0 w 719291"/>
              <a:gd name="connsiteY0" fmla="*/ 305909 h 618103"/>
              <a:gd name="connsiteX1" fmla="*/ 174951 w 719291"/>
              <a:gd name="connsiteY1" fmla="*/ 3142 h 618103"/>
              <a:gd name="connsiteX2" fmla="*/ 544341 w 719291"/>
              <a:gd name="connsiteY2" fmla="*/ 0 h 618103"/>
              <a:gd name="connsiteX3" fmla="*/ 719291 w 719291"/>
              <a:gd name="connsiteY3" fmla="*/ 305909 h 618103"/>
              <a:gd name="connsiteX4" fmla="*/ 563194 w 719291"/>
              <a:gd name="connsiteY4" fmla="*/ 618103 h 618103"/>
              <a:gd name="connsiteX5" fmla="*/ 178093 w 719291"/>
              <a:gd name="connsiteY5" fmla="*/ 599249 h 618103"/>
              <a:gd name="connsiteX6" fmla="*/ 0 w 719291"/>
              <a:gd name="connsiteY6" fmla="*/ 305909 h 618103"/>
              <a:gd name="connsiteX0" fmla="*/ 0 w 719291"/>
              <a:gd name="connsiteY0" fmla="*/ 305909 h 608676"/>
              <a:gd name="connsiteX1" fmla="*/ 174951 w 719291"/>
              <a:gd name="connsiteY1" fmla="*/ 3142 h 608676"/>
              <a:gd name="connsiteX2" fmla="*/ 544341 w 719291"/>
              <a:gd name="connsiteY2" fmla="*/ 0 h 608676"/>
              <a:gd name="connsiteX3" fmla="*/ 719291 w 719291"/>
              <a:gd name="connsiteY3" fmla="*/ 305909 h 608676"/>
              <a:gd name="connsiteX4" fmla="*/ 534914 w 719291"/>
              <a:gd name="connsiteY4" fmla="*/ 608676 h 608676"/>
              <a:gd name="connsiteX5" fmla="*/ 178093 w 719291"/>
              <a:gd name="connsiteY5" fmla="*/ 599249 h 608676"/>
              <a:gd name="connsiteX6" fmla="*/ 0 w 719291"/>
              <a:gd name="connsiteY6" fmla="*/ 305909 h 608676"/>
              <a:gd name="connsiteX0" fmla="*/ 0 w 719291"/>
              <a:gd name="connsiteY0" fmla="*/ 305909 h 608676"/>
              <a:gd name="connsiteX1" fmla="*/ 174951 w 719291"/>
              <a:gd name="connsiteY1" fmla="*/ 3142 h 608676"/>
              <a:gd name="connsiteX2" fmla="*/ 544341 w 719291"/>
              <a:gd name="connsiteY2" fmla="*/ 0 h 608676"/>
              <a:gd name="connsiteX3" fmla="*/ 719291 w 719291"/>
              <a:gd name="connsiteY3" fmla="*/ 305909 h 608676"/>
              <a:gd name="connsiteX4" fmla="*/ 534914 w 719291"/>
              <a:gd name="connsiteY4" fmla="*/ 608676 h 608676"/>
              <a:gd name="connsiteX5" fmla="*/ 178093 w 719291"/>
              <a:gd name="connsiteY5" fmla="*/ 602391 h 608676"/>
              <a:gd name="connsiteX6" fmla="*/ 0 w 719291"/>
              <a:gd name="connsiteY6" fmla="*/ 305909 h 608676"/>
              <a:gd name="connsiteX0" fmla="*/ 0 w 719291"/>
              <a:gd name="connsiteY0" fmla="*/ 312194 h 614961"/>
              <a:gd name="connsiteX1" fmla="*/ 184378 w 719291"/>
              <a:gd name="connsiteY1" fmla="*/ 0 h 614961"/>
              <a:gd name="connsiteX2" fmla="*/ 544341 w 719291"/>
              <a:gd name="connsiteY2" fmla="*/ 6285 h 614961"/>
              <a:gd name="connsiteX3" fmla="*/ 719291 w 719291"/>
              <a:gd name="connsiteY3" fmla="*/ 312194 h 614961"/>
              <a:gd name="connsiteX4" fmla="*/ 534914 w 719291"/>
              <a:gd name="connsiteY4" fmla="*/ 614961 h 614961"/>
              <a:gd name="connsiteX5" fmla="*/ 178093 w 719291"/>
              <a:gd name="connsiteY5" fmla="*/ 60867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3143 h 614961"/>
              <a:gd name="connsiteX3" fmla="*/ 719291 w 719291"/>
              <a:gd name="connsiteY3" fmla="*/ 312194 h 614961"/>
              <a:gd name="connsiteX4" fmla="*/ 534914 w 719291"/>
              <a:gd name="connsiteY4" fmla="*/ 614961 h 614961"/>
              <a:gd name="connsiteX5" fmla="*/ 178093 w 719291"/>
              <a:gd name="connsiteY5" fmla="*/ 60867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3143 h 614961"/>
              <a:gd name="connsiteX3" fmla="*/ 719291 w 719291"/>
              <a:gd name="connsiteY3" fmla="*/ 312194 h 614961"/>
              <a:gd name="connsiteX4" fmla="*/ 534914 w 719291"/>
              <a:gd name="connsiteY4" fmla="*/ 614961 h 614961"/>
              <a:gd name="connsiteX5" fmla="*/ 178750 w 719291"/>
              <a:gd name="connsiteY5" fmla="*/ 61064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3143 h 614961"/>
              <a:gd name="connsiteX3" fmla="*/ 719291 w 719291"/>
              <a:gd name="connsiteY3" fmla="*/ 312194 h 614961"/>
              <a:gd name="connsiteX4" fmla="*/ 534914 w 719291"/>
              <a:gd name="connsiteY4" fmla="*/ 614961 h 614961"/>
              <a:gd name="connsiteX5" fmla="*/ 178750 w 719291"/>
              <a:gd name="connsiteY5" fmla="*/ 61261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517 h 614961"/>
              <a:gd name="connsiteX3" fmla="*/ 719291 w 719291"/>
              <a:gd name="connsiteY3" fmla="*/ 312194 h 614961"/>
              <a:gd name="connsiteX4" fmla="*/ 534914 w 719291"/>
              <a:gd name="connsiteY4" fmla="*/ 614961 h 614961"/>
              <a:gd name="connsiteX5" fmla="*/ 178750 w 719291"/>
              <a:gd name="connsiteY5" fmla="*/ 612616 h 614961"/>
              <a:gd name="connsiteX6" fmla="*/ 0 w 719291"/>
              <a:gd name="connsiteY6" fmla="*/ 312194 h 614961"/>
              <a:gd name="connsiteX0" fmla="*/ 0 w 719291"/>
              <a:gd name="connsiteY0" fmla="*/ 312194 h 614961"/>
              <a:gd name="connsiteX1" fmla="*/ 184378 w 719291"/>
              <a:gd name="connsiteY1" fmla="*/ 0 h 614961"/>
              <a:gd name="connsiteX2" fmla="*/ 538056 w 719291"/>
              <a:gd name="connsiteY2" fmla="*/ 517 h 614961"/>
              <a:gd name="connsiteX3" fmla="*/ 719291 w 719291"/>
              <a:gd name="connsiteY3" fmla="*/ 312194 h 614961"/>
              <a:gd name="connsiteX4" fmla="*/ 534914 w 719291"/>
              <a:gd name="connsiteY4" fmla="*/ 614961 h 614961"/>
              <a:gd name="connsiteX5" fmla="*/ 178750 w 719291"/>
              <a:gd name="connsiteY5" fmla="*/ 612616 h 614961"/>
              <a:gd name="connsiteX6" fmla="*/ 0 w 719291"/>
              <a:gd name="connsiteY6" fmla="*/ 312194 h 614961"/>
              <a:gd name="connsiteX0" fmla="*/ 0 w 719291"/>
              <a:gd name="connsiteY0" fmla="*/ 312194 h 614393"/>
              <a:gd name="connsiteX1" fmla="*/ 184378 w 719291"/>
              <a:gd name="connsiteY1" fmla="*/ 0 h 614393"/>
              <a:gd name="connsiteX2" fmla="*/ 538056 w 719291"/>
              <a:gd name="connsiteY2" fmla="*/ 517 h 614393"/>
              <a:gd name="connsiteX3" fmla="*/ 719291 w 719291"/>
              <a:gd name="connsiteY3" fmla="*/ 312194 h 614393"/>
              <a:gd name="connsiteX4" fmla="*/ 535482 w 719291"/>
              <a:gd name="connsiteY4" fmla="*/ 614393 h 614393"/>
              <a:gd name="connsiteX5" fmla="*/ 178750 w 719291"/>
              <a:gd name="connsiteY5" fmla="*/ 612616 h 614393"/>
              <a:gd name="connsiteX6" fmla="*/ 0 w 719291"/>
              <a:gd name="connsiteY6" fmla="*/ 312194 h 614393"/>
              <a:gd name="connsiteX0" fmla="*/ 0 w 719291"/>
              <a:gd name="connsiteY0" fmla="*/ 312194 h 613825"/>
              <a:gd name="connsiteX1" fmla="*/ 184378 w 719291"/>
              <a:gd name="connsiteY1" fmla="*/ 0 h 613825"/>
              <a:gd name="connsiteX2" fmla="*/ 538056 w 719291"/>
              <a:gd name="connsiteY2" fmla="*/ 517 h 613825"/>
              <a:gd name="connsiteX3" fmla="*/ 719291 w 719291"/>
              <a:gd name="connsiteY3" fmla="*/ 312194 h 613825"/>
              <a:gd name="connsiteX4" fmla="*/ 535482 w 719291"/>
              <a:gd name="connsiteY4" fmla="*/ 613825 h 613825"/>
              <a:gd name="connsiteX5" fmla="*/ 178750 w 719291"/>
              <a:gd name="connsiteY5" fmla="*/ 612616 h 613825"/>
              <a:gd name="connsiteX6" fmla="*/ 0 w 719291"/>
              <a:gd name="connsiteY6" fmla="*/ 312194 h 613825"/>
              <a:gd name="connsiteX0" fmla="*/ 0 w 719291"/>
              <a:gd name="connsiteY0" fmla="*/ 312194 h 613257"/>
              <a:gd name="connsiteX1" fmla="*/ 184378 w 719291"/>
              <a:gd name="connsiteY1" fmla="*/ 0 h 613257"/>
              <a:gd name="connsiteX2" fmla="*/ 538056 w 719291"/>
              <a:gd name="connsiteY2" fmla="*/ 517 h 613257"/>
              <a:gd name="connsiteX3" fmla="*/ 719291 w 719291"/>
              <a:gd name="connsiteY3" fmla="*/ 312194 h 613257"/>
              <a:gd name="connsiteX4" fmla="*/ 535482 w 719291"/>
              <a:gd name="connsiteY4" fmla="*/ 613257 h 613257"/>
              <a:gd name="connsiteX5" fmla="*/ 178750 w 719291"/>
              <a:gd name="connsiteY5" fmla="*/ 612616 h 613257"/>
              <a:gd name="connsiteX6" fmla="*/ 0 w 719291"/>
              <a:gd name="connsiteY6" fmla="*/ 312194 h 613257"/>
              <a:gd name="connsiteX0" fmla="*/ 0 w 719291"/>
              <a:gd name="connsiteY0" fmla="*/ 312194 h 612689"/>
              <a:gd name="connsiteX1" fmla="*/ 184378 w 719291"/>
              <a:gd name="connsiteY1" fmla="*/ 0 h 612689"/>
              <a:gd name="connsiteX2" fmla="*/ 538056 w 719291"/>
              <a:gd name="connsiteY2" fmla="*/ 517 h 612689"/>
              <a:gd name="connsiteX3" fmla="*/ 719291 w 719291"/>
              <a:gd name="connsiteY3" fmla="*/ 312194 h 612689"/>
              <a:gd name="connsiteX4" fmla="*/ 535482 w 719291"/>
              <a:gd name="connsiteY4" fmla="*/ 612689 h 612689"/>
              <a:gd name="connsiteX5" fmla="*/ 178750 w 719291"/>
              <a:gd name="connsiteY5" fmla="*/ 612616 h 612689"/>
              <a:gd name="connsiteX6" fmla="*/ 0 w 719291"/>
              <a:gd name="connsiteY6" fmla="*/ 312194 h 612689"/>
              <a:gd name="connsiteX0" fmla="*/ 0 w 719291"/>
              <a:gd name="connsiteY0" fmla="*/ 311677 h 612172"/>
              <a:gd name="connsiteX1" fmla="*/ 184378 w 719291"/>
              <a:gd name="connsiteY1" fmla="*/ 51 h 612172"/>
              <a:gd name="connsiteX2" fmla="*/ 538056 w 719291"/>
              <a:gd name="connsiteY2" fmla="*/ 0 h 612172"/>
              <a:gd name="connsiteX3" fmla="*/ 719291 w 719291"/>
              <a:gd name="connsiteY3" fmla="*/ 311677 h 612172"/>
              <a:gd name="connsiteX4" fmla="*/ 535482 w 719291"/>
              <a:gd name="connsiteY4" fmla="*/ 612172 h 612172"/>
              <a:gd name="connsiteX5" fmla="*/ 178750 w 719291"/>
              <a:gd name="connsiteY5" fmla="*/ 612099 h 612172"/>
              <a:gd name="connsiteX6" fmla="*/ 0 w 719291"/>
              <a:gd name="connsiteY6" fmla="*/ 311677 h 6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291" h="612172">
                <a:moveTo>
                  <a:pt x="0" y="311677"/>
                </a:moveTo>
                <a:lnTo>
                  <a:pt x="184378" y="51"/>
                </a:lnTo>
                <a:lnTo>
                  <a:pt x="538056" y="0"/>
                </a:lnTo>
                <a:lnTo>
                  <a:pt x="719291" y="311677"/>
                </a:lnTo>
                <a:lnTo>
                  <a:pt x="535482" y="612172"/>
                </a:lnTo>
                <a:lnTo>
                  <a:pt x="178750" y="612099"/>
                </a:lnTo>
                <a:lnTo>
                  <a:pt x="0" y="311677"/>
                </a:lnTo>
                <a:close/>
              </a:path>
            </a:pathLst>
          </a:custGeom>
          <a:solidFill>
            <a:schemeClr val="tx2"/>
          </a:solidFill>
          <a:ln w="19050">
            <a:solidFill>
              <a:schemeClr val="accent6"/>
            </a:solidFill>
            <a:round/>
          </a:ln>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3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p:txBody>
      </p:sp>
      <p:grpSp>
        <p:nvGrpSpPr>
          <p:cNvPr id="11" name="Group 10">
            <a:extLst>
              <a:ext uri="{FF2B5EF4-FFF2-40B4-BE49-F238E27FC236}">
                <a16:creationId xmlns:a16="http://schemas.microsoft.com/office/drawing/2014/main" id="{00DBF012-1DE9-2211-AAF6-311FDAB301E1}"/>
              </a:ext>
            </a:extLst>
          </p:cNvPr>
          <p:cNvGrpSpPr/>
          <p:nvPr/>
        </p:nvGrpSpPr>
        <p:grpSpPr>
          <a:xfrm>
            <a:off x="2131646" y="1850706"/>
            <a:ext cx="2384608" cy="2384608"/>
            <a:chOff x="2174389" y="1887319"/>
            <a:chExt cx="2432424" cy="2432424"/>
          </a:xfrm>
        </p:grpSpPr>
        <p:cxnSp>
          <p:nvCxnSpPr>
            <p:cNvPr id="10" name="Straight Connector 9">
              <a:extLst>
                <a:ext uri="{FF2B5EF4-FFF2-40B4-BE49-F238E27FC236}">
                  <a16:creationId xmlns:a16="http://schemas.microsoft.com/office/drawing/2014/main" id="{84C6FDC5-8093-8AE7-6E0C-4F011B9FF09E}"/>
                </a:ext>
              </a:extLst>
            </p:cNvPr>
            <p:cNvCxnSpPr>
              <a:cxnSpLocks/>
            </p:cNvCxnSpPr>
            <p:nvPr/>
          </p:nvCxnSpPr>
          <p:spPr>
            <a:xfrm>
              <a:off x="3390601" y="1887319"/>
              <a:ext cx="0" cy="2432424"/>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D7565100-50B0-21E4-DB6C-C87C4319C916}"/>
                </a:ext>
              </a:extLst>
            </p:cNvPr>
            <p:cNvCxnSpPr>
              <a:cxnSpLocks/>
            </p:cNvCxnSpPr>
            <p:nvPr/>
          </p:nvCxnSpPr>
          <p:spPr>
            <a:xfrm rot="5400000">
              <a:off x="3390601" y="1887319"/>
              <a:ext cx="0" cy="2432424"/>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09" name="Rectangle 108">
            <a:extLst>
              <a:ext uri="{FF2B5EF4-FFF2-40B4-BE49-F238E27FC236}">
                <a16:creationId xmlns:a16="http://schemas.microsoft.com/office/drawing/2014/main" id="{B8302E99-A44D-C430-89EF-2753BF2DE8A7}"/>
              </a:ext>
            </a:extLst>
          </p:cNvPr>
          <p:cNvSpPr/>
          <p:nvPr/>
        </p:nvSpPr>
        <p:spPr>
          <a:xfrm>
            <a:off x="2475738" y="2726198"/>
            <a:ext cx="1696424" cy="633625"/>
          </a:xfrm>
          <a:prstGeom prst="rect">
            <a:avLst/>
          </a:prstGeom>
          <a:solidFill>
            <a:srgbClr val="017DDB"/>
          </a:solidFill>
        </p:spPr>
        <p:txBody>
          <a:bodyPr wrap="square">
            <a:spAutoFit/>
          </a:bodyPr>
          <a:lstStyle/>
          <a:p>
            <a:pPr marL="0" marR="0" lvl="0" indent="0" algn="ctr" defTabSz="1218906" rtl="0" eaLnBrk="1" fontAlgn="base" latinLnBrk="0" hangingPunct="1">
              <a:lnSpc>
                <a:spcPct val="100000"/>
              </a:lnSpc>
              <a:spcBef>
                <a:spcPct val="0"/>
              </a:spcBef>
              <a:spcAft>
                <a:spcPct val="0"/>
              </a:spcAft>
              <a:buClrTx/>
              <a:buSzTx/>
              <a:buFontTx/>
              <a:buNone/>
              <a:tabLst/>
              <a:defRPr/>
            </a:pPr>
            <a:r>
              <a:rPr kumimoji="0" lang="en-US" sz="1765" b="0" i="0" u="none" strike="noStrike" kern="1200" cap="none" spc="0" normalizeH="0" baseline="0" noProof="0" dirty="0">
                <a:ln>
                  <a:noFill/>
                </a:ln>
                <a:solidFill>
                  <a:schemeClr val="bg1"/>
                </a:solidFill>
                <a:effectLst/>
                <a:uLnTx/>
                <a:uFillTx/>
                <a:latin typeface="Segoe UI Semibold"/>
                <a:ea typeface="+mn-ea"/>
                <a:cs typeface="+mn-cs"/>
              </a:rPr>
              <a:t>Multi-Cloud </a:t>
            </a:r>
            <a:br>
              <a:rPr kumimoji="0" lang="en-US" sz="1765" b="0" i="0" u="none" strike="noStrike" kern="1200" cap="none" spc="0" normalizeH="0" baseline="0" noProof="0" dirty="0">
                <a:ln>
                  <a:noFill/>
                </a:ln>
                <a:solidFill>
                  <a:schemeClr val="bg1"/>
                </a:solidFill>
                <a:effectLst/>
                <a:uLnTx/>
                <a:uFillTx/>
                <a:latin typeface="Segoe UI Semibold"/>
                <a:ea typeface="+mn-ea"/>
                <a:cs typeface="+mn-cs"/>
              </a:rPr>
            </a:br>
            <a:r>
              <a:rPr kumimoji="0" lang="en-US" sz="1765" b="0" i="0" u="none" strike="noStrike" kern="1200" cap="none" spc="0" normalizeH="0" baseline="0" noProof="0" dirty="0">
                <a:ln>
                  <a:noFill/>
                </a:ln>
                <a:solidFill>
                  <a:schemeClr val="bg1"/>
                </a:solidFill>
                <a:effectLst/>
                <a:uLnTx/>
                <a:uFillTx/>
                <a:latin typeface="Segoe UI Semibold"/>
                <a:ea typeface="+mn-ea"/>
                <a:cs typeface="+mn-cs"/>
              </a:rPr>
              <a:t>Use Cases</a:t>
            </a:r>
          </a:p>
        </p:txBody>
      </p:sp>
      <p:sp>
        <p:nvSpPr>
          <p:cNvPr id="110" name="Rectangle 109">
            <a:extLst>
              <a:ext uri="{FF2B5EF4-FFF2-40B4-BE49-F238E27FC236}">
                <a16:creationId xmlns:a16="http://schemas.microsoft.com/office/drawing/2014/main" id="{162F0EEF-48C7-2CE0-6840-786F25088F12}"/>
              </a:ext>
            </a:extLst>
          </p:cNvPr>
          <p:cNvSpPr/>
          <p:nvPr/>
        </p:nvSpPr>
        <p:spPr>
          <a:xfrm>
            <a:off x="5177858" y="4348658"/>
            <a:ext cx="1836286" cy="633625"/>
          </a:xfrm>
          <a:prstGeom prst="rect">
            <a:avLst/>
          </a:prstGeom>
          <a:noFill/>
        </p:spPr>
        <p:txBody>
          <a:bodyPr wrap="square">
            <a:spAutoFit/>
          </a:bodyPr>
          <a:lstStyle/>
          <a:p>
            <a:pPr marL="0" marR="0" lvl="0" indent="0" algn="ctr" defTabSz="1218906" rtl="0" eaLnBrk="1" fontAlgn="base" latinLnBrk="0" hangingPunct="1">
              <a:lnSpc>
                <a:spcPct val="100000"/>
              </a:lnSpc>
              <a:spcBef>
                <a:spcPct val="0"/>
              </a:spcBef>
              <a:spcAft>
                <a:spcPct val="0"/>
              </a:spcAft>
              <a:buClrTx/>
              <a:buSzTx/>
              <a:buFontTx/>
              <a:buNone/>
              <a:tabLst/>
              <a:defRPr/>
            </a:pPr>
            <a:r>
              <a:rPr kumimoji="0" lang="en-US" sz="1765" b="0" i="0" u="none" strike="noStrike" kern="1200" cap="none" spc="0" normalizeH="0" baseline="0" noProof="0" dirty="0">
                <a:ln>
                  <a:noFill/>
                </a:ln>
                <a:solidFill>
                  <a:schemeClr val="bg1"/>
                </a:solidFill>
                <a:effectLst/>
                <a:uLnTx/>
                <a:uFillTx/>
                <a:latin typeface="Segoe UI Semibold"/>
                <a:ea typeface="+mn-ea"/>
                <a:cs typeface="+mn-cs"/>
              </a:rPr>
              <a:t>Azure Cloud Integration</a:t>
            </a:r>
          </a:p>
        </p:txBody>
      </p:sp>
      <p:grpSp>
        <p:nvGrpSpPr>
          <p:cNvPr id="119" name="Group 118">
            <a:extLst>
              <a:ext uri="{FF2B5EF4-FFF2-40B4-BE49-F238E27FC236}">
                <a16:creationId xmlns:a16="http://schemas.microsoft.com/office/drawing/2014/main" id="{698A4B0F-636C-1A41-BBD1-CC70F3167C31}"/>
              </a:ext>
            </a:extLst>
          </p:cNvPr>
          <p:cNvGrpSpPr/>
          <p:nvPr/>
        </p:nvGrpSpPr>
        <p:grpSpPr>
          <a:xfrm>
            <a:off x="7675747" y="1850705"/>
            <a:ext cx="2384608" cy="2384608"/>
            <a:chOff x="2174389" y="1887319"/>
            <a:chExt cx="2432424" cy="2432424"/>
          </a:xfrm>
        </p:grpSpPr>
        <p:cxnSp>
          <p:nvCxnSpPr>
            <p:cNvPr id="120" name="Straight Connector 119">
              <a:extLst>
                <a:ext uri="{FF2B5EF4-FFF2-40B4-BE49-F238E27FC236}">
                  <a16:creationId xmlns:a16="http://schemas.microsoft.com/office/drawing/2014/main" id="{02AA50AB-C817-B0EB-ECBF-E92DE5A0277A}"/>
                </a:ext>
              </a:extLst>
            </p:cNvPr>
            <p:cNvCxnSpPr>
              <a:cxnSpLocks/>
            </p:cNvCxnSpPr>
            <p:nvPr/>
          </p:nvCxnSpPr>
          <p:spPr>
            <a:xfrm>
              <a:off x="3390601" y="1887319"/>
              <a:ext cx="0" cy="2432424"/>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BB87601E-0513-26C1-CFD5-9386C3A1A5DA}"/>
                </a:ext>
              </a:extLst>
            </p:cNvPr>
            <p:cNvCxnSpPr>
              <a:cxnSpLocks/>
            </p:cNvCxnSpPr>
            <p:nvPr/>
          </p:nvCxnSpPr>
          <p:spPr>
            <a:xfrm rot="5400000">
              <a:off x="3390601" y="1887319"/>
              <a:ext cx="0" cy="2432424"/>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08" name="Rectangle 107">
            <a:extLst>
              <a:ext uri="{FF2B5EF4-FFF2-40B4-BE49-F238E27FC236}">
                <a16:creationId xmlns:a16="http://schemas.microsoft.com/office/drawing/2014/main" id="{8C0232C1-D41A-7A48-5101-3B231BD73A48}"/>
              </a:ext>
            </a:extLst>
          </p:cNvPr>
          <p:cNvSpPr/>
          <p:nvPr/>
        </p:nvSpPr>
        <p:spPr>
          <a:xfrm>
            <a:off x="7952031" y="2726197"/>
            <a:ext cx="1832041" cy="633625"/>
          </a:xfrm>
          <a:prstGeom prst="rect">
            <a:avLst/>
          </a:prstGeom>
          <a:solidFill>
            <a:srgbClr val="017DDB"/>
          </a:solidFill>
        </p:spPr>
        <p:txBody>
          <a:bodyPr wrap="square">
            <a:spAutoFit/>
          </a:bodyPr>
          <a:lstStyle/>
          <a:p>
            <a:pPr marL="0" marR="0" lvl="0" indent="0" algn="ctr" defTabSz="1218906" rtl="0" eaLnBrk="1" fontAlgn="base" latinLnBrk="0" hangingPunct="1">
              <a:lnSpc>
                <a:spcPct val="100000"/>
              </a:lnSpc>
              <a:spcBef>
                <a:spcPct val="0"/>
              </a:spcBef>
              <a:spcAft>
                <a:spcPct val="0"/>
              </a:spcAft>
              <a:buClrTx/>
              <a:buSzTx/>
              <a:buFontTx/>
              <a:buNone/>
              <a:tabLst/>
              <a:defRPr/>
            </a:pPr>
            <a:r>
              <a:rPr kumimoji="0" lang="en-US" sz="1765" b="0" i="0" u="none" strike="noStrike" kern="1200" cap="none" spc="0" normalizeH="0" baseline="0" noProof="0" dirty="0">
                <a:ln>
                  <a:noFill/>
                </a:ln>
                <a:solidFill>
                  <a:schemeClr val="bg1"/>
                </a:solidFill>
                <a:effectLst/>
                <a:uLnTx/>
                <a:uFillTx/>
                <a:latin typeface="Segoe UI Semibold"/>
                <a:ea typeface="+mn-ea"/>
                <a:cs typeface="+mn-cs"/>
              </a:rPr>
              <a:t>Cloud Ready Architecture</a:t>
            </a:r>
          </a:p>
        </p:txBody>
      </p:sp>
      <p:sp>
        <p:nvSpPr>
          <p:cNvPr id="123" name="TextBox 122">
            <a:extLst>
              <a:ext uri="{FF2B5EF4-FFF2-40B4-BE49-F238E27FC236}">
                <a16:creationId xmlns:a16="http://schemas.microsoft.com/office/drawing/2014/main" id="{3939B76E-783A-E672-EDFB-FFBECFAABD71}"/>
              </a:ext>
            </a:extLst>
          </p:cNvPr>
          <p:cNvSpPr txBox="1"/>
          <p:nvPr/>
        </p:nvSpPr>
        <p:spPr>
          <a:xfrm>
            <a:off x="2427237" y="3830880"/>
            <a:ext cx="627497" cy="393954"/>
          </a:xfrm>
          <a:prstGeom prst="rect">
            <a:avLst/>
          </a:prstGeom>
          <a:noFill/>
        </p:spPr>
        <p:txBody>
          <a:bodyPr wrap="square" lIns="0" rIns="0" rtlCol="0">
            <a:spAutoFit/>
          </a:bodyPr>
          <a:lstStyle/>
          <a:p>
            <a:pPr marL="0" marR="0" lvl="0" indent="0" algn="ctr" defTabSz="1218816" rtl="0" eaLnBrk="1" fontAlgn="base" latinLnBrk="0" hangingPunct="1">
              <a:lnSpc>
                <a:spcPct val="100000"/>
              </a:lnSpc>
              <a:spcBef>
                <a:spcPts val="0"/>
              </a:spcBef>
              <a:spcAft>
                <a:spcPts val="0"/>
              </a:spcAft>
              <a:buClr>
                <a:srgbClr val="007DB8"/>
              </a:buClr>
              <a:buSzTx/>
              <a:buFontTx/>
              <a:buNone/>
              <a:tabLst/>
              <a:defRPr/>
            </a:pPr>
            <a:r>
              <a:rPr kumimoji="0" lang="en-US" sz="980" b="0" i="0" u="none" strike="noStrike" kern="0" cap="none" spc="0" normalizeH="0" baseline="0" noProof="0">
                <a:ln w="1270">
                  <a:noFill/>
                </a:ln>
                <a:solidFill>
                  <a:srgbClr val="FFFFFF"/>
                </a:solidFill>
                <a:effectLst/>
                <a:uLnTx/>
                <a:uFillTx/>
                <a:latin typeface="Segoe UI"/>
                <a:ea typeface="+mn-ea"/>
                <a:cs typeface="+mn-cs"/>
              </a:rPr>
              <a:t>Backup to Cloud </a:t>
            </a:r>
          </a:p>
        </p:txBody>
      </p:sp>
      <p:grpSp>
        <p:nvGrpSpPr>
          <p:cNvPr id="124" name="Group 123">
            <a:extLst>
              <a:ext uri="{FF2B5EF4-FFF2-40B4-BE49-F238E27FC236}">
                <a16:creationId xmlns:a16="http://schemas.microsoft.com/office/drawing/2014/main" id="{DE5D317E-A05A-295A-9867-83399656E974}"/>
              </a:ext>
            </a:extLst>
          </p:cNvPr>
          <p:cNvGrpSpPr>
            <a:grpSpLocks noChangeAspect="1"/>
          </p:cNvGrpSpPr>
          <p:nvPr/>
        </p:nvGrpSpPr>
        <p:grpSpPr>
          <a:xfrm>
            <a:off x="2473468" y="3421985"/>
            <a:ext cx="535036" cy="394947"/>
            <a:chOff x="5404043" y="1583080"/>
            <a:chExt cx="731519" cy="539986"/>
          </a:xfrm>
          <a:solidFill>
            <a:schemeClr val="bg1"/>
          </a:solidFill>
        </p:grpSpPr>
        <p:grpSp>
          <p:nvGrpSpPr>
            <p:cNvPr id="125" name="Group 124">
              <a:extLst>
                <a:ext uri="{FF2B5EF4-FFF2-40B4-BE49-F238E27FC236}">
                  <a16:creationId xmlns:a16="http://schemas.microsoft.com/office/drawing/2014/main" id="{AEBE7245-8D95-AB68-332C-C9FB35B870C2}"/>
                </a:ext>
              </a:extLst>
            </p:cNvPr>
            <p:cNvGrpSpPr>
              <a:grpSpLocks noChangeAspect="1"/>
            </p:cNvGrpSpPr>
            <p:nvPr/>
          </p:nvGrpSpPr>
          <p:grpSpPr>
            <a:xfrm>
              <a:off x="5404043" y="1583080"/>
              <a:ext cx="731519" cy="437554"/>
              <a:chOff x="2591943" y="2072257"/>
              <a:chExt cx="2262773" cy="1325220"/>
            </a:xfrm>
            <a:grpFill/>
          </p:grpSpPr>
          <p:sp>
            <p:nvSpPr>
              <p:cNvPr id="130" name="Freeform 369">
                <a:extLst>
                  <a:ext uri="{FF2B5EF4-FFF2-40B4-BE49-F238E27FC236}">
                    <a16:creationId xmlns:a16="http://schemas.microsoft.com/office/drawing/2014/main" id="{509A8C01-F745-1374-3955-937919C6DEEF}"/>
                  </a:ext>
                </a:extLst>
              </p:cNvPr>
              <p:cNvSpPr>
                <a:spLocks/>
              </p:cNvSpPr>
              <p:nvPr/>
            </p:nvSpPr>
            <p:spPr bwMode="auto">
              <a:xfrm>
                <a:off x="3044499" y="2072257"/>
                <a:ext cx="1190280" cy="495950"/>
              </a:xfrm>
              <a:custGeom>
                <a:avLst/>
                <a:gdLst>
                  <a:gd name="T0" fmla="*/ 11 w 257"/>
                  <a:gd name="T1" fmla="*/ 107 h 107"/>
                  <a:gd name="T2" fmla="*/ 0 w 257"/>
                  <a:gd name="T3" fmla="*/ 103 h 107"/>
                  <a:gd name="T4" fmla="*/ 35 w 257"/>
                  <a:gd name="T5" fmla="*/ 53 h 107"/>
                  <a:gd name="T6" fmla="*/ 236 w 257"/>
                  <a:gd name="T7" fmla="*/ 62 h 107"/>
                  <a:gd name="T8" fmla="*/ 257 w 257"/>
                  <a:gd name="T9" fmla="*/ 92 h 107"/>
                  <a:gd name="T10" fmla="*/ 247 w 257"/>
                  <a:gd name="T11" fmla="*/ 98 h 107"/>
                  <a:gd name="T12" fmla="*/ 227 w 257"/>
                  <a:gd name="T13" fmla="*/ 70 h 107"/>
                  <a:gd name="T14" fmla="*/ 43 w 257"/>
                  <a:gd name="T15" fmla="*/ 61 h 107"/>
                  <a:gd name="T16" fmla="*/ 11 w 257"/>
                  <a:gd name="T17"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07">
                    <a:moveTo>
                      <a:pt x="11" y="107"/>
                    </a:moveTo>
                    <a:cubicBezTo>
                      <a:pt x="0" y="103"/>
                      <a:pt x="0" y="103"/>
                      <a:pt x="0" y="103"/>
                    </a:cubicBezTo>
                    <a:cubicBezTo>
                      <a:pt x="8" y="84"/>
                      <a:pt x="20" y="67"/>
                      <a:pt x="35" y="53"/>
                    </a:cubicBezTo>
                    <a:cubicBezTo>
                      <a:pt x="93" y="0"/>
                      <a:pt x="183" y="4"/>
                      <a:pt x="236" y="62"/>
                    </a:cubicBezTo>
                    <a:cubicBezTo>
                      <a:pt x="244" y="71"/>
                      <a:pt x="252" y="81"/>
                      <a:pt x="257" y="92"/>
                    </a:cubicBezTo>
                    <a:cubicBezTo>
                      <a:pt x="247" y="98"/>
                      <a:pt x="247" y="98"/>
                      <a:pt x="247" y="98"/>
                    </a:cubicBezTo>
                    <a:cubicBezTo>
                      <a:pt x="241" y="88"/>
                      <a:pt x="235" y="78"/>
                      <a:pt x="227" y="70"/>
                    </a:cubicBezTo>
                    <a:cubicBezTo>
                      <a:pt x="179" y="17"/>
                      <a:pt x="96" y="13"/>
                      <a:pt x="43" y="61"/>
                    </a:cubicBezTo>
                    <a:cubicBezTo>
                      <a:pt x="29" y="74"/>
                      <a:pt x="18" y="90"/>
                      <a:pt x="11"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980" b="0" i="0" u="none" strike="noStrike" kern="1200" cap="none" spc="0" normalizeH="0" baseline="0" noProof="0">
                  <a:ln>
                    <a:noFill/>
                  </a:ln>
                  <a:solidFill>
                    <a:srgbClr val="444444"/>
                  </a:solidFill>
                  <a:effectLst/>
                  <a:uLnTx/>
                  <a:uFillTx/>
                  <a:latin typeface="Segoe UI"/>
                  <a:ea typeface="+mn-ea"/>
                  <a:cs typeface="+mn-cs"/>
                </a:endParaRPr>
              </a:p>
            </p:txBody>
          </p:sp>
          <p:sp>
            <p:nvSpPr>
              <p:cNvPr id="131" name="Freeform 370">
                <a:extLst>
                  <a:ext uri="{FF2B5EF4-FFF2-40B4-BE49-F238E27FC236}">
                    <a16:creationId xmlns:a16="http://schemas.microsoft.com/office/drawing/2014/main" id="{9F5B5F01-6A9F-30CC-1DC8-2031EB94D89D}"/>
                  </a:ext>
                </a:extLst>
              </p:cNvPr>
              <p:cNvSpPr>
                <a:spLocks/>
              </p:cNvSpPr>
              <p:nvPr/>
            </p:nvSpPr>
            <p:spPr bwMode="auto">
              <a:xfrm>
                <a:off x="2591943" y="2741788"/>
                <a:ext cx="822074" cy="655689"/>
              </a:xfrm>
              <a:custGeom>
                <a:avLst/>
                <a:gdLst>
                  <a:gd name="T0" fmla="*/ 69 w 354"/>
                  <a:gd name="T1" fmla="*/ 140 h 140"/>
                  <a:gd name="T2" fmla="*/ 69 w 354"/>
                  <a:gd name="T3" fmla="*/ 140 h 140"/>
                  <a:gd name="T4" fmla="*/ 21 w 354"/>
                  <a:gd name="T5" fmla="*/ 119 h 140"/>
                  <a:gd name="T6" fmla="*/ 0 w 354"/>
                  <a:gd name="T7" fmla="*/ 70 h 140"/>
                  <a:gd name="T8" fmla="*/ 21 w 354"/>
                  <a:gd name="T9" fmla="*/ 20 h 140"/>
                  <a:gd name="T10" fmla="*/ 71 w 354"/>
                  <a:gd name="T11" fmla="*/ 0 h 140"/>
                  <a:gd name="T12" fmla="*/ 71 w 354"/>
                  <a:gd name="T13" fmla="*/ 12 h 140"/>
                  <a:gd name="T14" fmla="*/ 29 w 354"/>
                  <a:gd name="T15" fmla="*/ 29 h 140"/>
                  <a:gd name="T16" fmla="*/ 12 w 354"/>
                  <a:gd name="T17" fmla="*/ 70 h 140"/>
                  <a:gd name="T18" fmla="*/ 29 w 354"/>
                  <a:gd name="T19" fmla="*/ 111 h 140"/>
                  <a:gd name="T20" fmla="*/ 71 w 354"/>
                  <a:gd name="T21" fmla="*/ 128 h 140"/>
                  <a:gd name="T22" fmla="*/ 72 w 354"/>
                  <a:gd name="T23" fmla="*/ 128 h 140"/>
                  <a:gd name="T24" fmla="*/ 354 w 354"/>
                  <a:gd name="T25" fmla="*/ 127 h 140"/>
                  <a:gd name="T26" fmla="*/ 354 w 354"/>
                  <a:gd name="T27" fmla="*/ 139 h 140"/>
                  <a:gd name="T28" fmla="*/ 69 w 354"/>
                  <a:gd name="T29" fmla="*/ 140 h 14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10000 w 10000"/>
                  <a:gd name="connsiteY13" fmla="*/ 9071 h 10000"/>
                  <a:gd name="connsiteX14" fmla="*/ 10000 w 10000"/>
                  <a:gd name="connsiteY14" fmla="*/ 9929 h 10000"/>
                  <a:gd name="connsiteX15" fmla="*/ 1949 w 10000"/>
                  <a:gd name="connsiteY15" fmla="*/ 10000 h 1000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5004 w 10000"/>
                  <a:gd name="connsiteY13" fmla="*/ 9741 h 10000"/>
                  <a:gd name="connsiteX14" fmla="*/ 10000 w 10000"/>
                  <a:gd name="connsiteY14" fmla="*/ 9071 h 10000"/>
                  <a:gd name="connsiteX15" fmla="*/ 10000 w 10000"/>
                  <a:gd name="connsiteY15" fmla="*/ 9929 h 10000"/>
                  <a:gd name="connsiteX16" fmla="*/ 1949 w 10000"/>
                  <a:gd name="connsiteY16" fmla="*/ 10000 h 1000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5004 w 10000"/>
                  <a:gd name="connsiteY13" fmla="*/ 9741 h 10000"/>
                  <a:gd name="connsiteX14" fmla="*/ 10000 w 10000"/>
                  <a:gd name="connsiteY14" fmla="*/ 9929 h 10000"/>
                  <a:gd name="connsiteX15" fmla="*/ 1949 w 10000"/>
                  <a:gd name="connsiteY15" fmla="*/ 10000 h 10000"/>
                  <a:gd name="connsiteX0" fmla="*/ 1949 w 5004"/>
                  <a:gd name="connsiteY0" fmla="*/ 10000 h 10000"/>
                  <a:gd name="connsiteX1" fmla="*/ 1949 w 5004"/>
                  <a:gd name="connsiteY1" fmla="*/ 10000 h 10000"/>
                  <a:gd name="connsiteX2" fmla="*/ 593 w 5004"/>
                  <a:gd name="connsiteY2" fmla="*/ 8500 h 10000"/>
                  <a:gd name="connsiteX3" fmla="*/ 0 w 5004"/>
                  <a:gd name="connsiteY3" fmla="*/ 5000 h 10000"/>
                  <a:gd name="connsiteX4" fmla="*/ 593 w 5004"/>
                  <a:gd name="connsiteY4" fmla="*/ 1429 h 10000"/>
                  <a:gd name="connsiteX5" fmla="*/ 2006 w 5004"/>
                  <a:gd name="connsiteY5" fmla="*/ 0 h 10000"/>
                  <a:gd name="connsiteX6" fmla="*/ 2006 w 5004"/>
                  <a:gd name="connsiteY6" fmla="*/ 857 h 10000"/>
                  <a:gd name="connsiteX7" fmla="*/ 819 w 5004"/>
                  <a:gd name="connsiteY7" fmla="*/ 2071 h 10000"/>
                  <a:gd name="connsiteX8" fmla="*/ 339 w 5004"/>
                  <a:gd name="connsiteY8" fmla="*/ 5000 h 10000"/>
                  <a:gd name="connsiteX9" fmla="*/ 819 w 5004"/>
                  <a:gd name="connsiteY9" fmla="*/ 7929 h 10000"/>
                  <a:gd name="connsiteX10" fmla="*/ 2006 w 5004"/>
                  <a:gd name="connsiteY10" fmla="*/ 9143 h 10000"/>
                  <a:gd name="connsiteX11" fmla="*/ 2034 w 5004"/>
                  <a:gd name="connsiteY11" fmla="*/ 9143 h 10000"/>
                  <a:gd name="connsiteX12" fmla="*/ 5004 w 5004"/>
                  <a:gd name="connsiteY12" fmla="*/ 9077 h 10000"/>
                  <a:gd name="connsiteX13" fmla="*/ 5004 w 5004"/>
                  <a:gd name="connsiteY13" fmla="*/ 9741 h 10000"/>
                  <a:gd name="connsiteX14" fmla="*/ 1949 w 5004"/>
                  <a:gd name="connsiteY14" fmla="*/ 10000 h 10000"/>
                  <a:gd name="connsiteX0" fmla="*/ 3895 w 10000"/>
                  <a:gd name="connsiteY0" fmla="*/ 10000 h 10295"/>
                  <a:gd name="connsiteX1" fmla="*/ 3895 w 10000"/>
                  <a:gd name="connsiteY1" fmla="*/ 10000 h 10295"/>
                  <a:gd name="connsiteX2" fmla="*/ 1185 w 10000"/>
                  <a:gd name="connsiteY2" fmla="*/ 8500 h 10295"/>
                  <a:gd name="connsiteX3" fmla="*/ 0 w 10000"/>
                  <a:gd name="connsiteY3" fmla="*/ 5000 h 10295"/>
                  <a:gd name="connsiteX4" fmla="*/ 1185 w 10000"/>
                  <a:gd name="connsiteY4" fmla="*/ 1429 h 10295"/>
                  <a:gd name="connsiteX5" fmla="*/ 4009 w 10000"/>
                  <a:gd name="connsiteY5" fmla="*/ 0 h 10295"/>
                  <a:gd name="connsiteX6" fmla="*/ 4009 w 10000"/>
                  <a:gd name="connsiteY6" fmla="*/ 857 h 10295"/>
                  <a:gd name="connsiteX7" fmla="*/ 1637 w 10000"/>
                  <a:gd name="connsiteY7" fmla="*/ 2071 h 10295"/>
                  <a:gd name="connsiteX8" fmla="*/ 677 w 10000"/>
                  <a:gd name="connsiteY8" fmla="*/ 5000 h 10295"/>
                  <a:gd name="connsiteX9" fmla="*/ 1637 w 10000"/>
                  <a:gd name="connsiteY9" fmla="*/ 7929 h 10295"/>
                  <a:gd name="connsiteX10" fmla="*/ 4009 w 10000"/>
                  <a:gd name="connsiteY10" fmla="*/ 9143 h 10295"/>
                  <a:gd name="connsiteX11" fmla="*/ 4065 w 10000"/>
                  <a:gd name="connsiteY11" fmla="*/ 9143 h 10295"/>
                  <a:gd name="connsiteX12" fmla="*/ 10000 w 10000"/>
                  <a:gd name="connsiteY12" fmla="*/ 9077 h 10295"/>
                  <a:gd name="connsiteX13" fmla="*/ 10000 w 10000"/>
                  <a:gd name="connsiteY13" fmla="*/ 10295 h 10295"/>
                  <a:gd name="connsiteX14" fmla="*/ 3895 w 10000"/>
                  <a:gd name="connsiteY14" fmla="*/ 10000 h 10295"/>
                  <a:gd name="connsiteX0" fmla="*/ 3895 w 10000"/>
                  <a:gd name="connsiteY0" fmla="*/ 10000 h 10073"/>
                  <a:gd name="connsiteX1" fmla="*/ 3895 w 10000"/>
                  <a:gd name="connsiteY1" fmla="*/ 10000 h 10073"/>
                  <a:gd name="connsiteX2" fmla="*/ 1185 w 10000"/>
                  <a:gd name="connsiteY2" fmla="*/ 8500 h 10073"/>
                  <a:gd name="connsiteX3" fmla="*/ 0 w 10000"/>
                  <a:gd name="connsiteY3" fmla="*/ 5000 h 10073"/>
                  <a:gd name="connsiteX4" fmla="*/ 1185 w 10000"/>
                  <a:gd name="connsiteY4" fmla="*/ 1429 h 10073"/>
                  <a:gd name="connsiteX5" fmla="*/ 4009 w 10000"/>
                  <a:gd name="connsiteY5" fmla="*/ 0 h 10073"/>
                  <a:gd name="connsiteX6" fmla="*/ 4009 w 10000"/>
                  <a:gd name="connsiteY6" fmla="*/ 857 h 10073"/>
                  <a:gd name="connsiteX7" fmla="*/ 1637 w 10000"/>
                  <a:gd name="connsiteY7" fmla="*/ 2071 h 10073"/>
                  <a:gd name="connsiteX8" fmla="*/ 677 w 10000"/>
                  <a:gd name="connsiteY8" fmla="*/ 5000 h 10073"/>
                  <a:gd name="connsiteX9" fmla="*/ 1637 w 10000"/>
                  <a:gd name="connsiteY9" fmla="*/ 7929 h 10073"/>
                  <a:gd name="connsiteX10" fmla="*/ 4009 w 10000"/>
                  <a:gd name="connsiteY10" fmla="*/ 9143 h 10073"/>
                  <a:gd name="connsiteX11" fmla="*/ 4065 w 10000"/>
                  <a:gd name="connsiteY11" fmla="*/ 9143 h 10073"/>
                  <a:gd name="connsiteX12" fmla="*/ 10000 w 10000"/>
                  <a:gd name="connsiteY12" fmla="*/ 9077 h 10073"/>
                  <a:gd name="connsiteX13" fmla="*/ 10000 w 10000"/>
                  <a:gd name="connsiteY13" fmla="*/ 10073 h 10073"/>
                  <a:gd name="connsiteX14" fmla="*/ 3895 w 10000"/>
                  <a:gd name="connsiteY14" fmla="*/ 10000 h 10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73">
                    <a:moveTo>
                      <a:pt x="3895" y="10000"/>
                    </a:moveTo>
                    <a:lnTo>
                      <a:pt x="3895" y="10000"/>
                    </a:lnTo>
                    <a:cubicBezTo>
                      <a:pt x="2880" y="9929"/>
                      <a:pt x="1918" y="9429"/>
                      <a:pt x="1185" y="8500"/>
                    </a:cubicBezTo>
                    <a:cubicBezTo>
                      <a:pt x="452" y="7571"/>
                      <a:pt x="0" y="6286"/>
                      <a:pt x="0" y="5000"/>
                    </a:cubicBezTo>
                    <a:cubicBezTo>
                      <a:pt x="0" y="3643"/>
                      <a:pt x="452" y="2357"/>
                      <a:pt x="1185" y="1429"/>
                    </a:cubicBezTo>
                    <a:cubicBezTo>
                      <a:pt x="1918" y="500"/>
                      <a:pt x="2936" y="0"/>
                      <a:pt x="4009" y="0"/>
                    </a:cubicBezTo>
                    <a:lnTo>
                      <a:pt x="4009" y="857"/>
                    </a:lnTo>
                    <a:cubicBezTo>
                      <a:pt x="3106" y="857"/>
                      <a:pt x="2258" y="1286"/>
                      <a:pt x="1637" y="2071"/>
                    </a:cubicBezTo>
                    <a:cubicBezTo>
                      <a:pt x="1073" y="2857"/>
                      <a:pt x="677" y="3857"/>
                      <a:pt x="677" y="5000"/>
                    </a:cubicBezTo>
                    <a:cubicBezTo>
                      <a:pt x="677" y="6071"/>
                      <a:pt x="1073" y="7143"/>
                      <a:pt x="1637" y="7929"/>
                    </a:cubicBezTo>
                    <a:cubicBezTo>
                      <a:pt x="2258" y="8714"/>
                      <a:pt x="3106" y="9143"/>
                      <a:pt x="4009" y="9143"/>
                    </a:cubicBezTo>
                    <a:lnTo>
                      <a:pt x="4065" y="9143"/>
                    </a:lnTo>
                    <a:lnTo>
                      <a:pt x="10000" y="9077"/>
                    </a:lnTo>
                    <a:lnTo>
                      <a:pt x="10000" y="10073"/>
                    </a:lnTo>
                    <a:lnTo>
                      <a:pt x="3895" y="10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980" b="0" i="0" u="none" strike="noStrike" kern="1200" cap="none" spc="0" normalizeH="0" baseline="0" noProof="0">
                  <a:ln>
                    <a:noFill/>
                  </a:ln>
                  <a:solidFill>
                    <a:srgbClr val="444444"/>
                  </a:solidFill>
                  <a:effectLst/>
                  <a:uLnTx/>
                  <a:uFillTx/>
                  <a:latin typeface="Segoe UI"/>
                  <a:ea typeface="+mn-ea"/>
                  <a:cs typeface="+mn-cs"/>
                </a:endParaRPr>
              </a:p>
            </p:txBody>
          </p:sp>
          <p:sp>
            <p:nvSpPr>
              <p:cNvPr id="132" name="Freeform 371">
                <a:extLst>
                  <a:ext uri="{FF2B5EF4-FFF2-40B4-BE49-F238E27FC236}">
                    <a16:creationId xmlns:a16="http://schemas.microsoft.com/office/drawing/2014/main" id="{C1607EEE-6BF6-56CF-D209-0546BAFC9297}"/>
                  </a:ext>
                </a:extLst>
              </p:cNvPr>
              <p:cNvSpPr>
                <a:spLocks/>
              </p:cNvSpPr>
              <p:nvPr/>
            </p:nvSpPr>
            <p:spPr bwMode="auto">
              <a:xfrm>
                <a:off x="4216179" y="2549607"/>
                <a:ext cx="638537" cy="836917"/>
              </a:xfrm>
              <a:custGeom>
                <a:avLst/>
                <a:gdLst>
                  <a:gd name="T0" fmla="*/ 41 w 137"/>
                  <a:gd name="T1" fmla="*/ 181 h 181"/>
                  <a:gd name="T2" fmla="*/ 40 w 137"/>
                  <a:gd name="T3" fmla="*/ 169 h 181"/>
                  <a:gd name="T4" fmla="*/ 97 w 137"/>
                  <a:gd name="T5" fmla="*/ 142 h 181"/>
                  <a:gd name="T6" fmla="*/ 88 w 137"/>
                  <a:gd name="T7" fmla="*/ 36 h 181"/>
                  <a:gd name="T8" fmla="*/ 5 w 137"/>
                  <a:gd name="T9" fmla="*/ 27 h 181"/>
                  <a:gd name="T10" fmla="*/ 0 w 137"/>
                  <a:gd name="T11" fmla="*/ 16 h 181"/>
                  <a:gd name="T12" fmla="*/ 96 w 137"/>
                  <a:gd name="T13" fmla="*/ 27 h 181"/>
                  <a:gd name="T14" fmla="*/ 106 w 137"/>
                  <a:gd name="T15" fmla="*/ 150 h 181"/>
                  <a:gd name="T16" fmla="*/ 41 w 137"/>
                  <a:gd name="T17"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81">
                    <a:moveTo>
                      <a:pt x="41" y="181"/>
                    </a:moveTo>
                    <a:cubicBezTo>
                      <a:pt x="40" y="169"/>
                      <a:pt x="40" y="169"/>
                      <a:pt x="40" y="169"/>
                    </a:cubicBezTo>
                    <a:cubicBezTo>
                      <a:pt x="62" y="169"/>
                      <a:pt x="83" y="159"/>
                      <a:pt x="97" y="142"/>
                    </a:cubicBezTo>
                    <a:cubicBezTo>
                      <a:pt x="124" y="110"/>
                      <a:pt x="120" y="63"/>
                      <a:pt x="88" y="36"/>
                    </a:cubicBezTo>
                    <a:cubicBezTo>
                      <a:pt x="65" y="17"/>
                      <a:pt x="32" y="13"/>
                      <a:pt x="5" y="27"/>
                    </a:cubicBezTo>
                    <a:cubicBezTo>
                      <a:pt x="0" y="16"/>
                      <a:pt x="0" y="16"/>
                      <a:pt x="0" y="16"/>
                    </a:cubicBezTo>
                    <a:cubicBezTo>
                      <a:pt x="31" y="0"/>
                      <a:pt x="69" y="4"/>
                      <a:pt x="96" y="27"/>
                    </a:cubicBezTo>
                    <a:cubicBezTo>
                      <a:pt x="132" y="58"/>
                      <a:pt x="137" y="113"/>
                      <a:pt x="106" y="150"/>
                    </a:cubicBezTo>
                    <a:cubicBezTo>
                      <a:pt x="90" y="169"/>
                      <a:pt x="66" y="181"/>
                      <a:pt x="41" y="1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980" b="0" i="0" u="none" strike="noStrike" kern="1200" cap="none" spc="0" normalizeH="0" baseline="0" noProof="0">
                  <a:ln>
                    <a:noFill/>
                  </a:ln>
                  <a:solidFill>
                    <a:srgbClr val="444444"/>
                  </a:solidFill>
                  <a:effectLst/>
                  <a:uLnTx/>
                  <a:uFillTx/>
                  <a:latin typeface="Segoe UI"/>
                  <a:ea typeface="+mn-ea"/>
                  <a:cs typeface="+mn-cs"/>
                </a:endParaRPr>
              </a:p>
            </p:txBody>
          </p:sp>
        </p:grpSp>
        <p:grpSp>
          <p:nvGrpSpPr>
            <p:cNvPr id="126" name="Group 125">
              <a:extLst>
                <a:ext uri="{FF2B5EF4-FFF2-40B4-BE49-F238E27FC236}">
                  <a16:creationId xmlns:a16="http://schemas.microsoft.com/office/drawing/2014/main" id="{F96D85BD-BCAE-7A0F-74BE-8FA1A72964B7}"/>
                </a:ext>
              </a:extLst>
            </p:cNvPr>
            <p:cNvGrpSpPr>
              <a:grpSpLocks noChangeAspect="1"/>
            </p:cNvGrpSpPr>
            <p:nvPr/>
          </p:nvGrpSpPr>
          <p:grpSpPr>
            <a:xfrm>
              <a:off x="5701409" y="1848746"/>
              <a:ext cx="252154" cy="274320"/>
              <a:chOff x="11156492" y="250825"/>
              <a:chExt cx="433388" cy="471488"/>
            </a:xfrm>
            <a:grpFill/>
          </p:grpSpPr>
          <p:sp>
            <p:nvSpPr>
              <p:cNvPr id="127" name="Freeform 290">
                <a:extLst>
                  <a:ext uri="{FF2B5EF4-FFF2-40B4-BE49-F238E27FC236}">
                    <a16:creationId xmlns:a16="http://schemas.microsoft.com/office/drawing/2014/main" id="{AC5B5E04-815A-157A-2C05-ACC6A2508CAE}"/>
                  </a:ext>
                </a:extLst>
              </p:cNvPr>
              <p:cNvSpPr>
                <a:spLocks/>
              </p:cNvSpPr>
              <p:nvPr/>
            </p:nvSpPr>
            <p:spPr bwMode="auto">
              <a:xfrm>
                <a:off x="11202529" y="284163"/>
                <a:ext cx="261938" cy="261938"/>
              </a:xfrm>
              <a:custGeom>
                <a:avLst/>
                <a:gdLst>
                  <a:gd name="T0" fmla="*/ 7 w 165"/>
                  <a:gd name="T1" fmla="*/ 165 h 165"/>
                  <a:gd name="T2" fmla="*/ 0 w 165"/>
                  <a:gd name="T3" fmla="*/ 158 h 165"/>
                  <a:gd name="T4" fmla="*/ 159 w 165"/>
                  <a:gd name="T5" fmla="*/ 0 h 165"/>
                  <a:gd name="T6" fmla="*/ 165 w 165"/>
                  <a:gd name="T7" fmla="*/ 6 h 165"/>
                  <a:gd name="T8" fmla="*/ 7 w 165"/>
                  <a:gd name="T9" fmla="*/ 165 h 165"/>
                </a:gdLst>
                <a:ahLst/>
                <a:cxnLst>
                  <a:cxn ang="0">
                    <a:pos x="T0" y="T1"/>
                  </a:cxn>
                  <a:cxn ang="0">
                    <a:pos x="T2" y="T3"/>
                  </a:cxn>
                  <a:cxn ang="0">
                    <a:pos x="T4" y="T5"/>
                  </a:cxn>
                  <a:cxn ang="0">
                    <a:pos x="T6" y="T7"/>
                  </a:cxn>
                  <a:cxn ang="0">
                    <a:pos x="T8" y="T9"/>
                  </a:cxn>
                </a:cxnLst>
                <a:rect l="0" t="0" r="r" b="b"/>
                <a:pathLst>
                  <a:path w="165" h="165">
                    <a:moveTo>
                      <a:pt x="7" y="165"/>
                    </a:moveTo>
                    <a:lnTo>
                      <a:pt x="0" y="158"/>
                    </a:lnTo>
                    <a:lnTo>
                      <a:pt x="159" y="0"/>
                    </a:lnTo>
                    <a:lnTo>
                      <a:pt x="165" y="6"/>
                    </a:lnTo>
                    <a:lnTo>
                      <a:pt x="7" y="165"/>
                    </a:lnTo>
                    <a:close/>
                  </a:path>
                </a:pathLst>
              </a:custGeom>
              <a:grpFill/>
              <a:ln w="6350">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980" b="0" i="0" u="none" strike="noStrike" kern="1200" cap="none" spc="0" normalizeH="0" baseline="0" noProof="0">
                  <a:ln>
                    <a:noFill/>
                  </a:ln>
                  <a:solidFill>
                    <a:srgbClr val="444444"/>
                  </a:solidFill>
                  <a:effectLst/>
                  <a:uLnTx/>
                  <a:uFillTx/>
                  <a:latin typeface="Segoe UI"/>
                  <a:ea typeface="+mn-ea"/>
                  <a:cs typeface="+mn-cs"/>
                </a:endParaRPr>
              </a:p>
            </p:txBody>
          </p:sp>
          <p:sp>
            <p:nvSpPr>
              <p:cNvPr id="128" name="Freeform 291">
                <a:extLst>
                  <a:ext uri="{FF2B5EF4-FFF2-40B4-BE49-F238E27FC236}">
                    <a16:creationId xmlns:a16="http://schemas.microsoft.com/office/drawing/2014/main" id="{5BB37754-E381-CD91-1918-D2BA627BDF20}"/>
                  </a:ext>
                </a:extLst>
              </p:cNvPr>
              <p:cNvSpPr>
                <a:spLocks noEditPoints="1"/>
              </p:cNvSpPr>
              <p:nvPr/>
            </p:nvSpPr>
            <p:spPr bwMode="auto">
              <a:xfrm>
                <a:off x="11156492" y="250825"/>
                <a:ext cx="433388" cy="471488"/>
              </a:xfrm>
              <a:custGeom>
                <a:avLst/>
                <a:gdLst>
                  <a:gd name="T0" fmla="*/ 183 w 366"/>
                  <a:gd name="T1" fmla="*/ 398 h 398"/>
                  <a:gd name="T2" fmla="*/ 180 w 366"/>
                  <a:gd name="T3" fmla="*/ 396 h 398"/>
                  <a:gd name="T4" fmla="*/ 174 w 366"/>
                  <a:gd name="T5" fmla="*/ 394 h 398"/>
                  <a:gd name="T6" fmla="*/ 65 w 366"/>
                  <a:gd name="T7" fmla="*/ 301 h 398"/>
                  <a:gd name="T8" fmla="*/ 18 w 366"/>
                  <a:gd name="T9" fmla="*/ 5 h 398"/>
                  <a:gd name="T10" fmla="*/ 19 w 366"/>
                  <a:gd name="T11" fmla="*/ 0 h 398"/>
                  <a:gd name="T12" fmla="*/ 349 w 366"/>
                  <a:gd name="T13" fmla="*/ 0 h 398"/>
                  <a:gd name="T14" fmla="*/ 349 w 366"/>
                  <a:gd name="T15" fmla="*/ 6 h 398"/>
                  <a:gd name="T16" fmla="*/ 194 w 366"/>
                  <a:gd name="T17" fmla="*/ 391 h 398"/>
                  <a:gd name="T18" fmla="*/ 186 w 366"/>
                  <a:gd name="T19" fmla="*/ 396 h 398"/>
                  <a:gd name="T20" fmla="*/ 183 w 366"/>
                  <a:gd name="T21" fmla="*/ 398 h 398"/>
                  <a:gd name="T22" fmla="*/ 29 w 366"/>
                  <a:gd name="T23" fmla="*/ 12 h 398"/>
                  <a:gd name="T24" fmla="*/ 179 w 366"/>
                  <a:gd name="T25" fmla="*/ 383 h 398"/>
                  <a:gd name="T26" fmla="*/ 182 w 366"/>
                  <a:gd name="T27" fmla="*/ 384 h 398"/>
                  <a:gd name="T28" fmla="*/ 189 w 366"/>
                  <a:gd name="T29" fmla="*/ 381 h 398"/>
                  <a:gd name="T30" fmla="*/ 337 w 366"/>
                  <a:gd name="T31" fmla="*/ 12 h 398"/>
                  <a:gd name="T32" fmla="*/ 29 w 366"/>
                  <a:gd name="T33" fmla="*/ 1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6" h="398">
                    <a:moveTo>
                      <a:pt x="183" y="398"/>
                    </a:moveTo>
                    <a:cubicBezTo>
                      <a:pt x="180" y="396"/>
                      <a:pt x="180" y="396"/>
                      <a:pt x="180" y="396"/>
                    </a:cubicBezTo>
                    <a:cubicBezTo>
                      <a:pt x="178" y="396"/>
                      <a:pt x="176" y="395"/>
                      <a:pt x="174" y="394"/>
                    </a:cubicBezTo>
                    <a:cubicBezTo>
                      <a:pt x="153" y="383"/>
                      <a:pt x="104" y="359"/>
                      <a:pt x="65" y="301"/>
                    </a:cubicBezTo>
                    <a:cubicBezTo>
                      <a:pt x="16" y="228"/>
                      <a:pt x="0" y="128"/>
                      <a:pt x="18" y="5"/>
                    </a:cubicBezTo>
                    <a:cubicBezTo>
                      <a:pt x="19" y="0"/>
                      <a:pt x="19" y="0"/>
                      <a:pt x="19" y="0"/>
                    </a:cubicBezTo>
                    <a:cubicBezTo>
                      <a:pt x="349" y="0"/>
                      <a:pt x="349" y="0"/>
                      <a:pt x="349" y="0"/>
                    </a:cubicBezTo>
                    <a:cubicBezTo>
                      <a:pt x="349" y="6"/>
                      <a:pt x="349" y="6"/>
                      <a:pt x="349" y="6"/>
                    </a:cubicBezTo>
                    <a:cubicBezTo>
                      <a:pt x="366" y="300"/>
                      <a:pt x="237" y="369"/>
                      <a:pt x="194" y="391"/>
                    </a:cubicBezTo>
                    <a:cubicBezTo>
                      <a:pt x="190" y="393"/>
                      <a:pt x="187" y="395"/>
                      <a:pt x="186" y="396"/>
                    </a:cubicBezTo>
                    <a:lnTo>
                      <a:pt x="183" y="398"/>
                    </a:lnTo>
                    <a:close/>
                    <a:moveTo>
                      <a:pt x="29" y="12"/>
                    </a:moveTo>
                    <a:cubicBezTo>
                      <a:pt x="4" y="197"/>
                      <a:pt x="54" y="321"/>
                      <a:pt x="179" y="383"/>
                    </a:cubicBezTo>
                    <a:cubicBezTo>
                      <a:pt x="180" y="383"/>
                      <a:pt x="181" y="384"/>
                      <a:pt x="182" y="384"/>
                    </a:cubicBezTo>
                    <a:cubicBezTo>
                      <a:pt x="184" y="383"/>
                      <a:pt x="186" y="382"/>
                      <a:pt x="189" y="381"/>
                    </a:cubicBezTo>
                    <a:cubicBezTo>
                      <a:pt x="229" y="359"/>
                      <a:pt x="352" y="294"/>
                      <a:pt x="337" y="12"/>
                    </a:cubicBezTo>
                    <a:lnTo>
                      <a:pt x="29" y="12"/>
                    </a:lnTo>
                    <a:close/>
                  </a:path>
                </a:pathLst>
              </a:custGeom>
              <a:grpFill/>
              <a:ln w="6350">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980" b="0" i="0" u="none" strike="noStrike" kern="1200" cap="none" spc="0" normalizeH="0" baseline="0" noProof="0">
                  <a:ln>
                    <a:noFill/>
                  </a:ln>
                  <a:solidFill>
                    <a:srgbClr val="444444"/>
                  </a:solidFill>
                  <a:effectLst/>
                  <a:uLnTx/>
                  <a:uFillTx/>
                  <a:latin typeface="Segoe UI"/>
                  <a:ea typeface="+mn-ea"/>
                  <a:cs typeface="+mn-cs"/>
                </a:endParaRPr>
              </a:p>
            </p:txBody>
          </p:sp>
          <p:sp>
            <p:nvSpPr>
              <p:cNvPr id="129" name="Freeform 292">
                <a:extLst>
                  <a:ext uri="{FF2B5EF4-FFF2-40B4-BE49-F238E27FC236}">
                    <a16:creationId xmlns:a16="http://schemas.microsoft.com/office/drawing/2014/main" id="{34592A0A-7612-888A-72C8-16607D76A855}"/>
                  </a:ext>
                </a:extLst>
              </p:cNvPr>
              <p:cNvSpPr>
                <a:spLocks/>
              </p:cNvSpPr>
              <p:nvPr/>
            </p:nvSpPr>
            <p:spPr bwMode="auto">
              <a:xfrm>
                <a:off x="11278729" y="311150"/>
                <a:ext cx="292100" cy="292100"/>
              </a:xfrm>
              <a:custGeom>
                <a:avLst/>
                <a:gdLst>
                  <a:gd name="T0" fmla="*/ 7 w 184"/>
                  <a:gd name="T1" fmla="*/ 184 h 184"/>
                  <a:gd name="T2" fmla="*/ 0 w 184"/>
                  <a:gd name="T3" fmla="*/ 178 h 184"/>
                  <a:gd name="T4" fmla="*/ 178 w 184"/>
                  <a:gd name="T5" fmla="*/ 0 h 184"/>
                  <a:gd name="T6" fmla="*/ 184 w 184"/>
                  <a:gd name="T7" fmla="*/ 7 h 184"/>
                  <a:gd name="T8" fmla="*/ 7 w 184"/>
                  <a:gd name="T9" fmla="*/ 184 h 184"/>
                </a:gdLst>
                <a:ahLst/>
                <a:cxnLst>
                  <a:cxn ang="0">
                    <a:pos x="T0" y="T1"/>
                  </a:cxn>
                  <a:cxn ang="0">
                    <a:pos x="T2" y="T3"/>
                  </a:cxn>
                  <a:cxn ang="0">
                    <a:pos x="T4" y="T5"/>
                  </a:cxn>
                  <a:cxn ang="0">
                    <a:pos x="T6" y="T7"/>
                  </a:cxn>
                  <a:cxn ang="0">
                    <a:pos x="T8" y="T9"/>
                  </a:cxn>
                </a:cxnLst>
                <a:rect l="0" t="0" r="r" b="b"/>
                <a:pathLst>
                  <a:path w="184" h="184">
                    <a:moveTo>
                      <a:pt x="7" y="184"/>
                    </a:moveTo>
                    <a:lnTo>
                      <a:pt x="0" y="178"/>
                    </a:lnTo>
                    <a:lnTo>
                      <a:pt x="178" y="0"/>
                    </a:lnTo>
                    <a:lnTo>
                      <a:pt x="184" y="7"/>
                    </a:lnTo>
                    <a:lnTo>
                      <a:pt x="7" y="184"/>
                    </a:lnTo>
                    <a:close/>
                  </a:path>
                </a:pathLst>
              </a:custGeom>
              <a:grpFill/>
              <a:ln w="6350">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980" b="0" i="0" u="none" strike="noStrike" kern="1200" cap="none" spc="0" normalizeH="0" baseline="0" noProof="0">
                  <a:ln>
                    <a:noFill/>
                  </a:ln>
                  <a:solidFill>
                    <a:srgbClr val="444444"/>
                  </a:solidFill>
                  <a:effectLst/>
                  <a:uLnTx/>
                  <a:uFillTx/>
                  <a:latin typeface="Segoe UI"/>
                  <a:ea typeface="+mn-ea"/>
                  <a:cs typeface="+mn-cs"/>
                </a:endParaRPr>
              </a:p>
            </p:txBody>
          </p:sp>
        </p:grpSp>
      </p:grpSp>
      <p:sp>
        <p:nvSpPr>
          <p:cNvPr id="134" name="TextBox 133">
            <a:extLst>
              <a:ext uri="{FF2B5EF4-FFF2-40B4-BE49-F238E27FC236}">
                <a16:creationId xmlns:a16="http://schemas.microsoft.com/office/drawing/2014/main" id="{1AC966D2-0CF0-6979-CD94-B80C5337A319}"/>
              </a:ext>
            </a:extLst>
          </p:cNvPr>
          <p:cNvSpPr txBox="1"/>
          <p:nvPr/>
        </p:nvSpPr>
        <p:spPr>
          <a:xfrm>
            <a:off x="3526436" y="2268177"/>
            <a:ext cx="627497" cy="392245"/>
          </a:xfrm>
          <a:prstGeom prst="rect">
            <a:avLst/>
          </a:prstGeom>
          <a:noFill/>
        </p:spPr>
        <p:txBody>
          <a:bodyPr wrap="square" lIns="0" rIns="0" rtlCol="0">
            <a:spAutoFit/>
          </a:bodyPr>
          <a:lstStyle/>
          <a:p>
            <a:pPr marL="0" marR="0" lvl="0" indent="0" algn="ctr" defTabSz="1218816" rtl="0" eaLnBrk="1" fontAlgn="base" latinLnBrk="0" hangingPunct="1">
              <a:lnSpc>
                <a:spcPct val="100000"/>
              </a:lnSpc>
              <a:spcBef>
                <a:spcPts val="0"/>
              </a:spcBef>
              <a:spcAft>
                <a:spcPts val="0"/>
              </a:spcAft>
              <a:buClr>
                <a:srgbClr val="007DB8"/>
              </a:buClr>
              <a:buSzTx/>
              <a:buFontTx/>
              <a:buNone/>
              <a:tabLst/>
              <a:defRPr/>
            </a:pPr>
            <a:r>
              <a:rPr kumimoji="0" lang="en-US" sz="980" b="0" i="0" u="none" strike="noStrike" kern="0" cap="none" spc="0" normalizeH="0" baseline="0" noProof="0">
                <a:ln w="1270">
                  <a:noFill/>
                </a:ln>
                <a:solidFill>
                  <a:srgbClr val="FFFFFF"/>
                </a:solidFill>
                <a:effectLst/>
                <a:uLnTx/>
                <a:uFillTx/>
                <a:latin typeface="Segoe UI"/>
                <a:ea typeface="+mn-ea"/>
                <a:cs typeface="+mn-cs"/>
              </a:rPr>
              <a:t>Disaster Recovery</a:t>
            </a:r>
          </a:p>
        </p:txBody>
      </p:sp>
      <p:grpSp>
        <p:nvGrpSpPr>
          <p:cNvPr id="135" name="Group 134">
            <a:extLst>
              <a:ext uri="{FF2B5EF4-FFF2-40B4-BE49-F238E27FC236}">
                <a16:creationId xmlns:a16="http://schemas.microsoft.com/office/drawing/2014/main" id="{093A0B97-0E13-EF5C-4CC1-35943D1A1C9D}"/>
              </a:ext>
            </a:extLst>
          </p:cNvPr>
          <p:cNvGrpSpPr>
            <a:grpSpLocks noChangeAspect="1"/>
          </p:cNvGrpSpPr>
          <p:nvPr/>
        </p:nvGrpSpPr>
        <p:grpSpPr>
          <a:xfrm>
            <a:off x="3572663" y="1850704"/>
            <a:ext cx="535035" cy="352146"/>
            <a:chOff x="3266546" y="1586816"/>
            <a:chExt cx="731519" cy="481466"/>
          </a:xfrm>
          <a:solidFill>
            <a:schemeClr val="bg1"/>
          </a:solidFill>
        </p:grpSpPr>
        <p:grpSp>
          <p:nvGrpSpPr>
            <p:cNvPr id="136" name="Group 135">
              <a:extLst>
                <a:ext uri="{FF2B5EF4-FFF2-40B4-BE49-F238E27FC236}">
                  <a16:creationId xmlns:a16="http://schemas.microsoft.com/office/drawing/2014/main" id="{72201C53-C042-D9A1-A3E0-A022FEAD20EC}"/>
                </a:ext>
              </a:extLst>
            </p:cNvPr>
            <p:cNvGrpSpPr/>
            <p:nvPr/>
          </p:nvGrpSpPr>
          <p:grpSpPr>
            <a:xfrm>
              <a:off x="3522624" y="1793962"/>
              <a:ext cx="278702" cy="274320"/>
              <a:chOff x="3522624" y="1793962"/>
              <a:chExt cx="278702" cy="274320"/>
            </a:xfrm>
            <a:grpFill/>
          </p:grpSpPr>
          <p:sp>
            <p:nvSpPr>
              <p:cNvPr id="141" name="Freeform 296">
                <a:extLst>
                  <a:ext uri="{FF2B5EF4-FFF2-40B4-BE49-F238E27FC236}">
                    <a16:creationId xmlns:a16="http://schemas.microsoft.com/office/drawing/2014/main" id="{1F090FBA-CE3E-75CE-450A-D56B8F21A800}"/>
                  </a:ext>
                </a:extLst>
              </p:cNvPr>
              <p:cNvSpPr>
                <a:spLocks noEditPoints="1"/>
              </p:cNvSpPr>
              <p:nvPr/>
            </p:nvSpPr>
            <p:spPr bwMode="auto">
              <a:xfrm flipH="1">
                <a:off x="3522624" y="1793962"/>
                <a:ext cx="278702" cy="274320"/>
              </a:xfrm>
              <a:custGeom>
                <a:avLst/>
                <a:gdLst>
                  <a:gd name="T0" fmla="*/ 90 w 426"/>
                  <a:gd name="T1" fmla="*/ 418 h 418"/>
                  <a:gd name="T2" fmla="*/ 61 w 426"/>
                  <a:gd name="T3" fmla="*/ 413 h 418"/>
                  <a:gd name="T4" fmla="*/ 53 w 426"/>
                  <a:gd name="T5" fmla="*/ 410 h 418"/>
                  <a:gd name="T6" fmla="*/ 59 w 426"/>
                  <a:gd name="T7" fmla="*/ 403 h 418"/>
                  <a:gd name="T8" fmla="*/ 109 w 426"/>
                  <a:gd name="T9" fmla="*/ 352 h 418"/>
                  <a:gd name="T10" fmla="*/ 103 w 426"/>
                  <a:gd name="T11" fmla="*/ 320 h 418"/>
                  <a:gd name="T12" fmla="*/ 75 w 426"/>
                  <a:gd name="T13" fmla="*/ 318 h 418"/>
                  <a:gd name="T14" fmla="*/ 23 w 426"/>
                  <a:gd name="T15" fmla="*/ 371 h 418"/>
                  <a:gd name="T16" fmla="*/ 15 w 426"/>
                  <a:gd name="T17" fmla="*/ 379 h 418"/>
                  <a:gd name="T18" fmla="*/ 12 w 426"/>
                  <a:gd name="T19" fmla="*/ 368 h 418"/>
                  <a:gd name="T20" fmla="*/ 41 w 426"/>
                  <a:gd name="T21" fmla="*/ 275 h 418"/>
                  <a:gd name="T22" fmla="*/ 116 w 426"/>
                  <a:gd name="T23" fmla="*/ 262 h 418"/>
                  <a:gd name="T24" fmla="*/ 257 w 426"/>
                  <a:gd name="T25" fmla="*/ 121 h 418"/>
                  <a:gd name="T26" fmla="*/ 276 w 426"/>
                  <a:gd name="T27" fmla="*/ 39 h 418"/>
                  <a:gd name="T28" fmla="*/ 363 w 426"/>
                  <a:gd name="T29" fmla="*/ 18 h 418"/>
                  <a:gd name="T30" fmla="*/ 372 w 426"/>
                  <a:gd name="T31" fmla="*/ 22 h 418"/>
                  <a:gd name="T32" fmla="*/ 365 w 426"/>
                  <a:gd name="T33" fmla="*/ 28 h 418"/>
                  <a:gd name="T34" fmla="*/ 332 w 426"/>
                  <a:gd name="T35" fmla="*/ 61 h 418"/>
                  <a:gd name="T36" fmla="*/ 315 w 426"/>
                  <a:gd name="T37" fmla="*/ 78 h 418"/>
                  <a:gd name="T38" fmla="*/ 314 w 426"/>
                  <a:gd name="T39" fmla="*/ 111 h 418"/>
                  <a:gd name="T40" fmla="*/ 329 w 426"/>
                  <a:gd name="T41" fmla="*/ 119 h 418"/>
                  <a:gd name="T42" fmla="*/ 344 w 426"/>
                  <a:gd name="T43" fmla="*/ 114 h 418"/>
                  <a:gd name="T44" fmla="*/ 344 w 426"/>
                  <a:gd name="T45" fmla="*/ 113 h 418"/>
                  <a:gd name="T46" fmla="*/ 396 w 426"/>
                  <a:gd name="T47" fmla="*/ 63 h 418"/>
                  <a:gd name="T48" fmla="*/ 401 w 426"/>
                  <a:gd name="T49" fmla="*/ 58 h 418"/>
                  <a:gd name="T50" fmla="*/ 405 w 426"/>
                  <a:gd name="T51" fmla="*/ 65 h 418"/>
                  <a:gd name="T52" fmla="*/ 395 w 426"/>
                  <a:gd name="T53" fmla="*/ 144 h 418"/>
                  <a:gd name="T54" fmla="*/ 395 w 426"/>
                  <a:gd name="T55" fmla="*/ 144 h 418"/>
                  <a:gd name="T56" fmla="*/ 304 w 426"/>
                  <a:gd name="T57" fmla="*/ 168 h 418"/>
                  <a:gd name="T58" fmla="*/ 162 w 426"/>
                  <a:gd name="T59" fmla="*/ 310 h 418"/>
                  <a:gd name="T60" fmla="*/ 148 w 426"/>
                  <a:gd name="T61" fmla="*/ 391 h 418"/>
                  <a:gd name="T62" fmla="*/ 90 w 426"/>
                  <a:gd name="T63" fmla="*/ 418 h 418"/>
                  <a:gd name="T64" fmla="*/ 75 w 426"/>
                  <a:gd name="T65" fmla="*/ 404 h 418"/>
                  <a:gd name="T66" fmla="*/ 139 w 426"/>
                  <a:gd name="T67" fmla="*/ 383 h 418"/>
                  <a:gd name="T68" fmla="*/ 150 w 426"/>
                  <a:gd name="T69" fmla="*/ 312 h 418"/>
                  <a:gd name="T70" fmla="*/ 148 w 426"/>
                  <a:gd name="T71" fmla="*/ 308 h 418"/>
                  <a:gd name="T72" fmla="*/ 151 w 426"/>
                  <a:gd name="T73" fmla="*/ 305 h 418"/>
                  <a:gd name="T74" fmla="*/ 301 w 426"/>
                  <a:gd name="T75" fmla="*/ 153 h 418"/>
                  <a:gd name="T76" fmla="*/ 305 w 426"/>
                  <a:gd name="T77" fmla="*/ 155 h 418"/>
                  <a:gd name="T78" fmla="*/ 386 w 426"/>
                  <a:gd name="T79" fmla="*/ 136 h 418"/>
                  <a:gd name="T80" fmla="*/ 398 w 426"/>
                  <a:gd name="T81" fmla="*/ 78 h 418"/>
                  <a:gd name="T82" fmla="*/ 352 w 426"/>
                  <a:gd name="T83" fmla="*/ 123 h 418"/>
                  <a:gd name="T84" fmla="*/ 330 w 426"/>
                  <a:gd name="T85" fmla="*/ 131 h 418"/>
                  <a:gd name="T86" fmla="*/ 330 w 426"/>
                  <a:gd name="T87" fmla="*/ 131 h 418"/>
                  <a:gd name="T88" fmla="*/ 305 w 426"/>
                  <a:gd name="T89" fmla="*/ 119 h 418"/>
                  <a:gd name="T90" fmla="*/ 306 w 426"/>
                  <a:gd name="T91" fmla="*/ 69 h 418"/>
                  <a:gd name="T92" fmla="*/ 324 w 426"/>
                  <a:gd name="T93" fmla="*/ 52 h 418"/>
                  <a:gd name="T94" fmla="*/ 349 w 426"/>
                  <a:gd name="T95" fmla="*/ 27 h 418"/>
                  <a:gd name="T96" fmla="*/ 284 w 426"/>
                  <a:gd name="T97" fmla="*/ 47 h 418"/>
                  <a:gd name="T98" fmla="*/ 270 w 426"/>
                  <a:gd name="T99" fmla="*/ 120 h 418"/>
                  <a:gd name="T100" fmla="*/ 272 w 426"/>
                  <a:gd name="T101" fmla="*/ 124 h 418"/>
                  <a:gd name="T102" fmla="*/ 119 w 426"/>
                  <a:gd name="T103" fmla="*/ 276 h 418"/>
                  <a:gd name="T104" fmla="*/ 115 w 426"/>
                  <a:gd name="T105" fmla="*/ 274 h 418"/>
                  <a:gd name="T106" fmla="*/ 48 w 426"/>
                  <a:gd name="T107" fmla="*/ 284 h 418"/>
                  <a:gd name="T108" fmla="*/ 23 w 426"/>
                  <a:gd name="T109" fmla="*/ 353 h 418"/>
                  <a:gd name="T110" fmla="*/ 66 w 426"/>
                  <a:gd name="T111" fmla="*/ 309 h 418"/>
                  <a:gd name="T112" fmla="*/ 111 w 426"/>
                  <a:gd name="T113" fmla="*/ 311 h 418"/>
                  <a:gd name="T114" fmla="*/ 119 w 426"/>
                  <a:gd name="T115" fmla="*/ 359 h 418"/>
                  <a:gd name="T116" fmla="*/ 119 w 426"/>
                  <a:gd name="T117" fmla="*/ 359 h 418"/>
                  <a:gd name="T118" fmla="*/ 75 w 426"/>
                  <a:gd name="T119" fmla="*/ 40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6" h="418">
                    <a:moveTo>
                      <a:pt x="90" y="418"/>
                    </a:moveTo>
                    <a:cubicBezTo>
                      <a:pt x="73" y="418"/>
                      <a:pt x="62" y="413"/>
                      <a:pt x="61" y="413"/>
                    </a:cubicBezTo>
                    <a:cubicBezTo>
                      <a:pt x="53" y="410"/>
                      <a:pt x="53" y="410"/>
                      <a:pt x="53" y="410"/>
                    </a:cubicBezTo>
                    <a:cubicBezTo>
                      <a:pt x="59" y="403"/>
                      <a:pt x="59" y="403"/>
                      <a:pt x="59" y="403"/>
                    </a:cubicBezTo>
                    <a:cubicBezTo>
                      <a:pt x="78" y="384"/>
                      <a:pt x="106" y="356"/>
                      <a:pt x="109" y="352"/>
                    </a:cubicBezTo>
                    <a:cubicBezTo>
                      <a:pt x="110" y="350"/>
                      <a:pt x="119" y="333"/>
                      <a:pt x="103" y="320"/>
                    </a:cubicBezTo>
                    <a:cubicBezTo>
                      <a:pt x="87" y="306"/>
                      <a:pt x="75" y="317"/>
                      <a:pt x="75" y="318"/>
                    </a:cubicBezTo>
                    <a:cubicBezTo>
                      <a:pt x="71" y="321"/>
                      <a:pt x="23" y="370"/>
                      <a:pt x="23" y="371"/>
                    </a:cubicBezTo>
                    <a:cubicBezTo>
                      <a:pt x="15" y="379"/>
                      <a:pt x="15" y="379"/>
                      <a:pt x="15" y="379"/>
                    </a:cubicBezTo>
                    <a:cubicBezTo>
                      <a:pt x="12" y="368"/>
                      <a:pt x="12" y="368"/>
                      <a:pt x="12" y="368"/>
                    </a:cubicBezTo>
                    <a:cubicBezTo>
                      <a:pt x="12" y="365"/>
                      <a:pt x="0" y="303"/>
                      <a:pt x="41" y="275"/>
                    </a:cubicBezTo>
                    <a:cubicBezTo>
                      <a:pt x="76" y="251"/>
                      <a:pt x="105" y="258"/>
                      <a:pt x="116" y="262"/>
                    </a:cubicBezTo>
                    <a:cubicBezTo>
                      <a:pt x="257" y="121"/>
                      <a:pt x="257" y="121"/>
                      <a:pt x="257" y="121"/>
                    </a:cubicBezTo>
                    <a:cubicBezTo>
                      <a:pt x="253" y="109"/>
                      <a:pt x="244" y="72"/>
                      <a:pt x="276" y="39"/>
                    </a:cubicBezTo>
                    <a:cubicBezTo>
                      <a:pt x="309" y="0"/>
                      <a:pt x="361" y="18"/>
                      <a:pt x="363" y="18"/>
                    </a:cubicBezTo>
                    <a:cubicBezTo>
                      <a:pt x="372" y="22"/>
                      <a:pt x="372" y="22"/>
                      <a:pt x="372" y="22"/>
                    </a:cubicBezTo>
                    <a:cubicBezTo>
                      <a:pt x="365" y="28"/>
                      <a:pt x="365" y="28"/>
                      <a:pt x="365" y="28"/>
                    </a:cubicBezTo>
                    <a:cubicBezTo>
                      <a:pt x="360" y="33"/>
                      <a:pt x="344" y="48"/>
                      <a:pt x="332" y="61"/>
                    </a:cubicBezTo>
                    <a:cubicBezTo>
                      <a:pt x="323" y="69"/>
                      <a:pt x="315" y="77"/>
                      <a:pt x="315" y="78"/>
                    </a:cubicBezTo>
                    <a:cubicBezTo>
                      <a:pt x="314" y="78"/>
                      <a:pt x="299" y="94"/>
                      <a:pt x="314" y="111"/>
                    </a:cubicBezTo>
                    <a:cubicBezTo>
                      <a:pt x="318" y="116"/>
                      <a:pt x="324" y="119"/>
                      <a:pt x="329" y="119"/>
                    </a:cubicBezTo>
                    <a:cubicBezTo>
                      <a:pt x="337" y="119"/>
                      <a:pt x="343" y="115"/>
                      <a:pt x="344" y="114"/>
                    </a:cubicBezTo>
                    <a:cubicBezTo>
                      <a:pt x="344" y="113"/>
                      <a:pt x="344" y="113"/>
                      <a:pt x="344" y="113"/>
                    </a:cubicBezTo>
                    <a:cubicBezTo>
                      <a:pt x="347" y="111"/>
                      <a:pt x="376" y="82"/>
                      <a:pt x="396" y="63"/>
                    </a:cubicBezTo>
                    <a:cubicBezTo>
                      <a:pt x="401" y="58"/>
                      <a:pt x="401" y="58"/>
                      <a:pt x="401" y="58"/>
                    </a:cubicBezTo>
                    <a:cubicBezTo>
                      <a:pt x="405" y="65"/>
                      <a:pt x="405" y="65"/>
                      <a:pt x="405" y="65"/>
                    </a:cubicBezTo>
                    <a:cubicBezTo>
                      <a:pt x="406" y="66"/>
                      <a:pt x="426" y="104"/>
                      <a:pt x="395" y="144"/>
                    </a:cubicBezTo>
                    <a:cubicBezTo>
                      <a:pt x="395" y="144"/>
                      <a:pt x="395" y="144"/>
                      <a:pt x="395" y="144"/>
                    </a:cubicBezTo>
                    <a:cubicBezTo>
                      <a:pt x="358" y="184"/>
                      <a:pt x="317" y="173"/>
                      <a:pt x="304" y="168"/>
                    </a:cubicBezTo>
                    <a:cubicBezTo>
                      <a:pt x="162" y="310"/>
                      <a:pt x="162" y="310"/>
                      <a:pt x="162" y="310"/>
                    </a:cubicBezTo>
                    <a:cubicBezTo>
                      <a:pt x="167" y="322"/>
                      <a:pt x="177" y="357"/>
                      <a:pt x="148" y="391"/>
                    </a:cubicBezTo>
                    <a:cubicBezTo>
                      <a:pt x="130" y="412"/>
                      <a:pt x="107" y="418"/>
                      <a:pt x="90" y="418"/>
                    </a:cubicBezTo>
                    <a:close/>
                    <a:moveTo>
                      <a:pt x="75" y="404"/>
                    </a:moveTo>
                    <a:cubicBezTo>
                      <a:pt x="89" y="407"/>
                      <a:pt x="117" y="409"/>
                      <a:pt x="139" y="383"/>
                    </a:cubicBezTo>
                    <a:cubicBezTo>
                      <a:pt x="169" y="348"/>
                      <a:pt x="151" y="313"/>
                      <a:pt x="150" y="312"/>
                    </a:cubicBezTo>
                    <a:cubicBezTo>
                      <a:pt x="148" y="308"/>
                      <a:pt x="148" y="308"/>
                      <a:pt x="148" y="308"/>
                    </a:cubicBezTo>
                    <a:cubicBezTo>
                      <a:pt x="151" y="305"/>
                      <a:pt x="151" y="305"/>
                      <a:pt x="151" y="305"/>
                    </a:cubicBezTo>
                    <a:cubicBezTo>
                      <a:pt x="301" y="153"/>
                      <a:pt x="301" y="153"/>
                      <a:pt x="301" y="153"/>
                    </a:cubicBezTo>
                    <a:cubicBezTo>
                      <a:pt x="305" y="155"/>
                      <a:pt x="305" y="155"/>
                      <a:pt x="305" y="155"/>
                    </a:cubicBezTo>
                    <a:cubicBezTo>
                      <a:pt x="307" y="156"/>
                      <a:pt x="347" y="177"/>
                      <a:pt x="386" y="136"/>
                    </a:cubicBezTo>
                    <a:cubicBezTo>
                      <a:pt x="404" y="113"/>
                      <a:pt x="401" y="90"/>
                      <a:pt x="398" y="78"/>
                    </a:cubicBezTo>
                    <a:cubicBezTo>
                      <a:pt x="383" y="93"/>
                      <a:pt x="357" y="119"/>
                      <a:pt x="352" y="123"/>
                    </a:cubicBezTo>
                    <a:cubicBezTo>
                      <a:pt x="349" y="125"/>
                      <a:pt x="340" y="131"/>
                      <a:pt x="330" y="131"/>
                    </a:cubicBezTo>
                    <a:cubicBezTo>
                      <a:pt x="330" y="131"/>
                      <a:pt x="330" y="131"/>
                      <a:pt x="330" y="131"/>
                    </a:cubicBezTo>
                    <a:cubicBezTo>
                      <a:pt x="320" y="131"/>
                      <a:pt x="312" y="127"/>
                      <a:pt x="305" y="119"/>
                    </a:cubicBezTo>
                    <a:cubicBezTo>
                      <a:pt x="287" y="98"/>
                      <a:pt x="299" y="76"/>
                      <a:pt x="306" y="69"/>
                    </a:cubicBezTo>
                    <a:cubicBezTo>
                      <a:pt x="307" y="68"/>
                      <a:pt x="313" y="63"/>
                      <a:pt x="324" y="52"/>
                    </a:cubicBezTo>
                    <a:cubicBezTo>
                      <a:pt x="332" y="44"/>
                      <a:pt x="342" y="34"/>
                      <a:pt x="349" y="27"/>
                    </a:cubicBezTo>
                    <a:cubicBezTo>
                      <a:pt x="334" y="25"/>
                      <a:pt x="305" y="23"/>
                      <a:pt x="284" y="47"/>
                    </a:cubicBezTo>
                    <a:cubicBezTo>
                      <a:pt x="252" y="81"/>
                      <a:pt x="270" y="120"/>
                      <a:pt x="270" y="120"/>
                    </a:cubicBezTo>
                    <a:cubicBezTo>
                      <a:pt x="272" y="124"/>
                      <a:pt x="272" y="124"/>
                      <a:pt x="272" y="124"/>
                    </a:cubicBezTo>
                    <a:cubicBezTo>
                      <a:pt x="119" y="276"/>
                      <a:pt x="119" y="276"/>
                      <a:pt x="119" y="276"/>
                    </a:cubicBezTo>
                    <a:cubicBezTo>
                      <a:pt x="115" y="274"/>
                      <a:pt x="115" y="274"/>
                      <a:pt x="115" y="274"/>
                    </a:cubicBezTo>
                    <a:cubicBezTo>
                      <a:pt x="113" y="273"/>
                      <a:pt x="85" y="259"/>
                      <a:pt x="48" y="284"/>
                    </a:cubicBezTo>
                    <a:cubicBezTo>
                      <a:pt x="23" y="302"/>
                      <a:pt x="22" y="335"/>
                      <a:pt x="23" y="353"/>
                    </a:cubicBezTo>
                    <a:cubicBezTo>
                      <a:pt x="37" y="339"/>
                      <a:pt x="64" y="312"/>
                      <a:pt x="66" y="309"/>
                    </a:cubicBezTo>
                    <a:cubicBezTo>
                      <a:pt x="74" y="301"/>
                      <a:pt x="93" y="295"/>
                      <a:pt x="111" y="311"/>
                    </a:cubicBezTo>
                    <a:cubicBezTo>
                      <a:pt x="131" y="327"/>
                      <a:pt x="125" y="351"/>
                      <a:pt x="119" y="359"/>
                    </a:cubicBezTo>
                    <a:cubicBezTo>
                      <a:pt x="119" y="359"/>
                      <a:pt x="119" y="359"/>
                      <a:pt x="119" y="359"/>
                    </a:cubicBezTo>
                    <a:cubicBezTo>
                      <a:pt x="117" y="362"/>
                      <a:pt x="89" y="390"/>
                      <a:pt x="75" y="404"/>
                    </a:cubicBezTo>
                    <a:close/>
                  </a:path>
                </a:pathLst>
              </a:custGeom>
              <a:grpFill/>
              <a:ln w="6350">
                <a:noFill/>
                <a:round/>
                <a:headEnd/>
                <a:tailEnd/>
              </a:ln>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dirty="0">
                  <a:ln>
                    <a:noFill/>
                  </a:ln>
                  <a:solidFill>
                    <a:srgbClr val="444444"/>
                  </a:solidFill>
                  <a:effectLst/>
                  <a:uLnTx/>
                  <a:uFillTx/>
                  <a:latin typeface="Segoe UI"/>
                  <a:ea typeface="+mn-ea"/>
                  <a:cs typeface="+mn-cs"/>
                </a:endParaRPr>
              </a:p>
            </p:txBody>
          </p:sp>
          <p:sp>
            <p:nvSpPr>
              <p:cNvPr id="142" name="Freeform 297">
                <a:extLst>
                  <a:ext uri="{FF2B5EF4-FFF2-40B4-BE49-F238E27FC236}">
                    <a16:creationId xmlns:a16="http://schemas.microsoft.com/office/drawing/2014/main" id="{33B820C2-9511-DDD3-7CFA-D4CC6B3CE892}"/>
                  </a:ext>
                </a:extLst>
              </p:cNvPr>
              <p:cNvSpPr>
                <a:spLocks/>
              </p:cNvSpPr>
              <p:nvPr/>
            </p:nvSpPr>
            <p:spPr bwMode="auto">
              <a:xfrm flipH="1">
                <a:off x="3562063" y="1920167"/>
                <a:ext cx="107800" cy="115688"/>
              </a:xfrm>
              <a:custGeom>
                <a:avLst/>
                <a:gdLst>
                  <a:gd name="T0" fmla="*/ 11 w 164"/>
                  <a:gd name="T1" fmla="*/ 176 h 176"/>
                  <a:gd name="T2" fmla="*/ 0 w 164"/>
                  <a:gd name="T3" fmla="*/ 176 h 176"/>
                  <a:gd name="T4" fmla="*/ 0 w 164"/>
                  <a:gd name="T5" fmla="*/ 164 h 176"/>
                  <a:gd name="T6" fmla="*/ 122 w 164"/>
                  <a:gd name="T7" fmla="*/ 109 h 176"/>
                  <a:gd name="T8" fmla="*/ 151 w 164"/>
                  <a:gd name="T9" fmla="*/ 38 h 176"/>
                  <a:gd name="T10" fmla="*/ 152 w 164"/>
                  <a:gd name="T11" fmla="*/ 23 h 176"/>
                  <a:gd name="T12" fmla="*/ 151 w 164"/>
                  <a:gd name="T13" fmla="*/ 2 h 176"/>
                  <a:gd name="T14" fmla="*/ 163 w 164"/>
                  <a:gd name="T15" fmla="*/ 0 h 176"/>
                  <a:gd name="T16" fmla="*/ 164 w 164"/>
                  <a:gd name="T17" fmla="*/ 23 h 176"/>
                  <a:gd name="T18" fmla="*/ 163 w 164"/>
                  <a:gd name="T19" fmla="*/ 39 h 176"/>
                  <a:gd name="T20" fmla="*/ 132 w 164"/>
                  <a:gd name="T21" fmla="*/ 117 h 176"/>
                  <a:gd name="T22" fmla="*/ 11 w 164"/>
                  <a:gd name="T23"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76">
                    <a:moveTo>
                      <a:pt x="11" y="176"/>
                    </a:moveTo>
                    <a:cubicBezTo>
                      <a:pt x="7" y="176"/>
                      <a:pt x="3" y="176"/>
                      <a:pt x="0" y="176"/>
                    </a:cubicBezTo>
                    <a:cubicBezTo>
                      <a:pt x="0" y="164"/>
                      <a:pt x="0" y="164"/>
                      <a:pt x="0" y="164"/>
                    </a:cubicBezTo>
                    <a:cubicBezTo>
                      <a:pt x="48" y="167"/>
                      <a:pt x="93" y="147"/>
                      <a:pt x="122" y="109"/>
                    </a:cubicBezTo>
                    <a:cubicBezTo>
                      <a:pt x="139" y="88"/>
                      <a:pt x="149" y="64"/>
                      <a:pt x="151" y="38"/>
                    </a:cubicBezTo>
                    <a:cubicBezTo>
                      <a:pt x="152" y="33"/>
                      <a:pt x="152" y="28"/>
                      <a:pt x="152" y="23"/>
                    </a:cubicBezTo>
                    <a:cubicBezTo>
                      <a:pt x="152" y="16"/>
                      <a:pt x="152" y="9"/>
                      <a:pt x="151" y="2"/>
                    </a:cubicBezTo>
                    <a:cubicBezTo>
                      <a:pt x="163" y="0"/>
                      <a:pt x="163" y="0"/>
                      <a:pt x="163" y="0"/>
                    </a:cubicBezTo>
                    <a:cubicBezTo>
                      <a:pt x="164" y="8"/>
                      <a:pt x="164" y="15"/>
                      <a:pt x="164" y="23"/>
                    </a:cubicBezTo>
                    <a:cubicBezTo>
                      <a:pt x="164" y="28"/>
                      <a:pt x="164" y="33"/>
                      <a:pt x="163" y="39"/>
                    </a:cubicBezTo>
                    <a:cubicBezTo>
                      <a:pt x="160" y="67"/>
                      <a:pt x="150" y="94"/>
                      <a:pt x="132" y="117"/>
                    </a:cubicBezTo>
                    <a:cubicBezTo>
                      <a:pt x="102" y="155"/>
                      <a:pt x="58" y="176"/>
                      <a:pt x="11" y="176"/>
                    </a:cubicBezTo>
                    <a:close/>
                  </a:path>
                </a:pathLst>
              </a:custGeom>
              <a:grpFill/>
              <a:ln w="6350" cap="rnd">
                <a:noFill/>
                <a:miter lim="800000"/>
                <a:headEnd/>
                <a:tailEnd/>
              </a:ln>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a:ln>
                    <a:noFill/>
                  </a:ln>
                  <a:solidFill>
                    <a:srgbClr val="444444"/>
                  </a:solidFill>
                  <a:effectLst/>
                  <a:uLnTx/>
                  <a:uFillTx/>
                  <a:latin typeface="Segoe UI"/>
                  <a:ea typeface="+mn-ea"/>
                  <a:cs typeface="+mn-cs"/>
                </a:endParaRPr>
              </a:p>
            </p:txBody>
          </p:sp>
          <p:sp>
            <p:nvSpPr>
              <p:cNvPr id="143" name="Freeform 298">
                <a:extLst>
                  <a:ext uri="{FF2B5EF4-FFF2-40B4-BE49-F238E27FC236}">
                    <a16:creationId xmlns:a16="http://schemas.microsoft.com/office/drawing/2014/main" id="{6DE04430-FBEB-2136-02D9-D50750E4632F}"/>
                  </a:ext>
                </a:extLst>
              </p:cNvPr>
              <p:cNvSpPr>
                <a:spLocks/>
              </p:cNvSpPr>
              <p:nvPr/>
            </p:nvSpPr>
            <p:spPr bwMode="auto">
              <a:xfrm flipH="1">
                <a:off x="3654087" y="1835154"/>
                <a:ext cx="109553" cy="113935"/>
              </a:xfrm>
              <a:custGeom>
                <a:avLst/>
                <a:gdLst>
                  <a:gd name="T0" fmla="*/ 2 w 167"/>
                  <a:gd name="T1" fmla="*/ 174 h 174"/>
                  <a:gd name="T2" fmla="*/ 0 w 167"/>
                  <a:gd name="T3" fmla="*/ 154 h 174"/>
                  <a:gd name="T4" fmla="*/ 154 w 167"/>
                  <a:gd name="T5" fmla="*/ 0 h 174"/>
                  <a:gd name="T6" fmla="*/ 167 w 167"/>
                  <a:gd name="T7" fmla="*/ 1 h 174"/>
                  <a:gd name="T8" fmla="*/ 166 w 167"/>
                  <a:gd name="T9" fmla="*/ 13 h 174"/>
                  <a:gd name="T10" fmla="*/ 154 w 167"/>
                  <a:gd name="T11" fmla="*/ 12 h 174"/>
                  <a:gd name="T12" fmla="*/ 12 w 167"/>
                  <a:gd name="T13" fmla="*/ 154 h 174"/>
                  <a:gd name="T14" fmla="*/ 14 w 167"/>
                  <a:gd name="T15" fmla="*/ 173 h 174"/>
                  <a:gd name="T16" fmla="*/ 2 w 167"/>
                  <a:gd name="T17"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74">
                    <a:moveTo>
                      <a:pt x="2" y="174"/>
                    </a:moveTo>
                    <a:cubicBezTo>
                      <a:pt x="1" y="168"/>
                      <a:pt x="0" y="161"/>
                      <a:pt x="0" y="154"/>
                    </a:cubicBezTo>
                    <a:cubicBezTo>
                      <a:pt x="0" y="69"/>
                      <a:pt x="69" y="0"/>
                      <a:pt x="154" y="0"/>
                    </a:cubicBezTo>
                    <a:cubicBezTo>
                      <a:pt x="158" y="0"/>
                      <a:pt x="163" y="0"/>
                      <a:pt x="167" y="1"/>
                    </a:cubicBezTo>
                    <a:cubicBezTo>
                      <a:pt x="166" y="13"/>
                      <a:pt x="166" y="13"/>
                      <a:pt x="166" y="13"/>
                    </a:cubicBezTo>
                    <a:cubicBezTo>
                      <a:pt x="162" y="12"/>
                      <a:pt x="158" y="12"/>
                      <a:pt x="154" y="12"/>
                    </a:cubicBezTo>
                    <a:cubicBezTo>
                      <a:pt x="76" y="12"/>
                      <a:pt x="12" y="76"/>
                      <a:pt x="12" y="154"/>
                    </a:cubicBezTo>
                    <a:cubicBezTo>
                      <a:pt x="12" y="160"/>
                      <a:pt x="13" y="166"/>
                      <a:pt x="14" y="173"/>
                    </a:cubicBezTo>
                    <a:lnTo>
                      <a:pt x="2" y="174"/>
                    </a:lnTo>
                    <a:close/>
                  </a:path>
                </a:pathLst>
              </a:custGeom>
              <a:grpFill/>
              <a:ln w="6350">
                <a:noFill/>
                <a:round/>
                <a:headEnd/>
                <a:tailEnd/>
              </a:ln>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a:ln>
                    <a:noFill/>
                  </a:ln>
                  <a:solidFill>
                    <a:srgbClr val="444444"/>
                  </a:solidFill>
                  <a:effectLst/>
                  <a:uLnTx/>
                  <a:uFillTx/>
                  <a:latin typeface="Segoe UI"/>
                  <a:ea typeface="+mn-ea"/>
                  <a:cs typeface="+mn-cs"/>
                </a:endParaRPr>
              </a:p>
            </p:txBody>
          </p:sp>
          <p:sp>
            <p:nvSpPr>
              <p:cNvPr id="144" name="Freeform 299">
                <a:extLst>
                  <a:ext uri="{FF2B5EF4-FFF2-40B4-BE49-F238E27FC236}">
                    <a16:creationId xmlns:a16="http://schemas.microsoft.com/office/drawing/2014/main" id="{2014F3C4-CAEE-AEB3-3E17-E17E7868C473}"/>
                  </a:ext>
                </a:extLst>
              </p:cNvPr>
              <p:cNvSpPr>
                <a:spLocks/>
              </p:cNvSpPr>
              <p:nvPr/>
            </p:nvSpPr>
            <p:spPr bwMode="auto">
              <a:xfrm flipH="1">
                <a:off x="3647952" y="1810614"/>
                <a:ext cx="33304" cy="56968"/>
              </a:xfrm>
              <a:custGeom>
                <a:avLst/>
                <a:gdLst>
                  <a:gd name="T0" fmla="*/ 6 w 38"/>
                  <a:gd name="T1" fmla="*/ 65 h 65"/>
                  <a:gd name="T2" fmla="*/ 0 w 38"/>
                  <a:gd name="T3" fmla="*/ 59 h 65"/>
                  <a:gd name="T4" fmla="*/ 26 w 38"/>
                  <a:gd name="T5" fmla="*/ 32 h 65"/>
                  <a:gd name="T6" fmla="*/ 0 w 38"/>
                  <a:gd name="T7" fmla="*/ 6 h 65"/>
                  <a:gd name="T8" fmla="*/ 6 w 38"/>
                  <a:gd name="T9" fmla="*/ 0 h 65"/>
                  <a:gd name="T10" fmla="*/ 38 w 38"/>
                  <a:gd name="T11" fmla="*/ 32 h 65"/>
                  <a:gd name="T12" fmla="*/ 6 w 38"/>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38" h="65">
                    <a:moveTo>
                      <a:pt x="6" y="65"/>
                    </a:moveTo>
                    <a:lnTo>
                      <a:pt x="0" y="59"/>
                    </a:lnTo>
                    <a:lnTo>
                      <a:pt x="26" y="32"/>
                    </a:lnTo>
                    <a:lnTo>
                      <a:pt x="0" y="6"/>
                    </a:lnTo>
                    <a:lnTo>
                      <a:pt x="6" y="0"/>
                    </a:lnTo>
                    <a:lnTo>
                      <a:pt x="38" y="32"/>
                    </a:lnTo>
                    <a:lnTo>
                      <a:pt x="6" y="65"/>
                    </a:lnTo>
                    <a:close/>
                  </a:path>
                </a:pathLst>
              </a:custGeom>
              <a:grpFill/>
              <a:ln w="6350" cap="rnd">
                <a:noFill/>
                <a:miter lim="800000"/>
                <a:headEnd/>
                <a:tailEnd/>
              </a:ln>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a:ln>
                    <a:noFill/>
                  </a:ln>
                  <a:solidFill>
                    <a:srgbClr val="444444"/>
                  </a:solidFill>
                  <a:effectLst/>
                  <a:uLnTx/>
                  <a:uFillTx/>
                  <a:latin typeface="Segoe UI"/>
                  <a:ea typeface="+mn-ea"/>
                  <a:cs typeface="+mn-cs"/>
                </a:endParaRPr>
              </a:p>
            </p:txBody>
          </p:sp>
          <p:sp>
            <p:nvSpPr>
              <p:cNvPr id="145" name="Freeform 300">
                <a:extLst>
                  <a:ext uri="{FF2B5EF4-FFF2-40B4-BE49-F238E27FC236}">
                    <a16:creationId xmlns:a16="http://schemas.microsoft.com/office/drawing/2014/main" id="{C6372EAA-76A8-4FE3-E2CD-41C4602DD2BA}"/>
                  </a:ext>
                </a:extLst>
              </p:cNvPr>
              <p:cNvSpPr>
                <a:spLocks/>
              </p:cNvSpPr>
              <p:nvPr/>
            </p:nvSpPr>
            <p:spPr bwMode="auto">
              <a:xfrm flipH="1">
                <a:off x="3641817" y="2003426"/>
                <a:ext cx="34181" cy="56968"/>
              </a:xfrm>
              <a:custGeom>
                <a:avLst/>
                <a:gdLst>
                  <a:gd name="T0" fmla="*/ 32 w 39"/>
                  <a:gd name="T1" fmla="*/ 65 h 65"/>
                  <a:gd name="T2" fmla="*/ 0 w 39"/>
                  <a:gd name="T3" fmla="*/ 32 h 65"/>
                  <a:gd name="T4" fmla="*/ 32 w 39"/>
                  <a:gd name="T5" fmla="*/ 0 h 65"/>
                  <a:gd name="T6" fmla="*/ 39 w 39"/>
                  <a:gd name="T7" fmla="*/ 6 h 65"/>
                  <a:gd name="T8" fmla="*/ 12 w 39"/>
                  <a:gd name="T9" fmla="*/ 32 h 65"/>
                  <a:gd name="T10" fmla="*/ 38 w 39"/>
                  <a:gd name="T11" fmla="*/ 59 h 65"/>
                  <a:gd name="T12" fmla="*/ 32 w 39"/>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39" h="65">
                    <a:moveTo>
                      <a:pt x="32" y="65"/>
                    </a:moveTo>
                    <a:lnTo>
                      <a:pt x="0" y="32"/>
                    </a:lnTo>
                    <a:lnTo>
                      <a:pt x="32" y="0"/>
                    </a:lnTo>
                    <a:lnTo>
                      <a:pt x="39" y="6"/>
                    </a:lnTo>
                    <a:lnTo>
                      <a:pt x="12" y="32"/>
                    </a:lnTo>
                    <a:lnTo>
                      <a:pt x="38" y="59"/>
                    </a:lnTo>
                    <a:lnTo>
                      <a:pt x="32" y="65"/>
                    </a:lnTo>
                    <a:close/>
                  </a:path>
                </a:pathLst>
              </a:custGeom>
              <a:grpFill/>
              <a:ln w="6350" cap="rnd">
                <a:noFill/>
                <a:miter lim="800000"/>
                <a:headEnd/>
                <a:tailEnd/>
              </a:ln>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a:ln>
                    <a:noFill/>
                  </a:ln>
                  <a:solidFill>
                    <a:srgbClr val="444444"/>
                  </a:solidFill>
                  <a:effectLst/>
                  <a:uLnTx/>
                  <a:uFillTx/>
                  <a:latin typeface="Segoe UI"/>
                  <a:ea typeface="+mn-ea"/>
                  <a:cs typeface="+mn-cs"/>
                </a:endParaRPr>
              </a:p>
            </p:txBody>
          </p:sp>
        </p:grpSp>
        <p:grpSp>
          <p:nvGrpSpPr>
            <p:cNvPr id="137" name="Group 136">
              <a:extLst>
                <a:ext uri="{FF2B5EF4-FFF2-40B4-BE49-F238E27FC236}">
                  <a16:creationId xmlns:a16="http://schemas.microsoft.com/office/drawing/2014/main" id="{16946402-C6C0-AE2B-79AA-8A6ED1A40243}"/>
                </a:ext>
              </a:extLst>
            </p:cNvPr>
            <p:cNvGrpSpPr>
              <a:grpSpLocks noChangeAspect="1"/>
            </p:cNvGrpSpPr>
            <p:nvPr/>
          </p:nvGrpSpPr>
          <p:grpSpPr>
            <a:xfrm>
              <a:off x="3266546" y="1586816"/>
              <a:ext cx="731519" cy="437554"/>
              <a:chOff x="2591943" y="2072257"/>
              <a:chExt cx="2262773" cy="1325220"/>
            </a:xfrm>
            <a:grpFill/>
          </p:grpSpPr>
          <p:sp>
            <p:nvSpPr>
              <p:cNvPr id="138" name="Freeform 369">
                <a:extLst>
                  <a:ext uri="{FF2B5EF4-FFF2-40B4-BE49-F238E27FC236}">
                    <a16:creationId xmlns:a16="http://schemas.microsoft.com/office/drawing/2014/main" id="{B36A497A-5899-BABC-4CCB-D020DF60CAD1}"/>
                  </a:ext>
                </a:extLst>
              </p:cNvPr>
              <p:cNvSpPr>
                <a:spLocks/>
              </p:cNvSpPr>
              <p:nvPr/>
            </p:nvSpPr>
            <p:spPr bwMode="auto">
              <a:xfrm>
                <a:off x="3044499" y="2072257"/>
                <a:ext cx="1190280" cy="495950"/>
              </a:xfrm>
              <a:custGeom>
                <a:avLst/>
                <a:gdLst>
                  <a:gd name="T0" fmla="*/ 11 w 257"/>
                  <a:gd name="T1" fmla="*/ 107 h 107"/>
                  <a:gd name="T2" fmla="*/ 0 w 257"/>
                  <a:gd name="T3" fmla="*/ 103 h 107"/>
                  <a:gd name="T4" fmla="*/ 35 w 257"/>
                  <a:gd name="T5" fmla="*/ 53 h 107"/>
                  <a:gd name="T6" fmla="*/ 236 w 257"/>
                  <a:gd name="T7" fmla="*/ 62 h 107"/>
                  <a:gd name="T8" fmla="*/ 257 w 257"/>
                  <a:gd name="T9" fmla="*/ 92 h 107"/>
                  <a:gd name="T10" fmla="*/ 247 w 257"/>
                  <a:gd name="T11" fmla="*/ 98 h 107"/>
                  <a:gd name="T12" fmla="*/ 227 w 257"/>
                  <a:gd name="T13" fmla="*/ 70 h 107"/>
                  <a:gd name="T14" fmla="*/ 43 w 257"/>
                  <a:gd name="T15" fmla="*/ 61 h 107"/>
                  <a:gd name="T16" fmla="*/ 11 w 257"/>
                  <a:gd name="T17"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07">
                    <a:moveTo>
                      <a:pt x="11" y="107"/>
                    </a:moveTo>
                    <a:cubicBezTo>
                      <a:pt x="0" y="103"/>
                      <a:pt x="0" y="103"/>
                      <a:pt x="0" y="103"/>
                    </a:cubicBezTo>
                    <a:cubicBezTo>
                      <a:pt x="8" y="84"/>
                      <a:pt x="20" y="67"/>
                      <a:pt x="35" y="53"/>
                    </a:cubicBezTo>
                    <a:cubicBezTo>
                      <a:pt x="93" y="0"/>
                      <a:pt x="183" y="4"/>
                      <a:pt x="236" y="62"/>
                    </a:cubicBezTo>
                    <a:cubicBezTo>
                      <a:pt x="244" y="71"/>
                      <a:pt x="252" y="81"/>
                      <a:pt x="257" y="92"/>
                    </a:cubicBezTo>
                    <a:cubicBezTo>
                      <a:pt x="247" y="98"/>
                      <a:pt x="247" y="98"/>
                      <a:pt x="247" y="98"/>
                    </a:cubicBezTo>
                    <a:cubicBezTo>
                      <a:pt x="241" y="88"/>
                      <a:pt x="235" y="78"/>
                      <a:pt x="227" y="70"/>
                    </a:cubicBezTo>
                    <a:cubicBezTo>
                      <a:pt x="179" y="17"/>
                      <a:pt x="96" y="13"/>
                      <a:pt x="43" y="61"/>
                    </a:cubicBezTo>
                    <a:cubicBezTo>
                      <a:pt x="29" y="74"/>
                      <a:pt x="18" y="90"/>
                      <a:pt x="11"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a:ln>
                    <a:noFill/>
                  </a:ln>
                  <a:solidFill>
                    <a:srgbClr val="444444"/>
                  </a:solidFill>
                  <a:effectLst/>
                  <a:uLnTx/>
                  <a:uFillTx/>
                  <a:latin typeface="Segoe UI"/>
                  <a:ea typeface="+mn-ea"/>
                  <a:cs typeface="+mn-cs"/>
                </a:endParaRPr>
              </a:p>
            </p:txBody>
          </p:sp>
          <p:sp>
            <p:nvSpPr>
              <p:cNvPr id="139" name="Freeform 370">
                <a:extLst>
                  <a:ext uri="{FF2B5EF4-FFF2-40B4-BE49-F238E27FC236}">
                    <a16:creationId xmlns:a16="http://schemas.microsoft.com/office/drawing/2014/main" id="{89AAE01F-C15A-33BB-61E9-C025F2F2188A}"/>
                  </a:ext>
                </a:extLst>
              </p:cNvPr>
              <p:cNvSpPr>
                <a:spLocks/>
              </p:cNvSpPr>
              <p:nvPr/>
            </p:nvSpPr>
            <p:spPr bwMode="auto">
              <a:xfrm>
                <a:off x="2591943" y="2741788"/>
                <a:ext cx="822074" cy="655689"/>
              </a:xfrm>
              <a:custGeom>
                <a:avLst/>
                <a:gdLst>
                  <a:gd name="T0" fmla="*/ 69 w 354"/>
                  <a:gd name="T1" fmla="*/ 140 h 140"/>
                  <a:gd name="T2" fmla="*/ 69 w 354"/>
                  <a:gd name="T3" fmla="*/ 140 h 140"/>
                  <a:gd name="T4" fmla="*/ 21 w 354"/>
                  <a:gd name="T5" fmla="*/ 119 h 140"/>
                  <a:gd name="T6" fmla="*/ 0 w 354"/>
                  <a:gd name="T7" fmla="*/ 70 h 140"/>
                  <a:gd name="T8" fmla="*/ 21 w 354"/>
                  <a:gd name="T9" fmla="*/ 20 h 140"/>
                  <a:gd name="T10" fmla="*/ 71 w 354"/>
                  <a:gd name="T11" fmla="*/ 0 h 140"/>
                  <a:gd name="T12" fmla="*/ 71 w 354"/>
                  <a:gd name="T13" fmla="*/ 12 h 140"/>
                  <a:gd name="T14" fmla="*/ 29 w 354"/>
                  <a:gd name="T15" fmla="*/ 29 h 140"/>
                  <a:gd name="T16" fmla="*/ 12 w 354"/>
                  <a:gd name="T17" fmla="*/ 70 h 140"/>
                  <a:gd name="T18" fmla="*/ 29 w 354"/>
                  <a:gd name="T19" fmla="*/ 111 h 140"/>
                  <a:gd name="T20" fmla="*/ 71 w 354"/>
                  <a:gd name="T21" fmla="*/ 128 h 140"/>
                  <a:gd name="T22" fmla="*/ 72 w 354"/>
                  <a:gd name="T23" fmla="*/ 128 h 140"/>
                  <a:gd name="T24" fmla="*/ 354 w 354"/>
                  <a:gd name="T25" fmla="*/ 127 h 140"/>
                  <a:gd name="T26" fmla="*/ 354 w 354"/>
                  <a:gd name="T27" fmla="*/ 139 h 140"/>
                  <a:gd name="T28" fmla="*/ 69 w 354"/>
                  <a:gd name="T29" fmla="*/ 140 h 14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10000 w 10000"/>
                  <a:gd name="connsiteY13" fmla="*/ 9071 h 10000"/>
                  <a:gd name="connsiteX14" fmla="*/ 10000 w 10000"/>
                  <a:gd name="connsiteY14" fmla="*/ 9929 h 10000"/>
                  <a:gd name="connsiteX15" fmla="*/ 1949 w 10000"/>
                  <a:gd name="connsiteY15" fmla="*/ 10000 h 1000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5004 w 10000"/>
                  <a:gd name="connsiteY13" fmla="*/ 9741 h 10000"/>
                  <a:gd name="connsiteX14" fmla="*/ 10000 w 10000"/>
                  <a:gd name="connsiteY14" fmla="*/ 9071 h 10000"/>
                  <a:gd name="connsiteX15" fmla="*/ 10000 w 10000"/>
                  <a:gd name="connsiteY15" fmla="*/ 9929 h 10000"/>
                  <a:gd name="connsiteX16" fmla="*/ 1949 w 10000"/>
                  <a:gd name="connsiteY16" fmla="*/ 10000 h 1000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5004 w 10000"/>
                  <a:gd name="connsiteY13" fmla="*/ 9741 h 10000"/>
                  <a:gd name="connsiteX14" fmla="*/ 10000 w 10000"/>
                  <a:gd name="connsiteY14" fmla="*/ 9929 h 10000"/>
                  <a:gd name="connsiteX15" fmla="*/ 1949 w 10000"/>
                  <a:gd name="connsiteY15" fmla="*/ 10000 h 10000"/>
                  <a:gd name="connsiteX0" fmla="*/ 1949 w 5004"/>
                  <a:gd name="connsiteY0" fmla="*/ 10000 h 10000"/>
                  <a:gd name="connsiteX1" fmla="*/ 1949 w 5004"/>
                  <a:gd name="connsiteY1" fmla="*/ 10000 h 10000"/>
                  <a:gd name="connsiteX2" fmla="*/ 593 w 5004"/>
                  <a:gd name="connsiteY2" fmla="*/ 8500 h 10000"/>
                  <a:gd name="connsiteX3" fmla="*/ 0 w 5004"/>
                  <a:gd name="connsiteY3" fmla="*/ 5000 h 10000"/>
                  <a:gd name="connsiteX4" fmla="*/ 593 w 5004"/>
                  <a:gd name="connsiteY4" fmla="*/ 1429 h 10000"/>
                  <a:gd name="connsiteX5" fmla="*/ 2006 w 5004"/>
                  <a:gd name="connsiteY5" fmla="*/ 0 h 10000"/>
                  <a:gd name="connsiteX6" fmla="*/ 2006 w 5004"/>
                  <a:gd name="connsiteY6" fmla="*/ 857 h 10000"/>
                  <a:gd name="connsiteX7" fmla="*/ 819 w 5004"/>
                  <a:gd name="connsiteY7" fmla="*/ 2071 h 10000"/>
                  <a:gd name="connsiteX8" fmla="*/ 339 w 5004"/>
                  <a:gd name="connsiteY8" fmla="*/ 5000 h 10000"/>
                  <a:gd name="connsiteX9" fmla="*/ 819 w 5004"/>
                  <a:gd name="connsiteY9" fmla="*/ 7929 h 10000"/>
                  <a:gd name="connsiteX10" fmla="*/ 2006 w 5004"/>
                  <a:gd name="connsiteY10" fmla="*/ 9143 h 10000"/>
                  <a:gd name="connsiteX11" fmla="*/ 2034 w 5004"/>
                  <a:gd name="connsiteY11" fmla="*/ 9143 h 10000"/>
                  <a:gd name="connsiteX12" fmla="*/ 5004 w 5004"/>
                  <a:gd name="connsiteY12" fmla="*/ 9077 h 10000"/>
                  <a:gd name="connsiteX13" fmla="*/ 5004 w 5004"/>
                  <a:gd name="connsiteY13" fmla="*/ 9741 h 10000"/>
                  <a:gd name="connsiteX14" fmla="*/ 1949 w 5004"/>
                  <a:gd name="connsiteY14" fmla="*/ 10000 h 10000"/>
                  <a:gd name="connsiteX0" fmla="*/ 3895 w 10000"/>
                  <a:gd name="connsiteY0" fmla="*/ 10000 h 10295"/>
                  <a:gd name="connsiteX1" fmla="*/ 3895 w 10000"/>
                  <a:gd name="connsiteY1" fmla="*/ 10000 h 10295"/>
                  <a:gd name="connsiteX2" fmla="*/ 1185 w 10000"/>
                  <a:gd name="connsiteY2" fmla="*/ 8500 h 10295"/>
                  <a:gd name="connsiteX3" fmla="*/ 0 w 10000"/>
                  <a:gd name="connsiteY3" fmla="*/ 5000 h 10295"/>
                  <a:gd name="connsiteX4" fmla="*/ 1185 w 10000"/>
                  <a:gd name="connsiteY4" fmla="*/ 1429 h 10295"/>
                  <a:gd name="connsiteX5" fmla="*/ 4009 w 10000"/>
                  <a:gd name="connsiteY5" fmla="*/ 0 h 10295"/>
                  <a:gd name="connsiteX6" fmla="*/ 4009 w 10000"/>
                  <a:gd name="connsiteY6" fmla="*/ 857 h 10295"/>
                  <a:gd name="connsiteX7" fmla="*/ 1637 w 10000"/>
                  <a:gd name="connsiteY7" fmla="*/ 2071 h 10295"/>
                  <a:gd name="connsiteX8" fmla="*/ 677 w 10000"/>
                  <a:gd name="connsiteY8" fmla="*/ 5000 h 10295"/>
                  <a:gd name="connsiteX9" fmla="*/ 1637 w 10000"/>
                  <a:gd name="connsiteY9" fmla="*/ 7929 h 10295"/>
                  <a:gd name="connsiteX10" fmla="*/ 4009 w 10000"/>
                  <a:gd name="connsiteY10" fmla="*/ 9143 h 10295"/>
                  <a:gd name="connsiteX11" fmla="*/ 4065 w 10000"/>
                  <a:gd name="connsiteY11" fmla="*/ 9143 h 10295"/>
                  <a:gd name="connsiteX12" fmla="*/ 10000 w 10000"/>
                  <a:gd name="connsiteY12" fmla="*/ 9077 h 10295"/>
                  <a:gd name="connsiteX13" fmla="*/ 10000 w 10000"/>
                  <a:gd name="connsiteY13" fmla="*/ 10295 h 10295"/>
                  <a:gd name="connsiteX14" fmla="*/ 3895 w 10000"/>
                  <a:gd name="connsiteY14" fmla="*/ 10000 h 10295"/>
                  <a:gd name="connsiteX0" fmla="*/ 3895 w 10000"/>
                  <a:gd name="connsiteY0" fmla="*/ 10000 h 10073"/>
                  <a:gd name="connsiteX1" fmla="*/ 3895 w 10000"/>
                  <a:gd name="connsiteY1" fmla="*/ 10000 h 10073"/>
                  <a:gd name="connsiteX2" fmla="*/ 1185 w 10000"/>
                  <a:gd name="connsiteY2" fmla="*/ 8500 h 10073"/>
                  <a:gd name="connsiteX3" fmla="*/ 0 w 10000"/>
                  <a:gd name="connsiteY3" fmla="*/ 5000 h 10073"/>
                  <a:gd name="connsiteX4" fmla="*/ 1185 w 10000"/>
                  <a:gd name="connsiteY4" fmla="*/ 1429 h 10073"/>
                  <a:gd name="connsiteX5" fmla="*/ 4009 w 10000"/>
                  <a:gd name="connsiteY5" fmla="*/ 0 h 10073"/>
                  <a:gd name="connsiteX6" fmla="*/ 4009 w 10000"/>
                  <a:gd name="connsiteY6" fmla="*/ 857 h 10073"/>
                  <a:gd name="connsiteX7" fmla="*/ 1637 w 10000"/>
                  <a:gd name="connsiteY7" fmla="*/ 2071 h 10073"/>
                  <a:gd name="connsiteX8" fmla="*/ 677 w 10000"/>
                  <a:gd name="connsiteY8" fmla="*/ 5000 h 10073"/>
                  <a:gd name="connsiteX9" fmla="*/ 1637 w 10000"/>
                  <a:gd name="connsiteY9" fmla="*/ 7929 h 10073"/>
                  <a:gd name="connsiteX10" fmla="*/ 4009 w 10000"/>
                  <a:gd name="connsiteY10" fmla="*/ 9143 h 10073"/>
                  <a:gd name="connsiteX11" fmla="*/ 4065 w 10000"/>
                  <a:gd name="connsiteY11" fmla="*/ 9143 h 10073"/>
                  <a:gd name="connsiteX12" fmla="*/ 10000 w 10000"/>
                  <a:gd name="connsiteY12" fmla="*/ 9077 h 10073"/>
                  <a:gd name="connsiteX13" fmla="*/ 10000 w 10000"/>
                  <a:gd name="connsiteY13" fmla="*/ 10073 h 10073"/>
                  <a:gd name="connsiteX14" fmla="*/ 3895 w 10000"/>
                  <a:gd name="connsiteY14" fmla="*/ 10000 h 10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73">
                    <a:moveTo>
                      <a:pt x="3895" y="10000"/>
                    </a:moveTo>
                    <a:lnTo>
                      <a:pt x="3895" y="10000"/>
                    </a:lnTo>
                    <a:cubicBezTo>
                      <a:pt x="2880" y="9929"/>
                      <a:pt x="1918" y="9429"/>
                      <a:pt x="1185" y="8500"/>
                    </a:cubicBezTo>
                    <a:cubicBezTo>
                      <a:pt x="452" y="7571"/>
                      <a:pt x="0" y="6286"/>
                      <a:pt x="0" y="5000"/>
                    </a:cubicBezTo>
                    <a:cubicBezTo>
                      <a:pt x="0" y="3643"/>
                      <a:pt x="452" y="2357"/>
                      <a:pt x="1185" y="1429"/>
                    </a:cubicBezTo>
                    <a:cubicBezTo>
                      <a:pt x="1918" y="500"/>
                      <a:pt x="2936" y="0"/>
                      <a:pt x="4009" y="0"/>
                    </a:cubicBezTo>
                    <a:lnTo>
                      <a:pt x="4009" y="857"/>
                    </a:lnTo>
                    <a:cubicBezTo>
                      <a:pt x="3106" y="857"/>
                      <a:pt x="2258" y="1286"/>
                      <a:pt x="1637" y="2071"/>
                    </a:cubicBezTo>
                    <a:cubicBezTo>
                      <a:pt x="1073" y="2857"/>
                      <a:pt x="677" y="3857"/>
                      <a:pt x="677" y="5000"/>
                    </a:cubicBezTo>
                    <a:cubicBezTo>
                      <a:pt x="677" y="6071"/>
                      <a:pt x="1073" y="7143"/>
                      <a:pt x="1637" y="7929"/>
                    </a:cubicBezTo>
                    <a:cubicBezTo>
                      <a:pt x="2258" y="8714"/>
                      <a:pt x="3106" y="9143"/>
                      <a:pt x="4009" y="9143"/>
                    </a:cubicBezTo>
                    <a:lnTo>
                      <a:pt x="4065" y="9143"/>
                    </a:lnTo>
                    <a:lnTo>
                      <a:pt x="10000" y="9077"/>
                    </a:lnTo>
                    <a:lnTo>
                      <a:pt x="10000" y="10073"/>
                    </a:lnTo>
                    <a:lnTo>
                      <a:pt x="3895" y="10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dirty="0">
                  <a:ln>
                    <a:noFill/>
                  </a:ln>
                  <a:solidFill>
                    <a:srgbClr val="444444"/>
                  </a:solidFill>
                  <a:effectLst/>
                  <a:uLnTx/>
                  <a:uFillTx/>
                  <a:latin typeface="Segoe UI"/>
                  <a:ea typeface="+mn-ea"/>
                  <a:cs typeface="+mn-cs"/>
                </a:endParaRPr>
              </a:p>
            </p:txBody>
          </p:sp>
          <p:sp>
            <p:nvSpPr>
              <p:cNvPr id="140" name="Freeform 371">
                <a:extLst>
                  <a:ext uri="{FF2B5EF4-FFF2-40B4-BE49-F238E27FC236}">
                    <a16:creationId xmlns:a16="http://schemas.microsoft.com/office/drawing/2014/main" id="{656ABB4C-7560-1810-D703-6A35FC6549D2}"/>
                  </a:ext>
                </a:extLst>
              </p:cNvPr>
              <p:cNvSpPr>
                <a:spLocks/>
              </p:cNvSpPr>
              <p:nvPr/>
            </p:nvSpPr>
            <p:spPr bwMode="auto">
              <a:xfrm>
                <a:off x="4216179" y="2549607"/>
                <a:ext cx="638537" cy="836917"/>
              </a:xfrm>
              <a:custGeom>
                <a:avLst/>
                <a:gdLst>
                  <a:gd name="T0" fmla="*/ 41 w 137"/>
                  <a:gd name="T1" fmla="*/ 181 h 181"/>
                  <a:gd name="T2" fmla="*/ 40 w 137"/>
                  <a:gd name="T3" fmla="*/ 169 h 181"/>
                  <a:gd name="T4" fmla="*/ 97 w 137"/>
                  <a:gd name="T5" fmla="*/ 142 h 181"/>
                  <a:gd name="T6" fmla="*/ 88 w 137"/>
                  <a:gd name="T7" fmla="*/ 36 h 181"/>
                  <a:gd name="T8" fmla="*/ 5 w 137"/>
                  <a:gd name="T9" fmla="*/ 27 h 181"/>
                  <a:gd name="T10" fmla="*/ 0 w 137"/>
                  <a:gd name="T11" fmla="*/ 16 h 181"/>
                  <a:gd name="T12" fmla="*/ 96 w 137"/>
                  <a:gd name="T13" fmla="*/ 27 h 181"/>
                  <a:gd name="T14" fmla="*/ 106 w 137"/>
                  <a:gd name="T15" fmla="*/ 150 h 181"/>
                  <a:gd name="T16" fmla="*/ 41 w 137"/>
                  <a:gd name="T17"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81">
                    <a:moveTo>
                      <a:pt x="41" y="181"/>
                    </a:moveTo>
                    <a:cubicBezTo>
                      <a:pt x="40" y="169"/>
                      <a:pt x="40" y="169"/>
                      <a:pt x="40" y="169"/>
                    </a:cubicBezTo>
                    <a:cubicBezTo>
                      <a:pt x="62" y="169"/>
                      <a:pt x="83" y="159"/>
                      <a:pt x="97" y="142"/>
                    </a:cubicBezTo>
                    <a:cubicBezTo>
                      <a:pt x="124" y="110"/>
                      <a:pt x="120" y="63"/>
                      <a:pt x="88" y="36"/>
                    </a:cubicBezTo>
                    <a:cubicBezTo>
                      <a:pt x="65" y="17"/>
                      <a:pt x="32" y="13"/>
                      <a:pt x="5" y="27"/>
                    </a:cubicBezTo>
                    <a:cubicBezTo>
                      <a:pt x="0" y="16"/>
                      <a:pt x="0" y="16"/>
                      <a:pt x="0" y="16"/>
                    </a:cubicBezTo>
                    <a:cubicBezTo>
                      <a:pt x="31" y="0"/>
                      <a:pt x="69" y="4"/>
                      <a:pt x="96" y="27"/>
                    </a:cubicBezTo>
                    <a:cubicBezTo>
                      <a:pt x="132" y="58"/>
                      <a:pt x="137" y="113"/>
                      <a:pt x="106" y="150"/>
                    </a:cubicBezTo>
                    <a:cubicBezTo>
                      <a:pt x="90" y="169"/>
                      <a:pt x="66" y="181"/>
                      <a:pt x="41" y="1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a:ln>
                    <a:noFill/>
                  </a:ln>
                  <a:solidFill>
                    <a:srgbClr val="444444"/>
                  </a:solidFill>
                  <a:effectLst/>
                  <a:uLnTx/>
                  <a:uFillTx/>
                  <a:latin typeface="Segoe UI"/>
                  <a:ea typeface="+mn-ea"/>
                  <a:cs typeface="+mn-cs"/>
                </a:endParaRPr>
              </a:p>
            </p:txBody>
          </p:sp>
        </p:grpSp>
      </p:grpSp>
      <p:sp>
        <p:nvSpPr>
          <p:cNvPr id="147" name="TextBox 146">
            <a:extLst>
              <a:ext uri="{FF2B5EF4-FFF2-40B4-BE49-F238E27FC236}">
                <a16:creationId xmlns:a16="http://schemas.microsoft.com/office/drawing/2014/main" id="{CF3A1393-48B0-DA0F-EE58-85ED6C9702B5}"/>
              </a:ext>
            </a:extLst>
          </p:cNvPr>
          <p:cNvSpPr txBox="1"/>
          <p:nvPr/>
        </p:nvSpPr>
        <p:spPr>
          <a:xfrm>
            <a:off x="3526436" y="3830880"/>
            <a:ext cx="627497" cy="393954"/>
          </a:xfrm>
          <a:prstGeom prst="rect">
            <a:avLst/>
          </a:prstGeom>
          <a:noFill/>
          <a:ln>
            <a:noFill/>
          </a:ln>
        </p:spPr>
        <p:txBody>
          <a:bodyPr wrap="square" lIns="0" rIns="0" rtlCol="0">
            <a:spAutoFit/>
          </a:bodyPr>
          <a:lstStyle/>
          <a:p>
            <a:pPr marL="0" marR="0" lvl="0" indent="0" algn="ctr" defTabSz="1218816" rtl="0" eaLnBrk="1" fontAlgn="base" latinLnBrk="0" hangingPunct="1">
              <a:lnSpc>
                <a:spcPct val="100000"/>
              </a:lnSpc>
              <a:spcBef>
                <a:spcPts val="0"/>
              </a:spcBef>
              <a:spcAft>
                <a:spcPts val="0"/>
              </a:spcAft>
              <a:buClr>
                <a:srgbClr val="007DB8"/>
              </a:buClr>
              <a:buSzTx/>
              <a:buFontTx/>
              <a:buNone/>
              <a:tabLst/>
              <a:defRPr/>
            </a:pPr>
            <a:r>
              <a:rPr kumimoji="0" lang="en-US" sz="980" b="0" i="0" u="none" strike="noStrike" kern="0" cap="none" spc="0" normalizeH="0" baseline="0" noProof="0">
                <a:ln w="1270">
                  <a:noFill/>
                </a:ln>
                <a:solidFill>
                  <a:srgbClr val="FFFFFF"/>
                </a:solidFill>
                <a:effectLst/>
                <a:uLnTx/>
                <a:uFillTx/>
                <a:latin typeface="Segoe UI"/>
                <a:ea typeface="+mn-ea"/>
                <a:cs typeface="+mn-cs"/>
              </a:rPr>
              <a:t>In-Cloud Backup</a:t>
            </a:r>
          </a:p>
        </p:txBody>
      </p:sp>
      <p:grpSp>
        <p:nvGrpSpPr>
          <p:cNvPr id="148" name="Group 147">
            <a:extLst>
              <a:ext uri="{FF2B5EF4-FFF2-40B4-BE49-F238E27FC236}">
                <a16:creationId xmlns:a16="http://schemas.microsoft.com/office/drawing/2014/main" id="{93AA524F-D9AF-DC13-8196-D2AE65A7FA39}"/>
              </a:ext>
            </a:extLst>
          </p:cNvPr>
          <p:cNvGrpSpPr>
            <a:grpSpLocks noChangeAspect="1"/>
          </p:cNvGrpSpPr>
          <p:nvPr/>
        </p:nvGrpSpPr>
        <p:grpSpPr>
          <a:xfrm>
            <a:off x="3572667" y="3414399"/>
            <a:ext cx="535035" cy="410118"/>
            <a:chOff x="7528482" y="1583080"/>
            <a:chExt cx="731519" cy="560726"/>
          </a:xfrm>
          <a:solidFill>
            <a:schemeClr val="bg1"/>
          </a:solidFill>
        </p:grpSpPr>
        <p:grpSp>
          <p:nvGrpSpPr>
            <p:cNvPr id="149" name="Group 148">
              <a:extLst>
                <a:ext uri="{FF2B5EF4-FFF2-40B4-BE49-F238E27FC236}">
                  <a16:creationId xmlns:a16="http://schemas.microsoft.com/office/drawing/2014/main" id="{7B53BC52-DA4E-D0E4-68B9-05355A2C78E8}"/>
                </a:ext>
              </a:extLst>
            </p:cNvPr>
            <p:cNvGrpSpPr>
              <a:grpSpLocks noChangeAspect="1"/>
            </p:cNvGrpSpPr>
            <p:nvPr/>
          </p:nvGrpSpPr>
          <p:grpSpPr>
            <a:xfrm>
              <a:off x="7528482" y="1583080"/>
              <a:ext cx="731519" cy="437554"/>
              <a:chOff x="2591943" y="2072257"/>
              <a:chExt cx="2262773" cy="1325220"/>
            </a:xfrm>
            <a:grpFill/>
          </p:grpSpPr>
          <p:sp>
            <p:nvSpPr>
              <p:cNvPr id="152" name="Freeform 369">
                <a:extLst>
                  <a:ext uri="{FF2B5EF4-FFF2-40B4-BE49-F238E27FC236}">
                    <a16:creationId xmlns:a16="http://schemas.microsoft.com/office/drawing/2014/main" id="{2EABFDA8-30F2-8033-79AC-F7F3F36B8A03}"/>
                  </a:ext>
                </a:extLst>
              </p:cNvPr>
              <p:cNvSpPr>
                <a:spLocks/>
              </p:cNvSpPr>
              <p:nvPr/>
            </p:nvSpPr>
            <p:spPr bwMode="auto">
              <a:xfrm>
                <a:off x="3044499" y="2072257"/>
                <a:ext cx="1190280" cy="495950"/>
              </a:xfrm>
              <a:custGeom>
                <a:avLst/>
                <a:gdLst>
                  <a:gd name="T0" fmla="*/ 11 w 257"/>
                  <a:gd name="T1" fmla="*/ 107 h 107"/>
                  <a:gd name="T2" fmla="*/ 0 w 257"/>
                  <a:gd name="T3" fmla="*/ 103 h 107"/>
                  <a:gd name="T4" fmla="*/ 35 w 257"/>
                  <a:gd name="T5" fmla="*/ 53 h 107"/>
                  <a:gd name="T6" fmla="*/ 236 w 257"/>
                  <a:gd name="T7" fmla="*/ 62 h 107"/>
                  <a:gd name="T8" fmla="*/ 257 w 257"/>
                  <a:gd name="T9" fmla="*/ 92 h 107"/>
                  <a:gd name="T10" fmla="*/ 247 w 257"/>
                  <a:gd name="T11" fmla="*/ 98 h 107"/>
                  <a:gd name="T12" fmla="*/ 227 w 257"/>
                  <a:gd name="T13" fmla="*/ 70 h 107"/>
                  <a:gd name="T14" fmla="*/ 43 w 257"/>
                  <a:gd name="T15" fmla="*/ 61 h 107"/>
                  <a:gd name="T16" fmla="*/ 11 w 257"/>
                  <a:gd name="T17"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07">
                    <a:moveTo>
                      <a:pt x="11" y="107"/>
                    </a:moveTo>
                    <a:cubicBezTo>
                      <a:pt x="0" y="103"/>
                      <a:pt x="0" y="103"/>
                      <a:pt x="0" y="103"/>
                    </a:cubicBezTo>
                    <a:cubicBezTo>
                      <a:pt x="8" y="84"/>
                      <a:pt x="20" y="67"/>
                      <a:pt x="35" y="53"/>
                    </a:cubicBezTo>
                    <a:cubicBezTo>
                      <a:pt x="93" y="0"/>
                      <a:pt x="183" y="4"/>
                      <a:pt x="236" y="62"/>
                    </a:cubicBezTo>
                    <a:cubicBezTo>
                      <a:pt x="244" y="71"/>
                      <a:pt x="252" y="81"/>
                      <a:pt x="257" y="92"/>
                    </a:cubicBezTo>
                    <a:cubicBezTo>
                      <a:pt x="247" y="98"/>
                      <a:pt x="247" y="98"/>
                      <a:pt x="247" y="98"/>
                    </a:cubicBezTo>
                    <a:cubicBezTo>
                      <a:pt x="241" y="88"/>
                      <a:pt x="235" y="78"/>
                      <a:pt x="227" y="70"/>
                    </a:cubicBezTo>
                    <a:cubicBezTo>
                      <a:pt x="179" y="17"/>
                      <a:pt x="96" y="13"/>
                      <a:pt x="43" y="61"/>
                    </a:cubicBezTo>
                    <a:cubicBezTo>
                      <a:pt x="29" y="74"/>
                      <a:pt x="18" y="90"/>
                      <a:pt x="11" y="107"/>
                    </a:cubicBez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980" b="0" i="0" u="none" strike="noStrike" kern="1200" cap="none" spc="0" normalizeH="0" baseline="0" noProof="0">
                  <a:ln>
                    <a:noFill/>
                  </a:ln>
                  <a:solidFill>
                    <a:srgbClr val="444444"/>
                  </a:solidFill>
                  <a:effectLst/>
                  <a:uLnTx/>
                  <a:uFillTx/>
                  <a:latin typeface="Segoe UI"/>
                  <a:ea typeface="+mn-ea"/>
                  <a:cs typeface="+mn-cs"/>
                </a:endParaRPr>
              </a:p>
            </p:txBody>
          </p:sp>
          <p:sp>
            <p:nvSpPr>
              <p:cNvPr id="153" name="Freeform 370">
                <a:extLst>
                  <a:ext uri="{FF2B5EF4-FFF2-40B4-BE49-F238E27FC236}">
                    <a16:creationId xmlns:a16="http://schemas.microsoft.com/office/drawing/2014/main" id="{776C7F12-49F4-1F08-68F6-F8E5B75FE601}"/>
                  </a:ext>
                </a:extLst>
              </p:cNvPr>
              <p:cNvSpPr>
                <a:spLocks/>
              </p:cNvSpPr>
              <p:nvPr/>
            </p:nvSpPr>
            <p:spPr bwMode="auto">
              <a:xfrm>
                <a:off x="2591943" y="2741788"/>
                <a:ext cx="822074" cy="655689"/>
              </a:xfrm>
              <a:custGeom>
                <a:avLst/>
                <a:gdLst>
                  <a:gd name="T0" fmla="*/ 69 w 354"/>
                  <a:gd name="T1" fmla="*/ 140 h 140"/>
                  <a:gd name="T2" fmla="*/ 69 w 354"/>
                  <a:gd name="T3" fmla="*/ 140 h 140"/>
                  <a:gd name="T4" fmla="*/ 21 w 354"/>
                  <a:gd name="T5" fmla="*/ 119 h 140"/>
                  <a:gd name="T6" fmla="*/ 0 w 354"/>
                  <a:gd name="T7" fmla="*/ 70 h 140"/>
                  <a:gd name="T8" fmla="*/ 21 w 354"/>
                  <a:gd name="T9" fmla="*/ 20 h 140"/>
                  <a:gd name="T10" fmla="*/ 71 w 354"/>
                  <a:gd name="T11" fmla="*/ 0 h 140"/>
                  <a:gd name="T12" fmla="*/ 71 w 354"/>
                  <a:gd name="T13" fmla="*/ 12 h 140"/>
                  <a:gd name="T14" fmla="*/ 29 w 354"/>
                  <a:gd name="T15" fmla="*/ 29 h 140"/>
                  <a:gd name="T16" fmla="*/ 12 w 354"/>
                  <a:gd name="T17" fmla="*/ 70 h 140"/>
                  <a:gd name="T18" fmla="*/ 29 w 354"/>
                  <a:gd name="T19" fmla="*/ 111 h 140"/>
                  <a:gd name="T20" fmla="*/ 71 w 354"/>
                  <a:gd name="T21" fmla="*/ 128 h 140"/>
                  <a:gd name="T22" fmla="*/ 72 w 354"/>
                  <a:gd name="T23" fmla="*/ 128 h 140"/>
                  <a:gd name="T24" fmla="*/ 354 w 354"/>
                  <a:gd name="T25" fmla="*/ 127 h 140"/>
                  <a:gd name="T26" fmla="*/ 354 w 354"/>
                  <a:gd name="T27" fmla="*/ 139 h 140"/>
                  <a:gd name="T28" fmla="*/ 69 w 354"/>
                  <a:gd name="T29" fmla="*/ 140 h 14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10000 w 10000"/>
                  <a:gd name="connsiteY13" fmla="*/ 9071 h 10000"/>
                  <a:gd name="connsiteX14" fmla="*/ 10000 w 10000"/>
                  <a:gd name="connsiteY14" fmla="*/ 9929 h 10000"/>
                  <a:gd name="connsiteX15" fmla="*/ 1949 w 10000"/>
                  <a:gd name="connsiteY15" fmla="*/ 10000 h 1000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5004 w 10000"/>
                  <a:gd name="connsiteY13" fmla="*/ 9741 h 10000"/>
                  <a:gd name="connsiteX14" fmla="*/ 10000 w 10000"/>
                  <a:gd name="connsiteY14" fmla="*/ 9071 h 10000"/>
                  <a:gd name="connsiteX15" fmla="*/ 10000 w 10000"/>
                  <a:gd name="connsiteY15" fmla="*/ 9929 h 10000"/>
                  <a:gd name="connsiteX16" fmla="*/ 1949 w 10000"/>
                  <a:gd name="connsiteY16" fmla="*/ 10000 h 1000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5004 w 10000"/>
                  <a:gd name="connsiteY13" fmla="*/ 9741 h 10000"/>
                  <a:gd name="connsiteX14" fmla="*/ 10000 w 10000"/>
                  <a:gd name="connsiteY14" fmla="*/ 9929 h 10000"/>
                  <a:gd name="connsiteX15" fmla="*/ 1949 w 10000"/>
                  <a:gd name="connsiteY15" fmla="*/ 10000 h 10000"/>
                  <a:gd name="connsiteX0" fmla="*/ 1949 w 5004"/>
                  <a:gd name="connsiteY0" fmla="*/ 10000 h 10000"/>
                  <a:gd name="connsiteX1" fmla="*/ 1949 w 5004"/>
                  <a:gd name="connsiteY1" fmla="*/ 10000 h 10000"/>
                  <a:gd name="connsiteX2" fmla="*/ 593 w 5004"/>
                  <a:gd name="connsiteY2" fmla="*/ 8500 h 10000"/>
                  <a:gd name="connsiteX3" fmla="*/ 0 w 5004"/>
                  <a:gd name="connsiteY3" fmla="*/ 5000 h 10000"/>
                  <a:gd name="connsiteX4" fmla="*/ 593 w 5004"/>
                  <a:gd name="connsiteY4" fmla="*/ 1429 h 10000"/>
                  <a:gd name="connsiteX5" fmla="*/ 2006 w 5004"/>
                  <a:gd name="connsiteY5" fmla="*/ 0 h 10000"/>
                  <a:gd name="connsiteX6" fmla="*/ 2006 w 5004"/>
                  <a:gd name="connsiteY6" fmla="*/ 857 h 10000"/>
                  <a:gd name="connsiteX7" fmla="*/ 819 w 5004"/>
                  <a:gd name="connsiteY7" fmla="*/ 2071 h 10000"/>
                  <a:gd name="connsiteX8" fmla="*/ 339 w 5004"/>
                  <a:gd name="connsiteY8" fmla="*/ 5000 h 10000"/>
                  <a:gd name="connsiteX9" fmla="*/ 819 w 5004"/>
                  <a:gd name="connsiteY9" fmla="*/ 7929 h 10000"/>
                  <a:gd name="connsiteX10" fmla="*/ 2006 w 5004"/>
                  <a:gd name="connsiteY10" fmla="*/ 9143 h 10000"/>
                  <a:gd name="connsiteX11" fmla="*/ 2034 w 5004"/>
                  <a:gd name="connsiteY11" fmla="*/ 9143 h 10000"/>
                  <a:gd name="connsiteX12" fmla="*/ 5004 w 5004"/>
                  <a:gd name="connsiteY12" fmla="*/ 9077 h 10000"/>
                  <a:gd name="connsiteX13" fmla="*/ 5004 w 5004"/>
                  <a:gd name="connsiteY13" fmla="*/ 9741 h 10000"/>
                  <a:gd name="connsiteX14" fmla="*/ 1949 w 5004"/>
                  <a:gd name="connsiteY14" fmla="*/ 10000 h 10000"/>
                  <a:gd name="connsiteX0" fmla="*/ 3895 w 10000"/>
                  <a:gd name="connsiteY0" fmla="*/ 10000 h 10295"/>
                  <a:gd name="connsiteX1" fmla="*/ 3895 w 10000"/>
                  <a:gd name="connsiteY1" fmla="*/ 10000 h 10295"/>
                  <a:gd name="connsiteX2" fmla="*/ 1185 w 10000"/>
                  <a:gd name="connsiteY2" fmla="*/ 8500 h 10295"/>
                  <a:gd name="connsiteX3" fmla="*/ 0 w 10000"/>
                  <a:gd name="connsiteY3" fmla="*/ 5000 h 10295"/>
                  <a:gd name="connsiteX4" fmla="*/ 1185 w 10000"/>
                  <a:gd name="connsiteY4" fmla="*/ 1429 h 10295"/>
                  <a:gd name="connsiteX5" fmla="*/ 4009 w 10000"/>
                  <a:gd name="connsiteY5" fmla="*/ 0 h 10295"/>
                  <a:gd name="connsiteX6" fmla="*/ 4009 w 10000"/>
                  <a:gd name="connsiteY6" fmla="*/ 857 h 10295"/>
                  <a:gd name="connsiteX7" fmla="*/ 1637 w 10000"/>
                  <a:gd name="connsiteY7" fmla="*/ 2071 h 10295"/>
                  <a:gd name="connsiteX8" fmla="*/ 677 w 10000"/>
                  <a:gd name="connsiteY8" fmla="*/ 5000 h 10295"/>
                  <a:gd name="connsiteX9" fmla="*/ 1637 w 10000"/>
                  <a:gd name="connsiteY9" fmla="*/ 7929 h 10295"/>
                  <a:gd name="connsiteX10" fmla="*/ 4009 w 10000"/>
                  <a:gd name="connsiteY10" fmla="*/ 9143 h 10295"/>
                  <a:gd name="connsiteX11" fmla="*/ 4065 w 10000"/>
                  <a:gd name="connsiteY11" fmla="*/ 9143 h 10295"/>
                  <a:gd name="connsiteX12" fmla="*/ 10000 w 10000"/>
                  <a:gd name="connsiteY12" fmla="*/ 9077 h 10295"/>
                  <a:gd name="connsiteX13" fmla="*/ 10000 w 10000"/>
                  <a:gd name="connsiteY13" fmla="*/ 10295 h 10295"/>
                  <a:gd name="connsiteX14" fmla="*/ 3895 w 10000"/>
                  <a:gd name="connsiteY14" fmla="*/ 10000 h 10295"/>
                  <a:gd name="connsiteX0" fmla="*/ 3895 w 10000"/>
                  <a:gd name="connsiteY0" fmla="*/ 10000 h 10073"/>
                  <a:gd name="connsiteX1" fmla="*/ 3895 w 10000"/>
                  <a:gd name="connsiteY1" fmla="*/ 10000 h 10073"/>
                  <a:gd name="connsiteX2" fmla="*/ 1185 w 10000"/>
                  <a:gd name="connsiteY2" fmla="*/ 8500 h 10073"/>
                  <a:gd name="connsiteX3" fmla="*/ 0 w 10000"/>
                  <a:gd name="connsiteY3" fmla="*/ 5000 h 10073"/>
                  <a:gd name="connsiteX4" fmla="*/ 1185 w 10000"/>
                  <a:gd name="connsiteY4" fmla="*/ 1429 h 10073"/>
                  <a:gd name="connsiteX5" fmla="*/ 4009 w 10000"/>
                  <a:gd name="connsiteY5" fmla="*/ 0 h 10073"/>
                  <a:gd name="connsiteX6" fmla="*/ 4009 w 10000"/>
                  <a:gd name="connsiteY6" fmla="*/ 857 h 10073"/>
                  <a:gd name="connsiteX7" fmla="*/ 1637 w 10000"/>
                  <a:gd name="connsiteY7" fmla="*/ 2071 h 10073"/>
                  <a:gd name="connsiteX8" fmla="*/ 677 w 10000"/>
                  <a:gd name="connsiteY8" fmla="*/ 5000 h 10073"/>
                  <a:gd name="connsiteX9" fmla="*/ 1637 w 10000"/>
                  <a:gd name="connsiteY9" fmla="*/ 7929 h 10073"/>
                  <a:gd name="connsiteX10" fmla="*/ 4009 w 10000"/>
                  <a:gd name="connsiteY10" fmla="*/ 9143 h 10073"/>
                  <a:gd name="connsiteX11" fmla="*/ 4065 w 10000"/>
                  <a:gd name="connsiteY11" fmla="*/ 9143 h 10073"/>
                  <a:gd name="connsiteX12" fmla="*/ 10000 w 10000"/>
                  <a:gd name="connsiteY12" fmla="*/ 9077 h 10073"/>
                  <a:gd name="connsiteX13" fmla="*/ 10000 w 10000"/>
                  <a:gd name="connsiteY13" fmla="*/ 10073 h 10073"/>
                  <a:gd name="connsiteX14" fmla="*/ 3895 w 10000"/>
                  <a:gd name="connsiteY14" fmla="*/ 10000 h 10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73">
                    <a:moveTo>
                      <a:pt x="3895" y="10000"/>
                    </a:moveTo>
                    <a:lnTo>
                      <a:pt x="3895" y="10000"/>
                    </a:lnTo>
                    <a:cubicBezTo>
                      <a:pt x="2880" y="9929"/>
                      <a:pt x="1918" y="9429"/>
                      <a:pt x="1185" y="8500"/>
                    </a:cubicBezTo>
                    <a:cubicBezTo>
                      <a:pt x="452" y="7571"/>
                      <a:pt x="0" y="6286"/>
                      <a:pt x="0" y="5000"/>
                    </a:cubicBezTo>
                    <a:cubicBezTo>
                      <a:pt x="0" y="3643"/>
                      <a:pt x="452" y="2357"/>
                      <a:pt x="1185" y="1429"/>
                    </a:cubicBezTo>
                    <a:cubicBezTo>
                      <a:pt x="1918" y="500"/>
                      <a:pt x="2936" y="0"/>
                      <a:pt x="4009" y="0"/>
                    </a:cubicBezTo>
                    <a:lnTo>
                      <a:pt x="4009" y="857"/>
                    </a:lnTo>
                    <a:cubicBezTo>
                      <a:pt x="3106" y="857"/>
                      <a:pt x="2258" y="1286"/>
                      <a:pt x="1637" y="2071"/>
                    </a:cubicBezTo>
                    <a:cubicBezTo>
                      <a:pt x="1073" y="2857"/>
                      <a:pt x="677" y="3857"/>
                      <a:pt x="677" y="5000"/>
                    </a:cubicBezTo>
                    <a:cubicBezTo>
                      <a:pt x="677" y="6071"/>
                      <a:pt x="1073" y="7143"/>
                      <a:pt x="1637" y="7929"/>
                    </a:cubicBezTo>
                    <a:cubicBezTo>
                      <a:pt x="2258" y="8714"/>
                      <a:pt x="3106" y="9143"/>
                      <a:pt x="4009" y="9143"/>
                    </a:cubicBezTo>
                    <a:lnTo>
                      <a:pt x="4065" y="9143"/>
                    </a:lnTo>
                    <a:lnTo>
                      <a:pt x="10000" y="9077"/>
                    </a:lnTo>
                    <a:lnTo>
                      <a:pt x="10000" y="10073"/>
                    </a:lnTo>
                    <a:lnTo>
                      <a:pt x="3895" y="1000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980" b="0" i="0" u="none" strike="noStrike" kern="1200" cap="none" spc="0" normalizeH="0" baseline="0" noProof="0">
                  <a:ln>
                    <a:noFill/>
                  </a:ln>
                  <a:solidFill>
                    <a:srgbClr val="444444"/>
                  </a:solidFill>
                  <a:effectLst/>
                  <a:uLnTx/>
                  <a:uFillTx/>
                  <a:latin typeface="Segoe UI"/>
                  <a:ea typeface="+mn-ea"/>
                  <a:cs typeface="+mn-cs"/>
                </a:endParaRPr>
              </a:p>
            </p:txBody>
          </p:sp>
          <p:sp>
            <p:nvSpPr>
              <p:cNvPr id="154" name="Freeform 371">
                <a:extLst>
                  <a:ext uri="{FF2B5EF4-FFF2-40B4-BE49-F238E27FC236}">
                    <a16:creationId xmlns:a16="http://schemas.microsoft.com/office/drawing/2014/main" id="{5D813E67-0DBD-70C8-7D9E-0FD6C670E743}"/>
                  </a:ext>
                </a:extLst>
              </p:cNvPr>
              <p:cNvSpPr>
                <a:spLocks/>
              </p:cNvSpPr>
              <p:nvPr/>
            </p:nvSpPr>
            <p:spPr bwMode="auto">
              <a:xfrm>
                <a:off x="4216179" y="2549607"/>
                <a:ext cx="638537" cy="836917"/>
              </a:xfrm>
              <a:custGeom>
                <a:avLst/>
                <a:gdLst>
                  <a:gd name="T0" fmla="*/ 41 w 137"/>
                  <a:gd name="T1" fmla="*/ 181 h 181"/>
                  <a:gd name="T2" fmla="*/ 40 w 137"/>
                  <a:gd name="T3" fmla="*/ 169 h 181"/>
                  <a:gd name="T4" fmla="*/ 97 w 137"/>
                  <a:gd name="T5" fmla="*/ 142 h 181"/>
                  <a:gd name="T6" fmla="*/ 88 w 137"/>
                  <a:gd name="T7" fmla="*/ 36 h 181"/>
                  <a:gd name="T8" fmla="*/ 5 w 137"/>
                  <a:gd name="T9" fmla="*/ 27 h 181"/>
                  <a:gd name="T10" fmla="*/ 0 w 137"/>
                  <a:gd name="T11" fmla="*/ 16 h 181"/>
                  <a:gd name="T12" fmla="*/ 96 w 137"/>
                  <a:gd name="T13" fmla="*/ 27 h 181"/>
                  <a:gd name="T14" fmla="*/ 106 w 137"/>
                  <a:gd name="T15" fmla="*/ 150 h 181"/>
                  <a:gd name="T16" fmla="*/ 41 w 137"/>
                  <a:gd name="T17"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81">
                    <a:moveTo>
                      <a:pt x="41" y="181"/>
                    </a:moveTo>
                    <a:cubicBezTo>
                      <a:pt x="40" y="169"/>
                      <a:pt x="40" y="169"/>
                      <a:pt x="40" y="169"/>
                    </a:cubicBezTo>
                    <a:cubicBezTo>
                      <a:pt x="62" y="169"/>
                      <a:pt x="83" y="159"/>
                      <a:pt x="97" y="142"/>
                    </a:cubicBezTo>
                    <a:cubicBezTo>
                      <a:pt x="124" y="110"/>
                      <a:pt x="120" y="63"/>
                      <a:pt x="88" y="36"/>
                    </a:cubicBezTo>
                    <a:cubicBezTo>
                      <a:pt x="65" y="17"/>
                      <a:pt x="32" y="13"/>
                      <a:pt x="5" y="27"/>
                    </a:cubicBezTo>
                    <a:cubicBezTo>
                      <a:pt x="0" y="16"/>
                      <a:pt x="0" y="16"/>
                      <a:pt x="0" y="16"/>
                    </a:cubicBezTo>
                    <a:cubicBezTo>
                      <a:pt x="31" y="0"/>
                      <a:pt x="69" y="4"/>
                      <a:pt x="96" y="27"/>
                    </a:cubicBezTo>
                    <a:cubicBezTo>
                      <a:pt x="132" y="58"/>
                      <a:pt x="137" y="113"/>
                      <a:pt x="106" y="150"/>
                    </a:cubicBezTo>
                    <a:cubicBezTo>
                      <a:pt x="90" y="169"/>
                      <a:pt x="66" y="181"/>
                      <a:pt x="41" y="181"/>
                    </a:cubicBez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980" b="0" i="0" u="none" strike="noStrike" kern="1200" cap="none" spc="0" normalizeH="0" baseline="0" noProof="0">
                  <a:ln>
                    <a:noFill/>
                  </a:ln>
                  <a:solidFill>
                    <a:srgbClr val="444444"/>
                  </a:solidFill>
                  <a:effectLst/>
                  <a:uLnTx/>
                  <a:uFillTx/>
                  <a:latin typeface="Segoe UI"/>
                  <a:ea typeface="+mn-ea"/>
                  <a:cs typeface="+mn-cs"/>
                </a:endParaRPr>
              </a:p>
            </p:txBody>
          </p:sp>
        </p:grpSp>
        <p:cxnSp>
          <p:nvCxnSpPr>
            <p:cNvPr id="150" name="Straight Arrow Connector 149">
              <a:extLst>
                <a:ext uri="{FF2B5EF4-FFF2-40B4-BE49-F238E27FC236}">
                  <a16:creationId xmlns:a16="http://schemas.microsoft.com/office/drawing/2014/main" id="{107562F0-7E10-303D-018D-40C0BED64299}"/>
                </a:ext>
              </a:extLst>
            </p:cNvPr>
            <p:cNvCxnSpPr/>
            <p:nvPr/>
          </p:nvCxnSpPr>
          <p:spPr>
            <a:xfrm>
              <a:off x="7987235" y="1869486"/>
              <a:ext cx="0" cy="274320"/>
            </a:xfrm>
            <a:prstGeom prst="straightConnector1">
              <a:avLst/>
            </a:prstGeom>
            <a:grpFill/>
            <a:ln w="19050" cap="sq" cmpd="dbl">
              <a:solidFill>
                <a:schemeClr val="bg1"/>
              </a:solidFill>
              <a:prstDash val="solid"/>
              <a:round/>
              <a:tailEnd type="arrow"/>
            </a:ln>
          </p:spPr>
          <p:style>
            <a:lnRef idx="1">
              <a:schemeClr val="accent1"/>
            </a:lnRef>
            <a:fillRef idx="0">
              <a:schemeClr val="accent1"/>
            </a:fillRef>
            <a:effectRef idx="0">
              <a:schemeClr val="accent1"/>
            </a:effectRef>
            <a:fontRef idx="minor">
              <a:schemeClr val="tx1"/>
            </a:fontRef>
          </p:style>
        </p:cxnSp>
        <p:cxnSp>
          <p:nvCxnSpPr>
            <p:cNvPr id="151" name="Straight Arrow Connector 150">
              <a:extLst>
                <a:ext uri="{FF2B5EF4-FFF2-40B4-BE49-F238E27FC236}">
                  <a16:creationId xmlns:a16="http://schemas.microsoft.com/office/drawing/2014/main" id="{0287E904-E1A3-2CD4-F9D6-400E062B864A}"/>
                </a:ext>
              </a:extLst>
            </p:cNvPr>
            <p:cNvCxnSpPr>
              <a:cxnSpLocks/>
            </p:cNvCxnSpPr>
            <p:nvPr/>
          </p:nvCxnSpPr>
          <p:spPr>
            <a:xfrm flipV="1">
              <a:off x="7881823" y="1768698"/>
              <a:ext cx="0" cy="274320"/>
            </a:xfrm>
            <a:prstGeom prst="straightConnector1">
              <a:avLst/>
            </a:prstGeom>
            <a:grpFill/>
            <a:ln w="19050" cap="sq" cmpd="dbl">
              <a:solidFill>
                <a:schemeClr val="bg1"/>
              </a:solidFill>
              <a:prstDash val="solid"/>
              <a:round/>
              <a:tailEnd type="arrow"/>
            </a:ln>
          </p:spPr>
          <p:style>
            <a:lnRef idx="1">
              <a:schemeClr val="accent1"/>
            </a:lnRef>
            <a:fillRef idx="0">
              <a:schemeClr val="accent1"/>
            </a:fillRef>
            <a:effectRef idx="0">
              <a:schemeClr val="accent1"/>
            </a:effectRef>
            <a:fontRef idx="minor">
              <a:schemeClr val="tx1"/>
            </a:fontRef>
          </p:style>
        </p:cxnSp>
      </p:grpSp>
      <p:sp>
        <p:nvSpPr>
          <p:cNvPr id="156" name="TextBox 155">
            <a:extLst>
              <a:ext uri="{FF2B5EF4-FFF2-40B4-BE49-F238E27FC236}">
                <a16:creationId xmlns:a16="http://schemas.microsoft.com/office/drawing/2014/main" id="{D72C36B9-8A1D-B8CF-1EF6-5E7BE8D83F2A}"/>
              </a:ext>
            </a:extLst>
          </p:cNvPr>
          <p:cNvSpPr txBox="1"/>
          <p:nvPr/>
        </p:nvSpPr>
        <p:spPr>
          <a:xfrm>
            <a:off x="2427237" y="2268177"/>
            <a:ext cx="627497" cy="392245"/>
          </a:xfrm>
          <a:prstGeom prst="rect">
            <a:avLst/>
          </a:prstGeom>
          <a:noFill/>
        </p:spPr>
        <p:txBody>
          <a:bodyPr wrap="square" lIns="0" rIns="0" rtlCol="0">
            <a:spAutoFit/>
          </a:bodyPr>
          <a:lstStyle/>
          <a:p>
            <a:pPr marL="0" marR="0" lvl="0" indent="0" algn="ctr" defTabSz="1218816" rtl="0" eaLnBrk="1" fontAlgn="base" latinLnBrk="0" hangingPunct="1">
              <a:lnSpc>
                <a:spcPct val="100000"/>
              </a:lnSpc>
              <a:spcBef>
                <a:spcPts val="0"/>
              </a:spcBef>
              <a:spcAft>
                <a:spcPts val="0"/>
              </a:spcAft>
              <a:buClr>
                <a:srgbClr val="007DB8"/>
              </a:buClr>
              <a:buSzTx/>
              <a:buFontTx/>
              <a:buNone/>
              <a:tabLst/>
              <a:defRPr/>
            </a:pPr>
            <a:r>
              <a:rPr kumimoji="0" lang="en-US" sz="980" b="0" i="0" u="none" strike="noStrike" kern="0" cap="none" spc="0" normalizeH="0" baseline="0" noProof="0">
                <a:ln w="1270">
                  <a:noFill/>
                </a:ln>
                <a:solidFill>
                  <a:srgbClr val="FFFFFF"/>
                </a:solidFill>
                <a:effectLst/>
                <a:uLnTx/>
                <a:uFillTx/>
                <a:latin typeface="Segoe UI"/>
                <a:ea typeface="+mn-ea"/>
                <a:cs typeface="+mn-cs"/>
              </a:rPr>
              <a:t>Long Term Retention</a:t>
            </a:r>
          </a:p>
        </p:txBody>
      </p:sp>
      <p:grpSp>
        <p:nvGrpSpPr>
          <p:cNvPr id="157" name="Group 156">
            <a:extLst>
              <a:ext uri="{FF2B5EF4-FFF2-40B4-BE49-F238E27FC236}">
                <a16:creationId xmlns:a16="http://schemas.microsoft.com/office/drawing/2014/main" id="{1F9D65C7-4CF4-E88E-BE94-6F83FF205AA0}"/>
              </a:ext>
            </a:extLst>
          </p:cNvPr>
          <p:cNvGrpSpPr>
            <a:grpSpLocks noChangeAspect="1"/>
          </p:cNvGrpSpPr>
          <p:nvPr/>
        </p:nvGrpSpPr>
        <p:grpSpPr>
          <a:xfrm>
            <a:off x="2473469" y="1850705"/>
            <a:ext cx="535036" cy="395917"/>
            <a:chOff x="1005839" y="1583080"/>
            <a:chExt cx="731519" cy="541310"/>
          </a:xfrm>
          <a:solidFill>
            <a:schemeClr val="bg1"/>
          </a:solidFill>
        </p:grpSpPr>
        <p:grpSp>
          <p:nvGrpSpPr>
            <p:cNvPr id="158" name="Group 157">
              <a:extLst>
                <a:ext uri="{FF2B5EF4-FFF2-40B4-BE49-F238E27FC236}">
                  <a16:creationId xmlns:a16="http://schemas.microsoft.com/office/drawing/2014/main" id="{F9226968-D3DA-58AF-9186-47ACD9A9BACE}"/>
                </a:ext>
              </a:extLst>
            </p:cNvPr>
            <p:cNvGrpSpPr>
              <a:grpSpLocks noChangeAspect="1"/>
            </p:cNvGrpSpPr>
            <p:nvPr/>
          </p:nvGrpSpPr>
          <p:grpSpPr>
            <a:xfrm>
              <a:off x="1005839" y="1583080"/>
              <a:ext cx="731519" cy="437554"/>
              <a:chOff x="2591943" y="2072257"/>
              <a:chExt cx="2262773" cy="1325220"/>
            </a:xfrm>
            <a:grpFill/>
          </p:grpSpPr>
          <p:sp>
            <p:nvSpPr>
              <p:cNvPr id="160" name="Freeform 369">
                <a:extLst>
                  <a:ext uri="{FF2B5EF4-FFF2-40B4-BE49-F238E27FC236}">
                    <a16:creationId xmlns:a16="http://schemas.microsoft.com/office/drawing/2014/main" id="{B394C595-3AB8-DF39-245B-52F4EF66677F}"/>
                  </a:ext>
                </a:extLst>
              </p:cNvPr>
              <p:cNvSpPr>
                <a:spLocks/>
              </p:cNvSpPr>
              <p:nvPr/>
            </p:nvSpPr>
            <p:spPr bwMode="auto">
              <a:xfrm>
                <a:off x="3044499" y="2072257"/>
                <a:ext cx="1190280" cy="495950"/>
              </a:xfrm>
              <a:custGeom>
                <a:avLst/>
                <a:gdLst>
                  <a:gd name="T0" fmla="*/ 11 w 257"/>
                  <a:gd name="T1" fmla="*/ 107 h 107"/>
                  <a:gd name="T2" fmla="*/ 0 w 257"/>
                  <a:gd name="T3" fmla="*/ 103 h 107"/>
                  <a:gd name="T4" fmla="*/ 35 w 257"/>
                  <a:gd name="T5" fmla="*/ 53 h 107"/>
                  <a:gd name="T6" fmla="*/ 236 w 257"/>
                  <a:gd name="T7" fmla="*/ 62 h 107"/>
                  <a:gd name="T8" fmla="*/ 257 w 257"/>
                  <a:gd name="T9" fmla="*/ 92 h 107"/>
                  <a:gd name="T10" fmla="*/ 247 w 257"/>
                  <a:gd name="T11" fmla="*/ 98 h 107"/>
                  <a:gd name="T12" fmla="*/ 227 w 257"/>
                  <a:gd name="T13" fmla="*/ 70 h 107"/>
                  <a:gd name="T14" fmla="*/ 43 w 257"/>
                  <a:gd name="T15" fmla="*/ 61 h 107"/>
                  <a:gd name="T16" fmla="*/ 11 w 257"/>
                  <a:gd name="T17"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07">
                    <a:moveTo>
                      <a:pt x="11" y="107"/>
                    </a:moveTo>
                    <a:cubicBezTo>
                      <a:pt x="0" y="103"/>
                      <a:pt x="0" y="103"/>
                      <a:pt x="0" y="103"/>
                    </a:cubicBezTo>
                    <a:cubicBezTo>
                      <a:pt x="8" y="84"/>
                      <a:pt x="20" y="67"/>
                      <a:pt x="35" y="53"/>
                    </a:cubicBezTo>
                    <a:cubicBezTo>
                      <a:pt x="93" y="0"/>
                      <a:pt x="183" y="4"/>
                      <a:pt x="236" y="62"/>
                    </a:cubicBezTo>
                    <a:cubicBezTo>
                      <a:pt x="244" y="71"/>
                      <a:pt x="252" y="81"/>
                      <a:pt x="257" y="92"/>
                    </a:cubicBezTo>
                    <a:cubicBezTo>
                      <a:pt x="247" y="98"/>
                      <a:pt x="247" y="98"/>
                      <a:pt x="247" y="98"/>
                    </a:cubicBezTo>
                    <a:cubicBezTo>
                      <a:pt x="241" y="88"/>
                      <a:pt x="235" y="78"/>
                      <a:pt x="227" y="70"/>
                    </a:cubicBezTo>
                    <a:cubicBezTo>
                      <a:pt x="179" y="17"/>
                      <a:pt x="96" y="13"/>
                      <a:pt x="43" y="61"/>
                    </a:cubicBezTo>
                    <a:cubicBezTo>
                      <a:pt x="29" y="74"/>
                      <a:pt x="18" y="90"/>
                      <a:pt x="11"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a:ln>
                    <a:noFill/>
                  </a:ln>
                  <a:solidFill>
                    <a:srgbClr val="444444"/>
                  </a:solidFill>
                  <a:effectLst/>
                  <a:uLnTx/>
                  <a:uFillTx/>
                  <a:latin typeface="Segoe UI"/>
                  <a:ea typeface="+mn-ea"/>
                  <a:cs typeface="+mn-cs"/>
                </a:endParaRPr>
              </a:p>
            </p:txBody>
          </p:sp>
          <p:sp>
            <p:nvSpPr>
              <p:cNvPr id="161" name="Freeform 370">
                <a:extLst>
                  <a:ext uri="{FF2B5EF4-FFF2-40B4-BE49-F238E27FC236}">
                    <a16:creationId xmlns:a16="http://schemas.microsoft.com/office/drawing/2014/main" id="{BBB66EC3-9E19-8CF0-92D0-DFBC4A9A59CD}"/>
                  </a:ext>
                </a:extLst>
              </p:cNvPr>
              <p:cNvSpPr>
                <a:spLocks/>
              </p:cNvSpPr>
              <p:nvPr/>
            </p:nvSpPr>
            <p:spPr bwMode="auto">
              <a:xfrm>
                <a:off x="2591943" y="2741788"/>
                <a:ext cx="822074" cy="655689"/>
              </a:xfrm>
              <a:custGeom>
                <a:avLst/>
                <a:gdLst>
                  <a:gd name="T0" fmla="*/ 69 w 354"/>
                  <a:gd name="T1" fmla="*/ 140 h 140"/>
                  <a:gd name="T2" fmla="*/ 69 w 354"/>
                  <a:gd name="T3" fmla="*/ 140 h 140"/>
                  <a:gd name="T4" fmla="*/ 21 w 354"/>
                  <a:gd name="T5" fmla="*/ 119 h 140"/>
                  <a:gd name="T6" fmla="*/ 0 w 354"/>
                  <a:gd name="T7" fmla="*/ 70 h 140"/>
                  <a:gd name="T8" fmla="*/ 21 w 354"/>
                  <a:gd name="T9" fmla="*/ 20 h 140"/>
                  <a:gd name="T10" fmla="*/ 71 w 354"/>
                  <a:gd name="T11" fmla="*/ 0 h 140"/>
                  <a:gd name="T12" fmla="*/ 71 w 354"/>
                  <a:gd name="T13" fmla="*/ 12 h 140"/>
                  <a:gd name="T14" fmla="*/ 29 w 354"/>
                  <a:gd name="T15" fmla="*/ 29 h 140"/>
                  <a:gd name="T16" fmla="*/ 12 w 354"/>
                  <a:gd name="T17" fmla="*/ 70 h 140"/>
                  <a:gd name="T18" fmla="*/ 29 w 354"/>
                  <a:gd name="T19" fmla="*/ 111 h 140"/>
                  <a:gd name="T20" fmla="*/ 71 w 354"/>
                  <a:gd name="T21" fmla="*/ 128 h 140"/>
                  <a:gd name="T22" fmla="*/ 72 w 354"/>
                  <a:gd name="T23" fmla="*/ 128 h 140"/>
                  <a:gd name="T24" fmla="*/ 354 w 354"/>
                  <a:gd name="T25" fmla="*/ 127 h 140"/>
                  <a:gd name="T26" fmla="*/ 354 w 354"/>
                  <a:gd name="T27" fmla="*/ 139 h 140"/>
                  <a:gd name="T28" fmla="*/ 69 w 354"/>
                  <a:gd name="T29" fmla="*/ 140 h 14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10000 w 10000"/>
                  <a:gd name="connsiteY13" fmla="*/ 9071 h 10000"/>
                  <a:gd name="connsiteX14" fmla="*/ 10000 w 10000"/>
                  <a:gd name="connsiteY14" fmla="*/ 9929 h 10000"/>
                  <a:gd name="connsiteX15" fmla="*/ 1949 w 10000"/>
                  <a:gd name="connsiteY15" fmla="*/ 10000 h 1000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5004 w 10000"/>
                  <a:gd name="connsiteY13" fmla="*/ 9741 h 10000"/>
                  <a:gd name="connsiteX14" fmla="*/ 10000 w 10000"/>
                  <a:gd name="connsiteY14" fmla="*/ 9071 h 10000"/>
                  <a:gd name="connsiteX15" fmla="*/ 10000 w 10000"/>
                  <a:gd name="connsiteY15" fmla="*/ 9929 h 10000"/>
                  <a:gd name="connsiteX16" fmla="*/ 1949 w 10000"/>
                  <a:gd name="connsiteY16" fmla="*/ 10000 h 10000"/>
                  <a:gd name="connsiteX0" fmla="*/ 1949 w 10000"/>
                  <a:gd name="connsiteY0" fmla="*/ 10000 h 10000"/>
                  <a:gd name="connsiteX1" fmla="*/ 1949 w 10000"/>
                  <a:gd name="connsiteY1" fmla="*/ 10000 h 10000"/>
                  <a:gd name="connsiteX2" fmla="*/ 593 w 10000"/>
                  <a:gd name="connsiteY2" fmla="*/ 8500 h 10000"/>
                  <a:gd name="connsiteX3" fmla="*/ 0 w 10000"/>
                  <a:gd name="connsiteY3" fmla="*/ 5000 h 10000"/>
                  <a:gd name="connsiteX4" fmla="*/ 593 w 10000"/>
                  <a:gd name="connsiteY4" fmla="*/ 1429 h 10000"/>
                  <a:gd name="connsiteX5" fmla="*/ 2006 w 10000"/>
                  <a:gd name="connsiteY5" fmla="*/ 0 h 10000"/>
                  <a:gd name="connsiteX6" fmla="*/ 2006 w 10000"/>
                  <a:gd name="connsiteY6" fmla="*/ 857 h 10000"/>
                  <a:gd name="connsiteX7" fmla="*/ 819 w 10000"/>
                  <a:gd name="connsiteY7" fmla="*/ 2071 h 10000"/>
                  <a:gd name="connsiteX8" fmla="*/ 339 w 10000"/>
                  <a:gd name="connsiteY8" fmla="*/ 5000 h 10000"/>
                  <a:gd name="connsiteX9" fmla="*/ 819 w 10000"/>
                  <a:gd name="connsiteY9" fmla="*/ 7929 h 10000"/>
                  <a:gd name="connsiteX10" fmla="*/ 2006 w 10000"/>
                  <a:gd name="connsiteY10" fmla="*/ 9143 h 10000"/>
                  <a:gd name="connsiteX11" fmla="*/ 2034 w 10000"/>
                  <a:gd name="connsiteY11" fmla="*/ 9143 h 10000"/>
                  <a:gd name="connsiteX12" fmla="*/ 5004 w 10000"/>
                  <a:gd name="connsiteY12" fmla="*/ 9077 h 10000"/>
                  <a:gd name="connsiteX13" fmla="*/ 5004 w 10000"/>
                  <a:gd name="connsiteY13" fmla="*/ 9741 h 10000"/>
                  <a:gd name="connsiteX14" fmla="*/ 10000 w 10000"/>
                  <a:gd name="connsiteY14" fmla="*/ 9929 h 10000"/>
                  <a:gd name="connsiteX15" fmla="*/ 1949 w 10000"/>
                  <a:gd name="connsiteY15" fmla="*/ 10000 h 10000"/>
                  <a:gd name="connsiteX0" fmla="*/ 1949 w 5004"/>
                  <a:gd name="connsiteY0" fmla="*/ 10000 h 10000"/>
                  <a:gd name="connsiteX1" fmla="*/ 1949 w 5004"/>
                  <a:gd name="connsiteY1" fmla="*/ 10000 h 10000"/>
                  <a:gd name="connsiteX2" fmla="*/ 593 w 5004"/>
                  <a:gd name="connsiteY2" fmla="*/ 8500 h 10000"/>
                  <a:gd name="connsiteX3" fmla="*/ 0 w 5004"/>
                  <a:gd name="connsiteY3" fmla="*/ 5000 h 10000"/>
                  <a:gd name="connsiteX4" fmla="*/ 593 w 5004"/>
                  <a:gd name="connsiteY4" fmla="*/ 1429 h 10000"/>
                  <a:gd name="connsiteX5" fmla="*/ 2006 w 5004"/>
                  <a:gd name="connsiteY5" fmla="*/ 0 h 10000"/>
                  <a:gd name="connsiteX6" fmla="*/ 2006 w 5004"/>
                  <a:gd name="connsiteY6" fmla="*/ 857 h 10000"/>
                  <a:gd name="connsiteX7" fmla="*/ 819 w 5004"/>
                  <a:gd name="connsiteY7" fmla="*/ 2071 h 10000"/>
                  <a:gd name="connsiteX8" fmla="*/ 339 w 5004"/>
                  <a:gd name="connsiteY8" fmla="*/ 5000 h 10000"/>
                  <a:gd name="connsiteX9" fmla="*/ 819 w 5004"/>
                  <a:gd name="connsiteY9" fmla="*/ 7929 h 10000"/>
                  <a:gd name="connsiteX10" fmla="*/ 2006 w 5004"/>
                  <a:gd name="connsiteY10" fmla="*/ 9143 h 10000"/>
                  <a:gd name="connsiteX11" fmla="*/ 2034 w 5004"/>
                  <a:gd name="connsiteY11" fmla="*/ 9143 h 10000"/>
                  <a:gd name="connsiteX12" fmla="*/ 5004 w 5004"/>
                  <a:gd name="connsiteY12" fmla="*/ 9077 h 10000"/>
                  <a:gd name="connsiteX13" fmla="*/ 5004 w 5004"/>
                  <a:gd name="connsiteY13" fmla="*/ 9741 h 10000"/>
                  <a:gd name="connsiteX14" fmla="*/ 1949 w 5004"/>
                  <a:gd name="connsiteY14" fmla="*/ 10000 h 10000"/>
                  <a:gd name="connsiteX0" fmla="*/ 3895 w 10000"/>
                  <a:gd name="connsiteY0" fmla="*/ 10000 h 10295"/>
                  <a:gd name="connsiteX1" fmla="*/ 3895 w 10000"/>
                  <a:gd name="connsiteY1" fmla="*/ 10000 h 10295"/>
                  <a:gd name="connsiteX2" fmla="*/ 1185 w 10000"/>
                  <a:gd name="connsiteY2" fmla="*/ 8500 h 10295"/>
                  <a:gd name="connsiteX3" fmla="*/ 0 w 10000"/>
                  <a:gd name="connsiteY3" fmla="*/ 5000 h 10295"/>
                  <a:gd name="connsiteX4" fmla="*/ 1185 w 10000"/>
                  <a:gd name="connsiteY4" fmla="*/ 1429 h 10295"/>
                  <a:gd name="connsiteX5" fmla="*/ 4009 w 10000"/>
                  <a:gd name="connsiteY5" fmla="*/ 0 h 10295"/>
                  <a:gd name="connsiteX6" fmla="*/ 4009 w 10000"/>
                  <a:gd name="connsiteY6" fmla="*/ 857 h 10295"/>
                  <a:gd name="connsiteX7" fmla="*/ 1637 w 10000"/>
                  <a:gd name="connsiteY7" fmla="*/ 2071 h 10295"/>
                  <a:gd name="connsiteX8" fmla="*/ 677 w 10000"/>
                  <a:gd name="connsiteY8" fmla="*/ 5000 h 10295"/>
                  <a:gd name="connsiteX9" fmla="*/ 1637 w 10000"/>
                  <a:gd name="connsiteY9" fmla="*/ 7929 h 10295"/>
                  <a:gd name="connsiteX10" fmla="*/ 4009 w 10000"/>
                  <a:gd name="connsiteY10" fmla="*/ 9143 h 10295"/>
                  <a:gd name="connsiteX11" fmla="*/ 4065 w 10000"/>
                  <a:gd name="connsiteY11" fmla="*/ 9143 h 10295"/>
                  <a:gd name="connsiteX12" fmla="*/ 10000 w 10000"/>
                  <a:gd name="connsiteY12" fmla="*/ 9077 h 10295"/>
                  <a:gd name="connsiteX13" fmla="*/ 10000 w 10000"/>
                  <a:gd name="connsiteY13" fmla="*/ 10295 h 10295"/>
                  <a:gd name="connsiteX14" fmla="*/ 3895 w 10000"/>
                  <a:gd name="connsiteY14" fmla="*/ 10000 h 10295"/>
                  <a:gd name="connsiteX0" fmla="*/ 3895 w 10000"/>
                  <a:gd name="connsiteY0" fmla="*/ 10000 h 10073"/>
                  <a:gd name="connsiteX1" fmla="*/ 3895 w 10000"/>
                  <a:gd name="connsiteY1" fmla="*/ 10000 h 10073"/>
                  <a:gd name="connsiteX2" fmla="*/ 1185 w 10000"/>
                  <a:gd name="connsiteY2" fmla="*/ 8500 h 10073"/>
                  <a:gd name="connsiteX3" fmla="*/ 0 w 10000"/>
                  <a:gd name="connsiteY3" fmla="*/ 5000 h 10073"/>
                  <a:gd name="connsiteX4" fmla="*/ 1185 w 10000"/>
                  <a:gd name="connsiteY4" fmla="*/ 1429 h 10073"/>
                  <a:gd name="connsiteX5" fmla="*/ 4009 w 10000"/>
                  <a:gd name="connsiteY5" fmla="*/ 0 h 10073"/>
                  <a:gd name="connsiteX6" fmla="*/ 4009 w 10000"/>
                  <a:gd name="connsiteY6" fmla="*/ 857 h 10073"/>
                  <a:gd name="connsiteX7" fmla="*/ 1637 w 10000"/>
                  <a:gd name="connsiteY7" fmla="*/ 2071 h 10073"/>
                  <a:gd name="connsiteX8" fmla="*/ 677 w 10000"/>
                  <a:gd name="connsiteY8" fmla="*/ 5000 h 10073"/>
                  <a:gd name="connsiteX9" fmla="*/ 1637 w 10000"/>
                  <a:gd name="connsiteY9" fmla="*/ 7929 h 10073"/>
                  <a:gd name="connsiteX10" fmla="*/ 4009 w 10000"/>
                  <a:gd name="connsiteY10" fmla="*/ 9143 h 10073"/>
                  <a:gd name="connsiteX11" fmla="*/ 4065 w 10000"/>
                  <a:gd name="connsiteY11" fmla="*/ 9143 h 10073"/>
                  <a:gd name="connsiteX12" fmla="*/ 10000 w 10000"/>
                  <a:gd name="connsiteY12" fmla="*/ 9077 h 10073"/>
                  <a:gd name="connsiteX13" fmla="*/ 10000 w 10000"/>
                  <a:gd name="connsiteY13" fmla="*/ 10073 h 10073"/>
                  <a:gd name="connsiteX14" fmla="*/ 3895 w 10000"/>
                  <a:gd name="connsiteY14" fmla="*/ 10000 h 10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73">
                    <a:moveTo>
                      <a:pt x="3895" y="10000"/>
                    </a:moveTo>
                    <a:lnTo>
                      <a:pt x="3895" y="10000"/>
                    </a:lnTo>
                    <a:cubicBezTo>
                      <a:pt x="2880" y="9929"/>
                      <a:pt x="1918" y="9429"/>
                      <a:pt x="1185" y="8500"/>
                    </a:cubicBezTo>
                    <a:cubicBezTo>
                      <a:pt x="452" y="7571"/>
                      <a:pt x="0" y="6286"/>
                      <a:pt x="0" y="5000"/>
                    </a:cubicBezTo>
                    <a:cubicBezTo>
                      <a:pt x="0" y="3643"/>
                      <a:pt x="452" y="2357"/>
                      <a:pt x="1185" y="1429"/>
                    </a:cubicBezTo>
                    <a:cubicBezTo>
                      <a:pt x="1918" y="500"/>
                      <a:pt x="2936" y="0"/>
                      <a:pt x="4009" y="0"/>
                    </a:cubicBezTo>
                    <a:lnTo>
                      <a:pt x="4009" y="857"/>
                    </a:lnTo>
                    <a:cubicBezTo>
                      <a:pt x="3106" y="857"/>
                      <a:pt x="2258" y="1286"/>
                      <a:pt x="1637" y="2071"/>
                    </a:cubicBezTo>
                    <a:cubicBezTo>
                      <a:pt x="1073" y="2857"/>
                      <a:pt x="677" y="3857"/>
                      <a:pt x="677" y="5000"/>
                    </a:cubicBezTo>
                    <a:cubicBezTo>
                      <a:pt x="677" y="6071"/>
                      <a:pt x="1073" y="7143"/>
                      <a:pt x="1637" y="7929"/>
                    </a:cubicBezTo>
                    <a:cubicBezTo>
                      <a:pt x="2258" y="8714"/>
                      <a:pt x="3106" y="9143"/>
                      <a:pt x="4009" y="9143"/>
                    </a:cubicBezTo>
                    <a:lnTo>
                      <a:pt x="4065" y="9143"/>
                    </a:lnTo>
                    <a:lnTo>
                      <a:pt x="10000" y="9077"/>
                    </a:lnTo>
                    <a:lnTo>
                      <a:pt x="10000" y="10073"/>
                    </a:lnTo>
                    <a:lnTo>
                      <a:pt x="3895" y="10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a:ln>
                    <a:noFill/>
                  </a:ln>
                  <a:solidFill>
                    <a:srgbClr val="444444"/>
                  </a:solidFill>
                  <a:effectLst/>
                  <a:uLnTx/>
                  <a:uFillTx/>
                  <a:latin typeface="Segoe UI"/>
                  <a:ea typeface="+mn-ea"/>
                  <a:cs typeface="+mn-cs"/>
                </a:endParaRPr>
              </a:p>
            </p:txBody>
          </p:sp>
          <p:sp>
            <p:nvSpPr>
              <p:cNvPr id="162" name="Freeform 371">
                <a:extLst>
                  <a:ext uri="{FF2B5EF4-FFF2-40B4-BE49-F238E27FC236}">
                    <a16:creationId xmlns:a16="http://schemas.microsoft.com/office/drawing/2014/main" id="{AD11E2AC-A6C1-67FF-D991-8A69571FC33A}"/>
                  </a:ext>
                </a:extLst>
              </p:cNvPr>
              <p:cNvSpPr>
                <a:spLocks/>
              </p:cNvSpPr>
              <p:nvPr/>
            </p:nvSpPr>
            <p:spPr bwMode="auto">
              <a:xfrm>
                <a:off x="4216179" y="2549607"/>
                <a:ext cx="638537" cy="836917"/>
              </a:xfrm>
              <a:custGeom>
                <a:avLst/>
                <a:gdLst>
                  <a:gd name="T0" fmla="*/ 41 w 137"/>
                  <a:gd name="T1" fmla="*/ 181 h 181"/>
                  <a:gd name="T2" fmla="*/ 40 w 137"/>
                  <a:gd name="T3" fmla="*/ 169 h 181"/>
                  <a:gd name="T4" fmla="*/ 97 w 137"/>
                  <a:gd name="T5" fmla="*/ 142 h 181"/>
                  <a:gd name="T6" fmla="*/ 88 w 137"/>
                  <a:gd name="T7" fmla="*/ 36 h 181"/>
                  <a:gd name="T8" fmla="*/ 5 w 137"/>
                  <a:gd name="T9" fmla="*/ 27 h 181"/>
                  <a:gd name="T10" fmla="*/ 0 w 137"/>
                  <a:gd name="T11" fmla="*/ 16 h 181"/>
                  <a:gd name="T12" fmla="*/ 96 w 137"/>
                  <a:gd name="T13" fmla="*/ 27 h 181"/>
                  <a:gd name="T14" fmla="*/ 106 w 137"/>
                  <a:gd name="T15" fmla="*/ 150 h 181"/>
                  <a:gd name="T16" fmla="*/ 41 w 137"/>
                  <a:gd name="T17"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81">
                    <a:moveTo>
                      <a:pt x="41" y="181"/>
                    </a:moveTo>
                    <a:cubicBezTo>
                      <a:pt x="40" y="169"/>
                      <a:pt x="40" y="169"/>
                      <a:pt x="40" y="169"/>
                    </a:cubicBezTo>
                    <a:cubicBezTo>
                      <a:pt x="62" y="169"/>
                      <a:pt x="83" y="159"/>
                      <a:pt x="97" y="142"/>
                    </a:cubicBezTo>
                    <a:cubicBezTo>
                      <a:pt x="124" y="110"/>
                      <a:pt x="120" y="63"/>
                      <a:pt x="88" y="36"/>
                    </a:cubicBezTo>
                    <a:cubicBezTo>
                      <a:pt x="65" y="17"/>
                      <a:pt x="32" y="13"/>
                      <a:pt x="5" y="27"/>
                    </a:cubicBezTo>
                    <a:cubicBezTo>
                      <a:pt x="0" y="16"/>
                      <a:pt x="0" y="16"/>
                      <a:pt x="0" y="16"/>
                    </a:cubicBezTo>
                    <a:cubicBezTo>
                      <a:pt x="31" y="0"/>
                      <a:pt x="69" y="4"/>
                      <a:pt x="96" y="27"/>
                    </a:cubicBezTo>
                    <a:cubicBezTo>
                      <a:pt x="132" y="58"/>
                      <a:pt x="137" y="113"/>
                      <a:pt x="106" y="150"/>
                    </a:cubicBezTo>
                    <a:cubicBezTo>
                      <a:pt x="90" y="169"/>
                      <a:pt x="66" y="181"/>
                      <a:pt x="41" y="1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03" tIns="60952" rIns="121903" bIns="60952" numCol="1" anchor="t" anchorCtr="0" compatLnSpc="1">
                <a:prstTxWarp prst="textNoShape">
                  <a:avLst/>
                </a:prstTxWarp>
              </a:bodyPr>
              <a:lstStyle/>
              <a:p>
                <a:pPr marL="0" marR="0" lvl="0" indent="0" algn="l" defTabSz="914179" rtl="0" eaLnBrk="1" fontAlgn="auto" latinLnBrk="0" hangingPunct="1">
                  <a:lnSpc>
                    <a:spcPct val="100000"/>
                  </a:lnSpc>
                  <a:spcBef>
                    <a:spcPts val="0"/>
                  </a:spcBef>
                  <a:spcAft>
                    <a:spcPts val="0"/>
                  </a:spcAft>
                  <a:buClrTx/>
                  <a:buSzTx/>
                  <a:buFontTx/>
                  <a:buNone/>
                  <a:tabLst/>
                  <a:defRPr/>
                </a:pPr>
                <a:endParaRPr kumimoji="0" lang="en-US" sz="1176" b="0" i="0" u="none" strike="noStrike" kern="1200" cap="none" spc="0" normalizeH="0" baseline="0" noProof="0">
                  <a:ln>
                    <a:noFill/>
                  </a:ln>
                  <a:solidFill>
                    <a:srgbClr val="444444"/>
                  </a:solidFill>
                  <a:effectLst/>
                  <a:uLnTx/>
                  <a:uFillTx/>
                  <a:latin typeface="Segoe UI"/>
                  <a:ea typeface="+mn-ea"/>
                  <a:cs typeface="+mn-cs"/>
                </a:endParaRPr>
              </a:p>
            </p:txBody>
          </p:sp>
        </p:grpSp>
        <p:pic>
          <p:nvPicPr>
            <p:cNvPr id="159" name="Graphic 158" descr="Box">
              <a:extLst>
                <a:ext uri="{FF2B5EF4-FFF2-40B4-BE49-F238E27FC236}">
                  <a16:creationId xmlns:a16="http://schemas.microsoft.com/office/drawing/2014/main" id="{B431AC39-479C-74C2-E33F-A2B4A3D3F60E}"/>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257344" y="1776918"/>
              <a:ext cx="347472" cy="347472"/>
            </a:xfrm>
            <a:prstGeom prst="rect">
              <a:avLst/>
            </a:prstGeom>
          </p:spPr>
        </p:pic>
      </p:grpSp>
      <p:pic>
        <p:nvPicPr>
          <p:cNvPr id="163" name="Picture 162">
            <a:extLst>
              <a:ext uri="{FF2B5EF4-FFF2-40B4-BE49-F238E27FC236}">
                <a16:creationId xmlns:a16="http://schemas.microsoft.com/office/drawing/2014/main" id="{9F5C6AA7-BDAC-5468-7A8E-CA59E1120ACD}"/>
              </a:ext>
            </a:extLst>
          </p:cNvPr>
          <p:cNvPicPr>
            <a:picLocks noChangeAspect="1"/>
          </p:cNvPicPr>
          <p:nvPr/>
        </p:nvPicPr>
        <p:blipFill>
          <a:blip r:embed="rId5" cstate="email">
            <a:alphaModFix/>
            <a:extLst>
              <a:ext uri="{28A0092B-C50C-407E-A947-70E740481C1C}">
                <a14:useLocalDpi xmlns:a14="http://schemas.microsoft.com/office/drawing/2010/main"/>
              </a:ext>
            </a:extLst>
          </a:blip>
          <a:stretch>
            <a:fillRect/>
          </a:stretch>
        </p:blipFill>
        <p:spPr>
          <a:xfrm>
            <a:off x="5732599" y="3473167"/>
            <a:ext cx="753260" cy="753260"/>
          </a:xfrm>
          <a:prstGeom prst="rect">
            <a:avLst/>
          </a:prstGeom>
          <a:ln>
            <a:noFill/>
          </a:ln>
          <a:effectLst/>
        </p:spPr>
      </p:pic>
      <p:pic>
        <p:nvPicPr>
          <p:cNvPr id="164" name="Picture 163">
            <a:extLst>
              <a:ext uri="{FF2B5EF4-FFF2-40B4-BE49-F238E27FC236}">
                <a16:creationId xmlns:a16="http://schemas.microsoft.com/office/drawing/2014/main" id="{9B4F1831-F418-AABF-7061-E37E2058754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847420" y="5025814"/>
            <a:ext cx="1225312" cy="516159"/>
          </a:xfrm>
          <a:prstGeom prst="rect">
            <a:avLst/>
          </a:prstGeom>
        </p:spPr>
      </p:pic>
      <p:pic>
        <p:nvPicPr>
          <p:cNvPr id="165" name="Picture 164">
            <a:extLst>
              <a:ext uri="{FF2B5EF4-FFF2-40B4-BE49-F238E27FC236}">
                <a16:creationId xmlns:a16="http://schemas.microsoft.com/office/drawing/2014/main" id="{9D775B12-21ED-A260-5CE3-CEBA13FE05E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93491" y="5015657"/>
            <a:ext cx="1265267" cy="566876"/>
          </a:xfrm>
          <a:prstGeom prst="rect">
            <a:avLst/>
          </a:prstGeom>
        </p:spPr>
      </p:pic>
      <p:sp>
        <p:nvSpPr>
          <p:cNvPr id="170" name="Google Shape;12061;p950">
            <a:extLst>
              <a:ext uri="{FF2B5EF4-FFF2-40B4-BE49-F238E27FC236}">
                <a16:creationId xmlns:a16="http://schemas.microsoft.com/office/drawing/2014/main" id="{44111267-CACA-475C-A60F-767860850302}"/>
              </a:ext>
            </a:extLst>
          </p:cNvPr>
          <p:cNvSpPr/>
          <p:nvPr/>
        </p:nvSpPr>
        <p:spPr>
          <a:xfrm>
            <a:off x="9052305" y="3577118"/>
            <a:ext cx="717140" cy="452432"/>
          </a:xfrm>
          <a:prstGeom prst="rect">
            <a:avLst/>
          </a:prstGeom>
          <a:noFill/>
          <a:ln>
            <a:noFill/>
          </a:ln>
        </p:spPr>
        <p:txBody>
          <a:bodyPr spcFirstLastPara="1" wrap="square" lIns="0" tIns="0" rIns="0" bIns="0" anchor="ctr" anchorCtr="0">
            <a:spAutoFit/>
          </a:bodyPr>
          <a:lstStyle/>
          <a:p>
            <a:pPr marL="0" marR="0" lvl="0" indent="0" algn="ctr" defTabSz="1218510" rtl="0" eaLnBrk="1" fontAlgn="auto" latinLnBrk="0" hangingPunct="1">
              <a:lnSpc>
                <a:spcPct val="100000"/>
              </a:lnSpc>
              <a:spcBef>
                <a:spcPts val="0"/>
              </a:spcBef>
              <a:spcAft>
                <a:spcPts val="0"/>
              </a:spcAft>
              <a:buClr>
                <a:srgbClr val="000000"/>
              </a:buClr>
              <a:buSzPts val="300"/>
              <a:buFontTx/>
              <a:buNone/>
              <a:tabLst/>
              <a:defRPr/>
            </a:pPr>
            <a:r>
              <a:rPr kumimoji="0" lang="en-US" sz="980" b="1" i="0" u="none" strike="noStrike" kern="0" cap="none" spc="0" normalizeH="0" baseline="0" noProof="0" dirty="0">
                <a:ln>
                  <a:noFill/>
                </a:ln>
                <a:solidFill>
                  <a:schemeClr val="bg1"/>
                </a:solidFill>
                <a:effectLst/>
                <a:uLnTx/>
                <a:uFillTx/>
                <a:latin typeface="Segoe UI Semibold"/>
                <a:ea typeface="Avenir"/>
                <a:cs typeface="Arial" panose="020B0604020202020204" pitchFamily="34" charset="0"/>
                <a:sym typeface="Avenir"/>
              </a:rPr>
              <a:t>Massive</a:t>
            </a:r>
          </a:p>
          <a:p>
            <a:pPr marL="0" marR="0" lvl="0" indent="0" algn="ctr" defTabSz="1218510" rtl="0" eaLnBrk="1" fontAlgn="auto" latinLnBrk="0" hangingPunct="1">
              <a:lnSpc>
                <a:spcPct val="100000"/>
              </a:lnSpc>
              <a:spcBef>
                <a:spcPts val="0"/>
              </a:spcBef>
              <a:spcAft>
                <a:spcPts val="0"/>
              </a:spcAft>
              <a:buClr>
                <a:srgbClr val="000000"/>
              </a:buClr>
              <a:buSzPts val="300"/>
              <a:buFontTx/>
              <a:buNone/>
              <a:tabLst/>
              <a:defRPr/>
            </a:pPr>
            <a:r>
              <a:rPr kumimoji="0" lang="en-US" sz="980" b="0" i="0" u="none" strike="noStrike" kern="0" cap="none" spc="0" normalizeH="0" baseline="0" noProof="0" dirty="0">
                <a:ln>
                  <a:noFill/>
                </a:ln>
                <a:solidFill>
                  <a:schemeClr val="bg1"/>
                </a:solidFill>
                <a:effectLst/>
                <a:uLnTx/>
                <a:uFillTx/>
                <a:latin typeface="Segoe UI"/>
                <a:ea typeface="Avenir"/>
                <a:cs typeface="Arial" panose="020B0604020202020204" pitchFamily="34" charset="0"/>
                <a:sym typeface="Avenir"/>
              </a:rPr>
              <a:t>Multi-PB Scalability</a:t>
            </a:r>
          </a:p>
        </p:txBody>
      </p:sp>
      <p:sp>
        <p:nvSpPr>
          <p:cNvPr id="171" name="Google Shape;12061;p950">
            <a:extLst>
              <a:ext uri="{FF2B5EF4-FFF2-40B4-BE49-F238E27FC236}">
                <a16:creationId xmlns:a16="http://schemas.microsoft.com/office/drawing/2014/main" id="{0E418760-1E13-45F4-A7D1-A42C10AFBE1A}"/>
              </a:ext>
            </a:extLst>
          </p:cNvPr>
          <p:cNvSpPr/>
          <p:nvPr/>
        </p:nvSpPr>
        <p:spPr>
          <a:xfrm>
            <a:off x="9052305" y="2055102"/>
            <a:ext cx="717140" cy="452432"/>
          </a:xfrm>
          <a:prstGeom prst="rect">
            <a:avLst/>
          </a:prstGeom>
          <a:noFill/>
          <a:ln>
            <a:noFill/>
          </a:ln>
        </p:spPr>
        <p:txBody>
          <a:bodyPr spcFirstLastPara="1" wrap="square" lIns="0" tIns="0" rIns="0" bIns="0" anchor="ctr" anchorCtr="0">
            <a:spAutoFit/>
          </a:bodyPr>
          <a:lstStyle/>
          <a:p>
            <a:pPr marL="0" marR="0" lvl="0" indent="0" algn="ctr" defTabSz="1218510" rtl="0" eaLnBrk="1" fontAlgn="auto" latinLnBrk="0" hangingPunct="1">
              <a:lnSpc>
                <a:spcPct val="100000"/>
              </a:lnSpc>
              <a:spcBef>
                <a:spcPts val="0"/>
              </a:spcBef>
              <a:spcAft>
                <a:spcPts val="0"/>
              </a:spcAft>
              <a:buClr>
                <a:srgbClr val="000000"/>
              </a:buClr>
              <a:buSzPts val="300"/>
              <a:buFontTx/>
              <a:buNone/>
              <a:tabLst/>
              <a:defRPr/>
            </a:pPr>
            <a:r>
              <a:rPr kumimoji="0" lang="en-US" sz="980" b="1" i="0" u="none" strike="noStrike" kern="0" cap="none" spc="0" normalizeH="0" baseline="0" noProof="0" dirty="0">
                <a:ln>
                  <a:noFill/>
                </a:ln>
                <a:solidFill>
                  <a:schemeClr val="bg1"/>
                </a:solidFill>
                <a:effectLst/>
                <a:uLnTx/>
                <a:uFillTx/>
                <a:latin typeface="Segoe UI Semibold"/>
                <a:ea typeface="Avenir"/>
                <a:cs typeface="Arial" panose="020B0604020202020204" pitchFamily="34" charset="0"/>
                <a:sym typeface="Avenir"/>
              </a:rPr>
              <a:t>Blazing</a:t>
            </a:r>
            <a:endParaRPr kumimoji="0" lang="en-US" sz="980" b="0" i="0" u="none" strike="noStrike" kern="0" cap="none" spc="0" normalizeH="0" baseline="0" noProof="0" dirty="0">
              <a:ln>
                <a:noFill/>
              </a:ln>
              <a:solidFill>
                <a:schemeClr val="bg1"/>
              </a:solidFill>
              <a:effectLst/>
              <a:uLnTx/>
              <a:uFillTx/>
              <a:latin typeface="Segoe UI Semibold"/>
              <a:ea typeface="Avenir"/>
              <a:cs typeface="Arial" panose="020B0604020202020204" pitchFamily="34" charset="0"/>
              <a:sym typeface="Avenir"/>
            </a:endParaRPr>
          </a:p>
          <a:p>
            <a:pPr marL="0" marR="0" lvl="0" indent="0" algn="ctr" defTabSz="1218510" rtl="0" eaLnBrk="1" fontAlgn="auto" latinLnBrk="0" hangingPunct="1">
              <a:lnSpc>
                <a:spcPct val="100000"/>
              </a:lnSpc>
              <a:spcBef>
                <a:spcPts val="0"/>
              </a:spcBef>
              <a:spcAft>
                <a:spcPts val="0"/>
              </a:spcAft>
              <a:buClr>
                <a:srgbClr val="000000"/>
              </a:buClr>
              <a:buSzPts val="300"/>
              <a:buFontTx/>
              <a:buNone/>
              <a:tabLst/>
              <a:defRPr/>
            </a:pPr>
            <a:r>
              <a:rPr kumimoji="0" lang="en-US" sz="980" b="0" i="0" u="none" strike="noStrike" kern="0" cap="none" spc="0" normalizeH="0" baseline="0" noProof="0" dirty="0">
                <a:ln>
                  <a:noFill/>
                </a:ln>
                <a:solidFill>
                  <a:schemeClr val="bg1"/>
                </a:solidFill>
                <a:effectLst/>
                <a:uLnTx/>
                <a:uFillTx/>
                <a:latin typeface="Segoe UI"/>
                <a:ea typeface="Avenir"/>
                <a:cs typeface="Arial" panose="020B0604020202020204" pitchFamily="34" charset="0"/>
                <a:sym typeface="Avenir"/>
              </a:rPr>
              <a:t>Cloud Performance</a:t>
            </a:r>
          </a:p>
        </p:txBody>
      </p:sp>
      <p:sp>
        <p:nvSpPr>
          <p:cNvPr id="172" name="Google Shape;12061;p950">
            <a:extLst>
              <a:ext uri="{FF2B5EF4-FFF2-40B4-BE49-F238E27FC236}">
                <a16:creationId xmlns:a16="http://schemas.microsoft.com/office/drawing/2014/main" id="{AD4092B9-E7F9-2E43-BB7D-3C1F187EA594}"/>
              </a:ext>
            </a:extLst>
          </p:cNvPr>
          <p:cNvSpPr/>
          <p:nvPr/>
        </p:nvSpPr>
        <p:spPr>
          <a:xfrm>
            <a:off x="8012770" y="2055102"/>
            <a:ext cx="717140" cy="452432"/>
          </a:xfrm>
          <a:prstGeom prst="rect">
            <a:avLst/>
          </a:prstGeom>
          <a:noFill/>
          <a:ln>
            <a:noFill/>
          </a:ln>
        </p:spPr>
        <p:txBody>
          <a:bodyPr spcFirstLastPara="1" wrap="square" lIns="0" tIns="0" rIns="0" bIns="0" anchor="ctr" anchorCtr="0">
            <a:spAutoFit/>
          </a:bodyPr>
          <a:lstStyle/>
          <a:p>
            <a:pPr marL="0" marR="0" lvl="0" indent="0" algn="ctr" defTabSz="1218510" rtl="0" eaLnBrk="1" fontAlgn="auto" latinLnBrk="0" hangingPunct="1">
              <a:lnSpc>
                <a:spcPct val="100000"/>
              </a:lnSpc>
              <a:spcBef>
                <a:spcPts val="0"/>
              </a:spcBef>
              <a:spcAft>
                <a:spcPts val="0"/>
              </a:spcAft>
              <a:buClr>
                <a:srgbClr val="000000"/>
              </a:buClr>
              <a:buSzPts val="300"/>
              <a:buFontTx/>
              <a:buNone/>
              <a:tabLst/>
              <a:defRPr/>
            </a:pPr>
            <a:r>
              <a:rPr kumimoji="0" lang="en-US" sz="980" b="1" i="0" u="none" strike="noStrike" kern="0" cap="none" spc="0" normalizeH="0" baseline="0" noProof="0" dirty="0">
                <a:ln>
                  <a:noFill/>
                </a:ln>
                <a:solidFill>
                  <a:schemeClr val="bg1"/>
                </a:solidFill>
                <a:effectLst/>
                <a:uLnTx/>
                <a:uFillTx/>
                <a:latin typeface="Segoe UI Semibold"/>
                <a:ea typeface="Avenir"/>
                <a:cs typeface="Arial" panose="020B0604020202020204" pitchFamily="34" charset="0"/>
                <a:sym typeface="Avenir"/>
              </a:rPr>
              <a:t>Leading</a:t>
            </a:r>
            <a:endParaRPr kumimoji="0" lang="en-US" sz="980" b="0" i="0" u="none" strike="noStrike" kern="0" cap="none" spc="0" normalizeH="0" baseline="0" noProof="0" dirty="0">
              <a:ln>
                <a:noFill/>
              </a:ln>
              <a:solidFill>
                <a:schemeClr val="bg1"/>
              </a:solidFill>
              <a:effectLst/>
              <a:uLnTx/>
              <a:uFillTx/>
              <a:latin typeface="Segoe UI Semibold"/>
              <a:ea typeface="Avenir"/>
              <a:cs typeface="Arial" panose="020B0604020202020204" pitchFamily="34" charset="0"/>
              <a:sym typeface="Avenir"/>
            </a:endParaRPr>
          </a:p>
          <a:p>
            <a:pPr marL="0" marR="0" lvl="0" indent="0" algn="ctr" defTabSz="1218510" rtl="0" eaLnBrk="1" fontAlgn="auto" latinLnBrk="0" hangingPunct="1">
              <a:lnSpc>
                <a:spcPct val="100000"/>
              </a:lnSpc>
              <a:spcBef>
                <a:spcPts val="0"/>
              </a:spcBef>
              <a:spcAft>
                <a:spcPts val="0"/>
              </a:spcAft>
              <a:buClr>
                <a:srgbClr val="000000"/>
              </a:buClr>
              <a:buSzPts val="300"/>
              <a:buFontTx/>
              <a:buNone/>
              <a:tabLst/>
              <a:defRPr/>
            </a:pPr>
            <a:r>
              <a:rPr kumimoji="0" lang="en-US" sz="980" b="0" i="0" u="none" strike="noStrike" kern="0" cap="none" spc="0" normalizeH="0" baseline="0" noProof="0" dirty="0">
                <a:ln>
                  <a:noFill/>
                </a:ln>
                <a:solidFill>
                  <a:schemeClr val="bg1"/>
                </a:solidFill>
                <a:effectLst/>
                <a:uLnTx/>
                <a:uFillTx/>
                <a:latin typeface="Segoe UI"/>
                <a:ea typeface="Avenir"/>
                <a:cs typeface="Arial" panose="020B0604020202020204" pitchFamily="34" charset="0"/>
                <a:sym typeface="Avenir"/>
              </a:rPr>
              <a:t>Cloud Efficiency</a:t>
            </a:r>
          </a:p>
        </p:txBody>
      </p:sp>
      <p:sp>
        <p:nvSpPr>
          <p:cNvPr id="173" name="Google Shape;12061;p950">
            <a:extLst>
              <a:ext uri="{FF2B5EF4-FFF2-40B4-BE49-F238E27FC236}">
                <a16:creationId xmlns:a16="http://schemas.microsoft.com/office/drawing/2014/main" id="{EACCB6E6-C4F5-A28A-6712-DACB4F61EF1B}"/>
              </a:ext>
            </a:extLst>
          </p:cNvPr>
          <p:cNvSpPr/>
          <p:nvPr/>
        </p:nvSpPr>
        <p:spPr>
          <a:xfrm>
            <a:off x="8012770" y="3577118"/>
            <a:ext cx="717140" cy="452432"/>
          </a:xfrm>
          <a:prstGeom prst="rect">
            <a:avLst/>
          </a:prstGeom>
          <a:noFill/>
          <a:ln>
            <a:noFill/>
          </a:ln>
        </p:spPr>
        <p:txBody>
          <a:bodyPr spcFirstLastPara="1" wrap="square" lIns="0" tIns="0" rIns="0" bIns="0" anchor="ctr" anchorCtr="0">
            <a:spAutoFit/>
          </a:bodyPr>
          <a:lstStyle/>
          <a:p>
            <a:pPr marL="0" marR="0" lvl="0" indent="0" algn="ctr" defTabSz="1218510" rtl="0" eaLnBrk="1" fontAlgn="auto" latinLnBrk="0" hangingPunct="1">
              <a:lnSpc>
                <a:spcPct val="100000"/>
              </a:lnSpc>
              <a:spcBef>
                <a:spcPts val="0"/>
              </a:spcBef>
              <a:spcAft>
                <a:spcPts val="0"/>
              </a:spcAft>
              <a:buClr>
                <a:srgbClr val="000000"/>
              </a:buClr>
              <a:buSzPts val="300"/>
              <a:buFontTx/>
              <a:buNone/>
              <a:tabLst/>
              <a:defRPr/>
            </a:pPr>
            <a:r>
              <a:rPr kumimoji="0" lang="en-US" sz="980" b="0" i="0" u="none" strike="noStrike" kern="0" cap="none" spc="0" normalizeH="0" baseline="0" noProof="0" dirty="0">
                <a:ln>
                  <a:noFill/>
                </a:ln>
                <a:solidFill>
                  <a:schemeClr val="bg1"/>
                </a:solidFill>
                <a:effectLst/>
                <a:uLnTx/>
                <a:uFillTx/>
                <a:latin typeface="Segoe UI Semibold"/>
                <a:ea typeface="Avenir"/>
                <a:cs typeface="Arial" panose="020B0604020202020204" pitchFamily="34" charset="0"/>
                <a:sym typeface="Avenir"/>
              </a:rPr>
              <a:t>Wide</a:t>
            </a:r>
          </a:p>
          <a:p>
            <a:pPr marL="0" marR="0" lvl="0" indent="0" algn="ctr" defTabSz="1218510" rtl="0" eaLnBrk="1" fontAlgn="auto" latinLnBrk="0" hangingPunct="1">
              <a:lnSpc>
                <a:spcPct val="100000"/>
              </a:lnSpc>
              <a:spcBef>
                <a:spcPts val="0"/>
              </a:spcBef>
              <a:spcAft>
                <a:spcPts val="0"/>
              </a:spcAft>
              <a:buClr>
                <a:srgbClr val="000000"/>
              </a:buClr>
              <a:buSzPts val="300"/>
              <a:buFontTx/>
              <a:buNone/>
              <a:tabLst/>
              <a:defRPr/>
            </a:pPr>
            <a:r>
              <a:rPr kumimoji="0" lang="en-US" sz="980" b="0" i="0" u="none" strike="noStrike" kern="0" cap="none" spc="0" normalizeH="0" baseline="0" noProof="0" dirty="0">
                <a:ln>
                  <a:noFill/>
                </a:ln>
                <a:solidFill>
                  <a:schemeClr val="bg1"/>
                </a:solidFill>
                <a:effectLst/>
                <a:uLnTx/>
                <a:uFillTx/>
                <a:latin typeface="Segoe UI"/>
                <a:ea typeface="Avenir"/>
                <a:cs typeface="Arial" panose="020B0604020202020204" pitchFamily="34" charset="0"/>
                <a:sym typeface="Avenir"/>
              </a:rPr>
              <a:t>Protection Ecosystem </a:t>
            </a:r>
          </a:p>
        </p:txBody>
      </p:sp>
      <p:sp>
        <p:nvSpPr>
          <p:cNvPr id="176" name="TextBox 175">
            <a:extLst>
              <a:ext uri="{FF2B5EF4-FFF2-40B4-BE49-F238E27FC236}">
                <a16:creationId xmlns:a16="http://schemas.microsoft.com/office/drawing/2014/main" id="{0DD8DA06-7349-D58C-6454-6B851BBB2FB5}"/>
              </a:ext>
            </a:extLst>
          </p:cNvPr>
          <p:cNvSpPr txBox="1"/>
          <p:nvPr/>
        </p:nvSpPr>
        <p:spPr>
          <a:xfrm>
            <a:off x="8027998" y="4869824"/>
            <a:ext cx="3745361" cy="1267251"/>
          </a:xfrm>
          <a:prstGeom prst="rect">
            <a:avLst/>
          </a:prstGeom>
          <a:noFill/>
        </p:spPr>
        <p:txBody>
          <a:bodyPr wrap="square">
            <a:spAutoFit/>
          </a:bodyPr>
          <a:lstStyle/>
          <a:p>
            <a:pPr marL="0" marR="0" lvl="0" indent="0" algn="l" defTabSz="914225" rtl="0" eaLnBrk="1" fontAlgn="auto" latinLnBrk="0" hangingPunct="1">
              <a:lnSpc>
                <a:spcPct val="100000"/>
              </a:lnSpc>
              <a:spcBef>
                <a:spcPts val="0"/>
              </a:spcBef>
              <a:spcAft>
                <a:spcPts val="1176"/>
              </a:spcAft>
              <a:buClrTx/>
              <a:buSzTx/>
              <a:buFontTx/>
              <a:buNone/>
              <a:tabLst/>
              <a:defRPr/>
            </a:pPr>
            <a:r>
              <a:rPr kumimoji="0" lang="en-US" sz="1568" b="0" i="0" u="none" strike="noStrike" kern="1200" cap="none" spc="0" normalizeH="0" baseline="0" noProof="0" dirty="0">
                <a:ln>
                  <a:noFill/>
                </a:ln>
                <a:solidFill>
                  <a:srgbClr val="FFFFFF"/>
                </a:solidFill>
                <a:effectLst/>
                <a:uLnTx/>
                <a:uFillTx/>
                <a:latin typeface="Segoe UI Semibold"/>
                <a:ea typeface="+mn-ea"/>
                <a:cs typeface="+mn-cs"/>
              </a:rPr>
              <a:t>Modern Cloud Protection</a:t>
            </a:r>
          </a:p>
          <a:p>
            <a:pPr marL="280121" marR="0" lvl="0" indent="-280121" algn="l" defTabSz="914225" rtl="0" eaLnBrk="1" fontAlgn="auto" latinLnBrk="0" hangingPunct="1">
              <a:lnSpc>
                <a:spcPct val="100000"/>
              </a:lnSpc>
              <a:spcBef>
                <a:spcPts val="0"/>
              </a:spcBef>
              <a:spcAft>
                <a:spcPts val="588"/>
              </a:spcAft>
              <a:buClrTx/>
              <a:buSzTx/>
              <a:buFont typeface="Wingdings" panose="05000000000000000000" pitchFamily="2" charset="2"/>
              <a:buChar char="§"/>
              <a:tabLst/>
              <a:defRPr/>
            </a:pPr>
            <a:r>
              <a:rPr kumimoji="0" lang="en-US" sz="1372" b="0" i="0" u="none" strike="noStrike" kern="1200" cap="none" spc="0" normalizeH="0" baseline="0" noProof="0" dirty="0">
                <a:ln>
                  <a:noFill/>
                </a:ln>
                <a:solidFill>
                  <a:srgbClr val="FFFFFF"/>
                </a:solidFill>
                <a:effectLst/>
                <a:uLnTx/>
                <a:uFillTx/>
                <a:latin typeface="Segoe UI"/>
                <a:ea typeface="+mn-ea"/>
                <a:cs typeface="+mn-cs"/>
              </a:rPr>
              <a:t>Protect Kubernetes in Cloud </a:t>
            </a:r>
          </a:p>
          <a:p>
            <a:pPr marL="280121" marR="0" lvl="0" indent="-280121" algn="l" defTabSz="914225" rtl="0" eaLnBrk="1" fontAlgn="auto" latinLnBrk="0" hangingPunct="1">
              <a:lnSpc>
                <a:spcPct val="100000"/>
              </a:lnSpc>
              <a:spcBef>
                <a:spcPts val="0"/>
              </a:spcBef>
              <a:spcAft>
                <a:spcPts val="588"/>
              </a:spcAft>
              <a:buClrTx/>
              <a:buSzTx/>
              <a:buFont typeface="Wingdings" panose="05000000000000000000" pitchFamily="2" charset="2"/>
              <a:buChar char="§"/>
              <a:tabLst/>
              <a:defRPr/>
            </a:pPr>
            <a:r>
              <a:rPr kumimoji="0" lang="en-US" sz="1372" b="0" i="0" u="none" strike="noStrike" kern="1200" cap="none" spc="0" normalizeH="0" baseline="0" noProof="0" dirty="0">
                <a:ln>
                  <a:noFill/>
                </a:ln>
                <a:solidFill>
                  <a:srgbClr val="FFFFFF"/>
                </a:solidFill>
                <a:effectLst/>
                <a:uLnTx/>
                <a:uFillTx/>
                <a:latin typeface="Segoe UI"/>
                <a:ea typeface="+mn-ea"/>
                <a:cs typeface="+mn-cs"/>
              </a:rPr>
              <a:t>Protect Cloud-Native PaaS </a:t>
            </a:r>
          </a:p>
          <a:p>
            <a:pPr marL="280121" marR="0" lvl="0" indent="-280121" algn="l" defTabSz="914225" rtl="0" eaLnBrk="1" fontAlgn="auto" latinLnBrk="0" hangingPunct="1">
              <a:lnSpc>
                <a:spcPct val="100000"/>
              </a:lnSpc>
              <a:spcBef>
                <a:spcPts val="0"/>
              </a:spcBef>
              <a:spcAft>
                <a:spcPts val="588"/>
              </a:spcAft>
              <a:buClrTx/>
              <a:buSzTx/>
              <a:buFont typeface="Wingdings" panose="05000000000000000000" pitchFamily="2" charset="2"/>
              <a:buChar char="§"/>
              <a:tabLst/>
              <a:defRPr/>
            </a:pPr>
            <a:r>
              <a:rPr kumimoji="0" lang="en-US" sz="1372" b="0" i="0" u="none" strike="noStrike" kern="1200" cap="none" spc="0" normalizeH="0" baseline="0" noProof="0" dirty="0">
                <a:ln>
                  <a:noFill/>
                </a:ln>
                <a:solidFill>
                  <a:srgbClr val="FFFFFF"/>
                </a:solidFill>
                <a:effectLst/>
                <a:uLnTx/>
                <a:uFillTx/>
                <a:latin typeface="Segoe UI"/>
                <a:ea typeface="+mn-ea"/>
                <a:cs typeface="+mn-cs"/>
              </a:rPr>
              <a:t>Protect SaaS-Hosted Workloads</a:t>
            </a:r>
          </a:p>
        </p:txBody>
      </p:sp>
      <p:sp>
        <p:nvSpPr>
          <p:cNvPr id="178" name="TextBox 177">
            <a:extLst>
              <a:ext uri="{FF2B5EF4-FFF2-40B4-BE49-F238E27FC236}">
                <a16:creationId xmlns:a16="http://schemas.microsoft.com/office/drawing/2014/main" id="{D1B4730E-2D08-9427-0EDB-634F6DFDCC22}"/>
              </a:ext>
            </a:extLst>
          </p:cNvPr>
          <p:cNvSpPr txBox="1"/>
          <p:nvPr/>
        </p:nvSpPr>
        <p:spPr>
          <a:xfrm>
            <a:off x="6717788" y="6311238"/>
            <a:ext cx="5044675" cy="150863"/>
          </a:xfrm>
          <a:prstGeom prst="rect">
            <a:avLst/>
          </a:prstGeom>
          <a:noFill/>
        </p:spPr>
        <p:txBody>
          <a:bodyPr wrap="square" lIns="0" tIns="0" rIns="0" bIns="0" rtlCol="0">
            <a:spAutoFit/>
          </a:bodyPr>
          <a:lstStyle/>
          <a:p>
            <a:pPr marL="0" marR="0" lvl="0" indent="0" algn="r" defTabSz="914225" rtl="0" eaLnBrk="1" fontAlgn="auto" latinLnBrk="0" hangingPunct="1">
              <a:lnSpc>
                <a:spcPct val="100000"/>
              </a:lnSpc>
              <a:spcBef>
                <a:spcPts val="0"/>
              </a:spcBef>
              <a:spcAft>
                <a:spcPts val="0"/>
              </a:spcAft>
              <a:buClrTx/>
              <a:buSzTx/>
              <a:buFontTx/>
              <a:buNone/>
              <a:tabLst/>
              <a:defRPr/>
            </a:pPr>
            <a:r>
              <a:rPr kumimoji="0" lang="en-US" sz="98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hlinkClick r:id="rId8"/>
              </a:rPr>
              <a:t>Learn more at Dell Data Protection for Microsoft Azure </a:t>
            </a:r>
            <a:endParaRPr kumimoji="0" lang="en-US" sz="98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6" name="Title 5">
            <a:extLst>
              <a:ext uri="{FF2B5EF4-FFF2-40B4-BE49-F238E27FC236}">
                <a16:creationId xmlns:a16="http://schemas.microsoft.com/office/drawing/2014/main" id="{FFE9D5B0-5B8A-7C59-5426-5814A93CCDFF}"/>
              </a:ext>
            </a:extLst>
          </p:cNvPr>
          <p:cNvSpPr>
            <a:spLocks noGrp="1"/>
          </p:cNvSpPr>
          <p:nvPr>
            <p:ph type="title"/>
          </p:nvPr>
        </p:nvSpPr>
        <p:spPr/>
        <p:txBody>
          <a:bodyPr/>
          <a:lstStyle/>
          <a:p>
            <a:r>
              <a:rPr lang="en-US" dirty="0"/>
              <a:t>Data protection for Microsoft Azure</a:t>
            </a:r>
            <a:endParaRPr lang="en-NL" dirty="0"/>
          </a:p>
        </p:txBody>
      </p:sp>
      <p:pic>
        <p:nvPicPr>
          <p:cNvPr id="2" name="Picture 1">
            <a:extLst>
              <a:ext uri="{FF2B5EF4-FFF2-40B4-BE49-F238E27FC236}">
                <a16:creationId xmlns:a16="http://schemas.microsoft.com/office/drawing/2014/main" id="{322D0B08-2EE2-4539-BA04-8355144C2AF9}"/>
              </a:ext>
              <a:ext uri="{C183D7F6-B498-43B3-948B-1728B52AA6E4}">
                <adec:decorative xmlns:adec="http://schemas.microsoft.com/office/drawing/2017/decorative" val="1"/>
              </a:ext>
            </a:extLst>
          </p:cNvPr>
          <p:cNvPicPr>
            <a:picLocks noChangeAspect="1"/>
          </p:cNvPicPr>
          <p:nvPr/>
        </p:nvPicPr>
        <p:blipFill>
          <a:blip r:embed="rId9" cstate="email">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a:off x="9132711" y="676462"/>
            <a:ext cx="2876727" cy="373335"/>
          </a:xfrm>
          <a:prstGeom prst="rect">
            <a:avLst/>
          </a:prstGeom>
        </p:spPr>
      </p:pic>
    </p:spTree>
    <p:extLst>
      <p:ext uri="{BB962C8B-B14F-4D97-AF65-F5344CB8AC3E}">
        <p14:creationId xmlns:p14="http://schemas.microsoft.com/office/powerpoint/2010/main" val="67465559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Box 70">
            <a:extLst>
              <a:ext uri="{FF2B5EF4-FFF2-40B4-BE49-F238E27FC236}">
                <a16:creationId xmlns:a16="http://schemas.microsoft.com/office/drawing/2014/main" id="{BE3E681C-F00C-E0A9-A22A-24493F4675D3}"/>
              </a:ext>
            </a:extLst>
          </p:cNvPr>
          <p:cNvSpPr txBox="1"/>
          <p:nvPr/>
        </p:nvSpPr>
        <p:spPr>
          <a:xfrm>
            <a:off x="441054" y="1548199"/>
            <a:ext cx="3316772" cy="2151420"/>
          </a:xfrm>
          <a:prstGeom prst="rect">
            <a:avLst/>
          </a:prstGeom>
          <a:solidFill>
            <a:schemeClr val="tx2"/>
          </a:solidFill>
        </p:spPr>
        <p:txBody>
          <a:bodyPr wrap="square" lIns="179285" tIns="179285" rIns="91427" bIns="45713" rtlCol="0" anchor="t">
            <a:noAutofit/>
          </a:bodyPr>
          <a:lstStyle/>
          <a:p>
            <a:pPr marL="0" marR="0" lvl="0" indent="0" algn="l" defTabSz="914225" rtl="0" eaLnBrk="0" fontAlgn="base" latinLnBrk="0" hangingPunct="0">
              <a:lnSpc>
                <a:spcPct val="100000"/>
              </a:lnSpc>
              <a:spcBef>
                <a:spcPct val="0"/>
              </a:spcBef>
              <a:spcAft>
                <a:spcPts val="600"/>
              </a:spcAft>
              <a:buClrTx/>
              <a:buSzTx/>
              <a:buFontTx/>
              <a:buNone/>
              <a:tabLst/>
              <a:defRPr/>
            </a:pPr>
            <a:r>
              <a:rPr kumimoji="0" lang="en-US" sz="1568" b="1" i="0" u="none" strike="noStrike" kern="1200" cap="none" spc="0" normalizeH="0" baseline="0" noProof="0" dirty="0">
                <a:ln>
                  <a:noFill/>
                </a:ln>
                <a:solidFill>
                  <a:schemeClr val="bg1"/>
                </a:solidFill>
                <a:effectLst/>
                <a:uLnTx/>
                <a:uFillTx/>
                <a:latin typeface="Segoe UI Semibold"/>
                <a:ea typeface="Source Sans Pro"/>
                <a:cs typeface="+mn-cs"/>
              </a:rPr>
              <a:t>Disaster Recovery to Azure</a:t>
            </a:r>
            <a:endParaRPr kumimoji="0" lang="en-US" sz="1568" b="1" i="0" u="none" strike="noStrike" kern="1200" cap="none" spc="0" normalizeH="0" baseline="0" noProof="0" dirty="0">
              <a:ln>
                <a:noFill/>
              </a:ln>
              <a:solidFill>
                <a:schemeClr val="bg1"/>
              </a:solidFill>
              <a:effectLst/>
              <a:uLnTx/>
              <a:uFillTx/>
              <a:latin typeface="Segoe UI Semibold"/>
              <a:ea typeface="Source Sans Pro" panose="020B0503030403020204" pitchFamily="34" charset="0"/>
              <a:cs typeface="+mn-cs"/>
            </a:endParaRPr>
          </a:p>
          <a:p>
            <a:pPr marL="0" marR="0" lvl="0" indent="0" algn="l" defTabSz="914225" rtl="0" eaLnBrk="0" fontAlgn="base" latinLnBrk="0" hangingPunct="0">
              <a:lnSpc>
                <a:spcPct val="100000"/>
              </a:lnSpc>
              <a:spcBef>
                <a:spcPct val="0"/>
              </a:spcBef>
              <a:spcAft>
                <a:spcPct val="0"/>
              </a:spcAft>
              <a:buClrTx/>
              <a:buSzTx/>
              <a:buFontTx/>
              <a:buNone/>
              <a:tabLst/>
              <a:defRPr/>
            </a:pPr>
            <a:r>
              <a:rPr kumimoji="0" lang="en-US" sz="1372" b="0" i="0" u="none" strike="noStrike" kern="1200" cap="none" spc="0" normalizeH="0" baseline="0" noProof="0" dirty="0">
                <a:ln>
                  <a:noFill/>
                </a:ln>
                <a:solidFill>
                  <a:schemeClr val="bg1"/>
                </a:solidFill>
                <a:effectLst/>
                <a:uLnTx/>
                <a:uFillTx/>
                <a:latin typeface="Segoe UI"/>
                <a:ea typeface="Source Sans Pro"/>
                <a:cs typeface="Calibri"/>
              </a:rPr>
              <a:t>Continuous data protection with low-RPO and low-RTO to Azure Virtual Machines and Azure Disks</a:t>
            </a:r>
            <a:endParaRPr kumimoji="0" lang="en-US" sz="1372" b="0" i="0" u="none" strike="noStrike" kern="1200" cap="none" spc="0" normalizeH="0" baseline="0" noProof="0" dirty="0">
              <a:ln>
                <a:noFill/>
              </a:ln>
              <a:solidFill>
                <a:schemeClr val="bg1"/>
              </a:solidFill>
              <a:effectLst/>
              <a:uLnTx/>
              <a:uFillTx/>
              <a:latin typeface="Segoe UI"/>
              <a:ea typeface="+mn-ea"/>
              <a:cs typeface="Calibri"/>
            </a:endParaRPr>
          </a:p>
          <a:p>
            <a:pPr marL="0" marR="0" lvl="0" indent="0" algn="l" defTabSz="914225" rtl="0" eaLnBrk="0" fontAlgn="base" latinLnBrk="0" hangingPunct="0">
              <a:lnSpc>
                <a:spcPct val="100000"/>
              </a:lnSpc>
              <a:spcBef>
                <a:spcPct val="0"/>
              </a:spcBef>
              <a:spcAft>
                <a:spcPts val="600"/>
              </a:spcAft>
              <a:buClrTx/>
              <a:buSzTx/>
              <a:buFontTx/>
              <a:buNone/>
              <a:tabLst/>
              <a:defRPr/>
            </a:pPr>
            <a:endParaRPr kumimoji="0" lang="en-US" sz="1372" b="0" i="0" u="none" strike="noStrike" kern="1200" cap="none" spc="0" normalizeH="0" baseline="0" noProof="0" dirty="0">
              <a:ln>
                <a:noFill/>
              </a:ln>
              <a:solidFill>
                <a:schemeClr val="bg1"/>
              </a:solidFill>
              <a:effectLst/>
              <a:uLnTx/>
              <a:uFillTx/>
              <a:latin typeface="Segoe UI"/>
              <a:ea typeface="Source Sans Pro"/>
              <a:cs typeface="+mn-cs"/>
            </a:endParaRPr>
          </a:p>
        </p:txBody>
      </p:sp>
      <p:sp>
        <p:nvSpPr>
          <p:cNvPr id="67" name="TextBox 66">
            <a:extLst>
              <a:ext uri="{FF2B5EF4-FFF2-40B4-BE49-F238E27FC236}">
                <a16:creationId xmlns:a16="http://schemas.microsoft.com/office/drawing/2014/main" id="{A5A7D820-76E5-7666-D2AC-A7DCD5D9AE7F}"/>
              </a:ext>
            </a:extLst>
          </p:cNvPr>
          <p:cNvSpPr txBox="1"/>
          <p:nvPr/>
        </p:nvSpPr>
        <p:spPr>
          <a:xfrm>
            <a:off x="3925849" y="1548199"/>
            <a:ext cx="3316772" cy="2151420"/>
          </a:xfrm>
          <a:prstGeom prst="rect">
            <a:avLst/>
          </a:prstGeom>
          <a:solidFill>
            <a:schemeClr val="tx2"/>
          </a:solidFill>
        </p:spPr>
        <p:txBody>
          <a:bodyPr wrap="square" lIns="179285" tIns="179285" rIns="91427" bIns="45713" rtlCol="0" anchor="t">
            <a:noAutofit/>
          </a:bodyPr>
          <a:lstStyle/>
          <a:p>
            <a:pPr marL="0" marR="0" lvl="0" indent="0" algn="l" defTabSz="914225" rtl="0" eaLnBrk="0" fontAlgn="base" latinLnBrk="0" hangingPunct="0">
              <a:lnSpc>
                <a:spcPct val="100000"/>
              </a:lnSpc>
              <a:spcBef>
                <a:spcPct val="0"/>
              </a:spcBef>
              <a:spcAft>
                <a:spcPts val="600"/>
              </a:spcAft>
              <a:buClrTx/>
              <a:buSzTx/>
              <a:buFontTx/>
              <a:buNone/>
              <a:tabLst/>
              <a:defRPr/>
            </a:pPr>
            <a:r>
              <a:rPr kumimoji="0" lang="en-US" sz="1568" b="1" i="0" u="none" strike="noStrike" kern="1200" cap="none" spc="0" normalizeH="0" baseline="0" noProof="0" dirty="0">
                <a:ln>
                  <a:noFill/>
                </a:ln>
                <a:solidFill>
                  <a:schemeClr val="bg1"/>
                </a:solidFill>
                <a:effectLst/>
                <a:uLnTx/>
                <a:uFillTx/>
                <a:latin typeface="Segoe UI Semibold"/>
                <a:ea typeface="Source Sans Pro"/>
                <a:cs typeface="+mn-cs"/>
              </a:rPr>
              <a:t>Massive Scale</a:t>
            </a:r>
          </a:p>
          <a:p>
            <a:pPr marL="0" marR="0" lvl="0" indent="0" algn="l" defTabSz="914225" rtl="0" eaLnBrk="0" fontAlgn="base" latinLnBrk="0" hangingPunct="0">
              <a:lnSpc>
                <a:spcPct val="100000"/>
              </a:lnSpc>
              <a:spcBef>
                <a:spcPct val="0"/>
              </a:spcBef>
              <a:spcAft>
                <a:spcPts val="600"/>
              </a:spcAft>
              <a:buClrTx/>
              <a:buSzTx/>
              <a:buFontTx/>
              <a:buNone/>
              <a:tabLst/>
              <a:defRPr/>
            </a:pPr>
            <a:r>
              <a:rPr kumimoji="0" lang="en-US" sz="1372" b="0" i="0" u="none" strike="noStrike" kern="1200" cap="none" spc="0" normalizeH="0" baseline="0" noProof="0" dirty="0">
                <a:ln>
                  <a:noFill/>
                </a:ln>
                <a:solidFill>
                  <a:schemeClr val="bg1"/>
                </a:solidFill>
                <a:effectLst/>
                <a:uLnTx/>
                <a:uFillTx/>
                <a:latin typeface="Segoe UI"/>
                <a:ea typeface="Source Sans Pro"/>
                <a:cs typeface="Calibri"/>
              </a:rPr>
              <a:t>Use of Virtual Machine Scale Sets for significant improvement to RTO</a:t>
            </a:r>
            <a:endParaRPr kumimoji="0" lang="en-US" sz="1372" b="0" i="0" u="none" strike="noStrike" kern="1200" cap="none" spc="0" normalizeH="0" baseline="0" noProof="0" dirty="0">
              <a:ln>
                <a:noFill/>
              </a:ln>
              <a:solidFill>
                <a:schemeClr val="bg1"/>
              </a:solidFill>
              <a:effectLst/>
              <a:uLnTx/>
              <a:uFillTx/>
              <a:latin typeface="Segoe UI"/>
              <a:ea typeface="+mn-ea"/>
              <a:cs typeface="Calibri"/>
            </a:endParaRPr>
          </a:p>
        </p:txBody>
      </p:sp>
      <p:sp>
        <p:nvSpPr>
          <p:cNvPr id="69" name="TextBox 68">
            <a:extLst>
              <a:ext uri="{FF2B5EF4-FFF2-40B4-BE49-F238E27FC236}">
                <a16:creationId xmlns:a16="http://schemas.microsoft.com/office/drawing/2014/main" id="{0EA9CF9D-3FBD-4B68-243F-5F1BBEBE5C6B}"/>
              </a:ext>
            </a:extLst>
          </p:cNvPr>
          <p:cNvSpPr txBox="1"/>
          <p:nvPr/>
        </p:nvSpPr>
        <p:spPr>
          <a:xfrm>
            <a:off x="7395703" y="1548199"/>
            <a:ext cx="3316772" cy="2151420"/>
          </a:xfrm>
          <a:prstGeom prst="rect">
            <a:avLst/>
          </a:prstGeom>
          <a:solidFill>
            <a:schemeClr val="tx2"/>
          </a:solidFill>
        </p:spPr>
        <p:txBody>
          <a:bodyPr wrap="square" lIns="179285" tIns="179285" rIns="91427" bIns="45713" rtlCol="0" anchor="t">
            <a:noAutofit/>
          </a:bodyPr>
          <a:lstStyle/>
          <a:p>
            <a:pPr marL="0" marR="0" lvl="0" indent="0" algn="l" defTabSz="914225" rtl="0" eaLnBrk="0" fontAlgn="base" latinLnBrk="0" hangingPunct="0">
              <a:lnSpc>
                <a:spcPct val="100000"/>
              </a:lnSpc>
              <a:spcBef>
                <a:spcPct val="0"/>
              </a:spcBef>
              <a:spcAft>
                <a:spcPts val="600"/>
              </a:spcAft>
              <a:buClrTx/>
              <a:buSzTx/>
              <a:buFontTx/>
              <a:buNone/>
              <a:tabLst/>
              <a:defRPr/>
            </a:pPr>
            <a:r>
              <a:rPr kumimoji="0" lang="en-US" sz="1568" b="1" i="0" u="none" strike="noStrike" kern="1200" cap="none" spc="0" normalizeH="0" baseline="0" noProof="0" dirty="0">
                <a:ln>
                  <a:noFill/>
                </a:ln>
                <a:solidFill>
                  <a:schemeClr val="bg1"/>
                </a:solidFill>
                <a:effectLst/>
                <a:uLnTx/>
                <a:uFillTx/>
                <a:latin typeface="Segoe UI Semibold"/>
                <a:ea typeface="Source Sans Pro"/>
                <a:cs typeface="+mn-cs"/>
              </a:rPr>
              <a:t>Tiered Storage</a:t>
            </a:r>
          </a:p>
          <a:p>
            <a:pPr marL="0" marR="0" lvl="0" indent="0" algn="l" defTabSz="914225" rtl="0" eaLnBrk="0" fontAlgn="base" latinLnBrk="0" hangingPunct="0">
              <a:lnSpc>
                <a:spcPct val="100000"/>
              </a:lnSpc>
              <a:spcBef>
                <a:spcPct val="0"/>
              </a:spcBef>
              <a:spcAft>
                <a:spcPct val="0"/>
              </a:spcAft>
              <a:buClrTx/>
              <a:buSzTx/>
              <a:buFontTx/>
              <a:buNone/>
              <a:tabLst/>
              <a:defRPr/>
            </a:pPr>
            <a:r>
              <a:rPr kumimoji="0" lang="en-US" sz="1372" b="0" i="0" u="none" strike="noStrike" kern="1200" cap="none" spc="0" normalizeH="0" baseline="0" noProof="0" dirty="0">
                <a:ln>
                  <a:noFill/>
                </a:ln>
                <a:solidFill>
                  <a:schemeClr val="bg1"/>
                </a:solidFill>
                <a:effectLst/>
                <a:uLnTx/>
                <a:uFillTx/>
                <a:latin typeface="Segoe UI"/>
                <a:ea typeface="Source Sans Pro"/>
                <a:cs typeface="Calibri"/>
              </a:rPr>
              <a:t>Integration with Azure Blob storage for cost effective long term retention</a:t>
            </a:r>
            <a:endParaRPr kumimoji="0" lang="en-US" sz="1372" b="0" i="0" u="none" strike="noStrike" kern="1200" cap="none" spc="0" normalizeH="0" baseline="0" noProof="0" dirty="0">
              <a:ln>
                <a:noFill/>
              </a:ln>
              <a:solidFill>
                <a:schemeClr val="bg1"/>
              </a:solidFill>
              <a:effectLst/>
              <a:uLnTx/>
              <a:uFillTx/>
              <a:latin typeface="Segoe UI"/>
              <a:ea typeface="Source Sans Pro"/>
              <a:cs typeface="+mn-cs"/>
            </a:endParaRPr>
          </a:p>
        </p:txBody>
      </p:sp>
      <p:sp>
        <p:nvSpPr>
          <p:cNvPr id="72" name="TextBox 71">
            <a:extLst>
              <a:ext uri="{FF2B5EF4-FFF2-40B4-BE49-F238E27FC236}">
                <a16:creationId xmlns:a16="http://schemas.microsoft.com/office/drawing/2014/main" id="{B01ADF12-D997-D249-E999-B4A0A188E0B8}"/>
              </a:ext>
            </a:extLst>
          </p:cNvPr>
          <p:cNvSpPr txBox="1"/>
          <p:nvPr/>
        </p:nvSpPr>
        <p:spPr>
          <a:xfrm>
            <a:off x="441054" y="3856093"/>
            <a:ext cx="3316772" cy="2151420"/>
          </a:xfrm>
          <a:prstGeom prst="rect">
            <a:avLst/>
          </a:prstGeom>
          <a:solidFill>
            <a:schemeClr val="tx2"/>
          </a:solidFill>
        </p:spPr>
        <p:txBody>
          <a:bodyPr wrap="square" lIns="179285" tIns="179285" rIns="91427" bIns="45713" rtlCol="0" anchor="t">
            <a:noAutofit/>
          </a:bodyPr>
          <a:lstStyle/>
          <a:p>
            <a:pPr marL="0" marR="0" lvl="0" indent="0" algn="l" defTabSz="914225" rtl="0" eaLnBrk="0" fontAlgn="base" latinLnBrk="0" hangingPunct="0">
              <a:lnSpc>
                <a:spcPct val="100000"/>
              </a:lnSpc>
              <a:spcBef>
                <a:spcPct val="0"/>
              </a:spcBef>
              <a:spcAft>
                <a:spcPts val="600"/>
              </a:spcAft>
              <a:buClrTx/>
              <a:buSzTx/>
              <a:buFontTx/>
              <a:buNone/>
              <a:tabLst/>
              <a:defRPr/>
            </a:pPr>
            <a:r>
              <a:rPr kumimoji="0" lang="en-US" sz="1568" b="1" i="0" u="none" strike="noStrike" kern="1200" cap="none" spc="0" normalizeH="0" baseline="0" noProof="0" dirty="0">
                <a:ln>
                  <a:noFill/>
                </a:ln>
                <a:solidFill>
                  <a:schemeClr val="bg1"/>
                </a:solidFill>
                <a:effectLst/>
                <a:uLnTx/>
                <a:uFillTx/>
                <a:latin typeface="Segoe UI Semibold"/>
                <a:ea typeface="Source Sans Pro"/>
                <a:cs typeface="+mn-cs"/>
              </a:rPr>
              <a:t>Azure Migrate</a:t>
            </a:r>
          </a:p>
          <a:p>
            <a:pPr marL="0" marR="0" lvl="0" indent="0" algn="l" defTabSz="914225" rtl="0" eaLnBrk="0" fontAlgn="base" latinLnBrk="0" hangingPunct="0">
              <a:lnSpc>
                <a:spcPct val="100000"/>
              </a:lnSpc>
              <a:spcBef>
                <a:spcPct val="0"/>
              </a:spcBef>
              <a:spcAft>
                <a:spcPct val="0"/>
              </a:spcAft>
              <a:buClrTx/>
              <a:buSzTx/>
              <a:buFontTx/>
              <a:buNone/>
              <a:tabLst/>
              <a:defRPr/>
            </a:pPr>
            <a:r>
              <a:rPr kumimoji="0" lang="en-US" sz="1372" b="0" i="0" u="none" strike="noStrike" kern="1200" cap="none" spc="0" normalizeH="0" baseline="0" noProof="0" dirty="0">
                <a:ln>
                  <a:noFill/>
                </a:ln>
                <a:solidFill>
                  <a:schemeClr val="bg1"/>
                </a:solidFill>
                <a:effectLst/>
                <a:uLnTx/>
                <a:uFillTx/>
                <a:latin typeface="Segoe UI"/>
                <a:ea typeface="Source Sans Pro" panose="020B0503030403020204" pitchFamily="34" charset="0"/>
                <a:cs typeface="Calibri"/>
              </a:rPr>
              <a:t>Integration with unified platform for discovery, assessment and migration</a:t>
            </a:r>
            <a:endParaRPr kumimoji="0" lang="en-US" sz="1372" b="0" i="0" u="none" strike="noStrike" kern="1200" cap="none" spc="0" normalizeH="0" baseline="0" noProof="0" dirty="0">
              <a:ln>
                <a:noFill/>
              </a:ln>
              <a:solidFill>
                <a:schemeClr val="bg1"/>
              </a:solidFill>
              <a:effectLst/>
              <a:uLnTx/>
              <a:uFillTx/>
              <a:latin typeface="Segoe UI"/>
              <a:ea typeface="+mn-ea"/>
              <a:cs typeface="+mn-cs"/>
            </a:endParaRPr>
          </a:p>
          <a:p>
            <a:pPr marL="0" marR="0" lvl="0" indent="0" algn="l" defTabSz="914225" rtl="0" eaLnBrk="0" fontAlgn="base" latinLnBrk="0" hangingPunct="0">
              <a:lnSpc>
                <a:spcPct val="100000"/>
              </a:lnSpc>
              <a:spcBef>
                <a:spcPct val="0"/>
              </a:spcBef>
              <a:spcAft>
                <a:spcPts val="600"/>
              </a:spcAft>
              <a:buClrTx/>
              <a:buSzTx/>
              <a:buFontTx/>
              <a:buNone/>
              <a:tabLst/>
              <a:defRPr/>
            </a:pPr>
            <a:endParaRPr kumimoji="0" lang="en-US" sz="1372" b="0" i="0" u="none" strike="noStrike" kern="1200" cap="none" spc="0" normalizeH="0" baseline="0" noProof="0" dirty="0">
              <a:ln>
                <a:noFill/>
              </a:ln>
              <a:solidFill>
                <a:schemeClr val="bg1"/>
              </a:solidFill>
              <a:effectLst/>
              <a:uLnTx/>
              <a:uFillTx/>
              <a:latin typeface="Segoe UI"/>
              <a:ea typeface="Source Sans Pro" panose="020B0503030403020204" pitchFamily="34" charset="0"/>
              <a:cs typeface="+mn-cs"/>
            </a:endParaRPr>
          </a:p>
        </p:txBody>
      </p:sp>
      <p:sp>
        <p:nvSpPr>
          <p:cNvPr id="68" name="TextBox 67">
            <a:extLst>
              <a:ext uri="{FF2B5EF4-FFF2-40B4-BE49-F238E27FC236}">
                <a16:creationId xmlns:a16="http://schemas.microsoft.com/office/drawing/2014/main" id="{6802B798-D677-F98A-EB89-6CCE8B8F7A7E}"/>
              </a:ext>
            </a:extLst>
          </p:cNvPr>
          <p:cNvSpPr txBox="1"/>
          <p:nvPr/>
        </p:nvSpPr>
        <p:spPr>
          <a:xfrm>
            <a:off x="3925849" y="3866771"/>
            <a:ext cx="3316772" cy="2151420"/>
          </a:xfrm>
          <a:prstGeom prst="rect">
            <a:avLst/>
          </a:prstGeom>
          <a:solidFill>
            <a:schemeClr val="tx2"/>
          </a:solidFill>
        </p:spPr>
        <p:txBody>
          <a:bodyPr wrap="square" lIns="179285" tIns="179285" rIns="91427" bIns="45713" rtlCol="0" anchor="t">
            <a:noAutofit/>
          </a:bodyPr>
          <a:lstStyle/>
          <a:p>
            <a:pPr marL="0" marR="0" lvl="0" indent="0" algn="l" defTabSz="914225" rtl="0" eaLnBrk="0" fontAlgn="base" latinLnBrk="0" hangingPunct="0">
              <a:lnSpc>
                <a:spcPct val="100000"/>
              </a:lnSpc>
              <a:spcBef>
                <a:spcPct val="0"/>
              </a:spcBef>
              <a:spcAft>
                <a:spcPts val="600"/>
              </a:spcAft>
              <a:buClrTx/>
              <a:buSzTx/>
              <a:buFontTx/>
              <a:buNone/>
              <a:tabLst/>
              <a:defRPr/>
            </a:pPr>
            <a:r>
              <a:rPr kumimoji="0" lang="en-US" sz="1568" b="1" i="0" u="none" strike="noStrike" kern="1200" cap="none" spc="0" normalizeH="0" baseline="0" noProof="0" dirty="0">
                <a:ln>
                  <a:noFill/>
                </a:ln>
                <a:solidFill>
                  <a:schemeClr val="bg1"/>
                </a:solidFill>
                <a:effectLst/>
                <a:uLnTx/>
                <a:uFillTx/>
                <a:latin typeface="Segoe UI Semibold"/>
                <a:ea typeface="Source Sans Pro"/>
                <a:cs typeface="+mn-cs"/>
              </a:rPr>
              <a:t>Azure to Azure Protection</a:t>
            </a:r>
          </a:p>
          <a:p>
            <a:pPr marL="0" marR="0" lvl="0" indent="0" algn="l" defTabSz="914225" rtl="0" eaLnBrk="0" fontAlgn="base" latinLnBrk="0" hangingPunct="0">
              <a:lnSpc>
                <a:spcPct val="100000"/>
              </a:lnSpc>
              <a:spcBef>
                <a:spcPct val="0"/>
              </a:spcBef>
              <a:spcAft>
                <a:spcPct val="0"/>
              </a:spcAft>
              <a:buClrTx/>
              <a:buSzTx/>
              <a:buFontTx/>
              <a:buNone/>
              <a:tabLst/>
              <a:defRPr/>
            </a:pPr>
            <a:r>
              <a:rPr kumimoji="0" lang="en-US" sz="1372" b="0" i="0" u="none" strike="noStrike" kern="1200" cap="none" spc="0" normalizeH="0" baseline="0" noProof="0" dirty="0">
                <a:ln>
                  <a:noFill/>
                </a:ln>
                <a:solidFill>
                  <a:schemeClr val="bg1"/>
                </a:solidFill>
                <a:effectLst/>
                <a:uLnTx/>
                <a:uFillTx/>
                <a:latin typeface="Segoe UI"/>
                <a:ea typeface="Source Sans Pro" panose="020B0503030403020204" pitchFamily="34" charset="0"/>
                <a:cs typeface="Calibri"/>
              </a:rPr>
              <a:t>Replicates to regions globally in Azure for disaster recovery</a:t>
            </a:r>
            <a:endParaRPr kumimoji="0" lang="en-US" sz="1372" b="0" i="0" u="none" strike="noStrike" kern="1200" cap="none" spc="0" normalizeH="0" baseline="0" noProof="0" dirty="0">
              <a:ln>
                <a:noFill/>
              </a:ln>
              <a:solidFill>
                <a:schemeClr val="bg1"/>
              </a:solidFill>
              <a:effectLst/>
              <a:uLnTx/>
              <a:uFillTx/>
              <a:latin typeface="Segoe UI"/>
              <a:ea typeface="+mn-ea"/>
              <a:cs typeface="+mn-cs"/>
            </a:endParaRPr>
          </a:p>
          <a:p>
            <a:pPr marL="0" marR="0" lvl="0" indent="0" algn="l" defTabSz="914225" rtl="0" eaLnBrk="0" fontAlgn="base" latinLnBrk="0" hangingPunct="0">
              <a:lnSpc>
                <a:spcPct val="100000"/>
              </a:lnSpc>
              <a:spcBef>
                <a:spcPct val="0"/>
              </a:spcBef>
              <a:spcAft>
                <a:spcPts val="600"/>
              </a:spcAft>
              <a:buClrTx/>
              <a:buSzTx/>
              <a:buFontTx/>
              <a:buNone/>
              <a:tabLst/>
              <a:defRPr/>
            </a:pPr>
            <a:endParaRPr kumimoji="0" lang="en-US" sz="1372" b="0" i="0" u="none" strike="noStrike" kern="1200" cap="none" spc="0" normalizeH="0" baseline="0" noProof="0" dirty="0">
              <a:ln>
                <a:noFill/>
              </a:ln>
              <a:solidFill>
                <a:schemeClr val="bg1"/>
              </a:solidFill>
              <a:effectLst/>
              <a:uLnTx/>
              <a:uFillTx/>
              <a:latin typeface="Segoe UI"/>
              <a:ea typeface="Source Sans Pro" panose="020B0503030403020204" pitchFamily="34" charset="0"/>
              <a:cs typeface="+mn-cs"/>
            </a:endParaRPr>
          </a:p>
        </p:txBody>
      </p:sp>
      <p:sp>
        <p:nvSpPr>
          <p:cNvPr id="70" name="TextBox 69">
            <a:extLst>
              <a:ext uri="{FF2B5EF4-FFF2-40B4-BE49-F238E27FC236}">
                <a16:creationId xmlns:a16="http://schemas.microsoft.com/office/drawing/2014/main" id="{A68101EC-EE2C-F2BD-F089-B7399DEFC949}"/>
              </a:ext>
            </a:extLst>
          </p:cNvPr>
          <p:cNvSpPr txBox="1"/>
          <p:nvPr/>
        </p:nvSpPr>
        <p:spPr>
          <a:xfrm>
            <a:off x="7395703" y="3856093"/>
            <a:ext cx="3316772" cy="2151420"/>
          </a:xfrm>
          <a:prstGeom prst="rect">
            <a:avLst/>
          </a:prstGeom>
          <a:solidFill>
            <a:schemeClr val="tx2"/>
          </a:solidFill>
        </p:spPr>
        <p:txBody>
          <a:bodyPr wrap="square" lIns="179285" tIns="179285" rIns="91427" bIns="45713" rtlCol="0" anchor="t">
            <a:noAutofit/>
          </a:bodyPr>
          <a:lstStyle/>
          <a:p>
            <a:pPr marL="0" marR="0" lvl="0" indent="0" algn="l" defTabSz="914225" rtl="0" eaLnBrk="0" fontAlgn="base" latinLnBrk="0" hangingPunct="0">
              <a:lnSpc>
                <a:spcPct val="100000"/>
              </a:lnSpc>
              <a:spcBef>
                <a:spcPct val="0"/>
              </a:spcBef>
              <a:spcAft>
                <a:spcPts val="600"/>
              </a:spcAft>
              <a:buClrTx/>
              <a:buSzTx/>
              <a:buFontTx/>
              <a:buNone/>
              <a:tabLst/>
              <a:defRPr/>
            </a:pPr>
            <a:r>
              <a:rPr kumimoji="0" lang="en-US" sz="1568" b="1" i="0" u="none" strike="noStrike" kern="1200" cap="none" spc="0" normalizeH="0" baseline="0" noProof="0" dirty="0">
                <a:ln>
                  <a:noFill/>
                </a:ln>
                <a:solidFill>
                  <a:schemeClr val="bg1"/>
                </a:solidFill>
                <a:effectLst/>
                <a:uLnTx/>
                <a:uFillTx/>
                <a:latin typeface="Segoe UI Semibold"/>
                <a:ea typeface="Source Sans Pro"/>
                <a:cs typeface="+mn-cs"/>
              </a:rPr>
              <a:t>Azure Kubernetes Service</a:t>
            </a:r>
          </a:p>
          <a:p>
            <a:pPr marL="0" marR="0" lvl="0" indent="0" algn="l" defTabSz="914225" rtl="0" eaLnBrk="0" fontAlgn="base" latinLnBrk="0" hangingPunct="0">
              <a:lnSpc>
                <a:spcPct val="100000"/>
              </a:lnSpc>
              <a:spcBef>
                <a:spcPct val="0"/>
              </a:spcBef>
              <a:spcAft>
                <a:spcPct val="0"/>
              </a:spcAft>
              <a:buClrTx/>
              <a:buSzTx/>
              <a:buFontTx/>
              <a:buNone/>
              <a:tabLst/>
              <a:defRPr/>
            </a:pPr>
            <a:r>
              <a:rPr kumimoji="0" lang="en-US" sz="1372" b="0" i="0" u="none" strike="noStrike" kern="1200" cap="none" spc="0" normalizeH="0" baseline="0" noProof="0" dirty="0">
                <a:ln>
                  <a:noFill/>
                </a:ln>
                <a:solidFill>
                  <a:schemeClr val="bg1"/>
                </a:solidFill>
                <a:effectLst/>
                <a:uLnTx/>
                <a:uFillTx/>
                <a:latin typeface="Segoe UI"/>
                <a:ea typeface="Source Sans Pro" panose="020B0503030403020204" pitchFamily="34" charset="0"/>
                <a:cs typeface="Calibri"/>
              </a:rPr>
              <a:t>Data protection for stateful applications running on Kubernetes in Azure</a:t>
            </a:r>
            <a:endParaRPr kumimoji="0" lang="en-US" sz="1372" b="0" i="0" u="none" strike="noStrike" kern="1200" cap="none" spc="0" normalizeH="0" baseline="0" noProof="0" dirty="0">
              <a:ln>
                <a:noFill/>
              </a:ln>
              <a:solidFill>
                <a:schemeClr val="bg1"/>
              </a:solidFill>
              <a:effectLst/>
              <a:uLnTx/>
              <a:uFillTx/>
              <a:latin typeface="Segoe UI"/>
              <a:ea typeface="+mn-ea"/>
              <a:cs typeface="+mn-cs"/>
            </a:endParaRPr>
          </a:p>
          <a:p>
            <a:pPr marL="0" marR="0" lvl="0" indent="0" algn="l" defTabSz="914225" rtl="0" eaLnBrk="0" fontAlgn="base" latinLnBrk="0" hangingPunct="0">
              <a:lnSpc>
                <a:spcPct val="100000"/>
              </a:lnSpc>
              <a:spcBef>
                <a:spcPct val="0"/>
              </a:spcBef>
              <a:spcAft>
                <a:spcPts val="600"/>
              </a:spcAft>
              <a:buClrTx/>
              <a:buSzTx/>
              <a:buFontTx/>
              <a:buNone/>
              <a:tabLst/>
              <a:defRPr/>
            </a:pPr>
            <a:endParaRPr kumimoji="0" lang="en-US" sz="1372" b="0" i="0" u="none" strike="noStrike" kern="1200" cap="none" spc="0" normalizeH="0" baseline="0" noProof="0" dirty="0">
              <a:ln>
                <a:noFill/>
              </a:ln>
              <a:solidFill>
                <a:schemeClr val="bg1"/>
              </a:solidFill>
              <a:effectLst/>
              <a:uLnTx/>
              <a:uFillTx/>
              <a:latin typeface="Segoe UI"/>
              <a:ea typeface="Source Sans Pro" panose="020B0503030403020204" pitchFamily="34" charset="0"/>
              <a:cs typeface="+mn-cs"/>
            </a:endParaRPr>
          </a:p>
        </p:txBody>
      </p:sp>
      <p:grpSp>
        <p:nvGrpSpPr>
          <p:cNvPr id="74" name="Group 73">
            <a:extLst>
              <a:ext uri="{FF2B5EF4-FFF2-40B4-BE49-F238E27FC236}">
                <a16:creationId xmlns:a16="http://schemas.microsoft.com/office/drawing/2014/main" id="{B650CA1E-0C34-7A01-9E60-80209F079294}"/>
              </a:ext>
              <a:ext uri="{C183D7F6-B498-43B3-948B-1728B52AA6E4}">
                <adec:decorative xmlns:adec="http://schemas.microsoft.com/office/drawing/2017/decorative" val="1"/>
              </a:ext>
            </a:extLst>
          </p:cNvPr>
          <p:cNvGrpSpPr/>
          <p:nvPr/>
        </p:nvGrpSpPr>
        <p:grpSpPr>
          <a:xfrm>
            <a:off x="7642130" y="3094982"/>
            <a:ext cx="2893231" cy="343609"/>
            <a:chOff x="4967924" y="3745456"/>
            <a:chExt cx="5118551" cy="538327"/>
          </a:xfrm>
        </p:grpSpPr>
        <p:sp>
          <p:nvSpPr>
            <p:cNvPr id="75" name="Rounded Rectangle 75">
              <a:extLst>
                <a:ext uri="{FF2B5EF4-FFF2-40B4-BE49-F238E27FC236}">
                  <a16:creationId xmlns:a16="http://schemas.microsoft.com/office/drawing/2014/main" id="{75C8A16C-A916-5B24-FD1C-7770FCC61DBE}"/>
                </a:ext>
              </a:extLst>
            </p:cNvPr>
            <p:cNvSpPr/>
            <p:nvPr/>
          </p:nvSpPr>
          <p:spPr>
            <a:xfrm rot="10800000">
              <a:off x="4967924" y="3745456"/>
              <a:ext cx="5118551" cy="538327"/>
            </a:xfrm>
            <a:prstGeom prst="roundRect">
              <a:avLst>
                <a:gd name="adj" fmla="val 50000"/>
              </a:avLst>
            </a:prstGeom>
            <a:solidFill>
              <a:srgbClr val="0079D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7" tIns="45713" rIns="91427" bIns="45713" numCol="1" spcCol="0" rtlCol="0" fromWordArt="0" anchor="ctr" anchorCtr="0" forceAA="0" compatLnSpc="1">
              <a:prstTxWarp prst="textNoShape">
                <a:avLst/>
              </a:prstTxWarp>
              <a:noAutofit/>
            </a:bodyPr>
            <a:lstStyle/>
            <a:p>
              <a:pPr marL="0" marR="0" lvl="0" indent="0" algn="ctr" defTabSz="914225"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76" name="TextBox 75">
              <a:extLst>
                <a:ext uri="{FF2B5EF4-FFF2-40B4-BE49-F238E27FC236}">
                  <a16:creationId xmlns:a16="http://schemas.microsoft.com/office/drawing/2014/main" id="{F545A56D-4766-6099-F173-1DA8FE1D762C}"/>
                </a:ext>
              </a:extLst>
            </p:cNvPr>
            <p:cNvSpPr txBox="1"/>
            <p:nvPr/>
          </p:nvSpPr>
          <p:spPr>
            <a:xfrm>
              <a:off x="5062953" y="3807218"/>
              <a:ext cx="751986" cy="439734"/>
            </a:xfrm>
            <a:prstGeom prst="rect">
              <a:avLst/>
            </a:prstGeom>
            <a:noFill/>
          </p:spPr>
          <p:txBody>
            <a:bodyPr wrap="none" rtlCol="0">
              <a:spAutoFit/>
            </a:bodyPr>
            <a:lstStyle/>
            <a:p>
              <a:pPr marL="0" marR="0" lvl="0" indent="0" algn="l" defTabSz="91417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ource Sans Pro" panose="020B0503030403020204" pitchFamily="34" charset="0"/>
                  <a:ea typeface="+mn-ea"/>
                  <a:cs typeface="Lato" charset="0"/>
                </a:rPr>
                <a:t>Hot</a:t>
              </a:r>
            </a:p>
          </p:txBody>
        </p:sp>
        <p:sp>
          <p:nvSpPr>
            <p:cNvPr id="77" name="TextBox 76">
              <a:extLst>
                <a:ext uri="{FF2B5EF4-FFF2-40B4-BE49-F238E27FC236}">
                  <a16:creationId xmlns:a16="http://schemas.microsoft.com/office/drawing/2014/main" id="{47439B68-D2F2-4529-0A3C-3C8ED503F0A8}"/>
                </a:ext>
              </a:extLst>
            </p:cNvPr>
            <p:cNvSpPr txBox="1"/>
            <p:nvPr/>
          </p:nvSpPr>
          <p:spPr>
            <a:xfrm>
              <a:off x="7054311" y="3791953"/>
              <a:ext cx="856903" cy="439734"/>
            </a:xfrm>
            <a:prstGeom prst="rect">
              <a:avLst/>
            </a:prstGeom>
            <a:noFill/>
          </p:spPr>
          <p:txBody>
            <a:bodyPr wrap="none" rtlCol="0">
              <a:spAutoFit/>
            </a:bodyPr>
            <a:lstStyle/>
            <a:p>
              <a:pPr marL="0" marR="0" lvl="0" indent="0" algn="ctr" defTabSz="91417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ource Sans Pro" panose="020B0503030403020204" pitchFamily="34" charset="0"/>
                  <a:ea typeface="+mn-ea"/>
                  <a:cs typeface="Lato" charset="0"/>
                </a:rPr>
                <a:t>Cool</a:t>
              </a:r>
            </a:p>
          </p:txBody>
        </p:sp>
        <p:sp>
          <p:nvSpPr>
            <p:cNvPr id="78" name="TextBox 77">
              <a:extLst>
                <a:ext uri="{FF2B5EF4-FFF2-40B4-BE49-F238E27FC236}">
                  <a16:creationId xmlns:a16="http://schemas.microsoft.com/office/drawing/2014/main" id="{2E15D579-F104-9FB4-BD28-13C4EDCEFE62}"/>
                </a:ext>
              </a:extLst>
            </p:cNvPr>
            <p:cNvSpPr txBox="1"/>
            <p:nvPr/>
          </p:nvSpPr>
          <p:spPr>
            <a:xfrm>
              <a:off x="8809463" y="3807218"/>
              <a:ext cx="1188661" cy="439734"/>
            </a:xfrm>
            <a:prstGeom prst="rect">
              <a:avLst/>
            </a:prstGeom>
            <a:noFill/>
          </p:spPr>
          <p:txBody>
            <a:bodyPr wrap="none" rtlCol="0">
              <a:spAutoFit/>
            </a:bodyPr>
            <a:lstStyle/>
            <a:p>
              <a:pPr marL="0" marR="0" lvl="0" indent="0" algn="r" defTabSz="91417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ource Sans Pro" panose="020B0503030403020204" pitchFamily="34" charset="0"/>
                  <a:ea typeface="+mn-ea"/>
                  <a:cs typeface="Lato" charset="0"/>
                </a:rPr>
                <a:t>Archive</a:t>
              </a:r>
            </a:p>
          </p:txBody>
        </p:sp>
      </p:grpSp>
      <p:pic>
        <p:nvPicPr>
          <p:cNvPr id="79" name="Picture 78">
            <a:extLst>
              <a:ext uri="{FF2B5EF4-FFF2-40B4-BE49-F238E27FC236}">
                <a16:creationId xmlns:a16="http://schemas.microsoft.com/office/drawing/2014/main" id="{AE064482-63A2-390C-600C-470AA9D0ED95}"/>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02402" y="2572743"/>
            <a:ext cx="1855489" cy="613718"/>
          </a:xfrm>
          <a:prstGeom prst="rect">
            <a:avLst/>
          </a:prstGeom>
        </p:spPr>
      </p:pic>
      <p:pic>
        <p:nvPicPr>
          <p:cNvPr id="81" name="Graphic 80">
            <a:extLst>
              <a:ext uri="{FF2B5EF4-FFF2-40B4-BE49-F238E27FC236}">
                <a16:creationId xmlns:a16="http://schemas.microsoft.com/office/drawing/2014/main" id="{B2D71A7F-12BB-4D6E-1FA8-670E33EF2672}"/>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813540" y="5207445"/>
            <a:ext cx="648207" cy="648207"/>
          </a:xfrm>
          <a:prstGeom prst="rect">
            <a:avLst/>
          </a:prstGeom>
        </p:spPr>
      </p:pic>
      <p:sp>
        <p:nvSpPr>
          <p:cNvPr id="3" name="TextBox 2">
            <a:extLst>
              <a:ext uri="{FF2B5EF4-FFF2-40B4-BE49-F238E27FC236}">
                <a16:creationId xmlns:a16="http://schemas.microsoft.com/office/drawing/2014/main" id="{6BCB662A-4FB7-2B31-0CBC-7EFF4F253D37}"/>
              </a:ext>
            </a:extLst>
          </p:cNvPr>
          <p:cNvSpPr txBox="1"/>
          <p:nvPr/>
        </p:nvSpPr>
        <p:spPr>
          <a:xfrm>
            <a:off x="8879965" y="6439467"/>
            <a:ext cx="3163557" cy="248925"/>
          </a:xfrm>
          <a:prstGeom prst="rect">
            <a:avLst/>
          </a:prstGeom>
          <a:noFill/>
        </p:spPr>
        <p:txBody>
          <a:bodyPr wrap="square">
            <a:spAutoFit/>
          </a:bodyPr>
          <a:lstStyle/>
          <a:p>
            <a:pPr marL="0" marR="0" lvl="0" indent="0" algn="l" defTabSz="896386" rtl="0" eaLnBrk="1" fontAlgn="auto" latinLnBrk="0" hangingPunct="1">
              <a:lnSpc>
                <a:spcPct val="100000"/>
              </a:lnSpc>
              <a:spcBef>
                <a:spcPts val="0"/>
              </a:spcBef>
              <a:spcAft>
                <a:spcPts val="0"/>
              </a:spcAft>
              <a:buClrTx/>
              <a:buSzTx/>
              <a:buFontTx/>
              <a:buNone/>
              <a:tabLst/>
              <a:defRPr/>
            </a:pPr>
            <a:r>
              <a:rPr kumimoji="0" lang="en-US" sz="1029" b="0" i="0" u="none" strike="noStrike" kern="1200" cap="none" spc="0" normalizeH="0" baseline="0" noProof="0" dirty="0">
                <a:ln>
                  <a:noFill/>
                </a:ln>
                <a:solidFill>
                  <a:srgbClr val="FFFFFF"/>
                </a:solidFill>
                <a:effectLst/>
                <a:uLnTx/>
                <a:uFillTx/>
                <a:latin typeface="Segoe UI"/>
                <a:ea typeface="+mn-ea"/>
                <a:cs typeface="+mn-cs"/>
                <a:hlinkClick r:id="rId6"/>
              </a:rPr>
              <a:t>Learn more about Zerto &amp; Microsoft | Zerto</a:t>
            </a:r>
            <a:endParaRPr kumimoji="0" lang="en-US" sz="1029"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Title 4">
            <a:extLst>
              <a:ext uri="{FF2B5EF4-FFF2-40B4-BE49-F238E27FC236}">
                <a16:creationId xmlns:a16="http://schemas.microsoft.com/office/drawing/2014/main" id="{28D03C49-006D-C2C2-D749-0AB81A3DAD60}"/>
              </a:ext>
            </a:extLst>
          </p:cNvPr>
          <p:cNvSpPr>
            <a:spLocks noGrp="1"/>
          </p:cNvSpPr>
          <p:nvPr>
            <p:ph type="title"/>
          </p:nvPr>
        </p:nvSpPr>
        <p:spPr/>
        <p:txBody>
          <a:bodyPr/>
          <a:lstStyle/>
          <a:p>
            <a:r>
              <a:rPr lang="en-US" dirty="0"/>
              <a:t>Zerto Data Protection Solutions</a:t>
            </a:r>
            <a:endParaRPr lang="en-NL" dirty="0"/>
          </a:p>
        </p:txBody>
      </p:sp>
      <p:pic>
        <p:nvPicPr>
          <p:cNvPr id="4" name="Picture 3" descr="Logo&#10;&#10;Description automatically generated">
            <a:extLst>
              <a:ext uri="{FF2B5EF4-FFF2-40B4-BE49-F238E27FC236}">
                <a16:creationId xmlns:a16="http://schemas.microsoft.com/office/drawing/2014/main" id="{467506A0-A5C7-5950-4C22-905F227204C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961322" y="680466"/>
            <a:ext cx="1082199" cy="290226"/>
          </a:xfrm>
          <a:prstGeom prst="rect">
            <a:avLst/>
          </a:prstGeom>
        </p:spPr>
      </p:pic>
      <p:pic>
        <p:nvPicPr>
          <p:cNvPr id="2" name="Picture 1">
            <a:extLst>
              <a:ext uri="{FF2B5EF4-FFF2-40B4-BE49-F238E27FC236}">
                <a16:creationId xmlns:a16="http://schemas.microsoft.com/office/drawing/2014/main" id="{3AFEB260-07B7-D94F-6CAE-D6BABF3B491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09499" y="3094981"/>
            <a:ext cx="432823" cy="432823"/>
          </a:xfrm>
          <a:prstGeom prst="rect">
            <a:avLst/>
          </a:prstGeom>
        </p:spPr>
      </p:pic>
      <p:pic>
        <p:nvPicPr>
          <p:cNvPr id="7" name="Picture 6">
            <a:extLst>
              <a:ext uri="{FF2B5EF4-FFF2-40B4-BE49-F238E27FC236}">
                <a16:creationId xmlns:a16="http://schemas.microsoft.com/office/drawing/2014/main" id="{BC92E525-6F18-5198-F755-B97D26EFE86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985698" y="5375222"/>
            <a:ext cx="480425" cy="480425"/>
          </a:xfrm>
          <a:prstGeom prst="rect">
            <a:avLst/>
          </a:prstGeom>
        </p:spPr>
      </p:pic>
      <p:pic>
        <p:nvPicPr>
          <p:cNvPr id="8" name="Picture 7">
            <a:extLst>
              <a:ext uri="{FF2B5EF4-FFF2-40B4-BE49-F238E27FC236}">
                <a16:creationId xmlns:a16="http://schemas.microsoft.com/office/drawing/2014/main" id="{771040E1-2B89-13CE-FB70-2A01CA5F032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479568" y="3034530"/>
            <a:ext cx="480425" cy="480425"/>
          </a:xfrm>
          <a:prstGeom prst="rect">
            <a:avLst/>
          </a:prstGeom>
        </p:spPr>
      </p:pic>
      <p:pic>
        <p:nvPicPr>
          <p:cNvPr id="9" name="Picture 8">
            <a:extLst>
              <a:ext uri="{FF2B5EF4-FFF2-40B4-BE49-F238E27FC236}">
                <a16:creationId xmlns:a16="http://schemas.microsoft.com/office/drawing/2014/main" id="{F298FDBD-72AE-C854-BF32-50CC2E60F244}"/>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515929" y="5299341"/>
            <a:ext cx="407701" cy="689955"/>
          </a:xfrm>
          <a:prstGeom prst="rect">
            <a:avLst/>
          </a:prstGeom>
        </p:spPr>
      </p:pic>
    </p:spTree>
    <p:extLst>
      <p:ext uri="{BB962C8B-B14F-4D97-AF65-F5344CB8AC3E}">
        <p14:creationId xmlns:p14="http://schemas.microsoft.com/office/powerpoint/2010/main" val="1755033763"/>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011D71-5130-585A-4340-704AD25C7A89}"/>
              </a:ext>
            </a:extLst>
          </p:cNvPr>
          <p:cNvSpPr>
            <a:spLocks noGrp="1"/>
          </p:cNvSpPr>
          <p:nvPr>
            <p:ph type="title"/>
          </p:nvPr>
        </p:nvSpPr>
        <p:spPr/>
        <p:txBody>
          <a:bodyPr/>
          <a:lstStyle/>
          <a:p>
            <a:r>
              <a:rPr lang="hu-HU" dirty="0" err="1"/>
              <a:t>Thank</a:t>
            </a:r>
            <a:r>
              <a:rPr lang="hu-HU" dirty="0"/>
              <a:t> </a:t>
            </a:r>
            <a:r>
              <a:rPr lang="hu-HU" dirty="0" err="1"/>
              <a:t>you</a:t>
            </a:r>
            <a:r>
              <a:rPr lang="hu-HU" dirty="0"/>
              <a:t>!</a:t>
            </a:r>
            <a:endParaRPr lang="en-GB" dirty="0"/>
          </a:p>
        </p:txBody>
      </p:sp>
    </p:spTree>
    <p:extLst>
      <p:ext uri="{BB962C8B-B14F-4D97-AF65-F5344CB8AC3E}">
        <p14:creationId xmlns:p14="http://schemas.microsoft.com/office/powerpoint/2010/main" val="114980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CA9A054-D1C1-C07B-A4E7-96E2BA16567F}"/>
              </a:ext>
            </a:extLst>
          </p:cNvPr>
          <p:cNvSpPr txBox="1">
            <a:spLocks/>
          </p:cNvSpPr>
          <p:nvPr/>
        </p:nvSpPr>
        <p:spPr>
          <a:xfrm>
            <a:off x="465139" y="1960860"/>
            <a:ext cx="4883869" cy="923330"/>
          </a:xfrm>
          <a:prstGeom prst="rect">
            <a:avLst/>
          </a:prstGeom>
        </p:spPr>
        <p:txBody>
          <a:bodyPr vert="horz" wrap="square" lIns="0" tIns="0" rIns="0" bIns="0" rtlCol="0">
            <a:spAutoFit/>
          </a:bodyPr>
          <a:lstStyle>
            <a:lvl1pPr marL="0" marR="0" indent="0" algn="l" defTabSz="932742" rtl="0" eaLnBrk="1" fontAlgn="auto" latinLnBrk="0" hangingPunct="1">
              <a:lnSpc>
                <a:spcPts val="2400"/>
              </a:lnSpc>
              <a:spcBef>
                <a:spcPts val="0"/>
              </a:spcBef>
              <a:spcAft>
                <a:spcPts val="0"/>
              </a:spcAft>
              <a:buClrTx/>
              <a:buSzPct val="90000"/>
              <a:buFont typeface="Wingdings" panose="05000000000000000000" pitchFamily="2" charset="2"/>
              <a:buNone/>
              <a:tabLst/>
              <a:defRPr lang="en-US" sz="2000" kern="1200" spc="0" baseline="0" dirty="0">
                <a:solidFill>
                  <a:srgbClr val="000000"/>
                </a:solidFill>
                <a:latin typeface="+mn-lt"/>
                <a:ea typeface="+mn-ea"/>
                <a:cs typeface="+mn-cs"/>
              </a:defRPr>
            </a:lvl1pPr>
            <a:lvl2pPr marL="22860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solidFill>
              </a:rPr>
              <a:t>Processes and tools that protect, restore, and keep your operations running during unpredictable events.</a:t>
            </a:r>
          </a:p>
        </p:txBody>
      </p:sp>
      <p:sp>
        <p:nvSpPr>
          <p:cNvPr id="7" name="Text Placeholder 6">
            <a:extLst>
              <a:ext uri="{FF2B5EF4-FFF2-40B4-BE49-F238E27FC236}">
                <a16:creationId xmlns:a16="http://schemas.microsoft.com/office/drawing/2014/main" id="{A5C0148E-8831-40F1-F1FF-1ACB334AC4CB}"/>
              </a:ext>
            </a:extLst>
          </p:cNvPr>
          <p:cNvSpPr>
            <a:spLocks noGrp="1"/>
          </p:cNvSpPr>
          <p:nvPr>
            <p:ph type="body" sz="quarter" idx="10"/>
          </p:nvPr>
        </p:nvSpPr>
        <p:spPr>
          <a:xfrm>
            <a:off x="461189" y="3194778"/>
            <a:ext cx="5068242" cy="3103157"/>
          </a:xfrm>
        </p:spPr>
        <p:txBody>
          <a:bodyPr vert="horz" wrap="square" lIns="0" tIns="0" rIns="0" bIns="0" rtlCol="0" anchor="t">
            <a:spAutoFit/>
          </a:bodyPr>
          <a:lstStyle/>
          <a:p>
            <a:pPr>
              <a:lnSpc>
                <a:spcPct val="100000"/>
              </a:lnSpc>
            </a:pPr>
            <a:r>
              <a:rPr lang="en-US" sz="1765" dirty="0">
                <a:solidFill>
                  <a:schemeClr val="tx2"/>
                </a:solidFill>
                <a:latin typeface="+mj-lt"/>
              </a:rPr>
              <a:t>Why BCDR matters</a:t>
            </a:r>
          </a:p>
          <a:p>
            <a:pPr>
              <a:lnSpc>
                <a:spcPct val="100000"/>
              </a:lnSpc>
            </a:pPr>
            <a:endParaRPr lang="en-US" sz="980" dirty="0">
              <a:solidFill>
                <a:schemeClr val="tx1"/>
              </a:solidFill>
            </a:endParaRPr>
          </a:p>
          <a:p>
            <a:pPr>
              <a:lnSpc>
                <a:spcPct val="100000"/>
              </a:lnSpc>
            </a:pPr>
            <a:r>
              <a:rPr lang="en-US" sz="1370" b="1" dirty="0">
                <a:solidFill>
                  <a:schemeClr val="tx1"/>
                </a:solidFill>
                <a:latin typeface="+mn-lt"/>
              </a:rPr>
              <a:t>Downtime is inevitable.</a:t>
            </a:r>
            <a:r>
              <a:rPr lang="en-US" sz="1370" dirty="0">
                <a:solidFill>
                  <a:schemeClr val="tx1"/>
                </a:solidFill>
                <a:latin typeface="+mn-lt"/>
              </a:rPr>
              <a:t> </a:t>
            </a:r>
            <a:br>
              <a:rPr lang="en-US" sz="1370" dirty="0">
                <a:solidFill>
                  <a:schemeClr val="tx1"/>
                </a:solidFill>
                <a:latin typeface="+mn-lt"/>
              </a:rPr>
            </a:br>
            <a:r>
              <a:rPr lang="en-US" sz="1370" dirty="0">
                <a:solidFill>
                  <a:schemeClr val="tx1"/>
                </a:solidFill>
                <a:latin typeface="+mn-lt"/>
              </a:rPr>
              <a:t>Several factors and outside circumstances, like natural disasters, can cause apps to go offline without notice.</a:t>
            </a:r>
          </a:p>
          <a:p>
            <a:pPr>
              <a:lnSpc>
                <a:spcPct val="100000"/>
              </a:lnSpc>
            </a:pPr>
            <a:endParaRPr lang="en-US" sz="1370" b="0" dirty="0">
              <a:solidFill>
                <a:schemeClr val="tx1"/>
              </a:solidFill>
              <a:effectLst/>
              <a:latin typeface="+mn-lt"/>
              <a:cs typeface="Segoe UI"/>
            </a:endParaRPr>
          </a:p>
          <a:p>
            <a:pPr>
              <a:lnSpc>
                <a:spcPct val="100000"/>
              </a:lnSpc>
            </a:pPr>
            <a:r>
              <a:rPr lang="en-US" sz="1370" b="1" dirty="0">
                <a:solidFill>
                  <a:schemeClr val="tx1"/>
                </a:solidFill>
                <a:latin typeface="+mn-lt"/>
              </a:rPr>
              <a:t>Downtime causes tangible impact to business.</a:t>
            </a:r>
            <a:r>
              <a:rPr lang="en-US" sz="1370" dirty="0">
                <a:solidFill>
                  <a:schemeClr val="tx1"/>
                </a:solidFill>
                <a:latin typeface="+mn-lt"/>
              </a:rPr>
              <a:t> </a:t>
            </a:r>
            <a:br>
              <a:rPr lang="en-US" sz="1370" dirty="0">
                <a:solidFill>
                  <a:schemeClr val="tx1"/>
                </a:solidFill>
                <a:latin typeface="+mn-lt"/>
              </a:rPr>
            </a:br>
            <a:r>
              <a:rPr lang="en-US" sz="1370" dirty="0">
                <a:solidFill>
                  <a:schemeClr val="tx1"/>
                </a:solidFill>
                <a:latin typeface="+mn-lt"/>
              </a:rPr>
              <a:t>When apps are down services become unavailable to organizations and customers. </a:t>
            </a:r>
          </a:p>
          <a:p>
            <a:pPr>
              <a:lnSpc>
                <a:spcPct val="100000"/>
              </a:lnSpc>
            </a:pPr>
            <a:endParaRPr lang="en-US" sz="1370" dirty="0">
              <a:solidFill>
                <a:schemeClr val="tx1"/>
              </a:solidFill>
              <a:latin typeface="+mn-lt"/>
              <a:cs typeface="Segoe UI"/>
            </a:endParaRPr>
          </a:p>
          <a:p>
            <a:pPr>
              <a:lnSpc>
                <a:spcPct val="100000"/>
              </a:lnSpc>
            </a:pPr>
            <a:r>
              <a:rPr lang="en-US" sz="1370" b="1" dirty="0">
                <a:solidFill>
                  <a:schemeClr val="tx1"/>
                </a:solidFill>
                <a:latin typeface="+mn-lt"/>
              </a:rPr>
              <a:t>BCDR can mitigate losses. </a:t>
            </a:r>
            <a:br>
              <a:rPr lang="en-US" sz="1370" b="1" dirty="0">
                <a:solidFill>
                  <a:schemeClr val="tx1"/>
                </a:solidFill>
                <a:latin typeface="+mn-lt"/>
              </a:rPr>
            </a:br>
            <a:r>
              <a:rPr lang="en-US" sz="1370" dirty="0">
                <a:solidFill>
                  <a:schemeClr val="tx1"/>
                </a:solidFill>
                <a:latin typeface="+mn-lt"/>
              </a:rPr>
              <a:t>Outages may be permanent, and proper BCDR planning not only ensures that business can continue operating but that data is not permanently lost.  </a:t>
            </a:r>
            <a:endParaRPr lang="en-US" sz="1370" b="0" dirty="0">
              <a:solidFill>
                <a:schemeClr val="tx1"/>
              </a:solidFill>
              <a:effectLst/>
              <a:latin typeface="+mn-lt"/>
              <a:cs typeface="Segoe UI"/>
            </a:endParaRPr>
          </a:p>
          <a:p>
            <a:pPr>
              <a:lnSpc>
                <a:spcPct val="100000"/>
              </a:lnSpc>
            </a:pPr>
            <a:endParaRPr lang="en-US" sz="980" dirty="0">
              <a:solidFill>
                <a:schemeClr val="tx1"/>
              </a:solidFill>
            </a:endParaRPr>
          </a:p>
        </p:txBody>
      </p:sp>
      <p:cxnSp>
        <p:nvCxnSpPr>
          <p:cNvPr id="19" name="Straight Connector 18">
            <a:extLst>
              <a:ext uri="{FF2B5EF4-FFF2-40B4-BE49-F238E27FC236}">
                <a16:creationId xmlns:a16="http://schemas.microsoft.com/office/drawing/2014/main" id="{8DEFC68B-BE6C-5EF2-C65A-DB7E62F37EB9}"/>
              </a:ext>
              <a:ext uri="{C183D7F6-B498-43B3-948B-1728B52AA6E4}">
                <adec:decorative xmlns:adec="http://schemas.microsoft.com/office/drawing/2017/decorative" val="1"/>
              </a:ext>
            </a:extLst>
          </p:cNvPr>
          <p:cNvCxnSpPr>
            <a:cxnSpLocks/>
          </p:cNvCxnSpPr>
          <p:nvPr/>
        </p:nvCxnSpPr>
        <p:spPr>
          <a:xfrm>
            <a:off x="456797" y="3023463"/>
            <a:ext cx="896297"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 name="Title 12">
            <a:extLst>
              <a:ext uri="{FF2B5EF4-FFF2-40B4-BE49-F238E27FC236}">
                <a16:creationId xmlns:a16="http://schemas.microsoft.com/office/drawing/2014/main" id="{ADF22E1F-7BCF-4A3A-AC87-EF21FC2BD9C8}"/>
              </a:ext>
            </a:extLst>
          </p:cNvPr>
          <p:cNvSpPr>
            <a:spLocks noGrp="1"/>
          </p:cNvSpPr>
          <p:nvPr>
            <p:ph type="title"/>
          </p:nvPr>
        </p:nvSpPr>
        <p:spPr>
          <a:xfrm>
            <a:off x="455996" y="620428"/>
            <a:ext cx="4695358" cy="795089"/>
          </a:xfrm>
        </p:spPr>
        <p:txBody>
          <a:bodyPr/>
          <a:lstStyle/>
          <a:p>
            <a:r>
              <a:rPr lang="en-NL" dirty="0"/>
              <a:t>Business Continuity </a:t>
            </a:r>
            <a:r>
              <a:rPr lang="en-NL"/>
              <a:t>and Disaster</a:t>
            </a:r>
            <a:r>
              <a:rPr lang="en-GB" dirty="0"/>
              <a:t> </a:t>
            </a:r>
            <a:r>
              <a:rPr lang="en-NL"/>
              <a:t>Recovery </a:t>
            </a:r>
            <a:r>
              <a:rPr lang="en-NL" dirty="0"/>
              <a:t>(BCDR)</a:t>
            </a:r>
          </a:p>
        </p:txBody>
      </p:sp>
      <p:pic>
        <p:nvPicPr>
          <p:cNvPr id="6" name="Picture 5" descr="A tall building with a cloud of smoke coming out of it&#10;&#10;Description automatically generated with low confidence">
            <a:extLst>
              <a:ext uri="{FF2B5EF4-FFF2-40B4-BE49-F238E27FC236}">
                <a16:creationId xmlns:a16="http://schemas.microsoft.com/office/drawing/2014/main" id="{E6FA5DDE-4469-58D9-7535-91F59749B55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229840" y="0"/>
            <a:ext cx="5962159" cy="6858000"/>
          </a:xfrm>
          <a:prstGeom prst="rect">
            <a:avLst/>
          </a:prstGeom>
        </p:spPr>
      </p:pic>
      <p:pic>
        <p:nvPicPr>
          <p:cNvPr id="11" name="Picture 10">
            <a:extLst>
              <a:ext uri="{FF2B5EF4-FFF2-40B4-BE49-F238E27FC236}">
                <a16:creationId xmlns:a16="http://schemas.microsoft.com/office/drawing/2014/main" id="{9849EACF-1766-7B9C-9893-8BCECBFC95A9}"/>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229841" y="486"/>
            <a:ext cx="5960504" cy="6857514"/>
          </a:xfrm>
          <a:prstGeom prst="rect">
            <a:avLst/>
          </a:prstGeom>
          <a:noFill/>
        </p:spPr>
      </p:pic>
    </p:spTree>
    <p:extLst>
      <p:ext uri="{BB962C8B-B14F-4D97-AF65-F5344CB8AC3E}">
        <p14:creationId xmlns:p14="http://schemas.microsoft.com/office/powerpoint/2010/main" val="182641030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6C307D1-2A0D-297B-5255-0AEF7B2B75C2}"/>
              </a:ext>
              <a:ext uri="{C183D7F6-B498-43B3-948B-1728B52AA6E4}">
                <adec:decorative xmlns:adec="http://schemas.microsoft.com/office/drawing/2017/decorative" val="1"/>
              </a:ext>
            </a:extLst>
          </p:cNvPr>
          <p:cNvSpPr/>
          <p:nvPr/>
        </p:nvSpPr>
        <p:spPr bwMode="auto">
          <a:xfrm>
            <a:off x="3807" y="5650608"/>
            <a:ext cx="12189124" cy="120690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 name="Text Placeholder 2">
            <a:extLst>
              <a:ext uri="{FF2B5EF4-FFF2-40B4-BE49-F238E27FC236}">
                <a16:creationId xmlns:a16="http://schemas.microsoft.com/office/drawing/2014/main" id="{12CCCDDC-8349-CD44-B59B-02EB993247A0}"/>
              </a:ext>
            </a:extLst>
          </p:cNvPr>
          <p:cNvSpPr>
            <a:spLocks noGrp="1"/>
          </p:cNvSpPr>
          <p:nvPr>
            <p:ph type="body" sz="quarter" idx="10"/>
          </p:nvPr>
        </p:nvSpPr>
        <p:spPr>
          <a:xfrm>
            <a:off x="455995" y="1980865"/>
            <a:ext cx="9384447" cy="287771"/>
          </a:xfrm>
        </p:spPr>
        <p:txBody>
          <a:bodyPr/>
          <a:lstStyle/>
          <a:p>
            <a:r>
              <a:rPr lang="en-US" dirty="0">
                <a:solidFill>
                  <a:schemeClr val="tx1"/>
                </a:solidFill>
              </a:rPr>
              <a:t>Failure event protection options across the recovery and restoration category.</a:t>
            </a:r>
          </a:p>
        </p:txBody>
      </p:sp>
      <p:sp>
        <p:nvSpPr>
          <p:cNvPr id="4" name="Text Placeholder 3">
            <a:extLst>
              <a:ext uri="{FF2B5EF4-FFF2-40B4-BE49-F238E27FC236}">
                <a16:creationId xmlns:a16="http://schemas.microsoft.com/office/drawing/2014/main" id="{E7A904B7-D141-7246-8393-37D4B811692D}"/>
              </a:ext>
            </a:extLst>
          </p:cNvPr>
          <p:cNvSpPr>
            <a:spLocks noGrp="1"/>
          </p:cNvSpPr>
          <p:nvPr>
            <p:ph type="body" sz="quarter" idx="11"/>
          </p:nvPr>
        </p:nvSpPr>
        <p:spPr>
          <a:xfrm>
            <a:off x="460665" y="3151428"/>
            <a:ext cx="3618381" cy="230832"/>
          </a:xfrm>
        </p:spPr>
        <p:txBody>
          <a:bodyPr/>
          <a:lstStyle/>
          <a:p>
            <a:r>
              <a:rPr lang="en-US" sz="1568" dirty="0">
                <a:solidFill>
                  <a:schemeClr val="tx2"/>
                </a:solidFill>
              </a:rPr>
              <a:t>High Availability (HA)</a:t>
            </a:r>
          </a:p>
        </p:txBody>
      </p:sp>
      <p:sp>
        <p:nvSpPr>
          <p:cNvPr id="5" name="Text Placeholder 4">
            <a:extLst>
              <a:ext uri="{FF2B5EF4-FFF2-40B4-BE49-F238E27FC236}">
                <a16:creationId xmlns:a16="http://schemas.microsoft.com/office/drawing/2014/main" id="{54AC0307-FEC2-7548-ABBA-08A38AEAC5F5}"/>
              </a:ext>
            </a:extLst>
          </p:cNvPr>
          <p:cNvSpPr>
            <a:spLocks noGrp="1"/>
          </p:cNvSpPr>
          <p:nvPr>
            <p:ph type="body" sz="quarter" idx="12"/>
          </p:nvPr>
        </p:nvSpPr>
        <p:spPr>
          <a:xfrm>
            <a:off x="4198193" y="3151428"/>
            <a:ext cx="3618381" cy="230832"/>
          </a:xfrm>
        </p:spPr>
        <p:txBody>
          <a:bodyPr/>
          <a:lstStyle/>
          <a:p>
            <a:r>
              <a:rPr lang="en-US" sz="1568" dirty="0">
                <a:solidFill>
                  <a:schemeClr val="tx2"/>
                </a:solidFill>
              </a:rPr>
              <a:t>Disaster Recovery (DR)</a:t>
            </a:r>
          </a:p>
        </p:txBody>
      </p:sp>
      <p:sp>
        <p:nvSpPr>
          <p:cNvPr id="6" name="Text Placeholder 5">
            <a:extLst>
              <a:ext uri="{FF2B5EF4-FFF2-40B4-BE49-F238E27FC236}">
                <a16:creationId xmlns:a16="http://schemas.microsoft.com/office/drawing/2014/main" id="{2838827E-895D-554A-AC51-0647F8D4F4A1}"/>
              </a:ext>
            </a:extLst>
          </p:cNvPr>
          <p:cNvSpPr>
            <a:spLocks noGrp="1"/>
          </p:cNvSpPr>
          <p:nvPr>
            <p:ph type="body" sz="quarter" idx="13"/>
          </p:nvPr>
        </p:nvSpPr>
        <p:spPr>
          <a:xfrm>
            <a:off x="8324706" y="3151428"/>
            <a:ext cx="3618381" cy="230832"/>
          </a:xfrm>
        </p:spPr>
        <p:txBody>
          <a:bodyPr/>
          <a:lstStyle/>
          <a:p>
            <a:r>
              <a:rPr lang="en-US" sz="1568" dirty="0">
                <a:solidFill>
                  <a:schemeClr val="tx2"/>
                </a:solidFill>
              </a:rPr>
              <a:t>Business Continuity</a:t>
            </a:r>
            <a:r>
              <a:rPr lang="hu-HU" sz="1568" dirty="0">
                <a:solidFill>
                  <a:schemeClr val="tx2"/>
                </a:solidFill>
              </a:rPr>
              <a:t> </a:t>
            </a:r>
            <a:r>
              <a:rPr lang="en-US" sz="1568" dirty="0">
                <a:solidFill>
                  <a:schemeClr val="tx2"/>
                </a:solidFill>
              </a:rPr>
              <a:t>(BC)</a:t>
            </a:r>
          </a:p>
        </p:txBody>
      </p:sp>
      <p:sp>
        <p:nvSpPr>
          <p:cNvPr id="7" name="Text Placeholder 6">
            <a:extLst>
              <a:ext uri="{FF2B5EF4-FFF2-40B4-BE49-F238E27FC236}">
                <a16:creationId xmlns:a16="http://schemas.microsoft.com/office/drawing/2014/main" id="{E43203AA-FF56-E64D-835B-EF18174CCCC9}"/>
              </a:ext>
            </a:extLst>
          </p:cNvPr>
          <p:cNvSpPr>
            <a:spLocks noGrp="1"/>
          </p:cNvSpPr>
          <p:nvPr>
            <p:ph type="body" sz="quarter" idx="17"/>
          </p:nvPr>
        </p:nvSpPr>
        <p:spPr>
          <a:xfrm>
            <a:off x="454170" y="3481906"/>
            <a:ext cx="3618381" cy="1568977"/>
          </a:xfrm>
        </p:spPr>
        <p:txBody>
          <a:bodyPr/>
          <a:lstStyle/>
          <a:p>
            <a:pPr marL="0" indent="0">
              <a:lnSpc>
                <a:spcPct val="100000"/>
              </a:lnSpc>
              <a:spcAft>
                <a:spcPts val="1176"/>
              </a:spcAft>
              <a:buNone/>
            </a:pPr>
            <a:r>
              <a:rPr lang="en-US" dirty="0">
                <a:solidFill>
                  <a:schemeClr val="tx1"/>
                </a:solidFill>
              </a:rPr>
              <a:t>Distribution of an application or </a:t>
            </a:r>
            <a:br>
              <a:rPr lang="en-US" dirty="0">
                <a:solidFill>
                  <a:schemeClr val="tx1"/>
                </a:solidFill>
              </a:rPr>
            </a:br>
            <a:r>
              <a:rPr lang="en-US" dirty="0">
                <a:solidFill>
                  <a:schemeClr val="tx1"/>
                </a:solidFill>
              </a:rPr>
              <a:t>workload across a redundant physical </a:t>
            </a:r>
            <a:br>
              <a:rPr lang="en-US" dirty="0">
                <a:solidFill>
                  <a:schemeClr val="tx1"/>
                </a:solidFill>
              </a:rPr>
            </a:br>
            <a:r>
              <a:rPr lang="en-US" dirty="0">
                <a:solidFill>
                  <a:schemeClr val="tx1"/>
                </a:solidFill>
              </a:rPr>
              <a:t>or virtual infrastructure.</a:t>
            </a:r>
          </a:p>
          <a:p>
            <a:pPr marL="0" indent="0">
              <a:lnSpc>
                <a:spcPct val="100000"/>
              </a:lnSpc>
              <a:spcAft>
                <a:spcPts val="1176"/>
              </a:spcAft>
              <a:buNone/>
            </a:pPr>
            <a:r>
              <a:rPr lang="en-US" dirty="0">
                <a:solidFill>
                  <a:schemeClr val="tx1"/>
                </a:solidFill>
              </a:rPr>
              <a:t>Prevents impact to uptime if one or more nodes should fail.</a:t>
            </a:r>
          </a:p>
          <a:p>
            <a:pPr marL="0" indent="0">
              <a:lnSpc>
                <a:spcPct val="100000"/>
              </a:lnSpc>
              <a:spcAft>
                <a:spcPts val="1176"/>
              </a:spcAft>
              <a:buNone/>
            </a:pPr>
            <a:endParaRPr lang="en-US" dirty="0">
              <a:solidFill>
                <a:schemeClr val="tx1"/>
              </a:solidFill>
            </a:endParaRPr>
          </a:p>
        </p:txBody>
      </p:sp>
      <p:sp>
        <p:nvSpPr>
          <p:cNvPr id="8" name="Text Placeholder 7">
            <a:extLst>
              <a:ext uri="{FF2B5EF4-FFF2-40B4-BE49-F238E27FC236}">
                <a16:creationId xmlns:a16="http://schemas.microsoft.com/office/drawing/2014/main" id="{7808EA86-CC4B-054D-B450-D473F062EEF1}"/>
              </a:ext>
            </a:extLst>
          </p:cNvPr>
          <p:cNvSpPr>
            <a:spLocks noGrp="1"/>
          </p:cNvSpPr>
          <p:nvPr>
            <p:ph type="body" sz="quarter" idx="18"/>
          </p:nvPr>
        </p:nvSpPr>
        <p:spPr>
          <a:xfrm>
            <a:off x="4198193" y="3481906"/>
            <a:ext cx="3618381" cy="1418114"/>
          </a:xfrm>
        </p:spPr>
        <p:txBody>
          <a:bodyPr/>
          <a:lstStyle/>
          <a:p>
            <a:pPr marL="0" indent="0">
              <a:lnSpc>
                <a:spcPct val="100000"/>
              </a:lnSpc>
              <a:spcAft>
                <a:spcPts val="1176"/>
              </a:spcAft>
              <a:buNone/>
            </a:pPr>
            <a:r>
              <a:rPr lang="en-US" dirty="0">
                <a:solidFill>
                  <a:schemeClr val="tx1"/>
                </a:solidFill>
              </a:rPr>
              <a:t>A combination of tools, backups, replication and asynchronous processes used to recover workloads.</a:t>
            </a:r>
          </a:p>
          <a:p>
            <a:pPr marL="0" indent="0">
              <a:lnSpc>
                <a:spcPct val="100000"/>
              </a:lnSpc>
              <a:spcAft>
                <a:spcPts val="1176"/>
              </a:spcAft>
              <a:buNone/>
            </a:pPr>
            <a:r>
              <a:rPr lang="en-US" dirty="0">
                <a:solidFill>
                  <a:schemeClr val="tx1"/>
                </a:solidFill>
              </a:rPr>
              <a:t>Limits data loss across multiple Azure regions during a catastrophic event. </a:t>
            </a:r>
            <a:br>
              <a:rPr lang="en-US" dirty="0">
                <a:solidFill>
                  <a:schemeClr val="tx1"/>
                </a:solidFill>
              </a:rPr>
            </a:br>
            <a:endParaRPr lang="en-US" dirty="0">
              <a:solidFill>
                <a:schemeClr val="tx1"/>
              </a:solidFill>
            </a:endParaRPr>
          </a:p>
        </p:txBody>
      </p:sp>
      <p:sp>
        <p:nvSpPr>
          <p:cNvPr id="9" name="Text Placeholder 8">
            <a:extLst>
              <a:ext uri="{FF2B5EF4-FFF2-40B4-BE49-F238E27FC236}">
                <a16:creationId xmlns:a16="http://schemas.microsoft.com/office/drawing/2014/main" id="{C1BC11E9-1570-4748-AE1E-E5AF7908ED60}"/>
              </a:ext>
            </a:extLst>
          </p:cNvPr>
          <p:cNvSpPr>
            <a:spLocks noGrp="1"/>
          </p:cNvSpPr>
          <p:nvPr>
            <p:ph type="body" sz="quarter" idx="19"/>
          </p:nvPr>
        </p:nvSpPr>
        <p:spPr>
          <a:xfrm>
            <a:off x="8331514" y="3481906"/>
            <a:ext cx="2969354" cy="1206905"/>
          </a:xfrm>
        </p:spPr>
        <p:txBody>
          <a:bodyPr/>
          <a:lstStyle/>
          <a:p>
            <a:pPr marL="0" indent="0">
              <a:lnSpc>
                <a:spcPct val="100000"/>
              </a:lnSpc>
              <a:spcAft>
                <a:spcPts val="1176"/>
              </a:spcAft>
              <a:buNone/>
            </a:pPr>
            <a:r>
              <a:rPr lang="en-US" dirty="0">
                <a:solidFill>
                  <a:schemeClr val="tx1"/>
                </a:solidFill>
              </a:rPr>
              <a:t>The process, tools and architecture built on top of DR.</a:t>
            </a:r>
          </a:p>
          <a:p>
            <a:pPr marL="0" indent="0">
              <a:lnSpc>
                <a:spcPct val="100000"/>
              </a:lnSpc>
              <a:spcAft>
                <a:spcPts val="1176"/>
              </a:spcAft>
              <a:buNone/>
            </a:pPr>
            <a:r>
              <a:rPr lang="en-US" dirty="0">
                <a:solidFill>
                  <a:schemeClr val="tx1"/>
                </a:solidFill>
              </a:rPr>
              <a:t>Ensures continued uptime of critical business services during a catastrophic event.</a:t>
            </a:r>
            <a:br>
              <a:rPr lang="en-US" dirty="0">
                <a:solidFill>
                  <a:schemeClr val="tx1"/>
                </a:solidFill>
              </a:rPr>
            </a:br>
            <a:endParaRPr lang="en-US" dirty="0">
              <a:solidFill>
                <a:schemeClr val="tx1"/>
              </a:solidFill>
            </a:endParaRPr>
          </a:p>
        </p:txBody>
      </p:sp>
      <p:sp>
        <p:nvSpPr>
          <p:cNvPr id="11" name="Text Placeholder 5">
            <a:extLst>
              <a:ext uri="{FF2B5EF4-FFF2-40B4-BE49-F238E27FC236}">
                <a16:creationId xmlns:a16="http://schemas.microsoft.com/office/drawing/2014/main" id="{E0CB9973-3571-9A0A-916D-D62BCC951F5F}"/>
              </a:ext>
            </a:extLst>
          </p:cNvPr>
          <p:cNvSpPr txBox="1">
            <a:spLocks/>
          </p:cNvSpPr>
          <p:nvPr/>
        </p:nvSpPr>
        <p:spPr>
          <a:xfrm>
            <a:off x="418644" y="6134667"/>
            <a:ext cx="1003988" cy="216144"/>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0"/>
              </a:spcBef>
              <a:spcAft>
                <a:spcPts val="60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192">
              <a:lnSpc>
                <a:spcPts val="1765"/>
              </a:lnSpc>
              <a:spcAft>
                <a:spcPts val="588"/>
              </a:spcAft>
            </a:pPr>
            <a:r>
              <a:rPr lang="en-US" sz="1371" dirty="0">
                <a:solidFill>
                  <a:schemeClr val="bg1"/>
                </a:solidFill>
                <a:latin typeface="Segoe UI Semibold"/>
              </a:rPr>
              <a:t>BACKUP </a:t>
            </a:r>
          </a:p>
        </p:txBody>
      </p:sp>
      <p:sp>
        <p:nvSpPr>
          <p:cNvPr id="12" name="Text Placeholder 8">
            <a:extLst>
              <a:ext uri="{FF2B5EF4-FFF2-40B4-BE49-F238E27FC236}">
                <a16:creationId xmlns:a16="http://schemas.microsoft.com/office/drawing/2014/main" id="{C41EC61E-F6EE-385E-A87C-60010B09A614}"/>
              </a:ext>
            </a:extLst>
          </p:cNvPr>
          <p:cNvSpPr txBox="1">
            <a:spLocks/>
          </p:cNvSpPr>
          <p:nvPr/>
        </p:nvSpPr>
        <p:spPr>
          <a:xfrm>
            <a:off x="1463624" y="6020852"/>
            <a:ext cx="5683894" cy="443776"/>
          </a:xfrm>
          <a:prstGeom prst="rect">
            <a:avLst/>
          </a:prstGeom>
        </p:spPr>
        <p:txBody>
          <a:bodyPr vert="horz" wrap="square" lIns="0" tIns="0" rIns="0" bIns="0" rtlCol="0" anchor="t">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192">
              <a:lnSpc>
                <a:spcPts val="1765"/>
              </a:lnSpc>
              <a:buNone/>
            </a:pPr>
            <a:r>
              <a:rPr lang="en-US" sz="1371" dirty="0">
                <a:solidFill>
                  <a:srgbClr val="FFFFFF"/>
                </a:solidFill>
                <a:latin typeface="Segoe UI"/>
              </a:rPr>
              <a:t>Operational restoration processes used in the event of failure. </a:t>
            </a:r>
            <a:br>
              <a:rPr lang="en-US" sz="1371" dirty="0">
                <a:solidFill>
                  <a:srgbClr val="FFFFFF"/>
                </a:solidFill>
                <a:latin typeface="Segoe UI"/>
              </a:rPr>
            </a:br>
            <a:r>
              <a:rPr lang="en-US" sz="1371" dirty="0">
                <a:solidFill>
                  <a:srgbClr val="FFFFFF"/>
                </a:solidFill>
                <a:latin typeface="Segoe UI"/>
              </a:rPr>
              <a:t>A low-fidelity DR solution when combined with geo-replication</a:t>
            </a:r>
            <a:endParaRPr lang="en-US" sz="1371" dirty="0">
              <a:solidFill>
                <a:srgbClr val="FFFFFF"/>
              </a:solidFill>
              <a:latin typeface="Segoe UI"/>
              <a:cs typeface="Segoe UI"/>
            </a:endParaRPr>
          </a:p>
        </p:txBody>
      </p:sp>
      <p:sp>
        <p:nvSpPr>
          <p:cNvPr id="17" name="Title 16">
            <a:extLst>
              <a:ext uri="{FF2B5EF4-FFF2-40B4-BE49-F238E27FC236}">
                <a16:creationId xmlns:a16="http://schemas.microsoft.com/office/drawing/2014/main" id="{FEAF3360-9A5F-7FA5-1D96-808445F9CCB0}"/>
              </a:ext>
            </a:extLst>
          </p:cNvPr>
          <p:cNvSpPr>
            <a:spLocks noGrp="1"/>
          </p:cNvSpPr>
          <p:nvPr>
            <p:ph type="title"/>
          </p:nvPr>
        </p:nvSpPr>
        <p:spPr/>
        <p:txBody>
          <a:bodyPr/>
          <a:lstStyle/>
          <a:p>
            <a:r>
              <a:rPr lang="en-NL" dirty="0"/>
              <a:t>High Availability, Disaster Recovery and Business Continuity</a:t>
            </a:r>
          </a:p>
        </p:txBody>
      </p:sp>
    </p:spTree>
    <p:extLst>
      <p:ext uri="{BB962C8B-B14F-4D97-AF65-F5344CB8AC3E}">
        <p14:creationId xmlns:p14="http://schemas.microsoft.com/office/powerpoint/2010/main" val="370836509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4F8AF99-96E8-47C8-BBF1-E66EEE6FF262}"/>
              </a:ext>
            </a:extLst>
          </p:cNvPr>
          <p:cNvSpPr>
            <a:spLocks noGrp="1"/>
          </p:cNvSpPr>
          <p:nvPr>
            <p:ph type="title"/>
          </p:nvPr>
        </p:nvSpPr>
        <p:spPr/>
        <p:txBody>
          <a:bodyPr/>
          <a:lstStyle/>
          <a:p>
            <a:r>
              <a:rPr lang="en-US" sz="2750" dirty="0"/>
              <a:t>Why do customers need to protect their IT estate?</a:t>
            </a:r>
          </a:p>
        </p:txBody>
      </p:sp>
      <p:sp>
        <p:nvSpPr>
          <p:cNvPr id="81" name="Rectangle 80">
            <a:extLst>
              <a:ext uri="{FF2B5EF4-FFF2-40B4-BE49-F238E27FC236}">
                <a16:creationId xmlns:a16="http://schemas.microsoft.com/office/drawing/2014/main" id="{74AF13FB-46F6-4799-AB17-EB111C75F328}"/>
              </a:ext>
            </a:extLst>
          </p:cNvPr>
          <p:cNvSpPr/>
          <p:nvPr/>
        </p:nvSpPr>
        <p:spPr bwMode="auto">
          <a:xfrm>
            <a:off x="482409" y="3614493"/>
            <a:ext cx="2623657" cy="93769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4049">
              <a:lnSpc>
                <a:spcPct val="90000"/>
              </a:lnSpc>
              <a:defRPr/>
            </a:pPr>
            <a:r>
              <a:rPr lang="en-US" sz="1961" dirty="0">
                <a:solidFill>
                  <a:schemeClr val="tx1"/>
                </a:solidFill>
                <a:latin typeface="Segoe UI Semibold" panose="020B0702040204020203" pitchFamily="34" charset="0"/>
                <a:ea typeface="Segoe UI Black" panose="020B0A02040204020203" pitchFamily="34" charset="0"/>
                <a:cs typeface="Segoe UI Semibold" panose="020B0702040204020203" pitchFamily="34" charset="0"/>
              </a:rPr>
              <a:t>Data corruption and deletion</a:t>
            </a:r>
            <a:endParaRPr lang="en-US" sz="1961" dirty="0">
              <a:solidFill>
                <a:schemeClr val="tx1"/>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82" name="Rectangle 81">
            <a:extLst>
              <a:ext uri="{FF2B5EF4-FFF2-40B4-BE49-F238E27FC236}">
                <a16:creationId xmlns:a16="http://schemas.microsoft.com/office/drawing/2014/main" id="{E931F73E-D5BA-4F0F-8075-9AAC16CE60A5}"/>
              </a:ext>
            </a:extLst>
          </p:cNvPr>
          <p:cNvSpPr/>
          <p:nvPr/>
        </p:nvSpPr>
        <p:spPr bwMode="auto">
          <a:xfrm>
            <a:off x="3346216" y="3614493"/>
            <a:ext cx="2623657" cy="93769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4049">
              <a:lnSpc>
                <a:spcPct val="90000"/>
              </a:lnSpc>
              <a:defRPr/>
            </a:pPr>
            <a:r>
              <a:rPr lang="en-US" sz="1961" dirty="0">
                <a:solidFill>
                  <a:schemeClr val="tx1"/>
                </a:solidFill>
                <a:latin typeface="Segoe UI Semibold" panose="020B0702040204020203" pitchFamily="34" charset="0"/>
                <a:ea typeface="Segoe UI Black" panose="020B0A02040204020203" pitchFamily="34" charset="0"/>
                <a:cs typeface="Segoe UI Semibold" panose="020B0702040204020203" pitchFamily="34" charset="0"/>
              </a:rPr>
              <a:t>Outages and natural disasters</a:t>
            </a:r>
            <a:endParaRPr lang="en-US" sz="1961" dirty="0">
              <a:solidFill>
                <a:schemeClr val="tx1"/>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83" name="Rectangle 82">
            <a:extLst>
              <a:ext uri="{FF2B5EF4-FFF2-40B4-BE49-F238E27FC236}">
                <a16:creationId xmlns:a16="http://schemas.microsoft.com/office/drawing/2014/main" id="{5E094706-A78E-42CC-A848-0C5115E6E388}"/>
              </a:ext>
            </a:extLst>
          </p:cNvPr>
          <p:cNvSpPr/>
          <p:nvPr/>
        </p:nvSpPr>
        <p:spPr bwMode="auto">
          <a:xfrm>
            <a:off x="6118815" y="3741595"/>
            <a:ext cx="2623657" cy="93769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4049">
              <a:lnSpc>
                <a:spcPct val="90000"/>
              </a:lnSpc>
              <a:defRPr/>
            </a:pPr>
            <a:r>
              <a:rPr lang="en-US" sz="1961" dirty="0">
                <a:solidFill>
                  <a:schemeClr val="tx1"/>
                </a:solidFill>
                <a:latin typeface="Segoe UI Semibold" panose="020B0702040204020203" pitchFamily="34" charset="0"/>
                <a:ea typeface="Segoe UI Black" panose="020B0A02040204020203" pitchFamily="34" charset="0"/>
                <a:cs typeface="Segoe UI Semibold" panose="020B0702040204020203" pitchFamily="34" charset="0"/>
              </a:rPr>
              <a:t>Compliance</a:t>
            </a:r>
            <a:endParaRPr lang="en-US" sz="1961" dirty="0">
              <a:solidFill>
                <a:schemeClr val="tx1"/>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52" name="Rectangle 51">
            <a:extLst>
              <a:ext uri="{FF2B5EF4-FFF2-40B4-BE49-F238E27FC236}">
                <a16:creationId xmlns:a16="http://schemas.microsoft.com/office/drawing/2014/main" id="{DC1EFFD8-64EE-45F2-834D-EAC3BADE5BB2}"/>
              </a:ext>
            </a:extLst>
          </p:cNvPr>
          <p:cNvSpPr/>
          <p:nvPr/>
        </p:nvSpPr>
        <p:spPr bwMode="auto">
          <a:xfrm>
            <a:off x="9085935" y="3734485"/>
            <a:ext cx="2623657" cy="93769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4049">
              <a:lnSpc>
                <a:spcPct val="90000"/>
              </a:lnSpc>
              <a:defRPr/>
            </a:pPr>
            <a:r>
              <a:rPr lang="en-US" sz="1961" dirty="0">
                <a:solidFill>
                  <a:schemeClr val="tx1"/>
                </a:solidFill>
                <a:latin typeface="Segoe UI Semibold" panose="020B0702040204020203" pitchFamily="34" charset="0"/>
                <a:ea typeface="Segoe UI Black" panose="020B0A02040204020203" pitchFamily="34" charset="0"/>
                <a:cs typeface="Segoe UI Semibold" panose="020B0702040204020203" pitchFamily="34" charset="0"/>
              </a:rPr>
              <a:t>Ransomware</a:t>
            </a:r>
            <a:endParaRPr lang="en-US" sz="1961" dirty="0">
              <a:solidFill>
                <a:schemeClr val="tx1"/>
              </a:solidFill>
              <a:latin typeface="Segoe UI" panose="020B0502040204020203" pitchFamily="34" charset="0"/>
              <a:ea typeface="Segoe UI Black" panose="020B0A02040204020203" pitchFamily="34" charset="0"/>
              <a:cs typeface="Segoe UI" panose="020B0502040204020203" pitchFamily="34" charset="0"/>
            </a:endParaRPr>
          </a:p>
        </p:txBody>
      </p:sp>
      <p:grpSp>
        <p:nvGrpSpPr>
          <p:cNvPr id="3" name="Group 2">
            <a:extLst>
              <a:ext uri="{FF2B5EF4-FFF2-40B4-BE49-F238E27FC236}">
                <a16:creationId xmlns:a16="http://schemas.microsoft.com/office/drawing/2014/main" id="{04D1E850-5164-1D52-9945-2930B56143F4}"/>
              </a:ext>
              <a:ext uri="{C183D7F6-B498-43B3-948B-1728B52AA6E4}">
                <adec:decorative xmlns:adec="http://schemas.microsoft.com/office/drawing/2017/decorative" val="1"/>
              </a:ext>
            </a:extLst>
          </p:cNvPr>
          <p:cNvGrpSpPr/>
          <p:nvPr/>
        </p:nvGrpSpPr>
        <p:grpSpPr>
          <a:xfrm>
            <a:off x="1224848" y="2178712"/>
            <a:ext cx="1138780" cy="1218902"/>
            <a:chOff x="4259934" y="2358825"/>
            <a:chExt cx="941984" cy="1008261"/>
          </a:xfrm>
        </p:grpSpPr>
        <p:grpSp>
          <p:nvGrpSpPr>
            <p:cNvPr id="4" name="Graphic 108" descr="spreadsheet, data, paper, list">
              <a:extLst>
                <a:ext uri="{FF2B5EF4-FFF2-40B4-BE49-F238E27FC236}">
                  <a16:creationId xmlns:a16="http://schemas.microsoft.com/office/drawing/2014/main" id="{95EB8196-A596-6C85-17C5-B79EBFFE1F3C}"/>
                </a:ext>
              </a:extLst>
            </p:cNvPr>
            <p:cNvGrpSpPr/>
            <p:nvPr/>
          </p:nvGrpSpPr>
          <p:grpSpPr>
            <a:xfrm>
              <a:off x="4493032" y="2641600"/>
              <a:ext cx="507890" cy="507890"/>
              <a:chOff x="6354216" y="3963965"/>
              <a:chExt cx="379710" cy="379710"/>
            </a:xfrm>
          </p:grpSpPr>
          <p:sp>
            <p:nvSpPr>
              <p:cNvPr id="11" name="Freeform: Shape 38">
                <a:extLst>
                  <a:ext uri="{FF2B5EF4-FFF2-40B4-BE49-F238E27FC236}">
                    <a16:creationId xmlns:a16="http://schemas.microsoft.com/office/drawing/2014/main" id="{637FCE55-106B-8E01-BC19-788708A265B9}"/>
                  </a:ext>
                </a:extLst>
              </p:cNvPr>
              <p:cNvSpPr/>
              <p:nvPr/>
            </p:nvSpPr>
            <p:spPr>
              <a:xfrm>
                <a:off x="6392789" y="3964742"/>
                <a:ext cx="297505" cy="375795"/>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0078D4"/>
              </a:solidFill>
              <a:ln w="3830" cap="flat">
                <a:noFill/>
                <a:prstDash val="solid"/>
                <a:miter/>
              </a:ln>
            </p:spPr>
            <p:txBody>
              <a:bodyPr rtlCol="0" anchor="ctr"/>
              <a:lstStyle/>
              <a:p>
                <a:pPr defTabSz="1075418">
                  <a:defRPr/>
                </a:pPr>
                <a:endParaRPr lang="en-US" sz="2075">
                  <a:solidFill>
                    <a:srgbClr val="1A1A1A"/>
                  </a:solidFill>
                  <a:latin typeface="Segoe UI"/>
                </a:endParaRPr>
              </a:p>
            </p:txBody>
          </p:sp>
          <p:sp>
            <p:nvSpPr>
              <p:cNvPr id="12" name="Freeform: Shape 39">
                <a:extLst>
                  <a:ext uri="{FF2B5EF4-FFF2-40B4-BE49-F238E27FC236}">
                    <a16:creationId xmlns:a16="http://schemas.microsoft.com/office/drawing/2014/main" id="{0F541E1F-0C1A-EFD5-1A56-ED80EE1DBFF7}"/>
                  </a:ext>
                </a:extLst>
              </p:cNvPr>
              <p:cNvSpPr/>
              <p:nvPr/>
            </p:nvSpPr>
            <p:spPr>
              <a:xfrm>
                <a:off x="6452680" y="4242276"/>
                <a:ext cx="180069" cy="39145"/>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rgbClr val="50E6FF"/>
              </a:solidFill>
              <a:ln w="3830" cap="flat">
                <a:noFill/>
                <a:prstDash val="solid"/>
                <a:miter/>
              </a:ln>
            </p:spPr>
            <p:txBody>
              <a:bodyPr rtlCol="0" anchor="ctr"/>
              <a:lstStyle/>
              <a:p>
                <a:pPr defTabSz="1075418">
                  <a:defRPr/>
                </a:pPr>
                <a:endParaRPr lang="en-US" sz="2075">
                  <a:solidFill>
                    <a:srgbClr val="1A1A1A"/>
                  </a:solidFill>
                  <a:latin typeface="Segoe UI"/>
                </a:endParaRPr>
              </a:p>
            </p:txBody>
          </p:sp>
          <p:sp>
            <p:nvSpPr>
              <p:cNvPr id="13" name="Freeform: Shape 40">
                <a:extLst>
                  <a:ext uri="{FF2B5EF4-FFF2-40B4-BE49-F238E27FC236}">
                    <a16:creationId xmlns:a16="http://schemas.microsoft.com/office/drawing/2014/main" id="{6F795CB5-AE9C-6AC4-4871-31C47052F599}"/>
                  </a:ext>
                </a:extLst>
              </p:cNvPr>
              <p:cNvSpPr/>
              <p:nvPr/>
            </p:nvSpPr>
            <p:spPr>
              <a:xfrm>
                <a:off x="6452680" y="4182778"/>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rgbClr val="50E6FF"/>
              </a:solidFill>
              <a:ln w="3830" cap="flat">
                <a:noFill/>
                <a:prstDash val="solid"/>
                <a:miter/>
              </a:ln>
            </p:spPr>
            <p:txBody>
              <a:bodyPr rtlCol="0" anchor="ctr"/>
              <a:lstStyle/>
              <a:p>
                <a:pPr defTabSz="1075418">
                  <a:defRPr/>
                </a:pPr>
                <a:endParaRPr lang="en-US" sz="2075">
                  <a:solidFill>
                    <a:srgbClr val="1A1A1A"/>
                  </a:solidFill>
                  <a:latin typeface="Segoe UI"/>
                </a:endParaRPr>
              </a:p>
            </p:txBody>
          </p:sp>
          <p:sp>
            <p:nvSpPr>
              <p:cNvPr id="14" name="Freeform: Shape 41">
                <a:extLst>
                  <a:ext uri="{FF2B5EF4-FFF2-40B4-BE49-F238E27FC236}">
                    <a16:creationId xmlns:a16="http://schemas.microsoft.com/office/drawing/2014/main" id="{41F6C486-B378-CDFA-3173-FF08DAA7FF9F}"/>
                  </a:ext>
                </a:extLst>
              </p:cNvPr>
              <p:cNvSpPr/>
              <p:nvPr/>
            </p:nvSpPr>
            <p:spPr>
              <a:xfrm>
                <a:off x="6452680" y="4122883"/>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rgbClr val="50E6FF"/>
              </a:solidFill>
              <a:ln w="3830" cap="flat">
                <a:noFill/>
                <a:prstDash val="solid"/>
                <a:miter/>
              </a:ln>
            </p:spPr>
            <p:txBody>
              <a:bodyPr rtlCol="0" anchor="ctr"/>
              <a:lstStyle/>
              <a:p>
                <a:pPr defTabSz="1075418">
                  <a:defRPr/>
                </a:pPr>
                <a:endParaRPr lang="en-US" sz="2075">
                  <a:solidFill>
                    <a:srgbClr val="1A1A1A"/>
                  </a:solidFill>
                  <a:latin typeface="Segoe UI"/>
                </a:endParaRPr>
              </a:p>
            </p:txBody>
          </p:sp>
          <p:sp>
            <p:nvSpPr>
              <p:cNvPr id="15" name="Freeform: Shape 42">
                <a:extLst>
                  <a:ext uri="{FF2B5EF4-FFF2-40B4-BE49-F238E27FC236}">
                    <a16:creationId xmlns:a16="http://schemas.microsoft.com/office/drawing/2014/main" id="{45BB0180-CC45-7BA3-BFBC-6A716D3A6080}"/>
                  </a:ext>
                </a:extLst>
              </p:cNvPr>
              <p:cNvSpPr/>
              <p:nvPr/>
            </p:nvSpPr>
            <p:spPr>
              <a:xfrm>
                <a:off x="6570510" y="4063003"/>
                <a:ext cx="62633" cy="39145"/>
              </a:xfrm>
              <a:custGeom>
                <a:avLst/>
                <a:gdLst>
                  <a:gd name="connsiteX0" fmla="*/ 1180 w 62632"/>
                  <a:gd name="connsiteY0" fmla="*/ 40717 h 39145"/>
                  <a:gd name="connsiteX1" fmla="*/ 61464 w 62632"/>
                  <a:gd name="connsiteY1" fmla="*/ 40717 h 39145"/>
                  <a:gd name="connsiteX2" fmla="*/ 61464 w 62632"/>
                  <a:gd name="connsiteY2" fmla="*/ 1180 h 39145"/>
                  <a:gd name="connsiteX3" fmla="*/ 1180 w 62632"/>
                  <a:gd name="connsiteY3" fmla="*/ 1180 h 39145"/>
                  <a:gd name="connsiteX4" fmla="*/ 1180 w 62632"/>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717"/>
                    </a:moveTo>
                    <a:lnTo>
                      <a:pt x="61464" y="40717"/>
                    </a:lnTo>
                    <a:lnTo>
                      <a:pt x="61464" y="1180"/>
                    </a:lnTo>
                    <a:lnTo>
                      <a:pt x="1180" y="1180"/>
                    </a:lnTo>
                    <a:lnTo>
                      <a:pt x="1180" y="40717"/>
                    </a:lnTo>
                    <a:close/>
                  </a:path>
                </a:pathLst>
              </a:custGeom>
              <a:solidFill>
                <a:srgbClr val="50E6FF"/>
              </a:solidFill>
              <a:ln w="3830" cap="flat">
                <a:noFill/>
                <a:prstDash val="solid"/>
                <a:miter/>
              </a:ln>
            </p:spPr>
            <p:txBody>
              <a:bodyPr rtlCol="0" anchor="ctr"/>
              <a:lstStyle/>
              <a:p>
                <a:pPr defTabSz="1075418">
                  <a:defRPr/>
                </a:pPr>
                <a:endParaRPr lang="en-US" sz="2075">
                  <a:solidFill>
                    <a:srgbClr val="1A1A1A"/>
                  </a:solidFill>
                  <a:latin typeface="Segoe UI"/>
                </a:endParaRPr>
              </a:p>
            </p:txBody>
          </p:sp>
          <p:sp>
            <p:nvSpPr>
              <p:cNvPr id="16" name="Freeform: Shape 43">
                <a:extLst>
                  <a:ext uri="{FF2B5EF4-FFF2-40B4-BE49-F238E27FC236}">
                    <a16:creationId xmlns:a16="http://schemas.microsoft.com/office/drawing/2014/main" id="{E0D1C947-3189-5DE0-CD62-E668C02E2BA3}"/>
                  </a:ext>
                </a:extLst>
              </p:cNvPr>
              <p:cNvSpPr/>
              <p:nvPr/>
            </p:nvSpPr>
            <p:spPr>
              <a:xfrm>
                <a:off x="6570510" y="4004285"/>
                <a:ext cx="62633" cy="39145"/>
              </a:xfrm>
              <a:custGeom>
                <a:avLst/>
                <a:gdLst>
                  <a:gd name="connsiteX0" fmla="*/ 1180 w 62632"/>
                  <a:gd name="connsiteY0" fmla="*/ 40326 h 39145"/>
                  <a:gd name="connsiteX1" fmla="*/ 61464 w 62632"/>
                  <a:gd name="connsiteY1" fmla="*/ 40326 h 39145"/>
                  <a:gd name="connsiteX2" fmla="*/ 61464 w 62632"/>
                  <a:gd name="connsiteY2" fmla="*/ 1180 h 39145"/>
                  <a:gd name="connsiteX3" fmla="*/ 1180 w 62632"/>
                  <a:gd name="connsiteY3" fmla="*/ 1180 h 39145"/>
                  <a:gd name="connsiteX4" fmla="*/ 1180 w 62632"/>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326"/>
                    </a:moveTo>
                    <a:lnTo>
                      <a:pt x="61464" y="40326"/>
                    </a:lnTo>
                    <a:lnTo>
                      <a:pt x="61464" y="1180"/>
                    </a:lnTo>
                    <a:lnTo>
                      <a:pt x="1180" y="1180"/>
                    </a:lnTo>
                    <a:lnTo>
                      <a:pt x="1180" y="40326"/>
                    </a:lnTo>
                    <a:close/>
                  </a:path>
                </a:pathLst>
              </a:custGeom>
              <a:solidFill>
                <a:srgbClr val="50E6FF"/>
              </a:solidFill>
              <a:ln w="3830" cap="flat">
                <a:noFill/>
                <a:prstDash val="solid"/>
                <a:miter/>
              </a:ln>
            </p:spPr>
            <p:txBody>
              <a:bodyPr rtlCol="0" anchor="ctr"/>
              <a:lstStyle/>
              <a:p>
                <a:pPr defTabSz="1075418">
                  <a:defRPr/>
                </a:pPr>
                <a:endParaRPr lang="en-US" sz="2075">
                  <a:solidFill>
                    <a:srgbClr val="1A1A1A"/>
                  </a:solidFill>
                  <a:latin typeface="Segoe UI"/>
                </a:endParaRPr>
              </a:p>
            </p:txBody>
          </p:sp>
          <p:sp>
            <p:nvSpPr>
              <p:cNvPr id="17" name="Freeform: Shape 44">
                <a:extLst>
                  <a:ext uri="{FF2B5EF4-FFF2-40B4-BE49-F238E27FC236}">
                    <a16:creationId xmlns:a16="http://schemas.microsoft.com/office/drawing/2014/main" id="{42B8D4FF-DD10-086D-BB18-2563ECDD9A0F}"/>
                  </a:ext>
                </a:extLst>
              </p:cNvPr>
              <p:cNvSpPr/>
              <p:nvPr/>
            </p:nvSpPr>
            <p:spPr>
              <a:xfrm>
                <a:off x="6473821" y="4019148"/>
                <a:ext cx="78291" cy="78291"/>
              </a:xfrm>
              <a:custGeom>
                <a:avLst/>
                <a:gdLst>
                  <a:gd name="connsiteX0" fmla="*/ 1180 w 78290"/>
                  <a:gd name="connsiteY0" fmla="*/ 68119 h 78290"/>
                  <a:gd name="connsiteX1" fmla="*/ 13315 w 78290"/>
                  <a:gd name="connsiteY1" fmla="*/ 80254 h 78290"/>
                  <a:gd name="connsiteX2" fmla="*/ 80254 w 78290"/>
                  <a:gd name="connsiteY2" fmla="*/ 13315 h 78290"/>
                  <a:gd name="connsiteX3" fmla="*/ 68119 w 78290"/>
                  <a:gd name="connsiteY3" fmla="*/ 1180 h 78290"/>
                  <a:gd name="connsiteX4" fmla="*/ 1180 w 78290"/>
                  <a:gd name="connsiteY4" fmla="*/ 68119 h 7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90" h="78290">
                    <a:moveTo>
                      <a:pt x="1180" y="68119"/>
                    </a:moveTo>
                    <a:lnTo>
                      <a:pt x="13315" y="80254"/>
                    </a:lnTo>
                    <a:lnTo>
                      <a:pt x="80254" y="13315"/>
                    </a:lnTo>
                    <a:lnTo>
                      <a:pt x="68119" y="1180"/>
                    </a:lnTo>
                    <a:lnTo>
                      <a:pt x="1180" y="68119"/>
                    </a:lnTo>
                    <a:close/>
                  </a:path>
                </a:pathLst>
              </a:custGeom>
              <a:solidFill>
                <a:srgbClr val="FFFFFF"/>
              </a:solidFill>
              <a:ln w="3830" cap="flat">
                <a:noFill/>
                <a:prstDash val="solid"/>
                <a:miter/>
              </a:ln>
            </p:spPr>
            <p:txBody>
              <a:bodyPr rtlCol="0" anchor="ctr"/>
              <a:lstStyle/>
              <a:p>
                <a:pPr defTabSz="1075418">
                  <a:defRPr/>
                </a:pPr>
                <a:endParaRPr lang="en-US" sz="2075">
                  <a:solidFill>
                    <a:srgbClr val="1A1A1A"/>
                  </a:solidFill>
                  <a:latin typeface="Segoe UI"/>
                </a:endParaRPr>
              </a:p>
            </p:txBody>
          </p:sp>
          <p:sp>
            <p:nvSpPr>
              <p:cNvPr id="18" name="Freeform: Shape 45">
                <a:extLst>
                  <a:ext uri="{FF2B5EF4-FFF2-40B4-BE49-F238E27FC236}">
                    <a16:creationId xmlns:a16="http://schemas.microsoft.com/office/drawing/2014/main" id="{9D423A83-88D7-DB72-BC84-FF48C9393B3B}"/>
                  </a:ext>
                </a:extLst>
              </p:cNvPr>
              <p:cNvSpPr/>
              <p:nvPr/>
            </p:nvSpPr>
            <p:spPr>
              <a:xfrm>
                <a:off x="6447199" y="4047727"/>
                <a:ext cx="50889" cy="50889"/>
              </a:xfrm>
              <a:custGeom>
                <a:avLst/>
                <a:gdLst>
                  <a:gd name="connsiteX0" fmla="*/ 39543 w 50888"/>
                  <a:gd name="connsiteY0" fmla="*/ 51286 h 50888"/>
                  <a:gd name="connsiteX1" fmla="*/ 51678 w 50888"/>
                  <a:gd name="connsiteY1" fmla="*/ 39151 h 50888"/>
                  <a:gd name="connsiteX2" fmla="*/ 13315 w 50888"/>
                  <a:gd name="connsiteY2" fmla="*/ 1180 h 50888"/>
                  <a:gd name="connsiteX3" fmla="*/ 1180 w 50888"/>
                  <a:gd name="connsiteY3" fmla="*/ 13315 h 50888"/>
                  <a:gd name="connsiteX4" fmla="*/ 39543 w 50888"/>
                  <a:gd name="connsiteY4" fmla="*/ 51286 h 5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88" h="50888">
                    <a:moveTo>
                      <a:pt x="39543" y="51286"/>
                    </a:moveTo>
                    <a:lnTo>
                      <a:pt x="51678" y="39151"/>
                    </a:lnTo>
                    <a:lnTo>
                      <a:pt x="13315" y="1180"/>
                    </a:lnTo>
                    <a:lnTo>
                      <a:pt x="1180" y="13315"/>
                    </a:lnTo>
                    <a:lnTo>
                      <a:pt x="39543" y="51286"/>
                    </a:lnTo>
                    <a:close/>
                  </a:path>
                </a:pathLst>
              </a:custGeom>
              <a:solidFill>
                <a:srgbClr val="FFFFFF"/>
              </a:solidFill>
              <a:ln w="3830" cap="flat">
                <a:noFill/>
                <a:prstDash val="solid"/>
                <a:miter/>
              </a:ln>
            </p:spPr>
            <p:txBody>
              <a:bodyPr rtlCol="0" anchor="ctr"/>
              <a:lstStyle/>
              <a:p>
                <a:pPr defTabSz="1075418">
                  <a:defRPr/>
                </a:pPr>
                <a:endParaRPr lang="en-US" sz="2075">
                  <a:solidFill>
                    <a:srgbClr val="1A1A1A"/>
                  </a:solidFill>
                  <a:latin typeface="Segoe UI"/>
                </a:endParaRPr>
              </a:p>
            </p:txBody>
          </p:sp>
        </p:grpSp>
        <p:grpSp>
          <p:nvGrpSpPr>
            <p:cNvPr id="5" name="Group 4">
              <a:extLst>
                <a:ext uri="{FF2B5EF4-FFF2-40B4-BE49-F238E27FC236}">
                  <a16:creationId xmlns:a16="http://schemas.microsoft.com/office/drawing/2014/main" id="{E37FC781-FB8C-45A6-2747-5A3794DA8F91}"/>
                </a:ext>
              </a:extLst>
            </p:cNvPr>
            <p:cNvGrpSpPr/>
            <p:nvPr/>
          </p:nvGrpSpPr>
          <p:grpSpPr>
            <a:xfrm>
              <a:off x="4259934" y="2358825"/>
              <a:ext cx="941984" cy="1008261"/>
              <a:chOff x="4262315" y="2342156"/>
              <a:chExt cx="941984" cy="1008261"/>
            </a:xfrm>
          </p:grpSpPr>
          <p:grpSp>
            <p:nvGrpSpPr>
              <p:cNvPr id="6" name="Graphic 257" descr="permissions, key">
                <a:extLst>
                  <a:ext uri="{FF2B5EF4-FFF2-40B4-BE49-F238E27FC236}">
                    <a16:creationId xmlns:a16="http://schemas.microsoft.com/office/drawing/2014/main" id="{431AC479-5DA7-B505-8F5A-8708E0C49A7C}"/>
                  </a:ext>
                </a:extLst>
              </p:cNvPr>
              <p:cNvGrpSpPr/>
              <p:nvPr/>
            </p:nvGrpSpPr>
            <p:grpSpPr>
              <a:xfrm>
                <a:off x="4799806" y="2342156"/>
                <a:ext cx="286544" cy="267694"/>
                <a:chOff x="4453513" y="4850258"/>
                <a:chExt cx="393584" cy="393584"/>
              </a:xfrm>
            </p:grpSpPr>
            <p:sp>
              <p:nvSpPr>
                <p:cNvPr id="9" name="Freeform: Shape 47">
                  <a:extLst>
                    <a:ext uri="{FF2B5EF4-FFF2-40B4-BE49-F238E27FC236}">
                      <a16:creationId xmlns:a16="http://schemas.microsoft.com/office/drawing/2014/main" id="{91928F4A-3680-1207-570C-112CD19C77CF}"/>
                    </a:ext>
                  </a:extLst>
                </p:cNvPr>
                <p:cNvSpPr/>
                <p:nvPr/>
              </p:nvSpPr>
              <p:spPr>
                <a:xfrm>
                  <a:off x="4455979" y="4849400"/>
                  <a:ext cx="389526" cy="389526"/>
                </a:xfrm>
                <a:custGeom>
                  <a:avLst/>
                  <a:gdLst>
                    <a:gd name="connsiteX0" fmla="*/ 213160 w 389526"/>
                    <a:gd name="connsiteY0" fmla="*/ 172735 h 389526"/>
                    <a:gd name="connsiteX1" fmla="*/ 228840 w 389526"/>
                    <a:gd name="connsiteY1" fmla="*/ 115063 h 389526"/>
                    <a:gd name="connsiteX2" fmla="*/ 115063 w 389526"/>
                    <a:gd name="connsiteY2" fmla="*/ 1286 h 389526"/>
                    <a:gd name="connsiteX3" fmla="*/ 1286 w 389526"/>
                    <a:gd name="connsiteY3" fmla="*/ 115063 h 389526"/>
                    <a:gd name="connsiteX4" fmla="*/ 115063 w 389526"/>
                    <a:gd name="connsiteY4" fmla="*/ 228840 h 389526"/>
                    <a:gd name="connsiteX5" fmla="*/ 160192 w 389526"/>
                    <a:gd name="connsiteY5" fmla="*/ 219500 h 389526"/>
                    <a:gd name="connsiteX6" fmla="*/ 206548 w 389526"/>
                    <a:gd name="connsiteY6" fmla="*/ 265856 h 389526"/>
                    <a:gd name="connsiteX7" fmla="*/ 206548 w 389526"/>
                    <a:gd name="connsiteY7" fmla="*/ 267083 h 389526"/>
                    <a:gd name="connsiteX8" fmla="*/ 247518 w 389526"/>
                    <a:gd name="connsiteY8" fmla="*/ 267083 h 389526"/>
                    <a:gd name="connsiteX9" fmla="*/ 247314 w 389526"/>
                    <a:gd name="connsiteY9" fmla="*/ 309281 h 389526"/>
                    <a:gd name="connsiteX10" fmla="*/ 288489 w 389526"/>
                    <a:gd name="connsiteY10" fmla="*/ 309281 h 389526"/>
                    <a:gd name="connsiteX11" fmla="*/ 288489 w 389526"/>
                    <a:gd name="connsiteY11" fmla="*/ 349774 h 389526"/>
                    <a:gd name="connsiteX12" fmla="*/ 331095 w 389526"/>
                    <a:gd name="connsiteY12" fmla="*/ 349774 h 389526"/>
                    <a:gd name="connsiteX13" fmla="*/ 331436 w 389526"/>
                    <a:gd name="connsiteY13" fmla="*/ 350115 h 389526"/>
                    <a:gd name="connsiteX14" fmla="*/ 330141 w 389526"/>
                    <a:gd name="connsiteY14" fmla="*/ 350115 h 389526"/>
                    <a:gd name="connsiteX15" fmla="*/ 330141 w 389526"/>
                    <a:gd name="connsiteY15" fmla="*/ 390745 h 389526"/>
                    <a:gd name="connsiteX16" fmla="*/ 349638 w 389526"/>
                    <a:gd name="connsiteY16" fmla="*/ 390745 h 389526"/>
                    <a:gd name="connsiteX17" fmla="*/ 349638 w 389526"/>
                    <a:gd name="connsiteY17" fmla="*/ 390813 h 389526"/>
                    <a:gd name="connsiteX18" fmla="*/ 390745 w 389526"/>
                    <a:gd name="connsiteY18" fmla="*/ 390813 h 389526"/>
                    <a:gd name="connsiteX19" fmla="*/ 390745 w 389526"/>
                    <a:gd name="connsiteY19" fmla="*/ 349638 h 389526"/>
                    <a:gd name="connsiteX20" fmla="*/ 213160 w 389526"/>
                    <a:gd name="connsiteY20" fmla="*/ 172735 h 38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9526" h="389526">
                      <a:moveTo>
                        <a:pt x="213160" y="172735"/>
                      </a:moveTo>
                      <a:cubicBezTo>
                        <a:pt x="223113" y="155829"/>
                        <a:pt x="228840" y="136127"/>
                        <a:pt x="228840" y="115063"/>
                      </a:cubicBezTo>
                      <a:cubicBezTo>
                        <a:pt x="228840" y="52210"/>
                        <a:pt x="177916" y="1286"/>
                        <a:pt x="115063" y="1286"/>
                      </a:cubicBezTo>
                      <a:cubicBezTo>
                        <a:pt x="52210" y="1286"/>
                        <a:pt x="1286" y="52210"/>
                        <a:pt x="1286" y="115063"/>
                      </a:cubicBezTo>
                      <a:cubicBezTo>
                        <a:pt x="1286" y="177916"/>
                        <a:pt x="52210" y="228840"/>
                        <a:pt x="115063" y="228840"/>
                      </a:cubicBezTo>
                      <a:cubicBezTo>
                        <a:pt x="131083" y="228840"/>
                        <a:pt x="146353" y="225499"/>
                        <a:pt x="160192" y="219500"/>
                      </a:cubicBezTo>
                      <a:lnTo>
                        <a:pt x="206548" y="265856"/>
                      </a:lnTo>
                      <a:lnTo>
                        <a:pt x="206548" y="267083"/>
                      </a:lnTo>
                      <a:lnTo>
                        <a:pt x="247518" y="267083"/>
                      </a:lnTo>
                      <a:lnTo>
                        <a:pt x="247314" y="309281"/>
                      </a:lnTo>
                      <a:lnTo>
                        <a:pt x="288489" y="309281"/>
                      </a:lnTo>
                      <a:lnTo>
                        <a:pt x="288489" y="349774"/>
                      </a:lnTo>
                      <a:lnTo>
                        <a:pt x="331095" y="349774"/>
                      </a:lnTo>
                      <a:lnTo>
                        <a:pt x="331436" y="350115"/>
                      </a:lnTo>
                      <a:lnTo>
                        <a:pt x="330141" y="350115"/>
                      </a:lnTo>
                      <a:lnTo>
                        <a:pt x="330141" y="390745"/>
                      </a:lnTo>
                      <a:lnTo>
                        <a:pt x="349638" y="390745"/>
                      </a:lnTo>
                      <a:lnTo>
                        <a:pt x="349638" y="390813"/>
                      </a:lnTo>
                      <a:lnTo>
                        <a:pt x="390745" y="390813"/>
                      </a:lnTo>
                      <a:lnTo>
                        <a:pt x="390745" y="349638"/>
                      </a:lnTo>
                      <a:lnTo>
                        <a:pt x="213160" y="172735"/>
                      </a:lnTo>
                      <a:close/>
                    </a:path>
                  </a:pathLst>
                </a:custGeom>
                <a:solidFill>
                  <a:srgbClr val="0078D7"/>
                </a:solidFill>
                <a:ln w="4026" cap="flat">
                  <a:noFill/>
                  <a:prstDash val="solid"/>
                  <a:miter/>
                </a:ln>
              </p:spPr>
              <p:txBody>
                <a:bodyPr rtlCol="0" anchor="ctr"/>
                <a:lstStyle/>
                <a:p>
                  <a:pPr defTabSz="1075418">
                    <a:defRPr/>
                  </a:pPr>
                  <a:endParaRPr lang="en-US" sz="2075">
                    <a:solidFill>
                      <a:srgbClr val="1A1A1A"/>
                    </a:solidFill>
                    <a:latin typeface="Segoe UI"/>
                  </a:endParaRPr>
                </a:p>
              </p:txBody>
            </p:sp>
            <p:sp>
              <p:nvSpPr>
                <p:cNvPr id="10" name="Freeform: Shape 48">
                  <a:extLst>
                    <a:ext uri="{FF2B5EF4-FFF2-40B4-BE49-F238E27FC236}">
                      <a16:creationId xmlns:a16="http://schemas.microsoft.com/office/drawing/2014/main" id="{B0827086-CF0A-946C-7C73-0C620F83E942}"/>
                    </a:ext>
                  </a:extLst>
                </p:cNvPr>
                <p:cNvSpPr/>
                <p:nvPr/>
              </p:nvSpPr>
              <p:spPr>
                <a:xfrm>
                  <a:off x="4497562" y="4891671"/>
                  <a:ext cx="60864" cy="60864"/>
                </a:xfrm>
                <a:custGeom>
                  <a:avLst/>
                  <a:gdLst>
                    <a:gd name="connsiteX0" fmla="*/ 32031 w 60863"/>
                    <a:gd name="connsiteY0" fmla="*/ 62776 h 60863"/>
                    <a:gd name="connsiteX1" fmla="*/ 62776 w 60863"/>
                    <a:gd name="connsiteY1" fmla="*/ 32031 h 60863"/>
                    <a:gd name="connsiteX2" fmla="*/ 32031 w 60863"/>
                    <a:gd name="connsiteY2" fmla="*/ 1286 h 60863"/>
                    <a:gd name="connsiteX3" fmla="*/ 1286 w 60863"/>
                    <a:gd name="connsiteY3" fmla="*/ 32031 h 60863"/>
                    <a:gd name="connsiteX4" fmla="*/ 32031 w 60863"/>
                    <a:gd name="connsiteY4" fmla="*/ 62776 h 60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63" h="60863">
                      <a:moveTo>
                        <a:pt x="32031" y="62776"/>
                      </a:moveTo>
                      <a:cubicBezTo>
                        <a:pt x="49011" y="62776"/>
                        <a:pt x="62776" y="49011"/>
                        <a:pt x="62776" y="32031"/>
                      </a:cubicBezTo>
                      <a:cubicBezTo>
                        <a:pt x="62776" y="15052"/>
                        <a:pt x="49011" y="1286"/>
                        <a:pt x="32031" y="1286"/>
                      </a:cubicBezTo>
                      <a:cubicBezTo>
                        <a:pt x="15051" y="1286"/>
                        <a:pt x="1286" y="15052"/>
                        <a:pt x="1286" y="32031"/>
                      </a:cubicBezTo>
                      <a:cubicBezTo>
                        <a:pt x="1286" y="49011"/>
                        <a:pt x="15051" y="62776"/>
                        <a:pt x="32031" y="62776"/>
                      </a:cubicBezTo>
                      <a:close/>
                    </a:path>
                  </a:pathLst>
                </a:custGeom>
                <a:solidFill>
                  <a:srgbClr val="50E6FF"/>
                </a:solidFill>
                <a:ln w="4026" cap="flat">
                  <a:noFill/>
                  <a:prstDash val="solid"/>
                  <a:miter/>
                </a:ln>
              </p:spPr>
              <p:txBody>
                <a:bodyPr rtlCol="0" anchor="ctr"/>
                <a:lstStyle/>
                <a:p>
                  <a:pPr defTabSz="1075418">
                    <a:defRPr/>
                  </a:pPr>
                  <a:endParaRPr lang="en-US" sz="2075">
                    <a:solidFill>
                      <a:srgbClr val="1A1A1A"/>
                    </a:solidFill>
                    <a:latin typeface="Segoe UI"/>
                  </a:endParaRPr>
                </a:p>
              </p:txBody>
            </p:sp>
          </p:grpSp>
          <p:sp>
            <p:nvSpPr>
              <p:cNvPr id="7" name="Freeform: Shape 54">
                <a:extLst>
                  <a:ext uri="{FF2B5EF4-FFF2-40B4-BE49-F238E27FC236}">
                    <a16:creationId xmlns:a16="http://schemas.microsoft.com/office/drawing/2014/main" id="{648BC079-5A28-A044-0FC4-01B66227F45A}"/>
                  </a:ext>
                </a:extLst>
              </p:cNvPr>
              <p:cNvSpPr/>
              <p:nvPr/>
            </p:nvSpPr>
            <p:spPr>
              <a:xfrm rot="7200000">
                <a:off x="4286841" y="2432959"/>
                <a:ext cx="892932" cy="941984"/>
              </a:xfrm>
              <a:custGeom>
                <a:avLst/>
                <a:gdLst>
                  <a:gd name="connsiteX0" fmla="*/ 204809 w 437002"/>
                  <a:gd name="connsiteY0" fmla="*/ 1801 h 461010"/>
                  <a:gd name="connsiteX1" fmla="*/ 1801 w 437002"/>
                  <a:gd name="connsiteY1" fmla="*/ 123119 h 461010"/>
                  <a:gd name="connsiteX2" fmla="*/ 25660 w 437002"/>
                  <a:gd name="connsiteY2" fmla="*/ 123119 h 461010"/>
                  <a:gd name="connsiteX3" fmla="*/ 204809 w 437002"/>
                  <a:gd name="connsiteY3" fmla="*/ 22506 h 461010"/>
                  <a:gd name="connsiteX4" fmla="*/ 414610 w 437002"/>
                  <a:gd name="connsiteY4" fmla="*/ 232306 h 461010"/>
                  <a:gd name="connsiteX5" fmla="*/ 204809 w 437002"/>
                  <a:gd name="connsiteY5" fmla="*/ 442106 h 461010"/>
                  <a:gd name="connsiteX6" fmla="*/ 25660 w 437002"/>
                  <a:gd name="connsiteY6" fmla="*/ 341492 h 461010"/>
                  <a:gd name="connsiteX7" fmla="*/ 1801 w 437002"/>
                  <a:gd name="connsiteY7" fmla="*/ 341492 h 461010"/>
                  <a:gd name="connsiteX8" fmla="*/ 204809 w 437002"/>
                  <a:gd name="connsiteY8" fmla="*/ 462811 h 461010"/>
                  <a:gd name="connsiteX9" fmla="*/ 435316 w 437002"/>
                  <a:gd name="connsiteY9" fmla="*/ 232306 h 461010"/>
                  <a:gd name="connsiteX10" fmla="*/ 204809 w 437002"/>
                  <a:gd name="connsiteY10" fmla="*/ 1801 h 46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002" h="461010">
                    <a:moveTo>
                      <a:pt x="204809" y="1801"/>
                    </a:moveTo>
                    <a:cubicBezTo>
                      <a:pt x="116973" y="1801"/>
                      <a:pt x="40704" y="50895"/>
                      <a:pt x="1801" y="123119"/>
                    </a:cubicBezTo>
                    <a:lnTo>
                      <a:pt x="25660" y="123119"/>
                    </a:lnTo>
                    <a:cubicBezTo>
                      <a:pt x="62542" y="62783"/>
                      <a:pt x="128943" y="22506"/>
                      <a:pt x="204809" y="22506"/>
                    </a:cubicBezTo>
                    <a:cubicBezTo>
                      <a:pt x="320628" y="22506"/>
                      <a:pt x="414610" y="116406"/>
                      <a:pt x="414610" y="232306"/>
                    </a:cubicBezTo>
                    <a:cubicBezTo>
                      <a:pt x="414610" y="348205"/>
                      <a:pt x="320628" y="442106"/>
                      <a:pt x="204809" y="442106"/>
                    </a:cubicBezTo>
                    <a:cubicBezTo>
                      <a:pt x="128943" y="442106"/>
                      <a:pt x="62542" y="401828"/>
                      <a:pt x="25660" y="341492"/>
                    </a:cubicBezTo>
                    <a:lnTo>
                      <a:pt x="1801" y="341492"/>
                    </a:lnTo>
                    <a:cubicBezTo>
                      <a:pt x="40704" y="413717"/>
                      <a:pt x="117055" y="462811"/>
                      <a:pt x="204809" y="462811"/>
                    </a:cubicBezTo>
                    <a:cubicBezTo>
                      <a:pt x="332113" y="462811"/>
                      <a:pt x="435316" y="359609"/>
                      <a:pt x="435316" y="232306"/>
                    </a:cubicBezTo>
                    <a:cubicBezTo>
                      <a:pt x="435316" y="105002"/>
                      <a:pt x="332113" y="1801"/>
                      <a:pt x="204809" y="1801"/>
                    </a:cubicBezTo>
                    <a:close/>
                  </a:path>
                </a:pathLst>
              </a:custGeom>
              <a:solidFill>
                <a:schemeClr val="accent1"/>
              </a:solidFill>
              <a:ln w="4763" cap="flat">
                <a:solidFill>
                  <a:schemeClr val="accent1"/>
                </a:solidFill>
                <a:prstDash val="solid"/>
                <a:miter/>
              </a:ln>
            </p:spPr>
            <p:txBody>
              <a:bodyPr rtlCol="0" anchor="ctr"/>
              <a:lstStyle/>
              <a:p>
                <a:pPr defTabSz="1075418">
                  <a:defRPr/>
                </a:pPr>
                <a:endParaRPr lang="en-US" sz="2075">
                  <a:solidFill>
                    <a:srgbClr val="1A1A1A"/>
                  </a:solidFill>
                  <a:latin typeface="Segoe UI"/>
                </a:endParaRPr>
              </a:p>
            </p:txBody>
          </p:sp>
        </p:grpSp>
      </p:grpSp>
      <p:grpSp>
        <p:nvGrpSpPr>
          <p:cNvPr id="19" name="Graphic 261">
            <a:extLst>
              <a:ext uri="{FF2B5EF4-FFF2-40B4-BE49-F238E27FC236}">
                <a16:creationId xmlns:a16="http://schemas.microsoft.com/office/drawing/2014/main" id="{59315F30-1BEB-594C-1DD1-45EFC17C3612}"/>
              </a:ext>
              <a:ext uri="{C183D7F6-B498-43B3-948B-1728B52AA6E4}">
                <adec:decorative xmlns:adec="http://schemas.microsoft.com/office/drawing/2017/decorative" val="1"/>
              </a:ext>
            </a:extLst>
          </p:cNvPr>
          <p:cNvGrpSpPr/>
          <p:nvPr/>
        </p:nvGrpSpPr>
        <p:grpSpPr>
          <a:xfrm>
            <a:off x="4084339" y="2218774"/>
            <a:ext cx="1147410" cy="1138778"/>
            <a:chOff x="10090886" y="4843634"/>
            <a:chExt cx="464503" cy="461010"/>
          </a:xfrm>
        </p:grpSpPr>
        <p:sp>
          <p:nvSpPr>
            <p:cNvPr id="27" name="Freeform: Shape 58">
              <a:extLst>
                <a:ext uri="{FF2B5EF4-FFF2-40B4-BE49-F238E27FC236}">
                  <a16:creationId xmlns:a16="http://schemas.microsoft.com/office/drawing/2014/main" id="{EC521523-C83D-0CC0-1327-5559571AA09C}"/>
                </a:ext>
              </a:extLst>
            </p:cNvPr>
            <p:cNvSpPr/>
            <p:nvPr/>
          </p:nvSpPr>
          <p:spPr>
            <a:xfrm>
              <a:off x="10236634" y="5111093"/>
              <a:ext cx="220903" cy="72033"/>
            </a:xfrm>
            <a:custGeom>
              <a:avLst/>
              <a:gdLst>
                <a:gd name="connsiteX0" fmla="*/ 110746 w 220902"/>
                <a:gd name="connsiteY0" fmla="*/ 74106 h 72032"/>
                <a:gd name="connsiteX1" fmla="*/ 219690 w 220902"/>
                <a:gd name="connsiteY1" fmla="*/ 37954 h 72032"/>
                <a:gd name="connsiteX2" fmla="*/ 110746 w 220902"/>
                <a:gd name="connsiteY2" fmla="*/ 1801 h 72032"/>
                <a:gd name="connsiteX3" fmla="*/ 1801 w 220902"/>
                <a:gd name="connsiteY3" fmla="*/ 37954 h 72032"/>
                <a:gd name="connsiteX4" fmla="*/ 110746 w 220902"/>
                <a:gd name="connsiteY4" fmla="*/ 74106 h 7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02" h="72032">
                  <a:moveTo>
                    <a:pt x="110746" y="74106"/>
                  </a:moveTo>
                  <a:cubicBezTo>
                    <a:pt x="170914" y="74106"/>
                    <a:pt x="219690" y="57921"/>
                    <a:pt x="219690" y="37954"/>
                  </a:cubicBezTo>
                  <a:cubicBezTo>
                    <a:pt x="219690" y="17987"/>
                    <a:pt x="170914" y="1801"/>
                    <a:pt x="110746" y="1801"/>
                  </a:cubicBezTo>
                  <a:cubicBezTo>
                    <a:pt x="50577" y="1801"/>
                    <a:pt x="1801" y="17987"/>
                    <a:pt x="1801" y="37954"/>
                  </a:cubicBezTo>
                  <a:cubicBezTo>
                    <a:pt x="1801" y="57921"/>
                    <a:pt x="50577" y="74106"/>
                    <a:pt x="110746" y="74106"/>
                  </a:cubicBezTo>
                  <a:close/>
                </a:path>
              </a:pathLst>
            </a:custGeom>
            <a:solidFill>
              <a:srgbClr val="0078D4"/>
            </a:solidFill>
            <a:ln w="4763" cap="flat">
              <a:noFill/>
              <a:prstDash val="solid"/>
              <a:miter/>
            </a:ln>
          </p:spPr>
          <p:txBody>
            <a:bodyPr rtlCol="0" anchor="ctr"/>
            <a:lstStyle/>
            <a:p>
              <a:pPr defTabSz="1075418">
                <a:defRPr/>
              </a:pPr>
              <a:endParaRPr lang="en-US" sz="2075">
                <a:solidFill>
                  <a:srgbClr val="1A1A1A"/>
                </a:solidFill>
                <a:latin typeface="Segoe UI"/>
              </a:endParaRPr>
            </a:p>
          </p:txBody>
        </p:sp>
        <p:sp>
          <p:nvSpPr>
            <p:cNvPr id="28" name="Freeform: Shape 59">
              <a:extLst>
                <a:ext uri="{FF2B5EF4-FFF2-40B4-BE49-F238E27FC236}">
                  <a16:creationId xmlns:a16="http://schemas.microsoft.com/office/drawing/2014/main" id="{17A65671-977F-2856-A590-32343F95645A}"/>
                </a:ext>
              </a:extLst>
            </p:cNvPr>
            <p:cNvSpPr/>
            <p:nvPr/>
          </p:nvSpPr>
          <p:spPr>
            <a:xfrm>
              <a:off x="10236634" y="5086182"/>
              <a:ext cx="220903" cy="72033"/>
            </a:xfrm>
            <a:custGeom>
              <a:avLst/>
              <a:gdLst>
                <a:gd name="connsiteX0" fmla="*/ 110746 w 220902"/>
                <a:gd name="connsiteY0" fmla="*/ 74106 h 72032"/>
                <a:gd name="connsiteX1" fmla="*/ 219690 w 220902"/>
                <a:gd name="connsiteY1" fmla="*/ 37954 h 72032"/>
                <a:gd name="connsiteX2" fmla="*/ 110746 w 220902"/>
                <a:gd name="connsiteY2" fmla="*/ 1801 h 72032"/>
                <a:gd name="connsiteX3" fmla="*/ 1801 w 220902"/>
                <a:gd name="connsiteY3" fmla="*/ 37954 h 72032"/>
                <a:gd name="connsiteX4" fmla="*/ 110746 w 220902"/>
                <a:gd name="connsiteY4" fmla="*/ 74106 h 7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02" h="72032">
                  <a:moveTo>
                    <a:pt x="110746" y="74106"/>
                  </a:moveTo>
                  <a:cubicBezTo>
                    <a:pt x="170914" y="74106"/>
                    <a:pt x="219690" y="57921"/>
                    <a:pt x="219690" y="37954"/>
                  </a:cubicBezTo>
                  <a:cubicBezTo>
                    <a:pt x="219690" y="17987"/>
                    <a:pt x="170914" y="1801"/>
                    <a:pt x="110746" y="1801"/>
                  </a:cubicBezTo>
                  <a:cubicBezTo>
                    <a:pt x="50577" y="1801"/>
                    <a:pt x="1801" y="17987"/>
                    <a:pt x="1801" y="37954"/>
                  </a:cubicBezTo>
                  <a:cubicBezTo>
                    <a:pt x="1801" y="57921"/>
                    <a:pt x="50577" y="74106"/>
                    <a:pt x="110746" y="74106"/>
                  </a:cubicBezTo>
                  <a:close/>
                </a:path>
              </a:pathLst>
            </a:custGeom>
            <a:solidFill>
              <a:srgbClr val="50E6FF"/>
            </a:solidFill>
            <a:ln w="4763" cap="flat">
              <a:noFill/>
              <a:prstDash val="solid"/>
              <a:miter/>
            </a:ln>
          </p:spPr>
          <p:txBody>
            <a:bodyPr rtlCol="0" anchor="ctr"/>
            <a:lstStyle/>
            <a:p>
              <a:pPr defTabSz="1075418">
                <a:defRPr/>
              </a:pPr>
              <a:endParaRPr lang="en-US" sz="2075">
                <a:solidFill>
                  <a:srgbClr val="1A1A1A"/>
                </a:solidFill>
                <a:latin typeface="Segoe UI"/>
              </a:endParaRPr>
            </a:p>
          </p:txBody>
        </p:sp>
        <p:sp>
          <p:nvSpPr>
            <p:cNvPr id="29" name="Freeform: Shape 60">
              <a:extLst>
                <a:ext uri="{FF2B5EF4-FFF2-40B4-BE49-F238E27FC236}">
                  <a16:creationId xmlns:a16="http://schemas.microsoft.com/office/drawing/2014/main" id="{432CF91B-A5AA-AE6E-8F60-FBA17815C2F0}"/>
                </a:ext>
              </a:extLst>
            </p:cNvPr>
            <p:cNvSpPr/>
            <p:nvPr/>
          </p:nvSpPr>
          <p:spPr>
            <a:xfrm>
              <a:off x="10236634" y="5060952"/>
              <a:ext cx="220903" cy="72033"/>
            </a:xfrm>
            <a:custGeom>
              <a:avLst/>
              <a:gdLst>
                <a:gd name="connsiteX0" fmla="*/ 110746 w 220902"/>
                <a:gd name="connsiteY0" fmla="*/ 74106 h 72032"/>
                <a:gd name="connsiteX1" fmla="*/ 219690 w 220902"/>
                <a:gd name="connsiteY1" fmla="*/ 37954 h 72032"/>
                <a:gd name="connsiteX2" fmla="*/ 110746 w 220902"/>
                <a:gd name="connsiteY2" fmla="*/ 1801 h 72032"/>
                <a:gd name="connsiteX3" fmla="*/ 1801 w 220902"/>
                <a:gd name="connsiteY3" fmla="*/ 37954 h 72032"/>
                <a:gd name="connsiteX4" fmla="*/ 110746 w 220902"/>
                <a:gd name="connsiteY4" fmla="*/ 74106 h 7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02" h="72032">
                  <a:moveTo>
                    <a:pt x="110746" y="74106"/>
                  </a:moveTo>
                  <a:cubicBezTo>
                    <a:pt x="170914" y="74106"/>
                    <a:pt x="219690" y="57921"/>
                    <a:pt x="219690" y="37954"/>
                  </a:cubicBezTo>
                  <a:cubicBezTo>
                    <a:pt x="219690" y="17987"/>
                    <a:pt x="170914" y="1801"/>
                    <a:pt x="110746" y="1801"/>
                  </a:cubicBezTo>
                  <a:cubicBezTo>
                    <a:pt x="50577" y="1801"/>
                    <a:pt x="1801" y="17987"/>
                    <a:pt x="1801" y="37954"/>
                  </a:cubicBezTo>
                  <a:cubicBezTo>
                    <a:pt x="1801" y="57921"/>
                    <a:pt x="50577" y="74106"/>
                    <a:pt x="110746" y="74106"/>
                  </a:cubicBezTo>
                  <a:close/>
                </a:path>
              </a:pathLst>
            </a:custGeom>
            <a:solidFill>
              <a:srgbClr val="0078D4"/>
            </a:solidFill>
            <a:ln w="4763" cap="flat">
              <a:noFill/>
              <a:prstDash val="solid"/>
              <a:miter/>
            </a:ln>
          </p:spPr>
          <p:txBody>
            <a:bodyPr rtlCol="0" anchor="ctr"/>
            <a:lstStyle/>
            <a:p>
              <a:pPr defTabSz="1075418">
                <a:defRPr/>
              </a:pPr>
              <a:endParaRPr lang="en-US" sz="2075">
                <a:solidFill>
                  <a:srgbClr val="1A1A1A"/>
                </a:solidFill>
                <a:latin typeface="Segoe UI"/>
              </a:endParaRPr>
            </a:p>
          </p:txBody>
        </p:sp>
        <p:sp>
          <p:nvSpPr>
            <p:cNvPr id="30" name="Freeform: Shape 61">
              <a:extLst>
                <a:ext uri="{FF2B5EF4-FFF2-40B4-BE49-F238E27FC236}">
                  <a16:creationId xmlns:a16="http://schemas.microsoft.com/office/drawing/2014/main" id="{FCC4235B-E082-6CCA-3F7D-A3349CE339BE}"/>
                </a:ext>
              </a:extLst>
            </p:cNvPr>
            <p:cNvSpPr/>
            <p:nvPr/>
          </p:nvSpPr>
          <p:spPr>
            <a:xfrm>
              <a:off x="10236634" y="5035234"/>
              <a:ext cx="220903" cy="72033"/>
            </a:xfrm>
            <a:custGeom>
              <a:avLst/>
              <a:gdLst>
                <a:gd name="connsiteX0" fmla="*/ 110746 w 220902"/>
                <a:gd name="connsiteY0" fmla="*/ 74107 h 72032"/>
                <a:gd name="connsiteX1" fmla="*/ 219690 w 220902"/>
                <a:gd name="connsiteY1" fmla="*/ 37954 h 72032"/>
                <a:gd name="connsiteX2" fmla="*/ 110746 w 220902"/>
                <a:gd name="connsiteY2" fmla="*/ 1801 h 72032"/>
                <a:gd name="connsiteX3" fmla="*/ 1801 w 220902"/>
                <a:gd name="connsiteY3" fmla="*/ 37954 h 72032"/>
                <a:gd name="connsiteX4" fmla="*/ 110746 w 220902"/>
                <a:gd name="connsiteY4" fmla="*/ 74107 h 7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02" h="72032">
                  <a:moveTo>
                    <a:pt x="110746" y="74107"/>
                  </a:moveTo>
                  <a:cubicBezTo>
                    <a:pt x="170914" y="74107"/>
                    <a:pt x="219690" y="57921"/>
                    <a:pt x="219690" y="37954"/>
                  </a:cubicBezTo>
                  <a:cubicBezTo>
                    <a:pt x="219690" y="17987"/>
                    <a:pt x="170914" y="1801"/>
                    <a:pt x="110746" y="1801"/>
                  </a:cubicBezTo>
                  <a:cubicBezTo>
                    <a:pt x="50577" y="1801"/>
                    <a:pt x="1801" y="17987"/>
                    <a:pt x="1801" y="37954"/>
                  </a:cubicBezTo>
                  <a:cubicBezTo>
                    <a:pt x="1801" y="57921"/>
                    <a:pt x="50577" y="74107"/>
                    <a:pt x="110746" y="74107"/>
                  </a:cubicBezTo>
                  <a:close/>
                </a:path>
              </a:pathLst>
            </a:custGeom>
            <a:solidFill>
              <a:srgbClr val="50E6FF"/>
            </a:solidFill>
            <a:ln w="4763" cap="flat">
              <a:noFill/>
              <a:prstDash val="solid"/>
              <a:miter/>
            </a:ln>
          </p:spPr>
          <p:txBody>
            <a:bodyPr rtlCol="0" anchor="ctr"/>
            <a:lstStyle/>
            <a:p>
              <a:pPr defTabSz="1075418">
                <a:defRPr/>
              </a:pPr>
              <a:endParaRPr lang="en-US" sz="2075">
                <a:solidFill>
                  <a:srgbClr val="1A1A1A"/>
                </a:solidFill>
                <a:latin typeface="Segoe UI"/>
              </a:endParaRPr>
            </a:p>
          </p:txBody>
        </p:sp>
        <p:sp>
          <p:nvSpPr>
            <p:cNvPr id="31" name="Freeform: Shape 62">
              <a:extLst>
                <a:ext uri="{FF2B5EF4-FFF2-40B4-BE49-F238E27FC236}">
                  <a16:creationId xmlns:a16="http://schemas.microsoft.com/office/drawing/2014/main" id="{D4E34EA7-FD93-BA83-3FD6-00829D706D4D}"/>
                </a:ext>
              </a:extLst>
            </p:cNvPr>
            <p:cNvSpPr/>
            <p:nvPr/>
          </p:nvSpPr>
          <p:spPr>
            <a:xfrm>
              <a:off x="10236634" y="5011542"/>
              <a:ext cx="220903" cy="72033"/>
            </a:xfrm>
            <a:custGeom>
              <a:avLst/>
              <a:gdLst>
                <a:gd name="connsiteX0" fmla="*/ 110746 w 220902"/>
                <a:gd name="connsiteY0" fmla="*/ 74107 h 72032"/>
                <a:gd name="connsiteX1" fmla="*/ 219690 w 220902"/>
                <a:gd name="connsiteY1" fmla="*/ 37954 h 72032"/>
                <a:gd name="connsiteX2" fmla="*/ 110746 w 220902"/>
                <a:gd name="connsiteY2" fmla="*/ 1801 h 72032"/>
                <a:gd name="connsiteX3" fmla="*/ 1801 w 220902"/>
                <a:gd name="connsiteY3" fmla="*/ 37954 h 72032"/>
                <a:gd name="connsiteX4" fmla="*/ 110746 w 220902"/>
                <a:gd name="connsiteY4" fmla="*/ 74107 h 7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02" h="72032">
                  <a:moveTo>
                    <a:pt x="110746" y="74107"/>
                  </a:moveTo>
                  <a:cubicBezTo>
                    <a:pt x="170914" y="74107"/>
                    <a:pt x="219690" y="57921"/>
                    <a:pt x="219690" y="37954"/>
                  </a:cubicBezTo>
                  <a:cubicBezTo>
                    <a:pt x="219690" y="17987"/>
                    <a:pt x="170914" y="1801"/>
                    <a:pt x="110746" y="1801"/>
                  </a:cubicBezTo>
                  <a:cubicBezTo>
                    <a:pt x="50577" y="1801"/>
                    <a:pt x="1801" y="17987"/>
                    <a:pt x="1801" y="37954"/>
                  </a:cubicBezTo>
                  <a:cubicBezTo>
                    <a:pt x="1801" y="57921"/>
                    <a:pt x="50577" y="74107"/>
                    <a:pt x="110746" y="74107"/>
                  </a:cubicBezTo>
                  <a:close/>
                </a:path>
              </a:pathLst>
            </a:custGeom>
            <a:solidFill>
              <a:srgbClr val="0078D4"/>
            </a:solidFill>
            <a:ln w="4763" cap="flat">
              <a:noFill/>
              <a:prstDash val="solid"/>
              <a:miter/>
            </a:ln>
          </p:spPr>
          <p:txBody>
            <a:bodyPr rtlCol="0" anchor="ctr"/>
            <a:lstStyle/>
            <a:p>
              <a:pPr defTabSz="1075418">
                <a:defRPr/>
              </a:pPr>
              <a:endParaRPr lang="en-US" sz="2075">
                <a:solidFill>
                  <a:srgbClr val="1A1A1A"/>
                </a:solidFill>
                <a:latin typeface="Segoe UI"/>
              </a:endParaRPr>
            </a:p>
          </p:txBody>
        </p:sp>
        <p:sp>
          <p:nvSpPr>
            <p:cNvPr id="32" name="Freeform: Shape 63">
              <a:extLst>
                <a:ext uri="{FF2B5EF4-FFF2-40B4-BE49-F238E27FC236}">
                  <a16:creationId xmlns:a16="http://schemas.microsoft.com/office/drawing/2014/main" id="{F712293A-6C53-10E5-EE99-2FD58B13C31B}"/>
                </a:ext>
              </a:extLst>
            </p:cNvPr>
            <p:cNvSpPr/>
            <p:nvPr/>
          </p:nvSpPr>
          <p:spPr>
            <a:xfrm>
              <a:off x="10236634" y="4986555"/>
              <a:ext cx="220903" cy="72033"/>
            </a:xfrm>
            <a:custGeom>
              <a:avLst/>
              <a:gdLst>
                <a:gd name="connsiteX0" fmla="*/ 110746 w 220902"/>
                <a:gd name="connsiteY0" fmla="*/ 74107 h 72032"/>
                <a:gd name="connsiteX1" fmla="*/ 219690 w 220902"/>
                <a:gd name="connsiteY1" fmla="*/ 37954 h 72032"/>
                <a:gd name="connsiteX2" fmla="*/ 110746 w 220902"/>
                <a:gd name="connsiteY2" fmla="*/ 1801 h 72032"/>
                <a:gd name="connsiteX3" fmla="*/ 1801 w 220902"/>
                <a:gd name="connsiteY3" fmla="*/ 37954 h 72032"/>
                <a:gd name="connsiteX4" fmla="*/ 110746 w 220902"/>
                <a:gd name="connsiteY4" fmla="*/ 74107 h 7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02" h="72032">
                  <a:moveTo>
                    <a:pt x="110746" y="74107"/>
                  </a:moveTo>
                  <a:cubicBezTo>
                    <a:pt x="170914" y="74107"/>
                    <a:pt x="219690" y="57921"/>
                    <a:pt x="219690" y="37954"/>
                  </a:cubicBezTo>
                  <a:cubicBezTo>
                    <a:pt x="219690" y="17987"/>
                    <a:pt x="170914" y="1801"/>
                    <a:pt x="110746" y="1801"/>
                  </a:cubicBezTo>
                  <a:cubicBezTo>
                    <a:pt x="50577" y="1801"/>
                    <a:pt x="1801" y="17987"/>
                    <a:pt x="1801" y="37954"/>
                  </a:cubicBezTo>
                  <a:cubicBezTo>
                    <a:pt x="1801" y="57921"/>
                    <a:pt x="50577" y="74107"/>
                    <a:pt x="110746" y="74107"/>
                  </a:cubicBezTo>
                  <a:close/>
                </a:path>
              </a:pathLst>
            </a:custGeom>
            <a:solidFill>
              <a:srgbClr val="50E6FF"/>
            </a:solidFill>
            <a:ln w="4763" cap="flat">
              <a:noFill/>
              <a:prstDash val="solid"/>
              <a:miter/>
            </a:ln>
          </p:spPr>
          <p:txBody>
            <a:bodyPr rtlCol="0" anchor="ctr"/>
            <a:lstStyle/>
            <a:p>
              <a:pPr defTabSz="1075418">
                <a:defRPr/>
              </a:pPr>
              <a:endParaRPr lang="en-US" sz="2075">
                <a:solidFill>
                  <a:srgbClr val="1A1A1A"/>
                </a:solidFill>
                <a:latin typeface="Segoe UI"/>
              </a:endParaRPr>
            </a:p>
          </p:txBody>
        </p:sp>
        <p:sp>
          <p:nvSpPr>
            <p:cNvPr id="33" name="Freeform: Shape 64">
              <a:extLst>
                <a:ext uri="{FF2B5EF4-FFF2-40B4-BE49-F238E27FC236}">
                  <a16:creationId xmlns:a16="http://schemas.microsoft.com/office/drawing/2014/main" id="{293F51D8-6EED-074A-75DC-E4837350EB9C}"/>
                </a:ext>
              </a:extLst>
            </p:cNvPr>
            <p:cNvSpPr/>
            <p:nvPr/>
          </p:nvSpPr>
          <p:spPr>
            <a:xfrm>
              <a:off x="10236634" y="4964871"/>
              <a:ext cx="220903" cy="72033"/>
            </a:xfrm>
            <a:custGeom>
              <a:avLst/>
              <a:gdLst>
                <a:gd name="connsiteX0" fmla="*/ 110746 w 220902"/>
                <a:gd name="connsiteY0" fmla="*/ 74106 h 72032"/>
                <a:gd name="connsiteX1" fmla="*/ 219690 w 220902"/>
                <a:gd name="connsiteY1" fmla="*/ 37954 h 72032"/>
                <a:gd name="connsiteX2" fmla="*/ 110746 w 220902"/>
                <a:gd name="connsiteY2" fmla="*/ 1801 h 72032"/>
                <a:gd name="connsiteX3" fmla="*/ 1801 w 220902"/>
                <a:gd name="connsiteY3" fmla="*/ 37954 h 72032"/>
                <a:gd name="connsiteX4" fmla="*/ 110746 w 220902"/>
                <a:gd name="connsiteY4" fmla="*/ 74106 h 7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02" h="72032">
                  <a:moveTo>
                    <a:pt x="110746" y="74106"/>
                  </a:moveTo>
                  <a:cubicBezTo>
                    <a:pt x="170914" y="74106"/>
                    <a:pt x="219690" y="57920"/>
                    <a:pt x="219690" y="37954"/>
                  </a:cubicBezTo>
                  <a:cubicBezTo>
                    <a:pt x="219690" y="17987"/>
                    <a:pt x="170914" y="1801"/>
                    <a:pt x="110746" y="1801"/>
                  </a:cubicBezTo>
                  <a:cubicBezTo>
                    <a:pt x="50577" y="1801"/>
                    <a:pt x="1801" y="17987"/>
                    <a:pt x="1801" y="37954"/>
                  </a:cubicBezTo>
                  <a:cubicBezTo>
                    <a:pt x="1801" y="57920"/>
                    <a:pt x="50577" y="74106"/>
                    <a:pt x="110746" y="74106"/>
                  </a:cubicBezTo>
                  <a:close/>
                </a:path>
              </a:pathLst>
            </a:custGeom>
            <a:solidFill>
              <a:srgbClr val="0078D4"/>
            </a:solidFill>
            <a:ln w="4763" cap="flat">
              <a:noFill/>
              <a:prstDash val="solid"/>
              <a:miter/>
            </a:ln>
          </p:spPr>
          <p:txBody>
            <a:bodyPr rtlCol="0" anchor="ctr"/>
            <a:lstStyle/>
            <a:p>
              <a:pPr defTabSz="1075418">
                <a:defRPr/>
              </a:pPr>
              <a:endParaRPr lang="en-US" sz="2075">
                <a:solidFill>
                  <a:srgbClr val="1A1A1A"/>
                </a:solidFill>
                <a:latin typeface="Segoe UI"/>
              </a:endParaRPr>
            </a:p>
          </p:txBody>
        </p:sp>
        <p:sp>
          <p:nvSpPr>
            <p:cNvPr id="34" name="Freeform: Shape 65">
              <a:extLst>
                <a:ext uri="{FF2B5EF4-FFF2-40B4-BE49-F238E27FC236}">
                  <a16:creationId xmlns:a16="http://schemas.microsoft.com/office/drawing/2014/main" id="{E3372A59-CCE7-8F86-DCA8-A67C42F09F0E}"/>
                </a:ext>
              </a:extLst>
            </p:cNvPr>
            <p:cNvSpPr/>
            <p:nvPr/>
          </p:nvSpPr>
          <p:spPr>
            <a:xfrm>
              <a:off x="10118386" y="4843634"/>
              <a:ext cx="437003" cy="461010"/>
            </a:xfrm>
            <a:custGeom>
              <a:avLst/>
              <a:gdLst>
                <a:gd name="connsiteX0" fmla="*/ 204809 w 437002"/>
                <a:gd name="connsiteY0" fmla="*/ 1801 h 461010"/>
                <a:gd name="connsiteX1" fmla="*/ 1801 w 437002"/>
                <a:gd name="connsiteY1" fmla="*/ 123119 h 461010"/>
                <a:gd name="connsiteX2" fmla="*/ 25660 w 437002"/>
                <a:gd name="connsiteY2" fmla="*/ 123119 h 461010"/>
                <a:gd name="connsiteX3" fmla="*/ 204809 w 437002"/>
                <a:gd name="connsiteY3" fmla="*/ 22506 h 461010"/>
                <a:gd name="connsiteX4" fmla="*/ 414610 w 437002"/>
                <a:gd name="connsiteY4" fmla="*/ 232306 h 461010"/>
                <a:gd name="connsiteX5" fmla="*/ 204809 w 437002"/>
                <a:gd name="connsiteY5" fmla="*/ 442106 h 461010"/>
                <a:gd name="connsiteX6" fmla="*/ 25660 w 437002"/>
                <a:gd name="connsiteY6" fmla="*/ 341492 h 461010"/>
                <a:gd name="connsiteX7" fmla="*/ 1801 w 437002"/>
                <a:gd name="connsiteY7" fmla="*/ 341492 h 461010"/>
                <a:gd name="connsiteX8" fmla="*/ 204809 w 437002"/>
                <a:gd name="connsiteY8" fmla="*/ 462811 h 461010"/>
                <a:gd name="connsiteX9" fmla="*/ 435316 w 437002"/>
                <a:gd name="connsiteY9" fmla="*/ 232306 h 461010"/>
                <a:gd name="connsiteX10" fmla="*/ 204809 w 437002"/>
                <a:gd name="connsiteY10" fmla="*/ 1801 h 46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002" h="461010">
                  <a:moveTo>
                    <a:pt x="204809" y="1801"/>
                  </a:moveTo>
                  <a:cubicBezTo>
                    <a:pt x="116973" y="1801"/>
                    <a:pt x="40704" y="50895"/>
                    <a:pt x="1801" y="123119"/>
                  </a:cubicBezTo>
                  <a:lnTo>
                    <a:pt x="25660" y="123119"/>
                  </a:lnTo>
                  <a:cubicBezTo>
                    <a:pt x="62542" y="62783"/>
                    <a:pt x="128943" y="22506"/>
                    <a:pt x="204809" y="22506"/>
                  </a:cubicBezTo>
                  <a:cubicBezTo>
                    <a:pt x="320628" y="22506"/>
                    <a:pt x="414610" y="116406"/>
                    <a:pt x="414610" y="232306"/>
                  </a:cubicBezTo>
                  <a:cubicBezTo>
                    <a:pt x="414610" y="348205"/>
                    <a:pt x="320628" y="442106"/>
                    <a:pt x="204809" y="442106"/>
                  </a:cubicBezTo>
                  <a:cubicBezTo>
                    <a:pt x="128943" y="442106"/>
                    <a:pt x="62542" y="401828"/>
                    <a:pt x="25660" y="341492"/>
                  </a:cubicBezTo>
                  <a:lnTo>
                    <a:pt x="1801" y="341492"/>
                  </a:lnTo>
                  <a:cubicBezTo>
                    <a:pt x="40704" y="413717"/>
                    <a:pt x="117055" y="462811"/>
                    <a:pt x="204809" y="462811"/>
                  </a:cubicBezTo>
                  <a:cubicBezTo>
                    <a:pt x="332113" y="462811"/>
                    <a:pt x="435316" y="359609"/>
                    <a:pt x="435316" y="232306"/>
                  </a:cubicBezTo>
                  <a:cubicBezTo>
                    <a:pt x="435316" y="105002"/>
                    <a:pt x="332113" y="1801"/>
                    <a:pt x="204809" y="1801"/>
                  </a:cubicBezTo>
                  <a:close/>
                </a:path>
              </a:pathLst>
            </a:custGeom>
            <a:solidFill>
              <a:schemeClr val="accent1"/>
            </a:solidFill>
            <a:ln w="4763" cap="flat">
              <a:noFill/>
              <a:prstDash val="solid"/>
              <a:miter/>
            </a:ln>
          </p:spPr>
          <p:txBody>
            <a:bodyPr rtlCol="0" anchor="ctr"/>
            <a:lstStyle/>
            <a:p>
              <a:pPr defTabSz="1075418">
                <a:defRPr/>
              </a:pPr>
              <a:endParaRPr lang="en-US" sz="2075">
                <a:solidFill>
                  <a:srgbClr val="1A1A1A"/>
                </a:solidFill>
                <a:latin typeface="Segoe UI"/>
              </a:endParaRPr>
            </a:p>
          </p:txBody>
        </p:sp>
        <p:sp>
          <p:nvSpPr>
            <p:cNvPr id="35" name="Freeform: Shape 66">
              <a:extLst>
                <a:ext uri="{FF2B5EF4-FFF2-40B4-BE49-F238E27FC236}">
                  <a16:creationId xmlns:a16="http://schemas.microsoft.com/office/drawing/2014/main" id="{4331E399-F630-1AAE-84AC-A30A2B25DEC1}"/>
                </a:ext>
              </a:extLst>
            </p:cNvPr>
            <p:cNvSpPr/>
            <p:nvPr/>
          </p:nvSpPr>
          <p:spPr>
            <a:xfrm>
              <a:off x="10090886" y="5001356"/>
              <a:ext cx="96045" cy="148868"/>
            </a:xfrm>
            <a:custGeom>
              <a:avLst/>
              <a:gdLst>
                <a:gd name="connsiteX0" fmla="*/ 50329 w 96044"/>
                <a:gd name="connsiteY0" fmla="*/ 1801 h 148867"/>
                <a:gd name="connsiteX1" fmla="*/ 1801 w 96044"/>
                <a:gd name="connsiteY1" fmla="*/ 50328 h 148867"/>
                <a:gd name="connsiteX2" fmla="*/ 1801 w 96044"/>
                <a:gd name="connsiteY2" fmla="*/ 147383 h 148867"/>
                <a:gd name="connsiteX3" fmla="*/ 98856 w 96044"/>
                <a:gd name="connsiteY3" fmla="*/ 147383 h 148867"/>
                <a:gd name="connsiteX4" fmla="*/ 98856 w 96044"/>
                <a:gd name="connsiteY4" fmla="*/ 50328 h 148867"/>
                <a:gd name="connsiteX5" fmla="*/ 50329 w 96044"/>
                <a:gd name="connsiteY5" fmla="*/ 1801 h 148867"/>
                <a:gd name="connsiteX6" fmla="*/ 33182 w 96044"/>
                <a:gd name="connsiteY6" fmla="*/ 33182 h 148867"/>
                <a:gd name="connsiteX7" fmla="*/ 50329 w 96044"/>
                <a:gd name="connsiteY7" fmla="*/ 26064 h 148867"/>
                <a:gd name="connsiteX8" fmla="*/ 67475 w 96044"/>
                <a:gd name="connsiteY8" fmla="*/ 33182 h 148867"/>
                <a:gd name="connsiteX9" fmla="*/ 74593 w 96044"/>
                <a:gd name="connsiteY9" fmla="*/ 50328 h 148867"/>
                <a:gd name="connsiteX10" fmla="*/ 26065 w 96044"/>
                <a:gd name="connsiteY10" fmla="*/ 50328 h 148867"/>
                <a:gd name="connsiteX11" fmla="*/ 33182 w 96044"/>
                <a:gd name="connsiteY11" fmla="*/ 33182 h 148867"/>
                <a:gd name="connsiteX12" fmla="*/ 50329 w 96044"/>
                <a:gd name="connsiteY12" fmla="*/ 110987 h 148867"/>
                <a:gd name="connsiteX13" fmla="*/ 38197 w 96044"/>
                <a:gd name="connsiteY13" fmla="*/ 98855 h 148867"/>
                <a:gd name="connsiteX14" fmla="*/ 50329 w 96044"/>
                <a:gd name="connsiteY14" fmla="*/ 86724 h 148867"/>
                <a:gd name="connsiteX15" fmla="*/ 62461 w 96044"/>
                <a:gd name="connsiteY15" fmla="*/ 98855 h 148867"/>
                <a:gd name="connsiteX16" fmla="*/ 50329 w 96044"/>
                <a:gd name="connsiteY16" fmla="*/ 110987 h 14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044" h="148867">
                  <a:moveTo>
                    <a:pt x="50329" y="1801"/>
                  </a:moveTo>
                  <a:cubicBezTo>
                    <a:pt x="23638" y="1801"/>
                    <a:pt x="1801" y="23638"/>
                    <a:pt x="1801" y="50328"/>
                  </a:cubicBezTo>
                  <a:lnTo>
                    <a:pt x="1801" y="147383"/>
                  </a:lnTo>
                  <a:lnTo>
                    <a:pt x="98856" y="147383"/>
                  </a:lnTo>
                  <a:lnTo>
                    <a:pt x="98856" y="50328"/>
                  </a:lnTo>
                  <a:cubicBezTo>
                    <a:pt x="98856" y="23638"/>
                    <a:pt x="77019" y="1801"/>
                    <a:pt x="50329" y="1801"/>
                  </a:cubicBezTo>
                  <a:close/>
                  <a:moveTo>
                    <a:pt x="33182" y="33182"/>
                  </a:moveTo>
                  <a:cubicBezTo>
                    <a:pt x="37792" y="28572"/>
                    <a:pt x="43858" y="26064"/>
                    <a:pt x="50329" y="26064"/>
                  </a:cubicBezTo>
                  <a:cubicBezTo>
                    <a:pt x="56718" y="26064"/>
                    <a:pt x="62865" y="28572"/>
                    <a:pt x="67475" y="33182"/>
                  </a:cubicBezTo>
                  <a:cubicBezTo>
                    <a:pt x="72085" y="37792"/>
                    <a:pt x="74593" y="43857"/>
                    <a:pt x="74593" y="50328"/>
                  </a:cubicBezTo>
                  <a:lnTo>
                    <a:pt x="26065" y="50328"/>
                  </a:lnTo>
                  <a:cubicBezTo>
                    <a:pt x="26065" y="43939"/>
                    <a:pt x="28572" y="37792"/>
                    <a:pt x="33182" y="33182"/>
                  </a:cubicBezTo>
                  <a:close/>
                  <a:moveTo>
                    <a:pt x="50329" y="110987"/>
                  </a:moveTo>
                  <a:cubicBezTo>
                    <a:pt x="43616" y="110987"/>
                    <a:pt x="38197" y="105568"/>
                    <a:pt x="38197" y="98855"/>
                  </a:cubicBezTo>
                  <a:cubicBezTo>
                    <a:pt x="38197" y="92142"/>
                    <a:pt x="43616" y="86724"/>
                    <a:pt x="50329" y="86724"/>
                  </a:cubicBezTo>
                  <a:cubicBezTo>
                    <a:pt x="57042" y="86724"/>
                    <a:pt x="62461" y="92142"/>
                    <a:pt x="62461" y="98855"/>
                  </a:cubicBezTo>
                  <a:cubicBezTo>
                    <a:pt x="62461" y="105568"/>
                    <a:pt x="57042" y="110987"/>
                    <a:pt x="50329" y="110987"/>
                  </a:cubicBezTo>
                  <a:close/>
                </a:path>
              </a:pathLst>
            </a:custGeom>
            <a:solidFill>
              <a:srgbClr val="0078D4"/>
            </a:solidFill>
            <a:ln w="4763" cap="flat">
              <a:noFill/>
              <a:prstDash val="solid"/>
              <a:miter/>
            </a:ln>
          </p:spPr>
          <p:txBody>
            <a:bodyPr rtlCol="0" anchor="ctr"/>
            <a:lstStyle/>
            <a:p>
              <a:pPr defTabSz="1075418">
                <a:defRPr/>
              </a:pPr>
              <a:endParaRPr lang="en-US" sz="2075">
                <a:solidFill>
                  <a:srgbClr val="1A1A1A"/>
                </a:solidFill>
                <a:latin typeface="Segoe UI"/>
              </a:endParaRPr>
            </a:p>
          </p:txBody>
        </p:sp>
      </p:grpSp>
      <p:grpSp>
        <p:nvGrpSpPr>
          <p:cNvPr id="36" name="Group 152">
            <a:extLst>
              <a:ext uri="{FF2B5EF4-FFF2-40B4-BE49-F238E27FC236}">
                <a16:creationId xmlns:a16="http://schemas.microsoft.com/office/drawing/2014/main" id="{F257E225-0D55-86FB-6591-B56C59F4CC1A}"/>
              </a:ext>
              <a:ext uri="{C183D7F6-B498-43B3-948B-1728B52AA6E4}">
                <adec:decorative xmlns:adec="http://schemas.microsoft.com/office/drawing/2017/decorative" val="1"/>
              </a:ext>
            </a:extLst>
          </p:cNvPr>
          <p:cNvGrpSpPr>
            <a:grpSpLocks noChangeAspect="1"/>
          </p:cNvGrpSpPr>
          <p:nvPr/>
        </p:nvGrpSpPr>
        <p:grpSpPr bwMode="auto">
          <a:xfrm>
            <a:off x="6865031" y="2295527"/>
            <a:ext cx="1160503" cy="1156485"/>
            <a:chOff x="4560" y="2506"/>
            <a:chExt cx="289" cy="288"/>
          </a:xfrm>
        </p:grpSpPr>
        <p:sp>
          <p:nvSpPr>
            <p:cNvPr id="37" name="AutoShape 151">
              <a:extLst>
                <a:ext uri="{FF2B5EF4-FFF2-40B4-BE49-F238E27FC236}">
                  <a16:creationId xmlns:a16="http://schemas.microsoft.com/office/drawing/2014/main" id="{703BDFC5-87AE-4920-A2EF-567CFDFAD2A9}"/>
                </a:ext>
              </a:extLst>
            </p:cNvPr>
            <p:cNvSpPr>
              <a:spLocks noChangeAspect="1" noChangeArrowheads="1" noTextEdit="1"/>
            </p:cNvSpPr>
            <p:nvPr/>
          </p:nvSpPr>
          <p:spPr bwMode="auto">
            <a:xfrm>
              <a:off x="4560" y="2506"/>
              <a:ext cx="28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50" name="Oval 153">
              <a:extLst>
                <a:ext uri="{FF2B5EF4-FFF2-40B4-BE49-F238E27FC236}">
                  <a16:creationId xmlns:a16="http://schemas.microsoft.com/office/drawing/2014/main" id="{EFF33077-2B9F-1F7F-C2D1-B231D295437E}"/>
                </a:ext>
              </a:extLst>
            </p:cNvPr>
            <p:cNvSpPr>
              <a:spLocks noChangeArrowheads="1"/>
            </p:cNvSpPr>
            <p:nvPr/>
          </p:nvSpPr>
          <p:spPr bwMode="auto">
            <a:xfrm>
              <a:off x="4613" y="2557"/>
              <a:ext cx="185" cy="185"/>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51" name="Freeform 154">
              <a:extLst>
                <a:ext uri="{FF2B5EF4-FFF2-40B4-BE49-F238E27FC236}">
                  <a16:creationId xmlns:a16="http://schemas.microsoft.com/office/drawing/2014/main" id="{5D16EF27-258C-9F35-8381-7AB510CA0405}"/>
                </a:ext>
              </a:extLst>
            </p:cNvPr>
            <p:cNvSpPr>
              <a:spLocks/>
            </p:cNvSpPr>
            <p:nvPr/>
          </p:nvSpPr>
          <p:spPr bwMode="auto">
            <a:xfrm>
              <a:off x="4647" y="2605"/>
              <a:ext cx="110" cy="90"/>
            </a:xfrm>
            <a:custGeom>
              <a:avLst/>
              <a:gdLst>
                <a:gd name="T0" fmla="*/ 110 w 110"/>
                <a:gd name="T1" fmla="*/ 12 h 90"/>
                <a:gd name="T2" fmla="*/ 98 w 110"/>
                <a:gd name="T3" fmla="*/ 0 h 90"/>
                <a:gd name="T4" fmla="*/ 33 w 110"/>
                <a:gd name="T5" fmla="*/ 65 h 90"/>
                <a:gd name="T6" fmla="*/ 14 w 110"/>
                <a:gd name="T7" fmla="*/ 45 h 90"/>
                <a:gd name="T8" fmla="*/ 0 w 110"/>
                <a:gd name="T9" fmla="*/ 57 h 90"/>
                <a:gd name="T10" fmla="*/ 33 w 110"/>
                <a:gd name="T11" fmla="*/ 90 h 90"/>
                <a:gd name="T12" fmla="*/ 110 w 110"/>
                <a:gd name="T13" fmla="*/ 12 h 90"/>
              </a:gdLst>
              <a:ahLst/>
              <a:cxnLst>
                <a:cxn ang="0">
                  <a:pos x="T0" y="T1"/>
                </a:cxn>
                <a:cxn ang="0">
                  <a:pos x="T2" y="T3"/>
                </a:cxn>
                <a:cxn ang="0">
                  <a:pos x="T4" y="T5"/>
                </a:cxn>
                <a:cxn ang="0">
                  <a:pos x="T6" y="T7"/>
                </a:cxn>
                <a:cxn ang="0">
                  <a:pos x="T8" y="T9"/>
                </a:cxn>
                <a:cxn ang="0">
                  <a:pos x="T10" y="T11"/>
                </a:cxn>
                <a:cxn ang="0">
                  <a:pos x="T12" y="T13"/>
                </a:cxn>
              </a:cxnLst>
              <a:rect l="0" t="0" r="r" b="b"/>
              <a:pathLst>
                <a:path w="110" h="90">
                  <a:moveTo>
                    <a:pt x="110" y="12"/>
                  </a:moveTo>
                  <a:lnTo>
                    <a:pt x="98" y="0"/>
                  </a:lnTo>
                  <a:lnTo>
                    <a:pt x="33" y="65"/>
                  </a:lnTo>
                  <a:lnTo>
                    <a:pt x="14" y="45"/>
                  </a:lnTo>
                  <a:lnTo>
                    <a:pt x="0" y="57"/>
                  </a:lnTo>
                  <a:lnTo>
                    <a:pt x="33" y="90"/>
                  </a:lnTo>
                  <a:lnTo>
                    <a:pt x="110" y="12"/>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53" name="Freeform 155">
              <a:extLst>
                <a:ext uri="{FF2B5EF4-FFF2-40B4-BE49-F238E27FC236}">
                  <a16:creationId xmlns:a16="http://schemas.microsoft.com/office/drawing/2014/main" id="{B47DB3DF-D8BD-0FC6-4D60-578D313D55D8}"/>
                </a:ext>
              </a:extLst>
            </p:cNvPr>
            <p:cNvSpPr>
              <a:spLocks/>
            </p:cNvSpPr>
            <p:nvPr/>
          </p:nvSpPr>
          <p:spPr bwMode="auto">
            <a:xfrm>
              <a:off x="4790" y="2658"/>
              <a:ext cx="59" cy="88"/>
            </a:xfrm>
            <a:custGeom>
              <a:avLst/>
              <a:gdLst>
                <a:gd name="T0" fmla="*/ 14 w 39"/>
                <a:gd name="T1" fmla="*/ 59 h 59"/>
                <a:gd name="T2" fmla="*/ 39 w 39"/>
                <a:gd name="T3" fmla="*/ 0 h 59"/>
                <a:gd name="T4" fmla="*/ 19 w 39"/>
                <a:gd name="T5" fmla="*/ 0 h 59"/>
                <a:gd name="T6" fmla="*/ 0 w 39"/>
                <a:gd name="T7" fmla="*/ 45 h 59"/>
                <a:gd name="T8" fmla="*/ 14 w 39"/>
                <a:gd name="T9" fmla="*/ 59 h 59"/>
              </a:gdLst>
              <a:ahLst/>
              <a:cxnLst>
                <a:cxn ang="0">
                  <a:pos x="T0" y="T1"/>
                </a:cxn>
                <a:cxn ang="0">
                  <a:pos x="T2" y="T3"/>
                </a:cxn>
                <a:cxn ang="0">
                  <a:pos x="T4" y="T5"/>
                </a:cxn>
                <a:cxn ang="0">
                  <a:pos x="T6" y="T7"/>
                </a:cxn>
                <a:cxn ang="0">
                  <a:pos x="T8" y="T9"/>
                </a:cxn>
              </a:cxnLst>
              <a:rect l="0" t="0" r="r" b="b"/>
              <a:pathLst>
                <a:path w="39" h="59">
                  <a:moveTo>
                    <a:pt x="14" y="59"/>
                  </a:moveTo>
                  <a:cubicBezTo>
                    <a:pt x="28" y="43"/>
                    <a:pt x="37" y="23"/>
                    <a:pt x="39" y="0"/>
                  </a:cubicBezTo>
                  <a:cubicBezTo>
                    <a:pt x="19" y="0"/>
                    <a:pt x="19" y="0"/>
                    <a:pt x="19" y="0"/>
                  </a:cubicBezTo>
                  <a:cubicBezTo>
                    <a:pt x="18" y="17"/>
                    <a:pt x="11" y="33"/>
                    <a:pt x="0" y="45"/>
                  </a:cubicBezTo>
                  <a:lnTo>
                    <a:pt x="14" y="59"/>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54" name="Freeform 156">
              <a:extLst>
                <a:ext uri="{FF2B5EF4-FFF2-40B4-BE49-F238E27FC236}">
                  <a16:creationId xmlns:a16="http://schemas.microsoft.com/office/drawing/2014/main" id="{9C80769E-9BA6-303A-1EAE-D7C7C9EF9FE3}"/>
                </a:ext>
              </a:extLst>
            </p:cNvPr>
            <p:cNvSpPr>
              <a:spLocks/>
            </p:cNvSpPr>
            <p:nvPr/>
          </p:nvSpPr>
          <p:spPr bwMode="auto">
            <a:xfrm>
              <a:off x="4560" y="2554"/>
              <a:ext cx="59" cy="89"/>
            </a:xfrm>
            <a:custGeom>
              <a:avLst/>
              <a:gdLst>
                <a:gd name="T0" fmla="*/ 25 w 39"/>
                <a:gd name="T1" fmla="*/ 0 h 59"/>
                <a:gd name="T2" fmla="*/ 0 w 39"/>
                <a:gd name="T3" fmla="*/ 59 h 59"/>
                <a:gd name="T4" fmla="*/ 21 w 39"/>
                <a:gd name="T5" fmla="*/ 59 h 59"/>
                <a:gd name="T6" fmla="*/ 39 w 39"/>
                <a:gd name="T7" fmla="*/ 14 h 59"/>
                <a:gd name="T8" fmla="*/ 25 w 39"/>
                <a:gd name="T9" fmla="*/ 0 h 59"/>
              </a:gdLst>
              <a:ahLst/>
              <a:cxnLst>
                <a:cxn ang="0">
                  <a:pos x="T0" y="T1"/>
                </a:cxn>
                <a:cxn ang="0">
                  <a:pos x="T2" y="T3"/>
                </a:cxn>
                <a:cxn ang="0">
                  <a:pos x="T4" y="T5"/>
                </a:cxn>
                <a:cxn ang="0">
                  <a:pos x="T6" y="T7"/>
                </a:cxn>
                <a:cxn ang="0">
                  <a:pos x="T8" y="T9"/>
                </a:cxn>
              </a:cxnLst>
              <a:rect l="0" t="0" r="r" b="b"/>
              <a:pathLst>
                <a:path w="39" h="59">
                  <a:moveTo>
                    <a:pt x="25" y="0"/>
                  </a:moveTo>
                  <a:cubicBezTo>
                    <a:pt x="10" y="16"/>
                    <a:pt x="1" y="36"/>
                    <a:pt x="0" y="59"/>
                  </a:cubicBezTo>
                  <a:cubicBezTo>
                    <a:pt x="21" y="59"/>
                    <a:pt x="21" y="59"/>
                    <a:pt x="21" y="59"/>
                  </a:cubicBezTo>
                  <a:cubicBezTo>
                    <a:pt x="22" y="42"/>
                    <a:pt x="29" y="27"/>
                    <a:pt x="39" y="14"/>
                  </a:cubicBezTo>
                  <a:lnTo>
                    <a:pt x="25" y="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7170" name="Freeform 157">
              <a:extLst>
                <a:ext uri="{FF2B5EF4-FFF2-40B4-BE49-F238E27FC236}">
                  <a16:creationId xmlns:a16="http://schemas.microsoft.com/office/drawing/2014/main" id="{1F2EFFB9-71DC-E290-FB56-4B4F1EF7CFBB}"/>
                </a:ext>
              </a:extLst>
            </p:cNvPr>
            <p:cNvSpPr>
              <a:spLocks/>
            </p:cNvSpPr>
            <p:nvPr/>
          </p:nvSpPr>
          <p:spPr bwMode="auto">
            <a:xfrm>
              <a:off x="4608" y="2736"/>
              <a:ext cx="89" cy="58"/>
            </a:xfrm>
            <a:custGeom>
              <a:avLst/>
              <a:gdLst>
                <a:gd name="T0" fmla="*/ 0 w 59"/>
                <a:gd name="T1" fmla="*/ 15 h 39"/>
                <a:gd name="T2" fmla="*/ 59 w 59"/>
                <a:gd name="T3" fmla="*/ 39 h 39"/>
                <a:gd name="T4" fmla="*/ 59 w 59"/>
                <a:gd name="T5" fmla="*/ 19 h 39"/>
                <a:gd name="T6" fmla="*/ 14 w 59"/>
                <a:gd name="T7" fmla="*/ 0 h 39"/>
                <a:gd name="T8" fmla="*/ 0 w 59"/>
                <a:gd name="T9" fmla="*/ 15 h 39"/>
              </a:gdLst>
              <a:ahLst/>
              <a:cxnLst>
                <a:cxn ang="0">
                  <a:pos x="T0" y="T1"/>
                </a:cxn>
                <a:cxn ang="0">
                  <a:pos x="T2" y="T3"/>
                </a:cxn>
                <a:cxn ang="0">
                  <a:pos x="T4" y="T5"/>
                </a:cxn>
                <a:cxn ang="0">
                  <a:pos x="T6" y="T7"/>
                </a:cxn>
                <a:cxn ang="0">
                  <a:pos x="T8" y="T9"/>
                </a:cxn>
              </a:cxnLst>
              <a:rect l="0" t="0" r="r" b="b"/>
              <a:pathLst>
                <a:path w="59" h="39">
                  <a:moveTo>
                    <a:pt x="0" y="15"/>
                  </a:moveTo>
                  <a:cubicBezTo>
                    <a:pt x="16" y="29"/>
                    <a:pt x="36" y="38"/>
                    <a:pt x="59" y="39"/>
                  </a:cubicBezTo>
                  <a:cubicBezTo>
                    <a:pt x="59" y="19"/>
                    <a:pt x="59" y="19"/>
                    <a:pt x="59" y="19"/>
                  </a:cubicBezTo>
                  <a:cubicBezTo>
                    <a:pt x="42" y="18"/>
                    <a:pt x="26" y="11"/>
                    <a:pt x="14" y="0"/>
                  </a:cubicBezTo>
                  <a:lnTo>
                    <a:pt x="0" y="15"/>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7171" name="Freeform 158">
              <a:extLst>
                <a:ext uri="{FF2B5EF4-FFF2-40B4-BE49-F238E27FC236}">
                  <a16:creationId xmlns:a16="http://schemas.microsoft.com/office/drawing/2014/main" id="{F19A34EF-C806-90F2-B686-9667872624BA}"/>
                </a:ext>
              </a:extLst>
            </p:cNvPr>
            <p:cNvSpPr>
              <a:spLocks/>
            </p:cNvSpPr>
            <p:nvPr/>
          </p:nvSpPr>
          <p:spPr bwMode="auto">
            <a:xfrm>
              <a:off x="4560" y="2658"/>
              <a:ext cx="59" cy="88"/>
            </a:xfrm>
            <a:custGeom>
              <a:avLst/>
              <a:gdLst>
                <a:gd name="T0" fmla="*/ 0 w 39"/>
                <a:gd name="T1" fmla="*/ 0 h 59"/>
                <a:gd name="T2" fmla="*/ 25 w 39"/>
                <a:gd name="T3" fmla="*/ 59 h 59"/>
                <a:gd name="T4" fmla="*/ 39 w 39"/>
                <a:gd name="T5" fmla="*/ 45 h 59"/>
                <a:gd name="T6" fmla="*/ 21 w 39"/>
                <a:gd name="T7" fmla="*/ 0 h 59"/>
                <a:gd name="T8" fmla="*/ 0 w 39"/>
                <a:gd name="T9" fmla="*/ 0 h 59"/>
              </a:gdLst>
              <a:ahLst/>
              <a:cxnLst>
                <a:cxn ang="0">
                  <a:pos x="T0" y="T1"/>
                </a:cxn>
                <a:cxn ang="0">
                  <a:pos x="T2" y="T3"/>
                </a:cxn>
                <a:cxn ang="0">
                  <a:pos x="T4" y="T5"/>
                </a:cxn>
                <a:cxn ang="0">
                  <a:pos x="T6" y="T7"/>
                </a:cxn>
                <a:cxn ang="0">
                  <a:pos x="T8" y="T9"/>
                </a:cxn>
              </a:cxnLst>
              <a:rect l="0" t="0" r="r" b="b"/>
              <a:pathLst>
                <a:path w="39" h="59">
                  <a:moveTo>
                    <a:pt x="0" y="0"/>
                  </a:moveTo>
                  <a:cubicBezTo>
                    <a:pt x="1" y="23"/>
                    <a:pt x="10" y="44"/>
                    <a:pt x="25" y="59"/>
                  </a:cubicBezTo>
                  <a:cubicBezTo>
                    <a:pt x="39" y="45"/>
                    <a:pt x="39" y="45"/>
                    <a:pt x="39" y="45"/>
                  </a:cubicBezTo>
                  <a:cubicBezTo>
                    <a:pt x="28" y="33"/>
                    <a:pt x="22" y="17"/>
                    <a:pt x="21" y="0"/>
                  </a:cubicBezTo>
                  <a:lnTo>
                    <a:pt x="0"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7172" name="Freeform 159">
              <a:extLst>
                <a:ext uri="{FF2B5EF4-FFF2-40B4-BE49-F238E27FC236}">
                  <a16:creationId xmlns:a16="http://schemas.microsoft.com/office/drawing/2014/main" id="{71CC35F6-8833-3964-E673-9E8D899EF929}"/>
                </a:ext>
              </a:extLst>
            </p:cNvPr>
            <p:cNvSpPr>
              <a:spLocks/>
            </p:cNvSpPr>
            <p:nvPr/>
          </p:nvSpPr>
          <p:spPr bwMode="auto">
            <a:xfrm>
              <a:off x="4790" y="2554"/>
              <a:ext cx="59" cy="89"/>
            </a:xfrm>
            <a:custGeom>
              <a:avLst/>
              <a:gdLst>
                <a:gd name="T0" fmla="*/ 14 w 39"/>
                <a:gd name="T1" fmla="*/ 0 h 59"/>
                <a:gd name="T2" fmla="*/ 0 w 39"/>
                <a:gd name="T3" fmla="*/ 14 h 59"/>
                <a:gd name="T4" fmla="*/ 19 w 39"/>
                <a:gd name="T5" fmla="*/ 59 h 59"/>
                <a:gd name="T6" fmla="*/ 39 w 39"/>
                <a:gd name="T7" fmla="*/ 59 h 59"/>
                <a:gd name="T8" fmla="*/ 14 w 39"/>
                <a:gd name="T9" fmla="*/ 0 h 59"/>
              </a:gdLst>
              <a:ahLst/>
              <a:cxnLst>
                <a:cxn ang="0">
                  <a:pos x="T0" y="T1"/>
                </a:cxn>
                <a:cxn ang="0">
                  <a:pos x="T2" y="T3"/>
                </a:cxn>
                <a:cxn ang="0">
                  <a:pos x="T4" y="T5"/>
                </a:cxn>
                <a:cxn ang="0">
                  <a:pos x="T6" y="T7"/>
                </a:cxn>
                <a:cxn ang="0">
                  <a:pos x="T8" y="T9"/>
                </a:cxn>
              </a:cxnLst>
              <a:rect l="0" t="0" r="r" b="b"/>
              <a:pathLst>
                <a:path w="39" h="59">
                  <a:moveTo>
                    <a:pt x="14" y="0"/>
                  </a:moveTo>
                  <a:cubicBezTo>
                    <a:pt x="0" y="14"/>
                    <a:pt x="0" y="14"/>
                    <a:pt x="0" y="14"/>
                  </a:cubicBezTo>
                  <a:cubicBezTo>
                    <a:pt x="11" y="26"/>
                    <a:pt x="18" y="42"/>
                    <a:pt x="19" y="59"/>
                  </a:cubicBezTo>
                  <a:cubicBezTo>
                    <a:pt x="39" y="59"/>
                    <a:pt x="39" y="59"/>
                    <a:pt x="39" y="59"/>
                  </a:cubicBezTo>
                  <a:cubicBezTo>
                    <a:pt x="37" y="37"/>
                    <a:pt x="28" y="16"/>
                    <a:pt x="14"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7173" name="Freeform 160">
              <a:extLst>
                <a:ext uri="{FF2B5EF4-FFF2-40B4-BE49-F238E27FC236}">
                  <a16:creationId xmlns:a16="http://schemas.microsoft.com/office/drawing/2014/main" id="{78E763C4-9854-A5A8-4583-A7FBA7534DF1}"/>
                </a:ext>
              </a:extLst>
            </p:cNvPr>
            <p:cNvSpPr>
              <a:spLocks/>
            </p:cNvSpPr>
            <p:nvPr/>
          </p:nvSpPr>
          <p:spPr bwMode="auto">
            <a:xfrm>
              <a:off x="4712" y="2736"/>
              <a:ext cx="89" cy="58"/>
            </a:xfrm>
            <a:custGeom>
              <a:avLst/>
              <a:gdLst>
                <a:gd name="T0" fmla="*/ 0 w 59"/>
                <a:gd name="T1" fmla="*/ 39 h 39"/>
                <a:gd name="T2" fmla="*/ 59 w 59"/>
                <a:gd name="T3" fmla="*/ 14 h 39"/>
                <a:gd name="T4" fmla="*/ 45 w 59"/>
                <a:gd name="T5" fmla="*/ 0 h 39"/>
                <a:gd name="T6" fmla="*/ 0 w 59"/>
                <a:gd name="T7" fmla="*/ 19 h 39"/>
                <a:gd name="T8" fmla="*/ 0 w 59"/>
                <a:gd name="T9" fmla="*/ 39 h 39"/>
              </a:gdLst>
              <a:ahLst/>
              <a:cxnLst>
                <a:cxn ang="0">
                  <a:pos x="T0" y="T1"/>
                </a:cxn>
                <a:cxn ang="0">
                  <a:pos x="T2" y="T3"/>
                </a:cxn>
                <a:cxn ang="0">
                  <a:pos x="T4" y="T5"/>
                </a:cxn>
                <a:cxn ang="0">
                  <a:pos x="T6" y="T7"/>
                </a:cxn>
                <a:cxn ang="0">
                  <a:pos x="T8" y="T9"/>
                </a:cxn>
              </a:cxnLst>
              <a:rect l="0" t="0" r="r" b="b"/>
              <a:pathLst>
                <a:path w="59" h="39">
                  <a:moveTo>
                    <a:pt x="0" y="39"/>
                  </a:moveTo>
                  <a:cubicBezTo>
                    <a:pt x="23" y="38"/>
                    <a:pt x="43" y="29"/>
                    <a:pt x="59" y="14"/>
                  </a:cubicBezTo>
                  <a:cubicBezTo>
                    <a:pt x="45" y="0"/>
                    <a:pt x="45" y="0"/>
                    <a:pt x="45" y="0"/>
                  </a:cubicBezTo>
                  <a:cubicBezTo>
                    <a:pt x="33" y="11"/>
                    <a:pt x="17" y="18"/>
                    <a:pt x="0" y="19"/>
                  </a:cubicBezTo>
                  <a:lnTo>
                    <a:pt x="0" y="39"/>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7174" name="Freeform 161">
              <a:extLst>
                <a:ext uri="{FF2B5EF4-FFF2-40B4-BE49-F238E27FC236}">
                  <a16:creationId xmlns:a16="http://schemas.microsoft.com/office/drawing/2014/main" id="{77A98FA8-ABE2-6DD2-ACB8-CBEF1BBF756E}"/>
                </a:ext>
              </a:extLst>
            </p:cNvPr>
            <p:cNvSpPr>
              <a:spLocks/>
            </p:cNvSpPr>
            <p:nvPr/>
          </p:nvSpPr>
          <p:spPr bwMode="auto">
            <a:xfrm>
              <a:off x="4712" y="2508"/>
              <a:ext cx="89" cy="57"/>
            </a:xfrm>
            <a:custGeom>
              <a:avLst/>
              <a:gdLst>
                <a:gd name="T0" fmla="*/ 0 w 59"/>
                <a:gd name="T1" fmla="*/ 0 h 38"/>
                <a:gd name="T2" fmla="*/ 0 w 59"/>
                <a:gd name="T3" fmla="*/ 20 h 38"/>
                <a:gd name="T4" fmla="*/ 45 w 59"/>
                <a:gd name="T5" fmla="*/ 38 h 38"/>
                <a:gd name="T6" fmla="*/ 59 w 59"/>
                <a:gd name="T7" fmla="*/ 24 h 38"/>
                <a:gd name="T8" fmla="*/ 0 w 59"/>
                <a:gd name="T9" fmla="*/ 0 h 38"/>
              </a:gdLst>
              <a:ahLst/>
              <a:cxnLst>
                <a:cxn ang="0">
                  <a:pos x="T0" y="T1"/>
                </a:cxn>
                <a:cxn ang="0">
                  <a:pos x="T2" y="T3"/>
                </a:cxn>
                <a:cxn ang="0">
                  <a:pos x="T4" y="T5"/>
                </a:cxn>
                <a:cxn ang="0">
                  <a:pos x="T6" y="T7"/>
                </a:cxn>
                <a:cxn ang="0">
                  <a:pos x="T8" y="T9"/>
                </a:cxn>
              </a:cxnLst>
              <a:rect l="0" t="0" r="r" b="b"/>
              <a:pathLst>
                <a:path w="59" h="38">
                  <a:moveTo>
                    <a:pt x="0" y="0"/>
                  </a:moveTo>
                  <a:cubicBezTo>
                    <a:pt x="0" y="20"/>
                    <a:pt x="0" y="20"/>
                    <a:pt x="0" y="20"/>
                  </a:cubicBezTo>
                  <a:cubicBezTo>
                    <a:pt x="17" y="21"/>
                    <a:pt x="33" y="28"/>
                    <a:pt x="45" y="38"/>
                  </a:cubicBezTo>
                  <a:cubicBezTo>
                    <a:pt x="59" y="24"/>
                    <a:pt x="59" y="24"/>
                    <a:pt x="59" y="24"/>
                  </a:cubicBezTo>
                  <a:cubicBezTo>
                    <a:pt x="43" y="10"/>
                    <a:pt x="23" y="1"/>
                    <a:pt x="0"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sp>
          <p:nvSpPr>
            <p:cNvPr id="7175" name="Freeform 162">
              <a:extLst>
                <a:ext uri="{FF2B5EF4-FFF2-40B4-BE49-F238E27FC236}">
                  <a16:creationId xmlns:a16="http://schemas.microsoft.com/office/drawing/2014/main" id="{ABBB8659-7BCA-ACC7-8AD6-8F3BF388D318}"/>
                </a:ext>
              </a:extLst>
            </p:cNvPr>
            <p:cNvSpPr>
              <a:spLocks/>
            </p:cNvSpPr>
            <p:nvPr/>
          </p:nvSpPr>
          <p:spPr bwMode="auto">
            <a:xfrm>
              <a:off x="4608" y="2508"/>
              <a:ext cx="89" cy="57"/>
            </a:xfrm>
            <a:custGeom>
              <a:avLst/>
              <a:gdLst>
                <a:gd name="T0" fmla="*/ 59 w 59"/>
                <a:gd name="T1" fmla="*/ 0 h 38"/>
                <a:gd name="T2" fmla="*/ 0 w 59"/>
                <a:gd name="T3" fmla="*/ 24 h 38"/>
                <a:gd name="T4" fmla="*/ 14 w 59"/>
                <a:gd name="T5" fmla="*/ 38 h 38"/>
                <a:gd name="T6" fmla="*/ 59 w 59"/>
                <a:gd name="T7" fmla="*/ 20 h 38"/>
                <a:gd name="T8" fmla="*/ 59 w 59"/>
                <a:gd name="T9" fmla="*/ 0 h 38"/>
              </a:gdLst>
              <a:ahLst/>
              <a:cxnLst>
                <a:cxn ang="0">
                  <a:pos x="T0" y="T1"/>
                </a:cxn>
                <a:cxn ang="0">
                  <a:pos x="T2" y="T3"/>
                </a:cxn>
                <a:cxn ang="0">
                  <a:pos x="T4" y="T5"/>
                </a:cxn>
                <a:cxn ang="0">
                  <a:pos x="T6" y="T7"/>
                </a:cxn>
                <a:cxn ang="0">
                  <a:pos x="T8" y="T9"/>
                </a:cxn>
              </a:cxnLst>
              <a:rect l="0" t="0" r="r" b="b"/>
              <a:pathLst>
                <a:path w="59" h="38">
                  <a:moveTo>
                    <a:pt x="59" y="0"/>
                  </a:moveTo>
                  <a:cubicBezTo>
                    <a:pt x="36" y="1"/>
                    <a:pt x="16" y="10"/>
                    <a:pt x="0" y="24"/>
                  </a:cubicBezTo>
                  <a:cubicBezTo>
                    <a:pt x="14" y="38"/>
                    <a:pt x="14" y="38"/>
                    <a:pt x="14" y="38"/>
                  </a:cubicBezTo>
                  <a:cubicBezTo>
                    <a:pt x="27" y="28"/>
                    <a:pt x="42" y="21"/>
                    <a:pt x="59" y="20"/>
                  </a:cubicBezTo>
                  <a:cubicBezTo>
                    <a:pt x="59" y="0"/>
                    <a:pt x="59" y="0"/>
                    <a:pt x="59"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7555" tIns="53778" rIns="107555" bIns="53778" numCol="1" anchor="t" anchorCtr="0" compatLnSpc="1">
              <a:prstTxWarp prst="textNoShape">
                <a:avLst/>
              </a:prstTxWarp>
            </a:bodyPr>
            <a:lstStyle/>
            <a:p>
              <a:pPr defTabSz="1075418">
                <a:defRPr/>
              </a:pPr>
              <a:endParaRPr lang="en-US" sz="2075">
                <a:solidFill>
                  <a:srgbClr val="1A1A1A"/>
                </a:solidFill>
                <a:latin typeface="Segoe UI"/>
              </a:endParaRPr>
            </a:p>
          </p:txBody>
        </p:sp>
      </p:grpSp>
      <p:grpSp>
        <p:nvGrpSpPr>
          <p:cNvPr id="7176" name="Group 7175">
            <a:extLst>
              <a:ext uri="{FF2B5EF4-FFF2-40B4-BE49-F238E27FC236}">
                <a16:creationId xmlns:a16="http://schemas.microsoft.com/office/drawing/2014/main" id="{EB3BA4AA-8CDA-D770-B78D-958B64677AD1}"/>
              </a:ext>
              <a:ext uri="{C183D7F6-B498-43B3-948B-1728B52AA6E4}">
                <adec:decorative xmlns:adec="http://schemas.microsoft.com/office/drawing/2017/decorative" val="1"/>
              </a:ext>
            </a:extLst>
          </p:cNvPr>
          <p:cNvGrpSpPr/>
          <p:nvPr/>
        </p:nvGrpSpPr>
        <p:grpSpPr>
          <a:xfrm>
            <a:off x="9643454" y="2301277"/>
            <a:ext cx="1359235" cy="1138778"/>
            <a:chOff x="1384373" y="2607751"/>
            <a:chExt cx="1124342" cy="941984"/>
          </a:xfrm>
        </p:grpSpPr>
        <p:grpSp>
          <p:nvGrpSpPr>
            <p:cNvPr id="7177" name="Graphic 5" descr="security, camera">
              <a:extLst>
                <a:ext uri="{FF2B5EF4-FFF2-40B4-BE49-F238E27FC236}">
                  <a16:creationId xmlns:a16="http://schemas.microsoft.com/office/drawing/2014/main" id="{4E55893B-B0FA-6ECB-26BD-5CB1B7F90C89}"/>
                </a:ext>
              </a:extLst>
            </p:cNvPr>
            <p:cNvGrpSpPr/>
            <p:nvPr/>
          </p:nvGrpSpPr>
          <p:grpSpPr>
            <a:xfrm>
              <a:off x="1384373" y="2608293"/>
              <a:ext cx="476177" cy="476177"/>
              <a:chOff x="9207610" y="4853940"/>
              <a:chExt cx="450484" cy="450484"/>
            </a:xfrm>
          </p:grpSpPr>
          <p:sp>
            <p:nvSpPr>
              <p:cNvPr id="7195" name="Freeform: Shape 20">
                <a:extLst>
                  <a:ext uri="{FF2B5EF4-FFF2-40B4-BE49-F238E27FC236}">
                    <a16:creationId xmlns:a16="http://schemas.microsoft.com/office/drawing/2014/main" id="{61901474-03AE-D327-B84A-A1E4D4F14C1A}"/>
                  </a:ext>
                </a:extLst>
              </p:cNvPr>
              <p:cNvSpPr/>
              <p:nvPr/>
            </p:nvSpPr>
            <p:spPr>
              <a:xfrm>
                <a:off x="9236921" y="5118058"/>
                <a:ext cx="148613" cy="92883"/>
              </a:xfrm>
              <a:custGeom>
                <a:avLst/>
                <a:gdLst>
                  <a:gd name="connsiteX0" fmla="*/ 1688 w 148613"/>
                  <a:gd name="connsiteY0" fmla="*/ 43456 h 92883"/>
                  <a:gd name="connsiteX1" fmla="*/ 105717 w 148613"/>
                  <a:gd name="connsiteY1" fmla="*/ 91403 h 92883"/>
                  <a:gd name="connsiteX2" fmla="*/ 148580 w 148613"/>
                  <a:gd name="connsiteY2" fmla="*/ 91403 h 92883"/>
                  <a:gd name="connsiteX3" fmla="*/ 148580 w 148613"/>
                  <a:gd name="connsiteY3" fmla="*/ 1688 h 92883"/>
                  <a:gd name="connsiteX4" fmla="*/ 108846 w 148613"/>
                  <a:gd name="connsiteY4" fmla="*/ 1688 h 92883"/>
                  <a:gd name="connsiteX5" fmla="*/ 108846 w 148613"/>
                  <a:gd name="connsiteY5" fmla="*/ 53702 h 92883"/>
                  <a:gd name="connsiteX6" fmla="*/ 11934 w 148613"/>
                  <a:gd name="connsiteY6" fmla="*/ 12873 h 92883"/>
                  <a:gd name="connsiteX7" fmla="*/ 1688 w 148613"/>
                  <a:gd name="connsiteY7" fmla="*/ 43456 h 92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13" h="92883">
                    <a:moveTo>
                      <a:pt x="1688" y="43456"/>
                    </a:moveTo>
                    <a:lnTo>
                      <a:pt x="105717" y="91403"/>
                    </a:lnTo>
                    <a:lnTo>
                      <a:pt x="148580" y="91403"/>
                    </a:lnTo>
                    <a:lnTo>
                      <a:pt x="148580" y="1688"/>
                    </a:lnTo>
                    <a:lnTo>
                      <a:pt x="108846" y="1688"/>
                    </a:lnTo>
                    <a:lnTo>
                      <a:pt x="108846" y="53702"/>
                    </a:lnTo>
                    <a:lnTo>
                      <a:pt x="11934" y="12873"/>
                    </a:lnTo>
                    <a:lnTo>
                      <a:pt x="1688" y="43456"/>
                    </a:lnTo>
                    <a:close/>
                  </a:path>
                </a:pathLst>
              </a:custGeom>
              <a:solidFill>
                <a:srgbClr val="0078D4"/>
              </a:solidFill>
              <a:ln w="4615" cap="flat">
                <a:noFill/>
                <a:prstDash val="solid"/>
                <a:miter/>
              </a:ln>
            </p:spPr>
            <p:txBody>
              <a:bodyPr rtlCol="0" anchor="ctr"/>
              <a:lstStyle/>
              <a:p>
                <a:pPr defTabSz="1075418">
                  <a:defRPr/>
                </a:pPr>
                <a:endParaRPr lang="en-US" sz="2075">
                  <a:solidFill>
                    <a:srgbClr val="1A1A1A"/>
                  </a:solidFill>
                  <a:latin typeface="Segoe UI"/>
                </a:endParaRPr>
              </a:p>
            </p:txBody>
          </p:sp>
          <p:sp>
            <p:nvSpPr>
              <p:cNvPr id="7196" name="Freeform: Shape 21">
                <a:extLst>
                  <a:ext uri="{FF2B5EF4-FFF2-40B4-BE49-F238E27FC236}">
                    <a16:creationId xmlns:a16="http://schemas.microsoft.com/office/drawing/2014/main" id="{2E247253-1C64-3BA7-6AB0-46AFFD658747}"/>
                  </a:ext>
                </a:extLst>
              </p:cNvPr>
              <p:cNvSpPr/>
              <p:nvPr/>
            </p:nvSpPr>
            <p:spPr>
              <a:xfrm>
                <a:off x="9288461" y="5006126"/>
                <a:ext cx="176478" cy="143969"/>
              </a:xfrm>
              <a:custGeom>
                <a:avLst/>
                <a:gdLst>
                  <a:gd name="connsiteX0" fmla="*/ 175565 w 176478"/>
                  <a:gd name="connsiteY0" fmla="*/ 56988 h 143969"/>
                  <a:gd name="connsiteX1" fmla="*/ 37276 w 176478"/>
                  <a:gd name="connsiteY1" fmla="*/ 1688 h 143969"/>
                  <a:gd name="connsiteX2" fmla="*/ 1688 w 176478"/>
                  <a:gd name="connsiteY2" fmla="*/ 90699 h 143969"/>
                  <a:gd name="connsiteX3" fmla="*/ 139976 w 176478"/>
                  <a:gd name="connsiteY3" fmla="*/ 146077 h 143969"/>
                  <a:gd name="connsiteX4" fmla="*/ 175565 w 176478"/>
                  <a:gd name="connsiteY4" fmla="*/ 56988 h 143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478" h="143969">
                    <a:moveTo>
                      <a:pt x="175565" y="56988"/>
                    </a:moveTo>
                    <a:lnTo>
                      <a:pt x="37276" y="1688"/>
                    </a:lnTo>
                    <a:lnTo>
                      <a:pt x="1688" y="90699"/>
                    </a:lnTo>
                    <a:lnTo>
                      <a:pt x="139976" y="146077"/>
                    </a:lnTo>
                    <a:lnTo>
                      <a:pt x="175565" y="56988"/>
                    </a:lnTo>
                    <a:close/>
                  </a:path>
                </a:pathLst>
              </a:custGeom>
              <a:solidFill>
                <a:srgbClr val="50E6FF"/>
              </a:solidFill>
              <a:ln w="4615" cap="flat">
                <a:noFill/>
                <a:prstDash val="solid"/>
                <a:miter/>
              </a:ln>
            </p:spPr>
            <p:txBody>
              <a:bodyPr rtlCol="0" anchor="ctr"/>
              <a:lstStyle/>
              <a:p>
                <a:pPr defTabSz="1075418">
                  <a:defRPr/>
                </a:pPr>
                <a:endParaRPr lang="en-US" sz="2075">
                  <a:solidFill>
                    <a:srgbClr val="1A1A1A"/>
                  </a:solidFill>
                  <a:latin typeface="Segoe UI"/>
                </a:endParaRPr>
              </a:p>
            </p:txBody>
          </p:sp>
          <p:sp>
            <p:nvSpPr>
              <p:cNvPr id="7197" name="Freeform: Shape 22">
                <a:extLst>
                  <a:ext uri="{FF2B5EF4-FFF2-40B4-BE49-F238E27FC236}">
                    <a16:creationId xmlns:a16="http://schemas.microsoft.com/office/drawing/2014/main" id="{59D2AA20-F57A-4C08-1248-7EA0C314B5EA}"/>
                  </a:ext>
                </a:extLst>
              </p:cNvPr>
              <p:cNvSpPr/>
              <p:nvPr/>
            </p:nvSpPr>
            <p:spPr>
              <a:xfrm>
                <a:off x="9431133" y="4962878"/>
                <a:ext cx="181122" cy="167190"/>
              </a:xfrm>
              <a:custGeom>
                <a:avLst/>
                <a:gdLst>
                  <a:gd name="connsiteX0" fmla="*/ 183934 w 181122"/>
                  <a:gd name="connsiteY0" fmla="*/ 56988 h 167189"/>
                  <a:gd name="connsiteX1" fmla="*/ 45646 w 181122"/>
                  <a:gd name="connsiteY1" fmla="*/ 1688 h 167189"/>
                  <a:gd name="connsiteX2" fmla="*/ 1688 w 181122"/>
                  <a:gd name="connsiteY2" fmla="*/ 111584 h 167189"/>
                  <a:gd name="connsiteX3" fmla="*/ 139976 w 181122"/>
                  <a:gd name="connsiteY3" fmla="*/ 166883 h 167189"/>
                  <a:gd name="connsiteX4" fmla="*/ 183934 w 181122"/>
                  <a:gd name="connsiteY4" fmla="*/ 56988 h 167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22" h="167189">
                    <a:moveTo>
                      <a:pt x="183934" y="56988"/>
                    </a:moveTo>
                    <a:lnTo>
                      <a:pt x="45646" y="1688"/>
                    </a:lnTo>
                    <a:lnTo>
                      <a:pt x="1688" y="111584"/>
                    </a:lnTo>
                    <a:lnTo>
                      <a:pt x="139976" y="166883"/>
                    </a:lnTo>
                    <a:lnTo>
                      <a:pt x="183934" y="56988"/>
                    </a:lnTo>
                    <a:close/>
                  </a:path>
                </a:pathLst>
              </a:custGeom>
              <a:solidFill>
                <a:srgbClr val="50E6FF"/>
              </a:solidFill>
              <a:ln w="4615" cap="flat">
                <a:noFill/>
                <a:prstDash val="solid"/>
                <a:miter/>
              </a:ln>
            </p:spPr>
            <p:txBody>
              <a:bodyPr rtlCol="0" anchor="ctr"/>
              <a:lstStyle/>
              <a:p>
                <a:pPr defTabSz="1075418">
                  <a:defRPr/>
                </a:pPr>
                <a:endParaRPr lang="en-US" sz="2075">
                  <a:solidFill>
                    <a:srgbClr val="1A1A1A"/>
                  </a:solidFill>
                  <a:latin typeface="Segoe UI"/>
                </a:endParaRPr>
              </a:p>
            </p:txBody>
          </p:sp>
          <p:sp>
            <p:nvSpPr>
              <p:cNvPr id="7198" name="Freeform: Shape 23">
                <a:extLst>
                  <a:ext uri="{FF2B5EF4-FFF2-40B4-BE49-F238E27FC236}">
                    <a16:creationId xmlns:a16="http://schemas.microsoft.com/office/drawing/2014/main" id="{8C3D3DDE-8C4E-0208-5D9E-F4883C77094E}"/>
                  </a:ext>
                </a:extLst>
              </p:cNvPr>
              <p:cNvSpPr/>
              <p:nvPr/>
            </p:nvSpPr>
            <p:spPr>
              <a:xfrm>
                <a:off x="9209383" y="5091463"/>
                <a:ext cx="46442" cy="116104"/>
              </a:xfrm>
              <a:custGeom>
                <a:avLst/>
                <a:gdLst>
                  <a:gd name="connsiteX0" fmla="*/ 45568 w 46441"/>
                  <a:gd name="connsiteY0" fmla="*/ 1688 h 116104"/>
                  <a:gd name="connsiteX1" fmla="*/ 1688 w 46441"/>
                  <a:gd name="connsiteY1" fmla="*/ 1688 h 116104"/>
                  <a:gd name="connsiteX2" fmla="*/ 1688 w 46441"/>
                  <a:gd name="connsiteY2" fmla="*/ 117450 h 116104"/>
                  <a:gd name="connsiteX3" fmla="*/ 45568 w 46441"/>
                  <a:gd name="connsiteY3" fmla="*/ 117450 h 116104"/>
                  <a:gd name="connsiteX4" fmla="*/ 45568 w 46441"/>
                  <a:gd name="connsiteY4" fmla="*/ 1688 h 116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41" h="116104">
                    <a:moveTo>
                      <a:pt x="45568" y="1688"/>
                    </a:moveTo>
                    <a:lnTo>
                      <a:pt x="1688" y="1688"/>
                    </a:lnTo>
                    <a:lnTo>
                      <a:pt x="1688" y="117450"/>
                    </a:lnTo>
                    <a:lnTo>
                      <a:pt x="45568" y="117450"/>
                    </a:lnTo>
                    <a:lnTo>
                      <a:pt x="45568" y="1688"/>
                    </a:lnTo>
                    <a:close/>
                  </a:path>
                </a:pathLst>
              </a:custGeom>
              <a:solidFill>
                <a:srgbClr val="0078D4"/>
              </a:solidFill>
              <a:ln w="4615" cap="flat">
                <a:noFill/>
                <a:prstDash val="solid"/>
                <a:miter/>
              </a:ln>
            </p:spPr>
            <p:txBody>
              <a:bodyPr rtlCol="0" anchor="ctr"/>
              <a:lstStyle/>
              <a:p>
                <a:pPr defTabSz="1075418">
                  <a:defRPr/>
                </a:pPr>
                <a:endParaRPr lang="en-US" sz="2075">
                  <a:solidFill>
                    <a:srgbClr val="1A1A1A"/>
                  </a:solidFill>
                  <a:latin typeface="Segoe UI"/>
                </a:endParaRPr>
              </a:p>
            </p:txBody>
          </p:sp>
          <p:sp>
            <p:nvSpPr>
              <p:cNvPr id="7199" name="Freeform: Shape 24">
                <a:extLst>
                  <a:ext uri="{FF2B5EF4-FFF2-40B4-BE49-F238E27FC236}">
                    <a16:creationId xmlns:a16="http://schemas.microsoft.com/office/drawing/2014/main" id="{481E87B9-F86B-6806-6C4B-3937BAA1DB40}"/>
                  </a:ext>
                </a:extLst>
              </p:cNvPr>
              <p:cNvSpPr/>
              <p:nvPr/>
            </p:nvSpPr>
            <p:spPr>
              <a:xfrm>
                <a:off x="9243098" y="4861976"/>
                <a:ext cx="413331" cy="264717"/>
              </a:xfrm>
              <a:custGeom>
                <a:avLst/>
                <a:gdLst>
                  <a:gd name="connsiteX0" fmla="*/ 281159 w 413330"/>
                  <a:gd name="connsiteY0" fmla="*/ 266923 h 264717"/>
                  <a:gd name="connsiteX1" fmla="*/ 1688 w 413330"/>
                  <a:gd name="connsiteY1" fmla="*/ 154681 h 264717"/>
                  <a:gd name="connsiteX2" fmla="*/ 62854 w 413330"/>
                  <a:gd name="connsiteY2" fmla="*/ 1688 h 264717"/>
                  <a:gd name="connsiteX3" fmla="*/ 411704 w 413330"/>
                  <a:gd name="connsiteY3" fmla="*/ 141462 h 264717"/>
                  <a:gd name="connsiteX4" fmla="*/ 306658 w 413330"/>
                  <a:gd name="connsiteY4" fmla="*/ 200595 h 264717"/>
                  <a:gd name="connsiteX5" fmla="*/ 281159 w 413330"/>
                  <a:gd name="connsiteY5" fmla="*/ 266923 h 26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330" h="264717">
                    <a:moveTo>
                      <a:pt x="281159" y="266923"/>
                    </a:moveTo>
                    <a:lnTo>
                      <a:pt x="1688" y="154681"/>
                    </a:lnTo>
                    <a:lnTo>
                      <a:pt x="62854" y="1688"/>
                    </a:lnTo>
                    <a:lnTo>
                      <a:pt x="411704" y="141462"/>
                    </a:lnTo>
                    <a:lnTo>
                      <a:pt x="306658" y="200595"/>
                    </a:lnTo>
                    <a:lnTo>
                      <a:pt x="281159" y="266923"/>
                    </a:lnTo>
                    <a:close/>
                  </a:path>
                </a:pathLst>
              </a:custGeom>
              <a:solidFill>
                <a:srgbClr val="0078D4"/>
              </a:solidFill>
              <a:ln w="4615" cap="flat">
                <a:noFill/>
                <a:prstDash val="solid"/>
                <a:miter/>
              </a:ln>
            </p:spPr>
            <p:txBody>
              <a:bodyPr rtlCol="0" anchor="ctr"/>
              <a:lstStyle/>
              <a:p>
                <a:pPr defTabSz="1075418">
                  <a:defRPr/>
                </a:pPr>
                <a:endParaRPr lang="en-US" sz="2075">
                  <a:solidFill>
                    <a:srgbClr val="1A1A1A"/>
                  </a:solidFill>
                  <a:latin typeface="Segoe UI"/>
                </a:endParaRPr>
              </a:p>
            </p:txBody>
          </p:sp>
          <p:sp>
            <p:nvSpPr>
              <p:cNvPr id="7200" name="Freeform: Shape 25">
                <a:extLst>
                  <a:ext uri="{FF2B5EF4-FFF2-40B4-BE49-F238E27FC236}">
                    <a16:creationId xmlns:a16="http://schemas.microsoft.com/office/drawing/2014/main" id="{4FE5CC3E-BA43-B2C7-1016-4F2396E9F3D2}"/>
                  </a:ext>
                </a:extLst>
              </p:cNvPr>
              <p:cNvSpPr/>
              <p:nvPr/>
            </p:nvSpPr>
            <p:spPr>
              <a:xfrm>
                <a:off x="9294094" y="4890530"/>
                <a:ext cx="311159" cy="148613"/>
              </a:xfrm>
              <a:custGeom>
                <a:avLst/>
                <a:gdLst>
                  <a:gd name="connsiteX0" fmla="*/ 243458 w 311159"/>
                  <a:gd name="connsiteY0" fmla="*/ 147563 h 148613"/>
                  <a:gd name="connsiteX1" fmla="*/ 1688 w 311159"/>
                  <a:gd name="connsiteY1" fmla="*/ 50652 h 148613"/>
                  <a:gd name="connsiteX2" fmla="*/ 21085 w 311159"/>
                  <a:gd name="connsiteY2" fmla="*/ 1688 h 148613"/>
                  <a:gd name="connsiteX3" fmla="*/ 311820 w 311159"/>
                  <a:gd name="connsiteY3" fmla="*/ 117997 h 148613"/>
                  <a:gd name="connsiteX4" fmla="*/ 243458 w 311159"/>
                  <a:gd name="connsiteY4" fmla="*/ 147563 h 14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159" h="148613">
                    <a:moveTo>
                      <a:pt x="243458" y="147563"/>
                    </a:moveTo>
                    <a:lnTo>
                      <a:pt x="1688" y="50652"/>
                    </a:lnTo>
                    <a:lnTo>
                      <a:pt x="21085" y="1688"/>
                    </a:lnTo>
                    <a:lnTo>
                      <a:pt x="311820" y="117997"/>
                    </a:lnTo>
                    <a:lnTo>
                      <a:pt x="243458" y="147563"/>
                    </a:lnTo>
                    <a:close/>
                  </a:path>
                </a:pathLst>
              </a:custGeom>
              <a:solidFill>
                <a:srgbClr val="50E6FF"/>
              </a:solidFill>
              <a:ln w="4615" cap="flat">
                <a:noFill/>
                <a:prstDash val="solid"/>
                <a:miter/>
              </a:ln>
            </p:spPr>
            <p:txBody>
              <a:bodyPr rtlCol="0" anchor="ctr"/>
              <a:lstStyle/>
              <a:p>
                <a:pPr defTabSz="1075418">
                  <a:defRPr/>
                </a:pPr>
                <a:endParaRPr lang="en-US" sz="2075">
                  <a:solidFill>
                    <a:srgbClr val="1A1A1A"/>
                  </a:solidFill>
                  <a:latin typeface="Segoe UI"/>
                </a:endParaRPr>
              </a:p>
            </p:txBody>
          </p:sp>
        </p:grpSp>
        <p:grpSp>
          <p:nvGrpSpPr>
            <p:cNvPr id="7178" name="Group 7177">
              <a:extLst>
                <a:ext uri="{FF2B5EF4-FFF2-40B4-BE49-F238E27FC236}">
                  <a16:creationId xmlns:a16="http://schemas.microsoft.com/office/drawing/2014/main" id="{8033132C-16C6-1218-5FEC-5E0EF8AF418F}"/>
                </a:ext>
              </a:extLst>
            </p:cNvPr>
            <p:cNvGrpSpPr/>
            <p:nvPr/>
          </p:nvGrpSpPr>
          <p:grpSpPr>
            <a:xfrm>
              <a:off x="1759596" y="2836757"/>
              <a:ext cx="545454" cy="434258"/>
              <a:chOff x="6192798" y="5102604"/>
              <a:chExt cx="537707" cy="428090"/>
            </a:xfrm>
          </p:grpSpPr>
          <p:grpSp>
            <p:nvGrpSpPr>
              <p:cNvPr id="7180" name="Group 7179">
                <a:extLst>
                  <a:ext uri="{FF2B5EF4-FFF2-40B4-BE49-F238E27FC236}">
                    <a16:creationId xmlns:a16="http://schemas.microsoft.com/office/drawing/2014/main" id="{2D51BC2E-14B4-EEB1-C98E-13E4DF71FF32}"/>
                  </a:ext>
                </a:extLst>
              </p:cNvPr>
              <p:cNvGrpSpPr/>
              <p:nvPr/>
            </p:nvGrpSpPr>
            <p:grpSpPr>
              <a:xfrm>
                <a:off x="6462844" y="5102604"/>
                <a:ext cx="267661" cy="197718"/>
                <a:chOff x="5056189" y="1363664"/>
                <a:chExt cx="315913" cy="233363"/>
              </a:xfrm>
            </p:grpSpPr>
            <p:sp>
              <p:nvSpPr>
                <p:cNvPr id="7190" name="Freeform 44">
                  <a:extLst>
                    <a:ext uri="{FF2B5EF4-FFF2-40B4-BE49-F238E27FC236}">
                      <a16:creationId xmlns:a16="http://schemas.microsoft.com/office/drawing/2014/main" id="{2B78936B-56FF-D058-7DBA-2AB2990EAC4A}"/>
                    </a:ext>
                  </a:extLst>
                </p:cNvPr>
                <p:cNvSpPr>
                  <a:spLocks/>
                </p:cNvSpPr>
                <p:nvPr/>
              </p:nvSpPr>
              <p:spPr bwMode="auto">
                <a:xfrm>
                  <a:off x="5056189" y="1379539"/>
                  <a:ext cx="315913" cy="217488"/>
                </a:xfrm>
                <a:custGeom>
                  <a:avLst/>
                  <a:gdLst>
                    <a:gd name="T0" fmla="*/ 188 w 188"/>
                    <a:gd name="T1" fmla="*/ 119 h 129"/>
                    <a:gd name="T2" fmla="*/ 179 w 188"/>
                    <a:gd name="T3" fmla="*/ 129 h 129"/>
                    <a:gd name="T4" fmla="*/ 9 w 188"/>
                    <a:gd name="T5" fmla="*/ 129 h 129"/>
                    <a:gd name="T6" fmla="*/ 0 w 188"/>
                    <a:gd name="T7" fmla="*/ 119 h 129"/>
                    <a:gd name="T8" fmla="*/ 0 w 188"/>
                    <a:gd name="T9" fmla="*/ 82 h 129"/>
                    <a:gd name="T10" fmla="*/ 9 w 188"/>
                    <a:gd name="T11" fmla="*/ 72 h 129"/>
                    <a:gd name="T12" fmla="*/ 179 w 188"/>
                    <a:gd name="T13" fmla="*/ 72 h 129"/>
                    <a:gd name="T14" fmla="*/ 188 w 188"/>
                    <a:gd name="T15" fmla="*/ 82 h 129"/>
                    <a:gd name="T16" fmla="*/ 188 w 188"/>
                    <a:gd name="T17"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29">
                      <a:moveTo>
                        <a:pt x="188" y="119"/>
                      </a:moveTo>
                      <a:cubicBezTo>
                        <a:pt x="188" y="125"/>
                        <a:pt x="184" y="129"/>
                        <a:pt x="179" y="129"/>
                      </a:cubicBezTo>
                      <a:cubicBezTo>
                        <a:pt x="9" y="129"/>
                        <a:pt x="9" y="129"/>
                        <a:pt x="9" y="129"/>
                      </a:cubicBezTo>
                      <a:cubicBezTo>
                        <a:pt x="4" y="129"/>
                        <a:pt x="0" y="125"/>
                        <a:pt x="0" y="119"/>
                      </a:cubicBezTo>
                      <a:cubicBezTo>
                        <a:pt x="0" y="0"/>
                        <a:pt x="0" y="82"/>
                        <a:pt x="0" y="82"/>
                      </a:cubicBezTo>
                      <a:cubicBezTo>
                        <a:pt x="0" y="76"/>
                        <a:pt x="4" y="72"/>
                        <a:pt x="9" y="72"/>
                      </a:cubicBezTo>
                      <a:cubicBezTo>
                        <a:pt x="179" y="72"/>
                        <a:pt x="179" y="72"/>
                        <a:pt x="179" y="72"/>
                      </a:cubicBezTo>
                      <a:cubicBezTo>
                        <a:pt x="184" y="72"/>
                        <a:pt x="188" y="76"/>
                        <a:pt x="188" y="82"/>
                      </a:cubicBezTo>
                      <a:lnTo>
                        <a:pt x="188" y="119"/>
                      </a:lnTo>
                      <a:close/>
                    </a:path>
                  </a:pathLst>
                </a:custGeom>
                <a:solidFill>
                  <a:srgbClr val="0078D4"/>
                </a:solidFill>
                <a:ln>
                  <a:noFill/>
                </a:ln>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sp>
              <p:nvSpPr>
                <p:cNvPr id="7191" name="Freeform 45">
                  <a:extLst>
                    <a:ext uri="{FF2B5EF4-FFF2-40B4-BE49-F238E27FC236}">
                      <a16:creationId xmlns:a16="http://schemas.microsoft.com/office/drawing/2014/main" id="{C66DBF9B-05CD-4741-7C9B-16FD56580F3C}"/>
                    </a:ext>
                  </a:extLst>
                </p:cNvPr>
                <p:cNvSpPr>
                  <a:spLocks/>
                </p:cNvSpPr>
                <p:nvPr/>
              </p:nvSpPr>
              <p:spPr bwMode="auto">
                <a:xfrm>
                  <a:off x="5060951" y="1365251"/>
                  <a:ext cx="215900" cy="157163"/>
                </a:xfrm>
                <a:custGeom>
                  <a:avLst/>
                  <a:gdLst>
                    <a:gd name="T0" fmla="*/ 129 w 129"/>
                    <a:gd name="T1" fmla="*/ 0 h 94"/>
                    <a:gd name="T2" fmla="*/ 19 w 129"/>
                    <a:gd name="T3" fmla="*/ 0 h 94"/>
                    <a:gd name="T4" fmla="*/ 0 w 129"/>
                    <a:gd name="T5" fmla="*/ 19 h 94"/>
                    <a:gd name="T6" fmla="*/ 0 w 129"/>
                    <a:gd name="T7" fmla="*/ 94 h 94"/>
                    <a:gd name="T8" fmla="*/ 129 w 129"/>
                    <a:gd name="T9" fmla="*/ 94 h 94"/>
                    <a:gd name="T10" fmla="*/ 129 w 129"/>
                    <a:gd name="T11" fmla="*/ 0 h 94"/>
                  </a:gdLst>
                  <a:ahLst/>
                  <a:cxnLst>
                    <a:cxn ang="0">
                      <a:pos x="T0" y="T1"/>
                    </a:cxn>
                    <a:cxn ang="0">
                      <a:pos x="T2" y="T3"/>
                    </a:cxn>
                    <a:cxn ang="0">
                      <a:pos x="T4" y="T5"/>
                    </a:cxn>
                    <a:cxn ang="0">
                      <a:pos x="T6" y="T7"/>
                    </a:cxn>
                    <a:cxn ang="0">
                      <a:pos x="T8" y="T9"/>
                    </a:cxn>
                    <a:cxn ang="0">
                      <a:pos x="T10" y="T11"/>
                    </a:cxn>
                  </a:cxnLst>
                  <a:rect l="0" t="0" r="r" b="b"/>
                  <a:pathLst>
                    <a:path w="129" h="94">
                      <a:moveTo>
                        <a:pt x="129" y="0"/>
                      </a:moveTo>
                      <a:cubicBezTo>
                        <a:pt x="19" y="0"/>
                        <a:pt x="19" y="0"/>
                        <a:pt x="19" y="0"/>
                      </a:cubicBezTo>
                      <a:cubicBezTo>
                        <a:pt x="9" y="0"/>
                        <a:pt x="0" y="9"/>
                        <a:pt x="0" y="19"/>
                      </a:cubicBezTo>
                      <a:cubicBezTo>
                        <a:pt x="0" y="94"/>
                        <a:pt x="0" y="94"/>
                        <a:pt x="0" y="94"/>
                      </a:cubicBezTo>
                      <a:cubicBezTo>
                        <a:pt x="129" y="94"/>
                        <a:pt x="129" y="94"/>
                        <a:pt x="129" y="94"/>
                      </a:cubicBezTo>
                      <a:lnTo>
                        <a:pt x="1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sp>
              <p:nvSpPr>
                <p:cNvPr id="7192" name="Freeform 46">
                  <a:extLst>
                    <a:ext uri="{FF2B5EF4-FFF2-40B4-BE49-F238E27FC236}">
                      <a16:creationId xmlns:a16="http://schemas.microsoft.com/office/drawing/2014/main" id="{D4FFEA7E-EBE4-AD4A-D628-B64114E3F68A}"/>
                    </a:ext>
                  </a:extLst>
                </p:cNvPr>
                <p:cNvSpPr>
                  <a:spLocks/>
                </p:cNvSpPr>
                <p:nvPr/>
              </p:nvSpPr>
              <p:spPr bwMode="auto">
                <a:xfrm>
                  <a:off x="5056189" y="1363664"/>
                  <a:ext cx="315913" cy="158750"/>
                </a:xfrm>
                <a:custGeom>
                  <a:avLst/>
                  <a:gdLst>
                    <a:gd name="T0" fmla="*/ 179 w 188"/>
                    <a:gd name="T1" fmla="*/ 0 h 95"/>
                    <a:gd name="T2" fmla="*/ 10 w 188"/>
                    <a:gd name="T3" fmla="*/ 0 h 95"/>
                    <a:gd name="T4" fmla="*/ 0 w 188"/>
                    <a:gd name="T5" fmla="*/ 10 h 95"/>
                    <a:gd name="T6" fmla="*/ 0 w 188"/>
                    <a:gd name="T7" fmla="*/ 95 h 95"/>
                    <a:gd name="T8" fmla="*/ 188 w 188"/>
                    <a:gd name="T9" fmla="*/ 95 h 95"/>
                    <a:gd name="T10" fmla="*/ 188 w 188"/>
                    <a:gd name="T11" fmla="*/ 10 h 95"/>
                    <a:gd name="T12" fmla="*/ 179 w 188"/>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188" h="95">
                      <a:moveTo>
                        <a:pt x="179" y="0"/>
                      </a:moveTo>
                      <a:cubicBezTo>
                        <a:pt x="10" y="0"/>
                        <a:pt x="10" y="0"/>
                        <a:pt x="10" y="0"/>
                      </a:cubicBezTo>
                      <a:cubicBezTo>
                        <a:pt x="4" y="0"/>
                        <a:pt x="0" y="5"/>
                        <a:pt x="0" y="10"/>
                      </a:cubicBezTo>
                      <a:cubicBezTo>
                        <a:pt x="0" y="95"/>
                        <a:pt x="0" y="95"/>
                        <a:pt x="0" y="95"/>
                      </a:cubicBezTo>
                      <a:cubicBezTo>
                        <a:pt x="188" y="95"/>
                        <a:pt x="188" y="95"/>
                        <a:pt x="188" y="95"/>
                      </a:cubicBezTo>
                      <a:cubicBezTo>
                        <a:pt x="188" y="10"/>
                        <a:pt x="188" y="10"/>
                        <a:pt x="188" y="10"/>
                      </a:cubicBezTo>
                      <a:cubicBezTo>
                        <a:pt x="188" y="5"/>
                        <a:pt x="184" y="0"/>
                        <a:pt x="179"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sp>
              <p:nvSpPr>
                <p:cNvPr id="7193" name="Rectangle 7192">
                  <a:extLst>
                    <a:ext uri="{FF2B5EF4-FFF2-40B4-BE49-F238E27FC236}">
                      <a16:creationId xmlns:a16="http://schemas.microsoft.com/office/drawing/2014/main" id="{CFECC27B-6D4B-6E85-F9EA-4FDE0D43C134}"/>
                    </a:ext>
                  </a:extLst>
                </p:cNvPr>
                <p:cNvSpPr>
                  <a:spLocks noChangeArrowheads="1"/>
                </p:cNvSpPr>
                <p:nvPr/>
              </p:nvSpPr>
              <p:spPr bwMode="auto">
                <a:xfrm>
                  <a:off x="5194301" y="1544639"/>
                  <a:ext cx="42863" cy="20638"/>
                </a:xfrm>
                <a:prstGeom prst="rect">
                  <a:avLst/>
                </a:prstGeom>
                <a:solidFill>
                  <a:srgbClr val="4FE4FF"/>
                </a:solidFill>
                <a:ln>
                  <a:noFill/>
                </a:ln>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sp>
              <p:nvSpPr>
                <p:cNvPr id="7194" name="Freeform 172">
                  <a:extLst>
                    <a:ext uri="{FF2B5EF4-FFF2-40B4-BE49-F238E27FC236}">
                      <a16:creationId xmlns:a16="http://schemas.microsoft.com/office/drawing/2014/main" id="{37B66038-66C5-A76E-467C-719438869D17}"/>
                    </a:ext>
                  </a:extLst>
                </p:cNvPr>
                <p:cNvSpPr>
                  <a:spLocks/>
                </p:cNvSpPr>
                <p:nvPr/>
              </p:nvSpPr>
              <p:spPr bwMode="auto">
                <a:xfrm>
                  <a:off x="5056189" y="1363664"/>
                  <a:ext cx="196850" cy="158750"/>
                </a:xfrm>
                <a:custGeom>
                  <a:avLst/>
                  <a:gdLst>
                    <a:gd name="T0" fmla="*/ 22 w 117"/>
                    <a:gd name="T1" fmla="*/ 95 h 95"/>
                    <a:gd name="T2" fmla="*/ 117 w 117"/>
                    <a:gd name="T3" fmla="*/ 0 h 95"/>
                    <a:gd name="T4" fmla="*/ 9 w 117"/>
                    <a:gd name="T5" fmla="*/ 0 h 95"/>
                    <a:gd name="T6" fmla="*/ 0 w 117"/>
                    <a:gd name="T7" fmla="*/ 10 h 95"/>
                    <a:gd name="T8" fmla="*/ 0 w 117"/>
                    <a:gd name="T9" fmla="*/ 95 h 95"/>
                    <a:gd name="T10" fmla="*/ 22 w 117"/>
                    <a:gd name="T11" fmla="*/ 95 h 95"/>
                  </a:gdLst>
                  <a:ahLst/>
                  <a:cxnLst>
                    <a:cxn ang="0">
                      <a:pos x="T0" y="T1"/>
                    </a:cxn>
                    <a:cxn ang="0">
                      <a:pos x="T2" y="T3"/>
                    </a:cxn>
                    <a:cxn ang="0">
                      <a:pos x="T4" y="T5"/>
                    </a:cxn>
                    <a:cxn ang="0">
                      <a:pos x="T6" y="T7"/>
                    </a:cxn>
                    <a:cxn ang="0">
                      <a:pos x="T8" y="T9"/>
                    </a:cxn>
                    <a:cxn ang="0">
                      <a:pos x="T10" y="T11"/>
                    </a:cxn>
                  </a:cxnLst>
                  <a:rect l="0" t="0" r="r" b="b"/>
                  <a:pathLst>
                    <a:path w="117" h="95">
                      <a:moveTo>
                        <a:pt x="22" y="95"/>
                      </a:moveTo>
                      <a:cubicBezTo>
                        <a:pt x="117" y="0"/>
                        <a:pt x="117" y="0"/>
                        <a:pt x="117" y="0"/>
                      </a:cubicBezTo>
                      <a:cubicBezTo>
                        <a:pt x="9" y="0"/>
                        <a:pt x="9" y="0"/>
                        <a:pt x="9" y="0"/>
                      </a:cubicBezTo>
                      <a:cubicBezTo>
                        <a:pt x="4" y="0"/>
                        <a:pt x="0" y="5"/>
                        <a:pt x="0" y="10"/>
                      </a:cubicBezTo>
                      <a:cubicBezTo>
                        <a:pt x="0" y="95"/>
                        <a:pt x="0" y="95"/>
                        <a:pt x="0" y="95"/>
                      </a:cubicBezTo>
                      <a:lnTo>
                        <a:pt x="22" y="95"/>
                      </a:lnTo>
                      <a:close/>
                    </a:path>
                  </a:pathLst>
                </a:custGeom>
                <a:solidFill>
                  <a:srgbClr val="0078D4"/>
                </a:solidFill>
                <a:ln>
                  <a:noFill/>
                </a:ln>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grpSp>
          <p:grpSp>
            <p:nvGrpSpPr>
              <p:cNvPr id="7181" name="Group 7180">
                <a:extLst>
                  <a:ext uri="{FF2B5EF4-FFF2-40B4-BE49-F238E27FC236}">
                    <a16:creationId xmlns:a16="http://schemas.microsoft.com/office/drawing/2014/main" id="{0018285A-FA34-E236-1736-C47AF22CC4B7}"/>
                  </a:ext>
                </a:extLst>
              </p:cNvPr>
              <p:cNvGrpSpPr/>
              <p:nvPr/>
            </p:nvGrpSpPr>
            <p:grpSpPr>
              <a:xfrm>
                <a:off x="6192798" y="5232998"/>
                <a:ext cx="407642" cy="297696"/>
                <a:chOff x="5884864" y="1174751"/>
                <a:chExt cx="382588" cy="279400"/>
              </a:xfrm>
            </p:grpSpPr>
            <p:sp>
              <p:nvSpPr>
                <p:cNvPr id="7187" name="Freeform 51">
                  <a:extLst>
                    <a:ext uri="{FF2B5EF4-FFF2-40B4-BE49-F238E27FC236}">
                      <a16:creationId xmlns:a16="http://schemas.microsoft.com/office/drawing/2014/main" id="{14C0FA24-04B0-7033-24CD-1DC5A5CB8E27}"/>
                    </a:ext>
                  </a:extLst>
                </p:cNvPr>
                <p:cNvSpPr>
                  <a:spLocks/>
                </p:cNvSpPr>
                <p:nvPr/>
              </p:nvSpPr>
              <p:spPr bwMode="auto">
                <a:xfrm>
                  <a:off x="5884864" y="1260476"/>
                  <a:ext cx="382588" cy="193675"/>
                </a:xfrm>
                <a:custGeom>
                  <a:avLst/>
                  <a:gdLst>
                    <a:gd name="T0" fmla="*/ 203 w 241"/>
                    <a:gd name="T1" fmla="*/ 61 h 122"/>
                    <a:gd name="T2" fmla="*/ 120 w 241"/>
                    <a:gd name="T3" fmla="*/ 0 h 122"/>
                    <a:gd name="T4" fmla="*/ 39 w 241"/>
                    <a:gd name="T5" fmla="*/ 61 h 122"/>
                    <a:gd name="T6" fmla="*/ 38 w 241"/>
                    <a:gd name="T7" fmla="*/ 61 h 122"/>
                    <a:gd name="T8" fmla="*/ 0 w 241"/>
                    <a:gd name="T9" fmla="*/ 122 h 122"/>
                    <a:gd name="T10" fmla="*/ 241 w 241"/>
                    <a:gd name="T11" fmla="*/ 122 h 122"/>
                    <a:gd name="T12" fmla="*/ 203 w 241"/>
                    <a:gd name="T13" fmla="*/ 61 h 122"/>
                  </a:gdLst>
                  <a:ahLst/>
                  <a:cxnLst>
                    <a:cxn ang="0">
                      <a:pos x="T0" y="T1"/>
                    </a:cxn>
                    <a:cxn ang="0">
                      <a:pos x="T2" y="T3"/>
                    </a:cxn>
                    <a:cxn ang="0">
                      <a:pos x="T4" y="T5"/>
                    </a:cxn>
                    <a:cxn ang="0">
                      <a:pos x="T6" y="T7"/>
                    </a:cxn>
                    <a:cxn ang="0">
                      <a:pos x="T8" y="T9"/>
                    </a:cxn>
                    <a:cxn ang="0">
                      <a:pos x="T10" y="T11"/>
                    </a:cxn>
                    <a:cxn ang="0">
                      <a:pos x="T12" y="T13"/>
                    </a:cxn>
                  </a:cxnLst>
                  <a:rect l="0" t="0" r="r" b="b"/>
                  <a:pathLst>
                    <a:path w="241" h="122">
                      <a:moveTo>
                        <a:pt x="203" y="61"/>
                      </a:moveTo>
                      <a:lnTo>
                        <a:pt x="120" y="0"/>
                      </a:lnTo>
                      <a:lnTo>
                        <a:pt x="39" y="61"/>
                      </a:lnTo>
                      <a:lnTo>
                        <a:pt x="38" y="61"/>
                      </a:lnTo>
                      <a:lnTo>
                        <a:pt x="0" y="122"/>
                      </a:lnTo>
                      <a:lnTo>
                        <a:pt x="241" y="122"/>
                      </a:lnTo>
                      <a:lnTo>
                        <a:pt x="203" y="61"/>
                      </a:lnTo>
                      <a:close/>
                    </a:path>
                  </a:pathLst>
                </a:custGeom>
                <a:solidFill>
                  <a:srgbClr val="0078D4"/>
                </a:solidFill>
                <a:ln>
                  <a:noFill/>
                </a:ln>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sp>
              <p:nvSpPr>
                <p:cNvPr id="7188" name="Freeform 52">
                  <a:extLst>
                    <a:ext uri="{FF2B5EF4-FFF2-40B4-BE49-F238E27FC236}">
                      <a16:creationId xmlns:a16="http://schemas.microsoft.com/office/drawing/2014/main" id="{AC74E812-07F7-EFD4-27C6-AD3323D67047}"/>
                    </a:ext>
                  </a:extLst>
                </p:cNvPr>
                <p:cNvSpPr>
                  <a:spLocks/>
                </p:cNvSpPr>
                <p:nvPr/>
              </p:nvSpPr>
              <p:spPr bwMode="auto">
                <a:xfrm>
                  <a:off x="5946776" y="1174751"/>
                  <a:ext cx="261938" cy="182563"/>
                </a:xfrm>
                <a:custGeom>
                  <a:avLst/>
                  <a:gdLst>
                    <a:gd name="T0" fmla="*/ 149 w 156"/>
                    <a:gd name="T1" fmla="*/ 0 h 109"/>
                    <a:gd name="T2" fmla="*/ 6 w 156"/>
                    <a:gd name="T3" fmla="*/ 0 h 109"/>
                    <a:gd name="T4" fmla="*/ 0 w 156"/>
                    <a:gd name="T5" fmla="*/ 6 h 109"/>
                    <a:gd name="T6" fmla="*/ 0 w 156"/>
                    <a:gd name="T7" fmla="*/ 109 h 109"/>
                    <a:gd name="T8" fmla="*/ 0 w 156"/>
                    <a:gd name="T9" fmla="*/ 108 h 109"/>
                    <a:gd name="T10" fmla="*/ 0 w 156"/>
                    <a:gd name="T11" fmla="*/ 109 h 109"/>
                    <a:gd name="T12" fmla="*/ 156 w 156"/>
                    <a:gd name="T13" fmla="*/ 109 h 109"/>
                    <a:gd name="T14" fmla="*/ 156 w 156"/>
                    <a:gd name="T15" fmla="*/ 6 h 109"/>
                    <a:gd name="T16" fmla="*/ 149 w 15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09">
                      <a:moveTo>
                        <a:pt x="149" y="0"/>
                      </a:moveTo>
                      <a:cubicBezTo>
                        <a:pt x="6" y="0"/>
                        <a:pt x="6" y="0"/>
                        <a:pt x="6" y="0"/>
                      </a:cubicBezTo>
                      <a:cubicBezTo>
                        <a:pt x="3" y="0"/>
                        <a:pt x="0" y="3"/>
                        <a:pt x="0" y="6"/>
                      </a:cubicBezTo>
                      <a:cubicBezTo>
                        <a:pt x="0" y="109"/>
                        <a:pt x="0" y="109"/>
                        <a:pt x="0" y="109"/>
                      </a:cubicBezTo>
                      <a:cubicBezTo>
                        <a:pt x="0" y="108"/>
                        <a:pt x="0" y="108"/>
                        <a:pt x="0" y="108"/>
                      </a:cubicBezTo>
                      <a:cubicBezTo>
                        <a:pt x="0" y="109"/>
                        <a:pt x="0" y="109"/>
                        <a:pt x="0" y="109"/>
                      </a:cubicBezTo>
                      <a:cubicBezTo>
                        <a:pt x="156" y="109"/>
                        <a:pt x="156" y="109"/>
                        <a:pt x="156" y="109"/>
                      </a:cubicBezTo>
                      <a:cubicBezTo>
                        <a:pt x="156" y="6"/>
                        <a:pt x="156" y="6"/>
                        <a:pt x="156" y="6"/>
                      </a:cubicBezTo>
                      <a:cubicBezTo>
                        <a:pt x="156" y="3"/>
                        <a:pt x="153" y="0"/>
                        <a:pt x="149"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sp>
              <p:nvSpPr>
                <p:cNvPr id="7189" name="Freeform 174">
                  <a:extLst>
                    <a:ext uri="{FF2B5EF4-FFF2-40B4-BE49-F238E27FC236}">
                      <a16:creationId xmlns:a16="http://schemas.microsoft.com/office/drawing/2014/main" id="{04500735-1CBF-E4A4-C034-C3DEF2F6A617}"/>
                    </a:ext>
                  </a:extLst>
                </p:cNvPr>
                <p:cNvSpPr>
                  <a:spLocks/>
                </p:cNvSpPr>
                <p:nvPr/>
              </p:nvSpPr>
              <p:spPr bwMode="auto">
                <a:xfrm>
                  <a:off x="5946776" y="1174751"/>
                  <a:ext cx="222250" cy="182563"/>
                </a:xfrm>
                <a:custGeom>
                  <a:avLst/>
                  <a:gdLst>
                    <a:gd name="T0" fmla="*/ 0 w 132"/>
                    <a:gd name="T1" fmla="*/ 109 h 109"/>
                    <a:gd name="T2" fmla="*/ 23 w 132"/>
                    <a:gd name="T3" fmla="*/ 109 h 109"/>
                    <a:gd name="T4" fmla="*/ 132 w 132"/>
                    <a:gd name="T5" fmla="*/ 0 h 109"/>
                    <a:gd name="T6" fmla="*/ 6 w 132"/>
                    <a:gd name="T7" fmla="*/ 0 h 109"/>
                    <a:gd name="T8" fmla="*/ 0 w 132"/>
                    <a:gd name="T9" fmla="*/ 6 h 109"/>
                    <a:gd name="T10" fmla="*/ 0 w 132"/>
                    <a:gd name="T11" fmla="*/ 109 h 109"/>
                  </a:gdLst>
                  <a:ahLst/>
                  <a:cxnLst>
                    <a:cxn ang="0">
                      <a:pos x="T0" y="T1"/>
                    </a:cxn>
                    <a:cxn ang="0">
                      <a:pos x="T2" y="T3"/>
                    </a:cxn>
                    <a:cxn ang="0">
                      <a:pos x="T4" y="T5"/>
                    </a:cxn>
                    <a:cxn ang="0">
                      <a:pos x="T6" y="T7"/>
                    </a:cxn>
                    <a:cxn ang="0">
                      <a:pos x="T8" y="T9"/>
                    </a:cxn>
                    <a:cxn ang="0">
                      <a:pos x="T10" y="T11"/>
                    </a:cxn>
                  </a:cxnLst>
                  <a:rect l="0" t="0" r="r" b="b"/>
                  <a:pathLst>
                    <a:path w="132" h="109">
                      <a:moveTo>
                        <a:pt x="0" y="109"/>
                      </a:moveTo>
                      <a:cubicBezTo>
                        <a:pt x="23" y="109"/>
                        <a:pt x="23" y="109"/>
                        <a:pt x="23" y="109"/>
                      </a:cubicBezTo>
                      <a:cubicBezTo>
                        <a:pt x="132" y="0"/>
                        <a:pt x="132" y="0"/>
                        <a:pt x="132" y="0"/>
                      </a:cubicBezTo>
                      <a:cubicBezTo>
                        <a:pt x="6" y="0"/>
                        <a:pt x="6" y="0"/>
                        <a:pt x="6" y="0"/>
                      </a:cubicBezTo>
                      <a:cubicBezTo>
                        <a:pt x="2" y="0"/>
                        <a:pt x="0" y="3"/>
                        <a:pt x="0" y="6"/>
                      </a:cubicBezTo>
                      <a:lnTo>
                        <a:pt x="0" y="109"/>
                      </a:lnTo>
                      <a:close/>
                    </a:path>
                  </a:pathLst>
                </a:custGeom>
                <a:solidFill>
                  <a:srgbClr val="0078D4"/>
                </a:solidFill>
                <a:ln>
                  <a:noFill/>
                </a:ln>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grpSp>
          <p:grpSp>
            <p:nvGrpSpPr>
              <p:cNvPr id="7182" name="Group 7181">
                <a:extLst>
                  <a:ext uri="{FF2B5EF4-FFF2-40B4-BE49-F238E27FC236}">
                    <a16:creationId xmlns:a16="http://schemas.microsoft.com/office/drawing/2014/main" id="{03C863F6-22CD-2D4A-BACB-D8837AE4CD3A}"/>
                  </a:ext>
                </a:extLst>
              </p:cNvPr>
              <p:cNvGrpSpPr/>
              <p:nvPr/>
            </p:nvGrpSpPr>
            <p:grpSpPr>
              <a:xfrm>
                <a:off x="6613123" y="5331563"/>
                <a:ext cx="117382" cy="199131"/>
                <a:chOff x="6597743" y="5280126"/>
                <a:chExt cx="117382" cy="199131"/>
              </a:xfrm>
            </p:grpSpPr>
            <p:sp>
              <p:nvSpPr>
                <p:cNvPr id="7183" name="Freeform 48">
                  <a:extLst>
                    <a:ext uri="{FF2B5EF4-FFF2-40B4-BE49-F238E27FC236}">
                      <a16:creationId xmlns:a16="http://schemas.microsoft.com/office/drawing/2014/main" id="{8F204EE6-975B-0DFE-5720-0410173E5758}"/>
                    </a:ext>
                  </a:extLst>
                </p:cNvPr>
                <p:cNvSpPr>
                  <a:spLocks/>
                </p:cNvSpPr>
                <p:nvPr/>
              </p:nvSpPr>
              <p:spPr bwMode="auto">
                <a:xfrm>
                  <a:off x="6597743" y="5418470"/>
                  <a:ext cx="117382" cy="60787"/>
                </a:xfrm>
                <a:custGeom>
                  <a:avLst/>
                  <a:gdLst>
                    <a:gd name="T0" fmla="*/ 53 w 106"/>
                    <a:gd name="T1" fmla="*/ 0 h 54"/>
                    <a:gd name="T2" fmla="*/ 0 w 106"/>
                    <a:gd name="T3" fmla="*/ 16 h 54"/>
                    <a:gd name="T4" fmla="*/ 0 w 106"/>
                    <a:gd name="T5" fmla="*/ 44 h 54"/>
                    <a:gd name="T6" fmla="*/ 9 w 106"/>
                    <a:gd name="T7" fmla="*/ 54 h 54"/>
                    <a:gd name="T8" fmla="*/ 96 w 106"/>
                    <a:gd name="T9" fmla="*/ 54 h 54"/>
                    <a:gd name="T10" fmla="*/ 106 w 106"/>
                    <a:gd name="T11" fmla="*/ 44 h 54"/>
                    <a:gd name="T12" fmla="*/ 106 w 106"/>
                    <a:gd name="T13" fmla="*/ 16 h 54"/>
                    <a:gd name="T14" fmla="*/ 53 w 106"/>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54">
                      <a:moveTo>
                        <a:pt x="53" y="0"/>
                      </a:moveTo>
                      <a:cubicBezTo>
                        <a:pt x="0" y="16"/>
                        <a:pt x="0" y="16"/>
                        <a:pt x="0" y="16"/>
                      </a:cubicBezTo>
                      <a:cubicBezTo>
                        <a:pt x="0" y="44"/>
                        <a:pt x="0" y="44"/>
                        <a:pt x="0" y="44"/>
                      </a:cubicBezTo>
                      <a:cubicBezTo>
                        <a:pt x="0" y="49"/>
                        <a:pt x="4" y="54"/>
                        <a:pt x="9" y="54"/>
                      </a:cubicBezTo>
                      <a:cubicBezTo>
                        <a:pt x="96" y="54"/>
                        <a:pt x="96" y="54"/>
                        <a:pt x="96" y="54"/>
                      </a:cubicBezTo>
                      <a:cubicBezTo>
                        <a:pt x="102" y="54"/>
                        <a:pt x="106" y="49"/>
                        <a:pt x="106" y="44"/>
                      </a:cubicBezTo>
                      <a:cubicBezTo>
                        <a:pt x="106" y="16"/>
                        <a:pt x="106" y="16"/>
                        <a:pt x="106" y="16"/>
                      </a:cubicBezTo>
                      <a:lnTo>
                        <a:pt x="53" y="0"/>
                      </a:lnTo>
                      <a:close/>
                    </a:path>
                  </a:pathLst>
                </a:custGeom>
                <a:solidFill>
                  <a:srgbClr val="0078D4"/>
                </a:solidFill>
                <a:ln>
                  <a:noFill/>
                </a:ln>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sp>
              <p:nvSpPr>
                <p:cNvPr id="7184" name="Rectangle 7183">
                  <a:extLst>
                    <a:ext uri="{FF2B5EF4-FFF2-40B4-BE49-F238E27FC236}">
                      <a16:creationId xmlns:a16="http://schemas.microsoft.com/office/drawing/2014/main" id="{8EEF9E65-04F1-3990-3705-5FDC80BE47FF}"/>
                    </a:ext>
                  </a:extLst>
                </p:cNvPr>
                <p:cNvSpPr>
                  <a:spLocks noChangeArrowheads="1"/>
                </p:cNvSpPr>
                <p:nvPr/>
              </p:nvSpPr>
              <p:spPr bwMode="auto">
                <a:xfrm>
                  <a:off x="6645953" y="5450960"/>
                  <a:ext cx="22009" cy="12577"/>
                </a:xfrm>
                <a:prstGeom prst="rect">
                  <a:avLst/>
                </a:prstGeom>
                <a:solidFill>
                  <a:srgbClr val="4FE4FF"/>
                </a:solidFill>
                <a:ln>
                  <a:noFill/>
                </a:ln>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sp>
              <p:nvSpPr>
                <p:cNvPr id="7185" name="Freeform 50">
                  <a:extLst>
                    <a:ext uri="{FF2B5EF4-FFF2-40B4-BE49-F238E27FC236}">
                      <a16:creationId xmlns:a16="http://schemas.microsoft.com/office/drawing/2014/main" id="{A39543F2-7A67-A18E-D53C-F61E8A44676B}"/>
                    </a:ext>
                  </a:extLst>
                </p:cNvPr>
                <p:cNvSpPr>
                  <a:spLocks/>
                </p:cNvSpPr>
                <p:nvPr/>
              </p:nvSpPr>
              <p:spPr bwMode="auto">
                <a:xfrm>
                  <a:off x="6597743" y="5280126"/>
                  <a:ext cx="117382" cy="156161"/>
                </a:xfrm>
                <a:custGeom>
                  <a:avLst/>
                  <a:gdLst>
                    <a:gd name="T0" fmla="*/ 96 w 106"/>
                    <a:gd name="T1" fmla="*/ 0 h 141"/>
                    <a:gd name="T2" fmla="*/ 9 w 106"/>
                    <a:gd name="T3" fmla="*/ 0 h 141"/>
                    <a:gd name="T4" fmla="*/ 0 w 106"/>
                    <a:gd name="T5" fmla="*/ 9 h 141"/>
                    <a:gd name="T6" fmla="*/ 0 w 106"/>
                    <a:gd name="T7" fmla="*/ 140 h 141"/>
                    <a:gd name="T8" fmla="*/ 106 w 106"/>
                    <a:gd name="T9" fmla="*/ 141 h 141"/>
                    <a:gd name="T10" fmla="*/ 106 w 106"/>
                    <a:gd name="T11" fmla="*/ 9 h 141"/>
                    <a:gd name="T12" fmla="*/ 96 w 106"/>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06" h="141">
                      <a:moveTo>
                        <a:pt x="96" y="0"/>
                      </a:moveTo>
                      <a:cubicBezTo>
                        <a:pt x="9" y="0"/>
                        <a:pt x="9" y="0"/>
                        <a:pt x="9" y="0"/>
                      </a:cubicBezTo>
                      <a:cubicBezTo>
                        <a:pt x="4" y="0"/>
                        <a:pt x="0" y="4"/>
                        <a:pt x="0" y="9"/>
                      </a:cubicBezTo>
                      <a:cubicBezTo>
                        <a:pt x="0" y="140"/>
                        <a:pt x="0" y="140"/>
                        <a:pt x="0" y="140"/>
                      </a:cubicBezTo>
                      <a:cubicBezTo>
                        <a:pt x="106" y="141"/>
                        <a:pt x="106" y="141"/>
                        <a:pt x="106" y="141"/>
                      </a:cubicBezTo>
                      <a:cubicBezTo>
                        <a:pt x="106" y="9"/>
                        <a:pt x="106" y="9"/>
                        <a:pt x="106" y="9"/>
                      </a:cubicBezTo>
                      <a:cubicBezTo>
                        <a:pt x="106" y="4"/>
                        <a:pt x="102" y="0"/>
                        <a:pt x="96"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sp>
              <p:nvSpPr>
                <p:cNvPr id="7186" name="Freeform 175">
                  <a:extLst>
                    <a:ext uri="{FF2B5EF4-FFF2-40B4-BE49-F238E27FC236}">
                      <a16:creationId xmlns:a16="http://schemas.microsoft.com/office/drawing/2014/main" id="{3CCF110C-676C-B3A6-DF5D-B46CE37432F6}"/>
                    </a:ext>
                  </a:extLst>
                </p:cNvPr>
                <p:cNvSpPr>
                  <a:spLocks/>
                </p:cNvSpPr>
                <p:nvPr/>
              </p:nvSpPr>
              <p:spPr bwMode="auto">
                <a:xfrm>
                  <a:off x="6597743" y="5280126"/>
                  <a:ext cx="117382" cy="155113"/>
                </a:xfrm>
                <a:custGeom>
                  <a:avLst/>
                  <a:gdLst>
                    <a:gd name="T0" fmla="*/ 106 w 106"/>
                    <a:gd name="T1" fmla="*/ 9 h 140"/>
                    <a:gd name="T2" fmla="*/ 96 w 106"/>
                    <a:gd name="T3" fmla="*/ 0 h 140"/>
                    <a:gd name="T4" fmla="*/ 9 w 106"/>
                    <a:gd name="T5" fmla="*/ 0 h 140"/>
                    <a:gd name="T6" fmla="*/ 0 w 106"/>
                    <a:gd name="T7" fmla="*/ 9 h 140"/>
                    <a:gd name="T8" fmla="*/ 0 w 106"/>
                    <a:gd name="T9" fmla="*/ 140 h 140"/>
                    <a:gd name="T10" fmla="*/ 106 w 106"/>
                    <a:gd name="T11" fmla="*/ 34 h 140"/>
                    <a:gd name="T12" fmla="*/ 106 w 106"/>
                    <a:gd name="T13" fmla="*/ 9 h 140"/>
                  </a:gdLst>
                  <a:ahLst/>
                  <a:cxnLst>
                    <a:cxn ang="0">
                      <a:pos x="T0" y="T1"/>
                    </a:cxn>
                    <a:cxn ang="0">
                      <a:pos x="T2" y="T3"/>
                    </a:cxn>
                    <a:cxn ang="0">
                      <a:pos x="T4" y="T5"/>
                    </a:cxn>
                    <a:cxn ang="0">
                      <a:pos x="T6" y="T7"/>
                    </a:cxn>
                    <a:cxn ang="0">
                      <a:pos x="T8" y="T9"/>
                    </a:cxn>
                    <a:cxn ang="0">
                      <a:pos x="T10" y="T11"/>
                    </a:cxn>
                    <a:cxn ang="0">
                      <a:pos x="T12" y="T13"/>
                    </a:cxn>
                  </a:cxnLst>
                  <a:rect l="0" t="0" r="r" b="b"/>
                  <a:pathLst>
                    <a:path w="106" h="140">
                      <a:moveTo>
                        <a:pt x="106" y="9"/>
                      </a:moveTo>
                      <a:cubicBezTo>
                        <a:pt x="106" y="4"/>
                        <a:pt x="102" y="0"/>
                        <a:pt x="96" y="0"/>
                      </a:cubicBezTo>
                      <a:cubicBezTo>
                        <a:pt x="9" y="0"/>
                        <a:pt x="9" y="0"/>
                        <a:pt x="9" y="0"/>
                      </a:cubicBezTo>
                      <a:cubicBezTo>
                        <a:pt x="4" y="0"/>
                        <a:pt x="0" y="4"/>
                        <a:pt x="0" y="9"/>
                      </a:cubicBezTo>
                      <a:cubicBezTo>
                        <a:pt x="0" y="140"/>
                        <a:pt x="0" y="140"/>
                        <a:pt x="0" y="140"/>
                      </a:cubicBezTo>
                      <a:cubicBezTo>
                        <a:pt x="106" y="34"/>
                        <a:pt x="106" y="34"/>
                        <a:pt x="106" y="34"/>
                      </a:cubicBezTo>
                      <a:lnTo>
                        <a:pt x="106" y="9"/>
                      </a:lnTo>
                      <a:close/>
                    </a:path>
                  </a:pathLst>
                </a:custGeom>
                <a:solidFill>
                  <a:srgbClr val="0078D4"/>
                </a:solidFill>
                <a:ln>
                  <a:noFill/>
                </a:ln>
              </p:spPr>
              <p:txBody>
                <a:bodyPr vert="horz" wrap="square" lIns="105440" tIns="52721" rIns="105440" bIns="52721" numCol="1" anchor="t" anchorCtr="0" compatLnSpc="1">
                  <a:prstTxWarp prst="textNoShape">
                    <a:avLst/>
                  </a:prstTxWarp>
                </a:bodyPr>
                <a:lstStyle/>
                <a:p>
                  <a:pPr algn="ctr" defTabSz="1054270" fontAlgn="base">
                    <a:defRPr/>
                  </a:pPr>
                  <a:endParaRPr lang="en-US" sz="1961">
                    <a:solidFill>
                      <a:srgbClr val="505050"/>
                    </a:solidFill>
                    <a:latin typeface="Segoe UI"/>
                  </a:endParaRPr>
                </a:p>
              </p:txBody>
            </p:sp>
          </p:grpSp>
        </p:grpSp>
        <p:sp>
          <p:nvSpPr>
            <p:cNvPr id="7179" name="Freeform: Shape 7167">
              <a:extLst>
                <a:ext uri="{FF2B5EF4-FFF2-40B4-BE49-F238E27FC236}">
                  <a16:creationId xmlns:a16="http://schemas.microsoft.com/office/drawing/2014/main" id="{C49A0014-882C-D0C3-8069-DBB980B6ECAA}"/>
                </a:ext>
              </a:extLst>
            </p:cNvPr>
            <p:cNvSpPr/>
            <p:nvPr/>
          </p:nvSpPr>
          <p:spPr>
            <a:xfrm rot="1800000">
              <a:off x="1615783" y="2607751"/>
              <a:ext cx="892932" cy="941984"/>
            </a:xfrm>
            <a:custGeom>
              <a:avLst/>
              <a:gdLst>
                <a:gd name="connsiteX0" fmla="*/ 204809 w 437002"/>
                <a:gd name="connsiteY0" fmla="*/ 1801 h 461010"/>
                <a:gd name="connsiteX1" fmla="*/ 1801 w 437002"/>
                <a:gd name="connsiteY1" fmla="*/ 123119 h 461010"/>
                <a:gd name="connsiteX2" fmla="*/ 25660 w 437002"/>
                <a:gd name="connsiteY2" fmla="*/ 123119 h 461010"/>
                <a:gd name="connsiteX3" fmla="*/ 204809 w 437002"/>
                <a:gd name="connsiteY3" fmla="*/ 22506 h 461010"/>
                <a:gd name="connsiteX4" fmla="*/ 414610 w 437002"/>
                <a:gd name="connsiteY4" fmla="*/ 232306 h 461010"/>
                <a:gd name="connsiteX5" fmla="*/ 204809 w 437002"/>
                <a:gd name="connsiteY5" fmla="*/ 442106 h 461010"/>
                <a:gd name="connsiteX6" fmla="*/ 25660 w 437002"/>
                <a:gd name="connsiteY6" fmla="*/ 341492 h 461010"/>
                <a:gd name="connsiteX7" fmla="*/ 1801 w 437002"/>
                <a:gd name="connsiteY7" fmla="*/ 341492 h 461010"/>
                <a:gd name="connsiteX8" fmla="*/ 204809 w 437002"/>
                <a:gd name="connsiteY8" fmla="*/ 462811 h 461010"/>
                <a:gd name="connsiteX9" fmla="*/ 435316 w 437002"/>
                <a:gd name="connsiteY9" fmla="*/ 232306 h 461010"/>
                <a:gd name="connsiteX10" fmla="*/ 204809 w 437002"/>
                <a:gd name="connsiteY10" fmla="*/ 1801 h 46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002" h="461010">
                  <a:moveTo>
                    <a:pt x="204809" y="1801"/>
                  </a:moveTo>
                  <a:cubicBezTo>
                    <a:pt x="116973" y="1801"/>
                    <a:pt x="40704" y="50895"/>
                    <a:pt x="1801" y="123119"/>
                  </a:cubicBezTo>
                  <a:lnTo>
                    <a:pt x="25660" y="123119"/>
                  </a:lnTo>
                  <a:cubicBezTo>
                    <a:pt x="62542" y="62783"/>
                    <a:pt x="128943" y="22506"/>
                    <a:pt x="204809" y="22506"/>
                  </a:cubicBezTo>
                  <a:cubicBezTo>
                    <a:pt x="320628" y="22506"/>
                    <a:pt x="414610" y="116406"/>
                    <a:pt x="414610" y="232306"/>
                  </a:cubicBezTo>
                  <a:cubicBezTo>
                    <a:pt x="414610" y="348205"/>
                    <a:pt x="320628" y="442106"/>
                    <a:pt x="204809" y="442106"/>
                  </a:cubicBezTo>
                  <a:cubicBezTo>
                    <a:pt x="128943" y="442106"/>
                    <a:pt x="62542" y="401828"/>
                    <a:pt x="25660" y="341492"/>
                  </a:cubicBezTo>
                  <a:lnTo>
                    <a:pt x="1801" y="341492"/>
                  </a:lnTo>
                  <a:cubicBezTo>
                    <a:pt x="40704" y="413717"/>
                    <a:pt x="117055" y="462811"/>
                    <a:pt x="204809" y="462811"/>
                  </a:cubicBezTo>
                  <a:cubicBezTo>
                    <a:pt x="332113" y="462811"/>
                    <a:pt x="435316" y="359609"/>
                    <a:pt x="435316" y="232306"/>
                  </a:cubicBezTo>
                  <a:cubicBezTo>
                    <a:pt x="435316" y="105002"/>
                    <a:pt x="332113" y="1801"/>
                    <a:pt x="204809" y="1801"/>
                  </a:cubicBezTo>
                  <a:close/>
                </a:path>
              </a:pathLst>
            </a:custGeom>
            <a:solidFill>
              <a:schemeClr val="accent1">
                <a:lumMod val="90000"/>
              </a:schemeClr>
            </a:solidFill>
            <a:ln w="4763" cap="flat">
              <a:noFill/>
              <a:prstDash val="solid"/>
              <a:miter/>
            </a:ln>
          </p:spPr>
          <p:txBody>
            <a:bodyPr rtlCol="0" anchor="ctr"/>
            <a:lstStyle/>
            <a:p>
              <a:pPr defTabSz="1075418">
                <a:defRPr/>
              </a:pPr>
              <a:endParaRPr lang="en-US" sz="2075">
                <a:solidFill>
                  <a:srgbClr val="1A1A1A"/>
                </a:solidFill>
                <a:latin typeface="Segoe UI"/>
              </a:endParaRPr>
            </a:p>
          </p:txBody>
        </p:sp>
      </p:grpSp>
    </p:spTree>
    <p:extLst>
      <p:ext uri="{BB962C8B-B14F-4D97-AF65-F5344CB8AC3E}">
        <p14:creationId xmlns:p14="http://schemas.microsoft.com/office/powerpoint/2010/main" val="1157065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CC869C1-B348-4336-8D82-20CFD336B25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55633" y="6512695"/>
            <a:ext cx="1163317" cy="165724"/>
          </a:xfrm>
          <a:prstGeom prst="rect">
            <a:avLst/>
          </a:prstGeom>
        </p:spPr>
      </p:pic>
      <p:sp>
        <p:nvSpPr>
          <p:cNvPr id="30" name="TextBox 29">
            <a:extLst>
              <a:ext uri="{FF2B5EF4-FFF2-40B4-BE49-F238E27FC236}">
                <a16:creationId xmlns:a16="http://schemas.microsoft.com/office/drawing/2014/main" id="{A2AA18E1-5364-4D1E-9B94-06ADB0965A5D}"/>
              </a:ext>
            </a:extLst>
          </p:cNvPr>
          <p:cNvSpPr txBox="1"/>
          <p:nvPr/>
        </p:nvSpPr>
        <p:spPr>
          <a:xfrm>
            <a:off x="455995" y="6128285"/>
            <a:ext cx="10824028" cy="331899"/>
          </a:xfrm>
          <a:prstGeom prst="rect">
            <a:avLst/>
          </a:prstGeom>
          <a:noFill/>
        </p:spPr>
        <p:txBody>
          <a:bodyPr wrap="square" lIns="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784" b="0" i="0" u="none" strike="noStrike" kern="1200" cap="none" spc="0" normalizeH="0" baseline="0" noProof="0" dirty="0">
                <a:ln>
                  <a:noFill/>
                </a:ln>
                <a:solidFill>
                  <a:srgbClr val="75757A"/>
                </a:solidFill>
                <a:effectLst/>
                <a:uLnTx/>
                <a:uFillTx/>
                <a:latin typeface="Segoe UI"/>
                <a:ea typeface="+mn-ea"/>
                <a:cs typeface="Segoe UI"/>
              </a:rPr>
              <a:t>1. </a:t>
            </a:r>
            <a:r>
              <a:rPr kumimoji="0" lang="en-US" sz="784" b="0" i="0" u="none" strike="noStrike" kern="1200" cap="none" spc="0" normalizeH="0" baseline="0" noProof="0" dirty="0">
                <a:ln>
                  <a:noFill/>
                </a:ln>
                <a:solidFill>
                  <a:srgbClr val="75757A"/>
                </a:solidFill>
                <a:effectLst/>
                <a:uLnTx/>
                <a:uFillTx/>
                <a:latin typeface="Segoe UI"/>
                <a:ea typeface="+mn-lt"/>
                <a:cs typeface="Segoe UI"/>
              </a:rPr>
              <a:t>IDC White Paper, sponsored by Microsoft, Azure Site Recovery and Azure Backup Are Helping Improve Business Operations, June 2019.</a:t>
            </a:r>
            <a:br>
              <a:rPr kumimoji="0" lang="en-US" sz="784" b="0" i="0" u="none" strike="noStrike" kern="1200" cap="none" spc="0" normalizeH="0" baseline="0" noProof="0" dirty="0">
                <a:ln>
                  <a:noFill/>
                </a:ln>
                <a:solidFill>
                  <a:srgbClr val="75757A"/>
                </a:solidFill>
                <a:effectLst/>
                <a:uLnTx/>
                <a:uFillTx/>
                <a:latin typeface="Segoe UI"/>
                <a:ea typeface="+mn-lt"/>
                <a:cs typeface="Segoe UI"/>
              </a:rPr>
            </a:br>
            <a:r>
              <a:rPr kumimoji="0" lang="en-US" sz="784" b="0" i="0" u="none" strike="noStrike" kern="1200" cap="none" spc="0" normalizeH="0" baseline="0" noProof="0" dirty="0">
                <a:ln>
                  <a:noFill/>
                </a:ln>
                <a:solidFill>
                  <a:srgbClr val="75757A"/>
                </a:solidFill>
                <a:effectLst/>
                <a:uLnTx/>
                <a:uFillTx/>
                <a:latin typeface="Segoe UI"/>
                <a:ea typeface="+mn-lt"/>
                <a:cs typeface="Segoe UI"/>
              </a:rPr>
              <a:t>The study compares Azure Site Recovery and Azure Backup with an on-premises backup and disaster recovery solution.</a:t>
            </a:r>
            <a:endParaRPr kumimoji="0" lang="en-US" sz="784" b="0" i="0" u="none" strike="noStrike" kern="1200" cap="none" spc="0" normalizeH="0" baseline="0" noProof="0" dirty="0">
              <a:ln>
                <a:noFill/>
              </a:ln>
              <a:solidFill>
                <a:srgbClr val="75757A"/>
              </a:solidFill>
              <a:effectLst/>
              <a:uLnTx/>
              <a:uFillTx/>
              <a:latin typeface="Segoe UI"/>
              <a:ea typeface="+mn-ea"/>
              <a:cs typeface="+mn-cs"/>
            </a:endParaRPr>
          </a:p>
        </p:txBody>
      </p:sp>
      <p:grpSp>
        <p:nvGrpSpPr>
          <p:cNvPr id="7" name="Group 6">
            <a:extLst>
              <a:ext uri="{FF2B5EF4-FFF2-40B4-BE49-F238E27FC236}">
                <a16:creationId xmlns:a16="http://schemas.microsoft.com/office/drawing/2014/main" id="{00CE1CEC-E992-4CCF-9D16-4DDBDC7EAE06}"/>
              </a:ext>
              <a:ext uri="{C183D7F6-B498-43B3-948B-1728B52AA6E4}">
                <adec:decorative xmlns:adec="http://schemas.microsoft.com/office/drawing/2017/decorative" val="1"/>
              </a:ext>
            </a:extLst>
          </p:cNvPr>
          <p:cNvGrpSpPr/>
          <p:nvPr/>
        </p:nvGrpSpPr>
        <p:grpSpPr>
          <a:xfrm>
            <a:off x="1205719" y="5225631"/>
            <a:ext cx="10093116" cy="486415"/>
            <a:chOff x="1205719" y="5225631"/>
            <a:chExt cx="10093116" cy="486415"/>
          </a:xfrm>
        </p:grpSpPr>
        <p:sp>
          <p:nvSpPr>
            <p:cNvPr id="4" name="TextBox 3">
              <a:extLst>
                <a:ext uri="{FF2B5EF4-FFF2-40B4-BE49-F238E27FC236}">
                  <a16:creationId xmlns:a16="http://schemas.microsoft.com/office/drawing/2014/main" id="{C5969BCC-012E-4763-AA81-1340BF8844E7}"/>
                </a:ext>
              </a:extLst>
            </p:cNvPr>
            <p:cNvSpPr txBox="1"/>
            <p:nvPr/>
          </p:nvSpPr>
          <p:spPr>
            <a:xfrm>
              <a:off x="1205719" y="5225631"/>
              <a:ext cx="1308756" cy="486415"/>
            </a:xfrm>
            <a:prstGeom prst="rect">
              <a:avLst/>
            </a:prstGeom>
            <a:noFill/>
          </p:spPr>
          <p:txBody>
            <a:bodyPr wrap="none" lIns="0" tIns="0" rIns="0" bIns="0" rtlCol="0" anchor="t">
              <a:spAutoFit/>
            </a:bodyPr>
            <a:lstStyle/>
            <a:p>
              <a:pPr marL="0" marR="0" lvl="1" indent="0" algn="ctr" defTabSz="283308" rtl="0" eaLnBrk="1" fontAlgn="auto" latinLnBrk="0" hangingPunct="1">
                <a:lnSpc>
                  <a:spcPct val="100000"/>
                </a:lnSpc>
                <a:spcBef>
                  <a:spcPts val="0"/>
                </a:spcBef>
                <a:spcAft>
                  <a:spcPts val="0"/>
                </a:spcAft>
                <a:buClrTx/>
                <a:buSzTx/>
                <a:buFontTx/>
                <a:buNone/>
                <a:tabLst/>
                <a:defRPr/>
              </a:pPr>
              <a:r>
                <a:rPr kumimoji="0" lang="en-US" sz="1961" b="1"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rPr>
                <a:t>SLA 99.9% </a:t>
              </a:r>
              <a:br>
                <a:rPr kumimoji="0" lang="en-US" sz="1372" b="0" i="0" u="none" strike="noStrike" kern="1200" cap="none" spc="0" normalizeH="0" baseline="0" noProof="0" dirty="0">
                  <a:ln>
                    <a:noFill/>
                  </a:ln>
                  <a:solidFill>
                    <a:schemeClr val="tx2"/>
                  </a:solidFill>
                  <a:effectLst/>
                  <a:uLnTx/>
                  <a:uFillTx/>
                  <a:latin typeface="Segoe UI"/>
                  <a:ea typeface="+mn-ea"/>
                  <a:cs typeface="Segoe UI" panose="020B0502040204020203" pitchFamily="34" charset="0"/>
                </a:rPr>
              </a:b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Isolated VM failure</a:t>
              </a:r>
            </a:p>
          </p:txBody>
        </p:sp>
        <p:sp>
          <p:nvSpPr>
            <p:cNvPr id="6" name="TextBox 5">
              <a:extLst>
                <a:ext uri="{FF2B5EF4-FFF2-40B4-BE49-F238E27FC236}">
                  <a16:creationId xmlns:a16="http://schemas.microsoft.com/office/drawing/2014/main" id="{9A8893E1-35A0-4229-8700-AB15DF6FF941}"/>
                </a:ext>
              </a:extLst>
            </p:cNvPr>
            <p:cNvSpPr txBox="1"/>
            <p:nvPr/>
          </p:nvSpPr>
          <p:spPr>
            <a:xfrm>
              <a:off x="3957520" y="5225631"/>
              <a:ext cx="1453026" cy="486415"/>
            </a:xfrm>
            <a:prstGeom prst="rect">
              <a:avLst/>
            </a:prstGeom>
            <a:noFill/>
          </p:spPr>
          <p:txBody>
            <a:bodyPr wrap="none" lIns="0" tIns="0" rIns="0" bIns="0" rtlCol="0" anchor="t">
              <a:spAutoFit/>
            </a:bodyPr>
            <a:lstStyle/>
            <a:p>
              <a:pPr marL="0" marR="0" lvl="1" indent="0" algn="ctr" defTabSz="283308" rtl="0" eaLnBrk="1" fontAlgn="auto" latinLnBrk="0" hangingPunct="1">
                <a:lnSpc>
                  <a:spcPct val="100000"/>
                </a:lnSpc>
                <a:spcBef>
                  <a:spcPts val="0"/>
                </a:spcBef>
                <a:spcAft>
                  <a:spcPts val="0"/>
                </a:spcAft>
                <a:buClrTx/>
                <a:buSzTx/>
                <a:buFontTx/>
                <a:buNone/>
                <a:tabLst/>
                <a:defRPr/>
              </a:pPr>
              <a:r>
                <a:rPr lang="en-US" sz="1961" b="1" dirty="0">
                  <a:solidFill>
                    <a:schemeClr val="tx2"/>
                  </a:solidFill>
                  <a:latin typeface="Segoe UI"/>
                  <a:cs typeface="Segoe UI" panose="020B0502040204020203" pitchFamily="34" charset="0"/>
                </a:rPr>
                <a:t>SLA 99.95% </a:t>
              </a:r>
              <a:br>
                <a:rPr lang="en-US" sz="1961" b="1" dirty="0">
                  <a:solidFill>
                    <a:schemeClr val="tx2"/>
                  </a:solidFill>
                  <a:latin typeface="Segoe UI"/>
                  <a:cs typeface="Segoe UI" panose="020B0502040204020203" pitchFamily="34" charset="0"/>
                </a:rPr>
              </a:b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Hardware failure</a:t>
              </a:r>
            </a:p>
          </p:txBody>
        </p:sp>
        <p:sp>
          <p:nvSpPr>
            <p:cNvPr id="15" name="TextBox 14">
              <a:extLst>
                <a:ext uri="{FF2B5EF4-FFF2-40B4-BE49-F238E27FC236}">
                  <a16:creationId xmlns:a16="http://schemas.microsoft.com/office/drawing/2014/main" id="{9EC4736D-CCAC-42BE-B665-710BD4AF9DF6}"/>
                </a:ext>
              </a:extLst>
            </p:cNvPr>
            <p:cNvSpPr txBox="1"/>
            <p:nvPr/>
          </p:nvSpPr>
          <p:spPr>
            <a:xfrm>
              <a:off x="6702716" y="5225631"/>
              <a:ext cx="1610504" cy="486415"/>
            </a:xfrm>
            <a:prstGeom prst="rect">
              <a:avLst/>
            </a:prstGeom>
            <a:noFill/>
          </p:spPr>
          <p:txBody>
            <a:bodyPr wrap="none" lIns="0" tIns="0" rIns="0" bIns="0" rtlCol="0" anchor="t">
              <a:spAutoFit/>
            </a:bodyPr>
            <a:lstStyle/>
            <a:p>
              <a:pPr marL="0" marR="0" lvl="1" indent="0" algn="ctr" defTabSz="283308" rtl="0" eaLnBrk="1" fontAlgn="auto" latinLnBrk="0" hangingPunct="1">
                <a:lnSpc>
                  <a:spcPct val="100000"/>
                </a:lnSpc>
                <a:spcBef>
                  <a:spcPts val="0"/>
                </a:spcBef>
                <a:spcAft>
                  <a:spcPts val="0"/>
                </a:spcAft>
                <a:buClrTx/>
                <a:buSzTx/>
                <a:buFontTx/>
                <a:buNone/>
                <a:tabLst/>
                <a:defRPr/>
              </a:pPr>
              <a:r>
                <a:rPr lang="en-US" sz="1961" b="1" dirty="0">
                  <a:solidFill>
                    <a:schemeClr val="tx2"/>
                  </a:solidFill>
                  <a:latin typeface="Segoe UI"/>
                  <a:cs typeface="Segoe UI" panose="020B0502040204020203" pitchFamily="34" charset="0"/>
                </a:rPr>
                <a:t>SLA 99.9% </a:t>
              </a:r>
            </a:p>
            <a:p>
              <a:pPr marL="0" marR="0" lvl="1" indent="0" algn="ctr" defTabSz="283308"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Entire datacenter failure</a:t>
              </a:r>
            </a:p>
          </p:txBody>
        </p:sp>
        <p:sp>
          <p:nvSpPr>
            <p:cNvPr id="21" name="TextBox 20">
              <a:extLst>
                <a:ext uri="{FF2B5EF4-FFF2-40B4-BE49-F238E27FC236}">
                  <a16:creationId xmlns:a16="http://schemas.microsoft.com/office/drawing/2014/main" id="{0DE96D3A-D3C6-46D4-B5E0-6126333E549F}"/>
                </a:ext>
              </a:extLst>
            </p:cNvPr>
            <p:cNvSpPr txBox="1"/>
            <p:nvPr/>
          </p:nvSpPr>
          <p:spPr>
            <a:xfrm>
              <a:off x="9364972" y="5225631"/>
              <a:ext cx="1933863" cy="486415"/>
            </a:xfrm>
            <a:prstGeom prst="rect">
              <a:avLst/>
            </a:prstGeom>
            <a:noFill/>
          </p:spPr>
          <p:txBody>
            <a:bodyPr wrap="none" lIns="0" tIns="0" rIns="0" bIns="0" rtlCol="0" anchor="t">
              <a:spAutoFit/>
            </a:bodyPr>
            <a:lstStyle/>
            <a:p>
              <a:pPr marL="0" marR="0" lvl="1" indent="0" algn="ctr" defTabSz="283308" rtl="0" eaLnBrk="1" fontAlgn="auto" latinLnBrk="0" hangingPunct="1">
                <a:lnSpc>
                  <a:spcPct val="100000"/>
                </a:lnSpc>
                <a:spcBef>
                  <a:spcPts val="0"/>
                </a:spcBef>
                <a:spcAft>
                  <a:spcPts val="0"/>
                </a:spcAft>
                <a:buClrTx/>
                <a:buSzTx/>
                <a:buFontTx/>
                <a:buNone/>
                <a:tabLst/>
                <a:defRPr/>
              </a:pPr>
              <a:r>
                <a:rPr lang="en-US" sz="1961" b="1" dirty="0">
                  <a:solidFill>
                    <a:schemeClr val="tx2"/>
                  </a:solidFill>
                  <a:latin typeface="Segoe UI"/>
                  <a:cs typeface="Segoe UI" panose="020B0502040204020203" pitchFamily="34" charset="0"/>
                </a:rPr>
                <a:t>RTO 30 minutes </a:t>
              </a:r>
            </a:p>
            <a:p>
              <a:pPr marL="0" marR="0" lvl="1" indent="0" algn="ctr" defTabSz="283308"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Segoe UI" panose="020B0502040204020203" pitchFamily="34" charset="0"/>
                </a:rPr>
                <a:t>Entire region failure</a:t>
              </a:r>
            </a:p>
          </p:txBody>
        </p:sp>
      </p:grpSp>
      <p:grpSp>
        <p:nvGrpSpPr>
          <p:cNvPr id="29" name="Group 28" descr="HIGH AVAILABILITY &#10;">
            <a:extLst>
              <a:ext uri="{FF2B5EF4-FFF2-40B4-BE49-F238E27FC236}">
                <a16:creationId xmlns:a16="http://schemas.microsoft.com/office/drawing/2014/main" id="{BAE231BD-ABB7-4AF5-BF92-FB94BB98614A}"/>
              </a:ext>
            </a:extLst>
          </p:cNvPr>
          <p:cNvGrpSpPr/>
          <p:nvPr/>
        </p:nvGrpSpPr>
        <p:grpSpPr>
          <a:xfrm>
            <a:off x="563370" y="4572436"/>
            <a:ext cx="11164281" cy="301726"/>
            <a:chOff x="562585" y="4453342"/>
            <a:chExt cx="11165864" cy="301769"/>
          </a:xfrm>
        </p:grpSpPr>
        <p:cxnSp>
          <p:nvCxnSpPr>
            <p:cNvPr id="28" name="Straight Connector 27">
              <a:extLst>
                <a:ext uri="{FF2B5EF4-FFF2-40B4-BE49-F238E27FC236}">
                  <a16:creationId xmlns:a16="http://schemas.microsoft.com/office/drawing/2014/main" id="{D837C959-0288-4C56-AB8D-2F2DBD22A346}"/>
                </a:ext>
              </a:extLst>
            </p:cNvPr>
            <p:cNvCxnSpPr>
              <a:cxnSpLocks/>
            </p:cNvCxnSpPr>
            <p:nvPr/>
          </p:nvCxnSpPr>
          <p:spPr>
            <a:xfrm>
              <a:off x="562585" y="4604227"/>
              <a:ext cx="11165864" cy="0"/>
            </a:xfrm>
            <a:prstGeom prst="line">
              <a:avLst/>
            </a:prstGeom>
            <a:ln w="127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9C32EC61-46FA-4B6D-8FC6-9FAAA4DC06C8}"/>
                </a:ext>
              </a:extLst>
            </p:cNvPr>
            <p:cNvSpPr txBox="1"/>
            <p:nvPr/>
          </p:nvSpPr>
          <p:spPr>
            <a:xfrm>
              <a:off x="4777150" y="4453342"/>
              <a:ext cx="2637700" cy="301769"/>
            </a:xfrm>
            <a:prstGeom prst="rect">
              <a:avLst/>
            </a:prstGeom>
            <a:solidFill>
              <a:schemeClr val="bg1"/>
            </a:solidFill>
          </p:spPr>
          <p:txBody>
            <a:bodyPr wrap="square" lIns="0" tIns="0" rIns="0" bIns="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961" b="0" i="0" u="none" strike="noStrike" kern="1200" cap="none" spc="0" normalizeH="0" baseline="0" noProof="0" dirty="0">
                  <a:ln>
                    <a:noFill/>
                  </a:ln>
                  <a:effectLst/>
                  <a:uLnTx/>
                  <a:uFillTx/>
                  <a:latin typeface="Segoe UI Semibold"/>
                  <a:ea typeface="+mn-ea"/>
                  <a:cs typeface="+mn-cs"/>
                </a:rPr>
                <a:t>HIGH AVAILABILITY </a:t>
              </a:r>
            </a:p>
          </p:txBody>
        </p:sp>
      </p:grpSp>
      <p:grpSp>
        <p:nvGrpSpPr>
          <p:cNvPr id="2" name="Group 1">
            <a:extLst>
              <a:ext uri="{FF2B5EF4-FFF2-40B4-BE49-F238E27FC236}">
                <a16:creationId xmlns:a16="http://schemas.microsoft.com/office/drawing/2014/main" id="{5EED2AC6-CA74-4C98-85F4-A16FE66A69EE}"/>
              </a:ext>
              <a:ext uri="{C183D7F6-B498-43B3-948B-1728B52AA6E4}">
                <adec:decorative xmlns:adec="http://schemas.microsoft.com/office/drawing/2017/decorative" val="1"/>
              </a:ext>
            </a:extLst>
          </p:cNvPr>
          <p:cNvGrpSpPr/>
          <p:nvPr/>
        </p:nvGrpSpPr>
        <p:grpSpPr>
          <a:xfrm>
            <a:off x="943217" y="2739418"/>
            <a:ext cx="10301033" cy="1085109"/>
            <a:chOff x="943217" y="2739418"/>
            <a:chExt cx="10301033" cy="1085109"/>
          </a:xfrm>
        </p:grpSpPr>
        <p:sp>
          <p:nvSpPr>
            <p:cNvPr id="10" name="TextBox 9">
              <a:extLst>
                <a:ext uri="{FF2B5EF4-FFF2-40B4-BE49-F238E27FC236}">
                  <a16:creationId xmlns:a16="http://schemas.microsoft.com/office/drawing/2014/main" id="{DCDEE3CC-65F9-4384-A6C9-7880C08528DF}"/>
                </a:ext>
              </a:extLst>
            </p:cNvPr>
            <p:cNvSpPr txBox="1"/>
            <p:nvPr/>
          </p:nvSpPr>
          <p:spPr>
            <a:xfrm>
              <a:off x="3521612" y="3455196"/>
              <a:ext cx="2324843" cy="184666"/>
            </a:xfrm>
            <a:prstGeom prst="rect">
              <a:avLst/>
            </a:prstGeom>
            <a:no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mn-cs"/>
                </a:rPr>
                <a:t>faster backups</a:t>
              </a:r>
            </a:p>
          </p:txBody>
        </p:sp>
        <p:sp>
          <p:nvSpPr>
            <p:cNvPr id="12" name="TextBox 11">
              <a:extLst>
                <a:ext uri="{FF2B5EF4-FFF2-40B4-BE49-F238E27FC236}">
                  <a16:creationId xmlns:a16="http://schemas.microsoft.com/office/drawing/2014/main" id="{88E171B0-FADB-48D0-B07F-4790ECF077D2}"/>
                </a:ext>
              </a:extLst>
            </p:cNvPr>
            <p:cNvSpPr txBox="1"/>
            <p:nvPr/>
          </p:nvSpPr>
          <p:spPr>
            <a:xfrm>
              <a:off x="6488886" y="3455195"/>
              <a:ext cx="2038167" cy="369332"/>
            </a:xfrm>
            <a:prstGeom prst="rect">
              <a:avLst/>
            </a:prstGeom>
            <a:no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mn-cs"/>
                </a:rPr>
                <a:t>reduction in average </a:t>
              </a:r>
              <a:br>
                <a:rPr kumimoji="0" lang="en-US" sz="1200" b="0" i="0" u="none" strike="noStrike" kern="1200" cap="none" spc="0" normalizeH="0" baseline="0" noProof="0" dirty="0">
                  <a:ln>
                    <a:noFill/>
                  </a:ln>
                  <a:effectLst/>
                  <a:uLnTx/>
                  <a:uFillTx/>
                  <a:latin typeface="Segoe UI"/>
                  <a:ea typeface="+mn-ea"/>
                  <a:cs typeface="+mn-cs"/>
                </a:rPr>
              </a:br>
              <a:r>
                <a:rPr kumimoji="0" lang="en-US" sz="1200" b="0" i="0" u="none" strike="noStrike" kern="1200" cap="none" spc="0" normalizeH="0" baseline="0" noProof="0" dirty="0">
                  <a:ln>
                    <a:noFill/>
                  </a:ln>
                  <a:effectLst/>
                  <a:uLnTx/>
                  <a:uFillTx/>
                  <a:latin typeface="Segoe UI"/>
                  <a:ea typeface="+mn-ea"/>
                  <a:cs typeface="+mn-cs"/>
                </a:rPr>
                <a:t>data recovery time </a:t>
              </a:r>
            </a:p>
          </p:txBody>
        </p:sp>
        <p:sp>
          <p:nvSpPr>
            <p:cNvPr id="20" name="TextBox 19">
              <a:extLst>
                <a:ext uri="{FF2B5EF4-FFF2-40B4-BE49-F238E27FC236}">
                  <a16:creationId xmlns:a16="http://schemas.microsoft.com/office/drawing/2014/main" id="{514B03BE-242B-4321-933C-4466CD7517B7}"/>
                </a:ext>
              </a:extLst>
            </p:cNvPr>
            <p:cNvSpPr txBox="1"/>
            <p:nvPr/>
          </p:nvSpPr>
          <p:spPr>
            <a:xfrm>
              <a:off x="943217" y="3455195"/>
              <a:ext cx="1833760" cy="369332"/>
            </a:xfrm>
            <a:prstGeom prst="rect">
              <a:avLst/>
            </a:prstGeom>
            <a:no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mn-cs"/>
                </a:rPr>
                <a:t>improvement in the efficiency of IT Teams </a:t>
              </a:r>
            </a:p>
          </p:txBody>
        </p:sp>
        <p:sp>
          <p:nvSpPr>
            <p:cNvPr id="24" name="TextBox 23">
              <a:extLst>
                <a:ext uri="{FF2B5EF4-FFF2-40B4-BE49-F238E27FC236}">
                  <a16:creationId xmlns:a16="http://schemas.microsoft.com/office/drawing/2014/main" id="{082F0324-0D66-4D3C-94CF-5ECE55993772}"/>
                </a:ext>
              </a:extLst>
            </p:cNvPr>
            <p:cNvSpPr txBox="1"/>
            <p:nvPr/>
          </p:nvSpPr>
          <p:spPr>
            <a:xfrm>
              <a:off x="9419557" y="3455195"/>
              <a:ext cx="1824693" cy="369332"/>
            </a:xfrm>
            <a:prstGeom prst="rect">
              <a:avLst/>
            </a:prstGeom>
            <a:no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Segoe UI"/>
                  <a:ea typeface="+mn-ea"/>
                  <a:cs typeface="+mn-cs"/>
                </a:rPr>
                <a:t>5-year return </a:t>
              </a:r>
              <a:br>
                <a:rPr kumimoji="0" lang="en-US" sz="1200" b="0" i="0" u="none" strike="noStrike" kern="1200" cap="none" spc="0" normalizeH="0" baseline="0" noProof="0" dirty="0">
                  <a:ln>
                    <a:noFill/>
                  </a:ln>
                  <a:effectLst/>
                  <a:uLnTx/>
                  <a:uFillTx/>
                  <a:latin typeface="Segoe UI"/>
                  <a:ea typeface="+mn-ea"/>
                  <a:cs typeface="+mn-cs"/>
                </a:rPr>
              </a:br>
              <a:r>
                <a:rPr kumimoji="0" lang="en-US" sz="1200" b="0" i="0" u="none" strike="noStrike" kern="1200" cap="none" spc="0" normalizeH="0" baseline="0" noProof="0" dirty="0">
                  <a:ln>
                    <a:noFill/>
                  </a:ln>
                  <a:effectLst/>
                  <a:uLnTx/>
                  <a:uFillTx/>
                  <a:latin typeface="Segoe UI"/>
                  <a:ea typeface="+mn-ea"/>
                  <a:cs typeface="+mn-cs"/>
                </a:rPr>
                <a:t>on investment </a:t>
              </a:r>
            </a:p>
          </p:txBody>
        </p:sp>
        <p:grpSp>
          <p:nvGrpSpPr>
            <p:cNvPr id="17" name="Group 16" descr="337%&#10;">
              <a:extLst>
                <a:ext uri="{FF2B5EF4-FFF2-40B4-BE49-F238E27FC236}">
                  <a16:creationId xmlns:a16="http://schemas.microsoft.com/office/drawing/2014/main" id="{92AD04C2-45C6-41DB-82E8-3DB580B9C8C9}"/>
                </a:ext>
              </a:extLst>
            </p:cNvPr>
            <p:cNvGrpSpPr/>
            <p:nvPr/>
          </p:nvGrpSpPr>
          <p:grpSpPr>
            <a:xfrm>
              <a:off x="9530771" y="2739418"/>
              <a:ext cx="1709547" cy="737338"/>
              <a:chOff x="9721882" y="2962130"/>
              <a:chExt cx="1743827" cy="752124"/>
            </a:xfrm>
          </p:grpSpPr>
          <p:sp>
            <p:nvSpPr>
              <p:cNvPr id="22" name="TextBox 21">
                <a:extLst>
                  <a:ext uri="{FF2B5EF4-FFF2-40B4-BE49-F238E27FC236}">
                    <a16:creationId xmlns:a16="http://schemas.microsoft.com/office/drawing/2014/main" id="{412DAD1A-B419-473A-8DEB-8D889529253E}"/>
                  </a:ext>
                </a:extLst>
              </p:cNvPr>
              <p:cNvSpPr txBox="1"/>
              <p:nvPr/>
            </p:nvSpPr>
            <p:spPr>
              <a:xfrm>
                <a:off x="9721882" y="3037146"/>
                <a:ext cx="1634394" cy="677108"/>
              </a:xfrm>
              <a:prstGeom prst="rect">
                <a:avLst/>
              </a:prstGeom>
              <a:no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4313" b="1" i="0" u="none" strike="noStrike" kern="1200" cap="none" spc="0" normalizeH="0" baseline="0" noProof="0">
                    <a:ln>
                      <a:noFill/>
                    </a:ln>
                    <a:solidFill>
                      <a:srgbClr val="0078D4"/>
                    </a:solidFill>
                    <a:effectLst/>
                    <a:uLnTx/>
                    <a:uFillTx/>
                    <a:latin typeface="Segoe UI"/>
                    <a:ea typeface="+mn-ea"/>
                    <a:cs typeface="+mn-cs"/>
                  </a:rPr>
                  <a:t>337%</a:t>
                </a:r>
                <a:endParaRPr kumimoji="0" lang="en-US" sz="5294" b="1" i="0" u="none" strike="noStrike" kern="1200" cap="none" spc="0" normalizeH="0" baseline="30000" noProof="0">
                  <a:ln>
                    <a:noFill/>
                  </a:ln>
                  <a:solidFill>
                    <a:srgbClr val="0078D4"/>
                  </a:solidFill>
                  <a:effectLst/>
                  <a:uLnTx/>
                  <a:uFillTx/>
                  <a:latin typeface="Segoe UI"/>
                  <a:ea typeface="+mn-ea"/>
                  <a:cs typeface="+mn-cs"/>
                </a:endParaRPr>
              </a:p>
            </p:txBody>
          </p:sp>
          <p:sp>
            <p:nvSpPr>
              <p:cNvPr id="33" name="TextBox 32">
                <a:extLst>
                  <a:ext uri="{FF2B5EF4-FFF2-40B4-BE49-F238E27FC236}">
                    <a16:creationId xmlns:a16="http://schemas.microsoft.com/office/drawing/2014/main" id="{5BF928EB-4F35-B84F-BA2D-D4D630584BBF}"/>
                  </a:ext>
                </a:extLst>
              </p:cNvPr>
              <p:cNvSpPr txBox="1"/>
              <p:nvPr/>
            </p:nvSpPr>
            <p:spPr>
              <a:xfrm>
                <a:off x="11180866" y="2962130"/>
                <a:ext cx="284843" cy="309566"/>
              </a:xfrm>
              <a:prstGeom prst="rect">
                <a:avLst/>
              </a:prstGeom>
              <a:noFill/>
            </p:spPr>
            <p:txBody>
              <a:bodyPr wrap="none" rtlCol="0">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372" b="0" i="0" u="none" strike="noStrike" kern="1200" cap="none" spc="0" normalizeH="0" baseline="0" noProof="0">
                    <a:ln>
                      <a:noFill/>
                    </a:ln>
                    <a:solidFill>
                      <a:srgbClr val="0078D4"/>
                    </a:solidFill>
                    <a:effectLst/>
                    <a:uLnTx/>
                    <a:uFillTx/>
                    <a:latin typeface="Segoe UI"/>
                    <a:ea typeface="+mn-ea"/>
                    <a:cs typeface="+mn-cs"/>
                  </a:rPr>
                  <a:t>1</a:t>
                </a:r>
              </a:p>
            </p:txBody>
          </p:sp>
        </p:grpSp>
        <p:grpSp>
          <p:nvGrpSpPr>
            <p:cNvPr id="8" name="Group 7" descr="66%&#10;">
              <a:extLst>
                <a:ext uri="{FF2B5EF4-FFF2-40B4-BE49-F238E27FC236}">
                  <a16:creationId xmlns:a16="http://schemas.microsoft.com/office/drawing/2014/main" id="{72947E9E-058E-4B8F-BEED-CDABED4276CD}"/>
                </a:ext>
              </a:extLst>
            </p:cNvPr>
            <p:cNvGrpSpPr/>
            <p:nvPr/>
          </p:nvGrpSpPr>
          <p:grpSpPr>
            <a:xfrm>
              <a:off x="6806386" y="2739422"/>
              <a:ext cx="1461867" cy="738976"/>
              <a:chOff x="6942867" y="2962130"/>
              <a:chExt cx="1491180" cy="753794"/>
            </a:xfrm>
          </p:grpSpPr>
          <p:sp>
            <p:nvSpPr>
              <p:cNvPr id="16" name="TextBox 15">
                <a:extLst>
                  <a:ext uri="{FF2B5EF4-FFF2-40B4-BE49-F238E27FC236}">
                    <a16:creationId xmlns:a16="http://schemas.microsoft.com/office/drawing/2014/main" id="{AB4BD6B0-C9B2-4E2F-907D-2B7107AC1D91}"/>
                  </a:ext>
                </a:extLst>
              </p:cNvPr>
              <p:cNvSpPr txBox="1"/>
              <p:nvPr/>
            </p:nvSpPr>
            <p:spPr>
              <a:xfrm>
                <a:off x="6942867" y="3038816"/>
                <a:ext cx="1431303" cy="677108"/>
              </a:xfrm>
              <a:prstGeom prst="rect">
                <a:avLst/>
              </a:prstGeom>
              <a:no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4313" b="1" i="0" u="none" strike="noStrike" kern="1200" cap="none" spc="0" normalizeH="0" baseline="0" noProof="0">
                    <a:ln>
                      <a:noFill/>
                    </a:ln>
                    <a:solidFill>
                      <a:srgbClr val="0078D4"/>
                    </a:solidFill>
                    <a:effectLst/>
                    <a:uLnTx/>
                    <a:uFillTx/>
                    <a:latin typeface="Segoe UI"/>
                    <a:ea typeface="+mn-ea"/>
                    <a:cs typeface="+mn-cs"/>
                  </a:rPr>
                  <a:t>66%</a:t>
                </a:r>
                <a:endParaRPr kumimoji="0" lang="en-US" sz="5294" b="1" i="0" u="none" strike="noStrike" kern="1200" cap="none" spc="0" normalizeH="0" baseline="30000" noProof="0">
                  <a:ln>
                    <a:noFill/>
                  </a:ln>
                  <a:solidFill>
                    <a:srgbClr val="0078D4"/>
                  </a:solidFill>
                  <a:effectLst/>
                  <a:uLnTx/>
                  <a:uFillTx/>
                  <a:latin typeface="Segoe UI"/>
                  <a:ea typeface="+mn-ea"/>
                  <a:cs typeface="+mn-cs"/>
                </a:endParaRPr>
              </a:p>
            </p:txBody>
          </p:sp>
          <p:sp>
            <p:nvSpPr>
              <p:cNvPr id="34" name="TextBox 33">
                <a:extLst>
                  <a:ext uri="{FF2B5EF4-FFF2-40B4-BE49-F238E27FC236}">
                    <a16:creationId xmlns:a16="http://schemas.microsoft.com/office/drawing/2014/main" id="{8FE754C2-326E-0747-BAFC-7C31419A9E2C}"/>
                  </a:ext>
                </a:extLst>
              </p:cNvPr>
              <p:cNvSpPr txBox="1"/>
              <p:nvPr/>
            </p:nvSpPr>
            <p:spPr>
              <a:xfrm>
                <a:off x="8149204" y="2962130"/>
                <a:ext cx="284843" cy="309567"/>
              </a:xfrm>
              <a:prstGeom prst="rect">
                <a:avLst/>
              </a:prstGeom>
              <a:noFill/>
            </p:spPr>
            <p:txBody>
              <a:bodyPr wrap="none" rtlCol="0">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372" b="0" i="0" u="none" strike="noStrike" kern="1200" cap="none" spc="0" normalizeH="0" baseline="0" noProof="0">
                    <a:ln>
                      <a:noFill/>
                    </a:ln>
                    <a:solidFill>
                      <a:srgbClr val="0078D4"/>
                    </a:solidFill>
                    <a:effectLst/>
                    <a:uLnTx/>
                    <a:uFillTx/>
                    <a:latin typeface="Segoe UI"/>
                    <a:ea typeface="+mn-ea"/>
                    <a:cs typeface="+mn-cs"/>
                  </a:rPr>
                  <a:t>1</a:t>
                </a:r>
              </a:p>
            </p:txBody>
          </p:sp>
        </p:grpSp>
        <p:grpSp>
          <p:nvGrpSpPr>
            <p:cNvPr id="5" name="Group 4" descr="76%&#10;">
              <a:extLst>
                <a:ext uri="{FF2B5EF4-FFF2-40B4-BE49-F238E27FC236}">
                  <a16:creationId xmlns:a16="http://schemas.microsoft.com/office/drawing/2014/main" id="{2CA5AA22-7A99-411F-8E90-12637F375108}"/>
                </a:ext>
              </a:extLst>
            </p:cNvPr>
            <p:cNvGrpSpPr/>
            <p:nvPr/>
          </p:nvGrpSpPr>
          <p:grpSpPr>
            <a:xfrm>
              <a:off x="4071938" y="2739419"/>
              <a:ext cx="1374830" cy="724517"/>
              <a:chOff x="4153588" y="2962130"/>
              <a:chExt cx="1402398" cy="739046"/>
            </a:xfrm>
          </p:grpSpPr>
          <p:sp>
            <p:nvSpPr>
              <p:cNvPr id="14" name="TextBox 13">
                <a:extLst>
                  <a:ext uri="{FF2B5EF4-FFF2-40B4-BE49-F238E27FC236}">
                    <a16:creationId xmlns:a16="http://schemas.microsoft.com/office/drawing/2014/main" id="{E5C4250F-55F0-442B-BE84-4C4D77B12E19}"/>
                  </a:ext>
                </a:extLst>
              </p:cNvPr>
              <p:cNvSpPr txBox="1"/>
              <p:nvPr/>
            </p:nvSpPr>
            <p:spPr>
              <a:xfrm>
                <a:off x="4153588" y="3024068"/>
                <a:ext cx="1248738" cy="677108"/>
              </a:xfrm>
              <a:prstGeom prst="rect">
                <a:avLst/>
              </a:prstGeom>
              <a:no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4313" b="1" i="0" u="none" strike="noStrike" kern="1200" cap="none" spc="0" normalizeH="0" baseline="0" noProof="0">
                    <a:ln>
                      <a:noFill/>
                    </a:ln>
                    <a:solidFill>
                      <a:srgbClr val="0078D4"/>
                    </a:solidFill>
                    <a:effectLst/>
                    <a:uLnTx/>
                    <a:uFillTx/>
                    <a:latin typeface="Segoe UI"/>
                    <a:ea typeface="+mn-ea"/>
                    <a:cs typeface="+mn-cs"/>
                  </a:rPr>
                  <a:t>76%</a:t>
                </a:r>
                <a:endParaRPr kumimoji="0" lang="en-US" sz="5294" b="1" i="0" u="none" strike="noStrike" kern="1200" cap="none" spc="0" normalizeH="0" baseline="30000" noProof="0">
                  <a:ln>
                    <a:noFill/>
                  </a:ln>
                  <a:solidFill>
                    <a:srgbClr val="0078D4"/>
                  </a:solidFill>
                  <a:effectLst/>
                  <a:uLnTx/>
                  <a:uFillTx/>
                  <a:latin typeface="Segoe UI"/>
                  <a:ea typeface="+mn-ea"/>
                  <a:cs typeface="+mn-cs"/>
                </a:endParaRPr>
              </a:p>
            </p:txBody>
          </p:sp>
          <p:sp>
            <p:nvSpPr>
              <p:cNvPr id="35" name="TextBox 34">
                <a:extLst>
                  <a:ext uri="{FF2B5EF4-FFF2-40B4-BE49-F238E27FC236}">
                    <a16:creationId xmlns:a16="http://schemas.microsoft.com/office/drawing/2014/main" id="{9E36B124-ED04-DF4F-94F6-5AC15837136F}"/>
                  </a:ext>
                </a:extLst>
              </p:cNvPr>
              <p:cNvSpPr txBox="1"/>
              <p:nvPr/>
            </p:nvSpPr>
            <p:spPr>
              <a:xfrm>
                <a:off x="5271143" y="2962130"/>
                <a:ext cx="284843" cy="309567"/>
              </a:xfrm>
              <a:prstGeom prst="rect">
                <a:avLst/>
              </a:prstGeom>
              <a:noFill/>
            </p:spPr>
            <p:txBody>
              <a:bodyPr wrap="none" rtlCol="0">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372" b="0" i="0" u="none" strike="noStrike" kern="1200" cap="none" spc="0" normalizeH="0" baseline="0" noProof="0">
                    <a:ln>
                      <a:noFill/>
                    </a:ln>
                    <a:solidFill>
                      <a:srgbClr val="0078D4"/>
                    </a:solidFill>
                    <a:effectLst/>
                    <a:uLnTx/>
                    <a:uFillTx/>
                    <a:latin typeface="Segoe UI"/>
                    <a:ea typeface="+mn-ea"/>
                    <a:cs typeface="+mn-cs"/>
                  </a:rPr>
                  <a:t>1</a:t>
                </a:r>
              </a:p>
            </p:txBody>
          </p:sp>
        </p:grpSp>
        <p:grpSp>
          <p:nvGrpSpPr>
            <p:cNvPr id="3" name="Group 2" descr="51%&#10;">
              <a:extLst>
                <a:ext uri="{FF2B5EF4-FFF2-40B4-BE49-F238E27FC236}">
                  <a16:creationId xmlns:a16="http://schemas.microsoft.com/office/drawing/2014/main" id="{9B7630F4-BB2E-4A60-BEE5-1283C872A18B}"/>
                </a:ext>
              </a:extLst>
            </p:cNvPr>
            <p:cNvGrpSpPr/>
            <p:nvPr/>
          </p:nvGrpSpPr>
          <p:grpSpPr>
            <a:xfrm>
              <a:off x="1223597" y="2739422"/>
              <a:ext cx="1394155" cy="745953"/>
              <a:chOff x="1248132" y="2962130"/>
              <a:chExt cx="1422111" cy="760911"/>
            </a:xfrm>
          </p:grpSpPr>
          <p:sp>
            <p:nvSpPr>
              <p:cNvPr id="18" name="TextBox 17">
                <a:extLst>
                  <a:ext uri="{FF2B5EF4-FFF2-40B4-BE49-F238E27FC236}">
                    <a16:creationId xmlns:a16="http://schemas.microsoft.com/office/drawing/2014/main" id="{511C709E-CD8A-4F1A-B33F-96685245709C}"/>
                  </a:ext>
                </a:extLst>
              </p:cNvPr>
              <p:cNvSpPr txBox="1"/>
              <p:nvPr/>
            </p:nvSpPr>
            <p:spPr>
              <a:xfrm>
                <a:off x="1248132" y="3045933"/>
                <a:ext cx="1298529" cy="677108"/>
              </a:xfrm>
              <a:prstGeom prst="rect">
                <a:avLst/>
              </a:prstGeom>
              <a:noFill/>
            </p:spPr>
            <p:txBody>
              <a:bodyPr wrap="square" lIns="0" tIns="0" rIns="0" bIns="0" rtlCol="0">
                <a:sp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4313" b="1" i="0" u="none" strike="noStrike" kern="1200" cap="none" spc="0" normalizeH="0" baseline="0" noProof="0" dirty="0">
                    <a:ln>
                      <a:noFill/>
                    </a:ln>
                    <a:solidFill>
                      <a:srgbClr val="0078D4"/>
                    </a:solidFill>
                    <a:effectLst/>
                    <a:uLnTx/>
                    <a:uFillTx/>
                    <a:latin typeface="Segoe UI"/>
                    <a:ea typeface="+mn-ea"/>
                    <a:cs typeface="+mn-cs"/>
                  </a:rPr>
                  <a:t>51%</a:t>
                </a:r>
                <a:endParaRPr kumimoji="0" lang="en-US" sz="5294" b="1" i="0" u="none" strike="noStrike" kern="1200" cap="none" spc="0" normalizeH="0" baseline="30000" noProof="0" dirty="0">
                  <a:ln>
                    <a:noFill/>
                  </a:ln>
                  <a:solidFill>
                    <a:srgbClr val="0078D4"/>
                  </a:solidFill>
                  <a:effectLst/>
                  <a:uLnTx/>
                  <a:uFillTx/>
                  <a:latin typeface="Segoe UI"/>
                  <a:ea typeface="+mn-ea"/>
                  <a:cs typeface="+mn-cs"/>
                </a:endParaRPr>
              </a:p>
            </p:txBody>
          </p:sp>
          <p:sp>
            <p:nvSpPr>
              <p:cNvPr id="36" name="TextBox 35">
                <a:extLst>
                  <a:ext uri="{FF2B5EF4-FFF2-40B4-BE49-F238E27FC236}">
                    <a16:creationId xmlns:a16="http://schemas.microsoft.com/office/drawing/2014/main" id="{95E71D25-CE03-8443-9E11-575FCE97740B}"/>
                  </a:ext>
                </a:extLst>
              </p:cNvPr>
              <p:cNvSpPr txBox="1"/>
              <p:nvPr/>
            </p:nvSpPr>
            <p:spPr>
              <a:xfrm>
                <a:off x="2385400" y="2962130"/>
                <a:ext cx="284843" cy="309567"/>
              </a:xfrm>
              <a:prstGeom prst="rect">
                <a:avLst/>
              </a:prstGeom>
              <a:noFill/>
            </p:spPr>
            <p:txBody>
              <a:bodyPr wrap="none" rtlCol="0">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372" b="0" i="0" u="none" strike="noStrike" kern="1200" cap="none" spc="0" normalizeH="0" baseline="0" noProof="0" dirty="0">
                    <a:ln>
                      <a:noFill/>
                    </a:ln>
                    <a:solidFill>
                      <a:srgbClr val="0078D4"/>
                    </a:solidFill>
                    <a:effectLst/>
                    <a:uLnTx/>
                    <a:uFillTx/>
                    <a:latin typeface="Segoe UI"/>
                    <a:ea typeface="+mn-ea"/>
                    <a:cs typeface="+mn-cs"/>
                  </a:rPr>
                  <a:t>1</a:t>
                </a:r>
              </a:p>
            </p:txBody>
          </p:sp>
        </p:grpSp>
      </p:grpSp>
      <p:sp>
        <p:nvSpPr>
          <p:cNvPr id="19" name="Title 18">
            <a:extLst>
              <a:ext uri="{FF2B5EF4-FFF2-40B4-BE49-F238E27FC236}">
                <a16:creationId xmlns:a16="http://schemas.microsoft.com/office/drawing/2014/main" id="{2B89B14A-08E5-AF75-FC2C-D7DEAC5D015A}"/>
              </a:ext>
            </a:extLst>
          </p:cNvPr>
          <p:cNvSpPr>
            <a:spLocks noGrp="1"/>
          </p:cNvSpPr>
          <p:nvPr>
            <p:ph type="title"/>
          </p:nvPr>
        </p:nvSpPr>
        <p:spPr>
          <a:xfrm>
            <a:off x="455995" y="620428"/>
            <a:ext cx="11306469" cy="397545"/>
          </a:xfrm>
        </p:spPr>
        <p:txBody>
          <a:bodyPr/>
          <a:lstStyle/>
          <a:p>
            <a:r>
              <a:rPr lang="en-GB" sz="2750" dirty="0">
                <a:solidFill>
                  <a:schemeClr val="tx1"/>
                </a:solidFill>
              </a:rPr>
              <a:t>Azure is here to meet your business continuity needs</a:t>
            </a:r>
            <a:endParaRPr lang="en-NL" sz="2750" dirty="0"/>
          </a:p>
        </p:txBody>
      </p:sp>
      <p:sp>
        <p:nvSpPr>
          <p:cNvPr id="23" name="Text Placeholder 22">
            <a:extLst>
              <a:ext uri="{FF2B5EF4-FFF2-40B4-BE49-F238E27FC236}">
                <a16:creationId xmlns:a16="http://schemas.microsoft.com/office/drawing/2014/main" id="{089F0849-D452-B9A6-F8BA-86DDF9B51B95}"/>
              </a:ext>
            </a:extLst>
          </p:cNvPr>
          <p:cNvSpPr>
            <a:spLocks noGrp="1"/>
          </p:cNvSpPr>
          <p:nvPr>
            <p:ph type="body" sz="quarter" idx="10"/>
          </p:nvPr>
        </p:nvSpPr>
        <p:spPr>
          <a:xfrm>
            <a:off x="455995" y="1922587"/>
            <a:ext cx="9384447" cy="287707"/>
          </a:xfrm>
        </p:spPr>
        <p:txBody>
          <a:bodyPr/>
          <a:lstStyle/>
          <a:p>
            <a:r>
              <a:rPr lang="en-GB" sz="1960" spc="0" dirty="0">
                <a:solidFill>
                  <a:schemeClr val="tx1"/>
                </a:solidFill>
                <a:latin typeface="+mn-lt"/>
              </a:rPr>
              <a:t>Resilient foundations + Azure Backup and Site Recovery + ISV solutions</a:t>
            </a:r>
            <a:endParaRPr lang="en-NL" dirty="0">
              <a:solidFill>
                <a:schemeClr val="tx1"/>
              </a:solidFill>
            </a:endParaRPr>
          </a:p>
        </p:txBody>
      </p:sp>
    </p:spTree>
    <p:extLst>
      <p:ext uri="{BB962C8B-B14F-4D97-AF65-F5344CB8AC3E}">
        <p14:creationId xmlns:p14="http://schemas.microsoft.com/office/powerpoint/2010/main" val="671323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nodeType="withEffect">
                                  <p:stCondLst>
                                    <p:cond delay="0"/>
                                  </p:stCondLst>
                                  <p:childTnLst>
                                    <p:animMotion origin="layout" path="M 1.875E-6 0.03333 L 1.875E-6 -1.11022E-16 " pathEditMode="relative" rAng="0" ptsTypes="AA">
                                      <p:cBhvr>
                                        <p:cTn id="9" dur="600" fill="hold"/>
                                        <p:tgtEl>
                                          <p:spTgt spid="2"/>
                                        </p:tgtEl>
                                        <p:attrNameLst>
                                          <p:attrName>ppt_x</p:attrName>
                                          <p:attrName>ppt_y</p:attrName>
                                        </p:attrNameLst>
                                      </p:cBhvr>
                                      <p:rCtr x="0" y="-1667"/>
                                    </p:animMotion>
                                  </p:childTnLst>
                                </p:cTn>
                              </p:par>
                              <p:par>
                                <p:cTn id="10" presetID="10" presetClass="entr" presetSubtype="0" fill="hold" nodeType="withEffect">
                                  <p:stCondLst>
                                    <p:cond delay="10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42" presetClass="path" presetSubtype="0" decel="100000" fill="hold" nodeType="withEffect">
                                  <p:stCondLst>
                                    <p:cond delay="100"/>
                                  </p:stCondLst>
                                  <p:childTnLst>
                                    <p:animMotion origin="layout" path="M 0 0.03333 L 0 3.33333E-6 " pathEditMode="relative" rAng="0" ptsTypes="AA">
                                      <p:cBhvr>
                                        <p:cTn id="14" dur="600" fill="hold"/>
                                        <p:tgtEl>
                                          <p:spTgt spid="29"/>
                                        </p:tgtEl>
                                        <p:attrNameLst>
                                          <p:attrName>ppt_x</p:attrName>
                                          <p:attrName>ppt_y</p:attrName>
                                        </p:attrNameLst>
                                      </p:cBhvr>
                                      <p:rCtr x="0" y="-1667"/>
                                    </p:animMotion>
                                  </p:childTnLst>
                                </p:cTn>
                              </p:par>
                              <p:par>
                                <p:cTn id="15" presetID="10" presetClass="entr" presetSubtype="0" fill="hold" nodeType="withEffect">
                                  <p:stCondLst>
                                    <p:cond delay="2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path" presetSubtype="0" decel="100000" fill="hold" nodeType="withEffect">
                                  <p:stCondLst>
                                    <p:cond delay="200"/>
                                  </p:stCondLst>
                                  <p:childTnLst>
                                    <p:animMotion origin="layout" path="M 0 0.03333 L 0 3.33333E-6 " pathEditMode="relative" rAng="0" ptsTypes="AA">
                                      <p:cBhvr>
                                        <p:cTn id="19" dur="600" fill="hold"/>
                                        <p:tgtEl>
                                          <p:spTgt spid="7"/>
                                        </p:tgtEl>
                                        <p:attrNameLst>
                                          <p:attrName>ppt_x</p:attrName>
                                          <p:attrName>ppt_y</p:attrName>
                                        </p:attrNameLst>
                                      </p:cBhvr>
                                      <p:rCtr x="0" y="-1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85089-DE01-030E-07CA-51B0B192A46C}"/>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US" dirty="0">
                <a:solidFill>
                  <a:schemeClr val="tx2"/>
                </a:solidFill>
              </a:rPr>
              <a:t>BCDR Scenarios </a:t>
            </a:r>
            <a:br>
              <a:rPr lang="en-US" dirty="0">
                <a:solidFill>
                  <a:schemeClr val="tx2"/>
                </a:solidFill>
              </a:rPr>
            </a:br>
            <a:r>
              <a:rPr lang="en-US" dirty="0">
                <a:solidFill>
                  <a:schemeClr val="tx2"/>
                </a:solidFill>
              </a:rPr>
              <a:t>and Methodologies</a:t>
            </a:r>
            <a:endParaRPr lang="hu-HU" dirty="0">
              <a:solidFill>
                <a:schemeClr val="tx1"/>
              </a:solidFill>
            </a:endParaRPr>
          </a:p>
        </p:txBody>
      </p:sp>
      <p:pic>
        <p:nvPicPr>
          <p:cNvPr id="3" name="Picture 2">
            <a:extLst>
              <a:ext uri="{FF2B5EF4-FFF2-40B4-BE49-F238E27FC236}">
                <a16:creationId xmlns:a16="http://schemas.microsoft.com/office/drawing/2014/main" id="{4E155EFF-06A4-17A9-6DE1-FCB66262000C}"/>
              </a:ext>
            </a:extLst>
          </p:cNvPr>
          <p:cNvPicPr>
            <a:picLocks noChangeAspect="1"/>
          </p:cNvPicPr>
          <p:nvPr/>
        </p:nvPicPr>
        <p:blipFill>
          <a:blip r:embed="rId3"/>
          <a:stretch>
            <a:fillRect/>
          </a:stretch>
        </p:blipFill>
        <p:spPr>
          <a:xfrm>
            <a:off x="5653087" y="2366962"/>
            <a:ext cx="1130300" cy="1130300"/>
          </a:xfrm>
          <a:prstGeom prst="rect">
            <a:avLst/>
          </a:prstGeom>
        </p:spPr>
      </p:pic>
      <p:pic>
        <p:nvPicPr>
          <p:cNvPr id="8" name="Picture 7">
            <a:extLst>
              <a:ext uri="{FF2B5EF4-FFF2-40B4-BE49-F238E27FC236}">
                <a16:creationId xmlns:a16="http://schemas.microsoft.com/office/drawing/2014/main" id="{05AA3D80-B4D4-6E6E-027B-D8B60C34067D}"/>
              </a:ext>
            </a:extLst>
          </p:cNvPr>
          <p:cNvPicPr>
            <a:picLocks noChangeAspect="1"/>
          </p:cNvPicPr>
          <p:nvPr/>
        </p:nvPicPr>
        <p:blipFill>
          <a:blip r:embed="rId4"/>
          <a:stretch>
            <a:fillRect/>
          </a:stretch>
        </p:blipFill>
        <p:spPr>
          <a:xfrm>
            <a:off x="5865721" y="2552935"/>
            <a:ext cx="705032" cy="758354"/>
          </a:xfrm>
          <a:prstGeom prst="rect">
            <a:avLst/>
          </a:prstGeom>
        </p:spPr>
      </p:pic>
    </p:spTree>
    <p:extLst>
      <p:ext uri="{BB962C8B-B14F-4D97-AF65-F5344CB8AC3E}">
        <p14:creationId xmlns:p14="http://schemas.microsoft.com/office/powerpoint/2010/main" val="101638609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AB602CC7-0576-856B-7086-908DFC432AC5}"/>
              </a:ext>
            </a:extLst>
          </p:cNvPr>
          <p:cNvSpPr/>
          <p:nvPr/>
        </p:nvSpPr>
        <p:spPr bwMode="auto">
          <a:xfrm>
            <a:off x="427038" y="3219008"/>
            <a:ext cx="3368109" cy="5939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428" rIns="179285" bIns="143428" numCol="1" spcCol="0" rtlCol="0" fromWordArt="0" anchor="t" anchorCtr="0" forceAA="0" compatLnSpc="1">
            <a:prstTxWarp prst="textNoShape">
              <a:avLst/>
            </a:prstTxWarp>
            <a:noAutofit/>
          </a:bodyPr>
          <a:lstStyle/>
          <a:p>
            <a:pPr defTabSz="914192">
              <a:spcAft>
                <a:spcPts val="3529"/>
              </a:spcAft>
            </a:pPr>
            <a:r>
              <a:rPr lang="en-US" sz="2000" dirty="0">
                <a:solidFill>
                  <a:schemeClr val="tx1"/>
                </a:solidFill>
                <a:latin typeface="Segoe UI Semibold"/>
              </a:rPr>
              <a:t>Protect</a:t>
            </a:r>
            <a:r>
              <a:rPr lang="en-US" sz="2000" dirty="0">
                <a:solidFill>
                  <a:srgbClr val="FFFFFF"/>
                </a:solidFill>
                <a:latin typeface="Segoe UI Semibold"/>
              </a:rPr>
              <a:t> </a:t>
            </a:r>
            <a:r>
              <a:rPr lang="en-US" sz="2000" dirty="0">
                <a:solidFill>
                  <a:schemeClr val="tx2"/>
                </a:solidFill>
                <a:latin typeface="Segoe UI Semibold"/>
              </a:rPr>
              <a:t>in</a:t>
            </a:r>
            <a:r>
              <a:rPr lang="en-US" sz="2000" dirty="0">
                <a:solidFill>
                  <a:srgbClr val="FFFFFF"/>
                </a:solidFill>
                <a:latin typeface="Segoe UI Semibold"/>
              </a:rPr>
              <a:t> </a:t>
            </a:r>
            <a:r>
              <a:rPr lang="en-US" sz="2000" dirty="0">
                <a:solidFill>
                  <a:schemeClr val="tx1"/>
                </a:solidFill>
                <a:latin typeface="Segoe UI Semibold"/>
              </a:rPr>
              <a:t>Azure</a:t>
            </a:r>
          </a:p>
          <a:p>
            <a:pPr defTabSz="914192">
              <a:spcAft>
                <a:spcPts val="1176"/>
              </a:spcAft>
            </a:pPr>
            <a:r>
              <a:rPr lang="en-US" sz="1600" dirty="0">
                <a:solidFill>
                  <a:schemeClr val="tx1"/>
                </a:solidFill>
                <a:latin typeface="Segoe UI"/>
              </a:rPr>
              <a:t>Strategy for workloads that run </a:t>
            </a:r>
            <a:br>
              <a:rPr lang="en-US" sz="1600" dirty="0">
                <a:solidFill>
                  <a:schemeClr val="tx1"/>
                </a:solidFill>
                <a:latin typeface="Segoe UI"/>
              </a:rPr>
            </a:br>
            <a:r>
              <a:rPr lang="en-US" sz="1600" dirty="0">
                <a:solidFill>
                  <a:schemeClr val="tx1"/>
                </a:solidFill>
                <a:latin typeface="Segoe UI"/>
              </a:rPr>
              <a:t>in Azure.</a:t>
            </a:r>
          </a:p>
          <a:p>
            <a:pPr defTabSz="914192">
              <a:spcAft>
                <a:spcPts val="1176"/>
              </a:spcAft>
            </a:pPr>
            <a:r>
              <a:rPr lang="en-US" sz="1600" dirty="0">
                <a:solidFill>
                  <a:schemeClr val="tx1"/>
                </a:solidFill>
                <a:latin typeface="Segoe UI"/>
              </a:rPr>
              <a:t>Uses one or more additional Azure regions as failover locations.</a:t>
            </a:r>
          </a:p>
        </p:txBody>
      </p:sp>
      <p:sp>
        <p:nvSpPr>
          <p:cNvPr id="12" name="Rectangle 11">
            <a:extLst>
              <a:ext uri="{FF2B5EF4-FFF2-40B4-BE49-F238E27FC236}">
                <a16:creationId xmlns:a16="http://schemas.microsoft.com/office/drawing/2014/main" id="{D732E5C3-0310-2AEF-00C5-1FAE251AF928}"/>
              </a:ext>
            </a:extLst>
          </p:cNvPr>
          <p:cNvSpPr/>
          <p:nvPr/>
        </p:nvSpPr>
        <p:spPr bwMode="auto">
          <a:xfrm>
            <a:off x="4381428" y="3219008"/>
            <a:ext cx="3368109" cy="5939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428" rIns="179285" bIns="143428" numCol="1" spcCol="0" rtlCol="0" fromWordArt="0" anchor="t" anchorCtr="0" forceAA="0" compatLnSpc="1">
            <a:prstTxWarp prst="textNoShape">
              <a:avLst/>
            </a:prstTxWarp>
            <a:noAutofit/>
          </a:bodyPr>
          <a:lstStyle/>
          <a:p>
            <a:pPr defTabSz="914192">
              <a:spcAft>
                <a:spcPts val="3529"/>
              </a:spcAft>
            </a:pPr>
            <a:r>
              <a:rPr lang="en-US" sz="2000" dirty="0">
                <a:solidFill>
                  <a:schemeClr val="tx1"/>
                </a:solidFill>
                <a:latin typeface="Segoe UI Semibold"/>
              </a:rPr>
              <a:t>Protect</a:t>
            </a:r>
            <a:r>
              <a:rPr lang="en-US" sz="2000" dirty="0">
                <a:solidFill>
                  <a:srgbClr val="FFFFFF"/>
                </a:solidFill>
                <a:latin typeface="Segoe UI Semibold"/>
              </a:rPr>
              <a:t> </a:t>
            </a:r>
            <a:r>
              <a:rPr lang="en-US" sz="2000" dirty="0">
                <a:solidFill>
                  <a:schemeClr val="tx2"/>
                </a:solidFill>
                <a:latin typeface="Segoe UI Semibold"/>
              </a:rPr>
              <a:t>to</a:t>
            </a:r>
            <a:r>
              <a:rPr lang="en-US" sz="2000" dirty="0">
                <a:solidFill>
                  <a:srgbClr val="FFFFFF"/>
                </a:solidFill>
                <a:latin typeface="Segoe UI Semibold"/>
              </a:rPr>
              <a:t> </a:t>
            </a:r>
            <a:r>
              <a:rPr lang="en-US" sz="2000" dirty="0">
                <a:solidFill>
                  <a:schemeClr val="tx1"/>
                </a:solidFill>
                <a:latin typeface="Segoe UI Semibold"/>
              </a:rPr>
              <a:t>Azure</a:t>
            </a:r>
          </a:p>
          <a:p>
            <a:pPr defTabSz="914192">
              <a:spcAft>
                <a:spcPts val="1176"/>
              </a:spcAft>
            </a:pPr>
            <a:r>
              <a:rPr lang="en-US" sz="1600" dirty="0">
                <a:solidFill>
                  <a:schemeClr val="tx1"/>
                </a:solidFill>
                <a:latin typeface="Segoe UI"/>
              </a:rPr>
              <a:t>Strategy for workloads that run </a:t>
            </a:r>
            <a:br>
              <a:rPr lang="en-US" sz="1600" dirty="0">
                <a:solidFill>
                  <a:schemeClr val="tx1"/>
                </a:solidFill>
                <a:latin typeface="Segoe UI"/>
              </a:rPr>
            </a:br>
            <a:r>
              <a:rPr lang="en-US" sz="1600" dirty="0">
                <a:solidFill>
                  <a:schemeClr val="tx1"/>
                </a:solidFill>
                <a:latin typeface="Segoe UI"/>
              </a:rPr>
              <a:t>on premises.</a:t>
            </a:r>
          </a:p>
          <a:p>
            <a:pPr defTabSz="914192">
              <a:spcAft>
                <a:spcPts val="1176"/>
              </a:spcAft>
            </a:pPr>
            <a:r>
              <a:rPr lang="en-US" sz="1600" dirty="0">
                <a:solidFill>
                  <a:schemeClr val="tx1"/>
                </a:solidFill>
                <a:latin typeface="Segoe UI"/>
              </a:rPr>
              <a:t>Uses Azure as a failover location instead of another self-hosted datacenter.</a:t>
            </a:r>
          </a:p>
        </p:txBody>
      </p:sp>
      <p:sp>
        <p:nvSpPr>
          <p:cNvPr id="2" name="Title 1">
            <a:extLst>
              <a:ext uri="{FF2B5EF4-FFF2-40B4-BE49-F238E27FC236}">
                <a16:creationId xmlns:a16="http://schemas.microsoft.com/office/drawing/2014/main" id="{318ECD80-B660-EADE-8B0D-808688BE4F2E}"/>
              </a:ext>
            </a:extLst>
          </p:cNvPr>
          <p:cNvSpPr>
            <a:spLocks noGrp="1"/>
          </p:cNvSpPr>
          <p:nvPr>
            <p:ph type="title"/>
          </p:nvPr>
        </p:nvSpPr>
        <p:spPr/>
        <p:txBody>
          <a:bodyPr/>
          <a:lstStyle/>
          <a:p>
            <a:r>
              <a:rPr lang="en-US" sz="2750" dirty="0">
                <a:solidFill>
                  <a:schemeClr val="tx1"/>
                </a:solidFill>
              </a:rPr>
              <a:t>Standard BCDR strategies</a:t>
            </a:r>
            <a:endParaRPr lang="en-US" sz="2750" spc="0" dirty="0">
              <a:solidFill>
                <a:schemeClr val="tx2"/>
              </a:solidFill>
            </a:endParaRPr>
          </a:p>
        </p:txBody>
      </p:sp>
      <p:sp>
        <p:nvSpPr>
          <p:cNvPr id="18" name="TextBox 17">
            <a:extLst>
              <a:ext uri="{FF2B5EF4-FFF2-40B4-BE49-F238E27FC236}">
                <a16:creationId xmlns:a16="http://schemas.microsoft.com/office/drawing/2014/main" id="{57D89CB6-E555-DE18-CE23-F5F7C6C5A7A1}"/>
              </a:ext>
            </a:extLst>
          </p:cNvPr>
          <p:cNvSpPr txBox="1"/>
          <p:nvPr/>
        </p:nvSpPr>
        <p:spPr>
          <a:xfrm>
            <a:off x="460231" y="2968607"/>
            <a:ext cx="2642928" cy="452234"/>
          </a:xfrm>
          <a:prstGeom prst="rect">
            <a:avLst/>
          </a:prstGeom>
          <a:noFill/>
        </p:spPr>
        <p:txBody>
          <a:bodyPr wrap="square" lIns="0" tIns="143407" rIns="179259" bIns="143407" rtlCol="0">
            <a:spAutoFit/>
          </a:bodyPr>
          <a:lstStyle/>
          <a:p>
            <a:pPr defTabSz="914192">
              <a:spcAft>
                <a:spcPts val="588"/>
              </a:spcAft>
              <a:defRPr/>
            </a:pPr>
            <a:r>
              <a:rPr lang="en-US" sz="1078" spc="294" dirty="0">
                <a:solidFill>
                  <a:schemeClr val="tx2"/>
                </a:solidFill>
                <a:latin typeface="Segoe UI Semibold"/>
              </a:rPr>
              <a:t>SCENARIO ONE</a:t>
            </a:r>
          </a:p>
        </p:txBody>
      </p:sp>
      <p:cxnSp>
        <p:nvCxnSpPr>
          <p:cNvPr id="14" name="Straight Connector 13">
            <a:extLst>
              <a:ext uri="{FF2B5EF4-FFF2-40B4-BE49-F238E27FC236}">
                <a16:creationId xmlns:a16="http://schemas.microsoft.com/office/drawing/2014/main" id="{FC115B09-D1B6-E355-61FB-993ABCCCD2F3}"/>
              </a:ext>
              <a:ext uri="{C183D7F6-B498-43B3-948B-1728B52AA6E4}">
                <adec:decorative xmlns:adec="http://schemas.microsoft.com/office/drawing/2017/decorative" val="1"/>
              </a:ext>
            </a:extLst>
          </p:cNvPr>
          <p:cNvCxnSpPr>
            <a:cxnSpLocks/>
          </p:cNvCxnSpPr>
          <p:nvPr/>
        </p:nvCxnSpPr>
        <p:spPr>
          <a:xfrm>
            <a:off x="416101" y="3925574"/>
            <a:ext cx="3150955"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576E2D1-7056-A7D6-3217-80891E0B8CE9}"/>
              </a:ext>
            </a:extLst>
          </p:cNvPr>
          <p:cNvSpPr txBox="1"/>
          <p:nvPr/>
        </p:nvSpPr>
        <p:spPr>
          <a:xfrm>
            <a:off x="4381428" y="2968607"/>
            <a:ext cx="2642928" cy="452234"/>
          </a:xfrm>
          <a:prstGeom prst="rect">
            <a:avLst/>
          </a:prstGeom>
          <a:noFill/>
        </p:spPr>
        <p:txBody>
          <a:bodyPr wrap="square" lIns="0" tIns="143407" rIns="179259" bIns="143407" rtlCol="0">
            <a:spAutoFit/>
          </a:bodyPr>
          <a:lstStyle/>
          <a:p>
            <a:pPr defTabSz="914192">
              <a:spcAft>
                <a:spcPts val="588"/>
              </a:spcAft>
              <a:defRPr/>
            </a:pPr>
            <a:r>
              <a:rPr lang="en-US" sz="1078" spc="294" dirty="0">
                <a:solidFill>
                  <a:schemeClr val="tx2"/>
                </a:solidFill>
                <a:latin typeface="Segoe UI Semibold"/>
              </a:rPr>
              <a:t>SCENARIO TWO</a:t>
            </a:r>
          </a:p>
        </p:txBody>
      </p:sp>
      <p:sp>
        <p:nvSpPr>
          <p:cNvPr id="3" name="Rectangle 2">
            <a:extLst>
              <a:ext uri="{FF2B5EF4-FFF2-40B4-BE49-F238E27FC236}">
                <a16:creationId xmlns:a16="http://schemas.microsoft.com/office/drawing/2014/main" id="{53A5636C-C42B-9ECB-302C-234DA3B89970}"/>
              </a:ext>
            </a:extLst>
          </p:cNvPr>
          <p:cNvSpPr/>
          <p:nvPr/>
        </p:nvSpPr>
        <p:spPr bwMode="auto">
          <a:xfrm>
            <a:off x="8302625" y="3219008"/>
            <a:ext cx="3530168" cy="23587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3428" rIns="179285" bIns="143428" numCol="1" spcCol="0" rtlCol="0" fromWordArt="0" anchor="t" anchorCtr="0" forceAA="0" compatLnSpc="1">
            <a:prstTxWarp prst="textNoShape">
              <a:avLst/>
            </a:prstTxWarp>
            <a:noAutofit/>
          </a:bodyPr>
          <a:lstStyle/>
          <a:p>
            <a:pPr defTabSz="914192">
              <a:spcAft>
                <a:spcPts val="3529"/>
              </a:spcAft>
            </a:pPr>
            <a:r>
              <a:rPr lang="en-US" sz="2000" dirty="0">
                <a:solidFill>
                  <a:schemeClr val="tx1"/>
                </a:solidFill>
                <a:latin typeface="Segoe UI Semibold"/>
              </a:rPr>
              <a:t>SaaS</a:t>
            </a:r>
            <a:r>
              <a:rPr lang="en-US" sz="2000" dirty="0">
                <a:solidFill>
                  <a:srgbClr val="FFFFFF"/>
                </a:solidFill>
                <a:latin typeface="Segoe UI Semibold"/>
              </a:rPr>
              <a:t> </a:t>
            </a:r>
            <a:r>
              <a:rPr lang="en-US" sz="2000" dirty="0">
                <a:solidFill>
                  <a:schemeClr val="tx2"/>
                </a:solidFill>
                <a:latin typeface="Segoe UI Semibold"/>
              </a:rPr>
              <a:t>to</a:t>
            </a:r>
            <a:r>
              <a:rPr lang="en-US" sz="2000" dirty="0">
                <a:solidFill>
                  <a:srgbClr val="FFFFFF"/>
                </a:solidFill>
                <a:latin typeface="Segoe UI Semibold"/>
              </a:rPr>
              <a:t> </a:t>
            </a:r>
            <a:r>
              <a:rPr lang="en-US" sz="2000" dirty="0">
                <a:solidFill>
                  <a:schemeClr val="tx1"/>
                </a:solidFill>
                <a:latin typeface="Segoe UI Semibold"/>
              </a:rPr>
              <a:t>Azure</a:t>
            </a:r>
          </a:p>
          <a:p>
            <a:pPr defTabSz="914192">
              <a:spcAft>
                <a:spcPts val="1176"/>
              </a:spcAft>
            </a:pPr>
            <a:r>
              <a:rPr lang="en-US" sz="1600" dirty="0">
                <a:solidFill>
                  <a:schemeClr val="tx1"/>
                </a:solidFill>
                <a:latin typeface="Segoe UI"/>
              </a:rPr>
              <a:t>Strategy for SaaS workloads </a:t>
            </a:r>
          </a:p>
          <a:p>
            <a:r>
              <a:rPr lang="en-US" sz="1600" dirty="0">
                <a:solidFill>
                  <a:schemeClr val="tx1"/>
                </a:solidFill>
              </a:rPr>
              <a:t>Uses SaaS-Backup built on Azure </a:t>
            </a:r>
            <a:br>
              <a:rPr lang="en-US" sz="1600" dirty="0">
                <a:solidFill>
                  <a:schemeClr val="tx1"/>
                </a:solidFill>
              </a:rPr>
            </a:br>
            <a:r>
              <a:rPr lang="en-US" sz="1600" dirty="0">
                <a:solidFill>
                  <a:schemeClr val="tx1"/>
                </a:solidFill>
              </a:rPr>
              <a:t>or extend on-premises PaaS solution to Azure!</a:t>
            </a:r>
          </a:p>
        </p:txBody>
      </p:sp>
      <p:sp>
        <p:nvSpPr>
          <p:cNvPr id="8" name="TextBox 7">
            <a:extLst>
              <a:ext uri="{FF2B5EF4-FFF2-40B4-BE49-F238E27FC236}">
                <a16:creationId xmlns:a16="http://schemas.microsoft.com/office/drawing/2014/main" id="{5276E276-2993-C6BA-0B60-4F234AC18A3C}"/>
              </a:ext>
            </a:extLst>
          </p:cNvPr>
          <p:cNvSpPr txBox="1"/>
          <p:nvPr/>
        </p:nvSpPr>
        <p:spPr>
          <a:xfrm>
            <a:off x="8302625" y="2968607"/>
            <a:ext cx="2642928" cy="452234"/>
          </a:xfrm>
          <a:prstGeom prst="rect">
            <a:avLst/>
          </a:prstGeom>
          <a:noFill/>
        </p:spPr>
        <p:txBody>
          <a:bodyPr wrap="square" lIns="0" tIns="143407" rIns="179259" bIns="143407" rtlCol="0">
            <a:spAutoFit/>
          </a:bodyPr>
          <a:lstStyle/>
          <a:p>
            <a:pPr defTabSz="914192">
              <a:spcAft>
                <a:spcPts val="588"/>
              </a:spcAft>
              <a:defRPr/>
            </a:pPr>
            <a:r>
              <a:rPr lang="en-US" sz="1078" spc="294" dirty="0">
                <a:solidFill>
                  <a:schemeClr val="tx2"/>
                </a:solidFill>
                <a:latin typeface="Segoe UI Semibold"/>
              </a:rPr>
              <a:t>SCENARIO THREE</a:t>
            </a:r>
          </a:p>
        </p:txBody>
      </p:sp>
      <p:cxnSp>
        <p:nvCxnSpPr>
          <p:cNvPr id="10" name="Straight Connector 9">
            <a:extLst>
              <a:ext uri="{FF2B5EF4-FFF2-40B4-BE49-F238E27FC236}">
                <a16:creationId xmlns:a16="http://schemas.microsoft.com/office/drawing/2014/main" id="{AFDE00A7-BFE7-7057-6AED-DC5256E8AEA5}"/>
              </a:ext>
              <a:ext uri="{C183D7F6-B498-43B3-948B-1728B52AA6E4}">
                <adec:decorative xmlns:adec="http://schemas.microsoft.com/office/drawing/2017/decorative" val="1"/>
              </a:ext>
            </a:extLst>
          </p:cNvPr>
          <p:cNvCxnSpPr>
            <a:cxnSpLocks/>
          </p:cNvCxnSpPr>
          <p:nvPr/>
        </p:nvCxnSpPr>
        <p:spPr>
          <a:xfrm>
            <a:off x="8302625" y="3930320"/>
            <a:ext cx="2715365"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 Placeholder 2">
            <a:extLst>
              <a:ext uri="{FF2B5EF4-FFF2-40B4-BE49-F238E27FC236}">
                <a16:creationId xmlns:a16="http://schemas.microsoft.com/office/drawing/2014/main" id="{FECDAAE5-AAA9-C292-BC02-2824BC9E662A}"/>
              </a:ext>
            </a:extLst>
          </p:cNvPr>
          <p:cNvSpPr txBox="1">
            <a:spLocks/>
          </p:cNvSpPr>
          <p:nvPr/>
        </p:nvSpPr>
        <p:spPr>
          <a:xfrm>
            <a:off x="465139" y="1960860"/>
            <a:ext cx="6538090" cy="615553"/>
          </a:xfrm>
          <a:prstGeom prst="rect">
            <a:avLst/>
          </a:prstGeom>
        </p:spPr>
        <p:txBody>
          <a:bodyPr vert="horz" wrap="square" lIns="0" tIns="0" rIns="0" bIns="0" rtlCol="0">
            <a:spAutoFit/>
          </a:bodyPr>
          <a:lstStyle>
            <a:lvl1pPr marL="0" marR="0" indent="0" algn="l" defTabSz="932742" rtl="0" eaLnBrk="1" fontAlgn="auto" latinLnBrk="0" hangingPunct="1">
              <a:lnSpc>
                <a:spcPts val="2400"/>
              </a:lnSpc>
              <a:spcBef>
                <a:spcPts val="0"/>
              </a:spcBef>
              <a:spcAft>
                <a:spcPts val="0"/>
              </a:spcAft>
              <a:buClrTx/>
              <a:buSzPct val="90000"/>
              <a:buFont typeface="Wingdings" panose="05000000000000000000" pitchFamily="2" charset="2"/>
              <a:buNone/>
              <a:tabLst/>
              <a:defRPr lang="en-US" sz="2000" kern="1200" spc="0" baseline="0" dirty="0">
                <a:solidFill>
                  <a:srgbClr val="000000"/>
                </a:solidFill>
                <a:latin typeface="+mn-lt"/>
                <a:ea typeface="+mn-ea"/>
                <a:cs typeface="+mn-cs"/>
              </a:defRPr>
            </a:lvl1pPr>
            <a:lvl2pPr marL="22860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pc="0" dirty="0">
                <a:solidFill>
                  <a:schemeClr val="tx1"/>
                </a:solidFill>
                <a:latin typeface="+mn-lt"/>
              </a:rPr>
              <a:t>Your workload setup determines which BCDR strategy you </a:t>
            </a:r>
            <a:br>
              <a:rPr lang="en-US" sz="2000" spc="0" dirty="0">
                <a:solidFill>
                  <a:schemeClr val="tx1"/>
                </a:solidFill>
                <a:latin typeface="+mn-lt"/>
              </a:rPr>
            </a:br>
            <a:r>
              <a:rPr lang="en-US" sz="2000" spc="0" dirty="0">
                <a:solidFill>
                  <a:schemeClr val="tx1"/>
                </a:solidFill>
                <a:latin typeface="+mn-lt"/>
              </a:rPr>
              <a:t>need for protection against disaster events.</a:t>
            </a:r>
            <a:endParaRPr lang="en-NL" dirty="0">
              <a:solidFill>
                <a:schemeClr val="tx1"/>
              </a:solidFill>
            </a:endParaRPr>
          </a:p>
        </p:txBody>
      </p:sp>
      <p:cxnSp>
        <p:nvCxnSpPr>
          <p:cNvPr id="5" name="Straight Connector 4">
            <a:extLst>
              <a:ext uri="{FF2B5EF4-FFF2-40B4-BE49-F238E27FC236}">
                <a16:creationId xmlns:a16="http://schemas.microsoft.com/office/drawing/2014/main" id="{B6053268-EE4F-411E-1152-18A17BA5F913}"/>
              </a:ext>
              <a:ext uri="{C183D7F6-B498-43B3-948B-1728B52AA6E4}">
                <adec:decorative xmlns:adec="http://schemas.microsoft.com/office/drawing/2017/decorative" val="1"/>
              </a:ext>
            </a:extLst>
          </p:cNvPr>
          <p:cNvCxnSpPr>
            <a:cxnSpLocks/>
          </p:cNvCxnSpPr>
          <p:nvPr/>
        </p:nvCxnSpPr>
        <p:spPr>
          <a:xfrm>
            <a:off x="4389438" y="3925574"/>
            <a:ext cx="3150955"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833732"/>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EC207B1E-3148-EA4A-B755-E354687C8B39}" vid="{0F94BF21-676E-1B4C-B18B-81CCF4ABE75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196D4D5D1BB25488E3B5986EEEA8C25" ma:contentTypeVersion="4" ma:contentTypeDescription="Create a new document." ma:contentTypeScope="" ma:versionID="9b71fd4867d0c1970d4535b0b5a2bac4">
  <xsd:schema xmlns:xsd="http://www.w3.org/2001/XMLSchema" xmlns:xs="http://www.w3.org/2001/XMLSchema" xmlns:p="http://schemas.microsoft.com/office/2006/metadata/properties" xmlns:ns2="ee112dfc-6fa1-400f-908a-55164cebbdba" xmlns:ns3="062f5f3b-7348-44f6-a2d5-487752d86c88" targetNamespace="http://schemas.microsoft.com/office/2006/metadata/properties" ma:root="true" ma:fieldsID="3b9611d5c7ecf27c6f3d1a53c46e1524" ns2:_="" ns3:_="">
    <xsd:import namespace="ee112dfc-6fa1-400f-908a-55164cebbdba"/>
    <xsd:import namespace="062f5f3b-7348-44f6-a2d5-487752d86c8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112dfc-6fa1-400f-908a-55164cebbd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62f5f3b-7348-44f6-a2d5-487752d86c8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DA0AAB-5825-4056-BE72-D09F86BE2DFE}">
  <ds:schemaRefs>
    <ds:schemaRef ds:uri="062f5f3b-7348-44f6-a2d5-487752d86c88"/>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ee112dfc-6fa1-400f-908a-55164cebbdba"/>
    <ds:schemaRef ds:uri="http://www.w3.org/XML/1998/namespace"/>
    <ds:schemaRef ds:uri="http://purl.org/dc/dcmitype/"/>
  </ds:schemaRefs>
</ds:datastoreItem>
</file>

<file path=customXml/itemProps2.xml><?xml version="1.0" encoding="utf-8"?>
<ds:datastoreItem xmlns:ds="http://schemas.openxmlformats.org/officeDocument/2006/customXml" ds:itemID="{3A750E67-7C3C-4388-9BFF-E2AE36394D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112dfc-6fa1-400f-908a-55164cebbdba"/>
    <ds:schemaRef ds:uri="062f5f3b-7348-44f6-a2d5-487752d86c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59931F8-73AC-4388-AFFE-27FFC6F2CE76}">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5949</Words>
  <Application>Microsoft Office PowerPoint</Application>
  <PresentationFormat>Widescreen</PresentationFormat>
  <Paragraphs>709</Paragraphs>
  <Slides>38</Slides>
  <Notes>34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38</vt:i4>
      </vt:variant>
    </vt:vector>
  </HeadingPairs>
  <TitlesOfParts>
    <vt:vector size="52" baseType="lpstr">
      <vt:lpstr>Arial</vt:lpstr>
      <vt:lpstr>Calibri</vt:lpstr>
      <vt:lpstr>Calibri Light</vt:lpstr>
      <vt:lpstr>Courier New</vt:lpstr>
      <vt:lpstr>FontAwesome</vt:lpstr>
      <vt:lpstr>Polaris Bold</vt:lpstr>
      <vt:lpstr>Segoe UI</vt:lpstr>
      <vt:lpstr>Segoe UI Light</vt:lpstr>
      <vt:lpstr>Segoe UI Semibold</vt:lpstr>
      <vt:lpstr>Segoe UI Semilight</vt:lpstr>
      <vt:lpstr>Source Sans Pro</vt:lpstr>
      <vt:lpstr>Symbol</vt:lpstr>
      <vt:lpstr>Wingdings</vt:lpstr>
      <vt:lpstr>Azure 1</vt:lpstr>
      <vt:lpstr>Reach for the Cloud  Business Continuity &amp; Disaster Recovery</vt:lpstr>
      <vt:lpstr>Contents</vt:lpstr>
      <vt:lpstr>PowerPoint Presentation</vt:lpstr>
      <vt:lpstr>Business Continuity and Disaster Recovery (BCDR)</vt:lpstr>
      <vt:lpstr>High Availability, Disaster Recovery and Business Continuity</vt:lpstr>
      <vt:lpstr>Why do customers need to protect their IT estate?</vt:lpstr>
      <vt:lpstr>Azure is here to meet your business continuity needs</vt:lpstr>
      <vt:lpstr>PowerPoint Presentation</vt:lpstr>
      <vt:lpstr>Standard BCDR strategies</vt:lpstr>
      <vt:lpstr>Protect in Azure</vt:lpstr>
      <vt:lpstr>SCENARIO ONE</vt:lpstr>
      <vt:lpstr>Azure backup systems</vt:lpstr>
      <vt:lpstr>Azure Backup: Modern enterprise-class backup solution!</vt:lpstr>
      <vt:lpstr>Diverse business-critical assets protection</vt:lpstr>
      <vt:lpstr>Protect to Azure</vt:lpstr>
      <vt:lpstr>PowerPoint Presentation</vt:lpstr>
      <vt:lpstr>Protect to Azure</vt:lpstr>
      <vt:lpstr>Protect to Azure via Azure Site Recovery Clones your live server to Azure</vt:lpstr>
      <vt:lpstr>Extend your BCDR strategy with our trusted partners</vt:lpstr>
      <vt:lpstr>SaaS to Azure</vt:lpstr>
      <vt:lpstr>PowerPoint Presentation</vt:lpstr>
      <vt:lpstr>PowerPoint Presentation</vt:lpstr>
      <vt:lpstr>PowerPoint Presentation</vt:lpstr>
      <vt:lpstr>Why BCDR matters for your business</vt:lpstr>
      <vt:lpstr>Protect your organization from ransomware</vt:lpstr>
      <vt:lpstr>PowerPoint Presentation</vt:lpstr>
      <vt:lpstr>PowerPoint Presentation</vt:lpstr>
      <vt:lpstr>Secure your network infrastructure and applications Protection from edge to cloud with cloud-native network security based on Zero Trust</vt:lpstr>
      <vt:lpstr>Questions?</vt:lpstr>
      <vt:lpstr>Resources for Azure Backup and Azure Site Recovery </vt:lpstr>
      <vt:lpstr>ISV resources</vt:lpstr>
      <vt:lpstr>Commvault &amp; Metallic SaaS</vt:lpstr>
      <vt:lpstr>Rubrik – Zero Trust Data Security Instantly secure your data from ransomware with Rubrik Cloud Vault built on Azure</vt:lpstr>
      <vt:lpstr>Veeam Modern Data Protection</vt:lpstr>
      <vt:lpstr>Veritas Enterprise Data Services Platform</vt:lpstr>
      <vt:lpstr>Data protection for Microsoft Azure</vt:lpstr>
      <vt:lpstr>Zerto Data Protection Solutions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Preparing your organization for the unpredictable</dc:title>
  <dc:creator/>
  <cp:lastModifiedBy>Teresa Virgínia</cp:lastModifiedBy>
  <cp:revision>2</cp:revision>
  <dcterms:created xsi:type="dcterms:W3CDTF">2022-07-05T21:04:46Z</dcterms:created>
  <dcterms:modified xsi:type="dcterms:W3CDTF">2023-01-05T14:16:23Z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0x010100C196D4D5D1BB25488E3B5986EEEA8C25</vt:lpwstr>
  </property>
  <property fmtid="{D5CDD505-2E9C-101B-9397-08002B2CF9AE}" pid="3" name="MediaServiceImageTags">
    <vt:lpwstr/>
  </property>
</Properties>
</file>