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4551" r:id="rId4"/>
    <p:sldMasterId id="2147484608" r:id="rId5"/>
  </p:sldMasterIdLst>
  <p:notesMasterIdLst>
    <p:notesMasterId r:id="rId63"/>
  </p:notesMasterIdLst>
  <p:handoutMasterIdLst>
    <p:handoutMasterId r:id="rId64"/>
  </p:handoutMasterIdLst>
  <p:sldIdLst>
    <p:sldId id="1633" r:id="rId6"/>
    <p:sldId id="1683" r:id="rId7"/>
    <p:sldId id="1684" r:id="rId8"/>
    <p:sldId id="1671" r:id="rId9"/>
    <p:sldId id="1686" r:id="rId10"/>
    <p:sldId id="1687" r:id="rId11"/>
    <p:sldId id="1688" r:id="rId12"/>
    <p:sldId id="1689" r:id="rId13"/>
    <p:sldId id="1690" r:id="rId14"/>
    <p:sldId id="1691" r:id="rId15"/>
    <p:sldId id="1692" r:id="rId16"/>
    <p:sldId id="1694" r:id="rId17"/>
    <p:sldId id="1693" r:id="rId18"/>
    <p:sldId id="1695" r:id="rId19"/>
    <p:sldId id="2147478996" r:id="rId20"/>
    <p:sldId id="2147478997" r:id="rId21"/>
    <p:sldId id="2147478998" r:id="rId22"/>
    <p:sldId id="2147478999" r:id="rId23"/>
    <p:sldId id="2147479000" r:id="rId24"/>
    <p:sldId id="2147479001" r:id="rId25"/>
    <p:sldId id="2147479002" r:id="rId26"/>
    <p:sldId id="2147479003" r:id="rId27"/>
    <p:sldId id="2147479004" r:id="rId28"/>
    <p:sldId id="2147479005" r:id="rId29"/>
    <p:sldId id="2147479010" r:id="rId30"/>
    <p:sldId id="2147479006" r:id="rId31"/>
    <p:sldId id="2147479007" r:id="rId32"/>
    <p:sldId id="2147479008" r:id="rId33"/>
    <p:sldId id="2147479009" r:id="rId34"/>
    <p:sldId id="2147479011" r:id="rId35"/>
    <p:sldId id="2147479012" r:id="rId36"/>
    <p:sldId id="2147479013" r:id="rId37"/>
    <p:sldId id="2147479014" r:id="rId38"/>
    <p:sldId id="2147479015" r:id="rId39"/>
    <p:sldId id="2147479016" r:id="rId40"/>
    <p:sldId id="2147479017" r:id="rId41"/>
    <p:sldId id="2076136525" r:id="rId42"/>
    <p:sldId id="2147479018" r:id="rId43"/>
    <p:sldId id="2147479019" r:id="rId44"/>
    <p:sldId id="2147479020" r:id="rId45"/>
    <p:sldId id="2147479021" r:id="rId46"/>
    <p:sldId id="2147479022" r:id="rId47"/>
    <p:sldId id="2147479023" r:id="rId48"/>
    <p:sldId id="2147479024" r:id="rId49"/>
    <p:sldId id="2147479025" r:id="rId50"/>
    <p:sldId id="2147479026" r:id="rId51"/>
    <p:sldId id="2147479027" r:id="rId52"/>
    <p:sldId id="2147479028" r:id="rId53"/>
    <p:sldId id="2147479029" r:id="rId54"/>
    <p:sldId id="2147479030" r:id="rId55"/>
    <p:sldId id="2147479031" r:id="rId56"/>
    <p:sldId id="2147479033" r:id="rId57"/>
    <p:sldId id="2147479034" r:id="rId58"/>
    <p:sldId id="2147479035" r:id="rId59"/>
    <p:sldId id="2147479036" r:id="rId60"/>
    <p:sldId id="2147479037" r:id="rId61"/>
    <p:sldId id="2147479038"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ck" id="{95686481-7429-4B74-8E77-6527CDDFF6C1}">
          <p14:sldIdLst>
            <p14:sldId id="1633"/>
            <p14:sldId id="1683"/>
            <p14:sldId id="1684"/>
            <p14:sldId id="1671"/>
            <p14:sldId id="1686"/>
            <p14:sldId id="1687"/>
            <p14:sldId id="1688"/>
            <p14:sldId id="1689"/>
            <p14:sldId id="1690"/>
            <p14:sldId id="1691"/>
            <p14:sldId id="1692"/>
            <p14:sldId id="1694"/>
            <p14:sldId id="1693"/>
            <p14:sldId id="1695"/>
            <p14:sldId id="2147478996"/>
            <p14:sldId id="2147478997"/>
            <p14:sldId id="2147478998"/>
            <p14:sldId id="2147478999"/>
            <p14:sldId id="2147479000"/>
            <p14:sldId id="2147479001"/>
            <p14:sldId id="2147479002"/>
            <p14:sldId id="2147479003"/>
            <p14:sldId id="2147479004"/>
            <p14:sldId id="2147479005"/>
            <p14:sldId id="2147479010"/>
            <p14:sldId id="2147479006"/>
            <p14:sldId id="2147479007"/>
            <p14:sldId id="2147479008"/>
            <p14:sldId id="2147479009"/>
            <p14:sldId id="2147479011"/>
            <p14:sldId id="2147479012"/>
            <p14:sldId id="2147479013"/>
            <p14:sldId id="2147479014"/>
            <p14:sldId id="2147479015"/>
            <p14:sldId id="2147479016"/>
            <p14:sldId id="2147479017"/>
            <p14:sldId id="2076136525"/>
            <p14:sldId id="2147479018"/>
            <p14:sldId id="2147479019"/>
            <p14:sldId id="2147479020"/>
            <p14:sldId id="2147479021"/>
            <p14:sldId id="2147479022"/>
            <p14:sldId id="2147479023"/>
            <p14:sldId id="2147479024"/>
            <p14:sldId id="2147479025"/>
            <p14:sldId id="2147479026"/>
            <p14:sldId id="2147479027"/>
            <p14:sldId id="2147479028"/>
            <p14:sldId id="2147479029"/>
            <p14:sldId id="2147479030"/>
            <p14:sldId id="2147479031"/>
            <p14:sldId id="2147479033"/>
            <p14:sldId id="2147479034"/>
            <p14:sldId id="2147479035"/>
            <p14:sldId id="2147479036"/>
            <p14:sldId id="2147479037"/>
            <p14:sldId id="214747903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202020"/>
    <a:srgbClr val="0078D4"/>
    <a:srgbClr val="000000"/>
    <a:srgbClr val="FFFFFF"/>
    <a:srgbClr val="3C3C41"/>
    <a:srgbClr val="1A1A1A"/>
    <a:srgbClr val="008272"/>
    <a:srgbClr val="008C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816556-3088-4384-86F5-AC6350691E96}" v="8" dt="2023-01-05T14:44:13.946"/>
    <p1510:client id="{60C471FE-A992-412F-8264-8F4A3934A21D}" v="16" dt="2023-01-05T08:53:27.622"/>
    <p1510:client id="{88EDE8EE-0280-498A-821B-D2136DD1528D}" v="21" dt="2023-01-05T08:59:32.747"/>
    <p1510:client id="{D1B21E75-453E-87FE-F815-B85837894976}" v="7" dt="2023-01-05T08:30:34.6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esa Virgínia" userId="f75895d1-79ca-4785-96e3-762dc63d0e91" providerId="ADAL" clId="{60C471FE-A992-412F-8264-8F4A3934A21D}"/>
    <pc:docChg chg="undo custSel addSld delSld modSld modMainMaster modSection">
      <pc:chgData name="Teresa Virgínia" userId="f75895d1-79ca-4785-96e3-762dc63d0e91" providerId="ADAL" clId="{60C471FE-A992-412F-8264-8F4A3934A21D}" dt="2023-01-05T14:17:39.784" v="9" actId="47"/>
      <pc:docMkLst>
        <pc:docMk/>
      </pc:docMkLst>
      <pc:sldChg chg="addSp delSp mod">
        <pc:chgData name="Teresa Virgínia" userId="f75895d1-79ca-4785-96e3-762dc63d0e91" providerId="ADAL" clId="{60C471FE-A992-412F-8264-8F4A3934A21D}" dt="2023-01-05T08:46:49.392" v="4" actId="478"/>
        <pc:sldMkLst>
          <pc:docMk/>
          <pc:sldMk cId="3470443583" sldId="1684"/>
        </pc:sldMkLst>
        <pc:spChg chg="add del">
          <ac:chgData name="Teresa Virgínia" userId="f75895d1-79ca-4785-96e3-762dc63d0e91" providerId="ADAL" clId="{60C471FE-A992-412F-8264-8F4A3934A21D}" dt="2023-01-05T08:46:49.392" v="4" actId="478"/>
          <ac:spMkLst>
            <pc:docMk/>
            <pc:sldMk cId="3470443583" sldId="1684"/>
            <ac:spMk id="12" creationId="{BE893D91-B925-E1A5-3AC1-11F1C9197E3C}"/>
          </ac:spMkLst>
        </pc:spChg>
      </pc:sldChg>
      <pc:sldChg chg="setBg">
        <pc:chgData name="Teresa Virgínia" userId="f75895d1-79ca-4785-96e3-762dc63d0e91" providerId="ADAL" clId="{60C471FE-A992-412F-8264-8F4A3934A21D}" dt="2023-01-05T08:46:10.461" v="3"/>
        <pc:sldMkLst>
          <pc:docMk/>
          <pc:sldMk cId="3333119026" sldId="1688"/>
        </pc:sldMkLst>
      </pc:sldChg>
      <pc:sldChg chg="del">
        <pc:chgData name="Teresa Virgínia" userId="f75895d1-79ca-4785-96e3-762dc63d0e91" providerId="ADAL" clId="{60C471FE-A992-412F-8264-8F4A3934A21D}" dt="2023-01-05T14:17:39.784" v="9" actId="47"/>
        <pc:sldMkLst>
          <pc:docMk/>
          <pc:sldMk cId="1083353111" sldId="2147479032"/>
        </pc:sldMkLst>
      </pc:sldChg>
      <pc:sldChg chg="setBg">
        <pc:chgData name="Teresa Virgínia" userId="f75895d1-79ca-4785-96e3-762dc63d0e91" providerId="ADAL" clId="{60C471FE-A992-412F-8264-8F4A3934A21D}" dt="2023-01-05T08:53:27.622" v="8"/>
        <pc:sldMkLst>
          <pc:docMk/>
          <pc:sldMk cId="2527664889" sldId="2147479037"/>
        </pc:sldMkLst>
      </pc:sldChg>
      <pc:sldChg chg="new del">
        <pc:chgData name="Teresa Virgínia" userId="f75895d1-79ca-4785-96e3-762dc63d0e91" providerId="ADAL" clId="{60C471FE-A992-412F-8264-8F4A3934A21D}" dt="2023-01-05T08:47:34.943" v="6" actId="47"/>
        <pc:sldMkLst>
          <pc:docMk/>
          <pc:sldMk cId="1092868048" sldId="2147479039"/>
        </pc:sldMkLst>
      </pc:sldChg>
      <pc:sldMasterChg chg="modSldLayout">
        <pc:chgData name="Teresa Virgínia" userId="f75895d1-79ca-4785-96e3-762dc63d0e91" providerId="ADAL" clId="{60C471FE-A992-412F-8264-8F4A3934A21D}" dt="2023-01-05T08:46:10.461" v="3"/>
        <pc:sldMasterMkLst>
          <pc:docMk/>
          <pc:sldMasterMk cId="1881724970" sldId="2147484551"/>
        </pc:sldMasterMkLst>
        <pc:sldLayoutChg chg="setBg">
          <pc:chgData name="Teresa Virgínia" userId="f75895d1-79ca-4785-96e3-762dc63d0e91" providerId="ADAL" clId="{60C471FE-A992-412F-8264-8F4A3934A21D}" dt="2023-01-05T08:46:10.461" v="3"/>
          <pc:sldLayoutMkLst>
            <pc:docMk/>
            <pc:sldMasterMk cId="1881724970" sldId="2147484551"/>
            <pc:sldLayoutMk cId="2903760765" sldId="2147484552"/>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1229362488" sldId="2147484553"/>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2841926927" sldId="2147484563"/>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3383504172" sldId="2147484564"/>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853844367" sldId="2147484576"/>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764039343" sldId="2147484580"/>
          </pc:sldLayoutMkLst>
        </pc:sldLayoutChg>
        <pc:sldLayoutChg chg="setBg">
          <pc:chgData name="Teresa Virgínia" userId="f75895d1-79ca-4785-96e3-762dc63d0e91" providerId="ADAL" clId="{60C471FE-A992-412F-8264-8F4A3934A21D}" dt="2023-01-05T08:46:10.461" v="3"/>
          <pc:sldLayoutMkLst>
            <pc:docMk/>
            <pc:sldMasterMk cId="1881724970" sldId="2147484551"/>
            <pc:sldLayoutMk cId="2203009097" sldId="2147484611"/>
          </pc:sldLayoutMkLst>
        </pc:sldLayoutChg>
      </pc:sldMasterChg>
      <pc:sldMasterChg chg="modSldLayout">
        <pc:chgData name="Teresa Virgínia" userId="f75895d1-79ca-4785-96e3-762dc63d0e91" providerId="ADAL" clId="{60C471FE-A992-412F-8264-8F4A3934A21D}" dt="2023-01-05T08:46:10.461" v="3"/>
        <pc:sldMasterMkLst>
          <pc:docMk/>
          <pc:sldMasterMk cId="3294407995" sldId="2147484608"/>
        </pc:sldMasterMkLst>
        <pc:sldLayoutChg chg="setBg">
          <pc:chgData name="Teresa Virgínia" userId="f75895d1-79ca-4785-96e3-762dc63d0e91" providerId="ADAL" clId="{60C471FE-A992-412F-8264-8F4A3934A21D}" dt="2023-01-05T08:46:10.461" v="3"/>
          <pc:sldLayoutMkLst>
            <pc:docMk/>
            <pc:sldMasterMk cId="3294407995" sldId="2147484608"/>
            <pc:sldLayoutMk cId="1507306419" sldId="2147484609"/>
          </pc:sldLayoutMkLst>
        </pc:sldLayoutChg>
      </pc:sldMasterChg>
    </pc:docChg>
  </pc:docChgLst>
  <pc:docChgLst>
    <pc:chgData name="Eduardo Palacios" userId="3b4af17c-8a1f-4615-9f6c-4362404a89a0" providerId="ADAL" clId="{88EDE8EE-0280-498A-821B-D2136DD1528D}"/>
    <pc:docChg chg="modSld">
      <pc:chgData name="Eduardo Palacios" userId="3b4af17c-8a1f-4615-9f6c-4362404a89a0" providerId="ADAL" clId="{88EDE8EE-0280-498A-821B-D2136DD1528D}" dt="2023-01-05T08:59:32.747" v="20" actId="1076"/>
      <pc:docMkLst>
        <pc:docMk/>
      </pc:docMkLst>
      <pc:sldChg chg="modSp mod">
        <pc:chgData name="Eduardo Palacios" userId="3b4af17c-8a1f-4615-9f6c-4362404a89a0" providerId="ADAL" clId="{88EDE8EE-0280-498A-821B-D2136DD1528D}" dt="2023-01-05T08:58:41.073" v="2" actId="404"/>
        <pc:sldMkLst>
          <pc:docMk/>
          <pc:sldMk cId="2453752296" sldId="2147479031"/>
        </pc:sldMkLst>
        <pc:spChg chg="mod">
          <ac:chgData name="Eduardo Palacios" userId="3b4af17c-8a1f-4615-9f6c-4362404a89a0" providerId="ADAL" clId="{88EDE8EE-0280-498A-821B-D2136DD1528D}" dt="2023-01-05T08:58:41.073" v="2" actId="404"/>
          <ac:spMkLst>
            <pc:docMk/>
            <pc:sldMk cId="2453752296" sldId="2147479031"/>
            <ac:spMk id="7" creationId="{7F95588B-0518-904A-837E-9D73ED9ACA4A}"/>
          </ac:spMkLst>
        </pc:spChg>
      </pc:sldChg>
      <pc:sldChg chg="modSp mod">
        <pc:chgData name="Eduardo Palacios" userId="3b4af17c-8a1f-4615-9f6c-4362404a89a0" providerId="ADAL" clId="{88EDE8EE-0280-498A-821B-D2136DD1528D}" dt="2023-01-05T08:59:09.028" v="5" actId="1076"/>
        <pc:sldMkLst>
          <pc:docMk/>
          <pc:sldMk cId="1083353111" sldId="2147479032"/>
        </pc:sldMkLst>
        <pc:spChg chg="mod">
          <ac:chgData name="Eduardo Palacios" userId="3b4af17c-8a1f-4615-9f6c-4362404a89a0" providerId="ADAL" clId="{88EDE8EE-0280-498A-821B-D2136DD1528D}" dt="2023-01-05T08:59:09.028" v="5" actId="1076"/>
          <ac:spMkLst>
            <pc:docMk/>
            <pc:sldMk cId="1083353111" sldId="2147479032"/>
            <ac:spMk id="5" creationId="{B9271EE0-9A7E-4A44-89B7-DD2B21CF2E1E}"/>
          </ac:spMkLst>
        </pc:spChg>
        <pc:spChg chg="mod">
          <ac:chgData name="Eduardo Palacios" userId="3b4af17c-8a1f-4615-9f6c-4362404a89a0" providerId="ADAL" clId="{88EDE8EE-0280-498A-821B-D2136DD1528D}" dt="2023-01-05T08:58:56.509" v="4" actId="255"/>
          <ac:spMkLst>
            <pc:docMk/>
            <pc:sldMk cId="1083353111" sldId="2147479032"/>
            <ac:spMk id="7" creationId="{7F95588B-0518-904A-837E-9D73ED9ACA4A}"/>
          </ac:spMkLst>
        </pc:spChg>
      </pc:sldChg>
      <pc:sldChg chg="modSp mod">
        <pc:chgData name="Eduardo Palacios" userId="3b4af17c-8a1f-4615-9f6c-4362404a89a0" providerId="ADAL" clId="{88EDE8EE-0280-498A-821B-D2136DD1528D}" dt="2023-01-05T08:59:32.747" v="20" actId="1076"/>
        <pc:sldMkLst>
          <pc:docMk/>
          <pc:sldMk cId="1362198940" sldId="2147479033"/>
        </pc:sldMkLst>
        <pc:spChg chg="mod">
          <ac:chgData name="Eduardo Palacios" userId="3b4af17c-8a1f-4615-9f6c-4362404a89a0" providerId="ADAL" clId="{88EDE8EE-0280-498A-821B-D2136DD1528D}" dt="2023-01-05T08:59:32.747" v="20" actId="1076"/>
          <ac:spMkLst>
            <pc:docMk/>
            <pc:sldMk cId="1362198940" sldId="2147479033"/>
            <ac:spMk id="4" creationId="{50B147EA-66C0-CC8F-F284-D27E3D5F54FA}"/>
          </ac:spMkLst>
        </pc:spChg>
        <pc:spChg chg="mod">
          <ac:chgData name="Eduardo Palacios" userId="3b4af17c-8a1f-4615-9f6c-4362404a89a0" providerId="ADAL" clId="{88EDE8EE-0280-498A-821B-D2136DD1528D}" dt="2023-01-05T08:59:18.841" v="7" actId="1076"/>
          <ac:spMkLst>
            <pc:docMk/>
            <pc:sldMk cId="1362198940" sldId="2147479033"/>
            <ac:spMk id="10" creationId="{6410E7F2-75A9-D749-BF1A-4107C13AE670}"/>
          </ac:spMkLst>
        </pc:spChg>
      </pc:sldChg>
    </pc:docChg>
  </pc:docChgLst>
  <pc:docChgLst>
    <pc:chgData name="Peter Budai" userId="46952dac-ae8c-44c5-b47a-7592b9bea84f" providerId="ADAL" clId="{46816556-3088-4384-86F5-AC6350691E96}"/>
    <pc:docChg chg="custSel modMainMaster">
      <pc:chgData name="Peter Budai" userId="46952dac-ae8c-44c5-b47a-7592b9bea84f" providerId="ADAL" clId="{46816556-3088-4384-86F5-AC6350691E96}" dt="2023-01-05T14:44:13.946" v="3" actId="478"/>
      <pc:docMkLst>
        <pc:docMk/>
      </pc:docMkLst>
      <pc:sldMasterChg chg="modSldLayout">
        <pc:chgData name="Peter Budai" userId="46952dac-ae8c-44c5-b47a-7592b9bea84f" providerId="ADAL" clId="{46816556-3088-4384-86F5-AC6350691E96}" dt="2023-01-05T14:44:13.946" v="3" actId="478"/>
        <pc:sldMasterMkLst>
          <pc:docMk/>
          <pc:sldMasterMk cId="1881724970" sldId="2147484551"/>
        </pc:sldMasterMkLst>
        <pc:sldLayoutChg chg="delSp mod">
          <pc:chgData name="Peter Budai" userId="46952dac-ae8c-44c5-b47a-7592b9bea84f" providerId="ADAL" clId="{46816556-3088-4384-86F5-AC6350691E96}" dt="2023-01-05T12:05:32.968" v="1" actId="478"/>
          <pc:sldLayoutMkLst>
            <pc:docMk/>
            <pc:sldMasterMk cId="1881724970" sldId="2147484551"/>
            <pc:sldLayoutMk cId="2693854987" sldId="2147484558"/>
          </pc:sldLayoutMkLst>
          <pc:spChg chg="del">
            <ac:chgData name="Peter Budai" userId="46952dac-ae8c-44c5-b47a-7592b9bea84f" providerId="ADAL" clId="{46816556-3088-4384-86F5-AC6350691E96}" dt="2023-01-05T12:05:32.968" v="1" actId="478"/>
            <ac:spMkLst>
              <pc:docMk/>
              <pc:sldMasterMk cId="1881724970" sldId="2147484551"/>
              <pc:sldLayoutMk cId="2693854987" sldId="2147484558"/>
              <ac:spMk id="3" creationId="{9EF67483-7051-3FE9-0F8A-4CD4277AA8CF}"/>
            </ac:spMkLst>
          </pc:spChg>
        </pc:sldLayoutChg>
        <pc:sldLayoutChg chg="delSp mod">
          <pc:chgData name="Peter Budai" userId="46952dac-ae8c-44c5-b47a-7592b9bea84f" providerId="ADAL" clId="{46816556-3088-4384-86F5-AC6350691E96}" dt="2023-01-05T12:05:44.458" v="2" actId="478"/>
          <pc:sldLayoutMkLst>
            <pc:docMk/>
            <pc:sldMasterMk cId="1881724970" sldId="2147484551"/>
            <pc:sldLayoutMk cId="4107187434" sldId="2147484562"/>
          </pc:sldLayoutMkLst>
          <pc:spChg chg="del">
            <ac:chgData name="Peter Budai" userId="46952dac-ae8c-44c5-b47a-7592b9bea84f" providerId="ADAL" clId="{46816556-3088-4384-86F5-AC6350691E96}" dt="2023-01-05T12:05:44.458" v="2" actId="478"/>
            <ac:spMkLst>
              <pc:docMk/>
              <pc:sldMasterMk cId="1881724970" sldId="2147484551"/>
              <pc:sldLayoutMk cId="4107187434" sldId="2147484562"/>
              <ac:spMk id="8" creationId="{3F1DAFF6-F27C-B74D-96EC-43A1B70AA064}"/>
            </ac:spMkLst>
          </pc:spChg>
        </pc:sldLayoutChg>
        <pc:sldLayoutChg chg="delSp mod">
          <pc:chgData name="Peter Budai" userId="46952dac-ae8c-44c5-b47a-7592b9bea84f" providerId="ADAL" clId="{46816556-3088-4384-86F5-AC6350691E96}" dt="2023-01-05T12:05:19.767" v="0" actId="478"/>
          <pc:sldLayoutMkLst>
            <pc:docMk/>
            <pc:sldMasterMk cId="1881724970" sldId="2147484551"/>
            <pc:sldLayoutMk cId="2518741288" sldId="2147484566"/>
          </pc:sldLayoutMkLst>
          <pc:spChg chg="del">
            <ac:chgData name="Peter Budai" userId="46952dac-ae8c-44c5-b47a-7592b9bea84f" providerId="ADAL" clId="{46816556-3088-4384-86F5-AC6350691E96}" dt="2023-01-05T12:05:19.767" v="0" actId="478"/>
            <ac:spMkLst>
              <pc:docMk/>
              <pc:sldMasterMk cId="1881724970" sldId="2147484551"/>
              <pc:sldLayoutMk cId="2518741288" sldId="2147484566"/>
              <ac:spMk id="4" creationId="{28B99279-C8FB-40A5-33CD-1FD373A12063}"/>
            </ac:spMkLst>
          </pc:spChg>
        </pc:sldLayoutChg>
        <pc:sldLayoutChg chg="delSp mod">
          <pc:chgData name="Peter Budai" userId="46952dac-ae8c-44c5-b47a-7592b9bea84f" providerId="ADAL" clId="{46816556-3088-4384-86F5-AC6350691E96}" dt="2023-01-05T14:44:13.946" v="3" actId="478"/>
          <pc:sldLayoutMkLst>
            <pc:docMk/>
            <pc:sldMasterMk cId="1881724970" sldId="2147484551"/>
            <pc:sldLayoutMk cId="2383953445" sldId="2147484610"/>
          </pc:sldLayoutMkLst>
          <pc:spChg chg="del">
            <ac:chgData name="Peter Budai" userId="46952dac-ae8c-44c5-b47a-7592b9bea84f" providerId="ADAL" clId="{46816556-3088-4384-86F5-AC6350691E96}" dt="2023-01-05T14:44:13.946" v="3" actId="478"/>
            <ac:spMkLst>
              <pc:docMk/>
              <pc:sldMasterMk cId="1881724970" sldId="2147484551"/>
              <pc:sldLayoutMk cId="2383953445" sldId="2147484610"/>
              <ac:spMk id="3" creationId="{E28F0B53-ACAD-5982-0B7A-A91CC9338DC4}"/>
            </ac:spMkLst>
          </pc:spChg>
        </pc:sldLayoutChg>
      </pc:sldMasterChg>
    </pc:docChg>
  </pc:docChgLst>
  <pc:docChgLst>
    <pc:chgData name="Luís Silva" userId="55df29db-c2cd-4fb7-9a7c-54ad2c023d38" providerId="ADAL" clId="{BF85105F-44EB-4B71-B054-8C053BF3A53A}"/>
    <pc:docChg chg="custSel modSld">
      <pc:chgData name="Luís Silva" userId="55df29db-c2cd-4fb7-9a7c-54ad2c023d38" providerId="ADAL" clId="{BF85105F-44EB-4B71-B054-8C053BF3A53A}" dt="2023-01-04T15:18:22.916" v="25" actId="2"/>
      <pc:docMkLst>
        <pc:docMk/>
      </pc:docMkLst>
      <pc:sldChg chg="modNotesTx">
        <pc:chgData name="Luís Silva" userId="55df29db-c2cd-4fb7-9a7c-54ad2c023d38" providerId="ADAL" clId="{BF85105F-44EB-4B71-B054-8C053BF3A53A}" dt="2023-01-04T15:17:37.066" v="0" actId="2"/>
        <pc:sldMkLst>
          <pc:docMk/>
          <pc:sldMk cId="3938471812" sldId="2147479003"/>
        </pc:sldMkLst>
      </pc:sldChg>
      <pc:sldChg chg="modNotesTx">
        <pc:chgData name="Luís Silva" userId="55df29db-c2cd-4fb7-9a7c-54ad2c023d38" providerId="ADAL" clId="{BF85105F-44EB-4B71-B054-8C053BF3A53A}" dt="2023-01-04T15:17:44.733" v="1" actId="313"/>
        <pc:sldMkLst>
          <pc:docMk/>
          <pc:sldMk cId="4194521367" sldId="2147479004"/>
        </pc:sldMkLst>
      </pc:sldChg>
      <pc:sldChg chg="modSp mod">
        <pc:chgData name="Luís Silva" userId="55df29db-c2cd-4fb7-9a7c-54ad2c023d38" providerId="ADAL" clId="{BF85105F-44EB-4B71-B054-8C053BF3A53A}" dt="2023-01-04T15:18:00.867" v="2" actId="2"/>
        <pc:sldMkLst>
          <pc:docMk/>
          <pc:sldMk cId="801817595" sldId="2147479011"/>
        </pc:sldMkLst>
        <pc:spChg chg="mod">
          <ac:chgData name="Luís Silva" userId="55df29db-c2cd-4fb7-9a7c-54ad2c023d38" providerId="ADAL" clId="{BF85105F-44EB-4B71-B054-8C053BF3A53A}" dt="2023-01-04T15:18:00.867" v="2" actId="2"/>
          <ac:spMkLst>
            <pc:docMk/>
            <pc:sldMk cId="801817595" sldId="2147479011"/>
            <ac:spMk id="2" creationId="{5BA09E54-809C-5647-BB3D-D38D85531C15}"/>
          </ac:spMkLst>
        </pc:spChg>
      </pc:sldChg>
      <pc:sldChg chg="modNotesTx">
        <pc:chgData name="Luís Silva" userId="55df29db-c2cd-4fb7-9a7c-54ad2c023d38" providerId="ADAL" clId="{BF85105F-44EB-4B71-B054-8C053BF3A53A}" dt="2023-01-04T15:18:03.397" v="3" actId="2"/>
        <pc:sldMkLst>
          <pc:docMk/>
          <pc:sldMk cId="2570362209" sldId="2147479013"/>
        </pc:sldMkLst>
      </pc:sldChg>
      <pc:sldChg chg="modSp mod">
        <pc:chgData name="Luís Silva" userId="55df29db-c2cd-4fb7-9a7c-54ad2c023d38" providerId="ADAL" clId="{BF85105F-44EB-4B71-B054-8C053BF3A53A}" dt="2023-01-04T15:18:05.461" v="4" actId="2"/>
        <pc:sldMkLst>
          <pc:docMk/>
          <pc:sldMk cId="3386239800" sldId="2147479015"/>
        </pc:sldMkLst>
        <pc:spChg chg="mod">
          <ac:chgData name="Luís Silva" userId="55df29db-c2cd-4fb7-9a7c-54ad2c023d38" providerId="ADAL" clId="{BF85105F-44EB-4B71-B054-8C053BF3A53A}" dt="2023-01-04T15:18:05.461" v="4" actId="2"/>
          <ac:spMkLst>
            <pc:docMk/>
            <pc:sldMk cId="3386239800" sldId="2147479015"/>
            <ac:spMk id="35" creationId="{0E4D1814-FC22-9F42-9224-F81CC0AF2C38}"/>
          </ac:spMkLst>
        </pc:spChg>
      </pc:sldChg>
      <pc:sldChg chg="modSp mod">
        <pc:chgData name="Luís Silva" userId="55df29db-c2cd-4fb7-9a7c-54ad2c023d38" providerId="ADAL" clId="{BF85105F-44EB-4B71-B054-8C053BF3A53A}" dt="2023-01-04T15:18:07.982" v="6" actId="2"/>
        <pc:sldMkLst>
          <pc:docMk/>
          <pc:sldMk cId="106705828" sldId="2147479018"/>
        </pc:sldMkLst>
        <pc:graphicFrameChg chg="modGraphic">
          <ac:chgData name="Luís Silva" userId="55df29db-c2cd-4fb7-9a7c-54ad2c023d38" providerId="ADAL" clId="{BF85105F-44EB-4B71-B054-8C053BF3A53A}" dt="2023-01-04T15:18:07.982" v="6" actId="2"/>
          <ac:graphicFrameMkLst>
            <pc:docMk/>
            <pc:sldMk cId="106705828" sldId="2147479018"/>
            <ac:graphicFrameMk id="3" creationId="{55AF385C-3D16-A544-BBB5-101506F2F2C5}"/>
          </ac:graphicFrameMkLst>
        </pc:graphicFrameChg>
      </pc:sldChg>
      <pc:sldChg chg="modSp mod">
        <pc:chgData name="Luís Silva" userId="55df29db-c2cd-4fb7-9a7c-54ad2c023d38" providerId="ADAL" clId="{BF85105F-44EB-4B71-B054-8C053BF3A53A}" dt="2023-01-04T15:18:10.833" v="9" actId="2"/>
        <pc:sldMkLst>
          <pc:docMk/>
          <pc:sldMk cId="2645626736" sldId="2147479019"/>
        </pc:sldMkLst>
        <pc:graphicFrameChg chg="modGraphic">
          <ac:chgData name="Luís Silva" userId="55df29db-c2cd-4fb7-9a7c-54ad2c023d38" providerId="ADAL" clId="{BF85105F-44EB-4B71-B054-8C053BF3A53A}" dt="2023-01-04T15:18:10.833" v="9" actId="2"/>
          <ac:graphicFrameMkLst>
            <pc:docMk/>
            <pc:sldMk cId="2645626736" sldId="2147479019"/>
            <ac:graphicFrameMk id="5" creationId="{26EC3D6F-E165-4B40-A2C1-7C921DB6B22A}"/>
          </ac:graphicFrameMkLst>
        </pc:graphicFrameChg>
      </pc:sldChg>
      <pc:sldChg chg="modSp mod">
        <pc:chgData name="Luís Silva" userId="55df29db-c2cd-4fb7-9a7c-54ad2c023d38" providerId="ADAL" clId="{BF85105F-44EB-4B71-B054-8C053BF3A53A}" dt="2023-01-04T15:18:12.441" v="11" actId="2"/>
        <pc:sldMkLst>
          <pc:docMk/>
          <pc:sldMk cId="1801867496" sldId="2147479020"/>
        </pc:sldMkLst>
        <pc:graphicFrameChg chg="modGraphic">
          <ac:chgData name="Luís Silva" userId="55df29db-c2cd-4fb7-9a7c-54ad2c023d38" providerId="ADAL" clId="{BF85105F-44EB-4B71-B054-8C053BF3A53A}" dt="2023-01-04T15:18:12.441" v="11" actId="2"/>
          <ac:graphicFrameMkLst>
            <pc:docMk/>
            <pc:sldMk cId="1801867496" sldId="2147479020"/>
            <ac:graphicFrameMk id="6" creationId="{B7EEF95F-F293-4444-826B-251C141791BE}"/>
          </ac:graphicFrameMkLst>
        </pc:graphicFrameChg>
      </pc:sldChg>
      <pc:sldChg chg="modSp mod">
        <pc:chgData name="Luís Silva" userId="55df29db-c2cd-4fb7-9a7c-54ad2c023d38" providerId="ADAL" clId="{BF85105F-44EB-4B71-B054-8C053BF3A53A}" dt="2023-01-04T15:18:15.502" v="13" actId="2"/>
        <pc:sldMkLst>
          <pc:docMk/>
          <pc:sldMk cId="1220307124" sldId="2147479021"/>
        </pc:sldMkLst>
        <pc:graphicFrameChg chg="modGraphic">
          <ac:chgData name="Luís Silva" userId="55df29db-c2cd-4fb7-9a7c-54ad2c023d38" providerId="ADAL" clId="{BF85105F-44EB-4B71-B054-8C053BF3A53A}" dt="2023-01-04T15:18:15.502" v="13" actId="2"/>
          <ac:graphicFrameMkLst>
            <pc:docMk/>
            <pc:sldMk cId="1220307124" sldId="2147479021"/>
            <ac:graphicFrameMk id="5" creationId="{CC3A4E40-4FE6-804B-B1FB-66CD0FF2D4B0}"/>
          </ac:graphicFrameMkLst>
        </pc:graphicFrameChg>
      </pc:sldChg>
      <pc:sldChg chg="modSp mod">
        <pc:chgData name="Luís Silva" userId="55df29db-c2cd-4fb7-9a7c-54ad2c023d38" providerId="ADAL" clId="{BF85105F-44EB-4B71-B054-8C053BF3A53A}" dt="2023-01-04T15:18:18.500" v="15" actId="2"/>
        <pc:sldMkLst>
          <pc:docMk/>
          <pc:sldMk cId="311447067" sldId="2147479022"/>
        </pc:sldMkLst>
        <pc:graphicFrameChg chg="modGraphic">
          <ac:chgData name="Luís Silva" userId="55df29db-c2cd-4fb7-9a7c-54ad2c023d38" providerId="ADAL" clId="{BF85105F-44EB-4B71-B054-8C053BF3A53A}" dt="2023-01-04T15:18:18.500" v="15" actId="2"/>
          <ac:graphicFrameMkLst>
            <pc:docMk/>
            <pc:sldMk cId="311447067" sldId="2147479022"/>
            <ac:graphicFrameMk id="6" creationId="{B080A66D-04F1-FE4E-A147-E6E91F962781}"/>
          </ac:graphicFrameMkLst>
        </pc:graphicFrameChg>
      </pc:sldChg>
      <pc:sldChg chg="modSp mod">
        <pc:chgData name="Luís Silva" userId="55df29db-c2cd-4fb7-9a7c-54ad2c023d38" providerId="ADAL" clId="{BF85105F-44EB-4B71-B054-8C053BF3A53A}" dt="2023-01-04T15:18:22.204" v="24" actId="2"/>
        <pc:sldMkLst>
          <pc:docMk/>
          <pc:sldMk cId="1583523106" sldId="2147479023"/>
        </pc:sldMkLst>
        <pc:graphicFrameChg chg="modGraphic">
          <ac:chgData name="Luís Silva" userId="55df29db-c2cd-4fb7-9a7c-54ad2c023d38" providerId="ADAL" clId="{BF85105F-44EB-4B71-B054-8C053BF3A53A}" dt="2023-01-04T15:18:22.204" v="24" actId="2"/>
          <ac:graphicFrameMkLst>
            <pc:docMk/>
            <pc:sldMk cId="1583523106" sldId="2147479023"/>
            <ac:graphicFrameMk id="4" creationId="{AF9169CC-947E-DA4C-9B7C-E6295E2B7A7B}"/>
          </ac:graphicFrameMkLst>
        </pc:graphicFrameChg>
      </pc:sldChg>
      <pc:sldChg chg="modSp mod">
        <pc:chgData name="Luís Silva" userId="55df29db-c2cd-4fb7-9a7c-54ad2c023d38" providerId="ADAL" clId="{BF85105F-44EB-4B71-B054-8C053BF3A53A}" dt="2023-01-04T15:18:22.916" v="25" actId="2"/>
        <pc:sldMkLst>
          <pc:docMk/>
          <pc:sldMk cId="885502741" sldId="2147479024"/>
        </pc:sldMkLst>
        <pc:graphicFrameChg chg="modGraphic">
          <ac:chgData name="Luís Silva" userId="55df29db-c2cd-4fb7-9a7c-54ad2c023d38" providerId="ADAL" clId="{BF85105F-44EB-4B71-B054-8C053BF3A53A}" dt="2023-01-04T15:18:22.916" v="25" actId="2"/>
          <ac:graphicFrameMkLst>
            <pc:docMk/>
            <pc:sldMk cId="885502741" sldId="2147479024"/>
            <ac:graphicFrameMk id="7" creationId="{72E80597-9A3D-CB4A-B816-8BAA84D6DF4F}"/>
          </ac:graphicFrameMkLst>
        </pc:graphicFrameChg>
      </pc:sldChg>
    </pc:docChg>
  </pc:docChgLst>
  <pc:docChgLst>
    <pc:chgData name="Eduardo Palacios (International Supplier)" userId="S::v-edpalacios@microsoft.com::3b4af17c-8a1f-4615-9f6c-4362404a89a0" providerId="AD" clId="Web-{D1B21E75-453E-87FE-F815-B85837894976}"/>
    <pc:docChg chg="modSld">
      <pc:chgData name="Eduardo Palacios (International Supplier)" userId="S::v-edpalacios@microsoft.com::3b4af17c-8a1f-4615-9f6c-4362404a89a0" providerId="AD" clId="Web-{D1B21E75-453E-87FE-F815-B85837894976}" dt="2023-01-05T08:30:34.558" v="3"/>
      <pc:docMkLst>
        <pc:docMk/>
      </pc:docMkLst>
      <pc:sldChg chg="modSp">
        <pc:chgData name="Eduardo Palacios (International Supplier)" userId="S::v-edpalacios@microsoft.com::3b4af17c-8a1f-4615-9f6c-4362404a89a0" providerId="AD" clId="Web-{D1B21E75-453E-87FE-F815-B85837894976}" dt="2023-01-05T08:30:14.620" v="0"/>
        <pc:sldMkLst>
          <pc:docMk/>
          <pc:sldMk cId="2453752296" sldId="2147479031"/>
        </pc:sldMkLst>
        <pc:spChg chg="mod">
          <ac:chgData name="Eduardo Palacios (International Supplier)" userId="S::v-edpalacios@microsoft.com::3b4af17c-8a1f-4615-9f6c-4362404a89a0" providerId="AD" clId="Web-{D1B21E75-453E-87FE-F815-B85837894976}" dt="2023-01-05T08:30:14.620" v="0"/>
          <ac:spMkLst>
            <pc:docMk/>
            <pc:sldMk cId="2453752296" sldId="2147479031"/>
            <ac:spMk id="7" creationId="{7F95588B-0518-904A-837E-9D73ED9ACA4A}"/>
          </ac:spMkLst>
        </pc:spChg>
      </pc:sldChg>
      <pc:sldChg chg="modSp">
        <pc:chgData name="Eduardo Palacios (International Supplier)" userId="S::v-edpalacios@microsoft.com::3b4af17c-8a1f-4615-9f6c-4362404a89a0" providerId="AD" clId="Web-{D1B21E75-453E-87FE-F815-B85837894976}" dt="2023-01-05T08:30:23.620" v="2" actId="20577"/>
        <pc:sldMkLst>
          <pc:docMk/>
          <pc:sldMk cId="1083353111" sldId="2147479032"/>
        </pc:sldMkLst>
        <pc:spChg chg="mod">
          <ac:chgData name="Eduardo Palacios (International Supplier)" userId="S::v-edpalacios@microsoft.com::3b4af17c-8a1f-4615-9f6c-4362404a89a0" providerId="AD" clId="Web-{D1B21E75-453E-87FE-F815-B85837894976}" dt="2023-01-05T08:30:23.620" v="2" actId="20577"/>
          <ac:spMkLst>
            <pc:docMk/>
            <pc:sldMk cId="1083353111" sldId="2147479032"/>
            <ac:spMk id="7" creationId="{7F95588B-0518-904A-837E-9D73ED9ACA4A}"/>
          </ac:spMkLst>
        </pc:spChg>
      </pc:sldChg>
      <pc:sldChg chg="modSp">
        <pc:chgData name="Eduardo Palacios (International Supplier)" userId="S::v-edpalacios@microsoft.com::3b4af17c-8a1f-4615-9f6c-4362404a89a0" providerId="AD" clId="Web-{D1B21E75-453E-87FE-F815-B85837894976}" dt="2023-01-05T08:30:34.558" v="3"/>
        <pc:sldMkLst>
          <pc:docMk/>
          <pc:sldMk cId="1362198940" sldId="2147479033"/>
        </pc:sldMkLst>
        <pc:spChg chg="mod">
          <ac:chgData name="Eduardo Palacios (International Supplier)" userId="S::v-edpalacios@microsoft.com::3b4af17c-8a1f-4615-9f6c-4362404a89a0" providerId="AD" clId="Web-{D1B21E75-453E-87FE-F815-B85837894976}" dt="2023-01-05T08:30:34.558" v="3"/>
          <ac:spMkLst>
            <pc:docMk/>
            <pc:sldMk cId="1362198940" sldId="2147479033"/>
            <ac:spMk id="10" creationId="{6410E7F2-75A9-D749-BF1A-4107C13AE67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microsoft.sharepoint.com/teams/AzureFinanceGM-DealsTeam/Shared%20Documents/General/Ready%20slid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microsoft.sharepoint.com/teams/AzureFinanceGM-DealsTeam/Shared%20Documents/General/Ready%20slid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microsoft.sharepoint.com/teams/AzureFinanceGM-DealsTeam/Shared%20Documents/General/Ready%20slid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2.482192225265785E-3"/>
          <c:y val="1.9577013195215192E-2"/>
          <c:w val="0.97269588552207631"/>
          <c:h val="0.95693057097052658"/>
        </c:manualLayout>
      </c:layout>
      <c:barChart>
        <c:barDir val="col"/>
        <c:grouping val="percentStacked"/>
        <c:varyColors val="0"/>
        <c:ser>
          <c:idx val="4"/>
          <c:order val="0"/>
          <c:tx>
            <c:strRef>
              <c:f>Sheet2!$C$8</c:f>
              <c:strCache>
                <c:ptCount val="1"/>
                <c:pt idx="0">
                  <c:v>Server</c:v>
                </c:pt>
              </c:strCache>
            </c:strRef>
          </c:tx>
          <c:spPr>
            <a:solidFill>
              <a:schemeClr val="accent1"/>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5-AFD0-9A4D-8232-E98876549B72}"/>
              </c:ext>
            </c:extLst>
          </c:dPt>
          <c:dLbls>
            <c:delete val="1"/>
          </c:dLbls>
          <c:val>
            <c:numRef>
              <c:f>Sheet2!$D$8</c:f>
              <c:numCache>
                <c:formatCode>#,##0%_);\(#,##0%\)</c:formatCode>
                <c:ptCount val="1"/>
                <c:pt idx="0">
                  <c:v>0.5</c:v>
                </c:pt>
              </c:numCache>
            </c:numRef>
          </c:val>
          <c:extLst>
            <c:ext xmlns:c16="http://schemas.microsoft.com/office/drawing/2014/chart" uri="{C3380CC4-5D6E-409C-BE32-E72D297353CC}">
              <c16:uniqueId val="{00000000-AFD0-9A4D-8232-E98876549B72}"/>
            </c:ext>
          </c:extLst>
        </c:ser>
        <c:ser>
          <c:idx val="3"/>
          <c:order val="1"/>
          <c:tx>
            <c:strRef>
              <c:f>Sheet2!$C$7</c:f>
              <c:strCache>
                <c:ptCount val="1"/>
                <c:pt idx="0">
                  <c:v>Building</c:v>
                </c:pt>
              </c:strCache>
            </c:strRef>
          </c:tx>
          <c:spPr>
            <a:solidFill>
              <a:schemeClr val="tx2">
                <a:lumMod val="50000"/>
              </a:schemeClr>
            </a:solidFill>
            <a:ln>
              <a:noFill/>
            </a:ln>
            <a:effectLst/>
          </c:spPr>
          <c:invertIfNegative val="0"/>
          <c:dLbls>
            <c:delete val="1"/>
          </c:dLbls>
          <c:val>
            <c:numRef>
              <c:f>Sheet2!$D$7</c:f>
              <c:numCache>
                <c:formatCode>#,##0%_);\(#,##0%\)</c:formatCode>
                <c:ptCount val="1"/>
                <c:pt idx="0">
                  <c:v>0.15</c:v>
                </c:pt>
              </c:numCache>
            </c:numRef>
          </c:val>
          <c:extLst>
            <c:ext xmlns:c16="http://schemas.microsoft.com/office/drawing/2014/chart" uri="{C3380CC4-5D6E-409C-BE32-E72D297353CC}">
              <c16:uniqueId val="{00000001-AFD0-9A4D-8232-E98876549B72}"/>
            </c:ext>
          </c:extLst>
        </c:ser>
        <c:ser>
          <c:idx val="2"/>
          <c:order val="2"/>
          <c:tx>
            <c:strRef>
              <c:f>Sheet2!$C$6</c:f>
              <c:strCache>
                <c:ptCount val="1"/>
                <c:pt idx="0">
                  <c:v>Power</c:v>
                </c:pt>
              </c:strCache>
            </c:strRef>
          </c:tx>
          <c:spPr>
            <a:solidFill>
              <a:schemeClr val="tx2">
                <a:lumMod val="75000"/>
              </a:schemeClr>
            </a:solidFill>
            <a:ln>
              <a:noFill/>
            </a:ln>
            <a:effectLst/>
          </c:spPr>
          <c:invertIfNegative val="0"/>
          <c:dLbls>
            <c:delete val="1"/>
          </c:dLbls>
          <c:val>
            <c:numRef>
              <c:f>Sheet2!$D$6</c:f>
              <c:numCache>
                <c:formatCode>#,##0%_);\(#,##0%\)</c:formatCode>
                <c:ptCount val="1"/>
                <c:pt idx="0">
                  <c:v>0.2</c:v>
                </c:pt>
              </c:numCache>
            </c:numRef>
          </c:val>
          <c:extLst>
            <c:ext xmlns:c16="http://schemas.microsoft.com/office/drawing/2014/chart" uri="{C3380CC4-5D6E-409C-BE32-E72D297353CC}">
              <c16:uniqueId val="{00000002-AFD0-9A4D-8232-E98876549B72}"/>
            </c:ext>
          </c:extLst>
        </c:ser>
        <c:ser>
          <c:idx val="1"/>
          <c:order val="3"/>
          <c:tx>
            <c:strRef>
              <c:f>Sheet2!$C$5</c:f>
              <c:strCache>
                <c:ptCount val="1"/>
                <c:pt idx="0">
                  <c:v>People</c:v>
                </c:pt>
              </c:strCache>
            </c:strRef>
          </c:tx>
          <c:spPr>
            <a:solidFill>
              <a:schemeClr val="tx2">
                <a:lumMod val="60000"/>
                <a:lumOff val="40000"/>
              </a:schemeClr>
            </a:solidFill>
            <a:ln>
              <a:noFill/>
            </a:ln>
            <a:effectLst/>
          </c:spPr>
          <c:invertIfNegative val="0"/>
          <c:dLbls>
            <c:delete val="1"/>
          </c:dLbls>
          <c:val>
            <c:numRef>
              <c:f>Sheet2!$D$5</c:f>
              <c:numCache>
                <c:formatCode>#,##0%_);\(#,##0%\)</c:formatCode>
                <c:ptCount val="1"/>
                <c:pt idx="0">
                  <c:v>0.1</c:v>
                </c:pt>
              </c:numCache>
            </c:numRef>
          </c:val>
          <c:extLst>
            <c:ext xmlns:c16="http://schemas.microsoft.com/office/drawing/2014/chart" uri="{C3380CC4-5D6E-409C-BE32-E72D297353CC}">
              <c16:uniqueId val="{00000003-AFD0-9A4D-8232-E98876549B72}"/>
            </c:ext>
          </c:extLst>
        </c:ser>
        <c:ser>
          <c:idx val="0"/>
          <c:order val="4"/>
          <c:tx>
            <c:strRef>
              <c:f>Sheet2!$C$4</c:f>
              <c:strCache>
                <c:ptCount val="1"/>
                <c:pt idx="0">
                  <c:v>Network</c:v>
                </c:pt>
              </c:strCache>
            </c:strRef>
          </c:tx>
          <c:spPr>
            <a:solidFill>
              <a:schemeClr val="accent1">
                <a:lumMod val="40000"/>
                <a:lumOff val="60000"/>
              </a:schemeClr>
            </a:solidFill>
            <a:ln>
              <a:noFill/>
            </a:ln>
            <a:effectLst/>
          </c:spPr>
          <c:invertIfNegative val="0"/>
          <c:dPt>
            <c:idx val="0"/>
            <c:invertIfNegative val="0"/>
            <c:bubble3D val="0"/>
            <c:spPr>
              <a:solidFill>
                <a:schemeClr val="tx2">
                  <a:lumMod val="40000"/>
                  <a:lumOff val="60000"/>
                </a:schemeClr>
              </a:solidFill>
              <a:ln>
                <a:noFill/>
              </a:ln>
              <a:effectLst/>
            </c:spPr>
            <c:extLst>
              <c:ext xmlns:c16="http://schemas.microsoft.com/office/drawing/2014/chart" uri="{C3380CC4-5D6E-409C-BE32-E72D297353CC}">
                <c16:uniqueId val="{00000007-AFD0-9A4D-8232-E98876549B72}"/>
              </c:ext>
            </c:extLst>
          </c:dPt>
          <c:dLbls>
            <c:delete val="1"/>
          </c:dLbls>
          <c:val>
            <c:numRef>
              <c:f>Sheet2!$D$4</c:f>
              <c:numCache>
                <c:formatCode>#,##0%_);\(#,##0%\)</c:formatCode>
                <c:ptCount val="1"/>
                <c:pt idx="0">
                  <c:v>0.05</c:v>
                </c:pt>
              </c:numCache>
            </c:numRef>
          </c:val>
          <c:extLst>
            <c:ext xmlns:c16="http://schemas.microsoft.com/office/drawing/2014/chart" uri="{C3380CC4-5D6E-409C-BE32-E72D297353CC}">
              <c16:uniqueId val="{00000004-AFD0-9A4D-8232-E98876549B72}"/>
            </c:ext>
          </c:extLst>
        </c:ser>
        <c:dLbls>
          <c:dLblPos val="ctr"/>
          <c:showLegendKey val="0"/>
          <c:showVal val="1"/>
          <c:showCatName val="0"/>
          <c:showSerName val="0"/>
          <c:showPercent val="0"/>
          <c:showBubbleSize val="0"/>
        </c:dLbls>
        <c:gapWidth val="150"/>
        <c:overlap val="100"/>
        <c:axId val="165211968"/>
        <c:axId val="540609248"/>
      </c:barChart>
      <c:catAx>
        <c:axId val="165211968"/>
        <c:scaling>
          <c:orientation val="minMax"/>
        </c:scaling>
        <c:delete val="1"/>
        <c:axPos val="b"/>
        <c:numFmt formatCode="General" sourceLinked="1"/>
        <c:majorTickMark val="none"/>
        <c:minorTickMark val="none"/>
        <c:tickLblPos val="nextTo"/>
        <c:crossAx val="540609248"/>
        <c:crosses val="autoZero"/>
        <c:auto val="1"/>
        <c:lblAlgn val="ctr"/>
        <c:lblOffset val="100"/>
        <c:noMultiLvlLbl val="0"/>
      </c:catAx>
      <c:valAx>
        <c:axId val="540609248"/>
        <c:scaling>
          <c:orientation val="minMax"/>
        </c:scaling>
        <c:delete val="1"/>
        <c:axPos val="l"/>
        <c:numFmt formatCode="0%" sourceLinked="1"/>
        <c:majorTickMark val="none"/>
        <c:minorTickMark val="none"/>
        <c:tickLblPos val="nextTo"/>
        <c:crossAx val="16521196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100" b="1">
          <a:solidFill>
            <a:schemeClr val="bg1"/>
          </a:solidFill>
          <a:latin typeface="+mj-lt"/>
          <a:cs typeface="Segoe UI Light" panose="020B050204020402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4.3521279631542675E-2"/>
          <c:y val="5.1431996371411909E-2"/>
          <c:w val="0.91295744073691465"/>
          <c:h val="0.86284800967623487"/>
        </c:manualLayout>
      </c:layout>
      <c:barChart>
        <c:barDir val="col"/>
        <c:grouping val="percentStacked"/>
        <c:varyColors val="0"/>
        <c:ser>
          <c:idx val="0"/>
          <c:order val="0"/>
          <c:tx>
            <c:strRef>
              <c:f>Sheet2!$C$13</c:f>
              <c:strCache>
                <c:ptCount val="1"/>
                <c:pt idx="0">
                  <c:v>Utilized time</c:v>
                </c:pt>
              </c:strCache>
            </c:strRef>
          </c:tx>
          <c:spPr>
            <a:solidFill>
              <a:schemeClr val="tx2"/>
            </a:solidFill>
            <a:ln>
              <a:noFill/>
            </a:ln>
            <a:effectLst/>
          </c:spPr>
          <c:invertIfNegative val="0"/>
          <c:dLbls>
            <c:dLbl>
              <c:idx val="0"/>
              <c:layout>
                <c:manualLayout>
                  <c:x val="3.0183290851241995E-7"/>
                  <c:y val="-2.9396979752912262E-7"/>
                </c:manualLayout>
              </c:layout>
              <c:tx>
                <c:rich>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mn-lt"/>
                        <a:ea typeface="+mn-ea"/>
                        <a:cs typeface="Segoe UI" panose="020B0502040204020203" pitchFamily="34" charset="0"/>
                      </a:defRPr>
                    </a:pPr>
                    <a:fld id="{CE1C11A9-4DAA-47A1-A092-2C94D47E9A41}" type="SERIESNAME">
                      <a:rPr lang="en-US" sz="900" dirty="0">
                        <a:latin typeface="+mn-lt"/>
                        <a:cs typeface="Segoe UI" panose="020B0502040204020203" pitchFamily="34" charset="0"/>
                      </a:rPr>
                      <a:pPr>
                        <a:defRPr sz="900" b="1">
                          <a:latin typeface="+mn-lt"/>
                          <a:cs typeface="Segoe UI" panose="020B0502040204020203" pitchFamily="34" charset="0"/>
                        </a:defRPr>
                      </a:pPr>
                      <a:t>[SERIES NAME]</a:t>
                    </a:fld>
                    <a:r>
                      <a:rPr lang="en-US" sz="900" baseline="0">
                        <a:latin typeface="+mn-lt"/>
                      </a:rPr>
                      <a:t>, </a:t>
                    </a:r>
                    <a:fld id="{E9005088-7F16-481A-A758-BBE20D3786D6}" type="VALUE">
                      <a:rPr lang="en-US" sz="900" baseline="0" dirty="0">
                        <a:latin typeface="+mn-lt"/>
                        <a:cs typeface="Segoe UI" panose="020B0502040204020203" pitchFamily="34" charset="0"/>
                      </a:rPr>
                      <a:pPr>
                        <a:defRPr sz="900" b="1">
                          <a:latin typeface="+mn-lt"/>
                          <a:cs typeface="Segoe UI" panose="020B0502040204020203" pitchFamily="34" charset="0"/>
                        </a:defRPr>
                      </a:pPr>
                      <a:t>[VALUE]</a:t>
                    </a:fld>
                    <a:endParaRPr lang="en-US" sz="900" baseline="0">
                      <a:latin typeface="+mn-lt"/>
                    </a:endParaRPr>
                  </a:p>
                </c:rich>
              </c:tx>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mn-lt"/>
                      <a:ea typeface="+mn-ea"/>
                      <a:cs typeface="Segoe UI" panose="020B0502040204020203" pitchFamily="34" charset="0"/>
                    </a:defRPr>
                  </a:pPr>
                  <a:endParaRPr lang="en-US"/>
                </a:p>
              </c:txPr>
              <c:dLblPos val="ctr"/>
              <c:showLegendKey val="0"/>
              <c:showVal val="1"/>
              <c:showCatName val="0"/>
              <c:showSerName val="1"/>
              <c:showPercent val="0"/>
              <c:showBubbleSize val="0"/>
              <c:extLst>
                <c:ext xmlns:c15="http://schemas.microsoft.com/office/drawing/2012/chart" uri="{CE6537A1-D6FC-4f65-9D91-7224C49458BB}">
                  <c15:layout>
                    <c:manualLayout>
                      <c:w val="0.36507425974318786"/>
                      <c:h val="0.23222438126706862"/>
                    </c:manualLayout>
                  </c15:layout>
                  <c15:dlblFieldTable/>
                  <c15:showDataLabelsRange val="0"/>
                </c:ext>
                <c:ext xmlns:c16="http://schemas.microsoft.com/office/drawing/2014/chart" uri="{C3380CC4-5D6E-409C-BE32-E72D297353CC}">
                  <c16:uniqueId val="{00000000-298E-0446-9D4E-11E5C8F1988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Segoe UI" panose="020B0502040204020203" pitchFamily="34" charset="0"/>
                  </a:defRPr>
                </a:pPr>
                <a:endParaRPr lang="en-US"/>
              </a:p>
            </c:txPr>
            <c:dLblPos val="ct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Sheet2!$D$13</c:f>
              <c:numCache>
                <c:formatCode>#,##0%_);\(#,##0%\)</c:formatCode>
                <c:ptCount val="1"/>
                <c:pt idx="0">
                  <c:v>0.3</c:v>
                </c:pt>
              </c:numCache>
            </c:numRef>
          </c:val>
          <c:extLst>
            <c:ext xmlns:c16="http://schemas.microsoft.com/office/drawing/2014/chart" uri="{C3380CC4-5D6E-409C-BE32-E72D297353CC}">
              <c16:uniqueId val="{00000001-298E-0446-9D4E-11E5C8F19881}"/>
            </c:ext>
          </c:extLst>
        </c:ser>
        <c:ser>
          <c:idx val="1"/>
          <c:order val="1"/>
          <c:tx>
            <c:strRef>
              <c:f>Sheet2!$C$14</c:f>
              <c:strCache>
                <c:ptCount val="1"/>
                <c:pt idx="0">
                  <c:v>Idle time</c:v>
                </c:pt>
              </c:strCache>
            </c:strRef>
          </c:tx>
          <c:spPr>
            <a:noFill/>
            <a:ln w="12700">
              <a:solidFill>
                <a:schemeClr val="tx2"/>
              </a:solidFill>
              <a:prstDash val="sysDash"/>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2"/>
                    </a:solidFill>
                    <a:latin typeface="+mn-lt"/>
                    <a:ea typeface="+mn-ea"/>
                    <a:cs typeface="Segoe UI" panose="020B0502040204020203" pitchFamily="34" charset="0"/>
                  </a:defRPr>
                </a:pPr>
                <a:endParaRPr lang="en-US"/>
              </a:p>
            </c:txPr>
            <c:dLblPos val="ct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Sheet2!$D$14</c:f>
              <c:numCache>
                <c:formatCode>#,##0%_);\(#,##0%\)</c:formatCode>
                <c:ptCount val="1"/>
                <c:pt idx="0">
                  <c:v>0.7</c:v>
                </c:pt>
              </c:numCache>
            </c:numRef>
          </c:val>
          <c:extLst>
            <c:ext xmlns:c16="http://schemas.microsoft.com/office/drawing/2014/chart" uri="{C3380CC4-5D6E-409C-BE32-E72D297353CC}">
              <c16:uniqueId val="{00000002-298E-0446-9D4E-11E5C8F19881}"/>
            </c:ext>
          </c:extLst>
        </c:ser>
        <c:dLbls>
          <c:dLblPos val="ctr"/>
          <c:showLegendKey val="0"/>
          <c:showVal val="1"/>
          <c:showCatName val="0"/>
          <c:showSerName val="0"/>
          <c:showPercent val="0"/>
          <c:showBubbleSize val="0"/>
        </c:dLbls>
        <c:gapWidth val="150"/>
        <c:overlap val="100"/>
        <c:axId val="165211968"/>
        <c:axId val="540609248"/>
      </c:barChart>
      <c:catAx>
        <c:axId val="165211968"/>
        <c:scaling>
          <c:orientation val="minMax"/>
        </c:scaling>
        <c:delete val="1"/>
        <c:axPos val="b"/>
        <c:numFmt formatCode="General" sourceLinked="1"/>
        <c:majorTickMark val="none"/>
        <c:minorTickMark val="none"/>
        <c:tickLblPos val="nextTo"/>
        <c:crossAx val="540609248"/>
        <c:crosses val="autoZero"/>
        <c:auto val="1"/>
        <c:lblAlgn val="ctr"/>
        <c:lblOffset val="100"/>
        <c:noMultiLvlLbl val="0"/>
      </c:catAx>
      <c:valAx>
        <c:axId val="540609248"/>
        <c:scaling>
          <c:orientation val="minMax"/>
        </c:scaling>
        <c:delete val="1"/>
        <c:axPos val="l"/>
        <c:numFmt formatCode="0%" sourceLinked="1"/>
        <c:majorTickMark val="none"/>
        <c:minorTickMark val="none"/>
        <c:tickLblPos val="nextTo"/>
        <c:crossAx val="16521196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100">
          <a:solidFill>
            <a:schemeClr val="bg1"/>
          </a:solidFill>
          <a:latin typeface="Segoe UI Light" panose="020B0502040204020203" pitchFamily="34" charset="0"/>
          <a:cs typeface="Segoe UI Light" panose="020B0502040204020203"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3.9565955213487613E-3"/>
          <c:y val="1.9506208654004768E-2"/>
          <c:w val="0.98276193192068839"/>
          <c:h val="0.95223950956468317"/>
        </c:manualLayout>
      </c:layout>
      <c:barChart>
        <c:barDir val="col"/>
        <c:grouping val="percentStacked"/>
        <c:varyColors val="0"/>
        <c:ser>
          <c:idx val="0"/>
          <c:order val="0"/>
          <c:tx>
            <c:strRef>
              <c:f>Sheet2!$C$10</c:f>
              <c:strCache>
                <c:ptCount val="1"/>
                <c:pt idx="0">
                  <c:v>Utilized</c:v>
                </c:pt>
              </c:strCache>
            </c:strRef>
          </c:tx>
          <c:spPr>
            <a:solidFill>
              <a:schemeClr val="tx2"/>
            </a:solidFill>
            <a:ln>
              <a:noFill/>
            </a:ln>
            <a:effectLst/>
          </c:spPr>
          <c:invertIfNegative val="0"/>
          <c:dLbls>
            <c:dLbl>
              <c:idx val="0"/>
              <c:tx>
                <c:rich>
                  <a:bodyPr/>
                  <a:lstStyle/>
                  <a:p>
                    <a:fld id="{1122CB25-8750-4C4F-B7D9-B27F7BEE9AAC}" type="SERIESNAME">
                      <a:rPr lang="en-US" smtClean="0"/>
                      <a:pPr/>
                      <a:t>[SERIES NAME]</a:t>
                    </a:fld>
                    <a:endParaRPr lang="en-US"/>
                  </a:p>
                </c:rich>
              </c:tx>
              <c:dLblPos val="ctr"/>
              <c:showLegendKey val="0"/>
              <c:showVal val="1"/>
              <c:showCatName val="0"/>
              <c:showSerName val="1"/>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568-BB40-A667-D98D34CC784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Segoe UI" panose="020B0502040204020203" pitchFamily="34" charset="0"/>
                  </a:defRPr>
                </a:pPr>
                <a:endParaRPr lang="en-US"/>
              </a:p>
            </c:txPr>
            <c:dLblPos val="ctr"/>
            <c:showLegendKey val="0"/>
            <c:showVal val="1"/>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Sheet2!$D$10</c:f>
              <c:numCache>
                <c:formatCode>#\ "MW"</c:formatCode>
                <c:ptCount val="1"/>
                <c:pt idx="0">
                  <c:v>3</c:v>
                </c:pt>
              </c:numCache>
            </c:numRef>
          </c:val>
          <c:extLst>
            <c:ext xmlns:c16="http://schemas.microsoft.com/office/drawing/2014/chart" uri="{C3380CC4-5D6E-409C-BE32-E72D297353CC}">
              <c16:uniqueId val="{00000001-1568-BB40-A667-D98D34CC7846}"/>
            </c:ext>
          </c:extLst>
        </c:ser>
        <c:ser>
          <c:idx val="1"/>
          <c:order val="1"/>
          <c:tx>
            <c:strRef>
              <c:f>Sheet2!$C$11</c:f>
              <c:strCache>
                <c:ptCount val="1"/>
                <c:pt idx="0">
                  <c:v>Empty</c:v>
                </c:pt>
              </c:strCache>
            </c:strRef>
          </c:tx>
          <c:spPr>
            <a:noFill/>
            <a:ln w="12700">
              <a:solidFill>
                <a:schemeClr val="tx2"/>
              </a:solidFill>
              <a:prstDash val="sysDash"/>
            </a:ln>
            <a:effectLst/>
          </c:spPr>
          <c:invertIfNegative val="0"/>
          <c:dLbls>
            <c:dLbl>
              <c:idx val="0"/>
              <c:tx>
                <c:rich>
                  <a:bodyPr/>
                  <a:lstStyle/>
                  <a:p>
                    <a:fld id="{4FA997A8-8C79-4C8C-9D06-1018850B3E01}" type="SERIESNAME">
                      <a:rPr lang="en-US" smtClean="0">
                        <a:solidFill>
                          <a:schemeClr val="tx2"/>
                        </a:solidFill>
                      </a:rPr>
                      <a:pPr/>
                      <a:t>[SERIES NAME]</a:t>
                    </a:fld>
                    <a:endParaRPr lang="en-US"/>
                  </a:p>
                </c:rich>
              </c:tx>
              <c:dLblPos val="ctr"/>
              <c:showLegendKey val="0"/>
              <c:showVal val="1"/>
              <c:showCatName val="0"/>
              <c:showSerName val="1"/>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568-BB40-A667-D98D34CC784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2"/>
                    </a:solidFill>
                    <a:latin typeface="+mn-lt"/>
                    <a:ea typeface="+mn-ea"/>
                    <a:cs typeface="Segoe UI" panose="020B0502040204020203"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Sheet2!$D$11</c:f>
              <c:numCache>
                <c:formatCode>#\ "MW"</c:formatCode>
                <c:ptCount val="1"/>
                <c:pt idx="0">
                  <c:v>2</c:v>
                </c:pt>
              </c:numCache>
            </c:numRef>
          </c:val>
          <c:extLst>
            <c:ext xmlns:c16="http://schemas.microsoft.com/office/drawing/2014/chart" uri="{C3380CC4-5D6E-409C-BE32-E72D297353CC}">
              <c16:uniqueId val="{00000003-1568-BB40-A667-D98D34CC7846}"/>
            </c:ext>
          </c:extLst>
        </c:ser>
        <c:dLbls>
          <c:dLblPos val="ctr"/>
          <c:showLegendKey val="0"/>
          <c:showVal val="1"/>
          <c:showCatName val="0"/>
          <c:showSerName val="0"/>
          <c:showPercent val="0"/>
          <c:showBubbleSize val="0"/>
        </c:dLbls>
        <c:gapWidth val="144"/>
        <c:overlap val="100"/>
        <c:axId val="165211968"/>
        <c:axId val="540609248"/>
      </c:barChart>
      <c:catAx>
        <c:axId val="165211968"/>
        <c:scaling>
          <c:orientation val="minMax"/>
        </c:scaling>
        <c:delete val="1"/>
        <c:axPos val="b"/>
        <c:numFmt formatCode="General" sourceLinked="1"/>
        <c:majorTickMark val="none"/>
        <c:minorTickMark val="none"/>
        <c:tickLblPos val="nextTo"/>
        <c:crossAx val="540609248"/>
        <c:crosses val="autoZero"/>
        <c:auto val="1"/>
        <c:lblAlgn val="ctr"/>
        <c:lblOffset val="100"/>
        <c:noMultiLvlLbl val="0"/>
      </c:catAx>
      <c:valAx>
        <c:axId val="540609248"/>
        <c:scaling>
          <c:orientation val="minMax"/>
        </c:scaling>
        <c:delete val="1"/>
        <c:axPos val="l"/>
        <c:numFmt formatCode="0%" sourceLinked="1"/>
        <c:majorTickMark val="none"/>
        <c:minorTickMark val="none"/>
        <c:tickLblPos val="nextTo"/>
        <c:crossAx val="16521196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100">
          <a:solidFill>
            <a:schemeClr val="bg1"/>
          </a:solidFill>
          <a:latin typeface="Segoe UI Light" panose="020B0502040204020203" pitchFamily="34" charset="0"/>
          <a:cs typeface="Segoe UI Light" panose="020B0502040204020203"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9418421447140368E-2"/>
          <c:y val="8.110364158170387E-2"/>
          <c:w val="0.91778145297713787"/>
          <c:h val="0.87502058928631232"/>
        </c:manualLayout>
      </c:layout>
      <c:areaChart>
        <c:grouping val="standard"/>
        <c:varyColors val="0"/>
        <c:ser>
          <c:idx val="0"/>
          <c:order val="0"/>
          <c:spPr>
            <a:solidFill>
              <a:srgbClr val="50E6FF"/>
            </a:solidFill>
            <a:ln w="28575" cap="rnd">
              <a:noFill/>
              <a:round/>
            </a:ln>
            <a:effectLst/>
          </c:spPr>
          <c:val>
            <c:numRef>
              <c:f>Sheet1!$D$6:$D$182</c:f>
              <c:numCache>
                <c:formatCode>#,##0_);\(#,##0\)</c:formatCode>
                <c:ptCount val="177"/>
                <c:pt idx="0">
                  <c:v>45</c:v>
                </c:pt>
                <c:pt idx="1">
                  <c:v>45</c:v>
                </c:pt>
                <c:pt idx="2">
                  <c:v>45</c:v>
                </c:pt>
                <c:pt idx="3">
                  <c:v>75</c:v>
                </c:pt>
                <c:pt idx="4">
                  <c:v>75</c:v>
                </c:pt>
                <c:pt idx="5">
                  <c:v>75</c:v>
                </c:pt>
                <c:pt idx="6">
                  <c:v>75</c:v>
                </c:pt>
                <c:pt idx="7">
                  <c:v>75</c:v>
                </c:pt>
                <c:pt idx="8">
                  <c:v>75</c:v>
                </c:pt>
                <c:pt idx="9">
                  <c:v>45</c:v>
                </c:pt>
                <c:pt idx="10">
                  <c:v>45</c:v>
                </c:pt>
                <c:pt idx="11">
                  <c:v>45</c:v>
                </c:pt>
                <c:pt idx="12">
                  <c:v>45</c:v>
                </c:pt>
                <c:pt idx="13">
                  <c:v>45</c:v>
                </c:pt>
                <c:pt idx="14">
                  <c:v>45</c:v>
                </c:pt>
                <c:pt idx="15">
                  <c:v>45</c:v>
                </c:pt>
                <c:pt idx="16">
                  <c:v>45</c:v>
                </c:pt>
                <c:pt idx="17">
                  <c:v>45</c:v>
                </c:pt>
                <c:pt idx="18">
                  <c:v>45</c:v>
                </c:pt>
                <c:pt idx="19">
                  <c:v>45</c:v>
                </c:pt>
                <c:pt idx="20">
                  <c:v>65</c:v>
                </c:pt>
                <c:pt idx="21">
                  <c:v>65</c:v>
                </c:pt>
                <c:pt idx="22">
                  <c:v>65</c:v>
                </c:pt>
                <c:pt idx="23">
                  <c:v>65</c:v>
                </c:pt>
                <c:pt idx="24">
                  <c:v>65</c:v>
                </c:pt>
                <c:pt idx="25">
                  <c:v>45</c:v>
                </c:pt>
                <c:pt idx="26">
                  <c:v>45</c:v>
                </c:pt>
                <c:pt idx="27">
                  <c:v>45</c:v>
                </c:pt>
                <c:pt idx="28">
                  <c:v>45</c:v>
                </c:pt>
                <c:pt idx="29">
                  <c:v>45</c:v>
                </c:pt>
                <c:pt idx="30">
                  <c:v>45</c:v>
                </c:pt>
                <c:pt idx="31">
                  <c:v>45</c:v>
                </c:pt>
                <c:pt idx="32">
                  <c:v>45</c:v>
                </c:pt>
                <c:pt idx="33">
                  <c:v>45</c:v>
                </c:pt>
                <c:pt idx="34">
                  <c:v>75</c:v>
                </c:pt>
                <c:pt idx="35">
                  <c:v>75</c:v>
                </c:pt>
                <c:pt idx="36">
                  <c:v>75</c:v>
                </c:pt>
                <c:pt idx="37">
                  <c:v>75</c:v>
                </c:pt>
                <c:pt idx="38">
                  <c:v>75</c:v>
                </c:pt>
                <c:pt idx="39">
                  <c:v>45</c:v>
                </c:pt>
                <c:pt idx="40">
                  <c:v>45</c:v>
                </c:pt>
                <c:pt idx="41">
                  <c:v>45</c:v>
                </c:pt>
                <c:pt idx="42">
                  <c:v>45</c:v>
                </c:pt>
                <c:pt idx="43">
                  <c:v>45</c:v>
                </c:pt>
                <c:pt idx="44">
                  <c:v>45</c:v>
                </c:pt>
                <c:pt idx="45">
                  <c:v>45</c:v>
                </c:pt>
                <c:pt idx="46">
                  <c:v>45</c:v>
                </c:pt>
                <c:pt idx="47">
                  <c:v>45</c:v>
                </c:pt>
                <c:pt idx="48">
                  <c:v>45</c:v>
                </c:pt>
                <c:pt idx="49">
                  <c:v>45</c:v>
                </c:pt>
                <c:pt idx="50">
                  <c:v>45</c:v>
                </c:pt>
                <c:pt idx="51">
                  <c:v>45</c:v>
                </c:pt>
                <c:pt idx="52">
                  <c:v>45</c:v>
                </c:pt>
                <c:pt idx="53">
                  <c:v>45</c:v>
                </c:pt>
                <c:pt idx="54">
                  <c:v>38.63451776649746</c:v>
                </c:pt>
                <c:pt idx="55">
                  <c:v>45</c:v>
                </c:pt>
                <c:pt idx="56">
                  <c:v>45</c:v>
                </c:pt>
                <c:pt idx="57">
                  <c:v>45</c:v>
                </c:pt>
                <c:pt idx="58">
                  <c:v>45</c:v>
                </c:pt>
                <c:pt idx="59">
                  <c:v>45</c:v>
                </c:pt>
                <c:pt idx="60">
                  <c:v>45</c:v>
                </c:pt>
                <c:pt idx="61">
                  <c:v>45</c:v>
                </c:pt>
                <c:pt idx="62">
                  <c:v>45</c:v>
                </c:pt>
                <c:pt idx="63">
                  <c:v>45</c:v>
                </c:pt>
                <c:pt idx="64">
                  <c:v>45</c:v>
                </c:pt>
                <c:pt idx="65">
                  <c:v>45</c:v>
                </c:pt>
                <c:pt idx="66">
                  <c:v>45</c:v>
                </c:pt>
                <c:pt idx="67">
                  <c:v>45</c:v>
                </c:pt>
                <c:pt idx="68">
                  <c:v>45</c:v>
                </c:pt>
                <c:pt idx="69">
                  <c:v>45</c:v>
                </c:pt>
                <c:pt idx="70">
                  <c:v>45</c:v>
                </c:pt>
                <c:pt idx="71">
                  <c:v>45</c:v>
                </c:pt>
                <c:pt idx="72">
                  <c:v>45</c:v>
                </c:pt>
                <c:pt idx="73">
                  <c:v>65</c:v>
                </c:pt>
                <c:pt idx="74">
                  <c:v>65</c:v>
                </c:pt>
                <c:pt idx="75">
                  <c:v>75</c:v>
                </c:pt>
                <c:pt idx="76">
                  <c:v>75</c:v>
                </c:pt>
                <c:pt idx="77">
                  <c:v>75</c:v>
                </c:pt>
                <c:pt idx="78">
                  <c:v>75</c:v>
                </c:pt>
                <c:pt idx="79">
                  <c:v>75</c:v>
                </c:pt>
                <c:pt idx="80">
                  <c:v>65</c:v>
                </c:pt>
                <c:pt idx="81">
                  <c:v>45</c:v>
                </c:pt>
                <c:pt idx="82">
                  <c:v>45</c:v>
                </c:pt>
                <c:pt idx="83">
                  <c:v>45</c:v>
                </c:pt>
                <c:pt idx="84">
                  <c:v>45</c:v>
                </c:pt>
                <c:pt idx="85">
                  <c:v>45</c:v>
                </c:pt>
                <c:pt idx="86">
                  <c:v>45</c:v>
                </c:pt>
                <c:pt idx="87">
                  <c:v>45</c:v>
                </c:pt>
                <c:pt idx="88">
                  <c:v>45</c:v>
                </c:pt>
                <c:pt idx="89">
                  <c:v>45</c:v>
                </c:pt>
                <c:pt idx="90">
                  <c:v>45</c:v>
                </c:pt>
                <c:pt idx="91">
                  <c:v>45</c:v>
                </c:pt>
                <c:pt idx="92">
                  <c:v>45</c:v>
                </c:pt>
                <c:pt idx="93">
                  <c:v>45</c:v>
                </c:pt>
                <c:pt idx="94">
                  <c:v>45</c:v>
                </c:pt>
                <c:pt idx="95">
                  <c:v>45</c:v>
                </c:pt>
                <c:pt idx="96">
                  <c:v>45</c:v>
                </c:pt>
                <c:pt idx="97">
                  <c:v>45</c:v>
                </c:pt>
                <c:pt idx="98">
                  <c:v>45</c:v>
                </c:pt>
                <c:pt idx="99">
                  <c:v>45</c:v>
                </c:pt>
                <c:pt idx="100">
                  <c:v>45</c:v>
                </c:pt>
                <c:pt idx="101">
                  <c:v>45</c:v>
                </c:pt>
                <c:pt idx="102">
                  <c:v>45</c:v>
                </c:pt>
                <c:pt idx="103">
                  <c:v>45</c:v>
                </c:pt>
                <c:pt idx="104">
                  <c:v>45</c:v>
                </c:pt>
                <c:pt idx="105">
                  <c:v>45</c:v>
                </c:pt>
                <c:pt idx="106">
                  <c:v>45</c:v>
                </c:pt>
                <c:pt idx="107">
                  <c:v>45</c:v>
                </c:pt>
                <c:pt idx="108">
                  <c:v>45</c:v>
                </c:pt>
                <c:pt idx="109">
                  <c:v>45</c:v>
                </c:pt>
                <c:pt idx="110">
                  <c:v>45</c:v>
                </c:pt>
                <c:pt idx="111">
                  <c:v>45</c:v>
                </c:pt>
                <c:pt idx="112">
                  <c:v>45</c:v>
                </c:pt>
                <c:pt idx="113">
                  <c:v>45</c:v>
                </c:pt>
                <c:pt idx="114">
                  <c:v>45</c:v>
                </c:pt>
                <c:pt idx="115">
                  <c:v>45</c:v>
                </c:pt>
                <c:pt idx="116">
                  <c:v>45</c:v>
                </c:pt>
                <c:pt idx="117">
                  <c:v>45</c:v>
                </c:pt>
                <c:pt idx="118">
                  <c:v>75</c:v>
                </c:pt>
                <c:pt idx="119">
                  <c:v>75</c:v>
                </c:pt>
                <c:pt idx="120">
                  <c:v>75</c:v>
                </c:pt>
                <c:pt idx="121">
                  <c:v>75</c:v>
                </c:pt>
                <c:pt idx="122">
                  <c:v>75</c:v>
                </c:pt>
                <c:pt idx="123">
                  <c:v>45</c:v>
                </c:pt>
                <c:pt idx="124">
                  <c:v>45</c:v>
                </c:pt>
                <c:pt idx="125">
                  <c:v>45</c:v>
                </c:pt>
                <c:pt idx="126">
                  <c:v>45</c:v>
                </c:pt>
                <c:pt idx="127">
                  <c:v>45</c:v>
                </c:pt>
                <c:pt idx="128">
                  <c:v>45</c:v>
                </c:pt>
                <c:pt idx="129">
                  <c:v>65</c:v>
                </c:pt>
                <c:pt idx="130">
                  <c:v>65</c:v>
                </c:pt>
                <c:pt idx="131">
                  <c:v>65</c:v>
                </c:pt>
                <c:pt idx="132">
                  <c:v>65</c:v>
                </c:pt>
                <c:pt idx="133">
                  <c:v>65</c:v>
                </c:pt>
                <c:pt idx="134">
                  <c:v>75</c:v>
                </c:pt>
                <c:pt idx="135">
                  <c:v>75</c:v>
                </c:pt>
                <c:pt idx="136">
                  <c:v>75</c:v>
                </c:pt>
                <c:pt idx="137">
                  <c:v>75</c:v>
                </c:pt>
                <c:pt idx="138">
                  <c:v>75</c:v>
                </c:pt>
                <c:pt idx="139">
                  <c:v>45</c:v>
                </c:pt>
                <c:pt idx="140">
                  <c:v>45</c:v>
                </c:pt>
                <c:pt idx="141">
                  <c:v>65</c:v>
                </c:pt>
                <c:pt idx="142">
                  <c:v>65</c:v>
                </c:pt>
                <c:pt idx="143">
                  <c:v>75</c:v>
                </c:pt>
                <c:pt idx="144">
                  <c:v>75</c:v>
                </c:pt>
                <c:pt idx="145">
                  <c:v>75</c:v>
                </c:pt>
                <c:pt idx="146">
                  <c:v>75</c:v>
                </c:pt>
                <c:pt idx="147">
                  <c:v>75</c:v>
                </c:pt>
                <c:pt idx="148">
                  <c:v>45</c:v>
                </c:pt>
                <c:pt idx="149">
                  <c:v>45</c:v>
                </c:pt>
                <c:pt idx="150">
                  <c:v>45</c:v>
                </c:pt>
                <c:pt idx="151">
                  <c:v>45</c:v>
                </c:pt>
                <c:pt idx="152">
                  <c:v>45</c:v>
                </c:pt>
                <c:pt idx="153">
                  <c:v>75</c:v>
                </c:pt>
                <c:pt idx="154">
                  <c:v>75</c:v>
                </c:pt>
                <c:pt idx="155">
                  <c:v>75</c:v>
                </c:pt>
                <c:pt idx="156">
                  <c:v>75</c:v>
                </c:pt>
                <c:pt idx="157">
                  <c:v>75</c:v>
                </c:pt>
                <c:pt idx="158">
                  <c:v>75</c:v>
                </c:pt>
                <c:pt idx="159">
                  <c:v>75</c:v>
                </c:pt>
                <c:pt idx="160">
                  <c:v>65</c:v>
                </c:pt>
                <c:pt idx="161">
                  <c:v>45</c:v>
                </c:pt>
                <c:pt idx="162">
                  <c:v>45</c:v>
                </c:pt>
                <c:pt idx="163">
                  <c:v>45</c:v>
                </c:pt>
                <c:pt idx="164">
                  <c:v>45</c:v>
                </c:pt>
                <c:pt idx="165">
                  <c:v>45</c:v>
                </c:pt>
                <c:pt idx="166">
                  <c:v>45</c:v>
                </c:pt>
                <c:pt idx="167">
                  <c:v>45</c:v>
                </c:pt>
                <c:pt idx="168">
                  <c:v>45</c:v>
                </c:pt>
                <c:pt idx="169">
                  <c:v>45</c:v>
                </c:pt>
                <c:pt idx="170">
                  <c:v>45</c:v>
                </c:pt>
                <c:pt idx="171">
                  <c:v>45</c:v>
                </c:pt>
                <c:pt idx="172">
                  <c:v>45</c:v>
                </c:pt>
                <c:pt idx="173">
                  <c:v>45</c:v>
                </c:pt>
                <c:pt idx="174">
                  <c:v>45</c:v>
                </c:pt>
                <c:pt idx="175">
                  <c:v>45</c:v>
                </c:pt>
                <c:pt idx="176">
                  <c:v>45</c:v>
                </c:pt>
              </c:numCache>
            </c:numRef>
          </c:val>
          <c:extLst>
            <c:ext xmlns:c16="http://schemas.microsoft.com/office/drawing/2014/chart" uri="{C3380CC4-5D6E-409C-BE32-E72D297353CC}">
              <c16:uniqueId val="{00000000-171B-2A46-8E7D-C1C611A81C31}"/>
            </c:ext>
          </c:extLst>
        </c:ser>
        <c:ser>
          <c:idx val="1"/>
          <c:order val="1"/>
          <c:spPr>
            <a:solidFill>
              <a:srgbClr val="0078D4"/>
            </a:solidFill>
            <a:ln w="19050">
              <a:noFill/>
            </a:ln>
          </c:spPr>
          <c:val>
            <c:numRef>
              <c:f>Sheet1!$C$6:$C$182</c:f>
              <c:numCache>
                <c:formatCode>#,##0_);\(#,##0\)</c:formatCode>
                <c:ptCount val="177"/>
                <c:pt idx="0">
                  <c:v>38</c:v>
                </c:pt>
                <c:pt idx="1">
                  <c:v>21</c:v>
                </c:pt>
                <c:pt idx="2">
                  <c:v>29</c:v>
                </c:pt>
                <c:pt idx="3">
                  <c:v>38</c:v>
                </c:pt>
                <c:pt idx="4">
                  <c:v>27</c:v>
                </c:pt>
                <c:pt idx="5">
                  <c:v>65</c:v>
                </c:pt>
                <c:pt idx="6">
                  <c:v>65</c:v>
                </c:pt>
                <c:pt idx="7">
                  <c:v>20</c:v>
                </c:pt>
                <c:pt idx="8">
                  <c:v>35</c:v>
                </c:pt>
                <c:pt idx="9">
                  <c:v>22</c:v>
                </c:pt>
                <c:pt idx="10">
                  <c:v>36</c:v>
                </c:pt>
                <c:pt idx="11">
                  <c:v>26</c:v>
                </c:pt>
                <c:pt idx="12">
                  <c:v>35</c:v>
                </c:pt>
                <c:pt idx="13">
                  <c:v>34</c:v>
                </c:pt>
                <c:pt idx="14">
                  <c:v>26</c:v>
                </c:pt>
                <c:pt idx="15">
                  <c:v>30</c:v>
                </c:pt>
                <c:pt idx="16">
                  <c:v>31</c:v>
                </c:pt>
                <c:pt idx="17">
                  <c:v>26</c:v>
                </c:pt>
                <c:pt idx="18">
                  <c:v>32</c:v>
                </c:pt>
                <c:pt idx="19">
                  <c:v>35</c:v>
                </c:pt>
                <c:pt idx="20">
                  <c:v>28</c:v>
                </c:pt>
                <c:pt idx="21">
                  <c:v>22</c:v>
                </c:pt>
                <c:pt idx="22">
                  <c:v>55</c:v>
                </c:pt>
                <c:pt idx="23">
                  <c:v>27</c:v>
                </c:pt>
                <c:pt idx="24">
                  <c:v>27</c:v>
                </c:pt>
                <c:pt idx="25">
                  <c:v>39</c:v>
                </c:pt>
                <c:pt idx="26">
                  <c:v>30</c:v>
                </c:pt>
                <c:pt idx="27">
                  <c:v>30</c:v>
                </c:pt>
                <c:pt idx="28">
                  <c:v>40</c:v>
                </c:pt>
                <c:pt idx="29">
                  <c:v>40</c:v>
                </c:pt>
                <c:pt idx="30">
                  <c:v>34</c:v>
                </c:pt>
                <c:pt idx="31">
                  <c:v>21</c:v>
                </c:pt>
                <c:pt idx="32">
                  <c:v>27</c:v>
                </c:pt>
                <c:pt idx="33">
                  <c:v>25</c:v>
                </c:pt>
                <c:pt idx="34">
                  <c:v>34</c:v>
                </c:pt>
                <c:pt idx="35">
                  <c:v>24</c:v>
                </c:pt>
                <c:pt idx="36">
                  <c:v>68</c:v>
                </c:pt>
                <c:pt idx="37">
                  <c:v>25</c:v>
                </c:pt>
                <c:pt idx="38">
                  <c:v>21</c:v>
                </c:pt>
                <c:pt idx="39">
                  <c:v>21</c:v>
                </c:pt>
                <c:pt idx="40">
                  <c:v>34</c:v>
                </c:pt>
                <c:pt idx="41">
                  <c:v>21</c:v>
                </c:pt>
                <c:pt idx="42">
                  <c:v>35</c:v>
                </c:pt>
                <c:pt idx="43">
                  <c:v>27</c:v>
                </c:pt>
                <c:pt idx="44">
                  <c:v>26</c:v>
                </c:pt>
                <c:pt idx="45">
                  <c:v>34</c:v>
                </c:pt>
                <c:pt idx="46">
                  <c:v>25</c:v>
                </c:pt>
                <c:pt idx="47">
                  <c:v>31</c:v>
                </c:pt>
                <c:pt idx="48">
                  <c:v>29</c:v>
                </c:pt>
                <c:pt idx="49">
                  <c:v>36</c:v>
                </c:pt>
                <c:pt idx="50">
                  <c:v>34</c:v>
                </c:pt>
                <c:pt idx="51">
                  <c:v>31</c:v>
                </c:pt>
                <c:pt idx="52">
                  <c:v>27</c:v>
                </c:pt>
                <c:pt idx="53">
                  <c:v>28</c:v>
                </c:pt>
                <c:pt idx="54">
                  <c:v>22</c:v>
                </c:pt>
                <c:pt idx="55">
                  <c:v>29</c:v>
                </c:pt>
                <c:pt idx="56">
                  <c:v>25</c:v>
                </c:pt>
                <c:pt idx="57">
                  <c:v>37</c:v>
                </c:pt>
                <c:pt idx="58">
                  <c:v>26</c:v>
                </c:pt>
                <c:pt idx="59">
                  <c:v>34</c:v>
                </c:pt>
                <c:pt idx="60">
                  <c:v>30</c:v>
                </c:pt>
                <c:pt idx="61">
                  <c:v>40</c:v>
                </c:pt>
                <c:pt idx="62">
                  <c:v>34</c:v>
                </c:pt>
                <c:pt idx="63">
                  <c:v>22</c:v>
                </c:pt>
                <c:pt idx="64">
                  <c:v>23</c:v>
                </c:pt>
                <c:pt idx="65">
                  <c:v>37</c:v>
                </c:pt>
                <c:pt idx="66">
                  <c:v>30</c:v>
                </c:pt>
                <c:pt idx="67">
                  <c:v>37</c:v>
                </c:pt>
                <c:pt idx="68">
                  <c:v>35</c:v>
                </c:pt>
                <c:pt idx="69">
                  <c:v>25</c:v>
                </c:pt>
                <c:pt idx="70">
                  <c:v>34</c:v>
                </c:pt>
                <c:pt idx="71">
                  <c:v>27</c:v>
                </c:pt>
                <c:pt idx="72">
                  <c:v>38</c:v>
                </c:pt>
                <c:pt idx="73">
                  <c:v>30</c:v>
                </c:pt>
                <c:pt idx="74">
                  <c:v>25</c:v>
                </c:pt>
                <c:pt idx="75">
                  <c:v>55</c:v>
                </c:pt>
                <c:pt idx="76">
                  <c:v>56</c:v>
                </c:pt>
                <c:pt idx="77">
                  <c:v>65</c:v>
                </c:pt>
                <c:pt idx="78">
                  <c:v>55</c:v>
                </c:pt>
                <c:pt idx="79">
                  <c:v>37</c:v>
                </c:pt>
                <c:pt idx="80">
                  <c:v>22</c:v>
                </c:pt>
                <c:pt idx="81">
                  <c:v>39</c:v>
                </c:pt>
                <c:pt idx="82">
                  <c:v>29</c:v>
                </c:pt>
                <c:pt idx="83">
                  <c:v>20</c:v>
                </c:pt>
                <c:pt idx="84">
                  <c:v>29</c:v>
                </c:pt>
                <c:pt idx="85">
                  <c:v>38</c:v>
                </c:pt>
                <c:pt idx="86">
                  <c:v>39</c:v>
                </c:pt>
                <c:pt idx="87">
                  <c:v>27</c:v>
                </c:pt>
                <c:pt idx="88">
                  <c:v>24</c:v>
                </c:pt>
                <c:pt idx="89">
                  <c:v>38</c:v>
                </c:pt>
                <c:pt idx="90">
                  <c:v>37</c:v>
                </c:pt>
                <c:pt idx="91">
                  <c:v>21</c:v>
                </c:pt>
                <c:pt idx="92">
                  <c:v>36</c:v>
                </c:pt>
                <c:pt idx="93">
                  <c:v>28</c:v>
                </c:pt>
                <c:pt idx="94">
                  <c:v>28</c:v>
                </c:pt>
                <c:pt idx="95">
                  <c:v>39</c:v>
                </c:pt>
                <c:pt idx="96">
                  <c:v>25</c:v>
                </c:pt>
                <c:pt idx="97">
                  <c:v>30</c:v>
                </c:pt>
                <c:pt idx="98">
                  <c:v>37</c:v>
                </c:pt>
                <c:pt idx="99">
                  <c:v>20</c:v>
                </c:pt>
                <c:pt idx="100">
                  <c:v>30</c:v>
                </c:pt>
                <c:pt idx="101">
                  <c:v>28</c:v>
                </c:pt>
                <c:pt idx="102">
                  <c:v>25</c:v>
                </c:pt>
                <c:pt idx="103">
                  <c:v>34</c:v>
                </c:pt>
                <c:pt idx="104">
                  <c:v>23</c:v>
                </c:pt>
                <c:pt idx="105">
                  <c:v>31</c:v>
                </c:pt>
                <c:pt idx="106">
                  <c:v>36</c:v>
                </c:pt>
                <c:pt idx="107">
                  <c:v>29</c:v>
                </c:pt>
                <c:pt idx="108">
                  <c:v>29</c:v>
                </c:pt>
                <c:pt idx="109">
                  <c:v>30</c:v>
                </c:pt>
                <c:pt idx="110">
                  <c:v>25</c:v>
                </c:pt>
                <c:pt idx="111">
                  <c:v>39</c:v>
                </c:pt>
                <c:pt idx="112">
                  <c:v>23</c:v>
                </c:pt>
                <c:pt idx="113">
                  <c:v>25</c:v>
                </c:pt>
                <c:pt idx="114">
                  <c:v>20</c:v>
                </c:pt>
                <c:pt idx="115">
                  <c:v>32</c:v>
                </c:pt>
                <c:pt idx="116">
                  <c:v>40</c:v>
                </c:pt>
                <c:pt idx="117">
                  <c:v>21</c:v>
                </c:pt>
                <c:pt idx="118">
                  <c:v>23</c:v>
                </c:pt>
                <c:pt idx="119">
                  <c:v>21</c:v>
                </c:pt>
                <c:pt idx="120">
                  <c:v>68</c:v>
                </c:pt>
                <c:pt idx="121">
                  <c:v>40</c:v>
                </c:pt>
                <c:pt idx="122">
                  <c:v>22</c:v>
                </c:pt>
                <c:pt idx="123">
                  <c:v>35</c:v>
                </c:pt>
                <c:pt idx="124">
                  <c:v>38</c:v>
                </c:pt>
                <c:pt idx="125">
                  <c:v>32</c:v>
                </c:pt>
                <c:pt idx="126">
                  <c:v>24</c:v>
                </c:pt>
                <c:pt idx="127">
                  <c:v>40</c:v>
                </c:pt>
                <c:pt idx="128">
                  <c:v>27</c:v>
                </c:pt>
                <c:pt idx="129">
                  <c:v>32</c:v>
                </c:pt>
                <c:pt idx="130">
                  <c:v>30</c:v>
                </c:pt>
                <c:pt idx="131">
                  <c:v>55</c:v>
                </c:pt>
                <c:pt idx="132">
                  <c:v>40</c:v>
                </c:pt>
                <c:pt idx="133">
                  <c:v>40</c:v>
                </c:pt>
                <c:pt idx="134">
                  <c:v>29</c:v>
                </c:pt>
                <c:pt idx="135">
                  <c:v>23</c:v>
                </c:pt>
                <c:pt idx="136">
                  <c:v>66</c:v>
                </c:pt>
                <c:pt idx="137">
                  <c:v>30</c:v>
                </c:pt>
                <c:pt idx="138">
                  <c:v>31</c:v>
                </c:pt>
                <c:pt idx="139">
                  <c:v>33</c:v>
                </c:pt>
                <c:pt idx="140">
                  <c:v>36</c:v>
                </c:pt>
                <c:pt idx="141">
                  <c:v>35</c:v>
                </c:pt>
                <c:pt idx="142">
                  <c:v>27</c:v>
                </c:pt>
                <c:pt idx="143">
                  <c:v>55</c:v>
                </c:pt>
                <c:pt idx="144">
                  <c:v>55</c:v>
                </c:pt>
                <c:pt idx="145">
                  <c:v>66</c:v>
                </c:pt>
                <c:pt idx="146">
                  <c:v>38</c:v>
                </c:pt>
                <c:pt idx="147">
                  <c:v>32</c:v>
                </c:pt>
                <c:pt idx="148">
                  <c:v>30</c:v>
                </c:pt>
                <c:pt idx="149">
                  <c:v>38</c:v>
                </c:pt>
                <c:pt idx="150">
                  <c:v>31</c:v>
                </c:pt>
                <c:pt idx="151">
                  <c:v>39</c:v>
                </c:pt>
                <c:pt idx="152">
                  <c:v>24</c:v>
                </c:pt>
                <c:pt idx="153">
                  <c:v>32</c:v>
                </c:pt>
                <c:pt idx="154">
                  <c:v>23</c:v>
                </c:pt>
                <c:pt idx="155">
                  <c:v>66</c:v>
                </c:pt>
                <c:pt idx="156">
                  <c:v>66</c:v>
                </c:pt>
                <c:pt idx="157">
                  <c:v>66</c:v>
                </c:pt>
                <c:pt idx="158">
                  <c:v>55</c:v>
                </c:pt>
                <c:pt idx="159">
                  <c:v>23</c:v>
                </c:pt>
                <c:pt idx="160">
                  <c:v>36</c:v>
                </c:pt>
                <c:pt idx="161">
                  <c:v>26</c:v>
                </c:pt>
                <c:pt idx="162">
                  <c:v>38</c:v>
                </c:pt>
                <c:pt idx="163">
                  <c:v>23</c:v>
                </c:pt>
                <c:pt idx="164">
                  <c:v>21</c:v>
                </c:pt>
                <c:pt idx="165">
                  <c:v>29</c:v>
                </c:pt>
                <c:pt idx="166">
                  <c:v>37</c:v>
                </c:pt>
                <c:pt idx="167">
                  <c:v>25</c:v>
                </c:pt>
                <c:pt idx="168">
                  <c:v>40</c:v>
                </c:pt>
                <c:pt idx="169">
                  <c:v>24</c:v>
                </c:pt>
                <c:pt idx="170">
                  <c:v>28</c:v>
                </c:pt>
                <c:pt idx="171">
                  <c:v>34</c:v>
                </c:pt>
                <c:pt idx="172">
                  <c:v>29</c:v>
                </c:pt>
                <c:pt idx="173">
                  <c:v>20</c:v>
                </c:pt>
                <c:pt idx="174">
                  <c:v>28</c:v>
                </c:pt>
                <c:pt idx="175">
                  <c:v>31</c:v>
                </c:pt>
                <c:pt idx="176">
                  <c:v>32</c:v>
                </c:pt>
              </c:numCache>
            </c:numRef>
          </c:val>
          <c:extLst>
            <c:ext xmlns:c16="http://schemas.microsoft.com/office/drawing/2014/chart" uri="{C3380CC4-5D6E-409C-BE32-E72D297353CC}">
              <c16:uniqueId val="{00000001-171B-2A46-8E7D-C1C611A81C31}"/>
            </c:ext>
          </c:extLst>
        </c:ser>
        <c:dLbls>
          <c:showLegendKey val="0"/>
          <c:showVal val="0"/>
          <c:showCatName val="0"/>
          <c:showSerName val="0"/>
          <c:showPercent val="0"/>
          <c:showBubbleSize val="0"/>
        </c:dLbls>
        <c:axId val="933371855"/>
        <c:axId val="786096079"/>
      </c:areaChart>
      <c:catAx>
        <c:axId val="933371855"/>
        <c:scaling>
          <c:orientation val="minMax"/>
        </c:scaling>
        <c:delete val="1"/>
        <c:axPos val="b"/>
        <c:majorTickMark val="none"/>
        <c:minorTickMark val="none"/>
        <c:tickLblPos val="nextTo"/>
        <c:crossAx val="786096079"/>
        <c:crosses val="autoZero"/>
        <c:auto val="1"/>
        <c:lblAlgn val="ctr"/>
        <c:lblOffset val="100"/>
        <c:noMultiLvlLbl val="0"/>
      </c:catAx>
      <c:valAx>
        <c:axId val="786096079"/>
        <c:scaling>
          <c:orientation val="minMax"/>
          <c:max val="100"/>
        </c:scaling>
        <c:delete val="1"/>
        <c:axPos val="l"/>
        <c:numFmt formatCode="#,##0_);\(#,##0\)" sourceLinked="1"/>
        <c:majorTickMark val="none"/>
        <c:minorTickMark val="none"/>
        <c:tickLblPos val="nextTo"/>
        <c:crossAx val="933371855"/>
        <c:crosses val="autoZero"/>
        <c:crossBetween val="midCat"/>
      </c:valAx>
      <c:spPr>
        <a:solidFill>
          <a:sysClr val="window" lastClr="FFFFFF"/>
        </a:solidFill>
        <a:ln w="22225">
          <a:noFill/>
        </a:ln>
      </c:spPr>
    </c:plotArea>
    <c:plotVisOnly val="1"/>
    <c:dispBlanksAs val="gap"/>
    <c:showDLblsOverMax val="0"/>
    <c:extLst/>
  </c:chart>
  <c:spPr>
    <a:noFill/>
    <a:ln w="9525" cap="flat" cmpd="sng" algn="ctr">
      <a:noFill/>
      <a:round/>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1/5/2023 6:44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1/5/2023 6:44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zure.microsoft.com/en-us/overview/examples-of-cloud-computin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azure.microsoft.com/en-us/overview/linux-on-azur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azure.microsoft.com/en-us/overview/examples-of-cloud-computin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mailchi.mp/cc76b3965afe/tbr-957714?e=e5e8bfa644" TargetMode="External"/><Relationship Id="rId2" Type="http://schemas.openxmlformats.org/officeDocument/2006/relationships/slide" Target="../slides/slide55.xml"/><Relationship Id="rId1" Type="http://schemas.openxmlformats.org/officeDocument/2006/relationships/notesMaster" Target="../notesMasters/notesMaster1.xml"/><Relationship Id="rId5" Type="http://schemas.openxmlformats.org/officeDocument/2006/relationships/hyperlink" Target="https://www.microsoft.com/en-us/racial-equity-initiative?activetab=pivot1%3aprimaryr2" TargetMode="External"/><Relationship Id="rId4" Type="http://schemas.openxmlformats.org/officeDocument/2006/relationships/hyperlink" Target="https://partner.microsoft.com/en-US/connect/local/ch-partner/partner-pledge"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zure.microsoft.com/en-us/global-infrastructure/sustainability/#faq"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blogs.microsoft.com/blog/2020/08/04/microsoft-direct-operations-products-and-packaging-to-be-zero-waste-by-2030/" TargetMode="External"/><Relationship Id="rId4" Type="http://schemas.openxmlformats.org/officeDocument/2006/relationships/hyperlink" Target="https://blogs.microsoft.com/blog/2020/09/21/microsoft-will-replenish-more-water-than-it-consumes-by-203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866830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647900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en-US" b="0" i="0">
                <a:solidFill>
                  <a:srgbClr val="000000"/>
                </a:solidFill>
                <a:effectLst/>
                <a:latin typeface="Times New Roman" panose="02020603050405020304" pitchFamily="18" charset="0"/>
              </a:rPr>
              <a:t>We break up cloud economics into technical and financial benefits.</a:t>
            </a:r>
          </a:p>
          <a:p>
            <a:endParaRPr lang="en-US"/>
          </a:p>
          <a:p>
            <a:r>
              <a:rPr lang="en-US" b="0" i="0">
                <a:solidFill>
                  <a:srgbClr val="303030"/>
                </a:solidFill>
                <a:effectLst/>
                <a:latin typeface="Segoe UI" panose="020B0502040204020203" pitchFamily="34" charset="0"/>
              </a:rPr>
              <a:t>One of the important things to remember about the cloud is that consumption of resources in the cloud is substantially different than consumption in an on-premise model. </a:t>
            </a:r>
          </a:p>
          <a:p>
            <a:endParaRPr lang="en-US" b="0" i="0">
              <a:solidFill>
                <a:srgbClr val="303030"/>
              </a:solidFill>
              <a:effectLst/>
              <a:latin typeface="Segoe UI" panose="020B0502040204020203" pitchFamily="34" charset="0"/>
            </a:endParaRPr>
          </a:p>
          <a:p>
            <a:r>
              <a:rPr lang="en-US" b="0" i="0">
                <a:solidFill>
                  <a:srgbClr val="303030"/>
                </a:solidFill>
                <a:effectLst/>
                <a:latin typeface="Segoe UI" panose="020B0502040204020203" pitchFamily="34" charset="0"/>
              </a:rPr>
              <a:t>From a cloud-based model, you have an inherent elasticity and on demand products. You no longer need to provision for capacity ahead of time, and that provision allows you to enable and allows you to have instant scalability into instant scalability and a strong availability of your products, With strong, SLA within those products.</a:t>
            </a:r>
          </a:p>
          <a:p>
            <a:endParaRPr lang="en-US" b="0" i="0">
              <a:solidFill>
                <a:srgbClr val="303030"/>
              </a:solidFill>
              <a:effectLst/>
              <a:latin typeface="Segoe UI" panose="020B0502040204020203" pitchFamily="34" charset="0"/>
            </a:endParaRPr>
          </a:p>
          <a:p>
            <a:pPr algn="l"/>
            <a:r>
              <a:rPr lang="en-US" b="0" i="0">
                <a:solidFill>
                  <a:srgbClr val="303030"/>
                </a:solidFill>
                <a:effectLst/>
                <a:latin typeface="Segoe UI" panose="020B0502040204020203" pitchFamily="34" charset="0"/>
              </a:rPr>
              <a:t>From a security and compliance perspective, Microsoft provides solutions r</a:t>
            </a:r>
            <a:r>
              <a:rPr lang="en-US" b="0" i="0">
                <a:solidFill>
                  <a:srgbClr val="000000"/>
                </a:solidFill>
                <a:effectLst/>
                <a:latin typeface="Times New Roman" panose="02020603050405020304" pitchFamily="18" charset="0"/>
              </a:rPr>
              <a:t>ight out of the box, so that you're better able to have a secure and compliant environment.</a:t>
            </a:r>
          </a:p>
          <a:p>
            <a:pPr algn="l"/>
            <a:endParaRPr lang="en-US" b="0" i="0">
              <a:solidFill>
                <a:srgbClr val="000000"/>
              </a:solidFill>
              <a:effectLst/>
              <a:latin typeface="Times New Roman" panose="02020603050405020304" pitchFamily="18" charset="0"/>
            </a:endParaRPr>
          </a:p>
          <a:p>
            <a:pPr algn="l"/>
            <a:r>
              <a:rPr lang="en-US" b="0" i="0">
                <a:solidFill>
                  <a:srgbClr val="000000"/>
                </a:solidFill>
                <a:effectLst/>
                <a:latin typeface="Times New Roman" panose="02020603050405020304" pitchFamily="18" charset="0"/>
              </a:rPr>
              <a:t>Well, in the cloud you can optimize the amount of capacity you need to provision. You no longer need to over provision resources in expectation of peaks or changes in workload needs.</a:t>
            </a:r>
          </a:p>
          <a:p>
            <a:br>
              <a:rPr lang="en-US" b="0" i="0">
                <a:solidFill>
                  <a:srgbClr val="000000"/>
                </a:solidFill>
                <a:effectLst/>
                <a:latin typeface="Times New Roman" panose="02020603050405020304" pitchFamily="18" charset="0"/>
              </a:rPr>
            </a:br>
            <a:r>
              <a:rPr lang="en-US" b="0" i="0">
                <a:solidFill>
                  <a:srgbClr val="303030"/>
                </a:solidFill>
                <a:effectLst/>
                <a:latin typeface="Segoe UI" panose="020B0502040204020203" pitchFamily="34" charset="0"/>
              </a:rPr>
              <a:t>That capacity optimization is due to that flexibility that we provide the elasticity and the ability to change the products that you're consuming on a kind of day to day, or even hour to hour basis.</a:t>
            </a:r>
            <a:endParaRPr lang="en-US" b="0" i="0">
              <a:solidFill>
                <a:srgbClr val="000000"/>
              </a:solidFill>
              <a:effectLst/>
              <a:latin typeface="Times New Roman" panose="02020603050405020304" pitchFamily="18" charset="0"/>
            </a:endParaRPr>
          </a:p>
          <a:p>
            <a:pPr algn="l"/>
            <a:br>
              <a:rPr lang="en-US" b="0" i="0">
                <a:solidFill>
                  <a:srgbClr val="000000"/>
                </a:solidFill>
                <a:effectLst/>
                <a:latin typeface="Times New Roman" panose="02020603050405020304" pitchFamily="18" charset="0"/>
              </a:rPr>
            </a:br>
            <a:r>
              <a:rPr lang="en-US" b="0" i="0">
                <a:solidFill>
                  <a:srgbClr val="303030"/>
                </a:solidFill>
                <a:effectLst/>
                <a:latin typeface="Segoe UI" panose="020B0502040204020203" pitchFamily="34" charset="0"/>
              </a:rPr>
              <a:t>From a financial benefit perspective, the cloud is providing you inherent flexibility. You're able to get more for what you're paying for, and that's because we have models that allow you to pay for usage and scale or, turn on and off resources as you need more or less capacity. So gone are the days where you're spending upfront for capital expenditures and </a:t>
            </a:r>
            <a:r>
              <a:rPr lang="en-US" b="0" i="0">
                <a:solidFill>
                  <a:srgbClr val="000000"/>
                </a:solidFill>
                <a:effectLst/>
                <a:latin typeface="Times New Roman" panose="02020603050405020304" pitchFamily="18" charset="0"/>
              </a:rPr>
              <a:t>investing in physical hardware and you're able to better refine and optimize your environment with cloud based operating expense pricing models.</a:t>
            </a:r>
          </a:p>
          <a:p>
            <a:pPr algn="l"/>
            <a:endParaRPr lang="en-US" b="0" i="0">
              <a:solidFill>
                <a:srgbClr val="000000"/>
              </a:solidFill>
              <a:effectLst/>
              <a:latin typeface="Times New Roman" panose="02020603050405020304" pitchFamily="18" charset="0"/>
            </a:endParaRPr>
          </a:p>
          <a:p>
            <a:pPr algn="l"/>
            <a:r>
              <a:rPr lang="en-US" b="0" i="0">
                <a:solidFill>
                  <a:srgbClr val="303030"/>
                </a:solidFill>
                <a:effectLst/>
                <a:latin typeface="Segoe UI" panose="020B0502040204020203" pitchFamily="34" charset="0"/>
              </a:rPr>
              <a:t>You're able to reduce that on premise data center footprint. While also gaining more productivity out of staff as you're able to enable and develop DevOps style models. </a:t>
            </a:r>
            <a:r>
              <a:rPr lang="en-US" b="0" i="0">
                <a:solidFill>
                  <a:srgbClr val="000000"/>
                </a:solidFill>
                <a:effectLst/>
                <a:latin typeface="Times New Roman" panose="02020603050405020304" pitchFamily="18" charset="0"/>
              </a:rPr>
              <a:t>You can drive more from your teams. They can have more efficient processes that allow them to focus less on tactical capacity management </a:t>
            </a:r>
            <a:r>
              <a:rPr lang="en-US" b="0" i="0">
                <a:solidFill>
                  <a:srgbClr val="303030"/>
                </a:solidFill>
                <a:effectLst/>
                <a:latin typeface="Segoe UI" panose="020B0502040204020203" pitchFamily="34" charset="0"/>
              </a:rPr>
              <a:t>and more on high value add work.</a:t>
            </a:r>
          </a:p>
          <a:p>
            <a:pPr algn="l"/>
            <a:endParaRPr lang="en-US" b="0" i="0">
              <a:solidFill>
                <a:srgbClr val="303030"/>
              </a:solidFill>
              <a:effectLst/>
              <a:latin typeface="Segoe UI" panose="020B0502040204020203" pitchFamily="34" charset="0"/>
            </a:endParaRPr>
          </a:p>
          <a:p>
            <a:pPr algn="l"/>
            <a:r>
              <a:rPr lang="en-US" b="0" i="0">
                <a:solidFill>
                  <a:srgbClr val="303030"/>
                </a:solidFill>
                <a:effectLst/>
                <a:latin typeface="Segoe UI" panose="020B0502040204020203" pitchFamily="34" charset="0"/>
              </a:rPr>
              <a:t> Finally, the cloud’s hyperscale environment allows for a stronger more sustainable </a:t>
            </a:r>
            <a:r>
              <a:rPr lang="en-US" b="0" i="0">
                <a:solidFill>
                  <a:srgbClr val="000000"/>
                </a:solidFill>
                <a:effectLst/>
                <a:latin typeface="Times New Roman" panose="02020603050405020304" pitchFamily="18" charset="0"/>
              </a:rPr>
              <a:t>footprint relative to your on-premise environment.</a:t>
            </a:r>
          </a:p>
          <a:p>
            <a:br>
              <a:rPr lang="en-US" b="0" i="0">
                <a:solidFill>
                  <a:srgbClr val="000000"/>
                </a:solidFill>
                <a:effectLst/>
                <a:latin typeface="Times New Roman" panose="02020603050405020304" pitchFamily="18" charset="0"/>
              </a:rPr>
            </a:br>
            <a:endParaRPr lang="en-US" b="0" i="0">
              <a:solidFill>
                <a:srgbClr val="000000"/>
              </a:solidFill>
              <a:effectLst/>
              <a:latin typeface="Times New Roman" panose="02020603050405020304" pitchFamily="18" charset="0"/>
            </a:endParaRPr>
          </a:p>
          <a:p>
            <a:br>
              <a:rPr lang="en-US" b="0" i="0">
                <a:solidFill>
                  <a:srgbClr val="000000"/>
                </a:solidFill>
                <a:effectLst/>
                <a:latin typeface="Times New Roman" panose="02020603050405020304" pitchFamily="18" charset="0"/>
              </a:rPr>
            </a:br>
            <a:endParaRPr lang="en-US" b="0" i="0">
              <a:solidFill>
                <a:srgbClr val="000000"/>
              </a:solidFill>
              <a:effectLst/>
              <a:latin typeface="Times New Roman" panose="02020603050405020304" pitchFamily="18" charset="0"/>
            </a:endParaRPr>
          </a:p>
          <a:p>
            <a:br>
              <a:rPr lang="en-US" b="0" i="0">
                <a:solidFill>
                  <a:srgbClr val="000000"/>
                </a:solidFill>
                <a:effectLst/>
                <a:latin typeface="Times New Roman" panose="02020603050405020304" pitchFamily="18" charset="0"/>
              </a:rPr>
            </a:br>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241120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CFO hates wasted resources. On-prem only using a fraction of datacenter capacity. </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Look at underlying buckets – they support your entire environment what you use and what you don’t</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Using maybe 60% of DC capacity, then 30% of server capacity</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Reduced lead time and elasticity frees up excess capacity – a critical value articulation</a:t>
            </a:r>
          </a:p>
          <a:p>
            <a:endParaRPr lang="en-US" sz="900"/>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421430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Looking at underlying workload patterns can allow customers to optimize for cloud spend</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Box is on-prem capacity.</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If we start from the bottom up – have base workloads running 24x7. Reserved instances</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Then have peaks that can be addressed by cloud elasticity + </a:t>
            </a:r>
            <a:r>
              <a:rPr lang="en-US" sz="900" err="1">
                <a:effectLst/>
                <a:latin typeface="Calibri" panose="020F0502020204030204" pitchFamily="34" charset="0"/>
                <a:ea typeface="Calibri" panose="020F0502020204030204" pitchFamily="34" charset="0"/>
                <a:cs typeface="Times New Roman" panose="02020603050405020304" pitchFamily="18" charset="0"/>
              </a:rPr>
              <a:t>PayGo</a:t>
            </a:r>
            <a:r>
              <a:rPr lang="en-US" sz="900">
                <a:effectLst/>
                <a:latin typeface="Calibri" panose="020F0502020204030204" pitchFamily="34" charset="0"/>
                <a:ea typeface="Calibri" panose="020F0502020204030204" pitchFamily="34" charset="0"/>
                <a:cs typeface="Times New Roman" panose="02020603050405020304" pitchFamily="18" charset="0"/>
              </a:rPr>
              <a:t> business model</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On-prem due to expanding workloads requirements and buffers, had </a:t>
            </a:r>
            <a:r>
              <a:rPr lang="en-US" sz="900" err="1">
                <a:effectLst/>
                <a:latin typeface="Calibri" panose="020F0502020204030204" pitchFamily="34" charset="0"/>
                <a:ea typeface="Calibri" panose="020F0502020204030204" pitchFamily="34" charset="0"/>
                <a:cs typeface="Times New Roman" panose="02020603050405020304" pitchFamily="18" charset="0"/>
              </a:rPr>
              <a:t>overspecced</a:t>
            </a:r>
            <a:r>
              <a:rPr lang="en-US" sz="900">
                <a:effectLst/>
                <a:latin typeface="Calibri" panose="020F0502020204030204" pitchFamily="34" charset="0"/>
                <a:ea typeface="Calibri" panose="020F0502020204030204" pitchFamily="34" charset="0"/>
                <a:cs typeface="Times New Roman" panose="02020603050405020304" pitchFamily="18" charset="0"/>
              </a:rPr>
              <a:t> VMs/servers. Rightsizing/elimination further reduced redundant capacity.</a:t>
            </a:r>
          </a:p>
          <a:p>
            <a:pPr marL="742950" marR="0" indent="-285750">
              <a:lnSpc>
                <a:spcPct val="107000"/>
              </a:lnSpc>
              <a:spcBef>
                <a:spcPts val="0"/>
              </a:spcBef>
              <a:spcAft>
                <a:spcPts val="800"/>
              </a:spcAft>
              <a:buFont typeface="Arial" panose="020B0604020202020204" pitchFamily="34" charset="0"/>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Three factors – reservations, elasticity, rightsizing/optimization – can allow CFO to have cloud optimized environment.</a:t>
            </a:r>
          </a:p>
          <a:p>
            <a:endParaRPr lang="en-US" sz="900"/>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479054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896043"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solidFill>
                <a:srgbClr val="505050"/>
              </a:solidFill>
              <a:effectLst/>
              <a:uLnTx/>
              <a:uFillTx/>
              <a:latin typeface="Segoe UI"/>
              <a:ea typeface="Segoe UI" panose="020B0502040204020203" pitchFamily="34" charset="0"/>
              <a:cs typeface="Segoe UI" panose="020B0502040204020203" pitchFamily="34" charset="0"/>
            </a:endParaRPr>
          </a:p>
          <a:p>
            <a:pPr marL="0" marR="0" lvl="0" indent="0" algn="l" defTabSz="896043"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505050"/>
                </a:solidFill>
                <a:effectLst/>
                <a:uLnTx/>
                <a:uFillTx/>
                <a:latin typeface="Segoe UI"/>
                <a:ea typeface="Segoe UI" panose="020B0502040204020203" pitchFamily="34" charset="0"/>
                <a:cs typeface="Segoe UI" panose="020B0502040204020203" pitchFamily="34" charset="0"/>
              </a:rPr>
              <a:t>AWS and Google only enable connectivity between the cloud and on-premises environments which falls short of being a consistent hybrid cloud.</a:t>
            </a:r>
          </a:p>
          <a:p>
            <a:endParaRPr lang="en-US"/>
          </a:p>
          <a:p>
            <a:r>
              <a:rPr lang="en-US"/>
              <a:t>If you look at the CIO surveys over the past 5 years, hybrid has always been a key part of their strategy and its increasing.  5 years ago, people may have thought, this was a temporal thing – a period of time before everything went to the cloud.</a:t>
            </a:r>
          </a:p>
          <a:p>
            <a:r>
              <a:rPr lang="en-US"/>
              <a:t>We’ve always believed hybrid is durable – distributed computing, applications running distributed – will always be true. And we see this and we see that the market and customer base is also understanding that and that the best approach is a way with distributed applications running in this hybrid way. We’ll talk a little more about what hybrid means today because it’s different and its changing from more than just cloud and datacenter to this huge edge devices. You’ll hear Satya talk about an intelligent cloud/intelligent edge – it really is about this hybrid model and about applications running in this distributed way.</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t>TRANSITION:</a:t>
            </a:r>
            <a:r>
              <a:rPr lang="en-US" i="0"/>
              <a:t> </a:t>
            </a:r>
            <a:r>
              <a:rPr lang="en-US" sz="900" i="0" spc="0">
                <a:gradFill>
                  <a:gsLst>
                    <a:gs pos="1250">
                      <a:schemeClr val="bg1"/>
                    </a:gs>
                    <a:gs pos="100000">
                      <a:schemeClr val="bg1"/>
                    </a:gs>
                  </a:gsLst>
                  <a:lin ang="5400000" scaled="0"/>
                </a:gradFill>
                <a:cs typeface="Segoe UI Semilight" panose="020B0402040204020203" pitchFamily="34" charset="0"/>
              </a:rPr>
              <a:t>Now, one of the common questions we get is ‘Why Azure’? I want to share with you a few Azure success stories to walk you through the breadth and depth of how Azure is used across companies of all sizes.</a:t>
            </a:r>
          </a:p>
          <a:p>
            <a:endParaRPr lang="en-US" i="1"/>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177535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36661C-56F4-4890-A116-5BD138E19C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76871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a:lnSpc>
                <a:spcPct val="107000"/>
              </a:lnSpc>
              <a:spcBef>
                <a:spcPts val="0"/>
              </a:spcBef>
              <a:spcAft>
                <a:spcPts val="600"/>
              </a:spcAft>
            </a:pPr>
            <a:r>
              <a:rPr lang="en-US" sz="900">
                <a:effectLst/>
                <a:latin typeface="Calibri" panose="020F0502020204030204" pitchFamily="34" charset="0"/>
                <a:ea typeface="Times New Roman" panose="02020603050405020304" pitchFamily="18" charset="0"/>
                <a:cs typeface="Arial" panose="020B0604020202020204" pitchFamily="34" charset="0"/>
              </a:rPr>
              <a:t>The global health crisis has transformed the way we work and live. At Microsoft, we are committed to doing what we can to help our customers respond to the crisis and plan ahead for future success. </a:t>
            </a:r>
          </a:p>
          <a:p>
            <a:pPr marL="0" marR="0">
              <a:lnSpc>
                <a:spcPct val="107000"/>
              </a:lnSpc>
              <a:spcBef>
                <a:spcPts val="0"/>
              </a:spcBef>
              <a:spcAft>
                <a:spcPts val="600"/>
              </a:spcAft>
            </a:pPr>
            <a:endParaRPr lang="en-US" sz="900">
              <a:effectLst/>
              <a:latin typeface="Calibri" panose="020F050202020403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600"/>
              </a:spcAft>
            </a:pPr>
            <a:r>
              <a:rPr lang="en-US" sz="900">
                <a:effectLst/>
                <a:latin typeface="Calibri" panose="020F0502020204030204" pitchFamily="34" charset="0"/>
                <a:ea typeface="Times New Roman" panose="02020603050405020304" pitchFamily="18" charset="0"/>
                <a:cs typeface="Arial" panose="020B0604020202020204" pitchFamily="34" charset="0"/>
              </a:rPr>
              <a:t>To respond to the crisis, IT leaders around the globe have been quickly adjusting IT priorities to enable remote work, ensure business continuity, and optimize costs and efficiencies. In the meantime, they are also investing in smart ways to prepare for recovery and future growth. </a:t>
            </a:r>
          </a:p>
          <a:p>
            <a:pPr marL="0" marR="0">
              <a:lnSpc>
                <a:spcPct val="107000"/>
              </a:lnSpc>
              <a:spcBef>
                <a:spcPts val="0"/>
              </a:spcBef>
              <a:spcAft>
                <a:spcPts val="600"/>
              </a:spcAft>
            </a:pPr>
            <a:endParaRPr lang="en-US" sz="900">
              <a:effectLst/>
              <a:latin typeface="Calibri" panose="020F050202020403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600"/>
              </a:spcAft>
            </a:pPr>
            <a:r>
              <a:rPr lang="en-US" sz="900">
                <a:effectLst/>
                <a:latin typeface="Calibri" panose="020F0502020204030204" pitchFamily="34" charset="0"/>
                <a:ea typeface="Times New Roman" panose="02020603050405020304" pitchFamily="18" charset="0"/>
                <a:cs typeface="Arial" panose="020B0604020202020204" pitchFamily="34" charset="0"/>
              </a:rPr>
              <a:t>To achieve these goals, many IT leaders are accelerating the adoption of cloud computing. </a:t>
            </a:r>
            <a:endParaRPr lang="en-US" sz="900">
              <a:effectLst/>
              <a:latin typeface="Calibri" panose="020F0502020204030204" pitchFamily="34" charset="0"/>
              <a:ea typeface="Calibri" panose="020F0502020204030204" pitchFamily="34" charset="0"/>
              <a:cs typeface="Arial" panose="020B0604020202020204" pitchFamily="34" charset="0"/>
            </a:endParaRP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811912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session, I will cover a few ways how Azure infrastructure technologies can help you achieve cost savings and increased business value.</a:t>
            </a:r>
          </a:p>
          <a:p>
            <a:endParaRPr lang="en-US"/>
          </a:p>
          <a:p>
            <a:pPr marL="228600" indent="-228600">
              <a:buFont typeface="+mj-lt"/>
              <a:buAutoNum type="arabicPeriod"/>
            </a:pPr>
            <a:r>
              <a:rPr lang="en-US"/>
              <a:t>As the need for remote work increases, we have solutions to ensure your employees are productive anywhere, and ensure business continuity to avoid costly disruptions</a:t>
            </a:r>
          </a:p>
          <a:p>
            <a:pPr marL="228600" indent="-228600">
              <a:buFont typeface="+mj-lt"/>
              <a:buAutoNum type="arabicPeriod"/>
            </a:pPr>
            <a:r>
              <a:rPr lang="en-US"/>
              <a:t>I will show you a few migration scenarios where you can save money, and achieve scale, scalability and operational efficiency</a:t>
            </a:r>
          </a:p>
          <a:p>
            <a:pPr marL="228600" indent="-228600">
              <a:buFont typeface="+mj-lt"/>
              <a:buAutoNum type="arabicPeriod"/>
            </a:pPr>
            <a:r>
              <a:rPr lang="en-US"/>
              <a:t>One key differentiator for Azure is its unique, seamless hybrid capabilities across on-prem, </a:t>
            </a:r>
            <a:r>
              <a:rPr lang="en-US" err="1"/>
              <a:t>multicloud</a:t>
            </a:r>
            <a:r>
              <a:rPr lang="en-US"/>
              <a:t>, and edge environments. I will walk you through some of our hero hybrid offerings.</a:t>
            </a:r>
          </a:p>
          <a:p>
            <a:pPr marL="228600" indent="-228600">
              <a:buFont typeface="+mj-lt"/>
              <a:buAutoNum type="arabicPeriod"/>
            </a:pPr>
            <a:r>
              <a:rPr lang="en-US"/>
              <a:t>Azure also offers secure infrastructure and built-in Azure security controls to make sure your workloads are well protected.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677314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i="0"/>
              <a:t>Let’s take a look at how Azure can help you enable remote work and business continuity.</a:t>
            </a: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896498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Azure offers built-in backup and disaster recovery services  that are easy to deploy, cost-effective, secure, and scalable, providing you with an end-to-end business continuity solution.</a:t>
            </a:r>
          </a:p>
          <a:p>
            <a:pPr marL="285750" indent="-285750">
              <a:buFont typeface="Arial" panose="020B0604020202020204" pitchFamily="34" charset="0"/>
              <a:buChar char="•"/>
            </a:pP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In the case of a disruption, whether it’s ransomware, data deletion or corruption due to human errors or outages, you can recover your apps and data in a timely and reliable manner.</a:t>
            </a:r>
          </a:p>
          <a:p>
            <a:pPr marL="0" indent="0">
              <a:buFont typeface="Arial" panose="020B0604020202020204" pitchFamily="34" charset="0"/>
              <a:buNone/>
            </a:pP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 </a:t>
            </a:r>
          </a:p>
          <a:p>
            <a:pPr marL="285750" indent="-285750">
              <a:buFont typeface="Arial" panose="020B0604020202020204" pitchFamily="34" charset="0"/>
              <a:buChar char="•"/>
            </a:pP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An IDC study showed that compared to on-premises backup and disaster recovery solutions, customers that used Azure Backup and Azure Site Recovery achieved significant improvement in business operations, with an estimated 337% ROI in 5 years.</a:t>
            </a:r>
          </a:p>
          <a:p>
            <a:pPr marL="285750" indent="-285750">
              <a:buFont typeface="Arial" panose="020B0604020202020204" pitchFamily="34" charset="0"/>
              <a:buChar char="•"/>
            </a:pPr>
            <a:endPar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With Azure, customers can also enjoy high availability. From a single virtual machine to a datacenter to an entire region, we have guaranteed SLAs and industry leading RPO (Recovery Point Objective) and RTO (Recovery Time Objective). In fact, the average Azure VM uptime was </a:t>
            </a:r>
            <a:r>
              <a:rPr lang="en-US" sz="900" b="1">
                <a:effectLst/>
                <a:highlight>
                  <a:srgbClr val="FFFF00"/>
                </a:highlight>
                <a:latin typeface="Calibri" panose="020F0502020204030204" pitchFamily="34" charset="0"/>
                <a:ea typeface="Calibri" panose="020F0502020204030204" pitchFamily="34" charset="0"/>
                <a:cs typeface="Arial" panose="020B0604020202020204" pitchFamily="34" charset="0"/>
              </a:rPr>
              <a:t>99.998%</a:t>
            </a:r>
            <a:r>
              <a:rPr lang="en-US" sz="900">
                <a:effectLst/>
                <a:highlight>
                  <a:srgbClr val="FFFF00"/>
                </a:highlight>
                <a:latin typeface="Calibri" panose="020F0502020204030204" pitchFamily="34" charset="0"/>
                <a:ea typeface="Calibri" panose="020F0502020204030204" pitchFamily="34" charset="0"/>
                <a:cs typeface="Arial" panose="020B0604020202020204" pitchFamily="34" charset="0"/>
              </a:rPr>
              <a:t> rolling 12 months to April 2020.</a:t>
            </a:r>
          </a:p>
          <a:p>
            <a:pPr marL="0" marR="0" lvl="0" indent="0">
              <a:lnSpc>
                <a:spcPct val="107000"/>
              </a:lnSpc>
              <a:spcBef>
                <a:spcPts val="0"/>
              </a:spcBef>
              <a:spcAft>
                <a:spcPts val="0"/>
              </a:spcAft>
              <a:buFont typeface="Symbol" panose="05050102010706020507" pitchFamily="18" charset="2"/>
              <a:buNone/>
            </a:pP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Symbol" panose="05050102010706020507" pitchFamily="18" charset="2"/>
              <a:buNone/>
            </a:pPr>
            <a:r>
              <a:rPr lang="en-US" sz="900" b="1">
                <a:effectLst/>
                <a:latin typeface="Calibri" panose="020F0502020204030204" pitchFamily="34" charset="0"/>
                <a:ea typeface="Calibri" panose="020F0502020204030204" pitchFamily="34" charset="0"/>
                <a:cs typeface="Times New Roman" panose="02020603050405020304" pitchFamily="18" charset="0"/>
              </a:rPr>
              <a:t>Additional notes:</a:t>
            </a:r>
          </a:p>
          <a:p>
            <a:pPr marL="342900" marR="0" lvl="0" indent="-342900">
              <a:lnSpc>
                <a:spcPct val="107000"/>
              </a:lnSpc>
              <a:spcBef>
                <a:spcPts val="0"/>
              </a:spcBef>
              <a:spcAft>
                <a:spcPts val="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Azure provides built-in solutions for customers to implement simple, secure and cost-effective Business Continuity and Disaster Recovery (BCDR) strategies for their applications and data. Once enabled, customers benefit from minimal maintenance and monitoring overhead, remote management capabilities, enhanced security, and the ability to immutably recover business services in a timely and orchestrated manner. Customers can also use the preferred backup provider of choice and take advantage of built in Azure integrations to extend their on-premises BCDR solutions to Azure. All of this is possible without the need to learn new tools for configuration or management. </a:t>
            </a:r>
          </a:p>
          <a:p>
            <a:pPr marL="342900" marR="0" lvl="0" indent="-342900">
              <a:lnSpc>
                <a:spcPct val="107000"/>
              </a:lnSpc>
              <a:spcBef>
                <a:spcPts val="0"/>
              </a:spcBef>
              <a:spcAft>
                <a:spcPts val="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Azure Backup is designed specifically to back up and restore data, and Azure Site Recovery is designed to perform seamless application disaster recovery. Together, these services provide an end-to-end solution that can be implemented and scaled with just a few clicks. </a:t>
            </a:r>
          </a:p>
          <a:p>
            <a:pPr marL="342900" marR="0" lvl="0" indent="-342900">
              <a:lnSpc>
                <a:spcPct val="107000"/>
              </a:lnSpc>
              <a:spcBef>
                <a:spcPts val="0"/>
              </a:spcBef>
              <a:spcAft>
                <a:spcPts val="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By not having to build on-premises solutions or maintain a costly secondary datacenter, users can reduce the cost of deploying, monitoring, patching, and scaling disaster recovery infrastructure. Azure Backup automatically allocates and manages backup storage with flexible policies to optimize cost and meet business objectives. Users can add or remove managed resources through the Azure portal as storage needs fluctuate over time. Together, Azure Backup and Azure Site Recovery use the underlying power and unlimited scale of the cloud to deliver high availability with minimal maintenance or monitoring overhead. These native capabilities are available through a pay-as-you-use model that bills only for the storage that is consumed. </a:t>
            </a:r>
          </a:p>
          <a:p>
            <a:pPr marL="342900" marR="0" lvl="0" indent="-342900">
              <a:lnSpc>
                <a:spcPct val="107000"/>
              </a:lnSpc>
              <a:spcBef>
                <a:spcPts val="0"/>
              </a:spcBef>
              <a:spcAft>
                <a:spcPts val="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For further simplicity, Azure’s centralized management interface for Azure Backup and Azure Site Recovery makes it simple to define policies to natively protect, monitor, and manage a wide range of enterprise workloads including Azure Virtual Machines, SQL and SAP databases, on-premises Windows servers and VMware machines. Using Azure Site Recovery, users can set up and manage replication, failover, and failback from a single location in the Azure portal. The Azure hybrid services tool in Windows Admin Center can also be used as a centralized hub to easily discover all the available Azure services that bring value to on-premises or hybrid environments. Windows Admin Center streamlines setup and the process of replicating virtual machines on Hyper-V servers or clusters, making it easier to bolster the resiliency of environments with Azure Site Recovery's disaster recovery service.</a:t>
            </a:r>
          </a:p>
          <a:p>
            <a:pPr marL="342900" marR="0" lvl="0" indent="-342900">
              <a:lnSpc>
                <a:spcPct val="107000"/>
              </a:lnSpc>
              <a:spcBef>
                <a:spcPts val="0"/>
              </a:spcBef>
              <a:spcAft>
                <a:spcPts val="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Azure is committed to providing the best-in-class data protection to keep your applications running. Azure Backup protects backups of on-premises and cloud-resources from ransomware attacks by isolating backup data from source data, combined with multi-factor authentication and the ability to recover maliciously or accidentally deleted backup data. With Azure Site Recovery you can fail over VMs to the cloud or between cloud data centers and secure them with network security groups. </a:t>
            </a:r>
          </a:p>
          <a:p>
            <a:pPr marL="342900" marR="0" lvl="0" indent="-342900">
              <a:lnSpc>
                <a:spcPct val="107000"/>
              </a:lnSpc>
              <a:spcBef>
                <a:spcPts val="0"/>
              </a:spcBef>
              <a:spcAft>
                <a:spcPts val="800"/>
              </a:spcAft>
              <a:buFont typeface="Symbol" panose="05050102010706020507" pitchFamily="18" charset="2"/>
              <a:buChar char=""/>
            </a:pPr>
            <a:r>
              <a:rPr lang="en-US" sz="900">
                <a:effectLst/>
                <a:latin typeface="Calibri" panose="020F0502020204030204" pitchFamily="34" charset="0"/>
                <a:ea typeface="Calibri" panose="020F0502020204030204" pitchFamily="34" charset="0"/>
                <a:cs typeface="Times New Roman" panose="02020603050405020304" pitchFamily="18" charset="0"/>
              </a:rPr>
              <a:t>Peace of mind is paramount when it comes to recovering from the unexpected. In the case of a disruption, accidental deletion, or corruption of data, customers can be rest assured that they will be able to recover their business services and data in a timely and orchestrated manner. These native capabilities support low recovery-point objective (RPO) and recovery-time objective (RTO) targets for any mission-critical workload in your organization. Azure is here to help customers pivot towards a strengthened BCDR strategy.</a:t>
            </a:r>
          </a:p>
          <a:p>
            <a:endParaRPr lang="en-US" sz="800"/>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909618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a:hlinkClick r:id="rId3"/>
              </a:rPr>
              <a:t>Examples of Cloud Computing | Microsoft Azure</a:t>
            </a:r>
            <a:endParaRPr lang="en-US" sz="900"/>
          </a:p>
          <a:p>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922226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a:t>Next, we will explore migrating workloads to Azure to achieve cost savings and efficiency</a:t>
            </a:r>
          </a:p>
          <a:p>
            <a:endParaRPr lang="en-US" i="1"/>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633264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en-US" sz="900"/>
              <a:t>These are the common migration projects and workloads we see customers migrating today. </a:t>
            </a:r>
          </a:p>
          <a:p>
            <a:pPr marL="171450" indent="-171450">
              <a:buFont typeface="Arial" panose="020B0604020202020204" pitchFamily="34" charset="0"/>
              <a:buChar char="•"/>
            </a:pPr>
            <a:r>
              <a:rPr lang="en-US" sz="900"/>
              <a:t>Not all workloads are currently supported by AMP now, but we have plans to expand over time based on customer need. </a:t>
            </a:r>
          </a:p>
          <a:p>
            <a:pPr marL="171450" indent="-171450">
              <a:buFont typeface="Arial" panose="020B0604020202020204" pitchFamily="34" charset="0"/>
              <a:buChar char="•"/>
            </a:pPr>
            <a:r>
              <a:rPr lang="en-US" sz="900"/>
              <a:t>A customer’s environment might also have multiple workloads so it’s important to understand the migratable estate in its entirety so you can have a conversation holistically. </a:t>
            </a: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404702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a:latin typeface="Calibri"/>
                <a:cs typeface="Calibri"/>
              </a:rPr>
              <a:t>Azure is here to help you adapt and remain resilient in a world of constant change. With Azure, you can not only reduce the cost of running your workloads but also achieve increased operational agility.</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a:latin typeface="Calibri"/>
                <a:cs typeface="Calibri"/>
              </a:rPr>
              <a:t>We asked Forrester to interview 9 customers across a broad range of industries who have been using Azure IaaS. Forrester does that with an established methodology called the Total Economic Impact. They analyze business outcomes across multiple dimensions including risk and flexibility factors. </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a:latin typeface="Calibri"/>
                <a:cs typeface="Calibri"/>
              </a:rPr>
              <a:t>And the numbers are in: Azure IaaS can pay off! 478% ROI, net present value of almost $11M with a payback within 3 months. And in addition to that, our customers were able to f</a:t>
            </a:r>
            <a:r>
              <a:rPr kumimoji="0" lang="en-US" sz="800" b="0" i="0" u="none" strike="noStrike" kern="1200" cap="none" spc="0" normalizeH="0" baseline="0" noProof="0">
                <a:ln>
                  <a:noFill/>
                </a:ln>
                <a:solidFill>
                  <a:schemeClr val="tx1"/>
                </a:solidFill>
                <a:effectLst/>
                <a:uLnTx/>
                <a:uFillTx/>
                <a:latin typeface="Segoe UI" panose="020B0502040204020203" pitchFamily="34" charset="0"/>
                <a:ea typeface="+mn-ea"/>
                <a:cs typeface="Arial" pitchFamily="34" charset="0"/>
              </a:rPr>
              <a:t>ree up time of IT staff and were able to choose a flexible migration path using Azure’s Hybrid capabilities, in addition to experiencing reduced data center infrastructure and IT labor costs.</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sz="800">
                <a:latin typeface="Calibri"/>
                <a:cs typeface="Calibri"/>
              </a:rPr>
              <a:t>More importantly, they were able to invest in innovation versus keeping the lights on. </a:t>
            </a: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endParaRPr lang="en-US" sz="800">
              <a:latin typeface="Calibri"/>
              <a:cs typeface="Calibri"/>
            </a:endParaRPr>
          </a:p>
          <a:p>
            <a:pPr marL="168275" marR="0" lvl="0" indent="-168275" algn="l" defTabSz="914400" rtl="0" eaLnBrk="1" fontAlgn="auto" latinLnBrk="0" hangingPunct="1">
              <a:lnSpc>
                <a:spcPct val="100000"/>
              </a:lnSpc>
              <a:spcBef>
                <a:spcPts val="0"/>
              </a:spcBef>
              <a:spcAft>
                <a:spcPts val="500"/>
              </a:spcAft>
              <a:buClrTx/>
              <a:buSzPct val="100000"/>
              <a:buFont typeface="Arial" panose="020B0604020202020204" pitchFamily="34" charset="0"/>
              <a:buChar char="•"/>
              <a:tabLst>
                <a:tab pos="274320" algn="l"/>
                <a:tab pos="822960" algn="l"/>
                <a:tab pos="1207008" algn="l"/>
                <a:tab pos="1463040" algn="l"/>
              </a:tabLst>
              <a:defRPr/>
            </a:pPr>
            <a:r>
              <a:rPr lang="en-US"/>
              <a:t>Quantified benefits. The following risk-adjusted present value (PV) quantified benefits are measured over a three-year investment period and representative of those experienced by the companies interviewed: › Avoided on-premises infrastructure costs of 90%, which are valued at savings of $7.3 million. Servers were previously deployed on site or hosted with a partner. Migrating these workloads to Azure reduced the cost for servers, databases, operating systems, and data center space. › Avoided on-premises FTE costs of $3.0 million. Migrating to Azure IaaS enabled significant reallocation of FTEs who had supported data center infrastructure. None of the interviewed companies eliminated the headcount, but rather they refocused employees onto higher-value tasks. For example, interviewee explained how a previous data center manager turned out to be a superb business analyst at their company.</a:t>
            </a:r>
            <a:endParaRPr lang="en-US">
              <a:latin typeface="Calibri"/>
              <a:cs typeface="Calibri"/>
            </a:endParaRP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5762278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b="1"/>
              <a:t>We’re offering three unique value to our customers:</a:t>
            </a:r>
          </a:p>
          <a:p>
            <a:pPr marL="228600" indent="-228600">
              <a:buAutoNum type="arabicPeriod"/>
            </a:pPr>
            <a:r>
              <a:rPr lang="en-US" b="1"/>
              <a:t>Over 50% of the Azure VM Cores are running Linux, and we’re continuously investing more in the Linux and Open Source world to make sure that the experience of running the Linux-based workloads are seamless.</a:t>
            </a:r>
          </a:p>
          <a:p>
            <a:pPr marL="228600" indent="-228600">
              <a:buAutoNum type="arabicPeriod"/>
            </a:pPr>
            <a:r>
              <a:rPr lang="en-US" b="1"/>
              <a:t>Being a neutral technology provider, We have strong partnership with the Linux Distro publishers like Red Hat, SUSE and Canonical, to build co-developed applications, Azure Tuned Kernel and we jointly support our customers when they choose to run their Linux workloads on Azure, they can enjoy one ticket to solution experience.</a:t>
            </a:r>
          </a:p>
          <a:p>
            <a:pPr marL="228600" indent="-228600">
              <a:buAutoNum type="arabicPeriod"/>
            </a:pPr>
            <a:r>
              <a:rPr lang="en-US" b="1"/>
              <a:t>Top 100 Microsoft Customers using Azure are running their mission critical workloads in heterogeneous environment, and we’re also contributing back to the upstream Linux and Open Source community, to ensure the best experience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a:t>Linux on Azure ACOM site: </a:t>
            </a:r>
            <a:r>
              <a:rPr lang="en-US" sz="900">
                <a:hlinkClick r:id="rId3"/>
              </a:rPr>
              <a:t>https://azure.microsoft.com/en-us/overview/linux-on-azure/</a:t>
            </a:r>
            <a:r>
              <a:rPr lang="en-US" sz="900"/>
              <a:t> </a:t>
            </a:r>
          </a:p>
          <a:p>
            <a:pPr marL="171450" indent="-171450">
              <a:buFont typeface="Arial" panose="020B0604020202020204" pitchFamily="34" charset="0"/>
              <a:buChar char="•"/>
            </a:pPr>
            <a:endParaRPr lang="en-US">
              <a:cs typeface="Calibri"/>
            </a:endParaRPr>
          </a:p>
          <a:p>
            <a:endParaRPr lang="en-US" b="1"/>
          </a:p>
          <a:p>
            <a:endParaRPr lang="en-US" b="1"/>
          </a:p>
          <a:p>
            <a:endParaRPr lang="en-US" b="1"/>
          </a:p>
          <a:p>
            <a:endParaRPr lang="en-US" b="1"/>
          </a:p>
          <a:p>
            <a:endParaRPr lang="en-US" b="1"/>
          </a:p>
          <a:p>
            <a:r>
              <a:rPr lang="en-US" b="1"/>
              <a:t>3 key messages </a:t>
            </a:r>
          </a:p>
          <a:p>
            <a:r>
              <a:rPr lang="en-US" b="1"/>
              <a:t>#1 majority of Azure customer workloads run on Linux</a:t>
            </a:r>
          </a:p>
          <a:p>
            <a:r>
              <a:rPr lang="en-US" b="1"/>
              <a:t>#2 Our key strength is in our partnerships</a:t>
            </a:r>
          </a:p>
          <a:p>
            <a:pPr marL="171450" indent="-171450">
              <a:buFontTx/>
              <a:buChar char="-"/>
            </a:pPr>
            <a:r>
              <a:rPr lang="en-US" b="0"/>
              <a:t>AL2 competes directly with Red Hat</a:t>
            </a:r>
          </a:p>
          <a:p>
            <a:pPr marL="171450" indent="-171450">
              <a:buFontTx/>
              <a:buChar char="-"/>
            </a:pPr>
            <a:r>
              <a:rPr lang="en-US" b="0"/>
              <a:t>We partner closely with the top distro providers – for Red Hat and SUSE that means joint investments in support and product integration</a:t>
            </a:r>
          </a:p>
          <a:p>
            <a:pPr marL="171450" indent="-171450">
              <a:buFontTx/>
              <a:buChar char="-"/>
            </a:pPr>
            <a:r>
              <a:rPr lang="en-US" b="0"/>
              <a:t>It means Azure tuned kernels for optimal performance on the platform</a:t>
            </a:r>
          </a:p>
          <a:p>
            <a:pPr marL="171450" indent="-171450">
              <a:buFontTx/>
              <a:buChar char="-"/>
            </a:pPr>
            <a:r>
              <a:rPr lang="en-US" b="0"/>
              <a:t>Joint marketing, product development, lab development and training</a:t>
            </a:r>
          </a:p>
          <a:p>
            <a:pPr marL="171450" indent="-171450">
              <a:buFontTx/>
              <a:buChar char="-"/>
            </a:pPr>
            <a:r>
              <a:rPr lang="en-US" b="0"/>
              <a:t>We work very closely with SAP </a:t>
            </a:r>
          </a:p>
          <a:p>
            <a:pPr marL="0" indent="0">
              <a:buFontTx/>
              <a:buNone/>
            </a:pPr>
            <a:r>
              <a:rPr lang="en-US" b="0"/>
              <a:t>- We recently started partnering with Oracle</a:t>
            </a:r>
          </a:p>
          <a:p>
            <a:r>
              <a:rPr lang="en-US" b="1"/>
              <a:t>#3 top enterprise customers trust Linux on Azure with their workloads </a:t>
            </a:r>
          </a:p>
          <a:p>
            <a:endParaRPr lang="en-US" b="1"/>
          </a:p>
          <a:p>
            <a:endParaRPr lang="en-US" b="1"/>
          </a:p>
          <a:p>
            <a:pPr algn="l" rtl="0" fontAlgn="base"/>
            <a:r>
              <a:rPr lang="en-US" sz="1100" b="0" i="0" u="none" strike="noStrike">
                <a:solidFill>
                  <a:srgbClr val="000000"/>
                </a:solidFill>
                <a:effectLst/>
                <a:latin typeface="Calibri" panose="020F0502020204030204" pitchFamily="34" charset="0"/>
              </a:rPr>
              <a:t>Linux workloads are among the fastest growing workloads on Azure. In fact, more than 50% of Azure VM cores are running Linux. Top 100 Azure customers are running Linux on Azure. </a:t>
            </a:r>
            <a:r>
              <a:rPr lang="en-US" sz="11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sz="11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Microsoft has been investing heavily in Linux and Open Source to ensure the best experience of running Linux workloads on Azure. We have strong partnership with the Linux Distro publishers like Red Hat, SUSE and Canonical, to build co-developed applications, Azure Tuned Kernel. We jointly support our customers when they choose to run their Linux workloads on Azure, so they can enjoy integrated support and timely resolution.</a:t>
            </a:r>
            <a:r>
              <a:rPr lang="en-US" sz="11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 </a:t>
            </a:r>
            <a:r>
              <a:rPr lang="en-US" sz="1100" b="0" i="0">
                <a:solidFill>
                  <a:srgbClr val="444444"/>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100" b="0" i="0" u="none" strike="noStrike">
                <a:solidFill>
                  <a:srgbClr val="000000"/>
                </a:solidFill>
                <a:effectLst/>
                <a:latin typeface="Calibri" panose="020F0502020204030204" pitchFamily="34" charset="0"/>
              </a:rPr>
              <a:t>Linux on Azure ACOM site: </a:t>
            </a:r>
            <a:r>
              <a:rPr lang="en-US" sz="1100" b="0" i="0" u="sng" strike="noStrike">
                <a:solidFill>
                  <a:srgbClr val="50E6FF"/>
                </a:solidFill>
                <a:effectLst/>
                <a:latin typeface="Calibri" panose="020F0502020204030204" pitchFamily="34" charset="0"/>
                <a:hlinkClick r:id="rId3"/>
              </a:rPr>
              <a:t>https://azure.microsoft.com/en-us/overview/linux-on-azure/</a:t>
            </a:r>
            <a:r>
              <a:rPr lang="en-US" sz="1100" b="0" i="0" u="none" strike="noStrike">
                <a:solidFill>
                  <a:srgbClr val="000000"/>
                </a:solidFill>
                <a:effectLst/>
                <a:latin typeface="Calibri" panose="020F0502020204030204" pitchFamily="34" charset="0"/>
              </a:rPr>
              <a:t> </a:t>
            </a:r>
            <a:r>
              <a:rPr lang="en-US" sz="1100" b="0" i="0">
                <a:solidFill>
                  <a:srgbClr val="444444"/>
                </a:solidFill>
                <a:effectLst/>
                <a:latin typeface="Calibri" panose="020F0502020204030204" pitchFamily="34" charset="0"/>
              </a:rPr>
              <a:t>​</a:t>
            </a:r>
            <a:endParaRPr lang="en-US" sz="1100" b="0" i="0">
              <a:solidFill>
                <a:srgbClr val="444444"/>
              </a:solidFill>
              <a:effectLst/>
              <a:latin typeface="Arial" panose="020B0604020202020204" pitchFamily="34" charset="0"/>
            </a:endParaRPr>
          </a:p>
          <a:p>
            <a:endParaRPr lang="en-US" b="1"/>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922831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Azure offers a broad open source portfolio of applications, data solutions , DevOps and operational frameworks and tools, plus the high-performance, secure and global infrastructure on which they run.</a:t>
            </a:r>
          </a:p>
          <a:p>
            <a:endParaRPr lang="en-US"/>
          </a:p>
          <a:p>
            <a:r>
              <a:rPr lang="en-US" altLang="zh-TW"/>
              <a:t>Customers can expect that all Linux based applications will run seamlessly on Azure, just like they do in their on-premises environments.</a:t>
            </a:r>
            <a:endParaRPr lang="en-US"/>
          </a:p>
          <a:p>
            <a:pPr marL="228600" indent="-228600">
              <a:buAutoNum type="arabicPeriod"/>
            </a:pPr>
            <a:endParaRPr lang="en-US" b="1"/>
          </a:p>
          <a:p>
            <a:endParaRPr lang="en-US"/>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573016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i="0">
                <a:effectLst/>
                <a:latin typeface="Calibri" panose="020F0502020204030204" pitchFamily="34" charset="0"/>
                <a:ea typeface="Calibri" panose="020F0502020204030204" pitchFamily="34" charset="0"/>
              </a:rPr>
              <a:t>With the increased dependence on digital infrastructure to enable remote work, there has been an increase in cybercrime. It’s even more important for companies to ensure their workloads, data and infrastructure are secured.</a:t>
            </a:r>
            <a:endParaRPr lang="en-US" i="0"/>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28329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900" kern="1200">
                <a:solidFill>
                  <a:schemeClr val="tx1"/>
                </a:solidFill>
                <a:effectLst/>
                <a:latin typeface="+mn-lt"/>
                <a:ea typeface="+mn-ea"/>
                <a:cs typeface="+mn-cs"/>
              </a:rPr>
              <a:t>Azure provides a strong secure foundation to strengthen your security posture across operations, technology and partnerships. </a:t>
            </a:r>
          </a:p>
          <a:p>
            <a:r>
              <a:rPr lang="en-US" sz="900" kern="1200">
                <a:solidFill>
                  <a:schemeClr val="tx1"/>
                </a:solidFill>
                <a:effectLst/>
                <a:latin typeface="+mn-lt"/>
                <a:ea typeface="+mn-ea"/>
                <a:cs typeface="+mn-cs"/>
              </a:rPr>
              <a:t> </a:t>
            </a:r>
          </a:p>
          <a:p>
            <a:r>
              <a:rPr lang="en-US" sz="900" kern="1200">
                <a:solidFill>
                  <a:schemeClr val="tx1"/>
                </a:solidFill>
                <a:effectLst/>
                <a:latin typeface="+mn-lt"/>
                <a:ea typeface="+mn-ea"/>
                <a:cs typeface="+mn-cs"/>
              </a:rPr>
              <a:t>At Microsoft, we: </a:t>
            </a:r>
          </a:p>
          <a:p>
            <a:pPr marL="171450" lvl="0" indent="-171450">
              <a:buFont typeface="Arial" panose="020B0604020202020204" pitchFamily="34" charset="0"/>
              <a:buChar char="•"/>
            </a:pPr>
            <a:r>
              <a:rPr lang="en-US" sz="900" kern="1200">
                <a:solidFill>
                  <a:schemeClr val="tx1"/>
                </a:solidFill>
                <a:effectLst/>
                <a:latin typeface="+mn-lt"/>
                <a:ea typeface="+mn-ea"/>
                <a:cs typeface="+mn-cs"/>
              </a:rPr>
              <a:t>Invest $1B annually in cybersecurity </a:t>
            </a:r>
          </a:p>
          <a:p>
            <a:pPr marL="171450" lvl="0" indent="-171450">
              <a:buFont typeface="Arial" panose="020B0604020202020204" pitchFamily="34" charset="0"/>
              <a:buChar char="•"/>
            </a:pPr>
            <a:r>
              <a:rPr lang="en-US" sz="900" kern="1200">
                <a:solidFill>
                  <a:schemeClr val="tx1"/>
                </a:solidFill>
                <a:effectLst/>
                <a:latin typeface="+mn-lt"/>
                <a:ea typeface="+mn-ea"/>
                <a:cs typeface="+mn-cs"/>
              </a:rPr>
              <a:t>Have over 3500 global security experts to monitor and secure the environment Azure resources</a:t>
            </a:r>
          </a:p>
          <a:p>
            <a:pPr marL="171450" lvl="0" indent="-171450">
              <a:buFont typeface="Arial" panose="020B0604020202020204" pitchFamily="34" charset="0"/>
              <a:buChar char="•"/>
            </a:pPr>
            <a:r>
              <a:rPr lang="en-US" sz="900" kern="1200">
                <a:solidFill>
                  <a:schemeClr val="tx1"/>
                </a:solidFill>
                <a:effectLst/>
                <a:latin typeface="+mn-lt"/>
                <a:ea typeface="+mn-ea"/>
                <a:cs typeface="+mn-cs"/>
              </a:rPr>
              <a:t>Benefit from the Microsoft Intelligent Security Graph, which uses trillions of signals from Microsoft services and systems around the globe to identify new and evolving threats. </a:t>
            </a:r>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506174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a:cs typeface="Calibri"/>
              </a:rPr>
              <a:t>We invest </a:t>
            </a:r>
            <a:r>
              <a:rPr lang="en-US" sz="900" b="0"/>
              <a:t>in built in security controls </a:t>
            </a:r>
            <a:r>
              <a:rPr lang="en-US" sz="900" b="0">
                <a:cs typeface="Calibri"/>
              </a:rPr>
              <a:t>across layers.</a:t>
            </a:r>
          </a:p>
          <a:p>
            <a:endParaRPr lang="en-US" sz="900"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u="none" strike="noStrike" kern="1200">
                <a:solidFill>
                  <a:schemeClr val="tx1"/>
                </a:solidFill>
                <a:effectLst/>
                <a:latin typeface="Segoe UI Light" pitchFamily="34" charset="0"/>
                <a:ea typeface="+mn-ea"/>
                <a:cs typeface="+mn-cs"/>
              </a:rPr>
              <a:t>Our </a:t>
            </a:r>
            <a:r>
              <a:rPr lang="en-US" sz="900" b="1" i="0" u="none" strike="noStrike" kern="1200">
                <a:solidFill>
                  <a:schemeClr val="tx1"/>
                </a:solidFill>
                <a:effectLst/>
                <a:latin typeface="Segoe UI Light" pitchFamily="34" charset="0"/>
                <a:ea typeface="+mn-ea"/>
                <a:cs typeface="+mn-cs"/>
              </a:rPr>
              <a:t>Identity and Access Management tools </a:t>
            </a:r>
            <a:r>
              <a:rPr lang="en-US" sz="900" b="0" i="0" u="none" strike="noStrike" kern="1200">
                <a:solidFill>
                  <a:schemeClr val="tx1"/>
                </a:solidFill>
                <a:effectLst/>
                <a:latin typeface="Segoe UI Light" pitchFamily="34" charset="0"/>
                <a:ea typeface="+mn-ea"/>
                <a:cs typeface="+mn-cs"/>
              </a:rPr>
              <a:t>enable you to take an identity-based approach to security, and establish truly conditional access policies</a:t>
            </a:r>
            <a:r>
              <a:rPr lang="en-US" sz="900" b="0" i="0" kern="1200">
                <a:solidFill>
                  <a:schemeClr val="tx1"/>
                </a:solidFill>
                <a:effectLst/>
                <a:latin typeface="Segoe UI Light" pitchFamily="34" charset="0"/>
                <a:ea typeface="+mn-ea"/>
                <a:cs typeface="+mn-cs"/>
              </a:rPr>
              <a:t>​</a:t>
            </a:r>
          </a:p>
          <a:p>
            <a:endParaRPr lang="en-US" sz="900"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u="none" strike="noStrike" kern="1200">
                <a:solidFill>
                  <a:schemeClr val="tx1"/>
                </a:solidFill>
                <a:effectLst/>
                <a:latin typeface="Segoe UI Light" pitchFamily="34" charset="0"/>
                <a:ea typeface="+mn-ea"/>
                <a:cs typeface="+mn-cs"/>
              </a:rPr>
              <a:t>Our </a:t>
            </a:r>
            <a:r>
              <a:rPr lang="en-US" sz="900" b="1" i="0" u="none" strike="noStrike" kern="1200">
                <a:solidFill>
                  <a:schemeClr val="tx1"/>
                </a:solidFill>
                <a:effectLst/>
                <a:latin typeface="Segoe UI Light" pitchFamily="34" charset="0"/>
                <a:ea typeface="+mn-ea"/>
                <a:cs typeface="+mn-cs"/>
              </a:rPr>
              <a:t>App and Data Security </a:t>
            </a:r>
            <a:r>
              <a:rPr lang="en-US" sz="900" b="0" i="0" u="none" strike="noStrike" kern="1200">
                <a:solidFill>
                  <a:schemeClr val="tx1"/>
                </a:solidFill>
                <a:effectLst/>
                <a:latin typeface="Segoe UI Light" pitchFamily="34" charset="0"/>
                <a:ea typeface="+mn-ea"/>
                <a:cs typeface="+mn-cs"/>
              </a:rPr>
              <a:t>help you protect your apps and your data as it moves around—both inside and outside your organization</a:t>
            </a:r>
            <a:r>
              <a:rPr lang="en-US" sz="900" b="0" i="0" kern="1200">
                <a:solidFill>
                  <a:schemeClr val="tx1"/>
                </a:solidFill>
                <a:effectLst/>
                <a:latin typeface="Segoe UI Light"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i="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a:t>Network security</a:t>
            </a:r>
            <a:r>
              <a:rPr lang="en-US" sz="900"/>
              <a:t>: E</a:t>
            </a:r>
            <a:r>
              <a:rPr lang="en-US" sz="900" kern="1200">
                <a:solidFill>
                  <a:schemeClr val="tx1"/>
                </a:solidFill>
                <a:effectLst/>
                <a:latin typeface="Segoe UI Light" pitchFamily="34" charset="0"/>
                <a:ea typeface="+mn-ea"/>
                <a:cs typeface="+mn-cs"/>
              </a:rPr>
              <a:t>stablish secure connections to and within Azure using virtual networks, network security groups, VPN, and ExpressRoute. Protect and ensure availability of your apps, protect against network layer threats with services like Web Application Firewall, Azure Firewall and Azure DDoS Protection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i="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kern="1200">
                <a:solidFill>
                  <a:schemeClr val="tx1"/>
                </a:solidFill>
                <a:effectLst/>
                <a:latin typeface="Segoe UI Light" pitchFamily="34" charset="0"/>
                <a:ea typeface="+mn-ea"/>
                <a:cs typeface="+mn-cs"/>
              </a:rPr>
              <a:t>Threat protection </a:t>
            </a:r>
            <a:r>
              <a:rPr lang="en-US" sz="900" b="0" i="0" kern="1200">
                <a:solidFill>
                  <a:schemeClr val="tx1"/>
                </a:solidFill>
                <a:effectLst/>
                <a:latin typeface="Segoe UI Light" pitchFamily="34" charset="0"/>
                <a:ea typeface="+mn-ea"/>
                <a:cs typeface="+mn-cs"/>
              </a:rPr>
              <a:t>- </a:t>
            </a:r>
            <a:r>
              <a:rPr lang="en-US" sz="1100">
                <a:effectLst/>
                <a:latin typeface="Calibri" panose="020F0502020204030204" pitchFamily="34" charset="0"/>
                <a:ea typeface="Calibri" panose="020F0502020204030204" pitchFamily="34" charset="0"/>
                <a:cs typeface="Calibri" panose="020F0502020204030204" pitchFamily="34" charset="0"/>
              </a:rPr>
              <a:t>Secure your entire organization from threats with Azure Sentinel - a cloud native SIEM (Security Information and Events Management) - that scales to your needs and </a:t>
            </a:r>
            <a:r>
              <a:rPr lang="en-US" sz="1100">
                <a:effectLst/>
                <a:latin typeface="Calibri" panose="020F0502020204030204" pitchFamily="34" charset="0"/>
                <a:ea typeface="PMingLiU" panose="02020500000000000000" pitchFamily="18" charset="-120"/>
                <a:cs typeface="Calibri" panose="020F0502020204030204" pitchFamily="34" charset="0"/>
              </a:rPr>
              <a:t>can be accessed from anywhere. </a:t>
            </a:r>
            <a:endParaRPr lang="en-US" sz="1100">
              <a:effectLst/>
              <a:latin typeface="Calibri" panose="020F0502020204030204" pitchFamily="34" charset="0"/>
              <a:ea typeface="PMingLiU" panose="02020500000000000000" pitchFamily="18" charset="-120"/>
              <a:cs typeface="Arial" panose="020B0604020202020204" pitchFamily="34" charset="0"/>
            </a:endParaRPr>
          </a:p>
          <a:p>
            <a:endParaRPr lang="en-US" sz="900"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kern="1200">
                <a:solidFill>
                  <a:schemeClr val="tx1"/>
                </a:solidFill>
                <a:effectLst/>
                <a:latin typeface="Segoe UI Light" pitchFamily="34" charset="0"/>
                <a:ea typeface="+mn-ea"/>
                <a:cs typeface="+mn-cs"/>
              </a:rPr>
              <a:t>Security Management</a:t>
            </a:r>
            <a:r>
              <a:rPr lang="en-US" sz="900" kern="1200">
                <a:solidFill>
                  <a:schemeClr val="tx1"/>
                </a:solidFill>
                <a:effectLst/>
                <a:latin typeface="Segoe UI Light" pitchFamily="34" charset="0"/>
                <a:ea typeface="+mn-ea"/>
                <a:cs typeface="+mn-cs"/>
              </a:rPr>
              <a:t>: It is important to assess security state continuously, especially as cloud workloads change dynamically.  Azure Security Center will help you monitor security state of Azure resources and hybrid workloads. It will provide a dynamic security score card and recommendations to improve your security in a centralized console making security management easier across different resources. And you get advanced threat protection across many services like virtual machines, servers, apps, Azure SQL, Storage, containers on VMs – backed by Microsoft Intelligent Graph you are able to detect and respond to threats quickly across these services.  Plus, manage data across your enterprise with Azure Sentinel.</a:t>
            </a:r>
          </a:p>
          <a:p>
            <a:endParaRPr lang="en-US" sz="900"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a:cs typeface="Calibri"/>
              </a:rPr>
              <a:t>Finally, take advantage of extended security updates and integrate with our many partner solutions. </a:t>
            </a:r>
            <a:r>
              <a:rPr lang="en-US">
                <a:highlight>
                  <a:srgbClr val="FFFF00"/>
                </a:highlight>
              </a:rPr>
              <a:t>These are the solutions that you can use to get further enhanced protection for your Azure and hybrid workloads quickly.</a:t>
            </a:r>
          </a:p>
          <a:p>
            <a:endParaRPr lang="en-US"/>
          </a:p>
          <a:p>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004602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900" b="1" kern="1200">
                <a:solidFill>
                  <a:schemeClr val="tx1"/>
                </a:solidFill>
                <a:effectLst/>
                <a:latin typeface="Segoe UI Light" pitchFamily="34" charset="0"/>
                <a:ea typeface="+mn-ea"/>
                <a:cs typeface="+mn-cs"/>
              </a:rPr>
              <a:t>Azure Security Center:</a:t>
            </a:r>
          </a:p>
          <a:p>
            <a:pPr marL="171450"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Continuously assesses the security state of your Azure cloud resources across virtual machines, networks, applications, and data services</a:t>
            </a:r>
          </a:p>
          <a:p>
            <a:pPr marL="171450"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Monitors server workloads running in other clouds and on-premises datacenters</a:t>
            </a:r>
          </a:p>
          <a:p>
            <a:pPr marL="171450"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Continuously discovers new resources as they deploy across your workloads and assesses whether they are configured according to security best practices.</a:t>
            </a:r>
          </a:p>
          <a:p>
            <a:pPr marL="628650" lvl="1"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The system flags any anomalies and creates a prioritized list of recommended fixes you need to protect your machines.</a:t>
            </a:r>
          </a:p>
          <a:p>
            <a:pPr marL="171450" lvl="0"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Allows you to set your policies to run on management groups, across subscriptions, and even for an entire tenant. </a:t>
            </a:r>
          </a:p>
          <a:p>
            <a:pPr marL="171450" lvl="0" indent="-171450">
              <a:buFont typeface="Arial" panose="020B0604020202020204" pitchFamily="34" charset="0"/>
              <a:buChar char="•"/>
            </a:pPr>
            <a:r>
              <a:rPr lang="en-US" sz="900" kern="1200">
                <a:solidFill>
                  <a:schemeClr val="tx1"/>
                </a:solidFill>
                <a:effectLst/>
                <a:latin typeface="Segoe UI Light" pitchFamily="34" charset="0"/>
                <a:ea typeface="+mn-ea"/>
                <a:cs typeface="+mn-cs"/>
              </a:rPr>
              <a:t>Is built on top of Azure policy controls which gives you the full range and flexibility of a</a:t>
            </a:r>
            <a:r>
              <a:rPr lang="en-US" sz="900" b="1" kern="1200">
                <a:solidFill>
                  <a:schemeClr val="tx1"/>
                </a:solidFill>
                <a:effectLst/>
                <a:latin typeface="Segoe UI Light" pitchFamily="34" charset="0"/>
                <a:ea typeface="+mn-ea"/>
                <a:cs typeface="+mn-cs"/>
              </a:rPr>
              <a:t> </a:t>
            </a:r>
            <a:r>
              <a:rPr lang="en-US" sz="900" kern="1200">
                <a:solidFill>
                  <a:schemeClr val="tx1"/>
                </a:solidFill>
                <a:effectLst/>
                <a:latin typeface="Segoe UI Light" pitchFamily="34" charset="0"/>
                <a:ea typeface="+mn-ea"/>
                <a:cs typeface="+mn-cs"/>
              </a:rPr>
              <a:t>world-class policy solution</a:t>
            </a:r>
          </a:p>
          <a:p>
            <a:pPr marL="171450" indent="-171450">
              <a:buFont typeface="Arial" panose="020B0604020202020204" pitchFamily="34" charset="0"/>
              <a:buChar char="•"/>
            </a:pPr>
            <a:endParaRPr lang="en-US" sz="900" kern="1200">
              <a:solidFill>
                <a:schemeClr val="tx1"/>
              </a:solidFill>
              <a:effectLst/>
              <a:latin typeface="Segoe UI Light" pitchFamily="34" charset="0"/>
              <a:ea typeface="+mn-ea"/>
              <a:cs typeface="+mn-cs"/>
            </a:endParaRPr>
          </a:p>
          <a:p>
            <a:pPr marL="0" indent="0">
              <a:buFont typeface="Arial" panose="020B0604020202020204" pitchFamily="34" charset="0"/>
              <a:buNone/>
            </a:pPr>
            <a:r>
              <a:rPr lang="en-US" sz="900" kern="1200">
                <a:solidFill>
                  <a:schemeClr val="tx1"/>
                </a:solidFill>
                <a:effectLst/>
                <a:latin typeface="Segoe UI Light" pitchFamily="34" charset="0"/>
                <a:ea typeface="+mn-ea"/>
                <a:cs typeface="+mn-cs"/>
              </a:rPr>
              <a:t>Its cross-cloud capabilities help you visualize your security state and quickly get insights on your configured security controls. </a:t>
            </a:r>
          </a:p>
          <a:p>
            <a:endParaRPr lang="en-US" sz="900" i="1" kern="1200">
              <a:solidFill>
                <a:schemeClr val="tx1"/>
              </a:solidFill>
              <a:effectLst/>
              <a:latin typeface="Segoe UI Light" pitchFamily="34" charset="0"/>
              <a:ea typeface="+mn-ea"/>
              <a:cs typeface="+mn-cs"/>
            </a:endParaRPr>
          </a:p>
          <a:p>
            <a:r>
              <a:rPr lang="en-US" sz="900" b="1" u="sng"/>
              <a:t>Additional notes </a:t>
            </a:r>
          </a:p>
          <a:p>
            <a:r>
              <a:rPr lang="en-US" sz="900" kern="1200">
                <a:solidFill>
                  <a:schemeClr val="tx1"/>
                </a:solidFill>
                <a:effectLst/>
                <a:latin typeface="Segoe UI Light" pitchFamily="34" charset="0"/>
                <a:ea typeface="+mn-ea"/>
                <a:cs typeface="+mn-cs"/>
              </a:rPr>
              <a:t>Azure Security Center continues to extend its capabilities to enhance cloud security posture management with these latest releases:</a:t>
            </a:r>
          </a:p>
          <a:p>
            <a:pPr marL="171450" indent="-171450">
              <a:buFont typeface="Wingdings" panose="05000000000000000000" pitchFamily="2" charset="2"/>
              <a:buChar char="§"/>
            </a:pPr>
            <a:r>
              <a:rPr lang="en-US" sz="900" b="1" kern="1200">
                <a:solidFill>
                  <a:schemeClr val="tx1"/>
                </a:solidFill>
                <a:effectLst/>
                <a:latin typeface="Segoe UI Light" pitchFamily="34" charset="0"/>
                <a:ea typeface="+mn-ea"/>
                <a:cs typeface="+mn-cs"/>
              </a:rPr>
              <a:t>Support for custom policies in Public Preview</a:t>
            </a:r>
            <a:br>
              <a:rPr lang="en-US" sz="900" kern="1200">
                <a:solidFill>
                  <a:schemeClr val="tx1"/>
                </a:solidFill>
                <a:effectLst/>
                <a:latin typeface="Segoe UI Light" pitchFamily="34" charset="0"/>
                <a:ea typeface="+mn-ea"/>
                <a:cs typeface="+mn-cs"/>
              </a:rPr>
            </a:br>
            <a:r>
              <a:rPr lang="en-US" sz="900" kern="1200">
                <a:solidFill>
                  <a:schemeClr val="tx1"/>
                </a:solidFill>
                <a:effectLst/>
                <a:latin typeface="Segoe UI Light" pitchFamily="34" charset="0"/>
                <a:ea typeface="+mn-ea"/>
                <a:cs typeface="+mn-cs"/>
              </a:rPr>
              <a:t>Azure Security Center now supports custom policies in Public Preview release. These new policies will be part of the ASC recommendations experience, Secure Score, and the regulatory compliance standards dashboard. With the support for custom policies, you are now able to create a custom initiative in Azure policy and then add it as a policy in Azure Security Center in a simple click-through onboarding experience and visualize them as recommendations.</a:t>
            </a:r>
          </a:p>
          <a:p>
            <a:pPr marL="171450" lvl="0" indent="-171450">
              <a:buFont typeface="Wingdings" panose="05000000000000000000" pitchFamily="2" charset="2"/>
              <a:buChar char="§"/>
            </a:pPr>
            <a:r>
              <a:rPr lang="en-US" sz="900" b="1" kern="1200">
                <a:solidFill>
                  <a:schemeClr val="tx1"/>
                </a:solidFill>
                <a:effectLst/>
                <a:latin typeface="Segoe UI Light" pitchFamily="34" charset="0"/>
                <a:ea typeface="+mn-ea"/>
                <a:cs typeface="+mn-cs"/>
              </a:rPr>
              <a:t>Additional regulatory compliance standards in Public Preview</a:t>
            </a:r>
            <a:br>
              <a:rPr lang="en-US" sz="900" kern="1200">
                <a:solidFill>
                  <a:schemeClr val="tx1"/>
                </a:solidFill>
                <a:effectLst/>
                <a:latin typeface="Segoe UI Light" pitchFamily="34" charset="0"/>
                <a:ea typeface="+mn-ea"/>
                <a:cs typeface="+mn-cs"/>
              </a:rPr>
            </a:br>
            <a:r>
              <a:rPr lang="en-US" sz="900" kern="1200">
                <a:solidFill>
                  <a:schemeClr val="tx1"/>
                </a:solidFill>
                <a:effectLst/>
                <a:latin typeface="Segoe UI Light" pitchFamily="34" charset="0"/>
                <a:ea typeface="+mn-ea"/>
                <a:cs typeface="+mn-cs"/>
              </a:rPr>
              <a:t>The Regulatory Compliance dashboard provides insights into your compliance posture based on Security Center assessments. The dashboard shows how your environment complies with controls and requirements designated by specific regulatory standards and industry benchmarks and provides prescriptive recommendations for how to address these requirements.</a:t>
            </a:r>
          </a:p>
          <a:p>
            <a:pPr marL="171450" lvl="0" indent="-171450">
              <a:buFont typeface="Wingdings" panose="05000000000000000000" pitchFamily="2" charset="2"/>
              <a:buChar char="§"/>
            </a:pPr>
            <a:r>
              <a:rPr lang="en-US" sz="900" b="1" kern="1200">
                <a:solidFill>
                  <a:schemeClr val="tx1"/>
                </a:solidFill>
                <a:effectLst/>
                <a:latin typeface="Segoe UI Light" pitchFamily="34" charset="0"/>
                <a:ea typeface="+mn-ea"/>
                <a:cs typeface="+mn-cs"/>
              </a:rPr>
              <a:t>Extending Azure Security Center’s coverage with partners </a:t>
            </a:r>
            <a:br>
              <a:rPr lang="en-US" sz="900" kern="1200">
                <a:solidFill>
                  <a:schemeClr val="tx1"/>
                </a:solidFill>
                <a:effectLst/>
                <a:latin typeface="Segoe UI Light" pitchFamily="34" charset="0"/>
                <a:ea typeface="+mn-ea"/>
                <a:cs typeface="+mn-cs"/>
              </a:rPr>
            </a:br>
            <a:r>
              <a:rPr lang="en-US" sz="900" kern="1200">
                <a:solidFill>
                  <a:schemeClr val="tx1"/>
                </a:solidFill>
                <a:effectLst/>
                <a:latin typeface="Segoe UI Light" pitchFamily="34" charset="0"/>
                <a:ea typeface="+mn-ea"/>
                <a:cs typeface="+mn-cs"/>
              </a:rPr>
              <a:t>Use Azure Security Center to receive recommendations not only from Microsoft but also from existing partner solutions that are part of Microsoft Intelligent Security Association. Azure Security Center’s simple onboarding flow can connect your existing solutions to Azure Security Center, enabling you to view your security posture recommendations in a single place, run unified reports, and leverage all of Azure Security Center's capabilities against both built-in and partner recommendations. </a:t>
            </a:r>
          </a:p>
          <a:p>
            <a:pPr marL="228600" indent="-228600">
              <a:buAutoNum type="arabicPeriod"/>
            </a:pPr>
            <a:endParaRPr lang="en-US"/>
          </a:p>
          <a:p>
            <a:pPr marL="228600" indent="-228600">
              <a:buAutoNum type="arabicPeriod"/>
            </a:pPr>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8932835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i="0"/>
              <a:t>Another big differentiation for Azure is its unique capability to enable hybrid and multi-cloud solutions.</a:t>
            </a:r>
          </a:p>
          <a:p>
            <a:endParaRPr lang="en-US" i="0"/>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938873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a:hlinkClick r:id="rId3"/>
              </a:rPr>
              <a:t>Examples of Cloud Computing | Microsoft Azure</a:t>
            </a:r>
            <a:endParaRPr lang="en-US" sz="900"/>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272287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a:solidFill>
                  <a:schemeClr val="tx1"/>
                </a:solidFill>
                <a:effectLst/>
                <a:latin typeface="Segoe UI" panose="020B0502040204020203" pitchFamily="34" charset="0"/>
              </a:rPr>
              <a:t>TALK TRACK: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i="0">
              <a:solidFill>
                <a:schemeClr val="tx1"/>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a:solidFill>
                  <a:schemeClr val="tx1"/>
                </a:solidFill>
                <a:effectLst/>
                <a:latin typeface="Segoe UI" panose="020B0502040204020203" pitchFamily="34" charset="0"/>
              </a:rPr>
              <a:t>Take for instance, the ever-growing volume of data. Industry analytics expect it will quadruple between 2020 and 2025, however, if we continue at today’s rate only 27% of that data will be analyzed.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0" i="0">
              <a:solidFill>
                <a:schemeClr val="tx1"/>
              </a:solidFill>
              <a:effectLst/>
              <a:latin typeface="Segoe UI" panose="020B0502040204020203" pitchFamily="34" charset="0"/>
            </a:endParaRPr>
          </a:p>
          <a:p>
            <a:endParaRPr lang="en-US"/>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386592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TALK TRACK: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The problem is that much of this data isn’t understood. So, it’s shunted off or simply ignored. When we talk to fortune 1000 leaders, they tell us that, although analytics and AI are their top investment, data initiatives in these areas can be prohibitively challenging. As you can see from the numbers:</a:t>
            </a:r>
          </a:p>
          <a:p>
            <a:pPr marL="171450" indent="-171450">
              <a:buFont typeface="Arial" panose="020B0604020202020204" pitchFamily="34" charset="0"/>
              <a:buChar char="•"/>
            </a:pPr>
            <a:r>
              <a:rPr lang="en-US"/>
              <a:t>80% struggle to advance their data insights</a:t>
            </a:r>
          </a:p>
          <a:p>
            <a:pPr marL="171450" indent="-171450">
              <a:buFont typeface="Arial" panose="020B0604020202020204" pitchFamily="34" charset="0"/>
              <a:buChar char="•"/>
            </a:pPr>
            <a:r>
              <a:rPr lang="en-US"/>
              <a:t>55% blame data silos and management issues as roadblocks</a:t>
            </a:r>
          </a:p>
          <a:p>
            <a:pPr marL="171450" indent="-171450">
              <a:buFont typeface="Arial" panose="020B0604020202020204" pitchFamily="34" charset="0"/>
              <a:buChar char="•"/>
            </a:pPr>
            <a:r>
              <a:rPr lang="en-US"/>
              <a:t>Furthermore, 50% admit they don’t treat data as a business asset – not because they don’t think it matters, they just don’t have the processing capability to get there.</a:t>
            </a:r>
          </a:p>
          <a:p>
            <a:endParaRPr lang="en-US"/>
          </a:p>
          <a:p>
            <a:endParaRPr lang="en-US"/>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1055584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900" kern="1200">
                <a:solidFill>
                  <a:schemeClr val="tx1"/>
                </a:solidFill>
                <a:effectLst/>
                <a:latin typeface="Segoe UI Light" pitchFamily="34" charset="0"/>
                <a:ea typeface="+mn-ea"/>
                <a:cs typeface="+mn-cs"/>
              </a:rPr>
              <a:t>The explosion of data permeating all organizations is pivoting the way we interact with data and the way we seek to draw intelligence from this vast – and often untapped – potential. And for most organizations, this data often resides on-premises, in the Microsoft cloud or another – such as Office 365, Dynamics 365, Salesforce, Marketo and others. Or it may reside in both the cloud and on-premises [i.e. hybrid]…making it challenging to access and draw actionable insights from the data. </a:t>
            </a:r>
          </a:p>
          <a:p>
            <a:endParaRPr lang="en-US" sz="900" kern="1200">
              <a:solidFill>
                <a:schemeClr val="tx1"/>
              </a:solidFill>
              <a:effectLst/>
              <a:latin typeface="Segoe UI Light" pitchFamily="34" charset="0"/>
              <a:ea typeface="+mn-ea"/>
              <a:cs typeface="+mn-cs"/>
            </a:endParaRPr>
          </a:p>
          <a:p>
            <a:r>
              <a:rPr lang="en-US" sz="900" kern="1200">
                <a:solidFill>
                  <a:schemeClr val="tx1"/>
                </a:solidFill>
                <a:effectLst/>
                <a:latin typeface="Segoe UI Light" pitchFamily="34" charset="0"/>
                <a:ea typeface="+mn-ea"/>
                <a:cs typeface="+mn-cs"/>
              </a:rPr>
              <a:t>With Power BI there’s no need to move your data; we’ll meet you where you are…as a business intelligence and analytics SaaS service, Power BI equips business users to directly connect with and gain insights from their business data.</a:t>
            </a:r>
          </a:p>
          <a:p>
            <a:endParaRPr lang="en-US" sz="900" kern="1200">
              <a:solidFill>
                <a:schemeClr val="tx1"/>
              </a:solidFill>
              <a:effectLst/>
              <a:latin typeface="Segoe UI Light" pitchFamily="34" charset="0"/>
              <a:ea typeface="+mn-ea"/>
              <a:cs typeface="+mn-cs"/>
            </a:endParaRPr>
          </a:p>
          <a:p>
            <a:pPr lvl="0"/>
            <a:r>
              <a:rPr lang="en-US" sz="900" kern="1200">
                <a:solidFill>
                  <a:schemeClr val="tx1"/>
                </a:solidFill>
                <a:effectLst/>
                <a:latin typeface="Segoe UI Light" pitchFamily="34" charset="0"/>
                <a:ea typeface="+mn-ea"/>
                <a:cs typeface="+mn-cs"/>
              </a:rPr>
              <a:t>Harness data from Excel spreadsheets, on-premises data sources, big data, streaming data, and cloud services – it doesn’t matter what type of data you want or where it lives, Power BI allows you to connect to hundreds of data sources.</a:t>
            </a:r>
          </a:p>
          <a:p>
            <a:pPr lvl="0"/>
            <a:endParaRPr lang="en-US" sz="900" kern="1200">
              <a:solidFill>
                <a:schemeClr val="tx1"/>
              </a:solidFill>
              <a:effectLst/>
              <a:latin typeface="Segoe UI Light" pitchFamily="34" charset="0"/>
              <a:ea typeface="+mn-ea"/>
              <a:cs typeface="+mn-cs"/>
            </a:endParaRPr>
          </a:p>
          <a:p>
            <a:pPr lvl="0"/>
            <a:r>
              <a:rPr lang="en-US" sz="900" kern="1200">
                <a:solidFill>
                  <a:schemeClr val="tx1"/>
                </a:solidFill>
                <a:effectLst/>
                <a:latin typeface="Segoe UI Light" pitchFamily="34" charset="0"/>
                <a:ea typeface="+mn-ea"/>
                <a:cs typeface="+mn-cs"/>
              </a:rPr>
              <a:t>We’ve developed apps that deliver a curated experience for popular SaaS services to get you up and running quickly.</a:t>
            </a:r>
          </a:p>
          <a:p>
            <a:pPr lvl="0"/>
            <a:r>
              <a:rPr lang="en-US" sz="900" kern="1200">
                <a:solidFill>
                  <a:schemeClr val="tx1"/>
                </a:solidFill>
                <a:effectLst/>
                <a:latin typeface="Segoe UI Light" pitchFamily="34" charset="0"/>
                <a:ea typeface="+mn-ea"/>
                <a:cs typeface="+mn-cs"/>
              </a:rPr>
              <a:t>And Power BI delivers unmatched, unique ways for users to experience their data with speed and agility:</a:t>
            </a:r>
          </a:p>
          <a:p>
            <a:pPr lvl="0"/>
            <a:endParaRPr lang="en-US" sz="900" kern="1200">
              <a:solidFill>
                <a:schemeClr val="tx1"/>
              </a:solidFill>
              <a:effectLst/>
              <a:latin typeface="Segoe UI Light" pitchFamily="34" charset="0"/>
              <a:ea typeface="+mn-ea"/>
              <a:cs typeface="+mn-cs"/>
            </a:endParaRPr>
          </a:p>
          <a:p>
            <a:pPr lvl="1"/>
            <a:r>
              <a:rPr lang="en-US" sz="900" kern="1200">
                <a:solidFill>
                  <a:schemeClr val="tx1"/>
                </a:solidFill>
                <a:effectLst/>
                <a:latin typeface="Segoe UI Light" pitchFamily="34" charset="0"/>
                <a:ea typeface="+mn-ea"/>
                <a:cs typeface="+mn-cs"/>
              </a:rPr>
              <a:t>Live dashboards that maintain a real-time pulse on the business and provide critical insights…</a:t>
            </a:r>
          </a:p>
          <a:p>
            <a:pPr lvl="1"/>
            <a:r>
              <a:rPr lang="en-US" sz="900" kern="1200">
                <a:solidFill>
                  <a:schemeClr val="tx1"/>
                </a:solidFill>
                <a:effectLst/>
                <a:latin typeface="Segoe UI Light" pitchFamily="34" charset="0"/>
                <a:ea typeface="+mn-ea"/>
                <a:cs typeface="+mn-cs"/>
              </a:rPr>
              <a:t>Custom visuals that bring data to life and surface intelligence hidden in the sea of data…</a:t>
            </a:r>
          </a:p>
          <a:p>
            <a:pPr lvl="1"/>
            <a:r>
              <a:rPr lang="en-US" sz="900" kern="1200">
                <a:solidFill>
                  <a:schemeClr val="tx1"/>
                </a:solidFill>
                <a:effectLst/>
                <a:latin typeface="Segoe UI Light" pitchFamily="34" charset="0"/>
                <a:ea typeface="+mn-ea"/>
                <a:cs typeface="+mn-cs"/>
              </a:rPr>
              <a:t>Natural language query that enables users to simply ask questions of their data in an intuitive way…</a:t>
            </a:r>
          </a:p>
          <a:p>
            <a:pPr lvl="0"/>
            <a:endParaRPr lang="en-US" sz="900" kern="1200">
              <a:solidFill>
                <a:schemeClr val="tx1"/>
              </a:solidFill>
              <a:effectLst/>
              <a:latin typeface="Segoe UI Light" pitchFamily="34" charset="0"/>
              <a:ea typeface="+mn-ea"/>
              <a:cs typeface="+mn-cs"/>
            </a:endParaRPr>
          </a:p>
          <a:p>
            <a:pPr lvl="0"/>
            <a:r>
              <a:rPr lang="en-US" sz="900" kern="1200">
                <a:solidFill>
                  <a:schemeClr val="tx1"/>
                </a:solidFill>
                <a:effectLst/>
                <a:latin typeface="Segoe UI Light" pitchFamily="34" charset="0"/>
                <a:ea typeface="+mn-ea"/>
                <a:cs typeface="+mn-cs"/>
              </a:rPr>
              <a:t>Whether in the office or on-the-go, Power BI also provides anywhere access to insights with dashboards accessible via the desktop, web or across mobile devices.  Perhaps most importantly, with Power BI you can leverage world-class data analytics capabilities from historical data sets, but it also delivers the ability to see your data as it’s happening right now…no longer looking in the rear-view mirror. The notion of transitioning from historical intelligence, to real time insights and ultimately to enable action is propelling modern BI and accelerating the evolution of Power BI…</a:t>
            </a:r>
          </a:p>
          <a:p>
            <a:pPr lvl="0"/>
            <a:endParaRPr lang="en-US" sz="900" kern="1200">
              <a:solidFill>
                <a:schemeClr val="tx1"/>
              </a:solidFill>
              <a:effectLst/>
              <a:latin typeface="Segoe UI Light" pitchFamily="34" charset="0"/>
              <a:ea typeface="+mn-ea"/>
              <a:cs typeface="+mn-cs"/>
            </a:endParaRPr>
          </a:p>
          <a:p>
            <a:pPr lvl="0"/>
            <a:r>
              <a:rPr lang="en-US" sz="900" kern="1200">
                <a:solidFill>
                  <a:schemeClr val="tx1"/>
                </a:solidFill>
                <a:effectLst/>
                <a:latin typeface="Segoe UI Light" pitchFamily="34" charset="0"/>
                <a:ea typeface="+mn-ea"/>
                <a:cs typeface="+mn-cs"/>
              </a:rPr>
              <a:t>This means equipping users to take action where and when needed…</a:t>
            </a:r>
          </a:p>
          <a:p>
            <a:pPr lvl="0"/>
            <a:endParaRPr lang="en-US" sz="900" kern="1200">
              <a:solidFill>
                <a:schemeClr val="tx1"/>
              </a:solidFill>
              <a:effectLst/>
              <a:latin typeface="Segoe UI Light" pitchFamily="34" charset="0"/>
              <a:ea typeface="+mn-ea"/>
              <a:cs typeface="+mn-cs"/>
            </a:endParaRPr>
          </a:p>
          <a:p>
            <a:pPr lvl="0"/>
            <a:r>
              <a:rPr lang="en-US" sz="900" kern="1200">
                <a:solidFill>
                  <a:schemeClr val="tx1"/>
                </a:solidFill>
                <a:effectLst/>
                <a:latin typeface="Segoe UI Light" pitchFamily="34" charset="0"/>
                <a:ea typeface="+mn-ea"/>
                <a:cs typeface="+mn-cs"/>
              </a:rPr>
              <a:t>For example, Power BI seamlessly integrates with Microsoft business apps like Dynamics 365 and Office 365, equipping users with insight directly within the Microsoft apps they use every day. And with Power BI Embedded, organizations also have the flexibility to infuse third party apps with the same intelligence…</a:t>
            </a:r>
          </a:p>
          <a:p>
            <a:r>
              <a:rPr lang="en-US" sz="900" kern="1200">
                <a:solidFill>
                  <a:schemeClr val="tx1"/>
                </a:solidFill>
                <a:effectLst/>
                <a:latin typeface="Segoe UI Light" pitchFamily="34" charset="0"/>
                <a:ea typeface="+mn-ea"/>
                <a:cs typeface="+mn-cs"/>
              </a:rPr>
              <a:t>Lastly, integrating intelligence at the point of action leads to automation within systems that trigger commands based on preset thresholds…further operationalizing business insight throughout an organization.  </a:t>
            </a:r>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9766582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36661C-56F4-4890-A116-5BD138E19C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60141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Windows 10 and Office 365—kept up to date, with cloud-connected management powered by </a:t>
            </a:r>
            <a:r>
              <a:rPr lang="en-US" err="1"/>
              <a:t>ConfigMgr</a:t>
            </a:r>
            <a:r>
              <a:rPr lang="en-US"/>
              <a:t> and Intune—provides the </a:t>
            </a:r>
            <a:r>
              <a:rPr lang="en-US" b="1"/>
              <a:t>most productive </a:t>
            </a:r>
            <a:r>
              <a:rPr lang="en-US"/>
              <a:t>and </a:t>
            </a:r>
            <a:r>
              <a:rPr lang="en-US" b="1"/>
              <a:t>most secure </a:t>
            </a:r>
            <a:r>
              <a:rPr lang="en-US"/>
              <a:t>computing experience for users while </a:t>
            </a:r>
            <a:r>
              <a:rPr lang="en-US" b="1"/>
              <a:t>lowering total cost of ownership</a:t>
            </a:r>
            <a:r>
              <a:rPr lang="en-US" b="0"/>
              <a:t> and</a:t>
            </a:r>
            <a:r>
              <a:rPr lang="en-US"/>
              <a:t> reducing complexity for IT teams</a:t>
            </a:r>
          </a:p>
          <a:p>
            <a:endParaRPr lang="en-US"/>
          </a:p>
          <a:p>
            <a:r>
              <a:rPr lang="en-US"/>
              <a:t>Designed for all customer types, across all segments, Microsoft 365 is the best way for customers to license the products and services necessary to deliver this experience.</a:t>
            </a:r>
          </a:p>
          <a:p>
            <a:endParaRPr lang="en-US"/>
          </a:p>
          <a:p>
            <a:r>
              <a:rPr lang="en-US"/>
              <a:t>Let’s take a look at each of these benefits, starting with productivity and what it means to have the most productive experience.</a:t>
            </a: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32503530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But as SMBs needs become more sophisticated, there’s more to the story than just the products they buy.</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They want to engage with brands they trust.  In November 2021, the </a:t>
            </a:r>
            <a:r>
              <a:rPr lang="en-US" sz="900" err="1">
                <a:effectLst/>
                <a:latin typeface="Calibri" panose="020F0502020204030204" pitchFamily="34" charset="0"/>
                <a:ea typeface="Calibri" panose="020F0502020204030204" pitchFamily="34" charset="0"/>
                <a:cs typeface="Times New Roman" panose="02020603050405020304" pitchFamily="18" charset="0"/>
              </a:rPr>
              <a:t>Brelin</a:t>
            </a:r>
            <a:r>
              <a:rPr lang="en-US" sz="900">
                <a:effectLst/>
                <a:latin typeface="Calibri" panose="020F0502020204030204" pitchFamily="34" charset="0"/>
                <a:ea typeface="Calibri" panose="020F0502020204030204" pitchFamily="34" charset="0"/>
                <a:cs typeface="Times New Roman" panose="02020603050405020304" pitchFamily="18" charset="0"/>
              </a:rPr>
              <a:t> Report listed Microsoft in the top 4 brands trusted by SMBs, along with Visa, Mastercard and </a:t>
            </a:r>
            <a:r>
              <a:rPr lang="en-US" sz="900" err="1">
                <a:effectLst/>
                <a:latin typeface="Calibri" panose="020F0502020204030204" pitchFamily="34" charset="0"/>
                <a:ea typeface="Calibri" panose="020F0502020204030204" pitchFamily="34" charset="0"/>
                <a:cs typeface="Times New Roman" panose="02020603050405020304" pitchFamily="18" charset="0"/>
              </a:rPr>
              <a:t>Paypal</a:t>
            </a:r>
            <a:r>
              <a:rPr lang="en-US" sz="900">
                <a:effectLst/>
                <a:latin typeface="Calibri" panose="020F0502020204030204" pitchFamily="34" charset="0"/>
                <a:ea typeface="Calibri" panose="020F0502020204030204" pitchFamily="34" charset="0"/>
                <a:cs typeface="Times New Roman" panose="02020603050405020304" pitchFamily="18" charset="0"/>
              </a:rPr>
              <a:t>. </a:t>
            </a:r>
            <a:r>
              <a:rPr lang="en-US" sz="9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They want technology that they already know and that will integrate with what they already have, to make it easier to get to productivity and value.  And that future products will work with the investments they already made.</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Partners are key – helping to tailor solutions to customer need.</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And finally – SMBs want to know that the companies they are buying from are contributing to society and helping to address global issues.</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Finally, we know that Environmental, Social and Governance commitments are becoming increasingly important to customers as the select their technology providers. </a:t>
            </a:r>
            <a:r>
              <a:rPr lang="en-US" sz="9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Microsoft has made a number of commitments and investments that go beyond technology to ensure we can contribute to a more equitable future for all.  This includes support SMB growth and reduce the digital divide—especially in underrepresented communities.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We engage with a wide range of alliances made up of like-minded companies, NGOs, and non-profits that work with SMBs to provide business guidance, mentorship, pathways to capital, and more. These alliances are essential to helping us reach and support SMBs from underrepresented groups and communities—and we share a common goal to bridge the digital gap.​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Additionally, our Tech for Social Impact initiative works to empower non-profit and humanitarian organizations to accelerate social good by providing technology grants and discounts to eligible non-profit organizations—whether they’re large organizations like the United Nations or small, grassroots efforts. </a:t>
            </a:r>
            <a:r>
              <a:rPr lang="en-US" sz="900">
                <a:effectLst/>
                <a:latin typeface="Calibri" panose="020F0502020204030204" pitchFamily="34" charset="0"/>
                <a:ea typeface="Calibri" panose="020F0502020204030204" pitchFamily="34" charset="0"/>
                <a:cs typeface="Times New Roman" panose="02020603050405020304" pitchFamily="18" charset="0"/>
              </a:rPr>
              <a:t>Last year, Microsoft provided $1.4 billion in discounted software and services and partnered to bring broadband to 3m people to unserved people in rural America in 2022. </a:t>
            </a:r>
            <a:r>
              <a:rPr lang="en-US" sz="900" baseline="30000">
                <a:effectLst/>
                <a:latin typeface="Calibri" panose="020F0502020204030204" pitchFamily="34" charset="0"/>
                <a:ea typeface="Calibri" panose="020F0502020204030204" pitchFamily="34" charset="0"/>
                <a:cs typeface="Times New Roman" panose="02020603050405020304" pitchFamily="18" charset="0"/>
              </a:rPr>
              <a:t>3</a:t>
            </a: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To help SMBs stay informed and grow the skills needed to move their business forwarded, we’ve invested in creating a curated, easy-to-access Digital Skilling curriculum. These curricula are aligned to the business areas that we know are top of mind for SMBs, offering free skilling across LinkedIn, Microsoft Advertising, Microsoft Learn, and our digital Microsoft Stores. SMBs can put these resources to practical use for their business—from understanding how and what technologies are available to help them achieve their long-term goals through digital acceleration, all the way through to “how-to” guides on using products and technologies that will support their growth.​</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We’re also engaging in initiatives to lower our carbon footprint. Microsoft committed to be Carbon neutral by 2030—and to have removed all Carbon Emission we ever created since the inception of Microsoft, some 45 years ago, by 2050. </a:t>
            </a:r>
            <a:r>
              <a:rPr lang="en-US" sz="900" baseline="30000">
                <a:effectLst/>
                <a:latin typeface="Calibri" panose="020F0502020204030204" pitchFamily="34" charset="0"/>
                <a:ea typeface="Calibri" panose="020F0502020204030204" pitchFamily="34" charset="0"/>
                <a:cs typeface="Times New Roman" panose="02020603050405020304" pitchFamily="18" charset="0"/>
              </a:rPr>
              <a:t>3</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Finally, we’re committed to a more diverse and open world to </a:t>
            </a:r>
            <a:r>
              <a:rPr lang="en-ZA" sz="900" err="1">
                <a:effectLst/>
                <a:latin typeface="Calibri" panose="020F0502020204030204" pitchFamily="34" charset="0"/>
                <a:ea typeface="Calibri" panose="020F0502020204030204" pitchFamily="34" charset="0"/>
                <a:cs typeface="Times New Roman" panose="02020603050405020304" pitchFamily="18" charset="0"/>
              </a:rPr>
              <a:t>fulfill</a:t>
            </a:r>
            <a:r>
              <a:rPr lang="en-ZA" sz="900">
                <a:effectLst/>
                <a:latin typeface="Calibri" panose="020F0502020204030204" pitchFamily="34" charset="0"/>
                <a:ea typeface="Calibri" panose="020F0502020204030204" pitchFamily="34" charset="0"/>
                <a:cs typeface="Times New Roman" panose="02020603050405020304" pitchFamily="18" charset="0"/>
              </a:rPr>
              <a:t> our mission statement: Empowering every person and every organization on the planet to achieve more.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An example of this is the “Partner Pledge”</a:t>
            </a:r>
            <a:r>
              <a:rPr lang="en-ZA" sz="900" baseline="30000">
                <a:effectLst/>
                <a:latin typeface="Calibri" panose="020F0502020204030204" pitchFamily="34" charset="0"/>
                <a:ea typeface="Calibri" panose="020F0502020204030204" pitchFamily="34" charset="0"/>
                <a:cs typeface="Times New Roman" panose="02020603050405020304" pitchFamily="18" charset="0"/>
              </a:rPr>
              <a:t> 4</a:t>
            </a:r>
            <a:r>
              <a:rPr lang="en-ZA" sz="900">
                <a:effectLst/>
                <a:latin typeface="Calibri" panose="020F0502020204030204" pitchFamily="34" charset="0"/>
                <a:ea typeface="Calibri" panose="020F0502020204030204" pitchFamily="34" charset="0"/>
                <a:cs typeface="Times New Roman" panose="02020603050405020304" pitchFamily="18" charset="0"/>
              </a:rPr>
              <a:t> run from our Western Europe region, which allows partners to commit to meeting targets for sustainability, diversity and inclusion, digital skills, and responsible AI.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ZA" sz="900">
                <a:effectLst/>
                <a:latin typeface="Calibri" panose="020F0502020204030204" pitchFamily="34" charset="0"/>
                <a:ea typeface="Calibri" panose="020F0502020204030204" pitchFamily="34" charset="0"/>
                <a:cs typeface="Times New Roman" panose="02020603050405020304" pitchFamily="18" charset="0"/>
              </a:rPr>
              <a:t>And in the U.S., Microsoft announced a sweeping racial justice plan</a:t>
            </a:r>
            <a:r>
              <a:rPr lang="en-US" sz="900" baseline="30000">
                <a:effectLst/>
                <a:latin typeface="Calibri" panose="020F0502020204030204" pitchFamily="34" charset="0"/>
                <a:ea typeface="Calibri" panose="020F0502020204030204" pitchFamily="34" charset="0"/>
                <a:cs typeface="Times New Roman" panose="02020603050405020304" pitchFamily="18" charset="0"/>
              </a:rPr>
              <a:t>5</a:t>
            </a:r>
            <a:r>
              <a:rPr lang="en-ZA" sz="900">
                <a:effectLst/>
                <a:latin typeface="Calibri" panose="020F0502020204030204" pitchFamily="34" charset="0"/>
                <a:ea typeface="Calibri" panose="020F0502020204030204" pitchFamily="34" charset="0"/>
                <a:cs typeface="Times New Roman" panose="02020603050405020304" pitchFamily="18" charset="0"/>
              </a:rPr>
              <a:t>, including an initiative to spend $150 million on diversity and inclusion programs, and to double its number of Black and African American managers and senior employees by 2025.</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9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900">
                <a:effectLst/>
                <a:latin typeface="Calibri" panose="020F0502020204030204" pitchFamily="34" charset="0"/>
                <a:ea typeface="Calibri" panose="020F0502020204030204" pitchFamily="34" charset="0"/>
                <a:cs typeface="Times New Roman" panose="02020603050405020304" pitchFamily="18" charset="0"/>
              </a:rPr>
              <a:t> </a:t>
            </a:r>
            <a:r>
              <a:rPr lang="en-US" sz="9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How much do SMBs trust Microsoft? (mailchi.mp)</a:t>
            </a:r>
            <a:r>
              <a:rPr lang="en-US" sz="90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900" baseline="30000">
                <a:effectLst/>
                <a:latin typeface="Calibri" panose="020F0502020204030204" pitchFamily="34" charset="0"/>
                <a:ea typeface="Calibri" panose="020F0502020204030204" pitchFamily="34" charset="0"/>
                <a:cs typeface="Times New Roman" panose="02020603050405020304" pitchFamily="18" charset="0"/>
              </a:rPr>
              <a:t>2</a:t>
            </a:r>
            <a:r>
              <a:rPr lang="en-ZA" sz="900">
                <a:effectLst/>
                <a:latin typeface="Calibri" panose="020F0502020204030204" pitchFamily="34" charset="0"/>
                <a:ea typeface="Calibri" panose="020F0502020204030204" pitchFamily="34" charset="0"/>
                <a:cs typeface="Times New Roman" panose="02020603050405020304" pitchFamily="18" charset="0"/>
              </a:rPr>
              <a:t>Microsoft SMB Voice &amp; Attitudes to Technology Study 2022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aseline="30000">
                <a:effectLst/>
                <a:latin typeface="Calibri" panose="020F0502020204030204" pitchFamily="34" charset="0"/>
                <a:ea typeface="Calibri" panose="020F0502020204030204" pitchFamily="34" charset="0"/>
                <a:cs typeface="Times New Roman" panose="02020603050405020304" pitchFamily="18" charset="0"/>
              </a:rPr>
              <a:t>3 </a:t>
            </a:r>
            <a:r>
              <a:rPr lang="en-ZA" sz="900">
                <a:effectLst/>
                <a:latin typeface="Calibri" panose="020F0502020204030204" pitchFamily="34" charset="0"/>
                <a:ea typeface="Calibri" panose="020F0502020204030204" pitchFamily="34" charset="0"/>
                <a:cs typeface="Times New Roman" panose="02020603050405020304" pitchFamily="18" charset="0"/>
              </a:rPr>
              <a:t>Microsoft By The Numbers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aseline="30000">
                <a:effectLst/>
                <a:latin typeface="Calibri" panose="020F0502020204030204" pitchFamily="34" charset="0"/>
                <a:ea typeface="Calibri" panose="020F0502020204030204" pitchFamily="34" charset="0"/>
                <a:cs typeface="Times New Roman" panose="02020603050405020304" pitchFamily="18" charset="0"/>
              </a:rPr>
              <a:t>4 </a:t>
            </a:r>
            <a:r>
              <a:rPr lang="en-US" sz="9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Partner Pledge (microsoft.com)</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aseline="30000">
                <a:effectLst/>
                <a:latin typeface="Calibri" panose="020F0502020204030204" pitchFamily="34" charset="0"/>
                <a:ea typeface="Calibri" panose="020F0502020204030204" pitchFamily="34" charset="0"/>
                <a:cs typeface="Times New Roman" panose="02020603050405020304" pitchFamily="18" charset="0"/>
              </a:rPr>
              <a:t>5 </a:t>
            </a:r>
            <a:r>
              <a:rPr lang="en-US" sz="9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Racial Equity Initiative | Microsoft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a:effectLst/>
                <a:latin typeface="Calibri" panose="020F0502020204030204" pitchFamily="34" charset="0"/>
                <a:ea typeface="Calibri" panose="020F0502020204030204" pitchFamily="34" charset="0"/>
                <a:cs typeface="Times New Roman" panose="02020603050405020304" pitchFamily="18" charset="0"/>
              </a:rPr>
              <a:t> </a:t>
            </a:r>
          </a:p>
          <a:p>
            <a:endParaRPr lang="en-GB"/>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1076525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900" kern="1200">
                <a:solidFill>
                  <a:schemeClr val="tx1"/>
                </a:solidFill>
                <a:effectLst/>
                <a:latin typeface="Segoe UI Light" pitchFamily="34" charset="0"/>
                <a:ea typeface="+mn-ea"/>
                <a:cs typeface="+mn-cs"/>
              </a:rPr>
              <a:t>Helping you take advantage of Microsoft Cloud </a:t>
            </a:r>
          </a:p>
          <a:p>
            <a:r>
              <a:rPr lang="en-US" sz="900" b="1" kern="1200">
                <a:solidFill>
                  <a:schemeClr val="tx1"/>
                </a:solidFill>
                <a:effectLst/>
                <a:latin typeface="Segoe UI Light" pitchFamily="34" charset="0"/>
                <a:ea typeface="+mn-ea"/>
                <a:cs typeface="+mn-cs"/>
              </a:rPr>
              <a:t> </a:t>
            </a:r>
            <a:endParaRPr lang="en-US" sz="900" kern="1200">
              <a:solidFill>
                <a:schemeClr val="tx1"/>
              </a:solidFill>
              <a:effectLst/>
              <a:latin typeface="Segoe UI Light" pitchFamily="34" charset="0"/>
              <a:ea typeface="+mn-ea"/>
              <a:cs typeface="+mn-cs"/>
            </a:endParaRPr>
          </a:p>
          <a:p>
            <a:r>
              <a:rPr lang="en-US" sz="900" kern="1200">
                <a:solidFill>
                  <a:schemeClr val="tx1"/>
                </a:solidFill>
                <a:effectLst/>
                <a:latin typeface="Segoe UI Light" pitchFamily="34" charset="0"/>
                <a:ea typeface="+mn-ea"/>
                <a:cs typeface="+mn-cs"/>
              </a:rPr>
              <a:t>To help you take the next step with the Microsoft Cloud, Microsoft provides frameworks, learning resources, and partnerships.</a:t>
            </a:r>
          </a:p>
          <a:p>
            <a:r>
              <a:rPr lang="en-US" sz="900" kern="1200">
                <a:solidFill>
                  <a:schemeClr val="tx1"/>
                </a:solidFill>
                <a:effectLst/>
                <a:latin typeface="Segoe UI Light" pitchFamily="34" charset="0"/>
                <a:ea typeface="+mn-ea"/>
                <a:cs typeface="+mn-cs"/>
              </a:rPr>
              <a:t> </a:t>
            </a: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3858189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a:effectLst/>
                <a:latin typeface="Segoe UI" panose="020B0502040204020203" pitchFamily="34" charset="0"/>
              </a:rPr>
              <a:t>Customize with local organizations at https://customers.microsoft.com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a:effectLst/>
                <a:latin typeface="Segoe UI" panose="020B0502040204020203" pitchFamily="34" charset="0"/>
              </a:rPr>
              <a:t>It is important to remember that Microsoft datacenters support organization of all types in all areas of the world. Land, energy, water, and other resources that go into a datacenter are fueling businesses, governments, healthcare providers, education, non-profit organizations. Microsoft datacenters and the cloud services delivered from these facilities support the digitized world. </a:t>
            </a:r>
            <a:endParaRPr lang="en-US" sz="900">
              <a:effectLst/>
            </a:endParaRP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4061231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docs.microsoft.com</a:t>
            </a:r>
            <a:r>
              <a:rPr lang="en-US"/>
              <a:t>/</a:t>
            </a:r>
            <a:r>
              <a:rPr lang="en-US" err="1"/>
              <a:t>en</a:t>
            </a:r>
            <a:r>
              <a:rPr lang="en-US"/>
              <a:t>-us/learn/modules/</a:t>
            </a:r>
            <a:r>
              <a:rPr lang="en-US" err="1"/>
              <a:t>microsoft</a:t>
            </a:r>
            <a:r>
              <a:rPr lang="en-US"/>
              <a:t>-runs-on-trust/1-introduction</a:t>
            </a:r>
          </a:p>
          <a:p>
            <a:r>
              <a:rPr lang="en-US"/>
              <a:t>https://</a:t>
            </a:r>
            <a:r>
              <a:rPr lang="en-US" err="1"/>
              <a:t>news.microsoft.com</a:t>
            </a:r>
            <a:r>
              <a:rPr lang="en-US"/>
              <a:t>/</a:t>
            </a:r>
            <a:r>
              <a:rPr lang="en-US" err="1"/>
              <a:t>bythenumbers</a:t>
            </a:r>
            <a:r>
              <a:rPr lang="en-US"/>
              <a:t>/</a:t>
            </a:r>
            <a:r>
              <a:rPr lang="en-US" err="1"/>
              <a:t>en</a:t>
            </a:r>
            <a:r>
              <a:rPr lang="en-US"/>
              <a:t>/cyber-attacks</a:t>
            </a:r>
          </a:p>
          <a:p>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03787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hlinkClick r:id="rId3"/>
              </a:rPr>
              <a:t>Azure Sustainability—Sustainable Technologies | Microsoft Azure</a:t>
            </a:r>
            <a:endParaRPr lang="en-US" sz="9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hlinkClick r:id="rId4"/>
              </a:rPr>
              <a:t>Microsoft will replenish more water than it consumes by 2030 - The Official Microsoft Blog</a:t>
            </a:r>
            <a:endParaRPr lang="en-US" sz="9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hlinkClick r:id="rId5"/>
              </a:rPr>
              <a:t>Microsoft commits to achieve ‘zero waste’ goals by 2030 - The Official Microsoft Blog</a:t>
            </a:r>
            <a:endParaRPr lang="en-US" sz="9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a:p>
          <a:p>
            <a:pPr marL="0" indent="0">
              <a:buFont typeface="Arial" panose="020B0604020202020204" pitchFamily="34" charset="0"/>
              <a:buNone/>
            </a:pPr>
            <a:endParaRPr lang="en-US" sz="900">
              <a:solidFill>
                <a:schemeClr val="tx1"/>
              </a:solidFill>
              <a:latin typeface="Segoe UI" panose="020B0502040204020203" pitchFamily="34" charset="0"/>
              <a:cs typeface="Segoe UI" panose="020B0502040204020203" pitchFamily="34" charset="0"/>
            </a:endParaRPr>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368239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900" b="0" i="0" kern="1200">
                <a:solidFill>
                  <a:schemeClr val="tx1"/>
                </a:solidFill>
                <a:effectLst/>
                <a:latin typeface="Segoe UI Semilight" panose="020B0402040204020203" pitchFamily="34" charset="0"/>
                <a:ea typeface="+mn-ea"/>
                <a:cs typeface="+mn-cs"/>
              </a:rPr>
              <a:t>This map outlines the massive scale of Azure.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900" b="0" i="0" kern="1200">
              <a:solidFill>
                <a:schemeClr val="tx1"/>
              </a:solidFill>
              <a:effectLst/>
              <a:latin typeface="Segoe UI Semilight" panose="020B0402040204020203"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kern="1200">
                <a:solidFill>
                  <a:schemeClr val="tx1"/>
                </a:solidFill>
                <a:effectLst/>
                <a:latin typeface="Segoe UI Semilight" panose="020B0402040204020203" pitchFamily="34" charset="0"/>
                <a:ea typeface="+mn-ea"/>
                <a:cs typeface="+mn-cs"/>
              </a:rPr>
              <a:t>Azure is available in 60 regions worldwide, more than any other cloud providers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i="0" kern="1200">
                <a:solidFill>
                  <a:schemeClr val="tx1"/>
                </a:solidFill>
                <a:effectLst/>
                <a:latin typeface="+mn-lt"/>
                <a:ea typeface="+mn-ea"/>
                <a:cs typeface="+mn-cs"/>
              </a:rPr>
              <a:t>We have one of the largest global networks, over 130,000 miles of fiber on land and sub-sea.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i="0" kern="1200">
                <a:solidFill>
                  <a:schemeClr val="tx1"/>
                </a:solidFill>
                <a:effectLst/>
                <a:latin typeface="+mn-lt"/>
                <a:ea typeface="+mn-ea"/>
                <a:cs typeface="+mn-cs"/>
              </a:rPr>
              <a:t>We have 160+ edge sites, pairing points, that allow customers to bring their networks and connect them to ours. Our list of regions and edge sites continues to expand. </a:t>
            </a:r>
            <a:endParaRPr lang="en-NZ" sz="900" i="0" kern="1200">
              <a:solidFill>
                <a:schemeClr val="tx1"/>
              </a:solidFill>
              <a:effectLst/>
              <a:latin typeface="Segoe UI Semilight" panose="020B0402040204020203" pitchFamily="34" charset="0"/>
              <a:ea typeface="+mn-ea"/>
              <a:cs typeface="+mn-cs"/>
            </a:endParaRPr>
          </a:p>
          <a:p>
            <a:pPr marL="171450" indent="-171450">
              <a:buFont typeface="Wingdings" panose="05000000000000000000" pitchFamily="2" charset="2"/>
              <a:buChar char="§"/>
            </a:pPr>
            <a:r>
              <a:rPr lang="en-US" sz="900" b="0" i="0" kern="1200">
                <a:solidFill>
                  <a:schemeClr val="tx1"/>
                </a:solidFill>
                <a:effectLst/>
                <a:latin typeface="Segoe UI Semilight" panose="020B0402040204020203" pitchFamily="34" charset="0"/>
                <a:ea typeface="+mn-ea"/>
                <a:cs typeface="+mn-cs"/>
              </a:rPr>
              <a:t>Data that traverses between Azure datacenters and regions remains in Microsoft’s network and </a:t>
            </a:r>
            <a:r>
              <a:rPr lang="en-US" sz="900" kern="1200">
                <a:solidFill>
                  <a:schemeClr val="tx1"/>
                </a:solidFill>
                <a:effectLst/>
                <a:latin typeface="Segoe UI Semilight" panose="020B0402040204020203" pitchFamily="34" charset="0"/>
                <a:ea typeface="+mn-ea"/>
                <a:cs typeface="+mn-cs"/>
              </a:rPr>
              <a:t>does not flow over the public Internet</a:t>
            </a:r>
            <a:r>
              <a:rPr lang="en-US" sz="900" b="0" i="0" kern="1200">
                <a:solidFill>
                  <a:schemeClr val="tx1"/>
                </a:solidFill>
                <a:effectLst/>
                <a:latin typeface="Segoe UI Semilight" panose="020B0402040204020203" pitchFamily="34" charset="0"/>
                <a:ea typeface="+mn-ea"/>
                <a:cs typeface="+mn-cs"/>
              </a:rPr>
              <a:t>. </a:t>
            </a:r>
            <a:r>
              <a:rPr lang="en-US" sz="1200" kern="1200">
                <a:solidFill>
                  <a:schemeClr val="tx1"/>
                </a:solidFill>
                <a:effectLst/>
                <a:latin typeface="Segoe UI Semilight" panose="020B0402040204020203" pitchFamily="34" charset="0"/>
                <a:ea typeface="+mn-ea"/>
                <a:cs typeface="+mn-cs"/>
              </a:rPr>
              <a:t>This includes all traffic between Microsoft services anywhere in the world.</a:t>
            </a:r>
          </a:p>
          <a:p>
            <a:pPr marL="628650" lvl="1" indent="-171450">
              <a:buFont typeface="Wingdings" panose="05000000000000000000" pitchFamily="2" charset="2"/>
              <a:buChar char="§"/>
            </a:pPr>
            <a:r>
              <a:rPr lang="en-US" sz="1200" kern="1200">
                <a:solidFill>
                  <a:schemeClr val="tx1"/>
                </a:solidFill>
                <a:effectLst/>
                <a:latin typeface="Segoe UI Semilight" panose="020B0402040204020203" pitchFamily="34" charset="0"/>
                <a:ea typeface="+mn-ea"/>
                <a:cs typeface="+mn-cs"/>
              </a:rPr>
              <a:t>For example, within Azure, traffic between virtual machines, storage, and SQL communication traverses only the Microsoft network, regardless of the source and destination region. Intra-region </a:t>
            </a:r>
            <a:r>
              <a:rPr lang="en-US" sz="1200" kern="1200" err="1">
                <a:solidFill>
                  <a:schemeClr val="tx1"/>
                </a:solidFill>
                <a:effectLst/>
                <a:latin typeface="Segoe UI Semilight" panose="020B0402040204020203" pitchFamily="34" charset="0"/>
                <a:ea typeface="+mn-ea"/>
                <a:cs typeface="+mn-cs"/>
              </a:rPr>
              <a:t>VNet</a:t>
            </a:r>
            <a:r>
              <a:rPr lang="en-US" sz="1200" kern="1200">
                <a:solidFill>
                  <a:schemeClr val="tx1"/>
                </a:solidFill>
                <a:effectLst/>
                <a:latin typeface="Segoe UI Semilight" panose="020B0402040204020203" pitchFamily="34" charset="0"/>
                <a:ea typeface="+mn-ea"/>
                <a:cs typeface="+mn-cs"/>
              </a:rPr>
              <a:t>-to-</a:t>
            </a:r>
            <a:r>
              <a:rPr lang="en-US" sz="1200" kern="1200" err="1">
                <a:solidFill>
                  <a:schemeClr val="tx1"/>
                </a:solidFill>
                <a:effectLst/>
                <a:latin typeface="Segoe UI Semilight" panose="020B0402040204020203" pitchFamily="34" charset="0"/>
                <a:ea typeface="+mn-ea"/>
                <a:cs typeface="+mn-cs"/>
              </a:rPr>
              <a:t>VNet</a:t>
            </a:r>
            <a:r>
              <a:rPr lang="en-US" sz="1200" kern="1200">
                <a:solidFill>
                  <a:schemeClr val="tx1"/>
                </a:solidFill>
                <a:effectLst/>
                <a:latin typeface="Segoe UI Semilight" panose="020B0402040204020203" pitchFamily="34" charset="0"/>
                <a:ea typeface="+mn-ea"/>
                <a:cs typeface="+mn-cs"/>
              </a:rPr>
              <a:t> traffic, as well as cross-region </a:t>
            </a:r>
            <a:r>
              <a:rPr lang="en-US" sz="1200" kern="1200" err="1">
                <a:solidFill>
                  <a:schemeClr val="tx1"/>
                </a:solidFill>
                <a:effectLst/>
                <a:latin typeface="Segoe UI Semilight" panose="020B0402040204020203" pitchFamily="34" charset="0"/>
                <a:ea typeface="+mn-ea"/>
                <a:cs typeface="+mn-cs"/>
              </a:rPr>
              <a:t>VNet</a:t>
            </a:r>
            <a:r>
              <a:rPr lang="en-US" sz="1200" kern="1200">
                <a:solidFill>
                  <a:schemeClr val="tx1"/>
                </a:solidFill>
                <a:effectLst/>
                <a:latin typeface="Segoe UI Semilight" panose="020B0402040204020203" pitchFamily="34" charset="0"/>
                <a:ea typeface="+mn-ea"/>
                <a:cs typeface="+mn-cs"/>
              </a:rPr>
              <a:t>-to-</a:t>
            </a:r>
            <a:r>
              <a:rPr lang="en-US" sz="1200" kern="1200" err="1">
                <a:solidFill>
                  <a:schemeClr val="tx1"/>
                </a:solidFill>
                <a:effectLst/>
                <a:latin typeface="Segoe UI Semilight" panose="020B0402040204020203" pitchFamily="34" charset="0"/>
                <a:ea typeface="+mn-ea"/>
                <a:cs typeface="+mn-cs"/>
              </a:rPr>
              <a:t>VNet</a:t>
            </a:r>
            <a:r>
              <a:rPr lang="en-US" sz="1200" kern="1200">
                <a:solidFill>
                  <a:schemeClr val="tx1"/>
                </a:solidFill>
                <a:effectLst/>
                <a:latin typeface="Segoe UI Semilight" panose="020B0402040204020203" pitchFamily="34" charset="0"/>
                <a:ea typeface="+mn-ea"/>
                <a:cs typeface="+mn-cs"/>
              </a:rPr>
              <a:t> traffic, stays on the Microsoft network.</a:t>
            </a:r>
          </a:p>
          <a:p>
            <a:pPr marL="628650" lvl="1" indent="-171450">
              <a:buFont typeface="Wingdings" panose="05000000000000000000" pitchFamily="2" charset="2"/>
              <a:buChar char="§"/>
            </a:pPr>
            <a:endParaRPr lang="en-NZ" sz="1200" i="1" kern="1200">
              <a:solidFill>
                <a:schemeClr val="tx1"/>
              </a:solidFill>
              <a:effectLst/>
              <a:latin typeface="Segoe UI Semilight" panose="020B0402040204020203" pitchFamily="34" charset="0"/>
              <a:ea typeface="+mn-ea"/>
              <a:cs typeface="+mn-cs"/>
            </a:endParaRPr>
          </a:p>
          <a:p>
            <a:pPr marL="0" indent="0">
              <a:buFont typeface="Wingdings" panose="05000000000000000000" pitchFamily="2" charset="2"/>
              <a:buNone/>
            </a:pPr>
            <a:r>
              <a:rPr lang="en-US" sz="1200" b="1" u="sng" kern="1200">
                <a:solidFill>
                  <a:schemeClr val="tx1"/>
                </a:solidFill>
                <a:effectLst/>
                <a:latin typeface="Segoe UI Semilight" panose="020B0402040204020203" pitchFamily="34" charset="0"/>
                <a:ea typeface="+mn-ea"/>
                <a:cs typeface="+mn-cs"/>
              </a:rPr>
              <a:t>Additional notes for speaker background</a:t>
            </a:r>
          </a:p>
          <a:p>
            <a:pPr marL="171450" indent="-171450">
              <a:buFont typeface="Wingdings" panose="05000000000000000000" pitchFamily="2" charset="2"/>
              <a:buChar char="§"/>
            </a:pPr>
            <a:r>
              <a:rPr lang="en-US" sz="1200" kern="1200">
                <a:solidFill>
                  <a:schemeClr val="tx1"/>
                </a:solidFill>
                <a:effectLst/>
                <a:latin typeface="Segoe UI Semilight" panose="020B0402040204020203" pitchFamily="34" charset="0"/>
                <a:ea typeface="+mn-ea"/>
                <a:cs typeface="+mn-cs"/>
              </a:rPr>
              <a:t>The reliability and performance of cloud services is determined in part by the network and (in addition to having more datacenter regions than any of our competitors) Microsoft’s network is also one of the largest in the world.</a:t>
            </a:r>
          </a:p>
          <a:p>
            <a:pPr marL="171450" indent="-171450">
              <a:buFont typeface="Wingdings" panose="05000000000000000000" pitchFamily="2" charset="2"/>
              <a:buChar char="§"/>
            </a:pPr>
            <a:r>
              <a:rPr lang="en-US" sz="1200" kern="1200">
                <a:solidFill>
                  <a:schemeClr val="tx1"/>
                </a:solidFill>
                <a:effectLst/>
                <a:latin typeface="Segoe UI Semilight" panose="020B0402040204020203" pitchFamily="34" charset="0"/>
                <a:ea typeface="+mn-ea"/>
                <a:cs typeface="+mn-cs"/>
              </a:rPr>
              <a:t>The Microsoft global wide-area network (WAN) plays an important part in delivering a great cloud service experience – offering near-perfect availability, high capacity, and the flexibility to respond to unpredictable demand spikes.</a:t>
            </a:r>
          </a:p>
          <a:p>
            <a:pPr marL="171450" indent="-171450">
              <a:buFont typeface="Wingdings" panose="05000000000000000000" pitchFamily="2" charset="2"/>
              <a:buChar char="§"/>
            </a:pPr>
            <a:endParaRPr lang="en-US" sz="1200" kern="1200">
              <a:solidFill>
                <a:schemeClr val="tx1"/>
              </a:solidFill>
              <a:effectLst/>
              <a:latin typeface="Segoe UI Semilight" panose="020B0402040204020203" pitchFamily="34" charset="0"/>
              <a:ea typeface="+mn-ea"/>
              <a:cs typeface="+mn-cs"/>
            </a:endParaRPr>
          </a:p>
          <a:p>
            <a:pPr marL="0" indent="0">
              <a:buFont typeface="Wingdings" panose="05000000000000000000" pitchFamily="2" charset="2"/>
              <a:buNone/>
            </a:pPr>
            <a:r>
              <a:rPr lang="en-US" sz="1200" b="1" u="sng" kern="1200">
                <a:solidFill>
                  <a:schemeClr val="tx1"/>
                </a:solidFill>
                <a:effectLst/>
                <a:highlight>
                  <a:srgbClr val="FFFF00"/>
                </a:highlight>
                <a:latin typeface="Segoe UI Semilight" panose="020B0402040204020203" pitchFamily="34" charset="0"/>
                <a:ea typeface="+mn-ea"/>
                <a:cs typeface="+mn-cs"/>
              </a:rPr>
              <a:t>NOTES FOR BRAZIL AUDIENCE (NDA)</a:t>
            </a:r>
          </a:p>
          <a:p>
            <a:pPr marL="228600" indent="-228600">
              <a:buFont typeface="Wingdings" panose="05000000000000000000" pitchFamily="2" charset="2"/>
              <a:buAutoNum type="arabicPeriod"/>
            </a:pPr>
            <a:r>
              <a:rPr lang="en-US" sz="1200" kern="1200">
                <a:solidFill>
                  <a:schemeClr val="tx1"/>
                </a:solidFill>
                <a:effectLst/>
                <a:highlight>
                  <a:srgbClr val="FFFF00"/>
                </a:highlight>
                <a:latin typeface="Segoe UI Semilight" panose="020B0402040204020203" pitchFamily="34" charset="0"/>
                <a:ea typeface="+mn-ea"/>
                <a:cs typeface="+mn-cs"/>
              </a:rPr>
              <a:t>We just launched under Customer Managed Access the Brazil </a:t>
            </a:r>
            <a:r>
              <a:rPr lang="en-US" sz="1200" kern="1200" err="1">
                <a:solidFill>
                  <a:schemeClr val="tx1"/>
                </a:solidFill>
                <a:effectLst/>
                <a:highlight>
                  <a:srgbClr val="FFFF00"/>
                </a:highlight>
                <a:latin typeface="Segoe UI Semilight" panose="020B0402040204020203" pitchFamily="34" charset="0"/>
                <a:ea typeface="+mn-ea"/>
                <a:cs typeface="+mn-cs"/>
              </a:rPr>
              <a:t>SouthEast</a:t>
            </a:r>
            <a:r>
              <a:rPr lang="en-US" sz="1200" kern="1200">
                <a:solidFill>
                  <a:schemeClr val="tx1"/>
                </a:solidFill>
                <a:effectLst/>
                <a:highlight>
                  <a:srgbClr val="FFFF00"/>
                </a:highlight>
                <a:latin typeface="Segoe UI Semilight" panose="020B0402040204020203" pitchFamily="34" charset="0"/>
                <a:ea typeface="+mn-ea"/>
                <a:cs typeface="+mn-cs"/>
              </a:rPr>
              <a:t> Region which can be used for DR/Regional Failover from Brazil South</a:t>
            </a:r>
          </a:p>
          <a:p>
            <a:pPr marL="228600" indent="-228600">
              <a:buFont typeface="Wingdings" panose="05000000000000000000" pitchFamily="2" charset="2"/>
              <a:buAutoNum type="arabicPeriod"/>
            </a:pPr>
            <a:r>
              <a:rPr lang="en-US" sz="1200" kern="1200">
                <a:solidFill>
                  <a:schemeClr val="tx1"/>
                </a:solidFill>
                <a:effectLst/>
                <a:highlight>
                  <a:srgbClr val="FFFF00"/>
                </a:highlight>
                <a:latin typeface="Segoe UI Semilight" panose="020B0402040204020203" pitchFamily="34" charset="0"/>
                <a:ea typeface="+mn-ea"/>
                <a:cs typeface="+mn-cs"/>
              </a:rPr>
              <a:t>We are expanding the Brazil South Region and will be adding Availability Zones in the first half of 2021.</a:t>
            </a:r>
          </a:p>
          <a:p>
            <a:endParaRPr lang="en-US"/>
          </a:p>
        </p:txBody>
      </p:sp>
      <p:sp>
        <p:nvSpPr>
          <p:cNvPr id="4" name="Tijdelijke aanduiding voor koptekst 3"/>
          <p:cNvSpPr>
            <a:spLocks noGrp="1"/>
          </p:cNvSpPr>
          <p:nvPr>
            <p:ph type="hdr" sz="quarter"/>
          </p:nvPr>
        </p:nvSpPr>
        <p:spPr/>
        <p:txBody>
          <a:bodyPr/>
          <a:lstStyle/>
          <a:p>
            <a:endParaRPr lang="en-US"/>
          </a:p>
        </p:txBody>
      </p:sp>
      <p:sp>
        <p:nvSpPr>
          <p:cNvPr id="5" name="Tijdelijke aanduiding voor voettekst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Tijdelijke aanduiding voor dianumm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132905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584527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we think about security, it starts with operational excellence from physical security to operational security to global cloud fabric that runs our clouds (Office365, Azure) and our security services.</a:t>
            </a:r>
          </a:p>
          <a:p>
            <a:pPr marL="171450" indent="-171450">
              <a:buFontTx/>
              <a:buChar char="-"/>
            </a:pPr>
            <a:endParaRPr lang="en-US"/>
          </a:p>
          <a:p>
            <a:r>
              <a:rPr lang="en-US" sz="900" kern="1200">
                <a:solidFill>
                  <a:schemeClr val="tx1"/>
                </a:solidFill>
                <a:effectLst/>
                <a:latin typeface="Segoe UI Light" pitchFamily="34" charset="0"/>
                <a:ea typeface="+mn-ea"/>
                <a:cs typeface="+mn-cs"/>
              </a:rPr>
              <a:t>The first side is the </a:t>
            </a:r>
            <a:r>
              <a:rPr lang="en-US" sz="900" b="1" kern="1200">
                <a:solidFill>
                  <a:schemeClr val="tx1"/>
                </a:solidFill>
                <a:effectLst/>
                <a:latin typeface="Segoe UI Light" pitchFamily="34" charset="0"/>
                <a:ea typeface="+mn-ea"/>
                <a:cs typeface="+mn-cs"/>
              </a:rPr>
              <a:t>secure foundation </a:t>
            </a:r>
            <a:r>
              <a:rPr lang="en-US" sz="900" kern="1200">
                <a:solidFill>
                  <a:schemeClr val="tx1"/>
                </a:solidFill>
                <a:effectLst/>
                <a:latin typeface="Segoe UI Light" pitchFamily="34" charset="0"/>
                <a:ea typeface="+mn-ea"/>
                <a:cs typeface="+mn-cs"/>
              </a:rPr>
              <a:t>of our cloud services. This is about how we operate our own cloud services, Azure, Office 365 and so forth. We have some of the world's best physical security, with fences and barbed wire and so on to provide secured building environments and within those buildings, secure server environments. </a:t>
            </a:r>
          </a:p>
          <a:p>
            <a:r>
              <a:rPr lang="en-US" sz="900" kern="1200">
                <a:solidFill>
                  <a:schemeClr val="tx1"/>
                </a:solidFill>
                <a:effectLst/>
                <a:latin typeface="Segoe UI Light" pitchFamily="34" charset="0"/>
                <a:ea typeface="+mn-ea"/>
                <a:cs typeface="+mn-cs"/>
              </a:rPr>
              <a:t> </a:t>
            </a:r>
          </a:p>
          <a:p>
            <a:r>
              <a:rPr lang="en-US" sz="900" kern="1200">
                <a:solidFill>
                  <a:schemeClr val="tx1"/>
                </a:solidFill>
                <a:effectLst/>
                <a:latin typeface="Segoe UI Light" pitchFamily="34" charset="0"/>
                <a:ea typeface="+mn-ea"/>
                <a:cs typeface="+mn-cs"/>
              </a:rPr>
              <a:t>To enter a server environment, for example, a person would have to pass through multiple physical layers and provide multiple forms of identification. They would also be scanned for metal in their pockets to make sure that they are not bringing devices in to steal information. So, there's a great deal of physical security in place that we do on behalf of all of our customers in our cloud services and that make it possible for our customers to really leverage the investment that we've made in that respect. </a:t>
            </a:r>
          </a:p>
          <a:p>
            <a:r>
              <a:rPr lang="en-US" sz="900" kern="1200">
                <a:solidFill>
                  <a:schemeClr val="tx1"/>
                </a:solidFill>
                <a:effectLst/>
                <a:latin typeface="Segoe UI Light" pitchFamily="34" charset="0"/>
                <a:ea typeface="+mn-ea"/>
                <a:cs typeface="+mn-cs"/>
              </a:rPr>
              <a:t> </a:t>
            </a:r>
          </a:p>
          <a:p>
            <a:r>
              <a:rPr lang="en-US" sz="900" b="1" kern="1200">
                <a:solidFill>
                  <a:schemeClr val="tx1"/>
                </a:solidFill>
                <a:effectLst/>
                <a:latin typeface="Segoe UI Light" pitchFamily="34" charset="0"/>
                <a:ea typeface="+mn-ea"/>
                <a:cs typeface="+mn-cs"/>
              </a:rPr>
              <a:t>Operational security. </a:t>
            </a:r>
            <a:r>
              <a:rPr lang="en-US" sz="900" kern="1200">
                <a:solidFill>
                  <a:schemeClr val="tx1"/>
                </a:solidFill>
                <a:effectLst/>
                <a:latin typeface="Segoe UI Light" pitchFamily="34" charset="0"/>
                <a:ea typeface="+mn-ea"/>
                <a:cs typeface="+mn-cs"/>
              </a:rPr>
              <a:t>One of the ways this comes to life is in our continual testing of our services, making sure that that we're finding vulnerabilities faster than the hackers can. We have a big focus on red team, blue team exercises. If you're not familiar with those, the idea is that we have dedicated professionals whose job it is to be on the good side but act like hackers —they’re constantly trying to find ways to penetrate the services, find ways that real hackers might attack us so that we can shore up our defenses. </a:t>
            </a:r>
          </a:p>
          <a:p>
            <a:r>
              <a:rPr lang="en-US" sz="900" kern="1200">
                <a:solidFill>
                  <a:schemeClr val="tx1"/>
                </a:solidFill>
                <a:effectLst/>
                <a:latin typeface="Segoe UI Light" pitchFamily="34" charset="0"/>
                <a:ea typeface="+mn-ea"/>
                <a:cs typeface="+mn-cs"/>
              </a:rPr>
              <a:t> </a:t>
            </a:r>
          </a:p>
          <a:p>
            <a:r>
              <a:rPr lang="en-US" sz="900" kern="1200">
                <a:solidFill>
                  <a:schemeClr val="tx1"/>
                </a:solidFill>
                <a:effectLst/>
                <a:latin typeface="Segoe UI Light" pitchFamily="34" charset="0"/>
                <a:ea typeface="+mn-ea"/>
                <a:cs typeface="+mn-cs"/>
              </a:rPr>
              <a:t>Another example of our operational excellence is around restricted access. When Microsoft employees need elevated access so that they can do maintenance on a service, or so they can investigate a customer support issue, they only have access to exactly the resources they need to access and for only exactly the amount of time that they need it. So, they have just in time and just enough access to do their work, and then they get out. They don't have any standing elevated access that allows them to view customer data. </a:t>
            </a:r>
          </a:p>
          <a:p>
            <a:r>
              <a:rPr lang="en-US" sz="900" kern="1200">
                <a:solidFill>
                  <a:schemeClr val="tx1"/>
                </a:solidFill>
                <a:effectLst/>
                <a:latin typeface="Segoe UI Light" pitchFamily="34" charset="0"/>
                <a:ea typeface="+mn-ea"/>
                <a:cs typeface="+mn-cs"/>
              </a:rPr>
              <a:t> </a:t>
            </a:r>
          </a:p>
          <a:p>
            <a:r>
              <a:rPr lang="en-US" sz="900" kern="1200">
                <a:solidFill>
                  <a:schemeClr val="tx1"/>
                </a:solidFill>
                <a:effectLst/>
                <a:latin typeface="Segoe UI Light" pitchFamily="34" charset="0"/>
                <a:ea typeface="+mn-ea"/>
                <a:cs typeface="+mn-cs"/>
              </a:rPr>
              <a:t>And this is something, again, where we can make an investment at Microsoft that gets heavily leveraged because all of our customers benefit. </a:t>
            </a:r>
          </a:p>
          <a:p>
            <a:r>
              <a:rPr lang="en-US" sz="900" kern="1200">
                <a:solidFill>
                  <a:schemeClr val="tx1"/>
                </a:solidFill>
                <a:effectLst/>
                <a:latin typeface="Segoe UI Light" pitchFamily="34" charset="0"/>
                <a:ea typeface="+mn-ea"/>
                <a:cs typeface="+mn-cs"/>
              </a:rPr>
              <a:t> </a:t>
            </a:r>
          </a:p>
          <a:p>
            <a:r>
              <a:rPr lang="en-US" sz="900" kern="1200">
                <a:solidFill>
                  <a:schemeClr val="tx1"/>
                </a:solidFill>
                <a:effectLst/>
                <a:latin typeface="Segoe UI Light" pitchFamily="34" charset="0"/>
                <a:ea typeface="+mn-ea"/>
                <a:cs typeface="+mn-cs"/>
              </a:rPr>
              <a:t>Lastly, </a:t>
            </a:r>
            <a:r>
              <a:rPr lang="en-US" sz="900" b="1" kern="1200">
                <a:solidFill>
                  <a:schemeClr val="tx1"/>
                </a:solidFill>
                <a:effectLst/>
                <a:latin typeface="Segoe UI Light" pitchFamily="34" charset="0"/>
                <a:ea typeface="+mn-ea"/>
                <a:cs typeface="+mn-cs"/>
              </a:rPr>
              <a:t>customer controls </a:t>
            </a:r>
            <a:r>
              <a:rPr lang="en-US" sz="900" kern="1200">
                <a:solidFill>
                  <a:schemeClr val="tx1"/>
                </a:solidFill>
                <a:effectLst/>
                <a:latin typeface="Segoe UI Light" pitchFamily="34" charset="0"/>
                <a:ea typeface="+mn-ea"/>
                <a:cs typeface="+mn-cs"/>
              </a:rPr>
              <a:t>are a huge important part of this. This is something that we get asked about a lot when we talk to customers about our cloud services. What are the things that I have at my control so that I can decide how I want to manage my data and access to it? Access controls, of course, are the very foundation of it. Multi-factor authentication for admins at customer sites who are in charge of operating Azure for that customer or operating Office 365. Having multi-factor authentication of course is a basic that we think is fundamental. </a:t>
            </a:r>
          </a:p>
          <a:p>
            <a:r>
              <a:rPr lang="en-US" sz="900" kern="1200">
                <a:solidFill>
                  <a:schemeClr val="tx1"/>
                </a:solidFill>
                <a:effectLst/>
                <a:latin typeface="Segoe UI Light" pitchFamily="34" charset="0"/>
                <a:ea typeface="+mn-ea"/>
                <a:cs typeface="+mn-cs"/>
              </a:rPr>
              <a:t> </a:t>
            </a:r>
          </a:p>
          <a:p>
            <a:r>
              <a:rPr lang="en-US" sz="900" kern="1200">
                <a:solidFill>
                  <a:schemeClr val="tx1"/>
                </a:solidFill>
                <a:effectLst/>
                <a:latin typeface="Segoe UI Light" pitchFamily="34" charset="0"/>
                <a:ea typeface="+mn-ea"/>
                <a:cs typeface="+mn-cs"/>
              </a:rPr>
              <a:t>And lastly, </a:t>
            </a:r>
            <a:r>
              <a:rPr lang="en-US" sz="900" b="1" kern="1200">
                <a:solidFill>
                  <a:schemeClr val="tx1"/>
                </a:solidFill>
                <a:effectLst/>
                <a:latin typeface="Segoe UI Light" pitchFamily="34" charset="0"/>
                <a:ea typeface="+mn-ea"/>
                <a:cs typeface="+mn-cs"/>
              </a:rPr>
              <a:t>network and distributed denial of service protection </a:t>
            </a:r>
            <a:r>
              <a:rPr lang="en-US" sz="900" kern="1200">
                <a:solidFill>
                  <a:schemeClr val="tx1"/>
                </a:solidFill>
                <a:effectLst/>
                <a:latin typeface="Segoe UI Light" pitchFamily="34" charset="0"/>
                <a:ea typeface="+mn-ea"/>
                <a:cs typeface="+mn-cs"/>
              </a:rPr>
              <a:t>is in place for all of these services. We do basic protection to ensure our services work reliably, and Azure customers can take advantage of additional protection at the network layer to suit their needs.</a:t>
            </a:r>
            <a:endParaRPr lang="en-US"/>
          </a:p>
          <a:p>
            <a:pPr marL="171450" indent="-171450">
              <a:buFontTx/>
              <a:buChar cha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525255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26.jpe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37277" y="2582862"/>
            <a:ext cx="9823498" cy="1828800"/>
          </a:xfrm>
          <a:prstGeom prst="rect">
            <a:avLst/>
          </a:prstGeom>
          <a:noFill/>
        </p:spPr>
        <p:txBody>
          <a:bodyPr lIns="0" tIns="0" rIns="0" bIns="182880" anchor="b" anchorCtr="0"/>
          <a:lstStyle>
            <a:lvl1pPr>
              <a:defRPr sz="4800" strike="noStrike" spc="-50" baseline="0">
                <a:solidFill>
                  <a:schemeClr val="tx2"/>
                </a:solidFill>
              </a:defRPr>
            </a:lvl1pPr>
          </a:lstStyle>
          <a:p>
            <a:r>
              <a:rPr lang="en-US"/>
              <a:t>Azure presentation title </a:t>
            </a:r>
            <a:br>
              <a:rPr lang="en-US"/>
            </a:br>
            <a:r>
              <a:rPr lang="en-US"/>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51338" y="4436713"/>
            <a:ext cx="9795376"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pic>
        <p:nvPicPr>
          <p:cNvPr id="2" name="Picture 1">
            <a:extLst>
              <a:ext uri="{FF2B5EF4-FFF2-40B4-BE49-F238E27FC236}">
                <a16:creationId xmlns:a16="http://schemas.microsoft.com/office/drawing/2014/main" id="{B79E2876-FB33-2646-85EE-84CA60F64DE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342898" y="0"/>
            <a:ext cx="6994525" cy="6994525"/>
          </a:xfrm>
          <a:prstGeom prst="rect">
            <a:avLst/>
          </a:prstGeom>
        </p:spPr>
      </p:pic>
    </p:spTree>
    <p:extLst>
      <p:ext uri="{BB962C8B-B14F-4D97-AF65-F5344CB8AC3E}">
        <p14:creationId xmlns:p14="http://schemas.microsoft.com/office/powerpoint/2010/main" val="9343058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342898" y="0"/>
            <a:ext cx="6093577" cy="6994525"/>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Tree>
    <p:extLst>
      <p:ext uri="{BB962C8B-B14F-4D97-AF65-F5344CB8AC3E}">
        <p14:creationId xmlns:p14="http://schemas.microsoft.com/office/powerpoint/2010/main" val="161817169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1192213"/>
            <a:ext cx="3690937" cy="917575"/>
          </a:xfrm>
          <a:prstGeom prst="rect">
            <a:avLst/>
          </a:prstGeom>
        </p:spPr>
        <p:txBody>
          <a:bodyPr lIns="0" tIns="0" rIns="0" bIns="0"/>
          <a:lstStyle>
            <a:lvl1pPr>
              <a:defRPr sz="18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54764" y="1192213"/>
            <a:ext cx="558414" cy="3862387"/>
          </a:xfrm>
          <a:prstGeom prst="rect">
            <a:avLst/>
          </a:prstGeom>
        </p:spPr>
        <p:txBody>
          <a:bodyPr wrap="square" lIns="0" tIns="0" rIns="0" bIns="0">
            <a:noAutofit/>
          </a:bodyPr>
          <a:lstStyle>
            <a:lvl1pPr marL="0" indent="0" defTabSz="517525">
              <a:spcAft>
                <a:spcPts val="500"/>
              </a:spcAft>
              <a:buNone/>
              <a:defRPr sz="1800" spc="0" baseline="0">
                <a:solidFill>
                  <a:schemeClr val="tx2"/>
                </a:solidFill>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a:t>
            </a:r>
            <a:br>
              <a:rPr lang="en-US"/>
            </a:br>
            <a:r>
              <a:rPr lang="en-US"/>
              <a:t>##</a:t>
            </a:r>
            <a:br>
              <a:rPr lang="en-US"/>
            </a:br>
            <a:r>
              <a:rPr lang="en-US"/>
              <a:t>##</a:t>
            </a:r>
            <a:br>
              <a:rPr lang="en-US"/>
            </a:br>
            <a:r>
              <a:rPr lang="en-US"/>
              <a:t>##</a:t>
            </a:r>
            <a:br>
              <a:rPr lang="en-US"/>
            </a:br>
            <a:r>
              <a:rPr lang="en-US"/>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913178" y="1192212"/>
            <a:ext cx="3356359" cy="3862387"/>
          </a:xfrm>
          <a:prstGeom prst="rect">
            <a:avLst/>
          </a:prstGeom>
        </p:spPr>
        <p:txBody>
          <a:bodyPr wrap="square" lIns="0" tIns="0" rIns="0" bIns="0">
            <a:noAutofit/>
          </a:bodyPr>
          <a:lstStyle>
            <a:lvl1pPr marL="0" indent="0" defTabSz="517525">
              <a:spcAft>
                <a:spcPts val="500"/>
              </a:spcAft>
              <a:buNone/>
              <a:defRPr sz="1800" spc="0" baseline="0">
                <a:solidFill>
                  <a:srgbClr val="000000"/>
                </a:solidFill>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Section Title</a:t>
            </a:r>
            <a:br>
              <a:rPr lang="en-US"/>
            </a:br>
            <a:r>
              <a:rPr lang="en-US"/>
              <a:t>Section Title</a:t>
            </a:r>
            <a:br>
              <a:rPr lang="en-US"/>
            </a:br>
            <a:r>
              <a:rPr lang="en-US"/>
              <a:t>Section Title</a:t>
            </a:r>
            <a:br>
              <a:rPr lang="en-US"/>
            </a:br>
            <a:r>
              <a:rPr lang="en-US"/>
              <a:t>Section Title</a:t>
            </a:r>
            <a:br>
              <a:rPr lang="en-US"/>
            </a:br>
            <a:r>
              <a:rPr lang="en-US"/>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1672388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65138" y="1961079"/>
            <a:ext cx="11533187" cy="307777"/>
          </a:xfrm>
          <a:prstGeom prst="rect">
            <a:avLst/>
          </a:prstGeom>
        </p:spPr>
        <p:txBody>
          <a:bodyPr wrap="square" lIns="0" tIns="0" rIns="0" bIns="0">
            <a:spAutoFit/>
          </a:bodyPr>
          <a:lstStyle>
            <a:lvl1pPr marL="0" indent="0">
              <a:lnSpc>
                <a:spcPts val="2400"/>
              </a:lnSpc>
              <a:buNone/>
              <a:defRPr sz="2000" b="0" i="0" spc="0">
                <a:solidFill>
                  <a:srgbClr val="000000"/>
                </a:solidFill>
                <a:latin typeface="+mj-lt"/>
              </a:defRPr>
            </a:lvl1pPr>
            <a:lvl2pPr marL="0" indent="0">
              <a:lnSpc>
                <a:spcPts val="2400"/>
              </a:lnSpc>
              <a:buNone/>
              <a:defRPr spc="0">
                <a:solidFill>
                  <a:srgbClr val="000000"/>
                </a:solidFill>
                <a:latin typeface="+mn-lt"/>
              </a:defRPr>
            </a:lvl2pPr>
            <a:lvl3pPr marL="457200" indent="0">
              <a:buNone/>
              <a:defRPr/>
            </a:lvl3pPr>
            <a:lvl4pPr marL="685800" indent="0">
              <a:buNone/>
              <a:defRPr/>
            </a:lvl4pPr>
            <a:lvl5pPr marL="914400"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65138" y="3075739"/>
            <a:ext cx="11533187" cy="220510"/>
          </a:xfrm>
          <a:prstGeom prst="rect">
            <a:avLst/>
          </a:prstGeom>
        </p:spPr>
        <p:txBody>
          <a:bodyPr lIns="0" tIns="0" rIns="0" bIns="0"/>
          <a:lstStyle>
            <a:lvl1pPr marL="0" indent="0">
              <a:lnSpc>
                <a:spcPts val="1800"/>
              </a:lnSpc>
              <a:spcBef>
                <a:spcPts val="0"/>
              </a:spcBef>
              <a:buNone/>
              <a:defRPr sz="1400" b="0" spc="0">
                <a:solidFill>
                  <a:schemeClr val="tx2"/>
                </a:solidFill>
                <a:latin typeface="+mj-lt"/>
              </a:defRPr>
            </a:lvl1pPr>
            <a:lvl2pPr marL="0" indent="0">
              <a:lnSpc>
                <a:spcPts val="1800"/>
              </a:lnSpc>
              <a:spcBef>
                <a:spcPts val="0"/>
              </a:spcBef>
              <a:buNone/>
              <a:defRPr sz="1400" spc="0">
                <a:solidFill>
                  <a:srgbClr val="000000"/>
                </a:solidFill>
              </a:defRPr>
            </a:lvl2pPr>
            <a:lvl3pPr marL="457200" indent="0">
              <a:buNone/>
              <a:defRPr/>
            </a:lvl3pPr>
            <a:lvl4pPr marL="685800" indent="0">
              <a:buNone/>
              <a:defRPr/>
            </a:lvl4pPr>
            <a:lvl5pPr marL="914400"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65138" y="4593491"/>
            <a:ext cx="11533187" cy="153888"/>
          </a:xfrm>
          <a:prstGeom prst="rect">
            <a:avLst/>
          </a:prstGeo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rgbClr val="000000"/>
                </a:solidFill>
              </a:defRPr>
            </a:lvl2pPr>
            <a:lvl3pPr marL="457200" indent="0">
              <a:buNone/>
              <a:defRPr/>
            </a:lvl3pPr>
            <a:lvl4pPr marL="68580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63276" y="4385524"/>
            <a:ext cx="11533187" cy="207967"/>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63276" y="3323870"/>
            <a:ext cx="11533187" cy="22044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Medium: body copy Segoe UI Regular 14/18</a:t>
            </a:r>
          </a:p>
        </p:txBody>
      </p:sp>
    </p:spTree>
    <p:extLst>
      <p:ext uri="{BB962C8B-B14F-4D97-AF65-F5344CB8AC3E}">
        <p14:creationId xmlns:p14="http://schemas.microsoft.com/office/powerpoint/2010/main" val="82208845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Heading Segoe UI </a:t>
            </a:r>
            <a:r>
              <a:rPr lang="en-US" err="1"/>
              <a:t>Semibold</a:t>
            </a:r>
            <a:r>
              <a:rPr lang="en-US"/>
              <a:t> 28/32</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65138" y="1960860"/>
            <a:ext cx="9572625" cy="3385542"/>
          </a:xfrm>
          <a:prstGeom prst="rect">
            <a:avLst/>
          </a:prstGeom>
        </p:spPr>
        <p:txBody>
          <a:bodyPr wrap="square" lIns="0" tIns="0" rIns="0" bIns="0">
            <a:spAutoFit/>
          </a:bodyPr>
          <a:lstStyle>
            <a:lvl1pPr marL="342900" marR="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endParaRPr lang="en-US"/>
          </a:p>
          <a:p>
            <a:pPr lvl="0"/>
            <a:endParaRPr lang="en-US"/>
          </a:p>
          <a:p>
            <a:pPr lvl="0"/>
            <a:endParaRPr lang="en-US"/>
          </a:p>
          <a:p>
            <a:pPr lvl="0"/>
            <a:endParaRPr lang="en-US"/>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65138" y="1960860"/>
            <a:ext cx="9572625" cy="615553"/>
          </a:xfrm>
          <a:prstGeom prst="rect">
            <a:avLst/>
          </a:prstGeom>
        </p:spPr>
        <p:txBody>
          <a:bodyPr wrap="square" lIns="0" tIns="0" rIns="0" bIns="0">
            <a:spAutoFit/>
          </a:bodyPr>
          <a:lstStyle>
            <a:lvl1pPr marL="0" indent="0">
              <a:lnSpc>
                <a:spcPts val="2400"/>
              </a:lnSpc>
              <a:buNone/>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65138" y="3214124"/>
            <a:ext cx="3690937"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405042" y="3214124"/>
            <a:ext cx="3690937"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313383" y="3214124"/>
            <a:ext cx="3690937" cy="220510"/>
          </a:xfrm>
          <a:prstGeom prst="rect">
            <a:avLst/>
          </a:prstGeo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63276" y="3445695"/>
            <a:ext cx="3690937"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405042" y="3445695"/>
            <a:ext cx="3690937"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320326" y="3445695"/>
            <a:ext cx="3690937" cy="2067104"/>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69385498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65138" y="2410676"/>
            <a:ext cx="3690937" cy="220510"/>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89438" y="2410676"/>
            <a:ext cx="3690937" cy="220510"/>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65138" y="2645384"/>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372768" y="2645384"/>
            <a:ext cx="3690937" cy="2067104"/>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11839620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74280" y="1631568"/>
            <a:ext cx="3681793" cy="3169920"/>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74663" y="1631565"/>
            <a:ext cx="3681412" cy="3161094"/>
          </a:xfrm>
          <a:prstGeom prst="rect">
            <a:avLst/>
          </a:prstGeom>
        </p:spPr>
        <p:txBody>
          <a:bodyPr anchor="ctr" anchorCtr="0">
            <a:noAutofit/>
          </a:bodyPr>
          <a:lstStyle>
            <a:lvl1pPr algn="ctr">
              <a:defRPr>
                <a:solidFill>
                  <a:schemeClr val="bg1"/>
                </a:solidFill>
              </a:defRPr>
            </a:lvl1pPr>
          </a:lstStyle>
          <a:p>
            <a:r>
              <a:rPr lang="en-US"/>
              <a:t>Drop photo here</a:t>
            </a:r>
          </a:p>
        </p:txBody>
      </p:sp>
      <p:pic>
        <p:nvPicPr>
          <p:cNvPr id="6" name="Picture 5"/>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95406" y="1631564"/>
            <a:ext cx="3684970" cy="3161093"/>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89438" y="1631566"/>
            <a:ext cx="3690937" cy="3161094"/>
          </a:xfrm>
          <a:prstGeom prst="rect">
            <a:avLst/>
          </a:prstGeom>
        </p:spPr>
        <p:txBody>
          <a:bodyPr anchor="ctr" anchorCtr="0">
            <a:noAutofit/>
          </a:bodyPr>
          <a:lstStyle>
            <a:lvl1pPr algn="ctr">
              <a:defRPr>
                <a:solidFill>
                  <a:schemeClr val="bg1"/>
                </a:solidFill>
              </a:defRPr>
            </a:lvl1pPr>
          </a:lstStyle>
          <a:p>
            <a:r>
              <a:rPr lang="en-US"/>
              <a:t>Drop photo here</a:t>
            </a: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307388" y="1631566"/>
            <a:ext cx="3681793" cy="3165507"/>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307388" y="1631565"/>
            <a:ext cx="3681412" cy="3161095"/>
          </a:xfrm>
          <a:prstGeom prst="rect">
            <a:avLst/>
          </a:prstGeom>
        </p:spPr>
        <p:txBody>
          <a:bodyPr anchor="ctr" anchorCtr="0">
            <a:noAutofit/>
          </a:bodyPr>
          <a:lstStyle>
            <a:lvl1pPr algn="ctr">
              <a:defRPr>
                <a:solidFill>
                  <a:schemeClr val="bg1"/>
                </a:solidFill>
              </a:defRPr>
            </a:lvl1pPr>
          </a:lstStyle>
          <a:p>
            <a:r>
              <a:rPr lang="en-US"/>
              <a:t>Drop photo here</a:t>
            </a:r>
          </a:p>
        </p:txBody>
      </p:sp>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65138" y="5026024"/>
            <a:ext cx="3690937" cy="220510"/>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0" name="Text Placeholder 4"/>
          <p:cNvSpPr>
            <a:spLocks noGrp="1"/>
          </p:cNvSpPr>
          <p:nvPr>
            <p:ph type="body" sz="quarter" idx="13" hasCustomPrompt="1"/>
          </p:nvPr>
        </p:nvSpPr>
        <p:spPr>
          <a:xfrm>
            <a:off x="8307388" y="5026024"/>
            <a:ext cx="3690937" cy="220510"/>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89438" y="5026024"/>
            <a:ext cx="3690937" cy="220510"/>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74280" y="5260328"/>
            <a:ext cx="3690937" cy="912942"/>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92422" y="5260328"/>
            <a:ext cx="3690937" cy="912942"/>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307388" y="5260328"/>
            <a:ext cx="3690937" cy="912942"/>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65139" y="3230880"/>
            <a:ext cx="1727200" cy="451342"/>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4" name="Text Placeholder 4"/>
          <p:cNvSpPr>
            <a:spLocks noGrp="1"/>
          </p:cNvSpPr>
          <p:nvPr>
            <p:ph type="body" sz="quarter" idx="15" hasCustomPrompt="1"/>
          </p:nvPr>
        </p:nvSpPr>
        <p:spPr>
          <a:xfrm>
            <a:off x="2426019" y="3230880"/>
            <a:ext cx="1727200" cy="451342"/>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6" name="Text Placeholder 4"/>
          <p:cNvSpPr>
            <a:spLocks noGrp="1"/>
          </p:cNvSpPr>
          <p:nvPr>
            <p:ph type="body" sz="quarter" idx="17" hasCustomPrompt="1"/>
          </p:nvPr>
        </p:nvSpPr>
        <p:spPr>
          <a:xfrm>
            <a:off x="4386899" y="3230880"/>
            <a:ext cx="1727200" cy="451342"/>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8" name="Text Placeholder 4"/>
          <p:cNvSpPr>
            <a:spLocks noGrp="1"/>
          </p:cNvSpPr>
          <p:nvPr>
            <p:ph type="body" sz="quarter" idx="19" hasCustomPrompt="1"/>
          </p:nvPr>
        </p:nvSpPr>
        <p:spPr>
          <a:xfrm>
            <a:off x="6347779" y="3230880"/>
            <a:ext cx="1727200" cy="451342"/>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0" name="Text Placeholder 4"/>
          <p:cNvSpPr>
            <a:spLocks noGrp="1"/>
          </p:cNvSpPr>
          <p:nvPr>
            <p:ph type="body" sz="quarter" idx="21" hasCustomPrompt="1"/>
          </p:nvPr>
        </p:nvSpPr>
        <p:spPr>
          <a:xfrm>
            <a:off x="8308659" y="3230880"/>
            <a:ext cx="1727200" cy="451342"/>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2" name="Text Placeholder 4"/>
          <p:cNvSpPr>
            <a:spLocks noGrp="1"/>
          </p:cNvSpPr>
          <p:nvPr>
            <p:ph type="body" sz="quarter" idx="23" hasCustomPrompt="1"/>
          </p:nvPr>
        </p:nvSpPr>
        <p:spPr>
          <a:xfrm>
            <a:off x="10269538" y="3230880"/>
            <a:ext cx="1727200" cy="451342"/>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65139"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427288"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rgbClr val="000000"/>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89438"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rgbClr val="000000"/>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354763"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rgbClr val="000000"/>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302625"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rgbClr val="000000"/>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269538" y="2065338"/>
            <a:ext cx="261936" cy="263525"/>
          </a:xfrm>
          <a:prstGeom prst="rect">
            <a:avLst/>
          </a:prstGeo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rgbClr val="000000"/>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63276"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426019"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86899"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354763"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302625"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245998" y="3694402"/>
            <a:ext cx="1727201" cy="189370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940440" y="2347335"/>
            <a:ext cx="660400" cy="66040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779398" y="2347335"/>
            <a:ext cx="660400" cy="66040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860201" y="2347335"/>
            <a:ext cx="660400" cy="66040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888163" y="2347335"/>
            <a:ext cx="660400" cy="66040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899298" y="2347335"/>
            <a:ext cx="660400" cy="66040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2715" y="2347335"/>
            <a:ext cx="660400" cy="660400"/>
          </a:xfrm>
          <a:prstGeom prst="rect">
            <a:avLst/>
          </a:prstGeom>
        </p:spPr>
      </p:pic>
      <p:sp>
        <p:nvSpPr>
          <p:cNvPr id="25" name="Content Placeholder 15"/>
          <p:cNvSpPr>
            <a:spLocks noGrp="1"/>
          </p:cNvSpPr>
          <p:nvPr>
            <p:ph sz="quarter" idx="26" hasCustomPrompt="1"/>
          </p:nvPr>
        </p:nvSpPr>
        <p:spPr>
          <a:xfrm>
            <a:off x="2426019" y="2328862"/>
            <a:ext cx="1727200" cy="685800"/>
          </a:xfrm>
          <a:prstGeom prst="rect">
            <a:avLst/>
          </a:prstGeom>
        </p:spPr>
        <p:txBody>
          <a:bodyPr>
            <a:noAutofit/>
          </a:bodyPr>
          <a:lstStyle>
            <a:lvl1pPr marL="0" indent="0">
              <a:buNone/>
              <a:defRPr sz="2000">
                <a:solidFill>
                  <a:srgbClr val="000000"/>
                </a:solidFill>
              </a:defRPr>
            </a:lvl1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4" name="Content Placeholder 15"/>
          <p:cNvSpPr>
            <a:spLocks noGrp="1"/>
          </p:cNvSpPr>
          <p:nvPr>
            <p:ph sz="quarter" idx="25" hasCustomPrompt="1"/>
          </p:nvPr>
        </p:nvSpPr>
        <p:spPr>
          <a:xfrm>
            <a:off x="465139" y="2328862"/>
            <a:ext cx="1727200" cy="685800"/>
          </a:xfrm>
          <a:prstGeom prst="rect">
            <a:avLst/>
          </a:prstGeom>
        </p:spPr>
        <p:txBody>
          <a:bodyPr>
            <a:noAutofit/>
          </a:bodyPr>
          <a:lstStyle>
            <a:lvl1pPr marL="0" indent="0">
              <a:buNone/>
              <a:defRPr sz="2000">
                <a:solidFill>
                  <a:srgbClr val="000000"/>
                </a:solidFill>
              </a:defRPr>
            </a:lvl1pPr>
          </a:lstStyle>
          <a:p>
            <a:pPr lvl="0"/>
            <a:r>
              <a:rPr lang="en-US"/>
              <a:t>Drop graphic here</a:t>
            </a:r>
          </a:p>
        </p:txBody>
      </p:sp>
      <p:sp>
        <p:nvSpPr>
          <p:cNvPr id="26" name="Content Placeholder 15"/>
          <p:cNvSpPr>
            <a:spLocks noGrp="1"/>
          </p:cNvSpPr>
          <p:nvPr>
            <p:ph sz="quarter" idx="27" hasCustomPrompt="1"/>
          </p:nvPr>
        </p:nvSpPr>
        <p:spPr>
          <a:xfrm>
            <a:off x="4386899" y="2328862"/>
            <a:ext cx="1727200" cy="685800"/>
          </a:xfrm>
          <a:prstGeom prst="rect">
            <a:avLst/>
          </a:prstGeom>
        </p:spPr>
        <p:txBody>
          <a:bodyPr>
            <a:noAutofit/>
          </a:bodyPr>
          <a:lstStyle>
            <a:lvl1pPr marL="0" indent="0">
              <a:buNone/>
              <a:defRPr sz="2000">
                <a:solidFill>
                  <a:srgbClr val="000000"/>
                </a:solidFill>
              </a:defRPr>
            </a:lvl1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7" name="Content Placeholder 15"/>
          <p:cNvSpPr>
            <a:spLocks noGrp="1"/>
          </p:cNvSpPr>
          <p:nvPr>
            <p:ph sz="quarter" idx="28" hasCustomPrompt="1"/>
          </p:nvPr>
        </p:nvSpPr>
        <p:spPr>
          <a:xfrm>
            <a:off x="6347779" y="2328862"/>
            <a:ext cx="1727200" cy="685800"/>
          </a:xfrm>
          <a:prstGeom prst="rect">
            <a:avLst/>
          </a:prstGeom>
        </p:spPr>
        <p:txBody>
          <a:bodyPr>
            <a:noAutofit/>
          </a:bodyPr>
          <a:lstStyle>
            <a:lvl1pPr marL="0" indent="0">
              <a:buNone/>
              <a:defRPr sz="2000">
                <a:solidFill>
                  <a:srgbClr val="000000"/>
                </a:solidFill>
              </a:defRPr>
            </a:lvl1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8" name="Content Placeholder 15"/>
          <p:cNvSpPr>
            <a:spLocks noGrp="1"/>
          </p:cNvSpPr>
          <p:nvPr>
            <p:ph sz="quarter" idx="29" hasCustomPrompt="1"/>
          </p:nvPr>
        </p:nvSpPr>
        <p:spPr>
          <a:xfrm>
            <a:off x="8308659" y="2328862"/>
            <a:ext cx="1727200" cy="685800"/>
          </a:xfrm>
          <a:prstGeom prst="rect">
            <a:avLst/>
          </a:prstGeom>
        </p:spPr>
        <p:txBody>
          <a:bodyPr>
            <a:noAutofit/>
          </a:bodyPr>
          <a:lstStyle>
            <a:lvl1pPr marL="0" indent="0">
              <a:buNone/>
              <a:defRPr sz="2000">
                <a:solidFill>
                  <a:srgbClr val="000000"/>
                </a:solidFill>
              </a:defRPr>
            </a:lvl1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9" name="Content Placeholder 15"/>
          <p:cNvSpPr>
            <a:spLocks noGrp="1"/>
          </p:cNvSpPr>
          <p:nvPr>
            <p:ph sz="quarter" idx="30" hasCustomPrompt="1"/>
          </p:nvPr>
        </p:nvSpPr>
        <p:spPr>
          <a:xfrm>
            <a:off x="10269538" y="2328862"/>
            <a:ext cx="1727200" cy="685800"/>
          </a:xfrm>
          <a:prstGeom prst="rect">
            <a:avLst/>
          </a:prstGeom>
        </p:spPr>
        <p:txBody>
          <a:bodyPr>
            <a:noAutofit/>
          </a:bodyPr>
          <a:lstStyle>
            <a:lvl1pPr marL="0" indent="0">
              <a:buNone/>
              <a:defRPr sz="2000">
                <a:solidFill>
                  <a:srgbClr val="000000"/>
                </a:solidFill>
              </a:defRPr>
            </a:lvl1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Tree>
    <p:extLst>
      <p:ext uri="{BB962C8B-B14F-4D97-AF65-F5344CB8AC3E}">
        <p14:creationId xmlns:p14="http://schemas.microsoft.com/office/powerpoint/2010/main" val="245306977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9829" y="483228"/>
            <a:ext cx="1362456" cy="194066"/>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37277" y="2582862"/>
            <a:ext cx="9823498" cy="1828800"/>
          </a:xfrm>
          <a:prstGeom prst="rect">
            <a:avLst/>
          </a:prstGeom>
          <a:noFill/>
        </p:spPr>
        <p:txBody>
          <a:bodyPr lIns="0" tIns="0" rIns="0" bIns="182880" anchor="b" anchorCtr="0"/>
          <a:lstStyle>
            <a:lvl1pPr>
              <a:defRPr sz="4800" strike="noStrike" spc="-50" baseline="0">
                <a:solidFill>
                  <a:schemeClr val="bg2"/>
                </a:solidFill>
              </a:defRPr>
            </a:lvl1pPr>
          </a:lstStyle>
          <a:p>
            <a:r>
              <a:rPr lang="en-US"/>
              <a:t>Azure presentation title </a:t>
            </a:r>
            <a:br>
              <a:rPr lang="en-US"/>
            </a:br>
            <a:r>
              <a:rPr lang="en-US"/>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51338" y="4436713"/>
            <a:ext cx="9795376" cy="738664"/>
          </a:xfrm>
          <a:prstGeom prst="rect">
            <a:avLst/>
          </a:prstGeom>
        </p:spPr>
        <p:txBody>
          <a:bodyPr/>
          <a:lstStyle>
            <a:lvl1pPr>
              <a:defRPr sz="1800">
                <a:solidFill>
                  <a:schemeClr val="bg2"/>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FFFFFF"/>
                </a:solidFill>
              </a:defRPr>
            </a:lvl1pPr>
          </a:lstStyle>
          <a:p>
            <a:pPr marL="0" lvl="0">
              <a:lnSpc>
                <a:spcPts val="5600"/>
              </a:lnSpc>
            </a:pPr>
            <a:r>
              <a:rPr lang="en-US"/>
              <a:t>Section title</a:t>
            </a:r>
          </a:p>
        </p:txBody>
      </p:sp>
    </p:spTree>
    <p:extLst>
      <p:ext uri="{BB962C8B-B14F-4D97-AF65-F5344CB8AC3E}">
        <p14:creationId xmlns:p14="http://schemas.microsoft.com/office/powerpoint/2010/main" val="2841926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 y="0"/>
            <a:ext cx="12436475" cy="6994525"/>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chemeClr val="tx1"/>
                </a:solidFill>
              </a:defRPr>
            </a:lvl1pPr>
          </a:lstStyle>
          <a:p>
            <a:pPr marL="0" lvl="0">
              <a:lnSpc>
                <a:spcPts val="5600"/>
              </a:lnSpc>
            </a:pPr>
            <a:r>
              <a:rPr lang="en-US"/>
              <a:t>Section title</a:t>
            </a:r>
          </a:p>
        </p:txBody>
      </p:sp>
    </p:spTree>
    <p:extLst>
      <p:ext uri="{BB962C8B-B14F-4D97-AF65-F5344CB8AC3E}">
        <p14:creationId xmlns:p14="http://schemas.microsoft.com/office/powerpoint/2010/main" val="33835041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54763" y="0"/>
            <a:ext cx="6092825" cy="6994524"/>
          </a:xfrm>
          <a:prstGeom prst="rect">
            <a:avLst/>
          </a:prstGeom>
        </p:spPr>
        <p:txBody>
          <a:bodyPr anchor="ctr" anchorCtr="0">
            <a:noAutofit/>
          </a:bodyPr>
          <a:lstStyle>
            <a:lvl1pPr algn="ctr">
              <a:defRPr>
                <a:solidFill>
                  <a:schemeClr val="bg1"/>
                </a:solidFill>
              </a:defRPr>
            </a:lvl1pPr>
          </a:lstStyle>
          <a:p>
            <a:r>
              <a:rPr lang="en-US"/>
              <a:t>Drop photo here</a:t>
            </a:r>
          </a:p>
        </p:txBody>
      </p:sp>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54762" y="0"/>
            <a:ext cx="6093577" cy="6994524"/>
          </a:xfrm>
          <a:prstGeom prst="rect">
            <a:avLst/>
          </a:prstGeom>
        </p:spPr>
      </p:pic>
      <p:sp>
        <p:nvSpPr>
          <p:cNvPr id="2" name="Title 1"/>
          <p:cNvSpPr>
            <a:spLocks noGrp="1"/>
          </p:cNvSpPr>
          <p:nvPr>
            <p:ph type="title" hasCustomPrompt="1"/>
          </p:nvPr>
        </p:nvSpPr>
        <p:spPr>
          <a:xfrm>
            <a:off x="465138" y="632779"/>
            <a:ext cx="5653087" cy="411162"/>
          </a:xfrm>
          <a:prstGeom prst="rect">
            <a:avLst/>
          </a:prstGeom>
        </p:spPr>
        <p:txBody>
          <a:bodyPr wrap="square" lIns="0" tIns="0" rIns="0" bIns="0">
            <a:spAutoFit/>
          </a:bodyPr>
          <a:lstStyle>
            <a:lvl1pPr>
              <a:lnSpc>
                <a:spcPts val="3200"/>
              </a:lnSpc>
              <a:defRPr sz="2800" baseline="0">
                <a:solidFill>
                  <a:srgbClr val="000000"/>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65138" y="2410676"/>
            <a:ext cx="4919662" cy="206794"/>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65138" y="1960860"/>
            <a:ext cx="4919661" cy="307777"/>
          </a:xfrm>
          <a:prstGeom prst="rect">
            <a:avLst/>
          </a:prstGeom>
        </p:spPr>
        <p:txBody>
          <a:bodyPr wrap="square" lIns="0" tIns="0" rIns="0" bIns="0">
            <a:spAutoFit/>
          </a:bodyPr>
          <a:lstStyle>
            <a:lvl1pPr marL="0" indent="0">
              <a:lnSpc>
                <a:spcPts val="2400"/>
              </a:lnSpc>
              <a:buNone/>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65138" y="2627970"/>
            <a:ext cx="4919661" cy="727392"/>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65137" y="3497262"/>
            <a:ext cx="4919662" cy="206794"/>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65137" y="3711916"/>
            <a:ext cx="4919661" cy="727392"/>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4182" y="2195637"/>
            <a:ext cx="3721892" cy="2641473"/>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34975" y="2195637"/>
            <a:ext cx="3721100" cy="2641473"/>
          </a:xfrm>
          <a:prstGeom prst="rect">
            <a:avLst/>
          </a:prstGeom>
        </p:spPr>
        <p:txBody>
          <a:bodyPr anchor="ctr" anchorCtr="0">
            <a:noAutofit/>
          </a:bodyPr>
          <a:lstStyle>
            <a:lvl1pPr algn="ctr">
              <a:defRPr>
                <a:solidFill>
                  <a:schemeClr val="bg1"/>
                </a:solidFill>
              </a:defRPr>
            </a:lvl1pPr>
          </a:lstStyle>
          <a:p>
            <a:r>
              <a:rPr lang="en-US"/>
              <a:t>Drop photo here</a:t>
            </a:r>
          </a:p>
        </p:txBody>
      </p:sp>
      <p:pic>
        <p:nvPicPr>
          <p:cNvPr id="17" name="Picture 16"/>
          <p:cNvPicPr>
            <a:picLocks noChangeAspect="1"/>
          </p:cNvPicPr>
          <p:nvPr userDrawn="1"/>
        </p:nvPicPr>
        <p:blipFill rotWithShape="1">
          <a:blip r:embed="rId3" cstate="email">
            <a:extLst>
              <a:ext uri="{28A0092B-C50C-407E-A947-70E740481C1C}">
                <a14:useLocalDpi xmlns:a14="http://schemas.microsoft.com/office/drawing/2010/main"/>
              </a:ext>
            </a:extLst>
          </a:blip>
          <a:srcRect l="-302"/>
          <a:stretch/>
        </p:blipFill>
        <p:spPr>
          <a:xfrm>
            <a:off x="4381499" y="2195637"/>
            <a:ext cx="3695702" cy="2641475"/>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86263" y="2195637"/>
            <a:ext cx="3690937" cy="2641473"/>
          </a:xfrm>
          <a:prstGeom prst="rect">
            <a:avLst/>
          </a:prstGeom>
        </p:spPr>
        <p:txBody>
          <a:bodyPr anchor="ctr" anchorCtr="0">
            <a:noAutofit/>
          </a:bodyPr>
          <a:lstStyle>
            <a:lvl1pPr algn="ctr">
              <a:defRPr>
                <a:solidFill>
                  <a:schemeClr val="bg1"/>
                </a:solidFill>
              </a:defRPr>
            </a:lvl1pPr>
          </a:lstStyle>
          <a:p>
            <a:r>
              <a:rPr lang="en-US"/>
              <a:t>Drop photo here</a:t>
            </a:r>
          </a:p>
        </p:txBody>
      </p:sp>
      <p:pic>
        <p:nvPicPr>
          <p:cNvPr id="15" name="Picture 14"/>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8313791" y="2284474"/>
            <a:ext cx="3695703" cy="2552636"/>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313738" y="2195637"/>
            <a:ext cx="3684587" cy="2641473"/>
          </a:xfrm>
          <a:prstGeom prst="rect">
            <a:avLst/>
          </a:prstGeom>
        </p:spPr>
        <p:txBody>
          <a:bodyPr anchor="ctr" anchorCtr="0">
            <a:noAutofit/>
          </a:bodyPr>
          <a:lstStyle>
            <a:lvl1pPr algn="ctr">
              <a:defRPr>
                <a:solidFill>
                  <a:schemeClr val="bg1"/>
                </a:solidFill>
              </a:defRPr>
            </a:lvl1pPr>
          </a:lstStyle>
          <a:p>
            <a:r>
              <a:rPr lang="en-US"/>
              <a:t>Drop photo here</a:t>
            </a:r>
          </a:p>
        </p:txBody>
      </p:sp>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Photo layout 2</a:t>
            </a:r>
          </a:p>
        </p:txBody>
      </p:sp>
      <p:sp>
        <p:nvSpPr>
          <p:cNvPr id="5" name="Text Placeholder 4"/>
          <p:cNvSpPr>
            <a:spLocks noGrp="1"/>
          </p:cNvSpPr>
          <p:nvPr>
            <p:ph type="body" sz="quarter" idx="11" hasCustomPrompt="1"/>
          </p:nvPr>
        </p:nvSpPr>
        <p:spPr>
          <a:xfrm>
            <a:off x="465138" y="5026024"/>
            <a:ext cx="3690937" cy="220510"/>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9" name="Text Placeholder 4"/>
          <p:cNvSpPr>
            <a:spLocks noGrp="1"/>
          </p:cNvSpPr>
          <p:nvPr>
            <p:ph type="body" sz="quarter" idx="12" hasCustomPrompt="1"/>
          </p:nvPr>
        </p:nvSpPr>
        <p:spPr>
          <a:xfrm>
            <a:off x="4386263" y="5026024"/>
            <a:ext cx="3690937" cy="220510"/>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chemeClr val="tx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10" name="Text Placeholder 4"/>
          <p:cNvSpPr>
            <a:spLocks noGrp="1"/>
          </p:cNvSpPr>
          <p:nvPr>
            <p:ph type="body" sz="quarter" idx="13" hasCustomPrompt="1"/>
          </p:nvPr>
        </p:nvSpPr>
        <p:spPr>
          <a:xfrm>
            <a:off x="8307388" y="5026024"/>
            <a:ext cx="3690937" cy="220510"/>
          </a:xfrm>
          <a:prstGeom prst="rect">
            <a:avLst/>
          </a:prstGeo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chemeClr val="tx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63276" y="5260860"/>
            <a:ext cx="3690937" cy="68211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88443" y="5260860"/>
            <a:ext cx="3688758" cy="68211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313738" y="5260860"/>
            <a:ext cx="3690937" cy="682110"/>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Tree>
    <p:extLst>
      <p:ext uri="{BB962C8B-B14F-4D97-AF65-F5344CB8AC3E}">
        <p14:creationId xmlns:p14="http://schemas.microsoft.com/office/powerpoint/2010/main" val="354089618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65138" y="1961079"/>
            <a:ext cx="4853623" cy="615553"/>
          </a:xfrm>
          <a:prstGeom prst="rect">
            <a:avLst/>
          </a:prstGeom>
        </p:spPr>
        <p:txBody>
          <a:bodyPr wrap="square" lIns="0" tIns="0" rIns="0" bIns="0">
            <a:spAutoFit/>
          </a:bodyPr>
          <a:lstStyle>
            <a:lvl1pPr marL="0" indent="0">
              <a:lnSpc>
                <a:spcPts val="2400"/>
              </a:lnSpc>
              <a:buNone/>
              <a:defRPr sz="2000" b="0" i="0">
                <a:solidFill>
                  <a:srgbClr val="000000"/>
                </a:solidFill>
                <a:latin typeface="+mn-lt"/>
              </a:defRPr>
            </a:lvl1pPr>
            <a:lvl2pPr marL="228600" indent="0">
              <a:buNone/>
              <a:defRPr/>
            </a:lvl2pPr>
            <a:lvl3pPr marL="457200" indent="0">
              <a:buNone/>
              <a:defRPr/>
            </a:lvl3pPr>
            <a:lvl4pPr marL="685800" indent="0">
              <a:buNone/>
              <a:defRPr/>
            </a:lvl4pPr>
            <a:lvl5pPr marL="914400"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65139" y="2761498"/>
            <a:ext cx="4853622" cy="2522101"/>
          </a:xfrm>
          <a:prstGeom prst="rect">
            <a:avLst/>
          </a:prstGeom>
        </p:spPr>
        <p:txBody>
          <a:bodyPr lIns="0" tIns="0" rIns="0" bIns="0"/>
          <a:lstStyle>
            <a:lvl1pPr marL="285750" indent="-285750">
              <a:lnSpc>
                <a:spcPts val="1800"/>
              </a:lnSpc>
              <a:spcBef>
                <a:spcPts val="0"/>
              </a:spcBef>
              <a:buFont typeface="Arial" panose="020B0604020202020204" pitchFamily="34" charset="0"/>
              <a:buChar char="•"/>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486319" y="1549941"/>
            <a:ext cx="5950156" cy="4429840"/>
          </a:xfrm>
          <a:prstGeom prst="rect">
            <a:avLst/>
          </a:prstGeom>
        </p:spPr>
        <p:txBody>
          <a:bodyPr anchor="ctr" anchorCtr="0">
            <a:noAutofit/>
          </a:bodyPr>
          <a:lstStyle>
            <a:lvl1pPr algn="ctr">
              <a:defRPr>
                <a:solidFill>
                  <a:srgbClr val="000000"/>
                </a:solidFill>
              </a:defRPr>
            </a:lvl1pPr>
          </a:lstStyle>
          <a:p>
            <a:r>
              <a:rPr lang="en-US"/>
              <a:t>Click icon to add picture</a:t>
            </a:r>
          </a:p>
        </p:txBody>
      </p:sp>
      <p:sp>
        <p:nvSpPr>
          <p:cNvPr id="14" name="Text Box 3">
            <a:extLst>
              <a:ext uri="{FF2B5EF4-FFF2-40B4-BE49-F238E27FC236}">
                <a16:creationId xmlns:a16="http://schemas.microsoft.com/office/drawing/2014/main" id="{9732C163-B0E6-5B41-A1A7-C570F404A2CB}"/>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485449" y="1565663"/>
            <a:ext cx="5951026" cy="4400961"/>
          </a:xfrm>
          <a:prstGeom prst="rect">
            <a:avLst/>
          </a:prstGeom>
        </p:spPr>
        <p:txBody>
          <a:bodyPr anchor="ctr" anchorCtr="0">
            <a:noAutofit/>
          </a:bodyPr>
          <a:lstStyle>
            <a:lvl1pPr algn="ctr">
              <a:defRPr>
                <a:solidFill>
                  <a:srgbClr val="000000"/>
                </a:solidFill>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66849" y="2040568"/>
            <a:ext cx="1727200" cy="451342"/>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433638" y="2040568"/>
            <a:ext cx="1727200" cy="451342"/>
          </a:xfrm>
          <a:prstGeom prst="rect">
            <a:avLst/>
          </a:prstGeo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rgbClr val="000000"/>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63277" y="2501585"/>
            <a:ext cx="1727200" cy="198585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433365" y="2501585"/>
            <a:ext cx="1727200" cy="198585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85303834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91953" y="496641"/>
            <a:ext cx="11087895" cy="6497884"/>
          </a:xfrm>
          <a:prstGeom prst="rect">
            <a:avLst/>
          </a:prstGeom>
        </p:spPr>
      </p:pic>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339975" y="1631447"/>
            <a:ext cx="7832726" cy="4414118"/>
          </a:xfrm>
          <a:prstGeom prst="rect">
            <a:avLst/>
          </a:prstGeom>
        </p:spPr>
        <p:txBody>
          <a:bodyPr anchor="ctr" anchorCtr="0">
            <a:noAutofit/>
          </a:bodyPr>
          <a:lstStyle>
            <a:lvl1pPr algn="ctr">
              <a:defRPr>
                <a:solidFill>
                  <a:srgbClr val="000000"/>
                </a:solidFill>
              </a:defRPr>
            </a:lvl1pPr>
          </a:lstStyle>
          <a:p>
            <a:r>
              <a:rPr lang="en-US"/>
              <a:t>Click icon to add picture</a:t>
            </a:r>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65139" y="1989614"/>
            <a:ext cx="3690933"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Chart examples</a:t>
            </a:r>
          </a:p>
        </p:txBody>
      </p:sp>
      <p:sp>
        <p:nvSpPr>
          <p:cNvPr id="9" name="Text Placeholder 4"/>
          <p:cNvSpPr>
            <a:spLocks noGrp="1"/>
          </p:cNvSpPr>
          <p:nvPr>
            <p:ph type="body" sz="quarter" idx="12" hasCustomPrompt="1"/>
          </p:nvPr>
        </p:nvSpPr>
        <p:spPr>
          <a:xfrm>
            <a:off x="465135" y="5973763"/>
            <a:ext cx="3690937" cy="307777"/>
          </a:xfrm>
          <a:prstGeom prst="rect">
            <a:avLst/>
          </a:prstGeom>
        </p:spPr>
        <p:txBody>
          <a:bodyPr lIns="0" tIns="0" rIns="0" bIns="0"/>
          <a:lstStyle>
            <a:lvl1pPr marL="0" indent="0">
              <a:lnSpc>
                <a:spcPts val="1200"/>
              </a:lnSpc>
              <a:spcBef>
                <a:spcPts val="900"/>
              </a:spcBef>
              <a:buFont typeface="Arial" panose="020B0604020202020204" pitchFamily="34" charset="0"/>
              <a:buNone/>
              <a:defRPr sz="1000" b="0" i="0" spc="0">
                <a:solidFill>
                  <a:srgbClr val="000000"/>
                </a:solidFill>
                <a:latin typeface="+mn-lt"/>
              </a:defRPr>
            </a:lvl1pPr>
            <a:lvl2pPr marL="0" marR="0" indent="0" algn="l" defTabSz="932742" rtl="0" eaLnBrk="1" fontAlgn="auto" latinLnBrk="0" hangingPunct="1">
              <a:lnSpc>
                <a:spcPts val="1200"/>
              </a:lnSpc>
              <a:spcBef>
                <a:spcPts val="450"/>
              </a:spcBef>
              <a:spcAft>
                <a:spcPts val="0"/>
              </a:spcAft>
              <a:buClrTx/>
              <a:buSzPct val="90000"/>
              <a:buFont typeface="Arial" panose="020B0604020202020204" pitchFamily="34" charset="0"/>
              <a:buNone/>
              <a:tabLst/>
              <a:defRPr sz="1000">
                <a:solidFill>
                  <a:schemeClr val="tx1"/>
                </a:solidFill>
              </a:defRPr>
            </a:lvl2pPr>
            <a:lvl3pPr marL="457200" indent="0">
              <a:buNone/>
              <a:defRPr/>
            </a:lvl3pPr>
            <a:lvl4pPr marL="685800" indent="0">
              <a:buNone/>
              <a:defRPr/>
            </a:lvl4pPr>
            <a:lvl5pPr marL="914400"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89438" y="5973763"/>
            <a:ext cx="3679825" cy="307777"/>
          </a:xfrm>
          <a:prstGeom prst="rect">
            <a:avLst/>
          </a:prstGeom>
        </p:spPr>
        <p:txBody>
          <a:bodyPr vert="horz" wrap="square" lIns="0" tIns="0" rIns="0" bIns="0" rtlCol="0">
            <a:spAutoFit/>
          </a:bodyPr>
          <a:lstStyle>
            <a:lvl1pPr>
              <a:tabLst/>
              <a:defRPr lang="en-US" sz="1000" b="0" i="0" spc="0" dirty="0" smtClean="0">
                <a:solidFill>
                  <a:srgbClr val="000000"/>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89438" y="1989614"/>
            <a:ext cx="3679825"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21" name="Chart Placeholder 6"/>
          <p:cNvSpPr>
            <a:spLocks noGrp="1"/>
          </p:cNvSpPr>
          <p:nvPr>
            <p:ph type="chart" sz="quarter" idx="23"/>
          </p:nvPr>
        </p:nvSpPr>
        <p:spPr>
          <a:xfrm>
            <a:off x="8302624" y="1989614"/>
            <a:ext cx="3695701" cy="3605213"/>
          </a:xfrm>
          <a:prstGeom prst="rect">
            <a:avLst/>
          </a:prstGeom>
        </p:spPr>
        <p:txBody>
          <a:bodyPr anchor="ctr">
            <a:noAutofit/>
          </a:bodyPr>
          <a:lstStyle>
            <a:lvl1pPr marL="0" indent="0" algn="ctr">
              <a:buNone/>
              <a:defRPr sz="2400">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65134" y="5783263"/>
            <a:ext cx="3702053"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400549" y="5783263"/>
            <a:ext cx="3702053"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302624" y="5783263"/>
            <a:ext cx="3702053"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302624" y="5973763"/>
            <a:ext cx="3679825" cy="307777"/>
          </a:xfrm>
          <a:prstGeom prst="rect">
            <a:avLst/>
          </a:prstGeom>
        </p:spPr>
        <p:txBody>
          <a:bodyPr vert="horz" wrap="square" lIns="0" tIns="0" rIns="0" bIns="0" rtlCol="0">
            <a:spAutoFit/>
          </a:bodyPr>
          <a:lstStyle>
            <a:lvl1pPr>
              <a:tabLst/>
              <a:defRPr lang="en-US" sz="1000" b="0" i="0" spc="0" dirty="0" smtClean="0">
                <a:solidFill>
                  <a:srgbClr val="000000"/>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Table styling</a:t>
            </a:r>
          </a:p>
        </p:txBody>
      </p:sp>
      <p:sp>
        <p:nvSpPr>
          <p:cNvPr id="4" name="Table Placeholder 3"/>
          <p:cNvSpPr>
            <a:spLocks noGrp="1"/>
          </p:cNvSpPr>
          <p:nvPr>
            <p:ph type="tbl" sz="quarter" idx="10"/>
          </p:nvPr>
        </p:nvSpPr>
        <p:spPr>
          <a:xfrm>
            <a:off x="465138" y="2201862"/>
            <a:ext cx="11533187" cy="4159883"/>
          </a:xfrm>
          <a:prstGeom prst="rect">
            <a:avLst/>
          </a:prstGeom>
        </p:spPr>
        <p:txBody>
          <a:bodyPr anchor="ctr" anchorCtr="0"/>
          <a:lstStyle>
            <a:lvl1pPr algn="ctr">
              <a:defRPr/>
            </a:lvl1pPr>
          </a:lstStyle>
          <a:p>
            <a:r>
              <a:rPr lang="en-US"/>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75074" y="0"/>
            <a:ext cx="6093577" cy="6994525"/>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65138" y="1882011"/>
            <a:ext cx="7604125" cy="1502728"/>
          </a:xfrm>
          <a:prstGeom prst="rect">
            <a:avLst/>
          </a:prstGeom>
          <a:noFill/>
        </p:spPr>
        <p:txBody>
          <a:bodyPr lIns="0" tIns="0" rIns="0" bIns="0" anchor="t" anchorCtr="0"/>
          <a:lstStyle>
            <a:lvl1pPr>
              <a:lnSpc>
                <a:spcPct val="100000"/>
              </a:lnSpc>
              <a:spcAft>
                <a:spcPts val="1300"/>
              </a:spcAft>
              <a:defRPr sz="2600" spc="-50"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63277" y="448056"/>
            <a:ext cx="1362456" cy="194066"/>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63277" y="6579623"/>
            <a:ext cx="4572000"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8538443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300909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oftware code slide">
    <p:bg>
      <p:bgPr>
        <a:solidFill>
          <a:schemeClr val="bg2"/>
        </a:solidFill>
        <a:effectLst/>
      </p:bgPr>
    </p:bg>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ACEE2ED2-76B4-9F41-8074-736FC3EE60AE}"/>
              </a:ext>
            </a:extLst>
          </p:cNvPr>
          <p:cNvSpPr>
            <a:spLocks noGrp="1"/>
          </p:cNvSpPr>
          <p:nvPr>
            <p:ph type="title" hasCustomPrompt="1"/>
          </p:nvPr>
        </p:nvSpPr>
        <p:spPr>
          <a:xfrm>
            <a:off x="465138" y="567457"/>
            <a:ext cx="11530584" cy="830020"/>
          </a:xfrm>
          <a:prstGeom prst="rect">
            <a:avLst/>
          </a:prstGeom>
        </p:spPr>
        <p:txBody>
          <a:bodyPr vert="horz" wrap="square" lIns="0" tIns="91440" rIns="146304" bIns="91440" rtlCol="0" anchor="t">
            <a:noAutofit/>
          </a:bodyPr>
          <a:lstStyle/>
          <a:p>
            <a:r>
              <a:rPr lang="en-US"/>
              <a:t>Software code slide</a:t>
            </a:r>
          </a:p>
        </p:txBody>
      </p:sp>
    </p:spTree>
    <p:extLst>
      <p:ext uri="{BB962C8B-B14F-4D97-AF65-F5344CB8AC3E}">
        <p14:creationId xmlns:p14="http://schemas.microsoft.com/office/powerpoint/2010/main" val="15073064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12523" y="210208"/>
            <a:ext cx="5695363" cy="6537434"/>
          </a:xfrm>
          <a:prstGeom prst="rect">
            <a:avLst/>
          </a:prstGeom>
        </p:spPr>
      </p:pic>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74421" y="327991"/>
            <a:ext cx="5522090" cy="6338542"/>
          </a:xfrm>
          <a:prstGeom prst="rect">
            <a:avLst/>
          </a:prstGeom>
        </p:spPr>
      </p:pic>
    </p:spTree>
    <p:extLst>
      <p:ext uri="{BB962C8B-B14F-4D97-AF65-F5344CB8AC3E}">
        <p14:creationId xmlns:p14="http://schemas.microsoft.com/office/powerpoint/2010/main" val="38206800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234457" y="0"/>
            <a:ext cx="6202018" cy="6994525"/>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8677" y="0"/>
            <a:ext cx="6093577" cy="6994525"/>
          </a:xfrm>
          <a:prstGeom prst="rect">
            <a:avLst/>
          </a:prstGeom>
        </p:spPr>
      </p:pic>
    </p:spTree>
    <p:extLst>
      <p:ext uri="{BB962C8B-B14F-4D97-AF65-F5344CB8AC3E}">
        <p14:creationId xmlns:p14="http://schemas.microsoft.com/office/powerpoint/2010/main" val="311740734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234457" y="0"/>
            <a:ext cx="6202018" cy="6994525"/>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7868" t="8847" r="8127" b="8616"/>
          <a:stretch/>
        </p:blipFill>
        <p:spPr>
          <a:xfrm>
            <a:off x="6234457" y="0"/>
            <a:ext cx="6202018" cy="6994525"/>
          </a:xfrm>
          <a:prstGeom prst="rect">
            <a:avLst/>
          </a:prstGeom>
        </p:spPr>
      </p:pic>
    </p:spTree>
    <p:extLst>
      <p:ext uri="{BB962C8B-B14F-4D97-AF65-F5344CB8AC3E}">
        <p14:creationId xmlns:p14="http://schemas.microsoft.com/office/powerpoint/2010/main" val="243372835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234457" y="0"/>
            <a:ext cx="6202018" cy="6994525"/>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88677" y="0"/>
            <a:ext cx="6093577" cy="6994525"/>
          </a:xfrm>
          <a:prstGeom prst="rect">
            <a:avLst/>
          </a:prstGeom>
        </p:spPr>
      </p:pic>
    </p:spTree>
    <p:extLst>
      <p:ext uri="{BB962C8B-B14F-4D97-AF65-F5344CB8AC3E}">
        <p14:creationId xmlns:p14="http://schemas.microsoft.com/office/powerpoint/2010/main" val="197626981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7277" y="481923"/>
            <a:ext cx="1362456" cy="194066"/>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51338" y="4436713"/>
            <a:ext cx="5521944" cy="738664"/>
          </a:xfrm>
          <a:prstGeom prst="rect">
            <a:avLst/>
          </a:prstGeom>
        </p:spPr>
        <p:txBody>
          <a:bodyPr/>
          <a:lstStyle>
            <a:lvl1pPr>
              <a:defRPr sz="1800">
                <a:solidFill>
                  <a:srgbClr val="000000"/>
                </a:solidFill>
              </a:defRPr>
            </a:lvl1pPr>
            <a:lvl2pPr>
              <a:defRPr sz="1800">
                <a:solidFill>
                  <a:srgbClr val="000000"/>
                </a:solidFill>
              </a:defRPr>
            </a:lvl2pPr>
            <a:lvl3pPr>
              <a:defRPr sz="1400"/>
            </a:lvl3pPr>
            <a:lvl4pPr>
              <a:defRPr sz="1400"/>
            </a:lvl4pPr>
            <a:lvl5pPr>
              <a:defRPr sz="1050"/>
            </a:lvl5pPr>
          </a:lstStyle>
          <a:p>
            <a:pPr lvl="0"/>
            <a:r>
              <a:rPr lang="en-US"/>
              <a:t>Author name</a:t>
            </a:r>
            <a:br>
              <a:rPr lang="en-US"/>
            </a:br>
            <a:r>
              <a:rPr lang="en-US"/>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342898" y="0"/>
            <a:ext cx="6093577" cy="6994525"/>
          </a:xfrm>
          <a:prstGeom prst="rect">
            <a:avLst/>
          </a:prstGeom>
        </p:spPr>
      </p:pic>
    </p:spTree>
    <p:extLst>
      <p:ext uri="{BB962C8B-B14F-4D97-AF65-F5344CB8AC3E}">
        <p14:creationId xmlns:p14="http://schemas.microsoft.com/office/powerpoint/2010/main" val="415196002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33" cstate="email">
            <a:extLst>
              <a:ext uri="{28A0092B-C50C-407E-A947-70E740481C1C}">
                <a14:useLocalDpi xmlns:a14="http://schemas.microsoft.com/office/drawing/2010/main"/>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585" r:id="rId4"/>
    <p:sldLayoutId id="2147484586" r:id="rId5"/>
    <p:sldLayoutId id="2147484587" r:id="rId6"/>
    <p:sldLayoutId id="2147484588" r:id="rId7"/>
    <p:sldLayoutId id="2147484589" r:id="rId8"/>
    <p:sldLayoutId id="2147484590" r:id="rId9"/>
    <p:sldLayoutId id="2147484591" r:id="rId10"/>
    <p:sldLayoutId id="2147484592" r:id="rId11"/>
    <p:sldLayoutId id="2147484556" r:id="rId12"/>
    <p:sldLayoutId id="2147484557" r:id="rId13"/>
    <p:sldLayoutId id="2147484610" r:id="rId14"/>
    <p:sldLayoutId id="2147484558" r:id="rId15"/>
    <p:sldLayoutId id="2147484559" r:id="rId16"/>
    <p:sldLayoutId id="2147484560" r:id="rId17"/>
    <p:sldLayoutId id="2147484561" r:id="rId18"/>
    <p:sldLayoutId id="2147484562" r:id="rId19"/>
    <p:sldLayoutId id="2147484580" r:id="rId20"/>
    <p:sldLayoutId id="2147484563" r:id="rId21"/>
    <p:sldLayoutId id="2147484564" r:id="rId22"/>
    <p:sldLayoutId id="2147484566" r:id="rId23"/>
    <p:sldLayoutId id="2147484567" r:id="rId24"/>
    <p:sldLayoutId id="2147484568" r:id="rId25"/>
    <p:sldLayoutId id="2147484577" r:id="rId26"/>
    <p:sldLayoutId id="2147484570" r:id="rId27"/>
    <p:sldLayoutId id="2147484571" r:id="rId28"/>
    <p:sldLayoutId id="2147484572" r:id="rId29"/>
    <p:sldLayoutId id="2147484576" r:id="rId30"/>
    <p:sldLayoutId id="2147484611" r:id="rId31"/>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621908" y="2898552"/>
            <a:ext cx="6979503" cy="1188133"/>
          </a:xfrm>
          <a:prstGeom prst="rect">
            <a:avLst/>
          </a:prstGeom>
        </p:spPr>
      </p:pic>
      <p:sp>
        <p:nvSpPr>
          <p:cNvPr id="5" name="Text Placeholder 4">
            <a:extLst>
              <a:ext uri="{FF2B5EF4-FFF2-40B4-BE49-F238E27FC236}">
                <a16:creationId xmlns:a16="http://schemas.microsoft.com/office/drawing/2014/main" id="{58032683-9535-EA4A-933A-0D812239AE62}"/>
              </a:ext>
            </a:extLst>
          </p:cNvPr>
          <p:cNvSpPr txBox="1">
            <a:spLocks/>
          </p:cNvSpPr>
          <p:nvPr userDrawn="1"/>
        </p:nvSpPr>
        <p:spPr>
          <a:xfrm>
            <a:off x="465138" y="1853742"/>
            <a:ext cx="11456988" cy="1815882"/>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400"/>
              </a:lnSpc>
            </a:pPr>
            <a:r>
              <a:rPr lang="en-US" sz="2000">
                <a:latin typeface="Consolas" charset="0"/>
                <a:ea typeface="Consolas" charset="0"/>
                <a:cs typeface="Consolas" charset="0"/>
              </a:rPr>
              <a:t>This slide layout uses Consolas 20/24pt, a monotype font which is ideal for showing software code. </a:t>
            </a:r>
          </a:p>
        </p:txBody>
      </p:sp>
    </p:spTree>
    <p:extLst>
      <p:ext uri="{BB962C8B-B14F-4D97-AF65-F5344CB8AC3E}">
        <p14:creationId xmlns:p14="http://schemas.microsoft.com/office/powerpoint/2010/main" val="3294407995"/>
      </p:ext>
    </p:extLst>
  </p:cSld>
  <p:clrMap bg1="lt1" tx1="dk1" bg2="lt2" tx2="dk2" accent1="accent1" accent2="accent2" accent3="accent3" accent4="accent4" accent5="accent5" accent6="accent6" hlink="hlink" folHlink="folHlink"/>
  <p:sldLayoutIdLst>
    <p:sldLayoutId id="2147484609" r:id="rId1"/>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hyperlink" Target="https://infrastructuremap.microsoft.com/explore?info=region_northeurope" TargetMode="External"/><Relationship Id="rId5" Type="http://schemas.openxmlformats.org/officeDocument/2006/relationships/image" Target="../media/image67.png"/><Relationship Id="rId4" Type="http://schemas.openxmlformats.org/officeDocument/2006/relationships/image" Target="../media/image6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69.emf"/><Relationship Id="rId7" Type="http://schemas.openxmlformats.org/officeDocument/2006/relationships/image" Target="../media/image73.emf"/><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s>
</file>

<file path=ppt/slides/_rels/slide18.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75.emf"/></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hyperlink" Target="https://azure.microsoft.com/en-us/resources/azure-site-recovery-and-azure-backup-are-helping-improve-business-operations/" TargetMode="External"/><Relationship Id="rId4" Type="http://schemas.openxmlformats.org/officeDocument/2006/relationships/image" Target="../media/image77.svg"/></Relationships>
</file>

<file path=ppt/slides/_rels/slide2.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 Id="rId14" Type="http://schemas.openxmlformats.org/officeDocument/2006/relationships/image" Target="../media/image40.svg"/></Relationships>
</file>

<file path=ppt/slides/_rels/slide20.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18" Type="http://schemas.openxmlformats.org/officeDocument/2006/relationships/image" Target="../media/image94.svg"/><Relationship Id="rId3" Type="http://schemas.openxmlformats.org/officeDocument/2006/relationships/image" Target="../media/image79.png"/><Relationship Id="rId21" Type="http://schemas.openxmlformats.org/officeDocument/2006/relationships/image" Target="../media/image97.png"/><Relationship Id="rId7" Type="http://schemas.openxmlformats.org/officeDocument/2006/relationships/image" Target="../media/image83.png"/><Relationship Id="rId12" Type="http://schemas.openxmlformats.org/officeDocument/2006/relationships/image" Target="../media/image88.svg"/><Relationship Id="rId17" Type="http://schemas.openxmlformats.org/officeDocument/2006/relationships/image" Target="../media/image93.png"/><Relationship Id="rId2" Type="http://schemas.openxmlformats.org/officeDocument/2006/relationships/notesSlide" Target="../notesSlides/notesSlide21.xml"/><Relationship Id="rId16" Type="http://schemas.openxmlformats.org/officeDocument/2006/relationships/image" Target="../media/image92.svg"/><Relationship Id="rId20" Type="http://schemas.openxmlformats.org/officeDocument/2006/relationships/image" Target="../media/image96.svg"/><Relationship Id="rId1" Type="http://schemas.openxmlformats.org/officeDocument/2006/relationships/slideLayout" Target="../slideLayouts/slideLayout19.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91.png"/><Relationship Id="rId10" Type="http://schemas.openxmlformats.org/officeDocument/2006/relationships/image" Target="../media/image86.svg"/><Relationship Id="rId19" Type="http://schemas.openxmlformats.org/officeDocument/2006/relationships/image" Target="../media/image95.png"/><Relationship Id="rId4" Type="http://schemas.openxmlformats.org/officeDocument/2006/relationships/image" Target="../media/image80.svg"/><Relationship Id="rId9" Type="http://schemas.openxmlformats.org/officeDocument/2006/relationships/image" Target="../media/image85.png"/><Relationship Id="rId14" Type="http://schemas.openxmlformats.org/officeDocument/2006/relationships/image" Target="../media/image90.svg"/></Relationships>
</file>

<file path=ppt/slides/_rels/slide22.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100.emf"/><Relationship Id="rId4" Type="http://schemas.openxmlformats.org/officeDocument/2006/relationships/image" Target="../media/image99.emf"/></Relationships>
</file>

<file path=ppt/slides/_rels/slide23.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emf"/><Relationship Id="rId18" Type="http://schemas.openxmlformats.org/officeDocument/2006/relationships/image" Target="../media/image116.png"/><Relationship Id="rId26" Type="http://schemas.openxmlformats.org/officeDocument/2006/relationships/image" Target="../media/image124.svg"/><Relationship Id="rId3" Type="http://schemas.openxmlformats.org/officeDocument/2006/relationships/image" Target="../media/image101.png"/><Relationship Id="rId21" Type="http://schemas.openxmlformats.org/officeDocument/2006/relationships/image" Target="../media/image119.pn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5" Type="http://schemas.openxmlformats.org/officeDocument/2006/relationships/image" Target="../media/image123.png"/><Relationship Id="rId2" Type="http://schemas.openxmlformats.org/officeDocument/2006/relationships/notesSlide" Target="../notesSlides/notesSlide23.xml"/><Relationship Id="rId16" Type="http://schemas.openxmlformats.org/officeDocument/2006/relationships/image" Target="../media/image114.png"/><Relationship Id="rId20" Type="http://schemas.openxmlformats.org/officeDocument/2006/relationships/image" Target="../media/image118.png"/><Relationship Id="rId29" Type="http://schemas.openxmlformats.org/officeDocument/2006/relationships/image" Target="../media/image127.png"/><Relationship Id="rId1" Type="http://schemas.openxmlformats.org/officeDocument/2006/relationships/slideLayout" Target="../slideLayouts/slideLayout19.xml"/><Relationship Id="rId6" Type="http://schemas.openxmlformats.org/officeDocument/2006/relationships/image" Target="../media/image104.png"/><Relationship Id="rId11" Type="http://schemas.openxmlformats.org/officeDocument/2006/relationships/image" Target="../media/image109.png"/><Relationship Id="rId24" Type="http://schemas.openxmlformats.org/officeDocument/2006/relationships/image" Target="../media/image122.svg"/><Relationship Id="rId5" Type="http://schemas.openxmlformats.org/officeDocument/2006/relationships/image" Target="../media/image103.png"/><Relationship Id="rId15" Type="http://schemas.openxmlformats.org/officeDocument/2006/relationships/image" Target="../media/image113.svg"/><Relationship Id="rId23" Type="http://schemas.openxmlformats.org/officeDocument/2006/relationships/image" Target="../media/image121.png"/><Relationship Id="rId28" Type="http://schemas.openxmlformats.org/officeDocument/2006/relationships/image" Target="../media/image126.svg"/><Relationship Id="rId10" Type="http://schemas.openxmlformats.org/officeDocument/2006/relationships/image" Target="../media/image108.png"/><Relationship Id="rId19" Type="http://schemas.openxmlformats.org/officeDocument/2006/relationships/image" Target="../media/image117.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 Id="rId22" Type="http://schemas.openxmlformats.org/officeDocument/2006/relationships/image" Target="../media/image120.svg"/><Relationship Id="rId27" Type="http://schemas.openxmlformats.org/officeDocument/2006/relationships/image" Target="../media/image125.png"/><Relationship Id="rId30" Type="http://schemas.openxmlformats.org/officeDocument/2006/relationships/image" Target="../media/image128.svg"/></Relationships>
</file>

<file path=ppt/slides/_rels/slide24.xml.rels><?xml version="1.0" encoding="UTF-8" standalone="yes"?>
<Relationships xmlns="http://schemas.openxmlformats.org/package/2006/relationships"><Relationship Id="rId13" Type="http://schemas.openxmlformats.org/officeDocument/2006/relationships/image" Target="../media/image139.png"/><Relationship Id="rId18" Type="http://schemas.openxmlformats.org/officeDocument/2006/relationships/image" Target="../media/image144.png"/><Relationship Id="rId26" Type="http://schemas.openxmlformats.org/officeDocument/2006/relationships/image" Target="../media/image152.png"/><Relationship Id="rId39" Type="http://schemas.openxmlformats.org/officeDocument/2006/relationships/image" Target="../media/image165.png"/><Relationship Id="rId21" Type="http://schemas.openxmlformats.org/officeDocument/2006/relationships/image" Target="../media/image147.png"/><Relationship Id="rId34" Type="http://schemas.openxmlformats.org/officeDocument/2006/relationships/image" Target="../media/image160.jpeg"/><Relationship Id="rId42" Type="http://schemas.openxmlformats.org/officeDocument/2006/relationships/image" Target="../media/image168.png"/><Relationship Id="rId47" Type="http://schemas.openxmlformats.org/officeDocument/2006/relationships/image" Target="../media/image173.png"/><Relationship Id="rId50" Type="http://schemas.openxmlformats.org/officeDocument/2006/relationships/image" Target="../media/image176.png"/><Relationship Id="rId55" Type="http://schemas.openxmlformats.org/officeDocument/2006/relationships/image" Target="../media/image181.png"/><Relationship Id="rId7" Type="http://schemas.openxmlformats.org/officeDocument/2006/relationships/image" Target="../media/image133.png"/><Relationship Id="rId2" Type="http://schemas.openxmlformats.org/officeDocument/2006/relationships/notesSlide" Target="../notesSlides/notesSlide24.xml"/><Relationship Id="rId16" Type="http://schemas.openxmlformats.org/officeDocument/2006/relationships/image" Target="../media/image142.png"/><Relationship Id="rId29" Type="http://schemas.openxmlformats.org/officeDocument/2006/relationships/image" Target="../media/image155.jpeg"/><Relationship Id="rId11" Type="http://schemas.openxmlformats.org/officeDocument/2006/relationships/image" Target="../media/image137.jpeg"/><Relationship Id="rId24" Type="http://schemas.openxmlformats.org/officeDocument/2006/relationships/image" Target="../media/image150.png"/><Relationship Id="rId32" Type="http://schemas.openxmlformats.org/officeDocument/2006/relationships/image" Target="../media/image158.jpeg"/><Relationship Id="rId37" Type="http://schemas.openxmlformats.org/officeDocument/2006/relationships/image" Target="../media/image163.png"/><Relationship Id="rId40" Type="http://schemas.openxmlformats.org/officeDocument/2006/relationships/image" Target="../media/image166.png"/><Relationship Id="rId45" Type="http://schemas.openxmlformats.org/officeDocument/2006/relationships/image" Target="../media/image171.jpeg"/><Relationship Id="rId53" Type="http://schemas.openxmlformats.org/officeDocument/2006/relationships/image" Target="../media/image179.jpeg"/><Relationship Id="rId58" Type="http://schemas.openxmlformats.org/officeDocument/2006/relationships/image" Target="../media/image184.png"/><Relationship Id="rId5" Type="http://schemas.openxmlformats.org/officeDocument/2006/relationships/image" Target="../media/image131.jpeg"/><Relationship Id="rId19" Type="http://schemas.openxmlformats.org/officeDocument/2006/relationships/image" Target="../media/image145.png"/><Relationship Id="rId4" Type="http://schemas.openxmlformats.org/officeDocument/2006/relationships/image" Target="../media/image130.png"/><Relationship Id="rId9" Type="http://schemas.openxmlformats.org/officeDocument/2006/relationships/image" Target="../media/image135.png"/><Relationship Id="rId14" Type="http://schemas.openxmlformats.org/officeDocument/2006/relationships/image" Target="../media/image140.png"/><Relationship Id="rId22" Type="http://schemas.openxmlformats.org/officeDocument/2006/relationships/image" Target="../media/image148.png"/><Relationship Id="rId27" Type="http://schemas.openxmlformats.org/officeDocument/2006/relationships/image" Target="../media/image153.jpeg"/><Relationship Id="rId30" Type="http://schemas.openxmlformats.org/officeDocument/2006/relationships/image" Target="../media/image156.png"/><Relationship Id="rId35" Type="http://schemas.openxmlformats.org/officeDocument/2006/relationships/image" Target="../media/image161.png"/><Relationship Id="rId43" Type="http://schemas.openxmlformats.org/officeDocument/2006/relationships/image" Target="../media/image169.jpeg"/><Relationship Id="rId48" Type="http://schemas.openxmlformats.org/officeDocument/2006/relationships/image" Target="../media/image174.png"/><Relationship Id="rId56" Type="http://schemas.openxmlformats.org/officeDocument/2006/relationships/image" Target="../media/image182.png"/><Relationship Id="rId8" Type="http://schemas.openxmlformats.org/officeDocument/2006/relationships/image" Target="../media/image134.png"/><Relationship Id="rId51" Type="http://schemas.openxmlformats.org/officeDocument/2006/relationships/image" Target="../media/image177.jpeg"/><Relationship Id="rId3" Type="http://schemas.openxmlformats.org/officeDocument/2006/relationships/image" Target="../media/image129.jpeg"/><Relationship Id="rId12" Type="http://schemas.openxmlformats.org/officeDocument/2006/relationships/image" Target="../media/image138.png"/><Relationship Id="rId17" Type="http://schemas.openxmlformats.org/officeDocument/2006/relationships/image" Target="../media/image143.png"/><Relationship Id="rId25" Type="http://schemas.openxmlformats.org/officeDocument/2006/relationships/image" Target="../media/image151.jpeg"/><Relationship Id="rId33" Type="http://schemas.openxmlformats.org/officeDocument/2006/relationships/image" Target="../media/image159.png"/><Relationship Id="rId38" Type="http://schemas.openxmlformats.org/officeDocument/2006/relationships/image" Target="../media/image164.jpeg"/><Relationship Id="rId46" Type="http://schemas.openxmlformats.org/officeDocument/2006/relationships/image" Target="../media/image172.png"/><Relationship Id="rId59" Type="http://schemas.openxmlformats.org/officeDocument/2006/relationships/image" Target="../media/image185.png"/><Relationship Id="rId20" Type="http://schemas.openxmlformats.org/officeDocument/2006/relationships/image" Target="../media/image146.png"/><Relationship Id="rId41" Type="http://schemas.openxmlformats.org/officeDocument/2006/relationships/image" Target="../media/image167.png"/><Relationship Id="rId54" Type="http://schemas.openxmlformats.org/officeDocument/2006/relationships/image" Target="../media/image180.png"/><Relationship Id="rId1" Type="http://schemas.openxmlformats.org/officeDocument/2006/relationships/slideLayout" Target="../slideLayouts/slideLayout19.xml"/><Relationship Id="rId6" Type="http://schemas.openxmlformats.org/officeDocument/2006/relationships/image" Target="../media/image132.png"/><Relationship Id="rId15" Type="http://schemas.openxmlformats.org/officeDocument/2006/relationships/image" Target="../media/image141.png"/><Relationship Id="rId23" Type="http://schemas.openxmlformats.org/officeDocument/2006/relationships/image" Target="../media/image149.png"/><Relationship Id="rId28" Type="http://schemas.openxmlformats.org/officeDocument/2006/relationships/image" Target="../media/image154.png"/><Relationship Id="rId36" Type="http://schemas.openxmlformats.org/officeDocument/2006/relationships/image" Target="../media/image162.png"/><Relationship Id="rId49" Type="http://schemas.openxmlformats.org/officeDocument/2006/relationships/image" Target="../media/image175.jpeg"/><Relationship Id="rId57" Type="http://schemas.openxmlformats.org/officeDocument/2006/relationships/image" Target="../media/image183.png"/><Relationship Id="rId10" Type="http://schemas.openxmlformats.org/officeDocument/2006/relationships/image" Target="../media/image136.jpeg"/><Relationship Id="rId31" Type="http://schemas.openxmlformats.org/officeDocument/2006/relationships/image" Target="../media/image157.png"/><Relationship Id="rId44" Type="http://schemas.openxmlformats.org/officeDocument/2006/relationships/image" Target="../media/image170.jpeg"/><Relationship Id="rId52" Type="http://schemas.openxmlformats.org/officeDocument/2006/relationships/image" Target="../media/image178.png"/><Relationship Id="rId60" Type="http://schemas.openxmlformats.org/officeDocument/2006/relationships/image" Target="../media/image186.png"/></Relationships>
</file>

<file path=ppt/slides/_rels/slide25.xml.rels><?xml version="1.0" encoding="UTF-8" standalone="yes"?>
<Relationships xmlns="http://schemas.openxmlformats.org/package/2006/relationships"><Relationship Id="rId3" Type="http://schemas.openxmlformats.org/officeDocument/2006/relationships/image" Target="../media/image187.emf"/><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188.emf"/><Relationship Id="rId7" Type="http://schemas.openxmlformats.org/officeDocument/2006/relationships/image" Target="../media/image192.emf"/><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191.emf"/><Relationship Id="rId5" Type="http://schemas.openxmlformats.org/officeDocument/2006/relationships/image" Target="../media/image190.emf"/><Relationship Id="rId4" Type="http://schemas.openxmlformats.org/officeDocument/2006/relationships/image" Target="../media/image189.emf"/></Relationships>
</file>

<file path=ppt/slides/_rels/slide28.xml.rels><?xml version="1.0" encoding="UTF-8" standalone="yes"?>
<Relationships xmlns="http://schemas.openxmlformats.org/package/2006/relationships"><Relationship Id="rId8" Type="http://schemas.openxmlformats.org/officeDocument/2006/relationships/image" Target="../media/image198.emf"/><Relationship Id="rId3" Type="http://schemas.openxmlformats.org/officeDocument/2006/relationships/image" Target="../media/image193.emf"/><Relationship Id="rId7" Type="http://schemas.openxmlformats.org/officeDocument/2006/relationships/image" Target="../media/image197.emf"/><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196.emf"/><Relationship Id="rId5" Type="http://schemas.openxmlformats.org/officeDocument/2006/relationships/image" Target="../media/image195.emf"/><Relationship Id="rId4" Type="http://schemas.openxmlformats.org/officeDocument/2006/relationships/image" Target="../media/image194.emf"/><Relationship Id="rId9" Type="http://schemas.openxmlformats.org/officeDocument/2006/relationships/image" Target="../media/image199.emf"/></Relationships>
</file>

<file path=ppt/slides/_rels/slide29.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200.emf"/><Relationship Id="rId7" Type="http://schemas.openxmlformats.org/officeDocument/2006/relationships/image" Target="../media/image204.svg"/><Relationship Id="rId2" Type="http://schemas.openxmlformats.org/officeDocument/2006/relationships/notesSlide" Target="../notesSlides/notesSlide32.xml"/><Relationship Id="rId1" Type="http://schemas.openxmlformats.org/officeDocument/2006/relationships/slideLayout" Target="../slideLayouts/slideLayout19.xml"/><Relationship Id="rId6" Type="http://schemas.openxmlformats.org/officeDocument/2006/relationships/image" Target="../media/image203.png"/><Relationship Id="rId5" Type="http://schemas.openxmlformats.org/officeDocument/2006/relationships/image" Target="../media/image202.svg"/><Relationship Id="rId4" Type="http://schemas.openxmlformats.org/officeDocument/2006/relationships/image" Target="../media/image201.png"/></Relationships>
</file>

<file path=ppt/slides/_rels/slide33.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206.jpeg"/><Relationship Id="rId7" Type="http://schemas.openxmlformats.org/officeDocument/2006/relationships/image" Target="../media/image209.png"/><Relationship Id="rId12" Type="http://schemas.openxmlformats.org/officeDocument/2006/relationships/image" Target="../media/image214.emf"/><Relationship Id="rId2" Type="http://schemas.openxmlformats.org/officeDocument/2006/relationships/image" Target="../media/image205.png"/><Relationship Id="rId1" Type="http://schemas.openxmlformats.org/officeDocument/2006/relationships/slideLayout" Target="../slideLayouts/slideLayout19.xml"/><Relationship Id="rId6" Type="http://schemas.openxmlformats.org/officeDocument/2006/relationships/hyperlink" Target="https://www.pricesynergy.io/" TargetMode="External"/><Relationship Id="rId11" Type="http://schemas.openxmlformats.org/officeDocument/2006/relationships/image" Target="../media/image213.png"/><Relationship Id="rId5" Type="http://schemas.openxmlformats.org/officeDocument/2006/relationships/image" Target="../media/image208.svg"/><Relationship Id="rId10" Type="http://schemas.openxmlformats.org/officeDocument/2006/relationships/image" Target="../media/image212.emf"/><Relationship Id="rId4" Type="http://schemas.openxmlformats.org/officeDocument/2006/relationships/image" Target="../media/image207.png"/><Relationship Id="rId9" Type="http://schemas.openxmlformats.org/officeDocument/2006/relationships/image" Target="../media/image211.png"/></Relationships>
</file>

<file path=ppt/slides/_rels/slide35.xml.rels><?xml version="1.0" encoding="UTF-8" standalone="yes"?>
<Relationships xmlns="http://schemas.openxmlformats.org/package/2006/relationships"><Relationship Id="rId26" Type="http://schemas.openxmlformats.org/officeDocument/2006/relationships/image" Target="../media/image239.jpeg"/><Relationship Id="rId21" Type="http://schemas.openxmlformats.org/officeDocument/2006/relationships/image" Target="../media/image234.png"/><Relationship Id="rId42" Type="http://schemas.openxmlformats.org/officeDocument/2006/relationships/image" Target="../media/image255.png"/><Relationship Id="rId47" Type="http://schemas.openxmlformats.org/officeDocument/2006/relationships/image" Target="../media/image260.jpeg"/><Relationship Id="rId63" Type="http://schemas.openxmlformats.org/officeDocument/2006/relationships/image" Target="../media/image276.png"/><Relationship Id="rId68" Type="http://schemas.openxmlformats.org/officeDocument/2006/relationships/image" Target="../media/image281.png"/><Relationship Id="rId84" Type="http://schemas.openxmlformats.org/officeDocument/2006/relationships/image" Target="../media/image297.svg"/><Relationship Id="rId89" Type="http://schemas.openxmlformats.org/officeDocument/2006/relationships/image" Target="../media/image302.png"/><Relationship Id="rId16" Type="http://schemas.openxmlformats.org/officeDocument/2006/relationships/image" Target="../media/image229.png"/><Relationship Id="rId11" Type="http://schemas.openxmlformats.org/officeDocument/2006/relationships/image" Target="../media/image224.png"/><Relationship Id="rId32" Type="http://schemas.openxmlformats.org/officeDocument/2006/relationships/image" Target="../media/image245.png"/><Relationship Id="rId37" Type="http://schemas.openxmlformats.org/officeDocument/2006/relationships/image" Target="../media/image250.png"/><Relationship Id="rId53" Type="http://schemas.openxmlformats.org/officeDocument/2006/relationships/image" Target="../media/image266.png"/><Relationship Id="rId58" Type="http://schemas.openxmlformats.org/officeDocument/2006/relationships/image" Target="../media/image271.png"/><Relationship Id="rId74" Type="http://schemas.openxmlformats.org/officeDocument/2006/relationships/image" Target="../media/image287.png"/><Relationship Id="rId79" Type="http://schemas.openxmlformats.org/officeDocument/2006/relationships/image" Target="../media/image292.png"/><Relationship Id="rId5" Type="http://schemas.openxmlformats.org/officeDocument/2006/relationships/image" Target="../media/image218.png"/><Relationship Id="rId90" Type="http://schemas.openxmlformats.org/officeDocument/2006/relationships/image" Target="../media/image303.png"/><Relationship Id="rId95" Type="http://schemas.openxmlformats.org/officeDocument/2006/relationships/image" Target="../media/image308.png"/><Relationship Id="rId22" Type="http://schemas.openxmlformats.org/officeDocument/2006/relationships/image" Target="../media/image235.png"/><Relationship Id="rId27" Type="http://schemas.openxmlformats.org/officeDocument/2006/relationships/image" Target="../media/image240.jpeg"/><Relationship Id="rId43" Type="http://schemas.openxmlformats.org/officeDocument/2006/relationships/image" Target="../media/image256.png"/><Relationship Id="rId48" Type="http://schemas.openxmlformats.org/officeDocument/2006/relationships/image" Target="../media/image261.jpeg"/><Relationship Id="rId64" Type="http://schemas.openxmlformats.org/officeDocument/2006/relationships/image" Target="../media/image277.png"/><Relationship Id="rId69" Type="http://schemas.openxmlformats.org/officeDocument/2006/relationships/image" Target="../media/image282.png"/><Relationship Id="rId80" Type="http://schemas.openxmlformats.org/officeDocument/2006/relationships/image" Target="../media/image293.png"/><Relationship Id="rId85" Type="http://schemas.openxmlformats.org/officeDocument/2006/relationships/image" Target="../media/image298.png"/><Relationship Id="rId12" Type="http://schemas.openxmlformats.org/officeDocument/2006/relationships/image" Target="../media/image225.png"/><Relationship Id="rId17" Type="http://schemas.openxmlformats.org/officeDocument/2006/relationships/image" Target="../media/image230.png"/><Relationship Id="rId25" Type="http://schemas.openxmlformats.org/officeDocument/2006/relationships/image" Target="../media/image238.png"/><Relationship Id="rId33" Type="http://schemas.openxmlformats.org/officeDocument/2006/relationships/image" Target="../media/image246.png"/><Relationship Id="rId38" Type="http://schemas.openxmlformats.org/officeDocument/2006/relationships/image" Target="../media/image251.png"/><Relationship Id="rId46" Type="http://schemas.openxmlformats.org/officeDocument/2006/relationships/image" Target="../media/image259.jpeg"/><Relationship Id="rId59" Type="http://schemas.openxmlformats.org/officeDocument/2006/relationships/image" Target="../media/image272.png"/><Relationship Id="rId67" Type="http://schemas.openxmlformats.org/officeDocument/2006/relationships/image" Target="../media/image280.png"/><Relationship Id="rId20" Type="http://schemas.openxmlformats.org/officeDocument/2006/relationships/image" Target="../media/image233.png"/><Relationship Id="rId41" Type="http://schemas.openxmlformats.org/officeDocument/2006/relationships/image" Target="../media/image254.jpeg"/><Relationship Id="rId54" Type="http://schemas.openxmlformats.org/officeDocument/2006/relationships/image" Target="../media/image267.svg"/><Relationship Id="rId62" Type="http://schemas.openxmlformats.org/officeDocument/2006/relationships/image" Target="../media/image275.png"/><Relationship Id="rId70" Type="http://schemas.openxmlformats.org/officeDocument/2006/relationships/image" Target="../media/image283.png"/><Relationship Id="rId75" Type="http://schemas.openxmlformats.org/officeDocument/2006/relationships/image" Target="../media/image288.png"/><Relationship Id="rId83" Type="http://schemas.openxmlformats.org/officeDocument/2006/relationships/image" Target="../media/image296.png"/><Relationship Id="rId88" Type="http://schemas.openxmlformats.org/officeDocument/2006/relationships/image" Target="../media/image301.jpeg"/><Relationship Id="rId91" Type="http://schemas.openxmlformats.org/officeDocument/2006/relationships/image" Target="../media/image304.png"/><Relationship Id="rId96" Type="http://schemas.openxmlformats.org/officeDocument/2006/relationships/image" Target="../media/image309.png"/><Relationship Id="rId1" Type="http://schemas.openxmlformats.org/officeDocument/2006/relationships/slideLayout" Target="../slideLayouts/slideLayout19.xml"/><Relationship Id="rId6" Type="http://schemas.openxmlformats.org/officeDocument/2006/relationships/image" Target="../media/image219.png"/><Relationship Id="rId15" Type="http://schemas.openxmlformats.org/officeDocument/2006/relationships/image" Target="../media/image228.jpeg"/><Relationship Id="rId23" Type="http://schemas.openxmlformats.org/officeDocument/2006/relationships/image" Target="../media/image236.png"/><Relationship Id="rId28" Type="http://schemas.openxmlformats.org/officeDocument/2006/relationships/image" Target="../media/image241.jpeg"/><Relationship Id="rId36" Type="http://schemas.openxmlformats.org/officeDocument/2006/relationships/image" Target="../media/image249.jpeg"/><Relationship Id="rId49" Type="http://schemas.openxmlformats.org/officeDocument/2006/relationships/image" Target="../media/image262.png"/><Relationship Id="rId57" Type="http://schemas.openxmlformats.org/officeDocument/2006/relationships/image" Target="../media/image270.jpeg"/><Relationship Id="rId10" Type="http://schemas.openxmlformats.org/officeDocument/2006/relationships/image" Target="../media/image223.png"/><Relationship Id="rId31" Type="http://schemas.openxmlformats.org/officeDocument/2006/relationships/image" Target="../media/image244.jpeg"/><Relationship Id="rId44" Type="http://schemas.openxmlformats.org/officeDocument/2006/relationships/image" Target="../media/image257.png"/><Relationship Id="rId52" Type="http://schemas.openxmlformats.org/officeDocument/2006/relationships/image" Target="../media/image265.png"/><Relationship Id="rId60" Type="http://schemas.openxmlformats.org/officeDocument/2006/relationships/image" Target="../media/image273.jpeg"/><Relationship Id="rId65" Type="http://schemas.openxmlformats.org/officeDocument/2006/relationships/image" Target="../media/image278.png"/><Relationship Id="rId73" Type="http://schemas.openxmlformats.org/officeDocument/2006/relationships/image" Target="../media/image286.png"/><Relationship Id="rId78" Type="http://schemas.openxmlformats.org/officeDocument/2006/relationships/image" Target="../media/image291.png"/><Relationship Id="rId81" Type="http://schemas.openxmlformats.org/officeDocument/2006/relationships/image" Target="../media/image294.png"/><Relationship Id="rId86" Type="http://schemas.openxmlformats.org/officeDocument/2006/relationships/image" Target="../media/image299.jpeg"/><Relationship Id="rId94" Type="http://schemas.openxmlformats.org/officeDocument/2006/relationships/image" Target="../media/image307.png"/><Relationship Id="rId99" Type="http://schemas.openxmlformats.org/officeDocument/2006/relationships/image" Target="../media/image312.svg"/><Relationship Id="rId101" Type="http://schemas.openxmlformats.org/officeDocument/2006/relationships/image" Target="../media/image314.jpeg"/><Relationship Id="rId4" Type="http://schemas.openxmlformats.org/officeDocument/2006/relationships/image" Target="../media/image217.png"/><Relationship Id="rId9" Type="http://schemas.openxmlformats.org/officeDocument/2006/relationships/image" Target="../media/image222.png"/><Relationship Id="rId13" Type="http://schemas.openxmlformats.org/officeDocument/2006/relationships/image" Target="../media/image226.png"/><Relationship Id="rId18" Type="http://schemas.openxmlformats.org/officeDocument/2006/relationships/image" Target="../media/image231.png"/><Relationship Id="rId39" Type="http://schemas.openxmlformats.org/officeDocument/2006/relationships/image" Target="../media/image252.jpeg"/><Relationship Id="rId34" Type="http://schemas.openxmlformats.org/officeDocument/2006/relationships/image" Target="../media/image247.png"/><Relationship Id="rId50" Type="http://schemas.openxmlformats.org/officeDocument/2006/relationships/image" Target="../media/image263.jpeg"/><Relationship Id="rId55" Type="http://schemas.openxmlformats.org/officeDocument/2006/relationships/image" Target="../media/image268.png"/><Relationship Id="rId76" Type="http://schemas.openxmlformats.org/officeDocument/2006/relationships/image" Target="../media/image289.png"/><Relationship Id="rId97" Type="http://schemas.openxmlformats.org/officeDocument/2006/relationships/image" Target="../media/image310.png"/><Relationship Id="rId7" Type="http://schemas.openxmlformats.org/officeDocument/2006/relationships/image" Target="../media/image220.png"/><Relationship Id="rId71" Type="http://schemas.openxmlformats.org/officeDocument/2006/relationships/image" Target="../media/image284.png"/><Relationship Id="rId92" Type="http://schemas.openxmlformats.org/officeDocument/2006/relationships/image" Target="../media/image305.png"/><Relationship Id="rId2" Type="http://schemas.openxmlformats.org/officeDocument/2006/relationships/image" Target="../media/image215.png"/><Relationship Id="rId29" Type="http://schemas.openxmlformats.org/officeDocument/2006/relationships/image" Target="../media/image242.png"/><Relationship Id="rId24" Type="http://schemas.openxmlformats.org/officeDocument/2006/relationships/image" Target="../media/image237.svg"/><Relationship Id="rId40" Type="http://schemas.openxmlformats.org/officeDocument/2006/relationships/image" Target="../media/image253.png"/><Relationship Id="rId45" Type="http://schemas.openxmlformats.org/officeDocument/2006/relationships/image" Target="../media/image258.svg"/><Relationship Id="rId66" Type="http://schemas.openxmlformats.org/officeDocument/2006/relationships/image" Target="../media/image279.png"/><Relationship Id="rId87" Type="http://schemas.openxmlformats.org/officeDocument/2006/relationships/image" Target="../media/image300.png"/><Relationship Id="rId61" Type="http://schemas.openxmlformats.org/officeDocument/2006/relationships/image" Target="../media/image274.png"/><Relationship Id="rId82" Type="http://schemas.openxmlformats.org/officeDocument/2006/relationships/image" Target="../media/image295.jpeg"/><Relationship Id="rId19" Type="http://schemas.openxmlformats.org/officeDocument/2006/relationships/image" Target="../media/image232.png"/><Relationship Id="rId14" Type="http://schemas.openxmlformats.org/officeDocument/2006/relationships/image" Target="../media/image227.png"/><Relationship Id="rId30" Type="http://schemas.openxmlformats.org/officeDocument/2006/relationships/image" Target="../media/image243.png"/><Relationship Id="rId35" Type="http://schemas.openxmlformats.org/officeDocument/2006/relationships/image" Target="../media/image248.png"/><Relationship Id="rId56" Type="http://schemas.openxmlformats.org/officeDocument/2006/relationships/image" Target="../media/image269.png"/><Relationship Id="rId77" Type="http://schemas.openxmlformats.org/officeDocument/2006/relationships/image" Target="../media/image290.jpeg"/><Relationship Id="rId100" Type="http://schemas.openxmlformats.org/officeDocument/2006/relationships/image" Target="../media/image313.png"/><Relationship Id="rId8" Type="http://schemas.openxmlformats.org/officeDocument/2006/relationships/image" Target="../media/image221.png"/><Relationship Id="rId51" Type="http://schemas.openxmlformats.org/officeDocument/2006/relationships/image" Target="../media/image264.png"/><Relationship Id="rId72" Type="http://schemas.openxmlformats.org/officeDocument/2006/relationships/image" Target="../media/image285.png"/><Relationship Id="rId93" Type="http://schemas.openxmlformats.org/officeDocument/2006/relationships/image" Target="../media/image306.png"/><Relationship Id="rId98" Type="http://schemas.openxmlformats.org/officeDocument/2006/relationships/image" Target="../media/image311.png"/><Relationship Id="rId3" Type="http://schemas.openxmlformats.org/officeDocument/2006/relationships/image" Target="../media/image216.png"/></Relationships>
</file>

<file path=ppt/slides/_rels/slide36.xml.rels><?xml version="1.0" encoding="UTF-8" standalone="yes"?>
<Relationships xmlns="http://schemas.openxmlformats.org/package/2006/relationships"><Relationship Id="rId3" Type="http://schemas.openxmlformats.org/officeDocument/2006/relationships/image" Target="../media/image316.emf"/><Relationship Id="rId2" Type="http://schemas.openxmlformats.org/officeDocument/2006/relationships/image" Target="../media/image315.emf"/><Relationship Id="rId1" Type="http://schemas.openxmlformats.org/officeDocument/2006/relationships/slideLayout" Target="../slideLayouts/slideLayout15.xml"/><Relationship Id="rId5" Type="http://schemas.openxmlformats.org/officeDocument/2006/relationships/image" Target="../media/image56.sv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3" Type="http://schemas.openxmlformats.org/officeDocument/2006/relationships/hyperlink" Target="https://customers.microsoft.com/en-us/story/1377168658161947069-fill-discrete-manufacturing-azure-en-austria" TargetMode="External"/><Relationship Id="rId7" Type="http://schemas.openxmlformats.org/officeDocument/2006/relationships/image" Target="../media/image319.jpeg"/><Relationship Id="rId2" Type="http://schemas.openxmlformats.org/officeDocument/2006/relationships/hyperlink" Target="https://customers.microsoft.com/en-us/story/1444734323566215330-axfina-banking-and-capital-markets-microsoft-azure" TargetMode="External"/><Relationship Id="rId1" Type="http://schemas.openxmlformats.org/officeDocument/2006/relationships/slideLayout" Target="../slideLayouts/slideLayout19.xml"/><Relationship Id="rId6" Type="http://schemas.openxmlformats.org/officeDocument/2006/relationships/image" Target="../media/image318.jpeg"/><Relationship Id="rId5" Type="http://schemas.openxmlformats.org/officeDocument/2006/relationships/image" Target="../media/image317.jpeg"/><Relationship Id="rId4" Type="http://schemas.openxmlformats.org/officeDocument/2006/relationships/hyperlink" Target="https://customers.microsoft.com/en-us/story/1342697026461181048-alpega-group-professional-services-azure-english-austria"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322.jpeg"/><Relationship Id="rId3" Type="http://schemas.openxmlformats.org/officeDocument/2006/relationships/hyperlink" Target="https://customers.microsoft.com/en-us/story/1491135038170660258-van-havermaet-professional-services-azure-stack-hci" TargetMode="External"/><Relationship Id="rId7" Type="http://schemas.openxmlformats.org/officeDocument/2006/relationships/image" Target="../media/image321.jpeg"/><Relationship Id="rId2" Type="http://schemas.openxmlformats.org/officeDocument/2006/relationships/hyperlink" Target="https://customers.microsoft.com/en-us/story/1554743943514643861-elindus-energy-azure-migrate-en-belgium" TargetMode="External"/><Relationship Id="rId1" Type="http://schemas.openxmlformats.org/officeDocument/2006/relationships/slideLayout" Target="../slideLayouts/slideLayout19.xml"/><Relationship Id="rId6" Type="http://schemas.openxmlformats.org/officeDocument/2006/relationships/image" Target="../media/image320.jpeg"/><Relationship Id="rId5" Type="http://schemas.openxmlformats.org/officeDocument/2006/relationships/hyperlink" Target="https://customers.microsoft.com/en-us/story/1482573617843466129-memo-professional-services-azure-en-belgium" TargetMode="External"/><Relationship Id="rId4" Type="http://schemas.openxmlformats.org/officeDocument/2006/relationships/hyperlink" Target="https://customers.microsoft.com/en-us/story/1482654980568087181-facq-retailers-azure-en-belgium" TargetMode="External"/><Relationship Id="rId9" Type="http://schemas.openxmlformats.org/officeDocument/2006/relationships/image" Target="../media/image323.jpeg"/></Relationships>
</file>

<file path=ppt/slides/_rels/slide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45.jpeg"/><Relationship Id="rId11" Type="http://schemas.openxmlformats.org/officeDocument/2006/relationships/image" Target="../media/image50.pn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png"/></Relationships>
</file>

<file path=ppt/slides/_rels/slide40.xml.rels><?xml version="1.0" encoding="UTF-8" standalone="yes"?>
<Relationships xmlns="http://schemas.openxmlformats.org/package/2006/relationships"><Relationship Id="rId3" Type="http://schemas.openxmlformats.org/officeDocument/2006/relationships/hyperlink" Target="https://customers.microsoft.com/en-us/story/1396259073599324009-clever-azure-sustainability-automotive-energy" TargetMode="External"/><Relationship Id="rId7" Type="http://schemas.openxmlformats.org/officeDocument/2006/relationships/image" Target="../media/image326.jpeg"/><Relationship Id="rId2" Type="http://schemas.openxmlformats.org/officeDocument/2006/relationships/hyperlink" Target="https://customers.microsoft.com/en-us/story/1414624305368286027-lobyco-retailers-azure" TargetMode="External"/><Relationship Id="rId1" Type="http://schemas.openxmlformats.org/officeDocument/2006/relationships/slideLayout" Target="../slideLayouts/slideLayout19.xml"/><Relationship Id="rId6" Type="http://schemas.openxmlformats.org/officeDocument/2006/relationships/image" Target="../media/image325.jpeg"/><Relationship Id="rId5" Type="http://schemas.openxmlformats.org/officeDocument/2006/relationships/image" Target="../media/image324.jpeg"/><Relationship Id="rId4" Type="http://schemas.openxmlformats.org/officeDocument/2006/relationships/hyperlink" Target="https://customers.microsoft.com/en-us/story/852447-seges-professional-services-power-bi"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327.jpeg"/><Relationship Id="rId3" Type="http://schemas.openxmlformats.org/officeDocument/2006/relationships/hyperlink" Target="https://customers.microsoft.com/en-us/story/1414345896295421473-reima-iwarait-azure" TargetMode="External"/><Relationship Id="rId7" Type="http://schemas.openxmlformats.org/officeDocument/2006/relationships/hyperlink" Target="https://customers.microsoft.com/en-us/story/821099-next-games-gaming-azure" TargetMode="External"/><Relationship Id="rId12" Type="http://schemas.openxmlformats.org/officeDocument/2006/relationships/image" Target="../media/image331.jpeg"/><Relationship Id="rId2" Type="http://schemas.openxmlformats.org/officeDocument/2006/relationships/hyperlink" Target="https://customers.microsoft.com/en-us/story/1469512558517292239-islet-group-oy-best-hall-oy-customer-success-story" TargetMode="External"/><Relationship Id="rId1" Type="http://schemas.openxmlformats.org/officeDocument/2006/relationships/slideLayout" Target="../slideLayouts/slideLayout19.xml"/><Relationship Id="rId6" Type="http://schemas.openxmlformats.org/officeDocument/2006/relationships/hyperlink" Target="https://customers.microsoft.com/en-us/story/726442-m-files" TargetMode="External"/><Relationship Id="rId11" Type="http://schemas.openxmlformats.org/officeDocument/2006/relationships/image" Target="../media/image330.png"/><Relationship Id="rId5" Type="http://schemas.openxmlformats.org/officeDocument/2006/relationships/hyperlink" Target="https://customers.microsoft.com/en-us/story/845146-transit-authority-improves-traffic-monitoring-with-azure-database-for-postgresql-hyperscale" TargetMode="External"/><Relationship Id="rId10" Type="http://schemas.openxmlformats.org/officeDocument/2006/relationships/image" Target="../media/image329.jpeg"/><Relationship Id="rId4" Type="http://schemas.openxmlformats.org/officeDocument/2006/relationships/hyperlink" Target="https://www.hsl.fi/en" TargetMode="External"/><Relationship Id="rId9" Type="http://schemas.openxmlformats.org/officeDocument/2006/relationships/image" Target="../media/image328.jpeg"/></Relationships>
</file>

<file path=ppt/slides/_rels/slide42.xml.rels><?xml version="1.0" encoding="UTF-8" standalone="yes"?>
<Relationships xmlns="http://schemas.openxmlformats.org/package/2006/relationships"><Relationship Id="rId8" Type="http://schemas.openxmlformats.org/officeDocument/2006/relationships/image" Target="../media/image333.jpeg"/><Relationship Id="rId3" Type="http://schemas.openxmlformats.org/officeDocument/2006/relationships/hyperlink" Target="https://customers.microsoft.com/en-us/story/1444749053708814263-everseen-and-nvidia-retailers-azure" TargetMode="External"/><Relationship Id="rId7" Type="http://schemas.openxmlformats.org/officeDocument/2006/relationships/image" Target="../media/image332.jpeg"/><Relationship Id="rId2" Type="http://schemas.openxmlformats.org/officeDocument/2006/relationships/hyperlink" Target="https://customers.microsoft.com/en-us/story/1465844448837673945-sacred-heart-k12-edu-microsoft-teams-en-ireland" TargetMode="External"/><Relationship Id="rId1" Type="http://schemas.openxmlformats.org/officeDocument/2006/relationships/slideLayout" Target="../slideLayouts/slideLayout19.xml"/><Relationship Id="rId6" Type="http://schemas.openxmlformats.org/officeDocument/2006/relationships/hyperlink" Target="https://customers.microsoft.com/en-us/story/actionpoint-discrete-manufacturing-azure-analytics" TargetMode="External"/><Relationship Id="rId11" Type="http://schemas.openxmlformats.org/officeDocument/2006/relationships/image" Target="../media/image336.jpeg"/><Relationship Id="rId5" Type="http://schemas.openxmlformats.org/officeDocument/2006/relationships/hyperlink" Target="https://customers.microsoft.com/en-us/story/861222-spanish-point-technologies-professional-services-azure" TargetMode="External"/><Relationship Id="rId10" Type="http://schemas.openxmlformats.org/officeDocument/2006/relationships/image" Target="../media/image335.jpeg"/><Relationship Id="rId4" Type="http://schemas.openxmlformats.org/officeDocument/2006/relationships/hyperlink" Target="https://customers.microsoft.com/en-us/story/1376546033343060664-mainstream-renewable-power-energy-power-platform" TargetMode="External"/><Relationship Id="rId9" Type="http://schemas.openxmlformats.org/officeDocument/2006/relationships/image" Target="../media/image334.jpeg"/></Relationships>
</file>

<file path=ppt/slides/_rels/slide43.xml.rels><?xml version="1.0" encoding="UTF-8" standalone="yes"?>
<Relationships xmlns="http://schemas.openxmlformats.org/package/2006/relationships"><Relationship Id="rId8" Type="http://schemas.openxmlformats.org/officeDocument/2006/relationships/hyperlink" Target="https://customers.microsoft.com/en-us/story/1394065211365480565-politecnico-di-bari-higher-education-microsoft365-it-italy" TargetMode="External"/><Relationship Id="rId13" Type="http://schemas.openxmlformats.org/officeDocument/2006/relationships/hyperlink" Target="https://customers.microsoft.com/en-us/story/792978-celli-group-manufacturing-azure-iot" TargetMode="External"/><Relationship Id="rId18" Type="http://schemas.openxmlformats.org/officeDocument/2006/relationships/image" Target="../media/image340.jpeg"/><Relationship Id="rId26" Type="http://schemas.openxmlformats.org/officeDocument/2006/relationships/image" Target="../media/image348.jpeg"/><Relationship Id="rId3" Type="http://schemas.openxmlformats.org/officeDocument/2006/relationships/hyperlink" Target="https://customers.microsoft.com/en-us/story/1529574680060715091-grandhotelsitea-proximaservice-azure" TargetMode="External"/><Relationship Id="rId21" Type="http://schemas.openxmlformats.org/officeDocument/2006/relationships/image" Target="../media/image343.jpeg"/><Relationship Id="rId7" Type="http://schemas.openxmlformats.org/officeDocument/2006/relationships/hyperlink" Target="https://customers.microsoft.com/en-us/story/1422317380158679789-mooney-professional-services-azure-it-italy" TargetMode="External"/><Relationship Id="rId12" Type="http://schemas.openxmlformats.org/officeDocument/2006/relationships/hyperlink" Target="https://customers.microsoft.com/en-us/story/853867-salvatore-ferragamo-retailers-azure-it-italy" TargetMode="External"/><Relationship Id="rId17" Type="http://schemas.openxmlformats.org/officeDocument/2006/relationships/image" Target="../media/image339.jpeg"/><Relationship Id="rId25" Type="http://schemas.openxmlformats.org/officeDocument/2006/relationships/image" Target="../media/image347.jpeg"/><Relationship Id="rId2" Type="http://schemas.openxmlformats.org/officeDocument/2006/relationships/hyperlink" Target="https://customers.microsoft.com/en-us/story/1546811717582860126-prelios-professional-services-azure-it-italy" TargetMode="External"/><Relationship Id="rId16" Type="http://schemas.openxmlformats.org/officeDocument/2006/relationships/image" Target="../media/image338.jpeg"/><Relationship Id="rId20" Type="http://schemas.openxmlformats.org/officeDocument/2006/relationships/image" Target="../media/image342.jpeg"/><Relationship Id="rId1" Type="http://schemas.openxmlformats.org/officeDocument/2006/relationships/slideLayout" Target="../slideLayouts/slideLayout19.xml"/><Relationship Id="rId6" Type="http://schemas.openxmlformats.org/officeDocument/2006/relationships/hyperlink" Target="https://customers.microsoft.com/en-us/story/1486295667659025968-vibram-retailers-azure-it-italy" TargetMode="External"/><Relationship Id="rId11" Type="http://schemas.openxmlformats.org/officeDocument/2006/relationships/hyperlink" Target="https://customers.microsoft.com/en-us/story/859641-stevanato-group-pharmaceuticals-microsoft-it-italy" TargetMode="External"/><Relationship Id="rId24" Type="http://schemas.openxmlformats.org/officeDocument/2006/relationships/image" Target="../media/image346.jpeg"/><Relationship Id="rId5" Type="http://schemas.openxmlformats.org/officeDocument/2006/relationships/hyperlink" Target="https://customers.microsoft.com/en-us/story/1491420661179364547-flowe-banking-capital-digital-banks" TargetMode="External"/><Relationship Id="rId15" Type="http://schemas.openxmlformats.org/officeDocument/2006/relationships/image" Target="../media/image337.jpeg"/><Relationship Id="rId23" Type="http://schemas.openxmlformats.org/officeDocument/2006/relationships/image" Target="../media/image345.jpeg"/><Relationship Id="rId10" Type="http://schemas.openxmlformats.org/officeDocument/2006/relationships/hyperlink" Target="https://customers.microsoft.com/en-us/story/863871-regas-energy-azure-it-italy" TargetMode="External"/><Relationship Id="rId19" Type="http://schemas.openxmlformats.org/officeDocument/2006/relationships/image" Target="../media/image341.jpeg"/><Relationship Id="rId4" Type="http://schemas.openxmlformats.org/officeDocument/2006/relationships/hyperlink" Target="https://customers.microsoft.com/en-us/story/1516883121592657471-acotel-telecommunications-azure-en-italy" TargetMode="External"/><Relationship Id="rId9" Type="http://schemas.openxmlformats.org/officeDocument/2006/relationships/hyperlink" Target="https://customers.microsoft.com/en-us/story/861887-illimity-banking-capital-markets-azure" TargetMode="External"/><Relationship Id="rId14" Type="http://schemas.openxmlformats.org/officeDocument/2006/relationships/hyperlink" Target="https://customers.microsoft.com/en-us/story/texaspa" TargetMode="External"/><Relationship Id="rId22" Type="http://schemas.openxmlformats.org/officeDocument/2006/relationships/image" Target="../media/image344.jpeg"/><Relationship Id="rId27" Type="http://schemas.openxmlformats.org/officeDocument/2006/relationships/image" Target="../media/image349.jpeg"/></Relationships>
</file>

<file path=ppt/slides/_rels/slide44.xml.rels><?xml version="1.0" encoding="UTF-8" standalone="yes"?>
<Relationships xmlns="http://schemas.openxmlformats.org/package/2006/relationships"><Relationship Id="rId13" Type="http://schemas.openxmlformats.org/officeDocument/2006/relationships/hyperlink" Target="https://customers.microsoft.com/en-us/story/1386387081955456443-van-gogh-libraries-and-museums-azure" TargetMode="External"/><Relationship Id="rId18" Type="http://schemas.openxmlformats.org/officeDocument/2006/relationships/hyperlink" Target="https://customers.microsoft.com/en-us/story/duo" TargetMode="External"/><Relationship Id="rId26" Type="http://schemas.openxmlformats.org/officeDocument/2006/relationships/image" Target="../media/image357.jpeg"/><Relationship Id="rId3" Type="http://schemas.openxmlformats.org/officeDocument/2006/relationships/hyperlink" Target="https://customers.microsoft.com/en-us/story/1518694211546313965-allego-scales-ev-growth-azure-database-postgresql-flexible-server" TargetMode="External"/><Relationship Id="rId21" Type="http://schemas.openxmlformats.org/officeDocument/2006/relationships/image" Target="../media/image352.jpeg"/><Relationship Id="rId34" Type="http://schemas.openxmlformats.org/officeDocument/2006/relationships/image" Target="../media/image365.jpeg"/><Relationship Id="rId7" Type="http://schemas.openxmlformats.org/officeDocument/2006/relationships/hyperlink" Target="https://customers.microsoft.com/en-us/story/1477712006007118398-vecozo-professional-services-azure-networking" TargetMode="External"/><Relationship Id="rId12" Type="http://schemas.openxmlformats.org/officeDocument/2006/relationships/hyperlink" Target="https://customers.microsoft.com/en-us/story/1363212232918007937-cemextrescon-fourtopict-azure" TargetMode="External"/><Relationship Id="rId17" Type="http://schemas.openxmlformats.org/officeDocument/2006/relationships/hyperlink" Target="https://customers.microsoft.com/en-us/story/768306-tbi-professional-services-azure" TargetMode="External"/><Relationship Id="rId25" Type="http://schemas.openxmlformats.org/officeDocument/2006/relationships/image" Target="../media/image356.jpeg"/><Relationship Id="rId33" Type="http://schemas.openxmlformats.org/officeDocument/2006/relationships/image" Target="../media/image364.jpeg"/><Relationship Id="rId2" Type="http://schemas.openxmlformats.org/officeDocument/2006/relationships/hyperlink" Target="https://customers.microsoft.com/en-us/story/1533179807778642174-eshgro-professional-services-azure" TargetMode="External"/><Relationship Id="rId16" Type="http://schemas.openxmlformats.org/officeDocument/2006/relationships/hyperlink" Target="https://customers.microsoft.com/en-us/story/764864-pwn-government-azure" TargetMode="External"/><Relationship Id="rId20" Type="http://schemas.openxmlformats.org/officeDocument/2006/relationships/image" Target="../media/image351.jpeg"/><Relationship Id="rId29" Type="http://schemas.openxmlformats.org/officeDocument/2006/relationships/image" Target="../media/image360.jpeg"/><Relationship Id="rId1" Type="http://schemas.openxmlformats.org/officeDocument/2006/relationships/slideLayout" Target="../slideLayouts/slideLayout19.xml"/><Relationship Id="rId6" Type="http://schemas.openxmlformats.org/officeDocument/2006/relationships/hyperlink" Target="https://customers.microsoft.com/en-us/story/1503155103542715451-lansigt-professional-services-azure-en-netherlands" TargetMode="External"/><Relationship Id="rId11" Type="http://schemas.openxmlformats.org/officeDocument/2006/relationships/hyperlink" Target="https://customers.microsoft.com/en-us/story/1406369835455692415-cobase-banking-azure-en-netherlands" TargetMode="External"/><Relationship Id="rId24" Type="http://schemas.openxmlformats.org/officeDocument/2006/relationships/image" Target="../media/image355.jpeg"/><Relationship Id="rId32" Type="http://schemas.openxmlformats.org/officeDocument/2006/relationships/image" Target="../media/image363.jpeg"/><Relationship Id="rId5" Type="http://schemas.openxmlformats.org/officeDocument/2006/relationships/hyperlink" Target="https://customers.microsoft.com/en-us/story/1505961706126415574-wigo4it-national-government-azure-en-netherlands" TargetMode="External"/><Relationship Id="rId15" Type="http://schemas.openxmlformats.org/officeDocument/2006/relationships/hyperlink" Target="https://customers.microsoft.com/en-us/story/853696-eosta-eshgro-microsoft365" TargetMode="External"/><Relationship Id="rId23" Type="http://schemas.openxmlformats.org/officeDocument/2006/relationships/image" Target="../media/image354.jpeg"/><Relationship Id="rId28" Type="http://schemas.openxmlformats.org/officeDocument/2006/relationships/image" Target="../media/image359.jpeg"/><Relationship Id="rId10" Type="http://schemas.openxmlformats.org/officeDocument/2006/relationships/hyperlink" Target="https://customers.microsoft.com/en-us/story/1422313900035509918-asapcloud-partner-professional-services-azure-arc" TargetMode="External"/><Relationship Id="rId19" Type="http://schemas.openxmlformats.org/officeDocument/2006/relationships/image" Target="../media/image350.jpeg"/><Relationship Id="rId31" Type="http://schemas.openxmlformats.org/officeDocument/2006/relationships/image" Target="../media/image362.jpeg"/><Relationship Id="rId4" Type="http://schemas.openxmlformats.org/officeDocument/2006/relationships/hyperlink" Target="https://customers.microsoft.com/en-us/story/1517940118053779356-lbctankterminals-prosapiensoftware-microsoft365" TargetMode="External"/><Relationship Id="rId9" Type="http://schemas.openxmlformats.org/officeDocument/2006/relationships/hyperlink" Target="https://customers.microsoft.com/en-us/story/1477152214575056324-sunweb-retailers-azure-en-netherlands" TargetMode="External"/><Relationship Id="rId14" Type="http://schemas.openxmlformats.org/officeDocument/2006/relationships/hyperlink" Target="https://customers.microsoft.com/en-us/story/1360699875743841506-nyenrode-business-university-higher-education-azure-en-netherlands" TargetMode="External"/><Relationship Id="rId22" Type="http://schemas.openxmlformats.org/officeDocument/2006/relationships/image" Target="../media/image353.jpeg"/><Relationship Id="rId27" Type="http://schemas.openxmlformats.org/officeDocument/2006/relationships/image" Target="../media/image358.jpeg"/><Relationship Id="rId30" Type="http://schemas.openxmlformats.org/officeDocument/2006/relationships/image" Target="../media/image361.jpeg"/><Relationship Id="rId8" Type="http://schemas.openxmlformats.org/officeDocument/2006/relationships/hyperlink" Target="https://customers.microsoft.com/en-us/story/1485727667262024367-ortec-finance-cloud-native-platform-azure-red-hat-openshift"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368.jpeg"/><Relationship Id="rId3" Type="http://schemas.openxmlformats.org/officeDocument/2006/relationships/hyperlink" Target="https://customers.microsoft.com/en-us/story/1379629341340415380-kahoot-partner-professional-services-azure-cognitive-services" TargetMode="External"/><Relationship Id="rId7" Type="http://schemas.openxmlformats.org/officeDocument/2006/relationships/image" Target="../media/image367.jpeg"/><Relationship Id="rId2" Type="http://schemas.openxmlformats.org/officeDocument/2006/relationships/hyperlink" Target="https://customers.microsoft.com/en-us/story/1406376988334236754-lmk-group-retailers-azure-en-norway" TargetMode="External"/><Relationship Id="rId1" Type="http://schemas.openxmlformats.org/officeDocument/2006/relationships/slideLayout" Target="../slideLayouts/slideLayout19.xml"/><Relationship Id="rId6" Type="http://schemas.openxmlformats.org/officeDocument/2006/relationships/image" Target="../media/image366.jpeg"/><Relationship Id="rId5" Type="http://schemas.openxmlformats.org/officeDocument/2006/relationships/hyperlink" Target="https://customers.microsoft.com/en-us/story/hafslund-nett-power-and-utilities-azure" TargetMode="External"/><Relationship Id="rId4" Type="http://schemas.openxmlformats.org/officeDocument/2006/relationships/hyperlink" Target="https://customers.microsoft.com/en-us/story/787511-vipps-banking-azure" TargetMode="External"/><Relationship Id="rId9" Type="http://schemas.openxmlformats.org/officeDocument/2006/relationships/image" Target="../media/image369.jpeg"/></Relationships>
</file>

<file path=ppt/slides/_rels/slide46.xml.rels><?xml version="1.0" encoding="UTF-8" standalone="yes"?>
<Relationships xmlns="http://schemas.openxmlformats.org/package/2006/relationships"><Relationship Id="rId3" Type="http://schemas.openxmlformats.org/officeDocument/2006/relationships/hyperlink" Target="https://customers.microsoft.com/en-us/story/1392165818512039716-united-lisbon-education-microsoft-edge" TargetMode="External"/><Relationship Id="rId7" Type="http://schemas.openxmlformats.org/officeDocument/2006/relationships/image" Target="../media/image372.jpeg"/><Relationship Id="rId2" Type="http://schemas.openxmlformats.org/officeDocument/2006/relationships/hyperlink" Target="https://customers.microsoft.com/en-us/story/1421628795895272320-myPartner-ERA-microsoftcloud" TargetMode="External"/><Relationship Id="rId1" Type="http://schemas.openxmlformats.org/officeDocument/2006/relationships/slideLayout" Target="../slideLayouts/slideLayout19.xml"/><Relationship Id="rId6" Type="http://schemas.openxmlformats.org/officeDocument/2006/relationships/image" Target="../media/image371.jpeg"/><Relationship Id="rId5" Type="http://schemas.openxmlformats.org/officeDocument/2006/relationships/image" Target="../media/image370.jpeg"/><Relationship Id="rId4" Type="http://schemas.openxmlformats.org/officeDocument/2006/relationships/hyperlink" Target="https://customers.microsoft.com/en-us/story/vasp-retail-and-consumer-goods-azure-storage-app-service-sql-database-pt"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customers.microsoft.com/en-us/story/857782-fermax-discrete-manufacturing-azure-en-spain" TargetMode="External"/><Relationship Id="rId13" Type="http://schemas.openxmlformats.org/officeDocument/2006/relationships/image" Target="../media/image374.jpeg"/><Relationship Id="rId18" Type="http://schemas.openxmlformats.org/officeDocument/2006/relationships/image" Target="../media/image379.jpeg"/><Relationship Id="rId3" Type="http://schemas.openxmlformats.org/officeDocument/2006/relationships/hyperlink" Target="https://customers.microsoft.com/en-us/story/1356767288597410480-ntt-disruption-partner-professional-services-azure-cognitive-services" TargetMode="External"/><Relationship Id="rId21" Type="http://schemas.openxmlformats.org/officeDocument/2006/relationships/image" Target="../media/image382.jpeg"/><Relationship Id="rId7" Type="http://schemas.openxmlformats.org/officeDocument/2006/relationships/hyperlink" Target="https://customers.microsoft.com/en-us/story/861774-istobal-azure-en-spain" TargetMode="External"/><Relationship Id="rId12" Type="http://schemas.openxmlformats.org/officeDocument/2006/relationships/image" Target="../media/image373.jpeg"/><Relationship Id="rId17" Type="http://schemas.openxmlformats.org/officeDocument/2006/relationships/image" Target="../media/image378.jpeg"/><Relationship Id="rId2" Type="http://schemas.openxmlformats.org/officeDocument/2006/relationships/hyperlink" Target="https://customers.microsoft.com/en-us/story/1504182429707963333-laliga-professionalservices" TargetMode="External"/><Relationship Id="rId16" Type="http://schemas.openxmlformats.org/officeDocument/2006/relationships/image" Target="../media/image377.jpeg"/><Relationship Id="rId20" Type="http://schemas.openxmlformats.org/officeDocument/2006/relationships/image" Target="../media/image381.jpeg"/><Relationship Id="rId1" Type="http://schemas.openxmlformats.org/officeDocument/2006/relationships/slideLayout" Target="../slideLayouts/slideLayout19.xml"/><Relationship Id="rId6" Type="http://schemas.openxmlformats.org/officeDocument/2006/relationships/hyperlink" Target="https://customers.microsoft.com/en-us/story/1333506443615878073-ecoembes-minsait-azure" TargetMode="External"/><Relationship Id="rId11" Type="http://schemas.openxmlformats.org/officeDocument/2006/relationships/hyperlink" Target="https://customers.microsoft.com/en-us/story/729437-real-madrid-brings-the-stadium-closer-to-450-million-f" TargetMode="External"/><Relationship Id="rId5" Type="http://schemas.openxmlformats.org/officeDocument/2006/relationships/hyperlink" Target="https://customers.microsoft.com/en-us/story/1399461440347359789-ie-university-education-azure-en-spain" TargetMode="External"/><Relationship Id="rId15" Type="http://schemas.openxmlformats.org/officeDocument/2006/relationships/image" Target="../media/image376.jpeg"/><Relationship Id="rId10" Type="http://schemas.openxmlformats.org/officeDocument/2006/relationships/hyperlink" Target="https://customers.microsoft.com/en-us/story/724147-city-of-gandia-government-azure" TargetMode="External"/><Relationship Id="rId19" Type="http://schemas.openxmlformats.org/officeDocument/2006/relationships/image" Target="../media/image380.jpeg"/><Relationship Id="rId4" Type="http://schemas.openxmlformats.org/officeDocument/2006/relationships/hyperlink" Target="https://customers.microsoft.com/en-us/story/1398485927154608207-travelgatex-dot-net-framework-en-we" TargetMode="External"/><Relationship Id="rId9" Type="http://schemas.openxmlformats.org/officeDocument/2006/relationships/hyperlink" Target="https://customers.microsoft.com/en-us/story/856646-mascarillas-bejar-retailers-azure-en-spain" TargetMode="External"/><Relationship Id="rId14" Type="http://schemas.openxmlformats.org/officeDocument/2006/relationships/image" Target="../media/image375.jpeg"/></Relationships>
</file>

<file path=ppt/slides/_rels/slide48.xml.rels><?xml version="1.0" encoding="UTF-8" standalone="yes"?>
<Relationships xmlns="http://schemas.openxmlformats.org/package/2006/relationships"><Relationship Id="rId8" Type="http://schemas.openxmlformats.org/officeDocument/2006/relationships/hyperlink" Target="https://customers.microsoft.com/en-us/story/817273-ombori-partner-professional-services-azure" TargetMode="External"/><Relationship Id="rId13" Type="http://schemas.openxmlformats.org/officeDocument/2006/relationships/image" Target="../media/image387.jpeg"/><Relationship Id="rId3" Type="http://schemas.openxmlformats.org/officeDocument/2006/relationships/hyperlink" Target="https://customers.microsoft.com/en-us/story/1419044665496752173-treadler-retailers-azure-en-sweden" TargetMode="External"/><Relationship Id="rId7" Type="http://schemas.openxmlformats.org/officeDocument/2006/relationships/hyperlink" Target="https://customers.microsoft.com/en-us/story/852285-24storage-azure-en-sweden" TargetMode="External"/><Relationship Id="rId12" Type="http://schemas.openxmlformats.org/officeDocument/2006/relationships/image" Target="../media/image386.jpeg"/><Relationship Id="rId2" Type="http://schemas.openxmlformats.org/officeDocument/2006/relationships/hyperlink" Target="https://customers.microsoft.com/en-us/story/1493200975610643106-hive-streaming-media-entertainment-accessibility" TargetMode="External"/><Relationship Id="rId1" Type="http://schemas.openxmlformats.org/officeDocument/2006/relationships/slideLayout" Target="../slideLayouts/slideLayout19.xml"/><Relationship Id="rId6" Type="http://schemas.openxmlformats.org/officeDocument/2006/relationships/hyperlink" Target="https://customers.microsoft.com/en-us/story/860100-coegi-open-azure" TargetMode="External"/><Relationship Id="rId11" Type="http://schemas.openxmlformats.org/officeDocument/2006/relationships/image" Target="../media/image385.jpeg"/><Relationship Id="rId5" Type="http://schemas.openxmlformats.org/officeDocument/2006/relationships/hyperlink" Target="https://customers.microsoft.com/en-us/story/1373881459232543118-vasakronan-smartspaces-azure-iot" TargetMode="External"/><Relationship Id="rId15" Type="http://schemas.openxmlformats.org/officeDocument/2006/relationships/image" Target="../media/image389.jpeg"/><Relationship Id="rId10" Type="http://schemas.openxmlformats.org/officeDocument/2006/relationships/image" Target="../media/image384.jpeg"/><Relationship Id="rId4" Type="http://schemas.openxmlformats.org/officeDocument/2006/relationships/hyperlink" Target="https://customers.microsoft.com/en-us/story/1384597004131285972-wesafe-professional-services-microsoft-365" TargetMode="External"/><Relationship Id="rId9" Type="http://schemas.openxmlformats.org/officeDocument/2006/relationships/image" Target="../media/image383.jpeg"/><Relationship Id="rId14" Type="http://schemas.openxmlformats.org/officeDocument/2006/relationships/image" Target="../media/image388.jpeg"/></Relationships>
</file>

<file path=ppt/slides/_rels/slide49.xml.rels><?xml version="1.0" encoding="UTF-8" standalone="yes"?>
<Relationships xmlns="http://schemas.openxmlformats.org/package/2006/relationships"><Relationship Id="rId8" Type="http://schemas.openxmlformats.org/officeDocument/2006/relationships/hyperlink" Target="https://customers.microsoft.com/en-us/story/851909-tagaviation-aims-azure" TargetMode="External"/><Relationship Id="rId13" Type="http://schemas.openxmlformats.org/officeDocument/2006/relationships/image" Target="../media/image392.jpeg"/><Relationship Id="rId18" Type="http://schemas.openxmlformats.org/officeDocument/2006/relationships/image" Target="../media/image397.jpeg"/><Relationship Id="rId3" Type="http://schemas.openxmlformats.org/officeDocument/2006/relationships/hyperlink" Target="https://customers.microsoft.com/en-us/story/1495616442052165819-pmg-investment-solutions-ag-other-azure-en-switzerland" TargetMode="External"/><Relationship Id="rId7" Type="http://schemas.openxmlformats.org/officeDocument/2006/relationships/hyperlink" Target="https://customers.microsoft.com/en-us/story/thermoplan-manufacturing-azure-cloud-service-switzerland" TargetMode="External"/><Relationship Id="rId12" Type="http://schemas.openxmlformats.org/officeDocument/2006/relationships/image" Target="../media/image391.jpeg"/><Relationship Id="rId17" Type="http://schemas.openxmlformats.org/officeDocument/2006/relationships/image" Target="../media/image396.jpeg"/><Relationship Id="rId2" Type="http://schemas.openxmlformats.org/officeDocument/2006/relationships/hyperlink" Target="https://customers.microsoft.com/en-us/story/1491302140272045261-mso-chrono-other-azure-en-switzerland" TargetMode="External"/><Relationship Id="rId16" Type="http://schemas.openxmlformats.org/officeDocument/2006/relationships/image" Target="../media/image395.jpeg"/><Relationship Id="rId1" Type="http://schemas.openxmlformats.org/officeDocument/2006/relationships/slideLayout" Target="../slideLayouts/slideLayout19.xml"/><Relationship Id="rId6" Type="http://schemas.openxmlformats.org/officeDocument/2006/relationships/hyperlink" Target="https://customers.microsoft.com/en-us/story/1350953483911905294-casale-moresidotcom-azure" TargetMode="External"/><Relationship Id="rId11" Type="http://schemas.openxmlformats.org/officeDocument/2006/relationships/image" Target="../media/image390.jpeg"/><Relationship Id="rId5" Type="http://schemas.openxmlformats.org/officeDocument/2006/relationships/hyperlink" Target="https://customers.microsoft.com/en-us/story/1348473932669289237-sisag-travel-and-transportation-azure-iot" TargetMode="External"/><Relationship Id="rId15" Type="http://schemas.openxmlformats.org/officeDocument/2006/relationships/image" Target="../media/image394.jpeg"/><Relationship Id="rId10" Type="http://schemas.openxmlformats.org/officeDocument/2006/relationships/hyperlink" Target="https://customers.microsoft.com/en-us/story/842248-additiv-professional-services-azure" TargetMode="External"/><Relationship Id="rId19" Type="http://schemas.openxmlformats.org/officeDocument/2006/relationships/image" Target="../media/image398.jpeg"/><Relationship Id="rId4" Type="http://schemas.openxmlformats.org/officeDocument/2006/relationships/hyperlink" Target="https://customers.microsoft.com/en-us/story/1555796038391807119-semg-other-unsegmented-azure-migrate-en-switzerland" TargetMode="External"/><Relationship Id="rId9" Type="http://schemas.openxmlformats.org/officeDocument/2006/relationships/hyperlink" Target="https://customers.microsoft.com/en-us/story/849974-dacadoo-health-payor-azure-en-switzerland" TargetMode="External"/><Relationship Id="rId14" Type="http://schemas.openxmlformats.org/officeDocument/2006/relationships/image" Target="../media/image393.jpeg"/></Relationships>
</file>

<file path=ppt/slides/_rels/slide5.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50.xml.rels><?xml version="1.0" encoding="UTF-8" standalone="yes"?>
<Relationships xmlns="http://schemas.openxmlformats.org/package/2006/relationships"><Relationship Id="rId2" Type="http://schemas.openxmlformats.org/officeDocument/2006/relationships/image" Target="../media/image399.jpeg"/><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3" Type="http://schemas.openxmlformats.org/officeDocument/2006/relationships/image" Target="../media/image400.jpeg"/><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3" Type="http://schemas.openxmlformats.org/officeDocument/2006/relationships/image" Target="../media/image402.emf"/><Relationship Id="rId2" Type="http://schemas.openxmlformats.org/officeDocument/2006/relationships/image" Target="../media/image401.emf"/><Relationship Id="rId1" Type="http://schemas.openxmlformats.org/officeDocument/2006/relationships/slideLayout" Target="../slideLayouts/slideLayout19.xml"/><Relationship Id="rId4" Type="http://schemas.openxmlformats.org/officeDocument/2006/relationships/image" Target="../media/image403.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3" Type="http://schemas.openxmlformats.org/officeDocument/2006/relationships/image" Target="../media/image404.png"/><Relationship Id="rId2" Type="http://schemas.openxmlformats.org/officeDocument/2006/relationships/hyperlink" Target="https://pulse.microsoft.com/en/solution-assessments-western-europe/" TargetMode="External"/><Relationship Id="rId1" Type="http://schemas.openxmlformats.org/officeDocument/2006/relationships/slideLayout" Target="../slideLayouts/slideLayout19.xml"/><Relationship Id="rId4" Type="http://schemas.openxmlformats.org/officeDocument/2006/relationships/image" Target="../media/image405.png"/></Relationships>
</file>

<file path=ppt/slides/_rels/slide55.xml.rels><?xml version="1.0" encoding="UTF-8" standalone="yes"?>
<Relationships xmlns="http://schemas.openxmlformats.org/package/2006/relationships"><Relationship Id="rId3" Type="http://schemas.openxmlformats.org/officeDocument/2006/relationships/image" Target="../media/image406.jpeg"/><Relationship Id="rId2" Type="http://schemas.openxmlformats.org/officeDocument/2006/relationships/notesSlide" Target="../notesSlides/notesSlide35.xml"/><Relationship Id="rId1" Type="http://schemas.openxmlformats.org/officeDocument/2006/relationships/slideLayout" Target="../slideLayouts/slideLayout19.xml"/><Relationship Id="rId6" Type="http://schemas.openxmlformats.org/officeDocument/2006/relationships/image" Target="../media/image409.jpeg"/><Relationship Id="rId5" Type="http://schemas.openxmlformats.org/officeDocument/2006/relationships/image" Target="../media/image408.jpeg"/><Relationship Id="rId4" Type="http://schemas.openxmlformats.org/officeDocument/2006/relationships/image" Target="../media/image407.jpeg"/></Relationships>
</file>

<file path=ppt/slides/_rels/slide56.xml.rels><?xml version="1.0" encoding="UTF-8" standalone="yes"?>
<Relationships xmlns="http://schemas.openxmlformats.org/package/2006/relationships"><Relationship Id="rId3" Type="http://schemas.openxmlformats.org/officeDocument/2006/relationships/hyperlink" Target="https://docs.microsoft.com/en-us/azure/cloud-adoption-framework/overview" TargetMode="External"/><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hyperlink" Target="https://infrastructuremap.microsoft.com/" TargetMode="External"/><Relationship Id="rId5" Type="http://schemas.openxmlformats.org/officeDocument/2006/relationships/hyperlink" Target="https://azure.microsoft.com/en-us/global-infrastructure/" TargetMode="External"/><Relationship Id="rId4" Type="http://schemas.openxmlformats.org/officeDocument/2006/relationships/hyperlink" Target="https://docs.microsoft.com/en-us/azure/architecture/framework/"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hyperlink" Target="http://www.firstsolar.com/"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63.svg"/></Relationships>
</file>

<file path=ppt/slides/_rels/slide8.xml.rels><?xml version="1.0" encoding="UTF-8" standalone="yes"?>
<Relationships xmlns="http://schemas.openxmlformats.org/package/2006/relationships"><Relationship Id="rId8" Type="http://schemas.openxmlformats.org/officeDocument/2006/relationships/hyperlink" Target="https://news.microsoft.com/de-de/microsoft-eroeffnet-neue-cloud-rechenzentrumsregionen-in-deutschland/" TargetMode="External"/><Relationship Id="rId13" Type="http://schemas.openxmlformats.org/officeDocument/2006/relationships/hyperlink" Target="https://news.microsoft.com/2020/02/25/microsoft-to-open-new-datacenter-region-in-spain-and-expand-strategic-partnership-with-telefonica-to-boost-spains-competitiveness/" TargetMode="External"/><Relationship Id="rId3" Type="http://schemas.openxmlformats.org/officeDocument/2006/relationships/hyperlink" Target="https://news.microsoft.com/europe/2020/10/20/microsoft-announces-plans-to-establish-its-first-cloud-region-in-austria-to-accelerate-local-innovation-and-growth/" TargetMode="External"/><Relationship Id="rId7" Type="http://schemas.openxmlformats.org/officeDocument/2006/relationships/hyperlink" Target="https://news.microsoft.com/europe/2016/10/03/microsoft-european-cloud-momentum-increases-with-intent-to-offer-new-cloud-services-from-france/" TargetMode="External"/><Relationship Id="rId12" Type="http://schemas.openxmlformats.org/officeDocument/2006/relationships/hyperlink" Target="https://azure.microsoft.com/en-us/blog/microsoft-cloud-in-norway-opens-with-availability-of-microsoft-azure/" TargetMode="External"/><Relationship Id="rId2" Type="http://schemas.openxmlformats.org/officeDocument/2006/relationships/notesSlide" Target="../notesSlides/notesSlide8.xml"/><Relationship Id="rId16" Type="http://schemas.openxmlformats.org/officeDocument/2006/relationships/image" Target="../media/image64.png"/><Relationship Id="rId1" Type="http://schemas.openxmlformats.org/officeDocument/2006/relationships/slideLayout" Target="../slideLayouts/slideLayout23.xml"/><Relationship Id="rId6" Type="http://schemas.openxmlformats.org/officeDocument/2006/relationships/hyperlink" Target="https://news.microsoft.com/europe/2022/03/17/Microsoft-announces-intent-to-build-a-new-datacenter-region-in-Finland-accelerating-sustainable-digital-transformation-and-enabling-large-scale-carbon-free-district-heating/" TargetMode="External"/><Relationship Id="rId11" Type="http://schemas.openxmlformats.org/officeDocument/2006/relationships/hyperlink" Target="https://azure.microsoft.com/en-us/blog/additional-deployment-options-now-available-for-windows-azure-developers/" TargetMode="External"/><Relationship Id="rId5" Type="http://schemas.openxmlformats.org/officeDocument/2006/relationships/hyperlink" Target="https://news.microsoft.com/europe/features/microsoft-announces-plans-to-establish-a-new-datacenter-region-in-denmark-to-accelerate-the-countrys-green-digital-transformation/" TargetMode="External"/><Relationship Id="rId15" Type="http://schemas.openxmlformats.org/officeDocument/2006/relationships/hyperlink" Target="https://azure.microsoft.com/en-us/blog/microsoft-azure-available-from-new-cloud-regions-in-switzerland/" TargetMode="External"/><Relationship Id="rId10" Type="http://schemas.openxmlformats.org/officeDocument/2006/relationships/hyperlink" Target="https://news.microsoft.com/europe/2020/05/08/microsoft-announces-1-5-billion-investment-plan-to-accelerate-digital-transformation-in-italy-including-its-first-cloud-datacenter-region/" TargetMode="External"/><Relationship Id="rId4" Type="http://schemas.openxmlformats.org/officeDocument/2006/relationships/hyperlink" Target="https://news.microsoft.com/europe/2021/11/23/microsoft%e2%80%afannounces-digital-ambetion-plan-to-accelerate-growth-and-innovation%e2%80%afin-belgium-including-its%e2%80%afintent-to-establish%e2%80%afa-datacenter%e2%80%afregio/" TargetMode="External"/><Relationship Id="rId9" Type="http://schemas.openxmlformats.org/officeDocument/2006/relationships/hyperlink" Target="https://docs.microsoft.com/en-us/archive/blogs/msdatacenters/dublin-data-center-celebrates-grand-opening" TargetMode="External"/><Relationship Id="rId14" Type="http://schemas.openxmlformats.org/officeDocument/2006/relationships/hyperlink" Target="https://news.microsoft.com/europe/2020/11/24/microsoft-announces-investments-to-accelerate-swedens-digital-transformation-and-plans-to-open-its-sustainable-datacenter-region-in-202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5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DC5ACF-6577-C044-BC84-680FB5392778}"/>
              </a:ext>
            </a:extLst>
          </p:cNvPr>
          <p:cNvSpPr>
            <a:spLocks noGrp="1"/>
          </p:cNvSpPr>
          <p:nvPr>
            <p:ph type="title"/>
          </p:nvPr>
        </p:nvSpPr>
        <p:spPr/>
        <p:txBody>
          <a:bodyPr/>
          <a:lstStyle/>
          <a:p>
            <a:r>
              <a:rPr lang="en-US"/>
              <a:t>Reach for the </a:t>
            </a:r>
            <a:br>
              <a:rPr lang="en-US"/>
            </a:br>
            <a:r>
              <a:rPr lang="en-US"/>
              <a:t>Cloud workshop</a:t>
            </a:r>
          </a:p>
        </p:txBody>
      </p:sp>
    </p:spTree>
    <p:extLst>
      <p:ext uri="{BB962C8B-B14F-4D97-AF65-F5344CB8AC3E}">
        <p14:creationId xmlns:p14="http://schemas.microsoft.com/office/powerpoint/2010/main" val="5411026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E49F2-1CBC-F64A-95DF-7B7EBF417BA2}"/>
              </a:ext>
            </a:extLst>
          </p:cNvPr>
          <p:cNvSpPr>
            <a:spLocks noGrp="1"/>
          </p:cNvSpPr>
          <p:nvPr>
            <p:ph type="title"/>
          </p:nvPr>
        </p:nvSpPr>
        <p:spPr>
          <a:xfrm>
            <a:off x="465138" y="632779"/>
            <a:ext cx="11533187" cy="410369"/>
          </a:xfrm>
        </p:spPr>
        <p:txBody>
          <a:bodyPr/>
          <a:lstStyle/>
          <a:p>
            <a:r>
              <a:rPr lang="en-US" sz="2800"/>
              <a:t>A secure foundation</a:t>
            </a:r>
            <a:r>
              <a:rPr lang="hu-HU" sz="2800"/>
              <a:t> </a:t>
            </a:r>
            <a:r>
              <a:rPr lang="en-US" sz="2800"/>
              <a:t>at</a:t>
            </a:r>
            <a:r>
              <a:rPr lang="hu-HU" sz="2800"/>
              <a:t> </a:t>
            </a:r>
            <a:r>
              <a:rPr lang="en-US" sz="2800"/>
              <a:t>global scale</a:t>
            </a:r>
            <a:endParaRPr lang="en-US"/>
          </a:p>
        </p:txBody>
      </p:sp>
      <p:pic>
        <p:nvPicPr>
          <p:cNvPr id="4" name="Picture 3">
            <a:extLst>
              <a:ext uri="{FF2B5EF4-FFF2-40B4-BE49-F238E27FC236}">
                <a16:creationId xmlns:a16="http://schemas.microsoft.com/office/drawing/2014/main" id="{3FDDBC35-58E0-D55E-F363-0FFBEA76B41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a:stretch/>
        </p:blipFill>
        <p:spPr>
          <a:xfrm>
            <a:off x="465138" y="1373591"/>
            <a:ext cx="7996223" cy="5144195"/>
          </a:xfrm>
          <a:prstGeom prst="rect">
            <a:avLst/>
          </a:prstGeom>
        </p:spPr>
      </p:pic>
      <p:grpSp>
        <p:nvGrpSpPr>
          <p:cNvPr id="6" name="Group 5">
            <a:extLst>
              <a:ext uri="{FF2B5EF4-FFF2-40B4-BE49-F238E27FC236}">
                <a16:creationId xmlns:a16="http://schemas.microsoft.com/office/drawing/2014/main" id="{763D095A-2730-B9AE-DB91-EA80F12CCC8C}"/>
              </a:ext>
            </a:extLst>
          </p:cNvPr>
          <p:cNvGrpSpPr/>
          <p:nvPr/>
        </p:nvGrpSpPr>
        <p:grpSpPr>
          <a:xfrm>
            <a:off x="8677177" y="1373592"/>
            <a:ext cx="2855020" cy="4435537"/>
            <a:chOff x="8221036" y="1373592"/>
            <a:chExt cx="3311161" cy="5144194"/>
          </a:xfrm>
        </p:grpSpPr>
        <p:pic>
          <p:nvPicPr>
            <p:cNvPr id="3" name="Picture 2">
              <a:extLst>
                <a:ext uri="{FF2B5EF4-FFF2-40B4-BE49-F238E27FC236}">
                  <a16:creationId xmlns:a16="http://schemas.microsoft.com/office/drawing/2014/main" id="{77113706-DCD1-C4BB-53FD-A92A2FBBE1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1036" y="1373592"/>
              <a:ext cx="3311161" cy="2492048"/>
            </a:xfrm>
            <a:prstGeom prst="rect">
              <a:avLst/>
            </a:prstGeom>
          </p:spPr>
        </p:pic>
        <p:pic>
          <p:nvPicPr>
            <p:cNvPr id="5" name="Picture 4">
              <a:extLst>
                <a:ext uri="{FF2B5EF4-FFF2-40B4-BE49-F238E27FC236}">
                  <a16:creationId xmlns:a16="http://schemas.microsoft.com/office/drawing/2014/main" id="{6D611450-8E38-BB93-48B4-9A7D9DAA15A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1"/>
            <a:stretch/>
          </p:blipFill>
          <p:spPr>
            <a:xfrm>
              <a:off x="8221036" y="4070201"/>
              <a:ext cx="3311161" cy="2447585"/>
            </a:xfrm>
            <a:prstGeom prst="rect">
              <a:avLst/>
            </a:prstGeom>
          </p:spPr>
        </p:pic>
      </p:grpSp>
      <p:grpSp>
        <p:nvGrpSpPr>
          <p:cNvPr id="11" name="Group 10">
            <a:extLst>
              <a:ext uri="{FF2B5EF4-FFF2-40B4-BE49-F238E27FC236}">
                <a16:creationId xmlns:a16="http://schemas.microsoft.com/office/drawing/2014/main" id="{B6495E9F-9052-239E-55DC-94E61D969961}"/>
              </a:ext>
            </a:extLst>
          </p:cNvPr>
          <p:cNvGrpSpPr/>
          <p:nvPr/>
        </p:nvGrpSpPr>
        <p:grpSpPr>
          <a:xfrm>
            <a:off x="807459" y="5773951"/>
            <a:ext cx="3640993" cy="489365"/>
            <a:chOff x="807459" y="5773951"/>
            <a:chExt cx="3640993" cy="489365"/>
          </a:xfrm>
        </p:grpSpPr>
        <p:sp>
          <p:nvSpPr>
            <p:cNvPr id="7" name="Rectangle 6">
              <a:extLst>
                <a:ext uri="{FF2B5EF4-FFF2-40B4-BE49-F238E27FC236}">
                  <a16:creationId xmlns:a16="http://schemas.microsoft.com/office/drawing/2014/main" id="{CE5EDFA4-038C-34A8-F93F-9449875DF04D}"/>
                </a:ext>
              </a:extLst>
            </p:cNvPr>
            <p:cNvSpPr/>
            <p:nvPr/>
          </p:nvSpPr>
          <p:spPr bwMode="auto">
            <a:xfrm>
              <a:off x="807459" y="5809129"/>
              <a:ext cx="3640992" cy="41036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1200">
                <a:solidFill>
                  <a:schemeClr val="tx2"/>
                </a:solidFill>
                <a:latin typeface="+mj-lt"/>
                <a:ea typeface="Segoe UI" pitchFamily="34" charset="0"/>
                <a:cs typeface="Segoe UI" pitchFamily="34" charset="0"/>
              </a:endParaRPr>
            </a:p>
          </p:txBody>
        </p:sp>
        <p:sp>
          <p:nvSpPr>
            <p:cNvPr id="9" name="TextBox 8">
              <a:extLst>
                <a:ext uri="{FF2B5EF4-FFF2-40B4-BE49-F238E27FC236}">
                  <a16:creationId xmlns:a16="http://schemas.microsoft.com/office/drawing/2014/main" id="{A9855E76-B4CB-C1DD-54E3-A4EBC865D02E}"/>
                </a:ext>
              </a:extLst>
            </p:cNvPr>
            <p:cNvSpPr txBox="1"/>
            <p:nvPr/>
          </p:nvSpPr>
          <p:spPr>
            <a:xfrm>
              <a:off x="807460" y="5773951"/>
              <a:ext cx="3640992" cy="489365"/>
            </a:xfrm>
            <a:prstGeom prst="rect">
              <a:avLst/>
            </a:prstGeom>
            <a:noFill/>
          </p:spPr>
          <p:txBody>
            <a:bodyPr wrap="square" lIns="182880" tIns="146304" rIns="182880" bIns="146304" rtlCol="0">
              <a:spAutoFit/>
            </a:bodyPr>
            <a:lstStyle/>
            <a:p>
              <a:pPr>
                <a:lnSpc>
                  <a:spcPct val="90000"/>
                </a:lnSpc>
                <a:spcAft>
                  <a:spcPts val="600"/>
                </a:spcAft>
              </a:pPr>
              <a:r>
                <a:rPr lang="en-GB" sz="1400">
                  <a:solidFill>
                    <a:schemeClr val="bg1"/>
                  </a:solidFill>
                  <a:latin typeface="+mj-lt"/>
                </a:rPr>
                <a:t>Azure global infrastructure experience &gt;</a:t>
              </a:r>
              <a:endParaRPr lang="en-GB" sz="1400">
                <a:solidFill>
                  <a:schemeClr val="bg1"/>
                </a:solidFill>
                <a:latin typeface="+mj-lt"/>
                <a:ea typeface="Segoe UI" pitchFamily="34" charset="0"/>
                <a:cs typeface="Segoe UI" pitchFamily="34" charset="0"/>
              </a:endParaRPr>
            </a:p>
          </p:txBody>
        </p:sp>
      </p:grpSp>
      <p:sp>
        <p:nvSpPr>
          <p:cNvPr id="12" name="Rectangle 11">
            <a:hlinkClick r:id="rId6"/>
            <a:extLst>
              <a:ext uri="{FF2B5EF4-FFF2-40B4-BE49-F238E27FC236}">
                <a16:creationId xmlns:a16="http://schemas.microsoft.com/office/drawing/2014/main" id="{D10966B4-6DD9-6F73-E3C7-6C27DBFC423C}"/>
              </a:ext>
            </a:extLst>
          </p:cNvPr>
          <p:cNvSpPr/>
          <p:nvPr/>
        </p:nvSpPr>
        <p:spPr bwMode="auto">
          <a:xfrm>
            <a:off x="807459" y="5798091"/>
            <a:ext cx="3640992" cy="410368"/>
          </a:xfrm>
          <a:prstGeom prst="rect">
            <a:avLst/>
          </a:prstGeom>
          <a:solidFill>
            <a:schemeClr val="tx2">
              <a:alpha val="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1200">
              <a:solidFill>
                <a:schemeClr val="tx2"/>
              </a:solidFill>
              <a:latin typeface="+mj-lt"/>
              <a:ea typeface="Segoe UI" pitchFamily="34" charset="0"/>
              <a:cs typeface="Segoe UI" pitchFamily="34" charset="0"/>
            </a:endParaRPr>
          </a:p>
        </p:txBody>
      </p:sp>
    </p:spTree>
    <p:extLst>
      <p:ext uri="{BB962C8B-B14F-4D97-AF65-F5344CB8AC3E}">
        <p14:creationId xmlns:p14="http://schemas.microsoft.com/office/powerpoint/2010/main" val="126979843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9">
            <a:extLst>
              <a:ext uri="{FF2B5EF4-FFF2-40B4-BE49-F238E27FC236}">
                <a16:creationId xmlns:a16="http://schemas.microsoft.com/office/drawing/2014/main" id="{2D473801-B547-5043-9395-66D1A872DAB6}"/>
              </a:ext>
            </a:extLst>
          </p:cNvPr>
          <p:cNvSpPr/>
          <p:nvPr/>
        </p:nvSpPr>
        <p:spPr>
          <a:xfrm>
            <a:off x="0" y="0"/>
            <a:ext cx="3924199" cy="6994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 name="Titel 16">
            <a:extLst>
              <a:ext uri="{FF2B5EF4-FFF2-40B4-BE49-F238E27FC236}">
                <a16:creationId xmlns:a16="http://schemas.microsoft.com/office/drawing/2014/main" id="{E83E555F-886A-7E4A-96AA-7E94D8F336BE}"/>
              </a:ext>
            </a:extLst>
          </p:cNvPr>
          <p:cNvSpPr>
            <a:spLocks noGrp="1"/>
          </p:cNvSpPr>
          <p:nvPr>
            <p:ph type="title"/>
          </p:nvPr>
        </p:nvSpPr>
        <p:spPr>
          <a:xfrm>
            <a:off x="465138" y="632779"/>
            <a:ext cx="11533187" cy="820738"/>
          </a:xfrm>
        </p:spPr>
        <p:txBody>
          <a:bodyPr/>
          <a:lstStyle/>
          <a:p>
            <a:r>
              <a:rPr lang="en-GB">
                <a:solidFill>
                  <a:schemeClr val="bg1"/>
                </a:solidFill>
              </a:rPr>
              <a:t>Core benefits </a:t>
            </a:r>
            <a:br>
              <a:rPr lang="en-GB">
                <a:solidFill>
                  <a:schemeClr val="bg1"/>
                </a:solidFill>
              </a:rPr>
            </a:br>
            <a:r>
              <a:rPr lang="en-GB">
                <a:solidFill>
                  <a:schemeClr val="bg1"/>
                </a:solidFill>
              </a:rPr>
              <a:t>of cloud migration</a:t>
            </a:r>
          </a:p>
        </p:txBody>
      </p:sp>
      <p:sp>
        <p:nvSpPr>
          <p:cNvPr id="19" name="Tijdelijke aanduiding voor tekst 18">
            <a:extLst>
              <a:ext uri="{FF2B5EF4-FFF2-40B4-BE49-F238E27FC236}">
                <a16:creationId xmlns:a16="http://schemas.microsoft.com/office/drawing/2014/main" id="{35DB5B1D-495D-564C-A8C8-1EA65EA8D0C6}"/>
              </a:ext>
            </a:extLst>
          </p:cNvPr>
          <p:cNvSpPr>
            <a:spLocks noGrp="1"/>
          </p:cNvSpPr>
          <p:nvPr>
            <p:ph type="body" sz="quarter" idx="10"/>
          </p:nvPr>
        </p:nvSpPr>
        <p:spPr>
          <a:xfrm>
            <a:off x="465139" y="1960860"/>
            <a:ext cx="3073891" cy="1231106"/>
          </a:xfrm>
        </p:spPr>
        <p:txBody>
          <a:bodyPr/>
          <a:lstStyle/>
          <a:p>
            <a:pPr marL="0" indent="0">
              <a:buNone/>
            </a:pPr>
            <a:r>
              <a:rPr lang="en-GB">
                <a:solidFill>
                  <a:schemeClr val="bg1"/>
                </a:solidFill>
              </a:rPr>
              <a:t>Every customer consumes Azure differently, but there are substantial common benefits in key areas</a:t>
            </a:r>
          </a:p>
        </p:txBody>
      </p:sp>
      <p:grpSp>
        <p:nvGrpSpPr>
          <p:cNvPr id="20" name="Group 6">
            <a:extLst>
              <a:ext uri="{FF2B5EF4-FFF2-40B4-BE49-F238E27FC236}">
                <a16:creationId xmlns:a16="http://schemas.microsoft.com/office/drawing/2014/main" id="{F5E2486F-ED66-764E-B9E8-0F81FF307589}"/>
              </a:ext>
              <a:ext uri="{C183D7F6-B498-43B3-948B-1728B52AA6E4}">
                <adec:decorative xmlns:adec="http://schemas.microsoft.com/office/drawing/2017/decorative" val="1"/>
              </a:ext>
            </a:extLst>
          </p:cNvPr>
          <p:cNvGrpSpPr/>
          <p:nvPr/>
        </p:nvGrpSpPr>
        <p:grpSpPr>
          <a:xfrm>
            <a:off x="4541926" y="3788158"/>
            <a:ext cx="2544673" cy="1738362"/>
            <a:chOff x="4771952" y="4324879"/>
            <a:chExt cx="2544673" cy="1738362"/>
          </a:xfrm>
        </p:grpSpPr>
        <p:sp>
          <p:nvSpPr>
            <p:cNvPr id="21" name="TextBox 148">
              <a:extLst>
                <a:ext uri="{FF2B5EF4-FFF2-40B4-BE49-F238E27FC236}">
                  <a16:creationId xmlns:a16="http://schemas.microsoft.com/office/drawing/2014/main" id="{51C32758-78F5-D34E-9086-BB615234812A}"/>
                </a:ext>
              </a:extLst>
            </p:cNvPr>
            <p:cNvSpPr txBox="1"/>
            <p:nvPr/>
          </p:nvSpPr>
          <p:spPr>
            <a:xfrm>
              <a:off x="4771953" y="4847524"/>
              <a:ext cx="2419650" cy="1215717"/>
            </a:xfrm>
            <a:prstGeom prst="rect">
              <a:avLst/>
            </a:prstGeom>
            <a:noFill/>
          </p:spPr>
          <p:txBody>
            <a:bodyPr wrap="square" lIns="0" anchor="t" anchorCtr="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Azure = flexibility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Get more out of what you pay for</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  move away from fixed and upfront spend</a:t>
              </a:r>
            </a:p>
          </p:txBody>
        </p:sp>
        <p:sp>
          <p:nvSpPr>
            <p:cNvPr id="22" name="Text Placeholder 19">
              <a:extLst>
                <a:ext uri="{FF2B5EF4-FFF2-40B4-BE49-F238E27FC236}">
                  <a16:creationId xmlns:a16="http://schemas.microsoft.com/office/drawing/2014/main" id="{E1F14F2D-C9D9-B740-8338-346BA50F090E}"/>
                </a:ext>
              </a:extLst>
            </p:cNvPr>
            <p:cNvSpPr txBox="1">
              <a:spLocks/>
            </p:cNvSpPr>
            <p:nvPr/>
          </p:nvSpPr>
          <p:spPr>
            <a:xfrm>
              <a:off x="4771952" y="4324879"/>
              <a:ext cx="2544673" cy="400110"/>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rtlCol="0" anchor="t" anchorCtr="0">
              <a:spAutoFit/>
            </a:bodyPr>
            <a:lstStyle>
              <a:defPPr>
                <a:defRPr lang="en-US"/>
              </a:defPPr>
              <a:lvl1pPr>
                <a:defRPr sz="2000">
                  <a:solidFill>
                    <a:schemeClr val="accent1"/>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tx2"/>
                  </a:solidFill>
                  <a:effectLst/>
                  <a:uLnTx/>
                  <a:uFillTx/>
                  <a:latin typeface="Segoe UI Semibold"/>
                  <a:ea typeface="+mn-ea"/>
                  <a:cs typeface="+mn-cs"/>
                </a:rPr>
                <a:t>Financial benefits</a:t>
              </a:r>
            </a:p>
          </p:txBody>
        </p:sp>
      </p:grpSp>
      <p:grpSp>
        <p:nvGrpSpPr>
          <p:cNvPr id="23" name="Group 14">
            <a:extLst>
              <a:ext uri="{FF2B5EF4-FFF2-40B4-BE49-F238E27FC236}">
                <a16:creationId xmlns:a16="http://schemas.microsoft.com/office/drawing/2014/main" id="{6E7125AC-2BA7-2E45-8611-DA7D7399D454}"/>
              </a:ext>
              <a:ext uri="{C183D7F6-B498-43B3-948B-1728B52AA6E4}">
                <adec:decorative xmlns:adec="http://schemas.microsoft.com/office/drawing/2017/decorative" val="1"/>
              </a:ext>
            </a:extLst>
          </p:cNvPr>
          <p:cNvGrpSpPr/>
          <p:nvPr/>
        </p:nvGrpSpPr>
        <p:grpSpPr>
          <a:xfrm>
            <a:off x="7806206" y="2684264"/>
            <a:ext cx="3374413" cy="326848"/>
            <a:chOff x="7806206" y="2684264"/>
            <a:chExt cx="3374413" cy="326848"/>
          </a:xfrm>
        </p:grpSpPr>
        <p:sp>
          <p:nvSpPr>
            <p:cNvPr id="24" name="Text Placeholder 18">
              <a:extLst>
                <a:ext uri="{FF2B5EF4-FFF2-40B4-BE49-F238E27FC236}">
                  <a16:creationId xmlns:a16="http://schemas.microsoft.com/office/drawing/2014/main" id="{B320B225-FC49-B747-8D6A-2635386E3203}"/>
                </a:ext>
              </a:extLst>
            </p:cNvPr>
            <p:cNvSpPr txBox="1">
              <a:spLocks/>
            </p:cNvSpPr>
            <p:nvPr/>
          </p:nvSpPr>
          <p:spPr>
            <a:xfrm>
              <a:off x="8514447" y="2693799"/>
              <a:ext cx="2666172"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Capacity optimization</a:t>
              </a:r>
            </a:p>
          </p:txBody>
        </p:sp>
        <p:grpSp>
          <p:nvGrpSpPr>
            <p:cNvPr id="25" name="Group 68" descr=" speed">
              <a:extLst>
                <a:ext uri="{FF2B5EF4-FFF2-40B4-BE49-F238E27FC236}">
                  <a16:creationId xmlns:a16="http://schemas.microsoft.com/office/drawing/2014/main" id="{12B0E70E-F363-3649-8B39-C0206659955A}"/>
                </a:ext>
              </a:extLst>
            </p:cNvPr>
            <p:cNvGrpSpPr/>
            <p:nvPr/>
          </p:nvGrpSpPr>
          <p:grpSpPr>
            <a:xfrm>
              <a:off x="7806206" y="2684264"/>
              <a:ext cx="393742" cy="326848"/>
              <a:chOff x="611409" y="3977058"/>
              <a:chExt cx="510119" cy="423457"/>
            </a:xfrm>
          </p:grpSpPr>
          <p:grpSp>
            <p:nvGrpSpPr>
              <p:cNvPr id="26" name="Group 69">
                <a:extLst>
                  <a:ext uri="{FF2B5EF4-FFF2-40B4-BE49-F238E27FC236}">
                    <a16:creationId xmlns:a16="http://schemas.microsoft.com/office/drawing/2014/main" id="{BE7E80F6-31E9-1A49-8D6F-00D49AA4B211}"/>
                  </a:ext>
                </a:extLst>
              </p:cNvPr>
              <p:cNvGrpSpPr/>
              <p:nvPr/>
            </p:nvGrpSpPr>
            <p:grpSpPr>
              <a:xfrm rot="20400479">
                <a:off x="611409" y="3977058"/>
                <a:ext cx="510119" cy="423457"/>
                <a:chOff x="7804106" y="6721095"/>
                <a:chExt cx="411163" cy="341312"/>
              </a:xfrm>
            </p:grpSpPr>
            <p:sp>
              <p:nvSpPr>
                <p:cNvPr id="28" name="Freeform 12">
                  <a:extLst>
                    <a:ext uri="{FF2B5EF4-FFF2-40B4-BE49-F238E27FC236}">
                      <a16:creationId xmlns:a16="http://schemas.microsoft.com/office/drawing/2014/main" id="{97802A8F-B562-0D4A-8598-68678D99E5ED}"/>
                    </a:ext>
                  </a:extLst>
                </p:cNvPr>
                <p:cNvSpPr>
                  <a:spLocks/>
                </p:cNvSpPr>
                <p:nvPr/>
              </p:nvSpPr>
              <p:spPr bwMode="auto">
                <a:xfrm>
                  <a:off x="7804106" y="6792532"/>
                  <a:ext cx="90488" cy="128587"/>
                </a:xfrm>
                <a:custGeom>
                  <a:avLst/>
                  <a:gdLst>
                    <a:gd name="T0" fmla="*/ 38 w 61"/>
                    <a:gd name="T1" fmla="*/ 82 h 87"/>
                    <a:gd name="T2" fmla="*/ 61 w 61"/>
                    <a:gd name="T3" fmla="*/ 28 h 87"/>
                    <a:gd name="T4" fmla="*/ 33 w 61"/>
                    <a:gd name="T5" fmla="*/ 0 h 87"/>
                    <a:gd name="T6" fmla="*/ 0 w 61"/>
                    <a:gd name="T7" fmla="*/ 76 h 87"/>
                    <a:gd name="T8" fmla="*/ 38 w 61"/>
                    <a:gd name="T9" fmla="*/ 87 h 87"/>
                    <a:gd name="T10" fmla="*/ 38 w 61"/>
                    <a:gd name="T11" fmla="*/ 82 h 87"/>
                  </a:gdLst>
                  <a:ahLst/>
                  <a:cxnLst>
                    <a:cxn ang="0">
                      <a:pos x="T0" y="T1"/>
                    </a:cxn>
                    <a:cxn ang="0">
                      <a:pos x="T2" y="T3"/>
                    </a:cxn>
                    <a:cxn ang="0">
                      <a:pos x="T4" y="T5"/>
                    </a:cxn>
                    <a:cxn ang="0">
                      <a:pos x="T6" y="T7"/>
                    </a:cxn>
                    <a:cxn ang="0">
                      <a:pos x="T8" y="T9"/>
                    </a:cxn>
                    <a:cxn ang="0">
                      <a:pos x="T10" y="T11"/>
                    </a:cxn>
                  </a:cxnLst>
                  <a:rect l="0" t="0" r="r" b="b"/>
                  <a:pathLst>
                    <a:path w="61" h="87">
                      <a:moveTo>
                        <a:pt x="38" y="82"/>
                      </a:moveTo>
                      <a:cubicBezTo>
                        <a:pt x="40" y="61"/>
                        <a:pt x="48" y="43"/>
                        <a:pt x="61" y="28"/>
                      </a:cubicBezTo>
                      <a:cubicBezTo>
                        <a:pt x="33" y="0"/>
                        <a:pt x="33" y="0"/>
                        <a:pt x="33" y="0"/>
                      </a:cubicBezTo>
                      <a:cubicBezTo>
                        <a:pt x="15" y="21"/>
                        <a:pt x="3" y="47"/>
                        <a:pt x="0" y="76"/>
                      </a:cubicBezTo>
                      <a:cubicBezTo>
                        <a:pt x="13" y="77"/>
                        <a:pt x="26" y="81"/>
                        <a:pt x="38" y="87"/>
                      </a:cubicBezTo>
                      <a:lnTo>
                        <a:pt x="38"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sp>
              <p:nvSpPr>
                <p:cNvPr id="29" name="Freeform 13">
                  <a:extLst>
                    <a:ext uri="{FF2B5EF4-FFF2-40B4-BE49-F238E27FC236}">
                      <a16:creationId xmlns:a16="http://schemas.microsoft.com/office/drawing/2014/main" id="{B03A4EF6-E986-3F48-A68A-6371D5B2D530}"/>
                    </a:ext>
                  </a:extLst>
                </p:cNvPr>
                <p:cNvSpPr>
                  <a:spLocks/>
                </p:cNvSpPr>
                <p:nvPr/>
              </p:nvSpPr>
              <p:spPr bwMode="auto">
                <a:xfrm>
                  <a:off x="7873956" y="6721095"/>
                  <a:ext cx="120650" cy="90487"/>
                </a:xfrm>
                <a:custGeom>
                  <a:avLst/>
                  <a:gdLst>
                    <a:gd name="T0" fmla="*/ 28 w 82"/>
                    <a:gd name="T1" fmla="*/ 61 h 61"/>
                    <a:gd name="T2" fmla="*/ 82 w 82"/>
                    <a:gd name="T3" fmla="*/ 39 h 61"/>
                    <a:gd name="T4" fmla="*/ 82 w 82"/>
                    <a:gd name="T5" fmla="*/ 0 h 61"/>
                    <a:gd name="T6" fmla="*/ 0 w 82"/>
                    <a:gd name="T7" fmla="*/ 34 h 61"/>
                    <a:gd name="T8" fmla="*/ 28 w 82"/>
                    <a:gd name="T9" fmla="*/ 61 h 61"/>
                  </a:gdLst>
                  <a:ahLst/>
                  <a:cxnLst>
                    <a:cxn ang="0">
                      <a:pos x="T0" y="T1"/>
                    </a:cxn>
                    <a:cxn ang="0">
                      <a:pos x="T2" y="T3"/>
                    </a:cxn>
                    <a:cxn ang="0">
                      <a:pos x="T4" y="T5"/>
                    </a:cxn>
                    <a:cxn ang="0">
                      <a:pos x="T6" y="T7"/>
                    </a:cxn>
                    <a:cxn ang="0">
                      <a:pos x="T8" y="T9"/>
                    </a:cxn>
                  </a:cxnLst>
                  <a:rect l="0" t="0" r="r" b="b"/>
                  <a:pathLst>
                    <a:path w="82" h="61">
                      <a:moveTo>
                        <a:pt x="28" y="61"/>
                      </a:moveTo>
                      <a:cubicBezTo>
                        <a:pt x="43" y="49"/>
                        <a:pt x="62" y="41"/>
                        <a:pt x="82" y="39"/>
                      </a:cubicBezTo>
                      <a:cubicBezTo>
                        <a:pt x="82" y="0"/>
                        <a:pt x="82" y="0"/>
                        <a:pt x="82" y="0"/>
                      </a:cubicBezTo>
                      <a:cubicBezTo>
                        <a:pt x="51" y="2"/>
                        <a:pt x="23" y="15"/>
                        <a:pt x="0" y="34"/>
                      </a:cubicBezTo>
                      <a:lnTo>
                        <a:pt x="28" y="6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sp>
              <p:nvSpPr>
                <p:cNvPr id="30" name="Freeform 14">
                  <a:extLst>
                    <a:ext uri="{FF2B5EF4-FFF2-40B4-BE49-F238E27FC236}">
                      <a16:creationId xmlns:a16="http://schemas.microsoft.com/office/drawing/2014/main" id="{9F5103DE-009F-994B-9952-9D8D99B8F78A}"/>
                    </a:ext>
                  </a:extLst>
                </p:cNvPr>
                <p:cNvSpPr>
                  <a:spLocks/>
                </p:cNvSpPr>
                <p:nvPr/>
              </p:nvSpPr>
              <p:spPr bwMode="auto">
                <a:xfrm>
                  <a:off x="8023181" y="6721095"/>
                  <a:ext cx="120650" cy="90487"/>
                </a:xfrm>
                <a:custGeom>
                  <a:avLst/>
                  <a:gdLst>
                    <a:gd name="T0" fmla="*/ 0 w 82"/>
                    <a:gd name="T1" fmla="*/ 0 h 61"/>
                    <a:gd name="T2" fmla="*/ 0 w 82"/>
                    <a:gd name="T3" fmla="*/ 39 h 61"/>
                    <a:gd name="T4" fmla="*/ 54 w 82"/>
                    <a:gd name="T5" fmla="*/ 61 h 61"/>
                    <a:gd name="T6" fmla="*/ 82 w 82"/>
                    <a:gd name="T7" fmla="*/ 34 h 61"/>
                    <a:gd name="T8" fmla="*/ 0 w 82"/>
                    <a:gd name="T9" fmla="*/ 0 h 61"/>
                  </a:gdLst>
                  <a:ahLst/>
                  <a:cxnLst>
                    <a:cxn ang="0">
                      <a:pos x="T0" y="T1"/>
                    </a:cxn>
                    <a:cxn ang="0">
                      <a:pos x="T2" y="T3"/>
                    </a:cxn>
                    <a:cxn ang="0">
                      <a:pos x="T4" y="T5"/>
                    </a:cxn>
                    <a:cxn ang="0">
                      <a:pos x="T6" y="T7"/>
                    </a:cxn>
                    <a:cxn ang="0">
                      <a:pos x="T8" y="T9"/>
                    </a:cxn>
                  </a:cxnLst>
                  <a:rect l="0" t="0" r="r" b="b"/>
                  <a:pathLst>
                    <a:path w="82" h="61">
                      <a:moveTo>
                        <a:pt x="0" y="0"/>
                      </a:moveTo>
                      <a:cubicBezTo>
                        <a:pt x="0" y="39"/>
                        <a:pt x="0" y="39"/>
                        <a:pt x="0" y="39"/>
                      </a:cubicBezTo>
                      <a:cubicBezTo>
                        <a:pt x="20" y="41"/>
                        <a:pt x="39" y="49"/>
                        <a:pt x="54" y="61"/>
                      </a:cubicBezTo>
                      <a:cubicBezTo>
                        <a:pt x="82" y="34"/>
                        <a:pt x="82" y="34"/>
                        <a:pt x="82" y="34"/>
                      </a:cubicBezTo>
                      <a:cubicBezTo>
                        <a:pt x="59" y="15"/>
                        <a:pt x="31" y="2"/>
                        <a:pt x="0" y="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sp>
              <p:nvSpPr>
                <p:cNvPr id="31" name="Freeform 15">
                  <a:extLst>
                    <a:ext uri="{FF2B5EF4-FFF2-40B4-BE49-F238E27FC236}">
                      <a16:creationId xmlns:a16="http://schemas.microsoft.com/office/drawing/2014/main" id="{03AD9FEF-DDC7-4B42-BA93-7C3F3FDE67DC}"/>
                    </a:ext>
                  </a:extLst>
                </p:cNvPr>
                <p:cNvSpPr>
                  <a:spLocks/>
                </p:cNvSpPr>
                <p:nvPr/>
              </p:nvSpPr>
              <p:spPr bwMode="auto">
                <a:xfrm>
                  <a:off x="8123194" y="6792532"/>
                  <a:ext cx="92075" cy="120650"/>
                </a:xfrm>
                <a:custGeom>
                  <a:avLst/>
                  <a:gdLst>
                    <a:gd name="T0" fmla="*/ 23 w 62"/>
                    <a:gd name="T1" fmla="*/ 82 h 82"/>
                    <a:gd name="T2" fmla="*/ 62 w 62"/>
                    <a:gd name="T3" fmla="*/ 82 h 82"/>
                    <a:gd name="T4" fmla="*/ 28 w 62"/>
                    <a:gd name="T5" fmla="*/ 0 h 82"/>
                    <a:gd name="T6" fmla="*/ 0 w 62"/>
                    <a:gd name="T7" fmla="*/ 28 h 82"/>
                    <a:gd name="T8" fmla="*/ 23 w 62"/>
                    <a:gd name="T9" fmla="*/ 82 h 82"/>
                  </a:gdLst>
                  <a:ahLst/>
                  <a:cxnLst>
                    <a:cxn ang="0">
                      <a:pos x="T0" y="T1"/>
                    </a:cxn>
                    <a:cxn ang="0">
                      <a:pos x="T2" y="T3"/>
                    </a:cxn>
                    <a:cxn ang="0">
                      <a:pos x="T4" y="T5"/>
                    </a:cxn>
                    <a:cxn ang="0">
                      <a:pos x="T6" y="T7"/>
                    </a:cxn>
                    <a:cxn ang="0">
                      <a:pos x="T8" y="T9"/>
                    </a:cxn>
                  </a:cxnLst>
                  <a:rect l="0" t="0" r="r" b="b"/>
                  <a:pathLst>
                    <a:path w="62" h="82">
                      <a:moveTo>
                        <a:pt x="23" y="82"/>
                      </a:moveTo>
                      <a:cubicBezTo>
                        <a:pt x="62" y="82"/>
                        <a:pt x="62" y="82"/>
                        <a:pt x="62" y="82"/>
                      </a:cubicBezTo>
                      <a:cubicBezTo>
                        <a:pt x="59" y="51"/>
                        <a:pt x="47" y="22"/>
                        <a:pt x="28" y="0"/>
                      </a:cubicBezTo>
                      <a:cubicBezTo>
                        <a:pt x="0" y="28"/>
                        <a:pt x="0" y="28"/>
                        <a:pt x="0" y="28"/>
                      </a:cubicBezTo>
                      <a:cubicBezTo>
                        <a:pt x="13" y="43"/>
                        <a:pt x="21" y="61"/>
                        <a:pt x="23" y="82"/>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sp>
              <p:nvSpPr>
                <p:cNvPr id="32" name="Freeform 16">
                  <a:extLst>
                    <a:ext uri="{FF2B5EF4-FFF2-40B4-BE49-F238E27FC236}">
                      <a16:creationId xmlns:a16="http://schemas.microsoft.com/office/drawing/2014/main" id="{F1549E4E-CC55-4B49-97ED-593F7DFB2487}"/>
                    </a:ext>
                  </a:extLst>
                </p:cNvPr>
                <p:cNvSpPr>
                  <a:spLocks/>
                </p:cNvSpPr>
                <p:nvPr/>
              </p:nvSpPr>
              <p:spPr bwMode="auto">
                <a:xfrm>
                  <a:off x="8123194" y="6943345"/>
                  <a:ext cx="92075" cy="119062"/>
                </a:xfrm>
                <a:custGeom>
                  <a:avLst/>
                  <a:gdLst>
                    <a:gd name="T0" fmla="*/ 0 w 62"/>
                    <a:gd name="T1" fmla="*/ 54 h 81"/>
                    <a:gd name="T2" fmla="*/ 28 w 62"/>
                    <a:gd name="T3" fmla="*/ 81 h 81"/>
                    <a:gd name="T4" fmla="*/ 62 w 62"/>
                    <a:gd name="T5" fmla="*/ 0 h 81"/>
                    <a:gd name="T6" fmla="*/ 23 w 62"/>
                    <a:gd name="T7" fmla="*/ 0 h 81"/>
                    <a:gd name="T8" fmla="*/ 0 w 62"/>
                    <a:gd name="T9" fmla="*/ 54 h 81"/>
                  </a:gdLst>
                  <a:ahLst/>
                  <a:cxnLst>
                    <a:cxn ang="0">
                      <a:pos x="T0" y="T1"/>
                    </a:cxn>
                    <a:cxn ang="0">
                      <a:pos x="T2" y="T3"/>
                    </a:cxn>
                    <a:cxn ang="0">
                      <a:pos x="T4" y="T5"/>
                    </a:cxn>
                    <a:cxn ang="0">
                      <a:pos x="T6" y="T7"/>
                    </a:cxn>
                    <a:cxn ang="0">
                      <a:pos x="T8" y="T9"/>
                    </a:cxn>
                  </a:cxnLst>
                  <a:rect l="0" t="0" r="r" b="b"/>
                  <a:pathLst>
                    <a:path w="62" h="81">
                      <a:moveTo>
                        <a:pt x="0" y="54"/>
                      </a:moveTo>
                      <a:cubicBezTo>
                        <a:pt x="28" y="81"/>
                        <a:pt x="28" y="81"/>
                        <a:pt x="28" y="81"/>
                      </a:cubicBezTo>
                      <a:cubicBezTo>
                        <a:pt x="47" y="59"/>
                        <a:pt x="59" y="31"/>
                        <a:pt x="62" y="0"/>
                      </a:cubicBezTo>
                      <a:cubicBezTo>
                        <a:pt x="23" y="0"/>
                        <a:pt x="23" y="0"/>
                        <a:pt x="23" y="0"/>
                      </a:cubicBezTo>
                      <a:cubicBezTo>
                        <a:pt x="21" y="20"/>
                        <a:pt x="13" y="39"/>
                        <a:pt x="0" y="54"/>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27" name="Freeform 21">
                <a:extLst>
                  <a:ext uri="{FF2B5EF4-FFF2-40B4-BE49-F238E27FC236}">
                    <a16:creationId xmlns:a16="http://schemas.microsoft.com/office/drawing/2014/main" id="{9CCAFBA5-E5A0-D34D-A666-17DEE63358BE}"/>
                  </a:ext>
                </a:extLst>
              </p:cNvPr>
              <p:cNvSpPr>
                <a:spLocks/>
              </p:cNvSpPr>
              <p:nvPr/>
            </p:nvSpPr>
            <p:spPr bwMode="auto">
              <a:xfrm>
                <a:off x="810336" y="4112958"/>
                <a:ext cx="171353" cy="175291"/>
              </a:xfrm>
              <a:custGeom>
                <a:avLst/>
                <a:gdLst>
                  <a:gd name="T0" fmla="*/ 93 w 93"/>
                  <a:gd name="T1" fmla="*/ 14 h 96"/>
                  <a:gd name="T2" fmla="*/ 79 w 93"/>
                  <a:gd name="T3" fmla="*/ 0 h 96"/>
                  <a:gd name="T4" fmla="*/ 41 w 93"/>
                  <a:gd name="T5" fmla="*/ 38 h 96"/>
                  <a:gd name="T6" fmla="*/ 30 w 93"/>
                  <a:gd name="T7" fmla="*/ 36 h 96"/>
                  <a:gd name="T8" fmla="*/ 0 w 93"/>
                  <a:gd name="T9" fmla="*/ 66 h 96"/>
                  <a:gd name="T10" fmla="*/ 30 w 93"/>
                  <a:gd name="T11" fmla="*/ 96 h 96"/>
                  <a:gd name="T12" fmla="*/ 60 w 93"/>
                  <a:gd name="T13" fmla="*/ 66 h 96"/>
                  <a:gd name="T14" fmla="*/ 56 w 93"/>
                  <a:gd name="T15" fmla="*/ 51 h 96"/>
                  <a:gd name="T16" fmla="*/ 93 w 93"/>
                  <a:gd name="T17"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6">
                    <a:moveTo>
                      <a:pt x="93" y="14"/>
                    </a:moveTo>
                    <a:cubicBezTo>
                      <a:pt x="79" y="0"/>
                      <a:pt x="79" y="0"/>
                      <a:pt x="79" y="0"/>
                    </a:cubicBezTo>
                    <a:cubicBezTo>
                      <a:pt x="41" y="38"/>
                      <a:pt x="41" y="38"/>
                      <a:pt x="41" y="38"/>
                    </a:cubicBezTo>
                    <a:cubicBezTo>
                      <a:pt x="38" y="36"/>
                      <a:pt x="34" y="36"/>
                      <a:pt x="30" y="36"/>
                    </a:cubicBezTo>
                    <a:cubicBezTo>
                      <a:pt x="13" y="36"/>
                      <a:pt x="0" y="49"/>
                      <a:pt x="0" y="66"/>
                    </a:cubicBezTo>
                    <a:cubicBezTo>
                      <a:pt x="0" y="82"/>
                      <a:pt x="13" y="96"/>
                      <a:pt x="30" y="96"/>
                    </a:cubicBezTo>
                    <a:cubicBezTo>
                      <a:pt x="47" y="96"/>
                      <a:pt x="60" y="82"/>
                      <a:pt x="60" y="66"/>
                    </a:cubicBezTo>
                    <a:cubicBezTo>
                      <a:pt x="60" y="60"/>
                      <a:pt x="59" y="55"/>
                      <a:pt x="56" y="51"/>
                    </a:cubicBezTo>
                    <a:lnTo>
                      <a:pt x="93" y="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ctr" defTabSz="896214" rtl="0" eaLnBrk="1" fontAlgn="base"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33" name="Group 11">
            <a:extLst>
              <a:ext uri="{FF2B5EF4-FFF2-40B4-BE49-F238E27FC236}">
                <a16:creationId xmlns:a16="http://schemas.microsoft.com/office/drawing/2014/main" id="{7CA1E18A-87BD-A14E-8A41-A6D08D3C9A9B}"/>
              </a:ext>
              <a:ext uri="{C183D7F6-B498-43B3-948B-1728B52AA6E4}">
                <adec:decorative xmlns:adec="http://schemas.microsoft.com/office/drawing/2017/decorative" val="1"/>
              </a:ext>
            </a:extLst>
          </p:cNvPr>
          <p:cNvGrpSpPr/>
          <p:nvPr/>
        </p:nvGrpSpPr>
        <p:grpSpPr>
          <a:xfrm>
            <a:off x="7849805" y="1964958"/>
            <a:ext cx="3330814" cy="384257"/>
            <a:chOff x="7849805" y="1964958"/>
            <a:chExt cx="3330814" cy="384257"/>
          </a:xfrm>
        </p:grpSpPr>
        <p:sp>
          <p:nvSpPr>
            <p:cNvPr id="34" name="Text Placeholder 18">
              <a:extLst>
                <a:ext uri="{FF2B5EF4-FFF2-40B4-BE49-F238E27FC236}">
                  <a16:creationId xmlns:a16="http://schemas.microsoft.com/office/drawing/2014/main" id="{F6BD268A-3BE4-FD4C-A192-351270082CC3}"/>
                </a:ext>
              </a:extLst>
            </p:cNvPr>
            <p:cNvSpPr txBox="1">
              <a:spLocks/>
            </p:cNvSpPr>
            <p:nvPr/>
          </p:nvSpPr>
          <p:spPr>
            <a:xfrm>
              <a:off x="8514447" y="2003197"/>
              <a:ext cx="2666172"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Security and compliance</a:t>
              </a:r>
            </a:p>
          </p:txBody>
        </p:sp>
        <p:grpSp>
          <p:nvGrpSpPr>
            <p:cNvPr id="35" name="Group 128">
              <a:extLst>
                <a:ext uri="{FF2B5EF4-FFF2-40B4-BE49-F238E27FC236}">
                  <a16:creationId xmlns:a16="http://schemas.microsoft.com/office/drawing/2014/main" id="{3D52DE90-A889-3140-A6D5-31BFFACF2236}"/>
                </a:ext>
              </a:extLst>
            </p:cNvPr>
            <p:cNvGrpSpPr/>
            <p:nvPr/>
          </p:nvGrpSpPr>
          <p:grpSpPr>
            <a:xfrm>
              <a:off x="7849805" y="1964958"/>
              <a:ext cx="306544" cy="384257"/>
              <a:chOff x="1300236" y="4321356"/>
              <a:chExt cx="390770" cy="489836"/>
            </a:xfrm>
          </p:grpSpPr>
          <p:sp>
            <p:nvSpPr>
              <p:cNvPr id="36" name="Freeform 128">
                <a:extLst>
                  <a:ext uri="{FF2B5EF4-FFF2-40B4-BE49-F238E27FC236}">
                    <a16:creationId xmlns:a16="http://schemas.microsoft.com/office/drawing/2014/main" id="{DA7018D1-20C2-C34F-B3E1-F3C9B57F61FA}"/>
                  </a:ext>
                </a:extLst>
              </p:cNvPr>
              <p:cNvSpPr>
                <a:spLocks/>
              </p:cNvSpPr>
              <p:nvPr/>
            </p:nvSpPr>
            <p:spPr bwMode="auto">
              <a:xfrm>
                <a:off x="1300236" y="4321356"/>
                <a:ext cx="390770" cy="489836"/>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7" name="Freeform 129">
                <a:extLst>
                  <a:ext uri="{FF2B5EF4-FFF2-40B4-BE49-F238E27FC236}">
                    <a16:creationId xmlns:a16="http://schemas.microsoft.com/office/drawing/2014/main" id="{C7D645BD-A34A-D04D-8152-C4544ADBA4FF}"/>
                  </a:ext>
                </a:extLst>
              </p:cNvPr>
              <p:cNvSpPr>
                <a:spLocks/>
              </p:cNvSpPr>
              <p:nvPr/>
            </p:nvSpPr>
            <p:spPr bwMode="auto">
              <a:xfrm>
                <a:off x="1465350" y="4513988"/>
                <a:ext cx="62376" cy="124752"/>
              </a:xfrm>
              <a:custGeom>
                <a:avLst/>
                <a:gdLst>
                  <a:gd name="T0" fmla="*/ 16 w 22"/>
                  <a:gd name="T1" fmla="*/ 22 h 44"/>
                  <a:gd name="T2" fmla="*/ 16 w 22"/>
                  <a:gd name="T3" fmla="*/ 44 h 44"/>
                  <a:gd name="T4" fmla="*/ 7 w 22"/>
                  <a:gd name="T5" fmla="*/ 44 h 44"/>
                  <a:gd name="T6" fmla="*/ 7 w 22"/>
                  <a:gd name="T7" fmla="*/ 22 h 44"/>
                  <a:gd name="T8" fmla="*/ 0 w 22"/>
                  <a:gd name="T9" fmla="*/ 11 h 44"/>
                  <a:gd name="T10" fmla="*/ 11 w 22"/>
                  <a:gd name="T11" fmla="*/ 0 h 44"/>
                  <a:gd name="T12" fmla="*/ 22 w 22"/>
                  <a:gd name="T13" fmla="*/ 11 h 44"/>
                  <a:gd name="T14" fmla="*/ 16 w 22"/>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4">
                    <a:moveTo>
                      <a:pt x="16" y="22"/>
                    </a:moveTo>
                    <a:cubicBezTo>
                      <a:pt x="16" y="44"/>
                      <a:pt x="16" y="44"/>
                      <a:pt x="16" y="44"/>
                    </a:cubicBezTo>
                    <a:cubicBezTo>
                      <a:pt x="7" y="44"/>
                      <a:pt x="7" y="44"/>
                      <a:pt x="7" y="44"/>
                    </a:cubicBezTo>
                    <a:cubicBezTo>
                      <a:pt x="7" y="22"/>
                      <a:pt x="7" y="22"/>
                      <a:pt x="7" y="22"/>
                    </a:cubicBezTo>
                    <a:cubicBezTo>
                      <a:pt x="2" y="20"/>
                      <a:pt x="0" y="16"/>
                      <a:pt x="0" y="11"/>
                    </a:cubicBezTo>
                    <a:cubicBezTo>
                      <a:pt x="0" y="5"/>
                      <a:pt x="5" y="0"/>
                      <a:pt x="11" y="0"/>
                    </a:cubicBezTo>
                    <a:cubicBezTo>
                      <a:pt x="17" y="0"/>
                      <a:pt x="22" y="5"/>
                      <a:pt x="22" y="11"/>
                    </a:cubicBezTo>
                    <a:cubicBezTo>
                      <a:pt x="22" y="16"/>
                      <a:pt x="20" y="20"/>
                      <a:pt x="16" y="22"/>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38" name="Group 7">
            <a:extLst>
              <a:ext uri="{FF2B5EF4-FFF2-40B4-BE49-F238E27FC236}">
                <a16:creationId xmlns:a16="http://schemas.microsoft.com/office/drawing/2014/main" id="{7A3763D6-8164-A941-B2BB-4E0FB292D2DE}"/>
              </a:ext>
              <a:ext uri="{C183D7F6-B498-43B3-948B-1728B52AA6E4}">
                <adec:decorative xmlns:adec="http://schemas.microsoft.com/office/drawing/2017/decorative" val="1"/>
              </a:ext>
            </a:extLst>
          </p:cNvPr>
          <p:cNvGrpSpPr/>
          <p:nvPr/>
        </p:nvGrpSpPr>
        <p:grpSpPr>
          <a:xfrm>
            <a:off x="7832400" y="588258"/>
            <a:ext cx="3348219" cy="341354"/>
            <a:chOff x="7832400" y="588258"/>
            <a:chExt cx="3348219" cy="341354"/>
          </a:xfrm>
        </p:grpSpPr>
        <p:sp>
          <p:nvSpPr>
            <p:cNvPr id="39" name="Text Placeholder 18">
              <a:extLst>
                <a:ext uri="{FF2B5EF4-FFF2-40B4-BE49-F238E27FC236}">
                  <a16:creationId xmlns:a16="http://schemas.microsoft.com/office/drawing/2014/main" id="{11F21B84-2572-0043-B80D-AE718632A009}"/>
                </a:ext>
              </a:extLst>
            </p:cNvPr>
            <p:cNvSpPr txBox="1">
              <a:spLocks/>
            </p:cNvSpPr>
            <p:nvPr/>
          </p:nvSpPr>
          <p:spPr>
            <a:xfrm>
              <a:off x="8514447" y="605046"/>
              <a:ext cx="2666172"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Scalability</a:t>
              </a:r>
            </a:p>
          </p:txBody>
        </p:sp>
        <p:grpSp>
          <p:nvGrpSpPr>
            <p:cNvPr id="40" name="Group 123">
              <a:extLst>
                <a:ext uri="{FF2B5EF4-FFF2-40B4-BE49-F238E27FC236}">
                  <a16:creationId xmlns:a16="http://schemas.microsoft.com/office/drawing/2014/main" id="{7C4FF4F3-8E99-0445-A2EA-673CF7114D54}"/>
                </a:ext>
              </a:extLst>
            </p:cNvPr>
            <p:cNvGrpSpPr/>
            <p:nvPr/>
          </p:nvGrpSpPr>
          <p:grpSpPr>
            <a:xfrm>
              <a:off x="7832400" y="588258"/>
              <a:ext cx="341355" cy="341354"/>
              <a:chOff x="1152525" y="2665413"/>
              <a:chExt cx="684213" cy="684212"/>
            </a:xfrm>
          </p:grpSpPr>
          <p:sp>
            <p:nvSpPr>
              <p:cNvPr id="41" name="Freeform 5">
                <a:extLst>
                  <a:ext uri="{FF2B5EF4-FFF2-40B4-BE49-F238E27FC236}">
                    <a16:creationId xmlns:a16="http://schemas.microsoft.com/office/drawing/2014/main" id="{E05DB361-EBB7-EF46-88D1-DA533B1CD62C}"/>
                  </a:ext>
                </a:extLst>
              </p:cNvPr>
              <p:cNvSpPr>
                <a:spLocks/>
              </p:cNvSpPr>
              <p:nvPr/>
            </p:nvSpPr>
            <p:spPr bwMode="auto">
              <a:xfrm>
                <a:off x="1152525" y="3025775"/>
                <a:ext cx="323850" cy="323850"/>
              </a:xfrm>
              <a:custGeom>
                <a:avLst/>
                <a:gdLst>
                  <a:gd name="T0" fmla="*/ 204 w 204"/>
                  <a:gd name="T1" fmla="*/ 204 h 204"/>
                  <a:gd name="T2" fmla="*/ 0 w 204"/>
                  <a:gd name="T3" fmla="*/ 204 h 204"/>
                  <a:gd name="T4" fmla="*/ 0 w 204"/>
                  <a:gd name="T5" fmla="*/ 0 h 204"/>
                  <a:gd name="T6" fmla="*/ 204 w 204"/>
                  <a:gd name="T7" fmla="*/ 0 h 204"/>
                  <a:gd name="T8" fmla="*/ 204 w 204"/>
                  <a:gd name="T9" fmla="*/ 204 h 204"/>
                  <a:gd name="T10" fmla="*/ 204 w 204"/>
                  <a:gd name="T11" fmla="*/ 204 h 204"/>
                </a:gdLst>
                <a:ahLst/>
                <a:cxnLst>
                  <a:cxn ang="0">
                    <a:pos x="T0" y="T1"/>
                  </a:cxn>
                  <a:cxn ang="0">
                    <a:pos x="T2" y="T3"/>
                  </a:cxn>
                  <a:cxn ang="0">
                    <a:pos x="T4" y="T5"/>
                  </a:cxn>
                  <a:cxn ang="0">
                    <a:pos x="T6" y="T7"/>
                  </a:cxn>
                  <a:cxn ang="0">
                    <a:pos x="T8" y="T9"/>
                  </a:cxn>
                  <a:cxn ang="0">
                    <a:pos x="T10" y="T11"/>
                  </a:cxn>
                </a:cxnLst>
                <a:rect l="0" t="0" r="r" b="b"/>
                <a:pathLst>
                  <a:path w="204" h="204">
                    <a:moveTo>
                      <a:pt x="204" y="204"/>
                    </a:moveTo>
                    <a:lnTo>
                      <a:pt x="0" y="204"/>
                    </a:lnTo>
                    <a:lnTo>
                      <a:pt x="0" y="0"/>
                    </a:lnTo>
                    <a:lnTo>
                      <a:pt x="204" y="0"/>
                    </a:lnTo>
                    <a:lnTo>
                      <a:pt x="204" y="204"/>
                    </a:lnTo>
                    <a:lnTo>
                      <a:pt x="204" y="2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42" name="Freeform 6">
                <a:extLst>
                  <a:ext uri="{FF2B5EF4-FFF2-40B4-BE49-F238E27FC236}">
                    <a16:creationId xmlns:a16="http://schemas.microsoft.com/office/drawing/2014/main" id="{4D396442-7233-104B-9398-72049F0B4B30}"/>
                  </a:ext>
                </a:extLst>
              </p:cNvPr>
              <p:cNvSpPr>
                <a:spLocks/>
              </p:cNvSpPr>
              <p:nvPr/>
            </p:nvSpPr>
            <p:spPr bwMode="auto">
              <a:xfrm>
                <a:off x="1152525" y="2665413"/>
                <a:ext cx="684213" cy="682625"/>
              </a:xfrm>
              <a:custGeom>
                <a:avLst/>
                <a:gdLst>
                  <a:gd name="T0" fmla="*/ 431 w 431"/>
                  <a:gd name="T1" fmla="*/ 0 h 430"/>
                  <a:gd name="T2" fmla="*/ 431 w 431"/>
                  <a:gd name="T3" fmla="*/ 0 h 430"/>
                  <a:gd name="T4" fmla="*/ 431 w 431"/>
                  <a:gd name="T5" fmla="*/ 0 h 430"/>
                  <a:gd name="T6" fmla="*/ 227 w 431"/>
                  <a:gd name="T7" fmla="*/ 0 h 430"/>
                  <a:gd name="T8" fmla="*/ 227 w 431"/>
                  <a:gd name="T9" fmla="*/ 0 h 430"/>
                  <a:gd name="T10" fmla="*/ 0 w 431"/>
                  <a:gd name="T11" fmla="*/ 0 h 430"/>
                  <a:gd name="T12" fmla="*/ 0 w 431"/>
                  <a:gd name="T13" fmla="*/ 204 h 430"/>
                  <a:gd name="T14" fmla="*/ 227 w 431"/>
                  <a:gd name="T15" fmla="*/ 204 h 430"/>
                  <a:gd name="T16" fmla="*/ 227 w 431"/>
                  <a:gd name="T17" fmla="*/ 430 h 430"/>
                  <a:gd name="T18" fmla="*/ 431 w 431"/>
                  <a:gd name="T19" fmla="*/ 430 h 430"/>
                  <a:gd name="T20" fmla="*/ 431 w 431"/>
                  <a:gd name="T21" fmla="*/ 204 h 430"/>
                  <a:gd name="T22" fmla="*/ 431 w 431"/>
                  <a:gd name="T23" fmla="*/ 204 h 430"/>
                  <a:gd name="T24" fmla="*/ 431 w 431"/>
                  <a:gd name="T25" fmla="*/ 0 h 430"/>
                  <a:gd name="T26" fmla="*/ 431 w 431"/>
                  <a:gd name="T2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430">
                    <a:moveTo>
                      <a:pt x="431" y="0"/>
                    </a:moveTo>
                    <a:lnTo>
                      <a:pt x="431" y="0"/>
                    </a:lnTo>
                    <a:lnTo>
                      <a:pt x="431" y="0"/>
                    </a:lnTo>
                    <a:lnTo>
                      <a:pt x="227" y="0"/>
                    </a:lnTo>
                    <a:lnTo>
                      <a:pt x="227" y="0"/>
                    </a:lnTo>
                    <a:lnTo>
                      <a:pt x="0" y="0"/>
                    </a:lnTo>
                    <a:lnTo>
                      <a:pt x="0" y="204"/>
                    </a:lnTo>
                    <a:lnTo>
                      <a:pt x="227" y="204"/>
                    </a:lnTo>
                    <a:lnTo>
                      <a:pt x="227" y="430"/>
                    </a:lnTo>
                    <a:lnTo>
                      <a:pt x="431" y="430"/>
                    </a:lnTo>
                    <a:lnTo>
                      <a:pt x="431" y="204"/>
                    </a:lnTo>
                    <a:lnTo>
                      <a:pt x="431" y="204"/>
                    </a:lnTo>
                    <a:lnTo>
                      <a:pt x="431" y="0"/>
                    </a:lnTo>
                    <a:lnTo>
                      <a:pt x="431"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43" name="Group 8">
            <a:extLst>
              <a:ext uri="{FF2B5EF4-FFF2-40B4-BE49-F238E27FC236}">
                <a16:creationId xmlns:a16="http://schemas.microsoft.com/office/drawing/2014/main" id="{A6A7DCEB-74B4-E844-A031-AE25944BEAF5}"/>
              </a:ext>
              <a:ext uri="{C183D7F6-B498-43B3-948B-1728B52AA6E4}">
                <adec:decorative xmlns:adec="http://schemas.microsoft.com/office/drawing/2017/decorative" val="1"/>
              </a:ext>
            </a:extLst>
          </p:cNvPr>
          <p:cNvGrpSpPr/>
          <p:nvPr/>
        </p:nvGrpSpPr>
        <p:grpSpPr>
          <a:xfrm>
            <a:off x="7806207" y="1257409"/>
            <a:ext cx="3374412" cy="393741"/>
            <a:chOff x="7806207" y="1257409"/>
            <a:chExt cx="3374412" cy="393741"/>
          </a:xfrm>
        </p:grpSpPr>
        <p:sp>
          <p:nvSpPr>
            <p:cNvPr id="44" name="Text Placeholder 18">
              <a:extLst>
                <a:ext uri="{FF2B5EF4-FFF2-40B4-BE49-F238E27FC236}">
                  <a16:creationId xmlns:a16="http://schemas.microsoft.com/office/drawing/2014/main" id="{74ABD703-7940-034C-B682-927BC4FE16FF}"/>
                </a:ext>
              </a:extLst>
            </p:cNvPr>
            <p:cNvSpPr txBox="1">
              <a:spLocks/>
            </p:cNvSpPr>
            <p:nvPr/>
          </p:nvSpPr>
          <p:spPr>
            <a:xfrm>
              <a:off x="8514447" y="1300390"/>
              <a:ext cx="2666172"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Availability</a:t>
              </a:r>
            </a:p>
          </p:txBody>
        </p:sp>
        <p:grpSp>
          <p:nvGrpSpPr>
            <p:cNvPr id="45" name="Group 79" descr="gain insights">
              <a:extLst>
                <a:ext uri="{FF2B5EF4-FFF2-40B4-BE49-F238E27FC236}">
                  <a16:creationId xmlns:a16="http://schemas.microsoft.com/office/drawing/2014/main" id="{E00FFC7D-585B-BD4E-97B9-AD4BDC5735F1}"/>
                </a:ext>
              </a:extLst>
            </p:cNvPr>
            <p:cNvGrpSpPr>
              <a:grpSpLocks noChangeAspect="1"/>
            </p:cNvGrpSpPr>
            <p:nvPr/>
          </p:nvGrpSpPr>
          <p:grpSpPr bwMode="auto">
            <a:xfrm>
              <a:off x="7806207" y="1257409"/>
              <a:ext cx="393741" cy="393741"/>
              <a:chOff x="5212" y="806"/>
              <a:chExt cx="239" cy="239"/>
            </a:xfrm>
          </p:grpSpPr>
          <p:sp>
            <p:nvSpPr>
              <p:cNvPr id="46" name="AutoShape 78">
                <a:extLst>
                  <a:ext uri="{FF2B5EF4-FFF2-40B4-BE49-F238E27FC236}">
                    <a16:creationId xmlns:a16="http://schemas.microsoft.com/office/drawing/2014/main" id="{0533FCE3-B83D-294B-979E-E80CC4A8F79A}"/>
                  </a:ext>
                </a:extLst>
              </p:cNvPr>
              <p:cNvSpPr>
                <a:spLocks noChangeAspect="1" noChangeArrowheads="1" noTextEdit="1"/>
              </p:cNvSpPr>
              <p:nvPr/>
            </p:nvSpPr>
            <p:spPr bwMode="auto">
              <a:xfrm>
                <a:off x="5212" y="806"/>
                <a:ext cx="23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47" name="Oval 80">
                <a:extLst>
                  <a:ext uri="{FF2B5EF4-FFF2-40B4-BE49-F238E27FC236}">
                    <a16:creationId xmlns:a16="http://schemas.microsoft.com/office/drawing/2014/main" id="{1C30034F-F70E-4449-8800-6A4CAA80F86F}"/>
                  </a:ext>
                </a:extLst>
              </p:cNvPr>
              <p:cNvSpPr>
                <a:spLocks noChangeArrowheads="1"/>
              </p:cNvSpPr>
              <p:nvPr/>
            </p:nvSpPr>
            <p:spPr bwMode="auto">
              <a:xfrm>
                <a:off x="5212" y="80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48" name="Oval 81">
                <a:extLst>
                  <a:ext uri="{FF2B5EF4-FFF2-40B4-BE49-F238E27FC236}">
                    <a16:creationId xmlns:a16="http://schemas.microsoft.com/office/drawing/2014/main" id="{916D6678-1C93-1C4B-B44C-793FB8B3B5CC}"/>
                  </a:ext>
                </a:extLst>
              </p:cNvPr>
              <p:cNvSpPr>
                <a:spLocks noChangeArrowheads="1"/>
              </p:cNvSpPr>
              <p:nvPr/>
            </p:nvSpPr>
            <p:spPr bwMode="auto">
              <a:xfrm>
                <a:off x="5251" y="806"/>
                <a:ext cx="28"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49" name="Oval 82">
                <a:extLst>
                  <a:ext uri="{FF2B5EF4-FFF2-40B4-BE49-F238E27FC236}">
                    <a16:creationId xmlns:a16="http://schemas.microsoft.com/office/drawing/2014/main" id="{E1B7F84B-AE40-F742-A2C3-8F585FB27482}"/>
                  </a:ext>
                </a:extLst>
              </p:cNvPr>
              <p:cNvSpPr>
                <a:spLocks noChangeArrowheads="1"/>
              </p:cNvSpPr>
              <p:nvPr/>
            </p:nvSpPr>
            <p:spPr bwMode="auto">
              <a:xfrm>
                <a:off x="5292" y="80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0" name="Oval 83">
                <a:extLst>
                  <a:ext uri="{FF2B5EF4-FFF2-40B4-BE49-F238E27FC236}">
                    <a16:creationId xmlns:a16="http://schemas.microsoft.com/office/drawing/2014/main" id="{0D3AFD20-D529-1341-8779-5D9AF4A6A25F}"/>
                  </a:ext>
                </a:extLst>
              </p:cNvPr>
              <p:cNvSpPr>
                <a:spLocks noChangeArrowheads="1"/>
              </p:cNvSpPr>
              <p:nvPr/>
            </p:nvSpPr>
            <p:spPr bwMode="auto">
              <a:xfrm>
                <a:off x="5331" y="80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1" name="Oval 84">
                <a:extLst>
                  <a:ext uri="{FF2B5EF4-FFF2-40B4-BE49-F238E27FC236}">
                    <a16:creationId xmlns:a16="http://schemas.microsoft.com/office/drawing/2014/main" id="{77BF6272-B137-7348-AD7D-AA36FCBCE4B4}"/>
                  </a:ext>
                </a:extLst>
              </p:cNvPr>
              <p:cNvSpPr>
                <a:spLocks noChangeArrowheads="1"/>
              </p:cNvSpPr>
              <p:nvPr/>
            </p:nvSpPr>
            <p:spPr bwMode="auto">
              <a:xfrm>
                <a:off x="5370" y="80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2" name="Oval 85">
                <a:extLst>
                  <a:ext uri="{FF2B5EF4-FFF2-40B4-BE49-F238E27FC236}">
                    <a16:creationId xmlns:a16="http://schemas.microsoft.com/office/drawing/2014/main" id="{195E3AC0-4783-CC46-B882-1C4F8E395BCB}"/>
                  </a:ext>
                </a:extLst>
              </p:cNvPr>
              <p:cNvSpPr>
                <a:spLocks noChangeArrowheads="1"/>
              </p:cNvSpPr>
              <p:nvPr/>
            </p:nvSpPr>
            <p:spPr bwMode="auto">
              <a:xfrm>
                <a:off x="5411" y="80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3" name="Oval 86">
                <a:extLst>
                  <a:ext uri="{FF2B5EF4-FFF2-40B4-BE49-F238E27FC236}">
                    <a16:creationId xmlns:a16="http://schemas.microsoft.com/office/drawing/2014/main" id="{EF8E6EF9-D89F-4F45-99D6-823C6358B847}"/>
                  </a:ext>
                </a:extLst>
              </p:cNvPr>
              <p:cNvSpPr>
                <a:spLocks noChangeArrowheads="1"/>
              </p:cNvSpPr>
              <p:nvPr/>
            </p:nvSpPr>
            <p:spPr bwMode="auto">
              <a:xfrm>
                <a:off x="5212" y="845"/>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4" name="Oval 87">
                <a:extLst>
                  <a:ext uri="{FF2B5EF4-FFF2-40B4-BE49-F238E27FC236}">
                    <a16:creationId xmlns:a16="http://schemas.microsoft.com/office/drawing/2014/main" id="{33D9BCEB-334C-D84A-AC19-6B37F499B312}"/>
                  </a:ext>
                </a:extLst>
              </p:cNvPr>
              <p:cNvSpPr>
                <a:spLocks noChangeArrowheads="1"/>
              </p:cNvSpPr>
              <p:nvPr/>
            </p:nvSpPr>
            <p:spPr bwMode="auto">
              <a:xfrm>
                <a:off x="5411" y="845"/>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5" name="Oval 88">
                <a:extLst>
                  <a:ext uri="{FF2B5EF4-FFF2-40B4-BE49-F238E27FC236}">
                    <a16:creationId xmlns:a16="http://schemas.microsoft.com/office/drawing/2014/main" id="{4075A2B0-1698-0245-8AF5-D243E8A4298E}"/>
                  </a:ext>
                </a:extLst>
              </p:cNvPr>
              <p:cNvSpPr>
                <a:spLocks noChangeArrowheads="1"/>
              </p:cNvSpPr>
              <p:nvPr/>
            </p:nvSpPr>
            <p:spPr bwMode="auto">
              <a:xfrm>
                <a:off x="5212" y="88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6" name="Oval 89">
                <a:extLst>
                  <a:ext uri="{FF2B5EF4-FFF2-40B4-BE49-F238E27FC236}">
                    <a16:creationId xmlns:a16="http://schemas.microsoft.com/office/drawing/2014/main" id="{4C8B7F00-8A29-3E49-B03C-7CFDBD964052}"/>
                  </a:ext>
                </a:extLst>
              </p:cNvPr>
              <p:cNvSpPr>
                <a:spLocks noChangeArrowheads="1"/>
              </p:cNvSpPr>
              <p:nvPr/>
            </p:nvSpPr>
            <p:spPr bwMode="auto">
              <a:xfrm>
                <a:off x="5292" y="88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7" name="Oval 90">
                <a:extLst>
                  <a:ext uri="{FF2B5EF4-FFF2-40B4-BE49-F238E27FC236}">
                    <a16:creationId xmlns:a16="http://schemas.microsoft.com/office/drawing/2014/main" id="{0A1ADA52-8C0E-9142-8E67-85F0F0D62E72}"/>
                  </a:ext>
                </a:extLst>
              </p:cNvPr>
              <p:cNvSpPr>
                <a:spLocks noChangeArrowheads="1"/>
              </p:cNvSpPr>
              <p:nvPr/>
            </p:nvSpPr>
            <p:spPr bwMode="auto">
              <a:xfrm>
                <a:off x="5331" y="88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8" name="Oval 91">
                <a:extLst>
                  <a:ext uri="{FF2B5EF4-FFF2-40B4-BE49-F238E27FC236}">
                    <a16:creationId xmlns:a16="http://schemas.microsoft.com/office/drawing/2014/main" id="{90018275-ED77-2343-9C6C-1007C09F63FB}"/>
                  </a:ext>
                </a:extLst>
              </p:cNvPr>
              <p:cNvSpPr>
                <a:spLocks noChangeArrowheads="1"/>
              </p:cNvSpPr>
              <p:nvPr/>
            </p:nvSpPr>
            <p:spPr bwMode="auto">
              <a:xfrm>
                <a:off x="5411" y="88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59" name="Oval 92">
                <a:extLst>
                  <a:ext uri="{FF2B5EF4-FFF2-40B4-BE49-F238E27FC236}">
                    <a16:creationId xmlns:a16="http://schemas.microsoft.com/office/drawing/2014/main" id="{A3F3FA7B-4BBE-AC40-90EA-D57123494611}"/>
                  </a:ext>
                </a:extLst>
              </p:cNvPr>
              <p:cNvSpPr>
                <a:spLocks noChangeArrowheads="1"/>
              </p:cNvSpPr>
              <p:nvPr/>
            </p:nvSpPr>
            <p:spPr bwMode="auto">
              <a:xfrm>
                <a:off x="5212" y="925"/>
                <a:ext cx="27"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0" name="Oval 93">
                <a:extLst>
                  <a:ext uri="{FF2B5EF4-FFF2-40B4-BE49-F238E27FC236}">
                    <a16:creationId xmlns:a16="http://schemas.microsoft.com/office/drawing/2014/main" id="{2F847728-BB1B-8445-B249-ADCE4D07005B}"/>
                  </a:ext>
                </a:extLst>
              </p:cNvPr>
              <p:cNvSpPr>
                <a:spLocks noChangeArrowheads="1"/>
              </p:cNvSpPr>
              <p:nvPr/>
            </p:nvSpPr>
            <p:spPr bwMode="auto">
              <a:xfrm>
                <a:off x="5292" y="925"/>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1" name="Oval 94">
                <a:extLst>
                  <a:ext uri="{FF2B5EF4-FFF2-40B4-BE49-F238E27FC236}">
                    <a16:creationId xmlns:a16="http://schemas.microsoft.com/office/drawing/2014/main" id="{9DCBAC2B-7F72-7148-AE64-93BEA48AE095}"/>
                  </a:ext>
                </a:extLst>
              </p:cNvPr>
              <p:cNvSpPr>
                <a:spLocks noChangeArrowheads="1"/>
              </p:cNvSpPr>
              <p:nvPr/>
            </p:nvSpPr>
            <p:spPr bwMode="auto">
              <a:xfrm>
                <a:off x="5212" y="964"/>
                <a:ext cx="27" cy="28"/>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2" name="Oval 95">
                <a:extLst>
                  <a:ext uri="{FF2B5EF4-FFF2-40B4-BE49-F238E27FC236}">
                    <a16:creationId xmlns:a16="http://schemas.microsoft.com/office/drawing/2014/main" id="{9D54630E-D70B-8843-B4F2-D63707D76B14}"/>
                  </a:ext>
                </a:extLst>
              </p:cNvPr>
              <p:cNvSpPr>
                <a:spLocks noChangeArrowheads="1"/>
              </p:cNvSpPr>
              <p:nvPr/>
            </p:nvSpPr>
            <p:spPr bwMode="auto">
              <a:xfrm>
                <a:off x="5212" y="1005"/>
                <a:ext cx="27"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3" name="Oval 96">
                <a:extLst>
                  <a:ext uri="{FF2B5EF4-FFF2-40B4-BE49-F238E27FC236}">
                    <a16:creationId xmlns:a16="http://schemas.microsoft.com/office/drawing/2014/main" id="{6400F84A-AAB2-0C41-A6C1-3DEC2781A1D3}"/>
                  </a:ext>
                </a:extLst>
              </p:cNvPr>
              <p:cNvSpPr>
                <a:spLocks noChangeArrowheads="1"/>
              </p:cNvSpPr>
              <p:nvPr/>
            </p:nvSpPr>
            <p:spPr bwMode="auto">
              <a:xfrm>
                <a:off x="5253" y="1005"/>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4" name="Oval 97">
                <a:extLst>
                  <a:ext uri="{FF2B5EF4-FFF2-40B4-BE49-F238E27FC236}">
                    <a16:creationId xmlns:a16="http://schemas.microsoft.com/office/drawing/2014/main" id="{35F9CED9-9D1E-C647-AD05-16889FD0307B}"/>
                  </a:ext>
                </a:extLst>
              </p:cNvPr>
              <p:cNvSpPr>
                <a:spLocks noChangeArrowheads="1"/>
              </p:cNvSpPr>
              <p:nvPr/>
            </p:nvSpPr>
            <p:spPr bwMode="auto">
              <a:xfrm>
                <a:off x="5292" y="1005"/>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5" name="Freeform 98">
                <a:extLst>
                  <a:ext uri="{FF2B5EF4-FFF2-40B4-BE49-F238E27FC236}">
                    <a16:creationId xmlns:a16="http://schemas.microsoft.com/office/drawing/2014/main" id="{1D4838E0-4584-A44C-8C8E-69CF32FCFB7F}"/>
                  </a:ext>
                </a:extLst>
              </p:cNvPr>
              <p:cNvSpPr>
                <a:spLocks noEditPoints="1"/>
              </p:cNvSpPr>
              <p:nvPr/>
            </p:nvSpPr>
            <p:spPr bwMode="auto">
              <a:xfrm>
                <a:off x="5331" y="925"/>
                <a:ext cx="119" cy="119"/>
              </a:xfrm>
              <a:custGeom>
                <a:avLst/>
                <a:gdLst>
                  <a:gd name="T0" fmla="*/ 91 w 91"/>
                  <a:gd name="T1" fmla="*/ 83 h 91"/>
                  <a:gd name="T2" fmla="*/ 62 w 91"/>
                  <a:gd name="T3" fmla="*/ 55 h 91"/>
                  <a:gd name="T4" fmla="*/ 69 w 91"/>
                  <a:gd name="T5" fmla="*/ 34 h 91"/>
                  <a:gd name="T6" fmla="*/ 35 w 91"/>
                  <a:gd name="T7" fmla="*/ 0 h 91"/>
                  <a:gd name="T8" fmla="*/ 0 w 91"/>
                  <a:gd name="T9" fmla="*/ 34 h 91"/>
                  <a:gd name="T10" fmla="*/ 35 w 91"/>
                  <a:gd name="T11" fmla="*/ 68 h 91"/>
                  <a:gd name="T12" fmla="*/ 55 w 91"/>
                  <a:gd name="T13" fmla="*/ 62 h 91"/>
                  <a:gd name="T14" fmla="*/ 84 w 91"/>
                  <a:gd name="T15" fmla="*/ 91 h 91"/>
                  <a:gd name="T16" fmla="*/ 91 w 91"/>
                  <a:gd name="T17" fmla="*/ 83 h 91"/>
                  <a:gd name="T18" fmla="*/ 35 w 91"/>
                  <a:gd name="T19" fmla="*/ 58 h 91"/>
                  <a:gd name="T20" fmla="*/ 10 w 91"/>
                  <a:gd name="T21" fmla="*/ 34 h 91"/>
                  <a:gd name="T22" fmla="*/ 35 w 91"/>
                  <a:gd name="T23" fmla="*/ 10 h 91"/>
                  <a:gd name="T24" fmla="*/ 59 w 91"/>
                  <a:gd name="T25" fmla="*/ 34 h 91"/>
                  <a:gd name="T26" fmla="*/ 35 w 91"/>
                  <a:gd name="T27" fmla="*/ 5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91">
                    <a:moveTo>
                      <a:pt x="91" y="83"/>
                    </a:moveTo>
                    <a:cubicBezTo>
                      <a:pt x="62" y="55"/>
                      <a:pt x="62" y="55"/>
                      <a:pt x="62" y="55"/>
                    </a:cubicBezTo>
                    <a:cubicBezTo>
                      <a:pt x="66" y="49"/>
                      <a:pt x="69" y="42"/>
                      <a:pt x="69" y="34"/>
                    </a:cubicBezTo>
                    <a:cubicBezTo>
                      <a:pt x="69" y="15"/>
                      <a:pt x="54" y="0"/>
                      <a:pt x="35" y="0"/>
                    </a:cubicBezTo>
                    <a:cubicBezTo>
                      <a:pt x="16" y="0"/>
                      <a:pt x="0" y="15"/>
                      <a:pt x="0" y="34"/>
                    </a:cubicBezTo>
                    <a:cubicBezTo>
                      <a:pt x="0" y="53"/>
                      <a:pt x="16" y="68"/>
                      <a:pt x="35" y="68"/>
                    </a:cubicBezTo>
                    <a:cubicBezTo>
                      <a:pt x="42" y="68"/>
                      <a:pt x="49" y="66"/>
                      <a:pt x="55" y="62"/>
                    </a:cubicBezTo>
                    <a:cubicBezTo>
                      <a:pt x="84" y="91"/>
                      <a:pt x="84" y="91"/>
                      <a:pt x="84" y="91"/>
                    </a:cubicBezTo>
                    <a:lnTo>
                      <a:pt x="91" y="83"/>
                    </a:lnTo>
                    <a:close/>
                    <a:moveTo>
                      <a:pt x="35" y="58"/>
                    </a:moveTo>
                    <a:cubicBezTo>
                      <a:pt x="21" y="58"/>
                      <a:pt x="10" y="47"/>
                      <a:pt x="10" y="34"/>
                    </a:cubicBezTo>
                    <a:cubicBezTo>
                      <a:pt x="10" y="20"/>
                      <a:pt x="21" y="10"/>
                      <a:pt x="35" y="10"/>
                    </a:cubicBezTo>
                    <a:cubicBezTo>
                      <a:pt x="48" y="10"/>
                      <a:pt x="59" y="20"/>
                      <a:pt x="59" y="34"/>
                    </a:cubicBezTo>
                    <a:cubicBezTo>
                      <a:pt x="59" y="47"/>
                      <a:pt x="48" y="58"/>
                      <a:pt x="35" y="5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6" name="Freeform 99">
                <a:extLst>
                  <a:ext uri="{FF2B5EF4-FFF2-40B4-BE49-F238E27FC236}">
                    <a16:creationId xmlns:a16="http://schemas.microsoft.com/office/drawing/2014/main" id="{A517123C-6FF2-2940-AB37-C74B33AE3F52}"/>
                  </a:ext>
                </a:extLst>
              </p:cNvPr>
              <p:cNvSpPr>
                <a:spLocks/>
              </p:cNvSpPr>
              <p:nvPr/>
            </p:nvSpPr>
            <p:spPr bwMode="auto">
              <a:xfrm>
                <a:off x="5253" y="845"/>
                <a:ext cx="52" cy="54"/>
              </a:xfrm>
              <a:custGeom>
                <a:avLst/>
                <a:gdLst>
                  <a:gd name="T0" fmla="*/ 13 w 52"/>
                  <a:gd name="T1" fmla="*/ 54 h 54"/>
                  <a:gd name="T2" fmla="*/ 0 w 52"/>
                  <a:gd name="T3" fmla="*/ 54 h 54"/>
                  <a:gd name="T4" fmla="*/ 0 w 52"/>
                  <a:gd name="T5" fmla="*/ 0 h 54"/>
                  <a:gd name="T6" fmla="*/ 52 w 52"/>
                  <a:gd name="T7" fmla="*/ 0 h 54"/>
                  <a:gd name="T8" fmla="*/ 52 w 52"/>
                  <a:gd name="T9" fmla="*/ 13 h 54"/>
                  <a:gd name="T10" fmla="*/ 13 w 52"/>
                  <a:gd name="T11" fmla="*/ 13 h 54"/>
                  <a:gd name="T12" fmla="*/ 13 w 52"/>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52" h="54">
                    <a:moveTo>
                      <a:pt x="13" y="54"/>
                    </a:moveTo>
                    <a:lnTo>
                      <a:pt x="0" y="54"/>
                    </a:lnTo>
                    <a:lnTo>
                      <a:pt x="0" y="0"/>
                    </a:lnTo>
                    <a:lnTo>
                      <a:pt x="52" y="0"/>
                    </a:lnTo>
                    <a:lnTo>
                      <a:pt x="52" y="13"/>
                    </a:lnTo>
                    <a:lnTo>
                      <a:pt x="13" y="13"/>
                    </a:lnTo>
                    <a:lnTo>
                      <a:pt x="13" y="54"/>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7" name="Freeform 100">
                <a:extLst>
                  <a:ext uri="{FF2B5EF4-FFF2-40B4-BE49-F238E27FC236}">
                    <a16:creationId xmlns:a16="http://schemas.microsoft.com/office/drawing/2014/main" id="{D407FEC9-2579-E443-9452-7EF551F0A037}"/>
                  </a:ext>
                </a:extLst>
              </p:cNvPr>
              <p:cNvSpPr>
                <a:spLocks/>
              </p:cNvSpPr>
              <p:nvPr/>
            </p:nvSpPr>
            <p:spPr bwMode="auto">
              <a:xfrm>
                <a:off x="5251" y="938"/>
                <a:ext cx="54" cy="54"/>
              </a:xfrm>
              <a:custGeom>
                <a:avLst/>
                <a:gdLst>
                  <a:gd name="T0" fmla="*/ 54 w 54"/>
                  <a:gd name="T1" fmla="*/ 40 h 54"/>
                  <a:gd name="T2" fmla="*/ 54 w 54"/>
                  <a:gd name="T3" fmla="*/ 54 h 54"/>
                  <a:gd name="T4" fmla="*/ 0 w 54"/>
                  <a:gd name="T5" fmla="*/ 54 h 54"/>
                  <a:gd name="T6" fmla="*/ 0 w 54"/>
                  <a:gd name="T7" fmla="*/ 0 h 54"/>
                  <a:gd name="T8" fmla="*/ 15 w 54"/>
                  <a:gd name="T9" fmla="*/ 0 h 54"/>
                  <a:gd name="T10" fmla="*/ 15 w 54"/>
                  <a:gd name="T11" fmla="*/ 40 h 54"/>
                  <a:gd name="T12" fmla="*/ 54 w 54"/>
                  <a:gd name="T13" fmla="*/ 40 h 54"/>
                </a:gdLst>
                <a:ahLst/>
                <a:cxnLst>
                  <a:cxn ang="0">
                    <a:pos x="T0" y="T1"/>
                  </a:cxn>
                  <a:cxn ang="0">
                    <a:pos x="T2" y="T3"/>
                  </a:cxn>
                  <a:cxn ang="0">
                    <a:pos x="T4" y="T5"/>
                  </a:cxn>
                  <a:cxn ang="0">
                    <a:pos x="T6" y="T7"/>
                  </a:cxn>
                  <a:cxn ang="0">
                    <a:pos x="T8" y="T9"/>
                  </a:cxn>
                  <a:cxn ang="0">
                    <a:pos x="T10" y="T11"/>
                  </a:cxn>
                  <a:cxn ang="0">
                    <a:pos x="T12" y="T13"/>
                  </a:cxn>
                </a:cxnLst>
                <a:rect l="0" t="0" r="r" b="b"/>
                <a:pathLst>
                  <a:path w="54" h="54">
                    <a:moveTo>
                      <a:pt x="54" y="40"/>
                    </a:moveTo>
                    <a:lnTo>
                      <a:pt x="54" y="54"/>
                    </a:lnTo>
                    <a:lnTo>
                      <a:pt x="0" y="54"/>
                    </a:lnTo>
                    <a:lnTo>
                      <a:pt x="0" y="0"/>
                    </a:lnTo>
                    <a:lnTo>
                      <a:pt x="15" y="0"/>
                    </a:lnTo>
                    <a:lnTo>
                      <a:pt x="15" y="40"/>
                    </a:lnTo>
                    <a:lnTo>
                      <a:pt x="54" y="4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sp>
            <p:nvSpPr>
              <p:cNvPr id="68" name="Freeform 101">
                <a:extLst>
                  <a:ext uri="{FF2B5EF4-FFF2-40B4-BE49-F238E27FC236}">
                    <a16:creationId xmlns:a16="http://schemas.microsoft.com/office/drawing/2014/main" id="{8BE875C1-4DD8-5747-A899-527EC19D0295}"/>
                  </a:ext>
                </a:extLst>
              </p:cNvPr>
              <p:cNvSpPr>
                <a:spLocks/>
              </p:cNvSpPr>
              <p:nvPr/>
            </p:nvSpPr>
            <p:spPr bwMode="auto">
              <a:xfrm>
                <a:off x="5344" y="845"/>
                <a:ext cx="52" cy="54"/>
              </a:xfrm>
              <a:custGeom>
                <a:avLst/>
                <a:gdLst>
                  <a:gd name="T0" fmla="*/ 0 w 52"/>
                  <a:gd name="T1" fmla="*/ 13 h 54"/>
                  <a:gd name="T2" fmla="*/ 0 w 52"/>
                  <a:gd name="T3" fmla="*/ 0 h 54"/>
                  <a:gd name="T4" fmla="*/ 52 w 52"/>
                  <a:gd name="T5" fmla="*/ 0 h 54"/>
                  <a:gd name="T6" fmla="*/ 52 w 52"/>
                  <a:gd name="T7" fmla="*/ 54 h 54"/>
                  <a:gd name="T8" fmla="*/ 39 w 52"/>
                  <a:gd name="T9" fmla="*/ 54 h 54"/>
                  <a:gd name="T10" fmla="*/ 39 w 52"/>
                  <a:gd name="T11" fmla="*/ 13 h 54"/>
                  <a:gd name="T12" fmla="*/ 0 w 52"/>
                  <a:gd name="T13" fmla="*/ 13 h 54"/>
                </a:gdLst>
                <a:ahLst/>
                <a:cxnLst>
                  <a:cxn ang="0">
                    <a:pos x="T0" y="T1"/>
                  </a:cxn>
                  <a:cxn ang="0">
                    <a:pos x="T2" y="T3"/>
                  </a:cxn>
                  <a:cxn ang="0">
                    <a:pos x="T4" y="T5"/>
                  </a:cxn>
                  <a:cxn ang="0">
                    <a:pos x="T6" y="T7"/>
                  </a:cxn>
                  <a:cxn ang="0">
                    <a:pos x="T8" y="T9"/>
                  </a:cxn>
                  <a:cxn ang="0">
                    <a:pos x="T10" y="T11"/>
                  </a:cxn>
                  <a:cxn ang="0">
                    <a:pos x="T12" y="T13"/>
                  </a:cxn>
                </a:cxnLst>
                <a:rect l="0" t="0" r="r" b="b"/>
                <a:pathLst>
                  <a:path w="52" h="54">
                    <a:moveTo>
                      <a:pt x="0" y="13"/>
                    </a:moveTo>
                    <a:lnTo>
                      <a:pt x="0" y="0"/>
                    </a:lnTo>
                    <a:lnTo>
                      <a:pt x="52" y="0"/>
                    </a:lnTo>
                    <a:lnTo>
                      <a:pt x="52" y="54"/>
                    </a:lnTo>
                    <a:lnTo>
                      <a:pt x="39" y="54"/>
                    </a:lnTo>
                    <a:lnTo>
                      <a:pt x="39" y="13"/>
                    </a:lnTo>
                    <a:lnTo>
                      <a:pt x="0" y="1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grpSp>
      </p:grpSp>
      <p:grpSp>
        <p:nvGrpSpPr>
          <p:cNvPr id="69" name="Group 26">
            <a:extLst>
              <a:ext uri="{FF2B5EF4-FFF2-40B4-BE49-F238E27FC236}">
                <a16:creationId xmlns:a16="http://schemas.microsoft.com/office/drawing/2014/main" id="{A055C05B-A263-C843-B418-E96DC86B1A48}"/>
              </a:ext>
              <a:ext uri="{C183D7F6-B498-43B3-948B-1728B52AA6E4}">
                <adec:decorative xmlns:adec="http://schemas.microsoft.com/office/drawing/2017/decorative" val="1"/>
              </a:ext>
            </a:extLst>
          </p:cNvPr>
          <p:cNvGrpSpPr/>
          <p:nvPr/>
        </p:nvGrpSpPr>
        <p:grpSpPr>
          <a:xfrm>
            <a:off x="7806207" y="5841034"/>
            <a:ext cx="3585633" cy="408958"/>
            <a:chOff x="7806207" y="5841034"/>
            <a:chExt cx="3585633" cy="408958"/>
          </a:xfrm>
        </p:grpSpPr>
        <p:sp>
          <p:nvSpPr>
            <p:cNvPr id="70" name="Text Placeholder 19">
              <a:extLst>
                <a:ext uri="{FF2B5EF4-FFF2-40B4-BE49-F238E27FC236}">
                  <a16:creationId xmlns:a16="http://schemas.microsoft.com/office/drawing/2014/main" id="{9543BBCD-225F-DA43-8227-266536FC10EF}"/>
                </a:ext>
              </a:extLst>
            </p:cNvPr>
            <p:cNvSpPr txBox="1">
              <a:spLocks/>
            </p:cNvSpPr>
            <p:nvPr/>
          </p:nvSpPr>
          <p:spPr>
            <a:xfrm>
              <a:off x="8514446" y="5891624"/>
              <a:ext cx="2877394"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Sustainability</a:t>
              </a:r>
            </a:p>
          </p:txBody>
        </p:sp>
        <p:grpSp>
          <p:nvGrpSpPr>
            <p:cNvPr id="71" name="Group 152" descr="check, approve">
              <a:extLst>
                <a:ext uri="{FF2B5EF4-FFF2-40B4-BE49-F238E27FC236}">
                  <a16:creationId xmlns:a16="http://schemas.microsoft.com/office/drawing/2014/main" id="{5DCA042E-35F4-6E45-AA7E-35F7764199DF}"/>
                </a:ext>
              </a:extLst>
            </p:cNvPr>
            <p:cNvGrpSpPr>
              <a:grpSpLocks noChangeAspect="1"/>
            </p:cNvGrpSpPr>
            <p:nvPr/>
          </p:nvGrpSpPr>
          <p:grpSpPr bwMode="auto">
            <a:xfrm>
              <a:off x="7806207" y="5841034"/>
              <a:ext cx="410379" cy="408958"/>
              <a:chOff x="4560" y="2506"/>
              <a:chExt cx="289" cy="288"/>
            </a:xfrm>
          </p:grpSpPr>
          <p:sp>
            <p:nvSpPr>
              <p:cNvPr id="72" name="AutoShape 151">
                <a:extLst>
                  <a:ext uri="{FF2B5EF4-FFF2-40B4-BE49-F238E27FC236}">
                    <a16:creationId xmlns:a16="http://schemas.microsoft.com/office/drawing/2014/main" id="{F897B9C4-39EE-3943-A077-4B7CCE227520}"/>
                  </a:ext>
                </a:extLst>
              </p:cNvPr>
              <p:cNvSpPr>
                <a:spLocks noChangeAspect="1" noChangeArrowheads="1" noTextEdit="1"/>
              </p:cNvSpPr>
              <p:nvPr/>
            </p:nvSpPr>
            <p:spPr bwMode="auto">
              <a:xfrm>
                <a:off x="4560" y="2506"/>
                <a:ext cx="28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3" name="Oval 153">
                <a:extLst>
                  <a:ext uri="{FF2B5EF4-FFF2-40B4-BE49-F238E27FC236}">
                    <a16:creationId xmlns:a16="http://schemas.microsoft.com/office/drawing/2014/main" id="{59F2878F-DDB1-3C41-B1FC-449640D485D5}"/>
                  </a:ext>
                </a:extLst>
              </p:cNvPr>
              <p:cNvSpPr>
                <a:spLocks noChangeArrowheads="1"/>
              </p:cNvSpPr>
              <p:nvPr/>
            </p:nvSpPr>
            <p:spPr bwMode="auto">
              <a:xfrm>
                <a:off x="4613" y="2557"/>
                <a:ext cx="185" cy="18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4" name="Freeform 154">
                <a:extLst>
                  <a:ext uri="{FF2B5EF4-FFF2-40B4-BE49-F238E27FC236}">
                    <a16:creationId xmlns:a16="http://schemas.microsoft.com/office/drawing/2014/main" id="{6AE75607-ED39-9549-B62D-F9DD6D28C274}"/>
                  </a:ext>
                </a:extLst>
              </p:cNvPr>
              <p:cNvSpPr>
                <a:spLocks/>
              </p:cNvSpPr>
              <p:nvPr/>
            </p:nvSpPr>
            <p:spPr bwMode="auto">
              <a:xfrm>
                <a:off x="4647" y="2605"/>
                <a:ext cx="110" cy="90"/>
              </a:xfrm>
              <a:custGeom>
                <a:avLst/>
                <a:gdLst>
                  <a:gd name="T0" fmla="*/ 110 w 110"/>
                  <a:gd name="T1" fmla="*/ 12 h 90"/>
                  <a:gd name="T2" fmla="*/ 98 w 110"/>
                  <a:gd name="T3" fmla="*/ 0 h 90"/>
                  <a:gd name="T4" fmla="*/ 33 w 110"/>
                  <a:gd name="T5" fmla="*/ 65 h 90"/>
                  <a:gd name="T6" fmla="*/ 14 w 110"/>
                  <a:gd name="T7" fmla="*/ 45 h 90"/>
                  <a:gd name="T8" fmla="*/ 0 w 110"/>
                  <a:gd name="T9" fmla="*/ 57 h 90"/>
                  <a:gd name="T10" fmla="*/ 33 w 110"/>
                  <a:gd name="T11" fmla="*/ 90 h 90"/>
                  <a:gd name="T12" fmla="*/ 110 w 110"/>
                  <a:gd name="T13" fmla="*/ 12 h 90"/>
                </a:gdLst>
                <a:ahLst/>
                <a:cxnLst>
                  <a:cxn ang="0">
                    <a:pos x="T0" y="T1"/>
                  </a:cxn>
                  <a:cxn ang="0">
                    <a:pos x="T2" y="T3"/>
                  </a:cxn>
                  <a:cxn ang="0">
                    <a:pos x="T4" y="T5"/>
                  </a:cxn>
                  <a:cxn ang="0">
                    <a:pos x="T6" y="T7"/>
                  </a:cxn>
                  <a:cxn ang="0">
                    <a:pos x="T8" y="T9"/>
                  </a:cxn>
                  <a:cxn ang="0">
                    <a:pos x="T10" y="T11"/>
                  </a:cxn>
                  <a:cxn ang="0">
                    <a:pos x="T12" y="T13"/>
                  </a:cxn>
                </a:cxnLst>
                <a:rect l="0" t="0" r="r" b="b"/>
                <a:pathLst>
                  <a:path w="110" h="90">
                    <a:moveTo>
                      <a:pt x="110" y="12"/>
                    </a:moveTo>
                    <a:lnTo>
                      <a:pt x="98" y="0"/>
                    </a:lnTo>
                    <a:lnTo>
                      <a:pt x="33" y="65"/>
                    </a:lnTo>
                    <a:lnTo>
                      <a:pt x="14" y="45"/>
                    </a:lnTo>
                    <a:lnTo>
                      <a:pt x="0" y="57"/>
                    </a:lnTo>
                    <a:lnTo>
                      <a:pt x="33" y="90"/>
                    </a:lnTo>
                    <a:lnTo>
                      <a:pt x="110" y="12"/>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5" name="Freeform 155">
                <a:extLst>
                  <a:ext uri="{FF2B5EF4-FFF2-40B4-BE49-F238E27FC236}">
                    <a16:creationId xmlns:a16="http://schemas.microsoft.com/office/drawing/2014/main" id="{524A24CF-4CAC-C647-8430-B1B5B3CCA2FA}"/>
                  </a:ext>
                </a:extLst>
              </p:cNvPr>
              <p:cNvSpPr>
                <a:spLocks/>
              </p:cNvSpPr>
              <p:nvPr/>
            </p:nvSpPr>
            <p:spPr bwMode="auto">
              <a:xfrm>
                <a:off x="4790" y="2658"/>
                <a:ext cx="59" cy="88"/>
              </a:xfrm>
              <a:custGeom>
                <a:avLst/>
                <a:gdLst>
                  <a:gd name="T0" fmla="*/ 14 w 39"/>
                  <a:gd name="T1" fmla="*/ 59 h 59"/>
                  <a:gd name="T2" fmla="*/ 39 w 39"/>
                  <a:gd name="T3" fmla="*/ 0 h 59"/>
                  <a:gd name="T4" fmla="*/ 19 w 39"/>
                  <a:gd name="T5" fmla="*/ 0 h 59"/>
                  <a:gd name="T6" fmla="*/ 0 w 39"/>
                  <a:gd name="T7" fmla="*/ 45 h 59"/>
                  <a:gd name="T8" fmla="*/ 14 w 39"/>
                  <a:gd name="T9" fmla="*/ 59 h 59"/>
                </a:gdLst>
                <a:ahLst/>
                <a:cxnLst>
                  <a:cxn ang="0">
                    <a:pos x="T0" y="T1"/>
                  </a:cxn>
                  <a:cxn ang="0">
                    <a:pos x="T2" y="T3"/>
                  </a:cxn>
                  <a:cxn ang="0">
                    <a:pos x="T4" y="T5"/>
                  </a:cxn>
                  <a:cxn ang="0">
                    <a:pos x="T6" y="T7"/>
                  </a:cxn>
                  <a:cxn ang="0">
                    <a:pos x="T8" y="T9"/>
                  </a:cxn>
                </a:cxnLst>
                <a:rect l="0" t="0" r="r" b="b"/>
                <a:pathLst>
                  <a:path w="39" h="59">
                    <a:moveTo>
                      <a:pt x="14" y="59"/>
                    </a:moveTo>
                    <a:cubicBezTo>
                      <a:pt x="28" y="43"/>
                      <a:pt x="37" y="23"/>
                      <a:pt x="39" y="0"/>
                    </a:cubicBezTo>
                    <a:cubicBezTo>
                      <a:pt x="19" y="0"/>
                      <a:pt x="19" y="0"/>
                      <a:pt x="19" y="0"/>
                    </a:cubicBezTo>
                    <a:cubicBezTo>
                      <a:pt x="18" y="17"/>
                      <a:pt x="11" y="33"/>
                      <a:pt x="0" y="45"/>
                    </a:cubicBezTo>
                    <a:lnTo>
                      <a:pt x="14" y="5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6" name="Freeform 156">
                <a:extLst>
                  <a:ext uri="{FF2B5EF4-FFF2-40B4-BE49-F238E27FC236}">
                    <a16:creationId xmlns:a16="http://schemas.microsoft.com/office/drawing/2014/main" id="{434E26E3-6596-544E-8236-28172F293819}"/>
                  </a:ext>
                </a:extLst>
              </p:cNvPr>
              <p:cNvSpPr>
                <a:spLocks/>
              </p:cNvSpPr>
              <p:nvPr/>
            </p:nvSpPr>
            <p:spPr bwMode="auto">
              <a:xfrm>
                <a:off x="4560" y="2554"/>
                <a:ext cx="59" cy="89"/>
              </a:xfrm>
              <a:custGeom>
                <a:avLst/>
                <a:gdLst>
                  <a:gd name="T0" fmla="*/ 25 w 39"/>
                  <a:gd name="T1" fmla="*/ 0 h 59"/>
                  <a:gd name="T2" fmla="*/ 0 w 39"/>
                  <a:gd name="T3" fmla="*/ 59 h 59"/>
                  <a:gd name="T4" fmla="*/ 21 w 39"/>
                  <a:gd name="T5" fmla="*/ 59 h 59"/>
                  <a:gd name="T6" fmla="*/ 39 w 39"/>
                  <a:gd name="T7" fmla="*/ 14 h 59"/>
                  <a:gd name="T8" fmla="*/ 25 w 39"/>
                  <a:gd name="T9" fmla="*/ 0 h 59"/>
                </a:gdLst>
                <a:ahLst/>
                <a:cxnLst>
                  <a:cxn ang="0">
                    <a:pos x="T0" y="T1"/>
                  </a:cxn>
                  <a:cxn ang="0">
                    <a:pos x="T2" y="T3"/>
                  </a:cxn>
                  <a:cxn ang="0">
                    <a:pos x="T4" y="T5"/>
                  </a:cxn>
                  <a:cxn ang="0">
                    <a:pos x="T6" y="T7"/>
                  </a:cxn>
                  <a:cxn ang="0">
                    <a:pos x="T8" y="T9"/>
                  </a:cxn>
                </a:cxnLst>
                <a:rect l="0" t="0" r="r" b="b"/>
                <a:pathLst>
                  <a:path w="39" h="59">
                    <a:moveTo>
                      <a:pt x="25" y="0"/>
                    </a:moveTo>
                    <a:cubicBezTo>
                      <a:pt x="10" y="16"/>
                      <a:pt x="1" y="36"/>
                      <a:pt x="0" y="59"/>
                    </a:cubicBezTo>
                    <a:cubicBezTo>
                      <a:pt x="21" y="59"/>
                      <a:pt x="21" y="59"/>
                      <a:pt x="21" y="59"/>
                    </a:cubicBezTo>
                    <a:cubicBezTo>
                      <a:pt x="22" y="42"/>
                      <a:pt x="29" y="27"/>
                      <a:pt x="39" y="14"/>
                    </a:cubicBezTo>
                    <a:lnTo>
                      <a:pt x="25"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7" name="Freeform 157">
                <a:extLst>
                  <a:ext uri="{FF2B5EF4-FFF2-40B4-BE49-F238E27FC236}">
                    <a16:creationId xmlns:a16="http://schemas.microsoft.com/office/drawing/2014/main" id="{0108E312-AEB9-3544-82A7-2A3D40545694}"/>
                  </a:ext>
                </a:extLst>
              </p:cNvPr>
              <p:cNvSpPr>
                <a:spLocks/>
              </p:cNvSpPr>
              <p:nvPr/>
            </p:nvSpPr>
            <p:spPr bwMode="auto">
              <a:xfrm>
                <a:off x="4608" y="2736"/>
                <a:ext cx="89" cy="58"/>
              </a:xfrm>
              <a:custGeom>
                <a:avLst/>
                <a:gdLst>
                  <a:gd name="T0" fmla="*/ 0 w 59"/>
                  <a:gd name="T1" fmla="*/ 15 h 39"/>
                  <a:gd name="T2" fmla="*/ 59 w 59"/>
                  <a:gd name="T3" fmla="*/ 39 h 39"/>
                  <a:gd name="T4" fmla="*/ 59 w 59"/>
                  <a:gd name="T5" fmla="*/ 19 h 39"/>
                  <a:gd name="T6" fmla="*/ 14 w 59"/>
                  <a:gd name="T7" fmla="*/ 0 h 39"/>
                  <a:gd name="T8" fmla="*/ 0 w 59"/>
                  <a:gd name="T9" fmla="*/ 15 h 39"/>
                </a:gdLst>
                <a:ahLst/>
                <a:cxnLst>
                  <a:cxn ang="0">
                    <a:pos x="T0" y="T1"/>
                  </a:cxn>
                  <a:cxn ang="0">
                    <a:pos x="T2" y="T3"/>
                  </a:cxn>
                  <a:cxn ang="0">
                    <a:pos x="T4" y="T5"/>
                  </a:cxn>
                  <a:cxn ang="0">
                    <a:pos x="T6" y="T7"/>
                  </a:cxn>
                  <a:cxn ang="0">
                    <a:pos x="T8" y="T9"/>
                  </a:cxn>
                </a:cxnLst>
                <a:rect l="0" t="0" r="r" b="b"/>
                <a:pathLst>
                  <a:path w="59" h="39">
                    <a:moveTo>
                      <a:pt x="0" y="15"/>
                    </a:moveTo>
                    <a:cubicBezTo>
                      <a:pt x="16" y="29"/>
                      <a:pt x="36" y="38"/>
                      <a:pt x="59" y="39"/>
                    </a:cubicBezTo>
                    <a:cubicBezTo>
                      <a:pt x="59" y="19"/>
                      <a:pt x="59" y="19"/>
                      <a:pt x="59" y="19"/>
                    </a:cubicBezTo>
                    <a:cubicBezTo>
                      <a:pt x="42" y="18"/>
                      <a:pt x="26" y="11"/>
                      <a:pt x="14" y="0"/>
                    </a:cubicBezTo>
                    <a:lnTo>
                      <a:pt x="0" y="15"/>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8" name="Freeform 158">
                <a:extLst>
                  <a:ext uri="{FF2B5EF4-FFF2-40B4-BE49-F238E27FC236}">
                    <a16:creationId xmlns:a16="http://schemas.microsoft.com/office/drawing/2014/main" id="{7A300A46-FD92-EB44-972F-3F0E8DEB98AA}"/>
                  </a:ext>
                </a:extLst>
              </p:cNvPr>
              <p:cNvSpPr>
                <a:spLocks/>
              </p:cNvSpPr>
              <p:nvPr/>
            </p:nvSpPr>
            <p:spPr bwMode="auto">
              <a:xfrm>
                <a:off x="4560" y="2658"/>
                <a:ext cx="59" cy="88"/>
              </a:xfrm>
              <a:custGeom>
                <a:avLst/>
                <a:gdLst>
                  <a:gd name="T0" fmla="*/ 0 w 39"/>
                  <a:gd name="T1" fmla="*/ 0 h 59"/>
                  <a:gd name="T2" fmla="*/ 25 w 39"/>
                  <a:gd name="T3" fmla="*/ 59 h 59"/>
                  <a:gd name="T4" fmla="*/ 39 w 39"/>
                  <a:gd name="T5" fmla="*/ 45 h 59"/>
                  <a:gd name="T6" fmla="*/ 21 w 39"/>
                  <a:gd name="T7" fmla="*/ 0 h 59"/>
                  <a:gd name="T8" fmla="*/ 0 w 39"/>
                  <a:gd name="T9" fmla="*/ 0 h 59"/>
                </a:gdLst>
                <a:ahLst/>
                <a:cxnLst>
                  <a:cxn ang="0">
                    <a:pos x="T0" y="T1"/>
                  </a:cxn>
                  <a:cxn ang="0">
                    <a:pos x="T2" y="T3"/>
                  </a:cxn>
                  <a:cxn ang="0">
                    <a:pos x="T4" y="T5"/>
                  </a:cxn>
                  <a:cxn ang="0">
                    <a:pos x="T6" y="T7"/>
                  </a:cxn>
                  <a:cxn ang="0">
                    <a:pos x="T8" y="T9"/>
                  </a:cxn>
                </a:cxnLst>
                <a:rect l="0" t="0" r="r" b="b"/>
                <a:pathLst>
                  <a:path w="39" h="59">
                    <a:moveTo>
                      <a:pt x="0" y="0"/>
                    </a:moveTo>
                    <a:cubicBezTo>
                      <a:pt x="1" y="23"/>
                      <a:pt x="10" y="44"/>
                      <a:pt x="25" y="59"/>
                    </a:cubicBezTo>
                    <a:cubicBezTo>
                      <a:pt x="39" y="45"/>
                      <a:pt x="39" y="45"/>
                      <a:pt x="39" y="45"/>
                    </a:cubicBezTo>
                    <a:cubicBezTo>
                      <a:pt x="28" y="33"/>
                      <a:pt x="22" y="17"/>
                      <a:pt x="21" y="0"/>
                    </a:cubicBez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79" name="Freeform 159">
                <a:extLst>
                  <a:ext uri="{FF2B5EF4-FFF2-40B4-BE49-F238E27FC236}">
                    <a16:creationId xmlns:a16="http://schemas.microsoft.com/office/drawing/2014/main" id="{F11A552B-AF67-E94E-ADF1-A50450F77698}"/>
                  </a:ext>
                </a:extLst>
              </p:cNvPr>
              <p:cNvSpPr>
                <a:spLocks/>
              </p:cNvSpPr>
              <p:nvPr/>
            </p:nvSpPr>
            <p:spPr bwMode="auto">
              <a:xfrm>
                <a:off x="4790" y="2554"/>
                <a:ext cx="59" cy="89"/>
              </a:xfrm>
              <a:custGeom>
                <a:avLst/>
                <a:gdLst>
                  <a:gd name="T0" fmla="*/ 14 w 39"/>
                  <a:gd name="T1" fmla="*/ 0 h 59"/>
                  <a:gd name="T2" fmla="*/ 0 w 39"/>
                  <a:gd name="T3" fmla="*/ 14 h 59"/>
                  <a:gd name="T4" fmla="*/ 19 w 39"/>
                  <a:gd name="T5" fmla="*/ 59 h 59"/>
                  <a:gd name="T6" fmla="*/ 39 w 39"/>
                  <a:gd name="T7" fmla="*/ 59 h 59"/>
                  <a:gd name="T8" fmla="*/ 14 w 39"/>
                  <a:gd name="T9" fmla="*/ 0 h 59"/>
                </a:gdLst>
                <a:ahLst/>
                <a:cxnLst>
                  <a:cxn ang="0">
                    <a:pos x="T0" y="T1"/>
                  </a:cxn>
                  <a:cxn ang="0">
                    <a:pos x="T2" y="T3"/>
                  </a:cxn>
                  <a:cxn ang="0">
                    <a:pos x="T4" y="T5"/>
                  </a:cxn>
                  <a:cxn ang="0">
                    <a:pos x="T6" y="T7"/>
                  </a:cxn>
                  <a:cxn ang="0">
                    <a:pos x="T8" y="T9"/>
                  </a:cxn>
                </a:cxnLst>
                <a:rect l="0" t="0" r="r" b="b"/>
                <a:pathLst>
                  <a:path w="39" h="59">
                    <a:moveTo>
                      <a:pt x="14" y="0"/>
                    </a:moveTo>
                    <a:cubicBezTo>
                      <a:pt x="0" y="14"/>
                      <a:pt x="0" y="14"/>
                      <a:pt x="0" y="14"/>
                    </a:cubicBezTo>
                    <a:cubicBezTo>
                      <a:pt x="11" y="26"/>
                      <a:pt x="18" y="42"/>
                      <a:pt x="19" y="59"/>
                    </a:cubicBezTo>
                    <a:cubicBezTo>
                      <a:pt x="39" y="59"/>
                      <a:pt x="39" y="59"/>
                      <a:pt x="39" y="59"/>
                    </a:cubicBezTo>
                    <a:cubicBezTo>
                      <a:pt x="37" y="37"/>
                      <a:pt x="28" y="16"/>
                      <a:pt x="14"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80" name="Freeform 160">
                <a:extLst>
                  <a:ext uri="{FF2B5EF4-FFF2-40B4-BE49-F238E27FC236}">
                    <a16:creationId xmlns:a16="http://schemas.microsoft.com/office/drawing/2014/main" id="{B5A4B399-365B-E149-ADFC-C73DA1FA8579}"/>
                  </a:ext>
                </a:extLst>
              </p:cNvPr>
              <p:cNvSpPr>
                <a:spLocks/>
              </p:cNvSpPr>
              <p:nvPr/>
            </p:nvSpPr>
            <p:spPr bwMode="auto">
              <a:xfrm>
                <a:off x="4712" y="2736"/>
                <a:ext cx="89" cy="58"/>
              </a:xfrm>
              <a:custGeom>
                <a:avLst/>
                <a:gdLst>
                  <a:gd name="T0" fmla="*/ 0 w 59"/>
                  <a:gd name="T1" fmla="*/ 39 h 39"/>
                  <a:gd name="T2" fmla="*/ 59 w 59"/>
                  <a:gd name="T3" fmla="*/ 14 h 39"/>
                  <a:gd name="T4" fmla="*/ 45 w 59"/>
                  <a:gd name="T5" fmla="*/ 0 h 39"/>
                  <a:gd name="T6" fmla="*/ 0 w 59"/>
                  <a:gd name="T7" fmla="*/ 19 h 39"/>
                  <a:gd name="T8" fmla="*/ 0 w 59"/>
                  <a:gd name="T9" fmla="*/ 39 h 39"/>
                </a:gdLst>
                <a:ahLst/>
                <a:cxnLst>
                  <a:cxn ang="0">
                    <a:pos x="T0" y="T1"/>
                  </a:cxn>
                  <a:cxn ang="0">
                    <a:pos x="T2" y="T3"/>
                  </a:cxn>
                  <a:cxn ang="0">
                    <a:pos x="T4" y="T5"/>
                  </a:cxn>
                  <a:cxn ang="0">
                    <a:pos x="T6" y="T7"/>
                  </a:cxn>
                  <a:cxn ang="0">
                    <a:pos x="T8" y="T9"/>
                  </a:cxn>
                </a:cxnLst>
                <a:rect l="0" t="0" r="r" b="b"/>
                <a:pathLst>
                  <a:path w="59" h="39">
                    <a:moveTo>
                      <a:pt x="0" y="39"/>
                    </a:moveTo>
                    <a:cubicBezTo>
                      <a:pt x="23" y="38"/>
                      <a:pt x="43" y="29"/>
                      <a:pt x="59" y="14"/>
                    </a:cubicBezTo>
                    <a:cubicBezTo>
                      <a:pt x="45" y="0"/>
                      <a:pt x="45" y="0"/>
                      <a:pt x="45" y="0"/>
                    </a:cubicBezTo>
                    <a:cubicBezTo>
                      <a:pt x="33" y="11"/>
                      <a:pt x="17" y="18"/>
                      <a:pt x="0" y="19"/>
                    </a:cubicBezTo>
                    <a:lnTo>
                      <a:pt x="0" y="3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81" name="Freeform 161">
                <a:extLst>
                  <a:ext uri="{FF2B5EF4-FFF2-40B4-BE49-F238E27FC236}">
                    <a16:creationId xmlns:a16="http://schemas.microsoft.com/office/drawing/2014/main" id="{807A873C-8F7D-2D47-8A13-C43BD8DEF336}"/>
                  </a:ext>
                </a:extLst>
              </p:cNvPr>
              <p:cNvSpPr>
                <a:spLocks/>
              </p:cNvSpPr>
              <p:nvPr/>
            </p:nvSpPr>
            <p:spPr bwMode="auto">
              <a:xfrm>
                <a:off x="4712" y="2508"/>
                <a:ext cx="89" cy="57"/>
              </a:xfrm>
              <a:custGeom>
                <a:avLst/>
                <a:gdLst>
                  <a:gd name="T0" fmla="*/ 0 w 59"/>
                  <a:gd name="T1" fmla="*/ 0 h 38"/>
                  <a:gd name="T2" fmla="*/ 0 w 59"/>
                  <a:gd name="T3" fmla="*/ 20 h 38"/>
                  <a:gd name="T4" fmla="*/ 45 w 59"/>
                  <a:gd name="T5" fmla="*/ 38 h 38"/>
                  <a:gd name="T6" fmla="*/ 59 w 59"/>
                  <a:gd name="T7" fmla="*/ 24 h 38"/>
                  <a:gd name="T8" fmla="*/ 0 w 59"/>
                  <a:gd name="T9" fmla="*/ 0 h 38"/>
                </a:gdLst>
                <a:ahLst/>
                <a:cxnLst>
                  <a:cxn ang="0">
                    <a:pos x="T0" y="T1"/>
                  </a:cxn>
                  <a:cxn ang="0">
                    <a:pos x="T2" y="T3"/>
                  </a:cxn>
                  <a:cxn ang="0">
                    <a:pos x="T4" y="T5"/>
                  </a:cxn>
                  <a:cxn ang="0">
                    <a:pos x="T6" y="T7"/>
                  </a:cxn>
                  <a:cxn ang="0">
                    <a:pos x="T8" y="T9"/>
                  </a:cxn>
                </a:cxnLst>
                <a:rect l="0" t="0" r="r" b="b"/>
                <a:pathLst>
                  <a:path w="59" h="38">
                    <a:moveTo>
                      <a:pt x="0" y="0"/>
                    </a:moveTo>
                    <a:cubicBezTo>
                      <a:pt x="0" y="20"/>
                      <a:pt x="0" y="20"/>
                      <a:pt x="0" y="20"/>
                    </a:cubicBezTo>
                    <a:cubicBezTo>
                      <a:pt x="17" y="21"/>
                      <a:pt x="33" y="28"/>
                      <a:pt x="45" y="38"/>
                    </a:cubicBezTo>
                    <a:cubicBezTo>
                      <a:pt x="59" y="24"/>
                      <a:pt x="59" y="24"/>
                      <a:pt x="59" y="24"/>
                    </a:cubicBezTo>
                    <a:cubicBezTo>
                      <a:pt x="43" y="10"/>
                      <a:pt x="23" y="1"/>
                      <a:pt x="0"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sp>
            <p:nvSpPr>
              <p:cNvPr id="82" name="Freeform 162">
                <a:extLst>
                  <a:ext uri="{FF2B5EF4-FFF2-40B4-BE49-F238E27FC236}">
                    <a16:creationId xmlns:a16="http://schemas.microsoft.com/office/drawing/2014/main" id="{2FFD8D69-E524-D94F-959E-0F7225B11C25}"/>
                  </a:ext>
                </a:extLst>
              </p:cNvPr>
              <p:cNvSpPr>
                <a:spLocks/>
              </p:cNvSpPr>
              <p:nvPr/>
            </p:nvSpPr>
            <p:spPr bwMode="auto">
              <a:xfrm>
                <a:off x="4608" y="2508"/>
                <a:ext cx="89" cy="57"/>
              </a:xfrm>
              <a:custGeom>
                <a:avLst/>
                <a:gdLst>
                  <a:gd name="T0" fmla="*/ 59 w 59"/>
                  <a:gd name="T1" fmla="*/ 0 h 38"/>
                  <a:gd name="T2" fmla="*/ 0 w 59"/>
                  <a:gd name="T3" fmla="*/ 24 h 38"/>
                  <a:gd name="T4" fmla="*/ 14 w 59"/>
                  <a:gd name="T5" fmla="*/ 38 h 38"/>
                  <a:gd name="T6" fmla="*/ 59 w 59"/>
                  <a:gd name="T7" fmla="*/ 20 h 38"/>
                  <a:gd name="T8" fmla="*/ 59 w 59"/>
                  <a:gd name="T9" fmla="*/ 0 h 38"/>
                </a:gdLst>
                <a:ahLst/>
                <a:cxnLst>
                  <a:cxn ang="0">
                    <a:pos x="T0" y="T1"/>
                  </a:cxn>
                  <a:cxn ang="0">
                    <a:pos x="T2" y="T3"/>
                  </a:cxn>
                  <a:cxn ang="0">
                    <a:pos x="T4" y="T5"/>
                  </a:cxn>
                  <a:cxn ang="0">
                    <a:pos x="T6" y="T7"/>
                  </a:cxn>
                  <a:cxn ang="0">
                    <a:pos x="T8" y="T9"/>
                  </a:cxn>
                </a:cxnLst>
                <a:rect l="0" t="0" r="r" b="b"/>
                <a:pathLst>
                  <a:path w="59" h="38">
                    <a:moveTo>
                      <a:pt x="59" y="0"/>
                    </a:moveTo>
                    <a:cubicBezTo>
                      <a:pt x="36" y="1"/>
                      <a:pt x="16" y="10"/>
                      <a:pt x="0" y="24"/>
                    </a:cubicBezTo>
                    <a:cubicBezTo>
                      <a:pt x="14" y="38"/>
                      <a:pt x="14" y="38"/>
                      <a:pt x="14" y="38"/>
                    </a:cubicBezTo>
                    <a:cubicBezTo>
                      <a:pt x="27" y="28"/>
                      <a:pt x="42" y="21"/>
                      <a:pt x="59" y="20"/>
                    </a:cubicBezTo>
                    <a:cubicBezTo>
                      <a:pt x="59" y="0"/>
                      <a:pt x="59" y="0"/>
                      <a:pt x="59"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Segoe UI"/>
                  <a:ea typeface="+mn-ea"/>
                  <a:cs typeface="+mn-cs"/>
                </a:endParaRPr>
              </a:p>
            </p:txBody>
          </p:sp>
        </p:grpSp>
      </p:grpSp>
      <p:grpSp>
        <p:nvGrpSpPr>
          <p:cNvPr id="83" name="Group 25">
            <a:extLst>
              <a:ext uri="{FF2B5EF4-FFF2-40B4-BE49-F238E27FC236}">
                <a16:creationId xmlns:a16="http://schemas.microsoft.com/office/drawing/2014/main" id="{4ED93E9B-431F-A945-AB35-A0A6DAA71B99}"/>
              </a:ext>
              <a:ext uri="{C183D7F6-B498-43B3-948B-1728B52AA6E4}">
                <adec:decorative xmlns:adec="http://schemas.microsoft.com/office/drawing/2017/decorative" val="1"/>
              </a:ext>
            </a:extLst>
          </p:cNvPr>
          <p:cNvGrpSpPr/>
          <p:nvPr/>
        </p:nvGrpSpPr>
        <p:grpSpPr>
          <a:xfrm>
            <a:off x="7806356" y="5199234"/>
            <a:ext cx="3585484" cy="343626"/>
            <a:chOff x="7806356" y="5199234"/>
            <a:chExt cx="3585484" cy="343626"/>
          </a:xfrm>
        </p:grpSpPr>
        <p:sp>
          <p:nvSpPr>
            <p:cNvPr id="84" name="Text Placeholder 19">
              <a:extLst>
                <a:ext uri="{FF2B5EF4-FFF2-40B4-BE49-F238E27FC236}">
                  <a16:creationId xmlns:a16="http://schemas.microsoft.com/office/drawing/2014/main" id="{2EE374F9-9852-1845-A652-9B15ECCDD4EA}"/>
                </a:ext>
              </a:extLst>
            </p:cNvPr>
            <p:cNvSpPr txBox="1">
              <a:spLocks/>
            </p:cNvSpPr>
            <p:nvPr/>
          </p:nvSpPr>
          <p:spPr>
            <a:xfrm>
              <a:off x="8514446" y="5217158"/>
              <a:ext cx="2877394"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Staff productivity</a:t>
              </a:r>
            </a:p>
          </p:txBody>
        </p:sp>
        <p:grpSp>
          <p:nvGrpSpPr>
            <p:cNvPr id="85" name="Group 88">
              <a:extLst>
                <a:ext uri="{FF2B5EF4-FFF2-40B4-BE49-F238E27FC236}">
                  <a16:creationId xmlns:a16="http://schemas.microsoft.com/office/drawing/2014/main" id="{998349B5-8BDB-4B4F-AF90-4B8DE8BD913B}"/>
                </a:ext>
              </a:extLst>
            </p:cNvPr>
            <p:cNvGrpSpPr/>
            <p:nvPr/>
          </p:nvGrpSpPr>
          <p:grpSpPr>
            <a:xfrm>
              <a:off x="7806356" y="5199234"/>
              <a:ext cx="410081" cy="343626"/>
              <a:chOff x="9123600" y="4231703"/>
              <a:chExt cx="535057" cy="450140"/>
            </a:xfrm>
          </p:grpSpPr>
          <p:grpSp>
            <p:nvGrpSpPr>
              <p:cNvPr id="86" name="management at scale" descr="management at scale">
                <a:extLst>
                  <a:ext uri="{FF2B5EF4-FFF2-40B4-BE49-F238E27FC236}">
                    <a16:creationId xmlns:a16="http://schemas.microsoft.com/office/drawing/2014/main" id="{7EFB1E82-7BA5-3645-9557-017A191566BB}"/>
                  </a:ext>
                </a:extLst>
              </p:cNvPr>
              <p:cNvGrpSpPr>
                <a:grpSpLocks noChangeAspect="1"/>
              </p:cNvGrpSpPr>
              <p:nvPr/>
            </p:nvGrpSpPr>
            <p:grpSpPr bwMode="auto">
              <a:xfrm flipH="1" flipV="1">
                <a:off x="9257014" y="4231703"/>
                <a:ext cx="401643" cy="401632"/>
                <a:chOff x="2841" y="774"/>
                <a:chExt cx="253" cy="253"/>
              </a:xfrm>
            </p:grpSpPr>
            <p:sp>
              <p:nvSpPr>
                <p:cNvPr id="90" name="AutoShape 27">
                  <a:extLst>
                    <a:ext uri="{FF2B5EF4-FFF2-40B4-BE49-F238E27FC236}">
                      <a16:creationId xmlns:a16="http://schemas.microsoft.com/office/drawing/2014/main" id="{6E35CB81-6A52-5646-A532-2A3835842EB7}"/>
                    </a:ext>
                  </a:extLst>
                </p:cNvPr>
                <p:cNvSpPr>
                  <a:spLocks noChangeAspect="1" noChangeArrowheads="1" noTextEdit="1"/>
                </p:cNvSpPr>
                <p:nvPr/>
              </p:nvSpPr>
              <p:spPr bwMode="auto">
                <a:xfrm>
                  <a:off x="2844" y="777"/>
                  <a:ext cx="247"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91" name="Freeform 29">
                  <a:extLst>
                    <a:ext uri="{FF2B5EF4-FFF2-40B4-BE49-F238E27FC236}">
                      <a16:creationId xmlns:a16="http://schemas.microsoft.com/office/drawing/2014/main" id="{D6F7E5BF-5D54-974F-B848-BBFD74BB6612}"/>
                    </a:ext>
                  </a:extLst>
                </p:cNvPr>
                <p:cNvSpPr>
                  <a:spLocks noEditPoints="1"/>
                </p:cNvSpPr>
                <p:nvPr/>
              </p:nvSpPr>
              <p:spPr bwMode="auto">
                <a:xfrm>
                  <a:off x="2866" y="774"/>
                  <a:ext cx="228" cy="228"/>
                </a:xfrm>
                <a:custGeom>
                  <a:avLst/>
                  <a:gdLst>
                    <a:gd name="T0" fmla="*/ 169 w 177"/>
                    <a:gd name="T1" fmla="*/ 84 h 177"/>
                    <a:gd name="T2" fmla="*/ 143 w 177"/>
                    <a:gd name="T3" fmla="*/ 82 h 177"/>
                    <a:gd name="T4" fmla="*/ 95 w 177"/>
                    <a:gd name="T5" fmla="*/ 34 h 177"/>
                    <a:gd name="T6" fmla="*/ 93 w 177"/>
                    <a:gd name="T7" fmla="*/ 8 h 177"/>
                    <a:gd name="T8" fmla="*/ 65 w 177"/>
                    <a:gd name="T9" fmla="*/ 8 h 177"/>
                    <a:gd name="T10" fmla="*/ 63 w 177"/>
                    <a:gd name="T11" fmla="*/ 35 h 177"/>
                    <a:gd name="T12" fmla="*/ 0 w 177"/>
                    <a:gd name="T13" fmla="*/ 99 h 177"/>
                    <a:gd name="T14" fmla="*/ 81 w 177"/>
                    <a:gd name="T15" fmla="*/ 177 h 177"/>
                    <a:gd name="T16" fmla="*/ 143 w 177"/>
                    <a:gd name="T17" fmla="*/ 114 h 177"/>
                    <a:gd name="T18" fmla="*/ 169 w 177"/>
                    <a:gd name="T19" fmla="*/ 112 h 177"/>
                    <a:gd name="T20" fmla="*/ 169 w 177"/>
                    <a:gd name="T21" fmla="*/ 84 h 177"/>
                    <a:gd name="T22" fmla="*/ 80 w 177"/>
                    <a:gd name="T23" fmla="*/ 170 h 177"/>
                    <a:gd name="T24" fmla="*/ 7 w 177"/>
                    <a:gd name="T25" fmla="*/ 98 h 177"/>
                    <a:gd name="T26" fmla="*/ 67 w 177"/>
                    <a:gd name="T27" fmla="*/ 39 h 177"/>
                    <a:gd name="T28" fmla="*/ 77 w 177"/>
                    <a:gd name="T29" fmla="*/ 42 h 177"/>
                    <a:gd name="T30" fmla="*/ 77 w 177"/>
                    <a:gd name="T31" fmla="*/ 165 h 177"/>
                    <a:gd name="T32" fmla="*/ 82 w 177"/>
                    <a:gd name="T33" fmla="*/ 165 h 177"/>
                    <a:gd name="T34" fmla="*/ 82 w 177"/>
                    <a:gd name="T35" fmla="*/ 42 h 177"/>
                    <a:gd name="T36" fmla="*/ 92 w 177"/>
                    <a:gd name="T37" fmla="*/ 38 h 177"/>
                    <a:gd name="T38" fmla="*/ 139 w 177"/>
                    <a:gd name="T39" fmla="*/ 85 h 177"/>
                    <a:gd name="T40" fmla="*/ 139 w 177"/>
                    <a:gd name="T41" fmla="*/ 111 h 177"/>
                    <a:gd name="T42" fmla="*/ 80 w 177"/>
                    <a:gd name="T43" fmla="*/ 17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77">
                      <a:moveTo>
                        <a:pt x="169" y="84"/>
                      </a:moveTo>
                      <a:cubicBezTo>
                        <a:pt x="162" y="76"/>
                        <a:pt x="150" y="76"/>
                        <a:pt x="143" y="82"/>
                      </a:cubicBezTo>
                      <a:cubicBezTo>
                        <a:pt x="95" y="34"/>
                        <a:pt x="95" y="34"/>
                        <a:pt x="95" y="34"/>
                      </a:cubicBezTo>
                      <a:cubicBezTo>
                        <a:pt x="101" y="26"/>
                        <a:pt x="101" y="15"/>
                        <a:pt x="93" y="8"/>
                      </a:cubicBezTo>
                      <a:cubicBezTo>
                        <a:pt x="85" y="0"/>
                        <a:pt x="73" y="0"/>
                        <a:pt x="65" y="8"/>
                      </a:cubicBezTo>
                      <a:cubicBezTo>
                        <a:pt x="57" y="15"/>
                        <a:pt x="57" y="27"/>
                        <a:pt x="63" y="35"/>
                      </a:cubicBezTo>
                      <a:cubicBezTo>
                        <a:pt x="0" y="99"/>
                        <a:pt x="0" y="99"/>
                        <a:pt x="0" y="99"/>
                      </a:cubicBezTo>
                      <a:cubicBezTo>
                        <a:pt x="81" y="177"/>
                        <a:pt x="81" y="177"/>
                        <a:pt x="81" y="177"/>
                      </a:cubicBezTo>
                      <a:cubicBezTo>
                        <a:pt x="143" y="114"/>
                        <a:pt x="143" y="114"/>
                        <a:pt x="143" y="114"/>
                      </a:cubicBezTo>
                      <a:cubicBezTo>
                        <a:pt x="151" y="120"/>
                        <a:pt x="162" y="119"/>
                        <a:pt x="169" y="112"/>
                      </a:cubicBezTo>
                      <a:cubicBezTo>
                        <a:pt x="177" y="104"/>
                        <a:pt x="177" y="91"/>
                        <a:pt x="169" y="84"/>
                      </a:cubicBezTo>
                      <a:close/>
                      <a:moveTo>
                        <a:pt x="80" y="170"/>
                      </a:moveTo>
                      <a:cubicBezTo>
                        <a:pt x="7" y="98"/>
                        <a:pt x="7" y="98"/>
                        <a:pt x="7" y="98"/>
                      </a:cubicBezTo>
                      <a:cubicBezTo>
                        <a:pt x="67" y="39"/>
                        <a:pt x="67" y="39"/>
                        <a:pt x="67" y="39"/>
                      </a:cubicBezTo>
                      <a:cubicBezTo>
                        <a:pt x="70" y="41"/>
                        <a:pt x="73" y="42"/>
                        <a:pt x="77" y="42"/>
                      </a:cubicBezTo>
                      <a:cubicBezTo>
                        <a:pt x="77" y="165"/>
                        <a:pt x="77" y="165"/>
                        <a:pt x="77" y="165"/>
                      </a:cubicBezTo>
                      <a:cubicBezTo>
                        <a:pt x="82" y="165"/>
                        <a:pt x="82" y="165"/>
                        <a:pt x="82" y="165"/>
                      </a:cubicBezTo>
                      <a:cubicBezTo>
                        <a:pt x="82" y="42"/>
                        <a:pt x="82" y="42"/>
                        <a:pt x="82" y="42"/>
                      </a:cubicBezTo>
                      <a:cubicBezTo>
                        <a:pt x="85" y="42"/>
                        <a:pt x="89" y="40"/>
                        <a:pt x="92" y="38"/>
                      </a:cubicBezTo>
                      <a:cubicBezTo>
                        <a:pt x="139" y="85"/>
                        <a:pt x="139" y="85"/>
                        <a:pt x="139" y="85"/>
                      </a:cubicBezTo>
                      <a:cubicBezTo>
                        <a:pt x="133" y="93"/>
                        <a:pt x="133" y="104"/>
                        <a:pt x="139" y="111"/>
                      </a:cubicBezTo>
                      <a:lnTo>
                        <a:pt x="80" y="17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92" name="Freeform 30">
                  <a:extLst>
                    <a:ext uri="{FF2B5EF4-FFF2-40B4-BE49-F238E27FC236}">
                      <a16:creationId xmlns:a16="http://schemas.microsoft.com/office/drawing/2014/main" id="{B55B653F-4FDC-7540-9913-C9F521B44863}"/>
                    </a:ext>
                  </a:extLst>
                </p:cNvPr>
                <p:cNvSpPr>
                  <a:spLocks/>
                </p:cNvSpPr>
                <p:nvPr/>
              </p:nvSpPr>
              <p:spPr bwMode="auto">
                <a:xfrm>
                  <a:off x="2939" y="970"/>
                  <a:ext cx="57" cy="57"/>
                </a:xfrm>
                <a:custGeom>
                  <a:avLst/>
                  <a:gdLst>
                    <a:gd name="T0" fmla="*/ 36 w 44"/>
                    <a:gd name="T1" fmla="*/ 7 h 44"/>
                    <a:gd name="T2" fmla="*/ 36 w 44"/>
                    <a:gd name="T3" fmla="*/ 36 h 44"/>
                    <a:gd name="T4" fmla="*/ 8 w 44"/>
                    <a:gd name="T5" fmla="*/ 36 h 44"/>
                    <a:gd name="T6" fmla="*/ 8 w 44"/>
                    <a:gd name="T7" fmla="*/ 8 h 44"/>
                    <a:gd name="T8" fmla="*/ 36 w 44"/>
                    <a:gd name="T9" fmla="*/ 7 h 44"/>
                  </a:gdLst>
                  <a:ahLst/>
                  <a:cxnLst>
                    <a:cxn ang="0">
                      <a:pos x="T0" y="T1"/>
                    </a:cxn>
                    <a:cxn ang="0">
                      <a:pos x="T2" y="T3"/>
                    </a:cxn>
                    <a:cxn ang="0">
                      <a:pos x="T4" y="T5"/>
                    </a:cxn>
                    <a:cxn ang="0">
                      <a:pos x="T6" y="T7"/>
                    </a:cxn>
                    <a:cxn ang="0">
                      <a:pos x="T8" y="T9"/>
                    </a:cxn>
                  </a:cxnLst>
                  <a:rect l="0" t="0" r="r" b="b"/>
                  <a:pathLst>
                    <a:path w="44" h="44">
                      <a:moveTo>
                        <a:pt x="36" y="7"/>
                      </a:moveTo>
                      <a:cubicBezTo>
                        <a:pt x="44" y="15"/>
                        <a:pt x="44" y="28"/>
                        <a:pt x="36" y="36"/>
                      </a:cubicBezTo>
                      <a:cubicBezTo>
                        <a:pt x="29" y="44"/>
                        <a:pt x="16" y="44"/>
                        <a:pt x="8" y="36"/>
                      </a:cubicBezTo>
                      <a:cubicBezTo>
                        <a:pt x="0" y="28"/>
                        <a:pt x="0" y="15"/>
                        <a:pt x="8" y="8"/>
                      </a:cubicBezTo>
                      <a:cubicBezTo>
                        <a:pt x="16" y="0"/>
                        <a:pt x="28" y="0"/>
                        <a:pt x="36" y="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93" name="Freeform 31">
                  <a:extLst>
                    <a:ext uri="{FF2B5EF4-FFF2-40B4-BE49-F238E27FC236}">
                      <a16:creationId xmlns:a16="http://schemas.microsoft.com/office/drawing/2014/main" id="{B470857C-8294-0C45-B4CC-F284D5C54D78}"/>
                    </a:ext>
                  </a:extLst>
                </p:cNvPr>
                <p:cNvSpPr>
                  <a:spLocks/>
                </p:cNvSpPr>
                <p:nvPr/>
              </p:nvSpPr>
              <p:spPr bwMode="auto">
                <a:xfrm>
                  <a:off x="2841" y="872"/>
                  <a:ext cx="58" cy="57"/>
                </a:xfrm>
                <a:custGeom>
                  <a:avLst/>
                  <a:gdLst>
                    <a:gd name="T0" fmla="*/ 37 w 45"/>
                    <a:gd name="T1" fmla="*/ 36 h 44"/>
                    <a:gd name="T2" fmla="*/ 8 w 45"/>
                    <a:gd name="T3" fmla="*/ 36 h 44"/>
                    <a:gd name="T4" fmla="*/ 8 w 45"/>
                    <a:gd name="T5" fmla="*/ 8 h 44"/>
                    <a:gd name="T6" fmla="*/ 36 w 45"/>
                    <a:gd name="T7" fmla="*/ 8 h 44"/>
                    <a:gd name="T8" fmla="*/ 37 w 45"/>
                    <a:gd name="T9" fmla="*/ 36 h 44"/>
                  </a:gdLst>
                  <a:ahLst/>
                  <a:cxnLst>
                    <a:cxn ang="0">
                      <a:pos x="T0" y="T1"/>
                    </a:cxn>
                    <a:cxn ang="0">
                      <a:pos x="T2" y="T3"/>
                    </a:cxn>
                    <a:cxn ang="0">
                      <a:pos x="T4" y="T5"/>
                    </a:cxn>
                    <a:cxn ang="0">
                      <a:pos x="T6" y="T7"/>
                    </a:cxn>
                    <a:cxn ang="0">
                      <a:pos x="T8" y="T9"/>
                    </a:cxn>
                  </a:cxnLst>
                  <a:rect l="0" t="0" r="r" b="b"/>
                  <a:pathLst>
                    <a:path w="45" h="44">
                      <a:moveTo>
                        <a:pt x="37" y="36"/>
                      </a:moveTo>
                      <a:cubicBezTo>
                        <a:pt x="29" y="44"/>
                        <a:pt x="16" y="44"/>
                        <a:pt x="8" y="36"/>
                      </a:cubicBezTo>
                      <a:cubicBezTo>
                        <a:pt x="0" y="29"/>
                        <a:pt x="0" y="16"/>
                        <a:pt x="8" y="8"/>
                      </a:cubicBezTo>
                      <a:cubicBezTo>
                        <a:pt x="16" y="0"/>
                        <a:pt x="29" y="0"/>
                        <a:pt x="36" y="8"/>
                      </a:cubicBezTo>
                      <a:cubicBezTo>
                        <a:pt x="44" y="15"/>
                        <a:pt x="45" y="28"/>
                        <a:pt x="37" y="3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87" name="person" descr="person">
                <a:extLst>
                  <a:ext uri="{FF2B5EF4-FFF2-40B4-BE49-F238E27FC236}">
                    <a16:creationId xmlns:a16="http://schemas.microsoft.com/office/drawing/2014/main" id="{03B67D8F-2F90-6B4B-B985-9590D94FFAD4}"/>
                  </a:ext>
                </a:extLst>
              </p:cNvPr>
              <p:cNvGrpSpPr/>
              <p:nvPr/>
            </p:nvGrpSpPr>
            <p:grpSpPr>
              <a:xfrm>
                <a:off x="9123600" y="4339623"/>
                <a:ext cx="282796" cy="342220"/>
                <a:chOff x="5517881" y="3368932"/>
                <a:chExt cx="233375" cy="282416"/>
              </a:xfrm>
            </p:grpSpPr>
            <p:sp>
              <p:nvSpPr>
                <p:cNvPr id="88" name="Freeform: Shape 91">
                  <a:extLst>
                    <a:ext uri="{FF2B5EF4-FFF2-40B4-BE49-F238E27FC236}">
                      <a16:creationId xmlns:a16="http://schemas.microsoft.com/office/drawing/2014/main" id="{E1EF93F8-22AC-CB40-A0A7-6F4D5E31202F}"/>
                    </a:ext>
                  </a:extLst>
                </p:cNvPr>
                <p:cNvSpPr/>
                <p:nvPr/>
              </p:nvSpPr>
              <p:spPr>
                <a:xfrm>
                  <a:off x="5570575" y="3368932"/>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89" name="Freeform: Shape 92">
                  <a:extLst>
                    <a:ext uri="{FF2B5EF4-FFF2-40B4-BE49-F238E27FC236}">
                      <a16:creationId xmlns:a16="http://schemas.microsoft.com/office/drawing/2014/main" id="{7D9AD74B-BCAF-1543-AA40-A0BCBE112415}"/>
                    </a:ext>
                  </a:extLst>
                </p:cNvPr>
                <p:cNvSpPr/>
                <p:nvPr/>
              </p:nvSpPr>
              <p:spPr>
                <a:xfrm>
                  <a:off x="5517881" y="3519441"/>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algn="l" defTabSz="91401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grpSp>
        </p:grpSp>
      </p:grpSp>
      <p:grpSp>
        <p:nvGrpSpPr>
          <p:cNvPr id="94" name="Group 15">
            <a:extLst>
              <a:ext uri="{FF2B5EF4-FFF2-40B4-BE49-F238E27FC236}">
                <a16:creationId xmlns:a16="http://schemas.microsoft.com/office/drawing/2014/main" id="{F9DE0216-4272-2046-AA82-FFAC4F55813E}"/>
              </a:ext>
              <a:ext uri="{C183D7F6-B498-43B3-948B-1728B52AA6E4}">
                <adec:decorative xmlns:adec="http://schemas.microsoft.com/office/drawing/2017/decorative" val="1"/>
              </a:ext>
            </a:extLst>
          </p:cNvPr>
          <p:cNvGrpSpPr/>
          <p:nvPr/>
        </p:nvGrpSpPr>
        <p:grpSpPr>
          <a:xfrm>
            <a:off x="7799690" y="3791907"/>
            <a:ext cx="3592150" cy="413450"/>
            <a:chOff x="7799690" y="3791907"/>
            <a:chExt cx="3592150" cy="413450"/>
          </a:xfrm>
        </p:grpSpPr>
        <p:sp>
          <p:nvSpPr>
            <p:cNvPr id="95" name="Text Placeholder 19">
              <a:extLst>
                <a:ext uri="{FF2B5EF4-FFF2-40B4-BE49-F238E27FC236}">
                  <a16:creationId xmlns:a16="http://schemas.microsoft.com/office/drawing/2014/main" id="{802CD627-E61E-C44C-8A06-16ADBC1B3209}"/>
                </a:ext>
              </a:extLst>
            </p:cNvPr>
            <p:cNvSpPr txBox="1">
              <a:spLocks/>
            </p:cNvSpPr>
            <p:nvPr/>
          </p:nvSpPr>
          <p:spPr>
            <a:xfrm>
              <a:off x="8514446" y="3844743"/>
              <a:ext cx="2877394"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OPEX pricing models</a:t>
              </a:r>
            </a:p>
          </p:txBody>
        </p:sp>
        <p:grpSp>
          <p:nvGrpSpPr>
            <p:cNvPr id="96" name="Group 9">
              <a:extLst>
                <a:ext uri="{FF2B5EF4-FFF2-40B4-BE49-F238E27FC236}">
                  <a16:creationId xmlns:a16="http://schemas.microsoft.com/office/drawing/2014/main" id="{743E811B-153B-924A-9436-7884CCA1C9D7}"/>
                </a:ext>
              </a:extLst>
            </p:cNvPr>
            <p:cNvGrpSpPr>
              <a:grpSpLocks noChangeAspect="1"/>
            </p:cNvGrpSpPr>
            <p:nvPr/>
          </p:nvGrpSpPr>
          <p:grpSpPr bwMode="auto">
            <a:xfrm>
              <a:off x="7799690" y="3791907"/>
              <a:ext cx="423413" cy="413450"/>
              <a:chOff x="4783" y="1692"/>
              <a:chExt cx="340" cy="332"/>
            </a:xfrm>
          </p:grpSpPr>
          <p:sp>
            <p:nvSpPr>
              <p:cNvPr id="97" name="Freeform 10">
                <a:extLst>
                  <a:ext uri="{FF2B5EF4-FFF2-40B4-BE49-F238E27FC236}">
                    <a16:creationId xmlns:a16="http://schemas.microsoft.com/office/drawing/2014/main" id="{3F0AEFCD-9DA8-104A-9CA7-10E46570A749}"/>
                  </a:ext>
                </a:extLst>
              </p:cNvPr>
              <p:cNvSpPr>
                <a:spLocks/>
              </p:cNvSpPr>
              <p:nvPr/>
            </p:nvSpPr>
            <p:spPr bwMode="auto">
              <a:xfrm>
                <a:off x="4783" y="1692"/>
                <a:ext cx="174" cy="248"/>
              </a:xfrm>
              <a:custGeom>
                <a:avLst/>
                <a:gdLst>
                  <a:gd name="T0" fmla="*/ 986 w 4418"/>
                  <a:gd name="T1" fmla="*/ 4217 h 6325"/>
                  <a:gd name="T2" fmla="*/ 4409 w 4418"/>
                  <a:gd name="T3" fmla="*/ 794 h 6325"/>
                  <a:gd name="T4" fmla="*/ 4418 w 4418"/>
                  <a:gd name="T5" fmla="*/ 794 h 6325"/>
                  <a:gd name="T6" fmla="*/ 4418 w 4418"/>
                  <a:gd name="T7" fmla="*/ 0 h 6325"/>
                  <a:gd name="T8" fmla="*/ 775 w 4418"/>
                  <a:gd name="T9" fmla="*/ 2108 h 6325"/>
                  <a:gd name="T10" fmla="*/ 775 w 4418"/>
                  <a:gd name="T11" fmla="*/ 6325 h 6325"/>
                  <a:gd name="T12" fmla="*/ 1443 w 4418"/>
                  <a:gd name="T13" fmla="*/ 5937 h 6325"/>
                  <a:gd name="T14" fmla="*/ 986 w 4418"/>
                  <a:gd name="T15" fmla="*/ 4217 h 6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8" h="6325">
                    <a:moveTo>
                      <a:pt x="986" y="4217"/>
                    </a:moveTo>
                    <a:cubicBezTo>
                      <a:pt x="986" y="2329"/>
                      <a:pt x="2517" y="794"/>
                      <a:pt x="4409" y="794"/>
                    </a:cubicBezTo>
                    <a:lnTo>
                      <a:pt x="4418" y="794"/>
                    </a:lnTo>
                    <a:lnTo>
                      <a:pt x="4418" y="0"/>
                    </a:lnTo>
                    <a:cubicBezTo>
                      <a:pt x="2869" y="0"/>
                      <a:pt x="1549" y="767"/>
                      <a:pt x="775" y="2108"/>
                    </a:cubicBezTo>
                    <a:cubicBezTo>
                      <a:pt x="0" y="3449"/>
                      <a:pt x="0" y="4984"/>
                      <a:pt x="775" y="6325"/>
                    </a:cubicBezTo>
                    <a:lnTo>
                      <a:pt x="1443" y="5937"/>
                    </a:lnTo>
                    <a:cubicBezTo>
                      <a:pt x="1153" y="5434"/>
                      <a:pt x="986" y="4843"/>
                      <a:pt x="986" y="4217"/>
                    </a:cubicBez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11">
                <a:extLst>
                  <a:ext uri="{FF2B5EF4-FFF2-40B4-BE49-F238E27FC236}">
                    <a16:creationId xmlns:a16="http://schemas.microsoft.com/office/drawing/2014/main" id="{20E756A8-E71B-5545-9B73-00013A1394AF}"/>
                  </a:ext>
                </a:extLst>
              </p:cNvPr>
              <p:cNvSpPr>
                <a:spLocks/>
              </p:cNvSpPr>
              <p:nvPr/>
            </p:nvSpPr>
            <p:spPr bwMode="auto">
              <a:xfrm>
                <a:off x="4814" y="1692"/>
                <a:ext cx="309" cy="332"/>
              </a:xfrm>
              <a:custGeom>
                <a:avLst/>
                <a:gdLst>
                  <a:gd name="T0" fmla="*/ 3638 w 7840"/>
                  <a:gd name="T1" fmla="*/ 0 h 8437"/>
                  <a:gd name="T2" fmla="*/ 3638 w 7840"/>
                  <a:gd name="T3" fmla="*/ 793 h 8437"/>
                  <a:gd name="T4" fmla="*/ 7056 w 7840"/>
                  <a:gd name="T5" fmla="*/ 4223 h 8437"/>
                  <a:gd name="T6" fmla="*/ 3629 w 7840"/>
                  <a:gd name="T7" fmla="*/ 7653 h 8437"/>
                  <a:gd name="T8" fmla="*/ 669 w 7840"/>
                  <a:gd name="T9" fmla="*/ 5942 h 8437"/>
                  <a:gd name="T10" fmla="*/ 0 w 7840"/>
                  <a:gd name="T11" fmla="*/ 6330 h 8437"/>
                  <a:gd name="T12" fmla="*/ 3638 w 7840"/>
                  <a:gd name="T13" fmla="*/ 8437 h 8437"/>
                  <a:gd name="T14" fmla="*/ 7840 w 7840"/>
                  <a:gd name="T15" fmla="*/ 4223 h 8437"/>
                  <a:gd name="T16" fmla="*/ 3638 w 7840"/>
                  <a:gd name="T17" fmla="*/ 0 h 8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40" h="8437">
                    <a:moveTo>
                      <a:pt x="3638" y="0"/>
                    </a:moveTo>
                    <a:lnTo>
                      <a:pt x="3638" y="793"/>
                    </a:lnTo>
                    <a:cubicBezTo>
                      <a:pt x="5523" y="793"/>
                      <a:pt x="7056" y="2327"/>
                      <a:pt x="7056" y="4223"/>
                    </a:cubicBezTo>
                    <a:cubicBezTo>
                      <a:pt x="7056" y="6119"/>
                      <a:pt x="5523" y="7653"/>
                      <a:pt x="3629" y="7653"/>
                    </a:cubicBezTo>
                    <a:cubicBezTo>
                      <a:pt x="2361" y="7653"/>
                      <a:pt x="1259" y="6965"/>
                      <a:pt x="669" y="5942"/>
                    </a:cubicBezTo>
                    <a:lnTo>
                      <a:pt x="0" y="6330"/>
                    </a:lnTo>
                    <a:cubicBezTo>
                      <a:pt x="766" y="7670"/>
                      <a:pt x="2087" y="8437"/>
                      <a:pt x="3638" y="8437"/>
                    </a:cubicBezTo>
                    <a:cubicBezTo>
                      <a:pt x="5963" y="8437"/>
                      <a:pt x="7840" y="6551"/>
                      <a:pt x="7840" y="4223"/>
                    </a:cubicBezTo>
                    <a:cubicBezTo>
                      <a:pt x="7840" y="1887"/>
                      <a:pt x="5955" y="0"/>
                      <a:pt x="3638" y="0"/>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99" name="Freeform 13">
                <a:extLst>
                  <a:ext uri="{FF2B5EF4-FFF2-40B4-BE49-F238E27FC236}">
                    <a16:creationId xmlns:a16="http://schemas.microsoft.com/office/drawing/2014/main" id="{9C0C9E19-0D9B-E742-A7BA-DADFCCC547C2}"/>
                  </a:ext>
                </a:extLst>
              </p:cNvPr>
              <p:cNvSpPr>
                <a:spLocks noEditPoints="1"/>
              </p:cNvSpPr>
              <p:nvPr/>
            </p:nvSpPr>
            <p:spPr bwMode="auto">
              <a:xfrm>
                <a:off x="4916" y="1778"/>
                <a:ext cx="82" cy="159"/>
              </a:xfrm>
              <a:custGeom>
                <a:avLst/>
                <a:gdLst>
                  <a:gd name="T0" fmla="*/ 1522 w 2103"/>
                  <a:gd name="T1" fmla="*/ 2721 h 4037"/>
                  <a:gd name="T2" fmla="*/ 1205 w 2103"/>
                  <a:gd name="T3" fmla="*/ 2368 h 4037"/>
                  <a:gd name="T4" fmla="*/ 1205 w 2103"/>
                  <a:gd name="T5" fmla="*/ 3030 h 4037"/>
                  <a:gd name="T6" fmla="*/ 1522 w 2103"/>
                  <a:gd name="T7" fmla="*/ 2721 h 4037"/>
                  <a:gd name="T8" fmla="*/ 889 w 2103"/>
                  <a:gd name="T9" fmla="*/ 1625 h 4037"/>
                  <a:gd name="T10" fmla="*/ 889 w 2103"/>
                  <a:gd name="T11" fmla="*/ 927 h 4037"/>
                  <a:gd name="T12" fmla="*/ 581 w 2103"/>
                  <a:gd name="T13" fmla="*/ 1246 h 4037"/>
                  <a:gd name="T14" fmla="*/ 889 w 2103"/>
                  <a:gd name="T15" fmla="*/ 1625 h 4037"/>
                  <a:gd name="T16" fmla="*/ 2103 w 2103"/>
                  <a:gd name="T17" fmla="*/ 2694 h 4037"/>
                  <a:gd name="T18" fmla="*/ 1874 w 2103"/>
                  <a:gd name="T19" fmla="*/ 3286 h 4037"/>
                  <a:gd name="T20" fmla="*/ 1205 w 2103"/>
                  <a:gd name="T21" fmla="*/ 3560 h 4037"/>
                  <a:gd name="T22" fmla="*/ 1205 w 2103"/>
                  <a:gd name="T23" fmla="*/ 4037 h 4037"/>
                  <a:gd name="T24" fmla="*/ 889 w 2103"/>
                  <a:gd name="T25" fmla="*/ 4037 h 4037"/>
                  <a:gd name="T26" fmla="*/ 889 w 2103"/>
                  <a:gd name="T27" fmla="*/ 3569 h 4037"/>
                  <a:gd name="T28" fmla="*/ 61 w 2103"/>
                  <a:gd name="T29" fmla="*/ 3366 h 4037"/>
                  <a:gd name="T30" fmla="*/ 61 w 2103"/>
                  <a:gd name="T31" fmla="*/ 2756 h 4037"/>
                  <a:gd name="T32" fmla="*/ 440 w 2103"/>
                  <a:gd name="T33" fmla="*/ 2942 h 4037"/>
                  <a:gd name="T34" fmla="*/ 889 w 2103"/>
                  <a:gd name="T35" fmla="*/ 3048 h 4037"/>
                  <a:gd name="T36" fmla="*/ 889 w 2103"/>
                  <a:gd name="T37" fmla="*/ 2244 h 4037"/>
                  <a:gd name="T38" fmla="*/ 202 w 2103"/>
                  <a:gd name="T39" fmla="*/ 1846 h 4037"/>
                  <a:gd name="T40" fmla="*/ 0 w 2103"/>
                  <a:gd name="T41" fmla="*/ 1281 h 4037"/>
                  <a:gd name="T42" fmla="*/ 246 w 2103"/>
                  <a:gd name="T43" fmla="*/ 689 h 4037"/>
                  <a:gd name="T44" fmla="*/ 889 w 2103"/>
                  <a:gd name="T45" fmla="*/ 406 h 4037"/>
                  <a:gd name="T46" fmla="*/ 889 w 2103"/>
                  <a:gd name="T47" fmla="*/ 0 h 4037"/>
                  <a:gd name="T48" fmla="*/ 1205 w 2103"/>
                  <a:gd name="T49" fmla="*/ 0 h 4037"/>
                  <a:gd name="T50" fmla="*/ 1205 w 2103"/>
                  <a:gd name="T51" fmla="*/ 397 h 4037"/>
                  <a:gd name="T52" fmla="*/ 1892 w 2103"/>
                  <a:gd name="T53" fmla="*/ 548 h 4037"/>
                  <a:gd name="T54" fmla="*/ 1892 w 2103"/>
                  <a:gd name="T55" fmla="*/ 1148 h 4037"/>
                  <a:gd name="T56" fmla="*/ 1205 w 2103"/>
                  <a:gd name="T57" fmla="*/ 919 h 4037"/>
                  <a:gd name="T58" fmla="*/ 1205 w 2103"/>
                  <a:gd name="T59" fmla="*/ 1749 h 4037"/>
                  <a:gd name="T60" fmla="*/ 1892 w 2103"/>
                  <a:gd name="T61" fmla="*/ 2147 h 4037"/>
                  <a:gd name="T62" fmla="*/ 2103 w 2103"/>
                  <a:gd name="T63" fmla="*/ 2694 h 4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03" h="4037">
                    <a:moveTo>
                      <a:pt x="1522" y="2721"/>
                    </a:moveTo>
                    <a:cubicBezTo>
                      <a:pt x="1522" y="2580"/>
                      <a:pt x="1417" y="2465"/>
                      <a:pt x="1205" y="2368"/>
                    </a:cubicBezTo>
                    <a:lnTo>
                      <a:pt x="1205" y="3030"/>
                    </a:lnTo>
                    <a:cubicBezTo>
                      <a:pt x="1417" y="3004"/>
                      <a:pt x="1522" y="2898"/>
                      <a:pt x="1522" y="2721"/>
                    </a:cubicBezTo>
                    <a:close/>
                    <a:moveTo>
                      <a:pt x="889" y="1625"/>
                    </a:moveTo>
                    <a:lnTo>
                      <a:pt x="889" y="927"/>
                    </a:lnTo>
                    <a:cubicBezTo>
                      <a:pt x="686" y="963"/>
                      <a:pt x="581" y="1069"/>
                      <a:pt x="581" y="1246"/>
                    </a:cubicBezTo>
                    <a:cubicBezTo>
                      <a:pt x="581" y="1405"/>
                      <a:pt x="686" y="1528"/>
                      <a:pt x="889" y="1625"/>
                    </a:cubicBezTo>
                    <a:close/>
                    <a:moveTo>
                      <a:pt x="2103" y="2694"/>
                    </a:moveTo>
                    <a:cubicBezTo>
                      <a:pt x="2103" y="2942"/>
                      <a:pt x="2024" y="3136"/>
                      <a:pt x="1874" y="3286"/>
                    </a:cubicBezTo>
                    <a:cubicBezTo>
                      <a:pt x="1725" y="3437"/>
                      <a:pt x="1496" y="3525"/>
                      <a:pt x="1205" y="3560"/>
                    </a:cubicBezTo>
                    <a:lnTo>
                      <a:pt x="1205" y="4037"/>
                    </a:lnTo>
                    <a:lnTo>
                      <a:pt x="889" y="4037"/>
                    </a:lnTo>
                    <a:lnTo>
                      <a:pt x="889" y="3569"/>
                    </a:lnTo>
                    <a:cubicBezTo>
                      <a:pt x="589" y="3569"/>
                      <a:pt x="308" y="3498"/>
                      <a:pt x="61" y="3366"/>
                    </a:cubicBezTo>
                    <a:lnTo>
                      <a:pt x="61" y="2756"/>
                    </a:lnTo>
                    <a:cubicBezTo>
                      <a:pt x="141" y="2818"/>
                      <a:pt x="264" y="2880"/>
                      <a:pt x="440" y="2942"/>
                    </a:cubicBezTo>
                    <a:cubicBezTo>
                      <a:pt x="616" y="3004"/>
                      <a:pt x="765" y="3039"/>
                      <a:pt x="889" y="3048"/>
                    </a:cubicBezTo>
                    <a:lnTo>
                      <a:pt x="889" y="2244"/>
                    </a:lnTo>
                    <a:cubicBezTo>
                      <a:pt x="563" y="2120"/>
                      <a:pt x="334" y="1988"/>
                      <a:pt x="202" y="1846"/>
                    </a:cubicBezTo>
                    <a:cubicBezTo>
                      <a:pt x="70" y="1705"/>
                      <a:pt x="0" y="1519"/>
                      <a:pt x="0" y="1281"/>
                    </a:cubicBezTo>
                    <a:cubicBezTo>
                      <a:pt x="0" y="1051"/>
                      <a:pt x="79" y="848"/>
                      <a:pt x="246" y="689"/>
                    </a:cubicBezTo>
                    <a:cubicBezTo>
                      <a:pt x="413" y="530"/>
                      <a:pt x="625" y="433"/>
                      <a:pt x="889" y="406"/>
                    </a:cubicBezTo>
                    <a:lnTo>
                      <a:pt x="889" y="0"/>
                    </a:lnTo>
                    <a:lnTo>
                      <a:pt x="1205" y="0"/>
                    </a:lnTo>
                    <a:lnTo>
                      <a:pt x="1205" y="397"/>
                    </a:lnTo>
                    <a:cubicBezTo>
                      <a:pt x="1513" y="415"/>
                      <a:pt x="1742" y="459"/>
                      <a:pt x="1892" y="548"/>
                    </a:cubicBezTo>
                    <a:lnTo>
                      <a:pt x="1892" y="1148"/>
                    </a:lnTo>
                    <a:cubicBezTo>
                      <a:pt x="1689" y="1025"/>
                      <a:pt x="1461" y="945"/>
                      <a:pt x="1205" y="919"/>
                    </a:cubicBezTo>
                    <a:lnTo>
                      <a:pt x="1205" y="1749"/>
                    </a:lnTo>
                    <a:cubicBezTo>
                      <a:pt x="1531" y="1864"/>
                      <a:pt x="1760" y="1997"/>
                      <a:pt x="1892" y="2147"/>
                    </a:cubicBezTo>
                    <a:cubicBezTo>
                      <a:pt x="2041" y="2297"/>
                      <a:pt x="2103" y="2474"/>
                      <a:pt x="2103" y="2694"/>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100" name="Group 18">
            <a:extLst>
              <a:ext uri="{FF2B5EF4-FFF2-40B4-BE49-F238E27FC236}">
                <a16:creationId xmlns:a16="http://schemas.microsoft.com/office/drawing/2014/main" id="{0F606FD8-7B0D-3E48-A25C-BAC532BBF180}"/>
              </a:ext>
              <a:ext uri="{C183D7F6-B498-43B3-948B-1728B52AA6E4}">
                <adec:decorative xmlns:adec="http://schemas.microsoft.com/office/drawing/2017/decorative" val="1"/>
              </a:ext>
            </a:extLst>
          </p:cNvPr>
          <p:cNvGrpSpPr/>
          <p:nvPr/>
        </p:nvGrpSpPr>
        <p:grpSpPr>
          <a:xfrm>
            <a:off x="7806206" y="4490679"/>
            <a:ext cx="3585634" cy="410380"/>
            <a:chOff x="7806206" y="4490679"/>
            <a:chExt cx="3585634" cy="410380"/>
          </a:xfrm>
        </p:grpSpPr>
        <p:sp>
          <p:nvSpPr>
            <p:cNvPr id="101" name="Text Placeholder 19">
              <a:extLst>
                <a:ext uri="{FF2B5EF4-FFF2-40B4-BE49-F238E27FC236}">
                  <a16:creationId xmlns:a16="http://schemas.microsoft.com/office/drawing/2014/main" id="{147BD284-4D88-0744-B918-2E622A5B24D3}"/>
                </a:ext>
              </a:extLst>
            </p:cNvPr>
            <p:cNvSpPr txBox="1">
              <a:spLocks/>
            </p:cNvSpPr>
            <p:nvPr/>
          </p:nvSpPr>
          <p:spPr>
            <a:xfrm>
              <a:off x="8514446" y="4541980"/>
              <a:ext cx="2877394" cy="307777"/>
            </a:xfrm>
            <a:prstGeom prst="rect">
              <a:avLst/>
            </a:prstGeom>
          </p:spPr>
          <p:txBody>
            <a:bodyPr wrap="square" anchor="ctr"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Light" panose="020B0502040204020203" pitchFamily="34" charset="0"/>
                </a:rPr>
                <a:t>Reduced datacenter footprint</a:t>
              </a:r>
            </a:p>
          </p:txBody>
        </p:sp>
        <p:grpSp>
          <p:nvGrpSpPr>
            <p:cNvPr id="102" name="Group 16">
              <a:extLst>
                <a:ext uri="{FF2B5EF4-FFF2-40B4-BE49-F238E27FC236}">
                  <a16:creationId xmlns:a16="http://schemas.microsoft.com/office/drawing/2014/main" id="{FC520DAB-18C3-984E-9447-C6797B389F8D}"/>
                </a:ext>
              </a:extLst>
            </p:cNvPr>
            <p:cNvGrpSpPr>
              <a:grpSpLocks noChangeAspect="1"/>
            </p:cNvGrpSpPr>
            <p:nvPr/>
          </p:nvGrpSpPr>
          <p:grpSpPr bwMode="auto">
            <a:xfrm>
              <a:off x="7806206" y="4490679"/>
              <a:ext cx="410380" cy="410380"/>
              <a:chOff x="4721" y="2111"/>
              <a:chExt cx="374" cy="374"/>
            </a:xfrm>
          </p:grpSpPr>
          <p:sp>
            <p:nvSpPr>
              <p:cNvPr id="103" name="Rectangle 17">
                <a:extLst>
                  <a:ext uri="{FF2B5EF4-FFF2-40B4-BE49-F238E27FC236}">
                    <a16:creationId xmlns:a16="http://schemas.microsoft.com/office/drawing/2014/main" id="{4CF50FC5-356D-044C-8468-28D7506EFA7D}"/>
                  </a:ext>
                </a:extLst>
              </p:cNvPr>
              <p:cNvSpPr>
                <a:spLocks noChangeArrowheads="1"/>
              </p:cNvSpPr>
              <p:nvPr/>
            </p:nvSpPr>
            <p:spPr bwMode="auto">
              <a:xfrm>
                <a:off x="4721" y="2450"/>
                <a:ext cx="374" cy="3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104" name="Rectangle 18">
                <a:extLst>
                  <a:ext uri="{FF2B5EF4-FFF2-40B4-BE49-F238E27FC236}">
                    <a16:creationId xmlns:a16="http://schemas.microsoft.com/office/drawing/2014/main" id="{DC321C6E-DAB8-3740-80D4-DEBCA6FFE9F7}"/>
                  </a:ext>
                </a:extLst>
              </p:cNvPr>
              <p:cNvSpPr>
                <a:spLocks noChangeArrowheads="1"/>
              </p:cNvSpPr>
              <p:nvPr/>
            </p:nvSpPr>
            <p:spPr bwMode="auto">
              <a:xfrm>
                <a:off x="4891" y="2111"/>
                <a:ext cx="35" cy="257"/>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19">
                <a:extLst>
                  <a:ext uri="{FF2B5EF4-FFF2-40B4-BE49-F238E27FC236}">
                    <a16:creationId xmlns:a16="http://schemas.microsoft.com/office/drawing/2014/main" id="{00BB8FC4-76F5-1148-91D9-941BE4DB9FB5}"/>
                  </a:ext>
                </a:extLst>
              </p:cNvPr>
              <p:cNvSpPr>
                <a:spLocks/>
              </p:cNvSpPr>
              <p:nvPr/>
            </p:nvSpPr>
            <p:spPr bwMode="auto">
              <a:xfrm>
                <a:off x="4891" y="2111"/>
                <a:ext cx="35" cy="257"/>
              </a:xfrm>
              <a:custGeom>
                <a:avLst/>
                <a:gdLst>
                  <a:gd name="T0" fmla="*/ 35 w 35"/>
                  <a:gd name="T1" fmla="*/ 0 h 257"/>
                  <a:gd name="T2" fmla="*/ 35 w 35"/>
                  <a:gd name="T3" fmla="*/ 257 h 257"/>
                  <a:gd name="T4" fmla="*/ 0 w 35"/>
                  <a:gd name="T5" fmla="*/ 257 h 257"/>
                  <a:gd name="T6" fmla="*/ 0 w 35"/>
                  <a:gd name="T7" fmla="*/ 0 h 257"/>
                </a:gdLst>
                <a:ahLst/>
                <a:cxnLst>
                  <a:cxn ang="0">
                    <a:pos x="T0" y="T1"/>
                  </a:cxn>
                  <a:cxn ang="0">
                    <a:pos x="T2" y="T3"/>
                  </a:cxn>
                  <a:cxn ang="0">
                    <a:pos x="T4" y="T5"/>
                  </a:cxn>
                  <a:cxn ang="0">
                    <a:pos x="T6" y="T7"/>
                  </a:cxn>
                </a:cxnLst>
                <a:rect l="0" t="0" r="r" b="b"/>
                <a:pathLst>
                  <a:path w="35" h="257">
                    <a:moveTo>
                      <a:pt x="35" y="0"/>
                    </a:moveTo>
                    <a:lnTo>
                      <a:pt x="35" y="257"/>
                    </a:lnTo>
                    <a:lnTo>
                      <a:pt x="0" y="25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20">
                <a:extLst>
                  <a:ext uri="{FF2B5EF4-FFF2-40B4-BE49-F238E27FC236}">
                    <a16:creationId xmlns:a16="http://schemas.microsoft.com/office/drawing/2014/main" id="{0948BE9C-54DE-CE49-8BC3-FA1E674BD6B3}"/>
                  </a:ext>
                </a:extLst>
              </p:cNvPr>
              <p:cNvSpPr>
                <a:spLocks/>
              </p:cNvSpPr>
              <p:nvPr/>
            </p:nvSpPr>
            <p:spPr bwMode="auto">
              <a:xfrm>
                <a:off x="4827" y="2309"/>
                <a:ext cx="106" cy="106"/>
              </a:xfrm>
              <a:custGeom>
                <a:avLst/>
                <a:gdLst>
                  <a:gd name="T0" fmla="*/ 106 w 106"/>
                  <a:gd name="T1" fmla="*/ 81 h 106"/>
                  <a:gd name="T2" fmla="*/ 81 w 106"/>
                  <a:gd name="T3" fmla="*/ 106 h 106"/>
                  <a:gd name="T4" fmla="*/ 0 w 106"/>
                  <a:gd name="T5" fmla="*/ 25 h 106"/>
                  <a:gd name="T6" fmla="*/ 24 w 106"/>
                  <a:gd name="T7" fmla="*/ 0 h 106"/>
                  <a:gd name="T8" fmla="*/ 106 w 106"/>
                  <a:gd name="T9" fmla="*/ 81 h 106"/>
                </a:gdLst>
                <a:ahLst/>
                <a:cxnLst>
                  <a:cxn ang="0">
                    <a:pos x="T0" y="T1"/>
                  </a:cxn>
                  <a:cxn ang="0">
                    <a:pos x="T2" y="T3"/>
                  </a:cxn>
                  <a:cxn ang="0">
                    <a:pos x="T4" y="T5"/>
                  </a:cxn>
                  <a:cxn ang="0">
                    <a:pos x="T6" y="T7"/>
                  </a:cxn>
                  <a:cxn ang="0">
                    <a:pos x="T8" y="T9"/>
                  </a:cxn>
                </a:cxnLst>
                <a:rect l="0" t="0" r="r" b="b"/>
                <a:pathLst>
                  <a:path w="106" h="106">
                    <a:moveTo>
                      <a:pt x="106" y="81"/>
                    </a:moveTo>
                    <a:lnTo>
                      <a:pt x="81" y="106"/>
                    </a:lnTo>
                    <a:lnTo>
                      <a:pt x="0" y="25"/>
                    </a:lnTo>
                    <a:lnTo>
                      <a:pt x="24" y="0"/>
                    </a:lnTo>
                    <a:lnTo>
                      <a:pt x="106" y="8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107" name="Freeform 21">
                <a:extLst>
                  <a:ext uri="{FF2B5EF4-FFF2-40B4-BE49-F238E27FC236}">
                    <a16:creationId xmlns:a16="http://schemas.microsoft.com/office/drawing/2014/main" id="{DCE505CC-3E03-F84E-BB85-88A064B6297E}"/>
                  </a:ext>
                </a:extLst>
              </p:cNvPr>
              <p:cNvSpPr>
                <a:spLocks/>
              </p:cNvSpPr>
              <p:nvPr/>
            </p:nvSpPr>
            <p:spPr bwMode="auto">
              <a:xfrm>
                <a:off x="4883" y="2309"/>
                <a:ext cx="107" cy="106"/>
              </a:xfrm>
              <a:custGeom>
                <a:avLst/>
                <a:gdLst>
                  <a:gd name="T0" fmla="*/ 25 w 107"/>
                  <a:gd name="T1" fmla="*/ 106 h 106"/>
                  <a:gd name="T2" fmla="*/ 0 w 107"/>
                  <a:gd name="T3" fmla="*/ 81 h 106"/>
                  <a:gd name="T4" fmla="*/ 82 w 107"/>
                  <a:gd name="T5" fmla="*/ 0 h 106"/>
                  <a:gd name="T6" fmla="*/ 107 w 107"/>
                  <a:gd name="T7" fmla="*/ 24 h 106"/>
                  <a:gd name="T8" fmla="*/ 25 w 107"/>
                  <a:gd name="T9" fmla="*/ 106 h 106"/>
                </a:gdLst>
                <a:ahLst/>
                <a:cxnLst>
                  <a:cxn ang="0">
                    <a:pos x="T0" y="T1"/>
                  </a:cxn>
                  <a:cxn ang="0">
                    <a:pos x="T2" y="T3"/>
                  </a:cxn>
                  <a:cxn ang="0">
                    <a:pos x="T4" y="T5"/>
                  </a:cxn>
                  <a:cxn ang="0">
                    <a:pos x="T6" y="T7"/>
                  </a:cxn>
                  <a:cxn ang="0">
                    <a:pos x="T8" y="T9"/>
                  </a:cxn>
                </a:cxnLst>
                <a:rect l="0" t="0" r="r" b="b"/>
                <a:pathLst>
                  <a:path w="107" h="106">
                    <a:moveTo>
                      <a:pt x="25" y="106"/>
                    </a:moveTo>
                    <a:lnTo>
                      <a:pt x="0" y="81"/>
                    </a:lnTo>
                    <a:lnTo>
                      <a:pt x="82" y="0"/>
                    </a:lnTo>
                    <a:lnTo>
                      <a:pt x="107" y="24"/>
                    </a:lnTo>
                    <a:lnTo>
                      <a:pt x="25" y="106"/>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108" name="Group 3">
            <a:extLst>
              <a:ext uri="{FF2B5EF4-FFF2-40B4-BE49-F238E27FC236}">
                <a16:creationId xmlns:a16="http://schemas.microsoft.com/office/drawing/2014/main" id="{7A7E20C6-FC8C-8A4C-8BFF-31ADA9DD14EB}"/>
              </a:ext>
              <a:ext uri="{C183D7F6-B498-43B3-948B-1728B52AA6E4}">
                <adec:decorative xmlns:adec="http://schemas.microsoft.com/office/drawing/2017/decorative" val="1"/>
              </a:ext>
            </a:extLst>
          </p:cNvPr>
          <p:cNvGrpSpPr/>
          <p:nvPr/>
        </p:nvGrpSpPr>
        <p:grpSpPr>
          <a:xfrm>
            <a:off x="4541926" y="544532"/>
            <a:ext cx="2664039" cy="1431964"/>
            <a:chOff x="4771952" y="806077"/>
            <a:chExt cx="2664039" cy="1431964"/>
          </a:xfrm>
        </p:grpSpPr>
        <p:sp>
          <p:nvSpPr>
            <p:cNvPr id="109" name="Text Placeholder 18">
              <a:extLst>
                <a:ext uri="{FF2B5EF4-FFF2-40B4-BE49-F238E27FC236}">
                  <a16:creationId xmlns:a16="http://schemas.microsoft.com/office/drawing/2014/main" id="{C3184CCC-2B4E-A848-AEC8-D9819D54E0F1}"/>
                </a:ext>
              </a:extLst>
            </p:cNvPr>
            <p:cNvSpPr txBox="1">
              <a:spLocks/>
            </p:cNvSpPr>
            <p:nvPr/>
          </p:nvSpPr>
          <p:spPr>
            <a:xfrm>
              <a:off x="4771953" y="806077"/>
              <a:ext cx="2419650" cy="735231"/>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0" rtlCol="0" anchor="t" anchorCtr="0"/>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a:ln>
                    <a:noFill/>
                  </a:ln>
                  <a:solidFill>
                    <a:schemeClr val="tx2"/>
                  </a:solidFill>
                  <a:effectLst/>
                  <a:uLnTx/>
                  <a:uFillTx/>
                  <a:latin typeface="Segoe UI Semibold"/>
                  <a:ea typeface="+mn-ea"/>
                  <a:cs typeface="+mn-cs"/>
                </a:rPr>
                <a:t>Technical benefits</a:t>
              </a:r>
            </a:p>
          </p:txBody>
        </p:sp>
        <p:sp>
          <p:nvSpPr>
            <p:cNvPr id="110" name="TextBox 17">
              <a:extLst>
                <a:ext uri="{FF2B5EF4-FFF2-40B4-BE49-F238E27FC236}">
                  <a16:creationId xmlns:a16="http://schemas.microsoft.com/office/drawing/2014/main" id="{90F98796-A44C-0546-B2DA-8E769AF5E779}"/>
                </a:ext>
              </a:extLst>
            </p:cNvPr>
            <p:cNvSpPr txBox="1"/>
            <p:nvPr/>
          </p:nvSpPr>
          <p:spPr>
            <a:xfrm>
              <a:off x="4771952" y="1293167"/>
              <a:ext cx="2664039" cy="944874"/>
            </a:xfrm>
            <a:prstGeom prst="rect">
              <a:avLst/>
            </a:prstGeom>
            <a:noFill/>
          </p:spPr>
          <p:txBody>
            <a:bodyPr wrap="square" lIns="0" anchor="t" anchorCtr="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Elasticity and on-demand </a:t>
              </a:r>
              <a:br>
                <a:rPr kumimoji="0" lang="en-US" sz="1400" b="0" i="0" u="none" strike="noStrike" kern="1200" cap="none" spc="0" normalizeH="0" baseline="0" noProof="0">
                  <a:ln>
                    <a:noFill/>
                  </a:ln>
                  <a:solidFill>
                    <a:srgbClr val="000000"/>
                  </a:solidFill>
                  <a:effectLst/>
                  <a:uLnTx/>
                  <a:uFillTx/>
                  <a:latin typeface="Segoe UI"/>
                  <a:ea typeface="+mn-ea"/>
                  <a:cs typeface="+mn-cs"/>
                </a:rPr>
              </a:br>
              <a:r>
                <a:rPr kumimoji="0" lang="en-US" sz="1400" b="0" i="0" u="none" strike="noStrike" kern="1200" cap="none" spc="0" normalizeH="0" baseline="0" noProof="0">
                  <a:ln>
                    <a:noFill/>
                  </a:ln>
                  <a:solidFill>
                    <a:srgbClr val="000000"/>
                  </a:solidFill>
                  <a:effectLst/>
                  <a:uLnTx/>
                  <a:uFillTx/>
                  <a:latin typeface="Segoe UI"/>
                  <a:ea typeface="+mn-ea"/>
                  <a:cs typeface="+mn-cs"/>
                </a:rPr>
                <a:t>are a huge shift</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Improves how you manage, maintain and pay for your cloud</a:t>
              </a:r>
            </a:p>
          </p:txBody>
        </p:sp>
      </p:grpSp>
      <p:cxnSp>
        <p:nvCxnSpPr>
          <p:cNvPr id="111" name="Straight Connector 42">
            <a:extLst>
              <a:ext uri="{FF2B5EF4-FFF2-40B4-BE49-F238E27FC236}">
                <a16:creationId xmlns:a16="http://schemas.microsoft.com/office/drawing/2014/main" id="{04BC7C62-FDF7-FE46-AFCF-22641C1471D3}"/>
              </a:ext>
              <a:ext uri="{C183D7F6-B498-43B3-948B-1728B52AA6E4}">
                <adec:decorative xmlns:adec="http://schemas.microsoft.com/office/drawing/2017/decorative" val="1"/>
              </a:ext>
            </a:extLst>
          </p:cNvPr>
          <p:cNvCxnSpPr/>
          <p:nvPr/>
        </p:nvCxnSpPr>
        <p:spPr>
          <a:xfrm>
            <a:off x="4541926" y="3416300"/>
            <a:ext cx="700237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340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500"/>
                                        <p:tgtEl>
                                          <p:spTgt spid="108"/>
                                        </p:tgtEl>
                                      </p:cBhvr>
                                    </p:animEffect>
                                  </p:childTnLst>
                                </p:cTn>
                              </p:par>
                              <p:par>
                                <p:cTn id="8" presetID="42" presetClass="path" presetSubtype="0" decel="100000" fill="hold" nodeType="withEffect">
                                  <p:stCondLst>
                                    <p:cond delay="0"/>
                                  </p:stCondLst>
                                  <p:childTnLst>
                                    <p:animMotion origin="layout" path="M -2.29768E-7 1.19383E-6 L -0.02591 1.19383E-6 " pathEditMode="relative" rAng="0" ptsTypes="AA">
                                      <p:cBhvr>
                                        <p:cTn id="9" dur="750" spd="-100000" fill="hold"/>
                                        <p:tgtEl>
                                          <p:spTgt spid="108"/>
                                        </p:tgtEl>
                                        <p:attrNameLst>
                                          <p:attrName>ppt_x</p:attrName>
                                          <p:attrName>ppt_y</p:attrName>
                                        </p:attrNameLst>
                                      </p:cBhvr>
                                      <p:rCtr x="-1302" y="0"/>
                                    </p:animMotion>
                                  </p:childTnLst>
                                </p:cTn>
                              </p:par>
                              <p:par>
                                <p:cTn id="10" presetID="10" presetClass="entr" presetSubtype="0" fill="hold" nodeType="withEffect">
                                  <p:stCondLst>
                                    <p:cond delay="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42" presetClass="path" presetSubtype="0" decel="100000" fill="hold" nodeType="withEffect">
                                  <p:stCondLst>
                                    <p:cond delay="250"/>
                                  </p:stCondLst>
                                  <p:childTnLst>
                                    <p:animMotion origin="layout" path="M -1.25E-6 1.48148E-6 L -1.25E-6 -0.03704 " pathEditMode="relative" rAng="0" ptsTypes="AA">
                                      <p:cBhvr>
                                        <p:cTn id="14" dur="750" spd="-100000" fill="hold"/>
                                        <p:tgtEl>
                                          <p:spTgt spid="38"/>
                                        </p:tgtEl>
                                        <p:attrNameLst>
                                          <p:attrName>ppt_x</p:attrName>
                                          <p:attrName>ppt_y</p:attrName>
                                        </p:attrNameLst>
                                      </p:cBhvr>
                                      <p:rCtr x="0" y="-1852"/>
                                    </p:animMotion>
                                  </p:childTnLst>
                                </p:cTn>
                              </p:par>
                              <p:par>
                                <p:cTn id="15" presetID="10" presetClass="entr" presetSubtype="0" fill="hold" nodeType="withEffect">
                                  <p:stCondLst>
                                    <p:cond delay="5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42" presetClass="path" presetSubtype="0" decel="100000" fill="hold" nodeType="withEffect">
                                  <p:stCondLst>
                                    <p:cond delay="500"/>
                                  </p:stCondLst>
                                  <p:childTnLst>
                                    <p:animMotion origin="layout" path="M -1.25E-6 1.48148E-6 L -1.25E-6 -0.03704 " pathEditMode="relative" rAng="0" ptsTypes="AA">
                                      <p:cBhvr>
                                        <p:cTn id="19" dur="750" spd="-100000" fill="hold"/>
                                        <p:tgtEl>
                                          <p:spTgt spid="43"/>
                                        </p:tgtEl>
                                        <p:attrNameLst>
                                          <p:attrName>ppt_x</p:attrName>
                                          <p:attrName>ppt_y</p:attrName>
                                        </p:attrNameLst>
                                      </p:cBhvr>
                                      <p:rCtr x="0" y="-1852"/>
                                    </p:animMotion>
                                  </p:childTnLst>
                                </p:cTn>
                              </p:par>
                              <p:par>
                                <p:cTn id="20" presetID="10" presetClass="entr" presetSubtype="0" fill="hold" nodeType="withEffect">
                                  <p:stCondLst>
                                    <p:cond delay="7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42" presetClass="path" presetSubtype="0" decel="100000" fill="hold" nodeType="withEffect">
                                  <p:stCondLst>
                                    <p:cond delay="750"/>
                                  </p:stCondLst>
                                  <p:childTnLst>
                                    <p:animMotion origin="layout" path="M -1.25E-6 1.48148E-6 L -1.25E-6 -0.03704 " pathEditMode="relative" rAng="0" ptsTypes="AA">
                                      <p:cBhvr>
                                        <p:cTn id="24" dur="750" spd="-100000" fill="hold"/>
                                        <p:tgtEl>
                                          <p:spTgt spid="33"/>
                                        </p:tgtEl>
                                        <p:attrNameLst>
                                          <p:attrName>ppt_x</p:attrName>
                                          <p:attrName>ppt_y</p:attrName>
                                        </p:attrNameLst>
                                      </p:cBhvr>
                                      <p:rCtr x="0" y="-1852"/>
                                    </p:animMotion>
                                  </p:childTnLst>
                                </p:cTn>
                              </p:par>
                              <p:par>
                                <p:cTn id="25" presetID="10"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42" presetClass="path" presetSubtype="0" decel="100000" fill="hold" nodeType="withEffect">
                                  <p:stCondLst>
                                    <p:cond delay="1000"/>
                                  </p:stCondLst>
                                  <p:childTnLst>
                                    <p:animMotion origin="layout" path="M 7.09727E-7 -2.03813E-6 L 7.09727E-7 -0.03699 " pathEditMode="relative" rAng="0" ptsTypes="AA">
                                      <p:cBhvr>
                                        <p:cTn id="29" dur="750" spd="-100000" fill="hold"/>
                                        <p:tgtEl>
                                          <p:spTgt spid="23"/>
                                        </p:tgtEl>
                                        <p:attrNameLst>
                                          <p:attrName>ppt_x</p:attrName>
                                          <p:attrName>ppt_y</p:attrName>
                                        </p:attrNameLst>
                                      </p:cBhvr>
                                      <p:rCtr x="0" y="-1861"/>
                                    </p:animMotion>
                                  </p:childTnLst>
                                </p:cTn>
                              </p:par>
                            </p:childTnLst>
                          </p:cTn>
                        </p:par>
                        <p:par>
                          <p:cTn id="30" fill="hold">
                            <p:stCondLst>
                              <p:cond delay="175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42" presetClass="path" presetSubtype="0" decel="100000" fill="hold" nodeType="withEffect">
                                  <p:stCondLst>
                                    <p:cond delay="0"/>
                                  </p:stCondLst>
                                  <p:childTnLst>
                                    <p:animMotion origin="layout" path="M 4.21241E-7 -3.15933E-6 L -0.02591 -3.15933E-6 " pathEditMode="relative" rAng="0" ptsTypes="AA">
                                      <p:cBhvr>
                                        <p:cTn id="35" dur="750" spd="-100000" fill="hold"/>
                                        <p:tgtEl>
                                          <p:spTgt spid="20"/>
                                        </p:tgtEl>
                                        <p:attrNameLst>
                                          <p:attrName>ppt_x</p:attrName>
                                          <p:attrName>ppt_y</p:attrName>
                                        </p:attrNameLst>
                                      </p:cBhvr>
                                      <p:rCtr x="-1302" y="0"/>
                                    </p:animMotion>
                                  </p:childTnLst>
                                </p:cTn>
                              </p:par>
                              <p:par>
                                <p:cTn id="36" presetID="22" presetClass="entr" presetSubtype="8" fill="hold" nodeType="with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wipe(left)">
                                      <p:cBhvr>
                                        <p:cTn id="38" dur="500"/>
                                        <p:tgtEl>
                                          <p:spTgt spid="111"/>
                                        </p:tgtEl>
                                      </p:cBhvr>
                                    </p:animEffect>
                                  </p:childTnLst>
                                </p:cTn>
                              </p:par>
                              <p:par>
                                <p:cTn id="39" presetID="10" presetClass="entr" presetSubtype="0" fill="hold"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42" presetClass="path" presetSubtype="0" decel="100000" fill="hold" nodeType="withEffect">
                                  <p:stCondLst>
                                    <p:cond delay="250"/>
                                  </p:stCondLst>
                                  <p:childTnLst>
                                    <p:animMotion origin="layout" path="M -1.25E-6 1.48148E-6 L -1.25E-6 -0.03704 " pathEditMode="relative" rAng="0" ptsTypes="AA">
                                      <p:cBhvr>
                                        <p:cTn id="43" dur="750" spd="-100000" fill="hold"/>
                                        <p:tgtEl>
                                          <p:spTgt spid="94"/>
                                        </p:tgtEl>
                                        <p:attrNameLst>
                                          <p:attrName>ppt_x</p:attrName>
                                          <p:attrName>ppt_y</p:attrName>
                                        </p:attrNameLst>
                                      </p:cBhvr>
                                      <p:rCtr x="0" y="-1852"/>
                                    </p:animMotion>
                                  </p:childTnLst>
                                </p:cTn>
                              </p:par>
                              <p:par>
                                <p:cTn id="44" presetID="10" presetClass="entr" presetSubtype="0" fill="hold" nodeType="withEffect">
                                  <p:stCondLst>
                                    <p:cond delay="50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500"/>
                                        <p:tgtEl>
                                          <p:spTgt spid="100"/>
                                        </p:tgtEl>
                                      </p:cBhvr>
                                    </p:animEffect>
                                  </p:childTnLst>
                                </p:cTn>
                              </p:par>
                              <p:par>
                                <p:cTn id="47" presetID="42" presetClass="path" presetSubtype="0" decel="100000" fill="hold" nodeType="withEffect">
                                  <p:stCondLst>
                                    <p:cond delay="500"/>
                                  </p:stCondLst>
                                  <p:childTnLst>
                                    <p:animMotion origin="layout" path="M -1.25E-6 1.48148E-6 L -1.25E-6 -0.03704 " pathEditMode="relative" rAng="0" ptsTypes="AA">
                                      <p:cBhvr>
                                        <p:cTn id="48" dur="750" spd="-100000" fill="hold"/>
                                        <p:tgtEl>
                                          <p:spTgt spid="100"/>
                                        </p:tgtEl>
                                        <p:attrNameLst>
                                          <p:attrName>ppt_x</p:attrName>
                                          <p:attrName>ppt_y</p:attrName>
                                        </p:attrNameLst>
                                      </p:cBhvr>
                                      <p:rCtr x="0" y="-1852"/>
                                    </p:animMotion>
                                  </p:childTnLst>
                                </p:cTn>
                              </p:par>
                              <p:par>
                                <p:cTn id="49" presetID="10" presetClass="entr" presetSubtype="0" fill="hold"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500"/>
                                        <p:tgtEl>
                                          <p:spTgt spid="83"/>
                                        </p:tgtEl>
                                      </p:cBhvr>
                                    </p:animEffect>
                                  </p:childTnLst>
                                </p:cTn>
                              </p:par>
                              <p:par>
                                <p:cTn id="52" presetID="42" presetClass="path" presetSubtype="0" decel="100000" fill="hold" nodeType="withEffect">
                                  <p:stCondLst>
                                    <p:cond delay="750"/>
                                  </p:stCondLst>
                                  <p:childTnLst>
                                    <p:animMotion origin="layout" path="M -1.25E-6 1.48148E-6 L -1.25E-6 -0.03704 " pathEditMode="relative" rAng="0" ptsTypes="AA">
                                      <p:cBhvr>
                                        <p:cTn id="53" dur="750" spd="-100000" fill="hold"/>
                                        <p:tgtEl>
                                          <p:spTgt spid="83"/>
                                        </p:tgtEl>
                                        <p:attrNameLst>
                                          <p:attrName>ppt_x</p:attrName>
                                          <p:attrName>ppt_y</p:attrName>
                                        </p:attrNameLst>
                                      </p:cBhvr>
                                      <p:rCtr x="0" y="-1852"/>
                                    </p:animMotion>
                                  </p:childTnLst>
                                </p:cTn>
                              </p:par>
                              <p:par>
                                <p:cTn id="54" presetID="10" presetClass="entr" presetSubtype="0" fill="hold" nodeType="withEffect">
                                  <p:stCondLst>
                                    <p:cond delay="100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childTnLst>
                                </p:cTn>
                              </p:par>
                              <p:par>
                                <p:cTn id="57" presetID="42" presetClass="path" presetSubtype="0" decel="100000" fill="hold" nodeType="withEffect">
                                  <p:stCondLst>
                                    <p:cond delay="1000"/>
                                  </p:stCondLst>
                                  <p:childTnLst>
                                    <p:animMotion origin="layout" path="M -1.25E-6 1.48148E-6 L -1.25E-6 -0.03704 " pathEditMode="relative" rAng="0" ptsTypes="AA">
                                      <p:cBhvr>
                                        <p:cTn id="58" dur="750" spd="-100000" fill="hold"/>
                                        <p:tgtEl>
                                          <p:spTgt spid="69"/>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0E4A3-2DA1-955B-6378-C93285BB54A0}"/>
              </a:ext>
            </a:extLst>
          </p:cNvPr>
          <p:cNvSpPr>
            <a:spLocks noGrp="1"/>
          </p:cNvSpPr>
          <p:nvPr>
            <p:ph type="title"/>
          </p:nvPr>
        </p:nvSpPr>
        <p:spPr>
          <a:xfrm>
            <a:off x="465138" y="632779"/>
            <a:ext cx="11533187" cy="411162"/>
          </a:xfrm>
        </p:spPr>
        <p:txBody>
          <a:bodyPr/>
          <a:lstStyle/>
          <a:p>
            <a:r>
              <a:rPr lang="en-US"/>
              <a:t>Well-planned cloud usage can help </a:t>
            </a:r>
            <a:br>
              <a:rPr lang="en-US"/>
            </a:br>
            <a:r>
              <a:rPr lang="en-US"/>
              <a:t>you significantly optimize IT spends</a:t>
            </a:r>
            <a:endParaRPr lang="en-GB"/>
          </a:p>
        </p:txBody>
      </p:sp>
      <p:sp>
        <p:nvSpPr>
          <p:cNvPr id="45" name="Rectangle 31">
            <a:extLst>
              <a:ext uri="{FF2B5EF4-FFF2-40B4-BE49-F238E27FC236}">
                <a16:creationId xmlns:a16="http://schemas.microsoft.com/office/drawing/2014/main" id="{04E4E5E7-8D5F-1746-9AA2-2B55F8061F5A}"/>
              </a:ext>
            </a:extLst>
          </p:cNvPr>
          <p:cNvSpPr/>
          <p:nvPr/>
        </p:nvSpPr>
        <p:spPr>
          <a:xfrm>
            <a:off x="8424499" y="2665111"/>
            <a:ext cx="3116622" cy="905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a:ln>
                  <a:noFill/>
                </a:ln>
                <a:solidFill>
                  <a:schemeClr val="tx1"/>
                </a:solidFill>
                <a:effectLst/>
                <a:uLnTx/>
                <a:uFillTx/>
                <a:latin typeface="Segoe UI"/>
                <a:ea typeface="+mn-ea"/>
                <a:cs typeface="+mn-cs"/>
              </a:rPr>
              <a:t>On-premises – CAPEX model</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On-premises datacenters are frequently overprovisioned for peaks resulting in excess/under-utilized capacity and excess spend. </a:t>
            </a:r>
          </a:p>
        </p:txBody>
      </p:sp>
      <p:sp>
        <p:nvSpPr>
          <p:cNvPr id="46" name="Rectangle 30">
            <a:extLst>
              <a:ext uri="{FF2B5EF4-FFF2-40B4-BE49-F238E27FC236}">
                <a16:creationId xmlns:a16="http://schemas.microsoft.com/office/drawing/2014/main" id="{34EA24DD-A5ED-5445-A726-ECA5923C8E91}"/>
              </a:ext>
            </a:extLst>
          </p:cNvPr>
          <p:cNvSpPr/>
          <p:nvPr/>
        </p:nvSpPr>
        <p:spPr>
          <a:xfrm>
            <a:off x="8424499" y="4609096"/>
            <a:ext cx="2886075" cy="879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a:ln>
                  <a:noFill/>
                </a:ln>
                <a:solidFill>
                  <a:schemeClr val="tx1"/>
                </a:solidFill>
                <a:effectLst/>
                <a:uLnTx/>
                <a:uFillTx/>
                <a:latin typeface="Segoe UI"/>
                <a:ea typeface="+mn-ea"/>
                <a:cs typeface="+mn-cs"/>
              </a:rPr>
              <a:t>Cloud</a:t>
            </a:r>
            <a:r>
              <a:rPr kumimoji="0" lang="en-US" sz="1400" b="0" i="0" u="none" strike="noStrike" kern="1200" cap="none" spc="0" normalizeH="0" baseline="0" noProof="0">
                <a:ln>
                  <a:noFill/>
                </a:ln>
                <a:solidFill>
                  <a:schemeClr val="tx1"/>
                </a:solidFill>
                <a:effectLst/>
                <a:uLnTx/>
                <a:uFillTx/>
                <a:latin typeface="Segoe UI"/>
                <a:ea typeface="+mn-ea"/>
                <a:cs typeface="+mn-cs"/>
              </a:rPr>
              <a:t> – </a:t>
            </a:r>
            <a:r>
              <a:rPr kumimoji="0" lang="en-US" sz="1400" b="1" i="0" u="none" strike="noStrike" kern="1200" cap="none" spc="0" normalizeH="0" baseline="0" noProof="0">
                <a:ln>
                  <a:noFill/>
                </a:ln>
                <a:solidFill>
                  <a:schemeClr val="tx1"/>
                </a:solidFill>
                <a:effectLst/>
                <a:uLnTx/>
                <a:uFillTx/>
                <a:latin typeface="Segoe UI"/>
                <a:ea typeface="+mn-ea"/>
                <a:cs typeface="+mn-cs"/>
              </a:rPr>
              <a:t>OPEX model</a:t>
            </a:r>
            <a:r>
              <a:rPr kumimoji="0" lang="en-US" sz="1400" b="0" i="0" u="none" strike="noStrike" kern="1200" cap="none" spc="0" normalizeH="0" baseline="0" noProof="0">
                <a:ln>
                  <a:noFill/>
                </a:ln>
                <a:solidFill>
                  <a:schemeClr val="tx1"/>
                </a:solidFill>
                <a:effectLst/>
                <a:uLnTx/>
                <a:uFillTx/>
                <a:latin typeface="Segoe UI"/>
                <a:ea typeface="+mn-ea"/>
                <a:cs typeface="+mn-cs"/>
              </a:rPr>
              <a:t>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Cloud model enables you to provision what you need, pay for what you consume</a:t>
            </a:r>
          </a:p>
        </p:txBody>
      </p:sp>
      <p:cxnSp>
        <p:nvCxnSpPr>
          <p:cNvPr id="60" name="Straight Connector 39">
            <a:extLst>
              <a:ext uri="{FF2B5EF4-FFF2-40B4-BE49-F238E27FC236}">
                <a16:creationId xmlns:a16="http://schemas.microsoft.com/office/drawing/2014/main" id="{9EC789A3-E1A8-954E-BEC2-E45D55AE1FAE}"/>
              </a:ext>
            </a:extLst>
          </p:cNvPr>
          <p:cNvCxnSpPr>
            <a:cxnSpLocks/>
          </p:cNvCxnSpPr>
          <p:nvPr/>
        </p:nvCxnSpPr>
        <p:spPr>
          <a:xfrm flipH="1">
            <a:off x="1647248" y="2908210"/>
            <a:ext cx="981827" cy="0"/>
          </a:xfrm>
          <a:prstGeom prst="line">
            <a:avLst/>
          </a:prstGeom>
          <a:ln>
            <a:solidFill>
              <a:schemeClr val="bg1">
                <a:lumMod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1" name="Straight Connector 40">
            <a:extLst>
              <a:ext uri="{FF2B5EF4-FFF2-40B4-BE49-F238E27FC236}">
                <a16:creationId xmlns:a16="http://schemas.microsoft.com/office/drawing/2014/main" id="{98D24809-990B-A74D-B874-C952AB3AE09D}"/>
              </a:ext>
            </a:extLst>
          </p:cNvPr>
          <p:cNvCxnSpPr>
            <a:cxnSpLocks/>
          </p:cNvCxnSpPr>
          <p:nvPr/>
        </p:nvCxnSpPr>
        <p:spPr>
          <a:xfrm flipH="1">
            <a:off x="1647248" y="3117760"/>
            <a:ext cx="981827" cy="0"/>
          </a:xfrm>
          <a:prstGeom prst="line">
            <a:avLst/>
          </a:prstGeom>
          <a:ln>
            <a:solidFill>
              <a:schemeClr val="bg1">
                <a:lumMod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2" name="Straight Connector 41">
            <a:extLst>
              <a:ext uri="{FF2B5EF4-FFF2-40B4-BE49-F238E27FC236}">
                <a16:creationId xmlns:a16="http://schemas.microsoft.com/office/drawing/2014/main" id="{A0181E90-F6C6-0C49-89D3-C8EDD6D9E512}"/>
              </a:ext>
            </a:extLst>
          </p:cNvPr>
          <p:cNvCxnSpPr>
            <a:cxnSpLocks/>
          </p:cNvCxnSpPr>
          <p:nvPr/>
        </p:nvCxnSpPr>
        <p:spPr>
          <a:xfrm flipH="1">
            <a:off x="1647248" y="3503523"/>
            <a:ext cx="981827" cy="0"/>
          </a:xfrm>
          <a:prstGeom prst="line">
            <a:avLst/>
          </a:prstGeom>
          <a:ln>
            <a:solidFill>
              <a:schemeClr val="bg1">
                <a:lumMod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3" name="Straight Connector 43">
            <a:extLst>
              <a:ext uri="{FF2B5EF4-FFF2-40B4-BE49-F238E27FC236}">
                <a16:creationId xmlns:a16="http://schemas.microsoft.com/office/drawing/2014/main" id="{7C206440-166A-9446-AB03-431B605AEDB6}"/>
              </a:ext>
            </a:extLst>
          </p:cNvPr>
          <p:cNvCxnSpPr>
            <a:cxnSpLocks/>
          </p:cNvCxnSpPr>
          <p:nvPr/>
        </p:nvCxnSpPr>
        <p:spPr>
          <a:xfrm flipH="1">
            <a:off x="1647248" y="3970248"/>
            <a:ext cx="981827" cy="0"/>
          </a:xfrm>
          <a:prstGeom prst="line">
            <a:avLst/>
          </a:prstGeom>
          <a:ln>
            <a:solidFill>
              <a:schemeClr val="bg1">
                <a:lumMod val="50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4" name="Straight Connector 44">
            <a:extLst>
              <a:ext uri="{FF2B5EF4-FFF2-40B4-BE49-F238E27FC236}">
                <a16:creationId xmlns:a16="http://schemas.microsoft.com/office/drawing/2014/main" id="{8E627CF5-566F-744F-96B8-075DE92A2260}"/>
              </a:ext>
            </a:extLst>
          </p:cNvPr>
          <p:cNvCxnSpPr>
            <a:cxnSpLocks/>
          </p:cNvCxnSpPr>
          <p:nvPr/>
        </p:nvCxnSpPr>
        <p:spPr>
          <a:xfrm flipH="1">
            <a:off x="1647248" y="4851311"/>
            <a:ext cx="981827" cy="0"/>
          </a:xfrm>
          <a:prstGeom prst="line">
            <a:avLst/>
          </a:prstGeom>
          <a:ln>
            <a:solidFill>
              <a:schemeClr val="bg1">
                <a:lumMod val="50000"/>
              </a:schemeClr>
            </a:solidFill>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65" name="Chart 32">
            <a:extLst>
              <a:ext uri="{FF2B5EF4-FFF2-40B4-BE49-F238E27FC236}">
                <a16:creationId xmlns:a16="http://schemas.microsoft.com/office/drawing/2014/main" id="{92669A6D-08C1-6042-B890-DBA4D463D890}"/>
              </a:ext>
            </a:extLst>
          </p:cNvPr>
          <p:cNvGraphicFramePr>
            <a:graphicFrameLocks/>
          </p:cNvGraphicFramePr>
          <p:nvPr/>
        </p:nvGraphicFramePr>
        <p:xfrm>
          <a:off x="1489155" y="2780249"/>
          <a:ext cx="3903842" cy="2812848"/>
        </p:xfrm>
        <a:graphic>
          <a:graphicData uri="http://schemas.openxmlformats.org/drawingml/2006/chart">
            <c:chart xmlns:c="http://schemas.openxmlformats.org/drawingml/2006/chart" xmlns:r="http://schemas.openxmlformats.org/officeDocument/2006/relationships" r:id="rId3"/>
          </a:graphicData>
        </a:graphic>
      </p:graphicFrame>
      <p:sp>
        <p:nvSpPr>
          <p:cNvPr id="66" name="Rectangle 10">
            <a:extLst>
              <a:ext uri="{FF2B5EF4-FFF2-40B4-BE49-F238E27FC236}">
                <a16:creationId xmlns:a16="http://schemas.microsoft.com/office/drawing/2014/main" id="{D41F56BA-C659-9C45-BD30-B6A45CFD827E}"/>
              </a:ext>
            </a:extLst>
          </p:cNvPr>
          <p:cNvSpPr/>
          <p:nvPr/>
        </p:nvSpPr>
        <p:spPr>
          <a:xfrm>
            <a:off x="713707" y="2804119"/>
            <a:ext cx="965200" cy="208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tx1"/>
                </a:solidFill>
                <a:effectLst/>
                <a:uLnTx/>
                <a:uFillTx/>
                <a:latin typeface="Segoe UI Semibold"/>
                <a:ea typeface="+mn-ea"/>
                <a:cs typeface="+mn-cs"/>
              </a:rPr>
              <a:t>Network,5%</a:t>
            </a:r>
          </a:p>
        </p:txBody>
      </p:sp>
      <p:sp>
        <p:nvSpPr>
          <p:cNvPr id="67" name="Rectangle 34">
            <a:extLst>
              <a:ext uri="{FF2B5EF4-FFF2-40B4-BE49-F238E27FC236}">
                <a16:creationId xmlns:a16="http://schemas.microsoft.com/office/drawing/2014/main" id="{097A241F-FC82-7248-A016-52E245A7E833}"/>
              </a:ext>
            </a:extLst>
          </p:cNvPr>
          <p:cNvSpPr/>
          <p:nvPr/>
        </p:nvSpPr>
        <p:spPr>
          <a:xfrm>
            <a:off x="538447" y="3003893"/>
            <a:ext cx="1140460" cy="208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tx1"/>
                </a:solidFill>
                <a:effectLst/>
                <a:uLnTx/>
                <a:uFillTx/>
                <a:latin typeface="Segoe UI Semibold"/>
                <a:ea typeface="+mn-ea"/>
                <a:cs typeface="+mn-cs"/>
              </a:rPr>
              <a:t>People,10%</a:t>
            </a:r>
          </a:p>
        </p:txBody>
      </p:sp>
      <p:sp>
        <p:nvSpPr>
          <p:cNvPr id="68" name="Rectangle 35">
            <a:extLst>
              <a:ext uri="{FF2B5EF4-FFF2-40B4-BE49-F238E27FC236}">
                <a16:creationId xmlns:a16="http://schemas.microsoft.com/office/drawing/2014/main" id="{E7E1ED39-8364-BD48-A182-A5E6A5F5CCE3}"/>
              </a:ext>
            </a:extLst>
          </p:cNvPr>
          <p:cNvSpPr/>
          <p:nvPr/>
        </p:nvSpPr>
        <p:spPr>
          <a:xfrm>
            <a:off x="538447" y="3399432"/>
            <a:ext cx="1140460" cy="208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tx1"/>
                </a:solidFill>
                <a:effectLst/>
                <a:uLnTx/>
                <a:uFillTx/>
                <a:latin typeface="Segoe UI Semibold"/>
                <a:ea typeface="+mn-ea"/>
                <a:cs typeface="+mn-cs"/>
              </a:rPr>
              <a:t>Power,20%</a:t>
            </a:r>
          </a:p>
        </p:txBody>
      </p:sp>
      <p:sp>
        <p:nvSpPr>
          <p:cNvPr id="69" name="Rectangle 36">
            <a:extLst>
              <a:ext uri="{FF2B5EF4-FFF2-40B4-BE49-F238E27FC236}">
                <a16:creationId xmlns:a16="http://schemas.microsoft.com/office/drawing/2014/main" id="{24C9AA95-AB66-6D42-BFA6-6696228B8509}"/>
              </a:ext>
            </a:extLst>
          </p:cNvPr>
          <p:cNvSpPr/>
          <p:nvPr/>
        </p:nvSpPr>
        <p:spPr>
          <a:xfrm>
            <a:off x="538447" y="3860066"/>
            <a:ext cx="1140460" cy="208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tx1"/>
                </a:solidFill>
                <a:effectLst/>
                <a:uLnTx/>
                <a:uFillTx/>
                <a:latin typeface="Segoe UI Semibold"/>
                <a:ea typeface="+mn-ea"/>
                <a:cs typeface="+mn-cs"/>
              </a:rPr>
              <a:t>Building,15%</a:t>
            </a:r>
          </a:p>
        </p:txBody>
      </p:sp>
      <p:sp>
        <p:nvSpPr>
          <p:cNvPr id="70" name="Rectangle 37">
            <a:extLst>
              <a:ext uri="{FF2B5EF4-FFF2-40B4-BE49-F238E27FC236}">
                <a16:creationId xmlns:a16="http://schemas.microsoft.com/office/drawing/2014/main" id="{2612FDC5-AF8B-FE40-B297-60A9C1730FD3}"/>
              </a:ext>
            </a:extLst>
          </p:cNvPr>
          <p:cNvSpPr/>
          <p:nvPr/>
        </p:nvSpPr>
        <p:spPr>
          <a:xfrm>
            <a:off x="538447" y="4747220"/>
            <a:ext cx="1140460" cy="208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tx1"/>
                </a:solidFill>
                <a:effectLst/>
                <a:uLnTx/>
                <a:uFillTx/>
                <a:latin typeface="Segoe UI Semibold"/>
                <a:ea typeface="+mn-ea"/>
                <a:cs typeface="+mn-cs"/>
              </a:rPr>
              <a:t>Server,50%</a:t>
            </a:r>
          </a:p>
        </p:txBody>
      </p:sp>
      <p:sp>
        <p:nvSpPr>
          <p:cNvPr id="71" name="Rectangle 45">
            <a:extLst>
              <a:ext uri="{FF2B5EF4-FFF2-40B4-BE49-F238E27FC236}">
                <a16:creationId xmlns:a16="http://schemas.microsoft.com/office/drawing/2014/main" id="{399BCEB3-4C60-F34F-B90D-8F1C30902F6F}"/>
              </a:ext>
            </a:extLst>
          </p:cNvPr>
          <p:cNvSpPr/>
          <p:nvPr/>
        </p:nvSpPr>
        <p:spPr>
          <a:xfrm>
            <a:off x="2640270" y="2420198"/>
            <a:ext cx="1514573" cy="296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chemeClr val="tx2"/>
                </a:solidFill>
                <a:effectLst/>
                <a:uLnTx/>
                <a:uFillTx/>
                <a:latin typeface="Segoe UI Semibold"/>
                <a:ea typeface="+mn-ea"/>
                <a:cs typeface="+mn-cs"/>
              </a:rPr>
              <a:t>On-premises cost</a:t>
            </a:r>
          </a:p>
        </p:txBody>
      </p:sp>
      <p:graphicFrame>
        <p:nvGraphicFramePr>
          <p:cNvPr id="73" name="Chart 82">
            <a:extLst>
              <a:ext uri="{FF2B5EF4-FFF2-40B4-BE49-F238E27FC236}">
                <a16:creationId xmlns:a16="http://schemas.microsoft.com/office/drawing/2014/main" id="{1AE80679-1987-A049-9A79-E5FC36EC852C}"/>
              </a:ext>
            </a:extLst>
          </p:cNvPr>
          <p:cNvGraphicFramePr>
            <a:graphicFrameLocks/>
          </p:cNvGraphicFramePr>
          <p:nvPr>
            <p:extLst>
              <p:ext uri="{D42A27DB-BD31-4B8C-83A1-F6EECF244321}">
                <p14:modId xmlns:p14="http://schemas.microsoft.com/office/powerpoint/2010/main" val="2917876291"/>
              </p:ext>
            </p:extLst>
          </p:nvPr>
        </p:nvGraphicFramePr>
        <p:xfrm>
          <a:off x="5439752" y="3962100"/>
          <a:ext cx="3140194" cy="1700855"/>
        </p:xfrm>
        <a:graphic>
          <a:graphicData uri="http://schemas.openxmlformats.org/drawingml/2006/chart">
            <c:chart xmlns:c="http://schemas.openxmlformats.org/drawingml/2006/chart" xmlns:r="http://schemas.openxmlformats.org/officeDocument/2006/relationships" r:id="rId4"/>
          </a:graphicData>
        </a:graphic>
      </p:graphicFrame>
      <p:sp>
        <p:nvSpPr>
          <p:cNvPr id="76" name="Rectangle 46">
            <a:extLst>
              <a:ext uri="{FF2B5EF4-FFF2-40B4-BE49-F238E27FC236}">
                <a16:creationId xmlns:a16="http://schemas.microsoft.com/office/drawing/2014/main" id="{7405BA41-D173-8F44-9466-8D87CCBE54D0}"/>
              </a:ext>
            </a:extLst>
          </p:cNvPr>
          <p:cNvSpPr/>
          <p:nvPr/>
        </p:nvSpPr>
        <p:spPr>
          <a:xfrm>
            <a:off x="4462291" y="2420198"/>
            <a:ext cx="1514573" cy="296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chemeClr val="tx2"/>
                </a:solidFill>
                <a:effectLst/>
                <a:uLnTx/>
                <a:uFillTx/>
                <a:latin typeface="Segoe UI Semibold"/>
                <a:ea typeface="+mn-ea"/>
                <a:cs typeface="+mn-cs"/>
              </a:rPr>
              <a:t>Datacenter capacity</a:t>
            </a:r>
          </a:p>
        </p:txBody>
      </p:sp>
      <p:sp>
        <p:nvSpPr>
          <p:cNvPr id="77" name="Right Triangle 50">
            <a:extLst>
              <a:ext uri="{FF2B5EF4-FFF2-40B4-BE49-F238E27FC236}">
                <a16:creationId xmlns:a16="http://schemas.microsoft.com/office/drawing/2014/main" id="{70895216-8468-C74E-A38F-BD89FCBBCA34}"/>
              </a:ext>
            </a:extLst>
          </p:cNvPr>
          <p:cNvSpPr/>
          <p:nvPr/>
        </p:nvSpPr>
        <p:spPr>
          <a:xfrm>
            <a:off x="4154844" y="2819935"/>
            <a:ext cx="485493" cy="270510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50E6FF"/>
              </a:solidFill>
              <a:effectLst/>
              <a:uLnTx/>
              <a:uFillTx/>
              <a:latin typeface="Segoe UI Semibold"/>
              <a:ea typeface="+mn-ea"/>
              <a:cs typeface="+mn-cs"/>
            </a:endParaRPr>
          </a:p>
        </p:txBody>
      </p:sp>
      <p:sp>
        <p:nvSpPr>
          <p:cNvPr id="78" name="Right Triangle 66">
            <a:extLst>
              <a:ext uri="{FF2B5EF4-FFF2-40B4-BE49-F238E27FC236}">
                <a16:creationId xmlns:a16="http://schemas.microsoft.com/office/drawing/2014/main" id="{D4DF1567-F1EE-0042-81BA-1F1AD1D3EDB2}"/>
              </a:ext>
            </a:extLst>
          </p:cNvPr>
          <p:cNvSpPr/>
          <p:nvPr/>
        </p:nvSpPr>
        <p:spPr>
          <a:xfrm>
            <a:off x="5884951" y="4041820"/>
            <a:ext cx="550863" cy="1483491"/>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50E6FF"/>
              </a:solidFill>
              <a:effectLst/>
              <a:uLnTx/>
              <a:uFillTx/>
              <a:latin typeface="Segoe UI Semibold"/>
              <a:ea typeface="+mn-ea"/>
              <a:cs typeface="+mn-cs"/>
            </a:endParaRPr>
          </a:p>
        </p:txBody>
      </p:sp>
      <p:sp>
        <p:nvSpPr>
          <p:cNvPr id="79" name="Rectangle 77">
            <a:extLst>
              <a:ext uri="{FF2B5EF4-FFF2-40B4-BE49-F238E27FC236}">
                <a16:creationId xmlns:a16="http://schemas.microsoft.com/office/drawing/2014/main" id="{F407F23B-BEAF-A141-9C2E-A8646D6EAF5C}"/>
              </a:ext>
            </a:extLst>
          </p:cNvPr>
          <p:cNvSpPr/>
          <p:nvPr/>
        </p:nvSpPr>
        <p:spPr>
          <a:xfrm>
            <a:off x="6284312" y="3650482"/>
            <a:ext cx="1514573" cy="296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100" b="0" i="0" u="none" strike="noStrike" kern="1200" cap="none" spc="0" normalizeH="0" baseline="0" noProof="0">
                <a:ln>
                  <a:noFill/>
                </a:ln>
                <a:solidFill>
                  <a:schemeClr val="tx2"/>
                </a:solidFill>
                <a:effectLst/>
                <a:uLnTx/>
                <a:uFillTx/>
                <a:latin typeface="Segoe UI Semibold"/>
                <a:ea typeface="+mn-ea"/>
                <a:cs typeface="+mn-cs"/>
              </a:rPr>
              <a:t>Server capacity</a:t>
            </a:r>
          </a:p>
        </p:txBody>
      </p:sp>
      <p:graphicFrame>
        <p:nvGraphicFramePr>
          <p:cNvPr id="75" name="Chart 87">
            <a:extLst>
              <a:ext uri="{FF2B5EF4-FFF2-40B4-BE49-F238E27FC236}">
                <a16:creationId xmlns:a16="http://schemas.microsoft.com/office/drawing/2014/main" id="{C4C21105-7CE9-5044-98EC-CD86A6C52B8E}"/>
              </a:ext>
            </a:extLst>
          </p:cNvPr>
          <p:cNvGraphicFramePr>
            <a:graphicFrameLocks/>
          </p:cNvGraphicFramePr>
          <p:nvPr>
            <p:extLst>
              <p:ext uri="{D42A27DB-BD31-4B8C-83A1-F6EECF244321}">
                <p14:modId xmlns:p14="http://schemas.microsoft.com/office/powerpoint/2010/main" val="2990541858"/>
              </p:ext>
            </p:extLst>
          </p:nvPr>
        </p:nvGraphicFramePr>
        <p:xfrm>
          <a:off x="3732686" y="2789775"/>
          <a:ext cx="3092922" cy="2812848"/>
        </p:xfrm>
        <a:graphic>
          <a:graphicData uri="http://schemas.openxmlformats.org/drawingml/2006/chart">
            <c:chart xmlns:c="http://schemas.openxmlformats.org/drawingml/2006/chart" xmlns:r="http://schemas.openxmlformats.org/officeDocument/2006/relationships" r:id="rId5"/>
          </a:graphicData>
        </a:graphic>
      </p:graphicFrame>
      <p:sp>
        <p:nvSpPr>
          <p:cNvPr id="81" name="TextBox 1">
            <a:extLst>
              <a:ext uri="{FF2B5EF4-FFF2-40B4-BE49-F238E27FC236}">
                <a16:creationId xmlns:a16="http://schemas.microsoft.com/office/drawing/2014/main" id="{2A1FD9FD-7C80-BA48-833B-A12CCE71AFCA}"/>
              </a:ext>
            </a:extLst>
          </p:cNvPr>
          <p:cNvSpPr txBox="1"/>
          <p:nvPr/>
        </p:nvSpPr>
        <p:spPr>
          <a:xfrm>
            <a:off x="1791151" y="5593097"/>
            <a:ext cx="66848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2"/>
                </a:solidFill>
                <a:effectLst/>
                <a:uLnTx/>
                <a:uFillTx/>
                <a:latin typeface="Segoe UI"/>
                <a:ea typeface="+mn-ea"/>
                <a:cs typeface="+mn-cs"/>
              </a:rPr>
              <a:t>Typical datacenter cost structure and utilization pattern (illustrative) </a:t>
            </a:r>
          </a:p>
        </p:txBody>
      </p:sp>
    </p:spTree>
    <p:extLst>
      <p:ext uri="{BB962C8B-B14F-4D97-AF65-F5344CB8AC3E}">
        <p14:creationId xmlns:p14="http://schemas.microsoft.com/office/powerpoint/2010/main" val="44459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EFE87718-3092-274F-9C29-93E3A6D7C92A}"/>
              </a:ext>
            </a:extLst>
          </p:cNvPr>
          <p:cNvGrpSpPr/>
          <p:nvPr/>
        </p:nvGrpSpPr>
        <p:grpSpPr>
          <a:xfrm>
            <a:off x="3807184" y="1620854"/>
            <a:ext cx="8127692" cy="5004798"/>
            <a:chOff x="5006139" y="1931627"/>
            <a:chExt cx="6746395" cy="4154235"/>
          </a:xfrm>
        </p:grpSpPr>
        <p:sp>
          <p:nvSpPr>
            <p:cNvPr id="96" name="Rectangle 42">
              <a:extLst>
                <a:ext uri="{FF2B5EF4-FFF2-40B4-BE49-F238E27FC236}">
                  <a16:creationId xmlns:a16="http://schemas.microsoft.com/office/drawing/2014/main" id="{DB3B6D07-555B-5244-832B-123F63D2E4F9}"/>
                </a:ext>
              </a:extLst>
            </p:cNvPr>
            <p:cNvSpPr/>
            <p:nvPr/>
          </p:nvSpPr>
          <p:spPr>
            <a:xfrm>
              <a:off x="5098577" y="1931733"/>
              <a:ext cx="6561519" cy="414553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Segoe UI"/>
                <a:ea typeface="+mn-ea"/>
                <a:cs typeface="+mn-cs"/>
              </a:endParaRPr>
            </a:p>
          </p:txBody>
        </p:sp>
        <p:graphicFrame>
          <p:nvGraphicFramePr>
            <p:cNvPr id="97" name="Chart 92">
              <a:extLst>
                <a:ext uri="{FF2B5EF4-FFF2-40B4-BE49-F238E27FC236}">
                  <a16:creationId xmlns:a16="http://schemas.microsoft.com/office/drawing/2014/main" id="{43152ABC-2BAA-E14B-A1BA-6660AC3EE30C}"/>
                </a:ext>
              </a:extLst>
            </p:cNvPr>
            <p:cNvGraphicFramePr>
              <a:graphicFrameLocks/>
            </p:cNvGraphicFramePr>
            <p:nvPr>
              <p:extLst>
                <p:ext uri="{D42A27DB-BD31-4B8C-83A1-F6EECF244321}">
                  <p14:modId xmlns:p14="http://schemas.microsoft.com/office/powerpoint/2010/main" val="3714101150"/>
                </p:ext>
              </p:extLst>
            </p:nvPr>
          </p:nvGraphicFramePr>
          <p:xfrm>
            <a:off x="5006139" y="1931627"/>
            <a:ext cx="6746395" cy="4154235"/>
          </p:xfrm>
          <a:graphic>
            <a:graphicData uri="http://schemas.openxmlformats.org/drawingml/2006/chart">
              <c:chart xmlns:c="http://schemas.openxmlformats.org/drawingml/2006/chart" xmlns:r="http://schemas.openxmlformats.org/officeDocument/2006/relationships" r:id="rId3"/>
            </a:graphicData>
          </a:graphic>
        </p:graphicFrame>
        <p:sp>
          <p:nvSpPr>
            <p:cNvPr id="99" name="Rectangle 80">
              <a:extLst>
                <a:ext uri="{FF2B5EF4-FFF2-40B4-BE49-F238E27FC236}">
                  <a16:creationId xmlns:a16="http://schemas.microsoft.com/office/drawing/2014/main" id="{73EA8F0F-DC01-E342-8118-5C8164C19DAB}"/>
                </a:ext>
              </a:extLst>
            </p:cNvPr>
            <p:cNvSpPr/>
            <p:nvPr/>
          </p:nvSpPr>
          <p:spPr>
            <a:xfrm>
              <a:off x="5274713" y="1940823"/>
              <a:ext cx="6197763" cy="24638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100% On-prem capacity</a:t>
              </a:r>
            </a:p>
          </p:txBody>
        </p:sp>
        <p:cxnSp>
          <p:nvCxnSpPr>
            <p:cNvPr id="100" name="Straight Connector 83">
              <a:extLst>
                <a:ext uri="{FF2B5EF4-FFF2-40B4-BE49-F238E27FC236}">
                  <a16:creationId xmlns:a16="http://schemas.microsoft.com/office/drawing/2014/main" id="{8F4ABA1E-3F10-AF4B-83F1-7279A8279471}"/>
                </a:ext>
              </a:extLst>
            </p:cNvPr>
            <p:cNvCxnSpPr>
              <a:cxnSpLocks/>
            </p:cNvCxnSpPr>
            <p:nvPr/>
          </p:nvCxnSpPr>
          <p:spPr>
            <a:xfrm>
              <a:off x="5274713" y="2216384"/>
              <a:ext cx="6197763" cy="0"/>
            </a:xfrm>
            <a:prstGeom prst="line">
              <a:avLst/>
            </a:prstGeom>
            <a:noFill/>
            <a:ln w="22225" cap="flat" cmpd="sng" algn="ctr">
              <a:solidFill>
                <a:srgbClr val="00B0F0"/>
              </a:solidFill>
              <a:prstDash val="solid"/>
              <a:miter lim="800000"/>
            </a:ln>
            <a:effectLst/>
          </p:spPr>
        </p:cxnSp>
        <p:cxnSp>
          <p:nvCxnSpPr>
            <p:cNvPr id="101" name="Straight Connector 84">
              <a:extLst>
                <a:ext uri="{FF2B5EF4-FFF2-40B4-BE49-F238E27FC236}">
                  <a16:creationId xmlns:a16="http://schemas.microsoft.com/office/drawing/2014/main" id="{B52997A6-7DD9-774D-A14E-26FB541D8C22}"/>
                </a:ext>
              </a:extLst>
            </p:cNvPr>
            <p:cNvCxnSpPr>
              <a:cxnSpLocks/>
            </p:cNvCxnSpPr>
            <p:nvPr/>
          </p:nvCxnSpPr>
          <p:spPr>
            <a:xfrm>
              <a:off x="5274713" y="5919928"/>
              <a:ext cx="6197763" cy="0"/>
            </a:xfrm>
            <a:prstGeom prst="line">
              <a:avLst/>
            </a:prstGeom>
            <a:noFill/>
            <a:ln w="22225" cap="flat" cmpd="sng" algn="ctr">
              <a:solidFill>
                <a:srgbClr val="00B0F0"/>
              </a:solidFill>
              <a:prstDash val="solid"/>
              <a:miter lim="800000"/>
            </a:ln>
            <a:effectLst/>
          </p:spPr>
        </p:cxnSp>
        <p:sp>
          <p:nvSpPr>
            <p:cNvPr id="102" name="Rectangle 85" descr="Chart indicating how well optimized cloud usage and free up excess capacity, allowing customers to optimize spend&#10;">
              <a:extLst>
                <a:ext uri="{FF2B5EF4-FFF2-40B4-BE49-F238E27FC236}">
                  <a16:creationId xmlns:a16="http://schemas.microsoft.com/office/drawing/2014/main" id="{9CEEFB06-DB04-AA49-88F7-2350A5BFCD48}"/>
                </a:ext>
              </a:extLst>
            </p:cNvPr>
            <p:cNvSpPr/>
            <p:nvPr/>
          </p:nvSpPr>
          <p:spPr>
            <a:xfrm>
              <a:off x="5259337" y="5187493"/>
              <a:ext cx="6197763" cy="2463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Semibold"/>
                  <a:ea typeface="+mn-ea"/>
                  <a:cs typeface="Segoe UI" panose="020B0502040204020203" pitchFamily="34" charset="0"/>
                </a:rPr>
                <a:t>Reservations (up to 72% lower price)</a:t>
              </a:r>
            </a:p>
          </p:txBody>
        </p:sp>
        <p:sp>
          <p:nvSpPr>
            <p:cNvPr id="103" name="Rectangle 86">
              <a:extLst>
                <a:ext uri="{FF2B5EF4-FFF2-40B4-BE49-F238E27FC236}">
                  <a16:creationId xmlns:a16="http://schemas.microsoft.com/office/drawing/2014/main" id="{68EE25C3-1037-624A-90C4-F00D7185B837}"/>
                </a:ext>
              </a:extLst>
            </p:cNvPr>
            <p:cNvSpPr/>
            <p:nvPr/>
          </p:nvSpPr>
          <p:spPr>
            <a:xfrm>
              <a:off x="5259337" y="5481149"/>
              <a:ext cx="6197763" cy="2463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Semibold"/>
                  <a:ea typeface="+mn-ea"/>
                  <a:cs typeface="Segoe UI" panose="020B0502040204020203" pitchFamily="34" charset="0"/>
                </a:rPr>
                <a:t>30% Avg utilization</a:t>
              </a:r>
            </a:p>
          </p:txBody>
        </p:sp>
        <p:cxnSp>
          <p:nvCxnSpPr>
            <p:cNvPr id="104" name="Straight Connector 87">
              <a:extLst>
                <a:ext uri="{FF2B5EF4-FFF2-40B4-BE49-F238E27FC236}">
                  <a16:creationId xmlns:a16="http://schemas.microsoft.com/office/drawing/2014/main" id="{529A5F87-987D-B845-902B-65B8559B0CBE}"/>
                </a:ext>
              </a:extLst>
            </p:cNvPr>
            <p:cNvCxnSpPr>
              <a:cxnSpLocks/>
            </p:cNvCxnSpPr>
            <p:nvPr/>
          </p:nvCxnSpPr>
          <p:spPr>
            <a:xfrm>
              <a:off x="5274713" y="3336765"/>
              <a:ext cx="6197763" cy="0"/>
            </a:xfrm>
            <a:prstGeom prst="line">
              <a:avLst/>
            </a:prstGeom>
            <a:noFill/>
            <a:ln w="22225" cap="flat" cmpd="sng" algn="ctr">
              <a:solidFill>
                <a:schemeClr val="tx2"/>
              </a:solidFill>
              <a:prstDash val="solid"/>
              <a:miter lim="800000"/>
            </a:ln>
            <a:effectLst/>
          </p:spPr>
        </p:cxnSp>
        <p:cxnSp>
          <p:nvCxnSpPr>
            <p:cNvPr id="105" name="Straight Connector 88">
              <a:extLst>
                <a:ext uri="{FF2B5EF4-FFF2-40B4-BE49-F238E27FC236}">
                  <a16:creationId xmlns:a16="http://schemas.microsoft.com/office/drawing/2014/main" id="{9B39FC13-D517-3D47-8252-405B4036756D}"/>
                </a:ext>
              </a:extLst>
            </p:cNvPr>
            <p:cNvCxnSpPr>
              <a:cxnSpLocks/>
            </p:cNvCxnSpPr>
            <p:nvPr/>
          </p:nvCxnSpPr>
          <p:spPr>
            <a:xfrm flipV="1">
              <a:off x="5274713" y="4975979"/>
              <a:ext cx="6197763" cy="905"/>
            </a:xfrm>
            <a:prstGeom prst="line">
              <a:avLst/>
            </a:prstGeom>
            <a:noFill/>
            <a:ln w="19050" cap="flat" cmpd="sng" algn="ctr">
              <a:solidFill>
                <a:schemeClr val="bg1"/>
              </a:solidFill>
              <a:prstDash val="solid"/>
              <a:miter lim="800000"/>
            </a:ln>
            <a:effectLst/>
          </p:spPr>
        </p:cxnSp>
        <p:sp>
          <p:nvSpPr>
            <p:cNvPr id="106" name="Rectangle 89">
              <a:extLst>
                <a:ext uri="{FF2B5EF4-FFF2-40B4-BE49-F238E27FC236}">
                  <a16:creationId xmlns:a16="http://schemas.microsoft.com/office/drawing/2014/main" id="{91E6F1DB-45AF-7046-8837-130B3D6651EE}"/>
                </a:ext>
              </a:extLst>
            </p:cNvPr>
            <p:cNvSpPr/>
            <p:nvPr/>
          </p:nvSpPr>
          <p:spPr>
            <a:xfrm>
              <a:off x="8114410" y="3401881"/>
              <a:ext cx="807481" cy="24638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50E6FF"/>
                  </a:solidFill>
                  <a:effectLst/>
                  <a:uLnTx/>
                  <a:uFillTx/>
                  <a:latin typeface="Segoe UI Semibold"/>
                  <a:ea typeface="+mn-ea"/>
                  <a:cs typeface="Segoe UI" panose="020B0502040204020203" pitchFamily="34" charset="0"/>
                </a:rPr>
                <a:t>Pay-go</a:t>
              </a:r>
            </a:p>
          </p:txBody>
        </p:sp>
        <p:sp>
          <p:nvSpPr>
            <p:cNvPr id="107" name="Rectangle 90">
              <a:extLst>
                <a:ext uri="{FF2B5EF4-FFF2-40B4-BE49-F238E27FC236}">
                  <a16:creationId xmlns:a16="http://schemas.microsoft.com/office/drawing/2014/main" id="{C027BCCA-E9DB-0843-A6C3-8FC171C48F61}"/>
                </a:ext>
              </a:extLst>
            </p:cNvPr>
            <p:cNvSpPr/>
            <p:nvPr/>
          </p:nvSpPr>
          <p:spPr>
            <a:xfrm>
              <a:off x="5274713" y="2701655"/>
              <a:ext cx="6197763" cy="24638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70% Peak utilization</a:t>
              </a:r>
            </a:p>
          </p:txBody>
        </p:sp>
        <p:sp>
          <p:nvSpPr>
            <p:cNvPr id="108" name="Rectangle 91">
              <a:extLst>
                <a:ext uri="{FF2B5EF4-FFF2-40B4-BE49-F238E27FC236}">
                  <a16:creationId xmlns:a16="http://schemas.microsoft.com/office/drawing/2014/main" id="{42BB3D1A-A522-2440-9AE0-67BF7BF4B3AF}"/>
                </a:ext>
              </a:extLst>
            </p:cNvPr>
            <p:cNvSpPr/>
            <p:nvPr/>
          </p:nvSpPr>
          <p:spPr>
            <a:xfrm>
              <a:off x="5274713" y="2295726"/>
              <a:ext cx="6197763" cy="24638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Right sizing/elimination</a:t>
              </a:r>
            </a:p>
          </p:txBody>
        </p:sp>
      </p:grpSp>
      <p:sp>
        <p:nvSpPr>
          <p:cNvPr id="2" name="Title 1">
            <a:extLst>
              <a:ext uri="{FF2B5EF4-FFF2-40B4-BE49-F238E27FC236}">
                <a16:creationId xmlns:a16="http://schemas.microsoft.com/office/drawing/2014/main" id="{55D0E4A3-2DA1-955B-6378-C93285BB54A0}"/>
              </a:ext>
            </a:extLst>
          </p:cNvPr>
          <p:cNvSpPr>
            <a:spLocks noGrp="1"/>
          </p:cNvSpPr>
          <p:nvPr>
            <p:ph type="title"/>
          </p:nvPr>
        </p:nvSpPr>
        <p:spPr>
          <a:xfrm>
            <a:off x="465138" y="632779"/>
            <a:ext cx="11533187" cy="411162"/>
          </a:xfrm>
        </p:spPr>
        <p:txBody>
          <a:bodyPr/>
          <a:lstStyle/>
          <a:p>
            <a:r>
              <a:rPr lang="en-US"/>
              <a:t>Migrating to the cloud enables significant </a:t>
            </a:r>
            <a:br>
              <a:rPr lang="en-US"/>
            </a:br>
            <a:r>
              <a:rPr lang="en-US"/>
              <a:t>operational efficiencies vs. on-premises </a:t>
            </a:r>
            <a:endParaRPr lang="en-GB"/>
          </a:p>
        </p:txBody>
      </p:sp>
      <p:sp>
        <p:nvSpPr>
          <p:cNvPr id="80" name="TextBox 84">
            <a:extLst>
              <a:ext uri="{FF2B5EF4-FFF2-40B4-BE49-F238E27FC236}">
                <a16:creationId xmlns:a16="http://schemas.microsoft.com/office/drawing/2014/main" id="{3FFF9FEE-F1A5-164D-A85E-AA41276BCBC5}"/>
              </a:ext>
            </a:extLst>
          </p:cNvPr>
          <p:cNvSpPr txBox="1"/>
          <p:nvPr/>
        </p:nvSpPr>
        <p:spPr>
          <a:xfrm>
            <a:off x="9258300" y="7123452"/>
            <a:ext cx="1743075" cy="461665"/>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rgbClr val="50E6FF"/>
                </a:solidFill>
                <a:effectLst/>
                <a:uLnTx/>
                <a:uFillTx/>
                <a:latin typeface="Segoe UI Semibold"/>
                <a:ea typeface="+mn-ea"/>
                <a:cs typeface="Segoe UI" panose="020B0502040204020203" pitchFamily="34" charset="0"/>
              </a:rPr>
              <a:t>MW = Megawatts</a:t>
            </a:r>
          </a:p>
        </p:txBody>
      </p:sp>
      <p:sp>
        <p:nvSpPr>
          <p:cNvPr id="83" name="Rectangle 94">
            <a:extLst>
              <a:ext uri="{FF2B5EF4-FFF2-40B4-BE49-F238E27FC236}">
                <a16:creationId xmlns:a16="http://schemas.microsoft.com/office/drawing/2014/main" id="{F38E3CB9-4117-664F-B051-412C173744DF}"/>
              </a:ext>
            </a:extLst>
          </p:cNvPr>
          <p:cNvSpPr/>
          <p:nvPr/>
        </p:nvSpPr>
        <p:spPr>
          <a:xfrm>
            <a:off x="1059518" y="4910526"/>
            <a:ext cx="2920527" cy="1114869"/>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sng" strike="noStrike" kern="0" cap="none" spc="0" normalizeH="0" baseline="0" noProof="0">
                <a:ln>
                  <a:noFill/>
                </a:ln>
                <a:effectLst/>
                <a:uLnTx/>
                <a:uFillTx/>
                <a:latin typeface="Segoe UI"/>
                <a:ea typeface="+mn-ea"/>
                <a:cs typeface="Segoe UI Semibold" panose="020B0702040204020203" pitchFamily="34" charset="0"/>
              </a:rPr>
              <a:t>Base workloads</a:t>
            </a:r>
            <a:r>
              <a:rPr kumimoji="0" lang="en-US" sz="1400" b="0" i="0" u="none" strike="noStrike" kern="0" cap="none" spc="0" normalizeH="0" baseline="0" noProof="0">
                <a:ln>
                  <a:noFill/>
                </a:ln>
                <a:effectLst/>
                <a:uLnTx/>
                <a:uFillTx/>
                <a:latin typeface="Segoe UI"/>
                <a:ea typeface="+mn-ea"/>
                <a:cs typeface="Segoe UI Semibold" panose="020B0702040204020203" pitchFamily="34" charset="0"/>
              </a:rPr>
              <a:t> – steady state, typically covers all day </a:t>
            </a:r>
            <a:br>
              <a:rPr kumimoji="0" lang="en-US" sz="1400" b="0" i="0" u="none" strike="noStrike" kern="0" cap="none" spc="0" normalizeH="0" baseline="0" noProof="0">
                <a:ln>
                  <a:noFill/>
                </a:ln>
                <a:effectLst/>
                <a:uLnTx/>
                <a:uFillTx/>
                <a:latin typeface="Segoe UI"/>
                <a:ea typeface="+mn-ea"/>
                <a:cs typeface="Segoe UI Semibold" panose="020B0702040204020203" pitchFamily="34" charset="0"/>
              </a:rPr>
            </a:br>
            <a:r>
              <a:rPr kumimoji="0" lang="en-US" sz="1400" b="0" i="0" u="none" strike="noStrike" kern="0" cap="none" spc="0" normalizeH="0" baseline="0" noProof="0">
                <a:ln>
                  <a:noFill/>
                </a:ln>
                <a:effectLst/>
                <a:uLnTx/>
                <a:uFillTx/>
                <a:latin typeface="Segoe UI"/>
                <a:ea typeface="+mn-ea"/>
                <a:cs typeface="Segoe UI Semibold" panose="020B0702040204020203" pitchFamily="34" charset="0"/>
              </a:rPr>
              <a:t>everyday use.</a:t>
            </a:r>
          </a:p>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none" strike="noStrike" kern="0" cap="none" spc="0" normalizeH="0" baseline="0" noProof="0">
                <a:ln>
                  <a:noFill/>
                </a:ln>
                <a:solidFill>
                  <a:schemeClr val="tx2"/>
                </a:solidFill>
                <a:effectLst/>
                <a:uLnTx/>
                <a:uFillTx/>
                <a:latin typeface="Segoe UI Semibold"/>
                <a:ea typeface="+mn-ea"/>
                <a:cs typeface="Segoe UI Semibold" panose="020B0702040204020203" pitchFamily="34" charset="0"/>
              </a:rPr>
              <a:t>Use reserved instances</a:t>
            </a:r>
          </a:p>
        </p:txBody>
      </p:sp>
      <p:sp>
        <p:nvSpPr>
          <p:cNvPr id="84" name="Oval 101">
            <a:extLst>
              <a:ext uri="{FF2B5EF4-FFF2-40B4-BE49-F238E27FC236}">
                <a16:creationId xmlns:a16="http://schemas.microsoft.com/office/drawing/2014/main" id="{102DBEC8-32AF-5B4A-AAFF-7A5E17CED3B3}"/>
              </a:ext>
            </a:extLst>
          </p:cNvPr>
          <p:cNvSpPr/>
          <p:nvPr/>
        </p:nvSpPr>
        <p:spPr>
          <a:xfrm>
            <a:off x="522470" y="4948003"/>
            <a:ext cx="364608" cy="362622"/>
          </a:xfrm>
          <a:prstGeom prst="ellips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rPr>
              <a:t>A</a:t>
            </a:r>
          </a:p>
        </p:txBody>
      </p:sp>
      <p:sp>
        <p:nvSpPr>
          <p:cNvPr id="86" name="Oval 104">
            <a:extLst>
              <a:ext uri="{FF2B5EF4-FFF2-40B4-BE49-F238E27FC236}">
                <a16:creationId xmlns:a16="http://schemas.microsoft.com/office/drawing/2014/main" id="{7C39910C-0C8D-DE47-A392-D9ADD9C5413D}"/>
              </a:ext>
            </a:extLst>
          </p:cNvPr>
          <p:cNvSpPr/>
          <p:nvPr/>
        </p:nvSpPr>
        <p:spPr>
          <a:xfrm>
            <a:off x="4242426" y="5407870"/>
            <a:ext cx="364608" cy="36262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2"/>
                </a:solidFill>
                <a:effectLst/>
                <a:uLnTx/>
                <a:uFillTx/>
                <a:latin typeface="Segoe UI Semibold" panose="020B0702040204020203" pitchFamily="34" charset="0"/>
                <a:ea typeface="+mn-ea"/>
                <a:cs typeface="Segoe UI Semibold" panose="020B0702040204020203" pitchFamily="34" charset="0"/>
              </a:rPr>
              <a:t>A</a:t>
            </a:r>
          </a:p>
        </p:txBody>
      </p:sp>
      <p:sp>
        <p:nvSpPr>
          <p:cNvPr id="88" name="Rectangle 95">
            <a:extLst>
              <a:ext uri="{FF2B5EF4-FFF2-40B4-BE49-F238E27FC236}">
                <a16:creationId xmlns:a16="http://schemas.microsoft.com/office/drawing/2014/main" id="{605E6B55-A22F-0C43-9C3B-DC7CA2B51B16}"/>
              </a:ext>
            </a:extLst>
          </p:cNvPr>
          <p:cNvSpPr/>
          <p:nvPr/>
        </p:nvSpPr>
        <p:spPr>
          <a:xfrm>
            <a:off x="1059518" y="3262949"/>
            <a:ext cx="2433191" cy="1299279"/>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sng" strike="noStrike" kern="0" cap="none" spc="0" normalizeH="0" baseline="0" noProof="0">
                <a:ln>
                  <a:noFill/>
                </a:ln>
                <a:effectLst/>
                <a:uLnTx/>
                <a:uFillTx/>
                <a:latin typeface="Segoe UI"/>
                <a:ea typeface="+mn-ea"/>
                <a:cs typeface="Segoe UI Semibold" panose="020B0702040204020203" pitchFamily="34" charset="0"/>
              </a:rPr>
              <a:t>Fluctuations on top of base workloads</a:t>
            </a:r>
            <a:r>
              <a:rPr kumimoji="0" lang="en-US" sz="1400" b="0" i="0" u="none" strike="noStrike" kern="0" cap="none" spc="0" normalizeH="0" baseline="0" noProof="0">
                <a:ln>
                  <a:noFill/>
                </a:ln>
                <a:effectLst/>
                <a:uLnTx/>
                <a:uFillTx/>
                <a:latin typeface="Segoe UI"/>
                <a:ea typeface="+mn-ea"/>
                <a:cs typeface="Segoe UI Semibold" panose="020B0702040204020203" pitchFamily="34" charset="0"/>
              </a:rPr>
              <a:t> – seasonal patterns or occasional bursts</a:t>
            </a:r>
          </a:p>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none" strike="noStrike" kern="0" cap="none" spc="0" normalizeH="0" baseline="0" noProof="0">
                <a:ln>
                  <a:noFill/>
                </a:ln>
                <a:solidFill>
                  <a:schemeClr val="tx2"/>
                </a:solidFill>
                <a:effectLst/>
                <a:uLnTx/>
                <a:uFillTx/>
                <a:latin typeface="Segoe UI Semibold"/>
                <a:ea typeface="+mn-ea"/>
                <a:cs typeface="Segoe UI Semibold" panose="020B0702040204020203" pitchFamily="34" charset="0"/>
              </a:rPr>
              <a:t>Hourly pricing for the hours or days needed</a:t>
            </a:r>
          </a:p>
        </p:txBody>
      </p:sp>
      <p:sp>
        <p:nvSpPr>
          <p:cNvPr id="89" name="Oval 100">
            <a:extLst>
              <a:ext uri="{FF2B5EF4-FFF2-40B4-BE49-F238E27FC236}">
                <a16:creationId xmlns:a16="http://schemas.microsoft.com/office/drawing/2014/main" id="{C12800B0-305A-9547-871E-A6394A4C97D9}"/>
              </a:ext>
            </a:extLst>
          </p:cNvPr>
          <p:cNvSpPr/>
          <p:nvPr/>
        </p:nvSpPr>
        <p:spPr>
          <a:xfrm>
            <a:off x="522470" y="3302456"/>
            <a:ext cx="364608" cy="362622"/>
          </a:xfrm>
          <a:prstGeom prst="ellips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rPr>
              <a:t>B</a:t>
            </a:r>
          </a:p>
        </p:txBody>
      </p:sp>
      <p:sp>
        <p:nvSpPr>
          <p:cNvPr id="90" name="Oval 105">
            <a:extLst>
              <a:ext uri="{FF2B5EF4-FFF2-40B4-BE49-F238E27FC236}">
                <a16:creationId xmlns:a16="http://schemas.microsoft.com/office/drawing/2014/main" id="{08A77068-37CA-5541-AAFC-35DE55A30CE1}"/>
              </a:ext>
            </a:extLst>
          </p:cNvPr>
          <p:cNvSpPr/>
          <p:nvPr/>
        </p:nvSpPr>
        <p:spPr>
          <a:xfrm>
            <a:off x="4242426" y="3505680"/>
            <a:ext cx="364608" cy="362622"/>
          </a:xfrm>
          <a:prstGeom prst="ellips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B</a:t>
            </a:r>
          </a:p>
        </p:txBody>
      </p:sp>
      <p:sp>
        <p:nvSpPr>
          <p:cNvPr id="92" name="Rectangle 96">
            <a:extLst>
              <a:ext uri="{FF2B5EF4-FFF2-40B4-BE49-F238E27FC236}">
                <a16:creationId xmlns:a16="http://schemas.microsoft.com/office/drawing/2014/main" id="{2CF3F19D-7094-F248-BDAD-406C7CE78AF9}"/>
              </a:ext>
            </a:extLst>
          </p:cNvPr>
          <p:cNvSpPr/>
          <p:nvPr/>
        </p:nvSpPr>
        <p:spPr>
          <a:xfrm>
            <a:off x="1059518" y="2098467"/>
            <a:ext cx="2673033" cy="873334"/>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sng" strike="noStrike" kern="0" cap="none" spc="0" normalizeH="0" baseline="0" noProof="0">
                <a:ln>
                  <a:noFill/>
                </a:ln>
                <a:effectLst/>
                <a:uLnTx/>
                <a:uFillTx/>
                <a:latin typeface="Segoe UI"/>
                <a:ea typeface="+mn-ea"/>
                <a:cs typeface="Segoe UI Semibold" panose="020B0702040204020203" pitchFamily="34" charset="0"/>
              </a:rPr>
              <a:t>Unused capacity </a:t>
            </a:r>
            <a:r>
              <a:rPr kumimoji="0" lang="en-US" sz="1400" b="0" i="0" u="none" strike="noStrike" kern="0" cap="none" spc="0" normalizeH="0" baseline="0" noProof="0">
                <a:ln>
                  <a:noFill/>
                </a:ln>
                <a:effectLst/>
                <a:uLnTx/>
                <a:uFillTx/>
                <a:latin typeface="Segoe UI"/>
                <a:ea typeface="+mn-ea"/>
                <a:cs typeface="Segoe UI Semibold" panose="020B0702040204020203" pitchFamily="34" charset="0"/>
              </a:rPr>
              <a:t>– Extra usage which is rarely if ever used</a:t>
            </a:r>
          </a:p>
          <a:p>
            <a:pPr marL="0" marR="0" lvl="0" indent="0" algn="l" defTabSz="914400" rtl="0" eaLnBrk="1" fontAlgn="auto" latinLnBrk="0" hangingPunct="1">
              <a:lnSpc>
                <a:spcPct val="100000"/>
              </a:lnSpc>
              <a:spcBef>
                <a:spcPts val="600"/>
              </a:spcBef>
              <a:spcAft>
                <a:spcPts val="200"/>
              </a:spcAft>
              <a:buClrTx/>
              <a:buSzTx/>
              <a:buFontTx/>
              <a:buNone/>
              <a:tabLst/>
              <a:defRPr/>
            </a:pPr>
            <a:r>
              <a:rPr kumimoji="0" lang="en-US" sz="1400" b="0" i="0" u="none" strike="noStrike" kern="0" cap="none" spc="0" normalizeH="0" baseline="0" noProof="0">
                <a:ln>
                  <a:noFill/>
                </a:ln>
                <a:solidFill>
                  <a:schemeClr val="tx2"/>
                </a:solidFill>
                <a:effectLst/>
                <a:uLnTx/>
                <a:uFillTx/>
                <a:latin typeface="Segoe UI Semibold"/>
                <a:ea typeface="+mn-ea"/>
                <a:cs typeface="Segoe UI Semibold" panose="020B0702040204020203" pitchFamily="34" charset="0"/>
              </a:rPr>
              <a:t>Immediate savings</a:t>
            </a:r>
          </a:p>
        </p:txBody>
      </p:sp>
      <p:sp>
        <p:nvSpPr>
          <p:cNvPr id="93" name="Oval 99">
            <a:extLst>
              <a:ext uri="{FF2B5EF4-FFF2-40B4-BE49-F238E27FC236}">
                <a16:creationId xmlns:a16="http://schemas.microsoft.com/office/drawing/2014/main" id="{EB8895F7-1064-8144-A74D-EAABBCA62A3B}"/>
              </a:ext>
            </a:extLst>
          </p:cNvPr>
          <p:cNvSpPr/>
          <p:nvPr/>
        </p:nvSpPr>
        <p:spPr>
          <a:xfrm>
            <a:off x="522470" y="2132365"/>
            <a:ext cx="364608" cy="362622"/>
          </a:xfrm>
          <a:prstGeom prst="ellips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Segoe UI Semibold" panose="020B0702040204020203" pitchFamily="34" charset="0"/>
                <a:ea typeface="+mn-ea"/>
                <a:cs typeface="Segoe UI Semibold" panose="020B0702040204020203" pitchFamily="34" charset="0"/>
              </a:rPr>
              <a:t>C</a:t>
            </a:r>
          </a:p>
        </p:txBody>
      </p:sp>
      <p:sp>
        <p:nvSpPr>
          <p:cNvPr id="95" name="Oval 106">
            <a:extLst>
              <a:ext uri="{FF2B5EF4-FFF2-40B4-BE49-F238E27FC236}">
                <a16:creationId xmlns:a16="http://schemas.microsoft.com/office/drawing/2014/main" id="{0A1D3B2F-5CD2-F049-ABD6-81B4599F2C60}"/>
              </a:ext>
            </a:extLst>
          </p:cNvPr>
          <p:cNvSpPr/>
          <p:nvPr/>
        </p:nvSpPr>
        <p:spPr>
          <a:xfrm>
            <a:off x="4242426" y="2132365"/>
            <a:ext cx="364608" cy="362622"/>
          </a:xfrm>
          <a:prstGeom prst="ellips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egoe UI Semibold" panose="020B0702040204020203" pitchFamily="34" charset="0"/>
                <a:ea typeface="+mn-ea"/>
                <a:cs typeface="Segoe UI Semibold" panose="020B0702040204020203" pitchFamily="34" charset="0"/>
              </a:rPr>
              <a:t>C</a:t>
            </a:r>
          </a:p>
        </p:txBody>
      </p:sp>
      <p:cxnSp>
        <p:nvCxnSpPr>
          <p:cNvPr id="8" name="Rechte verbindingslijn met pijl 7">
            <a:extLst>
              <a:ext uri="{FF2B5EF4-FFF2-40B4-BE49-F238E27FC236}">
                <a16:creationId xmlns:a16="http://schemas.microsoft.com/office/drawing/2014/main" id="{316D4D1A-0E50-AF44-8E19-2CB6BBDF491C}"/>
              </a:ext>
            </a:extLst>
          </p:cNvPr>
          <p:cNvCxnSpPr>
            <a:cxnSpLocks/>
          </p:cNvCxnSpPr>
          <p:nvPr/>
        </p:nvCxnSpPr>
        <p:spPr>
          <a:xfrm flipV="1">
            <a:off x="4751883" y="2132365"/>
            <a:ext cx="0" cy="713005"/>
          </a:xfrm>
          <a:prstGeom prst="straightConnector1">
            <a:avLst/>
          </a:prstGeom>
          <a:ln w="25400">
            <a:solidFill>
              <a:schemeClr val="tx2"/>
            </a:solidFill>
            <a:headEnd type="none"/>
            <a:tailEnd type="arrow" w="med" len="sm"/>
          </a:ln>
        </p:spPr>
        <p:style>
          <a:lnRef idx="1">
            <a:schemeClr val="accent1"/>
          </a:lnRef>
          <a:fillRef idx="0">
            <a:schemeClr val="accent1"/>
          </a:fillRef>
          <a:effectRef idx="0">
            <a:schemeClr val="accent1"/>
          </a:effectRef>
          <a:fontRef idx="minor">
            <a:schemeClr val="tx1"/>
          </a:fontRef>
        </p:style>
      </p:cxnSp>
      <p:cxnSp>
        <p:nvCxnSpPr>
          <p:cNvPr id="109" name="Rechte verbindingslijn met pijl 108">
            <a:extLst>
              <a:ext uri="{FF2B5EF4-FFF2-40B4-BE49-F238E27FC236}">
                <a16:creationId xmlns:a16="http://schemas.microsoft.com/office/drawing/2014/main" id="{BEF1E8BB-4289-6146-B7FB-1014B4C07A7A}"/>
              </a:ext>
            </a:extLst>
          </p:cNvPr>
          <p:cNvCxnSpPr>
            <a:cxnSpLocks/>
          </p:cNvCxnSpPr>
          <p:nvPr/>
        </p:nvCxnSpPr>
        <p:spPr>
          <a:xfrm>
            <a:off x="4751883" y="5426259"/>
            <a:ext cx="0" cy="731873"/>
          </a:xfrm>
          <a:prstGeom prst="straightConnector1">
            <a:avLst/>
          </a:prstGeom>
          <a:ln w="25400">
            <a:solidFill>
              <a:schemeClr val="bg2"/>
            </a:solidFill>
            <a:headEnd type="none"/>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51607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1530017-1D12-3C48-82C2-1242DDECBECF}"/>
              </a:ext>
            </a:extLst>
          </p:cNvPr>
          <p:cNvSpPr>
            <a:spLocks noGrp="1"/>
          </p:cNvSpPr>
          <p:nvPr>
            <p:ph type="title"/>
          </p:nvPr>
        </p:nvSpPr>
        <p:spPr>
          <a:xfrm>
            <a:off x="465138" y="632779"/>
            <a:ext cx="11533187" cy="411162"/>
          </a:xfrm>
        </p:spPr>
        <p:txBody>
          <a:bodyPr/>
          <a:lstStyle/>
          <a:p>
            <a:pPr algn="ctr"/>
            <a:r>
              <a:rPr lang="en-GB"/>
              <a:t>Hybrid is the prevalent strategy</a:t>
            </a:r>
          </a:p>
        </p:txBody>
      </p:sp>
      <p:sp>
        <p:nvSpPr>
          <p:cNvPr id="6" name="Oval 23">
            <a:extLst>
              <a:ext uri="{FF2B5EF4-FFF2-40B4-BE49-F238E27FC236}">
                <a16:creationId xmlns:a16="http://schemas.microsoft.com/office/drawing/2014/main" id="{7674C11E-49FD-2E41-9517-263830998FF8}"/>
              </a:ext>
            </a:extLst>
          </p:cNvPr>
          <p:cNvSpPr/>
          <p:nvPr/>
        </p:nvSpPr>
        <p:spPr bwMode="auto">
          <a:xfrm>
            <a:off x="3388340" y="1650042"/>
            <a:ext cx="4481972" cy="4481968"/>
          </a:xfrm>
          <a:prstGeom prst="ellipse">
            <a:avLst/>
          </a:prstGeom>
          <a:solidFill>
            <a:schemeClr val="tx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Oval 67">
            <a:extLst>
              <a:ext uri="{FF2B5EF4-FFF2-40B4-BE49-F238E27FC236}">
                <a16:creationId xmlns:a16="http://schemas.microsoft.com/office/drawing/2014/main" id="{FCB89ECE-1183-F24A-9B3C-DBDD708D4359}"/>
              </a:ext>
            </a:extLst>
          </p:cNvPr>
          <p:cNvSpPr/>
          <p:nvPr/>
        </p:nvSpPr>
        <p:spPr bwMode="auto">
          <a:xfrm>
            <a:off x="5164529" y="2098239"/>
            <a:ext cx="3834577" cy="3834572"/>
          </a:xfrm>
          <a:prstGeom prst="ellipse">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Freeform: Shape 96">
            <a:extLst>
              <a:ext uri="{FF2B5EF4-FFF2-40B4-BE49-F238E27FC236}">
                <a16:creationId xmlns:a16="http://schemas.microsoft.com/office/drawing/2014/main" id="{FB583DB4-EE33-7340-89D3-8D0F3E210197}"/>
              </a:ext>
            </a:extLst>
          </p:cNvPr>
          <p:cNvSpPr/>
          <p:nvPr/>
        </p:nvSpPr>
        <p:spPr bwMode="auto">
          <a:xfrm>
            <a:off x="5159063" y="2103536"/>
            <a:ext cx="2705785" cy="3779428"/>
          </a:xfrm>
          <a:custGeom>
            <a:avLst/>
            <a:gdLst>
              <a:gd name="connsiteX0" fmla="*/ 1052788 w 1571744"/>
              <a:gd name="connsiteY0" fmla="*/ 0 h 2195406"/>
              <a:gd name="connsiteX1" fmla="*/ 1098027 w 1571744"/>
              <a:gd name="connsiteY1" fmla="*/ 33829 h 2195406"/>
              <a:gd name="connsiteX2" fmla="*/ 1571744 w 1571744"/>
              <a:gd name="connsiteY2" fmla="*/ 1038323 h 2195406"/>
              <a:gd name="connsiteX3" fmla="*/ 890485 w 1571744"/>
              <a:gd name="connsiteY3" fmla="*/ 2182959 h 2195406"/>
              <a:gd name="connsiteX4" fmla="*/ 864647 w 1571744"/>
              <a:gd name="connsiteY4" fmla="*/ 2195406 h 2195406"/>
              <a:gd name="connsiteX5" fmla="*/ 782534 w 1571744"/>
              <a:gd name="connsiteY5" fmla="*/ 2174293 h 2195406"/>
              <a:gd name="connsiteX6" fmla="*/ 0 w 1571744"/>
              <a:gd name="connsiteY6" fmla="*/ 1110643 h 2195406"/>
              <a:gd name="connsiteX7" fmla="*/ 999849 w 1571744"/>
              <a:gd name="connsiteY7" fmla="*/ 2673 h 219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744" h="2195406">
                <a:moveTo>
                  <a:pt x="1052788" y="0"/>
                </a:moveTo>
                <a:lnTo>
                  <a:pt x="1098027" y="33829"/>
                </a:lnTo>
                <a:cubicBezTo>
                  <a:pt x="1387338" y="272590"/>
                  <a:pt x="1571744" y="633921"/>
                  <a:pt x="1571744" y="1038323"/>
                </a:cubicBezTo>
                <a:cubicBezTo>
                  <a:pt x="1571744" y="1532592"/>
                  <a:pt x="1296273" y="1962522"/>
                  <a:pt x="890485" y="2182959"/>
                </a:cubicBezTo>
                <a:lnTo>
                  <a:pt x="864647" y="2195406"/>
                </a:lnTo>
                <a:lnTo>
                  <a:pt x="782534" y="2174293"/>
                </a:lnTo>
                <a:cubicBezTo>
                  <a:pt x="329173" y="2033283"/>
                  <a:pt x="0" y="1610405"/>
                  <a:pt x="0" y="1110643"/>
                </a:cubicBezTo>
                <a:cubicBezTo>
                  <a:pt x="0" y="533995"/>
                  <a:pt x="438248" y="59707"/>
                  <a:pt x="999849" y="2673"/>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extBox 28">
            <a:extLst>
              <a:ext uri="{FF2B5EF4-FFF2-40B4-BE49-F238E27FC236}">
                <a16:creationId xmlns:a16="http://schemas.microsoft.com/office/drawing/2014/main" id="{E7F8CEF1-54D0-E045-A1A0-A923B398D261}"/>
              </a:ext>
            </a:extLst>
          </p:cNvPr>
          <p:cNvSpPr txBox="1"/>
          <p:nvPr/>
        </p:nvSpPr>
        <p:spPr>
          <a:xfrm>
            <a:off x="1376869" y="3627820"/>
            <a:ext cx="1705595" cy="1240340"/>
          </a:xfrm>
          <a:prstGeom prst="rect">
            <a:avLst/>
          </a:prstGeom>
          <a:noFill/>
          <a:effectLst/>
        </p:spPr>
        <p:txBody>
          <a:bodyPr wrap="none" lIns="0" tIns="0" rIns="0" bIns="0" rtlCol="0">
            <a:spAutoFit/>
          </a:bodyPr>
          <a:lstStyle/>
          <a:p>
            <a:pPr marL="0" marR="0" lvl="0" indent="0" algn="r" defTabSz="914367"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a:ln>
                  <a:noFill/>
                </a:ln>
                <a:effectLst/>
                <a:uLnTx/>
                <a:uFillTx/>
                <a:latin typeface="Segoe UI Semibold"/>
                <a:ea typeface="+mn-ea"/>
                <a:cs typeface="+mn-cs"/>
              </a:rPr>
              <a:t>Public</a:t>
            </a:r>
            <a:br>
              <a:rPr kumimoji="0" lang="en-US" sz="2800" b="0" i="0" u="none" strike="noStrike" kern="1200" cap="none" spc="0" normalizeH="0" baseline="0" noProof="0">
                <a:ln>
                  <a:noFill/>
                </a:ln>
                <a:effectLst/>
                <a:uLnTx/>
                <a:uFillTx/>
                <a:latin typeface="Segoe UI Semibold"/>
                <a:ea typeface="+mn-ea"/>
                <a:cs typeface="+mn-cs"/>
              </a:rPr>
            </a:br>
            <a:r>
              <a:rPr kumimoji="0" lang="en-US" sz="2800" b="0" i="0" u="none" strike="noStrike" kern="1200" cap="none" spc="0" normalizeH="0" baseline="0" noProof="0">
                <a:ln>
                  <a:noFill/>
                </a:ln>
                <a:effectLst/>
                <a:uLnTx/>
                <a:uFillTx/>
                <a:latin typeface="Segoe UI Semibold"/>
                <a:ea typeface="+mn-ea"/>
                <a:cs typeface="+mn-cs"/>
              </a:rPr>
              <a:t>cloud only</a:t>
            </a:r>
          </a:p>
          <a:p>
            <a:pPr marL="0" marR="0" lvl="0" indent="0" algn="r" defTabSz="914367"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a:ln>
                  <a:noFill/>
                </a:ln>
                <a:effectLst/>
                <a:uLnTx/>
                <a:uFillTx/>
                <a:latin typeface="Segoe UI Semibold"/>
                <a:ea typeface="+mn-ea"/>
                <a:cs typeface="+mn-cs"/>
              </a:rPr>
              <a:t>91%</a:t>
            </a:r>
          </a:p>
        </p:txBody>
      </p:sp>
      <p:sp>
        <p:nvSpPr>
          <p:cNvPr id="10" name="TextBox 69">
            <a:extLst>
              <a:ext uri="{FF2B5EF4-FFF2-40B4-BE49-F238E27FC236}">
                <a16:creationId xmlns:a16="http://schemas.microsoft.com/office/drawing/2014/main" id="{2A602516-EF54-3348-8B34-A7C88C27A344}"/>
              </a:ext>
            </a:extLst>
          </p:cNvPr>
          <p:cNvSpPr txBox="1"/>
          <p:nvPr/>
        </p:nvSpPr>
        <p:spPr>
          <a:xfrm>
            <a:off x="9354009" y="3627820"/>
            <a:ext cx="1705595" cy="1240340"/>
          </a:xfrm>
          <a:prstGeom prst="rect">
            <a:avLst/>
          </a:prstGeom>
          <a:noFill/>
          <a:effectLst/>
        </p:spPr>
        <p:txBody>
          <a:bodyPr wrap="none" lIns="0" tIns="0" rIns="0" bIns="0" rtlCol="0">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a:ln>
                  <a:noFill/>
                </a:ln>
                <a:effectLst/>
                <a:uLnTx/>
                <a:uFillTx/>
                <a:latin typeface="Segoe UI Semibold"/>
                <a:ea typeface="+mn-ea"/>
                <a:cs typeface="+mn-cs"/>
              </a:rPr>
              <a:t>Private</a:t>
            </a:r>
            <a:br>
              <a:rPr kumimoji="0" lang="en-US" sz="2800" b="0" i="0" u="none" strike="noStrike" kern="1200" cap="none" spc="0" normalizeH="0" baseline="0" noProof="0">
                <a:ln>
                  <a:noFill/>
                </a:ln>
                <a:effectLst/>
                <a:uLnTx/>
                <a:uFillTx/>
                <a:latin typeface="Segoe UI Semibold"/>
                <a:ea typeface="+mn-ea"/>
                <a:cs typeface="+mn-cs"/>
              </a:rPr>
            </a:br>
            <a:r>
              <a:rPr kumimoji="0" lang="en-US" sz="2800" b="0" i="0" u="none" strike="noStrike" kern="1200" cap="none" spc="0" normalizeH="0" baseline="0" noProof="0">
                <a:ln>
                  <a:noFill/>
                </a:ln>
                <a:effectLst/>
                <a:uLnTx/>
                <a:uFillTx/>
                <a:latin typeface="Segoe UI Semibold"/>
                <a:ea typeface="+mn-ea"/>
                <a:cs typeface="+mn-cs"/>
              </a:rPr>
              <a:t>cloud only</a:t>
            </a:r>
          </a:p>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a:ln>
                  <a:noFill/>
                </a:ln>
                <a:effectLst/>
                <a:uLnTx/>
                <a:uFillTx/>
                <a:latin typeface="Segoe UI Semibold"/>
                <a:ea typeface="+mn-ea"/>
                <a:cs typeface="+mn-cs"/>
              </a:rPr>
              <a:t>72%</a:t>
            </a:r>
          </a:p>
        </p:txBody>
      </p:sp>
      <p:sp>
        <p:nvSpPr>
          <p:cNvPr id="11" name="TextBox 70">
            <a:extLst>
              <a:ext uri="{FF2B5EF4-FFF2-40B4-BE49-F238E27FC236}">
                <a16:creationId xmlns:a16="http://schemas.microsoft.com/office/drawing/2014/main" id="{C443357A-6B07-2347-A28B-0F82C4CEDDE7}"/>
              </a:ext>
            </a:extLst>
          </p:cNvPr>
          <p:cNvSpPr txBox="1"/>
          <p:nvPr/>
        </p:nvSpPr>
        <p:spPr>
          <a:xfrm>
            <a:off x="6191990" y="4139481"/>
            <a:ext cx="711733" cy="276999"/>
          </a:xfrm>
          <a:prstGeom prst="rect">
            <a:avLst/>
          </a:prstGeom>
          <a:noFill/>
          <a:effectLst/>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Hybrid</a:t>
            </a:r>
          </a:p>
        </p:txBody>
      </p:sp>
      <p:sp>
        <p:nvSpPr>
          <p:cNvPr id="12" name="TextBox 71">
            <a:extLst>
              <a:ext uri="{FF2B5EF4-FFF2-40B4-BE49-F238E27FC236}">
                <a16:creationId xmlns:a16="http://schemas.microsoft.com/office/drawing/2014/main" id="{23878B09-5A6C-0344-A690-3AF24DE132FB}"/>
              </a:ext>
            </a:extLst>
          </p:cNvPr>
          <p:cNvSpPr txBox="1"/>
          <p:nvPr/>
        </p:nvSpPr>
        <p:spPr>
          <a:xfrm>
            <a:off x="8017618" y="3523928"/>
            <a:ext cx="716543" cy="615553"/>
          </a:xfrm>
          <a:prstGeom prst="rect">
            <a:avLst/>
          </a:prstGeom>
          <a:noFill/>
          <a:effectLst/>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mn-ea"/>
                <a:cs typeface="+mn-cs"/>
              </a:rPr>
              <a:t>3%</a:t>
            </a:r>
          </a:p>
        </p:txBody>
      </p:sp>
      <p:sp>
        <p:nvSpPr>
          <p:cNvPr id="13" name="TextBox 72">
            <a:extLst>
              <a:ext uri="{FF2B5EF4-FFF2-40B4-BE49-F238E27FC236}">
                <a16:creationId xmlns:a16="http://schemas.microsoft.com/office/drawing/2014/main" id="{7A87DEED-335C-B340-998E-E24B0C77B682}"/>
              </a:ext>
            </a:extLst>
          </p:cNvPr>
          <p:cNvSpPr txBox="1"/>
          <p:nvPr/>
        </p:nvSpPr>
        <p:spPr>
          <a:xfrm>
            <a:off x="6061404" y="3523928"/>
            <a:ext cx="1005082" cy="615553"/>
          </a:xfrm>
          <a:prstGeom prst="rect">
            <a:avLst/>
          </a:prstGeom>
          <a:noFill/>
          <a:effectLst/>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69%</a:t>
            </a:r>
          </a:p>
        </p:txBody>
      </p:sp>
      <p:sp>
        <p:nvSpPr>
          <p:cNvPr id="14" name="TextBox 93">
            <a:extLst>
              <a:ext uri="{FF2B5EF4-FFF2-40B4-BE49-F238E27FC236}">
                <a16:creationId xmlns:a16="http://schemas.microsoft.com/office/drawing/2014/main" id="{2BCF5375-942F-5443-9A00-82EDE5FA5411}"/>
              </a:ext>
            </a:extLst>
          </p:cNvPr>
          <p:cNvSpPr txBox="1"/>
          <p:nvPr/>
        </p:nvSpPr>
        <p:spPr>
          <a:xfrm>
            <a:off x="3934651" y="3523928"/>
            <a:ext cx="1001877" cy="615553"/>
          </a:xfrm>
          <a:prstGeom prst="rect">
            <a:avLst/>
          </a:prstGeom>
          <a:noFill/>
          <a:effectLst/>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mn-ea"/>
                <a:cs typeface="+mn-cs"/>
              </a:rPr>
              <a:t>22%</a:t>
            </a:r>
          </a:p>
        </p:txBody>
      </p:sp>
    </p:spTree>
    <p:extLst>
      <p:ext uri="{BB962C8B-B14F-4D97-AF65-F5344CB8AC3E}">
        <p14:creationId xmlns:p14="http://schemas.microsoft.com/office/powerpoint/2010/main" val="23310987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DA3778-23E0-4DA1-A661-1FA6ABB33D0C}"/>
              </a:ext>
            </a:extLst>
          </p:cNvPr>
          <p:cNvSpPr/>
          <p:nvPr/>
        </p:nvSpPr>
        <p:spPr bwMode="auto">
          <a:xfrm>
            <a:off x="3313966" y="3998051"/>
            <a:ext cx="5663731" cy="42579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293" fontAlgn="base">
              <a:lnSpc>
                <a:spcPct val="95000"/>
              </a:lnSpc>
              <a:spcBef>
                <a:spcPct val="0"/>
              </a:spcBef>
              <a:spcAft>
                <a:spcPct val="0"/>
              </a:spcAft>
              <a:defRPr/>
            </a:pPr>
            <a:r>
              <a:rPr lang="en-GB" sz="2856" kern="0">
                <a:gradFill>
                  <a:gsLst>
                    <a:gs pos="0">
                      <a:srgbClr val="FFFFFF"/>
                    </a:gs>
                    <a:gs pos="10680">
                      <a:srgbClr val="FFFFFF"/>
                    </a:gs>
                  </a:gsLst>
                  <a:lin ang="5400000" scaled="0"/>
                </a:gradFill>
                <a:latin typeface="Segoe UI Semibold"/>
                <a:cs typeface="Segoe UI" panose="020B0502040204020203" pitchFamily="34" charset="0"/>
              </a:rPr>
              <a:t>Azure scenarios for SMBs</a:t>
            </a:r>
          </a:p>
        </p:txBody>
      </p:sp>
      <p:cxnSp>
        <p:nvCxnSpPr>
          <p:cNvPr id="10" name="Straight Connector 9">
            <a:extLst>
              <a:ext uri="{FF2B5EF4-FFF2-40B4-BE49-F238E27FC236}">
                <a16:creationId xmlns:a16="http://schemas.microsoft.com/office/drawing/2014/main" id="{4539B733-E705-42D9-B330-03CC06A91F4E}"/>
              </a:ext>
            </a:extLst>
          </p:cNvPr>
          <p:cNvCxnSpPr>
            <a:cxnSpLocks/>
          </p:cNvCxnSpPr>
          <p:nvPr/>
        </p:nvCxnSpPr>
        <p:spPr>
          <a:xfrm>
            <a:off x="3369781" y="3661507"/>
            <a:ext cx="5663731" cy="0"/>
          </a:xfrm>
          <a:prstGeom prst="line">
            <a:avLst/>
          </a:prstGeom>
          <a:solidFill>
            <a:schemeClr val="bg1"/>
          </a:solidFill>
          <a:ln w="222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11" name="Group 4" descr="Microsoft Azure">
            <a:extLst>
              <a:ext uri="{FF2B5EF4-FFF2-40B4-BE49-F238E27FC236}">
                <a16:creationId xmlns:a16="http://schemas.microsoft.com/office/drawing/2014/main" id="{AC8E4C4D-0728-4C59-A2C4-9B90E01C6F7C}"/>
              </a:ext>
            </a:extLst>
          </p:cNvPr>
          <p:cNvGrpSpPr>
            <a:grpSpLocks noChangeAspect="1"/>
          </p:cNvGrpSpPr>
          <p:nvPr/>
        </p:nvGrpSpPr>
        <p:grpSpPr bwMode="auto">
          <a:xfrm>
            <a:off x="3374399" y="2441837"/>
            <a:ext cx="5687677" cy="818924"/>
            <a:chOff x="2062" y="1904"/>
            <a:chExt cx="3556" cy="512"/>
          </a:xfrm>
        </p:grpSpPr>
        <p:sp>
          <p:nvSpPr>
            <p:cNvPr id="12" name="Freeform 5">
              <a:extLst>
                <a:ext uri="{FF2B5EF4-FFF2-40B4-BE49-F238E27FC236}">
                  <a16:creationId xmlns:a16="http://schemas.microsoft.com/office/drawing/2014/main" id="{0C7E882D-1C52-4BD6-BCAF-09503139670B}"/>
                </a:ext>
              </a:extLst>
            </p:cNvPr>
            <p:cNvSpPr>
              <a:spLocks noEditPoints="1"/>
            </p:cNvSpPr>
            <p:nvPr/>
          </p:nvSpPr>
          <p:spPr bwMode="auto">
            <a:xfrm>
              <a:off x="4533" y="2007"/>
              <a:ext cx="289" cy="306"/>
            </a:xfrm>
            <a:custGeom>
              <a:avLst/>
              <a:gdLst>
                <a:gd name="T0" fmla="*/ 175 w 289"/>
                <a:gd name="T1" fmla="*/ 0 h 306"/>
                <a:gd name="T2" fmla="*/ 289 w 289"/>
                <a:gd name="T3" fmla="*/ 306 h 306"/>
                <a:gd name="T4" fmla="*/ 231 w 289"/>
                <a:gd name="T5" fmla="*/ 306 h 306"/>
                <a:gd name="T6" fmla="*/ 205 w 289"/>
                <a:gd name="T7" fmla="*/ 229 h 306"/>
                <a:gd name="T8" fmla="*/ 83 w 289"/>
                <a:gd name="T9" fmla="*/ 229 h 306"/>
                <a:gd name="T10" fmla="*/ 59 w 289"/>
                <a:gd name="T11" fmla="*/ 306 h 306"/>
                <a:gd name="T12" fmla="*/ 0 w 289"/>
                <a:gd name="T13" fmla="*/ 306 h 306"/>
                <a:gd name="T14" fmla="*/ 115 w 289"/>
                <a:gd name="T15" fmla="*/ 0 h 306"/>
                <a:gd name="T16" fmla="*/ 175 w 289"/>
                <a:gd name="T17" fmla="*/ 0 h 306"/>
                <a:gd name="T18" fmla="*/ 143 w 289"/>
                <a:gd name="T19" fmla="*/ 57 h 306"/>
                <a:gd name="T20" fmla="*/ 97 w 289"/>
                <a:gd name="T21" fmla="*/ 185 h 306"/>
                <a:gd name="T22" fmla="*/ 189 w 289"/>
                <a:gd name="T23" fmla="*/ 185 h 306"/>
                <a:gd name="T24" fmla="*/ 145 w 289"/>
                <a:gd name="T25" fmla="*/ 57 h 306"/>
                <a:gd name="T26" fmla="*/ 143 w 289"/>
                <a:gd name="T27" fmla="*/ 5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9" h="306">
                  <a:moveTo>
                    <a:pt x="175" y="0"/>
                  </a:moveTo>
                  <a:lnTo>
                    <a:pt x="289" y="306"/>
                  </a:lnTo>
                  <a:lnTo>
                    <a:pt x="231" y="306"/>
                  </a:lnTo>
                  <a:lnTo>
                    <a:pt x="205" y="229"/>
                  </a:lnTo>
                  <a:lnTo>
                    <a:pt x="83" y="229"/>
                  </a:lnTo>
                  <a:lnTo>
                    <a:pt x="59" y="306"/>
                  </a:lnTo>
                  <a:lnTo>
                    <a:pt x="0" y="306"/>
                  </a:lnTo>
                  <a:lnTo>
                    <a:pt x="115" y="0"/>
                  </a:lnTo>
                  <a:lnTo>
                    <a:pt x="175" y="0"/>
                  </a:lnTo>
                  <a:close/>
                  <a:moveTo>
                    <a:pt x="143" y="57"/>
                  </a:moveTo>
                  <a:lnTo>
                    <a:pt x="97" y="185"/>
                  </a:lnTo>
                  <a:lnTo>
                    <a:pt x="189" y="185"/>
                  </a:lnTo>
                  <a:lnTo>
                    <a:pt x="145" y="57"/>
                  </a:lnTo>
                  <a:lnTo>
                    <a:pt x="143" y="5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3" name="Freeform 6">
              <a:extLst>
                <a:ext uri="{FF2B5EF4-FFF2-40B4-BE49-F238E27FC236}">
                  <a16:creationId xmlns:a16="http://schemas.microsoft.com/office/drawing/2014/main" id="{DBC7F2EF-2880-4B17-A61A-4EC98C054FEB}"/>
                </a:ext>
              </a:extLst>
            </p:cNvPr>
            <p:cNvSpPr>
              <a:spLocks/>
            </p:cNvSpPr>
            <p:nvPr/>
          </p:nvSpPr>
          <p:spPr bwMode="auto">
            <a:xfrm>
              <a:off x="4840" y="2092"/>
              <a:ext cx="183" cy="221"/>
            </a:xfrm>
            <a:custGeom>
              <a:avLst/>
              <a:gdLst>
                <a:gd name="T0" fmla="*/ 7 w 183"/>
                <a:gd name="T1" fmla="*/ 0 h 221"/>
                <a:gd name="T2" fmla="*/ 181 w 183"/>
                <a:gd name="T3" fmla="*/ 0 h 221"/>
                <a:gd name="T4" fmla="*/ 181 w 183"/>
                <a:gd name="T5" fmla="*/ 22 h 221"/>
                <a:gd name="T6" fmla="*/ 67 w 183"/>
                <a:gd name="T7" fmla="*/ 180 h 221"/>
                <a:gd name="T8" fmla="*/ 183 w 183"/>
                <a:gd name="T9" fmla="*/ 180 h 221"/>
                <a:gd name="T10" fmla="*/ 183 w 183"/>
                <a:gd name="T11" fmla="*/ 221 h 221"/>
                <a:gd name="T12" fmla="*/ 0 w 183"/>
                <a:gd name="T13" fmla="*/ 221 h 221"/>
                <a:gd name="T14" fmla="*/ 0 w 183"/>
                <a:gd name="T15" fmla="*/ 198 h 221"/>
                <a:gd name="T16" fmla="*/ 112 w 183"/>
                <a:gd name="T17" fmla="*/ 43 h 221"/>
                <a:gd name="T18" fmla="*/ 7 w 183"/>
                <a:gd name="T19" fmla="*/ 43 h 221"/>
                <a:gd name="T20" fmla="*/ 7 w 183"/>
                <a:gd name="T21"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221">
                  <a:moveTo>
                    <a:pt x="7" y="0"/>
                  </a:moveTo>
                  <a:lnTo>
                    <a:pt x="181" y="0"/>
                  </a:lnTo>
                  <a:lnTo>
                    <a:pt x="181" y="22"/>
                  </a:lnTo>
                  <a:lnTo>
                    <a:pt x="67" y="180"/>
                  </a:lnTo>
                  <a:lnTo>
                    <a:pt x="183" y="180"/>
                  </a:lnTo>
                  <a:lnTo>
                    <a:pt x="183" y="221"/>
                  </a:lnTo>
                  <a:lnTo>
                    <a:pt x="0" y="221"/>
                  </a:lnTo>
                  <a:lnTo>
                    <a:pt x="0" y="198"/>
                  </a:lnTo>
                  <a:lnTo>
                    <a:pt x="112" y="43"/>
                  </a:lnTo>
                  <a:lnTo>
                    <a:pt x="7" y="43"/>
                  </a:lnTo>
                  <a:lnTo>
                    <a:pt x="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4" name="Freeform 7">
              <a:extLst>
                <a:ext uri="{FF2B5EF4-FFF2-40B4-BE49-F238E27FC236}">
                  <a16:creationId xmlns:a16="http://schemas.microsoft.com/office/drawing/2014/main" id="{67A583B2-C400-48AE-B1F3-725AB3EEFBA7}"/>
                </a:ext>
              </a:extLst>
            </p:cNvPr>
            <p:cNvSpPr>
              <a:spLocks/>
            </p:cNvSpPr>
            <p:nvPr/>
          </p:nvSpPr>
          <p:spPr bwMode="auto">
            <a:xfrm>
              <a:off x="5046" y="2092"/>
              <a:ext cx="195" cy="224"/>
            </a:xfrm>
            <a:custGeom>
              <a:avLst/>
              <a:gdLst>
                <a:gd name="T0" fmla="*/ 111 w 111"/>
                <a:gd name="T1" fmla="*/ 0 h 126"/>
                <a:gd name="T2" fmla="*/ 111 w 111"/>
                <a:gd name="T3" fmla="*/ 124 h 126"/>
                <a:gd name="T4" fmla="*/ 81 w 111"/>
                <a:gd name="T5" fmla="*/ 124 h 126"/>
                <a:gd name="T6" fmla="*/ 81 w 111"/>
                <a:gd name="T7" fmla="*/ 108 h 126"/>
                <a:gd name="T8" fmla="*/ 81 w 111"/>
                <a:gd name="T9" fmla="*/ 108 h 126"/>
                <a:gd name="T10" fmla="*/ 66 w 111"/>
                <a:gd name="T11" fmla="*/ 121 h 126"/>
                <a:gd name="T12" fmla="*/ 44 w 111"/>
                <a:gd name="T13" fmla="*/ 126 h 126"/>
                <a:gd name="T14" fmla="*/ 11 w 111"/>
                <a:gd name="T15" fmla="*/ 114 h 126"/>
                <a:gd name="T16" fmla="*/ 0 w 111"/>
                <a:gd name="T17" fmla="*/ 76 h 126"/>
                <a:gd name="T18" fmla="*/ 0 w 111"/>
                <a:gd name="T19" fmla="*/ 0 h 126"/>
                <a:gd name="T20" fmla="*/ 29 w 111"/>
                <a:gd name="T21" fmla="*/ 0 h 126"/>
                <a:gd name="T22" fmla="*/ 29 w 111"/>
                <a:gd name="T23" fmla="*/ 72 h 126"/>
                <a:gd name="T24" fmla="*/ 35 w 111"/>
                <a:gd name="T25" fmla="*/ 96 h 126"/>
                <a:gd name="T26" fmla="*/ 54 w 111"/>
                <a:gd name="T27" fmla="*/ 104 h 126"/>
                <a:gd name="T28" fmla="*/ 74 w 111"/>
                <a:gd name="T29" fmla="*/ 95 h 126"/>
                <a:gd name="T30" fmla="*/ 81 w 111"/>
                <a:gd name="T31" fmla="*/ 72 h 126"/>
                <a:gd name="T32" fmla="*/ 81 w 111"/>
                <a:gd name="T33" fmla="*/ 0 h 126"/>
                <a:gd name="T34" fmla="*/ 111 w 111"/>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26">
                  <a:moveTo>
                    <a:pt x="111" y="0"/>
                  </a:moveTo>
                  <a:cubicBezTo>
                    <a:pt x="111" y="124"/>
                    <a:pt x="111" y="124"/>
                    <a:pt x="111" y="124"/>
                  </a:cubicBezTo>
                  <a:cubicBezTo>
                    <a:pt x="81" y="124"/>
                    <a:pt x="81" y="124"/>
                    <a:pt x="81" y="124"/>
                  </a:cubicBezTo>
                  <a:cubicBezTo>
                    <a:pt x="81" y="108"/>
                    <a:pt x="81" y="108"/>
                    <a:pt x="81" y="108"/>
                  </a:cubicBezTo>
                  <a:cubicBezTo>
                    <a:pt x="81" y="108"/>
                    <a:pt x="81" y="108"/>
                    <a:pt x="81" y="108"/>
                  </a:cubicBezTo>
                  <a:cubicBezTo>
                    <a:pt x="77" y="114"/>
                    <a:pt x="72" y="118"/>
                    <a:pt x="66" y="121"/>
                  </a:cubicBezTo>
                  <a:cubicBezTo>
                    <a:pt x="59" y="124"/>
                    <a:pt x="52" y="126"/>
                    <a:pt x="44" y="126"/>
                  </a:cubicBezTo>
                  <a:cubicBezTo>
                    <a:pt x="29" y="126"/>
                    <a:pt x="18" y="122"/>
                    <a:pt x="11" y="114"/>
                  </a:cubicBezTo>
                  <a:cubicBezTo>
                    <a:pt x="3" y="106"/>
                    <a:pt x="0" y="93"/>
                    <a:pt x="0" y="76"/>
                  </a:cubicBezTo>
                  <a:cubicBezTo>
                    <a:pt x="0" y="0"/>
                    <a:pt x="0" y="0"/>
                    <a:pt x="0" y="0"/>
                  </a:cubicBezTo>
                  <a:cubicBezTo>
                    <a:pt x="29" y="0"/>
                    <a:pt x="29" y="0"/>
                    <a:pt x="29" y="0"/>
                  </a:cubicBezTo>
                  <a:cubicBezTo>
                    <a:pt x="29" y="72"/>
                    <a:pt x="29" y="72"/>
                    <a:pt x="29" y="72"/>
                  </a:cubicBezTo>
                  <a:cubicBezTo>
                    <a:pt x="29" y="83"/>
                    <a:pt x="31" y="91"/>
                    <a:pt x="35" y="96"/>
                  </a:cubicBezTo>
                  <a:cubicBezTo>
                    <a:pt x="40" y="101"/>
                    <a:pt x="46" y="104"/>
                    <a:pt x="54" y="104"/>
                  </a:cubicBezTo>
                  <a:cubicBezTo>
                    <a:pt x="62" y="104"/>
                    <a:pt x="69" y="101"/>
                    <a:pt x="74" y="95"/>
                  </a:cubicBezTo>
                  <a:cubicBezTo>
                    <a:pt x="79" y="89"/>
                    <a:pt x="81" y="82"/>
                    <a:pt x="81" y="72"/>
                  </a:cubicBezTo>
                  <a:cubicBezTo>
                    <a:pt x="81" y="0"/>
                    <a:pt x="81" y="0"/>
                    <a:pt x="81" y="0"/>
                  </a:cubicBezTo>
                  <a:lnTo>
                    <a:pt x="11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5" name="Freeform 8">
              <a:extLst>
                <a:ext uri="{FF2B5EF4-FFF2-40B4-BE49-F238E27FC236}">
                  <a16:creationId xmlns:a16="http://schemas.microsoft.com/office/drawing/2014/main" id="{A50C47B4-9418-4846-91B6-49D7F693F833}"/>
                </a:ext>
              </a:extLst>
            </p:cNvPr>
            <p:cNvSpPr>
              <a:spLocks/>
            </p:cNvSpPr>
            <p:nvPr/>
          </p:nvSpPr>
          <p:spPr bwMode="auto">
            <a:xfrm>
              <a:off x="5289" y="2089"/>
              <a:ext cx="126" cy="224"/>
            </a:xfrm>
            <a:custGeom>
              <a:avLst/>
              <a:gdLst>
                <a:gd name="T0" fmla="*/ 61 w 72"/>
                <a:gd name="T1" fmla="*/ 0 h 126"/>
                <a:gd name="T2" fmla="*/ 67 w 72"/>
                <a:gd name="T3" fmla="*/ 1 h 126"/>
                <a:gd name="T4" fmla="*/ 72 w 72"/>
                <a:gd name="T5" fmla="*/ 2 h 126"/>
                <a:gd name="T6" fmla="*/ 72 w 72"/>
                <a:gd name="T7" fmla="*/ 32 h 126"/>
                <a:gd name="T8" fmla="*/ 65 w 72"/>
                <a:gd name="T9" fmla="*/ 28 h 126"/>
                <a:gd name="T10" fmla="*/ 54 w 72"/>
                <a:gd name="T11" fmla="*/ 27 h 126"/>
                <a:gd name="T12" fmla="*/ 36 w 72"/>
                <a:gd name="T13" fmla="*/ 36 h 126"/>
                <a:gd name="T14" fmla="*/ 29 w 72"/>
                <a:gd name="T15" fmla="*/ 64 h 126"/>
                <a:gd name="T16" fmla="*/ 29 w 72"/>
                <a:gd name="T17" fmla="*/ 126 h 126"/>
                <a:gd name="T18" fmla="*/ 0 w 72"/>
                <a:gd name="T19" fmla="*/ 126 h 126"/>
                <a:gd name="T20" fmla="*/ 0 w 72"/>
                <a:gd name="T21" fmla="*/ 2 h 126"/>
                <a:gd name="T22" fmla="*/ 29 w 72"/>
                <a:gd name="T23" fmla="*/ 2 h 126"/>
                <a:gd name="T24" fmla="*/ 29 w 72"/>
                <a:gd name="T25" fmla="*/ 22 h 126"/>
                <a:gd name="T26" fmla="*/ 29 w 72"/>
                <a:gd name="T27" fmla="*/ 22 h 126"/>
                <a:gd name="T28" fmla="*/ 41 w 72"/>
                <a:gd name="T29" fmla="*/ 6 h 126"/>
                <a:gd name="T30" fmla="*/ 61 w 72"/>
                <a:gd name="T3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126">
                  <a:moveTo>
                    <a:pt x="61" y="0"/>
                  </a:moveTo>
                  <a:cubicBezTo>
                    <a:pt x="63" y="0"/>
                    <a:pt x="65" y="1"/>
                    <a:pt x="67" y="1"/>
                  </a:cubicBezTo>
                  <a:cubicBezTo>
                    <a:pt x="69" y="1"/>
                    <a:pt x="70" y="2"/>
                    <a:pt x="72" y="2"/>
                  </a:cubicBezTo>
                  <a:cubicBezTo>
                    <a:pt x="72" y="32"/>
                    <a:pt x="72" y="32"/>
                    <a:pt x="72" y="32"/>
                  </a:cubicBezTo>
                  <a:cubicBezTo>
                    <a:pt x="70" y="31"/>
                    <a:pt x="68" y="29"/>
                    <a:pt x="65" y="28"/>
                  </a:cubicBezTo>
                  <a:cubicBezTo>
                    <a:pt x="62" y="27"/>
                    <a:pt x="58" y="27"/>
                    <a:pt x="54" y="27"/>
                  </a:cubicBezTo>
                  <a:cubicBezTo>
                    <a:pt x="47" y="27"/>
                    <a:pt x="41" y="30"/>
                    <a:pt x="36" y="36"/>
                  </a:cubicBezTo>
                  <a:cubicBezTo>
                    <a:pt x="31" y="42"/>
                    <a:pt x="29" y="51"/>
                    <a:pt x="29" y="64"/>
                  </a:cubicBezTo>
                  <a:cubicBezTo>
                    <a:pt x="29" y="126"/>
                    <a:pt x="29" y="126"/>
                    <a:pt x="29" y="126"/>
                  </a:cubicBezTo>
                  <a:cubicBezTo>
                    <a:pt x="0" y="126"/>
                    <a:pt x="0" y="126"/>
                    <a:pt x="0" y="126"/>
                  </a:cubicBezTo>
                  <a:cubicBezTo>
                    <a:pt x="0" y="2"/>
                    <a:pt x="0" y="2"/>
                    <a:pt x="0" y="2"/>
                  </a:cubicBezTo>
                  <a:cubicBezTo>
                    <a:pt x="29" y="2"/>
                    <a:pt x="29" y="2"/>
                    <a:pt x="29" y="2"/>
                  </a:cubicBezTo>
                  <a:cubicBezTo>
                    <a:pt x="29" y="22"/>
                    <a:pt x="29" y="22"/>
                    <a:pt x="29" y="22"/>
                  </a:cubicBezTo>
                  <a:cubicBezTo>
                    <a:pt x="29" y="22"/>
                    <a:pt x="29" y="22"/>
                    <a:pt x="29" y="22"/>
                  </a:cubicBezTo>
                  <a:cubicBezTo>
                    <a:pt x="32" y="15"/>
                    <a:pt x="36" y="10"/>
                    <a:pt x="41" y="6"/>
                  </a:cubicBezTo>
                  <a:cubicBezTo>
                    <a:pt x="47" y="2"/>
                    <a:pt x="53" y="0"/>
                    <a:pt x="6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6" name="Freeform 9">
              <a:extLst>
                <a:ext uri="{FF2B5EF4-FFF2-40B4-BE49-F238E27FC236}">
                  <a16:creationId xmlns:a16="http://schemas.microsoft.com/office/drawing/2014/main" id="{CE70D5B8-9DA6-4C85-BC20-73989A489297}"/>
                </a:ext>
              </a:extLst>
            </p:cNvPr>
            <p:cNvSpPr>
              <a:spLocks noEditPoints="1"/>
            </p:cNvSpPr>
            <p:nvPr/>
          </p:nvSpPr>
          <p:spPr bwMode="auto">
            <a:xfrm>
              <a:off x="5417" y="2089"/>
              <a:ext cx="201" cy="229"/>
            </a:xfrm>
            <a:custGeom>
              <a:avLst/>
              <a:gdLst>
                <a:gd name="T0" fmla="*/ 104 w 114"/>
                <a:gd name="T1" fmla="*/ 95 h 129"/>
                <a:gd name="T2" fmla="*/ 104 w 114"/>
                <a:gd name="T3" fmla="*/ 119 h 129"/>
                <a:gd name="T4" fmla="*/ 85 w 114"/>
                <a:gd name="T5" fmla="*/ 127 h 129"/>
                <a:gd name="T6" fmla="*/ 60 w 114"/>
                <a:gd name="T7" fmla="*/ 129 h 129"/>
                <a:gd name="T8" fmla="*/ 16 w 114"/>
                <a:gd name="T9" fmla="*/ 113 h 129"/>
                <a:gd name="T10" fmla="*/ 0 w 114"/>
                <a:gd name="T11" fmla="*/ 66 h 129"/>
                <a:gd name="T12" fmla="*/ 17 w 114"/>
                <a:gd name="T13" fmla="*/ 19 h 129"/>
                <a:gd name="T14" fmla="*/ 59 w 114"/>
                <a:gd name="T15" fmla="*/ 0 h 129"/>
                <a:gd name="T16" fmla="*/ 99 w 114"/>
                <a:gd name="T17" fmla="*/ 16 h 129"/>
                <a:gd name="T18" fmla="*/ 114 w 114"/>
                <a:gd name="T19" fmla="*/ 59 h 129"/>
                <a:gd name="T20" fmla="*/ 114 w 114"/>
                <a:gd name="T21" fmla="*/ 73 h 129"/>
                <a:gd name="T22" fmla="*/ 29 w 114"/>
                <a:gd name="T23" fmla="*/ 73 h 129"/>
                <a:gd name="T24" fmla="*/ 41 w 114"/>
                <a:gd name="T25" fmla="*/ 99 h 129"/>
                <a:gd name="T26" fmla="*/ 67 w 114"/>
                <a:gd name="T27" fmla="*/ 107 h 129"/>
                <a:gd name="T28" fmla="*/ 87 w 114"/>
                <a:gd name="T29" fmla="*/ 104 h 129"/>
                <a:gd name="T30" fmla="*/ 104 w 114"/>
                <a:gd name="T31" fmla="*/ 95 h 129"/>
                <a:gd name="T32" fmla="*/ 85 w 114"/>
                <a:gd name="T33" fmla="*/ 52 h 129"/>
                <a:gd name="T34" fmla="*/ 78 w 114"/>
                <a:gd name="T35" fmla="*/ 30 h 129"/>
                <a:gd name="T36" fmla="*/ 59 w 114"/>
                <a:gd name="T37" fmla="*/ 22 h 129"/>
                <a:gd name="T38" fmla="*/ 41 w 114"/>
                <a:gd name="T39" fmla="*/ 30 h 129"/>
                <a:gd name="T40" fmla="*/ 30 w 114"/>
                <a:gd name="T41" fmla="*/ 52 h 129"/>
                <a:gd name="T42" fmla="*/ 85 w 114"/>
                <a:gd name="T43" fmla="*/ 5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29">
                  <a:moveTo>
                    <a:pt x="104" y="95"/>
                  </a:moveTo>
                  <a:cubicBezTo>
                    <a:pt x="104" y="119"/>
                    <a:pt x="104" y="119"/>
                    <a:pt x="104" y="119"/>
                  </a:cubicBezTo>
                  <a:cubicBezTo>
                    <a:pt x="99" y="122"/>
                    <a:pt x="92" y="125"/>
                    <a:pt x="85" y="127"/>
                  </a:cubicBezTo>
                  <a:cubicBezTo>
                    <a:pt x="77" y="128"/>
                    <a:pt x="69" y="129"/>
                    <a:pt x="60" y="129"/>
                  </a:cubicBezTo>
                  <a:cubicBezTo>
                    <a:pt x="41" y="129"/>
                    <a:pt x="26" y="124"/>
                    <a:pt x="16" y="113"/>
                  </a:cubicBezTo>
                  <a:cubicBezTo>
                    <a:pt x="5" y="101"/>
                    <a:pt x="0" y="86"/>
                    <a:pt x="0" y="66"/>
                  </a:cubicBezTo>
                  <a:cubicBezTo>
                    <a:pt x="0" y="47"/>
                    <a:pt x="6" y="31"/>
                    <a:pt x="17" y="19"/>
                  </a:cubicBezTo>
                  <a:cubicBezTo>
                    <a:pt x="28" y="6"/>
                    <a:pt x="42" y="0"/>
                    <a:pt x="59" y="0"/>
                  </a:cubicBezTo>
                  <a:cubicBezTo>
                    <a:pt x="76" y="0"/>
                    <a:pt x="90" y="5"/>
                    <a:pt x="99" y="16"/>
                  </a:cubicBezTo>
                  <a:cubicBezTo>
                    <a:pt x="109" y="26"/>
                    <a:pt x="114" y="41"/>
                    <a:pt x="114" y="59"/>
                  </a:cubicBezTo>
                  <a:cubicBezTo>
                    <a:pt x="114" y="73"/>
                    <a:pt x="114" y="73"/>
                    <a:pt x="114" y="73"/>
                  </a:cubicBezTo>
                  <a:cubicBezTo>
                    <a:pt x="29" y="73"/>
                    <a:pt x="29" y="73"/>
                    <a:pt x="29" y="73"/>
                  </a:cubicBezTo>
                  <a:cubicBezTo>
                    <a:pt x="30" y="86"/>
                    <a:pt x="34" y="94"/>
                    <a:pt x="41" y="99"/>
                  </a:cubicBezTo>
                  <a:cubicBezTo>
                    <a:pt x="47" y="104"/>
                    <a:pt x="56" y="107"/>
                    <a:pt x="67" y="107"/>
                  </a:cubicBezTo>
                  <a:cubicBezTo>
                    <a:pt x="74" y="107"/>
                    <a:pt x="80" y="106"/>
                    <a:pt x="87" y="104"/>
                  </a:cubicBezTo>
                  <a:cubicBezTo>
                    <a:pt x="93" y="101"/>
                    <a:pt x="99" y="99"/>
                    <a:pt x="104" y="95"/>
                  </a:cubicBezTo>
                  <a:close/>
                  <a:moveTo>
                    <a:pt x="85" y="52"/>
                  </a:moveTo>
                  <a:cubicBezTo>
                    <a:pt x="85" y="42"/>
                    <a:pt x="83" y="35"/>
                    <a:pt x="78" y="30"/>
                  </a:cubicBezTo>
                  <a:cubicBezTo>
                    <a:pt x="74" y="25"/>
                    <a:pt x="68" y="22"/>
                    <a:pt x="59" y="22"/>
                  </a:cubicBezTo>
                  <a:cubicBezTo>
                    <a:pt x="52" y="22"/>
                    <a:pt x="46" y="25"/>
                    <a:pt x="41" y="30"/>
                  </a:cubicBezTo>
                  <a:cubicBezTo>
                    <a:pt x="35" y="35"/>
                    <a:pt x="31" y="42"/>
                    <a:pt x="30" y="52"/>
                  </a:cubicBezTo>
                  <a:lnTo>
                    <a:pt x="85" y="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7" name="Freeform 10">
              <a:extLst>
                <a:ext uri="{FF2B5EF4-FFF2-40B4-BE49-F238E27FC236}">
                  <a16:creationId xmlns:a16="http://schemas.microsoft.com/office/drawing/2014/main" id="{7E2DACFB-0E50-4E44-960D-F7F930D102EE}"/>
                </a:ext>
              </a:extLst>
            </p:cNvPr>
            <p:cNvSpPr>
              <a:spLocks noEditPoints="1"/>
            </p:cNvSpPr>
            <p:nvPr/>
          </p:nvSpPr>
          <p:spPr bwMode="auto">
            <a:xfrm>
              <a:off x="2720" y="1984"/>
              <a:ext cx="1720" cy="334"/>
            </a:xfrm>
            <a:custGeom>
              <a:avLst/>
              <a:gdLst>
                <a:gd name="T0" fmla="*/ 157 w 977"/>
                <a:gd name="T1" fmla="*/ 185 h 188"/>
                <a:gd name="T2" fmla="*/ 103 w 977"/>
                <a:gd name="T3" fmla="*/ 185 h 188"/>
                <a:gd name="T4" fmla="*/ 28 w 977"/>
                <a:gd name="T5" fmla="*/ 50 h 188"/>
                <a:gd name="T6" fmla="*/ 0 w 977"/>
                <a:gd name="T7" fmla="*/ 13 h 188"/>
                <a:gd name="T8" fmla="*/ 94 w 977"/>
                <a:gd name="T9" fmla="*/ 141 h 188"/>
                <a:gd name="T10" fmla="*/ 212 w 977"/>
                <a:gd name="T11" fmla="*/ 26 h 188"/>
                <a:gd name="T12" fmla="*/ 243 w 977"/>
                <a:gd name="T13" fmla="*/ 14 h 188"/>
                <a:gd name="T14" fmla="*/ 230 w 977"/>
                <a:gd name="T15" fmla="*/ 42 h 188"/>
                <a:gd name="T16" fmla="*/ 245 w 977"/>
                <a:gd name="T17" fmla="*/ 61 h 188"/>
                <a:gd name="T18" fmla="*/ 215 w 977"/>
                <a:gd name="T19" fmla="*/ 61 h 188"/>
                <a:gd name="T20" fmla="*/ 347 w 977"/>
                <a:gd name="T21" fmla="*/ 161 h 188"/>
                <a:gd name="T22" fmla="*/ 346 w 977"/>
                <a:gd name="T23" fmla="*/ 186 h 188"/>
                <a:gd name="T24" fmla="*/ 265 w 977"/>
                <a:gd name="T25" fmla="*/ 127 h 188"/>
                <a:gd name="T26" fmla="*/ 349 w 977"/>
                <a:gd name="T27" fmla="*/ 60 h 188"/>
                <a:gd name="T28" fmla="*/ 348 w 977"/>
                <a:gd name="T29" fmla="*/ 86 h 188"/>
                <a:gd name="T30" fmla="*/ 295 w 977"/>
                <a:gd name="T31" fmla="*/ 124 h 188"/>
                <a:gd name="T32" fmla="*/ 445 w 977"/>
                <a:gd name="T33" fmla="*/ 59 h 188"/>
                <a:gd name="T34" fmla="*/ 456 w 977"/>
                <a:gd name="T35" fmla="*/ 91 h 188"/>
                <a:gd name="T36" fmla="*/ 420 w 977"/>
                <a:gd name="T37" fmla="*/ 95 h 188"/>
                <a:gd name="T38" fmla="*/ 384 w 977"/>
                <a:gd name="T39" fmla="*/ 185 h 188"/>
                <a:gd name="T40" fmla="*/ 413 w 977"/>
                <a:gd name="T41" fmla="*/ 81 h 188"/>
                <a:gd name="T42" fmla="*/ 445 w 977"/>
                <a:gd name="T43" fmla="*/ 59 h 188"/>
                <a:gd name="T44" fmla="*/ 523 w 977"/>
                <a:gd name="T45" fmla="*/ 59 h 188"/>
                <a:gd name="T46" fmla="*/ 567 w 977"/>
                <a:gd name="T47" fmla="*/ 171 h 188"/>
                <a:gd name="T48" fmla="*/ 457 w 977"/>
                <a:gd name="T49" fmla="*/ 125 h 188"/>
                <a:gd name="T50" fmla="*/ 522 w 977"/>
                <a:gd name="T51" fmla="*/ 164 h 188"/>
                <a:gd name="T52" fmla="*/ 546 w 977"/>
                <a:gd name="T53" fmla="*/ 93 h 188"/>
                <a:gd name="T54" fmla="*/ 488 w 977"/>
                <a:gd name="T55" fmla="*/ 124 h 188"/>
                <a:gd name="T56" fmla="*/ 650 w 977"/>
                <a:gd name="T57" fmla="*/ 113 h 188"/>
                <a:gd name="T58" fmla="*/ 668 w 977"/>
                <a:gd name="T59" fmla="*/ 178 h 188"/>
                <a:gd name="T60" fmla="*/ 599 w 977"/>
                <a:gd name="T61" fmla="*/ 182 h 188"/>
                <a:gd name="T62" fmla="*/ 632 w 977"/>
                <a:gd name="T63" fmla="*/ 165 h 188"/>
                <a:gd name="T64" fmla="*/ 647 w 977"/>
                <a:gd name="T65" fmla="*/ 143 h 188"/>
                <a:gd name="T66" fmla="*/ 599 w 977"/>
                <a:gd name="T67" fmla="*/ 97 h 188"/>
                <a:gd name="T68" fmla="*/ 661 w 977"/>
                <a:gd name="T69" fmla="*/ 60 h 188"/>
                <a:gd name="T70" fmla="*/ 661 w 977"/>
                <a:gd name="T71" fmla="*/ 85 h 188"/>
                <a:gd name="T72" fmla="*/ 628 w 977"/>
                <a:gd name="T73" fmla="*/ 94 h 188"/>
                <a:gd name="T74" fmla="*/ 759 w 977"/>
                <a:gd name="T75" fmla="*/ 59 h 188"/>
                <a:gd name="T76" fmla="*/ 804 w 977"/>
                <a:gd name="T77" fmla="*/ 171 h 188"/>
                <a:gd name="T78" fmla="*/ 694 w 977"/>
                <a:gd name="T79" fmla="*/ 125 h 188"/>
                <a:gd name="T80" fmla="*/ 758 w 977"/>
                <a:gd name="T81" fmla="*/ 164 h 188"/>
                <a:gd name="T82" fmla="*/ 782 w 977"/>
                <a:gd name="T83" fmla="*/ 93 h 188"/>
                <a:gd name="T84" fmla="*/ 724 w 977"/>
                <a:gd name="T85" fmla="*/ 124 h 188"/>
                <a:gd name="T86" fmla="*/ 874 w 977"/>
                <a:gd name="T87" fmla="*/ 185 h 188"/>
                <a:gd name="T88" fmla="*/ 824 w 977"/>
                <a:gd name="T89" fmla="*/ 85 h 188"/>
                <a:gd name="T90" fmla="*/ 845 w 977"/>
                <a:gd name="T91" fmla="*/ 44 h 188"/>
                <a:gd name="T92" fmla="*/ 900 w 977"/>
                <a:gd name="T93" fmla="*/ 0 h 188"/>
                <a:gd name="T94" fmla="*/ 902 w 977"/>
                <a:gd name="T95" fmla="*/ 25 h 188"/>
                <a:gd name="T96" fmla="*/ 874 w 977"/>
                <a:gd name="T97" fmla="*/ 47 h 188"/>
                <a:gd name="T98" fmla="*/ 918 w 977"/>
                <a:gd name="T99" fmla="*/ 34 h 188"/>
                <a:gd name="T100" fmla="*/ 977 w 977"/>
                <a:gd name="T101" fmla="*/ 61 h 188"/>
                <a:gd name="T102" fmla="*/ 947 w 977"/>
                <a:gd name="T103" fmla="*/ 143 h 188"/>
                <a:gd name="T104" fmla="*/ 970 w 977"/>
                <a:gd name="T105" fmla="*/ 163 h 188"/>
                <a:gd name="T106" fmla="*/ 967 w 977"/>
                <a:gd name="T107" fmla="*/ 187 h 188"/>
                <a:gd name="T108" fmla="*/ 918 w 977"/>
                <a:gd name="T109" fmla="*/ 14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7" h="188">
                  <a:moveTo>
                    <a:pt x="187" y="13"/>
                  </a:moveTo>
                  <a:cubicBezTo>
                    <a:pt x="187" y="185"/>
                    <a:pt x="187" y="185"/>
                    <a:pt x="187" y="185"/>
                  </a:cubicBezTo>
                  <a:cubicBezTo>
                    <a:pt x="157" y="185"/>
                    <a:pt x="157" y="185"/>
                    <a:pt x="157" y="185"/>
                  </a:cubicBezTo>
                  <a:cubicBezTo>
                    <a:pt x="157" y="50"/>
                    <a:pt x="157" y="50"/>
                    <a:pt x="157" y="50"/>
                  </a:cubicBezTo>
                  <a:cubicBezTo>
                    <a:pt x="157" y="50"/>
                    <a:pt x="157" y="50"/>
                    <a:pt x="157" y="50"/>
                  </a:cubicBezTo>
                  <a:cubicBezTo>
                    <a:pt x="103" y="185"/>
                    <a:pt x="103" y="185"/>
                    <a:pt x="103" y="185"/>
                  </a:cubicBezTo>
                  <a:cubicBezTo>
                    <a:pt x="83" y="185"/>
                    <a:pt x="83" y="185"/>
                    <a:pt x="83" y="185"/>
                  </a:cubicBezTo>
                  <a:cubicBezTo>
                    <a:pt x="28" y="50"/>
                    <a:pt x="28" y="50"/>
                    <a:pt x="28" y="50"/>
                  </a:cubicBezTo>
                  <a:cubicBezTo>
                    <a:pt x="28" y="50"/>
                    <a:pt x="28" y="50"/>
                    <a:pt x="28" y="50"/>
                  </a:cubicBezTo>
                  <a:cubicBezTo>
                    <a:pt x="28" y="185"/>
                    <a:pt x="28" y="185"/>
                    <a:pt x="28" y="185"/>
                  </a:cubicBezTo>
                  <a:cubicBezTo>
                    <a:pt x="0" y="185"/>
                    <a:pt x="0" y="185"/>
                    <a:pt x="0" y="185"/>
                  </a:cubicBezTo>
                  <a:cubicBezTo>
                    <a:pt x="0" y="13"/>
                    <a:pt x="0" y="13"/>
                    <a:pt x="0" y="13"/>
                  </a:cubicBezTo>
                  <a:cubicBezTo>
                    <a:pt x="43" y="13"/>
                    <a:pt x="43" y="13"/>
                    <a:pt x="43" y="13"/>
                  </a:cubicBezTo>
                  <a:cubicBezTo>
                    <a:pt x="93" y="141"/>
                    <a:pt x="93" y="141"/>
                    <a:pt x="93" y="141"/>
                  </a:cubicBezTo>
                  <a:cubicBezTo>
                    <a:pt x="94" y="141"/>
                    <a:pt x="94" y="141"/>
                    <a:pt x="94" y="141"/>
                  </a:cubicBezTo>
                  <a:cubicBezTo>
                    <a:pt x="146" y="13"/>
                    <a:pt x="146" y="13"/>
                    <a:pt x="146" y="13"/>
                  </a:cubicBezTo>
                  <a:lnTo>
                    <a:pt x="187" y="13"/>
                  </a:lnTo>
                  <a:close/>
                  <a:moveTo>
                    <a:pt x="212" y="26"/>
                  </a:moveTo>
                  <a:cubicBezTo>
                    <a:pt x="212" y="21"/>
                    <a:pt x="214" y="17"/>
                    <a:pt x="218" y="14"/>
                  </a:cubicBezTo>
                  <a:cubicBezTo>
                    <a:pt x="221" y="10"/>
                    <a:pt x="225" y="9"/>
                    <a:pt x="230" y="9"/>
                  </a:cubicBezTo>
                  <a:cubicBezTo>
                    <a:pt x="235" y="9"/>
                    <a:pt x="240" y="10"/>
                    <a:pt x="243" y="14"/>
                  </a:cubicBezTo>
                  <a:cubicBezTo>
                    <a:pt x="246" y="17"/>
                    <a:pt x="248" y="21"/>
                    <a:pt x="248" y="26"/>
                  </a:cubicBezTo>
                  <a:cubicBezTo>
                    <a:pt x="248" y="30"/>
                    <a:pt x="246" y="34"/>
                    <a:pt x="243" y="38"/>
                  </a:cubicBezTo>
                  <a:cubicBezTo>
                    <a:pt x="239" y="41"/>
                    <a:pt x="235" y="42"/>
                    <a:pt x="230" y="42"/>
                  </a:cubicBezTo>
                  <a:cubicBezTo>
                    <a:pt x="225" y="42"/>
                    <a:pt x="221" y="41"/>
                    <a:pt x="218" y="38"/>
                  </a:cubicBezTo>
                  <a:cubicBezTo>
                    <a:pt x="214" y="34"/>
                    <a:pt x="212" y="30"/>
                    <a:pt x="212" y="26"/>
                  </a:cubicBezTo>
                  <a:close/>
                  <a:moveTo>
                    <a:pt x="245" y="61"/>
                  </a:moveTo>
                  <a:cubicBezTo>
                    <a:pt x="245" y="185"/>
                    <a:pt x="245" y="185"/>
                    <a:pt x="245" y="185"/>
                  </a:cubicBezTo>
                  <a:cubicBezTo>
                    <a:pt x="215" y="185"/>
                    <a:pt x="215" y="185"/>
                    <a:pt x="215" y="185"/>
                  </a:cubicBezTo>
                  <a:cubicBezTo>
                    <a:pt x="215" y="61"/>
                    <a:pt x="215" y="61"/>
                    <a:pt x="215" y="61"/>
                  </a:cubicBezTo>
                  <a:lnTo>
                    <a:pt x="245" y="61"/>
                  </a:lnTo>
                  <a:close/>
                  <a:moveTo>
                    <a:pt x="333" y="164"/>
                  </a:moveTo>
                  <a:cubicBezTo>
                    <a:pt x="337" y="164"/>
                    <a:pt x="342" y="163"/>
                    <a:pt x="347" y="161"/>
                  </a:cubicBezTo>
                  <a:cubicBezTo>
                    <a:pt x="353" y="159"/>
                    <a:pt x="357" y="156"/>
                    <a:pt x="362" y="153"/>
                  </a:cubicBezTo>
                  <a:cubicBezTo>
                    <a:pt x="362" y="180"/>
                    <a:pt x="362" y="180"/>
                    <a:pt x="362" y="180"/>
                  </a:cubicBezTo>
                  <a:cubicBezTo>
                    <a:pt x="357" y="183"/>
                    <a:pt x="352" y="185"/>
                    <a:pt x="346" y="186"/>
                  </a:cubicBezTo>
                  <a:cubicBezTo>
                    <a:pt x="340" y="188"/>
                    <a:pt x="334" y="188"/>
                    <a:pt x="327" y="188"/>
                  </a:cubicBezTo>
                  <a:cubicBezTo>
                    <a:pt x="308" y="188"/>
                    <a:pt x="294" y="183"/>
                    <a:pt x="282" y="171"/>
                  </a:cubicBezTo>
                  <a:cubicBezTo>
                    <a:pt x="271" y="160"/>
                    <a:pt x="265" y="145"/>
                    <a:pt x="265" y="127"/>
                  </a:cubicBezTo>
                  <a:cubicBezTo>
                    <a:pt x="265" y="107"/>
                    <a:pt x="271" y="91"/>
                    <a:pt x="282" y="78"/>
                  </a:cubicBezTo>
                  <a:cubicBezTo>
                    <a:pt x="294" y="65"/>
                    <a:pt x="311" y="58"/>
                    <a:pt x="332" y="58"/>
                  </a:cubicBezTo>
                  <a:cubicBezTo>
                    <a:pt x="337" y="58"/>
                    <a:pt x="343" y="59"/>
                    <a:pt x="349" y="60"/>
                  </a:cubicBezTo>
                  <a:cubicBezTo>
                    <a:pt x="354" y="62"/>
                    <a:pt x="359" y="64"/>
                    <a:pt x="362" y="65"/>
                  </a:cubicBezTo>
                  <a:cubicBezTo>
                    <a:pt x="362" y="93"/>
                    <a:pt x="362" y="93"/>
                    <a:pt x="362" y="93"/>
                  </a:cubicBezTo>
                  <a:cubicBezTo>
                    <a:pt x="357" y="90"/>
                    <a:pt x="353" y="87"/>
                    <a:pt x="348" y="86"/>
                  </a:cubicBezTo>
                  <a:cubicBezTo>
                    <a:pt x="343" y="84"/>
                    <a:pt x="339" y="83"/>
                    <a:pt x="334" y="83"/>
                  </a:cubicBezTo>
                  <a:cubicBezTo>
                    <a:pt x="322" y="83"/>
                    <a:pt x="313" y="87"/>
                    <a:pt x="306" y="94"/>
                  </a:cubicBezTo>
                  <a:cubicBezTo>
                    <a:pt x="299" y="102"/>
                    <a:pt x="295" y="112"/>
                    <a:pt x="295" y="124"/>
                  </a:cubicBezTo>
                  <a:cubicBezTo>
                    <a:pt x="295" y="137"/>
                    <a:pt x="299" y="147"/>
                    <a:pt x="305" y="154"/>
                  </a:cubicBezTo>
                  <a:cubicBezTo>
                    <a:pt x="312" y="161"/>
                    <a:pt x="321" y="164"/>
                    <a:pt x="333" y="164"/>
                  </a:cubicBezTo>
                  <a:close/>
                  <a:moveTo>
                    <a:pt x="445" y="59"/>
                  </a:moveTo>
                  <a:cubicBezTo>
                    <a:pt x="447" y="59"/>
                    <a:pt x="449" y="60"/>
                    <a:pt x="451" y="60"/>
                  </a:cubicBezTo>
                  <a:cubicBezTo>
                    <a:pt x="453" y="60"/>
                    <a:pt x="455" y="61"/>
                    <a:pt x="456" y="61"/>
                  </a:cubicBezTo>
                  <a:cubicBezTo>
                    <a:pt x="456" y="91"/>
                    <a:pt x="456" y="91"/>
                    <a:pt x="456" y="91"/>
                  </a:cubicBezTo>
                  <a:cubicBezTo>
                    <a:pt x="454" y="90"/>
                    <a:pt x="452" y="88"/>
                    <a:pt x="449" y="87"/>
                  </a:cubicBezTo>
                  <a:cubicBezTo>
                    <a:pt x="446" y="86"/>
                    <a:pt x="443" y="86"/>
                    <a:pt x="439" y="86"/>
                  </a:cubicBezTo>
                  <a:cubicBezTo>
                    <a:pt x="431" y="86"/>
                    <a:pt x="425" y="89"/>
                    <a:pt x="420" y="95"/>
                  </a:cubicBezTo>
                  <a:cubicBezTo>
                    <a:pt x="415" y="101"/>
                    <a:pt x="413" y="110"/>
                    <a:pt x="413" y="123"/>
                  </a:cubicBezTo>
                  <a:cubicBezTo>
                    <a:pt x="413" y="185"/>
                    <a:pt x="413" y="185"/>
                    <a:pt x="413" y="185"/>
                  </a:cubicBezTo>
                  <a:cubicBezTo>
                    <a:pt x="384" y="185"/>
                    <a:pt x="384" y="185"/>
                    <a:pt x="384" y="185"/>
                  </a:cubicBezTo>
                  <a:cubicBezTo>
                    <a:pt x="384" y="61"/>
                    <a:pt x="384" y="61"/>
                    <a:pt x="384" y="61"/>
                  </a:cubicBezTo>
                  <a:cubicBezTo>
                    <a:pt x="413" y="61"/>
                    <a:pt x="413" y="61"/>
                    <a:pt x="413" y="61"/>
                  </a:cubicBezTo>
                  <a:cubicBezTo>
                    <a:pt x="413" y="81"/>
                    <a:pt x="413" y="81"/>
                    <a:pt x="413" y="81"/>
                  </a:cubicBezTo>
                  <a:cubicBezTo>
                    <a:pt x="413" y="81"/>
                    <a:pt x="413" y="81"/>
                    <a:pt x="413" y="81"/>
                  </a:cubicBezTo>
                  <a:cubicBezTo>
                    <a:pt x="416" y="74"/>
                    <a:pt x="420" y="69"/>
                    <a:pt x="426" y="65"/>
                  </a:cubicBezTo>
                  <a:cubicBezTo>
                    <a:pt x="431" y="61"/>
                    <a:pt x="437" y="59"/>
                    <a:pt x="445" y="59"/>
                  </a:cubicBezTo>
                  <a:close/>
                  <a:moveTo>
                    <a:pt x="457" y="125"/>
                  </a:moveTo>
                  <a:cubicBezTo>
                    <a:pt x="457" y="105"/>
                    <a:pt x="463" y="89"/>
                    <a:pt x="475" y="77"/>
                  </a:cubicBezTo>
                  <a:cubicBezTo>
                    <a:pt x="486" y="65"/>
                    <a:pt x="502" y="59"/>
                    <a:pt x="523" y="59"/>
                  </a:cubicBezTo>
                  <a:cubicBezTo>
                    <a:pt x="542" y="59"/>
                    <a:pt x="558" y="64"/>
                    <a:pt x="568" y="76"/>
                  </a:cubicBezTo>
                  <a:cubicBezTo>
                    <a:pt x="579" y="87"/>
                    <a:pt x="585" y="103"/>
                    <a:pt x="585" y="123"/>
                  </a:cubicBezTo>
                  <a:cubicBezTo>
                    <a:pt x="585" y="143"/>
                    <a:pt x="579" y="159"/>
                    <a:pt x="567" y="171"/>
                  </a:cubicBezTo>
                  <a:cubicBezTo>
                    <a:pt x="556" y="182"/>
                    <a:pt x="540" y="188"/>
                    <a:pt x="520" y="188"/>
                  </a:cubicBezTo>
                  <a:cubicBezTo>
                    <a:pt x="501" y="188"/>
                    <a:pt x="486" y="183"/>
                    <a:pt x="474" y="171"/>
                  </a:cubicBezTo>
                  <a:cubicBezTo>
                    <a:pt x="463" y="160"/>
                    <a:pt x="457" y="145"/>
                    <a:pt x="457" y="125"/>
                  </a:cubicBezTo>
                  <a:close/>
                  <a:moveTo>
                    <a:pt x="488" y="124"/>
                  </a:moveTo>
                  <a:cubicBezTo>
                    <a:pt x="488" y="137"/>
                    <a:pt x="491" y="147"/>
                    <a:pt x="497" y="154"/>
                  </a:cubicBezTo>
                  <a:cubicBezTo>
                    <a:pt x="503" y="161"/>
                    <a:pt x="511" y="164"/>
                    <a:pt x="522" y="164"/>
                  </a:cubicBezTo>
                  <a:cubicBezTo>
                    <a:pt x="532" y="164"/>
                    <a:pt x="541" y="161"/>
                    <a:pt x="546" y="154"/>
                  </a:cubicBezTo>
                  <a:cubicBezTo>
                    <a:pt x="552" y="147"/>
                    <a:pt x="554" y="137"/>
                    <a:pt x="554" y="124"/>
                  </a:cubicBezTo>
                  <a:cubicBezTo>
                    <a:pt x="554" y="110"/>
                    <a:pt x="551" y="100"/>
                    <a:pt x="546" y="93"/>
                  </a:cubicBezTo>
                  <a:cubicBezTo>
                    <a:pt x="540" y="87"/>
                    <a:pt x="532" y="83"/>
                    <a:pt x="522" y="83"/>
                  </a:cubicBezTo>
                  <a:cubicBezTo>
                    <a:pt x="511" y="83"/>
                    <a:pt x="503" y="87"/>
                    <a:pt x="497" y="94"/>
                  </a:cubicBezTo>
                  <a:cubicBezTo>
                    <a:pt x="491" y="101"/>
                    <a:pt x="488" y="111"/>
                    <a:pt x="488" y="124"/>
                  </a:cubicBezTo>
                  <a:close/>
                  <a:moveTo>
                    <a:pt x="628" y="94"/>
                  </a:moveTo>
                  <a:cubicBezTo>
                    <a:pt x="628" y="98"/>
                    <a:pt x="629" y="101"/>
                    <a:pt x="632" y="104"/>
                  </a:cubicBezTo>
                  <a:cubicBezTo>
                    <a:pt x="635" y="106"/>
                    <a:pt x="641" y="109"/>
                    <a:pt x="650" y="113"/>
                  </a:cubicBezTo>
                  <a:cubicBezTo>
                    <a:pt x="661" y="117"/>
                    <a:pt x="669" y="123"/>
                    <a:pt x="674" y="129"/>
                  </a:cubicBezTo>
                  <a:cubicBezTo>
                    <a:pt x="679" y="134"/>
                    <a:pt x="681" y="141"/>
                    <a:pt x="681" y="150"/>
                  </a:cubicBezTo>
                  <a:cubicBezTo>
                    <a:pt x="681" y="161"/>
                    <a:pt x="677" y="171"/>
                    <a:pt x="668" y="178"/>
                  </a:cubicBezTo>
                  <a:cubicBezTo>
                    <a:pt x="659" y="185"/>
                    <a:pt x="647" y="188"/>
                    <a:pt x="631" y="188"/>
                  </a:cubicBezTo>
                  <a:cubicBezTo>
                    <a:pt x="626" y="188"/>
                    <a:pt x="621" y="188"/>
                    <a:pt x="614" y="187"/>
                  </a:cubicBezTo>
                  <a:cubicBezTo>
                    <a:pt x="608" y="185"/>
                    <a:pt x="603" y="184"/>
                    <a:pt x="599" y="182"/>
                  </a:cubicBezTo>
                  <a:cubicBezTo>
                    <a:pt x="599" y="153"/>
                    <a:pt x="599" y="153"/>
                    <a:pt x="599" y="153"/>
                  </a:cubicBezTo>
                  <a:cubicBezTo>
                    <a:pt x="604" y="157"/>
                    <a:pt x="610" y="160"/>
                    <a:pt x="616" y="162"/>
                  </a:cubicBezTo>
                  <a:cubicBezTo>
                    <a:pt x="622" y="164"/>
                    <a:pt x="627" y="165"/>
                    <a:pt x="632" y="165"/>
                  </a:cubicBezTo>
                  <a:cubicBezTo>
                    <a:pt x="639" y="165"/>
                    <a:pt x="644" y="164"/>
                    <a:pt x="647" y="162"/>
                  </a:cubicBezTo>
                  <a:cubicBezTo>
                    <a:pt x="650" y="161"/>
                    <a:pt x="652" y="157"/>
                    <a:pt x="652" y="153"/>
                  </a:cubicBezTo>
                  <a:cubicBezTo>
                    <a:pt x="652" y="149"/>
                    <a:pt x="650" y="146"/>
                    <a:pt x="647" y="143"/>
                  </a:cubicBezTo>
                  <a:cubicBezTo>
                    <a:pt x="643" y="140"/>
                    <a:pt x="637" y="137"/>
                    <a:pt x="628" y="133"/>
                  </a:cubicBezTo>
                  <a:cubicBezTo>
                    <a:pt x="617" y="129"/>
                    <a:pt x="610" y="124"/>
                    <a:pt x="605" y="118"/>
                  </a:cubicBezTo>
                  <a:cubicBezTo>
                    <a:pt x="601" y="113"/>
                    <a:pt x="599" y="105"/>
                    <a:pt x="599" y="97"/>
                  </a:cubicBezTo>
                  <a:cubicBezTo>
                    <a:pt x="599" y="86"/>
                    <a:pt x="603" y="76"/>
                    <a:pt x="612" y="69"/>
                  </a:cubicBezTo>
                  <a:cubicBezTo>
                    <a:pt x="621" y="62"/>
                    <a:pt x="632" y="58"/>
                    <a:pt x="646" y="58"/>
                  </a:cubicBezTo>
                  <a:cubicBezTo>
                    <a:pt x="651" y="58"/>
                    <a:pt x="656" y="59"/>
                    <a:pt x="661" y="60"/>
                  </a:cubicBezTo>
                  <a:cubicBezTo>
                    <a:pt x="666" y="61"/>
                    <a:pt x="671" y="62"/>
                    <a:pt x="674" y="64"/>
                  </a:cubicBezTo>
                  <a:cubicBezTo>
                    <a:pt x="674" y="91"/>
                    <a:pt x="674" y="91"/>
                    <a:pt x="674" y="91"/>
                  </a:cubicBezTo>
                  <a:cubicBezTo>
                    <a:pt x="671" y="89"/>
                    <a:pt x="666" y="86"/>
                    <a:pt x="661" y="85"/>
                  </a:cubicBezTo>
                  <a:cubicBezTo>
                    <a:pt x="656" y="83"/>
                    <a:pt x="651" y="82"/>
                    <a:pt x="646" y="82"/>
                  </a:cubicBezTo>
                  <a:cubicBezTo>
                    <a:pt x="640" y="82"/>
                    <a:pt x="636" y="83"/>
                    <a:pt x="633" y="85"/>
                  </a:cubicBezTo>
                  <a:cubicBezTo>
                    <a:pt x="630" y="87"/>
                    <a:pt x="628" y="90"/>
                    <a:pt x="628" y="94"/>
                  </a:cubicBezTo>
                  <a:close/>
                  <a:moveTo>
                    <a:pt x="694" y="125"/>
                  </a:moveTo>
                  <a:cubicBezTo>
                    <a:pt x="694" y="105"/>
                    <a:pt x="700" y="89"/>
                    <a:pt x="711" y="77"/>
                  </a:cubicBezTo>
                  <a:cubicBezTo>
                    <a:pt x="723" y="65"/>
                    <a:pt x="739" y="59"/>
                    <a:pt x="759" y="59"/>
                  </a:cubicBezTo>
                  <a:cubicBezTo>
                    <a:pt x="779" y="59"/>
                    <a:pt x="794" y="64"/>
                    <a:pt x="805" y="76"/>
                  </a:cubicBezTo>
                  <a:cubicBezTo>
                    <a:pt x="816" y="87"/>
                    <a:pt x="821" y="103"/>
                    <a:pt x="821" y="123"/>
                  </a:cubicBezTo>
                  <a:cubicBezTo>
                    <a:pt x="821" y="143"/>
                    <a:pt x="815" y="159"/>
                    <a:pt x="804" y="171"/>
                  </a:cubicBezTo>
                  <a:cubicBezTo>
                    <a:pt x="792" y="182"/>
                    <a:pt x="776" y="188"/>
                    <a:pt x="756" y="188"/>
                  </a:cubicBezTo>
                  <a:cubicBezTo>
                    <a:pt x="737" y="188"/>
                    <a:pt x="722" y="183"/>
                    <a:pt x="711" y="171"/>
                  </a:cubicBezTo>
                  <a:cubicBezTo>
                    <a:pt x="699" y="160"/>
                    <a:pt x="694" y="145"/>
                    <a:pt x="694" y="125"/>
                  </a:cubicBezTo>
                  <a:close/>
                  <a:moveTo>
                    <a:pt x="724" y="124"/>
                  </a:moveTo>
                  <a:cubicBezTo>
                    <a:pt x="724" y="137"/>
                    <a:pt x="727" y="147"/>
                    <a:pt x="733" y="154"/>
                  </a:cubicBezTo>
                  <a:cubicBezTo>
                    <a:pt x="739" y="161"/>
                    <a:pt x="747" y="164"/>
                    <a:pt x="758" y="164"/>
                  </a:cubicBezTo>
                  <a:cubicBezTo>
                    <a:pt x="769" y="164"/>
                    <a:pt x="777" y="161"/>
                    <a:pt x="782" y="154"/>
                  </a:cubicBezTo>
                  <a:cubicBezTo>
                    <a:pt x="788" y="147"/>
                    <a:pt x="791" y="137"/>
                    <a:pt x="791" y="124"/>
                  </a:cubicBezTo>
                  <a:cubicBezTo>
                    <a:pt x="791" y="110"/>
                    <a:pt x="788" y="100"/>
                    <a:pt x="782" y="93"/>
                  </a:cubicBezTo>
                  <a:cubicBezTo>
                    <a:pt x="776" y="87"/>
                    <a:pt x="768" y="83"/>
                    <a:pt x="758" y="83"/>
                  </a:cubicBezTo>
                  <a:cubicBezTo>
                    <a:pt x="747" y="83"/>
                    <a:pt x="739" y="87"/>
                    <a:pt x="733" y="94"/>
                  </a:cubicBezTo>
                  <a:cubicBezTo>
                    <a:pt x="727" y="101"/>
                    <a:pt x="724" y="111"/>
                    <a:pt x="724" y="124"/>
                  </a:cubicBezTo>
                  <a:close/>
                  <a:moveTo>
                    <a:pt x="918" y="85"/>
                  </a:moveTo>
                  <a:cubicBezTo>
                    <a:pt x="874" y="85"/>
                    <a:pt x="874" y="85"/>
                    <a:pt x="874" y="85"/>
                  </a:cubicBezTo>
                  <a:cubicBezTo>
                    <a:pt x="874" y="185"/>
                    <a:pt x="874" y="185"/>
                    <a:pt x="874" y="185"/>
                  </a:cubicBezTo>
                  <a:cubicBezTo>
                    <a:pt x="845" y="185"/>
                    <a:pt x="845" y="185"/>
                    <a:pt x="845" y="185"/>
                  </a:cubicBezTo>
                  <a:cubicBezTo>
                    <a:pt x="845" y="85"/>
                    <a:pt x="845" y="85"/>
                    <a:pt x="845" y="85"/>
                  </a:cubicBezTo>
                  <a:cubicBezTo>
                    <a:pt x="824" y="85"/>
                    <a:pt x="824" y="85"/>
                    <a:pt x="824" y="85"/>
                  </a:cubicBezTo>
                  <a:cubicBezTo>
                    <a:pt x="824" y="61"/>
                    <a:pt x="824" y="61"/>
                    <a:pt x="824" y="61"/>
                  </a:cubicBezTo>
                  <a:cubicBezTo>
                    <a:pt x="845" y="61"/>
                    <a:pt x="845" y="61"/>
                    <a:pt x="845" y="61"/>
                  </a:cubicBezTo>
                  <a:cubicBezTo>
                    <a:pt x="845" y="44"/>
                    <a:pt x="845" y="44"/>
                    <a:pt x="845" y="44"/>
                  </a:cubicBezTo>
                  <a:cubicBezTo>
                    <a:pt x="845" y="31"/>
                    <a:pt x="849" y="21"/>
                    <a:pt x="858" y="12"/>
                  </a:cubicBezTo>
                  <a:cubicBezTo>
                    <a:pt x="866" y="4"/>
                    <a:pt x="877" y="0"/>
                    <a:pt x="890" y="0"/>
                  </a:cubicBezTo>
                  <a:cubicBezTo>
                    <a:pt x="894" y="0"/>
                    <a:pt x="897" y="0"/>
                    <a:pt x="900" y="0"/>
                  </a:cubicBezTo>
                  <a:cubicBezTo>
                    <a:pt x="902" y="1"/>
                    <a:pt x="905" y="1"/>
                    <a:pt x="907" y="2"/>
                  </a:cubicBezTo>
                  <a:cubicBezTo>
                    <a:pt x="907" y="27"/>
                    <a:pt x="907" y="27"/>
                    <a:pt x="907" y="27"/>
                  </a:cubicBezTo>
                  <a:cubicBezTo>
                    <a:pt x="906" y="27"/>
                    <a:pt x="904" y="26"/>
                    <a:pt x="902" y="25"/>
                  </a:cubicBezTo>
                  <a:cubicBezTo>
                    <a:pt x="899" y="24"/>
                    <a:pt x="897" y="24"/>
                    <a:pt x="893" y="24"/>
                  </a:cubicBezTo>
                  <a:cubicBezTo>
                    <a:pt x="887" y="24"/>
                    <a:pt x="883" y="26"/>
                    <a:pt x="879" y="30"/>
                  </a:cubicBezTo>
                  <a:cubicBezTo>
                    <a:pt x="876" y="33"/>
                    <a:pt x="874" y="39"/>
                    <a:pt x="874" y="47"/>
                  </a:cubicBezTo>
                  <a:cubicBezTo>
                    <a:pt x="874" y="61"/>
                    <a:pt x="874" y="61"/>
                    <a:pt x="874" y="61"/>
                  </a:cubicBezTo>
                  <a:cubicBezTo>
                    <a:pt x="918" y="61"/>
                    <a:pt x="918" y="61"/>
                    <a:pt x="918" y="61"/>
                  </a:cubicBezTo>
                  <a:cubicBezTo>
                    <a:pt x="918" y="34"/>
                    <a:pt x="918" y="34"/>
                    <a:pt x="918" y="34"/>
                  </a:cubicBezTo>
                  <a:cubicBezTo>
                    <a:pt x="947" y="25"/>
                    <a:pt x="947" y="25"/>
                    <a:pt x="947" y="25"/>
                  </a:cubicBezTo>
                  <a:cubicBezTo>
                    <a:pt x="947" y="61"/>
                    <a:pt x="947" y="61"/>
                    <a:pt x="947" y="61"/>
                  </a:cubicBezTo>
                  <a:cubicBezTo>
                    <a:pt x="977" y="61"/>
                    <a:pt x="977" y="61"/>
                    <a:pt x="977" y="61"/>
                  </a:cubicBezTo>
                  <a:cubicBezTo>
                    <a:pt x="977" y="85"/>
                    <a:pt x="977" y="85"/>
                    <a:pt x="977" y="85"/>
                  </a:cubicBezTo>
                  <a:cubicBezTo>
                    <a:pt x="947" y="85"/>
                    <a:pt x="947" y="85"/>
                    <a:pt x="947" y="85"/>
                  </a:cubicBezTo>
                  <a:cubicBezTo>
                    <a:pt x="947" y="143"/>
                    <a:pt x="947" y="143"/>
                    <a:pt x="947" y="143"/>
                  </a:cubicBezTo>
                  <a:cubicBezTo>
                    <a:pt x="947" y="151"/>
                    <a:pt x="948" y="156"/>
                    <a:pt x="951" y="159"/>
                  </a:cubicBezTo>
                  <a:cubicBezTo>
                    <a:pt x="954" y="163"/>
                    <a:pt x="958" y="164"/>
                    <a:pt x="964" y="164"/>
                  </a:cubicBezTo>
                  <a:cubicBezTo>
                    <a:pt x="966" y="164"/>
                    <a:pt x="968" y="164"/>
                    <a:pt x="970" y="163"/>
                  </a:cubicBezTo>
                  <a:cubicBezTo>
                    <a:pt x="973" y="162"/>
                    <a:pt x="975" y="161"/>
                    <a:pt x="977" y="160"/>
                  </a:cubicBezTo>
                  <a:cubicBezTo>
                    <a:pt x="977" y="184"/>
                    <a:pt x="977" y="184"/>
                    <a:pt x="977" y="184"/>
                  </a:cubicBezTo>
                  <a:cubicBezTo>
                    <a:pt x="975" y="185"/>
                    <a:pt x="972" y="186"/>
                    <a:pt x="967" y="187"/>
                  </a:cubicBezTo>
                  <a:cubicBezTo>
                    <a:pt x="963" y="188"/>
                    <a:pt x="959" y="188"/>
                    <a:pt x="955" y="188"/>
                  </a:cubicBezTo>
                  <a:cubicBezTo>
                    <a:pt x="942" y="188"/>
                    <a:pt x="933" y="185"/>
                    <a:pt x="927" y="179"/>
                  </a:cubicBezTo>
                  <a:cubicBezTo>
                    <a:pt x="921" y="172"/>
                    <a:pt x="918" y="162"/>
                    <a:pt x="918" y="149"/>
                  </a:cubicBezTo>
                  <a:lnTo>
                    <a:pt x="918" y="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8" name="Rectangle 11">
              <a:extLst>
                <a:ext uri="{FF2B5EF4-FFF2-40B4-BE49-F238E27FC236}">
                  <a16:creationId xmlns:a16="http://schemas.microsoft.com/office/drawing/2014/main" id="{79CBF383-81EC-4A14-94E9-577E921F37D8}"/>
                </a:ext>
              </a:extLst>
            </p:cNvPr>
            <p:cNvSpPr>
              <a:spLocks noChangeArrowheads="1"/>
            </p:cNvSpPr>
            <p:nvPr/>
          </p:nvSpPr>
          <p:spPr bwMode="auto">
            <a:xfrm>
              <a:off x="2062" y="1904"/>
              <a:ext cx="241" cy="244"/>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algn="r" defTabSz="932509" rtl="1">
                <a:defRPr/>
              </a:pPr>
              <a:endParaRPr lang="en-US">
                <a:solidFill>
                  <a:srgbClr val="000000"/>
                </a:solidFill>
                <a:latin typeface="Segoe UI"/>
              </a:endParaRPr>
            </a:p>
          </p:txBody>
        </p:sp>
        <p:sp>
          <p:nvSpPr>
            <p:cNvPr id="19" name="Rectangle 12">
              <a:extLst>
                <a:ext uri="{FF2B5EF4-FFF2-40B4-BE49-F238E27FC236}">
                  <a16:creationId xmlns:a16="http://schemas.microsoft.com/office/drawing/2014/main" id="{4C0255CC-5319-4824-9270-CB42A4A51447}"/>
                </a:ext>
              </a:extLst>
            </p:cNvPr>
            <p:cNvSpPr>
              <a:spLocks noChangeArrowheads="1"/>
            </p:cNvSpPr>
            <p:nvPr/>
          </p:nvSpPr>
          <p:spPr bwMode="auto">
            <a:xfrm>
              <a:off x="2328" y="1904"/>
              <a:ext cx="241" cy="244"/>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20" name="Rectangle 13">
              <a:extLst>
                <a:ext uri="{FF2B5EF4-FFF2-40B4-BE49-F238E27FC236}">
                  <a16:creationId xmlns:a16="http://schemas.microsoft.com/office/drawing/2014/main" id="{5EA6E559-6B8C-4C3C-A2AA-520E96D86BC8}"/>
                </a:ext>
              </a:extLst>
            </p:cNvPr>
            <p:cNvSpPr>
              <a:spLocks noChangeArrowheads="1"/>
            </p:cNvSpPr>
            <p:nvPr/>
          </p:nvSpPr>
          <p:spPr bwMode="auto">
            <a:xfrm>
              <a:off x="2062" y="2172"/>
              <a:ext cx="241" cy="244"/>
            </a:xfrm>
            <a:prstGeom prst="rect">
              <a:avLst/>
            </a:prstGeom>
            <a:solidFill>
              <a:srgbClr val="00A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21" name="Rectangle 14">
              <a:extLst>
                <a:ext uri="{FF2B5EF4-FFF2-40B4-BE49-F238E27FC236}">
                  <a16:creationId xmlns:a16="http://schemas.microsoft.com/office/drawing/2014/main" id="{85E66424-142A-4AD3-9C23-51301E78324D}"/>
                </a:ext>
              </a:extLst>
            </p:cNvPr>
            <p:cNvSpPr>
              <a:spLocks noChangeArrowheads="1"/>
            </p:cNvSpPr>
            <p:nvPr/>
          </p:nvSpPr>
          <p:spPr bwMode="auto">
            <a:xfrm>
              <a:off x="2328" y="2172"/>
              <a:ext cx="241" cy="244"/>
            </a:xfrm>
            <a:prstGeom prst="rect">
              <a:avLst/>
            </a:prstGeom>
            <a:solidFill>
              <a:srgbClr val="FFC2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grpSp>
      <p:sp>
        <p:nvSpPr>
          <p:cNvPr id="2" name="TextBox 1">
            <a:extLst>
              <a:ext uri="{FF2B5EF4-FFF2-40B4-BE49-F238E27FC236}">
                <a16:creationId xmlns:a16="http://schemas.microsoft.com/office/drawing/2014/main" id="{0DACBB12-B0BF-544A-836A-E4E017479D28}"/>
              </a:ext>
            </a:extLst>
          </p:cNvPr>
          <p:cNvSpPr txBox="1"/>
          <p:nvPr/>
        </p:nvSpPr>
        <p:spPr>
          <a:xfrm>
            <a:off x="4847966" y="2822351"/>
            <a:ext cx="65" cy="320182"/>
          </a:xfrm>
          <a:prstGeom prst="rect">
            <a:avLst/>
          </a:prstGeom>
          <a:noFill/>
        </p:spPr>
        <p:txBody>
          <a:bodyPr wrap="none" lIns="0" tIns="0" rIns="0" bIns="0" rtlCol="0">
            <a:spAutoFit/>
          </a:bodyPr>
          <a:lstStyle/>
          <a:p>
            <a:pPr algn="r" defTabSz="932597" rtl="1">
              <a:defRPr/>
            </a:pPr>
            <a:endParaRPr lang="en-IL" sz="2040" err="1">
              <a:gradFill>
                <a:gsLst>
                  <a:gs pos="2917">
                    <a:srgbClr val="FFFFFF"/>
                  </a:gs>
                  <a:gs pos="30000">
                    <a:srgbClr val="FFFFFF"/>
                  </a:gs>
                </a:gsLst>
                <a:lin ang="5400000" scaled="0"/>
              </a:gradFill>
              <a:latin typeface="Segoe UI"/>
            </a:endParaRPr>
          </a:p>
        </p:txBody>
      </p:sp>
      <p:sp>
        <p:nvSpPr>
          <p:cNvPr id="4" name="TextBox 3">
            <a:extLst>
              <a:ext uri="{FF2B5EF4-FFF2-40B4-BE49-F238E27FC236}">
                <a16:creationId xmlns:a16="http://schemas.microsoft.com/office/drawing/2014/main" id="{95D757EA-7723-724B-AFA8-8D1A7B0B4929}"/>
              </a:ext>
            </a:extLst>
          </p:cNvPr>
          <p:cNvSpPr txBox="1"/>
          <p:nvPr/>
        </p:nvSpPr>
        <p:spPr>
          <a:xfrm>
            <a:off x="5142472" y="2846893"/>
            <a:ext cx="65" cy="320182"/>
          </a:xfrm>
          <a:prstGeom prst="rect">
            <a:avLst/>
          </a:prstGeom>
          <a:noFill/>
        </p:spPr>
        <p:txBody>
          <a:bodyPr wrap="none" lIns="0" tIns="0" rIns="0" bIns="0" rtlCol="0">
            <a:spAutoFit/>
          </a:bodyPr>
          <a:lstStyle/>
          <a:p>
            <a:pPr algn="r" defTabSz="932597" rtl="1">
              <a:defRPr/>
            </a:pPr>
            <a:endParaRPr lang="en-IL" sz="2040" err="1">
              <a:gradFill>
                <a:gsLst>
                  <a:gs pos="2917">
                    <a:srgbClr val="FFFFFF"/>
                  </a:gs>
                  <a:gs pos="30000">
                    <a:srgbClr val="FFFFFF"/>
                  </a:gs>
                </a:gsLst>
                <a:lin ang="5400000" scaled="0"/>
              </a:gradFill>
              <a:latin typeface="Segoe UI"/>
            </a:endParaRPr>
          </a:p>
        </p:txBody>
      </p:sp>
      <p:sp>
        <p:nvSpPr>
          <p:cNvPr id="5" name="TextBox 4">
            <a:extLst>
              <a:ext uri="{FF2B5EF4-FFF2-40B4-BE49-F238E27FC236}">
                <a16:creationId xmlns:a16="http://schemas.microsoft.com/office/drawing/2014/main" id="{3904A401-7F98-4D7A-AA58-C422E02BC461}"/>
              </a:ext>
            </a:extLst>
          </p:cNvPr>
          <p:cNvSpPr txBox="1"/>
          <p:nvPr/>
        </p:nvSpPr>
        <p:spPr>
          <a:xfrm>
            <a:off x="4819332" y="3264111"/>
            <a:ext cx="2797810" cy="32018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597">
              <a:defRPr/>
            </a:pPr>
            <a:endParaRPr lang="en-US" sz="2040">
              <a:gradFill>
                <a:gsLst>
                  <a:gs pos="2917">
                    <a:srgbClr val="FFFFFF"/>
                  </a:gs>
                  <a:gs pos="30000">
                    <a:srgbClr val="FFFFFF"/>
                  </a:gs>
                </a:gsLst>
                <a:lin ang="5400000" scaled="0"/>
              </a:gradFill>
              <a:latin typeface="Segoe UI"/>
              <a:cs typeface="Segoe UI"/>
            </a:endParaRPr>
          </a:p>
        </p:txBody>
      </p:sp>
    </p:spTree>
    <p:extLst>
      <p:ext uri="{BB962C8B-B14F-4D97-AF65-F5344CB8AC3E}">
        <p14:creationId xmlns:p14="http://schemas.microsoft.com/office/powerpoint/2010/main" val="11121918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accel="50000" decel="50000" fill="hold" nodeType="withEffect">
                                  <p:stCondLst>
                                    <p:cond delay="0"/>
                                  </p:stCondLst>
                                  <p:childTnLst>
                                    <p:animMotion origin="layout" path="M 2.08333E-7 -4.07407E-6 L 2.08333E-7 0.03403 " pathEditMode="relative" rAng="0" ptsTypes="AA">
                                      <p:cBhvr>
                                        <p:cTn id="9" dur="750" spd="-100000" fill="hold"/>
                                        <p:tgtEl>
                                          <p:spTgt spid="11"/>
                                        </p:tgtEl>
                                        <p:attrNameLst>
                                          <p:attrName>ppt_x</p:attrName>
                                          <p:attrName>ppt_y</p:attrName>
                                        </p:attrNameLst>
                                      </p:cBhvr>
                                      <p:rCtr x="0" y="1690"/>
                                    </p:animMotion>
                                  </p:childTnLst>
                                </p:cTn>
                              </p:par>
                              <p:par>
                                <p:cTn id="10" presetID="2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42" presetClass="path" presetSubtype="0" accel="50000" decel="50000" fill="hold" grpId="1" nodeType="withEffect">
                                  <p:stCondLst>
                                    <p:cond delay="0"/>
                                  </p:stCondLst>
                                  <p:childTnLst>
                                    <p:animMotion origin="layout" path="M 2.08333E-7 -4.07407E-6 L 2.08333E-7 0.03403 " pathEditMode="relative" rAng="0" ptsTypes="AA">
                                      <p:cBhvr>
                                        <p:cTn id="17" dur="750" spd="-100000" fill="hold"/>
                                        <p:tgtEl>
                                          <p:spTgt spid="3"/>
                                        </p:tgtEl>
                                        <p:attrNameLst>
                                          <p:attrName>ppt_x</p:attrName>
                                          <p:attrName>ppt_y</p:attrName>
                                        </p:attrNameLst>
                                      </p:cBhvr>
                                      <p:rCtr x="0" y="16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4EA38D-E6CA-7748-9DC4-1ECFDFEAE4DA}"/>
              </a:ext>
            </a:extLst>
          </p:cNvPr>
          <p:cNvSpPr>
            <a:spLocks noGrp="1"/>
          </p:cNvSpPr>
          <p:nvPr>
            <p:ph type="title"/>
          </p:nvPr>
        </p:nvSpPr>
        <p:spPr>
          <a:xfrm>
            <a:off x="465138" y="632779"/>
            <a:ext cx="5653087" cy="410369"/>
          </a:xfrm>
        </p:spPr>
        <p:txBody>
          <a:bodyPr/>
          <a:lstStyle/>
          <a:p>
            <a:r>
              <a:rPr lang="en-GB"/>
              <a:t>Customer needs are changing </a:t>
            </a:r>
          </a:p>
        </p:txBody>
      </p:sp>
      <p:sp>
        <p:nvSpPr>
          <p:cNvPr id="4" name="Tijdelijke aanduiding voor tekst 3">
            <a:extLst>
              <a:ext uri="{FF2B5EF4-FFF2-40B4-BE49-F238E27FC236}">
                <a16:creationId xmlns:a16="http://schemas.microsoft.com/office/drawing/2014/main" id="{10264F13-52A7-FD4A-BFE9-BC68E4674BD4}"/>
              </a:ext>
            </a:extLst>
          </p:cNvPr>
          <p:cNvSpPr>
            <a:spLocks noGrp="1"/>
          </p:cNvSpPr>
          <p:nvPr>
            <p:ph type="body" sz="quarter" idx="14"/>
          </p:nvPr>
        </p:nvSpPr>
        <p:spPr>
          <a:xfrm>
            <a:off x="465138" y="1960860"/>
            <a:ext cx="4919661" cy="3077766"/>
          </a:xfrm>
        </p:spPr>
        <p:txBody>
          <a:bodyPr/>
          <a:lstStyle/>
          <a:p>
            <a:pPr marL="171450" indent="-171450">
              <a:buClr>
                <a:schemeClr val="tx2"/>
              </a:buClr>
              <a:buFont typeface="Arial" panose="020B0604020202020204" pitchFamily="34" charset="0"/>
              <a:buChar char="•"/>
            </a:pPr>
            <a:r>
              <a:rPr lang="en-GB" sz="1400">
                <a:latin typeface="Segoe UI" panose="020B0502040204020203" pitchFamily="34" charset="0"/>
                <a:cs typeface="Segoe UI" panose="020B0502040204020203" pitchFamily="34" charset="0"/>
              </a:rPr>
              <a:t>How do I enable remote work and ensure productivity?</a:t>
            </a:r>
          </a:p>
          <a:p>
            <a:pPr>
              <a:buClr>
                <a:schemeClr val="tx2"/>
              </a:buClr>
            </a:pPr>
            <a:endParaRPr lang="en-GB" sz="1400">
              <a:latin typeface="Segoe UI" panose="020B0502040204020203" pitchFamily="34" charset="0"/>
              <a:cs typeface="Segoe UI" panose="020B0502040204020203" pitchFamily="34" charset="0"/>
            </a:endParaRPr>
          </a:p>
          <a:p>
            <a:pPr marL="171450" indent="-171450">
              <a:buClr>
                <a:schemeClr val="tx2"/>
              </a:buClr>
              <a:buFont typeface="Arial" panose="020B0604020202020204" pitchFamily="34" charset="0"/>
              <a:buChar char="•"/>
            </a:pPr>
            <a:r>
              <a:rPr lang="en-US" sz="1400">
                <a:solidFill>
                  <a:schemeClr val="tx1"/>
                </a:solidFill>
                <a:latin typeface="Segoe UI" panose="020B0502040204020203" pitchFamily="34" charset="0"/>
                <a:cs typeface="Segoe UI" panose="020B0502040204020203" pitchFamily="34" charset="0"/>
              </a:rPr>
              <a:t>How do I maintain business continuity?</a:t>
            </a:r>
          </a:p>
          <a:p>
            <a:pPr marL="171450" indent="-171450">
              <a:buClr>
                <a:schemeClr val="tx2"/>
              </a:buClr>
              <a:buFont typeface="Arial" panose="020B0604020202020204" pitchFamily="34" charset="0"/>
              <a:buChar char="•"/>
            </a:pPr>
            <a:endParaRPr lang="en-GB" sz="1400">
              <a:latin typeface="Segoe UI" panose="020B0502040204020203" pitchFamily="34" charset="0"/>
              <a:cs typeface="Segoe UI" panose="020B0502040204020203" pitchFamily="34" charset="0"/>
            </a:endParaRPr>
          </a:p>
          <a:p>
            <a:pPr marL="171450" indent="-171450">
              <a:buClr>
                <a:schemeClr val="tx2"/>
              </a:buClr>
              <a:buFont typeface="Arial" panose="020B0604020202020204" pitchFamily="34" charset="0"/>
              <a:buChar char="•"/>
            </a:pPr>
            <a:r>
              <a:rPr lang="en-US" sz="1400">
                <a:latin typeface="Segoe UI" panose="020B0502040204020203" pitchFamily="34" charset="0"/>
                <a:cs typeface="Segoe UI" panose="020B0502040204020203" pitchFamily="34" charset="0"/>
              </a:rPr>
              <a:t>How do I achieve more cost savings?</a:t>
            </a:r>
          </a:p>
          <a:p>
            <a:pPr marL="171450" indent="-171450">
              <a:buClr>
                <a:schemeClr val="tx2"/>
              </a:buClr>
              <a:buFont typeface="Arial" panose="020B0604020202020204" pitchFamily="34" charset="0"/>
              <a:buChar char="•"/>
            </a:pPr>
            <a:endParaRPr lang="en-GB" sz="1400">
              <a:latin typeface="Segoe UI" panose="020B0502040204020203" pitchFamily="34" charset="0"/>
              <a:cs typeface="Segoe UI" panose="020B0502040204020203" pitchFamily="34" charset="0"/>
            </a:endParaRPr>
          </a:p>
          <a:p>
            <a:pPr marL="171450" indent="-171450">
              <a:buClr>
                <a:schemeClr val="tx2"/>
              </a:buClr>
              <a:buFont typeface="Arial" panose="020B0604020202020204" pitchFamily="34" charset="0"/>
              <a:buChar char="•"/>
            </a:pPr>
            <a:r>
              <a:rPr lang="en-US" sz="1400">
                <a:solidFill>
                  <a:schemeClr val="tx1"/>
                </a:solidFill>
                <a:latin typeface="Segoe UI" panose="020B0502040204020203" pitchFamily="34" charset="0"/>
                <a:cs typeface="Segoe UI" panose="020B0502040204020203" pitchFamily="34" charset="0"/>
              </a:rPr>
              <a:t>How do I respond to increased cyber attacks?</a:t>
            </a:r>
          </a:p>
          <a:p>
            <a:pPr marL="171450" indent="-171450">
              <a:buClr>
                <a:schemeClr val="tx2"/>
              </a:buClr>
              <a:buFont typeface="Arial" panose="020B0604020202020204" pitchFamily="34" charset="0"/>
              <a:buChar char="•"/>
            </a:pPr>
            <a:endParaRPr lang="en-GB" sz="1400">
              <a:latin typeface="Segoe UI" panose="020B0502040204020203" pitchFamily="34" charset="0"/>
              <a:cs typeface="Segoe UI" panose="020B0502040204020203" pitchFamily="34" charset="0"/>
            </a:endParaRPr>
          </a:p>
          <a:p>
            <a:pPr marL="171450" indent="-171450">
              <a:buClr>
                <a:schemeClr val="tx2"/>
              </a:buClr>
              <a:buFont typeface="Arial" panose="020B0604020202020204" pitchFamily="34" charset="0"/>
              <a:buChar char="•"/>
            </a:pPr>
            <a:r>
              <a:rPr lang="en-US" sz="1400">
                <a:solidFill>
                  <a:schemeClr val="tx1"/>
                </a:solidFill>
                <a:latin typeface="Segoe UI" panose="020B0502040204020203" pitchFamily="34" charset="0"/>
                <a:cs typeface="Segoe UI" panose="020B0502040204020203" pitchFamily="34" charset="0"/>
              </a:rPr>
              <a:t>How do I reimagine my business in the new normal?</a:t>
            </a:r>
          </a:p>
          <a:p>
            <a:endParaRPr lang="en-GB" sz="2400"/>
          </a:p>
        </p:txBody>
      </p:sp>
      <p:pic>
        <p:nvPicPr>
          <p:cNvPr id="6" name="Picture Placeholder 5" descr="Two people looking at a tablet&#10;&#10;Description automatically generated with medium confidence">
            <a:extLst>
              <a:ext uri="{FF2B5EF4-FFF2-40B4-BE49-F238E27FC236}">
                <a16:creationId xmlns:a16="http://schemas.microsoft.com/office/drawing/2014/main" id="{07386BED-68AA-2F12-ECD7-233729925129}"/>
              </a:ext>
            </a:extLst>
          </p:cNvPr>
          <p:cNvPicPr>
            <a:picLocks noGrp="1" noChangeAspect="1"/>
          </p:cNvPicPr>
          <p:nvPr>
            <p:ph type="pic" sz="quarter" idx="15"/>
          </p:nvPr>
        </p:nvPicPr>
        <p:blipFill rotWithShape="1">
          <a:blip r:embed="rId3" cstate="email">
            <a:extLst>
              <a:ext uri="{28A0092B-C50C-407E-A947-70E740481C1C}">
                <a14:useLocalDpi xmlns:a14="http://schemas.microsoft.com/office/drawing/2010/main"/>
              </a:ext>
            </a:extLst>
          </a:blip>
          <a:srcRect/>
          <a:stretch/>
        </p:blipFill>
        <p:spPr>
          <a:xfrm>
            <a:off x="6343650" y="0"/>
            <a:ext cx="6092825" cy="6994525"/>
          </a:xfrm>
        </p:spPr>
      </p:pic>
    </p:spTree>
    <p:extLst>
      <p:ext uri="{BB962C8B-B14F-4D97-AF65-F5344CB8AC3E}">
        <p14:creationId xmlns:p14="http://schemas.microsoft.com/office/powerpoint/2010/main" val="383167298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el 26">
            <a:extLst>
              <a:ext uri="{FF2B5EF4-FFF2-40B4-BE49-F238E27FC236}">
                <a16:creationId xmlns:a16="http://schemas.microsoft.com/office/drawing/2014/main" id="{58161B67-9510-284D-8044-9D639B66C24F}"/>
              </a:ext>
            </a:extLst>
          </p:cNvPr>
          <p:cNvSpPr>
            <a:spLocks noGrp="1"/>
          </p:cNvSpPr>
          <p:nvPr>
            <p:ph type="title"/>
          </p:nvPr>
        </p:nvSpPr>
        <p:spPr>
          <a:xfrm>
            <a:off x="465138" y="632779"/>
            <a:ext cx="11533187" cy="820738"/>
          </a:xfrm>
        </p:spPr>
        <p:txBody>
          <a:bodyPr/>
          <a:lstStyle/>
          <a:p>
            <a:r>
              <a:rPr lang="en-GB"/>
              <a:t>Save money and increase business value </a:t>
            </a:r>
            <a:br>
              <a:rPr lang="en-GB"/>
            </a:br>
            <a:r>
              <a:rPr lang="en-GB" b="1"/>
              <a:t>with Azure</a:t>
            </a:r>
          </a:p>
        </p:txBody>
      </p:sp>
      <p:sp>
        <p:nvSpPr>
          <p:cNvPr id="35" name="Tijdelijke aanduiding voor tekst 34">
            <a:extLst>
              <a:ext uri="{FF2B5EF4-FFF2-40B4-BE49-F238E27FC236}">
                <a16:creationId xmlns:a16="http://schemas.microsoft.com/office/drawing/2014/main" id="{E87A4A07-2D3A-A74D-9180-1812E07CFEEA}"/>
              </a:ext>
            </a:extLst>
          </p:cNvPr>
          <p:cNvSpPr>
            <a:spLocks noGrp="1"/>
          </p:cNvSpPr>
          <p:nvPr>
            <p:ph type="body" sz="quarter" idx="17"/>
          </p:nvPr>
        </p:nvSpPr>
        <p:spPr>
          <a:xfrm>
            <a:off x="463277" y="4060290"/>
            <a:ext cx="1638655" cy="675441"/>
          </a:xfrm>
        </p:spPr>
        <p:txBody>
          <a:bodyPr/>
          <a:lstStyle/>
          <a:p>
            <a:pPr marL="0" indent="0">
              <a:buNone/>
            </a:pPr>
            <a:r>
              <a:rPr lang="en-GB" b="1"/>
              <a:t>1. </a:t>
            </a:r>
            <a:r>
              <a:rPr lang="en-GB"/>
              <a:t>Ensure Business Continuity and </a:t>
            </a:r>
            <a:br>
              <a:rPr lang="en-GB"/>
            </a:br>
            <a:r>
              <a:rPr lang="en-GB"/>
              <a:t>Disaster Recovery</a:t>
            </a:r>
          </a:p>
        </p:txBody>
      </p:sp>
      <p:sp>
        <p:nvSpPr>
          <p:cNvPr id="36" name="Tijdelijke aanduiding voor tekst 35">
            <a:extLst>
              <a:ext uri="{FF2B5EF4-FFF2-40B4-BE49-F238E27FC236}">
                <a16:creationId xmlns:a16="http://schemas.microsoft.com/office/drawing/2014/main" id="{1C55B7A8-01B5-1C41-893B-FF302BCA9EFD}"/>
              </a:ext>
            </a:extLst>
          </p:cNvPr>
          <p:cNvSpPr>
            <a:spLocks noGrp="1"/>
          </p:cNvSpPr>
          <p:nvPr>
            <p:ph type="body" sz="quarter" idx="18"/>
          </p:nvPr>
        </p:nvSpPr>
        <p:spPr>
          <a:xfrm>
            <a:off x="2460867" y="4060290"/>
            <a:ext cx="2055073" cy="675441"/>
          </a:xfrm>
        </p:spPr>
        <p:txBody>
          <a:bodyPr/>
          <a:lstStyle/>
          <a:p>
            <a:pPr marL="0" indent="0">
              <a:buNone/>
            </a:pPr>
            <a:r>
              <a:rPr lang="en-GB" b="1"/>
              <a:t>2. </a:t>
            </a:r>
            <a:r>
              <a:rPr lang="en-GB"/>
              <a:t>Migrate to Azure </a:t>
            </a:r>
            <a:br>
              <a:rPr lang="en-GB"/>
            </a:br>
            <a:r>
              <a:rPr lang="en-GB"/>
              <a:t>to save money and achieve efficiency</a:t>
            </a:r>
          </a:p>
        </p:txBody>
      </p:sp>
      <p:sp>
        <p:nvSpPr>
          <p:cNvPr id="38" name="Tijdelijke aanduiding voor tekst 37">
            <a:extLst>
              <a:ext uri="{FF2B5EF4-FFF2-40B4-BE49-F238E27FC236}">
                <a16:creationId xmlns:a16="http://schemas.microsoft.com/office/drawing/2014/main" id="{3704129A-B6AD-5649-AC5C-C0605B11AA20}"/>
              </a:ext>
            </a:extLst>
          </p:cNvPr>
          <p:cNvSpPr>
            <a:spLocks noGrp="1"/>
          </p:cNvSpPr>
          <p:nvPr>
            <p:ph type="body" sz="quarter" idx="19"/>
          </p:nvPr>
        </p:nvSpPr>
        <p:spPr>
          <a:xfrm>
            <a:off x="4874875" y="4060290"/>
            <a:ext cx="2055073" cy="675441"/>
          </a:xfrm>
        </p:spPr>
        <p:txBody>
          <a:bodyPr/>
          <a:lstStyle/>
          <a:p>
            <a:pPr marL="0" indent="0">
              <a:buNone/>
            </a:pPr>
            <a:r>
              <a:rPr lang="en-GB" b="1"/>
              <a:t>3. </a:t>
            </a:r>
            <a:r>
              <a:rPr lang="en-GB"/>
              <a:t>Secure workloads </a:t>
            </a:r>
            <a:br>
              <a:rPr lang="en-GB"/>
            </a:br>
            <a:r>
              <a:rPr lang="en-GB"/>
              <a:t>from increased </a:t>
            </a:r>
            <a:br>
              <a:rPr lang="en-GB"/>
            </a:br>
            <a:r>
              <a:rPr lang="en-GB"/>
              <a:t>cyber attacks</a:t>
            </a:r>
          </a:p>
        </p:txBody>
      </p:sp>
      <p:sp>
        <p:nvSpPr>
          <p:cNvPr id="42" name="Tijdelijke aanduiding voor tekst 35">
            <a:extLst>
              <a:ext uri="{FF2B5EF4-FFF2-40B4-BE49-F238E27FC236}">
                <a16:creationId xmlns:a16="http://schemas.microsoft.com/office/drawing/2014/main" id="{16326F24-7BF8-6F4E-BC8E-F426A2E0E5E5}"/>
              </a:ext>
            </a:extLst>
          </p:cNvPr>
          <p:cNvSpPr txBox="1">
            <a:spLocks/>
          </p:cNvSpPr>
          <p:nvPr/>
        </p:nvSpPr>
        <p:spPr>
          <a:xfrm>
            <a:off x="7288883" y="4060290"/>
            <a:ext cx="2055073" cy="906274"/>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b="1"/>
              <a:t>4. </a:t>
            </a:r>
            <a:r>
              <a:rPr lang="en-GB"/>
              <a:t>Deliver insights with Power BI and the Microsoft Intelligent </a:t>
            </a:r>
            <a:br>
              <a:rPr lang="en-GB"/>
            </a:br>
            <a:r>
              <a:rPr lang="en-GB"/>
              <a:t>Data Platform</a:t>
            </a:r>
          </a:p>
        </p:txBody>
      </p:sp>
      <p:sp>
        <p:nvSpPr>
          <p:cNvPr id="44" name="Tijdelijke aanduiding voor tekst 37">
            <a:extLst>
              <a:ext uri="{FF2B5EF4-FFF2-40B4-BE49-F238E27FC236}">
                <a16:creationId xmlns:a16="http://schemas.microsoft.com/office/drawing/2014/main" id="{13985B59-75DE-014B-92F3-B973793BD6E3}"/>
              </a:ext>
            </a:extLst>
          </p:cNvPr>
          <p:cNvSpPr txBox="1">
            <a:spLocks/>
          </p:cNvSpPr>
          <p:nvPr/>
        </p:nvSpPr>
        <p:spPr>
          <a:xfrm>
            <a:off x="9702892" y="4060290"/>
            <a:ext cx="2055073" cy="906274"/>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b="1"/>
              <a:t>5. </a:t>
            </a:r>
            <a:r>
              <a:rPr lang="en-GB"/>
              <a:t>Leverage ISV applications from AppSource and </a:t>
            </a:r>
            <a:br>
              <a:rPr lang="en-GB"/>
            </a:br>
            <a:r>
              <a:rPr lang="en-GB"/>
              <a:t>Azure Marketplace</a:t>
            </a:r>
          </a:p>
        </p:txBody>
      </p:sp>
      <p:grpSp>
        <p:nvGrpSpPr>
          <p:cNvPr id="46" name="Group 24">
            <a:extLst>
              <a:ext uri="{FF2B5EF4-FFF2-40B4-BE49-F238E27FC236}">
                <a16:creationId xmlns:a16="http://schemas.microsoft.com/office/drawing/2014/main" id="{09E749A4-F597-9C44-8A21-531E7C9F1F44}"/>
              </a:ext>
            </a:extLst>
          </p:cNvPr>
          <p:cNvGrpSpPr/>
          <p:nvPr/>
        </p:nvGrpSpPr>
        <p:grpSpPr>
          <a:xfrm>
            <a:off x="2350496" y="2876565"/>
            <a:ext cx="889462" cy="889462"/>
            <a:chOff x="3422624" y="2435629"/>
            <a:chExt cx="889462" cy="889462"/>
          </a:xfrm>
        </p:grpSpPr>
        <p:sp>
          <p:nvSpPr>
            <p:cNvPr id="47" name="Oval 44">
              <a:extLst>
                <a:ext uri="{FF2B5EF4-FFF2-40B4-BE49-F238E27FC236}">
                  <a16:creationId xmlns:a16="http://schemas.microsoft.com/office/drawing/2014/main" id="{A2F29FFE-A830-3D41-B4A2-C0BB94B9BBF1}"/>
                </a:ext>
              </a:extLst>
            </p:cNvPr>
            <p:cNvSpPr/>
            <p:nvPr/>
          </p:nvSpPr>
          <p:spPr bwMode="auto">
            <a:xfrm>
              <a:off x="3422624" y="2435629"/>
              <a:ext cx="889462" cy="889462"/>
            </a:xfrm>
            <a:prstGeom prst="ellipse">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9" name="Picture 40">
              <a:extLst>
                <a:ext uri="{FF2B5EF4-FFF2-40B4-BE49-F238E27FC236}">
                  <a16:creationId xmlns:a16="http://schemas.microsoft.com/office/drawing/2014/main" id="{D8263E75-14DE-FF4D-A198-B42F62D1437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76410" y="2589415"/>
              <a:ext cx="594360" cy="594360"/>
            </a:xfrm>
            <a:prstGeom prst="rect">
              <a:avLst/>
            </a:prstGeom>
          </p:spPr>
        </p:pic>
      </p:grpSp>
      <p:sp>
        <p:nvSpPr>
          <p:cNvPr id="51" name="Oval 27">
            <a:extLst>
              <a:ext uri="{FF2B5EF4-FFF2-40B4-BE49-F238E27FC236}">
                <a16:creationId xmlns:a16="http://schemas.microsoft.com/office/drawing/2014/main" id="{DCF5C94F-9517-0747-AA41-265866609ABB}"/>
              </a:ext>
            </a:extLst>
          </p:cNvPr>
          <p:cNvSpPr/>
          <p:nvPr/>
        </p:nvSpPr>
        <p:spPr bwMode="auto">
          <a:xfrm>
            <a:off x="5186993" y="2614153"/>
            <a:ext cx="889462" cy="889462"/>
          </a:xfrm>
          <a:prstGeom prst="ellipse">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3" name="Picture 29">
            <a:extLst>
              <a:ext uri="{FF2B5EF4-FFF2-40B4-BE49-F238E27FC236}">
                <a16:creationId xmlns:a16="http://schemas.microsoft.com/office/drawing/2014/main" id="{15DCCA3C-9742-454A-9039-990230AFA6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4875" y="2953974"/>
            <a:ext cx="492849" cy="831434"/>
          </a:xfrm>
          <a:prstGeom prst="rect">
            <a:avLst/>
          </a:prstGeom>
        </p:spPr>
      </p:pic>
      <p:pic>
        <p:nvPicPr>
          <p:cNvPr id="3" name="Picture 2">
            <a:extLst>
              <a:ext uri="{FF2B5EF4-FFF2-40B4-BE49-F238E27FC236}">
                <a16:creationId xmlns:a16="http://schemas.microsoft.com/office/drawing/2014/main" id="{3AEC2ED9-2155-A0B1-0D4A-86D76F18EE3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9620" y="2980621"/>
            <a:ext cx="897989" cy="673492"/>
          </a:xfrm>
          <a:prstGeom prst="rect">
            <a:avLst/>
          </a:prstGeom>
        </p:spPr>
      </p:pic>
      <p:grpSp>
        <p:nvGrpSpPr>
          <p:cNvPr id="69" name="Group 53">
            <a:extLst>
              <a:ext uri="{FF2B5EF4-FFF2-40B4-BE49-F238E27FC236}">
                <a16:creationId xmlns:a16="http://schemas.microsoft.com/office/drawing/2014/main" id="{106284C3-5077-584B-B1F2-6212ABDD5023}"/>
              </a:ext>
            </a:extLst>
          </p:cNvPr>
          <p:cNvGrpSpPr/>
          <p:nvPr/>
        </p:nvGrpSpPr>
        <p:grpSpPr>
          <a:xfrm>
            <a:off x="7049342" y="2882800"/>
            <a:ext cx="889462" cy="889462"/>
            <a:chOff x="7882960" y="2435629"/>
            <a:chExt cx="889462" cy="889462"/>
          </a:xfrm>
        </p:grpSpPr>
        <p:sp>
          <p:nvSpPr>
            <p:cNvPr id="70" name="Oval 56">
              <a:extLst>
                <a:ext uri="{FF2B5EF4-FFF2-40B4-BE49-F238E27FC236}">
                  <a16:creationId xmlns:a16="http://schemas.microsoft.com/office/drawing/2014/main" id="{6EB97FCD-9CE3-4442-9C21-58383BF3F627}"/>
                </a:ext>
              </a:extLst>
            </p:cNvPr>
            <p:cNvSpPr/>
            <p:nvPr/>
          </p:nvSpPr>
          <p:spPr bwMode="auto">
            <a:xfrm>
              <a:off x="7882960" y="2435629"/>
              <a:ext cx="889462" cy="889462"/>
            </a:xfrm>
            <a:prstGeom prst="ellipse">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2" name="Picture 58">
              <a:extLst>
                <a:ext uri="{FF2B5EF4-FFF2-40B4-BE49-F238E27FC236}">
                  <a16:creationId xmlns:a16="http://schemas.microsoft.com/office/drawing/2014/main" id="{2B88A01E-37DD-5445-B999-2D79DF3977F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14016" y="2589415"/>
              <a:ext cx="427349" cy="594360"/>
            </a:xfrm>
            <a:prstGeom prst="rect">
              <a:avLst/>
            </a:prstGeom>
          </p:spPr>
        </p:pic>
      </p:grpSp>
      <p:pic>
        <p:nvPicPr>
          <p:cNvPr id="5" name="Picture 4">
            <a:extLst>
              <a:ext uri="{FF2B5EF4-FFF2-40B4-BE49-F238E27FC236}">
                <a16:creationId xmlns:a16="http://schemas.microsoft.com/office/drawing/2014/main" id="{30F0E61B-AE00-C5D9-E29E-0A88999F3B7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02892" y="3030351"/>
            <a:ext cx="594360" cy="594360"/>
          </a:xfrm>
          <a:prstGeom prst="rect">
            <a:avLst/>
          </a:prstGeom>
        </p:spPr>
      </p:pic>
    </p:spTree>
    <p:extLst>
      <p:ext uri="{BB962C8B-B14F-4D97-AF65-F5344CB8AC3E}">
        <p14:creationId xmlns:p14="http://schemas.microsoft.com/office/powerpoint/2010/main" val="409445872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A73C115-EB18-B625-08AC-36E467CD0237}"/>
              </a:ext>
            </a:extLst>
          </p:cNvPr>
          <p:cNvPicPr>
            <a:picLocks noChangeAspect="1"/>
          </p:cNvPicPr>
          <p:nvPr/>
        </p:nvPicPr>
        <p:blipFill>
          <a:blip r:embed="rId3"/>
          <a:stretch>
            <a:fillRect/>
          </a:stretch>
        </p:blipFill>
        <p:spPr>
          <a:xfrm>
            <a:off x="5647594" y="2366962"/>
            <a:ext cx="1130300" cy="1130300"/>
          </a:xfrm>
          <a:prstGeom prst="rect">
            <a:avLst/>
          </a:prstGeom>
        </p:spPr>
      </p:pic>
      <p:sp>
        <p:nvSpPr>
          <p:cNvPr id="10" name="Title 1">
            <a:extLst>
              <a:ext uri="{FF2B5EF4-FFF2-40B4-BE49-F238E27FC236}">
                <a16:creationId xmlns:a16="http://schemas.microsoft.com/office/drawing/2014/main" id="{9A48D032-7BDB-B645-9AA9-3C77381A6E0A}"/>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hu-HU">
                <a:solidFill>
                  <a:schemeClr val="tx1"/>
                </a:solidFill>
              </a:rPr>
              <a:t>1. </a:t>
            </a:r>
            <a:r>
              <a:rPr lang="hu-HU" err="1">
                <a:solidFill>
                  <a:schemeClr val="tx1"/>
                </a:solidFill>
              </a:rPr>
              <a:t>Ensure</a:t>
            </a:r>
            <a:r>
              <a:rPr lang="hu-HU">
                <a:solidFill>
                  <a:schemeClr val="tx1"/>
                </a:solidFill>
              </a:rPr>
              <a:t> Business </a:t>
            </a:r>
            <a:r>
              <a:rPr lang="hu-HU" err="1">
                <a:solidFill>
                  <a:schemeClr val="tx1"/>
                </a:solidFill>
              </a:rPr>
              <a:t>Continuity</a:t>
            </a:r>
            <a:r>
              <a:rPr lang="hu-HU">
                <a:solidFill>
                  <a:schemeClr val="tx1"/>
                </a:solidFill>
              </a:rPr>
              <a:t> </a:t>
            </a:r>
            <a:br>
              <a:rPr lang="hu-HU">
                <a:solidFill>
                  <a:schemeClr val="tx1"/>
                </a:solidFill>
              </a:rPr>
            </a:br>
            <a:r>
              <a:rPr lang="hu-HU">
                <a:solidFill>
                  <a:schemeClr val="tx1"/>
                </a:solidFill>
              </a:rPr>
              <a:t>and </a:t>
            </a:r>
            <a:r>
              <a:rPr lang="hu-HU" err="1">
                <a:solidFill>
                  <a:schemeClr val="tx1"/>
                </a:solidFill>
              </a:rPr>
              <a:t>Disaster</a:t>
            </a:r>
            <a:r>
              <a:rPr lang="hu-HU">
                <a:solidFill>
                  <a:schemeClr val="tx1"/>
                </a:solidFill>
              </a:rPr>
              <a:t> </a:t>
            </a:r>
            <a:r>
              <a:rPr lang="hu-HU" err="1">
                <a:solidFill>
                  <a:schemeClr val="tx1"/>
                </a:solidFill>
              </a:rPr>
              <a:t>Recovery</a:t>
            </a:r>
            <a:endParaRPr lang="hu-HU">
              <a:solidFill>
                <a:schemeClr val="tx1"/>
              </a:solidFill>
            </a:endParaRPr>
          </a:p>
        </p:txBody>
      </p:sp>
      <p:pic>
        <p:nvPicPr>
          <p:cNvPr id="7" name="Picture 6">
            <a:extLst>
              <a:ext uri="{FF2B5EF4-FFF2-40B4-BE49-F238E27FC236}">
                <a16:creationId xmlns:a16="http://schemas.microsoft.com/office/drawing/2014/main" id="{41B9B4A8-A6BA-3417-7133-32A7DD90387A}"/>
              </a:ext>
            </a:extLst>
          </p:cNvPr>
          <p:cNvPicPr>
            <a:picLocks noChangeAspect="1"/>
          </p:cNvPicPr>
          <p:nvPr/>
        </p:nvPicPr>
        <p:blipFill>
          <a:blip r:embed="rId4"/>
          <a:stretch>
            <a:fillRect/>
          </a:stretch>
        </p:blipFill>
        <p:spPr>
          <a:xfrm>
            <a:off x="5653087" y="2366962"/>
            <a:ext cx="1130300" cy="1130300"/>
          </a:xfrm>
          <a:prstGeom prst="rect">
            <a:avLst/>
          </a:prstGeom>
        </p:spPr>
      </p:pic>
    </p:spTree>
    <p:extLst>
      <p:ext uri="{BB962C8B-B14F-4D97-AF65-F5344CB8AC3E}">
        <p14:creationId xmlns:p14="http://schemas.microsoft.com/office/powerpoint/2010/main" val="39703502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56C0C19-95E4-9744-BCE6-A8C77299DC2E}"/>
              </a:ext>
            </a:extLst>
          </p:cNvPr>
          <p:cNvSpPr>
            <a:spLocks noGrp="1"/>
          </p:cNvSpPr>
          <p:nvPr>
            <p:ph type="title"/>
          </p:nvPr>
        </p:nvSpPr>
        <p:spPr/>
        <p:txBody>
          <a:bodyPr/>
          <a:lstStyle/>
          <a:p>
            <a:r>
              <a:rPr lang="en-US"/>
              <a:t>Ensure business continuity to avoid disruption</a:t>
            </a:r>
            <a:endParaRPr lang="en-GB"/>
          </a:p>
        </p:txBody>
      </p:sp>
      <p:sp>
        <p:nvSpPr>
          <p:cNvPr id="4" name="Tijdelijke aanduiding voor tekst 3">
            <a:extLst>
              <a:ext uri="{FF2B5EF4-FFF2-40B4-BE49-F238E27FC236}">
                <a16:creationId xmlns:a16="http://schemas.microsoft.com/office/drawing/2014/main" id="{133EC012-F45D-934B-AAED-F25F60642484}"/>
              </a:ext>
            </a:extLst>
          </p:cNvPr>
          <p:cNvSpPr>
            <a:spLocks noGrp="1"/>
          </p:cNvSpPr>
          <p:nvPr>
            <p:ph type="body" sz="quarter" idx="10"/>
          </p:nvPr>
        </p:nvSpPr>
        <p:spPr>
          <a:xfrm>
            <a:off x="465138" y="1151392"/>
            <a:ext cx="9572625" cy="307777"/>
          </a:xfrm>
        </p:spPr>
        <p:txBody>
          <a:bodyPr/>
          <a:lstStyle/>
          <a:p>
            <a:pPr marL="0" indent="0">
              <a:buNone/>
            </a:pPr>
            <a:r>
              <a:rPr lang="en-GB">
                <a:solidFill>
                  <a:schemeClr val="tx1"/>
                </a:solidFill>
              </a:rPr>
              <a:t>Azure Site Recovery + Azure Backup + Partner Solutions</a:t>
            </a:r>
          </a:p>
        </p:txBody>
      </p:sp>
      <p:sp>
        <p:nvSpPr>
          <p:cNvPr id="8" name="Tijdelijke aanduiding voor tekst 35">
            <a:extLst>
              <a:ext uri="{FF2B5EF4-FFF2-40B4-BE49-F238E27FC236}">
                <a16:creationId xmlns:a16="http://schemas.microsoft.com/office/drawing/2014/main" id="{849975BB-55A3-D445-8108-77B3084AC938}"/>
              </a:ext>
            </a:extLst>
          </p:cNvPr>
          <p:cNvSpPr txBox="1">
            <a:spLocks/>
          </p:cNvSpPr>
          <p:nvPr/>
        </p:nvSpPr>
        <p:spPr>
          <a:xfrm>
            <a:off x="9394782" y="3190866"/>
            <a:ext cx="2603542" cy="444609"/>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tabLst>
                <a:tab pos="457200" algn="l"/>
              </a:tabLst>
              <a:defRPr/>
            </a:pPr>
            <a:r>
              <a:rPr lang="en-US" sz="1400">
                <a:solidFill>
                  <a:schemeClr val="tx1"/>
                </a:solidFill>
                <a:latin typeface="Segoe UI" panose="020B0502040204020203" pitchFamily="34" charset="0"/>
                <a:cs typeface="Segoe UI" panose="020B0502040204020203" pitchFamily="34" charset="0"/>
              </a:rPr>
              <a:t>Up to 47% cost savings </a:t>
            </a:r>
            <a:br>
              <a:rPr lang="en-US" sz="1400">
                <a:solidFill>
                  <a:schemeClr val="tx1"/>
                </a:solidFill>
                <a:latin typeface="Segoe UI" panose="020B0502040204020203" pitchFamily="34" charset="0"/>
                <a:cs typeface="Segoe UI" panose="020B0502040204020203" pitchFamily="34" charset="0"/>
              </a:rPr>
            </a:br>
            <a:r>
              <a:rPr lang="en-US" sz="1400">
                <a:solidFill>
                  <a:schemeClr val="tx1"/>
                </a:solidFill>
                <a:latin typeface="Segoe UI" panose="020B0502040204020203" pitchFamily="34" charset="0"/>
                <a:cs typeface="Segoe UI" panose="020B0502040204020203" pitchFamily="34" charset="0"/>
              </a:rPr>
              <a:t>in infrastructure*</a:t>
            </a:r>
          </a:p>
        </p:txBody>
      </p:sp>
      <p:sp>
        <p:nvSpPr>
          <p:cNvPr id="9" name="Tijdelijke aanduiding voor tekst 35">
            <a:extLst>
              <a:ext uri="{FF2B5EF4-FFF2-40B4-BE49-F238E27FC236}">
                <a16:creationId xmlns:a16="http://schemas.microsoft.com/office/drawing/2014/main" id="{4CE5ABD4-0509-5243-AC6C-21D6A8D80E21}"/>
              </a:ext>
            </a:extLst>
          </p:cNvPr>
          <p:cNvSpPr txBox="1">
            <a:spLocks/>
          </p:cNvSpPr>
          <p:nvPr/>
        </p:nvSpPr>
        <p:spPr>
          <a:xfrm>
            <a:off x="6418234" y="3190866"/>
            <a:ext cx="2603542" cy="444609"/>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tabLst>
                <a:tab pos="457200" algn="l"/>
              </a:tabLst>
              <a:defRPr/>
            </a:pPr>
            <a:r>
              <a:rPr lang="en-US" sz="1400">
                <a:solidFill>
                  <a:schemeClr val="tx1"/>
                </a:solidFill>
                <a:latin typeface="Segoe UI" panose="020B0502040204020203" pitchFamily="34" charset="0"/>
                <a:cs typeface="Segoe UI" panose="020B0502040204020203" pitchFamily="34" charset="0"/>
              </a:rPr>
              <a:t>Recover data and apps </a:t>
            </a:r>
            <a:br>
              <a:rPr lang="en-US" sz="1400">
                <a:solidFill>
                  <a:schemeClr val="tx1"/>
                </a:solidFill>
                <a:latin typeface="Segoe UI" panose="020B0502040204020203" pitchFamily="34" charset="0"/>
                <a:cs typeface="Segoe UI" panose="020B0502040204020203" pitchFamily="34" charset="0"/>
              </a:rPr>
            </a:br>
            <a:r>
              <a:rPr lang="en-US" sz="1400">
                <a:solidFill>
                  <a:schemeClr val="tx1"/>
                </a:solidFill>
                <a:latin typeface="Segoe UI" panose="020B0502040204020203" pitchFamily="34" charset="0"/>
                <a:cs typeface="Segoe UI" panose="020B0502040204020203" pitchFamily="34" charset="0"/>
              </a:rPr>
              <a:t>quickly and reliably</a:t>
            </a:r>
          </a:p>
        </p:txBody>
      </p:sp>
      <p:sp>
        <p:nvSpPr>
          <p:cNvPr id="10" name="Tijdelijke aanduiding voor tekst 35">
            <a:extLst>
              <a:ext uri="{FF2B5EF4-FFF2-40B4-BE49-F238E27FC236}">
                <a16:creationId xmlns:a16="http://schemas.microsoft.com/office/drawing/2014/main" id="{02553992-9BD0-FC4A-AD38-1E480CA62EA7}"/>
              </a:ext>
            </a:extLst>
          </p:cNvPr>
          <p:cNvSpPr txBox="1">
            <a:spLocks/>
          </p:cNvSpPr>
          <p:nvPr/>
        </p:nvSpPr>
        <p:spPr>
          <a:xfrm>
            <a:off x="3441685" y="3190866"/>
            <a:ext cx="2603542" cy="444609"/>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tabLst>
                <a:tab pos="457200" algn="l"/>
              </a:tabLst>
              <a:defRPr/>
            </a:pPr>
            <a:r>
              <a:rPr lang="en-US" sz="1400">
                <a:solidFill>
                  <a:schemeClr val="tx1"/>
                </a:solidFill>
                <a:latin typeface="Segoe UI" panose="020B0502040204020203" pitchFamily="34" charset="0"/>
                <a:cs typeface="Segoe UI" panose="020B0502040204020203" pitchFamily="34" charset="0"/>
              </a:rPr>
              <a:t>Protect from ransomware </a:t>
            </a:r>
            <a:br>
              <a:rPr lang="en-US" sz="1400">
                <a:solidFill>
                  <a:schemeClr val="tx1"/>
                </a:solidFill>
                <a:latin typeface="Segoe UI" panose="020B0502040204020203" pitchFamily="34" charset="0"/>
                <a:cs typeface="Segoe UI" panose="020B0502040204020203" pitchFamily="34" charset="0"/>
              </a:rPr>
            </a:br>
            <a:r>
              <a:rPr lang="en-US" sz="1400">
                <a:solidFill>
                  <a:schemeClr val="tx1"/>
                </a:solidFill>
                <a:latin typeface="Segoe UI" panose="020B0502040204020203" pitchFamily="34" charset="0"/>
                <a:cs typeface="Segoe UI" panose="020B0502040204020203" pitchFamily="34" charset="0"/>
              </a:rPr>
              <a:t>and human errors</a:t>
            </a:r>
          </a:p>
        </p:txBody>
      </p:sp>
      <p:sp>
        <p:nvSpPr>
          <p:cNvPr id="11" name="Tijdelijke aanduiding voor tekst 35">
            <a:extLst>
              <a:ext uri="{FF2B5EF4-FFF2-40B4-BE49-F238E27FC236}">
                <a16:creationId xmlns:a16="http://schemas.microsoft.com/office/drawing/2014/main" id="{05F43DE8-8D7E-F540-A9AE-A69D3CE8962F}"/>
              </a:ext>
            </a:extLst>
          </p:cNvPr>
          <p:cNvSpPr txBox="1">
            <a:spLocks/>
          </p:cNvSpPr>
          <p:nvPr/>
        </p:nvSpPr>
        <p:spPr>
          <a:xfrm>
            <a:off x="465137" y="3190866"/>
            <a:ext cx="2603542" cy="444609"/>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tabLst>
                <a:tab pos="457200" algn="l"/>
              </a:tabLst>
              <a:defRPr/>
            </a:pPr>
            <a:r>
              <a:rPr lang="en-US" sz="1400">
                <a:solidFill>
                  <a:schemeClr val="tx1"/>
                </a:solidFill>
                <a:latin typeface="Segoe UI" panose="020B0502040204020203" pitchFamily="34" charset="0"/>
                <a:cs typeface="Segoe UI" panose="020B0502040204020203" pitchFamily="34" charset="0"/>
              </a:rPr>
              <a:t>One-click backup for </a:t>
            </a:r>
            <a:br>
              <a:rPr lang="en-US" sz="1400">
                <a:solidFill>
                  <a:schemeClr val="tx1"/>
                </a:solidFill>
                <a:latin typeface="Segoe UI" panose="020B0502040204020203" pitchFamily="34" charset="0"/>
                <a:cs typeface="Segoe UI" panose="020B0502040204020203" pitchFamily="34" charset="0"/>
              </a:rPr>
            </a:br>
            <a:r>
              <a:rPr lang="en-US" sz="1400">
                <a:solidFill>
                  <a:schemeClr val="tx1"/>
                </a:solidFill>
                <a:latin typeface="Segoe UI" panose="020B0502040204020203" pitchFamily="34" charset="0"/>
                <a:cs typeface="Segoe UI" panose="020B0502040204020203" pitchFamily="34" charset="0"/>
              </a:rPr>
              <a:t>VMs and databases</a:t>
            </a:r>
          </a:p>
        </p:txBody>
      </p:sp>
      <p:grpSp>
        <p:nvGrpSpPr>
          <p:cNvPr id="15" name="Group 86">
            <a:extLst>
              <a:ext uri="{FF2B5EF4-FFF2-40B4-BE49-F238E27FC236}">
                <a16:creationId xmlns:a16="http://schemas.microsoft.com/office/drawing/2014/main" id="{AAB87F78-50B2-4740-84BC-54B9765C70AE}"/>
              </a:ext>
            </a:extLst>
          </p:cNvPr>
          <p:cNvGrpSpPr>
            <a:grpSpLocks noChangeAspect="1"/>
          </p:cNvGrpSpPr>
          <p:nvPr/>
        </p:nvGrpSpPr>
        <p:grpSpPr bwMode="auto">
          <a:xfrm>
            <a:off x="465137" y="2300786"/>
            <a:ext cx="492223" cy="564161"/>
            <a:chOff x="3413" y="2781"/>
            <a:chExt cx="312" cy="312"/>
          </a:xfrm>
        </p:grpSpPr>
        <p:sp>
          <p:nvSpPr>
            <p:cNvPr id="16" name="AutoShape 85">
              <a:extLst>
                <a:ext uri="{FF2B5EF4-FFF2-40B4-BE49-F238E27FC236}">
                  <a16:creationId xmlns:a16="http://schemas.microsoft.com/office/drawing/2014/main" id="{FE7DF1CD-7C7E-F447-B4CB-A28DC5B60BB2}"/>
                </a:ext>
              </a:extLst>
            </p:cNvPr>
            <p:cNvSpPr>
              <a:spLocks noChangeAspect="1" noChangeArrowheads="1" noTextEdit="1"/>
            </p:cNvSpPr>
            <p:nvPr/>
          </p:nvSpPr>
          <p:spPr bwMode="auto">
            <a:xfrm>
              <a:off x="3413" y="2781"/>
              <a:ext cx="31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sp>
          <p:nvSpPr>
            <p:cNvPr id="17" name="Oval 87">
              <a:extLst>
                <a:ext uri="{FF2B5EF4-FFF2-40B4-BE49-F238E27FC236}">
                  <a16:creationId xmlns:a16="http://schemas.microsoft.com/office/drawing/2014/main" id="{F1BF507C-F878-9A4A-9651-4142C96B9E9C}"/>
                </a:ext>
              </a:extLst>
            </p:cNvPr>
            <p:cNvSpPr>
              <a:spLocks noChangeArrowheads="1"/>
            </p:cNvSpPr>
            <p:nvPr/>
          </p:nvSpPr>
          <p:spPr bwMode="auto">
            <a:xfrm>
              <a:off x="3515" y="2888"/>
              <a:ext cx="78" cy="78"/>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sp>
          <p:nvSpPr>
            <p:cNvPr id="18" name="Freeform 88">
              <a:extLst>
                <a:ext uri="{FF2B5EF4-FFF2-40B4-BE49-F238E27FC236}">
                  <a16:creationId xmlns:a16="http://schemas.microsoft.com/office/drawing/2014/main" id="{652DB069-A9EC-354E-A4CF-EB35D0AE588E}"/>
                </a:ext>
              </a:extLst>
            </p:cNvPr>
            <p:cNvSpPr>
              <a:spLocks/>
            </p:cNvSpPr>
            <p:nvPr/>
          </p:nvSpPr>
          <p:spPr bwMode="auto">
            <a:xfrm>
              <a:off x="3506" y="2937"/>
              <a:ext cx="126" cy="29"/>
            </a:xfrm>
            <a:custGeom>
              <a:avLst/>
              <a:gdLst>
                <a:gd name="T0" fmla="*/ 490 w 554"/>
                <a:gd name="T1" fmla="*/ 128 h 128"/>
                <a:gd name="T2" fmla="*/ 64 w 554"/>
                <a:gd name="T3" fmla="*/ 128 h 128"/>
                <a:gd name="T4" fmla="*/ 0 w 554"/>
                <a:gd name="T5" fmla="*/ 64 h 128"/>
                <a:gd name="T6" fmla="*/ 0 w 554"/>
                <a:gd name="T7" fmla="*/ 64 h 128"/>
                <a:gd name="T8" fmla="*/ 64 w 554"/>
                <a:gd name="T9" fmla="*/ 0 h 128"/>
                <a:gd name="T10" fmla="*/ 490 w 554"/>
                <a:gd name="T11" fmla="*/ 0 h 128"/>
                <a:gd name="T12" fmla="*/ 554 w 554"/>
                <a:gd name="T13" fmla="*/ 64 h 128"/>
                <a:gd name="T14" fmla="*/ 554 w 554"/>
                <a:gd name="T15" fmla="*/ 64 h 128"/>
                <a:gd name="T16" fmla="*/ 490 w 55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4" h="128">
                  <a:moveTo>
                    <a:pt x="490" y="128"/>
                  </a:moveTo>
                  <a:cubicBezTo>
                    <a:pt x="64" y="128"/>
                    <a:pt x="64" y="128"/>
                    <a:pt x="64" y="128"/>
                  </a:cubicBezTo>
                  <a:cubicBezTo>
                    <a:pt x="28" y="128"/>
                    <a:pt x="0" y="99"/>
                    <a:pt x="0" y="64"/>
                  </a:cubicBezTo>
                  <a:cubicBezTo>
                    <a:pt x="0" y="64"/>
                    <a:pt x="0" y="64"/>
                    <a:pt x="0" y="64"/>
                  </a:cubicBezTo>
                  <a:cubicBezTo>
                    <a:pt x="0" y="29"/>
                    <a:pt x="28" y="0"/>
                    <a:pt x="64" y="0"/>
                  </a:cubicBezTo>
                  <a:cubicBezTo>
                    <a:pt x="490" y="0"/>
                    <a:pt x="490" y="0"/>
                    <a:pt x="490" y="0"/>
                  </a:cubicBezTo>
                  <a:cubicBezTo>
                    <a:pt x="526" y="0"/>
                    <a:pt x="554" y="29"/>
                    <a:pt x="554" y="64"/>
                  </a:cubicBezTo>
                  <a:cubicBezTo>
                    <a:pt x="554" y="64"/>
                    <a:pt x="554" y="64"/>
                    <a:pt x="554" y="64"/>
                  </a:cubicBezTo>
                  <a:cubicBezTo>
                    <a:pt x="554" y="99"/>
                    <a:pt x="526" y="128"/>
                    <a:pt x="490" y="128"/>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sp>
          <p:nvSpPr>
            <p:cNvPr id="19" name="Oval 89">
              <a:extLst>
                <a:ext uri="{FF2B5EF4-FFF2-40B4-BE49-F238E27FC236}">
                  <a16:creationId xmlns:a16="http://schemas.microsoft.com/office/drawing/2014/main" id="{1E0F6541-8BA2-9E49-B70B-801F7013C8AF}"/>
                </a:ext>
              </a:extLst>
            </p:cNvPr>
            <p:cNvSpPr>
              <a:spLocks noChangeArrowheads="1"/>
            </p:cNvSpPr>
            <p:nvPr/>
          </p:nvSpPr>
          <p:spPr bwMode="auto">
            <a:xfrm>
              <a:off x="3572" y="2905"/>
              <a:ext cx="51" cy="51"/>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sp>
          <p:nvSpPr>
            <p:cNvPr id="20" name="Freeform 90">
              <a:extLst>
                <a:ext uri="{FF2B5EF4-FFF2-40B4-BE49-F238E27FC236}">
                  <a16:creationId xmlns:a16="http://schemas.microsoft.com/office/drawing/2014/main" id="{F160F720-F273-6146-A427-91FE4DEFDF31}"/>
                </a:ext>
              </a:extLst>
            </p:cNvPr>
            <p:cNvSpPr>
              <a:spLocks/>
            </p:cNvSpPr>
            <p:nvPr/>
          </p:nvSpPr>
          <p:spPr bwMode="auto">
            <a:xfrm>
              <a:off x="3413" y="2781"/>
              <a:ext cx="312" cy="278"/>
            </a:xfrm>
            <a:custGeom>
              <a:avLst/>
              <a:gdLst>
                <a:gd name="T0" fmla="*/ 682 w 1365"/>
                <a:gd name="T1" fmla="*/ 1365 h 1365"/>
                <a:gd name="T2" fmla="*/ 1365 w 1365"/>
                <a:gd name="T3" fmla="*/ 682 h 1365"/>
                <a:gd name="T4" fmla="*/ 682 w 1365"/>
                <a:gd name="T5" fmla="*/ 0 h 1365"/>
                <a:gd name="T6" fmla="*/ 84 w 1365"/>
                <a:gd name="T7" fmla="*/ 353 h 1365"/>
                <a:gd name="T8" fmla="*/ 54 w 1365"/>
                <a:gd name="T9" fmla="*/ 409 h 1365"/>
                <a:gd name="T10" fmla="*/ 166 w 1365"/>
                <a:gd name="T11" fmla="*/ 471 h 1365"/>
                <a:gd name="T12" fmla="*/ 197 w 1365"/>
                <a:gd name="T13" fmla="*/ 415 h 1365"/>
                <a:gd name="T14" fmla="*/ 682 w 1365"/>
                <a:gd name="T15" fmla="*/ 128 h 1365"/>
                <a:gd name="T16" fmla="*/ 1237 w 1365"/>
                <a:gd name="T17" fmla="*/ 682 h 1365"/>
                <a:gd name="T18" fmla="*/ 682 w 1365"/>
                <a:gd name="T19" fmla="*/ 1237 h 1365"/>
                <a:gd name="T20" fmla="*/ 128 w 1365"/>
                <a:gd name="T21" fmla="*/ 682 h 1365"/>
                <a:gd name="T22" fmla="*/ 128 w 1365"/>
                <a:gd name="T23" fmla="*/ 682 h 1365"/>
                <a:gd name="T24" fmla="*/ 0 w 1365"/>
                <a:gd name="T25" fmla="*/ 682 h 1365"/>
                <a:gd name="T26" fmla="*/ 0 w 1365"/>
                <a:gd name="T27" fmla="*/ 682 h 1365"/>
                <a:gd name="T28" fmla="*/ 682 w 1365"/>
                <a:gd name="T29" fmla="*/ 1365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5" h="1365">
                  <a:moveTo>
                    <a:pt x="682" y="1365"/>
                  </a:moveTo>
                  <a:cubicBezTo>
                    <a:pt x="1059" y="1365"/>
                    <a:pt x="1365" y="1059"/>
                    <a:pt x="1365" y="682"/>
                  </a:cubicBezTo>
                  <a:cubicBezTo>
                    <a:pt x="1365" y="306"/>
                    <a:pt x="1059" y="0"/>
                    <a:pt x="682" y="0"/>
                  </a:cubicBezTo>
                  <a:cubicBezTo>
                    <a:pt x="434" y="0"/>
                    <a:pt x="205" y="135"/>
                    <a:pt x="84" y="353"/>
                  </a:cubicBezTo>
                  <a:cubicBezTo>
                    <a:pt x="54" y="409"/>
                    <a:pt x="54" y="409"/>
                    <a:pt x="54" y="409"/>
                  </a:cubicBezTo>
                  <a:cubicBezTo>
                    <a:pt x="166" y="471"/>
                    <a:pt x="166" y="471"/>
                    <a:pt x="166" y="471"/>
                  </a:cubicBezTo>
                  <a:cubicBezTo>
                    <a:pt x="197" y="415"/>
                    <a:pt x="197" y="415"/>
                    <a:pt x="197" y="415"/>
                  </a:cubicBezTo>
                  <a:cubicBezTo>
                    <a:pt x="294" y="238"/>
                    <a:pt x="480" y="128"/>
                    <a:pt x="682" y="128"/>
                  </a:cubicBezTo>
                  <a:cubicBezTo>
                    <a:pt x="988" y="128"/>
                    <a:pt x="1237" y="377"/>
                    <a:pt x="1237" y="682"/>
                  </a:cubicBezTo>
                  <a:cubicBezTo>
                    <a:pt x="1237" y="988"/>
                    <a:pt x="988" y="1237"/>
                    <a:pt x="682" y="1237"/>
                  </a:cubicBezTo>
                  <a:cubicBezTo>
                    <a:pt x="376" y="1237"/>
                    <a:pt x="128" y="988"/>
                    <a:pt x="128" y="682"/>
                  </a:cubicBezTo>
                  <a:cubicBezTo>
                    <a:pt x="128" y="682"/>
                    <a:pt x="128" y="682"/>
                    <a:pt x="128" y="682"/>
                  </a:cubicBezTo>
                  <a:cubicBezTo>
                    <a:pt x="0" y="682"/>
                    <a:pt x="0" y="682"/>
                    <a:pt x="0" y="682"/>
                  </a:cubicBezTo>
                  <a:cubicBezTo>
                    <a:pt x="0" y="682"/>
                    <a:pt x="0" y="682"/>
                    <a:pt x="0" y="682"/>
                  </a:cubicBezTo>
                  <a:cubicBezTo>
                    <a:pt x="0" y="1059"/>
                    <a:pt x="306" y="1365"/>
                    <a:pt x="682" y="1365"/>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sp>
          <p:nvSpPr>
            <p:cNvPr id="21" name="Freeform 91">
              <a:extLst>
                <a:ext uri="{FF2B5EF4-FFF2-40B4-BE49-F238E27FC236}">
                  <a16:creationId xmlns:a16="http://schemas.microsoft.com/office/drawing/2014/main" id="{A9516E0C-7893-5645-A824-9B2CB33FA432}"/>
                </a:ext>
              </a:extLst>
            </p:cNvPr>
            <p:cNvSpPr>
              <a:spLocks/>
            </p:cNvSpPr>
            <p:nvPr/>
          </p:nvSpPr>
          <p:spPr bwMode="auto">
            <a:xfrm>
              <a:off x="3413" y="2811"/>
              <a:ext cx="88" cy="87"/>
            </a:xfrm>
            <a:custGeom>
              <a:avLst/>
              <a:gdLst>
                <a:gd name="T0" fmla="*/ 88 w 88"/>
                <a:gd name="T1" fmla="*/ 87 h 87"/>
                <a:gd name="T2" fmla="*/ 88 w 88"/>
                <a:gd name="T3" fmla="*/ 58 h 87"/>
                <a:gd name="T4" fmla="*/ 30 w 88"/>
                <a:gd name="T5" fmla="*/ 58 h 87"/>
                <a:gd name="T6" fmla="*/ 30 w 88"/>
                <a:gd name="T7" fmla="*/ 0 h 87"/>
                <a:gd name="T8" fmla="*/ 0 w 88"/>
                <a:gd name="T9" fmla="*/ 0 h 87"/>
                <a:gd name="T10" fmla="*/ 0 w 88"/>
                <a:gd name="T11" fmla="*/ 87 h 87"/>
                <a:gd name="T12" fmla="*/ 88 w 88"/>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8" h="87">
                  <a:moveTo>
                    <a:pt x="88" y="87"/>
                  </a:moveTo>
                  <a:lnTo>
                    <a:pt x="88" y="58"/>
                  </a:lnTo>
                  <a:lnTo>
                    <a:pt x="30" y="58"/>
                  </a:lnTo>
                  <a:lnTo>
                    <a:pt x="30" y="0"/>
                  </a:lnTo>
                  <a:lnTo>
                    <a:pt x="0" y="0"/>
                  </a:lnTo>
                  <a:lnTo>
                    <a:pt x="0" y="87"/>
                  </a:lnTo>
                  <a:lnTo>
                    <a:pt x="88" y="87"/>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p>
          </p:txBody>
        </p:sp>
      </p:grpSp>
      <p:pic>
        <p:nvPicPr>
          <p:cNvPr id="22" name="Graphic 21">
            <a:extLst>
              <a:ext uri="{FF2B5EF4-FFF2-40B4-BE49-F238E27FC236}">
                <a16:creationId xmlns:a16="http://schemas.microsoft.com/office/drawing/2014/main" id="{8E634A56-C96E-1A41-B0B6-79561CE299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18234" y="2176544"/>
            <a:ext cx="624427" cy="673032"/>
          </a:xfrm>
          <a:prstGeom prst="rect">
            <a:avLst/>
          </a:prstGeom>
        </p:spPr>
      </p:pic>
      <p:grpSp>
        <p:nvGrpSpPr>
          <p:cNvPr id="23" name="Group 36">
            <a:extLst>
              <a:ext uri="{FF2B5EF4-FFF2-40B4-BE49-F238E27FC236}">
                <a16:creationId xmlns:a16="http://schemas.microsoft.com/office/drawing/2014/main" id="{C7E8422A-37FD-CB4C-8327-F7CDB2289B9F}"/>
              </a:ext>
            </a:extLst>
          </p:cNvPr>
          <p:cNvGrpSpPr/>
          <p:nvPr/>
        </p:nvGrpSpPr>
        <p:grpSpPr>
          <a:xfrm>
            <a:off x="3441685" y="2285021"/>
            <a:ext cx="637950" cy="534212"/>
            <a:chOff x="4555801" y="2623481"/>
            <a:chExt cx="637950" cy="534212"/>
          </a:xfrm>
        </p:grpSpPr>
        <p:sp>
          <p:nvSpPr>
            <p:cNvPr id="24" name="Freeform 128">
              <a:extLst>
                <a:ext uri="{FF2B5EF4-FFF2-40B4-BE49-F238E27FC236}">
                  <a16:creationId xmlns:a16="http://schemas.microsoft.com/office/drawing/2014/main" id="{B8A11621-2FD5-B049-9F05-E40763B1A0B8}"/>
                </a:ext>
              </a:extLst>
            </p:cNvPr>
            <p:cNvSpPr>
              <a:spLocks/>
            </p:cNvSpPr>
            <p:nvPr/>
          </p:nvSpPr>
          <p:spPr bwMode="auto">
            <a:xfrm>
              <a:off x="4555801" y="2623481"/>
              <a:ext cx="403501" cy="505796"/>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cloud 4" descr="cloud">
              <a:extLst>
                <a:ext uri="{FF2B5EF4-FFF2-40B4-BE49-F238E27FC236}">
                  <a16:creationId xmlns:a16="http://schemas.microsoft.com/office/drawing/2014/main" id="{2A4CAAE7-2A6A-B648-8DEC-E766E76E90A3}"/>
                </a:ext>
              </a:extLst>
            </p:cNvPr>
            <p:cNvSpPr>
              <a:spLocks noChangeAspect="1"/>
            </p:cNvSpPr>
            <p:nvPr/>
          </p:nvSpPr>
          <p:spPr bwMode="auto">
            <a:xfrm flipV="1">
              <a:off x="4745502" y="2910596"/>
              <a:ext cx="448249" cy="247097"/>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50E6FF"/>
            </a:solidFill>
            <a:ln w="25400" cap="flat">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light"/>
                <a:ea typeface="+mn-ea"/>
                <a:cs typeface="+mn-cs"/>
              </a:endParaRPr>
            </a:p>
          </p:txBody>
        </p:sp>
      </p:grpSp>
      <p:grpSp>
        <p:nvGrpSpPr>
          <p:cNvPr id="26" name="Group 127">
            <a:extLst>
              <a:ext uri="{FF2B5EF4-FFF2-40B4-BE49-F238E27FC236}">
                <a16:creationId xmlns:a16="http://schemas.microsoft.com/office/drawing/2014/main" id="{D938231E-6B2B-6D48-98FA-2206FC4EF606}"/>
              </a:ext>
            </a:extLst>
          </p:cNvPr>
          <p:cNvGrpSpPr/>
          <p:nvPr/>
        </p:nvGrpSpPr>
        <p:grpSpPr>
          <a:xfrm>
            <a:off x="9394782" y="2240402"/>
            <a:ext cx="642981" cy="550415"/>
            <a:chOff x="8457995" y="2681694"/>
            <a:chExt cx="671824" cy="587344"/>
          </a:xfrm>
        </p:grpSpPr>
        <p:sp>
          <p:nvSpPr>
            <p:cNvPr id="27" name="Rectangle 33">
              <a:extLst>
                <a:ext uri="{FF2B5EF4-FFF2-40B4-BE49-F238E27FC236}">
                  <a16:creationId xmlns:a16="http://schemas.microsoft.com/office/drawing/2014/main" id="{3A8882BC-0336-8546-BB8D-AC2A25F5104F}"/>
                </a:ext>
              </a:extLst>
            </p:cNvPr>
            <p:cNvSpPr>
              <a:spLocks noChangeArrowheads="1"/>
            </p:cNvSpPr>
            <p:nvPr/>
          </p:nvSpPr>
          <p:spPr bwMode="auto">
            <a:xfrm>
              <a:off x="8617795" y="2863295"/>
              <a:ext cx="107891" cy="32393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8" name="Rectangle 34">
              <a:extLst>
                <a:ext uri="{FF2B5EF4-FFF2-40B4-BE49-F238E27FC236}">
                  <a16:creationId xmlns:a16="http://schemas.microsoft.com/office/drawing/2014/main" id="{C100E239-EF9C-854B-ADED-BA3B2672F85A}"/>
                </a:ext>
              </a:extLst>
            </p:cNvPr>
            <p:cNvSpPr>
              <a:spLocks noChangeArrowheads="1"/>
            </p:cNvSpPr>
            <p:nvPr/>
          </p:nvSpPr>
          <p:spPr bwMode="auto">
            <a:xfrm>
              <a:off x="8753115" y="2755316"/>
              <a:ext cx="107891" cy="43191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35">
              <a:extLst>
                <a:ext uri="{FF2B5EF4-FFF2-40B4-BE49-F238E27FC236}">
                  <a16:creationId xmlns:a16="http://schemas.microsoft.com/office/drawing/2014/main" id="{6C873C0E-FA62-9348-8BA7-5CEDFF0DD531}"/>
                </a:ext>
              </a:extLst>
            </p:cNvPr>
            <p:cNvSpPr>
              <a:spLocks/>
            </p:cNvSpPr>
            <p:nvPr/>
          </p:nvSpPr>
          <p:spPr bwMode="auto">
            <a:xfrm>
              <a:off x="8886607" y="2681694"/>
              <a:ext cx="107891" cy="505541"/>
            </a:xfrm>
            <a:custGeom>
              <a:avLst/>
              <a:gdLst>
                <a:gd name="T0" fmla="*/ 59 w 59"/>
                <a:gd name="T1" fmla="*/ 0 h 206"/>
                <a:gd name="T2" fmla="*/ 0 w 59"/>
                <a:gd name="T3" fmla="*/ 0 h 206"/>
                <a:gd name="T4" fmla="*/ 0 w 59"/>
                <a:gd name="T5" fmla="*/ 206 h 206"/>
                <a:gd name="T6" fmla="*/ 59 w 59"/>
                <a:gd name="T7" fmla="*/ 206 h 206"/>
                <a:gd name="T8" fmla="*/ 59 w 59"/>
                <a:gd name="T9" fmla="*/ 0 h 206"/>
                <a:gd name="T10" fmla="*/ 59 w 59"/>
                <a:gd name="T11" fmla="*/ 0 h 206"/>
              </a:gdLst>
              <a:ahLst/>
              <a:cxnLst>
                <a:cxn ang="0">
                  <a:pos x="T0" y="T1"/>
                </a:cxn>
                <a:cxn ang="0">
                  <a:pos x="T2" y="T3"/>
                </a:cxn>
                <a:cxn ang="0">
                  <a:pos x="T4" y="T5"/>
                </a:cxn>
                <a:cxn ang="0">
                  <a:pos x="T6" y="T7"/>
                </a:cxn>
                <a:cxn ang="0">
                  <a:pos x="T8" y="T9"/>
                </a:cxn>
                <a:cxn ang="0">
                  <a:pos x="T10" y="T11"/>
                </a:cxn>
              </a:cxnLst>
              <a:rect l="0" t="0" r="r" b="b"/>
              <a:pathLst>
                <a:path w="59" h="206">
                  <a:moveTo>
                    <a:pt x="59" y="0"/>
                  </a:moveTo>
                  <a:lnTo>
                    <a:pt x="0" y="0"/>
                  </a:lnTo>
                  <a:lnTo>
                    <a:pt x="0" y="206"/>
                  </a:lnTo>
                  <a:lnTo>
                    <a:pt x="59" y="206"/>
                  </a:lnTo>
                  <a:lnTo>
                    <a:pt x="59" y="0"/>
                  </a:lnTo>
                  <a:lnTo>
                    <a:pt x="59"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0" name="Freeform 36">
              <a:extLst>
                <a:ext uri="{FF2B5EF4-FFF2-40B4-BE49-F238E27FC236}">
                  <a16:creationId xmlns:a16="http://schemas.microsoft.com/office/drawing/2014/main" id="{D2E4B65C-9B31-3E47-BEB6-8F243440D9CB}"/>
                </a:ext>
              </a:extLst>
            </p:cNvPr>
            <p:cNvSpPr>
              <a:spLocks/>
            </p:cNvSpPr>
            <p:nvPr/>
          </p:nvSpPr>
          <p:spPr bwMode="auto">
            <a:xfrm>
              <a:off x="9021928" y="3042444"/>
              <a:ext cx="107891" cy="144791"/>
            </a:xfrm>
            <a:custGeom>
              <a:avLst/>
              <a:gdLst>
                <a:gd name="T0" fmla="*/ 59 w 59"/>
                <a:gd name="T1" fmla="*/ 0 h 59"/>
                <a:gd name="T2" fmla="*/ 0 w 59"/>
                <a:gd name="T3" fmla="*/ 0 h 59"/>
                <a:gd name="T4" fmla="*/ 0 w 59"/>
                <a:gd name="T5" fmla="*/ 59 h 59"/>
                <a:gd name="T6" fmla="*/ 59 w 59"/>
                <a:gd name="T7" fmla="*/ 59 h 59"/>
                <a:gd name="T8" fmla="*/ 59 w 59"/>
                <a:gd name="T9" fmla="*/ 0 h 59"/>
                <a:gd name="T10" fmla="*/ 59 w 59"/>
                <a:gd name="T11" fmla="*/ 0 h 59"/>
              </a:gdLst>
              <a:ahLst/>
              <a:cxnLst>
                <a:cxn ang="0">
                  <a:pos x="T0" y="T1"/>
                </a:cxn>
                <a:cxn ang="0">
                  <a:pos x="T2" y="T3"/>
                </a:cxn>
                <a:cxn ang="0">
                  <a:pos x="T4" y="T5"/>
                </a:cxn>
                <a:cxn ang="0">
                  <a:pos x="T6" y="T7"/>
                </a:cxn>
                <a:cxn ang="0">
                  <a:pos x="T8" y="T9"/>
                </a:cxn>
                <a:cxn ang="0">
                  <a:pos x="T10" y="T11"/>
                </a:cxn>
              </a:cxnLst>
              <a:rect l="0" t="0" r="r" b="b"/>
              <a:pathLst>
                <a:path w="59" h="59">
                  <a:moveTo>
                    <a:pt x="59" y="0"/>
                  </a:moveTo>
                  <a:lnTo>
                    <a:pt x="0" y="0"/>
                  </a:lnTo>
                  <a:lnTo>
                    <a:pt x="0" y="59"/>
                  </a:lnTo>
                  <a:lnTo>
                    <a:pt x="59" y="59"/>
                  </a:lnTo>
                  <a:lnTo>
                    <a:pt x="59" y="0"/>
                  </a:lnTo>
                  <a:lnTo>
                    <a:pt x="59"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1" name="Freeform 37">
              <a:extLst>
                <a:ext uri="{FF2B5EF4-FFF2-40B4-BE49-F238E27FC236}">
                  <a16:creationId xmlns:a16="http://schemas.microsoft.com/office/drawing/2014/main" id="{BB1C5B17-1821-3840-9EC0-C28F5F4A403A}"/>
                </a:ext>
              </a:extLst>
            </p:cNvPr>
            <p:cNvSpPr>
              <a:spLocks/>
            </p:cNvSpPr>
            <p:nvPr/>
          </p:nvSpPr>
          <p:spPr bwMode="auto">
            <a:xfrm>
              <a:off x="8701913" y="3224045"/>
              <a:ext cx="427906" cy="36811"/>
            </a:xfrm>
            <a:custGeom>
              <a:avLst/>
              <a:gdLst>
                <a:gd name="T0" fmla="*/ 234 w 234"/>
                <a:gd name="T1" fmla="*/ 0 h 15"/>
                <a:gd name="T2" fmla="*/ 0 w 234"/>
                <a:gd name="T3" fmla="*/ 0 h 15"/>
                <a:gd name="T4" fmla="*/ 0 w 234"/>
                <a:gd name="T5" fmla="*/ 15 h 15"/>
                <a:gd name="T6" fmla="*/ 234 w 234"/>
                <a:gd name="T7" fmla="*/ 15 h 15"/>
                <a:gd name="T8" fmla="*/ 234 w 234"/>
                <a:gd name="T9" fmla="*/ 0 h 15"/>
                <a:gd name="T10" fmla="*/ 234 w 234"/>
                <a:gd name="T11" fmla="*/ 0 h 15"/>
              </a:gdLst>
              <a:ahLst/>
              <a:cxnLst>
                <a:cxn ang="0">
                  <a:pos x="T0" y="T1"/>
                </a:cxn>
                <a:cxn ang="0">
                  <a:pos x="T2" y="T3"/>
                </a:cxn>
                <a:cxn ang="0">
                  <a:pos x="T4" y="T5"/>
                </a:cxn>
                <a:cxn ang="0">
                  <a:pos x="T6" y="T7"/>
                </a:cxn>
                <a:cxn ang="0">
                  <a:pos x="T8" y="T9"/>
                </a:cxn>
                <a:cxn ang="0">
                  <a:pos x="T10" y="T11"/>
                </a:cxn>
              </a:cxnLst>
              <a:rect l="0" t="0" r="r" b="b"/>
              <a:pathLst>
                <a:path w="234" h="15">
                  <a:moveTo>
                    <a:pt x="234" y="0"/>
                  </a:moveTo>
                  <a:lnTo>
                    <a:pt x="0" y="0"/>
                  </a:lnTo>
                  <a:lnTo>
                    <a:pt x="0" y="15"/>
                  </a:lnTo>
                  <a:lnTo>
                    <a:pt x="234" y="15"/>
                  </a:lnTo>
                  <a:lnTo>
                    <a:pt x="234" y="0"/>
                  </a:lnTo>
                  <a:lnTo>
                    <a:pt x="234" y="0"/>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32" name="cloud 4" descr="cloud">
              <a:extLst>
                <a:ext uri="{FF2B5EF4-FFF2-40B4-BE49-F238E27FC236}">
                  <a16:creationId xmlns:a16="http://schemas.microsoft.com/office/drawing/2014/main" id="{828BCA06-3351-BE4A-A629-289B605EA03A}"/>
                </a:ext>
              </a:extLst>
            </p:cNvPr>
            <p:cNvSpPr>
              <a:spLocks noChangeAspect="1"/>
            </p:cNvSpPr>
            <p:nvPr/>
          </p:nvSpPr>
          <p:spPr bwMode="auto">
            <a:xfrm flipV="1">
              <a:off x="8457995" y="3000264"/>
              <a:ext cx="487571" cy="268774"/>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50E6FF"/>
            </a:solidFill>
            <a:ln w="25400" cap="flat">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light"/>
                <a:ea typeface="+mn-ea"/>
                <a:cs typeface="+mn-cs"/>
              </a:endParaRPr>
            </a:p>
          </p:txBody>
        </p:sp>
        <p:sp>
          <p:nvSpPr>
            <p:cNvPr id="33" name="Freeform 39">
              <a:extLst>
                <a:ext uri="{FF2B5EF4-FFF2-40B4-BE49-F238E27FC236}">
                  <a16:creationId xmlns:a16="http://schemas.microsoft.com/office/drawing/2014/main" id="{1CAA5F16-D814-8A49-A5E1-888A4139AA4D}"/>
                </a:ext>
              </a:extLst>
            </p:cNvPr>
            <p:cNvSpPr>
              <a:spLocks noEditPoints="1"/>
            </p:cNvSpPr>
            <p:nvPr/>
          </p:nvSpPr>
          <p:spPr bwMode="auto">
            <a:xfrm>
              <a:off x="8647519" y="3053896"/>
              <a:ext cx="103072" cy="196325"/>
            </a:xfrm>
            <a:custGeom>
              <a:avLst/>
              <a:gdLst>
                <a:gd name="T0" fmla="*/ 52 w 57"/>
                <a:gd name="T1" fmla="*/ 59 h 110"/>
                <a:gd name="T2" fmla="*/ 33 w 57"/>
                <a:gd name="T3" fmla="*/ 48 h 110"/>
                <a:gd name="T4" fmla="*/ 33 w 57"/>
                <a:gd name="T5" fmla="*/ 25 h 110"/>
                <a:gd name="T6" fmla="*/ 52 w 57"/>
                <a:gd name="T7" fmla="*/ 32 h 110"/>
                <a:gd name="T8" fmla="*/ 52 w 57"/>
                <a:gd name="T9" fmla="*/ 16 h 110"/>
                <a:gd name="T10" fmla="*/ 33 w 57"/>
                <a:gd name="T11" fmla="*/ 11 h 110"/>
                <a:gd name="T12" fmla="*/ 33 w 57"/>
                <a:gd name="T13" fmla="*/ 0 h 110"/>
                <a:gd name="T14" fmla="*/ 24 w 57"/>
                <a:gd name="T15" fmla="*/ 0 h 110"/>
                <a:gd name="T16" fmla="*/ 24 w 57"/>
                <a:gd name="T17" fmla="*/ 12 h 110"/>
                <a:gd name="T18" fmla="*/ 7 w 57"/>
                <a:gd name="T19" fmla="*/ 19 h 110"/>
                <a:gd name="T20" fmla="*/ 0 w 57"/>
                <a:gd name="T21" fmla="*/ 35 h 110"/>
                <a:gd name="T22" fmla="*/ 6 w 57"/>
                <a:gd name="T23" fmla="*/ 51 h 110"/>
                <a:gd name="T24" fmla="*/ 24 w 57"/>
                <a:gd name="T25" fmla="*/ 61 h 110"/>
                <a:gd name="T26" fmla="*/ 24 w 57"/>
                <a:gd name="T27" fmla="*/ 83 h 110"/>
                <a:gd name="T28" fmla="*/ 12 w 57"/>
                <a:gd name="T29" fmla="*/ 80 h 110"/>
                <a:gd name="T30" fmla="*/ 1 w 57"/>
                <a:gd name="T31" fmla="*/ 75 h 110"/>
                <a:gd name="T32" fmla="*/ 1 w 57"/>
                <a:gd name="T33" fmla="*/ 91 h 110"/>
                <a:gd name="T34" fmla="*/ 24 w 57"/>
                <a:gd name="T35" fmla="*/ 97 h 110"/>
                <a:gd name="T36" fmla="*/ 24 w 57"/>
                <a:gd name="T37" fmla="*/ 110 h 110"/>
                <a:gd name="T38" fmla="*/ 33 w 57"/>
                <a:gd name="T39" fmla="*/ 110 h 110"/>
                <a:gd name="T40" fmla="*/ 33 w 57"/>
                <a:gd name="T41" fmla="*/ 97 h 110"/>
                <a:gd name="T42" fmla="*/ 51 w 57"/>
                <a:gd name="T43" fmla="*/ 89 h 110"/>
                <a:gd name="T44" fmla="*/ 57 w 57"/>
                <a:gd name="T45" fmla="*/ 73 h 110"/>
                <a:gd name="T46" fmla="*/ 52 w 57"/>
                <a:gd name="T47" fmla="*/ 59 h 110"/>
                <a:gd name="T48" fmla="*/ 24 w 57"/>
                <a:gd name="T49" fmla="*/ 44 h 110"/>
                <a:gd name="T50" fmla="*/ 16 w 57"/>
                <a:gd name="T51" fmla="*/ 34 h 110"/>
                <a:gd name="T52" fmla="*/ 24 w 57"/>
                <a:gd name="T53" fmla="*/ 25 h 110"/>
                <a:gd name="T54" fmla="*/ 24 w 57"/>
                <a:gd name="T55" fmla="*/ 44 h 110"/>
                <a:gd name="T56" fmla="*/ 33 w 57"/>
                <a:gd name="T57" fmla="*/ 83 h 110"/>
                <a:gd name="T58" fmla="*/ 33 w 57"/>
                <a:gd name="T59" fmla="*/ 65 h 110"/>
                <a:gd name="T60" fmla="*/ 41 w 57"/>
                <a:gd name="T61" fmla="*/ 74 h 110"/>
                <a:gd name="T62" fmla="*/ 33 w 57"/>
                <a:gd name="T63" fmla="*/ 8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110">
                  <a:moveTo>
                    <a:pt x="52" y="59"/>
                  </a:moveTo>
                  <a:cubicBezTo>
                    <a:pt x="48" y="55"/>
                    <a:pt x="42" y="51"/>
                    <a:pt x="33" y="48"/>
                  </a:cubicBezTo>
                  <a:cubicBezTo>
                    <a:pt x="33" y="25"/>
                    <a:pt x="33" y="25"/>
                    <a:pt x="33" y="25"/>
                  </a:cubicBezTo>
                  <a:cubicBezTo>
                    <a:pt x="40" y="26"/>
                    <a:pt x="46" y="28"/>
                    <a:pt x="52" y="32"/>
                  </a:cubicBezTo>
                  <a:cubicBezTo>
                    <a:pt x="52" y="16"/>
                    <a:pt x="52" y="16"/>
                    <a:pt x="52" y="16"/>
                  </a:cubicBezTo>
                  <a:cubicBezTo>
                    <a:pt x="48" y="13"/>
                    <a:pt x="41" y="12"/>
                    <a:pt x="33" y="11"/>
                  </a:cubicBezTo>
                  <a:cubicBezTo>
                    <a:pt x="33" y="0"/>
                    <a:pt x="33" y="0"/>
                    <a:pt x="33" y="0"/>
                  </a:cubicBezTo>
                  <a:cubicBezTo>
                    <a:pt x="24" y="0"/>
                    <a:pt x="24" y="0"/>
                    <a:pt x="24" y="0"/>
                  </a:cubicBezTo>
                  <a:cubicBezTo>
                    <a:pt x="24" y="12"/>
                    <a:pt x="24" y="12"/>
                    <a:pt x="24" y="12"/>
                  </a:cubicBezTo>
                  <a:cubicBezTo>
                    <a:pt x="17" y="12"/>
                    <a:pt x="11" y="15"/>
                    <a:pt x="7" y="19"/>
                  </a:cubicBezTo>
                  <a:cubicBezTo>
                    <a:pt x="2" y="24"/>
                    <a:pt x="0" y="29"/>
                    <a:pt x="0" y="35"/>
                  </a:cubicBezTo>
                  <a:cubicBezTo>
                    <a:pt x="0" y="42"/>
                    <a:pt x="2" y="47"/>
                    <a:pt x="6" y="51"/>
                  </a:cubicBezTo>
                  <a:cubicBezTo>
                    <a:pt x="9" y="54"/>
                    <a:pt x="15" y="58"/>
                    <a:pt x="24" y="61"/>
                  </a:cubicBezTo>
                  <a:cubicBezTo>
                    <a:pt x="24" y="83"/>
                    <a:pt x="24" y="83"/>
                    <a:pt x="24" y="83"/>
                  </a:cubicBezTo>
                  <a:cubicBezTo>
                    <a:pt x="21" y="83"/>
                    <a:pt x="16" y="82"/>
                    <a:pt x="12" y="80"/>
                  </a:cubicBezTo>
                  <a:cubicBezTo>
                    <a:pt x="7" y="78"/>
                    <a:pt x="4" y="77"/>
                    <a:pt x="1" y="75"/>
                  </a:cubicBezTo>
                  <a:cubicBezTo>
                    <a:pt x="1" y="91"/>
                    <a:pt x="1" y="91"/>
                    <a:pt x="1" y="91"/>
                  </a:cubicBezTo>
                  <a:cubicBezTo>
                    <a:pt x="8" y="95"/>
                    <a:pt x="16" y="97"/>
                    <a:pt x="24" y="97"/>
                  </a:cubicBezTo>
                  <a:cubicBezTo>
                    <a:pt x="24" y="110"/>
                    <a:pt x="24" y="110"/>
                    <a:pt x="24" y="110"/>
                  </a:cubicBezTo>
                  <a:cubicBezTo>
                    <a:pt x="33" y="110"/>
                    <a:pt x="33" y="110"/>
                    <a:pt x="33" y="110"/>
                  </a:cubicBezTo>
                  <a:cubicBezTo>
                    <a:pt x="33" y="97"/>
                    <a:pt x="33" y="97"/>
                    <a:pt x="33" y="97"/>
                  </a:cubicBezTo>
                  <a:cubicBezTo>
                    <a:pt x="41" y="96"/>
                    <a:pt x="47" y="93"/>
                    <a:pt x="51" y="89"/>
                  </a:cubicBezTo>
                  <a:cubicBezTo>
                    <a:pt x="55" y="85"/>
                    <a:pt x="57" y="80"/>
                    <a:pt x="57" y="73"/>
                  </a:cubicBezTo>
                  <a:cubicBezTo>
                    <a:pt x="57" y="67"/>
                    <a:pt x="56" y="63"/>
                    <a:pt x="52" y="59"/>
                  </a:cubicBezTo>
                  <a:close/>
                  <a:moveTo>
                    <a:pt x="24" y="44"/>
                  </a:moveTo>
                  <a:cubicBezTo>
                    <a:pt x="19" y="42"/>
                    <a:pt x="16" y="38"/>
                    <a:pt x="16" y="34"/>
                  </a:cubicBezTo>
                  <a:cubicBezTo>
                    <a:pt x="16" y="29"/>
                    <a:pt x="19" y="26"/>
                    <a:pt x="24" y="25"/>
                  </a:cubicBezTo>
                  <a:lnTo>
                    <a:pt x="24" y="44"/>
                  </a:lnTo>
                  <a:close/>
                  <a:moveTo>
                    <a:pt x="33" y="83"/>
                  </a:moveTo>
                  <a:cubicBezTo>
                    <a:pt x="33" y="65"/>
                    <a:pt x="33" y="65"/>
                    <a:pt x="33" y="65"/>
                  </a:cubicBezTo>
                  <a:cubicBezTo>
                    <a:pt x="39" y="67"/>
                    <a:pt x="41" y="70"/>
                    <a:pt x="41" y="74"/>
                  </a:cubicBezTo>
                  <a:cubicBezTo>
                    <a:pt x="41" y="79"/>
                    <a:pt x="39" y="82"/>
                    <a:pt x="33" y="83"/>
                  </a:cubicBezTo>
                  <a:close/>
                </a:path>
              </a:pathLst>
            </a:custGeom>
            <a:solidFill>
              <a:srgbClr val="0078D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4" name="Group 47">
            <a:extLst>
              <a:ext uri="{FF2B5EF4-FFF2-40B4-BE49-F238E27FC236}">
                <a16:creationId xmlns:a16="http://schemas.microsoft.com/office/drawing/2014/main" id="{29F6E080-1091-9745-A216-106B5112D08A}"/>
              </a:ext>
            </a:extLst>
          </p:cNvPr>
          <p:cNvGrpSpPr/>
          <p:nvPr/>
        </p:nvGrpSpPr>
        <p:grpSpPr>
          <a:xfrm>
            <a:off x="465137" y="4234608"/>
            <a:ext cx="11362102" cy="215445"/>
            <a:chOff x="1319320" y="4553078"/>
            <a:chExt cx="9861066" cy="94767"/>
          </a:xfrm>
        </p:grpSpPr>
        <p:cxnSp>
          <p:nvCxnSpPr>
            <p:cNvPr id="35" name="Straight Connector 48">
              <a:extLst>
                <a:ext uri="{FF2B5EF4-FFF2-40B4-BE49-F238E27FC236}">
                  <a16:creationId xmlns:a16="http://schemas.microsoft.com/office/drawing/2014/main" id="{1AE0CAEA-85EA-9D4D-96E3-BDDAB0771346}"/>
                </a:ext>
              </a:extLst>
            </p:cNvPr>
            <p:cNvCxnSpPr>
              <a:cxnSpLocks/>
            </p:cNvCxnSpPr>
            <p:nvPr/>
          </p:nvCxnSpPr>
          <p:spPr>
            <a:xfrm>
              <a:off x="1319320" y="4607230"/>
              <a:ext cx="9861066" cy="0"/>
            </a:xfrm>
            <a:prstGeom prst="line">
              <a:avLst/>
            </a:prstGeom>
            <a:noFill/>
            <a:ln w="15875" cap="flat" cmpd="sng" algn="ctr">
              <a:solidFill>
                <a:schemeClr val="tx2"/>
              </a:solidFill>
              <a:prstDash val="solid"/>
              <a:headEnd type="none" w="lg" len="med"/>
              <a:tailEnd type="none" w="lg" len="med"/>
            </a:ln>
            <a:effectLst/>
          </p:spPr>
        </p:cxnSp>
        <p:sp>
          <p:nvSpPr>
            <p:cNvPr id="36" name="TextBox 49">
              <a:extLst>
                <a:ext uri="{FF2B5EF4-FFF2-40B4-BE49-F238E27FC236}">
                  <a16:creationId xmlns:a16="http://schemas.microsoft.com/office/drawing/2014/main" id="{375A7BC7-FD9B-B84C-8F99-78CE566D20C6}"/>
                </a:ext>
              </a:extLst>
            </p:cNvPr>
            <p:cNvSpPr txBox="1"/>
            <p:nvPr/>
          </p:nvSpPr>
          <p:spPr>
            <a:xfrm>
              <a:off x="5501725" y="4553078"/>
              <a:ext cx="1621317" cy="94767"/>
            </a:xfrm>
            <a:prstGeom prst="rect">
              <a:avLst/>
            </a:prstGeom>
            <a:solidFill>
              <a:schemeClr val="bg1"/>
            </a:solidFill>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i="0" u="none" strike="noStrike" kern="0" cap="none" spc="0" normalizeH="0" baseline="0" noProof="0">
                  <a:ln>
                    <a:noFill/>
                  </a:ln>
                  <a:solidFill>
                    <a:schemeClr val="accent3"/>
                  </a:solidFill>
                  <a:effectLst/>
                  <a:uLnTx/>
                  <a:uFillTx/>
                  <a:latin typeface="Segoe UI Semibold"/>
                </a:rPr>
                <a:t>High Availability</a:t>
              </a:r>
            </a:p>
          </p:txBody>
        </p:sp>
      </p:grpSp>
      <p:sp>
        <p:nvSpPr>
          <p:cNvPr id="37" name="TextBox 43">
            <a:extLst>
              <a:ext uri="{FF2B5EF4-FFF2-40B4-BE49-F238E27FC236}">
                <a16:creationId xmlns:a16="http://schemas.microsoft.com/office/drawing/2014/main" id="{DBCC541E-6B63-184D-963A-ACF4BEF431E0}"/>
              </a:ext>
            </a:extLst>
          </p:cNvPr>
          <p:cNvSpPr txBox="1"/>
          <p:nvPr/>
        </p:nvSpPr>
        <p:spPr>
          <a:xfrm>
            <a:off x="465137" y="5038033"/>
            <a:ext cx="1157368" cy="377026"/>
          </a:xfrm>
          <a:prstGeom prst="rect">
            <a:avLst/>
          </a:prstGeom>
          <a:noFill/>
        </p:spPr>
        <p:txBody>
          <a:bodyPr wrap="none" lIns="0" tIns="0" rIns="0" bIns="0" rtlCol="0" anchor="t">
            <a:spAutoFit/>
          </a:bodyPr>
          <a:lstStyle/>
          <a:p>
            <a:pPr marL="0" lvl="1" defTabSz="283362">
              <a:defRPr/>
            </a:pPr>
            <a:r>
              <a:rPr lang="en-US" sz="1400">
                <a:solidFill>
                  <a:schemeClr val="tx2"/>
                </a:solidFill>
                <a:latin typeface="Segoe UI Semibold"/>
                <a:cs typeface="Segoe UI" panose="020B0502040204020203" pitchFamily="34" charset="0"/>
              </a:rPr>
              <a:t>SLA 99.9% </a:t>
            </a:r>
            <a:br>
              <a:rPr lang="en-US" sz="1050">
                <a:solidFill>
                  <a:schemeClr val="tx2"/>
                </a:solidFill>
                <a:latin typeface="Segoe UI Semibold"/>
                <a:cs typeface="Segoe UI" panose="020B0502040204020203" pitchFamily="34" charset="0"/>
              </a:rPr>
            </a:br>
            <a:r>
              <a:rPr lang="en-US" sz="1050">
                <a:latin typeface="Segoe UI Semibold"/>
                <a:cs typeface="Segoe UI" panose="020B0502040204020203" pitchFamily="34" charset="0"/>
              </a:rPr>
              <a:t>Isolated VM failure</a:t>
            </a:r>
          </a:p>
        </p:txBody>
      </p:sp>
      <p:sp>
        <p:nvSpPr>
          <p:cNvPr id="38" name="TextBox 44">
            <a:extLst>
              <a:ext uri="{FF2B5EF4-FFF2-40B4-BE49-F238E27FC236}">
                <a16:creationId xmlns:a16="http://schemas.microsoft.com/office/drawing/2014/main" id="{3538C7C1-4D5E-0746-ABEB-5C351AE42F73}"/>
              </a:ext>
            </a:extLst>
          </p:cNvPr>
          <p:cNvSpPr txBox="1"/>
          <p:nvPr/>
        </p:nvSpPr>
        <p:spPr>
          <a:xfrm>
            <a:off x="3441685" y="5038033"/>
            <a:ext cx="1021113" cy="377026"/>
          </a:xfrm>
          <a:prstGeom prst="rect">
            <a:avLst/>
          </a:prstGeom>
          <a:noFill/>
        </p:spPr>
        <p:txBody>
          <a:bodyPr wrap="none" lIns="0" tIns="0" rIns="0" bIns="0" rtlCol="0" anchor="t">
            <a:spAutoFit/>
          </a:bodyPr>
          <a:lstStyle/>
          <a:p>
            <a:pPr marL="0" lvl="1" defTabSz="283362">
              <a:defRPr/>
            </a:pPr>
            <a:r>
              <a:rPr lang="en-US" sz="1400">
                <a:solidFill>
                  <a:schemeClr val="tx2"/>
                </a:solidFill>
                <a:latin typeface="Segoe UI Semibold"/>
                <a:cs typeface="Segoe UI" panose="020B0502040204020203" pitchFamily="34" charset="0"/>
              </a:rPr>
              <a:t>SLA 99.95% </a:t>
            </a:r>
            <a:br>
              <a:rPr lang="en-US" sz="1400">
                <a:solidFill>
                  <a:schemeClr val="tx2"/>
                </a:solidFill>
                <a:latin typeface="Segoe UI Semibold"/>
                <a:cs typeface="Segoe UI" panose="020B0502040204020203" pitchFamily="34" charset="0"/>
              </a:rPr>
            </a:br>
            <a:r>
              <a:rPr lang="en-US" sz="1050">
                <a:latin typeface="Segoe UI Semibold"/>
                <a:cs typeface="Segoe UI" panose="020B0502040204020203" pitchFamily="34" charset="0"/>
              </a:rPr>
              <a:t>Hardware failure</a:t>
            </a:r>
          </a:p>
        </p:txBody>
      </p:sp>
      <p:sp>
        <p:nvSpPr>
          <p:cNvPr id="39" name="TextBox 45">
            <a:extLst>
              <a:ext uri="{FF2B5EF4-FFF2-40B4-BE49-F238E27FC236}">
                <a16:creationId xmlns:a16="http://schemas.microsoft.com/office/drawing/2014/main" id="{19CB0EF2-A08D-BD4B-8855-C3CA82B4F708}"/>
              </a:ext>
            </a:extLst>
          </p:cNvPr>
          <p:cNvSpPr txBox="1"/>
          <p:nvPr/>
        </p:nvSpPr>
        <p:spPr>
          <a:xfrm>
            <a:off x="6418234" y="5038033"/>
            <a:ext cx="1468351" cy="377026"/>
          </a:xfrm>
          <a:prstGeom prst="rect">
            <a:avLst/>
          </a:prstGeom>
          <a:noFill/>
        </p:spPr>
        <p:txBody>
          <a:bodyPr wrap="none" lIns="0" tIns="0" rIns="0" bIns="0" rtlCol="0" anchor="t">
            <a:spAutoFit/>
          </a:bodyPr>
          <a:lstStyle/>
          <a:p>
            <a:pPr marL="0" lvl="1" defTabSz="283362">
              <a:defRPr/>
            </a:pPr>
            <a:r>
              <a:rPr lang="en-US" sz="1400">
                <a:solidFill>
                  <a:schemeClr val="tx2"/>
                </a:solidFill>
                <a:latin typeface="Segoe UI Semibold"/>
                <a:cs typeface="Segoe UI" panose="020B0502040204020203" pitchFamily="34" charset="0"/>
              </a:rPr>
              <a:t>SLA 99.9% </a:t>
            </a:r>
          </a:p>
          <a:p>
            <a:pPr marL="0" lvl="1" defTabSz="283362">
              <a:defRPr/>
            </a:pPr>
            <a:r>
              <a:rPr lang="en-US" sz="1050">
                <a:latin typeface="Segoe UI Semibold"/>
                <a:cs typeface="Segoe UI" panose="020B0502040204020203" pitchFamily="34" charset="0"/>
              </a:rPr>
              <a:t>Entire datacenter failure</a:t>
            </a:r>
          </a:p>
        </p:txBody>
      </p:sp>
      <p:sp>
        <p:nvSpPr>
          <p:cNvPr id="40" name="TextBox 46">
            <a:extLst>
              <a:ext uri="{FF2B5EF4-FFF2-40B4-BE49-F238E27FC236}">
                <a16:creationId xmlns:a16="http://schemas.microsoft.com/office/drawing/2014/main" id="{D5082F62-3F88-9440-8B5D-370501D1B566}"/>
              </a:ext>
            </a:extLst>
          </p:cNvPr>
          <p:cNvSpPr txBox="1"/>
          <p:nvPr/>
        </p:nvSpPr>
        <p:spPr>
          <a:xfrm>
            <a:off x="9394782" y="5038033"/>
            <a:ext cx="1474314" cy="377026"/>
          </a:xfrm>
          <a:prstGeom prst="rect">
            <a:avLst/>
          </a:prstGeom>
          <a:noFill/>
        </p:spPr>
        <p:txBody>
          <a:bodyPr wrap="none" lIns="0" tIns="0" rIns="0" bIns="0" rtlCol="0" anchor="t">
            <a:spAutoFit/>
          </a:bodyPr>
          <a:lstStyle/>
          <a:p>
            <a:pPr marL="0" marR="0" lvl="1" indent="0" defTabSz="28336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Segoe UI" panose="020B0502040204020203" pitchFamily="34" charset="0"/>
              </a:rPr>
              <a:t>Minimal RPO/RTO</a:t>
            </a:r>
          </a:p>
          <a:p>
            <a:pPr marL="0" lvl="1" defTabSz="283362">
              <a:defRPr/>
            </a:pPr>
            <a:r>
              <a:rPr lang="en-US" sz="1050">
                <a:latin typeface="Segoe UI Semibold"/>
                <a:cs typeface="Segoe UI" panose="020B0502040204020203" pitchFamily="34" charset="0"/>
              </a:rPr>
              <a:t>Entire region failure</a:t>
            </a:r>
          </a:p>
        </p:txBody>
      </p:sp>
      <p:sp>
        <p:nvSpPr>
          <p:cNvPr id="41" name="Rectangle 25">
            <a:extLst>
              <a:ext uri="{FF2B5EF4-FFF2-40B4-BE49-F238E27FC236}">
                <a16:creationId xmlns:a16="http://schemas.microsoft.com/office/drawing/2014/main" id="{9C4B4475-D772-8D4B-8E62-F465D00EAC1E}"/>
              </a:ext>
            </a:extLst>
          </p:cNvPr>
          <p:cNvSpPr/>
          <p:nvPr/>
        </p:nvSpPr>
        <p:spPr bwMode="auto">
          <a:xfrm>
            <a:off x="452074" y="5938428"/>
            <a:ext cx="9276787" cy="3991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0000" rIns="0" bIns="91440" numCol="1" spcCol="0" rtlCol="0" fromWordArt="0" anchor="t" anchorCtr="0" forceAA="0" compatLnSpc="1">
            <a:prstTxWarp prst="textNoShape">
              <a:avLst/>
            </a:prstTxWarp>
            <a:noAutofit/>
          </a:bodyPr>
          <a:lstStyle/>
          <a:p>
            <a:pPr marL="0" marR="0" lvl="0" indent="0" defTabSz="932472" rtl="0" eaLnBrk="1" fontAlgn="base" latinLnBrk="0" hangingPunct="1">
              <a:lnSpc>
                <a:spcPct val="90000"/>
              </a:lnSpc>
              <a:spcBef>
                <a:spcPct val="0"/>
              </a:spcBef>
              <a:spcAft>
                <a:spcPts val="600"/>
              </a:spcAft>
              <a:buClrTx/>
              <a:buSzTx/>
              <a:buFontTx/>
              <a:buNone/>
              <a:tabLst/>
              <a:defRPr/>
            </a:pPr>
            <a:r>
              <a:rPr kumimoji="0" lang="en-US" sz="900" b="0" i="0" u="none" strike="noStrike" kern="1200" cap="none" spc="0" normalizeH="0" baseline="0" noProof="0">
                <a:ln>
                  <a:noFill/>
                </a:ln>
                <a:solidFill>
                  <a:schemeClr val="tx2"/>
                </a:solidFill>
                <a:effectLst/>
                <a:uLnTx/>
                <a:uFillTx/>
                <a:ea typeface="Segoe UI" pitchFamily="34" charset="0"/>
                <a:cs typeface="Segoe UI" pitchFamily="34" charset="0"/>
              </a:rPr>
              <a:t>* </a:t>
            </a:r>
            <a:r>
              <a:rPr kumimoji="0" lang="en-US" sz="900" b="0" i="0" u="none" strike="noStrike" kern="1200" cap="none" spc="0" normalizeH="0" baseline="0" noProof="0">
                <a:ln>
                  <a:noFill/>
                </a:ln>
                <a:solidFill>
                  <a:schemeClr val="tx2"/>
                </a:solidFill>
                <a:effectLst/>
                <a:uLnTx/>
                <a:uFillTx/>
                <a:ea typeface="Segoe UI" pitchFamily="34" charset="0"/>
                <a:cs typeface="Segoe UI" pitchFamily="34" charset="0"/>
                <a:hlinkClick r:id="rId5">
                  <a:extLst>
                    <a:ext uri="{A12FA001-AC4F-418D-AE19-62706E023703}">
                      <ahyp:hlinkClr xmlns:ahyp="http://schemas.microsoft.com/office/drawing/2018/hyperlinkcolor" val="tx"/>
                    </a:ext>
                  </a:extLst>
                </a:hlinkClick>
              </a:rPr>
              <a:t>IDC study</a:t>
            </a:r>
            <a:r>
              <a:rPr lang="en-US" sz="900">
                <a:solidFill>
                  <a:schemeClr val="tx2"/>
                </a:solidFill>
                <a:ea typeface="Segoe UI" pitchFamily="34" charset="0"/>
                <a:cs typeface="Segoe UI" pitchFamily="34" charset="0"/>
              </a:rPr>
              <a:t> </a:t>
            </a:r>
            <a:r>
              <a:rPr kumimoji="0" lang="en-US" sz="900" b="0" i="0" u="none" strike="noStrike" kern="1200" cap="none" spc="0" normalizeH="0" baseline="0" noProof="0">
                <a:ln>
                  <a:noFill/>
                </a:ln>
                <a:solidFill>
                  <a:schemeClr val="tx1"/>
                </a:solidFill>
                <a:effectLst/>
                <a:uLnTx/>
                <a:uFillTx/>
                <a:ea typeface="Segoe UI" pitchFamily="34" charset="0"/>
                <a:cs typeface="Segoe UI" pitchFamily="34" charset="0"/>
              </a:rPr>
              <a:t>sponsored by Microsoft estimates that customers will save on hardware and software costs of up to 47% in 5 years. </a:t>
            </a:r>
            <a:br>
              <a:rPr kumimoji="0" lang="en-US" sz="900" b="0" i="0" u="none" strike="noStrike" kern="1200" cap="none" spc="0" normalizeH="0" baseline="0" noProof="0">
                <a:ln>
                  <a:noFill/>
                </a:ln>
                <a:solidFill>
                  <a:schemeClr val="tx1"/>
                </a:solidFill>
                <a:effectLst/>
                <a:uLnTx/>
                <a:uFillTx/>
                <a:ea typeface="Segoe UI" pitchFamily="34" charset="0"/>
                <a:cs typeface="Segoe UI" pitchFamily="34" charset="0"/>
              </a:rPr>
            </a:br>
            <a:r>
              <a:rPr lang="en-US" sz="800">
                <a:solidFill>
                  <a:schemeClr val="tx1"/>
                </a:solidFill>
                <a:ea typeface="+mn-lt"/>
                <a:cs typeface="+mn-lt"/>
              </a:rPr>
              <a:t>The study compares Azure Site Recovery and Azure Backup with an on-premises backup and disaster recovery solution.</a:t>
            </a:r>
            <a:r>
              <a:rPr kumimoji="0" lang="en-US" sz="900" b="0" i="0" u="none" strike="noStrike" kern="1200" cap="none" spc="0" normalizeH="0" baseline="0" noProof="0">
                <a:ln>
                  <a:noFill/>
                </a:ln>
                <a:solidFill>
                  <a:schemeClr val="tx1"/>
                </a:solidFill>
                <a:effectLst/>
                <a:uLnTx/>
                <a:uFillTx/>
                <a:latin typeface="Segoe UI Semibold"/>
                <a:ea typeface="Segoe UI" pitchFamily="34" charset="0"/>
                <a:cs typeface="Segoe UI" pitchFamily="34" charset="0"/>
              </a:rPr>
              <a:t> </a:t>
            </a:r>
          </a:p>
        </p:txBody>
      </p:sp>
    </p:spTree>
    <p:extLst>
      <p:ext uri="{BB962C8B-B14F-4D97-AF65-F5344CB8AC3E}">
        <p14:creationId xmlns:p14="http://schemas.microsoft.com/office/powerpoint/2010/main" val="284872417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E49F2-1CBC-F64A-95DF-7B7EBF417BA2}"/>
              </a:ext>
            </a:extLst>
          </p:cNvPr>
          <p:cNvSpPr>
            <a:spLocks noGrp="1"/>
          </p:cNvSpPr>
          <p:nvPr>
            <p:ph type="title"/>
          </p:nvPr>
        </p:nvSpPr>
        <p:spPr>
          <a:xfrm>
            <a:off x="465138" y="632779"/>
            <a:ext cx="11533187" cy="410369"/>
          </a:xfrm>
        </p:spPr>
        <p:txBody>
          <a:bodyPr/>
          <a:lstStyle/>
          <a:p>
            <a:r>
              <a:rPr lang="en-GB"/>
              <a:t>The cloud powers our digital world</a:t>
            </a:r>
            <a:endParaRPr lang="en-US"/>
          </a:p>
        </p:txBody>
      </p:sp>
      <p:sp>
        <p:nvSpPr>
          <p:cNvPr id="3" name="Text Placeholder 2">
            <a:extLst>
              <a:ext uri="{FF2B5EF4-FFF2-40B4-BE49-F238E27FC236}">
                <a16:creationId xmlns:a16="http://schemas.microsoft.com/office/drawing/2014/main" id="{12CCCDDC-8349-CD44-B59B-02EB993247A0}"/>
              </a:ext>
            </a:extLst>
          </p:cNvPr>
          <p:cNvSpPr>
            <a:spLocks noGrp="1"/>
          </p:cNvSpPr>
          <p:nvPr>
            <p:ph type="body" sz="quarter" idx="10"/>
          </p:nvPr>
        </p:nvSpPr>
        <p:spPr>
          <a:xfrm>
            <a:off x="465138" y="1960860"/>
            <a:ext cx="9572625" cy="615553"/>
          </a:xfrm>
        </p:spPr>
        <p:txBody>
          <a:bodyPr/>
          <a:lstStyle/>
          <a:p>
            <a:r>
              <a:rPr lang="en-GB"/>
              <a:t>Cloud computing is the delivery of computing services over the internet. </a:t>
            </a:r>
          </a:p>
          <a:p>
            <a:r>
              <a:rPr lang="en-GB"/>
              <a:t>Common daily activities are made possible through the cloud.</a:t>
            </a:r>
          </a:p>
        </p:txBody>
      </p:sp>
      <p:sp>
        <p:nvSpPr>
          <p:cNvPr id="4" name="Text Placeholder 3">
            <a:extLst>
              <a:ext uri="{FF2B5EF4-FFF2-40B4-BE49-F238E27FC236}">
                <a16:creationId xmlns:a16="http://schemas.microsoft.com/office/drawing/2014/main" id="{E7A904B7-D141-7246-8393-37D4B811692D}"/>
              </a:ext>
            </a:extLst>
          </p:cNvPr>
          <p:cNvSpPr>
            <a:spLocks noGrp="1"/>
          </p:cNvSpPr>
          <p:nvPr>
            <p:ph type="body" sz="quarter" idx="11"/>
          </p:nvPr>
        </p:nvSpPr>
        <p:spPr>
          <a:xfrm>
            <a:off x="497763" y="4001501"/>
            <a:ext cx="1609295" cy="220510"/>
          </a:xfrm>
        </p:spPr>
        <p:txBody>
          <a:bodyPr/>
          <a:lstStyle/>
          <a:p>
            <a:r>
              <a:rPr lang="en-US"/>
              <a:t>Email</a:t>
            </a:r>
          </a:p>
        </p:txBody>
      </p:sp>
      <p:sp>
        <p:nvSpPr>
          <p:cNvPr id="9" name="Text Placeholder 8">
            <a:extLst>
              <a:ext uri="{FF2B5EF4-FFF2-40B4-BE49-F238E27FC236}">
                <a16:creationId xmlns:a16="http://schemas.microsoft.com/office/drawing/2014/main" id="{C1BC11E9-1570-4748-AE1E-E5AF7908ED60}"/>
              </a:ext>
            </a:extLst>
          </p:cNvPr>
          <p:cNvSpPr>
            <a:spLocks noGrp="1"/>
          </p:cNvSpPr>
          <p:nvPr>
            <p:ph type="body" sz="quarter" idx="19"/>
          </p:nvPr>
        </p:nvSpPr>
        <p:spPr>
          <a:xfrm>
            <a:off x="465138" y="5383305"/>
            <a:ext cx="9682039" cy="444609"/>
          </a:xfrm>
        </p:spPr>
        <p:txBody>
          <a:bodyPr/>
          <a:lstStyle/>
          <a:p>
            <a:pPr marL="0" indent="0">
              <a:buNone/>
            </a:pPr>
            <a:r>
              <a:rPr lang="en-GB"/>
              <a:t>Cloud computing provides consumers and businesses with benefits of data sovereignty and privacy, lower costs, easier access, higher reliability, and lower carbon footprint</a:t>
            </a:r>
          </a:p>
        </p:txBody>
      </p:sp>
      <p:pic>
        <p:nvPicPr>
          <p:cNvPr id="11" name="Graphic 10">
            <a:extLst>
              <a:ext uri="{FF2B5EF4-FFF2-40B4-BE49-F238E27FC236}">
                <a16:creationId xmlns:a16="http://schemas.microsoft.com/office/drawing/2014/main" id="{32554A3F-9906-2CCA-A988-9172E66D260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5138" y="3187083"/>
            <a:ext cx="697837" cy="630873"/>
          </a:xfrm>
          <a:prstGeom prst="rect">
            <a:avLst/>
          </a:prstGeom>
        </p:spPr>
      </p:pic>
      <p:sp>
        <p:nvSpPr>
          <p:cNvPr id="20" name="Text Placeholder 3">
            <a:extLst>
              <a:ext uri="{FF2B5EF4-FFF2-40B4-BE49-F238E27FC236}">
                <a16:creationId xmlns:a16="http://schemas.microsoft.com/office/drawing/2014/main" id="{2C9B1B80-1F94-E541-C621-BE38DC02A209}"/>
              </a:ext>
            </a:extLst>
          </p:cNvPr>
          <p:cNvSpPr txBox="1">
            <a:spLocks/>
          </p:cNvSpPr>
          <p:nvPr/>
        </p:nvSpPr>
        <p:spPr>
          <a:xfrm>
            <a:off x="2364984" y="3997365"/>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Online banking</a:t>
            </a:r>
          </a:p>
        </p:txBody>
      </p:sp>
      <p:sp>
        <p:nvSpPr>
          <p:cNvPr id="22" name="Text Placeholder 3">
            <a:extLst>
              <a:ext uri="{FF2B5EF4-FFF2-40B4-BE49-F238E27FC236}">
                <a16:creationId xmlns:a16="http://schemas.microsoft.com/office/drawing/2014/main" id="{435ED51B-FF24-5907-D4C7-FEC4400B0DDC}"/>
              </a:ext>
            </a:extLst>
          </p:cNvPr>
          <p:cNvSpPr txBox="1">
            <a:spLocks/>
          </p:cNvSpPr>
          <p:nvPr/>
        </p:nvSpPr>
        <p:spPr>
          <a:xfrm>
            <a:off x="4255544" y="3997365"/>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File storage</a:t>
            </a:r>
          </a:p>
        </p:txBody>
      </p:sp>
      <p:sp>
        <p:nvSpPr>
          <p:cNvPr id="24" name="Text Placeholder 3">
            <a:extLst>
              <a:ext uri="{FF2B5EF4-FFF2-40B4-BE49-F238E27FC236}">
                <a16:creationId xmlns:a16="http://schemas.microsoft.com/office/drawing/2014/main" id="{CFFDD74C-414D-CABB-BBF7-B72464E349D9}"/>
              </a:ext>
            </a:extLst>
          </p:cNvPr>
          <p:cNvSpPr txBox="1">
            <a:spLocks/>
          </p:cNvSpPr>
          <p:nvPr/>
        </p:nvSpPr>
        <p:spPr>
          <a:xfrm>
            <a:off x="6172844" y="3997365"/>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Collaboration</a:t>
            </a:r>
          </a:p>
        </p:txBody>
      </p:sp>
      <p:sp>
        <p:nvSpPr>
          <p:cNvPr id="26" name="Text Placeholder 3">
            <a:extLst>
              <a:ext uri="{FF2B5EF4-FFF2-40B4-BE49-F238E27FC236}">
                <a16:creationId xmlns:a16="http://schemas.microsoft.com/office/drawing/2014/main" id="{04565287-0593-BA8C-9AF5-2C9C5CB5BB69}"/>
              </a:ext>
            </a:extLst>
          </p:cNvPr>
          <p:cNvSpPr txBox="1">
            <a:spLocks/>
          </p:cNvSpPr>
          <p:nvPr/>
        </p:nvSpPr>
        <p:spPr>
          <a:xfrm>
            <a:off x="8057517" y="3997365"/>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Online shopping</a:t>
            </a:r>
          </a:p>
        </p:txBody>
      </p:sp>
      <p:sp>
        <p:nvSpPr>
          <p:cNvPr id="28" name="Text Placeholder 3">
            <a:extLst>
              <a:ext uri="{FF2B5EF4-FFF2-40B4-BE49-F238E27FC236}">
                <a16:creationId xmlns:a16="http://schemas.microsoft.com/office/drawing/2014/main" id="{ED15ABAA-BF2B-0A58-FA87-ECD2B97BF726}"/>
              </a:ext>
            </a:extLst>
          </p:cNvPr>
          <p:cNvSpPr txBox="1">
            <a:spLocks/>
          </p:cNvSpPr>
          <p:nvPr/>
        </p:nvSpPr>
        <p:spPr>
          <a:xfrm>
            <a:off x="9958505" y="3997365"/>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Mobile apps</a:t>
            </a:r>
          </a:p>
        </p:txBody>
      </p:sp>
      <p:pic>
        <p:nvPicPr>
          <p:cNvPr id="31" name="Graphic 30">
            <a:extLst>
              <a:ext uri="{FF2B5EF4-FFF2-40B4-BE49-F238E27FC236}">
                <a16:creationId xmlns:a16="http://schemas.microsoft.com/office/drawing/2014/main" id="{C9956397-38BD-A725-CB61-77743153888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82363" y="3202882"/>
            <a:ext cx="686214" cy="611218"/>
          </a:xfrm>
          <a:prstGeom prst="rect">
            <a:avLst/>
          </a:prstGeom>
        </p:spPr>
      </p:pic>
      <p:pic>
        <p:nvPicPr>
          <p:cNvPr id="34" name="Graphic 33">
            <a:extLst>
              <a:ext uri="{FF2B5EF4-FFF2-40B4-BE49-F238E27FC236}">
                <a16:creationId xmlns:a16="http://schemas.microsoft.com/office/drawing/2014/main" id="{E1D25964-3873-7459-7F29-A1C24E9DCA9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255544" y="3238058"/>
            <a:ext cx="709404" cy="559831"/>
          </a:xfrm>
          <a:prstGeom prst="rect">
            <a:avLst/>
          </a:prstGeom>
        </p:spPr>
      </p:pic>
      <p:pic>
        <p:nvPicPr>
          <p:cNvPr id="37" name="Graphic 36">
            <a:extLst>
              <a:ext uri="{FF2B5EF4-FFF2-40B4-BE49-F238E27FC236}">
                <a16:creationId xmlns:a16="http://schemas.microsoft.com/office/drawing/2014/main" id="{DED49F52-CE8C-3ED1-D314-7B3DBE8C6BD3}"/>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184410" y="3206750"/>
            <a:ext cx="753439" cy="682804"/>
          </a:xfrm>
          <a:prstGeom prst="rect">
            <a:avLst/>
          </a:prstGeom>
        </p:spPr>
      </p:pic>
      <p:pic>
        <p:nvPicPr>
          <p:cNvPr id="40" name="Graphic 39">
            <a:extLst>
              <a:ext uri="{FF2B5EF4-FFF2-40B4-BE49-F238E27FC236}">
                <a16:creationId xmlns:a16="http://schemas.microsoft.com/office/drawing/2014/main" id="{0699A8D5-7356-3EB3-2141-6031EC5F709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040814" y="3216070"/>
            <a:ext cx="775434" cy="633970"/>
          </a:xfrm>
          <a:prstGeom prst="rect">
            <a:avLst/>
          </a:prstGeom>
        </p:spPr>
      </p:pic>
      <p:pic>
        <p:nvPicPr>
          <p:cNvPr id="43" name="Graphic 42">
            <a:extLst>
              <a:ext uri="{FF2B5EF4-FFF2-40B4-BE49-F238E27FC236}">
                <a16:creationId xmlns:a16="http://schemas.microsoft.com/office/drawing/2014/main" id="{77C0EE5F-76C2-9A11-7D90-46399BAA8130}"/>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960061" y="3192550"/>
            <a:ext cx="630873" cy="630873"/>
          </a:xfrm>
          <a:prstGeom prst="rect">
            <a:avLst/>
          </a:prstGeom>
        </p:spPr>
      </p:pic>
      <p:cxnSp>
        <p:nvCxnSpPr>
          <p:cNvPr id="45" name="Straight Connector 44">
            <a:extLst>
              <a:ext uri="{FF2B5EF4-FFF2-40B4-BE49-F238E27FC236}">
                <a16:creationId xmlns:a16="http://schemas.microsoft.com/office/drawing/2014/main" id="{3B7C6AF1-5638-F5BF-38B4-168A43E45189}"/>
              </a:ext>
            </a:extLst>
          </p:cNvPr>
          <p:cNvCxnSpPr/>
          <p:nvPr/>
        </p:nvCxnSpPr>
        <p:spPr>
          <a:xfrm>
            <a:off x="497763" y="4829452"/>
            <a:ext cx="11247394" cy="0"/>
          </a:xfrm>
          <a:prstGeom prst="line">
            <a:avLst/>
          </a:prstGeom>
          <a:ln>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979535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FE93D0-BC15-69B8-FFFB-C369AEBC069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03708" y="2539449"/>
            <a:ext cx="818345" cy="818345"/>
          </a:xfrm>
          <a:prstGeom prst="rect">
            <a:avLst/>
          </a:prstGeom>
        </p:spPr>
      </p:pic>
      <p:sp>
        <p:nvSpPr>
          <p:cNvPr id="10" name="Title 1">
            <a:extLst>
              <a:ext uri="{FF2B5EF4-FFF2-40B4-BE49-F238E27FC236}">
                <a16:creationId xmlns:a16="http://schemas.microsoft.com/office/drawing/2014/main" id="{9A48D032-7BDB-B645-9AA9-3C77381A6E0A}"/>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hu-HU">
                <a:solidFill>
                  <a:schemeClr val="tx1"/>
                </a:solidFill>
              </a:rPr>
              <a:t>2. </a:t>
            </a:r>
            <a:r>
              <a:rPr lang="hu-HU" err="1">
                <a:solidFill>
                  <a:schemeClr val="tx1"/>
                </a:solidFill>
              </a:rPr>
              <a:t>Migrate</a:t>
            </a:r>
            <a:r>
              <a:rPr lang="hu-HU">
                <a:solidFill>
                  <a:schemeClr val="tx1"/>
                </a:solidFill>
              </a:rPr>
              <a:t> </a:t>
            </a:r>
            <a:r>
              <a:rPr lang="hu-HU" err="1">
                <a:solidFill>
                  <a:schemeClr val="tx1"/>
                </a:solidFill>
              </a:rPr>
              <a:t>to</a:t>
            </a:r>
            <a:r>
              <a:rPr lang="hu-HU">
                <a:solidFill>
                  <a:schemeClr val="tx1"/>
                </a:solidFill>
              </a:rPr>
              <a:t> </a:t>
            </a:r>
            <a:r>
              <a:rPr lang="hu-HU" err="1">
                <a:solidFill>
                  <a:schemeClr val="tx1"/>
                </a:solidFill>
              </a:rPr>
              <a:t>Azure</a:t>
            </a:r>
            <a:r>
              <a:rPr lang="hu-HU">
                <a:solidFill>
                  <a:schemeClr val="tx1"/>
                </a:solidFill>
              </a:rPr>
              <a:t> </a:t>
            </a:r>
            <a:r>
              <a:rPr lang="hu-HU" err="1">
                <a:solidFill>
                  <a:schemeClr val="tx1"/>
                </a:solidFill>
              </a:rPr>
              <a:t>to</a:t>
            </a:r>
            <a:r>
              <a:rPr lang="hu-HU">
                <a:solidFill>
                  <a:schemeClr val="tx1"/>
                </a:solidFill>
              </a:rPr>
              <a:t> </a:t>
            </a:r>
            <a:r>
              <a:rPr lang="hu-HU" err="1">
                <a:solidFill>
                  <a:schemeClr val="tx1"/>
                </a:solidFill>
              </a:rPr>
              <a:t>save</a:t>
            </a:r>
            <a:r>
              <a:rPr lang="hu-HU">
                <a:solidFill>
                  <a:schemeClr val="tx1"/>
                </a:solidFill>
              </a:rPr>
              <a:t> </a:t>
            </a:r>
            <a:br>
              <a:rPr lang="hu-HU">
                <a:solidFill>
                  <a:schemeClr val="tx1"/>
                </a:solidFill>
              </a:rPr>
            </a:br>
            <a:r>
              <a:rPr lang="hu-HU" err="1">
                <a:solidFill>
                  <a:schemeClr val="tx1"/>
                </a:solidFill>
              </a:rPr>
              <a:t>money</a:t>
            </a:r>
            <a:r>
              <a:rPr lang="hu-HU">
                <a:solidFill>
                  <a:schemeClr val="tx1"/>
                </a:solidFill>
              </a:rPr>
              <a:t> and </a:t>
            </a:r>
            <a:r>
              <a:rPr lang="hu-HU" err="1">
                <a:solidFill>
                  <a:schemeClr val="tx1"/>
                </a:solidFill>
              </a:rPr>
              <a:t>achieve</a:t>
            </a:r>
            <a:r>
              <a:rPr lang="hu-HU">
                <a:solidFill>
                  <a:schemeClr val="tx1"/>
                </a:solidFill>
              </a:rPr>
              <a:t> </a:t>
            </a:r>
            <a:r>
              <a:rPr lang="hu-HU" err="1">
                <a:solidFill>
                  <a:schemeClr val="tx1"/>
                </a:solidFill>
              </a:rPr>
              <a:t>efficiency</a:t>
            </a:r>
            <a:endParaRPr lang="hu-HU">
              <a:solidFill>
                <a:schemeClr val="tx1"/>
              </a:solidFill>
            </a:endParaRPr>
          </a:p>
        </p:txBody>
      </p:sp>
      <p:sp>
        <p:nvSpPr>
          <p:cNvPr id="30" name="Oval 10">
            <a:extLst>
              <a:ext uri="{FF2B5EF4-FFF2-40B4-BE49-F238E27FC236}">
                <a16:creationId xmlns:a16="http://schemas.microsoft.com/office/drawing/2014/main" id="{68DC2D3C-61BB-024D-B2D0-37EF6CC12556}"/>
              </a:ext>
            </a:extLst>
          </p:cNvPr>
          <p:cNvSpPr/>
          <p:nvPr/>
        </p:nvSpPr>
        <p:spPr bwMode="auto">
          <a:xfrm>
            <a:off x="5669597" y="2399982"/>
            <a:ext cx="1097280" cy="1097280"/>
          </a:xfrm>
          <a:prstGeom prst="ellipse">
            <a:avLst/>
          </a:prstGeom>
          <a:noFill/>
          <a:ln w="22225">
            <a:solidFill>
              <a:schemeClr val="tx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rgbClr val="353535"/>
              </a:solidFill>
              <a:latin typeface="Segoe UI Semilight"/>
              <a:cs typeface="Segoe UI" pitchFamily="34" charset="0"/>
            </a:endParaRPr>
          </a:p>
        </p:txBody>
      </p:sp>
    </p:spTree>
    <p:extLst>
      <p:ext uri="{BB962C8B-B14F-4D97-AF65-F5344CB8AC3E}">
        <p14:creationId xmlns:p14="http://schemas.microsoft.com/office/powerpoint/2010/main" val="34692239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F0D2E2-5BF3-624B-87C9-647A12ACAD0A}"/>
              </a:ext>
            </a:extLst>
          </p:cNvPr>
          <p:cNvSpPr>
            <a:spLocks noGrp="1"/>
          </p:cNvSpPr>
          <p:nvPr>
            <p:ph type="title"/>
          </p:nvPr>
        </p:nvSpPr>
        <p:spPr>
          <a:xfrm>
            <a:off x="465138" y="632779"/>
            <a:ext cx="11533187" cy="410369"/>
          </a:xfrm>
        </p:spPr>
        <p:txBody>
          <a:bodyPr/>
          <a:lstStyle/>
          <a:p>
            <a:r>
              <a:rPr lang="en-GB"/>
              <a:t>Common migration projects</a:t>
            </a:r>
          </a:p>
        </p:txBody>
      </p:sp>
      <p:sp>
        <p:nvSpPr>
          <p:cNvPr id="4" name="Rectangle 15">
            <a:extLst>
              <a:ext uri="{FF2B5EF4-FFF2-40B4-BE49-F238E27FC236}">
                <a16:creationId xmlns:a16="http://schemas.microsoft.com/office/drawing/2014/main" id="{2D87ECA6-C739-EC43-8AD8-CE5EC44449DF}"/>
              </a:ext>
            </a:extLst>
          </p:cNvPr>
          <p:cNvSpPr/>
          <p:nvPr/>
        </p:nvSpPr>
        <p:spPr>
          <a:xfrm>
            <a:off x="478991" y="3997588"/>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tx2"/>
                </a:solidFill>
                <a:effectLst/>
                <a:uLnTx/>
                <a:uFillTx/>
                <a:latin typeface="Segoe UI Semibold"/>
                <a:ea typeface="+mn-ea"/>
                <a:cs typeface="+mn-cs"/>
              </a:rPr>
              <a:t>Web apps</a:t>
            </a:r>
            <a:r>
              <a:rPr kumimoji="0" lang="hu-HU" sz="1600" b="0" i="0" u="none" strike="noStrike" kern="0" cap="none" spc="0" normalizeH="0" baseline="0" noProof="0">
                <a:ln>
                  <a:noFill/>
                </a:ln>
                <a:solidFill>
                  <a:schemeClr val="tx2"/>
                </a:solidFill>
                <a:effectLst/>
                <a:uLnTx/>
                <a:uFillTx/>
                <a:latin typeface="Segoe UI Semibold"/>
                <a:ea typeface="+mn-ea"/>
                <a:cs typeface="+mn-cs"/>
              </a:rPr>
              <a:t> / </a:t>
            </a:r>
            <a:r>
              <a:rPr kumimoji="0" lang="hu-HU" sz="1600" b="0" i="0" u="none" strike="noStrike" kern="0" cap="none" spc="0" normalizeH="0" baseline="0" noProof="0" err="1">
                <a:ln>
                  <a:noFill/>
                </a:ln>
                <a:solidFill>
                  <a:schemeClr val="tx2"/>
                </a:solidFill>
                <a:effectLst/>
                <a:uLnTx/>
                <a:uFillTx/>
                <a:latin typeface="Segoe UI Semibold"/>
                <a:ea typeface="+mn-ea"/>
                <a:cs typeface="+mn-cs"/>
              </a:rPr>
              <a:t>Websites</a:t>
            </a:r>
            <a:endParaRPr kumimoji="0" lang="en-US" sz="1600" b="0" i="0" u="none" strike="noStrike" kern="0" cap="none" spc="0" normalizeH="0" baseline="0" noProof="0">
              <a:ln>
                <a:noFill/>
              </a:ln>
              <a:solidFill>
                <a:schemeClr val="tx2"/>
              </a:solidFill>
              <a:effectLst/>
              <a:uLnTx/>
              <a:uFillTx/>
              <a:latin typeface="Segoe UI Semibold"/>
              <a:ea typeface="+mn-ea"/>
              <a:cs typeface="+mn-cs"/>
            </a:endParaRPr>
          </a:p>
        </p:txBody>
      </p:sp>
      <p:grpSp>
        <p:nvGrpSpPr>
          <p:cNvPr id="5" name="Group 2056">
            <a:extLst>
              <a:ext uri="{FF2B5EF4-FFF2-40B4-BE49-F238E27FC236}">
                <a16:creationId xmlns:a16="http://schemas.microsoft.com/office/drawing/2014/main" id="{C88F3AC5-2679-A74A-BF76-DF20377E1D80}"/>
              </a:ext>
            </a:extLst>
          </p:cNvPr>
          <p:cNvGrpSpPr/>
          <p:nvPr/>
        </p:nvGrpSpPr>
        <p:grpSpPr>
          <a:xfrm>
            <a:off x="911426" y="4631541"/>
            <a:ext cx="1695450" cy="1419339"/>
            <a:chOff x="986376" y="5074919"/>
            <a:chExt cx="1695450" cy="1419339"/>
          </a:xfrm>
        </p:grpSpPr>
        <p:pic>
          <p:nvPicPr>
            <p:cNvPr id="6" name="Graphic 5">
              <a:extLst>
                <a:ext uri="{FF2B5EF4-FFF2-40B4-BE49-F238E27FC236}">
                  <a16:creationId xmlns:a16="http://schemas.microsoft.com/office/drawing/2014/main" id="{AFE752EC-6CCC-A542-A16F-72B376FCF3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86376" y="5074919"/>
              <a:ext cx="681990" cy="729729"/>
            </a:xfrm>
            <a:prstGeom prst="rect">
              <a:avLst/>
            </a:prstGeom>
          </p:spPr>
        </p:pic>
        <p:pic>
          <p:nvPicPr>
            <p:cNvPr id="7" name="Graphic 6">
              <a:extLst>
                <a:ext uri="{FF2B5EF4-FFF2-40B4-BE49-F238E27FC236}">
                  <a16:creationId xmlns:a16="http://schemas.microsoft.com/office/drawing/2014/main" id="{2C0C36B0-DEAD-5A45-A479-5BBF160B7E6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99836" y="5074919"/>
              <a:ext cx="681990" cy="729729"/>
            </a:xfrm>
            <a:prstGeom prst="rect">
              <a:avLst/>
            </a:prstGeom>
          </p:spPr>
        </p:pic>
        <p:pic>
          <p:nvPicPr>
            <p:cNvPr id="8" name="Graphic 7">
              <a:extLst>
                <a:ext uri="{FF2B5EF4-FFF2-40B4-BE49-F238E27FC236}">
                  <a16:creationId xmlns:a16="http://schemas.microsoft.com/office/drawing/2014/main" id="{CE2285C0-487A-064E-ACCE-AE9E39691C08}"/>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93106" y="5764529"/>
              <a:ext cx="681990" cy="729729"/>
            </a:xfrm>
            <a:prstGeom prst="rect">
              <a:avLst/>
            </a:prstGeom>
          </p:spPr>
        </p:pic>
      </p:grpSp>
      <p:sp>
        <p:nvSpPr>
          <p:cNvPr id="10" name="Rectangle 18">
            <a:extLst>
              <a:ext uri="{FF2B5EF4-FFF2-40B4-BE49-F238E27FC236}">
                <a16:creationId xmlns:a16="http://schemas.microsoft.com/office/drawing/2014/main" id="{323D2A43-9B0C-D046-B41C-AABF272D92A5}"/>
              </a:ext>
            </a:extLst>
          </p:cNvPr>
          <p:cNvSpPr/>
          <p:nvPr/>
        </p:nvSpPr>
        <p:spPr>
          <a:xfrm>
            <a:off x="8973424" y="3997588"/>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VDI</a:t>
            </a:r>
          </a:p>
        </p:txBody>
      </p:sp>
      <p:grpSp>
        <p:nvGrpSpPr>
          <p:cNvPr id="11" name="Group 35">
            <a:extLst>
              <a:ext uri="{FF2B5EF4-FFF2-40B4-BE49-F238E27FC236}">
                <a16:creationId xmlns:a16="http://schemas.microsoft.com/office/drawing/2014/main" id="{715633D2-7732-7B43-B7D4-290F4DED00EC}"/>
              </a:ext>
            </a:extLst>
          </p:cNvPr>
          <p:cNvGrpSpPr/>
          <p:nvPr/>
        </p:nvGrpSpPr>
        <p:grpSpPr>
          <a:xfrm flipH="1">
            <a:off x="9809915" y="4905507"/>
            <a:ext cx="887339" cy="871406"/>
            <a:chOff x="2187165" y="3510440"/>
            <a:chExt cx="887339" cy="871406"/>
          </a:xfrm>
        </p:grpSpPr>
        <p:sp>
          <p:nvSpPr>
            <p:cNvPr id="12" name="Freeform: Shape 36">
              <a:extLst>
                <a:ext uri="{FF2B5EF4-FFF2-40B4-BE49-F238E27FC236}">
                  <a16:creationId xmlns:a16="http://schemas.microsoft.com/office/drawing/2014/main" id="{B557A819-DFDB-A440-92E9-A3833C2F0AF1}"/>
                </a:ext>
              </a:extLst>
            </p:cNvPr>
            <p:cNvSpPr/>
            <p:nvPr/>
          </p:nvSpPr>
          <p:spPr>
            <a:xfrm>
              <a:off x="2570280" y="3519597"/>
              <a:ext cx="498557" cy="640113"/>
            </a:xfrm>
            <a:custGeom>
              <a:avLst/>
              <a:gdLst>
                <a:gd name="connsiteX0" fmla="*/ 498558 w 498557"/>
                <a:gd name="connsiteY0" fmla="*/ 253927 h 640113"/>
                <a:gd name="connsiteX1" fmla="*/ 429086 w 498557"/>
                <a:gd name="connsiteY1" fmla="*/ 640113 h 640113"/>
                <a:gd name="connsiteX2" fmla="*/ 0 w 498557"/>
                <a:gd name="connsiteY2" fmla="*/ 369377 h 640113"/>
                <a:gd name="connsiteX3" fmla="*/ 42907 w 498557"/>
                <a:gd name="connsiteY3" fmla="*/ 10782 h 640113"/>
                <a:gd name="connsiteX4" fmla="*/ 61294 w 498557"/>
                <a:gd name="connsiteY4" fmla="*/ 1585 h 640113"/>
                <a:gd name="connsiteX5" fmla="*/ 498558 w 498557"/>
                <a:gd name="connsiteY5" fmla="*/ 253927 h 64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8557" h="640113">
                  <a:moveTo>
                    <a:pt x="498558" y="253927"/>
                  </a:moveTo>
                  <a:lnTo>
                    <a:pt x="429086" y="640113"/>
                  </a:lnTo>
                  <a:lnTo>
                    <a:pt x="0" y="369377"/>
                  </a:lnTo>
                  <a:lnTo>
                    <a:pt x="42907" y="10782"/>
                  </a:lnTo>
                  <a:cubicBezTo>
                    <a:pt x="43926" y="1585"/>
                    <a:pt x="53123" y="-2504"/>
                    <a:pt x="61294" y="1585"/>
                  </a:cubicBezTo>
                  <a:lnTo>
                    <a:pt x="498558" y="253927"/>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 name="Freeform: Shape 37">
              <a:extLst>
                <a:ext uri="{FF2B5EF4-FFF2-40B4-BE49-F238E27FC236}">
                  <a16:creationId xmlns:a16="http://schemas.microsoft.com/office/drawing/2014/main" id="{EA749DEA-B0ED-404E-B160-DFCC5734B6EA}"/>
                </a:ext>
              </a:extLst>
            </p:cNvPr>
            <p:cNvSpPr/>
            <p:nvPr/>
          </p:nvSpPr>
          <p:spPr>
            <a:xfrm>
              <a:off x="2570280" y="3518539"/>
              <a:ext cx="498557" cy="641171"/>
            </a:xfrm>
            <a:custGeom>
              <a:avLst/>
              <a:gdLst>
                <a:gd name="connsiteX0" fmla="*/ 498558 w 498557"/>
                <a:gd name="connsiteY0" fmla="*/ 254993 h 641171"/>
                <a:gd name="connsiteX1" fmla="*/ 429086 w 498557"/>
                <a:gd name="connsiteY1" fmla="*/ 641171 h 641171"/>
                <a:gd name="connsiteX2" fmla="*/ 0 w 498557"/>
                <a:gd name="connsiteY2" fmla="*/ 370435 h 641171"/>
                <a:gd name="connsiteX3" fmla="*/ 42907 w 498557"/>
                <a:gd name="connsiteY3" fmla="*/ 8777 h 641171"/>
                <a:gd name="connsiteX4" fmla="*/ 58231 w 498557"/>
                <a:gd name="connsiteY4" fmla="*/ 1624 h 641171"/>
                <a:gd name="connsiteX5" fmla="*/ 498558 w 498557"/>
                <a:gd name="connsiteY5" fmla="*/ 254993 h 6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8557" h="641171">
                  <a:moveTo>
                    <a:pt x="498558" y="254993"/>
                  </a:moveTo>
                  <a:lnTo>
                    <a:pt x="429086" y="641171"/>
                  </a:lnTo>
                  <a:lnTo>
                    <a:pt x="0" y="370435"/>
                  </a:lnTo>
                  <a:lnTo>
                    <a:pt x="42907" y="8777"/>
                  </a:lnTo>
                  <a:cubicBezTo>
                    <a:pt x="43926" y="1624"/>
                    <a:pt x="52104" y="-2465"/>
                    <a:pt x="58231" y="1624"/>
                  </a:cubicBezTo>
                  <a:lnTo>
                    <a:pt x="498558" y="254993"/>
                  </a:lnTo>
                  <a:close/>
                </a:path>
              </a:pathLst>
            </a:custGeom>
            <a:solidFill>
              <a:srgbClr val="50E6FF">
                <a:alpha val="50000"/>
              </a:srgbClr>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Shape 38">
              <a:extLst>
                <a:ext uri="{FF2B5EF4-FFF2-40B4-BE49-F238E27FC236}">
                  <a16:creationId xmlns:a16="http://schemas.microsoft.com/office/drawing/2014/main" id="{1593E8B5-716A-BC4E-94BF-AD73FE7362C7}"/>
                </a:ext>
              </a:extLst>
            </p:cNvPr>
            <p:cNvSpPr/>
            <p:nvPr/>
          </p:nvSpPr>
          <p:spPr>
            <a:xfrm>
              <a:off x="2238250" y="3875789"/>
              <a:ext cx="770312" cy="477000"/>
            </a:xfrm>
            <a:custGeom>
              <a:avLst/>
              <a:gdLst>
                <a:gd name="connsiteX0" fmla="*/ 324877 w 770312"/>
                <a:gd name="connsiteY0" fmla="*/ 1937 h 477000"/>
                <a:gd name="connsiteX1" fmla="*/ 0 w 770312"/>
                <a:gd name="connsiteY1" fmla="*/ 187878 h 477000"/>
                <a:gd name="connsiteX2" fmla="*/ 29621 w 770312"/>
                <a:gd name="connsiteY2" fmla="*/ 207283 h 477000"/>
                <a:gd name="connsiteX3" fmla="*/ 441346 w 770312"/>
                <a:gd name="connsiteY3" fmla="*/ 471893 h 477000"/>
                <a:gd name="connsiteX4" fmla="*/ 450543 w 770312"/>
                <a:gd name="connsiteY4" fmla="*/ 477000 h 477000"/>
                <a:gd name="connsiteX5" fmla="*/ 759078 w 770312"/>
                <a:gd name="connsiteY5" fmla="*/ 294123 h 477000"/>
                <a:gd name="connsiteX6" fmla="*/ 770313 w 770312"/>
                <a:gd name="connsiteY6" fmla="*/ 289015 h 477000"/>
                <a:gd name="connsiteX7" fmla="*/ 763167 w 770312"/>
                <a:gd name="connsiteY7" fmla="*/ 278800 h 477000"/>
                <a:gd name="connsiteX8" fmla="*/ 339182 w 770312"/>
                <a:gd name="connsiteY8" fmla="*/ 1937 h 477000"/>
                <a:gd name="connsiteX9" fmla="*/ 324877 w 770312"/>
                <a:gd name="connsiteY9" fmla="*/ 1937 h 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312" h="477000">
                  <a:moveTo>
                    <a:pt x="324877" y="1937"/>
                  </a:moveTo>
                  <a:lnTo>
                    <a:pt x="0" y="187878"/>
                  </a:lnTo>
                  <a:lnTo>
                    <a:pt x="29621" y="207283"/>
                  </a:lnTo>
                  <a:lnTo>
                    <a:pt x="441346" y="471893"/>
                  </a:lnTo>
                  <a:lnTo>
                    <a:pt x="450543" y="477000"/>
                  </a:lnTo>
                  <a:lnTo>
                    <a:pt x="759078" y="294123"/>
                  </a:lnTo>
                  <a:lnTo>
                    <a:pt x="770313" y="289015"/>
                  </a:lnTo>
                  <a:lnTo>
                    <a:pt x="763167" y="278800"/>
                  </a:lnTo>
                  <a:lnTo>
                    <a:pt x="339182" y="1937"/>
                  </a:lnTo>
                  <a:cubicBezTo>
                    <a:pt x="335093" y="-107"/>
                    <a:pt x="328967" y="-1133"/>
                    <a:pt x="324877" y="1937"/>
                  </a:cubicBez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eform: Shape 39">
              <a:extLst>
                <a:ext uri="{FF2B5EF4-FFF2-40B4-BE49-F238E27FC236}">
                  <a16:creationId xmlns:a16="http://schemas.microsoft.com/office/drawing/2014/main" id="{AF48B150-BF55-9343-9AFA-BFDA70C78060}"/>
                </a:ext>
              </a:extLst>
            </p:cNvPr>
            <p:cNvSpPr/>
            <p:nvPr/>
          </p:nvSpPr>
          <p:spPr>
            <a:xfrm>
              <a:off x="2444622" y="4108625"/>
              <a:ext cx="157330" cy="96037"/>
            </a:xfrm>
            <a:custGeom>
              <a:avLst/>
              <a:gdLst>
                <a:gd name="connsiteX0" fmla="*/ 157331 w 157330"/>
                <a:gd name="connsiteY0" fmla="*/ 58231 h 96037"/>
                <a:gd name="connsiteX1" fmla="*/ 90922 w 157330"/>
                <a:gd name="connsiteY1" fmla="*/ 96037 h 96037"/>
                <a:gd name="connsiteX2" fmla="*/ 0 w 157330"/>
                <a:gd name="connsiteY2" fmla="*/ 34736 h 96037"/>
                <a:gd name="connsiteX3" fmla="*/ 63338 w 157330"/>
                <a:gd name="connsiteY3" fmla="*/ 0 h 96037"/>
                <a:gd name="connsiteX4" fmla="*/ 157331 w 157330"/>
                <a:gd name="connsiteY4" fmla="*/ 58231 h 96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30" h="96037">
                  <a:moveTo>
                    <a:pt x="157331" y="58231"/>
                  </a:moveTo>
                  <a:lnTo>
                    <a:pt x="90922" y="96037"/>
                  </a:lnTo>
                  <a:lnTo>
                    <a:pt x="0" y="34736"/>
                  </a:lnTo>
                  <a:lnTo>
                    <a:pt x="63338" y="0"/>
                  </a:lnTo>
                  <a:lnTo>
                    <a:pt x="157331" y="58231"/>
                  </a:lnTo>
                  <a:close/>
                </a:path>
              </a:pathLst>
            </a:custGeom>
            <a:solidFill>
              <a:srgbClr val="50E6FF"/>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 name="Freeform: Shape 40">
              <a:extLst>
                <a:ext uri="{FF2B5EF4-FFF2-40B4-BE49-F238E27FC236}">
                  <a16:creationId xmlns:a16="http://schemas.microsoft.com/office/drawing/2014/main" id="{0D31AAD6-F1DE-6249-AF7B-D864984213FA}"/>
                </a:ext>
              </a:extLst>
            </p:cNvPr>
            <p:cNvSpPr/>
            <p:nvPr/>
          </p:nvSpPr>
          <p:spPr>
            <a:xfrm>
              <a:off x="2401708" y="3911458"/>
              <a:ext cx="532275" cy="337144"/>
            </a:xfrm>
            <a:custGeom>
              <a:avLst/>
              <a:gdLst>
                <a:gd name="connsiteX0" fmla="*/ 532275 w 532275"/>
                <a:gd name="connsiteY0" fmla="*/ 248260 h 337144"/>
                <a:gd name="connsiteX1" fmla="*/ 376982 w 532275"/>
                <a:gd name="connsiteY1" fmla="*/ 337145 h 337144"/>
                <a:gd name="connsiteX2" fmla="*/ 0 w 532275"/>
                <a:gd name="connsiteY2" fmla="*/ 88885 h 337144"/>
                <a:gd name="connsiteX3" fmla="*/ 156305 w 532275"/>
                <a:gd name="connsiteY3" fmla="*/ 0 h 337144"/>
                <a:gd name="connsiteX4" fmla="*/ 532275 w 532275"/>
                <a:gd name="connsiteY4" fmla="*/ 248260 h 33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275" h="337144">
                  <a:moveTo>
                    <a:pt x="532275" y="248260"/>
                  </a:moveTo>
                  <a:lnTo>
                    <a:pt x="376982" y="337145"/>
                  </a:lnTo>
                  <a:lnTo>
                    <a:pt x="0" y="88885"/>
                  </a:lnTo>
                  <a:lnTo>
                    <a:pt x="156305" y="0"/>
                  </a:lnTo>
                  <a:lnTo>
                    <a:pt x="532275" y="248260"/>
                  </a:lnTo>
                  <a:close/>
                </a:path>
              </a:pathLst>
            </a:custGeom>
            <a:solidFill>
              <a:srgbClr val="50E6FF"/>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 name="Freeform: Shape 41">
              <a:extLst>
                <a:ext uri="{FF2B5EF4-FFF2-40B4-BE49-F238E27FC236}">
                  <a16:creationId xmlns:a16="http://schemas.microsoft.com/office/drawing/2014/main" id="{FF257719-D65B-D140-AC7F-EE38BF989A1F}"/>
                </a:ext>
              </a:extLst>
            </p:cNvPr>
            <p:cNvSpPr/>
            <p:nvPr/>
          </p:nvSpPr>
          <p:spPr>
            <a:xfrm>
              <a:off x="2236198" y="4059913"/>
              <a:ext cx="772746" cy="321933"/>
            </a:xfrm>
            <a:custGeom>
              <a:avLst/>
              <a:gdLst>
                <a:gd name="connsiteX0" fmla="*/ 2045 w 772746"/>
                <a:gd name="connsiteY0" fmla="*/ 719 h 321933"/>
                <a:gd name="connsiteX1" fmla="*/ 8171 w 772746"/>
                <a:gd name="connsiteY1" fmla="*/ 7872 h 321933"/>
                <a:gd name="connsiteX2" fmla="*/ 433175 w 772746"/>
                <a:gd name="connsiteY2" fmla="*/ 285760 h 321933"/>
                <a:gd name="connsiteX3" fmla="*/ 464848 w 772746"/>
                <a:gd name="connsiteY3" fmla="*/ 285760 h 321933"/>
                <a:gd name="connsiteX4" fmla="*/ 763168 w 772746"/>
                <a:gd name="connsiteY4" fmla="*/ 107991 h 321933"/>
                <a:gd name="connsiteX5" fmla="*/ 769294 w 772746"/>
                <a:gd name="connsiteY5" fmla="*/ 96756 h 321933"/>
                <a:gd name="connsiteX6" fmla="*/ 772364 w 772746"/>
                <a:gd name="connsiteY6" fmla="*/ 122296 h 321933"/>
                <a:gd name="connsiteX7" fmla="*/ 766231 w 772746"/>
                <a:gd name="connsiteY7" fmla="*/ 131493 h 321933"/>
                <a:gd name="connsiteX8" fmla="*/ 466892 w 772746"/>
                <a:gd name="connsiteY8" fmla="*/ 312325 h 321933"/>
                <a:gd name="connsiteX9" fmla="*/ 427048 w 772746"/>
                <a:gd name="connsiteY9" fmla="*/ 312325 h 321933"/>
                <a:gd name="connsiteX10" fmla="*/ 3063 w 772746"/>
                <a:gd name="connsiteY10" fmla="*/ 32392 h 321933"/>
                <a:gd name="connsiteX11" fmla="*/ 0 w 772746"/>
                <a:gd name="connsiteY11" fmla="*/ 26258 h 321933"/>
                <a:gd name="connsiteX12" fmla="*/ 0 w 772746"/>
                <a:gd name="connsiteY12" fmla="*/ 719 h 321933"/>
                <a:gd name="connsiteX13" fmla="*/ 2045 w 772746"/>
                <a:gd name="connsiteY13" fmla="*/ 719 h 321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2746" h="321933">
                  <a:moveTo>
                    <a:pt x="2045" y="719"/>
                  </a:moveTo>
                  <a:cubicBezTo>
                    <a:pt x="3063" y="2764"/>
                    <a:pt x="5108" y="5827"/>
                    <a:pt x="8171" y="7872"/>
                  </a:cubicBezTo>
                  <a:cubicBezTo>
                    <a:pt x="62320" y="46697"/>
                    <a:pt x="420915" y="278608"/>
                    <a:pt x="433175" y="285760"/>
                  </a:cubicBezTo>
                  <a:cubicBezTo>
                    <a:pt x="446454" y="292913"/>
                    <a:pt x="446454" y="295976"/>
                    <a:pt x="464848" y="285760"/>
                  </a:cubicBezTo>
                  <a:cubicBezTo>
                    <a:pt x="481190" y="276563"/>
                    <a:pt x="714127" y="137619"/>
                    <a:pt x="763168" y="107991"/>
                  </a:cubicBezTo>
                  <a:cubicBezTo>
                    <a:pt x="769294" y="103909"/>
                    <a:pt x="769294" y="97775"/>
                    <a:pt x="769294" y="96756"/>
                  </a:cubicBezTo>
                  <a:cubicBezTo>
                    <a:pt x="772364" y="94712"/>
                    <a:pt x="773383" y="114125"/>
                    <a:pt x="772364" y="122296"/>
                  </a:cubicBezTo>
                  <a:cubicBezTo>
                    <a:pt x="772364" y="125359"/>
                    <a:pt x="768275" y="129448"/>
                    <a:pt x="766231" y="131493"/>
                  </a:cubicBezTo>
                  <a:cubicBezTo>
                    <a:pt x="732521" y="151924"/>
                    <a:pt x="480171" y="304147"/>
                    <a:pt x="466892" y="312325"/>
                  </a:cubicBezTo>
                  <a:cubicBezTo>
                    <a:pt x="445435" y="326623"/>
                    <a:pt x="440327" y="323560"/>
                    <a:pt x="427048" y="312325"/>
                  </a:cubicBezTo>
                  <a:cubicBezTo>
                    <a:pt x="407636" y="296995"/>
                    <a:pt x="38818" y="56913"/>
                    <a:pt x="3063" y="32392"/>
                  </a:cubicBezTo>
                  <a:cubicBezTo>
                    <a:pt x="1019" y="31366"/>
                    <a:pt x="0" y="29329"/>
                    <a:pt x="0" y="26258"/>
                  </a:cubicBezTo>
                  <a:lnTo>
                    <a:pt x="0" y="719"/>
                  </a:lnTo>
                  <a:cubicBezTo>
                    <a:pt x="0" y="1745"/>
                    <a:pt x="1019" y="-1325"/>
                    <a:pt x="2045" y="719"/>
                  </a:cubicBez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 name="Freeform: Shape 42">
              <a:extLst>
                <a:ext uri="{FF2B5EF4-FFF2-40B4-BE49-F238E27FC236}">
                  <a16:creationId xmlns:a16="http://schemas.microsoft.com/office/drawing/2014/main" id="{C2ABFF96-BF52-1A46-BAE2-BBE44AB8BD29}"/>
                </a:ext>
              </a:extLst>
            </p:cNvPr>
            <p:cNvSpPr/>
            <p:nvPr/>
          </p:nvSpPr>
          <p:spPr>
            <a:xfrm>
              <a:off x="2236198" y="4059913"/>
              <a:ext cx="772746" cy="321580"/>
            </a:xfrm>
            <a:custGeom>
              <a:avLst/>
              <a:gdLst>
                <a:gd name="connsiteX0" fmla="*/ 2045 w 772746"/>
                <a:gd name="connsiteY0" fmla="*/ 719 h 321580"/>
                <a:gd name="connsiteX1" fmla="*/ 8171 w 772746"/>
                <a:gd name="connsiteY1" fmla="*/ 7872 h 321580"/>
                <a:gd name="connsiteX2" fmla="*/ 433175 w 772746"/>
                <a:gd name="connsiteY2" fmla="*/ 285760 h 321580"/>
                <a:gd name="connsiteX3" fmla="*/ 464848 w 772746"/>
                <a:gd name="connsiteY3" fmla="*/ 285760 h 321580"/>
                <a:gd name="connsiteX4" fmla="*/ 763168 w 772746"/>
                <a:gd name="connsiteY4" fmla="*/ 107991 h 321580"/>
                <a:gd name="connsiteX5" fmla="*/ 769294 w 772746"/>
                <a:gd name="connsiteY5" fmla="*/ 96756 h 321580"/>
                <a:gd name="connsiteX6" fmla="*/ 772364 w 772746"/>
                <a:gd name="connsiteY6" fmla="*/ 122296 h 321580"/>
                <a:gd name="connsiteX7" fmla="*/ 766231 w 772746"/>
                <a:gd name="connsiteY7" fmla="*/ 131493 h 321580"/>
                <a:gd name="connsiteX8" fmla="*/ 466892 w 772746"/>
                <a:gd name="connsiteY8" fmla="*/ 312325 h 321580"/>
                <a:gd name="connsiteX9" fmla="*/ 427048 w 772746"/>
                <a:gd name="connsiteY9" fmla="*/ 312325 h 321580"/>
                <a:gd name="connsiteX10" fmla="*/ 3063 w 772746"/>
                <a:gd name="connsiteY10" fmla="*/ 32392 h 321580"/>
                <a:gd name="connsiteX11" fmla="*/ 0 w 772746"/>
                <a:gd name="connsiteY11" fmla="*/ 26258 h 321580"/>
                <a:gd name="connsiteX12" fmla="*/ 0 w 772746"/>
                <a:gd name="connsiteY12" fmla="*/ 719 h 321580"/>
                <a:gd name="connsiteX13" fmla="*/ 2045 w 772746"/>
                <a:gd name="connsiteY13" fmla="*/ 719 h 32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2746" h="321580">
                  <a:moveTo>
                    <a:pt x="2045" y="719"/>
                  </a:moveTo>
                  <a:cubicBezTo>
                    <a:pt x="3063" y="2764"/>
                    <a:pt x="5108" y="5827"/>
                    <a:pt x="8171" y="7872"/>
                  </a:cubicBezTo>
                  <a:cubicBezTo>
                    <a:pt x="62320" y="46697"/>
                    <a:pt x="420915" y="278608"/>
                    <a:pt x="433175" y="285760"/>
                  </a:cubicBezTo>
                  <a:cubicBezTo>
                    <a:pt x="446454" y="292913"/>
                    <a:pt x="446454" y="295976"/>
                    <a:pt x="464848" y="285760"/>
                  </a:cubicBezTo>
                  <a:cubicBezTo>
                    <a:pt x="481190" y="276563"/>
                    <a:pt x="714127" y="137619"/>
                    <a:pt x="763168" y="107991"/>
                  </a:cubicBezTo>
                  <a:cubicBezTo>
                    <a:pt x="769294" y="103909"/>
                    <a:pt x="769294" y="97775"/>
                    <a:pt x="769294" y="96756"/>
                  </a:cubicBezTo>
                  <a:cubicBezTo>
                    <a:pt x="772364" y="94712"/>
                    <a:pt x="773383" y="114125"/>
                    <a:pt x="772364" y="122296"/>
                  </a:cubicBezTo>
                  <a:cubicBezTo>
                    <a:pt x="772364" y="125359"/>
                    <a:pt x="768275" y="129448"/>
                    <a:pt x="766231" y="131493"/>
                  </a:cubicBezTo>
                  <a:cubicBezTo>
                    <a:pt x="732521" y="151924"/>
                    <a:pt x="480171" y="304147"/>
                    <a:pt x="466892" y="312325"/>
                  </a:cubicBezTo>
                  <a:cubicBezTo>
                    <a:pt x="445435" y="326623"/>
                    <a:pt x="439309" y="322541"/>
                    <a:pt x="427048" y="312325"/>
                  </a:cubicBezTo>
                  <a:cubicBezTo>
                    <a:pt x="407636" y="296995"/>
                    <a:pt x="38818" y="56913"/>
                    <a:pt x="3063" y="32392"/>
                  </a:cubicBezTo>
                  <a:cubicBezTo>
                    <a:pt x="1019" y="31366"/>
                    <a:pt x="0" y="29329"/>
                    <a:pt x="0" y="26258"/>
                  </a:cubicBezTo>
                  <a:lnTo>
                    <a:pt x="0" y="719"/>
                  </a:lnTo>
                  <a:cubicBezTo>
                    <a:pt x="0" y="1745"/>
                    <a:pt x="1019" y="-1325"/>
                    <a:pt x="2045" y="719"/>
                  </a:cubicBezTo>
                  <a:close/>
                </a:path>
              </a:pathLst>
            </a:custGeom>
            <a:solidFill>
              <a:srgbClr val="50E6FF">
                <a:alpha val="50000"/>
              </a:srgbClr>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9" name="Freeform: Shape 43">
              <a:extLst>
                <a:ext uri="{FF2B5EF4-FFF2-40B4-BE49-F238E27FC236}">
                  <a16:creationId xmlns:a16="http://schemas.microsoft.com/office/drawing/2014/main" id="{E5A238CC-DF19-7447-910A-8AC6FA0691C7}"/>
                </a:ext>
              </a:extLst>
            </p:cNvPr>
            <p:cNvSpPr/>
            <p:nvPr/>
          </p:nvSpPr>
          <p:spPr>
            <a:xfrm>
              <a:off x="2236198" y="3873136"/>
              <a:ext cx="771345" cy="483749"/>
            </a:xfrm>
            <a:custGeom>
              <a:avLst/>
              <a:gdLst>
                <a:gd name="connsiteX0" fmla="*/ 437264 w 771345"/>
                <a:gd name="connsiteY0" fmla="*/ 480686 h 483749"/>
                <a:gd name="connsiteX1" fmla="*/ 3063 w 771345"/>
                <a:gd name="connsiteY1" fmla="*/ 199734 h 483749"/>
                <a:gd name="connsiteX2" fmla="*/ 0 w 771345"/>
                <a:gd name="connsiteY2" fmla="*/ 191556 h 483749"/>
                <a:gd name="connsiteX3" fmla="*/ 3063 w 771345"/>
                <a:gd name="connsiteY3" fmla="*/ 185429 h 483749"/>
                <a:gd name="connsiteX4" fmla="*/ 321822 w 771345"/>
                <a:gd name="connsiteY4" fmla="*/ 1533 h 483749"/>
                <a:gd name="connsiteX5" fmla="*/ 334082 w 771345"/>
                <a:gd name="connsiteY5" fmla="*/ 1533 h 483749"/>
                <a:gd name="connsiteX6" fmla="*/ 767257 w 771345"/>
                <a:gd name="connsiteY6" fmla="*/ 279422 h 483749"/>
                <a:gd name="connsiteX7" fmla="*/ 771346 w 771345"/>
                <a:gd name="connsiteY7" fmla="*/ 289638 h 483749"/>
                <a:gd name="connsiteX8" fmla="*/ 766231 w 771345"/>
                <a:gd name="connsiteY8" fmla="*/ 297809 h 483749"/>
                <a:gd name="connsiteX9" fmla="*/ 457695 w 771345"/>
                <a:gd name="connsiteY9" fmla="*/ 480686 h 483749"/>
                <a:gd name="connsiteX10" fmla="*/ 447480 w 771345"/>
                <a:gd name="connsiteY10" fmla="*/ 483749 h 483749"/>
                <a:gd name="connsiteX11" fmla="*/ 437264 w 771345"/>
                <a:gd name="connsiteY11" fmla="*/ 480686 h 483749"/>
                <a:gd name="connsiteX12" fmla="*/ 13279 w 771345"/>
                <a:gd name="connsiteY12" fmla="*/ 191556 h 483749"/>
                <a:gd name="connsiteX13" fmla="*/ 12260 w 771345"/>
                <a:gd name="connsiteY13" fmla="*/ 193601 h 483749"/>
                <a:gd name="connsiteX14" fmla="*/ 13279 w 771345"/>
                <a:gd name="connsiteY14" fmla="*/ 196664 h 483749"/>
                <a:gd name="connsiteX15" fmla="*/ 440327 w 771345"/>
                <a:gd name="connsiteY15" fmla="*/ 472508 h 483749"/>
                <a:gd name="connsiteX16" fmla="*/ 456677 w 771345"/>
                <a:gd name="connsiteY16" fmla="*/ 472508 h 483749"/>
                <a:gd name="connsiteX17" fmla="*/ 761123 w 771345"/>
                <a:gd name="connsiteY17" fmla="*/ 292701 h 483749"/>
                <a:gd name="connsiteX18" fmla="*/ 763168 w 771345"/>
                <a:gd name="connsiteY18" fmla="*/ 288612 h 483749"/>
                <a:gd name="connsiteX19" fmla="*/ 761123 w 771345"/>
                <a:gd name="connsiteY19" fmla="*/ 284530 h 483749"/>
                <a:gd name="connsiteX20" fmla="*/ 329993 w 771345"/>
                <a:gd name="connsiteY20" fmla="*/ 9704 h 483749"/>
                <a:gd name="connsiteX21" fmla="*/ 13279 w 771345"/>
                <a:gd name="connsiteY21" fmla="*/ 191556 h 48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345" h="483749">
                  <a:moveTo>
                    <a:pt x="437264" y="480686"/>
                  </a:moveTo>
                  <a:lnTo>
                    <a:pt x="3063" y="199734"/>
                  </a:lnTo>
                  <a:cubicBezTo>
                    <a:pt x="0" y="196664"/>
                    <a:pt x="0" y="193601"/>
                    <a:pt x="0" y="191556"/>
                  </a:cubicBezTo>
                  <a:cubicBezTo>
                    <a:pt x="0" y="189519"/>
                    <a:pt x="1026" y="186448"/>
                    <a:pt x="3063" y="185429"/>
                  </a:cubicBezTo>
                  <a:lnTo>
                    <a:pt x="321822" y="1533"/>
                  </a:lnTo>
                  <a:cubicBezTo>
                    <a:pt x="325903" y="-511"/>
                    <a:pt x="331011" y="-511"/>
                    <a:pt x="334082" y="1533"/>
                  </a:cubicBezTo>
                  <a:lnTo>
                    <a:pt x="767257" y="279422"/>
                  </a:lnTo>
                  <a:cubicBezTo>
                    <a:pt x="770320" y="281467"/>
                    <a:pt x="771346" y="286574"/>
                    <a:pt x="771346" y="289638"/>
                  </a:cubicBezTo>
                  <a:cubicBezTo>
                    <a:pt x="771346" y="292701"/>
                    <a:pt x="769301" y="295764"/>
                    <a:pt x="766231" y="297809"/>
                  </a:cubicBezTo>
                  <a:lnTo>
                    <a:pt x="457695" y="480686"/>
                  </a:lnTo>
                  <a:cubicBezTo>
                    <a:pt x="454632" y="482731"/>
                    <a:pt x="450543" y="483749"/>
                    <a:pt x="447480" y="483749"/>
                  </a:cubicBezTo>
                  <a:cubicBezTo>
                    <a:pt x="444416" y="483749"/>
                    <a:pt x="440327" y="482731"/>
                    <a:pt x="437264" y="480686"/>
                  </a:cubicBezTo>
                  <a:close/>
                  <a:moveTo>
                    <a:pt x="13279" y="191556"/>
                  </a:moveTo>
                  <a:cubicBezTo>
                    <a:pt x="13279" y="191556"/>
                    <a:pt x="12260" y="192582"/>
                    <a:pt x="12260" y="193601"/>
                  </a:cubicBezTo>
                  <a:cubicBezTo>
                    <a:pt x="12260" y="194626"/>
                    <a:pt x="13279" y="195645"/>
                    <a:pt x="13279" y="196664"/>
                  </a:cubicBezTo>
                  <a:lnTo>
                    <a:pt x="440327" y="472508"/>
                  </a:lnTo>
                  <a:cubicBezTo>
                    <a:pt x="445435" y="475578"/>
                    <a:pt x="451569" y="475578"/>
                    <a:pt x="456677" y="472508"/>
                  </a:cubicBezTo>
                  <a:lnTo>
                    <a:pt x="761123" y="292701"/>
                  </a:lnTo>
                  <a:cubicBezTo>
                    <a:pt x="763168" y="291682"/>
                    <a:pt x="763168" y="290656"/>
                    <a:pt x="763168" y="288612"/>
                  </a:cubicBezTo>
                  <a:cubicBezTo>
                    <a:pt x="763168" y="286574"/>
                    <a:pt x="762149" y="285548"/>
                    <a:pt x="761123" y="284530"/>
                  </a:cubicBezTo>
                  <a:lnTo>
                    <a:pt x="329993" y="9704"/>
                  </a:lnTo>
                  <a:lnTo>
                    <a:pt x="13279" y="191556"/>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Shape 44">
              <a:extLst>
                <a:ext uri="{FF2B5EF4-FFF2-40B4-BE49-F238E27FC236}">
                  <a16:creationId xmlns:a16="http://schemas.microsoft.com/office/drawing/2014/main" id="{9A2BF3AD-E498-C540-85F4-B42C8B233C01}"/>
                </a:ext>
              </a:extLst>
            </p:cNvPr>
            <p:cNvSpPr/>
            <p:nvPr/>
          </p:nvSpPr>
          <p:spPr>
            <a:xfrm>
              <a:off x="2401193" y="3909763"/>
              <a:ext cx="536111" cy="342666"/>
            </a:xfrm>
            <a:custGeom>
              <a:avLst/>
              <a:gdLst>
                <a:gd name="connsiteX0" fmla="*/ 152738 w 536111"/>
                <a:gd name="connsiteY0" fmla="*/ 669 h 342666"/>
                <a:gd name="connsiteX1" fmla="*/ 1533 w 536111"/>
                <a:gd name="connsiteY1" fmla="*/ 86490 h 342666"/>
                <a:gd name="connsiteX2" fmla="*/ 1533 w 536111"/>
                <a:gd name="connsiteY2" fmla="*/ 92617 h 342666"/>
                <a:gd name="connsiteX3" fmla="*/ 376478 w 536111"/>
                <a:gd name="connsiteY3" fmla="*/ 341903 h 342666"/>
                <a:gd name="connsiteX4" fmla="*/ 383630 w 536111"/>
                <a:gd name="connsiteY4" fmla="*/ 341903 h 342666"/>
                <a:gd name="connsiteX5" fmla="*/ 533809 w 536111"/>
                <a:gd name="connsiteY5" fmla="*/ 253018 h 342666"/>
                <a:gd name="connsiteX6" fmla="*/ 533809 w 536111"/>
                <a:gd name="connsiteY6" fmla="*/ 245866 h 342666"/>
                <a:gd name="connsiteX7" fmla="*/ 159890 w 536111"/>
                <a:gd name="connsiteY7" fmla="*/ 1695 h 342666"/>
                <a:gd name="connsiteX8" fmla="*/ 152738 w 536111"/>
                <a:gd name="connsiteY8" fmla="*/ 669 h 342666"/>
                <a:gd name="connsiteX9" fmla="*/ 52619 w 536111"/>
                <a:gd name="connsiteY9" fmla="*/ 62988 h 342666"/>
                <a:gd name="connsiteX10" fmla="*/ 91437 w 536111"/>
                <a:gd name="connsiteY10" fmla="*/ 88535 h 342666"/>
                <a:gd name="connsiteX11" fmla="*/ 68961 w 536111"/>
                <a:gd name="connsiteY11" fmla="*/ 100795 h 342666"/>
                <a:gd name="connsiteX12" fmla="*/ 31162 w 536111"/>
                <a:gd name="connsiteY12" fmla="*/ 75249 h 342666"/>
                <a:gd name="connsiteX13" fmla="*/ 52619 w 536111"/>
                <a:gd name="connsiteY13" fmla="*/ 62988 h 342666"/>
                <a:gd name="connsiteX14" fmla="*/ 204842 w 536111"/>
                <a:gd name="connsiteY14" fmla="*/ 99769 h 342666"/>
                <a:gd name="connsiteX15" fmla="*/ 232426 w 536111"/>
                <a:gd name="connsiteY15" fmla="*/ 118163 h 342666"/>
                <a:gd name="connsiteX16" fmla="*/ 208931 w 536111"/>
                <a:gd name="connsiteY16" fmla="*/ 130423 h 342666"/>
                <a:gd name="connsiteX17" fmla="*/ 181348 w 536111"/>
                <a:gd name="connsiteY17" fmla="*/ 112029 h 342666"/>
                <a:gd name="connsiteX18" fmla="*/ 204842 w 536111"/>
                <a:gd name="connsiteY18" fmla="*/ 99769 h 342666"/>
                <a:gd name="connsiteX19" fmla="*/ 178277 w 536111"/>
                <a:gd name="connsiteY19" fmla="*/ 108966 h 342666"/>
                <a:gd name="connsiteX20" fmla="*/ 153764 w 536111"/>
                <a:gd name="connsiteY20" fmla="*/ 92617 h 342666"/>
                <a:gd name="connsiteX21" fmla="*/ 177258 w 536111"/>
                <a:gd name="connsiteY21" fmla="*/ 80356 h 342666"/>
                <a:gd name="connsiteX22" fmla="*/ 201779 w 536111"/>
                <a:gd name="connsiteY22" fmla="*/ 96706 h 342666"/>
                <a:gd name="connsiteX23" fmla="*/ 178277 w 536111"/>
                <a:gd name="connsiteY23" fmla="*/ 108966 h 342666"/>
                <a:gd name="connsiteX24" fmla="*/ 236515 w 536111"/>
                <a:gd name="connsiteY24" fmla="*/ 120200 h 342666"/>
                <a:gd name="connsiteX25" fmla="*/ 262054 w 536111"/>
                <a:gd name="connsiteY25" fmla="*/ 136550 h 342666"/>
                <a:gd name="connsiteX26" fmla="*/ 238559 w 536111"/>
                <a:gd name="connsiteY26" fmla="*/ 148810 h 342666"/>
                <a:gd name="connsiteX27" fmla="*/ 213013 w 536111"/>
                <a:gd name="connsiteY27" fmla="*/ 132460 h 342666"/>
                <a:gd name="connsiteX28" fmla="*/ 236515 w 536111"/>
                <a:gd name="connsiteY28" fmla="*/ 120200 h 342666"/>
                <a:gd name="connsiteX29" fmla="*/ 265117 w 536111"/>
                <a:gd name="connsiteY29" fmla="*/ 139613 h 342666"/>
                <a:gd name="connsiteX30" fmla="*/ 290664 w 536111"/>
                <a:gd name="connsiteY30" fmla="*/ 156981 h 342666"/>
                <a:gd name="connsiteX31" fmla="*/ 267162 w 536111"/>
                <a:gd name="connsiteY31" fmla="*/ 169241 h 342666"/>
                <a:gd name="connsiteX32" fmla="*/ 241623 w 536111"/>
                <a:gd name="connsiteY32" fmla="*/ 151873 h 342666"/>
                <a:gd name="connsiteX33" fmla="*/ 265117 w 536111"/>
                <a:gd name="connsiteY33" fmla="*/ 139613 h 342666"/>
                <a:gd name="connsiteX34" fmla="*/ 294745 w 536111"/>
                <a:gd name="connsiteY34" fmla="*/ 159025 h 342666"/>
                <a:gd name="connsiteX35" fmla="*/ 318247 w 536111"/>
                <a:gd name="connsiteY35" fmla="*/ 174349 h 342666"/>
                <a:gd name="connsiteX36" fmla="*/ 294745 w 536111"/>
                <a:gd name="connsiteY36" fmla="*/ 186609 h 342666"/>
                <a:gd name="connsiteX37" fmla="*/ 271251 w 536111"/>
                <a:gd name="connsiteY37" fmla="*/ 171286 h 342666"/>
                <a:gd name="connsiteX38" fmla="*/ 294745 w 536111"/>
                <a:gd name="connsiteY38" fmla="*/ 159025 h 342666"/>
                <a:gd name="connsiteX39" fmla="*/ 322329 w 536111"/>
                <a:gd name="connsiteY39" fmla="*/ 177412 h 342666"/>
                <a:gd name="connsiteX40" fmla="*/ 347876 w 536111"/>
                <a:gd name="connsiteY40" fmla="*/ 194780 h 342666"/>
                <a:gd name="connsiteX41" fmla="*/ 324374 w 536111"/>
                <a:gd name="connsiteY41" fmla="*/ 207040 h 342666"/>
                <a:gd name="connsiteX42" fmla="*/ 298835 w 536111"/>
                <a:gd name="connsiteY42" fmla="*/ 189672 h 342666"/>
                <a:gd name="connsiteX43" fmla="*/ 322329 w 536111"/>
                <a:gd name="connsiteY43" fmla="*/ 177412 h 342666"/>
                <a:gd name="connsiteX44" fmla="*/ 351957 w 536111"/>
                <a:gd name="connsiteY44" fmla="*/ 196825 h 342666"/>
                <a:gd name="connsiteX45" fmla="*/ 377504 w 536111"/>
                <a:gd name="connsiteY45" fmla="*/ 214193 h 342666"/>
                <a:gd name="connsiteX46" fmla="*/ 354002 w 536111"/>
                <a:gd name="connsiteY46" fmla="*/ 226453 h 342666"/>
                <a:gd name="connsiteX47" fmla="*/ 328463 w 536111"/>
                <a:gd name="connsiteY47" fmla="*/ 209085 h 342666"/>
                <a:gd name="connsiteX48" fmla="*/ 351957 w 536111"/>
                <a:gd name="connsiteY48" fmla="*/ 196825 h 342666"/>
                <a:gd name="connsiteX49" fmla="*/ 381586 w 536111"/>
                <a:gd name="connsiteY49" fmla="*/ 216237 h 342666"/>
                <a:gd name="connsiteX50" fmla="*/ 408151 w 536111"/>
                <a:gd name="connsiteY50" fmla="*/ 233605 h 342666"/>
                <a:gd name="connsiteX51" fmla="*/ 384649 w 536111"/>
                <a:gd name="connsiteY51" fmla="*/ 245866 h 342666"/>
                <a:gd name="connsiteX52" fmla="*/ 358091 w 536111"/>
                <a:gd name="connsiteY52" fmla="*/ 228498 h 342666"/>
                <a:gd name="connsiteX53" fmla="*/ 381586 w 536111"/>
                <a:gd name="connsiteY53" fmla="*/ 216237 h 342666"/>
                <a:gd name="connsiteX54" fmla="*/ 387719 w 536111"/>
                <a:gd name="connsiteY54" fmla="*/ 253018 h 342666"/>
                <a:gd name="connsiteX55" fmla="*/ 364218 w 536111"/>
                <a:gd name="connsiteY55" fmla="*/ 265278 h 342666"/>
                <a:gd name="connsiteX56" fmla="*/ 337660 w 536111"/>
                <a:gd name="connsiteY56" fmla="*/ 247910 h 342666"/>
                <a:gd name="connsiteX57" fmla="*/ 360136 w 536111"/>
                <a:gd name="connsiteY57" fmla="*/ 235650 h 342666"/>
                <a:gd name="connsiteX58" fmla="*/ 387719 w 536111"/>
                <a:gd name="connsiteY58" fmla="*/ 253018 h 342666"/>
                <a:gd name="connsiteX59" fmla="*/ 334589 w 536111"/>
                <a:gd name="connsiteY59" fmla="*/ 244847 h 342666"/>
                <a:gd name="connsiteX60" fmla="*/ 310069 w 536111"/>
                <a:gd name="connsiteY60" fmla="*/ 228498 h 342666"/>
                <a:gd name="connsiteX61" fmla="*/ 332545 w 536111"/>
                <a:gd name="connsiteY61" fmla="*/ 216237 h 342666"/>
                <a:gd name="connsiteX62" fmla="*/ 357065 w 536111"/>
                <a:gd name="connsiteY62" fmla="*/ 232587 h 342666"/>
                <a:gd name="connsiteX63" fmla="*/ 334589 w 536111"/>
                <a:gd name="connsiteY63" fmla="*/ 244847 h 342666"/>
                <a:gd name="connsiteX64" fmla="*/ 305987 w 536111"/>
                <a:gd name="connsiteY64" fmla="*/ 226453 h 342666"/>
                <a:gd name="connsiteX65" fmla="*/ 280448 w 536111"/>
                <a:gd name="connsiteY65" fmla="*/ 210111 h 342666"/>
                <a:gd name="connsiteX66" fmla="*/ 302924 w 536111"/>
                <a:gd name="connsiteY66" fmla="*/ 197851 h 342666"/>
                <a:gd name="connsiteX67" fmla="*/ 328463 w 536111"/>
                <a:gd name="connsiteY67" fmla="*/ 214193 h 342666"/>
                <a:gd name="connsiteX68" fmla="*/ 305987 w 536111"/>
                <a:gd name="connsiteY68" fmla="*/ 226453 h 342666"/>
                <a:gd name="connsiteX69" fmla="*/ 277377 w 536111"/>
                <a:gd name="connsiteY69" fmla="*/ 207040 h 342666"/>
                <a:gd name="connsiteX70" fmla="*/ 252857 w 536111"/>
                <a:gd name="connsiteY70" fmla="*/ 190698 h 342666"/>
                <a:gd name="connsiteX71" fmla="*/ 275333 w 536111"/>
                <a:gd name="connsiteY71" fmla="*/ 178438 h 342666"/>
                <a:gd name="connsiteX72" fmla="*/ 299853 w 536111"/>
                <a:gd name="connsiteY72" fmla="*/ 194780 h 342666"/>
                <a:gd name="connsiteX73" fmla="*/ 277377 w 536111"/>
                <a:gd name="connsiteY73" fmla="*/ 207040 h 342666"/>
                <a:gd name="connsiteX74" fmla="*/ 248775 w 536111"/>
                <a:gd name="connsiteY74" fmla="*/ 188654 h 342666"/>
                <a:gd name="connsiteX75" fmla="*/ 223229 w 536111"/>
                <a:gd name="connsiteY75" fmla="*/ 172304 h 342666"/>
                <a:gd name="connsiteX76" fmla="*/ 245712 w 536111"/>
                <a:gd name="connsiteY76" fmla="*/ 160044 h 342666"/>
                <a:gd name="connsiteX77" fmla="*/ 271251 w 536111"/>
                <a:gd name="connsiteY77" fmla="*/ 176394 h 342666"/>
                <a:gd name="connsiteX78" fmla="*/ 248775 w 536111"/>
                <a:gd name="connsiteY78" fmla="*/ 188654 h 342666"/>
                <a:gd name="connsiteX79" fmla="*/ 220166 w 536111"/>
                <a:gd name="connsiteY79" fmla="*/ 169241 h 342666"/>
                <a:gd name="connsiteX80" fmla="*/ 194626 w 536111"/>
                <a:gd name="connsiteY80" fmla="*/ 151873 h 342666"/>
                <a:gd name="connsiteX81" fmla="*/ 217102 w 536111"/>
                <a:gd name="connsiteY81" fmla="*/ 139613 h 342666"/>
                <a:gd name="connsiteX82" fmla="*/ 242641 w 536111"/>
                <a:gd name="connsiteY82" fmla="*/ 156981 h 342666"/>
                <a:gd name="connsiteX83" fmla="*/ 220166 w 536111"/>
                <a:gd name="connsiteY83" fmla="*/ 169241 h 342666"/>
                <a:gd name="connsiteX84" fmla="*/ 190537 w 536111"/>
                <a:gd name="connsiteY84" fmla="*/ 149829 h 342666"/>
                <a:gd name="connsiteX85" fmla="*/ 166017 w 536111"/>
                <a:gd name="connsiteY85" fmla="*/ 133486 h 342666"/>
                <a:gd name="connsiteX86" fmla="*/ 189519 w 536111"/>
                <a:gd name="connsiteY86" fmla="*/ 121226 h 342666"/>
                <a:gd name="connsiteX87" fmla="*/ 214039 w 536111"/>
                <a:gd name="connsiteY87" fmla="*/ 137568 h 342666"/>
                <a:gd name="connsiteX88" fmla="*/ 190537 w 536111"/>
                <a:gd name="connsiteY88" fmla="*/ 149829 h 342666"/>
                <a:gd name="connsiteX89" fmla="*/ 161935 w 536111"/>
                <a:gd name="connsiteY89" fmla="*/ 131442 h 342666"/>
                <a:gd name="connsiteX90" fmla="*/ 136396 w 536111"/>
                <a:gd name="connsiteY90" fmla="*/ 115092 h 342666"/>
                <a:gd name="connsiteX91" fmla="*/ 159890 w 536111"/>
                <a:gd name="connsiteY91" fmla="*/ 102832 h 342666"/>
                <a:gd name="connsiteX92" fmla="*/ 185429 w 536111"/>
                <a:gd name="connsiteY92" fmla="*/ 119182 h 342666"/>
                <a:gd name="connsiteX93" fmla="*/ 161935 w 536111"/>
                <a:gd name="connsiteY93" fmla="*/ 131442 h 342666"/>
                <a:gd name="connsiteX94" fmla="*/ 133325 w 536111"/>
                <a:gd name="connsiteY94" fmla="*/ 112029 h 342666"/>
                <a:gd name="connsiteX95" fmla="*/ 105742 w 536111"/>
                <a:gd name="connsiteY95" fmla="*/ 93642 h 342666"/>
                <a:gd name="connsiteX96" fmla="*/ 129243 w 536111"/>
                <a:gd name="connsiteY96" fmla="*/ 81382 h 342666"/>
                <a:gd name="connsiteX97" fmla="*/ 156827 w 536111"/>
                <a:gd name="connsiteY97" fmla="*/ 99769 h 342666"/>
                <a:gd name="connsiteX98" fmla="*/ 133325 w 536111"/>
                <a:gd name="connsiteY98" fmla="*/ 112029 h 342666"/>
                <a:gd name="connsiteX99" fmla="*/ 123110 w 536111"/>
                <a:gd name="connsiteY99" fmla="*/ 73211 h 342666"/>
                <a:gd name="connsiteX100" fmla="*/ 146611 w 536111"/>
                <a:gd name="connsiteY100" fmla="*/ 60951 h 342666"/>
                <a:gd name="connsiteX101" fmla="*/ 173169 w 536111"/>
                <a:gd name="connsiteY101" fmla="*/ 78319 h 342666"/>
                <a:gd name="connsiteX102" fmla="*/ 149675 w 536111"/>
                <a:gd name="connsiteY102" fmla="*/ 90579 h 342666"/>
                <a:gd name="connsiteX103" fmla="*/ 123110 w 536111"/>
                <a:gd name="connsiteY103" fmla="*/ 73211 h 342666"/>
                <a:gd name="connsiteX104" fmla="*/ 136396 w 536111"/>
                <a:gd name="connsiteY104" fmla="*/ 48691 h 342666"/>
                <a:gd name="connsiteX105" fmla="*/ 159890 w 536111"/>
                <a:gd name="connsiteY105" fmla="*/ 36431 h 342666"/>
                <a:gd name="connsiteX106" fmla="*/ 184411 w 536111"/>
                <a:gd name="connsiteY106" fmla="*/ 52773 h 342666"/>
                <a:gd name="connsiteX107" fmla="*/ 160909 w 536111"/>
                <a:gd name="connsiteY107" fmla="*/ 65033 h 342666"/>
                <a:gd name="connsiteX108" fmla="*/ 136396 w 536111"/>
                <a:gd name="connsiteY108" fmla="*/ 48691 h 342666"/>
                <a:gd name="connsiteX109" fmla="*/ 188500 w 536111"/>
                <a:gd name="connsiteY109" fmla="*/ 55843 h 342666"/>
                <a:gd name="connsiteX110" fmla="*/ 213013 w 536111"/>
                <a:gd name="connsiteY110" fmla="*/ 72185 h 342666"/>
                <a:gd name="connsiteX111" fmla="*/ 189519 w 536111"/>
                <a:gd name="connsiteY111" fmla="*/ 84445 h 342666"/>
                <a:gd name="connsiteX112" fmla="*/ 164998 w 536111"/>
                <a:gd name="connsiteY112" fmla="*/ 68096 h 342666"/>
                <a:gd name="connsiteX113" fmla="*/ 188500 w 536111"/>
                <a:gd name="connsiteY113" fmla="*/ 55843 h 342666"/>
                <a:gd name="connsiteX114" fmla="*/ 216084 w 536111"/>
                <a:gd name="connsiteY114" fmla="*/ 74230 h 342666"/>
                <a:gd name="connsiteX115" fmla="*/ 241623 w 536111"/>
                <a:gd name="connsiteY115" fmla="*/ 91598 h 342666"/>
                <a:gd name="connsiteX116" fmla="*/ 218121 w 536111"/>
                <a:gd name="connsiteY116" fmla="*/ 103858 h 342666"/>
                <a:gd name="connsiteX117" fmla="*/ 192582 w 536111"/>
                <a:gd name="connsiteY117" fmla="*/ 86490 h 342666"/>
                <a:gd name="connsiteX118" fmla="*/ 216084 w 536111"/>
                <a:gd name="connsiteY118" fmla="*/ 74230 h 342666"/>
                <a:gd name="connsiteX119" fmla="*/ 245712 w 536111"/>
                <a:gd name="connsiteY119" fmla="*/ 93642 h 342666"/>
                <a:gd name="connsiteX120" fmla="*/ 271251 w 536111"/>
                <a:gd name="connsiteY120" fmla="*/ 109985 h 342666"/>
                <a:gd name="connsiteX121" fmla="*/ 247749 w 536111"/>
                <a:gd name="connsiteY121" fmla="*/ 122245 h 342666"/>
                <a:gd name="connsiteX122" fmla="*/ 222210 w 536111"/>
                <a:gd name="connsiteY122" fmla="*/ 104877 h 342666"/>
                <a:gd name="connsiteX123" fmla="*/ 245712 w 536111"/>
                <a:gd name="connsiteY123" fmla="*/ 93642 h 342666"/>
                <a:gd name="connsiteX124" fmla="*/ 274314 w 536111"/>
                <a:gd name="connsiteY124" fmla="*/ 114074 h 342666"/>
                <a:gd name="connsiteX125" fmla="*/ 298835 w 536111"/>
                <a:gd name="connsiteY125" fmla="*/ 130423 h 342666"/>
                <a:gd name="connsiteX126" fmla="*/ 275333 w 536111"/>
                <a:gd name="connsiteY126" fmla="*/ 142676 h 342666"/>
                <a:gd name="connsiteX127" fmla="*/ 250820 w 536111"/>
                <a:gd name="connsiteY127" fmla="*/ 126334 h 342666"/>
                <a:gd name="connsiteX128" fmla="*/ 274314 w 536111"/>
                <a:gd name="connsiteY128" fmla="*/ 114074 h 342666"/>
                <a:gd name="connsiteX129" fmla="*/ 301898 w 536111"/>
                <a:gd name="connsiteY129" fmla="*/ 132460 h 342666"/>
                <a:gd name="connsiteX130" fmla="*/ 329482 w 536111"/>
                <a:gd name="connsiteY130" fmla="*/ 150854 h 342666"/>
                <a:gd name="connsiteX131" fmla="*/ 305987 w 536111"/>
                <a:gd name="connsiteY131" fmla="*/ 163115 h 342666"/>
                <a:gd name="connsiteX132" fmla="*/ 278403 w 536111"/>
                <a:gd name="connsiteY132" fmla="*/ 144721 h 342666"/>
                <a:gd name="connsiteX133" fmla="*/ 301898 w 536111"/>
                <a:gd name="connsiteY133" fmla="*/ 132460 h 342666"/>
                <a:gd name="connsiteX134" fmla="*/ 333571 w 536111"/>
                <a:gd name="connsiteY134" fmla="*/ 152899 h 342666"/>
                <a:gd name="connsiteX135" fmla="*/ 359110 w 536111"/>
                <a:gd name="connsiteY135" fmla="*/ 169241 h 342666"/>
                <a:gd name="connsiteX136" fmla="*/ 335615 w 536111"/>
                <a:gd name="connsiteY136" fmla="*/ 181501 h 342666"/>
                <a:gd name="connsiteX137" fmla="*/ 310069 w 536111"/>
                <a:gd name="connsiteY137" fmla="*/ 165159 h 342666"/>
                <a:gd name="connsiteX138" fmla="*/ 333571 w 536111"/>
                <a:gd name="connsiteY138" fmla="*/ 152899 h 342666"/>
                <a:gd name="connsiteX139" fmla="*/ 362173 w 536111"/>
                <a:gd name="connsiteY139" fmla="*/ 172304 h 342666"/>
                <a:gd name="connsiteX140" fmla="*/ 387719 w 536111"/>
                <a:gd name="connsiteY140" fmla="*/ 189672 h 342666"/>
                <a:gd name="connsiteX141" fmla="*/ 364218 w 536111"/>
                <a:gd name="connsiteY141" fmla="*/ 201933 h 342666"/>
                <a:gd name="connsiteX142" fmla="*/ 338678 w 536111"/>
                <a:gd name="connsiteY142" fmla="*/ 184565 h 342666"/>
                <a:gd name="connsiteX143" fmla="*/ 362173 w 536111"/>
                <a:gd name="connsiteY143" fmla="*/ 172304 h 342666"/>
                <a:gd name="connsiteX144" fmla="*/ 391801 w 536111"/>
                <a:gd name="connsiteY144" fmla="*/ 191717 h 342666"/>
                <a:gd name="connsiteX145" fmla="*/ 415303 w 536111"/>
                <a:gd name="connsiteY145" fmla="*/ 207040 h 342666"/>
                <a:gd name="connsiteX146" fmla="*/ 391801 w 536111"/>
                <a:gd name="connsiteY146" fmla="*/ 219301 h 342666"/>
                <a:gd name="connsiteX147" fmla="*/ 368307 w 536111"/>
                <a:gd name="connsiteY147" fmla="*/ 203977 h 342666"/>
                <a:gd name="connsiteX148" fmla="*/ 391801 w 536111"/>
                <a:gd name="connsiteY148" fmla="*/ 191717 h 342666"/>
                <a:gd name="connsiteX149" fmla="*/ 420411 w 536111"/>
                <a:gd name="connsiteY149" fmla="*/ 209085 h 342666"/>
                <a:gd name="connsiteX150" fmla="*/ 445950 w 536111"/>
                <a:gd name="connsiteY150" fmla="*/ 226453 h 342666"/>
                <a:gd name="connsiteX151" fmla="*/ 422455 w 536111"/>
                <a:gd name="connsiteY151" fmla="*/ 238713 h 342666"/>
                <a:gd name="connsiteX152" fmla="*/ 396909 w 536111"/>
                <a:gd name="connsiteY152" fmla="*/ 221345 h 342666"/>
                <a:gd name="connsiteX153" fmla="*/ 420411 w 536111"/>
                <a:gd name="connsiteY153" fmla="*/ 209085 h 342666"/>
                <a:gd name="connsiteX154" fmla="*/ 450039 w 536111"/>
                <a:gd name="connsiteY154" fmla="*/ 229516 h 342666"/>
                <a:gd name="connsiteX155" fmla="*/ 475578 w 536111"/>
                <a:gd name="connsiteY155" fmla="*/ 246884 h 342666"/>
                <a:gd name="connsiteX156" fmla="*/ 452084 w 536111"/>
                <a:gd name="connsiteY156" fmla="*/ 259144 h 342666"/>
                <a:gd name="connsiteX157" fmla="*/ 426537 w 536111"/>
                <a:gd name="connsiteY157" fmla="*/ 241776 h 342666"/>
                <a:gd name="connsiteX158" fmla="*/ 450039 w 536111"/>
                <a:gd name="connsiteY158" fmla="*/ 229516 h 342666"/>
                <a:gd name="connsiteX159" fmla="*/ 432671 w 536111"/>
                <a:gd name="connsiteY159" fmla="*/ 249955 h 342666"/>
                <a:gd name="connsiteX160" fmla="*/ 409169 w 536111"/>
                <a:gd name="connsiteY160" fmla="*/ 262215 h 342666"/>
                <a:gd name="connsiteX161" fmla="*/ 387719 w 536111"/>
                <a:gd name="connsiteY161" fmla="*/ 247910 h 342666"/>
                <a:gd name="connsiteX162" fmla="*/ 411214 w 536111"/>
                <a:gd name="connsiteY162" fmla="*/ 235650 h 342666"/>
                <a:gd name="connsiteX163" fmla="*/ 432671 w 536111"/>
                <a:gd name="connsiteY163" fmla="*/ 249955 h 342666"/>
                <a:gd name="connsiteX164" fmla="*/ 409169 w 536111"/>
                <a:gd name="connsiteY164" fmla="*/ 267323 h 342666"/>
                <a:gd name="connsiteX165" fmla="*/ 386693 w 536111"/>
                <a:gd name="connsiteY165" fmla="*/ 279583 h 342666"/>
                <a:gd name="connsiteX166" fmla="*/ 368307 w 536111"/>
                <a:gd name="connsiteY166" fmla="*/ 267323 h 342666"/>
                <a:gd name="connsiteX167" fmla="*/ 390783 w 536111"/>
                <a:gd name="connsiteY167" fmla="*/ 255063 h 342666"/>
                <a:gd name="connsiteX168" fmla="*/ 409169 w 536111"/>
                <a:gd name="connsiteY168" fmla="*/ 267323 h 342666"/>
                <a:gd name="connsiteX169" fmla="*/ 386693 w 536111"/>
                <a:gd name="connsiteY169" fmla="*/ 283665 h 342666"/>
                <a:gd name="connsiteX170" fmla="*/ 406106 w 536111"/>
                <a:gd name="connsiteY170" fmla="*/ 296951 h 342666"/>
                <a:gd name="connsiteX171" fmla="*/ 383630 w 536111"/>
                <a:gd name="connsiteY171" fmla="*/ 309204 h 342666"/>
                <a:gd name="connsiteX172" fmla="*/ 364218 w 536111"/>
                <a:gd name="connsiteY172" fmla="*/ 295925 h 342666"/>
                <a:gd name="connsiteX173" fmla="*/ 386693 w 536111"/>
                <a:gd name="connsiteY173" fmla="*/ 283665 h 342666"/>
                <a:gd name="connsiteX174" fmla="*/ 360136 w 536111"/>
                <a:gd name="connsiteY174" fmla="*/ 293881 h 342666"/>
                <a:gd name="connsiteX175" fmla="*/ 341742 w 536111"/>
                <a:gd name="connsiteY175" fmla="*/ 281620 h 342666"/>
                <a:gd name="connsiteX176" fmla="*/ 364218 w 536111"/>
                <a:gd name="connsiteY176" fmla="*/ 269360 h 342666"/>
                <a:gd name="connsiteX177" fmla="*/ 382611 w 536111"/>
                <a:gd name="connsiteY177" fmla="*/ 281620 h 342666"/>
                <a:gd name="connsiteX178" fmla="*/ 360136 w 536111"/>
                <a:gd name="connsiteY178" fmla="*/ 293881 h 342666"/>
                <a:gd name="connsiteX179" fmla="*/ 337660 w 536111"/>
                <a:gd name="connsiteY179" fmla="*/ 278557 h 342666"/>
                <a:gd name="connsiteX180" fmla="*/ 319266 w 536111"/>
                <a:gd name="connsiteY180" fmla="*/ 266297 h 342666"/>
                <a:gd name="connsiteX181" fmla="*/ 341742 w 536111"/>
                <a:gd name="connsiteY181" fmla="*/ 254037 h 342666"/>
                <a:gd name="connsiteX182" fmla="*/ 360136 w 536111"/>
                <a:gd name="connsiteY182" fmla="*/ 266297 h 342666"/>
                <a:gd name="connsiteX183" fmla="*/ 337660 w 536111"/>
                <a:gd name="connsiteY183" fmla="*/ 278557 h 342666"/>
                <a:gd name="connsiteX184" fmla="*/ 315177 w 536111"/>
                <a:gd name="connsiteY184" fmla="*/ 264252 h 342666"/>
                <a:gd name="connsiteX185" fmla="*/ 295771 w 536111"/>
                <a:gd name="connsiteY185" fmla="*/ 250974 h 342666"/>
                <a:gd name="connsiteX186" fmla="*/ 318247 w 536111"/>
                <a:gd name="connsiteY186" fmla="*/ 238713 h 342666"/>
                <a:gd name="connsiteX187" fmla="*/ 337660 w 536111"/>
                <a:gd name="connsiteY187" fmla="*/ 251992 h 342666"/>
                <a:gd name="connsiteX188" fmla="*/ 315177 w 536111"/>
                <a:gd name="connsiteY188" fmla="*/ 264252 h 342666"/>
                <a:gd name="connsiteX189" fmla="*/ 291682 w 536111"/>
                <a:gd name="connsiteY189" fmla="*/ 247910 h 342666"/>
                <a:gd name="connsiteX190" fmla="*/ 266143 w 536111"/>
                <a:gd name="connsiteY190" fmla="*/ 231561 h 342666"/>
                <a:gd name="connsiteX191" fmla="*/ 288619 w 536111"/>
                <a:gd name="connsiteY191" fmla="*/ 219301 h 342666"/>
                <a:gd name="connsiteX192" fmla="*/ 314158 w 536111"/>
                <a:gd name="connsiteY192" fmla="*/ 235650 h 342666"/>
                <a:gd name="connsiteX193" fmla="*/ 291682 w 536111"/>
                <a:gd name="connsiteY193" fmla="*/ 247910 h 342666"/>
                <a:gd name="connsiteX194" fmla="*/ 263080 w 536111"/>
                <a:gd name="connsiteY194" fmla="*/ 229516 h 342666"/>
                <a:gd name="connsiteX195" fmla="*/ 239578 w 536111"/>
                <a:gd name="connsiteY195" fmla="*/ 214193 h 342666"/>
                <a:gd name="connsiteX196" fmla="*/ 262054 w 536111"/>
                <a:gd name="connsiteY196" fmla="*/ 201933 h 342666"/>
                <a:gd name="connsiteX197" fmla="*/ 285556 w 536111"/>
                <a:gd name="connsiteY197" fmla="*/ 217256 h 342666"/>
                <a:gd name="connsiteX198" fmla="*/ 263080 w 536111"/>
                <a:gd name="connsiteY198" fmla="*/ 229516 h 342666"/>
                <a:gd name="connsiteX199" fmla="*/ 235489 w 536111"/>
                <a:gd name="connsiteY199" fmla="*/ 211130 h 342666"/>
                <a:gd name="connsiteX200" fmla="*/ 211994 w 536111"/>
                <a:gd name="connsiteY200" fmla="*/ 195806 h 342666"/>
                <a:gd name="connsiteX201" fmla="*/ 234470 w 536111"/>
                <a:gd name="connsiteY201" fmla="*/ 183546 h 342666"/>
                <a:gd name="connsiteX202" fmla="*/ 257965 w 536111"/>
                <a:gd name="connsiteY202" fmla="*/ 198869 h 342666"/>
                <a:gd name="connsiteX203" fmla="*/ 235489 w 536111"/>
                <a:gd name="connsiteY203" fmla="*/ 211130 h 342666"/>
                <a:gd name="connsiteX204" fmla="*/ 207905 w 536111"/>
                <a:gd name="connsiteY204" fmla="*/ 192743 h 342666"/>
                <a:gd name="connsiteX205" fmla="*/ 183385 w 536111"/>
                <a:gd name="connsiteY205" fmla="*/ 176394 h 342666"/>
                <a:gd name="connsiteX206" fmla="*/ 205861 w 536111"/>
                <a:gd name="connsiteY206" fmla="*/ 164133 h 342666"/>
                <a:gd name="connsiteX207" fmla="*/ 230381 w 536111"/>
                <a:gd name="connsiteY207" fmla="*/ 180483 h 342666"/>
                <a:gd name="connsiteX208" fmla="*/ 207905 w 536111"/>
                <a:gd name="connsiteY208" fmla="*/ 192743 h 342666"/>
                <a:gd name="connsiteX209" fmla="*/ 180322 w 536111"/>
                <a:gd name="connsiteY209" fmla="*/ 174349 h 342666"/>
                <a:gd name="connsiteX210" fmla="*/ 155801 w 536111"/>
                <a:gd name="connsiteY210" fmla="*/ 158007 h 342666"/>
                <a:gd name="connsiteX211" fmla="*/ 178277 w 536111"/>
                <a:gd name="connsiteY211" fmla="*/ 145747 h 342666"/>
                <a:gd name="connsiteX212" fmla="*/ 202797 w 536111"/>
                <a:gd name="connsiteY212" fmla="*/ 162089 h 342666"/>
                <a:gd name="connsiteX213" fmla="*/ 180322 w 536111"/>
                <a:gd name="connsiteY213" fmla="*/ 174349 h 342666"/>
                <a:gd name="connsiteX214" fmla="*/ 151719 w 536111"/>
                <a:gd name="connsiteY214" fmla="*/ 155962 h 342666"/>
                <a:gd name="connsiteX215" fmla="*/ 128217 w 536111"/>
                <a:gd name="connsiteY215" fmla="*/ 140639 h 342666"/>
                <a:gd name="connsiteX216" fmla="*/ 150693 w 536111"/>
                <a:gd name="connsiteY216" fmla="*/ 128379 h 342666"/>
                <a:gd name="connsiteX217" fmla="*/ 174195 w 536111"/>
                <a:gd name="connsiteY217" fmla="*/ 143702 h 342666"/>
                <a:gd name="connsiteX218" fmla="*/ 151719 w 536111"/>
                <a:gd name="connsiteY218" fmla="*/ 155962 h 342666"/>
                <a:gd name="connsiteX219" fmla="*/ 125154 w 536111"/>
                <a:gd name="connsiteY219" fmla="*/ 138594 h 342666"/>
                <a:gd name="connsiteX220" fmla="*/ 101660 w 536111"/>
                <a:gd name="connsiteY220" fmla="*/ 123271 h 342666"/>
                <a:gd name="connsiteX221" fmla="*/ 124136 w 536111"/>
                <a:gd name="connsiteY221" fmla="*/ 111010 h 342666"/>
                <a:gd name="connsiteX222" fmla="*/ 147630 w 536111"/>
                <a:gd name="connsiteY222" fmla="*/ 126334 h 342666"/>
                <a:gd name="connsiteX223" fmla="*/ 125154 w 536111"/>
                <a:gd name="connsiteY223" fmla="*/ 138594 h 342666"/>
                <a:gd name="connsiteX224" fmla="*/ 97571 w 536111"/>
                <a:gd name="connsiteY224" fmla="*/ 120200 h 342666"/>
                <a:gd name="connsiteX225" fmla="*/ 73050 w 536111"/>
                <a:gd name="connsiteY225" fmla="*/ 103858 h 342666"/>
                <a:gd name="connsiteX226" fmla="*/ 95526 w 536111"/>
                <a:gd name="connsiteY226" fmla="*/ 91598 h 342666"/>
                <a:gd name="connsiteX227" fmla="*/ 120046 w 536111"/>
                <a:gd name="connsiteY227" fmla="*/ 107947 h 342666"/>
                <a:gd name="connsiteX228" fmla="*/ 97571 w 536111"/>
                <a:gd name="connsiteY228" fmla="*/ 120200 h 342666"/>
                <a:gd name="connsiteX229" fmla="*/ 79184 w 536111"/>
                <a:gd name="connsiteY229" fmla="*/ 48691 h 342666"/>
                <a:gd name="connsiteX230" fmla="*/ 125154 w 536111"/>
                <a:gd name="connsiteY230" fmla="*/ 79338 h 342666"/>
                <a:gd name="connsiteX231" fmla="*/ 101660 w 536111"/>
                <a:gd name="connsiteY231" fmla="*/ 91598 h 342666"/>
                <a:gd name="connsiteX232" fmla="*/ 56701 w 536111"/>
                <a:gd name="connsiteY232" fmla="*/ 61970 h 342666"/>
                <a:gd name="connsiteX233" fmla="*/ 79184 w 536111"/>
                <a:gd name="connsiteY233" fmla="*/ 48691 h 342666"/>
                <a:gd name="connsiteX234" fmla="*/ 104723 w 536111"/>
                <a:gd name="connsiteY234" fmla="*/ 33360 h 342666"/>
                <a:gd name="connsiteX235" fmla="*/ 142522 w 536111"/>
                <a:gd name="connsiteY235" fmla="*/ 58906 h 342666"/>
                <a:gd name="connsiteX236" fmla="*/ 119028 w 536111"/>
                <a:gd name="connsiteY236" fmla="*/ 71167 h 342666"/>
                <a:gd name="connsiteX237" fmla="*/ 82247 w 536111"/>
                <a:gd name="connsiteY237" fmla="*/ 46646 h 342666"/>
                <a:gd name="connsiteX238" fmla="*/ 104723 w 536111"/>
                <a:gd name="connsiteY238" fmla="*/ 33360 h 342666"/>
                <a:gd name="connsiteX239" fmla="*/ 131281 w 536111"/>
                <a:gd name="connsiteY239" fmla="*/ 18037 h 342666"/>
                <a:gd name="connsiteX240" fmla="*/ 155801 w 536111"/>
                <a:gd name="connsiteY240" fmla="*/ 34386 h 342666"/>
                <a:gd name="connsiteX241" fmla="*/ 132307 w 536111"/>
                <a:gd name="connsiteY241" fmla="*/ 46646 h 342666"/>
                <a:gd name="connsiteX242" fmla="*/ 108805 w 536111"/>
                <a:gd name="connsiteY242" fmla="*/ 31323 h 342666"/>
                <a:gd name="connsiteX243" fmla="*/ 131281 w 536111"/>
                <a:gd name="connsiteY243" fmla="*/ 18037 h 342666"/>
                <a:gd name="connsiteX244" fmla="*/ 177258 w 536111"/>
                <a:gd name="connsiteY244" fmla="*/ 15999 h 342666"/>
                <a:gd name="connsiteX245" fmla="*/ 154783 w 536111"/>
                <a:gd name="connsiteY245" fmla="*/ 28252 h 342666"/>
                <a:gd name="connsiteX246" fmla="*/ 135370 w 536111"/>
                <a:gd name="connsiteY246" fmla="*/ 15999 h 342666"/>
                <a:gd name="connsiteX247" fmla="*/ 156827 w 536111"/>
                <a:gd name="connsiteY247" fmla="*/ 3739 h 342666"/>
                <a:gd name="connsiteX248" fmla="*/ 177258 w 536111"/>
                <a:gd name="connsiteY248" fmla="*/ 15999 h 342666"/>
                <a:gd name="connsiteX249" fmla="*/ 204842 w 536111"/>
                <a:gd name="connsiteY249" fmla="*/ 34386 h 342666"/>
                <a:gd name="connsiteX250" fmla="*/ 182366 w 536111"/>
                <a:gd name="connsiteY250" fmla="*/ 46646 h 342666"/>
                <a:gd name="connsiteX251" fmla="*/ 158872 w 536111"/>
                <a:gd name="connsiteY251" fmla="*/ 31323 h 342666"/>
                <a:gd name="connsiteX252" fmla="*/ 181348 w 536111"/>
                <a:gd name="connsiteY252" fmla="*/ 19063 h 342666"/>
                <a:gd name="connsiteX253" fmla="*/ 204842 w 536111"/>
                <a:gd name="connsiteY253" fmla="*/ 34386 h 342666"/>
                <a:gd name="connsiteX254" fmla="*/ 229362 w 536111"/>
                <a:gd name="connsiteY254" fmla="*/ 50728 h 342666"/>
                <a:gd name="connsiteX255" fmla="*/ 206887 w 536111"/>
                <a:gd name="connsiteY255" fmla="*/ 62988 h 342666"/>
                <a:gd name="connsiteX256" fmla="*/ 185429 w 536111"/>
                <a:gd name="connsiteY256" fmla="*/ 48691 h 342666"/>
                <a:gd name="connsiteX257" fmla="*/ 207905 w 536111"/>
                <a:gd name="connsiteY257" fmla="*/ 36431 h 342666"/>
                <a:gd name="connsiteX258" fmla="*/ 229362 w 536111"/>
                <a:gd name="connsiteY258" fmla="*/ 50728 h 342666"/>
                <a:gd name="connsiteX259" fmla="*/ 256946 w 536111"/>
                <a:gd name="connsiteY259" fmla="*/ 70141 h 342666"/>
                <a:gd name="connsiteX260" fmla="*/ 233452 w 536111"/>
                <a:gd name="connsiteY260" fmla="*/ 82401 h 342666"/>
                <a:gd name="connsiteX261" fmla="*/ 208931 w 536111"/>
                <a:gd name="connsiteY261" fmla="*/ 66059 h 342666"/>
                <a:gd name="connsiteX262" fmla="*/ 232426 w 536111"/>
                <a:gd name="connsiteY262" fmla="*/ 53799 h 342666"/>
                <a:gd name="connsiteX263" fmla="*/ 256946 w 536111"/>
                <a:gd name="connsiteY263" fmla="*/ 70141 h 342666"/>
                <a:gd name="connsiteX264" fmla="*/ 288619 w 536111"/>
                <a:gd name="connsiteY264" fmla="*/ 90579 h 342666"/>
                <a:gd name="connsiteX265" fmla="*/ 265117 w 536111"/>
                <a:gd name="connsiteY265" fmla="*/ 102832 h 342666"/>
                <a:gd name="connsiteX266" fmla="*/ 237534 w 536111"/>
                <a:gd name="connsiteY266" fmla="*/ 84445 h 342666"/>
                <a:gd name="connsiteX267" fmla="*/ 261035 w 536111"/>
                <a:gd name="connsiteY267" fmla="*/ 72185 h 342666"/>
                <a:gd name="connsiteX268" fmla="*/ 288619 w 536111"/>
                <a:gd name="connsiteY268" fmla="*/ 90579 h 342666"/>
                <a:gd name="connsiteX269" fmla="*/ 317221 w 536111"/>
                <a:gd name="connsiteY269" fmla="*/ 109985 h 342666"/>
                <a:gd name="connsiteX270" fmla="*/ 293727 w 536111"/>
                <a:gd name="connsiteY270" fmla="*/ 122245 h 342666"/>
                <a:gd name="connsiteX271" fmla="*/ 268188 w 536111"/>
                <a:gd name="connsiteY271" fmla="*/ 105903 h 342666"/>
                <a:gd name="connsiteX272" fmla="*/ 291682 w 536111"/>
                <a:gd name="connsiteY272" fmla="*/ 93642 h 342666"/>
                <a:gd name="connsiteX273" fmla="*/ 317221 w 536111"/>
                <a:gd name="connsiteY273" fmla="*/ 109985 h 342666"/>
                <a:gd name="connsiteX274" fmla="*/ 347876 w 536111"/>
                <a:gd name="connsiteY274" fmla="*/ 129397 h 342666"/>
                <a:gd name="connsiteX275" fmla="*/ 324374 w 536111"/>
                <a:gd name="connsiteY275" fmla="*/ 141657 h 342666"/>
                <a:gd name="connsiteX276" fmla="*/ 298835 w 536111"/>
                <a:gd name="connsiteY276" fmla="*/ 124289 h 342666"/>
                <a:gd name="connsiteX277" fmla="*/ 322329 w 536111"/>
                <a:gd name="connsiteY277" fmla="*/ 112029 h 342666"/>
                <a:gd name="connsiteX278" fmla="*/ 347876 w 536111"/>
                <a:gd name="connsiteY278" fmla="*/ 129397 h 342666"/>
                <a:gd name="connsiteX279" fmla="*/ 374433 w 536111"/>
                <a:gd name="connsiteY279" fmla="*/ 147791 h 342666"/>
                <a:gd name="connsiteX280" fmla="*/ 350939 w 536111"/>
                <a:gd name="connsiteY280" fmla="*/ 160044 h 342666"/>
                <a:gd name="connsiteX281" fmla="*/ 327437 w 536111"/>
                <a:gd name="connsiteY281" fmla="*/ 144721 h 342666"/>
                <a:gd name="connsiteX282" fmla="*/ 350939 w 536111"/>
                <a:gd name="connsiteY282" fmla="*/ 132460 h 342666"/>
                <a:gd name="connsiteX283" fmla="*/ 374433 w 536111"/>
                <a:gd name="connsiteY283" fmla="*/ 147791 h 342666"/>
                <a:gd name="connsiteX284" fmla="*/ 404061 w 536111"/>
                <a:gd name="connsiteY284" fmla="*/ 167197 h 342666"/>
                <a:gd name="connsiteX285" fmla="*/ 380567 w 536111"/>
                <a:gd name="connsiteY285" fmla="*/ 179457 h 342666"/>
                <a:gd name="connsiteX286" fmla="*/ 355028 w 536111"/>
                <a:gd name="connsiteY286" fmla="*/ 162089 h 342666"/>
                <a:gd name="connsiteX287" fmla="*/ 378522 w 536111"/>
                <a:gd name="connsiteY287" fmla="*/ 149829 h 342666"/>
                <a:gd name="connsiteX288" fmla="*/ 404061 w 536111"/>
                <a:gd name="connsiteY288" fmla="*/ 167197 h 342666"/>
                <a:gd name="connsiteX289" fmla="*/ 433690 w 536111"/>
                <a:gd name="connsiteY289" fmla="*/ 186609 h 342666"/>
                <a:gd name="connsiteX290" fmla="*/ 410195 w 536111"/>
                <a:gd name="connsiteY290" fmla="*/ 198869 h 342666"/>
                <a:gd name="connsiteX291" fmla="*/ 384649 w 536111"/>
                <a:gd name="connsiteY291" fmla="*/ 181501 h 342666"/>
                <a:gd name="connsiteX292" fmla="*/ 408151 w 536111"/>
                <a:gd name="connsiteY292" fmla="*/ 169241 h 342666"/>
                <a:gd name="connsiteX293" fmla="*/ 433690 w 536111"/>
                <a:gd name="connsiteY293" fmla="*/ 186609 h 342666"/>
                <a:gd name="connsiteX294" fmla="*/ 463318 w 536111"/>
                <a:gd name="connsiteY294" fmla="*/ 207040 h 342666"/>
                <a:gd name="connsiteX295" fmla="*/ 439823 w 536111"/>
                <a:gd name="connsiteY295" fmla="*/ 219301 h 342666"/>
                <a:gd name="connsiteX296" fmla="*/ 413258 w 536111"/>
                <a:gd name="connsiteY296" fmla="*/ 201933 h 342666"/>
                <a:gd name="connsiteX297" fmla="*/ 436753 w 536111"/>
                <a:gd name="connsiteY297" fmla="*/ 189672 h 342666"/>
                <a:gd name="connsiteX298" fmla="*/ 463318 w 536111"/>
                <a:gd name="connsiteY298" fmla="*/ 207040 h 342666"/>
                <a:gd name="connsiteX299" fmla="*/ 492946 w 536111"/>
                <a:gd name="connsiteY299" fmla="*/ 226453 h 342666"/>
                <a:gd name="connsiteX300" fmla="*/ 469452 w 536111"/>
                <a:gd name="connsiteY300" fmla="*/ 238713 h 342666"/>
                <a:gd name="connsiteX301" fmla="*/ 442887 w 536111"/>
                <a:gd name="connsiteY301" fmla="*/ 221345 h 342666"/>
                <a:gd name="connsiteX302" fmla="*/ 466381 w 536111"/>
                <a:gd name="connsiteY302" fmla="*/ 209085 h 342666"/>
                <a:gd name="connsiteX303" fmla="*/ 492946 w 536111"/>
                <a:gd name="connsiteY303" fmla="*/ 226453 h 342666"/>
                <a:gd name="connsiteX304" fmla="*/ 509296 w 536111"/>
                <a:gd name="connsiteY304" fmla="*/ 263234 h 342666"/>
                <a:gd name="connsiteX305" fmla="*/ 474560 w 536111"/>
                <a:gd name="connsiteY305" fmla="*/ 240758 h 342666"/>
                <a:gd name="connsiteX306" fmla="*/ 498054 w 536111"/>
                <a:gd name="connsiteY306" fmla="*/ 228498 h 342666"/>
                <a:gd name="connsiteX307" fmla="*/ 532790 w 536111"/>
                <a:gd name="connsiteY307" fmla="*/ 250974 h 342666"/>
                <a:gd name="connsiteX308" fmla="*/ 509296 w 536111"/>
                <a:gd name="connsiteY308" fmla="*/ 263234 h 342666"/>
                <a:gd name="connsiteX309" fmla="*/ 482731 w 536111"/>
                <a:gd name="connsiteY309" fmla="*/ 278557 h 342666"/>
                <a:gd name="connsiteX310" fmla="*/ 456166 w 536111"/>
                <a:gd name="connsiteY310" fmla="*/ 261189 h 342666"/>
                <a:gd name="connsiteX311" fmla="*/ 479667 w 536111"/>
                <a:gd name="connsiteY311" fmla="*/ 248929 h 342666"/>
                <a:gd name="connsiteX312" fmla="*/ 506225 w 536111"/>
                <a:gd name="connsiteY312" fmla="*/ 266297 h 342666"/>
                <a:gd name="connsiteX313" fmla="*/ 482731 w 536111"/>
                <a:gd name="connsiteY313" fmla="*/ 278557 h 342666"/>
                <a:gd name="connsiteX314" fmla="*/ 456166 w 536111"/>
                <a:gd name="connsiteY314" fmla="*/ 292862 h 342666"/>
                <a:gd name="connsiteX315" fmla="*/ 414277 w 536111"/>
                <a:gd name="connsiteY315" fmla="*/ 265278 h 342666"/>
                <a:gd name="connsiteX316" fmla="*/ 437779 w 536111"/>
                <a:gd name="connsiteY316" fmla="*/ 253018 h 342666"/>
                <a:gd name="connsiteX317" fmla="*/ 479667 w 536111"/>
                <a:gd name="connsiteY317" fmla="*/ 280602 h 342666"/>
                <a:gd name="connsiteX318" fmla="*/ 456166 w 536111"/>
                <a:gd name="connsiteY318" fmla="*/ 292862 h 342666"/>
                <a:gd name="connsiteX319" fmla="*/ 430627 w 536111"/>
                <a:gd name="connsiteY319" fmla="*/ 308185 h 342666"/>
                <a:gd name="connsiteX320" fmla="*/ 390783 w 536111"/>
                <a:gd name="connsiteY320" fmla="*/ 281620 h 342666"/>
                <a:gd name="connsiteX321" fmla="*/ 413258 w 536111"/>
                <a:gd name="connsiteY321" fmla="*/ 269360 h 342666"/>
                <a:gd name="connsiteX322" fmla="*/ 452084 w 536111"/>
                <a:gd name="connsiteY322" fmla="*/ 294907 h 342666"/>
                <a:gd name="connsiteX323" fmla="*/ 430627 w 536111"/>
                <a:gd name="connsiteY323" fmla="*/ 308185 h 342666"/>
                <a:gd name="connsiteX324" fmla="*/ 405087 w 536111"/>
                <a:gd name="connsiteY324" fmla="*/ 323509 h 342666"/>
                <a:gd name="connsiteX325" fmla="*/ 386693 w 536111"/>
                <a:gd name="connsiteY325" fmla="*/ 311249 h 342666"/>
                <a:gd name="connsiteX326" fmla="*/ 409169 w 536111"/>
                <a:gd name="connsiteY326" fmla="*/ 298988 h 342666"/>
                <a:gd name="connsiteX327" fmla="*/ 425519 w 536111"/>
                <a:gd name="connsiteY327" fmla="*/ 310230 h 342666"/>
                <a:gd name="connsiteX328" fmla="*/ 405087 w 536111"/>
                <a:gd name="connsiteY328" fmla="*/ 323509 h 342666"/>
                <a:gd name="connsiteX329" fmla="*/ 362173 w 536111"/>
                <a:gd name="connsiteY329" fmla="*/ 326572 h 342666"/>
                <a:gd name="connsiteX330" fmla="*/ 384649 w 536111"/>
                <a:gd name="connsiteY330" fmla="*/ 313293 h 342666"/>
                <a:gd name="connsiteX331" fmla="*/ 400998 w 536111"/>
                <a:gd name="connsiteY331" fmla="*/ 324535 h 342666"/>
                <a:gd name="connsiteX332" fmla="*/ 379541 w 536111"/>
                <a:gd name="connsiteY332" fmla="*/ 337814 h 342666"/>
                <a:gd name="connsiteX333" fmla="*/ 362173 w 536111"/>
                <a:gd name="connsiteY333" fmla="*/ 326572 h 342666"/>
                <a:gd name="connsiteX334" fmla="*/ 338678 w 536111"/>
                <a:gd name="connsiteY334" fmla="*/ 311249 h 342666"/>
                <a:gd name="connsiteX335" fmla="*/ 361154 w 536111"/>
                <a:gd name="connsiteY335" fmla="*/ 298988 h 342666"/>
                <a:gd name="connsiteX336" fmla="*/ 380567 w 536111"/>
                <a:gd name="connsiteY336" fmla="*/ 312275 h 342666"/>
                <a:gd name="connsiteX337" fmla="*/ 358091 w 536111"/>
                <a:gd name="connsiteY337" fmla="*/ 324535 h 342666"/>
                <a:gd name="connsiteX338" fmla="*/ 338678 w 536111"/>
                <a:gd name="connsiteY338" fmla="*/ 311249 h 342666"/>
                <a:gd name="connsiteX339" fmla="*/ 317221 w 536111"/>
                <a:gd name="connsiteY339" fmla="*/ 296951 h 342666"/>
                <a:gd name="connsiteX340" fmla="*/ 339697 w 536111"/>
                <a:gd name="connsiteY340" fmla="*/ 284691 h 342666"/>
                <a:gd name="connsiteX341" fmla="*/ 358091 w 536111"/>
                <a:gd name="connsiteY341" fmla="*/ 296951 h 342666"/>
                <a:gd name="connsiteX342" fmla="*/ 335615 w 536111"/>
                <a:gd name="connsiteY342" fmla="*/ 309204 h 342666"/>
                <a:gd name="connsiteX343" fmla="*/ 317221 w 536111"/>
                <a:gd name="connsiteY343" fmla="*/ 296951 h 342666"/>
                <a:gd name="connsiteX344" fmla="*/ 294745 w 536111"/>
                <a:gd name="connsiteY344" fmla="*/ 282646 h 342666"/>
                <a:gd name="connsiteX345" fmla="*/ 317221 w 536111"/>
                <a:gd name="connsiteY345" fmla="*/ 270386 h 342666"/>
                <a:gd name="connsiteX346" fmla="*/ 335615 w 536111"/>
                <a:gd name="connsiteY346" fmla="*/ 282646 h 342666"/>
                <a:gd name="connsiteX347" fmla="*/ 313139 w 536111"/>
                <a:gd name="connsiteY347" fmla="*/ 294907 h 342666"/>
                <a:gd name="connsiteX348" fmla="*/ 294745 w 536111"/>
                <a:gd name="connsiteY348" fmla="*/ 282646 h 342666"/>
                <a:gd name="connsiteX349" fmla="*/ 272270 w 536111"/>
                <a:gd name="connsiteY349" fmla="*/ 267323 h 342666"/>
                <a:gd name="connsiteX350" fmla="*/ 295771 w 536111"/>
                <a:gd name="connsiteY350" fmla="*/ 255063 h 342666"/>
                <a:gd name="connsiteX351" fmla="*/ 314158 w 536111"/>
                <a:gd name="connsiteY351" fmla="*/ 267323 h 342666"/>
                <a:gd name="connsiteX352" fmla="*/ 291682 w 536111"/>
                <a:gd name="connsiteY352" fmla="*/ 279583 h 342666"/>
                <a:gd name="connsiteX353" fmla="*/ 272270 w 536111"/>
                <a:gd name="connsiteY353" fmla="*/ 267323 h 342666"/>
                <a:gd name="connsiteX354" fmla="*/ 247749 w 536111"/>
                <a:gd name="connsiteY354" fmla="*/ 251992 h 342666"/>
                <a:gd name="connsiteX355" fmla="*/ 271251 w 536111"/>
                <a:gd name="connsiteY355" fmla="*/ 239739 h 342666"/>
                <a:gd name="connsiteX356" fmla="*/ 291682 w 536111"/>
                <a:gd name="connsiteY356" fmla="*/ 253018 h 342666"/>
                <a:gd name="connsiteX357" fmla="*/ 268188 w 536111"/>
                <a:gd name="connsiteY357" fmla="*/ 265278 h 342666"/>
                <a:gd name="connsiteX358" fmla="*/ 247749 w 536111"/>
                <a:gd name="connsiteY358" fmla="*/ 251992 h 342666"/>
                <a:gd name="connsiteX359" fmla="*/ 226299 w 536111"/>
                <a:gd name="connsiteY359" fmla="*/ 237695 h 342666"/>
                <a:gd name="connsiteX360" fmla="*/ 249794 w 536111"/>
                <a:gd name="connsiteY360" fmla="*/ 225434 h 342666"/>
                <a:gd name="connsiteX361" fmla="*/ 268188 w 536111"/>
                <a:gd name="connsiteY361" fmla="*/ 237695 h 342666"/>
                <a:gd name="connsiteX362" fmla="*/ 244686 w 536111"/>
                <a:gd name="connsiteY362" fmla="*/ 249955 h 342666"/>
                <a:gd name="connsiteX363" fmla="*/ 226299 w 536111"/>
                <a:gd name="connsiteY363" fmla="*/ 237695 h 342666"/>
                <a:gd name="connsiteX364" fmla="*/ 116983 w 536111"/>
                <a:gd name="connsiteY364" fmla="*/ 165159 h 342666"/>
                <a:gd name="connsiteX365" fmla="*/ 140478 w 536111"/>
                <a:gd name="connsiteY365" fmla="*/ 152899 h 342666"/>
                <a:gd name="connsiteX366" fmla="*/ 245712 w 536111"/>
                <a:gd name="connsiteY366" fmla="*/ 222371 h 342666"/>
                <a:gd name="connsiteX367" fmla="*/ 222210 w 536111"/>
                <a:gd name="connsiteY367" fmla="*/ 234624 h 342666"/>
                <a:gd name="connsiteX368" fmla="*/ 116983 w 536111"/>
                <a:gd name="connsiteY368" fmla="*/ 165159 h 342666"/>
                <a:gd name="connsiteX369" fmla="*/ 95526 w 536111"/>
                <a:gd name="connsiteY369" fmla="*/ 150854 h 342666"/>
                <a:gd name="connsiteX370" fmla="*/ 119028 w 536111"/>
                <a:gd name="connsiteY370" fmla="*/ 138594 h 342666"/>
                <a:gd name="connsiteX371" fmla="*/ 137415 w 536111"/>
                <a:gd name="connsiteY371" fmla="*/ 150854 h 342666"/>
                <a:gd name="connsiteX372" fmla="*/ 113913 w 536111"/>
                <a:gd name="connsiteY372" fmla="*/ 163115 h 342666"/>
                <a:gd name="connsiteX373" fmla="*/ 95526 w 536111"/>
                <a:gd name="connsiteY373" fmla="*/ 150854 h 342666"/>
                <a:gd name="connsiteX374" fmla="*/ 72031 w 536111"/>
                <a:gd name="connsiteY374" fmla="*/ 135531 h 342666"/>
                <a:gd name="connsiteX375" fmla="*/ 95526 w 536111"/>
                <a:gd name="connsiteY375" fmla="*/ 123271 h 342666"/>
                <a:gd name="connsiteX376" fmla="*/ 114939 w 536111"/>
                <a:gd name="connsiteY376" fmla="*/ 136550 h 342666"/>
                <a:gd name="connsiteX377" fmla="*/ 91437 w 536111"/>
                <a:gd name="connsiteY377" fmla="*/ 148810 h 342666"/>
                <a:gd name="connsiteX378" fmla="*/ 72031 w 536111"/>
                <a:gd name="connsiteY378" fmla="*/ 135531 h 342666"/>
                <a:gd name="connsiteX379" fmla="*/ 48530 w 536111"/>
                <a:gd name="connsiteY379" fmla="*/ 120200 h 342666"/>
                <a:gd name="connsiteX380" fmla="*/ 72031 w 536111"/>
                <a:gd name="connsiteY380" fmla="*/ 107947 h 342666"/>
                <a:gd name="connsiteX381" fmla="*/ 91437 w 536111"/>
                <a:gd name="connsiteY381" fmla="*/ 121226 h 342666"/>
                <a:gd name="connsiteX382" fmla="*/ 67942 w 536111"/>
                <a:gd name="connsiteY382" fmla="*/ 132460 h 342666"/>
                <a:gd name="connsiteX383" fmla="*/ 48530 w 536111"/>
                <a:gd name="connsiteY383" fmla="*/ 120200 h 342666"/>
                <a:gd name="connsiteX384" fmla="*/ 27080 w 536111"/>
                <a:gd name="connsiteY384" fmla="*/ 105903 h 342666"/>
                <a:gd name="connsiteX385" fmla="*/ 50574 w 536111"/>
                <a:gd name="connsiteY385" fmla="*/ 93642 h 342666"/>
                <a:gd name="connsiteX386" fmla="*/ 68961 w 536111"/>
                <a:gd name="connsiteY386" fmla="*/ 105903 h 342666"/>
                <a:gd name="connsiteX387" fmla="*/ 45466 w 536111"/>
                <a:gd name="connsiteY387" fmla="*/ 118163 h 342666"/>
                <a:gd name="connsiteX388" fmla="*/ 27080 w 536111"/>
                <a:gd name="connsiteY388" fmla="*/ 105903 h 342666"/>
                <a:gd name="connsiteX389" fmla="*/ 22991 w 536111"/>
                <a:gd name="connsiteY389" fmla="*/ 102832 h 342666"/>
                <a:gd name="connsiteX390" fmla="*/ 4604 w 536111"/>
                <a:gd name="connsiteY390" fmla="*/ 90579 h 342666"/>
                <a:gd name="connsiteX391" fmla="*/ 27080 w 536111"/>
                <a:gd name="connsiteY391" fmla="*/ 77293 h 342666"/>
                <a:gd name="connsiteX392" fmla="*/ 46485 w 536111"/>
                <a:gd name="connsiteY392" fmla="*/ 89553 h 342666"/>
                <a:gd name="connsiteX393" fmla="*/ 22991 w 536111"/>
                <a:gd name="connsiteY393" fmla="*/ 102832 h 34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536111" h="342666">
                  <a:moveTo>
                    <a:pt x="152738" y="669"/>
                  </a:moveTo>
                  <a:lnTo>
                    <a:pt x="1533" y="86490"/>
                  </a:lnTo>
                  <a:cubicBezTo>
                    <a:pt x="-511" y="87509"/>
                    <a:pt x="-511" y="91598"/>
                    <a:pt x="1533" y="92617"/>
                  </a:cubicBezTo>
                  <a:lnTo>
                    <a:pt x="376478" y="341903"/>
                  </a:lnTo>
                  <a:cubicBezTo>
                    <a:pt x="378522" y="342921"/>
                    <a:pt x="381586" y="342921"/>
                    <a:pt x="383630" y="341903"/>
                  </a:cubicBezTo>
                  <a:lnTo>
                    <a:pt x="533809" y="253018"/>
                  </a:lnTo>
                  <a:cubicBezTo>
                    <a:pt x="536879" y="250974"/>
                    <a:pt x="536879" y="246884"/>
                    <a:pt x="533809" y="245866"/>
                  </a:cubicBezTo>
                  <a:lnTo>
                    <a:pt x="159890" y="1695"/>
                  </a:lnTo>
                  <a:cubicBezTo>
                    <a:pt x="157846" y="-350"/>
                    <a:pt x="155801" y="-350"/>
                    <a:pt x="152738" y="669"/>
                  </a:cubicBezTo>
                  <a:close/>
                  <a:moveTo>
                    <a:pt x="52619" y="62988"/>
                  </a:moveTo>
                  <a:lnTo>
                    <a:pt x="91437" y="88535"/>
                  </a:lnTo>
                  <a:lnTo>
                    <a:pt x="68961" y="100795"/>
                  </a:lnTo>
                  <a:lnTo>
                    <a:pt x="31162" y="75249"/>
                  </a:lnTo>
                  <a:lnTo>
                    <a:pt x="52619" y="62988"/>
                  </a:lnTo>
                  <a:close/>
                  <a:moveTo>
                    <a:pt x="204842" y="99769"/>
                  </a:moveTo>
                  <a:lnTo>
                    <a:pt x="232426" y="118163"/>
                  </a:lnTo>
                  <a:lnTo>
                    <a:pt x="208931" y="130423"/>
                  </a:lnTo>
                  <a:lnTo>
                    <a:pt x="181348" y="112029"/>
                  </a:lnTo>
                  <a:lnTo>
                    <a:pt x="204842" y="99769"/>
                  </a:lnTo>
                  <a:close/>
                  <a:moveTo>
                    <a:pt x="178277" y="108966"/>
                  </a:moveTo>
                  <a:lnTo>
                    <a:pt x="153764" y="92617"/>
                  </a:lnTo>
                  <a:lnTo>
                    <a:pt x="177258" y="80356"/>
                  </a:lnTo>
                  <a:lnTo>
                    <a:pt x="201779" y="96706"/>
                  </a:lnTo>
                  <a:lnTo>
                    <a:pt x="178277" y="108966"/>
                  </a:lnTo>
                  <a:close/>
                  <a:moveTo>
                    <a:pt x="236515" y="120200"/>
                  </a:moveTo>
                  <a:lnTo>
                    <a:pt x="262054" y="136550"/>
                  </a:lnTo>
                  <a:lnTo>
                    <a:pt x="238559" y="148810"/>
                  </a:lnTo>
                  <a:lnTo>
                    <a:pt x="213013" y="132460"/>
                  </a:lnTo>
                  <a:lnTo>
                    <a:pt x="236515" y="120200"/>
                  </a:lnTo>
                  <a:close/>
                  <a:moveTo>
                    <a:pt x="265117" y="139613"/>
                  </a:moveTo>
                  <a:lnTo>
                    <a:pt x="290664" y="156981"/>
                  </a:lnTo>
                  <a:lnTo>
                    <a:pt x="267162" y="169241"/>
                  </a:lnTo>
                  <a:lnTo>
                    <a:pt x="241623" y="151873"/>
                  </a:lnTo>
                  <a:lnTo>
                    <a:pt x="265117" y="139613"/>
                  </a:lnTo>
                  <a:close/>
                  <a:moveTo>
                    <a:pt x="294745" y="159025"/>
                  </a:moveTo>
                  <a:lnTo>
                    <a:pt x="318247" y="174349"/>
                  </a:lnTo>
                  <a:lnTo>
                    <a:pt x="294745" y="186609"/>
                  </a:lnTo>
                  <a:lnTo>
                    <a:pt x="271251" y="171286"/>
                  </a:lnTo>
                  <a:lnTo>
                    <a:pt x="294745" y="159025"/>
                  </a:lnTo>
                  <a:close/>
                  <a:moveTo>
                    <a:pt x="322329" y="177412"/>
                  </a:moveTo>
                  <a:lnTo>
                    <a:pt x="347876" y="194780"/>
                  </a:lnTo>
                  <a:lnTo>
                    <a:pt x="324374" y="207040"/>
                  </a:lnTo>
                  <a:lnTo>
                    <a:pt x="298835" y="189672"/>
                  </a:lnTo>
                  <a:lnTo>
                    <a:pt x="322329" y="177412"/>
                  </a:lnTo>
                  <a:close/>
                  <a:moveTo>
                    <a:pt x="351957" y="196825"/>
                  </a:moveTo>
                  <a:lnTo>
                    <a:pt x="377504" y="214193"/>
                  </a:lnTo>
                  <a:lnTo>
                    <a:pt x="354002" y="226453"/>
                  </a:lnTo>
                  <a:lnTo>
                    <a:pt x="328463" y="209085"/>
                  </a:lnTo>
                  <a:lnTo>
                    <a:pt x="351957" y="196825"/>
                  </a:lnTo>
                  <a:close/>
                  <a:moveTo>
                    <a:pt x="381586" y="216237"/>
                  </a:moveTo>
                  <a:lnTo>
                    <a:pt x="408151" y="233605"/>
                  </a:lnTo>
                  <a:lnTo>
                    <a:pt x="384649" y="245866"/>
                  </a:lnTo>
                  <a:lnTo>
                    <a:pt x="358091" y="228498"/>
                  </a:lnTo>
                  <a:lnTo>
                    <a:pt x="381586" y="216237"/>
                  </a:lnTo>
                  <a:close/>
                  <a:moveTo>
                    <a:pt x="387719" y="253018"/>
                  </a:moveTo>
                  <a:lnTo>
                    <a:pt x="364218" y="265278"/>
                  </a:lnTo>
                  <a:lnTo>
                    <a:pt x="337660" y="247910"/>
                  </a:lnTo>
                  <a:lnTo>
                    <a:pt x="360136" y="235650"/>
                  </a:lnTo>
                  <a:lnTo>
                    <a:pt x="387719" y="253018"/>
                  </a:lnTo>
                  <a:close/>
                  <a:moveTo>
                    <a:pt x="334589" y="244847"/>
                  </a:moveTo>
                  <a:lnTo>
                    <a:pt x="310069" y="228498"/>
                  </a:lnTo>
                  <a:lnTo>
                    <a:pt x="332545" y="216237"/>
                  </a:lnTo>
                  <a:lnTo>
                    <a:pt x="357065" y="232587"/>
                  </a:lnTo>
                  <a:lnTo>
                    <a:pt x="334589" y="244847"/>
                  </a:lnTo>
                  <a:close/>
                  <a:moveTo>
                    <a:pt x="305987" y="226453"/>
                  </a:moveTo>
                  <a:lnTo>
                    <a:pt x="280448" y="210111"/>
                  </a:lnTo>
                  <a:lnTo>
                    <a:pt x="302924" y="197851"/>
                  </a:lnTo>
                  <a:lnTo>
                    <a:pt x="328463" y="214193"/>
                  </a:lnTo>
                  <a:lnTo>
                    <a:pt x="305987" y="226453"/>
                  </a:lnTo>
                  <a:close/>
                  <a:moveTo>
                    <a:pt x="277377" y="207040"/>
                  </a:moveTo>
                  <a:lnTo>
                    <a:pt x="252857" y="190698"/>
                  </a:lnTo>
                  <a:lnTo>
                    <a:pt x="275333" y="178438"/>
                  </a:lnTo>
                  <a:lnTo>
                    <a:pt x="299853" y="194780"/>
                  </a:lnTo>
                  <a:lnTo>
                    <a:pt x="277377" y="207040"/>
                  </a:lnTo>
                  <a:close/>
                  <a:moveTo>
                    <a:pt x="248775" y="188654"/>
                  </a:moveTo>
                  <a:lnTo>
                    <a:pt x="223229" y="172304"/>
                  </a:lnTo>
                  <a:lnTo>
                    <a:pt x="245712" y="160044"/>
                  </a:lnTo>
                  <a:lnTo>
                    <a:pt x="271251" y="176394"/>
                  </a:lnTo>
                  <a:lnTo>
                    <a:pt x="248775" y="188654"/>
                  </a:lnTo>
                  <a:close/>
                  <a:moveTo>
                    <a:pt x="220166" y="169241"/>
                  </a:moveTo>
                  <a:lnTo>
                    <a:pt x="194626" y="151873"/>
                  </a:lnTo>
                  <a:lnTo>
                    <a:pt x="217102" y="139613"/>
                  </a:lnTo>
                  <a:lnTo>
                    <a:pt x="242641" y="156981"/>
                  </a:lnTo>
                  <a:lnTo>
                    <a:pt x="220166" y="169241"/>
                  </a:lnTo>
                  <a:close/>
                  <a:moveTo>
                    <a:pt x="190537" y="149829"/>
                  </a:moveTo>
                  <a:lnTo>
                    <a:pt x="166017" y="133486"/>
                  </a:lnTo>
                  <a:lnTo>
                    <a:pt x="189519" y="121226"/>
                  </a:lnTo>
                  <a:lnTo>
                    <a:pt x="214039" y="137568"/>
                  </a:lnTo>
                  <a:lnTo>
                    <a:pt x="190537" y="149829"/>
                  </a:lnTo>
                  <a:close/>
                  <a:moveTo>
                    <a:pt x="161935" y="131442"/>
                  </a:moveTo>
                  <a:lnTo>
                    <a:pt x="136396" y="115092"/>
                  </a:lnTo>
                  <a:lnTo>
                    <a:pt x="159890" y="102832"/>
                  </a:lnTo>
                  <a:lnTo>
                    <a:pt x="185429" y="119182"/>
                  </a:lnTo>
                  <a:lnTo>
                    <a:pt x="161935" y="131442"/>
                  </a:lnTo>
                  <a:close/>
                  <a:moveTo>
                    <a:pt x="133325" y="112029"/>
                  </a:moveTo>
                  <a:lnTo>
                    <a:pt x="105742" y="93642"/>
                  </a:lnTo>
                  <a:lnTo>
                    <a:pt x="129243" y="81382"/>
                  </a:lnTo>
                  <a:lnTo>
                    <a:pt x="156827" y="99769"/>
                  </a:lnTo>
                  <a:lnTo>
                    <a:pt x="133325" y="112029"/>
                  </a:lnTo>
                  <a:close/>
                  <a:moveTo>
                    <a:pt x="123110" y="73211"/>
                  </a:moveTo>
                  <a:lnTo>
                    <a:pt x="146611" y="60951"/>
                  </a:lnTo>
                  <a:lnTo>
                    <a:pt x="173169" y="78319"/>
                  </a:lnTo>
                  <a:lnTo>
                    <a:pt x="149675" y="90579"/>
                  </a:lnTo>
                  <a:lnTo>
                    <a:pt x="123110" y="73211"/>
                  </a:lnTo>
                  <a:close/>
                  <a:moveTo>
                    <a:pt x="136396" y="48691"/>
                  </a:moveTo>
                  <a:lnTo>
                    <a:pt x="159890" y="36431"/>
                  </a:lnTo>
                  <a:lnTo>
                    <a:pt x="184411" y="52773"/>
                  </a:lnTo>
                  <a:lnTo>
                    <a:pt x="160909" y="65033"/>
                  </a:lnTo>
                  <a:lnTo>
                    <a:pt x="136396" y="48691"/>
                  </a:lnTo>
                  <a:close/>
                  <a:moveTo>
                    <a:pt x="188500" y="55843"/>
                  </a:moveTo>
                  <a:lnTo>
                    <a:pt x="213013" y="72185"/>
                  </a:lnTo>
                  <a:lnTo>
                    <a:pt x="189519" y="84445"/>
                  </a:lnTo>
                  <a:lnTo>
                    <a:pt x="164998" y="68096"/>
                  </a:lnTo>
                  <a:lnTo>
                    <a:pt x="188500" y="55843"/>
                  </a:lnTo>
                  <a:close/>
                  <a:moveTo>
                    <a:pt x="216084" y="74230"/>
                  </a:moveTo>
                  <a:lnTo>
                    <a:pt x="241623" y="91598"/>
                  </a:lnTo>
                  <a:lnTo>
                    <a:pt x="218121" y="103858"/>
                  </a:lnTo>
                  <a:lnTo>
                    <a:pt x="192582" y="86490"/>
                  </a:lnTo>
                  <a:lnTo>
                    <a:pt x="216084" y="74230"/>
                  </a:lnTo>
                  <a:close/>
                  <a:moveTo>
                    <a:pt x="245712" y="93642"/>
                  </a:moveTo>
                  <a:lnTo>
                    <a:pt x="271251" y="109985"/>
                  </a:lnTo>
                  <a:lnTo>
                    <a:pt x="247749" y="122245"/>
                  </a:lnTo>
                  <a:lnTo>
                    <a:pt x="222210" y="104877"/>
                  </a:lnTo>
                  <a:lnTo>
                    <a:pt x="245712" y="93642"/>
                  </a:lnTo>
                  <a:close/>
                  <a:moveTo>
                    <a:pt x="274314" y="114074"/>
                  </a:moveTo>
                  <a:lnTo>
                    <a:pt x="298835" y="130423"/>
                  </a:lnTo>
                  <a:lnTo>
                    <a:pt x="275333" y="142676"/>
                  </a:lnTo>
                  <a:lnTo>
                    <a:pt x="250820" y="126334"/>
                  </a:lnTo>
                  <a:lnTo>
                    <a:pt x="274314" y="114074"/>
                  </a:lnTo>
                  <a:close/>
                  <a:moveTo>
                    <a:pt x="301898" y="132460"/>
                  </a:moveTo>
                  <a:lnTo>
                    <a:pt x="329482" y="150854"/>
                  </a:lnTo>
                  <a:lnTo>
                    <a:pt x="305987" y="163115"/>
                  </a:lnTo>
                  <a:lnTo>
                    <a:pt x="278403" y="144721"/>
                  </a:lnTo>
                  <a:lnTo>
                    <a:pt x="301898" y="132460"/>
                  </a:lnTo>
                  <a:close/>
                  <a:moveTo>
                    <a:pt x="333571" y="152899"/>
                  </a:moveTo>
                  <a:lnTo>
                    <a:pt x="359110" y="169241"/>
                  </a:lnTo>
                  <a:lnTo>
                    <a:pt x="335615" y="181501"/>
                  </a:lnTo>
                  <a:lnTo>
                    <a:pt x="310069" y="165159"/>
                  </a:lnTo>
                  <a:lnTo>
                    <a:pt x="333571" y="152899"/>
                  </a:lnTo>
                  <a:close/>
                  <a:moveTo>
                    <a:pt x="362173" y="172304"/>
                  </a:moveTo>
                  <a:lnTo>
                    <a:pt x="387719" y="189672"/>
                  </a:lnTo>
                  <a:lnTo>
                    <a:pt x="364218" y="201933"/>
                  </a:lnTo>
                  <a:lnTo>
                    <a:pt x="338678" y="184565"/>
                  </a:lnTo>
                  <a:lnTo>
                    <a:pt x="362173" y="172304"/>
                  </a:lnTo>
                  <a:close/>
                  <a:moveTo>
                    <a:pt x="391801" y="191717"/>
                  </a:moveTo>
                  <a:lnTo>
                    <a:pt x="415303" y="207040"/>
                  </a:lnTo>
                  <a:lnTo>
                    <a:pt x="391801" y="219301"/>
                  </a:lnTo>
                  <a:lnTo>
                    <a:pt x="368307" y="203977"/>
                  </a:lnTo>
                  <a:lnTo>
                    <a:pt x="391801" y="191717"/>
                  </a:lnTo>
                  <a:close/>
                  <a:moveTo>
                    <a:pt x="420411" y="209085"/>
                  </a:moveTo>
                  <a:lnTo>
                    <a:pt x="445950" y="226453"/>
                  </a:lnTo>
                  <a:lnTo>
                    <a:pt x="422455" y="238713"/>
                  </a:lnTo>
                  <a:lnTo>
                    <a:pt x="396909" y="221345"/>
                  </a:lnTo>
                  <a:lnTo>
                    <a:pt x="420411" y="209085"/>
                  </a:lnTo>
                  <a:close/>
                  <a:moveTo>
                    <a:pt x="450039" y="229516"/>
                  </a:moveTo>
                  <a:lnTo>
                    <a:pt x="475578" y="246884"/>
                  </a:lnTo>
                  <a:lnTo>
                    <a:pt x="452084" y="259144"/>
                  </a:lnTo>
                  <a:lnTo>
                    <a:pt x="426537" y="241776"/>
                  </a:lnTo>
                  <a:lnTo>
                    <a:pt x="450039" y="229516"/>
                  </a:lnTo>
                  <a:close/>
                  <a:moveTo>
                    <a:pt x="432671" y="249955"/>
                  </a:moveTo>
                  <a:lnTo>
                    <a:pt x="409169" y="262215"/>
                  </a:lnTo>
                  <a:lnTo>
                    <a:pt x="387719" y="247910"/>
                  </a:lnTo>
                  <a:lnTo>
                    <a:pt x="411214" y="235650"/>
                  </a:lnTo>
                  <a:lnTo>
                    <a:pt x="432671" y="249955"/>
                  </a:lnTo>
                  <a:close/>
                  <a:moveTo>
                    <a:pt x="409169" y="267323"/>
                  </a:moveTo>
                  <a:lnTo>
                    <a:pt x="386693" y="279583"/>
                  </a:lnTo>
                  <a:lnTo>
                    <a:pt x="368307" y="267323"/>
                  </a:lnTo>
                  <a:lnTo>
                    <a:pt x="390783" y="255063"/>
                  </a:lnTo>
                  <a:lnTo>
                    <a:pt x="409169" y="267323"/>
                  </a:lnTo>
                  <a:close/>
                  <a:moveTo>
                    <a:pt x="386693" y="283665"/>
                  </a:moveTo>
                  <a:lnTo>
                    <a:pt x="406106" y="296951"/>
                  </a:lnTo>
                  <a:lnTo>
                    <a:pt x="383630" y="309204"/>
                  </a:lnTo>
                  <a:lnTo>
                    <a:pt x="364218" y="295925"/>
                  </a:lnTo>
                  <a:lnTo>
                    <a:pt x="386693" y="283665"/>
                  </a:lnTo>
                  <a:close/>
                  <a:moveTo>
                    <a:pt x="360136" y="293881"/>
                  </a:moveTo>
                  <a:lnTo>
                    <a:pt x="341742" y="281620"/>
                  </a:lnTo>
                  <a:lnTo>
                    <a:pt x="364218" y="269360"/>
                  </a:lnTo>
                  <a:lnTo>
                    <a:pt x="382611" y="281620"/>
                  </a:lnTo>
                  <a:lnTo>
                    <a:pt x="360136" y="293881"/>
                  </a:lnTo>
                  <a:close/>
                  <a:moveTo>
                    <a:pt x="337660" y="278557"/>
                  </a:moveTo>
                  <a:lnTo>
                    <a:pt x="319266" y="266297"/>
                  </a:lnTo>
                  <a:lnTo>
                    <a:pt x="341742" y="254037"/>
                  </a:lnTo>
                  <a:lnTo>
                    <a:pt x="360136" y="266297"/>
                  </a:lnTo>
                  <a:lnTo>
                    <a:pt x="337660" y="278557"/>
                  </a:lnTo>
                  <a:close/>
                  <a:moveTo>
                    <a:pt x="315177" y="264252"/>
                  </a:moveTo>
                  <a:lnTo>
                    <a:pt x="295771" y="250974"/>
                  </a:lnTo>
                  <a:lnTo>
                    <a:pt x="318247" y="238713"/>
                  </a:lnTo>
                  <a:lnTo>
                    <a:pt x="337660" y="251992"/>
                  </a:lnTo>
                  <a:lnTo>
                    <a:pt x="315177" y="264252"/>
                  </a:lnTo>
                  <a:close/>
                  <a:moveTo>
                    <a:pt x="291682" y="247910"/>
                  </a:moveTo>
                  <a:lnTo>
                    <a:pt x="266143" y="231561"/>
                  </a:lnTo>
                  <a:lnTo>
                    <a:pt x="288619" y="219301"/>
                  </a:lnTo>
                  <a:lnTo>
                    <a:pt x="314158" y="235650"/>
                  </a:lnTo>
                  <a:lnTo>
                    <a:pt x="291682" y="247910"/>
                  </a:lnTo>
                  <a:close/>
                  <a:moveTo>
                    <a:pt x="263080" y="229516"/>
                  </a:moveTo>
                  <a:lnTo>
                    <a:pt x="239578" y="214193"/>
                  </a:lnTo>
                  <a:lnTo>
                    <a:pt x="262054" y="201933"/>
                  </a:lnTo>
                  <a:lnTo>
                    <a:pt x="285556" y="217256"/>
                  </a:lnTo>
                  <a:lnTo>
                    <a:pt x="263080" y="229516"/>
                  </a:lnTo>
                  <a:close/>
                  <a:moveTo>
                    <a:pt x="235489" y="211130"/>
                  </a:moveTo>
                  <a:lnTo>
                    <a:pt x="211994" y="195806"/>
                  </a:lnTo>
                  <a:lnTo>
                    <a:pt x="234470" y="183546"/>
                  </a:lnTo>
                  <a:lnTo>
                    <a:pt x="257965" y="198869"/>
                  </a:lnTo>
                  <a:lnTo>
                    <a:pt x="235489" y="211130"/>
                  </a:lnTo>
                  <a:close/>
                  <a:moveTo>
                    <a:pt x="207905" y="192743"/>
                  </a:moveTo>
                  <a:lnTo>
                    <a:pt x="183385" y="176394"/>
                  </a:lnTo>
                  <a:lnTo>
                    <a:pt x="205861" y="164133"/>
                  </a:lnTo>
                  <a:lnTo>
                    <a:pt x="230381" y="180483"/>
                  </a:lnTo>
                  <a:lnTo>
                    <a:pt x="207905" y="192743"/>
                  </a:lnTo>
                  <a:close/>
                  <a:moveTo>
                    <a:pt x="180322" y="174349"/>
                  </a:moveTo>
                  <a:lnTo>
                    <a:pt x="155801" y="158007"/>
                  </a:lnTo>
                  <a:lnTo>
                    <a:pt x="178277" y="145747"/>
                  </a:lnTo>
                  <a:lnTo>
                    <a:pt x="202797" y="162089"/>
                  </a:lnTo>
                  <a:lnTo>
                    <a:pt x="180322" y="174349"/>
                  </a:lnTo>
                  <a:close/>
                  <a:moveTo>
                    <a:pt x="151719" y="155962"/>
                  </a:moveTo>
                  <a:lnTo>
                    <a:pt x="128217" y="140639"/>
                  </a:lnTo>
                  <a:lnTo>
                    <a:pt x="150693" y="128379"/>
                  </a:lnTo>
                  <a:lnTo>
                    <a:pt x="174195" y="143702"/>
                  </a:lnTo>
                  <a:lnTo>
                    <a:pt x="151719" y="155962"/>
                  </a:lnTo>
                  <a:close/>
                  <a:moveTo>
                    <a:pt x="125154" y="138594"/>
                  </a:moveTo>
                  <a:lnTo>
                    <a:pt x="101660" y="123271"/>
                  </a:lnTo>
                  <a:lnTo>
                    <a:pt x="124136" y="111010"/>
                  </a:lnTo>
                  <a:lnTo>
                    <a:pt x="147630" y="126334"/>
                  </a:lnTo>
                  <a:lnTo>
                    <a:pt x="125154" y="138594"/>
                  </a:lnTo>
                  <a:close/>
                  <a:moveTo>
                    <a:pt x="97571" y="120200"/>
                  </a:moveTo>
                  <a:lnTo>
                    <a:pt x="73050" y="103858"/>
                  </a:lnTo>
                  <a:lnTo>
                    <a:pt x="95526" y="91598"/>
                  </a:lnTo>
                  <a:lnTo>
                    <a:pt x="120046" y="107947"/>
                  </a:lnTo>
                  <a:lnTo>
                    <a:pt x="97571" y="120200"/>
                  </a:lnTo>
                  <a:close/>
                  <a:moveTo>
                    <a:pt x="79184" y="48691"/>
                  </a:moveTo>
                  <a:lnTo>
                    <a:pt x="125154" y="79338"/>
                  </a:lnTo>
                  <a:lnTo>
                    <a:pt x="101660" y="91598"/>
                  </a:lnTo>
                  <a:lnTo>
                    <a:pt x="56701" y="61970"/>
                  </a:lnTo>
                  <a:lnTo>
                    <a:pt x="79184" y="48691"/>
                  </a:lnTo>
                  <a:close/>
                  <a:moveTo>
                    <a:pt x="104723" y="33360"/>
                  </a:moveTo>
                  <a:lnTo>
                    <a:pt x="142522" y="58906"/>
                  </a:lnTo>
                  <a:lnTo>
                    <a:pt x="119028" y="71167"/>
                  </a:lnTo>
                  <a:lnTo>
                    <a:pt x="82247" y="46646"/>
                  </a:lnTo>
                  <a:lnTo>
                    <a:pt x="104723" y="33360"/>
                  </a:lnTo>
                  <a:close/>
                  <a:moveTo>
                    <a:pt x="131281" y="18037"/>
                  </a:moveTo>
                  <a:lnTo>
                    <a:pt x="155801" y="34386"/>
                  </a:lnTo>
                  <a:lnTo>
                    <a:pt x="132307" y="46646"/>
                  </a:lnTo>
                  <a:lnTo>
                    <a:pt x="108805" y="31323"/>
                  </a:lnTo>
                  <a:lnTo>
                    <a:pt x="131281" y="18037"/>
                  </a:lnTo>
                  <a:close/>
                  <a:moveTo>
                    <a:pt x="177258" y="15999"/>
                  </a:moveTo>
                  <a:lnTo>
                    <a:pt x="154783" y="28252"/>
                  </a:lnTo>
                  <a:lnTo>
                    <a:pt x="135370" y="15999"/>
                  </a:lnTo>
                  <a:lnTo>
                    <a:pt x="156827" y="3739"/>
                  </a:lnTo>
                  <a:lnTo>
                    <a:pt x="177258" y="15999"/>
                  </a:lnTo>
                  <a:close/>
                  <a:moveTo>
                    <a:pt x="204842" y="34386"/>
                  </a:moveTo>
                  <a:lnTo>
                    <a:pt x="182366" y="46646"/>
                  </a:lnTo>
                  <a:lnTo>
                    <a:pt x="158872" y="31323"/>
                  </a:lnTo>
                  <a:lnTo>
                    <a:pt x="181348" y="19063"/>
                  </a:lnTo>
                  <a:lnTo>
                    <a:pt x="204842" y="34386"/>
                  </a:lnTo>
                  <a:close/>
                  <a:moveTo>
                    <a:pt x="229362" y="50728"/>
                  </a:moveTo>
                  <a:lnTo>
                    <a:pt x="206887" y="62988"/>
                  </a:lnTo>
                  <a:lnTo>
                    <a:pt x="185429" y="48691"/>
                  </a:lnTo>
                  <a:lnTo>
                    <a:pt x="207905" y="36431"/>
                  </a:lnTo>
                  <a:lnTo>
                    <a:pt x="229362" y="50728"/>
                  </a:lnTo>
                  <a:close/>
                  <a:moveTo>
                    <a:pt x="256946" y="70141"/>
                  </a:moveTo>
                  <a:lnTo>
                    <a:pt x="233452" y="82401"/>
                  </a:lnTo>
                  <a:lnTo>
                    <a:pt x="208931" y="66059"/>
                  </a:lnTo>
                  <a:lnTo>
                    <a:pt x="232426" y="53799"/>
                  </a:lnTo>
                  <a:lnTo>
                    <a:pt x="256946" y="70141"/>
                  </a:lnTo>
                  <a:close/>
                  <a:moveTo>
                    <a:pt x="288619" y="90579"/>
                  </a:moveTo>
                  <a:lnTo>
                    <a:pt x="265117" y="102832"/>
                  </a:lnTo>
                  <a:lnTo>
                    <a:pt x="237534" y="84445"/>
                  </a:lnTo>
                  <a:lnTo>
                    <a:pt x="261035" y="72185"/>
                  </a:lnTo>
                  <a:lnTo>
                    <a:pt x="288619" y="90579"/>
                  </a:lnTo>
                  <a:close/>
                  <a:moveTo>
                    <a:pt x="317221" y="109985"/>
                  </a:moveTo>
                  <a:lnTo>
                    <a:pt x="293727" y="122245"/>
                  </a:lnTo>
                  <a:lnTo>
                    <a:pt x="268188" y="105903"/>
                  </a:lnTo>
                  <a:lnTo>
                    <a:pt x="291682" y="93642"/>
                  </a:lnTo>
                  <a:lnTo>
                    <a:pt x="317221" y="109985"/>
                  </a:lnTo>
                  <a:close/>
                  <a:moveTo>
                    <a:pt x="347876" y="129397"/>
                  </a:moveTo>
                  <a:lnTo>
                    <a:pt x="324374" y="141657"/>
                  </a:lnTo>
                  <a:lnTo>
                    <a:pt x="298835" y="124289"/>
                  </a:lnTo>
                  <a:lnTo>
                    <a:pt x="322329" y="112029"/>
                  </a:lnTo>
                  <a:lnTo>
                    <a:pt x="347876" y="129397"/>
                  </a:lnTo>
                  <a:close/>
                  <a:moveTo>
                    <a:pt x="374433" y="147791"/>
                  </a:moveTo>
                  <a:lnTo>
                    <a:pt x="350939" y="160044"/>
                  </a:lnTo>
                  <a:lnTo>
                    <a:pt x="327437" y="144721"/>
                  </a:lnTo>
                  <a:lnTo>
                    <a:pt x="350939" y="132460"/>
                  </a:lnTo>
                  <a:lnTo>
                    <a:pt x="374433" y="147791"/>
                  </a:lnTo>
                  <a:close/>
                  <a:moveTo>
                    <a:pt x="404061" y="167197"/>
                  </a:moveTo>
                  <a:lnTo>
                    <a:pt x="380567" y="179457"/>
                  </a:lnTo>
                  <a:lnTo>
                    <a:pt x="355028" y="162089"/>
                  </a:lnTo>
                  <a:lnTo>
                    <a:pt x="378522" y="149829"/>
                  </a:lnTo>
                  <a:lnTo>
                    <a:pt x="404061" y="167197"/>
                  </a:lnTo>
                  <a:close/>
                  <a:moveTo>
                    <a:pt x="433690" y="186609"/>
                  </a:moveTo>
                  <a:lnTo>
                    <a:pt x="410195" y="198869"/>
                  </a:lnTo>
                  <a:lnTo>
                    <a:pt x="384649" y="181501"/>
                  </a:lnTo>
                  <a:lnTo>
                    <a:pt x="408151" y="169241"/>
                  </a:lnTo>
                  <a:lnTo>
                    <a:pt x="433690" y="186609"/>
                  </a:lnTo>
                  <a:close/>
                  <a:moveTo>
                    <a:pt x="463318" y="207040"/>
                  </a:moveTo>
                  <a:lnTo>
                    <a:pt x="439823" y="219301"/>
                  </a:lnTo>
                  <a:lnTo>
                    <a:pt x="413258" y="201933"/>
                  </a:lnTo>
                  <a:lnTo>
                    <a:pt x="436753" y="189672"/>
                  </a:lnTo>
                  <a:lnTo>
                    <a:pt x="463318" y="207040"/>
                  </a:lnTo>
                  <a:close/>
                  <a:moveTo>
                    <a:pt x="492946" y="226453"/>
                  </a:moveTo>
                  <a:lnTo>
                    <a:pt x="469452" y="238713"/>
                  </a:lnTo>
                  <a:lnTo>
                    <a:pt x="442887" y="221345"/>
                  </a:lnTo>
                  <a:lnTo>
                    <a:pt x="466381" y="209085"/>
                  </a:lnTo>
                  <a:lnTo>
                    <a:pt x="492946" y="226453"/>
                  </a:lnTo>
                  <a:close/>
                  <a:moveTo>
                    <a:pt x="509296" y="263234"/>
                  </a:moveTo>
                  <a:lnTo>
                    <a:pt x="474560" y="240758"/>
                  </a:lnTo>
                  <a:lnTo>
                    <a:pt x="498054" y="228498"/>
                  </a:lnTo>
                  <a:lnTo>
                    <a:pt x="532790" y="250974"/>
                  </a:lnTo>
                  <a:lnTo>
                    <a:pt x="509296" y="263234"/>
                  </a:lnTo>
                  <a:close/>
                  <a:moveTo>
                    <a:pt x="482731" y="278557"/>
                  </a:moveTo>
                  <a:lnTo>
                    <a:pt x="456166" y="261189"/>
                  </a:lnTo>
                  <a:lnTo>
                    <a:pt x="479667" y="248929"/>
                  </a:lnTo>
                  <a:lnTo>
                    <a:pt x="506225" y="266297"/>
                  </a:lnTo>
                  <a:lnTo>
                    <a:pt x="482731" y="278557"/>
                  </a:lnTo>
                  <a:close/>
                  <a:moveTo>
                    <a:pt x="456166" y="292862"/>
                  </a:moveTo>
                  <a:lnTo>
                    <a:pt x="414277" y="265278"/>
                  </a:lnTo>
                  <a:lnTo>
                    <a:pt x="437779" y="253018"/>
                  </a:lnTo>
                  <a:lnTo>
                    <a:pt x="479667" y="280602"/>
                  </a:lnTo>
                  <a:lnTo>
                    <a:pt x="456166" y="292862"/>
                  </a:lnTo>
                  <a:close/>
                  <a:moveTo>
                    <a:pt x="430627" y="308185"/>
                  </a:moveTo>
                  <a:lnTo>
                    <a:pt x="390783" y="281620"/>
                  </a:lnTo>
                  <a:lnTo>
                    <a:pt x="413258" y="269360"/>
                  </a:lnTo>
                  <a:lnTo>
                    <a:pt x="452084" y="294907"/>
                  </a:lnTo>
                  <a:lnTo>
                    <a:pt x="430627" y="308185"/>
                  </a:lnTo>
                  <a:close/>
                  <a:moveTo>
                    <a:pt x="405087" y="323509"/>
                  </a:moveTo>
                  <a:lnTo>
                    <a:pt x="386693" y="311249"/>
                  </a:lnTo>
                  <a:lnTo>
                    <a:pt x="409169" y="298988"/>
                  </a:lnTo>
                  <a:lnTo>
                    <a:pt x="425519" y="310230"/>
                  </a:lnTo>
                  <a:lnTo>
                    <a:pt x="405087" y="323509"/>
                  </a:lnTo>
                  <a:close/>
                  <a:moveTo>
                    <a:pt x="362173" y="326572"/>
                  </a:moveTo>
                  <a:lnTo>
                    <a:pt x="384649" y="313293"/>
                  </a:lnTo>
                  <a:lnTo>
                    <a:pt x="400998" y="324535"/>
                  </a:lnTo>
                  <a:lnTo>
                    <a:pt x="379541" y="337814"/>
                  </a:lnTo>
                  <a:lnTo>
                    <a:pt x="362173" y="326572"/>
                  </a:lnTo>
                  <a:close/>
                  <a:moveTo>
                    <a:pt x="338678" y="311249"/>
                  </a:moveTo>
                  <a:lnTo>
                    <a:pt x="361154" y="298988"/>
                  </a:lnTo>
                  <a:lnTo>
                    <a:pt x="380567" y="312275"/>
                  </a:lnTo>
                  <a:lnTo>
                    <a:pt x="358091" y="324535"/>
                  </a:lnTo>
                  <a:lnTo>
                    <a:pt x="338678" y="311249"/>
                  </a:lnTo>
                  <a:close/>
                  <a:moveTo>
                    <a:pt x="317221" y="296951"/>
                  </a:moveTo>
                  <a:lnTo>
                    <a:pt x="339697" y="284691"/>
                  </a:lnTo>
                  <a:lnTo>
                    <a:pt x="358091" y="296951"/>
                  </a:lnTo>
                  <a:lnTo>
                    <a:pt x="335615" y="309204"/>
                  </a:lnTo>
                  <a:lnTo>
                    <a:pt x="317221" y="296951"/>
                  </a:lnTo>
                  <a:close/>
                  <a:moveTo>
                    <a:pt x="294745" y="282646"/>
                  </a:moveTo>
                  <a:lnTo>
                    <a:pt x="317221" y="270386"/>
                  </a:lnTo>
                  <a:lnTo>
                    <a:pt x="335615" y="282646"/>
                  </a:lnTo>
                  <a:lnTo>
                    <a:pt x="313139" y="294907"/>
                  </a:lnTo>
                  <a:lnTo>
                    <a:pt x="294745" y="282646"/>
                  </a:lnTo>
                  <a:close/>
                  <a:moveTo>
                    <a:pt x="272270" y="267323"/>
                  </a:moveTo>
                  <a:lnTo>
                    <a:pt x="295771" y="255063"/>
                  </a:lnTo>
                  <a:lnTo>
                    <a:pt x="314158" y="267323"/>
                  </a:lnTo>
                  <a:lnTo>
                    <a:pt x="291682" y="279583"/>
                  </a:lnTo>
                  <a:lnTo>
                    <a:pt x="272270" y="267323"/>
                  </a:lnTo>
                  <a:close/>
                  <a:moveTo>
                    <a:pt x="247749" y="251992"/>
                  </a:moveTo>
                  <a:lnTo>
                    <a:pt x="271251" y="239739"/>
                  </a:lnTo>
                  <a:lnTo>
                    <a:pt x="291682" y="253018"/>
                  </a:lnTo>
                  <a:lnTo>
                    <a:pt x="268188" y="265278"/>
                  </a:lnTo>
                  <a:lnTo>
                    <a:pt x="247749" y="251992"/>
                  </a:lnTo>
                  <a:close/>
                  <a:moveTo>
                    <a:pt x="226299" y="237695"/>
                  </a:moveTo>
                  <a:lnTo>
                    <a:pt x="249794" y="225434"/>
                  </a:lnTo>
                  <a:lnTo>
                    <a:pt x="268188" y="237695"/>
                  </a:lnTo>
                  <a:lnTo>
                    <a:pt x="244686" y="249955"/>
                  </a:lnTo>
                  <a:lnTo>
                    <a:pt x="226299" y="237695"/>
                  </a:lnTo>
                  <a:close/>
                  <a:moveTo>
                    <a:pt x="116983" y="165159"/>
                  </a:moveTo>
                  <a:lnTo>
                    <a:pt x="140478" y="152899"/>
                  </a:lnTo>
                  <a:lnTo>
                    <a:pt x="245712" y="222371"/>
                  </a:lnTo>
                  <a:lnTo>
                    <a:pt x="222210" y="234624"/>
                  </a:lnTo>
                  <a:lnTo>
                    <a:pt x="116983" y="165159"/>
                  </a:lnTo>
                  <a:close/>
                  <a:moveTo>
                    <a:pt x="95526" y="150854"/>
                  </a:moveTo>
                  <a:lnTo>
                    <a:pt x="119028" y="138594"/>
                  </a:lnTo>
                  <a:lnTo>
                    <a:pt x="137415" y="150854"/>
                  </a:lnTo>
                  <a:lnTo>
                    <a:pt x="113913" y="163115"/>
                  </a:lnTo>
                  <a:lnTo>
                    <a:pt x="95526" y="150854"/>
                  </a:lnTo>
                  <a:close/>
                  <a:moveTo>
                    <a:pt x="72031" y="135531"/>
                  </a:moveTo>
                  <a:lnTo>
                    <a:pt x="95526" y="123271"/>
                  </a:lnTo>
                  <a:lnTo>
                    <a:pt x="114939" y="136550"/>
                  </a:lnTo>
                  <a:lnTo>
                    <a:pt x="91437" y="148810"/>
                  </a:lnTo>
                  <a:lnTo>
                    <a:pt x="72031" y="135531"/>
                  </a:lnTo>
                  <a:close/>
                  <a:moveTo>
                    <a:pt x="48530" y="120200"/>
                  </a:moveTo>
                  <a:lnTo>
                    <a:pt x="72031" y="107947"/>
                  </a:lnTo>
                  <a:lnTo>
                    <a:pt x="91437" y="121226"/>
                  </a:lnTo>
                  <a:lnTo>
                    <a:pt x="67942" y="132460"/>
                  </a:lnTo>
                  <a:lnTo>
                    <a:pt x="48530" y="120200"/>
                  </a:lnTo>
                  <a:close/>
                  <a:moveTo>
                    <a:pt x="27080" y="105903"/>
                  </a:moveTo>
                  <a:lnTo>
                    <a:pt x="50574" y="93642"/>
                  </a:lnTo>
                  <a:lnTo>
                    <a:pt x="68961" y="105903"/>
                  </a:lnTo>
                  <a:lnTo>
                    <a:pt x="45466" y="118163"/>
                  </a:lnTo>
                  <a:lnTo>
                    <a:pt x="27080" y="105903"/>
                  </a:lnTo>
                  <a:close/>
                  <a:moveTo>
                    <a:pt x="22991" y="102832"/>
                  </a:moveTo>
                  <a:lnTo>
                    <a:pt x="4604" y="90579"/>
                  </a:lnTo>
                  <a:lnTo>
                    <a:pt x="27080" y="77293"/>
                  </a:lnTo>
                  <a:lnTo>
                    <a:pt x="46485" y="89553"/>
                  </a:lnTo>
                  <a:lnTo>
                    <a:pt x="22991" y="102832"/>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1" name="Freeform: Shape 45">
              <a:extLst>
                <a:ext uri="{FF2B5EF4-FFF2-40B4-BE49-F238E27FC236}">
                  <a16:creationId xmlns:a16="http://schemas.microsoft.com/office/drawing/2014/main" id="{3A25ACDE-B759-E741-AA26-C3BCF28DAD4F}"/>
                </a:ext>
              </a:extLst>
            </p:cNvPr>
            <p:cNvSpPr/>
            <p:nvPr/>
          </p:nvSpPr>
          <p:spPr>
            <a:xfrm>
              <a:off x="2440526" y="4106859"/>
              <a:ext cx="164483" cy="100888"/>
            </a:xfrm>
            <a:custGeom>
              <a:avLst/>
              <a:gdLst>
                <a:gd name="connsiteX0" fmla="*/ 92974 w 164483"/>
                <a:gd name="connsiteY0" fmla="*/ 98844 h 100888"/>
                <a:gd name="connsiteX1" fmla="*/ 2045 w 164483"/>
                <a:gd name="connsiteY1" fmla="*/ 39587 h 100888"/>
                <a:gd name="connsiteX2" fmla="*/ 0 w 164483"/>
                <a:gd name="connsiteY2" fmla="*/ 36524 h 100888"/>
                <a:gd name="connsiteX3" fmla="*/ 2045 w 164483"/>
                <a:gd name="connsiteY3" fmla="*/ 33461 h 100888"/>
                <a:gd name="connsiteX4" fmla="*/ 62320 w 164483"/>
                <a:gd name="connsiteY4" fmla="*/ 769 h 100888"/>
                <a:gd name="connsiteX5" fmla="*/ 70498 w 164483"/>
                <a:gd name="connsiteY5" fmla="*/ 769 h 100888"/>
                <a:gd name="connsiteX6" fmla="*/ 162446 w 164483"/>
                <a:gd name="connsiteY6" fmla="*/ 60019 h 100888"/>
                <a:gd name="connsiteX7" fmla="*/ 164483 w 164483"/>
                <a:gd name="connsiteY7" fmla="*/ 63089 h 100888"/>
                <a:gd name="connsiteX8" fmla="*/ 162446 w 164483"/>
                <a:gd name="connsiteY8" fmla="*/ 66152 h 100888"/>
                <a:gd name="connsiteX9" fmla="*/ 101145 w 164483"/>
                <a:gd name="connsiteY9" fmla="*/ 99862 h 100888"/>
                <a:gd name="connsiteX10" fmla="*/ 97056 w 164483"/>
                <a:gd name="connsiteY10" fmla="*/ 100889 h 100888"/>
                <a:gd name="connsiteX11" fmla="*/ 92974 w 164483"/>
                <a:gd name="connsiteY11" fmla="*/ 98844 h 100888"/>
                <a:gd name="connsiteX12" fmla="*/ 68453 w 164483"/>
                <a:gd name="connsiteY12" fmla="*/ 3833 h 100888"/>
                <a:gd name="connsiteX13" fmla="*/ 64364 w 164483"/>
                <a:gd name="connsiteY13" fmla="*/ 3833 h 100888"/>
                <a:gd name="connsiteX14" fmla="*/ 5108 w 164483"/>
                <a:gd name="connsiteY14" fmla="*/ 36524 h 100888"/>
                <a:gd name="connsiteX15" fmla="*/ 95011 w 164483"/>
                <a:gd name="connsiteY15" fmla="*/ 95781 h 100888"/>
                <a:gd name="connsiteX16" fmla="*/ 99100 w 164483"/>
                <a:gd name="connsiteY16" fmla="*/ 95781 h 100888"/>
                <a:gd name="connsiteX17" fmla="*/ 159375 w 164483"/>
                <a:gd name="connsiteY17" fmla="*/ 63089 h 100888"/>
                <a:gd name="connsiteX18" fmla="*/ 68453 w 164483"/>
                <a:gd name="connsiteY18" fmla="*/ 3833 h 10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483" h="100888">
                  <a:moveTo>
                    <a:pt x="92974" y="98844"/>
                  </a:moveTo>
                  <a:lnTo>
                    <a:pt x="2045" y="39587"/>
                  </a:lnTo>
                  <a:cubicBezTo>
                    <a:pt x="1026" y="38569"/>
                    <a:pt x="0" y="37543"/>
                    <a:pt x="0" y="36524"/>
                  </a:cubicBezTo>
                  <a:cubicBezTo>
                    <a:pt x="0" y="35498"/>
                    <a:pt x="1026" y="33461"/>
                    <a:pt x="2045" y="33461"/>
                  </a:cubicBezTo>
                  <a:lnTo>
                    <a:pt x="62320" y="769"/>
                  </a:lnTo>
                  <a:cubicBezTo>
                    <a:pt x="64364" y="-256"/>
                    <a:pt x="67428" y="-256"/>
                    <a:pt x="70498" y="769"/>
                  </a:cubicBezTo>
                  <a:lnTo>
                    <a:pt x="162446" y="60019"/>
                  </a:lnTo>
                  <a:cubicBezTo>
                    <a:pt x="163465" y="61045"/>
                    <a:pt x="164483" y="62063"/>
                    <a:pt x="164483" y="63089"/>
                  </a:cubicBezTo>
                  <a:cubicBezTo>
                    <a:pt x="164483" y="64108"/>
                    <a:pt x="163465" y="66152"/>
                    <a:pt x="162446" y="66152"/>
                  </a:cubicBezTo>
                  <a:lnTo>
                    <a:pt x="101145" y="99862"/>
                  </a:lnTo>
                  <a:cubicBezTo>
                    <a:pt x="100119" y="100889"/>
                    <a:pt x="98082" y="100889"/>
                    <a:pt x="97056" y="100889"/>
                  </a:cubicBezTo>
                  <a:cubicBezTo>
                    <a:pt x="96037" y="99862"/>
                    <a:pt x="95011" y="99862"/>
                    <a:pt x="92974" y="98844"/>
                  </a:cubicBezTo>
                  <a:close/>
                  <a:moveTo>
                    <a:pt x="68453" y="3833"/>
                  </a:moveTo>
                  <a:cubicBezTo>
                    <a:pt x="67428" y="2807"/>
                    <a:pt x="65383" y="2807"/>
                    <a:pt x="64364" y="3833"/>
                  </a:cubicBezTo>
                  <a:lnTo>
                    <a:pt x="5108" y="36524"/>
                  </a:lnTo>
                  <a:lnTo>
                    <a:pt x="95011" y="95781"/>
                  </a:lnTo>
                  <a:cubicBezTo>
                    <a:pt x="96037" y="96799"/>
                    <a:pt x="98082" y="96799"/>
                    <a:pt x="99100" y="95781"/>
                  </a:cubicBezTo>
                  <a:lnTo>
                    <a:pt x="159375" y="63089"/>
                  </a:lnTo>
                  <a:lnTo>
                    <a:pt x="68453" y="3833"/>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2" name="Freeform: Shape 46">
              <a:extLst>
                <a:ext uri="{FF2B5EF4-FFF2-40B4-BE49-F238E27FC236}">
                  <a16:creationId xmlns:a16="http://schemas.microsoft.com/office/drawing/2014/main" id="{ED14C855-3C55-4C4F-A814-C59BE2F18CCE}"/>
                </a:ext>
              </a:extLst>
            </p:cNvPr>
            <p:cNvSpPr/>
            <p:nvPr/>
          </p:nvSpPr>
          <p:spPr>
            <a:xfrm>
              <a:off x="2573343" y="3878766"/>
              <a:ext cx="10674" cy="10840"/>
            </a:xfrm>
            <a:custGeom>
              <a:avLst/>
              <a:gdLst>
                <a:gd name="connsiteX0" fmla="*/ 4082 w 10674"/>
                <a:gd name="connsiteY0" fmla="*/ 0 h 10840"/>
                <a:gd name="connsiteX1" fmla="*/ 10216 w 10674"/>
                <a:gd name="connsiteY1" fmla="*/ 10216 h 10840"/>
                <a:gd name="connsiteX2" fmla="*/ 0 w 10674"/>
                <a:gd name="connsiteY2" fmla="*/ 4089 h 10840"/>
                <a:gd name="connsiteX3" fmla="*/ 4082 w 10674"/>
                <a:gd name="connsiteY3" fmla="*/ 0 h 10840"/>
              </a:gdLst>
              <a:ahLst/>
              <a:cxnLst>
                <a:cxn ang="0">
                  <a:pos x="connsiteX0" y="connsiteY0"/>
                </a:cxn>
                <a:cxn ang="0">
                  <a:pos x="connsiteX1" y="connsiteY1"/>
                </a:cxn>
                <a:cxn ang="0">
                  <a:pos x="connsiteX2" y="connsiteY2"/>
                </a:cxn>
                <a:cxn ang="0">
                  <a:pos x="connsiteX3" y="connsiteY3"/>
                </a:cxn>
              </a:cxnLst>
              <a:rect l="l" t="t" r="r" b="b"/>
              <a:pathLst>
                <a:path w="10674" h="10840">
                  <a:moveTo>
                    <a:pt x="4082" y="0"/>
                  </a:moveTo>
                  <a:cubicBezTo>
                    <a:pt x="4082" y="0"/>
                    <a:pt x="6126" y="5108"/>
                    <a:pt x="10216" y="10216"/>
                  </a:cubicBezTo>
                  <a:cubicBezTo>
                    <a:pt x="13279" y="13279"/>
                    <a:pt x="0" y="4089"/>
                    <a:pt x="0" y="4089"/>
                  </a:cubicBezTo>
                  <a:lnTo>
                    <a:pt x="4082" y="0"/>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3" name="Freeform: Shape 47">
              <a:extLst>
                <a:ext uri="{FF2B5EF4-FFF2-40B4-BE49-F238E27FC236}">
                  <a16:creationId xmlns:a16="http://schemas.microsoft.com/office/drawing/2014/main" id="{900C5185-AC60-E146-9087-270528EBF785}"/>
                </a:ext>
              </a:extLst>
            </p:cNvPr>
            <p:cNvSpPr/>
            <p:nvPr/>
          </p:nvSpPr>
          <p:spPr>
            <a:xfrm>
              <a:off x="2596818" y="3562052"/>
              <a:ext cx="433194" cy="546580"/>
            </a:xfrm>
            <a:custGeom>
              <a:avLst/>
              <a:gdLst>
                <a:gd name="connsiteX0" fmla="*/ 20 w 433194"/>
                <a:gd name="connsiteY0" fmla="*/ 304453 h 546580"/>
                <a:gd name="connsiteX1" fmla="*/ 379046 w 433194"/>
                <a:gd name="connsiteY1" fmla="*/ 546580 h 546580"/>
                <a:gd name="connsiteX2" fmla="*/ 433195 w 433194"/>
                <a:gd name="connsiteY2" fmla="*/ 226803 h 546580"/>
                <a:gd name="connsiteX3" fmla="*/ 40883 w 433194"/>
                <a:gd name="connsiteY3" fmla="*/ 0 h 546580"/>
                <a:gd name="connsiteX4" fmla="*/ 38838 w 433194"/>
                <a:gd name="connsiteY4" fmla="*/ 0 h 546580"/>
                <a:gd name="connsiteX5" fmla="*/ 37819 w 433194"/>
                <a:gd name="connsiteY5" fmla="*/ 2045 h 546580"/>
                <a:gd name="connsiteX6" fmla="*/ 20 w 433194"/>
                <a:gd name="connsiteY6" fmla="*/ 304453 h 5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3194" h="546580">
                  <a:moveTo>
                    <a:pt x="20" y="304453"/>
                  </a:moveTo>
                  <a:lnTo>
                    <a:pt x="379046" y="546580"/>
                  </a:lnTo>
                  <a:lnTo>
                    <a:pt x="433195" y="226803"/>
                  </a:lnTo>
                  <a:lnTo>
                    <a:pt x="40883" y="0"/>
                  </a:lnTo>
                  <a:cubicBezTo>
                    <a:pt x="39864" y="0"/>
                    <a:pt x="39864" y="0"/>
                    <a:pt x="38838" y="0"/>
                  </a:cubicBezTo>
                  <a:cubicBezTo>
                    <a:pt x="37819" y="0"/>
                    <a:pt x="37819" y="1026"/>
                    <a:pt x="37819" y="2045"/>
                  </a:cubicBezTo>
                  <a:cubicBezTo>
                    <a:pt x="37819" y="1026"/>
                    <a:pt x="-1006" y="304453"/>
                    <a:pt x="20" y="304453"/>
                  </a:cubicBez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4" name="Freeform: Shape 48">
              <a:extLst>
                <a:ext uri="{FF2B5EF4-FFF2-40B4-BE49-F238E27FC236}">
                  <a16:creationId xmlns:a16="http://schemas.microsoft.com/office/drawing/2014/main" id="{0E316D59-4413-3F47-84A3-454A06EA66B1}"/>
                </a:ext>
              </a:extLst>
            </p:cNvPr>
            <p:cNvSpPr/>
            <p:nvPr/>
          </p:nvSpPr>
          <p:spPr>
            <a:xfrm>
              <a:off x="2570578" y="3510440"/>
              <a:ext cx="503926" cy="645327"/>
            </a:xfrm>
            <a:custGeom>
              <a:avLst/>
              <a:gdLst>
                <a:gd name="connsiteX0" fmla="*/ 720 w 503926"/>
                <a:gd name="connsiteY0" fmla="*/ 361167 h 645327"/>
                <a:gd name="connsiteX1" fmla="*/ 39546 w 503926"/>
                <a:gd name="connsiteY1" fmla="*/ 20958 h 645327"/>
                <a:gd name="connsiteX2" fmla="*/ 65085 w 503926"/>
                <a:gd name="connsiteY2" fmla="*/ 1546 h 645327"/>
                <a:gd name="connsiteX3" fmla="*/ 489070 w 503926"/>
                <a:gd name="connsiteY3" fmla="*/ 248780 h 645327"/>
                <a:gd name="connsiteX4" fmla="*/ 501330 w 503926"/>
                <a:gd name="connsiteY4" fmla="*/ 285561 h 645327"/>
                <a:gd name="connsiteX5" fmla="*/ 443092 w 503926"/>
                <a:gd name="connsiteY5" fmla="*/ 625769 h 645327"/>
                <a:gd name="connsiteX6" fmla="*/ 427769 w 503926"/>
                <a:gd name="connsiteY6" fmla="*/ 645182 h 645327"/>
                <a:gd name="connsiteX7" fmla="*/ 427769 w 503926"/>
                <a:gd name="connsiteY7" fmla="*/ 644156 h 645327"/>
                <a:gd name="connsiteX8" fmla="*/ 423680 w 503926"/>
                <a:gd name="connsiteY8" fmla="*/ 639048 h 645327"/>
                <a:gd name="connsiteX9" fmla="*/ 482936 w 503926"/>
                <a:gd name="connsiteY9" fmla="*/ 290668 h 645327"/>
                <a:gd name="connsiteX10" fmla="*/ 473739 w 503926"/>
                <a:gd name="connsiteY10" fmla="*/ 257977 h 645327"/>
                <a:gd name="connsiteX11" fmla="*/ 57932 w 503926"/>
                <a:gd name="connsiteY11" fmla="*/ 11761 h 645327"/>
                <a:gd name="connsiteX12" fmla="*/ 43628 w 503926"/>
                <a:gd name="connsiteY12" fmla="*/ 12780 h 645327"/>
                <a:gd name="connsiteX13" fmla="*/ 40564 w 503926"/>
                <a:gd name="connsiteY13" fmla="*/ 21977 h 645327"/>
                <a:gd name="connsiteX14" fmla="*/ 3784 w 503926"/>
                <a:gd name="connsiteY14" fmla="*/ 356059 h 645327"/>
                <a:gd name="connsiteX15" fmla="*/ 3784 w 503926"/>
                <a:gd name="connsiteY15" fmla="*/ 365248 h 645327"/>
                <a:gd name="connsiteX16" fmla="*/ 720 w 503926"/>
                <a:gd name="connsiteY16" fmla="*/ 370356 h 645327"/>
                <a:gd name="connsiteX17" fmla="*/ 720 w 503926"/>
                <a:gd name="connsiteY17" fmla="*/ 371382 h 645327"/>
                <a:gd name="connsiteX18" fmla="*/ 720 w 503926"/>
                <a:gd name="connsiteY18" fmla="*/ 361167 h 64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3926" h="645327">
                  <a:moveTo>
                    <a:pt x="720" y="361167"/>
                  </a:moveTo>
                  <a:cubicBezTo>
                    <a:pt x="3784" y="332557"/>
                    <a:pt x="39546" y="33218"/>
                    <a:pt x="39546" y="20958"/>
                  </a:cubicBezTo>
                  <a:cubicBezTo>
                    <a:pt x="40564" y="8698"/>
                    <a:pt x="51806" y="-4588"/>
                    <a:pt x="65085" y="1546"/>
                  </a:cubicBezTo>
                  <a:cubicBezTo>
                    <a:pt x="71211" y="4609"/>
                    <a:pt x="482936" y="244698"/>
                    <a:pt x="489070" y="248780"/>
                  </a:cubicBezTo>
                  <a:cubicBezTo>
                    <a:pt x="508475" y="262066"/>
                    <a:pt x="504393" y="269218"/>
                    <a:pt x="501330" y="285561"/>
                  </a:cubicBezTo>
                  <a:cubicBezTo>
                    <a:pt x="499286" y="301910"/>
                    <a:pt x="446156" y="614535"/>
                    <a:pt x="443092" y="625769"/>
                  </a:cubicBezTo>
                  <a:cubicBezTo>
                    <a:pt x="440029" y="642118"/>
                    <a:pt x="439003" y="646200"/>
                    <a:pt x="427769" y="645182"/>
                  </a:cubicBezTo>
                  <a:cubicBezTo>
                    <a:pt x="427769" y="645182"/>
                    <a:pt x="427769" y="645182"/>
                    <a:pt x="427769" y="644156"/>
                  </a:cubicBezTo>
                  <a:cubicBezTo>
                    <a:pt x="425724" y="644156"/>
                    <a:pt x="423680" y="641092"/>
                    <a:pt x="423680" y="639048"/>
                  </a:cubicBezTo>
                  <a:cubicBezTo>
                    <a:pt x="423680" y="638029"/>
                    <a:pt x="482936" y="290668"/>
                    <a:pt x="482936" y="290668"/>
                  </a:cubicBezTo>
                  <a:cubicBezTo>
                    <a:pt x="487025" y="268193"/>
                    <a:pt x="488044" y="265129"/>
                    <a:pt x="473739" y="257977"/>
                  </a:cubicBezTo>
                  <a:cubicBezTo>
                    <a:pt x="466594" y="253888"/>
                    <a:pt x="57932" y="11761"/>
                    <a:pt x="57932" y="11761"/>
                  </a:cubicBezTo>
                  <a:cubicBezTo>
                    <a:pt x="57932" y="11761"/>
                    <a:pt x="49761" y="6653"/>
                    <a:pt x="43628" y="12780"/>
                  </a:cubicBezTo>
                  <a:cubicBezTo>
                    <a:pt x="41590" y="14825"/>
                    <a:pt x="41590" y="15850"/>
                    <a:pt x="40564" y="21977"/>
                  </a:cubicBezTo>
                  <a:cubicBezTo>
                    <a:pt x="38520" y="34237"/>
                    <a:pt x="6854" y="327449"/>
                    <a:pt x="3784" y="356059"/>
                  </a:cubicBezTo>
                  <a:cubicBezTo>
                    <a:pt x="2765" y="361167"/>
                    <a:pt x="3784" y="363204"/>
                    <a:pt x="3784" y="365248"/>
                  </a:cubicBezTo>
                  <a:cubicBezTo>
                    <a:pt x="4810" y="367293"/>
                    <a:pt x="3784" y="370356"/>
                    <a:pt x="720" y="370356"/>
                  </a:cubicBezTo>
                  <a:cubicBezTo>
                    <a:pt x="-1324" y="371382"/>
                    <a:pt x="1739" y="373427"/>
                    <a:pt x="720" y="371382"/>
                  </a:cubicBezTo>
                  <a:cubicBezTo>
                    <a:pt x="2765" y="370356"/>
                    <a:pt x="-298" y="367293"/>
                    <a:pt x="720" y="361167"/>
                  </a:cubicBez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5" name="Freeform: Shape 49">
              <a:extLst>
                <a:ext uri="{FF2B5EF4-FFF2-40B4-BE49-F238E27FC236}">
                  <a16:creationId xmlns:a16="http://schemas.microsoft.com/office/drawing/2014/main" id="{EFAC9FBB-F1FD-5241-99B8-3CD54BC657AB}"/>
                </a:ext>
              </a:extLst>
            </p:cNvPr>
            <p:cNvSpPr/>
            <p:nvPr/>
          </p:nvSpPr>
          <p:spPr>
            <a:xfrm>
              <a:off x="2187165" y="3721428"/>
              <a:ext cx="29628" cy="17367"/>
            </a:xfrm>
            <a:custGeom>
              <a:avLst/>
              <a:gdLst>
                <a:gd name="connsiteX0" fmla="*/ 12260 w 29628"/>
                <a:gd name="connsiteY0" fmla="*/ 10223 h 17367"/>
                <a:gd name="connsiteX1" fmla="*/ 29628 w 29628"/>
                <a:gd name="connsiteY1" fmla="*/ 0 h 17367"/>
                <a:gd name="connsiteX2" fmla="*/ 17368 w 29628"/>
                <a:gd name="connsiteY2" fmla="*/ 7152 h 17367"/>
                <a:gd name="connsiteX3" fmla="*/ 0 w 29628"/>
                <a:gd name="connsiteY3" fmla="*/ 17368 h 17367"/>
                <a:gd name="connsiteX4" fmla="*/ 12260 w 29628"/>
                <a:gd name="connsiteY4" fmla="*/ 10223 h 1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28" h="17367">
                  <a:moveTo>
                    <a:pt x="12260" y="10223"/>
                  </a:moveTo>
                  <a:lnTo>
                    <a:pt x="29628" y="0"/>
                  </a:lnTo>
                  <a:lnTo>
                    <a:pt x="17368" y="7152"/>
                  </a:lnTo>
                  <a:lnTo>
                    <a:pt x="0" y="17368"/>
                  </a:lnTo>
                  <a:lnTo>
                    <a:pt x="12260" y="10223"/>
                  </a:lnTo>
                  <a:close/>
                </a:path>
              </a:pathLst>
            </a:custGeom>
            <a:solidFill>
              <a:srgbClr val="0078D4"/>
            </a:solidFill>
            <a:ln w="72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27" name="Rectangle 17">
            <a:extLst>
              <a:ext uri="{FF2B5EF4-FFF2-40B4-BE49-F238E27FC236}">
                <a16:creationId xmlns:a16="http://schemas.microsoft.com/office/drawing/2014/main" id="{57EE4A1E-E12A-1C4E-A303-81E27F69B3EC}"/>
              </a:ext>
            </a:extLst>
          </p:cNvPr>
          <p:cNvSpPr/>
          <p:nvPr/>
        </p:nvSpPr>
        <p:spPr>
          <a:xfrm>
            <a:off x="5701109" y="3997588"/>
            <a:ext cx="3221576"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Specialized workloads</a:t>
            </a:r>
          </a:p>
        </p:txBody>
      </p:sp>
      <p:grpSp>
        <p:nvGrpSpPr>
          <p:cNvPr id="44" name="Group 43">
            <a:extLst>
              <a:ext uri="{FF2B5EF4-FFF2-40B4-BE49-F238E27FC236}">
                <a16:creationId xmlns:a16="http://schemas.microsoft.com/office/drawing/2014/main" id="{CC82C111-FD3D-1FFE-B161-70BDC7D1E618}"/>
              </a:ext>
            </a:extLst>
          </p:cNvPr>
          <p:cNvGrpSpPr/>
          <p:nvPr/>
        </p:nvGrpSpPr>
        <p:grpSpPr>
          <a:xfrm>
            <a:off x="6464172" y="4644527"/>
            <a:ext cx="1695450" cy="1393367"/>
            <a:chOff x="6464172" y="4530636"/>
            <a:chExt cx="1695450" cy="1393367"/>
          </a:xfrm>
        </p:grpSpPr>
        <p:grpSp>
          <p:nvGrpSpPr>
            <p:cNvPr id="35" name="Group 34">
              <a:extLst>
                <a:ext uri="{FF2B5EF4-FFF2-40B4-BE49-F238E27FC236}">
                  <a16:creationId xmlns:a16="http://schemas.microsoft.com/office/drawing/2014/main" id="{ECA0F65F-C9E2-8FEA-6137-A364A3F82011}"/>
                </a:ext>
              </a:extLst>
            </p:cNvPr>
            <p:cNvGrpSpPr/>
            <p:nvPr/>
          </p:nvGrpSpPr>
          <p:grpSpPr>
            <a:xfrm>
              <a:off x="6464172" y="4530636"/>
              <a:ext cx="1695450" cy="401744"/>
              <a:chOff x="6464172" y="4530636"/>
              <a:chExt cx="1695450" cy="401744"/>
            </a:xfrm>
          </p:grpSpPr>
          <p:sp>
            <p:nvSpPr>
              <p:cNvPr id="9" name="Rectangle 8">
                <a:extLst>
                  <a:ext uri="{FF2B5EF4-FFF2-40B4-BE49-F238E27FC236}">
                    <a16:creationId xmlns:a16="http://schemas.microsoft.com/office/drawing/2014/main" id="{9EDE71DC-4AF7-184D-9FA2-2B3D6D038936}"/>
                  </a:ext>
                </a:extLst>
              </p:cNvPr>
              <p:cNvSpPr/>
              <p:nvPr/>
            </p:nvSpPr>
            <p:spPr bwMode="auto">
              <a:xfrm>
                <a:off x="6464172" y="4530636"/>
                <a:ext cx="1695450" cy="40174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err="1">
                  <a:gradFill>
                    <a:gsLst>
                      <a:gs pos="0">
                        <a:srgbClr val="FFFFFF"/>
                      </a:gs>
                      <a:gs pos="100000">
                        <a:srgbClr val="FFFFFF"/>
                      </a:gs>
                    </a:gsLst>
                    <a:lin ang="5400000" scaled="0"/>
                  </a:gradFill>
                  <a:ea typeface="Segoe UI" pitchFamily="34" charset="0"/>
                  <a:cs typeface="Segoe UI" pitchFamily="34" charset="0"/>
                </a:endParaRPr>
              </a:p>
            </p:txBody>
          </p:sp>
          <p:pic>
            <p:nvPicPr>
              <p:cNvPr id="29" name="Picture 4" descr="Image result for vmware logo png">
                <a:extLst>
                  <a:ext uri="{FF2B5EF4-FFF2-40B4-BE49-F238E27FC236}">
                    <a16:creationId xmlns:a16="http://schemas.microsoft.com/office/drawing/2014/main" id="{B43A6EFA-CFFB-1C42-9CF3-DD26F6C7F06C}"/>
                  </a:ext>
                </a:extLst>
              </p:cNvPr>
              <p:cNvPicPr>
                <a:picLocks noChangeAspect="1" noChangeArrowheads="1"/>
              </p:cNvPicPr>
              <p:nvPr/>
            </p:nvPicPr>
            <p:blipFill>
              <a:blip r:embed="rId5" cstate="email">
                <a:biLevel thresh="25000"/>
                <a:extLst>
                  <a:ext uri="{28A0092B-C50C-407E-A947-70E740481C1C}">
                    <a14:useLocalDpi xmlns:a14="http://schemas.microsoft.com/office/drawing/2010/main"/>
                  </a:ext>
                </a:extLst>
              </a:blip>
              <a:srcRect/>
              <a:stretch>
                <a:fillRect/>
              </a:stretch>
            </p:blipFill>
            <p:spPr bwMode="auto">
              <a:xfrm>
                <a:off x="6702234" y="4641870"/>
                <a:ext cx="1219327" cy="179277"/>
              </a:xfrm>
              <a:prstGeom prst="rect">
                <a:avLst/>
              </a:prstGeom>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D82EFCE1-5999-14EB-3379-1AEF82580FBB}"/>
                </a:ext>
              </a:extLst>
            </p:cNvPr>
            <p:cNvGrpSpPr/>
            <p:nvPr/>
          </p:nvGrpSpPr>
          <p:grpSpPr>
            <a:xfrm>
              <a:off x="6464172" y="5026447"/>
              <a:ext cx="1695450" cy="401744"/>
              <a:chOff x="6464172" y="5055534"/>
              <a:chExt cx="1695450" cy="401744"/>
            </a:xfrm>
          </p:grpSpPr>
          <p:sp>
            <p:nvSpPr>
              <p:cNvPr id="28" name="Rectangle 27">
                <a:extLst>
                  <a:ext uri="{FF2B5EF4-FFF2-40B4-BE49-F238E27FC236}">
                    <a16:creationId xmlns:a16="http://schemas.microsoft.com/office/drawing/2014/main" id="{BAEF6C92-23E8-C525-60B5-F0F242D444E7}"/>
                  </a:ext>
                </a:extLst>
              </p:cNvPr>
              <p:cNvSpPr/>
              <p:nvPr/>
            </p:nvSpPr>
            <p:spPr bwMode="auto">
              <a:xfrm>
                <a:off x="6464172" y="5055534"/>
                <a:ext cx="1695450" cy="40174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err="1">
                  <a:gradFill>
                    <a:gsLst>
                      <a:gs pos="0">
                        <a:srgbClr val="FFFFFF"/>
                      </a:gs>
                      <a:gs pos="100000">
                        <a:srgbClr val="FFFFFF"/>
                      </a:gs>
                    </a:gsLst>
                    <a:lin ang="5400000" scaled="0"/>
                  </a:gradFill>
                  <a:ea typeface="Segoe UI" pitchFamily="34" charset="0"/>
                  <a:cs typeface="Segoe UI" pitchFamily="34" charset="0"/>
                </a:endParaRPr>
              </a:p>
            </p:txBody>
          </p:sp>
          <p:pic>
            <p:nvPicPr>
              <p:cNvPr id="30" name="Picture 10" descr="Netapp logo">
                <a:extLst>
                  <a:ext uri="{FF2B5EF4-FFF2-40B4-BE49-F238E27FC236}">
                    <a16:creationId xmlns:a16="http://schemas.microsoft.com/office/drawing/2014/main" id="{CE4C8316-3173-3343-889A-3A6D22E47046}"/>
                  </a:ext>
                </a:extLst>
              </p:cNvPr>
              <p:cNvPicPr>
                <a:picLocks noChangeAspect="1" noChangeArrowheads="1"/>
              </p:cNvPicPr>
              <p:nvPr/>
            </p:nvPicPr>
            <p:blipFill>
              <a:blip r:embed="rId6" cstate="email">
                <a:biLevel thresh="25000"/>
                <a:extLst>
                  <a:ext uri="{28A0092B-C50C-407E-A947-70E740481C1C}">
                    <a14:useLocalDpi xmlns:a14="http://schemas.microsoft.com/office/drawing/2010/main"/>
                  </a:ext>
                </a:extLst>
              </a:blip>
              <a:stretch>
                <a:fillRect/>
              </a:stretch>
            </p:blipFill>
            <p:spPr bwMode="auto">
              <a:xfrm>
                <a:off x="6588173" y="5134041"/>
                <a:ext cx="1447449" cy="2447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B96D868B-915F-6298-B306-D1CE592687E6}"/>
                </a:ext>
              </a:extLst>
            </p:cNvPr>
            <p:cNvGrpSpPr/>
            <p:nvPr/>
          </p:nvGrpSpPr>
          <p:grpSpPr>
            <a:xfrm>
              <a:off x="6464172" y="5522259"/>
              <a:ext cx="1695450" cy="401744"/>
              <a:chOff x="6464172" y="5522259"/>
              <a:chExt cx="1695450" cy="401744"/>
            </a:xfrm>
          </p:grpSpPr>
          <p:sp>
            <p:nvSpPr>
              <p:cNvPr id="32" name="Rectangle 31">
                <a:extLst>
                  <a:ext uri="{FF2B5EF4-FFF2-40B4-BE49-F238E27FC236}">
                    <a16:creationId xmlns:a16="http://schemas.microsoft.com/office/drawing/2014/main" id="{91D14916-B535-6E62-A869-681613066196}"/>
                  </a:ext>
                </a:extLst>
              </p:cNvPr>
              <p:cNvSpPr/>
              <p:nvPr/>
            </p:nvSpPr>
            <p:spPr bwMode="auto">
              <a:xfrm>
                <a:off x="6464172" y="5522259"/>
                <a:ext cx="1695450" cy="40174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err="1">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52" descr="Oracle logo">
                <a:extLst>
                  <a:ext uri="{FF2B5EF4-FFF2-40B4-BE49-F238E27FC236}">
                    <a16:creationId xmlns:a16="http://schemas.microsoft.com/office/drawing/2014/main" id="{0EC96187-FDA7-274F-B652-B6AE5FC3939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621116" y="5606954"/>
                <a:ext cx="1381563" cy="232354"/>
              </a:xfrm>
              <a:prstGeom prst="rect">
                <a:avLst/>
              </a:prstGeom>
            </p:spPr>
          </p:pic>
        </p:grpSp>
      </p:grpSp>
      <p:sp>
        <p:nvSpPr>
          <p:cNvPr id="33" name="Rectangle 16">
            <a:extLst>
              <a:ext uri="{FF2B5EF4-FFF2-40B4-BE49-F238E27FC236}">
                <a16:creationId xmlns:a16="http://schemas.microsoft.com/office/drawing/2014/main" id="{E04479DC-1C8A-7B41-94D8-3DF51094951E}"/>
              </a:ext>
            </a:extLst>
          </p:cNvPr>
          <p:cNvSpPr/>
          <p:nvPr/>
        </p:nvSpPr>
        <p:spPr>
          <a:xfrm>
            <a:off x="3090050" y="3997588"/>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SAP</a:t>
            </a:r>
          </a:p>
        </p:txBody>
      </p:sp>
      <p:pic>
        <p:nvPicPr>
          <p:cNvPr id="34" name="Picture 2" descr="See the source image">
            <a:extLst>
              <a:ext uri="{FF2B5EF4-FFF2-40B4-BE49-F238E27FC236}">
                <a16:creationId xmlns:a16="http://schemas.microsoft.com/office/drawing/2014/main" id="{E3A29E10-F549-7F42-BD0E-8D5E6C0B6422}"/>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654090" y="4993093"/>
            <a:ext cx="1432240" cy="6962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6" name="Rectangle 11">
            <a:extLst>
              <a:ext uri="{FF2B5EF4-FFF2-40B4-BE49-F238E27FC236}">
                <a16:creationId xmlns:a16="http://schemas.microsoft.com/office/drawing/2014/main" id="{380DF599-2524-094C-ACF0-E387D5FD8C75}"/>
              </a:ext>
            </a:extLst>
          </p:cNvPr>
          <p:cNvSpPr/>
          <p:nvPr/>
        </p:nvSpPr>
        <p:spPr>
          <a:xfrm>
            <a:off x="488418" y="1405216"/>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tx2"/>
                </a:solidFill>
                <a:effectLst/>
                <a:uLnTx/>
                <a:uFillTx/>
                <a:latin typeface="Segoe UI Semibold"/>
                <a:ea typeface="+mn-ea"/>
                <a:cs typeface="+mn-cs"/>
              </a:rPr>
              <a:t>Windows Server</a:t>
            </a:r>
          </a:p>
        </p:txBody>
      </p:sp>
      <p:pic>
        <p:nvPicPr>
          <p:cNvPr id="37" name="Graphic 36">
            <a:extLst>
              <a:ext uri="{FF2B5EF4-FFF2-40B4-BE49-F238E27FC236}">
                <a16:creationId xmlns:a16="http://schemas.microsoft.com/office/drawing/2014/main" id="{B306614A-6FD7-524B-8EC5-8C017490C00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348966" y="2292111"/>
            <a:ext cx="839224" cy="1059344"/>
          </a:xfrm>
          <a:prstGeom prst="rect">
            <a:avLst/>
          </a:prstGeom>
        </p:spPr>
      </p:pic>
      <p:sp>
        <p:nvSpPr>
          <p:cNvPr id="39" name="Rectangle 14">
            <a:extLst>
              <a:ext uri="{FF2B5EF4-FFF2-40B4-BE49-F238E27FC236}">
                <a16:creationId xmlns:a16="http://schemas.microsoft.com/office/drawing/2014/main" id="{47DDC6AF-97BB-6644-B899-64952A9DDDD4}"/>
              </a:ext>
            </a:extLst>
          </p:cNvPr>
          <p:cNvSpPr/>
          <p:nvPr/>
        </p:nvSpPr>
        <p:spPr>
          <a:xfrm>
            <a:off x="8982851" y="1405216"/>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DevTest</a:t>
            </a:r>
          </a:p>
        </p:txBody>
      </p:sp>
      <p:pic>
        <p:nvPicPr>
          <p:cNvPr id="40" name="Graphic 39">
            <a:extLst>
              <a:ext uri="{FF2B5EF4-FFF2-40B4-BE49-F238E27FC236}">
                <a16:creationId xmlns:a16="http://schemas.microsoft.com/office/drawing/2014/main" id="{1F528601-9B44-1944-9F40-786103CB2041}"/>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906914" y="2273941"/>
            <a:ext cx="712195" cy="1095685"/>
          </a:xfrm>
          <a:prstGeom prst="rect">
            <a:avLst/>
          </a:prstGeom>
        </p:spPr>
      </p:pic>
      <p:sp>
        <p:nvSpPr>
          <p:cNvPr id="42" name="Rectangle 12">
            <a:extLst>
              <a:ext uri="{FF2B5EF4-FFF2-40B4-BE49-F238E27FC236}">
                <a16:creationId xmlns:a16="http://schemas.microsoft.com/office/drawing/2014/main" id="{C8744631-7C47-7D4D-8215-1D38982CC361}"/>
              </a:ext>
            </a:extLst>
          </p:cNvPr>
          <p:cNvSpPr/>
          <p:nvPr/>
        </p:nvSpPr>
        <p:spPr>
          <a:xfrm>
            <a:off x="3099477" y="1405216"/>
            <a:ext cx="2560320"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SQL server</a:t>
            </a:r>
          </a:p>
        </p:txBody>
      </p:sp>
      <p:pic>
        <p:nvPicPr>
          <p:cNvPr id="43" name="Graphic 42">
            <a:extLst>
              <a:ext uri="{FF2B5EF4-FFF2-40B4-BE49-F238E27FC236}">
                <a16:creationId xmlns:a16="http://schemas.microsoft.com/office/drawing/2014/main" id="{92B797A0-3969-7144-A440-5E511D6E256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952431" y="2394577"/>
            <a:ext cx="854412" cy="854412"/>
          </a:xfrm>
          <a:prstGeom prst="rect">
            <a:avLst/>
          </a:prstGeom>
        </p:spPr>
      </p:pic>
      <p:sp>
        <p:nvSpPr>
          <p:cNvPr id="45" name="Rectangle 13">
            <a:extLst>
              <a:ext uri="{FF2B5EF4-FFF2-40B4-BE49-F238E27FC236}">
                <a16:creationId xmlns:a16="http://schemas.microsoft.com/office/drawing/2014/main" id="{E1B3E7D1-F092-3A42-84FC-94086B9706CE}"/>
              </a:ext>
            </a:extLst>
          </p:cNvPr>
          <p:cNvSpPr/>
          <p:nvPr/>
        </p:nvSpPr>
        <p:spPr>
          <a:xfrm>
            <a:off x="5710536" y="1405216"/>
            <a:ext cx="3221576" cy="479650"/>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0" cap="none" spc="0" normalizeH="0" baseline="0" noProof="0">
                <a:ln>
                  <a:noFill/>
                </a:ln>
                <a:solidFill>
                  <a:schemeClr val="tx2"/>
                </a:solidFill>
                <a:effectLst/>
                <a:uLnTx/>
                <a:uFillTx/>
                <a:latin typeface="Segoe UI Semibold"/>
                <a:ea typeface="+mn-ea"/>
                <a:cs typeface="+mn-cs"/>
              </a:rPr>
              <a:t>Linux &amp; open source databases</a:t>
            </a:r>
          </a:p>
        </p:txBody>
      </p:sp>
      <p:grpSp>
        <p:nvGrpSpPr>
          <p:cNvPr id="59" name="Group 58">
            <a:extLst>
              <a:ext uri="{FF2B5EF4-FFF2-40B4-BE49-F238E27FC236}">
                <a16:creationId xmlns:a16="http://schemas.microsoft.com/office/drawing/2014/main" id="{394D6F31-D0B0-EC17-2FF4-D53B3D0C4060}"/>
              </a:ext>
            </a:extLst>
          </p:cNvPr>
          <p:cNvGrpSpPr/>
          <p:nvPr/>
        </p:nvGrpSpPr>
        <p:grpSpPr>
          <a:xfrm>
            <a:off x="5886892" y="1980698"/>
            <a:ext cx="2699307" cy="1682171"/>
            <a:chOff x="5886892" y="1980698"/>
            <a:chExt cx="2699307" cy="1682171"/>
          </a:xfrm>
        </p:grpSpPr>
        <p:grpSp>
          <p:nvGrpSpPr>
            <p:cNvPr id="46" name="Group 5">
              <a:extLst>
                <a:ext uri="{FF2B5EF4-FFF2-40B4-BE49-F238E27FC236}">
                  <a16:creationId xmlns:a16="http://schemas.microsoft.com/office/drawing/2014/main" id="{82E69647-236A-CD4E-B554-33FF82C1F535}"/>
                </a:ext>
              </a:extLst>
            </p:cNvPr>
            <p:cNvGrpSpPr/>
            <p:nvPr/>
          </p:nvGrpSpPr>
          <p:grpSpPr>
            <a:xfrm>
              <a:off x="6873546" y="1980698"/>
              <a:ext cx="1712653" cy="1654558"/>
              <a:chOff x="7198209" y="2553252"/>
              <a:chExt cx="1712653" cy="1654558"/>
            </a:xfrm>
          </p:grpSpPr>
          <p:pic>
            <p:nvPicPr>
              <p:cNvPr id="48" name="Graphic 47" descr="Postgres QL">
                <a:extLst>
                  <a:ext uri="{FF2B5EF4-FFF2-40B4-BE49-F238E27FC236}">
                    <a16:creationId xmlns:a16="http://schemas.microsoft.com/office/drawing/2014/main" id="{2C9309D1-7EC9-FF4C-BB7E-53691161EA72}"/>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7198209" y="2553252"/>
                <a:ext cx="838960" cy="838960"/>
              </a:xfrm>
              <a:prstGeom prst="rect">
                <a:avLst/>
              </a:prstGeom>
            </p:spPr>
          </p:pic>
          <p:pic>
            <p:nvPicPr>
              <p:cNvPr id="49" name="Graphic 48" descr="Maria DB">
                <a:extLst>
                  <a:ext uri="{FF2B5EF4-FFF2-40B4-BE49-F238E27FC236}">
                    <a16:creationId xmlns:a16="http://schemas.microsoft.com/office/drawing/2014/main" id="{045DF63E-00B6-A446-A0E0-A561DAD7CC54}"/>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7702164" y="3352800"/>
                <a:ext cx="855010" cy="855010"/>
              </a:xfrm>
              <a:prstGeom prst="rect">
                <a:avLst/>
              </a:prstGeom>
            </p:spPr>
          </p:pic>
          <p:pic>
            <p:nvPicPr>
              <p:cNvPr id="50" name="Graphic 49">
                <a:extLst>
                  <a:ext uri="{FF2B5EF4-FFF2-40B4-BE49-F238E27FC236}">
                    <a16:creationId xmlns:a16="http://schemas.microsoft.com/office/drawing/2014/main" id="{4C61D709-8680-3F48-BC8C-F8DD1A04A5B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22168" y="2628385"/>
                <a:ext cx="688694" cy="688694"/>
              </a:xfrm>
              <a:prstGeom prst="rect">
                <a:avLst/>
              </a:prstGeom>
            </p:spPr>
          </p:pic>
        </p:grpSp>
        <p:pic>
          <p:nvPicPr>
            <p:cNvPr id="47" name="Picture 4" descr="Linux logo and symbol, meaning, history, PNG">
              <a:extLst>
                <a:ext uri="{FF2B5EF4-FFF2-40B4-BE49-F238E27FC236}">
                  <a16:creationId xmlns:a16="http://schemas.microsoft.com/office/drawing/2014/main" id="{FD536056-62FB-7A44-9DFE-DB62DD202A28}"/>
                </a:ext>
              </a:extLst>
            </p:cNvPr>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886892" y="2312095"/>
              <a:ext cx="1222888" cy="135077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6082833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28A35F-DD40-0B24-AFEF-DD816CBD8E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20088" y="2839000"/>
            <a:ext cx="959371" cy="959371"/>
          </a:xfrm>
          <a:prstGeom prst="rect">
            <a:avLst/>
          </a:prstGeom>
        </p:spPr>
      </p:pic>
      <p:sp>
        <p:nvSpPr>
          <p:cNvPr id="3" name="Titel 2">
            <a:extLst>
              <a:ext uri="{FF2B5EF4-FFF2-40B4-BE49-F238E27FC236}">
                <a16:creationId xmlns:a16="http://schemas.microsoft.com/office/drawing/2014/main" id="{F660B38E-3A77-EE4C-8D37-DA900EB14B2E}"/>
              </a:ext>
            </a:extLst>
          </p:cNvPr>
          <p:cNvSpPr>
            <a:spLocks noGrp="1"/>
          </p:cNvSpPr>
          <p:nvPr>
            <p:ph type="title"/>
          </p:nvPr>
        </p:nvSpPr>
        <p:spPr>
          <a:xfrm>
            <a:off x="465138" y="632779"/>
            <a:ext cx="11533187" cy="411162"/>
          </a:xfrm>
        </p:spPr>
        <p:txBody>
          <a:bodyPr/>
          <a:lstStyle/>
          <a:p>
            <a:r>
              <a:rPr lang="en-GB"/>
              <a:t>Improve business results with the most value from </a:t>
            </a:r>
            <a:br>
              <a:rPr lang="en-GB"/>
            </a:br>
            <a:r>
              <a:rPr lang="en-GB"/>
              <a:t>Windows Server and SQL Server on Azure</a:t>
            </a:r>
          </a:p>
        </p:txBody>
      </p:sp>
      <p:sp>
        <p:nvSpPr>
          <p:cNvPr id="12" name="Tijdelijke aanduiding voor tekst 11">
            <a:extLst>
              <a:ext uri="{FF2B5EF4-FFF2-40B4-BE49-F238E27FC236}">
                <a16:creationId xmlns:a16="http://schemas.microsoft.com/office/drawing/2014/main" id="{6AAA16C5-4E52-DD45-AFEE-BFA756830044}"/>
              </a:ext>
            </a:extLst>
          </p:cNvPr>
          <p:cNvSpPr>
            <a:spLocks noGrp="1"/>
          </p:cNvSpPr>
          <p:nvPr>
            <p:ph type="body" sz="quarter" idx="10"/>
          </p:nvPr>
        </p:nvSpPr>
        <p:spPr>
          <a:xfrm>
            <a:off x="465138" y="1960860"/>
            <a:ext cx="9572625" cy="615553"/>
          </a:xfrm>
        </p:spPr>
        <p:txBody>
          <a:bodyPr/>
          <a:lstStyle/>
          <a:p>
            <a:r>
              <a:rPr lang="en-GB"/>
              <a:t>Over 3 years, customers were able to achieve… </a:t>
            </a:r>
          </a:p>
        </p:txBody>
      </p:sp>
      <p:sp>
        <p:nvSpPr>
          <p:cNvPr id="24" name="Tijdelijke aanduiding voor tekst 23">
            <a:extLst>
              <a:ext uri="{FF2B5EF4-FFF2-40B4-BE49-F238E27FC236}">
                <a16:creationId xmlns:a16="http://schemas.microsoft.com/office/drawing/2014/main" id="{02863F11-EEB6-C343-811A-5419DB2B79FA}"/>
              </a:ext>
            </a:extLst>
          </p:cNvPr>
          <p:cNvSpPr>
            <a:spLocks noGrp="1"/>
          </p:cNvSpPr>
          <p:nvPr>
            <p:ph type="body" sz="quarter" idx="17"/>
          </p:nvPr>
        </p:nvSpPr>
        <p:spPr>
          <a:xfrm>
            <a:off x="463550" y="4061058"/>
            <a:ext cx="3690938" cy="861774"/>
          </a:xfrm>
        </p:spPr>
        <p:txBody>
          <a:bodyPr/>
          <a:lstStyle/>
          <a:p>
            <a:pPr marL="0" indent="0">
              <a:lnSpc>
                <a:spcPct val="100000"/>
              </a:lnSpc>
              <a:buNone/>
            </a:pPr>
            <a:r>
              <a:rPr lang="en-US" sz="2800"/>
              <a:t>Higher ROI </a:t>
            </a:r>
            <a:br>
              <a:rPr lang="en-US" sz="2800"/>
            </a:br>
            <a:r>
              <a:rPr lang="en-US" sz="2800" b="1">
                <a:solidFill>
                  <a:schemeClr val="tx2"/>
                </a:solidFill>
              </a:rPr>
              <a:t>406%</a:t>
            </a:r>
          </a:p>
        </p:txBody>
      </p:sp>
      <p:sp>
        <p:nvSpPr>
          <p:cNvPr id="25" name="Tijdelijke aanduiding voor tekst 24">
            <a:extLst>
              <a:ext uri="{FF2B5EF4-FFF2-40B4-BE49-F238E27FC236}">
                <a16:creationId xmlns:a16="http://schemas.microsoft.com/office/drawing/2014/main" id="{BD31FD9E-2FAB-D341-AC2B-FF657F52CA82}"/>
              </a:ext>
            </a:extLst>
          </p:cNvPr>
          <p:cNvSpPr>
            <a:spLocks noGrp="1"/>
          </p:cNvSpPr>
          <p:nvPr>
            <p:ph type="body" sz="quarter" idx="18"/>
          </p:nvPr>
        </p:nvSpPr>
        <p:spPr>
          <a:xfrm>
            <a:off x="4405313" y="4061058"/>
            <a:ext cx="3690937" cy="1292662"/>
          </a:xfrm>
        </p:spPr>
        <p:txBody>
          <a:bodyPr/>
          <a:lstStyle/>
          <a:p>
            <a:pPr marL="0" indent="0">
              <a:lnSpc>
                <a:spcPct val="100000"/>
              </a:lnSpc>
              <a:buNone/>
            </a:pPr>
            <a:r>
              <a:rPr lang="en-US" sz="2800"/>
              <a:t>Lower cost </a:t>
            </a:r>
            <a:br>
              <a:rPr lang="en-US" sz="2800"/>
            </a:br>
            <a:r>
              <a:rPr lang="en-US" sz="2800"/>
              <a:t>of operations </a:t>
            </a:r>
          </a:p>
          <a:p>
            <a:pPr marL="0" indent="0">
              <a:lnSpc>
                <a:spcPct val="100000"/>
              </a:lnSpc>
              <a:buNone/>
            </a:pPr>
            <a:r>
              <a:rPr lang="en-US" sz="2800" b="1">
                <a:solidFill>
                  <a:schemeClr val="tx2"/>
                </a:solidFill>
              </a:rPr>
              <a:t>40%</a:t>
            </a:r>
          </a:p>
        </p:txBody>
      </p:sp>
      <p:sp>
        <p:nvSpPr>
          <p:cNvPr id="26" name="Tijdelijke aanduiding voor tekst 25">
            <a:extLst>
              <a:ext uri="{FF2B5EF4-FFF2-40B4-BE49-F238E27FC236}">
                <a16:creationId xmlns:a16="http://schemas.microsoft.com/office/drawing/2014/main" id="{DAF06AB1-E2E0-5343-9099-35DCA71F6E46}"/>
              </a:ext>
            </a:extLst>
          </p:cNvPr>
          <p:cNvSpPr>
            <a:spLocks noGrp="1"/>
          </p:cNvSpPr>
          <p:nvPr>
            <p:ph type="body" sz="quarter" idx="19"/>
          </p:nvPr>
        </p:nvSpPr>
        <p:spPr>
          <a:xfrm>
            <a:off x="8320088" y="4061058"/>
            <a:ext cx="3690937" cy="861774"/>
          </a:xfrm>
        </p:spPr>
        <p:txBody>
          <a:bodyPr/>
          <a:lstStyle/>
          <a:p>
            <a:pPr marL="0" indent="0">
              <a:lnSpc>
                <a:spcPct val="100000"/>
              </a:lnSpc>
              <a:buNone/>
            </a:pPr>
            <a:r>
              <a:rPr lang="en-US" sz="2800"/>
              <a:t>Payback </a:t>
            </a:r>
          </a:p>
          <a:p>
            <a:pPr marL="0" indent="0">
              <a:lnSpc>
                <a:spcPct val="100000"/>
              </a:lnSpc>
              <a:buNone/>
            </a:pPr>
            <a:r>
              <a:rPr lang="en-US" sz="2800" b="1">
                <a:solidFill>
                  <a:schemeClr val="tx2"/>
                </a:solidFill>
              </a:rPr>
              <a:t>12 months</a:t>
            </a:r>
          </a:p>
        </p:txBody>
      </p:sp>
      <p:sp>
        <p:nvSpPr>
          <p:cNvPr id="57" name="Content Placeholder 5">
            <a:extLst>
              <a:ext uri="{FF2B5EF4-FFF2-40B4-BE49-F238E27FC236}">
                <a16:creationId xmlns:a16="http://schemas.microsoft.com/office/drawing/2014/main" id="{C35E0A7C-182C-AB4F-AA0A-36BBEDD257EF}"/>
              </a:ext>
            </a:extLst>
          </p:cNvPr>
          <p:cNvSpPr txBox="1">
            <a:spLocks/>
          </p:cNvSpPr>
          <p:nvPr/>
        </p:nvSpPr>
        <p:spPr>
          <a:xfrm>
            <a:off x="449093" y="6202045"/>
            <a:ext cx="7097554" cy="12067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896386" rtl="0" eaLnBrk="0" fontAlgn="base" latinLnBrk="0" hangingPunct="0">
              <a:lnSpc>
                <a:spcPct val="100000"/>
              </a:lnSpc>
              <a:spcBef>
                <a:spcPct val="0"/>
              </a:spcBef>
              <a:spcAft>
                <a:spcPct val="0"/>
              </a:spcAft>
              <a:buClrTx/>
              <a:buSzPct val="90000"/>
              <a:buFont typeface="Wingdings" panose="05000000000000000000" pitchFamily="2" charset="2"/>
              <a:buNone/>
              <a:tabLst/>
              <a:defRPr/>
            </a:pPr>
            <a:r>
              <a:rPr kumimoji="0" lang="en-US" altLang="en-US" sz="784" b="0" i="0" u="none" strike="noStrike" kern="1200" cap="none" spc="0" normalizeH="0" baseline="0" noProof="0">
                <a:ln>
                  <a:noFill/>
                </a:ln>
                <a:effectLst/>
                <a:uLnTx/>
                <a:uFillTx/>
                <a:latin typeface="Segoe UI"/>
                <a:ea typeface="Calibri" panose="020F0502020204030204" pitchFamily="34" charset="0"/>
                <a:cs typeface="Segoe UI" panose="020B0502040204020203" pitchFamily="34" charset="0"/>
              </a:rPr>
              <a:t>Source: The Business Value of Microsoft Azure for SQL Server and Windows Server workloads, a commissioned study conducted by IDC, August 2022</a:t>
            </a:r>
            <a:endParaRPr kumimoji="0" lang="en-US" altLang="en-US" sz="784" b="0" i="0" u="none" strike="noStrike" kern="1200" cap="none" spc="0" normalizeH="0" baseline="0" noProof="0">
              <a:ln>
                <a:noFill/>
              </a:ln>
              <a:effectLst/>
              <a:uLnTx/>
              <a:uFillTx/>
              <a:latin typeface="Segoe UI"/>
              <a:ea typeface="+mn-ea"/>
              <a:cs typeface="Segoe UI" panose="020B0502040204020203" pitchFamily="34" charset="0"/>
            </a:endParaRPr>
          </a:p>
        </p:txBody>
      </p:sp>
      <p:pic>
        <p:nvPicPr>
          <p:cNvPr id="2" name="Picture 1">
            <a:extLst>
              <a:ext uri="{FF2B5EF4-FFF2-40B4-BE49-F238E27FC236}">
                <a16:creationId xmlns:a16="http://schemas.microsoft.com/office/drawing/2014/main" id="{D42746C9-E26F-6B93-02BC-31AAAEA6C2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05313" y="2839001"/>
            <a:ext cx="839450" cy="959371"/>
          </a:xfrm>
          <a:prstGeom prst="rect">
            <a:avLst/>
          </a:prstGeom>
        </p:spPr>
      </p:pic>
      <p:pic>
        <p:nvPicPr>
          <p:cNvPr id="5" name="Picture 4">
            <a:extLst>
              <a:ext uri="{FF2B5EF4-FFF2-40B4-BE49-F238E27FC236}">
                <a16:creationId xmlns:a16="http://schemas.microsoft.com/office/drawing/2014/main" id="{852304D5-B1EB-3F55-159F-C7849EEDE91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3550" y="2839000"/>
            <a:ext cx="839450" cy="959371"/>
          </a:xfrm>
          <a:prstGeom prst="rect">
            <a:avLst/>
          </a:prstGeom>
        </p:spPr>
      </p:pic>
    </p:spTree>
    <p:extLst>
      <p:ext uri="{BB962C8B-B14F-4D97-AF65-F5344CB8AC3E}">
        <p14:creationId xmlns:p14="http://schemas.microsoft.com/office/powerpoint/2010/main" val="393847181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13">
            <a:extLst>
              <a:ext uri="{FF2B5EF4-FFF2-40B4-BE49-F238E27FC236}">
                <a16:creationId xmlns:a16="http://schemas.microsoft.com/office/drawing/2014/main" id="{02DB3B68-37FB-2141-97C0-2E64E45A71E4}"/>
              </a:ext>
            </a:extLst>
          </p:cNvPr>
          <p:cNvGraphicFramePr>
            <a:graphicFrameLocks noGrp="1"/>
          </p:cNvGraphicFramePr>
          <p:nvPr>
            <p:extLst>
              <p:ext uri="{D42A27DB-BD31-4B8C-83A1-F6EECF244321}">
                <p14:modId xmlns:p14="http://schemas.microsoft.com/office/powerpoint/2010/main" val="3237824201"/>
              </p:ext>
            </p:extLst>
          </p:nvPr>
        </p:nvGraphicFramePr>
        <p:xfrm>
          <a:off x="6548995" y="1632225"/>
          <a:ext cx="4950779" cy="4501940"/>
        </p:xfrm>
        <a:graphic>
          <a:graphicData uri="http://schemas.openxmlformats.org/drawingml/2006/table">
            <a:tbl>
              <a:tblPr>
                <a:tableStyleId>{5C22544A-7EE6-4342-B048-85BDC9FD1C3A}</a:tableStyleId>
              </a:tblPr>
              <a:tblGrid>
                <a:gridCol w="3001304">
                  <a:extLst>
                    <a:ext uri="{9D8B030D-6E8A-4147-A177-3AD203B41FA5}">
                      <a16:colId xmlns:a16="http://schemas.microsoft.com/office/drawing/2014/main" val="1914716635"/>
                    </a:ext>
                  </a:extLst>
                </a:gridCol>
                <a:gridCol w="1949475">
                  <a:extLst>
                    <a:ext uri="{9D8B030D-6E8A-4147-A177-3AD203B41FA5}">
                      <a16:colId xmlns:a16="http://schemas.microsoft.com/office/drawing/2014/main" val="833490632"/>
                    </a:ext>
                  </a:extLst>
                </a:gridCol>
              </a:tblGrid>
              <a:tr h="634202">
                <a:tc gridSpan="2">
                  <a:txBody>
                    <a:bodyPr/>
                    <a:lstStyle/>
                    <a:p>
                      <a:pPr>
                        <a:buClr>
                          <a:schemeClr val="dk1"/>
                        </a:buClr>
                        <a:buSzPts val="1800"/>
                      </a:pPr>
                      <a:r>
                        <a:rPr lang="en-US" sz="2000" b="0" kern="1200" cap="none" spc="-50" baseline="0">
                          <a:ln w="3175">
                            <a:noFill/>
                          </a:ln>
                          <a:solidFill>
                            <a:schemeClr val="tx2"/>
                          </a:solidFill>
                          <a:effectLst/>
                          <a:latin typeface="+mj-lt"/>
                          <a:ea typeface="+mj-ea"/>
                          <a:cs typeface="Calibri Light" panose="020F0302020204030204" pitchFamily="34" charset="0"/>
                        </a:rPr>
                        <a:t>Unique Azure offerings for </a:t>
                      </a:r>
                      <a:br>
                        <a:rPr lang="en-US" sz="2000" b="0" kern="1200" cap="none" spc="-50" baseline="0">
                          <a:ln w="3175">
                            <a:noFill/>
                          </a:ln>
                          <a:solidFill>
                            <a:schemeClr val="tx2"/>
                          </a:solidFill>
                          <a:effectLst/>
                          <a:latin typeface="+mj-lt"/>
                          <a:ea typeface="+mj-ea"/>
                          <a:cs typeface="Calibri Light" panose="020F0302020204030204" pitchFamily="34" charset="0"/>
                        </a:rPr>
                      </a:br>
                      <a:r>
                        <a:rPr lang="en-US" sz="2000" b="0" kern="1200" cap="none" spc="-50" baseline="0">
                          <a:ln w="3175">
                            <a:noFill/>
                          </a:ln>
                          <a:solidFill>
                            <a:schemeClr val="tx2"/>
                          </a:solidFill>
                          <a:effectLst/>
                          <a:latin typeface="+mj-lt"/>
                          <a:ea typeface="+mj-ea"/>
                          <a:cs typeface="Calibri Light" panose="020F0302020204030204" pitchFamily="34" charset="0"/>
                        </a:rPr>
                        <a:t>SQL Server and open source databases</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611438863"/>
                  </a:ext>
                </a:extLst>
              </a:tr>
              <a:tr h="1207399">
                <a:tc>
                  <a:txBody>
                    <a:bodyPr/>
                    <a:lstStyle/>
                    <a:p>
                      <a:pPr marL="0" lvl="0" algn="l" defTabSz="932742" rtl="0" eaLnBrk="1" latinLnBrk="0" hangingPunct="1">
                        <a:spcAft>
                          <a:spcPts val="600"/>
                        </a:spcAft>
                      </a:pPr>
                      <a:r>
                        <a:rPr lang="en-US" sz="1400" kern="1200">
                          <a:solidFill>
                            <a:schemeClr val="tx1"/>
                          </a:solidFill>
                          <a:latin typeface="+mn-lt"/>
                          <a:ea typeface="+mn-ea"/>
                          <a:cs typeface="+mn-cs"/>
                        </a:rPr>
                        <a:t>Compute options for every workload </a:t>
                      </a:r>
                    </a:p>
                    <a:p>
                      <a:pPr marL="0" lvl="0" algn="l" defTabSz="932742" rtl="0" eaLnBrk="1" latinLnBrk="0" hangingPunct="1">
                        <a:spcAft>
                          <a:spcPts val="600"/>
                        </a:spcAft>
                      </a:pPr>
                      <a:r>
                        <a:rPr lang="en-US" sz="1400" kern="1200">
                          <a:solidFill>
                            <a:schemeClr val="tx1"/>
                          </a:solidFill>
                          <a:latin typeface="+mn-lt"/>
                          <a:ea typeface="+mn-ea"/>
                          <a:cs typeface="+mn-cs"/>
                        </a:rPr>
                        <a:t>Robust monitoring, backup and governance tools </a:t>
                      </a:r>
                    </a:p>
                    <a:p>
                      <a:pPr marL="0" lvl="0" algn="l" defTabSz="932742" rtl="0" eaLnBrk="1" latinLnBrk="0" hangingPunct="1">
                        <a:spcAft>
                          <a:spcPts val="600"/>
                        </a:spcAft>
                      </a:pPr>
                      <a:r>
                        <a:rPr lang="en-US" sz="1400" kern="1200">
                          <a:solidFill>
                            <a:schemeClr val="tx1"/>
                          </a:solidFill>
                          <a:latin typeface="+mn-lt"/>
                          <a:ea typeface="+mn-ea"/>
                          <a:cs typeface="+mn-cs"/>
                        </a:rPr>
                        <a:t>Incentives to save money</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3539740"/>
                  </a:ext>
                </a:extLst>
              </a:tr>
              <a:tr h="1433786">
                <a:tc>
                  <a:txBody>
                    <a:bodyPr/>
                    <a:lstStyle/>
                    <a:p>
                      <a:pPr marL="0" lvl="0" algn="l" defTabSz="932742" rtl="0" eaLnBrk="1" latinLnBrk="0" hangingPunct="1">
                        <a:spcAft>
                          <a:spcPts val="600"/>
                        </a:spcAft>
                      </a:pPr>
                      <a:r>
                        <a:rPr lang="en-US" sz="1400" kern="1200">
                          <a:solidFill>
                            <a:schemeClr val="tx1"/>
                          </a:solidFill>
                          <a:latin typeface="+mn-lt"/>
                          <a:ea typeface="+mn-ea"/>
                          <a:cs typeface="+mn-cs"/>
                        </a:rPr>
                        <a:t>Low TCO with built-in HA</a:t>
                      </a:r>
                    </a:p>
                    <a:p>
                      <a:pPr marL="0" lvl="0" algn="l" defTabSz="932742" rtl="0" eaLnBrk="1" latinLnBrk="0" hangingPunct="1">
                        <a:spcAft>
                          <a:spcPts val="600"/>
                        </a:spcAft>
                      </a:pPr>
                      <a:r>
                        <a:rPr lang="en-US" sz="1400" kern="1200">
                          <a:solidFill>
                            <a:schemeClr val="tx1"/>
                          </a:solidFill>
                          <a:latin typeface="+mn-lt"/>
                          <a:ea typeface="+mn-ea"/>
                          <a:cs typeface="+mn-cs"/>
                        </a:rPr>
                        <a:t>Fully managed community versions</a:t>
                      </a:r>
                    </a:p>
                    <a:p>
                      <a:pPr marL="0" lvl="0" algn="l" defTabSz="932742" rtl="0" eaLnBrk="1" latinLnBrk="0" hangingPunct="1">
                        <a:spcAft>
                          <a:spcPts val="600"/>
                        </a:spcAft>
                      </a:pPr>
                      <a:r>
                        <a:rPr lang="en-US" sz="1400" kern="1200">
                          <a:solidFill>
                            <a:schemeClr val="tx1"/>
                          </a:solidFill>
                          <a:latin typeface="+mn-lt"/>
                          <a:ea typeface="+mn-ea"/>
                          <a:cs typeface="+mn-cs"/>
                        </a:rPr>
                        <a:t>Industry-leading compliance and layers of security </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7138561"/>
                  </a:ext>
                </a:extLst>
              </a:tr>
              <a:tr h="1056474">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400">
                          <a:solidFill>
                            <a:schemeClr val="tx1"/>
                          </a:solidFill>
                        </a:rPr>
                        <a:t>Visual Studio and VS Code for Database services</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1358877"/>
                  </a:ext>
                </a:extLst>
              </a:tr>
            </a:tbl>
          </a:graphicData>
        </a:graphic>
      </p:graphicFrame>
      <p:pic>
        <p:nvPicPr>
          <p:cNvPr id="1026" name="Picture 2" descr="Visual Studio Code SVG Vector Logos - Vector Logo Zone">
            <a:extLst>
              <a:ext uri="{FF2B5EF4-FFF2-40B4-BE49-F238E27FC236}">
                <a16:creationId xmlns:a16="http://schemas.microsoft.com/office/drawing/2014/main" id="{7BC00A45-4306-3BF3-9365-AD924EEB9C1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04992" y="5212256"/>
            <a:ext cx="1361088" cy="68054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6DA396EE-CE73-194B-929B-8B009811509D}"/>
              </a:ext>
            </a:extLst>
          </p:cNvPr>
          <p:cNvSpPr>
            <a:spLocks noGrp="1"/>
          </p:cNvSpPr>
          <p:nvPr>
            <p:ph type="title"/>
          </p:nvPr>
        </p:nvSpPr>
        <p:spPr/>
        <p:txBody>
          <a:bodyPr/>
          <a:lstStyle/>
          <a:p>
            <a:r>
              <a:rPr lang="en-US"/>
              <a:t>Linux and open source databases offerings on Azure</a:t>
            </a:r>
            <a:endParaRPr lang="en-GB"/>
          </a:p>
        </p:txBody>
      </p:sp>
      <p:graphicFrame>
        <p:nvGraphicFramePr>
          <p:cNvPr id="11" name="Table 13">
            <a:extLst>
              <a:ext uri="{FF2B5EF4-FFF2-40B4-BE49-F238E27FC236}">
                <a16:creationId xmlns:a16="http://schemas.microsoft.com/office/drawing/2014/main" id="{E0F084D0-22DD-E147-962A-0BFB5D42118D}"/>
              </a:ext>
            </a:extLst>
          </p:cNvPr>
          <p:cNvGraphicFramePr>
            <a:graphicFrameLocks noGrp="1"/>
          </p:cNvGraphicFramePr>
          <p:nvPr>
            <p:extLst>
              <p:ext uri="{D42A27DB-BD31-4B8C-83A1-F6EECF244321}">
                <p14:modId xmlns:p14="http://schemas.microsoft.com/office/powerpoint/2010/main" val="2755971482"/>
              </p:ext>
            </p:extLst>
          </p:nvPr>
        </p:nvGraphicFramePr>
        <p:xfrm>
          <a:off x="779489" y="1632226"/>
          <a:ext cx="5392838" cy="4331860"/>
        </p:xfrm>
        <a:graphic>
          <a:graphicData uri="http://schemas.openxmlformats.org/drawingml/2006/table">
            <a:tbl>
              <a:tblPr>
                <a:tableStyleId>{5C22544A-7EE6-4342-B048-85BDC9FD1C3A}</a:tableStyleId>
              </a:tblPr>
              <a:tblGrid>
                <a:gridCol w="3249616">
                  <a:extLst>
                    <a:ext uri="{9D8B030D-6E8A-4147-A177-3AD203B41FA5}">
                      <a16:colId xmlns:a16="http://schemas.microsoft.com/office/drawing/2014/main" val="1914716635"/>
                    </a:ext>
                  </a:extLst>
                </a:gridCol>
                <a:gridCol w="2143222">
                  <a:extLst>
                    <a:ext uri="{9D8B030D-6E8A-4147-A177-3AD203B41FA5}">
                      <a16:colId xmlns:a16="http://schemas.microsoft.com/office/drawing/2014/main" val="833490632"/>
                    </a:ext>
                  </a:extLst>
                </a:gridCol>
              </a:tblGrid>
              <a:tr h="688050">
                <a:tc gridSpan="2">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000" b="0" kern="1200" cap="none" spc="-50" baseline="0">
                          <a:ln w="3175">
                            <a:noFill/>
                          </a:ln>
                          <a:solidFill>
                            <a:schemeClr val="tx2"/>
                          </a:solidFill>
                          <a:effectLst/>
                          <a:latin typeface="+mj-lt"/>
                          <a:ea typeface="+mj-ea"/>
                          <a:cs typeface="Calibri Light" panose="020F0302020204030204" pitchFamily="34" charset="0"/>
                        </a:rPr>
                        <a:t>Unique Azure offerings </a:t>
                      </a:r>
                      <a:br>
                        <a:rPr lang="en-US" sz="2000" b="0" kern="1200" cap="none" spc="-50" baseline="0">
                          <a:ln w="3175">
                            <a:noFill/>
                          </a:ln>
                          <a:solidFill>
                            <a:schemeClr val="tx2"/>
                          </a:solidFill>
                          <a:effectLst/>
                          <a:latin typeface="+mj-lt"/>
                          <a:ea typeface="+mj-ea"/>
                          <a:cs typeface="Calibri Light" panose="020F0302020204030204" pitchFamily="34" charset="0"/>
                        </a:rPr>
                      </a:br>
                      <a:r>
                        <a:rPr lang="en-US" sz="2000" b="0" kern="1200" cap="none" spc="-50" baseline="0">
                          <a:ln w="3175">
                            <a:noFill/>
                          </a:ln>
                          <a:solidFill>
                            <a:schemeClr val="tx2"/>
                          </a:solidFill>
                          <a:effectLst/>
                          <a:latin typeface="+mj-lt"/>
                          <a:ea typeface="+mj-ea"/>
                          <a:cs typeface="Calibri Light" panose="020F0302020204030204" pitchFamily="34" charset="0"/>
                        </a:rPr>
                        <a:t>for Linux and containers</a:t>
                      </a: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611438863"/>
                  </a:ext>
                </a:extLst>
              </a:tr>
              <a:tr h="1185574">
                <a:tc>
                  <a:txBody>
                    <a:bodyPr/>
                    <a:lstStyle/>
                    <a:p>
                      <a:pPr marL="0" lvl="0" algn="l" defTabSz="932742" rtl="0" eaLnBrk="1" latinLnBrk="0" hangingPunct="1">
                        <a:spcAft>
                          <a:spcPts val="600"/>
                        </a:spcAft>
                      </a:pPr>
                      <a:r>
                        <a:rPr lang="en-US" sz="1400" kern="1200">
                          <a:solidFill>
                            <a:schemeClr val="tx1"/>
                          </a:solidFill>
                          <a:latin typeface="+mn-lt"/>
                          <a:ea typeface="+mn-ea"/>
                          <a:cs typeface="+mn-cs"/>
                        </a:rPr>
                        <a:t>Integrated support</a:t>
                      </a:r>
                    </a:p>
                    <a:p>
                      <a:pPr marL="0" lvl="0" algn="l" defTabSz="932742" rtl="0" eaLnBrk="1" latinLnBrk="0" hangingPunct="1">
                        <a:spcAft>
                          <a:spcPts val="600"/>
                        </a:spcAft>
                      </a:pPr>
                      <a:r>
                        <a:rPr lang="en-US" sz="1400" kern="1200">
                          <a:solidFill>
                            <a:schemeClr val="tx1"/>
                          </a:solidFill>
                          <a:latin typeface="+mn-lt"/>
                          <a:ea typeface="+mn-ea"/>
                          <a:cs typeface="+mn-cs"/>
                        </a:rPr>
                        <a:t>Azure Red Hat OpenShift</a:t>
                      </a:r>
                    </a:p>
                    <a:p>
                      <a:pPr marL="0" lvl="0" algn="l" defTabSz="932742" rtl="0" eaLnBrk="1" latinLnBrk="0" hangingPunct="1">
                        <a:spcAft>
                          <a:spcPts val="600"/>
                        </a:spcAft>
                      </a:pPr>
                      <a:r>
                        <a:rPr lang="en-US" sz="1400" kern="1200">
                          <a:solidFill>
                            <a:schemeClr val="tx1"/>
                          </a:solidFill>
                          <a:latin typeface="+mn-lt"/>
                          <a:ea typeface="+mn-ea"/>
                          <a:cs typeface="+mn-cs"/>
                        </a:rPr>
                        <a:t>Ansible integration</a:t>
                      </a:r>
                    </a:p>
                    <a:p>
                      <a:pPr marL="0" lvl="0" algn="l" defTabSz="932742" rtl="0" eaLnBrk="1" latinLnBrk="0" hangingPunct="1">
                        <a:spcAft>
                          <a:spcPts val="600"/>
                        </a:spcAft>
                      </a:pPr>
                      <a:r>
                        <a:rPr lang="en-US" sz="1400" kern="1200">
                          <a:solidFill>
                            <a:schemeClr val="tx1"/>
                          </a:solidFill>
                          <a:latin typeface="+mn-lt"/>
                          <a:ea typeface="+mn-ea"/>
                          <a:cs typeface="+mn-cs"/>
                        </a:rPr>
                        <a:t>JBoss integration</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3539740"/>
                  </a:ext>
                </a:extLst>
              </a:tr>
              <a:tr h="889179">
                <a:tc>
                  <a:txBody>
                    <a:bodyPr/>
                    <a:lstStyle/>
                    <a:p>
                      <a:pPr marL="0" lvl="0" algn="l" defTabSz="932742" rtl="0" eaLnBrk="1" latinLnBrk="0" hangingPunct="1">
                        <a:spcAft>
                          <a:spcPts val="600"/>
                        </a:spcAft>
                      </a:pPr>
                      <a:r>
                        <a:rPr lang="en-US" sz="1400" kern="1200">
                          <a:solidFill>
                            <a:schemeClr val="tx1"/>
                          </a:solidFill>
                          <a:latin typeface="+mn-lt"/>
                          <a:ea typeface="+mn-ea"/>
                          <a:cs typeface="+mn-cs"/>
                        </a:rPr>
                        <a:t>Integrated support</a:t>
                      </a:r>
                    </a:p>
                    <a:p>
                      <a:pPr marL="0" lvl="0" algn="l" defTabSz="932742" rtl="0" eaLnBrk="1" latinLnBrk="0" hangingPunct="1">
                        <a:spcAft>
                          <a:spcPts val="600"/>
                        </a:spcAft>
                      </a:pPr>
                      <a:r>
                        <a:rPr lang="en-US" sz="1400" kern="1200">
                          <a:solidFill>
                            <a:schemeClr val="tx1"/>
                          </a:solidFill>
                          <a:latin typeface="+mn-lt"/>
                          <a:ea typeface="+mn-ea"/>
                          <a:cs typeface="+mn-cs"/>
                        </a:rPr>
                        <a:t>Azure Tuned Kernel</a:t>
                      </a:r>
                    </a:p>
                    <a:p>
                      <a:pPr marL="0" lvl="0" algn="l" defTabSz="932742" rtl="0" eaLnBrk="1" latinLnBrk="0" hangingPunct="1">
                        <a:spcAft>
                          <a:spcPts val="600"/>
                        </a:spcAft>
                      </a:pPr>
                      <a:r>
                        <a:rPr lang="en-US" sz="1400" kern="1200">
                          <a:solidFill>
                            <a:schemeClr val="tx1"/>
                          </a:solidFill>
                          <a:latin typeface="+mn-lt"/>
                          <a:ea typeface="+mn-ea"/>
                          <a:cs typeface="+mn-cs"/>
                        </a:rPr>
                        <a:t>SAP integration</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7138561"/>
                  </a:ext>
                </a:extLst>
              </a:tr>
              <a:tr h="518689">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400">
                          <a:solidFill>
                            <a:schemeClr val="tx1"/>
                          </a:solidFill>
                        </a:rPr>
                        <a:t>Azure Tuned Kernel</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1686589"/>
                  </a:ext>
                </a:extLst>
              </a:tr>
              <a:tr h="518689">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400">
                          <a:solidFill>
                            <a:schemeClr val="tx1"/>
                          </a:solidFill>
                        </a:rPr>
                        <a:t>Fully supported on Azure</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1358877"/>
                  </a:ext>
                </a:extLst>
              </a:tr>
              <a:tr h="518689">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400">
                          <a:solidFill>
                            <a:schemeClr val="tx1"/>
                          </a:solidFill>
                        </a:rPr>
                        <a:t>Fully supported on Azure</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solidFill>
                          <a:schemeClr val="bg1"/>
                        </a:solidFill>
                      </a:endParaRPr>
                    </a:p>
                  </a:txBody>
                  <a:tcPr>
                    <a:lnL w="3175" cap="flat" cmpd="sng" algn="ctr">
                      <a:no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7968296"/>
                  </a:ext>
                </a:extLst>
              </a:tr>
            </a:tbl>
          </a:graphicData>
        </a:graphic>
      </p:graphicFrame>
      <p:pic>
        <p:nvPicPr>
          <p:cNvPr id="13" name="Picture 106" descr="Image result for linux Cent logo">
            <a:extLst>
              <a:ext uri="{FF2B5EF4-FFF2-40B4-BE49-F238E27FC236}">
                <a16:creationId xmlns:a16="http://schemas.microsoft.com/office/drawing/2014/main" id="{572EE34C-C982-DC4E-A8BD-2163A74DD92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14220" y="4570549"/>
            <a:ext cx="862385" cy="2318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Image result for ubuntu">
            <a:extLst>
              <a:ext uri="{FF2B5EF4-FFF2-40B4-BE49-F238E27FC236}">
                <a16:creationId xmlns:a16="http://schemas.microsoft.com/office/drawing/2014/main" id="{62E23429-6D30-1244-A988-109649299DC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24324" y="4572609"/>
            <a:ext cx="1009408" cy="2277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0">
            <a:extLst>
              <a:ext uri="{FF2B5EF4-FFF2-40B4-BE49-F238E27FC236}">
                <a16:creationId xmlns:a16="http://schemas.microsoft.com/office/drawing/2014/main" id="{4CB64F27-AE70-4C45-94BB-379797F4AB8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490215" y="5045511"/>
            <a:ext cx="500455" cy="3167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
            <a:extLst>
              <a:ext uri="{FF2B5EF4-FFF2-40B4-BE49-F238E27FC236}">
                <a16:creationId xmlns:a16="http://schemas.microsoft.com/office/drawing/2014/main" id="{7C4E1426-DE19-7F42-A444-1993AE558E1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72460" y="5060713"/>
            <a:ext cx="323561" cy="246682"/>
          </a:xfrm>
          <a:prstGeom prst="rect">
            <a:avLst/>
          </a:prstGeom>
        </p:spPr>
      </p:pic>
      <p:sp>
        <p:nvSpPr>
          <p:cNvPr id="18" name="TextBox 5">
            <a:extLst>
              <a:ext uri="{FF2B5EF4-FFF2-40B4-BE49-F238E27FC236}">
                <a16:creationId xmlns:a16="http://schemas.microsoft.com/office/drawing/2014/main" id="{ECD82493-DD56-DB41-B3AB-39BDF613E7BD}"/>
              </a:ext>
            </a:extLst>
          </p:cNvPr>
          <p:cNvSpPr txBox="1"/>
          <p:nvPr/>
        </p:nvSpPr>
        <p:spPr>
          <a:xfrm>
            <a:off x="3524141" y="5328737"/>
            <a:ext cx="773285" cy="76944"/>
          </a:xfrm>
          <a:prstGeom prst="rect">
            <a:avLst/>
          </a:prstGeom>
          <a:noFill/>
        </p:spPr>
        <p:txBody>
          <a:bodyPr wrap="square" lIns="0" tIns="0" rIns="0" bIns="0" rtlCol="0">
            <a:spAutoFit/>
          </a:bodyPr>
          <a:lstStyle/>
          <a:p>
            <a:pPr algn="ctr"/>
            <a:r>
              <a:rPr lang="en-US" sz="500">
                <a:solidFill>
                  <a:schemeClr val="bg1"/>
                </a:solidFill>
              </a:rPr>
              <a:t>Core OS Replacement</a:t>
            </a:r>
          </a:p>
        </p:txBody>
      </p:sp>
      <p:pic>
        <p:nvPicPr>
          <p:cNvPr id="20" name="Picture 105">
            <a:extLst>
              <a:ext uri="{FF2B5EF4-FFF2-40B4-BE49-F238E27FC236}">
                <a16:creationId xmlns:a16="http://schemas.microsoft.com/office/drawing/2014/main" id="{750440EA-0EAA-014C-B56E-F9D75A37F70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56" b="-983"/>
          <a:stretch/>
        </p:blipFill>
        <p:spPr>
          <a:xfrm>
            <a:off x="3972519" y="2745572"/>
            <a:ext cx="1490802" cy="323670"/>
          </a:xfrm>
          <a:prstGeom prst="rect">
            <a:avLst/>
          </a:prstGeom>
        </p:spPr>
      </p:pic>
      <p:pic>
        <p:nvPicPr>
          <p:cNvPr id="23" name="Picture 3" descr="A close up of a sign&#10;&#10;Description automatically generated">
            <a:extLst>
              <a:ext uri="{FF2B5EF4-FFF2-40B4-BE49-F238E27FC236}">
                <a16:creationId xmlns:a16="http://schemas.microsoft.com/office/drawing/2014/main" id="{7D644AF2-D634-8A4C-A067-8D2A79E478D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251854" y="3750720"/>
            <a:ext cx="932132" cy="420791"/>
          </a:xfrm>
          <a:prstGeom prst="rect">
            <a:avLst/>
          </a:prstGeom>
        </p:spPr>
      </p:pic>
      <p:pic>
        <p:nvPicPr>
          <p:cNvPr id="26" name="Picture 16" descr="Image result for debian">
            <a:extLst>
              <a:ext uri="{FF2B5EF4-FFF2-40B4-BE49-F238E27FC236}">
                <a16:creationId xmlns:a16="http://schemas.microsoft.com/office/drawing/2014/main" id="{E75A925F-B6EB-0749-BDB0-5FA117510582}"/>
              </a:ext>
            </a:extLst>
          </p:cNvPr>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r="-409"/>
          <a:stretch/>
        </p:blipFill>
        <p:spPr bwMode="auto">
          <a:xfrm>
            <a:off x="5179004" y="5117118"/>
            <a:ext cx="753392" cy="190277"/>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ep 34">
            <a:extLst>
              <a:ext uri="{FF2B5EF4-FFF2-40B4-BE49-F238E27FC236}">
                <a16:creationId xmlns:a16="http://schemas.microsoft.com/office/drawing/2014/main" id="{9FA4130E-993F-7943-9404-0D4D0307269F}"/>
              </a:ext>
            </a:extLst>
          </p:cNvPr>
          <p:cNvGrpSpPr/>
          <p:nvPr/>
        </p:nvGrpSpPr>
        <p:grpSpPr>
          <a:xfrm>
            <a:off x="5089634" y="5528366"/>
            <a:ext cx="932132" cy="466066"/>
            <a:chOff x="4955348" y="5538965"/>
            <a:chExt cx="932132" cy="466066"/>
          </a:xfrm>
        </p:grpSpPr>
        <p:pic>
          <p:nvPicPr>
            <p:cNvPr id="29" name="Picture 2" descr="Red Hat">
              <a:extLst>
                <a:ext uri="{FF2B5EF4-FFF2-40B4-BE49-F238E27FC236}">
                  <a16:creationId xmlns:a16="http://schemas.microsoft.com/office/drawing/2014/main" id="{F01650A2-3BFD-E643-BB5D-2F9CF4E944A7}"/>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955348" y="5538965"/>
              <a:ext cx="932132" cy="46606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Red Hat">
              <a:extLst>
                <a:ext uri="{FF2B5EF4-FFF2-40B4-BE49-F238E27FC236}">
                  <a16:creationId xmlns:a16="http://schemas.microsoft.com/office/drawing/2014/main" id="{102BA6FF-C56A-A04A-829E-697E82476A69}"/>
                </a:ext>
              </a:extLst>
            </p:cNvPr>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5282707" y="5538965"/>
              <a:ext cx="604772" cy="466066"/>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15" descr="Container Services">
            <a:extLst>
              <a:ext uri="{FF2B5EF4-FFF2-40B4-BE49-F238E27FC236}">
                <a16:creationId xmlns:a16="http://schemas.microsoft.com/office/drawing/2014/main" id="{EADBA31E-BBC8-1441-A041-4725CE3BE929}"/>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771811" y="5607186"/>
            <a:ext cx="430212" cy="308426"/>
          </a:xfrm>
          <a:prstGeom prst="rect">
            <a:avLst/>
          </a:prstGeom>
        </p:spPr>
      </p:pic>
      <p:sp>
        <p:nvSpPr>
          <p:cNvPr id="33" name="TextBox 16">
            <a:extLst>
              <a:ext uri="{FF2B5EF4-FFF2-40B4-BE49-F238E27FC236}">
                <a16:creationId xmlns:a16="http://schemas.microsoft.com/office/drawing/2014/main" id="{F2990040-89EE-3344-B566-9BEE9CDE7E14}"/>
              </a:ext>
            </a:extLst>
          </p:cNvPr>
          <p:cNvSpPr txBox="1"/>
          <p:nvPr/>
        </p:nvSpPr>
        <p:spPr>
          <a:xfrm>
            <a:off x="3542884" y="5985428"/>
            <a:ext cx="888064" cy="76944"/>
          </a:xfrm>
          <a:prstGeom prst="rect">
            <a:avLst/>
          </a:prstGeom>
          <a:noFill/>
        </p:spPr>
        <p:txBody>
          <a:bodyPr wrap="none" lIns="0" tIns="0" rIns="0" bIns="0" rtlCol="0">
            <a:spAutoFit/>
          </a:bodyPr>
          <a:lstStyle/>
          <a:p>
            <a:pPr algn="ctr"/>
            <a:r>
              <a:rPr lang="en-US" sz="500">
                <a:solidFill>
                  <a:schemeClr val="bg1"/>
                </a:solidFill>
              </a:rPr>
              <a:t>Azure Kubernetes Service (AKS)</a:t>
            </a:r>
          </a:p>
        </p:txBody>
      </p:sp>
      <p:grpSp>
        <p:nvGrpSpPr>
          <p:cNvPr id="44" name="Groep 43">
            <a:extLst>
              <a:ext uri="{FF2B5EF4-FFF2-40B4-BE49-F238E27FC236}">
                <a16:creationId xmlns:a16="http://schemas.microsoft.com/office/drawing/2014/main" id="{34B1D6C8-58E1-A548-AAF2-22CEE7FEE59F}"/>
              </a:ext>
            </a:extLst>
          </p:cNvPr>
          <p:cNvGrpSpPr/>
          <p:nvPr/>
        </p:nvGrpSpPr>
        <p:grpSpPr>
          <a:xfrm>
            <a:off x="9502391" y="2540000"/>
            <a:ext cx="1749451" cy="957262"/>
            <a:chOff x="9426191" y="2461372"/>
            <a:chExt cx="1893148" cy="1035890"/>
          </a:xfrm>
        </p:grpSpPr>
        <p:pic>
          <p:nvPicPr>
            <p:cNvPr id="36" name="Graphic 35">
              <a:extLst>
                <a:ext uri="{FF2B5EF4-FFF2-40B4-BE49-F238E27FC236}">
                  <a16:creationId xmlns:a16="http://schemas.microsoft.com/office/drawing/2014/main" id="{B9CD242C-69E9-9649-BDCC-8C1100B1DF53}"/>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9597597" y="3007444"/>
              <a:ext cx="489818" cy="489818"/>
            </a:xfrm>
            <a:prstGeom prst="rect">
              <a:avLst/>
            </a:prstGeom>
          </p:spPr>
        </p:pic>
        <p:grpSp>
          <p:nvGrpSpPr>
            <p:cNvPr id="37" name="Group 4">
              <a:extLst>
                <a:ext uri="{FF2B5EF4-FFF2-40B4-BE49-F238E27FC236}">
                  <a16:creationId xmlns:a16="http://schemas.microsoft.com/office/drawing/2014/main" id="{AB415E0E-13DB-0A4A-968B-2FDB31E0A941}"/>
                </a:ext>
              </a:extLst>
            </p:cNvPr>
            <p:cNvGrpSpPr/>
            <p:nvPr/>
          </p:nvGrpSpPr>
          <p:grpSpPr>
            <a:xfrm>
              <a:off x="10707289" y="3008378"/>
              <a:ext cx="585176" cy="408338"/>
              <a:chOff x="10258596" y="2639319"/>
              <a:chExt cx="1393916" cy="972678"/>
            </a:xfrm>
          </p:grpSpPr>
          <p:pic>
            <p:nvPicPr>
              <p:cNvPr id="38" name="Picture 2" descr="See the source image">
                <a:extLst>
                  <a:ext uri="{FF2B5EF4-FFF2-40B4-BE49-F238E27FC236}">
                    <a16:creationId xmlns:a16="http://schemas.microsoft.com/office/drawing/2014/main" id="{5E3F9BCD-CAED-F843-8CD6-68EBB5A09F45}"/>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10258596" y="2639319"/>
                <a:ext cx="1393916" cy="97267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See the source image">
                <a:extLst>
                  <a:ext uri="{FF2B5EF4-FFF2-40B4-BE49-F238E27FC236}">
                    <a16:creationId xmlns:a16="http://schemas.microsoft.com/office/drawing/2014/main" id="{5D364C23-3BED-7640-8147-9BC13967B4BA}"/>
                  </a:ext>
                </a:extLst>
              </p:cNvPr>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a:stretch/>
            </p:blipFill>
            <p:spPr bwMode="auto">
              <a:xfrm>
                <a:off x="10258596" y="3352645"/>
                <a:ext cx="1393916" cy="259352"/>
              </a:xfrm>
              <a:prstGeom prst="rect">
                <a:avLst/>
              </a:prstGeom>
              <a:noFill/>
              <a:extLst>
                <a:ext uri="{909E8E84-426E-40DD-AFC4-6F175D3DCCD1}">
                  <a14:hiddenFill xmlns:a14="http://schemas.microsoft.com/office/drawing/2010/main">
                    <a:solidFill>
                      <a:srgbClr val="FFFFFF"/>
                    </a:solidFill>
                  </a14:hiddenFill>
                </a:ext>
              </a:extLst>
            </p:spPr>
          </p:pic>
        </p:grpSp>
        <p:pic>
          <p:nvPicPr>
            <p:cNvPr id="40" name="Picture 2" descr="See the source image">
              <a:extLst>
                <a:ext uri="{FF2B5EF4-FFF2-40B4-BE49-F238E27FC236}">
                  <a16:creationId xmlns:a16="http://schemas.microsoft.com/office/drawing/2014/main" id="{CC9D06EE-3B1A-6C4F-9089-A99DBA9278FC}"/>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0680416" y="2504308"/>
              <a:ext cx="638923" cy="330443"/>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up 6">
              <a:extLst>
                <a:ext uri="{FF2B5EF4-FFF2-40B4-BE49-F238E27FC236}">
                  <a16:creationId xmlns:a16="http://schemas.microsoft.com/office/drawing/2014/main" id="{EAC47945-7BB5-1646-95A5-C89C5A524DF3}"/>
                </a:ext>
              </a:extLst>
            </p:cNvPr>
            <p:cNvGrpSpPr/>
            <p:nvPr/>
          </p:nvGrpSpPr>
          <p:grpSpPr>
            <a:xfrm>
              <a:off x="9426191" y="2461372"/>
              <a:ext cx="832631" cy="416316"/>
              <a:chOff x="7013475" y="-861627"/>
              <a:chExt cx="2661616" cy="1330808"/>
            </a:xfrm>
          </p:grpSpPr>
          <p:pic>
            <p:nvPicPr>
              <p:cNvPr id="42" name="Picture 2" descr="See the source image">
                <a:extLst>
                  <a:ext uri="{FF2B5EF4-FFF2-40B4-BE49-F238E27FC236}">
                    <a16:creationId xmlns:a16="http://schemas.microsoft.com/office/drawing/2014/main" id="{8FFFD5BC-8EDE-1F41-88B6-20B9C02EBD69}"/>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013475" y="-861627"/>
                <a:ext cx="2661616" cy="133080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See the source image">
                <a:extLst>
                  <a:ext uri="{FF2B5EF4-FFF2-40B4-BE49-F238E27FC236}">
                    <a16:creationId xmlns:a16="http://schemas.microsoft.com/office/drawing/2014/main" id="{A4CCC606-098A-7C43-9DEE-E96BF33779B4}"/>
                  </a:ext>
                </a:extLst>
              </p:cNvPr>
              <p:cNvPicPr>
                <a:picLocks noChangeAspect="1" noChangeArrowheads="1"/>
              </p:cNvPicPr>
              <p:nvPr/>
            </p:nvPicPr>
            <p:blipFill rotWithShape="1">
              <a:blip r:embed="rId20" cstate="email">
                <a:extLst>
                  <a:ext uri="{28A0092B-C50C-407E-A947-70E740481C1C}">
                    <a14:useLocalDpi xmlns:a14="http://schemas.microsoft.com/office/drawing/2010/main"/>
                  </a:ext>
                </a:extLst>
              </a:blip>
              <a:srcRect/>
              <a:stretch/>
            </p:blipFill>
            <p:spPr bwMode="auto">
              <a:xfrm>
                <a:off x="7013475" y="-32796"/>
                <a:ext cx="1635150" cy="492661"/>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45" name="Graphic 44">
            <a:extLst>
              <a:ext uri="{FF2B5EF4-FFF2-40B4-BE49-F238E27FC236}">
                <a16:creationId xmlns:a16="http://schemas.microsoft.com/office/drawing/2014/main" id="{4BB98D4E-366E-974E-9B49-7BAA5D66A5EE}"/>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707281" y="3912844"/>
            <a:ext cx="420015" cy="420015"/>
          </a:xfrm>
          <a:prstGeom prst="rect">
            <a:avLst/>
          </a:prstGeom>
        </p:spPr>
      </p:pic>
      <p:pic>
        <p:nvPicPr>
          <p:cNvPr id="46" name="Graphic 45">
            <a:extLst>
              <a:ext uri="{FF2B5EF4-FFF2-40B4-BE49-F238E27FC236}">
                <a16:creationId xmlns:a16="http://schemas.microsoft.com/office/drawing/2014/main" id="{6FF73177-BB0D-C34C-A0F6-7BCE5718D28F}"/>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728434" y="3883195"/>
            <a:ext cx="420015" cy="420015"/>
          </a:xfrm>
          <a:prstGeom prst="rect">
            <a:avLst/>
          </a:prstGeom>
        </p:spPr>
      </p:pic>
      <p:pic>
        <p:nvPicPr>
          <p:cNvPr id="47" name="Graphic 46">
            <a:extLst>
              <a:ext uri="{FF2B5EF4-FFF2-40B4-BE49-F238E27FC236}">
                <a16:creationId xmlns:a16="http://schemas.microsoft.com/office/drawing/2014/main" id="{B293F375-8F79-F14E-9B1F-70B77D8AC76D}"/>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728434" y="4413283"/>
            <a:ext cx="420015" cy="420015"/>
          </a:xfrm>
          <a:prstGeom prst="rect">
            <a:avLst/>
          </a:prstGeom>
        </p:spPr>
      </p:pic>
      <p:pic>
        <p:nvPicPr>
          <p:cNvPr id="48" name="Graphic 47">
            <a:extLst>
              <a:ext uri="{FF2B5EF4-FFF2-40B4-BE49-F238E27FC236}">
                <a16:creationId xmlns:a16="http://schemas.microsoft.com/office/drawing/2014/main" id="{8350BDA0-7EAB-D44A-A227-1D130E52A943}"/>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9675166" y="4381169"/>
            <a:ext cx="484244" cy="484244"/>
          </a:xfrm>
          <a:prstGeom prst="rect">
            <a:avLst/>
          </a:prstGeom>
        </p:spPr>
      </p:pic>
      <p:grpSp>
        <p:nvGrpSpPr>
          <p:cNvPr id="50" name="Group 20">
            <a:extLst>
              <a:ext uri="{FF2B5EF4-FFF2-40B4-BE49-F238E27FC236}">
                <a16:creationId xmlns:a16="http://schemas.microsoft.com/office/drawing/2014/main" id="{F94A6B8D-1265-6248-A85F-66CAA4540F0D}"/>
              </a:ext>
            </a:extLst>
          </p:cNvPr>
          <p:cNvGrpSpPr/>
          <p:nvPr/>
        </p:nvGrpSpPr>
        <p:grpSpPr>
          <a:xfrm>
            <a:off x="9471448" y="5298652"/>
            <a:ext cx="733993" cy="552071"/>
            <a:chOff x="8846715" y="5151692"/>
            <a:chExt cx="836704" cy="629325"/>
          </a:xfrm>
        </p:grpSpPr>
        <p:pic>
          <p:nvPicPr>
            <p:cNvPr id="51" name="Graphic 50" descr="Visual Studio">
              <a:extLst>
                <a:ext uri="{FF2B5EF4-FFF2-40B4-BE49-F238E27FC236}">
                  <a16:creationId xmlns:a16="http://schemas.microsoft.com/office/drawing/2014/main" id="{5D6B309D-A90A-C04A-9C00-A62EC467FC21}"/>
                </a:ext>
              </a:extLst>
            </p:cNvPr>
            <p:cNvPicPr>
              <a:picLocks noChangeAspect="1"/>
            </p:cNvPicPr>
            <p:nvPr/>
          </p:nvPicPr>
          <p:blipFill>
            <a:blip r:embed="rId29" cstate="email">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9036293" y="5151692"/>
              <a:ext cx="457550" cy="457550"/>
            </a:xfrm>
            <a:prstGeom prst="rect">
              <a:avLst/>
            </a:prstGeom>
          </p:spPr>
        </p:pic>
        <p:sp>
          <p:nvSpPr>
            <p:cNvPr id="52" name="TextBox 19">
              <a:extLst>
                <a:ext uri="{FF2B5EF4-FFF2-40B4-BE49-F238E27FC236}">
                  <a16:creationId xmlns:a16="http://schemas.microsoft.com/office/drawing/2014/main" id="{15F08ACE-612A-F241-8F2C-292E7D1F2AE0}"/>
                </a:ext>
              </a:extLst>
            </p:cNvPr>
            <p:cNvSpPr txBox="1"/>
            <p:nvPr/>
          </p:nvSpPr>
          <p:spPr>
            <a:xfrm>
              <a:off x="8846715" y="5577717"/>
              <a:ext cx="836704" cy="203300"/>
            </a:xfrm>
            <a:prstGeom prst="rect">
              <a:avLst/>
            </a:prstGeom>
            <a:noFill/>
          </p:spPr>
          <p:txBody>
            <a:bodyPr wrap="none" lIns="0" tIns="0" rIns="0" bIns="0" rtlCol="0">
              <a:spAutoFit/>
            </a:bodyPr>
            <a:lstStyle/>
            <a:p>
              <a:pPr algn="ctr"/>
              <a:r>
                <a:rPr lang="en-US" sz="1200" spc="-70">
                  <a:solidFill>
                    <a:srgbClr val="68217A"/>
                  </a:solidFill>
                </a:rPr>
                <a:t>Visual Studio</a:t>
              </a:r>
            </a:p>
          </p:txBody>
        </p:sp>
      </p:grpSp>
      <p:sp>
        <p:nvSpPr>
          <p:cNvPr id="6" name="TextBox 19">
            <a:extLst>
              <a:ext uri="{FF2B5EF4-FFF2-40B4-BE49-F238E27FC236}">
                <a16:creationId xmlns:a16="http://schemas.microsoft.com/office/drawing/2014/main" id="{CCE786A2-991D-9D46-A6F9-6BB4E9F8DF95}"/>
              </a:ext>
            </a:extLst>
          </p:cNvPr>
          <p:cNvSpPr txBox="1"/>
          <p:nvPr/>
        </p:nvSpPr>
        <p:spPr>
          <a:xfrm>
            <a:off x="10371748" y="5672379"/>
            <a:ext cx="1227578" cy="184666"/>
          </a:xfrm>
          <a:prstGeom prst="rect">
            <a:avLst/>
          </a:prstGeom>
          <a:solidFill>
            <a:schemeClr val="bg1"/>
          </a:solidFill>
        </p:spPr>
        <p:txBody>
          <a:bodyPr wrap="square" lIns="0" tIns="0" rIns="0" bIns="0" rtlCol="0">
            <a:spAutoFit/>
          </a:bodyPr>
          <a:lstStyle/>
          <a:p>
            <a:pPr algn="ctr"/>
            <a:r>
              <a:rPr lang="en-US" sz="1200" spc="-70">
                <a:solidFill>
                  <a:schemeClr val="tx2"/>
                </a:solidFill>
              </a:rPr>
              <a:t>Visual Studio Code</a:t>
            </a:r>
          </a:p>
        </p:txBody>
      </p:sp>
    </p:spTree>
    <p:extLst>
      <p:ext uri="{BB962C8B-B14F-4D97-AF65-F5344CB8AC3E}">
        <p14:creationId xmlns:p14="http://schemas.microsoft.com/office/powerpoint/2010/main" val="419452136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EB2BC6-C2E5-634A-BCFD-2BCF8B754EB7}"/>
              </a:ext>
            </a:extLst>
          </p:cNvPr>
          <p:cNvSpPr>
            <a:spLocks noGrp="1"/>
          </p:cNvSpPr>
          <p:nvPr>
            <p:ph type="title"/>
          </p:nvPr>
        </p:nvSpPr>
        <p:spPr/>
        <p:txBody>
          <a:bodyPr/>
          <a:lstStyle/>
          <a:p>
            <a:r>
              <a:rPr lang="en-US"/>
              <a:t>Broad open source portfolio support for Linux </a:t>
            </a:r>
            <a:endParaRPr lang="en-GB"/>
          </a:p>
        </p:txBody>
      </p:sp>
      <p:pic>
        <p:nvPicPr>
          <p:cNvPr id="9" name="Picture 2" descr="Image result for nagios">
            <a:extLst>
              <a:ext uri="{FF2B5EF4-FFF2-40B4-BE49-F238E27FC236}">
                <a16:creationId xmlns:a16="http://schemas.microsoft.com/office/drawing/2014/main" id="{F90DB987-D51E-E44E-9590-B2ED12F9E97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9963" y="1601966"/>
            <a:ext cx="702202" cy="4757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jenkins">
            <a:extLst>
              <a:ext uri="{FF2B5EF4-FFF2-40B4-BE49-F238E27FC236}">
                <a16:creationId xmlns:a16="http://schemas.microsoft.com/office/drawing/2014/main" id="{99AE7FC5-B521-B44A-B5F2-20B12C36C22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66490" y="1507808"/>
            <a:ext cx="475981" cy="6586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grunt">
            <a:extLst>
              <a:ext uri="{FF2B5EF4-FFF2-40B4-BE49-F238E27FC236}">
                <a16:creationId xmlns:a16="http://schemas.microsoft.com/office/drawing/2014/main" id="{4D3DDDDF-4BC9-9347-94C1-2D33D282C528}"/>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873441" y="1527038"/>
            <a:ext cx="498741" cy="5763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e result for gradle">
            <a:extLst>
              <a:ext uri="{FF2B5EF4-FFF2-40B4-BE49-F238E27FC236}">
                <a16:creationId xmlns:a16="http://schemas.microsoft.com/office/drawing/2014/main" id="{6C8464CF-BB6F-5742-9192-D9EE18A2E8A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89626" y="1571972"/>
            <a:ext cx="602717" cy="4864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6" descr="Image result for apache cordova logo">
            <a:extLst>
              <a:ext uri="{FF2B5EF4-FFF2-40B4-BE49-F238E27FC236}">
                <a16:creationId xmlns:a16="http://schemas.microsoft.com/office/drawing/2014/main" id="{BCEFDF5C-CA31-2A4C-B44A-FA7672A5C8A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2014" y="1477786"/>
            <a:ext cx="688678" cy="6886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mage result for vagrant">
            <a:extLst>
              <a:ext uri="{FF2B5EF4-FFF2-40B4-BE49-F238E27FC236}">
                <a16:creationId xmlns:a16="http://schemas.microsoft.com/office/drawing/2014/main" id="{D74E0E59-D397-9845-929B-B58D70306CDF}"/>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913988" y="2357958"/>
            <a:ext cx="417646" cy="5092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71">
            <a:extLst>
              <a:ext uri="{FF2B5EF4-FFF2-40B4-BE49-F238E27FC236}">
                <a16:creationId xmlns:a16="http://schemas.microsoft.com/office/drawing/2014/main" id="{14959769-5384-514B-9FD2-518ACEC126F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826834" y="2346813"/>
            <a:ext cx="555293" cy="545665"/>
          </a:xfrm>
          <a:prstGeom prst="rect">
            <a:avLst/>
          </a:prstGeom>
        </p:spPr>
      </p:pic>
      <p:pic>
        <p:nvPicPr>
          <p:cNvPr id="16" name="Picture 18" descr="Image result for puppet labs">
            <a:extLst>
              <a:ext uri="{FF2B5EF4-FFF2-40B4-BE49-F238E27FC236}">
                <a16:creationId xmlns:a16="http://schemas.microsoft.com/office/drawing/2014/main" id="{CE8318FD-2E61-3841-95CF-88F0A3E23E4F}"/>
              </a:ext>
            </a:extLst>
          </p:cNvPr>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p:blipFill>
        <p:spPr bwMode="auto">
          <a:xfrm>
            <a:off x="1888379" y="2308870"/>
            <a:ext cx="485370" cy="6231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Image result for saltstack">
            <a:extLst>
              <a:ext uri="{FF2B5EF4-FFF2-40B4-BE49-F238E27FC236}">
                <a16:creationId xmlns:a16="http://schemas.microsoft.com/office/drawing/2014/main" id="{1360ED5A-96CE-8444-BBCA-D36576B47389}"/>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691182" y="2379835"/>
            <a:ext cx="799604" cy="5007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4">
            <a:extLst>
              <a:ext uri="{FF2B5EF4-FFF2-40B4-BE49-F238E27FC236}">
                <a16:creationId xmlns:a16="http://schemas.microsoft.com/office/drawing/2014/main" id="{A0D2718D-B9C6-984B-87D9-8C07F7A81EC6}"/>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808896" y="2431506"/>
            <a:ext cx="402073" cy="402073"/>
          </a:xfrm>
          <a:prstGeom prst="rect">
            <a:avLst/>
          </a:prstGeom>
        </p:spPr>
      </p:pic>
      <p:pic>
        <p:nvPicPr>
          <p:cNvPr id="19" name="Picture 175">
            <a:extLst>
              <a:ext uri="{FF2B5EF4-FFF2-40B4-BE49-F238E27FC236}">
                <a16:creationId xmlns:a16="http://schemas.microsoft.com/office/drawing/2014/main" id="{BB20FAF4-B35F-9442-B674-40CE1B1F2809}"/>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32601" y="2379835"/>
            <a:ext cx="467505" cy="467505"/>
          </a:xfrm>
          <a:prstGeom prst="rect">
            <a:avLst/>
          </a:prstGeom>
        </p:spPr>
      </p:pic>
      <p:pic>
        <p:nvPicPr>
          <p:cNvPr id="20" name="Picture 6" descr="https://evbdn.eventbrite.com/s3-s3/eventlogos/9947961/mistlogo.png">
            <a:extLst>
              <a:ext uri="{FF2B5EF4-FFF2-40B4-BE49-F238E27FC236}">
                <a16:creationId xmlns:a16="http://schemas.microsoft.com/office/drawing/2014/main" id="{05FC7213-FE6E-ED41-937A-309DFB2CF111}"/>
              </a:ext>
            </a:extLst>
          </p:cNvPr>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a:stretch/>
        </p:blipFill>
        <p:spPr bwMode="auto">
          <a:xfrm>
            <a:off x="7626156" y="2442711"/>
            <a:ext cx="769257" cy="35015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0" descr="Image result for libcloud">
            <a:extLst>
              <a:ext uri="{FF2B5EF4-FFF2-40B4-BE49-F238E27FC236}">
                <a16:creationId xmlns:a16="http://schemas.microsoft.com/office/drawing/2014/main" id="{88147A83-6159-BD40-8B46-443D380614FC}"/>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709401" y="2303600"/>
            <a:ext cx="628378" cy="6283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4" descr="Image result for SCALR">
            <a:extLst>
              <a:ext uri="{FF2B5EF4-FFF2-40B4-BE49-F238E27FC236}">
                <a16:creationId xmlns:a16="http://schemas.microsoft.com/office/drawing/2014/main" id="{A345FBFE-17FC-304A-BDE1-BA818E8271AC}"/>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9571216" y="2518537"/>
            <a:ext cx="811515" cy="2156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https://encrypted-tbn3.gstatic.com/images?q=tbn:ANd9GcQgAB8I4GUYPGAuHqEufTpFML_JWZior9mwUJP3P5Tro4I_bcL5">
            <a:extLst>
              <a:ext uri="{FF2B5EF4-FFF2-40B4-BE49-F238E27FC236}">
                <a16:creationId xmlns:a16="http://schemas.microsoft.com/office/drawing/2014/main" id="{49DFDF56-71A8-DC4D-89F8-A19A554D1716}"/>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908206" y="3222105"/>
            <a:ext cx="445717" cy="452008"/>
          </a:xfrm>
          <a:prstGeom prst="rect">
            <a:avLst/>
          </a:prstGeom>
          <a:extLst>
            <a:ext uri="{909E8E84-426E-40DD-AFC4-6F175D3DCCD1}">
              <a14:hiddenFill xmlns:a14="http://schemas.microsoft.com/office/drawing/2010/main">
                <a:solidFill>
                  <a:srgbClr val="FFFFFF"/>
                </a:solidFill>
              </a14:hiddenFill>
            </a:ext>
          </a:extLst>
        </p:spPr>
      </p:pic>
      <p:pic>
        <p:nvPicPr>
          <p:cNvPr id="24" name="Picture 180">
            <a:extLst>
              <a:ext uri="{FF2B5EF4-FFF2-40B4-BE49-F238E27FC236}">
                <a16:creationId xmlns:a16="http://schemas.microsoft.com/office/drawing/2014/main" id="{70CDAAE6-016C-874A-82C9-A594A45C6A14}"/>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2781429" y="3222105"/>
            <a:ext cx="646102" cy="460765"/>
          </a:xfrm>
          <a:prstGeom prst="rect">
            <a:avLst/>
          </a:prstGeom>
        </p:spPr>
      </p:pic>
      <p:pic>
        <p:nvPicPr>
          <p:cNvPr id="25" name="Picture 38" descr="Image result for new drupal logo">
            <a:extLst>
              <a:ext uri="{FF2B5EF4-FFF2-40B4-BE49-F238E27FC236}">
                <a16:creationId xmlns:a16="http://schemas.microsoft.com/office/drawing/2014/main" id="{EE2EDB4D-9AD4-F841-A5F1-16C9353282A8}"/>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3833333" y="3131996"/>
            <a:ext cx="578956" cy="59400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2" descr="Image result for jelastic">
            <a:extLst>
              <a:ext uri="{FF2B5EF4-FFF2-40B4-BE49-F238E27FC236}">
                <a16:creationId xmlns:a16="http://schemas.microsoft.com/office/drawing/2014/main" id="{EC64782B-0173-3B44-B6C7-D213A942B8C9}"/>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697915" y="3131996"/>
            <a:ext cx="624034" cy="62403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83">
            <a:extLst>
              <a:ext uri="{FF2B5EF4-FFF2-40B4-BE49-F238E27FC236}">
                <a16:creationId xmlns:a16="http://schemas.microsoft.com/office/drawing/2014/main" id="{3860B236-A8F0-084B-AC32-0E1B8E929EF7}"/>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8779217" y="3196603"/>
            <a:ext cx="488746" cy="477510"/>
          </a:xfrm>
          <a:prstGeom prst="rect">
            <a:avLst/>
          </a:prstGeom>
        </p:spPr>
      </p:pic>
      <p:pic>
        <p:nvPicPr>
          <p:cNvPr id="28" name="Picture 184">
            <a:extLst>
              <a:ext uri="{FF2B5EF4-FFF2-40B4-BE49-F238E27FC236}">
                <a16:creationId xmlns:a16="http://schemas.microsoft.com/office/drawing/2014/main" id="{186387F0-0208-3043-8A11-AB2601D08894}"/>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4824462" y="3178032"/>
            <a:ext cx="533045" cy="540151"/>
          </a:xfrm>
          <a:prstGeom prst="rect">
            <a:avLst/>
          </a:prstGeom>
        </p:spPr>
      </p:pic>
      <p:pic>
        <p:nvPicPr>
          <p:cNvPr id="29" name="Picture 4" descr="https://vignette.wikia.nocookie.net/logopedia/images/1/13/SAP-Logo.png/revision/latest/scale-to-width-down/640?cb=20141014003217">
            <a:extLst>
              <a:ext uri="{FF2B5EF4-FFF2-40B4-BE49-F238E27FC236}">
                <a16:creationId xmlns:a16="http://schemas.microsoft.com/office/drawing/2014/main" id="{B1436792-2853-F247-A486-C89EA27D1224}"/>
              </a:ext>
            </a:extLst>
          </p:cNvPr>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9653204" y="3283646"/>
            <a:ext cx="647538" cy="32073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86">
            <a:extLst>
              <a:ext uri="{FF2B5EF4-FFF2-40B4-BE49-F238E27FC236}">
                <a16:creationId xmlns:a16="http://schemas.microsoft.com/office/drawing/2014/main" id="{4A8C8497-4B5C-3C42-88E2-643B597D2D7D}"/>
              </a:ext>
            </a:extLst>
          </p:cNvPr>
          <p:cNvPicPr>
            <a:picLocks noChangeAspect="1"/>
          </p:cNvPicPr>
          <p:nvPr/>
        </p:nvPicPr>
        <p:blipFill rotWithShape="1">
          <a:blip r:embed="rId24" cstate="email">
            <a:extLst>
              <a:ext uri="{28A0092B-C50C-407E-A947-70E740481C1C}">
                <a14:useLocalDpi xmlns:a14="http://schemas.microsoft.com/office/drawing/2010/main"/>
              </a:ext>
            </a:extLst>
          </a:blip>
          <a:srcRect/>
          <a:stretch/>
        </p:blipFill>
        <p:spPr>
          <a:xfrm>
            <a:off x="7664898" y="3322634"/>
            <a:ext cx="691773" cy="242758"/>
          </a:xfrm>
          <a:prstGeom prst="rect">
            <a:avLst/>
          </a:prstGeom>
        </p:spPr>
      </p:pic>
      <p:pic>
        <p:nvPicPr>
          <p:cNvPr id="31" name="Picture 2" descr="Cloudera | The enterprise data cloud company">
            <a:extLst>
              <a:ext uri="{FF2B5EF4-FFF2-40B4-BE49-F238E27FC236}">
                <a16:creationId xmlns:a16="http://schemas.microsoft.com/office/drawing/2014/main" id="{28CE0583-5033-174A-ADB3-057602CD1916}"/>
              </a:ext>
            </a:extLst>
          </p:cNvPr>
          <p:cNvPicPr>
            <a:picLocks noChangeAspect="1" noChangeArrowheads="1"/>
          </p:cNvPicPr>
          <p:nvPr/>
        </p:nvPicPr>
        <p:blipFill rotWithShape="1">
          <a:blip r:embed="rId25" cstate="email">
            <a:extLst>
              <a:ext uri="{28A0092B-C50C-407E-A947-70E740481C1C}">
                <a14:useLocalDpi xmlns:a14="http://schemas.microsoft.com/office/drawing/2010/main"/>
              </a:ext>
            </a:extLst>
          </a:blip>
          <a:srcRect/>
          <a:stretch/>
        </p:blipFill>
        <p:spPr bwMode="auto">
          <a:xfrm>
            <a:off x="10536224" y="3311536"/>
            <a:ext cx="834800" cy="26495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Elastic | Smile.eu">
            <a:extLst>
              <a:ext uri="{FF2B5EF4-FFF2-40B4-BE49-F238E27FC236}">
                <a16:creationId xmlns:a16="http://schemas.microsoft.com/office/drawing/2014/main" id="{FABAED4D-A509-B94D-96D4-AA34150EC660}"/>
              </a:ext>
            </a:extLst>
          </p:cNvPr>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5773682" y="3140662"/>
            <a:ext cx="585342" cy="58534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descr="Image result for xamarin">
            <a:extLst>
              <a:ext uri="{FF2B5EF4-FFF2-40B4-BE49-F238E27FC236}">
                <a16:creationId xmlns:a16="http://schemas.microsoft.com/office/drawing/2014/main" id="{6F4FEF57-4C9A-9947-B6EE-74A1A45B6898}"/>
              </a:ext>
            </a:extLst>
          </p:cNvPr>
          <p:cNvPicPr>
            <a:picLocks noChangeAspect="1" noChangeArrowheads="1"/>
          </p:cNvPicPr>
          <p:nvPr/>
        </p:nvPicPr>
        <p:blipFill rotWithShape="1">
          <a:blip r:embed="rId27" cstate="email">
            <a:extLst>
              <a:ext uri="{28A0092B-C50C-407E-A947-70E740481C1C}">
                <a14:useLocalDpi xmlns:a14="http://schemas.microsoft.com/office/drawing/2010/main"/>
              </a:ext>
            </a:extLst>
          </a:blip>
          <a:srcRect/>
          <a:stretch/>
        </p:blipFill>
        <p:spPr bwMode="auto">
          <a:xfrm>
            <a:off x="9664303" y="4047267"/>
            <a:ext cx="625340" cy="43915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90">
            <a:extLst>
              <a:ext uri="{FF2B5EF4-FFF2-40B4-BE49-F238E27FC236}">
                <a16:creationId xmlns:a16="http://schemas.microsoft.com/office/drawing/2014/main" id="{3C00B525-CC0E-7543-8B63-596B0275D046}"/>
              </a:ext>
            </a:extLst>
          </p:cNvPr>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2791669" y="4182548"/>
            <a:ext cx="625622" cy="174598"/>
          </a:xfrm>
          <a:prstGeom prst="rect">
            <a:avLst/>
          </a:prstGeom>
        </p:spPr>
      </p:pic>
      <p:pic>
        <p:nvPicPr>
          <p:cNvPr id="35" name="Picture 191">
            <a:extLst>
              <a:ext uri="{FF2B5EF4-FFF2-40B4-BE49-F238E27FC236}">
                <a16:creationId xmlns:a16="http://schemas.microsoft.com/office/drawing/2014/main" id="{145BD80C-0736-1F48-893F-174605331314}"/>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7620539" y="4182548"/>
            <a:ext cx="780491" cy="182668"/>
          </a:xfrm>
          <a:prstGeom prst="rect">
            <a:avLst/>
          </a:prstGeom>
        </p:spPr>
      </p:pic>
      <p:pic>
        <p:nvPicPr>
          <p:cNvPr id="36" name="Picture 192" descr="File:Python-logo-notext.svg">
            <a:extLst>
              <a:ext uri="{FF2B5EF4-FFF2-40B4-BE49-F238E27FC236}">
                <a16:creationId xmlns:a16="http://schemas.microsoft.com/office/drawing/2014/main" id="{F23EDA62-13AB-0648-BF2E-37D39145F717}"/>
              </a:ext>
            </a:extLst>
          </p:cNvPr>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3897007" y="4085116"/>
            <a:ext cx="451609" cy="451609"/>
          </a:xfrm>
          <a:prstGeom prst="rect">
            <a:avLst/>
          </a:prstGeom>
        </p:spPr>
      </p:pic>
      <p:pic>
        <p:nvPicPr>
          <p:cNvPr id="37" name="Picture 193">
            <a:extLst>
              <a:ext uri="{FF2B5EF4-FFF2-40B4-BE49-F238E27FC236}">
                <a16:creationId xmlns:a16="http://schemas.microsoft.com/office/drawing/2014/main" id="{2332F95C-9F69-6749-AD51-8288AB310C8D}"/>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1854381" y="4121312"/>
            <a:ext cx="553366" cy="297070"/>
          </a:xfrm>
          <a:prstGeom prst="rect">
            <a:avLst/>
          </a:prstGeom>
        </p:spPr>
      </p:pic>
      <p:pic>
        <p:nvPicPr>
          <p:cNvPr id="38" name="Picture 44" descr="Image result for javascript logo">
            <a:extLst>
              <a:ext uri="{FF2B5EF4-FFF2-40B4-BE49-F238E27FC236}">
                <a16:creationId xmlns:a16="http://schemas.microsoft.com/office/drawing/2014/main" id="{82AF0685-4606-BB41-A1DC-139497076A5F}"/>
              </a:ext>
            </a:extLst>
          </p:cNvPr>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4862558" y="4047267"/>
            <a:ext cx="456852" cy="45685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6" descr="Image result for ruby">
            <a:extLst>
              <a:ext uri="{FF2B5EF4-FFF2-40B4-BE49-F238E27FC236}">
                <a16:creationId xmlns:a16="http://schemas.microsoft.com/office/drawing/2014/main" id="{577259F2-6158-F747-85CC-338B8633EF2A}"/>
              </a:ext>
            </a:extLst>
          </p:cNvPr>
          <p:cNvPicPr>
            <a:picLocks noChangeAspect="1" noChangeArrowheads="1"/>
          </p:cNvPicPr>
          <p:nvPr/>
        </p:nvPicPr>
        <p:blipFill>
          <a:blip r:embed="rId33" cstate="email">
            <a:extLst>
              <a:ext uri="{28A0092B-C50C-407E-A947-70E740481C1C}">
                <a14:useLocalDpi xmlns:a14="http://schemas.microsoft.com/office/drawing/2010/main"/>
              </a:ext>
            </a:extLst>
          </a:blip>
          <a:srcRect/>
          <a:stretch>
            <a:fillRect/>
          </a:stretch>
        </p:blipFill>
        <p:spPr bwMode="auto">
          <a:xfrm>
            <a:off x="5846811" y="4002516"/>
            <a:ext cx="439085" cy="50406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8" descr="Image result for intellij idea">
            <a:extLst>
              <a:ext uri="{FF2B5EF4-FFF2-40B4-BE49-F238E27FC236}">
                <a16:creationId xmlns:a16="http://schemas.microsoft.com/office/drawing/2014/main" id="{FDF5922C-06CC-0F4D-BCBE-CA4733AEA9B5}"/>
              </a:ext>
            </a:extLst>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6722738" y="3982653"/>
            <a:ext cx="574388" cy="574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97">
            <a:extLst>
              <a:ext uri="{FF2B5EF4-FFF2-40B4-BE49-F238E27FC236}">
                <a16:creationId xmlns:a16="http://schemas.microsoft.com/office/drawing/2014/main" id="{7D1EDFF9-1327-B24B-971A-BFB0D4FF0E61}"/>
              </a:ext>
            </a:extLst>
          </p:cNvPr>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8794915" y="4018171"/>
            <a:ext cx="457350" cy="435581"/>
          </a:xfrm>
          <a:prstGeom prst="rect">
            <a:avLst/>
          </a:prstGeom>
        </p:spPr>
      </p:pic>
      <p:pic>
        <p:nvPicPr>
          <p:cNvPr id="42" name="Picture 50" descr="Image result for hadoop logo">
            <a:extLst>
              <a:ext uri="{FF2B5EF4-FFF2-40B4-BE49-F238E27FC236}">
                <a16:creationId xmlns:a16="http://schemas.microsoft.com/office/drawing/2014/main" id="{3F59649D-8D84-2342-AA85-3F0B201EFD00}"/>
              </a:ext>
            </a:extLst>
          </p:cNvPr>
          <p:cNvPicPr>
            <a:picLocks noChangeAspect="1" noChangeArrowheads="1"/>
          </p:cNvPicPr>
          <p:nvPr/>
        </p:nvPicPr>
        <p:blipFill>
          <a:blip r:embed="rId36" cstate="email">
            <a:extLst>
              <a:ext uri="{28A0092B-C50C-407E-A947-70E740481C1C}">
                <a14:useLocalDpi xmlns:a14="http://schemas.microsoft.com/office/drawing/2010/main"/>
              </a:ext>
            </a:extLst>
          </a:blip>
          <a:srcRect/>
          <a:stretch>
            <a:fillRect/>
          </a:stretch>
        </p:blipFill>
        <p:spPr bwMode="auto">
          <a:xfrm>
            <a:off x="1774968" y="4844059"/>
            <a:ext cx="712192" cy="49935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2" descr="Image result for redis">
            <a:extLst>
              <a:ext uri="{FF2B5EF4-FFF2-40B4-BE49-F238E27FC236}">
                <a16:creationId xmlns:a16="http://schemas.microsoft.com/office/drawing/2014/main" id="{09CC8E5F-42E8-C44F-B57A-2720EE8D28C7}"/>
              </a:ext>
            </a:extLst>
          </p:cNvPr>
          <p:cNvPicPr>
            <a:picLocks noChangeAspect="1" noChangeArrowheads="1"/>
          </p:cNvPicPr>
          <p:nvPr/>
        </p:nvPicPr>
        <p:blipFill>
          <a:blip r:embed="rId37" cstate="email">
            <a:extLst>
              <a:ext uri="{28A0092B-C50C-407E-A947-70E740481C1C}">
                <a14:useLocalDpi xmlns:a14="http://schemas.microsoft.com/office/drawing/2010/main"/>
              </a:ext>
            </a:extLst>
          </a:blip>
          <a:srcRect/>
          <a:stretch>
            <a:fillRect/>
          </a:stretch>
        </p:blipFill>
        <p:spPr bwMode="auto">
          <a:xfrm>
            <a:off x="2754500" y="4793855"/>
            <a:ext cx="699960" cy="59087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54" descr="Image result for cleardb">
            <a:extLst>
              <a:ext uri="{FF2B5EF4-FFF2-40B4-BE49-F238E27FC236}">
                <a16:creationId xmlns:a16="http://schemas.microsoft.com/office/drawing/2014/main" id="{F63198A8-990A-034B-9987-8E9E429E4DD6}"/>
              </a:ext>
            </a:extLst>
          </p:cNvPr>
          <p:cNvPicPr>
            <a:picLocks noChangeAspect="1" noChangeArrowheads="1"/>
          </p:cNvPicPr>
          <p:nvPr/>
        </p:nvPicPr>
        <p:blipFill>
          <a:blip r:embed="rId38" cstate="email">
            <a:extLst>
              <a:ext uri="{28A0092B-C50C-407E-A947-70E740481C1C}">
                <a14:useLocalDpi xmlns:a14="http://schemas.microsoft.com/office/drawing/2010/main"/>
              </a:ext>
            </a:extLst>
          </a:blip>
          <a:srcRect/>
          <a:stretch>
            <a:fillRect/>
          </a:stretch>
        </p:blipFill>
        <p:spPr bwMode="auto">
          <a:xfrm>
            <a:off x="8783029" y="4851825"/>
            <a:ext cx="481122" cy="48112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56" descr="Image result for cloudera">
            <a:extLst>
              <a:ext uri="{FF2B5EF4-FFF2-40B4-BE49-F238E27FC236}">
                <a16:creationId xmlns:a16="http://schemas.microsoft.com/office/drawing/2014/main" id="{AF42ECAB-6C4B-804E-9ABB-9C7D173FFB0D}"/>
              </a:ext>
            </a:extLst>
          </p:cNvPr>
          <p:cNvPicPr>
            <a:picLocks noChangeAspect="1" noChangeArrowheads="1"/>
          </p:cNvPicPr>
          <p:nvPr/>
        </p:nvPicPr>
        <p:blipFill>
          <a:blip r:embed="rId39" cstate="email">
            <a:extLst>
              <a:ext uri="{28A0092B-C50C-407E-A947-70E740481C1C}">
                <a14:useLocalDpi xmlns:a14="http://schemas.microsoft.com/office/drawing/2010/main"/>
              </a:ext>
            </a:extLst>
          </a:blip>
          <a:srcRect/>
          <a:stretch>
            <a:fillRect/>
          </a:stretch>
        </p:blipFill>
        <p:spPr bwMode="auto">
          <a:xfrm>
            <a:off x="4684700" y="5003668"/>
            <a:ext cx="812569" cy="19704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58" descr="Image result for mySQL">
            <a:extLst>
              <a:ext uri="{FF2B5EF4-FFF2-40B4-BE49-F238E27FC236}">
                <a16:creationId xmlns:a16="http://schemas.microsoft.com/office/drawing/2014/main" id="{770F201D-61AC-E44D-B8C6-7F54AC5476B0}"/>
              </a:ext>
            </a:extLst>
          </p:cNvPr>
          <p:cNvPicPr>
            <a:picLocks noChangeAspect="1" noChangeArrowheads="1"/>
          </p:cNvPicPr>
          <p:nvPr/>
        </p:nvPicPr>
        <p:blipFill rotWithShape="1">
          <a:blip r:embed="rId40" cstate="email">
            <a:extLst>
              <a:ext uri="{28A0092B-C50C-407E-A947-70E740481C1C}">
                <a14:useLocalDpi xmlns:a14="http://schemas.microsoft.com/office/drawing/2010/main"/>
              </a:ext>
            </a:extLst>
          </a:blip>
          <a:srcRect/>
          <a:stretch/>
        </p:blipFill>
        <p:spPr bwMode="auto">
          <a:xfrm>
            <a:off x="5697949" y="4827712"/>
            <a:ext cx="736809" cy="48881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60" descr="Image result for mongodb">
            <a:extLst>
              <a:ext uri="{FF2B5EF4-FFF2-40B4-BE49-F238E27FC236}">
                <a16:creationId xmlns:a16="http://schemas.microsoft.com/office/drawing/2014/main" id="{0B531AA4-DCD3-1640-9245-D07F51C34938}"/>
              </a:ext>
            </a:extLst>
          </p:cNvPr>
          <p:cNvPicPr>
            <a:picLocks noChangeAspect="1" noChangeArrowheads="1"/>
          </p:cNvPicPr>
          <p:nvPr/>
        </p:nvPicPr>
        <p:blipFill>
          <a:blip r:embed="rId41" cstate="email">
            <a:extLst>
              <a:ext uri="{28A0092B-C50C-407E-A947-70E740481C1C}">
                <a14:useLocalDpi xmlns:a14="http://schemas.microsoft.com/office/drawing/2010/main"/>
              </a:ext>
            </a:extLst>
          </a:blip>
          <a:srcRect/>
          <a:stretch>
            <a:fillRect/>
          </a:stretch>
        </p:blipFill>
        <p:spPr bwMode="auto">
          <a:xfrm>
            <a:off x="6634945" y="4997013"/>
            <a:ext cx="749974" cy="203703"/>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2" descr="Image result for couchbase">
            <a:extLst>
              <a:ext uri="{FF2B5EF4-FFF2-40B4-BE49-F238E27FC236}">
                <a16:creationId xmlns:a16="http://schemas.microsoft.com/office/drawing/2014/main" id="{3E3E1375-6C39-A04B-B1AE-78494B7B9AD3}"/>
              </a:ext>
            </a:extLst>
          </p:cNvPr>
          <p:cNvPicPr>
            <a:picLocks noChangeAspect="1" noChangeArrowheads="1"/>
          </p:cNvPicPr>
          <p:nvPr/>
        </p:nvPicPr>
        <p:blipFill>
          <a:blip r:embed="rId42" cstate="email">
            <a:extLst>
              <a:ext uri="{28A0092B-C50C-407E-A947-70E740481C1C}">
                <a14:useLocalDpi xmlns:a14="http://schemas.microsoft.com/office/drawing/2010/main"/>
              </a:ext>
            </a:extLst>
          </a:blip>
          <a:srcRect/>
          <a:stretch>
            <a:fillRect/>
          </a:stretch>
        </p:blipFill>
        <p:spPr bwMode="auto">
          <a:xfrm>
            <a:off x="7588834" y="4844059"/>
            <a:ext cx="843901" cy="48222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05">
            <a:extLst>
              <a:ext uri="{FF2B5EF4-FFF2-40B4-BE49-F238E27FC236}">
                <a16:creationId xmlns:a16="http://schemas.microsoft.com/office/drawing/2014/main" id="{22BAFBBB-E4B6-F24F-AF5B-EBF4F890AE94}"/>
              </a:ext>
            </a:extLst>
          </p:cNvPr>
          <p:cNvPicPr>
            <a:picLocks noChangeAspect="1"/>
          </p:cNvPicPr>
          <p:nvPr/>
        </p:nvPicPr>
        <p:blipFill>
          <a:blip r:embed="rId43" cstate="email">
            <a:extLst>
              <a:ext uri="{28A0092B-C50C-407E-A947-70E740481C1C}">
                <a14:useLocalDpi xmlns:a14="http://schemas.microsoft.com/office/drawing/2010/main"/>
              </a:ext>
            </a:extLst>
          </a:blip>
          <a:stretch>
            <a:fillRect/>
          </a:stretch>
        </p:blipFill>
        <p:spPr>
          <a:xfrm>
            <a:off x="3743411" y="4767101"/>
            <a:ext cx="758800" cy="617628"/>
          </a:xfrm>
          <a:prstGeom prst="rect">
            <a:avLst/>
          </a:prstGeom>
        </p:spPr>
      </p:pic>
      <p:pic>
        <p:nvPicPr>
          <p:cNvPr id="50" name="Picture 206">
            <a:extLst>
              <a:ext uri="{FF2B5EF4-FFF2-40B4-BE49-F238E27FC236}">
                <a16:creationId xmlns:a16="http://schemas.microsoft.com/office/drawing/2014/main" id="{5992F70E-69A9-884A-9EE2-38CEE24BAFBF}"/>
              </a:ext>
            </a:extLst>
          </p:cNvPr>
          <p:cNvPicPr>
            <a:picLocks noChangeAspect="1"/>
          </p:cNvPicPr>
          <p:nvPr/>
        </p:nvPicPr>
        <p:blipFill>
          <a:blip r:embed="rId44" cstate="email">
            <a:extLst>
              <a:ext uri="{28A0092B-C50C-407E-A947-70E740481C1C}">
                <a14:useLocalDpi xmlns:a14="http://schemas.microsoft.com/office/drawing/2010/main"/>
              </a:ext>
            </a:extLst>
          </a:blip>
          <a:stretch>
            <a:fillRect/>
          </a:stretch>
        </p:blipFill>
        <p:spPr>
          <a:xfrm>
            <a:off x="10552832" y="4851825"/>
            <a:ext cx="801584" cy="394090"/>
          </a:xfrm>
          <a:prstGeom prst="rect">
            <a:avLst/>
          </a:prstGeom>
        </p:spPr>
      </p:pic>
      <p:pic>
        <p:nvPicPr>
          <p:cNvPr id="51" name="Picture 6" descr="LOGO POSTGRESQL - Play Jigsaw Puzzle for free Puzzle Factory">
            <a:extLst>
              <a:ext uri="{FF2B5EF4-FFF2-40B4-BE49-F238E27FC236}">
                <a16:creationId xmlns:a16="http://schemas.microsoft.com/office/drawing/2014/main" id="{4DF660F1-59D6-2646-8A28-2B2825D514D5}"/>
              </a:ext>
            </a:extLst>
          </p:cNvPr>
          <p:cNvPicPr>
            <a:picLocks noChangeAspect="1" noChangeArrowheads="1"/>
          </p:cNvPicPr>
          <p:nvPr/>
        </p:nvPicPr>
        <p:blipFill>
          <a:blip r:embed="rId45" cstate="email">
            <a:extLst>
              <a:ext uri="{28A0092B-C50C-407E-A947-70E740481C1C}">
                <a14:useLocalDpi xmlns:a14="http://schemas.microsoft.com/office/drawing/2010/main"/>
              </a:ext>
            </a:extLst>
          </a:blip>
          <a:srcRect/>
          <a:stretch>
            <a:fillRect/>
          </a:stretch>
        </p:blipFill>
        <p:spPr bwMode="auto">
          <a:xfrm>
            <a:off x="9681827" y="4767101"/>
            <a:ext cx="590293" cy="65588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08">
            <a:extLst>
              <a:ext uri="{FF2B5EF4-FFF2-40B4-BE49-F238E27FC236}">
                <a16:creationId xmlns:a16="http://schemas.microsoft.com/office/drawing/2014/main" id="{D168ABB5-0335-C041-9D3E-C1BE677B0347}"/>
              </a:ext>
            </a:extLst>
          </p:cNvPr>
          <p:cNvPicPr>
            <a:picLocks noChangeAspect="1"/>
          </p:cNvPicPr>
          <p:nvPr/>
        </p:nvPicPr>
        <p:blipFill>
          <a:blip r:embed="rId46" cstate="email">
            <a:extLst>
              <a:ext uri="{28A0092B-C50C-407E-A947-70E740481C1C}">
                <a14:useLocalDpi xmlns:a14="http://schemas.microsoft.com/office/drawing/2010/main"/>
              </a:ext>
            </a:extLst>
          </a:blip>
          <a:stretch>
            <a:fillRect/>
          </a:stretch>
        </p:blipFill>
        <p:spPr>
          <a:xfrm>
            <a:off x="2872122" y="5698093"/>
            <a:ext cx="464716" cy="459050"/>
          </a:xfrm>
          <a:prstGeom prst="rect">
            <a:avLst/>
          </a:prstGeom>
        </p:spPr>
      </p:pic>
      <p:pic>
        <p:nvPicPr>
          <p:cNvPr id="53" name="Picture 4" descr="https://www.debian.org/logos/openlogo-nd-100.png">
            <a:extLst>
              <a:ext uri="{FF2B5EF4-FFF2-40B4-BE49-F238E27FC236}">
                <a16:creationId xmlns:a16="http://schemas.microsoft.com/office/drawing/2014/main" id="{2418E91D-6313-3044-BD03-8495E0AA079D}"/>
              </a:ext>
            </a:extLst>
          </p:cNvPr>
          <p:cNvPicPr>
            <a:picLocks noChangeAspect="1" noChangeArrowheads="1"/>
          </p:cNvPicPr>
          <p:nvPr/>
        </p:nvPicPr>
        <p:blipFill>
          <a:blip r:embed="rId47" cstate="email">
            <a:extLst>
              <a:ext uri="{28A0092B-C50C-407E-A947-70E740481C1C}">
                <a14:useLocalDpi xmlns:a14="http://schemas.microsoft.com/office/drawing/2010/main"/>
              </a:ext>
            </a:extLst>
          </a:blip>
          <a:srcRect/>
          <a:stretch>
            <a:fillRect/>
          </a:stretch>
        </p:blipFill>
        <p:spPr bwMode="auto">
          <a:xfrm>
            <a:off x="5856765" y="5656004"/>
            <a:ext cx="419177" cy="51463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64" descr="Image result for linux">
            <a:extLst>
              <a:ext uri="{FF2B5EF4-FFF2-40B4-BE49-F238E27FC236}">
                <a16:creationId xmlns:a16="http://schemas.microsoft.com/office/drawing/2014/main" id="{354BAC90-9774-7C4E-9B43-89E7657B634E}"/>
              </a:ext>
            </a:extLst>
          </p:cNvPr>
          <p:cNvPicPr>
            <a:picLocks noChangeAspect="1" noChangeArrowheads="1"/>
          </p:cNvPicPr>
          <p:nvPr/>
        </p:nvPicPr>
        <p:blipFill>
          <a:blip r:embed="rId48" cstate="email">
            <a:extLst>
              <a:ext uri="{28A0092B-C50C-407E-A947-70E740481C1C}">
                <a14:useLocalDpi xmlns:a14="http://schemas.microsoft.com/office/drawing/2010/main"/>
              </a:ext>
            </a:extLst>
          </a:blip>
          <a:srcRect/>
          <a:stretch>
            <a:fillRect/>
          </a:stretch>
        </p:blipFill>
        <p:spPr bwMode="auto">
          <a:xfrm>
            <a:off x="1906705" y="5662875"/>
            <a:ext cx="448718" cy="52948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8" descr="Image result for bitnami">
            <a:extLst>
              <a:ext uri="{FF2B5EF4-FFF2-40B4-BE49-F238E27FC236}">
                <a16:creationId xmlns:a16="http://schemas.microsoft.com/office/drawing/2014/main" id="{F0BCE172-0D49-1141-9A8D-9B96708E26FD}"/>
              </a:ext>
            </a:extLst>
          </p:cNvPr>
          <p:cNvPicPr>
            <a:picLocks noChangeAspect="1" noChangeArrowheads="1"/>
          </p:cNvPicPr>
          <p:nvPr/>
        </p:nvPicPr>
        <p:blipFill>
          <a:blip r:embed="rId49" cstate="email">
            <a:extLst>
              <a:ext uri="{28A0092B-C50C-407E-A947-70E740481C1C}">
                <a14:useLocalDpi xmlns:a14="http://schemas.microsoft.com/office/drawing/2010/main"/>
              </a:ext>
            </a:extLst>
          </a:blip>
          <a:srcRect/>
          <a:stretch>
            <a:fillRect/>
          </a:stretch>
        </p:blipFill>
        <p:spPr bwMode="auto">
          <a:xfrm>
            <a:off x="6702896" y="5597497"/>
            <a:ext cx="614073" cy="61407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70" descr="Image result for oracle linux">
            <a:extLst>
              <a:ext uri="{FF2B5EF4-FFF2-40B4-BE49-F238E27FC236}">
                <a16:creationId xmlns:a16="http://schemas.microsoft.com/office/drawing/2014/main" id="{2E3E0232-39DD-6141-AED9-F010F25582A7}"/>
              </a:ext>
            </a:extLst>
          </p:cNvPr>
          <p:cNvPicPr>
            <a:picLocks noChangeAspect="1" noChangeArrowheads="1"/>
          </p:cNvPicPr>
          <p:nvPr/>
        </p:nvPicPr>
        <p:blipFill>
          <a:blip r:embed="rId50" cstate="email">
            <a:extLst>
              <a:ext uri="{28A0092B-C50C-407E-A947-70E740481C1C}">
                <a14:useLocalDpi xmlns:a14="http://schemas.microsoft.com/office/drawing/2010/main"/>
              </a:ext>
            </a:extLst>
          </a:blip>
          <a:srcRect/>
          <a:stretch>
            <a:fillRect/>
          </a:stretch>
        </p:blipFill>
        <p:spPr bwMode="auto">
          <a:xfrm>
            <a:off x="7600819" y="5730109"/>
            <a:ext cx="819931" cy="39501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72" descr="Image result for freebsd">
            <a:extLst>
              <a:ext uri="{FF2B5EF4-FFF2-40B4-BE49-F238E27FC236}">
                <a16:creationId xmlns:a16="http://schemas.microsoft.com/office/drawing/2014/main" id="{251F417E-79C0-044C-86FE-B130574FEBB7}"/>
              </a:ext>
            </a:extLst>
          </p:cNvPr>
          <p:cNvPicPr>
            <a:picLocks noChangeAspect="1" noChangeArrowheads="1"/>
          </p:cNvPicPr>
          <p:nvPr/>
        </p:nvPicPr>
        <p:blipFill>
          <a:blip r:embed="rId51" cstate="email">
            <a:extLst>
              <a:ext uri="{28A0092B-C50C-407E-A947-70E740481C1C}">
                <a14:useLocalDpi xmlns:a14="http://schemas.microsoft.com/office/drawing/2010/main"/>
              </a:ext>
            </a:extLst>
          </a:blip>
          <a:srcRect/>
          <a:stretch>
            <a:fillRect/>
          </a:stretch>
        </p:blipFill>
        <p:spPr bwMode="auto">
          <a:xfrm>
            <a:off x="8670216" y="5650189"/>
            <a:ext cx="706748" cy="47493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74" descr="Image result for docker">
            <a:extLst>
              <a:ext uri="{FF2B5EF4-FFF2-40B4-BE49-F238E27FC236}">
                <a16:creationId xmlns:a16="http://schemas.microsoft.com/office/drawing/2014/main" id="{A608E7D8-6906-2748-AA69-389F412A453E}"/>
              </a:ext>
            </a:extLst>
          </p:cNvPr>
          <p:cNvPicPr>
            <a:picLocks noChangeAspect="1" noChangeArrowheads="1"/>
          </p:cNvPicPr>
          <p:nvPr/>
        </p:nvPicPr>
        <p:blipFill>
          <a:blip r:embed="rId52" cstate="email">
            <a:extLst>
              <a:ext uri="{28A0092B-C50C-407E-A947-70E740481C1C}">
                <a14:useLocalDpi xmlns:a14="http://schemas.microsoft.com/office/drawing/2010/main"/>
              </a:ext>
            </a:extLst>
          </a:blip>
          <a:srcRect/>
          <a:stretch>
            <a:fillRect/>
          </a:stretch>
        </p:blipFill>
        <p:spPr bwMode="auto">
          <a:xfrm>
            <a:off x="9618389" y="5584606"/>
            <a:ext cx="717169" cy="639854"/>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15">
            <a:extLst>
              <a:ext uri="{FF2B5EF4-FFF2-40B4-BE49-F238E27FC236}">
                <a16:creationId xmlns:a16="http://schemas.microsoft.com/office/drawing/2014/main" id="{0F5A316F-A92D-2C45-921C-6344B73DD489}"/>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10642434" y="5597497"/>
            <a:ext cx="622380" cy="622380"/>
          </a:xfrm>
          <a:prstGeom prst="rect">
            <a:avLst/>
          </a:prstGeom>
        </p:spPr>
      </p:pic>
      <p:pic>
        <p:nvPicPr>
          <p:cNvPr id="60" name="Picture 216">
            <a:extLst>
              <a:ext uri="{FF2B5EF4-FFF2-40B4-BE49-F238E27FC236}">
                <a16:creationId xmlns:a16="http://schemas.microsoft.com/office/drawing/2014/main" id="{C829ACCE-C23B-784D-A36D-0D7D3E8C9B20}"/>
              </a:ext>
            </a:extLst>
          </p:cNvPr>
          <p:cNvPicPr>
            <a:picLocks noChangeAspect="1"/>
          </p:cNvPicPr>
          <p:nvPr/>
        </p:nvPicPr>
        <p:blipFill rotWithShape="1">
          <a:blip r:embed="rId54" cstate="email">
            <a:extLst>
              <a:ext uri="{28A0092B-C50C-407E-A947-70E740481C1C}">
                <a14:useLocalDpi xmlns:a14="http://schemas.microsoft.com/office/drawing/2010/main"/>
              </a:ext>
            </a:extLst>
          </a:blip>
          <a:srcRect l="-56" b="-983"/>
          <a:stretch/>
        </p:blipFill>
        <p:spPr>
          <a:xfrm>
            <a:off x="3694268" y="5834576"/>
            <a:ext cx="857087" cy="186083"/>
          </a:xfrm>
          <a:prstGeom prst="rect">
            <a:avLst/>
          </a:prstGeom>
        </p:spPr>
      </p:pic>
      <p:pic>
        <p:nvPicPr>
          <p:cNvPr id="61" name="Picture 217" descr="A close up of a sign&#10;&#10;Description automatically generated">
            <a:extLst>
              <a:ext uri="{FF2B5EF4-FFF2-40B4-BE49-F238E27FC236}">
                <a16:creationId xmlns:a16="http://schemas.microsoft.com/office/drawing/2014/main" id="{10D2B2E6-371F-5742-B501-6045455106B3}"/>
              </a:ext>
            </a:extLst>
          </p:cNvPr>
          <p:cNvPicPr>
            <a:picLocks noChangeAspect="1"/>
          </p:cNvPicPr>
          <p:nvPr/>
        </p:nvPicPr>
        <p:blipFill>
          <a:blip r:embed="rId55" cstate="email">
            <a:extLst>
              <a:ext uri="{28A0092B-C50C-407E-A947-70E740481C1C}">
                <a14:useLocalDpi xmlns:a14="http://schemas.microsoft.com/office/drawing/2010/main"/>
              </a:ext>
            </a:extLst>
          </a:blip>
          <a:stretch>
            <a:fillRect/>
          </a:stretch>
        </p:blipFill>
        <p:spPr>
          <a:xfrm>
            <a:off x="4742163" y="5755854"/>
            <a:ext cx="697642" cy="314935"/>
          </a:xfrm>
          <a:prstGeom prst="rect">
            <a:avLst/>
          </a:prstGeom>
        </p:spPr>
      </p:pic>
      <p:sp>
        <p:nvSpPr>
          <p:cNvPr id="63" name="Rectangle 4">
            <a:extLst>
              <a:ext uri="{FF2B5EF4-FFF2-40B4-BE49-F238E27FC236}">
                <a16:creationId xmlns:a16="http://schemas.microsoft.com/office/drawing/2014/main" id="{D184D243-D23F-214B-A9B3-B3157CA28D6D}"/>
              </a:ext>
            </a:extLst>
          </p:cNvPr>
          <p:cNvSpPr/>
          <p:nvPr/>
        </p:nvSpPr>
        <p:spPr bwMode="auto">
          <a:xfrm>
            <a:off x="508433" y="1442803"/>
            <a:ext cx="120702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DevOps</a:t>
            </a:r>
          </a:p>
        </p:txBody>
      </p:sp>
      <p:sp>
        <p:nvSpPr>
          <p:cNvPr id="64" name="Rectangle 5">
            <a:extLst>
              <a:ext uri="{FF2B5EF4-FFF2-40B4-BE49-F238E27FC236}">
                <a16:creationId xmlns:a16="http://schemas.microsoft.com/office/drawing/2014/main" id="{224EDBAB-D53A-CB4D-A0DF-3ED4A273CC6C}"/>
              </a:ext>
            </a:extLst>
          </p:cNvPr>
          <p:cNvSpPr/>
          <p:nvPr/>
        </p:nvSpPr>
        <p:spPr bwMode="auto">
          <a:xfrm>
            <a:off x="508433" y="2264541"/>
            <a:ext cx="120702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Management</a:t>
            </a:r>
          </a:p>
        </p:txBody>
      </p:sp>
      <p:sp>
        <p:nvSpPr>
          <p:cNvPr id="65" name="Rectangle 6">
            <a:extLst>
              <a:ext uri="{FF2B5EF4-FFF2-40B4-BE49-F238E27FC236}">
                <a16:creationId xmlns:a16="http://schemas.microsoft.com/office/drawing/2014/main" id="{6FE57AC4-E913-B940-913E-A7ED5ADDF554}"/>
              </a:ext>
            </a:extLst>
          </p:cNvPr>
          <p:cNvSpPr/>
          <p:nvPr/>
        </p:nvSpPr>
        <p:spPr bwMode="auto">
          <a:xfrm>
            <a:off x="508433" y="3086279"/>
            <a:ext cx="120702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Applications</a:t>
            </a:r>
          </a:p>
        </p:txBody>
      </p:sp>
      <p:sp>
        <p:nvSpPr>
          <p:cNvPr id="66" name="Rectangle 7">
            <a:extLst>
              <a:ext uri="{FF2B5EF4-FFF2-40B4-BE49-F238E27FC236}">
                <a16:creationId xmlns:a16="http://schemas.microsoft.com/office/drawing/2014/main" id="{E6743E74-BAB6-194D-A974-8FFA6A5686A2}"/>
              </a:ext>
            </a:extLst>
          </p:cNvPr>
          <p:cNvSpPr/>
          <p:nvPr/>
        </p:nvSpPr>
        <p:spPr bwMode="auto">
          <a:xfrm>
            <a:off x="508433" y="3908017"/>
            <a:ext cx="129725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App frameworks </a:t>
            </a:r>
            <a:b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b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&amp; tools</a:t>
            </a:r>
          </a:p>
        </p:txBody>
      </p:sp>
      <p:sp>
        <p:nvSpPr>
          <p:cNvPr id="67" name="Rectangle 8">
            <a:extLst>
              <a:ext uri="{FF2B5EF4-FFF2-40B4-BE49-F238E27FC236}">
                <a16:creationId xmlns:a16="http://schemas.microsoft.com/office/drawing/2014/main" id="{E7AC16BE-BA62-0642-8160-56028B56EC4B}"/>
              </a:ext>
            </a:extLst>
          </p:cNvPr>
          <p:cNvSpPr/>
          <p:nvPr/>
        </p:nvSpPr>
        <p:spPr bwMode="auto">
          <a:xfrm>
            <a:off x="508433" y="4729755"/>
            <a:ext cx="120702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Databases &amp;</a:t>
            </a:r>
          </a:p>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middleware</a:t>
            </a:r>
          </a:p>
        </p:txBody>
      </p:sp>
      <p:sp>
        <p:nvSpPr>
          <p:cNvPr id="68" name="Rectangle 9">
            <a:extLst>
              <a:ext uri="{FF2B5EF4-FFF2-40B4-BE49-F238E27FC236}">
                <a16:creationId xmlns:a16="http://schemas.microsoft.com/office/drawing/2014/main" id="{9B566A51-7774-B341-97DB-00950AEF25C8}"/>
              </a:ext>
            </a:extLst>
          </p:cNvPr>
          <p:cNvSpPr/>
          <p:nvPr/>
        </p:nvSpPr>
        <p:spPr bwMode="auto">
          <a:xfrm>
            <a:off x="508433" y="5551492"/>
            <a:ext cx="1207022" cy="723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defTabSz="912899">
              <a:defRPr/>
            </a:pPr>
            <a:r>
              <a:rPr lang="en-US" sz="1200">
                <a:solidFill>
                  <a:schemeClr val="tx2"/>
                </a:solidFill>
                <a:latin typeface="Segoe UI Semibold" panose="020B0702040204020203" pitchFamily="34" charset="0"/>
                <a:ea typeface="Segoe UI" panose="020B0502040204020203" pitchFamily="34" charset="0"/>
                <a:cs typeface="Segoe UI Semibold" panose="020B0702040204020203" pitchFamily="34" charset="0"/>
              </a:rPr>
              <a:t>Infrastructure</a:t>
            </a:r>
          </a:p>
        </p:txBody>
      </p:sp>
      <p:pic>
        <p:nvPicPr>
          <p:cNvPr id="76" name="Picture 12">
            <a:extLst>
              <a:ext uri="{FF2B5EF4-FFF2-40B4-BE49-F238E27FC236}">
                <a16:creationId xmlns:a16="http://schemas.microsoft.com/office/drawing/2014/main" id="{6FAC6C9A-0180-3D49-835C-6835E77F844C}"/>
              </a:ext>
            </a:extLst>
          </p:cNvPr>
          <p:cNvPicPr>
            <a:picLocks noChangeAspect="1" noChangeArrowheads="1"/>
          </p:cNvPicPr>
          <p:nvPr/>
        </p:nvPicPr>
        <p:blipFill>
          <a:blip r:embed="rId56">
            <a:extLst>
              <a:ext uri="{28A0092B-C50C-407E-A947-70E740481C1C}">
                <a14:useLocalDpi xmlns:a14="http://schemas.microsoft.com/office/drawing/2010/main"/>
              </a:ext>
            </a:extLst>
          </a:blip>
          <a:srcRect/>
          <a:stretch>
            <a:fillRect/>
          </a:stretch>
        </p:blipFill>
        <p:spPr bwMode="auto">
          <a:xfrm>
            <a:off x="6634945" y="1482999"/>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1">
            <a:extLst>
              <a:ext uri="{FF2B5EF4-FFF2-40B4-BE49-F238E27FC236}">
                <a16:creationId xmlns:a16="http://schemas.microsoft.com/office/drawing/2014/main" id="{2053D39B-3B6A-E94E-9794-F80F8FBB6B30}"/>
              </a:ext>
            </a:extLst>
          </p:cNvPr>
          <p:cNvPicPr>
            <a:picLocks noChangeAspect="1"/>
          </p:cNvPicPr>
          <p:nvPr/>
        </p:nvPicPr>
        <p:blipFill>
          <a:blip r:embed="rId57" cstate="email">
            <a:extLst>
              <a:ext uri="{28A0092B-C50C-407E-A947-70E740481C1C}">
                <a14:useLocalDpi xmlns:a14="http://schemas.microsoft.com/office/drawing/2010/main"/>
              </a:ext>
            </a:extLst>
          </a:blip>
          <a:stretch>
            <a:fillRect/>
          </a:stretch>
        </p:blipFill>
        <p:spPr>
          <a:xfrm>
            <a:off x="7586490" y="1491968"/>
            <a:ext cx="778750" cy="615695"/>
          </a:xfrm>
          <a:prstGeom prst="rect">
            <a:avLst/>
          </a:prstGeom>
        </p:spPr>
      </p:pic>
      <p:pic>
        <p:nvPicPr>
          <p:cNvPr id="78" name="Picture 8" descr="Sentry">
            <a:extLst>
              <a:ext uri="{FF2B5EF4-FFF2-40B4-BE49-F238E27FC236}">
                <a16:creationId xmlns:a16="http://schemas.microsoft.com/office/drawing/2014/main" id="{34493278-695B-A143-B8B5-57267EE9E51A}"/>
              </a:ext>
            </a:extLst>
          </p:cNvPr>
          <p:cNvPicPr>
            <a:picLocks noChangeAspect="1" noChangeArrowheads="1"/>
          </p:cNvPicPr>
          <p:nvPr/>
        </p:nvPicPr>
        <p:blipFill>
          <a:blip r:embed="rId58" cstate="email">
            <a:extLst>
              <a:ext uri="{28A0092B-C50C-407E-A947-70E740481C1C}">
                <a14:useLocalDpi xmlns:a14="http://schemas.microsoft.com/office/drawing/2010/main"/>
              </a:ext>
            </a:extLst>
          </a:blip>
          <a:srcRect/>
          <a:stretch>
            <a:fillRect/>
          </a:stretch>
        </p:blipFill>
        <p:spPr bwMode="auto">
          <a:xfrm>
            <a:off x="8567866" y="1684540"/>
            <a:ext cx="848617" cy="295479"/>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14">
            <a:extLst>
              <a:ext uri="{FF2B5EF4-FFF2-40B4-BE49-F238E27FC236}">
                <a16:creationId xmlns:a16="http://schemas.microsoft.com/office/drawing/2014/main" id="{B207498C-213B-FD46-8872-3E20607A7FBF}"/>
              </a:ext>
            </a:extLst>
          </p:cNvPr>
          <p:cNvPicPr>
            <a:picLocks noChangeAspect="1" noChangeArrowheads="1"/>
          </p:cNvPicPr>
          <p:nvPr/>
        </p:nvPicPr>
        <p:blipFill>
          <a:blip r:embed="rId59" cstate="email">
            <a:extLst>
              <a:ext uri="{28A0092B-C50C-407E-A947-70E740481C1C}">
                <a14:useLocalDpi xmlns:a14="http://schemas.microsoft.com/office/drawing/2010/main"/>
              </a:ext>
            </a:extLst>
          </a:blip>
          <a:srcRect/>
          <a:stretch>
            <a:fillRect/>
          </a:stretch>
        </p:blipFill>
        <p:spPr bwMode="auto">
          <a:xfrm>
            <a:off x="9699425" y="1555062"/>
            <a:ext cx="561288" cy="561288"/>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10">
            <a:extLst>
              <a:ext uri="{FF2B5EF4-FFF2-40B4-BE49-F238E27FC236}">
                <a16:creationId xmlns:a16="http://schemas.microsoft.com/office/drawing/2014/main" id="{5CFC131D-A845-0A41-BB37-FA6FD8961390}"/>
              </a:ext>
            </a:extLst>
          </p:cNvPr>
          <p:cNvPicPr>
            <a:picLocks noChangeAspect="1" noChangeArrowheads="1"/>
          </p:cNvPicPr>
          <p:nvPr/>
        </p:nvPicPr>
        <p:blipFill>
          <a:blip r:embed="rId60">
            <a:extLst>
              <a:ext uri="{28A0092B-C50C-407E-A947-70E740481C1C}">
                <a14:useLocalDpi xmlns:a14="http://schemas.microsoft.com/office/drawing/2010/main"/>
              </a:ext>
            </a:extLst>
          </a:blip>
          <a:srcRect/>
          <a:stretch>
            <a:fillRect/>
          </a:stretch>
        </p:blipFill>
        <p:spPr bwMode="auto">
          <a:xfrm>
            <a:off x="10627332" y="2283469"/>
            <a:ext cx="6858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82" name="Rechte verbindingslijn 81">
            <a:extLst>
              <a:ext uri="{FF2B5EF4-FFF2-40B4-BE49-F238E27FC236}">
                <a16:creationId xmlns:a16="http://schemas.microsoft.com/office/drawing/2014/main" id="{75FC8E99-AC03-F941-9888-395BA6683EE7}"/>
              </a:ext>
            </a:extLst>
          </p:cNvPr>
          <p:cNvCxnSpPr>
            <a:cxnSpLocks/>
          </p:cNvCxnSpPr>
          <p:nvPr/>
        </p:nvCxnSpPr>
        <p:spPr>
          <a:xfrm>
            <a:off x="465138" y="2228683"/>
            <a:ext cx="11315267" cy="0"/>
          </a:xfrm>
          <a:prstGeom prst="lin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Rechte verbindingslijn 83">
            <a:extLst>
              <a:ext uri="{FF2B5EF4-FFF2-40B4-BE49-F238E27FC236}">
                <a16:creationId xmlns:a16="http://schemas.microsoft.com/office/drawing/2014/main" id="{29558DAA-6799-CA47-907E-9AF4EB269A0D}"/>
              </a:ext>
            </a:extLst>
          </p:cNvPr>
          <p:cNvCxnSpPr>
            <a:cxnSpLocks/>
          </p:cNvCxnSpPr>
          <p:nvPr/>
        </p:nvCxnSpPr>
        <p:spPr>
          <a:xfrm>
            <a:off x="465138" y="3028963"/>
            <a:ext cx="11315267" cy="0"/>
          </a:xfrm>
          <a:prstGeom prst="lin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Rechte verbindingslijn 84">
            <a:extLst>
              <a:ext uri="{FF2B5EF4-FFF2-40B4-BE49-F238E27FC236}">
                <a16:creationId xmlns:a16="http://schemas.microsoft.com/office/drawing/2014/main" id="{1F67BBD9-42CC-5B4D-9ADE-A1EEE95DB038}"/>
              </a:ext>
            </a:extLst>
          </p:cNvPr>
          <p:cNvCxnSpPr>
            <a:cxnSpLocks/>
          </p:cNvCxnSpPr>
          <p:nvPr/>
        </p:nvCxnSpPr>
        <p:spPr>
          <a:xfrm>
            <a:off x="465138" y="3817797"/>
            <a:ext cx="11315267" cy="0"/>
          </a:xfrm>
          <a:prstGeom prst="lin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Rechte verbindingslijn 85">
            <a:extLst>
              <a:ext uri="{FF2B5EF4-FFF2-40B4-BE49-F238E27FC236}">
                <a16:creationId xmlns:a16="http://schemas.microsoft.com/office/drawing/2014/main" id="{45706267-7D9F-D646-A93E-2D2434F8405E}"/>
              </a:ext>
            </a:extLst>
          </p:cNvPr>
          <p:cNvCxnSpPr>
            <a:cxnSpLocks/>
          </p:cNvCxnSpPr>
          <p:nvPr/>
        </p:nvCxnSpPr>
        <p:spPr>
          <a:xfrm>
            <a:off x="465138" y="4701693"/>
            <a:ext cx="11315267" cy="0"/>
          </a:xfrm>
          <a:prstGeom prst="lin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Rechte verbindingslijn 86">
            <a:extLst>
              <a:ext uri="{FF2B5EF4-FFF2-40B4-BE49-F238E27FC236}">
                <a16:creationId xmlns:a16="http://schemas.microsoft.com/office/drawing/2014/main" id="{B77DDDD5-D7CF-3A4F-B7AC-C41BE63AECF5}"/>
              </a:ext>
            </a:extLst>
          </p:cNvPr>
          <p:cNvCxnSpPr>
            <a:cxnSpLocks/>
          </p:cNvCxnSpPr>
          <p:nvPr/>
        </p:nvCxnSpPr>
        <p:spPr>
          <a:xfrm>
            <a:off x="465138" y="5551492"/>
            <a:ext cx="11315267" cy="0"/>
          </a:xfrm>
          <a:prstGeom prst="lin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84806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704FEB-00D4-CD0C-750A-BD638FC66C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05717" y="2519188"/>
            <a:ext cx="615934" cy="1042351"/>
          </a:xfrm>
          <a:prstGeom prst="rect">
            <a:avLst/>
          </a:prstGeom>
        </p:spPr>
      </p:pic>
      <p:sp>
        <p:nvSpPr>
          <p:cNvPr id="10" name="Title 1">
            <a:extLst>
              <a:ext uri="{FF2B5EF4-FFF2-40B4-BE49-F238E27FC236}">
                <a16:creationId xmlns:a16="http://schemas.microsoft.com/office/drawing/2014/main" id="{9A48D032-7BDB-B645-9AA9-3C77381A6E0A}"/>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a:solidFill>
                  <a:schemeClr val="tx2"/>
                </a:solidFill>
              </a:rPr>
              <a:t>3. Secure workloads from </a:t>
            </a:r>
            <a:br>
              <a:rPr lang="en-GB">
                <a:solidFill>
                  <a:schemeClr val="tx2"/>
                </a:solidFill>
              </a:rPr>
            </a:br>
            <a:r>
              <a:rPr lang="en-GB">
                <a:solidFill>
                  <a:schemeClr val="tx2"/>
                </a:solidFill>
              </a:rPr>
              <a:t>increased cyber attacks</a:t>
            </a:r>
            <a:endParaRPr lang="hu-HU">
              <a:solidFill>
                <a:schemeClr val="tx2"/>
              </a:solidFill>
            </a:endParaRPr>
          </a:p>
        </p:txBody>
      </p:sp>
      <p:sp>
        <p:nvSpPr>
          <p:cNvPr id="30" name="Oval 10">
            <a:extLst>
              <a:ext uri="{FF2B5EF4-FFF2-40B4-BE49-F238E27FC236}">
                <a16:creationId xmlns:a16="http://schemas.microsoft.com/office/drawing/2014/main" id="{68DC2D3C-61BB-024D-B2D0-37EF6CC12556}"/>
              </a:ext>
            </a:extLst>
          </p:cNvPr>
          <p:cNvSpPr/>
          <p:nvPr/>
        </p:nvSpPr>
        <p:spPr bwMode="auto">
          <a:xfrm>
            <a:off x="5669597" y="2399982"/>
            <a:ext cx="1097280" cy="1097280"/>
          </a:xfrm>
          <a:prstGeom prst="ellipse">
            <a:avLst/>
          </a:prstGeom>
          <a:noFill/>
          <a:ln w="22225">
            <a:solidFill>
              <a:schemeClr val="tx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rgbClr val="353535"/>
              </a:solidFill>
              <a:latin typeface="Segoe UI Semilight"/>
              <a:cs typeface="Segoe UI" pitchFamily="34" charset="0"/>
            </a:endParaRPr>
          </a:p>
        </p:txBody>
      </p:sp>
    </p:spTree>
    <p:extLst>
      <p:ext uri="{BB962C8B-B14F-4D97-AF65-F5344CB8AC3E}">
        <p14:creationId xmlns:p14="http://schemas.microsoft.com/office/powerpoint/2010/main" val="71639895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DD62C9-98BF-D648-87C4-DECBF2EE054A}"/>
              </a:ext>
            </a:extLst>
          </p:cNvPr>
          <p:cNvSpPr>
            <a:spLocks noGrp="1"/>
          </p:cNvSpPr>
          <p:nvPr>
            <p:ph type="title"/>
          </p:nvPr>
        </p:nvSpPr>
        <p:spPr>
          <a:xfrm>
            <a:off x="465138" y="632779"/>
            <a:ext cx="11533187" cy="410369"/>
          </a:xfrm>
        </p:spPr>
        <p:txBody>
          <a:bodyPr/>
          <a:lstStyle/>
          <a:p>
            <a:r>
              <a:rPr lang="en-GB"/>
              <a:t>Strong secure foundation</a:t>
            </a:r>
          </a:p>
        </p:txBody>
      </p:sp>
      <p:sp>
        <p:nvSpPr>
          <p:cNvPr id="3" name="TextBox 340">
            <a:extLst>
              <a:ext uri="{FF2B5EF4-FFF2-40B4-BE49-F238E27FC236}">
                <a16:creationId xmlns:a16="http://schemas.microsoft.com/office/drawing/2014/main" id="{A404AE7C-4521-BF4B-944A-464E67C6320C}"/>
              </a:ext>
            </a:extLst>
          </p:cNvPr>
          <p:cNvSpPr txBox="1"/>
          <p:nvPr/>
        </p:nvSpPr>
        <p:spPr>
          <a:xfrm>
            <a:off x="494471" y="2028830"/>
            <a:ext cx="4166710" cy="1902059"/>
          </a:xfrm>
          <a:prstGeom prst="rect">
            <a:avLst/>
          </a:prstGeom>
          <a:noFill/>
        </p:spPr>
        <p:txBody>
          <a:bodyPr wrap="square" lIns="0" tIns="0" rIns="0" bIns="0" rtlCol="0">
            <a:spAutoFit/>
          </a:bodyPr>
          <a:lstStyle/>
          <a:p>
            <a:pPr marL="0" marR="0" lvl="0" indent="0" algn="l" defTabSz="878727" rtl="0" eaLnBrk="1" fontAlgn="auto" latinLnBrk="0" hangingPunct="1">
              <a:lnSpc>
                <a:spcPct val="90000"/>
              </a:lnSpc>
              <a:spcBef>
                <a:spcPts val="0"/>
              </a:spcBef>
              <a:spcAft>
                <a:spcPts val="1800"/>
              </a:spcAft>
              <a:buClrTx/>
              <a:buSzTx/>
              <a:buFontTx/>
              <a:buNone/>
              <a:tabLst/>
              <a:defRPr/>
            </a:pPr>
            <a:r>
              <a:rPr lang="en-US" sz="2800" kern="0">
                <a:solidFill>
                  <a:schemeClr val="tx2"/>
                </a:solidFill>
                <a:latin typeface="+mj-lt"/>
              </a:rPr>
              <a:t>$1B+ </a:t>
            </a:r>
            <a:r>
              <a:rPr kumimoji="0" lang="en-US" sz="2000" b="0" i="0" u="none" strike="noStrike" kern="0" cap="none" spc="0" normalizeH="0" baseline="0" noProof="0">
                <a:ln>
                  <a:noFill/>
                </a:ln>
                <a:effectLst/>
                <a:uLnTx/>
                <a:uFillTx/>
                <a:latin typeface="Segoe UI"/>
                <a:ea typeface="+mn-ea"/>
                <a:cs typeface="+mn-cs"/>
              </a:rPr>
              <a:t>annual investment</a:t>
            </a:r>
            <a:endParaRPr kumimoji="0" lang="en-US" sz="2400" b="0" i="0" u="none" strike="noStrike" kern="0" cap="none" spc="0" normalizeH="0" baseline="0" noProof="0">
              <a:ln>
                <a:noFill/>
              </a:ln>
              <a:effectLst/>
              <a:uLnTx/>
              <a:uFillTx/>
              <a:latin typeface="Segoe UI"/>
              <a:ea typeface="+mn-ea"/>
              <a:cs typeface="+mn-cs"/>
            </a:endParaRPr>
          </a:p>
          <a:p>
            <a:pPr marL="0" marR="0" lvl="0" indent="0" algn="l" defTabSz="878727" rtl="0" eaLnBrk="1" fontAlgn="auto" latinLnBrk="0" hangingPunct="1">
              <a:lnSpc>
                <a:spcPct val="90000"/>
              </a:lnSpc>
              <a:spcBef>
                <a:spcPts val="0"/>
              </a:spcBef>
              <a:spcAft>
                <a:spcPts val="1800"/>
              </a:spcAft>
              <a:buClrTx/>
              <a:buSzTx/>
              <a:buFontTx/>
              <a:buNone/>
              <a:tabLst/>
              <a:defRPr/>
            </a:pPr>
            <a:r>
              <a:rPr lang="en-US" sz="2800" kern="0">
                <a:solidFill>
                  <a:schemeClr val="tx2"/>
                </a:solidFill>
                <a:latin typeface="+mj-lt"/>
              </a:rPr>
              <a:t>3500+ </a:t>
            </a:r>
            <a:r>
              <a:rPr kumimoji="0" lang="en-US" sz="2000" b="0" i="0" u="none" strike="noStrike" kern="0" cap="none" spc="0" normalizeH="0" baseline="0" noProof="0">
                <a:ln>
                  <a:noFill/>
                </a:ln>
                <a:effectLst/>
                <a:uLnTx/>
                <a:uFillTx/>
                <a:latin typeface="Segoe UI"/>
                <a:ea typeface="+mn-ea"/>
                <a:cs typeface="+mn-cs"/>
              </a:rPr>
              <a:t>security experts</a:t>
            </a:r>
            <a:endParaRPr kumimoji="0" lang="en-US" sz="2400" b="0" i="0" u="none" strike="noStrike" kern="0" cap="none" spc="0" normalizeH="0" baseline="0" noProof="0">
              <a:ln>
                <a:noFill/>
              </a:ln>
              <a:effectLst/>
              <a:uLnTx/>
              <a:uFillTx/>
              <a:latin typeface="Segoe UI"/>
              <a:ea typeface="+mn-ea"/>
              <a:cs typeface="+mn-cs"/>
            </a:endParaRPr>
          </a:p>
          <a:p>
            <a:pPr marL="0" marR="0" lvl="0" indent="0" algn="l" defTabSz="878727" rtl="0" eaLnBrk="1" fontAlgn="auto" latinLnBrk="0" hangingPunct="1">
              <a:lnSpc>
                <a:spcPct val="90000"/>
              </a:lnSpc>
              <a:spcBef>
                <a:spcPts val="0"/>
              </a:spcBef>
              <a:spcAft>
                <a:spcPts val="1800"/>
              </a:spcAft>
              <a:buClrTx/>
              <a:buSzTx/>
              <a:buFontTx/>
              <a:buNone/>
              <a:tabLst/>
              <a:defRPr/>
            </a:pPr>
            <a:r>
              <a:rPr kumimoji="0" lang="en-US" sz="2800" b="0" i="0" u="none" strike="noStrike" kern="0" cap="none" spc="0" normalizeH="0" baseline="0" noProof="0">
                <a:ln>
                  <a:noFill/>
                </a:ln>
                <a:solidFill>
                  <a:schemeClr val="tx2"/>
                </a:solidFill>
                <a:effectLst/>
                <a:uLnTx/>
                <a:uFillTx/>
                <a:latin typeface="+mj-lt"/>
                <a:ea typeface="+mn-ea"/>
                <a:cs typeface="+mn-cs"/>
              </a:rPr>
              <a:t>Trillions of signals </a:t>
            </a:r>
            <a:br>
              <a:rPr kumimoji="0" lang="en-US" sz="2800" b="0" i="0" u="none" strike="noStrike" kern="0" cap="none" spc="0" normalizeH="0" baseline="0" noProof="0">
                <a:ln>
                  <a:noFill/>
                </a:ln>
                <a:solidFill>
                  <a:schemeClr val="tx2"/>
                </a:solidFill>
                <a:effectLst/>
                <a:uLnTx/>
                <a:uFillTx/>
                <a:latin typeface="+mj-lt"/>
                <a:ea typeface="+mn-ea"/>
                <a:cs typeface="+mn-cs"/>
              </a:rPr>
            </a:br>
            <a:r>
              <a:rPr kumimoji="0" lang="en-US" sz="2000" b="0" i="0" u="none" strike="noStrike" kern="0" cap="none" spc="0" normalizeH="0" baseline="0" noProof="0">
                <a:ln>
                  <a:noFill/>
                </a:ln>
                <a:effectLst/>
                <a:uLnTx/>
                <a:uFillTx/>
                <a:latin typeface="Segoe UI"/>
                <a:ea typeface="+mn-ea"/>
                <a:cs typeface="+mn-cs"/>
              </a:rPr>
              <a:t>analyzed for intelligence</a:t>
            </a:r>
            <a:endParaRPr kumimoji="0" lang="en-US" sz="2400" b="0" i="0" u="none" strike="noStrike" kern="0" cap="none" spc="0" normalizeH="0" baseline="0" noProof="0">
              <a:ln>
                <a:noFill/>
              </a:ln>
              <a:effectLst/>
              <a:uLnTx/>
              <a:uFillTx/>
              <a:latin typeface="Segoe UI"/>
              <a:ea typeface="+mn-ea"/>
              <a:cs typeface="+mn-cs"/>
            </a:endParaRPr>
          </a:p>
        </p:txBody>
      </p:sp>
      <p:grpSp>
        <p:nvGrpSpPr>
          <p:cNvPr id="149" name="Groep 148">
            <a:extLst>
              <a:ext uri="{FF2B5EF4-FFF2-40B4-BE49-F238E27FC236}">
                <a16:creationId xmlns:a16="http://schemas.microsoft.com/office/drawing/2014/main" id="{2EC59CC4-147F-9C43-BFA1-4ACC29C4E702}"/>
              </a:ext>
            </a:extLst>
          </p:cNvPr>
          <p:cNvGrpSpPr/>
          <p:nvPr/>
        </p:nvGrpSpPr>
        <p:grpSpPr>
          <a:xfrm>
            <a:off x="4982915" y="837964"/>
            <a:ext cx="8471269" cy="5351494"/>
            <a:chOff x="5398073" y="1548603"/>
            <a:chExt cx="7400456" cy="4675037"/>
          </a:xfrm>
        </p:grpSpPr>
        <p:sp>
          <p:nvSpPr>
            <p:cNvPr id="5" name="cloud">
              <a:extLst>
                <a:ext uri="{FF2B5EF4-FFF2-40B4-BE49-F238E27FC236}">
                  <a16:creationId xmlns:a16="http://schemas.microsoft.com/office/drawing/2014/main" id="{7B8F02E2-EAD6-224A-97B6-FDF5EA030E3F}"/>
                </a:ext>
              </a:extLst>
            </p:cNvPr>
            <p:cNvSpPr>
              <a:spLocks noChangeAspect="1"/>
            </p:cNvSpPr>
            <p:nvPr/>
          </p:nvSpPr>
          <p:spPr bwMode="auto">
            <a:xfrm>
              <a:off x="5456119" y="1586078"/>
              <a:ext cx="7257676" cy="4555817"/>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 name="connsiteX0" fmla="*/ 8169 w 10000"/>
                <a:gd name="connsiteY0" fmla="*/ 9954 h 10000"/>
                <a:gd name="connsiteX1" fmla="*/ 8162 w 10000"/>
                <a:gd name="connsiteY1" fmla="*/ 9947 h 10000"/>
                <a:gd name="connsiteX2" fmla="*/ 2558 w 10000"/>
                <a:gd name="connsiteY2" fmla="*/ 10000 h 10000"/>
                <a:gd name="connsiteX3" fmla="*/ 2558 w 10000"/>
                <a:gd name="connsiteY3" fmla="*/ 10000 h 10000"/>
                <a:gd name="connsiteX4" fmla="*/ 2500 w 10000"/>
                <a:gd name="connsiteY4" fmla="*/ 10000 h 10000"/>
                <a:gd name="connsiteX5" fmla="*/ 0 w 10000"/>
                <a:gd name="connsiteY5" fmla="*/ 5991 h 10000"/>
                <a:gd name="connsiteX6" fmla="*/ 2500 w 10000"/>
                <a:gd name="connsiteY6" fmla="*/ 2028 h 10000"/>
                <a:gd name="connsiteX7" fmla="*/ 3023 w 10000"/>
                <a:gd name="connsiteY7" fmla="*/ 2074 h 10000"/>
                <a:gd name="connsiteX8" fmla="*/ 5349 w 10000"/>
                <a:gd name="connsiteY8" fmla="*/ 0 h 10000"/>
                <a:gd name="connsiteX9" fmla="*/ 8081 w 10000"/>
                <a:gd name="connsiteY9" fmla="*/ 3917 h 10000"/>
                <a:gd name="connsiteX10" fmla="*/ 8081 w 10000"/>
                <a:gd name="connsiteY10" fmla="*/ 3917 h 10000"/>
                <a:gd name="connsiteX11" fmla="*/ 10000 w 10000"/>
                <a:gd name="connsiteY11" fmla="*/ 6959 h 10000"/>
                <a:gd name="connsiteX12" fmla="*/ 8169 w 10000"/>
                <a:gd name="connsiteY12" fmla="*/ 99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8169" y="9954"/>
                  </a:moveTo>
                  <a:lnTo>
                    <a:pt x="8162" y="9947"/>
                  </a:lnTo>
                  <a:lnTo>
                    <a:pt x="2558" y="10000"/>
                  </a:lnTo>
                  <a:lnTo>
                    <a:pt x="2558" y="10000"/>
                  </a:lnTo>
                  <a:lnTo>
                    <a:pt x="2500" y="10000"/>
                  </a:lnTo>
                  <a:cubicBezTo>
                    <a:pt x="1134" y="10000"/>
                    <a:pt x="0" y="8203"/>
                    <a:pt x="0" y="5991"/>
                  </a:cubicBezTo>
                  <a:cubicBezTo>
                    <a:pt x="0" y="3779"/>
                    <a:pt x="1134" y="2028"/>
                    <a:pt x="2500" y="2028"/>
                  </a:cubicBezTo>
                  <a:cubicBezTo>
                    <a:pt x="2674" y="2028"/>
                    <a:pt x="2849" y="2028"/>
                    <a:pt x="3023" y="2074"/>
                  </a:cubicBezTo>
                  <a:cubicBezTo>
                    <a:pt x="3517" y="829"/>
                    <a:pt x="4360" y="0"/>
                    <a:pt x="5349" y="0"/>
                  </a:cubicBezTo>
                  <a:cubicBezTo>
                    <a:pt x="6773" y="0"/>
                    <a:pt x="7936" y="1705"/>
                    <a:pt x="8081" y="3917"/>
                  </a:cubicBezTo>
                  <a:lnTo>
                    <a:pt x="8081" y="3917"/>
                  </a:lnTo>
                  <a:cubicBezTo>
                    <a:pt x="9157" y="3917"/>
                    <a:pt x="10000" y="5253"/>
                    <a:pt x="10000" y="6959"/>
                  </a:cubicBezTo>
                  <a:cubicBezTo>
                    <a:pt x="10000" y="8571"/>
                    <a:pt x="9186" y="9908"/>
                    <a:pt x="8169" y="9954"/>
                  </a:cubicBezTo>
                  <a:close/>
                </a:path>
              </a:pathLst>
            </a:custGeom>
            <a:solidFill>
              <a:schemeClr val="accent1"/>
            </a:solidFill>
            <a:ln w="6350" cap="flat">
              <a:solidFill>
                <a:schemeClr val="bg1">
                  <a:alpha val="35000"/>
                </a:schemeClr>
              </a:solidFill>
              <a:prstDash val="solid"/>
              <a:miter lim="800000"/>
              <a:headEnd/>
              <a:tailEnd/>
            </a:ln>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grpSp>
          <p:nvGrpSpPr>
            <p:cNvPr id="6" name="DOTS">
              <a:extLst>
                <a:ext uri="{FF2B5EF4-FFF2-40B4-BE49-F238E27FC236}">
                  <a16:creationId xmlns:a16="http://schemas.microsoft.com/office/drawing/2014/main" id="{FB8ED9EE-47CA-404B-B9CB-DBFBB6BB0A7C}"/>
                </a:ext>
                <a:ext uri="{C183D7F6-B498-43B3-948B-1728B52AA6E4}">
                  <adec:decorative xmlns:adec="http://schemas.microsoft.com/office/drawing/2017/decorative" val="1"/>
                </a:ext>
              </a:extLst>
            </p:cNvPr>
            <p:cNvGrpSpPr/>
            <p:nvPr/>
          </p:nvGrpSpPr>
          <p:grpSpPr>
            <a:xfrm>
              <a:off x="5398073" y="1548602"/>
              <a:ext cx="7400456" cy="4675037"/>
              <a:chOff x="4634837" y="892359"/>
              <a:chExt cx="7400456" cy="4675037"/>
            </a:xfrm>
            <a:solidFill>
              <a:schemeClr val="accent2"/>
            </a:solidFill>
          </p:grpSpPr>
          <p:sp>
            <p:nvSpPr>
              <p:cNvPr id="7" name="Oval 70">
                <a:extLst>
                  <a:ext uri="{FF2B5EF4-FFF2-40B4-BE49-F238E27FC236}">
                    <a16:creationId xmlns:a16="http://schemas.microsoft.com/office/drawing/2014/main" id="{894794F3-0D4E-9947-86B8-F811BCE787C2}"/>
                  </a:ext>
                </a:extLst>
              </p:cNvPr>
              <p:cNvSpPr>
                <a:spLocks noChangeArrowheads="1"/>
              </p:cNvSpPr>
              <p:nvPr/>
            </p:nvSpPr>
            <p:spPr bwMode="auto">
              <a:xfrm>
                <a:off x="6459923" y="2901023"/>
                <a:ext cx="192061" cy="192061"/>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 name="Oval 74">
                <a:extLst>
                  <a:ext uri="{FF2B5EF4-FFF2-40B4-BE49-F238E27FC236}">
                    <a16:creationId xmlns:a16="http://schemas.microsoft.com/office/drawing/2014/main" id="{27D974AF-23A2-9243-A3EF-1DCAE2759E7A}"/>
                  </a:ext>
                </a:extLst>
              </p:cNvPr>
              <p:cNvSpPr>
                <a:spLocks noChangeArrowheads="1"/>
              </p:cNvSpPr>
              <p:nvPr/>
            </p:nvSpPr>
            <p:spPr bwMode="auto">
              <a:xfrm>
                <a:off x="10227744" y="4129180"/>
                <a:ext cx="246795" cy="24292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 name="Oval 79">
                <a:extLst>
                  <a:ext uri="{FF2B5EF4-FFF2-40B4-BE49-F238E27FC236}">
                    <a16:creationId xmlns:a16="http://schemas.microsoft.com/office/drawing/2014/main" id="{47327570-6146-204B-9A9A-B7AD4ABC3667}"/>
                  </a:ext>
                </a:extLst>
              </p:cNvPr>
              <p:cNvSpPr>
                <a:spLocks noChangeArrowheads="1"/>
              </p:cNvSpPr>
              <p:nvPr/>
            </p:nvSpPr>
            <p:spPr bwMode="auto">
              <a:xfrm>
                <a:off x="6280806" y="4181483"/>
                <a:ext cx="244440" cy="241267"/>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 name="Oval 81">
                <a:extLst>
                  <a:ext uri="{FF2B5EF4-FFF2-40B4-BE49-F238E27FC236}">
                    <a16:creationId xmlns:a16="http://schemas.microsoft.com/office/drawing/2014/main" id="{BB826231-38B7-3840-A036-2A60E85538B7}"/>
                  </a:ext>
                </a:extLst>
              </p:cNvPr>
              <p:cNvSpPr>
                <a:spLocks noChangeArrowheads="1"/>
              </p:cNvSpPr>
              <p:nvPr/>
            </p:nvSpPr>
            <p:spPr bwMode="auto">
              <a:xfrm>
                <a:off x="11852756" y="4158368"/>
                <a:ext cx="182537" cy="179363"/>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 name="Oval 89">
                <a:extLst>
                  <a:ext uri="{FF2B5EF4-FFF2-40B4-BE49-F238E27FC236}">
                    <a16:creationId xmlns:a16="http://schemas.microsoft.com/office/drawing/2014/main" id="{3FE8DA1C-BA3E-5E48-8E10-9F8B46EDBD6B}"/>
                  </a:ext>
                </a:extLst>
              </p:cNvPr>
              <p:cNvSpPr>
                <a:spLocks noChangeArrowheads="1"/>
              </p:cNvSpPr>
              <p:nvPr/>
            </p:nvSpPr>
            <p:spPr bwMode="auto">
              <a:xfrm>
                <a:off x="9766546" y="2248451"/>
                <a:ext cx="217458" cy="217458"/>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2" name="Oval 91">
                <a:extLst>
                  <a:ext uri="{FF2B5EF4-FFF2-40B4-BE49-F238E27FC236}">
                    <a16:creationId xmlns:a16="http://schemas.microsoft.com/office/drawing/2014/main" id="{6A998CAF-9C93-3C4D-AE06-955F11108216}"/>
                  </a:ext>
                </a:extLst>
              </p:cNvPr>
              <p:cNvSpPr>
                <a:spLocks noChangeArrowheads="1"/>
              </p:cNvSpPr>
              <p:nvPr/>
            </p:nvSpPr>
            <p:spPr bwMode="auto">
              <a:xfrm>
                <a:off x="7637753" y="1013886"/>
                <a:ext cx="211108" cy="219043"/>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3" name="Oval 97">
                <a:extLst>
                  <a:ext uri="{FF2B5EF4-FFF2-40B4-BE49-F238E27FC236}">
                    <a16:creationId xmlns:a16="http://schemas.microsoft.com/office/drawing/2014/main" id="{5F8F3DFF-FD73-3841-BE98-50CAB1207A20}"/>
                  </a:ext>
                </a:extLst>
              </p:cNvPr>
              <p:cNvSpPr>
                <a:spLocks noChangeArrowheads="1"/>
              </p:cNvSpPr>
              <p:nvPr/>
            </p:nvSpPr>
            <p:spPr bwMode="auto">
              <a:xfrm>
                <a:off x="5255665" y="4958530"/>
                <a:ext cx="166664" cy="168251"/>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4" name="Oval 98">
                <a:extLst>
                  <a:ext uri="{FF2B5EF4-FFF2-40B4-BE49-F238E27FC236}">
                    <a16:creationId xmlns:a16="http://schemas.microsoft.com/office/drawing/2014/main" id="{BC3B608A-7411-8842-A44A-2B849BEF4E69}"/>
                  </a:ext>
                </a:extLst>
              </p:cNvPr>
              <p:cNvSpPr>
                <a:spLocks noChangeArrowheads="1"/>
              </p:cNvSpPr>
              <p:nvPr/>
            </p:nvSpPr>
            <p:spPr bwMode="auto">
              <a:xfrm>
                <a:off x="5469112" y="2097349"/>
                <a:ext cx="107935" cy="11111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5" name="Oval 106">
                <a:extLst>
                  <a:ext uri="{FF2B5EF4-FFF2-40B4-BE49-F238E27FC236}">
                    <a16:creationId xmlns:a16="http://schemas.microsoft.com/office/drawing/2014/main" id="{1BBCC6F8-6D20-8543-BBFA-D4039326E23C}"/>
                  </a:ext>
                </a:extLst>
              </p:cNvPr>
              <p:cNvSpPr>
                <a:spLocks noChangeArrowheads="1"/>
              </p:cNvSpPr>
              <p:nvPr/>
            </p:nvSpPr>
            <p:spPr bwMode="auto">
              <a:xfrm>
                <a:off x="8938590" y="5404851"/>
                <a:ext cx="122221" cy="12698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6" name="Oval 117">
                <a:extLst>
                  <a:ext uri="{FF2B5EF4-FFF2-40B4-BE49-F238E27FC236}">
                    <a16:creationId xmlns:a16="http://schemas.microsoft.com/office/drawing/2014/main" id="{4ED74678-B1D4-8747-9EAB-AA9F8C09997F}"/>
                  </a:ext>
                </a:extLst>
              </p:cNvPr>
              <p:cNvSpPr>
                <a:spLocks noChangeArrowheads="1"/>
              </p:cNvSpPr>
              <p:nvPr/>
            </p:nvSpPr>
            <p:spPr bwMode="auto">
              <a:xfrm>
                <a:off x="6221184" y="4977350"/>
                <a:ext cx="179363" cy="179363"/>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7" name="Oval 124">
                <a:extLst>
                  <a:ext uri="{FF2B5EF4-FFF2-40B4-BE49-F238E27FC236}">
                    <a16:creationId xmlns:a16="http://schemas.microsoft.com/office/drawing/2014/main" id="{2273986A-AD5F-0D41-940C-F37703DCFFC3}"/>
                  </a:ext>
                </a:extLst>
              </p:cNvPr>
              <p:cNvSpPr>
                <a:spLocks noChangeArrowheads="1"/>
              </p:cNvSpPr>
              <p:nvPr/>
            </p:nvSpPr>
            <p:spPr bwMode="auto">
              <a:xfrm>
                <a:off x="10012316" y="3546139"/>
                <a:ext cx="179363" cy="171426"/>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8" name="Oval 126">
                <a:extLst>
                  <a:ext uri="{FF2B5EF4-FFF2-40B4-BE49-F238E27FC236}">
                    <a16:creationId xmlns:a16="http://schemas.microsoft.com/office/drawing/2014/main" id="{8DB68998-3C65-154B-96C5-0E431CBEFF8B}"/>
                  </a:ext>
                </a:extLst>
              </p:cNvPr>
              <p:cNvSpPr>
                <a:spLocks noChangeArrowheads="1"/>
              </p:cNvSpPr>
              <p:nvPr/>
            </p:nvSpPr>
            <p:spPr bwMode="auto">
              <a:xfrm>
                <a:off x="8851634" y="2784058"/>
                <a:ext cx="191086" cy="191086"/>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9" name="Oval 129">
                <a:extLst>
                  <a:ext uri="{FF2B5EF4-FFF2-40B4-BE49-F238E27FC236}">
                    <a16:creationId xmlns:a16="http://schemas.microsoft.com/office/drawing/2014/main" id="{299F9884-FD32-4944-90F6-FDD1D2403ACB}"/>
                  </a:ext>
                </a:extLst>
              </p:cNvPr>
              <p:cNvSpPr>
                <a:spLocks noChangeArrowheads="1"/>
              </p:cNvSpPr>
              <p:nvPr/>
            </p:nvSpPr>
            <p:spPr bwMode="auto">
              <a:xfrm>
                <a:off x="4634837" y="3946900"/>
                <a:ext cx="163490" cy="155553"/>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0" name="Oval 130">
                <a:extLst>
                  <a:ext uri="{FF2B5EF4-FFF2-40B4-BE49-F238E27FC236}">
                    <a16:creationId xmlns:a16="http://schemas.microsoft.com/office/drawing/2014/main" id="{E314F4DC-55E6-C648-A700-E3462E0A2B73}"/>
                  </a:ext>
                </a:extLst>
              </p:cNvPr>
              <p:cNvSpPr>
                <a:spLocks noChangeArrowheads="1"/>
              </p:cNvSpPr>
              <p:nvPr/>
            </p:nvSpPr>
            <p:spPr bwMode="auto">
              <a:xfrm>
                <a:off x="4657115" y="3448184"/>
                <a:ext cx="111110" cy="106348"/>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1" name="Oval 135">
                <a:extLst>
                  <a:ext uri="{FF2B5EF4-FFF2-40B4-BE49-F238E27FC236}">
                    <a16:creationId xmlns:a16="http://schemas.microsoft.com/office/drawing/2014/main" id="{AFEC4462-D4BB-A14D-8474-B6CE82361679}"/>
                  </a:ext>
                </a:extLst>
              </p:cNvPr>
              <p:cNvSpPr>
                <a:spLocks noChangeArrowheads="1"/>
              </p:cNvSpPr>
              <p:nvPr/>
            </p:nvSpPr>
            <p:spPr bwMode="auto">
              <a:xfrm>
                <a:off x="5513321" y="3403271"/>
                <a:ext cx="215935" cy="20545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2" name="Oval 141">
                <a:extLst>
                  <a:ext uri="{FF2B5EF4-FFF2-40B4-BE49-F238E27FC236}">
                    <a16:creationId xmlns:a16="http://schemas.microsoft.com/office/drawing/2014/main" id="{CE844AB7-B2EA-D94A-AD62-956038979796}"/>
                  </a:ext>
                </a:extLst>
              </p:cNvPr>
              <p:cNvSpPr>
                <a:spLocks noChangeArrowheads="1"/>
              </p:cNvSpPr>
              <p:nvPr/>
            </p:nvSpPr>
            <p:spPr bwMode="auto">
              <a:xfrm>
                <a:off x="7528943" y="4098819"/>
                <a:ext cx="163490" cy="16349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3" name="Oval 142">
                <a:extLst>
                  <a:ext uri="{FF2B5EF4-FFF2-40B4-BE49-F238E27FC236}">
                    <a16:creationId xmlns:a16="http://schemas.microsoft.com/office/drawing/2014/main" id="{0A4CA568-C4D5-AB47-8A11-3504317605B4}"/>
                  </a:ext>
                </a:extLst>
              </p:cNvPr>
              <p:cNvSpPr>
                <a:spLocks noChangeArrowheads="1"/>
              </p:cNvSpPr>
              <p:nvPr/>
            </p:nvSpPr>
            <p:spPr bwMode="auto">
              <a:xfrm>
                <a:off x="6425437" y="5403906"/>
                <a:ext cx="163490" cy="16349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4" name="Oval 146">
                <a:extLst>
                  <a:ext uri="{FF2B5EF4-FFF2-40B4-BE49-F238E27FC236}">
                    <a16:creationId xmlns:a16="http://schemas.microsoft.com/office/drawing/2014/main" id="{6F70DA11-6A89-B94B-B1BB-DE831E995D90}"/>
                  </a:ext>
                </a:extLst>
              </p:cNvPr>
              <p:cNvSpPr>
                <a:spLocks noChangeArrowheads="1"/>
              </p:cNvSpPr>
              <p:nvPr/>
            </p:nvSpPr>
            <p:spPr bwMode="auto">
              <a:xfrm>
                <a:off x="10494466" y="2629577"/>
                <a:ext cx="147617" cy="149204"/>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5" name="Oval 150">
                <a:extLst>
                  <a:ext uri="{FF2B5EF4-FFF2-40B4-BE49-F238E27FC236}">
                    <a16:creationId xmlns:a16="http://schemas.microsoft.com/office/drawing/2014/main" id="{DCCFF560-8FBC-D84A-907A-78EB849CCFE3}"/>
                  </a:ext>
                </a:extLst>
              </p:cNvPr>
              <p:cNvSpPr>
                <a:spLocks noChangeArrowheads="1"/>
              </p:cNvSpPr>
              <p:nvPr/>
            </p:nvSpPr>
            <p:spPr bwMode="auto">
              <a:xfrm>
                <a:off x="10180701" y="1766744"/>
                <a:ext cx="147617" cy="147617"/>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6" name="Oval 151">
                <a:extLst>
                  <a:ext uri="{FF2B5EF4-FFF2-40B4-BE49-F238E27FC236}">
                    <a16:creationId xmlns:a16="http://schemas.microsoft.com/office/drawing/2014/main" id="{006B2C0D-F597-794A-8B27-13487ABC3EC7}"/>
                  </a:ext>
                </a:extLst>
              </p:cNvPr>
              <p:cNvSpPr>
                <a:spLocks noChangeArrowheads="1"/>
              </p:cNvSpPr>
              <p:nvPr/>
            </p:nvSpPr>
            <p:spPr bwMode="auto">
              <a:xfrm>
                <a:off x="7629920" y="2997054"/>
                <a:ext cx="171426" cy="171426"/>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7" name="Oval 153">
                <a:extLst>
                  <a:ext uri="{FF2B5EF4-FFF2-40B4-BE49-F238E27FC236}">
                    <a16:creationId xmlns:a16="http://schemas.microsoft.com/office/drawing/2014/main" id="{B0F41719-E3A4-F744-BA80-3DBEF2006DF4}"/>
                  </a:ext>
                </a:extLst>
              </p:cNvPr>
              <p:cNvSpPr>
                <a:spLocks noChangeArrowheads="1"/>
              </p:cNvSpPr>
              <p:nvPr/>
            </p:nvSpPr>
            <p:spPr bwMode="auto">
              <a:xfrm>
                <a:off x="10081775" y="5373895"/>
                <a:ext cx="171426" cy="171426"/>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8" name="Oval 130">
                <a:extLst>
                  <a:ext uri="{FF2B5EF4-FFF2-40B4-BE49-F238E27FC236}">
                    <a16:creationId xmlns:a16="http://schemas.microsoft.com/office/drawing/2014/main" id="{D00E0B16-A287-FD45-B055-2E204DDC3005}"/>
                  </a:ext>
                </a:extLst>
              </p:cNvPr>
              <p:cNvSpPr>
                <a:spLocks noChangeArrowheads="1"/>
              </p:cNvSpPr>
              <p:nvPr/>
            </p:nvSpPr>
            <p:spPr bwMode="auto">
              <a:xfrm>
                <a:off x="7239644" y="5428349"/>
                <a:ext cx="111110" cy="106348"/>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29" name="Oval 130">
                <a:extLst>
                  <a:ext uri="{FF2B5EF4-FFF2-40B4-BE49-F238E27FC236}">
                    <a16:creationId xmlns:a16="http://schemas.microsoft.com/office/drawing/2014/main" id="{806A3119-18CD-7445-A138-310629A3AEE0}"/>
                  </a:ext>
                </a:extLst>
              </p:cNvPr>
              <p:cNvSpPr>
                <a:spLocks noChangeArrowheads="1"/>
              </p:cNvSpPr>
              <p:nvPr/>
            </p:nvSpPr>
            <p:spPr bwMode="auto">
              <a:xfrm>
                <a:off x="8073866" y="5425485"/>
                <a:ext cx="111110" cy="106348"/>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0" name="Oval 127">
                <a:extLst>
                  <a:ext uri="{FF2B5EF4-FFF2-40B4-BE49-F238E27FC236}">
                    <a16:creationId xmlns:a16="http://schemas.microsoft.com/office/drawing/2014/main" id="{879E87DF-7FF4-074F-9E69-5C1268B3C751}"/>
                  </a:ext>
                </a:extLst>
              </p:cNvPr>
              <p:cNvSpPr>
                <a:spLocks noChangeArrowheads="1"/>
              </p:cNvSpPr>
              <p:nvPr/>
            </p:nvSpPr>
            <p:spPr bwMode="auto">
              <a:xfrm>
                <a:off x="8554360" y="4882163"/>
                <a:ext cx="163490" cy="16349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1" name="Oval 106">
                <a:extLst>
                  <a:ext uri="{FF2B5EF4-FFF2-40B4-BE49-F238E27FC236}">
                    <a16:creationId xmlns:a16="http://schemas.microsoft.com/office/drawing/2014/main" id="{02C6CCA4-9FDC-7843-B5F8-CD06FB74BD0A}"/>
                  </a:ext>
                </a:extLst>
              </p:cNvPr>
              <p:cNvSpPr>
                <a:spLocks noChangeArrowheads="1"/>
              </p:cNvSpPr>
              <p:nvPr/>
            </p:nvSpPr>
            <p:spPr bwMode="auto">
              <a:xfrm>
                <a:off x="10739956" y="5367036"/>
                <a:ext cx="122221" cy="12698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2" name="Oval 106">
                <a:extLst>
                  <a:ext uri="{FF2B5EF4-FFF2-40B4-BE49-F238E27FC236}">
                    <a16:creationId xmlns:a16="http://schemas.microsoft.com/office/drawing/2014/main" id="{B734CAAE-48D0-AE4B-ADCD-2B125A0BA8E3}"/>
                  </a:ext>
                </a:extLst>
              </p:cNvPr>
              <p:cNvSpPr>
                <a:spLocks noChangeArrowheads="1"/>
              </p:cNvSpPr>
              <p:nvPr/>
            </p:nvSpPr>
            <p:spPr bwMode="auto">
              <a:xfrm>
                <a:off x="11509004" y="4978065"/>
                <a:ext cx="122221" cy="12698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3" name="Oval 106">
                <a:extLst>
                  <a:ext uri="{FF2B5EF4-FFF2-40B4-BE49-F238E27FC236}">
                    <a16:creationId xmlns:a16="http://schemas.microsoft.com/office/drawing/2014/main" id="{11BF60DE-3C1F-F546-A077-70B8110CD07C}"/>
                  </a:ext>
                </a:extLst>
              </p:cNvPr>
              <p:cNvSpPr>
                <a:spLocks noChangeArrowheads="1"/>
              </p:cNvSpPr>
              <p:nvPr/>
            </p:nvSpPr>
            <p:spPr bwMode="auto">
              <a:xfrm>
                <a:off x="11193204" y="2841355"/>
                <a:ext cx="122221" cy="12698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4" name="Oval 98">
                <a:extLst>
                  <a:ext uri="{FF2B5EF4-FFF2-40B4-BE49-F238E27FC236}">
                    <a16:creationId xmlns:a16="http://schemas.microsoft.com/office/drawing/2014/main" id="{05E651CF-DAEC-D943-9442-7CE5F4859C66}"/>
                  </a:ext>
                </a:extLst>
              </p:cNvPr>
              <p:cNvSpPr>
                <a:spLocks noChangeArrowheads="1"/>
              </p:cNvSpPr>
              <p:nvPr/>
            </p:nvSpPr>
            <p:spPr bwMode="auto">
              <a:xfrm>
                <a:off x="4908465" y="2665456"/>
                <a:ext cx="107935" cy="11111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5" name="Oval 98">
                <a:extLst>
                  <a:ext uri="{FF2B5EF4-FFF2-40B4-BE49-F238E27FC236}">
                    <a16:creationId xmlns:a16="http://schemas.microsoft.com/office/drawing/2014/main" id="{13EDAFEC-FF53-764A-AB23-B9C760C3AF36}"/>
                  </a:ext>
                </a:extLst>
              </p:cNvPr>
              <p:cNvSpPr>
                <a:spLocks noChangeArrowheads="1"/>
              </p:cNvSpPr>
              <p:nvPr/>
            </p:nvSpPr>
            <p:spPr bwMode="auto">
              <a:xfrm>
                <a:off x="8755224" y="892359"/>
                <a:ext cx="107935" cy="11111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6" name="Oval 150">
                <a:extLst>
                  <a:ext uri="{FF2B5EF4-FFF2-40B4-BE49-F238E27FC236}">
                    <a16:creationId xmlns:a16="http://schemas.microsoft.com/office/drawing/2014/main" id="{0897CB2F-C3A5-7C4B-902B-36B5CB8B456A}"/>
                  </a:ext>
                </a:extLst>
              </p:cNvPr>
              <p:cNvSpPr>
                <a:spLocks noChangeArrowheads="1"/>
              </p:cNvSpPr>
              <p:nvPr/>
            </p:nvSpPr>
            <p:spPr bwMode="auto">
              <a:xfrm>
                <a:off x="6805349" y="1789567"/>
                <a:ext cx="147617" cy="147617"/>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7" name="Oval 124">
                <a:extLst>
                  <a:ext uri="{FF2B5EF4-FFF2-40B4-BE49-F238E27FC236}">
                    <a16:creationId xmlns:a16="http://schemas.microsoft.com/office/drawing/2014/main" id="{7AA1CFB2-E43B-8249-B488-559F1B5960B4}"/>
                  </a:ext>
                </a:extLst>
              </p:cNvPr>
              <p:cNvSpPr>
                <a:spLocks noChangeArrowheads="1"/>
              </p:cNvSpPr>
              <p:nvPr/>
            </p:nvSpPr>
            <p:spPr bwMode="auto">
              <a:xfrm>
                <a:off x="9803379" y="3054720"/>
                <a:ext cx="179363" cy="171426"/>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8" name="Oval 98">
                <a:extLst>
                  <a:ext uri="{FF2B5EF4-FFF2-40B4-BE49-F238E27FC236}">
                    <a16:creationId xmlns:a16="http://schemas.microsoft.com/office/drawing/2014/main" id="{BE78FC7E-274F-5A4A-8A62-07BCB366F533}"/>
                  </a:ext>
                </a:extLst>
              </p:cNvPr>
              <p:cNvSpPr>
                <a:spLocks noChangeArrowheads="1"/>
              </p:cNvSpPr>
              <p:nvPr/>
            </p:nvSpPr>
            <p:spPr bwMode="auto">
              <a:xfrm>
                <a:off x="11111734" y="4268124"/>
                <a:ext cx="107935" cy="11111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39" name="Oval 98">
                <a:extLst>
                  <a:ext uri="{FF2B5EF4-FFF2-40B4-BE49-F238E27FC236}">
                    <a16:creationId xmlns:a16="http://schemas.microsoft.com/office/drawing/2014/main" id="{BB83F4F3-FC29-DA4B-8433-E8034DBBCD94}"/>
                  </a:ext>
                </a:extLst>
              </p:cNvPr>
              <p:cNvSpPr>
                <a:spLocks noChangeArrowheads="1"/>
              </p:cNvSpPr>
              <p:nvPr/>
            </p:nvSpPr>
            <p:spPr bwMode="auto">
              <a:xfrm>
                <a:off x="11752457" y="3430446"/>
                <a:ext cx="107935" cy="111110"/>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0" name="Oval 106">
                <a:extLst>
                  <a:ext uri="{FF2B5EF4-FFF2-40B4-BE49-F238E27FC236}">
                    <a16:creationId xmlns:a16="http://schemas.microsoft.com/office/drawing/2014/main" id="{F836E61C-8038-9942-8C29-3DAD8B8FDEC0}"/>
                  </a:ext>
                </a:extLst>
              </p:cNvPr>
              <p:cNvSpPr>
                <a:spLocks noChangeArrowheads="1"/>
              </p:cNvSpPr>
              <p:nvPr/>
            </p:nvSpPr>
            <p:spPr bwMode="auto">
              <a:xfrm>
                <a:off x="9644325" y="1220520"/>
                <a:ext cx="122221" cy="126982"/>
              </a:xfrm>
              <a:prstGeom prst="ellipse">
                <a:avLst/>
              </a:prstGeom>
              <a:grpFill/>
              <a:ln>
                <a:noFill/>
              </a:ln>
              <a:effectLst>
                <a:outerShdw blurRad="101600" sx="101000" sy="101000" algn="ctr" rotWithShape="0">
                  <a:prstClr val="black">
                    <a:alpha val="27000"/>
                  </a:prstClr>
                </a:outerShdw>
              </a:effec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grpSp>
        <p:sp>
          <p:nvSpPr>
            <p:cNvPr id="42" name="Line 177">
              <a:extLst>
                <a:ext uri="{FF2B5EF4-FFF2-40B4-BE49-F238E27FC236}">
                  <a16:creationId xmlns:a16="http://schemas.microsoft.com/office/drawing/2014/main" id="{C0FDB304-3B0B-C246-B896-A9CEA2073C25}"/>
                </a:ext>
              </a:extLst>
            </p:cNvPr>
            <p:cNvSpPr>
              <a:spLocks noChangeShapeType="1"/>
            </p:cNvSpPr>
            <p:nvPr/>
          </p:nvSpPr>
          <p:spPr bwMode="auto">
            <a:xfrm>
              <a:off x="7788859" y="4302388"/>
              <a:ext cx="587198" cy="52710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3" name="Line 144">
              <a:extLst>
                <a:ext uri="{FF2B5EF4-FFF2-40B4-BE49-F238E27FC236}">
                  <a16:creationId xmlns:a16="http://schemas.microsoft.com/office/drawing/2014/main" id="{0618191A-AAE0-CD42-80FE-2CD42F3D1B13}"/>
                </a:ext>
              </a:extLst>
            </p:cNvPr>
            <p:cNvSpPr>
              <a:spLocks noChangeShapeType="1"/>
            </p:cNvSpPr>
            <p:nvPr/>
          </p:nvSpPr>
          <p:spPr bwMode="auto">
            <a:xfrm>
              <a:off x="7085388" y="5720347"/>
              <a:ext cx="180314" cy="41610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4" name="Line 161">
              <a:extLst>
                <a:ext uri="{FF2B5EF4-FFF2-40B4-BE49-F238E27FC236}">
                  <a16:creationId xmlns:a16="http://schemas.microsoft.com/office/drawing/2014/main" id="{E5A1AF3E-737B-964A-98D7-4C3B0D85B390}"/>
                </a:ext>
              </a:extLst>
            </p:cNvPr>
            <p:cNvSpPr>
              <a:spLocks noChangeShapeType="1"/>
            </p:cNvSpPr>
            <p:nvPr/>
          </p:nvSpPr>
          <p:spPr bwMode="auto">
            <a:xfrm flipH="1">
              <a:off x="6098097" y="4967547"/>
              <a:ext cx="47981" cy="724834"/>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5" name="Line 172">
              <a:extLst>
                <a:ext uri="{FF2B5EF4-FFF2-40B4-BE49-F238E27FC236}">
                  <a16:creationId xmlns:a16="http://schemas.microsoft.com/office/drawing/2014/main" id="{1372471D-E11A-DD40-9661-F33266D323CE}"/>
                </a:ext>
              </a:extLst>
            </p:cNvPr>
            <p:cNvSpPr>
              <a:spLocks noChangeShapeType="1"/>
            </p:cNvSpPr>
            <p:nvPr/>
          </p:nvSpPr>
          <p:spPr bwMode="auto">
            <a:xfrm flipH="1">
              <a:off x="7085386" y="4993934"/>
              <a:ext cx="87174" cy="69844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6" name="Line 155">
              <a:extLst>
                <a:ext uri="{FF2B5EF4-FFF2-40B4-BE49-F238E27FC236}">
                  <a16:creationId xmlns:a16="http://schemas.microsoft.com/office/drawing/2014/main" id="{183CBAB1-643F-724E-9778-4451F1F95DB1}"/>
                </a:ext>
              </a:extLst>
            </p:cNvPr>
            <p:cNvSpPr>
              <a:spLocks noChangeShapeType="1"/>
            </p:cNvSpPr>
            <p:nvPr/>
          </p:nvSpPr>
          <p:spPr bwMode="auto">
            <a:xfrm flipH="1">
              <a:off x="7184438" y="4302388"/>
              <a:ext cx="604419" cy="64924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7" name="Line 178">
              <a:extLst>
                <a:ext uri="{FF2B5EF4-FFF2-40B4-BE49-F238E27FC236}">
                  <a16:creationId xmlns:a16="http://schemas.microsoft.com/office/drawing/2014/main" id="{9C0E0230-50F1-DA4E-A88F-CF7534B58817}"/>
                </a:ext>
              </a:extLst>
            </p:cNvPr>
            <p:cNvSpPr>
              <a:spLocks noChangeShapeType="1"/>
            </p:cNvSpPr>
            <p:nvPr/>
          </p:nvSpPr>
          <p:spPr bwMode="auto">
            <a:xfrm flipH="1">
              <a:off x="8376057" y="3731355"/>
              <a:ext cx="102817" cy="109814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8" name="Freeform 120">
              <a:extLst>
                <a:ext uri="{FF2B5EF4-FFF2-40B4-BE49-F238E27FC236}">
                  <a16:creationId xmlns:a16="http://schemas.microsoft.com/office/drawing/2014/main" id="{CD62BFD8-45F9-994A-85FF-BB95596773F3}"/>
                </a:ext>
              </a:extLst>
            </p:cNvPr>
            <p:cNvSpPr>
              <a:spLocks/>
            </p:cNvSpPr>
            <p:nvPr/>
          </p:nvSpPr>
          <p:spPr bwMode="auto">
            <a:xfrm>
              <a:off x="8366917" y="3532644"/>
              <a:ext cx="1341186" cy="1313584"/>
            </a:xfrm>
            <a:custGeom>
              <a:avLst/>
              <a:gdLst>
                <a:gd name="T0" fmla="*/ 587 w 587"/>
                <a:gd name="T1" fmla="*/ 0 h 628"/>
                <a:gd name="T2" fmla="*/ 500 w 587"/>
                <a:gd name="T3" fmla="*/ 306 h 628"/>
                <a:gd name="T4" fmla="*/ 0 w 587"/>
                <a:gd name="T5" fmla="*/ 628 h 628"/>
              </a:gdLst>
              <a:ahLst/>
              <a:cxnLst>
                <a:cxn ang="0">
                  <a:pos x="T0" y="T1"/>
                </a:cxn>
                <a:cxn ang="0">
                  <a:pos x="T2" y="T3"/>
                </a:cxn>
                <a:cxn ang="0">
                  <a:pos x="T4" y="T5"/>
                </a:cxn>
              </a:cxnLst>
              <a:rect l="0" t="0" r="r" b="b"/>
              <a:pathLst>
                <a:path w="587" h="628">
                  <a:moveTo>
                    <a:pt x="587" y="0"/>
                  </a:moveTo>
                  <a:lnTo>
                    <a:pt x="500" y="306"/>
                  </a:lnTo>
                  <a:lnTo>
                    <a:pt x="0" y="628"/>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49" name="Line 148">
              <a:extLst>
                <a:ext uri="{FF2B5EF4-FFF2-40B4-BE49-F238E27FC236}">
                  <a16:creationId xmlns:a16="http://schemas.microsoft.com/office/drawing/2014/main" id="{D280841B-943D-CE4D-A40C-21539B6C5057}"/>
                </a:ext>
              </a:extLst>
            </p:cNvPr>
            <p:cNvSpPr>
              <a:spLocks noChangeShapeType="1"/>
            </p:cNvSpPr>
            <p:nvPr/>
          </p:nvSpPr>
          <p:spPr bwMode="auto">
            <a:xfrm flipV="1">
              <a:off x="7181700" y="4829495"/>
              <a:ext cx="1194356" cy="12968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0" name="Line 152">
              <a:extLst>
                <a:ext uri="{FF2B5EF4-FFF2-40B4-BE49-F238E27FC236}">
                  <a16:creationId xmlns:a16="http://schemas.microsoft.com/office/drawing/2014/main" id="{18C4C4F0-5A64-E34F-8EAB-4FC4AAF99A32}"/>
                </a:ext>
              </a:extLst>
            </p:cNvPr>
            <p:cNvSpPr>
              <a:spLocks noChangeShapeType="1"/>
            </p:cNvSpPr>
            <p:nvPr/>
          </p:nvSpPr>
          <p:spPr bwMode="auto">
            <a:xfrm flipV="1">
              <a:off x="7788859" y="3731355"/>
              <a:ext cx="690014" cy="57103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1" name="Line 121">
              <a:extLst>
                <a:ext uri="{FF2B5EF4-FFF2-40B4-BE49-F238E27FC236}">
                  <a16:creationId xmlns:a16="http://schemas.microsoft.com/office/drawing/2014/main" id="{BA70095F-2357-B048-A7E5-F4E760BC22B3}"/>
                </a:ext>
              </a:extLst>
            </p:cNvPr>
            <p:cNvSpPr>
              <a:spLocks noChangeShapeType="1"/>
            </p:cNvSpPr>
            <p:nvPr/>
          </p:nvSpPr>
          <p:spPr bwMode="auto">
            <a:xfrm flipH="1" flipV="1">
              <a:off x="10859649" y="4283562"/>
              <a:ext cx="671734" cy="12968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2" name="Freeform 131">
              <a:extLst>
                <a:ext uri="{FF2B5EF4-FFF2-40B4-BE49-F238E27FC236}">
                  <a16:creationId xmlns:a16="http://schemas.microsoft.com/office/drawing/2014/main" id="{ADEE096D-5C90-0846-BA4B-C78F13045D1A}"/>
                </a:ext>
              </a:extLst>
            </p:cNvPr>
            <p:cNvSpPr>
              <a:spLocks/>
            </p:cNvSpPr>
            <p:nvPr/>
          </p:nvSpPr>
          <p:spPr bwMode="auto">
            <a:xfrm>
              <a:off x="10651731" y="3792014"/>
              <a:ext cx="879654" cy="1098140"/>
            </a:xfrm>
            <a:custGeom>
              <a:avLst/>
              <a:gdLst>
                <a:gd name="T0" fmla="*/ 385 w 385"/>
                <a:gd name="T1" fmla="*/ 293 h 525"/>
                <a:gd name="T2" fmla="*/ 203 w 385"/>
                <a:gd name="T3" fmla="*/ 525 h 525"/>
                <a:gd name="T4" fmla="*/ 87 w 385"/>
                <a:gd name="T5" fmla="*/ 235 h 525"/>
                <a:gd name="T6" fmla="*/ 0 w 385"/>
                <a:gd name="T7" fmla="*/ 0 h 525"/>
              </a:gdLst>
              <a:ahLst/>
              <a:cxnLst>
                <a:cxn ang="0">
                  <a:pos x="T0" y="T1"/>
                </a:cxn>
                <a:cxn ang="0">
                  <a:pos x="T2" y="T3"/>
                </a:cxn>
                <a:cxn ang="0">
                  <a:pos x="T4" y="T5"/>
                </a:cxn>
                <a:cxn ang="0">
                  <a:pos x="T6" y="T7"/>
                </a:cxn>
              </a:cxnLst>
              <a:rect l="0" t="0" r="r" b="b"/>
              <a:pathLst>
                <a:path w="385" h="525">
                  <a:moveTo>
                    <a:pt x="385" y="293"/>
                  </a:moveTo>
                  <a:lnTo>
                    <a:pt x="203" y="525"/>
                  </a:lnTo>
                  <a:lnTo>
                    <a:pt x="87" y="235"/>
                  </a:lnTo>
                  <a:lnTo>
                    <a:pt x="0" y="0"/>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3" name="Line 132">
              <a:extLst>
                <a:ext uri="{FF2B5EF4-FFF2-40B4-BE49-F238E27FC236}">
                  <a16:creationId xmlns:a16="http://schemas.microsoft.com/office/drawing/2014/main" id="{E16677CA-3606-044C-B2C1-D7298E016D39}"/>
                </a:ext>
              </a:extLst>
            </p:cNvPr>
            <p:cNvSpPr>
              <a:spLocks noChangeShapeType="1"/>
            </p:cNvSpPr>
            <p:nvPr/>
          </p:nvSpPr>
          <p:spPr bwMode="auto">
            <a:xfrm>
              <a:off x="11531385" y="4396514"/>
              <a:ext cx="406697" cy="58776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4" name="Freeform 133">
              <a:extLst>
                <a:ext uri="{FF2B5EF4-FFF2-40B4-BE49-F238E27FC236}">
                  <a16:creationId xmlns:a16="http://schemas.microsoft.com/office/drawing/2014/main" id="{66336B8A-2D35-3948-8DF8-333D8A04BCAE}"/>
                </a:ext>
              </a:extLst>
            </p:cNvPr>
            <p:cNvSpPr>
              <a:spLocks/>
            </p:cNvSpPr>
            <p:nvPr/>
          </p:nvSpPr>
          <p:spPr bwMode="auto">
            <a:xfrm>
              <a:off x="11115549" y="4898521"/>
              <a:ext cx="1587946" cy="77393"/>
            </a:xfrm>
            <a:custGeom>
              <a:avLst/>
              <a:gdLst>
                <a:gd name="T0" fmla="*/ 0 w 695"/>
                <a:gd name="T1" fmla="*/ 0 h 37"/>
                <a:gd name="T2" fmla="*/ 356 w 695"/>
                <a:gd name="T3" fmla="*/ 37 h 37"/>
                <a:gd name="T4" fmla="*/ 695 w 695"/>
                <a:gd name="T5" fmla="*/ 4 h 37"/>
              </a:gdLst>
              <a:ahLst/>
              <a:cxnLst>
                <a:cxn ang="0">
                  <a:pos x="T0" y="T1"/>
                </a:cxn>
                <a:cxn ang="0">
                  <a:pos x="T2" y="T3"/>
                </a:cxn>
                <a:cxn ang="0">
                  <a:pos x="T4" y="T5"/>
                </a:cxn>
              </a:cxnLst>
              <a:rect l="0" t="0" r="r" b="b"/>
              <a:pathLst>
                <a:path w="695" h="37">
                  <a:moveTo>
                    <a:pt x="0" y="0"/>
                  </a:moveTo>
                  <a:lnTo>
                    <a:pt x="356" y="37"/>
                  </a:lnTo>
                  <a:lnTo>
                    <a:pt x="695" y="4"/>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5" name="Line 135">
              <a:extLst>
                <a:ext uri="{FF2B5EF4-FFF2-40B4-BE49-F238E27FC236}">
                  <a16:creationId xmlns:a16="http://schemas.microsoft.com/office/drawing/2014/main" id="{7E5AEBA4-76D5-F346-A736-B06B3C1DBBC6}"/>
                </a:ext>
              </a:extLst>
            </p:cNvPr>
            <p:cNvSpPr>
              <a:spLocks noChangeShapeType="1"/>
            </p:cNvSpPr>
            <p:nvPr/>
          </p:nvSpPr>
          <p:spPr bwMode="auto">
            <a:xfrm>
              <a:off x="11928943" y="4975913"/>
              <a:ext cx="394462" cy="70908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6" name="Line 106">
              <a:extLst>
                <a:ext uri="{FF2B5EF4-FFF2-40B4-BE49-F238E27FC236}">
                  <a16:creationId xmlns:a16="http://schemas.microsoft.com/office/drawing/2014/main" id="{4CD81994-3EED-964E-8A17-F9F36D8E4C21}"/>
                </a:ext>
              </a:extLst>
            </p:cNvPr>
            <p:cNvSpPr>
              <a:spLocks noChangeShapeType="1"/>
            </p:cNvSpPr>
            <p:nvPr/>
          </p:nvSpPr>
          <p:spPr bwMode="auto">
            <a:xfrm flipH="1" flipV="1">
              <a:off x="9562021" y="1605754"/>
              <a:ext cx="580196" cy="64308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7" name="Freeform 183">
              <a:extLst>
                <a:ext uri="{FF2B5EF4-FFF2-40B4-BE49-F238E27FC236}">
                  <a16:creationId xmlns:a16="http://schemas.microsoft.com/office/drawing/2014/main" id="{7F33CB4C-865D-5448-B877-630CE39A9068}"/>
                </a:ext>
              </a:extLst>
            </p:cNvPr>
            <p:cNvSpPr>
              <a:spLocks/>
            </p:cNvSpPr>
            <p:nvPr/>
          </p:nvSpPr>
          <p:spPr bwMode="auto">
            <a:xfrm>
              <a:off x="8216119" y="2796367"/>
              <a:ext cx="1302345" cy="1367969"/>
            </a:xfrm>
            <a:custGeom>
              <a:avLst/>
              <a:gdLst>
                <a:gd name="T0" fmla="*/ 0 w 570"/>
                <a:gd name="T1" fmla="*/ 0 h 654"/>
                <a:gd name="T2" fmla="*/ 115 w 570"/>
                <a:gd name="T3" fmla="*/ 447 h 654"/>
                <a:gd name="T4" fmla="*/ 570 w 570"/>
                <a:gd name="T5" fmla="*/ 654 h 654"/>
              </a:gdLst>
              <a:ahLst/>
              <a:cxnLst>
                <a:cxn ang="0">
                  <a:pos x="T0" y="T1"/>
                </a:cxn>
                <a:cxn ang="0">
                  <a:pos x="T2" y="T3"/>
                </a:cxn>
                <a:cxn ang="0">
                  <a:pos x="T4" y="T5"/>
                </a:cxn>
              </a:cxnLst>
              <a:rect l="0" t="0" r="r" b="b"/>
              <a:pathLst>
                <a:path w="570" h="654">
                  <a:moveTo>
                    <a:pt x="0" y="0"/>
                  </a:moveTo>
                  <a:lnTo>
                    <a:pt x="115" y="447"/>
                  </a:lnTo>
                  <a:lnTo>
                    <a:pt x="570" y="654"/>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8" name="Line 179">
              <a:extLst>
                <a:ext uri="{FF2B5EF4-FFF2-40B4-BE49-F238E27FC236}">
                  <a16:creationId xmlns:a16="http://schemas.microsoft.com/office/drawing/2014/main" id="{D1D86196-A4C0-924E-9777-574296D61276}"/>
                </a:ext>
              </a:extLst>
            </p:cNvPr>
            <p:cNvSpPr>
              <a:spLocks noChangeShapeType="1"/>
            </p:cNvSpPr>
            <p:nvPr/>
          </p:nvSpPr>
          <p:spPr bwMode="auto">
            <a:xfrm flipV="1">
              <a:off x="8478873" y="3532644"/>
              <a:ext cx="1220091" cy="19871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59" name="Line 129">
              <a:extLst>
                <a:ext uri="{FF2B5EF4-FFF2-40B4-BE49-F238E27FC236}">
                  <a16:creationId xmlns:a16="http://schemas.microsoft.com/office/drawing/2014/main" id="{5FF3756A-7662-4245-AFE2-D142C5AD7CF0}"/>
                </a:ext>
              </a:extLst>
            </p:cNvPr>
            <p:cNvSpPr>
              <a:spLocks noChangeShapeType="1"/>
            </p:cNvSpPr>
            <p:nvPr/>
          </p:nvSpPr>
          <p:spPr bwMode="auto">
            <a:xfrm flipH="1" flipV="1">
              <a:off x="10133079" y="2233700"/>
              <a:ext cx="482096" cy="761378"/>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0" name="Line 130">
              <a:extLst>
                <a:ext uri="{FF2B5EF4-FFF2-40B4-BE49-F238E27FC236}">
                  <a16:creationId xmlns:a16="http://schemas.microsoft.com/office/drawing/2014/main" id="{95605275-8F6C-1D45-B06A-345A43A8D249}"/>
                </a:ext>
              </a:extLst>
            </p:cNvPr>
            <p:cNvSpPr>
              <a:spLocks noChangeShapeType="1"/>
            </p:cNvSpPr>
            <p:nvPr/>
          </p:nvSpPr>
          <p:spPr bwMode="auto">
            <a:xfrm flipH="1" flipV="1">
              <a:off x="10615175" y="3003445"/>
              <a:ext cx="36557" cy="78857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1" name="Line 119">
              <a:extLst>
                <a:ext uri="{FF2B5EF4-FFF2-40B4-BE49-F238E27FC236}">
                  <a16:creationId xmlns:a16="http://schemas.microsoft.com/office/drawing/2014/main" id="{C1E8E268-53D1-294B-8E7B-8FD07157577B}"/>
                </a:ext>
              </a:extLst>
            </p:cNvPr>
            <p:cNvSpPr>
              <a:spLocks noChangeShapeType="1"/>
            </p:cNvSpPr>
            <p:nvPr/>
          </p:nvSpPr>
          <p:spPr bwMode="auto">
            <a:xfrm flipH="1">
              <a:off x="9698965" y="2995077"/>
              <a:ext cx="934489" cy="53756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2" name="Line 122">
              <a:extLst>
                <a:ext uri="{FF2B5EF4-FFF2-40B4-BE49-F238E27FC236}">
                  <a16:creationId xmlns:a16="http://schemas.microsoft.com/office/drawing/2014/main" id="{9CB53A02-6DCF-D34B-90CC-A841627C0CCC}"/>
                </a:ext>
              </a:extLst>
            </p:cNvPr>
            <p:cNvSpPr>
              <a:spLocks noChangeShapeType="1"/>
            </p:cNvSpPr>
            <p:nvPr/>
          </p:nvSpPr>
          <p:spPr bwMode="auto">
            <a:xfrm>
              <a:off x="9509324" y="4172703"/>
              <a:ext cx="1606224" cy="73418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3" name="Line 123">
              <a:extLst>
                <a:ext uri="{FF2B5EF4-FFF2-40B4-BE49-F238E27FC236}">
                  <a16:creationId xmlns:a16="http://schemas.microsoft.com/office/drawing/2014/main" id="{108BF669-486B-2444-A86A-CF99C1A7EE68}"/>
                </a:ext>
              </a:extLst>
            </p:cNvPr>
            <p:cNvSpPr>
              <a:spLocks noChangeShapeType="1"/>
            </p:cNvSpPr>
            <p:nvPr/>
          </p:nvSpPr>
          <p:spPr bwMode="auto">
            <a:xfrm flipH="1" flipV="1">
              <a:off x="9518464" y="4172703"/>
              <a:ext cx="1341186" cy="11086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4" name="Line 140">
              <a:extLst>
                <a:ext uri="{FF2B5EF4-FFF2-40B4-BE49-F238E27FC236}">
                  <a16:creationId xmlns:a16="http://schemas.microsoft.com/office/drawing/2014/main" id="{4A6F180D-E4A9-4843-9006-0C1E15288EE3}"/>
                </a:ext>
              </a:extLst>
            </p:cNvPr>
            <p:cNvSpPr>
              <a:spLocks noChangeShapeType="1"/>
            </p:cNvSpPr>
            <p:nvPr/>
          </p:nvSpPr>
          <p:spPr bwMode="auto">
            <a:xfrm>
              <a:off x="9509324" y="4172704"/>
              <a:ext cx="849951" cy="115272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5" name="Freeform 141">
              <a:extLst>
                <a:ext uri="{FF2B5EF4-FFF2-40B4-BE49-F238E27FC236}">
                  <a16:creationId xmlns:a16="http://schemas.microsoft.com/office/drawing/2014/main" id="{9255B657-40A7-CA4E-9E36-3AF544E97503}"/>
                </a:ext>
              </a:extLst>
            </p:cNvPr>
            <p:cNvSpPr>
              <a:spLocks/>
            </p:cNvSpPr>
            <p:nvPr/>
          </p:nvSpPr>
          <p:spPr bwMode="auto">
            <a:xfrm>
              <a:off x="9395084" y="4172703"/>
              <a:ext cx="349577" cy="1953644"/>
            </a:xfrm>
            <a:custGeom>
              <a:avLst/>
              <a:gdLst>
                <a:gd name="T0" fmla="*/ 50 w 153"/>
                <a:gd name="T1" fmla="*/ 0 h 934"/>
                <a:gd name="T2" fmla="*/ 0 w 153"/>
                <a:gd name="T3" fmla="*/ 694 h 934"/>
                <a:gd name="T4" fmla="*/ 153 w 153"/>
                <a:gd name="T5" fmla="*/ 934 h 934"/>
              </a:gdLst>
              <a:ahLst/>
              <a:cxnLst>
                <a:cxn ang="0">
                  <a:pos x="T0" y="T1"/>
                </a:cxn>
                <a:cxn ang="0">
                  <a:pos x="T2" y="T3"/>
                </a:cxn>
                <a:cxn ang="0">
                  <a:pos x="T4" y="T5"/>
                </a:cxn>
              </a:cxnLst>
              <a:rect l="0" t="0" r="r" b="b"/>
              <a:pathLst>
                <a:path w="153" h="934">
                  <a:moveTo>
                    <a:pt x="50" y="0"/>
                  </a:moveTo>
                  <a:lnTo>
                    <a:pt x="0" y="694"/>
                  </a:lnTo>
                  <a:lnTo>
                    <a:pt x="153" y="934"/>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6" name="Line 147">
              <a:extLst>
                <a:ext uri="{FF2B5EF4-FFF2-40B4-BE49-F238E27FC236}">
                  <a16:creationId xmlns:a16="http://schemas.microsoft.com/office/drawing/2014/main" id="{DAAD6596-2CBA-214F-96D3-AEE18826D443}"/>
                </a:ext>
              </a:extLst>
            </p:cNvPr>
            <p:cNvSpPr>
              <a:spLocks noChangeShapeType="1"/>
            </p:cNvSpPr>
            <p:nvPr/>
          </p:nvSpPr>
          <p:spPr bwMode="auto">
            <a:xfrm>
              <a:off x="8376057" y="4829495"/>
              <a:ext cx="1030452" cy="80530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7" name="Line 180">
              <a:extLst>
                <a:ext uri="{FF2B5EF4-FFF2-40B4-BE49-F238E27FC236}">
                  <a16:creationId xmlns:a16="http://schemas.microsoft.com/office/drawing/2014/main" id="{2C5F0A73-A89C-824D-877D-F9F9581B8466}"/>
                </a:ext>
              </a:extLst>
            </p:cNvPr>
            <p:cNvSpPr>
              <a:spLocks noChangeShapeType="1"/>
            </p:cNvSpPr>
            <p:nvPr/>
          </p:nvSpPr>
          <p:spPr bwMode="auto">
            <a:xfrm>
              <a:off x="9698965" y="3532644"/>
              <a:ext cx="952768" cy="25937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8" name="Line 137">
              <a:extLst>
                <a:ext uri="{FF2B5EF4-FFF2-40B4-BE49-F238E27FC236}">
                  <a16:creationId xmlns:a16="http://schemas.microsoft.com/office/drawing/2014/main" id="{15B758AA-FE81-C64A-B8C5-160E425BD98B}"/>
                </a:ext>
              </a:extLst>
            </p:cNvPr>
            <p:cNvSpPr>
              <a:spLocks noChangeShapeType="1"/>
            </p:cNvSpPr>
            <p:nvPr/>
          </p:nvSpPr>
          <p:spPr bwMode="auto">
            <a:xfrm flipH="1" flipV="1">
              <a:off x="11124688" y="4890154"/>
              <a:ext cx="424976" cy="1194359"/>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69" name="Line 139">
              <a:extLst>
                <a:ext uri="{FF2B5EF4-FFF2-40B4-BE49-F238E27FC236}">
                  <a16:creationId xmlns:a16="http://schemas.microsoft.com/office/drawing/2014/main" id="{687F446F-E2FD-DA45-9A49-E0D048662F0C}"/>
                </a:ext>
              </a:extLst>
            </p:cNvPr>
            <p:cNvSpPr>
              <a:spLocks noChangeShapeType="1"/>
            </p:cNvSpPr>
            <p:nvPr/>
          </p:nvSpPr>
          <p:spPr bwMode="auto">
            <a:xfrm flipH="1">
              <a:off x="10946472" y="4881788"/>
              <a:ext cx="169076" cy="1236192"/>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0" name="Line 142">
              <a:extLst>
                <a:ext uri="{FF2B5EF4-FFF2-40B4-BE49-F238E27FC236}">
                  <a16:creationId xmlns:a16="http://schemas.microsoft.com/office/drawing/2014/main" id="{450F4DE6-917A-8748-8E3B-7A6AB3BAA3DD}"/>
                </a:ext>
              </a:extLst>
            </p:cNvPr>
            <p:cNvSpPr>
              <a:spLocks noChangeShapeType="1"/>
            </p:cNvSpPr>
            <p:nvPr/>
          </p:nvSpPr>
          <p:spPr bwMode="auto">
            <a:xfrm flipH="1">
              <a:off x="8309797" y="5624339"/>
              <a:ext cx="1067008" cy="10459"/>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1" name="Line 145">
              <a:extLst>
                <a:ext uri="{FF2B5EF4-FFF2-40B4-BE49-F238E27FC236}">
                  <a16:creationId xmlns:a16="http://schemas.microsoft.com/office/drawing/2014/main" id="{A2EE00AB-C408-134D-A6F5-2EDBAC6E7186}"/>
                </a:ext>
              </a:extLst>
            </p:cNvPr>
            <p:cNvSpPr>
              <a:spLocks noChangeShapeType="1"/>
            </p:cNvSpPr>
            <p:nvPr/>
          </p:nvSpPr>
          <p:spPr bwMode="auto">
            <a:xfrm flipH="1">
              <a:off x="7305905" y="5624339"/>
              <a:ext cx="994753" cy="50200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2" name="Freeform 146">
              <a:extLst>
                <a:ext uri="{FF2B5EF4-FFF2-40B4-BE49-F238E27FC236}">
                  <a16:creationId xmlns:a16="http://schemas.microsoft.com/office/drawing/2014/main" id="{62593BB2-B5AE-2F46-AF83-126A5757502E}"/>
                </a:ext>
              </a:extLst>
            </p:cNvPr>
            <p:cNvSpPr>
              <a:spLocks/>
            </p:cNvSpPr>
            <p:nvPr/>
          </p:nvSpPr>
          <p:spPr bwMode="auto">
            <a:xfrm>
              <a:off x="8063037" y="4829495"/>
              <a:ext cx="303880" cy="1280118"/>
            </a:xfrm>
            <a:custGeom>
              <a:avLst/>
              <a:gdLst>
                <a:gd name="T0" fmla="*/ 133 w 133"/>
                <a:gd name="T1" fmla="*/ 0 h 612"/>
                <a:gd name="T2" fmla="*/ 104 w 133"/>
                <a:gd name="T3" fmla="*/ 385 h 612"/>
                <a:gd name="T4" fmla="*/ 0 w 133"/>
                <a:gd name="T5" fmla="*/ 612 h 612"/>
              </a:gdLst>
              <a:ahLst/>
              <a:cxnLst>
                <a:cxn ang="0">
                  <a:pos x="T0" y="T1"/>
                </a:cxn>
                <a:cxn ang="0">
                  <a:pos x="T2" y="T3"/>
                </a:cxn>
                <a:cxn ang="0">
                  <a:pos x="T4" y="T5"/>
                </a:cxn>
              </a:cxnLst>
              <a:rect l="0" t="0" r="r" b="b"/>
              <a:pathLst>
                <a:path w="133" h="612">
                  <a:moveTo>
                    <a:pt x="133" y="0"/>
                  </a:moveTo>
                  <a:lnTo>
                    <a:pt x="104" y="385"/>
                  </a:lnTo>
                  <a:lnTo>
                    <a:pt x="0" y="612"/>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3" name="Line 149">
              <a:extLst>
                <a:ext uri="{FF2B5EF4-FFF2-40B4-BE49-F238E27FC236}">
                  <a16:creationId xmlns:a16="http://schemas.microsoft.com/office/drawing/2014/main" id="{CB8E81FF-99B6-8F4B-B7E7-6887C4ED7400}"/>
                </a:ext>
              </a:extLst>
            </p:cNvPr>
            <p:cNvSpPr>
              <a:spLocks noChangeShapeType="1"/>
            </p:cNvSpPr>
            <p:nvPr/>
          </p:nvSpPr>
          <p:spPr bwMode="auto">
            <a:xfrm flipV="1">
              <a:off x="6098094" y="4984069"/>
              <a:ext cx="1056672" cy="70831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4" name="Line 162">
              <a:extLst>
                <a:ext uri="{FF2B5EF4-FFF2-40B4-BE49-F238E27FC236}">
                  <a16:creationId xmlns:a16="http://schemas.microsoft.com/office/drawing/2014/main" id="{2869F1F3-B917-FB43-B1AD-A7208073BE85}"/>
                </a:ext>
              </a:extLst>
            </p:cNvPr>
            <p:cNvSpPr>
              <a:spLocks noChangeShapeType="1"/>
            </p:cNvSpPr>
            <p:nvPr/>
          </p:nvSpPr>
          <p:spPr bwMode="auto">
            <a:xfrm>
              <a:off x="6120640" y="5700744"/>
              <a:ext cx="954793" cy="2911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5" name="Line 163">
              <a:extLst>
                <a:ext uri="{FF2B5EF4-FFF2-40B4-BE49-F238E27FC236}">
                  <a16:creationId xmlns:a16="http://schemas.microsoft.com/office/drawing/2014/main" id="{DED5C576-DB78-E149-BA8D-CF83880B0869}"/>
                </a:ext>
              </a:extLst>
            </p:cNvPr>
            <p:cNvSpPr>
              <a:spLocks noChangeShapeType="1"/>
            </p:cNvSpPr>
            <p:nvPr/>
          </p:nvSpPr>
          <p:spPr bwMode="auto">
            <a:xfrm>
              <a:off x="5508428" y="4676741"/>
              <a:ext cx="637651" cy="299172"/>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6" name="Line 164">
              <a:extLst>
                <a:ext uri="{FF2B5EF4-FFF2-40B4-BE49-F238E27FC236}">
                  <a16:creationId xmlns:a16="http://schemas.microsoft.com/office/drawing/2014/main" id="{4B01CE75-6920-C44D-80E3-E8FB340EE5FF}"/>
                </a:ext>
              </a:extLst>
            </p:cNvPr>
            <p:cNvSpPr>
              <a:spLocks noChangeShapeType="1"/>
            </p:cNvSpPr>
            <p:nvPr/>
          </p:nvSpPr>
          <p:spPr bwMode="auto">
            <a:xfrm flipH="1">
              <a:off x="6146078" y="4966406"/>
              <a:ext cx="1008689" cy="950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7" name="Line 173">
              <a:extLst>
                <a:ext uri="{FF2B5EF4-FFF2-40B4-BE49-F238E27FC236}">
                  <a16:creationId xmlns:a16="http://schemas.microsoft.com/office/drawing/2014/main" id="{831AD7AB-67B9-3549-BEF2-4B6563EB190E}"/>
                </a:ext>
              </a:extLst>
            </p:cNvPr>
            <p:cNvSpPr>
              <a:spLocks noChangeShapeType="1"/>
            </p:cNvSpPr>
            <p:nvPr/>
          </p:nvSpPr>
          <p:spPr bwMode="auto">
            <a:xfrm>
              <a:off x="7181700" y="4975913"/>
              <a:ext cx="1118958" cy="64842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8" name="Line 174">
              <a:extLst>
                <a:ext uri="{FF2B5EF4-FFF2-40B4-BE49-F238E27FC236}">
                  <a16:creationId xmlns:a16="http://schemas.microsoft.com/office/drawing/2014/main" id="{DD20C595-B473-1A45-81AC-3558E347E20B}"/>
                </a:ext>
              </a:extLst>
            </p:cNvPr>
            <p:cNvSpPr>
              <a:spLocks noChangeShapeType="1"/>
            </p:cNvSpPr>
            <p:nvPr/>
          </p:nvSpPr>
          <p:spPr bwMode="auto">
            <a:xfrm flipV="1">
              <a:off x="7053149" y="5634798"/>
              <a:ext cx="1238369" cy="7739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79" name="Line 175">
              <a:extLst>
                <a:ext uri="{FF2B5EF4-FFF2-40B4-BE49-F238E27FC236}">
                  <a16:creationId xmlns:a16="http://schemas.microsoft.com/office/drawing/2014/main" id="{FF8E91CD-F504-114E-AF6B-D1E69AE4D754}"/>
                </a:ext>
              </a:extLst>
            </p:cNvPr>
            <p:cNvSpPr>
              <a:spLocks noChangeShapeType="1"/>
            </p:cNvSpPr>
            <p:nvPr/>
          </p:nvSpPr>
          <p:spPr bwMode="auto">
            <a:xfrm>
              <a:off x="8291518" y="5624339"/>
              <a:ext cx="584912" cy="49364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0" name="Line 176">
              <a:extLst>
                <a:ext uri="{FF2B5EF4-FFF2-40B4-BE49-F238E27FC236}">
                  <a16:creationId xmlns:a16="http://schemas.microsoft.com/office/drawing/2014/main" id="{E463BDB8-4E3A-764E-824B-BE1D37E9C722}"/>
                </a:ext>
              </a:extLst>
            </p:cNvPr>
            <p:cNvSpPr>
              <a:spLocks noChangeShapeType="1"/>
            </p:cNvSpPr>
            <p:nvPr/>
          </p:nvSpPr>
          <p:spPr bwMode="auto">
            <a:xfrm flipH="1">
              <a:off x="8903363" y="5624338"/>
              <a:ext cx="491719" cy="51020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1" name="Line 185">
              <a:extLst>
                <a:ext uri="{FF2B5EF4-FFF2-40B4-BE49-F238E27FC236}">
                  <a16:creationId xmlns:a16="http://schemas.microsoft.com/office/drawing/2014/main" id="{6EECDE91-1E80-5E49-9135-C0985B847966}"/>
                </a:ext>
              </a:extLst>
            </p:cNvPr>
            <p:cNvSpPr>
              <a:spLocks noChangeShapeType="1"/>
            </p:cNvSpPr>
            <p:nvPr/>
          </p:nvSpPr>
          <p:spPr bwMode="auto">
            <a:xfrm flipV="1">
              <a:off x="11531385" y="4137892"/>
              <a:ext cx="1035147" cy="266988"/>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2" name="Freeform 186">
              <a:extLst>
                <a:ext uri="{FF2B5EF4-FFF2-40B4-BE49-F238E27FC236}">
                  <a16:creationId xmlns:a16="http://schemas.microsoft.com/office/drawing/2014/main" id="{B54B2D1D-D83F-914F-8C46-4FB3D009DB9C}"/>
                </a:ext>
              </a:extLst>
            </p:cNvPr>
            <p:cNvSpPr>
              <a:spLocks/>
            </p:cNvSpPr>
            <p:nvPr/>
          </p:nvSpPr>
          <p:spPr bwMode="auto">
            <a:xfrm>
              <a:off x="11558803" y="4137893"/>
              <a:ext cx="1016928" cy="1946619"/>
            </a:xfrm>
            <a:custGeom>
              <a:avLst/>
              <a:gdLst>
                <a:gd name="T0" fmla="*/ 0 w 463"/>
                <a:gd name="T1" fmla="*/ 927 h 927"/>
                <a:gd name="T2" fmla="*/ 166 w 463"/>
                <a:gd name="T3" fmla="*/ 393 h 927"/>
                <a:gd name="T4" fmla="*/ 463 w 463"/>
                <a:gd name="T5" fmla="*/ 0 h 927"/>
              </a:gdLst>
              <a:ahLst/>
              <a:cxnLst>
                <a:cxn ang="0">
                  <a:pos x="T0" y="T1"/>
                </a:cxn>
                <a:cxn ang="0">
                  <a:pos x="T2" y="T3"/>
                </a:cxn>
                <a:cxn ang="0">
                  <a:pos x="T4" y="T5"/>
                </a:cxn>
              </a:cxnLst>
              <a:rect l="0" t="0" r="r" b="b"/>
              <a:pathLst>
                <a:path w="463" h="927">
                  <a:moveTo>
                    <a:pt x="0" y="927"/>
                  </a:moveTo>
                  <a:lnTo>
                    <a:pt x="166" y="393"/>
                  </a:lnTo>
                  <a:lnTo>
                    <a:pt x="463" y="0"/>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3" name="Line 107">
              <a:extLst>
                <a:ext uri="{FF2B5EF4-FFF2-40B4-BE49-F238E27FC236}">
                  <a16:creationId xmlns:a16="http://schemas.microsoft.com/office/drawing/2014/main" id="{DD87B787-A130-D041-B91B-3627001FE45B}"/>
                </a:ext>
              </a:extLst>
            </p:cNvPr>
            <p:cNvSpPr>
              <a:spLocks noChangeShapeType="1"/>
            </p:cNvSpPr>
            <p:nvPr/>
          </p:nvSpPr>
          <p:spPr bwMode="auto">
            <a:xfrm flipH="1">
              <a:off x="6767546" y="2536912"/>
              <a:ext cx="874849" cy="56961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4" name="Line 112">
              <a:extLst>
                <a:ext uri="{FF2B5EF4-FFF2-40B4-BE49-F238E27FC236}">
                  <a16:creationId xmlns:a16="http://schemas.microsoft.com/office/drawing/2014/main" id="{A49BF7B1-ABBA-5F46-813E-6AE90084356C}"/>
                </a:ext>
              </a:extLst>
            </p:cNvPr>
            <p:cNvSpPr>
              <a:spLocks noChangeShapeType="1"/>
            </p:cNvSpPr>
            <p:nvPr/>
          </p:nvSpPr>
          <p:spPr bwMode="auto">
            <a:xfrm flipV="1">
              <a:off x="5727581" y="3154261"/>
              <a:ext cx="914257" cy="22115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5" name="Line 181">
              <a:extLst>
                <a:ext uri="{FF2B5EF4-FFF2-40B4-BE49-F238E27FC236}">
                  <a16:creationId xmlns:a16="http://schemas.microsoft.com/office/drawing/2014/main" id="{4E4B3506-8D46-2A42-9B8C-B233F092F8B9}"/>
                </a:ext>
              </a:extLst>
            </p:cNvPr>
            <p:cNvSpPr>
              <a:spLocks noChangeShapeType="1"/>
            </p:cNvSpPr>
            <p:nvPr/>
          </p:nvSpPr>
          <p:spPr bwMode="auto">
            <a:xfrm>
              <a:off x="5757658" y="3383781"/>
              <a:ext cx="1560528" cy="27854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6" name="Line 108">
              <a:extLst>
                <a:ext uri="{FF2B5EF4-FFF2-40B4-BE49-F238E27FC236}">
                  <a16:creationId xmlns:a16="http://schemas.microsoft.com/office/drawing/2014/main" id="{2D58C8FE-C77A-A14D-B58B-465C918C0A2D}"/>
                </a:ext>
              </a:extLst>
            </p:cNvPr>
            <p:cNvSpPr>
              <a:spLocks noChangeShapeType="1"/>
            </p:cNvSpPr>
            <p:nvPr/>
          </p:nvSpPr>
          <p:spPr bwMode="auto">
            <a:xfrm>
              <a:off x="6268023" y="2812647"/>
              <a:ext cx="435050" cy="30950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7" name="Line 111">
              <a:extLst>
                <a:ext uri="{FF2B5EF4-FFF2-40B4-BE49-F238E27FC236}">
                  <a16:creationId xmlns:a16="http://schemas.microsoft.com/office/drawing/2014/main" id="{47A18702-924C-AD49-A5E9-83BEBEB16FFF}"/>
                </a:ext>
              </a:extLst>
            </p:cNvPr>
            <p:cNvSpPr>
              <a:spLocks noChangeShapeType="1"/>
            </p:cNvSpPr>
            <p:nvPr/>
          </p:nvSpPr>
          <p:spPr bwMode="auto">
            <a:xfrm>
              <a:off x="6741066" y="3177407"/>
              <a:ext cx="556558" cy="48492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8" name="Line 115">
              <a:extLst>
                <a:ext uri="{FF2B5EF4-FFF2-40B4-BE49-F238E27FC236}">
                  <a16:creationId xmlns:a16="http://schemas.microsoft.com/office/drawing/2014/main" id="{9D99F1F4-E150-A148-BDBB-6AA7900F6340}"/>
                </a:ext>
              </a:extLst>
            </p:cNvPr>
            <p:cNvSpPr>
              <a:spLocks noChangeShapeType="1"/>
            </p:cNvSpPr>
            <p:nvPr/>
          </p:nvSpPr>
          <p:spPr bwMode="auto">
            <a:xfrm flipH="1" flipV="1">
              <a:off x="11330263" y="3368795"/>
              <a:ext cx="201060" cy="102771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89" name="Line 117">
              <a:extLst>
                <a:ext uri="{FF2B5EF4-FFF2-40B4-BE49-F238E27FC236}">
                  <a16:creationId xmlns:a16="http://schemas.microsoft.com/office/drawing/2014/main" id="{13512793-6AD9-7F44-8F72-F5187C34C0DE}"/>
                </a:ext>
              </a:extLst>
            </p:cNvPr>
            <p:cNvSpPr>
              <a:spLocks noChangeShapeType="1"/>
            </p:cNvSpPr>
            <p:nvPr/>
          </p:nvSpPr>
          <p:spPr bwMode="auto">
            <a:xfrm flipV="1">
              <a:off x="8213833" y="2242067"/>
              <a:ext cx="1928384" cy="515324"/>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0" name="Freeform 116">
              <a:extLst>
                <a:ext uri="{FF2B5EF4-FFF2-40B4-BE49-F238E27FC236}">
                  <a16:creationId xmlns:a16="http://schemas.microsoft.com/office/drawing/2014/main" id="{5BB41352-6341-A14E-B03D-045E31B5E7A9}"/>
                </a:ext>
              </a:extLst>
            </p:cNvPr>
            <p:cNvSpPr>
              <a:spLocks/>
            </p:cNvSpPr>
            <p:nvPr/>
          </p:nvSpPr>
          <p:spPr bwMode="auto">
            <a:xfrm>
              <a:off x="8535993" y="1819545"/>
              <a:ext cx="1597085" cy="430889"/>
            </a:xfrm>
            <a:custGeom>
              <a:avLst/>
              <a:gdLst>
                <a:gd name="T0" fmla="*/ 695 w 699"/>
                <a:gd name="T1" fmla="*/ 206 h 206"/>
                <a:gd name="T2" fmla="*/ 699 w 699"/>
                <a:gd name="T3" fmla="*/ 202 h 206"/>
                <a:gd name="T4" fmla="*/ 0 w 699"/>
                <a:gd name="T5" fmla="*/ 0 h 206"/>
              </a:gdLst>
              <a:ahLst/>
              <a:cxnLst>
                <a:cxn ang="0">
                  <a:pos x="T0" y="T1"/>
                </a:cxn>
                <a:cxn ang="0">
                  <a:pos x="T2" y="T3"/>
                </a:cxn>
                <a:cxn ang="0">
                  <a:pos x="T4" y="T5"/>
                </a:cxn>
              </a:cxnLst>
              <a:rect l="0" t="0" r="r" b="b"/>
              <a:pathLst>
                <a:path w="699" h="206">
                  <a:moveTo>
                    <a:pt x="695" y="206"/>
                  </a:moveTo>
                  <a:lnTo>
                    <a:pt x="699" y="202"/>
                  </a:lnTo>
                  <a:lnTo>
                    <a:pt x="0" y="0"/>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1" name="Line 110">
              <a:extLst>
                <a:ext uri="{FF2B5EF4-FFF2-40B4-BE49-F238E27FC236}">
                  <a16:creationId xmlns:a16="http://schemas.microsoft.com/office/drawing/2014/main" id="{F1FD5DA6-3EE9-694F-8FE8-A7FE3061B8E1}"/>
                </a:ext>
              </a:extLst>
            </p:cNvPr>
            <p:cNvSpPr>
              <a:spLocks noChangeShapeType="1"/>
            </p:cNvSpPr>
            <p:nvPr/>
          </p:nvSpPr>
          <p:spPr bwMode="auto">
            <a:xfrm flipH="1">
              <a:off x="6381414" y="3662329"/>
              <a:ext cx="936774" cy="502007"/>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2" name="Line 113">
              <a:extLst>
                <a:ext uri="{FF2B5EF4-FFF2-40B4-BE49-F238E27FC236}">
                  <a16:creationId xmlns:a16="http://schemas.microsoft.com/office/drawing/2014/main" id="{67621C02-BC76-0643-8B71-C6C056C929FF}"/>
                </a:ext>
              </a:extLst>
            </p:cNvPr>
            <p:cNvSpPr>
              <a:spLocks noChangeShapeType="1"/>
            </p:cNvSpPr>
            <p:nvPr/>
          </p:nvSpPr>
          <p:spPr bwMode="auto">
            <a:xfrm flipV="1">
              <a:off x="6804250" y="2764660"/>
              <a:ext cx="1391306" cy="35913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3" name="Line 114">
              <a:extLst>
                <a:ext uri="{FF2B5EF4-FFF2-40B4-BE49-F238E27FC236}">
                  <a16:creationId xmlns:a16="http://schemas.microsoft.com/office/drawing/2014/main" id="{6B423B2E-1BEF-C34D-809A-CBF3F72BCBAA}"/>
                </a:ext>
              </a:extLst>
            </p:cNvPr>
            <p:cNvSpPr>
              <a:spLocks noChangeShapeType="1"/>
            </p:cNvSpPr>
            <p:nvPr/>
          </p:nvSpPr>
          <p:spPr bwMode="auto">
            <a:xfrm flipH="1">
              <a:off x="7309048" y="2779633"/>
              <a:ext cx="895644" cy="88269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4" name="Freeform 118">
              <a:extLst>
                <a:ext uri="{FF2B5EF4-FFF2-40B4-BE49-F238E27FC236}">
                  <a16:creationId xmlns:a16="http://schemas.microsoft.com/office/drawing/2014/main" id="{3758C81E-F85A-1249-9C26-4358CB4A44D0}"/>
                </a:ext>
              </a:extLst>
            </p:cNvPr>
            <p:cNvSpPr>
              <a:spLocks/>
            </p:cNvSpPr>
            <p:nvPr/>
          </p:nvSpPr>
          <p:spPr bwMode="auto">
            <a:xfrm>
              <a:off x="8204695" y="2242067"/>
              <a:ext cx="1928383" cy="1290577"/>
            </a:xfrm>
            <a:custGeom>
              <a:avLst/>
              <a:gdLst>
                <a:gd name="T0" fmla="*/ 844 w 844"/>
                <a:gd name="T1" fmla="*/ 0 h 617"/>
                <a:gd name="T2" fmla="*/ 654 w 844"/>
                <a:gd name="T3" fmla="*/ 617 h 617"/>
                <a:gd name="T4" fmla="*/ 0 w 844"/>
                <a:gd name="T5" fmla="*/ 261 h 617"/>
              </a:gdLst>
              <a:ahLst/>
              <a:cxnLst>
                <a:cxn ang="0">
                  <a:pos x="T0" y="T1"/>
                </a:cxn>
                <a:cxn ang="0">
                  <a:pos x="T2" y="T3"/>
                </a:cxn>
                <a:cxn ang="0">
                  <a:pos x="T4" y="T5"/>
                </a:cxn>
              </a:cxnLst>
              <a:rect l="0" t="0" r="r" b="b"/>
              <a:pathLst>
                <a:path w="844" h="617">
                  <a:moveTo>
                    <a:pt x="844" y="0"/>
                  </a:moveTo>
                  <a:lnTo>
                    <a:pt x="654" y="617"/>
                  </a:lnTo>
                  <a:lnTo>
                    <a:pt x="0" y="261"/>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5" name="Line 150">
              <a:extLst>
                <a:ext uri="{FF2B5EF4-FFF2-40B4-BE49-F238E27FC236}">
                  <a16:creationId xmlns:a16="http://schemas.microsoft.com/office/drawing/2014/main" id="{FED26098-0B1D-3741-B125-A225E1B18217}"/>
                </a:ext>
              </a:extLst>
            </p:cNvPr>
            <p:cNvSpPr>
              <a:spLocks noChangeShapeType="1"/>
            </p:cNvSpPr>
            <p:nvPr/>
          </p:nvSpPr>
          <p:spPr bwMode="auto">
            <a:xfrm flipH="1">
              <a:off x="6146077" y="4153877"/>
              <a:ext cx="226197" cy="813669"/>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6" name="Freeform 151">
              <a:extLst>
                <a:ext uri="{FF2B5EF4-FFF2-40B4-BE49-F238E27FC236}">
                  <a16:creationId xmlns:a16="http://schemas.microsoft.com/office/drawing/2014/main" id="{5445348F-C8A8-8641-A462-9158FF3E0EE4}"/>
                </a:ext>
              </a:extLst>
            </p:cNvPr>
            <p:cNvSpPr>
              <a:spLocks/>
            </p:cNvSpPr>
            <p:nvPr/>
          </p:nvSpPr>
          <p:spPr bwMode="auto">
            <a:xfrm>
              <a:off x="6372274" y="3651870"/>
              <a:ext cx="1416585" cy="650518"/>
            </a:xfrm>
            <a:custGeom>
              <a:avLst/>
              <a:gdLst>
                <a:gd name="T0" fmla="*/ 410 w 620"/>
                <a:gd name="T1" fmla="*/ 0 h 311"/>
                <a:gd name="T2" fmla="*/ 620 w 620"/>
                <a:gd name="T3" fmla="*/ 311 h 311"/>
                <a:gd name="T4" fmla="*/ 0 w 620"/>
                <a:gd name="T5" fmla="*/ 240 h 311"/>
              </a:gdLst>
              <a:ahLst/>
              <a:cxnLst>
                <a:cxn ang="0">
                  <a:pos x="T0" y="T1"/>
                </a:cxn>
                <a:cxn ang="0">
                  <a:pos x="T2" y="T3"/>
                </a:cxn>
                <a:cxn ang="0">
                  <a:pos x="T4" y="T5"/>
                </a:cxn>
              </a:cxnLst>
              <a:rect l="0" t="0" r="r" b="b"/>
              <a:pathLst>
                <a:path w="620" h="311">
                  <a:moveTo>
                    <a:pt x="410" y="0"/>
                  </a:moveTo>
                  <a:lnTo>
                    <a:pt x="620" y="311"/>
                  </a:lnTo>
                  <a:lnTo>
                    <a:pt x="0" y="240"/>
                  </a:lnTo>
                </a:path>
              </a:pathLst>
            </a:custGeom>
            <a:noFill/>
            <a:ln w="6350" cap="flat">
              <a:solidFill>
                <a:schemeClr val="accent2">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7" name="Line 165">
              <a:extLst>
                <a:ext uri="{FF2B5EF4-FFF2-40B4-BE49-F238E27FC236}">
                  <a16:creationId xmlns:a16="http://schemas.microsoft.com/office/drawing/2014/main" id="{7668D65E-3DE5-9B43-B46D-14EB729277BE}"/>
                </a:ext>
              </a:extLst>
            </p:cNvPr>
            <p:cNvSpPr>
              <a:spLocks noChangeShapeType="1"/>
            </p:cNvSpPr>
            <p:nvPr/>
          </p:nvSpPr>
          <p:spPr bwMode="auto">
            <a:xfrm>
              <a:off x="6372274" y="4153877"/>
              <a:ext cx="769159" cy="79775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8" name="Line 166">
              <a:extLst>
                <a:ext uri="{FF2B5EF4-FFF2-40B4-BE49-F238E27FC236}">
                  <a16:creationId xmlns:a16="http://schemas.microsoft.com/office/drawing/2014/main" id="{BAF37C38-F307-AF4F-B1C9-C85AC5984F70}"/>
                </a:ext>
              </a:extLst>
            </p:cNvPr>
            <p:cNvSpPr>
              <a:spLocks noChangeShapeType="1"/>
            </p:cNvSpPr>
            <p:nvPr/>
          </p:nvSpPr>
          <p:spPr bwMode="auto">
            <a:xfrm flipV="1">
              <a:off x="5484850" y="4153876"/>
              <a:ext cx="896563" cy="52286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99" name="Line 169">
              <a:extLst>
                <a:ext uri="{FF2B5EF4-FFF2-40B4-BE49-F238E27FC236}">
                  <a16:creationId xmlns:a16="http://schemas.microsoft.com/office/drawing/2014/main" id="{CADC96FD-84E2-1E4B-B274-6AE5EA471FEB}"/>
                </a:ext>
              </a:extLst>
            </p:cNvPr>
            <p:cNvSpPr>
              <a:spLocks noChangeShapeType="1"/>
            </p:cNvSpPr>
            <p:nvPr/>
          </p:nvSpPr>
          <p:spPr bwMode="auto">
            <a:xfrm flipH="1" flipV="1">
              <a:off x="5727581" y="3383781"/>
              <a:ext cx="644693" cy="76173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0" name="Line 170">
              <a:extLst>
                <a:ext uri="{FF2B5EF4-FFF2-40B4-BE49-F238E27FC236}">
                  <a16:creationId xmlns:a16="http://schemas.microsoft.com/office/drawing/2014/main" id="{DCC967BB-A600-B446-8C3D-6B33E8F5FEDE}"/>
                </a:ext>
              </a:extLst>
            </p:cNvPr>
            <p:cNvSpPr>
              <a:spLocks noChangeShapeType="1"/>
            </p:cNvSpPr>
            <p:nvPr/>
          </p:nvSpPr>
          <p:spPr bwMode="auto">
            <a:xfrm flipV="1">
              <a:off x="5464286" y="4153877"/>
              <a:ext cx="907988" cy="836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1" name="Line 182">
              <a:extLst>
                <a:ext uri="{FF2B5EF4-FFF2-40B4-BE49-F238E27FC236}">
                  <a16:creationId xmlns:a16="http://schemas.microsoft.com/office/drawing/2014/main" id="{25401A96-6ED5-464C-84AC-186382333B8F}"/>
                </a:ext>
              </a:extLst>
            </p:cNvPr>
            <p:cNvSpPr>
              <a:spLocks noChangeShapeType="1"/>
            </p:cNvSpPr>
            <p:nvPr/>
          </p:nvSpPr>
          <p:spPr bwMode="auto">
            <a:xfrm>
              <a:off x="7309048" y="3662329"/>
              <a:ext cx="1190388" cy="7739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2" name="Line 184">
              <a:extLst>
                <a:ext uri="{FF2B5EF4-FFF2-40B4-BE49-F238E27FC236}">
                  <a16:creationId xmlns:a16="http://schemas.microsoft.com/office/drawing/2014/main" id="{2FA870DA-76E3-1145-8259-B40B022A59EB}"/>
                </a:ext>
              </a:extLst>
            </p:cNvPr>
            <p:cNvSpPr>
              <a:spLocks noChangeShapeType="1"/>
            </p:cNvSpPr>
            <p:nvPr/>
          </p:nvSpPr>
          <p:spPr bwMode="auto">
            <a:xfrm flipV="1">
              <a:off x="8195555" y="1758885"/>
              <a:ext cx="331298" cy="99130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3" name="Line 107">
              <a:extLst>
                <a:ext uri="{FF2B5EF4-FFF2-40B4-BE49-F238E27FC236}">
                  <a16:creationId xmlns:a16="http://schemas.microsoft.com/office/drawing/2014/main" id="{CB5AEA7D-5280-AF4B-98E3-F2585B63C122}"/>
                </a:ext>
              </a:extLst>
            </p:cNvPr>
            <p:cNvSpPr>
              <a:spLocks noChangeShapeType="1"/>
            </p:cNvSpPr>
            <p:nvPr/>
          </p:nvSpPr>
          <p:spPr bwMode="auto">
            <a:xfrm>
              <a:off x="7651531" y="2521852"/>
              <a:ext cx="544022" cy="221788"/>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4" name="Line 187">
              <a:extLst>
                <a:ext uri="{FF2B5EF4-FFF2-40B4-BE49-F238E27FC236}">
                  <a16:creationId xmlns:a16="http://schemas.microsoft.com/office/drawing/2014/main" id="{90321602-F05E-DE4B-84C1-79474ED21A51}"/>
                </a:ext>
              </a:extLst>
            </p:cNvPr>
            <p:cNvSpPr>
              <a:spLocks noChangeShapeType="1"/>
            </p:cNvSpPr>
            <p:nvPr/>
          </p:nvSpPr>
          <p:spPr bwMode="auto">
            <a:xfrm flipV="1">
              <a:off x="10615176" y="2474247"/>
              <a:ext cx="397555" cy="53756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5" name="Line 188">
              <a:extLst>
                <a:ext uri="{FF2B5EF4-FFF2-40B4-BE49-F238E27FC236}">
                  <a16:creationId xmlns:a16="http://schemas.microsoft.com/office/drawing/2014/main" id="{698470D7-BABE-0D4C-8FC0-6843F1FC3FA4}"/>
                </a:ext>
              </a:extLst>
            </p:cNvPr>
            <p:cNvSpPr>
              <a:spLocks noChangeShapeType="1"/>
            </p:cNvSpPr>
            <p:nvPr/>
          </p:nvSpPr>
          <p:spPr bwMode="auto">
            <a:xfrm>
              <a:off x="10633454" y="3003446"/>
              <a:ext cx="696810" cy="34956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6" name="Line 188">
              <a:extLst>
                <a:ext uri="{FF2B5EF4-FFF2-40B4-BE49-F238E27FC236}">
                  <a16:creationId xmlns:a16="http://schemas.microsoft.com/office/drawing/2014/main" id="{F3D3F927-BDE6-CE4D-978B-F7691E5EE22F}"/>
                </a:ext>
              </a:extLst>
            </p:cNvPr>
            <p:cNvSpPr>
              <a:spLocks noChangeShapeType="1"/>
            </p:cNvSpPr>
            <p:nvPr/>
          </p:nvSpPr>
          <p:spPr bwMode="auto">
            <a:xfrm flipV="1">
              <a:off x="11540520" y="3557270"/>
              <a:ext cx="477034" cy="84761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7" name="Line 142">
              <a:extLst>
                <a:ext uri="{FF2B5EF4-FFF2-40B4-BE49-F238E27FC236}">
                  <a16:creationId xmlns:a16="http://schemas.microsoft.com/office/drawing/2014/main" id="{0E1B5E27-5880-9843-98A6-8ADB9886212D}"/>
                </a:ext>
              </a:extLst>
            </p:cNvPr>
            <p:cNvSpPr>
              <a:spLocks noChangeShapeType="1"/>
            </p:cNvSpPr>
            <p:nvPr/>
          </p:nvSpPr>
          <p:spPr bwMode="auto">
            <a:xfrm flipH="1">
              <a:off x="9409934" y="5362574"/>
              <a:ext cx="967619" cy="252203"/>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8" name="Line 142">
              <a:extLst>
                <a:ext uri="{FF2B5EF4-FFF2-40B4-BE49-F238E27FC236}">
                  <a16:creationId xmlns:a16="http://schemas.microsoft.com/office/drawing/2014/main" id="{4F91D9AE-4279-1A40-91FD-A3385BF81C23}"/>
                </a:ext>
              </a:extLst>
            </p:cNvPr>
            <p:cNvSpPr>
              <a:spLocks noChangeShapeType="1"/>
            </p:cNvSpPr>
            <p:nvPr/>
          </p:nvSpPr>
          <p:spPr bwMode="auto">
            <a:xfrm flipH="1">
              <a:off x="10419184" y="4906888"/>
              <a:ext cx="686059" cy="380096"/>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09" name="Line 142">
              <a:extLst>
                <a:ext uri="{FF2B5EF4-FFF2-40B4-BE49-F238E27FC236}">
                  <a16:creationId xmlns:a16="http://schemas.microsoft.com/office/drawing/2014/main" id="{9FB599F4-81E9-5B46-8FA5-6B82C7BC0E84}"/>
                </a:ext>
              </a:extLst>
            </p:cNvPr>
            <p:cNvSpPr>
              <a:spLocks noChangeShapeType="1"/>
            </p:cNvSpPr>
            <p:nvPr/>
          </p:nvSpPr>
          <p:spPr bwMode="auto">
            <a:xfrm flipH="1">
              <a:off x="9780428" y="5325426"/>
              <a:ext cx="597123" cy="783781"/>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0" name="Line 142">
              <a:extLst>
                <a:ext uri="{FF2B5EF4-FFF2-40B4-BE49-F238E27FC236}">
                  <a16:creationId xmlns:a16="http://schemas.microsoft.com/office/drawing/2014/main" id="{7ABB09E3-9CD1-0849-B8A0-6FADCF73BC42}"/>
                </a:ext>
              </a:extLst>
            </p:cNvPr>
            <p:cNvSpPr>
              <a:spLocks noChangeShapeType="1"/>
            </p:cNvSpPr>
            <p:nvPr/>
          </p:nvSpPr>
          <p:spPr bwMode="auto">
            <a:xfrm>
              <a:off x="10368414" y="5336713"/>
              <a:ext cx="536424" cy="772494"/>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1" name="Line 106">
              <a:extLst>
                <a:ext uri="{FF2B5EF4-FFF2-40B4-BE49-F238E27FC236}">
                  <a16:creationId xmlns:a16="http://schemas.microsoft.com/office/drawing/2014/main" id="{CF4376B5-4F8F-7E4A-848F-178A335AAA1B}"/>
                </a:ext>
              </a:extLst>
            </p:cNvPr>
            <p:cNvSpPr>
              <a:spLocks noChangeShapeType="1"/>
            </p:cNvSpPr>
            <p:nvPr/>
          </p:nvSpPr>
          <p:spPr bwMode="auto">
            <a:xfrm flipV="1">
              <a:off x="10133079" y="1938201"/>
              <a:ext cx="340493" cy="310640"/>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2" name="Line 121">
              <a:extLst>
                <a:ext uri="{FF2B5EF4-FFF2-40B4-BE49-F238E27FC236}">
                  <a16:creationId xmlns:a16="http://schemas.microsoft.com/office/drawing/2014/main" id="{07D549EA-2454-154D-83AD-9F43E1CDF45C}"/>
                </a:ext>
              </a:extLst>
            </p:cNvPr>
            <p:cNvSpPr>
              <a:spLocks noChangeShapeType="1"/>
            </p:cNvSpPr>
            <p:nvPr/>
          </p:nvSpPr>
          <p:spPr bwMode="auto">
            <a:xfrm flipH="1">
              <a:off x="10656358" y="3368798"/>
              <a:ext cx="695599" cy="423195"/>
            </a:xfrm>
            <a:prstGeom prst="line">
              <a:avLst/>
            </a:prstGeom>
            <a:noFill/>
            <a:ln w="6350" cap="flat">
              <a:solidFill>
                <a:schemeClr val="accent2">
                  <a:alpha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grpSp>
          <p:nvGrpSpPr>
            <p:cNvPr id="113" name="icons">
              <a:extLst>
                <a:ext uri="{FF2B5EF4-FFF2-40B4-BE49-F238E27FC236}">
                  <a16:creationId xmlns:a16="http://schemas.microsoft.com/office/drawing/2014/main" id="{BC1FB040-0F72-2E41-8E0A-20A53FC751A5}"/>
                </a:ext>
              </a:extLst>
            </p:cNvPr>
            <p:cNvGrpSpPr/>
            <p:nvPr/>
          </p:nvGrpSpPr>
          <p:grpSpPr>
            <a:xfrm>
              <a:off x="5951120" y="2017713"/>
              <a:ext cx="5835262" cy="3856212"/>
              <a:chOff x="4898517" y="1675576"/>
              <a:chExt cx="5835262" cy="3856212"/>
            </a:xfrm>
          </p:grpSpPr>
          <p:grpSp>
            <p:nvGrpSpPr>
              <p:cNvPr id="114" name="icon">
                <a:extLst>
                  <a:ext uri="{FF2B5EF4-FFF2-40B4-BE49-F238E27FC236}">
                    <a16:creationId xmlns:a16="http://schemas.microsoft.com/office/drawing/2014/main" id="{F7D4BCE6-097B-FF4A-ADE1-AA2C59107839}"/>
                  </a:ext>
                  <a:ext uri="{C183D7F6-B498-43B3-948B-1728B52AA6E4}">
                    <adec:decorative xmlns:adec="http://schemas.microsoft.com/office/drawing/2017/decorative" val="1"/>
                  </a:ext>
                </a:extLst>
              </p:cNvPr>
              <p:cNvGrpSpPr/>
              <p:nvPr/>
            </p:nvGrpSpPr>
            <p:grpSpPr>
              <a:xfrm>
                <a:off x="8230523" y="3595129"/>
                <a:ext cx="476938" cy="476938"/>
                <a:chOff x="3742756" y="3997480"/>
                <a:chExt cx="640079" cy="640079"/>
              </a:xfrm>
            </p:grpSpPr>
            <p:sp>
              <p:nvSpPr>
                <p:cNvPr id="147" name="Oval 316">
                  <a:extLst>
                    <a:ext uri="{FF2B5EF4-FFF2-40B4-BE49-F238E27FC236}">
                      <a16:creationId xmlns:a16="http://schemas.microsoft.com/office/drawing/2014/main" id="{F78D302F-B86A-CF4A-86D9-8ACAB4A02188}"/>
                    </a:ext>
                  </a:extLst>
                </p:cNvPr>
                <p:cNvSpPr/>
                <p:nvPr/>
              </p:nvSpPr>
              <p:spPr bwMode="auto">
                <a:xfrm>
                  <a:off x="3742756" y="3997480"/>
                  <a:ext cx="640079" cy="640079"/>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48" name="Freeform 5">
                  <a:extLst>
                    <a:ext uri="{FF2B5EF4-FFF2-40B4-BE49-F238E27FC236}">
                      <a16:creationId xmlns:a16="http://schemas.microsoft.com/office/drawing/2014/main" id="{8A66258E-6C7F-2A44-9B1B-ACDCC26BF574}"/>
                    </a:ext>
                  </a:extLst>
                </p:cNvPr>
                <p:cNvSpPr>
                  <a:spLocks noEditPoints="1"/>
                </p:cNvSpPr>
                <p:nvPr/>
              </p:nvSpPr>
              <p:spPr bwMode="auto">
                <a:xfrm>
                  <a:off x="3933835" y="4173431"/>
                  <a:ext cx="257930" cy="288189"/>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rgbClr val="505050"/>
                    </a:solidFill>
                    <a:effectLst/>
                    <a:uLnTx/>
                    <a:uFillTx/>
                    <a:latin typeface="Segoe UI Semilight"/>
                  </a:endParaRPr>
                </a:p>
              </p:txBody>
            </p:sp>
          </p:grpSp>
          <p:grpSp>
            <p:nvGrpSpPr>
              <p:cNvPr id="115" name="icon">
                <a:extLst>
                  <a:ext uri="{FF2B5EF4-FFF2-40B4-BE49-F238E27FC236}">
                    <a16:creationId xmlns:a16="http://schemas.microsoft.com/office/drawing/2014/main" id="{8FDBB41D-CBE2-8340-968F-CC259B0F6AEB}"/>
                  </a:ext>
                  <a:ext uri="{C183D7F6-B498-43B3-948B-1728B52AA6E4}">
                    <adec:decorative xmlns:adec="http://schemas.microsoft.com/office/drawing/2017/decorative" val="1"/>
                  </a:ext>
                </a:extLst>
              </p:cNvPr>
              <p:cNvGrpSpPr/>
              <p:nvPr/>
            </p:nvGrpSpPr>
            <p:grpSpPr>
              <a:xfrm>
                <a:off x="10256841" y="3813830"/>
                <a:ext cx="476938" cy="476938"/>
                <a:chOff x="10546208" y="3813830"/>
                <a:chExt cx="476938" cy="476938"/>
              </a:xfrm>
            </p:grpSpPr>
            <p:sp>
              <p:nvSpPr>
                <p:cNvPr id="141" name="Oval 310">
                  <a:extLst>
                    <a:ext uri="{FF2B5EF4-FFF2-40B4-BE49-F238E27FC236}">
                      <a16:creationId xmlns:a16="http://schemas.microsoft.com/office/drawing/2014/main" id="{2D8854C4-F3E0-6B42-B499-F5E76EF6B506}"/>
                    </a:ext>
                  </a:extLst>
                </p:cNvPr>
                <p:cNvSpPr/>
                <p:nvPr/>
              </p:nvSpPr>
              <p:spPr bwMode="auto">
                <a:xfrm>
                  <a:off x="10546208" y="3813830"/>
                  <a:ext cx="476938" cy="476938"/>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grpSp>
              <p:nvGrpSpPr>
                <p:cNvPr id="142" name="Group 4">
                  <a:extLst>
                    <a:ext uri="{FF2B5EF4-FFF2-40B4-BE49-F238E27FC236}">
                      <a16:creationId xmlns:a16="http://schemas.microsoft.com/office/drawing/2014/main" id="{91850014-96CA-294B-A4B7-470D0A5A9B38}"/>
                    </a:ext>
                  </a:extLst>
                </p:cNvPr>
                <p:cNvGrpSpPr>
                  <a:grpSpLocks noChangeAspect="1"/>
                </p:cNvGrpSpPr>
                <p:nvPr/>
              </p:nvGrpSpPr>
              <p:grpSpPr bwMode="auto">
                <a:xfrm>
                  <a:off x="10684278" y="3953533"/>
                  <a:ext cx="200802" cy="197523"/>
                  <a:chOff x="3794" y="2083"/>
                  <a:chExt cx="245" cy="241"/>
                </a:xfrm>
              </p:grpSpPr>
              <p:sp>
                <p:nvSpPr>
                  <p:cNvPr id="143" name="Rectangle 312">
                    <a:extLst>
                      <a:ext uri="{FF2B5EF4-FFF2-40B4-BE49-F238E27FC236}">
                        <a16:creationId xmlns:a16="http://schemas.microsoft.com/office/drawing/2014/main" id="{2EB3A390-2752-CB4A-839C-1E73FE2206AA}"/>
                      </a:ext>
                    </a:extLst>
                  </p:cNvPr>
                  <p:cNvSpPr>
                    <a:spLocks noChangeArrowheads="1"/>
                  </p:cNvSpPr>
                  <p:nvPr/>
                </p:nvSpPr>
                <p:spPr bwMode="auto">
                  <a:xfrm>
                    <a:off x="3794" y="2083"/>
                    <a:ext cx="245" cy="138"/>
                  </a:xfrm>
                  <a:prstGeom prst="rect">
                    <a:avLst/>
                  </a:prstGeom>
                  <a:noFill/>
                  <a:ln w="15875" cap="rnd">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rgbClr val="505050"/>
                      </a:solidFill>
                      <a:effectLst/>
                      <a:uLnTx/>
                      <a:uFillTx/>
                      <a:latin typeface="Segoe UI Semilight"/>
                    </a:endParaRPr>
                  </a:p>
                </p:txBody>
              </p:sp>
              <p:sp>
                <p:nvSpPr>
                  <p:cNvPr id="144" name="Freeform 6">
                    <a:extLst>
                      <a:ext uri="{FF2B5EF4-FFF2-40B4-BE49-F238E27FC236}">
                        <a16:creationId xmlns:a16="http://schemas.microsoft.com/office/drawing/2014/main" id="{9DE1B862-FA84-3C47-B461-3E2D7D761093}"/>
                      </a:ext>
                    </a:extLst>
                  </p:cNvPr>
                  <p:cNvSpPr>
                    <a:spLocks/>
                  </p:cNvSpPr>
                  <p:nvPr/>
                </p:nvSpPr>
                <p:spPr bwMode="auto">
                  <a:xfrm>
                    <a:off x="3801" y="2287"/>
                    <a:ext cx="231" cy="37"/>
                  </a:xfrm>
                  <a:custGeom>
                    <a:avLst/>
                    <a:gdLst>
                      <a:gd name="T0" fmla="*/ 26 w 231"/>
                      <a:gd name="T1" fmla="*/ 0 h 37"/>
                      <a:gd name="T2" fmla="*/ 205 w 231"/>
                      <a:gd name="T3" fmla="*/ 0 h 37"/>
                      <a:gd name="T4" fmla="*/ 231 w 231"/>
                      <a:gd name="T5" fmla="*/ 37 h 37"/>
                      <a:gd name="T6" fmla="*/ 0 w 231"/>
                      <a:gd name="T7" fmla="*/ 37 h 37"/>
                      <a:gd name="T8" fmla="*/ 26 w 231"/>
                      <a:gd name="T9" fmla="*/ 0 h 37"/>
                    </a:gdLst>
                    <a:ahLst/>
                    <a:cxnLst>
                      <a:cxn ang="0">
                        <a:pos x="T0" y="T1"/>
                      </a:cxn>
                      <a:cxn ang="0">
                        <a:pos x="T2" y="T3"/>
                      </a:cxn>
                      <a:cxn ang="0">
                        <a:pos x="T4" y="T5"/>
                      </a:cxn>
                      <a:cxn ang="0">
                        <a:pos x="T6" y="T7"/>
                      </a:cxn>
                      <a:cxn ang="0">
                        <a:pos x="T8" y="T9"/>
                      </a:cxn>
                    </a:cxnLst>
                    <a:rect l="0" t="0" r="r" b="b"/>
                    <a:pathLst>
                      <a:path w="231" h="37">
                        <a:moveTo>
                          <a:pt x="26" y="0"/>
                        </a:moveTo>
                        <a:lnTo>
                          <a:pt x="205" y="0"/>
                        </a:lnTo>
                        <a:lnTo>
                          <a:pt x="231" y="37"/>
                        </a:lnTo>
                        <a:lnTo>
                          <a:pt x="0" y="37"/>
                        </a:lnTo>
                        <a:lnTo>
                          <a:pt x="26" y="0"/>
                        </a:lnTo>
                        <a:close/>
                      </a:path>
                    </a:pathLst>
                  </a:custGeom>
                  <a:noFill/>
                  <a:ln w="15875" cap="rnd">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rgbClr val="505050"/>
                      </a:solidFill>
                      <a:effectLst/>
                      <a:uLnTx/>
                      <a:uFillTx/>
                      <a:latin typeface="Segoe UI Semilight"/>
                    </a:endParaRPr>
                  </a:p>
                </p:txBody>
              </p:sp>
              <p:sp>
                <p:nvSpPr>
                  <p:cNvPr id="145" name="Line 7">
                    <a:extLst>
                      <a:ext uri="{FF2B5EF4-FFF2-40B4-BE49-F238E27FC236}">
                        <a16:creationId xmlns:a16="http://schemas.microsoft.com/office/drawing/2014/main" id="{8EEA1389-E9D6-5F44-8C90-626EB5A7E435}"/>
                      </a:ext>
                    </a:extLst>
                  </p:cNvPr>
                  <p:cNvSpPr>
                    <a:spLocks noChangeShapeType="1"/>
                  </p:cNvSpPr>
                  <p:nvPr/>
                </p:nvSpPr>
                <p:spPr bwMode="auto">
                  <a:xfrm>
                    <a:off x="3917" y="2221"/>
                    <a:ext cx="0" cy="36"/>
                  </a:xfrm>
                  <a:prstGeom prst="line">
                    <a:avLst/>
                  </a:prstGeom>
                  <a:noFill/>
                  <a:ln w="15875" cap="rnd">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rgbClr val="505050"/>
                      </a:solidFill>
                      <a:effectLst/>
                      <a:uLnTx/>
                      <a:uFillTx/>
                      <a:latin typeface="Segoe UI Semilight"/>
                    </a:endParaRPr>
                  </a:p>
                </p:txBody>
              </p:sp>
              <p:sp>
                <p:nvSpPr>
                  <p:cNvPr id="146" name="Line 8">
                    <a:extLst>
                      <a:ext uri="{FF2B5EF4-FFF2-40B4-BE49-F238E27FC236}">
                        <a16:creationId xmlns:a16="http://schemas.microsoft.com/office/drawing/2014/main" id="{FB71C3AA-7188-0740-9F71-E8D9E349DC57}"/>
                      </a:ext>
                    </a:extLst>
                  </p:cNvPr>
                  <p:cNvSpPr>
                    <a:spLocks noChangeShapeType="1"/>
                  </p:cNvSpPr>
                  <p:nvPr/>
                </p:nvSpPr>
                <p:spPr bwMode="auto">
                  <a:xfrm>
                    <a:off x="3873" y="2255"/>
                    <a:ext cx="86" cy="0"/>
                  </a:xfrm>
                  <a:prstGeom prst="line">
                    <a:avLst/>
                  </a:prstGeom>
                  <a:noFill/>
                  <a:ln w="15875" cap="rnd">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rgbClr val="505050"/>
                      </a:solidFill>
                      <a:effectLst/>
                      <a:uLnTx/>
                      <a:uFillTx/>
                      <a:latin typeface="Segoe UI Semilight"/>
                    </a:endParaRPr>
                  </a:p>
                </p:txBody>
              </p:sp>
            </p:grpSp>
          </p:grpSp>
          <p:grpSp>
            <p:nvGrpSpPr>
              <p:cNvPr id="116" name="icon">
                <a:extLst>
                  <a:ext uri="{FF2B5EF4-FFF2-40B4-BE49-F238E27FC236}">
                    <a16:creationId xmlns:a16="http://schemas.microsoft.com/office/drawing/2014/main" id="{F9BD5F6A-1D69-CE47-BB85-F404759CC3F4}"/>
                  </a:ext>
                  <a:ext uri="{C183D7F6-B498-43B3-948B-1728B52AA6E4}">
                    <adec:decorative xmlns:adec="http://schemas.microsoft.com/office/drawing/2017/decorative" val="1"/>
                  </a:ext>
                </a:extLst>
              </p:cNvPr>
              <p:cNvGrpSpPr/>
              <p:nvPr/>
            </p:nvGrpSpPr>
            <p:grpSpPr>
              <a:xfrm>
                <a:off x="7018721" y="5054850"/>
                <a:ext cx="476938" cy="476938"/>
                <a:chOff x="2442289" y="5625339"/>
                <a:chExt cx="640079" cy="640079"/>
              </a:xfrm>
            </p:grpSpPr>
            <p:sp>
              <p:nvSpPr>
                <p:cNvPr id="139" name="Oval 308">
                  <a:extLst>
                    <a:ext uri="{FF2B5EF4-FFF2-40B4-BE49-F238E27FC236}">
                      <a16:creationId xmlns:a16="http://schemas.microsoft.com/office/drawing/2014/main" id="{8D21DA30-73B8-DD45-8D76-48837BBBDE33}"/>
                    </a:ext>
                  </a:extLst>
                </p:cNvPr>
                <p:cNvSpPr/>
                <p:nvPr/>
              </p:nvSpPr>
              <p:spPr bwMode="auto">
                <a:xfrm>
                  <a:off x="2442289" y="5625339"/>
                  <a:ext cx="640079" cy="640079"/>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40" name="Freeform 25">
                  <a:extLst>
                    <a:ext uri="{FF2B5EF4-FFF2-40B4-BE49-F238E27FC236}">
                      <a16:creationId xmlns:a16="http://schemas.microsoft.com/office/drawing/2014/main" id="{EDF8C283-47D1-314D-B0BB-6550BD64AA6D}"/>
                    </a:ext>
                  </a:extLst>
                </p:cNvPr>
                <p:cNvSpPr>
                  <a:spLocks noEditPoints="1"/>
                </p:cNvSpPr>
                <p:nvPr/>
              </p:nvSpPr>
              <p:spPr bwMode="auto">
                <a:xfrm>
                  <a:off x="2599400" y="5786194"/>
                  <a:ext cx="325862" cy="318385"/>
                </a:xfrm>
                <a:custGeom>
                  <a:avLst/>
                  <a:gdLst>
                    <a:gd name="T0" fmla="*/ 3549 w 3875"/>
                    <a:gd name="T1" fmla="*/ 2212 h 3788"/>
                    <a:gd name="T2" fmla="*/ 3875 w 3875"/>
                    <a:gd name="T3" fmla="*/ 2538 h 3788"/>
                    <a:gd name="T4" fmla="*/ 3875 w 3875"/>
                    <a:gd name="T5" fmla="*/ 2913 h 3788"/>
                    <a:gd name="T6" fmla="*/ 3195 w 3875"/>
                    <a:gd name="T7" fmla="*/ 2218 h 3788"/>
                    <a:gd name="T8" fmla="*/ 2875 w 3875"/>
                    <a:gd name="T9" fmla="*/ 2538 h 3788"/>
                    <a:gd name="T10" fmla="*/ 2875 w 3875"/>
                    <a:gd name="T11" fmla="*/ 2913 h 3788"/>
                    <a:gd name="T12" fmla="*/ 1000 w 3875"/>
                    <a:gd name="T13" fmla="*/ 1413 h 3788"/>
                    <a:gd name="T14" fmla="*/ 375 w 3875"/>
                    <a:gd name="T15" fmla="*/ 2038 h 3788"/>
                    <a:gd name="T16" fmla="*/ 375 w 3875"/>
                    <a:gd name="T17" fmla="*/ 3788 h 3788"/>
                    <a:gd name="T18" fmla="*/ 1625 w 3875"/>
                    <a:gd name="T19" fmla="*/ 3788 h 3788"/>
                    <a:gd name="T20" fmla="*/ 1625 w 3875"/>
                    <a:gd name="T21" fmla="*/ 2038 h 3788"/>
                    <a:gd name="T22" fmla="*/ 1000 w 3875"/>
                    <a:gd name="T23" fmla="*/ 1413 h 3788"/>
                    <a:gd name="T24" fmla="*/ 0 w 3875"/>
                    <a:gd name="T25" fmla="*/ 3788 h 3788"/>
                    <a:gd name="T26" fmla="*/ 2000 w 3875"/>
                    <a:gd name="T27" fmla="*/ 3788 h 3788"/>
                    <a:gd name="T28" fmla="*/ 1000 w 3875"/>
                    <a:gd name="T29" fmla="*/ 2038 h 3788"/>
                    <a:gd name="T30" fmla="*/ 875 w 3875"/>
                    <a:gd name="T31" fmla="*/ 2163 h 3788"/>
                    <a:gd name="T32" fmla="*/ 1000 w 3875"/>
                    <a:gd name="T33" fmla="*/ 2288 h 3788"/>
                    <a:gd name="T34" fmla="*/ 1125 w 3875"/>
                    <a:gd name="T35" fmla="*/ 2163 h 3788"/>
                    <a:gd name="T36" fmla="*/ 1000 w 3875"/>
                    <a:gd name="T37" fmla="*/ 2038 h 3788"/>
                    <a:gd name="T38" fmla="*/ 3054 w 3875"/>
                    <a:gd name="T39" fmla="*/ 1920 h 3788"/>
                    <a:gd name="T40" fmla="*/ 3518 w 3875"/>
                    <a:gd name="T41" fmla="*/ 1722 h 3788"/>
                    <a:gd name="T42" fmla="*/ 1604 w 3875"/>
                    <a:gd name="T43" fmla="*/ 1875 h 3788"/>
                    <a:gd name="T44" fmla="*/ 2769 w 3875"/>
                    <a:gd name="T45" fmla="*/ 674 h 3788"/>
                    <a:gd name="T46" fmla="*/ 2761 w 3875"/>
                    <a:gd name="T47" fmla="*/ 144 h 3788"/>
                    <a:gd name="T48" fmla="*/ 2231 w 3875"/>
                    <a:gd name="T49" fmla="*/ 152 h 3788"/>
                    <a:gd name="T50" fmla="*/ 1007 w 3875"/>
                    <a:gd name="T51" fmla="*/ 1413 h 3788"/>
                    <a:gd name="T52" fmla="*/ 3141 w 3875"/>
                    <a:gd name="T53" fmla="*/ 2139 h 3788"/>
                    <a:gd name="T54" fmla="*/ 3508 w 3875"/>
                    <a:gd name="T55" fmla="*/ 2246 h 3788"/>
                    <a:gd name="T56" fmla="*/ 3592 w 3875"/>
                    <a:gd name="T57" fmla="*/ 1924 h 3788"/>
                    <a:gd name="T58" fmla="*/ 2846 w 3875"/>
                    <a:gd name="T59" fmla="*/ 268 h 3788"/>
                    <a:gd name="T60" fmla="*/ 3141 w 3875"/>
                    <a:gd name="T61" fmla="*/ 2139 h 3788"/>
                    <a:gd name="T62" fmla="*/ 2575 w 3875"/>
                    <a:gd name="T63" fmla="*/ 874 h 3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75" h="3788">
                      <a:moveTo>
                        <a:pt x="3549" y="2212"/>
                      </a:moveTo>
                      <a:cubicBezTo>
                        <a:pt x="3875" y="2538"/>
                        <a:pt x="3875" y="2538"/>
                        <a:pt x="3875" y="2538"/>
                      </a:cubicBezTo>
                      <a:cubicBezTo>
                        <a:pt x="3875" y="2913"/>
                        <a:pt x="3875" y="2913"/>
                        <a:pt x="3875" y="2913"/>
                      </a:cubicBezTo>
                      <a:moveTo>
                        <a:pt x="3195" y="2218"/>
                      </a:moveTo>
                      <a:cubicBezTo>
                        <a:pt x="2875" y="2538"/>
                        <a:pt x="2875" y="2538"/>
                        <a:pt x="2875" y="2538"/>
                      </a:cubicBezTo>
                      <a:cubicBezTo>
                        <a:pt x="2875" y="2913"/>
                        <a:pt x="2875" y="2913"/>
                        <a:pt x="2875" y="2913"/>
                      </a:cubicBezTo>
                      <a:moveTo>
                        <a:pt x="1000" y="1413"/>
                      </a:moveTo>
                      <a:cubicBezTo>
                        <a:pt x="655" y="1413"/>
                        <a:pt x="375" y="1693"/>
                        <a:pt x="375" y="2038"/>
                      </a:cubicBezTo>
                      <a:cubicBezTo>
                        <a:pt x="375" y="3788"/>
                        <a:pt x="375" y="3788"/>
                        <a:pt x="375" y="3788"/>
                      </a:cubicBezTo>
                      <a:cubicBezTo>
                        <a:pt x="1625" y="3788"/>
                        <a:pt x="1625" y="3788"/>
                        <a:pt x="1625" y="3788"/>
                      </a:cubicBezTo>
                      <a:cubicBezTo>
                        <a:pt x="1625" y="2038"/>
                        <a:pt x="1625" y="2038"/>
                        <a:pt x="1625" y="2038"/>
                      </a:cubicBezTo>
                      <a:cubicBezTo>
                        <a:pt x="1625" y="1693"/>
                        <a:pt x="1345" y="1413"/>
                        <a:pt x="1000" y="1413"/>
                      </a:cubicBezTo>
                      <a:close/>
                      <a:moveTo>
                        <a:pt x="0" y="3788"/>
                      </a:moveTo>
                      <a:cubicBezTo>
                        <a:pt x="2000" y="3788"/>
                        <a:pt x="2000" y="3788"/>
                        <a:pt x="2000" y="3788"/>
                      </a:cubicBezTo>
                      <a:moveTo>
                        <a:pt x="1000" y="2038"/>
                      </a:moveTo>
                      <a:cubicBezTo>
                        <a:pt x="931" y="2038"/>
                        <a:pt x="875" y="2094"/>
                        <a:pt x="875" y="2163"/>
                      </a:cubicBezTo>
                      <a:cubicBezTo>
                        <a:pt x="875" y="2232"/>
                        <a:pt x="931" y="2288"/>
                        <a:pt x="1000" y="2288"/>
                      </a:cubicBezTo>
                      <a:cubicBezTo>
                        <a:pt x="1069" y="2288"/>
                        <a:pt x="1125" y="2232"/>
                        <a:pt x="1125" y="2163"/>
                      </a:cubicBezTo>
                      <a:cubicBezTo>
                        <a:pt x="1125" y="2094"/>
                        <a:pt x="1069" y="2038"/>
                        <a:pt x="1000" y="2038"/>
                      </a:cubicBezTo>
                      <a:close/>
                      <a:moveTo>
                        <a:pt x="3054" y="1920"/>
                      </a:moveTo>
                      <a:cubicBezTo>
                        <a:pt x="3518" y="1722"/>
                        <a:pt x="3518" y="1722"/>
                        <a:pt x="3518" y="1722"/>
                      </a:cubicBezTo>
                      <a:moveTo>
                        <a:pt x="1604" y="1875"/>
                      </a:moveTo>
                      <a:cubicBezTo>
                        <a:pt x="2769" y="674"/>
                        <a:pt x="2769" y="674"/>
                        <a:pt x="2769" y="674"/>
                      </a:cubicBezTo>
                      <a:cubicBezTo>
                        <a:pt x="2913" y="526"/>
                        <a:pt x="2910" y="288"/>
                        <a:pt x="2761" y="144"/>
                      </a:cubicBezTo>
                      <a:cubicBezTo>
                        <a:pt x="2613" y="0"/>
                        <a:pt x="2375" y="3"/>
                        <a:pt x="2231" y="152"/>
                      </a:cubicBezTo>
                      <a:cubicBezTo>
                        <a:pt x="1007" y="1413"/>
                        <a:pt x="1007" y="1413"/>
                        <a:pt x="1007" y="1413"/>
                      </a:cubicBezTo>
                      <a:moveTo>
                        <a:pt x="3141" y="2139"/>
                      </a:moveTo>
                      <a:cubicBezTo>
                        <a:pt x="3202" y="2278"/>
                        <a:pt x="3375" y="2333"/>
                        <a:pt x="3508" y="2246"/>
                      </a:cubicBezTo>
                      <a:cubicBezTo>
                        <a:pt x="3612" y="2178"/>
                        <a:pt x="3643" y="2038"/>
                        <a:pt x="3592" y="1924"/>
                      </a:cubicBezTo>
                      <a:cubicBezTo>
                        <a:pt x="2846" y="268"/>
                        <a:pt x="2846" y="268"/>
                        <a:pt x="2846" y="268"/>
                      </a:cubicBezTo>
                      <a:moveTo>
                        <a:pt x="3141" y="2139"/>
                      </a:moveTo>
                      <a:cubicBezTo>
                        <a:pt x="2575" y="874"/>
                        <a:pt x="2575" y="874"/>
                        <a:pt x="2575" y="874"/>
                      </a:cubicBezTo>
                    </a:path>
                  </a:pathLst>
                </a:custGeom>
                <a:noFill/>
                <a:ln w="15875" cap="flat" cmpd="sng" algn="ctr">
                  <a:solidFill>
                    <a:schemeClr val="bg2"/>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896042"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ysClr val="windowText" lastClr="000000"/>
                    </a:solidFill>
                    <a:effectLst/>
                    <a:uLnTx/>
                    <a:uFillTx/>
                    <a:latin typeface="Segoe UI Semilight"/>
                    <a:ea typeface="+mn-ea"/>
                    <a:cs typeface="+mn-cs"/>
                  </a:endParaRPr>
                </a:p>
              </p:txBody>
            </p:sp>
          </p:grpSp>
          <p:grpSp>
            <p:nvGrpSpPr>
              <p:cNvPr id="117" name="icon">
                <a:extLst>
                  <a:ext uri="{FF2B5EF4-FFF2-40B4-BE49-F238E27FC236}">
                    <a16:creationId xmlns:a16="http://schemas.microsoft.com/office/drawing/2014/main" id="{4BF6007E-E161-3A43-B6C0-C2E86AD04FC3}"/>
                  </a:ext>
                  <a:ext uri="{C183D7F6-B498-43B3-948B-1728B52AA6E4}">
                    <adec:decorative xmlns:adec="http://schemas.microsoft.com/office/drawing/2017/decorative" val="1"/>
                  </a:ext>
                </a:extLst>
              </p:cNvPr>
              <p:cNvGrpSpPr/>
              <p:nvPr/>
            </p:nvGrpSpPr>
            <p:grpSpPr>
              <a:xfrm>
                <a:off x="6931047" y="2195320"/>
                <a:ext cx="478839" cy="478839"/>
                <a:chOff x="5451288" y="2062754"/>
                <a:chExt cx="640081" cy="640079"/>
              </a:xfrm>
            </p:grpSpPr>
            <p:sp>
              <p:nvSpPr>
                <p:cNvPr id="137" name="Oval 306">
                  <a:extLst>
                    <a:ext uri="{FF2B5EF4-FFF2-40B4-BE49-F238E27FC236}">
                      <a16:creationId xmlns:a16="http://schemas.microsoft.com/office/drawing/2014/main" id="{B2D82F27-BBCB-B94D-B29C-995FFBDC1B03}"/>
                    </a:ext>
                  </a:extLst>
                </p:cNvPr>
                <p:cNvSpPr/>
                <p:nvPr/>
              </p:nvSpPr>
              <p:spPr bwMode="auto">
                <a:xfrm>
                  <a:off x="5451288" y="2062754"/>
                  <a:ext cx="640081" cy="640079"/>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38" name="ShoppingCart_E7BF">
                  <a:extLst>
                    <a:ext uri="{FF2B5EF4-FFF2-40B4-BE49-F238E27FC236}">
                      <a16:creationId xmlns:a16="http://schemas.microsoft.com/office/drawing/2014/main" id="{0222D761-6E55-9B4C-B67E-D8194FD4FE3F}"/>
                    </a:ext>
                  </a:extLst>
                </p:cNvPr>
                <p:cNvSpPr>
                  <a:spLocks noChangeAspect="1" noEditPoints="1"/>
                </p:cNvSpPr>
                <p:nvPr/>
              </p:nvSpPr>
              <p:spPr bwMode="auto">
                <a:xfrm>
                  <a:off x="5611505" y="2246896"/>
                  <a:ext cx="319636" cy="271803"/>
                </a:xfrm>
                <a:custGeom>
                  <a:avLst/>
                  <a:gdLst>
                    <a:gd name="T0" fmla="*/ 3368 w 3817"/>
                    <a:gd name="T1" fmla="*/ 2994 h 3244"/>
                    <a:gd name="T2" fmla="*/ 3119 w 3817"/>
                    <a:gd name="T3" fmla="*/ 3244 h 3244"/>
                    <a:gd name="T4" fmla="*/ 2869 w 3817"/>
                    <a:gd name="T5" fmla="*/ 2994 h 3244"/>
                    <a:gd name="T6" fmla="*/ 3119 w 3817"/>
                    <a:gd name="T7" fmla="*/ 2745 h 3244"/>
                    <a:gd name="T8" fmla="*/ 3368 w 3817"/>
                    <a:gd name="T9" fmla="*/ 2994 h 3244"/>
                    <a:gd name="T10" fmla="*/ 1372 w 3817"/>
                    <a:gd name="T11" fmla="*/ 2745 h 3244"/>
                    <a:gd name="T12" fmla="*/ 1123 w 3817"/>
                    <a:gd name="T13" fmla="*/ 2994 h 3244"/>
                    <a:gd name="T14" fmla="*/ 1372 w 3817"/>
                    <a:gd name="T15" fmla="*/ 3244 h 3244"/>
                    <a:gd name="T16" fmla="*/ 1622 w 3817"/>
                    <a:gd name="T17" fmla="*/ 2994 h 3244"/>
                    <a:gd name="T18" fmla="*/ 1372 w 3817"/>
                    <a:gd name="T19" fmla="*/ 2745 h 3244"/>
                    <a:gd name="T20" fmla="*/ 0 w 3817"/>
                    <a:gd name="T21" fmla="*/ 0 h 3244"/>
                    <a:gd name="T22" fmla="*/ 457 w 3817"/>
                    <a:gd name="T23" fmla="*/ 0 h 3244"/>
                    <a:gd name="T24" fmla="*/ 1372 w 3817"/>
                    <a:gd name="T25" fmla="*/ 2745 h 3244"/>
                    <a:gd name="T26" fmla="*/ 3119 w 3817"/>
                    <a:gd name="T27" fmla="*/ 2745 h 3244"/>
                    <a:gd name="T28" fmla="*/ 1123 w 3817"/>
                    <a:gd name="T29" fmla="*/ 1996 h 3244"/>
                    <a:gd name="T30" fmla="*/ 3318 w 3817"/>
                    <a:gd name="T31" fmla="*/ 1996 h 3244"/>
                    <a:gd name="T32" fmla="*/ 3817 w 3817"/>
                    <a:gd name="T33" fmla="*/ 499 h 3244"/>
                    <a:gd name="T34" fmla="*/ 624 w 3817"/>
                    <a:gd name="T35" fmla="*/ 499 h 3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17" h="3244">
                      <a:moveTo>
                        <a:pt x="3368" y="2994"/>
                      </a:moveTo>
                      <a:cubicBezTo>
                        <a:pt x="3368" y="3132"/>
                        <a:pt x="3257" y="3244"/>
                        <a:pt x="3119" y="3244"/>
                      </a:cubicBezTo>
                      <a:cubicBezTo>
                        <a:pt x="2981" y="3244"/>
                        <a:pt x="2869" y="3132"/>
                        <a:pt x="2869" y="2994"/>
                      </a:cubicBezTo>
                      <a:cubicBezTo>
                        <a:pt x="2869" y="2856"/>
                        <a:pt x="2981" y="2745"/>
                        <a:pt x="3119" y="2745"/>
                      </a:cubicBezTo>
                      <a:cubicBezTo>
                        <a:pt x="3257" y="2745"/>
                        <a:pt x="3368" y="2856"/>
                        <a:pt x="3368" y="2994"/>
                      </a:cubicBezTo>
                      <a:close/>
                      <a:moveTo>
                        <a:pt x="1372" y="2745"/>
                      </a:moveTo>
                      <a:cubicBezTo>
                        <a:pt x="1234" y="2745"/>
                        <a:pt x="1123" y="2856"/>
                        <a:pt x="1123" y="2994"/>
                      </a:cubicBezTo>
                      <a:cubicBezTo>
                        <a:pt x="1123" y="3132"/>
                        <a:pt x="1234" y="3244"/>
                        <a:pt x="1372" y="3244"/>
                      </a:cubicBezTo>
                      <a:cubicBezTo>
                        <a:pt x="1510" y="3244"/>
                        <a:pt x="1622" y="3132"/>
                        <a:pt x="1622" y="2994"/>
                      </a:cubicBezTo>
                      <a:cubicBezTo>
                        <a:pt x="1622" y="2856"/>
                        <a:pt x="1510" y="2745"/>
                        <a:pt x="1372" y="2745"/>
                      </a:cubicBezTo>
                      <a:close/>
                      <a:moveTo>
                        <a:pt x="0" y="0"/>
                      </a:moveTo>
                      <a:cubicBezTo>
                        <a:pt x="457" y="0"/>
                        <a:pt x="457" y="0"/>
                        <a:pt x="457" y="0"/>
                      </a:cubicBezTo>
                      <a:cubicBezTo>
                        <a:pt x="1372" y="2745"/>
                        <a:pt x="1372" y="2745"/>
                        <a:pt x="1372" y="2745"/>
                      </a:cubicBezTo>
                      <a:cubicBezTo>
                        <a:pt x="3119" y="2745"/>
                        <a:pt x="3119" y="2745"/>
                        <a:pt x="3119" y="2745"/>
                      </a:cubicBezTo>
                      <a:moveTo>
                        <a:pt x="1123" y="1996"/>
                      </a:moveTo>
                      <a:cubicBezTo>
                        <a:pt x="3318" y="1996"/>
                        <a:pt x="3318" y="1996"/>
                        <a:pt x="3318" y="1996"/>
                      </a:cubicBezTo>
                      <a:cubicBezTo>
                        <a:pt x="3817" y="499"/>
                        <a:pt x="3817" y="499"/>
                        <a:pt x="3817" y="499"/>
                      </a:cubicBezTo>
                      <a:cubicBezTo>
                        <a:pt x="624" y="499"/>
                        <a:pt x="624" y="499"/>
                        <a:pt x="624" y="499"/>
                      </a:cubicBezTo>
                    </a:path>
                  </a:pathLst>
                </a:custGeom>
                <a:noFill/>
                <a:ln w="1587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a:ln>
                      <a:noFill/>
                    </a:ln>
                    <a:gradFill>
                      <a:gsLst>
                        <a:gs pos="0">
                          <a:srgbClr val="505050"/>
                        </a:gs>
                        <a:gs pos="100000">
                          <a:srgbClr val="505050"/>
                        </a:gs>
                      </a:gsLst>
                      <a:lin ang="5400000" scaled="1"/>
                    </a:gradFill>
                    <a:effectLst/>
                    <a:uLnTx/>
                    <a:uFillTx/>
                    <a:latin typeface="Segoe UI Semilight"/>
                  </a:endParaRPr>
                </a:p>
              </p:txBody>
            </p:sp>
          </p:grpSp>
          <p:grpSp>
            <p:nvGrpSpPr>
              <p:cNvPr id="118" name="icon">
                <a:extLst>
                  <a:ext uri="{FF2B5EF4-FFF2-40B4-BE49-F238E27FC236}">
                    <a16:creationId xmlns:a16="http://schemas.microsoft.com/office/drawing/2014/main" id="{4B4683AC-3D88-6644-9C4E-06624A0BA5E3}"/>
                  </a:ext>
                  <a:ext uri="{C183D7F6-B498-43B3-948B-1728B52AA6E4}">
                    <adec:decorative xmlns:adec="http://schemas.microsoft.com/office/drawing/2017/decorative" val="1"/>
                  </a:ext>
                </a:extLst>
              </p:cNvPr>
              <p:cNvGrpSpPr/>
              <p:nvPr/>
            </p:nvGrpSpPr>
            <p:grpSpPr>
              <a:xfrm>
                <a:off x="4898517" y="4389909"/>
                <a:ext cx="469497" cy="469497"/>
                <a:chOff x="1711096" y="3039667"/>
                <a:chExt cx="640080" cy="640080"/>
              </a:xfrm>
            </p:grpSpPr>
            <p:sp>
              <p:nvSpPr>
                <p:cNvPr id="135" name="Oval 304">
                  <a:extLst>
                    <a:ext uri="{FF2B5EF4-FFF2-40B4-BE49-F238E27FC236}">
                      <a16:creationId xmlns:a16="http://schemas.microsoft.com/office/drawing/2014/main" id="{DFD86DAE-2FF0-5742-8C4A-32349E0B35F8}"/>
                    </a:ext>
                  </a:extLst>
                </p:cNvPr>
                <p:cNvSpPr/>
                <p:nvPr/>
              </p:nvSpPr>
              <p:spPr bwMode="auto">
                <a:xfrm>
                  <a:off x="1711096" y="3039667"/>
                  <a:ext cx="640080" cy="640080"/>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36" name="Freeform 13">
                  <a:extLst>
                    <a:ext uri="{FF2B5EF4-FFF2-40B4-BE49-F238E27FC236}">
                      <a16:creationId xmlns:a16="http://schemas.microsoft.com/office/drawing/2014/main" id="{FB5FFBF4-E225-5749-9C0D-75031F20F112}"/>
                    </a:ext>
                  </a:extLst>
                </p:cNvPr>
                <p:cNvSpPr>
                  <a:spLocks noEditPoints="1"/>
                </p:cNvSpPr>
                <p:nvPr/>
              </p:nvSpPr>
              <p:spPr bwMode="auto">
                <a:xfrm>
                  <a:off x="1878869" y="3208838"/>
                  <a:ext cx="312379" cy="290066"/>
                </a:xfrm>
                <a:custGeom>
                  <a:avLst/>
                  <a:gdLst>
                    <a:gd name="T0" fmla="*/ 27 w 349"/>
                    <a:gd name="T1" fmla="*/ 296 h 323"/>
                    <a:gd name="T2" fmla="*/ 54 w 349"/>
                    <a:gd name="T3" fmla="*/ 268 h 323"/>
                    <a:gd name="T4" fmla="*/ 81 w 349"/>
                    <a:gd name="T5" fmla="*/ 296 h 323"/>
                    <a:gd name="T6" fmla="*/ 54 w 349"/>
                    <a:gd name="T7" fmla="*/ 323 h 323"/>
                    <a:gd name="T8" fmla="*/ 27 w 349"/>
                    <a:gd name="T9" fmla="*/ 296 h 323"/>
                    <a:gd name="T10" fmla="*/ 183 w 349"/>
                    <a:gd name="T11" fmla="*/ 323 h 323"/>
                    <a:gd name="T12" fmla="*/ 210 w 349"/>
                    <a:gd name="T13" fmla="*/ 296 h 323"/>
                    <a:gd name="T14" fmla="*/ 183 w 349"/>
                    <a:gd name="T15" fmla="*/ 268 h 323"/>
                    <a:gd name="T16" fmla="*/ 155 w 349"/>
                    <a:gd name="T17" fmla="*/ 296 h 323"/>
                    <a:gd name="T18" fmla="*/ 183 w 349"/>
                    <a:gd name="T19" fmla="*/ 323 h 323"/>
                    <a:gd name="T20" fmla="*/ 194 w 349"/>
                    <a:gd name="T21" fmla="*/ 192 h 323"/>
                    <a:gd name="T22" fmla="*/ 159 w 349"/>
                    <a:gd name="T23" fmla="*/ 85 h 323"/>
                    <a:gd name="T24" fmla="*/ 110 w 349"/>
                    <a:gd name="T25" fmla="*/ 39 h 323"/>
                    <a:gd name="T26" fmla="*/ 22 w 349"/>
                    <a:gd name="T27" fmla="*/ 39 h 323"/>
                    <a:gd name="T28" fmla="*/ 0 w 349"/>
                    <a:gd name="T29" fmla="*/ 61 h 323"/>
                    <a:gd name="T30" fmla="*/ 0 w 349"/>
                    <a:gd name="T31" fmla="*/ 296 h 323"/>
                    <a:gd name="T32" fmla="*/ 27 w 349"/>
                    <a:gd name="T33" fmla="*/ 296 h 323"/>
                    <a:gd name="T34" fmla="*/ 81 w 349"/>
                    <a:gd name="T35" fmla="*/ 296 h 323"/>
                    <a:gd name="T36" fmla="*/ 155 w 349"/>
                    <a:gd name="T37" fmla="*/ 296 h 323"/>
                    <a:gd name="T38" fmla="*/ 210 w 349"/>
                    <a:gd name="T39" fmla="*/ 296 h 323"/>
                    <a:gd name="T40" fmla="*/ 235 w 349"/>
                    <a:gd name="T41" fmla="*/ 296 h 323"/>
                    <a:gd name="T42" fmla="*/ 235 w 349"/>
                    <a:gd name="T43" fmla="*/ 0 h 323"/>
                    <a:gd name="T44" fmla="*/ 235 w 349"/>
                    <a:gd name="T45" fmla="*/ 272 h 323"/>
                    <a:gd name="T46" fmla="*/ 349 w 349"/>
                    <a:gd name="T47" fmla="*/ 272 h 323"/>
                    <a:gd name="T48" fmla="*/ 0 w 349"/>
                    <a:gd name="T49" fmla="*/ 139 h 323"/>
                    <a:gd name="T50" fmla="*/ 81 w 349"/>
                    <a:gd name="T51" fmla="*/ 139 h 323"/>
                    <a:gd name="T52" fmla="*/ 81 w 349"/>
                    <a:gd name="T53" fmla="*/ 192 h 323"/>
                    <a:gd name="T54" fmla="*/ 235 w 349"/>
                    <a:gd name="T55" fmla="*/ 192 h 323"/>
                    <a:gd name="T56" fmla="*/ 315 w 349"/>
                    <a:gd name="T57" fmla="*/ 35 h 323"/>
                    <a:gd name="T58" fmla="*/ 281 w 349"/>
                    <a:gd name="T59" fmla="*/ 35 h 323"/>
                    <a:gd name="T60" fmla="*/ 281 w 349"/>
                    <a:gd name="T61" fmla="*/ 68 h 323"/>
                    <a:gd name="T62" fmla="*/ 315 w 349"/>
                    <a:gd name="T63" fmla="*/ 68 h 323"/>
                    <a:gd name="T64" fmla="*/ 315 w 349"/>
                    <a:gd name="T65" fmla="*/ 35 h 323"/>
                    <a:gd name="T66" fmla="*/ 315 w 349"/>
                    <a:gd name="T67" fmla="*/ 112 h 323"/>
                    <a:gd name="T68" fmla="*/ 281 w 349"/>
                    <a:gd name="T69" fmla="*/ 112 h 323"/>
                    <a:gd name="T70" fmla="*/ 281 w 349"/>
                    <a:gd name="T71" fmla="*/ 145 h 323"/>
                    <a:gd name="T72" fmla="*/ 315 w 349"/>
                    <a:gd name="T73" fmla="*/ 145 h 323"/>
                    <a:gd name="T74" fmla="*/ 315 w 349"/>
                    <a:gd name="T75" fmla="*/ 112 h 323"/>
                    <a:gd name="T76" fmla="*/ 315 w 349"/>
                    <a:gd name="T77" fmla="*/ 189 h 323"/>
                    <a:gd name="T78" fmla="*/ 281 w 349"/>
                    <a:gd name="T79" fmla="*/ 189 h 323"/>
                    <a:gd name="T80" fmla="*/ 281 w 349"/>
                    <a:gd name="T81" fmla="*/ 222 h 323"/>
                    <a:gd name="T82" fmla="*/ 315 w 349"/>
                    <a:gd name="T83" fmla="*/ 222 h 323"/>
                    <a:gd name="T84" fmla="*/ 315 w 349"/>
                    <a:gd name="T85" fmla="*/ 18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9" h="323">
                      <a:moveTo>
                        <a:pt x="27" y="296"/>
                      </a:moveTo>
                      <a:cubicBezTo>
                        <a:pt x="27" y="281"/>
                        <a:pt x="39" y="268"/>
                        <a:pt x="54" y="268"/>
                      </a:cubicBezTo>
                      <a:cubicBezTo>
                        <a:pt x="69" y="268"/>
                        <a:pt x="81" y="281"/>
                        <a:pt x="81" y="296"/>
                      </a:cubicBezTo>
                      <a:cubicBezTo>
                        <a:pt x="81" y="311"/>
                        <a:pt x="69" y="323"/>
                        <a:pt x="54" y="323"/>
                      </a:cubicBezTo>
                      <a:cubicBezTo>
                        <a:pt x="39" y="323"/>
                        <a:pt x="27" y="311"/>
                        <a:pt x="27" y="296"/>
                      </a:cubicBezTo>
                      <a:close/>
                      <a:moveTo>
                        <a:pt x="183" y="323"/>
                      </a:moveTo>
                      <a:cubicBezTo>
                        <a:pt x="198" y="323"/>
                        <a:pt x="210" y="311"/>
                        <a:pt x="210" y="296"/>
                      </a:cubicBezTo>
                      <a:cubicBezTo>
                        <a:pt x="210" y="281"/>
                        <a:pt x="198" y="268"/>
                        <a:pt x="183" y="268"/>
                      </a:cubicBezTo>
                      <a:cubicBezTo>
                        <a:pt x="167" y="268"/>
                        <a:pt x="155" y="281"/>
                        <a:pt x="155" y="296"/>
                      </a:cubicBezTo>
                      <a:cubicBezTo>
                        <a:pt x="155" y="311"/>
                        <a:pt x="167" y="323"/>
                        <a:pt x="183" y="323"/>
                      </a:cubicBezTo>
                      <a:close/>
                      <a:moveTo>
                        <a:pt x="194" y="192"/>
                      </a:moveTo>
                      <a:cubicBezTo>
                        <a:pt x="159" y="85"/>
                        <a:pt x="159" y="85"/>
                        <a:pt x="159" y="85"/>
                      </a:cubicBezTo>
                      <a:cubicBezTo>
                        <a:pt x="150" y="62"/>
                        <a:pt x="135" y="39"/>
                        <a:pt x="110" y="39"/>
                      </a:cubicBezTo>
                      <a:cubicBezTo>
                        <a:pt x="22" y="39"/>
                        <a:pt x="22" y="39"/>
                        <a:pt x="22" y="39"/>
                      </a:cubicBezTo>
                      <a:cubicBezTo>
                        <a:pt x="10" y="39"/>
                        <a:pt x="0" y="49"/>
                        <a:pt x="0" y="61"/>
                      </a:cubicBezTo>
                      <a:cubicBezTo>
                        <a:pt x="0" y="296"/>
                        <a:pt x="0" y="296"/>
                        <a:pt x="0" y="296"/>
                      </a:cubicBezTo>
                      <a:cubicBezTo>
                        <a:pt x="27" y="296"/>
                        <a:pt x="27" y="296"/>
                        <a:pt x="27" y="296"/>
                      </a:cubicBezTo>
                      <a:moveTo>
                        <a:pt x="81" y="296"/>
                      </a:moveTo>
                      <a:cubicBezTo>
                        <a:pt x="155" y="296"/>
                        <a:pt x="155" y="296"/>
                        <a:pt x="155" y="296"/>
                      </a:cubicBezTo>
                      <a:moveTo>
                        <a:pt x="210" y="296"/>
                      </a:moveTo>
                      <a:cubicBezTo>
                        <a:pt x="235" y="296"/>
                        <a:pt x="235" y="296"/>
                        <a:pt x="235" y="296"/>
                      </a:cubicBezTo>
                      <a:cubicBezTo>
                        <a:pt x="235" y="0"/>
                        <a:pt x="235" y="0"/>
                        <a:pt x="235" y="0"/>
                      </a:cubicBezTo>
                      <a:moveTo>
                        <a:pt x="235" y="272"/>
                      </a:moveTo>
                      <a:cubicBezTo>
                        <a:pt x="349" y="272"/>
                        <a:pt x="349" y="272"/>
                        <a:pt x="349" y="272"/>
                      </a:cubicBezTo>
                      <a:moveTo>
                        <a:pt x="0" y="139"/>
                      </a:moveTo>
                      <a:cubicBezTo>
                        <a:pt x="81" y="139"/>
                        <a:pt x="81" y="139"/>
                        <a:pt x="81" y="139"/>
                      </a:cubicBezTo>
                      <a:cubicBezTo>
                        <a:pt x="81" y="192"/>
                        <a:pt x="81" y="192"/>
                        <a:pt x="81" y="192"/>
                      </a:cubicBezTo>
                      <a:cubicBezTo>
                        <a:pt x="235" y="192"/>
                        <a:pt x="235" y="192"/>
                        <a:pt x="235" y="192"/>
                      </a:cubicBezTo>
                      <a:moveTo>
                        <a:pt x="315" y="35"/>
                      </a:moveTo>
                      <a:cubicBezTo>
                        <a:pt x="281" y="35"/>
                        <a:pt x="281" y="35"/>
                        <a:pt x="281" y="35"/>
                      </a:cubicBezTo>
                      <a:cubicBezTo>
                        <a:pt x="281" y="68"/>
                        <a:pt x="281" y="68"/>
                        <a:pt x="281" y="68"/>
                      </a:cubicBezTo>
                      <a:cubicBezTo>
                        <a:pt x="315" y="68"/>
                        <a:pt x="315" y="68"/>
                        <a:pt x="315" y="68"/>
                      </a:cubicBezTo>
                      <a:lnTo>
                        <a:pt x="315" y="35"/>
                      </a:lnTo>
                      <a:close/>
                      <a:moveTo>
                        <a:pt x="315" y="112"/>
                      </a:moveTo>
                      <a:cubicBezTo>
                        <a:pt x="281" y="112"/>
                        <a:pt x="281" y="112"/>
                        <a:pt x="281" y="112"/>
                      </a:cubicBezTo>
                      <a:cubicBezTo>
                        <a:pt x="281" y="145"/>
                        <a:pt x="281" y="145"/>
                        <a:pt x="281" y="145"/>
                      </a:cubicBezTo>
                      <a:cubicBezTo>
                        <a:pt x="315" y="145"/>
                        <a:pt x="315" y="145"/>
                        <a:pt x="315" y="145"/>
                      </a:cubicBezTo>
                      <a:lnTo>
                        <a:pt x="315" y="112"/>
                      </a:lnTo>
                      <a:close/>
                      <a:moveTo>
                        <a:pt x="315" y="189"/>
                      </a:moveTo>
                      <a:cubicBezTo>
                        <a:pt x="281" y="189"/>
                        <a:pt x="281" y="189"/>
                        <a:pt x="281" y="189"/>
                      </a:cubicBezTo>
                      <a:cubicBezTo>
                        <a:pt x="281" y="222"/>
                        <a:pt x="281" y="222"/>
                        <a:pt x="281" y="222"/>
                      </a:cubicBezTo>
                      <a:cubicBezTo>
                        <a:pt x="315" y="222"/>
                        <a:pt x="315" y="222"/>
                        <a:pt x="315" y="222"/>
                      </a:cubicBezTo>
                      <a:lnTo>
                        <a:pt x="315" y="189"/>
                      </a:lnTo>
                      <a:close/>
                    </a:path>
                  </a:pathLst>
                </a:custGeom>
                <a:noFill/>
                <a:ln w="15875" cap="flat" cmpd="sng" algn="ctr">
                  <a:solidFill>
                    <a:schemeClr val="bg2"/>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896042"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ysClr val="windowText" lastClr="000000"/>
                    </a:solidFill>
                    <a:effectLst/>
                    <a:uLnTx/>
                    <a:uFillTx/>
                    <a:latin typeface="Segoe UI Semilight"/>
                    <a:ea typeface="+mn-ea"/>
                    <a:cs typeface="+mn-cs"/>
                  </a:endParaRPr>
                </a:p>
              </p:txBody>
            </p:sp>
          </p:grpSp>
          <p:grpSp>
            <p:nvGrpSpPr>
              <p:cNvPr id="119" name="icon">
                <a:extLst>
                  <a:ext uri="{FF2B5EF4-FFF2-40B4-BE49-F238E27FC236}">
                    <a16:creationId xmlns:a16="http://schemas.microsoft.com/office/drawing/2014/main" id="{D566E2D7-605D-684C-B294-051AF45F7483}"/>
                  </a:ext>
                  <a:ext uri="{C183D7F6-B498-43B3-948B-1728B52AA6E4}">
                    <adec:decorative xmlns:adec="http://schemas.microsoft.com/office/drawing/2017/decorative" val="1"/>
                  </a:ext>
                </a:extLst>
              </p:cNvPr>
              <p:cNvGrpSpPr/>
              <p:nvPr/>
            </p:nvGrpSpPr>
            <p:grpSpPr>
              <a:xfrm>
                <a:off x="5462312" y="2540410"/>
                <a:ext cx="461041" cy="461041"/>
                <a:chOff x="3019691" y="4120975"/>
                <a:chExt cx="640079" cy="640079"/>
              </a:xfrm>
            </p:grpSpPr>
            <p:sp>
              <p:nvSpPr>
                <p:cNvPr id="133" name="Oval 302">
                  <a:extLst>
                    <a:ext uri="{FF2B5EF4-FFF2-40B4-BE49-F238E27FC236}">
                      <a16:creationId xmlns:a16="http://schemas.microsoft.com/office/drawing/2014/main" id="{4CA6A385-3C14-4946-AB59-13259D671F6C}"/>
                    </a:ext>
                  </a:extLst>
                </p:cNvPr>
                <p:cNvSpPr/>
                <p:nvPr/>
              </p:nvSpPr>
              <p:spPr bwMode="auto">
                <a:xfrm>
                  <a:off x="3019691" y="4120975"/>
                  <a:ext cx="640079" cy="640079"/>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34" name="Freeform 5">
                  <a:extLst>
                    <a:ext uri="{FF2B5EF4-FFF2-40B4-BE49-F238E27FC236}">
                      <a16:creationId xmlns:a16="http://schemas.microsoft.com/office/drawing/2014/main" id="{47362F5A-452C-404F-AE7F-CB77658E74A9}"/>
                    </a:ext>
                  </a:extLst>
                </p:cNvPr>
                <p:cNvSpPr>
                  <a:spLocks noEditPoints="1"/>
                </p:cNvSpPr>
                <p:nvPr/>
              </p:nvSpPr>
              <p:spPr bwMode="auto">
                <a:xfrm>
                  <a:off x="3185649" y="4348319"/>
                  <a:ext cx="308171" cy="185404"/>
                </a:xfrm>
                <a:custGeom>
                  <a:avLst/>
                  <a:gdLst>
                    <a:gd name="T0" fmla="*/ 27 w 339"/>
                    <a:gd name="T1" fmla="*/ 70 h 204"/>
                    <a:gd name="T2" fmla="*/ 287 w 339"/>
                    <a:gd name="T3" fmla="*/ 70 h 204"/>
                    <a:gd name="T4" fmla="*/ 339 w 339"/>
                    <a:gd name="T5" fmla="*/ 122 h 204"/>
                    <a:gd name="T6" fmla="*/ 339 w 339"/>
                    <a:gd name="T7" fmla="*/ 160 h 204"/>
                    <a:gd name="T8" fmla="*/ 318 w 339"/>
                    <a:gd name="T9" fmla="*/ 182 h 204"/>
                    <a:gd name="T10" fmla="*/ 294 w 339"/>
                    <a:gd name="T11" fmla="*/ 182 h 204"/>
                    <a:gd name="T12" fmla="*/ 297 w 339"/>
                    <a:gd name="T13" fmla="*/ 168 h 204"/>
                    <a:gd name="T14" fmla="*/ 261 w 339"/>
                    <a:gd name="T15" fmla="*/ 131 h 204"/>
                    <a:gd name="T16" fmla="*/ 224 w 339"/>
                    <a:gd name="T17" fmla="*/ 168 h 204"/>
                    <a:gd name="T18" fmla="*/ 261 w 339"/>
                    <a:gd name="T19" fmla="*/ 204 h 204"/>
                    <a:gd name="T20" fmla="*/ 297 w 339"/>
                    <a:gd name="T21" fmla="*/ 168 h 204"/>
                    <a:gd name="T22" fmla="*/ 95 w 339"/>
                    <a:gd name="T23" fmla="*/ 168 h 204"/>
                    <a:gd name="T24" fmla="*/ 59 w 339"/>
                    <a:gd name="T25" fmla="*/ 131 h 204"/>
                    <a:gd name="T26" fmla="*/ 22 w 339"/>
                    <a:gd name="T27" fmla="*/ 168 h 204"/>
                    <a:gd name="T28" fmla="*/ 59 w 339"/>
                    <a:gd name="T29" fmla="*/ 204 h 204"/>
                    <a:gd name="T30" fmla="*/ 95 w 339"/>
                    <a:gd name="T31" fmla="*/ 168 h 204"/>
                    <a:gd name="T32" fmla="*/ 63 w 339"/>
                    <a:gd name="T33" fmla="*/ 0 h 204"/>
                    <a:gd name="T34" fmla="*/ 10 w 339"/>
                    <a:gd name="T35" fmla="*/ 105 h 204"/>
                    <a:gd name="T36" fmla="*/ 0 w 339"/>
                    <a:gd name="T37" fmla="*/ 139 h 204"/>
                    <a:gd name="T38" fmla="*/ 24 w 339"/>
                    <a:gd name="T39" fmla="*/ 178 h 204"/>
                    <a:gd name="T40" fmla="*/ 271 w 339"/>
                    <a:gd name="T41" fmla="*/ 70 h 204"/>
                    <a:gd name="T42" fmla="*/ 222 w 339"/>
                    <a:gd name="T43" fmla="*/ 15 h 204"/>
                    <a:gd name="T44" fmla="*/ 194 w 339"/>
                    <a:gd name="T45" fmla="*/ 0 h 204"/>
                    <a:gd name="T46" fmla="*/ 37 w 339"/>
                    <a:gd name="T47" fmla="*/ 0 h 204"/>
                    <a:gd name="T48" fmla="*/ 227 w 339"/>
                    <a:gd name="T49" fmla="*/ 182 h 204"/>
                    <a:gd name="T50" fmla="*/ 92 w 339"/>
                    <a:gd name="T51" fmla="*/ 182 h 204"/>
                    <a:gd name="T52" fmla="*/ 134 w 339"/>
                    <a:gd name="T53" fmla="*/ 182 h 204"/>
                    <a:gd name="T54" fmla="*/ 134 w 339"/>
                    <a:gd name="T5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9" h="204">
                      <a:moveTo>
                        <a:pt x="27" y="70"/>
                      </a:moveTo>
                      <a:cubicBezTo>
                        <a:pt x="287" y="70"/>
                        <a:pt x="287" y="70"/>
                        <a:pt x="287" y="70"/>
                      </a:cubicBezTo>
                      <a:cubicBezTo>
                        <a:pt x="316" y="70"/>
                        <a:pt x="339" y="94"/>
                        <a:pt x="339" y="122"/>
                      </a:cubicBezTo>
                      <a:cubicBezTo>
                        <a:pt x="339" y="160"/>
                        <a:pt x="339" y="160"/>
                        <a:pt x="339" y="160"/>
                      </a:cubicBezTo>
                      <a:cubicBezTo>
                        <a:pt x="339" y="172"/>
                        <a:pt x="330" y="182"/>
                        <a:pt x="318" y="182"/>
                      </a:cubicBezTo>
                      <a:cubicBezTo>
                        <a:pt x="294" y="182"/>
                        <a:pt x="294" y="182"/>
                        <a:pt x="294" y="182"/>
                      </a:cubicBezTo>
                      <a:moveTo>
                        <a:pt x="297" y="168"/>
                      </a:moveTo>
                      <a:cubicBezTo>
                        <a:pt x="297" y="148"/>
                        <a:pt x="281" y="131"/>
                        <a:pt x="261" y="131"/>
                      </a:cubicBezTo>
                      <a:cubicBezTo>
                        <a:pt x="241" y="131"/>
                        <a:pt x="224" y="148"/>
                        <a:pt x="224" y="168"/>
                      </a:cubicBezTo>
                      <a:cubicBezTo>
                        <a:pt x="224" y="188"/>
                        <a:pt x="241" y="204"/>
                        <a:pt x="261" y="204"/>
                      </a:cubicBezTo>
                      <a:cubicBezTo>
                        <a:pt x="281" y="204"/>
                        <a:pt x="297" y="188"/>
                        <a:pt x="297" y="168"/>
                      </a:cubicBezTo>
                      <a:close/>
                      <a:moveTo>
                        <a:pt x="95" y="168"/>
                      </a:moveTo>
                      <a:cubicBezTo>
                        <a:pt x="95" y="148"/>
                        <a:pt x="79" y="131"/>
                        <a:pt x="59" y="131"/>
                      </a:cubicBezTo>
                      <a:cubicBezTo>
                        <a:pt x="39" y="131"/>
                        <a:pt x="22" y="148"/>
                        <a:pt x="22" y="168"/>
                      </a:cubicBezTo>
                      <a:cubicBezTo>
                        <a:pt x="22" y="188"/>
                        <a:pt x="39" y="204"/>
                        <a:pt x="59" y="204"/>
                      </a:cubicBezTo>
                      <a:cubicBezTo>
                        <a:pt x="79" y="204"/>
                        <a:pt x="95" y="188"/>
                        <a:pt x="95" y="168"/>
                      </a:cubicBezTo>
                      <a:close/>
                      <a:moveTo>
                        <a:pt x="63" y="0"/>
                      </a:moveTo>
                      <a:cubicBezTo>
                        <a:pt x="63" y="0"/>
                        <a:pt x="20" y="84"/>
                        <a:pt x="10" y="105"/>
                      </a:cubicBezTo>
                      <a:cubicBezTo>
                        <a:pt x="0" y="127"/>
                        <a:pt x="0" y="139"/>
                        <a:pt x="0" y="139"/>
                      </a:cubicBezTo>
                      <a:cubicBezTo>
                        <a:pt x="0" y="154"/>
                        <a:pt x="9" y="173"/>
                        <a:pt x="24" y="178"/>
                      </a:cubicBezTo>
                      <a:moveTo>
                        <a:pt x="271" y="70"/>
                      </a:moveTo>
                      <a:cubicBezTo>
                        <a:pt x="222" y="15"/>
                        <a:pt x="222" y="15"/>
                        <a:pt x="222" y="15"/>
                      </a:cubicBezTo>
                      <a:cubicBezTo>
                        <a:pt x="214" y="5"/>
                        <a:pt x="206" y="0"/>
                        <a:pt x="194" y="0"/>
                      </a:cubicBezTo>
                      <a:cubicBezTo>
                        <a:pt x="37" y="0"/>
                        <a:pt x="37" y="0"/>
                        <a:pt x="37" y="0"/>
                      </a:cubicBezTo>
                      <a:moveTo>
                        <a:pt x="227" y="182"/>
                      </a:moveTo>
                      <a:cubicBezTo>
                        <a:pt x="92" y="182"/>
                        <a:pt x="92" y="182"/>
                        <a:pt x="92" y="182"/>
                      </a:cubicBezTo>
                      <a:moveTo>
                        <a:pt x="134" y="182"/>
                      </a:moveTo>
                      <a:cubicBezTo>
                        <a:pt x="134" y="0"/>
                        <a:pt x="134" y="0"/>
                        <a:pt x="134" y="0"/>
                      </a:cubicBezTo>
                    </a:path>
                  </a:pathLst>
                </a:custGeom>
                <a:noFill/>
                <a:ln w="15875" cap="flat" cmpd="sng" algn="ctr">
                  <a:solidFill>
                    <a:schemeClr val="bg2"/>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896042"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ysClr val="windowText" lastClr="000000"/>
                    </a:solidFill>
                    <a:effectLst/>
                    <a:uLnTx/>
                    <a:uFillTx/>
                    <a:latin typeface="Segoe UI Semilight"/>
                    <a:ea typeface="+mn-ea"/>
                    <a:cs typeface="+mn-cs"/>
                  </a:endParaRPr>
                </a:p>
              </p:txBody>
            </p:sp>
          </p:grpSp>
          <p:grpSp>
            <p:nvGrpSpPr>
              <p:cNvPr id="120" name="icon">
                <a:extLst>
                  <a:ext uri="{FF2B5EF4-FFF2-40B4-BE49-F238E27FC236}">
                    <a16:creationId xmlns:a16="http://schemas.microsoft.com/office/drawing/2014/main" id="{59211554-F38D-A941-9AA1-53EE1C15580A}"/>
                  </a:ext>
                  <a:ext uri="{C183D7F6-B498-43B3-948B-1728B52AA6E4}">
                    <adec:decorative xmlns:adec="http://schemas.microsoft.com/office/drawing/2017/decorative" val="1"/>
                  </a:ext>
                </a:extLst>
              </p:cNvPr>
              <p:cNvGrpSpPr/>
              <p:nvPr/>
            </p:nvGrpSpPr>
            <p:grpSpPr>
              <a:xfrm>
                <a:off x="8825960" y="1675576"/>
                <a:ext cx="469715" cy="469715"/>
                <a:chOff x="11307480" y="3082553"/>
                <a:chExt cx="640080" cy="640080"/>
              </a:xfrm>
            </p:grpSpPr>
            <p:sp>
              <p:nvSpPr>
                <p:cNvPr id="131" name="Oval 300">
                  <a:extLst>
                    <a:ext uri="{FF2B5EF4-FFF2-40B4-BE49-F238E27FC236}">
                      <a16:creationId xmlns:a16="http://schemas.microsoft.com/office/drawing/2014/main" id="{B541742D-E89D-774B-8E60-D5F55DBBDD11}"/>
                    </a:ext>
                  </a:extLst>
                </p:cNvPr>
                <p:cNvSpPr/>
                <p:nvPr/>
              </p:nvSpPr>
              <p:spPr bwMode="auto">
                <a:xfrm>
                  <a:off x="11307480" y="3082553"/>
                  <a:ext cx="640080" cy="640080"/>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sp>
              <p:nvSpPr>
                <p:cNvPr id="132" name="Commitments_EC4D" title="Icon of a handshake">
                  <a:extLst>
                    <a:ext uri="{FF2B5EF4-FFF2-40B4-BE49-F238E27FC236}">
                      <a16:creationId xmlns:a16="http://schemas.microsoft.com/office/drawing/2014/main" id="{BB42AD51-BFA7-0149-8D20-141F0BE27868}"/>
                    </a:ext>
                  </a:extLst>
                </p:cNvPr>
                <p:cNvSpPr>
                  <a:spLocks noChangeAspect="1" noEditPoints="1"/>
                </p:cNvSpPr>
                <p:nvPr/>
              </p:nvSpPr>
              <p:spPr bwMode="auto">
                <a:xfrm>
                  <a:off x="11466762" y="3251859"/>
                  <a:ext cx="321525" cy="301469"/>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gradFill>
                      <a:gsLst>
                        <a:gs pos="0">
                          <a:srgbClr val="1A1A1A"/>
                        </a:gs>
                        <a:gs pos="100000">
                          <a:srgbClr val="1A1A1A"/>
                        </a:gs>
                      </a:gsLst>
                      <a:lin ang="5400000" scaled="1"/>
                    </a:gradFill>
                    <a:effectLst/>
                    <a:uLnTx/>
                    <a:uFillTx/>
                  </a:endParaRPr>
                </a:p>
              </p:txBody>
            </p:sp>
          </p:grpSp>
          <p:grpSp>
            <p:nvGrpSpPr>
              <p:cNvPr id="121" name="icon">
                <a:extLst>
                  <a:ext uri="{FF2B5EF4-FFF2-40B4-BE49-F238E27FC236}">
                    <a16:creationId xmlns:a16="http://schemas.microsoft.com/office/drawing/2014/main" id="{C254B9F1-757D-BF4B-842D-4F25AFC4FF8B}"/>
                  </a:ext>
                  <a:ext uri="{C183D7F6-B498-43B3-948B-1728B52AA6E4}">
                    <adec:decorative xmlns:adec="http://schemas.microsoft.com/office/drawing/2017/decorative" val="1"/>
                  </a:ext>
                </a:extLst>
              </p:cNvPr>
              <p:cNvGrpSpPr/>
              <p:nvPr/>
            </p:nvGrpSpPr>
            <p:grpSpPr>
              <a:xfrm>
                <a:off x="9052438" y="4725398"/>
                <a:ext cx="481045" cy="481045"/>
                <a:chOff x="7400259" y="5674971"/>
                <a:chExt cx="640078" cy="640081"/>
              </a:xfrm>
            </p:grpSpPr>
            <p:sp>
              <p:nvSpPr>
                <p:cNvPr id="127" name="Oval 296">
                  <a:extLst>
                    <a:ext uri="{FF2B5EF4-FFF2-40B4-BE49-F238E27FC236}">
                      <a16:creationId xmlns:a16="http://schemas.microsoft.com/office/drawing/2014/main" id="{152ABFF3-A06F-1047-98BC-D770A3A2810D}"/>
                    </a:ext>
                  </a:extLst>
                </p:cNvPr>
                <p:cNvSpPr/>
                <p:nvPr/>
              </p:nvSpPr>
              <p:spPr bwMode="auto">
                <a:xfrm>
                  <a:off x="7400259" y="5674971"/>
                  <a:ext cx="640078" cy="640081"/>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grpSp>
              <p:nvGrpSpPr>
                <p:cNvPr id="128" name="Group 297">
                  <a:extLst>
                    <a:ext uri="{FF2B5EF4-FFF2-40B4-BE49-F238E27FC236}">
                      <a16:creationId xmlns:a16="http://schemas.microsoft.com/office/drawing/2014/main" id="{E0BB9E4A-4124-5942-8D60-CFB377F042D8}"/>
                    </a:ext>
                  </a:extLst>
                </p:cNvPr>
                <p:cNvGrpSpPr/>
                <p:nvPr/>
              </p:nvGrpSpPr>
              <p:grpSpPr>
                <a:xfrm>
                  <a:off x="7635101" y="5853274"/>
                  <a:ext cx="170436" cy="283462"/>
                  <a:chOff x="5622072" y="3034107"/>
                  <a:chExt cx="225306" cy="374720"/>
                </a:xfrm>
              </p:grpSpPr>
              <p:sp>
                <p:nvSpPr>
                  <p:cNvPr id="129" name="Freeform 5">
                    <a:extLst>
                      <a:ext uri="{FF2B5EF4-FFF2-40B4-BE49-F238E27FC236}">
                        <a16:creationId xmlns:a16="http://schemas.microsoft.com/office/drawing/2014/main" id="{443CB7AA-581B-E648-8D45-129A786E60A8}"/>
                      </a:ext>
                    </a:extLst>
                  </p:cNvPr>
                  <p:cNvSpPr>
                    <a:spLocks noEditPoints="1"/>
                  </p:cNvSpPr>
                  <p:nvPr/>
                </p:nvSpPr>
                <p:spPr bwMode="auto">
                  <a:xfrm>
                    <a:off x="5622072" y="3034107"/>
                    <a:ext cx="225306" cy="374720"/>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5875" cap="flat" cmpd="sng" algn="ctr">
                    <a:solidFill>
                      <a:schemeClr val="bg2"/>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896042"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a:ln>
                        <a:noFill/>
                      </a:ln>
                      <a:solidFill>
                        <a:sysClr val="windowText" lastClr="000000"/>
                      </a:solidFill>
                      <a:effectLst/>
                      <a:uLnTx/>
                      <a:uFillTx/>
                      <a:latin typeface="Segoe UI Semilight"/>
                      <a:ea typeface="+mn-ea"/>
                      <a:cs typeface="+mn-cs"/>
                    </a:endParaRPr>
                  </a:p>
                </p:txBody>
              </p:sp>
              <p:sp>
                <p:nvSpPr>
                  <p:cNvPr id="130" name="Oval 299">
                    <a:extLst>
                      <a:ext uri="{FF2B5EF4-FFF2-40B4-BE49-F238E27FC236}">
                        <a16:creationId xmlns:a16="http://schemas.microsoft.com/office/drawing/2014/main" id="{7D37A785-F633-FA40-B06B-E89ED709CF55}"/>
                      </a:ext>
                    </a:extLst>
                  </p:cNvPr>
                  <p:cNvSpPr/>
                  <p:nvPr/>
                </p:nvSpPr>
                <p:spPr bwMode="auto">
                  <a:xfrm>
                    <a:off x="5670550" y="3124200"/>
                    <a:ext cx="107950" cy="107950"/>
                  </a:xfrm>
                  <a:prstGeom prst="ellipse">
                    <a:avLst/>
                  </a:prstGeom>
                  <a:noFill/>
                  <a:ln w="9525" cap="flat" cmpd="sng" algn="ctr">
                    <a:solidFill>
                      <a:schemeClr val="bg2"/>
                    </a:solid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marL="0" marR="0" lvl="0" indent="0" algn="ctr" defTabSz="913751"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grpSp>
            <p:nvGrpSpPr>
              <p:cNvPr id="122" name="icon">
                <a:extLst>
                  <a:ext uri="{FF2B5EF4-FFF2-40B4-BE49-F238E27FC236}">
                    <a16:creationId xmlns:a16="http://schemas.microsoft.com/office/drawing/2014/main" id="{41E4FD2B-4406-D248-85E6-E062FF194A13}"/>
                  </a:ext>
                  <a:ext uri="{C183D7F6-B498-43B3-948B-1728B52AA6E4}">
                    <adec:decorative xmlns:adec="http://schemas.microsoft.com/office/drawing/2017/decorative" val="1"/>
                  </a:ext>
                </a:extLst>
              </p:cNvPr>
              <p:cNvGrpSpPr/>
              <p:nvPr/>
            </p:nvGrpSpPr>
            <p:grpSpPr>
              <a:xfrm>
                <a:off x="6484554" y="3723381"/>
                <a:ext cx="472532" cy="472532"/>
                <a:chOff x="3780160" y="3086703"/>
                <a:chExt cx="472599" cy="472599"/>
              </a:xfrm>
            </p:grpSpPr>
            <p:sp>
              <p:nvSpPr>
                <p:cNvPr id="123" name="Oval 292">
                  <a:extLst>
                    <a:ext uri="{FF2B5EF4-FFF2-40B4-BE49-F238E27FC236}">
                      <a16:creationId xmlns:a16="http://schemas.microsoft.com/office/drawing/2014/main" id="{83457293-7A47-AC44-ADB2-617537405190}"/>
                    </a:ext>
                  </a:extLst>
                </p:cNvPr>
                <p:cNvSpPr/>
                <p:nvPr/>
              </p:nvSpPr>
              <p:spPr bwMode="auto">
                <a:xfrm>
                  <a:off x="3780160" y="3086703"/>
                  <a:ext cx="472599" cy="472599"/>
                </a:xfrm>
                <a:prstGeom prst="ellipse">
                  <a:avLst/>
                </a:prstGeom>
                <a:solidFill>
                  <a:schemeClr val="tx2"/>
                </a:solidFill>
                <a:ln w="9525" cap="flat" cmpd="sng" algn="ctr">
                  <a:noFill/>
                  <a:prstDash val="solid"/>
                </a:ln>
                <a:effectLst>
                  <a:outerShdw blurRad="190500" dist="50800" dir="2700000" sx="101000" sy="101000" algn="tl" rotWithShape="0">
                    <a:prstClr val="black">
                      <a:alpha val="30000"/>
                    </a:prstClr>
                  </a:outerShdw>
                </a:effectLst>
              </p:spPr>
              <p:txBody>
                <a:bodyPr rot="0" spcFirstLastPara="0" vert="horz" wrap="square" lIns="182854" tIns="146283" rIns="182854" bIns="146283" numCol="1" spcCol="0" rtlCol="0" fromWordArt="0" anchor="ctr" anchorCtr="0" forceAA="0" compatLnSpc="1">
                  <a:prstTxWarp prst="textNoShape">
                    <a:avLst/>
                  </a:prstTxWarp>
                  <a:noAutofit/>
                </a:bodyPr>
                <a:lstStyle/>
                <a:p>
                  <a:pPr defTabSz="932293" fontAlgn="base">
                    <a:spcBef>
                      <a:spcPct val="0"/>
                    </a:spcBef>
                    <a:spcAft>
                      <a:spcPct val="0"/>
                    </a:spcAft>
                  </a:pPr>
                  <a:endParaRPr lang="en-US" sz="2000" kern="0">
                    <a:gradFill>
                      <a:gsLst>
                        <a:gs pos="0">
                          <a:srgbClr val="FFFFFF"/>
                        </a:gs>
                        <a:gs pos="100000">
                          <a:srgbClr val="FFFFFF"/>
                        </a:gs>
                      </a:gsLst>
                      <a:lin ang="5400000" scaled="0"/>
                    </a:gradFill>
                    <a:latin typeface="Segoe UI"/>
                    <a:cs typeface="Segoe UI" pitchFamily="34" charset="0"/>
                  </a:endParaRPr>
                </a:p>
              </p:txBody>
            </p:sp>
            <p:grpSp>
              <p:nvGrpSpPr>
                <p:cNvPr id="124" name="Group 293">
                  <a:extLst>
                    <a:ext uri="{FF2B5EF4-FFF2-40B4-BE49-F238E27FC236}">
                      <a16:creationId xmlns:a16="http://schemas.microsoft.com/office/drawing/2014/main" id="{0AD9A705-269D-8D46-953A-4A49BC3B37F0}"/>
                    </a:ext>
                  </a:extLst>
                </p:cNvPr>
                <p:cNvGrpSpPr/>
                <p:nvPr/>
              </p:nvGrpSpPr>
              <p:grpSpPr>
                <a:xfrm>
                  <a:off x="3828570" y="3130446"/>
                  <a:ext cx="378990" cy="378990"/>
                  <a:chOff x="4452509" y="919634"/>
                  <a:chExt cx="523664" cy="523664"/>
                </a:xfrm>
              </p:grpSpPr>
              <p:sp>
                <p:nvSpPr>
                  <p:cNvPr id="125" name="Oval 294">
                    <a:extLst>
                      <a:ext uri="{FF2B5EF4-FFF2-40B4-BE49-F238E27FC236}">
                        <a16:creationId xmlns:a16="http://schemas.microsoft.com/office/drawing/2014/main" id="{2960281B-1E00-4342-B73C-724F63AFE850}"/>
                      </a:ext>
                    </a:extLst>
                  </p:cNvPr>
                  <p:cNvSpPr/>
                  <p:nvPr/>
                </p:nvSpPr>
                <p:spPr bwMode="auto">
                  <a:xfrm rot="19620000" flipH="1">
                    <a:off x="4452509" y="919634"/>
                    <a:ext cx="523664" cy="523664"/>
                  </a:xfrm>
                  <a:prstGeom prst="ellipse">
                    <a:avLst/>
                  </a:prstGeom>
                  <a:noFill/>
                  <a:ln w="9525" cap="flat" cmpd="sng" algn="ctr">
                    <a:no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marL="0" marR="0" lvl="0" indent="0" algn="ctr" defTabSz="913751"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26" name="Temperature_med">
                    <a:extLst>
                      <a:ext uri="{FF2B5EF4-FFF2-40B4-BE49-F238E27FC236}">
                        <a16:creationId xmlns:a16="http://schemas.microsoft.com/office/drawing/2014/main" id="{7521B711-F50E-4B44-AC5C-7CEA0105B1C2}"/>
                      </a:ext>
                    </a:extLst>
                  </p:cNvPr>
                  <p:cNvSpPr>
                    <a:spLocks noChangeAspect="1" noEditPoints="1"/>
                  </p:cNvSpPr>
                  <p:nvPr/>
                </p:nvSpPr>
                <p:spPr bwMode="auto">
                  <a:xfrm>
                    <a:off x="4642458" y="1001713"/>
                    <a:ext cx="143770" cy="359506"/>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137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1371"/>
                        </a:moveTo>
                        <a:cubicBezTo>
                          <a:pt x="748" y="2716"/>
                          <a:pt x="748" y="2716"/>
                          <a:pt x="748" y="2716"/>
                        </a:cubicBezTo>
                      </a:path>
                    </a:pathLst>
                  </a:custGeom>
                  <a:noFill/>
                  <a:ln w="1587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marL="0" marR="0" lvl="0" indent="0" defTabSz="914015" eaLnBrk="1" fontAlgn="auto" latinLnBrk="0" hangingPunct="1">
                      <a:lnSpc>
                        <a:spcPct val="100000"/>
                      </a:lnSpc>
                      <a:spcBef>
                        <a:spcPts val="0"/>
                      </a:spcBef>
                      <a:spcAft>
                        <a:spcPts val="0"/>
                      </a:spcAft>
                      <a:buClrTx/>
                      <a:buSzTx/>
                      <a:buFontTx/>
                      <a:buNone/>
                      <a:tabLst/>
                      <a:defRPr/>
                    </a:pPr>
                    <a:endParaRPr kumimoji="0" lang="en-US" sz="882" b="0" i="0" u="none" strike="noStrike" kern="0" cap="none" spc="0" normalizeH="0" baseline="0" noProof="0">
                      <a:ln>
                        <a:noFill/>
                      </a:ln>
                      <a:gradFill>
                        <a:gsLst>
                          <a:gs pos="0">
                            <a:srgbClr val="505050"/>
                          </a:gs>
                          <a:gs pos="100000">
                            <a:srgbClr val="505050"/>
                          </a:gs>
                        </a:gsLst>
                        <a:lin ang="5400000" scaled="1"/>
                      </a:gradFill>
                      <a:effectLst/>
                      <a:uLnTx/>
                      <a:uFillTx/>
                      <a:latin typeface="Segoe UI Semilight"/>
                    </a:endParaRPr>
                  </a:p>
                </p:txBody>
              </p:sp>
            </p:grpSp>
          </p:grpSp>
        </p:grpSp>
      </p:grpSp>
    </p:spTree>
    <p:extLst>
      <p:ext uri="{BB962C8B-B14F-4D97-AF65-F5344CB8AC3E}">
        <p14:creationId xmlns:p14="http://schemas.microsoft.com/office/powerpoint/2010/main" val="2296509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500"/>
                                  </p:stCondLst>
                                  <p:childTnLst>
                                    <p:animMotion origin="layout" path="M -3.85754E-6 1.36178E-8 L -3.85754E-6 0.01906 " pathEditMode="relative" rAng="0" ptsTypes="AA">
                                      <p:cBhvr>
                                        <p:cTn id="9" dur="700" spd="-100000" fill="hold"/>
                                        <p:tgtEl>
                                          <p:spTgt spid="3"/>
                                        </p:tgtEl>
                                        <p:attrNameLst>
                                          <p:attrName>ppt_x</p:attrName>
                                          <p:attrName>ppt_y</p:attrName>
                                        </p:attrNameLst>
                                      </p:cBhvr>
                                      <p:rCtr x="0" y="9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AA5D32-EEC0-8A68-42A3-FF9F27B8F47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3083" y="1853537"/>
            <a:ext cx="781986" cy="781986"/>
          </a:xfrm>
          <a:prstGeom prst="rect">
            <a:avLst/>
          </a:prstGeom>
        </p:spPr>
      </p:pic>
      <p:pic>
        <p:nvPicPr>
          <p:cNvPr id="4" name="Picture 3">
            <a:extLst>
              <a:ext uri="{FF2B5EF4-FFF2-40B4-BE49-F238E27FC236}">
                <a16:creationId xmlns:a16="http://schemas.microsoft.com/office/drawing/2014/main" id="{487EBD05-31E6-BDB7-A340-68D968FE8B3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92986" y="1859630"/>
            <a:ext cx="772856" cy="772856"/>
          </a:xfrm>
          <a:prstGeom prst="rect">
            <a:avLst/>
          </a:prstGeom>
        </p:spPr>
      </p:pic>
      <p:sp>
        <p:nvSpPr>
          <p:cNvPr id="27" name="Titel 26">
            <a:extLst>
              <a:ext uri="{FF2B5EF4-FFF2-40B4-BE49-F238E27FC236}">
                <a16:creationId xmlns:a16="http://schemas.microsoft.com/office/drawing/2014/main" id="{58161B67-9510-284D-8044-9D639B66C24F}"/>
              </a:ext>
            </a:extLst>
          </p:cNvPr>
          <p:cNvSpPr>
            <a:spLocks noGrp="1"/>
          </p:cNvSpPr>
          <p:nvPr>
            <p:ph type="title"/>
          </p:nvPr>
        </p:nvSpPr>
        <p:spPr>
          <a:xfrm>
            <a:off x="465138" y="632779"/>
            <a:ext cx="11533187" cy="410369"/>
          </a:xfrm>
        </p:spPr>
        <p:txBody>
          <a:bodyPr/>
          <a:lstStyle/>
          <a:p>
            <a:r>
              <a:rPr lang="en-US"/>
              <a:t>Built-in security controls</a:t>
            </a:r>
            <a:endParaRPr lang="en-GB" b="1"/>
          </a:p>
        </p:txBody>
      </p:sp>
      <p:sp>
        <p:nvSpPr>
          <p:cNvPr id="35" name="Tijdelijke aanduiding voor tekst 34">
            <a:extLst>
              <a:ext uri="{FF2B5EF4-FFF2-40B4-BE49-F238E27FC236}">
                <a16:creationId xmlns:a16="http://schemas.microsoft.com/office/drawing/2014/main" id="{E87A4A07-2D3A-A74D-9180-1812E07CFEEA}"/>
              </a:ext>
            </a:extLst>
          </p:cNvPr>
          <p:cNvSpPr>
            <a:spLocks noGrp="1"/>
          </p:cNvSpPr>
          <p:nvPr>
            <p:ph type="body" sz="quarter" idx="17"/>
          </p:nvPr>
        </p:nvSpPr>
        <p:spPr>
          <a:xfrm>
            <a:off x="463277" y="3145891"/>
            <a:ext cx="2055072" cy="1367939"/>
          </a:xfrm>
        </p:spPr>
        <p:txBody>
          <a:bodyPr/>
          <a:lstStyle/>
          <a:p>
            <a:pPr marL="0" indent="0">
              <a:buNone/>
            </a:pPr>
            <a:r>
              <a:rPr lang="en-GB" b="1"/>
              <a:t>Identity </a:t>
            </a:r>
            <a:br>
              <a:rPr lang="en-GB" b="1"/>
            </a:br>
            <a:r>
              <a:rPr lang="en-GB" b="1"/>
              <a:t>&amp; access</a:t>
            </a:r>
          </a:p>
          <a:p>
            <a:pPr marL="0" indent="0">
              <a:buNone/>
            </a:pPr>
            <a:r>
              <a:rPr lang="en-GB"/>
              <a:t>Unify identity management and </a:t>
            </a:r>
            <a:br>
              <a:rPr lang="en-GB"/>
            </a:br>
            <a:r>
              <a:rPr lang="en-GB"/>
              <a:t>secure identities to </a:t>
            </a:r>
            <a:br>
              <a:rPr lang="en-GB"/>
            </a:br>
            <a:r>
              <a:rPr lang="en-GB"/>
              <a:t>reach zero trust</a:t>
            </a:r>
          </a:p>
        </p:txBody>
      </p:sp>
      <p:sp>
        <p:nvSpPr>
          <p:cNvPr id="36" name="Tijdelijke aanduiding voor tekst 35">
            <a:extLst>
              <a:ext uri="{FF2B5EF4-FFF2-40B4-BE49-F238E27FC236}">
                <a16:creationId xmlns:a16="http://schemas.microsoft.com/office/drawing/2014/main" id="{1C55B7A8-01B5-1C41-893B-FF302BCA9EFD}"/>
              </a:ext>
            </a:extLst>
          </p:cNvPr>
          <p:cNvSpPr>
            <a:spLocks noGrp="1"/>
          </p:cNvSpPr>
          <p:nvPr>
            <p:ph type="body" sz="quarter" idx="18"/>
          </p:nvPr>
        </p:nvSpPr>
        <p:spPr>
          <a:xfrm>
            <a:off x="2773180" y="3145891"/>
            <a:ext cx="2055073" cy="1137106"/>
          </a:xfrm>
        </p:spPr>
        <p:txBody>
          <a:bodyPr/>
          <a:lstStyle/>
          <a:p>
            <a:pPr marL="0" indent="0">
              <a:buNone/>
            </a:pPr>
            <a:r>
              <a:rPr lang="en-GB" b="1"/>
              <a:t>App and </a:t>
            </a:r>
            <a:br>
              <a:rPr lang="en-GB" b="1"/>
            </a:br>
            <a:r>
              <a:rPr lang="en-GB" b="1"/>
              <a:t>data security</a:t>
            </a:r>
          </a:p>
          <a:p>
            <a:pPr marL="0" indent="0">
              <a:buNone/>
            </a:pPr>
            <a:r>
              <a:rPr lang="en-GB"/>
              <a:t>Encrypt data, and </a:t>
            </a:r>
            <a:br>
              <a:rPr lang="en-GB"/>
            </a:br>
            <a:r>
              <a:rPr lang="en-GB"/>
              <a:t>protect keys and </a:t>
            </a:r>
            <a:br>
              <a:rPr lang="en-GB"/>
            </a:br>
            <a:r>
              <a:rPr lang="en-GB"/>
              <a:t>secrets used by apps</a:t>
            </a:r>
          </a:p>
        </p:txBody>
      </p:sp>
      <p:sp>
        <p:nvSpPr>
          <p:cNvPr id="38" name="Tijdelijke aanduiding voor tekst 37">
            <a:extLst>
              <a:ext uri="{FF2B5EF4-FFF2-40B4-BE49-F238E27FC236}">
                <a16:creationId xmlns:a16="http://schemas.microsoft.com/office/drawing/2014/main" id="{3704129A-B6AD-5649-AC5C-C0605B11AA20}"/>
              </a:ext>
            </a:extLst>
          </p:cNvPr>
          <p:cNvSpPr>
            <a:spLocks noGrp="1"/>
          </p:cNvSpPr>
          <p:nvPr>
            <p:ph type="body" sz="quarter" idx="19"/>
          </p:nvPr>
        </p:nvSpPr>
        <p:spPr>
          <a:xfrm>
            <a:off x="5083084" y="3145891"/>
            <a:ext cx="2055073" cy="1137106"/>
          </a:xfrm>
        </p:spPr>
        <p:txBody>
          <a:bodyPr/>
          <a:lstStyle/>
          <a:p>
            <a:pPr marL="0" indent="0">
              <a:buNone/>
            </a:pPr>
            <a:r>
              <a:rPr lang="en-GB" b="1"/>
              <a:t>Network </a:t>
            </a:r>
            <a:br>
              <a:rPr lang="en-GB" b="1"/>
            </a:br>
            <a:r>
              <a:rPr lang="en-GB" b="1"/>
              <a:t>security</a:t>
            </a:r>
            <a:endParaRPr lang="en-GB"/>
          </a:p>
          <a:p>
            <a:pPr marL="0" indent="0">
              <a:buNone/>
            </a:pPr>
            <a:r>
              <a:rPr lang="en-GB"/>
              <a:t>Enhance the </a:t>
            </a:r>
            <a:br>
              <a:rPr lang="en-GB"/>
            </a:br>
            <a:r>
              <a:rPr lang="en-GB"/>
              <a:t>protection of your </a:t>
            </a:r>
            <a:br>
              <a:rPr lang="en-GB"/>
            </a:br>
            <a:r>
              <a:rPr lang="en-GB"/>
              <a:t>virtual networks</a:t>
            </a:r>
          </a:p>
        </p:txBody>
      </p:sp>
      <p:sp>
        <p:nvSpPr>
          <p:cNvPr id="42" name="Tijdelijke aanduiding voor tekst 35">
            <a:extLst>
              <a:ext uri="{FF2B5EF4-FFF2-40B4-BE49-F238E27FC236}">
                <a16:creationId xmlns:a16="http://schemas.microsoft.com/office/drawing/2014/main" id="{16326F24-7BF8-6F4E-BC8E-F426A2E0E5E5}"/>
              </a:ext>
            </a:extLst>
          </p:cNvPr>
          <p:cNvSpPr txBox="1">
            <a:spLocks/>
          </p:cNvSpPr>
          <p:nvPr/>
        </p:nvSpPr>
        <p:spPr>
          <a:xfrm>
            <a:off x="7392988" y="3145891"/>
            <a:ext cx="2055073" cy="113710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a:solidFill>
                  <a:schemeClr val="tx1"/>
                </a:solidFill>
              </a:rPr>
              <a:t>Threat </a:t>
            </a:r>
            <a:br>
              <a:rPr lang="en-US" sz="1400" b="1">
                <a:solidFill>
                  <a:schemeClr val="tx1"/>
                </a:solidFill>
              </a:rPr>
            </a:br>
            <a:r>
              <a:rPr lang="en-US" sz="1400" b="1">
                <a:solidFill>
                  <a:schemeClr val="tx1"/>
                </a:solidFill>
              </a:rPr>
              <a:t>protection</a:t>
            </a:r>
          </a:p>
          <a:p>
            <a:pPr lvl="1"/>
            <a:r>
              <a:rPr lang="en-US" sz="1400">
                <a:solidFill>
                  <a:schemeClr val="tx1"/>
                </a:solidFill>
              </a:rPr>
              <a:t>Access cloud-native </a:t>
            </a:r>
            <a:br>
              <a:rPr lang="en-US" sz="1400">
                <a:solidFill>
                  <a:schemeClr val="tx1"/>
                </a:solidFill>
              </a:rPr>
            </a:br>
            <a:r>
              <a:rPr lang="en-US" sz="1400">
                <a:solidFill>
                  <a:schemeClr val="tx1"/>
                </a:solidFill>
              </a:rPr>
              <a:t>SIEM and AI-driven security analytics</a:t>
            </a:r>
          </a:p>
        </p:txBody>
      </p:sp>
      <p:sp>
        <p:nvSpPr>
          <p:cNvPr id="44" name="Tijdelijke aanduiding voor tekst 37">
            <a:extLst>
              <a:ext uri="{FF2B5EF4-FFF2-40B4-BE49-F238E27FC236}">
                <a16:creationId xmlns:a16="http://schemas.microsoft.com/office/drawing/2014/main" id="{13985B59-75DE-014B-92F3-B973793BD6E3}"/>
              </a:ext>
            </a:extLst>
          </p:cNvPr>
          <p:cNvSpPr txBox="1">
            <a:spLocks/>
          </p:cNvSpPr>
          <p:nvPr/>
        </p:nvSpPr>
        <p:spPr>
          <a:xfrm>
            <a:off x="9702892" y="3145891"/>
            <a:ext cx="2055073" cy="113710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b="1"/>
              <a:t>Security </a:t>
            </a:r>
            <a:br>
              <a:rPr lang="en-GB" b="1"/>
            </a:br>
            <a:r>
              <a:rPr lang="en-GB" b="1"/>
              <a:t>management</a:t>
            </a:r>
            <a:endParaRPr lang="en-GB"/>
          </a:p>
          <a:p>
            <a:pPr marL="0" indent="0">
              <a:buFont typeface="Arial" panose="020B0604020202020204" pitchFamily="34" charset="0"/>
              <a:buNone/>
            </a:pPr>
            <a:r>
              <a:rPr lang="en-GB"/>
              <a:t>Manage security state </a:t>
            </a:r>
            <a:br>
              <a:rPr lang="en-GB"/>
            </a:br>
            <a:r>
              <a:rPr lang="en-GB"/>
              <a:t>of hybrid workloads </a:t>
            </a:r>
            <a:br>
              <a:rPr lang="en-GB"/>
            </a:br>
            <a:r>
              <a:rPr lang="en-GB"/>
              <a:t>with a single view</a:t>
            </a:r>
          </a:p>
        </p:txBody>
      </p:sp>
      <p:sp>
        <p:nvSpPr>
          <p:cNvPr id="45" name="Text Placeholder 16">
            <a:extLst>
              <a:ext uri="{FF2B5EF4-FFF2-40B4-BE49-F238E27FC236}">
                <a16:creationId xmlns:a16="http://schemas.microsoft.com/office/drawing/2014/main" id="{789D5B02-BCEE-984E-89CB-175AB4523A09}"/>
              </a:ext>
            </a:extLst>
          </p:cNvPr>
          <p:cNvSpPr txBox="1">
            <a:spLocks/>
          </p:cNvSpPr>
          <p:nvPr/>
        </p:nvSpPr>
        <p:spPr>
          <a:xfrm>
            <a:off x="7206977" y="5301754"/>
            <a:ext cx="1645920" cy="1369606"/>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400">
              <a:solidFill>
                <a:schemeClr val="tx1"/>
              </a:solidFill>
            </a:endParaRPr>
          </a:p>
        </p:txBody>
      </p:sp>
      <p:sp>
        <p:nvSpPr>
          <p:cNvPr id="78" name="Text Placeholder 17">
            <a:extLst>
              <a:ext uri="{FF2B5EF4-FFF2-40B4-BE49-F238E27FC236}">
                <a16:creationId xmlns:a16="http://schemas.microsoft.com/office/drawing/2014/main" id="{E23C1B2A-8A1A-494F-A10A-1BE44CBB345B}"/>
              </a:ext>
            </a:extLst>
          </p:cNvPr>
          <p:cNvSpPr txBox="1">
            <a:spLocks/>
          </p:cNvSpPr>
          <p:nvPr/>
        </p:nvSpPr>
        <p:spPr>
          <a:xfrm>
            <a:off x="9454877" y="5301754"/>
            <a:ext cx="1645920" cy="1585049"/>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400">
              <a:solidFill>
                <a:schemeClr val="tx1"/>
              </a:solidFill>
            </a:endParaRPr>
          </a:p>
        </p:txBody>
      </p:sp>
      <p:sp>
        <p:nvSpPr>
          <p:cNvPr id="190" name="TextBox 37">
            <a:extLst>
              <a:ext uri="{FF2B5EF4-FFF2-40B4-BE49-F238E27FC236}">
                <a16:creationId xmlns:a16="http://schemas.microsoft.com/office/drawing/2014/main" id="{A89B0BFF-2E00-C445-94D4-1FBAB613C523}"/>
              </a:ext>
            </a:extLst>
          </p:cNvPr>
          <p:cNvSpPr txBox="1"/>
          <p:nvPr/>
        </p:nvSpPr>
        <p:spPr>
          <a:xfrm>
            <a:off x="2549664" y="5544907"/>
            <a:ext cx="472650" cy="505101"/>
          </a:xfrm>
          <a:prstGeom prst="rect">
            <a:avLst/>
          </a:prstGeom>
          <a:noFill/>
        </p:spPr>
        <p:txBody>
          <a:bodyPr wrap="none" lIns="179285" tIns="143428" rIns="179285" bIns="143428" rtlCol="0">
            <a:spAutoFit/>
          </a:bodyPr>
          <a:lstStyle/>
          <a:p>
            <a:pPr marL="0" marR="0" lvl="0" indent="0" algn="ctr" defTabSz="914016"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rgbClr val="50E6FF"/>
                </a:solidFill>
                <a:effectLst/>
                <a:uLnTx/>
                <a:uFillTx/>
                <a:latin typeface="Segoe UI Semibold"/>
                <a:ea typeface="+mn-ea"/>
                <a:cs typeface="Segoe UI Semilight" panose="020B0402040204020203" pitchFamily="34" charset="0"/>
              </a:rPr>
              <a:t>|</a:t>
            </a:r>
          </a:p>
        </p:txBody>
      </p:sp>
      <p:sp>
        <p:nvSpPr>
          <p:cNvPr id="191" name="TextBox 38">
            <a:extLst>
              <a:ext uri="{FF2B5EF4-FFF2-40B4-BE49-F238E27FC236}">
                <a16:creationId xmlns:a16="http://schemas.microsoft.com/office/drawing/2014/main" id="{EF75F0D7-692A-AE45-9D69-360AD56D3385}"/>
              </a:ext>
            </a:extLst>
          </p:cNvPr>
          <p:cNvSpPr txBox="1"/>
          <p:nvPr/>
        </p:nvSpPr>
        <p:spPr>
          <a:xfrm>
            <a:off x="7168598" y="5544907"/>
            <a:ext cx="472650" cy="505101"/>
          </a:xfrm>
          <a:prstGeom prst="rect">
            <a:avLst/>
          </a:prstGeom>
          <a:noFill/>
        </p:spPr>
        <p:txBody>
          <a:bodyPr wrap="none" lIns="179285" tIns="143428" rIns="179285" bIns="143428" rtlCol="0">
            <a:spAutoFit/>
          </a:bodyPr>
          <a:lstStyle/>
          <a:p>
            <a:pPr marL="0" marR="0" lvl="0" indent="0" algn="ctr" defTabSz="914016"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rgbClr val="50E6FF"/>
                </a:solidFill>
                <a:effectLst/>
                <a:uLnTx/>
                <a:uFillTx/>
                <a:latin typeface="Segoe UI Semibold"/>
                <a:ea typeface="+mn-ea"/>
                <a:cs typeface="Segoe UI Semilight" panose="020B0402040204020203" pitchFamily="34" charset="0"/>
              </a:rPr>
              <a:t>|</a:t>
            </a:r>
          </a:p>
        </p:txBody>
      </p:sp>
      <p:sp>
        <p:nvSpPr>
          <p:cNvPr id="192" name="Text Placeholder 79">
            <a:extLst>
              <a:ext uri="{FF2B5EF4-FFF2-40B4-BE49-F238E27FC236}">
                <a16:creationId xmlns:a16="http://schemas.microsoft.com/office/drawing/2014/main" id="{3DE57A4F-2CD4-1548-85D3-79A0595A1F46}"/>
              </a:ext>
            </a:extLst>
          </p:cNvPr>
          <p:cNvSpPr txBox="1">
            <a:spLocks/>
          </p:cNvSpPr>
          <p:nvPr/>
        </p:nvSpPr>
        <p:spPr>
          <a:xfrm>
            <a:off x="612591" y="5689735"/>
            <a:ext cx="1824154" cy="215444"/>
          </a:xfrm>
          <a:prstGeom prst="rect">
            <a:avLst/>
          </a:prstGeom>
        </p:spPr>
        <p:txBody>
          <a:bodyPr vert="horz" wrap="non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chemeClr val="tx1"/>
                </a:solidFill>
                <a:effectLst/>
                <a:uLnTx/>
                <a:uFillTx/>
                <a:latin typeface="Segoe UI Semibold"/>
                <a:ea typeface="+mn-ea"/>
                <a:cs typeface="Segoe UI Semilight" panose="020B0402040204020203" pitchFamily="34" charset="0"/>
              </a:rPr>
              <a:t>Azure Active Directory</a:t>
            </a:r>
          </a:p>
        </p:txBody>
      </p:sp>
      <p:sp>
        <p:nvSpPr>
          <p:cNvPr id="193" name="Text Placeholder 87">
            <a:extLst>
              <a:ext uri="{FF2B5EF4-FFF2-40B4-BE49-F238E27FC236}">
                <a16:creationId xmlns:a16="http://schemas.microsoft.com/office/drawing/2014/main" id="{5348B1F6-EE10-604B-9F0C-DAF1ECD4899A}"/>
              </a:ext>
            </a:extLst>
          </p:cNvPr>
          <p:cNvSpPr txBox="1">
            <a:spLocks/>
          </p:cNvSpPr>
          <p:nvPr/>
        </p:nvSpPr>
        <p:spPr>
          <a:xfrm>
            <a:off x="2877667" y="5689735"/>
            <a:ext cx="1271951" cy="215444"/>
          </a:xfrm>
          <a:prstGeom prst="rect">
            <a:avLst/>
          </a:prstGeom>
        </p:spPr>
        <p:txBody>
          <a:bodyPr vert="horz" wrap="non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chemeClr val="tx1"/>
                </a:solidFill>
                <a:effectLst/>
                <a:uLnTx/>
                <a:uFillTx/>
                <a:latin typeface="Segoe UI Semibold"/>
                <a:ea typeface="+mn-ea"/>
                <a:cs typeface="Segoe UI Semilight" panose="020B0402040204020203" pitchFamily="34" charset="0"/>
              </a:rPr>
              <a:t>Azure Key Vault</a:t>
            </a:r>
          </a:p>
        </p:txBody>
      </p:sp>
      <p:sp>
        <p:nvSpPr>
          <p:cNvPr id="194" name="TextBox 6">
            <a:extLst>
              <a:ext uri="{FF2B5EF4-FFF2-40B4-BE49-F238E27FC236}">
                <a16:creationId xmlns:a16="http://schemas.microsoft.com/office/drawing/2014/main" id="{3BE8455F-88EF-DE40-8D71-F486DE3CF541}"/>
              </a:ext>
            </a:extLst>
          </p:cNvPr>
          <p:cNvSpPr txBox="1"/>
          <p:nvPr/>
        </p:nvSpPr>
        <p:spPr>
          <a:xfrm>
            <a:off x="4846758" y="5544907"/>
            <a:ext cx="472650" cy="505101"/>
          </a:xfrm>
          <a:prstGeom prst="rect">
            <a:avLst/>
          </a:prstGeom>
          <a:noFill/>
        </p:spPr>
        <p:txBody>
          <a:bodyPr wrap="none" lIns="179285" tIns="143428" rIns="179285" bIns="143428" rtlCol="0">
            <a:spAutoFit/>
          </a:bodyPr>
          <a:lstStyle/>
          <a:p>
            <a:pPr marL="0" marR="0" lvl="0" indent="0" algn="ctr" defTabSz="914016"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rgbClr val="50E6FF"/>
                </a:solidFill>
                <a:effectLst/>
                <a:uLnTx/>
                <a:uFillTx/>
                <a:latin typeface="Segoe UI Semibold"/>
                <a:ea typeface="+mn-ea"/>
                <a:cs typeface="Segoe UI Semilight" panose="020B0402040204020203" pitchFamily="34" charset="0"/>
              </a:rPr>
              <a:t>|</a:t>
            </a:r>
          </a:p>
        </p:txBody>
      </p:sp>
      <p:sp>
        <p:nvSpPr>
          <p:cNvPr id="195" name="Text Placeholder 87">
            <a:extLst>
              <a:ext uri="{FF2B5EF4-FFF2-40B4-BE49-F238E27FC236}">
                <a16:creationId xmlns:a16="http://schemas.microsoft.com/office/drawing/2014/main" id="{886D43E7-A24B-1F45-9D3C-DCA7607A5328}"/>
              </a:ext>
            </a:extLst>
          </p:cNvPr>
          <p:cNvSpPr txBox="1">
            <a:spLocks/>
          </p:cNvSpPr>
          <p:nvPr/>
        </p:nvSpPr>
        <p:spPr>
          <a:xfrm>
            <a:off x="5180166" y="5689735"/>
            <a:ext cx="1875513" cy="215444"/>
          </a:xfrm>
          <a:prstGeom prst="rect">
            <a:avLst/>
          </a:prstGeom>
        </p:spPr>
        <p:txBody>
          <a:bodyPr vert="horz" wrap="non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chemeClr val="tx1"/>
                </a:solidFill>
                <a:effectLst/>
                <a:uLnTx/>
                <a:uFillTx/>
                <a:latin typeface="Segoe UI Semibold"/>
                <a:ea typeface="+mn-ea"/>
                <a:cs typeface="Segoe UI Semilight" panose="020B0402040204020203" pitchFamily="34" charset="0"/>
              </a:rPr>
              <a:t>Azure Firewall &amp; DDoS</a:t>
            </a:r>
          </a:p>
        </p:txBody>
      </p:sp>
      <p:sp>
        <p:nvSpPr>
          <p:cNvPr id="196" name="TextBox 8">
            <a:extLst>
              <a:ext uri="{FF2B5EF4-FFF2-40B4-BE49-F238E27FC236}">
                <a16:creationId xmlns:a16="http://schemas.microsoft.com/office/drawing/2014/main" id="{05F4EF69-C28F-E44C-88A0-39FA990BB856}"/>
              </a:ext>
            </a:extLst>
          </p:cNvPr>
          <p:cNvSpPr txBox="1"/>
          <p:nvPr/>
        </p:nvSpPr>
        <p:spPr>
          <a:xfrm>
            <a:off x="9466567" y="5544907"/>
            <a:ext cx="472650" cy="505101"/>
          </a:xfrm>
          <a:prstGeom prst="rect">
            <a:avLst/>
          </a:prstGeom>
          <a:noFill/>
        </p:spPr>
        <p:txBody>
          <a:bodyPr wrap="none" lIns="179285" tIns="143428" rIns="179285" bIns="143428" rtlCol="0">
            <a:spAutoFit/>
          </a:bodyPr>
          <a:lstStyle/>
          <a:p>
            <a:pPr marL="0" marR="0" lvl="0" indent="0" algn="ctr" defTabSz="914016"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rgbClr val="50E6FF"/>
                </a:solidFill>
                <a:effectLst/>
                <a:uLnTx/>
                <a:uFillTx/>
                <a:latin typeface="Segoe UI Semibold"/>
                <a:ea typeface="+mn-ea"/>
                <a:cs typeface="Segoe UI Semilight" panose="020B0402040204020203" pitchFamily="34" charset="0"/>
              </a:rPr>
              <a:t>|</a:t>
            </a:r>
          </a:p>
        </p:txBody>
      </p:sp>
      <p:sp>
        <p:nvSpPr>
          <p:cNvPr id="197" name="Text Placeholder 95">
            <a:extLst>
              <a:ext uri="{FF2B5EF4-FFF2-40B4-BE49-F238E27FC236}">
                <a16:creationId xmlns:a16="http://schemas.microsoft.com/office/drawing/2014/main" id="{22AA42EC-C7F3-584A-BE5C-904319C1651B}"/>
              </a:ext>
            </a:extLst>
          </p:cNvPr>
          <p:cNvSpPr txBox="1">
            <a:spLocks/>
          </p:cNvSpPr>
          <p:nvPr/>
        </p:nvSpPr>
        <p:spPr>
          <a:xfrm>
            <a:off x="9818936" y="5689735"/>
            <a:ext cx="1755865" cy="215444"/>
          </a:xfrm>
          <a:prstGeom prst="rect">
            <a:avLst/>
          </a:prstGeom>
        </p:spPr>
        <p:txBody>
          <a:bodyPr vert="horz" wrap="none" lIns="0" tIns="0" rIns="0" bIns="0" rtlCol="0">
            <a:spAutoFit/>
          </a:bodyPr>
          <a:lstStyle>
            <a:lvl1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chemeClr val="tx2"/>
                </a:solidFill>
                <a:latin typeface="+mn-lt"/>
                <a:ea typeface="+mn-ea"/>
                <a:cs typeface="+mn-cs"/>
              </a:defRPr>
            </a:lvl1pPr>
            <a:lvl2pPr marL="0" marR="0" indent="0" algn="ctr"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sz="1765" b="1" kern="1200" spc="0" baseline="0">
                <a:solidFill>
                  <a:srgbClr val="000000"/>
                </a:solidFill>
                <a:latin typeface="+mn-lt"/>
                <a:ea typeface="+mn-ea"/>
                <a:cs typeface="+mn-cs"/>
              </a:defRPr>
            </a:lvl2pPr>
            <a:lvl3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765" kern="1200" spc="0" baseline="0">
                <a:solidFill>
                  <a:srgbClr val="000000"/>
                </a:solidFill>
                <a:latin typeface="+mn-lt"/>
                <a:ea typeface="+mn-ea"/>
                <a:cs typeface="+mn-cs"/>
              </a:defRPr>
            </a:lvl3pPr>
            <a:lvl4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4pPr>
            <a:lvl5pPr marL="0" marR="0" indent="0" algn="ctr" defTabSz="914016" rtl="0" eaLnBrk="1" fontAlgn="auto" latinLnBrk="0" hangingPunct="1">
              <a:lnSpc>
                <a:spcPct val="100000"/>
              </a:lnSpc>
              <a:spcBef>
                <a:spcPts val="0"/>
              </a:spcBef>
              <a:spcAft>
                <a:spcPts val="1370"/>
              </a:spcAft>
              <a:buClrTx/>
              <a:buSzPct val="90000"/>
              <a:buFont typeface="Wingdings" panose="05000000000000000000" pitchFamily="2" charset="2"/>
              <a:buNone/>
              <a:tabLst/>
              <a:defRPr sz="1370" kern="1200" spc="0" baseline="0">
                <a:solidFill>
                  <a:srgbClr val="000000"/>
                </a:solidFill>
                <a:latin typeface="+mn-lt"/>
                <a:ea typeface="+mn-ea"/>
                <a:cs typeface="+mn-cs"/>
              </a:defRPr>
            </a:lvl5pPr>
            <a:lvl6pPr marL="2513543"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7561"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4569" indent="-228504" algn="l" defTabSz="914016"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016"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chemeClr val="tx1"/>
                </a:solidFill>
                <a:effectLst/>
                <a:uLnTx/>
                <a:uFillTx/>
                <a:latin typeface="Segoe UI Semibold"/>
                <a:ea typeface="+mn-ea"/>
                <a:cs typeface="Segoe UI Semilight" panose="020B0402040204020203" pitchFamily="34" charset="0"/>
              </a:rPr>
              <a:t>Azure Security Center</a:t>
            </a:r>
          </a:p>
        </p:txBody>
      </p:sp>
      <p:sp>
        <p:nvSpPr>
          <p:cNvPr id="198" name="TextBox 204">
            <a:extLst>
              <a:ext uri="{FF2B5EF4-FFF2-40B4-BE49-F238E27FC236}">
                <a16:creationId xmlns:a16="http://schemas.microsoft.com/office/drawing/2014/main" id="{998BC109-2858-704C-9658-F4A5090F5541}"/>
              </a:ext>
            </a:extLst>
          </p:cNvPr>
          <p:cNvSpPr txBox="1"/>
          <p:nvPr/>
        </p:nvSpPr>
        <p:spPr>
          <a:xfrm>
            <a:off x="7509572" y="5689735"/>
            <a:ext cx="1173398" cy="215444"/>
          </a:xfrm>
          <a:prstGeom prst="rect">
            <a:avLst/>
          </a:prstGeom>
        </p:spPr>
        <p:txBody>
          <a:bodyPr vert="horz" wrap="square" lIns="0" tIns="0" rIns="0" bIns="0" rtlCol="0">
            <a:spAutoFit/>
          </a:bodyPr>
          <a:lstStyle>
            <a:defPPr>
              <a:defRPr lang="en-US"/>
            </a:defPPr>
            <a:lvl1pPr marR="0" lvl="0" indent="0" algn="ctr" defTabSz="914016" fontAlgn="auto">
              <a:lnSpc>
                <a:spcPct val="100000"/>
              </a:lnSpc>
              <a:spcBef>
                <a:spcPts val="0"/>
              </a:spcBef>
              <a:spcAft>
                <a:spcPts val="0"/>
              </a:spcAft>
              <a:buClrTx/>
              <a:buSzPct val="90000"/>
              <a:buFont typeface="Wingdings" panose="05000000000000000000" pitchFamily="2" charset="2"/>
              <a:buNone/>
              <a:tabLst/>
              <a:defRPr kumimoji="0" sz="1400" b="0" i="0" u="none" strike="noStrike" cap="none" spc="0" normalizeH="0" baseline="0">
                <a:ln>
                  <a:noFill/>
                </a:ln>
                <a:effectLst/>
                <a:uLnTx/>
                <a:uFillTx/>
                <a:latin typeface="Segoe UI Semibold"/>
                <a:cs typeface="Segoe UI Semilight" panose="020B0402040204020203" pitchFamily="34" charset="0"/>
              </a:defRPr>
            </a:lvl1pPr>
            <a:lvl2pPr marL="0" marR="0" indent="0" algn="ctr" defTabSz="914016" fontAlgn="auto">
              <a:lnSpc>
                <a:spcPct val="100000"/>
              </a:lnSpc>
              <a:spcBef>
                <a:spcPts val="0"/>
              </a:spcBef>
              <a:spcAft>
                <a:spcPts val="0"/>
              </a:spcAft>
              <a:buClrTx/>
              <a:buSzPct val="90000"/>
              <a:buFont typeface="Wingdings" panose="05000000000000000000" pitchFamily="2" charset="2"/>
              <a:buNone/>
              <a:tabLst/>
              <a:defRPr sz="1765" b="1" spc="0" baseline="0">
                <a:solidFill>
                  <a:srgbClr val="000000"/>
                </a:solidFill>
              </a:defRPr>
            </a:lvl2pPr>
            <a:lvl3pPr marL="0" marR="0" indent="0" algn="ctr" defTabSz="914016" fontAlgn="auto">
              <a:lnSpc>
                <a:spcPct val="100000"/>
              </a:lnSpc>
              <a:spcBef>
                <a:spcPts val="0"/>
              </a:spcBef>
              <a:spcAft>
                <a:spcPts val="1370"/>
              </a:spcAft>
              <a:buClrTx/>
              <a:buSzPct val="90000"/>
              <a:buFont typeface="Wingdings" panose="05000000000000000000" pitchFamily="2" charset="2"/>
              <a:buNone/>
              <a:tabLst/>
              <a:defRPr sz="1765" spc="0" baseline="0">
                <a:solidFill>
                  <a:srgbClr val="000000"/>
                </a:solidFill>
              </a:defRPr>
            </a:lvl3pPr>
            <a:lvl4pPr marL="0" marR="0" indent="0" algn="ctr" defTabSz="914016" fontAlgn="auto">
              <a:lnSpc>
                <a:spcPct val="100000"/>
              </a:lnSpc>
              <a:spcBef>
                <a:spcPts val="0"/>
              </a:spcBef>
              <a:spcAft>
                <a:spcPts val="1370"/>
              </a:spcAft>
              <a:buClrTx/>
              <a:buSzPct val="90000"/>
              <a:buFont typeface="Wingdings" panose="05000000000000000000" pitchFamily="2" charset="2"/>
              <a:buNone/>
              <a:tabLst/>
              <a:defRPr sz="1370" spc="0" baseline="0">
                <a:solidFill>
                  <a:srgbClr val="000000"/>
                </a:solidFill>
              </a:defRPr>
            </a:lvl4pPr>
            <a:lvl5pPr marL="0" marR="0" indent="0" algn="ctr" defTabSz="914016" fontAlgn="auto">
              <a:lnSpc>
                <a:spcPct val="100000"/>
              </a:lnSpc>
              <a:spcBef>
                <a:spcPts val="0"/>
              </a:spcBef>
              <a:spcAft>
                <a:spcPts val="1370"/>
              </a:spcAft>
              <a:buClrTx/>
              <a:buSzPct val="90000"/>
              <a:buFont typeface="Wingdings" panose="05000000000000000000" pitchFamily="2" charset="2"/>
              <a:buNone/>
              <a:tabLst/>
              <a:defRPr sz="1370" spc="0" baseline="0">
                <a:solidFill>
                  <a:srgbClr val="000000"/>
                </a:solidFill>
              </a:defRPr>
            </a:lvl5pPr>
            <a:lvl6pPr marL="2513543" indent="-228504" defTabSz="914016">
              <a:spcBef>
                <a:spcPct val="20000"/>
              </a:spcBef>
              <a:buFont typeface="Arial" pitchFamily="34" charset="0"/>
              <a:buChar char="•"/>
              <a:defRPr sz="1961"/>
            </a:lvl6pPr>
            <a:lvl7pPr marL="2970552" indent="-228504" defTabSz="914016">
              <a:spcBef>
                <a:spcPct val="20000"/>
              </a:spcBef>
              <a:buFont typeface="Arial" pitchFamily="34" charset="0"/>
              <a:buChar char="•"/>
              <a:defRPr sz="1961"/>
            </a:lvl7pPr>
            <a:lvl8pPr marL="3427561" indent="-228504" defTabSz="914016">
              <a:spcBef>
                <a:spcPct val="20000"/>
              </a:spcBef>
              <a:buFont typeface="Arial" pitchFamily="34" charset="0"/>
              <a:buChar char="•"/>
              <a:defRPr sz="1961"/>
            </a:lvl8pPr>
            <a:lvl9pPr marL="3884569" indent="-228504" defTabSz="914016">
              <a:spcBef>
                <a:spcPct val="20000"/>
              </a:spcBef>
              <a:buFont typeface="Arial" pitchFamily="34" charset="0"/>
              <a:buChar char="•"/>
              <a:defRPr sz="1961"/>
            </a:lvl9pPr>
          </a:lstStyle>
          <a:p>
            <a:pPr algn="l"/>
            <a:r>
              <a:rPr lang="en-US"/>
              <a:t>Azure Sentinel</a:t>
            </a:r>
          </a:p>
        </p:txBody>
      </p:sp>
      <p:pic>
        <p:nvPicPr>
          <p:cNvPr id="3" name="Picture 2">
            <a:extLst>
              <a:ext uri="{FF2B5EF4-FFF2-40B4-BE49-F238E27FC236}">
                <a16:creationId xmlns:a16="http://schemas.microsoft.com/office/drawing/2014/main" id="{B26E220F-0F71-714A-10CD-2D8DC67D81A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73181" y="1883981"/>
            <a:ext cx="593382" cy="1004186"/>
          </a:xfrm>
          <a:prstGeom prst="rect">
            <a:avLst/>
          </a:prstGeom>
        </p:spPr>
      </p:pic>
      <p:pic>
        <p:nvPicPr>
          <p:cNvPr id="5" name="Picture 4">
            <a:extLst>
              <a:ext uri="{FF2B5EF4-FFF2-40B4-BE49-F238E27FC236}">
                <a16:creationId xmlns:a16="http://schemas.microsoft.com/office/drawing/2014/main" id="{4FBA9D62-E221-D340-FB70-EBB9840F58D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05089" y="1883981"/>
            <a:ext cx="467815" cy="748504"/>
          </a:xfrm>
          <a:prstGeom prst="rect">
            <a:avLst/>
          </a:prstGeom>
        </p:spPr>
      </p:pic>
      <p:pic>
        <p:nvPicPr>
          <p:cNvPr id="7" name="Picture 6">
            <a:extLst>
              <a:ext uri="{FF2B5EF4-FFF2-40B4-BE49-F238E27FC236}">
                <a16:creationId xmlns:a16="http://schemas.microsoft.com/office/drawing/2014/main" id="{3D672E49-E12F-7588-1D43-99C46FCBEE7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3277" y="1859630"/>
            <a:ext cx="386428" cy="772855"/>
          </a:xfrm>
          <a:prstGeom prst="rect">
            <a:avLst/>
          </a:prstGeom>
        </p:spPr>
      </p:pic>
      <p:sp>
        <p:nvSpPr>
          <p:cNvPr id="2" name="TextBox 37">
            <a:extLst>
              <a:ext uri="{FF2B5EF4-FFF2-40B4-BE49-F238E27FC236}">
                <a16:creationId xmlns:a16="http://schemas.microsoft.com/office/drawing/2014/main" id="{FCB58C0C-D283-F818-862A-77FB27782B80}"/>
              </a:ext>
            </a:extLst>
          </p:cNvPr>
          <p:cNvSpPr txBox="1"/>
          <p:nvPr/>
        </p:nvSpPr>
        <p:spPr>
          <a:xfrm>
            <a:off x="281114" y="5544907"/>
            <a:ext cx="472650" cy="505101"/>
          </a:xfrm>
          <a:prstGeom prst="rect">
            <a:avLst/>
          </a:prstGeom>
          <a:noFill/>
        </p:spPr>
        <p:txBody>
          <a:bodyPr wrap="none" lIns="179285" tIns="143428" rIns="179285" bIns="143428" rtlCol="0">
            <a:spAutoFit/>
          </a:bodyPr>
          <a:lstStyle/>
          <a:p>
            <a:pPr marL="0" marR="0" lvl="0" indent="0" algn="ctr" defTabSz="914016" rtl="0" eaLnBrk="1" fontAlgn="auto" latinLnBrk="0" hangingPunct="1">
              <a:lnSpc>
                <a:spcPct val="100000"/>
              </a:lnSpc>
              <a:spcBef>
                <a:spcPts val="0"/>
              </a:spcBef>
              <a:spcAft>
                <a:spcPts val="0"/>
              </a:spcAft>
              <a:buClrTx/>
              <a:buSzPct val="90000"/>
              <a:buFontTx/>
              <a:buNone/>
              <a:tabLst/>
              <a:defRPr/>
            </a:pPr>
            <a:r>
              <a:rPr kumimoji="0" lang="en-US" sz="1400" b="0" i="0" u="none" strike="noStrike" kern="1200" cap="none" spc="0" normalizeH="0" baseline="0" noProof="0">
                <a:ln>
                  <a:noFill/>
                </a:ln>
                <a:solidFill>
                  <a:srgbClr val="50E6FF"/>
                </a:solidFill>
                <a:effectLst/>
                <a:uLnTx/>
                <a:uFillTx/>
                <a:latin typeface="Segoe UI Semibold"/>
                <a:ea typeface="+mn-ea"/>
                <a:cs typeface="Segoe UI Semilight" panose="020B0402040204020203" pitchFamily="34" charset="0"/>
              </a:rPr>
              <a:t>|</a:t>
            </a:r>
          </a:p>
        </p:txBody>
      </p:sp>
    </p:spTree>
    <p:extLst>
      <p:ext uri="{BB962C8B-B14F-4D97-AF65-F5344CB8AC3E}">
        <p14:creationId xmlns:p14="http://schemas.microsoft.com/office/powerpoint/2010/main" val="210000519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14">
            <a:extLst>
              <a:ext uri="{FF2B5EF4-FFF2-40B4-BE49-F238E27FC236}">
                <a16:creationId xmlns:a16="http://schemas.microsoft.com/office/drawing/2014/main" id="{936659BD-F74B-3B4E-BB74-B11D9414A556}"/>
              </a:ext>
              <a:ext uri="{C183D7F6-B498-43B3-948B-1728B52AA6E4}">
                <adec:decorative xmlns:adec="http://schemas.microsoft.com/office/drawing/2017/decorative" val="1"/>
              </a:ext>
            </a:extLst>
          </p:cNvPr>
          <p:cNvSpPr/>
          <p:nvPr/>
        </p:nvSpPr>
        <p:spPr bwMode="auto">
          <a:xfrm>
            <a:off x="6333548" y="1890394"/>
            <a:ext cx="4086439" cy="4086439"/>
          </a:xfrm>
          <a:prstGeom prst="ellipse">
            <a:avLst/>
          </a:prstGeom>
          <a:noFill/>
          <a:ln w="19050" cap="flat" cmpd="sng" algn="ctr">
            <a:solidFill>
              <a:schemeClr val="tx2"/>
            </a:solidFill>
            <a:prstDash val="dash"/>
            <a:headEnd type="none"/>
            <a:tailEnd type="none"/>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a:ln>
                <a:noFill/>
              </a:ln>
              <a:gradFill>
                <a:gsLst>
                  <a:gs pos="85800">
                    <a:srgbClr val="0078D4"/>
                  </a:gs>
                  <a:gs pos="2000">
                    <a:srgbClr val="0078D4"/>
                  </a:gs>
                </a:gsLst>
                <a:lin ang="5400000" scaled="0"/>
              </a:gradFill>
              <a:effectLst/>
              <a:uLnTx/>
              <a:uFillTx/>
              <a:latin typeface="Segoe UI"/>
              <a:ea typeface="+mn-ea"/>
              <a:cs typeface="Segoe UI" pitchFamily="34" charset="0"/>
            </a:endParaRPr>
          </a:p>
        </p:txBody>
      </p:sp>
      <p:grpSp>
        <p:nvGrpSpPr>
          <p:cNvPr id="18" name="Group 10">
            <a:extLst>
              <a:ext uri="{FF2B5EF4-FFF2-40B4-BE49-F238E27FC236}">
                <a16:creationId xmlns:a16="http://schemas.microsoft.com/office/drawing/2014/main" id="{3F84AB6E-2B6C-7247-9599-A65AAA683FF0}"/>
              </a:ext>
              <a:ext uri="{C183D7F6-B498-43B3-948B-1728B52AA6E4}">
                <adec:decorative xmlns:adec="http://schemas.microsoft.com/office/drawing/2017/decorative" val="1"/>
              </a:ext>
            </a:extLst>
          </p:cNvPr>
          <p:cNvGrpSpPr/>
          <p:nvPr/>
        </p:nvGrpSpPr>
        <p:grpSpPr>
          <a:xfrm>
            <a:off x="9937918" y="3983166"/>
            <a:ext cx="825896" cy="825896"/>
            <a:chOff x="10303692" y="3419748"/>
            <a:chExt cx="895959" cy="895959"/>
          </a:xfrm>
        </p:grpSpPr>
        <p:sp>
          <p:nvSpPr>
            <p:cNvPr id="19" name="Oval 118">
              <a:extLst>
                <a:ext uri="{FF2B5EF4-FFF2-40B4-BE49-F238E27FC236}">
                  <a16:creationId xmlns:a16="http://schemas.microsoft.com/office/drawing/2014/main" id="{AC51B62D-3DE8-3C46-B6A5-D98E0050092A}"/>
                </a:ext>
              </a:extLst>
            </p:cNvPr>
            <p:cNvSpPr/>
            <p:nvPr/>
          </p:nvSpPr>
          <p:spPr bwMode="auto">
            <a:xfrm>
              <a:off x="10303692" y="3419748"/>
              <a:ext cx="895959" cy="895959"/>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sp>
          <p:nvSpPr>
            <p:cNvPr id="21" name="AutoShape 61">
              <a:extLst>
                <a:ext uri="{FF2B5EF4-FFF2-40B4-BE49-F238E27FC236}">
                  <a16:creationId xmlns:a16="http://schemas.microsoft.com/office/drawing/2014/main" id="{40264BA3-3A59-3144-AA0B-9F716AEBF53A}"/>
                </a:ext>
              </a:extLst>
            </p:cNvPr>
            <p:cNvSpPr>
              <a:spLocks noChangeAspect="1" noChangeArrowheads="1" noTextEdit="1"/>
            </p:cNvSpPr>
            <p:nvPr/>
          </p:nvSpPr>
          <p:spPr bwMode="auto">
            <a:xfrm>
              <a:off x="10548471" y="3664527"/>
              <a:ext cx="406400" cy="4064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gradFill>
                  <a:gsLst>
                    <a:gs pos="85800">
                      <a:srgbClr val="0078D4"/>
                    </a:gs>
                    <a:gs pos="2000">
                      <a:srgbClr val="0078D4"/>
                    </a:gs>
                  </a:gsLst>
                  <a:lin ang="5400000" scaled="0"/>
                </a:gradFill>
                <a:effectLst/>
                <a:uLnTx/>
                <a:uFillTx/>
                <a:latin typeface="Segoe UI"/>
                <a:ea typeface="+mn-ea"/>
                <a:cs typeface="+mn-cs"/>
              </a:endParaRPr>
            </a:p>
          </p:txBody>
        </p:sp>
      </p:grpSp>
      <p:pic>
        <p:nvPicPr>
          <p:cNvPr id="71" name="Picture 70">
            <a:extLst>
              <a:ext uri="{FF2B5EF4-FFF2-40B4-BE49-F238E27FC236}">
                <a16:creationId xmlns:a16="http://schemas.microsoft.com/office/drawing/2014/main" id="{3942CFE8-987E-E7C5-52A3-BD0A0FD7B2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48824" y="4202556"/>
            <a:ext cx="404083" cy="404083"/>
          </a:xfrm>
          <a:prstGeom prst="rect">
            <a:avLst/>
          </a:prstGeom>
        </p:spPr>
      </p:pic>
      <p:sp>
        <p:nvSpPr>
          <p:cNvPr id="12" name="Oval 116">
            <a:extLst>
              <a:ext uri="{FF2B5EF4-FFF2-40B4-BE49-F238E27FC236}">
                <a16:creationId xmlns:a16="http://schemas.microsoft.com/office/drawing/2014/main" id="{C4374835-2FF1-EB4B-905D-DBDF33D35884}"/>
              </a:ext>
              <a:ext uri="{C183D7F6-B498-43B3-948B-1728B52AA6E4}">
                <adec:decorative xmlns:adec="http://schemas.microsoft.com/office/drawing/2017/decorative" val="1"/>
              </a:ext>
            </a:extLst>
          </p:cNvPr>
          <p:cNvSpPr/>
          <p:nvPr/>
        </p:nvSpPr>
        <p:spPr bwMode="auto">
          <a:xfrm>
            <a:off x="6953165" y="5334719"/>
            <a:ext cx="825896" cy="825896"/>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pic>
        <p:nvPicPr>
          <p:cNvPr id="70" name="Picture 69">
            <a:extLst>
              <a:ext uri="{FF2B5EF4-FFF2-40B4-BE49-F238E27FC236}">
                <a16:creationId xmlns:a16="http://schemas.microsoft.com/office/drawing/2014/main" id="{10B47913-D4D1-AF34-C415-88BAA0B422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04448" y="5494485"/>
            <a:ext cx="523330" cy="523330"/>
          </a:xfrm>
          <a:prstGeom prst="rect">
            <a:avLst/>
          </a:prstGeom>
        </p:spPr>
      </p:pic>
      <p:sp>
        <p:nvSpPr>
          <p:cNvPr id="24" name="Oval 117">
            <a:extLst>
              <a:ext uri="{FF2B5EF4-FFF2-40B4-BE49-F238E27FC236}">
                <a16:creationId xmlns:a16="http://schemas.microsoft.com/office/drawing/2014/main" id="{1F3F73AC-36FE-6D4C-AC0B-8DE613B15E16}"/>
              </a:ext>
            </a:extLst>
          </p:cNvPr>
          <p:cNvSpPr/>
          <p:nvPr/>
        </p:nvSpPr>
        <p:spPr bwMode="auto">
          <a:xfrm>
            <a:off x="9625164" y="2460176"/>
            <a:ext cx="825896" cy="825896"/>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pic>
        <p:nvPicPr>
          <p:cNvPr id="69" name="Picture 68">
            <a:extLst>
              <a:ext uri="{FF2B5EF4-FFF2-40B4-BE49-F238E27FC236}">
                <a16:creationId xmlns:a16="http://schemas.microsoft.com/office/drawing/2014/main" id="{8F7E63DC-C58E-C7F8-D497-FFC365CF1EF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41175" y="2686712"/>
            <a:ext cx="405876" cy="405876"/>
          </a:xfrm>
          <a:prstGeom prst="rect">
            <a:avLst/>
          </a:prstGeom>
        </p:spPr>
      </p:pic>
      <p:sp>
        <p:nvSpPr>
          <p:cNvPr id="37" name="Oval 54">
            <a:extLst>
              <a:ext uri="{FF2B5EF4-FFF2-40B4-BE49-F238E27FC236}">
                <a16:creationId xmlns:a16="http://schemas.microsoft.com/office/drawing/2014/main" id="{D2A9E5EB-3D64-9D4F-879E-7CC013C74274}"/>
              </a:ext>
            </a:extLst>
          </p:cNvPr>
          <p:cNvSpPr/>
          <p:nvPr/>
        </p:nvSpPr>
        <p:spPr bwMode="auto">
          <a:xfrm>
            <a:off x="6326812" y="2460176"/>
            <a:ext cx="825896" cy="825896"/>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pic>
        <p:nvPicPr>
          <p:cNvPr id="8" name="Picture 7">
            <a:extLst>
              <a:ext uri="{FF2B5EF4-FFF2-40B4-BE49-F238E27FC236}">
                <a16:creationId xmlns:a16="http://schemas.microsoft.com/office/drawing/2014/main" id="{090BBF51-E5AC-9EDD-B2E1-203FD2103D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43466" y="2682621"/>
            <a:ext cx="392587" cy="392587"/>
          </a:xfrm>
          <a:prstGeom prst="rect">
            <a:avLst/>
          </a:prstGeom>
        </p:spPr>
      </p:pic>
      <p:sp>
        <p:nvSpPr>
          <p:cNvPr id="2" name="Titel 1">
            <a:extLst>
              <a:ext uri="{FF2B5EF4-FFF2-40B4-BE49-F238E27FC236}">
                <a16:creationId xmlns:a16="http://schemas.microsoft.com/office/drawing/2014/main" id="{3A97AC8F-94DD-1946-9B18-B06438961CAE}"/>
              </a:ext>
            </a:extLst>
          </p:cNvPr>
          <p:cNvSpPr>
            <a:spLocks noGrp="1"/>
          </p:cNvSpPr>
          <p:nvPr>
            <p:ph type="title"/>
          </p:nvPr>
        </p:nvSpPr>
        <p:spPr/>
        <p:txBody>
          <a:bodyPr/>
          <a:lstStyle/>
          <a:p>
            <a:r>
              <a:rPr lang="en-GB"/>
              <a:t>Strengthen your cross-cloud security posture </a:t>
            </a:r>
          </a:p>
        </p:txBody>
      </p:sp>
      <p:sp>
        <p:nvSpPr>
          <p:cNvPr id="10" name="Tijdelijke aanduiding voor tekst 9">
            <a:extLst>
              <a:ext uri="{FF2B5EF4-FFF2-40B4-BE49-F238E27FC236}">
                <a16:creationId xmlns:a16="http://schemas.microsoft.com/office/drawing/2014/main" id="{DBC482EF-D685-E14B-959B-5C30166D04C4}"/>
              </a:ext>
            </a:extLst>
          </p:cNvPr>
          <p:cNvSpPr>
            <a:spLocks noGrp="1"/>
          </p:cNvSpPr>
          <p:nvPr>
            <p:ph type="body" sz="quarter" idx="10"/>
          </p:nvPr>
        </p:nvSpPr>
        <p:spPr>
          <a:xfrm>
            <a:off x="465139" y="1960860"/>
            <a:ext cx="4259262" cy="2733697"/>
          </a:xfrm>
        </p:spPr>
        <p:txBody>
          <a:bodyPr/>
          <a:lstStyle/>
          <a:p>
            <a:pPr>
              <a:buClr>
                <a:schemeClr val="tx2"/>
              </a:buClr>
            </a:pPr>
            <a:r>
              <a:rPr lang="en-GB" sz="1400">
                <a:latin typeface="Segoe UI" panose="020B0502040204020203" pitchFamily="34" charset="0"/>
                <a:cs typeface="Segoe UI" panose="020B0502040204020203" pitchFamily="34" charset="0"/>
              </a:rPr>
              <a:t>Get a bird’s-eye security posture view</a:t>
            </a:r>
            <a:br>
              <a:rPr lang="en-GB" sz="1400">
                <a:latin typeface="Segoe UI" panose="020B0502040204020203" pitchFamily="34" charset="0"/>
                <a:cs typeface="Segoe UI" panose="020B0502040204020203" pitchFamily="34" charset="0"/>
              </a:rPr>
            </a:br>
            <a:endParaRPr lang="en-GB" sz="1400">
              <a:latin typeface="Segoe UI" panose="020B0502040204020203" pitchFamily="34" charset="0"/>
              <a:cs typeface="Segoe UI" panose="020B0502040204020203" pitchFamily="34" charset="0"/>
            </a:endParaRPr>
          </a:p>
          <a:p>
            <a:pPr>
              <a:buClr>
                <a:schemeClr val="tx2"/>
              </a:buClr>
            </a:pPr>
            <a:r>
              <a:rPr lang="en-GB" sz="1400">
                <a:latin typeface="Segoe UI" panose="020B0502040204020203" pitchFamily="34" charset="0"/>
                <a:cs typeface="Segoe UI" panose="020B0502040204020203" pitchFamily="34" charset="0"/>
              </a:rPr>
              <a:t>Continuously monitor and protect </a:t>
            </a:r>
            <a:br>
              <a:rPr lang="en-GB" sz="1400">
                <a:latin typeface="Segoe UI" panose="020B0502040204020203" pitchFamily="34" charset="0"/>
                <a:cs typeface="Segoe UI" panose="020B0502040204020203" pitchFamily="34" charset="0"/>
              </a:rPr>
            </a:br>
            <a:r>
              <a:rPr lang="en-GB" sz="1400">
                <a:latin typeface="Segoe UI" panose="020B0502040204020203" pitchFamily="34" charset="0"/>
                <a:cs typeface="Segoe UI" panose="020B0502040204020203" pitchFamily="34" charset="0"/>
              </a:rPr>
              <a:t>all your cross-cloud resources</a:t>
            </a:r>
            <a:br>
              <a:rPr lang="en-GB" sz="1400">
                <a:latin typeface="Segoe UI" panose="020B0502040204020203" pitchFamily="34" charset="0"/>
                <a:cs typeface="Segoe UI" panose="020B0502040204020203" pitchFamily="34" charset="0"/>
              </a:rPr>
            </a:br>
            <a:endParaRPr lang="en-GB" sz="1400">
              <a:latin typeface="Segoe UI" panose="020B0502040204020203" pitchFamily="34" charset="0"/>
              <a:cs typeface="Segoe UI" panose="020B0502040204020203" pitchFamily="34" charset="0"/>
            </a:endParaRPr>
          </a:p>
          <a:p>
            <a:pPr>
              <a:buClr>
                <a:schemeClr val="tx2"/>
              </a:buClr>
            </a:pPr>
            <a:r>
              <a:rPr lang="en-GB" sz="1400">
                <a:latin typeface="Segoe UI" panose="020B0502040204020203" pitchFamily="34" charset="0"/>
                <a:cs typeface="Segoe UI" panose="020B0502040204020203" pitchFamily="34" charset="0"/>
              </a:rPr>
              <a:t>Follow best practice recommendations</a:t>
            </a:r>
            <a:br>
              <a:rPr lang="en-GB" sz="1400">
                <a:latin typeface="Segoe UI" panose="020B0502040204020203" pitchFamily="34" charset="0"/>
                <a:cs typeface="Segoe UI" panose="020B0502040204020203" pitchFamily="34" charset="0"/>
              </a:rPr>
            </a:br>
            <a:endParaRPr lang="en-GB" sz="1400">
              <a:latin typeface="Segoe UI" panose="020B0502040204020203" pitchFamily="34" charset="0"/>
              <a:cs typeface="Segoe UI" panose="020B0502040204020203" pitchFamily="34" charset="0"/>
            </a:endParaRPr>
          </a:p>
          <a:p>
            <a:pPr>
              <a:buClr>
                <a:schemeClr val="tx2"/>
              </a:buClr>
            </a:pPr>
            <a:r>
              <a:rPr lang="en-GB" sz="1400">
                <a:latin typeface="Segoe UI" panose="020B0502040204020203" pitchFamily="34" charset="0"/>
                <a:cs typeface="Segoe UI" panose="020B0502040204020203" pitchFamily="34" charset="0"/>
              </a:rPr>
              <a:t>Get visibility into the compliance state of your Azure environment</a:t>
            </a:r>
          </a:p>
        </p:txBody>
      </p:sp>
      <p:sp>
        <p:nvSpPr>
          <p:cNvPr id="13" name="Oval 119">
            <a:extLst>
              <a:ext uri="{FF2B5EF4-FFF2-40B4-BE49-F238E27FC236}">
                <a16:creationId xmlns:a16="http://schemas.microsoft.com/office/drawing/2014/main" id="{70793B5E-C538-9349-887E-507F1ECD7432}"/>
              </a:ext>
            </a:extLst>
          </p:cNvPr>
          <p:cNvSpPr/>
          <p:nvPr/>
        </p:nvSpPr>
        <p:spPr bwMode="auto">
          <a:xfrm>
            <a:off x="7349237" y="2906085"/>
            <a:ext cx="2055059" cy="2055057"/>
          </a:xfrm>
          <a:prstGeom prst="ellipse">
            <a:avLst/>
          </a:prstGeom>
          <a:solidFill>
            <a:schemeClr val="tx2"/>
          </a:solidFill>
          <a:ln w="9525" cap="flat" cmpd="sng" algn="ctr">
            <a:noFill/>
            <a:prstDash val="solid"/>
          </a:ln>
          <a:effectLst/>
        </p:spPr>
        <p:txBody>
          <a:bodyPr rot="0" spcFirstLastPara="0" vert="horz" wrap="square" lIns="182854" tIns="146283" rIns="182854" bIns="146283" numCol="1" spcCol="0" rtlCol="0" fromWordArt="0" anchor="b" anchorCtr="0" forceAA="0" compatLnSpc="1">
            <a:prstTxWarp prst="textNoShape">
              <a:avLst/>
            </a:prstTxWarp>
            <a:noAutofit/>
          </a:bodyPr>
          <a:lstStyle/>
          <a:p>
            <a:pPr algn="ctr" defTabSz="932293" fontAlgn="base">
              <a:spcBef>
                <a:spcPct val="0"/>
              </a:spcBef>
              <a:spcAft>
                <a:spcPct val="0"/>
              </a:spcAft>
            </a:pPr>
            <a:r>
              <a:rPr lang="en-US" sz="2000" kern="0">
                <a:solidFill>
                  <a:schemeClr val="bg2"/>
                </a:solidFill>
                <a:latin typeface="Segoe UI"/>
                <a:cs typeface="Segoe UI" pitchFamily="34" charset="0"/>
              </a:rPr>
              <a:t>Azure Security Center</a:t>
            </a:r>
          </a:p>
        </p:txBody>
      </p:sp>
      <p:sp>
        <p:nvSpPr>
          <p:cNvPr id="14" name="TextBox 120">
            <a:extLst>
              <a:ext uri="{FF2B5EF4-FFF2-40B4-BE49-F238E27FC236}">
                <a16:creationId xmlns:a16="http://schemas.microsoft.com/office/drawing/2014/main" id="{989F0D58-3F5D-634A-A65C-2B17CF451FD0}"/>
              </a:ext>
            </a:extLst>
          </p:cNvPr>
          <p:cNvSpPr txBox="1"/>
          <p:nvPr/>
        </p:nvSpPr>
        <p:spPr>
          <a:xfrm>
            <a:off x="9941098" y="5648428"/>
            <a:ext cx="957778" cy="215444"/>
          </a:xfrm>
          <a:prstGeom prst="rect">
            <a:avLst/>
          </a:prstGeom>
          <a:noFill/>
        </p:spPr>
        <p:txBody>
          <a:bodyPr wrap="square" lIns="0" tIns="0" rIns="0" bIns="0" rtlCol="0">
            <a:spAutoFit/>
          </a:bodyPr>
          <a:lstStyle/>
          <a:p>
            <a:pPr marL="0" marR="0" lvl="0" indent="0" algn="l"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Compute</a:t>
            </a:r>
          </a:p>
        </p:txBody>
      </p:sp>
      <p:sp>
        <p:nvSpPr>
          <p:cNvPr id="15" name="TextBox 121">
            <a:extLst>
              <a:ext uri="{FF2B5EF4-FFF2-40B4-BE49-F238E27FC236}">
                <a16:creationId xmlns:a16="http://schemas.microsoft.com/office/drawing/2014/main" id="{64FA39BB-3381-E54E-8159-227A4F1548CC}"/>
              </a:ext>
            </a:extLst>
          </p:cNvPr>
          <p:cNvSpPr txBox="1"/>
          <p:nvPr/>
        </p:nvSpPr>
        <p:spPr>
          <a:xfrm>
            <a:off x="7897879" y="1168447"/>
            <a:ext cx="957778" cy="215444"/>
          </a:xfrm>
          <a:prstGeom prst="rect">
            <a:avLst/>
          </a:prstGeom>
          <a:noFill/>
        </p:spPr>
        <p:txBody>
          <a:bodyPr wrap="square" lIns="0" tIns="0" rIns="0" bIns="0" rtlCol="0">
            <a:spAutoFit/>
          </a:bodyPr>
          <a:lstStyle/>
          <a:p>
            <a:pPr marL="0" marR="0" lvl="0" indent="0" algn="ctr"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App</a:t>
            </a:r>
          </a:p>
        </p:txBody>
      </p:sp>
      <p:sp>
        <p:nvSpPr>
          <p:cNvPr id="16" name="TextBox 122">
            <a:extLst>
              <a:ext uri="{FF2B5EF4-FFF2-40B4-BE49-F238E27FC236}">
                <a16:creationId xmlns:a16="http://schemas.microsoft.com/office/drawing/2014/main" id="{391C954A-2CA0-7349-B973-FD76BFF14245}"/>
              </a:ext>
            </a:extLst>
          </p:cNvPr>
          <p:cNvSpPr txBox="1"/>
          <p:nvPr/>
        </p:nvSpPr>
        <p:spPr>
          <a:xfrm>
            <a:off x="10619246" y="2773886"/>
            <a:ext cx="957778" cy="215444"/>
          </a:xfrm>
          <a:prstGeom prst="rect">
            <a:avLst/>
          </a:prstGeom>
          <a:noFill/>
        </p:spPr>
        <p:txBody>
          <a:bodyPr wrap="square" lIns="0" tIns="0" rIns="0" bIns="0" rtlCol="0">
            <a:spAutoFit/>
          </a:bodyPr>
          <a:lstStyle/>
          <a:p>
            <a:pPr marL="0" marR="0" lvl="0" indent="0" algn="l"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Network</a:t>
            </a:r>
          </a:p>
        </p:txBody>
      </p:sp>
      <p:sp>
        <p:nvSpPr>
          <p:cNvPr id="17" name="TextBox 123">
            <a:extLst>
              <a:ext uri="{FF2B5EF4-FFF2-40B4-BE49-F238E27FC236}">
                <a16:creationId xmlns:a16="http://schemas.microsoft.com/office/drawing/2014/main" id="{1719D3FF-8AB0-C149-BE2F-3C36C8D755F2}"/>
              </a:ext>
            </a:extLst>
          </p:cNvPr>
          <p:cNvSpPr txBox="1"/>
          <p:nvPr/>
        </p:nvSpPr>
        <p:spPr>
          <a:xfrm>
            <a:off x="5846303" y="5648428"/>
            <a:ext cx="957778" cy="215444"/>
          </a:xfrm>
          <a:prstGeom prst="rect">
            <a:avLst/>
          </a:prstGeom>
          <a:noFill/>
        </p:spPr>
        <p:txBody>
          <a:bodyPr wrap="square" lIns="0" tIns="0" rIns="0" bIns="0" rtlCol="0">
            <a:spAutoFit/>
          </a:bodyPr>
          <a:lstStyle/>
          <a:p>
            <a:pPr marL="0" marR="0" lvl="0" indent="0" algn="r"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IoT</a:t>
            </a:r>
          </a:p>
        </p:txBody>
      </p:sp>
      <p:sp>
        <p:nvSpPr>
          <p:cNvPr id="23" name="Oval 148">
            <a:extLst>
              <a:ext uri="{FF2B5EF4-FFF2-40B4-BE49-F238E27FC236}">
                <a16:creationId xmlns:a16="http://schemas.microsoft.com/office/drawing/2014/main" id="{196CD139-C75E-3D4E-B950-10ACB73F8856}"/>
              </a:ext>
            </a:extLst>
          </p:cNvPr>
          <p:cNvSpPr/>
          <p:nvPr/>
        </p:nvSpPr>
        <p:spPr bwMode="auto">
          <a:xfrm>
            <a:off x="8942791" y="5334719"/>
            <a:ext cx="825896" cy="825896"/>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sp>
        <p:nvSpPr>
          <p:cNvPr id="25" name="Oval 115">
            <a:extLst>
              <a:ext uri="{FF2B5EF4-FFF2-40B4-BE49-F238E27FC236}">
                <a16:creationId xmlns:a16="http://schemas.microsoft.com/office/drawing/2014/main" id="{62BF52A7-A970-7645-8ADB-789037C24948}"/>
              </a:ext>
            </a:extLst>
          </p:cNvPr>
          <p:cNvSpPr/>
          <p:nvPr/>
        </p:nvSpPr>
        <p:spPr bwMode="auto">
          <a:xfrm>
            <a:off x="5998393" y="3983166"/>
            <a:ext cx="825896" cy="825896"/>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grpSp>
        <p:nvGrpSpPr>
          <p:cNvPr id="26" name="Group 131">
            <a:extLst>
              <a:ext uri="{FF2B5EF4-FFF2-40B4-BE49-F238E27FC236}">
                <a16:creationId xmlns:a16="http://schemas.microsoft.com/office/drawing/2014/main" id="{61B57670-CF76-C941-AB2B-106FB6E3CD8D}"/>
              </a:ext>
              <a:ext uri="{C183D7F6-B498-43B3-948B-1728B52AA6E4}">
                <adec:decorative xmlns:adec="http://schemas.microsoft.com/office/drawing/2017/decorative" val="1"/>
              </a:ext>
            </a:extLst>
          </p:cNvPr>
          <p:cNvGrpSpPr/>
          <p:nvPr/>
        </p:nvGrpSpPr>
        <p:grpSpPr>
          <a:xfrm>
            <a:off x="7963820" y="1443303"/>
            <a:ext cx="825896" cy="825896"/>
            <a:chOff x="6903215" y="1590167"/>
            <a:chExt cx="895959" cy="895959"/>
          </a:xfrm>
        </p:grpSpPr>
        <p:sp>
          <p:nvSpPr>
            <p:cNvPr id="27" name="Oval 132">
              <a:extLst>
                <a:ext uri="{FF2B5EF4-FFF2-40B4-BE49-F238E27FC236}">
                  <a16:creationId xmlns:a16="http://schemas.microsoft.com/office/drawing/2014/main" id="{191C087D-3248-9E4C-9552-5A92350A041C}"/>
                </a:ext>
              </a:extLst>
            </p:cNvPr>
            <p:cNvSpPr/>
            <p:nvPr/>
          </p:nvSpPr>
          <p:spPr bwMode="auto">
            <a:xfrm>
              <a:off x="6903215" y="1590167"/>
              <a:ext cx="895959" cy="895959"/>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Calibri" panose="020F0502020204030204"/>
              </a:endParaRPr>
            </a:p>
          </p:txBody>
        </p:sp>
        <p:grpSp>
          <p:nvGrpSpPr>
            <p:cNvPr id="28" name="Group 133">
              <a:extLst>
                <a:ext uri="{FF2B5EF4-FFF2-40B4-BE49-F238E27FC236}">
                  <a16:creationId xmlns:a16="http://schemas.microsoft.com/office/drawing/2014/main" id="{D1471D01-9187-8843-A40E-BA06F69EADB0}"/>
                </a:ext>
              </a:extLst>
            </p:cNvPr>
            <p:cNvGrpSpPr/>
            <p:nvPr/>
          </p:nvGrpSpPr>
          <p:grpSpPr>
            <a:xfrm>
              <a:off x="7120339" y="1850204"/>
              <a:ext cx="461711" cy="376018"/>
              <a:chOff x="19906669" y="4851200"/>
              <a:chExt cx="362764" cy="295432"/>
            </a:xfrm>
          </p:grpSpPr>
          <p:sp>
            <p:nvSpPr>
              <p:cNvPr id="29" name="Freeform 161">
                <a:extLst>
                  <a:ext uri="{FF2B5EF4-FFF2-40B4-BE49-F238E27FC236}">
                    <a16:creationId xmlns:a16="http://schemas.microsoft.com/office/drawing/2014/main" id="{107B092D-ABB6-8841-A7FA-8B38FF9BF3A1}"/>
                  </a:ext>
                </a:extLst>
              </p:cNvPr>
              <p:cNvSpPr>
                <a:spLocks/>
              </p:cNvSpPr>
              <p:nvPr/>
            </p:nvSpPr>
            <p:spPr bwMode="auto">
              <a:xfrm>
                <a:off x="19906669" y="4851200"/>
                <a:ext cx="362764" cy="23360"/>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chemeClr val="accent1"/>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C3C41"/>
                  </a:solidFill>
                  <a:effectLst/>
                  <a:uLnTx/>
                  <a:uFillTx/>
                  <a:latin typeface="Segoe UI"/>
                  <a:ea typeface="+mn-ea"/>
                  <a:cs typeface="+mn-cs"/>
                </a:endParaRPr>
              </a:p>
            </p:txBody>
          </p:sp>
          <p:sp>
            <p:nvSpPr>
              <p:cNvPr id="30" name="Freeform 163">
                <a:extLst>
                  <a:ext uri="{FF2B5EF4-FFF2-40B4-BE49-F238E27FC236}">
                    <a16:creationId xmlns:a16="http://schemas.microsoft.com/office/drawing/2014/main" id="{13E98583-CA61-D043-9FF0-09317863D2CC}"/>
                  </a:ext>
                </a:extLst>
              </p:cNvPr>
              <p:cNvSpPr>
                <a:spLocks noEditPoints="1"/>
              </p:cNvSpPr>
              <p:nvPr/>
            </p:nvSpPr>
            <p:spPr bwMode="auto">
              <a:xfrm>
                <a:off x="19906669" y="4896545"/>
                <a:ext cx="362764" cy="250087"/>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chemeClr val="accent2"/>
              </a:solidFill>
              <a:ln w="0">
                <a:noFill/>
                <a:prstDash val="solid"/>
                <a:round/>
                <a:headEnd/>
                <a:tailEnd/>
              </a:ln>
            </p:spPr>
            <p:txBody>
              <a:bodyPr vert="horz" wrap="square" lIns="107571" tIns="53785" rIns="107571" bIns="53785"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C3C41"/>
                  </a:solidFill>
                  <a:effectLst/>
                  <a:uLnTx/>
                  <a:uFillTx/>
                  <a:latin typeface="Segoe UI"/>
                  <a:ea typeface="+mn-ea"/>
                  <a:cs typeface="+mn-cs"/>
                </a:endParaRPr>
              </a:p>
            </p:txBody>
          </p:sp>
        </p:grpSp>
      </p:grpSp>
      <p:sp>
        <p:nvSpPr>
          <p:cNvPr id="35" name="TextBox 68">
            <a:extLst>
              <a:ext uri="{FF2B5EF4-FFF2-40B4-BE49-F238E27FC236}">
                <a16:creationId xmlns:a16="http://schemas.microsoft.com/office/drawing/2014/main" id="{8BB97A52-B20B-5948-AE56-35799954E5D8}"/>
              </a:ext>
            </a:extLst>
          </p:cNvPr>
          <p:cNvSpPr txBox="1"/>
          <p:nvPr/>
        </p:nvSpPr>
        <p:spPr>
          <a:xfrm>
            <a:off x="5206010" y="2773886"/>
            <a:ext cx="957778" cy="215444"/>
          </a:xfrm>
          <a:prstGeom prst="rect">
            <a:avLst/>
          </a:prstGeom>
          <a:noFill/>
        </p:spPr>
        <p:txBody>
          <a:bodyPr wrap="square" lIns="0" tIns="0" rIns="0" bIns="0" rtlCol="0">
            <a:spAutoFit/>
          </a:bodyPr>
          <a:lstStyle/>
          <a:p>
            <a:pPr marL="0" marR="0" lvl="0" indent="0" algn="r"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Containers</a:t>
            </a:r>
          </a:p>
        </p:txBody>
      </p:sp>
      <p:sp>
        <p:nvSpPr>
          <p:cNvPr id="60" name="AutoShape 10">
            <a:extLst>
              <a:ext uri="{FF2B5EF4-FFF2-40B4-BE49-F238E27FC236}">
                <a16:creationId xmlns:a16="http://schemas.microsoft.com/office/drawing/2014/main" id="{AD3C2CD5-6F42-474D-B1CA-380E1E587C6E}"/>
              </a:ext>
            </a:extLst>
          </p:cNvPr>
          <p:cNvSpPr>
            <a:spLocks noChangeAspect="1" noChangeArrowheads="1" noTextEdit="1"/>
          </p:cNvSpPr>
          <p:nvPr/>
        </p:nvSpPr>
        <p:spPr bwMode="auto">
          <a:xfrm>
            <a:off x="9167813" y="5561013"/>
            <a:ext cx="3746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1" name="Group 15">
            <a:extLst>
              <a:ext uri="{FF2B5EF4-FFF2-40B4-BE49-F238E27FC236}">
                <a16:creationId xmlns:a16="http://schemas.microsoft.com/office/drawing/2014/main" id="{F821112E-412C-5146-8641-38FF781D8085}"/>
              </a:ext>
            </a:extLst>
          </p:cNvPr>
          <p:cNvGrpSpPr>
            <a:grpSpLocks noChangeAspect="1"/>
          </p:cNvGrpSpPr>
          <p:nvPr/>
        </p:nvGrpSpPr>
        <p:grpSpPr bwMode="auto">
          <a:xfrm>
            <a:off x="6224588" y="4208463"/>
            <a:ext cx="374650" cy="374650"/>
            <a:chOff x="3921" y="2651"/>
            <a:chExt cx="236" cy="236"/>
          </a:xfrm>
        </p:grpSpPr>
        <p:sp>
          <p:nvSpPr>
            <p:cNvPr id="62" name="AutoShape 14">
              <a:extLst>
                <a:ext uri="{FF2B5EF4-FFF2-40B4-BE49-F238E27FC236}">
                  <a16:creationId xmlns:a16="http://schemas.microsoft.com/office/drawing/2014/main" id="{BBE29271-64C3-7642-88A6-F56CB040FBA5}"/>
                </a:ext>
              </a:extLst>
            </p:cNvPr>
            <p:cNvSpPr>
              <a:spLocks noChangeAspect="1" noChangeArrowheads="1" noTextEdit="1"/>
            </p:cNvSpPr>
            <p:nvPr/>
          </p:nvSpPr>
          <p:spPr bwMode="auto">
            <a:xfrm>
              <a:off x="3921" y="2651"/>
              <a:ext cx="23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6">
              <a:extLst>
                <a:ext uri="{FF2B5EF4-FFF2-40B4-BE49-F238E27FC236}">
                  <a16:creationId xmlns:a16="http://schemas.microsoft.com/office/drawing/2014/main" id="{EFC0960D-FA88-894C-92E0-179BBA31550A}"/>
                </a:ext>
              </a:extLst>
            </p:cNvPr>
            <p:cNvSpPr>
              <a:spLocks/>
            </p:cNvSpPr>
            <p:nvPr/>
          </p:nvSpPr>
          <p:spPr bwMode="auto">
            <a:xfrm>
              <a:off x="3948" y="2822"/>
              <a:ext cx="190" cy="53"/>
            </a:xfrm>
            <a:custGeom>
              <a:avLst/>
              <a:gdLst>
                <a:gd name="T0" fmla="*/ 252 w 332"/>
                <a:gd name="T1" fmla="*/ 25 h 92"/>
                <a:gd name="T2" fmla="*/ 252 w 332"/>
                <a:gd name="T3" fmla="*/ 25 h 92"/>
                <a:gd name="T4" fmla="*/ 207 w 332"/>
                <a:gd name="T5" fmla="*/ 30 h 92"/>
                <a:gd name="T6" fmla="*/ 166 w 332"/>
                <a:gd name="T7" fmla="*/ 31 h 92"/>
                <a:gd name="T8" fmla="*/ 124 w 332"/>
                <a:gd name="T9" fmla="*/ 30 h 92"/>
                <a:gd name="T10" fmla="*/ 80 w 332"/>
                <a:gd name="T11" fmla="*/ 25 h 92"/>
                <a:gd name="T12" fmla="*/ 37 w 332"/>
                <a:gd name="T13" fmla="*/ 15 h 92"/>
                <a:gd name="T14" fmla="*/ 0 w 332"/>
                <a:gd name="T15" fmla="*/ 0 h 92"/>
                <a:gd name="T16" fmla="*/ 0 w 332"/>
                <a:gd name="T17" fmla="*/ 46 h 92"/>
                <a:gd name="T18" fmla="*/ 5 w 332"/>
                <a:gd name="T19" fmla="*/ 56 h 92"/>
                <a:gd name="T20" fmla="*/ 17 w 332"/>
                <a:gd name="T21" fmla="*/ 64 h 92"/>
                <a:gd name="T22" fmla="*/ 31 w 332"/>
                <a:gd name="T23" fmla="*/ 71 h 92"/>
                <a:gd name="T24" fmla="*/ 42 w 332"/>
                <a:gd name="T25" fmla="*/ 75 h 92"/>
                <a:gd name="T26" fmla="*/ 71 w 332"/>
                <a:gd name="T27" fmla="*/ 83 h 92"/>
                <a:gd name="T28" fmla="*/ 103 w 332"/>
                <a:gd name="T29" fmla="*/ 88 h 92"/>
                <a:gd name="T30" fmla="*/ 135 w 332"/>
                <a:gd name="T31" fmla="*/ 91 h 92"/>
                <a:gd name="T32" fmla="*/ 166 w 332"/>
                <a:gd name="T33" fmla="*/ 92 h 92"/>
                <a:gd name="T34" fmla="*/ 196 w 332"/>
                <a:gd name="T35" fmla="*/ 91 h 92"/>
                <a:gd name="T36" fmla="*/ 229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6 h 92"/>
                <a:gd name="T48" fmla="*/ 332 w 332"/>
                <a:gd name="T49" fmla="*/ 46 h 92"/>
                <a:gd name="T50" fmla="*/ 332 w 332"/>
                <a:gd name="T51" fmla="*/ 0 h 92"/>
                <a:gd name="T52" fmla="*/ 294 w 332"/>
                <a:gd name="T53" fmla="*/ 15 h 92"/>
                <a:gd name="T54" fmla="*/ 252 w 332"/>
                <a:gd name="T55" fmla="*/ 2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5"/>
                  </a:moveTo>
                  <a:lnTo>
                    <a:pt x="252" y="25"/>
                  </a:lnTo>
                  <a:cubicBezTo>
                    <a:pt x="237" y="27"/>
                    <a:pt x="222" y="29"/>
                    <a:pt x="207" y="30"/>
                  </a:cubicBezTo>
                  <a:cubicBezTo>
                    <a:pt x="192" y="31"/>
                    <a:pt x="179" y="31"/>
                    <a:pt x="166" y="31"/>
                  </a:cubicBezTo>
                  <a:cubicBezTo>
                    <a:pt x="153" y="31"/>
                    <a:pt x="139" y="31"/>
                    <a:pt x="124" y="30"/>
                  </a:cubicBezTo>
                  <a:cubicBezTo>
                    <a:pt x="110" y="29"/>
                    <a:pt x="95" y="27"/>
                    <a:pt x="80" y="25"/>
                  </a:cubicBezTo>
                  <a:cubicBezTo>
                    <a:pt x="65" y="22"/>
                    <a:pt x="51" y="19"/>
                    <a:pt x="37" y="15"/>
                  </a:cubicBezTo>
                  <a:cubicBezTo>
                    <a:pt x="23" y="11"/>
                    <a:pt x="11" y="6"/>
                    <a:pt x="0" y="0"/>
                  </a:cubicBezTo>
                  <a:lnTo>
                    <a:pt x="0" y="46"/>
                  </a:lnTo>
                  <a:cubicBezTo>
                    <a:pt x="0" y="50"/>
                    <a:pt x="2" y="53"/>
                    <a:pt x="5" y="56"/>
                  </a:cubicBezTo>
                  <a:cubicBezTo>
                    <a:pt x="8" y="59"/>
                    <a:pt x="12" y="62"/>
                    <a:pt x="17" y="64"/>
                  </a:cubicBezTo>
                  <a:cubicBezTo>
                    <a:pt x="21" y="67"/>
                    <a:pt x="26" y="69"/>
                    <a:pt x="31" y="71"/>
                  </a:cubicBezTo>
                  <a:cubicBezTo>
                    <a:pt x="36" y="73"/>
                    <a:pt x="40" y="74"/>
                    <a:pt x="42" y="75"/>
                  </a:cubicBezTo>
                  <a:cubicBezTo>
                    <a:pt x="51" y="79"/>
                    <a:pt x="61" y="81"/>
                    <a:pt x="71" y="83"/>
                  </a:cubicBezTo>
                  <a:cubicBezTo>
                    <a:pt x="82" y="85"/>
                    <a:pt x="92" y="87"/>
                    <a:pt x="103" y="88"/>
                  </a:cubicBezTo>
                  <a:cubicBezTo>
                    <a:pt x="114" y="90"/>
                    <a:pt x="125" y="91"/>
                    <a:pt x="135" y="91"/>
                  </a:cubicBezTo>
                  <a:cubicBezTo>
                    <a:pt x="146" y="92"/>
                    <a:pt x="156" y="92"/>
                    <a:pt x="166" y="92"/>
                  </a:cubicBezTo>
                  <a:cubicBezTo>
                    <a:pt x="176" y="92"/>
                    <a:pt x="186" y="92"/>
                    <a:pt x="196" y="91"/>
                  </a:cubicBezTo>
                  <a:cubicBezTo>
                    <a:pt x="207" y="91"/>
                    <a:pt x="218" y="90"/>
                    <a:pt x="229" y="88"/>
                  </a:cubicBezTo>
                  <a:cubicBezTo>
                    <a:pt x="239" y="87"/>
                    <a:pt x="250" y="85"/>
                    <a:pt x="260" y="83"/>
                  </a:cubicBezTo>
                  <a:cubicBezTo>
                    <a:pt x="271" y="81"/>
                    <a:pt x="280" y="79"/>
                    <a:pt x="289" y="75"/>
                  </a:cubicBezTo>
                  <a:cubicBezTo>
                    <a:pt x="292" y="74"/>
                    <a:pt x="296" y="73"/>
                    <a:pt x="301" y="71"/>
                  </a:cubicBezTo>
                  <a:cubicBezTo>
                    <a:pt x="306" y="69"/>
                    <a:pt x="310" y="67"/>
                    <a:pt x="315" y="64"/>
                  </a:cubicBezTo>
                  <a:cubicBezTo>
                    <a:pt x="319" y="62"/>
                    <a:pt x="323" y="59"/>
                    <a:pt x="327" y="56"/>
                  </a:cubicBezTo>
                  <a:cubicBezTo>
                    <a:pt x="330" y="53"/>
                    <a:pt x="332" y="50"/>
                    <a:pt x="332" y="46"/>
                  </a:cubicBezTo>
                  <a:lnTo>
                    <a:pt x="332" y="0"/>
                  </a:lnTo>
                  <a:cubicBezTo>
                    <a:pt x="321" y="6"/>
                    <a:pt x="308" y="11"/>
                    <a:pt x="294" y="15"/>
                  </a:cubicBezTo>
                  <a:cubicBezTo>
                    <a:pt x="281" y="19"/>
                    <a:pt x="266" y="22"/>
                    <a:pt x="252" y="2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7">
              <a:extLst>
                <a:ext uri="{FF2B5EF4-FFF2-40B4-BE49-F238E27FC236}">
                  <a16:creationId xmlns:a16="http://schemas.microsoft.com/office/drawing/2014/main" id="{BA01B3F0-349B-424D-9205-467E8B124969}"/>
                </a:ext>
              </a:extLst>
            </p:cNvPr>
            <p:cNvSpPr>
              <a:spLocks/>
            </p:cNvSpPr>
            <p:nvPr/>
          </p:nvSpPr>
          <p:spPr bwMode="auto">
            <a:xfrm>
              <a:off x="3948" y="2717"/>
              <a:ext cx="190" cy="53"/>
            </a:xfrm>
            <a:custGeom>
              <a:avLst/>
              <a:gdLst>
                <a:gd name="T0" fmla="*/ 252 w 332"/>
                <a:gd name="T1" fmla="*/ 25 h 92"/>
                <a:gd name="T2" fmla="*/ 252 w 332"/>
                <a:gd name="T3" fmla="*/ 25 h 92"/>
                <a:gd name="T4" fmla="*/ 207 w 332"/>
                <a:gd name="T5" fmla="*/ 30 h 92"/>
                <a:gd name="T6" fmla="*/ 166 w 332"/>
                <a:gd name="T7" fmla="*/ 31 h 92"/>
                <a:gd name="T8" fmla="*/ 124 w 332"/>
                <a:gd name="T9" fmla="*/ 30 h 92"/>
                <a:gd name="T10" fmla="*/ 80 w 332"/>
                <a:gd name="T11" fmla="*/ 25 h 92"/>
                <a:gd name="T12" fmla="*/ 37 w 332"/>
                <a:gd name="T13" fmla="*/ 15 h 92"/>
                <a:gd name="T14" fmla="*/ 0 w 332"/>
                <a:gd name="T15" fmla="*/ 0 h 92"/>
                <a:gd name="T16" fmla="*/ 0 w 332"/>
                <a:gd name="T17" fmla="*/ 46 h 92"/>
                <a:gd name="T18" fmla="*/ 5 w 332"/>
                <a:gd name="T19" fmla="*/ 56 h 92"/>
                <a:gd name="T20" fmla="*/ 17 w 332"/>
                <a:gd name="T21" fmla="*/ 64 h 92"/>
                <a:gd name="T22" fmla="*/ 31 w 332"/>
                <a:gd name="T23" fmla="*/ 71 h 92"/>
                <a:gd name="T24" fmla="*/ 42 w 332"/>
                <a:gd name="T25" fmla="*/ 75 h 92"/>
                <a:gd name="T26" fmla="*/ 72 w 332"/>
                <a:gd name="T27" fmla="*/ 83 h 92"/>
                <a:gd name="T28" fmla="*/ 103 w 332"/>
                <a:gd name="T29" fmla="*/ 88 h 92"/>
                <a:gd name="T30" fmla="*/ 135 w 332"/>
                <a:gd name="T31" fmla="*/ 91 h 92"/>
                <a:gd name="T32" fmla="*/ 166 w 332"/>
                <a:gd name="T33" fmla="*/ 92 h 92"/>
                <a:gd name="T34" fmla="*/ 197 w 332"/>
                <a:gd name="T35" fmla="*/ 91 h 92"/>
                <a:gd name="T36" fmla="*/ 228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6 h 92"/>
                <a:gd name="T48" fmla="*/ 332 w 332"/>
                <a:gd name="T49" fmla="*/ 46 h 92"/>
                <a:gd name="T50" fmla="*/ 332 w 332"/>
                <a:gd name="T51" fmla="*/ 0 h 92"/>
                <a:gd name="T52" fmla="*/ 295 w 332"/>
                <a:gd name="T53" fmla="*/ 15 h 92"/>
                <a:gd name="T54" fmla="*/ 252 w 332"/>
                <a:gd name="T55" fmla="*/ 2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5"/>
                  </a:moveTo>
                  <a:lnTo>
                    <a:pt x="252" y="25"/>
                  </a:lnTo>
                  <a:cubicBezTo>
                    <a:pt x="237" y="27"/>
                    <a:pt x="222" y="29"/>
                    <a:pt x="207" y="30"/>
                  </a:cubicBezTo>
                  <a:cubicBezTo>
                    <a:pt x="193" y="31"/>
                    <a:pt x="179" y="31"/>
                    <a:pt x="166" y="31"/>
                  </a:cubicBezTo>
                  <a:cubicBezTo>
                    <a:pt x="153" y="31"/>
                    <a:pt x="139" y="31"/>
                    <a:pt x="124" y="30"/>
                  </a:cubicBezTo>
                  <a:cubicBezTo>
                    <a:pt x="110" y="29"/>
                    <a:pt x="95" y="27"/>
                    <a:pt x="80" y="25"/>
                  </a:cubicBezTo>
                  <a:cubicBezTo>
                    <a:pt x="65" y="22"/>
                    <a:pt x="51" y="19"/>
                    <a:pt x="37" y="15"/>
                  </a:cubicBezTo>
                  <a:cubicBezTo>
                    <a:pt x="23" y="11"/>
                    <a:pt x="11" y="6"/>
                    <a:pt x="0" y="0"/>
                  </a:cubicBezTo>
                  <a:lnTo>
                    <a:pt x="0" y="46"/>
                  </a:lnTo>
                  <a:cubicBezTo>
                    <a:pt x="0" y="50"/>
                    <a:pt x="2" y="53"/>
                    <a:pt x="5" y="56"/>
                  </a:cubicBezTo>
                  <a:cubicBezTo>
                    <a:pt x="8" y="59"/>
                    <a:pt x="12" y="62"/>
                    <a:pt x="17" y="64"/>
                  </a:cubicBezTo>
                  <a:cubicBezTo>
                    <a:pt x="21" y="67"/>
                    <a:pt x="26" y="69"/>
                    <a:pt x="31" y="71"/>
                  </a:cubicBezTo>
                  <a:cubicBezTo>
                    <a:pt x="36" y="73"/>
                    <a:pt x="40" y="75"/>
                    <a:pt x="42" y="75"/>
                  </a:cubicBezTo>
                  <a:cubicBezTo>
                    <a:pt x="52" y="79"/>
                    <a:pt x="61" y="81"/>
                    <a:pt x="72" y="83"/>
                  </a:cubicBezTo>
                  <a:cubicBezTo>
                    <a:pt x="82" y="85"/>
                    <a:pt x="93" y="87"/>
                    <a:pt x="103" y="88"/>
                  </a:cubicBezTo>
                  <a:cubicBezTo>
                    <a:pt x="114" y="90"/>
                    <a:pt x="125" y="91"/>
                    <a:pt x="135" y="91"/>
                  </a:cubicBezTo>
                  <a:cubicBezTo>
                    <a:pt x="146" y="92"/>
                    <a:pt x="156" y="92"/>
                    <a:pt x="166" y="92"/>
                  </a:cubicBezTo>
                  <a:cubicBezTo>
                    <a:pt x="176" y="92"/>
                    <a:pt x="186" y="92"/>
                    <a:pt x="197" y="91"/>
                  </a:cubicBezTo>
                  <a:cubicBezTo>
                    <a:pt x="207" y="91"/>
                    <a:pt x="218" y="90"/>
                    <a:pt x="228" y="88"/>
                  </a:cubicBezTo>
                  <a:cubicBezTo>
                    <a:pt x="239" y="87"/>
                    <a:pt x="250" y="85"/>
                    <a:pt x="260" y="83"/>
                  </a:cubicBezTo>
                  <a:cubicBezTo>
                    <a:pt x="270" y="81"/>
                    <a:pt x="280" y="79"/>
                    <a:pt x="289" y="75"/>
                  </a:cubicBezTo>
                  <a:cubicBezTo>
                    <a:pt x="292" y="75"/>
                    <a:pt x="296" y="73"/>
                    <a:pt x="301" y="71"/>
                  </a:cubicBezTo>
                  <a:cubicBezTo>
                    <a:pt x="306" y="69"/>
                    <a:pt x="310" y="67"/>
                    <a:pt x="315" y="64"/>
                  </a:cubicBezTo>
                  <a:cubicBezTo>
                    <a:pt x="319" y="62"/>
                    <a:pt x="323" y="59"/>
                    <a:pt x="327" y="56"/>
                  </a:cubicBezTo>
                  <a:cubicBezTo>
                    <a:pt x="330" y="53"/>
                    <a:pt x="332" y="50"/>
                    <a:pt x="332" y="46"/>
                  </a:cubicBezTo>
                  <a:lnTo>
                    <a:pt x="332" y="0"/>
                  </a:lnTo>
                  <a:cubicBezTo>
                    <a:pt x="321" y="6"/>
                    <a:pt x="308" y="11"/>
                    <a:pt x="295" y="15"/>
                  </a:cubicBezTo>
                  <a:cubicBezTo>
                    <a:pt x="281" y="19"/>
                    <a:pt x="267" y="22"/>
                    <a:pt x="252" y="25"/>
                  </a:cubicBez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8">
              <a:extLst>
                <a:ext uri="{FF2B5EF4-FFF2-40B4-BE49-F238E27FC236}">
                  <a16:creationId xmlns:a16="http://schemas.microsoft.com/office/drawing/2014/main" id="{7F17529A-0746-634A-BD45-3B02F1129AAB}"/>
                </a:ext>
              </a:extLst>
            </p:cNvPr>
            <p:cNvSpPr>
              <a:spLocks/>
            </p:cNvSpPr>
            <p:nvPr/>
          </p:nvSpPr>
          <p:spPr bwMode="auto">
            <a:xfrm>
              <a:off x="3948" y="2665"/>
              <a:ext cx="190" cy="53"/>
            </a:xfrm>
            <a:custGeom>
              <a:avLst/>
              <a:gdLst>
                <a:gd name="T0" fmla="*/ 315 w 332"/>
                <a:gd name="T1" fmla="*/ 28 h 92"/>
                <a:gd name="T2" fmla="*/ 315 w 332"/>
                <a:gd name="T3" fmla="*/ 28 h 92"/>
                <a:gd name="T4" fmla="*/ 301 w 332"/>
                <a:gd name="T5" fmla="*/ 21 h 92"/>
                <a:gd name="T6" fmla="*/ 289 w 332"/>
                <a:gd name="T7" fmla="*/ 17 h 92"/>
                <a:gd name="T8" fmla="*/ 260 w 332"/>
                <a:gd name="T9" fmla="*/ 9 h 92"/>
                <a:gd name="T10" fmla="*/ 228 w 332"/>
                <a:gd name="T11" fmla="*/ 4 h 92"/>
                <a:gd name="T12" fmla="*/ 196 w 332"/>
                <a:gd name="T13" fmla="*/ 1 h 92"/>
                <a:gd name="T14" fmla="*/ 166 w 332"/>
                <a:gd name="T15" fmla="*/ 0 h 92"/>
                <a:gd name="T16" fmla="*/ 135 w 332"/>
                <a:gd name="T17" fmla="*/ 1 h 92"/>
                <a:gd name="T18" fmla="*/ 103 w 332"/>
                <a:gd name="T19" fmla="*/ 4 h 92"/>
                <a:gd name="T20" fmla="*/ 72 w 332"/>
                <a:gd name="T21" fmla="*/ 9 h 92"/>
                <a:gd name="T22" fmla="*/ 42 w 332"/>
                <a:gd name="T23" fmla="*/ 17 h 92"/>
                <a:gd name="T24" fmla="*/ 31 w 332"/>
                <a:gd name="T25" fmla="*/ 21 h 92"/>
                <a:gd name="T26" fmla="*/ 17 w 332"/>
                <a:gd name="T27" fmla="*/ 28 h 92"/>
                <a:gd name="T28" fmla="*/ 5 w 332"/>
                <a:gd name="T29" fmla="*/ 37 h 92"/>
                <a:gd name="T30" fmla="*/ 0 w 332"/>
                <a:gd name="T31" fmla="*/ 46 h 92"/>
                <a:gd name="T32" fmla="*/ 1 w 332"/>
                <a:gd name="T33" fmla="*/ 50 h 92"/>
                <a:gd name="T34" fmla="*/ 3 w 332"/>
                <a:gd name="T35" fmla="*/ 53 h 92"/>
                <a:gd name="T36" fmla="*/ 21 w 332"/>
                <a:gd name="T37" fmla="*/ 66 h 92"/>
                <a:gd name="T38" fmla="*/ 46 w 332"/>
                <a:gd name="T39" fmla="*/ 76 h 92"/>
                <a:gd name="T40" fmla="*/ 77 w 332"/>
                <a:gd name="T41" fmla="*/ 84 h 92"/>
                <a:gd name="T42" fmla="*/ 109 w 332"/>
                <a:gd name="T43" fmla="*/ 88 h 92"/>
                <a:gd name="T44" fmla="*/ 140 w 332"/>
                <a:gd name="T45" fmla="*/ 91 h 92"/>
                <a:gd name="T46" fmla="*/ 166 w 332"/>
                <a:gd name="T47" fmla="*/ 92 h 92"/>
                <a:gd name="T48" fmla="*/ 192 w 332"/>
                <a:gd name="T49" fmla="*/ 91 h 92"/>
                <a:gd name="T50" fmla="*/ 223 w 332"/>
                <a:gd name="T51" fmla="*/ 88 h 92"/>
                <a:gd name="T52" fmla="*/ 255 w 332"/>
                <a:gd name="T53" fmla="*/ 84 h 92"/>
                <a:gd name="T54" fmla="*/ 285 w 332"/>
                <a:gd name="T55" fmla="*/ 76 h 92"/>
                <a:gd name="T56" fmla="*/ 311 w 332"/>
                <a:gd name="T57" fmla="*/ 66 h 92"/>
                <a:gd name="T58" fmla="*/ 328 w 332"/>
                <a:gd name="T59" fmla="*/ 53 h 92"/>
                <a:gd name="T60" fmla="*/ 331 w 332"/>
                <a:gd name="T61" fmla="*/ 50 h 92"/>
                <a:gd name="T62" fmla="*/ 332 w 332"/>
                <a:gd name="T63" fmla="*/ 46 h 92"/>
                <a:gd name="T64" fmla="*/ 327 w 332"/>
                <a:gd name="T65" fmla="*/ 37 h 92"/>
                <a:gd name="T66" fmla="*/ 315 w 332"/>
                <a:gd name="T67"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2" h="92">
                  <a:moveTo>
                    <a:pt x="315" y="28"/>
                  </a:moveTo>
                  <a:lnTo>
                    <a:pt x="315" y="28"/>
                  </a:lnTo>
                  <a:cubicBezTo>
                    <a:pt x="310" y="26"/>
                    <a:pt x="306" y="23"/>
                    <a:pt x="301" y="21"/>
                  </a:cubicBezTo>
                  <a:cubicBezTo>
                    <a:pt x="296" y="19"/>
                    <a:pt x="292" y="18"/>
                    <a:pt x="289" y="17"/>
                  </a:cubicBezTo>
                  <a:cubicBezTo>
                    <a:pt x="280" y="14"/>
                    <a:pt x="270" y="11"/>
                    <a:pt x="260" y="9"/>
                  </a:cubicBezTo>
                  <a:cubicBezTo>
                    <a:pt x="250" y="7"/>
                    <a:pt x="239" y="5"/>
                    <a:pt x="228" y="4"/>
                  </a:cubicBezTo>
                  <a:cubicBezTo>
                    <a:pt x="218" y="3"/>
                    <a:pt x="207" y="2"/>
                    <a:pt x="196" y="1"/>
                  </a:cubicBezTo>
                  <a:cubicBezTo>
                    <a:pt x="186" y="1"/>
                    <a:pt x="176" y="0"/>
                    <a:pt x="166" y="0"/>
                  </a:cubicBezTo>
                  <a:cubicBezTo>
                    <a:pt x="156" y="0"/>
                    <a:pt x="146" y="1"/>
                    <a:pt x="135" y="1"/>
                  </a:cubicBezTo>
                  <a:cubicBezTo>
                    <a:pt x="125" y="2"/>
                    <a:pt x="114" y="3"/>
                    <a:pt x="103" y="4"/>
                  </a:cubicBezTo>
                  <a:cubicBezTo>
                    <a:pt x="93" y="5"/>
                    <a:pt x="82" y="7"/>
                    <a:pt x="72" y="9"/>
                  </a:cubicBezTo>
                  <a:cubicBezTo>
                    <a:pt x="61" y="11"/>
                    <a:pt x="52" y="14"/>
                    <a:pt x="42" y="17"/>
                  </a:cubicBezTo>
                  <a:cubicBezTo>
                    <a:pt x="40" y="18"/>
                    <a:pt x="36" y="19"/>
                    <a:pt x="31" y="21"/>
                  </a:cubicBezTo>
                  <a:cubicBezTo>
                    <a:pt x="26" y="23"/>
                    <a:pt x="21" y="26"/>
                    <a:pt x="17" y="28"/>
                  </a:cubicBezTo>
                  <a:cubicBezTo>
                    <a:pt x="12" y="31"/>
                    <a:pt x="8" y="34"/>
                    <a:pt x="5" y="37"/>
                  </a:cubicBezTo>
                  <a:cubicBezTo>
                    <a:pt x="2" y="40"/>
                    <a:pt x="0" y="43"/>
                    <a:pt x="0" y="46"/>
                  </a:cubicBezTo>
                  <a:cubicBezTo>
                    <a:pt x="0" y="47"/>
                    <a:pt x="0" y="48"/>
                    <a:pt x="1" y="50"/>
                  </a:cubicBezTo>
                  <a:cubicBezTo>
                    <a:pt x="2" y="51"/>
                    <a:pt x="2" y="52"/>
                    <a:pt x="3" y="53"/>
                  </a:cubicBezTo>
                  <a:cubicBezTo>
                    <a:pt x="7" y="58"/>
                    <a:pt x="13" y="62"/>
                    <a:pt x="21" y="66"/>
                  </a:cubicBezTo>
                  <a:cubicBezTo>
                    <a:pt x="28" y="70"/>
                    <a:pt x="37" y="73"/>
                    <a:pt x="46" y="76"/>
                  </a:cubicBezTo>
                  <a:cubicBezTo>
                    <a:pt x="56" y="79"/>
                    <a:pt x="66" y="82"/>
                    <a:pt x="77" y="84"/>
                  </a:cubicBezTo>
                  <a:cubicBezTo>
                    <a:pt x="87" y="86"/>
                    <a:pt x="98" y="87"/>
                    <a:pt x="109" y="88"/>
                  </a:cubicBezTo>
                  <a:cubicBezTo>
                    <a:pt x="120" y="89"/>
                    <a:pt x="130" y="90"/>
                    <a:pt x="140" y="91"/>
                  </a:cubicBezTo>
                  <a:cubicBezTo>
                    <a:pt x="149" y="91"/>
                    <a:pt x="158" y="92"/>
                    <a:pt x="166" y="92"/>
                  </a:cubicBezTo>
                  <a:cubicBezTo>
                    <a:pt x="173" y="92"/>
                    <a:pt x="182" y="91"/>
                    <a:pt x="192" y="91"/>
                  </a:cubicBezTo>
                  <a:cubicBezTo>
                    <a:pt x="202" y="90"/>
                    <a:pt x="212" y="89"/>
                    <a:pt x="223" y="88"/>
                  </a:cubicBezTo>
                  <a:cubicBezTo>
                    <a:pt x="234" y="87"/>
                    <a:pt x="244" y="86"/>
                    <a:pt x="255" y="84"/>
                  </a:cubicBezTo>
                  <a:cubicBezTo>
                    <a:pt x="266" y="82"/>
                    <a:pt x="276" y="79"/>
                    <a:pt x="285" y="76"/>
                  </a:cubicBezTo>
                  <a:cubicBezTo>
                    <a:pt x="295" y="73"/>
                    <a:pt x="303" y="70"/>
                    <a:pt x="311" y="66"/>
                  </a:cubicBezTo>
                  <a:cubicBezTo>
                    <a:pt x="319" y="62"/>
                    <a:pt x="324" y="58"/>
                    <a:pt x="328" y="53"/>
                  </a:cubicBezTo>
                  <a:cubicBezTo>
                    <a:pt x="329" y="52"/>
                    <a:pt x="330" y="51"/>
                    <a:pt x="331" y="50"/>
                  </a:cubicBezTo>
                  <a:cubicBezTo>
                    <a:pt x="331" y="48"/>
                    <a:pt x="332" y="47"/>
                    <a:pt x="332" y="46"/>
                  </a:cubicBezTo>
                  <a:cubicBezTo>
                    <a:pt x="332" y="43"/>
                    <a:pt x="330" y="40"/>
                    <a:pt x="327" y="37"/>
                  </a:cubicBezTo>
                  <a:cubicBezTo>
                    <a:pt x="323" y="34"/>
                    <a:pt x="319" y="31"/>
                    <a:pt x="315" y="28"/>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9">
              <a:extLst>
                <a:ext uri="{FF2B5EF4-FFF2-40B4-BE49-F238E27FC236}">
                  <a16:creationId xmlns:a16="http://schemas.microsoft.com/office/drawing/2014/main" id="{6358D38E-A7CF-5446-81DD-E5D837806224}"/>
                </a:ext>
              </a:extLst>
            </p:cNvPr>
            <p:cNvSpPr>
              <a:spLocks/>
            </p:cNvSpPr>
            <p:nvPr/>
          </p:nvSpPr>
          <p:spPr bwMode="auto">
            <a:xfrm>
              <a:off x="3948" y="2770"/>
              <a:ext cx="190" cy="53"/>
            </a:xfrm>
            <a:custGeom>
              <a:avLst/>
              <a:gdLst>
                <a:gd name="T0" fmla="*/ 252 w 332"/>
                <a:gd name="T1" fmla="*/ 24 h 92"/>
                <a:gd name="T2" fmla="*/ 252 w 332"/>
                <a:gd name="T3" fmla="*/ 24 h 92"/>
                <a:gd name="T4" fmla="*/ 207 w 332"/>
                <a:gd name="T5" fmla="*/ 29 h 92"/>
                <a:gd name="T6" fmla="*/ 166 w 332"/>
                <a:gd name="T7" fmla="*/ 31 h 92"/>
                <a:gd name="T8" fmla="*/ 124 w 332"/>
                <a:gd name="T9" fmla="*/ 29 h 92"/>
                <a:gd name="T10" fmla="*/ 80 w 332"/>
                <a:gd name="T11" fmla="*/ 24 h 92"/>
                <a:gd name="T12" fmla="*/ 37 w 332"/>
                <a:gd name="T13" fmla="*/ 15 h 92"/>
                <a:gd name="T14" fmla="*/ 0 w 332"/>
                <a:gd name="T15" fmla="*/ 0 h 92"/>
                <a:gd name="T16" fmla="*/ 0 w 332"/>
                <a:gd name="T17" fmla="*/ 46 h 92"/>
                <a:gd name="T18" fmla="*/ 5 w 332"/>
                <a:gd name="T19" fmla="*/ 55 h 92"/>
                <a:gd name="T20" fmla="*/ 17 w 332"/>
                <a:gd name="T21" fmla="*/ 64 h 92"/>
                <a:gd name="T22" fmla="*/ 31 w 332"/>
                <a:gd name="T23" fmla="*/ 71 h 92"/>
                <a:gd name="T24" fmla="*/ 42 w 332"/>
                <a:gd name="T25" fmla="*/ 75 h 92"/>
                <a:gd name="T26" fmla="*/ 71 w 332"/>
                <a:gd name="T27" fmla="*/ 83 h 92"/>
                <a:gd name="T28" fmla="*/ 103 w 332"/>
                <a:gd name="T29" fmla="*/ 88 h 92"/>
                <a:gd name="T30" fmla="*/ 135 w 332"/>
                <a:gd name="T31" fmla="*/ 91 h 92"/>
                <a:gd name="T32" fmla="*/ 166 w 332"/>
                <a:gd name="T33" fmla="*/ 92 h 92"/>
                <a:gd name="T34" fmla="*/ 196 w 332"/>
                <a:gd name="T35" fmla="*/ 91 h 92"/>
                <a:gd name="T36" fmla="*/ 229 w 332"/>
                <a:gd name="T37" fmla="*/ 88 h 92"/>
                <a:gd name="T38" fmla="*/ 260 w 332"/>
                <a:gd name="T39" fmla="*/ 83 h 92"/>
                <a:gd name="T40" fmla="*/ 289 w 332"/>
                <a:gd name="T41" fmla="*/ 75 h 92"/>
                <a:gd name="T42" fmla="*/ 301 w 332"/>
                <a:gd name="T43" fmla="*/ 71 h 92"/>
                <a:gd name="T44" fmla="*/ 315 w 332"/>
                <a:gd name="T45" fmla="*/ 64 h 92"/>
                <a:gd name="T46" fmla="*/ 327 w 332"/>
                <a:gd name="T47" fmla="*/ 55 h 92"/>
                <a:gd name="T48" fmla="*/ 332 w 332"/>
                <a:gd name="T49" fmla="*/ 46 h 92"/>
                <a:gd name="T50" fmla="*/ 332 w 332"/>
                <a:gd name="T51" fmla="*/ 0 h 92"/>
                <a:gd name="T52" fmla="*/ 294 w 332"/>
                <a:gd name="T53" fmla="*/ 15 h 92"/>
                <a:gd name="T54" fmla="*/ 252 w 332"/>
                <a:gd name="T55"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2" h="92">
                  <a:moveTo>
                    <a:pt x="252" y="24"/>
                  </a:moveTo>
                  <a:lnTo>
                    <a:pt x="252" y="24"/>
                  </a:lnTo>
                  <a:cubicBezTo>
                    <a:pt x="237" y="27"/>
                    <a:pt x="222" y="28"/>
                    <a:pt x="207" y="29"/>
                  </a:cubicBezTo>
                  <a:cubicBezTo>
                    <a:pt x="192" y="30"/>
                    <a:pt x="179" y="31"/>
                    <a:pt x="166" y="31"/>
                  </a:cubicBezTo>
                  <a:cubicBezTo>
                    <a:pt x="153" y="31"/>
                    <a:pt x="139" y="30"/>
                    <a:pt x="124" y="29"/>
                  </a:cubicBezTo>
                  <a:cubicBezTo>
                    <a:pt x="110" y="28"/>
                    <a:pt x="95" y="27"/>
                    <a:pt x="80" y="24"/>
                  </a:cubicBezTo>
                  <a:cubicBezTo>
                    <a:pt x="65" y="22"/>
                    <a:pt x="51" y="19"/>
                    <a:pt x="37" y="15"/>
                  </a:cubicBezTo>
                  <a:cubicBezTo>
                    <a:pt x="23" y="11"/>
                    <a:pt x="11" y="6"/>
                    <a:pt x="0" y="0"/>
                  </a:cubicBezTo>
                  <a:lnTo>
                    <a:pt x="0" y="46"/>
                  </a:lnTo>
                  <a:cubicBezTo>
                    <a:pt x="0" y="49"/>
                    <a:pt x="2" y="52"/>
                    <a:pt x="5" y="55"/>
                  </a:cubicBezTo>
                  <a:cubicBezTo>
                    <a:pt x="8" y="58"/>
                    <a:pt x="12" y="61"/>
                    <a:pt x="17" y="64"/>
                  </a:cubicBezTo>
                  <a:cubicBezTo>
                    <a:pt x="21" y="66"/>
                    <a:pt x="26" y="69"/>
                    <a:pt x="31" y="71"/>
                  </a:cubicBezTo>
                  <a:cubicBezTo>
                    <a:pt x="36" y="73"/>
                    <a:pt x="40" y="74"/>
                    <a:pt x="42" y="75"/>
                  </a:cubicBezTo>
                  <a:cubicBezTo>
                    <a:pt x="51" y="78"/>
                    <a:pt x="61" y="81"/>
                    <a:pt x="71" y="83"/>
                  </a:cubicBezTo>
                  <a:cubicBezTo>
                    <a:pt x="82" y="85"/>
                    <a:pt x="92" y="87"/>
                    <a:pt x="103" y="88"/>
                  </a:cubicBezTo>
                  <a:cubicBezTo>
                    <a:pt x="114" y="89"/>
                    <a:pt x="125" y="90"/>
                    <a:pt x="135" y="91"/>
                  </a:cubicBezTo>
                  <a:cubicBezTo>
                    <a:pt x="146" y="91"/>
                    <a:pt x="156" y="92"/>
                    <a:pt x="166" y="92"/>
                  </a:cubicBezTo>
                  <a:cubicBezTo>
                    <a:pt x="176" y="92"/>
                    <a:pt x="186" y="91"/>
                    <a:pt x="196" y="91"/>
                  </a:cubicBezTo>
                  <a:cubicBezTo>
                    <a:pt x="207" y="90"/>
                    <a:pt x="218" y="89"/>
                    <a:pt x="229" y="88"/>
                  </a:cubicBezTo>
                  <a:cubicBezTo>
                    <a:pt x="239" y="87"/>
                    <a:pt x="250" y="85"/>
                    <a:pt x="260" y="83"/>
                  </a:cubicBezTo>
                  <a:cubicBezTo>
                    <a:pt x="271" y="81"/>
                    <a:pt x="280" y="78"/>
                    <a:pt x="289" y="75"/>
                  </a:cubicBezTo>
                  <a:cubicBezTo>
                    <a:pt x="292" y="74"/>
                    <a:pt x="296" y="73"/>
                    <a:pt x="301" y="71"/>
                  </a:cubicBezTo>
                  <a:cubicBezTo>
                    <a:pt x="306" y="69"/>
                    <a:pt x="310" y="66"/>
                    <a:pt x="315" y="64"/>
                  </a:cubicBezTo>
                  <a:cubicBezTo>
                    <a:pt x="319" y="61"/>
                    <a:pt x="323" y="58"/>
                    <a:pt x="327" y="55"/>
                  </a:cubicBezTo>
                  <a:cubicBezTo>
                    <a:pt x="330" y="52"/>
                    <a:pt x="332" y="49"/>
                    <a:pt x="332" y="46"/>
                  </a:cubicBezTo>
                  <a:lnTo>
                    <a:pt x="332" y="0"/>
                  </a:lnTo>
                  <a:cubicBezTo>
                    <a:pt x="321" y="6"/>
                    <a:pt x="308" y="11"/>
                    <a:pt x="294" y="15"/>
                  </a:cubicBezTo>
                  <a:cubicBezTo>
                    <a:pt x="281" y="19"/>
                    <a:pt x="266" y="22"/>
                    <a:pt x="252" y="24"/>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67" name="Picture 7">
            <a:extLst>
              <a:ext uri="{FF2B5EF4-FFF2-40B4-BE49-F238E27FC236}">
                <a16:creationId xmlns:a16="http://schemas.microsoft.com/office/drawing/2014/main" id="{0CBA9414-4540-F842-B522-1E0274FCB10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39506" y="5521344"/>
            <a:ext cx="457765" cy="457765"/>
          </a:xfrm>
          <a:prstGeom prst="rect">
            <a:avLst/>
          </a:prstGeom>
        </p:spPr>
      </p:pic>
      <p:sp>
        <p:nvSpPr>
          <p:cNvPr id="68" name="TextBox 107">
            <a:extLst>
              <a:ext uri="{FF2B5EF4-FFF2-40B4-BE49-F238E27FC236}">
                <a16:creationId xmlns:a16="http://schemas.microsoft.com/office/drawing/2014/main" id="{77DC7270-AA9F-2F40-9DFF-09578622BCEA}"/>
              </a:ext>
            </a:extLst>
          </p:cNvPr>
          <p:cNvSpPr txBox="1"/>
          <p:nvPr/>
        </p:nvSpPr>
        <p:spPr>
          <a:xfrm>
            <a:off x="4838967" y="4296876"/>
            <a:ext cx="957778" cy="215444"/>
          </a:xfrm>
          <a:prstGeom prst="rect">
            <a:avLst/>
          </a:prstGeom>
          <a:noFill/>
        </p:spPr>
        <p:txBody>
          <a:bodyPr wrap="square" lIns="0" tIns="0" rIns="0" bIns="0" rtlCol="0">
            <a:spAutoFit/>
          </a:bodyPr>
          <a:lstStyle/>
          <a:p>
            <a:pPr marL="0" marR="0" lvl="0" indent="0" algn="r" defTabSz="91419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mn-cs"/>
              </a:rPr>
              <a:t>SQL</a:t>
            </a:r>
          </a:p>
        </p:txBody>
      </p:sp>
      <p:pic>
        <p:nvPicPr>
          <p:cNvPr id="6" name="Picture 5">
            <a:extLst>
              <a:ext uri="{FF2B5EF4-FFF2-40B4-BE49-F238E27FC236}">
                <a16:creationId xmlns:a16="http://schemas.microsoft.com/office/drawing/2014/main" id="{C54C505D-F27A-6913-C3DB-B80C7D33EA8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131372" y="1675684"/>
            <a:ext cx="490788" cy="368091"/>
          </a:xfrm>
          <a:prstGeom prst="rect">
            <a:avLst/>
          </a:prstGeom>
        </p:spPr>
      </p:pic>
      <p:pic>
        <p:nvPicPr>
          <p:cNvPr id="9" name="Picture 8">
            <a:extLst>
              <a:ext uri="{FF2B5EF4-FFF2-40B4-BE49-F238E27FC236}">
                <a16:creationId xmlns:a16="http://schemas.microsoft.com/office/drawing/2014/main" id="{A53960D0-4BB4-2501-C393-3787D79323A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197458" y="3075208"/>
            <a:ext cx="392113" cy="663576"/>
          </a:xfrm>
          <a:prstGeom prst="rect">
            <a:avLst/>
          </a:prstGeom>
        </p:spPr>
      </p:pic>
    </p:spTree>
    <p:extLst>
      <p:ext uri="{BB962C8B-B14F-4D97-AF65-F5344CB8AC3E}">
        <p14:creationId xmlns:p14="http://schemas.microsoft.com/office/powerpoint/2010/main" val="390599777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A48D032-7BDB-B645-9AA9-3C77381A6E0A}"/>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en-GB" kern="0" spc="0">
                <a:ln>
                  <a:noFill/>
                </a:ln>
                <a:solidFill>
                  <a:schemeClr val="tx2"/>
                </a:solidFill>
                <a:latin typeface="Segoe UI Semibold"/>
                <a:cs typeface="+mn-cs"/>
              </a:rPr>
              <a:t>4. </a:t>
            </a:r>
            <a:r>
              <a:rPr kumimoji="0" lang="en-GB" b="0" i="0" u="none" strike="noStrike" kern="0" cap="none" spc="0" normalizeH="0" baseline="0" noProof="0">
                <a:ln>
                  <a:noFill/>
                </a:ln>
                <a:solidFill>
                  <a:schemeClr val="tx2"/>
                </a:solidFill>
                <a:effectLst/>
                <a:uLnTx/>
                <a:uFillTx/>
                <a:latin typeface="Segoe UI Semibold"/>
                <a:ea typeface="+mn-ea"/>
                <a:cs typeface="+mn-cs"/>
              </a:rPr>
              <a:t>Deliver insights with Power BI and the Microsoft Intelligent Data Platform</a:t>
            </a:r>
            <a:endParaRPr lang="hu-HU">
              <a:solidFill>
                <a:schemeClr val="tx2"/>
              </a:solidFill>
            </a:endParaRPr>
          </a:p>
        </p:txBody>
      </p:sp>
      <p:grpSp>
        <p:nvGrpSpPr>
          <p:cNvPr id="28" name="Group 8">
            <a:extLst>
              <a:ext uri="{FF2B5EF4-FFF2-40B4-BE49-F238E27FC236}">
                <a16:creationId xmlns:a16="http://schemas.microsoft.com/office/drawing/2014/main" id="{63BE90D5-E1B4-7540-A6A8-83C7FCDA7242}"/>
              </a:ext>
            </a:extLst>
          </p:cNvPr>
          <p:cNvGrpSpPr/>
          <p:nvPr/>
        </p:nvGrpSpPr>
        <p:grpSpPr>
          <a:xfrm>
            <a:off x="5669597" y="2399982"/>
            <a:ext cx="1097280" cy="1097280"/>
            <a:chOff x="3318715" y="2331720"/>
            <a:chExt cx="1097280" cy="1097280"/>
          </a:xfrm>
        </p:grpSpPr>
        <p:sp>
          <p:nvSpPr>
            <p:cNvPr id="29" name="Oval 9">
              <a:extLst>
                <a:ext uri="{FF2B5EF4-FFF2-40B4-BE49-F238E27FC236}">
                  <a16:creationId xmlns:a16="http://schemas.microsoft.com/office/drawing/2014/main" id="{B2DB75C5-8620-9B4E-A3C8-1FBD7BD1EA37}"/>
                </a:ext>
              </a:extLst>
            </p:cNvPr>
            <p:cNvSpPr/>
            <p:nvPr/>
          </p:nvSpPr>
          <p:spPr bwMode="auto">
            <a:xfrm>
              <a:off x="3422624" y="2435629"/>
              <a:ext cx="889462" cy="889462"/>
            </a:xfrm>
            <a:prstGeom prst="ellipse">
              <a:avLst/>
            </a:prstGeom>
            <a:solidFill>
              <a:schemeClr val="bg1"/>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Oval 10">
              <a:extLst>
                <a:ext uri="{FF2B5EF4-FFF2-40B4-BE49-F238E27FC236}">
                  <a16:creationId xmlns:a16="http://schemas.microsoft.com/office/drawing/2014/main" id="{68DC2D3C-61BB-024D-B2D0-37EF6CC12556}"/>
                </a:ext>
              </a:extLst>
            </p:cNvPr>
            <p:cNvSpPr/>
            <p:nvPr/>
          </p:nvSpPr>
          <p:spPr bwMode="auto">
            <a:xfrm>
              <a:off x="3318715" y="2331720"/>
              <a:ext cx="1097280" cy="1097280"/>
            </a:xfrm>
            <a:prstGeom prst="ellipse">
              <a:avLst/>
            </a:prstGeom>
            <a:noFill/>
            <a:ln w="22225">
              <a:solidFill>
                <a:schemeClr val="tx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rgbClr val="353535"/>
                </a:solidFill>
                <a:latin typeface="Segoe UI Semilight"/>
                <a:cs typeface="Segoe UI" pitchFamily="34" charset="0"/>
              </a:endParaRPr>
            </a:p>
          </p:txBody>
        </p:sp>
        <p:pic>
          <p:nvPicPr>
            <p:cNvPr id="31" name="Picture 11">
              <a:extLst>
                <a:ext uri="{FF2B5EF4-FFF2-40B4-BE49-F238E27FC236}">
                  <a16:creationId xmlns:a16="http://schemas.microsoft.com/office/drawing/2014/main" id="{FAE23012-E396-F840-9049-468E121666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76410" y="2589415"/>
              <a:ext cx="594360" cy="594360"/>
            </a:xfrm>
            <a:prstGeom prst="rect">
              <a:avLst/>
            </a:prstGeom>
          </p:spPr>
        </p:pic>
      </p:grpSp>
    </p:spTree>
    <p:extLst>
      <p:ext uri="{BB962C8B-B14F-4D97-AF65-F5344CB8AC3E}">
        <p14:creationId xmlns:p14="http://schemas.microsoft.com/office/powerpoint/2010/main" val="347091178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D5681C-48EF-9102-A2E2-C14E39CC4137}"/>
              </a:ext>
            </a:extLst>
          </p:cNvPr>
          <p:cNvSpPr/>
          <p:nvPr/>
        </p:nvSpPr>
        <p:spPr>
          <a:xfrm>
            <a:off x="0" y="3200880"/>
            <a:ext cx="12436475" cy="3793645"/>
          </a:xfrm>
          <a:prstGeom prst="rect">
            <a:avLst/>
          </a:prstGeom>
          <a:solidFill>
            <a:srgbClr val="24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 name="Title 1">
            <a:extLst>
              <a:ext uri="{FF2B5EF4-FFF2-40B4-BE49-F238E27FC236}">
                <a16:creationId xmlns:a16="http://schemas.microsoft.com/office/drawing/2014/main" id="{CD5E49F2-1CBC-F64A-95DF-7B7EBF417BA2}"/>
              </a:ext>
            </a:extLst>
          </p:cNvPr>
          <p:cNvSpPr>
            <a:spLocks noGrp="1"/>
          </p:cNvSpPr>
          <p:nvPr>
            <p:ph type="title"/>
          </p:nvPr>
        </p:nvSpPr>
        <p:spPr>
          <a:xfrm>
            <a:off x="465138" y="632779"/>
            <a:ext cx="11533187" cy="410369"/>
          </a:xfrm>
        </p:spPr>
        <p:txBody>
          <a:bodyPr/>
          <a:lstStyle/>
          <a:p>
            <a:r>
              <a:rPr lang="en-GB"/>
              <a:t>Datacenters host the Microsoft cloud</a:t>
            </a:r>
            <a:endParaRPr lang="en-US"/>
          </a:p>
        </p:txBody>
      </p:sp>
      <p:sp>
        <p:nvSpPr>
          <p:cNvPr id="3" name="Text Placeholder 2">
            <a:extLst>
              <a:ext uri="{FF2B5EF4-FFF2-40B4-BE49-F238E27FC236}">
                <a16:creationId xmlns:a16="http://schemas.microsoft.com/office/drawing/2014/main" id="{12CCCDDC-8349-CD44-B59B-02EB993247A0}"/>
              </a:ext>
            </a:extLst>
          </p:cNvPr>
          <p:cNvSpPr>
            <a:spLocks noGrp="1"/>
          </p:cNvSpPr>
          <p:nvPr>
            <p:ph type="body" sz="quarter" idx="10"/>
          </p:nvPr>
        </p:nvSpPr>
        <p:spPr>
          <a:xfrm>
            <a:off x="465138" y="1960860"/>
            <a:ext cx="9572625" cy="923330"/>
          </a:xfrm>
        </p:spPr>
        <p:txBody>
          <a:bodyPr/>
          <a:lstStyle/>
          <a:p>
            <a:r>
              <a:rPr lang="en-GB"/>
              <a:t>Microsoft global datacenters house an interconnected network of millions of computers that work together to store and manage data, run applications, and deliver content and services.</a:t>
            </a:r>
          </a:p>
        </p:txBody>
      </p:sp>
      <p:grpSp>
        <p:nvGrpSpPr>
          <p:cNvPr id="15" name="Group 14">
            <a:extLst>
              <a:ext uri="{FF2B5EF4-FFF2-40B4-BE49-F238E27FC236}">
                <a16:creationId xmlns:a16="http://schemas.microsoft.com/office/drawing/2014/main" id="{EA8D125D-F0B7-206E-EBDF-A8E5FFC20276}"/>
              </a:ext>
            </a:extLst>
          </p:cNvPr>
          <p:cNvGrpSpPr/>
          <p:nvPr/>
        </p:nvGrpSpPr>
        <p:grpSpPr>
          <a:xfrm>
            <a:off x="8281348" y="3200879"/>
            <a:ext cx="4145754" cy="3793645"/>
            <a:chOff x="289331" y="3497262"/>
            <a:chExt cx="3245740" cy="2970072"/>
          </a:xfrm>
        </p:grpSpPr>
        <p:pic>
          <p:nvPicPr>
            <p:cNvPr id="13" name="Picture 12">
              <a:extLst>
                <a:ext uri="{FF2B5EF4-FFF2-40B4-BE49-F238E27FC236}">
                  <a16:creationId xmlns:a16="http://schemas.microsoft.com/office/drawing/2014/main" id="{190D93B8-6375-C56C-A635-C98A58FE51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9331" y="3497262"/>
              <a:ext cx="3245740" cy="2970072"/>
            </a:xfrm>
            <a:prstGeom prst="rect">
              <a:avLst/>
            </a:prstGeom>
          </p:spPr>
        </p:pic>
        <p:sp>
          <p:nvSpPr>
            <p:cNvPr id="14" name="Rectangle 13">
              <a:extLst>
                <a:ext uri="{FF2B5EF4-FFF2-40B4-BE49-F238E27FC236}">
                  <a16:creationId xmlns:a16="http://schemas.microsoft.com/office/drawing/2014/main" id="{C793453E-F578-046A-087C-524303C50ABE}"/>
                </a:ext>
              </a:extLst>
            </p:cNvPr>
            <p:cNvSpPr/>
            <p:nvPr/>
          </p:nvSpPr>
          <p:spPr bwMode="auto">
            <a:xfrm>
              <a:off x="378372" y="5633545"/>
              <a:ext cx="1082566" cy="833789"/>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a:gradFill>
                  <a:gsLst>
                    <a:gs pos="0">
                      <a:srgbClr val="FFFFFF"/>
                    </a:gs>
                    <a:gs pos="100000">
                      <a:srgbClr val="FFFFFF"/>
                    </a:gs>
                  </a:gsLst>
                  <a:lin ang="5400000" scaled="0"/>
                </a:gradFill>
                <a:ea typeface="Segoe UI" pitchFamily="34" charset="0"/>
                <a:cs typeface="Segoe UI" pitchFamily="34" charset="0"/>
              </a:endParaRPr>
            </a:p>
          </p:txBody>
        </p:sp>
      </p:grpSp>
      <p:sp>
        <p:nvSpPr>
          <p:cNvPr id="16" name="Text Placeholder 8">
            <a:extLst>
              <a:ext uri="{FF2B5EF4-FFF2-40B4-BE49-F238E27FC236}">
                <a16:creationId xmlns:a16="http://schemas.microsoft.com/office/drawing/2014/main" id="{0CDB0D29-370E-C993-2AB1-BECDFD94DB47}"/>
              </a:ext>
            </a:extLst>
          </p:cNvPr>
          <p:cNvSpPr txBox="1">
            <a:spLocks/>
          </p:cNvSpPr>
          <p:nvPr/>
        </p:nvSpPr>
        <p:spPr>
          <a:xfrm>
            <a:off x="465138" y="4193960"/>
            <a:ext cx="2120407" cy="21377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bg1"/>
                </a:solidFill>
              </a:rPr>
              <a:t>Microsoft operates</a:t>
            </a:r>
          </a:p>
        </p:txBody>
      </p:sp>
      <p:sp>
        <p:nvSpPr>
          <p:cNvPr id="17" name="Text Placeholder 8">
            <a:extLst>
              <a:ext uri="{FF2B5EF4-FFF2-40B4-BE49-F238E27FC236}">
                <a16:creationId xmlns:a16="http://schemas.microsoft.com/office/drawing/2014/main" id="{FEF0E750-23A0-1123-AB5F-ED9B310865B3}"/>
              </a:ext>
            </a:extLst>
          </p:cNvPr>
          <p:cNvSpPr txBox="1">
            <a:spLocks/>
          </p:cNvSpPr>
          <p:nvPr/>
        </p:nvSpPr>
        <p:spPr>
          <a:xfrm>
            <a:off x="440013" y="5059447"/>
            <a:ext cx="2250636" cy="382221"/>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0" lang="en-US" sz="72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200+</a:t>
            </a:r>
          </a:p>
        </p:txBody>
      </p:sp>
      <p:sp>
        <p:nvSpPr>
          <p:cNvPr id="18" name="Text Placeholder 8">
            <a:extLst>
              <a:ext uri="{FF2B5EF4-FFF2-40B4-BE49-F238E27FC236}">
                <a16:creationId xmlns:a16="http://schemas.microsoft.com/office/drawing/2014/main" id="{E91BB9D1-3B20-6837-884D-2A49DEFF6272}"/>
              </a:ext>
            </a:extLst>
          </p:cNvPr>
          <p:cNvSpPr txBox="1">
            <a:spLocks/>
          </p:cNvSpPr>
          <p:nvPr/>
        </p:nvSpPr>
        <p:spPr>
          <a:xfrm>
            <a:off x="465138" y="5375156"/>
            <a:ext cx="2120407" cy="215444"/>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bg1"/>
                </a:solidFill>
              </a:rPr>
              <a:t>datacenters</a:t>
            </a:r>
          </a:p>
        </p:txBody>
      </p:sp>
      <p:sp>
        <p:nvSpPr>
          <p:cNvPr id="19" name="Text Placeholder 8">
            <a:extLst>
              <a:ext uri="{FF2B5EF4-FFF2-40B4-BE49-F238E27FC236}">
                <a16:creationId xmlns:a16="http://schemas.microsoft.com/office/drawing/2014/main" id="{7209E431-81E3-1452-7CEC-CD16ED8B3031}"/>
              </a:ext>
            </a:extLst>
          </p:cNvPr>
          <p:cNvSpPr txBox="1">
            <a:spLocks/>
          </p:cNvSpPr>
          <p:nvPr/>
        </p:nvSpPr>
        <p:spPr>
          <a:xfrm>
            <a:off x="3016183" y="4193960"/>
            <a:ext cx="2120407" cy="21377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bg1"/>
                </a:solidFill>
              </a:rPr>
              <a:t>Across</a:t>
            </a:r>
          </a:p>
        </p:txBody>
      </p:sp>
      <p:sp>
        <p:nvSpPr>
          <p:cNvPr id="21" name="Text Placeholder 8">
            <a:extLst>
              <a:ext uri="{FF2B5EF4-FFF2-40B4-BE49-F238E27FC236}">
                <a16:creationId xmlns:a16="http://schemas.microsoft.com/office/drawing/2014/main" id="{5A2C9B19-8A21-CDB2-9D09-F8EBF763E56F}"/>
              </a:ext>
            </a:extLst>
          </p:cNvPr>
          <p:cNvSpPr txBox="1">
            <a:spLocks/>
          </p:cNvSpPr>
          <p:nvPr/>
        </p:nvSpPr>
        <p:spPr>
          <a:xfrm>
            <a:off x="2991058" y="5059447"/>
            <a:ext cx="2250636" cy="382221"/>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0" lang="en-US" sz="72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34+</a:t>
            </a:r>
          </a:p>
        </p:txBody>
      </p:sp>
      <p:sp>
        <p:nvSpPr>
          <p:cNvPr id="23" name="Text Placeholder 8">
            <a:extLst>
              <a:ext uri="{FF2B5EF4-FFF2-40B4-BE49-F238E27FC236}">
                <a16:creationId xmlns:a16="http://schemas.microsoft.com/office/drawing/2014/main" id="{3D44DBC8-1E9C-7CBD-7AE1-FA2E92072476}"/>
              </a:ext>
            </a:extLst>
          </p:cNvPr>
          <p:cNvSpPr txBox="1">
            <a:spLocks/>
          </p:cNvSpPr>
          <p:nvPr/>
        </p:nvSpPr>
        <p:spPr>
          <a:xfrm>
            <a:off x="3016183" y="5375156"/>
            <a:ext cx="2120407" cy="215444"/>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bg1"/>
                </a:solidFill>
              </a:rPr>
              <a:t>countries</a:t>
            </a:r>
          </a:p>
        </p:txBody>
      </p:sp>
      <p:sp>
        <p:nvSpPr>
          <p:cNvPr id="25" name="Text Placeholder 8">
            <a:extLst>
              <a:ext uri="{FF2B5EF4-FFF2-40B4-BE49-F238E27FC236}">
                <a16:creationId xmlns:a16="http://schemas.microsoft.com/office/drawing/2014/main" id="{3BB40C3F-12B2-B113-5F7A-871B5FB72CC8}"/>
              </a:ext>
            </a:extLst>
          </p:cNvPr>
          <p:cNvSpPr txBox="1">
            <a:spLocks/>
          </p:cNvSpPr>
          <p:nvPr/>
        </p:nvSpPr>
        <p:spPr>
          <a:xfrm>
            <a:off x="5136590" y="4193960"/>
            <a:ext cx="2120407" cy="21377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panose="020B0502040204020203" pitchFamily="34" charset="0"/>
                <a:ea typeface="+mn-ea"/>
                <a:cs typeface="+mn-cs"/>
              </a:rPr>
              <a:t>Networked together with</a:t>
            </a:r>
          </a:p>
        </p:txBody>
      </p:sp>
      <p:sp>
        <p:nvSpPr>
          <p:cNvPr id="27" name="Text Placeholder 8">
            <a:extLst>
              <a:ext uri="{FF2B5EF4-FFF2-40B4-BE49-F238E27FC236}">
                <a16:creationId xmlns:a16="http://schemas.microsoft.com/office/drawing/2014/main" id="{4E9CD659-9027-EFB4-E858-775F3DC94452}"/>
              </a:ext>
            </a:extLst>
          </p:cNvPr>
          <p:cNvSpPr txBox="1">
            <a:spLocks/>
          </p:cNvSpPr>
          <p:nvPr/>
        </p:nvSpPr>
        <p:spPr>
          <a:xfrm>
            <a:off x="5111465" y="5059447"/>
            <a:ext cx="4082052" cy="382221"/>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kumimoji="0" lang="en-US" sz="72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165,000+</a:t>
            </a:r>
          </a:p>
        </p:txBody>
      </p:sp>
      <p:sp>
        <p:nvSpPr>
          <p:cNvPr id="29" name="Text Placeholder 8">
            <a:extLst>
              <a:ext uri="{FF2B5EF4-FFF2-40B4-BE49-F238E27FC236}">
                <a16:creationId xmlns:a16="http://schemas.microsoft.com/office/drawing/2014/main" id="{BDE6B930-EB34-C971-3307-3EBCB65360A7}"/>
              </a:ext>
            </a:extLst>
          </p:cNvPr>
          <p:cNvSpPr txBox="1">
            <a:spLocks/>
          </p:cNvSpPr>
          <p:nvPr/>
        </p:nvSpPr>
        <p:spPr>
          <a:xfrm>
            <a:off x="5136590" y="5375156"/>
            <a:ext cx="4166898" cy="21377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bg1"/>
                </a:solidFill>
              </a:rPr>
              <a:t>Miles of subsea, terrestrial and metro optical </a:t>
            </a:r>
            <a:r>
              <a:rPr lang="en-GB" err="1">
                <a:solidFill>
                  <a:schemeClr val="bg1"/>
                </a:solidFill>
              </a:rPr>
              <a:t>fiber</a:t>
            </a:r>
            <a:endParaRPr lang="en-GB">
              <a:solidFill>
                <a:schemeClr val="bg1"/>
              </a:solidFill>
            </a:endParaRPr>
          </a:p>
        </p:txBody>
      </p:sp>
    </p:spTree>
    <p:extLst>
      <p:ext uri="{BB962C8B-B14F-4D97-AF65-F5344CB8AC3E}">
        <p14:creationId xmlns:p14="http://schemas.microsoft.com/office/powerpoint/2010/main" val="347044358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A09E54-809C-5647-BB3D-D38D85531C15}"/>
              </a:ext>
            </a:extLst>
          </p:cNvPr>
          <p:cNvSpPr>
            <a:spLocks noGrp="1"/>
          </p:cNvSpPr>
          <p:nvPr>
            <p:ph type="title"/>
          </p:nvPr>
        </p:nvSpPr>
        <p:spPr>
          <a:xfrm>
            <a:off x="465138" y="632779"/>
            <a:ext cx="11533187" cy="410369"/>
          </a:xfrm>
        </p:spPr>
        <p:txBody>
          <a:bodyPr/>
          <a:lstStyle/>
          <a:p>
            <a:r>
              <a:rPr lang="en-GB"/>
              <a:t>While data grows 400%, less than 30% gets analyzed</a:t>
            </a:r>
          </a:p>
        </p:txBody>
      </p:sp>
      <p:grpSp>
        <p:nvGrpSpPr>
          <p:cNvPr id="130" name="Group 141">
            <a:extLst>
              <a:ext uri="{FF2B5EF4-FFF2-40B4-BE49-F238E27FC236}">
                <a16:creationId xmlns:a16="http://schemas.microsoft.com/office/drawing/2014/main" id="{5F91FF31-DBEC-F147-A3B6-C41C8197897C}"/>
              </a:ext>
            </a:extLst>
          </p:cNvPr>
          <p:cNvGrpSpPr/>
          <p:nvPr/>
        </p:nvGrpSpPr>
        <p:grpSpPr>
          <a:xfrm>
            <a:off x="7305132" y="3971788"/>
            <a:ext cx="2736267" cy="896756"/>
            <a:chOff x="7305132" y="3971788"/>
            <a:chExt cx="2736267" cy="896756"/>
          </a:xfrm>
          <a:effectLst/>
        </p:grpSpPr>
        <p:sp>
          <p:nvSpPr>
            <p:cNvPr id="131" name="Freeform: Shape 144">
              <a:extLst>
                <a:ext uri="{FF2B5EF4-FFF2-40B4-BE49-F238E27FC236}">
                  <a16:creationId xmlns:a16="http://schemas.microsoft.com/office/drawing/2014/main" id="{565CE875-D0CB-E742-BDC2-29D2860E462C}"/>
                </a:ext>
              </a:extLst>
            </p:cNvPr>
            <p:cNvSpPr/>
            <p:nvPr/>
          </p:nvSpPr>
          <p:spPr bwMode="auto">
            <a:xfrm>
              <a:off x="7305132" y="3971788"/>
              <a:ext cx="2736267" cy="896756"/>
            </a:xfrm>
            <a:custGeom>
              <a:avLst/>
              <a:gdLst>
                <a:gd name="connsiteX0" fmla="*/ 0 w 3511876"/>
                <a:gd name="connsiteY0" fmla="*/ 0 h 1150947"/>
                <a:gd name="connsiteX1" fmla="*/ 3511876 w 3511876"/>
                <a:gd name="connsiteY1" fmla="*/ 0 h 1150947"/>
                <a:gd name="connsiteX2" fmla="*/ 3440385 w 3511876"/>
                <a:gd name="connsiteY2" fmla="*/ 148407 h 1150947"/>
                <a:gd name="connsiteX3" fmla="*/ 1755938 w 3511876"/>
                <a:gd name="connsiteY3" fmla="*/ 1150947 h 1150947"/>
                <a:gd name="connsiteX4" fmla="*/ 71491 w 3511876"/>
                <a:gd name="connsiteY4" fmla="*/ 148407 h 1150947"/>
                <a:gd name="connsiteX5" fmla="*/ 0 w 3511876"/>
                <a:gd name="connsiteY5" fmla="*/ 0 h 115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1876" h="1150947">
                  <a:moveTo>
                    <a:pt x="0" y="0"/>
                  </a:moveTo>
                  <a:lnTo>
                    <a:pt x="3511876" y="0"/>
                  </a:lnTo>
                  <a:lnTo>
                    <a:pt x="3440385" y="148407"/>
                  </a:lnTo>
                  <a:cubicBezTo>
                    <a:pt x="3115989" y="745565"/>
                    <a:pt x="2483305" y="1150947"/>
                    <a:pt x="1755938" y="1150947"/>
                  </a:cubicBezTo>
                  <a:cubicBezTo>
                    <a:pt x="1028571" y="1150947"/>
                    <a:pt x="395887" y="745565"/>
                    <a:pt x="71491" y="148407"/>
                  </a:cubicBez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100" normalizeH="0" baseline="0" noProof="0">
                <a:ln>
                  <a:noFill/>
                </a:ln>
                <a:gradFill>
                  <a:gsLst>
                    <a:gs pos="20000">
                      <a:prstClr val="black"/>
                    </a:gs>
                    <a:gs pos="50000">
                      <a:prstClr val="black"/>
                    </a:gs>
                  </a:gsLst>
                  <a:lin ang="18900000" scaled="1"/>
                </a:gradFill>
                <a:effectLst/>
                <a:uLnTx/>
                <a:uFillTx/>
                <a:latin typeface="Segoe UI Semibold"/>
                <a:ea typeface="+mn-ea"/>
                <a:cs typeface="Segoe UI" pitchFamily="34" charset="0"/>
              </a:endParaRPr>
            </a:p>
          </p:txBody>
        </p:sp>
        <p:grpSp>
          <p:nvGrpSpPr>
            <p:cNvPr id="132" name="Group 4">
              <a:extLst>
                <a:ext uri="{FF2B5EF4-FFF2-40B4-BE49-F238E27FC236}">
                  <a16:creationId xmlns:a16="http://schemas.microsoft.com/office/drawing/2014/main" id="{87C75F83-04C7-464D-ADE9-3F9AE1454BAE}"/>
                </a:ext>
              </a:extLst>
            </p:cNvPr>
            <p:cNvGrpSpPr>
              <a:grpSpLocks noChangeAspect="1"/>
            </p:cNvGrpSpPr>
            <p:nvPr/>
          </p:nvGrpSpPr>
          <p:grpSpPr bwMode="auto">
            <a:xfrm>
              <a:off x="8451392" y="4198294"/>
              <a:ext cx="443747" cy="443743"/>
              <a:chOff x="4616" y="999"/>
              <a:chExt cx="312" cy="312"/>
            </a:xfrm>
          </p:grpSpPr>
          <p:sp>
            <p:nvSpPr>
              <p:cNvPr id="133" name="Freeform 5">
                <a:extLst>
                  <a:ext uri="{FF2B5EF4-FFF2-40B4-BE49-F238E27FC236}">
                    <a16:creationId xmlns:a16="http://schemas.microsoft.com/office/drawing/2014/main" id="{B7825E96-10C6-D141-900F-C7B9799B6C4A}"/>
                  </a:ext>
                </a:extLst>
              </p:cNvPr>
              <p:cNvSpPr>
                <a:spLocks/>
              </p:cNvSpPr>
              <p:nvPr/>
            </p:nvSpPr>
            <p:spPr bwMode="auto">
              <a:xfrm>
                <a:off x="4780" y="1163"/>
                <a:ext cx="148" cy="148"/>
              </a:xfrm>
              <a:custGeom>
                <a:avLst/>
                <a:gdLst>
                  <a:gd name="T0" fmla="*/ 148 w 148"/>
                  <a:gd name="T1" fmla="*/ 127 h 148"/>
                  <a:gd name="T2" fmla="*/ 127 w 148"/>
                  <a:gd name="T3" fmla="*/ 148 h 148"/>
                  <a:gd name="T4" fmla="*/ 52 w 148"/>
                  <a:gd name="T5" fmla="*/ 73 h 148"/>
                  <a:gd name="T6" fmla="*/ 0 w 148"/>
                  <a:gd name="T7" fmla="*/ 21 h 148"/>
                  <a:gd name="T8" fmla="*/ 21 w 148"/>
                  <a:gd name="T9" fmla="*/ 0 h 148"/>
                  <a:gd name="T10" fmla="*/ 148 w 148"/>
                  <a:gd name="T11" fmla="*/ 127 h 148"/>
                </a:gdLst>
                <a:ahLst/>
                <a:cxnLst>
                  <a:cxn ang="0">
                    <a:pos x="T0" y="T1"/>
                  </a:cxn>
                  <a:cxn ang="0">
                    <a:pos x="T2" y="T3"/>
                  </a:cxn>
                  <a:cxn ang="0">
                    <a:pos x="T4" y="T5"/>
                  </a:cxn>
                  <a:cxn ang="0">
                    <a:pos x="T6" y="T7"/>
                  </a:cxn>
                  <a:cxn ang="0">
                    <a:pos x="T8" y="T9"/>
                  </a:cxn>
                  <a:cxn ang="0">
                    <a:pos x="T10" y="T11"/>
                  </a:cxn>
                </a:cxnLst>
                <a:rect l="0" t="0" r="r" b="b"/>
                <a:pathLst>
                  <a:path w="148" h="148">
                    <a:moveTo>
                      <a:pt x="148" y="127"/>
                    </a:moveTo>
                    <a:lnTo>
                      <a:pt x="127" y="148"/>
                    </a:lnTo>
                    <a:lnTo>
                      <a:pt x="52" y="73"/>
                    </a:lnTo>
                    <a:lnTo>
                      <a:pt x="0" y="21"/>
                    </a:lnTo>
                    <a:lnTo>
                      <a:pt x="21" y="0"/>
                    </a:lnTo>
                    <a:lnTo>
                      <a:pt x="148"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4" name="Freeform 6">
                <a:extLst>
                  <a:ext uri="{FF2B5EF4-FFF2-40B4-BE49-F238E27FC236}">
                    <a16:creationId xmlns:a16="http://schemas.microsoft.com/office/drawing/2014/main" id="{408CAC37-5A0C-634A-ADFA-D30FD6FC4C40}"/>
                  </a:ext>
                </a:extLst>
              </p:cNvPr>
              <p:cNvSpPr>
                <a:spLocks noEditPoints="1"/>
              </p:cNvSpPr>
              <p:nvPr/>
            </p:nvSpPr>
            <p:spPr bwMode="auto">
              <a:xfrm>
                <a:off x="4616" y="999"/>
                <a:ext cx="215" cy="215"/>
              </a:xfrm>
              <a:custGeom>
                <a:avLst/>
                <a:gdLst>
                  <a:gd name="T0" fmla="*/ 469 w 938"/>
                  <a:gd name="T1" fmla="*/ 0 h 939"/>
                  <a:gd name="T2" fmla="*/ 0 w 938"/>
                  <a:gd name="T3" fmla="*/ 470 h 939"/>
                  <a:gd name="T4" fmla="*/ 469 w 938"/>
                  <a:gd name="T5" fmla="*/ 939 h 939"/>
                  <a:gd name="T6" fmla="*/ 938 w 938"/>
                  <a:gd name="T7" fmla="*/ 470 h 939"/>
                  <a:gd name="T8" fmla="*/ 469 w 938"/>
                  <a:gd name="T9" fmla="*/ 0 h 939"/>
                  <a:gd name="T10" fmla="*/ 469 w 938"/>
                  <a:gd name="T11" fmla="*/ 811 h 939"/>
                  <a:gd name="T12" fmla="*/ 128 w 938"/>
                  <a:gd name="T13" fmla="*/ 470 h 939"/>
                  <a:gd name="T14" fmla="*/ 469 w 938"/>
                  <a:gd name="T15" fmla="*/ 128 h 939"/>
                  <a:gd name="T16" fmla="*/ 810 w 938"/>
                  <a:gd name="T17" fmla="*/ 470 h 939"/>
                  <a:gd name="T18" fmla="*/ 469 w 938"/>
                  <a:gd name="T19" fmla="*/ 811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 h="939">
                    <a:moveTo>
                      <a:pt x="469" y="0"/>
                    </a:moveTo>
                    <a:cubicBezTo>
                      <a:pt x="210" y="0"/>
                      <a:pt x="0" y="210"/>
                      <a:pt x="0" y="470"/>
                    </a:cubicBezTo>
                    <a:cubicBezTo>
                      <a:pt x="0" y="729"/>
                      <a:pt x="210" y="939"/>
                      <a:pt x="469" y="939"/>
                    </a:cubicBezTo>
                    <a:cubicBezTo>
                      <a:pt x="728" y="939"/>
                      <a:pt x="938" y="729"/>
                      <a:pt x="938" y="470"/>
                    </a:cubicBezTo>
                    <a:cubicBezTo>
                      <a:pt x="938" y="210"/>
                      <a:pt x="728" y="0"/>
                      <a:pt x="469" y="0"/>
                    </a:cubicBezTo>
                    <a:close/>
                    <a:moveTo>
                      <a:pt x="469" y="811"/>
                    </a:moveTo>
                    <a:cubicBezTo>
                      <a:pt x="280" y="811"/>
                      <a:pt x="128" y="658"/>
                      <a:pt x="128" y="470"/>
                    </a:cubicBezTo>
                    <a:cubicBezTo>
                      <a:pt x="128" y="281"/>
                      <a:pt x="280" y="128"/>
                      <a:pt x="469" y="128"/>
                    </a:cubicBezTo>
                    <a:cubicBezTo>
                      <a:pt x="658" y="128"/>
                      <a:pt x="810" y="281"/>
                      <a:pt x="810" y="470"/>
                    </a:cubicBezTo>
                    <a:cubicBezTo>
                      <a:pt x="810" y="658"/>
                      <a:pt x="658" y="811"/>
                      <a:pt x="469" y="8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5" name="Rectangle 7">
                <a:extLst>
                  <a:ext uri="{FF2B5EF4-FFF2-40B4-BE49-F238E27FC236}">
                    <a16:creationId xmlns:a16="http://schemas.microsoft.com/office/drawing/2014/main" id="{7B5F8C29-71E7-574D-8C06-0570A14AE2AC}"/>
                  </a:ext>
                </a:extLst>
              </p:cNvPr>
              <p:cNvSpPr>
                <a:spLocks noChangeArrowheads="1"/>
              </p:cNvSpPr>
              <p:nvPr/>
            </p:nvSpPr>
            <p:spPr bwMode="auto">
              <a:xfrm>
                <a:off x="4742" y="1107"/>
                <a:ext cx="20" cy="4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6" name="Rectangle 8">
                <a:extLst>
                  <a:ext uri="{FF2B5EF4-FFF2-40B4-BE49-F238E27FC236}">
                    <a16:creationId xmlns:a16="http://schemas.microsoft.com/office/drawing/2014/main" id="{AB598519-59F6-F349-9AD3-C66A3A3E494B}"/>
                  </a:ext>
                </a:extLst>
              </p:cNvPr>
              <p:cNvSpPr>
                <a:spLocks noChangeArrowheads="1"/>
              </p:cNvSpPr>
              <p:nvPr/>
            </p:nvSpPr>
            <p:spPr bwMode="auto">
              <a:xfrm>
                <a:off x="4713" y="1077"/>
                <a:ext cx="19" cy="7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37" name="Rectangle 9">
                <a:extLst>
                  <a:ext uri="{FF2B5EF4-FFF2-40B4-BE49-F238E27FC236}">
                    <a16:creationId xmlns:a16="http://schemas.microsoft.com/office/drawing/2014/main" id="{2DBEF481-5D19-734E-A123-BDE945579B9A}"/>
                  </a:ext>
                </a:extLst>
              </p:cNvPr>
              <p:cNvSpPr>
                <a:spLocks noChangeArrowheads="1"/>
              </p:cNvSpPr>
              <p:nvPr/>
            </p:nvSpPr>
            <p:spPr bwMode="auto">
              <a:xfrm>
                <a:off x="4684" y="1058"/>
                <a:ext cx="19" cy="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grpSp>
        <p:nvGrpSpPr>
          <p:cNvPr id="138" name="Group 341">
            <a:extLst>
              <a:ext uri="{FF2B5EF4-FFF2-40B4-BE49-F238E27FC236}">
                <a16:creationId xmlns:a16="http://schemas.microsoft.com/office/drawing/2014/main" id="{D5535DB2-FD2F-3948-8BEA-4917B14A9195}"/>
              </a:ext>
            </a:extLst>
          </p:cNvPr>
          <p:cNvGrpSpPr/>
          <p:nvPr/>
        </p:nvGrpSpPr>
        <p:grpSpPr>
          <a:xfrm>
            <a:off x="2355053" y="2351297"/>
            <a:ext cx="1980616" cy="1389281"/>
            <a:chOff x="2074345" y="2520964"/>
            <a:chExt cx="2542032" cy="1783080"/>
          </a:xfrm>
          <a:solidFill>
            <a:schemeClr val="tx2"/>
          </a:solidFill>
        </p:grpSpPr>
        <p:sp>
          <p:nvSpPr>
            <p:cNvPr id="139" name="Freeform: Shape 342">
              <a:extLst>
                <a:ext uri="{FF2B5EF4-FFF2-40B4-BE49-F238E27FC236}">
                  <a16:creationId xmlns:a16="http://schemas.microsoft.com/office/drawing/2014/main" id="{649D5514-AA63-C645-BC67-8337104E2860}"/>
                </a:ext>
              </a:extLst>
            </p:cNvPr>
            <p:cNvSpPr/>
            <p:nvPr/>
          </p:nvSpPr>
          <p:spPr bwMode="auto">
            <a:xfrm>
              <a:off x="2968907" y="2685299"/>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0" name="Freeform: Shape 343">
              <a:extLst>
                <a:ext uri="{FF2B5EF4-FFF2-40B4-BE49-F238E27FC236}">
                  <a16:creationId xmlns:a16="http://schemas.microsoft.com/office/drawing/2014/main" id="{8465B2A5-1637-1E49-87B1-16D2091849D7}"/>
                </a:ext>
              </a:extLst>
            </p:cNvPr>
            <p:cNvSpPr/>
            <p:nvPr/>
          </p:nvSpPr>
          <p:spPr bwMode="auto">
            <a:xfrm>
              <a:off x="3381683" y="2685299"/>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1" name="Freeform: Shape 344">
              <a:extLst>
                <a:ext uri="{FF2B5EF4-FFF2-40B4-BE49-F238E27FC236}">
                  <a16:creationId xmlns:a16="http://schemas.microsoft.com/office/drawing/2014/main" id="{9D8DA25D-5B73-6E43-ABF5-5C3E29B5B4B6}"/>
                </a:ext>
              </a:extLst>
            </p:cNvPr>
            <p:cNvSpPr/>
            <p:nvPr/>
          </p:nvSpPr>
          <p:spPr bwMode="auto">
            <a:xfrm>
              <a:off x="3794458" y="2685299"/>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2" name="Freeform: Shape 345">
              <a:extLst>
                <a:ext uri="{FF2B5EF4-FFF2-40B4-BE49-F238E27FC236}">
                  <a16:creationId xmlns:a16="http://schemas.microsoft.com/office/drawing/2014/main" id="{D43E7438-3B5C-BB48-97DC-99164DC2E9A9}"/>
                </a:ext>
              </a:extLst>
            </p:cNvPr>
            <p:cNvSpPr/>
            <p:nvPr/>
          </p:nvSpPr>
          <p:spPr bwMode="auto">
            <a:xfrm>
              <a:off x="2557222" y="2744852"/>
              <a:ext cx="70034" cy="119605"/>
            </a:xfrm>
            <a:custGeom>
              <a:avLst/>
              <a:gdLst>
                <a:gd name="connsiteX0" fmla="*/ 68387 w 70034"/>
                <a:gd name="connsiteY0" fmla="*/ 0 h 119605"/>
                <a:gd name="connsiteX1" fmla="*/ 70034 w 70034"/>
                <a:gd name="connsiteY1" fmla="*/ 30027 h 119605"/>
                <a:gd name="connsiteX2" fmla="*/ 34919 w 70034"/>
                <a:gd name="connsiteY2" fmla="*/ 119605 h 119605"/>
                <a:gd name="connsiteX3" fmla="*/ 1160 w 70034"/>
                <a:gd name="connsiteY3" fmla="*/ 70730 h 119605"/>
                <a:gd name="connsiteX4" fmla="*/ 0 w 70034"/>
                <a:gd name="connsiteY4" fmla="*/ 51139 h 119605"/>
                <a:gd name="connsiteX5" fmla="*/ 68387 w 70034"/>
                <a:gd name="connsiteY5" fmla="*/ 0 h 11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34" h="119605">
                  <a:moveTo>
                    <a:pt x="68387" y="0"/>
                  </a:moveTo>
                  <a:lnTo>
                    <a:pt x="70034" y="30027"/>
                  </a:lnTo>
                  <a:cubicBezTo>
                    <a:pt x="70034" y="89746"/>
                    <a:pt x="58329" y="119605"/>
                    <a:pt x="34919" y="119605"/>
                  </a:cubicBezTo>
                  <a:cubicBezTo>
                    <a:pt x="16914" y="119605"/>
                    <a:pt x="5661" y="103314"/>
                    <a:pt x="1160" y="70730"/>
                  </a:cubicBezTo>
                  <a:lnTo>
                    <a:pt x="0" y="51139"/>
                  </a:lnTo>
                  <a:lnTo>
                    <a:pt x="68387"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3" name="Freeform: Shape 346">
              <a:extLst>
                <a:ext uri="{FF2B5EF4-FFF2-40B4-BE49-F238E27FC236}">
                  <a16:creationId xmlns:a16="http://schemas.microsoft.com/office/drawing/2014/main" id="{080A3814-6DDA-CD46-B013-0A1AEEA0B1A3}"/>
                </a:ext>
              </a:extLst>
            </p:cNvPr>
            <p:cNvSpPr/>
            <p:nvPr/>
          </p:nvSpPr>
          <p:spPr bwMode="auto">
            <a:xfrm>
              <a:off x="2556132" y="308660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4" name="Freeform: Shape 347">
              <a:extLst>
                <a:ext uri="{FF2B5EF4-FFF2-40B4-BE49-F238E27FC236}">
                  <a16:creationId xmlns:a16="http://schemas.microsoft.com/office/drawing/2014/main" id="{31E2C926-C55B-B548-9517-78BCEC95D224}"/>
                </a:ext>
              </a:extLst>
            </p:cNvPr>
            <p:cNvSpPr/>
            <p:nvPr/>
          </p:nvSpPr>
          <p:spPr bwMode="auto">
            <a:xfrm>
              <a:off x="2968907" y="308660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5" name="Freeform: Shape 348">
              <a:extLst>
                <a:ext uri="{FF2B5EF4-FFF2-40B4-BE49-F238E27FC236}">
                  <a16:creationId xmlns:a16="http://schemas.microsoft.com/office/drawing/2014/main" id="{C3CA38AA-B236-C448-BA14-2E731D564049}"/>
                </a:ext>
              </a:extLst>
            </p:cNvPr>
            <p:cNvSpPr/>
            <p:nvPr/>
          </p:nvSpPr>
          <p:spPr bwMode="auto">
            <a:xfrm>
              <a:off x="3381683" y="308660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6" name="Freeform: Shape 349">
              <a:extLst>
                <a:ext uri="{FF2B5EF4-FFF2-40B4-BE49-F238E27FC236}">
                  <a16:creationId xmlns:a16="http://schemas.microsoft.com/office/drawing/2014/main" id="{75E73DC9-00B6-CF4E-9375-29ACE3F65F06}"/>
                </a:ext>
              </a:extLst>
            </p:cNvPr>
            <p:cNvSpPr/>
            <p:nvPr/>
          </p:nvSpPr>
          <p:spPr bwMode="auto">
            <a:xfrm>
              <a:off x="3794458" y="308660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7" name="Freeform: Shape 350">
              <a:extLst>
                <a:ext uri="{FF2B5EF4-FFF2-40B4-BE49-F238E27FC236}">
                  <a16:creationId xmlns:a16="http://schemas.microsoft.com/office/drawing/2014/main" id="{1AAA1EF1-F7EC-7447-9F05-F3090271D3E6}"/>
                </a:ext>
              </a:extLst>
            </p:cNvPr>
            <p:cNvSpPr/>
            <p:nvPr/>
          </p:nvSpPr>
          <p:spPr bwMode="auto">
            <a:xfrm>
              <a:off x="4218698" y="3086609"/>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8" name="Freeform: Shape 351">
              <a:extLst>
                <a:ext uri="{FF2B5EF4-FFF2-40B4-BE49-F238E27FC236}">
                  <a16:creationId xmlns:a16="http://schemas.microsoft.com/office/drawing/2014/main" id="{D1B6DF4A-F8AC-A64E-A522-E2D1287E0C4B}"/>
                </a:ext>
              </a:extLst>
            </p:cNvPr>
            <p:cNvSpPr/>
            <p:nvPr/>
          </p:nvSpPr>
          <p:spPr bwMode="auto">
            <a:xfrm>
              <a:off x="4425086" y="3130647"/>
              <a:ext cx="63366" cy="135117"/>
            </a:xfrm>
            <a:custGeom>
              <a:avLst/>
              <a:gdLst>
                <a:gd name="connsiteX0" fmla="*/ 4173 w 63366"/>
                <a:gd name="connsiteY0" fmla="*/ 0 h 135117"/>
                <a:gd name="connsiteX1" fmla="*/ 37886 w 63366"/>
                <a:gd name="connsiteY1" fmla="*/ 55493 h 135117"/>
                <a:gd name="connsiteX2" fmla="*/ 63366 w 63366"/>
                <a:gd name="connsiteY2" fmla="*/ 108386 h 135117"/>
                <a:gd name="connsiteX3" fmla="*/ 62346 w 63366"/>
                <a:gd name="connsiteY3" fmla="*/ 112723 h 135117"/>
                <a:gd name="connsiteX4" fmla="*/ 36010 w 63366"/>
                <a:gd name="connsiteY4" fmla="*/ 135117 h 135117"/>
                <a:gd name="connsiteX5" fmla="*/ 0 w 63366"/>
                <a:gd name="connsiteY5" fmla="*/ 48227 h 135117"/>
                <a:gd name="connsiteX6" fmla="*/ 2295 w 63366"/>
                <a:gd name="connsiteY6" fmla="*/ 7861 h 135117"/>
                <a:gd name="connsiteX7" fmla="*/ 4173 w 63366"/>
                <a:gd name="connsiteY7" fmla="*/ 0 h 13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66" h="135117">
                  <a:moveTo>
                    <a:pt x="4173" y="0"/>
                  </a:moveTo>
                  <a:lnTo>
                    <a:pt x="37886" y="55493"/>
                  </a:lnTo>
                  <a:lnTo>
                    <a:pt x="63366" y="108386"/>
                  </a:lnTo>
                  <a:lnTo>
                    <a:pt x="62346" y="112723"/>
                  </a:lnTo>
                  <a:cubicBezTo>
                    <a:pt x="56493" y="127653"/>
                    <a:pt x="47715" y="135117"/>
                    <a:pt x="36010" y="135117"/>
                  </a:cubicBezTo>
                  <a:cubicBezTo>
                    <a:pt x="12003" y="135117"/>
                    <a:pt x="0" y="106155"/>
                    <a:pt x="0" y="48227"/>
                  </a:cubicBezTo>
                  <a:cubicBezTo>
                    <a:pt x="0" y="32850"/>
                    <a:pt x="765" y="19394"/>
                    <a:pt x="2295" y="7861"/>
                  </a:cubicBezTo>
                  <a:lnTo>
                    <a:pt x="4173"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49" name="Freeform: Shape 352">
              <a:extLst>
                <a:ext uri="{FF2B5EF4-FFF2-40B4-BE49-F238E27FC236}">
                  <a16:creationId xmlns:a16="http://schemas.microsoft.com/office/drawing/2014/main" id="{0A4E7CE8-C424-E04D-8ACF-4088F0E3EBF9}"/>
                </a:ext>
              </a:extLst>
            </p:cNvPr>
            <p:cNvSpPr/>
            <p:nvPr/>
          </p:nvSpPr>
          <p:spPr bwMode="auto">
            <a:xfrm>
              <a:off x="2143357" y="3487917"/>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0" name="Freeform: Shape 353">
              <a:extLst>
                <a:ext uri="{FF2B5EF4-FFF2-40B4-BE49-F238E27FC236}">
                  <a16:creationId xmlns:a16="http://schemas.microsoft.com/office/drawing/2014/main" id="{A739C545-27D0-9243-9C2B-D1612F69772F}"/>
                </a:ext>
              </a:extLst>
            </p:cNvPr>
            <p:cNvSpPr/>
            <p:nvPr/>
          </p:nvSpPr>
          <p:spPr bwMode="auto">
            <a:xfrm>
              <a:off x="2556132" y="3487917"/>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1" name="Freeform: Shape 354">
              <a:extLst>
                <a:ext uri="{FF2B5EF4-FFF2-40B4-BE49-F238E27FC236}">
                  <a16:creationId xmlns:a16="http://schemas.microsoft.com/office/drawing/2014/main" id="{64B19859-85D7-3545-8BF2-B2C98386E64B}"/>
                </a:ext>
              </a:extLst>
            </p:cNvPr>
            <p:cNvSpPr/>
            <p:nvPr/>
          </p:nvSpPr>
          <p:spPr bwMode="auto">
            <a:xfrm>
              <a:off x="2968907" y="3487917"/>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2" name="Freeform: Shape 355">
              <a:extLst>
                <a:ext uri="{FF2B5EF4-FFF2-40B4-BE49-F238E27FC236}">
                  <a16:creationId xmlns:a16="http://schemas.microsoft.com/office/drawing/2014/main" id="{5BB65BC3-7032-C942-AE2C-F13D1180E60E}"/>
                </a:ext>
              </a:extLst>
            </p:cNvPr>
            <p:cNvSpPr/>
            <p:nvPr/>
          </p:nvSpPr>
          <p:spPr bwMode="auto">
            <a:xfrm>
              <a:off x="3381683" y="3487917"/>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3" name="Freeform: Shape 356">
              <a:extLst>
                <a:ext uri="{FF2B5EF4-FFF2-40B4-BE49-F238E27FC236}">
                  <a16:creationId xmlns:a16="http://schemas.microsoft.com/office/drawing/2014/main" id="{773B90F8-6259-444A-AF5D-1EE91AC348C8}"/>
                </a:ext>
              </a:extLst>
            </p:cNvPr>
            <p:cNvSpPr/>
            <p:nvPr/>
          </p:nvSpPr>
          <p:spPr bwMode="auto">
            <a:xfrm>
              <a:off x="3794458" y="3487917"/>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4" name="Freeform: Shape 357">
              <a:extLst>
                <a:ext uri="{FF2B5EF4-FFF2-40B4-BE49-F238E27FC236}">
                  <a16:creationId xmlns:a16="http://schemas.microsoft.com/office/drawing/2014/main" id="{B49FD9A2-DC27-B549-8258-FD322D88324C}"/>
                </a:ext>
              </a:extLst>
            </p:cNvPr>
            <p:cNvSpPr/>
            <p:nvPr/>
          </p:nvSpPr>
          <p:spPr bwMode="auto">
            <a:xfrm>
              <a:off x="4218698" y="3487917"/>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5" name="Freeform: Shape 358">
              <a:extLst>
                <a:ext uri="{FF2B5EF4-FFF2-40B4-BE49-F238E27FC236}">
                  <a16:creationId xmlns:a16="http://schemas.microsoft.com/office/drawing/2014/main" id="{31626B51-5A11-5B43-8789-D418AB5BEA2B}"/>
                </a:ext>
              </a:extLst>
            </p:cNvPr>
            <p:cNvSpPr/>
            <p:nvPr/>
          </p:nvSpPr>
          <p:spPr bwMode="auto">
            <a:xfrm>
              <a:off x="4425087" y="3487917"/>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19"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6" name="Freeform: Shape 359">
              <a:extLst>
                <a:ext uri="{FF2B5EF4-FFF2-40B4-BE49-F238E27FC236}">
                  <a16:creationId xmlns:a16="http://schemas.microsoft.com/office/drawing/2014/main" id="{3AD410A3-D6EB-774A-AE3B-2DC9348B3D2F}"/>
                </a:ext>
              </a:extLst>
            </p:cNvPr>
            <p:cNvSpPr/>
            <p:nvPr/>
          </p:nvSpPr>
          <p:spPr bwMode="auto">
            <a:xfrm>
              <a:off x="2349744" y="3877761"/>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7" name="Freeform: Shape 360">
              <a:extLst>
                <a:ext uri="{FF2B5EF4-FFF2-40B4-BE49-F238E27FC236}">
                  <a16:creationId xmlns:a16="http://schemas.microsoft.com/office/drawing/2014/main" id="{DFCB8BC0-8947-2C4B-B0BA-9C9B4AFC7E91}"/>
                </a:ext>
              </a:extLst>
            </p:cNvPr>
            <p:cNvSpPr/>
            <p:nvPr/>
          </p:nvSpPr>
          <p:spPr bwMode="auto">
            <a:xfrm>
              <a:off x="2762520" y="3877761"/>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8" name="Freeform: Shape 361">
              <a:extLst>
                <a:ext uri="{FF2B5EF4-FFF2-40B4-BE49-F238E27FC236}">
                  <a16:creationId xmlns:a16="http://schemas.microsoft.com/office/drawing/2014/main" id="{B861E84B-452F-BC48-9655-EB1593FBEEEB}"/>
                </a:ext>
              </a:extLst>
            </p:cNvPr>
            <p:cNvSpPr/>
            <p:nvPr/>
          </p:nvSpPr>
          <p:spPr bwMode="auto">
            <a:xfrm>
              <a:off x="3175295" y="3877761"/>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59" name="Freeform: Shape 362">
              <a:extLst>
                <a:ext uri="{FF2B5EF4-FFF2-40B4-BE49-F238E27FC236}">
                  <a16:creationId xmlns:a16="http://schemas.microsoft.com/office/drawing/2014/main" id="{A0CF3678-5D63-284D-B835-0AD7673BDA5A}"/>
                </a:ext>
              </a:extLst>
            </p:cNvPr>
            <p:cNvSpPr/>
            <p:nvPr/>
          </p:nvSpPr>
          <p:spPr bwMode="auto">
            <a:xfrm>
              <a:off x="3381683" y="3877761"/>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0" name="Freeform: Shape 363">
              <a:extLst>
                <a:ext uri="{FF2B5EF4-FFF2-40B4-BE49-F238E27FC236}">
                  <a16:creationId xmlns:a16="http://schemas.microsoft.com/office/drawing/2014/main" id="{D96F36BD-7C0E-8448-9A27-8E07DDF45B75}"/>
                </a:ext>
              </a:extLst>
            </p:cNvPr>
            <p:cNvSpPr/>
            <p:nvPr/>
          </p:nvSpPr>
          <p:spPr bwMode="auto">
            <a:xfrm>
              <a:off x="3794458" y="3877761"/>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1" name="Freeform: Shape 364">
              <a:extLst>
                <a:ext uri="{FF2B5EF4-FFF2-40B4-BE49-F238E27FC236}">
                  <a16:creationId xmlns:a16="http://schemas.microsoft.com/office/drawing/2014/main" id="{9B0937DB-CA33-1B42-AE51-15567294EF15}"/>
                </a:ext>
              </a:extLst>
            </p:cNvPr>
            <p:cNvSpPr/>
            <p:nvPr/>
          </p:nvSpPr>
          <p:spPr bwMode="auto">
            <a:xfrm>
              <a:off x="4218698" y="3877761"/>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2" name="Freeform: Shape 365">
              <a:extLst>
                <a:ext uri="{FF2B5EF4-FFF2-40B4-BE49-F238E27FC236}">
                  <a16:creationId xmlns:a16="http://schemas.microsoft.com/office/drawing/2014/main" id="{CD16A849-5939-1E4E-A40E-2ECA2583D081}"/>
                </a:ext>
              </a:extLst>
            </p:cNvPr>
            <p:cNvSpPr/>
            <p:nvPr/>
          </p:nvSpPr>
          <p:spPr bwMode="auto">
            <a:xfrm>
              <a:off x="4425087" y="3877761"/>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19"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nvGrpSpPr>
            <p:cNvPr id="163" name="Group 366">
              <a:extLst>
                <a:ext uri="{FF2B5EF4-FFF2-40B4-BE49-F238E27FC236}">
                  <a16:creationId xmlns:a16="http://schemas.microsoft.com/office/drawing/2014/main" id="{3AE84C56-DD2D-854C-B1B9-3151EAC17919}"/>
                </a:ext>
              </a:extLst>
            </p:cNvPr>
            <p:cNvGrpSpPr/>
            <p:nvPr/>
          </p:nvGrpSpPr>
          <p:grpSpPr>
            <a:xfrm>
              <a:off x="2074345" y="2520964"/>
              <a:ext cx="2542032" cy="1783080"/>
              <a:chOff x="-1771183" y="2520964"/>
              <a:chExt cx="2542032" cy="1783080"/>
            </a:xfrm>
            <a:grpFill/>
          </p:grpSpPr>
          <p:sp>
            <p:nvSpPr>
              <p:cNvPr id="164" name="Freeform: Shape 367">
                <a:extLst>
                  <a:ext uri="{FF2B5EF4-FFF2-40B4-BE49-F238E27FC236}">
                    <a16:creationId xmlns:a16="http://schemas.microsoft.com/office/drawing/2014/main" id="{A2996753-5450-834A-A2A1-E47B89A66A2A}"/>
                  </a:ext>
                </a:extLst>
              </p:cNvPr>
              <p:cNvSpPr/>
              <p:nvPr/>
            </p:nvSpPr>
            <p:spPr bwMode="auto">
              <a:xfrm>
                <a:off x="-1771183" y="2520964"/>
                <a:ext cx="2542032" cy="1783080"/>
              </a:xfrm>
              <a:custGeom>
                <a:avLst/>
                <a:gdLst>
                  <a:gd name="connsiteX0" fmla="*/ 1271016 w 2542032"/>
                  <a:gd name="connsiteY0" fmla="*/ 0 h 1783080"/>
                  <a:gd name="connsiteX1" fmla="*/ 1876858 w 2542032"/>
                  <a:gd name="connsiteY1" fmla="*/ 153405 h 1783080"/>
                  <a:gd name="connsiteX2" fmla="*/ 1894609 w 2542032"/>
                  <a:gd name="connsiteY2" fmla="*/ 164189 h 1783080"/>
                  <a:gd name="connsiteX3" fmla="*/ 1894609 w 2542032"/>
                  <a:gd name="connsiteY3" fmla="*/ 205897 h 1783080"/>
                  <a:gd name="connsiteX4" fmla="*/ 1909837 w 2542032"/>
                  <a:gd name="connsiteY4" fmla="*/ 202941 h 1783080"/>
                  <a:gd name="connsiteX5" fmla="*/ 1924707 w 2542032"/>
                  <a:gd name="connsiteY5" fmla="*/ 197925 h 1783080"/>
                  <a:gd name="connsiteX6" fmla="*/ 1938233 w 2542032"/>
                  <a:gd name="connsiteY6" fmla="*/ 191296 h 1783080"/>
                  <a:gd name="connsiteX7" fmla="*/ 1938693 w 2542032"/>
                  <a:gd name="connsiteY7" fmla="*/ 190971 h 1783080"/>
                  <a:gd name="connsiteX8" fmla="*/ 1949251 w 2542032"/>
                  <a:gd name="connsiteY8" fmla="*/ 197385 h 1783080"/>
                  <a:gd name="connsiteX9" fmla="*/ 1949251 w 2542032"/>
                  <a:gd name="connsiteY9" fmla="*/ 382366 h 1783080"/>
                  <a:gd name="connsiteX10" fmla="*/ 2005686 w 2542032"/>
                  <a:gd name="connsiteY10" fmla="*/ 382366 h 1783080"/>
                  <a:gd name="connsiteX11" fmla="*/ 2005686 w 2542032"/>
                  <a:gd name="connsiteY11" fmla="*/ 235042 h 1783080"/>
                  <a:gd name="connsiteX12" fmla="*/ 2079500 w 2542032"/>
                  <a:gd name="connsiteY12" fmla="*/ 290238 h 1783080"/>
                  <a:gd name="connsiteX13" fmla="*/ 2091201 w 2542032"/>
                  <a:gd name="connsiteY13" fmla="*/ 300873 h 1783080"/>
                  <a:gd name="connsiteX14" fmla="*/ 2092576 w 2542032"/>
                  <a:gd name="connsiteY14" fmla="*/ 314389 h 1783080"/>
                  <a:gd name="connsiteX15" fmla="*/ 2178570 w 2542032"/>
                  <a:gd name="connsiteY15" fmla="*/ 386847 h 1783080"/>
                  <a:gd name="connsiteX16" fmla="*/ 2182281 w 2542032"/>
                  <a:gd name="connsiteY16" fmla="*/ 386049 h 1783080"/>
                  <a:gd name="connsiteX17" fmla="*/ 2251794 w 2542032"/>
                  <a:gd name="connsiteY17" fmla="*/ 462532 h 1783080"/>
                  <a:gd name="connsiteX18" fmla="*/ 2320934 w 2542032"/>
                  <a:gd name="connsiteY18" fmla="*/ 554992 h 1783080"/>
                  <a:gd name="connsiteX19" fmla="*/ 2318044 w 2542032"/>
                  <a:gd name="connsiteY19" fmla="*/ 557490 h 1783080"/>
                  <a:gd name="connsiteX20" fmla="*/ 2293230 w 2542032"/>
                  <a:gd name="connsiteY20" fmla="*/ 659341 h 1783080"/>
                  <a:gd name="connsiteX21" fmla="*/ 2384958 w 2542032"/>
                  <a:gd name="connsiteY21" fmla="*/ 788155 h 1783080"/>
                  <a:gd name="connsiteX22" fmla="*/ 2425336 w 2542032"/>
                  <a:gd name="connsiteY22" fmla="*/ 779465 h 1783080"/>
                  <a:gd name="connsiteX23" fmla="*/ 2438240 w 2542032"/>
                  <a:gd name="connsiteY23" fmla="*/ 768163 h 1783080"/>
                  <a:gd name="connsiteX24" fmla="*/ 2442149 w 2542032"/>
                  <a:gd name="connsiteY24" fmla="*/ 776279 h 1783080"/>
                  <a:gd name="connsiteX25" fmla="*/ 2542032 w 2542032"/>
                  <a:gd name="connsiteY25" fmla="*/ 1271016 h 1783080"/>
                  <a:gd name="connsiteX26" fmla="*/ 2538269 w 2542032"/>
                  <a:gd name="connsiteY26" fmla="*/ 1345537 h 1783080"/>
                  <a:gd name="connsiteX27" fmla="*/ 2525238 w 2542032"/>
                  <a:gd name="connsiteY27" fmla="*/ 1350704 h 1783080"/>
                  <a:gd name="connsiteX28" fmla="*/ 2525238 w 2542032"/>
                  <a:gd name="connsiteY28" fmla="*/ 1398359 h 1783080"/>
                  <a:gd name="connsiteX29" fmla="*/ 2535705 w 2542032"/>
                  <a:gd name="connsiteY29" fmla="*/ 1396328 h 1783080"/>
                  <a:gd name="connsiteX30" fmla="*/ 2535470 w 2542032"/>
                  <a:gd name="connsiteY30" fmla="*/ 1400970 h 1783080"/>
                  <a:gd name="connsiteX31" fmla="*/ 2484890 w 2542032"/>
                  <a:gd name="connsiteY31" fmla="*/ 1648977 h 1783080"/>
                  <a:gd name="connsiteX32" fmla="*/ 2450807 w 2542032"/>
                  <a:gd name="connsiteY32" fmla="*/ 1742098 h 1783080"/>
                  <a:gd name="connsiteX33" fmla="*/ 2429165 w 2542032"/>
                  <a:gd name="connsiteY33" fmla="*/ 1723113 h 1783080"/>
                  <a:gd name="connsiteX34" fmla="*/ 2389974 w 2542032"/>
                  <a:gd name="connsiteY34" fmla="*/ 1714928 h 1783080"/>
                  <a:gd name="connsiteX35" fmla="*/ 2318044 w 2542032"/>
                  <a:gd name="connsiteY35" fmla="*/ 1749953 h 1783080"/>
                  <a:gd name="connsiteX36" fmla="*/ 2303698 w 2542032"/>
                  <a:gd name="connsiteY36" fmla="*/ 1783080 h 1783080"/>
                  <a:gd name="connsiteX37" fmla="*/ 2223540 w 2542032"/>
                  <a:gd name="connsiteY37" fmla="*/ 1783080 h 1783080"/>
                  <a:gd name="connsiteX38" fmla="*/ 2223540 w 2542032"/>
                  <a:gd name="connsiteY38" fmla="*/ 1713494 h 1783080"/>
                  <a:gd name="connsiteX39" fmla="*/ 2189321 w 2542032"/>
                  <a:gd name="connsiteY39" fmla="*/ 1713494 h 1783080"/>
                  <a:gd name="connsiteX40" fmla="*/ 2154027 w 2542032"/>
                  <a:gd name="connsiteY40" fmla="*/ 1735531 h 1783080"/>
                  <a:gd name="connsiteX41" fmla="*/ 2112463 w 2542032"/>
                  <a:gd name="connsiteY41" fmla="*/ 1752013 h 1783080"/>
                  <a:gd name="connsiteX42" fmla="*/ 2112463 w 2542032"/>
                  <a:gd name="connsiteY42" fmla="*/ 1783080 h 1783080"/>
                  <a:gd name="connsiteX43" fmla="*/ 2047450 w 2542032"/>
                  <a:gd name="connsiteY43" fmla="*/ 1783080 h 1783080"/>
                  <a:gd name="connsiteX44" fmla="*/ 2032917 w 2542032"/>
                  <a:gd name="connsiteY44" fmla="*/ 1747669 h 1783080"/>
                  <a:gd name="connsiteX45" fmla="*/ 1965733 w 2542032"/>
                  <a:gd name="connsiteY45" fmla="*/ 1714928 h 1783080"/>
                  <a:gd name="connsiteX46" fmla="*/ 1893803 w 2542032"/>
                  <a:gd name="connsiteY46" fmla="*/ 1749953 h 1783080"/>
                  <a:gd name="connsiteX47" fmla="*/ 1879458 w 2542032"/>
                  <a:gd name="connsiteY47" fmla="*/ 1783080 h 1783080"/>
                  <a:gd name="connsiteX48" fmla="*/ 1841062 w 2542032"/>
                  <a:gd name="connsiteY48" fmla="*/ 1783080 h 1783080"/>
                  <a:gd name="connsiteX49" fmla="*/ 1826530 w 2542032"/>
                  <a:gd name="connsiteY49" fmla="*/ 1747669 h 1783080"/>
                  <a:gd name="connsiteX50" fmla="*/ 1759346 w 2542032"/>
                  <a:gd name="connsiteY50" fmla="*/ 1714928 h 1783080"/>
                  <a:gd name="connsiteX51" fmla="*/ 1687415 w 2542032"/>
                  <a:gd name="connsiteY51" fmla="*/ 1749953 h 1783080"/>
                  <a:gd name="connsiteX52" fmla="*/ 1673070 w 2542032"/>
                  <a:gd name="connsiteY52" fmla="*/ 1783080 h 1783080"/>
                  <a:gd name="connsiteX53" fmla="*/ 1592911 w 2542032"/>
                  <a:gd name="connsiteY53" fmla="*/ 1783080 h 1783080"/>
                  <a:gd name="connsiteX54" fmla="*/ 1592911 w 2542032"/>
                  <a:gd name="connsiteY54" fmla="*/ 1713494 h 1783080"/>
                  <a:gd name="connsiteX55" fmla="*/ 1558692 w 2542032"/>
                  <a:gd name="connsiteY55" fmla="*/ 1713494 h 1783080"/>
                  <a:gd name="connsiteX56" fmla="*/ 1523398 w 2542032"/>
                  <a:gd name="connsiteY56" fmla="*/ 1735531 h 1783080"/>
                  <a:gd name="connsiteX57" fmla="*/ 1481834 w 2542032"/>
                  <a:gd name="connsiteY57" fmla="*/ 1752013 h 1783080"/>
                  <a:gd name="connsiteX58" fmla="*/ 1481834 w 2542032"/>
                  <a:gd name="connsiteY58" fmla="*/ 1783080 h 1783080"/>
                  <a:gd name="connsiteX59" fmla="*/ 1428287 w 2542032"/>
                  <a:gd name="connsiteY59" fmla="*/ 1783080 h 1783080"/>
                  <a:gd name="connsiteX60" fmla="*/ 1413754 w 2542032"/>
                  <a:gd name="connsiteY60" fmla="*/ 1747669 h 1783080"/>
                  <a:gd name="connsiteX61" fmla="*/ 1346570 w 2542032"/>
                  <a:gd name="connsiteY61" fmla="*/ 1714928 h 1783080"/>
                  <a:gd name="connsiteX62" fmla="*/ 1274640 w 2542032"/>
                  <a:gd name="connsiteY62" fmla="*/ 1749953 h 1783080"/>
                  <a:gd name="connsiteX63" fmla="*/ 1260294 w 2542032"/>
                  <a:gd name="connsiteY63" fmla="*/ 1783080 h 1783080"/>
                  <a:gd name="connsiteX64" fmla="*/ 1180135 w 2542032"/>
                  <a:gd name="connsiteY64" fmla="*/ 1783080 h 1783080"/>
                  <a:gd name="connsiteX65" fmla="*/ 1180135 w 2542032"/>
                  <a:gd name="connsiteY65" fmla="*/ 1713494 h 1783080"/>
                  <a:gd name="connsiteX66" fmla="*/ 1145916 w 2542032"/>
                  <a:gd name="connsiteY66" fmla="*/ 1713494 h 1783080"/>
                  <a:gd name="connsiteX67" fmla="*/ 1110623 w 2542032"/>
                  <a:gd name="connsiteY67" fmla="*/ 1735531 h 1783080"/>
                  <a:gd name="connsiteX68" fmla="*/ 1069058 w 2542032"/>
                  <a:gd name="connsiteY68" fmla="*/ 1752013 h 1783080"/>
                  <a:gd name="connsiteX69" fmla="*/ 1069058 w 2542032"/>
                  <a:gd name="connsiteY69" fmla="*/ 1783080 h 1783080"/>
                  <a:gd name="connsiteX70" fmla="*/ 1015511 w 2542032"/>
                  <a:gd name="connsiteY70" fmla="*/ 1783080 h 1783080"/>
                  <a:gd name="connsiteX71" fmla="*/ 1000979 w 2542032"/>
                  <a:gd name="connsiteY71" fmla="*/ 1747669 h 1783080"/>
                  <a:gd name="connsiteX72" fmla="*/ 933796 w 2542032"/>
                  <a:gd name="connsiteY72" fmla="*/ 1714928 h 1783080"/>
                  <a:gd name="connsiteX73" fmla="*/ 861866 w 2542032"/>
                  <a:gd name="connsiteY73" fmla="*/ 1749953 h 1783080"/>
                  <a:gd name="connsiteX74" fmla="*/ 847520 w 2542032"/>
                  <a:gd name="connsiteY74" fmla="*/ 1783080 h 1783080"/>
                  <a:gd name="connsiteX75" fmla="*/ 809125 w 2542032"/>
                  <a:gd name="connsiteY75" fmla="*/ 1783080 h 1783080"/>
                  <a:gd name="connsiteX76" fmla="*/ 794592 w 2542032"/>
                  <a:gd name="connsiteY76" fmla="*/ 1747669 h 1783080"/>
                  <a:gd name="connsiteX77" fmla="*/ 727409 w 2542032"/>
                  <a:gd name="connsiteY77" fmla="*/ 1714928 h 1783080"/>
                  <a:gd name="connsiteX78" fmla="*/ 655478 w 2542032"/>
                  <a:gd name="connsiteY78" fmla="*/ 1749953 h 1783080"/>
                  <a:gd name="connsiteX79" fmla="*/ 641133 w 2542032"/>
                  <a:gd name="connsiteY79" fmla="*/ 1783080 h 1783080"/>
                  <a:gd name="connsiteX80" fmla="*/ 560972 w 2542032"/>
                  <a:gd name="connsiteY80" fmla="*/ 1783080 h 1783080"/>
                  <a:gd name="connsiteX81" fmla="*/ 560972 w 2542032"/>
                  <a:gd name="connsiteY81" fmla="*/ 1713494 h 1783080"/>
                  <a:gd name="connsiteX82" fmla="*/ 526754 w 2542032"/>
                  <a:gd name="connsiteY82" fmla="*/ 1713494 h 1783080"/>
                  <a:gd name="connsiteX83" fmla="*/ 491459 w 2542032"/>
                  <a:gd name="connsiteY83" fmla="*/ 1735531 h 1783080"/>
                  <a:gd name="connsiteX84" fmla="*/ 449895 w 2542032"/>
                  <a:gd name="connsiteY84" fmla="*/ 1752013 h 1783080"/>
                  <a:gd name="connsiteX85" fmla="*/ 449895 w 2542032"/>
                  <a:gd name="connsiteY85" fmla="*/ 1783080 h 1783080"/>
                  <a:gd name="connsiteX86" fmla="*/ 396348 w 2542032"/>
                  <a:gd name="connsiteY86" fmla="*/ 1783080 h 1783080"/>
                  <a:gd name="connsiteX87" fmla="*/ 381816 w 2542032"/>
                  <a:gd name="connsiteY87" fmla="*/ 1747669 h 1783080"/>
                  <a:gd name="connsiteX88" fmla="*/ 314633 w 2542032"/>
                  <a:gd name="connsiteY88" fmla="*/ 1714928 h 1783080"/>
                  <a:gd name="connsiteX89" fmla="*/ 242702 w 2542032"/>
                  <a:gd name="connsiteY89" fmla="*/ 1749953 h 1783080"/>
                  <a:gd name="connsiteX90" fmla="*/ 228357 w 2542032"/>
                  <a:gd name="connsiteY90" fmla="*/ 1783080 h 1783080"/>
                  <a:gd name="connsiteX91" fmla="*/ 148197 w 2542032"/>
                  <a:gd name="connsiteY91" fmla="*/ 1783080 h 1783080"/>
                  <a:gd name="connsiteX92" fmla="*/ 148197 w 2542032"/>
                  <a:gd name="connsiteY92" fmla="*/ 1713494 h 1783080"/>
                  <a:gd name="connsiteX93" fmla="*/ 113979 w 2542032"/>
                  <a:gd name="connsiteY93" fmla="*/ 1713494 h 1783080"/>
                  <a:gd name="connsiteX94" fmla="*/ 86936 w 2542032"/>
                  <a:gd name="connsiteY94" fmla="*/ 1730380 h 1783080"/>
                  <a:gd name="connsiteX95" fmla="*/ 57142 w 2542032"/>
                  <a:gd name="connsiteY95" fmla="*/ 1648977 h 1783080"/>
                  <a:gd name="connsiteX96" fmla="*/ 0 w 2542032"/>
                  <a:gd name="connsiteY96" fmla="*/ 1271016 h 1783080"/>
                  <a:gd name="connsiteX97" fmla="*/ 6562 w 2542032"/>
                  <a:gd name="connsiteY97" fmla="*/ 1141062 h 1783080"/>
                  <a:gd name="connsiteX98" fmla="*/ 14434 w 2542032"/>
                  <a:gd name="connsiteY98" fmla="*/ 1089483 h 1783080"/>
                  <a:gd name="connsiteX99" fmla="*/ 17234 w 2542032"/>
                  <a:gd name="connsiteY99" fmla="*/ 1117006 h 1783080"/>
                  <a:gd name="connsiteX100" fmla="*/ 103229 w 2542032"/>
                  <a:gd name="connsiteY100" fmla="*/ 1189464 h 1783080"/>
                  <a:gd name="connsiteX101" fmla="*/ 173368 w 2542032"/>
                  <a:gd name="connsiteY101" fmla="*/ 1154707 h 1783080"/>
                  <a:gd name="connsiteX102" fmla="*/ 197823 w 2542032"/>
                  <a:gd name="connsiteY102" fmla="*/ 1054738 h 1783080"/>
                  <a:gd name="connsiteX103" fmla="*/ 108245 w 2542032"/>
                  <a:gd name="connsiteY103" fmla="*/ 923776 h 1783080"/>
                  <a:gd name="connsiteX104" fmla="*/ 66704 w 2542032"/>
                  <a:gd name="connsiteY104" fmla="*/ 932532 h 1783080"/>
                  <a:gd name="connsiteX105" fmla="*/ 41358 w 2542032"/>
                  <a:gd name="connsiteY105" fmla="*/ 954442 h 1783080"/>
                  <a:gd name="connsiteX106" fmla="*/ 57142 w 2542032"/>
                  <a:gd name="connsiteY106" fmla="*/ 893055 h 1783080"/>
                  <a:gd name="connsiteX107" fmla="*/ 96063 w 2542032"/>
                  <a:gd name="connsiteY107" fmla="*/ 786717 h 1783080"/>
                  <a:gd name="connsiteX108" fmla="*/ 103229 w 2542032"/>
                  <a:gd name="connsiteY108" fmla="*/ 788155 h 1783080"/>
                  <a:gd name="connsiteX109" fmla="*/ 173368 w 2542032"/>
                  <a:gd name="connsiteY109" fmla="*/ 753398 h 1783080"/>
                  <a:gd name="connsiteX110" fmla="*/ 197823 w 2542032"/>
                  <a:gd name="connsiteY110" fmla="*/ 653429 h 1783080"/>
                  <a:gd name="connsiteX111" fmla="*/ 192658 w 2542032"/>
                  <a:gd name="connsiteY111" fmla="*/ 600563 h 1783080"/>
                  <a:gd name="connsiteX112" fmla="*/ 217070 w 2542032"/>
                  <a:gd name="connsiteY112" fmla="*/ 560379 h 1783080"/>
                  <a:gd name="connsiteX113" fmla="*/ 372272 w 2542032"/>
                  <a:gd name="connsiteY113" fmla="*/ 372272 h 1783080"/>
                  <a:gd name="connsiteX114" fmla="*/ 431674 w 2542032"/>
                  <a:gd name="connsiteY114" fmla="*/ 318284 h 1783080"/>
                  <a:gd name="connsiteX115" fmla="*/ 447209 w 2542032"/>
                  <a:gd name="connsiteY115" fmla="*/ 354644 h 1783080"/>
                  <a:gd name="connsiteX116" fmla="*/ 516005 w 2542032"/>
                  <a:gd name="connsiteY116" fmla="*/ 386847 h 1783080"/>
                  <a:gd name="connsiteX117" fmla="*/ 586144 w 2542032"/>
                  <a:gd name="connsiteY117" fmla="*/ 352091 h 1783080"/>
                  <a:gd name="connsiteX118" fmla="*/ 610599 w 2542032"/>
                  <a:gd name="connsiteY118" fmla="*/ 252122 h 1783080"/>
                  <a:gd name="connsiteX119" fmla="*/ 605000 w 2542032"/>
                  <a:gd name="connsiteY119" fmla="*/ 194825 h 1783080"/>
                  <a:gd name="connsiteX120" fmla="*/ 603403 w 2542032"/>
                  <a:gd name="connsiteY120" fmla="*/ 190933 h 1783080"/>
                  <a:gd name="connsiteX121" fmla="*/ 656283 w 2542032"/>
                  <a:gd name="connsiteY121" fmla="*/ 158807 h 1783080"/>
                  <a:gd name="connsiteX122" fmla="*/ 656283 w 2542032"/>
                  <a:gd name="connsiteY122" fmla="*/ 205897 h 1783080"/>
                  <a:gd name="connsiteX123" fmla="*/ 671512 w 2542032"/>
                  <a:gd name="connsiteY123" fmla="*/ 202941 h 1783080"/>
                  <a:gd name="connsiteX124" fmla="*/ 686381 w 2542032"/>
                  <a:gd name="connsiteY124" fmla="*/ 197925 h 1783080"/>
                  <a:gd name="connsiteX125" fmla="*/ 699908 w 2542032"/>
                  <a:gd name="connsiteY125" fmla="*/ 191296 h 1783080"/>
                  <a:gd name="connsiteX126" fmla="*/ 710927 w 2542032"/>
                  <a:gd name="connsiteY126" fmla="*/ 183503 h 1783080"/>
                  <a:gd name="connsiteX127" fmla="*/ 710927 w 2542032"/>
                  <a:gd name="connsiteY127" fmla="*/ 382366 h 1783080"/>
                  <a:gd name="connsiteX128" fmla="*/ 767360 w 2542032"/>
                  <a:gd name="connsiteY128" fmla="*/ 382366 h 1783080"/>
                  <a:gd name="connsiteX129" fmla="*/ 767360 w 2542032"/>
                  <a:gd name="connsiteY129" fmla="*/ 119723 h 1783080"/>
                  <a:gd name="connsiteX130" fmla="*/ 735094 w 2542032"/>
                  <a:gd name="connsiteY130" fmla="*/ 119723 h 1783080"/>
                  <a:gd name="connsiteX131" fmla="*/ 776279 w 2542032"/>
                  <a:gd name="connsiteY131" fmla="*/ 99883 h 1783080"/>
                  <a:gd name="connsiteX132" fmla="*/ 1271016 w 2542032"/>
                  <a:gd name="connsiteY132" fmla="*/ 0 h 1783080"/>
                  <a:gd name="connsiteX133" fmla="*/ 1145916 w 2542032"/>
                  <a:gd name="connsiteY133" fmla="*/ 119723 h 1783080"/>
                  <a:gd name="connsiteX134" fmla="*/ 1110623 w 2542032"/>
                  <a:gd name="connsiteY134" fmla="*/ 141760 h 1783080"/>
                  <a:gd name="connsiteX135" fmla="*/ 1069058 w 2542032"/>
                  <a:gd name="connsiteY135" fmla="*/ 158242 h 1783080"/>
                  <a:gd name="connsiteX136" fmla="*/ 1069058 w 2542032"/>
                  <a:gd name="connsiteY136" fmla="*/ 205897 h 1783080"/>
                  <a:gd name="connsiteX137" fmla="*/ 1084287 w 2542032"/>
                  <a:gd name="connsiteY137" fmla="*/ 202941 h 1783080"/>
                  <a:gd name="connsiteX138" fmla="*/ 1099158 w 2542032"/>
                  <a:gd name="connsiteY138" fmla="*/ 197925 h 1783080"/>
                  <a:gd name="connsiteX139" fmla="*/ 1112683 w 2542032"/>
                  <a:gd name="connsiteY139" fmla="*/ 191296 h 1783080"/>
                  <a:gd name="connsiteX140" fmla="*/ 1123701 w 2542032"/>
                  <a:gd name="connsiteY140" fmla="*/ 183503 h 1783080"/>
                  <a:gd name="connsiteX141" fmla="*/ 1123701 w 2542032"/>
                  <a:gd name="connsiteY141" fmla="*/ 382366 h 1783080"/>
                  <a:gd name="connsiteX142" fmla="*/ 1180135 w 2542032"/>
                  <a:gd name="connsiteY142" fmla="*/ 382366 h 1783080"/>
                  <a:gd name="connsiteX143" fmla="*/ 1180135 w 2542032"/>
                  <a:gd name="connsiteY143" fmla="*/ 119723 h 1783080"/>
                  <a:gd name="connsiteX144" fmla="*/ 1145916 w 2542032"/>
                  <a:gd name="connsiteY144" fmla="*/ 119723 h 1783080"/>
                  <a:gd name="connsiteX145" fmla="*/ 1558692 w 2542032"/>
                  <a:gd name="connsiteY145" fmla="*/ 119723 h 1783080"/>
                  <a:gd name="connsiteX146" fmla="*/ 1523398 w 2542032"/>
                  <a:gd name="connsiteY146" fmla="*/ 141760 h 1783080"/>
                  <a:gd name="connsiteX147" fmla="*/ 1481834 w 2542032"/>
                  <a:gd name="connsiteY147" fmla="*/ 158242 h 1783080"/>
                  <a:gd name="connsiteX148" fmla="*/ 1481834 w 2542032"/>
                  <a:gd name="connsiteY148" fmla="*/ 205897 h 1783080"/>
                  <a:gd name="connsiteX149" fmla="*/ 1497063 w 2542032"/>
                  <a:gd name="connsiteY149" fmla="*/ 202941 h 1783080"/>
                  <a:gd name="connsiteX150" fmla="*/ 1511932 w 2542032"/>
                  <a:gd name="connsiteY150" fmla="*/ 197925 h 1783080"/>
                  <a:gd name="connsiteX151" fmla="*/ 1525458 w 2542032"/>
                  <a:gd name="connsiteY151" fmla="*/ 191296 h 1783080"/>
                  <a:gd name="connsiteX152" fmla="*/ 1536476 w 2542032"/>
                  <a:gd name="connsiteY152" fmla="*/ 183503 h 1783080"/>
                  <a:gd name="connsiteX153" fmla="*/ 1536476 w 2542032"/>
                  <a:gd name="connsiteY153" fmla="*/ 382366 h 1783080"/>
                  <a:gd name="connsiteX154" fmla="*/ 1592911 w 2542032"/>
                  <a:gd name="connsiteY154" fmla="*/ 382366 h 1783080"/>
                  <a:gd name="connsiteX155" fmla="*/ 1592911 w 2542032"/>
                  <a:gd name="connsiteY155" fmla="*/ 119723 h 1783080"/>
                  <a:gd name="connsiteX156" fmla="*/ 1558692 w 2542032"/>
                  <a:gd name="connsiteY156" fmla="*/ 119723 h 1783080"/>
                  <a:gd name="connsiteX157" fmla="*/ 1759346 w 2542032"/>
                  <a:gd name="connsiteY157" fmla="*/ 121158 h 1783080"/>
                  <a:gd name="connsiteX158" fmla="*/ 1687415 w 2542032"/>
                  <a:gd name="connsiteY158" fmla="*/ 156183 h 1783080"/>
                  <a:gd name="connsiteX159" fmla="*/ 1662602 w 2542032"/>
                  <a:gd name="connsiteY159" fmla="*/ 258033 h 1783080"/>
                  <a:gd name="connsiteX160" fmla="*/ 1754330 w 2542032"/>
                  <a:gd name="connsiteY160" fmla="*/ 386847 h 1783080"/>
                  <a:gd name="connsiteX161" fmla="*/ 1824469 w 2542032"/>
                  <a:gd name="connsiteY161" fmla="*/ 352091 h 1783080"/>
                  <a:gd name="connsiteX162" fmla="*/ 1848924 w 2542032"/>
                  <a:gd name="connsiteY162" fmla="*/ 252122 h 1783080"/>
                  <a:gd name="connsiteX163" fmla="*/ 1759346 w 2542032"/>
                  <a:gd name="connsiteY163" fmla="*/ 121158 h 1783080"/>
                  <a:gd name="connsiteX164" fmla="*/ 1346570 w 2542032"/>
                  <a:gd name="connsiteY164" fmla="*/ 121158 h 1783080"/>
                  <a:gd name="connsiteX165" fmla="*/ 1274640 w 2542032"/>
                  <a:gd name="connsiteY165" fmla="*/ 156183 h 1783080"/>
                  <a:gd name="connsiteX166" fmla="*/ 1249826 w 2542032"/>
                  <a:gd name="connsiteY166" fmla="*/ 258033 h 1783080"/>
                  <a:gd name="connsiteX167" fmla="*/ 1341554 w 2542032"/>
                  <a:gd name="connsiteY167" fmla="*/ 386847 h 1783080"/>
                  <a:gd name="connsiteX168" fmla="*/ 1411693 w 2542032"/>
                  <a:gd name="connsiteY168" fmla="*/ 352091 h 1783080"/>
                  <a:gd name="connsiteX169" fmla="*/ 1436148 w 2542032"/>
                  <a:gd name="connsiteY169" fmla="*/ 252122 h 1783080"/>
                  <a:gd name="connsiteX170" fmla="*/ 1346570 w 2542032"/>
                  <a:gd name="connsiteY170" fmla="*/ 121158 h 1783080"/>
                  <a:gd name="connsiteX171" fmla="*/ 933796 w 2542032"/>
                  <a:gd name="connsiteY171" fmla="*/ 121158 h 1783080"/>
                  <a:gd name="connsiteX172" fmla="*/ 861866 w 2542032"/>
                  <a:gd name="connsiteY172" fmla="*/ 156183 h 1783080"/>
                  <a:gd name="connsiteX173" fmla="*/ 837052 w 2542032"/>
                  <a:gd name="connsiteY173" fmla="*/ 258033 h 1783080"/>
                  <a:gd name="connsiteX174" fmla="*/ 928780 w 2542032"/>
                  <a:gd name="connsiteY174" fmla="*/ 386847 h 1783080"/>
                  <a:gd name="connsiteX175" fmla="*/ 998919 w 2542032"/>
                  <a:gd name="connsiteY175" fmla="*/ 352091 h 1783080"/>
                  <a:gd name="connsiteX176" fmla="*/ 1023373 w 2542032"/>
                  <a:gd name="connsiteY176" fmla="*/ 252122 h 1783080"/>
                  <a:gd name="connsiteX177" fmla="*/ 933796 w 2542032"/>
                  <a:gd name="connsiteY177" fmla="*/ 121158 h 1783080"/>
                  <a:gd name="connsiteX178" fmla="*/ 320367 w 2542032"/>
                  <a:gd name="connsiteY178" fmla="*/ 521033 h 1783080"/>
                  <a:gd name="connsiteX179" fmla="*/ 285073 w 2542032"/>
                  <a:gd name="connsiteY179" fmla="*/ 543069 h 1783080"/>
                  <a:gd name="connsiteX180" fmla="*/ 243507 w 2542032"/>
                  <a:gd name="connsiteY180" fmla="*/ 559552 h 1783080"/>
                  <a:gd name="connsiteX181" fmla="*/ 243507 w 2542032"/>
                  <a:gd name="connsiteY181" fmla="*/ 607207 h 1783080"/>
                  <a:gd name="connsiteX182" fmla="*/ 258736 w 2542032"/>
                  <a:gd name="connsiteY182" fmla="*/ 604252 h 1783080"/>
                  <a:gd name="connsiteX183" fmla="*/ 273605 w 2542032"/>
                  <a:gd name="connsiteY183" fmla="*/ 599235 h 1783080"/>
                  <a:gd name="connsiteX184" fmla="*/ 287132 w 2542032"/>
                  <a:gd name="connsiteY184" fmla="*/ 592606 h 1783080"/>
                  <a:gd name="connsiteX185" fmla="*/ 298151 w 2542032"/>
                  <a:gd name="connsiteY185" fmla="*/ 584813 h 1783080"/>
                  <a:gd name="connsiteX186" fmla="*/ 298151 w 2542032"/>
                  <a:gd name="connsiteY186" fmla="*/ 783676 h 1783080"/>
                  <a:gd name="connsiteX187" fmla="*/ 354585 w 2542032"/>
                  <a:gd name="connsiteY187" fmla="*/ 783676 h 1783080"/>
                  <a:gd name="connsiteX188" fmla="*/ 354585 w 2542032"/>
                  <a:gd name="connsiteY188" fmla="*/ 521033 h 1783080"/>
                  <a:gd name="connsiteX189" fmla="*/ 320367 w 2542032"/>
                  <a:gd name="connsiteY189" fmla="*/ 521033 h 1783080"/>
                  <a:gd name="connsiteX190" fmla="*/ 733142 w 2542032"/>
                  <a:gd name="connsiteY190" fmla="*/ 521033 h 1783080"/>
                  <a:gd name="connsiteX191" fmla="*/ 697847 w 2542032"/>
                  <a:gd name="connsiteY191" fmla="*/ 543069 h 1783080"/>
                  <a:gd name="connsiteX192" fmla="*/ 656283 w 2542032"/>
                  <a:gd name="connsiteY192" fmla="*/ 559552 h 1783080"/>
                  <a:gd name="connsiteX193" fmla="*/ 656283 w 2542032"/>
                  <a:gd name="connsiteY193" fmla="*/ 607207 h 1783080"/>
                  <a:gd name="connsiteX194" fmla="*/ 671512 w 2542032"/>
                  <a:gd name="connsiteY194" fmla="*/ 604252 h 1783080"/>
                  <a:gd name="connsiteX195" fmla="*/ 686383 w 2542032"/>
                  <a:gd name="connsiteY195" fmla="*/ 599235 h 1783080"/>
                  <a:gd name="connsiteX196" fmla="*/ 699908 w 2542032"/>
                  <a:gd name="connsiteY196" fmla="*/ 592606 h 1783080"/>
                  <a:gd name="connsiteX197" fmla="*/ 710927 w 2542032"/>
                  <a:gd name="connsiteY197" fmla="*/ 584813 h 1783080"/>
                  <a:gd name="connsiteX198" fmla="*/ 710927 w 2542032"/>
                  <a:gd name="connsiteY198" fmla="*/ 783676 h 1783080"/>
                  <a:gd name="connsiteX199" fmla="*/ 767360 w 2542032"/>
                  <a:gd name="connsiteY199" fmla="*/ 783676 h 1783080"/>
                  <a:gd name="connsiteX200" fmla="*/ 767360 w 2542032"/>
                  <a:gd name="connsiteY200" fmla="*/ 521033 h 1783080"/>
                  <a:gd name="connsiteX201" fmla="*/ 733142 w 2542032"/>
                  <a:gd name="connsiteY201" fmla="*/ 521033 h 1783080"/>
                  <a:gd name="connsiteX202" fmla="*/ 1145916 w 2542032"/>
                  <a:gd name="connsiteY202" fmla="*/ 521033 h 1783080"/>
                  <a:gd name="connsiteX203" fmla="*/ 1110623 w 2542032"/>
                  <a:gd name="connsiteY203" fmla="*/ 543069 h 1783080"/>
                  <a:gd name="connsiteX204" fmla="*/ 1069058 w 2542032"/>
                  <a:gd name="connsiteY204" fmla="*/ 559552 h 1783080"/>
                  <a:gd name="connsiteX205" fmla="*/ 1069058 w 2542032"/>
                  <a:gd name="connsiteY205" fmla="*/ 607207 h 1783080"/>
                  <a:gd name="connsiteX206" fmla="*/ 1084287 w 2542032"/>
                  <a:gd name="connsiteY206" fmla="*/ 604252 h 1783080"/>
                  <a:gd name="connsiteX207" fmla="*/ 1099158 w 2542032"/>
                  <a:gd name="connsiteY207" fmla="*/ 599235 h 1783080"/>
                  <a:gd name="connsiteX208" fmla="*/ 1112683 w 2542032"/>
                  <a:gd name="connsiteY208" fmla="*/ 592606 h 1783080"/>
                  <a:gd name="connsiteX209" fmla="*/ 1123701 w 2542032"/>
                  <a:gd name="connsiteY209" fmla="*/ 584813 h 1783080"/>
                  <a:gd name="connsiteX210" fmla="*/ 1123701 w 2542032"/>
                  <a:gd name="connsiteY210" fmla="*/ 783676 h 1783080"/>
                  <a:gd name="connsiteX211" fmla="*/ 1180135 w 2542032"/>
                  <a:gd name="connsiteY211" fmla="*/ 783676 h 1783080"/>
                  <a:gd name="connsiteX212" fmla="*/ 1180135 w 2542032"/>
                  <a:gd name="connsiteY212" fmla="*/ 521033 h 1783080"/>
                  <a:gd name="connsiteX213" fmla="*/ 1145916 w 2542032"/>
                  <a:gd name="connsiteY213" fmla="*/ 521033 h 1783080"/>
                  <a:gd name="connsiteX214" fmla="*/ 1558692 w 2542032"/>
                  <a:gd name="connsiteY214" fmla="*/ 521033 h 1783080"/>
                  <a:gd name="connsiteX215" fmla="*/ 1523398 w 2542032"/>
                  <a:gd name="connsiteY215" fmla="*/ 543069 h 1783080"/>
                  <a:gd name="connsiteX216" fmla="*/ 1481834 w 2542032"/>
                  <a:gd name="connsiteY216" fmla="*/ 559552 h 1783080"/>
                  <a:gd name="connsiteX217" fmla="*/ 1481834 w 2542032"/>
                  <a:gd name="connsiteY217" fmla="*/ 607207 h 1783080"/>
                  <a:gd name="connsiteX218" fmla="*/ 1497063 w 2542032"/>
                  <a:gd name="connsiteY218" fmla="*/ 604252 h 1783080"/>
                  <a:gd name="connsiteX219" fmla="*/ 1511932 w 2542032"/>
                  <a:gd name="connsiteY219" fmla="*/ 599235 h 1783080"/>
                  <a:gd name="connsiteX220" fmla="*/ 1525458 w 2542032"/>
                  <a:gd name="connsiteY220" fmla="*/ 592606 h 1783080"/>
                  <a:gd name="connsiteX221" fmla="*/ 1536476 w 2542032"/>
                  <a:gd name="connsiteY221" fmla="*/ 584813 h 1783080"/>
                  <a:gd name="connsiteX222" fmla="*/ 1536476 w 2542032"/>
                  <a:gd name="connsiteY222" fmla="*/ 783676 h 1783080"/>
                  <a:gd name="connsiteX223" fmla="*/ 1592911 w 2542032"/>
                  <a:gd name="connsiteY223" fmla="*/ 783676 h 1783080"/>
                  <a:gd name="connsiteX224" fmla="*/ 1592911 w 2542032"/>
                  <a:gd name="connsiteY224" fmla="*/ 521033 h 1783080"/>
                  <a:gd name="connsiteX225" fmla="*/ 1558692 w 2542032"/>
                  <a:gd name="connsiteY225" fmla="*/ 521033 h 1783080"/>
                  <a:gd name="connsiteX226" fmla="*/ 1971467 w 2542032"/>
                  <a:gd name="connsiteY226" fmla="*/ 521033 h 1783080"/>
                  <a:gd name="connsiteX227" fmla="*/ 1936173 w 2542032"/>
                  <a:gd name="connsiteY227" fmla="*/ 543069 h 1783080"/>
                  <a:gd name="connsiteX228" fmla="*/ 1894609 w 2542032"/>
                  <a:gd name="connsiteY228" fmla="*/ 559552 h 1783080"/>
                  <a:gd name="connsiteX229" fmla="*/ 1894609 w 2542032"/>
                  <a:gd name="connsiteY229" fmla="*/ 607207 h 1783080"/>
                  <a:gd name="connsiteX230" fmla="*/ 1909837 w 2542032"/>
                  <a:gd name="connsiteY230" fmla="*/ 604252 h 1783080"/>
                  <a:gd name="connsiteX231" fmla="*/ 1924707 w 2542032"/>
                  <a:gd name="connsiteY231" fmla="*/ 599235 h 1783080"/>
                  <a:gd name="connsiteX232" fmla="*/ 1938233 w 2542032"/>
                  <a:gd name="connsiteY232" fmla="*/ 592606 h 1783080"/>
                  <a:gd name="connsiteX233" fmla="*/ 1949251 w 2542032"/>
                  <a:gd name="connsiteY233" fmla="*/ 584813 h 1783080"/>
                  <a:gd name="connsiteX234" fmla="*/ 1949251 w 2542032"/>
                  <a:gd name="connsiteY234" fmla="*/ 783676 h 1783080"/>
                  <a:gd name="connsiteX235" fmla="*/ 2005686 w 2542032"/>
                  <a:gd name="connsiteY235" fmla="*/ 783676 h 1783080"/>
                  <a:gd name="connsiteX236" fmla="*/ 2005686 w 2542032"/>
                  <a:gd name="connsiteY236" fmla="*/ 521033 h 1783080"/>
                  <a:gd name="connsiteX237" fmla="*/ 1971467 w 2542032"/>
                  <a:gd name="connsiteY237" fmla="*/ 521033 h 1783080"/>
                  <a:gd name="connsiteX238" fmla="*/ 2183587 w 2542032"/>
                  <a:gd name="connsiteY238" fmla="*/ 522467 h 1783080"/>
                  <a:gd name="connsiteX239" fmla="*/ 2111656 w 2542032"/>
                  <a:gd name="connsiteY239" fmla="*/ 557490 h 1783080"/>
                  <a:gd name="connsiteX240" fmla="*/ 2086843 w 2542032"/>
                  <a:gd name="connsiteY240" fmla="*/ 659341 h 1783080"/>
                  <a:gd name="connsiteX241" fmla="*/ 2178570 w 2542032"/>
                  <a:gd name="connsiteY241" fmla="*/ 788155 h 1783080"/>
                  <a:gd name="connsiteX242" fmla="*/ 2248710 w 2542032"/>
                  <a:gd name="connsiteY242" fmla="*/ 753398 h 1783080"/>
                  <a:gd name="connsiteX243" fmla="*/ 2273165 w 2542032"/>
                  <a:gd name="connsiteY243" fmla="*/ 653429 h 1783080"/>
                  <a:gd name="connsiteX244" fmla="*/ 2183587 w 2542032"/>
                  <a:gd name="connsiteY244" fmla="*/ 522467 h 1783080"/>
                  <a:gd name="connsiteX245" fmla="*/ 1759346 w 2542032"/>
                  <a:gd name="connsiteY245" fmla="*/ 522467 h 1783080"/>
                  <a:gd name="connsiteX246" fmla="*/ 1687415 w 2542032"/>
                  <a:gd name="connsiteY246" fmla="*/ 557490 h 1783080"/>
                  <a:gd name="connsiteX247" fmla="*/ 1662602 w 2542032"/>
                  <a:gd name="connsiteY247" fmla="*/ 659341 h 1783080"/>
                  <a:gd name="connsiteX248" fmla="*/ 1754330 w 2542032"/>
                  <a:gd name="connsiteY248" fmla="*/ 788155 h 1783080"/>
                  <a:gd name="connsiteX249" fmla="*/ 1824469 w 2542032"/>
                  <a:gd name="connsiteY249" fmla="*/ 753398 h 1783080"/>
                  <a:gd name="connsiteX250" fmla="*/ 1848924 w 2542032"/>
                  <a:gd name="connsiteY250" fmla="*/ 653429 h 1783080"/>
                  <a:gd name="connsiteX251" fmla="*/ 1759346 w 2542032"/>
                  <a:gd name="connsiteY251" fmla="*/ 522467 h 1783080"/>
                  <a:gd name="connsiteX252" fmla="*/ 1346570 w 2542032"/>
                  <a:gd name="connsiteY252" fmla="*/ 522467 h 1783080"/>
                  <a:gd name="connsiteX253" fmla="*/ 1274640 w 2542032"/>
                  <a:gd name="connsiteY253" fmla="*/ 557490 h 1783080"/>
                  <a:gd name="connsiteX254" fmla="*/ 1249826 w 2542032"/>
                  <a:gd name="connsiteY254" fmla="*/ 659341 h 1783080"/>
                  <a:gd name="connsiteX255" fmla="*/ 1341554 w 2542032"/>
                  <a:gd name="connsiteY255" fmla="*/ 788155 h 1783080"/>
                  <a:gd name="connsiteX256" fmla="*/ 1411693 w 2542032"/>
                  <a:gd name="connsiteY256" fmla="*/ 753398 h 1783080"/>
                  <a:gd name="connsiteX257" fmla="*/ 1436148 w 2542032"/>
                  <a:gd name="connsiteY257" fmla="*/ 653429 h 1783080"/>
                  <a:gd name="connsiteX258" fmla="*/ 1346570 w 2542032"/>
                  <a:gd name="connsiteY258" fmla="*/ 522467 h 1783080"/>
                  <a:gd name="connsiteX259" fmla="*/ 933796 w 2542032"/>
                  <a:gd name="connsiteY259" fmla="*/ 522467 h 1783080"/>
                  <a:gd name="connsiteX260" fmla="*/ 861866 w 2542032"/>
                  <a:gd name="connsiteY260" fmla="*/ 557490 h 1783080"/>
                  <a:gd name="connsiteX261" fmla="*/ 837052 w 2542032"/>
                  <a:gd name="connsiteY261" fmla="*/ 659341 h 1783080"/>
                  <a:gd name="connsiteX262" fmla="*/ 928780 w 2542032"/>
                  <a:gd name="connsiteY262" fmla="*/ 788155 h 1783080"/>
                  <a:gd name="connsiteX263" fmla="*/ 998919 w 2542032"/>
                  <a:gd name="connsiteY263" fmla="*/ 753398 h 1783080"/>
                  <a:gd name="connsiteX264" fmla="*/ 1023373 w 2542032"/>
                  <a:gd name="connsiteY264" fmla="*/ 653429 h 1783080"/>
                  <a:gd name="connsiteX265" fmla="*/ 933796 w 2542032"/>
                  <a:gd name="connsiteY265" fmla="*/ 522467 h 1783080"/>
                  <a:gd name="connsiteX266" fmla="*/ 521021 w 2542032"/>
                  <a:gd name="connsiteY266" fmla="*/ 522467 h 1783080"/>
                  <a:gd name="connsiteX267" fmla="*/ 449091 w 2542032"/>
                  <a:gd name="connsiteY267" fmla="*/ 557490 h 1783080"/>
                  <a:gd name="connsiteX268" fmla="*/ 424277 w 2542032"/>
                  <a:gd name="connsiteY268" fmla="*/ 659341 h 1783080"/>
                  <a:gd name="connsiteX269" fmla="*/ 516005 w 2542032"/>
                  <a:gd name="connsiteY269" fmla="*/ 788155 h 1783080"/>
                  <a:gd name="connsiteX270" fmla="*/ 586144 w 2542032"/>
                  <a:gd name="connsiteY270" fmla="*/ 753398 h 1783080"/>
                  <a:gd name="connsiteX271" fmla="*/ 610599 w 2542032"/>
                  <a:gd name="connsiteY271" fmla="*/ 653429 h 1783080"/>
                  <a:gd name="connsiteX272" fmla="*/ 521021 w 2542032"/>
                  <a:gd name="connsiteY272" fmla="*/ 522467 h 1783080"/>
                  <a:gd name="connsiteX273" fmla="*/ 320367 w 2542032"/>
                  <a:gd name="connsiteY273" fmla="*/ 922342 h 1783080"/>
                  <a:gd name="connsiteX274" fmla="*/ 285071 w 2542032"/>
                  <a:gd name="connsiteY274" fmla="*/ 944378 h 1783080"/>
                  <a:gd name="connsiteX275" fmla="*/ 243507 w 2542032"/>
                  <a:gd name="connsiteY275" fmla="*/ 960861 h 1783080"/>
                  <a:gd name="connsiteX276" fmla="*/ 243507 w 2542032"/>
                  <a:gd name="connsiteY276" fmla="*/ 1008516 h 1783080"/>
                  <a:gd name="connsiteX277" fmla="*/ 258736 w 2542032"/>
                  <a:gd name="connsiteY277" fmla="*/ 1005561 h 1783080"/>
                  <a:gd name="connsiteX278" fmla="*/ 273605 w 2542032"/>
                  <a:gd name="connsiteY278" fmla="*/ 1000544 h 1783080"/>
                  <a:gd name="connsiteX279" fmla="*/ 287132 w 2542032"/>
                  <a:gd name="connsiteY279" fmla="*/ 993915 h 1783080"/>
                  <a:gd name="connsiteX280" fmla="*/ 298151 w 2542032"/>
                  <a:gd name="connsiteY280" fmla="*/ 986122 h 1783080"/>
                  <a:gd name="connsiteX281" fmla="*/ 298151 w 2542032"/>
                  <a:gd name="connsiteY281" fmla="*/ 1184985 h 1783080"/>
                  <a:gd name="connsiteX282" fmla="*/ 354585 w 2542032"/>
                  <a:gd name="connsiteY282" fmla="*/ 1184985 h 1783080"/>
                  <a:gd name="connsiteX283" fmla="*/ 354585 w 2542032"/>
                  <a:gd name="connsiteY283" fmla="*/ 922342 h 1783080"/>
                  <a:gd name="connsiteX284" fmla="*/ 320367 w 2542032"/>
                  <a:gd name="connsiteY284" fmla="*/ 922342 h 1783080"/>
                  <a:gd name="connsiteX285" fmla="*/ 733142 w 2542032"/>
                  <a:gd name="connsiteY285" fmla="*/ 922342 h 1783080"/>
                  <a:gd name="connsiteX286" fmla="*/ 697847 w 2542032"/>
                  <a:gd name="connsiteY286" fmla="*/ 944378 h 1783080"/>
                  <a:gd name="connsiteX287" fmla="*/ 656283 w 2542032"/>
                  <a:gd name="connsiteY287" fmla="*/ 960861 h 1783080"/>
                  <a:gd name="connsiteX288" fmla="*/ 656283 w 2542032"/>
                  <a:gd name="connsiteY288" fmla="*/ 1008516 h 1783080"/>
                  <a:gd name="connsiteX289" fmla="*/ 671512 w 2542032"/>
                  <a:gd name="connsiteY289" fmla="*/ 1005561 h 1783080"/>
                  <a:gd name="connsiteX290" fmla="*/ 686381 w 2542032"/>
                  <a:gd name="connsiteY290" fmla="*/ 1000544 h 1783080"/>
                  <a:gd name="connsiteX291" fmla="*/ 699908 w 2542032"/>
                  <a:gd name="connsiteY291" fmla="*/ 993915 h 1783080"/>
                  <a:gd name="connsiteX292" fmla="*/ 710927 w 2542032"/>
                  <a:gd name="connsiteY292" fmla="*/ 986122 h 1783080"/>
                  <a:gd name="connsiteX293" fmla="*/ 710927 w 2542032"/>
                  <a:gd name="connsiteY293" fmla="*/ 1184985 h 1783080"/>
                  <a:gd name="connsiteX294" fmla="*/ 767360 w 2542032"/>
                  <a:gd name="connsiteY294" fmla="*/ 1184985 h 1783080"/>
                  <a:gd name="connsiteX295" fmla="*/ 767360 w 2542032"/>
                  <a:gd name="connsiteY295" fmla="*/ 922342 h 1783080"/>
                  <a:gd name="connsiteX296" fmla="*/ 733142 w 2542032"/>
                  <a:gd name="connsiteY296" fmla="*/ 922342 h 1783080"/>
                  <a:gd name="connsiteX297" fmla="*/ 1145916 w 2542032"/>
                  <a:gd name="connsiteY297" fmla="*/ 922342 h 1783080"/>
                  <a:gd name="connsiteX298" fmla="*/ 1110623 w 2542032"/>
                  <a:gd name="connsiteY298" fmla="*/ 944378 h 1783080"/>
                  <a:gd name="connsiteX299" fmla="*/ 1069058 w 2542032"/>
                  <a:gd name="connsiteY299" fmla="*/ 960861 h 1783080"/>
                  <a:gd name="connsiteX300" fmla="*/ 1069058 w 2542032"/>
                  <a:gd name="connsiteY300" fmla="*/ 1008516 h 1783080"/>
                  <a:gd name="connsiteX301" fmla="*/ 1084287 w 2542032"/>
                  <a:gd name="connsiteY301" fmla="*/ 1005561 h 1783080"/>
                  <a:gd name="connsiteX302" fmla="*/ 1099158 w 2542032"/>
                  <a:gd name="connsiteY302" fmla="*/ 1000544 h 1783080"/>
                  <a:gd name="connsiteX303" fmla="*/ 1112683 w 2542032"/>
                  <a:gd name="connsiteY303" fmla="*/ 993915 h 1783080"/>
                  <a:gd name="connsiteX304" fmla="*/ 1123701 w 2542032"/>
                  <a:gd name="connsiteY304" fmla="*/ 986122 h 1783080"/>
                  <a:gd name="connsiteX305" fmla="*/ 1123701 w 2542032"/>
                  <a:gd name="connsiteY305" fmla="*/ 1184985 h 1783080"/>
                  <a:gd name="connsiteX306" fmla="*/ 1180135 w 2542032"/>
                  <a:gd name="connsiteY306" fmla="*/ 1184985 h 1783080"/>
                  <a:gd name="connsiteX307" fmla="*/ 1180135 w 2542032"/>
                  <a:gd name="connsiteY307" fmla="*/ 922342 h 1783080"/>
                  <a:gd name="connsiteX308" fmla="*/ 1145916 w 2542032"/>
                  <a:gd name="connsiteY308" fmla="*/ 922342 h 1783080"/>
                  <a:gd name="connsiteX309" fmla="*/ 1558692 w 2542032"/>
                  <a:gd name="connsiteY309" fmla="*/ 922342 h 1783080"/>
                  <a:gd name="connsiteX310" fmla="*/ 1523398 w 2542032"/>
                  <a:gd name="connsiteY310" fmla="*/ 944378 h 1783080"/>
                  <a:gd name="connsiteX311" fmla="*/ 1481834 w 2542032"/>
                  <a:gd name="connsiteY311" fmla="*/ 960861 h 1783080"/>
                  <a:gd name="connsiteX312" fmla="*/ 1481834 w 2542032"/>
                  <a:gd name="connsiteY312" fmla="*/ 1008516 h 1783080"/>
                  <a:gd name="connsiteX313" fmla="*/ 1497063 w 2542032"/>
                  <a:gd name="connsiteY313" fmla="*/ 1005561 h 1783080"/>
                  <a:gd name="connsiteX314" fmla="*/ 1511932 w 2542032"/>
                  <a:gd name="connsiteY314" fmla="*/ 1000544 h 1783080"/>
                  <a:gd name="connsiteX315" fmla="*/ 1525458 w 2542032"/>
                  <a:gd name="connsiteY315" fmla="*/ 993915 h 1783080"/>
                  <a:gd name="connsiteX316" fmla="*/ 1536476 w 2542032"/>
                  <a:gd name="connsiteY316" fmla="*/ 986122 h 1783080"/>
                  <a:gd name="connsiteX317" fmla="*/ 1536476 w 2542032"/>
                  <a:gd name="connsiteY317" fmla="*/ 1184985 h 1783080"/>
                  <a:gd name="connsiteX318" fmla="*/ 1592911 w 2542032"/>
                  <a:gd name="connsiteY318" fmla="*/ 1184985 h 1783080"/>
                  <a:gd name="connsiteX319" fmla="*/ 1592911 w 2542032"/>
                  <a:gd name="connsiteY319" fmla="*/ 922342 h 1783080"/>
                  <a:gd name="connsiteX320" fmla="*/ 1558692 w 2542032"/>
                  <a:gd name="connsiteY320" fmla="*/ 922342 h 1783080"/>
                  <a:gd name="connsiteX321" fmla="*/ 1971467 w 2542032"/>
                  <a:gd name="connsiteY321" fmla="*/ 922342 h 1783080"/>
                  <a:gd name="connsiteX322" fmla="*/ 1936173 w 2542032"/>
                  <a:gd name="connsiteY322" fmla="*/ 944378 h 1783080"/>
                  <a:gd name="connsiteX323" fmla="*/ 1894609 w 2542032"/>
                  <a:gd name="connsiteY323" fmla="*/ 960861 h 1783080"/>
                  <a:gd name="connsiteX324" fmla="*/ 1894609 w 2542032"/>
                  <a:gd name="connsiteY324" fmla="*/ 1008516 h 1783080"/>
                  <a:gd name="connsiteX325" fmla="*/ 1909837 w 2542032"/>
                  <a:gd name="connsiteY325" fmla="*/ 1005561 h 1783080"/>
                  <a:gd name="connsiteX326" fmla="*/ 1924707 w 2542032"/>
                  <a:gd name="connsiteY326" fmla="*/ 1000544 h 1783080"/>
                  <a:gd name="connsiteX327" fmla="*/ 1938233 w 2542032"/>
                  <a:gd name="connsiteY327" fmla="*/ 993915 h 1783080"/>
                  <a:gd name="connsiteX328" fmla="*/ 1949251 w 2542032"/>
                  <a:gd name="connsiteY328" fmla="*/ 986122 h 1783080"/>
                  <a:gd name="connsiteX329" fmla="*/ 1949251 w 2542032"/>
                  <a:gd name="connsiteY329" fmla="*/ 1184985 h 1783080"/>
                  <a:gd name="connsiteX330" fmla="*/ 2005686 w 2542032"/>
                  <a:gd name="connsiteY330" fmla="*/ 1184985 h 1783080"/>
                  <a:gd name="connsiteX331" fmla="*/ 2005686 w 2542032"/>
                  <a:gd name="connsiteY331" fmla="*/ 922342 h 1783080"/>
                  <a:gd name="connsiteX332" fmla="*/ 1971467 w 2542032"/>
                  <a:gd name="connsiteY332" fmla="*/ 922342 h 1783080"/>
                  <a:gd name="connsiteX333" fmla="*/ 2183587 w 2542032"/>
                  <a:gd name="connsiteY333" fmla="*/ 923776 h 1783080"/>
                  <a:gd name="connsiteX334" fmla="*/ 2111656 w 2542032"/>
                  <a:gd name="connsiteY334" fmla="*/ 958801 h 1783080"/>
                  <a:gd name="connsiteX335" fmla="*/ 2086843 w 2542032"/>
                  <a:gd name="connsiteY335" fmla="*/ 1060650 h 1783080"/>
                  <a:gd name="connsiteX336" fmla="*/ 2178570 w 2542032"/>
                  <a:gd name="connsiteY336" fmla="*/ 1189464 h 1783080"/>
                  <a:gd name="connsiteX337" fmla="*/ 2248710 w 2542032"/>
                  <a:gd name="connsiteY337" fmla="*/ 1154707 h 1783080"/>
                  <a:gd name="connsiteX338" fmla="*/ 2273165 w 2542032"/>
                  <a:gd name="connsiteY338" fmla="*/ 1054738 h 1783080"/>
                  <a:gd name="connsiteX339" fmla="*/ 2183587 w 2542032"/>
                  <a:gd name="connsiteY339" fmla="*/ 923776 h 1783080"/>
                  <a:gd name="connsiteX340" fmla="*/ 2389974 w 2542032"/>
                  <a:gd name="connsiteY340" fmla="*/ 923776 h 1783080"/>
                  <a:gd name="connsiteX341" fmla="*/ 2318044 w 2542032"/>
                  <a:gd name="connsiteY341" fmla="*/ 958801 h 1783080"/>
                  <a:gd name="connsiteX342" fmla="*/ 2293230 w 2542032"/>
                  <a:gd name="connsiteY342" fmla="*/ 1060650 h 1783080"/>
                  <a:gd name="connsiteX343" fmla="*/ 2384958 w 2542032"/>
                  <a:gd name="connsiteY343" fmla="*/ 1189464 h 1783080"/>
                  <a:gd name="connsiteX344" fmla="*/ 2455097 w 2542032"/>
                  <a:gd name="connsiteY344" fmla="*/ 1154707 h 1783080"/>
                  <a:gd name="connsiteX345" fmla="*/ 2479552 w 2542032"/>
                  <a:gd name="connsiteY345" fmla="*/ 1054738 h 1783080"/>
                  <a:gd name="connsiteX346" fmla="*/ 2389974 w 2542032"/>
                  <a:gd name="connsiteY346" fmla="*/ 923776 h 1783080"/>
                  <a:gd name="connsiteX347" fmla="*/ 1759346 w 2542032"/>
                  <a:gd name="connsiteY347" fmla="*/ 923776 h 1783080"/>
                  <a:gd name="connsiteX348" fmla="*/ 1687415 w 2542032"/>
                  <a:gd name="connsiteY348" fmla="*/ 958801 h 1783080"/>
                  <a:gd name="connsiteX349" fmla="*/ 1662602 w 2542032"/>
                  <a:gd name="connsiteY349" fmla="*/ 1060650 h 1783080"/>
                  <a:gd name="connsiteX350" fmla="*/ 1754330 w 2542032"/>
                  <a:gd name="connsiteY350" fmla="*/ 1189464 h 1783080"/>
                  <a:gd name="connsiteX351" fmla="*/ 1824469 w 2542032"/>
                  <a:gd name="connsiteY351" fmla="*/ 1154707 h 1783080"/>
                  <a:gd name="connsiteX352" fmla="*/ 1848924 w 2542032"/>
                  <a:gd name="connsiteY352" fmla="*/ 1054738 h 1783080"/>
                  <a:gd name="connsiteX353" fmla="*/ 1759346 w 2542032"/>
                  <a:gd name="connsiteY353" fmla="*/ 923776 h 1783080"/>
                  <a:gd name="connsiteX354" fmla="*/ 1346570 w 2542032"/>
                  <a:gd name="connsiteY354" fmla="*/ 923776 h 1783080"/>
                  <a:gd name="connsiteX355" fmla="*/ 1274640 w 2542032"/>
                  <a:gd name="connsiteY355" fmla="*/ 958801 h 1783080"/>
                  <a:gd name="connsiteX356" fmla="*/ 1249826 w 2542032"/>
                  <a:gd name="connsiteY356" fmla="*/ 1060650 h 1783080"/>
                  <a:gd name="connsiteX357" fmla="*/ 1341554 w 2542032"/>
                  <a:gd name="connsiteY357" fmla="*/ 1189464 h 1783080"/>
                  <a:gd name="connsiteX358" fmla="*/ 1411693 w 2542032"/>
                  <a:gd name="connsiteY358" fmla="*/ 1154707 h 1783080"/>
                  <a:gd name="connsiteX359" fmla="*/ 1436148 w 2542032"/>
                  <a:gd name="connsiteY359" fmla="*/ 1054738 h 1783080"/>
                  <a:gd name="connsiteX360" fmla="*/ 1346570 w 2542032"/>
                  <a:gd name="connsiteY360" fmla="*/ 923776 h 1783080"/>
                  <a:gd name="connsiteX361" fmla="*/ 933796 w 2542032"/>
                  <a:gd name="connsiteY361" fmla="*/ 923776 h 1783080"/>
                  <a:gd name="connsiteX362" fmla="*/ 861866 w 2542032"/>
                  <a:gd name="connsiteY362" fmla="*/ 958801 h 1783080"/>
                  <a:gd name="connsiteX363" fmla="*/ 837052 w 2542032"/>
                  <a:gd name="connsiteY363" fmla="*/ 1060650 h 1783080"/>
                  <a:gd name="connsiteX364" fmla="*/ 928780 w 2542032"/>
                  <a:gd name="connsiteY364" fmla="*/ 1189464 h 1783080"/>
                  <a:gd name="connsiteX365" fmla="*/ 998919 w 2542032"/>
                  <a:gd name="connsiteY365" fmla="*/ 1154707 h 1783080"/>
                  <a:gd name="connsiteX366" fmla="*/ 1023373 w 2542032"/>
                  <a:gd name="connsiteY366" fmla="*/ 1054738 h 1783080"/>
                  <a:gd name="connsiteX367" fmla="*/ 933796 w 2542032"/>
                  <a:gd name="connsiteY367" fmla="*/ 923776 h 1783080"/>
                  <a:gd name="connsiteX368" fmla="*/ 521021 w 2542032"/>
                  <a:gd name="connsiteY368" fmla="*/ 923776 h 1783080"/>
                  <a:gd name="connsiteX369" fmla="*/ 449091 w 2542032"/>
                  <a:gd name="connsiteY369" fmla="*/ 958801 h 1783080"/>
                  <a:gd name="connsiteX370" fmla="*/ 424277 w 2542032"/>
                  <a:gd name="connsiteY370" fmla="*/ 1060650 h 1783080"/>
                  <a:gd name="connsiteX371" fmla="*/ 516005 w 2542032"/>
                  <a:gd name="connsiteY371" fmla="*/ 1189464 h 1783080"/>
                  <a:gd name="connsiteX372" fmla="*/ 586144 w 2542032"/>
                  <a:gd name="connsiteY372" fmla="*/ 1154707 h 1783080"/>
                  <a:gd name="connsiteX373" fmla="*/ 610599 w 2542032"/>
                  <a:gd name="connsiteY373" fmla="*/ 1054738 h 1783080"/>
                  <a:gd name="connsiteX374" fmla="*/ 521021 w 2542032"/>
                  <a:gd name="connsiteY374" fmla="*/ 923776 h 1783080"/>
                  <a:gd name="connsiteX375" fmla="*/ 113979 w 2542032"/>
                  <a:gd name="connsiteY375" fmla="*/ 1312185 h 1783080"/>
                  <a:gd name="connsiteX376" fmla="*/ 78685 w 2542032"/>
                  <a:gd name="connsiteY376" fmla="*/ 1334222 h 1783080"/>
                  <a:gd name="connsiteX377" fmla="*/ 37120 w 2542032"/>
                  <a:gd name="connsiteY377" fmla="*/ 1350704 h 1783080"/>
                  <a:gd name="connsiteX378" fmla="*/ 37120 w 2542032"/>
                  <a:gd name="connsiteY378" fmla="*/ 1398359 h 1783080"/>
                  <a:gd name="connsiteX379" fmla="*/ 52349 w 2542032"/>
                  <a:gd name="connsiteY379" fmla="*/ 1395404 h 1783080"/>
                  <a:gd name="connsiteX380" fmla="*/ 67219 w 2542032"/>
                  <a:gd name="connsiteY380" fmla="*/ 1390387 h 1783080"/>
                  <a:gd name="connsiteX381" fmla="*/ 80745 w 2542032"/>
                  <a:gd name="connsiteY381" fmla="*/ 1383758 h 1783080"/>
                  <a:gd name="connsiteX382" fmla="*/ 91763 w 2542032"/>
                  <a:gd name="connsiteY382" fmla="*/ 1375965 h 1783080"/>
                  <a:gd name="connsiteX383" fmla="*/ 91763 w 2542032"/>
                  <a:gd name="connsiteY383" fmla="*/ 1574828 h 1783080"/>
                  <a:gd name="connsiteX384" fmla="*/ 148197 w 2542032"/>
                  <a:gd name="connsiteY384" fmla="*/ 1574828 h 1783080"/>
                  <a:gd name="connsiteX385" fmla="*/ 148197 w 2542032"/>
                  <a:gd name="connsiteY385" fmla="*/ 1312185 h 1783080"/>
                  <a:gd name="connsiteX386" fmla="*/ 113979 w 2542032"/>
                  <a:gd name="connsiteY386" fmla="*/ 1312185 h 1783080"/>
                  <a:gd name="connsiteX387" fmla="*/ 526754 w 2542032"/>
                  <a:gd name="connsiteY387" fmla="*/ 1312185 h 1783080"/>
                  <a:gd name="connsiteX388" fmla="*/ 491460 w 2542032"/>
                  <a:gd name="connsiteY388" fmla="*/ 1334222 h 1783080"/>
                  <a:gd name="connsiteX389" fmla="*/ 449895 w 2542032"/>
                  <a:gd name="connsiteY389" fmla="*/ 1350704 h 1783080"/>
                  <a:gd name="connsiteX390" fmla="*/ 449895 w 2542032"/>
                  <a:gd name="connsiteY390" fmla="*/ 1398359 h 1783080"/>
                  <a:gd name="connsiteX391" fmla="*/ 465124 w 2542032"/>
                  <a:gd name="connsiteY391" fmla="*/ 1395404 h 1783080"/>
                  <a:gd name="connsiteX392" fmla="*/ 479993 w 2542032"/>
                  <a:gd name="connsiteY392" fmla="*/ 1390387 h 1783080"/>
                  <a:gd name="connsiteX393" fmla="*/ 493520 w 2542032"/>
                  <a:gd name="connsiteY393" fmla="*/ 1383758 h 1783080"/>
                  <a:gd name="connsiteX394" fmla="*/ 504538 w 2542032"/>
                  <a:gd name="connsiteY394" fmla="*/ 1375965 h 1783080"/>
                  <a:gd name="connsiteX395" fmla="*/ 504538 w 2542032"/>
                  <a:gd name="connsiteY395" fmla="*/ 1574828 h 1783080"/>
                  <a:gd name="connsiteX396" fmla="*/ 560972 w 2542032"/>
                  <a:gd name="connsiteY396" fmla="*/ 1574828 h 1783080"/>
                  <a:gd name="connsiteX397" fmla="*/ 560972 w 2542032"/>
                  <a:gd name="connsiteY397" fmla="*/ 1312185 h 1783080"/>
                  <a:gd name="connsiteX398" fmla="*/ 526754 w 2542032"/>
                  <a:gd name="connsiteY398" fmla="*/ 1312185 h 1783080"/>
                  <a:gd name="connsiteX399" fmla="*/ 939530 w 2542032"/>
                  <a:gd name="connsiteY399" fmla="*/ 1312185 h 1783080"/>
                  <a:gd name="connsiteX400" fmla="*/ 904234 w 2542032"/>
                  <a:gd name="connsiteY400" fmla="*/ 1334222 h 1783080"/>
                  <a:gd name="connsiteX401" fmla="*/ 862671 w 2542032"/>
                  <a:gd name="connsiteY401" fmla="*/ 1350704 h 1783080"/>
                  <a:gd name="connsiteX402" fmla="*/ 862671 w 2542032"/>
                  <a:gd name="connsiteY402" fmla="*/ 1398359 h 1783080"/>
                  <a:gd name="connsiteX403" fmla="*/ 877899 w 2542032"/>
                  <a:gd name="connsiteY403" fmla="*/ 1395404 h 1783080"/>
                  <a:gd name="connsiteX404" fmla="*/ 892770 w 2542032"/>
                  <a:gd name="connsiteY404" fmla="*/ 1390387 h 1783080"/>
                  <a:gd name="connsiteX405" fmla="*/ 906296 w 2542032"/>
                  <a:gd name="connsiteY405" fmla="*/ 1383758 h 1783080"/>
                  <a:gd name="connsiteX406" fmla="*/ 917314 w 2542032"/>
                  <a:gd name="connsiteY406" fmla="*/ 1375965 h 1783080"/>
                  <a:gd name="connsiteX407" fmla="*/ 917314 w 2542032"/>
                  <a:gd name="connsiteY407" fmla="*/ 1574828 h 1783080"/>
                  <a:gd name="connsiteX408" fmla="*/ 973748 w 2542032"/>
                  <a:gd name="connsiteY408" fmla="*/ 1574828 h 1783080"/>
                  <a:gd name="connsiteX409" fmla="*/ 973748 w 2542032"/>
                  <a:gd name="connsiteY409" fmla="*/ 1312185 h 1783080"/>
                  <a:gd name="connsiteX410" fmla="*/ 939530 w 2542032"/>
                  <a:gd name="connsiteY410" fmla="*/ 1312185 h 1783080"/>
                  <a:gd name="connsiteX411" fmla="*/ 1558692 w 2542032"/>
                  <a:gd name="connsiteY411" fmla="*/ 1312185 h 1783080"/>
                  <a:gd name="connsiteX412" fmla="*/ 1523398 w 2542032"/>
                  <a:gd name="connsiteY412" fmla="*/ 1334222 h 1783080"/>
                  <a:gd name="connsiteX413" fmla="*/ 1481834 w 2542032"/>
                  <a:gd name="connsiteY413" fmla="*/ 1350704 h 1783080"/>
                  <a:gd name="connsiteX414" fmla="*/ 1481834 w 2542032"/>
                  <a:gd name="connsiteY414" fmla="*/ 1398359 h 1783080"/>
                  <a:gd name="connsiteX415" fmla="*/ 1497063 w 2542032"/>
                  <a:gd name="connsiteY415" fmla="*/ 1395404 h 1783080"/>
                  <a:gd name="connsiteX416" fmla="*/ 1511932 w 2542032"/>
                  <a:gd name="connsiteY416" fmla="*/ 1390387 h 1783080"/>
                  <a:gd name="connsiteX417" fmla="*/ 1525458 w 2542032"/>
                  <a:gd name="connsiteY417" fmla="*/ 1383758 h 1783080"/>
                  <a:gd name="connsiteX418" fmla="*/ 1536476 w 2542032"/>
                  <a:gd name="connsiteY418" fmla="*/ 1375965 h 1783080"/>
                  <a:gd name="connsiteX419" fmla="*/ 1536476 w 2542032"/>
                  <a:gd name="connsiteY419" fmla="*/ 1574828 h 1783080"/>
                  <a:gd name="connsiteX420" fmla="*/ 1592911 w 2542032"/>
                  <a:gd name="connsiteY420" fmla="*/ 1574828 h 1783080"/>
                  <a:gd name="connsiteX421" fmla="*/ 1592911 w 2542032"/>
                  <a:gd name="connsiteY421" fmla="*/ 1312185 h 1783080"/>
                  <a:gd name="connsiteX422" fmla="*/ 1558692 w 2542032"/>
                  <a:gd name="connsiteY422" fmla="*/ 1312185 h 1783080"/>
                  <a:gd name="connsiteX423" fmla="*/ 1971467 w 2542032"/>
                  <a:gd name="connsiteY423" fmla="*/ 1312185 h 1783080"/>
                  <a:gd name="connsiteX424" fmla="*/ 1936173 w 2542032"/>
                  <a:gd name="connsiteY424" fmla="*/ 1334222 h 1783080"/>
                  <a:gd name="connsiteX425" fmla="*/ 1894609 w 2542032"/>
                  <a:gd name="connsiteY425" fmla="*/ 1350704 h 1783080"/>
                  <a:gd name="connsiteX426" fmla="*/ 1894609 w 2542032"/>
                  <a:gd name="connsiteY426" fmla="*/ 1398359 h 1783080"/>
                  <a:gd name="connsiteX427" fmla="*/ 1909837 w 2542032"/>
                  <a:gd name="connsiteY427" fmla="*/ 1395404 h 1783080"/>
                  <a:gd name="connsiteX428" fmla="*/ 1924707 w 2542032"/>
                  <a:gd name="connsiteY428" fmla="*/ 1390387 h 1783080"/>
                  <a:gd name="connsiteX429" fmla="*/ 1938233 w 2542032"/>
                  <a:gd name="connsiteY429" fmla="*/ 1383758 h 1783080"/>
                  <a:gd name="connsiteX430" fmla="*/ 1949251 w 2542032"/>
                  <a:gd name="connsiteY430" fmla="*/ 1375965 h 1783080"/>
                  <a:gd name="connsiteX431" fmla="*/ 1949251 w 2542032"/>
                  <a:gd name="connsiteY431" fmla="*/ 1574828 h 1783080"/>
                  <a:gd name="connsiteX432" fmla="*/ 2005686 w 2542032"/>
                  <a:gd name="connsiteY432" fmla="*/ 1574828 h 1783080"/>
                  <a:gd name="connsiteX433" fmla="*/ 2005686 w 2542032"/>
                  <a:gd name="connsiteY433" fmla="*/ 1312185 h 1783080"/>
                  <a:gd name="connsiteX434" fmla="*/ 1971467 w 2542032"/>
                  <a:gd name="connsiteY434" fmla="*/ 1312185 h 1783080"/>
                  <a:gd name="connsiteX435" fmla="*/ 2183587 w 2542032"/>
                  <a:gd name="connsiteY435" fmla="*/ 1313619 h 1783080"/>
                  <a:gd name="connsiteX436" fmla="*/ 2111656 w 2542032"/>
                  <a:gd name="connsiteY436" fmla="*/ 1348643 h 1783080"/>
                  <a:gd name="connsiteX437" fmla="*/ 2086843 w 2542032"/>
                  <a:gd name="connsiteY437" fmla="*/ 1450493 h 1783080"/>
                  <a:gd name="connsiteX438" fmla="*/ 2178570 w 2542032"/>
                  <a:gd name="connsiteY438" fmla="*/ 1579307 h 1783080"/>
                  <a:gd name="connsiteX439" fmla="*/ 2248710 w 2542032"/>
                  <a:gd name="connsiteY439" fmla="*/ 1544550 h 1783080"/>
                  <a:gd name="connsiteX440" fmla="*/ 2273165 w 2542032"/>
                  <a:gd name="connsiteY440" fmla="*/ 1444581 h 1783080"/>
                  <a:gd name="connsiteX441" fmla="*/ 2183587 w 2542032"/>
                  <a:gd name="connsiteY441" fmla="*/ 1313619 h 1783080"/>
                  <a:gd name="connsiteX442" fmla="*/ 2389974 w 2542032"/>
                  <a:gd name="connsiteY442" fmla="*/ 1313619 h 1783080"/>
                  <a:gd name="connsiteX443" fmla="*/ 2318044 w 2542032"/>
                  <a:gd name="connsiteY443" fmla="*/ 1348643 h 1783080"/>
                  <a:gd name="connsiteX444" fmla="*/ 2293230 w 2542032"/>
                  <a:gd name="connsiteY444" fmla="*/ 1450493 h 1783080"/>
                  <a:gd name="connsiteX445" fmla="*/ 2384958 w 2542032"/>
                  <a:gd name="connsiteY445" fmla="*/ 1579307 h 1783080"/>
                  <a:gd name="connsiteX446" fmla="*/ 2455097 w 2542032"/>
                  <a:gd name="connsiteY446" fmla="*/ 1544550 h 1783080"/>
                  <a:gd name="connsiteX447" fmla="*/ 2479552 w 2542032"/>
                  <a:gd name="connsiteY447" fmla="*/ 1444581 h 1783080"/>
                  <a:gd name="connsiteX448" fmla="*/ 2389974 w 2542032"/>
                  <a:gd name="connsiteY448" fmla="*/ 1313619 h 1783080"/>
                  <a:gd name="connsiteX449" fmla="*/ 1759346 w 2542032"/>
                  <a:gd name="connsiteY449" fmla="*/ 1313619 h 1783080"/>
                  <a:gd name="connsiteX450" fmla="*/ 1687415 w 2542032"/>
                  <a:gd name="connsiteY450" fmla="*/ 1348643 h 1783080"/>
                  <a:gd name="connsiteX451" fmla="*/ 1662602 w 2542032"/>
                  <a:gd name="connsiteY451" fmla="*/ 1450493 h 1783080"/>
                  <a:gd name="connsiteX452" fmla="*/ 1754330 w 2542032"/>
                  <a:gd name="connsiteY452" fmla="*/ 1579307 h 1783080"/>
                  <a:gd name="connsiteX453" fmla="*/ 1824469 w 2542032"/>
                  <a:gd name="connsiteY453" fmla="*/ 1544550 h 1783080"/>
                  <a:gd name="connsiteX454" fmla="*/ 1848924 w 2542032"/>
                  <a:gd name="connsiteY454" fmla="*/ 1444581 h 1783080"/>
                  <a:gd name="connsiteX455" fmla="*/ 1759346 w 2542032"/>
                  <a:gd name="connsiteY455" fmla="*/ 1313619 h 1783080"/>
                  <a:gd name="connsiteX456" fmla="*/ 1140183 w 2542032"/>
                  <a:gd name="connsiteY456" fmla="*/ 1313619 h 1783080"/>
                  <a:gd name="connsiteX457" fmla="*/ 1068252 w 2542032"/>
                  <a:gd name="connsiteY457" fmla="*/ 1348643 h 1783080"/>
                  <a:gd name="connsiteX458" fmla="*/ 1043439 w 2542032"/>
                  <a:gd name="connsiteY458" fmla="*/ 1450493 h 1783080"/>
                  <a:gd name="connsiteX459" fmla="*/ 1135167 w 2542032"/>
                  <a:gd name="connsiteY459" fmla="*/ 1579307 h 1783080"/>
                  <a:gd name="connsiteX460" fmla="*/ 1205306 w 2542032"/>
                  <a:gd name="connsiteY460" fmla="*/ 1544550 h 1783080"/>
                  <a:gd name="connsiteX461" fmla="*/ 1229761 w 2542032"/>
                  <a:gd name="connsiteY461" fmla="*/ 1444581 h 1783080"/>
                  <a:gd name="connsiteX462" fmla="*/ 1140183 w 2542032"/>
                  <a:gd name="connsiteY462" fmla="*/ 1313619 h 1783080"/>
                  <a:gd name="connsiteX463" fmla="*/ 1346570 w 2542032"/>
                  <a:gd name="connsiteY463" fmla="*/ 1313619 h 1783080"/>
                  <a:gd name="connsiteX464" fmla="*/ 1274640 w 2542032"/>
                  <a:gd name="connsiteY464" fmla="*/ 1348643 h 1783080"/>
                  <a:gd name="connsiteX465" fmla="*/ 1249826 w 2542032"/>
                  <a:gd name="connsiteY465" fmla="*/ 1450493 h 1783080"/>
                  <a:gd name="connsiteX466" fmla="*/ 1341554 w 2542032"/>
                  <a:gd name="connsiteY466" fmla="*/ 1579307 h 1783080"/>
                  <a:gd name="connsiteX467" fmla="*/ 1411693 w 2542032"/>
                  <a:gd name="connsiteY467" fmla="*/ 1544550 h 1783080"/>
                  <a:gd name="connsiteX468" fmla="*/ 1436148 w 2542032"/>
                  <a:gd name="connsiteY468" fmla="*/ 1444581 h 1783080"/>
                  <a:gd name="connsiteX469" fmla="*/ 1346570 w 2542032"/>
                  <a:gd name="connsiteY469" fmla="*/ 1313619 h 1783080"/>
                  <a:gd name="connsiteX470" fmla="*/ 727409 w 2542032"/>
                  <a:gd name="connsiteY470" fmla="*/ 1313619 h 1783080"/>
                  <a:gd name="connsiteX471" fmla="*/ 655478 w 2542032"/>
                  <a:gd name="connsiteY471" fmla="*/ 1348643 h 1783080"/>
                  <a:gd name="connsiteX472" fmla="*/ 630664 w 2542032"/>
                  <a:gd name="connsiteY472" fmla="*/ 1450493 h 1783080"/>
                  <a:gd name="connsiteX473" fmla="*/ 722392 w 2542032"/>
                  <a:gd name="connsiteY473" fmla="*/ 1579307 h 1783080"/>
                  <a:gd name="connsiteX474" fmla="*/ 792531 w 2542032"/>
                  <a:gd name="connsiteY474" fmla="*/ 1544550 h 1783080"/>
                  <a:gd name="connsiteX475" fmla="*/ 816986 w 2542032"/>
                  <a:gd name="connsiteY475" fmla="*/ 1444581 h 1783080"/>
                  <a:gd name="connsiteX476" fmla="*/ 727409 w 2542032"/>
                  <a:gd name="connsiteY476" fmla="*/ 1313619 h 1783080"/>
                  <a:gd name="connsiteX477" fmla="*/ 314633 w 2542032"/>
                  <a:gd name="connsiteY477" fmla="*/ 1313619 h 1783080"/>
                  <a:gd name="connsiteX478" fmla="*/ 242702 w 2542032"/>
                  <a:gd name="connsiteY478" fmla="*/ 1348643 h 1783080"/>
                  <a:gd name="connsiteX479" fmla="*/ 217888 w 2542032"/>
                  <a:gd name="connsiteY479" fmla="*/ 1450493 h 1783080"/>
                  <a:gd name="connsiteX480" fmla="*/ 309617 w 2542032"/>
                  <a:gd name="connsiteY480" fmla="*/ 1579307 h 1783080"/>
                  <a:gd name="connsiteX481" fmla="*/ 379755 w 2542032"/>
                  <a:gd name="connsiteY481" fmla="*/ 1544550 h 1783080"/>
                  <a:gd name="connsiteX482" fmla="*/ 404210 w 2542032"/>
                  <a:gd name="connsiteY482" fmla="*/ 1444581 h 1783080"/>
                  <a:gd name="connsiteX483" fmla="*/ 314633 w 2542032"/>
                  <a:gd name="connsiteY483" fmla="*/ 1313619 h 178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Lst>
                <a:rect l="l" t="t" r="r" b="b"/>
                <a:pathLst>
                  <a:path w="2542032" h="1783080">
                    <a:moveTo>
                      <a:pt x="1271016" y="0"/>
                    </a:moveTo>
                    <a:cubicBezTo>
                      <a:pt x="1490380" y="0"/>
                      <a:pt x="1696764" y="55572"/>
                      <a:pt x="1876858" y="153405"/>
                    </a:cubicBezTo>
                    <a:lnTo>
                      <a:pt x="1894609" y="164189"/>
                    </a:lnTo>
                    <a:lnTo>
                      <a:pt x="1894609" y="205897"/>
                    </a:lnTo>
                    <a:cubicBezTo>
                      <a:pt x="1899625" y="205300"/>
                      <a:pt x="1904702" y="204314"/>
                      <a:pt x="1909837" y="202941"/>
                    </a:cubicBezTo>
                    <a:cubicBezTo>
                      <a:pt x="1914972" y="201567"/>
                      <a:pt x="1919929" y="199895"/>
                      <a:pt x="1924707" y="197925"/>
                    </a:cubicBezTo>
                    <a:cubicBezTo>
                      <a:pt x="1929484" y="195954"/>
                      <a:pt x="1933994" y="193745"/>
                      <a:pt x="1938233" y="191296"/>
                    </a:cubicBezTo>
                    <a:lnTo>
                      <a:pt x="1938693" y="190971"/>
                    </a:lnTo>
                    <a:lnTo>
                      <a:pt x="1949251" y="197385"/>
                    </a:lnTo>
                    <a:lnTo>
                      <a:pt x="1949251" y="382366"/>
                    </a:lnTo>
                    <a:lnTo>
                      <a:pt x="2005686" y="382366"/>
                    </a:lnTo>
                    <a:lnTo>
                      <a:pt x="2005686" y="235042"/>
                    </a:lnTo>
                    <a:lnTo>
                      <a:pt x="2079500" y="290238"/>
                    </a:lnTo>
                    <a:lnTo>
                      <a:pt x="2091201" y="300873"/>
                    </a:lnTo>
                    <a:lnTo>
                      <a:pt x="2092576" y="314389"/>
                    </a:lnTo>
                    <a:cubicBezTo>
                      <a:pt x="2104042" y="362695"/>
                      <a:pt x="2132706" y="386847"/>
                      <a:pt x="2178570" y="386847"/>
                    </a:cubicBezTo>
                    <a:lnTo>
                      <a:pt x="2182281" y="386049"/>
                    </a:lnTo>
                    <a:lnTo>
                      <a:pt x="2251794" y="462532"/>
                    </a:lnTo>
                    <a:lnTo>
                      <a:pt x="2320934" y="554992"/>
                    </a:lnTo>
                    <a:lnTo>
                      <a:pt x="2318044" y="557490"/>
                    </a:lnTo>
                    <a:cubicBezTo>
                      <a:pt x="2301501" y="580842"/>
                      <a:pt x="2293230" y="614792"/>
                      <a:pt x="2293230" y="659341"/>
                    </a:cubicBezTo>
                    <a:cubicBezTo>
                      <a:pt x="2293230" y="745216"/>
                      <a:pt x="2323806" y="788155"/>
                      <a:pt x="2384958" y="788155"/>
                    </a:cubicBezTo>
                    <a:cubicBezTo>
                      <a:pt x="2400187" y="788155"/>
                      <a:pt x="2413646" y="785258"/>
                      <a:pt x="2425336" y="779465"/>
                    </a:cubicBezTo>
                    <a:lnTo>
                      <a:pt x="2438240" y="768163"/>
                    </a:lnTo>
                    <a:lnTo>
                      <a:pt x="2442149" y="776279"/>
                    </a:lnTo>
                    <a:cubicBezTo>
                      <a:pt x="2506466" y="928342"/>
                      <a:pt x="2542032" y="1095525"/>
                      <a:pt x="2542032" y="1271016"/>
                    </a:cubicBezTo>
                    <a:lnTo>
                      <a:pt x="2538269" y="1345537"/>
                    </a:lnTo>
                    <a:lnTo>
                      <a:pt x="2525238" y="1350704"/>
                    </a:lnTo>
                    <a:lnTo>
                      <a:pt x="2525238" y="1398359"/>
                    </a:lnTo>
                    <a:lnTo>
                      <a:pt x="2535705" y="1396328"/>
                    </a:lnTo>
                    <a:lnTo>
                      <a:pt x="2535470" y="1400970"/>
                    </a:lnTo>
                    <a:cubicBezTo>
                      <a:pt x="2526792" y="1486426"/>
                      <a:pt x="2509648" y="1569379"/>
                      <a:pt x="2484890" y="1648977"/>
                    </a:cubicBezTo>
                    <a:lnTo>
                      <a:pt x="2450807" y="1742098"/>
                    </a:lnTo>
                    <a:lnTo>
                      <a:pt x="2429165" y="1723113"/>
                    </a:lnTo>
                    <a:cubicBezTo>
                      <a:pt x="2417968" y="1717657"/>
                      <a:pt x="2404904" y="1714928"/>
                      <a:pt x="2389974" y="1714928"/>
                    </a:cubicBezTo>
                    <a:cubicBezTo>
                      <a:pt x="2358563" y="1714928"/>
                      <a:pt x="2334586" y="1726603"/>
                      <a:pt x="2318044" y="1749953"/>
                    </a:cubicBezTo>
                    <a:lnTo>
                      <a:pt x="2303698" y="1783080"/>
                    </a:lnTo>
                    <a:lnTo>
                      <a:pt x="2223540" y="1783080"/>
                    </a:lnTo>
                    <a:lnTo>
                      <a:pt x="2223540" y="1713494"/>
                    </a:lnTo>
                    <a:lnTo>
                      <a:pt x="2189321" y="1713494"/>
                    </a:lnTo>
                    <a:cubicBezTo>
                      <a:pt x="2178811" y="1721497"/>
                      <a:pt x="2167045" y="1728843"/>
                      <a:pt x="2154027" y="1735531"/>
                    </a:cubicBezTo>
                    <a:cubicBezTo>
                      <a:pt x="2141009" y="1742219"/>
                      <a:pt x="2127153" y="1747713"/>
                      <a:pt x="2112463" y="1752013"/>
                    </a:cubicBezTo>
                    <a:lnTo>
                      <a:pt x="2112463" y="1783080"/>
                    </a:lnTo>
                    <a:lnTo>
                      <a:pt x="2047450" y="1783080"/>
                    </a:lnTo>
                    <a:lnTo>
                      <a:pt x="2032917" y="1747669"/>
                    </a:lnTo>
                    <a:cubicBezTo>
                      <a:pt x="2017988" y="1725842"/>
                      <a:pt x="1995593" y="1714928"/>
                      <a:pt x="1965733" y="1714928"/>
                    </a:cubicBezTo>
                    <a:cubicBezTo>
                      <a:pt x="1934323" y="1714928"/>
                      <a:pt x="1910345" y="1726603"/>
                      <a:pt x="1893803" y="1749953"/>
                    </a:cubicBezTo>
                    <a:lnTo>
                      <a:pt x="1879458" y="1783080"/>
                    </a:lnTo>
                    <a:lnTo>
                      <a:pt x="1841062" y="1783080"/>
                    </a:lnTo>
                    <a:lnTo>
                      <a:pt x="1826530" y="1747669"/>
                    </a:lnTo>
                    <a:cubicBezTo>
                      <a:pt x="1811600" y="1725842"/>
                      <a:pt x="1789206" y="1714928"/>
                      <a:pt x="1759346" y="1714928"/>
                    </a:cubicBezTo>
                    <a:cubicBezTo>
                      <a:pt x="1727934" y="1714928"/>
                      <a:pt x="1703958" y="1726603"/>
                      <a:pt x="1687415" y="1749953"/>
                    </a:cubicBezTo>
                    <a:lnTo>
                      <a:pt x="1673070" y="1783080"/>
                    </a:lnTo>
                    <a:lnTo>
                      <a:pt x="1592911" y="1783080"/>
                    </a:lnTo>
                    <a:lnTo>
                      <a:pt x="1592911" y="1713494"/>
                    </a:lnTo>
                    <a:lnTo>
                      <a:pt x="1558692" y="1713494"/>
                    </a:lnTo>
                    <a:cubicBezTo>
                      <a:pt x="1548181" y="1721497"/>
                      <a:pt x="1536416" y="1728843"/>
                      <a:pt x="1523398" y="1735531"/>
                    </a:cubicBezTo>
                    <a:cubicBezTo>
                      <a:pt x="1510380" y="1742219"/>
                      <a:pt x="1496524" y="1747713"/>
                      <a:pt x="1481834" y="1752013"/>
                    </a:cubicBezTo>
                    <a:lnTo>
                      <a:pt x="1481834" y="1783080"/>
                    </a:lnTo>
                    <a:lnTo>
                      <a:pt x="1428287" y="1783080"/>
                    </a:lnTo>
                    <a:lnTo>
                      <a:pt x="1413754" y="1747669"/>
                    </a:lnTo>
                    <a:cubicBezTo>
                      <a:pt x="1398825" y="1725842"/>
                      <a:pt x="1376430" y="1714928"/>
                      <a:pt x="1346570" y="1714928"/>
                    </a:cubicBezTo>
                    <a:cubicBezTo>
                      <a:pt x="1315159" y="1714928"/>
                      <a:pt x="1291181" y="1726603"/>
                      <a:pt x="1274640" y="1749953"/>
                    </a:cubicBezTo>
                    <a:lnTo>
                      <a:pt x="1260294" y="1783080"/>
                    </a:lnTo>
                    <a:lnTo>
                      <a:pt x="1180135" y="1783080"/>
                    </a:lnTo>
                    <a:lnTo>
                      <a:pt x="1180135" y="1713494"/>
                    </a:lnTo>
                    <a:lnTo>
                      <a:pt x="1145916" y="1713494"/>
                    </a:lnTo>
                    <a:cubicBezTo>
                      <a:pt x="1135405" y="1721497"/>
                      <a:pt x="1123641" y="1728843"/>
                      <a:pt x="1110623" y="1735531"/>
                    </a:cubicBezTo>
                    <a:cubicBezTo>
                      <a:pt x="1097604" y="1742219"/>
                      <a:pt x="1083749" y="1747713"/>
                      <a:pt x="1069058" y="1752013"/>
                    </a:cubicBezTo>
                    <a:lnTo>
                      <a:pt x="1069058" y="1783080"/>
                    </a:lnTo>
                    <a:lnTo>
                      <a:pt x="1015511" y="1783080"/>
                    </a:lnTo>
                    <a:lnTo>
                      <a:pt x="1000979" y="1747669"/>
                    </a:lnTo>
                    <a:cubicBezTo>
                      <a:pt x="986049" y="1725842"/>
                      <a:pt x="963655" y="1714928"/>
                      <a:pt x="933796" y="1714928"/>
                    </a:cubicBezTo>
                    <a:cubicBezTo>
                      <a:pt x="902385" y="1714928"/>
                      <a:pt x="878406" y="1726603"/>
                      <a:pt x="861866" y="1749953"/>
                    </a:cubicBezTo>
                    <a:lnTo>
                      <a:pt x="847520" y="1783080"/>
                    </a:lnTo>
                    <a:lnTo>
                      <a:pt x="809125" y="1783080"/>
                    </a:lnTo>
                    <a:lnTo>
                      <a:pt x="794592" y="1747669"/>
                    </a:lnTo>
                    <a:cubicBezTo>
                      <a:pt x="779663" y="1725842"/>
                      <a:pt x="757269" y="1714928"/>
                      <a:pt x="727409" y="1714928"/>
                    </a:cubicBezTo>
                    <a:cubicBezTo>
                      <a:pt x="695997" y="1714928"/>
                      <a:pt x="672019" y="1726603"/>
                      <a:pt x="655478" y="1749953"/>
                    </a:cubicBezTo>
                    <a:lnTo>
                      <a:pt x="641133" y="1783080"/>
                    </a:lnTo>
                    <a:lnTo>
                      <a:pt x="560972" y="1783080"/>
                    </a:lnTo>
                    <a:lnTo>
                      <a:pt x="560972" y="1713494"/>
                    </a:lnTo>
                    <a:lnTo>
                      <a:pt x="526754" y="1713494"/>
                    </a:lnTo>
                    <a:cubicBezTo>
                      <a:pt x="516243" y="1721497"/>
                      <a:pt x="504479" y="1728843"/>
                      <a:pt x="491459" y="1735531"/>
                    </a:cubicBezTo>
                    <a:cubicBezTo>
                      <a:pt x="478441" y="1742219"/>
                      <a:pt x="464586" y="1747713"/>
                      <a:pt x="449895" y="1752013"/>
                    </a:cubicBezTo>
                    <a:lnTo>
                      <a:pt x="449895" y="1783080"/>
                    </a:lnTo>
                    <a:lnTo>
                      <a:pt x="396348" y="1783080"/>
                    </a:lnTo>
                    <a:lnTo>
                      <a:pt x="381816" y="1747669"/>
                    </a:lnTo>
                    <a:cubicBezTo>
                      <a:pt x="366886" y="1725842"/>
                      <a:pt x="344492" y="1714928"/>
                      <a:pt x="314633" y="1714928"/>
                    </a:cubicBezTo>
                    <a:cubicBezTo>
                      <a:pt x="283221" y="1714928"/>
                      <a:pt x="259243" y="1726603"/>
                      <a:pt x="242702" y="1749953"/>
                    </a:cubicBezTo>
                    <a:lnTo>
                      <a:pt x="228357" y="1783080"/>
                    </a:lnTo>
                    <a:lnTo>
                      <a:pt x="148197" y="1783080"/>
                    </a:lnTo>
                    <a:lnTo>
                      <a:pt x="148197" y="1713494"/>
                    </a:lnTo>
                    <a:lnTo>
                      <a:pt x="113979" y="1713494"/>
                    </a:lnTo>
                    <a:lnTo>
                      <a:pt x="86936" y="1730380"/>
                    </a:lnTo>
                    <a:lnTo>
                      <a:pt x="57142" y="1648977"/>
                    </a:lnTo>
                    <a:cubicBezTo>
                      <a:pt x="20006" y="1529580"/>
                      <a:pt x="0" y="1402634"/>
                      <a:pt x="0" y="1271016"/>
                    </a:cubicBezTo>
                    <a:cubicBezTo>
                      <a:pt x="0" y="1227143"/>
                      <a:pt x="2223" y="1183790"/>
                      <a:pt x="6562" y="1141062"/>
                    </a:cubicBezTo>
                    <a:lnTo>
                      <a:pt x="14434" y="1089483"/>
                    </a:lnTo>
                    <a:lnTo>
                      <a:pt x="17234" y="1117006"/>
                    </a:lnTo>
                    <a:cubicBezTo>
                      <a:pt x="28700" y="1165311"/>
                      <a:pt x="57365" y="1189464"/>
                      <a:pt x="103229" y="1189464"/>
                    </a:cubicBezTo>
                    <a:cubicBezTo>
                      <a:pt x="133686" y="1189464"/>
                      <a:pt x="157065" y="1177877"/>
                      <a:pt x="173368" y="1154707"/>
                    </a:cubicBezTo>
                    <a:cubicBezTo>
                      <a:pt x="189672" y="1131537"/>
                      <a:pt x="197823" y="1098214"/>
                      <a:pt x="197823" y="1054738"/>
                    </a:cubicBezTo>
                    <a:cubicBezTo>
                      <a:pt x="197823" y="967429"/>
                      <a:pt x="167965" y="923776"/>
                      <a:pt x="108245" y="923776"/>
                    </a:cubicBezTo>
                    <a:cubicBezTo>
                      <a:pt x="92540" y="923776"/>
                      <a:pt x="78693" y="926695"/>
                      <a:pt x="66704" y="932532"/>
                    </a:cubicBezTo>
                    <a:lnTo>
                      <a:pt x="41358" y="954442"/>
                    </a:lnTo>
                    <a:lnTo>
                      <a:pt x="57142" y="893055"/>
                    </a:lnTo>
                    <a:lnTo>
                      <a:pt x="96063" y="786717"/>
                    </a:lnTo>
                    <a:lnTo>
                      <a:pt x="103229" y="788155"/>
                    </a:lnTo>
                    <a:cubicBezTo>
                      <a:pt x="133686" y="788155"/>
                      <a:pt x="157065" y="776568"/>
                      <a:pt x="173368" y="753398"/>
                    </a:cubicBezTo>
                    <a:cubicBezTo>
                      <a:pt x="189672" y="730228"/>
                      <a:pt x="197823" y="696905"/>
                      <a:pt x="197823" y="653429"/>
                    </a:cubicBezTo>
                    <a:lnTo>
                      <a:pt x="192658" y="600563"/>
                    </a:lnTo>
                    <a:lnTo>
                      <a:pt x="217070" y="560379"/>
                    </a:lnTo>
                    <a:cubicBezTo>
                      <a:pt x="262752" y="492760"/>
                      <a:pt x="314770" y="429774"/>
                      <a:pt x="372272" y="372272"/>
                    </a:cubicBezTo>
                    <a:lnTo>
                      <a:pt x="431674" y="318284"/>
                    </a:lnTo>
                    <a:lnTo>
                      <a:pt x="447209" y="354644"/>
                    </a:lnTo>
                    <a:cubicBezTo>
                      <a:pt x="462497" y="376113"/>
                      <a:pt x="485429" y="386847"/>
                      <a:pt x="516005" y="386847"/>
                    </a:cubicBezTo>
                    <a:cubicBezTo>
                      <a:pt x="546461" y="386847"/>
                      <a:pt x="569841" y="375261"/>
                      <a:pt x="586144" y="352091"/>
                    </a:cubicBezTo>
                    <a:cubicBezTo>
                      <a:pt x="602448" y="328919"/>
                      <a:pt x="610599" y="295596"/>
                      <a:pt x="610599" y="252122"/>
                    </a:cubicBezTo>
                    <a:cubicBezTo>
                      <a:pt x="610599" y="230295"/>
                      <a:pt x="608733" y="211196"/>
                      <a:pt x="605000" y="194825"/>
                    </a:cubicBezTo>
                    <a:lnTo>
                      <a:pt x="603403" y="190933"/>
                    </a:lnTo>
                    <a:lnTo>
                      <a:pt x="656283" y="158807"/>
                    </a:lnTo>
                    <a:lnTo>
                      <a:pt x="656283" y="205897"/>
                    </a:lnTo>
                    <a:cubicBezTo>
                      <a:pt x="661301" y="205300"/>
                      <a:pt x="666376" y="204314"/>
                      <a:pt x="671512" y="202941"/>
                    </a:cubicBezTo>
                    <a:cubicBezTo>
                      <a:pt x="676647" y="201567"/>
                      <a:pt x="681605" y="199895"/>
                      <a:pt x="686381" y="197925"/>
                    </a:cubicBezTo>
                    <a:cubicBezTo>
                      <a:pt x="691159" y="195954"/>
                      <a:pt x="695668" y="193745"/>
                      <a:pt x="699908" y="191296"/>
                    </a:cubicBezTo>
                    <a:cubicBezTo>
                      <a:pt x="704148" y="188848"/>
                      <a:pt x="707821" y="186250"/>
                      <a:pt x="710927" y="183503"/>
                    </a:cubicBezTo>
                    <a:lnTo>
                      <a:pt x="710927" y="382366"/>
                    </a:lnTo>
                    <a:lnTo>
                      <a:pt x="767360" y="382366"/>
                    </a:lnTo>
                    <a:lnTo>
                      <a:pt x="767360" y="119723"/>
                    </a:lnTo>
                    <a:lnTo>
                      <a:pt x="735094" y="119723"/>
                    </a:lnTo>
                    <a:lnTo>
                      <a:pt x="776279" y="99883"/>
                    </a:lnTo>
                    <a:cubicBezTo>
                      <a:pt x="928342" y="35566"/>
                      <a:pt x="1095525" y="0"/>
                      <a:pt x="1271016" y="0"/>
                    </a:cubicBezTo>
                    <a:close/>
                    <a:moveTo>
                      <a:pt x="1145916" y="119723"/>
                    </a:moveTo>
                    <a:cubicBezTo>
                      <a:pt x="1135405" y="127725"/>
                      <a:pt x="1123641" y="135071"/>
                      <a:pt x="1110623" y="141760"/>
                    </a:cubicBezTo>
                    <a:cubicBezTo>
                      <a:pt x="1097604" y="148448"/>
                      <a:pt x="1083749" y="153942"/>
                      <a:pt x="1069058" y="158242"/>
                    </a:cubicBezTo>
                    <a:lnTo>
                      <a:pt x="1069058" y="205897"/>
                    </a:lnTo>
                    <a:cubicBezTo>
                      <a:pt x="1074075" y="205300"/>
                      <a:pt x="1079151" y="204314"/>
                      <a:pt x="1084287" y="202941"/>
                    </a:cubicBezTo>
                    <a:cubicBezTo>
                      <a:pt x="1089422" y="201567"/>
                      <a:pt x="1094380" y="199895"/>
                      <a:pt x="1099158" y="197925"/>
                    </a:cubicBezTo>
                    <a:cubicBezTo>
                      <a:pt x="1103934" y="195954"/>
                      <a:pt x="1108443" y="193745"/>
                      <a:pt x="1112683" y="191296"/>
                    </a:cubicBezTo>
                    <a:cubicBezTo>
                      <a:pt x="1116924" y="188848"/>
                      <a:pt x="1120595" y="186250"/>
                      <a:pt x="1123701" y="183503"/>
                    </a:cubicBezTo>
                    <a:lnTo>
                      <a:pt x="1123701" y="382366"/>
                    </a:lnTo>
                    <a:lnTo>
                      <a:pt x="1180135" y="382366"/>
                    </a:lnTo>
                    <a:lnTo>
                      <a:pt x="1180135" y="119723"/>
                    </a:lnTo>
                    <a:lnTo>
                      <a:pt x="1145916" y="119723"/>
                    </a:lnTo>
                    <a:close/>
                    <a:moveTo>
                      <a:pt x="1558692" y="119723"/>
                    </a:moveTo>
                    <a:cubicBezTo>
                      <a:pt x="1548181" y="127725"/>
                      <a:pt x="1536416" y="135071"/>
                      <a:pt x="1523398" y="141760"/>
                    </a:cubicBezTo>
                    <a:cubicBezTo>
                      <a:pt x="1510380" y="148448"/>
                      <a:pt x="1496524" y="153942"/>
                      <a:pt x="1481834" y="158242"/>
                    </a:cubicBezTo>
                    <a:lnTo>
                      <a:pt x="1481834" y="205897"/>
                    </a:lnTo>
                    <a:cubicBezTo>
                      <a:pt x="1486851" y="205300"/>
                      <a:pt x="1491926" y="204314"/>
                      <a:pt x="1497063" y="202941"/>
                    </a:cubicBezTo>
                    <a:cubicBezTo>
                      <a:pt x="1502197" y="201567"/>
                      <a:pt x="1507155" y="199895"/>
                      <a:pt x="1511932" y="197925"/>
                    </a:cubicBezTo>
                    <a:cubicBezTo>
                      <a:pt x="1516709" y="195954"/>
                      <a:pt x="1521219" y="193745"/>
                      <a:pt x="1525458" y="191296"/>
                    </a:cubicBezTo>
                    <a:cubicBezTo>
                      <a:pt x="1529698" y="188848"/>
                      <a:pt x="1533370" y="186250"/>
                      <a:pt x="1536476" y="183503"/>
                    </a:cubicBezTo>
                    <a:lnTo>
                      <a:pt x="1536476" y="382366"/>
                    </a:lnTo>
                    <a:lnTo>
                      <a:pt x="1592911" y="382366"/>
                    </a:lnTo>
                    <a:lnTo>
                      <a:pt x="1592911" y="119723"/>
                    </a:lnTo>
                    <a:lnTo>
                      <a:pt x="1558692" y="119723"/>
                    </a:lnTo>
                    <a:close/>
                    <a:moveTo>
                      <a:pt x="1759346" y="121158"/>
                    </a:moveTo>
                    <a:cubicBezTo>
                      <a:pt x="1727934" y="121158"/>
                      <a:pt x="1703958" y="132833"/>
                      <a:pt x="1687415" y="156183"/>
                    </a:cubicBezTo>
                    <a:cubicBezTo>
                      <a:pt x="1670873" y="179534"/>
                      <a:pt x="1662602" y="213484"/>
                      <a:pt x="1662602" y="258033"/>
                    </a:cubicBezTo>
                    <a:cubicBezTo>
                      <a:pt x="1662602" y="343909"/>
                      <a:pt x="1693178" y="386847"/>
                      <a:pt x="1754330" y="386847"/>
                    </a:cubicBezTo>
                    <a:cubicBezTo>
                      <a:pt x="1784787" y="386847"/>
                      <a:pt x="1808167" y="375261"/>
                      <a:pt x="1824469" y="352091"/>
                    </a:cubicBezTo>
                    <a:cubicBezTo>
                      <a:pt x="1840773" y="328919"/>
                      <a:pt x="1848924" y="295596"/>
                      <a:pt x="1848924" y="252122"/>
                    </a:cubicBezTo>
                    <a:cubicBezTo>
                      <a:pt x="1848924" y="164813"/>
                      <a:pt x="1819065" y="121158"/>
                      <a:pt x="1759346" y="121158"/>
                    </a:cubicBezTo>
                    <a:close/>
                    <a:moveTo>
                      <a:pt x="1346570" y="121158"/>
                    </a:moveTo>
                    <a:cubicBezTo>
                      <a:pt x="1315159" y="121158"/>
                      <a:pt x="1291181" y="132833"/>
                      <a:pt x="1274640" y="156183"/>
                    </a:cubicBezTo>
                    <a:cubicBezTo>
                      <a:pt x="1258097" y="179534"/>
                      <a:pt x="1249826" y="213484"/>
                      <a:pt x="1249826" y="258033"/>
                    </a:cubicBezTo>
                    <a:cubicBezTo>
                      <a:pt x="1249826" y="343909"/>
                      <a:pt x="1280402" y="386847"/>
                      <a:pt x="1341554" y="386847"/>
                    </a:cubicBezTo>
                    <a:cubicBezTo>
                      <a:pt x="1372011" y="386847"/>
                      <a:pt x="1395391" y="375261"/>
                      <a:pt x="1411693" y="352091"/>
                    </a:cubicBezTo>
                    <a:cubicBezTo>
                      <a:pt x="1427997" y="328919"/>
                      <a:pt x="1436148" y="295596"/>
                      <a:pt x="1436148" y="252122"/>
                    </a:cubicBezTo>
                    <a:cubicBezTo>
                      <a:pt x="1436148" y="164813"/>
                      <a:pt x="1406290" y="121158"/>
                      <a:pt x="1346570" y="121158"/>
                    </a:cubicBezTo>
                    <a:close/>
                    <a:moveTo>
                      <a:pt x="933796" y="121158"/>
                    </a:moveTo>
                    <a:cubicBezTo>
                      <a:pt x="902385" y="121158"/>
                      <a:pt x="878406" y="132833"/>
                      <a:pt x="861866" y="156183"/>
                    </a:cubicBezTo>
                    <a:cubicBezTo>
                      <a:pt x="845323" y="179534"/>
                      <a:pt x="837052" y="213484"/>
                      <a:pt x="837052" y="258033"/>
                    </a:cubicBezTo>
                    <a:cubicBezTo>
                      <a:pt x="837052" y="343909"/>
                      <a:pt x="867628" y="386847"/>
                      <a:pt x="928780" y="386847"/>
                    </a:cubicBezTo>
                    <a:cubicBezTo>
                      <a:pt x="959236" y="386847"/>
                      <a:pt x="982616" y="375261"/>
                      <a:pt x="998919" y="352091"/>
                    </a:cubicBezTo>
                    <a:cubicBezTo>
                      <a:pt x="1015222" y="328919"/>
                      <a:pt x="1023373" y="295596"/>
                      <a:pt x="1023373" y="252122"/>
                    </a:cubicBezTo>
                    <a:cubicBezTo>
                      <a:pt x="1023373" y="164813"/>
                      <a:pt x="993514" y="121158"/>
                      <a:pt x="933796" y="121158"/>
                    </a:cubicBezTo>
                    <a:close/>
                    <a:moveTo>
                      <a:pt x="320367" y="521033"/>
                    </a:moveTo>
                    <a:cubicBezTo>
                      <a:pt x="309855" y="529036"/>
                      <a:pt x="298091" y="536381"/>
                      <a:pt x="285073" y="543069"/>
                    </a:cubicBezTo>
                    <a:cubicBezTo>
                      <a:pt x="272054" y="549758"/>
                      <a:pt x="258198" y="555252"/>
                      <a:pt x="243507" y="559552"/>
                    </a:cubicBezTo>
                    <a:lnTo>
                      <a:pt x="243507" y="607207"/>
                    </a:lnTo>
                    <a:cubicBezTo>
                      <a:pt x="248525" y="606610"/>
                      <a:pt x="253600" y="605625"/>
                      <a:pt x="258736" y="604252"/>
                    </a:cubicBezTo>
                    <a:cubicBezTo>
                      <a:pt x="263872" y="602879"/>
                      <a:pt x="268829" y="601205"/>
                      <a:pt x="273605" y="599235"/>
                    </a:cubicBezTo>
                    <a:cubicBezTo>
                      <a:pt x="278383" y="597264"/>
                      <a:pt x="282892" y="595055"/>
                      <a:pt x="287132" y="592606"/>
                    </a:cubicBezTo>
                    <a:cubicBezTo>
                      <a:pt x="291372" y="590158"/>
                      <a:pt x="295045" y="587560"/>
                      <a:pt x="298151" y="584813"/>
                    </a:cubicBezTo>
                    <a:lnTo>
                      <a:pt x="298151" y="783676"/>
                    </a:lnTo>
                    <a:lnTo>
                      <a:pt x="354585" y="783676"/>
                    </a:lnTo>
                    <a:lnTo>
                      <a:pt x="354585" y="521033"/>
                    </a:lnTo>
                    <a:lnTo>
                      <a:pt x="320367" y="521033"/>
                    </a:lnTo>
                    <a:close/>
                    <a:moveTo>
                      <a:pt x="733142" y="521033"/>
                    </a:moveTo>
                    <a:cubicBezTo>
                      <a:pt x="722631" y="529036"/>
                      <a:pt x="710867" y="536381"/>
                      <a:pt x="697847" y="543069"/>
                    </a:cubicBezTo>
                    <a:cubicBezTo>
                      <a:pt x="684829" y="549758"/>
                      <a:pt x="670974" y="555252"/>
                      <a:pt x="656283" y="559552"/>
                    </a:cubicBezTo>
                    <a:lnTo>
                      <a:pt x="656283" y="607207"/>
                    </a:lnTo>
                    <a:cubicBezTo>
                      <a:pt x="661301" y="606610"/>
                      <a:pt x="666376" y="605625"/>
                      <a:pt x="671512" y="604252"/>
                    </a:cubicBezTo>
                    <a:cubicBezTo>
                      <a:pt x="676647" y="602879"/>
                      <a:pt x="681605" y="601205"/>
                      <a:pt x="686383" y="599235"/>
                    </a:cubicBezTo>
                    <a:cubicBezTo>
                      <a:pt x="691159" y="597264"/>
                      <a:pt x="695668" y="595055"/>
                      <a:pt x="699908" y="592606"/>
                    </a:cubicBezTo>
                    <a:cubicBezTo>
                      <a:pt x="704148" y="590158"/>
                      <a:pt x="707821" y="587560"/>
                      <a:pt x="710927" y="584813"/>
                    </a:cubicBezTo>
                    <a:lnTo>
                      <a:pt x="710927" y="783676"/>
                    </a:lnTo>
                    <a:lnTo>
                      <a:pt x="767360" y="783676"/>
                    </a:lnTo>
                    <a:lnTo>
                      <a:pt x="767360" y="521033"/>
                    </a:lnTo>
                    <a:lnTo>
                      <a:pt x="733142" y="521033"/>
                    </a:lnTo>
                    <a:close/>
                    <a:moveTo>
                      <a:pt x="1145916" y="521033"/>
                    </a:moveTo>
                    <a:cubicBezTo>
                      <a:pt x="1135406" y="529036"/>
                      <a:pt x="1123641" y="536381"/>
                      <a:pt x="1110623" y="543069"/>
                    </a:cubicBezTo>
                    <a:cubicBezTo>
                      <a:pt x="1097604" y="549758"/>
                      <a:pt x="1083749" y="555252"/>
                      <a:pt x="1069058" y="559552"/>
                    </a:cubicBezTo>
                    <a:lnTo>
                      <a:pt x="1069058" y="607207"/>
                    </a:lnTo>
                    <a:cubicBezTo>
                      <a:pt x="1074075" y="606610"/>
                      <a:pt x="1079151" y="605625"/>
                      <a:pt x="1084287" y="604252"/>
                    </a:cubicBezTo>
                    <a:cubicBezTo>
                      <a:pt x="1089422" y="602879"/>
                      <a:pt x="1094380" y="601205"/>
                      <a:pt x="1099158" y="599235"/>
                    </a:cubicBezTo>
                    <a:cubicBezTo>
                      <a:pt x="1103934" y="597264"/>
                      <a:pt x="1108443" y="595055"/>
                      <a:pt x="1112683" y="592606"/>
                    </a:cubicBezTo>
                    <a:cubicBezTo>
                      <a:pt x="1116923" y="590158"/>
                      <a:pt x="1120595" y="587560"/>
                      <a:pt x="1123701" y="584813"/>
                    </a:cubicBezTo>
                    <a:lnTo>
                      <a:pt x="1123701" y="783676"/>
                    </a:lnTo>
                    <a:lnTo>
                      <a:pt x="1180135" y="783676"/>
                    </a:lnTo>
                    <a:lnTo>
                      <a:pt x="1180135" y="521033"/>
                    </a:lnTo>
                    <a:lnTo>
                      <a:pt x="1145916" y="521033"/>
                    </a:lnTo>
                    <a:close/>
                    <a:moveTo>
                      <a:pt x="1558692" y="521033"/>
                    </a:moveTo>
                    <a:cubicBezTo>
                      <a:pt x="1548181" y="529036"/>
                      <a:pt x="1536416" y="536381"/>
                      <a:pt x="1523398" y="543069"/>
                    </a:cubicBezTo>
                    <a:cubicBezTo>
                      <a:pt x="1510380" y="549758"/>
                      <a:pt x="1496524" y="555252"/>
                      <a:pt x="1481834" y="559552"/>
                    </a:cubicBezTo>
                    <a:lnTo>
                      <a:pt x="1481834" y="607207"/>
                    </a:lnTo>
                    <a:cubicBezTo>
                      <a:pt x="1486851" y="606610"/>
                      <a:pt x="1491926" y="605625"/>
                      <a:pt x="1497063" y="604252"/>
                    </a:cubicBezTo>
                    <a:cubicBezTo>
                      <a:pt x="1502197" y="602879"/>
                      <a:pt x="1507155" y="601205"/>
                      <a:pt x="1511932" y="599235"/>
                    </a:cubicBezTo>
                    <a:cubicBezTo>
                      <a:pt x="1516709" y="597264"/>
                      <a:pt x="1521219" y="595055"/>
                      <a:pt x="1525458" y="592606"/>
                    </a:cubicBezTo>
                    <a:cubicBezTo>
                      <a:pt x="1529698" y="590158"/>
                      <a:pt x="1533370" y="587560"/>
                      <a:pt x="1536476" y="584813"/>
                    </a:cubicBezTo>
                    <a:lnTo>
                      <a:pt x="1536476" y="783676"/>
                    </a:lnTo>
                    <a:lnTo>
                      <a:pt x="1592911" y="783676"/>
                    </a:lnTo>
                    <a:lnTo>
                      <a:pt x="1592911" y="521033"/>
                    </a:lnTo>
                    <a:lnTo>
                      <a:pt x="1558692" y="521033"/>
                    </a:lnTo>
                    <a:close/>
                    <a:moveTo>
                      <a:pt x="1971467" y="521033"/>
                    </a:moveTo>
                    <a:cubicBezTo>
                      <a:pt x="1960957" y="529036"/>
                      <a:pt x="1949191" y="536381"/>
                      <a:pt x="1936173" y="543069"/>
                    </a:cubicBezTo>
                    <a:cubicBezTo>
                      <a:pt x="1923155" y="549758"/>
                      <a:pt x="1909299" y="555252"/>
                      <a:pt x="1894609" y="559552"/>
                    </a:cubicBezTo>
                    <a:lnTo>
                      <a:pt x="1894609" y="607207"/>
                    </a:lnTo>
                    <a:cubicBezTo>
                      <a:pt x="1899625" y="606610"/>
                      <a:pt x="1904702" y="605625"/>
                      <a:pt x="1909837" y="604252"/>
                    </a:cubicBezTo>
                    <a:cubicBezTo>
                      <a:pt x="1914972" y="602879"/>
                      <a:pt x="1919929" y="601205"/>
                      <a:pt x="1924707" y="599235"/>
                    </a:cubicBezTo>
                    <a:cubicBezTo>
                      <a:pt x="1929484" y="597264"/>
                      <a:pt x="1933994" y="595055"/>
                      <a:pt x="1938233" y="592606"/>
                    </a:cubicBezTo>
                    <a:cubicBezTo>
                      <a:pt x="1942473" y="590158"/>
                      <a:pt x="1946145" y="587560"/>
                      <a:pt x="1949251" y="584813"/>
                    </a:cubicBezTo>
                    <a:lnTo>
                      <a:pt x="1949251" y="783676"/>
                    </a:lnTo>
                    <a:lnTo>
                      <a:pt x="2005686" y="783676"/>
                    </a:lnTo>
                    <a:lnTo>
                      <a:pt x="2005686" y="521033"/>
                    </a:lnTo>
                    <a:lnTo>
                      <a:pt x="1971467" y="521033"/>
                    </a:lnTo>
                    <a:close/>
                    <a:moveTo>
                      <a:pt x="2183587" y="522467"/>
                    </a:moveTo>
                    <a:cubicBezTo>
                      <a:pt x="2152175" y="522467"/>
                      <a:pt x="2128198" y="534141"/>
                      <a:pt x="2111656" y="557490"/>
                    </a:cubicBezTo>
                    <a:cubicBezTo>
                      <a:pt x="2095114" y="580842"/>
                      <a:pt x="2086843" y="614792"/>
                      <a:pt x="2086843" y="659341"/>
                    </a:cubicBezTo>
                    <a:cubicBezTo>
                      <a:pt x="2086843" y="745216"/>
                      <a:pt x="2117418" y="788155"/>
                      <a:pt x="2178570" y="788155"/>
                    </a:cubicBezTo>
                    <a:cubicBezTo>
                      <a:pt x="2209027" y="788155"/>
                      <a:pt x="2232407" y="776568"/>
                      <a:pt x="2248710" y="753398"/>
                    </a:cubicBezTo>
                    <a:cubicBezTo>
                      <a:pt x="2265014" y="730228"/>
                      <a:pt x="2273165" y="696905"/>
                      <a:pt x="2273165" y="653429"/>
                    </a:cubicBezTo>
                    <a:cubicBezTo>
                      <a:pt x="2273165" y="566120"/>
                      <a:pt x="2243306" y="522467"/>
                      <a:pt x="2183587" y="522467"/>
                    </a:cubicBezTo>
                    <a:close/>
                    <a:moveTo>
                      <a:pt x="1759346" y="522467"/>
                    </a:moveTo>
                    <a:cubicBezTo>
                      <a:pt x="1727934" y="522467"/>
                      <a:pt x="1703958" y="534141"/>
                      <a:pt x="1687415" y="557490"/>
                    </a:cubicBezTo>
                    <a:cubicBezTo>
                      <a:pt x="1670873" y="580842"/>
                      <a:pt x="1662602" y="614792"/>
                      <a:pt x="1662602" y="659341"/>
                    </a:cubicBezTo>
                    <a:cubicBezTo>
                      <a:pt x="1662602" y="745216"/>
                      <a:pt x="1693178" y="788155"/>
                      <a:pt x="1754330" y="788155"/>
                    </a:cubicBezTo>
                    <a:cubicBezTo>
                      <a:pt x="1784787" y="788155"/>
                      <a:pt x="1808167" y="776568"/>
                      <a:pt x="1824469" y="753398"/>
                    </a:cubicBezTo>
                    <a:cubicBezTo>
                      <a:pt x="1840773" y="730228"/>
                      <a:pt x="1848924" y="696905"/>
                      <a:pt x="1848924" y="653429"/>
                    </a:cubicBezTo>
                    <a:cubicBezTo>
                      <a:pt x="1848924" y="566120"/>
                      <a:pt x="1819065" y="522467"/>
                      <a:pt x="1759346" y="522467"/>
                    </a:cubicBezTo>
                    <a:close/>
                    <a:moveTo>
                      <a:pt x="1346570" y="522467"/>
                    </a:moveTo>
                    <a:cubicBezTo>
                      <a:pt x="1315159" y="522467"/>
                      <a:pt x="1291181" y="534141"/>
                      <a:pt x="1274640" y="557490"/>
                    </a:cubicBezTo>
                    <a:cubicBezTo>
                      <a:pt x="1258097" y="580842"/>
                      <a:pt x="1249826" y="614792"/>
                      <a:pt x="1249826" y="659341"/>
                    </a:cubicBezTo>
                    <a:cubicBezTo>
                      <a:pt x="1249826" y="745216"/>
                      <a:pt x="1280402" y="788155"/>
                      <a:pt x="1341554" y="788155"/>
                    </a:cubicBezTo>
                    <a:cubicBezTo>
                      <a:pt x="1372011" y="788155"/>
                      <a:pt x="1395391" y="776568"/>
                      <a:pt x="1411693" y="753398"/>
                    </a:cubicBezTo>
                    <a:cubicBezTo>
                      <a:pt x="1427997" y="730228"/>
                      <a:pt x="1436148" y="696905"/>
                      <a:pt x="1436148" y="653429"/>
                    </a:cubicBezTo>
                    <a:cubicBezTo>
                      <a:pt x="1436148" y="566120"/>
                      <a:pt x="1406290" y="522467"/>
                      <a:pt x="1346570" y="522467"/>
                    </a:cubicBezTo>
                    <a:close/>
                    <a:moveTo>
                      <a:pt x="933796" y="522467"/>
                    </a:moveTo>
                    <a:cubicBezTo>
                      <a:pt x="902385" y="522467"/>
                      <a:pt x="878406" y="534141"/>
                      <a:pt x="861866" y="557490"/>
                    </a:cubicBezTo>
                    <a:cubicBezTo>
                      <a:pt x="845323" y="580842"/>
                      <a:pt x="837052" y="614792"/>
                      <a:pt x="837052" y="659341"/>
                    </a:cubicBezTo>
                    <a:cubicBezTo>
                      <a:pt x="837052" y="745216"/>
                      <a:pt x="867628" y="788155"/>
                      <a:pt x="928780" y="788155"/>
                    </a:cubicBezTo>
                    <a:cubicBezTo>
                      <a:pt x="959236" y="788155"/>
                      <a:pt x="982616" y="776568"/>
                      <a:pt x="998919" y="753398"/>
                    </a:cubicBezTo>
                    <a:cubicBezTo>
                      <a:pt x="1015222" y="730228"/>
                      <a:pt x="1023373" y="696905"/>
                      <a:pt x="1023373" y="653429"/>
                    </a:cubicBezTo>
                    <a:cubicBezTo>
                      <a:pt x="1023373" y="566120"/>
                      <a:pt x="993515" y="522467"/>
                      <a:pt x="933796" y="522467"/>
                    </a:cubicBezTo>
                    <a:close/>
                    <a:moveTo>
                      <a:pt x="521021" y="522467"/>
                    </a:moveTo>
                    <a:cubicBezTo>
                      <a:pt x="489610" y="522467"/>
                      <a:pt x="465632" y="534141"/>
                      <a:pt x="449091" y="557490"/>
                    </a:cubicBezTo>
                    <a:cubicBezTo>
                      <a:pt x="432548" y="580842"/>
                      <a:pt x="424277" y="614792"/>
                      <a:pt x="424277" y="659341"/>
                    </a:cubicBezTo>
                    <a:cubicBezTo>
                      <a:pt x="424277" y="745216"/>
                      <a:pt x="454853" y="788155"/>
                      <a:pt x="516005" y="788155"/>
                    </a:cubicBezTo>
                    <a:cubicBezTo>
                      <a:pt x="546461" y="788155"/>
                      <a:pt x="569841" y="776568"/>
                      <a:pt x="586144" y="753398"/>
                    </a:cubicBezTo>
                    <a:cubicBezTo>
                      <a:pt x="602448" y="730228"/>
                      <a:pt x="610599" y="696905"/>
                      <a:pt x="610599" y="653429"/>
                    </a:cubicBezTo>
                    <a:cubicBezTo>
                      <a:pt x="610599" y="566120"/>
                      <a:pt x="580739" y="522467"/>
                      <a:pt x="521021" y="522467"/>
                    </a:cubicBezTo>
                    <a:close/>
                    <a:moveTo>
                      <a:pt x="320367" y="922342"/>
                    </a:moveTo>
                    <a:cubicBezTo>
                      <a:pt x="309855" y="930345"/>
                      <a:pt x="298091" y="937690"/>
                      <a:pt x="285071" y="944378"/>
                    </a:cubicBezTo>
                    <a:cubicBezTo>
                      <a:pt x="272054" y="951067"/>
                      <a:pt x="258198" y="956561"/>
                      <a:pt x="243507" y="960861"/>
                    </a:cubicBezTo>
                    <a:lnTo>
                      <a:pt x="243507" y="1008516"/>
                    </a:lnTo>
                    <a:cubicBezTo>
                      <a:pt x="248525" y="1007919"/>
                      <a:pt x="253600" y="1006934"/>
                      <a:pt x="258736" y="1005561"/>
                    </a:cubicBezTo>
                    <a:cubicBezTo>
                      <a:pt x="263872" y="1004188"/>
                      <a:pt x="268829" y="1002515"/>
                      <a:pt x="273605" y="1000544"/>
                    </a:cubicBezTo>
                    <a:cubicBezTo>
                      <a:pt x="278383" y="998573"/>
                      <a:pt x="282892" y="996364"/>
                      <a:pt x="287132" y="993915"/>
                    </a:cubicBezTo>
                    <a:cubicBezTo>
                      <a:pt x="291372" y="991467"/>
                      <a:pt x="295045" y="988869"/>
                      <a:pt x="298151" y="986122"/>
                    </a:cubicBezTo>
                    <a:lnTo>
                      <a:pt x="298151" y="1184985"/>
                    </a:lnTo>
                    <a:lnTo>
                      <a:pt x="354585" y="1184985"/>
                    </a:lnTo>
                    <a:lnTo>
                      <a:pt x="354585" y="922342"/>
                    </a:lnTo>
                    <a:lnTo>
                      <a:pt x="320367" y="922342"/>
                    </a:lnTo>
                    <a:close/>
                    <a:moveTo>
                      <a:pt x="733142" y="922342"/>
                    </a:moveTo>
                    <a:cubicBezTo>
                      <a:pt x="722631" y="930345"/>
                      <a:pt x="710867" y="937690"/>
                      <a:pt x="697847" y="944378"/>
                    </a:cubicBezTo>
                    <a:cubicBezTo>
                      <a:pt x="684829" y="951067"/>
                      <a:pt x="670974" y="956561"/>
                      <a:pt x="656283" y="960861"/>
                    </a:cubicBezTo>
                    <a:lnTo>
                      <a:pt x="656283" y="1008516"/>
                    </a:lnTo>
                    <a:cubicBezTo>
                      <a:pt x="661301" y="1007919"/>
                      <a:pt x="666376" y="1006934"/>
                      <a:pt x="671512" y="1005561"/>
                    </a:cubicBezTo>
                    <a:cubicBezTo>
                      <a:pt x="676647" y="1004188"/>
                      <a:pt x="681605" y="1002515"/>
                      <a:pt x="686381" y="1000544"/>
                    </a:cubicBezTo>
                    <a:cubicBezTo>
                      <a:pt x="691159" y="998573"/>
                      <a:pt x="695668" y="996364"/>
                      <a:pt x="699908" y="993915"/>
                    </a:cubicBezTo>
                    <a:cubicBezTo>
                      <a:pt x="704148" y="991467"/>
                      <a:pt x="707821" y="988869"/>
                      <a:pt x="710927" y="986122"/>
                    </a:cubicBezTo>
                    <a:lnTo>
                      <a:pt x="710927" y="1184985"/>
                    </a:lnTo>
                    <a:lnTo>
                      <a:pt x="767360" y="1184985"/>
                    </a:lnTo>
                    <a:lnTo>
                      <a:pt x="767360" y="922342"/>
                    </a:lnTo>
                    <a:lnTo>
                      <a:pt x="733142" y="922342"/>
                    </a:lnTo>
                    <a:close/>
                    <a:moveTo>
                      <a:pt x="1145916" y="922342"/>
                    </a:moveTo>
                    <a:cubicBezTo>
                      <a:pt x="1135405" y="930345"/>
                      <a:pt x="1123641" y="937690"/>
                      <a:pt x="1110623" y="944378"/>
                    </a:cubicBezTo>
                    <a:cubicBezTo>
                      <a:pt x="1097604" y="951067"/>
                      <a:pt x="1083749" y="956561"/>
                      <a:pt x="1069058" y="960861"/>
                    </a:cubicBezTo>
                    <a:lnTo>
                      <a:pt x="1069058" y="1008516"/>
                    </a:lnTo>
                    <a:cubicBezTo>
                      <a:pt x="1074075" y="1007919"/>
                      <a:pt x="1079151" y="1006934"/>
                      <a:pt x="1084287" y="1005561"/>
                    </a:cubicBezTo>
                    <a:cubicBezTo>
                      <a:pt x="1089422" y="1004188"/>
                      <a:pt x="1094380" y="1002515"/>
                      <a:pt x="1099158" y="1000544"/>
                    </a:cubicBezTo>
                    <a:cubicBezTo>
                      <a:pt x="1103934" y="998573"/>
                      <a:pt x="1108443" y="996364"/>
                      <a:pt x="1112683" y="993915"/>
                    </a:cubicBezTo>
                    <a:cubicBezTo>
                      <a:pt x="1116923" y="991467"/>
                      <a:pt x="1120595" y="988869"/>
                      <a:pt x="1123701" y="986122"/>
                    </a:cubicBezTo>
                    <a:lnTo>
                      <a:pt x="1123701" y="1184985"/>
                    </a:lnTo>
                    <a:lnTo>
                      <a:pt x="1180135" y="1184985"/>
                    </a:lnTo>
                    <a:lnTo>
                      <a:pt x="1180135" y="922342"/>
                    </a:lnTo>
                    <a:lnTo>
                      <a:pt x="1145916" y="922342"/>
                    </a:lnTo>
                    <a:close/>
                    <a:moveTo>
                      <a:pt x="1558692" y="922342"/>
                    </a:moveTo>
                    <a:cubicBezTo>
                      <a:pt x="1548181" y="930345"/>
                      <a:pt x="1536416" y="937690"/>
                      <a:pt x="1523398" y="944378"/>
                    </a:cubicBezTo>
                    <a:cubicBezTo>
                      <a:pt x="1510380" y="951067"/>
                      <a:pt x="1496524" y="956561"/>
                      <a:pt x="1481834" y="960861"/>
                    </a:cubicBezTo>
                    <a:lnTo>
                      <a:pt x="1481834" y="1008516"/>
                    </a:lnTo>
                    <a:cubicBezTo>
                      <a:pt x="1486851" y="1007919"/>
                      <a:pt x="1491926" y="1006934"/>
                      <a:pt x="1497063" y="1005561"/>
                    </a:cubicBezTo>
                    <a:cubicBezTo>
                      <a:pt x="1502197" y="1004188"/>
                      <a:pt x="1507155" y="1002515"/>
                      <a:pt x="1511932" y="1000544"/>
                    </a:cubicBezTo>
                    <a:cubicBezTo>
                      <a:pt x="1516709" y="998573"/>
                      <a:pt x="1521219" y="996364"/>
                      <a:pt x="1525458" y="993915"/>
                    </a:cubicBezTo>
                    <a:cubicBezTo>
                      <a:pt x="1529698" y="991467"/>
                      <a:pt x="1533370" y="988869"/>
                      <a:pt x="1536476" y="986122"/>
                    </a:cubicBezTo>
                    <a:lnTo>
                      <a:pt x="1536476" y="1184985"/>
                    </a:lnTo>
                    <a:lnTo>
                      <a:pt x="1592911" y="1184985"/>
                    </a:lnTo>
                    <a:lnTo>
                      <a:pt x="1592911" y="922342"/>
                    </a:lnTo>
                    <a:lnTo>
                      <a:pt x="1558692" y="922342"/>
                    </a:lnTo>
                    <a:close/>
                    <a:moveTo>
                      <a:pt x="1971467" y="922342"/>
                    </a:moveTo>
                    <a:cubicBezTo>
                      <a:pt x="1960957" y="930345"/>
                      <a:pt x="1949191" y="937690"/>
                      <a:pt x="1936173" y="944378"/>
                    </a:cubicBezTo>
                    <a:cubicBezTo>
                      <a:pt x="1923155" y="951067"/>
                      <a:pt x="1909299" y="956561"/>
                      <a:pt x="1894609" y="960861"/>
                    </a:cubicBezTo>
                    <a:lnTo>
                      <a:pt x="1894609" y="1008516"/>
                    </a:lnTo>
                    <a:cubicBezTo>
                      <a:pt x="1899625" y="1007919"/>
                      <a:pt x="1904702" y="1006934"/>
                      <a:pt x="1909837" y="1005561"/>
                    </a:cubicBezTo>
                    <a:cubicBezTo>
                      <a:pt x="1914972" y="1004188"/>
                      <a:pt x="1919929" y="1002515"/>
                      <a:pt x="1924707" y="1000544"/>
                    </a:cubicBezTo>
                    <a:cubicBezTo>
                      <a:pt x="1929484" y="998573"/>
                      <a:pt x="1933994" y="996364"/>
                      <a:pt x="1938233" y="993915"/>
                    </a:cubicBezTo>
                    <a:cubicBezTo>
                      <a:pt x="1942473" y="991467"/>
                      <a:pt x="1946145" y="988869"/>
                      <a:pt x="1949251" y="986122"/>
                    </a:cubicBezTo>
                    <a:lnTo>
                      <a:pt x="1949251" y="1184985"/>
                    </a:lnTo>
                    <a:lnTo>
                      <a:pt x="2005686" y="1184985"/>
                    </a:lnTo>
                    <a:lnTo>
                      <a:pt x="2005686" y="922342"/>
                    </a:lnTo>
                    <a:lnTo>
                      <a:pt x="1971467" y="922342"/>
                    </a:lnTo>
                    <a:close/>
                    <a:moveTo>
                      <a:pt x="2183587" y="923776"/>
                    </a:moveTo>
                    <a:cubicBezTo>
                      <a:pt x="2152175" y="923776"/>
                      <a:pt x="2128198" y="935450"/>
                      <a:pt x="2111656" y="958801"/>
                    </a:cubicBezTo>
                    <a:cubicBezTo>
                      <a:pt x="2095114" y="982151"/>
                      <a:pt x="2086843" y="1016101"/>
                      <a:pt x="2086843" y="1060650"/>
                    </a:cubicBezTo>
                    <a:cubicBezTo>
                      <a:pt x="2086843" y="1146525"/>
                      <a:pt x="2117418" y="1189464"/>
                      <a:pt x="2178570" y="1189464"/>
                    </a:cubicBezTo>
                    <a:cubicBezTo>
                      <a:pt x="2209027" y="1189464"/>
                      <a:pt x="2232407" y="1177877"/>
                      <a:pt x="2248710" y="1154707"/>
                    </a:cubicBezTo>
                    <a:cubicBezTo>
                      <a:pt x="2265014" y="1131537"/>
                      <a:pt x="2273165" y="1098214"/>
                      <a:pt x="2273165" y="1054738"/>
                    </a:cubicBezTo>
                    <a:cubicBezTo>
                      <a:pt x="2273165" y="967429"/>
                      <a:pt x="2243306" y="923776"/>
                      <a:pt x="2183587" y="923776"/>
                    </a:cubicBezTo>
                    <a:close/>
                    <a:moveTo>
                      <a:pt x="2389974" y="923776"/>
                    </a:moveTo>
                    <a:cubicBezTo>
                      <a:pt x="2358563" y="923776"/>
                      <a:pt x="2334586" y="935450"/>
                      <a:pt x="2318044" y="958801"/>
                    </a:cubicBezTo>
                    <a:cubicBezTo>
                      <a:pt x="2301501" y="982151"/>
                      <a:pt x="2293230" y="1016101"/>
                      <a:pt x="2293230" y="1060650"/>
                    </a:cubicBezTo>
                    <a:cubicBezTo>
                      <a:pt x="2293230" y="1146525"/>
                      <a:pt x="2323806" y="1189464"/>
                      <a:pt x="2384958" y="1189464"/>
                    </a:cubicBezTo>
                    <a:cubicBezTo>
                      <a:pt x="2415415" y="1189464"/>
                      <a:pt x="2438795" y="1177877"/>
                      <a:pt x="2455097" y="1154707"/>
                    </a:cubicBezTo>
                    <a:cubicBezTo>
                      <a:pt x="2471401" y="1131537"/>
                      <a:pt x="2479552" y="1098214"/>
                      <a:pt x="2479552" y="1054738"/>
                    </a:cubicBezTo>
                    <a:cubicBezTo>
                      <a:pt x="2479552" y="967429"/>
                      <a:pt x="2449694" y="923776"/>
                      <a:pt x="2389974" y="923776"/>
                    </a:cubicBezTo>
                    <a:close/>
                    <a:moveTo>
                      <a:pt x="1759346" y="923776"/>
                    </a:moveTo>
                    <a:cubicBezTo>
                      <a:pt x="1727934" y="923776"/>
                      <a:pt x="1703958" y="935450"/>
                      <a:pt x="1687415" y="958801"/>
                    </a:cubicBezTo>
                    <a:cubicBezTo>
                      <a:pt x="1670873" y="982151"/>
                      <a:pt x="1662602" y="1016101"/>
                      <a:pt x="1662602" y="1060650"/>
                    </a:cubicBezTo>
                    <a:cubicBezTo>
                      <a:pt x="1662602" y="1146525"/>
                      <a:pt x="1693178" y="1189464"/>
                      <a:pt x="1754330" y="1189464"/>
                    </a:cubicBezTo>
                    <a:cubicBezTo>
                      <a:pt x="1784787" y="1189464"/>
                      <a:pt x="1808167" y="1177877"/>
                      <a:pt x="1824469" y="1154707"/>
                    </a:cubicBezTo>
                    <a:cubicBezTo>
                      <a:pt x="1840773" y="1131537"/>
                      <a:pt x="1848924" y="1098214"/>
                      <a:pt x="1848924" y="1054738"/>
                    </a:cubicBezTo>
                    <a:cubicBezTo>
                      <a:pt x="1848924" y="967429"/>
                      <a:pt x="1819065" y="923776"/>
                      <a:pt x="1759346" y="923776"/>
                    </a:cubicBezTo>
                    <a:close/>
                    <a:moveTo>
                      <a:pt x="1346570" y="923776"/>
                    </a:moveTo>
                    <a:cubicBezTo>
                      <a:pt x="1315159" y="923776"/>
                      <a:pt x="1291181" y="935450"/>
                      <a:pt x="1274640" y="958801"/>
                    </a:cubicBezTo>
                    <a:cubicBezTo>
                      <a:pt x="1258097" y="982151"/>
                      <a:pt x="1249826" y="1016101"/>
                      <a:pt x="1249826" y="1060650"/>
                    </a:cubicBezTo>
                    <a:cubicBezTo>
                      <a:pt x="1249826" y="1146525"/>
                      <a:pt x="1280402" y="1189464"/>
                      <a:pt x="1341554" y="1189464"/>
                    </a:cubicBezTo>
                    <a:cubicBezTo>
                      <a:pt x="1372011" y="1189464"/>
                      <a:pt x="1395391" y="1177877"/>
                      <a:pt x="1411693" y="1154707"/>
                    </a:cubicBezTo>
                    <a:cubicBezTo>
                      <a:pt x="1427997" y="1131537"/>
                      <a:pt x="1436148" y="1098214"/>
                      <a:pt x="1436148" y="1054738"/>
                    </a:cubicBezTo>
                    <a:cubicBezTo>
                      <a:pt x="1436148" y="967429"/>
                      <a:pt x="1406290" y="923776"/>
                      <a:pt x="1346570" y="923776"/>
                    </a:cubicBezTo>
                    <a:close/>
                    <a:moveTo>
                      <a:pt x="933796" y="923776"/>
                    </a:moveTo>
                    <a:cubicBezTo>
                      <a:pt x="902385" y="923776"/>
                      <a:pt x="878406" y="935450"/>
                      <a:pt x="861866" y="958801"/>
                    </a:cubicBezTo>
                    <a:cubicBezTo>
                      <a:pt x="845323" y="982151"/>
                      <a:pt x="837052" y="1016101"/>
                      <a:pt x="837052" y="1060650"/>
                    </a:cubicBezTo>
                    <a:cubicBezTo>
                      <a:pt x="837052" y="1146525"/>
                      <a:pt x="867628" y="1189464"/>
                      <a:pt x="928780" y="1189464"/>
                    </a:cubicBezTo>
                    <a:cubicBezTo>
                      <a:pt x="959236" y="1189464"/>
                      <a:pt x="982616" y="1177877"/>
                      <a:pt x="998919" y="1154707"/>
                    </a:cubicBezTo>
                    <a:cubicBezTo>
                      <a:pt x="1015223" y="1131537"/>
                      <a:pt x="1023373" y="1098214"/>
                      <a:pt x="1023373" y="1054738"/>
                    </a:cubicBezTo>
                    <a:cubicBezTo>
                      <a:pt x="1023373" y="967429"/>
                      <a:pt x="993514" y="923776"/>
                      <a:pt x="933796" y="923776"/>
                    </a:cubicBezTo>
                    <a:close/>
                    <a:moveTo>
                      <a:pt x="521021" y="923776"/>
                    </a:moveTo>
                    <a:cubicBezTo>
                      <a:pt x="489610" y="923776"/>
                      <a:pt x="465632" y="935450"/>
                      <a:pt x="449091" y="958801"/>
                    </a:cubicBezTo>
                    <a:cubicBezTo>
                      <a:pt x="432548" y="982151"/>
                      <a:pt x="424277" y="1016101"/>
                      <a:pt x="424277" y="1060650"/>
                    </a:cubicBezTo>
                    <a:cubicBezTo>
                      <a:pt x="424277" y="1146525"/>
                      <a:pt x="454853" y="1189464"/>
                      <a:pt x="516005" y="1189464"/>
                    </a:cubicBezTo>
                    <a:cubicBezTo>
                      <a:pt x="546461" y="1189464"/>
                      <a:pt x="569841" y="1177877"/>
                      <a:pt x="586144" y="1154707"/>
                    </a:cubicBezTo>
                    <a:cubicBezTo>
                      <a:pt x="602448" y="1131537"/>
                      <a:pt x="610599" y="1098214"/>
                      <a:pt x="610599" y="1054738"/>
                    </a:cubicBezTo>
                    <a:cubicBezTo>
                      <a:pt x="610599" y="967429"/>
                      <a:pt x="580739" y="923776"/>
                      <a:pt x="521021" y="923776"/>
                    </a:cubicBezTo>
                    <a:close/>
                    <a:moveTo>
                      <a:pt x="113979" y="1312185"/>
                    </a:moveTo>
                    <a:cubicBezTo>
                      <a:pt x="103468" y="1320188"/>
                      <a:pt x="91703" y="1327534"/>
                      <a:pt x="78685" y="1334222"/>
                    </a:cubicBezTo>
                    <a:cubicBezTo>
                      <a:pt x="65666" y="1340910"/>
                      <a:pt x="51811" y="1346404"/>
                      <a:pt x="37120" y="1350704"/>
                    </a:cubicBezTo>
                    <a:lnTo>
                      <a:pt x="37120" y="1398359"/>
                    </a:lnTo>
                    <a:cubicBezTo>
                      <a:pt x="42138" y="1397762"/>
                      <a:pt x="47213" y="1396778"/>
                      <a:pt x="52349" y="1395404"/>
                    </a:cubicBezTo>
                    <a:cubicBezTo>
                      <a:pt x="57484" y="1394031"/>
                      <a:pt x="62442" y="1392357"/>
                      <a:pt x="67219" y="1390387"/>
                    </a:cubicBezTo>
                    <a:cubicBezTo>
                      <a:pt x="71996" y="1388416"/>
                      <a:pt x="76505" y="1386207"/>
                      <a:pt x="80745" y="1383758"/>
                    </a:cubicBezTo>
                    <a:cubicBezTo>
                      <a:pt x="84985" y="1381310"/>
                      <a:pt x="88657" y="1378712"/>
                      <a:pt x="91763" y="1375965"/>
                    </a:cubicBezTo>
                    <a:lnTo>
                      <a:pt x="91763" y="1574828"/>
                    </a:lnTo>
                    <a:lnTo>
                      <a:pt x="148197" y="1574828"/>
                    </a:lnTo>
                    <a:lnTo>
                      <a:pt x="148197" y="1312185"/>
                    </a:lnTo>
                    <a:lnTo>
                      <a:pt x="113979" y="1312185"/>
                    </a:lnTo>
                    <a:close/>
                    <a:moveTo>
                      <a:pt x="526754" y="1312185"/>
                    </a:moveTo>
                    <a:cubicBezTo>
                      <a:pt x="516243" y="1320188"/>
                      <a:pt x="504478" y="1327534"/>
                      <a:pt x="491460" y="1334222"/>
                    </a:cubicBezTo>
                    <a:cubicBezTo>
                      <a:pt x="478441" y="1340910"/>
                      <a:pt x="464586" y="1346404"/>
                      <a:pt x="449895" y="1350704"/>
                    </a:cubicBezTo>
                    <a:lnTo>
                      <a:pt x="449895" y="1398359"/>
                    </a:lnTo>
                    <a:cubicBezTo>
                      <a:pt x="454913" y="1397762"/>
                      <a:pt x="459988" y="1396778"/>
                      <a:pt x="465124" y="1395404"/>
                    </a:cubicBezTo>
                    <a:cubicBezTo>
                      <a:pt x="470259" y="1394031"/>
                      <a:pt x="475217" y="1392357"/>
                      <a:pt x="479993" y="1390387"/>
                    </a:cubicBezTo>
                    <a:cubicBezTo>
                      <a:pt x="484771" y="1388416"/>
                      <a:pt x="489280" y="1386207"/>
                      <a:pt x="493520" y="1383758"/>
                    </a:cubicBezTo>
                    <a:cubicBezTo>
                      <a:pt x="497760" y="1381310"/>
                      <a:pt x="501432" y="1378712"/>
                      <a:pt x="504538" y="1375965"/>
                    </a:cubicBezTo>
                    <a:lnTo>
                      <a:pt x="504538" y="1574828"/>
                    </a:lnTo>
                    <a:lnTo>
                      <a:pt x="560972" y="1574828"/>
                    </a:lnTo>
                    <a:lnTo>
                      <a:pt x="560972" y="1312185"/>
                    </a:lnTo>
                    <a:lnTo>
                      <a:pt x="526754" y="1312185"/>
                    </a:lnTo>
                    <a:close/>
                    <a:moveTo>
                      <a:pt x="939530" y="1312185"/>
                    </a:moveTo>
                    <a:cubicBezTo>
                      <a:pt x="929018" y="1320188"/>
                      <a:pt x="917254" y="1327534"/>
                      <a:pt x="904234" y="1334222"/>
                    </a:cubicBezTo>
                    <a:cubicBezTo>
                      <a:pt x="891217" y="1340910"/>
                      <a:pt x="877362" y="1346404"/>
                      <a:pt x="862671" y="1350704"/>
                    </a:cubicBezTo>
                    <a:lnTo>
                      <a:pt x="862671" y="1398359"/>
                    </a:lnTo>
                    <a:cubicBezTo>
                      <a:pt x="867688" y="1397762"/>
                      <a:pt x="872763" y="1396778"/>
                      <a:pt x="877899" y="1395404"/>
                    </a:cubicBezTo>
                    <a:cubicBezTo>
                      <a:pt x="883035" y="1394031"/>
                      <a:pt x="887992" y="1392357"/>
                      <a:pt x="892770" y="1390387"/>
                    </a:cubicBezTo>
                    <a:cubicBezTo>
                      <a:pt x="897546" y="1388416"/>
                      <a:pt x="902056" y="1386207"/>
                      <a:pt x="906296" y="1383758"/>
                    </a:cubicBezTo>
                    <a:cubicBezTo>
                      <a:pt x="910535" y="1381310"/>
                      <a:pt x="914208" y="1378712"/>
                      <a:pt x="917314" y="1375965"/>
                    </a:cubicBezTo>
                    <a:lnTo>
                      <a:pt x="917314" y="1574828"/>
                    </a:lnTo>
                    <a:lnTo>
                      <a:pt x="973748" y="1574828"/>
                    </a:lnTo>
                    <a:lnTo>
                      <a:pt x="973748" y="1312185"/>
                    </a:lnTo>
                    <a:lnTo>
                      <a:pt x="939530" y="1312185"/>
                    </a:lnTo>
                    <a:close/>
                    <a:moveTo>
                      <a:pt x="1558692" y="1312185"/>
                    </a:moveTo>
                    <a:cubicBezTo>
                      <a:pt x="1548181" y="1320188"/>
                      <a:pt x="1536416" y="1327534"/>
                      <a:pt x="1523398" y="1334222"/>
                    </a:cubicBezTo>
                    <a:cubicBezTo>
                      <a:pt x="1510380" y="1340910"/>
                      <a:pt x="1496524" y="1346404"/>
                      <a:pt x="1481834" y="1350704"/>
                    </a:cubicBezTo>
                    <a:lnTo>
                      <a:pt x="1481834" y="1398359"/>
                    </a:lnTo>
                    <a:cubicBezTo>
                      <a:pt x="1486851" y="1397762"/>
                      <a:pt x="1491926" y="1396778"/>
                      <a:pt x="1497063" y="1395404"/>
                    </a:cubicBezTo>
                    <a:cubicBezTo>
                      <a:pt x="1502197" y="1394031"/>
                      <a:pt x="1507155" y="1392357"/>
                      <a:pt x="1511932" y="1390387"/>
                    </a:cubicBezTo>
                    <a:cubicBezTo>
                      <a:pt x="1516709" y="1388416"/>
                      <a:pt x="1521219" y="1386207"/>
                      <a:pt x="1525458" y="1383758"/>
                    </a:cubicBezTo>
                    <a:cubicBezTo>
                      <a:pt x="1529698" y="1381310"/>
                      <a:pt x="1533370" y="1378712"/>
                      <a:pt x="1536476" y="1375965"/>
                    </a:cubicBezTo>
                    <a:lnTo>
                      <a:pt x="1536476" y="1574828"/>
                    </a:lnTo>
                    <a:lnTo>
                      <a:pt x="1592911" y="1574828"/>
                    </a:lnTo>
                    <a:lnTo>
                      <a:pt x="1592911" y="1312185"/>
                    </a:lnTo>
                    <a:lnTo>
                      <a:pt x="1558692" y="1312185"/>
                    </a:lnTo>
                    <a:close/>
                    <a:moveTo>
                      <a:pt x="1971467" y="1312185"/>
                    </a:moveTo>
                    <a:cubicBezTo>
                      <a:pt x="1960957" y="1320188"/>
                      <a:pt x="1949191" y="1327534"/>
                      <a:pt x="1936173" y="1334222"/>
                    </a:cubicBezTo>
                    <a:cubicBezTo>
                      <a:pt x="1923155" y="1340910"/>
                      <a:pt x="1909299" y="1346404"/>
                      <a:pt x="1894609" y="1350704"/>
                    </a:cubicBezTo>
                    <a:lnTo>
                      <a:pt x="1894609" y="1398359"/>
                    </a:lnTo>
                    <a:cubicBezTo>
                      <a:pt x="1899625" y="1397762"/>
                      <a:pt x="1904702" y="1396778"/>
                      <a:pt x="1909837" y="1395404"/>
                    </a:cubicBezTo>
                    <a:cubicBezTo>
                      <a:pt x="1914972" y="1394031"/>
                      <a:pt x="1919929" y="1392357"/>
                      <a:pt x="1924707" y="1390387"/>
                    </a:cubicBezTo>
                    <a:cubicBezTo>
                      <a:pt x="1929484" y="1388416"/>
                      <a:pt x="1933994" y="1386207"/>
                      <a:pt x="1938233" y="1383758"/>
                    </a:cubicBezTo>
                    <a:cubicBezTo>
                      <a:pt x="1942473" y="1381310"/>
                      <a:pt x="1946145" y="1378712"/>
                      <a:pt x="1949251" y="1375965"/>
                    </a:cubicBezTo>
                    <a:lnTo>
                      <a:pt x="1949251" y="1574828"/>
                    </a:lnTo>
                    <a:lnTo>
                      <a:pt x="2005686" y="1574828"/>
                    </a:lnTo>
                    <a:lnTo>
                      <a:pt x="2005686" y="1312185"/>
                    </a:lnTo>
                    <a:lnTo>
                      <a:pt x="1971467" y="1312185"/>
                    </a:lnTo>
                    <a:close/>
                    <a:moveTo>
                      <a:pt x="2183587" y="1313619"/>
                    </a:moveTo>
                    <a:cubicBezTo>
                      <a:pt x="2152175" y="1313619"/>
                      <a:pt x="2128198" y="1325293"/>
                      <a:pt x="2111656" y="1348643"/>
                    </a:cubicBezTo>
                    <a:cubicBezTo>
                      <a:pt x="2095114" y="1371994"/>
                      <a:pt x="2086843" y="1405944"/>
                      <a:pt x="2086843" y="1450493"/>
                    </a:cubicBezTo>
                    <a:cubicBezTo>
                      <a:pt x="2086843" y="1536368"/>
                      <a:pt x="2117418" y="1579307"/>
                      <a:pt x="2178570" y="1579307"/>
                    </a:cubicBezTo>
                    <a:cubicBezTo>
                      <a:pt x="2209027" y="1579307"/>
                      <a:pt x="2232407" y="1567721"/>
                      <a:pt x="2248710" y="1544550"/>
                    </a:cubicBezTo>
                    <a:cubicBezTo>
                      <a:pt x="2265014" y="1521380"/>
                      <a:pt x="2273165" y="1488057"/>
                      <a:pt x="2273165" y="1444581"/>
                    </a:cubicBezTo>
                    <a:cubicBezTo>
                      <a:pt x="2273165" y="1357273"/>
                      <a:pt x="2243306" y="1313619"/>
                      <a:pt x="2183587" y="1313619"/>
                    </a:cubicBezTo>
                    <a:close/>
                    <a:moveTo>
                      <a:pt x="2389974" y="1313619"/>
                    </a:moveTo>
                    <a:cubicBezTo>
                      <a:pt x="2358563" y="1313619"/>
                      <a:pt x="2334586" y="1325293"/>
                      <a:pt x="2318044" y="1348643"/>
                    </a:cubicBezTo>
                    <a:cubicBezTo>
                      <a:pt x="2301501" y="1371994"/>
                      <a:pt x="2293230" y="1405944"/>
                      <a:pt x="2293230" y="1450493"/>
                    </a:cubicBezTo>
                    <a:cubicBezTo>
                      <a:pt x="2293230" y="1536368"/>
                      <a:pt x="2323806" y="1579307"/>
                      <a:pt x="2384958" y="1579307"/>
                    </a:cubicBezTo>
                    <a:cubicBezTo>
                      <a:pt x="2415415" y="1579307"/>
                      <a:pt x="2438795" y="1567721"/>
                      <a:pt x="2455097" y="1544550"/>
                    </a:cubicBezTo>
                    <a:cubicBezTo>
                      <a:pt x="2471401" y="1521380"/>
                      <a:pt x="2479552" y="1488057"/>
                      <a:pt x="2479552" y="1444581"/>
                    </a:cubicBezTo>
                    <a:cubicBezTo>
                      <a:pt x="2479552" y="1357273"/>
                      <a:pt x="2449694" y="1313619"/>
                      <a:pt x="2389974" y="1313619"/>
                    </a:cubicBezTo>
                    <a:close/>
                    <a:moveTo>
                      <a:pt x="1759346" y="1313619"/>
                    </a:moveTo>
                    <a:cubicBezTo>
                      <a:pt x="1727934" y="1313619"/>
                      <a:pt x="1703958" y="1325293"/>
                      <a:pt x="1687415" y="1348643"/>
                    </a:cubicBezTo>
                    <a:cubicBezTo>
                      <a:pt x="1670873" y="1371994"/>
                      <a:pt x="1662602" y="1405944"/>
                      <a:pt x="1662602" y="1450493"/>
                    </a:cubicBezTo>
                    <a:cubicBezTo>
                      <a:pt x="1662602" y="1536368"/>
                      <a:pt x="1693178" y="1579307"/>
                      <a:pt x="1754330" y="1579307"/>
                    </a:cubicBezTo>
                    <a:cubicBezTo>
                      <a:pt x="1784787" y="1579307"/>
                      <a:pt x="1808167" y="1567721"/>
                      <a:pt x="1824469" y="1544550"/>
                    </a:cubicBezTo>
                    <a:cubicBezTo>
                      <a:pt x="1840773" y="1521380"/>
                      <a:pt x="1848924" y="1488057"/>
                      <a:pt x="1848924" y="1444581"/>
                    </a:cubicBezTo>
                    <a:cubicBezTo>
                      <a:pt x="1848924" y="1357273"/>
                      <a:pt x="1819065" y="1313619"/>
                      <a:pt x="1759346" y="1313619"/>
                    </a:cubicBezTo>
                    <a:close/>
                    <a:moveTo>
                      <a:pt x="1140183" y="1313619"/>
                    </a:moveTo>
                    <a:cubicBezTo>
                      <a:pt x="1108771" y="1313619"/>
                      <a:pt x="1084794" y="1325293"/>
                      <a:pt x="1068252" y="1348643"/>
                    </a:cubicBezTo>
                    <a:cubicBezTo>
                      <a:pt x="1051711" y="1371994"/>
                      <a:pt x="1043439" y="1405944"/>
                      <a:pt x="1043439" y="1450493"/>
                    </a:cubicBezTo>
                    <a:cubicBezTo>
                      <a:pt x="1043439" y="1536368"/>
                      <a:pt x="1074015" y="1579307"/>
                      <a:pt x="1135167" y="1579307"/>
                    </a:cubicBezTo>
                    <a:cubicBezTo>
                      <a:pt x="1165624" y="1579307"/>
                      <a:pt x="1189003" y="1567721"/>
                      <a:pt x="1205306" y="1544550"/>
                    </a:cubicBezTo>
                    <a:cubicBezTo>
                      <a:pt x="1221610" y="1521380"/>
                      <a:pt x="1229761" y="1488057"/>
                      <a:pt x="1229761" y="1444581"/>
                    </a:cubicBezTo>
                    <a:cubicBezTo>
                      <a:pt x="1229761" y="1357273"/>
                      <a:pt x="1199902" y="1313619"/>
                      <a:pt x="1140183" y="1313619"/>
                    </a:cubicBezTo>
                    <a:close/>
                    <a:moveTo>
                      <a:pt x="1346570" y="1313619"/>
                    </a:moveTo>
                    <a:cubicBezTo>
                      <a:pt x="1315159" y="1313619"/>
                      <a:pt x="1291181" y="1325293"/>
                      <a:pt x="1274640" y="1348643"/>
                    </a:cubicBezTo>
                    <a:cubicBezTo>
                      <a:pt x="1258097" y="1371994"/>
                      <a:pt x="1249826" y="1405944"/>
                      <a:pt x="1249826" y="1450493"/>
                    </a:cubicBezTo>
                    <a:cubicBezTo>
                      <a:pt x="1249826" y="1536368"/>
                      <a:pt x="1280402" y="1579307"/>
                      <a:pt x="1341554" y="1579307"/>
                    </a:cubicBezTo>
                    <a:cubicBezTo>
                      <a:pt x="1372011" y="1579307"/>
                      <a:pt x="1395391" y="1567721"/>
                      <a:pt x="1411693" y="1544550"/>
                    </a:cubicBezTo>
                    <a:cubicBezTo>
                      <a:pt x="1427997" y="1521380"/>
                      <a:pt x="1436148" y="1488057"/>
                      <a:pt x="1436148" y="1444581"/>
                    </a:cubicBezTo>
                    <a:cubicBezTo>
                      <a:pt x="1436148" y="1357273"/>
                      <a:pt x="1406290" y="1313619"/>
                      <a:pt x="1346570" y="1313619"/>
                    </a:cubicBezTo>
                    <a:close/>
                    <a:moveTo>
                      <a:pt x="727409" y="1313619"/>
                    </a:moveTo>
                    <a:cubicBezTo>
                      <a:pt x="695997" y="1313619"/>
                      <a:pt x="672020" y="1325293"/>
                      <a:pt x="655478" y="1348643"/>
                    </a:cubicBezTo>
                    <a:cubicBezTo>
                      <a:pt x="638936" y="1371994"/>
                      <a:pt x="630664" y="1405944"/>
                      <a:pt x="630664" y="1450493"/>
                    </a:cubicBezTo>
                    <a:cubicBezTo>
                      <a:pt x="630664" y="1536368"/>
                      <a:pt x="661240" y="1579307"/>
                      <a:pt x="722392" y="1579307"/>
                    </a:cubicBezTo>
                    <a:cubicBezTo>
                      <a:pt x="752849" y="1579307"/>
                      <a:pt x="776229" y="1567721"/>
                      <a:pt x="792531" y="1544550"/>
                    </a:cubicBezTo>
                    <a:cubicBezTo>
                      <a:pt x="808835" y="1521380"/>
                      <a:pt x="816986" y="1488057"/>
                      <a:pt x="816986" y="1444581"/>
                    </a:cubicBezTo>
                    <a:cubicBezTo>
                      <a:pt x="816986" y="1357273"/>
                      <a:pt x="787126" y="1313619"/>
                      <a:pt x="727409" y="1313619"/>
                    </a:cubicBezTo>
                    <a:close/>
                    <a:moveTo>
                      <a:pt x="314633" y="1313619"/>
                    </a:moveTo>
                    <a:cubicBezTo>
                      <a:pt x="283221" y="1313619"/>
                      <a:pt x="259243" y="1325293"/>
                      <a:pt x="242702" y="1348643"/>
                    </a:cubicBezTo>
                    <a:cubicBezTo>
                      <a:pt x="226160" y="1371994"/>
                      <a:pt x="217888" y="1405944"/>
                      <a:pt x="217888" y="1450493"/>
                    </a:cubicBezTo>
                    <a:cubicBezTo>
                      <a:pt x="217888" y="1536368"/>
                      <a:pt x="248465" y="1579307"/>
                      <a:pt x="309617" y="1579307"/>
                    </a:cubicBezTo>
                    <a:cubicBezTo>
                      <a:pt x="340073" y="1579307"/>
                      <a:pt x="363453" y="1567721"/>
                      <a:pt x="379755" y="1544550"/>
                    </a:cubicBezTo>
                    <a:cubicBezTo>
                      <a:pt x="396059" y="1521380"/>
                      <a:pt x="404210" y="1488057"/>
                      <a:pt x="404210" y="1444581"/>
                    </a:cubicBezTo>
                    <a:cubicBezTo>
                      <a:pt x="404210" y="1357273"/>
                      <a:pt x="374352" y="1313619"/>
                      <a:pt x="314633" y="1313619"/>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5" name="Freeform: Shape 368">
                <a:extLst>
                  <a:ext uri="{FF2B5EF4-FFF2-40B4-BE49-F238E27FC236}">
                    <a16:creationId xmlns:a16="http://schemas.microsoft.com/office/drawing/2014/main" id="{F7DC5305-025C-8048-91E4-0B155ACF352E}"/>
                  </a:ext>
                </a:extLst>
              </p:cNvPr>
              <p:cNvSpPr/>
              <p:nvPr/>
            </p:nvSpPr>
            <p:spPr bwMode="auto">
              <a:xfrm>
                <a:off x="-1487058"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6" name="Freeform: Shape 369">
                <a:extLst>
                  <a:ext uri="{FF2B5EF4-FFF2-40B4-BE49-F238E27FC236}">
                    <a16:creationId xmlns:a16="http://schemas.microsoft.com/office/drawing/2014/main" id="{26E91E51-F01D-4D4E-892F-25AC03470D1C}"/>
                  </a:ext>
                </a:extLst>
              </p:cNvPr>
              <p:cNvSpPr/>
              <p:nvPr/>
            </p:nvSpPr>
            <p:spPr bwMode="auto">
              <a:xfrm>
                <a:off x="-1074282"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7" name="Freeform: Shape 370">
                <a:extLst>
                  <a:ext uri="{FF2B5EF4-FFF2-40B4-BE49-F238E27FC236}">
                    <a16:creationId xmlns:a16="http://schemas.microsoft.com/office/drawing/2014/main" id="{4AEC8C18-AAF5-F74F-8A2D-2742CCEEFC5C}"/>
                  </a:ext>
                </a:extLst>
              </p:cNvPr>
              <p:cNvSpPr/>
              <p:nvPr/>
            </p:nvSpPr>
            <p:spPr bwMode="auto">
              <a:xfrm>
                <a:off x="-867895"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8" name="Freeform: Shape 371">
                <a:extLst>
                  <a:ext uri="{FF2B5EF4-FFF2-40B4-BE49-F238E27FC236}">
                    <a16:creationId xmlns:a16="http://schemas.microsoft.com/office/drawing/2014/main" id="{E45A805C-70EB-E44F-8ABA-0FBDF463EF1A}"/>
                  </a:ext>
                </a:extLst>
              </p:cNvPr>
              <p:cNvSpPr/>
              <p:nvPr/>
            </p:nvSpPr>
            <p:spPr bwMode="auto">
              <a:xfrm>
                <a:off x="-455119"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69" name="Freeform: Shape 372">
                <a:extLst>
                  <a:ext uri="{FF2B5EF4-FFF2-40B4-BE49-F238E27FC236}">
                    <a16:creationId xmlns:a16="http://schemas.microsoft.com/office/drawing/2014/main" id="{FD382021-770C-B646-A4B7-BADECFC47EB8}"/>
                  </a:ext>
                </a:extLst>
              </p:cNvPr>
              <p:cNvSpPr/>
              <p:nvPr/>
            </p:nvSpPr>
            <p:spPr bwMode="auto">
              <a:xfrm>
                <a:off x="-42344"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0" name="Freeform: Shape 373">
                <a:extLst>
                  <a:ext uri="{FF2B5EF4-FFF2-40B4-BE49-F238E27FC236}">
                    <a16:creationId xmlns:a16="http://schemas.microsoft.com/office/drawing/2014/main" id="{05A13413-41F1-224F-B97F-0AEC7C953936}"/>
                  </a:ext>
                </a:extLst>
              </p:cNvPr>
              <p:cNvSpPr/>
              <p:nvPr/>
            </p:nvSpPr>
            <p:spPr bwMode="auto">
              <a:xfrm>
                <a:off x="164044" y="4279070"/>
                <a:ext cx="54394" cy="24974"/>
              </a:xfrm>
              <a:custGeom>
                <a:avLst/>
                <a:gdLst>
                  <a:gd name="connsiteX0" fmla="*/ 28001 w 54394"/>
                  <a:gd name="connsiteY0" fmla="*/ 0 h 24974"/>
                  <a:gd name="connsiteX1" fmla="*/ 53800 w 54394"/>
                  <a:gd name="connsiteY1" fmla="*/ 22395 h 24974"/>
                  <a:gd name="connsiteX2" fmla="*/ 54394 w 54394"/>
                  <a:gd name="connsiteY2" fmla="*/ 24974 h 24974"/>
                  <a:gd name="connsiteX3" fmla="*/ 0 w 54394"/>
                  <a:gd name="connsiteY3" fmla="*/ 24974 h 24974"/>
                  <a:gd name="connsiteX4" fmla="*/ 456 w 54394"/>
                  <a:gd name="connsiteY4" fmla="*/ 23066 h 24974"/>
                  <a:gd name="connsiteX5" fmla="*/ 28001 w 54394"/>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4" h="24974">
                    <a:moveTo>
                      <a:pt x="28001" y="0"/>
                    </a:moveTo>
                    <a:cubicBezTo>
                      <a:pt x="39467" y="0"/>
                      <a:pt x="48067" y="7465"/>
                      <a:pt x="53800" y="22395"/>
                    </a:cubicBezTo>
                    <a:lnTo>
                      <a:pt x="54394" y="24974"/>
                    </a:lnTo>
                    <a:lnTo>
                      <a:pt x="0" y="24974"/>
                    </a:lnTo>
                    <a:lnTo>
                      <a:pt x="456" y="23066"/>
                    </a:lnTo>
                    <a:cubicBezTo>
                      <a:pt x="6577" y="7689"/>
                      <a:pt x="15759" y="0"/>
                      <a:pt x="28001"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1" name="Freeform: Shape 374">
                <a:extLst>
                  <a:ext uri="{FF2B5EF4-FFF2-40B4-BE49-F238E27FC236}">
                    <a16:creationId xmlns:a16="http://schemas.microsoft.com/office/drawing/2014/main" id="{5689D81C-8329-2441-B8B5-6E79A1FA2A27}"/>
                  </a:ext>
                </a:extLst>
              </p:cNvPr>
              <p:cNvSpPr/>
              <p:nvPr/>
            </p:nvSpPr>
            <p:spPr bwMode="auto">
              <a:xfrm>
                <a:off x="588284" y="4279070"/>
                <a:ext cx="52659" cy="24974"/>
              </a:xfrm>
              <a:custGeom>
                <a:avLst/>
                <a:gdLst>
                  <a:gd name="connsiteX0" fmla="*/ 28002 w 52659"/>
                  <a:gd name="connsiteY0" fmla="*/ 0 h 24974"/>
                  <a:gd name="connsiteX1" fmla="*/ 48963 w 52659"/>
                  <a:gd name="connsiteY1" fmla="*/ 12597 h 24974"/>
                  <a:gd name="connsiteX2" fmla="*/ 52659 w 52659"/>
                  <a:gd name="connsiteY2" fmla="*/ 24974 h 24974"/>
                  <a:gd name="connsiteX3" fmla="*/ 0 w 52659"/>
                  <a:gd name="connsiteY3" fmla="*/ 24974 h 24974"/>
                  <a:gd name="connsiteX4" fmla="*/ 456 w 52659"/>
                  <a:gd name="connsiteY4" fmla="*/ 23066 h 24974"/>
                  <a:gd name="connsiteX5" fmla="*/ 28002 w 52659"/>
                  <a:gd name="connsiteY5" fmla="*/ 0 h 2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59" h="24974">
                    <a:moveTo>
                      <a:pt x="28002" y="0"/>
                    </a:moveTo>
                    <a:cubicBezTo>
                      <a:pt x="36601" y="0"/>
                      <a:pt x="43588" y="4199"/>
                      <a:pt x="48963" y="12597"/>
                    </a:cubicBezTo>
                    <a:lnTo>
                      <a:pt x="52659" y="24974"/>
                    </a:lnTo>
                    <a:lnTo>
                      <a:pt x="0" y="24974"/>
                    </a:lnTo>
                    <a:lnTo>
                      <a:pt x="456" y="23066"/>
                    </a:lnTo>
                    <a:cubicBezTo>
                      <a:pt x="6577" y="7689"/>
                      <a:pt x="15759" y="0"/>
                      <a:pt x="28002"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grpSp>
      <p:grpSp>
        <p:nvGrpSpPr>
          <p:cNvPr id="172" name="Group 375">
            <a:extLst>
              <a:ext uri="{FF2B5EF4-FFF2-40B4-BE49-F238E27FC236}">
                <a16:creationId xmlns:a16="http://schemas.microsoft.com/office/drawing/2014/main" id="{8FBC8C09-A7D7-5244-B688-97DC5418C15E}"/>
              </a:ext>
            </a:extLst>
          </p:cNvPr>
          <p:cNvGrpSpPr/>
          <p:nvPr/>
        </p:nvGrpSpPr>
        <p:grpSpPr>
          <a:xfrm>
            <a:off x="7177705" y="1883392"/>
            <a:ext cx="2985154" cy="2094587"/>
            <a:chOff x="6756320" y="1910687"/>
            <a:chExt cx="3831312" cy="2688310"/>
          </a:xfrm>
          <a:solidFill>
            <a:schemeClr val="tx2"/>
          </a:solidFill>
        </p:grpSpPr>
        <p:sp>
          <p:nvSpPr>
            <p:cNvPr id="173" name="Freeform: Shape 376">
              <a:extLst>
                <a:ext uri="{FF2B5EF4-FFF2-40B4-BE49-F238E27FC236}">
                  <a16:creationId xmlns:a16="http://schemas.microsoft.com/office/drawing/2014/main" id="{E4271788-F50B-2D41-A2AA-E0B8B4ED6EE1}"/>
                </a:ext>
              </a:extLst>
            </p:cNvPr>
            <p:cNvSpPr/>
            <p:nvPr/>
          </p:nvSpPr>
          <p:spPr bwMode="auto">
            <a:xfrm>
              <a:off x="6756320" y="1910687"/>
              <a:ext cx="3831312" cy="2688310"/>
            </a:xfrm>
            <a:custGeom>
              <a:avLst/>
              <a:gdLst>
                <a:gd name="connsiteX0" fmla="*/ 1915656 w 3831312"/>
                <a:gd name="connsiteY0" fmla="*/ 0 h 2688310"/>
                <a:gd name="connsiteX1" fmla="*/ 1929648 w 3831312"/>
                <a:gd name="connsiteY1" fmla="*/ 706 h 2688310"/>
                <a:gd name="connsiteX2" fmla="*/ 1919280 w 3831312"/>
                <a:gd name="connsiteY2" fmla="*/ 9669 h 2688310"/>
                <a:gd name="connsiteX3" fmla="*/ 1894466 w 3831312"/>
                <a:gd name="connsiteY3" fmla="*/ 111519 h 2688310"/>
                <a:gd name="connsiteX4" fmla="*/ 1986194 w 3831312"/>
                <a:gd name="connsiteY4" fmla="*/ 240333 h 2688310"/>
                <a:gd name="connsiteX5" fmla="*/ 2056333 w 3831312"/>
                <a:gd name="connsiteY5" fmla="*/ 205577 h 2688310"/>
                <a:gd name="connsiteX6" fmla="*/ 2080788 w 3831312"/>
                <a:gd name="connsiteY6" fmla="*/ 105608 h 2688310"/>
                <a:gd name="connsiteX7" fmla="*/ 2058394 w 3831312"/>
                <a:gd name="connsiteY7" fmla="*/ 7385 h 2688310"/>
                <a:gd name="connsiteX8" fmla="*/ 2058180 w 3831312"/>
                <a:gd name="connsiteY8" fmla="*/ 7197 h 2688310"/>
                <a:gd name="connsiteX9" fmla="*/ 2111521 w 3831312"/>
                <a:gd name="connsiteY9" fmla="*/ 9891 h 2688310"/>
                <a:gd name="connsiteX10" fmla="*/ 2124700 w 3831312"/>
                <a:gd name="connsiteY10" fmla="*/ 11902 h 2688310"/>
                <a:gd name="connsiteX11" fmla="*/ 2107058 w 3831312"/>
                <a:gd name="connsiteY11" fmla="*/ 52645 h 2688310"/>
                <a:gd name="connsiteX12" fmla="*/ 2100854 w 3831312"/>
                <a:gd name="connsiteY12" fmla="*/ 111519 h 2688310"/>
                <a:gd name="connsiteX13" fmla="*/ 2192582 w 3831312"/>
                <a:gd name="connsiteY13" fmla="*/ 240333 h 2688310"/>
                <a:gd name="connsiteX14" fmla="*/ 2262722 w 3831312"/>
                <a:gd name="connsiteY14" fmla="*/ 205577 h 2688310"/>
                <a:gd name="connsiteX15" fmla="*/ 2287176 w 3831312"/>
                <a:gd name="connsiteY15" fmla="*/ 105608 h 2688310"/>
                <a:gd name="connsiteX16" fmla="*/ 2281578 w 3831312"/>
                <a:gd name="connsiteY16" fmla="*/ 48311 h 2688310"/>
                <a:gd name="connsiteX17" fmla="*/ 2276120 w 3831312"/>
                <a:gd name="connsiteY17" fmla="*/ 35012 h 2688310"/>
                <a:gd name="connsiteX18" fmla="*/ 2301728 w 3831312"/>
                <a:gd name="connsiteY18" fmla="*/ 38920 h 2688310"/>
                <a:gd name="connsiteX19" fmla="*/ 2332862 w 3831312"/>
                <a:gd name="connsiteY19" fmla="*/ 46925 h 2688310"/>
                <a:gd name="connsiteX20" fmla="*/ 2332862 w 3831312"/>
                <a:gd name="connsiteY20" fmla="*/ 59384 h 2688310"/>
                <a:gd name="connsiteX21" fmla="*/ 2348090 w 3831312"/>
                <a:gd name="connsiteY21" fmla="*/ 56428 h 2688310"/>
                <a:gd name="connsiteX22" fmla="*/ 2357488 w 3831312"/>
                <a:gd name="connsiteY22" fmla="*/ 53258 h 2688310"/>
                <a:gd name="connsiteX23" fmla="*/ 2387504 w 3831312"/>
                <a:gd name="connsiteY23" fmla="*/ 60975 h 2688310"/>
                <a:gd name="connsiteX24" fmla="*/ 2387504 w 3831312"/>
                <a:gd name="connsiteY24" fmla="*/ 235853 h 2688310"/>
                <a:gd name="connsiteX25" fmla="*/ 2443938 w 3831312"/>
                <a:gd name="connsiteY25" fmla="*/ 235853 h 2688310"/>
                <a:gd name="connsiteX26" fmla="*/ 2443938 w 3831312"/>
                <a:gd name="connsiteY26" fmla="*/ 75485 h 2688310"/>
                <a:gd name="connsiteX27" fmla="*/ 2485313 w 3831312"/>
                <a:gd name="connsiteY27" fmla="*/ 86124 h 2688310"/>
                <a:gd name="connsiteX28" fmla="*/ 2515154 w 3831312"/>
                <a:gd name="connsiteY28" fmla="*/ 97046 h 2688310"/>
                <a:gd name="connsiteX29" fmla="*/ 2513630 w 3831312"/>
                <a:gd name="connsiteY29" fmla="*/ 111519 h 2688310"/>
                <a:gd name="connsiteX30" fmla="*/ 2605357 w 3831312"/>
                <a:gd name="connsiteY30" fmla="*/ 240333 h 2688310"/>
                <a:gd name="connsiteX31" fmla="*/ 2675496 w 3831312"/>
                <a:gd name="connsiteY31" fmla="*/ 205577 h 2688310"/>
                <a:gd name="connsiteX32" fmla="*/ 2692762 w 3831312"/>
                <a:gd name="connsiteY32" fmla="*/ 165690 h 2688310"/>
                <a:gd name="connsiteX33" fmla="*/ 2811745 w 3831312"/>
                <a:gd name="connsiteY33" fmla="*/ 223007 h 2688310"/>
                <a:gd name="connsiteX34" fmla="*/ 2811745 w 3831312"/>
                <a:gd name="connsiteY34" fmla="*/ 235853 h 2688310"/>
                <a:gd name="connsiteX35" fmla="*/ 2836414 w 3831312"/>
                <a:gd name="connsiteY35" fmla="*/ 235853 h 2688310"/>
                <a:gd name="connsiteX36" fmla="*/ 2986717 w 3831312"/>
                <a:gd name="connsiteY36" fmla="*/ 327164 h 2688310"/>
                <a:gd name="connsiteX37" fmla="*/ 3050045 w 3831312"/>
                <a:gd name="connsiteY37" fmla="*/ 374519 h 2688310"/>
                <a:gd name="connsiteX38" fmla="*/ 3040348 w 3831312"/>
                <a:gd name="connsiteY38" fmla="*/ 374519 h 2688310"/>
                <a:gd name="connsiteX39" fmla="*/ 3005054 w 3831312"/>
                <a:gd name="connsiteY39" fmla="*/ 396555 h 2688310"/>
                <a:gd name="connsiteX40" fmla="*/ 2963491 w 3831312"/>
                <a:gd name="connsiteY40" fmla="*/ 413038 h 2688310"/>
                <a:gd name="connsiteX41" fmla="*/ 2963491 w 3831312"/>
                <a:gd name="connsiteY41" fmla="*/ 460693 h 2688310"/>
                <a:gd name="connsiteX42" fmla="*/ 2978719 w 3831312"/>
                <a:gd name="connsiteY42" fmla="*/ 457736 h 2688310"/>
                <a:gd name="connsiteX43" fmla="*/ 2993589 w 3831312"/>
                <a:gd name="connsiteY43" fmla="*/ 452721 h 2688310"/>
                <a:gd name="connsiteX44" fmla="*/ 3007114 w 3831312"/>
                <a:gd name="connsiteY44" fmla="*/ 446092 h 2688310"/>
                <a:gd name="connsiteX45" fmla="*/ 3018132 w 3831312"/>
                <a:gd name="connsiteY45" fmla="*/ 438299 h 2688310"/>
                <a:gd name="connsiteX46" fmla="*/ 3018132 w 3831312"/>
                <a:gd name="connsiteY46" fmla="*/ 637162 h 2688310"/>
                <a:gd name="connsiteX47" fmla="*/ 3074567 w 3831312"/>
                <a:gd name="connsiteY47" fmla="*/ 637162 h 2688310"/>
                <a:gd name="connsiteX48" fmla="*/ 3074567 w 3831312"/>
                <a:gd name="connsiteY48" fmla="*/ 392857 h 2688310"/>
                <a:gd name="connsiteX49" fmla="*/ 3134191 w 3831312"/>
                <a:gd name="connsiteY49" fmla="*/ 437443 h 2688310"/>
                <a:gd name="connsiteX50" fmla="*/ 3224520 w 3831312"/>
                <a:gd name="connsiteY50" fmla="*/ 519539 h 2688310"/>
                <a:gd name="connsiteX51" fmla="*/ 3224520 w 3831312"/>
                <a:gd name="connsiteY51" fmla="*/ 637162 h 2688310"/>
                <a:gd name="connsiteX52" fmla="*/ 3280954 w 3831312"/>
                <a:gd name="connsiteY52" fmla="*/ 637162 h 2688310"/>
                <a:gd name="connsiteX53" fmla="*/ 3280954 w 3831312"/>
                <a:gd name="connsiteY53" fmla="*/ 572883 h 2688310"/>
                <a:gd name="connsiteX54" fmla="*/ 3393870 w 3831312"/>
                <a:gd name="connsiteY54" fmla="*/ 697121 h 2688310"/>
                <a:gd name="connsiteX55" fmla="*/ 3450657 w 3831312"/>
                <a:gd name="connsiteY55" fmla="*/ 773061 h 2688310"/>
                <a:gd name="connsiteX56" fmla="*/ 3429295 w 3831312"/>
                <a:gd name="connsiteY56" fmla="*/ 786399 h 2688310"/>
                <a:gd name="connsiteX57" fmla="*/ 3387732 w 3831312"/>
                <a:gd name="connsiteY57" fmla="*/ 802881 h 2688310"/>
                <a:gd name="connsiteX58" fmla="*/ 3387732 w 3831312"/>
                <a:gd name="connsiteY58" fmla="*/ 850536 h 2688310"/>
                <a:gd name="connsiteX59" fmla="*/ 3402960 w 3831312"/>
                <a:gd name="connsiteY59" fmla="*/ 847580 h 2688310"/>
                <a:gd name="connsiteX60" fmla="*/ 3417830 w 3831312"/>
                <a:gd name="connsiteY60" fmla="*/ 842564 h 2688310"/>
                <a:gd name="connsiteX61" fmla="*/ 3431355 w 3831312"/>
                <a:gd name="connsiteY61" fmla="*/ 835935 h 2688310"/>
                <a:gd name="connsiteX62" fmla="*/ 3442373 w 3831312"/>
                <a:gd name="connsiteY62" fmla="*/ 828142 h 2688310"/>
                <a:gd name="connsiteX63" fmla="*/ 3442373 w 3831312"/>
                <a:gd name="connsiteY63" fmla="*/ 1027005 h 2688310"/>
                <a:gd name="connsiteX64" fmla="*/ 3498808 w 3831312"/>
                <a:gd name="connsiteY64" fmla="*/ 1027005 h 2688310"/>
                <a:gd name="connsiteX65" fmla="*/ 3498808 w 3831312"/>
                <a:gd name="connsiteY65" fmla="*/ 837452 h 2688310"/>
                <a:gd name="connsiteX66" fmla="*/ 3504148 w 3831312"/>
                <a:gd name="connsiteY66" fmla="*/ 844594 h 2688310"/>
                <a:gd name="connsiteX67" fmla="*/ 3575567 w 3831312"/>
                <a:gd name="connsiteY67" fmla="*/ 962152 h 2688310"/>
                <a:gd name="connsiteX68" fmla="*/ 3591431 w 3831312"/>
                <a:gd name="connsiteY68" fmla="*/ 999283 h 2688310"/>
                <a:gd name="connsiteX69" fmla="*/ 3603386 w 3831312"/>
                <a:gd name="connsiteY69" fmla="*/ 1009356 h 2688310"/>
                <a:gd name="connsiteX70" fmla="*/ 3680770 w 3831312"/>
                <a:gd name="connsiteY70" fmla="*/ 1169996 h 2688310"/>
                <a:gd name="connsiteX71" fmla="*/ 3680910 w 3831312"/>
                <a:gd name="connsiteY71" fmla="*/ 1170378 h 2688310"/>
                <a:gd name="connsiteX72" fmla="*/ 3665243 w 3831312"/>
                <a:gd name="connsiteY72" fmla="*/ 1167106 h 2688310"/>
                <a:gd name="connsiteX73" fmla="*/ 3593312 w 3831312"/>
                <a:gd name="connsiteY73" fmla="*/ 1202129 h 2688310"/>
                <a:gd name="connsiteX74" fmla="*/ 3568499 w 3831312"/>
                <a:gd name="connsiteY74" fmla="*/ 1303980 h 2688310"/>
                <a:gd name="connsiteX75" fmla="*/ 3660227 w 3831312"/>
                <a:gd name="connsiteY75" fmla="*/ 1432794 h 2688310"/>
                <a:gd name="connsiteX76" fmla="*/ 3730366 w 3831312"/>
                <a:gd name="connsiteY76" fmla="*/ 1398037 h 2688310"/>
                <a:gd name="connsiteX77" fmla="*/ 3748059 w 3831312"/>
                <a:gd name="connsiteY77" fmla="*/ 1357166 h 2688310"/>
                <a:gd name="connsiteX78" fmla="*/ 3792392 w 3831312"/>
                <a:gd name="connsiteY78" fmla="*/ 1529584 h 2688310"/>
                <a:gd name="connsiteX79" fmla="*/ 3803202 w 3831312"/>
                <a:gd name="connsiteY79" fmla="*/ 1600412 h 2688310"/>
                <a:gd name="connsiteX80" fmla="*/ 3799700 w 3831312"/>
                <a:gd name="connsiteY80" fmla="*/ 1603440 h 2688310"/>
                <a:gd name="connsiteX81" fmla="*/ 3774886 w 3831312"/>
                <a:gd name="connsiteY81" fmla="*/ 1705289 h 2688310"/>
                <a:gd name="connsiteX82" fmla="*/ 3826483 w 3831312"/>
                <a:gd name="connsiteY82" fmla="*/ 1826051 h 2688310"/>
                <a:gd name="connsiteX83" fmla="*/ 3826791 w 3831312"/>
                <a:gd name="connsiteY83" fmla="*/ 1826113 h 2688310"/>
                <a:gd name="connsiteX84" fmla="*/ 3831312 w 3831312"/>
                <a:gd name="connsiteY84" fmla="*/ 1915655 h 2688310"/>
                <a:gd name="connsiteX85" fmla="*/ 3828656 w 3831312"/>
                <a:gd name="connsiteY85" fmla="*/ 1968253 h 2688310"/>
                <a:gd name="connsiteX86" fmla="*/ 3799700 w 3831312"/>
                <a:gd name="connsiteY86" fmla="*/ 1993282 h 2688310"/>
                <a:gd name="connsiteX87" fmla="*/ 3774886 w 3831312"/>
                <a:gd name="connsiteY87" fmla="*/ 2095132 h 2688310"/>
                <a:gd name="connsiteX88" fmla="*/ 3797818 w 3831312"/>
                <a:gd name="connsiteY88" fmla="*/ 2191742 h 2688310"/>
                <a:gd name="connsiteX89" fmla="*/ 3807884 w 3831312"/>
                <a:gd name="connsiteY89" fmla="*/ 2200223 h 2688310"/>
                <a:gd name="connsiteX90" fmla="*/ 3792392 w 3831312"/>
                <a:gd name="connsiteY90" fmla="*/ 2301726 h 2688310"/>
                <a:gd name="connsiteX91" fmla="*/ 3751799 w 3831312"/>
                <a:gd name="connsiteY91" fmla="*/ 2459601 h 2688310"/>
                <a:gd name="connsiteX92" fmla="*/ 3749222 w 3831312"/>
                <a:gd name="connsiteY92" fmla="*/ 2433234 h 2688310"/>
                <a:gd name="connsiteX93" fmla="*/ 3665243 w 3831312"/>
                <a:gd name="connsiteY93" fmla="*/ 2359567 h 2688310"/>
                <a:gd name="connsiteX94" fmla="*/ 3593312 w 3831312"/>
                <a:gd name="connsiteY94" fmla="*/ 2394592 h 2688310"/>
                <a:gd name="connsiteX95" fmla="*/ 3568499 w 3831312"/>
                <a:gd name="connsiteY95" fmla="*/ 2496443 h 2688310"/>
                <a:gd name="connsiteX96" fmla="*/ 3660227 w 3831312"/>
                <a:gd name="connsiteY96" fmla="*/ 2625256 h 2688310"/>
                <a:gd name="connsiteX97" fmla="*/ 3696853 w 3831312"/>
                <a:gd name="connsiteY97" fmla="*/ 2617374 h 2688310"/>
                <a:gd name="connsiteX98" fmla="*/ 3680770 w 3831312"/>
                <a:gd name="connsiteY98" fmla="*/ 2661314 h 2688310"/>
                <a:gd name="connsiteX99" fmla="*/ 3667766 w 3831312"/>
                <a:gd name="connsiteY99" fmla="*/ 2688310 h 2688310"/>
                <a:gd name="connsiteX100" fmla="*/ 163547 w 3831312"/>
                <a:gd name="connsiteY100" fmla="*/ 2688310 h 2688310"/>
                <a:gd name="connsiteX101" fmla="*/ 150542 w 3831312"/>
                <a:gd name="connsiteY101" fmla="*/ 2661314 h 2688310"/>
                <a:gd name="connsiteX102" fmla="*/ 135704 w 3831312"/>
                <a:gd name="connsiteY102" fmla="*/ 2620776 h 2688310"/>
                <a:gd name="connsiteX103" fmla="*/ 173674 w 3831312"/>
                <a:gd name="connsiteY103" fmla="*/ 2620776 h 2688310"/>
                <a:gd name="connsiteX104" fmla="*/ 173674 w 3831312"/>
                <a:gd name="connsiteY104" fmla="*/ 2358133 h 2688310"/>
                <a:gd name="connsiteX105" fmla="*/ 139456 w 3831312"/>
                <a:gd name="connsiteY105" fmla="*/ 2358133 h 2688310"/>
                <a:gd name="connsiteX106" fmla="*/ 104162 w 3831312"/>
                <a:gd name="connsiteY106" fmla="*/ 2380170 h 2688310"/>
                <a:gd name="connsiteX107" fmla="*/ 63260 w 3831312"/>
                <a:gd name="connsiteY107" fmla="*/ 2396389 h 2688310"/>
                <a:gd name="connsiteX108" fmla="*/ 38920 w 3831312"/>
                <a:gd name="connsiteY108" fmla="*/ 2301726 h 2688310"/>
                <a:gd name="connsiteX109" fmla="*/ 0 w 3831312"/>
                <a:gd name="connsiteY109" fmla="*/ 1915655 h 2688310"/>
                <a:gd name="connsiteX110" fmla="*/ 86125 w 3831312"/>
                <a:gd name="connsiteY110" fmla="*/ 1345998 h 2688310"/>
                <a:gd name="connsiteX111" fmla="*/ 117240 w 3831312"/>
                <a:gd name="connsiteY111" fmla="*/ 1260983 h 2688310"/>
                <a:gd name="connsiteX112" fmla="*/ 117240 w 3831312"/>
                <a:gd name="connsiteY112" fmla="*/ 1428315 h 2688310"/>
                <a:gd name="connsiteX113" fmla="*/ 173674 w 3831312"/>
                <a:gd name="connsiteY113" fmla="*/ 1428315 h 2688310"/>
                <a:gd name="connsiteX114" fmla="*/ 173674 w 3831312"/>
                <a:gd name="connsiteY114" fmla="*/ 1165672 h 2688310"/>
                <a:gd name="connsiteX115" fmla="*/ 152625 w 3831312"/>
                <a:gd name="connsiteY115" fmla="*/ 1165672 h 2688310"/>
                <a:gd name="connsiteX116" fmla="*/ 231209 w 3831312"/>
                <a:gd name="connsiteY116" fmla="*/ 1002540 h 2688310"/>
                <a:gd name="connsiteX117" fmla="*/ 252627 w 3831312"/>
                <a:gd name="connsiteY117" fmla="*/ 967286 h 2688310"/>
                <a:gd name="connsiteX118" fmla="*/ 266299 w 3831312"/>
                <a:gd name="connsiteY118" fmla="*/ 999283 h 2688310"/>
                <a:gd name="connsiteX119" fmla="*/ 335094 w 3831312"/>
                <a:gd name="connsiteY119" fmla="*/ 1031486 h 2688310"/>
                <a:gd name="connsiteX120" fmla="*/ 405233 w 3831312"/>
                <a:gd name="connsiteY120" fmla="*/ 996730 h 2688310"/>
                <a:gd name="connsiteX121" fmla="*/ 429688 w 3831312"/>
                <a:gd name="connsiteY121" fmla="*/ 896761 h 2688310"/>
                <a:gd name="connsiteX122" fmla="*/ 407294 w 3831312"/>
                <a:gd name="connsiteY122" fmla="*/ 798538 h 2688310"/>
                <a:gd name="connsiteX123" fmla="*/ 379702 w 3831312"/>
                <a:gd name="connsiteY123" fmla="*/ 774335 h 2688310"/>
                <a:gd name="connsiteX124" fmla="*/ 437443 w 3831312"/>
                <a:gd name="connsiteY124" fmla="*/ 697121 h 2688310"/>
                <a:gd name="connsiteX125" fmla="*/ 497857 w 3831312"/>
                <a:gd name="connsiteY125" fmla="*/ 630648 h 2688310"/>
                <a:gd name="connsiteX126" fmla="*/ 501351 w 3831312"/>
                <a:gd name="connsiteY126" fmla="*/ 633592 h 2688310"/>
                <a:gd name="connsiteX127" fmla="*/ 541482 w 3831312"/>
                <a:gd name="connsiteY127" fmla="*/ 641643 h 2688310"/>
                <a:gd name="connsiteX128" fmla="*/ 611621 w 3831312"/>
                <a:gd name="connsiteY128" fmla="*/ 606886 h 2688310"/>
                <a:gd name="connsiteX129" fmla="*/ 636075 w 3831312"/>
                <a:gd name="connsiteY129" fmla="*/ 506917 h 2688310"/>
                <a:gd name="connsiteX130" fmla="*/ 634819 w 3831312"/>
                <a:gd name="connsiteY130" fmla="*/ 494066 h 2688310"/>
                <a:gd name="connsiteX131" fmla="*/ 681760 w 3831312"/>
                <a:gd name="connsiteY131" fmla="*/ 451403 h 2688310"/>
                <a:gd name="connsiteX132" fmla="*/ 681760 w 3831312"/>
                <a:gd name="connsiteY132" fmla="*/ 460693 h 2688310"/>
                <a:gd name="connsiteX133" fmla="*/ 696989 w 3831312"/>
                <a:gd name="connsiteY133" fmla="*/ 457736 h 2688310"/>
                <a:gd name="connsiteX134" fmla="*/ 711860 w 3831312"/>
                <a:gd name="connsiteY134" fmla="*/ 452721 h 2688310"/>
                <a:gd name="connsiteX135" fmla="*/ 725385 w 3831312"/>
                <a:gd name="connsiteY135" fmla="*/ 446092 h 2688310"/>
                <a:gd name="connsiteX136" fmla="*/ 736403 w 3831312"/>
                <a:gd name="connsiteY136" fmla="*/ 438299 h 2688310"/>
                <a:gd name="connsiteX137" fmla="*/ 736403 w 3831312"/>
                <a:gd name="connsiteY137" fmla="*/ 637162 h 2688310"/>
                <a:gd name="connsiteX138" fmla="*/ 792837 w 3831312"/>
                <a:gd name="connsiteY138" fmla="*/ 637162 h 2688310"/>
                <a:gd name="connsiteX139" fmla="*/ 792837 w 3831312"/>
                <a:gd name="connsiteY139" fmla="*/ 374519 h 2688310"/>
                <a:gd name="connsiteX140" fmla="*/ 781267 w 3831312"/>
                <a:gd name="connsiteY140" fmla="*/ 374519 h 2688310"/>
                <a:gd name="connsiteX141" fmla="*/ 844595 w 3831312"/>
                <a:gd name="connsiteY141" fmla="*/ 327164 h 2688310"/>
                <a:gd name="connsiteX142" fmla="*/ 1002541 w 3831312"/>
                <a:gd name="connsiteY142" fmla="*/ 231209 h 2688310"/>
                <a:gd name="connsiteX143" fmla="*/ 1149178 w 3831312"/>
                <a:gd name="connsiteY143" fmla="*/ 160570 h 2688310"/>
                <a:gd name="connsiteX144" fmla="*/ 1149178 w 3831312"/>
                <a:gd name="connsiteY144" fmla="*/ 235853 h 2688310"/>
                <a:gd name="connsiteX145" fmla="*/ 1205612 w 3831312"/>
                <a:gd name="connsiteY145" fmla="*/ 235853 h 2688310"/>
                <a:gd name="connsiteX146" fmla="*/ 1205612 w 3831312"/>
                <a:gd name="connsiteY146" fmla="*/ 137506 h 2688310"/>
                <a:gd name="connsiteX147" fmla="*/ 1275351 w 3831312"/>
                <a:gd name="connsiteY147" fmla="*/ 111982 h 2688310"/>
                <a:gd name="connsiteX148" fmla="*/ 1281037 w 3831312"/>
                <a:gd name="connsiteY148" fmla="*/ 167875 h 2688310"/>
                <a:gd name="connsiteX149" fmla="*/ 1367032 w 3831312"/>
                <a:gd name="connsiteY149" fmla="*/ 240333 h 2688310"/>
                <a:gd name="connsiteX150" fmla="*/ 1437171 w 3831312"/>
                <a:gd name="connsiteY150" fmla="*/ 205577 h 2688310"/>
                <a:gd name="connsiteX151" fmla="*/ 1461626 w 3831312"/>
                <a:gd name="connsiteY151" fmla="*/ 105608 h 2688310"/>
                <a:gd name="connsiteX152" fmla="*/ 1456935 w 3831312"/>
                <a:gd name="connsiteY152" fmla="*/ 57599 h 2688310"/>
                <a:gd name="connsiteX153" fmla="*/ 1507311 w 3831312"/>
                <a:gd name="connsiteY153" fmla="*/ 44647 h 2688310"/>
                <a:gd name="connsiteX154" fmla="*/ 1507311 w 3831312"/>
                <a:gd name="connsiteY154" fmla="*/ 59384 h 2688310"/>
                <a:gd name="connsiteX155" fmla="*/ 1522539 w 3831312"/>
                <a:gd name="connsiteY155" fmla="*/ 56428 h 2688310"/>
                <a:gd name="connsiteX156" fmla="*/ 1537409 w 3831312"/>
                <a:gd name="connsiteY156" fmla="*/ 51412 h 2688310"/>
                <a:gd name="connsiteX157" fmla="*/ 1550936 w 3831312"/>
                <a:gd name="connsiteY157" fmla="*/ 44783 h 2688310"/>
                <a:gd name="connsiteX158" fmla="*/ 1561954 w 3831312"/>
                <a:gd name="connsiteY158" fmla="*/ 36990 h 2688310"/>
                <a:gd name="connsiteX159" fmla="*/ 1561954 w 3831312"/>
                <a:gd name="connsiteY159" fmla="*/ 235853 h 2688310"/>
                <a:gd name="connsiteX160" fmla="*/ 1618388 w 3831312"/>
                <a:gd name="connsiteY160" fmla="*/ 235853 h 2688310"/>
                <a:gd name="connsiteX161" fmla="*/ 1618388 w 3831312"/>
                <a:gd name="connsiteY161" fmla="*/ 25366 h 2688310"/>
                <a:gd name="connsiteX162" fmla="*/ 1717419 w 3831312"/>
                <a:gd name="connsiteY162" fmla="*/ 10253 h 2688310"/>
                <a:gd name="connsiteX163" fmla="*/ 1713698 w 3831312"/>
                <a:gd name="connsiteY163" fmla="*/ 11728 h 2688310"/>
                <a:gd name="connsiteX164" fmla="*/ 1713698 w 3831312"/>
                <a:gd name="connsiteY164" fmla="*/ 59384 h 2688310"/>
                <a:gd name="connsiteX165" fmla="*/ 1728927 w 3831312"/>
                <a:gd name="connsiteY165" fmla="*/ 56428 h 2688310"/>
                <a:gd name="connsiteX166" fmla="*/ 1743797 w 3831312"/>
                <a:gd name="connsiteY166" fmla="*/ 51412 h 2688310"/>
                <a:gd name="connsiteX167" fmla="*/ 1757323 w 3831312"/>
                <a:gd name="connsiteY167" fmla="*/ 44783 h 2688310"/>
                <a:gd name="connsiteX168" fmla="*/ 1768340 w 3831312"/>
                <a:gd name="connsiteY168" fmla="*/ 36990 h 2688310"/>
                <a:gd name="connsiteX169" fmla="*/ 1768340 w 3831312"/>
                <a:gd name="connsiteY169" fmla="*/ 235853 h 2688310"/>
                <a:gd name="connsiteX170" fmla="*/ 1824775 w 3831312"/>
                <a:gd name="connsiteY170" fmla="*/ 235853 h 2688310"/>
                <a:gd name="connsiteX171" fmla="*/ 1824775 w 3831312"/>
                <a:gd name="connsiteY171" fmla="*/ 4589 h 2688310"/>
                <a:gd name="connsiteX172" fmla="*/ 1915656 w 3831312"/>
                <a:gd name="connsiteY172" fmla="*/ 0 h 2688310"/>
                <a:gd name="connsiteX173" fmla="*/ 1171394 w 3831312"/>
                <a:gd name="connsiteY173" fmla="*/ 374519 h 2688310"/>
                <a:gd name="connsiteX174" fmla="*/ 1136099 w 3831312"/>
                <a:gd name="connsiteY174" fmla="*/ 396555 h 2688310"/>
                <a:gd name="connsiteX175" fmla="*/ 1094535 w 3831312"/>
                <a:gd name="connsiteY175" fmla="*/ 413038 h 2688310"/>
                <a:gd name="connsiteX176" fmla="*/ 1094535 w 3831312"/>
                <a:gd name="connsiteY176" fmla="*/ 460693 h 2688310"/>
                <a:gd name="connsiteX177" fmla="*/ 1109764 w 3831312"/>
                <a:gd name="connsiteY177" fmla="*/ 457736 h 2688310"/>
                <a:gd name="connsiteX178" fmla="*/ 1124633 w 3831312"/>
                <a:gd name="connsiteY178" fmla="*/ 452721 h 2688310"/>
                <a:gd name="connsiteX179" fmla="*/ 1138160 w 3831312"/>
                <a:gd name="connsiteY179" fmla="*/ 446092 h 2688310"/>
                <a:gd name="connsiteX180" fmla="*/ 1149178 w 3831312"/>
                <a:gd name="connsiteY180" fmla="*/ 438299 h 2688310"/>
                <a:gd name="connsiteX181" fmla="*/ 1149178 w 3831312"/>
                <a:gd name="connsiteY181" fmla="*/ 637162 h 2688310"/>
                <a:gd name="connsiteX182" fmla="*/ 1205612 w 3831312"/>
                <a:gd name="connsiteY182" fmla="*/ 637162 h 2688310"/>
                <a:gd name="connsiteX183" fmla="*/ 1205612 w 3831312"/>
                <a:gd name="connsiteY183" fmla="*/ 374519 h 2688310"/>
                <a:gd name="connsiteX184" fmla="*/ 1171394 w 3831312"/>
                <a:gd name="connsiteY184" fmla="*/ 374519 h 2688310"/>
                <a:gd name="connsiteX185" fmla="*/ 1584170 w 3831312"/>
                <a:gd name="connsiteY185" fmla="*/ 374519 h 2688310"/>
                <a:gd name="connsiteX186" fmla="*/ 1548874 w 3831312"/>
                <a:gd name="connsiteY186" fmla="*/ 396555 h 2688310"/>
                <a:gd name="connsiteX187" fmla="*/ 1507311 w 3831312"/>
                <a:gd name="connsiteY187" fmla="*/ 413038 h 2688310"/>
                <a:gd name="connsiteX188" fmla="*/ 1507311 w 3831312"/>
                <a:gd name="connsiteY188" fmla="*/ 460693 h 2688310"/>
                <a:gd name="connsiteX189" fmla="*/ 1522539 w 3831312"/>
                <a:gd name="connsiteY189" fmla="*/ 457736 h 2688310"/>
                <a:gd name="connsiteX190" fmla="*/ 1537410 w 3831312"/>
                <a:gd name="connsiteY190" fmla="*/ 452721 h 2688310"/>
                <a:gd name="connsiteX191" fmla="*/ 1550936 w 3831312"/>
                <a:gd name="connsiteY191" fmla="*/ 446092 h 2688310"/>
                <a:gd name="connsiteX192" fmla="*/ 1561954 w 3831312"/>
                <a:gd name="connsiteY192" fmla="*/ 438299 h 2688310"/>
                <a:gd name="connsiteX193" fmla="*/ 1561954 w 3831312"/>
                <a:gd name="connsiteY193" fmla="*/ 637162 h 2688310"/>
                <a:gd name="connsiteX194" fmla="*/ 1618388 w 3831312"/>
                <a:gd name="connsiteY194" fmla="*/ 637162 h 2688310"/>
                <a:gd name="connsiteX195" fmla="*/ 1618388 w 3831312"/>
                <a:gd name="connsiteY195" fmla="*/ 374519 h 2688310"/>
                <a:gd name="connsiteX196" fmla="*/ 1584170 w 3831312"/>
                <a:gd name="connsiteY196" fmla="*/ 374519 h 2688310"/>
                <a:gd name="connsiteX197" fmla="*/ 1996944 w 3831312"/>
                <a:gd name="connsiteY197" fmla="*/ 374519 h 2688310"/>
                <a:gd name="connsiteX198" fmla="*/ 1961651 w 3831312"/>
                <a:gd name="connsiteY198" fmla="*/ 396555 h 2688310"/>
                <a:gd name="connsiteX199" fmla="*/ 1920085 w 3831312"/>
                <a:gd name="connsiteY199" fmla="*/ 413038 h 2688310"/>
                <a:gd name="connsiteX200" fmla="*/ 1920085 w 3831312"/>
                <a:gd name="connsiteY200" fmla="*/ 460693 h 2688310"/>
                <a:gd name="connsiteX201" fmla="*/ 1935314 w 3831312"/>
                <a:gd name="connsiteY201" fmla="*/ 457736 h 2688310"/>
                <a:gd name="connsiteX202" fmla="*/ 1950185 w 3831312"/>
                <a:gd name="connsiteY202" fmla="*/ 452721 h 2688310"/>
                <a:gd name="connsiteX203" fmla="*/ 1963710 w 3831312"/>
                <a:gd name="connsiteY203" fmla="*/ 446092 h 2688310"/>
                <a:gd name="connsiteX204" fmla="*/ 1974728 w 3831312"/>
                <a:gd name="connsiteY204" fmla="*/ 438299 h 2688310"/>
                <a:gd name="connsiteX205" fmla="*/ 1974728 w 3831312"/>
                <a:gd name="connsiteY205" fmla="*/ 637162 h 2688310"/>
                <a:gd name="connsiteX206" fmla="*/ 2031162 w 3831312"/>
                <a:gd name="connsiteY206" fmla="*/ 637162 h 2688310"/>
                <a:gd name="connsiteX207" fmla="*/ 2031162 w 3831312"/>
                <a:gd name="connsiteY207" fmla="*/ 374519 h 2688310"/>
                <a:gd name="connsiteX208" fmla="*/ 1996944 w 3831312"/>
                <a:gd name="connsiteY208" fmla="*/ 374519 h 2688310"/>
                <a:gd name="connsiteX209" fmla="*/ 2409719 w 3831312"/>
                <a:gd name="connsiteY209" fmla="*/ 374519 h 2688310"/>
                <a:gd name="connsiteX210" fmla="*/ 2374426 w 3831312"/>
                <a:gd name="connsiteY210" fmla="*/ 396555 h 2688310"/>
                <a:gd name="connsiteX211" fmla="*/ 2332862 w 3831312"/>
                <a:gd name="connsiteY211" fmla="*/ 413038 h 2688310"/>
                <a:gd name="connsiteX212" fmla="*/ 2332862 w 3831312"/>
                <a:gd name="connsiteY212" fmla="*/ 460693 h 2688310"/>
                <a:gd name="connsiteX213" fmla="*/ 2348090 w 3831312"/>
                <a:gd name="connsiteY213" fmla="*/ 457736 h 2688310"/>
                <a:gd name="connsiteX214" fmla="*/ 2362960 w 3831312"/>
                <a:gd name="connsiteY214" fmla="*/ 452721 h 2688310"/>
                <a:gd name="connsiteX215" fmla="*/ 2376485 w 3831312"/>
                <a:gd name="connsiteY215" fmla="*/ 446092 h 2688310"/>
                <a:gd name="connsiteX216" fmla="*/ 2387504 w 3831312"/>
                <a:gd name="connsiteY216" fmla="*/ 438299 h 2688310"/>
                <a:gd name="connsiteX217" fmla="*/ 2387504 w 3831312"/>
                <a:gd name="connsiteY217" fmla="*/ 637162 h 2688310"/>
                <a:gd name="connsiteX218" fmla="*/ 2443938 w 3831312"/>
                <a:gd name="connsiteY218" fmla="*/ 637162 h 2688310"/>
                <a:gd name="connsiteX219" fmla="*/ 2443938 w 3831312"/>
                <a:gd name="connsiteY219" fmla="*/ 374519 h 2688310"/>
                <a:gd name="connsiteX220" fmla="*/ 2409719 w 3831312"/>
                <a:gd name="connsiteY220" fmla="*/ 374519 h 2688310"/>
                <a:gd name="connsiteX221" fmla="*/ 2610373 w 3831312"/>
                <a:gd name="connsiteY221" fmla="*/ 375953 h 2688310"/>
                <a:gd name="connsiteX222" fmla="*/ 2538443 w 3831312"/>
                <a:gd name="connsiteY222" fmla="*/ 410979 h 2688310"/>
                <a:gd name="connsiteX223" fmla="*/ 2513630 w 3831312"/>
                <a:gd name="connsiteY223" fmla="*/ 512829 h 2688310"/>
                <a:gd name="connsiteX224" fmla="*/ 2605357 w 3831312"/>
                <a:gd name="connsiteY224" fmla="*/ 641643 h 2688310"/>
                <a:gd name="connsiteX225" fmla="*/ 2675496 w 3831312"/>
                <a:gd name="connsiteY225" fmla="*/ 606886 h 2688310"/>
                <a:gd name="connsiteX226" fmla="*/ 2699951 w 3831312"/>
                <a:gd name="connsiteY226" fmla="*/ 506917 h 2688310"/>
                <a:gd name="connsiteX227" fmla="*/ 2610373 w 3831312"/>
                <a:gd name="connsiteY227" fmla="*/ 375953 h 2688310"/>
                <a:gd name="connsiteX228" fmla="*/ 2828226 w 3831312"/>
                <a:gd name="connsiteY228" fmla="*/ 375953 h 2688310"/>
                <a:gd name="connsiteX229" fmla="*/ 2756296 w 3831312"/>
                <a:gd name="connsiteY229" fmla="*/ 410979 h 2688310"/>
                <a:gd name="connsiteX230" fmla="*/ 2731483 w 3831312"/>
                <a:gd name="connsiteY230" fmla="*/ 512829 h 2688310"/>
                <a:gd name="connsiteX231" fmla="*/ 2823210 w 3831312"/>
                <a:gd name="connsiteY231" fmla="*/ 641643 h 2688310"/>
                <a:gd name="connsiteX232" fmla="*/ 2893350 w 3831312"/>
                <a:gd name="connsiteY232" fmla="*/ 606886 h 2688310"/>
                <a:gd name="connsiteX233" fmla="*/ 2917804 w 3831312"/>
                <a:gd name="connsiteY233" fmla="*/ 506917 h 2688310"/>
                <a:gd name="connsiteX234" fmla="*/ 2828226 w 3831312"/>
                <a:gd name="connsiteY234" fmla="*/ 375953 h 2688310"/>
                <a:gd name="connsiteX235" fmla="*/ 2197598 w 3831312"/>
                <a:gd name="connsiteY235" fmla="*/ 375953 h 2688310"/>
                <a:gd name="connsiteX236" fmla="*/ 2125668 w 3831312"/>
                <a:gd name="connsiteY236" fmla="*/ 410979 h 2688310"/>
                <a:gd name="connsiteX237" fmla="*/ 2100854 w 3831312"/>
                <a:gd name="connsiteY237" fmla="*/ 512829 h 2688310"/>
                <a:gd name="connsiteX238" fmla="*/ 2192582 w 3831312"/>
                <a:gd name="connsiteY238" fmla="*/ 641643 h 2688310"/>
                <a:gd name="connsiteX239" fmla="*/ 2262722 w 3831312"/>
                <a:gd name="connsiteY239" fmla="*/ 606886 h 2688310"/>
                <a:gd name="connsiteX240" fmla="*/ 2287176 w 3831312"/>
                <a:gd name="connsiteY240" fmla="*/ 506917 h 2688310"/>
                <a:gd name="connsiteX241" fmla="*/ 2197598 w 3831312"/>
                <a:gd name="connsiteY241" fmla="*/ 375953 h 2688310"/>
                <a:gd name="connsiteX242" fmla="*/ 1784822 w 3831312"/>
                <a:gd name="connsiteY242" fmla="*/ 375953 h 2688310"/>
                <a:gd name="connsiteX243" fmla="*/ 1712892 w 3831312"/>
                <a:gd name="connsiteY243" fmla="*/ 410979 h 2688310"/>
                <a:gd name="connsiteX244" fmla="*/ 1688079 w 3831312"/>
                <a:gd name="connsiteY244" fmla="*/ 512829 h 2688310"/>
                <a:gd name="connsiteX245" fmla="*/ 1779806 w 3831312"/>
                <a:gd name="connsiteY245" fmla="*/ 641643 h 2688310"/>
                <a:gd name="connsiteX246" fmla="*/ 1849946 w 3831312"/>
                <a:gd name="connsiteY246" fmla="*/ 606886 h 2688310"/>
                <a:gd name="connsiteX247" fmla="*/ 1874401 w 3831312"/>
                <a:gd name="connsiteY247" fmla="*/ 506917 h 2688310"/>
                <a:gd name="connsiteX248" fmla="*/ 1784822 w 3831312"/>
                <a:gd name="connsiteY248" fmla="*/ 375953 h 2688310"/>
                <a:gd name="connsiteX249" fmla="*/ 1372049 w 3831312"/>
                <a:gd name="connsiteY249" fmla="*/ 375953 h 2688310"/>
                <a:gd name="connsiteX250" fmla="*/ 1300118 w 3831312"/>
                <a:gd name="connsiteY250" fmla="*/ 410979 h 2688310"/>
                <a:gd name="connsiteX251" fmla="*/ 1275304 w 3831312"/>
                <a:gd name="connsiteY251" fmla="*/ 512829 h 2688310"/>
                <a:gd name="connsiteX252" fmla="*/ 1367032 w 3831312"/>
                <a:gd name="connsiteY252" fmla="*/ 641643 h 2688310"/>
                <a:gd name="connsiteX253" fmla="*/ 1437171 w 3831312"/>
                <a:gd name="connsiteY253" fmla="*/ 606886 h 2688310"/>
                <a:gd name="connsiteX254" fmla="*/ 1461626 w 3831312"/>
                <a:gd name="connsiteY254" fmla="*/ 506917 h 2688310"/>
                <a:gd name="connsiteX255" fmla="*/ 1372049 w 3831312"/>
                <a:gd name="connsiteY255" fmla="*/ 375953 h 2688310"/>
                <a:gd name="connsiteX256" fmla="*/ 959273 w 3831312"/>
                <a:gd name="connsiteY256" fmla="*/ 375953 h 2688310"/>
                <a:gd name="connsiteX257" fmla="*/ 887342 w 3831312"/>
                <a:gd name="connsiteY257" fmla="*/ 410979 h 2688310"/>
                <a:gd name="connsiteX258" fmla="*/ 862528 w 3831312"/>
                <a:gd name="connsiteY258" fmla="*/ 512829 h 2688310"/>
                <a:gd name="connsiteX259" fmla="*/ 954257 w 3831312"/>
                <a:gd name="connsiteY259" fmla="*/ 641643 h 2688310"/>
                <a:gd name="connsiteX260" fmla="*/ 1024395 w 3831312"/>
                <a:gd name="connsiteY260" fmla="*/ 606886 h 2688310"/>
                <a:gd name="connsiteX261" fmla="*/ 1048850 w 3831312"/>
                <a:gd name="connsiteY261" fmla="*/ 506917 h 2688310"/>
                <a:gd name="connsiteX262" fmla="*/ 959273 w 3831312"/>
                <a:gd name="connsiteY262" fmla="*/ 375953 h 2688310"/>
                <a:gd name="connsiteX263" fmla="*/ 552232 w 3831312"/>
                <a:gd name="connsiteY263" fmla="*/ 764362 h 2688310"/>
                <a:gd name="connsiteX264" fmla="*/ 516938 w 3831312"/>
                <a:gd name="connsiteY264" fmla="*/ 786399 h 2688310"/>
                <a:gd name="connsiteX265" fmla="*/ 475373 w 3831312"/>
                <a:gd name="connsiteY265" fmla="*/ 802881 h 2688310"/>
                <a:gd name="connsiteX266" fmla="*/ 475373 w 3831312"/>
                <a:gd name="connsiteY266" fmla="*/ 850536 h 2688310"/>
                <a:gd name="connsiteX267" fmla="*/ 490602 w 3831312"/>
                <a:gd name="connsiteY267" fmla="*/ 847580 h 2688310"/>
                <a:gd name="connsiteX268" fmla="*/ 505472 w 3831312"/>
                <a:gd name="connsiteY268" fmla="*/ 842564 h 2688310"/>
                <a:gd name="connsiteX269" fmla="*/ 518998 w 3831312"/>
                <a:gd name="connsiteY269" fmla="*/ 835935 h 2688310"/>
                <a:gd name="connsiteX270" fmla="*/ 530016 w 3831312"/>
                <a:gd name="connsiteY270" fmla="*/ 828142 h 2688310"/>
                <a:gd name="connsiteX271" fmla="*/ 530016 w 3831312"/>
                <a:gd name="connsiteY271" fmla="*/ 1027005 h 2688310"/>
                <a:gd name="connsiteX272" fmla="*/ 586450 w 3831312"/>
                <a:gd name="connsiteY272" fmla="*/ 1027005 h 2688310"/>
                <a:gd name="connsiteX273" fmla="*/ 586450 w 3831312"/>
                <a:gd name="connsiteY273" fmla="*/ 764362 h 2688310"/>
                <a:gd name="connsiteX274" fmla="*/ 552232 w 3831312"/>
                <a:gd name="connsiteY274" fmla="*/ 764362 h 2688310"/>
                <a:gd name="connsiteX275" fmla="*/ 965007 w 3831312"/>
                <a:gd name="connsiteY275" fmla="*/ 764362 h 2688310"/>
                <a:gd name="connsiteX276" fmla="*/ 929711 w 3831312"/>
                <a:gd name="connsiteY276" fmla="*/ 786399 h 2688310"/>
                <a:gd name="connsiteX277" fmla="*/ 888147 w 3831312"/>
                <a:gd name="connsiteY277" fmla="*/ 802881 h 2688310"/>
                <a:gd name="connsiteX278" fmla="*/ 888147 w 3831312"/>
                <a:gd name="connsiteY278" fmla="*/ 850536 h 2688310"/>
                <a:gd name="connsiteX279" fmla="*/ 903376 w 3831312"/>
                <a:gd name="connsiteY279" fmla="*/ 847580 h 2688310"/>
                <a:gd name="connsiteX280" fmla="*/ 918247 w 3831312"/>
                <a:gd name="connsiteY280" fmla="*/ 842564 h 2688310"/>
                <a:gd name="connsiteX281" fmla="*/ 931772 w 3831312"/>
                <a:gd name="connsiteY281" fmla="*/ 835935 h 2688310"/>
                <a:gd name="connsiteX282" fmla="*/ 942791 w 3831312"/>
                <a:gd name="connsiteY282" fmla="*/ 828142 h 2688310"/>
                <a:gd name="connsiteX283" fmla="*/ 942791 w 3831312"/>
                <a:gd name="connsiteY283" fmla="*/ 1027005 h 2688310"/>
                <a:gd name="connsiteX284" fmla="*/ 999225 w 3831312"/>
                <a:gd name="connsiteY284" fmla="*/ 1027005 h 2688310"/>
                <a:gd name="connsiteX285" fmla="*/ 999225 w 3831312"/>
                <a:gd name="connsiteY285" fmla="*/ 764362 h 2688310"/>
                <a:gd name="connsiteX286" fmla="*/ 965007 w 3831312"/>
                <a:gd name="connsiteY286" fmla="*/ 764362 h 2688310"/>
                <a:gd name="connsiteX287" fmla="*/ 1377782 w 3831312"/>
                <a:gd name="connsiteY287" fmla="*/ 764362 h 2688310"/>
                <a:gd name="connsiteX288" fmla="*/ 1342488 w 3831312"/>
                <a:gd name="connsiteY288" fmla="*/ 786399 h 2688310"/>
                <a:gd name="connsiteX289" fmla="*/ 1300923 w 3831312"/>
                <a:gd name="connsiteY289" fmla="*/ 802881 h 2688310"/>
                <a:gd name="connsiteX290" fmla="*/ 1300923 w 3831312"/>
                <a:gd name="connsiteY290" fmla="*/ 850536 h 2688310"/>
                <a:gd name="connsiteX291" fmla="*/ 1316152 w 3831312"/>
                <a:gd name="connsiteY291" fmla="*/ 847580 h 2688310"/>
                <a:gd name="connsiteX292" fmla="*/ 1331021 w 3831312"/>
                <a:gd name="connsiteY292" fmla="*/ 842564 h 2688310"/>
                <a:gd name="connsiteX293" fmla="*/ 1344548 w 3831312"/>
                <a:gd name="connsiteY293" fmla="*/ 835935 h 2688310"/>
                <a:gd name="connsiteX294" fmla="*/ 1355567 w 3831312"/>
                <a:gd name="connsiteY294" fmla="*/ 828142 h 2688310"/>
                <a:gd name="connsiteX295" fmla="*/ 1355567 w 3831312"/>
                <a:gd name="connsiteY295" fmla="*/ 1027005 h 2688310"/>
                <a:gd name="connsiteX296" fmla="*/ 1412000 w 3831312"/>
                <a:gd name="connsiteY296" fmla="*/ 1027005 h 2688310"/>
                <a:gd name="connsiteX297" fmla="*/ 1412000 w 3831312"/>
                <a:gd name="connsiteY297" fmla="*/ 764362 h 2688310"/>
                <a:gd name="connsiteX298" fmla="*/ 1377782 w 3831312"/>
                <a:gd name="connsiteY298" fmla="*/ 764362 h 2688310"/>
                <a:gd name="connsiteX299" fmla="*/ 1790556 w 3831312"/>
                <a:gd name="connsiteY299" fmla="*/ 764362 h 2688310"/>
                <a:gd name="connsiteX300" fmla="*/ 1755263 w 3831312"/>
                <a:gd name="connsiteY300" fmla="*/ 786399 h 2688310"/>
                <a:gd name="connsiteX301" fmla="*/ 1713698 w 3831312"/>
                <a:gd name="connsiteY301" fmla="*/ 802881 h 2688310"/>
                <a:gd name="connsiteX302" fmla="*/ 1713698 w 3831312"/>
                <a:gd name="connsiteY302" fmla="*/ 850536 h 2688310"/>
                <a:gd name="connsiteX303" fmla="*/ 1728927 w 3831312"/>
                <a:gd name="connsiteY303" fmla="*/ 847580 h 2688310"/>
                <a:gd name="connsiteX304" fmla="*/ 1743797 w 3831312"/>
                <a:gd name="connsiteY304" fmla="*/ 842564 h 2688310"/>
                <a:gd name="connsiteX305" fmla="*/ 1757323 w 3831312"/>
                <a:gd name="connsiteY305" fmla="*/ 835935 h 2688310"/>
                <a:gd name="connsiteX306" fmla="*/ 1768340 w 3831312"/>
                <a:gd name="connsiteY306" fmla="*/ 828142 h 2688310"/>
                <a:gd name="connsiteX307" fmla="*/ 1768340 w 3831312"/>
                <a:gd name="connsiteY307" fmla="*/ 1027005 h 2688310"/>
                <a:gd name="connsiteX308" fmla="*/ 1824775 w 3831312"/>
                <a:gd name="connsiteY308" fmla="*/ 1027005 h 2688310"/>
                <a:gd name="connsiteX309" fmla="*/ 1824775 w 3831312"/>
                <a:gd name="connsiteY309" fmla="*/ 764362 h 2688310"/>
                <a:gd name="connsiteX310" fmla="*/ 1790556 w 3831312"/>
                <a:gd name="connsiteY310" fmla="*/ 764362 h 2688310"/>
                <a:gd name="connsiteX311" fmla="*/ 2203332 w 3831312"/>
                <a:gd name="connsiteY311" fmla="*/ 764362 h 2688310"/>
                <a:gd name="connsiteX312" fmla="*/ 2168038 w 3831312"/>
                <a:gd name="connsiteY312" fmla="*/ 786399 h 2688310"/>
                <a:gd name="connsiteX313" fmla="*/ 2126474 w 3831312"/>
                <a:gd name="connsiteY313" fmla="*/ 802881 h 2688310"/>
                <a:gd name="connsiteX314" fmla="*/ 2126474 w 3831312"/>
                <a:gd name="connsiteY314" fmla="*/ 850536 h 2688310"/>
                <a:gd name="connsiteX315" fmla="*/ 2141702 w 3831312"/>
                <a:gd name="connsiteY315" fmla="*/ 847580 h 2688310"/>
                <a:gd name="connsiteX316" fmla="*/ 2156572 w 3831312"/>
                <a:gd name="connsiteY316" fmla="*/ 842564 h 2688310"/>
                <a:gd name="connsiteX317" fmla="*/ 2170098 w 3831312"/>
                <a:gd name="connsiteY317" fmla="*/ 835935 h 2688310"/>
                <a:gd name="connsiteX318" fmla="*/ 2181116 w 3831312"/>
                <a:gd name="connsiteY318" fmla="*/ 828142 h 2688310"/>
                <a:gd name="connsiteX319" fmla="*/ 2181116 w 3831312"/>
                <a:gd name="connsiteY319" fmla="*/ 1027005 h 2688310"/>
                <a:gd name="connsiteX320" fmla="*/ 2237551 w 3831312"/>
                <a:gd name="connsiteY320" fmla="*/ 1027005 h 2688310"/>
                <a:gd name="connsiteX321" fmla="*/ 2237551 w 3831312"/>
                <a:gd name="connsiteY321" fmla="*/ 764362 h 2688310"/>
                <a:gd name="connsiteX322" fmla="*/ 2203332 w 3831312"/>
                <a:gd name="connsiteY322" fmla="*/ 764362 h 2688310"/>
                <a:gd name="connsiteX323" fmla="*/ 2616107 w 3831312"/>
                <a:gd name="connsiteY323" fmla="*/ 764362 h 2688310"/>
                <a:gd name="connsiteX324" fmla="*/ 2580813 w 3831312"/>
                <a:gd name="connsiteY324" fmla="*/ 786399 h 2688310"/>
                <a:gd name="connsiteX325" fmla="*/ 2539249 w 3831312"/>
                <a:gd name="connsiteY325" fmla="*/ 802881 h 2688310"/>
                <a:gd name="connsiteX326" fmla="*/ 2539249 w 3831312"/>
                <a:gd name="connsiteY326" fmla="*/ 850536 h 2688310"/>
                <a:gd name="connsiteX327" fmla="*/ 2554477 w 3831312"/>
                <a:gd name="connsiteY327" fmla="*/ 847580 h 2688310"/>
                <a:gd name="connsiteX328" fmla="*/ 2569347 w 3831312"/>
                <a:gd name="connsiteY328" fmla="*/ 842564 h 2688310"/>
                <a:gd name="connsiteX329" fmla="*/ 2582872 w 3831312"/>
                <a:gd name="connsiteY329" fmla="*/ 835935 h 2688310"/>
                <a:gd name="connsiteX330" fmla="*/ 2593891 w 3831312"/>
                <a:gd name="connsiteY330" fmla="*/ 828142 h 2688310"/>
                <a:gd name="connsiteX331" fmla="*/ 2593891 w 3831312"/>
                <a:gd name="connsiteY331" fmla="*/ 1027005 h 2688310"/>
                <a:gd name="connsiteX332" fmla="*/ 2650326 w 3831312"/>
                <a:gd name="connsiteY332" fmla="*/ 1027005 h 2688310"/>
                <a:gd name="connsiteX333" fmla="*/ 2650326 w 3831312"/>
                <a:gd name="connsiteY333" fmla="*/ 764362 h 2688310"/>
                <a:gd name="connsiteX334" fmla="*/ 2616107 w 3831312"/>
                <a:gd name="connsiteY334" fmla="*/ 764362 h 2688310"/>
                <a:gd name="connsiteX335" fmla="*/ 3040348 w 3831312"/>
                <a:gd name="connsiteY335" fmla="*/ 764362 h 2688310"/>
                <a:gd name="connsiteX336" fmla="*/ 3005054 w 3831312"/>
                <a:gd name="connsiteY336" fmla="*/ 786399 h 2688310"/>
                <a:gd name="connsiteX337" fmla="*/ 2963491 w 3831312"/>
                <a:gd name="connsiteY337" fmla="*/ 802881 h 2688310"/>
                <a:gd name="connsiteX338" fmla="*/ 2963491 w 3831312"/>
                <a:gd name="connsiteY338" fmla="*/ 850536 h 2688310"/>
                <a:gd name="connsiteX339" fmla="*/ 2978719 w 3831312"/>
                <a:gd name="connsiteY339" fmla="*/ 847580 h 2688310"/>
                <a:gd name="connsiteX340" fmla="*/ 2993589 w 3831312"/>
                <a:gd name="connsiteY340" fmla="*/ 842564 h 2688310"/>
                <a:gd name="connsiteX341" fmla="*/ 3007114 w 3831312"/>
                <a:gd name="connsiteY341" fmla="*/ 835935 h 2688310"/>
                <a:gd name="connsiteX342" fmla="*/ 3018132 w 3831312"/>
                <a:gd name="connsiteY342" fmla="*/ 828142 h 2688310"/>
                <a:gd name="connsiteX343" fmla="*/ 3018132 w 3831312"/>
                <a:gd name="connsiteY343" fmla="*/ 1027005 h 2688310"/>
                <a:gd name="connsiteX344" fmla="*/ 3074567 w 3831312"/>
                <a:gd name="connsiteY344" fmla="*/ 1027005 h 2688310"/>
                <a:gd name="connsiteX345" fmla="*/ 3074567 w 3831312"/>
                <a:gd name="connsiteY345" fmla="*/ 764362 h 2688310"/>
                <a:gd name="connsiteX346" fmla="*/ 3040348 w 3831312"/>
                <a:gd name="connsiteY346" fmla="*/ 764362 h 2688310"/>
                <a:gd name="connsiteX347" fmla="*/ 3241002 w 3831312"/>
                <a:gd name="connsiteY347" fmla="*/ 765797 h 2688310"/>
                <a:gd name="connsiteX348" fmla="*/ 3169072 w 3831312"/>
                <a:gd name="connsiteY348" fmla="*/ 800822 h 2688310"/>
                <a:gd name="connsiteX349" fmla="*/ 3144258 w 3831312"/>
                <a:gd name="connsiteY349" fmla="*/ 902672 h 2688310"/>
                <a:gd name="connsiteX350" fmla="*/ 3235986 w 3831312"/>
                <a:gd name="connsiteY350" fmla="*/ 1031486 h 2688310"/>
                <a:gd name="connsiteX351" fmla="*/ 3306125 w 3831312"/>
                <a:gd name="connsiteY351" fmla="*/ 996730 h 2688310"/>
                <a:gd name="connsiteX352" fmla="*/ 3330580 w 3831312"/>
                <a:gd name="connsiteY352" fmla="*/ 896761 h 2688310"/>
                <a:gd name="connsiteX353" fmla="*/ 3241002 w 3831312"/>
                <a:gd name="connsiteY353" fmla="*/ 765797 h 2688310"/>
                <a:gd name="connsiteX354" fmla="*/ 2828226 w 3831312"/>
                <a:gd name="connsiteY354" fmla="*/ 765797 h 2688310"/>
                <a:gd name="connsiteX355" fmla="*/ 2756296 w 3831312"/>
                <a:gd name="connsiteY355" fmla="*/ 800822 h 2688310"/>
                <a:gd name="connsiteX356" fmla="*/ 2731483 w 3831312"/>
                <a:gd name="connsiteY356" fmla="*/ 902672 h 2688310"/>
                <a:gd name="connsiteX357" fmla="*/ 2823210 w 3831312"/>
                <a:gd name="connsiteY357" fmla="*/ 1031486 h 2688310"/>
                <a:gd name="connsiteX358" fmla="*/ 2893350 w 3831312"/>
                <a:gd name="connsiteY358" fmla="*/ 996730 h 2688310"/>
                <a:gd name="connsiteX359" fmla="*/ 2917804 w 3831312"/>
                <a:gd name="connsiteY359" fmla="*/ 896761 h 2688310"/>
                <a:gd name="connsiteX360" fmla="*/ 2828226 w 3831312"/>
                <a:gd name="connsiteY360" fmla="*/ 765797 h 2688310"/>
                <a:gd name="connsiteX361" fmla="*/ 2403986 w 3831312"/>
                <a:gd name="connsiteY361" fmla="*/ 765797 h 2688310"/>
                <a:gd name="connsiteX362" fmla="*/ 2332055 w 3831312"/>
                <a:gd name="connsiteY362" fmla="*/ 800822 h 2688310"/>
                <a:gd name="connsiteX363" fmla="*/ 2307242 w 3831312"/>
                <a:gd name="connsiteY363" fmla="*/ 902672 h 2688310"/>
                <a:gd name="connsiteX364" fmla="*/ 2398970 w 3831312"/>
                <a:gd name="connsiteY364" fmla="*/ 1031486 h 2688310"/>
                <a:gd name="connsiteX365" fmla="*/ 2469109 w 3831312"/>
                <a:gd name="connsiteY365" fmla="*/ 996730 h 2688310"/>
                <a:gd name="connsiteX366" fmla="*/ 2493564 w 3831312"/>
                <a:gd name="connsiteY366" fmla="*/ 896761 h 2688310"/>
                <a:gd name="connsiteX367" fmla="*/ 2403986 w 3831312"/>
                <a:gd name="connsiteY367" fmla="*/ 765797 h 2688310"/>
                <a:gd name="connsiteX368" fmla="*/ 1991210 w 3831312"/>
                <a:gd name="connsiteY368" fmla="*/ 765797 h 2688310"/>
                <a:gd name="connsiteX369" fmla="*/ 1919280 w 3831312"/>
                <a:gd name="connsiteY369" fmla="*/ 800822 h 2688310"/>
                <a:gd name="connsiteX370" fmla="*/ 1894466 w 3831312"/>
                <a:gd name="connsiteY370" fmla="*/ 902672 h 2688310"/>
                <a:gd name="connsiteX371" fmla="*/ 1986194 w 3831312"/>
                <a:gd name="connsiteY371" fmla="*/ 1031486 h 2688310"/>
                <a:gd name="connsiteX372" fmla="*/ 2056333 w 3831312"/>
                <a:gd name="connsiteY372" fmla="*/ 996730 h 2688310"/>
                <a:gd name="connsiteX373" fmla="*/ 2080788 w 3831312"/>
                <a:gd name="connsiteY373" fmla="*/ 896761 h 2688310"/>
                <a:gd name="connsiteX374" fmla="*/ 1991210 w 3831312"/>
                <a:gd name="connsiteY374" fmla="*/ 765797 h 2688310"/>
                <a:gd name="connsiteX375" fmla="*/ 1578436 w 3831312"/>
                <a:gd name="connsiteY375" fmla="*/ 765797 h 2688310"/>
                <a:gd name="connsiteX376" fmla="*/ 1506506 w 3831312"/>
                <a:gd name="connsiteY376" fmla="*/ 800822 h 2688310"/>
                <a:gd name="connsiteX377" fmla="*/ 1481692 w 3831312"/>
                <a:gd name="connsiteY377" fmla="*/ 902672 h 2688310"/>
                <a:gd name="connsiteX378" fmla="*/ 1573420 w 3831312"/>
                <a:gd name="connsiteY378" fmla="*/ 1031486 h 2688310"/>
                <a:gd name="connsiteX379" fmla="*/ 1643558 w 3831312"/>
                <a:gd name="connsiteY379" fmla="*/ 996730 h 2688310"/>
                <a:gd name="connsiteX380" fmla="*/ 1668013 w 3831312"/>
                <a:gd name="connsiteY380" fmla="*/ 896761 h 2688310"/>
                <a:gd name="connsiteX381" fmla="*/ 1578436 w 3831312"/>
                <a:gd name="connsiteY381" fmla="*/ 765797 h 2688310"/>
                <a:gd name="connsiteX382" fmla="*/ 1165661 w 3831312"/>
                <a:gd name="connsiteY382" fmla="*/ 765797 h 2688310"/>
                <a:gd name="connsiteX383" fmla="*/ 1093731 w 3831312"/>
                <a:gd name="connsiteY383" fmla="*/ 800822 h 2688310"/>
                <a:gd name="connsiteX384" fmla="*/ 1068917 w 3831312"/>
                <a:gd name="connsiteY384" fmla="*/ 902672 h 2688310"/>
                <a:gd name="connsiteX385" fmla="*/ 1160645 w 3831312"/>
                <a:gd name="connsiteY385" fmla="*/ 1031486 h 2688310"/>
                <a:gd name="connsiteX386" fmla="*/ 1230784 w 3831312"/>
                <a:gd name="connsiteY386" fmla="*/ 996730 h 2688310"/>
                <a:gd name="connsiteX387" fmla="*/ 1255239 w 3831312"/>
                <a:gd name="connsiteY387" fmla="*/ 896761 h 2688310"/>
                <a:gd name="connsiteX388" fmla="*/ 1165661 w 3831312"/>
                <a:gd name="connsiteY388" fmla="*/ 765797 h 2688310"/>
                <a:gd name="connsiteX389" fmla="*/ 752885 w 3831312"/>
                <a:gd name="connsiteY389" fmla="*/ 765797 h 2688310"/>
                <a:gd name="connsiteX390" fmla="*/ 680955 w 3831312"/>
                <a:gd name="connsiteY390" fmla="*/ 800822 h 2688310"/>
                <a:gd name="connsiteX391" fmla="*/ 656141 w 3831312"/>
                <a:gd name="connsiteY391" fmla="*/ 902672 h 2688310"/>
                <a:gd name="connsiteX392" fmla="*/ 747869 w 3831312"/>
                <a:gd name="connsiteY392" fmla="*/ 1031486 h 2688310"/>
                <a:gd name="connsiteX393" fmla="*/ 818008 w 3831312"/>
                <a:gd name="connsiteY393" fmla="*/ 996730 h 2688310"/>
                <a:gd name="connsiteX394" fmla="*/ 842463 w 3831312"/>
                <a:gd name="connsiteY394" fmla="*/ 896761 h 2688310"/>
                <a:gd name="connsiteX395" fmla="*/ 752885 w 3831312"/>
                <a:gd name="connsiteY395" fmla="*/ 765797 h 2688310"/>
                <a:gd name="connsiteX396" fmla="*/ 552232 w 3831312"/>
                <a:gd name="connsiteY396" fmla="*/ 1165672 h 2688310"/>
                <a:gd name="connsiteX397" fmla="*/ 516936 w 3831312"/>
                <a:gd name="connsiteY397" fmla="*/ 1187708 h 2688310"/>
                <a:gd name="connsiteX398" fmla="*/ 475373 w 3831312"/>
                <a:gd name="connsiteY398" fmla="*/ 1204191 h 2688310"/>
                <a:gd name="connsiteX399" fmla="*/ 475373 w 3831312"/>
                <a:gd name="connsiteY399" fmla="*/ 1251846 h 2688310"/>
                <a:gd name="connsiteX400" fmla="*/ 490602 w 3831312"/>
                <a:gd name="connsiteY400" fmla="*/ 1248891 h 2688310"/>
                <a:gd name="connsiteX401" fmla="*/ 505472 w 3831312"/>
                <a:gd name="connsiteY401" fmla="*/ 1243874 h 2688310"/>
                <a:gd name="connsiteX402" fmla="*/ 518998 w 3831312"/>
                <a:gd name="connsiteY402" fmla="*/ 1237245 h 2688310"/>
                <a:gd name="connsiteX403" fmla="*/ 530016 w 3831312"/>
                <a:gd name="connsiteY403" fmla="*/ 1229452 h 2688310"/>
                <a:gd name="connsiteX404" fmla="*/ 530016 w 3831312"/>
                <a:gd name="connsiteY404" fmla="*/ 1428315 h 2688310"/>
                <a:gd name="connsiteX405" fmla="*/ 586450 w 3831312"/>
                <a:gd name="connsiteY405" fmla="*/ 1428315 h 2688310"/>
                <a:gd name="connsiteX406" fmla="*/ 586450 w 3831312"/>
                <a:gd name="connsiteY406" fmla="*/ 1165672 h 2688310"/>
                <a:gd name="connsiteX407" fmla="*/ 552232 w 3831312"/>
                <a:gd name="connsiteY407" fmla="*/ 1165672 h 2688310"/>
                <a:gd name="connsiteX408" fmla="*/ 965007 w 3831312"/>
                <a:gd name="connsiteY408" fmla="*/ 1165672 h 2688310"/>
                <a:gd name="connsiteX409" fmla="*/ 929713 w 3831312"/>
                <a:gd name="connsiteY409" fmla="*/ 1187708 h 2688310"/>
                <a:gd name="connsiteX410" fmla="*/ 888147 w 3831312"/>
                <a:gd name="connsiteY410" fmla="*/ 1204191 h 2688310"/>
                <a:gd name="connsiteX411" fmla="*/ 888147 w 3831312"/>
                <a:gd name="connsiteY411" fmla="*/ 1251846 h 2688310"/>
                <a:gd name="connsiteX412" fmla="*/ 903376 w 3831312"/>
                <a:gd name="connsiteY412" fmla="*/ 1248891 h 2688310"/>
                <a:gd name="connsiteX413" fmla="*/ 918245 w 3831312"/>
                <a:gd name="connsiteY413" fmla="*/ 1243874 h 2688310"/>
                <a:gd name="connsiteX414" fmla="*/ 931772 w 3831312"/>
                <a:gd name="connsiteY414" fmla="*/ 1237245 h 2688310"/>
                <a:gd name="connsiteX415" fmla="*/ 942791 w 3831312"/>
                <a:gd name="connsiteY415" fmla="*/ 1229452 h 2688310"/>
                <a:gd name="connsiteX416" fmla="*/ 942791 w 3831312"/>
                <a:gd name="connsiteY416" fmla="*/ 1428315 h 2688310"/>
                <a:gd name="connsiteX417" fmla="*/ 999225 w 3831312"/>
                <a:gd name="connsiteY417" fmla="*/ 1428315 h 2688310"/>
                <a:gd name="connsiteX418" fmla="*/ 999225 w 3831312"/>
                <a:gd name="connsiteY418" fmla="*/ 1165672 h 2688310"/>
                <a:gd name="connsiteX419" fmla="*/ 965007 w 3831312"/>
                <a:gd name="connsiteY419" fmla="*/ 1165672 h 2688310"/>
                <a:gd name="connsiteX420" fmla="*/ 1377782 w 3831312"/>
                <a:gd name="connsiteY420" fmla="*/ 1165672 h 2688310"/>
                <a:gd name="connsiteX421" fmla="*/ 1342487 w 3831312"/>
                <a:gd name="connsiteY421" fmla="*/ 1187708 h 2688310"/>
                <a:gd name="connsiteX422" fmla="*/ 1300923 w 3831312"/>
                <a:gd name="connsiteY422" fmla="*/ 1204191 h 2688310"/>
                <a:gd name="connsiteX423" fmla="*/ 1300923 w 3831312"/>
                <a:gd name="connsiteY423" fmla="*/ 1251846 h 2688310"/>
                <a:gd name="connsiteX424" fmla="*/ 1316152 w 3831312"/>
                <a:gd name="connsiteY424" fmla="*/ 1248891 h 2688310"/>
                <a:gd name="connsiteX425" fmla="*/ 1331023 w 3831312"/>
                <a:gd name="connsiteY425" fmla="*/ 1243874 h 2688310"/>
                <a:gd name="connsiteX426" fmla="*/ 1344548 w 3831312"/>
                <a:gd name="connsiteY426" fmla="*/ 1237245 h 2688310"/>
                <a:gd name="connsiteX427" fmla="*/ 1355567 w 3831312"/>
                <a:gd name="connsiteY427" fmla="*/ 1229452 h 2688310"/>
                <a:gd name="connsiteX428" fmla="*/ 1355567 w 3831312"/>
                <a:gd name="connsiteY428" fmla="*/ 1428315 h 2688310"/>
                <a:gd name="connsiteX429" fmla="*/ 1412000 w 3831312"/>
                <a:gd name="connsiteY429" fmla="*/ 1428315 h 2688310"/>
                <a:gd name="connsiteX430" fmla="*/ 1412000 w 3831312"/>
                <a:gd name="connsiteY430" fmla="*/ 1165672 h 2688310"/>
                <a:gd name="connsiteX431" fmla="*/ 1377782 w 3831312"/>
                <a:gd name="connsiteY431" fmla="*/ 1165672 h 2688310"/>
                <a:gd name="connsiteX432" fmla="*/ 1790556 w 3831312"/>
                <a:gd name="connsiteY432" fmla="*/ 1165672 h 2688310"/>
                <a:gd name="connsiteX433" fmla="*/ 1755263 w 3831312"/>
                <a:gd name="connsiteY433" fmla="*/ 1187708 h 2688310"/>
                <a:gd name="connsiteX434" fmla="*/ 1713698 w 3831312"/>
                <a:gd name="connsiteY434" fmla="*/ 1204191 h 2688310"/>
                <a:gd name="connsiteX435" fmla="*/ 1713698 w 3831312"/>
                <a:gd name="connsiteY435" fmla="*/ 1251846 h 2688310"/>
                <a:gd name="connsiteX436" fmla="*/ 1728927 w 3831312"/>
                <a:gd name="connsiteY436" fmla="*/ 1248891 h 2688310"/>
                <a:gd name="connsiteX437" fmla="*/ 1743797 w 3831312"/>
                <a:gd name="connsiteY437" fmla="*/ 1243874 h 2688310"/>
                <a:gd name="connsiteX438" fmla="*/ 1757323 w 3831312"/>
                <a:gd name="connsiteY438" fmla="*/ 1237245 h 2688310"/>
                <a:gd name="connsiteX439" fmla="*/ 1768340 w 3831312"/>
                <a:gd name="connsiteY439" fmla="*/ 1229452 h 2688310"/>
                <a:gd name="connsiteX440" fmla="*/ 1768340 w 3831312"/>
                <a:gd name="connsiteY440" fmla="*/ 1428315 h 2688310"/>
                <a:gd name="connsiteX441" fmla="*/ 1824775 w 3831312"/>
                <a:gd name="connsiteY441" fmla="*/ 1428315 h 2688310"/>
                <a:gd name="connsiteX442" fmla="*/ 1824775 w 3831312"/>
                <a:gd name="connsiteY442" fmla="*/ 1165672 h 2688310"/>
                <a:gd name="connsiteX443" fmla="*/ 1790556 w 3831312"/>
                <a:gd name="connsiteY443" fmla="*/ 1165672 h 2688310"/>
                <a:gd name="connsiteX444" fmla="*/ 2203332 w 3831312"/>
                <a:gd name="connsiteY444" fmla="*/ 1165672 h 2688310"/>
                <a:gd name="connsiteX445" fmla="*/ 2168038 w 3831312"/>
                <a:gd name="connsiteY445" fmla="*/ 1187708 h 2688310"/>
                <a:gd name="connsiteX446" fmla="*/ 2126474 w 3831312"/>
                <a:gd name="connsiteY446" fmla="*/ 1204191 h 2688310"/>
                <a:gd name="connsiteX447" fmla="*/ 2126474 w 3831312"/>
                <a:gd name="connsiteY447" fmla="*/ 1251846 h 2688310"/>
                <a:gd name="connsiteX448" fmla="*/ 2141702 w 3831312"/>
                <a:gd name="connsiteY448" fmla="*/ 1248891 h 2688310"/>
                <a:gd name="connsiteX449" fmla="*/ 2156572 w 3831312"/>
                <a:gd name="connsiteY449" fmla="*/ 1243874 h 2688310"/>
                <a:gd name="connsiteX450" fmla="*/ 2170098 w 3831312"/>
                <a:gd name="connsiteY450" fmla="*/ 1237245 h 2688310"/>
                <a:gd name="connsiteX451" fmla="*/ 2181116 w 3831312"/>
                <a:gd name="connsiteY451" fmla="*/ 1229452 h 2688310"/>
                <a:gd name="connsiteX452" fmla="*/ 2181116 w 3831312"/>
                <a:gd name="connsiteY452" fmla="*/ 1428315 h 2688310"/>
                <a:gd name="connsiteX453" fmla="*/ 2237551 w 3831312"/>
                <a:gd name="connsiteY453" fmla="*/ 1428315 h 2688310"/>
                <a:gd name="connsiteX454" fmla="*/ 2237551 w 3831312"/>
                <a:gd name="connsiteY454" fmla="*/ 1165672 h 2688310"/>
                <a:gd name="connsiteX455" fmla="*/ 2203332 w 3831312"/>
                <a:gd name="connsiteY455" fmla="*/ 1165672 h 2688310"/>
                <a:gd name="connsiteX456" fmla="*/ 2616107 w 3831312"/>
                <a:gd name="connsiteY456" fmla="*/ 1165672 h 2688310"/>
                <a:gd name="connsiteX457" fmla="*/ 2580813 w 3831312"/>
                <a:gd name="connsiteY457" fmla="*/ 1187708 h 2688310"/>
                <a:gd name="connsiteX458" fmla="*/ 2539249 w 3831312"/>
                <a:gd name="connsiteY458" fmla="*/ 1204191 h 2688310"/>
                <a:gd name="connsiteX459" fmla="*/ 2539249 w 3831312"/>
                <a:gd name="connsiteY459" fmla="*/ 1251846 h 2688310"/>
                <a:gd name="connsiteX460" fmla="*/ 2554477 w 3831312"/>
                <a:gd name="connsiteY460" fmla="*/ 1248891 h 2688310"/>
                <a:gd name="connsiteX461" fmla="*/ 2569347 w 3831312"/>
                <a:gd name="connsiteY461" fmla="*/ 1243874 h 2688310"/>
                <a:gd name="connsiteX462" fmla="*/ 2582872 w 3831312"/>
                <a:gd name="connsiteY462" fmla="*/ 1237245 h 2688310"/>
                <a:gd name="connsiteX463" fmla="*/ 2593891 w 3831312"/>
                <a:gd name="connsiteY463" fmla="*/ 1229452 h 2688310"/>
                <a:gd name="connsiteX464" fmla="*/ 2593891 w 3831312"/>
                <a:gd name="connsiteY464" fmla="*/ 1428315 h 2688310"/>
                <a:gd name="connsiteX465" fmla="*/ 2650326 w 3831312"/>
                <a:gd name="connsiteY465" fmla="*/ 1428315 h 2688310"/>
                <a:gd name="connsiteX466" fmla="*/ 2650326 w 3831312"/>
                <a:gd name="connsiteY466" fmla="*/ 1165672 h 2688310"/>
                <a:gd name="connsiteX467" fmla="*/ 2616107 w 3831312"/>
                <a:gd name="connsiteY467" fmla="*/ 1165672 h 2688310"/>
                <a:gd name="connsiteX468" fmla="*/ 3246736 w 3831312"/>
                <a:gd name="connsiteY468" fmla="*/ 1165672 h 2688310"/>
                <a:gd name="connsiteX469" fmla="*/ 3211442 w 3831312"/>
                <a:gd name="connsiteY469" fmla="*/ 1187708 h 2688310"/>
                <a:gd name="connsiteX470" fmla="*/ 3169878 w 3831312"/>
                <a:gd name="connsiteY470" fmla="*/ 1204191 h 2688310"/>
                <a:gd name="connsiteX471" fmla="*/ 3169878 w 3831312"/>
                <a:gd name="connsiteY471" fmla="*/ 1251846 h 2688310"/>
                <a:gd name="connsiteX472" fmla="*/ 3185106 w 3831312"/>
                <a:gd name="connsiteY472" fmla="*/ 1248891 h 2688310"/>
                <a:gd name="connsiteX473" fmla="*/ 3199976 w 3831312"/>
                <a:gd name="connsiteY473" fmla="*/ 1243874 h 2688310"/>
                <a:gd name="connsiteX474" fmla="*/ 3213502 w 3831312"/>
                <a:gd name="connsiteY474" fmla="*/ 1237245 h 2688310"/>
                <a:gd name="connsiteX475" fmla="*/ 3224520 w 3831312"/>
                <a:gd name="connsiteY475" fmla="*/ 1229452 h 2688310"/>
                <a:gd name="connsiteX476" fmla="*/ 3224520 w 3831312"/>
                <a:gd name="connsiteY476" fmla="*/ 1428315 h 2688310"/>
                <a:gd name="connsiteX477" fmla="*/ 3280954 w 3831312"/>
                <a:gd name="connsiteY477" fmla="*/ 1428315 h 2688310"/>
                <a:gd name="connsiteX478" fmla="*/ 3280954 w 3831312"/>
                <a:gd name="connsiteY478" fmla="*/ 1165672 h 2688310"/>
                <a:gd name="connsiteX479" fmla="*/ 3246736 w 3831312"/>
                <a:gd name="connsiteY479" fmla="*/ 1165672 h 2688310"/>
                <a:gd name="connsiteX480" fmla="*/ 3464589 w 3831312"/>
                <a:gd name="connsiteY480" fmla="*/ 1165672 h 2688310"/>
                <a:gd name="connsiteX481" fmla="*/ 3429295 w 3831312"/>
                <a:gd name="connsiteY481" fmla="*/ 1187708 h 2688310"/>
                <a:gd name="connsiteX482" fmla="*/ 3387732 w 3831312"/>
                <a:gd name="connsiteY482" fmla="*/ 1204191 h 2688310"/>
                <a:gd name="connsiteX483" fmla="*/ 3387732 w 3831312"/>
                <a:gd name="connsiteY483" fmla="*/ 1251846 h 2688310"/>
                <a:gd name="connsiteX484" fmla="*/ 3402960 w 3831312"/>
                <a:gd name="connsiteY484" fmla="*/ 1248891 h 2688310"/>
                <a:gd name="connsiteX485" fmla="*/ 3417830 w 3831312"/>
                <a:gd name="connsiteY485" fmla="*/ 1243874 h 2688310"/>
                <a:gd name="connsiteX486" fmla="*/ 3431355 w 3831312"/>
                <a:gd name="connsiteY486" fmla="*/ 1237245 h 2688310"/>
                <a:gd name="connsiteX487" fmla="*/ 3442373 w 3831312"/>
                <a:gd name="connsiteY487" fmla="*/ 1229452 h 2688310"/>
                <a:gd name="connsiteX488" fmla="*/ 3442373 w 3831312"/>
                <a:gd name="connsiteY488" fmla="*/ 1428315 h 2688310"/>
                <a:gd name="connsiteX489" fmla="*/ 3498808 w 3831312"/>
                <a:gd name="connsiteY489" fmla="*/ 1428315 h 2688310"/>
                <a:gd name="connsiteX490" fmla="*/ 3498808 w 3831312"/>
                <a:gd name="connsiteY490" fmla="*/ 1165672 h 2688310"/>
                <a:gd name="connsiteX491" fmla="*/ 3464589 w 3831312"/>
                <a:gd name="connsiteY491" fmla="*/ 1165672 h 2688310"/>
                <a:gd name="connsiteX492" fmla="*/ 2828226 w 3831312"/>
                <a:gd name="connsiteY492" fmla="*/ 1167106 h 2688310"/>
                <a:gd name="connsiteX493" fmla="*/ 2756296 w 3831312"/>
                <a:gd name="connsiteY493" fmla="*/ 1202129 h 2688310"/>
                <a:gd name="connsiteX494" fmla="*/ 2731483 w 3831312"/>
                <a:gd name="connsiteY494" fmla="*/ 1303980 h 2688310"/>
                <a:gd name="connsiteX495" fmla="*/ 2823210 w 3831312"/>
                <a:gd name="connsiteY495" fmla="*/ 1432794 h 2688310"/>
                <a:gd name="connsiteX496" fmla="*/ 2893350 w 3831312"/>
                <a:gd name="connsiteY496" fmla="*/ 1398037 h 2688310"/>
                <a:gd name="connsiteX497" fmla="*/ 2917804 w 3831312"/>
                <a:gd name="connsiteY497" fmla="*/ 1298068 h 2688310"/>
                <a:gd name="connsiteX498" fmla="*/ 2828226 w 3831312"/>
                <a:gd name="connsiteY498" fmla="*/ 1167106 h 2688310"/>
                <a:gd name="connsiteX499" fmla="*/ 3034614 w 3831312"/>
                <a:gd name="connsiteY499" fmla="*/ 1167106 h 2688310"/>
                <a:gd name="connsiteX500" fmla="*/ 2962684 w 3831312"/>
                <a:gd name="connsiteY500" fmla="*/ 1202129 h 2688310"/>
                <a:gd name="connsiteX501" fmla="*/ 2937870 w 3831312"/>
                <a:gd name="connsiteY501" fmla="*/ 1303980 h 2688310"/>
                <a:gd name="connsiteX502" fmla="*/ 3029598 w 3831312"/>
                <a:gd name="connsiteY502" fmla="*/ 1432794 h 2688310"/>
                <a:gd name="connsiteX503" fmla="*/ 3099737 w 3831312"/>
                <a:gd name="connsiteY503" fmla="*/ 1398037 h 2688310"/>
                <a:gd name="connsiteX504" fmla="*/ 3124192 w 3831312"/>
                <a:gd name="connsiteY504" fmla="*/ 1298068 h 2688310"/>
                <a:gd name="connsiteX505" fmla="*/ 3034614 w 3831312"/>
                <a:gd name="connsiteY505" fmla="*/ 1167106 h 2688310"/>
                <a:gd name="connsiteX506" fmla="*/ 2403986 w 3831312"/>
                <a:gd name="connsiteY506" fmla="*/ 1167106 h 2688310"/>
                <a:gd name="connsiteX507" fmla="*/ 2332055 w 3831312"/>
                <a:gd name="connsiteY507" fmla="*/ 1202129 h 2688310"/>
                <a:gd name="connsiteX508" fmla="*/ 2307242 w 3831312"/>
                <a:gd name="connsiteY508" fmla="*/ 1303980 h 2688310"/>
                <a:gd name="connsiteX509" fmla="*/ 2398970 w 3831312"/>
                <a:gd name="connsiteY509" fmla="*/ 1432794 h 2688310"/>
                <a:gd name="connsiteX510" fmla="*/ 2469109 w 3831312"/>
                <a:gd name="connsiteY510" fmla="*/ 1398037 h 2688310"/>
                <a:gd name="connsiteX511" fmla="*/ 2493564 w 3831312"/>
                <a:gd name="connsiteY511" fmla="*/ 1298068 h 2688310"/>
                <a:gd name="connsiteX512" fmla="*/ 2403986 w 3831312"/>
                <a:gd name="connsiteY512" fmla="*/ 1167106 h 2688310"/>
                <a:gd name="connsiteX513" fmla="*/ 1991210 w 3831312"/>
                <a:gd name="connsiteY513" fmla="*/ 1167106 h 2688310"/>
                <a:gd name="connsiteX514" fmla="*/ 1919280 w 3831312"/>
                <a:gd name="connsiteY514" fmla="*/ 1202129 h 2688310"/>
                <a:gd name="connsiteX515" fmla="*/ 1894466 w 3831312"/>
                <a:gd name="connsiteY515" fmla="*/ 1303980 h 2688310"/>
                <a:gd name="connsiteX516" fmla="*/ 1986194 w 3831312"/>
                <a:gd name="connsiteY516" fmla="*/ 1432794 h 2688310"/>
                <a:gd name="connsiteX517" fmla="*/ 2056333 w 3831312"/>
                <a:gd name="connsiteY517" fmla="*/ 1398037 h 2688310"/>
                <a:gd name="connsiteX518" fmla="*/ 2080788 w 3831312"/>
                <a:gd name="connsiteY518" fmla="*/ 1298068 h 2688310"/>
                <a:gd name="connsiteX519" fmla="*/ 1991210 w 3831312"/>
                <a:gd name="connsiteY519" fmla="*/ 1167106 h 2688310"/>
                <a:gd name="connsiteX520" fmla="*/ 1578436 w 3831312"/>
                <a:gd name="connsiteY520" fmla="*/ 1167106 h 2688310"/>
                <a:gd name="connsiteX521" fmla="*/ 1506506 w 3831312"/>
                <a:gd name="connsiteY521" fmla="*/ 1202129 h 2688310"/>
                <a:gd name="connsiteX522" fmla="*/ 1481692 w 3831312"/>
                <a:gd name="connsiteY522" fmla="*/ 1303980 h 2688310"/>
                <a:gd name="connsiteX523" fmla="*/ 1573420 w 3831312"/>
                <a:gd name="connsiteY523" fmla="*/ 1432794 h 2688310"/>
                <a:gd name="connsiteX524" fmla="*/ 1643558 w 3831312"/>
                <a:gd name="connsiteY524" fmla="*/ 1398037 h 2688310"/>
                <a:gd name="connsiteX525" fmla="*/ 1668013 w 3831312"/>
                <a:gd name="connsiteY525" fmla="*/ 1298068 h 2688310"/>
                <a:gd name="connsiteX526" fmla="*/ 1578436 w 3831312"/>
                <a:gd name="connsiteY526" fmla="*/ 1167106 h 2688310"/>
                <a:gd name="connsiteX527" fmla="*/ 1165661 w 3831312"/>
                <a:gd name="connsiteY527" fmla="*/ 1167106 h 2688310"/>
                <a:gd name="connsiteX528" fmla="*/ 1093731 w 3831312"/>
                <a:gd name="connsiteY528" fmla="*/ 1202129 h 2688310"/>
                <a:gd name="connsiteX529" fmla="*/ 1068917 w 3831312"/>
                <a:gd name="connsiteY529" fmla="*/ 1303980 h 2688310"/>
                <a:gd name="connsiteX530" fmla="*/ 1160645 w 3831312"/>
                <a:gd name="connsiteY530" fmla="*/ 1432794 h 2688310"/>
                <a:gd name="connsiteX531" fmla="*/ 1230784 w 3831312"/>
                <a:gd name="connsiteY531" fmla="*/ 1398037 h 2688310"/>
                <a:gd name="connsiteX532" fmla="*/ 1255239 w 3831312"/>
                <a:gd name="connsiteY532" fmla="*/ 1298068 h 2688310"/>
                <a:gd name="connsiteX533" fmla="*/ 1165661 w 3831312"/>
                <a:gd name="connsiteY533" fmla="*/ 1167106 h 2688310"/>
                <a:gd name="connsiteX534" fmla="*/ 752885 w 3831312"/>
                <a:gd name="connsiteY534" fmla="*/ 1167106 h 2688310"/>
                <a:gd name="connsiteX535" fmla="*/ 680955 w 3831312"/>
                <a:gd name="connsiteY535" fmla="*/ 1202129 h 2688310"/>
                <a:gd name="connsiteX536" fmla="*/ 656141 w 3831312"/>
                <a:gd name="connsiteY536" fmla="*/ 1303980 h 2688310"/>
                <a:gd name="connsiteX537" fmla="*/ 747869 w 3831312"/>
                <a:gd name="connsiteY537" fmla="*/ 1432794 h 2688310"/>
                <a:gd name="connsiteX538" fmla="*/ 818008 w 3831312"/>
                <a:gd name="connsiteY538" fmla="*/ 1398037 h 2688310"/>
                <a:gd name="connsiteX539" fmla="*/ 842463 w 3831312"/>
                <a:gd name="connsiteY539" fmla="*/ 1298068 h 2688310"/>
                <a:gd name="connsiteX540" fmla="*/ 752885 w 3831312"/>
                <a:gd name="connsiteY540" fmla="*/ 1167106 h 2688310"/>
                <a:gd name="connsiteX541" fmla="*/ 340111 w 3831312"/>
                <a:gd name="connsiteY541" fmla="*/ 1167106 h 2688310"/>
                <a:gd name="connsiteX542" fmla="*/ 268180 w 3831312"/>
                <a:gd name="connsiteY542" fmla="*/ 1202129 h 2688310"/>
                <a:gd name="connsiteX543" fmla="*/ 243366 w 3831312"/>
                <a:gd name="connsiteY543" fmla="*/ 1303980 h 2688310"/>
                <a:gd name="connsiteX544" fmla="*/ 335094 w 3831312"/>
                <a:gd name="connsiteY544" fmla="*/ 1432794 h 2688310"/>
                <a:gd name="connsiteX545" fmla="*/ 405233 w 3831312"/>
                <a:gd name="connsiteY545" fmla="*/ 1398037 h 2688310"/>
                <a:gd name="connsiteX546" fmla="*/ 429688 w 3831312"/>
                <a:gd name="connsiteY546" fmla="*/ 1298068 h 2688310"/>
                <a:gd name="connsiteX547" fmla="*/ 340111 w 3831312"/>
                <a:gd name="connsiteY547" fmla="*/ 1167106 h 2688310"/>
                <a:gd name="connsiteX548" fmla="*/ 552232 w 3831312"/>
                <a:gd name="connsiteY548" fmla="*/ 1566981 h 2688310"/>
                <a:gd name="connsiteX549" fmla="*/ 516938 w 3831312"/>
                <a:gd name="connsiteY549" fmla="*/ 1589017 h 2688310"/>
                <a:gd name="connsiteX550" fmla="*/ 475373 w 3831312"/>
                <a:gd name="connsiteY550" fmla="*/ 1605500 h 2688310"/>
                <a:gd name="connsiteX551" fmla="*/ 475373 w 3831312"/>
                <a:gd name="connsiteY551" fmla="*/ 1653155 h 2688310"/>
                <a:gd name="connsiteX552" fmla="*/ 490602 w 3831312"/>
                <a:gd name="connsiteY552" fmla="*/ 1650200 h 2688310"/>
                <a:gd name="connsiteX553" fmla="*/ 505472 w 3831312"/>
                <a:gd name="connsiteY553" fmla="*/ 1645183 h 2688310"/>
                <a:gd name="connsiteX554" fmla="*/ 518998 w 3831312"/>
                <a:gd name="connsiteY554" fmla="*/ 1638554 h 2688310"/>
                <a:gd name="connsiteX555" fmla="*/ 530016 w 3831312"/>
                <a:gd name="connsiteY555" fmla="*/ 1630761 h 2688310"/>
                <a:gd name="connsiteX556" fmla="*/ 530016 w 3831312"/>
                <a:gd name="connsiteY556" fmla="*/ 1829624 h 2688310"/>
                <a:gd name="connsiteX557" fmla="*/ 586450 w 3831312"/>
                <a:gd name="connsiteY557" fmla="*/ 1829624 h 2688310"/>
                <a:gd name="connsiteX558" fmla="*/ 586450 w 3831312"/>
                <a:gd name="connsiteY558" fmla="*/ 1566981 h 2688310"/>
                <a:gd name="connsiteX559" fmla="*/ 552232 w 3831312"/>
                <a:gd name="connsiteY559" fmla="*/ 1566981 h 2688310"/>
                <a:gd name="connsiteX560" fmla="*/ 965007 w 3831312"/>
                <a:gd name="connsiteY560" fmla="*/ 1566981 h 2688310"/>
                <a:gd name="connsiteX561" fmla="*/ 929711 w 3831312"/>
                <a:gd name="connsiteY561" fmla="*/ 1589017 h 2688310"/>
                <a:gd name="connsiteX562" fmla="*/ 888147 w 3831312"/>
                <a:gd name="connsiteY562" fmla="*/ 1605500 h 2688310"/>
                <a:gd name="connsiteX563" fmla="*/ 888147 w 3831312"/>
                <a:gd name="connsiteY563" fmla="*/ 1653155 h 2688310"/>
                <a:gd name="connsiteX564" fmla="*/ 903376 w 3831312"/>
                <a:gd name="connsiteY564" fmla="*/ 1650200 h 2688310"/>
                <a:gd name="connsiteX565" fmla="*/ 918245 w 3831312"/>
                <a:gd name="connsiteY565" fmla="*/ 1645183 h 2688310"/>
                <a:gd name="connsiteX566" fmla="*/ 931772 w 3831312"/>
                <a:gd name="connsiteY566" fmla="*/ 1638554 h 2688310"/>
                <a:gd name="connsiteX567" fmla="*/ 942791 w 3831312"/>
                <a:gd name="connsiteY567" fmla="*/ 1630761 h 2688310"/>
                <a:gd name="connsiteX568" fmla="*/ 942791 w 3831312"/>
                <a:gd name="connsiteY568" fmla="*/ 1829624 h 2688310"/>
                <a:gd name="connsiteX569" fmla="*/ 999225 w 3831312"/>
                <a:gd name="connsiteY569" fmla="*/ 1829624 h 2688310"/>
                <a:gd name="connsiteX570" fmla="*/ 999225 w 3831312"/>
                <a:gd name="connsiteY570" fmla="*/ 1566981 h 2688310"/>
                <a:gd name="connsiteX571" fmla="*/ 965007 w 3831312"/>
                <a:gd name="connsiteY571" fmla="*/ 1566981 h 2688310"/>
                <a:gd name="connsiteX572" fmla="*/ 1377782 w 3831312"/>
                <a:gd name="connsiteY572" fmla="*/ 1566981 h 2688310"/>
                <a:gd name="connsiteX573" fmla="*/ 1342487 w 3831312"/>
                <a:gd name="connsiteY573" fmla="*/ 1589017 h 2688310"/>
                <a:gd name="connsiteX574" fmla="*/ 1300923 w 3831312"/>
                <a:gd name="connsiteY574" fmla="*/ 1605500 h 2688310"/>
                <a:gd name="connsiteX575" fmla="*/ 1300923 w 3831312"/>
                <a:gd name="connsiteY575" fmla="*/ 1653155 h 2688310"/>
                <a:gd name="connsiteX576" fmla="*/ 1316152 w 3831312"/>
                <a:gd name="connsiteY576" fmla="*/ 1650200 h 2688310"/>
                <a:gd name="connsiteX577" fmla="*/ 1331021 w 3831312"/>
                <a:gd name="connsiteY577" fmla="*/ 1645183 h 2688310"/>
                <a:gd name="connsiteX578" fmla="*/ 1344548 w 3831312"/>
                <a:gd name="connsiteY578" fmla="*/ 1638554 h 2688310"/>
                <a:gd name="connsiteX579" fmla="*/ 1355567 w 3831312"/>
                <a:gd name="connsiteY579" fmla="*/ 1630761 h 2688310"/>
                <a:gd name="connsiteX580" fmla="*/ 1355567 w 3831312"/>
                <a:gd name="connsiteY580" fmla="*/ 1829624 h 2688310"/>
                <a:gd name="connsiteX581" fmla="*/ 1412000 w 3831312"/>
                <a:gd name="connsiteY581" fmla="*/ 1829624 h 2688310"/>
                <a:gd name="connsiteX582" fmla="*/ 1412000 w 3831312"/>
                <a:gd name="connsiteY582" fmla="*/ 1566981 h 2688310"/>
                <a:gd name="connsiteX583" fmla="*/ 1377782 w 3831312"/>
                <a:gd name="connsiteY583" fmla="*/ 1566981 h 2688310"/>
                <a:gd name="connsiteX584" fmla="*/ 1790556 w 3831312"/>
                <a:gd name="connsiteY584" fmla="*/ 1566981 h 2688310"/>
                <a:gd name="connsiteX585" fmla="*/ 1755263 w 3831312"/>
                <a:gd name="connsiteY585" fmla="*/ 1589017 h 2688310"/>
                <a:gd name="connsiteX586" fmla="*/ 1713698 w 3831312"/>
                <a:gd name="connsiteY586" fmla="*/ 1605500 h 2688310"/>
                <a:gd name="connsiteX587" fmla="*/ 1713698 w 3831312"/>
                <a:gd name="connsiteY587" fmla="*/ 1653155 h 2688310"/>
                <a:gd name="connsiteX588" fmla="*/ 1728927 w 3831312"/>
                <a:gd name="connsiteY588" fmla="*/ 1650200 h 2688310"/>
                <a:gd name="connsiteX589" fmla="*/ 1743797 w 3831312"/>
                <a:gd name="connsiteY589" fmla="*/ 1645183 h 2688310"/>
                <a:gd name="connsiteX590" fmla="*/ 1757323 w 3831312"/>
                <a:gd name="connsiteY590" fmla="*/ 1638554 h 2688310"/>
                <a:gd name="connsiteX591" fmla="*/ 1768340 w 3831312"/>
                <a:gd name="connsiteY591" fmla="*/ 1630761 h 2688310"/>
                <a:gd name="connsiteX592" fmla="*/ 1768340 w 3831312"/>
                <a:gd name="connsiteY592" fmla="*/ 1829624 h 2688310"/>
                <a:gd name="connsiteX593" fmla="*/ 1824775 w 3831312"/>
                <a:gd name="connsiteY593" fmla="*/ 1829624 h 2688310"/>
                <a:gd name="connsiteX594" fmla="*/ 1824775 w 3831312"/>
                <a:gd name="connsiteY594" fmla="*/ 1566981 h 2688310"/>
                <a:gd name="connsiteX595" fmla="*/ 1790556 w 3831312"/>
                <a:gd name="connsiteY595" fmla="*/ 1566981 h 2688310"/>
                <a:gd name="connsiteX596" fmla="*/ 2203332 w 3831312"/>
                <a:gd name="connsiteY596" fmla="*/ 1566981 h 2688310"/>
                <a:gd name="connsiteX597" fmla="*/ 2168038 w 3831312"/>
                <a:gd name="connsiteY597" fmla="*/ 1589017 h 2688310"/>
                <a:gd name="connsiteX598" fmla="*/ 2126474 w 3831312"/>
                <a:gd name="connsiteY598" fmla="*/ 1605500 h 2688310"/>
                <a:gd name="connsiteX599" fmla="*/ 2126474 w 3831312"/>
                <a:gd name="connsiteY599" fmla="*/ 1653155 h 2688310"/>
                <a:gd name="connsiteX600" fmla="*/ 2141702 w 3831312"/>
                <a:gd name="connsiteY600" fmla="*/ 1650200 h 2688310"/>
                <a:gd name="connsiteX601" fmla="*/ 2156572 w 3831312"/>
                <a:gd name="connsiteY601" fmla="*/ 1645183 h 2688310"/>
                <a:gd name="connsiteX602" fmla="*/ 2170098 w 3831312"/>
                <a:gd name="connsiteY602" fmla="*/ 1638554 h 2688310"/>
                <a:gd name="connsiteX603" fmla="*/ 2181116 w 3831312"/>
                <a:gd name="connsiteY603" fmla="*/ 1630761 h 2688310"/>
                <a:gd name="connsiteX604" fmla="*/ 2181116 w 3831312"/>
                <a:gd name="connsiteY604" fmla="*/ 1829624 h 2688310"/>
                <a:gd name="connsiteX605" fmla="*/ 2237551 w 3831312"/>
                <a:gd name="connsiteY605" fmla="*/ 1829624 h 2688310"/>
                <a:gd name="connsiteX606" fmla="*/ 2237551 w 3831312"/>
                <a:gd name="connsiteY606" fmla="*/ 1566981 h 2688310"/>
                <a:gd name="connsiteX607" fmla="*/ 2203332 w 3831312"/>
                <a:gd name="connsiteY607" fmla="*/ 1566981 h 2688310"/>
                <a:gd name="connsiteX608" fmla="*/ 2616107 w 3831312"/>
                <a:gd name="connsiteY608" fmla="*/ 1566981 h 2688310"/>
                <a:gd name="connsiteX609" fmla="*/ 2580813 w 3831312"/>
                <a:gd name="connsiteY609" fmla="*/ 1589017 h 2688310"/>
                <a:gd name="connsiteX610" fmla="*/ 2539249 w 3831312"/>
                <a:gd name="connsiteY610" fmla="*/ 1605500 h 2688310"/>
                <a:gd name="connsiteX611" fmla="*/ 2539249 w 3831312"/>
                <a:gd name="connsiteY611" fmla="*/ 1653155 h 2688310"/>
                <a:gd name="connsiteX612" fmla="*/ 2554477 w 3831312"/>
                <a:gd name="connsiteY612" fmla="*/ 1650200 h 2688310"/>
                <a:gd name="connsiteX613" fmla="*/ 2569347 w 3831312"/>
                <a:gd name="connsiteY613" fmla="*/ 1645183 h 2688310"/>
                <a:gd name="connsiteX614" fmla="*/ 2582872 w 3831312"/>
                <a:gd name="connsiteY614" fmla="*/ 1638554 h 2688310"/>
                <a:gd name="connsiteX615" fmla="*/ 2593891 w 3831312"/>
                <a:gd name="connsiteY615" fmla="*/ 1630761 h 2688310"/>
                <a:gd name="connsiteX616" fmla="*/ 2593891 w 3831312"/>
                <a:gd name="connsiteY616" fmla="*/ 1829624 h 2688310"/>
                <a:gd name="connsiteX617" fmla="*/ 2650326 w 3831312"/>
                <a:gd name="connsiteY617" fmla="*/ 1829624 h 2688310"/>
                <a:gd name="connsiteX618" fmla="*/ 2650326 w 3831312"/>
                <a:gd name="connsiteY618" fmla="*/ 1566981 h 2688310"/>
                <a:gd name="connsiteX619" fmla="*/ 2616107 w 3831312"/>
                <a:gd name="connsiteY619" fmla="*/ 1566981 h 2688310"/>
                <a:gd name="connsiteX620" fmla="*/ 3246736 w 3831312"/>
                <a:gd name="connsiteY620" fmla="*/ 1566981 h 2688310"/>
                <a:gd name="connsiteX621" fmla="*/ 3211442 w 3831312"/>
                <a:gd name="connsiteY621" fmla="*/ 1589017 h 2688310"/>
                <a:gd name="connsiteX622" fmla="*/ 3169878 w 3831312"/>
                <a:gd name="connsiteY622" fmla="*/ 1605500 h 2688310"/>
                <a:gd name="connsiteX623" fmla="*/ 3169878 w 3831312"/>
                <a:gd name="connsiteY623" fmla="*/ 1653155 h 2688310"/>
                <a:gd name="connsiteX624" fmla="*/ 3185106 w 3831312"/>
                <a:gd name="connsiteY624" fmla="*/ 1650200 h 2688310"/>
                <a:gd name="connsiteX625" fmla="*/ 3199976 w 3831312"/>
                <a:gd name="connsiteY625" fmla="*/ 1645183 h 2688310"/>
                <a:gd name="connsiteX626" fmla="*/ 3213502 w 3831312"/>
                <a:gd name="connsiteY626" fmla="*/ 1638554 h 2688310"/>
                <a:gd name="connsiteX627" fmla="*/ 3224520 w 3831312"/>
                <a:gd name="connsiteY627" fmla="*/ 1630761 h 2688310"/>
                <a:gd name="connsiteX628" fmla="*/ 3224520 w 3831312"/>
                <a:gd name="connsiteY628" fmla="*/ 1829624 h 2688310"/>
                <a:gd name="connsiteX629" fmla="*/ 3280954 w 3831312"/>
                <a:gd name="connsiteY629" fmla="*/ 1829624 h 2688310"/>
                <a:gd name="connsiteX630" fmla="*/ 3280954 w 3831312"/>
                <a:gd name="connsiteY630" fmla="*/ 1566981 h 2688310"/>
                <a:gd name="connsiteX631" fmla="*/ 3246736 w 3831312"/>
                <a:gd name="connsiteY631" fmla="*/ 1566981 h 2688310"/>
                <a:gd name="connsiteX632" fmla="*/ 3458856 w 3831312"/>
                <a:gd name="connsiteY632" fmla="*/ 1568415 h 2688310"/>
                <a:gd name="connsiteX633" fmla="*/ 3386925 w 3831312"/>
                <a:gd name="connsiteY633" fmla="*/ 1603440 h 2688310"/>
                <a:gd name="connsiteX634" fmla="*/ 3362112 w 3831312"/>
                <a:gd name="connsiteY634" fmla="*/ 1705289 h 2688310"/>
                <a:gd name="connsiteX635" fmla="*/ 3453839 w 3831312"/>
                <a:gd name="connsiteY635" fmla="*/ 1834103 h 2688310"/>
                <a:gd name="connsiteX636" fmla="*/ 3523979 w 3831312"/>
                <a:gd name="connsiteY636" fmla="*/ 1799346 h 2688310"/>
                <a:gd name="connsiteX637" fmla="*/ 3548434 w 3831312"/>
                <a:gd name="connsiteY637" fmla="*/ 1699377 h 2688310"/>
                <a:gd name="connsiteX638" fmla="*/ 3458856 w 3831312"/>
                <a:gd name="connsiteY638" fmla="*/ 1568415 h 2688310"/>
                <a:gd name="connsiteX639" fmla="*/ 3665243 w 3831312"/>
                <a:gd name="connsiteY639" fmla="*/ 1568415 h 2688310"/>
                <a:gd name="connsiteX640" fmla="*/ 3593312 w 3831312"/>
                <a:gd name="connsiteY640" fmla="*/ 1603440 h 2688310"/>
                <a:gd name="connsiteX641" fmla="*/ 3568499 w 3831312"/>
                <a:gd name="connsiteY641" fmla="*/ 1705289 h 2688310"/>
                <a:gd name="connsiteX642" fmla="*/ 3660227 w 3831312"/>
                <a:gd name="connsiteY642" fmla="*/ 1834103 h 2688310"/>
                <a:gd name="connsiteX643" fmla="*/ 3730366 w 3831312"/>
                <a:gd name="connsiteY643" fmla="*/ 1799346 h 2688310"/>
                <a:gd name="connsiteX644" fmla="*/ 3754821 w 3831312"/>
                <a:gd name="connsiteY644" fmla="*/ 1699377 h 2688310"/>
                <a:gd name="connsiteX645" fmla="*/ 3665243 w 3831312"/>
                <a:gd name="connsiteY645" fmla="*/ 1568415 h 2688310"/>
                <a:gd name="connsiteX646" fmla="*/ 2828226 w 3831312"/>
                <a:gd name="connsiteY646" fmla="*/ 1568415 h 2688310"/>
                <a:gd name="connsiteX647" fmla="*/ 2756296 w 3831312"/>
                <a:gd name="connsiteY647" fmla="*/ 1603440 h 2688310"/>
                <a:gd name="connsiteX648" fmla="*/ 2731483 w 3831312"/>
                <a:gd name="connsiteY648" fmla="*/ 1705289 h 2688310"/>
                <a:gd name="connsiteX649" fmla="*/ 2823210 w 3831312"/>
                <a:gd name="connsiteY649" fmla="*/ 1834103 h 2688310"/>
                <a:gd name="connsiteX650" fmla="*/ 2893350 w 3831312"/>
                <a:gd name="connsiteY650" fmla="*/ 1799346 h 2688310"/>
                <a:gd name="connsiteX651" fmla="*/ 2917804 w 3831312"/>
                <a:gd name="connsiteY651" fmla="*/ 1699377 h 2688310"/>
                <a:gd name="connsiteX652" fmla="*/ 2828226 w 3831312"/>
                <a:gd name="connsiteY652" fmla="*/ 1568415 h 2688310"/>
                <a:gd name="connsiteX653" fmla="*/ 3034614 w 3831312"/>
                <a:gd name="connsiteY653" fmla="*/ 1568415 h 2688310"/>
                <a:gd name="connsiteX654" fmla="*/ 2962684 w 3831312"/>
                <a:gd name="connsiteY654" fmla="*/ 1603440 h 2688310"/>
                <a:gd name="connsiteX655" fmla="*/ 2937870 w 3831312"/>
                <a:gd name="connsiteY655" fmla="*/ 1705289 h 2688310"/>
                <a:gd name="connsiteX656" fmla="*/ 3029598 w 3831312"/>
                <a:gd name="connsiteY656" fmla="*/ 1834103 h 2688310"/>
                <a:gd name="connsiteX657" fmla="*/ 3099737 w 3831312"/>
                <a:gd name="connsiteY657" fmla="*/ 1799346 h 2688310"/>
                <a:gd name="connsiteX658" fmla="*/ 3124192 w 3831312"/>
                <a:gd name="connsiteY658" fmla="*/ 1699377 h 2688310"/>
                <a:gd name="connsiteX659" fmla="*/ 3034614 w 3831312"/>
                <a:gd name="connsiteY659" fmla="*/ 1568415 h 2688310"/>
                <a:gd name="connsiteX660" fmla="*/ 2403986 w 3831312"/>
                <a:gd name="connsiteY660" fmla="*/ 1568415 h 2688310"/>
                <a:gd name="connsiteX661" fmla="*/ 2332055 w 3831312"/>
                <a:gd name="connsiteY661" fmla="*/ 1603440 h 2688310"/>
                <a:gd name="connsiteX662" fmla="*/ 2307242 w 3831312"/>
                <a:gd name="connsiteY662" fmla="*/ 1705289 h 2688310"/>
                <a:gd name="connsiteX663" fmla="*/ 2398970 w 3831312"/>
                <a:gd name="connsiteY663" fmla="*/ 1834103 h 2688310"/>
                <a:gd name="connsiteX664" fmla="*/ 2469109 w 3831312"/>
                <a:gd name="connsiteY664" fmla="*/ 1799346 h 2688310"/>
                <a:gd name="connsiteX665" fmla="*/ 2493564 w 3831312"/>
                <a:gd name="connsiteY665" fmla="*/ 1699377 h 2688310"/>
                <a:gd name="connsiteX666" fmla="*/ 2403986 w 3831312"/>
                <a:gd name="connsiteY666" fmla="*/ 1568415 h 2688310"/>
                <a:gd name="connsiteX667" fmla="*/ 1991210 w 3831312"/>
                <a:gd name="connsiteY667" fmla="*/ 1568415 h 2688310"/>
                <a:gd name="connsiteX668" fmla="*/ 1919280 w 3831312"/>
                <a:gd name="connsiteY668" fmla="*/ 1603440 h 2688310"/>
                <a:gd name="connsiteX669" fmla="*/ 1894466 w 3831312"/>
                <a:gd name="connsiteY669" fmla="*/ 1705289 h 2688310"/>
                <a:gd name="connsiteX670" fmla="*/ 1986194 w 3831312"/>
                <a:gd name="connsiteY670" fmla="*/ 1834103 h 2688310"/>
                <a:gd name="connsiteX671" fmla="*/ 2056333 w 3831312"/>
                <a:gd name="connsiteY671" fmla="*/ 1799346 h 2688310"/>
                <a:gd name="connsiteX672" fmla="*/ 2080788 w 3831312"/>
                <a:gd name="connsiteY672" fmla="*/ 1699377 h 2688310"/>
                <a:gd name="connsiteX673" fmla="*/ 1991210 w 3831312"/>
                <a:gd name="connsiteY673" fmla="*/ 1568415 h 2688310"/>
                <a:gd name="connsiteX674" fmla="*/ 1578436 w 3831312"/>
                <a:gd name="connsiteY674" fmla="*/ 1568415 h 2688310"/>
                <a:gd name="connsiteX675" fmla="*/ 1506506 w 3831312"/>
                <a:gd name="connsiteY675" fmla="*/ 1603440 h 2688310"/>
                <a:gd name="connsiteX676" fmla="*/ 1481692 w 3831312"/>
                <a:gd name="connsiteY676" fmla="*/ 1705289 h 2688310"/>
                <a:gd name="connsiteX677" fmla="*/ 1573420 w 3831312"/>
                <a:gd name="connsiteY677" fmla="*/ 1834103 h 2688310"/>
                <a:gd name="connsiteX678" fmla="*/ 1643558 w 3831312"/>
                <a:gd name="connsiteY678" fmla="*/ 1799346 h 2688310"/>
                <a:gd name="connsiteX679" fmla="*/ 1668013 w 3831312"/>
                <a:gd name="connsiteY679" fmla="*/ 1699377 h 2688310"/>
                <a:gd name="connsiteX680" fmla="*/ 1578436 w 3831312"/>
                <a:gd name="connsiteY680" fmla="*/ 1568415 h 2688310"/>
                <a:gd name="connsiteX681" fmla="*/ 1165661 w 3831312"/>
                <a:gd name="connsiteY681" fmla="*/ 1568415 h 2688310"/>
                <a:gd name="connsiteX682" fmla="*/ 1093731 w 3831312"/>
                <a:gd name="connsiteY682" fmla="*/ 1603440 h 2688310"/>
                <a:gd name="connsiteX683" fmla="*/ 1068917 w 3831312"/>
                <a:gd name="connsiteY683" fmla="*/ 1705289 h 2688310"/>
                <a:gd name="connsiteX684" fmla="*/ 1160645 w 3831312"/>
                <a:gd name="connsiteY684" fmla="*/ 1834103 h 2688310"/>
                <a:gd name="connsiteX685" fmla="*/ 1230784 w 3831312"/>
                <a:gd name="connsiteY685" fmla="*/ 1799346 h 2688310"/>
                <a:gd name="connsiteX686" fmla="*/ 1255239 w 3831312"/>
                <a:gd name="connsiteY686" fmla="*/ 1699377 h 2688310"/>
                <a:gd name="connsiteX687" fmla="*/ 1165661 w 3831312"/>
                <a:gd name="connsiteY687" fmla="*/ 1568415 h 2688310"/>
                <a:gd name="connsiteX688" fmla="*/ 752885 w 3831312"/>
                <a:gd name="connsiteY688" fmla="*/ 1568415 h 2688310"/>
                <a:gd name="connsiteX689" fmla="*/ 680955 w 3831312"/>
                <a:gd name="connsiteY689" fmla="*/ 1603440 h 2688310"/>
                <a:gd name="connsiteX690" fmla="*/ 656141 w 3831312"/>
                <a:gd name="connsiteY690" fmla="*/ 1705289 h 2688310"/>
                <a:gd name="connsiteX691" fmla="*/ 747869 w 3831312"/>
                <a:gd name="connsiteY691" fmla="*/ 1834103 h 2688310"/>
                <a:gd name="connsiteX692" fmla="*/ 818008 w 3831312"/>
                <a:gd name="connsiteY692" fmla="*/ 1799346 h 2688310"/>
                <a:gd name="connsiteX693" fmla="*/ 842463 w 3831312"/>
                <a:gd name="connsiteY693" fmla="*/ 1699377 h 2688310"/>
                <a:gd name="connsiteX694" fmla="*/ 752885 w 3831312"/>
                <a:gd name="connsiteY694" fmla="*/ 1568415 h 2688310"/>
                <a:gd name="connsiteX695" fmla="*/ 133723 w 3831312"/>
                <a:gd name="connsiteY695" fmla="*/ 1568415 h 2688310"/>
                <a:gd name="connsiteX696" fmla="*/ 61793 w 3831312"/>
                <a:gd name="connsiteY696" fmla="*/ 1603440 h 2688310"/>
                <a:gd name="connsiteX697" fmla="*/ 36979 w 3831312"/>
                <a:gd name="connsiteY697" fmla="*/ 1705289 h 2688310"/>
                <a:gd name="connsiteX698" fmla="*/ 128707 w 3831312"/>
                <a:gd name="connsiteY698" fmla="*/ 1834103 h 2688310"/>
                <a:gd name="connsiteX699" fmla="*/ 198846 w 3831312"/>
                <a:gd name="connsiteY699" fmla="*/ 1799346 h 2688310"/>
                <a:gd name="connsiteX700" fmla="*/ 223301 w 3831312"/>
                <a:gd name="connsiteY700" fmla="*/ 1699377 h 2688310"/>
                <a:gd name="connsiteX701" fmla="*/ 133723 w 3831312"/>
                <a:gd name="connsiteY701" fmla="*/ 1568415 h 2688310"/>
                <a:gd name="connsiteX702" fmla="*/ 340111 w 3831312"/>
                <a:gd name="connsiteY702" fmla="*/ 1568415 h 2688310"/>
                <a:gd name="connsiteX703" fmla="*/ 268180 w 3831312"/>
                <a:gd name="connsiteY703" fmla="*/ 1603440 h 2688310"/>
                <a:gd name="connsiteX704" fmla="*/ 243366 w 3831312"/>
                <a:gd name="connsiteY704" fmla="*/ 1705289 h 2688310"/>
                <a:gd name="connsiteX705" fmla="*/ 335094 w 3831312"/>
                <a:gd name="connsiteY705" fmla="*/ 1834103 h 2688310"/>
                <a:gd name="connsiteX706" fmla="*/ 405233 w 3831312"/>
                <a:gd name="connsiteY706" fmla="*/ 1799346 h 2688310"/>
                <a:gd name="connsiteX707" fmla="*/ 429688 w 3831312"/>
                <a:gd name="connsiteY707" fmla="*/ 1699377 h 2688310"/>
                <a:gd name="connsiteX708" fmla="*/ 340111 w 3831312"/>
                <a:gd name="connsiteY708" fmla="*/ 1568415 h 2688310"/>
                <a:gd name="connsiteX709" fmla="*/ 758619 w 3831312"/>
                <a:gd name="connsiteY709" fmla="*/ 1956824 h 2688310"/>
                <a:gd name="connsiteX710" fmla="*/ 723325 w 3831312"/>
                <a:gd name="connsiteY710" fmla="*/ 1978861 h 2688310"/>
                <a:gd name="connsiteX711" fmla="*/ 681760 w 3831312"/>
                <a:gd name="connsiteY711" fmla="*/ 1995343 h 2688310"/>
                <a:gd name="connsiteX712" fmla="*/ 681760 w 3831312"/>
                <a:gd name="connsiteY712" fmla="*/ 2042998 h 2688310"/>
                <a:gd name="connsiteX713" fmla="*/ 696989 w 3831312"/>
                <a:gd name="connsiteY713" fmla="*/ 2040043 h 2688310"/>
                <a:gd name="connsiteX714" fmla="*/ 711860 w 3831312"/>
                <a:gd name="connsiteY714" fmla="*/ 2035026 h 2688310"/>
                <a:gd name="connsiteX715" fmla="*/ 725385 w 3831312"/>
                <a:gd name="connsiteY715" fmla="*/ 2028397 h 2688310"/>
                <a:gd name="connsiteX716" fmla="*/ 736403 w 3831312"/>
                <a:gd name="connsiteY716" fmla="*/ 2020604 h 2688310"/>
                <a:gd name="connsiteX717" fmla="*/ 736403 w 3831312"/>
                <a:gd name="connsiteY717" fmla="*/ 2219467 h 2688310"/>
                <a:gd name="connsiteX718" fmla="*/ 792837 w 3831312"/>
                <a:gd name="connsiteY718" fmla="*/ 2219467 h 2688310"/>
                <a:gd name="connsiteX719" fmla="*/ 792837 w 3831312"/>
                <a:gd name="connsiteY719" fmla="*/ 1956824 h 2688310"/>
                <a:gd name="connsiteX720" fmla="*/ 758619 w 3831312"/>
                <a:gd name="connsiteY720" fmla="*/ 1956824 h 2688310"/>
                <a:gd name="connsiteX721" fmla="*/ 1171394 w 3831312"/>
                <a:gd name="connsiteY721" fmla="*/ 1956824 h 2688310"/>
                <a:gd name="connsiteX722" fmla="*/ 1136100 w 3831312"/>
                <a:gd name="connsiteY722" fmla="*/ 1978861 h 2688310"/>
                <a:gd name="connsiteX723" fmla="*/ 1094535 w 3831312"/>
                <a:gd name="connsiteY723" fmla="*/ 1995343 h 2688310"/>
                <a:gd name="connsiteX724" fmla="*/ 1094535 w 3831312"/>
                <a:gd name="connsiteY724" fmla="*/ 2042998 h 2688310"/>
                <a:gd name="connsiteX725" fmla="*/ 1109764 w 3831312"/>
                <a:gd name="connsiteY725" fmla="*/ 2040043 h 2688310"/>
                <a:gd name="connsiteX726" fmla="*/ 1124633 w 3831312"/>
                <a:gd name="connsiteY726" fmla="*/ 2035026 h 2688310"/>
                <a:gd name="connsiteX727" fmla="*/ 1138160 w 3831312"/>
                <a:gd name="connsiteY727" fmla="*/ 2028397 h 2688310"/>
                <a:gd name="connsiteX728" fmla="*/ 1149178 w 3831312"/>
                <a:gd name="connsiteY728" fmla="*/ 2020604 h 2688310"/>
                <a:gd name="connsiteX729" fmla="*/ 1149178 w 3831312"/>
                <a:gd name="connsiteY729" fmla="*/ 2219467 h 2688310"/>
                <a:gd name="connsiteX730" fmla="*/ 1205612 w 3831312"/>
                <a:gd name="connsiteY730" fmla="*/ 2219467 h 2688310"/>
                <a:gd name="connsiteX731" fmla="*/ 1205612 w 3831312"/>
                <a:gd name="connsiteY731" fmla="*/ 1956824 h 2688310"/>
                <a:gd name="connsiteX732" fmla="*/ 1171394 w 3831312"/>
                <a:gd name="connsiteY732" fmla="*/ 1956824 h 2688310"/>
                <a:gd name="connsiteX733" fmla="*/ 1584170 w 3831312"/>
                <a:gd name="connsiteY733" fmla="*/ 1956824 h 2688310"/>
                <a:gd name="connsiteX734" fmla="*/ 1548874 w 3831312"/>
                <a:gd name="connsiteY734" fmla="*/ 1978861 h 2688310"/>
                <a:gd name="connsiteX735" fmla="*/ 1507311 w 3831312"/>
                <a:gd name="connsiteY735" fmla="*/ 1995343 h 2688310"/>
                <a:gd name="connsiteX736" fmla="*/ 1507311 w 3831312"/>
                <a:gd name="connsiteY736" fmla="*/ 2042998 h 2688310"/>
                <a:gd name="connsiteX737" fmla="*/ 1522539 w 3831312"/>
                <a:gd name="connsiteY737" fmla="*/ 2040043 h 2688310"/>
                <a:gd name="connsiteX738" fmla="*/ 1537410 w 3831312"/>
                <a:gd name="connsiteY738" fmla="*/ 2035026 h 2688310"/>
                <a:gd name="connsiteX739" fmla="*/ 1550936 w 3831312"/>
                <a:gd name="connsiteY739" fmla="*/ 2028397 h 2688310"/>
                <a:gd name="connsiteX740" fmla="*/ 1561954 w 3831312"/>
                <a:gd name="connsiteY740" fmla="*/ 2020604 h 2688310"/>
                <a:gd name="connsiteX741" fmla="*/ 1561954 w 3831312"/>
                <a:gd name="connsiteY741" fmla="*/ 2219467 h 2688310"/>
                <a:gd name="connsiteX742" fmla="*/ 1618388 w 3831312"/>
                <a:gd name="connsiteY742" fmla="*/ 2219467 h 2688310"/>
                <a:gd name="connsiteX743" fmla="*/ 1618388 w 3831312"/>
                <a:gd name="connsiteY743" fmla="*/ 1956824 h 2688310"/>
                <a:gd name="connsiteX744" fmla="*/ 1584170 w 3831312"/>
                <a:gd name="connsiteY744" fmla="*/ 1956824 h 2688310"/>
                <a:gd name="connsiteX745" fmla="*/ 2203332 w 3831312"/>
                <a:gd name="connsiteY745" fmla="*/ 1956824 h 2688310"/>
                <a:gd name="connsiteX746" fmla="*/ 2168038 w 3831312"/>
                <a:gd name="connsiteY746" fmla="*/ 1978861 h 2688310"/>
                <a:gd name="connsiteX747" fmla="*/ 2126474 w 3831312"/>
                <a:gd name="connsiteY747" fmla="*/ 1995343 h 2688310"/>
                <a:gd name="connsiteX748" fmla="*/ 2126474 w 3831312"/>
                <a:gd name="connsiteY748" fmla="*/ 2042998 h 2688310"/>
                <a:gd name="connsiteX749" fmla="*/ 2141702 w 3831312"/>
                <a:gd name="connsiteY749" fmla="*/ 2040043 h 2688310"/>
                <a:gd name="connsiteX750" fmla="*/ 2156572 w 3831312"/>
                <a:gd name="connsiteY750" fmla="*/ 2035026 h 2688310"/>
                <a:gd name="connsiteX751" fmla="*/ 2170098 w 3831312"/>
                <a:gd name="connsiteY751" fmla="*/ 2028397 h 2688310"/>
                <a:gd name="connsiteX752" fmla="*/ 2181116 w 3831312"/>
                <a:gd name="connsiteY752" fmla="*/ 2020604 h 2688310"/>
                <a:gd name="connsiteX753" fmla="*/ 2181116 w 3831312"/>
                <a:gd name="connsiteY753" fmla="*/ 2219467 h 2688310"/>
                <a:gd name="connsiteX754" fmla="*/ 2237551 w 3831312"/>
                <a:gd name="connsiteY754" fmla="*/ 2219467 h 2688310"/>
                <a:gd name="connsiteX755" fmla="*/ 2237551 w 3831312"/>
                <a:gd name="connsiteY755" fmla="*/ 1956824 h 2688310"/>
                <a:gd name="connsiteX756" fmla="*/ 2203332 w 3831312"/>
                <a:gd name="connsiteY756" fmla="*/ 1956824 h 2688310"/>
                <a:gd name="connsiteX757" fmla="*/ 2616107 w 3831312"/>
                <a:gd name="connsiteY757" fmla="*/ 1956824 h 2688310"/>
                <a:gd name="connsiteX758" fmla="*/ 2580813 w 3831312"/>
                <a:gd name="connsiteY758" fmla="*/ 1978861 h 2688310"/>
                <a:gd name="connsiteX759" fmla="*/ 2539249 w 3831312"/>
                <a:gd name="connsiteY759" fmla="*/ 1995343 h 2688310"/>
                <a:gd name="connsiteX760" fmla="*/ 2539249 w 3831312"/>
                <a:gd name="connsiteY760" fmla="*/ 2042998 h 2688310"/>
                <a:gd name="connsiteX761" fmla="*/ 2554477 w 3831312"/>
                <a:gd name="connsiteY761" fmla="*/ 2040043 h 2688310"/>
                <a:gd name="connsiteX762" fmla="*/ 2569347 w 3831312"/>
                <a:gd name="connsiteY762" fmla="*/ 2035026 h 2688310"/>
                <a:gd name="connsiteX763" fmla="*/ 2582872 w 3831312"/>
                <a:gd name="connsiteY763" fmla="*/ 2028397 h 2688310"/>
                <a:gd name="connsiteX764" fmla="*/ 2593891 w 3831312"/>
                <a:gd name="connsiteY764" fmla="*/ 2020604 h 2688310"/>
                <a:gd name="connsiteX765" fmla="*/ 2593891 w 3831312"/>
                <a:gd name="connsiteY765" fmla="*/ 2219467 h 2688310"/>
                <a:gd name="connsiteX766" fmla="*/ 2650326 w 3831312"/>
                <a:gd name="connsiteY766" fmla="*/ 2219467 h 2688310"/>
                <a:gd name="connsiteX767" fmla="*/ 2650326 w 3831312"/>
                <a:gd name="connsiteY767" fmla="*/ 1956824 h 2688310"/>
                <a:gd name="connsiteX768" fmla="*/ 2616107 w 3831312"/>
                <a:gd name="connsiteY768" fmla="*/ 1956824 h 2688310"/>
                <a:gd name="connsiteX769" fmla="*/ 3246736 w 3831312"/>
                <a:gd name="connsiteY769" fmla="*/ 1956824 h 2688310"/>
                <a:gd name="connsiteX770" fmla="*/ 3211442 w 3831312"/>
                <a:gd name="connsiteY770" fmla="*/ 1978861 h 2688310"/>
                <a:gd name="connsiteX771" fmla="*/ 3169878 w 3831312"/>
                <a:gd name="connsiteY771" fmla="*/ 1995343 h 2688310"/>
                <a:gd name="connsiteX772" fmla="*/ 3169878 w 3831312"/>
                <a:gd name="connsiteY772" fmla="*/ 2042998 h 2688310"/>
                <a:gd name="connsiteX773" fmla="*/ 3185106 w 3831312"/>
                <a:gd name="connsiteY773" fmla="*/ 2040043 h 2688310"/>
                <a:gd name="connsiteX774" fmla="*/ 3199976 w 3831312"/>
                <a:gd name="connsiteY774" fmla="*/ 2035026 h 2688310"/>
                <a:gd name="connsiteX775" fmla="*/ 3213502 w 3831312"/>
                <a:gd name="connsiteY775" fmla="*/ 2028397 h 2688310"/>
                <a:gd name="connsiteX776" fmla="*/ 3224520 w 3831312"/>
                <a:gd name="connsiteY776" fmla="*/ 2020604 h 2688310"/>
                <a:gd name="connsiteX777" fmla="*/ 3224520 w 3831312"/>
                <a:gd name="connsiteY777" fmla="*/ 2219467 h 2688310"/>
                <a:gd name="connsiteX778" fmla="*/ 3280954 w 3831312"/>
                <a:gd name="connsiteY778" fmla="*/ 2219467 h 2688310"/>
                <a:gd name="connsiteX779" fmla="*/ 3280954 w 3831312"/>
                <a:gd name="connsiteY779" fmla="*/ 1956824 h 2688310"/>
                <a:gd name="connsiteX780" fmla="*/ 3246736 w 3831312"/>
                <a:gd name="connsiteY780" fmla="*/ 1956824 h 2688310"/>
                <a:gd name="connsiteX781" fmla="*/ 3670977 w 3831312"/>
                <a:gd name="connsiteY781" fmla="*/ 1956824 h 2688310"/>
                <a:gd name="connsiteX782" fmla="*/ 3635684 w 3831312"/>
                <a:gd name="connsiteY782" fmla="*/ 1978861 h 2688310"/>
                <a:gd name="connsiteX783" fmla="*/ 3594120 w 3831312"/>
                <a:gd name="connsiteY783" fmla="*/ 1995343 h 2688310"/>
                <a:gd name="connsiteX784" fmla="*/ 3594120 w 3831312"/>
                <a:gd name="connsiteY784" fmla="*/ 2042998 h 2688310"/>
                <a:gd name="connsiteX785" fmla="*/ 3609348 w 3831312"/>
                <a:gd name="connsiteY785" fmla="*/ 2040043 h 2688310"/>
                <a:gd name="connsiteX786" fmla="*/ 3624218 w 3831312"/>
                <a:gd name="connsiteY786" fmla="*/ 2035026 h 2688310"/>
                <a:gd name="connsiteX787" fmla="*/ 3637743 w 3831312"/>
                <a:gd name="connsiteY787" fmla="*/ 2028397 h 2688310"/>
                <a:gd name="connsiteX788" fmla="*/ 3648762 w 3831312"/>
                <a:gd name="connsiteY788" fmla="*/ 2020604 h 2688310"/>
                <a:gd name="connsiteX789" fmla="*/ 3648762 w 3831312"/>
                <a:gd name="connsiteY789" fmla="*/ 2219467 h 2688310"/>
                <a:gd name="connsiteX790" fmla="*/ 3705196 w 3831312"/>
                <a:gd name="connsiteY790" fmla="*/ 2219467 h 2688310"/>
                <a:gd name="connsiteX791" fmla="*/ 3705196 w 3831312"/>
                <a:gd name="connsiteY791" fmla="*/ 1956824 h 2688310"/>
                <a:gd name="connsiteX792" fmla="*/ 3670977 w 3831312"/>
                <a:gd name="connsiteY792" fmla="*/ 1956824 h 2688310"/>
                <a:gd name="connsiteX793" fmla="*/ 3458856 w 3831312"/>
                <a:gd name="connsiteY793" fmla="*/ 1958258 h 2688310"/>
                <a:gd name="connsiteX794" fmla="*/ 3386925 w 3831312"/>
                <a:gd name="connsiteY794" fmla="*/ 1993282 h 2688310"/>
                <a:gd name="connsiteX795" fmla="*/ 3362112 w 3831312"/>
                <a:gd name="connsiteY795" fmla="*/ 2095132 h 2688310"/>
                <a:gd name="connsiteX796" fmla="*/ 3453839 w 3831312"/>
                <a:gd name="connsiteY796" fmla="*/ 2223946 h 2688310"/>
                <a:gd name="connsiteX797" fmla="*/ 3523979 w 3831312"/>
                <a:gd name="connsiteY797" fmla="*/ 2189189 h 2688310"/>
                <a:gd name="connsiteX798" fmla="*/ 3548434 w 3831312"/>
                <a:gd name="connsiteY798" fmla="*/ 2089220 h 2688310"/>
                <a:gd name="connsiteX799" fmla="*/ 3458856 w 3831312"/>
                <a:gd name="connsiteY799" fmla="*/ 1958258 h 2688310"/>
                <a:gd name="connsiteX800" fmla="*/ 2828226 w 3831312"/>
                <a:gd name="connsiteY800" fmla="*/ 1958258 h 2688310"/>
                <a:gd name="connsiteX801" fmla="*/ 2756296 w 3831312"/>
                <a:gd name="connsiteY801" fmla="*/ 1993282 h 2688310"/>
                <a:gd name="connsiteX802" fmla="*/ 2731483 w 3831312"/>
                <a:gd name="connsiteY802" fmla="*/ 2095132 h 2688310"/>
                <a:gd name="connsiteX803" fmla="*/ 2823210 w 3831312"/>
                <a:gd name="connsiteY803" fmla="*/ 2223946 h 2688310"/>
                <a:gd name="connsiteX804" fmla="*/ 2893350 w 3831312"/>
                <a:gd name="connsiteY804" fmla="*/ 2189189 h 2688310"/>
                <a:gd name="connsiteX805" fmla="*/ 2917804 w 3831312"/>
                <a:gd name="connsiteY805" fmla="*/ 2089220 h 2688310"/>
                <a:gd name="connsiteX806" fmla="*/ 2828226 w 3831312"/>
                <a:gd name="connsiteY806" fmla="*/ 1958258 h 2688310"/>
                <a:gd name="connsiteX807" fmla="*/ 3034614 w 3831312"/>
                <a:gd name="connsiteY807" fmla="*/ 1958258 h 2688310"/>
                <a:gd name="connsiteX808" fmla="*/ 2962684 w 3831312"/>
                <a:gd name="connsiteY808" fmla="*/ 1993282 h 2688310"/>
                <a:gd name="connsiteX809" fmla="*/ 2937870 w 3831312"/>
                <a:gd name="connsiteY809" fmla="*/ 2095132 h 2688310"/>
                <a:gd name="connsiteX810" fmla="*/ 3029598 w 3831312"/>
                <a:gd name="connsiteY810" fmla="*/ 2223946 h 2688310"/>
                <a:gd name="connsiteX811" fmla="*/ 3099737 w 3831312"/>
                <a:gd name="connsiteY811" fmla="*/ 2189189 h 2688310"/>
                <a:gd name="connsiteX812" fmla="*/ 3124192 w 3831312"/>
                <a:gd name="connsiteY812" fmla="*/ 2089220 h 2688310"/>
                <a:gd name="connsiteX813" fmla="*/ 3034614 w 3831312"/>
                <a:gd name="connsiteY813" fmla="*/ 1958258 h 2688310"/>
                <a:gd name="connsiteX814" fmla="*/ 2403986 w 3831312"/>
                <a:gd name="connsiteY814" fmla="*/ 1958258 h 2688310"/>
                <a:gd name="connsiteX815" fmla="*/ 2332055 w 3831312"/>
                <a:gd name="connsiteY815" fmla="*/ 1993282 h 2688310"/>
                <a:gd name="connsiteX816" fmla="*/ 2307242 w 3831312"/>
                <a:gd name="connsiteY816" fmla="*/ 2095132 h 2688310"/>
                <a:gd name="connsiteX817" fmla="*/ 2398970 w 3831312"/>
                <a:gd name="connsiteY817" fmla="*/ 2223946 h 2688310"/>
                <a:gd name="connsiteX818" fmla="*/ 2469109 w 3831312"/>
                <a:gd name="connsiteY818" fmla="*/ 2189189 h 2688310"/>
                <a:gd name="connsiteX819" fmla="*/ 2493564 w 3831312"/>
                <a:gd name="connsiteY819" fmla="*/ 2089220 h 2688310"/>
                <a:gd name="connsiteX820" fmla="*/ 2403986 w 3831312"/>
                <a:gd name="connsiteY820" fmla="*/ 1958258 h 2688310"/>
                <a:gd name="connsiteX821" fmla="*/ 1784822 w 3831312"/>
                <a:gd name="connsiteY821" fmla="*/ 1958258 h 2688310"/>
                <a:gd name="connsiteX822" fmla="*/ 1712892 w 3831312"/>
                <a:gd name="connsiteY822" fmla="*/ 1993282 h 2688310"/>
                <a:gd name="connsiteX823" fmla="*/ 1688079 w 3831312"/>
                <a:gd name="connsiteY823" fmla="*/ 2095132 h 2688310"/>
                <a:gd name="connsiteX824" fmla="*/ 1779806 w 3831312"/>
                <a:gd name="connsiteY824" fmla="*/ 2223946 h 2688310"/>
                <a:gd name="connsiteX825" fmla="*/ 1849946 w 3831312"/>
                <a:gd name="connsiteY825" fmla="*/ 2189189 h 2688310"/>
                <a:gd name="connsiteX826" fmla="*/ 1874401 w 3831312"/>
                <a:gd name="connsiteY826" fmla="*/ 2089220 h 2688310"/>
                <a:gd name="connsiteX827" fmla="*/ 1784822 w 3831312"/>
                <a:gd name="connsiteY827" fmla="*/ 1958258 h 2688310"/>
                <a:gd name="connsiteX828" fmla="*/ 1991210 w 3831312"/>
                <a:gd name="connsiteY828" fmla="*/ 1958258 h 2688310"/>
                <a:gd name="connsiteX829" fmla="*/ 1919280 w 3831312"/>
                <a:gd name="connsiteY829" fmla="*/ 1993282 h 2688310"/>
                <a:gd name="connsiteX830" fmla="*/ 1894466 w 3831312"/>
                <a:gd name="connsiteY830" fmla="*/ 2095132 h 2688310"/>
                <a:gd name="connsiteX831" fmla="*/ 1986194 w 3831312"/>
                <a:gd name="connsiteY831" fmla="*/ 2223946 h 2688310"/>
                <a:gd name="connsiteX832" fmla="*/ 2056333 w 3831312"/>
                <a:gd name="connsiteY832" fmla="*/ 2189189 h 2688310"/>
                <a:gd name="connsiteX833" fmla="*/ 2080788 w 3831312"/>
                <a:gd name="connsiteY833" fmla="*/ 2089220 h 2688310"/>
                <a:gd name="connsiteX834" fmla="*/ 1991210 w 3831312"/>
                <a:gd name="connsiteY834" fmla="*/ 1958258 h 2688310"/>
                <a:gd name="connsiteX835" fmla="*/ 1372049 w 3831312"/>
                <a:gd name="connsiteY835" fmla="*/ 1958258 h 2688310"/>
                <a:gd name="connsiteX836" fmla="*/ 1300118 w 3831312"/>
                <a:gd name="connsiteY836" fmla="*/ 1993282 h 2688310"/>
                <a:gd name="connsiteX837" fmla="*/ 1275304 w 3831312"/>
                <a:gd name="connsiteY837" fmla="*/ 2095132 h 2688310"/>
                <a:gd name="connsiteX838" fmla="*/ 1367032 w 3831312"/>
                <a:gd name="connsiteY838" fmla="*/ 2223946 h 2688310"/>
                <a:gd name="connsiteX839" fmla="*/ 1437171 w 3831312"/>
                <a:gd name="connsiteY839" fmla="*/ 2189189 h 2688310"/>
                <a:gd name="connsiteX840" fmla="*/ 1461626 w 3831312"/>
                <a:gd name="connsiteY840" fmla="*/ 2089220 h 2688310"/>
                <a:gd name="connsiteX841" fmla="*/ 1372049 w 3831312"/>
                <a:gd name="connsiteY841" fmla="*/ 1958258 h 2688310"/>
                <a:gd name="connsiteX842" fmla="*/ 959273 w 3831312"/>
                <a:gd name="connsiteY842" fmla="*/ 1958258 h 2688310"/>
                <a:gd name="connsiteX843" fmla="*/ 887342 w 3831312"/>
                <a:gd name="connsiteY843" fmla="*/ 1993282 h 2688310"/>
                <a:gd name="connsiteX844" fmla="*/ 862528 w 3831312"/>
                <a:gd name="connsiteY844" fmla="*/ 2095132 h 2688310"/>
                <a:gd name="connsiteX845" fmla="*/ 954257 w 3831312"/>
                <a:gd name="connsiteY845" fmla="*/ 2223946 h 2688310"/>
                <a:gd name="connsiteX846" fmla="*/ 1024395 w 3831312"/>
                <a:gd name="connsiteY846" fmla="*/ 2189189 h 2688310"/>
                <a:gd name="connsiteX847" fmla="*/ 1048850 w 3831312"/>
                <a:gd name="connsiteY847" fmla="*/ 2089220 h 2688310"/>
                <a:gd name="connsiteX848" fmla="*/ 959273 w 3831312"/>
                <a:gd name="connsiteY848" fmla="*/ 1958258 h 2688310"/>
                <a:gd name="connsiteX849" fmla="*/ 133723 w 3831312"/>
                <a:gd name="connsiteY849" fmla="*/ 1958258 h 2688310"/>
                <a:gd name="connsiteX850" fmla="*/ 61793 w 3831312"/>
                <a:gd name="connsiteY850" fmla="*/ 1993282 h 2688310"/>
                <a:gd name="connsiteX851" fmla="*/ 36979 w 3831312"/>
                <a:gd name="connsiteY851" fmla="*/ 2095132 h 2688310"/>
                <a:gd name="connsiteX852" fmla="*/ 128707 w 3831312"/>
                <a:gd name="connsiteY852" fmla="*/ 2223946 h 2688310"/>
                <a:gd name="connsiteX853" fmla="*/ 198846 w 3831312"/>
                <a:gd name="connsiteY853" fmla="*/ 2189189 h 2688310"/>
                <a:gd name="connsiteX854" fmla="*/ 223301 w 3831312"/>
                <a:gd name="connsiteY854" fmla="*/ 2089220 h 2688310"/>
                <a:gd name="connsiteX855" fmla="*/ 133723 w 3831312"/>
                <a:gd name="connsiteY855" fmla="*/ 1958258 h 2688310"/>
                <a:gd name="connsiteX856" fmla="*/ 340111 w 3831312"/>
                <a:gd name="connsiteY856" fmla="*/ 1958258 h 2688310"/>
                <a:gd name="connsiteX857" fmla="*/ 268180 w 3831312"/>
                <a:gd name="connsiteY857" fmla="*/ 1993282 h 2688310"/>
                <a:gd name="connsiteX858" fmla="*/ 243366 w 3831312"/>
                <a:gd name="connsiteY858" fmla="*/ 2095132 h 2688310"/>
                <a:gd name="connsiteX859" fmla="*/ 335094 w 3831312"/>
                <a:gd name="connsiteY859" fmla="*/ 2223946 h 2688310"/>
                <a:gd name="connsiteX860" fmla="*/ 405233 w 3831312"/>
                <a:gd name="connsiteY860" fmla="*/ 2189189 h 2688310"/>
                <a:gd name="connsiteX861" fmla="*/ 429688 w 3831312"/>
                <a:gd name="connsiteY861" fmla="*/ 2089220 h 2688310"/>
                <a:gd name="connsiteX862" fmla="*/ 340111 w 3831312"/>
                <a:gd name="connsiteY862" fmla="*/ 1958258 h 2688310"/>
                <a:gd name="connsiteX863" fmla="*/ 546498 w 3831312"/>
                <a:gd name="connsiteY863" fmla="*/ 1958258 h 2688310"/>
                <a:gd name="connsiteX864" fmla="*/ 474568 w 3831312"/>
                <a:gd name="connsiteY864" fmla="*/ 1993282 h 2688310"/>
                <a:gd name="connsiteX865" fmla="*/ 449754 w 3831312"/>
                <a:gd name="connsiteY865" fmla="*/ 2095132 h 2688310"/>
                <a:gd name="connsiteX866" fmla="*/ 541482 w 3831312"/>
                <a:gd name="connsiteY866" fmla="*/ 2223946 h 2688310"/>
                <a:gd name="connsiteX867" fmla="*/ 611621 w 3831312"/>
                <a:gd name="connsiteY867" fmla="*/ 2189189 h 2688310"/>
                <a:gd name="connsiteX868" fmla="*/ 636075 w 3831312"/>
                <a:gd name="connsiteY868" fmla="*/ 2089220 h 2688310"/>
                <a:gd name="connsiteX869" fmla="*/ 546498 w 3831312"/>
                <a:gd name="connsiteY869" fmla="*/ 1958258 h 2688310"/>
                <a:gd name="connsiteX870" fmla="*/ 758619 w 3831312"/>
                <a:gd name="connsiteY870" fmla="*/ 2358133 h 2688310"/>
                <a:gd name="connsiteX871" fmla="*/ 723325 w 3831312"/>
                <a:gd name="connsiteY871" fmla="*/ 2380170 h 2688310"/>
                <a:gd name="connsiteX872" fmla="*/ 681760 w 3831312"/>
                <a:gd name="connsiteY872" fmla="*/ 2396652 h 2688310"/>
                <a:gd name="connsiteX873" fmla="*/ 681760 w 3831312"/>
                <a:gd name="connsiteY873" fmla="*/ 2444307 h 2688310"/>
                <a:gd name="connsiteX874" fmla="*/ 696989 w 3831312"/>
                <a:gd name="connsiteY874" fmla="*/ 2441352 h 2688310"/>
                <a:gd name="connsiteX875" fmla="*/ 711860 w 3831312"/>
                <a:gd name="connsiteY875" fmla="*/ 2436335 h 2688310"/>
                <a:gd name="connsiteX876" fmla="*/ 725385 w 3831312"/>
                <a:gd name="connsiteY876" fmla="*/ 2429706 h 2688310"/>
                <a:gd name="connsiteX877" fmla="*/ 736403 w 3831312"/>
                <a:gd name="connsiteY877" fmla="*/ 2421913 h 2688310"/>
                <a:gd name="connsiteX878" fmla="*/ 736403 w 3831312"/>
                <a:gd name="connsiteY878" fmla="*/ 2620776 h 2688310"/>
                <a:gd name="connsiteX879" fmla="*/ 792837 w 3831312"/>
                <a:gd name="connsiteY879" fmla="*/ 2620776 h 2688310"/>
                <a:gd name="connsiteX880" fmla="*/ 792837 w 3831312"/>
                <a:gd name="connsiteY880" fmla="*/ 2358133 h 2688310"/>
                <a:gd name="connsiteX881" fmla="*/ 758619 w 3831312"/>
                <a:gd name="connsiteY881" fmla="*/ 2358133 h 2688310"/>
                <a:gd name="connsiteX882" fmla="*/ 1171394 w 3831312"/>
                <a:gd name="connsiteY882" fmla="*/ 2358133 h 2688310"/>
                <a:gd name="connsiteX883" fmla="*/ 1136099 w 3831312"/>
                <a:gd name="connsiteY883" fmla="*/ 2380170 h 2688310"/>
                <a:gd name="connsiteX884" fmla="*/ 1094535 w 3831312"/>
                <a:gd name="connsiteY884" fmla="*/ 2396652 h 2688310"/>
                <a:gd name="connsiteX885" fmla="*/ 1094535 w 3831312"/>
                <a:gd name="connsiteY885" fmla="*/ 2444307 h 2688310"/>
                <a:gd name="connsiteX886" fmla="*/ 1109764 w 3831312"/>
                <a:gd name="connsiteY886" fmla="*/ 2441352 h 2688310"/>
                <a:gd name="connsiteX887" fmla="*/ 1124633 w 3831312"/>
                <a:gd name="connsiteY887" fmla="*/ 2436335 h 2688310"/>
                <a:gd name="connsiteX888" fmla="*/ 1138160 w 3831312"/>
                <a:gd name="connsiteY888" fmla="*/ 2429706 h 2688310"/>
                <a:gd name="connsiteX889" fmla="*/ 1149178 w 3831312"/>
                <a:gd name="connsiteY889" fmla="*/ 2421913 h 2688310"/>
                <a:gd name="connsiteX890" fmla="*/ 1149178 w 3831312"/>
                <a:gd name="connsiteY890" fmla="*/ 2620776 h 2688310"/>
                <a:gd name="connsiteX891" fmla="*/ 1205612 w 3831312"/>
                <a:gd name="connsiteY891" fmla="*/ 2620776 h 2688310"/>
                <a:gd name="connsiteX892" fmla="*/ 1205612 w 3831312"/>
                <a:gd name="connsiteY892" fmla="*/ 2358133 h 2688310"/>
                <a:gd name="connsiteX893" fmla="*/ 1171394 w 3831312"/>
                <a:gd name="connsiteY893" fmla="*/ 2358133 h 2688310"/>
                <a:gd name="connsiteX894" fmla="*/ 1790556 w 3831312"/>
                <a:gd name="connsiteY894" fmla="*/ 2358133 h 2688310"/>
                <a:gd name="connsiteX895" fmla="*/ 1755263 w 3831312"/>
                <a:gd name="connsiteY895" fmla="*/ 2380170 h 2688310"/>
                <a:gd name="connsiteX896" fmla="*/ 1713698 w 3831312"/>
                <a:gd name="connsiteY896" fmla="*/ 2396652 h 2688310"/>
                <a:gd name="connsiteX897" fmla="*/ 1713698 w 3831312"/>
                <a:gd name="connsiteY897" fmla="*/ 2444307 h 2688310"/>
                <a:gd name="connsiteX898" fmla="*/ 1728927 w 3831312"/>
                <a:gd name="connsiteY898" fmla="*/ 2441352 h 2688310"/>
                <a:gd name="connsiteX899" fmla="*/ 1743797 w 3831312"/>
                <a:gd name="connsiteY899" fmla="*/ 2436335 h 2688310"/>
                <a:gd name="connsiteX900" fmla="*/ 1757323 w 3831312"/>
                <a:gd name="connsiteY900" fmla="*/ 2429706 h 2688310"/>
                <a:gd name="connsiteX901" fmla="*/ 1768340 w 3831312"/>
                <a:gd name="connsiteY901" fmla="*/ 2421913 h 2688310"/>
                <a:gd name="connsiteX902" fmla="*/ 1768340 w 3831312"/>
                <a:gd name="connsiteY902" fmla="*/ 2620776 h 2688310"/>
                <a:gd name="connsiteX903" fmla="*/ 1824775 w 3831312"/>
                <a:gd name="connsiteY903" fmla="*/ 2620776 h 2688310"/>
                <a:gd name="connsiteX904" fmla="*/ 1824775 w 3831312"/>
                <a:gd name="connsiteY904" fmla="*/ 2358133 h 2688310"/>
                <a:gd name="connsiteX905" fmla="*/ 1790556 w 3831312"/>
                <a:gd name="connsiteY905" fmla="*/ 2358133 h 2688310"/>
                <a:gd name="connsiteX906" fmla="*/ 2203332 w 3831312"/>
                <a:gd name="connsiteY906" fmla="*/ 2358133 h 2688310"/>
                <a:gd name="connsiteX907" fmla="*/ 2168038 w 3831312"/>
                <a:gd name="connsiteY907" fmla="*/ 2380170 h 2688310"/>
                <a:gd name="connsiteX908" fmla="*/ 2126474 w 3831312"/>
                <a:gd name="connsiteY908" fmla="*/ 2396652 h 2688310"/>
                <a:gd name="connsiteX909" fmla="*/ 2126474 w 3831312"/>
                <a:gd name="connsiteY909" fmla="*/ 2444307 h 2688310"/>
                <a:gd name="connsiteX910" fmla="*/ 2141702 w 3831312"/>
                <a:gd name="connsiteY910" fmla="*/ 2441352 h 2688310"/>
                <a:gd name="connsiteX911" fmla="*/ 2156572 w 3831312"/>
                <a:gd name="connsiteY911" fmla="*/ 2436335 h 2688310"/>
                <a:gd name="connsiteX912" fmla="*/ 2170098 w 3831312"/>
                <a:gd name="connsiteY912" fmla="*/ 2429706 h 2688310"/>
                <a:gd name="connsiteX913" fmla="*/ 2181116 w 3831312"/>
                <a:gd name="connsiteY913" fmla="*/ 2421913 h 2688310"/>
                <a:gd name="connsiteX914" fmla="*/ 2181116 w 3831312"/>
                <a:gd name="connsiteY914" fmla="*/ 2620776 h 2688310"/>
                <a:gd name="connsiteX915" fmla="*/ 2237551 w 3831312"/>
                <a:gd name="connsiteY915" fmla="*/ 2620776 h 2688310"/>
                <a:gd name="connsiteX916" fmla="*/ 2237551 w 3831312"/>
                <a:gd name="connsiteY916" fmla="*/ 2358133 h 2688310"/>
                <a:gd name="connsiteX917" fmla="*/ 2203332 w 3831312"/>
                <a:gd name="connsiteY917" fmla="*/ 2358133 h 2688310"/>
                <a:gd name="connsiteX918" fmla="*/ 2833961 w 3831312"/>
                <a:gd name="connsiteY918" fmla="*/ 2358133 h 2688310"/>
                <a:gd name="connsiteX919" fmla="*/ 2798667 w 3831312"/>
                <a:gd name="connsiteY919" fmla="*/ 2380170 h 2688310"/>
                <a:gd name="connsiteX920" fmla="*/ 2757103 w 3831312"/>
                <a:gd name="connsiteY920" fmla="*/ 2396652 h 2688310"/>
                <a:gd name="connsiteX921" fmla="*/ 2757103 w 3831312"/>
                <a:gd name="connsiteY921" fmla="*/ 2444307 h 2688310"/>
                <a:gd name="connsiteX922" fmla="*/ 2772332 w 3831312"/>
                <a:gd name="connsiteY922" fmla="*/ 2441352 h 2688310"/>
                <a:gd name="connsiteX923" fmla="*/ 2787201 w 3831312"/>
                <a:gd name="connsiteY923" fmla="*/ 2436335 h 2688310"/>
                <a:gd name="connsiteX924" fmla="*/ 2800727 w 3831312"/>
                <a:gd name="connsiteY924" fmla="*/ 2429706 h 2688310"/>
                <a:gd name="connsiteX925" fmla="*/ 2811745 w 3831312"/>
                <a:gd name="connsiteY925" fmla="*/ 2421913 h 2688310"/>
                <a:gd name="connsiteX926" fmla="*/ 2811745 w 3831312"/>
                <a:gd name="connsiteY926" fmla="*/ 2620776 h 2688310"/>
                <a:gd name="connsiteX927" fmla="*/ 2868180 w 3831312"/>
                <a:gd name="connsiteY927" fmla="*/ 2620776 h 2688310"/>
                <a:gd name="connsiteX928" fmla="*/ 2868180 w 3831312"/>
                <a:gd name="connsiteY928" fmla="*/ 2358133 h 2688310"/>
                <a:gd name="connsiteX929" fmla="*/ 2833961 w 3831312"/>
                <a:gd name="connsiteY929" fmla="*/ 2358133 h 2688310"/>
                <a:gd name="connsiteX930" fmla="*/ 3246736 w 3831312"/>
                <a:gd name="connsiteY930" fmla="*/ 2358133 h 2688310"/>
                <a:gd name="connsiteX931" fmla="*/ 3211442 w 3831312"/>
                <a:gd name="connsiteY931" fmla="*/ 2380170 h 2688310"/>
                <a:gd name="connsiteX932" fmla="*/ 3169878 w 3831312"/>
                <a:gd name="connsiteY932" fmla="*/ 2396652 h 2688310"/>
                <a:gd name="connsiteX933" fmla="*/ 3169878 w 3831312"/>
                <a:gd name="connsiteY933" fmla="*/ 2444307 h 2688310"/>
                <a:gd name="connsiteX934" fmla="*/ 3185106 w 3831312"/>
                <a:gd name="connsiteY934" fmla="*/ 2441352 h 2688310"/>
                <a:gd name="connsiteX935" fmla="*/ 3199976 w 3831312"/>
                <a:gd name="connsiteY935" fmla="*/ 2436335 h 2688310"/>
                <a:gd name="connsiteX936" fmla="*/ 3213502 w 3831312"/>
                <a:gd name="connsiteY936" fmla="*/ 2429706 h 2688310"/>
                <a:gd name="connsiteX937" fmla="*/ 3224520 w 3831312"/>
                <a:gd name="connsiteY937" fmla="*/ 2421913 h 2688310"/>
                <a:gd name="connsiteX938" fmla="*/ 3224520 w 3831312"/>
                <a:gd name="connsiteY938" fmla="*/ 2620776 h 2688310"/>
                <a:gd name="connsiteX939" fmla="*/ 3280954 w 3831312"/>
                <a:gd name="connsiteY939" fmla="*/ 2620776 h 2688310"/>
                <a:gd name="connsiteX940" fmla="*/ 3280954 w 3831312"/>
                <a:gd name="connsiteY940" fmla="*/ 2358133 h 2688310"/>
                <a:gd name="connsiteX941" fmla="*/ 3246736 w 3831312"/>
                <a:gd name="connsiteY941" fmla="*/ 2358133 h 2688310"/>
                <a:gd name="connsiteX942" fmla="*/ 3458856 w 3831312"/>
                <a:gd name="connsiteY942" fmla="*/ 2359567 h 2688310"/>
                <a:gd name="connsiteX943" fmla="*/ 3386925 w 3831312"/>
                <a:gd name="connsiteY943" fmla="*/ 2394592 h 2688310"/>
                <a:gd name="connsiteX944" fmla="*/ 3362112 w 3831312"/>
                <a:gd name="connsiteY944" fmla="*/ 2496443 h 2688310"/>
                <a:gd name="connsiteX945" fmla="*/ 3453839 w 3831312"/>
                <a:gd name="connsiteY945" fmla="*/ 2625256 h 2688310"/>
                <a:gd name="connsiteX946" fmla="*/ 3523979 w 3831312"/>
                <a:gd name="connsiteY946" fmla="*/ 2590500 h 2688310"/>
                <a:gd name="connsiteX947" fmla="*/ 3548434 w 3831312"/>
                <a:gd name="connsiteY947" fmla="*/ 2490531 h 2688310"/>
                <a:gd name="connsiteX948" fmla="*/ 3458856 w 3831312"/>
                <a:gd name="connsiteY948" fmla="*/ 2359567 h 2688310"/>
                <a:gd name="connsiteX949" fmla="*/ 3034614 w 3831312"/>
                <a:gd name="connsiteY949" fmla="*/ 2359567 h 2688310"/>
                <a:gd name="connsiteX950" fmla="*/ 2962684 w 3831312"/>
                <a:gd name="connsiteY950" fmla="*/ 2394592 h 2688310"/>
                <a:gd name="connsiteX951" fmla="*/ 2937870 w 3831312"/>
                <a:gd name="connsiteY951" fmla="*/ 2496443 h 2688310"/>
                <a:gd name="connsiteX952" fmla="*/ 3029598 w 3831312"/>
                <a:gd name="connsiteY952" fmla="*/ 2625256 h 2688310"/>
                <a:gd name="connsiteX953" fmla="*/ 3099737 w 3831312"/>
                <a:gd name="connsiteY953" fmla="*/ 2590500 h 2688310"/>
                <a:gd name="connsiteX954" fmla="*/ 3124192 w 3831312"/>
                <a:gd name="connsiteY954" fmla="*/ 2490531 h 2688310"/>
                <a:gd name="connsiteX955" fmla="*/ 3034614 w 3831312"/>
                <a:gd name="connsiteY955" fmla="*/ 2359567 h 2688310"/>
                <a:gd name="connsiteX956" fmla="*/ 2403986 w 3831312"/>
                <a:gd name="connsiteY956" fmla="*/ 2359567 h 2688310"/>
                <a:gd name="connsiteX957" fmla="*/ 2332055 w 3831312"/>
                <a:gd name="connsiteY957" fmla="*/ 2394592 h 2688310"/>
                <a:gd name="connsiteX958" fmla="*/ 2307242 w 3831312"/>
                <a:gd name="connsiteY958" fmla="*/ 2496443 h 2688310"/>
                <a:gd name="connsiteX959" fmla="*/ 2398970 w 3831312"/>
                <a:gd name="connsiteY959" fmla="*/ 2625256 h 2688310"/>
                <a:gd name="connsiteX960" fmla="*/ 2469109 w 3831312"/>
                <a:gd name="connsiteY960" fmla="*/ 2590500 h 2688310"/>
                <a:gd name="connsiteX961" fmla="*/ 2493564 w 3831312"/>
                <a:gd name="connsiteY961" fmla="*/ 2490531 h 2688310"/>
                <a:gd name="connsiteX962" fmla="*/ 2403986 w 3831312"/>
                <a:gd name="connsiteY962" fmla="*/ 2359567 h 2688310"/>
                <a:gd name="connsiteX963" fmla="*/ 2610373 w 3831312"/>
                <a:gd name="connsiteY963" fmla="*/ 2359567 h 2688310"/>
                <a:gd name="connsiteX964" fmla="*/ 2538443 w 3831312"/>
                <a:gd name="connsiteY964" fmla="*/ 2394592 h 2688310"/>
                <a:gd name="connsiteX965" fmla="*/ 2513630 w 3831312"/>
                <a:gd name="connsiteY965" fmla="*/ 2496443 h 2688310"/>
                <a:gd name="connsiteX966" fmla="*/ 2605357 w 3831312"/>
                <a:gd name="connsiteY966" fmla="*/ 2625256 h 2688310"/>
                <a:gd name="connsiteX967" fmla="*/ 2675496 w 3831312"/>
                <a:gd name="connsiteY967" fmla="*/ 2590500 h 2688310"/>
                <a:gd name="connsiteX968" fmla="*/ 2699951 w 3831312"/>
                <a:gd name="connsiteY968" fmla="*/ 2490531 h 2688310"/>
                <a:gd name="connsiteX969" fmla="*/ 2610373 w 3831312"/>
                <a:gd name="connsiteY969" fmla="*/ 2359567 h 2688310"/>
                <a:gd name="connsiteX970" fmla="*/ 1991210 w 3831312"/>
                <a:gd name="connsiteY970" fmla="*/ 2359567 h 2688310"/>
                <a:gd name="connsiteX971" fmla="*/ 1919280 w 3831312"/>
                <a:gd name="connsiteY971" fmla="*/ 2394592 h 2688310"/>
                <a:gd name="connsiteX972" fmla="*/ 1894466 w 3831312"/>
                <a:gd name="connsiteY972" fmla="*/ 2496443 h 2688310"/>
                <a:gd name="connsiteX973" fmla="*/ 1986194 w 3831312"/>
                <a:gd name="connsiteY973" fmla="*/ 2625256 h 2688310"/>
                <a:gd name="connsiteX974" fmla="*/ 2056333 w 3831312"/>
                <a:gd name="connsiteY974" fmla="*/ 2590500 h 2688310"/>
                <a:gd name="connsiteX975" fmla="*/ 2080788 w 3831312"/>
                <a:gd name="connsiteY975" fmla="*/ 2490531 h 2688310"/>
                <a:gd name="connsiteX976" fmla="*/ 1991210 w 3831312"/>
                <a:gd name="connsiteY976" fmla="*/ 2359567 h 2688310"/>
                <a:gd name="connsiteX977" fmla="*/ 1372049 w 3831312"/>
                <a:gd name="connsiteY977" fmla="*/ 2359567 h 2688310"/>
                <a:gd name="connsiteX978" fmla="*/ 1300118 w 3831312"/>
                <a:gd name="connsiteY978" fmla="*/ 2394592 h 2688310"/>
                <a:gd name="connsiteX979" fmla="*/ 1275304 w 3831312"/>
                <a:gd name="connsiteY979" fmla="*/ 2496443 h 2688310"/>
                <a:gd name="connsiteX980" fmla="*/ 1367032 w 3831312"/>
                <a:gd name="connsiteY980" fmla="*/ 2625256 h 2688310"/>
                <a:gd name="connsiteX981" fmla="*/ 1437171 w 3831312"/>
                <a:gd name="connsiteY981" fmla="*/ 2590500 h 2688310"/>
                <a:gd name="connsiteX982" fmla="*/ 1461626 w 3831312"/>
                <a:gd name="connsiteY982" fmla="*/ 2490531 h 2688310"/>
                <a:gd name="connsiteX983" fmla="*/ 1372049 w 3831312"/>
                <a:gd name="connsiteY983" fmla="*/ 2359567 h 2688310"/>
                <a:gd name="connsiteX984" fmla="*/ 1578436 w 3831312"/>
                <a:gd name="connsiteY984" fmla="*/ 2359567 h 2688310"/>
                <a:gd name="connsiteX985" fmla="*/ 1506506 w 3831312"/>
                <a:gd name="connsiteY985" fmla="*/ 2394592 h 2688310"/>
                <a:gd name="connsiteX986" fmla="*/ 1481692 w 3831312"/>
                <a:gd name="connsiteY986" fmla="*/ 2496443 h 2688310"/>
                <a:gd name="connsiteX987" fmla="*/ 1573420 w 3831312"/>
                <a:gd name="connsiteY987" fmla="*/ 2625256 h 2688310"/>
                <a:gd name="connsiteX988" fmla="*/ 1643558 w 3831312"/>
                <a:gd name="connsiteY988" fmla="*/ 2590500 h 2688310"/>
                <a:gd name="connsiteX989" fmla="*/ 1668013 w 3831312"/>
                <a:gd name="connsiteY989" fmla="*/ 2490531 h 2688310"/>
                <a:gd name="connsiteX990" fmla="*/ 1578436 w 3831312"/>
                <a:gd name="connsiteY990" fmla="*/ 2359567 h 2688310"/>
                <a:gd name="connsiteX991" fmla="*/ 959273 w 3831312"/>
                <a:gd name="connsiteY991" fmla="*/ 2359567 h 2688310"/>
                <a:gd name="connsiteX992" fmla="*/ 887342 w 3831312"/>
                <a:gd name="connsiteY992" fmla="*/ 2394592 h 2688310"/>
                <a:gd name="connsiteX993" fmla="*/ 862528 w 3831312"/>
                <a:gd name="connsiteY993" fmla="*/ 2496443 h 2688310"/>
                <a:gd name="connsiteX994" fmla="*/ 954257 w 3831312"/>
                <a:gd name="connsiteY994" fmla="*/ 2625256 h 2688310"/>
                <a:gd name="connsiteX995" fmla="*/ 1024395 w 3831312"/>
                <a:gd name="connsiteY995" fmla="*/ 2590500 h 2688310"/>
                <a:gd name="connsiteX996" fmla="*/ 1048850 w 3831312"/>
                <a:gd name="connsiteY996" fmla="*/ 2490531 h 2688310"/>
                <a:gd name="connsiteX997" fmla="*/ 959273 w 3831312"/>
                <a:gd name="connsiteY997" fmla="*/ 2359567 h 2688310"/>
                <a:gd name="connsiteX998" fmla="*/ 340111 w 3831312"/>
                <a:gd name="connsiteY998" fmla="*/ 2359567 h 2688310"/>
                <a:gd name="connsiteX999" fmla="*/ 268180 w 3831312"/>
                <a:gd name="connsiteY999" fmla="*/ 2394592 h 2688310"/>
                <a:gd name="connsiteX1000" fmla="*/ 243366 w 3831312"/>
                <a:gd name="connsiteY1000" fmla="*/ 2496443 h 2688310"/>
                <a:gd name="connsiteX1001" fmla="*/ 335094 w 3831312"/>
                <a:gd name="connsiteY1001" fmla="*/ 2625256 h 2688310"/>
                <a:gd name="connsiteX1002" fmla="*/ 405233 w 3831312"/>
                <a:gd name="connsiteY1002" fmla="*/ 2590500 h 2688310"/>
                <a:gd name="connsiteX1003" fmla="*/ 429688 w 3831312"/>
                <a:gd name="connsiteY1003" fmla="*/ 2490531 h 2688310"/>
                <a:gd name="connsiteX1004" fmla="*/ 340111 w 3831312"/>
                <a:gd name="connsiteY1004" fmla="*/ 2359567 h 2688310"/>
                <a:gd name="connsiteX1005" fmla="*/ 546498 w 3831312"/>
                <a:gd name="connsiteY1005" fmla="*/ 2359567 h 2688310"/>
                <a:gd name="connsiteX1006" fmla="*/ 474568 w 3831312"/>
                <a:gd name="connsiteY1006" fmla="*/ 2394592 h 2688310"/>
                <a:gd name="connsiteX1007" fmla="*/ 449754 w 3831312"/>
                <a:gd name="connsiteY1007" fmla="*/ 2496443 h 2688310"/>
                <a:gd name="connsiteX1008" fmla="*/ 541482 w 3831312"/>
                <a:gd name="connsiteY1008" fmla="*/ 2625256 h 2688310"/>
                <a:gd name="connsiteX1009" fmla="*/ 611621 w 3831312"/>
                <a:gd name="connsiteY1009" fmla="*/ 2590500 h 2688310"/>
                <a:gd name="connsiteX1010" fmla="*/ 636075 w 3831312"/>
                <a:gd name="connsiteY1010" fmla="*/ 2490531 h 2688310"/>
                <a:gd name="connsiteX1011" fmla="*/ 546498 w 3831312"/>
                <a:gd name="connsiteY1011" fmla="*/ 2359567 h 2688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Lst>
              <a:rect l="l" t="t" r="r" b="b"/>
              <a:pathLst>
                <a:path w="3831312" h="2688310">
                  <a:moveTo>
                    <a:pt x="1915656" y="0"/>
                  </a:moveTo>
                  <a:lnTo>
                    <a:pt x="1929648" y="706"/>
                  </a:lnTo>
                  <a:lnTo>
                    <a:pt x="1919280" y="9669"/>
                  </a:lnTo>
                  <a:cubicBezTo>
                    <a:pt x="1902737" y="33020"/>
                    <a:pt x="1894466" y="66970"/>
                    <a:pt x="1894466" y="111519"/>
                  </a:cubicBezTo>
                  <a:cubicBezTo>
                    <a:pt x="1894466" y="197395"/>
                    <a:pt x="1925042" y="240333"/>
                    <a:pt x="1986194" y="240333"/>
                  </a:cubicBezTo>
                  <a:cubicBezTo>
                    <a:pt x="2016651" y="240333"/>
                    <a:pt x="2040031" y="228747"/>
                    <a:pt x="2056333" y="205577"/>
                  </a:cubicBezTo>
                  <a:cubicBezTo>
                    <a:pt x="2072637" y="182405"/>
                    <a:pt x="2080788" y="149082"/>
                    <a:pt x="2080788" y="105608"/>
                  </a:cubicBezTo>
                  <a:cubicBezTo>
                    <a:pt x="2080788" y="61953"/>
                    <a:pt x="2073324" y="29212"/>
                    <a:pt x="2058394" y="7385"/>
                  </a:cubicBezTo>
                  <a:lnTo>
                    <a:pt x="2058180" y="7197"/>
                  </a:lnTo>
                  <a:lnTo>
                    <a:pt x="2111521" y="9891"/>
                  </a:lnTo>
                  <a:lnTo>
                    <a:pt x="2124700" y="11902"/>
                  </a:lnTo>
                  <a:lnTo>
                    <a:pt x="2107058" y="52645"/>
                  </a:lnTo>
                  <a:cubicBezTo>
                    <a:pt x="2102922" y="69620"/>
                    <a:pt x="2100854" y="89245"/>
                    <a:pt x="2100854" y="111519"/>
                  </a:cubicBezTo>
                  <a:cubicBezTo>
                    <a:pt x="2100854" y="197395"/>
                    <a:pt x="2131430" y="240333"/>
                    <a:pt x="2192582" y="240333"/>
                  </a:cubicBezTo>
                  <a:cubicBezTo>
                    <a:pt x="2223039" y="240333"/>
                    <a:pt x="2246419" y="228747"/>
                    <a:pt x="2262722" y="205577"/>
                  </a:cubicBezTo>
                  <a:cubicBezTo>
                    <a:pt x="2279026" y="182405"/>
                    <a:pt x="2287176" y="149082"/>
                    <a:pt x="2287176" y="105608"/>
                  </a:cubicBezTo>
                  <a:cubicBezTo>
                    <a:pt x="2287176" y="83780"/>
                    <a:pt x="2285310" y="64681"/>
                    <a:pt x="2281578" y="48311"/>
                  </a:cubicBezTo>
                  <a:lnTo>
                    <a:pt x="2276120" y="35012"/>
                  </a:lnTo>
                  <a:lnTo>
                    <a:pt x="2301728" y="38920"/>
                  </a:lnTo>
                  <a:lnTo>
                    <a:pt x="2332862" y="46925"/>
                  </a:lnTo>
                  <a:lnTo>
                    <a:pt x="2332862" y="59384"/>
                  </a:lnTo>
                  <a:cubicBezTo>
                    <a:pt x="2337878" y="58787"/>
                    <a:pt x="2342954" y="57802"/>
                    <a:pt x="2348090" y="56428"/>
                  </a:cubicBezTo>
                  <a:lnTo>
                    <a:pt x="2357488" y="53258"/>
                  </a:lnTo>
                  <a:lnTo>
                    <a:pt x="2387504" y="60975"/>
                  </a:lnTo>
                  <a:lnTo>
                    <a:pt x="2387504" y="235853"/>
                  </a:lnTo>
                  <a:lnTo>
                    <a:pt x="2443938" y="235853"/>
                  </a:lnTo>
                  <a:lnTo>
                    <a:pt x="2443938" y="75485"/>
                  </a:lnTo>
                  <a:lnTo>
                    <a:pt x="2485313" y="86124"/>
                  </a:lnTo>
                  <a:lnTo>
                    <a:pt x="2515154" y="97046"/>
                  </a:lnTo>
                  <a:lnTo>
                    <a:pt x="2513630" y="111519"/>
                  </a:lnTo>
                  <a:cubicBezTo>
                    <a:pt x="2513630" y="197395"/>
                    <a:pt x="2544205" y="240333"/>
                    <a:pt x="2605357" y="240333"/>
                  </a:cubicBezTo>
                  <a:cubicBezTo>
                    <a:pt x="2635814" y="240333"/>
                    <a:pt x="2659194" y="228747"/>
                    <a:pt x="2675496" y="205577"/>
                  </a:cubicBezTo>
                  <a:lnTo>
                    <a:pt x="2692762" y="165690"/>
                  </a:lnTo>
                  <a:lnTo>
                    <a:pt x="2811745" y="223007"/>
                  </a:lnTo>
                  <a:lnTo>
                    <a:pt x="2811745" y="235853"/>
                  </a:lnTo>
                  <a:lnTo>
                    <a:pt x="2836414" y="235853"/>
                  </a:lnTo>
                  <a:lnTo>
                    <a:pt x="2986717" y="327164"/>
                  </a:lnTo>
                  <a:lnTo>
                    <a:pt x="3050045" y="374519"/>
                  </a:lnTo>
                  <a:lnTo>
                    <a:pt x="3040348" y="374519"/>
                  </a:lnTo>
                  <a:cubicBezTo>
                    <a:pt x="3029838" y="382521"/>
                    <a:pt x="3018072" y="389866"/>
                    <a:pt x="3005054" y="396555"/>
                  </a:cubicBezTo>
                  <a:cubicBezTo>
                    <a:pt x="2992036" y="403244"/>
                    <a:pt x="2978180" y="408738"/>
                    <a:pt x="2963491" y="413038"/>
                  </a:cubicBezTo>
                  <a:lnTo>
                    <a:pt x="2963491" y="460693"/>
                  </a:lnTo>
                  <a:cubicBezTo>
                    <a:pt x="2968507" y="460096"/>
                    <a:pt x="2973584" y="459111"/>
                    <a:pt x="2978719" y="457736"/>
                  </a:cubicBezTo>
                  <a:cubicBezTo>
                    <a:pt x="2983854" y="456363"/>
                    <a:pt x="2988811" y="454691"/>
                    <a:pt x="2993589" y="452721"/>
                  </a:cubicBezTo>
                  <a:cubicBezTo>
                    <a:pt x="2998366" y="450750"/>
                    <a:pt x="3002875" y="448541"/>
                    <a:pt x="3007114" y="446092"/>
                  </a:cubicBezTo>
                  <a:cubicBezTo>
                    <a:pt x="3011354" y="443644"/>
                    <a:pt x="3015026" y="441046"/>
                    <a:pt x="3018132" y="438299"/>
                  </a:cubicBezTo>
                  <a:lnTo>
                    <a:pt x="3018132" y="637162"/>
                  </a:lnTo>
                  <a:lnTo>
                    <a:pt x="3074567" y="637162"/>
                  </a:lnTo>
                  <a:lnTo>
                    <a:pt x="3074567" y="392857"/>
                  </a:lnTo>
                  <a:lnTo>
                    <a:pt x="3134191" y="437443"/>
                  </a:lnTo>
                  <a:lnTo>
                    <a:pt x="3224520" y="519539"/>
                  </a:lnTo>
                  <a:lnTo>
                    <a:pt x="3224520" y="637162"/>
                  </a:lnTo>
                  <a:lnTo>
                    <a:pt x="3280954" y="637162"/>
                  </a:lnTo>
                  <a:lnTo>
                    <a:pt x="3280954" y="572883"/>
                  </a:lnTo>
                  <a:lnTo>
                    <a:pt x="3393870" y="697121"/>
                  </a:lnTo>
                  <a:lnTo>
                    <a:pt x="3450657" y="773061"/>
                  </a:lnTo>
                  <a:lnTo>
                    <a:pt x="3429295" y="786399"/>
                  </a:lnTo>
                  <a:cubicBezTo>
                    <a:pt x="3416277" y="793087"/>
                    <a:pt x="3402421" y="798581"/>
                    <a:pt x="3387732" y="802881"/>
                  </a:cubicBezTo>
                  <a:lnTo>
                    <a:pt x="3387732" y="850536"/>
                  </a:lnTo>
                  <a:cubicBezTo>
                    <a:pt x="3392748" y="849939"/>
                    <a:pt x="3397824" y="848953"/>
                    <a:pt x="3402960" y="847580"/>
                  </a:cubicBezTo>
                  <a:cubicBezTo>
                    <a:pt x="3408094" y="846206"/>
                    <a:pt x="3413052" y="844534"/>
                    <a:pt x="3417830" y="842564"/>
                  </a:cubicBezTo>
                  <a:cubicBezTo>
                    <a:pt x="3422606" y="840593"/>
                    <a:pt x="3427116" y="838384"/>
                    <a:pt x="3431355" y="835935"/>
                  </a:cubicBezTo>
                  <a:cubicBezTo>
                    <a:pt x="3435595" y="833487"/>
                    <a:pt x="3439267" y="830889"/>
                    <a:pt x="3442373" y="828142"/>
                  </a:cubicBezTo>
                  <a:lnTo>
                    <a:pt x="3442373" y="1027005"/>
                  </a:lnTo>
                  <a:lnTo>
                    <a:pt x="3498808" y="1027005"/>
                  </a:lnTo>
                  <a:lnTo>
                    <a:pt x="3498808" y="837452"/>
                  </a:lnTo>
                  <a:lnTo>
                    <a:pt x="3504148" y="844594"/>
                  </a:lnTo>
                  <a:lnTo>
                    <a:pt x="3575567" y="962152"/>
                  </a:lnTo>
                  <a:lnTo>
                    <a:pt x="3591431" y="999283"/>
                  </a:lnTo>
                  <a:lnTo>
                    <a:pt x="3603386" y="1009356"/>
                  </a:lnTo>
                  <a:lnTo>
                    <a:pt x="3680770" y="1169996"/>
                  </a:lnTo>
                  <a:lnTo>
                    <a:pt x="3680910" y="1170378"/>
                  </a:lnTo>
                  <a:lnTo>
                    <a:pt x="3665243" y="1167106"/>
                  </a:lnTo>
                  <a:cubicBezTo>
                    <a:pt x="3633832" y="1167106"/>
                    <a:pt x="3609855" y="1178780"/>
                    <a:pt x="3593312" y="1202129"/>
                  </a:cubicBezTo>
                  <a:cubicBezTo>
                    <a:pt x="3576770" y="1225481"/>
                    <a:pt x="3568499" y="1259431"/>
                    <a:pt x="3568499" y="1303980"/>
                  </a:cubicBezTo>
                  <a:cubicBezTo>
                    <a:pt x="3568499" y="1389855"/>
                    <a:pt x="3599075" y="1432794"/>
                    <a:pt x="3660227" y="1432794"/>
                  </a:cubicBezTo>
                  <a:cubicBezTo>
                    <a:pt x="3690684" y="1432794"/>
                    <a:pt x="3714064" y="1421207"/>
                    <a:pt x="3730366" y="1398037"/>
                  </a:cubicBezTo>
                  <a:lnTo>
                    <a:pt x="3748059" y="1357166"/>
                  </a:lnTo>
                  <a:lnTo>
                    <a:pt x="3792392" y="1529584"/>
                  </a:lnTo>
                  <a:lnTo>
                    <a:pt x="3803202" y="1600412"/>
                  </a:lnTo>
                  <a:lnTo>
                    <a:pt x="3799700" y="1603440"/>
                  </a:lnTo>
                  <a:cubicBezTo>
                    <a:pt x="3783158" y="1626790"/>
                    <a:pt x="3774886" y="1660740"/>
                    <a:pt x="3774886" y="1705289"/>
                  </a:cubicBezTo>
                  <a:cubicBezTo>
                    <a:pt x="3774886" y="1769695"/>
                    <a:pt x="3792085" y="1809950"/>
                    <a:pt x="3826483" y="1826051"/>
                  </a:cubicBezTo>
                  <a:lnTo>
                    <a:pt x="3826791" y="1826113"/>
                  </a:lnTo>
                  <a:lnTo>
                    <a:pt x="3831312" y="1915655"/>
                  </a:lnTo>
                  <a:lnTo>
                    <a:pt x="3828656" y="1968253"/>
                  </a:lnTo>
                  <a:lnTo>
                    <a:pt x="3799700" y="1993282"/>
                  </a:lnTo>
                  <a:cubicBezTo>
                    <a:pt x="3783158" y="2016633"/>
                    <a:pt x="3774886" y="2050583"/>
                    <a:pt x="3774886" y="2095132"/>
                  </a:cubicBezTo>
                  <a:cubicBezTo>
                    <a:pt x="3774886" y="2138070"/>
                    <a:pt x="3782530" y="2170273"/>
                    <a:pt x="3797818" y="2191742"/>
                  </a:cubicBezTo>
                  <a:lnTo>
                    <a:pt x="3807884" y="2200223"/>
                  </a:lnTo>
                  <a:lnTo>
                    <a:pt x="3792392" y="2301726"/>
                  </a:lnTo>
                  <a:lnTo>
                    <a:pt x="3751799" y="2459601"/>
                  </a:lnTo>
                  <a:lnTo>
                    <a:pt x="3749222" y="2433234"/>
                  </a:lnTo>
                  <a:cubicBezTo>
                    <a:pt x="3738026" y="2384123"/>
                    <a:pt x="3710033" y="2359567"/>
                    <a:pt x="3665243" y="2359567"/>
                  </a:cubicBezTo>
                  <a:cubicBezTo>
                    <a:pt x="3633832" y="2359567"/>
                    <a:pt x="3609855" y="2371242"/>
                    <a:pt x="3593312" y="2394592"/>
                  </a:cubicBezTo>
                  <a:cubicBezTo>
                    <a:pt x="3576770" y="2417943"/>
                    <a:pt x="3568499" y="2451893"/>
                    <a:pt x="3568499" y="2496443"/>
                  </a:cubicBezTo>
                  <a:cubicBezTo>
                    <a:pt x="3568499" y="2582318"/>
                    <a:pt x="3599075" y="2625256"/>
                    <a:pt x="3660227" y="2625256"/>
                  </a:cubicBezTo>
                  <a:lnTo>
                    <a:pt x="3696853" y="2617374"/>
                  </a:lnTo>
                  <a:lnTo>
                    <a:pt x="3680770" y="2661314"/>
                  </a:lnTo>
                  <a:lnTo>
                    <a:pt x="3667766" y="2688310"/>
                  </a:lnTo>
                  <a:lnTo>
                    <a:pt x="163547" y="2688310"/>
                  </a:lnTo>
                  <a:lnTo>
                    <a:pt x="150542" y="2661314"/>
                  </a:lnTo>
                  <a:lnTo>
                    <a:pt x="135704" y="2620776"/>
                  </a:lnTo>
                  <a:lnTo>
                    <a:pt x="173674" y="2620776"/>
                  </a:lnTo>
                  <a:lnTo>
                    <a:pt x="173674" y="2358133"/>
                  </a:lnTo>
                  <a:lnTo>
                    <a:pt x="139456" y="2358133"/>
                  </a:lnTo>
                  <a:cubicBezTo>
                    <a:pt x="128945" y="2366136"/>
                    <a:pt x="117180" y="2373482"/>
                    <a:pt x="104162" y="2380170"/>
                  </a:cubicBezTo>
                  <a:lnTo>
                    <a:pt x="63260" y="2396389"/>
                  </a:lnTo>
                  <a:lnTo>
                    <a:pt x="38920" y="2301726"/>
                  </a:lnTo>
                  <a:cubicBezTo>
                    <a:pt x="13401" y="2177022"/>
                    <a:pt x="0" y="2047903"/>
                    <a:pt x="0" y="1915655"/>
                  </a:cubicBezTo>
                  <a:cubicBezTo>
                    <a:pt x="0" y="1717283"/>
                    <a:pt x="30153" y="1525952"/>
                    <a:pt x="86125" y="1345998"/>
                  </a:cubicBezTo>
                  <a:lnTo>
                    <a:pt x="117240" y="1260983"/>
                  </a:lnTo>
                  <a:lnTo>
                    <a:pt x="117240" y="1428315"/>
                  </a:lnTo>
                  <a:lnTo>
                    <a:pt x="173674" y="1428315"/>
                  </a:lnTo>
                  <a:lnTo>
                    <a:pt x="173674" y="1165672"/>
                  </a:lnTo>
                  <a:lnTo>
                    <a:pt x="152625" y="1165672"/>
                  </a:lnTo>
                  <a:lnTo>
                    <a:pt x="231209" y="1002540"/>
                  </a:lnTo>
                  <a:lnTo>
                    <a:pt x="252627" y="967286"/>
                  </a:lnTo>
                  <a:lnTo>
                    <a:pt x="266299" y="999283"/>
                  </a:lnTo>
                  <a:cubicBezTo>
                    <a:pt x="281586" y="1020751"/>
                    <a:pt x="304518" y="1031486"/>
                    <a:pt x="335094" y="1031486"/>
                  </a:cubicBezTo>
                  <a:cubicBezTo>
                    <a:pt x="365551" y="1031486"/>
                    <a:pt x="388931" y="1019900"/>
                    <a:pt x="405233" y="996730"/>
                  </a:cubicBezTo>
                  <a:cubicBezTo>
                    <a:pt x="421537" y="973558"/>
                    <a:pt x="429688" y="940235"/>
                    <a:pt x="429688" y="896761"/>
                  </a:cubicBezTo>
                  <a:cubicBezTo>
                    <a:pt x="429688" y="853106"/>
                    <a:pt x="422224" y="820365"/>
                    <a:pt x="407294" y="798538"/>
                  </a:cubicBezTo>
                  <a:lnTo>
                    <a:pt x="379702" y="774335"/>
                  </a:lnTo>
                  <a:lnTo>
                    <a:pt x="437443" y="697121"/>
                  </a:lnTo>
                  <a:lnTo>
                    <a:pt x="497857" y="630648"/>
                  </a:lnTo>
                  <a:lnTo>
                    <a:pt x="501351" y="633592"/>
                  </a:lnTo>
                  <a:cubicBezTo>
                    <a:pt x="512816" y="638959"/>
                    <a:pt x="526194" y="641643"/>
                    <a:pt x="541482" y="641643"/>
                  </a:cubicBezTo>
                  <a:cubicBezTo>
                    <a:pt x="571938" y="641643"/>
                    <a:pt x="595318" y="630056"/>
                    <a:pt x="611621" y="606886"/>
                  </a:cubicBezTo>
                  <a:cubicBezTo>
                    <a:pt x="627925" y="583715"/>
                    <a:pt x="636075" y="550392"/>
                    <a:pt x="636075" y="506917"/>
                  </a:cubicBezTo>
                  <a:lnTo>
                    <a:pt x="634819" y="494066"/>
                  </a:lnTo>
                  <a:lnTo>
                    <a:pt x="681760" y="451403"/>
                  </a:lnTo>
                  <a:lnTo>
                    <a:pt x="681760" y="460693"/>
                  </a:lnTo>
                  <a:cubicBezTo>
                    <a:pt x="686778" y="460096"/>
                    <a:pt x="691853" y="459111"/>
                    <a:pt x="696989" y="457736"/>
                  </a:cubicBezTo>
                  <a:cubicBezTo>
                    <a:pt x="702124" y="456363"/>
                    <a:pt x="707082" y="454691"/>
                    <a:pt x="711860" y="452721"/>
                  </a:cubicBezTo>
                  <a:cubicBezTo>
                    <a:pt x="716636" y="450750"/>
                    <a:pt x="721145" y="448541"/>
                    <a:pt x="725385" y="446092"/>
                  </a:cubicBezTo>
                  <a:cubicBezTo>
                    <a:pt x="729625" y="443644"/>
                    <a:pt x="733297" y="441046"/>
                    <a:pt x="736403" y="438299"/>
                  </a:cubicBezTo>
                  <a:lnTo>
                    <a:pt x="736403" y="637162"/>
                  </a:lnTo>
                  <a:lnTo>
                    <a:pt x="792837" y="637162"/>
                  </a:lnTo>
                  <a:lnTo>
                    <a:pt x="792837" y="374519"/>
                  </a:lnTo>
                  <a:lnTo>
                    <a:pt x="781267" y="374519"/>
                  </a:lnTo>
                  <a:lnTo>
                    <a:pt x="844595" y="327164"/>
                  </a:lnTo>
                  <a:cubicBezTo>
                    <a:pt x="895551" y="292738"/>
                    <a:pt x="948254" y="260700"/>
                    <a:pt x="1002541" y="231209"/>
                  </a:cubicBezTo>
                  <a:lnTo>
                    <a:pt x="1149178" y="160570"/>
                  </a:lnTo>
                  <a:lnTo>
                    <a:pt x="1149178" y="235853"/>
                  </a:lnTo>
                  <a:lnTo>
                    <a:pt x="1205612" y="235853"/>
                  </a:lnTo>
                  <a:lnTo>
                    <a:pt x="1205612" y="137506"/>
                  </a:lnTo>
                  <a:lnTo>
                    <a:pt x="1275351" y="111982"/>
                  </a:lnTo>
                  <a:lnTo>
                    <a:pt x="1281037" y="167875"/>
                  </a:lnTo>
                  <a:cubicBezTo>
                    <a:pt x="1292503" y="216180"/>
                    <a:pt x="1321168" y="240333"/>
                    <a:pt x="1367032" y="240333"/>
                  </a:cubicBezTo>
                  <a:cubicBezTo>
                    <a:pt x="1397489" y="240333"/>
                    <a:pt x="1420869" y="228747"/>
                    <a:pt x="1437171" y="205577"/>
                  </a:cubicBezTo>
                  <a:cubicBezTo>
                    <a:pt x="1453475" y="182405"/>
                    <a:pt x="1461626" y="149082"/>
                    <a:pt x="1461626" y="105608"/>
                  </a:cubicBezTo>
                  <a:lnTo>
                    <a:pt x="1456935" y="57599"/>
                  </a:lnTo>
                  <a:lnTo>
                    <a:pt x="1507311" y="44647"/>
                  </a:lnTo>
                  <a:lnTo>
                    <a:pt x="1507311" y="59384"/>
                  </a:lnTo>
                  <a:cubicBezTo>
                    <a:pt x="1512328" y="58787"/>
                    <a:pt x="1517403" y="57802"/>
                    <a:pt x="1522539" y="56428"/>
                  </a:cubicBezTo>
                  <a:cubicBezTo>
                    <a:pt x="1527675" y="55054"/>
                    <a:pt x="1532632" y="53382"/>
                    <a:pt x="1537409" y="51412"/>
                  </a:cubicBezTo>
                  <a:cubicBezTo>
                    <a:pt x="1542186" y="49441"/>
                    <a:pt x="1546696" y="47232"/>
                    <a:pt x="1550936" y="44783"/>
                  </a:cubicBezTo>
                  <a:cubicBezTo>
                    <a:pt x="1555175" y="42335"/>
                    <a:pt x="1558848" y="39737"/>
                    <a:pt x="1561954" y="36990"/>
                  </a:cubicBezTo>
                  <a:lnTo>
                    <a:pt x="1561954" y="235853"/>
                  </a:lnTo>
                  <a:lnTo>
                    <a:pt x="1618388" y="235853"/>
                  </a:lnTo>
                  <a:lnTo>
                    <a:pt x="1618388" y="25366"/>
                  </a:lnTo>
                  <a:lnTo>
                    <a:pt x="1717419" y="10253"/>
                  </a:lnTo>
                  <a:lnTo>
                    <a:pt x="1713698" y="11728"/>
                  </a:lnTo>
                  <a:lnTo>
                    <a:pt x="1713698" y="59384"/>
                  </a:lnTo>
                  <a:cubicBezTo>
                    <a:pt x="1718715" y="58787"/>
                    <a:pt x="1723791" y="57802"/>
                    <a:pt x="1728927" y="56428"/>
                  </a:cubicBezTo>
                  <a:cubicBezTo>
                    <a:pt x="1734062" y="55054"/>
                    <a:pt x="1739020" y="53382"/>
                    <a:pt x="1743797" y="51412"/>
                  </a:cubicBezTo>
                  <a:cubicBezTo>
                    <a:pt x="1748574" y="49441"/>
                    <a:pt x="1753083" y="47232"/>
                    <a:pt x="1757323" y="44783"/>
                  </a:cubicBezTo>
                  <a:cubicBezTo>
                    <a:pt x="1761563" y="42335"/>
                    <a:pt x="1765235" y="39737"/>
                    <a:pt x="1768340" y="36990"/>
                  </a:cubicBezTo>
                  <a:lnTo>
                    <a:pt x="1768340" y="235853"/>
                  </a:lnTo>
                  <a:lnTo>
                    <a:pt x="1824775" y="235853"/>
                  </a:lnTo>
                  <a:lnTo>
                    <a:pt x="1824775" y="4589"/>
                  </a:lnTo>
                  <a:lnTo>
                    <a:pt x="1915656" y="0"/>
                  </a:lnTo>
                  <a:close/>
                  <a:moveTo>
                    <a:pt x="1171394" y="374519"/>
                  </a:moveTo>
                  <a:cubicBezTo>
                    <a:pt x="1160883" y="382521"/>
                    <a:pt x="1149119" y="389866"/>
                    <a:pt x="1136099" y="396555"/>
                  </a:cubicBezTo>
                  <a:cubicBezTo>
                    <a:pt x="1123081" y="403244"/>
                    <a:pt x="1109226" y="408738"/>
                    <a:pt x="1094535" y="413038"/>
                  </a:cubicBezTo>
                  <a:lnTo>
                    <a:pt x="1094535" y="460693"/>
                  </a:lnTo>
                  <a:cubicBezTo>
                    <a:pt x="1099553" y="460096"/>
                    <a:pt x="1104628" y="459111"/>
                    <a:pt x="1109764" y="457736"/>
                  </a:cubicBezTo>
                  <a:cubicBezTo>
                    <a:pt x="1114899" y="456363"/>
                    <a:pt x="1119857" y="454691"/>
                    <a:pt x="1124633" y="452721"/>
                  </a:cubicBezTo>
                  <a:cubicBezTo>
                    <a:pt x="1129411" y="450750"/>
                    <a:pt x="1133920" y="448541"/>
                    <a:pt x="1138160" y="446092"/>
                  </a:cubicBezTo>
                  <a:cubicBezTo>
                    <a:pt x="1142400" y="443644"/>
                    <a:pt x="1146072" y="441046"/>
                    <a:pt x="1149178" y="438299"/>
                  </a:cubicBezTo>
                  <a:lnTo>
                    <a:pt x="1149178" y="637162"/>
                  </a:lnTo>
                  <a:lnTo>
                    <a:pt x="1205612" y="637162"/>
                  </a:lnTo>
                  <a:lnTo>
                    <a:pt x="1205612" y="374519"/>
                  </a:lnTo>
                  <a:lnTo>
                    <a:pt x="1171394" y="374519"/>
                  </a:lnTo>
                  <a:close/>
                  <a:moveTo>
                    <a:pt x="1584170" y="374519"/>
                  </a:moveTo>
                  <a:cubicBezTo>
                    <a:pt x="1573658" y="382521"/>
                    <a:pt x="1561894" y="389866"/>
                    <a:pt x="1548874" y="396555"/>
                  </a:cubicBezTo>
                  <a:cubicBezTo>
                    <a:pt x="1535857" y="403244"/>
                    <a:pt x="1522002" y="408738"/>
                    <a:pt x="1507311" y="413038"/>
                  </a:cubicBezTo>
                  <a:lnTo>
                    <a:pt x="1507311" y="460693"/>
                  </a:lnTo>
                  <a:cubicBezTo>
                    <a:pt x="1512328" y="460096"/>
                    <a:pt x="1517403" y="459111"/>
                    <a:pt x="1522539" y="457736"/>
                  </a:cubicBezTo>
                  <a:cubicBezTo>
                    <a:pt x="1527675" y="456363"/>
                    <a:pt x="1532632" y="454691"/>
                    <a:pt x="1537410" y="452721"/>
                  </a:cubicBezTo>
                  <a:cubicBezTo>
                    <a:pt x="1542186" y="450750"/>
                    <a:pt x="1546696" y="448541"/>
                    <a:pt x="1550936" y="446092"/>
                  </a:cubicBezTo>
                  <a:cubicBezTo>
                    <a:pt x="1555175" y="443644"/>
                    <a:pt x="1558848" y="441046"/>
                    <a:pt x="1561954" y="438299"/>
                  </a:cubicBezTo>
                  <a:lnTo>
                    <a:pt x="1561954" y="637162"/>
                  </a:lnTo>
                  <a:lnTo>
                    <a:pt x="1618388" y="637162"/>
                  </a:lnTo>
                  <a:lnTo>
                    <a:pt x="1618388" y="374519"/>
                  </a:lnTo>
                  <a:lnTo>
                    <a:pt x="1584170" y="374519"/>
                  </a:lnTo>
                  <a:close/>
                  <a:moveTo>
                    <a:pt x="1996944" y="374519"/>
                  </a:moveTo>
                  <a:cubicBezTo>
                    <a:pt x="1986432" y="382521"/>
                    <a:pt x="1974668" y="389866"/>
                    <a:pt x="1961651" y="396555"/>
                  </a:cubicBezTo>
                  <a:cubicBezTo>
                    <a:pt x="1948631" y="403244"/>
                    <a:pt x="1934776" y="408738"/>
                    <a:pt x="1920085" y="413038"/>
                  </a:cubicBezTo>
                  <a:lnTo>
                    <a:pt x="1920085" y="460693"/>
                  </a:lnTo>
                  <a:cubicBezTo>
                    <a:pt x="1925102" y="460096"/>
                    <a:pt x="1930178" y="459111"/>
                    <a:pt x="1935314" y="457736"/>
                  </a:cubicBezTo>
                  <a:cubicBezTo>
                    <a:pt x="1940450" y="456363"/>
                    <a:pt x="1945407" y="454691"/>
                    <a:pt x="1950185" y="452721"/>
                  </a:cubicBezTo>
                  <a:cubicBezTo>
                    <a:pt x="1954961" y="450750"/>
                    <a:pt x="1959470" y="448541"/>
                    <a:pt x="1963710" y="446092"/>
                  </a:cubicBezTo>
                  <a:cubicBezTo>
                    <a:pt x="1967950" y="443644"/>
                    <a:pt x="1971623" y="441046"/>
                    <a:pt x="1974728" y="438299"/>
                  </a:cubicBezTo>
                  <a:lnTo>
                    <a:pt x="1974728" y="637162"/>
                  </a:lnTo>
                  <a:lnTo>
                    <a:pt x="2031162" y="637162"/>
                  </a:lnTo>
                  <a:lnTo>
                    <a:pt x="2031162" y="374519"/>
                  </a:lnTo>
                  <a:lnTo>
                    <a:pt x="1996944" y="374519"/>
                  </a:lnTo>
                  <a:close/>
                  <a:moveTo>
                    <a:pt x="2409719" y="374519"/>
                  </a:moveTo>
                  <a:cubicBezTo>
                    <a:pt x="2399209" y="382521"/>
                    <a:pt x="2387443" y="389866"/>
                    <a:pt x="2374426" y="396555"/>
                  </a:cubicBezTo>
                  <a:cubicBezTo>
                    <a:pt x="2361407" y="403244"/>
                    <a:pt x="2347551" y="408738"/>
                    <a:pt x="2332862" y="413038"/>
                  </a:cubicBezTo>
                  <a:lnTo>
                    <a:pt x="2332862" y="460693"/>
                  </a:lnTo>
                  <a:cubicBezTo>
                    <a:pt x="2337878" y="460096"/>
                    <a:pt x="2342954" y="459111"/>
                    <a:pt x="2348090" y="457736"/>
                  </a:cubicBezTo>
                  <a:cubicBezTo>
                    <a:pt x="2353224" y="456363"/>
                    <a:pt x="2358182" y="454691"/>
                    <a:pt x="2362960" y="452721"/>
                  </a:cubicBezTo>
                  <a:cubicBezTo>
                    <a:pt x="2367737" y="450750"/>
                    <a:pt x="2372246" y="448541"/>
                    <a:pt x="2376485" y="446092"/>
                  </a:cubicBezTo>
                  <a:cubicBezTo>
                    <a:pt x="2380725" y="443644"/>
                    <a:pt x="2384398" y="441046"/>
                    <a:pt x="2387504" y="438299"/>
                  </a:cubicBezTo>
                  <a:lnTo>
                    <a:pt x="2387504" y="637162"/>
                  </a:lnTo>
                  <a:lnTo>
                    <a:pt x="2443938" y="637162"/>
                  </a:lnTo>
                  <a:lnTo>
                    <a:pt x="2443938" y="374519"/>
                  </a:lnTo>
                  <a:lnTo>
                    <a:pt x="2409719" y="374519"/>
                  </a:lnTo>
                  <a:close/>
                  <a:moveTo>
                    <a:pt x="2610373" y="375953"/>
                  </a:moveTo>
                  <a:cubicBezTo>
                    <a:pt x="2578962" y="375953"/>
                    <a:pt x="2554985" y="387629"/>
                    <a:pt x="2538443" y="410979"/>
                  </a:cubicBezTo>
                  <a:cubicBezTo>
                    <a:pt x="2521900" y="434330"/>
                    <a:pt x="2513630" y="468280"/>
                    <a:pt x="2513630" y="512829"/>
                  </a:cubicBezTo>
                  <a:cubicBezTo>
                    <a:pt x="2513630" y="598705"/>
                    <a:pt x="2544205" y="641643"/>
                    <a:pt x="2605357" y="641643"/>
                  </a:cubicBezTo>
                  <a:cubicBezTo>
                    <a:pt x="2635814" y="641643"/>
                    <a:pt x="2659194" y="630056"/>
                    <a:pt x="2675496" y="606886"/>
                  </a:cubicBezTo>
                  <a:cubicBezTo>
                    <a:pt x="2691800" y="583715"/>
                    <a:pt x="2699951" y="550392"/>
                    <a:pt x="2699951" y="506917"/>
                  </a:cubicBezTo>
                  <a:cubicBezTo>
                    <a:pt x="2699951" y="419609"/>
                    <a:pt x="2670093" y="375953"/>
                    <a:pt x="2610373" y="375953"/>
                  </a:cubicBezTo>
                  <a:close/>
                  <a:moveTo>
                    <a:pt x="2828226" y="375953"/>
                  </a:moveTo>
                  <a:cubicBezTo>
                    <a:pt x="2796815" y="375953"/>
                    <a:pt x="2772838" y="387629"/>
                    <a:pt x="2756296" y="410979"/>
                  </a:cubicBezTo>
                  <a:cubicBezTo>
                    <a:pt x="2739754" y="434330"/>
                    <a:pt x="2731483" y="468280"/>
                    <a:pt x="2731483" y="512829"/>
                  </a:cubicBezTo>
                  <a:cubicBezTo>
                    <a:pt x="2731483" y="598705"/>
                    <a:pt x="2762058" y="641643"/>
                    <a:pt x="2823210" y="641643"/>
                  </a:cubicBezTo>
                  <a:cubicBezTo>
                    <a:pt x="2853667" y="641643"/>
                    <a:pt x="2877047" y="630056"/>
                    <a:pt x="2893350" y="606886"/>
                  </a:cubicBezTo>
                  <a:cubicBezTo>
                    <a:pt x="2909654" y="583715"/>
                    <a:pt x="2917804" y="550392"/>
                    <a:pt x="2917804" y="506917"/>
                  </a:cubicBezTo>
                  <a:cubicBezTo>
                    <a:pt x="2917804" y="419609"/>
                    <a:pt x="2887946" y="375953"/>
                    <a:pt x="2828226" y="375953"/>
                  </a:cubicBezTo>
                  <a:close/>
                  <a:moveTo>
                    <a:pt x="2197598" y="375953"/>
                  </a:moveTo>
                  <a:cubicBezTo>
                    <a:pt x="2166188" y="375953"/>
                    <a:pt x="2142210" y="387629"/>
                    <a:pt x="2125668" y="410979"/>
                  </a:cubicBezTo>
                  <a:cubicBezTo>
                    <a:pt x="2109125" y="434330"/>
                    <a:pt x="2100854" y="468280"/>
                    <a:pt x="2100854" y="512829"/>
                  </a:cubicBezTo>
                  <a:cubicBezTo>
                    <a:pt x="2100854" y="598705"/>
                    <a:pt x="2131430" y="641643"/>
                    <a:pt x="2192582" y="641643"/>
                  </a:cubicBezTo>
                  <a:cubicBezTo>
                    <a:pt x="2223039" y="641643"/>
                    <a:pt x="2246419" y="630056"/>
                    <a:pt x="2262722" y="606886"/>
                  </a:cubicBezTo>
                  <a:cubicBezTo>
                    <a:pt x="2279026" y="583715"/>
                    <a:pt x="2287176" y="550392"/>
                    <a:pt x="2287176" y="506917"/>
                  </a:cubicBezTo>
                  <a:cubicBezTo>
                    <a:pt x="2287176" y="419609"/>
                    <a:pt x="2257318" y="375953"/>
                    <a:pt x="2197598" y="375953"/>
                  </a:cubicBezTo>
                  <a:close/>
                  <a:moveTo>
                    <a:pt x="1784822" y="375953"/>
                  </a:moveTo>
                  <a:cubicBezTo>
                    <a:pt x="1753411" y="375953"/>
                    <a:pt x="1729434" y="387629"/>
                    <a:pt x="1712892" y="410979"/>
                  </a:cubicBezTo>
                  <a:cubicBezTo>
                    <a:pt x="1696350" y="434330"/>
                    <a:pt x="1688079" y="468280"/>
                    <a:pt x="1688079" y="512829"/>
                  </a:cubicBezTo>
                  <a:cubicBezTo>
                    <a:pt x="1688079" y="598705"/>
                    <a:pt x="1718654" y="641643"/>
                    <a:pt x="1779806" y="641643"/>
                  </a:cubicBezTo>
                  <a:cubicBezTo>
                    <a:pt x="1810264" y="641643"/>
                    <a:pt x="1833643" y="630056"/>
                    <a:pt x="1849946" y="606886"/>
                  </a:cubicBezTo>
                  <a:cubicBezTo>
                    <a:pt x="1866250" y="583715"/>
                    <a:pt x="1874401" y="550392"/>
                    <a:pt x="1874401" y="506917"/>
                  </a:cubicBezTo>
                  <a:cubicBezTo>
                    <a:pt x="1874401" y="419609"/>
                    <a:pt x="1844542" y="375953"/>
                    <a:pt x="1784822" y="375953"/>
                  </a:cubicBezTo>
                  <a:close/>
                  <a:moveTo>
                    <a:pt x="1372049" y="375953"/>
                  </a:moveTo>
                  <a:cubicBezTo>
                    <a:pt x="1340637" y="375953"/>
                    <a:pt x="1316659" y="387629"/>
                    <a:pt x="1300118" y="410979"/>
                  </a:cubicBezTo>
                  <a:cubicBezTo>
                    <a:pt x="1283576" y="434330"/>
                    <a:pt x="1275304" y="468280"/>
                    <a:pt x="1275304" y="512829"/>
                  </a:cubicBezTo>
                  <a:cubicBezTo>
                    <a:pt x="1275304" y="598705"/>
                    <a:pt x="1305880" y="641643"/>
                    <a:pt x="1367032" y="641643"/>
                  </a:cubicBezTo>
                  <a:cubicBezTo>
                    <a:pt x="1397489" y="641643"/>
                    <a:pt x="1420869" y="630056"/>
                    <a:pt x="1437171" y="606886"/>
                  </a:cubicBezTo>
                  <a:cubicBezTo>
                    <a:pt x="1453474" y="583715"/>
                    <a:pt x="1461626" y="550392"/>
                    <a:pt x="1461626" y="506917"/>
                  </a:cubicBezTo>
                  <a:cubicBezTo>
                    <a:pt x="1461626" y="419609"/>
                    <a:pt x="1431768" y="375953"/>
                    <a:pt x="1372049" y="375953"/>
                  </a:cubicBezTo>
                  <a:close/>
                  <a:moveTo>
                    <a:pt x="959273" y="375953"/>
                  </a:moveTo>
                  <a:cubicBezTo>
                    <a:pt x="927861" y="375953"/>
                    <a:pt x="903883" y="387629"/>
                    <a:pt x="887342" y="410979"/>
                  </a:cubicBezTo>
                  <a:cubicBezTo>
                    <a:pt x="870800" y="434330"/>
                    <a:pt x="862528" y="468280"/>
                    <a:pt x="862528" y="512829"/>
                  </a:cubicBezTo>
                  <a:cubicBezTo>
                    <a:pt x="862528" y="598705"/>
                    <a:pt x="893105" y="641643"/>
                    <a:pt x="954257" y="641643"/>
                  </a:cubicBezTo>
                  <a:cubicBezTo>
                    <a:pt x="984713" y="641643"/>
                    <a:pt x="1008093" y="630056"/>
                    <a:pt x="1024395" y="606886"/>
                  </a:cubicBezTo>
                  <a:cubicBezTo>
                    <a:pt x="1040699" y="583715"/>
                    <a:pt x="1048850" y="550392"/>
                    <a:pt x="1048850" y="506917"/>
                  </a:cubicBezTo>
                  <a:cubicBezTo>
                    <a:pt x="1048850" y="419609"/>
                    <a:pt x="1018991" y="375953"/>
                    <a:pt x="959273" y="375953"/>
                  </a:cubicBezTo>
                  <a:close/>
                  <a:moveTo>
                    <a:pt x="552232" y="764362"/>
                  </a:moveTo>
                  <a:cubicBezTo>
                    <a:pt x="541720" y="772364"/>
                    <a:pt x="529956" y="779710"/>
                    <a:pt x="516938" y="786399"/>
                  </a:cubicBezTo>
                  <a:cubicBezTo>
                    <a:pt x="503919" y="793087"/>
                    <a:pt x="490064" y="798581"/>
                    <a:pt x="475373" y="802881"/>
                  </a:cubicBezTo>
                  <a:lnTo>
                    <a:pt x="475373" y="850536"/>
                  </a:lnTo>
                  <a:cubicBezTo>
                    <a:pt x="480390" y="849939"/>
                    <a:pt x="485465" y="848953"/>
                    <a:pt x="490602" y="847580"/>
                  </a:cubicBezTo>
                  <a:cubicBezTo>
                    <a:pt x="495737" y="846206"/>
                    <a:pt x="500694" y="844534"/>
                    <a:pt x="505472" y="842564"/>
                  </a:cubicBezTo>
                  <a:cubicBezTo>
                    <a:pt x="510248" y="840593"/>
                    <a:pt x="514758" y="838384"/>
                    <a:pt x="518998" y="835935"/>
                  </a:cubicBezTo>
                  <a:cubicBezTo>
                    <a:pt x="523237" y="833487"/>
                    <a:pt x="526910" y="830889"/>
                    <a:pt x="530016" y="828142"/>
                  </a:cubicBezTo>
                  <a:lnTo>
                    <a:pt x="530016" y="1027005"/>
                  </a:lnTo>
                  <a:lnTo>
                    <a:pt x="586450" y="1027005"/>
                  </a:lnTo>
                  <a:lnTo>
                    <a:pt x="586450" y="764362"/>
                  </a:lnTo>
                  <a:lnTo>
                    <a:pt x="552232" y="764362"/>
                  </a:lnTo>
                  <a:close/>
                  <a:moveTo>
                    <a:pt x="965007" y="764362"/>
                  </a:moveTo>
                  <a:cubicBezTo>
                    <a:pt x="954495" y="772364"/>
                    <a:pt x="942731" y="779710"/>
                    <a:pt x="929711" y="786399"/>
                  </a:cubicBezTo>
                  <a:cubicBezTo>
                    <a:pt x="916694" y="793087"/>
                    <a:pt x="902838" y="798581"/>
                    <a:pt x="888147" y="802881"/>
                  </a:cubicBezTo>
                  <a:lnTo>
                    <a:pt x="888147" y="850536"/>
                  </a:lnTo>
                  <a:cubicBezTo>
                    <a:pt x="893165" y="849939"/>
                    <a:pt x="898240" y="848953"/>
                    <a:pt x="903376" y="847580"/>
                  </a:cubicBezTo>
                  <a:cubicBezTo>
                    <a:pt x="908512" y="846206"/>
                    <a:pt x="913469" y="844534"/>
                    <a:pt x="918247" y="842564"/>
                  </a:cubicBezTo>
                  <a:cubicBezTo>
                    <a:pt x="923023" y="840593"/>
                    <a:pt x="927533" y="838384"/>
                    <a:pt x="931772" y="835935"/>
                  </a:cubicBezTo>
                  <a:cubicBezTo>
                    <a:pt x="936012" y="833487"/>
                    <a:pt x="939685" y="830889"/>
                    <a:pt x="942791" y="828142"/>
                  </a:cubicBezTo>
                  <a:lnTo>
                    <a:pt x="942791" y="1027005"/>
                  </a:lnTo>
                  <a:lnTo>
                    <a:pt x="999225" y="1027005"/>
                  </a:lnTo>
                  <a:lnTo>
                    <a:pt x="999225" y="764362"/>
                  </a:lnTo>
                  <a:lnTo>
                    <a:pt x="965007" y="764362"/>
                  </a:lnTo>
                  <a:close/>
                  <a:moveTo>
                    <a:pt x="1377782" y="764362"/>
                  </a:moveTo>
                  <a:cubicBezTo>
                    <a:pt x="1367271" y="772364"/>
                    <a:pt x="1355506" y="779710"/>
                    <a:pt x="1342488" y="786399"/>
                  </a:cubicBezTo>
                  <a:cubicBezTo>
                    <a:pt x="1329469" y="793087"/>
                    <a:pt x="1315614" y="798581"/>
                    <a:pt x="1300923" y="802881"/>
                  </a:cubicBezTo>
                  <a:lnTo>
                    <a:pt x="1300923" y="850536"/>
                  </a:lnTo>
                  <a:cubicBezTo>
                    <a:pt x="1305941" y="849939"/>
                    <a:pt x="1311016" y="848953"/>
                    <a:pt x="1316152" y="847580"/>
                  </a:cubicBezTo>
                  <a:cubicBezTo>
                    <a:pt x="1321287" y="846206"/>
                    <a:pt x="1326245" y="844534"/>
                    <a:pt x="1331021" y="842564"/>
                  </a:cubicBezTo>
                  <a:cubicBezTo>
                    <a:pt x="1335799" y="840593"/>
                    <a:pt x="1340308" y="838384"/>
                    <a:pt x="1344548" y="835935"/>
                  </a:cubicBezTo>
                  <a:cubicBezTo>
                    <a:pt x="1348788" y="833487"/>
                    <a:pt x="1352461" y="830889"/>
                    <a:pt x="1355567" y="828142"/>
                  </a:cubicBezTo>
                  <a:lnTo>
                    <a:pt x="1355567" y="1027005"/>
                  </a:lnTo>
                  <a:lnTo>
                    <a:pt x="1412000" y="1027005"/>
                  </a:lnTo>
                  <a:lnTo>
                    <a:pt x="1412000" y="764362"/>
                  </a:lnTo>
                  <a:lnTo>
                    <a:pt x="1377782" y="764362"/>
                  </a:lnTo>
                  <a:close/>
                  <a:moveTo>
                    <a:pt x="1790556" y="764362"/>
                  </a:moveTo>
                  <a:cubicBezTo>
                    <a:pt x="1780045" y="772364"/>
                    <a:pt x="1768281" y="779710"/>
                    <a:pt x="1755263" y="786399"/>
                  </a:cubicBezTo>
                  <a:cubicBezTo>
                    <a:pt x="1742244" y="793087"/>
                    <a:pt x="1728389" y="798581"/>
                    <a:pt x="1713698" y="802881"/>
                  </a:cubicBezTo>
                  <a:lnTo>
                    <a:pt x="1713698" y="850536"/>
                  </a:lnTo>
                  <a:cubicBezTo>
                    <a:pt x="1718715" y="849939"/>
                    <a:pt x="1723791" y="848953"/>
                    <a:pt x="1728927" y="847580"/>
                  </a:cubicBezTo>
                  <a:cubicBezTo>
                    <a:pt x="1734062" y="846206"/>
                    <a:pt x="1739020" y="844534"/>
                    <a:pt x="1743797" y="842564"/>
                  </a:cubicBezTo>
                  <a:cubicBezTo>
                    <a:pt x="1748574" y="840593"/>
                    <a:pt x="1753083" y="838384"/>
                    <a:pt x="1757323" y="835935"/>
                  </a:cubicBezTo>
                  <a:cubicBezTo>
                    <a:pt x="1761564" y="833487"/>
                    <a:pt x="1765235" y="830889"/>
                    <a:pt x="1768340" y="828142"/>
                  </a:cubicBezTo>
                  <a:lnTo>
                    <a:pt x="1768340" y="1027005"/>
                  </a:lnTo>
                  <a:lnTo>
                    <a:pt x="1824775" y="1027005"/>
                  </a:lnTo>
                  <a:lnTo>
                    <a:pt x="1824775" y="764362"/>
                  </a:lnTo>
                  <a:lnTo>
                    <a:pt x="1790556" y="764362"/>
                  </a:lnTo>
                  <a:close/>
                  <a:moveTo>
                    <a:pt x="2203332" y="764362"/>
                  </a:moveTo>
                  <a:cubicBezTo>
                    <a:pt x="2192820" y="772364"/>
                    <a:pt x="2181056" y="779710"/>
                    <a:pt x="2168038" y="786399"/>
                  </a:cubicBezTo>
                  <a:cubicBezTo>
                    <a:pt x="2155020" y="793087"/>
                    <a:pt x="2141164" y="798581"/>
                    <a:pt x="2126474" y="802881"/>
                  </a:cubicBezTo>
                  <a:lnTo>
                    <a:pt x="2126474" y="850536"/>
                  </a:lnTo>
                  <a:cubicBezTo>
                    <a:pt x="2131490" y="849939"/>
                    <a:pt x="2136566" y="848953"/>
                    <a:pt x="2141702" y="847580"/>
                  </a:cubicBezTo>
                  <a:cubicBezTo>
                    <a:pt x="2146837" y="846206"/>
                    <a:pt x="2151794" y="844534"/>
                    <a:pt x="2156572" y="842564"/>
                  </a:cubicBezTo>
                  <a:cubicBezTo>
                    <a:pt x="2161349" y="840593"/>
                    <a:pt x="2165858" y="838384"/>
                    <a:pt x="2170098" y="835935"/>
                  </a:cubicBezTo>
                  <a:cubicBezTo>
                    <a:pt x="2174338" y="833487"/>
                    <a:pt x="2178010" y="830889"/>
                    <a:pt x="2181116" y="828142"/>
                  </a:cubicBezTo>
                  <a:lnTo>
                    <a:pt x="2181116" y="1027005"/>
                  </a:lnTo>
                  <a:lnTo>
                    <a:pt x="2237551" y="1027005"/>
                  </a:lnTo>
                  <a:lnTo>
                    <a:pt x="2237551" y="764362"/>
                  </a:lnTo>
                  <a:lnTo>
                    <a:pt x="2203332" y="764362"/>
                  </a:lnTo>
                  <a:close/>
                  <a:moveTo>
                    <a:pt x="2616107" y="764362"/>
                  </a:moveTo>
                  <a:cubicBezTo>
                    <a:pt x="2605597" y="772364"/>
                    <a:pt x="2593831" y="779710"/>
                    <a:pt x="2580813" y="786399"/>
                  </a:cubicBezTo>
                  <a:cubicBezTo>
                    <a:pt x="2567794" y="793087"/>
                    <a:pt x="2553939" y="798581"/>
                    <a:pt x="2539249" y="802881"/>
                  </a:cubicBezTo>
                  <a:lnTo>
                    <a:pt x="2539249" y="850536"/>
                  </a:lnTo>
                  <a:cubicBezTo>
                    <a:pt x="2544265" y="849939"/>
                    <a:pt x="2549342" y="848953"/>
                    <a:pt x="2554477" y="847580"/>
                  </a:cubicBezTo>
                  <a:cubicBezTo>
                    <a:pt x="2559612" y="846206"/>
                    <a:pt x="2564569" y="844534"/>
                    <a:pt x="2569347" y="842564"/>
                  </a:cubicBezTo>
                  <a:cubicBezTo>
                    <a:pt x="2574124" y="840593"/>
                    <a:pt x="2578634" y="838384"/>
                    <a:pt x="2582872" y="835935"/>
                  </a:cubicBezTo>
                  <a:cubicBezTo>
                    <a:pt x="2587112" y="833487"/>
                    <a:pt x="2590785" y="830889"/>
                    <a:pt x="2593891" y="828142"/>
                  </a:cubicBezTo>
                  <a:lnTo>
                    <a:pt x="2593891" y="1027005"/>
                  </a:lnTo>
                  <a:lnTo>
                    <a:pt x="2650326" y="1027005"/>
                  </a:lnTo>
                  <a:lnTo>
                    <a:pt x="2650326" y="764362"/>
                  </a:lnTo>
                  <a:lnTo>
                    <a:pt x="2616107" y="764362"/>
                  </a:lnTo>
                  <a:close/>
                  <a:moveTo>
                    <a:pt x="3040348" y="764362"/>
                  </a:moveTo>
                  <a:cubicBezTo>
                    <a:pt x="3029838" y="772364"/>
                    <a:pt x="3018072" y="779710"/>
                    <a:pt x="3005054" y="786399"/>
                  </a:cubicBezTo>
                  <a:cubicBezTo>
                    <a:pt x="2992036" y="793087"/>
                    <a:pt x="2978180" y="798581"/>
                    <a:pt x="2963491" y="802881"/>
                  </a:cubicBezTo>
                  <a:lnTo>
                    <a:pt x="2963491" y="850536"/>
                  </a:lnTo>
                  <a:cubicBezTo>
                    <a:pt x="2968507" y="849939"/>
                    <a:pt x="2973584" y="848953"/>
                    <a:pt x="2978719" y="847580"/>
                  </a:cubicBezTo>
                  <a:cubicBezTo>
                    <a:pt x="2983854" y="846206"/>
                    <a:pt x="2988811" y="844534"/>
                    <a:pt x="2993589" y="842564"/>
                  </a:cubicBezTo>
                  <a:cubicBezTo>
                    <a:pt x="2998366" y="840593"/>
                    <a:pt x="3002875" y="838384"/>
                    <a:pt x="3007114" y="835935"/>
                  </a:cubicBezTo>
                  <a:cubicBezTo>
                    <a:pt x="3011354" y="833487"/>
                    <a:pt x="3015026" y="830889"/>
                    <a:pt x="3018132" y="828142"/>
                  </a:cubicBezTo>
                  <a:lnTo>
                    <a:pt x="3018132" y="1027005"/>
                  </a:lnTo>
                  <a:lnTo>
                    <a:pt x="3074567" y="1027005"/>
                  </a:lnTo>
                  <a:lnTo>
                    <a:pt x="3074567" y="764362"/>
                  </a:lnTo>
                  <a:lnTo>
                    <a:pt x="3040348" y="764362"/>
                  </a:lnTo>
                  <a:close/>
                  <a:moveTo>
                    <a:pt x="3241002" y="765797"/>
                  </a:moveTo>
                  <a:cubicBezTo>
                    <a:pt x="3209591" y="765797"/>
                    <a:pt x="3185614" y="777472"/>
                    <a:pt x="3169072" y="800822"/>
                  </a:cubicBezTo>
                  <a:cubicBezTo>
                    <a:pt x="3152529" y="824173"/>
                    <a:pt x="3144258" y="858123"/>
                    <a:pt x="3144258" y="902672"/>
                  </a:cubicBezTo>
                  <a:cubicBezTo>
                    <a:pt x="3144258" y="988548"/>
                    <a:pt x="3174834" y="1031486"/>
                    <a:pt x="3235986" y="1031486"/>
                  </a:cubicBezTo>
                  <a:cubicBezTo>
                    <a:pt x="3266443" y="1031486"/>
                    <a:pt x="3289823" y="1019900"/>
                    <a:pt x="3306125" y="996730"/>
                  </a:cubicBezTo>
                  <a:cubicBezTo>
                    <a:pt x="3322429" y="973558"/>
                    <a:pt x="3330580" y="940235"/>
                    <a:pt x="3330580" y="896761"/>
                  </a:cubicBezTo>
                  <a:cubicBezTo>
                    <a:pt x="3330580" y="809452"/>
                    <a:pt x="3300722" y="765797"/>
                    <a:pt x="3241002" y="765797"/>
                  </a:cubicBezTo>
                  <a:close/>
                  <a:moveTo>
                    <a:pt x="2828226" y="765797"/>
                  </a:moveTo>
                  <a:cubicBezTo>
                    <a:pt x="2796815" y="765797"/>
                    <a:pt x="2772838" y="777472"/>
                    <a:pt x="2756296" y="800822"/>
                  </a:cubicBezTo>
                  <a:cubicBezTo>
                    <a:pt x="2739754" y="824173"/>
                    <a:pt x="2731483" y="858123"/>
                    <a:pt x="2731483" y="902672"/>
                  </a:cubicBezTo>
                  <a:cubicBezTo>
                    <a:pt x="2731483" y="988548"/>
                    <a:pt x="2762058" y="1031486"/>
                    <a:pt x="2823210" y="1031486"/>
                  </a:cubicBezTo>
                  <a:cubicBezTo>
                    <a:pt x="2853667" y="1031486"/>
                    <a:pt x="2877047" y="1019900"/>
                    <a:pt x="2893350" y="996730"/>
                  </a:cubicBezTo>
                  <a:cubicBezTo>
                    <a:pt x="2909654" y="973558"/>
                    <a:pt x="2917804" y="940235"/>
                    <a:pt x="2917804" y="896761"/>
                  </a:cubicBezTo>
                  <a:cubicBezTo>
                    <a:pt x="2917804" y="809452"/>
                    <a:pt x="2887946" y="765797"/>
                    <a:pt x="2828226" y="765797"/>
                  </a:cubicBezTo>
                  <a:close/>
                  <a:moveTo>
                    <a:pt x="2403986" y="765797"/>
                  </a:moveTo>
                  <a:cubicBezTo>
                    <a:pt x="2372574" y="765797"/>
                    <a:pt x="2348598" y="777472"/>
                    <a:pt x="2332055" y="800822"/>
                  </a:cubicBezTo>
                  <a:cubicBezTo>
                    <a:pt x="2315513" y="824173"/>
                    <a:pt x="2307242" y="858123"/>
                    <a:pt x="2307242" y="902672"/>
                  </a:cubicBezTo>
                  <a:cubicBezTo>
                    <a:pt x="2307242" y="988548"/>
                    <a:pt x="2337818" y="1031486"/>
                    <a:pt x="2398970" y="1031486"/>
                  </a:cubicBezTo>
                  <a:cubicBezTo>
                    <a:pt x="2429426" y="1031486"/>
                    <a:pt x="2452806" y="1019900"/>
                    <a:pt x="2469109" y="996730"/>
                  </a:cubicBezTo>
                  <a:cubicBezTo>
                    <a:pt x="2485413" y="973558"/>
                    <a:pt x="2493564" y="940235"/>
                    <a:pt x="2493564" y="896761"/>
                  </a:cubicBezTo>
                  <a:cubicBezTo>
                    <a:pt x="2493564" y="809452"/>
                    <a:pt x="2463705" y="765797"/>
                    <a:pt x="2403986" y="765797"/>
                  </a:cubicBezTo>
                  <a:close/>
                  <a:moveTo>
                    <a:pt x="1991210" y="765797"/>
                  </a:moveTo>
                  <a:cubicBezTo>
                    <a:pt x="1959799" y="765797"/>
                    <a:pt x="1935821" y="777472"/>
                    <a:pt x="1919280" y="800822"/>
                  </a:cubicBezTo>
                  <a:cubicBezTo>
                    <a:pt x="1902737" y="824173"/>
                    <a:pt x="1894466" y="858123"/>
                    <a:pt x="1894466" y="902672"/>
                  </a:cubicBezTo>
                  <a:cubicBezTo>
                    <a:pt x="1894466" y="988548"/>
                    <a:pt x="1925042" y="1031486"/>
                    <a:pt x="1986194" y="1031486"/>
                  </a:cubicBezTo>
                  <a:cubicBezTo>
                    <a:pt x="2016651" y="1031486"/>
                    <a:pt x="2040031" y="1019900"/>
                    <a:pt x="2056333" y="996730"/>
                  </a:cubicBezTo>
                  <a:cubicBezTo>
                    <a:pt x="2072637" y="973558"/>
                    <a:pt x="2080788" y="940235"/>
                    <a:pt x="2080788" y="896761"/>
                  </a:cubicBezTo>
                  <a:cubicBezTo>
                    <a:pt x="2080788" y="809452"/>
                    <a:pt x="2050930" y="765797"/>
                    <a:pt x="1991210" y="765797"/>
                  </a:cubicBezTo>
                  <a:close/>
                  <a:moveTo>
                    <a:pt x="1578436" y="765797"/>
                  </a:moveTo>
                  <a:cubicBezTo>
                    <a:pt x="1547025" y="765797"/>
                    <a:pt x="1523046" y="777472"/>
                    <a:pt x="1506506" y="800822"/>
                  </a:cubicBezTo>
                  <a:cubicBezTo>
                    <a:pt x="1489963" y="824173"/>
                    <a:pt x="1481692" y="858123"/>
                    <a:pt x="1481692" y="902672"/>
                  </a:cubicBezTo>
                  <a:cubicBezTo>
                    <a:pt x="1481692" y="988548"/>
                    <a:pt x="1512268" y="1031486"/>
                    <a:pt x="1573420" y="1031486"/>
                  </a:cubicBezTo>
                  <a:cubicBezTo>
                    <a:pt x="1603876" y="1031486"/>
                    <a:pt x="1627256" y="1019900"/>
                    <a:pt x="1643558" y="996730"/>
                  </a:cubicBezTo>
                  <a:cubicBezTo>
                    <a:pt x="1659862" y="973558"/>
                    <a:pt x="1668013" y="940235"/>
                    <a:pt x="1668013" y="896761"/>
                  </a:cubicBezTo>
                  <a:cubicBezTo>
                    <a:pt x="1668013" y="809452"/>
                    <a:pt x="1638154" y="765797"/>
                    <a:pt x="1578436" y="765797"/>
                  </a:cubicBezTo>
                  <a:close/>
                  <a:moveTo>
                    <a:pt x="1165661" y="765797"/>
                  </a:moveTo>
                  <a:cubicBezTo>
                    <a:pt x="1134250" y="765797"/>
                    <a:pt x="1110272" y="777472"/>
                    <a:pt x="1093731" y="800822"/>
                  </a:cubicBezTo>
                  <a:cubicBezTo>
                    <a:pt x="1077188" y="824173"/>
                    <a:pt x="1068917" y="858123"/>
                    <a:pt x="1068917" y="902672"/>
                  </a:cubicBezTo>
                  <a:cubicBezTo>
                    <a:pt x="1068917" y="988548"/>
                    <a:pt x="1099493" y="1031486"/>
                    <a:pt x="1160645" y="1031486"/>
                  </a:cubicBezTo>
                  <a:cubicBezTo>
                    <a:pt x="1191101" y="1031486"/>
                    <a:pt x="1214481" y="1019900"/>
                    <a:pt x="1230784" y="996730"/>
                  </a:cubicBezTo>
                  <a:cubicBezTo>
                    <a:pt x="1247088" y="973558"/>
                    <a:pt x="1255239" y="940235"/>
                    <a:pt x="1255239" y="896761"/>
                  </a:cubicBezTo>
                  <a:cubicBezTo>
                    <a:pt x="1255239" y="809452"/>
                    <a:pt x="1225379" y="765797"/>
                    <a:pt x="1165661" y="765797"/>
                  </a:cubicBezTo>
                  <a:close/>
                  <a:moveTo>
                    <a:pt x="752885" y="765797"/>
                  </a:moveTo>
                  <a:cubicBezTo>
                    <a:pt x="721474" y="765797"/>
                    <a:pt x="697497" y="777472"/>
                    <a:pt x="680955" y="800822"/>
                  </a:cubicBezTo>
                  <a:cubicBezTo>
                    <a:pt x="664413" y="824173"/>
                    <a:pt x="656141" y="858123"/>
                    <a:pt x="656141" y="902672"/>
                  </a:cubicBezTo>
                  <a:cubicBezTo>
                    <a:pt x="656141" y="988548"/>
                    <a:pt x="686717" y="1031486"/>
                    <a:pt x="747869" y="1031486"/>
                  </a:cubicBezTo>
                  <a:cubicBezTo>
                    <a:pt x="778326" y="1031486"/>
                    <a:pt x="801705" y="1019900"/>
                    <a:pt x="818008" y="996730"/>
                  </a:cubicBezTo>
                  <a:cubicBezTo>
                    <a:pt x="834312" y="973558"/>
                    <a:pt x="842463" y="940235"/>
                    <a:pt x="842463" y="896761"/>
                  </a:cubicBezTo>
                  <a:cubicBezTo>
                    <a:pt x="842463" y="809452"/>
                    <a:pt x="812605" y="765797"/>
                    <a:pt x="752885" y="765797"/>
                  </a:cubicBezTo>
                  <a:close/>
                  <a:moveTo>
                    <a:pt x="552232" y="1165672"/>
                  </a:moveTo>
                  <a:cubicBezTo>
                    <a:pt x="541720" y="1173675"/>
                    <a:pt x="529956" y="1181020"/>
                    <a:pt x="516936" y="1187708"/>
                  </a:cubicBezTo>
                  <a:cubicBezTo>
                    <a:pt x="503919" y="1194397"/>
                    <a:pt x="490064" y="1199891"/>
                    <a:pt x="475373" y="1204191"/>
                  </a:cubicBezTo>
                  <a:lnTo>
                    <a:pt x="475373" y="1251846"/>
                  </a:lnTo>
                  <a:cubicBezTo>
                    <a:pt x="480390" y="1251249"/>
                    <a:pt x="485465" y="1250264"/>
                    <a:pt x="490602" y="1248891"/>
                  </a:cubicBezTo>
                  <a:cubicBezTo>
                    <a:pt x="495737" y="1247518"/>
                    <a:pt x="500694" y="1245844"/>
                    <a:pt x="505472" y="1243874"/>
                  </a:cubicBezTo>
                  <a:cubicBezTo>
                    <a:pt x="510248" y="1241903"/>
                    <a:pt x="514758" y="1239694"/>
                    <a:pt x="518998" y="1237245"/>
                  </a:cubicBezTo>
                  <a:cubicBezTo>
                    <a:pt x="523237" y="1234797"/>
                    <a:pt x="526910" y="1232199"/>
                    <a:pt x="530016" y="1229452"/>
                  </a:cubicBezTo>
                  <a:lnTo>
                    <a:pt x="530016" y="1428315"/>
                  </a:lnTo>
                  <a:lnTo>
                    <a:pt x="586450" y="1428315"/>
                  </a:lnTo>
                  <a:lnTo>
                    <a:pt x="586450" y="1165672"/>
                  </a:lnTo>
                  <a:lnTo>
                    <a:pt x="552232" y="1165672"/>
                  </a:lnTo>
                  <a:close/>
                  <a:moveTo>
                    <a:pt x="965007" y="1165672"/>
                  </a:moveTo>
                  <a:cubicBezTo>
                    <a:pt x="954495" y="1173675"/>
                    <a:pt x="942731" y="1181020"/>
                    <a:pt x="929713" y="1187708"/>
                  </a:cubicBezTo>
                  <a:cubicBezTo>
                    <a:pt x="916694" y="1194397"/>
                    <a:pt x="902838" y="1199891"/>
                    <a:pt x="888147" y="1204191"/>
                  </a:cubicBezTo>
                  <a:lnTo>
                    <a:pt x="888147" y="1251846"/>
                  </a:lnTo>
                  <a:cubicBezTo>
                    <a:pt x="893165" y="1251249"/>
                    <a:pt x="898240" y="1250264"/>
                    <a:pt x="903376" y="1248891"/>
                  </a:cubicBezTo>
                  <a:cubicBezTo>
                    <a:pt x="908512" y="1247518"/>
                    <a:pt x="913469" y="1245844"/>
                    <a:pt x="918245" y="1243874"/>
                  </a:cubicBezTo>
                  <a:cubicBezTo>
                    <a:pt x="923023" y="1241903"/>
                    <a:pt x="927533" y="1239694"/>
                    <a:pt x="931772" y="1237245"/>
                  </a:cubicBezTo>
                  <a:cubicBezTo>
                    <a:pt x="936012" y="1234797"/>
                    <a:pt x="939685" y="1232199"/>
                    <a:pt x="942791" y="1229452"/>
                  </a:cubicBezTo>
                  <a:lnTo>
                    <a:pt x="942791" y="1428315"/>
                  </a:lnTo>
                  <a:lnTo>
                    <a:pt x="999225" y="1428315"/>
                  </a:lnTo>
                  <a:lnTo>
                    <a:pt x="999225" y="1165672"/>
                  </a:lnTo>
                  <a:lnTo>
                    <a:pt x="965007" y="1165672"/>
                  </a:lnTo>
                  <a:close/>
                  <a:moveTo>
                    <a:pt x="1377782" y="1165672"/>
                  </a:moveTo>
                  <a:cubicBezTo>
                    <a:pt x="1367271" y="1173675"/>
                    <a:pt x="1355507" y="1181020"/>
                    <a:pt x="1342487" y="1187708"/>
                  </a:cubicBezTo>
                  <a:cubicBezTo>
                    <a:pt x="1329469" y="1194397"/>
                    <a:pt x="1315614" y="1199891"/>
                    <a:pt x="1300923" y="1204191"/>
                  </a:cubicBezTo>
                  <a:lnTo>
                    <a:pt x="1300923" y="1251846"/>
                  </a:lnTo>
                  <a:cubicBezTo>
                    <a:pt x="1305941" y="1251249"/>
                    <a:pt x="1311016" y="1250264"/>
                    <a:pt x="1316152" y="1248891"/>
                  </a:cubicBezTo>
                  <a:cubicBezTo>
                    <a:pt x="1321287" y="1247518"/>
                    <a:pt x="1326245" y="1245844"/>
                    <a:pt x="1331023" y="1243874"/>
                  </a:cubicBezTo>
                  <a:cubicBezTo>
                    <a:pt x="1335799" y="1241903"/>
                    <a:pt x="1340308" y="1239694"/>
                    <a:pt x="1344548" y="1237245"/>
                  </a:cubicBezTo>
                  <a:cubicBezTo>
                    <a:pt x="1348788" y="1234797"/>
                    <a:pt x="1352461" y="1232199"/>
                    <a:pt x="1355567" y="1229452"/>
                  </a:cubicBezTo>
                  <a:lnTo>
                    <a:pt x="1355567" y="1428315"/>
                  </a:lnTo>
                  <a:lnTo>
                    <a:pt x="1412000" y="1428315"/>
                  </a:lnTo>
                  <a:lnTo>
                    <a:pt x="1412000" y="1165672"/>
                  </a:lnTo>
                  <a:lnTo>
                    <a:pt x="1377782" y="1165672"/>
                  </a:lnTo>
                  <a:close/>
                  <a:moveTo>
                    <a:pt x="1790556" y="1165672"/>
                  </a:moveTo>
                  <a:cubicBezTo>
                    <a:pt x="1780046" y="1173675"/>
                    <a:pt x="1768281" y="1181020"/>
                    <a:pt x="1755263" y="1187708"/>
                  </a:cubicBezTo>
                  <a:cubicBezTo>
                    <a:pt x="1742244" y="1194397"/>
                    <a:pt x="1728389" y="1199891"/>
                    <a:pt x="1713698" y="1204191"/>
                  </a:cubicBezTo>
                  <a:lnTo>
                    <a:pt x="1713698" y="1251846"/>
                  </a:lnTo>
                  <a:cubicBezTo>
                    <a:pt x="1718715" y="1251249"/>
                    <a:pt x="1723791" y="1250264"/>
                    <a:pt x="1728927" y="1248891"/>
                  </a:cubicBezTo>
                  <a:cubicBezTo>
                    <a:pt x="1734062" y="1247518"/>
                    <a:pt x="1739020" y="1245844"/>
                    <a:pt x="1743797" y="1243874"/>
                  </a:cubicBezTo>
                  <a:cubicBezTo>
                    <a:pt x="1748574" y="1241903"/>
                    <a:pt x="1753083" y="1239694"/>
                    <a:pt x="1757323" y="1237245"/>
                  </a:cubicBezTo>
                  <a:cubicBezTo>
                    <a:pt x="1761563" y="1234797"/>
                    <a:pt x="1765235" y="1232199"/>
                    <a:pt x="1768340" y="1229452"/>
                  </a:cubicBezTo>
                  <a:lnTo>
                    <a:pt x="1768340" y="1428315"/>
                  </a:lnTo>
                  <a:lnTo>
                    <a:pt x="1824775" y="1428315"/>
                  </a:lnTo>
                  <a:lnTo>
                    <a:pt x="1824775" y="1165672"/>
                  </a:lnTo>
                  <a:lnTo>
                    <a:pt x="1790556" y="1165672"/>
                  </a:lnTo>
                  <a:close/>
                  <a:moveTo>
                    <a:pt x="2203332" y="1165672"/>
                  </a:moveTo>
                  <a:cubicBezTo>
                    <a:pt x="2192820" y="1173675"/>
                    <a:pt x="2181056" y="1181020"/>
                    <a:pt x="2168038" y="1187708"/>
                  </a:cubicBezTo>
                  <a:cubicBezTo>
                    <a:pt x="2155020" y="1194397"/>
                    <a:pt x="2141164" y="1199891"/>
                    <a:pt x="2126474" y="1204191"/>
                  </a:cubicBezTo>
                  <a:lnTo>
                    <a:pt x="2126474" y="1251846"/>
                  </a:lnTo>
                  <a:cubicBezTo>
                    <a:pt x="2131490" y="1251249"/>
                    <a:pt x="2136566" y="1250264"/>
                    <a:pt x="2141702" y="1248891"/>
                  </a:cubicBezTo>
                  <a:cubicBezTo>
                    <a:pt x="2146837" y="1247518"/>
                    <a:pt x="2151794" y="1245844"/>
                    <a:pt x="2156572" y="1243874"/>
                  </a:cubicBezTo>
                  <a:cubicBezTo>
                    <a:pt x="2161349" y="1241903"/>
                    <a:pt x="2165858" y="1239694"/>
                    <a:pt x="2170098" y="1237245"/>
                  </a:cubicBezTo>
                  <a:cubicBezTo>
                    <a:pt x="2174338" y="1234797"/>
                    <a:pt x="2178010" y="1232199"/>
                    <a:pt x="2181116" y="1229452"/>
                  </a:cubicBezTo>
                  <a:lnTo>
                    <a:pt x="2181116" y="1428315"/>
                  </a:lnTo>
                  <a:lnTo>
                    <a:pt x="2237551" y="1428315"/>
                  </a:lnTo>
                  <a:lnTo>
                    <a:pt x="2237551" y="1165672"/>
                  </a:lnTo>
                  <a:lnTo>
                    <a:pt x="2203332" y="1165672"/>
                  </a:lnTo>
                  <a:close/>
                  <a:moveTo>
                    <a:pt x="2616107" y="1165672"/>
                  </a:moveTo>
                  <a:cubicBezTo>
                    <a:pt x="2605597" y="1173675"/>
                    <a:pt x="2593831" y="1181020"/>
                    <a:pt x="2580813" y="1187708"/>
                  </a:cubicBezTo>
                  <a:cubicBezTo>
                    <a:pt x="2567794" y="1194397"/>
                    <a:pt x="2553939" y="1199891"/>
                    <a:pt x="2539249" y="1204191"/>
                  </a:cubicBezTo>
                  <a:lnTo>
                    <a:pt x="2539249" y="1251846"/>
                  </a:lnTo>
                  <a:cubicBezTo>
                    <a:pt x="2544265" y="1251249"/>
                    <a:pt x="2549342" y="1250264"/>
                    <a:pt x="2554477" y="1248891"/>
                  </a:cubicBezTo>
                  <a:cubicBezTo>
                    <a:pt x="2559612" y="1247518"/>
                    <a:pt x="2564569" y="1245844"/>
                    <a:pt x="2569347" y="1243874"/>
                  </a:cubicBezTo>
                  <a:cubicBezTo>
                    <a:pt x="2574124" y="1241903"/>
                    <a:pt x="2578634" y="1239694"/>
                    <a:pt x="2582872" y="1237245"/>
                  </a:cubicBezTo>
                  <a:cubicBezTo>
                    <a:pt x="2587112" y="1234797"/>
                    <a:pt x="2590785" y="1232199"/>
                    <a:pt x="2593891" y="1229452"/>
                  </a:cubicBezTo>
                  <a:lnTo>
                    <a:pt x="2593891" y="1428315"/>
                  </a:lnTo>
                  <a:lnTo>
                    <a:pt x="2650326" y="1428315"/>
                  </a:lnTo>
                  <a:lnTo>
                    <a:pt x="2650326" y="1165672"/>
                  </a:lnTo>
                  <a:lnTo>
                    <a:pt x="2616107" y="1165672"/>
                  </a:lnTo>
                  <a:close/>
                  <a:moveTo>
                    <a:pt x="3246736" y="1165672"/>
                  </a:moveTo>
                  <a:cubicBezTo>
                    <a:pt x="3236226" y="1173675"/>
                    <a:pt x="3224460" y="1181020"/>
                    <a:pt x="3211442" y="1187708"/>
                  </a:cubicBezTo>
                  <a:cubicBezTo>
                    <a:pt x="3198424" y="1194397"/>
                    <a:pt x="3184568" y="1199891"/>
                    <a:pt x="3169878" y="1204191"/>
                  </a:cubicBezTo>
                  <a:lnTo>
                    <a:pt x="3169878" y="1251846"/>
                  </a:lnTo>
                  <a:cubicBezTo>
                    <a:pt x="3174894" y="1251249"/>
                    <a:pt x="3179971" y="1250264"/>
                    <a:pt x="3185106" y="1248891"/>
                  </a:cubicBezTo>
                  <a:cubicBezTo>
                    <a:pt x="3190241" y="1247518"/>
                    <a:pt x="3195198" y="1245844"/>
                    <a:pt x="3199976" y="1243874"/>
                  </a:cubicBezTo>
                  <a:cubicBezTo>
                    <a:pt x="3204753" y="1241903"/>
                    <a:pt x="3209262" y="1239694"/>
                    <a:pt x="3213502" y="1237245"/>
                  </a:cubicBezTo>
                  <a:cubicBezTo>
                    <a:pt x="3217742" y="1234797"/>
                    <a:pt x="3221414" y="1232199"/>
                    <a:pt x="3224520" y="1229452"/>
                  </a:cubicBezTo>
                  <a:lnTo>
                    <a:pt x="3224520" y="1428315"/>
                  </a:lnTo>
                  <a:lnTo>
                    <a:pt x="3280954" y="1428315"/>
                  </a:lnTo>
                  <a:lnTo>
                    <a:pt x="3280954" y="1165672"/>
                  </a:lnTo>
                  <a:lnTo>
                    <a:pt x="3246736" y="1165672"/>
                  </a:lnTo>
                  <a:close/>
                  <a:moveTo>
                    <a:pt x="3464589" y="1165672"/>
                  </a:moveTo>
                  <a:cubicBezTo>
                    <a:pt x="3454079" y="1173675"/>
                    <a:pt x="3442313" y="1181020"/>
                    <a:pt x="3429295" y="1187708"/>
                  </a:cubicBezTo>
                  <a:cubicBezTo>
                    <a:pt x="3416277" y="1194397"/>
                    <a:pt x="3402421" y="1199891"/>
                    <a:pt x="3387732" y="1204191"/>
                  </a:cubicBezTo>
                  <a:lnTo>
                    <a:pt x="3387732" y="1251846"/>
                  </a:lnTo>
                  <a:cubicBezTo>
                    <a:pt x="3392748" y="1251249"/>
                    <a:pt x="3397824" y="1250264"/>
                    <a:pt x="3402960" y="1248891"/>
                  </a:cubicBezTo>
                  <a:cubicBezTo>
                    <a:pt x="3408094" y="1247518"/>
                    <a:pt x="3413052" y="1245844"/>
                    <a:pt x="3417830" y="1243874"/>
                  </a:cubicBezTo>
                  <a:cubicBezTo>
                    <a:pt x="3422606" y="1241903"/>
                    <a:pt x="3427116" y="1239694"/>
                    <a:pt x="3431355" y="1237245"/>
                  </a:cubicBezTo>
                  <a:cubicBezTo>
                    <a:pt x="3435595" y="1234797"/>
                    <a:pt x="3439267" y="1232199"/>
                    <a:pt x="3442373" y="1229452"/>
                  </a:cubicBezTo>
                  <a:lnTo>
                    <a:pt x="3442373" y="1428315"/>
                  </a:lnTo>
                  <a:lnTo>
                    <a:pt x="3498808" y="1428315"/>
                  </a:lnTo>
                  <a:lnTo>
                    <a:pt x="3498808" y="1165672"/>
                  </a:lnTo>
                  <a:lnTo>
                    <a:pt x="3464589" y="1165672"/>
                  </a:lnTo>
                  <a:close/>
                  <a:moveTo>
                    <a:pt x="2828226" y="1167106"/>
                  </a:moveTo>
                  <a:cubicBezTo>
                    <a:pt x="2796815" y="1167106"/>
                    <a:pt x="2772838" y="1178780"/>
                    <a:pt x="2756296" y="1202129"/>
                  </a:cubicBezTo>
                  <a:cubicBezTo>
                    <a:pt x="2739754" y="1225481"/>
                    <a:pt x="2731483" y="1259431"/>
                    <a:pt x="2731483" y="1303980"/>
                  </a:cubicBezTo>
                  <a:cubicBezTo>
                    <a:pt x="2731483" y="1389855"/>
                    <a:pt x="2762058" y="1432794"/>
                    <a:pt x="2823210" y="1432794"/>
                  </a:cubicBezTo>
                  <a:cubicBezTo>
                    <a:pt x="2853667" y="1432794"/>
                    <a:pt x="2877047" y="1421207"/>
                    <a:pt x="2893350" y="1398037"/>
                  </a:cubicBezTo>
                  <a:cubicBezTo>
                    <a:pt x="2909654" y="1374867"/>
                    <a:pt x="2917804" y="1341544"/>
                    <a:pt x="2917804" y="1298068"/>
                  </a:cubicBezTo>
                  <a:cubicBezTo>
                    <a:pt x="2917804" y="1210759"/>
                    <a:pt x="2887946" y="1167106"/>
                    <a:pt x="2828226" y="1167106"/>
                  </a:cubicBezTo>
                  <a:close/>
                  <a:moveTo>
                    <a:pt x="3034614" y="1167106"/>
                  </a:moveTo>
                  <a:cubicBezTo>
                    <a:pt x="3003203" y="1167106"/>
                    <a:pt x="2979226" y="1178780"/>
                    <a:pt x="2962684" y="1202129"/>
                  </a:cubicBezTo>
                  <a:cubicBezTo>
                    <a:pt x="2946141" y="1225481"/>
                    <a:pt x="2937870" y="1259431"/>
                    <a:pt x="2937870" y="1303980"/>
                  </a:cubicBezTo>
                  <a:cubicBezTo>
                    <a:pt x="2937870" y="1389855"/>
                    <a:pt x="2968446" y="1432794"/>
                    <a:pt x="3029598" y="1432794"/>
                  </a:cubicBezTo>
                  <a:cubicBezTo>
                    <a:pt x="3060055" y="1432794"/>
                    <a:pt x="3083435" y="1421207"/>
                    <a:pt x="3099737" y="1398037"/>
                  </a:cubicBezTo>
                  <a:cubicBezTo>
                    <a:pt x="3116041" y="1374867"/>
                    <a:pt x="3124192" y="1341544"/>
                    <a:pt x="3124192" y="1298068"/>
                  </a:cubicBezTo>
                  <a:cubicBezTo>
                    <a:pt x="3124192" y="1210759"/>
                    <a:pt x="3094334" y="1167106"/>
                    <a:pt x="3034614" y="1167106"/>
                  </a:cubicBezTo>
                  <a:close/>
                  <a:moveTo>
                    <a:pt x="2403986" y="1167106"/>
                  </a:moveTo>
                  <a:cubicBezTo>
                    <a:pt x="2372574" y="1167106"/>
                    <a:pt x="2348598" y="1178780"/>
                    <a:pt x="2332055" y="1202129"/>
                  </a:cubicBezTo>
                  <a:cubicBezTo>
                    <a:pt x="2315513" y="1225481"/>
                    <a:pt x="2307242" y="1259431"/>
                    <a:pt x="2307242" y="1303980"/>
                  </a:cubicBezTo>
                  <a:cubicBezTo>
                    <a:pt x="2307242" y="1389855"/>
                    <a:pt x="2337818" y="1432794"/>
                    <a:pt x="2398970" y="1432794"/>
                  </a:cubicBezTo>
                  <a:cubicBezTo>
                    <a:pt x="2429426" y="1432794"/>
                    <a:pt x="2452806" y="1421207"/>
                    <a:pt x="2469109" y="1398037"/>
                  </a:cubicBezTo>
                  <a:cubicBezTo>
                    <a:pt x="2485413" y="1374867"/>
                    <a:pt x="2493564" y="1341544"/>
                    <a:pt x="2493564" y="1298068"/>
                  </a:cubicBezTo>
                  <a:cubicBezTo>
                    <a:pt x="2493564" y="1210759"/>
                    <a:pt x="2463705" y="1167106"/>
                    <a:pt x="2403986" y="1167106"/>
                  </a:cubicBezTo>
                  <a:close/>
                  <a:moveTo>
                    <a:pt x="1991210" y="1167106"/>
                  </a:moveTo>
                  <a:cubicBezTo>
                    <a:pt x="1959799" y="1167106"/>
                    <a:pt x="1935821" y="1178780"/>
                    <a:pt x="1919280" y="1202129"/>
                  </a:cubicBezTo>
                  <a:cubicBezTo>
                    <a:pt x="1902737" y="1225481"/>
                    <a:pt x="1894466" y="1259431"/>
                    <a:pt x="1894466" y="1303980"/>
                  </a:cubicBezTo>
                  <a:cubicBezTo>
                    <a:pt x="1894466" y="1389855"/>
                    <a:pt x="1925042" y="1432794"/>
                    <a:pt x="1986194" y="1432794"/>
                  </a:cubicBezTo>
                  <a:cubicBezTo>
                    <a:pt x="2016651" y="1432794"/>
                    <a:pt x="2040031" y="1421207"/>
                    <a:pt x="2056333" y="1398037"/>
                  </a:cubicBezTo>
                  <a:cubicBezTo>
                    <a:pt x="2072637" y="1374867"/>
                    <a:pt x="2080788" y="1341544"/>
                    <a:pt x="2080788" y="1298068"/>
                  </a:cubicBezTo>
                  <a:cubicBezTo>
                    <a:pt x="2080788" y="1210759"/>
                    <a:pt x="2050930" y="1167106"/>
                    <a:pt x="1991210" y="1167106"/>
                  </a:cubicBezTo>
                  <a:close/>
                  <a:moveTo>
                    <a:pt x="1578436" y="1167106"/>
                  </a:moveTo>
                  <a:cubicBezTo>
                    <a:pt x="1547025" y="1167106"/>
                    <a:pt x="1523046" y="1178780"/>
                    <a:pt x="1506506" y="1202129"/>
                  </a:cubicBezTo>
                  <a:cubicBezTo>
                    <a:pt x="1489963" y="1225481"/>
                    <a:pt x="1481692" y="1259431"/>
                    <a:pt x="1481692" y="1303980"/>
                  </a:cubicBezTo>
                  <a:cubicBezTo>
                    <a:pt x="1481692" y="1389855"/>
                    <a:pt x="1512268" y="1432794"/>
                    <a:pt x="1573420" y="1432794"/>
                  </a:cubicBezTo>
                  <a:cubicBezTo>
                    <a:pt x="1603876" y="1432794"/>
                    <a:pt x="1627256" y="1421207"/>
                    <a:pt x="1643558" y="1398037"/>
                  </a:cubicBezTo>
                  <a:cubicBezTo>
                    <a:pt x="1659862" y="1374867"/>
                    <a:pt x="1668013" y="1341544"/>
                    <a:pt x="1668013" y="1298068"/>
                  </a:cubicBezTo>
                  <a:cubicBezTo>
                    <a:pt x="1668013" y="1210759"/>
                    <a:pt x="1638155" y="1167106"/>
                    <a:pt x="1578436" y="1167106"/>
                  </a:cubicBezTo>
                  <a:close/>
                  <a:moveTo>
                    <a:pt x="1165661" y="1167106"/>
                  </a:moveTo>
                  <a:cubicBezTo>
                    <a:pt x="1134250" y="1167106"/>
                    <a:pt x="1110272" y="1178780"/>
                    <a:pt x="1093731" y="1202129"/>
                  </a:cubicBezTo>
                  <a:cubicBezTo>
                    <a:pt x="1077188" y="1225481"/>
                    <a:pt x="1068917" y="1259431"/>
                    <a:pt x="1068917" y="1303980"/>
                  </a:cubicBezTo>
                  <a:cubicBezTo>
                    <a:pt x="1068917" y="1389855"/>
                    <a:pt x="1099493" y="1432794"/>
                    <a:pt x="1160645" y="1432794"/>
                  </a:cubicBezTo>
                  <a:cubicBezTo>
                    <a:pt x="1191101" y="1432794"/>
                    <a:pt x="1214481" y="1421207"/>
                    <a:pt x="1230784" y="1398037"/>
                  </a:cubicBezTo>
                  <a:cubicBezTo>
                    <a:pt x="1247088" y="1374867"/>
                    <a:pt x="1255239" y="1341544"/>
                    <a:pt x="1255239" y="1298068"/>
                  </a:cubicBezTo>
                  <a:cubicBezTo>
                    <a:pt x="1255239" y="1210759"/>
                    <a:pt x="1225379" y="1167106"/>
                    <a:pt x="1165661" y="1167106"/>
                  </a:cubicBezTo>
                  <a:close/>
                  <a:moveTo>
                    <a:pt x="752885" y="1167106"/>
                  </a:moveTo>
                  <a:cubicBezTo>
                    <a:pt x="721474" y="1167106"/>
                    <a:pt x="697497" y="1178780"/>
                    <a:pt x="680955" y="1202129"/>
                  </a:cubicBezTo>
                  <a:cubicBezTo>
                    <a:pt x="664413" y="1225481"/>
                    <a:pt x="656141" y="1259431"/>
                    <a:pt x="656141" y="1303980"/>
                  </a:cubicBezTo>
                  <a:cubicBezTo>
                    <a:pt x="656141" y="1389855"/>
                    <a:pt x="686717" y="1432794"/>
                    <a:pt x="747869" y="1432794"/>
                  </a:cubicBezTo>
                  <a:cubicBezTo>
                    <a:pt x="778326" y="1432794"/>
                    <a:pt x="801705" y="1421207"/>
                    <a:pt x="818008" y="1398037"/>
                  </a:cubicBezTo>
                  <a:cubicBezTo>
                    <a:pt x="834312" y="1374867"/>
                    <a:pt x="842463" y="1341544"/>
                    <a:pt x="842463" y="1298068"/>
                  </a:cubicBezTo>
                  <a:cubicBezTo>
                    <a:pt x="842463" y="1210759"/>
                    <a:pt x="812605" y="1167106"/>
                    <a:pt x="752885" y="1167106"/>
                  </a:cubicBezTo>
                  <a:close/>
                  <a:moveTo>
                    <a:pt x="340111" y="1167106"/>
                  </a:moveTo>
                  <a:cubicBezTo>
                    <a:pt x="308699" y="1167106"/>
                    <a:pt x="284721" y="1178780"/>
                    <a:pt x="268180" y="1202129"/>
                  </a:cubicBezTo>
                  <a:cubicBezTo>
                    <a:pt x="251638" y="1225481"/>
                    <a:pt x="243366" y="1259431"/>
                    <a:pt x="243366" y="1303980"/>
                  </a:cubicBezTo>
                  <a:cubicBezTo>
                    <a:pt x="243366" y="1389855"/>
                    <a:pt x="273942" y="1432794"/>
                    <a:pt x="335094" y="1432794"/>
                  </a:cubicBezTo>
                  <a:cubicBezTo>
                    <a:pt x="365551" y="1432794"/>
                    <a:pt x="388931" y="1421207"/>
                    <a:pt x="405233" y="1398037"/>
                  </a:cubicBezTo>
                  <a:cubicBezTo>
                    <a:pt x="421537" y="1374867"/>
                    <a:pt x="429688" y="1341544"/>
                    <a:pt x="429688" y="1298068"/>
                  </a:cubicBezTo>
                  <a:cubicBezTo>
                    <a:pt x="429688" y="1210759"/>
                    <a:pt x="399830" y="1167106"/>
                    <a:pt x="340111" y="1167106"/>
                  </a:cubicBezTo>
                  <a:close/>
                  <a:moveTo>
                    <a:pt x="552232" y="1566981"/>
                  </a:moveTo>
                  <a:cubicBezTo>
                    <a:pt x="541720" y="1574984"/>
                    <a:pt x="529956" y="1582329"/>
                    <a:pt x="516938" y="1589017"/>
                  </a:cubicBezTo>
                  <a:cubicBezTo>
                    <a:pt x="503919" y="1595706"/>
                    <a:pt x="490064" y="1601200"/>
                    <a:pt x="475373" y="1605500"/>
                  </a:cubicBezTo>
                  <a:lnTo>
                    <a:pt x="475373" y="1653155"/>
                  </a:lnTo>
                  <a:cubicBezTo>
                    <a:pt x="480390" y="1652558"/>
                    <a:pt x="485465" y="1651573"/>
                    <a:pt x="490602" y="1650200"/>
                  </a:cubicBezTo>
                  <a:cubicBezTo>
                    <a:pt x="495737" y="1648827"/>
                    <a:pt x="500694" y="1647154"/>
                    <a:pt x="505472" y="1645183"/>
                  </a:cubicBezTo>
                  <a:cubicBezTo>
                    <a:pt x="510248" y="1643212"/>
                    <a:pt x="514758" y="1641003"/>
                    <a:pt x="518998" y="1638554"/>
                  </a:cubicBezTo>
                  <a:cubicBezTo>
                    <a:pt x="523237" y="1636106"/>
                    <a:pt x="526910" y="1633508"/>
                    <a:pt x="530016" y="1630761"/>
                  </a:cubicBezTo>
                  <a:lnTo>
                    <a:pt x="530016" y="1829624"/>
                  </a:lnTo>
                  <a:lnTo>
                    <a:pt x="586450" y="1829624"/>
                  </a:lnTo>
                  <a:lnTo>
                    <a:pt x="586450" y="1566981"/>
                  </a:lnTo>
                  <a:lnTo>
                    <a:pt x="552232" y="1566981"/>
                  </a:lnTo>
                  <a:close/>
                  <a:moveTo>
                    <a:pt x="965007" y="1566981"/>
                  </a:moveTo>
                  <a:cubicBezTo>
                    <a:pt x="954495" y="1574984"/>
                    <a:pt x="942731" y="1582329"/>
                    <a:pt x="929711" y="1589017"/>
                  </a:cubicBezTo>
                  <a:cubicBezTo>
                    <a:pt x="916694" y="1595706"/>
                    <a:pt x="902838" y="1601200"/>
                    <a:pt x="888147" y="1605500"/>
                  </a:cubicBezTo>
                  <a:lnTo>
                    <a:pt x="888147" y="1653155"/>
                  </a:lnTo>
                  <a:cubicBezTo>
                    <a:pt x="893165" y="1652558"/>
                    <a:pt x="898240" y="1651573"/>
                    <a:pt x="903376" y="1650200"/>
                  </a:cubicBezTo>
                  <a:cubicBezTo>
                    <a:pt x="908512" y="1648827"/>
                    <a:pt x="913469" y="1647154"/>
                    <a:pt x="918245" y="1645183"/>
                  </a:cubicBezTo>
                  <a:cubicBezTo>
                    <a:pt x="923023" y="1643212"/>
                    <a:pt x="927533" y="1641003"/>
                    <a:pt x="931772" y="1638554"/>
                  </a:cubicBezTo>
                  <a:cubicBezTo>
                    <a:pt x="936012" y="1636106"/>
                    <a:pt x="939685" y="1633508"/>
                    <a:pt x="942791" y="1630761"/>
                  </a:cubicBezTo>
                  <a:lnTo>
                    <a:pt x="942791" y="1829624"/>
                  </a:lnTo>
                  <a:lnTo>
                    <a:pt x="999225" y="1829624"/>
                  </a:lnTo>
                  <a:lnTo>
                    <a:pt x="999225" y="1566981"/>
                  </a:lnTo>
                  <a:lnTo>
                    <a:pt x="965007" y="1566981"/>
                  </a:lnTo>
                  <a:close/>
                  <a:moveTo>
                    <a:pt x="1377782" y="1566981"/>
                  </a:moveTo>
                  <a:cubicBezTo>
                    <a:pt x="1367271" y="1574984"/>
                    <a:pt x="1355507" y="1582329"/>
                    <a:pt x="1342487" y="1589017"/>
                  </a:cubicBezTo>
                  <a:cubicBezTo>
                    <a:pt x="1329469" y="1595706"/>
                    <a:pt x="1315614" y="1601200"/>
                    <a:pt x="1300923" y="1605500"/>
                  </a:cubicBezTo>
                  <a:lnTo>
                    <a:pt x="1300923" y="1653155"/>
                  </a:lnTo>
                  <a:cubicBezTo>
                    <a:pt x="1305941" y="1652558"/>
                    <a:pt x="1311016" y="1651573"/>
                    <a:pt x="1316152" y="1650200"/>
                  </a:cubicBezTo>
                  <a:cubicBezTo>
                    <a:pt x="1321287" y="1648827"/>
                    <a:pt x="1326245" y="1647154"/>
                    <a:pt x="1331021" y="1645183"/>
                  </a:cubicBezTo>
                  <a:cubicBezTo>
                    <a:pt x="1335799" y="1643212"/>
                    <a:pt x="1340308" y="1641003"/>
                    <a:pt x="1344548" y="1638554"/>
                  </a:cubicBezTo>
                  <a:cubicBezTo>
                    <a:pt x="1348788" y="1636106"/>
                    <a:pt x="1352461" y="1633508"/>
                    <a:pt x="1355567" y="1630761"/>
                  </a:cubicBezTo>
                  <a:lnTo>
                    <a:pt x="1355567" y="1829624"/>
                  </a:lnTo>
                  <a:lnTo>
                    <a:pt x="1412000" y="1829624"/>
                  </a:lnTo>
                  <a:lnTo>
                    <a:pt x="1412000" y="1566981"/>
                  </a:lnTo>
                  <a:lnTo>
                    <a:pt x="1377782" y="1566981"/>
                  </a:lnTo>
                  <a:close/>
                  <a:moveTo>
                    <a:pt x="1790556" y="1566981"/>
                  </a:moveTo>
                  <a:cubicBezTo>
                    <a:pt x="1780045" y="1574984"/>
                    <a:pt x="1768281" y="1582329"/>
                    <a:pt x="1755263" y="1589017"/>
                  </a:cubicBezTo>
                  <a:cubicBezTo>
                    <a:pt x="1742244" y="1595706"/>
                    <a:pt x="1728389" y="1601200"/>
                    <a:pt x="1713698" y="1605500"/>
                  </a:cubicBezTo>
                  <a:lnTo>
                    <a:pt x="1713698" y="1653155"/>
                  </a:lnTo>
                  <a:cubicBezTo>
                    <a:pt x="1718715" y="1652558"/>
                    <a:pt x="1723791" y="1651573"/>
                    <a:pt x="1728927" y="1650200"/>
                  </a:cubicBezTo>
                  <a:cubicBezTo>
                    <a:pt x="1734062" y="1648827"/>
                    <a:pt x="1739020" y="1647154"/>
                    <a:pt x="1743797" y="1645183"/>
                  </a:cubicBezTo>
                  <a:cubicBezTo>
                    <a:pt x="1748574" y="1643212"/>
                    <a:pt x="1753083" y="1641003"/>
                    <a:pt x="1757323" y="1638554"/>
                  </a:cubicBezTo>
                  <a:cubicBezTo>
                    <a:pt x="1761563" y="1636106"/>
                    <a:pt x="1765235" y="1633508"/>
                    <a:pt x="1768340" y="1630761"/>
                  </a:cubicBezTo>
                  <a:lnTo>
                    <a:pt x="1768340" y="1829624"/>
                  </a:lnTo>
                  <a:lnTo>
                    <a:pt x="1824775" y="1829624"/>
                  </a:lnTo>
                  <a:lnTo>
                    <a:pt x="1824775" y="1566981"/>
                  </a:lnTo>
                  <a:lnTo>
                    <a:pt x="1790556" y="1566981"/>
                  </a:lnTo>
                  <a:close/>
                  <a:moveTo>
                    <a:pt x="2203332" y="1566981"/>
                  </a:moveTo>
                  <a:cubicBezTo>
                    <a:pt x="2192820" y="1574984"/>
                    <a:pt x="2181056" y="1582329"/>
                    <a:pt x="2168038" y="1589017"/>
                  </a:cubicBezTo>
                  <a:cubicBezTo>
                    <a:pt x="2155020" y="1595706"/>
                    <a:pt x="2141164" y="1601200"/>
                    <a:pt x="2126474" y="1605500"/>
                  </a:cubicBezTo>
                  <a:lnTo>
                    <a:pt x="2126474" y="1653155"/>
                  </a:lnTo>
                  <a:cubicBezTo>
                    <a:pt x="2131490" y="1652558"/>
                    <a:pt x="2136566" y="1651573"/>
                    <a:pt x="2141702" y="1650200"/>
                  </a:cubicBezTo>
                  <a:cubicBezTo>
                    <a:pt x="2146837" y="1648827"/>
                    <a:pt x="2151794" y="1647154"/>
                    <a:pt x="2156572" y="1645183"/>
                  </a:cubicBezTo>
                  <a:cubicBezTo>
                    <a:pt x="2161349" y="1643212"/>
                    <a:pt x="2165858" y="1641003"/>
                    <a:pt x="2170098" y="1638554"/>
                  </a:cubicBezTo>
                  <a:cubicBezTo>
                    <a:pt x="2174338" y="1636106"/>
                    <a:pt x="2178010" y="1633508"/>
                    <a:pt x="2181116" y="1630761"/>
                  </a:cubicBezTo>
                  <a:lnTo>
                    <a:pt x="2181116" y="1829624"/>
                  </a:lnTo>
                  <a:lnTo>
                    <a:pt x="2237551" y="1829624"/>
                  </a:lnTo>
                  <a:lnTo>
                    <a:pt x="2237551" y="1566981"/>
                  </a:lnTo>
                  <a:lnTo>
                    <a:pt x="2203332" y="1566981"/>
                  </a:lnTo>
                  <a:close/>
                  <a:moveTo>
                    <a:pt x="2616107" y="1566981"/>
                  </a:moveTo>
                  <a:cubicBezTo>
                    <a:pt x="2605597" y="1574984"/>
                    <a:pt x="2593831" y="1582329"/>
                    <a:pt x="2580813" y="1589017"/>
                  </a:cubicBezTo>
                  <a:cubicBezTo>
                    <a:pt x="2567794" y="1595706"/>
                    <a:pt x="2553939" y="1601200"/>
                    <a:pt x="2539249" y="1605500"/>
                  </a:cubicBezTo>
                  <a:lnTo>
                    <a:pt x="2539249" y="1653155"/>
                  </a:lnTo>
                  <a:cubicBezTo>
                    <a:pt x="2544265" y="1652558"/>
                    <a:pt x="2549342" y="1651573"/>
                    <a:pt x="2554477" y="1650200"/>
                  </a:cubicBezTo>
                  <a:cubicBezTo>
                    <a:pt x="2559612" y="1648827"/>
                    <a:pt x="2564569" y="1647154"/>
                    <a:pt x="2569347" y="1645183"/>
                  </a:cubicBezTo>
                  <a:cubicBezTo>
                    <a:pt x="2574124" y="1643212"/>
                    <a:pt x="2578634" y="1641003"/>
                    <a:pt x="2582872" y="1638554"/>
                  </a:cubicBezTo>
                  <a:cubicBezTo>
                    <a:pt x="2587112" y="1636106"/>
                    <a:pt x="2590785" y="1633508"/>
                    <a:pt x="2593891" y="1630761"/>
                  </a:cubicBezTo>
                  <a:lnTo>
                    <a:pt x="2593891" y="1829624"/>
                  </a:lnTo>
                  <a:lnTo>
                    <a:pt x="2650326" y="1829624"/>
                  </a:lnTo>
                  <a:lnTo>
                    <a:pt x="2650326" y="1566981"/>
                  </a:lnTo>
                  <a:lnTo>
                    <a:pt x="2616107" y="1566981"/>
                  </a:lnTo>
                  <a:close/>
                  <a:moveTo>
                    <a:pt x="3246736" y="1566981"/>
                  </a:moveTo>
                  <a:cubicBezTo>
                    <a:pt x="3236226" y="1574984"/>
                    <a:pt x="3224460" y="1582329"/>
                    <a:pt x="3211442" y="1589017"/>
                  </a:cubicBezTo>
                  <a:cubicBezTo>
                    <a:pt x="3198424" y="1595706"/>
                    <a:pt x="3184568" y="1601200"/>
                    <a:pt x="3169878" y="1605500"/>
                  </a:cubicBezTo>
                  <a:lnTo>
                    <a:pt x="3169878" y="1653155"/>
                  </a:lnTo>
                  <a:cubicBezTo>
                    <a:pt x="3174894" y="1652558"/>
                    <a:pt x="3179971" y="1651573"/>
                    <a:pt x="3185106" y="1650200"/>
                  </a:cubicBezTo>
                  <a:cubicBezTo>
                    <a:pt x="3190241" y="1648827"/>
                    <a:pt x="3195198" y="1647154"/>
                    <a:pt x="3199976" y="1645183"/>
                  </a:cubicBezTo>
                  <a:cubicBezTo>
                    <a:pt x="3204753" y="1643212"/>
                    <a:pt x="3209262" y="1641003"/>
                    <a:pt x="3213502" y="1638554"/>
                  </a:cubicBezTo>
                  <a:cubicBezTo>
                    <a:pt x="3217742" y="1636106"/>
                    <a:pt x="3221414" y="1633508"/>
                    <a:pt x="3224520" y="1630761"/>
                  </a:cubicBezTo>
                  <a:lnTo>
                    <a:pt x="3224520" y="1829624"/>
                  </a:lnTo>
                  <a:lnTo>
                    <a:pt x="3280954" y="1829624"/>
                  </a:lnTo>
                  <a:lnTo>
                    <a:pt x="3280954" y="1566981"/>
                  </a:lnTo>
                  <a:lnTo>
                    <a:pt x="3246736" y="1566981"/>
                  </a:lnTo>
                  <a:close/>
                  <a:moveTo>
                    <a:pt x="3458856" y="1568415"/>
                  </a:moveTo>
                  <a:cubicBezTo>
                    <a:pt x="3427444" y="1568415"/>
                    <a:pt x="3403467" y="1580089"/>
                    <a:pt x="3386925" y="1603440"/>
                  </a:cubicBezTo>
                  <a:cubicBezTo>
                    <a:pt x="3370382" y="1626790"/>
                    <a:pt x="3362112" y="1660740"/>
                    <a:pt x="3362112" y="1705289"/>
                  </a:cubicBezTo>
                  <a:cubicBezTo>
                    <a:pt x="3362112" y="1791164"/>
                    <a:pt x="3392687" y="1834103"/>
                    <a:pt x="3453839" y="1834103"/>
                  </a:cubicBezTo>
                  <a:cubicBezTo>
                    <a:pt x="3484296" y="1834103"/>
                    <a:pt x="3507676" y="1822516"/>
                    <a:pt x="3523979" y="1799346"/>
                  </a:cubicBezTo>
                  <a:cubicBezTo>
                    <a:pt x="3540283" y="1776176"/>
                    <a:pt x="3548434" y="1742853"/>
                    <a:pt x="3548434" y="1699377"/>
                  </a:cubicBezTo>
                  <a:cubicBezTo>
                    <a:pt x="3548434" y="1612068"/>
                    <a:pt x="3518575" y="1568415"/>
                    <a:pt x="3458856" y="1568415"/>
                  </a:cubicBezTo>
                  <a:close/>
                  <a:moveTo>
                    <a:pt x="3665243" y="1568415"/>
                  </a:moveTo>
                  <a:cubicBezTo>
                    <a:pt x="3633832" y="1568415"/>
                    <a:pt x="3609855" y="1580089"/>
                    <a:pt x="3593312" y="1603440"/>
                  </a:cubicBezTo>
                  <a:cubicBezTo>
                    <a:pt x="3576770" y="1626790"/>
                    <a:pt x="3568499" y="1660740"/>
                    <a:pt x="3568499" y="1705289"/>
                  </a:cubicBezTo>
                  <a:cubicBezTo>
                    <a:pt x="3568499" y="1791164"/>
                    <a:pt x="3599075" y="1834103"/>
                    <a:pt x="3660227" y="1834103"/>
                  </a:cubicBezTo>
                  <a:cubicBezTo>
                    <a:pt x="3690684" y="1834103"/>
                    <a:pt x="3714064" y="1822516"/>
                    <a:pt x="3730366" y="1799346"/>
                  </a:cubicBezTo>
                  <a:cubicBezTo>
                    <a:pt x="3746670" y="1776176"/>
                    <a:pt x="3754821" y="1742853"/>
                    <a:pt x="3754821" y="1699377"/>
                  </a:cubicBezTo>
                  <a:cubicBezTo>
                    <a:pt x="3754821" y="1612068"/>
                    <a:pt x="3724963" y="1568415"/>
                    <a:pt x="3665243" y="1568415"/>
                  </a:cubicBezTo>
                  <a:close/>
                  <a:moveTo>
                    <a:pt x="2828226" y="1568415"/>
                  </a:moveTo>
                  <a:cubicBezTo>
                    <a:pt x="2796815" y="1568415"/>
                    <a:pt x="2772838" y="1580089"/>
                    <a:pt x="2756296" y="1603440"/>
                  </a:cubicBezTo>
                  <a:cubicBezTo>
                    <a:pt x="2739754" y="1626790"/>
                    <a:pt x="2731483" y="1660740"/>
                    <a:pt x="2731483" y="1705289"/>
                  </a:cubicBezTo>
                  <a:cubicBezTo>
                    <a:pt x="2731483" y="1791164"/>
                    <a:pt x="2762058" y="1834103"/>
                    <a:pt x="2823210" y="1834103"/>
                  </a:cubicBezTo>
                  <a:cubicBezTo>
                    <a:pt x="2853667" y="1834103"/>
                    <a:pt x="2877047" y="1822516"/>
                    <a:pt x="2893350" y="1799346"/>
                  </a:cubicBezTo>
                  <a:cubicBezTo>
                    <a:pt x="2909654" y="1776176"/>
                    <a:pt x="2917804" y="1742853"/>
                    <a:pt x="2917804" y="1699377"/>
                  </a:cubicBezTo>
                  <a:cubicBezTo>
                    <a:pt x="2917804" y="1612068"/>
                    <a:pt x="2887946" y="1568415"/>
                    <a:pt x="2828226" y="1568415"/>
                  </a:cubicBezTo>
                  <a:close/>
                  <a:moveTo>
                    <a:pt x="3034614" y="1568415"/>
                  </a:moveTo>
                  <a:cubicBezTo>
                    <a:pt x="3003203" y="1568415"/>
                    <a:pt x="2979226" y="1580089"/>
                    <a:pt x="2962684" y="1603440"/>
                  </a:cubicBezTo>
                  <a:cubicBezTo>
                    <a:pt x="2946141" y="1626790"/>
                    <a:pt x="2937870" y="1660740"/>
                    <a:pt x="2937870" y="1705289"/>
                  </a:cubicBezTo>
                  <a:cubicBezTo>
                    <a:pt x="2937870" y="1791164"/>
                    <a:pt x="2968446" y="1834103"/>
                    <a:pt x="3029598" y="1834103"/>
                  </a:cubicBezTo>
                  <a:cubicBezTo>
                    <a:pt x="3060055" y="1834103"/>
                    <a:pt x="3083435" y="1822516"/>
                    <a:pt x="3099737" y="1799346"/>
                  </a:cubicBezTo>
                  <a:cubicBezTo>
                    <a:pt x="3116041" y="1776176"/>
                    <a:pt x="3124192" y="1742853"/>
                    <a:pt x="3124192" y="1699377"/>
                  </a:cubicBezTo>
                  <a:cubicBezTo>
                    <a:pt x="3124192" y="1612068"/>
                    <a:pt x="3094334" y="1568415"/>
                    <a:pt x="3034614" y="1568415"/>
                  </a:cubicBezTo>
                  <a:close/>
                  <a:moveTo>
                    <a:pt x="2403986" y="1568415"/>
                  </a:moveTo>
                  <a:cubicBezTo>
                    <a:pt x="2372574" y="1568415"/>
                    <a:pt x="2348598" y="1580089"/>
                    <a:pt x="2332055" y="1603440"/>
                  </a:cubicBezTo>
                  <a:cubicBezTo>
                    <a:pt x="2315513" y="1626790"/>
                    <a:pt x="2307242" y="1660740"/>
                    <a:pt x="2307242" y="1705289"/>
                  </a:cubicBezTo>
                  <a:cubicBezTo>
                    <a:pt x="2307242" y="1791164"/>
                    <a:pt x="2337818" y="1834103"/>
                    <a:pt x="2398970" y="1834103"/>
                  </a:cubicBezTo>
                  <a:cubicBezTo>
                    <a:pt x="2429426" y="1834103"/>
                    <a:pt x="2452806" y="1822516"/>
                    <a:pt x="2469109" y="1799346"/>
                  </a:cubicBezTo>
                  <a:cubicBezTo>
                    <a:pt x="2485413" y="1776176"/>
                    <a:pt x="2493564" y="1742853"/>
                    <a:pt x="2493564" y="1699377"/>
                  </a:cubicBezTo>
                  <a:cubicBezTo>
                    <a:pt x="2493564" y="1612068"/>
                    <a:pt x="2463705" y="1568415"/>
                    <a:pt x="2403986" y="1568415"/>
                  </a:cubicBezTo>
                  <a:close/>
                  <a:moveTo>
                    <a:pt x="1991210" y="1568415"/>
                  </a:moveTo>
                  <a:cubicBezTo>
                    <a:pt x="1959799" y="1568415"/>
                    <a:pt x="1935821" y="1580089"/>
                    <a:pt x="1919280" y="1603440"/>
                  </a:cubicBezTo>
                  <a:cubicBezTo>
                    <a:pt x="1902737" y="1626790"/>
                    <a:pt x="1894466" y="1660740"/>
                    <a:pt x="1894466" y="1705289"/>
                  </a:cubicBezTo>
                  <a:cubicBezTo>
                    <a:pt x="1894466" y="1791164"/>
                    <a:pt x="1925042" y="1834103"/>
                    <a:pt x="1986194" y="1834103"/>
                  </a:cubicBezTo>
                  <a:cubicBezTo>
                    <a:pt x="2016651" y="1834103"/>
                    <a:pt x="2040031" y="1822516"/>
                    <a:pt x="2056333" y="1799346"/>
                  </a:cubicBezTo>
                  <a:cubicBezTo>
                    <a:pt x="2072637" y="1776176"/>
                    <a:pt x="2080788" y="1742853"/>
                    <a:pt x="2080788" y="1699377"/>
                  </a:cubicBezTo>
                  <a:cubicBezTo>
                    <a:pt x="2080788" y="1612068"/>
                    <a:pt x="2050930" y="1568415"/>
                    <a:pt x="1991210" y="1568415"/>
                  </a:cubicBezTo>
                  <a:close/>
                  <a:moveTo>
                    <a:pt x="1578436" y="1568415"/>
                  </a:moveTo>
                  <a:cubicBezTo>
                    <a:pt x="1547025" y="1568415"/>
                    <a:pt x="1523046" y="1580089"/>
                    <a:pt x="1506506" y="1603440"/>
                  </a:cubicBezTo>
                  <a:cubicBezTo>
                    <a:pt x="1489963" y="1626790"/>
                    <a:pt x="1481692" y="1660740"/>
                    <a:pt x="1481692" y="1705289"/>
                  </a:cubicBezTo>
                  <a:cubicBezTo>
                    <a:pt x="1481692" y="1791164"/>
                    <a:pt x="1512268" y="1834103"/>
                    <a:pt x="1573420" y="1834103"/>
                  </a:cubicBezTo>
                  <a:cubicBezTo>
                    <a:pt x="1603876" y="1834103"/>
                    <a:pt x="1627256" y="1822516"/>
                    <a:pt x="1643558" y="1799346"/>
                  </a:cubicBezTo>
                  <a:cubicBezTo>
                    <a:pt x="1659862" y="1776176"/>
                    <a:pt x="1668013" y="1742853"/>
                    <a:pt x="1668013" y="1699377"/>
                  </a:cubicBezTo>
                  <a:cubicBezTo>
                    <a:pt x="1668013" y="1612068"/>
                    <a:pt x="1638154" y="1568415"/>
                    <a:pt x="1578436" y="1568415"/>
                  </a:cubicBezTo>
                  <a:close/>
                  <a:moveTo>
                    <a:pt x="1165661" y="1568415"/>
                  </a:moveTo>
                  <a:cubicBezTo>
                    <a:pt x="1134250" y="1568415"/>
                    <a:pt x="1110272" y="1580089"/>
                    <a:pt x="1093731" y="1603440"/>
                  </a:cubicBezTo>
                  <a:cubicBezTo>
                    <a:pt x="1077188" y="1626790"/>
                    <a:pt x="1068917" y="1660740"/>
                    <a:pt x="1068917" y="1705289"/>
                  </a:cubicBezTo>
                  <a:cubicBezTo>
                    <a:pt x="1068917" y="1791164"/>
                    <a:pt x="1099493" y="1834103"/>
                    <a:pt x="1160645" y="1834103"/>
                  </a:cubicBezTo>
                  <a:cubicBezTo>
                    <a:pt x="1191101" y="1834103"/>
                    <a:pt x="1214481" y="1822516"/>
                    <a:pt x="1230784" y="1799346"/>
                  </a:cubicBezTo>
                  <a:cubicBezTo>
                    <a:pt x="1247088" y="1776176"/>
                    <a:pt x="1255239" y="1742853"/>
                    <a:pt x="1255239" y="1699377"/>
                  </a:cubicBezTo>
                  <a:cubicBezTo>
                    <a:pt x="1255239" y="1612068"/>
                    <a:pt x="1225379" y="1568415"/>
                    <a:pt x="1165661" y="1568415"/>
                  </a:cubicBezTo>
                  <a:close/>
                  <a:moveTo>
                    <a:pt x="752885" y="1568415"/>
                  </a:moveTo>
                  <a:cubicBezTo>
                    <a:pt x="721474" y="1568415"/>
                    <a:pt x="697497" y="1580089"/>
                    <a:pt x="680955" y="1603440"/>
                  </a:cubicBezTo>
                  <a:cubicBezTo>
                    <a:pt x="664413" y="1626790"/>
                    <a:pt x="656141" y="1660740"/>
                    <a:pt x="656141" y="1705289"/>
                  </a:cubicBezTo>
                  <a:cubicBezTo>
                    <a:pt x="656141" y="1791164"/>
                    <a:pt x="686717" y="1834103"/>
                    <a:pt x="747869" y="1834103"/>
                  </a:cubicBezTo>
                  <a:cubicBezTo>
                    <a:pt x="778326" y="1834103"/>
                    <a:pt x="801705" y="1822516"/>
                    <a:pt x="818008" y="1799346"/>
                  </a:cubicBezTo>
                  <a:cubicBezTo>
                    <a:pt x="834312" y="1776176"/>
                    <a:pt x="842463" y="1742853"/>
                    <a:pt x="842463" y="1699377"/>
                  </a:cubicBezTo>
                  <a:cubicBezTo>
                    <a:pt x="842463" y="1612068"/>
                    <a:pt x="812605" y="1568415"/>
                    <a:pt x="752885" y="1568415"/>
                  </a:cubicBezTo>
                  <a:close/>
                  <a:moveTo>
                    <a:pt x="133723" y="1568415"/>
                  </a:moveTo>
                  <a:cubicBezTo>
                    <a:pt x="102312" y="1568415"/>
                    <a:pt x="78334" y="1580089"/>
                    <a:pt x="61793" y="1603440"/>
                  </a:cubicBezTo>
                  <a:cubicBezTo>
                    <a:pt x="45250" y="1626790"/>
                    <a:pt x="36979" y="1660740"/>
                    <a:pt x="36979" y="1705289"/>
                  </a:cubicBezTo>
                  <a:cubicBezTo>
                    <a:pt x="36979" y="1791164"/>
                    <a:pt x="67555" y="1834103"/>
                    <a:pt x="128707" y="1834103"/>
                  </a:cubicBezTo>
                  <a:cubicBezTo>
                    <a:pt x="159163" y="1834103"/>
                    <a:pt x="182543" y="1822516"/>
                    <a:pt x="198846" y="1799346"/>
                  </a:cubicBezTo>
                  <a:cubicBezTo>
                    <a:pt x="215150" y="1776176"/>
                    <a:pt x="223301" y="1742853"/>
                    <a:pt x="223301" y="1699377"/>
                  </a:cubicBezTo>
                  <a:cubicBezTo>
                    <a:pt x="223301" y="1612068"/>
                    <a:pt x="193442" y="1568415"/>
                    <a:pt x="133723" y="1568415"/>
                  </a:cubicBezTo>
                  <a:close/>
                  <a:moveTo>
                    <a:pt x="340111" y="1568415"/>
                  </a:moveTo>
                  <a:cubicBezTo>
                    <a:pt x="308699" y="1568415"/>
                    <a:pt x="284721" y="1580089"/>
                    <a:pt x="268180" y="1603440"/>
                  </a:cubicBezTo>
                  <a:cubicBezTo>
                    <a:pt x="251638" y="1626790"/>
                    <a:pt x="243366" y="1660740"/>
                    <a:pt x="243366" y="1705289"/>
                  </a:cubicBezTo>
                  <a:cubicBezTo>
                    <a:pt x="243366" y="1791164"/>
                    <a:pt x="273942" y="1834103"/>
                    <a:pt x="335094" y="1834103"/>
                  </a:cubicBezTo>
                  <a:cubicBezTo>
                    <a:pt x="365551" y="1834103"/>
                    <a:pt x="388931" y="1822516"/>
                    <a:pt x="405233" y="1799346"/>
                  </a:cubicBezTo>
                  <a:cubicBezTo>
                    <a:pt x="421537" y="1776176"/>
                    <a:pt x="429688" y="1742853"/>
                    <a:pt x="429688" y="1699377"/>
                  </a:cubicBezTo>
                  <a:cubicBezTo>
                    <a:pt x="429688" y="1612068"/>
                    <a:pt x="399830" y="1568415"/>
                    <a:pt x="340111" y="1568415"/>
                  </a:cubicBezTo>
                  <a:close/>
                  <a:moveTo>
                    <a:pt x="758619" y="1956824"/>
                  </a:moveTo>
                  <a:cubicBezTo>
                    <a:pt x="748108" y="1964827"/>
                    <a:pt x="736343" y="1972173"/>
                    <a:pt x="723325" y="1978861"/>
                  </a:cubicBezTo>
                  <a:cubicBezTo>
                    <a:pt x="710306" y="1985549"/>
                    <a:pt x="696451" y="1991043"/>
                    <a:pt x="681760" y="1995343"/>
                  </a:cubicBezTo>
                  <a:lnTo>
                    <a:pt x="681760" y="2042998"/>
                  </a:lnTo>
                  <a:cubicBezTo>
                    <a:pt x="686778" y="2042401"/>
                    <a:pt x="691853" y="2041417"/>
                    <a:pt x="696989" y="2040043"/>
                  </a:cubicBezTo>
                  <a:cubicBezTo>
                    <a:pt x="702124" y="2038670"/>
                    <a:pt x="707082" y="2036996"/>
                    <a:pt x="711860" y="2035026"/>
                  </a:cubicBezTo>
                  <a:cubicBezTo>
                    <a:pt x="716636" y="2033055"/>
                    <a:pt x="721145" y="2030846"/>
                    <a:pt x="725385" y="2028397"/>
                  </a:cubicBezTo>
                  <a:cubicBezTo>
                    <a:pt x="729625" y="2025949"/>
                    <a:pt x="733297" y="2023351"/>
                    <a:pt x="736403" y="2020604"/>
                  </a:cubicBezTo>
                  <a:lnTo>
                    <a:pt x="736403" y="2219467"/>
                  </a:lnTo>
                  <a:lnTo>
                    <a:pt x="792837" y="2219467"/>
                  </a:lnTo>
                  <a:lnTo>
                    <a:pt x="792837" y="1956824"/>
                  </a:lnTo>
                  <a:lnTo>
                    <a:pt x="758619" y="1956824"/>
                  </a:lnTo>
                  <a:close/>
                  <a:moveTo>
                    <a:pt x="1171394" y="1956824"/>
                  </a:moveTo>
                  <a:cubicBezTo>
                    <a:pt x="1160883" y="1964827"/>
                    <a:pt x="1149118" y="1972173"/>
                    <a:pt x="1136100" y="1978861"/>
                  </a:cubicBezTo>
                  <a:cubicBezTo>
                    <a:pt x="1123081" y="1985549"/>
                    <a:pt x="1109226" y="1991043"/>
                    <a:pt x="1094535" y="1995343"/>
                  </a:cubicBezTo>
                  <a:lnTo>
                    <a:pt x="1094535" y="2042998"/>
                  </a:lnTo>
                  <a:cubicBezTo>
                    <a:pt x="1099553" y="2042401"/>
                    <a:pt x="1104628" y="2041417"/>
                    <a:pt x="1109764" y="2040043"/>
                  </a:cubicBezTo>
                  <a:cubicBezTo>
                    <a:pt x="1114899" y="2038670"/>
                    <a:pt x="1119857" y="2036996"/>
                    <a:pt x="1124633" y="2035026"/>
                  </a:cubicBezTo>
                  <a:cubicBezTo>
                    <a:pt x="1129411" y="2033055"/>
                    <a:pt x="1133920" y="2030846"/>
                    <a:pt x="1138160" y="2028397"/>
                  </a:cubicBezTo>
                  <a:cubicBezTo>
                    <a:pt x="1142400" y="2025949"/>
                    <a:pt x="1146072" y="2023351"/>
                    <a:pt x="1149178" y="2020604"/>
                  </a:cubicBezTo>
                  <a:lnTo>
                    <a:pt x="1149178" y="2219467"/>
                  </a:lnTo>
                  <a:lnTo>
                    <a:pt x="1205612" y="2219467"/>
                  </a:lnTo>
                  <a:lnTo>
                    <a:pt x="1205612" y="1956824"/>
                  </a:lnTo>
                  <a:lnTo>
                    <a:pt x="1171394" y="1956824"/>
                  </a:lnTo>
                  <a:close/>
                  <a:moveTo>
                    <a:pt x="1584170" y="1956824"/>
                  </a:moveTo>
                  <a:cubicBezTo>
                    <a:pt x="1573658" y="1964827"/>
                    <a:pt x="1561894" y="1972173"/>
                    <a:pt x="1548874" y="1978861"/>
                  </a:cubicBezTo>
                  <a:cubicBezTo>
                    <a:pt x="1535857" y="1985549"/>
                    <a:pt x="1522002" y="1991043"/>
                    <a:pt x="1507311" y="1995343"/>
                  </a:cubicBezTo>
                  <a:lnTo>
                    <a:pt x="1507311" y="2042998"/>
                  </a:lnTo>
                  <a:cubicBezTo>
                    <a:pt x="1512328" y="2042401"/>
                    <a:pt x="1517403" y="2041417"/>
                    <a:pt x="1522539" y="2040043"/>
                  </a:cubicBezTo>
                  <a:cubicBezTo>
                    <a:pt x="1527675" y="2038670"/>
                    <a:pt x="1532632" y="2036996"/>
                    <a:pt x="1537410" y="2035026"/>
                  </a:cubicBezTo>
                  <a:cubicBezTo>
                    <a:pt x="1542186" y="2033055"/>
                    <a:pt x="1546696" y="2030846"/>
                    <a:pt x="1550936" y="2028397"/>
                  </a:cubicBezTo>
                  <a:cubicBezTo>
                    <a:pt x="1555175" y="2025949"/>
                    <a:pt x="1558848" y="2023351"/>
                    <a:pt x="1561954" y="2020604"/>
                  </a:cubicBezTo>
                  <a:lnTo>
                    <a:pt x="1561954" y="2219467"/>
                  </a:lnTo>
                  <a:lnTo>
                    <a:pt x="1618388" y="2219467"/>
                  </a:lnTo>
                  <a:lnTo>
                    <a:pt x="1618388" y="1956824"/>
                  </a:lnTo>
                  <a:lnTo>
                    <a:pt x="1584170" y="1956824"/>
                  </a:lnTo>
                  <a:close/>
                  <a:moveTo>
                    <a:pt x="2203332" y="1956824"/>
                  </a:moveTo>
                  <a:cubicBezTo>
                    <a:pt x="2192820" y="1964827"/>
                    <a:pt x="2181056" y="1972173"/>
                    <a:pt x="2168038" y="1978861"/>
                  </a:cubicBezTo>
                  <a:cubicBezTo>
                    <a:pt x="2155020" y="1985549"/>
                    <a:pt x="2141164" y="1991043"/>
                    <a:pt x="2126474" y="1995343"/>
                  </a:cubicBezTo>
                  <a:lnTo>
                    <a:pt x="2126474" y="2042998"/>
                  </a:lnTo>
                  <a:cubicBezTo>
                    <a:pt x="2131490" y="2042401"/>
                    <a:pt x="2136566" y="2041417"/>
                    <a:pt x="2141702" y="2040043"/>
                  </a:cubicBezTo>
                  <a:cubicBezTo>
                    <a:pt x="2146837" y="2038670"/>
                    <a:pt x="2151794" y="2036996"/>
                    <a:pt x="2156572" y="2035026"/>
                  </a:cubicBezTo>
                  <a:cubicBezTo>
                    <a:pt x="2161349" y="2033055"/>
                    <a:pt x="2165858" y="2030846"/>
                    <a:pt x="2170098" y="2028397"/>
                  </a:cubicBezTo>
                  <a:cubicBezTo>
                    <a:pt x="2174338" y="2025949"/>
                    <a:pt x="2178010" y="2023351"/>
                    <a:pt x="2181116" y="2020604"/>
                  </a:cubicBezTo>
                  <a:lnTo>
                    <a:pt x="2181116" y="2219467"/>
                  </a:lnTo>
                  <a:lnTo>
                    <a:pt x="2237551" y="2219467"/>
                  </a:lnTo>
                  <a:lnTo>
                    <a:pt x="2237551" y="1956824"/>
                  </a:lnTo>
                  <a:lnTo>
                    <a:pt x="2203332" y="1956824"/>
                  </a:lnTo>
                  <a:close/>
                  <a:moveTo>
                    <a:pt x="2616107" y="1956824"/>
                  </a:moveTo>
                  <a:cubicBezTo>
                    <a:pt x="2605597" y="1964827"/>
                    <a:pt x="2593831" y="1972173"/>
                    <a:pt x="2580813" y="1978861"/>
                  </a:cubicBezTo>
                  <a:cubicBezTo>
                    <a:pt x="2567794" y="1985549"/>
                    <a:pt x="2553939" y="1991043"/>
                    <a:pt x="2539249" y="1995343"/>
                  </a:cubicBezTo>
                  <a:lnTo>
                    <a:pt x="2539249" y="2042998"/>
                  </a:lnTo>
                  <a:cubicBezTo>
                    <a:pt x="2544265" y="2042401"/>
                    <a:pt x="2549342" y="2041417"/>
                    <a:pt x="2554477" y="2040043"/>
                  </a:cubicBezTo>
                  <a:cubicBezTo>
                    <a:pt x="2559612" y="2038670"/>
                    <a:pt x="2564569" y="2036996"/>
                    <a:pt x="2569347" y="2035026"/>
                  </a:cubicBezTo>
                  <a:cubicBezTo>
                    <a:pt x="2574124" y="2033055"/>
                    <a:pt x="2578634" y="2030846"/>
                    <a:pt x="2582872" y="2028397"/>
                  </a:cubicBezTo>
                  <a:cubicBezTo>
                    <a:pt x="2587112" y="2025949"/>
                    <a:pt x="2590785" y="2023351"/>
                    <a:pt x="2593891" y="2020604"/>
                  </a:cubicBezTo>
                  <a:lnTo>
                    <a:pt x="2593891" y="2219467"/>
                  </a:lnTo>
                  <a:lnTo>
                    <a:pt x="2650326" y="2219467"/>
                  </a:lnTo>
                  <a:lnTo>
                    <a:pt x="2650326" y="1956824"/>
                  </a:lnTo>
                  <a:lnTo>
                    <a:pt x="2616107" y="1956824"/>
                  </a:lnTo>
                  <a:close/>
                  <a:moveTo>
                    <a:pt x="3246736" y="1956824"/>
                  </a:moveTo>
                  <a:cubicBezTo>
                    <a:pt x="3236226" y="1964827"/>
                    <a:pt x="3224460" y="1972173"/>
                    <a:pt x="3211442" y="1978861"/>
                  </a:cubicBezTo>
                  <a:cubicBezTo>
                    <a:pt x="3198424" y="1985549"/>
                    <a:pt x="3184568" y="1991043"/>
                    <a:pt x="3169878" y="1995343"/>
                  </a:cubicBezTo>
                  <a:lnTo>
                    <a:pt x="3169878" y="2042998"/>
                  </a:lnTo>
                  <a:cubicBezTo>
                    <a:pt x="3174894" y="2042401"/>
                    <a:pt x="3179971" y="2041417"/>
                    <a:pt x="3185106" y="2040043"/>
                  </a:cubicBezTo>
                  <a:cubicBezTo>
                    <a:pt x="3190241" y="2038670"/>
                    <a:pt x="3195198" y="2036996"/>
                    <a:pt x="3199976" y="2035026"/>
                  </a:cubicBezTo>
                  <a:cubicBezTo>
                    <a:pt x="3204753" y="2033055"/>
                    <a:pt x="3209262" y="2030846"/>
                    <a:pt x="3213502" y="2028397"/>
                  </a:cubicBezTo>
                  <a:cubicBezTo>
                    <a:pt x="3217742" y="2025949"/>
                    <a:pt x="3221414" y="2023351"/>
                    <a:pt x="3224520" y="2020604"/>
                  </a:cubicBezTo>
                  <a:lnTo>
                    <a:pt x="3224520" y="2219467"/>
                  </a:lnTo>
                  <a:lnTo>
                    <a:pt x="3280954" y="2219467"/>
                  </a:lnTo>
                  <a:lnTo>
                    <a:pt x="3280954" y="1956824"/>
                  </a:lnTo>
                  <a:lnTo>
                    <a:pt x="3246736" y="1956824"/>
                  </a:lnTo>
                  <a:close/>
                  <a:moveTo>
                    <a:pt x="3670977" y="1956824"/>
                  </a:moveTo>
                  <a:cubicBezTo>
                    <a:pt x="3660467" y="1964827"/>
                    <a:pt x="3648701" y="1972173"/>
                    <a:pt x="3635684" y="1978861"/>
                  </a:cubicBezTo>
                  <a:cubicBezTo>
                    <a:pt x="3622665" y="1985549"/>
                    <a:pt x="3608809" y="1991043"/>
                    <a:pt x="3594120" y="1995343"/>
                  </a:cubicBezTo>
                  <a:lnTo>
                    <a:pt x="3594120" y="2042998"/>
                  </a:lnTo>
                  <a:cubicBezTo>
                    <a:pt x="3599136" y="2042401"/>
                    <a:pt x="3604212" y="2041417"/>
                    <a:pt x="3609348" y="2040043"/>
                  </a:cubicBezTo>
                  <a:cubicBezTo>
                    <a:pt x="3614482" y="2038670"/>
                    <a:pt x="3619440" y="2036996"/>
                    <a:pt x="3624218" y="2035026"/>
                  </a:cubicBezTo>
                  <a:cubicBezTo>
                    <a:pt x="3628995" y="2033055"/>
                    <a:pt x="3633504" y="2030846"/>
                    <a:pt x="3637743" y="2028397"/>
                  </a:cubicBezTo>
                  <a:cubicBezTo>
                    <a:pt x="3641983" y="2025949"/>
                    <a:pt x="3645656" y="2023351"/>
                    <a:pt x="3648762" y="2020604"/>
                  </a:cubicBezTo>
                  <a:lnTo>
                    <a:pt x="3648762" y="2219467"/>
                  </a:lnTo>
                  <a:lnTo>
                    <a:pt x="3705196" y="2219467"/>
                  </a:lnTo>
                  <a:lnTo>
                    <a:pt x="3705196" y="1956824"/>
                  </a:lnTo>
                  <a:lnTo>
                    <a:pt x="3670977" y="1956824"/>
                  </a:lnTo>
                  <a:close/>
                  <a:moveTo>
                    <a:pt x="3458856" y="1958258"/>
                  </a:moveTo>
                  <a:cubicBezTo>
                    <a:pt x="3427444" y="1958258"/>
                    <a:pt x="3403467" y="1969932"/>
                    <a:pt x="3386925" y="1993282"/>
                  </a:cubicBezTo>
                  <a:cubicBezTo>
                    <a:pt x="3370382" y="2016633"/>
                    <a:pt x="3362112" y="2050583"/>
                    <a:pt x="3362112" y="2095132"/>
                  </a:cubicBezTo>
                  <a:cubicBezTo>
                    <a:pt x="3362112" y="2181007"/>
                    <a:pt x="3392687" y="2223946"/>
                    <a:pt x="3453839" y="2223946"/>
                  </a:cubicBezTo>
                  <a:cubicBezTo>
                    <a:pt x="3484296" y="2223946"/>
                    <a:pt x="3507676" y="2212360"/>
                    <a:pt x="3523979" y="2189189"/>
                  </a:cubicBezTo>
                  <a:cubicBezTo>
                    <a:pt x="3540283" y="2166019"/>
                    <a:pt x="3548434" y="2132696"/>
                    <a:pt x="3548434" y="2089220"/>
                  </a:cubicBezTo>
                  <a:cubicBezTo>
                    <a:pt x="3548434" y="2001912"/>
                    <a:pt x="3518575" y="1958258"/>
                    <a:pt x="3458856" y="1958258"/>
                  </a:cubicBezTo>
                  <a:close/>
                  <a:moveTo>
                    <a:pt x="2828226" y="1958258"/>
                  </a:moveTo>
                  <a:cubicBezTo>
                    <a:pt x="2796815" y="1958258"/>
                    <a:pt x="2772838" y="1969932"/>
                    <a:pt x="2756296" y="1993282"/>
                  </a:cubicBezTo>
                  <a:cubicBezTo>
                    <a:pt x="2739754" y="2016633"/>
                    <a:pt x="2731483" y="2050583"/>
                    <a:pt x="2731483" y="2095132"/>
                  </a:cubicBezTo>
                  <a:cubicBezTo>
                    <a:pt x="2731483" y="2181007"/>
                    <a:pt x="2762058" y="2223946"/>
                    <a:pt x="2823210" y="2223946"/>
                  </a:cubicBezTo>
                  <a:cubicBezTo>
                    <a:pt x="2853667" y="2223946"/>
                    <a:pt x="2877047" y="2212360"/>
                    <a:pt x="2893350" y="2189189"/>
                  </a:cubicBezTo>
                  <a:cubicBezTo>
                    <a:pt x="2909654" y="2166019"/>
                    <a:pt x="2917804" y="2132696"/>
                    <a:pt x="2917804" y="2089220"/>
                  </a:cubicBezTo>
                  <a:cubicBezTo>
                    <a:pt x="2917804" y="2001912"/>
                    <a:pt x="2887946" y="1958258"/>
                    <a:pt x="2828226" y="1958258"/>
                  </a:cubicBezTo>
                  <a:close/>
                  <a:moveTo>
                    <a:pt x="3034614" y="1958258"/>
                  </a:moveTo>
                  <a:cubicBezTo>
                    <a:pt x="3003203" y="1958258"/>
                    <a:pt x="2979226" y="1969932"/>
                    <a:pt x="2962684" y="1993282"/>
                  </a:cubicBezTo>
                  <a:cubicBezTo>
                    <a:pt x="2946141" y="2016633"/>
                    <a:pt x="2937870" y="2050583"/>
                    <a:pt x="2937870" y="2095132"/>
                  </a:cubicBezTo>
                  <a:cubicBezTo>
                    <a:pt x="2937870" y="2181007"/>
                    <a:pt x="2968446" y="2223946"/>
                    <a:pt x="3029598" y="2223946"/>
                  </a:cubicBezTo>
                  <a:cubicBezTo>
                    <a:pt x="3060055" y="2223946"/>
                    <a:pt x="3083435" y="2212360"/>
                    <a:pt x="3099737" y="2189189"/>
                  </a:cubicBezTo>
                  <a:cubicBezTo>
                    <a:pt x="3116041" y="2166019"/>
                    <a:pt x="3124192" y="2132696"/>
                    <a:pt x="3124192" y="2089220"/>
                  </a:cubicBezTo>
                  <a:cubicBezTo>
                    <a:pt x="3124192" y="2001912"/>
                    <a:pt x="3094334" y="1958258"/>
                    <a:pt x="3034614" y="1958258"/>
                  </a:cubicBezTo>
                  <a:close/>
                  <a:moveTo>
                    <a:pt x="2403986" y="1958258"/>
                  </a:moveTo>
                  <a:cubicBezTo>
                    <a:pt x="2372574" y="1958258"/>
                    <a:pt x="2348598" y="1969932"/>
                    <a:pt x="2332055" y="1993282"/>
                  </a:cubicBezTo>
                  <a:cubicBezTo>
                    <a:pt x="2315513" y="2016633"/>
                    <a:pt x="2307242" y="2050583"/>
                    <a:pt x="2307242" y="2095132"/>
                  </a:cubicBezTo>
                  <a:cubicBezTo>
                    <a:pt x="2307242" y="2181007"/>
                    <a:pt x="2337818" y="2223946"/>
                    <a:pt x="2398970" y="2223946"/>
                  </a:cubicBezTo>
                  <a:cubicBezTo>
                    <a:pt x="2429426" y="2223946"/>
                    <a:pt x="2452806" y="2212360"/>
                    <a:pt x="2469109" y="2189189"/>
                  </a:cubicBezTo>
                  <a:cubicBezTo>
                    <a:pt x="2485413" y="2166019"/>
                    <a:pt x="2493564" y="2132696"/>
                    <a:pt x="2493564" y="2089220"/>
                  </a:cubicBezTo>
                  <a:cubicBezTo>
                    <a:pt x="2493564" y="2001912"/>
                    <a:pt x="2463705" y="1958258"/>
                    <a:pt x="2403986" y="1958258"/>
                  </a:cubicBezTo>
                  <a:close/>
                  <a:moveTo>
                    <a:pt x="1784822" y="1958258"/>
                  </a:moveTo>
                  <a:cubicBezTo>
                    <a:pt x="1753411" y="1958258"/>
                    <a:pt x="1729434" y="1969932"/>
                    <a:pt x="1712892" y="1993282"/>
                  </a:cubicBezTo>
                  <a:cubicBezTo>
                    <a:pt x="1696350" y="2016633"/>
                    <a:pt x="1688079" y="2050583"/>
                    <a:pt x="1688079" y="2095132"/>
                  </a:cubicBezTo>
                  <a:cubicBezTo>
                    <a:pt x="1688079" y="2181007"/>
                    <a:pt x="1718654" y="2223946"/>
                    <a:pt x="1779806" y="2223946"/>
                  </a:cubicBezTo>
                  <a:cubicBezTo>
                    <a:pt x="1810264" y="2223946"/>
                    <a:pt x="1833643" y="2212360"/>
                    <a:pt x="1849946" y="2189189"/>
                  </a:cubicBezTo>
                  <a:cubicBezTo>
                    <a:pt x="1866250" y="2166019"/>
                    <a:pt x="1874401" y="2132696"/>
                    <a:pt x="1874401" y="2089220"/>
                  </a:cubicBezTo>
                  <a:cubicBezTo>
                    <a:pt x="1874401" y="2001912"/>
                    <a:pt x="1844542" y="1958258"/>
                    <a:pt x="1784822" y="1958258"/>
                  </a:cubicBezTo>
                  <a:close/>
                  <a:moveTo>
                    <a:pt x="1991210" y="1958258"/>
                  </a:moveTo>
                  <a:cubicBezTo>
                    <a:pt x="1959799" y="1958258"/>
                    <a:pt x="1935821" y="1969932"/>
                    <a:pt x="1919280" y="1993282"/>
                  </a:cubicBezTo>
                  <a:cubicBezTo>
                    <a:pt x="1902737" y="2016633"/>
                    <a:pt x="1894466" y="2050583"/>
                    <a:pt x="1894466" y="2095132"/>
                  </a:cubicBezTo>
                  <a:cubicBezTo>
                    <a:pt x="1894466" y="2181007"/>
                    <a:pt x="1925042" y="2223946"/>
                    <a:pt x="1986194" y="2223946"/>
                  </a:cubicBezTo>
                  <a:cubicBezTo>
                    <a:pt x="2016651" y="2223946"/>
                    <a:pt x="2040031" y="2212360"/>
                    <a:pt x="2056333" y="2189189"/>
                  </a:cubicBezTo>
                  <a:cubicBezTo>
                    <a:pt x="2072637" y="2166019"/>
                    <a:pt x="2080788" y="2132696"/>
                    <a:pt x="2080788" y="2089220"/>
                  </a:cubicBezTo>
                  <a:cubicBezTo>
                    <a:pt x="2080788" y="2001912"/>
                    <a:pt x="2050930" y="1958258"/>
                    <a:pt x="1991210" y="1958258"/>
                  </a:cubicBezTo>
                  <a:close/>
                  <a:moveTo>
                    <a:pt x="1372049" y="1958258"/>
                  </a:moveTo>
                  <a:cubicBezTo>
                    <a:pt x="1340637" y="1958258"/>
                    <a:pt x="1316660" y="1969932"/>
                    <a:pt x="1300118" y="1993282"/>
                  </a:cubicBezTo>
                  <a:cubicBezTo>
                    <a:pt x="1283576" y="2016633"/>
                    <a:pt x="1275304" y="2050583"/>
                    <a:pt x="1275304" y="2095132"/>
                  </a:cubicBezTo>
                  <a:cubicBezTo>
                    <a:pt x="1275304" y="2181007"/>
                    <a:pt x="1305880" y="2223946"/>
                    <a:pt x="1367032" y="2223946"/>
                  </a:cubicBezTo>
                  <a:cubicBezTo>
                    <a:pt x="1397489" y="2223946"/>
                    <a:pt x="1420869" y="2212360"/>
                    <a:pt x="1437171" y="2189189"/>
                  </a:cubicBezTo>
                  <a:cubicBezTo>
                    <a:pt x="1453475" y="2166019"/>
                    <a:pt x="1461626" y="2132696"/>
                    <a:pt x="1461626" y="2089220"/>
                  </a:cubicBezTo>
                  <a:cubicBezTo>
                    <a:pt x="1461626" y="2001912"/>
                    <a:pt x="1431766" y="1958258"/>
                    <a:pt x="1372049" y="1958258"/>
                  </a:cubicBezTo>
                  <a:close/>
                  <a:moveTo>
                    <a:pt x="959273" y="1958258"/>
                  </a:moveTo>
                  <a:cubicBezTo>
                    <a:pt x="927861" y="1958258"/>
                    <a:pt x="903883" y="1969932"/>
                    <a:pt x="887342" y="1993282"/>
                  </a:cubicBezTo>
                  <a:cubicBezTo>
                    <a:pt x="870800" y="2016633"/>
                    <a:pt x="862528" y="2050583"/>
                    <a:pt x="862528" y="2095132"/>
                  </a:cubicBezTo>
                  <a:cubicBezTo>
                    <a:pt x="862528" y="2181007"/>
                    <a:pt x="893105" y="2223946"/>
                    <a:pt x="954257" y="2223946"/>
                  </a:cubicBezTo>
                  <a:cubicBezTo>
                    <a:pt x="984713" y="2223946"/>
                    <a:pt x="1008093" y="2212360"/>
                    <a:pt x="1024395" y="2189189"/>
                  </a:cubicBezTo>
                  <a:cubicBezTo>
                    <a:pt x="1040699" y="2166019"/>
                    <a:pt x="1048850" y="2132696"/>
                    <a:pt x="1048850" y="2089220"/>
                  </a:cubicBezTo>
                  <a:cubicBezTo>
                    <a:pt x="1048850" y="2001912"/>
                    <a:pt x="1018992" y="1958258"/>
                    <a:pt x="959273" y="1958258"/>
                  </a:cubicBezTo>
                  <a:close/>
                  <a:moveTo>
                    <a:pt x="133723" y="1958258"/>
                  </a:moveTo>
                  <a:cubicBezTo>
                    <a:pt x="102312" y="1958258"/>
                    <a:pt x="78334" y="1969932"/>
                    <a:pt x="61793" y="1993282"/>
                  </a:cubicBezTo>
                  <a:cubicBezTo>
                    <a:pt x="45250" y="2016633"/>
                    <a:pt x="36979" y="2050583"/>
                    <a:pt x="36979" y="2095132"/>
                  </a:cubicBezTo>
                  <a:cubicBezTo>
                    <a:pt x="36979" y="2181007"/>
                    <a:pt x="67555" y="2223946"/>
                    <a:pt x="128707" y="2223946"/>
                  </a:cubicBezTo>
                  <a:cubicBezTo>
                    <a:pt x="159163" y="2223946"/>
                    <a:pt x="182543" y="2212360"/>
                    <a:pt x="198846" y="2189189"/>
                  </a:cubicBezTo>
                  <a:cubicBezTo>
                    <a:pt x="215150" y="2166019"/>
                    <a:pt x="223301" y="2132696"/>
                    <a:pt x="223301" y="2089220"/>
                  </a:cubicBezTo>
                  <a:cubicBezTo>
                    <a:pt x="223301" y="2001912"/>
                    <a:pt x="193442" y="1958258"/>
                    <a:pt x="133723" y="1958258"/>
                  </a:cubicBezTo>
                  <a:close/>
                  <a:moveTo>
                    <a:pt x="340111" y="1958258"/>
                  </a:moveTo>
                  <a:cubicBezTo>
                    <a:pt x="308699" y="1958258"/>
                    <a:pt x="284721" y="1969932"/>
                    <a:pt x="268180" y="1993282"/>
                  </a:cubicBezTo>
                  <a:cubicBezTo>
                    <a:pt x="251638" y="2016633"/>
                    <a:pt x="243366" y="2050583"/>
                    <a:pt x="243366" y="2095132"/>
                  </a:cubicBezTo>
                  <a:cubicBezTo>
                    <a:pt x="243366" y="2181007"/>
                    <a:pt x="273942" y="2223946"/>
                    <a:pt x="335094" y="2223946"/>
                  </a:cubicBezTo>
                  <a:cubicBezTo>
                    <a:pt x="365551" y="2223946"/>
                    <a:pt x="388931" y="2212360"/>
                    <a:pt x="405233" y="2189189"/>
                  </a:cubicBezTo>
                  <a:cubicBezTo>
                    <a:pt x="421537" y="2166019"/>
                    <a:pt x="429688" y="2132696"/>
                    <a:pt x="429688" y="2089220"/>
                  </a:cubicBezTo>
                  <a:cubicBezTo>
                    <a:pt x="429688" y="2001912"/>
                    <a:pt x="399830" y="1958258"/>
                    <a:pt x="340111" y="1958258"/>
                  </a:cubicBezTo>
                  <a:close/>
                  <a:moveTo>
                    <a:pt x="546498" y="1958258"/>
                  </a:moveTo>
                  <a:cubicBezTo>
                    <a:pt x="515087" y="1958258"/>
                    <a:pt x="491109" y="1969932"/>
                    <a:pt x="474568" y="1993282"/>
                  </a:cubicBezTo>
                  <a:cubicBezTo>
                    <a:pt x="458025" y="2016633"/>
                    <a:pt x="449754" y="2050583"/>
                    <a:pt x="449754" y="2095132"/>
                  </a:cubicBezTo>
                  <a:cubicBezTo>
                    <a:pt x="449754" y="2181007"/>
                    <a:pt x="480330" y="2223946"/>
                    <a:pt x="541482" y="2223946"/>
                  </a:cubicBezTo>
                  <a:cubicBezTo>
                    <a:pt x="571938" y="2223946"/>
                    <a:pt x="595318" y="2212360"/>
                    <a:pt x="611621" y="2189189"/>
                  </a:cubicBezTo>
                  <a:cubicBezTo>
                    <a:pt x="627925" y="2166019"/>
                    <a:pt x="636075" y="2132696"/>
                    <a:pt x="636075" y="2089220"/>
                  </a:cubicBezTo>
                  <a:cubicBezTo>
                    <a:pt x="636075" y="2001912"/>
                    <a:pt x="606217" y="1958258"/>
                    <a:pt x="546498" y="1958258"/>
                  </a:cubicBezTo>
                  <a:close/>
                  <a:moveTo>
                    <a:pt x="758619" y="2358133"/>
                  </a:moveTo>
                  <a:cubicBezTo>
                    <a:pt x="748108" y="2366136"/>
                    <a:pt x="736343" y="2373482"/>
                    <a:pt x="723325" y="2380170"/>
                  </a:cubicBezTo>
                  <a:cubicBezTo>
                    <a:pt x="710306" y="2386858"/>
                    <a:pt x="696451" y="2392352"/>
                    <a:pt x="681760" y="2396652"/>
                  </a:cubicBezTo>
                  <a:lnTo>
                    <a:pt x="681760" y="2444307"/>
                  </a:lnTo>
                  <a:cubicBezTo>
                    <a:pt x="686778" y="2443710"/>
                    <a:pt x="691853" y="2442726"/>
                    <a:pt x="696989" y="2441352"/>
                  </a:cubicBezTo>
                  <a:cubicBezTo>
                    <a:pt x="702124" y="2439977"/>
                    <a:pt x="707082" y="2438305"/>
                    <a:pt x="711860" y="2436335"/>
                  </a:cubicBezTo>
                  <a:cubicBezTo>
                    <a:pt x="716636" y="2434364"/>
                    <a:pt x="721145" y="2432155"/>
                    <a:pt x="725385" y="2429706"/>
                  </a:cubicBezTo>
                  <a:cubicBezTo>
                    <a:pt x="729625" y="2427258"/>
                    <a:pt x="733297" y="2424661"/>
                    <a:pt x="736403" y="2421913"/>
                  </a:cubicBezTo>
                  <a:lnTo>
                    <a:pt x="736403" y="2620776"/>
                  </a:lnTo>
                  <a:lnTo>
                    <a:pt x="792837" y="2620776"/>
                  </a:lnTo>
                  <a:lnTo>
                    <a:pt x="792837" y="2358133"/>
                  </a:lnTo>
                  <a:lnTo>
                    <a:pt x="758619" y="2358133"/>
                  </a:lnTo>
                  <a:close/>
                  <a:moveTo>
                    <a:pt x="1171394" y="2358133"/>
                  </a:moveTo>
                  <a:cubicBezTo>
                    <a:pt x="1160883" y="2366136"/>
                    <a:pt x="1149119" y="2373482"/>
                    <a:pt x="1136099" y="2380170"/>
                  </a:cubicBezTo>
                  <a:cubicBezTo>
                    <a:pt x="1123081" y="2386858"/>
                    <a:pt x="1109226" y="2392352"/>
                    <a:pt x="1094535" y="2396652"/>
                  </a:cubicBezTo>
                  <a:lnTo>
                    <a:pt x="1094535" y="2444307"/>
                  </a:lnTo>
                  <a:cubicBezTo>
                    <a:pt x="1099553" y="2443710"/>
                    <a:pt x="1104628" y="2442726"/>
                    <a:pt x="1109764" y="2441352"/>
                  </a:cubicBezTo>
                  <a:cubicBezTo>
                    <a:pt x="1114899" y="2439977"/>
                    <a:pt x="1119857" y="2438305"/>
                    <a:pt x="1124633" y="2436335"/>
                  </a:cubicBezTo>
                  <a:cubicBezTo>
                    <a:pt x="1129411" y="2434364"/>
                    <a:pt x="1133920" y="2432155"/>
                    <a:pt x="1138160" y="2429706"/>
                  </a:cubicBezTo>
                  <a:cubicBezTo>
                    <a:pt x="1142400" y="2427258"/>
                    <a:pt x="1146072" y="2424661"/>
                    <a:pt x="1149178" y="2421913"/>
                  </a:cubicBezTo>
                  <a:lnTo>
                    <a:pt x="1149178" y="2620776"/>
                  </a:lnTo>
                  <a:lnTo>
                    <a:pt x="1205612" y="2620776"/>
                  </a:lnTo>
                  <a:lnTo>
                    <a:pt x="1205612" y="2358133"/>
                  </a:lnTo>
                  <a:lnTo>
                    <a:pt x="1171394" y="2358133"/>
                  </a:lnTo>
                  <a:close/>
                  <a:moveTo>
                    <a:pt x="1790556" y="2358133"/>
                  </a:moveTo>
                  <a:cubicBezTo>
                    <a:pt x="1780045" y="2366136"/>
                    <a:pt x="1768281" y="2373482"/>
                    <a:pt x="1755263" y="2380170"/>
                  </a:cubicBezTo>
                  <a:cubicBezTo>
                    <a:pt x="1742244" y="2386858"/>
                    <a:pt x="1728389" y="2392352"/>
                    <a:pt x="1713698" y="2396652"/>
                  </a:cubicBezTo>
                  <a:lnTo>
                    <a:pt x="1713698" y="2444307"/>
                  </a:lnTo>
                  <a:cubicBezTo>
                    <a:pt x="1718715" y="2443710"/>
                    <a:pt x="1723791" y="2442726"/>
                    <a:pt x="1728927" y="2441352"/>
                  </a:cubicBezTo>
                  <a:cubicBezTo>
                    <a:pt x="1734062" y="2439977"/>
                    <a:pt x="1739020" y="2438305"/>
                    <a:pt x="1743797" y="2436335"/>
                  </a:cubicBezTo>
                  <a:cubicBezTo>
                    <a:pt x="1748574" y="2434364"/>
                    <a:pt x="1753083" y="2432155"/>
                    <a:pt x="1757323" y="2429706"/>
                  </a:cubicBezTo>
                  <a:cubicBezTo>
                    <a:pt x="1761564" y="2427258"/>
                    <a:pt x="1765235" y="2424661"/>
                    <a:pt x="1768340" y="2421913"/>
                  </a:cubicBezTo>
                  <a:lnTo>
                    <a:pt x="1768340" y="2620776"/>
                  </a:lnTo>
                  <a:lnTo>
                    <a:pt x="1824775" y="2620776"/>
                  </a:lnTo>
                  <a:lnTo>
                    <a:pt x="1824775" y="2358133"/>
                  </a:lnTo>
                  <a:lnTo>
                    <a:pt x="1790556" y="2358133"/>
                  </a:lnTo>
                  <a:close/>
                  <a:moveTo>
                    <a:pt x="2203332" y="2358133"/>
                  </a:moveTo>
                  <a:cubicBezTo>
                    <a:pt x="2192820" y="2366136"/>
                    <a:pt x="2181056" y="2373482"/>
                    <a:pt x="2168038" y="2380170"/>
                  </a:cubicBezTo>
                  <a:cubicBezTo>
                    <a:pt x="2155020" y="2386858"/>
                    <a:pt x="2141164" y="2392352"/>
                    <a:pt x="2126474" y="2396652"/>
                  </a:cubicBezTo>
                  <a:lnTo>
                    <a:pt x="2126474" y="2444307"/>
                  </a:lnTo>
                  <a:cubicBezTo>
                    <a:pt x="2131490" y="2443710"/>
                    <a:pt x="2136566" y="2442726"/>
                    <a:pt x="2141702" y="2441352"/>
                  </a:cubicBezTo>
                  <a:cubicBezTo>
                    <a:pt x="2146837" y="2439977"/>
                    <a:pt x="2151794" y="2438305"/>
                    <a:pt x="2156572" y="2436335"/>
                  </a:cubicBezTo>
                  <a:cubicBezTo>
                    <a:pt x="2161349" y="2434364"/>
                    <a:pt x="2165858" y="2432155"/>
                    <a:pt x="2170098" y="2429706"/>
                  </a:cubicBezTo>
                  <a:cubicBezTo>
                    <a:pt x="2174338" y="2427258"/>
                    <a:pt x="2178010" y="2424661"/>
                    <a:pt x="2181116" y="2421913"/>
                  </a:cubicBezTo>
                  <a:lnTo>
                    <a:pt x="2181116" y="2620776"/>
                  </a:lnTo>
                  <a:lnTo>
                    <a:pt x="2237551" y="2620776"/>
                  </a:lnTo>
                  <a:lnTo>
                    <a:pt x="2237551" y="2358133"/>
                  </a:lnTo>
                  <a:lnTo>
                    <a:pt x="2203332" y="2358133"/>
                  </a:lnTo>
                  <a:close/>
                  <a:moveTo>
                    <a:pt x="2833961" y="2358133"/>
                  </a:moveTo>
                  <a:cubicBezTo>
                    <a:pt x="2823451" y="2366136"/>
                    <a:pt x="2811685" y="2373482"/>
                    <a:pt x="2798667" y="2380170"/>
                  </a:cubicBezTo>
                  <a:cubicBezTo>
                    <a:pt x="2785648" y="2386858"/>
                    <a:pt x="2771793" y="2392352"/>
                    <a:pt x="2757103" y="2396652"/>
                  </a:cubicBezTo>
                  <a:lnTo>
                    <a:pt x="2757103" y="2444307"/>
                  </a:lnTo>
                  <a:cubicBezTo>
                    <a:pt x="2762120" y="2443710"/>
                    <a:pt x="2767196" y="2442726"/>
                    <a:pt x="2772332" y="2441352"/>
                  </a:cubicBezTo>
                  <a:cubicBezTo>
                    <a:pt x="2777466" y="2439977"/>
                    <a:pt x="2782424" y="2438305"/>
                    <a:pt x="2787201" y="2436335"/>
                  </a:cubicBezTo>
                  <a:cubicBezTo>
                    <a:pt x="2791978" y="2434364"/>
                    <a:pt x="2796488" y="2432155"/>
                    <a:pt x="2800727" y="2429706"/>
                  </a:cubicBezTo>
                  <a:cubicBezTo>
                    <a:pt x="2804966" y="2427258"/>
                    <a:pt x="2808639" y="2424661"/>
                    <a:pt x="2811745" y="2421913"/>
                  </a:cubicBezTo>
                  <a:lnTo>
                    <a:pt x="2811745" y="2620776"/>
                  </a:lnTo>
                  <a:lnTo>
                    <a:pt x="2868180" y="2620776"/>
                  </a:lnTo>
                  <a:lnTo>
                    <a:pt x="2868180" y="2358133"/>
                  </a:lnTo>
                  <a:lnTo>
                    <a:pt x="2833961" y="2358133"/>
                  </a:lnTo>
                  <a:close/>
                  <a:moveTo>
                    <a:pt x="3246736" y="2358133"/>
                  </a:moveTo>
                  <a:cubicBezTo>
                    <a:pt x="3236226" y="2366136"/>
                    <a:pt x="3224460" y="2373482"/>
                    <a:pt x="3211442" y="2380170"/>
                  </a:cubicBezTo>
                  <a:cubicBezTo>
                    <a:pt x="3198424" y="2386858"/>
                    <a:pt x="3184568" y="2392352"/>
                    <a:pt x="3169878" y="2396652"/>
                  </a:cubicBezTo>
                  <a:lnTo>
                    <a:pt x="3169878" y="2444307"/>
                  </a:lnTo>
                  <a:cubicBezTo>
                    <a:pt x="3174894" y="2443710"/>
                    <a:pt x="3179971" y="2442726"/>
                    <a:pt x="3185106" y="2441352"/>
                  </a:cubicBezTo>
                  <a:cubicBezTo>
                    <a:pt x="3190241" y="2439977"/>
                    <a:pt x="3195198" y="2438305"/>
                    <a:pt x="3199976" y="2436335"/>
                  </a:cubicBezTo>
                  <a:cubicBezTo>
                    <a:pt x="3204753" y="2434364"/>
                    <a:pt x="3209262" y="2432155"/>
                    <a:pt x="3213502" y="2429706"/>
                  </a:cubicBezTo>
                  <a:cubicBezTo>
                    <a:pt x="3217742" y="2427258"/>
                    <a:pt x="3221414" y="2424661"/>
                    <a:pt x="3224520" y="2421913"/>
                  </a:cubicBezTo>
                  <a:lnTo>
                    <a:pt x="3224520" y="2620776"/>
                  </a:lnTo>
                  <a:lnTo>
                    <a:pt x="3280954" y="2620776"/>
                  </a:lnTo>
                  <a:lnTo>
                    <a:pt x="3280954" y="2358133"/>
                  </a:lnTo>
                  <a:lnTo>
                    <a:pt x="3246736" y="2358133"/>
                  </a:lnTo>
                  <a:close/>
                  <a:moveTo>
                    <a:pt x="3458856" y="2359567"/>
                  </a:moveTo>
                  <a:cubicBezTo>
                    <a:pt x="3427444" y="2359567"/>
                    <a:pt x="3403467" y="2371242"/>
                    <a:pt x="3386925" y="2394592"/>
                  </a:cubicBezTo>
                  <a:cubicBezTo>
                    <a:pt x="3370382" y="2417943"/>
                    <a:pt x="3362112" y="2451893"/>
                    <a:pt x="3362112" y="2496443"/>
                  </a:cubicBezTo>
                  <a:cubicBezTo>
                    <a:pt x="3362112" y="2582318"/>
                    <a:pt x="3392687" y="2625256"/>
                    <a:pt x="3453839" y="2625256"/>
                  </a:cubicBezTo>
                  <a:cubicBezTo>
                    <a:pt x="3484296" y="2625256"/>
                    <a:pt x="3507676" y="2613670"/>
                    <a:pt x="3523979" y="2590500"/>
                  </a:cubicBezTo>
                  <a:cubicBezTo>
                    <a:pt x="3540283" y="2567330"/>
                    <a:pt x="3548434" y="2534006"/>
                    <a:pt x="3548434" y="2490531"/>
                  </a:cubicBezTo>
                  <a:cubicBezTo>
                    <a:pt x="3548434" y="2403222"/>
                    <a:pt x="3518575" y="2359567"/>
                    <a:pt x="3458856" y="2359567"/>
                  </a:cubicBezTo>
                  <a:close/>
                  <a:moveTo>
                    <a:pt x="3034614" y="2359567"/>
                  </a:moveTo>
                  <a:cubicBezTo>
                    <a:pt x="3003203" y="2359567"/>
                    <a:pt x="2979226" y="2371242"/>
                    <a:pt x="2962684" y="2394592"/>
                  </a:cubicBezTo>
                  <a:cubicBezTo>
                    <a:pt x="2946141" y="2417943"/>
                    <a:pt x="2937870" y="2451893"/>
                    <a:pt x="2937870" y="2496443"/>
                  </a:cubicBezTo>
                  <a:cubicBezTo>
                    <a:pt x="2937870" y="2582318"/>
                    <a:pt x="2968446" y="2625256"/>
                    <a:pt x="3029598" y="2625256"/>
                  </a:cubicBezTo>
                  <a:cubicBezTo>
                    <a:pt x="3060055" y="2625256"/>
                    <a:pt x="3083435" y="2613670"/>
                    <a:pt x="3099737" y="2590500"/>
                  </a:cubicBezTo>
                  <a:cubicBezTo>
                    <a:pt x="3116041" y="2567330"/>
                    <a:pt x="3124192" y="2534006"/>
                    <a:pt x="3124192" y="2490531"/>
                  </a:cubicBezTo>
                  <a:cubicBezTo>
                    <a:pt x="3124192" y="2403222"/>
                    <a:pt x="3094334" y="2359567"/>
                    <a:pt x="3034614" y="2359567"/>
                  </a:cubicBezTo>
                  <a:close/>
                  <a:moveTo>
                    <a:pt x="2403986" y="2359567"/>
                  </a:moveTo>
                  <a:cubicBezTo>
                    <a:pt x="2372574" y="2359567"/>
                    <a:pt x="2348598" y="2371242"/>
                    <a:pt x="2332055" y="2394592"/>
                  </a:cubicBezTo>
                  <a:cubicBezTo>
                    <a:pt x="2315513" y="2417943"/>
                    <a:pt x="2307242" y="2451893"/>
                    <a:pt x="2307242" y="2496443"/>
                  </a:cubicBezTo>
                  <a:cubicBezTo>
                    <a:pt x="2307242" y="2582318"/>
                    <a:pt x="2337818" y="2625256"/>
                    <a:pt x="2398970" y="2625256"/>
                  </a:cubicBezTo>
                  <a:cubicBezTo>
                    <a:pt x="2429426" y="2625256"/>
                    <a:pt x="2452806" y="2613670"/>
                    <a:pt x="2469109" y="2590500"/>
                  </a:cubicBezTo>
                  <a:cubicBezTo>
                    <a:pt x="2485413" y="2567330"/>
                    <a:pt x="2493564" y="2534006"/>
                    <a:pt x="2493564" y="2490531"/>
                  </a:cubicBezTo>
                  <a:cubicBezTo>
                    <a:pt x="2493564" y="2403222"/>
                    <a:pt x="2463705" y="2359567"/>
                    <a:pt x="2403986" y="2359567"/>
                  </a:cubicBezTo>
                  <a:close/>
                  <a:moveTo>
                    <a:pt x="2610373" y="2359567"/>
                  </a:moveTo>
                  <a:cubicBezTo>
                    <a:pt x="2578962" y="2359567"/>
                    <a:pt x="2554985" y="2371242"/>
                    <a:pt x="2538443" y="2394592"/>
                  </a:cubicBezTo>
                  <a:cubicBezTo>
                    <a:pt x="2521900" y="2417943"/>
                    <a:pt x="2513630" y="2451893"/>
                    <a:pt x="2513630" y="2496443"/>
                  </a:cubicBezTo>
                  <a:cubicBezTo>
                    <a:pt x="2513630" y="2582318"/>
                    <a:pt x="2544205" y="2625256"/>
                    <a:pt x="2605357" y="2625256"/>
                  </a:cubicBezTo>
                  <a:cubicBezTo>
                    <a:pt x="2635814" y="2625256"/>
                    <a:pt x="2659194" y="2613670"/>
                    <a:pt x="2675496" y="2590500"/>
                  </a:cubicBezTo>
                  <a:cubicBezTo>
                    <a:pt x="2691800" y="2567330"/>
                    <a:pt x="2699951" y="2534006"/>
                    <a:pt x="2699951" y="2490531"/>
                  </a:cubicBezTo>
                  <a:cubicBezTo>
                    <a:pt x="2699951" y="2403222"/>
                    <a:pt x="2670093" y="2359567"/>
                    <a:pt x="2610373" y="2359567"/>
                  </a:cubicBezTo>
                  <a:close/>
                  <a:moveTo>
                    <a:pt x="1991210" y="2359567"/>
                  </a:moveTo>
                  <a:cubicBezTo>
                    <a:pt x="1959799" y="2359567"/>
                    <a:pt x="1935821" y="2371242"/>
                    <a:pt x="1919280" y="2394592"/>
                  </a:cubicBezTo>
                  <a:cubicBezTo>
                    <a:pt x="1902737" y="2417943"/>
                    <a:pt x="1894466" y="2451893"/>
                    <a:pt x="1894466" y="2496443"/>
                  </a:cubicBezTo>
                  <a:cubicBezTo>
                    <a:pt x="1894466" y="2582318"/>
                    <a:pt x="1925042" y="2625256"/>
                    <a:pt x="1986194" y="2625256"/>
                  </a:cubicBezTo>
                  <a:cubicBezTo>
                    <a:pt x="2016651" y="2625256"/>
                    <a:pt x="2040031" y="2613670"/>
                    <a:pt x="2056333" y="2590500"/>
                  </a:cubicBezTo>
                  <a:cubicBezTo>
                    <a:pt x="2072637" y="2567330"/>
                    <a:pt x="2080788" y="2534006"/>
                    <a:pt x="2080788" y="2490531"/>
                  </a:cubicBezTo>
                  <a:cubicBezTo>
                    <a:pt x="2080788" y="2403222"/>
                    <a:pt x="2050930" y="2359567"/>
                    <a:pt x="1991210" y="2359567"/>
                  </a:cubicBezTo>
                  <a:close/>
                  <a:moveTo>
                    <a:pt x="1372049" y="2359567"/>
                  </a:moveTo>
                  <a:cubicBezTo>
                    <a:pt x="1340637" y="2359567"/>
                    <a:pt x="1316659" y="2371242"/>
                    <a:pt x="1300118" y="2394592"/>
                  </a:cubicBezTo>
                  <a:cubicBezTo>
                    <a:pt x="1283576" y="2417943"/>
                    <a:pt x="1275304" y="2451893"/>
                    <a:pt x="1275304" y="2496443"/>
                  </a:cubicBezTo>
                  <a:cubicBezTo>
                    <a:pt x="1275304" y="2582318"/>
                    <a:pt x="1305880" y="2625256"/>
                    <a:pt x="1367032" y="2625256"/>
                  </a:cubicBezTo>
                  <a:cubicBezTo>
                    <a:pt x="1397489" y="2625256"/>
                    <a:pt x="1420869" y="2613670"/>
                    <a:pt x="1437171" y="2590500"/>
                  </a:cubicBezTo>
                  <a:cubicBezTo>
                    <a:pt x="1453474" y="2567330"/>
                    <a:pt x="1461626" y="2534006"/>
                    <a:pt x="1461626" y="2490531"/>
                  </a:cubicBezTo>
                  <a:cubicBezTo>
                    <a:pt x="1461626" y="2403222"/>
                    <a:pt x="1431768" y="2359567"/>
                    <a:pt x="1372049" y="2359567"/>
                  </a:cubicBezTo>
                  <a:close/>
                  <a:moveTo>
                    <a:pt x="1578436" y="2359567"/>
                  </a:moveTo>
                  <a:cubicBezTo>
                    <a:pt x="1547025" y="2359567"/>
                    <a:pt x="1523046" y="2371242"/>
                    <a:pt x="1506506" y="2394592"/>
                  </a:cubicBezTo>
                  <a:cubicBezTo>
                    <a:pt x="1489963" y="2417943"/>
                    <a:pt x="1481692" y="2451893"/>
                    <a:pt x="1481692" y="2496443"/>
                  </a:cubicBezTo>
                  <a:cubicBezTo>
                    <a:pt x="1481692" y="2582318"/>
                    <a:pt x="1512268" y="2625256"/>
                    <a:pt x="1573420" y="2625256"/>
                  </a:cubicBezTo>
                  <a:cubicBezTo>
                    <a:pt x="1603876" y="2625256"/>
                    <a:pt x="1627256" y="2613670"/>
                    <a:pt x="1643558" y="2590500"/>
                  </a:cubicBezTo>
                  <a:cubicBezTo>
                    <a:pt x="1659862" y="2567330"/>
                    <a:pt x="1668013" y="2534006"/>
                    <a:pt x="1668013" y="2490531"/>
                  </a:cubicBezTo>
                  <a:cubicBezTo>
                    <a:pt x="1668013" y="2403222"/>
                    <a:pt x="1638154" y="2359567"/>
                    <a:pt x="1578436" y="2359567"/>
                  </a:cubicBezTo>
                  <a:close/>
                  <a:moveTo>
                    <a:pt x="959273" y="2359567"/>
                  </a:moveTo>
                  <a:cubicBezTo>
                    <a:pt x="927861" y="2359567"/>
                    <a:pt x="903883" y="2371242"/>
                    <a:pt x="887342" y="2394592"/>
                  </a:cubicBezTo>
                  <a:cubicBezTo>
                    <a:pt x="870800" y="2417943"/>
                    <a:pt x="862528" y="2451893"/>
                    <a:pt x="862528" y="2496443"/>
                  </a:cubicBezTo>
                  <a:cubicBezTo>
                    <a:pt x="862528" y="2582318"/>
                    <a:pt x="893105" y="2625256"/>
                    <a:pt x="954257" y="2625256"/>
                  </a:cubicBezTo>
                  <a:cubicBezTo>
                    <a:pt x="984713" y="2625256"/>
                    <a:pt x="1008093" y="2613670"/>
                    <a:pt x="1024395" y="2590500"/>
                  </a:cubicBezTo>
                  <a:cubicBezTo>
                    <a:pt x="1040699" y="2567330"/>
                    <a:pt x="1048850" y="2534006"/>
                    <a:pt x="1048850" y="2490531"/>
                  </a:cubicBezTo>
                  <a:cubicBezTo>
                    <a:pt x="1048850" y="2403222"/>
                    <a:pt x="1018991" y="2359567"/>
                    <a:pt x="959273" y="2359567"/>
                  </a:cubicBezTo>
                  <a:close/>
                  <a:moveTo>
                    <a:pt x="340111" y="2359567"/>
                  </a:moveTo>
                  <a:cubicBezTo>
                    <a:pt x="308699" y="2359567"/>
                    <a:pt x="284721" y="2371242"/>
                    <a:pt x="268180" y="2394592"/>
                  </a:cubicBezTo>
                  <a:cubicBezTo>
                    <a:pt x="251638" y="2417943"/>
                    <a:pt x="243366" y="2451893"/>
                    <a:pt x="243366" y="2496443"/>
                  </a:cubicBezTo>
                  <a:cubicBezTo>
                    <a:pt x="243366" y="2582318"/>
                    <a:pt x="273942" y="2625256"/>
                    <a:pt x="335094" y="2625256"/>
                  </a:cubicBezTo>
                  <a:cubicBezTo>
                    <a:pt x="365551" y="2625256"/>
                    <a:pt x="388931" y="2613670"/>
                    <a:pt x="405233" y="2590500"/>
                  </a:cubicBezTo>
                  <a:cubicBezTo>
                    <a:pt x="421537" y="2567330"/>
                    <a:pt x="429688" y="2534006"/>
                    <a:pt x="429688" y="2490531"/>
                  </a:cubicBezTo>
                  <a:cubicBezTo>
                    <a:pt x="429688" y="2403222"/>
                    <a:pt x="399830" y="2359567"/>
                    <a:pt x="340111" y="2359567"/>
                  </a:cubicBezTo>
                  <a:close/>
                  <a:moveTo>
                    <a:pt x="546498" y="2359567"/>
                  </a:moveTo>
                  <a:cubicBezTo>
                    <a:pt x="515087" y="2359567"/>
                    <a:pt x="491108" y="2371242"/>
                    <a:pt x="474568" y="2394592"/>
                  </a:cubicBezTo>
                  <a:cubicBezTo>
                    <a:pt x="458025" y="2417943"/>
                    <a:pt x="449754" y="2451893"/>
                    <a:pt x="449754" y="2496443"/>
                  </a:cubicBezTo>
                  <a:cubicBezTo>
                    <a:pt x="449754" y="2582318"/>
                    <a:pt x="480330" y="2625256"/>
                    <a:pt x="541482" y="2625256"/>
                  </a:cubicBezTo>
                  <a:cubicBezTo>
                    <a:pt x="571938" y="2625256"/>
                    <a:pt x="595318" y="2613670"/>
                    <a:pt x="611621" y="2590500"/>
                  </a:cubicBezTo>
                  <a:cubicBezTo>
                    <a:pt x="627925" y="2567330"/>
                    <a:pt x="636075" y="2534006"/>
                    <a:pt x="636075" y="2490531"/>
                  </a:cubicBezTo>
                  <a:cubicBezTo>
                    <a:pt x="636075" y="2403222"/>
                    <a:pt x="606217" y="2359567"/>
                    <a:pt x="546498" y="2359567"/>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4" name="Freeform: Shape 377">
              <a:extLst>
                <a:ext uri="{FF2B5EF4-FFF2-40B4-BE49-F238E27FC236}">
                  <a16:creationId xmlns:a16="http://schemas.microsoft.com/office/drawing/2014/main" id="{93393068-3229-0F46-8199-8F844FBCD141}"/>
                </a:ext>
              </a:extLst>
            </p:cNvPr>
            <p:cNvSpPr/>
            <p:nvPr/>
          </p:nvSpPr>
          <p:spPr bwMode="auto">
            <a:xfrm>
              <a:off x="8708296" y="1928508"/>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6"/>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5" name="Freeform: Shape 378">
              <a:extLst>
                <a:ext uri="{FF2B5EF4-FFF2-40B4-BE49-F238E27FC236}">
                  <a16:creationId xmlns:a16="http://schemas.microsoft.com/office/drawing/2014/main" id="{FD0CC813-BBAD-BD4C-BE52-B94777FA2186}"/>
                </a:ext>
              </a:extLst>
            </p:cNvPr>
            <p:cNvSpPr/>
            <p:nvPr/>
          </p:nvSpPr>
          <p:spPr bwMode="auto">
            <a:xfrm>
              <a:off x="8914684" y="1931894"/>
              <a:ext cx="71125" cy="175771"/>
            </a:xfrm>
            <a:custGeom>
              <a:avLst/>
              <a:gdLst>
                <a:gd name="connsiteX0" fmla="*/ 27295 w 71125"/>
                <a:gd name="connsiteY0" fmla="*/ 0 h 175771"/>
                <a:gd name="connsiteX1" fmla="*/ 52856 w 71125"/>
                <a:gd name="connsiteY1" fmla="*/ 3901 h 175771"/>
                <a:gd name="connsiteX2" fmla="*/ 62526 w 71125"/>
                <a:gd name="connsiteY2" fmla="*/ 19010 h 175771"/>
                <a:gd name="connsiteX3" fmla="*/ 71125 w 71125"/>
                <a:gd name="connsiteY3" fmla="*/ 86193 h 175771"/>
                <a:gd name="connsiteX4" fmla="*/ 36010 w 71125"/>
                <a:gd name="connsiteY4" fmla="*/ 175771 h 175771"/>
                <a:gd name="connsiteX5" fmla="*/ 0 w 71125"/>
                <a:gd name="connsiteY5" fmla="*/ 88881 h 175771"/>
                <a:gd name="connsiteX6" fmla="*/ 20659 w 71125"/>
                <a:gd name="connsiteY6" fmla="*/ 2382 h 175771"/>
                <a:gd name="connsiteX7" fmla="*/ 27295 w 71125"/>
                <a:gd name="connsiteY7" fmla="*/ 0 h 17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25" h="175771">
                  <a:moveTo>
                    <a:pt x="27295" y="0"/>
                  </a:moveTo>
                  <a:lnTo>
                    <a:pt x="52856" y="3901"/>
                  </a:lnTo>
                  <a:lnTo>
                    <a:pt x="62526" y="19010"/>
                  </a:lnTo>
                  <a:cubicBezTo>
                    <a:pt x="68258" y="33940"/>
                    <a:pt x="71125" y="56334"/>
                    <a:pt x="71125" y="86193"/>
                  </a:cubicBezTo>
                  <a:cubicBezTo>
                    <a:pt x="71125" y="145911"/>
                    <a:pt x="59419" y="175771"/>
                    <a:pt x="36010" y="175771"/>
                  </a:cubicBezTo>
                  <a:cubicBezTo>
                    <a:pt x="12002" y="175771"/>
                    <a:pt x="0" y="146808"/>
                    <a:pt x="0" y="88881"/>
                  </a:cubicBezTo>
                  <a:cubicBezTo>
                    <a:pt x="0" y="42748"/>
                    <a:pt x="6886" y="13915"/>
                    <a:pt x="20659" y="2382"/>
                  </a:cubicBezTo>
                  <a:lnTo>
                    <a:pt x="27295"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6" name="Freeform: Shape 379">
              <a:extLst>
                <a:ext uri="{FF2B5EF4-FFF2-40B4-BE49-F238E27FC236}">
                  <a16:creationId xmlns:a16="http://schemas.microsoft.com/office/drawing/2014/main" id="{14E2274A-4D3C-3C4F-A42C-6F92EA23E86B}"/>
                </a:ext>
              </a:extLst>
            </p:cNvPr>
            <p:cNvSpPr/>
            <p:nvPr/>
          </p:nvSpPr>
          <p:spPr bwMode="auto">
            <a:xfrm>
              <a:off x="8089133" y="1982419"/>
              <a:ext cx="71125" cy="125247"/>
            </a:xfrm>
            <a:custGeom>
              <a:avLst/>
              <a:gdLst>
                <a:gd name="connsiteX0" fmla="*/ 69168 w 71125"/>
                <a:gd name="connsiteY0" fmla="*/ 0 h 125247"/>
                <a:gd name="connsiteX1" fmla="*/ 71125 w 71125"/>
                <a:gd name="connsiteY1" fmla="*/ 35669 h 125247"/>
                <a:gd name="connsiteX2" fmla="*/ 36010 w 71125"/>
                <a:gd name="connsiteY2" fmla="*/ 125247 h 125247"/>
                <a:gd name="connsiteX3" fmla="*/ 0 w 71125"/>
                <a:gd name="connsiteY3" fmla="*/ 38357 h 125247"/>
                <a:gd name="connsiteX4" fmla="*/ 1112 w 71125"/>
                <a:gd name="connsiteY4" fmla="*/ 18813 h 125247"/>
                <a:gd name="connsiteX5" fmla="*/ 13185 w 71125"/>
                <a:gd name="connsiteY5" fmla="*/ 14395 h 125247"/>
                <a:gd name="connsiteX6" fmla="*/ 69168 w 71125"/>
                <a:gd name="connsiteY6" fmla="*/ 0 h 12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25" h="125247">
                  <a:moveTo>
                    <a:pt x="69168" y="0"/>
                  </a:moveTo>
                  <a:lnTo>
                    <a:pt x="71125" y="35669"/>
                  </a:lnTo>
                  <a:cubicBezTo>
                    <a:pt x="71125" y="95387"/>
                    <a:pt x="59420" y="125247"/>
                    <a:pt x="36010" y="125247"/>
                  </a:cubicBezTo>
                  <a:cubicBezTo>
                    <a:pt x="12003" y="125247"/>
                    <a:pt x="0" y="96284"/>
                    <a:pt x="0" y="38357"/>
                  </a:cubicBezTo>
                  <a:lnTo>
                    <a:pt x="1112" y="18813"/>
                  </a:lnTo>
                  <a:lnTo>
                    <a:pt x="13185" y="14395"/>
                  </a:lnTo>
                  <a:lnTo>
                    <a:pt x="69168"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7" name="Freeform: Shape 380">
              <a:extLst>
                <a:ext uri="{FF2B5EF4-FFF2-40B4-BE49-F238E27FC236}">
                  <a16:creationId xmlns:a16="http://schemas.microsoft.com/office/drawing/2014/main" id="{E10127CB-9B19-714B-9044-6AF5BF71D962}"/>
                </a:ext>
              </a:extLst>
            </p:cNvPr>
            <p:cNvSpPr/>
            <p:nvPr/>
          </p:nvSpPr>
          <p:spPr bwMode="auto">
            <a:xfrm>
              <a:off x="9327911" y="2028391"/>
              <a:ext cx="68689" cy="79275"/>
            </a:xfrm>
            <a:custGeom>
              <a:avLst/>
              <a:gdLst>
                <a:gd name="connsiteX0" fmla="*/ 0 w 68689"/>
                <a:gd name="connsiteY0" fmla="*/ 0 h 79275"/>
                <a:gd name="connsiteX1" fmla="*/ 68689 w 68689"/>
                <a:gd name="connsiteY1" fmla="*/ 25140 h 79275"/>
                <a:gd name="connsiteX2" fmla="*/ 68479 w 68689"/>
                <a:gd name="connsiteY2" fmla="*/ 28887 h 79275"/>
                <a:gd name="connsiteX3" fmla="*/ 35559 w 68689"/>
                <a:gd name="connsiteY3" fmla="*/ 79275 h 79275"/>
                <a:gd name="connsiteX4" fmla="*/ 1799 w 68689"/>
                <a:gd name="connsiteY4" fmla="*/ 30400 h 79275"/>
                <a:gd name="connsiteX5" fmla="*/ 0 w 68689"/>
                <a:gd name="connsiteY5" fmla="*/ 0 h 7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89" h="79275">
                  <a:moveTo>
                    <a:pt x="0" y="0"/>
                  </a:moveTo>
                  <a:lnTo>
                    <a:pt x="68689" y="25140"/>
                  </a:lnTo>
                  <a:lnTo>
                    <a:pt x="68479" y="28887"/>
                  </a:lnTo>
                  <a:cubicBezTo>
                    <a:pt x="64089" y="62479"/>
                    <a:pt x="53116" y="79275"/>
                    <a:pt x="35559" y="79275"/>
                  </a:cubicBezTo>
                  <a:cubicBezTo>
                    <a:pt x="17553" y="79275"/>
                    <a:pt x="6300" y="62984"/>
                    <a:pt x="1799" y="30400"/>
                  </a:cubicBezTo>
                  <a:lnTo>
                    <a:pt x="0"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8" name="Freeform: Shape 381">
              <a:extLst>
                <a:ext uri="{FF2B5EF4-FFF2-40B4-BE49-F238E27FC236}">
                  <a16:creationId xmlns:a16="http://schemas.microsoft.com/office/drawing/2014/main" id="{9DD06407-C3D4-0D44-AF92-D196DF854B70}"/>
                </a:ext>
              </a:extLst>
            </p:cNvPr>
            <p:cNvSpPr/>
            <p:nvPr/>
          </p:nvSpPr>
          <p:spPr bwMode="auto">
            <a:xfrm>
              <a:off x="7676358" y="2329818"/>
              <a:ext cx="71125" cy="179156"/>
            </a:xfrm>
            <a:custGeom>
              <a:avLst/>
              <a:gdLst>
                <a:gd name="connsiteX0" fmla="*/ 36728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8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8"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79" name="Freeform: Shape 382">
              <a:extLst>
                <a:ext uri="{FF2B5EF4-FFF2-40B4-BE49-F238E27FC236}">
                  <a16:creationId xmlns:a16="http://schemas.microsoft.com/office/drawing/2014/main" id="{C693AE09-6452-624D-A292-014428A69D77}"/>
                </a:ext>
              </a:extLst>
            </p:cNvPr>
            <p:cNvSpPr/>
            <p:nvPr/>
          </p:nvSpPr>
          <p:spPr bwMode="auto">
            <a:xfrm>
              <a:off x="8089133" y="2329818"/>
              <a:ext cx="71125" cy="179156"/>
            </a:xfrm>
            <a:custGeom>
              <a:avLst/>
              <a:gdLst>
                <a:gd name="connsiteX0" fmla="*/ 36728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8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8"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0" name="Freeform: Shape 383">
              <a:extLst>
                <a:ext uri="{FF2B5EF4-FFF2-40B4-BE49-F238E27FC236}">
                  <a16:creationId xmlns:a16="http://schemas.microsoft.com/office/drawing/2014/main" id="{B0A667AC-BD29-6740-988B-F62A97C63641}"/>
                </a:ext>
              </a:extLst>
            </p:cNvPr>
            <p:cNvSpPr/>
            <p:nvPr/>
          </p:nvSpPr>
          <p:spPr bwMode="auto">
            <a:xfrm>
              <a:off x="8501908" y="2329818"/>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1" name="Freeform: Shape 384">
              <a:extLst>
                <a:ext uri="{FF2B5EF4-FFF2-40B4-BE49-F238E27FC236}">
                  <a16:creationId xmlns:a16="http://schemas.microsoft.com/office/drawing/2014/main" id="{3FFF4BAE-16AF-B346-A2CB-A6A3A169E15D}"/>
                </a:ext>
              </a:extLst>
            </p:cNvPr>
            <p:cNvSpPr/>
            <p:nvPr/>
          </p:nvSpPr>
          <p:spPr bwMode="auto">
            <a:xfrm>
              <a:off x="8914684" y="2329818"/>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2" name="Freeform: Shape 385">
              <a:extLst>
                <a:ext uri="{FF2B5EF4-FFF2-40B4-BE49-F238E27FC236}">
                  <a16:creationId xmlns:a16="http://schemas.microsoft.com/office/drawing/2014/main" id="{76B09675-59AD-024F-AB86-5D6D4C5C2A69}"/>
                </a:ext>
              </a:extLst>
            </p:cNvPr>
            <p:cNvSpPr/>
            <p:nvPr/>
          </p:nvSpPr>
          <p:spPr bwMode="auto">
            <a:xfrm>
              <a:off x="9327459" y="2329818"/>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3" name="Freeform: Shape 386">
              <a:extLst>
                <a:ext uri="{FF2B5EF4-FFF2-40B4-BE49-F238E27FC236}">
                  <a16:creationId xmlns:a16="http://schemas.microsoft.com/office/drawing/2014/main" id="{49734B99-3AD6-4148-AED6-AE61208404EB}"/>
                </a:ext>
              </a:extLst>
            </p:cNvPr>
            <p:cNvSpPr/>
            <p:nvPr/>
          </p:nvSpPr>
          <p:spPr bwMode="auto">
            <a:xfrm>
              <a:off x="9545312" y="2329818"/>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4" name="Freeform: Shape 387">
              <a:extLst>
                <a:ext uri="{FF2B5EF4-FFF2-40B4-BE49-F238E27FC236}">
                  <a16:creationId xmlns:a16="http://schemas.microsoft.com/office/drawing/2014/main" id="{4AE6B10D-2038-CC44-8557-1F22F86B587C}"/>
                </a:ext>
              </a:extLst>
            </p:cNvPr>
            <p:cNvSpPr/>
            <p:nvPr/>
          </p:nvSpPr>
          <p:spPr bwMode="auto">
            <a:xfrm>
              <a:off x="7287406" y="2458008"/>
              <a:ext cx="45139" cy="50967"/>
            </a:xfrm>
            <a:custGeom>
              <a:avLst/>
              <a:gdLst>
                <a:gd name="connsiteX0" fmla="*/ 45139 w 45139"/>
                <a:gd name="connsiteY0" fmla="*/ 0 h 50967"/>
                <a:gd name="connsiteX1" fmla="*/ 45107 w 45139"/>
                <a:gd name="connsiteY1" fmla="*/ 580 h 50967"/>
                <a:gd name="connsiteX2" fmla="*/ 12187 w 45139"/>
                <a:gd name="connsiteY2" fmla="*/ 50967 h 50967"/>
                <a:gd name="connsiteX3" fmla="*/ 0 w 45139"/>
                <a:gd name="connsiteY3" fmla="*/ 46766 h 50967"/>
                <a:gd name="connsiteX4" fmla="*/ 29996 w 45139"/>
                <a:gd name="connsiteY4" fmla="*/ 13763 h 50967"/>
                <a:gd name="connsiteX5" fmla="*/ 45139 w 45139"/>
                <a:gd name="connsiteY5" fmla="*/ 0 h 5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39" h="50967">
                  <a:moveTo>
                    <a:pt x="45139" y="0"/>
                  </a:moveTo>
                  <a:lnTo>
                    <a:pt x="45107" y="580"/>
                  </a:lnTo>
                  <a:cubicBezTo>
                    <a:pt x="40718" y="34171"/>
                    <a:pt x="29744" y="50967"/>
                    <a:pt x="12187" y="50967"/>
                  </a:cubicBezTo>
                  <a:lnTo>
                    <a:pt x="0" y="46766"/>
                  </a:lnTo>
                  <a:lnTo>
                    <a:pt x="29996" y="13763"/>
                  </a:lnTo>
                  <a:lnTo>
                    <a:pt x="45139"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5" name="Freeform: Shape 388">
              <a:extLst>
                <a:ext uri="{FF2B5EF4-FFF2-40B4-BE49-F238E27FC236}">
                  <a16:creationId xmlns:a16="http://schemas.microsoft.com/office/drawing/2014/main" id="{4B800E52-3617-3048-9D39-21534508E40C}"/>
                </a:ext>
              </a:extLst>
            </p:cNvPr>
            <p:cNvSpPr/>
            <p:nvPr/>
          </p:nvSpPr>
          <p:spPr bwMode="auto">
            <a:xfrm>
              <a:off x="7469970" y="2719661"/>
              <a:ext cx="71125" cy="179156"/>
            </a:xfrm>
            <a:custGeom>
              <a:avLst/>
              <a:gdLst>
                <a:gd name="connsiteX0" fmla="*/ 36728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8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8"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6" name="Freeform: Shape 389">
              <a:extLst>
                <a:ext uri="{FF2B5EF4-FFF2-40B4-BE49-F238E27FC236}">
                  <a16:creationId xmlns:a16="http://schemas.microsoft.com/office/drawing/2014/main" id="{046FD0DE-D46F-1247-A6CA-AA625E5060CE}"/>
                </a:ext>
              </a:extLst>
            </p:cNvPr>
            <p:cNvSpPr/>
            <p:nvPr/>
          </p:nvSpPr>
          <p:spPr bwMode="auto">
            <a:xfrm>
              <a:off x="7882746" y="2719661"/>
              <a:ext cx="71125" cy="179156"/>
            </a:xfrm>
            <a:custGeom>
              <a:avLst/>
              <a:gdLst>
                <a:gd name="connsiteX0" fmla="*/ 36728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8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8"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7" name="Freeform: Shape 390">
              <a:extLst>
                <a:ext uri="{FF2B5EF4-FFF2-40B4-BE49-F238E27FC236}">
                  <a16:creationId xmlns:a16="http://schemas.microsoft.com/office/drawing/2014/main" id="{D9F52432-75E2-CE44-8E50-E829589FF6B6}"/>
                </a:ext>
              </a:extLst>
            </p:cNvPr>
            <p:cNvSpPr/>
            <p:nvPr/>
          </p:nvSpPr>
          <p:spPr bwMode="auto">
            <a:xfrm>
              <a:off x="8295521" y="2719661"/>
              <a:ext cx="71125" cy="179156"/>
            </a:xfrm>
            <a:custGeom>
              <a:avLst/>
              <a:gdLst>
                <a:gd name="connsiteX0" fmla="*/ 36728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8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8" y="0"/>
                  </a:moveTo>
                  <a:cubicBezTo>
                    <a:pt x="59659" y="0"/>
                    <a:pt x="71125" y="29860"/>
                    <a:pt x="71125" y="89578"/>
                  </a:cubicBezTo>
                  <a:cubicBezTo>
                    <a:pt x="71125" y="149297"/>
                    <a:pt x="59420" y="179156"/>
                    <a:pt x="36010" y="179156"/>
                  </a:cubicBezTo>
                  <a:cubicBezTo>
                    <a:pt x="12003" y="179156"/>
                    <a:pt x="0" y="150194"/>
                    <a:pt x="0" y="92266"/>
                  </a:cubicBezTo>
                  <a:cubicBezTo>
                    <a:pt x="0" y="30756"/>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8" name="Freeform: Shape 391">
              <a:extLst>
                <a:ext uri="{FF2B5EF4-FFF2-40B4-BE49-F238E27FC236}">
                  <a16:creationId xmlns:a16="http://schemas.microsoft.com/office/drawing/2014/main" id="{6391CC37-969B-5042-BD73-13619B919BA0}"/>
                </a:ext>
              </a:extLst>
            </p:cNvPr>
            <p:cNvSpPr/>
            <p:nvPr/>
          </p:nvSpPr>
          <p:spPr bwMode="auto">
            <a:xfrm>
              <a:off x="8708296" y="2719661"/>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89" name="Freeform: Shape 392">
              <a:extLst>
                <a:ext uri="{FF2B5EF4-FFF2-40B4-BE49-F238E27FC236}">
                  <a16:creationId xmlns:a16="http://schemas.microsoft.com/office/drawing/2014/main" id="{9A088A8F-B299-924D-84DA-1AEB0488E7F8}"/>
                </a:ext>
              </a:extLst>
            </p:cNvPr>
            <p:cNvSpPr/>
            <p:nvPr/>
          </p:nvSpPr>
          <p:spPr bwMode="auto">
            <a:xfrm>
              <a:off x="9121071" y="2719661"/>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0" name="Freeform: Shape 393">
              <a:extLst>
                <a:ext uri="{FF2B5EF4-FFF2-40B4-BE49-F238E27FC236}">
                  <a16:creationId xmlns:a16="http://schemas.microsoft.com/office/drawing/2014/main" id="{2BF70021-0064-694B-B4E5-2B3C52BC3C14}"/>
                </a:ext>
              </a:extLst>
            </p:cNvPr>
            <p:cNvSpPr/>
            <p:nvPr/>
          </p:nvSpPr>
          <p:spPr bwMode="auto">
            <a:xfrm>
              <a:off x="9545312" y="2719661"/>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20"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1" name="Freeform: Shape 394">
              <a:extLst>
                <a:ext uri="{FF2B5EF4-FFF2-40B4-BE49-F238E27FC236}">
                  <a16:creationId xmlns:a16="http://schemas.microsoft.com/office/drawing/2014/main" id="{07BE03CA-91C8-1A43-B59A-EABAE5BF6EDF}"/>
                </a:ext>
              </a:extLst>
            </p:cNvPr>
            <p:cNvSpPr/>
            <p:nvPr/>
          </p:nvSpPr>
          <p:spPr bwMode="auto">
            <a:xfrm>
              <a:off x="9958088" y="2719661"/>
              <a:ext cx="71125" cy="179156"/>
            </a:xfrm>
            <a:custGeom>
              <a:avLst/>
              <a:gdLst>
                <a:gd name="connsiteX0" fmla="*/ 36727 w 71125"/>
                <a:gd name="connsiteY0" fmla="*/ 0 h 179156"/>
                <a:gd name="connsiteX1" fmla="*/ 71125 w 71125"/>
                <a:gd name="connsiteY1" fmla="*/ 89578 h 179156"/>
                <a:gd name="connsiteX2" fmla="*/ 36010 w 71125"/>
                <a:gd name="connsiteY2" fmla="*/ 179156 h 179156"/>
                <a:gd name="connsiteX3" fmla="*/ 0 w 71125"/>
                <a:gd name="connsiteY3" fmla="*/ 92266 h 179156"/>
                <a:gd name="connsiteX4" fmla="*/ 36727 w 71125"/>
                <a:gd name="connsiteY4" fmla="*/ 0 h 17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6">
                  <a:moveTo>
                    <a:pt x="36727" y="0"/>
                  </a:moveTo>
                  <a:cubicBezTo>
                    <a:pt x="59659" y="0"/>
                    <a:pt x="71125" y="29860"/>
                    <a:pt x="71125" y="89578"/>
                  </a:cubicBezTo>
                  <a:cubicBezTo>
                    <a:pt x="71125" y="149297"/>
                    <a:pt x="59419" y="179156"/>
                    <a:pt x="36010" y="179156"/>
                  </a:cubicBezTo>
                  <a:cubicBezTo>
                    <a:pt x="12002" y="179156"/>
                    <a:pt x="0" y="150194"/>
                    <a:pt x="0" y="92266"/>
                  </a:cubicBezTo>
                  <a:cubicBezTo>
                    <a:pt x="0" y="30756"/>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2" name="Freeform: Shape 395">
              <a:extLst>
                <a:ext uri="{FF2B5EF4-FFF2-40B4-BE49-F238E27FC236}">
                  <a16:creationId xmlns:a16="http://schemas.microsoft.com/office/drawing/2014/main" id="{06E9700D-462F-C84D-9E60-62A12B33DDA0}"/>
                </a:ext>
              </a:extLst>
            </p:cNvPr>
            <p:cNvSpPr/>
            <p:nvPr/>
          </p:nvSpPr>
          <p:spPr bwMode="auto">
            <a:xfrm>
              <a:off x="7057196" y="2724376"/>
              <a:ext cx="71124" cy="174442"/>
            </a:xfrm>
            <a:custGeom>
              <a:avLst/>
              <a:gdLst>
                <a:gd name="connsiteX0" fmla="*/ 49400 w 71124"/>
                <a:gd name="connsiteY0" fmla="*/ 0 h 174442"/>
                <a:gd name="connsiteX1" fmla="*/ 51776 w 71124"/>
                <a:gd name="connsiteY1" fmla="*/ 884 h 174442"/>
                <a:gd name="connsiteX2" fmla="*/ 71124 w 71124"/>
                <a:gd name="connsiteY2" fmla="*/ 84864 h 174442"/>
                <a:gd name="connsiteX3" fmla="*/ 36010 w 71124"/>
                <a:gd name="connsiteY3" fmla="*/ 174442 h 174442"/>
                <a:gd name="connsiteX4" fmla="*/ 0 w 71124"/>
                <a:gd name="connsiteY4" fmla="*/ 87552 h 174442"/>
                <a:gd name="connsiteX5" fmla="*/ 839 w 71124"/>
                <a:gd name="connsiteY5" fmla="*/ 72797 h 174442"/>
                <a:gd name="connsiteX6" fmla="*/ 26288 w 71124"/>
                <a:gd name="connsiteY6" fmla="*/ 30906 h 174442"/>
                <a:gd name="connsiteX7" fmla="*/ 49400 w 71124"/>
                <a:gd name="connsiteY7" fmla="*/ 0 h 17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24" h="174442">
                  <a:moveTo>
                    <a:pt x="49400" y="0"/>
                  </a:moveTo>
                  <a:lnTo>
                    <a:pt x="51776" y="884"/>
                  </a:lnTo>
                  <a:cubicBezTo>
                    <a:pt x="64675" y="12082"/>
                    <a:pt x="71124" y="40076"/>
                    <a:pt x="71124" y="84864"/>
                  </a:cubicBezTo>
                  <a:cubicBezTo>
                    <a:pt x="71124" y="144582"/>
                    <a:pt x="59420" y="174442"/>
                    <a:pt x="36010" y="174442"/>
                  </a:cubicBezTo>
                  <a:cubicBezTo>
                    <a:pt x="12003" y="174442"/>
                    <a:pt x="0" y="145479"/>
                    <a:pt x="0" y="87552"/>
                  </a:cubicBezTo>
                  <a:lnTo>
                    <a:pt x="839" y="72797"/>
                  </a:lnTo>
                  <a:lnTo>
                    <a:pt x="26288" y="30906"/>
                  </a:lnTo>
                  <a:lnTo>
                    <a:pt x="49400" y="0"/>
                  </a:ln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3" name="Freeform: Shape 396">
              <a:extLst>
                <a:ext uri="{FF2B5EF4-FFF2-40B4-BE49-F238E27FC236}">
                  <a16:creationId xmlns:a16="http://schemas.microsoft.com/office/drawing/2014/main" id="{363C81B9-0478-924F-B218-58C5D1EC61E6}"/>
                </a:ext>
              </a:extLst>
            </p:cNvPr>
            <p:cNvSpPr/>
            <p:nvPr/>
          </p:nvSpPr>
          <p:spPr bwMode="auto">
            <a:xfrm>
              <a:off x="7057195" y="3120970"/>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4" name="Freeform: Shape 397">
              <a:extLst>
                <a:ext uri="{FF2B5EF4-FFF2-40B4-BE49-F238E27FC236}">
                  <a16:creationId xmlns:a16="http://schemas.microsoft.com/office/drawing/2014/main" id="{C7500DB9-C02C-944E-8A5E-37FC4502F751}"/>
                </a:ext>
              </a:extLst>
            </p:cNvPr>
            <p:cNvSpPr/>
            <p:nvPr/>
          </p:nvSpPr>
          <p:spPr bwMode="auto">
            <a:xfrm>
              <a:off x="7469970" y="3120970"/>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5" name="Freeform: Shape 398">
              <a:extLst>
                <a:ext uri="{FF2B5EF4-FFF2-40B4-BE49-F238E27FC236}">
                  <a16:creationId xmlns:a16="http://schemas.microsoft.com/office/drawing/2014/main" id="{99C41E3A-42B8-174E-AB90-A84C821A38A4}"/>
                </a:ext>
              </a:extLst>
            </p:cNvPr>
            <p:cNvSpPr/>
            <p:nvPr/>
          </p:nvSpPr>
          <p:spPr bwMode="auto">
            <a:xfrm>
              <a:off x="7882746" y="3120970"/>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6" name="Freeform: Shape 399">
              <a:extLst>
                <a:ext uri="{FF2B5EF4-FFF2-40B4-BE49-F238E27FC236}">
                  <a16:creationId xmlns:a16="http://schemas.microsoft.com/office/drawing/2014/main" id="{11D856EF-3D59-B848-9385-3DF00ABBD7D8}"/>
                </a:ext>
              </a:extLst>
            </p:cNvPr>
            <p:cNvSpPr/>
            <p:nvPr/>
          </p:nvSpPr>
          <p:spPr bwMode="auto">
            <a:xfrm>
              <a:off x="8295521" y="3120970"/>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7" name="Freeform: Shape 400">
              <a:extLst>
                <a:ext uri="{FF2B5EF4-FFF2-40B4-BE49-F238E27FC236}">
                  <a16:creationId xmlns:a16="http://schemas.microsoft.com/office/drawing/2014/main" id="{431B8F73-E43B-444F-8E14-A7C5C8BE574D}"/>
                </a:ext>
              </a:extLst>
            </p:cNvPr>
            <p:cNvSpPr/>
            <p:nvPr/>
          </p:nvSpPr>
          <p:spPr bwMode="auto">
            <a:xfrm>
              <a:off x="8708296" y="3120970"/>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8" name="Freeform: Shape 401">
              <a:extLst>
                <a:ext uri="{FF2B5EF4-FFF2-40B4-BE49-F238E27FC236}">
                  <a16:creationId xmlns:a16="http://schemas.microsoft.com/office/drawing/2014/main" id="{5AD6E6E9-ADE3-B042-97CD-27D2CF4F14F6}"/>
                </a:ext>
              </a:extLst>
            </p:cNvPr>
            <p:cNvSpPr/>
            <p:nvPr/>
          </p:nvSpPr>
          <p:spPr bwMode="auto">
            <a:xfrm>
              <a:off x="9121071" y="3120970"/>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199" name="Freeform: Shape 402">
              <a:extLst>
                <a:ext uri="{FF2B5EF4-FFF2-40B4-BE49-F238E27FC236}">
                  <a16:creationId xmlns:a16="http://schemas.microsoft.com/office/drawing/2014/main" id="{2C5B9E6E-AC00-334C-9048-C0D9C8119C99}"/>
                </a:ext>
              </a:extLst>
            </p:cNvPr>
            <p:cNvSpPr/>
            <p:nvPr/>
          </p:nvSpPr>
          <p:spPr bwMode="auto">
            <a:xfrm>
              <a:off x="9545312" y="3120970"/>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0" name="Freeform: Shape 403">
              <a:extLst>
                <a:ext uri="{FF2B5EF4-FFF2-40B4-BE49-F238E27FC236}">
                  <a16:creationId xmlns:a16="http://schemas.microsoft.com/office/drawing/2014/main" id="{6CFB28E6-1FD6-E849-A12A-85EFC37C51C3}"/>
                </a:ext>
              </a:extLst>
            </p:cNvPr>
            <p:cNvSpPr/>
            <p:nvPr/>
          </p:nvSpPr>
          <p:spPr bwMode="auto">
            <a:xfrm>
              <a:off x="9751700" y="3120970"/>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1" name="Freeform: Shape 404">
              <a:extLst>
                <a:ext uri="{FF2B5EF4-FFF2-40B4-BE49-F238E27FC236}">
                  <a16:creationId xmlns:a16="http://schemas.microsoft.com/office/drawing/2014/main" id="{D8BB867D-55F7-4446-867B-B8C73E1A8A59}"/>
                </a:ext>
              </a:extLst>
            </p:cNvPr>
            <p:cNvSpPr/>
            <p:nvPr/>
          </p:nvSpPr>
          <p:spPr bwMode="auto">
            <a:xfrm>
              <a:off x="10382329" y="3120970"/>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2" name="Freeform: Shape 405">
              <a:extLst>
                <a:ext uri="{FF2B5EF4-FFF2-40B4-BE49-F238E27FC236}">
                  <a16:creationId xmlns:a16="http://schemas.microsoft.com/office/drawing/2014/main" id="{FBEDABEF-E96F-E041-A623-CE0FC6EF3C0B}"/>
                </a:ext>
              </a:extLst>
            </p:cNvPr>
            <p:cNvSpPr/>
            <p:nvPr/>
          </p:nvSpPr>
          <p:spPr bwMode="auto">
            <a:xfrm>
              <a:off x="6850808" y="3522279"/>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3" name="Freeform: Shape 406">
              <a:extLst>
                <a:ext uri="{FF2B5EF4-FFF2-40B4-BE49-F238E27FC236}">
                  <a16:creationId xmlns:a16="http://schemas.microsoft.com/office/drawing/2014/main" id="{3E0996A8-02C7-0D4C-B02E-86358A9B80F0}"/>
                </a:ext>
              </a:extLst>
            </p:cNvPr>
            <p:cNvSpPr/>
            <p:nvPr/>
          </p:nvSpPr>
          <p:spPr bwMode="auto">
            <a:xfrm>
              <a:off x="7057195" y="3522279"/>
              <a:ext cx="71125" cy="179155"/>
            </a:xfrm>
            <a:custGeom>
              <a:avLst/>
              <a:gdLst>
                <a:gd name="connsiteX0" fmla="*/ 36726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6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6"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6"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4" name="Freeform: Shape 427">
              <a:extLst>
                <a:ext uri="{FF2B5EF4-FFF2-40B4-BE49-F238E27FC236}">
                  <a16:creationId xmlns:a16="http://schemas.microsoft.com/office/drawing/2014/main" id="{DC87C477-DEBF-7C42-B216-E32CD30F99E0}"/>
                </a:ext>
              </a:extLst>
            </p:cNvPr>
            <p:cNvSpPr/>
            <p:nvPr/>
          </p:nvSpPr>
          <p:spPr bwMode="auto">
            <a:xfrm>
              <a:off x="7469970" y="3522279"/>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5" name="Freeform: Shape 428">
              <a:extLst>
                <a:ext uri="{FF2B5EF4-FFF2-40B4-BE49-F238E27FC236}">
                  <a16:creationId xmlns:a16="http://schemas.microsoft.com/office/drawing/2014/main" id="{AC205424-D0F8-E949-93B8-43EB663EF489}"/>
                </a:ext>
              </a:extLst>
            </p:cNvPr>
            <p:cNvSpPr/>
            <p:nvPr/>
          </p:nvSpPr>
          <p:spPr bwMode="auto">
            <a:xfrm>
              <a:off x="7882746" y="3522279"/>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6" name="Freeform: Shape 429">
              <a:extLst>
                <a:ext uri="{FF2B5EF4-FFF2-40B4-BE49-F238E27FC236}">
                  <a16:creationId xmlns:a16="http://schemas.microsoft.com/office/drawing/2014/main" id="{4FE36B92-DA56-7E41-B879-6FAE73C723E1}"/>
                </a:ext>
              </a:extLst>
            </p:cNvPr>
            <p:cNvSpPr/>
            <p:nvPr/>
          </p:nvSpPr>
          <p:spPr bwMode="auto">
            <a:xfrm>
              <a:off x="8295521" y="3522279"/>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7" name="Freeform: Shape 430">
              <a:extLst>
                <a:ext uri="{FF2B5EF4-FFF2-40B4-BE49-F238E27FC236}">
                  <a16:creationId xmlns:a16="http://schemas.microsoft.com/office/drawing/2014/main" id="{1D412F09-A15F-A145-8235-ADD5DFCD35B8}"/>
                </a:ext>
              </a:extLst>
            </p:cNvPr>
            <p:cNvSpPr/>
            <p:nvPr/>
          </p:nvSpPr>
          <p:spPr bwMode="auto">
            <a:xfrm>
              <a:off x="8708296"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8" name="Freeform: Shape 431">
              <a:extLst>
                <a:ext uri="{FF2B5EF4-FFF2-40B4-BE49-F238E27FC236}">
                  <a16:creationId xmlns:a16="http://schemas.microsoft.com/office/drawing/2014/main" id="{33D52CCA-AD82-5F45-96DB-DD438B68BAA1}"/>
                </a:ext>
              </a:extLst>
            </p:cNvPr>
            <p:cNvSpPr/>
            <p:nvPr/>
          </p:nvSpPr>
          <p:spPr bwMode="auto">
            <a:xfrm>
              <a:off x="9121071"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09" name="Freeform: Shape 432">
              <a:extLst>
                <a:ext uri="{FF2B5EF4-FFF2-40B4-BE49-F238E27FC236}">
                  <a16:creationId xmlns:a16="http://schemas.microsoft.com/office/drawing/2014/main" id="{5FEADA95-070F-7D42-A4B4-C714FAEF0425}"/>
                </a:ext>
              </a:extLst>
            </p:cNvPr>
            <p:cNvSpPr/>
            <p:nvPr/>
          </p:nvSpPr>
          <p:spPr bwMode="auto">
            <a:xfrm>
              <a:off x="9545312"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0" name="Freeform: Shape 433">
              <a:extLst>
                <a:ext uri="{FF2B5EF4-FFF2-40B4-BE49-F238E27FC236}">
                  <a16:creationId xmlns:a16="http://schemas.microsoft.com/office/drawing/2014/main" id="{41FAA000-FE56-F243-B5A5-7C3C438D0461}"/>
                </a:ext>
              </a:extLst>
            </p:cNvPr>
            <p:cNvSpPr/>
            <p:nvPr/>
          </p:nvSpPr>
          <p:spPr bwMode="auto">
            <a:xfrm>
              <a:off x="9751700"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1" name="Freeform: Shape 434">
              <a:extLst>
                <a:ext uri="{FF2B5EF4-FFF2-40B4-BE49-F238E27FC236}">
                  <a16:creationId xmlns:a16="http://schemas.microsoft.com/office/drawing/2014/main" id="{A39C5FFC-846F-F44A-B589-3E4E8B3A09B3}"/>
                </a:ext>
              </a:extLst>
            </p:cNvPr>
            <p:cNvSpPr/>
            <p:nvPr/>
          </p:nvSpPr>
          <p:spPr bwMode="auto">
            <a:xfrm>
              <a:off x="10175941"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2" name="Freeform: Shape 435">
              <a:extLst>
                <a:ext uri="{FF2B5EF4-FFF2-40B4-BE49-F238E27FC236}">
                  <a16:creationId xmlns:a16="http://schemas.microsoft.com/office/drawing/2014/main" id="{B8D8B7A3-23F8-7243-8CD4-891D35802805}"/>
                </a:ext>
              </a:extLst>
            </p:cNvPr>
            <p:cNvSpPr/>
            <p:nvPr/>
          </p:nvSpPr>
          <p:spPr bwMode="auto">
            <a:xfrm>
              <a:off x="10382329" y="3522279"/>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3" name="Freeform: Shape 436">
              <a:extLst>
                <a:ext uri="{FF2B5EF4-FFF2-40B4-BE49-F238E27FC236}">
                  <a16:creationId xmlns:a16="http://schemas.microsoft.com/office/drawing/2014/main" id="{30765864-3A15-6949-9160-5847988B1972}"/>
                </a:ext>
              </a:extLst>
            </p:cNvPr>
            <p:cNvSpPr/>
            <p:nvPr/>
          </p:nvSpPr>
          <p:spPr bwMode="auto">
            <a:xfrm>
              <a:off x="6850808" y="391212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4" name="Freeform: Shape 437">
              <a:extLst>
                <a:ext uri="{FF2B5EF4-FFF2-40B4-BE49-F238E27FC236}">
                  <a16:creationId xmlns:a16="http://schemas.microsoft.com/office/drawing/2014/main" id="{F75F4A2F-0EDB-714F-AF4C-7734A374DA4A}"/>
                </a:ext>
              </a:extLst>
            </p:cNvPr>
            <p:cNvSpPr/>
            <p:nvPr/>
          </p:nvSpPr>
          <p:spPr bwMode="auto">
            <a:xfrm>
              <a:off x="7057195" y="391212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5" name="Freeform: Shape 438">
              <a:extLst>
                <a:ext uri="{FF2B5EF4-FFF2-40B4-BE49-F238E27FC236}">
                  <a16:creationId xmlns:a16="http://schemas.microsoft.com/office/drawing/2014/main" id="{98EC8245-5701-6445-AEC5-171E25A3CCD2}"/>
                </a:ext>
              </a:extLst>
            </p:cNvPr>
            <p:cNvSpPr/>
            <p:nvPr/>
          </p:nvSpPr>
          <p:spPr bwMode="auto">
            <a:xfrm>
              <a:off x="7263583" y="391212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6" name="Freeform: Shape 439">
              <a:extLst>
                <a:ext uri="{FF2B5EF4-FFF2-40B4-BE49-F238E27FC236}">
                  <a16:creationId xmlns:a16="http://schemas.microsoft.com/office/drawing/2014/main" id="{FF207FC9-9927-3D42-BC3B-4E55E6B12B20}"/>
                </a:ext>
              </a:extLst>
            </p:cNvPr>
            <p:cNvSpPr/>
            <p:nvPr/>
          </p:nvSpPr>
          <p:spPr bwMode="auto">
            <a:xfrm>
              <a:off x="7676358" y="391212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7" name="Freeform: Shape 440">
              <a:extLst>
                <a:ext uri="{FF2B5EF4-FFF2-40B4-BE49-F238E27FC236}">
                  <a16:creationId xmlns:a16="http://schemas.microsoft.com/office/drawing/2014/main" id="{D8C72895-4AA4-EB4D-889C-2D80E704CDBB}"/>
                </a:ext>
              </a:extLst>
            </p:cNvPr>
            <p:cNvSpPr/>
            <p:nvPr/>
          </p:nvSpPr>
          <p:spPr bwMode="auto">
            <a:xfrm>
              <a:off x="8089133" y="391212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7"/>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8" name="Freeform: Shape 441">
              <a:extLst>
                <a:ext uri="{FF2B5EF4-FFF2-40B4-BE49-F238E27FC236}">
                  <a16:creationId xmlns:a16="http://schemas.microsoft.com/office/drawing/2014/main" id="{F71FEBD2-3E59-7C4A-A2A8-16026803D74C}"/>
                </a:ext>
              </a:extLst>
            </p:cNvPr>
            <p:cNvSpPr/>
            <p:nvPr/>
          </p:nvSpPr>
          <p:spPr bwMode="auto">
            <a:xfrm>
              <a:off x="8501908"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19" name="Freeform: Shape 442">
              <a:extLst>
                <a:ext uri="{FF2B5EF4-FFF2-40B4-BE49-F238E27FC236}">
                  <a16:creationId xmlns:a16="http://schemas.microsoft.com/office/drawing/2014/main" id="{BBE0D445-3AF6-954F-8AB9-1898AD9F84F9}"/>
                </a:ext>
              </a:extLst>
            </p:cNvPr>
            <p:cNvSpPr/>
            <p:nvPr/>
          </p:nvSpPr>
          <p:spPr bwMode="auto">
            <a:xfrm>
              <a:off x="8708296"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0" name="Freeform: Shape 443">
              <a:extLst>
                <a:ext uri="{FF2B5EF4-FFF2-40B4-BE49-F238E27FC236}">
                  <a16:creationId xmlns:a16="http://schemas.microsoft.com/office/drawing/2014/main" id="{68DD676E-3F99-494F-9AA6-8469FECDE462}"/>
                </a:ext>
              </a:extLst>
            </p:cNvPr>
            <p:cNvSpPr/>
            <p:nvPr/>
          </p:nvSpPr>
          <p:spPr bwMode="auto">
            <a:xfrm>
              <a:off x="9121071"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1" name="Freeform: Shape 444">
              <a:extLst>
                <a:ext uri="{FF2B5EF4-FFF2-40B4-BE49-F238E27FC236}">
                  <a16:creationId xmlns:a16="http://schemas.microsoft.com/office/drawing/2014/main" id="{BB10D167-5EEA-7242-BDB1-51C671E9262D}"/>
                </a:ext>
              </a:extLst>
            </p:cNvPr>
            <p:cNvSpPr/>
            <p:nvPr/>
          </p:nvSpPr>
          <p:spPr bwMode="auto">
            <a:xfrm>
              <a:off x="9545312"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2" name="Freeform: Shape 445">
              <a:extLst>
                <a:ext uri="{FF2B5EF4-FFF2-40B4-BE49-F238E27FC236}">
                  <a16:creationId xmlns:a16="http://schemas.microsoft.com/office/drawing/2014/main" id="{C31B1EE9-3272-0848-BEE3-DC83D322A082}"/>
                </a:ext>
              </a:extLst>
            </p:cNvPr>
            <p:cNvSpPr/>
            <p:nvPr/>
          </p:nvSpPr>
          <p:spPr bwMode="auto">
            <a:xfrm>
              <a:off x="9751700"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3" name="Freeform: Shape 446">
              <a:extLst>
                <a:ext uri="{FF2B5EF4-FFF2-40B4-BE49-F238E27FC236}">
                  <a16:creationId xmlns:a16="http://schemas.microsoft.com/office/drawing/2014/main" id="{0388EA3A-5DF9-954A-94BE-3CE71BE7ED91}"/>
                </a:ext>
              </a:extLst>
            </p:cNvPr>
            <p:cNvSpPr/>
            <p:nvPr/>
          </p:nvSpPr>
          <p:spPr bwMode="auto">
            <a:xfrm>
              <a:off x="10175941" y="391212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7"/>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4" name="Freeform: Shape 447">
              <a:extLst>
                <a:ext uri="{FF2B5EF4-FFF2-40B4-BE49-F238E27FC236}">
                  <a16:creationId xmlns:a16="http://schemas.microsoft.com/office/drawing/2014/main" id="{2ECEF8CF-8C1A-164B-A9A4-37B68BEB16DD}"/>
                </a:ext>
              </a:extLst>
            </p:cNvPr>
            <p:cNvSpPr/>
            <p:nvPr/>
          </p:nvSpPr>
          <p:spPr bwMode="auto">
            <a:xfrm>
              <a:off x="7057196" y="4313433"/>
              <a:ext cx="71124" cy="179155"/>
            </a:xfrm>
            <a:custGeom>
              <a:avLst/>
              <a:gdLst>
                <a:gd name="connsiteX0" fmla="*/ 36727 w 71124"/>
                <a:gd name="connsiteY0" fmla="*/ 0 h 179155"/>
                <a:gd name="connsiteX1" fmla="*/ 71124 w 71124"/>
                <a:gd name="connsiteY1" fmla="*/ 89577 h 179155"/>
                <a:gd name="connsiteX2" fmla="*/ 36010 w 71124"/>
                <a:gd name="connsiteY2" fmla="*/ 179155 h 179155"/>
                <a:gd name="connsiteX3" fmla="*/ 0 w 71124"/>
                <a:gd name="connsiteY3" fmla="*/ 92265 h 179155"/>
                <a:gd name="connsiteX4" fmla="*/ 36727 w 71124"/>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4" h="179155">
                  <a:moveTo>
                    <a:pt x="36727" y="0"/>
                  </a:moveTo>
                  <a:cubicBezTo>
                    <a:pt x="59659" y="0"/>
                    <a:pt x="71124" y="29860"/>
                    <a:pt x="71124" y="89577"/>
                  </a:cubicBezTo>
                  <a:cubicBezTo>
                    <a:pt x="71124" y="149296"/>
                    <a:pt x="59420" y="179155"/>
                    <a:pt x="36010" y="179155"/>
                  </a:cubicBezTo>
                  <a:cubicBezTo>
                    <a:pt x="12003"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5" name="Freeform: Shape 448">
              <a:extLst>
                <a:ext uri="{FF2B5EF4-FFF2-40B4-BE49-F238E27FC236}">
                  <a16:creationId xmlns:a16="http://schemas.microsoft.com/office/drawing/2014/main" id="{3A4D0FEA-58A2-8643-90D3-00977BE9189C}"/>
                </a:ext>
              </a:extLst>
            </p:cNvPr>
            <p:cNvSpPr/>
            <p:nvPr/>
          </p:nvSpPr>
          <p:spPr bwMode="auto">
            <a:xfrm>
              <a:off x="7263583" y="431343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6"/>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6" name="Freeform: Shape 449">
              <a:extLst>
                <a:ext uri="{FF2B5EF4-FFF2-40B4-BE49-F238E27FC236}">
                  <a16:creationId xmlns:a16="http://schemas.microsoft.com/office/drawing/2014/main" id="{3DD4467D-9B97-F845-814A-CC658995459B}"/>
                </a:ext>
              </a:extLst>
            </p:cNvPr>
            <p:cNvSpPr/>
            <p:nvPr/>
          </p:nvSpPr>
          <p:spPr bwMode="auto">
            <a:xfrm>
              <a:off x="7676358" y="431343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6"/>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7" name="Freeform: Shape 450">
              <a:extLst>
                <a:ext uri="{FF2B5EF4-FFF2-40B4-BE49-F238E27FC236}">
                  <a16:creationId xmlns:a16="http://schemas.microsoft.com/office/drawing/2014/main" id="{AEE6817D-B05C-D74D-B9F0-9359B7A3C16F}"/>
                </a:ext>
              </a:extLst>
            </p:cNvPr>
            <p:cNvSpPr/>
            <p:nvPr/>
          </p:nvSpPr>
          <p:spPr bwMode="auto">
            <a:xfrm>
              <a:off x="8089133" y="431343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6"/>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8" name="Freeform: Shape 451">
              <a:extLst>
                <a:ext uri="{FF2B5EF4-FFF2-40B4-BE49-F238E27FC236}">
                  <a16:creationId xmlns:a16="http://schemas.microsoft.com/office/drawing/2014/main" id="{80D9E6FE-CD74-6844-94E5-4AF39F476A5C}"/>
                </a:ext>
              </a:extLst>
            </p:cNvPr>
            <p:cNvSpPr/>
            <p:nvPr/>
          </p:nvSpPr>
          <p:spPr bwMode="auto">
            <a:xfrm>
              <a:off x="8295521" y="4313433"/>
              <a:ext cx="71125" cy="179155"/>
            </a:xfrm>
            <a:custGeom>
              <a:avLst/>
              <a:gdLst>
                <a:gd name="connsiteX0" fmla="*/ 36728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8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8" y="0"/>
                  </a:moveTo>
                  <a:cubicBezTo>
                    <a:pt x="59659" y="0"/>
                    <a:pt x="71125" y="29860"/>
                    <a:pt x="71125" y="89577"/>
                  </a:cubicBezTo>
                  <a:cubicBezTo>
                    <a:pt x="71125" y="149296"/>
                    <a:pt x="59420" y="179155"/>
                    <a:pt x="36010" y="179155"/>
                  </a:cubicBezTo>
                  <a:cubicBezTo>
                    <a:pt x="12003" y="179155"/>
                    <a:pt x="0" y="150193"/>
                    <a:pt x="0" y="92265"/>
                  </a:cubicBezTo>
                  <a:cubicBezTo>
                    <a:pt x="0" y="30755"/>
                    <a:pt x="12242" y="0"/>
                    <a:pt x="36728"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29" name="Freeform: Shape 452">
              <a:extLst>
                <a:ext uri="{FF2B5EF4-FFF2-40B4-BE49-F238E27FC236}">
                  <a16:creationId xmlns:a16="http://schemas.microsoft.com/office/drawing/2014/main" id="{2AE342A5-31E3-D74B-A775-958FD013C583}"/>
                </a:ext>
              </a:extLst>
            </p:cNvPr>
            <p:cNvSpPr/>
            <p:nvPr/>
          </p:nvSpPr>
          <p:spPr bwMode="auto">
            <a:xfrm>
              <a:off x="8708296"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0" name="Freeform: Shape 453">
              <a:extLst>
                <a:ext uri="{FF2B5EF4-FFF2-40B4-BE49-F238E27FC236}">
                  <a16:creationId xmlns:a16="http://schemas.microsoft.com/office/drawing/2014/main" id="{7264D47B-CFB6-CC44-A083-615B54BD3CB4}"/>
                </a:ext>
              </a:extLst>
            </p:cNvPr>
            <p:cNvSpPr/>
            <p:nvPr/>
          </p:nvSpPr>
          <p:spPr bwMode="auto">
            <a:xfrm>
              <a:off x="9121071"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1" name="Freeform: Shape 454">
              <a:extLst>
                <a:ext uri="{FF2B5EF4-FFF2-40B4-BE49-F238E27FC236}">
                  <a16:creationId xmlns:a16="http://schemas.microsoft.com/office/drawing/2014/main" id="{2339E68C-1171-3142-864B-CEDDA4D9703F}"/>
                </a:ext>
              </a:extLst>
            </p:cNvPr>
            <p:cNvSpPr/>
            <p:nvPr/>
          </p:nvSpPr>
          <p:spPr bwMode="auto">
            <a:xfrm>
              <a:off x="9327459"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2" name="Freeform: Shape 455">
              <a:extLst>
                <a:ext uri="{FF2B5EF4-FFF2-40B4-BE49-F238E27FC236}">
                  <a16:creationId xmlns:a16="http://schemas.microsoft.com/office/drawing/2014/main" id="{6658F291-D5EE-534B-904A-C09E93A36B81}"/>
                </a:ext>
              </a:extLst>
            </p:cNvPr>
            <p:cNvSpPr/>
            <p:nvPr/>
          </p:nvSpPr>
          <p:spPr bwMode="auto">
            <a:xfrm>
              <a:off x="9751700"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3" name="Freeform: Shape 456">
              <a:extLst>
                <a:ext uri="{FF2B5EF4-FFF2-40B4-BE49-F238E27FC236}">
                  <a16:creationId xmlns:a16="http://schemas.microsoft.com/office/drawing/2014/main" id="{CA722667-D861-7646-B017-0CBD79FFFB7E}"/>
                </a:ext>
              </a:extLst>
            </p:cNvPr>
            <p:cNvSpPr/>
            <p:nvPr/>
          </p:nvSpPr>
          <p:spPr bwMode="auto">
            <a:xfrm>
              <a:off x="10175941"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20"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4" name="Freeform: Shape 457">
              <a:extLst>
                <a:ext uri="{FF2B5EF4-FFF2-40B4-BE49-F238E27FC236}">
                  <a16:creationId xmlns:a16="http://schemas.microsoft.com/office/drawing/2014/main" id="{5E3897E7-D782-104B-A74B-56E7CEF88D96}"/>
                </a:ext>
              </a:extLst>
            </p:cNvPr>
            <p:cNvSpPr/>
            <p:nvPr/>
          </p:nvSpPr>
          <p:spPr bwMode="auto">
            <a:xfrm>
              <a:off x="10382329" y="4313433"/>
              <a:ext cx="71125" cy="179155"/>
            </a:xfrm>
            <a:custGeom>
              <a:avLst/>
              <a:gdLst>
                <a:gd name="connsiteX0" fmla="*/ 36727 w 71125"/>
                <a:gd name="connsiteY0" fmla="*/ 0 h 179155"/>
                <a:gd name="connsiteX1" fmla="*/ 71125 w 71125"/>
                <a:gd name="connsiteY1" fmla="*/ 89577 h 179155"/>
                <a:gd name="connsiteX2" fmla="*/ 36010 w 71125"/>
                <a:gd name="connsiteY2" fmla="*/ 179155 h 179155"/>
                <a:gd name="connsiteX3" fmla="*/ 0 w 71125"/>
                <a:gd name="connsiteY3" fmla="*/ 92265 h 179155"/>
                <a:gd name="connsiteX4" fmla="*/ 36727 w 71125"/>
                <a:gd name="connsiteY4" fmla="*/ 0 h 179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5" h="179155">
                  <a:moveTo>
                    <a:pt x="36727" y="0"/>
                  </a:moveTo>
                  <a:cubicBezTo>
                    <a:pt x="59659" y="0"/>
                    <a:pt x="71125" y="29860"/>
                    <a:pt x="71125" y="89577"/>
                  </a:cubicBezTo>
                  <a:cubicBezTo>
                    <a:pt x="71125" y="149296"/>
                    <a:pt x="59419" y="179155"/>
                    <a:pt x="36010" y="179155"/>
                  </a:cubicBezTo>
                  <a:cubicBezTo>
                    <a:pt x="12002" y="179155"/>
                    <a:pt x="0" y="150193"/>
                    <a:pt x="0" y="92265"/>
                  </a:cubicBezTo>
                  <a:cubicBezTo>
                    <a:pt x="0" y="30755"/>
                    <a:pt x="12242" y="0"/>
                    <a:pt x="3672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sp>
          <p:nvSpPr>
            <p:cNvPr id="235" name="Freeform: Shape 458">
              <a:extLst>
                <a:ext uri="{FF2B5EF4-FFF2-40B4-BE49-F238E27FC236}">
                  <a16:creationId xmlns:a16="http://schemas.microsoft.com/office/drawing/2014/main" id="{3C1CF1B8-4C38-F048-BD39-D3360C5AD38C}"/>
                </a:ext>
              </a:extLst>
            </p:cNvPr>
            <p:cNvSpPr/>
            <p:nvPr/>
          </p:nvSpPr>
          <p:spPr bwMode="auto">
            <a:xfrm>
              <a:off x="6831283" y="4332602"/>
              <a:ext cx="42277" cy="148415"/>
            </a:xfrm>
            <a:custGeom>
              <a:avLst/>
              <a:gdLst>
                <a:gd name="connsiteX0" fmla="*/ 42277 w 42277"/>
                <a:gd name="connsiteY0" fmla="*/ 0 h 148415"/>
                <a:gd name="connsiteX1" fmla="*/ 42277 w 42277"/>
                <a:gd name="connsiteY1" fmla="*/ 148415 h 148415"/>
                <a:gd name="connsiteX2" fmla="*/ 11161 w 42277"/>
                <a:gd name="connsiteY2" fmla="*/ 63400 h 148415"/>
                <a:gd name="connsiteX3" fmla="*/ 0 w 42277"/>
                <a:gd name="connsiteY3" fmla="*/ 19994 h 148415"/>
                <a:gd name="connsiteX4" fmla="*/ 2863 w 42277"/>
                <a:gd name="connsiteY4" fmla="*/ 19439 h 148415"/>
                <a:gd name="connsiteX5" fmla="*/ 17733 w 42277"/>
                <a:gd name="connsiteY5" fmla="*/ 14422 h 148415"/>
                <a:gd name="connsiteX6" fmla="*/ 31259 w 42277"/>
                <a:gd name="connsiteY6" fmla="*/ 7794 h 148415"/>
                <a:gd name="connsiteX7" fmla="*/ 42277 w 42277"/>
                <a:gd name="connsiteY7" fmla="*/ 0 h 14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277" h="148415">
                  <a:moveTo>
                    <a:pt x="42277" y="0"/>
                  </a:moveTo>
                  <a:lnTo>
                    <a:pt x="42277" y="148415"/>
                  </a:lnTo>
                  <a:lnTo>
                    <a:pt x="11161" y="63400"/>
                  </a:lnTo>
                  <a:lnTo>
                    <a:pt x="0" y="19994"/>
                  </a:lnTo>
                  <a:lnTo>
                    <a:pt x="2863" y="19439"/>
                  </a:lnTo>
                  <a:cubicBezTo>
                    <a:pt x="7998" y="18064"/>
                    <a:pt x="12955" y="16393"/>
                    <a:pt x="17733" y="14422"/>
                  </a:cubicBezTo>
                  <a:cubicBezTo>
                    <a:pt x="22510" y="12451"/>
                    <a:pt x="27019" y="10242"/>
                    <a:pt x="31259" y="7794"/>
                  </a:cubicBezTo>
                  <a:cubicBezTo>
                    <a:pt x="35499" y="5345"/>
                    <a:pt x="39171" y="2748"/>
                    <a:pt x="42277" y="0"/>
                  </a:cubicBezTo>
                  <a:close/>
                </a:path>
              </a:pathLst>
            </a:cu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sp>
        <p:nvSpPr>
          <p:cNvPr id="236" name="TextBox 479">
            <a:extLst>
              <a:ext uri="{FF2B5EF4-FFF2-40B4-BE49-F238E27FC236}">
                <a16:creationId xmlns:a16="http://schemas.microsoft.com/office/drawing/2014/main" id="{68C734F4-2D00-5D46-AAEB-796E2FB027A1}"/>
              </a:ext>
            </a:extLst>
          </p:cNvPr>
          <p:cNvSpPr txBox="1"/>
          <p:nvPr/>
        </p:nvSpPr>
        <p:spPr>
          <a:xfrm>
            <a:off x="8260496" y="1314496"/>
            <a:ext cx="822960" cy="332399"/>
          </a:xfrm>
          <a:prstGeom prst="rect">
            <a:avLst/>
          </a:prstGeom>
          <a:noFill/>
        </p:spPr>
        <p:txBody>
          <a:bodyPr wrap="square" lIns="0" tIns="0" rIns="0" bIns="0" rtlCol="0" anchor="b" anchorCtr="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Segoe UI Semibold"/>
                <a:ea typeface="+mn-ea"/>
                <a:cs typeface="+mn-cs"/>
              </a:rPr>
              <a:t>2025</a:t>
            </a:r>
          </a:p>
        </p:txBody>
      </p:sp>
      <p:sp>
        <p:nvSpPr>
          <p:cNvPr id="237" name="TextBox 480">
            <a:extLst>
              <a:ext uri="{FF2B5EF4-FFF2-40B4-BE49-F238E27FC236}">
                <a16:creationId xmlns:a16="http://schemas.microsoft.com/office/drawing/2014/main" id="{40D9281E-A664-C749-B747-4EC3734AA6CE}"/>
              </a:ext>
            </a:extLst>
          </p:cNvPr>
          <p:cNvSpPr txBox="1"/>
          <p:nvPr/>
        </p:nvSpPr>
        <p:spPr>
          <a:xfrm>
            <a:off x="2958299" y="1815731"/>
            <a:ext cx="822960" cy="332399"/>
          </a:xfrm>
          <a:prstGeom prst="rect">
            <a:avLst/>
          </a:prstGeom>
          <a:noFill/>
        </p:spPr>
        <p:txBody>
          <a:bodyPr wrap="square" lIns="0" tIns="0" rIns="0" bIns="0" rtlCol="0" anchor="b" anchorCtr="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Segoe UI Semibold"/>
                <a:ea typeface="+mn-ea"/>
                <a:cs typeface="+mn-cs"/>
              </a:rPr>
              <a:t>2020</a:t>
            </a:r>
          </a:p>
        </p:txBody>
      </p:sp>
      <p:sp>
        <p:nvSpPr>
          <p:cNvPr id="238" name="Freeform: Shape 184">
            <a:extLst>
              <a:ext uri="{FF2B5EF4-FFF2-40B4-BE49-F238E27FC236}">
                <a16:creationId xmlns:a16="http://schemas.microsoft.com/office/drawing/2014/main" id="{034543EC-9EED-794A-ACF3-0CC47632E175}"/>
              </a:ext>
            </a:extLst>
          </p:cNvPr>
          <p:cNvSpPr/>
          <p:nvPr/>
        </p:nvSpPr>
        <p:spPr bwMode="auto">
          <a:xfrm>
            <a:off x="2439380" y="3740578"/>
            <a:ext cx="1811962" cy="591335"/>
          </a:xfrm>
          <a:custGeom>
            <a:avLst/>
            <a:gdLst>
              <a:gd name="connsiteX0" fmla="*/ 0 w 1811962"/>
              <a:gd name="connsiteY0" fmla="*/ 0 h 591335"/>
              <a:gd name="connsiteX1" fmla="*/ 1811962 w 1811962"/>
              <a:gd name="connsiteY1" fmla="*/ 0 h 591335"/>
              <a:gd name="connsiteX2" fmla="*/ 1776764 w 1811962"/>
              <a:gd name="connsiteY2" fmla="*/ 73067 h 591335"/>
              <a:gd name="connsiteX3" fmla="*/ 905981 w 1811962"/>
              <a:gd name="connsiteY3" fmla="*/ 591335 h 591335"/>
              <a:gd name="connsiteX4" fmla="*/ 35198 w 1811962"/>
              <a:gd name="connsiteY4" fmla="*/ 73067 h 591335"/>
              <a:gd name="connsiteX5" fmla="*/ 0 w 1811962"/>
              <a:gd name="connsiteY5" fmla="*/ 0 h 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1962" h="591335">
                <a:moveTo>
                  <a:pt x="0" y="0"/>
                </a:moveTo>
                <a:lnTo>
                  <a:pt x="1811962" y="0"/>
                </a:lnTo>
                <a:lnTo>
                  <a:pt x="1776764" y="73067"/>
                </a:lnTo>
                <a:cubicBezTo>
                  <a:pt x="1609067" y="381771"/>
                  <a:pt x="1281997" y="591335"/>
                  <a:pt x="905981" y="591335"/>
                </a:cubicBezTo>
                <a:cubicBezTo>
                  <a:pt x="529966" y="591335"/>
                  <a:pt x="202896" y="381771"/>
                  <a:pt x="35198" y="73067"/>
                </a:cubicBez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100" normalizeH="0" baseline="0" noProof="0">
              <a:ln>
                <a:noFill/>
              </a:ln>
              <a:gradFill>
                <a:gsLst>
                  <a:gs pos="20000">
                    <a:prstClr val="black"/>
                  </a:gs>
                  <a:gs pos="50000">
                    <a:prstClr val="black"/>
                  </a:gs>
                </a:gsLst>
                <a:lin ang="18900000" scaled="1"/>
              </a:gradFill>
              <a:effectLst/>
              <a:uLnTx/>
              <a:uFillTx/>
              <a:latin typeface="Segoe UI Semibold"/>
              <a:ea typeface="+mn-ea"/>
              <a:cs typeface="Segoe UI" pitchFamily="34" charset="0"/>
            </a:endParaRPr>
          </a:p>
        </p:txBody>
      </p:sp>
      <p:grpSp>
        <p:nvGrpSpPr>
          <p:cNvPr id="239" name="Group 4">
            <a:extLst>
              <a:ext uri="{FF2B5EF4-FFF2-40B4-BE49-F238E27FC236}">
                <a16:creationId xmlns:a16="http://schemas.microsoft.com/office/drawing/2014/main" id="{A66F59DF-AA03-2B4D-ACF7-FD2ED2F07E47}"/>
              </a:ext>
            </a:extLst>
          </p:cNvPr>
          <p:cNvGrpSpPr>
            <a:grpSpLocks noChangeAspect="1"/>
          </p:cNvGrpSpPr>
          <p:nvPr/>
        </p:nvGrpSpPr>
        <p:grpSpPr bwMode="auto">
          <a:xfrm>
            <a:off x="3185507" y="3868225"/>
            <a:ext cx="319707" cy="319704"/>
            <a:chOff x="4616" y="999"/>
            <a:chExt cx="312" cy="312"/>
          </a:xfrm>
        </p:grpSpPr>
        <p:sp>
          <p:nvSpPr>
            <p:cNvPr id="240" name="Freeform 5">
              <a:extLst>
                <a:ext uri="{FF2B5EF4-FFF2-40B4-BE49-F238E27FC236}">
                  <a16:creationId xmlns:a16="http://schemas.microsoft.com/office/drawing/2014/main" id="{7585760D-2EE5-B942-B485-14B781BF3F9C}"/>
                </a:ext>
              </a:extLst>
            </p:cNvPr>
            <p:cNvSpPr>
              <a:spLocks/>
            </p:cNvSpPr>
            <p:nvPr/>
          </p:nvSpPr>
          <p:spPr bwMode="auto">
            <a:xfrm>
              <a:off x="4780" y="1163"/>
              <a:ext cx="148" cy="148"/>
            </a:xfrm>
            <a:custGeom>
              <a:avLst/>
              <a:gdLst>
                <a:gd name="T0" fmla="*/ 148 w 148"/>
                <a:gd name="T1" fmla="*/ 127 h 148"/>
                <a:gd name="T2" fmla="*/ 127 w 148"/>
                <a:gd name="T3" fmla="*/ 148 h 148"/>
                <a:gd name="T4" fmla="*/ 52 w 148"/>
                <a:gd name="T5" fmla="*/ 73 h 148"/>
                <a:gd name="T6" fmla="*/ 0 w 148"/>
                <a:gd name="T7" fmla="*/ 21 h 148"/>
                <a:gd name="T8" fmla="*/ 21 w 148"/>
                <a:gd name="T9" fmla="*/ 0 h 148"/>
                <a:gd name="T10" fmla="*/ 148 w 148"/>
                <a:gd name="T11" fmla="*/ 127 h 148"/>
              </a:gdLst>
              <a:ahLst/>
              <a:cxnLst>
                <a:cxn ang="0">
                  <a:pos x="T0" y="T1"/>
                </a:cxn>
                <a:cxn ang="0">
                  <a:pos x="T2" y="T3"/>
                </a:cxn>
                <a:cxn ang="0">
                  <a:pos x="T4" y="T5"/>
                </a:cxn>
                <a:cxn ang="0">
                  <a:pos x="T6" y="T7"/>
                </a:cxn>
                <a:cxn ang="0">
                  <a:pos x="T8" y="T9"/>
                </a:cxn>
                <a:cxn ang="0">
                  <a:pos x="T10" y="T11"/>
                </a:cxn>
              </a:cxnLst>
              <a:rect l="0" t="0" r="r" b="b"/>
              <a:pathLst>
                <a:path w="148" h="148">
                  <a:moveTo>
                    <a:pt x="148" y="127"/>
                  </a:moveTo>
                  <a:lnTo>
                    <a:pt x="127" y="148"/>
                  </a:lnTo>
                  <a:lnTo>
                    <a:pt x="52" y="73"/>
                  </a:lnTo>
                  <a:lnTo>
                    <a:pt x="0" y="21"/>
                  </a:lnTo>
                  <a:lnTo>
                    <a:pt x="21" y="0"/>
                  </a:lnTo>
                  <a:lnTo>
                    <a:pt x="148"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41" name="Freeform 6">
              <a:extLst>
                <a:ext uri="{FF2B5EF4-FFF2-40B4-BE49-F238E27FC236}">
                  <a16:creationId xmlns:a16="http://schemas.microsoft.com/office/drawing/2014/main" id="{49C5ECD3-336E-5642-B976-0AE18FCBC66F}"/>
                </a:ext>
              </a:extLst>
            </p:cNvPr>
            <p:cNvSpPr>
              <a:spLocks noEditPoints="1"/>
            </p:cNvSpPr>
            <p:nvPr/>
          </p:nvSpPr>
          <p:spPr bwMode="auto">
            <a:xfrm>
              <a:off x="4616" y="999"/>
              <a:ext cx="215" cy="215"/>
            </a:xfrm>
            <a:custGeom>
              <a:avLst/>
              <a:gdLst>
                <a:gd name="T0" fmla="*/ 469 w 938"/>
                <a:gd name="T1" fmla="*/ 0 h 939"/>
                <a:gd name="T2" fmla="*/ 0 w 938"/>
                <a:gd name="T3" fmla="*/ 470 h 939"/>
                <a:gd name="T4" fmla="*/ 469 w 938"/>
                <a:gd name="T5" fmla="*/ 939 h 939"/>
                <a:gd name="T6" fmla="*/ 938 w 938"/>
                <a:gd name="T7" fmla="*/ 470 h 939"/>
                <a:gd name="T8" fmla="*/ 469 w 938"/>
                <a:gd name="T9" fmla="*/ 0 h 939"/>
                <a:gd name="T10" fmla="*/ 469 w 938"/>
                <a:gd name="T11" fmla="*/ 811 h 939"/>
                <a:gd name="T12" fmla="*/ 128 w 938"/>
                <a:gd name="T13" fmla="*/ 470 h 939"/>
                <a:gd name="T14" fmla="*/ 469 w 938"/>
                <a:gd name="T15" fmla="*/ 128 h 939"/>
                <a:gd name="T16" fmla="*/ 810 w 938"/>
                <a:gd name="T17" fmla="*/ 470 h 939"/>
                <a:gd name="T18" fmla="*/ 469 w 938"/>
                <a:gd name="T19" fmla="*/ 811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 h="939">
                  <a:moveTo>
                    <a:pt x="469" y="0"/>
                  </a:moveTo>
                  <a:cubicBezTo>
                    <a:pt x="210" y="0"/>
                    <a:pt x="0" y="210"/>
                    <a:pt x="0" y="470"/>
                  </a:cubicBezTo>
                  <a:cubicBezTo>
                    <a:pt x="0" y="729"/>
                    <a:pt x="210" y="939"/>
                    <a:pt x="469" y="939"/>
                  </a:cubicBezTo>
                  <a:cubicBezTo>
                    <a:pt x="728" y="939"/>
                    <a:pt x="938" y="729"/>
                    <a:pt x="938" y="470"/>
                  </a:cubicBezTo>
                  <a:cubicBezTo>
                    <a:pt x="938" y="210"/>
                    <a:pt x="728" y="0"/>
                    <a:pt x="469" y="0"/>
                  </a:cubicBezTo>
                  <a:close/>
                  <a:moveTo>
                    <a:pt x="469" y="811"/>
                  </a:moveTo>
                  <a:cubicBezTo>
                    <a:pt x="280" y="811"/>
                    <a:pt x="128" y="658"/>
                    <a:pt x="128" y="470"/>
                  </a:cubicBezTo>
                  <a:cubicBezTo>
                    <a:pt x="128" y="281"/>
                    <a:pt x="280" y="128"/>
                    <a:pt x="469" y="128"/>
                  </a:cubicBezTo>
                  <a:cubicBezTo>
                    <a:pt x="658" y="128"/>
                    <a:pt x="810" y="281"/>
                    <a:pt x="810" y="470"/>
                  </a:cubicBezTo>
                  <a:cubicBezTo>
                    <a:pt x="810" y="658"/>
                    <a:pt x="658" y="811"/>
                    <a:pt x="469" y="8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42" name="Rectangle 7">
              <a:extLst>
                <a:ext uri="{FF2B5EF4-FFF2-40B4-BE49-F238E27FC236}">
                  <a16:creationId xmlns:a16="http://schemas.microsoft.com/office/drawing/2014/main" id="{A9A26B73-A2B3-B949-A41B-199D559B7E42}"/>
                </a:ext>
              </a:extLst>
            </p:cNvPr>
            <p:cNvSpPr>
              <a:spLocks noChangeArrowheads="1"/>
            </p:cNvSpPr>
            <p:nvPr/>
          </p:nvSpPr>
          <p:spPr bwMode="auto">
            <a:xfrm>
              <a:off x="4742" y="1107"/>
              <a:ext cx="20" cy="4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43" name="Rectangle 8">
              <a:extLst>
                <a:ext uri="{FF2B5EF4-FFF2-40B4-BE49-F238E27FC236}">
                  <a16:creationId xmlns:a16="http://schemas.microsoft.com/office/drawing/2014/main" id="{7EE8ED98-7A68-7143-B1C1-A66B2FBF990E}"/>
                </a:ext>
              </a:extLst>
            </p:cNvPr>
            <p:cNvSpPr>
              <a:spLocks noChangeArrowheads="1"/>
            </p:cNvSpPr>
            <p:nvPr/>
          </p:nvSpPr>
          <p:spPr bwMode="auto">
            <a:xfrm>
              <a:off x="4713" y="1077"/>
              <a:ext cx="19" cy="7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44" name="Rectangle 9">
              <a:extLst>
                <a:ext uri="{FF2B5EF4-FFF2-40B4-BE49-F238E27FC236}">
                  <a16:creationId xmlns:a16="http://schemas.microsoft.com/office/drawing/2014/main" id="{124E3890-231B-074C-97D7-CF304421BA70}"/>
                </a:ext>
              </a:extLst>
            </p:cNvPr>
            <p:cNvSpPr>
              <a:spLocks noChangeArrowheads="1"/>
            </p:cNvSpPr>
            <p:nvPr/>
          </p:nvSpPr>
          <p:spPr bwMode="auto">
            <a:xfrm>
              <a:off x="4684" y="1058"/>
              <a:ext cx="19" cy="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grpSp>
        <p:nvGrpSpPr>
          <p:cNvPr id="245" name="Group 3">
            <a:extLst>
              <a:ext uri="{FF2B5EF4-FFF2-40B4-BE49-F238E27FC236}">
                <a16:creationId xmlns:a16="http://schemas.microsoft.com/office/drawing/2014/main" id="{F5B95586-746F-044E-910D-769FD648274C}"/>
              </a:ext>
            </a:extLst>
          </p:cNvPr>
          <p:cNvGrpSpPr/>
          <p:nvPr/>
        </p:nvGrpSpPr>
        <p:grpSpPr>
          <a:xfrm>
            <a:off x="1478333" y="5066911"/>
            <a:ext cx="4354657" cy="1107996"/>
            <a:chOff x="1478333" y="5066911"/>
            <a:chExt cx="4354657" cy="1107996"/>
          </a:xfrm>
        </p:grpSpPr>
        <p:sp>
          <p:nvSpPr>
            <p:cNvPr id="246" name="Rectangle 476">
              <a:extLst>
                <a:ext uri="{FF2B5EF4-FFF2-40B4-BE49-F238E27FC236}">
                  <a16:creationId xmlns:a16="http://schemas.microsoft.com/office/drawing/2014/main" id="{A512818D-88AA-8141-9906-DE820DAC8CA0}"/>
                </a:ext>
              </a:extLst>
            </p:cNvPr>
            <p:cNvSpPr/>
            <p:nvPr/>
          </p:nvSpPr>
          <p:spPr bwMode="auto">
            <a:xfrm>
              <a:off x="1478333" y="5066911"/>
              <a:ext cx="1811429" cy="110799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44</a:t>
              </a:r>
              <a:r>
                <a:rPr kumimoji="0" lang="en-US" sz="36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ZB</a:t>
              </a:r>
              <a:endPar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endParaRPr>
            </a:p>
          </p:txBody>
        </p:sp>
        <p:sp>
          <p:nvSpPr>
            <p:cNvPr id="247" name="TextBox 477">
              <a:extLst>
                <a:ext uri="{FF2B5EF4-FFF2-40B4-BE49-F238E27FC236}">
                  <a16:creationId xmlns:a16="http://schemas.microsoft.com/office/drawing/2014/main" id="{2F5D6424-2D11-1D48-BFDD-390E426DB38B}"/>
                </a:ext>
              </a:extLst>
            </p:cNvPr>
            <p:cNvSpPr txBox="1"/>
            <p:nvPr/>
          </p:nvSpPr>
          <p:spPr>
            <a:xfrm>
              <a:off x="3491644" y="5482410"/>
              <a:ext cx="2341346" cy="553998"/>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Segoe UI Semibold"/>
                  <a:ea typeface="+mn-ea"/>
                  <a:cs typeface="+mn-cs"/>
                </a:rPr>
                <a:t>Data collected worldwide</a:t>
              </a:r>
            </a:p>
          </p:txBody>
        </p:sp>
      </p:grpSp>
      <p:grpSp>
        <p:nvGrpSpPr>
          <p:cNvPr id="248" name="Group 4">
            <a:extLst>
              <a:ext uri="{FF2B5EF4-FFF2-40B4-BE49-F238E27FC236}">
                <a16:creationId xmlns:a16="http://schemas.microsoft.com/office/drawing/2014/main" id="{8DE161D9-2546-5641-BC8F-8C101B29A92D}"/>
              </a:ext>
            </a:extLst>
          </p:cNvPr>
          <p:cNvGrpSpPr/>
          <p:nvPr/>
        </p:nvGrpSpPr>
        <p:grpSpPr>
          <a:xfrm>
            <a:off x="6660085" y="5066911"/>
            <a:ext cx="5268911" cy="1107996"/>
            <a:chOff x="6660085" y="5066911"/>
            <a:chExt cx="5268911" cy="1107996"/>
          </a:xfrm>
        </p:grpSpPr>
        <p:sp>
          <p:nvSpPr>
            <p:cNvPr id="249" name="TextBox 478">
              <a:extLst>
                <a:ext uri="{FF2B5EF4-FFF2-40B4-BE49-F238E27FC236}">
                  <a16:creationId xmlns:a16="http://schemas.microsoft.com/office/drawing/2014/main" id="{37E47ECF-82F5-ED4E-BEDD-C7FFBAC0FEA5}"/>
                </a:ext>
              </a:extLst>
            </p:cNvPr>
            <p:cNvSpPr txBox="1"/>
            <p:nvPr/>
          </p:nvSpPr>
          <p:spPr>
            <a:xfrm>
              <a:off x="8941049" y="5482410"/>
              <a:ext cx="2987947" cy="553998"/>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Segoe UI Semibold"/>
                  <a:ea typeface="+mn-ea"/>
                  <a:cs typeface="+mn-cs"/>
                </a:rPr>
                <a:t>Data collected </a:t>
              </a:r>
              <a:br>
                <a:rPr kumimoji="0" lang="en-US" sz="2000" b="0" i="0" u="none" strike="noStrike" kern="1200" cap="none" spc="0" normalizeH="0" baseline="0" noProof="0">
                  <a:ln>
                    <a:noFill/>
                  </a:ln>
                  <a:effectLst/>
                  <a:uLnTx/>
                  <a:uFillTx/>
                  <a:latin typeface="Segoe UI Semibold"/>
                  <a:ea typeface="+mn-ea"/>
                  <a:cs typeface="+mn-cs"/>
                </a:rPr>
              </a:br>
              <a:r>
                <a:rPr kumimoji="0" lang="en-US" sz="2000" b="0" i="0" u="none" strike="noStrike" kern="1200" cap="none" spc="0" normalizeH="0" baseline="0" noProof="0">
                  <a:ln>
                    <a:noFill/>
                  </a:ln>
                  <a:effectLst/>
                  <a:uLnTx/>
                  <a:uFillTx/>
                  <a:latin typeface="Segoe UI Semibold"/>
                  <a:ea typeface="+mn-ea"/>
                  <a:cs typeface="+mn-cs"/>
                </a:rPr>
                <a:t>worldwide</a:t>
              </a:r>
            </a:p>
          </p:txBody>
        </p:sp>
        <p:sp>
          <p:nvSpPr>
            <p:cNvPr id="250" name="Rectangle 481">
              <a:extLst>
                <a:ext uri="{FF2B5EF4-FFF2-40B4-BE49-F238E27FC236}">
                  <a16:creationId xmlns:a16="http://schemas.microsoft.com/office/drawing/2014/main" id="{D34B69B8-808A-864C-A8D7-66F67F1363A0}"/>
                </a:ext>
              </a:extLst>
            </p:cNvPr>
            <p:cNvSpPr/>
            <p:nvPr/>
          </p:nvSpPr>
          <p:spPr bwMode="auto">
            <a:xfrm>
              <a:off x="6660085" y="5066911"/>
              <a:ext cx="2079083" cy="110799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175</a:t>
              </a:r>
              <a:r>
                <a:rPr kumimoji="0" lang="en-US" sz="36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ZB</a:t>
              </a:r>
              <a:endPar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endParaRPr>
            </a:p>
          </p:txBody>
        </p:sp>
      </p:grpSp>
      <p:grpSp>
        <p:nvGrpSpPr>
          <p:cNvPr id="251" name="Group 482">
            <a:extLst>
              <a:ext uri="{FF2B5EF4-FFF2-40B4-BE49-F238E27FC236}">
                <a16:creationId xmlns:a16="http://schemas.microsoft.com/office/drawing/2014/main" id="{C3300286-5934-9545-ABC7-2DBBD147E56B}"/>
              </a:ext>
            </a:extLst>
          </p:cNvPr>
          <p:cNvGrpSpPr/>
          <p:nvPr/>
        </p:nvGrpSpPr>
        <p:grpSpPr>
          <a:xfrm>
            <a:off x="5490582" y="1405720"/>
            <a:ext cx="1219934" cy="3835020"/>
            <a:chOff x="5490582" y="1405720"/>
            <a:chExt cx="1219934" cy="3835020"/>
          </a:xfrm>
        </p:grpSpPr>
        <p:cxnSp>
          <p:nvCxnSpPr>
            <p:cNvPr id="252" name="Straight Connector 483">
              <a:extLst>
                <a:ext uri="{FF2B5EF4-FFF2-40B4-BE49-F238E27FC236}">
                  <a16:creationId xmlns:a16="http://schemas.microsoft.com/office/drawing/2014/main" id="{E32708C9-91F8-4F4B-BC60-A6114E07ED2E}"/>
                </a:ext>
              </a:extLst>
            </p:cNvPr>
            <p:cNvCxnSpPr>
              <a:cxnSpLocks/>
            </p:cNvCxnSpPr>
            <p:nvPr/>
          </p:nvCxnSpPr>
          <p:spPr>
            <a:xfrm flipV="1">
              <a:off x="6094443" y="1405720"/>
              <a:ext cx="0" cy="383502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3" name="Group 484">
              <a:extLst>
                <a:ext uri="{FF2B5EF4-FFF2-40B4-BE49-F238E27FC236}">
                  <a16:creationId xmlns:a16="http://schemas.microsoft.com/office/drawing/2014/main" id="{A90ABB95-7030-8B49-ADA1-1A4F45821A6B}"/>
                </a:ext>
              </a:extLst>
            </p:cNvPr>
            <p:cNvGrpSpPr/>
            <p:nvPr/>
          </p:nvGrpSpPr>
          <p:grpSpPr>
            <a:xfrm>
              <a:off x="5490582" y="2638200"/>
              <a:ext cx="1219934" cy="1219934"/>
              <a:chOff x="5490582" y="2638200"/>
              <a:chExt cx="1219934" cy="1219934"/>
            </a:xfrm>
          </p:grpSpPr>
          <p:sp>
            <p:nvSpPr>
              <p:cNvPr id="254" name="Oval 485">
                <a:extLst>
                  <a:ext uri="{FF2B5EF4-FFF2-40B4-BE49-F238E27FC236}">
                    <a16:creationId xmlns:a16="http://schemas.microsoft.com/office/drawing/2014/main" id="{A8EFAD56-D8BE-7141-9505-E33EA496E7CB}"/>
                  </a:ext>
                </a:extLst>
              </p:cNvPr>
              <p:cNvSpPr/>
              <p:nvPr/>
            </p:nvSpPr>
            <p:spPr bwMode="auto">
              <a:xfrm>
                <a:off x="5490582" y="2638200"/>
                <a:ext cx="1219934" cy="1219934"/>
              </a:xfrm>
              <a:prstGeom prst="ellipse">
                <a:avLst/>
              </a:prstGeom>
              <a:solidFill>
                <a:schemeClr val="bg2"/>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5" name="Oval 486">
                <a:extLst>
                  <a:ext uri="{FF2B5EF4-FFF2-40B4-BE49-F238E27FC236}">
                    <a16:creationId xmlns:a16="http://schemas.microsoft.com/office/drawing/2014/main" id="{E9F21693-07E6-8D4C-8468-810E46FABEB7}"/>
                  </a:ext>
                </a:extLst>
              </p:cNvPr>
              <p:cNvSpPr/>
              <p:nvPr/>
            </p:nvSpPr>
            <p:spPr bwMode="auto">
              <a:xfrm>
                <a:off x="5595582" y="2743200"/>
                <a:ext cx="1009934" cy="1009934"/>
              </a:xfrm>
              <a:prstGeom prst="ellipse">
                <a:avLst/>
              </a:prstGeom>
              <a:ln w="19050">
                <a:solidFill>
                  <a:schemeClr val="bg1">
                    <a:alpha val="3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6" name="arrow" title="Icon of an arrow">
                <a:extLst>
                  <a:ext uri="{FF2B5EF4-FFF2-40B4-BE49-F238E27FC236}">
                    <a16:creationId xmlns:a16="http://schemas.microsoft.com/office/drawing/2014/main" id="{8C6FF700-0BAA-9F40-93D3-AF2928D0C53B}"/>
                  </a:ext>
                </a:extLst>
              </p:cNvPr>
              <p:cNvSpPr>
                <a:spLocks noChangeAspect="1" noEditPoints="1"/>
              </p:cNvSpPr>
              <p:nvPr/>
            </p:nvSpPr>
            <p:spPr bwMode="auto">
              <a:xfrm>
                <a:off x="5968870" y="3281516"/>
                <a:ext cx="263360" cy="243018"/>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9050" cap="sq">
                <a:solidFill>
                  <a:schemeClr val="tx1"/>
                </a:solid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882"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57" name="TextBox 488">
                <a:extLst>
                  <a:ext uri="{FF2B5EF4-FFF2-40B4-BE49-F238E27FC236}">
                    <a16:creationId xmlns:a16="http://schemas.microsoft.com/office/drawing/2014/main" id="{DB5E80CC-F100-4C4F-B462-070E7FFA781E}"/>
                  </a:ext>
                </a:extLst>
              </p:cNvPr>
              <p:cNvSpPr txBox="1"/>
              <p:nvPr/>
            </p:nvSpPr>
            <p:spPr>
              <a:xfrm>
                <a:off x="5887702" y="2890151"/>
                <a:ext cx="439356" cy="36933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Segoe UI Semibold"/>
                    <a:ea typeface="+mn-ea"/>
                    <a:cs typeface="+mn-cs"/>
                  </a:rPr>
                  <a:t>4x</a:t>
                </a:r>
                <a:endParaRPr kumimoji="0" lang="en-US" sz="2400" b="0" i="0" u="none" strike="noStrike" kern="1200" cap="none" spc="0" normalizeH="0" baseline="0" noProof="0">
                  <a:ln>
                    <a:noFill/>
                  </a:ln>
                  <a:effectLst/>
                  <a:uLnTx/>
                  <a:uFillTx/>
                  <a:latin typeface="Segoe UI"/>
                  <a:ea typeface="+mn-ea"/>
                  <a:cs typeface="+mn-cs"/>
                </a:endParaRPr>
              </a:p>
            </p:txBody>
          </p:sp>
        </p:grpSp>
      </p:grpSp>
      <p:sp>
        <p:nvSpPr>
          <p:cNvPr id="258" name="Rectangle 2">
            <a:extLst>
              <a:ext uri="{FF2B5EF4-FFF2-40B4-BE49-F238E27FC236}">
                <a16:creationId xmlns:a16="http://schemas.microsoft.com/office/drawing/2014/main" id="{21A82C8F-52C8-2446-AAC5-08FEEE351743}"/>
              </a:ext>
            </a:extLst>
          </p:cNvPr>
          <p:cNvSpPr/>
          <p:nvPr/>
        </p:nvSpPr>
        <p:spPr bwMode="auto">
          <a:xfrm>
            <a:off x="648683" y="1284895"/>
            <a:ext cx="4754544" cy="5076852"/>
          </a:xfrm>
          <a:prstGeom prst="rect">
            <a:avLst/>
          </a:prstGeom>
          <a:solidFill>
            <a:schemeClr val="bg1">
              <a:alpha val="5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9" name="Rectangle 181">
            <a:extLst>
              <a:ext uri="{FF2B5EF4-FFF2-40B4-BE49-F238E27FC236}">
                <a16:creationId xmlns:a16="http://schemas.microsoft.com/office/drawing/2014/main" id="{A9EDB86C-F2A6-BA4E-ADEF-3C1D2CB75D10}"/>
              </a:ext>
            </a:extLst>
          </p:cNvPr>
          <p:cNvSpPr/>
          <p:nvPr/>
        </p:nvSpPr>
        <p:spPr bwMode="auto">
          <a:xfrm>
            <a:off x="6797871" y="1200740"/>
            <a:ext cx="4160268" cy="5335528"/>
          </a:xfrm>
          <a:prstGeom prst="rect">
            <a:avLst/>
          </a:prstGeom>
          <a:solidFill>
            <a:schemeClr val="bg1">
              <a:alpha val="5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01817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500"/>
                                        <p:tgtEl>
                                          <p:spTgt spid="258"/>
                                        </p:tgtEl>
                                      </p:cBhvr>
                                    </p:animEffect>
                                  </p:childTnLst>
                                </p:cTn>
                              </p:par>
                              <p:par>
                                <p:cTn id="8" presetID="10" presetClass="entr" presetSubtype="0" fill="hold" nodeType="withEffect">
                                  <p:stCondLst>
                                    <p:cond delay="1500"/>
                                  </p:stCondLst>
                                  <p:childTnLst>
                                    <p:set>
                                      <p:cBhvr>
                                        <p:cTn id="9" dur="1" fill="hold">
                                          <p:stCondLst>
                                            <p:cond delay="0"/>
                                          </p:stCondLst>
                                        </p:cTn>
                                        <p:tgtEl>
                                          <p:spTgt spid="251"/>
                                        </p:tgtEl>
                                        <p:attrNameLst>
                                          <p:attrName>style.visibility</p:attrName>
                                        </p:attrNameLst>
                                      </p:cBhvr>
                                      <p:to>
                                        <p:strVal val="visible"/>
                                      </p:to>
                                    </p:set>
                                    <p:animEffect transition="in" filter="fade">
                                      <p:cBhvr>
                                        <p:cTn id="10" dur="500"/>
                                        <p:tgtEl>
                                          <p:spTgt spid="251"/>
                                        </p:tgtEl>
                                      </p:cBhvr>
                                    </p:animEffect>
                                  </p:childTnLst>
                                </p:cTn>
                              </p:par>
                              <p:par>
                                <p:cTn id="11" presetID="10" presetClass="exit" presetSubtype="0" fill="hold" grpId="0" nodeType="withEffect">
                                  <p:stCondLst>
                                    <p:cond delay="2000"/>
                                  </p:stCondLst>
                                  <p:childTnLst>
                                    <p:animEffect transition="out" filter="fade">
                                      <p:cBhvr>
                                        <p:cTn id="12" dur="500"/>
                                        <p:tgtEl>
                                          <p:spTgt spid="259"/>
                                        </p:tgtEl>
                                      </p:cBhvr>
                                    </p:animEffect>
                                    <p:set>
                                      <p:cBhvr>
                                        <p:cTn id="13" dur="1" fill="hold">
                                          <p:stCondLst>
                                            <p:cond delay="499"/>
                                          </p:stCondLst>
                                        </p:cTn>
                                        <p:tgtEl>
                                          <p:spTgt spid="2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animBg="1"/>
      <p:bldP spid="25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29E3B4-DB28-784B-9121-2F7AAE2FC14C}"/>
              </a:ext>
            </a:extLst>
          </p:cNvPr>
          <p:cNvSpPr>
            <a:spLocks noGrp="1"/>
          </p:cNvSpPr>
          <p:nvPr>
            <p:ph type="title"/>
          </p:nvPr>
        </p:nvSpPr>
        <p:spPr>
          <a:xfrm>
            <a:off x="465138" y="633413"/>
            <a:ext cx="11533187" cy="820738"/>
          </a:xfrm>
        </p:spPr>
        <p:txBody>
          <a:bodyPr/>
          <a:lstStyle/>
          <a:p>
            <a:r>
              <a:rPr lang="en-GB"/>
              <a:t>Analytics &amp; AI is the #1 investment for business leaders, </a:t>
            </a:r>
            <a:br>
              <a:rPr lang="en-GB"/>
            </a:br>
            <a:r>
              <a:rPr lang="en-GB"/>
              <a:t>however they struggle to maximize ROI</a:t>
            </a:r>
          </a:p>
        </p:txBody>
      </p:sp>
      <p:sp>
        <p:nvSpPr>
          <p:cNvPr id="4" name="TextBox 1">
            <a:extLst>
              <a:ext uri="{FF2B5EF4-FFF2-40B4-BE49-F238E27FC236}">
                <a16:creationId xmlns:a16="http://schemas.microsoft.com/office/drawing/2014/main" id="{B5A558EB-065A-0740-B099-521DDE9EA723}"/>
              </a:ext>
            </a:extLst>
          </p:cNvPr>
          <p:cNvSpPr txBox="1"/>
          <p:nvPr/>
        </p:nvSpPr>
        <p:spPr>
          <a:xfrm>
            <a:off x="434975" y="6314250"/>
            <a:ext cx="8334609" cy="12465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225"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srgbClr val="75757A">
                    <a:lumMod val="60000"/>
                    <a:lumOff val="40000"/>
                  </a:srgbClr>
                </a:solidFill>
                <a:effectLst/>
                <a:uLnTx/>
                <a:uFillTx/>
                <a:latin typeface="Segoe UI"/>
                <a:ea typeface="+mn-ea"/>
                <a:cs typeface="+mn-cs"/>
              </a:rPr>
              <a:t>* Harvard Business Review (2019), Understanding why analytics strategies fall short for some, but not for others</a:t>
            </a:r>
            <a:endParaRPr kumimoji="0" lang="en-US" sz="900" b="0" i="0" u="none" strike="noStrike" kern="1200" cap="none" spc="0" normalizeH="0" baseline="0" noProof="0">
              <a:ln>
                <a:noFill/>
              </a:ln>
              <a:solidFill>
                <a:srgbClr val="75757A">
                  <a:lumMod val="60000"/>
                  <a:lumOff val="40000"/>
                </a:srgbClr>
              </a:solidFill>
              <a:effectLst/>
              <a:uLnTx/>
              <a:uFillTx/>
              <a:latin typeface="Segoe UI"/>
              <a:ea typeface="+mn-ea"/>
              <a:cs typeface="Segoe UI"/>
            </a:endParaRPr>
          </a:p>
        </p:txBody>
      </p:sp>
      <p:cxnSp>
        <p:nvCxnSpPr>
          <p:cNvPr id="5" name="Straight Connector 15">
            <a:extLst>
              <a:ext uri="{FF2B5EF4-FFF2-40B4-BE49-F238E27FC236}">
                <a16:creationId xmlns:a16="http://schemas.microsoft.com/office/drawing/2014/main" id="{46CD75A0-7FAF-2B4C-9C87-5CE10159F3A7}"/>
              </a:ext>
            </a:extLst>
          </p:cNvPr>
          <p:cNvCxnSpPr>
            <a:cxnSpLocks/>
          </p:cNvCxnSpPr>
          <p:nvPr/>
        </p:nvCxnSpPr>
        <p:spPr>
          <a:xfrm>
            <a:off x="6096000" y="1892968"/>
            <a:ext cx="0" cy="3898232"/>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Rectangle 8">
            <a:extLst>
              <a:ext uri="{FF2B5EF4-FFF2-40B4-BE49-F238E27FC236}">
                <a16:creationId xmlns:a16="http://schemas.microsoft.com/office/drawing/2014/main" id="{8DE362AA-F776-EE47-BF4A-EF1F00C1320A}"/>
              </a:ext>
            </a:extLst>
          </p:cNvPr>
          <p:cNvSpPr/>
          <p:nvPr/>
        </p:nvSpPr>
        <p:spPr bwMode="auto">
          <a:xfrm>
            <a:off x="1323182" y="4575591"/>
            <a:ext cx="1925636" cy="110799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80%</a:t>
            </a:r>
          </a:p>
        </p:txBody>
      </p:sp>
      <p:sp>
        <p:nvSpPr>
          <p:cNvPr id="7" name="TextBox 11">
            <a:extLst>
              <a:ext uri="{FF2B5EF4-FFF2-40B4-BE49-F238E27FC236}">
                <a16:creationId xmlns:a16="http://schemas.microsoft.com/office/drawing/2014/main" id="{B5539BD8-F436-CA49-ADF6-B52A8EBAA926}"/>
              </a:ext>
            </a:extLst>
          </p:cNvPr>
          <p:cNvSpPr txBox="1"/>
          <p:nvPr/>
        </p:nvSpPr>
        <p:spPr>
          <a:xfrm>
            <a:off x="3286927" y="4714091"/>
            <a:ext cx="2341346" cy="83099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Segoe UI Semibold"/>
                <a:ea typeface="+mn-ea"/>
                <a:cs typeface="+mn-cs"/>
              </a:rPr>
              <a:t>report struggling </a:t>
            </a:r>
            <a:br>
              <a:rPr kumimoji="0" lang="en-US" sz="2000" b="0" i="0" u="none" strike="noStrike" kern="1200" cap="none" spc="0" normalizeH="0" baseline="0" noProof="0">
                <a:ln>
                  <a:noFill/>
                </a:ln>
                <a:effectLst/>
                <a:uLnTx/>
                <a:uFillTx/>
                <a:latin typeface="Segoe UI Semibold"/>
                <a:ea typeface="+mn-ea"/>
                <a:cs typeface="+mn-cs"/>
              </a:rPr>
            </a:br>
            <a:r>
              <a:rPr kumimoji="0" lang="en-US" sz="2000" b="0" i="0" u="none" strike="noStrike" kern="1200" cap="none" spc="0" normalizeH="0" baseline="0" noProof="0">
                <a:ln>
                  <a:noFill/>
                </a:ln>
                <a:effectLst/>
                <a:uLnTx/>
                <a:uFillTx/>
                <a:latin typeface="Segoe UI Semibold"/>
                <a:ea typeface="+mn-ea"/>
                <a:cs typeface="+mn-cs"/>
              </a:rPr>
              <a:t>to become mature users of data*</a:t>
            </a:r>
          </a:p>
        </p:txBody>
      </p:sp>
      <p:sp>
        <p:nvSpPr>
          <p:cNvPr id="8" name="Rectangle 61">
            <a:extLst>
              <a:ext uri="{FF2B5EF4-FFF2-40B4-BE49-F238E27FC236}">
                <a16:creationId xmlns:a16="http://schemas.microsoft.com/office/drawing/2014/main" id="{9D3CCC5D-1496-874B-A925-C442848FAEC8}"/>
              </a:ext>
            </a:extLst>
          </p:cNvPr>
          <p:cNvSpPr/>
          <p:nvPr/>
        </p:nvSpPr>
        <p:spPr bwMode="auto">
          <a:xfrm>
            <a:off x="6649758" y="4575591"/>
            <a:ext cx="1925636" cy="110799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72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55%</a:t>
            </a:r>
          </a:p>
        </p:txBody>
      </p:sp>
      <p:sp>
        <p:nvSpPr>
          <p:cNvPr id="9" name="TextBox 62">
            <a:extLst>
              <a:ext uri="{FF2B5EF4-FFF2-40B4-BE49-F238E27FC236}">
                <a16:creationId xmlns:a16="http://schemas.microsoft.com/office/drawing/2014/main" id="{3AB07359-89C8-9E4D-8F6C-BA2A784494E2}"/>
              </a:ext>
            </a:extLst>
          </p:cNvPr>
          <p:cNvSpPr txBox="1"/>
          <p:nvPr/>
        </p:nvSpPr>
        <p:spPr>
          <a:xfrm>
            <a:off x="8613502" y="4714091"/>
            <a:ext cx="2987947" cy="83099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Segoe UI Semibold"/>
                <a:ea typeface="+mn-ea"/>
                <a:cs typeface="+mn-cs"/>
              </a:rPr>
              <a:t>report data silos and data management difficulties as roadblocks*</a:t>
            </a:r>
          </a:p>
        </p:txBody>
      </p:sp>
      <p:grpSp>
        <p:nvGrpSpPr>
          <p:cNvPr id="10" name="Group 63">
            <a:extLst>
              <a:ext uri="{FF2B5EF4-FFF2-40B4-BE49-F238E27FC236}">
                <a16:creationId xmlns:a16="http://schemas.microsoft.com/office/drawing/2014/main" id="{6834D694-844F-9E47-ABCA-55CABF351400}"/>
              </a:ext>
            </a:extLst>
          </p:cNvPr>
          <p:cNvGrpSpPr/>
          <p:nvPr/>
        </p:nvGrpSpPr>
        <p:grpSpPr>
          <a:xfrm>
            <a:off x="6902700" y="2428476"/>
            <a:ext cx="925275" cy="1230614"/>
            <a:chOff x="-1789910" y="3121145"/>
            <a:chExt cx="1336283" cy="1777256"/>
          </a:xfrm>
          <a:effectLst/>
        </p:grpSpPr>
        <p:sp>
          <p:nvSpPr>
            <p:cNvPr id="11" name="Cylinder 78">
              <a:extLst>
                <a:ext uri="{FF2B5EF4-FFF2-40B4-BE49-F238E27FC236}">
                  <a16:creationId xmlns:a16="http://schemas.microsoft.com/office/drawing/2014/main" id="{763C0561-91C4-3540-BF90-77B99F2F2306}"/>
                </a:ext>
              </a:extLst>
            </p:cNvPr>
            <p:cNvSpPr/>
            <p:nvPr/>
          </p:nvSpPr>
          <p:spPr bwMode="auto">
            <a:xfrm>
              <a:off x="-1789910" y="3121145"/>
              <a:ext cx="1336283" cy="1777256"/>
            </a:xfrm>
            <a:prstGeom prst="can">
              <a:avLst/>
            </a:prstGeom>
            <a:gradFill>
              <a:gsLst>
                <a:gs pos="17000">
                  <a:srgbClr val="243A5E"/>
                </a:gs>
                <a:gs pos="100000">
                  <a:srgbClr val="0078D4"/>
                </a:gs>
              </a:gsLst>
              <a:lin ang="189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nvGrpSpPr>
            <p:cNvPr id="12" name="Group 79">
              <a:extLst>
                <a:ext uri="{FF2B5EF4-FFF2-40B4-BE49-F238E27FC236}">
                  <a16:creationId xmlns:a16="http://schemas.microsoft.com/office/drawing/2014/main" id="{EC38938E-653A-5F4A-93E8-FA13D13B7CF3}"/>
                </a:ext>
              </a:extLst>
            </p:cNvPr>
            <p:cNvGrpSpPr/>
            <p:nvPr/>
          </p:nvGrpSpPr>
          <p:grpSpPr>
            <a:xfrm>
              <a:off x="-1789910" y="3121145"/>
              <a:ext cx="1336283" cy="331668"/>
              <a:chOff x="-2821113" y="2713993"/>
              <a:chExt cx="676841" cy="244902"/>
            </a:xfrm>
          </p:grpSpPr>
          <p:sp>
            <p:nvSpPr>
              <p:cNvPr id="13" name="Freeform: Shape 80">
                <a:extLst>
                  <a:ext uri="{FF2B5EF4-FFF2-40B4-BE49-F238E27FC236}">
                    <a16:creationId xmlns:a16="http://schemas.microsoft.com/office/drawing/2014/main" id="{09AE0C73-8C91-D648-8D35-39FF50983E88}"/>
                  </a:ext>
                </a:extLst>
              </p:cNvPr>
              <p:cNvSpPr/>
              <p:nvPr/>
            </p:nvSpPr>
            <p:spPr>
              <a:xfrm>
                <a:off x="-2821113" y="2713993"/>
                <a:ext cx="676841" cy="244902"/>
              </a:xfrm>
              <a:custGeom>
                <a:avLst/>
                <a:gdLst>
                  <a:gd name="connsiteX0" fmla="*/ 676842 w 676841"/>
                  <a:gd name="connsiteY0" fmla="*/ 122451 h 244902"/>
                  <a:gd name="connsiteX1" fmla="*/ 338421 w 676841"/>
                  <a:gd name="connsiteY1" fmla="*/ 244902 h 244902"/>
                  <a:gd name="connsiteX2" fmla="*/ 0 w 676841"/>
                  <a:gd name="connsiteY2" fmla="*/ 122451 h 244902"/>
                  <a:gd name="connsiteX3" fmla="*/ 338421 w 676841"/>
                  <a:gd name="connsiteY3" fmla="*/ 0 h 244902"/>
                  <a:gd name="connsiteX4" fmla="*/ 676842 w 676841"/>
                  <a:gd name="connsiteY4" fmla="*/ 122451 h 24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841" h="244902">
                    <a:moveTo>
                      <a:pt x="676842" y="122451"/>
                    </a:moveTo>
                    <a:cubicBezTo>
                      <a:pt x="676842" y="190584"/>
                      <a:pt x="525271" y="244902"/>
                      <a:pt x="338421" y="244902"/>
                    </a:cubicBezTo>
                    <a:cubicBezTo>
                      <a:pt x="151571" y="244902"/>
                      <a:pt x="0" y="192077"/>
                      <a:pt x="0" y="122451"/>
                    </a:cubicBezTo>
                    <a:cubicBezTo>
                      <a:pt x="0" y="52732"/>
                      <a:pt x="151571" y="0"/>
                      <a:pt x="338421" y="0"/>
                    </a:cubicBezTo>
                    <a:cubicBezTo>
                      <a:pt x="525271" y="0"/>
                      <a:pt x="676842" y="52826"/>
                      <a:pt x="676842" y="122451"/>
                    </a:cubicBezTo>
                  </a:path>
                </a:pathLst>
              </a:custGeom>
              <a:solidFill>
                <a:srgbClr val="E8E8E8"/>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Shape 81">
                <a:extLst>
                  <a:ext uri="{FF2B5EF4-FFF2-40B4-BE49-F238E27FC236}">
                    <a16:creationId xmlns:a16="http://schemas.microsoft.com/office/drawing/2014/main" id="{DDDA5DCC-6510-4848-A59C-086D6C44AF7C}"/>
                  </a:ext>
                </a:extLst>
              </p:cNvPr>
              <p:cNvSpPr/>
              <p:nvPr/>
            </p:nvSpPr>
            <p:spPr>
              <a:xfrm>
                <a:off x="-2742434" y="2748806"/>
                <a:ext cx="519484" cy="155770"/>
              </a:xfrm>
              <a:custGeom>
                <a:avLst/>
                <a:gdLst>
                  <a:gd name="connsiteX0" fmla="*/ 519485 w 519484"/>
                  <a:gd name="connsiteY0" fmla="*/ 77652 h 155770"/>
                  <a:gd name="connsiteX1" fmla="*/ 259742 w 519484"/>
                  <a:gd name="connsiteY1" fmla="*/ 155771 h 155770"/>
                  <a:gd name="connsiteX2" fmla="*/ 0 w 519484"/>
                  <a:gd name="connsiteY2" fmla="*/ 77652 h 155770"/>
                  <a:gd name="connsiteX3" fmla="*/ 259742 w 519484"/>
                  <a:gd name="connsiteY3" fmla="*/ 0 h 155770"/>
                  <a:gd name="connsiteX4" fmla="*/ 519485 w 519484"/>
                  <a:gd name="connsiteY4" fmla="*/ 77652 h 1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84" h="155770">
                    <a:moveTo>
                      <a:pt x="519485" y="77652"/>
                    </a:moveTo>
                    <a:cubicBezTo>
                      <a:pt x="519485" y="120958"/>
                      <a:pt x="402820" y="155771"/>
                      <a:pt x="259742" y="155771"/>
                    </a:cubicBezTo>
                    <a:cubicBezTo>
                      <a:pt x="116665" y="155771"/>
                      <a:pt x="0" y="120958"/>
                      <a:pt x="0" y="77652"/>
                    </a:cubicBezTo>
                    <a:cubicBezTo>
                      <a:pt x="0" y="34346"/>
                      <a:pt x="116665" y="0"/>
                      <a:pt x="259742" y="0"/>
                    </a:cubicBezTo>
                    <a:cubicBezTo>
                      <a:pt x="402820" y="0"/>
                      <a:pt x="519485" y="34906"/>
                      <a:pt x="519485" y="77652"/>
                    </a:cubicBezTo>
                  </a:path>
                </a:pathLst>
              </a:custGeom>
              <a:solidFill>
                <a:srgbClr val="50E6FF"/>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eform: Shape 82">
                <a:extLst>
                  <a:ext uri="{FF2B5EF4-FFF2-40B4-BE49-F238E27FC236}">
                    <a16:creationId xmlns:a16="http://schemas.microsoft.com/office/drawing/2014/main" id="{D278684E-37E9-4546-B858-62A115F6176B}"/>
                  </a:ext>
                </a:extLst>
              </p:cNvPr>
              <p:cNvSpPr/>
              <p:nvPr/>
            </p:nvSpPr>
            <p:spPr>
              <a:xfrm>
                <a:off x="-2688115" y="2845665"/>
                <a:ext cx="410846" cy="59185"/>
              </a:xfrm>
              <a:custGeom>
                <a:avLst/>
                <a:gdLst>
                  <a:gd name="connsiteX0" fmla="*/ 205423 w 410846"/>
                  <a:gd name="connsiteY0" fmla="*/ 299 h 59185"/>
                  <a:gd name="connsiteX1" fmla="*/ 0 w 410846"/>
                  <a:gd name="connsiteY1" fmla="*/ 30351 h 59185"/>
                  <a:gd name="connsiteX2" fmla="*/ 205423 w 410846"/>
                  <a:gd name="connsiteY2" fmla="*/ 58818 h 59185"/>
                  <a:gd name="connsiteX3" fmla="*/ 410846 w 410846"/>
                  <a:gd name="connsiteY3" fmla="*/ 28205 h 59185"/>
                  <a:gd name="connsiteX4" fmla="*/ 205423 w 410846"/>
                  <a:gd name="connsiteY4" fmla="*/ 299 h 59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846" h="59185">
                    <a:moveTo>
                      <a:pt x="205423" y="299"/>
                    </a:moveTo>
                    <a:cubicBezTo>
                      <a:pt x="135704" y="-1474"/>
                      <a:pt x="66266" y="8699"/>
                      <a:pt x="0" y="30351"/>
                    </a:cubicBezTo>
                    <a:cubicBezTo>
                      <a:pt x="66266" y="51631"/>
                      <a:pt x="135798" y="61245"/>
                      <a:pt x="205423" y="58818"/>
                    </a:cubicBezTo>
                    <a:cubicBezTo>
                      <a:pt x="275142" y="60871"/>
                      <a:pt x="344674" y="50511"/>
                      <a:pt x="410846" y="28205"/>
                    </a:cubicBezTo>
                    <a:cubicBezTo>
                      <a:pt x="344394" y="7579"/>
                      <a:pt x="274955" y="-1848"/>
                      <a:pt x="205423" y="299"/>
                    </a:cubicBezTo>
                    <a:close/>
                  </a:path>
                </a:pathLst>
              </a:custGeom>
              <a:solidFill>
                <a:srgbClr val="198AB3"/>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16" name="Group 85">
            <a:extLst>
              <a:ext uri="{FF2B5EF4-FFF2-40B4-BE49-F238E27FC236}">
                <a16:creationId xmlns:a16="http://schemas.microsoft.com/office/drawing/2014/main" id="{A31898FE-B989-714C-8DBD-3DC88069F81A}"/>
              </a:ext>
            </a:extLst>
          </p:cNvPr>
          <p:cNvGrpSpPr/>
          <p:nvPr/>
        </p:nvGrpSpPr>
        <p:grpSpPr>
          <a:xfrm>
            <a:off x="8674105" y="2428476"/>
            <a:ext cx="925275" cy="1230614"/>
            <a:chOff x="-1789910" y="3121145"/>
            <a:chExt cx="1336283" cy="1777256"/>
          </a:xfrm>
          <a:effectLst/>
        </p:grpSpPr>
        <p:sp>
          <p:nvSpPr>
            <p:cNvPr id="17" name="Cylinder 86">
              <a:extLst>
                <a:ext uri="{FF2B5EF4-FFF2-40B4-BE49-F238E27FC236}">
                  <a16:creationId xmlns:a16="http://schemas.microsoft.com/office/drawing/2014/main" id="{466B1035-F7D1-0F40-9D58-13A0481C28A3}"/>
                </a:ext>
              </a:extLst>
            </p:cNvPr>
            <p:cNvSpPr/>
            <p:nvPr/>
          </p:nvSpPr>
          <p:spPr bwMode="auto">
            <a:xfrm>
              <a:off x="-1789910" y="3121145"/>
              <a:ext cx="1336283" cy="1777256"/>
            </a:xfrm>
            <a:prstGeom prst="can">
              <a:avLst/>
            </a:prstGeom>
            <a:gradFill>
              <a:gsLst>
                <a:gs pos="17000">
                  <a:srgbClr val="243A5E"/>
                </a:gs>
                <a:gs pos="100000">
                  <a:srgbClr val="0078D4"/>
                </a:gs>
              </a:gsLst>
              <a:lin ang="189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nvGrpSpPr>
            <p:cNvPr id="18" name="Group 87">
              <a:extLst>
                <a:ext uri="{FF2B5EF4-FFF2-40B4-BE49-F238E27FC236}">
                  <a16:creationId xmlns:a16="http://schemas.microsoft.com/office/drawing/2014/main" id="{FBC22679-5A07-6748-B3E5-947362A475A2}"/>
                </a:ext>
              </a:extLst>
            </p:cNvPr>
            <p:cNvGrpSpPr/>
            <p:nvPr/>
          </p:nvGrpSpPr>
          <p:grpSpPr>
            <a:xfrm>
              <a:off x="-1789910" y="3121145"/>
              <a:ext cx="1336283" cy="331668"/>
              <a:chOff x="-2821113" y="2713993"/>
              <a:chExt cx="676841" cy="244902"/>
            </a:xfrm>
          </p:grpSpPr>
          <p:sp>
            <p:nvSpPr>
              <p:cNvPr id="19" name="Freeform: Shape 88">
                <a:extLst>
                  <a:ext uri="{FF2B5EF4-FFF2-40B4-BE49-F238E27FC236}">
                    <a16:creationId xmlns:a16="http://schemas.microsoft.com/office/drawing/2014/main" id="{418AAE69-B3C2-654E-A36F-27C4CC628C1F}"/>
                  </a:ext>
                </a:extLst>
              </p:cNvPr>
              <p:cNvSpPr/>
              <p:nvPr/>
            </p:nvSpPr>
            <p:spPr>
              <a:xfrm>
                <a:off x="-2821113" y="2713993"/>
                <a:ext cx="676841" cy="244902"/>
              </a:xfrm>
              <a:custGeom>
                <a:avLst/>
                <a:gdLst>
                  <a:gd name="connsiteX0" fmla="*/ 676842 w 676841"/>
                  <a:gd name="connsiteY0" fmla="*/ 122451 h 244902"/>
                  <a:gd name="connsiteX1" fmla="*/ 338421 w 676841"/>
                  <a:gd name="connsiteY1" fmla="*/ 244902 h 244902"/>
                  <a:gd name="connsiteX2" fmla="*/ 0 w 676841"/>
                  <a:gd name="connsiteY2" fmla="*/ 122451 h 244902"/>
                  <a:gd name="connsiteX3" fmla="*/ 338421 w 676841"/>
                  <a:gd name="connsiteY3" fmla="*/ 0 h 244902"/>
                  <a:gd name="connsiteX4" fmla="*/ 676842 w 676841"/>
                  <a:gd name="connsiteY4" fmla="*/ 122451 h 24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841" h="244902">
                    <a:moveTo>
                      <a:pt x="676842" y="122451"/>
                    </a:moveTo>
                    <a:cubicBezTo>
                      <a:pt x="676842" y="190584"/>
                      <a:pt x="525271" y="244902"/>
                      <a:pt x="338421" y="244902"/>
                    </a:cubicBezTo>
                    <a:cubicBezTo>
                      <a:pt x="151571" y="244902"/>
                      <a:pt x="0" y="192077"/>
                      <a:pt x="0" y="122451"/>
                    </a:cubicBezTo>
                    <a:cubicBezTo>
                      <a:pt x="0" y="52732"/>
                      <a:pt x="151571" y="0"/>
                      <a:pt x="338421" y="0"/>
                    </a:cubicBezTo>
                    <a:cubicBezTo>
                      <a:pt x="525271" y="0"/>
                      <a:pt x="676842" y="52826"/>
                      <a:pt x="676842" y="122451"/>
                    </a:cubicBezTo>
                  </a:path>
                </a:pathLst>
              </a:custGeom>
              <a:solidFill>
                <a:srgbClr val="E8E8E8"/>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Shape 89">
                <a:extLst>
                  <a:ext uri="{FF2B5EF4-FFF2-40B4-BE49-F238E27FC236}">
                    <a16:creationId xmlns:a16="http://schemas.microsoft.com/office/drawing/2014/main" id="{E6CB1246-B484-5C4E-9FAB-5C8C93AB9271}"/>
                  </a:ext>
                </a:extLst>
              </p:cNvPr>
              <p:cNvSpPr/>
              <p:nvPr/>
            </p:nvSpPr>
            <p:spPr>
              <a:xfrm>
                <a:off x="-2742434" y="2748806"/>
                <a:ext cx="519484" cy="155770"/>
              </a:xfrm>
              <a:custGeom>
                <a:avLst/>
                <a:gdLst>
                  <a:gd name="connsiteX0" fmla="*/ 519485 w 519484"/>
                  <a:gd name="connsiteY0" fmla="*/ 77652 h 155770"/>
                  <a:gd name="connsiteX1" fmla="*/ 259742 w 519484"/>
                  <a:gd name="connsiteY1" fmla="*/ 155771 h 155770"/>
                  <a:gd name="connsiteX2" fmla="*/ 0 w 519484"/>
                  <a:gd name="connsiteY2" fmla="*/ 77652 h 155770"/>
                  <a:gd name="connsiteX3" fmla="*/ 259742 w 519484"/>
                  <a:gd name="connsiteY3" fmla="*/ 0 h 155770"/>
                  <a:gd name="connsiteX4" fmla="*/ 519485 w 519484"/>
                  <a:gd name="connsiteY4" fmla="*/ 77652 h 1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84" h="155770">
                    <a:moveTo>
                      <a:pt x="519485" y="77652"/>
                    </a:moveTo>
                    <a:cubicBezTo>
                      <a:pt x="519485" y="120958"/>
                      <a:pt x="402820" y="155771"/>
                      <a:pt x="259742" y="155771"/>
                    </a:cubicBezTo>
                    <a:cubicBezTo>
                      <a:pt x="116665" y="155771"/>
                      <a:pt x="0" y="120958"/>
                      <a:pt x="0" y="77652"/>
                    </a:cubicBezTo>
                    <a:cubicBezTo>
                      <a:pt x="0" y="34346"/>
                      <a:pt x="116665" y="0"/>
                      <a:pt x="259742" y="0"/>
                    </a:cubicBezTo>
                    <a:cubicBezTo>
                      <a:pt x="402820" y="0"/>
                      <a:pt x="519485" y="34906"/>
                      <a:pt x="519485" y="77652"/>
                    </a:cubicBezTo>
                  </a:path>
                </a:pathLst>
              </a:custGeom>
              <a:solidFill>
                <a:srgbClr val="50E6FF"/>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1" name="Freeform: Shape 90">
                <a:extLst>
                  <a:ext uri="{FF2B5EF4-FFF2-40B4-BE49-F238E27FC236}">
                    <a16:creationId xmlns:a16="http://schemas.microsoft.com/office/drawing/2014/main" id="{95D0BBCF-3968-FB41-84A2-E4B0475A63A5}"/>
                  </a:ext>
                </a:extLst>
              </p:cNvPr>
              <p:cNvSpPr/>
              <p:nvPr/>
            </p:nvSpPr>
            <p:spPr>
              <a:xfrm>
                <a:off x="-2688115" y="2845665"/>
                <a:ext cx="410846" cy="59185"/>
              </a:xfrm>
              <a:custGeom>
                <a:avLst/>
                <a:gdLst>
                  <a:gd name="connsiteX0" fmla="*/ 205423 w 410846"/>
                  <a:gd name="connsiteY0" fmla="*/ 299 h 59185"/>
                  <a:gd name="connsiteX1" fmla="*/ 0 w 410846"/>
                  <a:gd name="connsiteY1" fmla="*/ 30351 h 59185"/>
                  <a:gd name="connsiteX2" fmla="*/ 205423 w 410846"/>
                  <a:gd name="connsiteY2" fmla="*/ 58818 h 59185"/>
                  <a:gd name="connsiteX3" fmla="*/ 410846 w 410846"/>
                  <a:gd name="connsiteY3" fmla="*/ 28205 h 59185"/>
                  <a:gd name="connsiteX4" fmla="*/ 205423 w 410846"/>
                  <a:gd name="connsiteY4" fmla="*/ 299 h 59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846" h="59185">
                    <a:moveTo>
                      <a:pt x="205423" y="299"/>
                    </a:moveTo>
                    <a:cubicBezTo>
                      <a:pt x="135704" y="-1474"/>
                      <a:pt x="66266" y="8699"/>
                      <a:pt x="0" y="30351"/>
                    </a:cubicBezTo>
                    <a:cubicBezTo>
                      <a:pt x="66266" y="51631"/>
                      <a:pt x="135798" y="61245"/>
                      <a:pt x="205423" y="58818"/>
                    </a:cubicBezTo>
                    <a:cubicBezTo>
                      <a:pt x="275142" y="60871"/>
                      <a:pt x="344674" y="50511"/>
                      <a:pt x="410846" y="28205"/>
                    </a:cubicBezTo>
                    <a:cubicBezTo>
                      <a:pt x="344394" y="7579"/>
                      <a:pt x="274955" y="-1848"/>
                      <a:pt x="205423" y="299"/>
                    </a:cubicBezTo>
                    <a:close/>
                  </a:path>
                </a:pathLst>
              </a:custGeom>
              <a:solidFill>
                <a:srgbClr val="198AB3"/>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22" name="Group 91">
            <a:extLst>
              <a:ext uri="{FF2B5EF4-FFF2-40B4-BE49-F238E27FC236}">
                <a16:creationId xmlns:a16="http://schemas.microsoft.com/office/drawing/2014/main" id="{42A6818D-F8B4-E147-9FE6-809F675B6CCC}"/>
              </a:ext>
            </a:extLst>
          </p:cNvPr>
          <p:cNvGrpSpPr/>
          <p:nvPr/>
        </p:nvGrpSpPr>
        <p:grpSpPr>
          <a:xfrm>
            <a:off x="10445510" y="2428476"/>
            <a:ext cx="925275" cy="1230614"/>
            <a:chOff x="-1789910" y="3121145"/>
            <a:chExt cx="1336283" cy="1777256"/>
          </a:xfrm>
          <a:effectLst/>
        </p:grpSpPr>
        <p:sp>
          <p:nvSpPr>
            <p:cNvPr id="23" name="Cylinder 92">
              <a:extLst>
                <a:ext uri="{FF2B5EF4-FFF2-40B4-BE49-F238E27FC236}">
                  <a16:creationId xmlns:a16="http://schemas.microsoft.com/office/drawing/2014/main" id="{008E53AD-BE92-F74F-A197-869CF0DAA797}"/>
                </a:ext>
              </a:extLst>
            </p:cNvPr>
            <p:cNvSpPr/>
            <p:nvPr/>
          </p:nvSpPr>
          <p:spPr bwMode="auto">
            <a:xfrm>
              <a:off x="-1789910" y="3121145"/>
              <a:ext cx="1336283" cy="1777256"/>
            </a:xfrm>
            <a:prstGeom prst="can">
              <a:avLst/>
            </a:prstGeom>
            <a:gradFill>
              <a:gsLst>
                <a:gs pos="17000">
                  <a:srgbClr val="243A5E"/>
                </a:gs>
                <a:gs pos="100000">
                  <a:srgbClr val="0078D4"/>
                </a:gs>
              </a:gsLst>
              <a:lin ang="189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0" cap="none" spc="-100" normalizeH="0" baseline="0" noProof="0">
                <a:ln>
                  <a:noFill/>
                </a:ln>
                <a:gradFill>
                  <a:gsLst>
                    <a:gs pos="20000">
                      <a:srgbClr val="FFFFFF"/>
                    </a:gs>
                    <a:gs pos="50000">
                      <a:srgbClr val="FFFFFF"/>
                    </a:gs>
                  </a:gsLst>
                  <a:lin ang="18900000" scaled="1"/>
                </a:gradFill>
                <a:effectLst/>
                <a:uLnTx/>
                <a:uFillTx/>
                <a:latin typeface="Segoe UI Semibold"/>
                <a:ea typeface="+mn-ea"/>
                <a:cs typeface="Segoe UI" pitchFamily="34" charset="0"/>
              </a:endParaRPr>
            </a:p>
          </p:txBody>
        </p:sp>
        <p:grpSp>
          <p:nvGrpSpPr>
            <p:cNvPr id="24" name="Group 93">
              <a:extLst>
                <a:ext uri="{FF2B5EF4-FFF2-40B4-BE49-F238E27FC236}">
                  <a16:creationId xmlns:a16="http://schemas.microsoft.com/office/drawing/2014/main" id="{243BD724-32EE-E940-AD0C-354E67D0D3A2}"/>
                </a:ext>
              </a:extLst>
            </p:cNvPr>
            <p:cNvGrpSpPr/>
            <p:nvPr/>
          </p:nvGrpSpPr>
          <p:grpSpPr>
            <a:xfrm>
              <a:off x="-1789910" y="3121145"/>
              <a:ext cx="1336283" cy="331668"/>
              <a:chOff x="-2821113" y="2713993"/>
              <a:chExt cx="676841" cy="244902"/>
            </a:xfrm>
          </p:grpSpPr>
          <p:sp>
            <p:nvSpPr>
              <p:cNvPr id="25" name="Freeform: Shape 94">
                <a:extLst>
                  <a:ext uri="{FF2B5EF4-FFF2-40B4-BE49-F238E27FC236}">
                    <a16:creationId xmlns:a16="http://schemas.microsoft.com/office/drawing/2014/main" id="{8F5F2E94-1E24-274D-B09F-C1469606EE8C}"/>
                  </a:ext>
                </a:extLst>
              </p:cNvPr>
              <p:cNvSpPr/>
              <p:nvPr/>
            </p:nvSpPr>
            <p:spPr>
              <a:xfrm>
                <a:off x="-2821113" y="2713993"/>
                <a:ext cx="676841" cy="244902"/>
              </a:xfrm>
              <a:custGeom>
                <a:avLst/>
                <a:gdLst>
                  <a:gd name="connsiteX0" fmla="*/ 676842 w 676841"/>
                  <a:gd name="connsiteY0" fmla="*/ 122451 h 244902"/>
                  <a:gd name="connsiteX1" fmla="*/ 338421 w 676841"/>
                  <a:gd name="connsiteY1" fmla="*/ 244902 h 244902"/>
                  <a:gd name="connsiteX2" fmla="*/ 0 w 676841"/>
                  <a:gd name="connsiteY2" fmla="*/ 122451 h 244902"/>
                  <a:gd name="connsiteX3" fmla="*/ 338421 w 676841"/>
                  <a:gd name="connsiteY3" fmla="*/ 0 h 244902"/>
                  <a:gd name="connsiteX4" fmla="*/ 676842 w 676841"/>
                  <a:gd name="connsiteY4" fmla="*/ 122451 h 24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841" h="244902">
                    <a:moveTo>
                      <a:pt x="676842" y="122451"/>
                    </a:moveTo>
                    <a:cubicBezTo>
                      <a:pt x="676842" y="190584"/>
                      <a:pt x="525271" y="244902"/>
                      <a:pt x="338421" y="244902"/>
                    </a:cubicBezTo>
                    <a:cubicBezTo>
                      <a:pt x="151571" y="244902"/>
                      <a:pt x="0" y="192077"/>
                      <a:pt x="0" y="122451"/>
                    </a:cubicBezTo>
                    <a:cubicBezTo>
                      <a:pt x="0" y="52732"/>
                      <a:pt x="151571" y="0"/>
                      <a:pt x="338421" y="0"/>
                    </a:cubicBezTo>
                    <a:cubicBezTo>
                      <a:pt x="525271" y="0"/>
                      <a:pt x="676842" y="52826"/>
                      <a:pt x="676842" y="122451"/>
                    </a:cubicBezTo>
                  </a:path>
                </a:pathLst>
              </a:custGeom>
              <a:solidFill>
                <a:srgbClr val="E8E8E8"/>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eform: Shape 95">
                <a:extLst>
                  <a:ext uri="{FF2B5EF4-FFF2-40B4-BE49-F238E27FC236}">
                    <a16:creationId xmlns:a16="http://schemas.microsoft.com/office/drawing/2014/main" id="{6C7CDA9A-77FF-8944-A942-8DFCA0F13705}"/>
                  </a:ext>
                </a:extLst>
              </p:cNvPr>
              <p:cNvSpPr/>
              <p:nvPr/>
            </p:nvSpPr>
            <p:spPr>
              <a:xfrm>
                <a:off x="-2742434" y="2748806"/>
                <a:ext cx="519484" cy="155770"/>
              </a:xfrm>
              <a:custGeom>
                <a:avLst/>
                <a:gdLst>
                  <a:gd name="connsiteX0" fmla="*/ 519485 w 519484"/>
                  <a:gd name="connsiteY0" fmla="*/ 77652 h 155770"/>
                  <a:gd name="connsiteX1" fmla="*/ 259742 w 519484"/>
                  <a:gd name="connsiteY1" fmla="*/ 155771 h 155770"/>
                  <a:gd name="connsiteX2" fmla="*/ 0 w 519484"/>
                  <a:gd name="connsiteY2" fmla="*/ 77652 h 155770"/>
                  <a:gd name="connsiteX3" fmla="*/ 259742 w 519484"/>
                  <a:gd name="connsiteY3" fmla="*/ 0 h 155770"/>
                  <a:gd name="connsiteX4" fmla="*/ 519485 w 519484"/>
                  <a:gd name="connsiteY4" fmla="*/ 77652 h 155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84" h="155770">
                    <a:moveTo>
                      <a:pt x="519485" y="77652"/>
                    </a:moveTo>
                    <a:cubicBezTo>
                      <a:pt x="519485" y="120958"/>
                      <a:pt x="402820" y="155771"/>
                      <a:pt x="259742" y="155771"/>
                    </a:cubicBezTo>
                    <a:cubicBezTo>
                      <a:pt x="116665" y="155771"/>
                      <a:pt x="0" y="120958"/>
                      <a:pt x="0" y="77652"/>
                    </a:cubicBezTo>
                    <a:cubicBezTo>
                      <a:pt x="0" y="34346"/>
                      <a:pt x="116665" y="0"/>
                      <a:pt x="259742" y="0"/>
                    </a:cubicBezTo>
                    <a:cubicBezTo>
                      <a:pt x="402820" y="0"/>
                      <a:pt x="519485" y="34906"/>
                      <a:pt x="519485" y="77652"/>
                    </a:cubicBezTo>
                  </a:path>
                </a:pathLst>
              </a:custGeom>
              <a:solidFill>
                <a:srgbClr val="50E6FF"/>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7" name="Freeform: Shape 96">
                <a:extLst>
                  <a:ext uri="{FF2B5EF4-FFF2-40B4-BE49-F238E27FC236}">
                    <a16:creationId xmlns:a16="http://schemas.microsoft.com/office/drawing/2014/main" id="{F5D7FFEC-FA71-294B-9CC2-267C65FB63F8}"/>
                  </a:ext>
                </a:extLst>
              </p:cNvPr>
              <p:cNvSpPr/>
              <p:nvPr/>
            </p:nvSpPr>
            <p:spPr>
              <a:xfrm>
                <a:off x="-2688115" y="2845665"/>
                <a:ext cx="410846" cy="59185"/>
              </a:xfrm>
              <a:custGeom>
                <a:avLst/>
                <a:gdLst>
                  <a:gd name="connsiteX0" fmla="*/ 205423 w 410846"/>
                  <a:gd name="connsiteY0" fmla="*/ 299 h 59185"/>
                  <a:gd name="connsiteX1" fmla="*/ 0 w 410846"/>
                  <a:gd name="connsiteY1" fmla="*/ 30351 h 59185"/>
                  <a:gd name="connsiteX2" fmla="*/ 205423 w 410846"/>
                  <a:gd name="connsiteY2" fmla="*/ 58818 h 59185"/>
                  <a:gd name="connsiteX3" fmla="*/ 410846 w 410846"/>
                  <a:gd name="connsiteY3" fmla="*/ 28205 h 59185"/>
                  <a:gd name="connsiteX4" fmla="*/ 205423 w 410846"/>
                  <a:gd name="connsiteY4" fmla="*/ 299 h 59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846" h="59185">
                    <a:moveTo>
                      <a:pt x="205423" y="299"/>
                    </a:moveTo>
                    <a:cubicBezTo>
                      <a:pt x="135704" y="-1474"/>
                      <a:pt x="66266" y="8699"/>
                      <a:pt x="0" y="30351"/>
                    </a:cubicBezTo>
                    <a:cubicBezTo>
                      <a:pt x="66266" y="51631"/>
                      <a:pt x="135798" y="61245"/>
                      <a:pt x="205423" y="58818"/>
                    </a:cubicBezTo>
                    <a:cubicBezTo>
                      <a:pt x="275142" y="60871"/>
                      <a:pt x="344674" y="50511"/>
                      <a:pt x="410846" y="28205"/>
                    </a:cubicBezTo>
                    <a:cubicBezTo>
                      <a:pt x="344394" y="7579"/>
                      <a:pt x="274955" y="-1848"/>
                      <a:pt x="205423" y="299"/>
                    </a:cubicBezTo>
                    <a:close/>
                  </a:path>
                </a:pathLst>
              </a:custGeom>
              <a:solidFill>
                <a:srgbClr val="198AB3"/>
              </a:solidFill>
              <a:ln w="932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28" name="Group 102">
            <a:extLst>
              <a:ext uri="{FF2B5EF4-FFF2-40B4-BE49-F238E27FC236}">
                <a16:creationId xmlns:a16="http://schemas.microsoft.com/office/drawing/2014/main" id="{FED91CC9-1A41-6246-8E1B-07E4245E7800}"/>
              </a:ext>
            </a:extLst>
          </p:cNvPr>
          <p:cNvGrpSpPr/>
          <p:nvPr/>
        </p:nvGrpSpPr>
        <p:grpSpPr>
          <a:xfrm>
            <a:off x="8251040" y="1892968"/>
            <a:ext cx="1771405" cy="2301631"/>
            <a:chOff x="8251040" y="2399523"/>
            <a:chExt cx="1771405" cy="1546472"/>
          </a:xfrm>
        </p:grpSpPr>
        <p:cxnSp>
          <p:nvCxnSpPr>
            <p:cNvPr id="29" name="Straight Connector 66">
              <a:extLst>
                <a:ext uri="{FF2B5EF4-FFF2-40B4-BE49-F238E27FC236}">
                  <a16:creationId xmlns:a16="http://schemas.microsoft.com/office/drawing/2014/main" id="{9DA04CE1-E275-8149-B80E-3A7B44C1DD80}"/>
                </a:ext>
              </a:extLst>
            </p:cNvPr>
            <p:cNvCxnSpPr>
              <a:cxnSpLocks/>
            </p:cNvCxnSpPr>
            <p:nvPr/>
          </p:nvCxnSpPr>
          <p:spPr>
            <a:xfrm>
              <a:off x="8251040" y="2399523"/>
              <a:ext cx="0" cy="1546472"/>
            </a:xfrm>
            <a:prstGeom prst="line">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97">
              <a:extLst>
                <a:ext uri="{FF2B5EF4-FFF2-40B4-BE49-F238E27FC236}">
                  <a16:creationId xmlns:a16="http://schemas.microsoft.com/office/drawing/2014/main" id="{988820FE-BD2F-684A-B2C0-E879BBA1B958}"/>
                </a:ext>
              </a:extLst>
            </p:cNvPr>
            <p:cNvCxnSpPr>
              <a:cxnSpLocks/>
            </p:cNvCxnSpPr>
            <p:nvPr/>
          </p:nvCxnSpPr>
          <p:spPr>
            <a:xfrm>
              <a:off x="10022445" y="2399523"/>
              <a:ext cx="0" cy="1546472"/>
            </a:xfrm>
            <a:prstGeom prst="line">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sp>
        <p:nvSpPr>
          <p:cNvPr id="31" name="Rectangle 68">
            <a:extLst>
              <a:ext uri="{FF2B5EF4-FFF2-40B4-BE49-F238E27FC236}">
                <a16:creationId xmlns:a16="http://schemas.microsoft.com/office/drawing/2014/main" id="{970A82ED-17CB-254F-9DA1-FC1AD37A71E7}"/>
              </a:ext>
            </a:extLst>
          </p:cNvPr>
          <p:cNvSpPr/>
          <p:nvPr/>
        </p:nvSpPr>
        <p:spPr bwMode="auto">
          <a:xfrm>
            <a:off x="1692312" y="1700065"/>
            <a:ext cx="1925636" cy="73866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4800" b="0" i="0" u="none" strike="noStrike" kern="0" cap="none" spc="-50" normalizeH="0" baseline="0" noProof="0">
                <a:ln>
                  <a:noFill/>
                </a:ln>
                <a:solidFill>
                  <a:schemeClr val="tx2"/>
                </a:solidFill>
                <a:effectLst/>
                <a:uLnTx/>
                <a:uFillTx/>
                <a:latin typeface="Segoe UI Semibold"/>
                <a:ea typeface="Segoe UI" pitchFamily="34" charset="0"/>
                <a:cs typeface="Segoe UI" pitchFamily="34" charset="0"/>
              </a:rPr>
              <a:t>?</a:t>
            </a:r>
          </a:p>
        </p:txBody>
      </p:sp>
      <p:grpSp>
        <p:nvGrpSpPr>
          <p:cNvPr id="32" name="Group 12">
            <a:extLst>
              <a:ext uri="{FF2B5EF4-FFF2-40B4-BE49-F238E27FC236}">
                <a16:creationId xmlns:a16="http://schemas.microsoft.com/office/drawing/2014/main" id="{F7270E4E-1EDD-CD47-B332-EC26C42C7801}"/>
              </a:ext>
            </a:extLst>
          </p:cNvPr>
          <p:cNvGrpSpPr/>
          <p:nvPr/>
        </p:nvGrpSpPr>
        <p:grpSpPr>
          <a:xfrm>
            <a:off x="4792695" y="1828800"/>
            <a:ext cx="367179" cy="509155"/>
            <a:chOff x="4816813" y="2096222"/>
            <a:chExt cx="253363" cy="351330"/>
          </a:xfrm>
        </p:grpSpPr>
        <p:sp>
          <p:nvSpPr>
            <p:cNvPr id="33" name="Oval 164">
              <a:extLst>
                <a:ext uri="{FF2B5EF4-FFF2-40B4-BE49-F238E27FC236}">
                  <a16:creationId xmlns:a16="http://schemas.microsoft.com/office/drawing/2014/main" id="{C4B842AC-1932-2B4F-A5EF-11234141D96B}"/>
                </a:ext>
              </a:extLst>
            </p:cNvPr>
            <p:cNvSpPr>
              <a:spLocks noChangeArrowheads="1"/>
            </p:cNvSpPr>
            <p:nvPr/>
          </p:nvSpPr>
          <p:spPr bwMode="auto">
            <a:xfrm>
              <a:off x="4816813" y="2096222"/>
              <a:ext cx="253363" cy="25223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4" name="Freeform 165">
              <a:extLst>
                <a:ext uri="{FF2B5EF4-FFF2-40B4-BE49-F238E27FC236}">
                  <a16:creationId xmlns:a16="http://schemas.microsoft.com/office/drawing/2014/main" id="{FF01FEFA-D4AF-AE4E-9FED-E6C5943A6174}"/>
                </a:ext>
              </a:extLst>
            </p:cNvPr>
            <p:cNvSpPr>
              <a:spLocks/>
            </p:cNvSpPr>
            <p:nvPr/>
          </p:nvSpPr>
          <p:spPr bwMode="auto">
            <a:xfrm>
              <a:off x="4888881" y="2414896"/>
              <a:ext cx="110354" cy="32656"/>
            </a:xfrm>
            <a:custGeom>
              <a:avLst/>
              <a:gdLst>
                <a:gd name="T0" fmla="*/ 363 w 427"/>
                <a:gd name="T1" fmla="*/ 128 h 128"/>
                <a:gd name="T2" fmla="*/ 64 w 427"/>
                <a:gd name="T3" fmla="*/ 128 h 128"/>
                <a:gd name="T4" fmla="*/ 0 w 427"/>
                <a:gd name="T5" fmla="*/ 64 h 128"/>
                <a:gd name="T6" fmla="*/ 0 w 427"/>
                <a:gd name="T7" fmla="*/ 64 h 128"/>
                <a:gd name="T8" fmla="*/ 64 w 427"/>
                <a:gd name="T9" fmla="*/ 0 h 128"/>
                <a:gd name="T10" fmla="*/ 363 w 427"/>
                <a:gd name="T11" fmla="*/ 0 h 128"/>
                <a:gd name="T12" fmla="*/ 427 w 427"/>
                <a:gd name="T13" fmla="*/ 64 h 128"/>
                <a:gd name="T14" fmla="*/ 427 w 427"/>
                <a:gd name="T15" fmla="*/ 64 h 128"/>
                <a:gd name="T16" fmla="*/ 363 w 42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128">
                  <a:moveTo>
                    <a:pt x="363" y="128"/>
                  </a:moveTo>
                  <a:cubicBezTo>
                    <a:pt x="64" y="128"/>
                    <a:pt x="64" y="128"/>
                    <a:pt x="64" y="128"/>
                  </a:cubicBezTo>
                  <a:cubicBezTo>
                    <a:pt x="29" y="128"/>
                    <a:pt x="0" y="99"/>
                    <a:pt x="0" y="64"/>
                  </a:cubicBezTo>
                  <a:cubicBezTo>
                    <a:pt x="0" y="64"/>
                    <a:pt x="0" y="64"/>
                    <a:pt x="0" y="64"/>
                  </a:cubicBezTo>
                  <a:cubicBezTo>
                    <a:pt x="0" y="29"/>
                    <a:pt x="29" y="0"/>
                    <a:pt x="64" y="0"/>
                  </a:cubicBezTo>
                  <a:cubicBezTo>
                    <a:pt x="363" y="0"/>
                    <a:pt x="363" y="0"/>
                    <a:pt x="363" y="0"/>
                  </a:cubicBezTo>
                  <a:cubicBezTo>
                    <a:pt x="398" y="0"/>
                    <a:pt x="427" y="29"/>
                    <a:pt x="427" y="64"/>
                  </a:cubicBezTo>
                  <a:cubicBezTo>
                    <a:pt x="427" y="64"/>
                    <a:pt x="427" y="64"/>
                    <a:pt x="427" y="64"/>
                  </a:cubicBezTo>
                  <a:cubicBezTo>
                    <a:pt x="427" y="99"/>
                    <a:pt x="398" y="128"/>
                    <a:pt x="363" y="128"/>
                  </a:cubicBezTo>
                  <a:close/>
                </a:path>
              </a:pathLst>
            </a:custGeom>
            <a:gradFill>
              <a:gsLst>
                <a:gs pos="2917">
                  <a:srgbClr val="5D9FEF"/>
                </a:gs>
                <a:gs pos="100000">
                  <a:srgbClr val="067AD6"/>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35" name="Freeform 166">
              <a:extLst>
                <a:ext uri="{FF2B5EF4-FFF2-40B4-BE49-F238E27FC236}">
                  <a16:creationId xmlns:a16="http://schemas.microsoft.com/office/drawing/2014/main" id="{9F54643A-6B36-974C-BE00-8B9EACBA24B1}"/>
                </a:ext>
              </a:extLst>
            </p:cNvPr>
            <p:cNvSpPr>
              <a:spLocks/>
            </p:cNvSpPr>
            <p:nvPr/>
          </p:nvSpPr>
          <p:spPr bwMode="auto">
            <a:xfrm>
              <a:off x="4888881" y="2370980"/>
              <a:ext cx="110354" cy="32656"/>
            </a:xfrm>
            <a:custGeom>
              <a:avLst/>
              <a:gdLst>
                <a:gd name="T0" fmla="*/ 363 w 427"/>
                <a:gd name="T1" fmla="*/ 128 h 128"/>
                <a:gd name="T2" fmla="*/ 64 w 427"/>
                <a:gd name="T3" fmla="*/ 128 h 128"/>
                <a:gd name="T4" fmla="*/ 0 w 427"/>
                <a:gd name="T5" fmla="*/ 64 h 128"/>
                <a:gd name="T6" fmla="*/ 0 w 427"/>
                <a:gd name="T7" fmla="*/ 64 h 128"/>
                <a:gd name="T8" fmla="*/ 64 w 427"/>
                <a:gd name="T9" fmla="*/ 0 h 128"/>
                <a:gd name="T10" fmla="*/ 363 w 427"/>
                <a:gd name="T11" fmla="*/ 0 h 128"/>
                <a:gd name="T12" fmla="*/ 427 w 427"/>
                <a:gd name="T13" fmla="*/ 64 h 128"/>
                <a:gd name="T14" fmla="*/ 427 w 427"/>
                <a:gd name="T15" fmla="*/ 64 h 128"/>
                <a:gd name="T16" fmla="*/ 363 w 42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128">
                  <a:moveTo>
                    <a:pt x="363" y="128"/>
                  </a:moveTo>
                  <a:cubicBezTo>
                    <a:pt x="64" y="128"/>
                    <a:pt x="64" y="128"/>
                    <a:pt x="64" y="128"/>
                  </a:cubicBezTo>
                  <a:cubicBezTo>
                    <a:pt x="29" y="128"/>
                    <a:pt x="0" y="100"/>
                    <a:pt x="0" y="64"/>
                  </a:cubicBezTo>
                  <a:cubicBezTo>
                    <a:pt x="0" y="64"/>
                    <a:pt x="0" y="64"/>
                    <a:pt x="0" y="64"/>
                  </a:cubicBezTo>
                  <a:cubicBezTo>
                    <a:pt x="0" y="29"/>
                    <a:pt x="29" y="0"/>
                    <a:pt x="64" y="0"/>
                  </a:cubicBezTo>
                  <a:cubicBezTo>
                    <a:pt x="363" y="0"/>
                    <a:pt x="363" y="0"/>
                    <a:pt x="363" y="0"/>
                  </a:cubicBezTo>
                  <a:cubicBezTo>
                    <a:pt x="398" y="0"/>
                    <a:pt x="427" y="29"/>
                    <a:pt x="427" y="64"/>
                  </a:cubicBezTo>
                  <a:cubicBezTo>
                    <a:pt x="427" y="64"/>
                    <a:pt x="427" y="64"/>
                    <a:pt x="427" y="64"/>
                  </a:cubicBezTo>
                  <a:cubicBezTo>
                    <a:pt x="427" y="100"/>
                    <a:pt x="398" y="128"/>
                    <a:pt x="363" y="128"/>
                  </a:cubicBezTo>
                  <a:close/>
                </a:path>
              </a:pathLst>
            </a:custGeom>
            <a:gradFill>
              <a:gsLst>
                <a:gs pos="2917">
                  <a:srgbClr val="5D9FEF"/>
                </a:gs>
                <a:gs pos="100000">
                  <a:srgbClr val="067AD6"/>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a:ea typeface="+mn-ea"/>
                <a:cs typeface="+mn-cs"/>
              </a:endParaRPr>
            </a:p>
          </p:txBody>
        </p:sp>
        <p:sp>
          <p:nvSpPr>
            <p:cNvPr id="36" name="Freeform 167">
              <a:extLst>
                <a:ext uri="{FF2B5EF4-FFF2-40B4-BE49-F238E27FC236}">
                  <a16:creationId xmlns:a16="http://schemas.microsoft.com/office/drawing/2014/main" id="{80F8466E-508A-1944-9849-5357D429479E}"/>
                </a:ext>
              </a:extLst>
            </p:cNvPr>
            <p:cNvSpPr>
              <a:spLocks/>
            </p:cNvSpPr>
            <p:nvPr/>
          </p:nvSpPr>
          <p:spPr bwMode="auto">
            <a:xfrm>
              <a:off x="4888881" y="2315803"/>
              <a:ext cx="110354" cy="43916"/>
            </a:xfrm>
            <a:custGeom>
              <a:avLst/>
              <a:gdLst>
                <a:gd name="T0" fmla="*/ 341 w 427"/>
                <a:gd name="T1" fmla="*/ 171 h 171"/>
                <a:gd name="T2" fmla="*/ 85 w 427"/>
                <a:gd name="T3" fmla="*/ 171 h 171"/>
                <a:gd name="T4" fmla="*/ 0 w 427"/>
                <a:gd name="T5" fmla="*/ 85 h 171"/>
                <a:gd name="T6" fmla="*/ 0 w 427"/>
                <a:gd name="T7" fmla="*/ 85 h 171"/>
                <a:gd name="T8" fmla="*/ 85 w 427"/>
                <a:gd name="T9" fmla="*/ 0 h 171"/>
                <a:gd name="T10" fmla="*/ 341 w 427"/>
                <a:gd name="T11" fmla="*/ 0 h 171"/>
                <a:gd name="T12" fmla="*/ 427 w 427"/>
                <a:gd name="T13" fmla="*/ 85 h 171"/>
                <a:gd name="T14" fmla="*/ 427 w 427"/>
                <a:gd name="T15" fmla="*/ 85 h 171"/>
                <a:gd name="T16" fmla="*/ 341 w 427"/>
                <a:gd name="T17"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171">
                  <a:moveTo>
                    <a:pt x="341" y="171"/>
                  </a:moveTo>
                  <a:cubicBezTo>
                    <a:pt x="85" y="171"/>
                    <a:pt x="85" y="171"/>
                    <a:pt x="85" y="171"/>
                  </a:cubicBezTo>
                  <a:cubicBezTo>
                    <a:pt x="38" y="171"/>
                    <a:pt x="0" y="133"/>
                    <a:pt x="0" y="85"/>
                  </a:cubicBezTo>
                  <a:cubicBezTo>
                    <a:pt x="0" y="85"/>
                    <a:pt x="0" y="85"/>
                    <a:pt x="0" y="85"/>
                  </a:cubicBezTo>
                  <a:cubicBezTo>
                    <a:pt x="0" y="38"/>
                    <a:pt x="38" y="0"/>
                    <a:pt x="85" y="0"/>
                  </a:cubicBezTo>
                  <a:cubicBezTo>
                    <a:pt x="341" y="0"/>
                    <a:pt x="341" y="0"/>
                    <a:pt x="341" y="0"/>
                  </a:cubicBezTo>
                  <a:cubicBezTo>
                    <a:pt x="388" y="0"/>
                    <a:pt x="427" y="38"/>
                    <a:pt x="427" y="85"/>
                  </a:cubicBezTo>
                  <a:cubicBezTo>
                    <a:pt x="427" y="85"/>
                    <a:pt x="427" y="85"/>
                    <a:pt x="427" y="85"/>
                  </a:cubicBezTo>
                  <a:cubicBezTo>
                    <a:pt x="427" y="133"/>
                    <a:pt x="388" y="171"/>
                    <a:pt x="341" y="171"/>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37" name="Group 10">
            <a:extLst>
              <a:ext uri="{FF2B5EF4-FFF2-40B4-BE49-F238E27FC236}">
                <a16:creationId xmlns:a16="http://schemas.microsoft.com/office/drawing/2014/main" id="{BEF5E93E-C7A4-2748-AD53-98B73EDF6A66}"/>
              </a:ext>
            </a:extLst>
          </p:cNvPr>
          <p:cNvGrpSpPr/>
          <p:nvPr/>
        </p:nvGrpSpPr>
        <p:grpSpPr>
          <a:xfrm>
            <a:off x="1147104" y="2517961"/>
            <a:ext cx="3016053" cy="1706176"/>
            <a:chOff x="617284" y="2736171"/>
            <a:chExt cx="3016053" cy="1706176"/>
          </a:xfrm>
        </p:grpSpPr>
        <p:sp>
          <p:nvSpPr>
            <p:cNvPr id="38" name="Rectangle 5">
              <a:extLst>
                <a:ext uri="{FF2B5EF4-FFF2-40B4-BE49-F238E27FC236}">
                  <a16:creationId xmlns:a16="http://schemas.microsoft.com/office/drawing/2014/main" id="{805EC5EC-8C31-2946-929A-89462F9AFC60}"/>
                </a:ext>
              </a:extLst>
            </p:cNvPr>
            <p:cNvSpPr/>
            <p:nvPr/>
          </p:nvSpPr>
          <p:spPr bwMode="auto">
            <a:xfrm>
              <a:off x="617284" y="2736171"/>
              <a:ext cx="3016053" cy="1706176"/>
            </a:xfrm>
            <a:prstGeom prst="rect">
              <a:avLst/>
            </a:prstGeom>
            <a:noFill/>
            <a:ln w="190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9" name="Group 4">
              <a:extLst>
                <a:ext uri="{FF2B5EF4-FFF2-40B4-BE49-F238E27FC236}">
                  <a16:creationId xmlns:a16="http://schemas.microsoft.com/office/drawing/2014/main" id="{611D05A7-2809-6241-B085-E6284E4D3CA1}"/>
                </a:ext>
              </a:extLst>
            </p:cNvPr>
            <p:cNvGrpSpPr/>
            <p:nvPr/>
          </p:nvGrpSpPr>
          <p:grpSpPr>
            <a:xfrm>
              <a:off x="792764" y="3015285"/>
              <a:ext cx="544682" cy="466870"/>
              <a:chOff x="3444742" y="-508157"/>
              <a:chExt cx="440056" cy="377190"/>
            </a:xfrm>
          </p:grpSpPr>
          <p:sp>
            <p:nvSpPr>
              <p:cNvPr id="139" name="Freeform: Shape 49">
                <a:extLst>
                  <a:ext uri="{FF2B5EF4-FFF2-40B4-BE49-F238E27FC236}">
                    <a16:creationId xmlns:a16="http://schemas.microsoft.com/office/drawing/2014/main" id="{39DC544B-3DD3-444F-8638-5ED09E9FCABF}"/>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0" name="Freeform: Shape 50">
                <a:extLst>
                  <a:ext uri="{FF2B5EF4-FFF2-40B4-BE49-F238E27FC236}">
                    <a16:creationId xmlns:a16="http://schemas.microsoft.com/office/drawing/2014/main" id="{B1DA363D-4A9C-D94C-A916-B37BD8E2580A}"/>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1" name="Freeform: Shape 51">
                <a:extLst>
                  <a:ext uri="{FF2B5EF4-FFF2-40B4-BE49-F238E27FC236}">
                    <a16:creationId xmlns:a16="http://schemas.microsoft.com/office/drawing/2014/main" id="{CC7F9B39-D095-8443-9D73-63CE0ADD5CD3}"/>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2" name="Freeform: Shape 52">
                <a:extLst>
                  <a:ext uri="{FF2B5EF4-FFF2-40B4-BE49-F238E27FC236}">
                    <a16:creationId xmlns:a16="http://schemas.microsoft.com/office/drawing/2014/main" id="{4AE04062-E7CF-A343-B953-6E7CAF8A4AD1}"/>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3" name="Freeform: Shape 53">
                <a:extLst>
                  <a:ext uri="{FF2B5EF4-FFF2-40B4-BE49-F238E27FC236}">
                    <a16:creationId xmlns:a16="http://schemas.microsoft.com/office/drawing/2014/main" id="{2C242670-CE19-0C4D-94BF-5BA07D3757A6}"/>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4" name="Freeform: Shape 73">
                <a:extLst>
                  <a:ext uri="{FF2B5EF4-FFF2-40B4-BE49-F238E27FC236}">
                    <a16:creationId xmlns:a16="http://schemas.microsoft.com/office/drawing/2014/main" id="{9D7EC0FA-8CB6-234F-B2AC-FA3830C3952A}"/>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5" name="Freeform: Shape 74">
                <a:extLst>
                  <a:ext uri="{FF2B5EF4-FFF2-40B4-BE49-F238E27FC236}">
                    <a16:creationId xmlns:a16="http://schemas.microsoft.com/office/drawing/2014/main" id="{88F903A1-667B-FF43-9E20-2FC03A8DE0BA}"/>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6" name="Freeform: Shape 75">
                <a:extLst>
                  <a:ext uri="{FF2B5EF4-FFF2-40B4-BE49-F238E27FC236}">
                    <a16:creationId xmlns:a16="http://schemas.microsoft.com/office/drawing/2014/main" id="{0DF4FD19-B05F-7048-A014-A6D349B90D59}"/>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7" name="Freeform: Shape 76">
                <a:extLst>
                  <a:ext uri="{FF2B5EF4-FFF2-40B4-BE49-F238E27FC236}">
                    <a16:creationId xmlns:a16="http://schemas.microsoft.com/office/drawing/2014/main" id="{045CCBD3-41CC-3145-94EE-A71053B3F2B7}"/>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48" name="Freeform: Shape 77">
                <a:extLst>
                  <a:ext uri="{FF2B5EF4-FFF2-40B4-BE49-F238E27FC236}">
                    <a16:creationId xmlns:a16="http://schemas.microsoft.com/office/drawing/2014/main" id="{AC936736-E09C-B343-A6A7-6809B64A2247}"/>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49" name="Graphic 92">
                <a:extLst>
                  <a:ext uri="{FF2B5EF4-FFF2-40B4-BE49-F238E27FC236}">
                    <a16:creationId xmlns:a16="http://schemas.microsoft.com/office/drawing/2014/main" id="{40A5995A-CB0C-D649-B288-3E0F47BC17ED}"/>
                  </a:ext>
                </a:extLst>
              </p:cNvPr>
              <p:cNvGrpSpPr/>
              <p:nvPr/>
            </p:nvGrpSpPr>
            <p:grpSpPr>
              <a:xfrm>
                <a:off x="3711918" y="-288130"/>
                <a:ext cx="125730" cy="47149"/>
                <a:chOff x="7743640" y="885042"/>
                <a:chExt cx="304800" cy="114300"/>
              </a:xfrm>
              <a:solidFill>
                <a:srgbClr val="50E6FF"/>
              </a:solidFill>
            </p:grpSpPr>
            <p:sp>
              <p:nvSpPr>
                <p:cNvPr id="150" name="Freeform: Shape 101">
                  <a:extLst>
                    <a:ext uri="{FF2B5EF4-FFF2-40B4-BE49-F238E27FC236}">
                      <a16:creationId xmlns:a16="http://schemas.microsoft.com/office/drawing/2014/main" id="{EBBE771B-4656-B34C-AE83-2D4561F9A20F}"/>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51" name="Freeform: Shape 103">
                  <a:extLst>
                    <a:ext uri="{FF2B5EF4-FFF2-40B4-BE49-F238E27FC236}">
                      <a16:creationId xmlns:a16="http://schemas.microsoft.com/office/drawing/2014/main" id="{6145282F-7530-AA49-8845-3F5A26B439AF}"/>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0" name="Group 104">
              <a:extLst>
                <a:ext uri="{FF2B5EF4-FFF2-40B4-BE49-F238E27FC236}">
                  <a16:creationId xmlns:a16="http://schemas.microsoft.com/office/drawing/2014/main" id="{8F89F4C5-9942-5344-8F65-0A760B37D164}"/>
                </a:ext>
              </a:extLst>
            </p:cNvPr>
            <p:cNvGrpSpPr/>
            <p:nvPr/>
          </p:nvGrpSpPr>
          <p:grpSpPr>
            <a:xfrm>
              <a:off x="1499568" y="3015285"/>
              <a:ext cx="544682" cy="466870"/>
              <a:chOff x="3444742" y="-508157"/>
              <a:chExt cx="440056" cy="377190"/>
            </a:xfrm>
          </p:grpSpPr>
          <p:sp>
            <p:nvSpPr>
              <p:cNvPr id="126" name="Freeform: Shape 105">
                <a:extLst>
                  <a:ext uri="{FF2B5EF4-FFF2-40B4-BE49-F238E27FC236}">
                    <a16:creationId xmlns:a16="http://schemas.microsoft.com/office/drawing/2014/main" id="{1E636DB8-768B-3A48-A7FA-06F6B0AD2108}"/>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7" name="Freeform: Shape 106">
                <a:extLst>
                  <a:ext uri="{FF2B5EF4-FFF2-40B4-BE49-F238E27FC236}">
                    <a16:creationId xmlns:a16="http://schemas.microsoft.com/office/drawing/2014/main" id="{8A7138DF-6B54-D64B-B9E1-EF3F78193D74}"/>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8" name="Freeform: Shape 107">
                <a:extLst>
                  <a:ext uri="{FF2B5EF4-FFF2-40B4-BE49-F238E27FC236}">
                    <a16:creationId xmlns:a16="http://schemas.microsoft.com/office/drawing/2014/main" id="{F4E8CCB0-52C2-284F-B18E-241B5AFA06A8}"/>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9" name="Freeform: Shape 108">
                <a:extLst>
                  <a:ext uri="{FF2B5EF4-FFF2-40B4-BE49-F238E27FC236}">
                    <a16:creationId xmlns:a16="http://schemas.microsoft.com/office/drawing/2014/main" id="{E7A4943B-89AD-6F40-8492-B9D69A70AFB6}"/>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0" name="Freeform: Shape 109">
                <a:extLst>
                  <a:ext uri="{FF2B5EF4-FFF2-40B4-BE49-F238E27FC236}">
                    <a16:creationId xmlns:a16="http://schemas.microsoft.com/office/drawing/2014/main" id="{29B4E2AF-2439-5242-8BBC-E04C1F2AD374}"/>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1" name="Freeform: Shape 110">
                <a:extLst>
                  <a:ext uri="{FF2B5EF4-FFF2-40B4-BE49-F238E27FC236}">
                    <a16:creationId xmlns:a16="http://schemas.microsoft.com/office/drawing/2014/main" id="{5DA48063-F7F7-794F-A851-74B7F417D561}"/>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2" name="Freeform: Shape 111">
                <a:extLst>
                  <a:ext uri="{FF2B5EF4-FFF2-40B4-BE49-F238E27FC236}">
                    <a16:creationId xmlns:a16="http://schemas.microsoft.com/office/drawing/2014/main" id="{6313CE81-967A-B14F-874C-7223C63403D3}"/>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3" name="Freeform: Shape 112">
                <a:extLst>
                  <a:ext uri="{FF2B5EF4-FFF2-40B4-BE49-F238E27FC236}">
                    <a16:creationId xmlns:a16="http://schemas.microsoft.com/office/drawing/2014/main" id="{E05FF69B-3F7A-6548-9F8C-D2080E5F58A9}"/>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4" name="Freeform: Shape 113">
                <a:extLst>
                  <a:ext uri="{FF2B5EF4-FFF2-40B4-BE49-F238E27FC236}">
                    <a16:creationId xmlns:a16="http://schemas.microsoft.com/office/drawing/2014/main" id="{3088A397-5D7E-8740-810C-ABF0807F5587}"/>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5" name="Freeform: Shape 114">
                <a:extLst>
                  <a:ext uri="{FF2B5EF4-FFF2-40B4-BE49-F238E27FC236}">
                    <a16:creationId xmlns:a16="http://schemas.microsoft.com/office/drawing/2014/main" id="{7A7EACA1-444A-9344-B932-2FEC2EC77697}"/>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36" name="Graphic 92">
                <a:extLst>
                  <a:ext uri="{FF2B5EF4-FFF2-40B4-BE49-F238E27FC236}">
                    <a16:creationId xmlns:a16="http://schemas.microsoft.com/office/drawing/2014/main" id="{CD431ABB-5885-3C4F-AE56-15872618244D}"/>
                  </a:ext>
                </a:extLst>
              </p:cNvPr>
              <p:cNvGrpSpPr/>
              <p:nvPr/>
            </p:nvGrpSpPr>
            <p:grpSpPr>
              <a:xfrm>
                <a:off x="3711918" y="-288130"/>
                <a:ext cx="125730" cy="47149"/>
                <a:chOff x="7743640" y="885042"/>
                <a:chExt cx="304800" cy="114300"/>
              </a:xfrm>
              <a:solidFill>
                <a:srgbClr val="50E6FF"/>
              </a:solidFill>
            </p:grpSpPr>
            <p:sp>
              <p:nvSpPr>
                <p:cNvPr id="137" name="Freeform: Shape 116">
                  <a:extLst>
                    <a:ext uri="{FF2B5EF4-FFF2-40B4-BE49-F238E27FC236}">
                      <a16:creationId xmlns:a16="http://schemas.microsoft.com/office/drawing/2014/main" id="{B34B3FC4-B504-DB4D-B960-89834F6A5158}"/>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38" name="Freeform: Shape 117">
                  <a:extLst>
                    <a:ext uri="{FF2B5EF4-FFF2-40B4-BE49-F238E27FC236}">
                      <a16:creationId xmlns:a16="http://schemas.microsoft.com/office/drawing/2014/main" id="{08C7FCE4-D9B1-9146-9584-32AA99A3B5EE}"/>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1" name="Group 118">
              <a:extLst>
                <a:ext uri="{FF2B5EF4-FFF2-40B4-BE49-F238E27FC236}">
                  <a16:creationId xmlns:a16="http://schemas.microsoft.com/office/drawing/2014/main" id="{E9D69F0D-421B-0E41-BFD0-1E12047CDFFC}"/>
                </a:ext>
              </a:extLst>
            </p:cNvPr>
            <p:cNvGrpSpPr/>
            <p:nvPr/>
          </p:nvGrpSpPr>
          <p:grpSpPr>
            <a:xfrm>
              <a:off x="2206372" y="3015285"/>
              <a:ext cx="544682" cy="466870"/>
              <a:chOff x="3444742" y="-508157"/>
              <a:chExt cx="440056" cy="377190"/>
            </a:xfrm>
          </p:grpSpPr>
          <p:sp>
            <p:nvSpPr>
              <p:cNvPr id="113" name="Freeform: Shape 119">
                <a:extLst>
                  <a:ext uri="{FF2B5EF4-FFF2-40B4-BE49-F238E27FC236}">
                    <a16:creationId xmlns:a16="http://schemas.microsoft.com/office/drawing/2014/main" id="{BDBED04D-6F41-B249-853C-D053F17889BB}"/>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4" name="Freeform: Shape 120">
                <a:extLst>
                  <a:ext uri="{FF2B5EF4-FFF2-40B4-BE49-F238E27FC236}">
                    <a16:creationId xmlns:a16="http://schemas.microsoft.com/office/drawing/2014/main" id="{3E7D698E-C05E-4E40-B2AC-E3ADA03C35D1}"/>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5" name="Freeform: Shape 121">
                <a:extLst>
                  <a:ext uri="{FF2B5EF4-FFF2-40B4-BE49-F238E27FC236}">
                    <a16:creationId xmlns:a16="http://schemas.microsoft.com/office/drawing/2014/main" id="{E2FBB1F4-7547-1241-A097-E1D255A92AC9}"/>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6" name="Freeform: Shape 122">
                <a:extLst>
                  <a:ext uri="{FF2B5EF4-FFF2-40B4-BE49-F238E27FC236}">
                    <a16:creationId xmlns:a16="http://schemas.microsoft.com/office/drawing/2014/main" id="{496F7A73-4B08-7D4C-AE4A-9D8210E6DA12}"/>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7" name="Freeform: Shape 123">
                <a:extLst>
                  <a:ext uri="{FF2B5EF4-FFF2-40B4-BE49-F238E27FC236}">
                    <a16:creationId xmlns:a16="http://schemas.microsoft.com/office/drawing/2014/main" id="{BA49499A-58D3-364A-8AAD-F3D15B8064DC}"/>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8" name="Freeform: Shape 124">
                <a:extLst>
                  <a:ext uri="{FF2B5EF4-FFF2-40B4-BE49-F238E27FC236}">
                    <a16:creationId xmlns:a16="http://schemas.microsoft.com/office/drawing/2014/main" id="{72DF6513-CDBE-2C47-B973-972339142659}"/>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9" name="Freeform: Shape 125">
                <a:extLst>
                  <a:ext uri="{FF2B5EF4-FFF2-40B4-BE49-F238E27FC236}">
                    <a16:creationId xmlns:a16="http://schemas.microsoft.com/office/drawing/2014/main" id="{B8DD5182-D1DE-694C-93F0-35E5F804EB18}"/>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0" name="Freeform: Shape 126">
                <a:extLst>
                  <a:ext uri="{FF2B5EF4-FFF2-40B4-BE49-F238E27FC236}">
                    <a16:creationId xmlns:a16="http://schemas.microsoft.com/office/drawing/2014/main" id="{A6EB81E9-C967-4745-A679-8A00BE7E44BA}"/>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1" name="Freeform: Shape 127">
                <a:extLst>
                  <a:ext uri="{FF2B5EF4-FFF2-40B4-BE49-F238E27FC236}">
                    <a16:creationId xmlns:a16="http://schemas.microsoft.com/office/drawing/2014/main" id="{570F069B-0787-1C4A-B665-DAF0C0A20884}"/>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2" name="Freeform: Shape 128">
                <a:extLst>
                  <a:ext uri="{FF2B5EF4-FFF2-40B4-BE49-F238E27FC236}">
                    <a16:creationId xmlns:a16="http://schemas.microsoft.com/office/drawing/2014/main" id="{5769CDAA-D787-F14E-8B14-6C63F2AD0729}"/>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23" name="Graphic 92">
                <a:extLst>
                  <a:ext uri="{FF2B5EF4-FFF2-40B4-BE49-F238E27FC236}">
                    <a16:creationId xmlns:a16="http://schemas.microsoft.com/office/drawing/2014/main" id="{DE2A5C4D-AA13-1542-8932-48423254D951}"/>
                  </a:ext>
                </a:extLst>
              </p:cNvPr>
              <p:cNvGrpSpPr/>
              <p:nvPr/>
            </p:nvGrpSpPr>
            <p:grpSpPr>
              <a:xfrm>
                <a:off x="3711918" y="-288130"/>
                <a:ext cx="125730" cy="47149"/>
                <a:chOff x="7743640" y="885042"/>
                <a:chExt cx="304800" cy="114300"/>
              </a:xfrm>
              <a:solidFill>
                <a:srgbClr val="50E6FF"/>
              </a:solidFill>
            </p:grpSpPr>
            <p:sp>
              <p:nvSpPr>
                <p:cNvPr id="124" name="Freeform: Shape 130">
                  <a:extLst>
                    <a:ext uri="{FF2B5EF4-FFF2-40B4-BE49-F238E27FC236}">
                      <a16:creationId xmlns:a16="http://schemas.microsoft.com/office/drawing/2014/main" id="{4A6F4DE6-78C9-EA47-B64D-340A0DD3565C}"/>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25" name="Freeform: Shape 131">
                  <a:extLst>
                    <a:ext uri="{FF2B5EF4-FFF2-40B4-BE49-F238E27FC236}">
                      <a16:creationId xmlns:a16="http://schemas.microsoft.com/office/drawing/2014/main" id="{E5950A32-447C-FC4D-BA73-0D0E153537A1}"/>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2" name="Group 147">
              <a:extLst>
                <a:ext uri="{FF2B5EF4-FFF2-40B4-BE49-F238E27FC236}">
                  <a16:creationId xmlns:a16="http://schemas.microsoft.com/office/drawing/2014/main" id="{65579D05-9D31-7647-89DB-25FD464C70CC}"/>
                </a:ext>
              </a:extLst>
            </p:cNvPr>
            <p:cNvGrpSpPr/>
            <p:nvPr/>
          </p:nvGrpSpPr>
          <p:grpSpPr>
            <a:xfrm>
              <a:off x="792764" y="3696364"/>
              <a:ext cx="544682" cy="466870"/>
              <a:chOff x="3444742" y="-508157"/>
              <a:chExt cx="440056" cy="377190"/>
            </a:xfrm>
          </p:grpSpPr>
          <p:sp>
            <p:nvSpPr>
              <p:cNvPr id="100" name="Freeform: Shape 190">
                <a:extLst>
                  <a:ext uri="{FF2B5EF4-FFF2-40B4-BE49-F238E27FC236}">
                    <a16:creationId xmlns:a16="http://schemas.microsoft.com/office/drawing/2014/main" id="{2DF907FB-AC3C-DD49-B2B1-04A514E92E62}"/>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1" name="Freeform: Shape 191">
                <a:extLst>
                  <a:ext uri="{FF2B5EF4-FFF2-40B4-BE49-F238E27FC236}">
                    <a16:creationId xmlns:a16="http://schemas.microsoft.com/office/drawing/2014/main" id="{973514FB-0C5C-5F4E-A407-82C3E2C16B5F}"/>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2" name="Freeform: Shape 192">
                <a:extLst>
                  <a:ext uri="{FF2B5EF4-FFF2-40B4-BE49-F238E27FC236}">
                    <a16:creationId xmlns:a16="http://schemas.microsoft.com/office/drawing/2014/main" id="{B9824838-C378-D545-AA80-6DDE8F7F6FA1}"/>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3" name="Freeform: Shape 193">
                <a:extLst>
                  <a:ext uri="{FF2B5EF4-FFF2-40B4-BE49-F238E27FC236}">
                    <a16:creationId xmlns:a16="http://schemas.microsoft.com/office/drawing/2014/main" id="{5ED94E60-C620-2943-91E9-D99FD247D361}"/>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4" name="Freeform: Shape 194">
                <a:extLst>
                  <a:ext uri="{FF2B5EF4-FFF2-40B4-BE49-F238E27FC236}">
                    <a16:creationId xmlns:a16="http://schemas.microsoft.com/office/drawing/2014/main" id="{259330D6-56FB-5245-ACF5-D805DCFD9787}"/>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5" name="Freeform: Shape 195">
                <a:extLst>
                  <a:ext uri="{FF2B5EF4-FFF2-40B4-BE49-F238E27FC236}">
                    <a16:creationId xmlns:a16="http://schemas.microsoft.com/office/drawing/2014/main" id="{2059ABA1-AD88-1A4A-908A-294C9C683167}"/>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6" name="Freeform: Shape 196">
                <a:extLst>
                  <a:ext uri="{FF2B5EF4-FFF2-40B4-BE49-F238E27FC236}">
                    <a16:creationId xmlns:a16="http://schemas.microsoft.com/office/drawing/2014/main" id="{1AFE7310-A859-064C-AA3D-314803F0A115}"/>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7" name="Freeform: Shape 197">
                <a:extLst>
                  <a:ext uri="{FF2B5EF4-FFF2-40B4-BE49-F238E27FC236}">
                    <a16:creationId xmlns:a16="http://schemas.microsoft.com/office/drawing/2014/main" id="{F7F8A630-EB2E-7140-ABFD-A2281C8D0374}"/>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8" name="Freeform: Shape 198">
                <a:extLst>
                  <a:ext uri="{FF2B5EF4-FFF2-40B4-BE49-F238E27FC236}">
                    <a16:creationId xmlns:a16="http://schemas.microsoft.com/office/drawing/2014/main" id="{00D54866-2072-7F41-B012-C88D3E5B0DEF}"/>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9" name="Freeform: Shape 199">
                <a:extLst>
                  <a:ext uri="{FF2B5EF4-FFF2-40B4-BE49-F238E27FC236}">
                    <a16:creationId xmlns:a16="http://schemas.microsoft.com/office/drawing/2014/main" id="{EE55632B-994D-7549-B869-74D71BB44A01}"/>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10" name="Graphic 92">
                <a:extLst>
                  <a:ext uri="{FF2B5EF4-FFF2-40B4-BE49-F238E27FC236}">
                    <a16:creationId xmlns:a16="http://schemas.microsoft.com/office/drawing/2014/main" id="{4EDF30B9-624C-F14D-8875-9BA42167C2FD}"/>
                  </a:ext>
                </a:extLst>
              </p:cNvPr>
              <p:cNvGrpSpPr/>
              <p:nvPr/>
            </p:nvGrpSpPr>
            <p:grpSpPr>
              <a:xfrm>
                <a:off x="3711918" y="-288130"/>
                <a:ext cx="125730" cy="47149"/>
                <a:chOff x="7743640" y="885042"/>
                <a:chExt cx="304800" cy="114300"/>
              </a:xfrm>
              <a:solidFill>
                <a:srgbClr val="50E6FF"/>
              </a:solidFill>
            </p:grpSpPr>
            <p:sp>
              <p:nvSpPr>
                <p:cNvPr id="111" name="Freeform: Shape 201">
                  <a:extLst>
                    <a:ext uri="{FF2B5EF4-FFF2-40B4-BE49-F238E27FC236}">
                      <a16:creationId xmlns:a16="http://schemas.microsoft.com/office/drawing/2014/main" id="{79D94C0A-02A7-6A46-87A9-9FE2A079169E}"/>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12" name="Freeform: Shape 202">
                  <a:extLst>
                    <a:ext uri="{FF2B5EF4-FFF2-40B4-BE49-F238E27FC236}">
                      <a16:creationId xmlns:a16="http://schemas.microsoft.com/office/drawing/2014/main" id="{A4DD922D-A56C-0A48-8393-F1EF3F0E1072}"/>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3" name="Group 148">
              <a:extLst>
                <a:ext uri="{FF2B5EF4-FFF2-40B4-BE49-F238E27FC236}">
                  <a16:creationId xmlns:a16="http://schemas.microsoft.com/office/drawing/2014/main" id="{EB967624-E866-4044-A242-373376C908F4}"/>
                </a:ext>
              </a:extLst>
            </p:cNvPr>
            <p:cNvGrpSpPr/>
            <p:nvPr/>
          </p:nvGrpSpPr>
          <p:grpSpPr>
            <a:xfrm>
              <a:off x="1499568" y="3696364"/>
              <a:ext cx="544682" cy="466870"/>
              <a:chOff x="3444742" y="-508157"/>
              <a:chExt cx="440056" cy="377190"/>
            </a:xfrm>
          </p:grpSpPr>
          <p:sp>
            <p:nvSpPr>
              <p:cNvPr id="87" name="Freeform: Shape 177">
                <a:extLst>
                  <a:ext uri="{FF2B5EF4-FFF2-40B4-BE49-F238E27FC236}">
                    <a16:creationId xmlns:a16="http://schemas.microsoft.com/office/drawing/2014/main" id="{B9C03C99-5672-B54E-9DAA-F624A813F8C2}"/>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8" name="Freeform: Shape 178">
                <a:extLst>
                  <a:ext uri="{FF2B5EF4-FFF2-40B4-BE49-F238E27FC236}">
                    <a16:creationId xmlns:a16="http://schemas.microsoft.com/office/drawing/2014/main" id="{0FC9D68B-ECAF-6B48-BA2D-4E55635EFC5D}"/>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9" name="Freeform: Shape 179">
                <a:extLst>
                  <a:ext uri="{FF2B5EF4-FFF2-40B4-BE49-F238E27FC236}">
                    <a16:creationId xmlns:a16="http://schemas.microsoft.com/office/drawing/2014/main" id="{E0A1EBC8-23B1-1C4F-BF37-0B579F346F9C}"/>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0" name="Freeform: Shape 180">
                <a:extLst>
                  <a:ext uri="{FF2B5EF4-FFF2-40B4-BE49-F238E27FC236}">
                    <a16:creationId xmlns:a16="http://schemas.microsoft.com/office/drawing/2014/main" id="{0C4A04EB-56D9-B540-A094-8470FF25848B}"/>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1" name="Freeform: Shape 181">
                <a:extLst>
                  <a:ext uri="{FF2B5EF4-FFF2-40B4-BE49-F238E27FC236}">
                    <a16:creationId xmlns:a16="http://schemas.microsoft.com/office/drawing/2014/main" id="{B4C5E8AE-3EAA-BF48-B02A-7FDAD3C6E64A}"/>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2" name="Freeform: Shape 182">
                <a:extLst>
                  <a:ext uri="{FF2B5EF4-FFF2-40B4-BE49-F238E27FC236}">
                    <a16:creationId xmlns:a16="http://schemas.microsoft.com/office/drawing/2014/main" id="{63292EC1-D779-034F-BB3F-CA3D70A3EC17}"/>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3" name="Freeform: Shape 183">
                <a:extLst>
                  <a:ext uri="{FF2B5EF4-FFF2-40B4-BE49-F238E27FC236}">
                    <a16:creationId xmlns:a16="http://schemas.microsoft.com/office/drawing/2014/main" id="{7EF63548-314D-4A45-ACBC-7B4D84EE6499}"/>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4" name="Freeform: Shape 184">
                <a:extLst>
                  <a:ext uri="{FF2B5EF4-FFF2-40B4-BE49-F238E27FC236}">
                    <a16:creationId xmlns:a16="http://schemas.microsoft.com/office/drawing/2014/main" id="{A4F35945-94ED-6F43-9DBC-F9D251ABD92D}"/>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5" name="Freeform: Shape 185">
                <a:extLst>
                  <a:ext uri="{FF2B5EF4-FFF2-40B4-BE49-F238E27FC236}">
                    <a16:creationId xmlns:a16="http://schemas.microsoft.com/office/drawing/2014/main" id="{1D8D06B4-53B8-9149-887B-AAD3EDC689AE}"/>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6" name="Freeform: Shape 186">
                <a:extLst>
                  <a:ext uri="{FF2B5EF4-FFF2-40B4-BE49-F238E27FC236}">
                    <a16:creationId xmlns:a16="http://schemas.microsoft.com/office/drawing/2014/main" id="{223FB81A-882B-4C45-AAE8-094E0D45B8A6}"/>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97" name="Graphic 92">
                <a:extLst>
                  <a:ext uri="{FF2B5EF4-FFF2-40B4-BE49-F238E27FC236}">
                    <a16:creationId xmlns:a16="http://schemas.microsoft.com/office/drawing/2014/main" id="{F5F4F2AB-F679-8844-B936-B855E24874D5}"/>
                  </a:ext>
                </a:extLst>
              </p:cNvPr>
              <p:cNvGrpSpPr/>
              <p:nvPr/>
            </p:nvGrpSpPr>
            <p:grpSpPr>
              <a:xfrm>
                <a:off x="3711918" y="-288130"/>
                <a:ext cx="125730" cy="47149"/>
                <a:chOff x="7743640" y="885042"/>
                <a:chExt cx="304800" cy="114300"/>
              </a:xfrm>
              <a:solidFill>
                <a:srgbClr val="50E6FF"/>
              </a:solidFill>
            </p:grpSpPr>
            <p:sp>
              <p:nvSpPr>
                <p:cNvPr id="98" name="Freeform: Shape 188">
                  <a:extLst>
                    <a:ext uri="{FF2B5EF4-FFF2-40B4-BE49-F238E27FC236}">
                      <a16:creationId xmlns:a16="http://schemas.microsoft.com/office/drawing/2014/main" id="{26556E1C-CC0C-E542-9591-A1AFEB130C77}"/>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99" name="Freeform: Shape 189">
                  <a:extLst>
                    <a:ext uri="{FF2B5EF4-FFF2-40B4-BE49-F238E27FC236}">
                      <a16:creationId xmlns:a16="http://schemas.microsoft.com/office/drawing/2014/main" id="{2F19E8B9-E9ED-9B44-9975-90F2537A3017}"/>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4" name="Group 149">
              <a:extLst>
                <a:ext uri="{FF2B5EF4-FFF2-40B4-BE49-F238E27FC236}">
                  <a16:creationId xmlns:a16="http://schemas.microsoft.com/office/drawing/2014/main" id="{9E56FA5F-EB15-E141-9CBA-A38D6680276C}"/>
                </a:ext>
              </a:extLst>
            </p:cNvPr>
            <p:cNvGrpSpPr/>
            <p:nvPr/>
          </p:nvGrpSpPr>
          <p:grpSpPr>
            <a:xfrm>
              <a:off x="2206372" y="3696364"/>
              <a:ext cx="544682" cy="466870"/>
              <a:chOff x="3444742" y="-508157"/>
              <a:chExt cx="440056" cy="377190"/>
            </a:xfrm>
          </p:grpSpPr>
          <p:sp>
            <p:nvSpPr>
              <p:cNvPr id="74" name="Freeform: Shape 164">
                <a:extLst>
                  <a:ext uri="{FF2B5EF4-FFF2-40B4-BE49-F238E27FC236}">
                    <a16:creationId xmlns:a16="http://schemas.microsoft.com/office/drawing/2014/main" id="{C2E44960-3DD5-1243-AAF3-54532691BC63}"/>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5" name="Freeform: Shape 165">
                <a:extLst>
                  <a:ext uri="{FF2B5EF4-FFF2-40B4-BE49-F238E27FC236}">
                    <a16:creationId xmlns:a16="http://schemas.microsoft.com/office/drawing/2014/main" id="{36B3F486-2125-5A4F-BFEC-9373D7D64BC8}"/>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6" name="Freeform: Shape 166">
                <a:extLst>
                  <a:ext uri="{FF2B5EF4-FFF2-40B4-BE49-F238E27FC236}">
                    <a16:creationId xmlns:a16="http://schemas.microsoft.com/office/drawing/2014/main" id="{4BCCC339-CC89-674D-A040-E58E40A4E2A5}"/>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7" name="Freeform: Shape 167">
                <a:extLst>
                  <a:ext uri="{FF2B5EF4-FFF2-40B4-BE49-F238E27FC236}">
                    <a16:creationId xmlns:a16="http://schemas.microsoft.com/office/drawing/2014/main" id="{2B2705E5-2AFE-F744-82A6-45D260951D54}"/>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8" name="Freeform: Shape 168">
                <a:extLst>
                  <a:ext uri="{FF2B5EF4-FFF2-40B4-BE49-F238E27FC236}">
                    <a16:creationId xmlns:a16="http://schemas.microsoft.com/office/drawing/2014/main" id="{F49EB4E1-AC51-F249-845A-6753ABE11298}"/>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9" name="Freeform: Shape 169">
                <a:extLst>
                  <a:ext uri="{FF2B5EF4-FFF2-40B4-BE49-F238E27FC236}">
                    <a16:creationId xmlns:a16="http://schemas.microsoft.com/office/drawing/2014/main" id="{D49D3DCE-4A8A-D845-B2C5-823BD997A041}"/>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0" name="Freeform: Shape 170">
                <a:extLst>
                  <a:ext uri="{FF2B5EF4-FFF2-40B4-BE49-F238E27FC236}">
                    <a16:creationId xmlns:a16="http://schemas.microsoft.com/office/drawing/2014/main" id="{06CD1597-89E5-D84C-8361-CDC7C4A86FF5}"/>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1" name="Freeform: Shape 171">
                <a:extLst>
                  <a:ext uri="{FF2B5EF4-FFF2-40B4-BE49-F238E27FC236}">
                    <a16:creationId xmlns:a16="http://schemas.microsoft.com/office/drawing/2014/main" id="{283C66AE-0F8F-5E49-81DE-B51AA98A494F}"/>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2" name="Freeform: Shape 172">
                <a:extLst>
                  <a:ext uri="{FF2B5EF4-FFF2-40B4-BE49-F238E27FC236}">
                    <a16:creationId xmlns:a16="http://schemas.microsoft.com/office/drawing/2014/main" id="{46CCF463-BFF4-2545-8551-3D46895ADAC4}"/>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3" name="Freeform: Shape 173">
                <a:extLst>
                  <a:ext uri="{FF2B5EF4-FFF2-40B4-BE49-F238E27FC236}">
                    <a16:creationId xmlns:a16="http://schemas.microsoft.com/office/drawing/2014/main" id="{A2CC7D9B-1B52-BE48-90CB-46F6679B3D54}"/>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84" name="Graphic 92">
                <a:extLst>
                  <a:ext uri="{FF2B5EF4-FFF2-40B4-BE49-F238E27FC236}">
                    <a16:creationId xmlns:a16="http://schemas.microsoft.com/office/drawing/2014/main" id="{862B1B9E-E7E9-9543-848F-F3EC3BF04A32}"/>
                  </a:ext>
                </a:extLst>
              </p:cNvPr>
              <p:cNvGrpSpPr/>
              <p:nvPr/>
            </p:nvGrpSpPr>
            <p:grpSpPr>
              <a:xfrm>
                <a:off x="3711918" y="-288130"/>
                <a:ext cx="125730" cy="47149"/>
                <a:chOff x="7743640" y="885042"/>
                <a:chExt cx="304800" cy="114300"/>
              </a:xfrm>
              <a:solidFill>
                <a:srgbClr val="50E6FF"/>
              </a:solidFill>
            </p:grpSpPr>
            <p:sp>
              <p:nvSpPr>
                <p:cNvPr id="85" name="Freeform: Shape 175">
                  <a:extLst>
                    <a:ext uri="{FF2B5EF4-FFF2-40B4-BE49-F238E27FC236}">
                      <a16:creationId xmlns:a16="http://schemas.microsoft.com/office/drawing/2014/main" id="{FEE80836-9BA0-3C44-B2C2-B12C5BA0EA3E}"/>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86" name="Freeform: Shape 176">
                  <a:extLst>
                    <a:ext uri="{FF2B5EF4-FFF2-40B4-BE49-F238E27FC236}">
                      <a16:creationId xmlns:a16="http://schemas.microsoft.com/office/drawing/2014/main" id="{ACD7F297-1988-F34E-B9D7-49AFFC66D029}"/>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5" name="Group 9">
              <a:extLst>
                <a:ext uri="{FF2B5EF4-FFF2-40B4-BE49-F238E27FC236}">
                  <a16:creationId xmlns:a16="http://schemas.microsoft.com/office/drawing/2014/main" id="{970B1E92-B17F-B645-BFE6-7C850A227105}"/>
                </a:ext>
              </a:extLst>
            </p:cNvPr>
            <p:cNvGrpSpPr/>
            <p:nvPr/>
          </p:nvGrpSpPr>
          <p:grpSpPr>
            <a:xfrm>
              <a:off x="2913175" y="3015285"/>
              <a:ext cx="544682" cy="1147949"/>
              <a:chOff x="2913175" y="3015285"/>
              <a:chExt cx="544682" cy="1147949"/>
            </a:xfrm>
          </p:grpSpPr>
          <p:grpSp>
            <p:nvGrpSpPr>
              <p:cNvPr id="46" name="Group 132">
                <a:extLst>
                  <a:ext uri="{FF2B5EF4-FFF2-40B4-BE49-F238E27FC236}">
                    <a16:creationId xmlns:a16="http://schemas.microsoft.com/office/drawing/2014/main" id="{6F458181-781D-624A-9A03-DEB5AB4C7A6F}"/>
                  </a:ext>
                </a:extLst>
              </p:cNvPr>
              <p:cNvGrpSpPr/>
              <p:nvPr/>
            </p:nvGrpSpPr>
            <p:grpSpPr>
              <a:xfrm>
                <a:off x="2913175" y="3015285"/>
                <a:ext cx="544682" cy="466870"/>
                <a:chOff x="3444742" y="-508157"/>
                <a:chExt cx="440056" cy="377190"/>
              </a:xfrm>
            </p:grpSpPr>
            <p:sp>
              <p:nvSpPr>
                <p:cNvPr id="61" name="Freeform: Shape 133">
                  <a:extLst>
                    <a:ext uri="{FF2B5EF4-FFF2-40B4-BE49-F238E27FC236}">
                      <a16:creationId xmlns:a16="http://schemas.microsoft.com/office/drawing/2014/main" id="{6394BB7E-2BEB-7E40-9A6D-5DC691D61BB4}"/>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2" name="Freeform: Shape 134">
                  <a:extLst>
                    <a:ext uri="{FF2B5EF4-FFF2-40B4-BE49-F238E27FC236}">
                      <a16:creationId xmlns:a16="http://schemas.microsoft.com/office/drawing/2014/main" id="{3FCA9094-1C6E-1B4B-975E-29C8A73AAEB4}"/>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3" name="Freeform: Shape 135">
                  <a:extLst>
                    <a:ext uri="{FF2B5EF4-FFF2-40B4-BE49-F238E27FC236}">
                      <a16:creationId xmlns:a16="http://schemas.microsoft.com/office/drawing/2014/main" id="{5772F375-D4D0-2243-AEAE-6A7917ED7F56}"/>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4" name="Freeform: Shape 136">
                  <a:extLst>
                    <a:ext uri="{FF2B5EF4-FFF2-40B4-BE49-F238E27FC236}">
                      <a16:creationId xmlns:a16="http://schemas.microsoft.com/office/drawing/2014/main" id="{E65034E0-D559-B441-91BB-5004AEDEE905}"/>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5" name="Freeform: Shape 137">
                  <a:extLst>
                    <a:ext uri="{FF2B5EF4-FFF2-40B4-BE49-F238E27FC236}">
                      <a16:creationId xmlns:a16="http://schemas.microsoft.com/office/drawing/2014/main" id="{F9D425AE-102D-9945-BF8B-6CF02B295AEB}"/>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6" name="Freeform: Shape 138">
                  <a:extLst>
                    <a:ext uri="{FF2B5EF4-FFF2-40B4-BE49-F238E27FC236}">
                      <a16:creationId xmlns:a16="http://schemas.microsoft.com/office/drawing/2014/main" id="{857DAA50-094A-5E46-8BB7-325E0F855E51}"/>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7" name="Freeform: Shape 139">
                  <a:extLst>
                    <a:ext uri="{FF2B5EF4-FFF2-40B4-BE49-F238E27FC236}">
                      <a16:creationId xmlns:a16="http://schemas.microsoft.com/office/drawing/2014/main" id="{35167F7D-CECA-814B-8616-7F4CD422C63F}"/>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8" name="Freeform: Shape 140">
                  <a:extLst>
                    <a:ext uri="{FF2B5EF4-FFF2-40B4-BE49-F238E27FC236}">
                      <a16:creationId xmlns:a16="http://schemas.microsoft.com/office/drawing/2014/main" id="{AC41B873-6048-5341-B926-D1699B25733A}"/>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9" name="Freeform: Shape 141">
                  <a:extLst>
                    <a:ext uri="{FF2B5EF4-FFF2-40B4-BE49-F238E27FC236}">
                      <a16:creationId xmlns:a16="http://schemas.microsoft.com/office/drawing/2014/main" id="{9E320B1B-9BD8-EF40-A950-8D09C4919784}"/>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0" name="Freeform: Shape 142">
                  <a:extLst>
                    <a:ext uri="{FF2B5EF4-FFF2-40B4-BE49-F238E27FC236}">
                      <a16:creationId xmlns:a16="http://schemas.microsoft.com/office/drawing/2014/main" id="{A9D9ECB2-3341-5546-BD6D-7CACC6117AFB}"/>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71" name="Graphic 92">
                  <a:extLst>
                    <a:ext uri="{FF2B5EF4-FFF2-40B4-BE49-F238E27FC236}">
                      <a16:creationId xmlns:a16="http://schemas.microsoft.com/office/drawing/2014/main" id="{FFED4AC8-E300-7A49-8F3B-25AA0485137C}"/>
                    </a:ext>
                  </a:extLst>
                </p:cNvPr>
                <p:cNvGrpSpPr/>
                <p:nvPr/>
              </p:nvGrpSpPr>
              <p:grpSpPr>
                <a:xfrm>
                  <a:off x="3711918" y="-288130"/>
                  <a:ext cx="125730" cy="47149"/>
                  <a:chOff x="7743640" y="885042"/>
                  <a:chExt cx="304800" cy="114300"/>
                </a:xfrm>
                <a:solidFill>
                  <a:srgbClr val="50E6FF"/>
                </a:solidFill>
              </p:grpSpPr>
              <p:sp>
                <p:nvSpPr>
                  <p:cNvPr id="72" name="Freeform: Shape 144">
                    <a:extLst>
                      <a:ext uri="{FF2B5EF4-FFF2-40B4-BE49-F238E27FC236}">
                        <a16:creationId xmlns:a16="http://schemas.microsoft.com/office/drawing/2014/main" id="{BE98DB1D-402F-874D-AF4C-C78AB276F7E1}"/>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73" name="Freeform: Shape 145">
                    <a:extLst>
                      <a:ext uri="{FF2B5EF4-FFF2-40B4-BE49-F238E27FC236}">
                        <a16:creationId xmlns:a16="http://schemas.microsoft.com/office/drawing/2014/main" id="{4BC65F7B-794F-0248-9283-865A9C951976}"/>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47" name="Group 150">
                <a:extLst>
                  <a:ext uri="{FF2B5EF4-FFF2-40B4-BE49-F238E27FC236}">
                    <a16:creationId xmlns:a16="http://schemas.microsoft.com/office/drawing/2014/main" id="{EE96A12F-168C-9446-91EC-39844215AEC6}"/>
                  </a:ext>
                </a:extLst>
              </p:cNvPr>
              <p:cNvGrpSpPr/>
              <p:nvPr/>
            </p:nvGrpSpPr>
            <p:grpSpPr>
              <a:xfrm>
                <a:off x="2913175" y="3696364"/>
                <a:ext cx="544682" cy="466870"/>
                <a:chOff x="3444742" y="-508157"/>
                <a:chExt cx="440056" cy="377190"/>
              </a:xfrm>
            </p:grpSpPr>
            <p:sp>
              <p:nvSpPr>
                <p:cNvPr id="48" name="Freeform: Shape 151">
                  <a:extLst>
                    <a:ext uri="{FF2B5EF4-FFF2-40B4-BE49-F238E27FC236}">
                      <a16:creationId xmlns:a16="http://schemas.microsoft.com/office/drawing/2014/main" id="{BF415DCF-9E40-E444-91B5-06EFBC8F3577}"/>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49" name="Freeform: Shape 152">
                  <a:extLst>
                    <a:ext uri="{FF2B5EF4-FFF2-40B4-BE49-F238E27FC236}">
                      <a16:creationId xmlns:a16="http://schemas.microsoft.com/office/drawing/2014/main" id="{35D93A10-9938-C746-867E-93031D47BA14}"/>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0" name="Freeform: Shape 153">
                  <a:extLst>
                    <a:ext uri="{FF2B5EF4-FFF2-40B4-BE49-F238E27FC236}">
                      <a16:creationId xmlns:a16="http://schemas.microsoft.com/office/drawing/2014/main" id="{AA2351FE-A213-DA4E-8240-E382C986DF45}"/>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1" name="Freeform: Shape 154">
                  <a:extLst>
                    <a:ext uri="{FF2B5EF4-FFF2-40B4-BE49-F238E27FC236}">
                      <a16:creationId xmlns:a16="http://schemas.microsoft.com/office/drawing/2014/main" id="{509EAFD5-2AE2-674F-A605-AF09A97634C0}"/>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2" name="Freeform: Shape 155">
                  <a:extLst>
                    <a:ext uri="{FF2B5EF4-FFF2-40B4-BE49-F238E27FC236}">
                      <a16:creationId xmlns:a16="http://schemas.microsoft.com/office/drawing/2014/main" id="{9B6BC7A3-5AAD-E442-8E18-FC4CFCE56AD3}"/>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3" name="Freeform: Shape 156">
                  <a:extLst>
                    <a:ext uri="{FF2B5EF4-FFF2-40B4-BE49-F238E27FC236}">
                      <a16:creationId xmlns:a16="http://schemas.microsoft.com/office/drawing/2014/main" id="{6FC9B3B9-A7D4-F743-BCB5-A4DC258C5410}"/>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4" name="Freeform: Shape 157">
                  <a:extLst>
                    <a:ext uri="{FF2B5EF4-FFF2-40B4-BE49-F238E27FC236}">
                      <a16:creationId xmlns:a16="http://schemas.microsoft.com/office/drawing/2014/main" id="{1EC79316-A445-C443-AF6C-4F6AF2CE6D7A}"/>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5" name="Freeform: Shape 158">
                  <a:extLst>
                    <a:ext uri="{FF2B5EF4-FFF2-40B4-BE49-F238E27FC236}">
                      <a16:creationId xmlns:a16="http://schemas.microsoft.com/office/drawing/2014/main" id="{D91F8C39-80E9-704B-8414-BCA8544D56F4}"/>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6" name="Freeform: Shape 159">
                  <a:extLst>
                    <a:ext uri="{FF2B5EF4-FFF2-40B4-BE49-F238E27FC236}">
                      <a16:creationId xmlns:a16="http://schemas.microsoft.com/office/drawing/2014/main" id="{34D889A4-171B-A744-9DD9-69C6354B0FB7}"/>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7" name="Freeform: Shape 160">
                  <a:extLst>
                    <a:ext uri="{FF2B5EF4-FFF2-40B4-BE49-F238E27FC236}">
                      <a16:creationId xmlns:a16="http://schemas.microsoft.com/office/drawing/2014/main" id="{1BF7EC37-A4CC-9C4B-AEE0-C52DD5B6D40D}"/>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58" name="Graphic 92">
                  <a:extLst>
                    <a:ext uri="{FF2B5EF4-FFF2-40B4-BE49-F238E27FC236}">
                      <a16:creationId xmlns:a16="http://schemas.microsoft.com/office/drawing/2014/main" id="{512ED748-E673-9641-B89B-56F094482518}"/>
                    </a:ext>
                  </a:extLst>
                </p:cNvPr>
                <p:cNvGrpSpPr/>
                <p:nvPr/>
              </p:nvGrpSpPr>
              <p:grpSpPr>
                <a:xfrm>
                  <a:off x="3711918" y="-288130"/>
                  <a:ext cx="125730" cy="47149"/>
                  <a:chOff x="7743640" y="885042"/>
                  <a:chExt cx="304800" cy="114300"/>
                </a:xfrm>
                <a:solidFill>
                  <a:srgbClr val="50E6FF"/>
                </a:solidFill>
              </p:grpSpPr>
              <p:sp>
                <p:nvSpPr>
                  <p:cNvPr id="59" name="Freeform: Shape 162">
                    <a:extLst>
                      <a:ext uri="{FF2B5EF4-FFF2-40B4-BE49-F238E27FC236}">
                        <a16:creationId xmlns:a16="http://schemas.microsoft.com/office/drawing/2014/main" id="{1C5CA7B9-B72C-FA4E-B7CB-BA9DFF146032}"/>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60" name="Freeform: Shape 163">
                    <a:extLst>
                      <a:ext uri="{FF2B5EF4-FFF2-40B4-BE49-F238E27FC236}">
                        <a16:creationId xmlns:a16="http://schemas.microsoft.com/office/drawing/2014/main" id="{8EBB4A36-9C34-CE46-8D17-7FD818D80C2C}"/>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grpSp>
      <p:grpSp>
        <p:nvGrpSpPr>
          <p:cNvPr id="152" name="Group 13">
            <a:extLst>
              <a:ext uri="{FF2B5EF4-FFF2-40B4-BE49-F238E27FC236}">
                <a16:creationId xmlns:a16="http://schemas.microsoft.com/office/drawing/2014/main" id="{3B05F7B2-761F-2647-8CD5-D6B6B26365F7}"/>
              </a:ext>
            </a:extLst>
          </p:cNvPr>
          <p:cNvGrpSpPr/>
          <p:nvPr/>
        </p:nvGrpSpPr>
        <p:grpSpPr>
          <a:xfrm>
            <a:off x="4545466" y="2517961"/>
            <a:ext cx="861636" cy="1706176"/>
            <a:chOff x="4545466" y="2736170"/>
            <a:chExt cx="861636" cy="1706176"/>
          </a:xfrm>
        </p:grpSpPr>
        <p:sp>
          <p:nvSpPr>
            <p:cNvPr id="153" name="Rectangle 67">
              <a:extLst>
                <a:ext uri="{FF2B5EF4-FFF2-40B4-BE49-F238E27FC236}">
                  <a16:creationId xmlns:a16="http://schemas.microsoft.com/office/drawing/2014/main" id="{63A6B9E3-A5F2-6C4D-BF14-B5509A57D332}"/>
                </a:ext>
              </a:extLst>
            </p:cNvPr>
            <p:cNvSpPr/>
            <p:nvPr/>
          </p:nvSpPr>
          <p:spPr bwMode="auto">
            <a:xfrm>
              <a:off x="4545466" y="2736170"/>
              <a:ext cx="861636" cy="1706176"/>
            </a:xfrm>
            <a:prstGeom prst="rect">
              <a:avLst/>
            </a:prstGeom>
            <a:noFill/>
            <a:ln w="190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54" name="Group 203">
              <a:extLst>
                <a:ext uri="{FF2B5EF4-FFF2-40B4-BE49-F238E27FC236}">
                  <a16:creationId xmlns:a16="http://schemas.microsoft.com/office/drawing/2014/main" id="{C8AC8DBC-CBCF-8640-80E6-2DA57737D5EE}"/>
                </a:ext>
              </a:extLst>
            </p:cNvPr>
            <p:cNvGrpSpPr/>
            <p:nvPr/>
          </p:nvGrpSpPr>
          <p:grpSpPr>
            <a:xfrm>
              <a:off x="4703943" y="3015285"/>
              <a:ext cx="544682" cy="1147949"/>
              <a:chOff x="2913175" y="3015285"/>
              <a:chExt cx="544682" cy="1147949"/>
            </a:xfrm>
          </p:grpSpPr>
          <p:grpSp>
            <p:nvGrpSpPr>
              <p:cNvPr id="155" name="Group 204">
                <a:extLst>
                  <a:ext uri="{FF2B5EF4-FFF2-40B4-BE49-F238E27FC236}">
                    <a16:creationId xmlns:a16="http://schemas.microsoft.com/office/drawing/2014/main" id="{06DB7A95-0E59-7D47-AAA2-8417EEF13B1F}"/>
                  </a:ext>
                </a:extLst>
              </p:cNvPr>
              <p:cNvGrpSpPr/>
              <p:nvPr/>
            </p:nvGrpSpPr>
            <p:grpSpPr>
              <a:xfrm>
                <a:off x="2913175" y="3015285"/>
                <a:ext cx="544682" cy="466870"/>
                <a:chOff x="3444742" y="-508157"/>
                <a:chExt cx="440056" cy="377190"/>
              </a:xfrm>
            </p:grpSpPr>
            <p:sp>
              <p:nvSpPr>
                <p:cNvPr id="170" name="Freeform: Shape 219">
                  <a:extLst>
                    <a:ext uri="{FF2B5EF4-FFF2-40B4-BE49-F238E27FC236}">
                      <a16:creationId xmlns:a16="http://schemas.microsoft.com/office/drawing/2014/main" id="{989FD092-4F20-2841-A04B-F0C1DC250145}"/>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1" name="Freeform: Shape 220">
                  <a:extLst>
                    <a:ext uri="{FF2B5EF4-FFF2-40B4-BE49-F238E27FC236}">
                      <a16:creationId xmlns:a16="http://schemas.microsoft.com/office/drawing/2014/main" id="{5F3C6F78-D82E-3341-9485-8CE6ADE428EA}"/>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2" name="Freeform: Shape 221">
                  <a:extLst>
                    <a:ext uri="{FF2B5EF4-FFF2-40B4-BE49-F238E27FC236}">
                      <a16:creationId xmlns:a16="http://schemas.microsoft.com/office/drawing/2014/main" id="{F2F4657B-D605-B349-9B90-BB11CE9B4BA1}"/>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3" name="Freeform: Shape 222">
                  <a:extLst>
                    <a:ext uri="{FF2B5EF4-FFF2-40B4-BE49-F238E27FC236}">
                      <a16:creationId xmlns:a16="http://schemas.microsoft.com/office/drawing/2014/main" id="{51C3B581-16FA-A242-AC5A-D2FB537DC068}"/>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4" name="Freeform: Shape 223">
                  <a:extLst>
                    <a:ext uri="{FF2B5EF4-FFF2-40B4-BE49-F238E27FC236}">
                      <a16:creationId xmlns:a16="http://schemas.microsoft.com/office/drawing/2014/main" id="{3E800CA2-107C-8E4E-BB8F-071D6704DDF7}"/>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5" name="Freeform: Shape 224">
                  <a:extLst>
                    <a:ext uri="{FF2B5EF4-FFF2-40B4-BE49-F238E27FC236}">
                      <a16:creationId xmlns:a16="http://schemas.microsoft.com/office/drawing/2014/main" id="{F4DA201D-AC63-EB41-88B1-8E700AFFD9D4}"/>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6" name="Freeform: Shape 225">
                  <a:extLst>
                    <a:ext uri="{FF2B5EF4-FFF2-40B4-BE49-F238E27FC236}">
                      <a16:creationId xmlns:a16="http://schemas.microsoft.com/office/drawing/2014/main" id="{05256860-BFF4-C247-8123-4A98E59A1371}"/>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7" name="Freeform: Shape 226">
                  <a:extLst>
                    <a:ext uri="{FF2B5EF4-FFF2-40B4-BE49-F238E27FC236}">
                      <a16:creationId xmlns:a16="http://schemas.microsoft.com/office/drawing/2014/main" id="{83BD1A0F-A452-A94E-8128-9D47873D947C}"/>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8" name="Freeform: Shape 227">
                  <a:extLst>
                    <a:ext uri="{FF2B5EF4-FFF2-40B4-BE49-F238E27FC236}">
                      <a16:creationId xmlns:a16="http://schemas.microsoft.com/office/drawing/2014/main" id="{C3777769-26E0-3748-9FF7-FB1975FDF684}"/>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79" name="Freeform: Shape 228">
                  <a:extLst>
                    <a:ext uri="{FF2B5EF4-FFF2-40B4-BE49-F238E27FC236}">
                      <a16:creationId xmlns:a16="http://schemas.microsoft.com/office/drawing/2014/main" id="{A6317E2F-477D-E847-A239-69F6CAF4EF0C}"/>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80" name="Graphic 92">
                  <a:extLst>
                    <a:ext uri="{FF2B5EF4-FFF2-40B4-BE49-F238E27FC236}">
                      <a16:creationId xmlns:a16="http://schemas.microsoft.com/office/drawing/2014/main" id="{D825A3E5-25AF-8F43-B8FE-F52CB646E75D}"/>
                    </a:ext>
                  </a:extLst>
                </p:cNvPr>
                <p:cNvGrpSpPr/>
                <p:nvPr/>
              </p:nvGrpSpPr>
              <p:grpSpPr>
                <a:xfrm>
                  <a:off x="3711918" y="-288130"/>
                  <a:ext cx="125730" cy="47149"/>
                  <a:chOff x="7743640" y="885042"/>
                  <a:chExt cx="304800" cy="114300"/>
                </a:xfrm>
                <a:solidFill>
                  <a:srgbClr val="50E6FF"/>
                </a:solidFill>
              </p:grpSpPr>
              <p:sp>
                <p:nvSpPr>
                  <p:cNvPr id="181" name="Freeform: Shape 230">
                    <a:extLst>
                      <a:ext uri="{FF2B5EF4-FFF2-40B4-BE49-F238E27FC236}">
                        <a16:creationId xmlns:a16="http://schemas.microsoft.com/office/drawing/2014/main" id="{64D82475-A2FF-1F4D-904B-34CEC2884D62}"/>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82" name="Freeform: Shape 231">
                    <a:extLst>
                      <a:ext uri="{FF2B5EF4-FFF2-40B4-BE49-F238E27FC236}">
                        <a16:creationId xmlns:a16="http://schemas.microsoft.com/office/drawing/2014/main" id="{92553155-CCA7-4A46-A94F-5C6D68DB2A4F}"/>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nvGrpSpPr>
              <p:cNvPr id="156" name="Group 205">
                <a:extLst>
                  <a:ext uri="{FF2B5EF4-FFF2-40B4-BE49-F238E27FC236}">
                    <a16:creationId xmlns:a16="http://schemas.microsoft.com/office/drawing/2014/main" id="{DCDB6324-6A59-854F-9641-B9130AB0992B}"/>
                  </a:ext>
                </a:extLst>
              </p:cNvPr>
              <p:cNvGrpSpPr/>
              <p:nvPr/>
            </p:nvGrpSpPr>
            <p:grpSpPr>
              <a:xfrm>
                <a:off x="2913175" y="3696364"/>
                <a:ext cx="544682" cy="466870"/>
                <a:chOff x="3444742" y="-508157"/>
                <a:chExt cx="440056" cy="377190"/>
              </a:xfrm>
            </p:grpSpPr>
            <p:sp>
              <p:nvSpPr>
                <p:cNvPr id="157" name="Freeform: Shape 206">
                  <a:extLst>
                    <a:ext uri="{FF2B5EF4-FFF2-40B4-BE49-F238E27FC236}">
                      <a16:creationId xmlns:a16="http://schemas.microsoft.com/office/drawing/2014/main" id="{526D5A16-DFCC-7D4C-AD18-7B7EE50C3FB5}"/>
                    </a:ext>
                  </a:extLst>
                </p:cNvPr>
                <p:cNvSpPr/>
                <p:nvPr/>
              </p:nvSpPr>
              <p:spPr>
                <a:xfrm>
                  <a:off x="3444742" y="-508157"/>
                  <a:ext cx="220028" cy="377190"/>
                </a:xfrm>
                <a:custGeom>
                  <a:avLst/>
                  <a:gdLst>
                    <a:gd name="connsiteX0" fmla="*/ 0 w 533400"/>
                    <a:gd name="connsiteY0" fmla="*/ 0 h 914400"/>
                    <a:gd name="connsiteX1" fmla="*/ 533400 w 533400"/>
                    <a:gd name="connsiteY1" fmla="*/ 0 h 914400"/>
                    <a:gd name="connsiteX2" fmla="*/ 533400 w 533400"/>
                    <a:gd name="connsiteY2" fmla="*/ 914400 h 914400"/>
                    <a:gd name="connsiteX3" fmla="*/ 0 w 53340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533400" h="914400">
                      <a:moveTo>
                        <a:pt x="0" y="0"/>
                      </a:moveTo>
                      <a:lnTo>
                        <a:pt x="533400" y="0"/>
                      </a:lnTo>
                      <a:lnTo>
                        <a:pt x="533400" y="914400"/>
                      </a:lnTo>
                      <a:lnTo>
                        <a:pt x="0" y="9144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58" name="Freeform: Shape 207">
                  <a:extLst>
                    <a:ext uri="{FF2B5EF4-FFF2-40B4-BE49-F238E27FC236}">
                      <a16:creationId xmlns:a16="http://schemas.microsoft.com/office/drawing/2014/main" id="{9B8DAEC7-580B-4848-B9A0-AF62F4B8E7F5}"/>
                    </a:ext>
                  </a:extLst>
                </p:cNvPr>
                <p:cNvSpPr/>
                <p:nvPr/>
              </p:nvSpPr>
              <p:spPr>
                <a:xfrm>
                  <a:off x="3664770" y="-366711"/>
                  <a:ext cx="220028" cy="235744"/>
                </a:xfrm>
                <a:custGeom>
                  <a:avLst/>
                  <a:gdLst>
                    <a:gd name="connsiteX0" fmla="*/ 0 w 533400"/>
                    <a:gd name="connsiteY0" fmla="*/ 0 h 571500"/>
                    <a:gd name="connsiteX1" fmla="*/ 533400 w 533400"/>
                    <a:gd name="connsiteY1" fmla="*/ 0 h 571500"/>
                    <a:gd name="connsiteX2" fmla="*/ 533400 w 533400"/>
                    <a:gd name="connsiteY2" fmla="*/ 571500 h 571500"/>
                    <a:gd name="connsiteX3" fmla="*/ 0 w 533400"/>
                    <a:gd name="connsiteY3" fmla="*/ 571500 h 571500"/>
                  </a:gdLst>
                  <a:ahLst/>
                  <a:cxnLst>
                    <a:cxn ang="0">
                      <a:pos x="connsiteX0" y="connsiteY0"/>
                    </a:cxn>
                    <a:cxn ang="0">
                      <a:pos x="connsiteX1" y="connsiteY1"/>
                    </a:cxn>
                    <a:cxn ang="0">
                      <a:pos x="connsiteX2" y="connsiteY2"/>
                    </a:cxn>
                    <a:cxn ang="0">
                      <a:pos x="connsiteX3" y="connsiteY3"/>
                    </a:cxn>
                  </a:cxnLst>
                  <a:rect l="l" t="t" r="r" b="b"/>
                  <a:pathLst>
                    <a:path w="533400" h="571500">
                      <a:moveTo>
                        <a:pt x="0" y="0"/>
                      </a:moveTo>
                      <a:lnTo>
                        <a:pt x="533400" y="0"/>
                      </a:lnTo>
                      <a:lnTo>
                        <a:pt x="533400" y="571500"/>
                      </a:lnTo>
                      <a:lnTo>
                        <a:pt x="0" y="571500"/>
                      </a:ln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59" name="Freeform: Shape 208">
                  <a:extLst>
                    <a:ext uri="{FF2B5EF4-FFF2-40B4-BE49-F238E27FC236}">
                      <a16:creationId xmlns:a16="http://schemas.microsoft.com/office/drawing/2014/main" id="{A6E6578E-6DE7-DB4D-99AE-746ED37CD16A}"/>
                    </a:ext>
                  </a:extLst>
                </p:cNvPr>
                <p:cNvSpPr/>
                <p:nvPr/>
              </p:nvSpPr>
              <p:spPr>
                <a:xfrm>
                  <a:off x="3523323"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0" name="Freeform: Shape 209">
                  <a:extLst>
                    <a:ext uri="{FF2B5EF4-FFF2-40B4-BE49-F238E27FC236}">
                      <a16:creationId xmlns:a16="http://schemas.microsoft.com/office/drawing/2014/main" id="{6F4D441D-8CAC-2D4E-841C-C73081898446}"/>
                    </a:ext>
                  </a:extLst>
                </p:cNvPr>
                <p:cNvSpPr/>
                <p:nvPr/>
              </p:nvSpPr>
              <p:spPr>
                <a:xfrm>
                  <a:off x="3743351" y="-193832"/>
                  <a:ext cx="62865" cy="62865"/>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1" name="Freeform: Shape 210">
                  <a:extLst>
                    <a:ext uri="{FF2B5EF4-FFF2-40B4-BE49-F238E27FC236}">
                      <a16:creationId xmlns:a16="http://schemas.microsoft.com/office/drawing/2014/main" id="{688D8E77-2B0C-0D49-BB9A-387D9AEABC09}"/>
                    </a:ext>
                  </a:extLst>
                </p:cNvPr>
                <p:cNvSpPr/>
                <p:nvPr/>
              </p:nvSpPr>
              <p:spPr>
                <a:xfrm>
                  <a:off x="3491891"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2" name="Freeform: Shape 211">
                  <a:extLst>
                    <a:ext uri="{FF2B5EF4-FFF2-40B4-BE49-F238E27FC236}">
                      <a16:creationId xmlns:a16="http://schemas.microsoft.com/office/drawing/2014/main" id="{683CB1C8-FDC6-D846-9196-316A96CEC660}"/>
                    </a:ext>
                  </a:extLst>
                </p:cNvPr>
                <p:cNvSpPr/>
                <p:nvPr/>
              </p:nvSpPr>
              <p:spPr>
                <a:xfrm>
                  <a:off x="3570472" y="-445292"/>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3" name="Freeform: Shape 212">
                  <a:extLst>
                    <a:ext uri="{FF2B5EF4-FFF2-40B4-BE49-F238E27FC236}">
                      <a16:creationId xmlns:a16="http://schemas.microsoft.com/office/drawing/2014/main" id="{21C5E19E-54DF-7343-83EE-89DA43A59C57}"/>
                    </a:ext>
                  </a:extLst>
                </p:cNvPr>
                <p:cNvSpPr/>
                <p:nvPr/>
              </p:nvSpPr>
              <p:spPr>
                <a:xfrm>
                  <a:off x="3491891"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4" name="Freeform: Shape 213">
                  <a:extLst>
                    <a:ext uri="{FF2B5EF4-FFF2-40B4-BE49-F238E27FC236}">
                      <a16:creationId xmlns:a16="http://schemas.microsoft.com/office/drawing/2014/main" id="{91AE7D91-55BA-E645-A2EF-3AC93516CE29}"/>
                    </a:ext>
                  </a:extLst>
                </p:cNvPr>
                <p:cNvSpPr/>
                <p:nvPr/>
              </p:nvSpPr>
              <p:spPr>
                <a:xfrm>
                  <a:off x="3570472" y="-366711"/>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5" name="Freeform: Shape 214">
                  <a:extLst>
                    <a:ext uri="{FF2B5EF4-FFF2-40B4-BE49-F238E27FC236}">
                      <a16:creationId xmlns:a16="http://schemas.microsoft.com/office/drawing/2014/main" id="{466DDE71-3613-5348-88F9-90503369712D}"/>
                    </a:ext>
                  </a:extLst>
                </p:cNvPr>
                <p:cNvSpPr/>
                <p:nvPr/>
              </p:nvSpPr>
              <p:spPr>
                <a:xfrm>
                  <a:off x="3491891"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6" name="Freeform: Shape 215">
                  <a:extLst>
                    <a:ext uri="{FF2B5EF4-FFF2-40B4-BE49-F238E27FC236}">
                      <a16:creationId xmlns:a16="http://schemas.microsoft.com/office/drawing/2014/main" id="{1D717F5F-50E5-2946-BF62-036AF6DE6EBF}"/>
                    </a:ext>
                  </a:extLst>
                </p:cNvPr>
                <p:cNvSpPr/>
                <p:nvPr/>
              </p:nvSpPr>
              <p:spPr>
                <a:xfrm>
                  <a:off x="3570472" y="-288130"/>
                  <a:ext cx="47149" cy="47149"/>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nvGrpSpPr>
                <p:cNvPr id="167" name="Graphic 92">
                  <a:extLst>
                    <a:ext uri="{FF2B5EF4-FFF2-40B4-BE49-F238E27FC236}">
                      <a16:creationId xmlns:a16="http://schemas.microsoft.com/office/drawing/2014/main" id="{A272B042-26BC-B245-9886-365E570BB42D}"/>
                    </a:ext>
                  </a:extLst>
                </p:cNvPr>
                <p:cNvGrpSpPr/>
                <p:nvPr/>
              </p:nvGrpSpPr>
              <p:grpSpPr>
                <a:xfrm>
                  <a:off x="3711918" y="-288130"/>
                  <a:ext cx="125730" cy="47149"/>
                  <a:chOff x="7743640" y="885042"/>
                  <a:chExt cx="304800" cy="114300"/>
                </a:xfrm>
                <a:solidFill>
                  <a:srgbClr val="50E6FF"/>
                </a:solidFill>
              </p:grpSpPr>
              <p:sp>
                <p:nvSpPr>
                  <p:cNvPr id="168" name="Freeform: Shape 217">
                    <a:extLst>
                      <a:ext uri="{FF2B5EF4-FFF2-40B4-BE49-F238E27FC236}">
                        <a16:creationId xmlns:a16="http://schemas.microsoft.com/office/drawing/2014/main" id="{BD8E14C1-8FB2-594C-A37E-BD856733B3B6}"/>
                      </a:ext>
                    </a:extLst>
                  </p:cNvPr>
                  <p:cNvSpPr/>
                  <p:nvPr/>
                </p:nvSpPr>
                <p:spPr>
                  <a:xfrm>
                    <a:off x="77436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69" name="Freeform: Shape 218">
                    <a:extLst>
                      <a:ext uri="{FF2B5EF4-FFF2-40B4-BE49-F238E27FC236}">
                        <a16:creationId xmlns:a16="http://schemas.microsoft.com/office/drawing/2014/main" id="{01C0AC93-C866-2045-AAB7-B3C321317048}"/>
                      </a:ext>
                    </a:extLst>
                  </p:cNvPr>
                  <p:cNvSpPr/>
                  <p:nvPr/>
                </p:nvSpPr>
                <p:spPr>
                  <a:xfrm>
                    <a:off x="7934140" y="885042"/>
                    <a:ext cx="114300" cy="114300"/>
                  </a:xfrm>
                  <a:custGeom>
                    <a:avLst/>
                    <a:gdLst>
                      <a:gd name="connsiteX0" fmla="*/ 0 w 114300"/>
                      <a:gd name="connsiteY0" fmla="*/ 0 h 114300"/>
                      <a:gd name="connsiteX1" fmla="*/ 114300 w 114300"/>
                      <a:gd name="connsiteY1" fmla="*/ 0 h 114300"/>
                      <a:gd name="connsiteX2" fmla="*/ 114300 w 114300"/>
                      <a:gd name="connsiteY2" fmla="*/ 114300 h 114300"/>
                      <a:gd name="connsiteX3" fmla="*/ 0 w 1143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114300" h="114300">
                        <a:moveTo>
                          <a:pt x="0" y="0"/>
                        </a:moveTo>
                        <a:lnTo>
                          <a:pt x="114300" y="0"/>
                        </a:lnTo>
                        <a:lnTo>
                          <a:pt x="114300" y="114300"/>
                        </a:lnTo>
                        <a:lnTo>
                          <a:pt x="0" y="114300"/>
                        </a:lnTo>
                        <a:close/>
                      </a:path>
                    </a:pathLst>
                  </a:custGeom>
                  <a:solidFill>
                    <a:srgbClr val="50E6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grpSp>
          </p:grpSp>
        </p:grpSp>
      </p:grpSp>
    </p:spTree>
    <p:extLst>
      <p:ext uri="{BB962C8B-B14F-4D97-AF65-F5344CB8AC3E}">
        <p14:creationId xmlns:p14="http://schemas.microsoft.com/office/powerpoint/2010/main" val="30975556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152"/>
                                        </p:tgtEl>
                                        <p:attrNameLst>
                                          <p:attrName>style.visibility</p:attrName>
                                        </p:attrNameLst>
                                      </p:cBhvr>
                                      <p:to>
                                        <p:strVal val="visible"/>
                                      </p:to>
                                    </p:set>
                                    <p:animEffect transition="in" filter="fade">
                                      <p:cBhvr>
                                        <p:cTn id="37" dur="500"/>
                                        <p:tgtEl>
                                          <p:spTgt spid="152"/>
                                        </p:tgtEl>
                                      </p:cBhvr>
                                    </p:animEffect>
                                  </p:childTnLst>
                                </p:cTn>
                              </p:par>
                              <p:par>
                                <p:cTn id="38" presetID="10" presetClass="entr" presetSubtype="0" fill="hold" nodeType="withEffect">
                                  <p:stCondLst>
                                    <p:cond delay="5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42" presetClass="path" presetSubtype="0" decel="100000" fill="hold" nodeType="withEffect">
                                  <p:stCondLst>
                                    <p:cond delay="500"/>
                                  </p:stCondLst>
                                  <p:childTnLst>
                                    <p:animMotion origin="layout" path="M -2.91667E-6 -3.7037E-6 L -2.91667E-6 0.12963 " pathEditMode="relative" rAng="0" ptsTypes="AA">
                                      <p:cBhvr>
                                        <p:cTn id="42" dur="500" spd="-100000" fill="hold"/>
                                        <p:tgtEl>
                                          <p:spTgt spid="32"/>
                                        </p:tgtEl>
                                        <p:attrNameLst>
                                          <p:attrName>ppt_x</p:attrName>
                                          <p:attrName>ppt_y</p:attrName>
                                        </p:attrNameLst>
                                      </p:cBhvr>
                                      <p:rCtr x="0" y="6481"/>
                                    </p:animMotion>
                                  </p:childTnLst>
                                </p:cTn>
                              </p:par>
                              <p:par>
                                <p:cTn id="43" presetID="10" presetClass="entr" presetSubtype="0" fill="hold" grpId="0" nodeType="withEffect">
                                  <p:stCondLst>
                                    <p:cond delay="5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42" presetClass="path" presetSubtype="0" decel="100000" fill="hold" grpId="1" nodeType="withEffect">
                                  <p:stCondLst>
                                    <p:cond delay="500"/>
                                  </p:stCondLst>
                                  <p:childTnLst>
                                    <p:animMotion origin="layout" path="M -2.91667E-6 -3.7037E-6 L -2.91667E-6 0.12963 " pathEditMode="relative" rAng="0" ptsTypes="AA">
                                      <p:cBhvr>
                                        <p:cTn id="47" dur="500" spd="-100000" fill="hold"/>
                                        <p:tgtEl>
                                          <p:spTgt spid="31"/>
                                        </p:tgtEl>
                                        <p:attrNameLst>
                                          <p:attrName>ppt_x</p:attrName>
                                          <p:attrName>ppt_y</p:attrName>
                                        </p:attrNameLst>
                                      </p:cBhvr>
                                      <p:rCtr x="0" y="64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1" grpId="0"/>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Oval 207">
            <a:extLst>
              <a:ext uri="{FF2B5EF4-FFF2-40B4-BE49-F238E27FC236}">
                <a16:creationId xmlns:a16="http://schemas.microsoft.com/office/drawing/2014/main" id="{788FC678-23AC-5FBB-A87F-1FBF7753E54F}"/>
              </a:ext>
            </a:extLst>
          </p:cNvPr>
          <p:cNvSpPr/>
          <p:nvPr/>
        </p:nvSpPr>
        <p:spPr bwMode="auto">
          <a:xfrm>
            <a:off x="575515" y="3909958"/>
            <a:ext cx="957720" cy="957717"/>
          </a:xfrm>
          <a:prstGeom prst="ellipse">
            <a:avLst/>
          </a:prstGeom>
          <a:solidFill>
            <a:schemeClr val="bg1"/>
          </a:solidFill>
          <a:ln>
            <a:noFill/>
            <a:headEnd type="none" w="med" len="med"/>
            <a:tailEnd type="none" w="med" len="med"/>
          </a:ln>
          <a:effectLst>
            <a:outerShdw blurRad="190500" dist="38100" dir="2700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3137" b="0" i="0" u="none" strike="noStrike" kern="1200" cap="none" spc="0" normalizeH="0" baseline="0" noProof="0">
              <a:ln>
                <a:noFill/>
              </a:ln>
              <a:gradFill>
                <a:gsLst>
                  <a:gs pos="0">
                    <a:srgbClr val="000000"/>
                  </a:gs>
                  <a:gs pos="100000">
                    <a:srgbClr val="000000"/>
                  </a:gs>
                </a:gsLst>
                <a:lin ang="5400000" scaled="1"/>
              </a:gradFill>
              <a:effectLst/>
              <a:uLnTx/>
              <a:uFillTx/>
              <a:latin typeface="Segoe UI Semibold"/>
              <a:ea typeface="+mn-ea"/>
              <a:cs typeface="Segoe UI" pitchFamily="34" charset="0"/>
            </a:endParaRPr>
          </a:p>
        </p:txBody>
      </p:sp>
      <p:sp>
        <p:nvSpPr>
          <p:cNvPr id="6" name="Rectangle 217">
            <a:extLst>
              <a:ext uri="{FF2B5EF4-FFF2-40B4-BE49-F238E27FC236}">
                <a16:creationId xmlns:a16="http://schemas.microsoft.com/office/drawing/2014/main" id="{ED33289A-1E0B-CD42-A6C9-95986822872A}"/>
              </a:ext>
            </a:extLst>
          </p:cNvPr>
          <p:cNvSpPr/>
          <p:nvPr/>
        </p:nvSpPr>
        <p:spPr>
          <a:xfrm>
            <a:off x="450689" y="3425588"/>
            <a:ext cx="1174134" cy="374753"/>
          </a:xfrm>
          <a:prstGeom prst="rect">
            <a:avLst/>
          </a:prstGeom>
        </p:spPr>
        <p:txBody>
          <a:bodyPr wrap="square" lIns="143407" tIns="89630" rIns="143407" bIns="89630" rtlCol="0" anchor="t">
            <a:spAutoFit/>
          </a:body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effectLst/>
                <a:uLnTx/>
                <a:uFillTx/>
                <a:latin typeface="Segoe UI"/>
                <a:ea typeface="+mn-ea"/>
                <a:cs typeface="+mn-cs"/>
              </a:rPr>
              <a:t>Cloud data</a:t>
            </a:r>
          </a:p>
        </p:txBody>
      </p:sp>
      <p:sp>
        <p:nvSpPr>
          <p:cNvPr id="7" name="Rectangle 218">
            <a:extLst>
              <a:ext uri="{FF2B5EF4-FFF2-40B4-BE49-F238E27FC236}">
                <a16:creationId xmlns:a16="http://schemas.microsoft.com/office/drawing/2014/main" id="{F2FCC85C-EAE3-3C43-A6C1-96597F08E825}"/>
              </a:ext>
            </a:extLst>
          </p:cNvPr>
          <p:cNvSpPr/>
          <p:nvPr/>
        </p:nvSpPr>
        <p:spPr>
          <a:xfrm>
            <a:off x="322375" y="4955809"/>
            <a:ext cx="1455024" cy="568496"/>
          </a:xfrm>
          <a:prstGeom prst="rect">
            <a:avLst/>
          </a:prstGeom>
        </p:spPr>
        <p:txBody>
          <a:bodyPr wrap="square" lIns="143407" tIns="89630" rIns="143407" bIns="89630" rtlCol="0" anchor="t">
            <a:spAutoFit/>
          </a:bodyPr>
          <a:lstStyle/>
          <a:p>
            <a:pPr marL="0" marR="0" lvl="0" indent="0" algn="ctr"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effectLst/>
                <a:uLnTx/>
                <a:uFillTx/>
                <a:latin typeface="Segoe UI"/>
                <a:ea typeface="+mn-ea"/>
                <a:cs typeface="+mn-cs"/>
              </a:rPr>
              <a:t>On-premises data</a:t>
            </a:r>
          </a:p>
        </p:txBody>
      </p:sp>
      <p:grpSp>
        <p:nvGrpSpPr>
          <p:cNvPr id="9" name="business" descr="business, SaaP apps">
            <a:extLst>
              <a:ext uri="{FF2B5EF4-FFF2-40B4-BE49-F238E27FC236}">
                <a16:creationId xmlns:a16="http://schemas.microsoft.com/office/drawing/2014/main" id="{60C884D5-1714-474B-95E4-B9CDE46738E7}"/>
              </a:ext>
            </a:extLst>
          </p:cNvPr>
          <p:cNvGrpSpPr/>
          <p:nvPr/>
        </p:nvGrpSpPr>
        <p:grpSpPr>
          <a:xfrm>
            <a:off x="810539" y="4149537"/>
            <a:ext cx="478697" cy="478694"/>
            <a:chOff x="6391144" y="4907281"/>
            <a:chExt cx="358790" cy="358788"/>
          </a:xfrm>
        </p:grpSpPr>
        <p:sp>
          <p:nvSpPr>
            <p:cNvPr id="10" name="Freeform: Shape 122">
              <a:extLst>
                <a:ext uri="{FF2B5EF4-FFF2-40B4-BE49-F238E27FC236}">
                  <a16:creationId xmlns:a16="http://schemas.microsoft.com/office/drawing/2014/main" id="{14736F66-9ED5-D347-9E05-7D62A88B4BF1}"/>
                </a:ext>
              </a:extLst>
            </p:cNvPr>
            <p:cNvSpPr/>
            <p:nvPr/>
          </p:nvSpPr>
          <p:spPr>
            <a:xfrm>
              <a:off x="6393048" y="4906425"/>
              <a:ext cx="177546" cy="355089"/>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 name="Freeform: Shape 123">
              <a:extLst>
                <a:ext uri="{FF2B5EF4-FFF2-40B4-BE49-F238E27FC236}">
                  <a16:creationId xmlns:a16="http://schemas.microsoft.com/office/drawing/2014/main" id="{A2010D0E-25AD-2A43-A2B9-178635483355}"/>
                </a:ext>
              </a:extLst>
            </p:cNvPr>
            <p:cNvSpPr/>
            <p:nvPr/>
          </p:nvSpPr>
          <p:spPr>
            <a:xfrm>
              <a:off x="6430239"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eform: Shape 124">
              <a:extLst>
                <a:ext uri="{FF2B5EF4-FFF2-40B4-BE49-F238E27FC236}">
                  <a16:creationId xmlns:a16="http://schemas.microsoft.com/office/drawing/2014/main" id="{D36186F7-10CB-3A42-B9F8-5CDFB40A774A}"/>
                </a:ext>
              </a:extLst>
            </p:cNvPr>
            <p:cNvSpPr/>
            <p:nvPr/>
          </p:nvSpPr>
          <p:spPr>
            <a:xfrm>
              <a:off x="6486430"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 name="Freeform: Shape 125">
              <a:extLst>
                <a:ext uri="{FF2B5EF4-FFF2-40B4-BE49-F238E27FC236}">
                  <a16:creationId xmlns:a16="http://schemas.microsoft.com/office/drawing/2014/main" id="{4969B953-F206-994F-ACAD-FD842D350E9C}"/>
                </a:ext>
              </a:extLst>
            </p:cNvPr>
            <p:cNvSpPr/>
            <p:nvPr/>
          </p:nvSpPr>
          <p:spPr>
            <a:xfrm>
              <a:off x="6430239"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Shape 126">
              <a:extLst>
                <a:ext uri="{FF2B5EF4-FFF2-40B4-BE49-F238E27FC236}">
                  <a16:creationId xmlns:a16="http://schemas.microsoft.com/office/drawing/2014/main" id="{D315D672-B537-5B4F-8FE1-875D2CA5128C}"/>
                </a:ext>
              </a:extLst>
            </p:cNvPr>
            <p:cNvSpPr/>
            <p:nvPr/>
          </p:nvSpPr>
          <p:spPr>
            <a:xfrm>
              <a:off x="6486430"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eform: Shape 127">
              <a:extLst>
                <a:ext uri="{FF2B5EF4-FFF2-40B4-BE49-F238E27FC236}">
                  <a16:creationId xmlns:a16="http://schemas.microsoft.com/office/drawing/2014/main" id="{A13506F5-A1B4-CA46-AF2E-0F917516E855}"/>
                </a:ext>
              </a:extLst>
            </p:cNvPr>
            <p:cNvSpPr/>
            <p:nvPr/>
          </p:nvSpPr>
          <p:spPr>
            <a:xfrm>
              <a:off x="6430239"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 name="Freeform: Shape 128">
              <a:extLst>
                <a:ext uri="{FF2B5EF4-FFF2-40B4-BE49-F238E27FC236}">
                  <a16:creationId xmlns:a16="http://schemas.microsoft.com/office/drawing/2014/main" id="{5BC65724-3EEA-154E-96AD-4903B993DE1B}"/>
                </a:ext>
              </a:extLst>
            </p:cNvPr>
            <p:cNvSpPr/>
            <p:nvPr/>
          </p:nvSpPr>
          <p:spPr>
            <a:xfrm>
              <a:off x="6486430"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 name="Freeform: Shape 129">
              <a:extLst>
                <a:ext uri="{FF2B5EF4-FFF2-40B4-BE49-F238E27FC236}">
                  <a16:creationId xmlns:a16="http://schemas.microsoft.com/office/drawing/2014/main" id="{7E3320DC-412D-AE42-BD37-873A11ADD529}"/>
                </a:ext>
              </a:extLst>
            </p:cNvPr>
            <p:cNvSpPr/>
            <p:nvPr/>
          </p:nvSpPr>
          <p:spPr>
            <a:xfrm>
              <a:off x="6430239"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 name="Freeform: Shape 130">
              <a:extLst>
                <a:ext uri="{FF2B5EF4-FFF2-40B4-BE49-F238E27FC236}">
                  <a16:creationId xmlns:a16="http://schemas.microsoft.com/office/drawing/2014/main" id="{C5FD7CC9-3630-2B42-BBA9-778E102C9824}"/>
                </a:ext>
              </a:extLst>
            </p:cNvPr>
            <p:cNvSpPr/>
            <p:nvPr/>
          </p:nvSpPr>
          <p:spPr>
            <a:xfrm>
              <a:off x="6486430"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9" name="Freeform: Shape 131">
              <a:extLst>
                <a:ext uri="{FF2B5EF4-FFF2-40B4-BE49-F238E27FC236}">
                  <a16:creationId xmlns:a16="http://schemas.microsoft.com/office/drawing/2014/main" id="{7F53D69F-B2B9-4A4C-B4BF-ED659B321A9A}"/>
                </a:ext>
              </a:extLst>
            </p:cNvPr>
            <p:cNvSpPr/>
            <p:nvPr/>
          </p:nvSpPr>
          <p:spPr>
            <a:xfrm>
              <a:off x="6454036" y="5203951"/>
              <a:ext cx="44386" cy="59182"/>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Shape 132">
              <a:extLst>
                <a:ext uri="{FF2B5EF4-FFF2-40B4-BE49-F238E27FC236}">
                  <a16:creationId xmlns:a16="http://schemas.microsoft.com/office/drawing/2014/main" id="{C569ED5C-A42F-8F45-8E4F-9721B4E1F89F}"/>
                </a:ext>
              </a:extLst>
            </p:cNvPr>
            <p:cNvSpPr/>
            <p:nvPr/>
          </p:nvSpPr>
          <p:spPr>
            <a:xfrm>
              <a:off x="6570593" y="4906425"/>
              <a:ext cx="177546" cy="355089"/>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1" name="Freeform: Shape 133">
              <a:extLst>
                <a:ext uri="{FF2B5EF4-FFF2-40B4-BE49-F238E27FC236}">
                  <a16:creationId xmlns:a16="http://schemas.microsoft.com/office/drawing/2014/main" id="{42140997-576D-BE4B-8EB5-023C7E1089E0}"/>
                </a:ext>
              </a:extLst>
            </p:cNvPr>
            <p:cNvSpPr/>
            <p:nvPr/>
          </p:nvSpPr>
          <p:spPr>
            <a:xfrm>
              <a:off x="6617190"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2" name="Freeform: Shape 134">
              <a:extLst>
                <a:ext uri="{FF2B5EF4-FFF2-40B4-BE49-F238E27FC236}">
                  <a16:creationId xmlns:a16="http://schemas.microsoft.com/office/drawing/2014/main" id="{4197C4E3-BAE5-9644-8DF7-DCA05B93DE3E}"/>
                </a:ext>
              </a:extLst>
            </p:cNvPr>
            <p:cNvSpPr/>
            <p:nvPr/>
          </p:nvSpPr>
          <p:spPr>
            <a:xfrm>
              <a:off x="6673446"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3" name="Freeform: Shape 136">
              <a:extLst>
                <a:ext uri="{FF2B5EF4-FFF2-40B4-BE49-F238E27FC236}">
                  <a16:creationId xmlns:a16="http://schemas.microsoft.com/office/drawing/2014/main" id="{80471A79-45CE-994E-9661-899E8AE28384}"/>
                </a:ext>
              </a:extLst>
            </p:cNvPr>
            <p:cNvSpPr/>
            <p:nvPr/>
          </p:nvSpPr>
          <p:spPr>
            <a:xfrm>
              <a:off x="6617190"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4" name="Freeform: Shape 137">
              <a:extLst>
                <a:ext uri="{FF2B5EF4-FFF2-40B4-BE49-F238E27FC236}">
                  <a16:creationId xmlns:a16="http://schemas.microsoft.com/office/drawing/2014/main" id="{C8D97EB2-5F82-124E-93BB-79F94D87EAD4}"/>
                </a:ext>
              </a:extLst>
            </p:cNvPr>
            <p:cNvSpPr/>
            <p:nvPr/>
          </p:nvSpPr>
          <p:spPr>
            <a:xfrm>
              <a:off x="6673446"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5" name="Freeform: Shape 138">
              <a:extLst>
                <a:ext uri="{FF2B5EF4-FFF2-40B4-BE49-F238E27FC236}">
                  <a16:creationId xmlns:a16="http://schemas.microsoft.com/office/drawing/2014/main" id="{8147B7AF-FCCA-7F45-B278-61CAC24386DD}"/>
                </a:ext>
              </a:extLst>
            </p:cNvPr>
            <p:cNvSpPr/>
            <p:nvPr/>
          </p:nvSpPr>
          <p:spPr>
            <a:xfrm>
              <a:off x="6617190"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eform: Shape 147">
              <a:extLst>
                <a:ext uri="{FF2B5EF4-FFF2-40B4-BE49-F238E27FC236}">
                  <a16:creationId xmlns:a16="http://schemas.microsoft.com/office/drawing/2014/main" id="{3DC5A4E0-C2CB-7444-8BAC-12BE98FA1888}"/>
                </a:ext>
              </a:extLst>
            </p:cNvPr>
            <p:cNvSpPr/>
            <p:nvPr/>
          </p:nvSpPr>
          <p:spPr>
            <a:xfrm>
              <a:off x="6673446"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7" name="Freeform: Shape 148">
              <a:extLst>
                <a:ext uri="{FF2B5EF4-FFF2-40B4-BE49-F238E27FC236}">
                  <a16:creationId xmlns:a16="http://schemas.microsoft.com/office/drawing/2014/main" id="{DE8E2390-E553-264B-B3FA-4094D7EE1040}"/>
                </a:ext>
              </a:extLst>
            </p:cNvPr>
            <p:cNvSpPr/>
            <p:nvPr/>
          </p:nvSpPr>
          <p:spPr>
            <a:xfrm>
              <a:off x="6617190"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8" name="Freeform: Shape 149">
              <a:extLst>
                <a:ext uri="{FF2B5EF4-FFF2-40B4-BE49-F238E27FC236}">
                  <a16:creationId xmlns:a16="http://schemas.microsoft.com/office/drawing/2014/main" id="{C4EE2946-37F9-F24E-A6AA-AB4B6A88E766}"/>
                </a:ext>
              </a:extLst>
            </p:cNvPr>
            <p:cNvSpPr/>
            <p:nvPr/>
          </p:nvSpPr>
          <p:spPr>
            <a:xfrm>
              <a:off x="6673446"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9" name="Freeform: Shape 150">
              <a:extLst>
                <a:ext uri="{FF2B5EF4-FFF2-40B4-BE49-F238E27FC236}">
                  <a16:creationId xmlns:a16="http://schemas.microsoft.com/office/drawing/2014/main" id="{0C3AC3F3-00EB-694A-AE0E-7133CDA08C0A}"/>
                </a:ext>
              </a:extLst>
            </p:cNvPr>
            <p:cNvSpPr/>
            <p:nvPr/>
          </p:nvSpPr>
          <p:spPr>
            <a:xfrm>
              <a:off x="6641985" y="5203951"/>
              <a:ext cx="44386" cy="59182"/>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206" name="Oval 205">
            <a:extLst>
              <a:ext uri="{FF2B5EF4-FFF2-40B4-BE49-F238E27FC236}">
                <a16:creationId xmlns:a16="http://schemas.microsoft.com/office/drawing/2014/main" id="{0A6F664D-AD3B-AD82-CD6F-244431944A41}"/>
              </a:ext>
            </a:extLst>
          </p:cNvPr>
          <p:cNvSpPr/>
          <p:nvPr/>
        </p:nvSpPr>
        <p:spPr bwMode="auto">
          <a:xfrm>
            <a:off x="575515" y="2425807"/>
            <a:ext cx="957720" cy="957717"/>
          </a:xfrm>
          <a:prstGeom prst="ellipse">
            <a:avLst/>
          </a:prstGeom>
          <a:solidFill>
            <a:schemeClr val="bg1"/>
          </a:solidFill>
          <a:ln>
            <a:noFill/>
            <a:headEnd type="none" w="med" len="med"/>
            <a:tailEnd type="none" w="med" len="med"/>
          </a:ln>
          <a:effectLst>
            <a:outerShdw blurRad="190500" dist="38100" dir="2700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3137" b="0" i="0" u="none" strike="noStrike" kern="1200" cap="none" spc="0" normalizeH="0" baseline="0" noProof="0">
              <a:ln>
                <a:noFill/>
              </a:ln>
              <a:gradFill>
                <a:gsLst>
                  <a:gs pos="0">
                    <a:srgbClr val="000000"/>
                  </a:gs>
                  <a:gs pos="100000">
                    <a:srgbClr val="000000"/>
                  </a:gs>
                </a:gsLst>
                <a:lin ang="5400000" scaled="1"/>
              </a:gradFill>
              <a:effectLst/>
              <a:uLnTx/>
              <a:uFillTx/>
              <a:latin typeface="Segoe UI Semibold"/>
              <a:ea typeface="+mn-ea"/>
              <a:cs typeface="Segoe UI" pitchFamily="34" charset="0"/>
            </a:endParaRPr>
          </a:p>
        </p:txBody>
      </p:sp>
      <p:grpSp>
        <p:nvGrpSpPr>
          <p:cNvPr id="195" name="data 3" descr="data, cloud, scale">
            <a:extLst>
              <a:ext uri="{FF2B5EF4-FFF2-40B4-BE49-F238E27FC236}">
                <a16:creationId xmlns:a16="http://schemas.microsoft.com/office/drawing/2014/main" id="{C0A621BF-D771-55CE-A563-21526FCCD00F}"/>
              </a:ext>
            </a:extLst>
          </p:cNvPr>
          <p:cNvGrpSpPr>
            <a:grpSpLocks noChangeAspect="1"/>
          </p:cNvGrpSpPr>
          <p:nvPr/>
        </p:nvGrpSpPr>
        <p:grpSpPr bwMode="auto">
          <a:xfrm>
            <a:off x="645226" y="2569522"/>
            <a:ext cx="734737" cy="670286"/>
            <a:chOff x="5781" y="773"/>
            <a:chExt cx="285" cy="260"/>
          </a:xfrm>
        </p:grpSpPr>
        <p:sp>
          <p:nvSpPr>
            <p:cNvPr id="196" name="AutoShape 87">
              <a:extLst>
                <a:ext uri="{FF2B5EF4-FFF2-40B4-BE49-F238E27FC236}">
                  <a16:creationId xmlns:a16="http://schemas.microsoft.com/office/drawing/2014/main" id="{9D0FDD68-BAF7-2A95-C683-DC0BC0E90170}"/>
                </a:ext>
              </a:extLst>
            </p:cNvPr>
            <p:cNvSpPr>
              <a:spLocks noChangeAspect="1" noChangeArrowheads="1" noTextEdit="1"/>
            </p:cNvSpPr>
            <p:nvPr/>
          </p:nvSpPr>
          <p:spPr bwMode="auto">
            <a:xfrm>
              <a:off x="5781" y="773"/>
              <a:ext cx="261"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97" name="Freeform 89">
              <a:extLst>
                <a:ext uri="{FF2B5EF4-FFF2-40B4-BE49-F238E27FC236}">
                  <a16:creationId xmlns:a16="http://schemas.microsoft.com/office/drawing/2014/main" id="{FA08D63B-A1D4-9BBA-99C9-6C53E2B07465}"/>
                </a:ext>
              </a:extLst>
            </p:cNvPr>
            <p:cNvSpPr>
              <a:spLocks/>
            </p:cNvSpPr>
            <p:nvPr/>
          </p:nvSpPr>
          <p:spPr bwMode="auto">
            <a:xfrm>
              <a:off x="6015" y="910"/>
              <a:ext cx="51" cy="80"/>
            </a:xfrm>
            <a:custGeom>
              <a:avLst/>
              <a:gdLst>
                <a:gd name="T0" fmla="*/ 28 w 76"/>
                <a:gd name="T1" fmla="*/ 118 h 118"/>
                <a:gd name="T2" fmla="*/ 76 w 76"/>
                <a:gd name="T3" fmla="*/ 0 h 118"/>
                <a:gd name="T4" fmla="*/ 37 w 76"/>
                <a:gd name="T5" fmla="*/ 0 h 118"/>
                <a:gd name="T6" fmla="*/ 0 w 76"/>
                <a:gd name="T7" fmla="*/ 90 h 118"/>
                <a:gd name="T8" fmla="*/ 28 w 76"/>
                <a:gd name="T9" fmla="*/ 118 h 118"/>
              </a:gdLst>
              <a:ahLst/>
              <a:cxnLst>
                <a:cxn ang="0">
                  <a:pos x="T0" y="T1"/>
                </a:cxn>
                <a:cxn ang="0">
                  <a:pos x="T2" y="T3"/>
                </a:cxn>
                <a:cxn ang="0">
                  <a:pos x="T4" y="T5"/>
                </a:cxn>
                <a:cxn ang="0">
                  <a:pos x="T6" y="T7"/>
                </a:cxn>
                <a:cxn ang="0">
                  <a:pos x="T8" y="T9"/>
                </a:cxn>
              </a:cxnLst>
              <a:rect l="0" t="0" r="r" b="b"/>
              <a:pathLst>
                <a:path w="76" h="118">
                  <a:moveTo>
                    <a:pt x="28" y="118"/>
                  </a:moveTo>
                  <a:cubicBezTo>
                    <a:pt x="56" y="86"/>
                    <a:pt x="74" y="45"/>
                    <a:pt x="76" y="0"/>
                  </a:cubicBezTo>
                  <a:cubicBezTo>
                    <a:pt x="37" y="0"/>
                    <a:pt x="37" y="0"/>
                    <a:pt x="37" y="0"/>
                  </a:cubicBezTo>
                  <a:cubicBezTo>
                    <a:pt x="35" y="34"/>
                    <a:pt x="21" y="65"/>
                    <a:pt x="0" y="90"/>
                  </a:cubicBezTo>
                  <a:lnTo>
                    <a:pt x="28" y="11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98" name="Freeform 90">
              <a:extLst>
                <a:ext uri="{FF2B5EF4-FFF2-40B4-BE49-F238E27FC236}">
                  <a16:creationId xmlns:a16="http://schemas.microsoft.com/office/drawing/2014/main" id="{966B8645-5877-F0EE-0CE6-FAC9E451E6DB}"/>
                </a:ext>
              </a:extLst>
            </p:cNvPr>
            <p:cNvSpPr>
              <a:spLocks/>
            </p:cNvSpPr>
            <p:nvPr/>
          </p:nvSpPr>
          <p:spPr bwMode="auto">
            <a:xfrm>
              <a:off x="5806" y="816"/>
              <a:ext cx="53" cy="80"/>
            </a:xfrm>
            <a:custGeom>
              <a:avLst/>
              <a:gdLst>
                <a:gd name="T0" fmla="*/ 49 w 78"/>
                <a:gd name="T1" fmla="*/ 0 h 119"/>
                <a:gd name="T2" fmla="*/ 0 w 78"/>
                <a:gd name="T3" fmla="*/ 119 h 119"/>
                <a:gd name="T4" fmla="*/ 41 w 78"/>
                <a:gd name="T5" fmla="*/ 119 h 119"/>
                <a:gd name="T6" fmla="*/ 78 w 78"/>
                <a:gd name="T7" fmla="*/ 29 h 119"/>
                <a:gd name="T8" fmla="*/ 49 w 78"/>
                <a:gd name="T9" fmla="*/ 0 h 119"/>
              </a:gdLst>
              <a:ahLst/>
              <a:cxnLst>
                <a:cxn ang="0">
                  <a:pos x="T0" y="T1"/>
                </a:cxn>
                <a:cxn ang="0">
                  <a:pos x="T2" y="T3"/>
                </a:cxn>
                <a:cxn ang="0">
                  <a:pos x="T4" y="T5"/>
                </a:cxn>
                <a:cxn ang="0">
                  <a:pos x="T6" y="T7"/>
                </a:cxn>
                <a:cxn ang="0">
                  <a:pos x="T8" y="T9"/>
                </a:cxn>
              </a:cxnLst>
              <a:rect l="0" t="0" r="r" b="b"/>
              <a:pathLst>
                <a:path w="78" h="119">
                  <a:moveTo>
                    <a:pt x="49" y="0"/>
                  </a:moveTo>
                  <a:cubicBezTo>
                    <a:pt x="21" y="32"/>
                    <a:pt x="2" y="73"/>
                    <a:pt x="0" y="119"/>
                  </a:cubicBezTo>
                  <a:cubicBezTo>
                    <a:pt x="41" y="119"/>
                    <a:pt x="41" y="119"/>
                    <a:pt x="41" y="119"/>
                  </a:cubicBezTo>
                  <a:cubicBezTo>
                    <a:pt x="43" y="84"/>
                    <a:pt x="57" y="53"/>
                    <a:pt x="78" y="29"/>
                  </a:cubicBezTo>
                  <a:lnTo>
                    <a:pt x="49"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99" name="Freeform 91">
              <a:extLst>
                <a:ext uri="{FF2B5EF4-FFF2-40B4-BE49-F238E27FC236}">
                  <a16:creationId xmlns:a16="http://schemas.microsoft.com/office/drawing/2014/main" id="{011CBCDB-DB42-22F1-0C0A-F9E2C394739C}"/>
                </a:ext>
              </a:extLst>
            </p:cNvPr>
            <p:cNvSpPr>
              <a:spLocks/>
            </p:cNvSpPr>
            <p:nvPr/>
          </p:nvSpPr>
          <p:spPr bwMode="auto">
            <a:xfrm>
              <a:off x="5850" y="980"/>
              <a:ext cx="80" cy="53"/>
            </a:xfrm>
            <a:custGeom>
              <a:avLst/>
              <a:gdLst>
                <a:gd name="T0" fmla="*/ 0 w 118"/>
                <a:gd name="T1" fmla="*/ 29 h 78"/>
                <a:gd name="T2" fmla="*/ 118 w 118"/>
                <a:gd name="T3" fmla="*/ 78 h 78"/>
                <a:gd name="T4" fmla="*/ 118 w 118"/>
                <a:gd name="T5" fmla="*/ 37 h 78"/>
                <a:gd name="T6" fmla="*/ 29 w 118"/>
                <a:gd name="T7" fmla="*/ 0 h 78"/>
                <a:gd name="T8" fmla="*/ 0 w 118"/>
                <a:gd name="T9" fmla="*/ 29 h 78"/>
              </a:gdLst>
              <a:ahLst/>
              <a:cxnLst>
                <a:cxn ang="0">
                  <a:pos x="T0" y="T1"/>
                </a:cxn>
                <a:cxn ang="0">
                  <a:pos x="T2" y="T3"/>
                </a:cxn>
                <a:cxn ang="0">
                  <a:pos x="T4" y="T5"/>
                </a:cxn>
                <a:cxn ang="0">
                  <a:pos x="T6" y="T7"/>
                </a:cxn>
                <a:cxn ang="0">
                  <a:pos x="T8" y="T9"/>
                </a:cxn>
              </a:cxnLst>
              <a:rect l="0" t="0" r="r" b="b"/>
              <a:pathLst>
                <a:path w="118" h="78">
                  <a:moveTo>
                    <a:pt x="0" y="29"/>
                  </a:moveTo>
                  <a:cubicBezTo>
                    <a:pt x="32" y="57"/>
                    <a:pt x="73" y="76"/>
                    <a:pt x="118" y="78"/>
                  </a:cubicBezTo>
                  <a:cubicBezTo>
                    <a:pt x="118" y="37"/>
                    <a:pt x="118" y="37"/>
                    <a:pt x="118" y="37"/>
                  </a:cubicBezTo>
                  <a:cubicBezTo>
                    <a:pt x="84" y="35"/>
                    <a:pt x="53" y="21"/>
                    <a:pt x="29" y="0"/>
                  </a:cubicBezTo>
                  <a:lnTo>
                    <a:pt x="0" y="2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0" name="Freeform 92">
              <a:extLst>
                <a:ext uri="{FF2B5EF4-FFF2-40B4-BE49-F238E27FC236}">
                  <a16:creationId xmlns:a16="http://schemas.microsoft.com/office/drawing/2014/main" id="{088ADC99-3B91-C043-B6B7-5BA72B92A61F}"/>
                </a:ext>
              </a:extLst>
            </p:cNvPr>
            <p:cNvSpPr>
              <a:spLocks/>
            </p:cNvSpPr>
            <p:nvPr/>
          </p:nvSpPr>
          <p:spPr bwMode="auto">
            <a:xfrm>
              <a:off x="5806" y="910"/>
              <a:ext cx="53" cy="80"/>
            </a:xfrm>
            <a:custGeom>
              <a:avLst/>
              <a:gdLst>
                <a:gd name="T0" fmla="*/ 0 w 78"/>
                <a:gd name="T1" fmla="*/ 0 h 118"/>
                <a:gd name="T2" fmla="*/ 49 w 78"/>
                <a:gd name="T3" fmla="*/ 118 h 118"/>
                <a:gd name="T4" fmla="*/ 78 w 78"/>
                <a:gd name="T5" fmla="*/ 90 h 118"/>
                <a:gd name="T6" fmla="*/ 41 w 78"/>
                <a:gd name="T7" fmla="*/ 0 h 118"/>
                <a:gd name="T8" fmla="*/ 0 w 78"/>
                <a:gd name="T9" fmla="*/ 0 h 118"/>
              </a:gdLst>
              <a:ahLst/>
              <a:cxnLst>
                <a:cxn ang="0">
                  <a:pos x="T0" y="T1"/>
                </a:cxn>
                <a:cxn ang="0">
                  <a:pos x="T2" y="T3"/>
                </a:cxn>
                <a:cxn ang="0">
                  <a:pos x="T4" y="T5"/>
                </a:cxn>
                <a:cxn ang="0">
                  <a:pos x="T6" y="T7"/>
                </a:cxn>
                <a:cxn ang="0">
                  <a:pos x="T8" y="T9"/>
                </a:cxn>
              </a:cxnLst>
              <a:rect l="0" t="0" r="r" b="b"/>
              <a:pathLst>
                <a:path w="78" h="118">
                  <a:moveTo>
                    <a:pt x="0" y="0"/>
                  </a:moveTo>
                  <a:cubicBezTo>
                    <a:pt x="2" y="45"/>
                    <a:pt x="21" y="87"/>
                    <a:pt x="49" y="118"/>
                  </a:cubicBezTo>
                  <a:cubicBezTo>
                    <a:pt x="78" y="90"/>
                    <a:pt x="78" y="90"/>
                    <a:pt x="78" y="90"/>
                  </a:cubicBezTo>
                  <a:cubicBezTo>
                    <a:pt x="57" y="65"/>
                    <a:pt x="43" y="34"/>
                    <a:pt x="41"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1" name="Freeform 93">
              <a:extLst>
                <a:ext uri="{FF2B5EF4-FFF2-40B4-BE49-F238E27FC236}">
                  <a16:creationId xmlns:a16="http://schemas.microsoft.com/office/drawing/2014/main" id="{01F5A5B7-7091-BB9B-F4BF-60C71DFDA01A}"/>
                </a:ext>
              </a:extLst>
            </p:cNvPr>
            <p:cNvSpPr>
              <a:spLocks/>
            </p:cNvSpPr>
            <p:nvPr/>
          </p:nvSpPr>
          <p:spPr bwMode="auto">
            <a:xfrm>
              <a:off x="6015" y="816"/>
              <a:ext cx="51" cy="80"/>
            </a:xfrm>
            <a:custGeom>
              <a:avLst/>
              <a:gdLst>
                <a:gd name="T0" fmla="*/ 28 w 76"/>
                <a:gd name="T1" fmla="*/ 0 h 118"/>
                <a:gd name="T2" fmla="*/ 0 w 76"/>
                <a:gd name="T3" fmla="*/ 28 h 118"/>
                <a:gd name="T4" fmla="*/ 37 w 76"/>
                <a:gd name="T5" fmla="*/ 118 h 118"/>
                <a:gd name="T6" fmla="*/ 76 w 76"/>
                <a:gd name="T7" fmla="*/ 118 h 118"/>
                <a:gd name="T8" fmla="*/ 28 w 76"/>
                <a:gd name="T9" fmla="*/ 0 h 118"/>
              </a:gdLst>
              <a:ahLst/>
              <a:cxnLst>
                <a:cxn ang="0">
                  <a:pos x="T0" y="T1"/>
                </a:cxn>
                <a:cxn ang="0">
                  <a:pos x="T2" y="T3"/>
                </a:cxn>
                <a:cxn ang="0">
                  <a:pos x="T4" y="T5"/>
                </a:cxn>
                <a:cxn ang="0">
                  <a:pos x="T6" y="T7"/>
                </a:cxn>
                <a:cxn ang="0">
                  <a:pos x="T8" y="T9"/>
                </a:cxn>
              </a:cxnLst>
              <a:rect l="0" t="0" r="r" b="b"/>
              <a:pathLst>
                <a:path w="76" h="118">
                  <a:moveTo>
                    <a:pt x="28" y="0"/>
                  </a:moveTo>
                  <a:cubicBezTo>
                    <a:pt x="0" y="28"/>
                    <a:pt x="0" y="28"/>
                    <a:pt x="0" y="28"/>
                  </a:cubicBezTo>
                  <a:cubicBezTo>
                    <a:pt x="21" y="52"/>
                    <a:pt x="35" y="83"/>
                    <a:pt x="37" y="118"/>
                  </a:cubicBezTo>
                  <a:cubicBezTo>
                    <a:pt x="76" y="118"/>
                    <a:pt x="76" y="118"/>
                    <a:pt x="76" y="118"/>
                  </a:cubicBezTo>
                  <a:cubicBezTo>
                    <a:pt x="74" y="72"/>
                    <a:pt x="56" y="31"/>
                    <a:pt x="2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2" name="Freeform 94">
              <a:extLst>
                <a:ext uri="{FF2B5EF4-FFF2-40B4-BE49-F238E27FC236}">
                  <a16:creationId xmlns:a16="http://schemas.microsoft.com/office/drawing/2014/main" id="{FDB44F65-BDFA-52F5-EE32-CF0D7F6E01B4}"/>
                </a:ext>
              </a:extLst>
            </p:cNvPr>
            <p:cNvSpPr>
              <a:spLocks/>
            </p:cNvSpPr>
            <p:nvPr/>
          </p:nvSpPr>
          <p:spPr bwMode="auto">
            <a:xfrm>
              <a:off x="5943" y="980"/>
              <a:ext cx="81" cy="53"/>
            </a:xfrm>
            <a:custGeom>
              <a:avLst/>
              <a:gdLst>
                <a:gd name="T0" fmla="*/ 1 w 118"/>
                <a:gd name="T1" fmla="*/ 78 h 78"/>
                <a:gd name="T2" fmla="*/ 118 w 118"/>
                <a:gd name="T3" fmla="*/ 28 h 78"/>
                <a:gd name="T4" fmla="*/ 90 w 118"/>
                <a:gd name="T5" fmla="*/ 0 h 78"/>
                <a:gd name="T6" fmla="*/ 0 w 118"/>
                <a:gd name="T7" fmla="*/ 37 h 78"/>
                <a:gd name="T8" fmla="*/ 0 w 118"/>
                <a:gd name="T9" fmla="*/ 78 h 78"/>
                <a:gd name="T10" fmla="*/ 1 w 118"/>
                <a:gd name="T11" fmla="*/ 78 h 78"/>
              </a:gdLst>
              <a:ahLst/>
              <a:cxnLst>
                <a:cxn ang="0">
                  <a:pos x="T0" y="T1"/>
                </a:cxn>
                <a:cxn ang="0">
                  <a:pos x="T2" y="T3"/>
                </a:cxn>
                <a:cxn ang="0">
                  <a:pos x="T4" y="T5"/>
                </a:cxn>
                <a:cxn ang="0">
                  <a:pos x="T6" y="T7"/>
                </a:cxn>
                <a:cxn ang="0">
                  <a:pos x="T8" y="T9"/>
                </a:cxn>
                <a:cxn ang="0">
                  <a:pos x="T10" y="T11"/>
                </a:cxn>
              </a:cxnLst>
              <a:rect l="0" t="0" r="r" b="b"/>
              <a:pathLst>
                <a:path w="118" h="78">
                  <a:moveTo>
                    <a:pt x="1" y="78"/>
                  </a:moveTo>
                  <a:cubicBezTo>
                    <a:pt x="46" y="75"/>
                    <a:pt x="87" y="57"/>
                    <a:pt x="118" y="28"/>
                  </a:cubicBezTo>
                  <a:cubicBezTo>
                    <a:pt x="90" y="0"/>
                    <a:pt x="90" y="0"/>
                    <a:pt x="90" y="0"/>
                  </a:cubicBezTo>
                  <a:cubicBezTo>
                    <a:pt x="66" y="22"/>
                    <a:pt x="35" y="35"/>
                    <a:pt x="0" y="37"/>
                  </a:cubicBezTo>
                  <a:cubicBezTo>
                    <a:pt x="0" y="78"/>
                    <a:pt x="0" y="78"/>
                    <a:pt x="0" y="78"/>
                  </a:cubicBezTo>
                  <a:lnTo>
                    <a:pt x="1" y="7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3" name="Freeform 95">
              <a:extLst>
                <a:ext uri="{FF2B5EF4-FFF2-40B4-BE49-F238E27FC236}">
                  <a16:creationId xmlns:a16="http://schemas.microsoft.com/office/drawing/2014/main" id="{730A926C-B61C-72AE-A23D-DC43A00496F0}"/>
                </a:ext>
              </a:extLst>
            </p:cNvPr>
            <p:cNvSpPr>
              <a:spLocks/>
            </p:cNvSpPr>
            <p:nvPr/>
          </p:nvSpPr>
          <p:spPr bwMode="auto">
            <a:xfrm>
              <a:off x="5944" y="773"/>
              <a:ext cx="80" cy="52"/>
            </a:xfrm>
            <a:custGeom>
              <a:avLst/>
              <a:gdLst>
                <a:gd name="T0" fmla="*/ 0 w 117"/>
                <a:gd name="T1" fmla="*/ 0 h 77"/>
                <a:gd name="T2" fmla="*/ 0 w 117"/>
                <a:gd name="T3" fmla="*/ 40 h 77"/>
                <a:gd name="T4" fmla="*/ 89 w 117"/>
                <a:gd name="T5" fmla="*/ 77 h 77"/>
                <a:gd name="T6" fmla="*/ 117 w 117"/>
                <a:gd name="T7" fmla="*/ 49 h 77"/>
                <a:gd name="T8" fmla="*/ 0 w 117"/>
                <a:gd name="T9" fmla="*/ 0 h 77"/>
              </a:gdLst>
              <a:ahLst/>
              <a:cxnLst>
                <a:cxn ang="0">
                  <a:pos x="T0" y="T1"/>
                </a:cxn>
                <a:cxn ang="0">
                  <a:pos x="T2" y="T3"/>
                </a:cxn>
                <a:cxn ang="0">
                  <a:pos x="T4" y="T5"/>
                </a:cxn>
                <a:cxn ang="0">
                  <a:pos x="T6" y="T7"/>
                </a:cxn>
                <a:cxn ang="0">
                  <a:pos x="T8" y="T9"/>
                </a:cxn>
              </a:cxnLst>
              <a:rect l="0" t="0" r="r" b="b"/>
              <a:pathLst>
                <a:path w="117" h="77">
                  <a:moveTo>
                    <a:pt x="0" y="0"/>
                  </a:moveTo>
                  <a:cubicBezTo>
                    <a:pt x="0" y="40"/>
                    <a:pt x="0" y="40"/>
                    <a:pt x="0" y="40"/>
                  </a:cubicBezTo>
                  <a:cubicBezTo>
                    <a:pt x="34" y="42"/>
                    <a:pt x="65" y="56"/>
                    <a:pt x="89" y="77"/>
                  </a:cubicBezTo>
                  <a:cubicBezTo>
                    <a:pt x="117" y="49"/>
                    <a:pt x="117" y="49"/>
                    <a:pt x="117" y="49"/>
                  </a:cubicBezTo>
                  <a:cubicBezTo>
                    <a:pt x="86" y="21"/>
                    <a:pt x="45" y="3"/>
                    <a:pt x="0"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4" name="Freeform 96">
              <a:extLst>
                <a:ext uri="{FF2B5EF4-FFF2-40B4-BE49-F238E27FC236}">
                  <a16:creationId xmlns:a16="http://schemas.microsoft.com/office/drawing/2014/main" id="{EB07DA06-93A4-EF7D-B634-9E46CF53C571}"/>
                </a:ext>
              </a:extLst>
            </p:cNvPr>
            <p:cNvSpPr>
              <a:spLocks/>
            </p:cNvSpPr>
            <p:nvPr/>
          </p:nvSpPr>
          <p:spPr bwMode="auto">
            <a:xfrm>
              <a:off x="5850" y="773"/>
              <a:ext cx="80" cy="52"/>
            </a:xfrm>
            <a:custGeom>
              <a:avLst/>
              <a:gdLst>
                <a:gd name="T0" fmla="*/ 118 w 118"/>
                <a:gd name="T1" fmla="*/ 0 h 77"/>
                <a:gd name="T2" fmla="*/ 0 w 118"/>
                <a:gd name="T3" fmla="*/ 49 h 77"/>
                <a:gd name="T4" fmla="*/ 29 w 118"/>
                <a:gd name="T5" fmla="*/ 77 h 77"/>
                <a:gd name="T6" fmla="*/ 118 w 118"/>
                <a:gd name="T7" fmla="*/ 40 h 77"/>
                <a:gd name="T8" fmla="*/ 118 w 118"/>
                <a:gd name="T9" fmla="*/ 0 h 77"/>
              </a:gdLst>
              <a:ahLst/>
              <a:cxnLst>
                <a:cxn ang="0">
                  <a:pos x="T0" y="T1"/>
                </a:cxn>
                <a:cxn ang="0">
                  <a:pos x="T2" y="T3"/>
                </a:cxn>
                <a:cxn ang="0">
                  <a:pos x="T4" y="T5"/>
                </a:cxn>
                <a:cxn ang="0">
                  <a:pos x="T6" y="T7"/>
                </a:cxn>
                <a:cxn ang="0">
                  <a:pos x="T8" y="T9"/>
                </a:cxn>
              </a:cxnLst>
              <a:rect l="0" t="0" r="r" b="b"/>
              <a:pathLst>
                <a:path w="118" h="77">
                  <a:moveTo>
                    <a:pt x="118" y="0"/>
                  </a:moveTo>
                  <a:cubicBezTo>
                    <a:pt x="73" y="2"/>
                    <a:pt x="32" y="20"/>
                    <a:pt x="0" y="49"/>
                  </a:cubicBezTo>
                  <a:cubicBezTo>
                    <a:pt x="29" y="77"/>
                    <a:pt x="29" y="77"/>
                    <a:pt x="29" y="77"/>
                  </a:cubicBezTo>
                  <a:cubicBezTo>
                    <a:pt x="53" y="56"/>
                    <a:pt x="84" y="43"/>
                    <a:pt x="118" y="40"/>
                  </a:cubicBezTo>
                  <a:cubicBezTo>
                    <a:pt x="118" y="0"/>
                    <a:pt x="118" y="0"/>
                    <a:pt x="11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5" name="Freeform 97">
              <a:extLst>
                <a:ext uri="{FF2B5EF4-FFF2-40B4-BE49-F238E27FC236}">
                  <a16:creationId xmlns:a16="http://schemas.microsoft.com/office/drawing/2014/main" id="{535C2AB8-D34E-6677-425A-0E0B6DF2E9B6}"/>
                </a:ext>
              </a:extLst>
            </p:cNvPr>
            <p:cNvSpPr>
              <a:spLocks/>
            </p:cNvSpPr>
            <p:nvPr/>
          </p:nvSpPr>
          <p:spPr bwMode="auto">
            <a:xfrm>
              <a:off x="5868" y="856"/>
              <a:ext cx="139" cy="81"/>
            </a:xfrm>
            <a:custGeom>
              <a:avLst/>
              <a:gdLst>
                <a:gd name="T0" fmla="*/ 203 w 204"/>
                <a:gd name="T1" fmla="*/ 83 h 119"/>
                <a:gd name="T2" fmla="*/ 204 w 204"/>
                <a:gd name="T3" fmla="*/ 81 h 119"/>
                <a:gd name="T4" fmla="*/ 204 w 204"/>
                <a:gd name="T5" fmla="*/ 73 h 119"/>
                <a:gd name="T6" fmla="*/ 158 w 204"/>
                <a:gd name="T7" fmla="*/ 26 h 119"/>
                <a:gd name="T8" fmla="*/ 148 w 204"/>
                <a:gd name="T9" fmla="*/ 28 h 119"/>
                <a:gd name="T10" fmla="*/ 98 w 204"/>
                <a:gd name="T11" fmla="*/ 0 h 119"/>
                <a:gd name="T12" fmla="*/ 38 w 204"/>
                <a:gd name="T13" fmla="*/ 59 h 119"/>
                <a:gd name="T14" fmla="*/ 38 w 204"/>
                <a:gd name="T15" fmla="*/ 62 h 119"/>
                <a:gd name="T16" fmla="*/ 29 w 204"/>
                <a:gd name="T17" fmla="*/ 60 h 119"/>
                <a:gd name="T18" fmla="*/ 0 w 204"/>
                <a:gd name="T19" fmla="*/ 90 h 119"/>
                <a:gd name="T20" fmla="*/ 26 w 204"/>
                <a:gd name="T21" fmla="*/ 119 h 119"/>
                <a:gd name="T22" fmla="*/ 158 w 204"/>
                <a:gd name="T23" fmla="*/ 119 h 119"/>
                <a:gd name="T24" fmla="*/ 199 w 204"/>
                <a:gd name="T25" fmla="*/ 95 h 119"/>
                <a:gd name="T26" fmla="*/ 199 w 204"/>
                <a:gd name="T27" fmla="*/ 94 h 119"/>
                <a:gd name="T28" fmla="*/ 203 w 204"/>
                <a:gd name="T29" fmla="*/ 8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119">
                  <a:moveTo>
                    <a:pt x="203" y="83"/>
                  </a:moveTo>
                  <a:cubicBezTo>
                    <a:pt x="203" y="82"/>
                    <a:pt x="204" y="82"/>
                    <a:pt x="204" y="81"/>
                  </a:cubicBezTo>
                  <a:cubicBezTo>
                    <a:pt x="204" y="79"/>
                    <a:pt x="204" y="76"/>
                    <a:pt x="204" y="73"/>
                  </a:cubicBezTo>
                  <a:cubicBezTo>
                    <a:pt x="204" y="47"/>
                    <a:pt x="184" y="26"/>
                    <a:pt x="158" y="26"/>
                  </a:cubicBezTo>
                  <a:cubicBezTo>
                    <a:pt x="155" y="26"/>
                    <a:pt x="151" y="27"/>
                    <a:pt x="148" y="28"/>
                  </a:cubicBezTo>
                  <a:cubicBezTo>
                    <a:pt x="137" y="11"/>
                    <a:pt x="119" y="0"/>
                    <a:pt x="98" y="0"/>
                  </a:cubicBezTo>
                  <a:cubicBezTo>
                    <a:pt x="65" y="0"/>
                    <a:pt x="38" y="27"/>
                    <a:pt x="38" y="59"/>
                  </a:cubicBezTo>
                  <a:cubicBezTo>
                    <a:pt x="38" y="60"/>
                    <a:pt x="38" y="61"/>
                    <a:pt x="38" y="62"/>
                  </a:cubicBezTo>
                  <a:cubicBezTo>
                    <a:pt x="35" y="61"/>
                    <a:pt x="32" y="60"/>
                    <a:pt x="29" y="60"/>
                  </a:cubicBezTo>
                  <a:cubicBezTo>
                    <a:pt x="13" y="60"/>
                    <a:pt x="0" y="73"/>
                    <a:pt x="0" y="90"/>
                  </a:cubicBezTo>
                  <a:cubicBezTo>
                    <a:pt x="0" y="105"/>
                    <a:pt x="11" y="117"/>
                    <a:pt x="26" y="119"/>
                  </a:cubicBezTo>
                  <a:cubicBezTo>
                    <a:pt x="158" y="119"/>
                    <a:pt x="158" y="119"/>
                    <a:pt x="158" y="119"/>
                  </a:cubicBezTo>
                  <a:cubicBezTo>
                    <a:pt x="176" y="119"/>
                    <a:pt x="191" y="109"/>
                    <a:pt x="199" y="95"/>
                  </a:cubicBezTo>
                  <a:cubicBezTo>
                    <a:pt x="199" y="95"/>
                    <a:pt x="199" y="94"/>
                    <a:pt x="199" y="94"/>
                  </a:cubicBezTo>
                  <a:cubicBezTo>
                    <a:pt x="200" y="91"/>
                    <a:pt x="202" y="88"/>
                    <a:pt x="203" y="8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2" name="Titel 1">
            <a:extLst>
              <a:ext uri="{FF2B5EF4-FFF2-40B4-BE49-F238E27FC236}">
                <a16:creationId xmlns:a16="http://schemas.microsoft.com/office/drawing/2014/main" id="{BF03E166-67AE-354E-82E4-3B52DFDE92F3}"/>
              </a:ext>
            </a:extLst>
          </p:cNvPr>
          <p:cNvSpPr>
            <a:spLocks noGrp="1"/>
          </p:cNvSpPr>
          <p:nvPr>
            <p:ph type="title"/>
          </p:nvPr>
        </p:nvSpPr>
        <p:spPr>
          <a:xfrm>
            <a:off x="465138" y="632779"/>
            <a:ext cx="11533187" cy="820738"/>
          </a:xfrm>
        </p:spPr>
        <p:txBody>
          <a:bodyPr/>
          <a:lstStyle/>
          <a:p>
            <a:r>
              <a:rPr lang="en-GB">
                <a:solidFill>
                  <a:schemeClr val="tx2"/>
                </a:solidFill>
              </a:rPr>
              <a:t>Power BI: </a:t>
            </a:r>
            <a:r>
              <a:rPr lang="en-GB">
                <a:solidFill>
                  <a:schemeClr val="tx1"/>
                </a:solidFill>
              </a:rPr>
              <a:t>analytics for every organization</a:t>
            </a:r>
            <a:br>
              <a:rPr lang="en-GB">
                <a:solidFill>
                  <a:schemeClr val="tx1"/>
                </a:solidFill>
              </a:rPr>
            </a:br>
            <a:r>
              <a:rPr lang="en-GB" sz="2800">
                <a:solidFill>
                  <a:schemeClr val="tx1"/>
                </a:solidFill>
              </a:rPr>
              <a:t>Unified self-service &amp; cutting edge BI platform</a:t>
            </a:r>
            <a:endParaRPr lang="en-GB"/>
          </a:p>
        </p:txBody>
      </p:sp>
      <p:sp>
        <p:nvSpPr>
          <p:cNvPr id="30" name="Freeform 51" descr="Arrow">
            <a:extLst>
              <a:ext uri="{FF2B5EF4-FFF2-40B4-BE49-F238E27FC236}">
                <a16:creationId xmlns:a16="http://schemas.microsoft.com/office/drawing/2014/main" id="{22C03CC9-0DCC-6749-A176-18A2FF460AE0}"/>
              </a:ext>
            </a:extLst>
          </p:cNvPr>
          <p:cNvSpPr>
            <a:spLocks/>
          </p:cNvSpPr>
          <p:nvPr/>
        </p:nvSpPr>
        <p:spPr bwMode="auto">
          <a:xfrm>
            <a:off x="1951837" y="2691772"/>
            <a:ext cx="228600" cy="229641"/>
          </a:xfrm>
          <a:custGeom>
            <a:avLst/>
            <a:gdLst>
              <a:gd name="connsiteX0" fmla="*/ 280681 w 604659"/>
              <a:gd name="connsiteY0" fmla="*/ 0 h 648281"/>
              <a:gd name="connsiteX1" fmla="*/ 604659 w 604659"/>
              <a:gd name="connsiteY1" fmla="*/ 324141 h 648281"/>
              <a:gd name="connsiteX2" fmla="*/ 592003 w 604659"/>
              <a:gd name="connsiteY2" fmla="*/ 336936 h 648281"/>
              <a:gd name="connsiteX3" fmla="*/ 592003 w 604659"/>
              <a:gd name="connsiteY3" fmla="*/ 338724 h 648281"/>
              <a:gd name="connsiteX4" fmla="*/ 590077 w 604659"/>
              <a:gd name="connsiteY4" fmla="*/ 338724 h 648281"/>
              <a:gd name="connsiteX5" fmla="*/ 280681 w 604659"/>
              <a:gd name="connsiteY5" fmla="*/ 648281 h 648281"/>
              <a:gd name="connsiteX6" fmla="*/ 268300 w 604659"/>
              <a:gd name="connsiteY6" fmla="*/ 635899 h 648281"/>
              <a:gd name="connsiteX7" fmla="*/ 565314 w 604659"/>
              <a:gd name="connsiteY7" fmla="*/ 338724 h 648281"/>
              <a:gd name="connsiteX8" fmla="*/ 1048 w 604659"/>
              <a:gd name="connsiteY8" fmla="*/ 338724 h 648281"/>
              <a:gd name="connsiteX9" fmla="*/ 0 w 604659"/>
              <a:gd name="connsiteY9" fmla="*/ 338724 h 648281"/>
              <a:gd name="connsiteX10" fmla="*/ 0 w 604659"/>
              <a:gd name="connsiteY10" fmla="*/ 308537 h 648281"/>
              <a:gd name="connsiteX11" fmla="*/ 979 w 604659"/>
              <a:gd name="connsiteY11" fmla="*/ 321114 h 648281"/>
              <a:gd name="connsiteX12" fmla="*/ 76435 w 604659"/>
              <a:gd name="connsiteY12" fmla="*/ 321114 h 648281"/>
              <a:gd name="connsiteX13" fmla="*/ 577007 w 604659"/>
              <a:gd name="connsiteY13" fmla="*/ 321114 h 648281"/>
              <a:gd name="connsiteX14" fmla="*/ 268300 w 604659"/>
              <a:gd name="connsiteY14" fmla="*/ 12383 h 648281"/>
              <a:gd name="connsiteX15" fmla="*/ 280681 w 604659"/>
              <a:gd name="connsiteY15" fmla="*/ 0 h 64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4659" h="648281">
                <a:moveTo>
                  <a:pt x="280681" y="0"/>
                </a:moveTo>
                <a:cubicBezTo>
                  <a:pt x="604659" y="324141"/>
                  <a:pt x="604659" y="324141"/>
                  <a:pt x="604659" y="324141"/>
                </a:cubicBezTo>
                <a:cubicBezTo>
                  <a:pt x="592003" y="336936"/>
                  <a:pt x="592003" y="336936"/>
                  <a:pt x="592003" y="336936"/>
                </a:cubicBezTo>
                <a:lnTo>
                  <a:pt x="592003" y="338724"/>
                </a:lnTo>
                <a:cubicBezTo>
                  <a:pt x="590077" y="338724"/>
                  <a:pt x="590077" y="338724"/>
                  <a:pt x="590077" y="338724"/>
                </a:cubicBezTo>
                <a:cubicBezTo>
                  <a:pt x="280681" y="648281"/>
                  <a:pt x="280681" y="648281"/>
                  <a:pt x="280681" y="648281"/>
                </a:cubicBezTo>
                <a:cubicBezTo>
                  <a:pt x="268300" y="635899"/>
                  <a:pt x="268300" y="635899"/>
                  <a:pt x="268300" y="635899"/>
                </a:cubicBezTo>
                <a:cubicBezTo>
                  <a:pt x="565314" y="338724"/>
                  <a:pt x="565314" y="338724"/>
                  <a:pt x="565314" y="338724"/>
                </a:cubicBezTo>
                <a:cubicBezTo>
                  <a:pt x="193015" y="338724"/>
                  <a:pt x="53402" y="338724"/>
                  <a:pt x="1048" y="338724"/>
                </a:cubicBezTo>
                <a:lnTo>
                  <a:pt x="0" y="338724"/>
                </a:lnTo>
                <a:lnTo>
                  <a:pt x="0" y="308537"/>
                </a:lnTo>
                <a:lnTo>
                  <a:pt x="979" y="321114"/>
                </a:lnTo>
                <a:lnTo>
                  <a:pt x="76435" y="321114"/>
                </a:lnTo>
                <a:cubicBezTo>
                  <a:pt x="577007" y="321114"/>
                  <a:pt x="577007" y="321114"/>
                  <a:pt x="577007" y="321114"/>
                </a:cubicBezTo>
                <a:cubicBezTo>
                  <a:pt x="268300" y="12383"/>
                  <a:pt x="268300" y="12383"/>
                  <a:pt x="268300" y="12383"/>
                </a:cubicBezTo>
                <a:cubicBezTo>
                  <a:pt x="280681" y="0"/>
                  <a:pt x="280681" y="0"/>
                  <a:pt x="280681" y="0"/>
                </a:cubicBezTo>
                <a:close/>
              </a:path>
            </a:pathLst>
          </a:custGeom>
          <a:solidFill>
            <a:schemeClr val="tx1"/>
          </a:solidFill>
          <a:ln w="9525">
            <a:solidFill>
              <a:schemeClr val="tx1"/>
            </a:solidFill>
          </a:ln>
        </p:spPr>
        <p:txBody>
          <a:bodyPr vert="horz" wrap="square" lIns="89593" tIns="44797" rIns="89593" bIns="44797" numCol="1" anchor="t" anchorCtr="0" compatLnSpc="1">
            <a:prstTxWarp prst="textNoShape">
              <a:avLst/>
            </a:prstTxWarp>
            <a:noAutofit/>
          </a:bodyPr>
          <a:lstStyle/>
          <a:p>
            <a:pPr marL="0" marR="0" lvl="0" indent="0" algn="l" defTabSz="895773" rtl="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FFFFFF"/>
              </a:solidFill>
              <a:effectLst/>
              <a:uLnTx/>
              <a:uFillTx/>
              <a:latin typeface="Segoe UI"/>
              <a:ea typeface="+mn-ea"/>
              <a:cs typeface="+mn-cs"/>
            </a:endParaRPr>
          </a:p>
        </p:txBody>
      </p:sp>
      <p:grpSp>
        <p:nvGrpSpPr>
          <p:cNvPr id="193" name="Groep 192">
            <a:extLst>
              <a:ext uri="{FF2B5EF4-FFF2-40B4-BE49-F238E27FC236}">
                <a16:creationId xmlns:a16="http://schemas.microsoft.com/office/drawing/2014/main" id="{8C2B17CE-CD3E-2045-927F-348A25859B9B}"/>
              </a:ext>
            </a:extLst>
          </p:cNvPr>
          <p:cNvGrpSpPr/>
          <p:nvPr/>
        </p:nvGrpSpPr>
        <p:grpSpPr>
          <a:xfrm>
            <a:off x="1900598" y="1668146"/>
            <a:ext cx="7408195" cy="4776178"/>
            <a:chOff x="2154855" y="1706304"/>
            <a:chExt cx="7022546" cy="4527544"/>
          </a:xfrm>
        </p:grpSpPr>
        <p:sp>
          <p:nvSpPr>
            <p:cNvPr id="32" name="Freeform: Shape 195">
              <a:extLst>
                <a:ext uri="{FF2B5EF4-FFF2-40B4-BE49-F238E27FC236}">
                  <a16:creationId xmlns:a16="http://schemas.microsoft.com/office/drawing/2014/main" id="{72493988-83B6-0048-83AE-B07331622C7E}"/>
                </a:ext>
              </a:extLst>
            </p:cNvPr>
            <p:cNvSpPr/>
            <p:nvPr/>
          </p:nvSpPr>
          <p:spPr bwMode="auto">
            <a:xfrm>
              <a:off x="2154855" y="1706304"/>
              <a:ext cx="7022546" cy="4527544"/>
            </a:xfrm>
            <a:custGeom>
              <a:avLst/>
              <a:gdLst>
                <a:gd name="connsiteX0" fmla="*/ 3554184 w 7110373"/>
                <a:gd name="connsiteY0" fmla="*/ 0 h 4967012"/>
                <a:gd name="connsiteX1" fmla="*/ 5388931 w 7110373"/>
                <a:gd name="connsiteY1" fmla="*/ 1091995 h 4967012"/>
                <a:gd name="connsiteX2" fmla="*/ 5410832 w 7110373"/>
                <a:gd name="connsiteY2" fmla="*/ 1137459 h 4967012"/>
                <a:gd name="connsiteX3" fmla="*/ 5579544 w 7110373"/>
                <a:gd name="connsiteY3" fmla="*/ 1163207 h 4967012"/>
                <a:gd name="connsiteX4" fmla="*/ 7110373 w 7110373"/>
                <a:gd name="connsiteY4" fmla="*/ 3041470 h 4967012"/>
                <a:gd name="connsiteX5" fmla="*/ 5193158 w 7110373"/>
                <a:gd name="connsiteY5" fmla="*/ 4958684 h 4967012"/>
                <a:gd name="connsiteX6" fmla="*/ 5160895 w 7110373"/>
                <a:gd name="connsiteY6" fmla="*/ 4956852 h 4967012"/>
                <a:gd name="connsiteX7" fmla="*/ 5160895 w 7110373"/>
                <a:gd name="connsiteY7" fmla="*/ 4967012 h 4967012"/>
                <a:gd name="connsiteX8" fmla="*/ 1687215 w 7110373"/>
                <a:gd name="connsiteY8" fmla="*/ 4967012 h 4967012"/>
                <a:gd name="connsiteX9" fmla="*/ 1687215 w 7110373"/>
                <a:gd name="connsiteY9" fmla="*/ 4956011 h 4967012"/>
                <a:gd name="connsiteX10" fmla="*/ 1610252 w 7110373"/>
                <a:gd name="connsiteY10" fmla="*/ 4958685 h 4967012"/>
                <a:gd name="connsiteX11" fmla="*/ 0 w 7110373"/>
                <a:gd name="connsiteY11" fmla="*/ 3348433 h 4967012"/>
                <a:gd name="connsiteX12" fmla="*/ 1445613 w 7110373"/>
                <a:gd name="connsiteY12" fmla="*/ 1746495 h 4967012"/>
                <a:gd name="connsiteX13" fmla="*/ 1498120 w 7110373"/>
                <a:gd name="connsiteY13" fmla="*/ 1743843 h 4967012"/>
                <a:gd name="connsiteX14" fmla="*/ 1509990 w 7110373"/>
                <a:gd name="connsiteY14" fmla="*/ 1666066 h 4967012"/>
                <a:gd name="connsiteX15" fmla="*/ 3554184 w 7110373"/>
                <a:gd name="connsiteY15" fmla="*/ 0 h 496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10373" h="4967012">
                  <a:moveTo>
                    <a:pt x="3554184" y="0"/>
                  </a:moveTo>
                  <a:cubicBezTo>
                    <a:pt x="4346452" y="0"/>
                    <a:pt x="5035590" y="441554"/>
                    <a:pt x="5388931" y="1091995"/>
                  </a:cubicBezTo>
                  <a:lnTo>
                    <a:pt x="5410832" y="1137459"/>
                  </a:lnTo>
                  <a:lnTo>
                    <a:pt x="5579544" y="1163207"/>
                  </a:lnTo>
                  <a:cubicBezTo>
                    <a:pt x="6453187" y="1341980"/>
                    <a:pt x="7110373" y="2114978"/>
                    <a:pt x="7110373" y="3041470"/>
                  </a:cubicBezTo>
                  <a:cubicBezTo>
                    <a:pt x="7110373" y="4100318"/>
                    <a:pt x="6252007" y="4958684"/>
                    <a:pt x="5193158" y="4958684"/>
                  </a:cubicBezTo>
                  <a:lnTo>
                    <a:pt x="5160895" y="4956852"/>
                  </a:lnTo>
                  <a:lnTo>
                    <a:pt x="5160895" y="4967012"/>
                  </a:lnTo>
                  <a:lnTo>
                    <a:pt x="1687215" y="4967012"/>
                  </a:lnTo>
                  <a:lnTo>
                    <a:pt x="1687215" y="4956011"/>
                  </a:lnTo>
                  <a:lnTo>
                    <a:pt x="1610252" y="4958685"/>
                  </a:lnTo>
                  <a:cubicBezTo>
                    <a:pt x="720934" y="4958685"/>
                    <a:pt x="0" y="4237751"/>
                    <a:pt x="0" y="3348433"/>
                  </a:cubicBezTo>
                  <a:cubicBezTo>
                    <a:pt x="0" y="2514698"/>
                    <a:pt x="633634" y="1828956"/>
                    <a:pt x="1445613" y="1746495"/>
                  </a:cubicBezTo>
                  <a:lnTo>
                    <a:pt x="1498120" y="1743843"/>
                  </a:lnTo>
                  <a:lnTo>
                    <a:pt x="1509990" y="1666066"/>
                  </a:lnTo>
                  <a:cubicBezTo>
                    <a:pt x="1704556" y="715244"/>
                    <a:pt x="2545843" y="0"/>
                    <a:pt x="3554184" y="0"/>
                  </a:cubicBezTo>
                  <a:close/>
                </a:path>
              </a:pathLst>
            </a:custGeom>
            <a:solidFill>
              <a:schemeClr val="bg1"/>
            </a:solidFill>
            <a:ln w="19050" cap="flat" cmpd="sng" algn="ctr">
              <a:solidFill>
                <a:schemeClr val="accent5"/>
              </a:solidFill>
              <a:prstDash val="dash"/>
              <a:headEnd type="none" w="med" len="med"/>
              <a:tailEnd type="none" w="med" len="med"/>
            </a:ln>
            <a:effectLst/>
          </p:spPr>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marL="0" marR="0" lvl="0" indent="0" algn="ctr" defTabSz="896214" rtl="0" eaLnBrk="1" fontAlgn="auto" latinLnBrk="0" hangingPunct="1">
                <a:lnSpc>
                  <a:spcPct val="100000"/>
                </a:lnSpc>
                <a:spcBef>
                  <a:spcPts val="0"/>
                </a:spcBef>
                <a:spcAft>
                  <a:spcPts val="0"/>
                </a:spcAft>
                <a:buClrTx/>
                <a:buSzTx/>
                <a:buFontTx/>
                <a:buNone/>
                <a:tabLst/>
                <a:defRPr/>
              </a:pPr>
              <a:endParaRPr kumimoji="0" lang="en-US" sz="1371" b="1" i="0" u="none" strike="noStrike" kern="0" cap="none" spc="49" normalizeH="0" baseline="0" noProof="0">
                <a:ln>
                  <a:noFill/>
                </a:ln>
                <a:solidFill>
                  <a:srgbClr val="000000"/>
                </a:solidFill>
                <a:effectLst/>
                <a:uLnTx/>
                <a:uFillTx/>
                <a:latin typeface="Segoe UI"/>
                <a:ea typeface="+mn-ea"/>
                <a:cs typeface="Segoe UI Semibold" panose="020B0702040204020203" pitchFamily="34" charset="0"/>
              </a:endParaRPr>
            </a:p>
          </p:txBody>
        </p:sp>
        <p:sp>
          <p:nvSpPr>
            <p:cNvPr id="33" name="Freeform 21">
              <a:extLst>
                <a:ext uri="{FF2B5EF4-FFF2-40B4-BE49-F238E27FC236}">
                  <a16:creationId xmlns:a16="http://schemas.microsoft.com/office/drawing/2014/main" id="{7D502A42-D0D8-C642-97B0-842B323FD9FF}"/>
                </a:ext>
              </a:extLst>
            </p:cNvPr>
            <p:cNvSpPr>
              <a:spLocks/>
            </p:cNvSpPr>
            <p:nvPr/>
          </p:nvSpPr>
          <p:spPr bwMode="auto">
            <a:xfrm>
              <a:off x="2435509" y="1972967"/>
              <a:ext cx="6455374" cy="4009559"/>
            </a:xfrm>
            <a:custGeom>
              <a:avLst/>
              <a:gdLst>
                <a:gd name="T0" fmla="*/ 181 w 776"/>
                <a:gd name="T1" fmla="*/ 207 h 518"/>
                <a:gd name="T2" fmla="*/ 388 w 776"/>
                <a:gd name="T3" fmla="*/ 0 h 518"/>
                <a:gd name="T4" fmla="*/ 580 w 776"/>
                <a:gd name="T5" fmla="*/ 130 h 518"/>
                <a:gd name="T6" fmla="*/ 582 w 776"/>
                <a:gd name="T7" fmla="*/ 130 h 518"/>
                <a:gd name="T8" fmla="*/ 776 w 776"/>
                <a:gd name="T9" fmla="*/ 324 h 518"/>
                <a:gd name="T10" fmla="*/ 582 w 776"/>
                <a:gd name="T11" fmla="*/ 518 h 518"/>
                <a:gd name="T12" fmla="*/ 155 w 776"/>
                <a:gd name="T13" fmla="*/ 518 h 518"/>
                <a:gd name="T14" fmla="*/ 0 w 776"/>
                <a:gd name="T15" fmla="*/ 362 h 518"/>
                <a:gd name="T16" fmla="*/ 155 w 776"/>
                <a:gd name="T17" fmla="*/ 207 h 518"/>
                <a:gd name="T18" fmla="*/ 181 w 776"/>
                <a:gd name="T19" fmla="*/ 209 h 518"/>
                <a:gd name="T20" fmla="*/ 181 w 776"/>
                <a:gd name="T21" fmla="*/ 20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518">
                  <a:moveTo>
                    <a:pt x="181" y="207"/>
                  </a:moveTo>
                  <a:cubicBezTo>
                    <a:pt x="181" y="93"/>
                    <a:pt x="274" y="0"/>
                    <a:pt x="388" y="0"/>
                  </a:cubicBezTo>
                  <a:cubicBezTo>
                    <a:pt x="475" y="0"/>
                    <a:pt x="549" y="54"/>
                    <a:pt x="580" y="130"/>
                  </a:cubicBezTo>
                  <a:cubicBezTo>
                    <a:pt x="582" y="130"/>
                    <a:pt x="582" y="130"/>
                    <a:pt x="582" y="130"/>
                  </a:cubicBezTo>
                  <a:cubicBezTo>
                    <a:pt x="689" y="130"/>
                    <a:pt x="776" y="217"/>
                    <a:pt x="776" y="324"/>
                  </a:cubicBezTo>
                  <a:cubicBezTo>
                    <a:pt x="776" y="431"/>
                    <a:pt x="689" y="518"/>
                    <a:pt x="582" y="518"/>
                  </a:cubicBezTo>
                  <a:cubicBezTo>
                    <a:pt x="155" y="518"/>
                    <a:pt x="155" y="518"/>
                    <a:pt x="155" y="518"/>
                  </a:cubicBezTo>
                  <a:cubicBezTo>
                    <a:pt x="69" y="518"/>
                    <a:pt x="0" y="448"/>
                    <a:pt x="0" y="362"/>
                  </a:cubicBezTo>
                  <a:cubicBezTo>
                    <a:pt x="0" y="277"/>
                    <a:pt x="69" y="207"/>
                    <a:pt x="155" y="207"/>
                  </a:cubicBezTo>
                  <a:cubicBezTo>
                    <a:pt x="164" y="207"/>
                    <a:pt x="173" y="208"/>
                    <a:pt x="181" y="209"/>
                  </a:cubicBezTo>
                  <a:lnTo>
                    <a:pt x="181" y="207"/>
                  </a:lnTo>
                  <a:close/>
                </a:path>
              </a:pathLst>
            </a:custGeom>
            <a:solidFill>
              <a:schemeClr val="bg1"/>
            </a:solidFill>
            <a:ln w="19050" cap="flat">
              <a:solidFill>
                <a:schemeClr val="tx2"/>
              </a:solid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896214"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effectLst/>
                <a:uLnTx/>
                <a:uFillTx/>
                <a:latin typeface="Segoe UI"/>
                <a:ea typeface="+mn-ea"/>
                <a:cs typeface="+mn-cs"/>
              </a:endParaRPr>
            </a:p>
          </p:txBody>
        </p:sp>
      </p:grpSp>
      <p:grpSp>
        <p:nvGrpSpPr>
          <p:cNvPr id="194" name="Groep 193">
            <a:extLst>
              <a:ext uri="{FF2B5EF4-FFF2-40B4-BE49-F238E27FC236}">
                <a16:creationId xmlns:a16="http://schemas.microsoft.com/office/drawing/2014/main" id="{E4106930-30B2-3642-AE1E-8CC311ACF49B}"/>
              </a:ext>
            </a:extLst>
          </p:cNvPr>
          <p:cNvGrpSpPr/>
          <p:nvPr/>
        </p:nvGrpSpPr>
        <p:grpSpPr>
          <a:xfrm>
            <a:off x="4144655" y="3020722"/>
            <a:ext cx="4389243" cy="2827291"/>
            <a:chOff x="4144655" y="2919122"/>
            <a:chExt cx="4389243" cy="2827291"/>
          </a:xfrm>
        </p:grpSpPr>
        <p:sp>
          <p:nvSpPr>
            <p:cNvPr id="34" name="TextBox 226">
              <a:extLst>
                <a:ext uri="{FF2B5EF4-FFF2-40B4-BE49-F238E27FC236}">
                  <a16:creationId xmlns:a16="http://schemas.microsoft.com/office/drawing/2014/main" id="{0DF4AA73-DBE8-E047-9241-53DF9E02F820}"/>
                </a:ext>
              </a:extLst>
            </p:cNvPr>
            <p:cNvSpPr txBox="1"/>
            <p:nvPr/>
          </p:nvSpPr>
          <p:spPr>
            <a:xfrm>
              <a:off x="4512990" y="4243465"/>
              <a:ext cx="3657600" cy="3749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AI innovations</a:t>
              </a:r>
            </a:p>
          </p:txBody>
        </p:sp>
        <p:sp>
          <p:nvSpPr>
            <p:cNvPr id="35" name="TextBox 227">
              <a:extLst>
                <a:ext uri="{FF2B5EF4-FFF2-40B4-BE49-F238E27FC236}">
                  <a16:creationId xmlns:a16="http://schemas.microsoft.com/office/drawing/2014/main" id="{69C906E1-DE0C-F541-936C-D1579D07DB3F}"/>
                </a:ext>
              </a:extLst>
            </p:cNvPr>
            <p:cNvSpPr txBox="1"/>
            <p:nvPr/>
          </p:nvSpPr>
          <p:spPr>
            <a:xfrm>
              <a:off x="4512990" y="5371503"/>
              <a:ext cx="4020908" cy="3749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Secure, compliant, enterprise-grade platform</a:t>
              </a:r>
            </a:p>
          </p:txBody>
        </p:sp>
        <p:sp>
          <p:nvSpPr>
            <p:cNvPr id="36" name="TextBox 228">
              <a:extLst>
                <a:ext uri="{FF2B5EF4-FFF2-40B4-BE49-F238E27FC236}">
                  <a16:creationId xmlns:a16="http://schemas.microsoft.com/office/drawing/2014/main" id="{6D1A8BED-CEF8-544C-A786-0915571E6647}"/>
                </a:ext>
              </a:extLst>
            </p:cNvPr>
            <p:cNvSpPr txBox="1"/>
            <p:nvPr/>
          </p:nvSpPr>
          <p:spPr>
            <a:xfrm>
              <a:off x="4512990" y="2919122"/>
              <a:ext cx="3657600" cy="568809"/>
            </a:xfrm>
            <a:prstGeom prst="rect">
              <a:avLst/>
            </a:prstGeom>
          </p:spPr>
          <p:txBody>
            <a:bodyPr wrap="square" lIns="143407" tIns="89630" rIns="143407" bIns="89630" rtlCol="0" anchor="t">
              <a:spAutoFit/>
            </a:body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effectLst/>
                  <a:uLnTx/>
                  <a:uFillTx/>
                  <a:latin typeface="Segoe UI"/>
                  <a:ea typeface="+mn-ea"/>
                  <a:cs typeface="+mn-cs"/>
                </a:rPr>
                <a:t>Interactive data visualizations </a:t>
              </a:r>
              <a:br>
                <a:rPr kumimoji="0" lang="en-US" sz="1400" b="0" i="0" u="none" strike="noStrike" kern="1200" cap="none" spc="0" normalizeH="0" baseline="0" noProof="0">
                  <a:ln>
                    <a:noFill/>
                  </a:ln>
                  <a:effectLst/>
                  <a:uLnTx/>
                  <a:uFillTx/>
                  <a:latin typeface="Segoe UI"/>
                  <a:ea typeface="+mn-ea"/>
                  <a:cs typeface="+mn-cs"/>
                </a:rPr>
              </a:br>
              <a:r>
                <a:rPr kumimoji="0" lang="en-US" sz="1400" b="0" i="0" u="none" strike="noStrike" kern="1200" cap="none" spc="0" normalizeH="0" baseline="0" noProof="0">
                  <a:ln>
                    <a:noFill/>
                  </a:ln>
                  <a:effectLst/>
                  <a:uLnTx/>
                  <a:uFillTx/>
                  <a:latin typeface="Segoe UI"/>
                  <a:ea typeface="+mn-ea"/>
                  <a:cs typeface="+mn-cs"/>
                </a:rPr>
                <a:t>and paginated reports</a:t>
              </a:r>
            </a:p>
          </p:txBody>
        </p:sp>
        <p:sp>
          <p:nvSpPr>
            <p:cNvPr id="37" name="TextBox 229">
              <a:extLst>
                <a:ext uri="{FF2B5EF4-FFF2-40B4-BE49-F238E27FC236}">
                  <a16:creationId xmlns:a16="http://schemas.microsoft.com/office/drawing/2014/main" id="{6FB66D32-579F-654F-B5A0-46489405B8BA}"/>
                </a:ext>
              </a:extLst>
            </p:cNvPr>
            <p:cNvSpPr txBox="1"/>
            <p:nvPr/>
          </p:nvSpPr>
          <p:spPr>
            <a:xfrm>
              <a:off x="4512990" y="4757570"/>
              <a:ext cx="3657600" cy="568809"/>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Big data analytics through</a:t>
              </a:r>
              <a:br>
                <a:rPr kumimoji="0" lang="en-US" sz="1400" b="0" i="0" u="none" strike="noStrike" kern="1200" cap="none" spc="0" normalizeH="0" baseline="0" noProof="0">
                  <a:ln>
                    <a:noFill/>
                  </a:ln>
                  <a:solidFill>
                    <a:schemeClr val="tx1"/>
                  </a:solidFill>
                  <a:effectLst/>
                  <a:uLnTx/>
                  <a:uFillTx/>
                  <a:latin typeface="Segoe UI"/>
                  <a:ea typeface="+mn-ea"/>
                  <a:cs typeface="+mn-cs"/>
                </a:rPr>
              </a:br>
              <a:r>
                <a:rPr kumimoji="0" lang="en-US" sz="1400" b="0" i="0" u="none" strike="noStrike" kern="1200" cap="none" spc="0" normalizeH="0" baseline="0" noProof="0">
                  <a:ln>
                    <a:noFill/>
                  </a:ln>
                  <a:solidFill>
                    <a:schemeClr val="tx1"/>
                  </a:solidFill>
                  <a:effectLst/>
                  <a:uLnTx/>
                  <a:uFillTx/>
                  <a:latin typeface="Segoe UI"/>
                  <a:ea typeface="+mn-ea"/>
                  <a:cs typeface="+mn-cs"/>
                </a:rPr>
                <a:t>Azure Data Services</a:t>
              </a:r>
            </a:p>
          </p:txBody>
        </p:sp>
        <p:sp>
          <p:nvSpPr>
            <p:cNvPr id="38" name="TextBox 230">
              <a:extLst>
                <a:ext uri="{FF2B5EF4-FFF2-40B4-BE49-F238E27FC236}">
                  <a16:creationId xmlns:a16="http://schemas.microsoft.com/office/drawing/2014/main" id="{04676F28-237A-C64F-BCCF-AD6F21C1A444}"/>
                </a:ext>
              </a:extLst>
            </p:cNvPr>
            <p:cNvSpPr txBox="1"/>
            <p:nvPr/>
          </p:nvSpPr>
          <p:spPr>
            <a:xfrm>
              <a:off x="4512990" y="3431932"/>
              <a:ext cx="3657600" cy="762708"/>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mn-cs"/>
                </a:rPr>
                <a:t>Open and extensive ecosystem with native </a:t>
              </a:r>
              <a:br>
                <a:rPr kumimoji="0" lang="en-US" sz="1400" b="0" i="0" u="none" strike="noStrike" kern="1200" cap="none" spc="0" normalizeH="0" baseline="0" noProof="0">
                  <a:ln>
                    <a:noFill/>
                  </a:ln>
                  <a:solidFill>
                    <a:schemeClr val="tx1"/>
                  </a:solidFill>
                  <a:effectLst/>
                  <a:uLnTx/>
                  <a:uFillTx/>
                  <a:latin typeface="Segoe UI"/>
                  <a:ea typeface="+mn-ea"/>
                  <a:cs typeface="+mn-cs"/>
                </a:rPr>
              </a:br>
              <a:r>
                <a:rPr kumimoji="0" lang="en-US" sz="1400" b="0" i="0" u="none" strike="noStrike" kern="1200" cap="none" spc="0" normalizeH="0" baseline="0" noProof="0">
                  <a:ln>
                    <a:noFill/>
                  </a:ln>
                  <a:solidFill>
                    <a:schemeClr val="tx1"/>
                  </a:solidFill>
                  <a:effectLst/>
                  <a:uLnTx/>
                  <a:uFillTx/>
                  <a:latin typeface="Segoe UI"/>
                  <a:ea typeface="+mn-ea"/>
                  <a:cs typeface="+mn-cs"/>
                </a:rPr>
                <a:t>Dynamics 365, Power Platform, Office 365, and Azure integrations</a:t>
              </a:r>
            </a:p>
          </p:txBody>
        </p:sp>
        <p:grpSp>
          <p:nvGrpSpPr>
            <p:cNvPr id="39" name="nodes" descr="nodes">
              <a:extLst>
                <a:ext uri="{FF2B5EF4-FFF2-40B4-BE49-F238E27FC236}">
                  <a16:creationId xmlns:a16="http://schemas.microsoft.com/office/drawing/2014/main" id="{186A3353-CD59-2541-842E-F8D8B2A37857}"/>
                </a:ext>
              </a:extLst>
            </p:cNvPr>
            <p:cNvGrpSpPr>
              <a:grpSpLocks noChangeAspect="1"/>
            </p:cNvGrpSpPr>
            <p:nvPr/>
          </p:nvGrpSpPr>
          <p:grpSpPr bwMode="auto">
            <a:xfrm>
              <a:off x="4144655" y="4233148"/>
              <a:ext cx="396264" cy="395018"/>
              <a:chOff x="1016" y="765"/>
              <a:chExt cx="318" cy="317"/>
            </a:xfrm>
          </p:grpSpPr>
          <p:sp>
            <p:nvSpPr>
              <p:cNvPr id="94" name="AutoShape 3">
                <a:extLst>
                  <a:ext uri="{FF2B5EF4-FFF2-40B4-BE49-F238E27FC236}">
                    <a16:creationId xmlns:a16="http://schemas.microsoft.com/office/drawing/2014/main" id="{9031C90F-C346-5F4B-B8C2-3FEF35B2D880}"/>
                  </a:ext>
                </a:extLst>
              </p:cNvPr>
              <p:cNvSpPr>
                <a:spLocks noChangeAspect="1" noChangeArrowheads="1" noTextEdit="1"/>
              </p:cNvSpPr>
              <p:nvPr/>
            </p:nvSpPr>
            <p:spPr bwMode="auto">
              <a:xfrm>
                <a:off x="1018" y="767"/>
                <a:ext cx="31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5" name="Freeform 5">
                <a:extLst>
                  <a:ext uri="{FF2B5EF4-FFF2-40B4-BE49-F238E27FC236}">
                    <a16:creationId xmlns:a16="http://schemas.microsoft.com/office/drawing/2014/main" id="{50C9B9EC-5495-B545-84D1-91641F84665C}"/>
                  </a:ext>
                </a:extLst>
              </p:cNvPr>
              <p:cNvSpPr>
                <a:spLocks/>
              </p:cNvSpPr>
              <p:nvPr/>
            </p:nvSpPr>
            <p:spPr bwMode="auto">
              <a:xfrm>
                <a:off x="1072" y="901"/>
                <a:ext cx="86" cy="89"/>
              </a:xfrm>
              <a:custGeom>
                <a:avLst/>
                <a:gdLst>
                  <a:gd name="T0" fmla="*/ 47 w 47"/>
                  <a:gd name="T1" fmla="*/ 4 h 48"/>
                  <a:gd name="T2" fmla="*/ 44 w 47"/>
                  <a:gd name="T3" fmla="*/ 0 h 48"/>
                  <a:gd name="T4" fmla="*/ 16 w 47"/>
                  <a:gd name="T5" fmla="*/ 29 h 48"/>
                  <a:gd name="T6" fmla="*/ 11 w 47"/>
                  <a:gd name="T7" fmla="*/ 27 h 48"/>
                  <a:gd name="T8" fmla="*/ 0 w 47"/>
                  <a:gd name="T9" fmla="*/ 37 h 48"/>
                  <a:gd name="T10" fmla="*/ 11 w 47"/>
                  <a:gd name="T11" fmla="*/ 48 h 48"/>
                  <a:gd name="T12" fmla="*/ 21 w 47"/>
                  <a:gd name="T13" fmla="*/ 37 h 48"/>
                  <a:gd name="T14" fmla="*/ 19 w 47"/>
                  <a:gd name="T15" fmla="*/ 32 h 48"/>
                  <a:gd name="T16" fmla="*/ 47 w 47"/>
                  <a:gd name="T1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47" y="4"/>
                    </a:moveTo>
                    <a:cubicBezTo>
                      <a:pt x="44" y="0"/>
                      <a:pt x="44" y="0"/>
                      <a:pt x="44" y="0"/>
                    </a:cubicBezTo>
                    <a:cubicBezTo>
                      <a:pt x="16" y="29"/>
                      <a:pt x="16" y="29"/>
                      <a:pt x="16" y="29"/>
                    </a:cubicBezTo>
                    <a:cubicBezTo>
                      <a:pt x="14" y="28"/>
                      <a:pt x="12" y="27"/>
                      <a:pt x="11" y="27"/>
                    </a:cubicBezTo>
                    <a:cubicBezTo>
                      <a:pt x="5" y="27"/>
                      <a:pt x="0" y="32"/>
                      <a:pt x="0" y="37"/>
                    </a:cubicBezTo>
                    <a:cubicBezTo>
                      <a:pt x="0" y="43"/>
                      <a:pt x="5" y="48"/>
                      <a:pt x="11" y="48"/>
                    </a:cubicBezTo>
                    <a:cubicBezTo>
                      <a:pt x="16" y="48"/>
                      <a:pt x="21" y="43"/>
                      <a:pt x="21" y="37"/>
                    </a:cubicBezTo>
                    <a:cubicBezTo>
                      <a:pt x="21" y="36"/>
                      <a:pt x="20" y="34"/>
                      <a:pt x="19" y="32"/>
                    </a:cubicBezTo>
                    <a:lnTo>
                      <a:pt x="47" y="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6" name="Freeform 6">
                <a:extLst>
                  <a:ext uri="{FF2B5EF4-FFF2-40B4-BE49-F238E27FC236}">
                    <a16:creationId xmlns:a16="http://schemas.microsoft.com/office/drawing/2014/main" id="{A6A20A37-F2CE-1C43-BFAE-2066E9BCF0E4}"/>
                  </a:ext>
                </a:extLst>
              </p:cNvPr>
              <p:cNvSpPr>
                <a:spLocks/>
              </p:cNvSpPr>
              <p:nvPr/>
            </p:nvSpPr>
            <p:spPr bwMode="auto">
              <a:xfrm>
                <a:off x="1151" y="903"/>
                <a:ext cx="70" cy="113"/>
              </a:xfrm>
              <a:custGeom>
                <a:avLst/>
                <a:gdLst>
                  <a:gd name="T0" fmla="*/ 23 w 38"/>
                  <a:gd name="T1" fmla="*/ 31 h 61"/>
                  <a:gd name="T2" fmla="*/ 20 w 38"/>
                  <a:gd name="T3" fmla="*/ 31 h 61"/>
                  <a:gd name="T4" fmla="*/ 5 w 38"/>
                  <a:gd name="T5" fmla="*/ 0 h 61"/>
                  <a:gd name="T6" fmla="*/ 0 w 38"/>
                  <a:gd name="T7" fmla="*/ 2 h 61"/>
                  <a:gd name="T8" fmla="*/ 15 w 38"/>
                  <a:gd name="T9" fmla="*/ 33 h 61"/>
                  <a:gd name="T10" fmla="*/ 8 w 38"/>
                  <a:gd name="T11" fmla="*/ 46 h 61"/>
                  <a:gd name="T12" fmla="*/ 23 w 38"/>
                  <a:gd name="T13" fmla="*/ 61 h 61"/>
                  <a:gd name="T14" fmla="*/ 38 w 38"/>
                  <a:gd name="T15" fmla="*/ 46 h 61"/>
                  <a:gd name="T16" fmla="*/ 23 w 38"/>
                  <a:gd name="T1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1">
                    <a:moveTo>
                      <a:pt x="23" y="31"/>
                    </a:moveTo>
                    <a:cubicBezTo>
                      <a:pt x="22" y="31"/>
                      <a:pt x="21" y="31"/>
                      <a:pt x="20" y="31"/>
                    </a:cubicBezTo>
                    <a:cubicBezTo>
                      <a:pt x="5" y="0"/>
                      <a:pt x="5" y="0"/>
                      <a:pt x="5" y="0"/>
                    </a:cubicBezTo>
                    <a:cubicBezTo>
                      <a:pt x="0" y="2"/>
                      <a:pt x="0" y="2"/>
                      <a:pt x="0" y="2"/>
                    </a:cubicBezTo>
                    <a:cubicBezTo>
                      <a:pt x="15" y="33"/>
                      <a:pt x="15" y="33"/>
                      <a:pt x="15" y="33"/>
                    </a:cubicBezTo>
                    <a:cubicBezTo>
                      <a:pt x="11" y="36"/>
                      <a:pt x="8" y="41"/>
                      <a:pt x="8" y="46"/>
                    </a:cubicBezTo>
                    <a:cubicBezTo>
                      <a:pt x="8" y="55"/>
                      <a:pt x="15" y="61"/>
                      <a:pt x="23" y="61"/>
                    </a:cubicBezTo>
                    <a:cubicBezTo>
                      <a:pt x="32" y="61"/>
                      <a:pt x="38" y="55"/>
                      <a:pt x="38" y="46"/>
                    </a:cubicBezTo>
                    <a:cubicBezTo>
                      <a:pt x="38" y="38"/>
                      <a:pt x="32" y="31"/>
                      <a:pt x="23" y="31"/>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7" name="Freeform 7">
                <a:extLst>
                  <a:ext uri="{FF2B5EF4-FFF2-40B4-BE49-F238E27FC236}">
                    <a16:creationId xmlns:a16="http://schemas.microsoft.com/office/drawing/2014/main" id="{57AD9BFA-7F6A-2141-8715-E8185E72D2BC}"/>
                  </a:ext>
                </a:extLst>
              </p:cNvPr>
              <p:cNvSpPr>
                <a:spLocks/>
              </p:cNvSpPr>
              <p:nvPr/>
            </p:nvSpPr>
            <p:spPr bwMode="auto">
              <a:xfrm>
                <a:off x="1155" y="900"/>
                <a:ext cx="124" cy="51"/>
              </a:xfrm>
              <a:custGeom>
                <a:avLst/>
                <a:gdLst>
                  <a:gd name="T0" fmla="*/ 57 w 67"/>
                  <a:gd name="T1" fmla="*/ 8 h 28"/>
                  <a:gd name="T2" fmla="*/ 48 w 67"/>
                  <a:gd name="T3" fmla="*/ 13 h 28"/>
                  <a:gd name="T4" fmla="*/ 1 w 67"/>
                  <a:gd name="T5" fmla="*/ 0 h 28"/>
                  <a:gd name="T6" fmla="*/ 0 w 67"/>
                  <a:gd name="T7" fmla="*/ 5 h 28"/>
                  <a:gd name="T8" fmla="*/ 46 w 67"/>
                  <a:gd name="T9" fmla="*/ 18 h 28"/>
                  <a:gd name="T10" fmla="*/ 46 w 67"/>
                  <a:gd name="T11" fmla="*/ 18 h 28"/>
                  <a:gd name="T12" fmla="*/ 57 w 67"/>
                  <a:gd name="T13" fmla="*/ 28 h 28"/>
                  <a:gd name="T14" fmla="*/ 67 w 67"/>
                  <a:gd name="T15" fmla="*/ 18 h 28"/>
                  <a:gd name="T16" fmla="*/ 57 w 67"/>
                  <a:gd name="T1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8">
                    <a:moveTo>
                      <a:pt x="57" y="8"/>
                    </a:moveTo>
                    <a:cubicBezTo>
                      <a:pt x="53" y="8"/>
                      <a:pt x="50" y="10"/>
                      <a:pt x="48" y="13"/>
                    </a:cubicBezTo>
                    <a:cubicBezTo>
                      <a:pt x="1" y="0"/>
                      <a:pt x="1" y="0"/>
                      <a:pt x="1" y="0"/>
                    </a:cubicBezTo>
                    <a:cubicBezTo>
                      <a:pt x="0" y="5"/>
                      <a:pt x="0" y="5"/>
                      <a:pt x="0" y="5"/>
                    </a:cubicBezTo>
                    <a:cubicBezTo>
                      <a:pt x="46" y="18"/>
                      <a:pt x="46" y="18"/>
                      <a:pt x="46" y="18"/>
                    </a:cubicBezTo>
                    <a:cubicBezTo>
                      <a:pt x="46" y="18"/>
                      <a:pt x="46" y="18"/>
                      <a:pt x="46" y="18"/>
                    </a:cubicBezTo>
                    <a:cubicBezTo>
                      <a:pt x="46" y="24"/>
                      <a:pt x="51" y="28"/>
                      <a:pt x="57" y="28"/>
                    </a:cubicBezTo>
                    <a:cubicBezTo>
                      <a:pt x="62" y="28"/>
                      <a:pt x="67" y="24"/>
                      <a:pt x="67" y="18"/>
                    </a:cubicBezTo>
                    <a:cubicBezTo>
                      <a:pt x="67" y="13"/>
                      <a:pt x="62" y="8"/>
                      <a:pt x="57" y="8"/>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8" name="Freeform 8">
                <a:extLst>
                  <a:ext uri="{FF2B5EF4-FFF2-40B4-BE49-F238E27FC236}">
                    <a16:creationId xmlns:a16="http://schemas.microsoft.com/office/drawing/2014/main" id="{0DF7F73D-98EA-3944-90FC-4F4B528BD779}"/>
                  </a:ext>
                </a:extLst>
              </p:cNvPr>
              <p:cNvSpPr>
                <a:spLocks/>
              </p:cNvSpPr>
              <p:nvPr/>
            </p:nvSpPr>
            <p:spPr bwMode="auto">
              <a:xfrm>
                <a:off x="1044" y="839"/>
                <a:ext cx="114" cy="70"/>
              </a:xfrm>
              <a:custGeom>
                <a:avLst/>
                <a:gdLst>
                  <a:gd name="T0" fmla="*/ 62 w 62"/>
                  <a:gd name="T1" fmla="*/ 34 h 38"/>
                  <a:gd name="T2" fmla="*/ 30 w 62"/>
                  <a:gd name="T3" fmla="*/ 19 h 38"/>
                  <a:gd name="T4" fmla="*/ 31 w 62"/>
                  <a:gd name="T5" fmla="*/ 16 h 38"/>
                  <a:gd name="T6" fmla="*/ 15 w 62"/>
                  <a:gd name="T7" fmla="*/ 0 h 38"/>
                  <a:gd name="T8" fmla="*/ 0 w 62"/>
                  <a:gd name="T9" fmla="*/ 16 h 38"/>
                  <a:gd name="T10" fmla="*/ 15 w 62"/>
                  <a:gd name="T11" fmla="*/ 31 h 38"/>
                  <a:gd name="T12" fmla="*/ 28 w 62"/>
                  <a:gd name="T13" fmla="*/ 23 h 38"/>
                  <a:gd name="T14" fmla="*/ 59 w 62"/>
                  <a:gd name="T15" fmla="*/ 38 h 38"/>
                  <a:gd name="T16" fmla="*/ 62 w 62"/>
                  <a:gd name="T17"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8">
                    <a:moveTo>
                      <a:pt x="62" y="34"/>
                    </a:moveTo>
                    <a:cubicBezTo>
                      <a:pt x="30" y="19"/>
                      <a:pt x="30" y="19"/>
                      <a:pt x="30" y="19"/>
                    </a:cubicBezTo>
                    <a:cubicBezTo>
                      <a:pt x="30" y="18"/>
                      <a:pt x="31" y="17"/>
                      <a:pt x="31" y="16"/>
                    </a:cubicBezTo>
                    <a:cubicBezTo>
                      <a:pt x="31" y="7"/>
                      <a:pt x="24" y="0"/>
                      <a:pt x="15" y="0"/>
                    </a:cubicBezTo>
                    <a:cubicBezTo>
                      <a:pt x="7" y="0"/>
                      <a:pt x="0" y="7"/>
                      <a:pt x="0" y="16"/>
                    </a:cubicBezTo>
                    <a:cubicBezTo>
                      <a:pt x="0" y="24"/>
                      <a:pt x="7" y="31"/>
                      <a:pt x="15" y="31"/>
                    </a:cubicBezTo>
                    <a:cubicBezTo>
                      <a:pt x="21" y="31"/>
                      <a:pt x="26" y="28"/>
                      <a:pt x="28" y="23"/>
                    </a:cubicBezTo>
                    <a:cubicBezTo>
                      <a:pt x="59" y="38"/>
                      <a:pt x="59" y="38"/>
                      <a:pt x="59" y="38"/>
                    </a:cubicBezTo>
                    <a:lnTo>
                      <a:pt x="62" y="3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9" name="Freeform 9">
                <a:extLst>
                  <a:ext uri="{FF2B5EF4-FFF2-40B4-BE49-F238E27FC236}">
                    <a16:creationId xmlns:a16="http://schemas.microsoft.com/office/drawing/2014/main" id="{0AFC136A-D728-AF47-BA60-AC28886F48D9}"/>
                  </a:ext>
                </a:extLst>
              </p:cNvPr>
              <p:cNvSpPr>
                <a:spLocks/>
              </p:cNvSpPr>
              <p:nvPr/>
            </p:nvSpPr>
            <p:spPr bwMode="auto">
              <a:xfrm>
                <a:off x="1155" y="822"/>
                <a:ext cx="179" cy="87"/>
              </a:xfrm>
              <a:custGeom>
                <a:avLst/>
                <a:gdLst>
                  <a:gd name="T0" fmla="*/ 87 w 97"/>
                  <a:gd name="T1" fmla="*/ 0 h 47"/>
                  <a:gd name="T2" fmla="*/ 77 w 97"/>
                  <a:gd name="T3" fmla="*/ 10 h 47"/>
                  <a:gd name="T4" fmla="*/ 77 w 97"/>
                  <a:gd name="T5" fmla="*/ 13 h 47"/>
                  <a:gd name="T6" fmla="*/ 0 w 97"/>
                  <a:gd name="T7" fmla="*/ 42 h 47"/>
                  <a:gd name="T8" fmla="*/ 1 w 97"/>
                  <a:gd name="T9" fmla="*/ 47 h 47"/>
                  <a:gd name="T10" fmla="*/ 80 w 97"/>
                  <a:gd name="T11" fmla="*/ 17 h 47"/>
                  <a:gd name="T12" fmla="*/ 87 w 97"/>
                  <a:gd name="T13" fmla="*/ 20 h 47"/>
                  <a:gd name="T14" fmla="*/ 97 w 97"/>
                  <a:gd name="T15" fmla="*/ 10 h 47"/>
                  <a:gd name="T16" fmla="*/ 87 w 9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47">
                    <a:moveTo>
                      <a:pt x="87" y="0"/>
                    </a:moveTo>
                    <a:cubicBezTo>
                      <a:pt x="81" y="0"/>
                      <a:pt x="77" y="5"/>
                      <a:pt x="77" y="10"/>
                    </a:cubicBezTo>
                    <a:cubicBezTo>
                      <a:pt x="77" y="11"/>
                      <a:pt x="77" y="12"/>
                      <a:pt x="77" y="13"/>
                    </a:cubicBezTo>
                    <a:cubicBezTo>
                      <a:pt x="0" y="42"/>
                      <a:pt x="0" y="42"/>
                      <a:pt x="0" y="42"/>
                    </a:cubicBezTo>
                    <a:cubicBezTo>
                      <a:pt x="1" y="47"/>
                      <a:pt x="1" y="47"/>
                      <a:pt x="1" y="47"/>
                    </a:cubicBezTo>
                    <a:cubicBezTo>
                      <a:pt x="80" y="17"/>
                      <a:pt x="80" y="17"/>
                      <a:pt x="80" y="17"/>
                    </a:cubicBezTo>
                    <a:cubicBezTo>
                      <a:pt x="81" y="19"/>
                      <a:pt x="84" y="20"/>
                      <a:pt x="87" y="20"/>
                    </a:cubicBezTo>
                    <a:cubicBezTo>
                      <a:pt x="93" y="20"/>
                      <a:pt x="97" y="16"/>
                      <a:pt x="97" y="10"/>
                    </a:cubicBezTo>
                    <a:cubicBezTo>
                      <a:pt x="97" y="5"/>
                      <a:pt x="93" y="0"/>
                      <a:pt x="87"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0" name="Freeform 10">
                <a:extLst>
                  <a:ext uri="{FF2B5EF4-FFF2-40B4-BE49-F238E27FC236}">
                    <a16:creationId xmlns:a16="http://schemas.microsoft.com/office/drawing/2014/main" id="{1D4E63F4-EC2A-CC4B-9355-215A705F7EAF}"/>
                  </a:ext>
                </a:extLst>
              </p:cNvPr>
              <p:cNvSpPr>
                <a:spLocks/>
              </p:cNvSpPr>
              <p:nvPr/>
            </p:nvSpPr>
            <p:spPr bwMode="auto">
              <a:xfrm>
                <a:off x="1127" y="802"/>
                <a:ext cx="37" cy="103"/>
              </a:xfrm>
              <a:custGeom>
                <a:avLst/>
                <a:gdLst>
                  <a:gd name="T0" fmla="*/ 20 w 20"/>
                  <a:gd name="T1" fmla="*/ 10 h 56"/>
                  <a:gd name="T2" fmla="*/ 10 w 20"/>
                  <a:gd name="T3" fmla="*/ 0 h 56"/>
                  <a:gd name="T4" fmla="*/ 0 w 20"/>
                  <a:gd name="T5" fmla="*/ 10 h 56"/>
                  <a:gd name="T6" fmla="*/ 9 w 20"/>
                  <a:gd name="T7" fmla="*/ 20 h 56"/>
                  <a:gd name="T8" fmla="*/ 13 w 20"/>
                  <a:gd name="T9" fmla="*/ 56 h 56"/>
                  <a:gd name="T10" fmla="*/ 18 w 20"/>
                  <a:gd name="T11" fmla="*/ 56 h 56"/>
                  <a:gd name="T12" fmla="*/ 14 w 20"/>
                  <a:gd name="T13" fmla="*/ 20 h 56"/>
                  <a:gd name="T14" fmla="*/ 20 w 20"/>
                  <a:gd name="T15" fmla="*/ 1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6">
                    <a:moveTo>
                      <a:pt x="20" y="10"/>
                    </a:moveTo>
                    <a:cubicBezTo>
                      <a:pt x="20" y="5"/>
                      <a:pt x="16" y="0"/>
                      <a:pt x="10" y="0"/>
                    </a:cubicBezTo>
                    <a:cubicBezTo>
                      <a:pt x="5" y="0"/>
                      <a:pt x="0" y="5"/>
                      <a:pt x="0" y="10"/>
                    </a:cubicBezTo>
                    <a:cubicBezTo>
                      <a:pt x="0" y="15"/>
                      <a:pt x="4" y="20"/>
                      <a:pt x="9" y="20"/>
                    </a:cubicBezTo>
                    <a:cubicBezTo>
                      <a:pt x="13" y="56"/>
                      <a:pt x="13" y="56"/>
                      <a:pt x="13" y="56"/>
                    </a:cubicBezTo>
                    <a:cubicBezTo>
                      <a:pt x="18" y="56"/>
                      <a:pt x="18" y="56"/>
                      <a:pt x="18" y="56"/>
                    </a:cubicBezTo>
                    <a:cubicBezTo>
                      <a:pt x="14" y="20"/>
                      <a:pt x="14" y="20"/>
                      <a:pt x="14" y="20"/>
                    </a:cubicBezTo>
                    <a:cubicBezTo>
                      <a:pt x="18" y="18"/>
                      <a:pt x="20" y="15"/>
                      <a:pt x="20" y="1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1" name="Oval 11">
                <a:extLst>
                  <a:ext uri="{FF2B5EF4-FFF2-40B4-BE49-F238E27FC236}">
                    <a16:creationId xmlns:a16="http://schemas.microsoft.com/office/drawing/2014/main" id="{5772F6C9-B611-BD49-B20F-EE61FDCE1F17}"/>
                  </a:ext>
                </a:extLst>
              </p:cNvPr>
              <p:cNvSpPr>
                <a:spLocks noChangeArrowheads="1"/>
              </p:cNvSpPr>
              <p:nvPr/>
            </p:nvSpPr>
            <p:spPr bwMode="auto">
              <a:xfrm>
                <a:off x="1118" y="868"/>
                <a:ext cx="76" cy="74"/>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2" name="Oval 12">
                <a:extLst>
                  <a:ext uri="{FF2B5EF4-FFF2-40B4-BE49-F238E27FC236}">
                    <a16:creationId xmlns:a16="http://schemas.microsoft.com/office/drawing/2014/main" id="{23699B7B-BB7D-8947-A106-A10E5109CC7E}"/>
                  </a:ext>
                </a:extLst>
              </p:cNvPr>
              <p:cNvSpPr>
                <a:spLocks noChangeArrowheads="1"/>
              </p:cNvSpPr>
              <p:nvPr/>
            </p:nvSpPr>
            <p:spPr bwMode="auto">
              <a:xfrm>
                <a:off x="1110" y="765"/>
                <a:ext cx="19" cy="20"/>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3" name="Oval 13">
                <a:extLst>
                  <a:ext uri="{FF2B5EF4-FFF2-40B4-BE49-F238E27FC236}">
                    <a16:creationId xmlns:a16="http://schemas.microsoft.com/office/drawing/2014/main" id="{A6F7D308-5668-7545-9327-595904A0D3DB}"/>
                  </a:ext>
                </a:extLst>
              </p:cNvPr>
              <p:cNvSpPr>
                <a:spLocks noChangeArrowheads="1"/>
              </p:cNvSpPr>
              <p:nvPr/>
            </p:nvSpPr>
            <p:spPr bwMode="auto">
              <a:xfrm>
                <a:off x="1035" y="1006"/>
                <a:ext cx="18" cy="1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4" name="Oval 14">
                <a:extLst>
                  <a:ext uri="{FF2B5EF4-FFF2-40B4-BE49-F238E27FC236}">
                    <a16:creationId xmlns:a16="http://schemas.microsoft.com/office/drawing/2014/main" id="{77A2F7A7-00D4-1348-B8E2-C99E1B03E54A}"/>
                  </a:ext>
                </a:extLst>
              </p:cNvPr>
              <p:cNvSpPr>
                <a:spLocks noChangeArrowheads="1"/>
              </p:cNvSpPr>
              <p:nvPr/>
            </p:nvSpPr>
            <p:spPr bwMode="auto">
              <a:xfrm>
                <a:off x="1297" y="935"/>
                <a:ext cx="19" cy="18"/>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5" name="Freeform 15">
                <a:extLst>
                  <a:ext uri="{FF2B5EF4-FFF2-40B4-BE49-F238E27FC236}">
                    <a16:creationId xmlns:a16="http://schemas.microsoft.com/office/drawing/2014/main" id="{2C0802BB-F11D-A748-A634-911075A15E79}"/>
                  </a:ext>
                </a:extLst>
              </p:cNvPr>
              <p:cNvSpPr>
                <a:spLocks/>
              </p:cNvSpPr>
              <p:nvPr/>
            </p:nvSpPr>
            <p:spPr bwMode="auto">
              <a:xfrm>
                <a:off x="1016" y="900"/>
                <a:ext cx="146" cy="182"/>
              </a:xfrm>
              <a:custGeom>
                <a:avLst/>
                <a:gdLst>
                  <a:gd name="T0" fmla="*/ 65 w 79"/>
                  <a:gd name="T1" fmla="*/ 80 h 99"/>
                  <a:gd name="T2" fmla="*/ 79 w 79"/>
                  <a:gd name="T3" fmla="*/ 0 h 99"/>
                  <a:gd name="T4" fmla="*/ 19 w 79"/>
                  <a:gd name="T5" fmla="*/ 13 h 99"/>
                  <a:gd name="T6" fmla="*/ 10 w 79"/>
                  <a:gd name="T7" fmla="*/ 8 h 99"/>
                  <a:gd name="T8" fmla="*/ 0 w 79"/>
                  <a:gd name="T9" fmla="*/ 18 h 99"/>
                  <a:gd name="T10" fmla="*/ 10 w 79"/>
                  <a:gd name="T11" fmla="*/ 28 h 99"/>
                  <a:gd name="T12" fmla="*/ 21 w 79"/>
                  <a:gd name="T13" fmla="*/ 18 h 99"/>
                  <a:gd name="T14" fmla="*/ 72 w 79"/>
                  <a:gd name="T15" fmla="*/ 6 h 99"/>
                  <a:gd name="T16" fmla="*/ 60 w 79"/>
                  <a:gd name="T17" fmla="*/ 79 h 99"/>
                  <a:gd name="T18" fmla="*/ 51 w 79"/>
                  <a:gd name="T19" fmla="*/ 89 h 99"/>
                  <a:gd name="T20" fmla="*/ 61 w 79"/>
                  <a:gd name="T21" fmla="*/ 99 h 99"/>
                  <a:gd name="T22" fmla="*/ 71 w 79"/>
                  <a:gd name="T23" fmla="*/ 89 h 99"/>
                  <a:gd name="T24" fmla="*/ 65 w 79"/>
                  <a:gd name="T25" fmla="*/ 8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99">
                    <a:moveTo>
                      <a:pt x="65" y="80"/>
                    </a:moveTo>
                    <a:cubicBezTo>
                      <a:pt x="79" y="0"/>
                      <a:pt x="79" y="0"/>
                      <a:pt x="79" y="0"/>
                    </a:cubicBezTo>
                    <a:cubicBezTo>
                      <a:pt x="19" y="13"/>
                      <a:pt x="19" y="13"/>
                      <a:pt x="19" y="13"/>
                    </a:cubicBezTo>
                    <a:cubicBezTo>
                      <a:pt x="18" y="10"/>
                      <a:pt x="14" y="8"/>
                      <a:pt x="10" y="8"/>
                    </a:cubicBezTo>
                    <a:cubicBezTo>
                      <a:pt x="5" y="8"/>
                      <a:pt x="0" y="12"/>
                      <a:pt x="0" y="18"/>
                    </a:cubicBezTo>
                    <a:cubicBezTo>
                      <a:pt x="0" y="23"/>
                      <a:pt x="5" y="28"/>
                      <a:pt x="10" y="28"/>
                    </a:cubicBezTo>
                    <a:cubicBezTo>
                      <a:pt x="16" y="28"/>
                      <a:pt x="20" y="24"/>
                      <a:pt x="21" y="18"/>
                    </a:cubicBezTo>
                    <a:cubicBezTo>
                      <a:pt x="72" y="6"/>
                      <a:pt x="72" y="6"/>
                      <a:pt x="72" y="6"/>
                    </a:cubicBezTo>
                    <a:cubicBezTo>
                      <a:pt x="60" y="79"/>
                      <a:pt x="60" y="79"/>
                      <a:pt x="60" y="79"/>
                    </a:cubicBezTo>
                    <a:cubicBezTo>
                      <a:pt x="55" y="79"/>
                      <a:pt x="51" y="84"/>
                      <a:pt x="51" y="89"/>
                    </a:cubicBezTo>
                    <a:cubicBezTo>
                      <a:pt x="51" y="95"/>
                      <a:pt x="55" y="99"/>
                      <a:pt x="61" y="99"/>
                    </a:cubicBezTo>
                    <a:cubicBezTo>
                      <a:pt x="66" y="99"/>
                      <a:pt x="71" y="94"/>
                      <a:pt x="71" y="89"/>
                    </a:cubicBezTo>
                    <a:cubicBezTo>
                      <a:pt x="71" y="85"/>
                      <a:pt x="68" y="81"/>
                      <a:pt x="65" y="8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6" name="Freeform 16">
                <a:extLst>
                  <a:ext uri="{FF2B5EF4-FFF2-40B4-BE49-F238E27FC236}">
                    <a16:creationId xmlns:a16="http://schemas.microsoft.com/office/drawing/2014/main" id="{BB136EF8-D787-CF4E-8077-270541F16506}"/>
                  </a:ext>
                </a:extLst>
              </p:cNvPr>
              <p:cNvSpPr>
                <a:spLocks/>
              </p:cNvSpPr>
              <p:nvPr/>
            </p:nvSpPr>
            <p:spPr bwMode="auto">
              <a:xfrm>
                <a:off x="1153" y="802"/>
                <a:ext cx="107" cy="107"/>
              </a:xfrm>
              <a:custGeom>
                <a:avLst/>
                <a:gdLst>
                  <a:gd name="T0" fmla="*/ 47 w 58"/>
                  <a:gd name="T1" fmla="*/ 0 h 58"/>
                  <a:gd name="T2" fmla="*/ 37 w 58"/>
                  <a:gd name="T3" fmla="*/ 10 h 58"/>
                  <a:gd name="T4" fmla="*/ 39 w 58"/>
                  <a:gd name="T5" fmla="*/ 15 h 58"/>
                  <a:gd name="T6" fmla="*/ 0 w 58"/>
                  <a:gd name="T7" fmla="*/ 54 h 58"/>
                  <a:gd name="T8" fmla="*/ 3 w 58"/>
                  <a:gd name="T9" fmla="*/ 58 h 58"/>
                  <a:gd name="T10" fmla="*/ 42 w 58"/>
                  <a:gd name="T11" fmla="*/ 19 h 58"/>
                  <a:gd name="T12" fmla="*/ 47 w 58"/>
                  <a:gd name="T13" fmla="*/ 20 h 58"/>
                  <a:gd name="T14" fmla="*/ 58 w 58"/>
                  <a:gd name="T15" fmla="*/ 10 h 58"/>
                  <a:gd name="T16" fmla="*/ 47 w 58"/>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47" y="0"/>
                    </a:moveTo>
                    <a:cubicBezTo>
                      <a:pt x="42" y="0"/>
                      <a:pt x="37" y="5"/>
                      <a:pt x="37" y="10"/>
                    </a:cubicBezTo>
                    <a:cubicBezTo>
                      <a:pt x="37" y="12"/>
                      <a:pt x="38" y="14"/>
                      <a:pt x="39" y="15"/>
                    </a:cubicBezTo>
                    <a:cubicBezTo>
                      <a:pt x="0" y="54"/>
                      <a:pt x="0" y="54"/>
                      <a:pt x="0" y="54"/>
                    </a:cubicBezTo>
                    <a:cubicBezTo>
                      <a:pt x="3" y="58"/>
                      <a:pt x="3" y="58"/>
                      <a:pt x="3" y="58"/>
                    </a:cubicBezTo>
                    <a:cubicBezTo>
                      <a:pt x="42" y="19"/>
                      <a:pt x="42" y="19"/>
                      <a:pt x="42" y="19"/>
                    </a:cubicBezTo>
                    <a:cubicBezTo>
                      <a:pt x="44" y="20"/>
                      <a:pt x="46" y="20"/>
                      <a:pt x="47" y="20"/>
                    </a:cubicBezTo>
                    <a:cubicBezTo>
                      <a:pt x="53" y="20"/>
                      <a:pt x="58" y="16"/>
                      <a:pt x="58" y="10"/>
                    </a:cubicBezTo>
                    <a:cubicBezTo>
                      <a:pt x="58" y="5"/>
                      <a:pt x="53" y="0"/>
                      <a:pt x="47" y="0"/>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7" name="Freeform 17">
                <a:extLst>
                  <a:ext uri="{FF2B5EF4-FFF2-40B4-BE49-F238E27FC236}">
                    <a16:creationId xmlns:a16="http://schemas.microsoft.com/office/drawing/2014/main" id="{1B2BA465-9AD6-094A-B2A9-63DEF9546838}"/>
                  </a:ext>
                </a:extLst>
              </p:cNvPr>
              <p:cNvSpPr>
                <a:spLocks/>
              </p:cNvSpPr>
              <p:nvPr/>
            </p:nvSpPr>
            <p:spPr bwMode="auto">
              <a:xfrm>
                <a:off x="1203" y="1025"/>
                <a:ext cx="18" cy="20"/>
              </a:xfrm>
              <a:custGeom>
                <a:avLst/>
                <a:gdLst>
                  <a:gd name="T0" fmla="*/ 5 w 10"/>
                  <a:gd name="T1" fmla="*/ 11 h 11"/>
                  <a:gd name="T2" fmla="*/ 0 w 10"/>
                  <a:gd name="T3" fmla="*/ 6 h 11"/>
                  <a:gd name="T4" fmla="*/ 5 w 10"/>
                  <a:gd name="T5" fmla="*/ 0 h 11"/>
                  <a:gd name="T6" fmla="*/ 10 w 10"/>
                  <a:gd name="T7" fmla="*/ 6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2" y="11"/>
                      <a:pt x="0" y="8"/>
                      <a:pt x="0" y="6"/>
                    </a:cubicBezTo>
                    <a:cubicBezTo>
                      <a:pt x="0" y="3"/>
                      <a:pt x="3" y="0"/>
                      <a:pt x="5" y="0"/>
                    </a:cubicBezTo>
                    <a:cubicBezTo>
                      <a:pt x="8" y="0"/>
                      <a:pt x="10" y="3"/>
                      <a:pt x="10" y="6"/>
                    </a:cubicBezTo>
                    <a:cubicBezTo>
                      <a:pt x="10" y="8"/>
                      <a:pt x="8" y="11"/>
                      <a:pt x="5" y="1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8" name="Oval 18">
                <a:extLst>
                  <a:ext uri="{FF2B5EF4-FFF2-40B4-BE49-F238E27FC236}">
                    <a16:creationId xmlns:a16="http://schemas.microsoft.com/office/drawing/2014/main" id="{2DA3DFCD-E083-6C47-B428-A84036A7174C}"/>
                  </a:ext>
                </a:extLst>
              </p:cNvPr>
              <p:cNvSpPr>
                <a:spLocks noChangeArrowheads="1"/>
              </p:cNvSpPr>
              <p:nvPr/>
            </p:nvSpPr>
            <p:spPr bwMode="auto">
              <a:xfrm>
                <a:off x="1277" y="765"/>
                <a:ext cx="20" cy="1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40" name="hybrid collaboration" descr="hybrid collaboration">
              <a:extLst>
                <a:ext uri="{FF2B5EF4-FFF2-40B4-BE49-F238E27FC236}">
                  <a16:creationId xmlns:a16="http://schemas.microsoft.com/office/drawing/2014/main" id="{8A3CA205-13B1-FB4A-9B66-AA7C5894C4A9}"/>
                </a:ext>
              </a:extLst>
            </p:cNvPr>
            <p:cNvGrpSpPr/>
            <p:nvPr/>
          </p:nvGrpSpPr>
          <p:grpSpPr>
            <a:xfrm>
              <a:off x="4169950" y="3634379"/>
              <a:ext cx="348162" cy="346932"/>
              <a:chOff x="5403855" y="3985467"/>
              <a:chExt cx="443547" cy="441980"/>
            </a:xfrm>
          </p:grpSpPr>
          <p:sp>
            <p:nvSpPr>
              <p:cNvPr id="90" name="Rectangle 357">
                <a:extLst>
                  <a:ext uri="{FF2B5EF4-FFF2-40B4-BE49-F238E27FC236}">
                    <a16:creationId xmlns:a16="http://schemas.microsoft.com/office/drawing/2014/main" id="{B9F60DD6-C3CE-2E49-A57D-4E76CD6CED0A}"/>
                  </a:ext>
                </a:extLst>
              </p:cNvPr>
              <p:cNvSpPr>
                <a:spLocks noChangeArrowheads="1"/>
              </p:cNvSpPr>
              <p:nvPr/>
            </p:nvSpPr>
            <p:spPr bwMode="auto">
              <a:xfrm>
                <a:off x="5403855" y="4147314"/>
                <a:ext cx="278577" cy="280133"/>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1" name="Freeform 358">
                <a:extLst>
                  <a:ext uri="{FF2B5EF4-FFF2-40B4-BE49-F238E27FC236}">
                    <a16:creationId xmlns:a16="http://schemas.microsoft.com/office/drawing/2014/main" id="{0B8C141A-48AB-F146-BB4F-F366612EE647}"/>
                  </a:ext>
                </a:extLst>
              </p:cNvPr>
              <p:cNvSpPr>
                <a:spLocks/>
              </p:cNvSpPr>
              <p:nvPr/>
            </p:nvSpPr>
            <p:spPr bwMode="auto">
              <a:xfrm>
                <a:off x="5520577" y="3985460"/>
                <a:ext cx="326822" cy="325266"/>
              </a:xfrm>
              <a:custGeom>
                <a:avLst/>
                <a:gdLst>
                  <a:gd name="T0" fmla="*/ 283 w 283"/>
                  <a:gd name="T1" fmla="*/ 142 h 283"/>
                  <a:gd name="T2" fmla="*/ 141 w 283"/>
                  <a:gd name="T3" fmla="*/ 283 h 283"/>
                  <a:gd name="T4" fmla="*/ 0 w 283"/>
                  <a:gd name="T5" fmla="*/ 283 h 283"/>
                  <a:gd name="T6" fmla="*/ 0 w 283"/>
                  <a:gd name="T7" fmla="*/ 142 h 283"/>
                  <a:gd name="T8" fmla="*/ 141 w 283"/>
                  <a:gd name="T9" fmla="*/ 0 h 283"/>
                  <a:gd name="T10" fmla="*/ 283 w 283"/>
                  <a:gd name="T11" fmla="*/ 142 h 283"/>
                </a:gdLst>
                <a:ahLst/>
                <a:cxnLst>
                  <a:cxn ang="0">
                    <a:pos x="T0" y="T1"/>
                  </a:cxn>
                  <a:cxn ang="0">
                    <a:pos x="T2" y="T3"/>
                  </a:cxn>
                  <a:cxn ang="0">
                    <a:pos x="T4" y="T5"/>
                  </a:cxn>
                  <a:cxn ang="0">
                    <a:pos x="T6" y="T7"/>
                  </a:cxn>
                  <a:cxn ang="0">
                    <a:pos x="T8" y="T9"/>
                  </a:cxn>
                  <a:cxn ang="0">
                    <a:pos x="T10" y="T11"/>
                  </a:cxn>
                </a:cxnLst>
                <a:rect l="0" t="0" r="r" b="b"/>
                <a:pathLst>
                  <a:path w="283" h="283">
                    <a:moveTo>
                      <a:pt x="283" y="142"/>
                    </a:moveTo>
                    <a:cubicBezTo>
                      <a:pt x="283" y="220"/>
                      <a:pt x="220" y="283"/>
                      <a:pt x="141" y="283"/>
                    </a:cubicBezTo>
                    <a:cubicBezTo>
                      <a:pt x="0" y="283"/>
                      <a:pt x="0" y="283"/>
                      <a:pt x="0" y="283"/>
                    </a:cubicBezTo>
                    <a:cubicBezTo>
                      <a:pt x="0" y="142"/>
                      <a:pt x="0" y="142"/>
                      <a:pt x="0" y="142"/>
                    </a:cubicBezTo>
                    <a:cubicBezTo>
                      <a:pt x="0" y="63"/>
                      <a:pt x="63" y="0"/>
                      <a:pt x="141" y="0"/>
                    </a:cubicBezTo>
                    <a:cubicBezTo>
                      <a:pt x="220" y="0"/>
                      <a:pt x="283" y="63"/>
                      <a:pt x="283" y="142"/>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2" name="Rectangle 359">
                <a:extLst>
                  <a:ext uri="{FF2B5EF4-FFF2-40B4-BE49-F238E27FC236}">
                    <a16:creationId xmlns:a16="http://schemas.microsoft.com/office/drawing/2014/main" id="{65665899-DA7B-364B-8A56-51799AE9C3C8}"/>
                  </a:ext>
                </a:extLst>
              </p:cNvPr>
              <p:cNvSpPr>
                <a:spLocks noChangeArrowheads="1"/>
              </p:cNvSpPr>
              <p:nvPr/>
            </p:nvSpPr>
            <p:spPr bwMode="auto">
              <a:xfrm>
                <a:off x="5520577" y="4148871"/>
                <a:ext cx="161854" cy="1618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93" name="Freeform 360">
                <a:extLst>
                  <a:ext uri="{FF2B5EF4-FFF2-40B4-BE49-F238E27FC236}">
                    <a16:creationId xmlns:a16="http://schemas.microsoft.com/office/drawing/2014/main" id="{528C14A1-0015-8D4B-B9DF-C9FF8BCB0094}"/>
                  </a:ext>
                </a:extLst>
              </p:cNvPr>
              <p:cNvSpPr>
                <a:spLocks/>
              </p:cNvSpPr>
              <p:nvPr/>
            </p:nvSpPr>
            <p:spPr bwMode="auto">
              <a:xfrm>
                <a:off x="5543921" y="4172215"/>
                <a:ext cx="116722" cy="115166"/>
              </a:xfrm>
              <a:custGeom>
                <a:avLst/>
                <a:gdLst>
                  <a:gd name="T0" fmla="*/ 75 w 75"/>
                  <a:gd name="T1" fmla="*/ 29 h 74"/>
                  <a:gd name="T2" fmla="*/ 45 w 75"/>
                  <a:gd name="T3" fmla="*/ 29 h 74"/>
                  <a:gd name="T4" fmla="*/ 45 w 75"/>
                  <a:gd name="T5" fmla="*/ 0 h 74"/>
                  <a:gd name="T6" fmla="*/ 30 w 75"/>
                  <a:gd name="T7" fmla="*/ 0 h 74"/>
                  <a:gd name="T8" fmla="*/ 30 w 75"/>
                  <a:gd name="T9" fmla="*/ 29 h 74"/>
                  <a:gd name="T10" fmla="*/ 0 w 75"/>
                  <a:gd name="T11" fmla="*/ 29 h 74"/>
                  <a:gd name="T12" fmla="*/ 0 w 75"/>
                  <a:gd name="T13" fmla="*/ 44 h 74"/>
                  <a:gd name="T14" fmla="*/ 30 w 75"/>
                  <a:gd name="T15" fmla="*/ 44 h 74"/>
                  <a:gd name="T16" fmla="*/ 30 w 75"/>
                  <a:gd name="T17" fmla="*/ 74 h 74"/>
                  <a:gd name="T18" fmla="*/ 45 w 75"/>
                  <a:gd name="T19" fmla="*/ 74 h 74"/>
                  <a:gd name="T20" fmla="*/ 45 w 75"/>
                  <a:gd name="T21" fmla="*/ 44 h 74"/>
                  <a:gd name="T22" fmla="*/ 75 w 75"/>
                  <a:gd name="T23" fmla="*/ 44 h 74"/>
                  <a:gd name="T24" fmla="*/ 75 w 75"/>
                  <a:gd name="T25"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74">
                    <a:moveTo>
                      <a:pt x="75" y="29"/>
                    </a:moveTo>
                    <a:lnTo>
                      <a:pt x="45" y="29"/>
                    </a:lnTo>
                    <a:lnTo>
                      <a:pt x="45" y="0"/>
                    </a:lnTo>
                    <a:lnTo>
                      <a:pt x="30" y="0"/>
                    </a:lnTo>
                    <a:lnTo>
                      <a:pt x="30" y="29"/>
                    </a:lnTo>
                    <a:lnTo>
                      <a:pt x="0" y="29"/>
                    </a:lnTo>
                    <a:lnTo>
                      <a:pt x="0" y="44"/>
                    </a:lnTo>
                    <a:lnTo>
                      <a:pt x="30" y="44"/>
                    </a:lnTo>
                    <a:lnTo>
                      <a:pt x="30" y="74"/>
                    </a:lnTo>
                    <a:lnTo>
                      <a:pt x="45" y="74"/>
                    </a:lnTo>
                    <a:lnTo>
                      <a:pt x="45" y="44"/>
                    </a:lnTo>
                    <a:lnTo>
                      <a:pt x="75" y="44"/>
                    </a:lnTo>
                    <a:lnTo>
                      <a:pt x="75" y="29"/>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41" name="analyze" descr="analyze, search">
              <a:extLst>
                <a:ext uri="{FF2B5EF4-FFF2-40B4-BE49-F238E27FC236}">
                  <a16:creationId xmlns:a16="http://schemas.microsoft.com/office/drawing/2014/main" id="{65F22576-EB9A-404A-9114-879A7F9677A7}"/>
                </a:ext>
              </a:extLst>
            </p:cNvPr>
            <p:cNvGrpSpPr>
              <a:grpSpLocks noChangeAspect="1"/>
            </p:cNvGrpSpPr>
            <p:nvPr/>
          </p:nvGrpSpPr>
          <p:grpSpPr bwMode="auto">
            <a:xfrm>
              <a:off x="4193876" y="4878721"/>
              <a:ext cx="299068" cy="299068"/>
              <a:chOff x="1653" y="805"/>
              <a:chExt cx="240" cy="240"/>
            </a:xfrm>
          </p:grpSpPr>
          <p:sp>
            <p:nvSpPr>
              <p:cNvPr id="61" name="AutoShape 37">
                <a:extLst>
                  <a:ext uri="{FF2B5EF4-FFF2-40B4-BE49-F238E27FC236}">
                    <a16:creationId xmlns:a16="http://schemas.microsoft.com/office/drawing/2014/main" id="{C2459803-ACC7-F04B-A2FE-FED30AA7F925}"/>
                  </a:ext>
                </a:extLst>
              </p:cNvPr>
              <p:cNvSpPr>
                <a:spLocks noChangeAspect="1" noChangeArrowheads="1" noTextEdit="1"/>
              </p:cNvSpPr>
              <p:nvPr/>
            </p:nvSpPr>
            <p:spPr bwMode="auto">
              <a:xfrm>
                <a:off x="1654" y="806"/>
                <a:ext cx="23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2" name="Freeform 39">
                <a:extLst>
                  <a:ext uri="{FF2B5EF4-FFF2-40B4-BE49-F238E27FC236}">
                    <a16:creationId xmlns:a16="http://schemas.microsoft.com/office/drawing/2014/main" id="{F2BC62D9-BCEE-194F-B5D0-DF7BF5FC25E0}"/>
                  </a:ext>
                </a:extLst>
              </p:cNvPr>
              <p:cNvSpPr>
                <a:spLocks/>
              </p:cNvSpPr>
              <p:nvPr/>
            </p:nvSpPr>
            <p:spPr bwMode="auto">
              <a:xfrm>
                <a:off x="1653" y="805"/>
                <a:ext cx="27" cy="27"/>
              </a:xfrm>
              <a:custGeom>
                <a:avLst/>
                <a:gdLst>
                  <a:gd name="T0" fmla="*/ 20 w 41"/>
                  <a:gd name="T1" fmla="*/ 40 h 40"/>
                  <a:gd name="T2" fmla="*/ 0 w 41"/>
                  <a:gd name="T3" fmla="*/ 20 h 40"/>
                  <a:gd name="T4" fmla="*/ 20 w 41"/>
                  <a:gd name="T5" fmla="*/ 0 h 40"/>
                  <a:gd name="T6" fmla="*/ 41 w 41"/>
                  <a:gd name="T7" fmla="*/ 20 h 40"/>
                  <a:gd name="T8" fmla="*/ 20 w 41"/>
                  <a:gd name="T9" fmla="*/ 40 h 40"/>
                </a:gdLst>
                <a:ahLst/>
                <a:cxnLst>
                  <a:cxn ang="0">
                    <a:pos x="T0" y="T1"/>
                  </a:cxn>
                  <a:cxn ang="0">
                    <a:pos x="T2" y="T3"/>
                  </a:cxn>
                  <a:cxn ang="0">
                    <a:pos x="T4" y="T5"/>
                  </a:cxn>
                  <a:cxn ang="0">
                    <a:pos x="T6" y="T7"/>
                  </a:cxn>
                  <a:cxn ang="0">
                    <a:pos x="T8" y="T9"/>
                  </a:cxn>
                </a:cxnLst>
                <a:rect l="0" t="0" r="r" b="b"/>
                <a:pathLst>
                  <a:path w="41" h="40">
                    <a:moveTo>
                      <a:pt x="20" y="40"/>
                    </a:moveTo>
                    <a:cubicBezTo>
                      <a:pt x="9" y="40"/>
                      <a:pt x="0" y="31"/>
                      <a:pt x="0" y="20"/>
                    </a:cubicBezTo>
                    <a:cubicBezTo>
                      <a:pt x="0" y="9"/>
                      <a:pt x="9" y="0"/>
                      <a:pt x="20" y="0"/>
                    </a:cubicBezTo>
                    <a:cubicBezTo>
                      <a:pt x="32" y="0"/>
                      <a:pt x="41" y="9"/>
                      <a:pt x="41" y="20"/>
                    </a:cubicBezTo>
                    <a:cubicBezTo>
                      <a:pt x="41" y="31"/>
                      <a:pt x="31" y="40"/>
                      <a:pt x="20" y="4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3" name="Oval 40">
                <a:extLst>
                  <a:ext uri="{FF2B5EF4-FFF2-40B4-BE49-F238E27FC236}">
                    <a16:creationId xmlns:a16="http://schemas.microsoft.com/office/drawing/2014/main" id="{FA3DE019-181C-444D-A897-DD0103D47C67}"/>
                  </a:ext>
                </a:extLst>
              </p:cNvPr>
              <p:cNvSpPr>
                <a:spLocks noChangeArrowheads="1"/>
              </p:cNvSpPr>
              <p:nvPr/>
            </p:nvSpPr>
            <p:spPr bwMode="auto">
              <a:xfrm>
                <a:off x="1694" y="80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4" name="Oval 41">
                <a:extLst>
                  <a:ext uri="{FF2B5EF4-FFF2-40B4-BE49-F238E27FC236}">
                    <a16:creationId xmlns:a16="http://schemas.microsoft.com/office/drawing/2014/main" id="{C2D3BD13-D1A8-954F-B2A0-6C065F4026FD}"/>
                  </a:ext>
                </a:extLst>
              </p:cNvPr>
              <p:cNvSpPr>
                <a:spLocks noChangeArrowheads="1"/>
              </p:cNvSpPr>
              <p:nvPr/>
            </p:nvSpPr>
            <p:spPr bwMode="auto">
              <a:xfrm>
                <a:off x="1734" y="80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5" name="Oval 42">
                <a:extLst>
                  <a:ext uri="{FF2B5EF4-FFF2-40B4-BE49-F238E27FC236}">
                    <a16:creationId xmlns:a16="http://schemas.microsoft.com/office/drawing/2014/main" id="{D8F72A2A-BFC8-4F41-B4C4-765A387A71FE}"/>
                  </a:ext>
                </a:extLst>
              </p:cNvPr>
              <p:cNvSpPr>
                <a:spLocks noChangeArrowheads="1"/>
              </p:cNvSpPr>
              <p:nvPr/>
            </p:nvSpPr>
            <p:spPr bwMode="auto">
              <a:xfrm>
                <a:off x="1773" y="80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6" name="Oval 43">
                <a:extLst>
                  <a:ext uri="{FF2B5EF4-FFF2-40B4-BE49-F238E27FC236}">
                    <a16:creationId xmlns:a16="http://schemas.microsoft.com/office/drawing/2014/main" id="{E34F3B01-EEA3-D34F-BDD4-E4E8657CA546}"/>
                  </a:ext>
                </a:extLst>
              </p:cNvPr>
              <p:cNvSpPr>
                <a:spLocks noChangeArrowheads="1"/>
              </p:cNvSpPr>
              <p:nvPr/>
            </p:nvSpPr>
            <p:spPr bwMode="auto">
              <a:xfrm>
                <a:off x="1813" y="80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7" name="Oval 44">
                <a:extLst>
                  <a:ext uri="{FF2B5EF4-FFF2-40B4-BE49-F238E27FC236}">
                    <a16:creationId xmlns:a16="http://schemas.microsoft.com/office/drawing/2014/main" id="{DD24CE6A-26EF-8C4F-93F7-5B9E53947FD9}"/>
                  </a:ext>
                </a:extLst>
              </p:cNvPr>
              <p:cNvSpPr>
                <a:spLocks noChangeArrowheads="1"/>
              </p:cNvSpPr>
              <p:nvPr/>
            </p:nvSpPr>
            <p:spPr bwMode="auto">
              <a:xfrm>
                <a:off x="1853" y="80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8" name="Freeform 45">
                <a:extLst>
                  <a:ext uri="{FF2B5EF4-FFF2-40B4-BE49-F238E27FC236}">
                    <a16:creationId xmlns:a16="http://schemas.microsoft.com/office/drawing/2014/main" id="{77E699FD-8FEA-D549-ACEB-D6804A494A9C}"/>
                  </a:ext>
                </a:extLst>
              </p:cNvPr>
              <p:cNvSpPr>
                <a:spLocks/>
              </p:cNvSpPr>
              <p:nvPr/>
            </p:nvSpPr>
            <p:spPr bwMode="auto">
              <a:xfrm>
                <a:off x="1653" y="846"/>
                <a:ext cx="27" cy="26"/>
              </a:xfrm>
              <a:custGeom>
                <a:avLst/>
                <a:gdLst>
                  <a:gd name="T0" fmla="*/ 20 w 41"/>
                  <a:gd name="T1" fmla="*/ 40 h 40"/>
                  <a:gd name="T2" fmla="*/ 0 w 41"/>
                  <a:gd name="T3" fmla="*/ 20 h 40"/>
                  <a:gd name="T4" fmla="*/ 20 w 41"/>
                  <a:gd name="T5" fmla="*/ 0 h 40"/>
                  <a:gd name="T6" fmla="*/ 41 w 41"/>
                  <a:gd name="T7" fmla="*/ 20 h 40"/>
                  <a:gd name="T8" fmla="*/ 20 w 41"/>
                  <a:gd name="T9" fmla="*/ 40 h 40"/>
                </a:gdLst>
                <a:ahLst/>
                <a:cxnLst>
                  <a:cxn ang="0">
                    <a:pos x="T0" y="T1"/>
                  </a:cxn>
                  <a:cxn ang="0">
                    <a:pos x="T2" y="T3"/>
                  </a:cxn>
                  <a:cxn ang="0">
                    <a:pos x="T4" y="T5"/>
                  </a:cxn>
                  <a:cxn ang="0">
                    <a:pos x="T6" y="T7"/>
                  </a:cxn>
                  <a:cxn ang="0">
                    <a:pos x="T8" y="T9"/>
                  </a:cxn>
                </a:cxnLst>
                <a:rect l="0" t="0" r="r" b="b"/>
                <a:pathLst>
                  <a:path w="41" h="40">
                    <a:moveTo>
                      <a:pt x="20" y="40"/>
                    </a:moveTo>
                    <a:cubicBezTo>
                      <a:pt x="9" y="40"/>
                      <a:pt x="0" y="31"/>
                      <a:pt x="0" y="20"/>
                    </a:cubicBezTo>
                    <a:cubicBezTo>
                      <a:pt x="0" y="9"/>
                      <a:pt x="9" y="0"/>
                      <a:pt x="20" y="0"/>
                    </a:cubicBezTo>
                    <a:cubicBezTo>
                      <a:pt x="32" y="0"/>
                      <a:pt x="41" y="9"/>
                      <a:pt x="41" y="20"/>
                    </a:cubicBezTo>
                    <a:cubicBezTo>
                      <a:pt x="41" y="31"/>
                      <a:pt x="31" y="40"/>
                      <a:pt x="20" y="4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9" name="Oval 46">
                <a:extLst>
                  <a:ext uri="{FF2B5EF4-FFF2-40B4-BE49-F238E27FC236}">
                    <a16:creationId xmlns:a16="http://schemas.microsoft.com/office/drawing/2014/main" id="{CB79561E-C516-E944-90FF-004F4B4844CE}"/>
                  </a:ext>
                </a:extLst>
              </p:cNvPr>
              <p:cNvSpPr>
                <a:spLocks noChangeArrowheads="1"/>
              </p:cNvSpPr>
              <p:nvPr/>
            </p:nvSpPr>
            <p:spPr bwMode="auto">
              <a:xfrm>
                <a:off x="1694" y="84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0" name="Oval 47">
                <a:extLst>
                  <a:ext uri="{FF2B5EF4-FFF2-40B4-BE49-F238E27FC236}">
                    <a16:creationId xmlns:a16="http://schemas.microsoft.com/office/drawing/2014/main" id="{F0C38341-7760-A341-88F0-2119FE5AABC4}"/>
                  </a:ext>
                </a:extLst>
              </p:cNvPr>
              <p:cNvSpPr>
                <a:spLocks noChangeArrowheads="1"/>
              </p:cNvSpPr>
              <p:nvPr/>
            </p:nvSpPr>
            <p:spPr bwMode="auto">
              <a:xfrm>
                <a:off x="1734" y="846"/>
                <a:ext cx="26"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1" name="Oval 48">
                <a:extLst>
                  <a:ext uri="{FF2B5EF4-FFF2-40B4-BE49-F238E27FC236}">
                    <a16:creationId xmlns:a16="http://schemas.microsoft.com/office/drawing/2014/main" id="{DAFCF740-E10A-9343-ACE6-3856A1562957}"/>
                  </a:ext>
                </a:extLst>
              </p:cNvPr>
              <p:cNvSpPr>
                <a:spLocks noChangeArrowheads="1"/>
              </p:cNvSpPr>
              <p:nvPr/>
            </p:nvSpPr>
            <p:spPr bwMode="auto">
              <a:xfrm>
                <a:off x="1773" y="846"/>
                <a:ext cx="27"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2" name="Oval 49">
                <a:extLst>
                  <a:ext uri="{FF2B5EF4-FFF2-40B4-BE49-F238E27FC236}">
                    <a16:creationId xmlns:a16="http://schemas.microsoft.com/office/drawing/2014/main" id="{84639A5E-7CCD-3D47-BE12-4986DCB853BE}"/>
                  </a:ext>
                </a:extLst>
              </p:cNvPr>
              <p:cNvSpPr>
                <a:spLocks noChangeArrowheads="1"/>
              </p:cNvSpPr>
              <p:nvPr/>
            </p:nvSpPr>
            <p:spPr bwMode="auto">
              <a:xfrm>
                <a:off x="1813" y="846"/>
                <a:ext cx="27"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3" name="Oval 50">
                <a:extLst>
                  <a:ext uri="{FF2B5EF4-FFF2-40B4-BE49-F238E27FC236}">
                    <a16:creationId xmlns:a16="http://schemas.microsoft.com/office/drawing/2014/main" id="{417AEFF1-B99C-4B4A-B9C6-3269FA30C6C2}"/>
                  </a:ext>
                </a:extLst>
              </p:cNvPr>
              <p:cNvSpPr>
                <a:spLocks noChangeArrowheads="1"/>
              </p:cNvSpPr>
              <p:nvPr/>
            </p:nvSpPr>
            <p:spPr bwMode="auto">
              <a:xfrm>
                <a:off x="1853" y="846"/>
                <a:ext cx="27" cy="26"/>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4" name="Freeform 51">
                <a:extLst>
                  <a:ext uri="{FF2B5EF4-FFF2-40B4-BE49-F238E27FC236}">
                    <a16:creationId xmlns:a16="http://schemas.microsoft.com/office/drawing/2014/main" id="{43DDC20F-2459-B245-8A88-6983F206B254}"/>
                  </a:ext>
                </a:extLst>
              </p:cNvPr>
              <p:cNvSpPr>
                <a:spLocks/>
              </p:cNvSpPr>
              <p:nvPr/>
            </p:nvSpPr>
            <p:spPr bwMode="auto">
              <a:xfrm>
                <a:off x="1653" y="885"/>
                <a:ext cx="27" cy="27"/>
              </a:xfrm>
              <a:custGeom>
                <a:avLst/>
                <a:gdLst>
                  <a:gd name="T0" fmla="*/ 20 w 41"/>
                  <a:gd name="T1" fmla="*/ 41 h 41"/>
                  <a:gd name="T2" fmla="*/ 0 w 41"/>
                  <a:gd name="T3" fmla="*/ 21 h 41"/>
                  <a:gd name="T4" fmla="*/ 20 w 41"/>
                  <a:gd name="T5" fmla="*/ 0 h 41"/>
                  <a:gd name="T6" fmla="*/ 41 w 41"/>
                  <a:gd name="T7" fmla="*/ 21 h 41"/>
                  <a:gd name="T8" fmla="*/ 20 w 41"/>
                  <a:gd name="T9" fmla="*/ 41 h 41"/>
                </a:gdLst>
                <a:ahLst/>
                <a:cxnLst>
                  <a:cxn ang="0">
                    <a:pos x="T0" y="T1"/>
                  </a:cxn>
                  <a:cxn ang="0">
                    <a:pos x="T2" y="T3"/>
                  </a:cxn>
                  <a:cxn ang="0">
                    <a:pos x="T4" y="T5"/>
                  </a:cxn>
                  <a:cxn ang="0">
                    <a:pos x="T6" y="T7"/>
                  </a:cxn>
                  <a:cxn ang="0">
                    <a:pos x="T8" y="T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1" y="41"/>
                      <a:pt x="20" y="41"/>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5" name="Oval 52">
                <a:extLst>
                  <a:ext uri="{FF2B5EF4-FFF2-40B4-BE49-F238E27FC236}">
                    <a16:creationId xmlns:a16="http://schemas.microsoft.com/office/drawing/2014/main" id="{2A091B51-04F9-864A-8274-4CB913BD22E9}"/>
                  </a:ext>
                </a:extLst>
              </p:cNvPr>
              <p:cNvSpPr>
                <a:spLocks noChangeArrowheads="1"/>
              </p:cNvSpPr>
              <p:nvPr/>
            </p:nvSpPr>
            <p:spPr bwMode="auto">
              <a:xfrm>
                <a:off x="1694" y="88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6" name="Oval 53">
                <a:extLst>
                  <a:ext uri="{FF2B5EF4-FFF2-40B4-BE49-F238E27FC236}">
                    <a16:creationId xmlns:a16="http://schemas.microsoft.com/office/drawing/2014/main" id="{1C799EEF-C5BF-6E46-A98E-145517AF05DC}"/>
                  </a:ext>
                </a:extLst>
              </p:cNvPr>
              <p:cNvSpPr>
                <a:spLocks noChangeArrowheads="1"/>
              </p:cNvSpPr>
              <p:nvPr/>
            </p:nvSpPr>
            <p:spPr bwMode="auto">
              <a:xfrm>
                <a:off x="1734" y="88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7" name="Oval 54">
                <a:extLst>
                  <a:ext uri="{FF2B5EF4-FFF2-40B4-BE49-F238E27FC236}">
                    <a16:creationId xmlns:a16="http://schemas.microsoft.com/office/drawing/2014/main" id="{9E7E5D13-893E-8240-B5C6-EBFD8429C8C9}"/>
                  </a:ext>
                </a:extLst>
              </p:cNvPr>
              <p:cNvSpPr>
                <a:spLocks noChangeArrowheads="1"/>
              </p:cNvSpPr>
              <p:nvPr/>
            </p:nvSpPr>
            <p:spPr bwMode="auto">
              <a:xfrm>
                <a:off x="1773" y="88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8" name="Oval 55">
                <a:extLst>
                  <a:ext uri="{FF2B5EF4-FFF2-40B4-BE49-F238E27FC236}">
                    <a16:creationId xmlns:a16="http://schemas.microsoft.com/office/drawing/2014/main" id="{D4BB4406-C36F-8441-B818-43CF13ACC565}"/>
                  </a:ext>
                </a:extLst>
              </p:cNvPr>
              <p:cNvSpPr>
                <a:spLocks noChangeArrowheads="1"/>
              </p:cNvSpPr>
              <p:nvPr/>
            </p:nvSpPr>
            <p:spPr bwMode="auto">
              <a:xfrm>
                <a:off x="1813" y="88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9" name="Oval 56">
                <a:extLst>
                  <a:ext uri="{FF2B5EF4-FFF2-40B4-BE49-F238E27FC236}">
                    <a16:creationId xmlns:a16="http://schemas.microsoft.com/office/drawing/2014/main" id="{2229B94E-928A-EC47-966E-C5314C6C9CA9}"/>
                  </a:ext>
                </a:extLst>
              </p:cNvPr>
              <p:cNvSpPr>
                <a:spLocks noChangeArrowheads="1"/>
              </p:cNvSpPr>
              <p:nvPr/>
            </p:nvSpPr>
            <p:spPr bwMode="auto">
              <a:xfrm>
                <a:off x="1853" y="885"/>
                <a:ext cx="27"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0" name="Freeform 57">
                <a:extLst>
                  <a:ext uri="{FF2B5EF4-FFF2-40B4-BE49-F238E27FC236}">
                    <a16:creationId xmlns:a16="http://schemas.microsoft.com/office/drawing/2014/main" id="{2F94FF86-E967-4542-96AF-830902D65A81}"/>
                  </a:ext>
                </a:extLst>
              </p:cNvPr>
              <p:cNvSpPr>
                <a:spLocks/>
              </p:cNvSpPr>
              <p:nvPr/>
            </p:nvSpPr>
            <p:spPr bwMode="auto">
              <a:xfrm>
                <a:off x="1653" y="925"/>
                <a:ext cx="27" cy="27"/>
              </a:xfrm>
              <a:custGeom>
                <a:avLst/>
                <a:gdLst>
                  <a:gd name="T0" fmla="*/ 20 w 41"/>
                  <a:gd name="T1" fmla="*/ 40 h 40"/>
                  <a:gd name="T2" fmla="*/ 0 w 41"/>
                  <a:gd name="T3" fmla="*/ 20 h 40"/>
                  <a:gd name="T4" fmla="*/ 20 w 41"/>
                  <a:gd name="T5" fmla="*/ 0 h 40"/>
                  <a:gd name="T6" fmla="*/ 41 w 41"/>
                  <a:gd name="T7" fmla="*/ 20 h 40"/>
                  <a:gd name="T8" fmla="*/ 20 w 41"/>
                  <a:gd name="T9" fmla="*/ 40 h 40"/>
                </a:gdLst>
                <a:ahLst/>
                <a:cxnLst>
                  <a:cxn ang="0">
                    <a:pos x="T0" y="T1"/>
                  </a:cxn>
                  <a:cxn ang="0">
                    <a:pos x="T2" y="T3"/>
                  </a:cxn>
                  <a:cxn ang="0">
                    <a:pos x="T4" y="T5"/>
                  </a:cxn>
                  <a:cxn ang="0">
                    <a:pos x="T6" y="T7"/>
                  </a:cxn>
                  <a:cxn ang="0">
                    <a:pos x="T8" y="T9"/>
                  </a:cxn>
                </a:cxnLst>
                <a:rect l="0" t="0" r="r" b="b"/>
                <a:pathLst>
                  <a:path w="41" h="40">
                    <a:moveTo>
                      <a:pt x="20" y="40"/>
                    </a:moveTo>
                    <a:cubicBezTo>
                      <a:pt x="9" y="40"/>
                      <a:pt x="0" y="31"/>
                      <a:pt x="0" y="20"/>
                    </a:cubicBezTo>
                    <a:cubicBezTo>
                      <a:pt x="0" y="9"/>
                      <a:pt x="9" y="0"/>
                      <a:pt x="20" y="0"/>
                    </a:cubicBezTo>
                    <a:cubicBezTo>
                      <a:pt x="32" y="0"/>
                      <a:pt x="41" y="9"/>
                      <a:pt x="41" y="20"/>
                    </a:cubicBezTo>
                    <a:cubicBezTo>
                      <a:pt x="41" y="31"/>
                      <a:pt x="31" y="40"/>
                      <a:pt x="20" y="4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1" name="Oval 58">
                <a:extLst>
                  <a:ext uri="{FF2B5EF4-FFF2-40B4-BE49-F238E27FC236}">
                    <a16:creationId xmlns:a16="http://schemas.microsoft.com/office/drawing/2014/main" id="{55FC683E-6E9F-3343-A6B5-0DB5AB30A4D4}"/>
                  </a:ext>
                </a:extLst>
              </p:cNvPr>
              <p:cNvSpPr>
                <a:spLocks noChangeArrowheads="1"/>
              </p:cNvSpPr>
              <p:nvPr/>
            </p:nvSpPr>
            <p:spPr bwMode="auto">
              <a:xfrm>
                <a:off x="1694" y="92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2" name="Oval 59">
                <a:extLst>
                  <a:ext uri="{FF2B5EF4-FFF2-40B4-BE49-F238E27FC236}">
                    <a16:creationId xmlns:a16="http://schemas.microsoft.com/office/drawing/2014/main" id="{AA237586-C7D1-614A-ADAE-1FFC4FE3C17E}"/>
                  </a:ext>
                </a:extLst>
              </p:cNvPr>
              <p:cNvSpPr>
                <a:spLocks noChangeArrowheads="1"/>
              </p:cNvSpPr>
              <p:nvPr/>
            </p:nvSpPr>
            <p:spPr bwMode="auto">
              <a:xfrm>
                <a:off x="1734" y="92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3" name="Freeform 60">
                <a:extLst>
                  <a:ext uri="{FF2B5EF4-FFF2-40B4-BE49-F238E27FC236}">
                    <a16:creationId xmlns:a16="http://schemas.microsoft.com/office/drawing/2014/main" id="{C3614288-40B6-DA4A-B2D9-1046793D46CC}"/>
                  </a:ext>
                </a:extLst>
              </p:cNvPr>
              <p:cNvSpPr>
                <a:spLocks/>
              </p:cNvSpPr>
              <p:nvPr/>
            </p:nvSpPr>
            <p:spPr bwMode="auto">
              <a:xfrm>
                <a:off x="1653" y="965"/>
                <a:ext cx="27" cy="27"/>
              </a:xfrm>
              <a:custGeom>
                <a:avLst/>
                <a:gdLst>
                  <a:gd name="T0" fmla="*/ 20 w 41"/>
                  <a:gd name="T1" fmla="*/ 40 h 40"/>
                  <a:gd name="T2" fmla="*/ 0 w 41"/>
                  <a:gd name="T3" fmla="*/ 20 h 40"/>
                  <a:gd name="T4" fmla="*/ 20 w 41"/>
                  <a:gd name="T5" fmla="*/ 0 h 40"/>
                  <a:gd name="T6" fmla="*/ 41 w 41"/>
                  <a:gd name="T7" fmla="*/ 20 h 40"/>
                  <a:gd name="T8" fmla="*/ 20 w 41"/>
                  <a:gd name="T9" fmla="*/ 40 h 40"/>
                </a:gdLst>
                <a:ahLst/>
                <a:cxnLst>
                  <a:cxn ang="0">
                    <a:pos x="T0" y="T1"/>
                  </a:cxn>
                  <a:cxn ang="0">
                    <a:pos x="T2" y="T3"/>
                  </a:cxn>
                  <a:cxn ang="0">
                    <a:pos x="T4" y="T5"/>
                  </a:cxn>
                  <a:cxn ang="0">
                    <a:pos x="T6" y="T7"/>
                  </a:cxn>
                  <a:cxn ang="0">
                    <a:pos x="T8" y="T9"/>
                  </a:cxn>
                </a:cxnLst>
                <a:rect l="0" t="0" r="r" b="b"/>
                <a:pathLst>
                  <a:path w="41" h="40">
                    <a:moveTo>
                      <a:pt x="20" y="40"/>
                    </a:moveTo>
                    <a:cubicBezTo>
                      <a:pt x="9" y="40"/>
                      <a:pt x="0" y="31"/>
                      <a:pt x="0" y="20"/>
                    </a:cubicBezTo>
                    <a:cubicBezTo>
                      <a:pt x="0" y="9"/>
                      <a:pt x="9" y="0"/>
                      <a:pt x="20" y="0"/>
                    </a:cubicBezTo>
                    <a:cubicBezTo>
                      <a:pt x="32" y="0"/>
                      <a:pt x="41" y="9"/>
                      <a:pt x="41" y="20"/>
                    </a:cubicBezTo>
                    <a:cubicBezTo>
                      <a:pt x="41" y="31"/>
                      <a:pt x="31" y="40"/>
                      <a:pt x="20" y="4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4" name="Oval 61">
                <a:extLst>
                  <a:ext uri="{FF2B5EF4-FFF2-40B4-BE49-F238E27FC236}">
                    <a16:creationId xmlns:a16="http://schemas.microsoft.com/office/drawing/2014/main" id="{EA213CEE-E5BA-0744-9D23-9F27615877FC}"/>
                  </a:ext>
                </a:extLst>
              </p:cNvPr>
              <p:cNvSpPr>
                <a:spLocks noChangeArrowheads="1"/>
              </p:cNvSpPr>
              <p:nvPr/>
            </p:nvSpPr>
            <p:spPr bwMode="auto">
              <a:xfrm>
                <a:off x="1694" y="96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5" name="Oval 62">
                <a:extLst>
                  <a:ext uri="{FF2B5EF4-FFF2-40B4-BE49-F238E27FC236}">
                    <a16:creationId xmlns:a16="http://schemas.microsoft.com/office/drawing/2014/main" id="{20206DB1-0059-D646-8935-C8D29AD560BC}"/>
                  </a:ext>
                </a:extLst>
              </p:cNvPr>
              <p:cNvSpPr>
                <a:spLocks noChangeArrowheads="1"/>
              </p:cNvSpPr>
              <p:nvPr/>
            </p:nvSpPr>
            <p:spPr bwMode="auto">
              <a:xfrm>
                <a:off x="1734" y="96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6" name="Freeform 63">
                <a:extLst>
                  <a:ext uri="{FF2B5EF4-FFF2-40B4-BE49-F238E27FC236}">
                    <a16:creationId xmlns:a16="http://schemas.microsoft.com/office/drawing/2014/main" id="{7AF27D73-F31C-814A-9B3B-DC0351844F62}"/>
                  </a:ext>
                </a:extLst>
              </p:cNvPr>
              <p:cNvSpPr>
                <a:spLocks/>
              </p:cNvSpPr>
              <p:nvPr/>
            </p:nvSpPr>
            <p:spPr bwMode="auto">
              <a:xfrm>
                <a:off x="1653" y="1005"/>
                <a:ext cx="27" cy="27"/>
              </a:xfrm>
              <a:custGeom>
                <a:avLst/>
                <a:gdLst>
                  <a:gd name="T0" fmla="*/ 20 w 41"/>
                  <a:gd name="T1" fmla="*/ 41 h 41"/>
                  <a:gd name="T2" fmla="*/ 0 w 41"/>
                  <a:gd name="T3" fmla="*/ 20 h 41"/>
                  <a:gd name="T4" fmla="*/ 20 w 41"/>
                  <a:gd name="T5" fmla="*/ 0 h 41"/>
                  <a:gd name="T6" fmla="*/ 41 w 41"/>
                  <a:gd name="T7" fmla="*/ 20 h 41"/>
                  <a:gd name="T8" fmla="*/ 20 w 41"/>
                  <a:gd name="T9" fmla="*/ 41 h 41"/>
                </a:gdLst>
                <a:ahLst/>
                <a:cxnLst>
                  <a:cxn ang="0">
                    <a:pos x="T0" y="T1"/>
                  </a:cxn>
                  <a:cxn ang="0">
                    <a:pos x="T2" y="T3"/>
                  </a:cxn>
                  <a:cxn ang="0">
                    <a:pos x="T4" y="T5"/>
                  </a:cxn>
                  <a:cxn ang="0">
                    <a:pos x="T6" y="T7"/>
                  </a:cxn>
                  <a:cxn ang="0">
                    <a:pos x="T8" y="T9"/>
                  </a:cxn>
                </a:cxnLst>
                <a:rect l="0" t="0" r="r" b="b"/>
                <a:pathLst>
                  <a:path w="41" h="41">
                    <a:moveTo>
                      <a:pt x="20" y="41"/>
                    </a:moveTo>
                    <a:cubicBezTo>
                      <a:pt x="9" y="41"/>
                      <a:pt x="0" y="32"/>
                      <a:pt x="0" y="20"/>
                    </a:cubicBezTo>
                    <a:cubicBezTo>
                      <a:pt x="0" y="9"/>
                      <a:pt x="9" y="0"/>
                      <a:pt x="20" y="0"/>
                    </a:cubicBezTo>
                    <a:cubicBezTo>
                      <a:pt x="32" y="0"/>
                      <a:pt x="41" y="9"/>
                      <a:pt x="41" y="20"/>
                    </a:cubicBezTo>
                    <a:cubicBezTo>
                      <a:pt x="41" y="32"/>
                      <a:pt x="31" y="41"/>
                      <a:pt x="20" y="41"/>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7" name="Oval 64">
                <a:extLst>
                  <a:ext uri="{FF2B5EF4-FFF2-40B4-BE49-F238E27FC236}">
                    <a16:creationId xmlns:a16="http://schemas.microsoft.com/office/drawing/2014/main" id="{430470E2-4043-524C-A1D0-D261C6F840F2}"/>
                  </a:ext>
                </a:extLst>
              </p:cNvPr>
              <p:cNvSpPr>
                <a:spLocks noChangeArrowheads="1"/>
              </p:cNvSpPr>
              <p:nvPr/>
            </p:nvSpPr>
            <p:spPr bwMode="auto">
              <a:xfrm>
                <a:off x="1694" y="100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8" name="Oval 65">
                <a:extLst>
                  <a:ext uri="{FF2B5EF4-FFF2-40B4-BE49-F238E27FC236}">
                    <a16:creationId xmlns:a16="http://schemas.microsoft.com/office/drawing/2014/main" id="{D6862DCA-FA80-E14A-8740-514D9C2E13DE}"/>
                  </a:ext>
                </a:extLst>
              </p:cNvPr>
              <p:cNvSpPr>
                <a:spLocks noChangeArrowheads="1"/>
              </p:cNvSpPr>
              <p:nvPr/>
            </p:nvSpPr>
            <p:spPr bwMode="auto">
              <a:xfrm>
                <a:off x="1734" y="1005"/>
                <a:ext cx="26" cy="27"/>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9" name="Freeform 66">
                <a:extLst>
                  <a:ext uri="{FF2B5EF4-FFF2-40B4-BE49-F238E27FC236}">
                    <a16:creationId xmlns:a16="http://schemas.microsoft.com/office/drawing/2014/main" id="{1D0AA259-FC92-CA4D-8CC1-65D48FC373AF}"/>
                  </a:ext>
                </a:extLst>
              </p:cNvPr>
              <p:cNvSpPr>
                <a:spLocks noEditPoints="1"/>
              </p:cNvSpPr>
              <p:nvPr/>
            </p:nvSpPr>
            <p:spPr bwMode="auto">
              <a:xfrm>
                <a:off x="1774" y="925"/>
                <a:ext cx="119" cy="120"/>
              </a:xfrm>
              <a:custGeom>
                <a:avLst/>
                <a:gdLst>
                  <a:gd name="T0" fmla="*/ 181 w 181"/>
                  <a:gd name="T1" fmla="*/ 169 h 183"/>
                  <a:gd name="T2" fmla="*/ 123 w 181"/>
                  <a:gd name="T3" fmla="*/ 111 h 183"/>
                  <a:gd name="T4" fmla="*/ 137 w 181"/>
                  <a:gd name="T5" fmla="*/ 69 h 183"/>
                  <a:gd name="T6" fmla="*/ 68 w 181"/>
                  <a:gd name="T7" fmla="*/ 0 h 183"/>
                  <a:gd name="T8" fmla="*/ 0 w 181"/>
                  <a:gd name="T9" fmla="*/ 69 h 183"/>
                  <a:gd name="T10" fmla="*/ 68 w 181"/>
                  <a:gd name="T11" fmla="*/ 138 h 183"/>
                  <a:gd name="T12" fmla="*/ 108 w 181"/>
                  <a:gd name="T13" fmla="*/ 125 h 183"/>
                  <a:gd name="T14" fmla="*/ 167 w 181"/>
                  <a:gd name="T15" fmla="*/ 183 h 183"/>
                  <a:gd name="T16" fmla="*/ 181 w 181"/>
                  <a:gd name="T17" fmla="*/ 169 h 183"/>
                  <a:gd name="T18" fmla="*/ 68 w 181"/>
                  <a:gd name="T19" fmla="*/ 118 h 183"/>
                  <a:gd name="T20" fmla="*/ 20 w 181"/>
                  <a:gd name="T21" fmla="*/ 69 h 183"/>
                  <a:gd name="T22" fmla="*/ 68 w 181"/>
                  <a:gd name="T23" fmla="*/ 21 h 183"/>
                  <a:gd name="T24" fmla="*/ 117 w 181"/>
                  <a:gd name="T25" fmla="*/ 69 h 183"/>
                  <a:gd name="T26" fmla="*/ 68 w 181"/>
                  <a:gd name="T27" fmla="*/ 11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 h="183">
                    <a:moveTo>
                      <a:pt x="181" y="169"/>
                    </a:moveTo>
                    <a:cubicBezTo>
                      <a:pt x="123" y="111"/>
                      <a:pt x="123" y="111"/>
                      <a:pt x="123" y="111"/>
                    </a:cubicBezTo>
                    <a:cubicBezTo>
                      <a:pt x="132" y="99"/>
                      <a:pt x="137" y="85"/>
                      <a:pt x="137" y="69"/>
                    </a:cubicBezTo>
                    <a:cubicBezTo>
                      <a:pt x="137" y="31"/>
                      <a:pt x="106" y="0"/>
                      <a:pt x="68" y="0"/>
                    </a:cubicBezTo>
                    <a:cubicBezTo>
                      <a:pt x="30" y="0"/>
                      <a:pt x="0" y="31"/>
                      <a:pt x="0" y="69"/>
                    </a:cubicBezTo>
                    <a:cubicBezTo>
                      <a:pt x="0" y="107"/>
                      <a:pt x="30" y="138"/>
                      <a:pt x="68" y="138"/>
                    </a:cubicBezTo>
                    <a:cubicBezTo>
                      <a:pt x="83" y="138"/>
                      <a:pt x="97" y="133"/>
                      <a:pt x="108" y="125"/>
                    </a:cubicBezTo>
                    <a:cubicBezTo>
                      <a:pt x="167" y="183"/>
                      <a:pt x="167" y="183"/>
                      <a:pt x="167" y="183"/>
                    </a:cubicBezTo>
                    <a:lnTo>
                      <a:pt x="181" y="169"/>
                    </a:lnTo>
                    <a:close/>
                    <a:moveTo>
                      <a:pt x="68" y="118"/>
                    </a:moveTo>
                    <a:cubicBezTo>
                      <a:pt x="42" y="118"/>
                      <a:pt x="20" y="96"/>
                      <a:pt x="20" y="69"/>
                    </a:cubicBezTo>
                    <a:cubicBezTo>
                      <a:pt x="20" y="42"/>
                      <a:pt x="42" y="21"/>
                      <a:pt x="68" y="21"/>
                    </a:cubicBezTo>
                    <a:cubicBezTo>
                      <a:pt x="95" y="21"/>
                      <a:pt x="117" y="42"/>
                      <a:pt x="117" y="69"/>
                    </a:cubicBezTo>
                    <a:cubicBezTo>
                      <a:pt x="117" y="96"/>
                      <a:pt x="95" y="118"/>
                      <a:pt x="68" y="118"/>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42" name="Group 9">
              <a:extLst>
                <a:ext uri="{FF2B5EF4-FFF2-40B4-BE49-F238E27FC236}">
                  <a16:creationId xmlns:a16="http://schemas.microsoft.com/office/drawing/2014/main" id="{49892883-9642-A846-A1BD-B36EB2F9D3DA}"/>
                </a:ext>
              </a:extLst>
            </p:cNvPr>
            <p:cNvGrpSpPr/>
            <p:nvPr/>
          </p:nvGrpSpPr>
          <p:grpSpPr>
            <a:xfrm>
              <a:off x="4180726" y="5422716"/>
              <a:ext cx="326616" cy="258631"/>
              <a:chOff x="3619624" y="5577446"/>
              <a:chExt cx="416094" cy="329484"/>
            </a:xfrm>
          </p:grpSpPr>
          <p:sp>
            <p:nvSpPr>
              <p:cNvPr id="52" name="Freeform: Shape 176">
                <a:extLst>
                  <a:ext uri="{FF2B5EF4-FFF2-40B4-BE49-F238E27FC236}">
                    <a16:creationId xmlns:a16="http://schemas.microsoft.com/office/drawing/2014/main" id="{F4A19FA6-174D-2E43-A0E9-915EEC73C97C}"/>
                  </a:ext>
                </a:extLst>
              </p:cNvPr>
              <p:cNvSpPr/>
              <p:nvPr/>
            </p:nvSpPr>
            <p:spPr>
              <a:xfrm>
                <a:off x="3619624" y="5586193"/>
                <a:ext cx="416094" cy="320737"/>
              </a:xfrm>
              <a:custGeom>
                <a:avLst/>
                <a:gdLst>
                  <a:gd name="connsiteX0" fmla="*/ 1475 w 416093"/>
                  <a:gd name="connsiteY0" fmla="*/ 321865 h 320737"/>
                  <a:gd name="connsiteX1" fmla="*/ 417568 w 416093"/>
                  <a:gd name="connsiteY1" fmla="*/ 321865 h 320737"/>
                  <a:gd name="connsiteX2" fmla="*/ 417568 w 416093"/>
                  <a:gd name="connsiteY2" fmla="*/ 1475 h 320737"/>
                  <a:gd name="connsiteX3" fmla="*/ 1475 w 416093"/>
                  <a:gd name="connsiteY3" fmla="*/ 1475 h 320737"/>
                  <a:gd name="connsiteX4" fmla="*/ 1475 w 416093"/>
                  <a:gd name="connsiteY4" fmla="*/ 321865 h 320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093" h="320737">
                    <a:moveTo>
                      <a:pt x="1475" y="321865"/>
                    </a:moveTo>
                    <a:lnTo>
                      <a:pt x="417568" y="321865"/>
                    </a:lnTo>
                    <a:lnTo>
                      <a:pt x="417568" y="1475"/>
                    </a:lnTo>
                    <a:lnTo>
                      <a:pt x="1475" y="1475"/>
                    </a:lnTo>
                    <a:lnTo>
                      <a:pt x="1475" y="321865"/>
                    </a:lnTo>
                    <a:close/>
                  </a:path>
                </a:pathLst>
              </a:custGeom>
              <a:solidFill>
                <a:srgbClr val="0078D4"/>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3" name="Freeform: Shape 178">
                <a:extLst>
                  <a:ext uri="{FF2B5EF4-FFF2-40B4-BE49-F238E27FC236}">
                    <a16:creationId xmlns:a16="http://schemas.microsoft.com/office/drawing/2014/main" id="{64BB1A58-252C-7A4F-9460-863431DF67B2}"/>
                  </a:ext>
                </a:extLst>
              </p:cNvPr>
              <p:cNvSpPr/>
              <p:nvPr/>
            </p:nvSpPr>
            <p:spPr>
              <a:xfrm>
                <a:off x="3619624" y="5577440"/>
                <a:ext cx="416094" cy="43343"/>
              </a:xfrm>
              <a:custGeom>
                <a:avLst/>
                <a:gdLst>
                  <a:gd name="connsiteX0" fmla="*/ 1475 w 416093"/>
                  <a:gd name="connsiteY0" fmla="*/ 44836 h 43342"/>
                  <a:gd name="connsiteX1" fmla="*/ 417422 w 416093"/>
                  <a:gd name="connsiteY1" fmla="*/ 44836 h 43342"/>
                  <a:gd name="connsiteX2" fmla="*/ 417422 w 416093"/>
                  <a:gd name="connsiteY2" fmla="*/ 1475 h 43342"/>
                  <a:gd name="connsiteX3" fmla="*/ 1475 w 416093"/>
                  <a:gd name="connsiteY3" fmla="*/ 1475 h 43342"/>
                  <a:gd name="connsiteX4" fmla="*/ 1475 w 416093"/>
                  <a:gd name="connsiteY4" fmla="*/ 44836 h 4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093" h="43342">
                    <a:moveTo>
                      <a:pt x="1475" y="44836"/>
                    </a:moveTo>
                    <a:lnTo>
                      <a:pt x="417422" y="44836"/>
                    </a:lnTo>
                    <a:lnTo>
                      <a:pt x="417422" y="1475"/>
                    </a:lnTo>
                    <a:lnTo>
                      <a:pt x="1475" y="1475"/>
                    </a:lnTo>
                    <a:lnTo>
                      <a:pt x="1475" y="44836"/>
                    </a:lnTo>
                    <a:close/>
                  </a:path>
                </a:pathLst>
              </a:custGeom>
              <a:solidFill>
                <a:srgbClr val="50E6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4" name="Freeform: Shape 179">
                <a:extLst>
                  <a:ext uri="{FF2B5EF4-FFF2-40B4-BE49-F238E27FC236}">
                    <a16:creationId xmlns:a16="http://schemas.microsoft.com/office/drawing/2014/main" id="{F53E78A0-AA07-0C48-90FC-3A7420374470}"/>
                  </a:ext>
                </a:extLst>
              </p:cNvPr>
              <p:cNvSpPr/>
              <p:nvPr/>
            </p:nvSpPr>
            <p:spPr>
              <a:xfrm>
                <a:off x="3673862" y="5589410"/>
                <a:ext cx="21672" cy="21671"/>
              </a:xfrm>
              <a:custGeom>
                <a:avLst/>
                <a:gdLst>
                  <a:gd name="connsiteX0" fmla="*/ 12059 w 21671"/>
                  <a:gd name="connsiteY0" fmla="*/ 22644 h 21671"/>
                  <a:gd name="connsiteX1" fmla="*/ 22645 w 21671"/>
                  <a:gd name="connsiteY1" fmla="*/ 12059 h 21671"/>
                  <a:gd name="connsiteX2" fmla="*/ 12059 w 21671"/>
                  <a:gd name="connsiteY2" fmla="*/ 1475 h 21671"/>
                  <a:gd name="connsiteX3" fmla="*/ 1475 w 21671"/>
                  <a:gd name="connsiteY3" fmla="*/ 12059 h 21671"/>
                  <a:gd name="connsiteX4" fmla="*/ 12059 w 21671"/>
                  <a:gd name="connsiteY4" fmla="*/ 22644 h 2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1" h="21671">
                    <a:moveTo>
                      <a:pt x="12059" y="22644"/>
                    </a:moveTo>
                    <a:cubicBezTo>
                      <a:pt x="17905" y="22644"/>
                      <a:pt x="22645" y="17905"/>
                      <a:pt x="22645" y="12059"/>
                    </a:cubicBezTo>
                    <a:cubicBezTo>
                      <a:pt x="22645" y="6213"/>
                      <a:pt x="17905" y="1475"/>
                      <a:pt x="12059" y="1475"/>
                    </a:cubicBezTo>
                    <a:cubicBezTo>
                      <a:pt x="6214" y="1475"/>
                      <a:pt x="1475" y="6213"/>
                      <a:pt x="1475" y="12059"/>
                    </a:cubicBezTo>
                    <a:cubicBezTo>
                      <a:pt x="1475" y="17905"/>
                      <a:pt x="6214" y="22644"/>
                      <a:pt x="12059" y="22644"/>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5" name="Freeform: Shape 180">
                <a:extLst>
                  <a:ext uri="{FF2B5EF4-FFF2-40B4-BE49-F238E27FC236}">
                    <a16:creationId xmlns:a16="http://schemas.microsoft.com/office/drawing/2014/main" id="{9FE42F65-0DB8-974B-B93C-736B24C186DF}"/>
                  </a:ext>
                </a:extLst>
              </p:cNvPr>
              <p:cNvSpPr/>
              <p:nvPr/>
            </p:nvSpPr>
            <p:spPr>
              <a:xfrm>
                <a:off x="3641012" y="5589410"/>
                <a:ext cx="21672" cy="21671"/>
              </a:xfrm>
              <a:custGeom>
                <a:avLst/>
                <a:gdLst>
                  <a:gd name="connsiteX0" fmla="*/ 12059 w 21671"/>
                  <a:gd name="connsiteY0" fmla="*/ 22644 h 21671"/>
                  <a:gd name="connsiteX1" fmla="*/ 22644 w 21671"/>
                  <a:gd name="connsiteY1" fmla="*/ 12059 h 21671"/>
                  <a:gd name="connsiteX2" fmla="*/ 12059 w 21671"/>
                  <a:gd name="connsiteY2" fmla="*/ 1475 h 21671"/>
                  <a:gd name="connsiteX3" fmla="*/ 1475 w 21671"/>
                  <a:gd name="connsiteY3" fmla="*/ 12059 h 21671"/>
                  <a:gd name="connsiteX4" fmla="*/ 12059 w 21671"/>
                  <a:gd name="connsiteY4" fmla="*/ 22644 h 2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1" h="21671">
                    <a:moveTo>
                      <a:pt x="12059" y="22644"/>
                    </a:moveTo>
                    <a:cubicBezTo>
                      <a:pt x="17905" y="22644"/>
                      <a:pt x="22644" y="17905"/>
                      <a:pt x="22644" y="12059"/>
                    </a:cubicBezTo>
                    <a:cubicBezTo>
                      <a:pt x="22644" y="6213"/>
                      <a:pt x="17905" y="1475"/>
                      <a:pt x="12059" y="1475"/>
                    </a:cubicBezTo>
                    <a:cubicBezTo>
                      <a:pt x="6214" y="1475"/>
                      <a:pt x="1475" y="6213"/>
                      <a:pt x="1475" y="12059"/>
                    </a:cubicBezTo>
                    <a:cubicBezTo>
                      <a:pt x="1475" y="17905"/>
                      <a:pt x="6214" y="22644"/>
                      <a:pt x="12059" y="22644"/>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6" name="Freeform: Shape 181">
                <a:extLst>
                  <a:ext uri="{FF2B5EF4-FFF2-40B4-BE49-F238E27FC236}">
                    <a16:creationId xmlns:a16="http://schemas.microsoft.com/office/drawing/2014/main" id="{2C537BA0-B251-0448-8E5E-F5F2E8E72F2E}"/>
                  </a:ext>
                </a:extLst>
              </p:cNvPr>
              <p:cNvSpPr/>
              <p:nvPr/>
            </p:nvSpPr>
            <p:spPr>
              <a:xfrm>
                <a:off x="3707440" y="5589410"/>
                <a:ext cx="21672" cy="21671"/>
              </a:xfrm>
              <a:custGeom>
                <a:avLst/>
                <a:gdLst>
                  <a:gd name="connsiteX0" fmla="*/ 12059 w 21671"/>
                  <a:gd name="connsiteY0" fmla="*/ 22644 h 21671"/>
                  <a:gd name="connsiteX1" fmla="*/ 22644 w 21671"/>
                  <a:gd name="connsiteY1" fmla="*/ 12059 h 21671"/>
                  <a:gd name="connsiteX2" fmla="*/ 12059 w 21671"/>
                  <a:gd name="connsiteY2" fmla="*/ 1475 h 21671"/>
                  <a:gd name="connsiteX3" fmla="*/ 1475 w 21671"/>
                  <a:gd name="connsiteY3" fmla="*/ 12059 h 21671"/>
                  <a:gd name="connsiteX4" fmla="*/ 12059 w 21671"/>
                  <a:gd name="connsiteY4" fmla="*/ 22644 h 2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1" h="21671">
                    <a:moveTo>
                      <a:pt x="12059" y="22644"/>
                    </a:moveTo>
                    <a:cubicBezTo>
                      <a:pt x="17905" y="22644"/>
                      <a:pt x="22644" y="17905"/>
                      <a:pt x="22644" y="12059"/>
                    </a:cubicBezTo>
                    <a:cubicBezTo>
                      <a:pt x="22644" y="6213"/>
                      <a:pt x="17905" y="1475"/>
                      <a:pt x="12059" y="1475"/>
                    </a:cubicBezTo>
                    <a:cubicBezTo>
                      <a:pt x="6214" y="1475"/>
                      <a:pt x="1475" y="6213"/>
                      <a:pt x="1475" y="12059"/>
                    </a:cubicBezTo>
                    <a:cubicBezTo>
                      <a:pt x="1475" y="17905"/>
                      <a:pt x="6214" y="22644"/>
                      <a:pt x="12059" y="22644"/>
                    </a:cubicBezTo>
                    <a:close/>
                  </a:path>
                </a:pathLst>
              </a:custGeom>
              <a:solidFill>
                <a:srgbClr val="FFFFFF"/>
              </a:solidFill>
              <a:ln w="432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nvGrpSpPr>
              <p:cNvPr id="57" name="Group 8">
                <a:extLst>
                  <a:ext uri="{FF2B5EF4-FFF2-40B4-BE49-F238E27FC236}">
                    <a16:creationId xmlns:a16="http://schemas.microsoft.com/office/drawing/2014/main" id="{E9414511-1783-3C4B-9C41-E203134BFA12}"/>
                  </a:ext>
                </a:extLst>
              </p:cNvPr>
              <p:cNvGrpSpPr/>
              <p:nvPr/>
            </p:nvGrpSpPr>
            <p:grpSpPr>
              <a:xfrm>
                <a:off x="3769475" y="5671095"/>
                <a:ext cx="117475" cy="187324"/>
                <a:chOff x="4153486" y="5769483"/>
                <a:chExt cx="117475" cy="187324"/>
              </a:xfrm>
            </p:grpSpPr>
            <p:sp>
              <p:nvSpPr>
                <p:cNvPr id="58" name="Freeform 142">
                  <a:extLst>
                    <a:ext uri="{FF2B5EF4-FFF2-40B4-BE49-F238E27FC236}">
                      <a16:creationId xmlns:a16="http://schemas.microsoft.com/office/drawing/2014/main" id="{1C30E65D-A089-BE4F-B17A-89BAEDA60D1B}"/>
                    </a:ext>
                  </a:extLst>
                </p:cNvPr>
                <p:cNvSpPr>
                  <a:spLocks/>
                </p:cNvSpPr>
                <p:nvPr/>
              </p:nvSpPr>
              <p:spPr bwMode="auto">
                <a:xfrm>
                  <a:off x="4153486" y="5769483"/>
                  <a:ext cx="117475" cy="115887"/>
                </a:xfrm>
                <a:custGeom>
                  <a:avLst/>
                  <a:gdLst>
                    <a:gd name="T0" fmla="*/ 50 w 100"/>
                    <a:gd name="T1" fmla="*/ 0 h 100"/>
                    <a:gd name="T2" fmla="*/ 0 w 100"/>
                    <a:gd name="T3" fmla="*/ 48 h 100"/>
                    <a:gd name="T4" fmla="*/ 16 w 100"/>
                    <a:gd name="T5" fmla="*/ 48 h 100"/>
                    <a:gd name="T6" fmla="*/ 26 w 100"/>
                    <a:gd name="T7" fmla="*/ 26 h 100"/>
                    <a:gd name="T8" fmla="*/ 50 w 100"/>
                    <a:gd name="T9" fmla="*/ 16 h 100"/>
                    <a:gd name="T10" fmla="*/ 74 w 100"/>
                    <a:gd name="T11" fmla="*/ 26 h 100"/>
                    <a:gd name="T12" fmla="*/ 84 w 100"/>
                    <a:gd name="T13" fmla="*/ 50 h 100"/>
                    <a:gd name="T14" fmla="*/ 84 w 100"/>
                    <a:gd name="T15" fmla="*/ 64 h 100"/>
                    <a:gd name="T16" fmla="*/ 73 w 100"/>
                    <a:gd name="T17" fmla="*/ 73 h 100"/>
                    <a:gd name="T18" fmla="*/ 50 w 100"/>
                    <a:gd name="T19" fmla="*/ 84 h 100"/>
                    <a:gd name="T20" fmla="*/ 27 w 100"/>
                    <a:gd name="T21" fmla="*/ 73 h 100"/>
                    <a:gd name="T22" fmla="*/ 18 w 100"/>
                    <a:gd name="T23" fmla="*/ 64 h 100"/>
                    <a:gd name="T24" fmla="*/ 0 w 100"/>
                    <a:gd name="T25" fmla="*/ 64 h 100"/>
                    <a:gd name="T26" fmla="*/ 0 w 100"/>
                    <a:gd name="T27" fmla="*/ 70 h 100"/>
                    <a:gd name="T28" fmla="*/ 50 w 100"/>
                    <a:gd name="T29" fmla="*/ 100 h 100"/>
                    <a:gd name="T30" fmla="*/ 100 w 100"/>
                    <a:gd name="T31" fmla="*/ 71 h 100"/>
                    <a:gd name="T32" fmla="*/ 100 w 100"/>
                    <a:gd name="T33" fmla="*/ 50 h 100"/>
                    <a:gd name="T34" fmla="*/ 50 w 100"/>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00">
                      <a:moveTo>
                        <a:pt x="50" y="0"/>
                      </a:moveTo>
                      <a:cubicBezTo>
                        <a:pt x="23" y="0"/>
                        <a:pt x="1" y="22"/>
                        <a:pt x="0" y="48"/>
                      </a:cubicBezTo>
                      <a:cubicBezTo>
                        <a:pt x="16" y="48"/>
                        <a:pt x="16" y="48"/>
                        <a:pt x="16" y="48"/>
                      </a:cubicBezTo>
                      <a:cubicBezTo>
                        <a:pt x="17" y="40"/>
                        <a:pt x="20" y="32"/>
                        <a:pt x="26" y="26"/>
                      </a:cubicBezTo>
                      <a:cubicBezTo>
                        <a:pt x="33" y="20"/>
                        <a:pt x="41" y="16"/>
                        <a:pt x="50" y="16"/>
                      </a:cubicBezTo>
                      <a:cubicBezTo>
                        <a:pt x="59" y="16"/>
                        <a:pt x="68" y="20"/>
                        <a:pt x="74" y="26"/>
                      </a:cubicBezTo>
                      <a:cubicBezTo>
                        <a:pt x="81" y="33"/>
                        <a:pt x="84" y="41"/>
                        <a:pt x="84" y="50"/>
                      </a:cubicBezTo>
                      <a:cubicBezTo>
                        <a:pt x="84" y="54"/>
                        <a:pt x="84" y="59"/>
                        <a:pt x="84" y="64"/>
                      </a:cubicBezTo>
                      <a:cubicBezTo>
                        <a:pt x="81" y="66"/>
                        <a:pt x="77" y="70"/>
                        <a:pt x="73" y="73"/>
                      </a:cubicBezTo>
                      <a:cubicBezTo>
                        <a:pt x="62" y="81"/>
                        <a:pt x="54" y="84"/>
                        <a:pt x="50" y="84"/>
                      </a:cubicBezTo>
                      <a:cubicBezTo>
                        <a:pt x="49" y="84"/>
                        <a:pt x="42" y="84"/>
                        <a:pt x="27" y="73"/>
                      </a:cubicBezTo>
                      <a:cubicBezTo>
                        <a:pt x="24" y="70"/>
                        <a:pt x="20" y="67"/>
                        <a:pt x="18" y="64"/>
                      </a:cubicBezTo>
                      <a:cubicBezTo>
                        <a:pt x="0" y="64"/>
                        <a:pt x="0" y="64"/>
                        <a:pt x="0" y="64"/>
                      </a:cubicBezTo>
                      <a:cubicBezTo>
                        <a:pt x="0" y="68"/>
                        <a:pt x="0" y="70"/>
                        <a:pt x="0" y="70"/>
                      </a:cubicBezTo>
                      <a:cubicBezTo>
                        <a:pt x="0" y="70"/>
                        <a:pt x="30" y="100"/>
                        <a:pt x="50" y="100"/>
                      </a:cubicBezTo>
                      <a:cubicBezTo>
                        <a:pt x="71" y="100"/>
                        <a:pt x="100" y="71"/>
                        <a:pt x="100" y="71"/>
                      </a:cubicBezTo>
                      <a:cubicBezTo>
                        <a:pt x="100" y="71"/>
                        <a:pt x="100" y="57"/>
                        <a:pt x="100" y="50"/>
                      </a:cubicBezTo>
                      <a:cubicBezTo>
                        <a:pt x="100" y="23"/>
                        <a:pt x="78" y="0"/>
                        <a:pt x="50"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9" name="Rectangle 143">
                  <a:extLst>
                    <a:ext uri="{FF2B5EF4-FFF2-40B4-BE49-F238E27FC236}">
                      <a16:creationId xmlns:a16="http://schemas.microsoft.com/office/drawing/2014/main" id="{A41574F0-7337-0744-9738-FFF4A269BF91}"/>
                    </a:ext>
                  </a:extLst>
                </p:cNvPr>
                <p:cNvSpPr>
                  <a:spLocks noChangeArrowheads="1"/>
                </p:cNvSpPr>
                <p:nvPr/>
              </p:nvSpPr>
              <p:spPr bwMode="auto">
                <a:xfrm>
                  <a:off x="4153486" y="5844095"/>
                  <a:ext cx="117475" cy="112712"/>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0" name="Oval 144">
                  <a:extLst>
                    <a:ext uri="{FF2B5EF4-FFF2-40B4-BE49-F238E27FC236}">
                      <a16:creationId xmlns:a16="http://schemas.microsoft.com/office/drawing/2014/main" id="{162EAD69-D2D1-A948-B448-2B627132D0A0}"/>
                    </a:ext>
                  </a:extLst>
                </p:cNvPr>
                <p:cNvSpPr>
                  <a:spLocks noChangeArrowheads="1"/>
                </p:cNvSpPr>
                <p:nvPr/>
              </p:nvSpPr>
              <p:spPr bwMode="auto">
                <a:xfrm>
                  <a:off x="4199523" y="5890133"/>
                  <a:ext cx="28575" cy="30162"/>
                </a:xfrm>
                <a:prstGeom prst="ellipse">
                  <a:avLst/>
                </a:pr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nvGrpSpPr>
            <p:cNvPr id="43" name="Group 16">
              <a:extLst>
                <a:ext uri="{FF2B5EF4-FFF2-40B4-BE49-F238E27FC236}">
                  <a16:creationId xmlns:a16="http://schemas.microsoft.com/office/drawing/2014/main" id="{22D78CE8-74C2-D64B-A496-8F0DDBADB6DF}"/>
                </a:ext>
              </a:extLst>
            </p:cNvPr>
            <p:cNvGrpSpPr/>
            <p:nvPr/>
          </p:nvGrpSpPr>
          <p:grpSpPr>
            <a:xfrm>
              <a:off x="4201265" y="3008963"/>
              <a:ext cx="285533" cy="372139"/>
              <a:chOff x="4163945" y="2584429"/>
              <a:chExt cx="363761" cy="474090"/>
            </a:xfrm>
          </p:grpSpPr>
          <p:grpSp>
            <p:nvGrpSpPr>
              <p:cNvPr id="44" name="Group 169" descr="data, sales, chart&#10;">
                <a:extLst>
                  <a:ext uri="{FF2B5EF4-FFF2-40B4-BE49-F238E27FC236}">
                    <a16:creationId xmlns:a16="http://schemas.microsoft.com/office/drawing/2014/main" id="{98EA930C-B193-5443-8912-BA60E3265D91}"/>
                  </a:ext>
                </a:extLst>
              </p:cNvPr>
              <p:cNvGrpSpPr>
                <a:grpSpLocks noChangeAspect="1"/>
              </p:cNvGrpSpPr>
              <p:nvPr/>
            </p:nvGrpSpPr>
            <p:grpSpPr>
              <a:xfrm flipH="1">
                <a:off x="4163945" y="2584429"/>
                <a:ext cx="247604" cy="304469"/>
                <a:chOff x="8321404" y="3088814"/>
                <a:chExt cx="247604" cy="334916"/>
              </a:xfrm>
            </p:grpSpPr>
            <p:sp>
              <p:nvSpPr>
                <p:cNvPr id="49" name="Rectangle 37">
                  <a:extLst>
                    <a:ext uri="{FF2B5EF4-FFF2-40B4-BE49-F238E27FC236}">
                      <a16:creationId xmlns:a16="http://schemas.microsoft.com/office/drawing/2014/main" id="{E0A8652C-29B3-1A4E-BFFC-4DC908D0BFA1}"/>
                    </a:ext>
                  </a:extLst>
                </p:cNvPr>
                <p:cNvSpPr>
                  <a:spLocks noChangeArrowheads="1"/>
                </p:cNvSpPr>
                <p:nvPr/>
              </p:nvSpPr>
              <p:spPr bwMode="auto">
                <a:xfrm>
                  <a:off x="8321404" y="3177430"/>
                  <a:ext cx="70371" cy="24630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0" name="Rectangle 38">
                  <a:extLst>
                    <a:ext uri="{FF2B5EF4-FFF2-40B4-BE49-F238E27FC236}">
                      <a16:creationId xmlns:a16="http://schemas.microsoft.com/office/drawing/2014/main" id="{EE765012-D875-544D-98AA-093A740ED5A4}"/>
                    </a:ext>
                  </a:extLst>
                </p:cNvPr>
                <p:cNvSpPr>
                  <a:spLocks noChangeArrowheads="1"/>
                </p:cNvSpPr>
                <p:nvPr/>
              </p:nvSpPr>
              <p:spPr bwMode="auto">
                <a:xfrm>
                  <a:off x="8410020" y="3088814"/>
                  <a:ext cx="70371" cy="334916"/>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51" name="Rectangle 39">
                  <a:extLst>
                    <a:ext uri="{FF2B5EF4-FFF2-40B4-BE49-F238E27FC236}">
                      <a16:creationId xmlns:a16="http://schemas.microsoft.com/office/drawing/2014/main" id="{AFB1C6A1-FD0F-2E4F-96C2-182EA1B20D5A}"/>
                    </a:ext>
                  </a:extLst>
                </p:cNvPr>
                <p:cNvSpPr>
                  <a:spLocks noChangeArrowheads="1"/>
                </p:cNvSpPr>
                <p:nvPr/>
              </p:nvSpPr>
              <p:spPr bwMode="auto">
                <a:xfrm>
                  <a:off x="8497333" y="3177430"/>
                  <a:ext cx="71675" cy="246300"/>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45" name="Graphic 168" descr="click, interaction&#10;">
                <a:extLst>
                  <a:ext uri="{FF2B5EF4-FFF2-40B4-BE49-F238E27FC236}">
                    <a16:creationId xmlns:a16="http://schemas.microsoft.com/office/drawing/2014/main" id="{3665C380-973A-164D-9C69-2B6179CA9C64}"/>
                  </a:ext>
                </a:extLst>
              </p:cNvPr>
              <p:cNvGrpSpPr/>
              <p:nvPr/>
            </p:nvGrpSpPr>
            <p:grpSpPr>
              <a:xfrm>
                <a:off x="4293705" y="2707533"/>
                <a:ext cx="233994" cy="350991"/>
                <a:chOff x="4284548" y="2794608"/>
                <a:chExt cx="263076" cy="394614"/>
              </a:xfrm>
            </p:grpSpPr>
            <p:sp>
              <p:nvSpPr>
                <p:cNvPr id="46" name="Freeform: Shape 12">
                  <a:extLst>
                    <a:ext uri="{FF2B5EF4-FFF2-40B4-BE49-F238E27FC236}">
                      <a16:creationId xmlns:a16="http://schemas.microsoft.com/office/drawing/2014/main" id="{3284BF07-F2E1-564C-9447-7392BF13088A}"/>
                    </a:ext>
                  </a:extLst>
                </p:cNvPr>
                <p:cNvSpPr/>
                <p:nvPr/>
              </p:nvSpPr>
              <p:spPr>
                <a:xfrm>
                  <a:off x="4284507" y="2845031"/>
                  <a:ext cx="263076" cy="339807"/>
                </a:xfrm>
                <a:custGeom>
                  <a:avLst/>
                  <a:gdLst>
                    <a:gd name="connsiteX0" fmla="*/ 126482 w 263076"/>
                    <a:gd name="connsiteY0" fmla="*/ 22910 h 339806"/>
                    <a:gd name="connsiteX1" fmla="*/ 103518 w 263076"/>
                    <a:gd name="connsiteY1" fmla="*/ 0 h 339806"/>
                    <a:gd name="connsiteX2" fmla="*/ 80553 w 263076"/>
                    <a:gd name="connsiteY2" fmla="*/ 22910 h 339806"/>
                    <a:gd name="connsiteX3" fmla="*/ 80553 w 263076"/>
                    <a:gd name="connsiteY3" fmla="*/ 24499 h 339806"/>
                    <a:gd name="connsiteX4" fmla="*/ 80553 w 263076"/>
                    <a:gd name="connsiteY4" fmla="*/ 209693 h 339806"/>
                    <a:gd name="connsiteX5" fmla="*/ 66687 w 263076"/>
                    <a:gd name="connsiteY5" fmla="*/ 215284 h 339806"/>
                    <a:gd name="connsiteX6" fmla="*/ 41695 w 263076"/>
                    <a:gd name="connsiteY6" fmla="*/ 190566 h 339806"/>
                    <a:gd name="connsiteX7" fmla="*/ 7111 w 263076"/>
                    <a:gd name="connsiteY7" fmla="*/ 190566 h 339806"/>
                    <a:gd name="connsiteX8" fmla="*/ 7111 w 263076"/>
                    <a:gd name="connsiteY8" fmla="*/ 224875 h 339806"/>
                    <a:gd name="connsiteX9" fmla="*/ 92008 w 263076"/>
                    <a:gd name="connsiteY9" fmla="*/ 309498 h 339806"/>
                    <a:gd name="connsiteX10" fmla="*/ 172466 w 263076"/>
                    <a:gd name="connsiteY10" fmla="*/ 343807 h 339806"/>
                    <a:gd name="connsiteX11" fmla="*/ 264433 w 263076"/>
                    <a:gd name="connsiteY11" fmla="*/ 252115 h 339806"/>
                    <a:gd name="connsiteX12" fmla="*/ 264433 w 263076"/>
                    <a:gd name="connsiteY12" fmla="*/ 164039 h 339806"/>
                    <a:gd name="connsiteX13" fmla="*/ 246949 w 263076"/>
                    <a:gd name="connsiteY13" fmla="*/ 141842 h 339806"/>
                    <a:gd name="connsiteX14" fmla="*/ 126427 w 263076"/>
                    <a:gd name="connsiteY14" fmla="*/ 111752 h 339806"/>
                    <a:gd name="connsiteX15" fmla="*/ 126427 w 263076"/>
                    <a:gd name="connsiteY15" fmla="*/ 22910 h 339806"/>
                    <a:gd name="connsiteX16" fmla="*/ 126482 w 263076"/>
                    <a:gd name="connsiteY16" fmla="*/ 22910 h 339806"/>
                    <a:gd name="connsiteX17" fmla="*/ 126482 w 263076"/>
                    <a:gd name="connsiteY17" fmla="*/ 22910 h 3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076" h="339806">
                      <a:moveTo>
                        <a:pt x="126482" y="22910"/>
                      </a:moveTo>
                      <a:cubicBezTo>
                        <a:pt x="126482" y="10249"/>
                        <a:pt x="116233" y="0"/>
                        <a:pt x="103518" y="0"/>
                      </a:cubicBezTo>
                      <a:cubicBezTo>
                        <a:pt x="90857" y="0"/>
                        <a:pt x="80553" y="10249"/>
                        <a:pt x="80553" y="22910"/>
                      </a:cubicBezTo>
                      <a:cubicBezTo>
                        <a:pt x="80553" y="22910"/>
                        <a:pt x="80553" y="23458"/>
                        <a:pt x="80553" y="24499"/>
                      </a:cubicBezTo>
                      <a:cubicBezTo>
                        <a:pt x="80553" y="40064"/>
                        <a:pt x="80553" y="165409"/>
                        <a:pt x="80553" y="209693"/>
                      </a:cubicBezTo>
                      <a:cubicBezTo>
                        <a:pt x="80553" y="216873"/>
                        <a:pt x="71729" y="220491"/>
                        <a:pt x="66687" y="215284"/>
                      </a:cubicBezTo>
                      <a:cubicBezTo>
                        <a:pt x="41695" y="190566"/>
                        <a:pt x="41695" y="190566"/>
                        <a:pt x="41695" y="190566"/>
                      </a:cubicBezTo>
                      <a:cubicBezTo>
                        <a:pt x="32103" y="180974"/>
                        <a:pt x="16757" y="180974"/>
                        <a:pt x="7111" y="190566"/>
                      </a:cubicBezTo>
                      <a:cubicBezTo>
                        <a:pt x="-2370" y="199993"/>
                        <a:pt x="-2370" y="215448"/>
                        <a:pt x="7111" y="224875"/>
                      </a:cubicBezTo>
                      <a:cubicBezTo>
                        <a:pt x="92008" y="309498"/>
                        <a:pt x="92008" y="309498"/>
                        <a:pt x="92008" y="309498"/>
                      </a:cubicBezTo>
                      <a:cubicBezTo>
                        <a:pt x="112561" y="330654"/>
                        <a:pt x="141006" y="343807"/>
                        <a:pt x="172466" y="343807"/>
                      </a:cubicBezTo>
                      <a:cubicBezTo>
                        <a:pt x="223327" y="343807"/>
                        <a:pt x="264433" y="302811"/>
                        <a:pt x="264433" y="252115"/>
                      </a:cubicBezTo>
                      <a:cubicBezTo>
                        <a:pt x="264433" y="164039"/>
                        <a:pt x="264433" y="164039"/>
                        <a:pt x="264433" y="164039"/>
                      </a:cubicBezTo>
                      <a:cubicBezTo>
                        <a:pt x="264433" y="153516"/>
                        <a:pt x="257253" y="144363"/>
                        <a:pt x="246949" y="141842"/>
                      </a:cubicBezTo>
                      <a:cubicBezTo>
                        <a:pt x="126427" y="111752"/>
                        <a:pt x="126427" y="111752"/>
                        <a:pt x="126427" y="111752"/>
                      </a:cubicBezTo>
                      <a:lnTo>
                        <a:pt x="126427" y="22910"/>
                      </a:lnTo>
                      <a:lnTo>
                        <a:pt x="126482" y="22910"/>
                      </a:lnTo>
                      <a:lnTo>
                        <a:pt x="126482" y="22910"/>
                      </a:lnTo>
                      <a:close/>
                    </a:path>
                  </a:pathLst>
                </a:custGeom>
                <a:solidFill>
                  <a:srgbClr val="50E6FF"/>
                </a:solidFill>
                <a:ln w="53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7" name="Freeform: Shape 14">
                  <a:extLst>
                    <a:ext uri="{FF2B5EF4-FFF2-40B4-BE49-F238E27FC236}">
                      <a16:creationId xmlns:a16="http://schemas.microsoft.com/office/drawing/2014/main" id="{7F2FA4DA-2467-2D4C-BF25-AAC7763B31F3}"/>
                    </a:ext>
                  </a:extLst>
                </p:cNvPr>
                <p:cNvSpPr/>
                <p:nvPr/>
              </p:nvSpPr>
              <p:spPr>
                <a:xfrm>
                  <a:off x="4284507" y="2845031"/>
                  <a:ext cx="263076" cy="339807"/>
                </a:xfrm>
                <a:custGeom>
                  <a:avLst/>
                  <a:gdLst>
                    <a:gd name="connsiteX0" fmla="*/ 126482 w 263076"/>
                    <a:gd name="connsiteY0" fmla="*/ 22910 h 339806"/>
                    <a:gd name="connsiteX1" fmla="*/ 103518 w 263076"/>
                    <a:gd name="connsiteY1" fmla="*/ 0 h 339806"/>
                    <a:gd name="connsiteX2" fmla="*/ 80553 w 263076"/>
                    <a:gd name="connsiteY2" fmla="*/ 22910 h 339806"/>
                    <a:gd name="connsiteX3" fmla="*/ 80553 w 263076"/>
                    <a:gd name="connsiteY3" fmla="*/ 24499 h 339806"/>
                    <a:gd name="connsiteX4" fmla="*/ 80553 w 263076"/>
                    <a:gd name="connsiteY4" fmla="*/ 209693 h 339806"/>
                    <a:gd name="connsiteX5" fmla="*/ 66687 w 263076"/>
                    <a:gd name="connsiteY5" fmla="*/ 215284 h 339806"/>
                    <a:gd name="connsiteX6" fmla="*/ 41695 w 263076"/>
                    <a:gd name="connsiteY6" fmla="*/ 190566 h 339806"/>
                    <a:gd name="connsiteX7" fmla="*/ 7111 w 263076"/>
                    <a:gd name="connsiteY7" fmla="*/ 190566 h 339806"/>
                    <a:gd name="connsiteX8" fmla="*/ 7111 w 263076"/>
                    <a:gd name="connsiteY8" fmla="*/ 224875 h 339806"/>
                    <a:gd name="connsiteX9" fmla="*/ 92008 w 263076"/>
                    <a:gd name="connsiteY9" fmla="*/ 309498 h 339806"/>
                    <a:gd name="connsiteX10" fmla="*/ 172466 w 263076"/>
                    <a:gd name="connsiteY10" fmla="*/ 343807 h 339806"/>
                    <a:gd name="connsiteX11" fmla="*/ 264433 w 263076"/>
                    <a:gd name="connsiteY11" fmla="*/ 252115 h 339806"/>
                    <a:gd name="connsiteX12" fmla="*/ 264433 w 263076"/>
                    <a:gd name="connsiteY12" fmla="*/ 164039 h 339806"/>
                    <a:gd name="connsiteX13" fmla="*/ 246949 w 263076"/>
                    <a:gd name="connsiteY13" fmla="*/ 141842 h 339806"/>
                    <a:gd name="connsiteX14" fmla="*/ 126427 w 263076"/>
                    <a:gd name="connsiteY14" fmla="*/ 111752 h 339806"/>
                    <a:gd name="connsiteX15" fmla="*/ 126427 w 263076"/>
                    <a:gd name="connsiteY15" fmla="*/ 22910 h 339806"/>
                    <a:gd name="connsiteX16" fmla="*/ 126482 w 263076"/>
                    <a:gd name="connsiteY16" fmla="*/ 22910 h 339806"/>
                    <a:gd name="connsiteX17" fmla="*/ 126482 w 263076"/>
                    <a:gd name="connsiteY17" fmla="*/ 22910 h 3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076" h="339806">
                      <a:moveTo>
                        <a:pt x="126482" y="22910"/>
                      </a:moveTo>
                      <a:cubicBezTo>
                        <a:pt x="126482" y="10249"/>
                        <a:pt x="116233" y="0"/>
                        <a:pt x="103518" y="0"/>
                      </a:cubicBezTo>
                      <a:cubicBezTo>
                        <a:pt x="90857" y="0"/>
                        <a:pt x="80553" y="10249"/>
                        <a:pt x="80553" y="22910"/>
                      </a:cubicBezTo>
                      <a:cubicBezTo>
                        <a:pt x="80553" y="22910"/>
                        <a:pt x="80553" y="23458"/>
                        <a:pt x="80553" y="24499"/>
                      </a:cubicBezTo>
                      <a:cubicBezTo>
                        <a:pt x="80553" y="40064"/>
                        <a:pt x="80553" y="165409"/>
                        <a:pt x="80553" y="209693"/>
                      </a:cubicBezTo>
                      <a:cubicBezTo>
                        <a:pt x="80553" y="216873"/>
                        <a:pt x="71729" y="220491"/>
                        <a:pt x="66687" y="215284"/>
                      </a:cubicBezTo>
                      <a:cubicBezTo>
                        <a:pt x="41695" y="190566"/>
                        <a:pt x="41695" y="190566"/>
                        <a:pt x="41695" y="190566"/>
                      </a:cubicBezTo>
                      <a:cubicBezTo>
                        <a:pt x="32103" y="180974"/>
                        <a:pt x="16757" y="180974"/>
                        <a:pt x="7111" y="190566"/>
                      </a:cubicBezTo>
                      <a:cubicBezTo>
                        <a:pt x="-2370" y="199993"/>
                        <a:pt x="-2370" y="215448"/>
                        <a:pt x="7111" y="224875"/>
                      </a:cubicBezTo>
                      <a:cubicBezTo>
                        <a:pt x="92008" y="309498"/>
                        <a:pt x="92008" y="309498"/>
                        <a:pt x="92008" y="309498"/>
                      </a:cubicBezTo>
                      <a:cubicBezTo>
                        <a:pt x="112561" y="330654"/>
                        <a:pt x="141006" y="343807"/>
                        <a:pt x="172466" y="343807"/>
                      </a:cubicBezTo>
                      <a:cubicBezTo>
                        <a:pt x="223327" y="343807"/>
                        <a:pt x="264433" y="302811"/>
                        <a:pt x="264433" y="252115"/>
                      </a:cubicBezTo>
                      <a:cubicBezTo>
                        <a:pt x="264433" y="164039"/>
                        <a:pt x="264433" y="164039"/>
                        <a:pt x="264433" y="164039"/>
                      </a:cubicBezTo>
                      <a:cubicBezTo>
                        <a:pt x="264433" y="153516"/>
                        <a:pt x="257253" y="144363"/>
                        <a:pt x="246949" y="141842"/>
                      </a:cubicBezTo>
                      <a:cubicBezTo>
                        <a:pt x="126427" y="111752"/>
                        <a:pt x="126427" y="111752"/>
                        <a:pt x="126427" y="111752"/>
                      </a:cubicBezTo>
                      <a:lnTo>
                        <a:pt x="126427" y="22910"/>
                      </a:lnTo>
                      <a:lnTo>
                        <a:pt x="126482" y="22910"/>
                      </a:lnTo>
                      <a:lnTo>
                        <a:pt x="126482" y="22910"/>
                      </a:lnTo>
                      <a:close/>
                    </a:path>
                  </a:pathLst>
                </a:custGeom>
                <a:solidFill>
                  <a:srgbClr val="50E6FF"/>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Freeform: Shape 15">
                  <a:extLst>
                    <a:ext uri="{FF2B5EF4-FFF2-40B4-BE49-F238E27FC236}">
                      <a16:creationId xmlns:a16="http://schemas.microsoft.com/office/drawing/2014/main" id="{0E47E113-E705-6E45-AAFE-0F7C3BDEA3F6}"/>
                    </a:ext>
                  </a:extLst>
                </p:cNvPr>
                <p:cNvSpPr/>
                <p:nvPr/>
              </p:nvSpPr>
              <p:spPr>
                <a:xfrm>
                  <a:off x="4314199" y="2794608"/>
                  <a:ext cx="142500" cy="137019"/>
                </a:xfrm>
                <a:custGeom>
                  <a:avLst/>
                  <a:gdLst>
                    <a:gd name="connsiteX0" fmla="*/ 42695 w 142499"/>
                    <a:gd name="connsiteY0" fmla="*/ 140143 h 137018"/>
                    <a:gd name="connsiteX1" fmla="*/ 42640 w 142499"/>
                    <a:gd name="connsiteY1" fmla="*/ 73278 h 137018"/>
                    <a:gd name="connsiteX2" fmla="*/ 73826 w 142499"/>
                    <a:gd name="connsiteY2" fmla="*/ 42147 h 137018"/>
                    <a:gd name="connsiteX3" fmla="*/ 105011 w 142499"/>
                    <a:gd name="connsiteY3" fmla="*/ 73278 h 137018"/>
                    <a:gd name="connsiteX4" fmla="*/ 105011 w 142499"/>
                    <a:gd name="connsiteY4" fmla="*/ 139978 h 137018"/>
                    <a:gd name="connsiteX5" fmla="*/ 147542 w 142499"/>
                    <a:gd name="connsiteY5" fmla="*/ 73442 h 137018"/>
                    <a:gd name="connsiteX6" fmla="*/ 73661 w 142499"/>
                    <a:gd name="connsiteY6" fmla="*/ 0 h 137018"/>
                    <a:gd name="connsiteX7" fmla="*/ 0 w 142499"/>
                    <a:gd name="connsiteY7" fmla="*/ 73497 h 137018"/>
                    <a:gd name="connsiteX8" fmla="*/ 42695 w 142499"/>
                    <a:gd name="connsiteY8" fmla="*/ 140143 h 13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99" h="137018">
                      <a:moveTo>
                        <a:pt x="42695" y="140143"/>
                      </a:moveTo>
                      <a:lnTo>
                        <a:pt x="42640" y="73278"/>
                      </a:lnTo>
                      <a:cubicBezTo>
                        <a:pt x="42640" y="56123"/>
                        <a:pt x="56616" y="42147"/>
                        <a:pt x="73826" y="42147"/>
                      </a:cubicBezTo>
                      <a:cubicBezTo>
                        <a:pt x="91035" y="42147"/>
                        <a:pt x="105011" y="56123"/>
                        <a:pt x="105011" y="73278"/>
                      </a:cubicBezTo>
                      <a:lnTo>
                        <a:pt x="105011" y="139978"/>
                      </a:lnTo>
                      <a:cubicBezTo>
                        <a:pt x="130168" y="128304"/>
                        <a:pt x="147542" y="102928"/>
                        <a:pt x="147542" y="73442"/>
                      </a:cubicBezTo>
                      <a:cubicBezTo>
                        <a:pt x="147487" y="32939"/>
                        <a:pt x="114493" y="0"/>
                        <a:pt x="73661" y="0"/>
                      </a:cubicBezTo>
                      <a:cubicBezTo>
                        <a:pt x="32994" y="0"/>
                        <a:pt x="0" y="32939"/>
                        <a:pt x="0" y="73497"/>
                      </a:cubicBezTo>
                      <a:cubicBezTo>
                        <a:pt x="0" y="102983"/>
                        <a:pt x="17484" y="128414"/>
                        <a:pt x="42695" y="140143"/>
                      </a:cubicBezTo>
                      <a:close/>
                    </a:path>
                  </a:pathLst>
                </a:custGeom>
                <a:solidFill>
                  <a:srgbClr val="0078D7"/>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grpSp>
      <p:sp>
        <p:nvSpPr>
          <p:cNvPr id="109" name="Freeform 51" descr="Arrow">
            <a:extLst>
              <a:ext uri="{FF2B5EF4-FFF2-40B4-BE49-F238E27FC236}">
                <a16:creationId xmlns:a16="http://schemas.microsoft.com/office/drawing/2014/main" id="{395C1853-7E9F-194C-A044-DF244700DC7D}"/>
              </a:ext>
            </a:extLst>
          </p:cNvPr>
          <p:cNvSpPr>
            <a:spLocks/>
          </p:cNvSpPr>
          <p:nvPr/>
        </p:nvSpPr>
        <p:spPr bwMode="auto">
          <a:xfrm>
            <a:off x="9369378" y="3855256"/>
            <a:ext cx="228600" cy="229641"/>
          </a:xfrm>
          <a:custGeom>
            <a:avLst/>
            <a:gdLst>
              <a:gd name="connsiteX0" fmla="*/ 280681 w 604659"/>
              <a:gd name="connsiteY0" fmla="*/ 0 h 648281"/>
              <a:gd name="connsiteX1" fmla="*/ 604659 w 604659"/>
              <a:gd name="connsiteY1" fmla="*/ 324141 h 648281"/>
              <a:gd name="connsiteX2" fmla="*/ 592003 w 604659"/>
              <a:gd name="connsiteY2" fmla="*/ 336936 h 648281"/>
              <a:gd name="connsiteX3" fmla="*/ 592003 w 604659"/>
              <a:gd name="connsiteY3" fmla="*/ 338724 h 648281"/>
              <a:gd name="connsiteX4" fmla="*/ 590077 w 604659"/>
              <a:gd name="connsiteY4" fmla="*/ 338724 h 648281"/>
              <a:gd name="connsiteX5" fmla="*/ 280681 w 604659"/>
              <a:gd name="connsiteY5" fmla="*/ 648281 h 648281"/>
              <a:gd name="connsiteX6" fmla="*/ 268300 w 604659"/>
              <a:gd name="connsiteY6" fmla="*/ 635899 h 648281"/>
              <a:gd name="connsiteX7" fmla="*/ 565314 w 604659"/>
              <a:gd name="connsiteY7" fmla="*/ 338724 h 648281"/>
              <a:gd name="connsiteX8" fmla="*/ 1048 w 604659"/>
              <a:gd name="connsiteY8" fmla="*/ 338724 h 648281"/>
              <a:gd name="connsiteX9" fmla="*/ 0 w 604659"/>
              <a:gd name="connsiteY9" fmla="*/ 338724 h 648281"/>
              <a:gd name="connsiteX10" fmla="*/ 0 w 604659"/>
              <a:gd name="connsiteY10" fmla="*/ 308537 h 648281"/>
              <a:gd name="connsiteX11" fmla="*/ 979 w 604659"/>
              <a:gd name="connsiteY11" fmla="*/ 321114 h 648281"/>
              <a:gd name="connsiteX12" fmla="*/ 76435 w 604659"/>
              <a:gd name="connsiteY12" fmla="*/ 321114 h 648281"/>
              <a:gd name="connsiteX13" fmla="*/ 577007 w 604659"/>
              <a:gd name="connsiteY13" fmla="*/ 321114 h 648281"/>
              <a:gd name="connsiteX14" fmla="*/ 268300 w 604659"/>
              <a:gd name="connsiteY14" fmla="*/ 12383 h 648281"/>
              <a:gd name="connsiteX15" fmla="*/ 280681 w 604659"/>
              <a:gd name="connsiteY15" fmla="*/ 0 h 64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4659" h="648281">
                <a:moveTo>
                  <a:pt x="280681" y="0"/>
                </a:moveTo>
                <a:cubicBezTo>
                  <a:pt x="604659" y="324141"/>
                  <a:pt x="604659" y="324141"/>
                  <a:pt x="604659" y="324141"/>
                </a:cubicBezTo>
                <a:cubicBezTo>
                  <a:pt x="592003" y="336936"/>
                  <a:pt x="592003" y="336936"/>
                  <a:pt x="592003" y="336936"/>
                </a:cubicBezTo>
                <a:lnTo>
                  <a:pt x="592003" y="338724"/>
                </a:lnTo>
                <a:cubicBezTo>
                  <a:pt x="590077" y="338724"/>
                  <a:pt x="590077" y="338724"/>
                  <a:pt x="590077" y="338724"/>
                </a:cubicBezTo>
                <a:cubicBezTo>
                  <a:pt x="280681" y="648281"/>
                  <a:pt x="280681" y="648281"/>
                  <a:pt x="280681" y="648281"/>
                </a:cubicBezTo>
                <a:cubicBezTo>
                  <a:pt x="268300" y="635899"/>
                  <a:pt x="268300" y="635899"/>
                  <a:pt x="268300" y="635899"/>
                </a:cubicBezTo>
                <a:cubicBezTo>
                  <a:pt x="565314" y="338724"/>
                  <a:pt x="565314" y="338724"/>
                  <a:pt x="565314" y="338724"/>
                </a:cubicBezTo>
                <a:cubicBezTo>
                  <a:pt x="193015" y="338724"/>
                  <a:pt x="53402" y="338724"/>
                  <a:pt x="1048" y="338724"/>
                </a:cubicBezTo>
                <a:lnTo>
                  <a:pt x="0" y="338724"/>
                </a:lnTo>
                <a:lnTo>
                  <a:pt x="0" y="308537"/>
                </a:lnTo>
                <a:lnTo>
                  <a:pt x="979" y="321114"/>
                </a:lnTo>
                <a:lnTo>
                  <a:pt x="76435" y="321114"/>
                </a:lnTo>
                <a:cubicBezTo>
                  <a:pt x="577007" y="321114"/>
                  <a:pt x="577007" y="321114"/>
                  <a:pt x="577007" y="321114"/>
                </a:cubicBezTo>
                <a:cubicBezTo>
                  <a:pt x="268300" y="12383"/>
                  <a:pt x="268300" y="12383"/>
                  <a:pt x="268300" y="12383"/>
                </a:cubicBezTo>
                <a:cubicBezTo>
                  <a:pt x="280681" y="0"/>
                  <a:pt x="280681" y="0"/>
                  <a:pt x="280681" y="0"/>
                </a:cubicBezTo>
                <a:close/>
              </a:path>
            </a:pathLst>
          </a:custGeom>
          <a:solidFill>
            <a:schemeClr val="tx1"/>
          </a:solidFill>
          <a:ln w="9525">
            <a:solidFill>
              <a:schemeClr val="tx1"/>
            </a:solidFill>
          </a:ln>
        </p:spPr>
        <p:txBody>
          <a:bodyPr vert="horz" wrap="square" lIns="89593" tIns="44797" rIns="89593" bIns="44797" numCol="1" anchor="t" anchorCtr="0" compatLnSpc="1">
            <a:prstTxWarp prst="textNoShape">
              <a:avLst/>
            </a:prstTxWarp>
            <a:noAutofit/>
          </a:bodyPr>
          <a:lstStyle/>
          <a:p>
            <a:pPr marL="0" marR="0" lvl="0" indent="0" algn="l" defTabSz="895773" rtl="0" eaLnBrk="1" fontAlgn="auto" latinLnBrk="0" hangingPunct="1">
              <a:lnSpc>
                <a:spcPct val="100000"/>
              </a:lnSpc>
              <a:spcBef>
                <a:spcPts val="0"/>
              </a:spcBef>
              <a:spcAft>
                <a:spcPts val="0"/>
              </a:spcAft>
              <a:buClrTx/>
              <a:buSzTx/>
              <a:buFontTx/>
              <a:buNone/>
              <a:tabLst/>
              <a:defRPr/>
            </a:pPr>
            <a:endParaRPr kumimoji="0" lang="en-US" sz="1764" b="0" i="0" u="none" strike="noStrike" kern="0" cap="none" spc="0" normalizeH="0" baseline="0" noProof="0">
              <a:ln>
                <a:noFill/>
              </a:ln>
              <a:solidFill>
                <a:srgbClr val="FFFFFF"/>
              </a:solidFill>
              <a:effectLst/>
              <a:uLnTx/>
              <a:uFillTx/>
              <a:latin typeface="Segoe UI"/>
              <a:ea typeface="+mn-ea"/>
              <a:cs typeface="+mn-cs"/>
            </a:endParaRPr>
          </a:p>
        </p:txBody>
      </p:sp>
      <p:grpSp>
        <p:nvGrpSpPr>
          <p:cNvPr id="110" name="Group 3" descr="Web&#10;&#10;On-premises&#10;&#10;Mobile&#10;&#10;Embedded&#10;&#10;Dynamics 365&#10;&#10;PowerApps&#10;&#10;Flow&#10;&#10;Mixed reality&#10;&#10;&quot;...&quot;">
            <a:extLst>
              <a:ext uri="{FF2B5EF4-FFF2-40B4-BE49-F238E27FC236}">
                <a16:creationId xmlns:a16="http://schemas.microsoft.com/office/drawing/2014/main" id="{851DCC03-69B8-D042-927E-EEF8D41B5466}"/>
              </a:ext>
            </a:extLst>
          </p:cNvPr>
          <p:cNvGrpSpPr/>
          <p:nvPr/>
        </p:nvGrpSpPr>
        <p:grpSpPr>
          <a:xfrm>
            <a:off x="9811821" y="1948260"/>
            <a:ext cx="2001487" cy="4065421"/>
            <a:chOff x="9811821" y="1948260"/>
            <a:chExt cx="2001487" cy="4065421"/>
          </a:xfrm>
        </p:grpSpPr>
        <p:grpSp>
          <p:nvGrpSpPr>
            <p:cNvPr id="111" name="Group 198">
              <a:extLst>
                <a:ext uri="{FF2B5EF4-FFF2-40B4-BE49-F238E27FC236}">
                  <a16:creationId xmlns:a16="http://schemas.microsoft.com/office/drawing/2014/main" id="{0EA3C19C-4D13-C645-A14F-5CA4BAF11A7D}"/>
                </a:ext>
              </a:extLst>
            </p:cNvPr>
            <p:cNvGrpSpPr/>
            <p:nvPr/>
          </p:nvGrpSpPr>
          <p:grpSpPr>
            <a:xfrm>
              <a:off x="9811821" y="2114882"/>
              <a:ext cx="346571" cy="3729275"/>
              <a:chOff x="10086141" y="2180773"/>
              <a:chExt cx="346571" cy="3729275"/>
            </a:xfrm>
          </p:grpSpPr>
          <p:cxnSp>
            <p:nvCxnSpPr>
              <p:cNvPr id="183" name="Straight Arrow Connector 199">
                <a:extLst>
                  <a:ext uri="{FF2B5EF4-FFF2-40B4-BE49-F238E27FC236}">
                    <a16:creationId xmlns:a16="http://schemas.microsoft.com/office/drawing/2014/main" id="{209F67D4-CF9F-284A-ADA0-861B31DBD18C}"/>
                  </a:ext>
                </a:extLst>
              </p:cNvPr>
              <p:cNvCxnSpPr>
                <a:cxnSpLocks/>
              </p:cNvCxnSpPr>
              <p:nvPr/>
            </p:nvCxnSpPr>
            <p:spPr>
              <a:xfrm>
                <a:off x="10086144" y="3114102"/>
                <a:ext cx="345734"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4" name="Straight Arrow Connector 200">
                <a:extLst>
                  <a:ext uri="{FF2B5EF4-FFF2-40B4-BE49-F238E27FC236}">
                    <a16:creationId xmlns:a16="http://schemas.microsoft.com/office/drawing/2014/main" id="{7C7AF449-03A8-E74B-8399-0FBAB8D6B5CC}"/>
                  </a:ext>
                </a:extLst>
              </p:cNvPr>
              <p:cNvCxnSpPr/>
              <p:nvPr/>
            </p:nvCxnSpPr>
            <p:spPr>
              <a:xfrm>
                <a:off x="10086144" y="2182120"/>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5" name="Straight Arrow Connector 201">
                <a:extLst>
                  <a:ext uri="{FF2B5EF4-FFF2-40B4-BE49-F238E27FC236}">
                    <a16:creationId xmlns:a16="http://schemas.microsoft.com/office/drawing/2014/main" id="{D08AB81C-A26D-DD45-910E-EF8CDBBFC741}"/>
                  </a:ext>
                </a:extLst>
              </p:cNvPr>
              <p:cNvCxnSpPr/>
              <p:nvPr/>
            </p:nvCxnSpPr>
            <p:spPr>
              <a:xfrm>
                <a:off x="10086144" y="2648111"/>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6" name="Straight Arrow Connector 202">
                <a:extLst>
                  <a:ext uri="{FF2B5EF4-FFF2-40B4-BE49-F238E27FC236}">
                    <a16:creationId xmlns:a16="http://schemas.microsoft.com/office/drawing/2014/main" id="{3CE6B7E6-3FC2-714A-9F4E-A305A98EEACA}"/>
                  </a:ext>
                </a:extLst>
              </p:cNvPr>
              <p:cNvCxnSpPr/>
              <p:nvPr/>
            </p:nvCxnSpPr>
            <p:spPr>
              <a:xfrm>
                <a:off x="10086144" y="4046084"/>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7" name="Straight Connector 203">
                <a:extLst>
                  <a:ext uri="{FF2B5EF4-FFF2-40B4-BE49-F238E27FC236}">
                    <a16:creationId xmlns:a16="http://schemas.microsoft.com/office/drawing/2014/main" id="{FCDBD3AE-A0A7-AA4F-9765-4314B45C9C50}"/>
                  </a:ext>
                </a:extLst>
              </p:cNvPr>
              <p:cNvCxnSpPr>
                <a:cxnSpLocks/>
              </p:cNvCxnSpPr>
              <p:nvPr/>
            </p:nvCxnSpPr>
            <p:spPr>
              <a:xfrm>
                <a:off x="10086141" y="2180773"/>
                <a:ext cx="0" cy="3728307"/>
              </a:xfrm>
              <a:prstGeom prst="line">
                <a:avLst/>
              </a:prstGeom>
              <a:solidFill>
                <a:srgbClr val="FFFFFF"/>
              </a:solidFill>
              <a:ln w="19050" cap="flat" cmpd="sng" algn="ctr">
                <a:solidFill>
                  <a:schemeClr val="tx1"/>
                </a:solidFill>
                <a:prstDash val="solid"/>
                <a:headEnd type="none" w="med" len="med"/>
                <a:tailEnd type="none" w="med" len="med"/>
              </a:ln>
              <a:effectLst/>
            </p:spPr>
          </p:cxnSp>
          <p:cxnSp>
            <p:nvCxnSpPr>
              <p:cNvPr id="188" name="Straight Arrow Connector 204">
                <a:extLst>
                  <a:ext uri="{FF2B5EF4-FFF2-40B4-BE49-F238E27FC236}">
                    <a16:creationId xmlns:a16="http://schemas.microsoft.com/office/drawing/2014/main" id="{FCB2FA74-8F78-9347-92DE-5A240EC7A147}"/>
                  </a:ext>
                </a:extLst>
              </p:cNvPr>
              <p:cNvCxnSpPr/>
              <p:nvPr/>
            </p:nvCxnSpPr>
            <p:spPr>
              <a:xfrm>
                <a:off x="10086144" y="3580093"/>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89" name="Straight Arrow Connector 205">
                <a:extLst>
                  <a:ext uri="{FF2B5EF4-FFF2-40B4-BE49-F238E27FC236}">
                    <a16:creationId xmlns:a16="http://schemas.microsoft.com/office/drawing/2014/main" id="{96F7427F-8328-E543-A62B-AFCD9599329C}"/>
                  </a:ext>
                </a:extLst>
              </p:cNvPr>
              <p:cNvCxnSpPr>
                <a:cxnSpLocks/>
              </p:cNvCxnSpPr>
              <p:nvPr/>
            </p:nvCxnSpPr>
            <p:spPr>
              <a:xfrm>
                <a:off x="10086144" y="4512075"/>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90" name="Straight Arrow Connector 207">
                <a:extLst>
                  <a:ext uri="{FF2B5EF4-FFF2-40B4-BE49-F238E27FC236}">
                    <a16:creationId xmlns:a16="http://schemas.microsoft.com/office/drawing/2014/main" id="{215DDEB6-EA02-6545-BFB3-EE58F273AE01}"/>
                  </a:ext>
                </a:extLst>
              </p:cNvPr>
              <p:cNvCxnSpPr>
                <a:cxnSpLocks/>
              </p:cNvCxnSpPr>
              <p:nvPr/>
            </p:nvCxnSpPr>
            <p:spPr>
              <a:xfrm>
                <a:off x="10086144" y="5444057"/>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91" name="Straight Arrow Connector 208">
                <a:extLst>
                  <a:ext uri="{FF2B5EF4-FFF2-40B4-BE49-F238E27FC236}">
                    <a16:creationId xmlns:a16="http://schemas.microsoft.com/office/drawing/2014/main" id="{6B6389B5-8A4D-0B47-84E3-C709227FDC5D}"/>
                  </a:ext>
                </a:extLst>
              </p:cNvPr>
              <p:cNvCxnSpPr>
                <a:cxnSpLocks/>
              </p:cNvCxnSpPr>
              <p:nvPr/>
            </p:nvCxnSpPr>
            <p:spPr>
              <a:xfrm>
                <a:off x="10086144" y="5910048"/>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92" name="Straight Arrow Connector 209">
                <a:extLst>
                  <a:ext uri="{FF2B5EF4-FFF2-40B4-BE49-F238E27FC236}">
                    <a16:creationId xmlns:a16="http://schemas.microsoft.com/office/drawing/2014/main" id="{1FD6B936-54F8-4D40-A08F-47F19CED4DAE}"/>
                  </a:ext>
                </a:extLst>
              </p:cNvPr>
              <p:cNvCxnSpPr>
                <a:cxnSpLocks/>
              </p:cNvCxnSpPr>
              <p:nvPr/>
            </p:nvCxnSpPr>
            <p:spPr>
              <a:xfrm>
                <a:off x="10086144" y="4978066"/>
                <a:ext cx="346568" cy="0"/>
              </a:xfrm>
              <a:prstGeom prst="straightConnector1">
                <a:avLst/>
              </a:prstGeom>
              <a:grpFill/>
              <a:ln w="19050">
                <a:solidFill>
                  <a:schemeClr val="tx1"/>
                </a:solidFill>
                <a:miter lim="800000"/>
                <a:headEnd type="none" w="lg" len="med"/>
                <a:tailEnd type="arrow" w="lg" len="med"/>
              </a:ln>
            </p:spPr>
            <p:style>
              <a:lnRef idx="1">
                <a:schemeClr val="accent1"/>
              </a:lnRef>
              <a:fillRef idx="0">
                <a:schemeClr val="accent1"/>
              </a:fillRef>
              <a:effectRef idx="0">
                <a:schemeClr val="accent1"/>
              </a:effectRef>
              <a:fontRef idx="minor">
                <a:schemeClr val="tx1"/>
              </a:fontRef>
            </p:style>
          </p:cxnSp>
        </p:grpSp>
        <p:sp>
          <p:nvSpPr>
            <p:cNvPr id="112" name="TextBox 139">
              <a:extLst>
                <a:ext uri="{FF2B5EF4-FFF2-40B4-BE49-F238E27FC236}">
                  <a16:creationId xmlns:a16="http://schemas.microsoft.com/office/drawing/2014/main" id="{ED490121-C353-B74C-B812-01198FA6F959}"/>
                </a:ext>
              </a:extLst>
            </p:cNvPr>
            <p:cNvSpPr txBox="1"/>
            <p:nvPr/>
          </p:nvSpPr>
          <p:spPr>
            <a:xfrm>
              <a:off x="10507120" y="1948260"/>
              <a:ext cx="726414"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Web</a:t>
              </a:r>
            </a:p>
          </p:txBody>
        </p:sp>
        <p:sp>
          <p:nvSpPr>
            <p:cNvPr id="113" name="TextBox 140">
              <a:extLst>
                <a:ext uri="{FF2B5EF4-FFF2-40B4-BE49-F238E27FC236}">
                  <a16:creationId xmlns:a16="http://schemas.microsoft.com/office/drawing/2014/main" id="{27AEC1BE-14E3-9941-86ED-BB44FAFC585E}"/>
                </a:ext>
              </a:extLst>
            </p:cNvPr>
            <p:cNvSpPr txBox="1"/>
            <p:nvPr/>
          </p:nvSpPr>
          <p:spPr>
            <a:xfrm>
              <a:off x="10507120" y="2885432"/>
              <a:ext cx="874980"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Mobile </a:t>
              </a:r>
            </a:p>
          </p:txBody>
        </p:sp>
        <p:sp>
          <p:nvSpPr>
            <p:cNvPr id="114" name="TextBox 141">
              <a:extLst>
                <a:ext uri="{FF2B5EF4-FFF2-40B4-BE49-F238E27FC236}">
                  <a16:creationId xmlns:a16="http://schemas.microsoft.com/office/drawing/2014/main" id="{291BD839-2DE3-EB4A-B95B-BDFEF6152284}"/>
                </a:ext>
              </a:extLst>
            </p:cNvPr>
            <p:cNvSpPr txBox="1"/>
            <p:nvPr/>
          </p:nvSpPr>
          <p:spPr>
            <a:xfrm>
              <a:off x="10507120" y="3348938"/>
              <a:ext cx="1097798"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Embedded</a:t>
              </a:r>
            </a:p>
          </p:txBody>
        </p:sp>
        <p:sp>
          <p:nvSpPr>
            <p:cNvPr id="115" name="TextBox 143">
              <a:extLst>
                <a:ext uri="{FF2B5EF4-FFF2-40B4-BE49-F238E27FC236}">
                  <a16:creationId xmlns:a16="http://schemas.microsoft.com/office/drawing/2014/main" id="{D9832D76-35C1-CF4A-AEA0-2CD23C3D8A57}"/>
                </a:ext>
              </a:extLst>
            </p:cNvPr>
            <p:cNvSpPr txBox="1"/>
            <p:nvPr/>
          </p:nvSpPr>
          <p:spPr>
            <a:xfrm>
              <a:off x="10507120" y="2421926"/>
              <a:ext cx="1229244"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On-premises</a:t>
              </a:r>
            </a:p>
          </p:txBody>
        </p:sp>
        <p:sp>
          <p:nvSpPr>
            <p:cNvPr id="116" name="TextBox 145">
              <a:extLst>
                <a:ext uri="{FF2B5EF4-FFF2-40B4-BE49-F238E27FC236}">
                  <a16:creationId xmlns:a16="http://schemas.microsoft.com/office/drawing/2014/main" id="{8DDBEB48-F886-7B41-B2CB-BFD995B5B0B3}"/>
                </a:ext>
              </a:extLst>
            </p:cNvPr>
            <p:cNvSpPr txBox="1"/>
            <p:nvPr/>
          </p:nvSpPr>
          <p:spPr>
            <a:xfrm>
              <a:off x="10507120" y="5666471"/>
              <a:ext cx="589646"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a:t>
              </a:r>
            </a:p>
          </p:txBody>
        </p:sp>
        <p:sp>
          <p:nvSpPr>
            <p:cNvPr id="117" name="Freeform 5">
              <a:extLst>
                <a:ext uri="{FF2B5EF4-FFF2-40B4-BE49-F238E27FC236}">
                  <a16:creationId xmlns:a16="http://schemas.microsoft.com/office/drawing/2014/main" id="{8E5FEFFD-DB63-3A40-AB18-C532D0FA29DC}"/>
                </a:ext>
              </a:extLst>
            </p:cNvPr>
            <p:cNvSpPr>
              <a:spLocks noEditPoints="1"/>
            </p:cNvSpPr>
            <p:nvPr/>
          </p:nvSpPr>
          <p:spPr bwMode="auto">
            <a:xfrm>
              <a:off x="10240926" y="5756644"/>
              <a:ext cx="323332" cy="166865"/>
            </a:xfrm>
            <a:custGeom>
              <a:avLst/>
              <a:gdLst>
                <a:gd name="T0" fmla="*/ 9 w 2215"/>
                <a:gd name="T1" fmla="*/ 526 h 1139"/>
                <a:gd name="T2" fmla="*/ 42 w 2215"/>
                <a:gd name="T3" fmla="*/ 361 h 1139"/>
                <a:gd name="T4" fmla="*/ 204 w 2215"/>
                <a:gd name="T5" fmla="*/ 117 h 1139"/>
                <a:gd name="T6" fmla="*/ 631 w 2215"/>
                <a:gd name="T7" fmla="*/ 50 h 1139"/>
                <a:gd name="T8" fmla="*/ 923 w 2215"/>
                <a:gd name="T9" fmla="*/ 261 h 1139"/>
                <a:gd name="T10" fmla="*/ 1081 w 2215"/>
                <a:gd name="T11" fmla="*/ 460 h 1139"/>
                <a:gd name="T12" fmla="*/ 1101 w 2215"/>
                <a:gd name="T13" fmla="*/ 461 h 1139"/>
                <a:gd name="T14" fmla="*/ 1359 w 2215"/>
                <a:gd name="T15" fmla="*/ 185 h 1139"/>
                <a:gd name="T16" fmla="*/ 1548 w 2215"/>
                <a:gd name="T17" fmla="*/ 62 h 1139"/>
                <a:gd name="T18" fmla="*/ 1964 w 2215"/>
                <a:gd name="T19" fmla="*/ 111 h 1139"/>
                <a:gd name="T20" fmla="*/ 2154 w 2215"/>
                <a:gd name="T21" fmla="*/ 367 h 1139"/>
                <a:gd name="T22" fmla="*/ 2112 w 2215"/>
                <a:gd name="T23" fmla="*/ 892 h 1139"/>
                <a:gd name="T24" fmla="*/ 1779 w 2215"/>
                <a:gd name="T25" fmla="*/ 1127 h 1139"/>
                <a:gd name="T26" fmla="*/ 1440 w 2215"/>
                <a:gd name="T27" fmla="*/ 1037 h 1139"/>
                <a:gd name="T28" fmla="*/ 1228 w 2215"/>
                <a:gd name="T29" fmla="*/ 834 h 1139"/>
                <a:gd name="T30" fmla="*/ 1142 w 2215"/>
                <a:gd name="T31" fmla="*/ 721 h 1139"/>
                <a:gd name="T32" fmla="*/ 1122 w 2215"/>
                <a:gd name="T33" fmla="*/ 721 h 1139"/>
                <a:gd name="T34" fmla="*/ 916 w 2215"/>
                <a:gd name="T35" fmla="*/ 934 h 1139"/>
                <a:gd name="T36" fmla="*/ 714 w 2215"/>
                <a:gd name="T37" fmla="*/ 1075 h 1139"/>
                <a:gd name="T38" fmla="*/ 492 w 2215"/>
                <a:gd name="T39" fmla="*/ 1130 h 1139"/>
                <a:gd name="T40" fmla="*/ 271 w 2215"/>
                <a:gd name="T41" fmla="*/ 1066 h 1139"/>
                <a:gd name="T42" fmla="*/ 90 w 2215"/>
                <a:gd name="T43" fmla="*/ 886 h 1139"/>
                <a:gd name="T44" fmla="*/ 9 w 2215"/>
                <a:gd name="T45" fmla="*/ 526 h 1139"/>
                <a:gd name="T46" fmla="*/ 1022 w 2215"/>
                <a:gd name="T47" fmla="*/ 554 h 1139"/>
                <a:gd name="T48" fmla="*/ 1012 w 2215"/>
                <a:gd name="T49" fmla="*/ 539 h 1139"/>
                <a:gd name="T50" fmla="*/ 861 w 2215"/>
                <a:gd name="T51" fmla="*/ 354 h 1139"/>
                <a:gd name="T52" fmla="*/ 638 w 2215"/>
                <a:gd name="T53" fmla="*/ 209 h 1139"/>
                <a:gd name="T54" fmla="*/ 560 w 2215"/>
                <a:gd name="T55" fmla="*/ 191 h 1139"/>
                <a:gd name="T56" fmla="*/ 401 w 2215"/>
                <a:gd name="T57" fmla="*/ 209 h 1139"/>
                <a:gd name="T58" fmla="*/ 199 w 2215"/>
                <a:gd name="T59" fmla="*/ 377 h 1139"/>
                <a:gd name="T60" fmla="*/ 137 w 2215"/>
                <a:gd name="T61" fmla="*/ 712 h 1139"/>
                <a:gd name="T62" fmla="*/ 167 w 2215"/>
                <a:gd name="T63" fmla="*/ 812 h 1139"/>
                <a:gd name="T64" fmla="*/ 385 w 2215"/>
                <a:gd name="T65" fmla="*/ 977 h 1139"/>
                <a:gd name="T66" fmla="*/ 581 w 2215"/>
                <a:gd name="T67" fmla="*/ 945 h 1139"/>
                <a:gd name="T68" fmla="*/ 745 w 2215"/>
                <a:gd name="T69" fmla="*/ 842 h 1139"/>
                <a:gd name="T70" fmla="*/ 965 w 2215"/>
                <a:gd name="T71" fmla="*/ 621 h 1139"/>
                <a:gd name="T72" fmla="*/ 1022 w 2215"/>
                <a:gd name="T73" fmla="*/ 554 h 1139"/>
                <a:gd name="T74" fmla="*/ 2063 w 2215"/>
                <a:gd name="T75" fmla="*/ 459 h 1139"/>
                <a:gd name="T76" fmla="*/ 2020 w 2215"/>
                <a:gd name="T77" fmla="*/ 313 h 1139"/>
                <a:gd name="T78" fmla="*/ 1732 w 2215"/>
                <a:gd name="T79" fmla="*/ 179 h 1139"/>
                <a:gd name="T80" fmla="*/ 1588 w 2215"/>
                <a:gd name="T81" fmla="*/ 242 h 1139"/>
                <a:gd name="T82" fmla="*/ 1412 w 2215"/>
                <a:gd name="T83" fmla="*/ 391 h 1139"/>
                <a:gd name="T84" fmla="*/ 1211 w 2215"/>
                <a:gd name="T85" fmla="*/ 616 h 1139"/>
                <a:gd name="T86" fmla="*/ 1210 w 2215"/>
                <a:gd name="T87" fmla="*/ 638 h 1139"/>
                <a:gd name="T88" fmla="*/ 1292 w 2215"/>
                <a:gd name="T89" fmla="*/ 745 h 1139"/>
                <a:gd name="T90" fmla="*/ 1448 w 2215"/>
                <a:gd name="T91" fmla="*/ 899 h 1139"/>
                <a:gd name="T92" fmla="*/ 1650 w 2215"/>
                <a:gd name="T93" fmla="*/ 971 h 1139"/>
                <a:gd name="T94" fmla="*/ 1736 w 2215"/>
                <a:gd name="T95" fmla="*/ 964 h 1139"/>
                <a:gd name="T96" fmla="*/ 1788 w 2215"/>
                <a:gd name="T97" fmla="*/ 954 h 1139"/>
                <a:gd name="T98" fmla="*/ 1916 w 2215"/>
                <a:gd name="T99" fmla="*/ 882 h 1139"/>
                <a:gd name="T100" fmla="*/ 2062 w 2215"/>
                <a:gd name="T101" fmla="*/ 585 h 1139"/>
                <a:gd name="T102" fmla="*/ 2063 w 2215"/>
                <a:gd name="T103" fmla="*/ 459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5" h="1139">
                  <a:moveTo>
                    <a:pt x="9" y="526"/>
                  </a:moveTo>
                  <a:cubicBezTo>
                    <a:pt x="14" y="470"/>
                    <a:pt x="25" y="415"/>
                    <a:pt x="42" y="361"/>
                  </a:cubicBezTo>
                  <a:cubicBezTo>
                    <a:pt x="72" y="266"/>
                    <a:pt x="127" y="181"/>
                    <a:pt x="204" y="117"/>
                  </a:cubicBezTo>
                  <a:cubicBezTo>
                    <a:pt x="320" y="19"/>
                    <a:pt x="491" y="0"/>
                    <a:pt x="631" y="50"/>
                  </a:cubicBezTo>
                  <a:cubicBezTo>
                    <a:pt x="749" y="92"/>
                    <a:pt x="842" y="169"/>
                    <a:pt x="923" y="261"/>
                  </a:cubicBezTo>
                  <a:cubicBezTo>
                    <a:pt x="978" y="325"/>
                    <a:pt x="1029" y="393"/>
                    <a:pt x="1081" y="460"/>
                  </a:cubicBezTo>
                  <a:cubicBezTo>
                    <a:pt x="1089" y="470"/>
                    <a:pt x="1093" y="470"/>
                    <a:pt x="1101" y="461"/>
                  </a:cubicBezTo>
                  <a:cubicBezTo>
                    <a:pt x="1182" y="364"/>
                    <a:pt x="1264" y="268"/>
                    <a:pt x="1359" y="185"/>
                  </a:cubicBezTo>
                  <a:cubicBezTo>
                    <a:pt x="1417" y="136"/>
                    <a:pt x="1478" y="93"/>
                    <a:pt x="1548" y="62"/>
                  </a:cubicBezTo>
                  <a:cubicBezTo>
                    <a:pt x="1686" y="2"/>
                    <a:pt x="1843" y="23"/>
                    <a:pt x="1964" y="111"/>
                  </a:cubicBezTo>
                  <a:cubicBezTo>
                    <a:pt x="2055" y="177"/>
                    <a:pt x="2117" y="263"/>
                    <a:pt x="2154" y="367"/>
                  </a:cubicBezTo>
                  <a:cubicBezTo>
                    <a:pt x="2215" y="539"/>
                    <a:pt x="2200" y="732"/>
                    <a:pt x="2112" y="892"/>
                  </a:cubicBezTo>
                  <a:cubicBezTo>
                    <a:pt x="2042" y="1018"/>
                    <a:pt x="1925" y="1111"/>
                    <a:pt x="1779" y="1127"/>
                  </a:cubicBezTo>
                  <a:cubicBezTo>
                    <a:pt x="1660" y="1139"/>
                    <a:pt x="1539" y="1103"/>
                    <a:pt x="1440" y="1037"/>
                  </a:cubicBezTo>
                  <a:cubicBezTo>
                    <a:pt x="1358" y="981"/>
                    <a:pt x="1290" y="911"/>
                    <a:pt x="1228" y="834"/>
                  </a:cubicBezTo>
                  <a:cubicBezTo>
                    <a:pt x="1198" y="797"/>
                    <a:pt x="1170" y="759"/>
                    <a:pt x="1142" y="721"/>
                  </a:cubicBezTo>
                  <a:cubicBezTo>
                    <a:pt x="1134" y="711"/>
                    <a:pt x="1130" y="711"/>
                    <a:pt x="1122" y="721"/>
                  </a:cubicBezTo>
                  <a:cubicBezTo>
                    <a:pt x="1054" y="792"/>
                    <a:pt x="987" y="865"/>
                    <a:pt x="916" y="934"/>
                  </a:cubicBezTo>
                  <a:cubicBezTo>
                    <a:pt x="857" y="991"/>
                    <a:pt x="788" y="1038"/>
                    <a:pt x="714" y="1075"/>
                  </a:cubicBezTo>
                  <a:cubicBezTo>
                    <a:pt x="645" y="1109"/>
                    <a:pt x="569" y="1129"/>
                    <a:pt x="492" y="1130"/>
                  </a:cubicBezTo>
                  <a:cubicBezTo>
                    <a:pt x="414" y="1131"/>
                    <a:pt x="339" y="1104"/>
                    <a:pt x="271" y="1066"/>
                  </a:cubicBezTo>
                  <a:cubicBezTo>
                    <a:pt x="194" y="1024"/>
                    <a:pt x="136" y="961"/>
                    <a:pt x="90" y="886"/>
                  </a:cubicBezTo>
                  <a:cubicBezTo>
                    <a:pt x="24" y="777"/>
                    <a:pt x="0" y="651"/>
                    <a:pt x="9" y="526"/>
                  </a:cubicBezTo>
                  <a:close/>
                  <a:moveTo>
                    <a:pt x="1022" y="554"/>
                  </a:moveTo>
                  <a:cubicBezTo>
                    <a:pt x="1018" y="548"/>
                    <a:pt x="1015" y="543"/>
                    <a:pt x="1012" y="539"/>
                  </a:cubicBezTo>
                  <a:cubicBezTo>
                    <a:pt x="965" y="475"/>
                    <a:pt x="918" y="411"/>
                    <a:pt x="861" y="354"/>
                  </a:cubicBezTo>
                  <a:cubicBezTo>
                    <a:pt x="798" y="290"/>
                    <a:pt x="729" y="231"/>
                    <a:pt x="638" y="209"/>
                  </a:cubicBezTo>
                  <a:cubicBezTo>
                    <a:pt x="612" y="202"/>
                    <a:pt x="587" y="193"/>
                    <a:pt x="560" y="191"/>
                  </a:cubicBezTo>
                  <a:cubicBezTo>
                    <a:pt x="506" y="185"/>
                    <a:pt x="452" y="191"/>
                    <a:pt x="401" y="209"/>
                  </a:cubicBezTo>
                  <a:cubicBezTo>
                    <a:pt x="312" y="239"/>
                    <a:pt x="246" y="297"/>
                    <a:pt x="199" y="377"/>
                  </a:cubicBezTo>
                  <a:cubicBezTo>
                    <a:pt x="138" y="481"/>
                    <a:pt x="118" y="593"/>
                    <a:pt x="137" y="712"/>
                  </a:cubicBezTo>
                  <a:cubicBezTo>
                    <a:pt x="143" y="746"/>
                    <a:pt x="154" y="780"/>
                    <a:pt x="167" y="812"/>
                  </a:cubicBezTo>
                  <a:cubicBezTo>
                    <a:pt x="208" y="907"/>
                    <a:pt x="282" y="964"/>
                    <a:pt x="385" y="977"/>
                  </a:cubicBezTo>
                  <a:cubicBezTo>
                    <a:pt x="453" y="985"/>
                    <a:pt x="518" y="971"/>
                    <a:pt x="581" y="945"/>
                  </a:cubicBezTo>
                  <a:cubicBezTo>
                    <a:pt x="641" y="919"/>
                    <a:pt x="695" y="883"/>
                    <a:pt x="745" y="842"/>
                  </a:cubicBezTo>
                  <a:cubicBezTo>
                    <a:pt x="826" y="775"/>
                    <a:pt x="896" y="699"/>
                    <a:pt x="965" y="621"/>
                  </a:cubicBezTo>
                  <a:cubicBezTo>
                    <a:pt x="984" y="599"/>
                    <a:pt x="1002" y="576"/>
                    <a:pt x="1022" y="554"/>
                  </a:cubicBezTo>
                  <a:close/>
                  <a:moveTo>
                    <a:pt x="2063" y="459"/>
                  </a:moveTo>
                  <a:cubicBezTo>
                    <a:pt x="2058" y="414"/>
                    <a:pt x="2045" y="362"/>
                    <a:pt x="2020" y="313"/>
                  </a:cubicBezTo>
                  <a:cubicBezTo>
                    <a:pt x="1956" y="192"/>
                    <a:pt x="1853" y="153"/>
                    <a:pt x="1732" y="179"/>
                  </a:cubicBezTo>
                  <a:cubicBezTo>
                    <a:pt x="1680" y="190"/>
                    <a:pt x="1633" y="213"/>
                    <a:pt x="1588" y="242"/>
                  </a:cubicBezTo>
                  <a:cubicBezTo>
                    <a:pt x="1523" y="284"/>
                    <a:pt x="1464" y="335"/>
                    <a:pt x="1412" y="391"/>
                  </a:cubicBezTo>
                  <a:cubicBezTo>
                    <a:pt x="1344" y="465"/>
                    <a:pt x="1278" y="541"/>
                    <a:pt x="1211" y="616"/>
                  </a:cubicBezTo>
                  <a:cubicBezTo>
                    <a:pt x="1204" y="624"/>
                    <a:pt x="1204" y="630"/>
                    <a:pt x="1210" y="638"/>
                  </a:cubicBezTo>
                  <a:cubicBezTo>
                    <a:pt x="1238" y="673"/>
                    <a:pt x="1264" y="710"/>
                    <a:pt x="1292" y="745"/>
                  </a:cubicBezTo>
                  <a:cubicBezTo>
                    <a:pt x="1338" y="802"/>
                    <a:pt x="1388" y="856"/>
                    <a:pt x="1448" y="899"/>
                  </a:cubicBezTo>
                  <a:cubicBezTo>
                    <a:pt x="1509" y="942"/>
                    <a:pt x="1574" y="973"/>
                    <a:pt x="1650" y="971"/>
                  </a:cubicBezTo>
                  <a:cubicBezTo>
                    <a:pt x="1679" y="970"/>
                    <a:pt x="1707" y="977"/>
                    <a:pt x="1736" y="964"/>
                  </a:cubicBezTo>
                  <a:cubicBezTo>
                    <a:pt x="1752" y="957"/>
                    <a:pt x="1771" y="958"/>
                    <a:pt x="1788" y="954"/>
                  </a:cubicBezTo>
                  <a:cubicBezTo>
                    <a:pt x="1836" y="941"/>
                    <a:pt x="1879" y="915"/>
                    <a:pt x="1916" y="882"/>
                  </a:cubicBezTo>
                  <a:cubicBezTo>
                    <a:pt x="2005" y="803"/>
                    <a:pt x="2049" y="701"/>
                    <a:pt x="2062" y="585"/>
                  </a:cubicBezTo>
                  <a:cubicBezTo>
                    <a:pt x="2067" y="547"/>
                    <a:pt x="2063" y="507"/>
                    <a:pt x="2063" y="45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118" name="TextBox 135">
              <a:extLst>
                <a:ext uri="{FF2B5EF4-FFF2-40B4-BE49-F238E27FC236}">
                  <a16:creationId xmlns:a16="http://schemas.microsoft.com/office/drawing/2014/main" id="{17040A9A-AF75-9443-8234-B87297263F02}"/>
                </a:ext>
              </a:extLst>
            </p:cNvPr>
            <p:cNvSpPr txBox="1"/>
            <p:nvPr/>
          </p:nvSpPr>
          <p:spPr>
            <a:xfrm>
              <a:off x="10507120" y="5202962"/>
              <a:ext cx="1232450"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Mixed reality</a:t>
              </a:r>
            </a:p>
          </p:txBody>
        </p:sp>
        <p:sp>
          <p:nvSpPr>
            <p:cNvPr id="119" name="TextBox 142">
              <a:extLst>
                <a:ext uri="{FF2B5EF4-FFF2-40B4-BE49-F238E27FC236}">
                  <a16:creationId xmlns:a16="http://schemas.microsoft.com/office/drawing/2014/main" id="{8D14B843-1FA2-2D44-AB66-F749286D4659}"/>
                </a:ext>
              </a:extLst>
            </p:cNvPr>
            <p:cNvSpPr txBox="1"/>
            <p:nvPr/>
          </p:nvSpPr>
          <p:spPr>
            <a:xfrm>
              <a:off x="10507120" y="4286350"/>
              <a:ext cx="1126652"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PowerApps</a:t>
              </a:r>
            </a:p>
          </p:txBody>
        </p:sp>
        <p:sp>
          <p:nvSpPr>
            <p:cNvPr id="120" name="TextBox 144">
              <a:extLst>
                <a:ext uri="{FF2B5EF4-FFF2-40B4-BE49-F238E27FC236}">
                  <a16:creationId xmlns:a16="http://schemas.microsoft.com/office/drawing/2014/main" id="{8715A2AA-DC04-244D-A04D-DFFA877A085F}"/>
                </a:ext>
              </a:extLst>
            </p:cNvPr>
            <p:cNvSpPr txBox="1"/>
            <p:nvPr/>
          </p:nvSpPr>
          <p:spPr>
            <a:xfrm>
              <a:off x="10507120" y="4739456"/>
              <a:ext cx="674605"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Flow</a:t>
              </a:r>
            </a:p>
          </p:txBody>
        </p:sp>
        <p:sp>
          <p:nvSpPr>
            <p:cNvPr id="121" name="TextBox 146">
              <a:extLst>
                <a:ext uri="{FF2B5EF4-FFF2-40B4-BE49-F238E27FC236}">
                  <a16:creationId xmlns:a16="http://schemas.microsoft.com/office/drawing/2014/main" id="{5FAC2124-2903-1A4B-93A9-4B22F176B237}"/>
                </a:ext>
              </a:extLst>
            </p:cNvPr>
            <p:cNvSpPr txBox="1"/>
            <p:nvPr/>
          </p:nvSpPr>
          <p:spPr>
            <a:xfrm>
              <a:off x="10507120" y="3808639"/>
              <a:ext cx="1306188" cy="347210"/>
            </a:xfrm>
            <a:prstGeom prst="rect">
              <a:avLst/>
            </a:prstGeom>
          </p:spPr>
          <p:txBody>
            <a:bodyPr wrap="square" lIns="143407" tIns="89630" rIns="143407" bIns="89630" rtlCol="0" anchor="t">
              <a:spAutoFit/>
            </a:bodyPr>
            <a:lstStyle>
              <a:defPPr>
                <a:defRPr lang="en-US"/>
              </a:defPPr>
              <a:lvl1pPr marR="0" lvl="0" indent="0" defTabSz="896214" fontAlgn="auto">
                <a:lnSpc>
                  <a:spcPct val="90000"/>
                </a:lnSpc>
                <a:spcBef>
                  <a:spcPct val="0"/>
                </a:spcBef>
                <a:spcAft>
                  <a:spcPts val="588"/>
                </a:spcAft>
                <a:buClrTx/>
                <a:buSzTx/>
                <a:buFontTx/>
                <a:buNone/>
                <a:tabLst/>
                <a:defRPr sz="1400">
                  <a:solidFill>
                    <a:prstClr val="white"/>
                  </a:solidFill>
                  <a:latin typeface="Segoe UI"/>
                </a:defRPr>
              </a:lvl1pPr>
            </a:lstStyle>
            <a:p>
              <a:pPr marL="0" marR="0" lvl="0" indent="0" algn="l" defTabSz="896214" rtl="0" eaLnBrk="1" fontAlgn="auto" latinLnBrk="0" hangingPunct="1">
                <a:lnSpc>
                  <a:spcPct val="90000"/>
                </a:lnSpc>
                <a:spcBef>
                  <a:spcPct val="0"/>
                </a:spcBef>
                <a:spcAft>
                  <a:spcPts val="588"/>
                </a:spcAft>
                <a:buClrTx/>
                <a:buSzTx/>
                <a:buFontTx/>
                <a:buNone/>
                <a:tabLst/>
                <a:defRPr/>
              </a:pPr>
              <a:r>
                <a:rPr kumimoji="0" lang="en-US" sz="1200" b="0" i="0" u="none" strike="noStrike" kern="1200" cap="none" spc="0" normalizeH="0" baseline="0" noProof="0">
                  <a:ln>
                    <a:noFill/>
                  </a:ln>
                  <a:solidFill>
                    <a:schemeClr val="tx1"/>
                  </a:solidFill>
                  <a:effectLst/>
                  <a:uLnTx/>
                  <a:uFillTx/>
                  <a:latin typeface="Segoe UI"/>
                  <a:ea typeface="+mn-ea"/>
                  <a:cs typeface="+mn-cs"/>
                </a:rPr>
                <a:t>Dynamics 365</a:t>
              </a:r>
            </a:p>
          </p:txBody>
        </p:sp>
        <p:grpSp>
          <p:nvGrpSpPr>
            <p:cNvPr id="122" name="online" descr="online">
              <a:extLst>
                <a:ext uri="{FF2B5EF4-FFF2-40B4-BE49-F238E27FC236}">
                  <a16:creationId xmlns:a16="http://schemas.microsoft.com/office/drawing/2014/main" id="{2686AB5C-F193-7047-BAB1-3A96EFB31201}"/>
                </a:ext>
              </a:extLst>
            </p:cNvPr>
            <p:cNvGrpSpPr/>
            <p:nvPr/>
          </p:nvGrpSpPr>
          <p:grpSpPr>
            <a:xfrm>
              <a:off x="10239993" y="1955513"/>
              <a:ext cx="325199" cy="325199"/>
              <a:chOff x="4472102" y="5773612"/>
              <a:chExt cx="436448" cy="436448"/>
            </a:xfrm>
          </p:grpSpPr>
          <p:sp>
            <p:nvSpPr>
              <p:cNvPr id="167" name="Freeform: Shape 355">
                <a:extLst>
                  <a:ext uri="{FF2B5EF4-FFF2-40B4-BE49-F238E27FC236}">
                    <a16:creationId xmlns:a16="http://schemas.microsoft.com/office/drawing/2014/main" id="{5EC4C42F-F60B-C941-B906-4A022969F759}"/>
                  </a:ext>
                </a:extLst>
              </p:cNvPr>
              <p:cNvSpPr/>
              <p:nvPr/>
            </p:nvSpPr>
            <p:spPr>
              <a:xfrm>
                <a:off x="4720145" y="5989603"/>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8" name="Freeform: Shape 356">
                <a:extLst>
                  <a:ext uri="{FF2B5EF4-FFF2-40B4-BE49-F238E27FC236}">
                    <a16:creationId xmlns:a16="http://schemas.microsoft.com/office/drawing/2014/main" id="{4D57ABC8-D7B2-4643-9173-24B2F27E65F5}"/>
                  </a:ext>
                </a:extLst>
              </p:cNvPr>
              <p:cNvSpPr/>
              <p:nvPr/>
            </p:nvSpPr>
            <p:spPr>
              <a:xfrm>
                <a:off x="4720145" y="5823949"/>
                <a:ext cx="4499" cy="4499"/>
              </a:xfrm>
              <a:custGeom>
                <a:avLst/>
                <a:gdLst>
                  <a:gd name="connsiteX0" fmla="*/ 1566 w 4499"/>
                  <a:gd name="connsiteY0" fmla="*/ 1566 h 0"/>
                  <a:gd name="connsiteX1" fmla="*/ 5585 w 4499"/>
                  <a:gd name="connsiteY1" fmla="*/ 1566 h 0"/>
                </a:gdLst>
                <a:ahLst/>
                <a:cxnLst>
                  <a:cxn ang="0">
                    <a:pos x="connsiteX0" y="connsiteY0"/>
                  </a:cxn>
                  <a:cxn ang="0">
                    <a:pos x="connsiteX1" y="connsiteY1"/>
                  </a:cxn>
                </a:cxnLst>
                <a:rect l="l" t="t" r="r" b="b"/>
                <a:pathLst>
                  <a:path w="4499">
                    <a:moveTo>
                      <a:pt x="1566" y="1566"/>
                    </a:moveTo>
                    <a:lnTo>
                      <a:pt x="5585" y="1566"/>
                    </a:lnTo>
                  </a:path>
                </a:pathLst>
              </a:custGeom>
              <a:noFill/>
              <a:ln w="4419" cap="flat">
                <a:solidFill>
                  <a:srgbClr val="75757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9" name="Freeform: Shape 357">
                <a:extLst>
                  <a:ext uri="{FF2B5EF4-FFF2-40B4-BE49-F238E27FC236}">
                    <a16:creationId xmlns:a16="http://schemas.microsoft.com/office/drawing/2014/main" id="{F4C658AD-268B-8F43-AC81-96A587275FC3}"/>
                  </a:ext>
                </a:extLst>
              </p:cNvPr>
              <p:cNvSpPr/>
              <p:nvPr/>
            </p:nvSpPr>
            <p:spPr>
              <a:xfrm>
                <a:off x="4473724" y="5778339"/>
                <a:ext cx="427449" cy="427449"/>
              </a:xfrm>
              <a:custGeom>
                <a:avLst/>
                <a:gdLst>
                  <a:gd name="connsiteX0" fmla="*/ 215909 w 427449"/>
                  <a:gd name="connsiteY0" fmla="*/ 428976 h 427449"/>
                  <a:gd name="connsiteX1" fmla="*/ 430252 w 427449"/>
                  <a:gd name="connsiteY1" fmla="*/ 215233 h 427449"/>
                  <a:gd name="connsiteX2" fmla="*/ 215909 w 427449"/>
                  <a:gd name="connsiteY2" fmla="*/ 1566 h 427449"/>
                  <a:gd name="connsiteX3" fmla="*/ 1566 w 427449"/>
                  <a:gd name="connsiteY3" fmla="*/ 215233 h 427449"/>
                  <a:gd name="connsiteX4" fmla="*/ 215909 w 427449"/>
                  <a:gd name="connsiteY4" fmla="*/ 42897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449" h="427449">
                    <a:moveTo>
                      <a:pt x="215909" y="428976"/>
                    </a:moveTo>
                    <a:cubicBezTo>
                      <a:pt x="333927" y="428976"/>
                      <a:pt x="430252" y="332920"/>
                      <a:pt x="430252" y="215233"/>
                    </a:cubicBezTo>
                    <a:cubicBezTo>
                      <a:pt x="430252" y="97546"/>
                      <a:pt x="333851" y="1566"/>
                      <a:pt x="215909" y="1566"/>
                    </a:cubicBezTo>
                    <a:cubicBezTo>
                      <a:pt x="97891" y="1566"/>
                      <a:pt x="1566" y="97621"/>
                      <a:pt x="1566" y="215233"/>
                    </a:cubicBezTo>
                    <a:cubicBezTo>
                      <a:pt x="1566" y="332845"/>
                      <a:pt x="97891" y="428976"/>
                      <a:pt x="215909" y="428976"/>
                    </a:cubicBezTo>
                    <a:close/>
                  </a:path>
                </a:pathLst>
              </a:custGeom>
              <a:solidFill>
                <a:srgbClr val="0078D4"/>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0" name="Freeform: Shape 358">
                <a:extLst>
                  <a:ext uri="{FF2B5EF4-FFF2-40B4-BE49-F238E27FC236}">
                    <a16:creationId xmlns:a16="http://schemas.microsoft.com/office/drawing/2014/main" id="{38403248-51A5-B34A-AD1E-02BC3A5CA52C}"/>
                  </a:ext>
                </a:extLst>
              </p:cNvPr>
              <p:cNvSpPr/>
              <p:nvPr/>
            </p:nvSpPr>
            <p:spPr>
              <a:xfrm>
                <a:off x="4686399" y="5779112"/>
                <a:ext cx="4499" cy="427449"/>
              </a:xfrm>
              <a:custGeom>
                <a:avLst/>
                <a:gdLst>
                  <a:gd name="connsiteX0" fmla="*/ 5585 w 4499"/>
                  <a:gd name="connsiteY0" fmla="*/ 1566 h 427449"/>
                  <a:gd name="connsiteX1" fmla="*/ 1566 w 4499"/>
                  <a:gd name="connsiteY1" fmla="*/ 1566 h 427449"/>
                  <a:gd name="connsiteX2" fmla="*/ 1566 w 4499"/>
                  <a:gd name="connsiteY2" fmla="*/ 428220 h 427449"/>
                  <a:gd name="connsiteX3" fmla="*/ 5585 w 4499"/>
                  <a:gd name="connsiteY3" fmla="*/ 428220 h 427449"/>
                  <a:gd name="connsiteX4" fmla="*/ 5585 w 4499"/>
                  <a:gd name="connsiteY4" fmla="*/ 1566 h 42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 h="427449">
                    <a:moveTo>
                      <a:pt x="5585" y="1566"/>
                    </a:moveTo>
                    <a:lnTo>
                      <a:pt x="1566" y="1566"/>
                    </a:lnTo>
                    <a:lnTo>
                      <a:pt x="1566" y="428220"/>
                    </a:lnTo>
                    <a:lnTo>
                      <a:pt x="5585" y="428220"/>
                    </a:lnTo>
                    <a:lnTo>
                      <a:pt x="5585"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1" name="Freeform: Shape 359">
                <a:extLst>
                  <a:ext uri="{FF2B5EF4-FFF2-40B4-BE49-F238E27FC236}">
                    <a16:creationId xmlns:a16="http://schemas.microsoft.com/office/drawing/2014/main" id="{22C5869E-D684-3640-898A-2CD47415FB02}"/>
                  </a:ext>
                </a:extLst>
              </p:cNvPr>
              <p:cNvSpPr/>
              <p:nvPr/>
            </p:nvSpPr>
            <p:spPr>
              <a:xfrm>
                <a:off x="4472131" y="5888013"/>
                <a:ext cx="431949" cy="211475"/>
              </a:xfrm>
              <a:custGeom>
                <a:avLst/>
                <a:gdLst>
                  <a:gd name="connsiteX0" fmla="*/ 217502 w 431948"/>
                  <a:gd name="connsiteY0" fmla="*/ 211224 h 211474"/>
                  <a:gd name="connsiteX1" fmla="*/ 1566 w 431948"/>
                  <a:gd name="connsiteY1" fmla="*/ 106395 h 211474"/>
                  <a:gd name="connsiteX2" fmla="*/ 217502 w 431948"/>
                  <a:gd name="connsiteY2" fmla="*/ 1566 h 211474"/>
                  <a:gd name="connsiteX3" fmla="*/ 433438 w 431948"/>
                  <a:gd name="connsiteY3" fmla="*/ 106395 h 211474"/>
                  <a:gd name="connsiteX4" fmla="*/ 217502 w 431948"/>
                  <a:gd name="connsiteY4" fmla="*/ 211224 h 211474"/>
                  <a:gd name="connsiteX5" fmla="*/ 217502 w 431948"/>
                  <a:gd name="connsiteY5" fmla="*/ 4742 h 211474"/>
                  <a:gd name="connsiteX6" fmla="*/ 5585 w 431948"/>
                  <a:gd name="connsiteY6" fmla="*/ 105563 h 211474"/>
                  <a:gd name="connsiteX7" fmla="*/ 217502 w 431948"/>
                  <a:gd name="connsiteY7" fmla="*/ 206384 h 211474"/>
                  <a:gd name="connsiteX8" fmla="*/ 429418 w 431948"/>
                  <a:gd name="connsiteY8" fmla="*/ 105563 h 211474"/>
                  <a:gd name="connsiteX9" fmla="*/ 217502 w 431948"/>
                  <a:gd name="connsiteY9" fmla="*/ 4742 h 2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948" h="211474">
                    <a:moveTo>
                      <a:pt x="217502" y="211224"/>
                    </a:moveTo>
                    <a:cubicBezTo>
                      <a:pt x="98650" y="211224"/>
                      <a:pt x="1566" y="164029"/>
                      <a:pt x="1566" y="106395"/>
                    </a:cubicBezTo>
                    <a:cubicBezTo>
                      <a:pt x="1566" y="48762"/>
                      <a:pt x="98650" y="1566"/>
                      <a:pt x="217502" y="1566"/>
                    </a:cubicBezTo>
                    <a:cubicBezTo>
                      <a:pt x="336354" y="1566"/>
                      <a:pt x="433438" y="48762"/>
                      <a:pt x="433438" y="106395"/>
                    </a:cubicBezTo>
                    <a:cubicBezTo>
                      <a:pt x="433362" y="164029"/>
                      <a:pt x="336278" y="211224"/>
                      <a:pt x="217502" y="211224"/>
                    </a:cubicBezTo>
                    <a:close/>
                    <a:moveTo>
                      <a:pt x="217502" y="4742"/>
                    </a:moveTo>
                    <a:cubicBezTo>
                      <a:pt x="100318" y="4742"/>
                      <a:pt x="5585" y="50350"/>
                      <a:pt x="5585" y="105563"/>
                    </a:cubicBezTo>
                    <a:cubicBezTo>
                      <a:pt x="5585" y="160776"/>
                      <a:pt x="100318" y="206384"/>
                      <a:pt x="217502" y="206384"/>
                    </a:cubicBezTo>
                    <a:cubicBezTo>
                      <a:pt x="334685" y="206384"/>
                      <a:pt x="429418" y="160776"/>
                      <a:pt x="429418" y="105563"/>
                    </a:cubicBezTo>
                    <a:cubicBezTo>
                      <a:pt x="429342" y="50350"/>
                      <a:pt x="334685" y="4742"/>
                      <a:pt x="217502"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2" name="Freeform: Shape 360">
                <a:extLst>
                  <a:ext uri="{FF2B5EF4-FFF2-40B4-BE49-F238E27FC236}">
                    <a16:creationId xmlns:a16="http://schemas.microsoft.com/office/drawing/2014/main" id="{480167ED-1BFF-E449-838A-9B3D45E618C5}"/>
                  </a:ext>
                </a:extLst>
              </p:cNvPr>
              <p:cNvSpPr/>
              <p:nvPr/>
            </p:nvSpPr>
            <p:spPr>
              <a:xfrm>
                <a:off x="4582938" y="5777513"/>
                <a:ext cx="211475" cy="431949"/>
              </a:xfrm>
              <a:custGeom>
                <a:avLst/>
                <a:gdLst>
                  <a:gd name="connsiteX0" fmla="*/ 106689 w 211474"/>
                  <a:gd name="connsiteY0" fmla="*/ 432228 h 431948"/>
                  <a:gd name="connsiteX1" fmla="*/ 1566 w 211474"/>
                  <a:gd name="connsiteY1" fmla="*/ 216897 h 431948"/>
                  <a:gd name="connsiteX2" fmla="*/ 106689 w 211474"/>
                  <a:gd name="connsiteY2" fmla="*/ 1566 h 431948"/>
                  <a:gd name="connsiteX3" fmla="*/ 211813 w 211474"/>
                  <a:gd name="connsiteY3" fmla="*/ 216897 h 431948"/>
                  <a:gd name="connsiteX4" fmla="*/ 106689 w 211474"/>
                  <a:gd name="connsiteY4" fmla="*/ 432228 h 431948"/>
                  <a:gd name="connsiteX5" fmla="*/ 106689 w 211474"/>
                  <a:gd name="connsiteY5" fmla="*/ 4742 h 431948"/>
                  <a:gd name="connsiteX6" fmla="*/ 5585 w 211474"/>
                  <a:gd name="connsiteY6" fmla="*/ 216065 h 431948"/>
                  <a:gd name="connsiteX7" fmla="*/ 106689 w 211474"/>
                  <a:gd name="connsiteY7" fmla="*/ 427387 h 431948"/>
                  <a:gd name="connsiteX8" fmla="*/ 207793 w 211474"/>
                  <a:gd name="connsiteY8" fmla="*/ 216065 h 431948"/>
                  <a:gd name="connsiteX9" fmla="*/ 106689 w 211474"/>
                  <a:gd name="connsiteY9" fmla="*/ 4742 h 4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74" h="431948">
                    <a:moveTo>
                      <a:pt x="106689" y="432228"/>
                    </a:moveTo>
                    <a:cubicBezTo>
                      <a:pt x="48894" y="432228"/>
                      <a:pt x="1566" y="335416"/>
                      <a:pt x="1566" y="216897"/>
                    </a:cubicBezTo>
                    <a:cubicBezTo>
                      <a:pt x="1566" y="98378"/>
                      <a:pt x="48894" y="1566"/>
                      <a:pt x="106689" y="1566"/>
                    </a:cubicBezTo>
                    <a:cubicBezTo>
                      <a:pt x="164484" y="1566"/>
                      <a:pt x="211813" y="98453"/>
                      <a:pt x="211813" y="216897"/>
                    </a:cubicBezTo>
                    <a:cubicBezTo>
                      <a:pt x="211813" y="335341"/>
                      <a:pt x="164484" y="432228"/>
                      <a:pt x="106689" y="432228"/>
                    </a:cubicBezTo>
                    <a:close/>
                    <a:moveTo>
                      <a:pt x="106689" y="4742"/>
                    </a:moveTo>
                    <a:cubicBezTo>
                      <a:pt x="50486" y="4742"/>
                      <a:pt x="5585" y="99210"/>
                      <a:pt x="5585" y="216065"/>
                    </a:cubicBezTo>
                    <a:cubicBezTo>
                      <a:pt x="5585" y="332920"/>
                      <a:pt x="51321" y="427387"/>
                      <a:pt x="106689" y="427387"/>
                    </a:cubicBezTo>
                    <a:cubicBezTo>
                      <a:pt x="162057" y="427387"/>
                      <a:pt x="207793" y="332920"/>
                      <a:pt x="207793" y="216065"/>
                    </a:cubicBezTo>
                    <a:cubicBezTo>
                      <a:pt x="207793" y="99210"/>
                      <a:pt x="162816" y="4742"/>
                      <a:pt x="106689" y="4742"/>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3" name="Freeform: Shape 361">
                <a:extLst>
                  <a:ext uri="{FF2B5EF4-FFF2-40B4-BE49-F238E27FC236}">
                    <a16:creationId xmlns:a16="http://schemas.microsoft.com/office/drawing/2014/main" id="{33E22CE1-F60E-F04F-80BB-8ED5052A1C57}"/>
                  </a:ext>
                </a:extLst>
              </p:cNvPr>
              <p:cNvSpPr/>
              <p:nvPr/>
            </p:nvSpPr>
            <p:spPr>
              <a:xfrm>
                <a:off x="4474548" y="5990429"/>
                <a:ext cx="427449" cy="4499"/>
              </a:xfrm>
              <a:custGeom>
                <a:avLst/>
                <a:gdLst>
                  <a:gd name="connsiteX0" fmla="*/ 429343 w 427449"/>
                  <a:gd name="connsiteY0" fmla="*/ 1566 h 4499"/>
                  <a:gd name="connsiteX1" fmla="*/ 1566 w 427449"/>
                  <a:gd name="connsiteY1" fmla="*/ 1566 h 4499"/>
                  <a:gd name="connsiteX2" fmla="*/ 1566 w 427449"/>
                  <a:gd name="connsiteY2" fmla="*/ 5574 h 4499"/>
                  <a:gd name="connsiteX3" fmla="*/ 429418 w 427449"/>
                  <a:gd name="connsiteY3" fmla="*/ 5574 h 4499"/>
                  <a:gd name="connsiteX4" fmla="*/ 429418 w 427449"/>
                  <a:gd name="connsiteY4" fmla="*/ 1566 h 4499"/>
                  <a:gd name="connsiteX5" fmla="*/ 429343 w 427449"/>
                  <a:gd name="connsiteY5" fmla="*/ 1566 h 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49" h="4499">
                    <a:moveTo>
                      <a:pt x="429343" y="1566"/>
                    </a:moveTo>
                    <a:lnTo>
                      <a:pt x="1566" y="1566"/>
                    </a:lnTo>
                    <a:lnTo>
                      <a:pt x="1566" y="5574"/>
                    </a:lnTo>
                    <a:lnTo>
                      <a:pt x="429418" y="5574"/>
                    </a:lnTo>
                    <a:lnTo>
                      <a:pt x="429418" y="1566"/>
                    </a:lnTo>
                    <a:lnTo>
                      <a:pt x="429343" y="1566"/>
                    </a:ln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4" name="Freeform: Shape 362">
                <a:extLst>
                  <a:ext uri="{FF2B5EF4-FFF2-40B4-BE49-F238E27FC236}">
                    <a16:creationId xmlns:a16="http://schemas.microsoft.com/office/drawing/2014/main" id="{CB49CC61-FC0F-334E-A68D-D759D1D36C9E}"/>
                  </a:ext>
                </a:extLst>
              </p:cNvPr>
              <p:cNvSpPr/>
              <p:nvPr/>
            </p:nvSpPr>
            <p:spPr>
              <a:xfrm>
                <a:off x="4668794" y="6076041"/>
                <a:ext cx="40495" cy="40495"/>
              </a:xfrm>
              <a:custGeom>
                <a:avLst/>
                <a:gdLst>
                  <a:gd name="connsiteX0" fmla="*/ 20830 w 40495"/>
                  <a:gd name="connsiteY0" fmla="*/ 39988 h 40495"/>
                  <a:gd name="connsiteX1" fmla="*/ 40096 w 40495"/>
                  <a:gd name="connsiteY1" fmla="*/ 20777 h 40495"/>
                  <a:gd name="connsiteX2" fmla="*/ 20830 w 40495"/>
                  <a:gd name="connsiteY2" fmla="*/ 1566 h 40495"/>
                  <a:gd name="connsiteX3" fmla="*/ 1566 w 40495"/>
                  <a:gd name="connsiteY3" fmla="*/ 20777 h 40495"/>
                  <a:gd name="connsiteX4" fmla="*/ 20830 w 40495"/>
                  <a:gd name="connsiteY4" fmla="*/ 39988 h 4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5" h="40495">
                    <a:moveTo>
                      <a:pt x="20830" y="39988"/>
                    </a:moveTo>
                    <a:cubicBezTo>
                      <a:pt x="31298" y="39988"/>
                      <a:pt x="40096" y="31214"/>
                      <a:pt x="40096" y="20777"/>
                    </a:cubicBezTo>
                    <a:cubicBezTo>
                      <a:pt x="40096" y="10339"/>
                      <a:pt x="31298" y="1566"/>
                      <a:pt x="20830" y="1566"/>
                    </a:cubicBezTo>
                    <a:cubicBezTo>
                      <a:pt x="10364" y="1566"/>
                      <a:pt x="1566" y="10339"/>
                      <a:pt x="1566" y="20777"/>
                    </a:cubicBezTo>
                    <a:cubicBezTo>
                      <a:pt x="1566" y="31214"/>
                      <a:pt x="10364" y="39988"/>
                      <a:pt x="20830" y="39988"/>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5" name="Freeform: Shape 363">
                <a:extLst>
                  <a:ext uri="{FF2B5EF4-FFF2-40B4-BE49-F238E27FC236}">
                    <a16:creationId xmlns:a16="http://schemas.microsoft.com/office/drawing/2014/main" id="{9F4159BD-AA16-5A4C-ADA8-01439C5F494B}"/>
                  </a:ext>
                </a:extLst>
              </p:cNvPr>
              <p:cNvSpPr/>
              <p:nvPr/>
            </p:nvSpPr>
            <p:spPr>
              <a:xfrm>
                <a:off x="4568457" y="5975981"/>
                <a:ext cx="31496" cy="31496"/>
              </a:xfrm>
              <a:custGeom>
                <a:avLst/>
                <a:gdLst>
                  <a:gd name="connsiteX0" fmla="*/ 17645 w 31496"/>
                  <a:gd name="connsiteY0" fmla="*/ 33635 h 31496"/>
                  <a:gd name="connsiteX1" fmla="*/ 33725 w 31496"/>
                  <a:gd name="connsiteY1" fmla="*/ 17600 h 31496"/>
                  <a:gd name="connsiteX2" fmla="*/ 17645 w 31496"/>
                  <a:gd name="connsiteY2" fmla="*/ 1566 h 31496"/>
                  <a:gd name="connsiteX3" fmla="*/ 1566 w 31496"/>
                  <a:gd name="connsiteY3" fmla="*/ 17600 h 31496"/>
                  <a:gd name="connsiteX4" fmla="*/ 17645 w 31496"/>
                  <a:gd name="connsiteY4" fmla="*/ 33635 h 3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 h="31496">
                    <a:moveTo>
                      <a:pt x="17645" y="33635"/>
                    </a:moveTo>
                    <a:cubicBezTo>
                      <a:pt x="26444" y="33635"/>
                      <a:pt x="33725" y="26449"/>
                      <a:pt x="33725" y="17600"/>
                    </a:cubicBezTo>
                    <a:cubicBezTo>
                      <a:pt x="33725" y="8826"/>
                      <a:pt x="26519" y="1566"/>
                      <a:pt x="17645" y="1566"/>
                    </a:cubicBezTo>
                    <a:cubicBezTo>
                      <a:pt x="8847" y="1566"/>
                      <a:pt x="1566" y="8751"/>
                      <a:pt x="1566" y="17600"/>
                    </a:cubicBezTo>
                    <a:cubicBezTo>
                      <a:pt x="1566" y="26449"/>
                      <a:pt x="8771" y="33635"/>
                      <a:pt x="17645" y="3363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6" name="Freeform: Shape 364">
                <a:extLst>
                  <a:ext uri="{FF2B5EF4-FFF2-40B4-BE49-F238E27FC236}">
                    <a16:creationId xmlns:a16="http://schemas.microsoft.com/office/drawing/2014/main" id="{052948A4-6E78-8D4A-A586-285E1062A5A6}"/>
                  </a:ext>
                </a:extLst>
              </p:cNvPr>
              <p:cNvSpPr/>
              <p:nvPr/>
            </p:nvSpPr>
            <p:spPr>
              <a:xfrm>
                <a:off x="4666676"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rgbClr val="50E6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7" name="Freeform: Shape 365">
                <a:extLst>
                  <a:ext uri="{FF2B5EF4-FFF2-40B4-BE49-F238E27FC236}">
                    <a16:creationId xmlns:a16="http://schemas.microsoft.com/office/drawing/2014/main" id="{14B695A7-C8D5-8547-BE35-46E1A6AA4FEE}"/>
                  </a:ext>
                </a:extLst>
              </p:cNvPr>
              <p:cNvSpPr/>
              <p:nvPr/>
            </p:nvSpPr>
            <p:spPr>
              <a:xfrm>
                <a:off x="4666676" y="5866922"/>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3" y="45434"/>
                      <a:pt x="45557" y="35677"/>
                      <a:pt x="45557" y="23500"/>
                    </a:cubicBezTo>
                    <a:cubicBezTo>
                      <a:pt x="45557" y="11323"/>
                      <a:pt x="35773" y="1566"/>
                      <a:pt x="23561" y="1566"/>
                    </a:cubicBezTo>
                    <a:cubicBezTo>
                      <a:pt x="11350" y="1566"/>
                      <a:pt x="1566" y="11323"/>
                      <a:pt x="1566" y="23500"/>
                    </a:cubicBezTo>
                    <a:cubicBezTo>
                      <a:pt x="1566" y="35677"/>
                      <a:pt x="11350" y="45434"/>
                      <a:pt x="23561" y="45434"/>
                    </a:cubicBezTo>
                    <a:close/>
                  </a:path>
                </a:pathLst>
              </a:custGeom>
              <a:solidFill>
                <a:srgbClr val="50E6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8" name="Freeform: Shape 366">
                <a:extLst>
                  <a:ext uri="{FF2B5EF4-FFF2-40B4-BE49-F238E27FC236}">
                    <a16:creationId xmlns:a16="http://schemas.microsoft.com/office/drawing/2014/main" id="{21F81EBE-F2F1-C34B-ACBA-CA606B9EBC19}"/>
                  </a:ext>
                </a:extLst>
              </p:cNvPr>
              <p:cNvSpPr/>
              <p:nvPr/>
            </p:nvSpPr>
            <p:spPr>
              <a:xfrm>
                <a:off x="4768688" y="5969777"/>
                <a:ext cx="44995" cy="44995"/>
              </a:xfrm>
              <a:custGeom>
                <a:avLst/>
                <a:gdLst>
                  <a:gd name="connsiteX0" fmla="*/ 23561 w 44994"/>
                  <a:gd name="connsiteY0" fmla="*/ 45434 h 44994"/>
                  <a:gd name="connsiteX1" fmla="*/ 45557 w 44994"/>
                  <a:gd name="connsiteY1" fmla="*/ 23500 h 44994"/>
                  <a:gd name="connsiteX2" fmla="*/ 23561 w 44994"/>
                  <a:gd name="connsiteY2" fmla="*/ 1566 h 44994"/>
                  <a:gd name="connsiteX3" fmla="*/ 1566 w 44994"/>
                  <a:gd name="connsiteY3" fmla="*/ 23500 h 44994"/>
                  <a:gd name="connsiteX4" fmla="*/ 23561 w 44994"/>
                  <a:gd name="connsiteY4" fmla="*/ 45434 h 4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94" h="44994">
                    <a:moveTo>
                      <a:pt x="23561" y="45434"/>
                    </a:moveTo>
                    <a:cubicBezTo>
                      <a:pt x="35772" y="45434"/>
                      <a:pt x="45557" y="35677"/>
                      <a:pt x="45557" y="23500"/>
                    </a:cubicBezTo>
                    <a:cubicBezTo>
                      <a:pt x="45557" y="11323"/>
                      <a:pt x="35772" y="1566"/>
                      <a:pt x="23561" y="1566"/>
                    </a:cubicBezTo>
                    <a:cubicBezTo>
                      <a:pt x="11350" y="1566"/>
                      <a:pt x="1566" y="11323"/>
                      <a:pt x="1566" y="23500"/>
                    </a:cubicBezTo>
                    <a:cubicBezTo>
                      <a:pt x="1566" y="35677"/>
                      <a:pt x="11350" y="45434"/>
                      <a:pt x="23561" y="45434"/>
                    </a:cubicBezTo>
                    <a:close/>
                  </a:path>
                </a:pathLst>
              </a:custGeom>
              <a:solidFill>
                <a:srgbClr val="50E6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9" name="Freeform: Shape 367">
                <a:extLst>
                  <a:ext uri="{FF2B5EF4-FFF2-40B4-BE49-F238E27FC236}">
                    <a16:creationId xmlns:a16="http://schemas.microsoft.com/office/drawing/2014/main" id="{222A2A62-5783-8F49-AAD2-44A123895C86}"/>
                  </a:ext>
                </a:extLst>
              </p:cNvPr>
              <p:cNvSpPr/>
              <p:nvPr/>
            </p:nvSpPr>
            <p:spPr>
              <a:xfrm>
                <a:off x="4767470" y="607150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037"/>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0" name="Freeform: Shape 368">
                <a:extLst>
                  <a:ext uri="{FF2B5EF4-FFF2-40B4-BE49-F238E27FC236}">
                    <a16:creationId xmlns:a16="http://schemas.microsoft.com/office/drawing/2014/main" id="{82EC874F-6528-8540-A750-70E003897864}"/>
                  </a:ext>
                </a:extLst>
              </p:cNvPr>
              <p:cNvSpPr/>
              <p:nvPr/>
            </p:nvSpPr>
            <p:spPr>
              <a:xfrm>
                <a:off x="4585211" y="607150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037"/>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1" name="Freeform: Shape 369">
                <a:extLst>
                  <a:ext uri="{FF2B5EF4-FFF2-40B4-BE49-F238E27FC236}">
                    <a16:creationId xmlns:a16="http://schemas.microsoft.com/office/drawing/2014/main" id="{A707E6A9-D4C1-6E4C-BC17-8D672C8F5523}"/>
                  </a:ext>
                </a:extLst>
              </p:cNvPr>
              <p:cNvSpPr/>
              <p:nvPr/>
            </p:nvSpPr>
            <p:spPr>
              <a:xfrm>
                <a:off x="4767470" y="5888997"/>
                <a:ext cx="22497" cy="22497"/>
              </a:xfrm>
              <a:custGeom>
                <a:avLst/>
                <a:gdLst>
                  <a:gd name="connsiteX0" fmla="*/ 12866 w 22497"/>
                  <a:gd name="connsiteY0" fmla="*/ 24105 h 22497"/>
                  <a:gd name="connsiteX1" fmla="*/ 24168 w 22497"/>
                  <a:gd name="connsiteY1" fmla="*/ 12835 h 22497"/>
                  <a:gd name="connsiteX2" fmla="*/ 12866 w 22497"/>
                  <a:gd name="connsiteY2" fmla="*/ 1566 h 22497"/>
                  <a:gd name="connsiteX3" fmla="*/ 1566 w 22497"/>
                  <a:gd name="connsiteY3" fmla="*/ 12835 h 22497"/>
                  <a:gd name="connsiteX4" fmla="*/ 12866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6" y="24105"/>
                    </a:moveTo>
                    <a:cubicBezTo>
                      <a:pt x="19086" y="24105"/>
                      <a:pt x="24168" y="19037"/>
                      <a:pt x="24168" y="12835"/>
                    </a:cubicBezTo>
                    <a:cubicBezTo>
                      <a:pt x="24168" y="6633"/>
                      <a:pt x="19086" y="1566"/>
                      <a:pt x="12866" y="1566"/>
                    </a:cubicBezTo>
                    <a:cubicBezTo>
                      <a:pt x="6647" y="1566"/>
                      <a:pt x="1566" y="6633"/>
                      <a:pt x="1566" y="12835"/>
                    </a:cubicBezTo>
                    <a:cubicBezTo>
                      <a:pt x="1566" y="19113"/>
                      <a:pt x="6647" y="24105"/>
                      <a:pt x="12866"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2" name="Freeform: Shape 370">
                <a:extLst>
                  <a:ext uri="{FF2B5EF4-FFF2-40B4-BE49-F238E27FC236}">
                    <a16:creationId xmlns:a16="http://schemas.microsoft.com/office/drawing/2014/main" id="{4CCB0E58-5071-7C4E-9A4F-D1C5B1630C2F}"/>
                  </a:ext>
                </a:extLst>
              </p:cNvPr>
              <p:cNvSpPr/>
              <p:nvPr/>
            </p:nvSpPr>
            <p:spPr>
              <a:xfrm>
                <a:off x="4585211" y="5888997"/>
                <a:ext cx="22497" cy="22497"/>
              </a:xfrm>
              <a:custGeom>
                <a:avLst/>
                <a:gdLst>
                  <a:gd name="connsiteX0" fmla="*/ 12867 w 22497"/>
                  <a:gd name="connsiteY0" fmla="*/ 24105 h 22497"/>
                  <a:gd name="connsiteX1" fmla="*/ 24168 w 22497"/>
                  <a:gd name="connsiteY1" fmla="*/ 12835 h 22497"/>
                  <a:gd name="connsiteX2" fmla="*/ 12867 w 22497"/>
                  <a:gd name="connsiteY2" fmla="*/ 1566 h 22497"/>
                  <a:gd name="connsiteX3" fmla="*/ 1566 w 22497"/>
                  <a:gd name="connsiteY3" fmla="*/ 12835 h 22497"/>
                  <a:gd name="connsiteX4" fmla="*/ 12867 w 22497"/>
                  <a:gd name="connsiteY4" fmla="*/ 24105 h 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7" h="22497">
                    <a:moveTo>
                      <a:pt x="12867" y="24105"/>
                    </a:moveTo>
                    <a:cubicBezTo>
                      <a:pt x="19086" y="24105"/>
                      <a:pt x="24168" y="19037"/>
                      <a:pt x="24168" y="12835"/>
                    </a:cubicBezTo>
                    <a:cubicBezTo>
                      <a:pt x="24168" y="6633"/>
                      <a:pt x="19086" y="1566"/>
                      <a:pt x="12867" y="1566"/>
                    </a:cubicBezTo>
                    <a:cubicBezTo>
                      <a:pt x="6647" y="1566"/>
                      <a:pt x="1566" y="6633"/>
                      <a:pt x="1566" y="12835"/>
                    </a:cubicBezTo>
                    <a:cubicBezTo>
                      <a:pt x="1566" y="19113"/>
                      <a:pt x="6647" y="24105"/>
                      <a:pt x="12867" y="24105"/>
                    </a:cubicBezTo>
                    <a:close/>
                  </a:path>
                </a:pathLst>
              </a:custGeom>
              <a:solidFill>
                <a:srgbClr val="FFFFFF"/>
              </a:solidFill>
              <a:ln w="441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123" name="phone" descr="phone">
              <a:extLst>
                <a:ext uri="{FF2B5EF4-FFF2-40B4-BE49-F238E27FC236}">
                  <a16:creationId xmlns:a16="http://schemas.microsoft.com/office/drawing/2014/main" id="{F5201602-BF59-B249-8F2E-B310E0D21D09}"/>
                </a:ext>
              </a:extLst>
            </p:cNvPr>
            <p:cNvGrpSpPr/>
            <p:nvPr/>
          </p:nvGrpSpPr>
          <p:grpSpPr>
            <a:xfrm>
              <a:off x="10320844" y="2920357"/>
              <a:ext cx="163496" cy="277360"/>
              <a:chOff x="7648576" y="1841501"/>
              <a:chExt cx="177800" cy="301625"/>
            </a:xfrm>
          </p:grpSpPr>
          <p:sp>
            <p:nvSpPr>
              <p:cNvPr id="163" name="Freeform 48">
                <a:extLst>
                  <a:ext uri="{FF2B5EF4-FFF2-40B4-BE49-F238E27FC236}">
                    <a16:creationId xmlns:a16="http://schemas.microsoft.com/office/drawing/2014/main" id="{C4B13574-7B54-C74E-8DE6-23D29CBF0B1F}"/>
                  </a:ext>
                </a:extLst>
              </p:cNvPr>
              <p:cNvSpPr>
                <a:spLocks/>
              </p:cNvSpPr>
              <p:nvPr/>
            </p:nvSpPr>
            <p:spPr bwMode="auto">
              <a:xfrm>
                <a:off x="7648576" y="2051051"/>
                <a:ext cx="177800" cy="92075"/>
              </a:xfrm>
              <a:custGeom>
                <a:avLst/>
                <a:gdLst>
                  <a:gd name="T0" fmla="*/ 53 w 106"/>
                  <a:gd name="T1" fmla="*/ 0 h 54"/>
                  <a:gd name="T2" fmla="*/ 0 w 106"/>
                  <a:gd name="T3" fmla="*/ 16 h 54"/>
                  <a:gd name="T4" fmla="*/ 0 w 106"/>
                  <a:gd name="T5" fmla="*/ 44 h 54"/>
                  <a:gd name="T6" fmla="*/ 9 w 106"/>
                  <a:gd name="T7" fmla="*/ 54 h 54"/>
                  <a:gd name="T8" fmla="*/ 96 w 106"/>
                  <a:gd name="T9" fmla="*/ 54 h 54"/>
                  <a:gd name="T10" fmla="*/ 106 w 106"/>
                  <a:gd name="T11" fmla="*/ 44 h 54"/>
                  <a:gd name="T12" fmla="*/ 106 w 106"/>
                  <a:gd name="T13" fmla="*/ 16 h 54"/>
                  <a:gd name="T14" fmla="*/ 53 w 10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54">
                    <a:moveTo>
                      <a:pt x="53" y="0"/>
                    </a:moveTo>
                    <a:cubicBezTo>
                      <a:pt x="0" y="16"/>
                      <a:pt x="0" y="16"/>
                      <a:pt x="0" y="16"/>
                    </a:cubicBezTo>
                    <a:cubicBezTo>
                      <a:pt x="0" y="44"/>
                      <a:pt x="0" y="44"/>
                      <a:pt x="0" y="44"/>
                    </a:cubicBezTo>
                    <a:cubicBezTo>
                      <a:pt x="0" y="49"/>
                      <a:pt x="4" y="54"/>
                      <a:pt x="9" y="54"/>
                    </a:cubicBezTo>
                    <a:cubicBezTo>
                      <a:pt x="96" y="54"/>
                      <a:pt x="96" y="54"/>
                      <a:pt x="96" y="54"/>
                    </a:cubicBezTo>
                    <a:cubicBezTo>
                      <a:pt x="102" y="54"/>
                      <a:pt x="106" y="49"/>
                      <a:pt x="106" y="44"/>
                    </a:cubicBezTo>
                    <a:cubicBezTo>
                      <a:pt x="106" y="16"/>
                      <a:pt x="106" y="16"/>
                      <a:pt x="106" y="16"/>
                    </a:cubicBezTo>
                    <a:lnTo>
                      <a:pt x="53" y="0"/>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164" name="Rectangle 373">
                <a:extLst>
                  <a:ext uri="{FF2B5EF4-FFF2-40B4-BE49-F238E27FC236}">
                    <a16:creationId xmlns:a16="http://schemas.microsoft.com/office/drawing/2014/main" id="{A69D3A20-AC12-DD46-8874-758D07034D1D}"/>
                  </a:ext>
                </a:extLst>
              </p:cNvPr>
              <p:cNvSpPr>
                <a:spLocks noChangeArrowheads="1"/>
              </p:cNvSpPr>
              <p:nvPr/>
            </p:nvSpPr>
            <p:spPr bwMode="auto">
              <a:xfrm>
                <a:off x="7721601" y="2100264"/>
                <a:ext cx="33338" cy="19050"/>
              </a:xfrm>
              <a:prstGeom prst="rect">
                <a:avLst/>
              </a:prstGeom>
              <a:solidFill>
                <a:srgbClr val="4FE4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165" name="Freeform 50">
                <a:extLst>
                  <a:ext uri="{FF2B5EF4-FFF2-40B4-BE49-F238E27FC236}">
                    <a16:creationId xmlns:a16="http://schemas.microsoft.com/office/drawing/2014/main" id="{7A512818-2BEB-3944-93E1-61ABDC441329}"/>
                  </a:ext>
                </a:extLst>
              </p:cNvPr>
              <p:cNvSpPr>
                <a:spLocks/>
              </p:cNvSpPr>
              <p:nvPr/>
            </p:nvSpPr>
            <p:spPr bwMode="auto">
              <a:xfrm>
                <a:off x="7648576" y="1841501"/>
                <a:ext cx="177800" cy="236538"/>
              </a:xfrm>
              <a:custGeom>
                <a:avLst/>
                <a:gdLst>
                  <a:gd name="T0" fmla="*/ 96 w 106"/>
                  <a:gd name="T1" fmla="*/ 0 h 141"/>
                  <a:gd name="T2" fmla="*/ 9 w 106"/>
                  <a:gd name="T3" fmla="*/ 0 h 141"/>
                  <a:gd name="T4" fmla="*/ 0 w 106"/>
                  <a:gd name="T5" fmla="*/ 9 h 141"/>
                  <a:gd name="T6" fmla="*/ 0 w 106"/>
                  <a:gd name="T7" fmla="*/ 140 h 141"/>
                  <a:gd name="T8" fmla="*/ 106 w 106"/>
                  <a:gd name="T9" fmla="*/ 141 h 141"/>
                  <a:gd name="T10" fmla="*/ 106 w 106"/>
                  <a:gd name="T11" fmla="*/ 9 h 141"/>
                  <a:gd name="T12" fmla="*/ 96 w 106"/>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06" h="141">
                    <a:moveTo>
                      <a:pt x="96" y="0"/>
                    </a:moveTo>
                    <a:cubicBezTo>
                      <a:pt x="9" y="0"/>
                      <a:pt x="9" y="0"/>
                      <a:pt x="9" y="0"/>
                    </a:cubicBezTo>
                    <a:cubicBezTo>
                      <a:pt x="4" y="0"/>
                      <a:pt x="0" y="4"/>
                      <a:pt x="0" y="9"/>
                    </a:cubicBezTo>
                    <a:cubicBezTo>
                      <a:pt x="0" y="140"/>
                      <a:pt x="0" y="140"/>
                      <a:pt x="0" y="140"/>
                    </a:cubicBezTo>
                    <a:cubicBezTo>
                      <a:pt x="106" y="141"/>
                      <a:pt x="106" y="141"/>
                      <a:pt x="106" y="141"/>
                    </a:cubicBezTo>
                    <a:cubicBezTo>
                      <a:pt x="106" y="9"/>
                      <a:pt x="106" y="9"/>
                      <a:pt x="106" y="9"/>
                    </a:cubicBezTo>
                    <a:cubicBezTo>
                      <a:pt x="106" y="4"/>
                      <a:pt x="102" y="0"/>
                      <a:pt x="96"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166" name="Freeform 175">
                <a:extLst>
                  <a:ext uri="{FF2B5EF4-FFF2-40B4-BE49-F238E27FC236}">
                    <a16:creationId xmlns:a16="http://schemas.microsoft.com/office/drawing/2014/main" id="{D4464340-9E1D-4446-BC84-B2A744F2BE62}"/>
                  </a:ext>
                </a:extLst>
              </p:cNvPr>
              <p:cNvSpPr>
                <a:spLocks/>
              </p:cNvSpPr>
              <p:nvPr/>
            </p:nvSpPr>
            <p:spPr bwMode="auto">
              <a:xfrm>
                <a:off x="7648576" y="1841501"/>
                <a:ext cx="177800" cy="234950"/>
              </a:xfrm>
              <a:custGeom>
                <a:avLst/>
                <a:gdLst>
                  <a:gd name="T0" fmla="*/ 106 w 106"/>
                  <a:gd name="T1" fmla="*/ 9 h 140"/>
                  <a:gd name="T2" fmla="*/ 96 w 106"/>
                  <a:gd name="T3" fmla="*/ 0 h 140"/>
                  <a:gd name="T4" fmla="*/ 9 w 106"/>
                  <a:gd name="T5" fmla="*/ 0 h 140"/>
                  <a:gd name="T6" fmla="*/ 0 w 106"/>
                  <a:gd name="T7" fmla="*/ 9 h 140"/>
                  <a:gd name="T8" fmla="*/ 0 w 106"/>
                  <a:gd name="T9" fmla="*/ 140 h 140"/>
                  <a:gd name="T10" fmla="*/ 106 w 106"/>
                  <a:gd name="T11" fmla="*/ 34 h 140"/>
                  <a:gd name="T12" fmla="*/ 106 w 106"/>
                  <a:gd name="T13" fmla="*/ 9 h 140"/>
                </a:gdLst>
                <a:ahLst/>
                <a:cxnLst>
                  <a:cxn ang="0">
                    <a:pos x="T0" y="T1"/>
                  </a:cxn>
                  <a:cxn ang="0">
                    <a:pos x="T2" y="T3"/>
                  </a:cxn>
                  <a:cxn ang="0">
                    <a:pos x="T4" y="T5"/>
                  </a:cxn>
                  <a:cxn ang="0">
                    <a:pos x="T6" y="T7"/>
                  </a:cxn>
                  <a:cxn ang="0">
                    <a:pos x="T8" y="T9"/>
                  </a:cxn>
                  <a:cxn ang="0">
                    <a:pos x="T10" y="T11"/>
                  </a:cxn>
                  <a:cxn ang="0">
                    <a:pos x="T12" y="T13"/>
                  </a:cxn>
                </a:cxnLst>
                <a:rect l="0" t="0" r="r" b="b"/>
                <a:pathLst>
                  <a:path w="106" h="140">
                    <a:moveTo>
                      <a:pt x="106" y="9"/>
                    </a:moveTo>
                    <a:cubicBezTo>
                      <a:pt x="106" y="4"/>
                      <a:pt x="102" y="0"/>
                      <a:pt x="96" y="0"/>
                    </a:cubicBezTo>
                    <a:cubicBezTo>
                      <a:pt x="9" y="0"/>
                      <a:pt x="9" y="0"/>
                      <a:pt x="9" y="0"/>
                    </a:cubicBezTo>
                    <a:cubicBezTo>
                      <a:pt x="4" y="0"/>
                      <a:pt x="0" y="4"/>
                      <a:pt x="0" y="9"/>
                    </a:cubicBezTo>
                    <a:cubicBezTo>
                      <a:pt x="0" y="140"/>
                      <a:pt x="0" y="140"/>
                      <a:pt x="0" y="140"/>
                    </a:cubicBezTo>
                    <a:cubicBezTo>
                      <a:pt x="106" y="34"/>
                      <a:pt x="106" y="34"/>
                      <a:pt x="106" y="34"/>
                    </a:cubicBezTo>
                    <a:lnTo>
                      <a:pt x="106" y="9"/>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124" name="modular" descr="modular">
              <a:extLst>
                <a:ext uri="{FF2B5EF4-FFF2-40B4-BE49-F238E27FC236}">
                  <a16:creationId xmlns:a16="http://schemas.microsoft.com/office/drawing/2014/main" id="{3AAE141A-A6CE-FF47-B69B-8698E4B3D914}"/>
                </a:ext>
              </a:extLst>
            </p:cNvPr>
            <p:cNvGrpSpPr>
              <a:grpSpLocks noChangeAspect="1"/>
            </p:cNvGrpSpPr>
            <p:nvPr/>
          </p:nvGrpSpPr>
          <p:grpSpPr bwMode="auto">
            <a:xfrm>
              <a:off x="10258876" y="3378827"/>
              <a:ext cx="287432" cy="287433"/>
              <a:chOff x="5201" y="3064"/>
              <a:chExt cx="243" cy="243"/>
            </a:xfrm>
          </p:grpSpPr>
          <p:sp>
            <p:nvSpPr>
              <p:cNvPr id="153" name="AutoShape 143">
                <a:extLst>
                  <a:ext uri="{FF2B5EF4-FFF2-40B4-BE49-F238E27FC236}">
                    <a16:creationId xmlns:a16="http://schemas.microsoft.com/office/drawing/2014/main" id="{3FCA5E8F-F03A-A84B-BEF3-0D424A541038}"/>
                  </a:ext>
                </a:extLst>
              </p:cNvPr>
              <p:cNvSpPr>
                <a:spLocks noChangeAspect="1" noChangeArrowheads="1" noTextEdit="1"/>
              </p:cNvSpPr>
              <p:nvPr/>
            </p:nvSpPr>
            <p:spPr bwMode="auto">
              <a:xfrm>
                <a:off x="5201" y="3064"/>
                <a:ext cx="24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4" name="Rectangle 145">
                <a:extLst>
                  <a:ext uri="{FF2B5EF4-FFF2-40B4-BE49-F238E27FC236}">
                    <a16:creationId xmlns:a16="http://schemas.microsoft.com/office/drawing/2014/main" id="{96ADD8B5-EF82-8A43-B64D-1096645E2B95}"/>
                  </a:ext>
                </a:extLst>
              </p:cNvPr>
              <p:cNvSpPr>
                <a:spLocks noChangeArrowheads="1"/>
              </p:cNvSpPr>
              <p:nvPr/>
            </p:nvSpPr>
            <p:spPr bwMode="auto">
              <a:xfrm>
                <a:off x="5201" y="3065"/>
                <a:ext cx="243" cy="26"/>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5" name="Rectangle 146">
                <a:extLst>
                  <a:ext uri="{FF2B5EF4-FFF2-40B4-BE49-F238E27FC236}">
                    <a16:creationId xmlns:a16="http://schemas.microsoft.com/office/drawing/2014/main" id="{3DA32F24-B431-7740-A5D5-6974B988AB12}"/>
                  </a:ext>
                </a:extLst>
              </p:cNvPr>
              <p:cNvSpPr>
                <a:spLocks noChangeArrowheads="1"/>
              </p:cNvSpPr>
              <p:nvPr/>
            </p:nvSpPr>
            <p:spPr bwMode="auto">
              <a:xfrm>
                <a:off x="5201" y="3091"/>
                <a:ext cx="243" cy="88"/>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6" name="Rectangle 147">
                <a:extLst>
                  <a:ext uri="{FF2B5EF4-FFF2-40B4-BE49-F238E27FC236}">
                    <a16:creationId xmlns:a16="http://schemas.microsoft.com/office/drawing/2014/main" id="{7EEE7DC6-19BD-824C-9A50-CC89F179C78A}"/>
                  </a:ext>
                </a:extLst>
              </p:cNvPr>
              <p:cNvSpPr>
                <a:spLocks noChangeArrowheads="1"/>
              </p:cNvSpPr>
              <p:nvPr/>
            </p:nvSpPr>
            <p:spPr bwMode="auto">
              <a:xfrm>
                <a:off x="5201" y="3192"/>
                <a:ext cx="51" cy="5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7" name="Rectangle 148">
                <a:extLst>
                  <a:ext uri="{FF2B5EF4-FFF2-40B4-BE49-F238E27FC236}">
                    <a16:creationId xmlns:a16="http://schemas.microsoft.com/office/drawing/2014/main" id="{7AA6F702-B51F-2F42-B157-4D2C0D2FF871}"/>
                  </a:ext>
                </a:extLst>
              </p:cNvPr>
              <p:cNvSpPr>
                <a:spLocks noChangeArrowheads="1"/>
              </p:cNvSpPr>
              <p:nvPr/>
            </p:nvSpPr>
            <p:spPr bwMode="auto">
              <a:xfrm>
                <a:off x="5266" y="3192"/>
                <a:ext cx="50" cy="52"/>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8" name="Rectangle 149">
                <a:extLst>
                  <a:ext uri="{FF2B5EF4-FFF2-40B4-BE49-F238E27FC236}">
                    <a16:creationId xmlns:a16="http://schemas.microsoft.com/office/drawing/2014/main" id="{A75C8154-5A34-2A4D-9E4F-5FB552D074B8}"/>
                  </a:ext>
                </a:extLst>
              </p:cNvPr>
              <p:cNvSpPr>
                <a:spLocks noChangeArrowheads="1"/>
              </p:cNvSpPr>
              <p:nvPr/>
            </p:nvSpPr>
            <p:spPr bwMode="auto">
              <a:xfrm>
                <a:off x="5329" y="3192"/>
                <a:ext cx="50" cy="52"/>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9" name="Freeform 150">
                <a:extLst>
                  <a:ext uri="{FF2B5EF4-FFF2-40B4-BE49-F238E27FC236}">
                    <a16:creationId xmlns:a16="http://schemas.microsoft.com/office/drawing/2014/main" id="{31AFCBF0-9FBD-C844-B723-863E7F7C7A32}"/>
                  </a:ext>
                </a:extLst>
              </p:cNvPr>
              <p:cNvSpPr>
                <a:spLocks/>
              </p:cNvSpPr>
              <p:nvPr/>
            </p:nvSpPr>
            <p:spPr bwMode="auto">
              <a:xfrm>
                <a:off x="5392" y="3192"/>
                <a:ext cx="52" cy="52"/>
              </a:xfrm>
              <a:custGeom>
                <a:avLst/>
                <a:gdLst>
                  <a:gd name="T0" fmla="*/ 52 w 52"/>
                  <a:gd name="T1" fmla="*/ 0 h 52"/>
                  <a:gd name="T2" fmla="*/ 0 w 52"/>
                  <a:gd name="T3" fmla="*/ 0 h 52"/>
                  <a:gd name="T4" fmla="*/ 0 w 52"/>
                  <a:gd name="T5" fmla="*/ 52 h 52"/>
                  <a:gd name="T6" fmla="*/ 52 w 52"/>
                  <a:gd name="T7" fmla="*/ 52 h 52"/>
                  <a:gd name="T8" fmla="*/ 52 w 52"/>
                  <a:gd name="T9" fmla="*/ 0 h 52"/>
                  <a:gd name="T10" fmla="*/ 52 w 52"/>
                  <a:gd name="T11" fmla="*/ 0 h 52"/>
                </a:gdLst>
                <a:ahLst/>
                <a:cxnLst>
                  <a:cxn ang="0">
                    <a:pos x="T0" y="T1"/>
                  </a:cxn>
                  <a:cxn ang="0">
                    <a:pos x="T2" y="T3"/>
                  </a:cxn>
                  <a:cxn ang="0">
                    <a:pos x="T4" y="T5"/>
                  </a:cxn>
                  <a:cxn ang="0">
                    <a:pos x="T6" y="T7"/>
                  </a:cxn>
                  <a:cxn ang="0">
                    <a:pos x="T8" y="T9"/>
                  </a:cxn>
                  <a:cxn ang="0">
                    <a:pos x="T10" y="T11"/>
                  </a:cxn>
                </a:cxnLst>
                <a:rect l="0" t="0" r="r" b="b"/>
                <a:pathLst>
                  <a:path w="52" h="52">
                    <a:moveTo>
                      <a:pt x="52" y="0"/>
                    </a:moveTo>
                    <a:lnTo>
                      <a:pt x="0" y="0"/>
                    </a:lnTo>
                    <a:lnTo>
                      <a:pt x="0" y="52"/>
                    </a:lnTo>
                    <a:lnTo>
                      <a:pt x="52" y="52"/>
                    </a:lnTo>
                    <a:lnTo>
                      <a:pt x="52" y="0"/>
                    </a:lnTo>
                    <a:lnTo>
                      <a:pt x="52"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0" name="Rectangle 151">
                <a:extLst>
                  <a:ext uri="{FF2B5EF4-FFF2-40B4-BE49-F238E27FC236}">
                    <a16:creationId xmlns:a16="http://schemas.microsoft.com/office/drawing/2014/main" id="{4A7ABD11-FE43-CF40-9C88-C09E4C2B3FEB}"/>
                  </a:ext>
                </a:extLst>
              </p:cNvPr>
              <p:cNvSpPr>
                <a:spLocks noChangeArrowheads="1"/>
              </p:cNvSpPr>
              <p:nvPr/>
            </p:nvSpPr>
            <p:spPr bwMode="auto">
              <a:xfrm>
                <a:off x="5201" y="3256"/>
                <a:ext cx="115" cy="51"/>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1" name="Rectangle 152">
                <a:extLst>
                  <a:ext uri="{FF2B5EF4-FFF2-40B4-BE49-F238E27FC236}">
                    <a16:creationId xmlns:a16="http://schemas.microsoft.com/office/drawing/2014/main" id="{3206F4C4-7635-8146-84CA-C1C91936358B}"/>
                  </a:ext>
                </a:extLst>
              </p:cNvPr>
              <p:cNvSpPr>
                <a:spLocks noChangeArrowheads="1"/>
              </p:cNvSpPr>
              <p:nvPr/>
            </p:nvSpPr>
            <p:spPr bwMode="auto">
              <a:xfrm>
                <a:off x="5329" y="3256"/>
                <a:ext cx="115" cy="51"/>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2" name="Freeform 153">
                <a:extLst>
                  <a:ext uri="{FF2B5EF4-FFF2-40B4-BE49-F238E27FC236}">
                    <a16:creationId xmlns:a16="http://schemas.microsoft.com/office/drawing/2014/main" id="{CB9E40B6-0976-DD4D-BF3F-B0379BB1A396}"/>
                  </a:ext>
                </a:extLst>
              </p:cNvPr>
              <p:cNvSpPr>
                <a:spLocks/>
              </p:cNvSpPr>
              <p:nvPr/>
            </p:nvSpPr>
            <p:spPr bwMode="auto">
              <a:xfrm>
                <a:off x="5233" y="3103"/>
                <a:ext cx="178" cy="62"/>
              </a:xfrm>
              <a:custGeom>
                <a:avLst/>
                <a:gdLst>
                  <a:gd name="T0" fmla="*/ 178 w 178"/>
                  <a:gd name="T1" fmla="*/ 31 h 62"/>
                  <a:gd name="T2" fmla="*/ 146 w 178"/>
                  <a:gd name="T3" fmla="*/ 0 h 62"/>
                  <a:gd name="T4" fmla="*/ 146 w 178"/>
                  <a:gd name="T5" fmla="*/ 21 h 62"/>
                  <a:gd name="T6" fmla="*/ 0 w 178"/>
                  <a:gd name="T7" fmla="*/ 21 h 62"/>
                  <a:gd name="T8" fmla="*/ 0 w 178"/>
                  <a:gd name="T9" fmla="*/ 43 h 62"/>
                  <a:gd name="T10" fmla="*/ 146 w 178"/>
                  <a:gd name="T11" fmla="*/ 43 h 62"/>
                  <a:gd name="T12" fmla="*/ 146 w 178"/>
                  <a:gd name="T13" fmla="*/ 62 h 62"/>
                  <a:gd name="T14" fmla="*/ 178 w 178"/>
                  <a:gd name="T15" fmla="*/ 31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62">
                    <a:moveTo>
                      <a:pt x="178" y="31"/>
                    </a:moveTo>
                    <a:lnTo>
                      <a:pt x="146" y="0"/>
                    </a:lnTo>
                    <a:lnTo>
                      <a:pt x="146" y="21"/>
                    </a:lnTo>
                    <a:lnTo>
                      <a:pt x="0" y="21"/>
                    </a:lnTo>
                    <a:lnTo>
                      <a:pt x="0" y="43"/>
                    </a:lnTo>
                    <a:lnTo>
                      <a:pt x="146" y="43"/>
                    </a:lnTo>
                    <a:lnTo>
                      <a:pt x="146" y="62"/>
                    </a:lnTo>
                    <a:lnTo>
                      <a:pt x="178" y="31"/>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pic>
          <p:nvPicPr>
            <p:cNvPr id="125" name="Dynamics 365" descr="Dynamics 365">
              <a:extLst>
                <a:ext uri="{FF2B5EF4-FFF2-40B4-BE49-F238E27FC236}">
                  <a16:creationId xmlns:a16="http://schemas.microsoft.com/office/drawing/2014/main" id="{243CC8ED-20C1-EF48-9977-4CB611D8AE39}"/>
                </a:ext>
              </a:extLst>
            </p:cNvPr>
            <p:cNvPicPr>
              <a:picLocks noChangeAspect="1"/>
            </p:cNvPicPr>
            <p:nvPr/>
          </p:nvPicPr>
          <p:blipFill>
            <a:blip r:embed="rId3" cstate="email">
              <a:lum bright="100000" contrast="100000"/>
              <a:extLst>
                <a:ext uri="{28A0092B-C50C-407E-A947-70E740481C1C}">
                  <a14:useLocalDpi xmlns:a14="http://schemas.microsoft.com/office/drawing/2010/main"/>
                </a:ext>
              </a:extLst>
            </a:blip>
            <a:stretch>
              <a:fillRect/>
            </a:stretch>
          </p:blipFill>
          <p:spPr>
            <a:xfrm>
              <a:off x="10289456" y="3804835"/>
              <a:ext cx="226272" cy="354819"/>
            </a:xfrm>
            <a:prstGeom prst="rect">
              <a:avLst/>
            </a:prstGeom>
            <a:solidFill>
              <a:schemeClr val="tx2"/>
            </a:solidFill>
          </p:spPr>
        </p:pic>
        <p:pic>
          <p:nvPicPr>
            <p:cNvPr id="126" name="Power Apps 2" descr="Power Apps">
              <a:extLst>
                <a:ext uri="{FF2B5EF4-FFF2-40B4-BE49-F238E27FC236}">
                  <a16:creationId xmlns:a16="http://schemas.microsoft.com/office/drawing/2014/main" id="{AC46E0EB-7C3C-F749-AA4C-61786FCFE3E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32131" y="4289494"/>
              <a:ext cx="340922" cy="340922"/>
            </a:xfrm>
            <a:prstGeom prst="rect">
              <a:avLst/>
            </a:prstGeom>
          </p:spPr>
        </p:pic>
        <p:pic>
          <p:nvPicPr>
            <p:cNvPr id="127" name="Graphic 126" descr="Microsoft Flow logo">
              <a:extLst>
                <a:ext uri="{FF2B5EF4-FFF2-40B4-BE49-F238E27FC236}">
                  <a16:creationId xmlns:a16="http://schemas.microsoft.com/office/drawing/2014/main" id="{05436907-A7DE-DD47-A6CD-E3A0CABEF42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226631" y="4792821"/>
              <a:ext cx="351923" cy="240481"/>
            </a:xfrm>
            <a:prstGeom prst="rect">
              <a:avLst/>
            </a:prstGeom>
          </p:spPr>
        </p:pic>
        <p:grpSp>
          <p:nvGrpSpPr>
            <p:cNvPr id="128" name="visor" descr="visor">
              <a:extLst>
                <a:ext uri="{FF2B5EF4-FFF2-40B4-BE49-F238E27FC236}">
                  <a16:creationId xmlns:a16="http://schemas.microsoft.com/office/drawing/2014/main" id="{476998A2-C7E6-7940-A1D6-BB59E5BC1105}"/>
                </a:ext>
              </a:extLst>
            </p:cNvPr>
            <p:cNvGrpSpPr/>
            <p:nvPr/>
          </p:nvGrpSpPr>
          <p:grpSpPr>
            <a:xfrm>
              <a:off x="10251370" y="5294873"/>
              <a:ext cx="302444" cy="163389"/>
              <a:chOff x="3724276" y="2627314"/>
              <a:chExt cx="414338" cy="223838"/>
            </a:xfrm>
          </p:grpSpPr>
          <p:sp>
            <p:nvSpPr>
              <p:cNvPr id="150" name="Freeform 58">
                <a:extLst>
                  <a:ext uri="{FF2B5EF4-FFF2-40B4-BE49-F238E27FC236}">
                    <a16:creationId xmlns:a16="http://schemas.microsoft.com/office/drawing/2014/main" id="{26FFAD34-54B7-694D-8B60-3897DC32393C}"/>
                  </a:ext>
                </a:extLst>
              </p:cNvPr>
              <p:cNvSpPr>
                <a:spLocks/>
              </p:cNvSpPr>
              <p:nvPr/>
            </p:nvSpPr>
            <p:spPr bwMode="auto">
              <a:xfrm>
                <a:off x="3724276" y="2627314"/>
                <a:ext cx="414338" cy="223838"/>
              </a:xfrm>
              <a:custGeom>
                <a:avLst/>
                <a:gdLst>
                  <a:gd name="T0" fmla="*/ 124 w 247"/>
                  <a:gd name="T1" fmla="*/ 0 h 133"/>
                  <a:gd name="T2" fmla="*/ 0 w 247"/>
                  <a:gd name="T3" fmla="*/ 29 h 133"/>
                  <a:gd name="T4" fmla="*/ 0 w 247"/>
                  <a:gd name="T5" fmla="*/ 75 h 133"/>
                  <a:gd name="T6" fmla="*/ 66 w 247"/>
                  <a:gd name="T7" fmla="*/ 133 h 133"/>
                  <a:gd name="T8" fmla="*/ 124 w 247"/>
                  <a:gd name="T9" fmla="*/ 105 h 133"/>
                  <a:gd name="T10" fmla="*/ 182 w 247"/>
                  <a:gd name="T11" fmla="*/ 133 h 133"/>
                  <a:gd name="T12" fmla="*/ 247 w 247"/>
                  <a:gd name="T13" fmla="*/ 75 h 133"/>
                  <a:gd name="T14" fmla="*/ 247 w 247"/>
                  <a:gd name="T15" fmla="*/ 29 h 133"/>
                  <a:gd name="T16" fmla="*/ 124 w 247"/>
                  <a:gd name="T1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133">
                    <a:moveTo>
                      <a:pt x="124" y="0"/>
                    </a:moveTo>
                    <a:cubicBezTo>
                      <a:pt x="43" y="0"/>
                      <a:pt x="0" y="15"/>
                      <a:pt x="0" y="29"/>
                    </a:cubicBezTo>
                    <a:cubicBezTo>
                      <a:pt x="0" y="43"/>
                      <a:pt x="0" y="50"/>
                      <a:pt x="0" y="75"/>
                    </a:cubicBezTo>
                    <a:cubicBezTo>
                      <a:pt x="0" y="101"/>
                      <a:pt x="28" y="133"/>
                      <a:pt x="66" y="133"/>
                    </a:cubicBezTo>
                    <a:cubicBezTo>
                      <a:pt x="103" y="133"/>
                      <a:pt x="107" y="105"/>
                      <a:pt x="124" y="105"/>
                    </a:cubicBezTo>
                    <a:cubicBezTo>
                      <a:pt x="140" y="105"/>
                      <a:pt x="144" y="133"/>
                      <a:pt x="182" y="133"/>
                    </a:cubicBezTo>
                    <a:cubicBezTo>
                      <a:pt x="219" y="133"/>
                      <a:pt x="247" y="101"/>
                      <a:pt x="247" y="75"/>
                    </a:cubicBezTo>
                    <a:cubicBezTo>
                      <a:pt x="247" y="50"/>
                      <a:pt x="247" y="43"/>
                      <a:pt x="247" y="29"/>
                    </a:cubicBezTo>
                    <a:cubicBezTo>
                      <a:pt x="247" y="15"/>
                      <a:pt x="204" y="0"/>
                      <a:pt x="124"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151" name="Line 59">
                <a:extLst>
                  <a:ext uri="{FF2B5EF4-FFF2-40B4-BE49-F238E27FC236}">
                    <a16:creationId xmlns:a16="http://schemas.microsoft.com/office/drawing/2014/main" id="{8DB53DC7-8E45-544D-AFF4-78E95242DCF7}"/>
                  </a:ext>
                </a:extLst>
              </p:cNvPr>
              <p:cNvSpPr>
                <a:spLocks noChangeShapeType="1"/>
              </p:cNvSpPr>
              <p:nvPr/>
            </p:nvSpPr>
            <p:spPr bwMode="auto">
              <a:xfrm>
                <a:off x="3910014" y="2673351"/>
                <a:ext cx="42863" cy="0"/>
              </a:xfrm>
              <a:prstGeom prst="line">
                <a:avLst/>
              </a:prstGeom>
              <a:noFill/>
              <a:ln w="17463" cap="flat">
                <a:solidFill>
                  <a:srgbClr val="0078D4"/>
                </a:solidFill>
                <a:prstDash val="solid"/>
                <a:miter lim="800000"/>
                <a:headEnd/>
                <a:tailEnd/>
              </a:ln>
              <a:extLst>
                <a:ext uri="{909E8E84-426E-40DD-AFC4-6F175D3DCCD1}">
                  <a14:hiddenFill xmlns:a14="http://schemas.microsoft.com/office/drawing/2010/main">
                    <a:noFill/>
                  </a14:hiddenFill>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sp>
            <p:nvSpPr>
              <p:cNvPr id="152" name="Freeform 60">
                <a:extLst>
                  <a:ext uri="{FF2B5EF4-FFF2-40B4-BE49-F238E27FC236}">
                    <a16:creationId xmlns:a16="http://schemas.microsoft.com/office/drawing/2014/main" id="{E5FD1979-9FA9-0340-8AEB-0E88472C3B99}"/>
                  </a:ext>
                </a:extLst>
              </p:cNvPr>
              <p:cNvSpPr>
                <a:spLocks/>
              </p:cNvSpPr>
              <p:nvPr/>
            </p:nvSpPr>
            <p:spPr bwMode="auto">
              <a:xfrm>
                <a:off x="3724276" y="2627314"/>
                <a:ext cx="198438" cy="177800"/>
              </a:xfrm>
              <a:custGeom>
                <a:avLst/>
                <a:gdLst>
                  <a:gd name="T0" fmla="*/ 118 w 118"/>
                  <a:gd name="T1" fmla="*/ 0 h 106"/>
                  <a:gd name="T2" fmla="*/ 0 w 118"/>
                  <a:gd name="T3" fmla="*/ 29 h 106"/>
                  <a:gd name="T4" fmla="*/ 0 w 118"/>
                  <a:gd name="T5" fmla="*/ 75 h 106"/>
                  <a:gd name="T6" fmla="*/ 12 w 118"/>
                  <a:gd name="T7" fmla="*/ 106 h 106"/>
                  <a:gd name="T8" fmla="*/ 118 w 118"/>
                  <a:gd name="T9" fmla="*/ 0 h 106"/>
                </a:gdLst>
                <a:ahLst/>
                <a:cxnLst>
                  <a:cxn ang="0">
                    <a:pos x="T0" y="T1"/>
                  </a:cxn>
                  <a:cxn ang="0">
                    <a:pos x="T2" y="T3"/>
                  </a:cxn>
                  <a:cxn ang="0">
                    <a:pos x="T4" y="T5"/>
                  </a:cxn>
                  <a:cxn ang="0">
                    <a:pos x="T6" y="T7"/>
                  </a:cxn>
                  <a:cxn ang="0">
                    <a:pos x="T8" y="T9"/>
                  </a:cxn>
                </a:cxnLst>
                <a:rect l="0" t="0" r="r" b="b"/>
                <a:pathLst>
                  <a:path w="118" h="106">
                    <a:moveTo>
                      <a:pt x="118" y="0"/>
                    </a:moveTo>
                    <a:cubicBezTo>
                      <a:pt x="41" y="1"/>
                      <a:pt x="0" y="15"/>
                      <a:pt x="0" y="29"/>
                    </a:cubicBezTo>
                    <a:cubicBezTo>
                      <a:pt x="0" y="43"/>
                      <a:pt x="0" y="50"/>
                      <a:pt x="0" y="75"/>
                    </a:cubicBezTo>
                    <a:cubicBezTo>
                      <a:pt x="0" y="85"/>
                      <a:pt x="5" y="96"/>
                      <a:pt x="12" y="106"/>
                    </a:cubicBezTo>
                    <a:lnTo>
                      <a:pt x="118" y="0"/>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129" name="business" descr="business, SaaP apps">
              <a:extLst>
                <a:ext uri="{FF2B5EF4-FFF2-40B4-BE49-F238E27FC236}">
                  <a16:creationId xmlns:a16="http://schemas.microsoft.com/office/drawing/2014/main" id="{0C710AEF-7412-DB43-89C2-FB0CEDBD407D}"/>
                </a:ext>
              </a:extLst>
            </p:cNvPr>
            <p:cNvGrpSpPr/>
            <p:nvPr/>
          </p:nvGrpSpPr>
          <p:grpSpPr>
            <a:xfrm>
              <a:off x="10268925" y="2461864"/>
              <a:ext cx="267335" cy="267334"/>
              <a:chOff x="6391144" y="4907281"/>
              <a:chExt cx="358790" cy="358788"/>
            </a:xfrm>
          </p:grpSpPr>
          <p:sp>
            <p:nvSpPr>
              <p:cNvPr id="130" name="Freeform: Shape 396">
                <a:extLst>
                  <a:ext uri="{FF2B5EF4-FFF2-40B4-BE49-F238E27FC236}">
                    <a16:creationId xmlns:a16="http://schemas.microsoft.com/office/drawing/2014/main" id="{8917EE38-41EC-314E-A354-770D23AC003B}"/>
                  </a:ext>
                </a:extLst>
              </p:cNvPr>
              <p:cNvSpPr/>
              <p:nvPr/>
            </p:nvSpPr>
            <p:spPr>
              <a:xfrm>
                <a:off x="6393048" y="4906425"/>
                <a:ext cx="177546" cy="355089"/>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1" name="Freeform: Shape 397">
                <a:extLst>
                  <a:ext uri="{FF2B5EF4-FFF2-40B4-BE49-F238E27FC236}">
                    <a16:creationId xmlns:a16="http://schemas.microsoft.com/office/drawing/2014/main" id="{3822F700-D7D1-394F-AFFC-E28A47B0E341}"/>
                  </a:ext>
                </a:extLst>
              </p:cNvPr>
              <p:cNvSpPr/>
              <p:nvPr/>
            </p:nvSpPr>
            <p:spPr>
              <a:xfrm>
                <a:off x="6430239"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2" name="Freeform: Shape 398">
                <a:extLst>
                  <a:ext uri="{FF2B5EF4-FFF2-40B4-BE49-F238E27FC236}">
                    <a16:creationId xmlns:a16="http://schemas.microsoft.com/office/drawing/2014/main" id="{C17F1E58-D894-984E-B47F-C829308351E4}"/>
                  </a:ext>
                </a:extLst>
              </p:cNvPr>
              <p:cNvSpPr/>
              <p:nvPr/>
            </p:nvSpPr>
            <p:spPr>
              <a:xfrm>
                <a:off x="6486430"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Shape 399">
                <a:extLst>
                  <a:ext uri="{FF2B5EF4-FFF2-40B4-BE49-F238E27FC236}">
                    <a16:creationId xmlns:a16="http://schemas.microsoft.com/office/drawing/2014/main" id="{9A9091BA-C252-354F-9B14-B5225667FD46}"/>
                  </a:ext>
                </a:extLst>
              </p:cNvPr>
              <p:cNvSpPr/>
              <p:nvPr/>
            </p:nvSpPr>
            <p:spPr>
              <a:xfrm>
                <a:off x="6430239"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4" name="Freeform: Shape 400">
                <a:extLst>
                  <a:ext uri="{FF2B5EF4-FFF2-40B4-BE49-F238E27FC236}">
                    <a16:creationId xmlns:a16="http://schemas.microsoft.com/office/drawing/2014/main" id="{13749A23-D9F1-DD46-AFF5-4BD844DEB576}"/>
                  </a:ext>
                </a:extLst>
              </p:cNvPr>
              <p:cNvSpPr/>
              <p:nvPr/>
            </p:nvSpPr>
            <p:spPr>
              <a:xfrm>
                <a:off x="6486430"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5" name="Freeform: Shape 401">
                <a:extLst>
                  <a:ext uri="{FF2B5EF4-FFF2-40B4-BE49-F238E27FC236}">
                    <a16:creationId xmlns:a16="http://schemas.microsoft.com/office/drawing/2014/main" id="{A3F832CC-9C18-234C-B1D4-4FC6FF989626}"/>
                  </a:ext>
                </a:extLst>
              </p:cNvPr>
              <p:cNvSpPr/>
              <p:nvPr/>
            </p:nvSpPr>
            <p:spPr>
              <a:xfrm>
                <a:off x="6430239"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6" name="Freeform: Shape 402">
                <a:extLst>
                  <a:ext uri="{FF2B5EF4-FFF2-40B4-BE49-F238E27FC236}">
                    <a16:creationId xmlns:a16="http://schemas.microsoft.com/office/drawing/2014/main" id="{6379237C-FA27-304F-A39E-3FF1BE1C3CBF}"/>
                  </a:ext>
                </a:extLst>
              </p:cNvPr>
              <p:cNvSpPr/>
              <p:nvPr/>
            </p:nvSpPr>
            <p:spPr>
              <a:xfrm>
                <a:off x="6486430"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7" name="Freeform: Shape 403">
                <a:extLst>
                  <a:ext uri="{FF2B5EF4-FFF2-40B4-BE49-F238E27FC236}">
                    <a16:creationId xmlns:a16="http://schemas.microsoft.com/office/drawing/2014/main" id="{C87D7673-46A3-FB47-9205-3B43724B1675}"/>
                  </a:ext>
                </a:extLst>
              </p:cNvPr>
              <p:cNvSpPr/>
              <p:nvPr/>
            </p:nvSpPr>
            <p:spPr>
              <a:xfrm>
                <a:off x="6430239"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8" name="Freeform: Shape 404">
                <a:extLst>
                  <a:ext uri="{FF2B5EF4-FFF2-40B4-BE49-F238E27FC236}">
                    <a16:creationId xmlns:a16="http://schemas.microsoft.com/office/drawing/2014/main" id="{DA884C03-CF19-AC44-ADD8-3534A4016567}"/>
                  </a:ext>
                </a:extLst>
              </p:cNvPr>
              <p:cNvSpPr/>
              <p:nvPr/>
            </p:nvSpPr>
            <p:spPr>
              <a:xfrm>
                <a:off x="6486430"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9" name="Freeform: Shape 405">
                <a:extLst>
                  <a:ext uri="{FF2B5EF4-FFF2-40B4-BE49-F238E27FC236}">
                    <a16:creationId xmlns:a16="http://schemas.microsoft.com/office/drawing/2014/main" id="{795C2535-23AA-D942-89BC-34F2492D8A6F}"/>
                  </a:ext>
                </a:extLst>
              </p:cNvPr>
              <p:cNvSpPr/>
              <p:nvPr/>
            </p:nvSpPr>
            <p:spPr>
              <a:xfrm>
                <a:off x="6454036" y="5203951"/>
                <a:ext cx="44386" cy="59182"/>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0" name="Freeform: Shape 406">
                <a:extLst>
                  <a:ext uri="{FF2B5EF4-FFF2-40B4-BE49-F238E27FC236}">
                    <a16:creationId xmlns:a16="http://schemas.microsoft.com/office/drawing/2014/main" id="{B18151E2-5AA0-3147-8104-A282383E824B}"/>
                  </a:ext>
                </a:extLst>
              </p:cNvPr>
              <p:cNvSpPr/>
              <p:nvPr/>
            </p:nvSpPr>
            <p:spPr>
              <a:xfrm>
                <a:off x="6570593" y="4906425"/>
                <a:ext cx="177546" cy="355089"/>
              </a:xfrm>
              <a:custGeom>
                <a:avLst/>
                <a:gdLst>
                  <a:gd name="connsiteX0" fmla="*/ 1058 w 177545"/>
                  <a:gd name="connsiteY0" fmla="*/ 356147 h 355089"/>
                  <a:gd name="connsiteX1" fmla="*/ 178604 w 177545"/>
                  <a:gd name="connsiteY1" fmla="*/ 356147 h 355089"/>
                  <a:gd name="connsiteX2" fmla="*/ 178604 w 177545"/>
                  <a:gd name="connsiteY2" fmla="*/ 1058 h 355089"/>
                  <a:gd name="connsiteX3" fmla="*/ 1058 w 177545"/>
                  <a:gd name="connsiteY3" fmla="*/ 1058 h 355089"/>
                  <a:gd name="connsiteX4" fmla="*/ 1058 w 177545"/>
                  <a:gd name="connsiteY4" fmla="*/ 356147 h 355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45" h="355089">
                    <a:moveTo>
                      <a:pt x="1058" y="356147"/>
                    </a:moveTo>
                    <a:lnTo>
                      <a:pt x="178604" y="356147"/>
                    </a:lnTo>
                    <a:lnTo>
                      <a:pt x="178604" y="1058"/>
                    </a:lnTo>
                    <a:lnTo>
                      <a:pt x="1058" y="1058"/>
                    </a:lnTo>
                    <a:lnTo>
                      <a:pt x="1058" y="356147"/>
                    </a:lnTo>
                    <a:close/>
                  </a:path>
                </a:pathLst>
              </a:custGeom>
              <a:solidFill>
                <a:srgbClr val="50E6FF"/>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1" name="Freeform: Shape 407">
                <a:extLst>
                  <a:ext uri="{FF2B5EF4-FFF2-40B4-BE49-F238E27FC236}">
                    <a16:creationId xmlns:a16="http://schemas.microsoft.com/office/drawing/2014/main" id="{3DD5DE2E-6B6C-9345-8979-CBBA4615753A}"/>
                  </a:ext>
                </a:extLst>
              </p:cNvPr>
              <p:cNvSpPr/>
              <p:nvPr/>
            </p:nvSpPr>
            <p:spPr>
              <a:xfrm>
                <a:off x="6617190"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2" name="Freeform: Shape 408">
                <a:extLst>
                  <a:ext uri="{FF2B5EF4-FFF2-40B4-BE49-F238E27FC236}">
                    <a16:creationId xmlns:a16="http://schemas.microsoft.com/office/drawing/2014/main" id="{C1C5679E-8E53-E042-BB77-9A822244DDA4}"/>
                  </a:ext>
                </a:extLst>
              </p:cNvPr>
              <p:cNvSpPr/>
              <p:nvPr/>
            </p:nvSpPr>
            <p:spPr>
              <a:xfrm>
                <a:off x="6673446" y="4943616"/>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3" name="Freeform: Shape 409">
                <a:extLst>
                  <a:ext uri="{FF2B5EF4-FFF2-40B4-BE49-F238E27FC236}">
                    <a16:creationId xmlns:a16="http://schemas.microsoft.com/office/drawing/2014/main" id="{E0EBFE67-E45A-9845-8377-CD271ECCECC7}"/>
                  </a:ext>
                </a:extLst>
              </p:cNvPr>
              <p:cNvSpPr/>
              <p:nvPr/>
            </p:nvSpPr>
            <p:spPr>
              <a:xfrm>
                <a:off x="6617190"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4" name="Freeform: Shape 410">
                <a:extLst>
                  <a:ext uri="{FF2B5EF4-FFF2-40B4-BE49-F238E27FC236}">
                    <a16:creationId xmlns:a16="http://schemas.microsoft.com/office/drawing/2014/main" id="{9A8E2877-33C9-9545-87F0-064160C4D365}"/>
                  </a:ext>
                </a:extLst>
              </p:cNvPr>
              <p:cNvSpPr/>
              <p:nvPr/>
            </p:nvSpPr>
            <p:spPr>
              <a:xfrm>
                <a:off x="6673446" y="4999373"/>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5" name="Freeform: Shape 411">
                <a:extLst>
                  <a:ext uri="{FF2B5EF4-FFF2-40B4-BE49-F238E27FC236}">
                    <a16:creationId xmlns:a16="http://schemas.microsoft.com/office/drawing/2014/main" id="{A57866BB-B4AB-3D4D-BB20-EB954A662226}"/>
                  </a:ext>
                </a:extLst>
              </p:cNvPr>
              <p:cNvSpPr/>
              <p:nvPr/>
            </p:nvSpPr>
            <p:spPr>
              <a:xfrm>
                <a:off x="6617190"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6" name="Freeform: Shape 412">
                <a:extLst>
                  <a:ext uri="{FF2B5EF4-FFF2-40B4-BE49-F238E27FC236}">
                    <a16:creationId xmlns:a16="http://schemas.microsoft.com/office/drawing/2014/main" id="{37147606-3E5A-5F4E-A91B-0E4563B724E3}"/>
                  </a:ext>
                </a:extLst>
              </p:cNvPr>
              <p:cNvSpPr/>
              <p:nvPr/>
            </p:nvSpPr>
            <p:spPr>
              <a:xfrm>
                <a:off x="6673446" y="5055318"/>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7" name="Freeform: Shape 413">
                <a:extLst>
                  <a:ext uri="{FF2B5EF4-FFF2-40B4-BE49-F238E27FC236}">
                    <a16:creationId xmlns:a16="http://schemas.microsoft.com/office/drawing/2014/main" id="{9A8D4B6A-2C8A-524A-B554-138DCA7300C3}"/>
                  </a:ext>
                </a:extLst>
              </p:cNvPr>
              <p:cNvSpPr/>
              <p:nvPr/>
            </p:nvSpPr>
            <p:spPr>
              <a:xfrm>
                <a:off x="6617190"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8" name="Freeform: Shape 414">
                <a:extLst>
                  <a:ext uri="{FF2B5EF4-FFF2-40B4-BE49-F238E27FC236}">
                    <a16:creationId xmlns:a16="http://schemas.microsoft.com/office/drawing/2014/main" id="{10675C00-EF3E-2C45-A424-FDC3385AE373}"/>
                  </a:ext>
                </a:extLst>
              </p:cNvPr>
              <p:cNvSpPr/>
              <p:nvPr/>
            </p:nvSpPr>
            <p:spPr>
              <a:xfrm>
                <a:off x="6673446" y="5111379"/>
                <a:ext cx="36989" cy="36988"/>
              </a:xfrm>
              <a:custGeom>
                <a:avLst/>
                <a:gdLst>
                  <a:gd name="connsiteX0" fmla="*/ 1058 w 36988"/>
                  <a:gd name="connsiteY0" fmla="*/ 38249 h 36988"/>
                  <a:gd name="connsiteX1" fmla="*/ 38374 w 36988"/>
                  <a:gd name="connsiteY1" fmla="*/ 38249 h 36988"/>
                  <a:gd name="connsiteX2" fmla="*/ 38374 w 36988"/>
                  <a:gd name="connsiteY2" fmla="*/ 1058 h 36988"/>
                  <a:gd name="connsiteX3" fmla="*/ 1058 w 36988"/>
                  <a:gd name="connsiteY3" fmla="*/ 1058 h 36988"/>
                  <a:gd name="connsiteX4" fmla="*/ 1058 w 36988"/>
                  <a:gd name="connsiteY4" fmla="*/ 38249 h 3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 h="36988">
                    <a:moveTo>
                      <a:pt x="1058" y="38249"/>
                    </a:moveTo>
                    <a:lnTo>
                      <a:pt x="38374" y="38249"/>
                    </a:lnTo>
                    <a:lnTo>
                      <a:pt x="38374" y="1058"/>
                    </a:lnTo>
                    <a:lnTo>
                      <a:pt x="1058" y="1058"/>
                    </a:lnTo>
                    <a:lnTo>
                      <a:pt x="1058" y="38249"/>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9" name="Freeform: Shape 415">
                <a:extLst>
                  <a:ext uri="{FF2B5EF4-FFF2-40B4-BE49-F238E27FC236}">
                    <a16:creationId xmlns:a16="http://schemas.microsoft.com/office/drawing/2014/main" id="{DB6EB46B-ABBE-3740-BECD-FA0F796CED38}"/>
                  </a:ext>
                </a:extLst>
              </p:cNvPr>
              <p:cNvSpPr/>
              <p:nvPr/>
            </p:nvSpPr>
            <p:spPr>
              <a:xfrm>
                <a:off x="6641985" y="5203951"/>
                <a:ext cx="44386" cy="59182"/>
              </a:xfrm>
              <a:custGeom>
                <a:avLst/>
                <a:gdLst>
                  <a:gd name="connsiteX0" fmla="*/ 1058 w 44386"/>
                  <a:gd name="connsiteY0" fmla="*/ 58620 h 59181"/>
                  <a:gd name="connsiteX1" fmla="*/ 45476 w 44386"/>
                  <a:gd name="connsiteY1" fmla="*/ 58620 h 59181"/>
                  <a:gd name="connsiteX2" fmla="*/ 45476 w 44386"/>
                  <a:gd name="connsiteY2" fmla="*/ 1058 h 59181"/>
                  <a:gd name="connsiteX3" fmla="*/ 1058 w 44386"/>
                  <a:gd name="connsiteY3" fmla="*/ 1058 h 59181"/>
                  <a:gd name="connsiteX4" fmla="*/ 1058 w 44386"/>
                  <a:gd name="connsiteY4" fmla="*/ 58620 h 5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6" h="59181">
                    <a:moveTo>
                      <a:pt x="1058" y="58620"/>
                    </a:moveTo>
                    <a:lnTo>
                      <a:pt x="45476" y="58620"/>
                    </a:lnTo>
                    <a:lnTo>
                      <a:pt x="45476" y="1058"/>
                    </a:lnTo>
                    <a:lnTo>
                      <a:pt x="1058" y="1058"/>
                    </a:lnTo>
                    <a:lnTo>
                      <a:pt x="1058" y="58620"/>
                    </a:lnTo>
                    <a:close/>
                  </a:path>
                </a:pathLst>
              </a:custGeom>
              <a:solidFill>
                <a:srgbClr val="0078D4"/>
              </a:solidFill>
              <a:ln w="363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spTree>
    <p:extLst>
      <p:ext uri="{BB962C8B-B14F-4D97-AF65-F5344CB8AC3E}">
        <p14:creationId xmlns:p14="http://schemas.microsoft.com/office/powerpoint/2010/main" val="2570362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35" presetClass="path" presetSubtype="0" decel="100000" fill="hold" grpId="1" nodeType="withEffect">
                                  <p:stCondLst>
                                    <p:cond delay="200"/>
                                  </p:stCondLst>
                                  <p:childTnLst>
                                    <p:animMotion origin="layout" path="M 1.37861E-6 -9.94099E-7 L -0.01506 -9.94099E-7 " pathEditMode="relative" rAng="0" ptsTypes="AA">
                                      <p:cBhvr>
                                        <p:cTn id="9" dur="600" spd="-100000" fill="hold"/>
                                        <p:tgtEl>
                                          <p:spTgt spid="30"/>
                                        </p:tgtEl>
                                        <p:attrNameLst>
                                          <p:attrName>ppt_x</p:attrName>
                                          <p:attrName>ppt_y</p:attrName>
                                        </p:attrNameLst>
                                      </p:cBhvr>
                                      <p:rCtr x="-753" y="0"/>
                                    </p:animMotion>
                                  </p:childTnLst>
                                </p:cTn>
                              </p:par>
                              <p:par>
                                <p:cTn id="10" presetID="10" presetClass="entr" presetSubtype="0" fill="hold" grpId="0" nodeType="withEffect">
                                  <p:stCondLst>
                                    <p:cond delay="60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500"/>
                                        <p:tgtEl>
                                          <p:spTgt spid="109"/>
                                        </p:tgtEl>
                                      </p:cBhvr>
                                    </p:animEffect>
                                  </p:childTnLst>
                                </p:cTn>
                              </p:par>
                              <p:par>
                                <p:cTn id="13" presetID="35" presetClass="path" presetSubtype="0" decel="100000" fill="hold" grpId="1" nodeType="withEffect">
                                  <p:stCondLst>
                                    <p:cond delay="600"/>
                                  </p:stCondLst>
                                  <p:childTnLst>
                                    <p:animMotion origin="layout" path="M -2.01685E-6 -2.81434E-6 L -0.01506 -2.81434E-6 " pathEditMode="relative" rAng="0" ptsTypes="AA">
                                      <p:cBhvr>
                                        <p:cTn id="14" dur="600" spd="-100000" fill="hold"/>
                                        <p:tgtEl>
                                          <p:spTgt spid="109"/>
                                        </p:tgtEl>
                                        <p:attrNameLst>
                                          <p:attrName>ppt_x</p:attrName>
                                          <p:attrName>ppt_y</p:attrName>
                                        </p:attrNameLst>
                                      </p:cBhvr>
                                      <p:rCtr x="-753" y="0"/>
                                    </p:animMotion>
                                  </p:childTnLst>
                                </p:cTn>
                              </p:par>
                              <p:par>
                                <p:cTn id="15" presetID="10" presetClass="entr" presetSubtype="0" fill="hold" nodeType="withEffect">
                                  <p:stCondLst>
                                    <p:cond delay="80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500"/>
                                        <p:tgtEl>
                                          <p:spTgt spid="110"/>
                                        </p:tgtEl>
                                      </p:cBhvr>
                                    </p:animEffect>
                                  </p:childTnLst>
                                </p:cTn>
                              </p:par>
                              <p:par>
                                <p:cTn id="18" presetID="35" presetClass="path" presetSubtype="0" decel="100000" fill="hold" nodeType="withEffect">
                                  <p:stCondLst>
                                    <p:cond delay="800"/>
                                  </p:stCondLst>
                                  <p:childTnLst>
                                    <p:animMotion origin="layout" path="M -2.70833E-6 -2.22222E-6 L -0.0151 -2.22222E-6 " pathEditMode="relative" rAng="0" ptsTypes="AA">
                                      <p:cBhvr>
                                        <p:cTn id="19" dur="600" spd="-100000" fill="hold"/>
                                        <p:tgtEl>
                                          <p:spTgt spid="110"/>
                                        </p:tgtEl>
                                        <p:attrNameLst>
                                          <p:attrName>ppt_x</p:attrName>
                                          <p:attrName>ppt_y</p:attrName>
                                        </p:attrNameLst>
                                      </p:cBhvr>
                                      <p:rCtr x="-75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109" grpId="0" animBg="1"/>
      <p:bldP spid="10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A48D032-7BDB-B645-9AA9-3C77381A6E0A}"/>
              </a:ext>
            </a:extLst>
          </p:cNvPr>
          <p:cNvSpPr txBox="1">
            <a:spLocks/>
          </p:cNvSpPr>
          <p:nvPr/>
        </p:nvSpPr>
        <p:spPr>
          <a:xfrm>
            <a:off x="2362873" y="3954159"/>
            <a:ext cx="7710728" cy="775597"/>
          </a:xfrm>
          <a:prstGeom prst="rect">
            <a:avLst/>
          </a:prstGeom>
          <a:noFill/>
        </p:spPr>
        <p:txBody>
          <a:bodyPr vert="horz" wrap="square" lIns="0" tIns="0" rIns="0" bIns="0" rtlCol="0" anchor="ctr" anchorCtr="0">
            <a:spAutoFit/>
          </a:bodyPr>
          <a:lst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pPr algn="ctr"/>
            <a:r>
              <a:rPr lang="hu-HU">
                <a:solidFill>
                  <a:schemeClr val="tx1"/>
                </a:solidFill>
              </a:rPr>
              <a:t>5</a:t>
            </a:r>
            <a:r>
              <a:rPr lang="en-GB">
                <a:solidFill>
                  <a:schemeClr val="tx1"/>
                </a:solidFill>
              </a:rPr>
              <a:t>. Leverage ISV applications from </a:t>
            </a:r>
            <a:br>
              <a:rPr lang="en-GB">
                <a:solidFill>
                  <a:schemeClr val="tx1"/>
                </a:solidFill>
              </a:rPr>
            </a:br>
            <a:r>
              <a:rPr lang="en-GB">
                <a:solidFill>
                  <a:schemeClr val="tx1"/>
                </a:solidFill>
              </a:rPr>
              <a:t>AppSource and Azure Marketplace</a:t>
            </a:r>
            <a:endParaRPr lang="hu-HU">
              <a:solidFill>
                <a:schemeClr val="tx1"/>
              </a:solidFill>
            </a:endParaRPr>
          </a:p>
        </p:txBody>
      </p:sp>
      <p:pic>
        <p:nvPicPr>
          <p:cNvPr id="2" name="Picture 1">
            <a:extLst>
              <a:ext uri="{FF2B5EF4-FFF2-40B4-BE49-F238E27FC236}">
                <a16:creationId xmlns:a16="http://schemas.microsoft.com/office/drawing/2014/main" id="{C26C5251-1B4E-CCB9-E89D-3187AF66CE2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03708" y="2539449"/>
            <a:ext cx="818345" cy="818345"/>
          </a:xfrm>
          <a:prstGeom prst="rect">
            <a:avLst/>
          </a:prstGeom>
        </p:spPr>
      </p:pic>
      <p:sp>
        <p:nvSpPr>
          <p:cNvPr id="3" name="Oval 10">
            <a:extLst>
              <a:ext uri="{FF2B5EF4-FFF2-40B4-BE49-F238E27FC236}">
                <a16:creationId xmlns:a16="http://schemas.microsoft.com/office/drawing/2014/main" id="{6D103397-0591-BA7D-3C04-BBB24F407F70}"/>
              </a:ext>
            </a:extLst>
          </p:cNvPr>
          <p:cNvSpPr/>
          <p:nvPr/>
        </p:nvSpPr>
        <p:spPr bwMode="auto">
          <a:xfrm>
            <a:off x="5669597" y="2399982"/>
            <a:ext cx="1097280" cy="1097280"/>
          </a:xfrm>
          <a:prstGeom prst="ellipse">
            <a:avLst/>
          </a:prstGeom>
          <a:noFill/>
          <a:ln w="22225">
            <a:solidFill>
              <a:schemeClr val="tx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rgbClr val="353535"/>
              </a:solidFill>
              <a:latin typeface="Segoe UI Semilight"/>
              <a:cs typeface="Segoe UI" pitchFamily="34" charset="0"/>
            </a:endParaRPr>
          </a:p>
        </p:txBody>
      </p:sp>
    </p:spTree>
    <p:extLst>
      <p:ext uri="{BB962C8B-B14F-4D97-AF65-F5344CB8AC3E}">
        <p14:creationId xmlns:p14="http://schemas.microsoft.com/office/powerpoint/2010/main" val="326367950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5BE72E-E444-114C-9B1C-2BABA4D44D2A}"/>
              </a:ext>
            </a:extLst>
          </p:cNvPr>
          <p:cNvSpPr>
            <a:spLocks noGrp="1"/>
          </p:cNvSpPr>
          <p:nvPr>
            <p:ph type="title"/>
          </p:nvPr>
        </p:nvSpPr>
        <p:spPr>
          <a:xfrm>
            <a:off x="465138" y="632779"/>
            <a:ext cx="11533187" cy="410369"/>
          </a:xfrm>
        </p:spPr>
        <p:txBody>
          <a:bodyPr/>
          <a:lstStyle/>
          <a:p>
            <a:pPr algn="ctr"/>
            <a:r>
              <a:rPr lang="en-GB">
                <a:solidFill>
                  <a:schemeClr val="tx1"/>
                </a:solidFill>
              </a:rPr>
              <a:t>The digital storefronts</a:t>
            </a:r>
          </a:p>
        </p:txBody>
      </p:sp>
      <p:sp>
        <p:nvSpPr>
          <p:cNvPr id="3" name="Rectangle 110">
            <a:extLst>
              <a:ext uri="{FF2B5EF4-FFF2-40B4-BE49-F238E27FC236}">
                <a16:creationId xmlns:a16="http://schemas.microsoft.com/office/drawing/2014/main" id="{320493CA-90A0-8B45-B3B2-84B9378D6346}"/>
              </a:ext>
              <a:ext uri="{C183D7F6-B498-43B3-948B-1728B52AA6E4}">
                <adec:decorative xmlns:adec="http://schemas.microsoft.com/office/drawing/2017/decorative" val="1"/>
              </a:ext>
            </a:extLst>
          </p:cNvPr>
          <p:cNvSpPr/>
          <p:nvPr/>
        </p:nvSpPr>
        <p:spPr bwMode="auto">
          <a:xfrm>
            <a:off x="847003" y="4688519"/>
            <a:ext cx="4928938" cy="913896"/>
          </a:xfrm>
          <a:prstGeom prst="rect">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a:solidFill>
                <a:schemeClr val="tx1"/>
              </a:solidFill>
              <a:latin typeface="Segoe UI"/>
              <a:ea typeface="Segoe UI" pitchFamily="34" charset="0"/>
              <a:cs typeface="Segoe UI" pitchFamily="34" charset="0"/>
            </a:endParaRPr>
          </a:p>
        </p:txBody>
      </p:sp>
      <p:sp>
        <p:nvSpPr>
          <p:cNvPr id="4" name="Rectangle 111">
            <a:extLst>
              <a:ext uri="{FF2B5EF4-FFF2-40B4-BE49-F238E27FC236}">
                <a16:creationId xmlns:a16="http://schemas.microsoft.com/office/drawing/2014/main" id="{67D649C7-B0EC-6245-B940-AE93B4B069C6}"/>
              </a:ext>
              <a:ext uri="{C183D7F6-B498-43B3-948B-1728B52AA6E4}">
                <adec:decorative xmlns:adec="http://schemas.microsoft.com/office/drawing/2017/decorative" val="1"/>
              </a:ext>
            </a:extLst>
          </p:cNvPr>
          <p:cNvSpPr/>
          <p:nvPr/>
        </p:nvSpPr>
        <p:spPr bwMode="auto">
          <a:xfrm>
            <a:off x="6415175" y="4688519"/>
            <a:ext cx="4928938" cy="913896"/>
          </a:xfrm>
          <a:prstGeom prst="rect">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a:solidFill>
                <a:schemeClr val="tx1"/>
              </a:solidFill>
              <a:latin typeface="Segoe UI"/>
              <a:ea typeface="Segoe UI" pitchFamily="34" charset="0"/>
              <a:cs typeface="Segoe UI" pitchFamily="34" charset="0"/>
            </a:endParaRPr>
          </a:p>
        </p:txBody>
      </p:sp>
      <p:sp>
        <p:nvSpPr>
          <p:cNvPr id="6" name="Arrow: Pentagon 113">
            <a:extLst>
              <a:ext uri="{FF2B5EF4-FFF2-40B4-BE49-F238E27FC236}">
                <a16:creationId xmlns:a16="http://schemas.microsoft.com/office/drawing/2014/main" id="{A2690C66-D5E9-5742-93F2-85D6B9C9BEA1}"/>
              </a:ext>
              <a:ext uri="{C183D7F6-B498-43B3-948B-1728B52AA6E4}">
                <adec:decorative xmlns:adec="http://schemas.microsoft.com/office/drawing/2017/decorative" val="1"/>
              </a:ext>
            </a:extLst>
          </p:cNvPr>
          <p:cNvSpPr/>
          <p:nvPr/>
        </p:nvSpPr>
        <p:spPr bwMode="auto">
          <a:xfrm>
            <a:off x="847003" y="2899861"/>
            <a:ext cx="4928938" cy="1788717"/>
          </a:xfrm>
          <a:prstGeom prst="homePlate">
            <a:avLst>
              <a:gd name="adj" fmla="val 0"/>
            </a:avLst>
          </a:prstGeom>
          <a:solidFill>
            <a:schemeClr val="tx2"/>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a:solidFill>
                <a:schemeClr val="tx1"/>
              </a:solidFill>
              <a:latin typeface="Segoe UI"/>
              <a:ea typeface="Segoe UI" pitchFamily="34" charset="0"/>
              <a:cs typeface="Segoe UI" pitchFamily="34" charset="0"/>
            </a:endParaRPr>
          </a:p>
        </p:txBody>
      </p:sp>
      <p:sp>
        <p:nvSpPr>
          <p:cNvPr id="7" name="Rectangle 114">
            <a:extLst>
              <a:ext uri="{FF2B5EF4-FFF2-40B4-BE49-F238E27FC236}">
                <a16:creationId xmlns:a16="http://schemas.microsoft.com/office/drawing/2014/main" id="{705A3DD4-8CEF-EB4F-A126-83847BE66280}"/>
              </a:ext>
            </a:extLst>
          </p:cNvPr>
          <p:cNvSpPr/>
          <p:nvPr/>
        </p:nvSpPr>
        <p:spPr>
          <a:xfrm>
            <a:off x="1572786" y="3628254"/>
            <a:ext cx="3477371" cy="461599"/>
          </a:xfrm>
          <a:prstGeom prst="rect">
            <a:avLst/>
          </a:prstGeom>
          <a:noFill/>
        </p:spPr>
        <p:txBody>
          <a:bodyPr wrap="square">
            <a:spAutoFit/>
          </a:bodyPr>
          <a:lstStyle/>
          <a:p>
            <a:pPr algn="ctr" defTabSz="914016">
              <a:defRPr/>
            </a:pPr>
            <a:r>
              <a:rPr lang="en-US" sz="2353">
                <a:solidFill>
                  <a:schemeClr val="bg1"/>
                </a:solidFill>
                <a:latin typeface="Segoe UI Semibold"/>
              </a:rPr>
              <a:t>Microsoft AppSource</a:t>
            </a:r>
          </a:p>
        </p:txBody>
      </p:sp>
      <p:sp>
        <p:nvSpPr>
          <p:cNvPr id="9" name="Arrow: Pentagon 116">
            <a:extLst>
              <a:ext uri="{FF2B5EF4-FFF2-40B4-BE49-F238E27FC236}">
                <a16:creationId xmlns:a16="http://schemas.microsoft.com/office/drawing/2014/main" id="{61ADF6AA-FA6D-2746-AC64-C94A7A433864}"/>
              </a:ext>
              <a:ext uri="{C183D7F6-B498-43B3-948B-1728B52AA6E4}">
                <adec:decorative xmlns:adec="http://schemas.microsoft.com/office/drawing/2017/decorative" val="1"/>
              </a:ext>
            </a:extLst>
          </p:cNvPr>
          <p:cNvSpPr/>
          <p:nvPr/>
        </p:nvSpPr>
        <p:spPr bwMode="auto">
          <a:xfrm>
            <a:off x="6415177" y="2914963"/>
            <a:ext cx="4928938" cy="1773556"/>
          </a:xfrm>
          <a:prstGeom prst="homePlate">
            <a:avLst>
              <a:gd name="adj" fmla="val 0"/>
            </a:avLst>
          </a:prstGeom>
          <a:solidFill>
            <a:schemeClr val="tx2"/>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745">
              <a:solidFill>
                <a:schemeClr val="tx1"/>
              </a:solidFill>
              <a:latin typeface="Segoe UI"/>
              <a:ea typeface="Segoe UI" pitchFamily="34" charset="0"/>
              <a:cs typeface="Segoe UI" pitchFamily="34" charset="0"/>
            </a:endParaRPr>
          </a:p>
        </p:txBody>
      </p:sp>
      <p:sp>
        <p:nvSpPr>
          <p:cNvPr id="10" name="Rectangle 117">
            <a:extLst>
              <a:ext uri="{FF2B5EF4-FFF2-40B4-BE49-F238E27FC236}">
                <a16:creationId xmlns:a16="http://schemas.microsoft.com/office/drawing/2014/main" id="{5DB17C8F-A10A-9843-8039-A219A2C96309}"/>
              </a:ext>
            </a:extLst>
          </p:cNvPr>
          <p:cNvSpPr/>
          <p:nvPr/>
        </p:nvSpPr>
        <p:spPr>
          <a:xfrm>
            <a:off x="7030379" y="3569274"/>
            <a:ext cx="3698532" cy="461534"/>
          </a:xfrm>
          <a:prstGeom prst="rect">
            <a:avLst/>
          </a:prstGeom>
          <a:noFill/>
        </p:spPr>
        <p:txBody>
          <a:bodyPr wrap="square">
            <a:spAutoFit/>
          </a:bodyPr>
          <a:lstStyle/>
          <a:p>
            <a:pPr algn="ctr" defTabSz="914016">
              <a:defRPr/>
            </a:pPr>
            <a:r>
              <a:rPr lang="en-US" sz="2353">
                <a:solidFill>
                  <a:schemeClr val="bg1"/>
                </a:solidFill>
                <a:latin typeface="Segoe UI Semibold"/>
              </a:rPr>
              <a:t>Azure Marketplace</a:t>
            </a:r>
          </a:p>
        </p:txBody>
      </p:sp>
      <p:sp>
        <p:nvSpPr>
          <p:cNvPr id="12" name="Rectangle 119">
            <a:extLst>
              <a:ext uri="{FF2B5EF4-FFF2-40B4-BE49-F238E27FC236}">
                <a16:creationId xmlns:a16="http://schemas.microsoft.com/office/drawing/2014/main" id="{696B87C6-7445-EC41-8EEF-51CB02520E68}"/>
              </a:ext>
            </a:extLst>
          </p:cNvPr>
          <p:cNvSpPr/>
          <p:nvPr/>
        </p:nvSpPr>
        <p:spPr>
          <a:xfrm>
            <a:off x="7778407" y="2122233"/>
            <a:ext cx="2747344" cy="480131"/>
          </a:xfrm>
          <a:prstGeom prst="rect">
            <a:avLst/>
          </a:prstGeom>
        </p:spPr>
        <p:txBody>
          <a:bodyPr wrap="square" lIns="0">
            <a:spAutoFit/>
          </a:bodyPr>
          <a:lstStyle/>
          <a:p>
            <a:pPr defTabSz="914016">
              <a:lnSpc>
                <a:spcPct val="90000"/>
              </a:lnSpc>
              <a:spcAft>
                <a:spcPts val="588"/>
              </a:spcAft>
              <a:defRPr/>
            </a:pPr>
            <a:r>
              <a:rPr lang="en-US" sz="1400">
                <a:latin typeface="Segoe UI"/>
              </a:rPr>
              <a:t>Category and workload building blocks for Azure</a:t>
            </a:r>
          </a:p>
        </p:txBody>
      </p:sp>
      <p:grpSp>
        <p:nvGrpSpPr>
          <p:cNvPr id="18" name="Group 125">
            <a:extLst>
              <a:ext uri="{FF2B5EF4-FFF2-40B4-BE49-F238E27FC236}">
                <a16:creationId xmlns:a16="http://schemas.microsoft.com/office/drawing/2014/main" id="{8ABCC018-90C7-C049-AF21-6DC362FEFC2D}"/>
              </a:ext>
              <a:ext uri="{C183D7F6-B498-43B3-948B-1728B52AA6E4}">
                <adec:decorative xmlns:adec="http://schemas.microsoft.com/office/drawing/2017/decorative" val="1"/>
              </a:ext>
            </a:extLst>
          </p:cNvPr>
          <p:cNvGrpSpPr/>
          <p:nvPr/>
        </p:nvGrpSpPr>
        <p:grpSpPr>
          <a:xfrm>
            <a:off x="3311473" y="1335509"/>
            <a:ext cx="2784528" cy="737034"/>
            <a:chOff x="3377067" y="1722233"/>
            <a:chExt cx="2841170" cy="717786"/>
          </a:xfrm>
        </p:grpSpPr>
        <p:cxnSp>
          <p:nvCxnSpPr>
            <p:cNvPr id="19" name="Straight Connector 126">
              <a:extLst>
                <a:ext uri="{FF2B5EF4-FFF2-40B4-BE49-F238E27FC236}">
                  <a16:creationId xmlns:a16="http://schemas.microsoft.com/office/drawing/2014/main" id="{A3FFE469-CB21-0246-A4B8-5F548544AB36}"/>
                </a:ext>
                <a:ext uri="{C183D7F6-B498-43B3-948B-1728B52AA6E4}">
                  <adec:decorative xmlns:adec="http://schemas.microsoft.com/office/drawing/2017/decorative" val="1"/>
                </a:ext>
              </a:extLst>
            </p:cNvPr>
            <p:cNvCxnSpPr>
              <a:cxnSpLocks/>
            </p:cNvCxnSpPr>
            <p:nvPr/>
          </p:nvCxnSpPr>
          <p:spPr>
            <a:xfrm>
              <a:off x="3377067" y="2081126"/>
              <a:ext cx="0" cy="358893"/>
            </a:xfrm>
            <a:prstGeom prst="line">
              <a:avLst/>
            </a:prstGeom>
            <a:ln w="19050">
              <a:solidFill>
                <a:srgbClr val="3B2E58"/>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0" name="Straight Connector 127">
              <a:extLst>
                <a:ext uri="{FF2B5EF4-FFF2-40B4-BE49-F238E27FC236}">
                  <a16:creationId xmlns:a16="http://schemas.microsoft.com/office/drawing/2014/main" id="{A5C0F697-C7E8-7A42-95D5-0A1B799D83CD}"/>
                </a:ext>
                <a:ext uri="{C183D7F6-B498-43B3-948B-1728B52AA6E4}">
                  <adec:decorative xmlns:adec="http://schemas.microsoft.com/office/drawing/2017/decorative" val="1"/>
                </a:ext>
              </a:extLst>
            </p:cNvPr>
            <p:cNvCxnSpPr>
              <a:cxnSpLocks/>
            </p:cNvCxnSpPr>
            <p:nvPr/>
          </p:nvCxnSpPr>
          <p:spPr>
            <a:xfrm>
              <a:off x="6218237" y="1722233"/>
              <a:ext cx="0" cy="358893"/>
            </a:xfrm>
            <a:prstGeom prst="line">
              <a:avLst/>
            </a:prstGeom>
            <a:ln w="19050">
              <a:solidFill>
                <a:srgbClr val="3B2E58"/>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1" name="Straight Connector 128">
              <a:extLst>
                <a:ext uri="{FF2B5EF4-FFF2-40B4-BE49-F238E27FC236}">
                  <a16:creationId xmlns:a16="http://schemas.microsoft.com/office/drawing/2014/main" id="{853B68CE-813B-B54B-8F1B-B10716791C47}"/>
                </a:ext>
                <a:ext uri="{C183D7F6-B498-43B3-948B-1728B52AA6E4}">
                  <adec:decorative xmlns:adec="http://schemas.microsoft.com/office/drawing/2017/decorative" val="1"/>
                </a:ext>
              </a:extLst>
            </p:cNvPr>
            <p:cNvCxnSpPr>
              <a:cxnSpLocks/>
            </p:cNvCxnSpPr>
            <p:nvPr/>
          </p:nvCxnSpPr>
          <p:spPr>
            <a:xfrm flipH="1">
              <a:off x="3377068" y="2081126"/>
              <a:ext cx="2841169" cy="0"/>
            </a:xfrm>
            <a:prstGeom prst="line">
              <a:avLst/>
            </a:prstGeom>
            <a:ln w="19050">
              <a:solidFill>
                <a:srgbClr val="3B2E58"/>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22" name="Group 129">
            <a:extLst>
              <a:ext uri="{FF2B5EF4-FFF2-40B4-BE49-F238E27FC236}">
                <a16:creationId xmlns:a16="http://schemas.microsoft.com/office/drawing/2014/main" id="{322B5188-3947-CB44-87E1-F286F177F6E1}"/>
              </a:ext>
              <a:ext uri="{C183D7F6-B498-43B3-948B-1728B52AA6E4}">
                <adec:decorative xmlns:adec="http://schemas.microsoft.com/office/drawing/2017/decorative" val="1"/>
              </a:ext>
            </a:extLst>
          </p:cNvPr>
          <p:cNvGrpSpPr/>
          <p:nvPr/>
        </p:nvGrpSpPr>
        <p:grpSpPr>
          <a:xfrm flipH="1">
            <a:off x="6095116" y="1079592"/>
            <a:ext cx="2784529" cy="992952"/>
            <a:chOff x="3377067" y="1472997"/>
            <a:chExt cx="2841171" cy="967022"/>
          </a:xfrm>
        </p:grpSpPr>
        <p:cxnSp>
          <p:nvCxnSpPr>
            <p:cNvPr id="23" name="Straight Connector 130">
              <a:extLst>
                <a:ext uri="{FF2B5EF4-FFF2-40B4-BE49-F238E27FC236}">
                  <a16:creationId xmlns:a16="http://schemas.microsoft.com/office/drawing/2014/main" id="{C4F3D1A5-6D73-6F43-87AC-CEF843C9A5A7}"/>
                </a:ext>
                <a:ext uri="{C183D7F6-B498-43B3-948B-1728B52AA6E4}">
                  <adec:decorative xmlns:adec="http://schemas.microsoft.com/office/drawing/2017/decorative" val="1"/>
                </a:ext>
              </a:extLst>
            </p:cNvPr>
            <p:cNvCxnSpPr>
              <a:cxnSpLocks/>
            </p:cNvCxnSpPr>
            <p:nvPr/>
          </p:nvCxnSpPr>
          <p:spPr>
            <a:xfrm>
              <a:off x="3377067" y="2081126"/>
              <a:ext cx="0" cy="358893"/>
            </a:xfrm>
            <a:prstGeom prst="line">
              <a:avLst/>
            </a:prstGeom>
            <a:ln w="19050">
              <a:solidFill>
                <a:srgbClr val="3B2E58"/>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Connector 131">
              <a:extLst>
                <a:ext uri="{FF2B5EF4-FFF2-40B4-BE49-F238E27FC236}">
                  <a16:creationId xmlns:a16="http://schemas.microsoft.com/office/drawing/2014/main" id="{A99CB2AA-8C07-984D-BDB7-2256E235B08D}"/>
                </a:ext>
                <a:ext uri="{C183D7F6-B498-43B3-948B-1728B52AA6E4}">
                  <adec:decorative xmlns:adec="http://schemas.microsoft.com/office/drawing/2017/decorative" val="1"/>
                </a:ext>
              </a:extLst>
            </p:cNvPr>
            <p:cNvCxnSpPr>
              <a:cxnSpLocks/>
            </p:cNvCxnSpPr>
            <p:nvPr/>
          </p:nvCxnSpPr>
          <p:spPr>
            <a:xfrm flipH="1">
              <a:off x="6218237" y="1472997"/>
              <a:ext cx="1" cy="608130"/>
            </a:xfrm>
            <a:prstGeom prst="line">
              <a:avLst/>
            </a:prstGeom>
            <a:ln w="19050">
              <a:solidFill>
                <a:srgbClr val="3B2E58"/>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5" name="Straight Connector 132">
              <a:extLst>
                <a:ext uri="{FF2B5EF4-FFF2-40B4-BE49-F238E27FC236}">
                  <a16:creationId xmlns:a16="http://schemas.microsoft.com/office/drawing/2014/main" id="{4E877C86-3B19-5946-A615-A07C5866ACD8}"/>
                </a:ext>
                <a:ext uri="{C183D7F6-B498-43B3-948B-1728B52AA6E4}">
                  <adec:decorative xmlns:adec="http://schemas.microsoft.com/office/drawing/2017/decorative" val="1"/>
                </a:ext>
              </a:extLst>
            </p:cNvPr>
            <p:cNvCxnSpPr>
              <a:cxnSpLocks/>
            </p:cNvCxnSpPr>
            <p:nvPr/>
          </p:nvCxnSpPr>
          <p:spPr>
            <a:xfrm flipH="1">
              <a:off x="3377068" y="2081126"/>
              <a:ext cx="2841169" cy="0"/>
            </a:xfrm>
            <a:prstGeom prst="line">
              <a:avLst/>
            </a:prstGeom>
            <a:ln w="19050">
              <a:solidFill>
                <a:srgbClr val="3B2E58"/>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26" name="Picture 133">
            <a:extLst>
              <a:ext uri="{FF2B5EF4-FFF2-40B4-BE49-F238E27FC236}">
                <a16:creationId xmlns:a16="http://schemas.microsoft.com/office/drawing/2014/main" id="{ADB3EA1A-04C1-914A-8BFA-8EC56DA14AE9}"/>
              </a:ext>
              <a:ext uri="{C183D7F6-B498-43B3-948B-1728B52AA6E4}">
                <adec:decorative xmlns:adec="http://schemas.microsoft.com/office/drawing/2017/decorative" val="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19317" y="4976373"/>
            <a:ext cx="989504" cy="321264"/>
          </a:xfrm>
          <a:prstGeom prst="rect">
            <a:avLst/>
          </a:prstGeom>
        </p:spPr>
      </p:pic>
      <p:pic>
        <p:nvPicPr>
          <p:cNvPr id="27" name="Picture 134">
            <a:extLst>
              <a:ext uri="{FF2B5EF4-FFF2-40B4-BE49-F238E27FC236}">
                <a16:creationId xmlns:a16="http://schemas.microsoft.com/office/drawing/2014/main" id="{28BC9A8F-D13D-1540-8181-DF867A291DCD}"/>
              </a:ext>
              <a:ext uri="{C183D7F6-B498-43B3-948B-1728B52AA6E4}">
                <adec:decorative xmlns:adec="http://schemas.microsoft.com/office/drawing/2017/decorative" val="1"/>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548644" y="4896562"/>
            <a:ext cx="961772" cy="480885"/>
          </a:xfrm>
          <a:prstGeom prst="rect">
            <a:avLst/>
          </a:prstGeom>
        </p:spPr>
      </p:pic>
      <p:pic>
        <p:nvPicPr>
          <p:cNvPr id="28" name="Graphic 27">
            <a:extLst>
              <a:ext uri="{FF2B5EF4-FFF2-40B4-BE49-F238E27FC236}">
                <a16:creationId xmlns:a16="http://schemas.microsoft.com/office/drawing/2014/main" id="{63B5769F-5027-B74A-AE9D-E8C3474ADE13}"/>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83180" y="4998567"/>
            <a:ext cx="886008" cy="276877"/>
          </a:xfrm>
          <a:prstGeom prst="rect">
            <a:avLst/>
          </a:prstGeom>
        </p:spPr>
      </p:pic>
      <p:pic>
        <p:nvPicPr>
          <p:cNvPr id="29" name="Picture 136">
            <a:hlinkClick r:id="rId6"/>
            <a:extLst>
              <a:ext uri="{FF2B5EF4-FFF2-40B4-BE49-F238E27FC236}">
                <a16:creationId xmlns:a16="http://schemas.microsoft.com/office/drawing/2014/main" id="{0830CC0A-6716-394C-B107-6155240CB362}"/>
              </a:ext>
              <a:ext uri="{C183D7F6-B498-43B3-948B-1728B52AA6E4}">
                <adec:decorative xmlns:adec="http://schemas.microsoft.com/office/drawing/2017/decorative" val="1"/>
              </a:ext>
            </a:extLst>
          </p:cNvPr>
          <p:cNvPicPr/>
          <p:nvPr/>
        </p:nvPicPr>
        <p:blipFill>
          <a:blip r:embed="rId7" cstate="email">
            <a:extLst>
              <a:ext uri="{28A0092B-C50C-407E-A947-70E740481C1C}">
                <a14:useLocalDpi xmlns:a14="http://schemas.microsoft.com/office/drawing/2010/main"/>
              </a:ext>
            </a:extLst>
          </a:blip>
          <a:srcRect/>
          <a:stretch>
            <a:fillRect/>
          </a:stretch>
        </p:blipFill>
        <p:spPr bwMode="auto">
          <a:xfrm>
            <a:off x="2474384" y="5039934"/>
            <a:ext cx="1303850" cy="194144"/>
          </a:xfrm>
          <a:prstGeom prst="rect">
            <a:avLst/>
          </a:prstGeom>
          <a:noFill/>
          <a:ln>
            <a:noFill/>
          </a:ln>
        </p:spPr>
      </p:pic>
      <p:pic>
        <p:nvPicPr>
          <p:cNvPr id="30" name="Picture 2">
            <a:extLst>
              <a:ext uri="{FF2B5EF4-FFF2-40B4-BE49-F238E27FC236}">
                <a16:creationId xmlns:a16="http://schemas.microsoft.com/office/drawing/2014/main" id="{6D1F798B-DFDA-054E-9621-2E0BAF676187}"/>
              </a:ext>
              <a:ext uri="{C183D7F6-B498-43B3-948B-1728B52AA6E4}">
                <adec:decorative xmlns:adec="http://schemas.microsoft.com/office/drawing/2017/decorative" val="1"/>
              </a:ext>
            </a:extLst>
          </p:cNvPr>
          <p:cNvPicPr>
            <a:picLocks noChangeAspect="1" noChangeArrowheads="1"/>
          </p:cNvPicPr>
          <p:nvPr/>
        </p:nvPicPr>
        <p:blipFill rotWithShape="1">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721980" y="4984946"/>
            <a:ext cx="1235059" cy="304118"/>
          </a:xfrm>
          <a:prstGeom prst="rect">
            <a:avLst/>
          </a:prstGeom>
          <a:noFill/>
          <a:extLst>
            <a:ext uri="{909E8E84-426E-40DD-AFC4-6F175D3DCCD1}">
              <a14:hiddenFill xmlns:a14="http://schemas.microsoft.com/office/drawing/2010/main">
                <a:solidFill>
                  <a:srgbClr val="FFFFFF"/>
                </a:solidFill>
              </a14:hiddenFill>
            </a:ext>
          </a:extLst>
        </p:spPr>
      </p:pic>
      <p:sp>
        <p:nvSpPr>
          <p:cNvPr id="31" name="Right Bracket 138">
            <a:extLst>
              <a:ext uri="{FF2B5EF4-FFF2-40B4-BE49-F238E27FC236}">
                <a16:creationId xmlns:a16="http://schemas.microsoft.com/office/drawing/2014/main" id="{85BCF07F-1B2D-FE40-98E4-C5903E69E3DB}"/>
              </a:ext>
              <a:ext uri="{C183D7F6-B498-43B3-948B-1728B52AA6E4}">
                <adec:decorative xmlns:adec="http://schemas.microsoft.com/office/drawing/2017/decorative" val="1"/>
              </a:ext>
            </a:extLst>
          </p:cNvPr>
          <p:cNvSpPr/>
          <p:nvPr/>
        </p:nvSpPr>
        <p:spPr>
          <a:xfrm rot="5400000">
            <a:off x="5958478" y="604867"/>
            <a:ext cx="274155" cy="10497110"/>
          </a:xfrm>
          <a:prstGeom prst="rightBracket">
            <a:avLst>
              <a:gd name="adj" fmla="val 0"/>
            </a:avLst>
          </a:prstGeom>
          <a:ln w="19050">
            <a:solidFill>
              <a:srgbClr val="3B2E58"/>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14016">
              <a:defRPr/>
            </a:pPr>
            <a:endParaRPr lang="en-US" sz="1765">
              <a:latin typeface="Segoe UI"/>
            </a:endParaRPr>
          </a:p>
        </p:txBody>
      </p:sp>
      <p:sp>
        <p:nvSpPr>
          <p:cNvPr id="32" name="Rectangle 139">
            <a:extLst>
              <a:ext uri="{FF2B5EF4-FFF2-40B4-BE49-F238E27FC236}">
                <a16:creationId xmlns:a16="http://schemas.microsoft.com/office/drawing/2014/main" id="{FAEFC376-5986-BF44-B6D7-2658D9D30B7B}"/>
              </a:ext>
              <a:ext uri="{C183D7F6-B498-43B3-948B-1728B52AA6E4}">
                <adec:decorative xmlns:adec="http://schemas.microsoft.com/office/drawing/2017/decorative" val="1"/>
              </a:ext>
            </a:extLst>
          </p:cNvPr>
          <p:cNvSpPr/>
          <p:nvPr/>
        </p:nvSpPr>
        <p:spPr>
          <a:xfrm>
            <a:off x="4096749" y="5806431"/>
            <a:ext cx="3998504" cy="307777"/>
          </a:xfrm>
          <a:prstGeom prst="rect">
            <a:avLst/>
          </a:prstGeom>
          <a:solidFill>
            <a:schemeClr val="bg1"/>
          </a:solidFill>
        </p:spPr>
        <p:txBody>
          <a:bodyPr wrap="square" lIns="0" rIns="0">
            <a:spAutoFit/>
          </a:bodyPr>
          <a:lstStyle/>
          <a:p>
            <a:pPr algn="ctr" defTabSz="914016">
              <a:defRPr/>
            </a:pPr>
            <a:r>
              <a:rPr lang="en-US" sz="1400">
                <a:latin typeface="Segoe UI Semibold"/>
              </a:rPr>
              <a:t>Here are a few partners you’ll find</a:t>
            </a:r>
          </a:p>
        </p:txBody>
      </p:sp>
      <p:grpSp>
        <p:nvGrpSpPr>
          <p:cNvPr id="33" name="Group 140">
            <a:extLst>
              <a:ext uri="{FF2B5EF4-FFF2-40B4-BE49-F238E27FC236}">
                <a16:creationId xmlns:a16="http://schemas.microsoft.com/office/drawing/2014/main" id="{50272F9E-1E77-5542-BDC5-2F5712371E9F}"/>
              </a:ext>
              <a:ext uri="{C183D7F6-B498-43B3-948B-1728B52AA6E4}">
                <adec:decorative xmlns:adec="http://schemas.microsoft.com/office/drawing/2017/decorative" val="1"/>
              </a:ext>
            </a:extLst>
          </p:cNvPr>
          <p:cNvGrpSpPr/>
          <p:nvPr/>
        </p:nvGrpSpPr>
        <p:grpSpPr>
          <a:xfrm>
            <a:off x="4084366" y="4897206"/>
            <a:ext cx="1586399" cy="479608"/>
            <a:chOff x="4165681" y="5209063"/>
            <a:chExt cx="1618669" cy="489365"/>
          </a:xfrm>
        </p:grpSpPr>
        <p:pic>
          <p:nvPicPr>
            <p:cNvPr id="34" name="Picture 6" descr="A picture containing drawing&#10;&#10;Description automatically generated">
              <a:extLst>
                <a:ext uri="{FF2B5EF4-FFF2-40B4-BE49-F238E27FC236}">
                  <a16:creationId xmlns:a16="http://schemas.microsoft.com/office/drawing/2014/main" id="{6DE13017-4FDA-FB46-9C78-8BAAACC7418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65681" y="5289842"/>
              <a:ext cx="352267" cy="314644"/>
            </a:xfrm>
            <a:prstGeom prst="rect">
              <a:avLst/>
            </a:prstGeom>
            <a:noFill/>
            <a:ln>
              <a:noFill/>
            </a:ln>
          </p:spPr>
        </p:pic>
        <p:sp>
          <p:nvSpPr>
            <p:cNvPr id="35" name="TextBox 142">
              <a:extLst>
                <a:ext uri="{FF2B5EF4-FFF2-40B4-BE49-F238E27FC236}">
                  <a16:creationId xmlns:a16="http://schemas.microsoft.com/office/drawing/2014/main" id="{0E4D1814-FC22-9F42-9224-F81CC0AF2C38}"/>
                </a:ext>
              </a:extLst>
            </p:cNvPr>
            <p:cNvSpPr txBox="1"/>
            <p:nvPr/>
          </p:nvSpPr>
          <p:spPr>
            <a:xfrm>
              <a:off x="4388893" y="5209063"/>
              <a:ext cx="1395457" cy="489365"/>
            </a:xfrm>
            <a:prstGeom prst="rect">
              <a:avLst/>
            </a:prstGeom>
            <a:noFill/>
          </p:spPr>
          <p:txBody>
            <a:bodyPr rot="0" spcFirstLastPara="0" vertOverflow="overflow" horzOverflow="overflow" vert="horz" wrap="square" lIns="179234" tIns="143387" rIns="179234" bIns="143387" numCol="1" spcCol="0" rtlCol="0" fromWordArt="0" anchor="t" anchorCtr="0" forceAA="0" compatLnSpc="1">
              <a:prstTxWarp prst="textNoShape">
                <a:avLst/>
              </a:prstTxWarp>
              <a:spAutoFit/>
            </a:bodyPr>
            <a:lstStyle/>
            <a:p>
              <a:pPr defTabSz="914016">
                <a:lnSpc>
                  <a:spcPct val="90000"/>
                </a:lnSpc>
                <a:spcAft>
                  <a:spcPts val="588"/>
                </a:spcAft>
                <a:defRPr/>
              </a:pPr>
              <a:r>
                <a:rPr lang="en-US" sz="1370">
                  <a:latin typeface="Segoe UI Semibold"/>
                </a:rPr>
                <a:t>Lawtoolbox</a:t>
              </a:r>
              <a:endParaRPr lang="en-US" sz="1076">
                <a:latin typeface="Segoe UI Semibold"/>
                <a:cs typeface="Segoe UI"/>
              </a:endParaRPr>
            </a:p>
          </p:txBody>
        </p:sp>
      </p:grpSp>
      <p:sp>
        <p:nvSpPr>
          <p:cNvPr id="37" name="Rectangle 144">
            <a:extLst>
              <a:ext uri="{FF2B5EF4-FFF2-40B4-BE49-F238E27FC236}">
                <a16:creationId xmlns:a16="http://schemas.microsoft.com/office/drawing/2014/main" id="{F68E4F72-738C-D746-974F-217EF24ECDCB}"/>
              </a:ext>
            </a:extLst>
          </p:cNvPr>
          <p:cNvSpPr/>
          <p:nvPr/>
        </p:nvSpPr>
        <p:spPr>
          <a:xfrm>
            <a:off x="1198013" y="2137340"/>
            <a:ext cx="1517201" cy="478290"/>
          </a:xfrm>
          <a:prstGeom prst="rect">
            <a:avLst/>
          </a:prstGeom>
        </p:spPr>
        <p:txBody>
          <a:bodyPr wrap="square" lIns="0" tIns="44808" rIns="89617" bIns="44808" anchor="t">
            <a:spAutoFit/>
          </a:bodyPr>
          <a:lstStyle/>
          <a:p>
            <a:pPr defTabSz="914016">
              <a:lnSpc>
                <a:spcPct val="90000"/>
              </a:lnSpc>
              <a:spcAft>
                <a:spcPts val="588"/>
              </a:spcAft>
              <a:defRPr/>
            </a:pPr>
            <a:r>
              <a:rPr lang="en-US" sz="1400">
                <a:latin typeface="Segoe UI"/>
              </a:rPr>
              <a:t>Industry</a:t>
            </a:r>
            <a:r>
              <a:rPr lang="en-US" sz="1400">
                <a:latin typeface="Segoe UI"/>
                <a:cs typeface="Segoe UI"/>
              </a:rPr>
              <a:t> applications</a:t>
            </a:r>
          </a:p>
        </p:txBody>
      </p:sp>
      <p:grpSp>
        <p:nvGrpSpPr>
          <p:cNvPr id="38" name="Group 4">
            <a:extLst>
              <a:ext uri="{FF2B5EF4-FFF2-40B4-BE49-F238E27FC236}">
                <a16:creationId xmlns:a16="http://schemas.microsoft.com/office/drawing/2014/main" id="{96B981BB-B0E6-0A4C-A039-4823993E16EE}"/>
              </a:ext>
            </a:extLst>
          </p:cNvPr>
          <p:cNvGrpSpPr>
            <a:grpSpLocks noChangeAspect="1"/>
          </p:cNvGrpSpPr>
          <p:nvPr/>
        </p:nvGrpSpPr>
        <p:grpSpPr bwMode="auto">
          <a:xfrm>
            <a:off x="2396922" y="2258144"/>
            <a:ext cx="291456" cy="290536"/>
            <a:chOff x="5155" y="3061"/>
            <a:chExt cx="317" cy="316"/>
          </a:xfrm>
          <a:solidFill>
            <a:schemeClr val="tx2"/>
          </a:solidFill>
        </p:grpSpPr>
        <p:sp>
          <p:nvSpPr>
            <p:cNvPr id="43" name="Freeform 5">
              <a:extLst>
                <a:ext uri="{FF2B5EF4-FFF2-40B4-BE49-F238E27FC236}">
                  <a16:creationId xmlns:a16="http://schemas.microsoft.com/office/drawing/2014/main" id="{DF5B874E-007E-C045-B01C-E41A68F215B3}"/>
                </a:ext>
              </a:extLst>
            </p:cNvPr>
            <p:cNvSpPr>
              <a:spLocks noEditPoints="1"/>
            </p:cNvSpPr>
            <p:nvPr/>
          </p:nvSpPr>
          <p:spPr bwMode="auto">
            <a:xfrm>
              <a:off x="5155" y="3061"/>
              <a:ext cx="317" cy="316"/>
            </a:xfrm>
            <a:custGeom>
              <a:avLst/>
              <a:gdLst>
                <a:gd name="T0" fmla="*/ 213 w 426"/>
                <a:gd name="T1" fmla="*/ 0 h 425"/>
                <a:gd name="T2" fmla="*/ 213 w 426"/>
                <a:gd name="T3" fmla="*/ 0 h 425"/>
                <a:gd name="T4" fmla="*/ 134 w 426"/>
                <a:gd name="T5" fmla="*/ 78 h 425"/>
                <a:gd name="T6" fmla="*/ 153 w 426"/>
                <a:gd name="T7" fmla="*/ 97 h 425"/>
                <a:gd name="T8" fmla="*/ 213 w 426"/>
                <a:gd name="T9" fmla="*/ 38 h 425"/>
                <a:gd name="T10" fmla="*/ 272 w 426"/>
                <a:gd name="T11" fmla="*/ 97 h 425"/>
                <a:gd name="T12" fmla="*/ 292 w 426"/>
                <a:gd name="T13" fmla="*/ 78 h 425"/>
                <a:gd name="T14" fmla="*/ 213 w 426"/>
                <a:gd name="T15" fmla="*/ 0 h 425"/>
                <a:gd name="T16" fmla="*/ 328 w 426"/>
                <a:gd name="T17" fmla="*/ 153 h 425"/>
                <a:gd name="T18" fmla="*/ 328 w 426"/>
                <a:gd name="T19" fmla="*/ 153 h 425"/>
                <a:gd name="T20" fmla="*/ 387 w 426"/>
                <a:gd name="T21" fmla="*/ 212 h 425"/>
                <a:gd name="T22" fmla="*/ 328 w 426"/>
                <a:gd name="T23" fmla="*/ 272 h 425"/>
                <a:gd name="T24" fmla="*/ 347 w 426"/>
                <a:gd name="T25" fmla="*/ 291 h 425"/>
                <a:gd name="T26" fmla="*/ 426 w 426"/>
                <a:gd name="T27" fmla="*/ 212 h 425"/>
                <a:gd name="T28" fmla="*/ 347 w 426"/>
                <a:gd name="T29" fmla="*/ 133 h 425"/>
                <a:gd name="T30" fmla="*/ 328 w 426"/>
                <a:gd name="T31" fmla="*/ 153 h 425"/>
                <a:gd name="T32" fmla="*/ 0 w 426"/>
                <a:gd name="T33" fmla="*/ 212 h 425"/>
                <a:gd name="T34" fmla="*/ 0 w 426"/>
                <a:gd name="T35" fmla="*/ 212 h 425"/>
                <a:gd name="T36" fmla="*/ 79 w 426"/>
                <a:gd name="T37" fmla="*/ 291 h 425"/>
                <a:gd name="T38" fmla="*/ 98 w 426"/>
                <a:gd name="T39" fmla="*/ 272 h 425"/>
                <a:gd name="T40" fmla="*/ 39 w 426"/>
                <a:gd name="T41" fmla="*/ 212 h 425"/>
                <a:gd name="T42" fmla="*/ 98 w 426"/>
                <a:gd name="T43" fmla="*/ 153 h 425"/>
                <a:gd name="T44" fmla="*/ 79 w 426"/>
                <a:gd name="T45" fmla="*/ 133 h 425"/>
                <a:gd name="T46" fmla="*/ 0 w 426"/>
                <a:gd name="T47" fmla="*/ 212 h 425"/>
                <a:gd name="T48" fmla="*/ 213 w 426"/>
                <a:gd name="T49" fmla="*/ 386 h 425"/>
                <a:gd name="T50" fmla="*/ 213 w 426"/>
                <a:gd name="T51" fmla="*/ 386 h 425"/>
                <a:gd name="T52" fmla="*/ 153 w 426"/>
                <a:gd name="T53" fmla="*/ 327 h 425"/>
                <a:gd name="T54" fmla="*/ 134 w 426"/>
                <a:gd name="T55" fmla="*/ 346 h 425"/>
                <a:gd name="T56" fmla="*/ 213 w 426"/>
                <a:gd name="T57" fmla="*/ 425 h 425"/>
                <a:gd name="T58" fmla="*/ 292 w 426"/>
                <a:gd name="T59" fmla="*/ 346 h 425"/>
                <a:gd name="T60" fmla="*/ 272 w 426"/>
                <a:gd name="T61" fmla="*/ 327 h 425"/>
                <a:gd name="T62" fmla="*/ 213 w 426"/>
                <a:gd name="T63" fmla="*/ 3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13" y="0"/>
                  </a:moveTo>
                  <a:lnTo>
                    <a:pt x="213" y="0"/>
                  </a:lnTo>
                  <a:lnTo>
                    <a:pt x="134" y="78"/>
                  </a:lnTo>
                  <a:lnTo>
                    <a:pt x="153" y="97"/>
                  </a:lnTo>
                  <a:lnTo>
                    <a:pt x="213" y="38"/>
                  </a:lnTo>
                  <a:lnTo>
                    <a:pt x="272" y="97"/>
                  </a:lnTo>
                  <a:lnTo>
                    <a:pt x="292" y="78"/>
                  </a:lnTo>
                  <a:lnTo>
                    <a:pt x="213" y="0"/>
                  </a:lnTo>
                  <a:close/>
                  <a:moveTo>
                    <a:pt x="328" y="153"/>
                  </a:moveTo>
                  <a:lnTo>
                    <a:pt x="328" y="153"/>
                  </a:lnTo>
                  <a:lnTo>
                    <a:pt x="387" y="212"/>
                  </a:lnTo>
                  <a:lnTo>
                    <a:pt x="328" y="272"/>
                  </a:lnTo>
                  <a:lnTo>
                    <a:pt x="347" y="291"/>
                  </a:lnTo>
                  <a:lnTo>
                    <a:pt x="426" y="212"/>
                  </a:lnTo>
                  <a:lnTo>
                    <a:pt x="347" y="133"/>
                  </a:lnTo>
                  <a:lnTo>
                    <a:pt x="328" y="153"/>
                  </a:lnTo>
                  <a:close/>
                  <a:moveTo>
                    <a:pt x="0" y="212"/>
                  </a:moveTo>
                  <a:lnTo>
                    <a:pt x="0" y="212"/>
                  </a:lnTo>
                  <a:lnTo>
                    <a:pt x="79" y="291"/>
                  </a:lnTo>
                  <a:lnTo>
                    <a:pt x="98" y="272"/>
                  </a:lnTo>
                  <a:lnTo>
                    <a:pt x="39" y="212"/>
                  </a:lnTo>
                  <a:lnTo>
                    <a:pt x="98" y="153"/>
                  </a:lnTo>
                  <a:lnTo>
                    <a:pt x="79" y="133"/>
                  </a:lnTo>
                  <a:lnTo>
                    <a:pt x="0" y="212"/>
                  </a:lnTo>
                  <a:close/>
                  <a:moveTo>
                    <a:pt x="213" y="386"/>
                  </a:moveTo>
                  <a:lnTo>
                    <a:pt x="213" y="386"/>
                  </a:lnTo>
                  <a:lnTo>
                    <a:pt x="153" y="327"/>
                  </a:lnTo>
                  <a:lnTo>
                    <a:pt x="134" y="346"/>
                  </a:lnTo>
                  <a:lnTo>
                    <a:pt x="213" y="425"/>
                  </a:lnTo>
                  <a:lnTo>
                    <a:pt x="292" y="346"/>
                  </a:lnTo>
                  <a:lnTo>
                    <a:pt x="272" y="327"/>
                  </a:lnTo>
                  <a:lnTo>
                    <a:pt x="213" y="386"/>
                  </a:lnTo>
                  <a:close/>
                </a:path>
              </a:pathLst>
            </a:custGeom>
            <a:grpFill/>
            <a:ln w="0">
              <a:noFill/>
              <a:prstDash val="solid"/>
              <a:round/>
              <a:headEnd/>
              <a:tailEnd/>
            </a:ln>
          </p:spPr>
          <p:txBody>
            <a:bodyPr vert="horz" wrap="square" lIns="89617" tIns="44808" rIns="89617" bIns="44808" numCol="1" anchor="t" anchorCtr="0" compatLnSpc="1">
              <a:prstTxWarp prst="textNoShape">
                <a:avLst/>
              </a:prstTxWarp>
            </a:bodyPr>
            <a:lstStyle/>
            <a:p>
              <a:pPr defTabSz="914016">
                <a:defRPr/>
              </a:pPr>
              <a:endParaRPr lang="en-US" sz="1961">
                <a:latin typeface="Segoe UI"/>
              </a:endParaRPr>
            </a:p>
          </p:txBody>
        </p:sp>
        <p:sp>
          <p:nvSpPr>
            <p:cNvPr id="44" name="Freeform 6">
              <a:extLst>
                <a:ext uri="{FF2B5EF4-FFF2-40B4-BE49-F238E27FC236}">
                  <a16:creationId xmlns:a16="http://schemas.microsoft.com/office/drawing/2014/main" id="{7A0F141F-E51A-D244-B44E-3D8B86A19683}"/>
                </a:ext>
              </a:extLst>
            </p:cNvPr>
            <p:cNvSpPr>
              <a:spLocks/>
            </p:cNvSpPr>
            <p:nvPr/>
          </p:nvSpPr>
          <p:spPr bwMode="auto">
            <a:xfrm>
              <a:off x="5282" y="3178"/>
              <a:ext cx="83" cy="82"/>
            </a:xfrm>
            <a:custGeom>
              <a:avLst/>
              <a:gdLst>
                <a:gd name="T0" fmla="*/ 56 w 111"/>
                <a:gd name="T1" fmla="*/ 110 h 110"/>
                <a:gd name="T2" fmla="*/ 56 w 111"/>
                <a:gd name="T3" fmla="*/ 110 h 110"/>
                <a:gd name="T4" fmla="*/ 77 w 111"/>
                <a:gd name="T5" fmla="*/ 106 h 110"/>
                <a:gd name="T6" fmla="*/ 95 w 111"/>
                <a:gd name="T7" fmla="*/ 94 h 110"/>
                <a:gd name="T8" fmla="*/ 107 w 111"/>
                <a:gd name="T9" fmla="*/ 77 h 110"/>
                <a:gd name="T10" fmla="*/ 111 w 111"/>
                <a:gd name="T11" fmla="*/ 55 h 110"/>
                <a:gd name="T12" fmla="*/ 107 w 111"/>
                <a:gd name="T13" fmla="*/ 34 h 110"/>
                <a:gd name="T14" fmla="*/ 95 w 111"/>
                <a:gd name="T15" fmla="*/ 16 h 110"/>
                <a:gd name="T16" fmla="*/ 77 w 111"/>
                <a:gd name="T17" fmla="*/ 4 h 110"/>
                <a:gd name="T18" fmla="*/ 56 w 111"/>
                <a:gd name="T19" fmla="*/ 0 h 110"/>
                <a:gd name="T20" fmla="*/ 34 w 111"/>
                <a:gd name="T21" fmla="*/ 4 h 110"/>
                <a:gd name="T22" fmla="*/ 17 w 111"/>
                <a:gd name="T23" fmla="*/ 16 h 110"/>
                <a:gd name="T24" fmla="*/ 5 w 111"/>
                <a:gd name="T25" fmla="*/ 34 h 110"/>
                <a:gd name="T26" fmla="*/ 0 w 111"/>
                <a:gd name="T27" fmla="*/ 55 h 110"/>
                <a:gd name="T28" fmla="*/ 5 w 111"/>
                <a:gd name="T29" fmla="*/ 77 h 110"/>
                <a:gd name="T30" fmla="*/ 17 w 111"/>
                <a:gd name="T31" fmla="*/ 94 h 110"/>
                <a:gd name="T32" fmla="*/ 34 w 111"/>
                <a:gd name="T33" fmla="*/ 106 h 110"/>
                <a:gd name="T34" fmla="*/ 56 w 111"/>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0">
                  <a:moveTo>
                    <a:pt x="56" y="110"/>
                  </a:moveTo>
                  <a:lnTo>
                    <a:pt x="56" y="110"/>
                  </a:lnTo>
                  <a:cubicBezTo>
                    <a:pt x="63" y="110"/>
                    <a:pt x="71" y="109"/>
                    <a:pt x="77" y="106"/>
                  </a:cubicBezTo>
                  <a:cubicBezTo>
                    <a:pt x="84" y="103"/>
                    <a:pt x="90" y="99"/>
                    <a:pt x="95" y="94"/>
                  </a:cubicBezTo>
                  <a:cubicBezTo>
                    <a:pt x="100" y="89"/>
                    <a:pt x="104" y="83"/>
                    <a:pt x="107" y="77"/>
                  </a:cubicBezTo>
                  <a:cubicBezTo>
                    <a:pt x="110" y="70"/>
                    <a:pt x="111" y="63"/>
                    <a:pt x="111" y="55"/>
                  </a:cubicBezTo>
                  <a:cubicBezTo>
                    <a:pt x="111" y="48"/>
                    <a:pt x="110" y="40"/>
                    <a:pt x="107" y="34"/>
                  </a:cubicBezTo>
                  <a:cubicBezTo>
                    <a:pt x="104" y="27"/>
                    <a:pt x="100" y="21"/>
                    <a:pt x="95" y="16"/>
                  </a:cubicBezTo>
                  <a:cubicBezTo>
                    <a:pt x="90" y="11"/>
                    <a:pt x="84" y="7"/>
                    <a:pt x="77" y="4"/>
                  </a:cubicBezTo>
                  <a:cubicBezTo>
                    <a:pt x="71" y="1"/>
                    <a:pt x="63" y="0"/>
                    <a:pt x="56" y="0"/>
                  </a:cubicBezTo>
                  <a:cubicBezTo>
                    <a:pt x="48" y="0"/>
                    <a:pt x="41" y="1"/>
                    <a:pt x="34" y="4"/>
                  </a:cubicBezTo>
                  <a:cubicBezTo>
                    <a:pt x="28" y="7"/>
                    <a:pt x="22" y="11"/>
                    <a:pt x="17" y="16"/>
                  </a:cubicBezTo>
                  <a:cubicBezTo>
                    <a:pt x="12" y="21"/>
                    <a:pt x="8" y="27"/>
                    <a:pt x="5" y="34"/>
                  </a:cubicBezTo>
                  <a:cubicBezTo>
                    <a:pt x="2" y="40"/>
                    <a:pt x="0" y="48"/>
                    <a:pt x="0" y="55"/>
                  </a:cubicBezTo>
                  <a:cubicBezTo>
                    <a:pt x="0" y="63"/>
                    <a:pt x="2" y="70"/>
                    <a:pt x="5" y="77"/>
                  </a:cubicBezTo>
                  <a:cubicBezTo>
                    <a:pt x="8" y="83"/>
                    <a:pt x="12" y="89"/>
                    <a:pt x="17" y="94"/>
                  </a:cubicBezTo>
                  <a:cubicBezTo>
                    <a:pt x="22" y="99"/>
                    <a:pt x="28" y="103"/>
                    <a:pt x="34" y="106"/>
                  </a:cubicBezTo>
                  <a:cubicBezTo>
                    <a:pt x="41" y="109"/>
                    <a:pt x="48" y="110"/>
                    <a:pt x="56" y="110"/>
                  </a:cubicBezTo>
                  <a:close/>
                </a:path>
              </a:pathLst>
            </a:custGeom>
            <a:solidFill>
              <a:schemeClr val="tx1"/>
            </a:solidFill>
            <a:ln w="0">
              <a:noFill/>
              <a:prstDash val="solid"/>
              <a:round/>
              <a:headEnd/>
              <a:tailEnd/>
            </a:ln>
          </p:spPr>
          <p:txBody>
            <a:bodyPr vert="horz" wrap="square" lIns="89617" tIns="44808" rIns="89617" bIns="44808" numCol="1" anchor="t" anchorCtr="0" compatLnSpc="1">
              <a:prstTxWarp prst="textNoShape">
                <a:avLst/>
              </a:prstTxWarp>
            </a:bodyPr>
            <a:lstStyle/>
            <a:p>
              <a:pPr defTabSz="914016">
                <a:defRPr/>
              </a:pPr>
              <a:endParaRPr lang="en-US" sz="1961">
                <a:latin typeface="Segoe UI"/>
              </a:endParaRPr>
            </a:p>
          </p:txBody>
        </p:sp>
      </p:grpSp>
      <p:sp>
        <p:nvSpPr>
          <p:cNvPr id="39" name="Rectangle 146">
            <a:extLst>
              <a:ext uri="{FF2B5EF4-FFF2-40B4-BE49-F238E27FC236}">
                <a16:creationId xmlns:a16="http://schemas.microsoft.com/office/drawing/2014/main" id="{C701F63C-1089-AE48-8EA7-0FCAA395D0FE}"/>
              </a:ext>
            </a:extLst>
          </p:cNvPr>
          <p:cNvSpPr/>
          <p:nvPr/>
        </p:nvSpPr>
        <p:spPr>
          <a:xfrm>
            <a:off x="4762773" y="2168132"/>
            <a:ext cx="1451731" cy="480131"/>
          </a:xfrm>
          <a:prstGeom prst="rect">
            <a:avLst/>
          </a:prstGeom>
        </p:spPr>
        <p:txBody>
          <a:bodyPr wrap="square" lIns="0">
            <a:spAutoFit/>
          </a:bodyPr>
          <a:lstStyle/>
          <a:p>
            <a:pPr defTabSz="914016">
              <a:lnSpc>
                <a:spcPct val="90000"/>
              </a:lnSpc>
              <a:spcAft>
                <a:spcPts val="588"/>
              </a:spcAft>
              <a:defRPr/>
            </a:pPr>
            <a:r>
              <a:rPr lang="en-US" sz="1400">
                <a:latin typeface="Segoe UI"/>
              </a:rPr>
              <a:t>Productivity applications</a:t>
            </a:r>
          </a:p>
        </p:txBody>
      </p:sp>
      <p:pic>
        <p:nvPicPr>
          <p:cNvPr id="40" name="Picture 147">
            <a:extLst>
              <a:ext uri="{FF2B5EF4-FFF2-40B4-BE49-F238E27FC236}">
                <a16:creationId xmlns:a16="http://schemas.microsoft.com/office/drawing/2014/main" id="{CC923E83-F234-CC41-99D1-26C2C4E55E0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411286" y="2258144"/>
            <a:ext cx="290535" cy="290536"/>
          </a:xfrm>
          <a:prstGeom prst="rect">
            <a:avLst/>
          </a:prstGeom>
        </p:spPr>
      </p:pic>
      <p:sp>
        <p:nvSpPr>
          <p:cNvPr id="41" name="TextBox 148">
            <a:extLst>
              <a:ext uri="{FF2B5EF4-FFF2-40B4-BE49-F238E27FC236}">
                <a16:creationId xmlns:a16="http://schemas.microsoft.com/office/drawing/2014/main" id="{46682EFD-5EB0-0544-BEC8-F66485D605EC}"/>
              </a:ext>
            </a:extLst>
          </p:cNvPr>
          <p:cNvSpPr txBox="1"/>
          <p:nvPr/>
        </p:nvSpPr>
        <p:spPr>
          <a:xfrm>
            <a:off x="2776166" y="2168132"/>
            <a:ext cx="1803965" cy="480131"/>
          </a:xfrm>
          <a:prstGeom prst="rect">
            <a:avLst/>
          </a:prstGeom>
        </p:spPr>
        <p:txBody>
          <a:bodyPr wrap="square" lIns="0">
            <a:spAutoFit/>
          </a:bodyPr>
          <a:lstStyle>
            <a:defPPr>
              <a:defRPr lang="en-US"/>
            </a:defPPr>
            <a:lvl1pPr>
              <a:lnSpc>
                <a:spcPct val="90000"/>
              </a:lnSpc>
              <a:spcAft>
                <a:spcPts val="600"/>
              </a:spcAft>
              <a:defRPr sz="1400"/>
            </a:lvl1pPr>
          </a:lstStyle>
          <a:p>
            <a:pPr defTabSz="914016">
              <a:defRPr/>
            </a:pPr>
            <a:r>
              <a:rPr lang="en-US">
                <a:latin typeface="Segoe UI"/>
              </a:rPr>
              <a:t>Line of business applications</a:t>
            </a:r>
          </a:p>
        </p:txBody>
      </p:sp>
      <p:pic>
        <p:nvPicPr>
          <p:cNvPr id="42" name="Picture 149">
            <a:extLst>
              <a:ext uri="{FF2B5EF4-FFF2-40B4-BE49-F238E27FC236}">
                <a16:creationId xmlns:a16="http://schemas.microsoft.com/office/drawing/2014/main" id="{C578B201-66AA-EF47-81DF-8D68DDEBCEA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29745" y="2273177"/>
            <a:ext cx="253242" cy="253243"/>
          </a:xfrm>
          <a:prstGeom prst="rect">
            <a:avLst/>
          </a:prstGeom>
        </p:spPr>
      </p:pic>
      <p:pic>
        <p:nvPicPr>
          <p:cNvPr id="8" name="Picture 7">
            <a:extLst>
              <a:ext uri="{FF2B5EF4-FFF2-40B4-BE49-F238E27FC236}">
                <a16:creationId xmlns:a16="http://schemas.microsoft.com/office/drawing/2014/main" id="{01F61272-25CA-1B69-5081-4FC4E64FEDD4}"/>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339509" y="2198632"/>
            <a:ext cx="318270" cy="318270"/>
          </a:xfrm>
          <a:prstGeom prst="rect">
            <a:avLst/>
          </a:prstGeom>
        </p:spPr>
      </p:pic>
    </p:spTree>
    <p:extLst>
      <p:ext uri="{BB962C8B-B14F-4D97-AF65-F5344CB8AC3E}">
        <p14:creationId xmlns:p14="http://schemas.microsoft.com/office/powerpoint/2010/main" val="3386239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75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10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42" presetClass="path" presetSubtype="0" decel="100000" fill="hold" nodeType="withEffect">
                                  <p:stCondLst>
                                    <p:cond delay="0"/>
                                  </p:stCondLst>
                                  <p:childTnLst>
                                    <p:animMotion origin="layout" path="M -2.27981E-6 -3.01861E-6 L -0.03229 -0.00068 " pathEditMode="relative" rAng="0" ptsTypes="AA">
                                      <p:cBhvr>
                                        <p:cTn id="21" dur="700" spd="-100000" fill="hold"/>
                                        <p:tgtEl>
                                          <p:spTgt spid="28"/>
                                        </p:tgtEl>
                                        <p:attrNameLst>
                                          <p:attrName>ppt_x</p:attrName>
                                          <p:attrName>ppt_y</p:attrName>
                                        </p:attrNameLst>
                                      </p:cBhvr>
                                      <p:rCtr x="-1621" y="-45"/>
                                    </p:animMotion>
                                  </p:childTnLst>
                                </p:cTn>
                              </p:par>
                              <p:par>
                                <p:cTn id="22" presetID="10"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42" presetClass="path" presetSubtype="0" decel="100000" fill="hold" nodeType="withEffect">
                                  <p:stCondLst>
                                    <p:cond delay="0"/>
                                  </p:stCondLst>
                                  <p:childTnLst>
                                    <p:animMotion origin="layout" path="M -3.11463E-7 -3.01861E-6 L -0.03229 -0.00068 " pathEditMode="relative" rAng="0" ptsTypes="AA">
                                      <p:cBhvr>
                                        <p:cTn id="26" dur="700" spd="-100000" fill="hold"/>
                                        <p:tgtEl>
                                          <p:spTgt spid="29"/>
                                        </p:tgtEl>
                                        <p:attrNameLst>
                                          <p:attrName>ppt_x</p:attrName>
                                          <p:attrName>ppt_y</p:attrName>
                                        </p:attrNameLst>
                                      </p:cBhvr>
                                      <p:rCtr x="-1621" y="-45"/>
                                    </p:animMotion>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42" presetClass="path" presetSubtype="0" decel="100000" fill="hold" nodeType="withEffect">
                                  <p:stCondLst>
                                    <p:cond delay="0"/>
                                  </p:stCondLst>
                                  <p:childTnLst>
                                    <p:animMotion origin="layout" path="M 3.16058E-6 -3.01861E-6 L -0.0323 -0.00068 " pathEditMode="relative" rAng="0" ptsTypes="AA">
                                      <p:cBhvr>
                                        <p:cTn id="31" dur="700" spd="-100000" fill="hold"/>
                                        <p:tgtEl>
                                          <p:spTgt spid="33"/>
                                        </p:tgtEl>
                                        <p:attrNameLst>
                                          <p:attrName>ppt_x</p:attrName>
                                          <p:attrName>ppt_y</p:attrName>
                                        </p:attrNameLst>
                                      </p:cBhvr>
                                      <p:rCtr x="-1621" y="-45"/>
                                    </p:animMotion>
                                  </p:childTnLst>
                                </p:cTn>
                              </p:par>
                              <p:par>
                                <p:cTn id="32" presetID="22" presetClass="entr" presetSubtype="1" fill="hold" grpId="0" nodeType="withEffect">
                                  <p:stCondLst>
                                    <p:cond delay="25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par>
                                <p:cTn id="35" presetID="10" presetClass="entr" presetSubtype="0" fill="hold" nodeType="withEffect">
                                  <p:stCondLst>
                                    <p:cond delay="25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42" presetClass="path" presetSubtype="0" decel="100000" fill="hold" nodeType="withEffect">
                                  <p:stCondLst>
                                    <p:cond delay="250"/>
                                  </p:stCondLst>
                                  <p:childTnLst>
                                    <p:animMotion origin="layout" path="M 1.02119E-8 -3.01861E-6 L -0.0323 -0.00068 " pathEditMode="relative" rAng="0" ptsTypes="AA">
                                      <p:cBhvr>
                                        <p:cTn id="39" dur="700" spd="-100000" fill="hold"/>
                                        <p:tgtEl>
                                          <p:spTgt spid="30"/>
                                        </p:tgtEl>
                                        <p:attrNameLst>
                                          <p:attrName>ppt_x</p:attrName>
                                          <p:attrName>ppt_y</p:attrName>
                                        </p:attrNameLst>
                                      </p:cBhvr>
                                      <p:rCtr x="-1621" y="-45"/>
                                    </p:animMotion>
                                  </p:childTnLst>
                                </p:cTn>
                              </p:par>
                              <p:par>
                                <p:cTn id="40" presetID="10" presetClass="entr" presetSubtype="0" fill="hold" nodeType="withEffect">
                                  <p:stCondLst>
                                    <p:cond delay="2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42" presetClass="path" presetSubtype="0" decel="100000" fill="hold" nodeType="withEffect">
                                  <p:stCondLst>
                                    <p:cond delay="250"/>
                                  </p:stCondLst>
                                  <p:childTnLst>
                                    <p:animMotion origin="layout" path="M 4.13327E-6 3.94462E-6 L -0.0323 -0.00068 " pathEditMode="relative" rAng="0" ptsTypes="AA">
                                      <p:cBhvr>
                                        <p:cTn id="44" dur="700" spd="-100000" fill="hold"/>
                                        <p:tgtEl>
                                          <p:spTgt spid="27"/>
                                        </p:tgtEl>
                                        <p:attrNameLst>
                                          <p:attrName>ppt_x</p:attrName>
                                          <p:attrName>ppt_y</p:attrName>
                                        </p:attrNameLst>
                                      </p:cBhvr>
                                      <p:rCtr x="-1621" y="-45"/>
                                    </p:animMotion>
                                  </p:childTnLst>
                                </p:cTn>
                              </p:par>
                              <p:par>
                                <p:cTn id="45" presetID="10" presetClass="entr" presetSubtype="0" fill="hold" nodeType="withEffect">
                                  <p:stCondLst>
                                    <p:cond delay="25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42" presetClass="path" presetSubtype="0" decel="100000" fill="hold" nodeType="withEffect">
                                  <p:stCondLst>
                                    <p:cond delay="250"/>
                                  </p:stCondLst>
                                  <p:childTnLst>
                                    <p:animMotion origin="layout" path="M 2.58872E-6 -3.01861E-6 L -0.0323 -0.00068 " pathEditMode="relative" rAng="0" ptsTypes="AA">
                                      <p:cBhvr>
                                        <p:cTn id="49" dur="700" spd="-100000" fill="hold"/>
                                        <p:tgtEl>
                                          <p:spTgt spid="26"/>
                                        </p:tgtEl>
                                        <p:attrNameLst>
                                          <p:attrName>ppt_x</p:attrName>
                                          <p:attrName>ppt_y</p:attrName>
                                        </p:attrNameLst>
                                      </p:cBhvr>
                                      <p:rCtr x="-1621" y="-45"/>
                                    </p:animMotion>
                                  </p:childTnLst>
                                </p:cTn>
                              </p:par>
                            </p:childTnLst>
                          </p:cTn>
                        </p:par>
                        <p:par>
                          <p:cTn id="50" fill="hold">
                            <p:stCondLst>
                              <p:cond delay="125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42" presetClass="path" presetSubtype="0" decel="100000" fill="hold" grpId="1" nodeType="withEffect">
                                  <p:stCondLst>
                                    <p:cond delay="0"/>
                                  </p:stCondLst>
                                  <p:childTnLst>
                                    <p:animMotion origin="layout" path="M -1.04927E-6 2.72356E-8 L -1.04927E-6 0.03541 " pathEditMode="relative" rAng="0" ptsTypes="AA">
                                      <p:cBhvr>
                                        <p:cTn id="55" dur="700" spd="-100000" fill="hold"/>
                                        <p:tgtEl>
                                          <p:spTgt spid="32"/>
                                        </p:tgtEl>
                                        <p:attrNameLst>
                                          <p:attrName>ppt_x</p:attrName>
                                          <p:attrName>ppt_y</p:attrName>
                                        </p:attrNameLst>
                                      </p:cBhvr>
                                      <p:rCtr x="0" y="1770"/>
                                    </p:animMotion>
                                  </p:childTnLst>
                                </p:cTn>
                              </p:par>
                              <p:par>
                                <p:cTn id="56" presetID="16" presetClass="entr" presetSubtype="37" fill="hold" grpId="0" nodeType="withEffect">
                                  <p:stCondLst>
                                    <p:cond delay="250"/>
                                  </p:stCondLst>
                                  <p:childTnLst>
                                    <p:set>
                                      <p:cBhvr>
                                        <p:cTn id="57" dur="1" fill="hold">
                                          <p:stCondLst>
                                            <p:cond delay="0"/>
                                          </p:stCondLst>
                                        </p:cTn>
                                        <p:tgtEl>
                                          <p:spTgt spid="31"/>
                                        </p:tgtEl>
                                        <p:attrNameLst>
                                          <p:attrName>style.visibility</p:attrName>
                                        </p:attrNameLst>
                                      </p:cBhvr>
                                      <p:to>
                                        <p:strVal val="visible"/>
                                      </p:to>
                                    </p:set>
                                    <p:animEffect transition="in" filter="barn(outVertical)">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31" grpId="0" animBg="1"/>
      <p:bldP spid="32" grpId="0" animBg="1"/>
      <p:bldP spid="32"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C8B3EC-0E09-0945-949F-A9ED81997B86}"/>
              </a:ext>
            </a:extLst>
          </p:cNvPr>
          <p:cNvSpPr>
            <a:spLocks noGrp="1"/>
          </p:cNvSpPr>
          <p:nvPr>
            <p:ph type="title"/>
          </p:nvPr>
        </p:nvSpPr>
        <p:spPr/>
        <p:txBody>
          <a:bodyPr/>
          <a:lstStyle/>
          <a:p>
            <a:pPr algn="ctr"/>
            <a:r>
              <a:rPr lang="en-US"/>
              <a:t>A catalog from the world’s leading companies</a:t>
            </a:r>
            <a:endParaRPr lang="en-GB"/>
          </a:p>
        </p:txBody>
      </p:sp>
      <p:grpSp>
        <p:nvGrpSpPr>
          <p:cNvPr id="25" name="Groep 24">
            <a:extLst>
              <a:ext uri="{FF2B5EF4-FFF2-40B4-BE49-F238E27FC236}">
                <a16:creationId xmlns:a16="http://schemas.microsoft.com/office/drawing/2014/main" id="{7B5BE0F2-708B-4144-BA9F-3C3F3D1F7726}"/>
              </a:ext>
            </a:extLst>
          </p:cNvPr>
          <p:cNvGrpSpPr/>
          <p:nvPr/>
        </p:nvGrpSpPr>
        <p:grpSpPr>
          <a:xfrm>
            <a:off x="1366719" y="1258836"/>
            <a:ext cx="10062548" cy="1091820"/>
            <a:chOff x="465138" y="1251098"/>
            <a:chExt cx="12190271" cy="1322685"/>
          </a:xfrm>
        </p:grpSpPr>
        <p:sp>
          <p:nvSpPr>
            <p:cNvPr id="3" name="Rectangle 266">
              <a:extLst>
                <a:ext uri="{FF2B5EF4-FFF2-40B4-BE49-F238E27FC236}">
                  <a16:creationId xmlns:a16="http://schemas.microsoft.com/office/drawing/2014/main" id="{C1CAF972-E980-CB40-A7A4-1BBE6D402A41}"/>
                </a:ext>
              </a:extLst>
            </p:cNvPr>
            <p:cNvSpPr/>
            <p:nvPr/>
          </p:nvSpPr>
          <p:spPr bwMode="auto">
            <a:xfrm>
              <a:off x="465138" y="1251098"/>
              <a:ext cx="12190271" cy="1322685"/>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pPr>
              <a:endParaRPr lang="en-US" sz="2000">
                <a:solidFill>
                  <a:srgbClr val="FFFFFF"/>
                </a:solidFill>
                <a:latin typeface="Segoe UI"/>
                <a:ea typeface="Segoe UI" pitchFamily="34" charset="0"/>
                <a:cs typeface="Segoe UI" pitchFamily="34" charset="0"/>
              </a:endParaRPr>
            </a:p>
          </p:txBody>
        </p:sp>
        <p:pic>
          <p:nvPicPr>
            <p:cNvPr id="4" name="Picture 2">
              <a:extLst>
                <a:ext uri="{FF2B5EF4-FFF2-40B4-BE49-F238E27FC236}">
                  <a16:creationId xmlns:a16="http://schemas.microsoft.com/office/drawing/2014/main" id="{6F6B1AB7-F1D5-154E-92C9-27030D72439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3778120" y="1441404"/>
              <a:ext cx="1480991" cy="1934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8388E1F2-9359-284E-B46D-14D7ADED0C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2005337" y="1410274"/>
              <a:ext cx="1393877" cy="2017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F9C34456-5340-AE44-9119-DE1D83C4521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5611321" y="1421403"/>
              <a:ext cx="1468421" cy="2530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9F1EA9E9-A784-B942-8985-AB1E9D696FD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8665533" y="1402361"/>
              <a:ext cx="1743744" cy="29329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757B0BAC-7F60-F045-AA4F-3586268971F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p:blipFill>
          <p:spPr bwMode="auto">
            <a:xfrm>
              <a:off x="618541" y="1399972"/>
              <a:ext cx="1032486" cy="2753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31053984-76DC-554A-815E-8041069A8C9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p:blipFill>
          <p:spPr bwMode="auto">
            <a:xfrm>
              <a:off x="7470991" y="1436193"/>
              <a:ext cx="825985" cy="2568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104F665C-93BB-E049-8FCB-E9BFA406FC60}"/>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p:blipFill>
          <p:spPr bwMode="auto">
            <a:xfrm>
              <a:off x="10778506" y="1430893"/>
              <a:ext cx="1330755" cy="307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C2598EE3-F72C-0949-9783-6E2C79831F92}"/>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p:blipFill>
          <p:spPr bwMode="auto">
            <a:xfrm>
              <a:off x="3802970" y="1809253"/>
              <a:ext cx="1480996" cy="1833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21B33C17-5015-374F-849C-1FB2DACF8C1E}"/>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p:blipFill>
          <p:spPr bwMode="auto">
            <a:xfrm>
              <a:off x="5694192" y="1738364"/>
              <a:ext cx="1284867" cy="37460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4CAAD97A-8E7C-C946-9A01-3B067522A994}"/>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p:blipFill>
          <p:spPr bwMode="auto">
            <a:xfrm>
              <a:off x="2302667" y="1720495"/>
              <a:ext cx="1101312" cy="33784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76E90015-52D2-B74C-8C23-5FD2AA19C087}"/>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p:blipFill>
          <p:spPr bwMode="auto">
            <a:xfrm>
              <a:off x="9080998" y="1788125"/>
              <a:ext cx="1422530" cy="2602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1040C834-4FD6-B04C-9A4C-92F19985A662}"/>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p:blipFill>
          <p:spPr bwMode="auto">
            <a:xfrm>
              <a:off x="10916174" y="1795836"/>
              <a:ext cx="1193087" cy="2809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6185A8DD-4A5F-CF44-A78A-7CF26A3C8798}"/>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p:blipFill>
          <p:spPr bwMode="auto">
            <a:xfrm>
              <a:off x="7387594" y="1785998"/>
              <a:ext cx="1284866" cy="30076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a:extLst>
                <a:ext uri="{FF2B5EF4-FFF2-40B4-BE49-F238E27FC236}">
                  <a16:creationId xmlns:a16="http://schemas.microsoft.com/office/drawing/2014/main" id="{72CB0B8E-167C-5F4F-AEA4-22F65D51E683}"/>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p:blipFill>
          <p:spPr bwMode="auto">
            <a:xfrm>
              <a:off x="618809" y="1793738"/>
              <a:ext cx="1284866" cy="32825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555DB353-67D1-CC45-9FB1-4032ECB261A4}"/>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p:blipFill>
          <p:spPr bwMode="auto">
            <a:xfrm>
              <a:off x="10357996" y="2201494"/>
              <a:ext cx="1743746" cy="1948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A128AD74-EDEC-0B46-B85E-9FE0596EB3B5}"/>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p:blipFill>
          <p:spPr bwMode="auto">
            <a:xfrm>
              <a:off x="5405601" y="2169544"/>
              <a:ext cx="1330757" cy="24607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DF8BAE3F-4E3C-6A4F-AD3F-3C8AE3569C86}"/>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p:blipFill>
          <p:spPr bwMode="auto">
            <a:xfrm>
              <a:off x="8786669" y="2138369"/>
              <a:ext cx="1193091" cy="24790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85DCC631-0F67-B541-9C73-980B066958E8}"/>
                </a:ext>
              </a:extLst>
            </p:cNvPr>
            <p:cNvPicPr>
              <a:picLocks noChangeAspect="1" noChangeArrowheads="1"/>
            </p:cNvPicPr>
            <p:nvPr/>
          </p:nvPicPr>
          <p:blipFill rotWithShape="1">
            <a:blip r:embed="rId19" cstate="email">
              <a:extLst>
                <a:ext uri="{28A0092B-C50C-407E-A947-70E740481C1C}">
                  <a14:useLocalDpi xmlns:a14="http://schemas.microsoft.com/office/drawing/2010/main"/>
                </a:ext>
              </a:extLst>
            </a:blip>
            <a:srcRect/>
            <a:stretch/>
          </p:blipFill>
          <p:spPr bwMode="auto">
            <a:xfrm>
              <a:off x="7120184" y="2144668"/>
              <a:ext cx="1284865" cy="32338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627ADF3A-714C-B343-A36E-B5039F517938}"/>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p:blipFill>
          <p:spPr bwMode="auto">
            <a:xfrm>
              <a:off x="1982515" y="2100166"/>
              <a:ext cx="1284866" cy="32359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7F06B1AA-8FE0-B545-953D-3D5E442F5D6E}"/>
                </a:ext>
              </a:extLst>
            </p:cNvPr>
            <p:cNvPicPr>
              <a:picLocks noChangeAspect="1" noChangeArrowheads="1"/>
            </p:cNvPicPr>
            <p:nvPr/>
          </p:nvPicPr>
          <p:blipFill>
            <a:blip r:embed="rId21" cstate="email">
              <a:extLst>
                <a:ext uri="{28A0092B-C50C-407E-A947-70E740481C1C}">
                  <a14:useLocalDpi xmlns:a14="http://schemas.microsoft.com/office/drawing/2010/main"/>
                </a:ext>
              </a:extLst>
            </a:blip>
            <a:srcRect/>
            <a:stretch/>
          </p:blipFill>
          <p:spPr bwMode="auto">
            <a:xfrm>
              <a:off x="3648385" y="2098060"/>
              <a:ext cx="1376642" cy="32776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0C71CBA3-7E19-3841-B4D6-A1F62A64E9F2}"/>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p:blipFill>
          <p:spPr bwMode="auto">
            <a:xfrm>
              <a:off x="590255" y="2182509"/>
              <a:ext cx="1009538" cy="3216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65">
            <a:extLst>
              <a:ext uri="{FF2B5EF4-FFF2-40B4-BE49-F238E27FC236}">
                <a16:creationId xmlns:a16="http://schemas.microsoft.com/office/drawing/2014/main" id="{D85F8180-0A60-9344-9509-6E620CCCAA97}"/>
              </a:ext>
            </a:extLst>
          </p:cNvPr>
          <p:cNvGrpSpPr/>
          <p:nvPr/>
        </p:nvGrpSpPr>
        <p:grpSpPr>
          <a:xfrm>
            <a:off x="1367051" y="2532575"/>
            <a:ext cx="10062547" cy="3830515"/>
            <a:chOff x="467182" y="2570418"/>
            <a:chExt cx="11502109" cy="4378515"/>
          </a:xfrm>
        </p:grpSpPr>
        <p:sp>
          <p:nvSpPr>
            <p:cNvPr id="27" name="Rectangle 154">
              <a:extLst>
                <a:ext uri="{FF2B5EF4-FFF2-40B4-BE49-F238E27FC236}">
                  <a16:creationId xmlns:a16="http://schemas.microsoft.com/office/drawing/2014/main" id="{EA6AD73F-2114-7F44-A640-2D82F81C4584}"/>
                </a:ext>
                <a:ext uri="{C183D7F6-B498-43B3-948B-1728B52AA6E4}">
                  <adec:decorative xmlns:adec="http://schemas.microsoft.com/office/drawing/2017/decorative" val="1"/>
                </a:ext>
              </a:extLst>
            </p:cNvPr>
            <p:cNvSpPr>
              <a:spLocks/>
            </p:cNvSpPr>
            <p:nvPr/>
          </p:nvSpPr>
          <p:spPr bwMode="auto">
            <a:xfrm>
              <a:off x="467182" y="2570418"/>
              <a:ext cx="11502109" cy="49419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5" fontAlgn="base">
                <a:spcBef>
                  <a:spcPct val="0"/>
                </a:spcBef>
                <a:spcAft>
                  <a:spcPct val="0"/>
                </a:spcAft>
              </a:pPr>
              <a:endParaRPr lang="en-IN" sz="2040">
                <a:solidFill>
                  <a:srgbClr val="FFFFFF"/>
                </a:solidFill>
                <a:latin typeface="Segoe UI"/>
                <a:ea typeface="Segoe UI" pitchFamily="34" charset="0"/>
                <a:cs typeface="Segoe UI" pitchFamily="34" charset="0"/>
              </a:endParaRPr>
            </a:p>
          </p:txBody>
        </p:sp>
        <p:sp>
          <p:nvSpPr>
            <p:cNvPr id="28" name="Rectangle 155">
              <a:extLst>
                <a:ext uri="{FF2B5EF4-FFF2-40B4-BE49-F238E27FC236}">
                  <a16:creationId xmlns:a16="http://schemas.microsoft.com/office/drawing/2014/main" id="{A6715B17-B060-774F-BF51-6035718DA87D}"/>
                </a:ext>
                <a:ext uri="{C183D7F6-B498-43B3-948B-1728B52AA6E4}">
                  <adec:decorative xmlns:adec="http://schemas.microsoft.com/office/drawing/2017/decorative" val="1"/>
                </a:ext>
              </a:extLst>
            </p:cNvPr>
            <p:cNvSpPr>
              <a:spLocks/>
            </p:cNvSpPr>
            <p:nvPr/>
          </p:nvSpPr>
          <p:spPr bwMode="auto">
            <a:xfrm>
              <a:off x="467182" y="3064609"/>
              <a:ext cx="11502109" cy="388432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5" fontAlgn="base">
                <a:spcBef>
                  <a:spcPct val="0"/>
                </a:spcBef>
                <a:spcAft>
                  <a:spcPct val="0"/>
                </a:spcAft>
              </a:pPr>
              <a:endParaRPr lang="en-IN" sz="2040">
                <a:solidFill>
                  <a:srgbClr val="000000"/>
                </a:solidFill>
                <a:latin typeface="Segoe UI"/>
                <a:ea typeface="Segoe UI" pitchFamily="34" charset="0"/>
                <a:cs typeface="Segoe UI" pitchFamily="34" charset="0"/>
              </a:endParaRPr>
            </a:p>
          </p:txBody>
        </p:sp>
        <p:sp>
          <p:nvSpPr>
            <p:cNvPr id="29" name="Rectangle 156">
              <a:extLst>
                <a:ext uri="{FF2B5EF4-FFF2-40B4-BE49-F238E27FC236}">
                  <a16:creationId xmlns:a16="http://schemas.microsoft.com/office/drawing/2014/main" id="{F228D095-0F6E-D648-9161-A31F5F49D565}"/>
                </a:ext>
              </a:extLst>
            </p:cNvPr>
            <p:cNvSpPr/>
            <p:nvPr/>
          </p:nvSpPr>
          <p:spPr bwMode="auto">
            <a:xfrm>
              <a:off x="467182" y="2702255"/>
              <a:ext cx="1340825" cy="2110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Agriculture</a:t>
              </a:r>
            </a:p>
          </p:txBody>
        </p:sp>
        <p:sp>
          <p:nvSpPr>
            <p:cNvPr id="30" name="Rectangle 157">
              <a:extLst>
                <a:ext uri="{FF2B5EF4-FFF2-40B4-BE49-F238E27FC236}">
                  <a16:creationId xmlns:a16="http://schemas.microsoft.com/office/drawing/2014/main" id="{64AD3BA6-E063-B645-ABF7-711B03E45F43}"/>
                </a:ext>
              </a:extLst>
            </p:cNvPr>
            <p:cNvSpPr/>
            <p:nvPr/>
          </p:nvSpPr>
          <p:spPr bwMode="auto">
            <a:xfrm>
              <a:off x="1918796" y="2596714"/>
              <a:ext cx="1340825" cy="4221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Financial Services</a:t>
              </a:r>
            </a:p>
          </p:txBody>
        </p:sp>
        <p:sp>
          <p:nvSpPr>
            <p:cNvPr id="31" name="Rectangle 158">
              <a:extLst>
                <a:ext uri="{FF2B5EF4-FFF2-40B4-BE49-F238E27FC236}">
                  <a16:creationId xmlns:a16="http://schemas.microsoft.com/office/drawing/2014/main" id="{437413B2-19CF-8646-A8BE-1738A1E6C2D0}"/>
                </a:ext>
              </a:extLst>
            </p:cNvPr>
            <p:cNvSpPr/>
            <p:nvPr/>
          </p:nvSpPr>
          <p:spPr bwMode="auto">
            <a:xfrm>
              <a:off x="3370407" y="2702255"/>
              <a:ext cx="1340825" cy="2110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Government</a:t>
              </a:r>
            </a:p>
          </p:txBody>
        </p:sp>
        <p:sp>
          <p:nvSpPr>
            <p:cNvPr id="32" name="Rectangle 159">
              <a:extLst>
                <a:ext uri="{FF2B5EF4-FFF2-40B4-BE49-F238E27FC236}">
                  <a16:creationId xmlns:a16="http://schemas.microsoft.com/office/drawing/2014/main" id="{90F9C99C-C957-0244-9708-706BE53C24A4}"/>
                </a:ext>
              </a:extLst>
            </p:cNvPr>
            <p:cNvSpPr/>
            <p:nvPr/>
          </p:nvSpPr>
          <p:spPr bwMode="auto">
            <a:xfrm>
              <a:off x="4822020" y="2702255"/>
              <a:ext cx="1340825" cy="2110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Healthcare</a:t>
              </a:r>
            </a:p>
          </p:txBody>
        </p:sp>
        <p:sp>
          <p:nvSpPr>
            <p:cNvPr id="33" name="Rectangle 160">
              <a:extLst>
                <a:ext uri="{FF2B5EF4-FFF2-40B4-BE49-F238E27FC236}">
                  <a16:creationId xmlns:a16="http://schemas.microsoft.com/office/drawing/2014/main" id="{A8CE6191-2991-BD44-A4B5-8C5B2C2FECDE}"/>
                </a:ext>
              </a:extLst>
            </p:cNvPr>
            <p:cNvSpPr/>
            <p:nvPr/>
          </p:nvSpPr>
          <p:spPr bwMode="auto">
            <a:xfrm>
              <a:off x="6273633" y="2596714"/>
              <a:ext cx="1340825" cy="4221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Hospitality </a:t>
              </a:r>
            </a:p>
            <a:p>
              <a:pPr algn="ctr" defTabSz="950845" fontAlgn="base">
                <a:spcBef>
                  <a:spcPct val="0"/>
                </a:spcBef>
                <a:spcAft>
                  <a:spcPct val="0"/>
                </a:spcAft>
                <a:defRPr/>
              </a:pPr>
              <a:r>
                <a:rPr lang="en-US" sz="1200">
                  <a:solidFill>
                    <a:srgbClr val="FFFFFF"/>
                  </a:solidFill>
                  <a:latin typeface="Segoe UI Semibold"/>
                </a:rPr>
                <a:t>&amp; Travel</a:t>
              </a:r>
            </a:p>
          </p:txBody>
        </p:sp>
        <p:sp>
          <p:nvSpPr>
            <p:cNvPr id="34" name="Rectangle 161">
              <a:extLst>
                <a:ext uri="{FF2B5EF4-FFF2-40B4-BE49-F238E27FC236}">
                  <a16:creationId xmlns:a16="http://schemas.microsoft.com/office/drawing/2014/main" id="{5A0C8F5E-BE87-8945-8029-F4A7A4DD6AA1}"/>
                </a:ext>
              </a:extLst>
            </p:cNvPr>
            <p:cNvSpPr/>
            <p:nvPr/>
          </p:nvSpPr>
          <p:spPr bwMode="auto">
            <a:xfrm>
              <a:off x="7725246" y="2702255"/>
              <a:ext cx="1340825" cy="2110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Manufacturing</a:t>
              </a:r>
            </a:p>
          </p:txBody>
        </p:sp>
        <p:sp>
          <p:nvSpPr>
            <p:cNvPr id="35" name="Rectangle 162">
              <a:extLst>
                <a:ext uri="{FF2B5EF4-FFF2-40B4-BE49-F238E27FC236}">
                  <a16:creationId xmlns:a16="http://schemas.microsoft.com/office/drawing/2014/main" id="{29D146C7-E4D7-8046-8CF5-5929963E89D4}"/>
                </a:ext>
              </a:extLst>
            </p:cNvPr>
            <p:cNvSpPr/>
            <p:nvPr/>
          </p:nvSpPr>
          <p:spPr bwMode="auto">
            <a:xfrm>
              <a:off x="9176859" y="2596714"/>
              <a:ext cx="1340825" cy="4221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rPr>
                <a:t>Nonprofit &amp; </a:t>
              </a:r>
              <a:br>
                <a:rPr lang="en-US" sz="1200">
                  <a:solidFill>
                    <a:srgbClr val="FFFFFF"/>
                  </a:solidFill>
                  <a:latin typeface="Segoe UI Semibold"/>
                </a:rPr>
              </a:br>
              <a:r>
                <a:rPr lang="en-US" sz="1200">
                  <a:solidFill>
                    <a:srgbClr val="FFFFFF"/>
                  </a:solidFill>
                  <a:latin typeface="Segoe UI Semibold"/>
                </a:rPr>
                <a:t>Public Sector</a:t>
              </a:r>
            </a:p>
          </p:txBody>
        </p:sp>
        <p:sp>
          <p:nvSpPr>
            <p:cNvPr id="36" name="Rectangle 163">
              <a:extLst>
                <a:ext uri="{FF2B5EF4-FFF2-40B4-BE49-F238E27FC236}">
                  <a16:creationId xmlns:a16="http://schemas.microsoft.com/office/drawing/2014/main" id="{C7C769F7-A9B2-2145-AC45-332DD222261A}"/>
                </a:ext>
              </a:extLst>
            </p:cNvPr>
            <p:cNvSpPr/>
            <p:nvPr/>
          </p:nvSpPr>
          <p:spPr bwMode="auto">
            <a:xfrm>
              <a:off x="10628466" y="2702255"/>
              <a:ext cx="1340825" cy="2110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50845" fontAlgn="base">
                <a:spcBef>
                  <a:spcPct val="0"/>
                </a:spcBef>
                <a:spcAft>
                  <a:spcPct val="0"/>
                </a:spcAft>
                <a:defRPr/>
              </a:pPr>
              <a:r>
                <a:rPr lang="en-US" sz="1200">
                  <a:solidFill>
                    <a:srgbClr val="FFFFFF"/>
                  </a:solidFill>
                  <a:latin typeface="Segoe UI Semibold"/>
                  <a:ea typeface="Times New Roman" panose="02020603050405020304" pitchFamily="18" charset="0"/>
                </a:rPr>
                <a:t>Sustainability</a:t>
              </a:r>
              <a:endParaRPr lang="en-US" sz="1200">
                <a:solidFill>
                  <a:srgbClr val="FFFFFF"/>
                </a:solidFill>
                <a:latin typeface="Segoe UI Semibold"/>
              </a:endParaRPr>
            </a:p>
          </p:txBody>
        </p:sp>
        <p:cxnSp>
          <p:nvCxnSpPr>
            <p:cNvPr id="37" name="Straight Connector 164">
              <a:extLst>
                <a:ext uri="{FF2B5EF4-FFF2-40B4-BE49-F238E27FC236}">
                  <a16:creationId xmlns:a16="http://schemas.microsoft.com/office/drawing/2014/main" id="{BECFDE67-AEA6-DF42-9DF1-0DE89354136B}"/>
                </a:ext>
                <a:ext uri="{C183D7F6-B498-43B3-948B-1728B52AA6E4}">
                  <adec:decorative xmlns:adec="http://schemas.microsoft.com/office/drawing/2017/decorative" val="1"/>
                </a:ext>
              </a:extLst>
            </p:cNvPr>
            <p:cNvCxnSpPr>
              <a:cxnSpLocks/>
            </p:cNvCxnSpPr>
            <p:nvPr/>
          </p:nvCxnSpPr>
          <p:spPr>
            <a:xfrm flipV="1">
              <a:off x="1863402"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38" name="Straight Connector 165">
              <a:extLst>
                <a:ext uri="{FF2B5EF4-FFF2-40B4-BE49-F238E27FC236}">
                  <a16:creationId xmlns:a16="http://schemas.microsoft.com/office/drawing/2014/main" id="{A850009E-19DE-674A-9BE2-C955EB1F7051}"/>
                </a:ext>
                <a:ext uri="{C183D7F6-B498-43B3-948B-1728B52AA6E4}">
                  <adec:decorative xmlns:adec="http://schemas.microsoft.com/office/drawing/2017/decorative" val="1"/>
                </a:ext>
              </a:extLst>
            </p:cNvPr>
            <p:cNvCxnSpPr>
              <a:cxnSpLocks/>
            </p:cNvCxnSpPr>
            <p:nvPr/>
          </p:nvCxnSpPr>
          <p:spPr>
            <a:xfrm flipV="1">
              <a:off x="3315014"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39" name="Straight Connector 166">
              <a:extLst>
                <a:ext uri="{FF2B5EF4-FFF2-40B4-BE49-F238E27FC236}">
                  <a16:creationId xmlns:a16="http://schemas.microsoft.com/office/drawing/2014/main" id="{30A70143-5ADF-B24A-B763-17536DED0AAF}"/>
                </a:ext>
              </a:extLst>
            </p:cNvPr>
            <p:cNvCxnSpPr>
              <a:cxnSpLocks/>
            </p:cNvCxnSpPr>
            <p:nvPr/>
          </p:nvCxnSpPr>
          <p:spPr>
            <a:xfrm flipV="1">
              <a:off x="4766627"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0" name="Straight Connector 167">
              <a:extLst>
                <a:ext uri="{FF2B5EF4-FFF2-40B4-BE49-F238E27FC236}">
                  <a16:creationId xmlns:a16="http://schemas.microsoft.com/office/drawing/2014/main" id="{01B71027-C1DF-FC45-89B9-316BE1E973F9}"/>
                </a:ext>
              </a:extLst>
            </p:cNvPr>
            <p:cNvCxnSpPr>
              <a:cxnSpLocks/>
            </p:cNvCxnSpPr>
            <p:nvPr/>
          </p:nvCxnSpPr>
          <p:spPr>
            <a:xfrm flipV="1">
              <a:off x="7669853"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1" name="Straight Connector 168">
              <a:extLst>
                <a:ext uri="{FF2B5EF4-FFF2-40B4-BE49-F238E27FC236}">
                  <a16:creationId xmlns:a16="http://schemas.microsoft.com/office/drawing/2014/main" id="{EF7592B5-61E5-1148-A0E3-B771AFC5270C}"/>
                </a:ext>
              </a:extLst>
            </p:cNvPr>
            <p:cNvCxnSpPr>
              <a:cxnSpLocks/>
            </p:cNvCxnSpPr>
            <p:nvPr/>
          </p:nvCxnSpPr>
          <p:spPr>
            <a:xfrm flipV="1">
              <a:off x="9121466"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2" name="Straight Connector 169">
              <a:extLst>
                <a:ext uri="{FF2B5EF4-FFF2-40B4-BE49-F238E27FC236}">
                  <a16:creationId xmlns:a16="http://schemas.microsoft.com/office/drawing/2014/main" id="{664A67FD-5729-B84B-A173-D040D8380FA3}"/>
                </a:ext>
              </a:extLst>
            </p:cNvPr>
            <p:cNvCxnSpPr>
              <a:cxnSpLocks/>
            </p:cNvCxnSpPr>
            <p:nvPr/>
          </p:nvCxnSpPr>
          <p:spPr>
            <a:xfrm flipV="1">
              <a:off x="10573079"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3" name="Straight Connector 170">
              <a:extLst>
                <a:ext uri="{FF2B5EF4-FFF2-40B4-BE49-F238E27FC236}">
                  <a16:creationId xmlns:a16="http://schemas.microsoft.com/office/drawing/2014/main" id="{00DF70DD-ED9F-5F48-B993-9A776804A264}"/>
                </a:ext>
              </a:extLst>
            </p:cNvPr>
            <p:cNvCxnSpPr>
              <a:cxnSpLocks/>
            </p:cNvCxnSpPr>
            <p:nvPr/>
          </p:nvCxnSpPr>
          <p:spPr>
            <a:xfrm flipV="1">
              <a:off x="6218240" y="2961593"/>
              <a:ext cx="0" cy="3970042"/>
            </a:xfrm>
            <a:prstGeom prst="line">
              <a:avLst/>
            </a:prstGeom>
            <a:ln w="635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pic>
          <p:nvPicPr>
            <p:cNvPr id="44" name="Picture 78">
              <a:extLst>
                <a:ext uri="{FF2B5EF4-FFF2-40B4-BE49-F238E27FC236}">
                  <a16:creationId xmlns:a16="http://schemas.microsoft.com/office/drawing/2014/main" id="{FD3E64F8-3520-7343-87BD-EC19695C0A84}"/>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rcRect/>
            <a:stretch/>
          </p:blipFill>
          <p:spPr>
            <a:xfrm>
              <a:off x="699198" y="3162766"/>
              <a:ext cx="876794" cy="233812"/>
            </a:xfrm>
            <a:prstGeom prst="rect">
              <a:avLst/>
            </a:prstGeom>
          </p:spPr>
        </p:pic>
        <p:pic>
          <p:nvPicPr>
            <p:cNvPr id="45" name="Picture 172" descr="Logo&#10;&#10;Description automatically generated">
              <a:extLst>
                <a:ext uri="{FF2B5EF4-FFF2-40B4-BE49-F238E27FC236}">
                  <a16:creationId xmlns:a16="http://schemas.microsoft.com/office/drawing/2014/main" id="{C3B679BA-4A07-0344-B429-5D30BD729184}"/>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2029645" y="3133573"/>
              <a:ext cx="1119124" cy="292199"/>
            </a:xfrm>
            <a:prstGeom prst="rect">
              <a:avLst/>
            </a:prstGeom>
          </p:spPr>
        </p:pic>
        <p:pic>
          <p:nvPicPr>
            <p:cNvPr id="46" name="Picture 16" descr="See the source image">
              <a:extLst>
                <a:ext uri="{FF2B5EF4-FFF2-40B4-BE49-F238E27FC236}">
                  <a16:creationId xmlns:a16="http://schemas.microsoft.com/office/drawing/2014/main" id="{FDDCAF60-8594-E24F-8DE1-E39D3F7FA6DA}"/>
                </a:ext>
              </a:extLst>
            </p:cNvPr>
            <p:cNvPicPr>
              <a:picLocks noChangeAspect="1" noChangeArrowheads="1"/>
            </p:cNvPicPr>
            <p:nvPr/>
          </p:nvPicPr>
          <p:blipFill>
            <a:blip r:embed="rId26" cstate="email">
              <a:clrChange>
                <a:clrFrom>
                  <a:srgbClr val="FCFCFC"/>
                </a:clrFrom>
                <a:clrTo>
                  <a:srgbClr val="FCFCFC">
                    <a:alpha val="0"/>
                  </a:srgbClr>
                </a:clrTo>
              </a:clrChange>
              <a:extLst>
                <a:ext uri="{28A0092B-C50C-407E-A947-70E740481C1C}">
                  <a14:useLocalDpi xmlns:a14="http://schemas.microsoft.com/office/drawing/2010/main"/>
                </a:ext>
              </a:extLst>
            </a:blip>
            <a:srcRect/>
            <a:stretch>
              <a:fillRect/>
            </a:stretch>
          </p:blipFill>
          <p:spPr bwMode="auto">
            <a:xfrm>
              <a:off x="3621149" y="3200274"/>
              <a:ext cx="839343" cy="15879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7" name="Picture 174">
              <a:extLst>
                <a:ext uri="{FF2B5EF4-FFF2-40B4-BE49-F238E27FC236}">
                  <a16:creationId xmlns:a16="http://schemas.microsoft.com/office/drawing/2014/main" id="{8E46B90A-DF2C-094D-AD5A-1E29CAD5B462}"/>
                </a:ext>
              </a:extLst>
            </p:cNvPr>
            <p:cNvPicPr>
              <a:picLocks noChangeAspect="1"/>
            </p:cNvPicPr>
            <p:nvPr/>
          </p:nvPicPr>
          <p:blipFill rotWithShape="1">
            <a:blip r:embed="rId2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026131" y="3161112"/>
              <a:ext cx="932603" cy="237120"/>
            </a:xfrm>
            <a:prstGeom prst="rect">
              <a:avLst/>
            </a:prstGeom>
          </p:spPr>
        </p:pic>
        <p:pic>
          <p:nvPicPr>
            <p:cNvPr id="48" name="Picture 175" descr="Logo, company name&#10;&#10;Description automatically generated">
              <a:extLst>
                <a:ext uri="{FF2B5EF4-FFF2-40B4-BE49-F238E27FC236}">
                  <a16:creationId xmlns:a16="http://schemas.microsoft.com/office/drawing/2014/main" id="{5EAE2998-F853-AA49-B76F-C6B8F365963E}"/>
                </a:ext>
              </a:extLst>
            </p:cNvPr>
            <p:cNvPicPr>
              <a:picLocks noChangeAspect="1"/>
            </p:cNvPicPr>
            <p:nvPr/>
          </p:nvPicPr>
          <p:blipFill rotWithShape="1">
            <a:blip r:embed="rId2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77744" y="3155942"/>
              <a:ext cx="932603" cy="247460"/>
            </a:xfrm>
            <a:prstGeom prst="rect">
              <a:avLst/>
            </a:prstGeom>
          </p:spPr>
        </p:pic>
        <p:pic>
          <p:nvPicPr>
            <p:cNvPr id="49" name="Picture 16" descr="Datanomix Blog">
              <a:extLst>
                <a:ext uri="{FF2B5EF4-FFF2-40B4-BE49-F238E27FC236}">
                  <a16:creationId xmlns:a16="http://schemas.microsoft.com/office/drawing/2014/main" id="{5A5C8279-8E56-9045-B05D-CEBCCB2E865F}"/>
                </a:ext>
              </a:extLst>
            </p:cNvPr>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7838700" y="3132010"/>
              <a:ext cx="1113918" cy="29532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77">
              <a:extLst>
                <a:ext uri="{FF2B5EF4-FFF2-40B4-BE49-F238E27FC236}">
                  <a16:creationId xmlns:a16="http://schemas.microsoft.com/office/drawing/2014/main" id="{3B20F88C-FCC2-C244-AD95-A869FCD259E3}"/>
                </a:ext>
              </a:extLst>
            </p:cNvPr>
            <p:cNvPicPr>
              <a:picLocks noChangeAspect="1"/>
            </p:cNvPicPr>
            <p:nvPr/>
          </p:nvPicPr>
          <p:blipFill>
            <a:blip r:embed="rId30" cstate="email">
              <a:extLst>
                <a:ext uri="{28A0092B-C50C-407E-A947-70E740481C1C}">
                  <a14:useLocalDpi xmlns:a14="http://schemas.microsoft.com/office/drawing/2010/main"/>
                </a:ext>
              </a:extLst>
            </a:blip>
            <a:srcRect/>
            <a:stretch/>
          </p:blipFill>
          <p:spPr>
            <a:xfrm>
              <a:off x="9474230" y="3129328"/>
              <a:ext cx="746083" cy="300689"/>
            </a:xfrm>
            <a:prstGeom prst="rect">
              <a:avLst/>
            </a:prstGeom>
          </p:spPr>
        </p:pic>
        <p:pic>
          <p:nvPicPr>
            <p:cNvPr id="51" name="Picture 178" descr="Logo, company name&#10;&#10;Description automatically generated">
              <a:extLst>
                <a:ext uri="{FF2B5EF4-FFF2-40B4-BE49-F238E27FC236}">
                  <a16:creationId xmlns:a16="http://schemas.microsoft.com/office/drawing/2014/main" id="{2C4B319F-739A-6443-95C5-106047F75DE0}"/>
                </a:ext>
              </a:extLst>
            </p:cNvPr>
            <p:cNvPicPr>
              <a:picLocks noChangeAspect="1"/>
            </p:cNvPicPr>
            <p:nvPr/>
          </p:nvPicPr>
          <p:blipFill rotWithShape="1">
            <a:blip r:embed="rId3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860480" y="3170314"/>
              <a:ext cx="876794" cy="218717"/>
            </a:xfrm>
            <a:prstGeom prst="rect">
              <a:avLst/>
            </a:prstGeom>
          </p:spPr>
        </p:pic>
        <p:pic>
          <p:nvPicPr>
            <p:cNvPr id="52" name="Picture 179">
              <a:extLst>
                <a:ext uri="{FF2B5EF4-FFF2-40B4-BE49-F238E27FC236}">
                  <a16:creationId xmlns:a16="http://schemas.microsoft.com/office/drawing/2014/main" id="{AA096918-08D0-2447-B25D-7D6A44555586}"/>
                </a:ext>
              </a:extLst>
            </p:cNvPr>
            <p:cNvPicPr>
              <a:picLocks noChangeAspect="1"/>
            </p:cNvPicPr>
            <p:nvPr/>
          </p:nvPicPr>
          <p:blipFill>
            <a:blip r:embed="rId32" cstate="email">
              <a:extLst>
                <a:ext uri="{28A0092B-C50C-407E-A947-70E740481C1C}">
                  <a14:useLocalDpi xmlns:a14="http://schemas.microsoft.com/office/drawing/2010/main"/>
                </a:ext>
              </a:extLst>
            </a:blip>
            <a:srcRect/>
            <a:stretch/>
          </p:blipFill>
          <p:spPr>
            <a:xfrm>
              <a:off x="764553" y="3975633"/>
              <a:ext cx="746083" cy="284222"/>
            </a:xfrm>
            <a:prstGeom prst="rect">
              <a:avLst/>
            </a:prstGeom>
          </p:spPr>
        </p:pic>
        <p:pic>
          <p:nvPicPr>
            <p:cNvPr id="53" name="Picture 180">
              <a:extLst>
                <a:ext uri="{FF2B5EF4-FFF2-40B4-BE49-F238E27FC236}">
                  <a16:creationId xmlns:a16="http://schemas.microsoft.com/office/drawing/2014/main" id="{B8282866-48A3-224D-BF46-FEF6D0F9AEC3}"/>
                </a:ext>
              </a:extLst>
            </p:cNvPr>
            <p:cNvPicPr>
              <a:picLocks noChangeAspect="1"/>
            </p:cNvPicPr>
            <p:nvPr/>
          </p:nvPicPr>
          <p:blipFill>
            <a:blip r:embed="rId3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187720" y="3916999"/>
              <a:ext cx="802976" cy="401489"/>
            </a:xfrm>
            <a:prstGeom prst="rect">
              <a:avLst/>
            </a:prstGeom>
          </p:spPr>
        </p:pic>
        <p:pic>
          <p:nvPicPr>
            <p:cNvPr id="54" name="Picture 16">
              <a:extLst>
                <a:ext uri="{FF2B5EF4-FFF2-40B4-BE49-F238E27FC236}">
                  <a16:creationId xmlns:a16="http://schemas.microsoft.com/office/drawing/2014/main" id="{5DE0C161-3D17-BF4C-90D2-068E3F6ECD72}"/>
                </a:ext>
              </a:extLst>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p:blipFill>
          <p:spPr bwMode="auto">
            <a:xfrm>
              <a:off x="3761039" y="3966355"/>
              <a:ext cx="559562" cy="30277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5" name="Picture 182" descr="A picture containing text, clipart&#10;&#10;Description automatically generated">
              <a:extLst>
                <a:ext uri="{FF2B5EF4-FFF2-40B4-BE49-F238E27FC236}">
                  <a16:creationId xmlns:a16="http://schemas.microsoft.com/office/drawing/2014/main" id="{4AE0C5B4-28D3-634A-B26E-DB0A543A39E4}"/>
                </a:ext>
              </a:extLst>
            </p:cNvPr>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4886241" y="3959469"/>
              <a:ext cx="1212384" cy="316549"/>
            </a:xfrm>
            <a:prstGeom prst="rect">
              <a:avLst/>
            </a:prstGeom>
          </p:spPr>
        </p:pic>
        <p:pic>
          <p:nvPicPr>
            <p:cNvPr id="56" name="Picture 183">
              <a:extLst>
                <a:ext uri="{FF2B5EF4-FFF2-40B4-BE49-F238E27FC236}">
                  <a16:creationId xmlns:a16="http://schemas.microsoft.com/office/drawing/2014/main" id="{80B885FE-25A1-024A-8A22-FC789591F563}"/>
                </a:ext>
              </a:extLst>
            </p:cNvPr>
            <p:cNvPicPr>
              <a:picLocks noChangeAspect="1"/>
            </p:cNvPicPr>
            <p:nvPr/>
          </p:nvPicPr>
          <p:blipFill>
            <a:blip r:embed="rId3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77744" y="3990893"/>
              <a:ext cx="932603" cy="253702"/>
            </a:xfrm>
            <a:prstGeom prst="rect">
              <a:avLst/>
            </a:prstGeom>
          </p:spPr>
        </p:pic>
        <p:pic>
          <p:nvPicPr>
            <p:cNvPr id="57" name="Picture 184" descr="A picture containing text, sign&#10;&#10;Description automatically generated">
              <a:extLst>
                <a:ext uri="{FF2B5EF4-FFF2-40B4-BE49-F238E27FC236}">
                  <a16:creationId xmlns:a16="http://schemas.microsoft.com/office/drawing/2014/main" id="{DE3AB0EF-F76E-A94A-96E4-CFA5AE61F5CB}"/>
                </a:ext>
              </a:extLst>
            </p:cNvPr>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7859412" y="3977732"/>
              <a:ext cx="1072494" cy="280025"/>
            </a:xfrm>
            <a:prstGeom prst="rect">
              <a:avLst/>
            </a:prstGeom>
          </p:spPr>
        </p:pic>
        <p:pic>
          <p:nvPicPr>
            <p:cNvPr id="58" name="Picture 185">
              <a:extLst>
                <a:ext uri="{FF2B5EF4-FFF2-40B4-BE49-F238E27FC236}">
                  <a16:creationId xmlns:a16="http://schemas.microsoft.com/office/drawing/2014/main" id="{FE97FDB2-47DD-5842-9881-95EEB45323C3}"/>
                </a:ext>
              </a:extLst>
            </p:cNvPr>
            <p:cNvPicPr>
              <a:picLocks noChangeAspect="1"/>
            </p:cNvPicPr>
            <p:nvPr/>
          </p:nvPicPr>
          <p:blipFill>
            <a:blip r:embed="rId3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427600" y="3989044"/>
              <a:ext cx="839343" cy="257398"/>
            </a:xfrm>
            <a:prstGeom prst="rect">
              <a:avLst/>
            </a:prstGeom>
          </p:spPr>
        </p:pic>
        <p:pic>
          <p:nvPicPr>
            <p:cNvPr id="59" name="Picture 186" descr="Logo, company name&#10;&#10;Description automatically generated">
              <a:extLst>
                <a:ext uri="{FF2B5EF4-FFF2-40B4-BE49-F238E27FC236}">
                  <a16:creationId xmlns:a16="http://schemas.microsoft.com/office/drawing/2014/main" id="{E86B8BCA-869F-1440-8B4D-8AB5ED947F0B}"/>
                </a:ext>
              </a:extLst>
            </p:cNvPr>
            <p:cNvPicPr>
              <a:picLocks noChangeAspect="1"/>
            </p:cNvPicPr>
            <p:nvPr/>
          </p:nvPicPr>
          <p:blipFill rotWithShape="1">
            <a:blip r:embed="rId3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880332" y="3996727"/>
              <a:ext cx="837091" cy="242032"/>
            </a:xfrm>
            <a:prstGeom prst="rect">
              <a:avLst/>
            </a:prstGeom>
          </p:spPr>
        </p:pic>
        <p:pic>
          <p:nvPicPr>
            <p:cNvPr id="60" name="Picture 2" descr="See the source image">
              <a:extLst>
                <a:ext uri="{FF2B5EF4-FFF2-40B4-BE49-F238E27FC236}">
                  <a16:creationId xmlns:a16="http://schemas.microsoft.com/office/drawing/2014/main" id="{E71E497C-1C1E-D244-AAD6-EC9297AAE6BE}"/>
                </a:ext>
              </a:extLst>
            </p:cNvPr>
            <p:cNvPicPr>
              <a:picLocks noChangeAspect="1" noChangeArrowheads="1"/>
            </p:cNvPicPr>
            <p:nvPr/>
          </p:nvPicPr>
          <p:blipFill>
            <a:blip r:embed="rId40" cstate="email">
              <a:extLst>
                <a:ext uri="{28A0092B-C50C-407E-A947-70E740481C1C}">
                  <a14:useLocalDpi xmlns:a14="http://schemas.microsoft.com/office/drawing/2010/main"/>
                </a:ext>
              </a:extLst>
            </a:blip>
            <a:srcRect/>
            <a:stretch>
              <a:fillRect/>
            </a:stretch>
          </p:blipFill>
          <p:spPr bwMode="auto">
            <a:xfrm>
              <a:off x="851973" y="3542598"/>
              <a:ext cx="571244" cy="261819"/>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88" descr="Graphical user interface&#10;&#10;Description automatically generated with medium confidence">
              <a:extLst>
                <a:ext uri="{FF2B5EF4-FFF2-40B4-BE49-F238E27FC236}">
                  <a16:creationId xmlns:a16="http://schemas.microsoft.com/office/drawing/2014/main" id="{5C886F72-A246-D84A-8AB1-56E550CB96A7}"/>
                </a:ext>
              </a:extLst>
            </p:cNvPr>
            <p:cNvPicPr>
              <a:picLocks noChangeAspect="1"/>
            </p:cNvPicPr>
            <p:nvPr/>
          </p:nvPicPr>
          <p:blipFill rotWithShape="1">
            <a:blip r:embed="rId4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197515" y="3539262"/>
              <a:ext cx="783385" cy="268491"/>
            </a:xfrm>
            <a:prstGeom prst="rect">
              <a:avLst/>
            </a:prstGeom>
          </p:spPr>
        </p:pic>
        <p:pic>
          <p:nvPicPr>
            <p:cNvPr id="62" name="Picture 16">
              <a:extLst>
                <a:ext uri="{FF2B5EF4-FFF2-40B4-BE49-F238E27FC236}">
                  <a16:creationId xmlns:a16="http://schemas.microsoft.com/office/drawing/2014/main" id="{AD78B48B-3D05-2849-9FD6-069847C7A287}"/>
                </a:ext>
              </a:extLst>
            </p:cNvPr>
            <p:cNvPicPr>
              <a:picLocks noChangeAspect="1" noChangeArrowheads="1"/>
            </p:cNvPicPr>
            <p:nvPr/>
          </p:nvPicPr>
          <p:blipFill>
            <a:blip r:embed="rId42" cstate="email">
              <a:extLst>
                <a:ext uri="{28A0092B-C50C-407E-A947-70E740481C1C}">
                  <a14:useLocalDpi xmlns:a14="http://schemas.microsoft.com/office/drawing/2010/main"/>
                </a:ext>
              </a:extLst>
            </a:blip>
            <a:srcRect/>
            <a:stretch/>
          </p:blipFill>
          <p:spPr bwMode="auto">
            <a:xfrm>
              <a:off x="3695220" y="3594109"/>
              <a:ext cx="691201" cy="15879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3" name="Picture 190" descr="Text&#10;&#10;Description automatically generated">
              <a:extLst>
                <a:ext uri="{FF2B5EF4-FFF2-40B4-BE49-F238E27FC236}">
                  <a16:creationId xmlns:a16="http://schemas.microsoft.com/office/drawing/2014/main" id="{EAFD660C-FBEE-B245-9C32-D6790D302962}"/>
                </a:ext>
              </a:extLst>
            </p:cNvPr>
            <p:cNvPicPr>
              <a:picLocks noChangeAspect="1"/>
            </p:cNvPicPr>
            <p:nvPr/>
          </p:nvPicPr>
          <p:blipFill>
            <a:blip r:embed="rId43" cstate="email">
              <a:extLst>
                <a:ext uri="{28A0092B-C50C-407E-A947-70E740481C1C}">
                  <a14:useLocalDpi xmlns:a14="http://schemas.microsoft.com/office/drawing/2010/main"/>
                </a:ext>
              </a:extLst>
            </a:blip>
            <a:stretch>
              <a:fillRect/>
            </a:stretch>
          </p:blipFill>
          <p:spPr>
            <a:xfrm>
              <a:off x="4956186" y="3533496"/>
              <a:ext cx="1072494" cy="280025"/>
            </a:xfrm>
            <a:prstGeom prst="rect">
              <a:avLst/>
            </a:prstGeom>
          </p:spPr>
        </p:pic>
        <p:pic>
          <p:nvPicPr>
            <p:cNvPr id="64" name="Picture 36">
              <a:extLst>
                <a:ext uri="{FF2B5EF4-FFF2-40B4-BE49-F238E27FC236}">
                  <a16:creationId xmlns:a16="http://schemas.microsoft.com/office/drawing/2014/main" id="{EF710DB1-881B-7F4D-A93D-E10DE3C5C3BD}"/>
                </a:ext>
              </a:extLst>
            </p:cNvPr>
            <p:cNvPicPr>
              <a:picLocks noChangeAspect="1"/>
            </p:cNvPicPr>
            <p:nvPr/>
          </p:nvPicPr>
          <p:blipFill>
            <a:blip r:embed="rId44" cstate="email">
              <a:extLst>
                <a:ext uri="{28A0092B-C50C-407E-A947-70E740481C1C}">
                  <a14:useLocalDpi xmlns:a14="http://schemas.microsoft.com/office/drawing/2010/main"/>
                </a:ext>
                <a:ext uri="{96DAC541-7B7A-43D3-8B79-37D633B846F1}">
                  <asvg:svgBlip xmlns:asvg="http://schemas.microsoft.com/office/drawing/2016/SVG/main" r:embed="rId45"/>
                </a:ext>
              </a:extLst>
            </a:blip>
            <a:srcRect/>
            <a:stretch/>
          </p:blipFill>
          <p:spPr>
            <a:xfrm>
              <a:off x="6594320" y="3525270"/>
              <a:ext cx="699453" cy="296476"/>
            </a:xfrm>
            <a:prstGeom prst="rect">
              <a:avLst/>
            </a:prstGeom>
          </p:spPr>
        </p:pic>
        <p:pic>
          <p:nvPicPr>
            <p:cNvPr id="65" name="Picture 192" descr="Logo&#10;&#10;Description automatically generated">
              <a:extLst>
                <a:ext uri="{FF2B5EF4-FFF2-40B4-BE49-F238E27FC236}">
                  <a16:creationId xmlns:a16="http://schemas.microsoft.com/office/drawing/2014/main" id="{BE088522-9C96-914C-95F1-4F1821EC5493}"/>
                </a:ext>
              </a:extLst>
            </p:cNvPr>
            <p:cNvPicPr>
              <a:picLocks noChangeAspect="1"/>
            </p:cNvPicPr>
            <p:nvPr/>
          </p:nvPicPr>
          <p:blipFill rotWithShape="1">
            <a:blip r:embed="rId4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812782" y="3579005"/>
              <a:ext cx="1165754" cy="189005"/>
            </a:xfrm>
            <a:prstGeom prst="rect">
              <a:avLst/>
            </a:prstGeom>
          </p:spPr>
        </p:pic>
        <p:pic>
          <p:nvPicPr>
            <p:cNvPr id="66" name="Picture 193">
              <a:extLst>
                <a:ext uri="{FF2B5EF4-FFF2-40B4-BE49-F238E27FC236}">
                  <a16:creationId xmlns:a16="http://schemas.microsoft.com/office/drawing/2014/main" id="{A0EBB592-8FBF-6C43-B8BC-574792C48784}"/>
                </a:ext>
              </a:extLst>
            </p:cNvPr>
            <p:cNvPicPr>
              <a:picLocks noChangeAspect="1"/>
            </p:cNvPicPr>
            <p:nvPr/>
          </p:nvPicPr>
          <p:blipFill rotWithShape="1">
            <a:blip r:embed="rId4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380970" y="3546761"/>
              <a:ext cx="932603" cy="253495"/>
            </a:xfrm>
            <a:prstGeom prst="rect">
              <a:avLst/>
            </a:prstGeom>
          </p:spPr>
        </p:pic>
        <p:pic>
          <p:nvPicPr>
            <p:cNvPr id="67" name="Picture 194" descr="Logo, company name&#10;&#10;Description automatically generated">
              <a:extLst>
                <a:ext uri="{FF2B5EF4-FFF2-40B4-BE49-F238E27FC236}">
                  <a16:creationId xmlns:a16="http://schemas.microsoft.com/office/drawing/2014/main" id="{4B151AE3-0384-A74C-B8D3-A790110B72E3}"/>
                </a:ext>
              </a:extLst>
            </p:cNvPr>
            <p:cNvPicPr>
              <a:picLocks noChangeAspect="1"/>
            </p:cNvPicPr>
            <p:nvPr/>
          </p:nvPicPr>
          <p:blipFill>
            <a:blip r:embed="rId4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02521" y="3512784"/>
              <a:ext cx="792713" cy="396357"/>
            </a:xfrm>
            <a:prstGeom prst="rect">
              <a:avLst/>
            </a:prstGeom>
          </p:spPr>
        </p:pic>
        <p:pic>
          <p:nvPicPr>
            <p:cNvPr id="68" name="Picture 8" descr="AGTools – GWATA">
              <a:extLst>
                <a:ext uri="{FF2B5EF4-FFF2-40B4-BE49-F238E27FC236}">
                  <a16:creationId xmlns:a16="http://schemas.microsoft.com/office/drawing/2014/main" id="{9EC1C446-D0C3-DA43-A14E-9CB8434E35B8}"/>
                </a:ext>
              </a:extLst>
            </p:cNvPr>
            <p:cNvPicPr>
              <a:picLocks noChangeAspect="1" noChangeArrowheads="1"/>
            </p:cNvPicPr>
            <p:nvPr/>
          </p:nvPicPr>
          <p:blipFill>
            <a:blip r:embed="rId49" cstate="email">
              <a:extLst>
                <a:ext uri="{28A0092B-C50C-407E-A947-70E740481C1C}">
                  <a14:useLocalDpi xmlns:a14="http://schemas.microsoft.com/office/drawing/2010/main"/>
                </a:ext>
              </a:extLst>
            </a:blip>
            <a:srcRect/>
            <a:stretch>
              <a:fillRect/>
            </a:stretch>
          </p:blipFill>
          <p:spPr bwMode="auto">
            <a:xfrm>
              <a:off x="764553" y="4427965"/>
              <a:ext cx="746083" cy="373041"/>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96" descr="Logo, company name&#10;&#10;Description automatically generated">
              <a:extLst>
                <a:ext uri="{FF2B5EF4-FFF2-40B4-BE49-F238E27FC236}">
                  <a16:creationId xmlns:a16="http://schemas.microsoft.com/office/drawing/2014/main" id="{0B424327-7153-7D41-A452-B094FA32616B}"/>
                </a:ext>
              </a:extLst>
            </p:cNvPr>
            <p:cNvPicPr>
              <a:picLocks noChangeAspect="1"/>
            </p:cNvPicPr>
            <p:nvPr/>
          </p:nvPicPr>
          <p:blipFill>
            <a:blip r:embed="rId5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262796" y="4451280"/>
              <a:ext cx="652822" cy="326411"/>
            </a:xfrm>
            <a:prstGeom prst="rect">
              <a:avLst/>
            </a:prstGeom>
          </p:spPr>
        </p:pic>
        <p:pic>
          <p:nvPicPr>
            <p:cNvPr id="70" name="Picture 197">
              <a:extLst>
                <a:ext uri="{FF2B5EF4-FFF2-40B4-BE49-F238E27FC236}">
                  <a16:creationId xmlns:a16="http://schemas.microsoft.com/office/drawing/2014/main" id="{ACF85AA8-DF99-EE46-9867-4DD50CBE6BE0}"/>
                </a:ext>
              </a:extLst>
            </p:cNvPr>
            <p:cNvPicPr>
              <a:picLocks noChangeAspect="1"/>
            </p:cNvPicPr>
            <p:nvPr/>
          </p:nvPicPr>
          <p:blipFill>
            <a:blip r:embed="rId51" cstate="email">
              <a:extLst>
                <a:ext uri="{28A0092B-C50C-407E-A947-70E740481C1C}">
                  <a14:useLocalDpi xmlns:a14="http://schemas.microsoft.com/office/drawing/2010/main"/>
                </a:ext>
              </a:extLst>
            </a:blip>
            <a:srcRect/>
            <a:stretch/>
          </p:blipFill>
          <p:spPr>
            <a:xfrm>
              <a:off x="3854300" y="4418074"/>
              <a:ext cx="373041" cy="392824"/>
            </a:xfrm>
            <a:prstGeom prst="rect">
              <a:avLst/>
            </a:prstGeom>
          </p:spPr>
        </p:pic>
        <p:pic>
          <p:nvPicPr>
            <p:cNvPr id="71" name="Picture 198">
              <a:extLst>
                <a:ext uri="{FF2B5EF4-FFF2-40B4-BE49-F238E27FC236}">
                  <a16:creationId xmlns:a16="http://schemas.microsoft.com/office/drawing/2014/main" id="{1C3D581D-D6BE-5C49-93D7-B4DD98289E44}"/>
                </a:ext>
              </a:extLst>
            </p:cNvPr>
            <p:cNvPicPr>
              <a:picLocks noChangeAspect="1"/>
            </p:cNvPicPr>
            <p:nvPr/>
          </p:nvPicPr>
          <p:blipFill>
            <a:blip r:embed="rId5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61261" y="4412889"/>
              <a:ext cx="802975" cy="401489"/>
            </a:xfrm>
            <a:prstGeom prst="rect">
              <a:avLst/>
            </a:prstGeom>
          </p:spPr>
        </p:pic>
        <p:pic>
          <p:nvPicPr>
            <p:cNvPr id="72" name="Picture 39">
              <a:extLst>
                <a:ext uri="{FF2B5EF4-FFF2-40B4-BE49-F238E27FC236}">
                  <a16:creationId xmlns:a16="http://schemas.microsoft.com/office/drawing/2014/main" id="{821C01D2-1C4B-754C-BD07-00CDDA9D456B}"/>
                </a:ext>
              </a:extLst>
            </p:cNvPr>
            <p:cNvPicPr>
              <a:picLocks noChangeAspect="1"/>
            </p:cNvPicPr>
            <p:nvPr/>
          </p:nvPicPr>
          <p:blipFill>
            <a:blip r:embed="rId53" cstate="email">
              <a:extLst>
                <a:ext uri="{28A0092B-C50C-407E-A947-70E740481C1C}">
                  <a14:useLocalDpi xmlns:a14="http://schemas.microsoft.com/office/drawing/2010/main"/>
                </a:ext>
                <a:ext uri="{96DAC541-7B7A-43D3-8B79-37D633B846F1}">
                  <asvg:svgBlip xmlns:asvg="http://schemas.microsoft.com/office/drawing/2016/SVG/main" r:embed="rId54"/>
                </a:ext>
              </a:extLst>
            </a:blip>
            <a:srcRect/>
            <a:stretch/>
          </p:blipFill>
          <p:spPr>
            <a:xfrm>
              <a:off x="6664265" y="4535727"/>
              <a:ext cx="559562" cy="157518"/>
            </a:xfrm>
            <a:prstGeom prst="rect">
              <a:avLst/>
            </a:prstGeom>
          </p:spPr>
        </p:pic>
        <p:pic>
          <p:nvPicPr>
            <p:cNvPr id="73" name="Picture 200" descr="Logo&#10;&#10;Description automatically generated">
              <a:extLst>
                <a:ext uri="{FF2B5EF4-FFF2-40B4-BE49-F238E27FC236}">
                  <a16:creationId xmlns:a16="http://schemas.microsoft.com/office/drawing/2014/main" id="{206D185F-933B-2D48-8DAE-16D202DE9C17}"/>
                </a:ext>
              </a:extLst>
            </p:cNvPr>
            <p:cNvPicPr>
              <a:picLocks noChangeAspect="1"/>
            </p:cNvPicPr>
            <p:nvPr/>
          </p:nvPicPr>
          <p:blipFill>
            <a:blip r:embed="rId55" cstate="email">
              <a:extLst>
                <a:ext uri="{28A0092B-C50C-407E-A947-70E740481C1C}">
                  <a14:useLocalDpi xmlns:a14="http://schemas.microsoft.com/office/drawing/2010/main"/>
                </a:ext>
              </a:extLst>
            </a:blip>
            <a:stretch>
              <a:fillRect/>
            </a:stretch>
          </p:blipFill>
          <p:spPr>
            <a:xfrm>
              <a:off x="7788855" y="4456051"/>
              <a:ext cx="1213609" cy="316869"/>
            </a:xfrm>
            <a:prstGeom prst="rect">
              <a:avLst/>
            </a:prstGeom>
          </p:spPr>
        </p:pic>
        <p:pic>
          <p:nvPicPr>
            <p:cNvPr id="74" name="Picture 201">
              <a:extLst>
                <a:ext uri="{FF2B5EF4-FFF2-40B4-BE49-F238E27FC236}">
                  <a16:creationId xmlns:a16="http://schemas.microsoft.com/office/drawing/2014/main" id="{7A193493-723A-D24D-8A41-51030814F896}"/>
                </a:ext>
              </a:extLst>
            </p:cNvPr>
            <p:cNvPicPr>
              <a:picLocks noChangeAspect="1"/>
            </p:cNvPicPr>
            <p:nvPr/>
          </p:nvPicPr>
          <p:blipFill>
            <a:blip r:embed="rId5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497545" y="4502326"/>
              <a:ext cx="699453" cy="224319"/>
            </a:xfrm>
            <a:prstGeom prst="rect">
              <a:avLst/>
            </a:prstGeom>
          </p:spPr>
        </p:pic>
        <p:pic>
          <p:nvPicPr>
            <p:cNvPr id="75" name="Picture 202">
              <a:extLst>
                <a:ext uri="{FF2B5EF4-FFF2-40B4-BE49-F238E27FC236}">
                  <a16:creationId xmlns:a16="http://schemas.microsoft.com/office/drawing/2014/main" id="{13EF2C89-78D7-D647-B9AE-BF44C756EA67}"/>
                </a:ext>
              </a:extLst>
            </p:cNvPr>
            <p:cNvPicPr>
              <a:picLocks noChangeAspect="1"/>
            </p:cNvPicPr>
            <p:nvPr/>
          </p:nvPicPr>
          <p:blipFill>
            <a:blip r:embed="rId5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019096" y="4467134"/>
              <a:ext cx="559562" cy="294703"/>
            </a:xfrm>
            <a:prstGeom prst="rect">
              <a:avLst/>
            </a:prstGeom>
          </p:spPr>
        </p:pic>
        <p:pic>
          <p:nvPicPr>
            <p:cNvPr id="76" name="Picture 203">
              <a:extLst>
                <a:ext uri="{FF2B5EF4-FFF2-40B4-BE49-F238E27FC236}">
                  <a16:creationId xmlns:a16="http://schemas.microsoft.com/office/drawing/2014/main" id="{D4E5896E-B7C4-5D4B-8E99-37A94D13FF61}"/>
                </a:ext>
              </a:extLst>
            </p:cNvPr>
            <p:cNvPicPr>
              <a:picLocks noChangeAspect="1"/>
            </p:cNvPicPr>
            <p:nvPr/>
          </p:nvPicPr>
          <p:blipFill>
            <a:blip r:embed="rId5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85859" y="5003894"/>
              <a:ext cx="903471" cy="179616"/>
            </a:xfrm>
            <a:prstGeom prst="rect">
              <a:avLst/>
            </a:prstGeom>
          </p:spPr>
        </p:pic>
        <p:pic>
          <p:nvPicPr>
            <p:cNvPr id="77" name="Picture 204" descr="Text&#10;&#10;Description automatically generated">
              <a:extLst>
                <a:ext uri="{FF2B5EF4-FFF2-40B4-BE49-F238E27FC236}">
                  <a16:creationId xmlns:a16="http://schemas.microsoft.com/office/drawing/2014/main" id="{895F6356-E1CC-B54A-B719-5CE6DA4C91AF}"/>
                </a:ext>
              </a:extLst>
            </p:cNvPr>
            <p:cNvPicPr>
              <a:picLocks noChangeAspect="1"/>
            </p:cNvPicPr>
            <p:nvPr/>
          </p:nvPicPr>
          <p:blipFill>
            <a:blip r:embed="rId59" cstate="email">
              <a:extLst>
                <a:ext uri="{28A0092B-C50C-407E-A947-70E740481C1C}">
                  <a14:useLocalDpi xmlns:a14="http://schemas.microsoft.com/office/drawing/2010/main"/>
                </a:ext>
              </a:extLst>
            </a:blip>
            <a:stretch>
              <a:fillRect/>
            </a:stretch>
          </p:blipFill>
          <p:spPr>
            <a:xfrm>
              <a:off x="1983015" y="4935428"/>
              <a:ext cx="1212384" cy="316549"/>
            </a:xfrm>
            <a:prstGeom prst="rect">
              <a:avLst/>
            </a:prstGeom>
          </p:spPr>
        </p:pic>
        <p:pic>
          <p:nvPicPr>
            <p:cNvPr id="78" name="Picture 16">
              <a:extLst>
                <a:ext uri="{FF2B5EF4-FFF2-40B4-BE49-F238E27FC236}">
                  <a16:creationId xmlns:a16="http://schemas.microsoft.com/office/drawing/2014/main" id="{FF324CDC-7DFF-0A4F-B62C-5870C0900AD6}"/>
                </a:ext>
              </a:extLst>
            </p:cNvPr>
            <p:cNvPicPr>
              <a:picLocks noChangeAspect="1" noChangeArrowheads="1"/>
            </p:cNvPicPr>
            <p:nvPr/>
          </p:nvPicPr>
          <p:blipFill rotWithShape="1">
            <a:blip r:embed="rId6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574519" y="4940840"/>
              <a:ext cx="932603" cy="30572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79" name="Picture 206">
              <a:extLst>
                <a:ext uri="{FF2B5EF4-FFF2-40B4-BE49-F238E27FC236}">
                  <a16:creationId xmlns:a16="http://schemas.microsoft.com/office/drawing/2014/main" id="{70428812-0C11-6148-BDB0-EFDCC9487C28}"/>
                </a:ext>
              </a:extLst>
            </p:cNvPr>
            <p:cNvPicPr>
              <a:picLocks noChangeAspect="1"/>
            </p:cNvPicPr>
            <p:nvPr/>
          </p:nvPicPr>
          <p:blipFill>
            <a:blip r:embed="rId61" cstate="email">
              <a:extLst>
                <a:ext uri="{28A0092B-C50C-407E-A947-70E740481C1C}">
                  <a14:useLocalDpi xmlns:a14="http://schemas.microsoft.com/office/drawing/2010/main"/>
                </a:ext>
              </a:extLst>
            </a:blip>
            <a:srcRect/>
            <a:stretch/>
          </p:blipFill>
          <p:spPr>
            <a:xfrm>
              <a:off x="4932871" y="4999276"/>
              <a:ext cx="1119124" cy="188852"/>
            </a:xfrm>
            <a:prstGeom prst="rect">
              <a:avLst/>
            </a:prstGeom>
          </p:spPr>
        </p:pic>
        <p:pic>
          <p:nvPicPr>
            <p:cNvPr id="80" name="Picture 207">
              <a:extLst>
                <a:ext uri="{FF2B5EF4-FFF2-40B4-BE49-F238E27FC236}">
                  <a16:creationId xmlns:a16="http://schemas.microsoft.com/office/drawing/2014/main" id="{6AE90CE2-3223-D94C-8F07-7C859B9232F8}"/>
                </a:ext>
              </a:extLst>
            </p:cNvPr>
            <p:cNvPicPr>
              <a:picLocks noChangeAspect="1"/>
            </p:cNvPicPr>
            <p:nvPr/>
          </p:nvPicPr>
          <p:blipFill>
            <a:blip r:embed="rId6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501059" y="4983447"/>
              <a:ext cx="885973" cy="220510"/>
            </a:xfrm>
            <a:prstGeom prst="rect">
              <a:avLst/>
            </a:prstGeom>
          </p:spPr>
        </p:pic>
        <p:pic>
          <p:nvPicPr>
            <p:cNvPr id="81" name="Picture 208">
              <a:extLst>
                <a:ext uri="{FF2B5EF4-FFF2-40B4-BE49-F238E27FC236}">
                  <a16:creationId xmlns:a16="http://schemas.microsoft.com/office/drawing/2014/main" id="{3134C71A-A240-0A48-866A-5545B2A7C1CE}"/>
                </a:ext>
              </a:extLst>
            </p:cNvPr>
            <p:cNvPicPr>
              <a:picLocks noChangeAspect="1"/>
            </p:cNvPicPr>
            <p:nvPr/>
          </p:nvPicPr>
          <p:blipFill>
            <a:blip r:embed="rId6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929357" y="4940065"/>
              <a:ext cx="932603" cy="307274"/>
            </a:xfrm>
            <a:prstGeom prst="rect">
              <a:avLst/>
            </a:prstGeom>
          </p:spPr>
        </p:pic>
        <p:pic>
          <p:nvPicPr>
            <p:cNvPr id="82" name="Picture 209">
              <a:extLst>
                <a:ext uri="{FF2B5EF4-FFF2-40B4-BE49-F238E27FC236}">
                  <a16:creationId xmlns:a16="http://schemas.microsoft.com/office/drawing/2014/main" id="{22209C48-6111-F146-84DC-7256E5027CC3}"/>
                </a:ext>
              </a:extLst>
            </p:cNvPr>
            <p:cNvPicPr>
              <a:picLocks noChangeAspect="1"/>
            </p:cNvPicPr>
            <p:nvPr/>
          </p:nvPicPr>
          <p:blipFill>
            <a:blip r:embed="rId64" cstate="email">
              <a:extLst>
                <a:ext uri="{28A0092B-C50C-407E-A947-70E740481C1C}">
                  <a14:useLocalDpi xmlns:a14="http://schemas.microsoft.com/office/drawing/2010/main"/>
                </a:ext>
              </a:extLst>
            </a:blip>
            <a:srcRect/>
            <a:stretch/>
          </p:blipFill>
          <p:spPr>
            <a:xfrm>
              <a:off x="9567491" y="4910483"/>
              <a:ext cx="559562" cy="366439"/>
            </a:xfrm>
            <a:prstGeom prst="rect">
              <a:avLst/>
            </a:prstGeom>
          </p:spPr>
        </p:pic>
        <p:pic>
          <p:nvPicPr>
            <p:cNvPr id="83" name="Picture 210">
              <a:extLst>
                <a:ext uri="{FF2B5EF4-FFF2-40B4-BE49-F238E27FC236}">
                  <a16:creationId xmlns:a16="http://schemas.microsoft.com/office/drawing/2014/main" id="{37B62120-FAAD-6B48-97B8-0160B2F1D761}"/>
                </a:ext>
              </a:extLst>
            </p:cNvPr>
            <p:cNvPicPr>
              <a:picLocks noChangeAspect="1"/>
            </p:cNvPicPr>
            <p:nvPr/>
          </p:nvPicPr>
          <p:blipFill>
            <a:blip r:embed="rId65" cstate="email">
              <a:extLst>
                <a:ext uri="{28A0092B-C50C-407E-A947-70E740481C1C}">
                  <a14:useLocalDpi xmlns:a14="http://schemas.microsoft.com/office/drawing/2010/main"/>
                </a:ext>
              </a:extLst>
            </a:blip>
            <a:srcRect/>
            <a:stretch/>
          </p:blipFill>
          <p:spPr>
            <a:xfrm>
              <a:off x="10925836" y="4966868"/>
              <a:ext cx="746083" cy="253668"/>
            </a:xfrm>
            <a:prstGeom prst="rect">
              <a:avLst/>
            </a:prstGeom>
          </p:spPr>
        </p:pic>
        <p:pic>
          <p:nvPicPr>
            <p:cNvPr id="84" name="Picture 211" descr="A red and white logo&#10;&#10;Description automatically generated with low confidence">
              <a:extLst>
                <a:ext uri="{FF2B5EF4-FFF2-40B4-BE49-F238E27FC236}">
                  <a16:creationId xmlns:a16="http://schemas.microsoft.com/office/drawing/2014/main" id="{6517FF0F-CCF2-EF42-8AD4-0137C86EDF79}"/>
                </a:ext>
              </a:extLst>
            </p:cNvPr>
            <p:cNvPicPr>
              <a:picLocks noChangeAspect="1"/>
            </p:cNvPicPr>
            <p:nvPr/>
          </p:nvPicPr>
          <p:blipFill>
            <a:blip r:embed="rId66" cstate="email">
              <a:extLst>
                <a:ext uri="{28A0092B-C50C-407E-A947-70E740481C1C}">
                  <a14:useLocalDpi xmlns:a14="http://schemas.microsoft.com/office/drawing/2010/main"/>
                </a:ext>
              </a:extLst>
            </a:blip>
            <a:stretch>
              <a:fillRect/>
            </a:stretch>
          </p:blipFill>
          <p:spPr>
            <a:xfrm>
              <a:off x="717923" y="5402176"/>
              <a:ext cx="839343" cy="219150"/>
            </a:xfrm>
            <a:prstGeom prst="rect">
              <a:avLst/>
            </a:prstGeom>
          </p:spPr>
        </p:pic>
        <p:pic>
          <p:nvPicPr>
            <p:cNvPr id="85" name="Picture 4" descr="See the source image">
              <a:extLst>
                <a:ext uri="{FF2B5EF4-FFF2-40B4-BE49-F238E27FC236}">
                  <a16:creationId xmlns:a16="http://schemas.microsoft.com/office/drawing/2014/main" id="{C6F21767-866F-6045-B573-1C5CFE4E5B47}"/>
                </a:ext>
              </a:extLst>
            </p:cNvPr>
            <p:cNvPicPr>
              <a:picLocks noChangeAspect="1" noChangeArrowheads="1"/>
            </p:cNvPicPr>
            <p:nvPr/>
          </p:nvPicPr>
          <p:blipFill>
            <a:blip r:embed="rId67" cstate="email">
              <a:extLst>
                <a:ext uri="{28A0092B-C50C-407E-A947-70E740481C1C}">
                  <a14:useLocalDpi xmlns:a14="http://schemas.microsoft.com/office/drawing/2010/main"/>
                </a:ext>
              </a:extLst>
            </a:blip>
            <a:srcRect/>
            <a:stretch>
              <a:fillRect/>
            </a:stretch>
          </p:blipFill>
          <p:spPr bwMode="auto">
            <a:xfrm>
              <a:off x="2309427" y="5372176"/>
              <a:ext cx="559562" cy="27915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6" name="Picture 16">
              <a:extLst>
                <a:ext uri="{FF2B5EF4-FFF2-40B4-BE49-F238E27FC236}">
                  <a16:creationId xmlns:a16="http://schemas.microsoft.com/office/drawing/2014/main" id="{FBE69AFC-3EFD-0845-BF88-421FFBCF2024}"/>
                </a:ext>
              </a:extLst>
            </p:cNvPr>
            <p:cNvPicPr>
              <a:picLocks noChangeAspect="1" noChangeArrowheads="1"/>
            </p:cNvPicPr>
            <p:nvPr/>
          </p:nvPicPr>
          <p:blipFill>
            <a:blip r:embed="rId68" cstate="email">
              <a:extLst>
                <a:ext uri="{28A0092B-C50C-407E-A947-70E740481C1C}">
                  <a14:useLocalDpi xmlns:a14="http://schemas.microsoft.com/office/drawing/2010/main"/>
                </a:ext>
              </a:extLst>
            </a:blip>
            <a:srcRect/>
            <a:stretch/>
          </p:blipFill>
          <p:spPr bwMode="auto">
            <a:xfrm>
              <a:off x="3823917" y="5399839"/>
              <a:ext cx="433808" cy="22382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7" name="Picture 214">
              <a:extLst>
                <a:ext uri="{FF2B5EF4-FFF2-40B4-BE49-F238E27FC236}">
                  <a16:creationId xmlns:a16="http://schemas.microsoft.com/office/drawing/2014/main" id="{7AB2DC4B-B80B-2145-A33F-8563247A5B09}"/>
                </a:ext>
              </a:extLst>
            </p:cNvPr>
            <p:cNvPicPr>
              <a:picLocks noChangeAspect="1"/>
            </p:cNvPicPr>
            <p:nvPr/>
          </p:nvPicPr>
          <p:blipFill>
            <a:blip r:embed="rId69" cstate="email">
              <a:extLst>
                <a:ext uri="{28A0092B-C50C-407E-A947-70E740481C1C}">
                  <a14:useLocalDpi xmlns:a14="http://schemas.microsoft.com/office/drawing/2010/main"/>
                </a:ext>
              </a:extLst>
            </a:blip>
            <a:srcRect/>
            <a:stretch/>
          </p:blipFill>
          <p:spPr>
            <a:xfrm>
              <a:off x="5026131" y="5413828"/>
              <a:ext cx="932603" cy="195848"/>
            </a:xfrm>
            <a:prstGeom prst="rect">
              <a:avLst/>
            </a:prstGeom>
          </p:spPr>
        </p:pic>
        <p:pic>
          <p:nvPicPr>
            <p:cNvPr id="88" name="Picture 215">
              <a:extLst>
                <a:ext uri="{FF2B5EF4-FFF2-40B4-BE49-F238E27FC236}">
                  <a16:creationId xmlns:a16="http://schemas.microsoft.com/office/drawing/2014/main" id="{8B01604E-F5DD-4841-BF6A-FCEFDC564C0A}"/>
                </a:ext>
              </a:extLst>
            </p:cNvPr>
            <p:cNvPicPr>
              <a:picLocks noChangeAspect="1"/>
            </p:cNvPicPr>
            <p:nvPr/>
          </p:nvPicPr>
          <p:blipFill>
            <a:blip r:embed="rId70" cstate="email">
              <a:extLst>
                <a:ext uri="{28A0092B-C50C-407E-A947-70E740481C1C}">
                  <a14:useLocalDpi xmlns:a14="http://schemas.microsoft.com/office/drawing/2010/main"/>
                </a:ext>
              </a:extLst>
            </a:blip>
            <a:srcRect/>
            <a:stretch/>
          </p:blipFill>
          <p:spPr>
            <a:xfrm>
              <a:off x="6571005" y="5378575"/>
              <a:ext cx="746083" cy="266352"/>
            </a:xfrm>
            <a:prstGeom prst="rect">
              <a:avLst/>
            </a:prstGeom>
          </p:spPr>
        </p:pic>
        <p:pic>
          <p:nvPicPr>
            <p:cNvPr id="89" name="Picture 216">
              <a:extLst>
                <a:ext uri="{FF2B5EF4-FFF2-40B4-BE49-F238E27FC236}">
                  <a16:creationId xmlns:a16="http://schemas.microsoft.com/office/drawing/2014/main" id="{437AD2E0-4AE6-2F4B-8B9C-23639BA02662}"/>
                </a:ext>
              </a:extLst>
            </p:cNvPr>
            <p:cNvPicPr>
              <a:picLocks noChangeAspect="1"/>
            </p:cNvPicPr>
            <p:nvPr/>
          </p:nvPicPr>
          <p:blipFill>
            <a:blip r:embed="rId71" cstate="email">
              <a:extLst>
                <a:ext uri="{28A0092B-C50C-407E-A947-70E740481C1C}">
                  <a14:useLocalDpi xmlns:a14="http://schemas.microsoft.com/office/drawing/2010/main"/>
                </a:ext>
              </a:extLst>
            </a:blip>
            <a:srcRect/>
            <a:stretch/>
          </p:blipFill>
          <p:spPr>
            <a:xfrm>
              <a:off x="7929357" y="5374154"/>
              <a:ext cx="932603" cy="275194"/>
            </a:xfrm>
            <a:prstGeom prst="rect">
              <a:avLst/>
            </a:prstGeom>
          </p:spPr>
        </p:pic>
        <p:pic>
          <p:nvPicPr>
            <p:cNvPr id="90" name="Picture 217">
              <a:extLst>
                <a:ext uri="{FF2B5EF4-FFF2-40B4-BE49-F238E27FC236}">
                  <a16:creationId xmlns:a16="http://schemas.microsoft.com/office/drawing/2014/main" id="{4185DCEE-9AC9-8241-AE6B-25AAA0C5054F}"/>
                </a:ext>
              </a:extLst>
            </p:cNvPr>
            <p:cNvPicPr>
              <a:picLocks noChangeAspect="1"/>
            </p:cNvPicPr>
            <p:nvPr/>
          </p:nvPicPr>
          <p:blipFill>
            <a:blip r:embed="rId7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515712" y="5374154"/>
              <a:ext cx="663119" cy="275194"/>
            </a:xfrm>
            <a:prstGeom prst="rect">
              <a:avLst/>
            </a:prstGeom>
          </p:spPr>
        </p:pic>
        <p:pic>
          <p:nvPicPr>
            <p:cNvPr id="91" name="Picture 218">
              <a:extLst>
                <a:ext uri="{FF2B5EF4-FFF2-40B4-BE49-F238E27FC236}">
                  <a16:creationId xmlns:a16="http://schemas.microsoft.com/office/drawing/2014/main" id="{C31F1307-638F-C147-8F70-4004648D5D5D}"/>
                </a:ext>
              </a:extLst>
            </p:cNvPr>
            <p:cNvPicPr>
              <a:picLocks noChangeAspect="1"/>
            </p:cNvPicPr>
            <p:nvPr/>
          </p:nvPicPr>
          <p:blipFill>
            <a:blip r:embed="rId73" cstate="email">
              <a:extLst>
                <a:ext uri="{28A0092B-C50C-407E-A947-70E740481C1C}">
                  <a14:useLocalDpi xmlns:a14="http://schemas.microsoft.com/office/drawing/2010/main"/>
                </a:ext>
              </a:extLst>
            </a:blip>
            <a:srcRect/>
            <a:stretch/>
          </p:blipFill>
          <p:spPr>
            <a:xfrm>
              <a:off x="10925836" y="5444428"/>
              <a:ext cx="746083" cy="134646"/>
            </a:xfrm>
            <a:prstGeom prst="rect">
              <a:avLst/>
            </a:prstGeom>
          </p:spPr>
        </p:pic>
        <p:pic>
          <p:nvPicPr>
            <p:cNvPr id="92" name="Picture 219">
              <a:extLst>
                <a:ext uri="{FF2B5EF4-FFF2-40B4-BE49-F238E27FC236}">
                  <a16:creationId xmlns:a16="http://schemas.microsoft.com/office/drawing/2014/main" id="{977093CB-7628-FD41-A711-F071F00A9BE0}"/>
                </a:ext>
              </a:extLst>
            </p:cNvPr>
            <p:cNvPicPr>
              <a:picLocks noChangeAspect="1"/>
            </p:cNvPicPr>
            <p:nvPr/>
          </p:nvPicPr>
          <p:blipFill>
            <a:blip r:embed="rId74" cstate="email">
              <a:extLst>
                <a:ext uri="{28A0092B-C50C-407E-A947-70E740481C1C}">
                  <a14:useLocalDpi xmlns:a14="http://schemas.microsoft.com/office/drawing/2010/main"/>
                </a:ext>
              </a:extLst>
            </a:blip>
            <a:srcRect/>
            <a:stretch/>
          </p:blipFill>
          <p:spPr>
            <a:xfrm>
              <a:off x="624663" y="5775388"/>
              <a:ext cx="1025864" cy="277872"/>
            </a:xfrm>
            <a:prstGeom prst="rect">
              <a:avLst/>
            </a:prstGeom>
          </p:spPr>
        </p:pic>
        <p:pic>
          <p:nvPicPr>
            <p:cNvPr id="93" name="Picture 220" descr="Logo&#10;&#10;Description automatically generated">
              <a:extLst>
                <a:ext uri="{FF2B5EF4-FFF2-40B4-BE49-F238E27FC236}">
                  <a16:creationId xmlns:a16="http://schemas.microsoft.com/office/drawing/2014/main" id="{E1E7DDF3-2546-5344-8822-EC67F701E3B6}"/>
                </a:ext>
              </a:extLst>
            </p:cNvPr>
            <p:cNvPicPr>
              <a:picLocks noChangeAspect="1"/>
            </p:cNvPicPr>
            <p:nvPr/>
          </p:nvPicPr>
          <p:blipFill>
            <a:blip r:embed="rId75" cstate="email">
              <a:extLst>
                <a:ext uri="{28A0092B-C50C-407E-A947-70E740481C1C}">
                  <a14:useLocalDpi xmlns:a14="http://schemas.microsoft.com/office/drawing/2010/main"/>
                </a:ext>
              </a:extLst>
            </a:blip>
            <a:stretch>
              <a:fillRect/>
            </a:stretch>
          </p:blipFill>
          <p:spPr>
            <a:xfrm>
              <a:off x="2016076" y="5764681"/>
              <a:ext cx="1146264" cy="299286"/>
            </a:xfrm>
            <a:prstGeom prst="rect">
              <a:avLst/>
            </a:prstGeom>
          </p:spPr>
        </p:pic>
        <p:pic>
          <p:nvPicPr>
            <p:cNvPr id="94" name="Picture 16">
              <a:extLst>
                <a:ext uri="{FF2B5EF4-FFF2-40B4-BE49-F238E27FC236}">
                  <a16:creationId xmlns:a16="http://schemas.microsoft.com/office/drawing/2014/main" id="{5319E301-AA83-D249-82A7-124E88536BE9}"/>
                </a:ext>
              </a:extLst>
            </p:cNvPr>
            <p:cNvPicPr>
              <a:picLocks noChangeAspect="1" noChangeArrowheads="1"/>
            </p:cNvPicPr>
            <p:nvPr/>
          </p:nvPicPr>
          <p:blipFill>
            <a:blip r:embed="rId7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527888" y="5831594"/>
              <a:ext cx="1025864" cy="16546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95" name="Picture 222">
              <a:extLst>
                <a:ext uri="{FF2B5EF4-FFF2-40B4-BE49-F238E27FC236}">
                  <a16:creationId xmlns:a16="http://schemas.microsoft.com/office/drawing/2014/main" id="{26CE2BD8-BDCC-5D49-9C49-439179897D3B}"/>
                </a:ext>
              </a:extLst>
            </p:cNvPr>
            <p:cNvPicPr>
              <a:picLocks noChangeAspect="1"/>
            </p:cNvPicPr>
            <p:nvPr/>
          </p:nvPicPr>
          <p:blipFill>
            <a:blip r:embed="rId7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79501" y="5785788"/>
              <a:ext cx="1025864" cy="257072"/>
            </a:xfrm>
            <a:prstGeom prst="rect">
              <a:avLst/>
            </a:prstGeom>
          </p:spPr>
        </p:pic>
        <p:pic>
          <p:nvPicPr>
            <p:cNvPr id="96" name="Picture 223">
              <a:extLst>
                <a:ext uri="{FF2B5EF4-FFF2-40B4-BE49-F238E27FC236}">
                  <a16:creationId xmlns:a16="http://schemas.microsoft.com/office/drawing/2014/main" id="{F0168C68-37EB-034B-9E1B-24E7C87CA3D3}"/>
                </a:ext>
              </a:extLst>
            </p:cNvPr>
            <p:cNvPicPr>
              <a:picLocks noChangeAspect="1"/>
            </p:cNvPicPr>
            <p:nvPr/>
          </p:nvPicPr>
          <p:blipFill>
            <a:blip r:embed="rId78" cstate="email">
              <a:extLst>
                <a:ext uri="{28A0092B-C50C-407E-A947-70E740481C1C}">
                  <a14:useLocalDpi xmlns:a14="http://schemas.microsoft.com/office/drawing/2010/main"/>
                </a:ext>
              </a:extLst>
            </a:blip>
            <a:srcRect/>
            <a:stretch/>
          </p:blipFill>
          <p:spPr>
            <a:xfrm>
              <a:off x="6571005" y="5778177"/>
              <a:ext cx="746083" cy="272294"/>
            </a:xfrm>
            <a:prstGeom prst="rect">
              <a:avLst/>
            </a:prstGeom>
          </p:spPr>
        </p:pic>
        <p:pic>
          <p:nvPicPr>
            <p:cNvPr id="97" name="Picture 224">
              <a:extLst>
                <a:ext uri="{FF2B5EF4-FFF2-40B4-BE49-F238E27FC236}">
                  <a16:creationId xmlns:a16="http://schemas.microsoft.com/office/drawing/2014/main" id="{6F6983AE-7E9B-1648-B80B-9A9C5975634A}"/>
                </a:ext>
              </a:extLst>
            </p:cNvPr>
            <p:cNvPicPr>
              <a:picLocks noChangeAspect="1"/>
            </p:cNvPicPr>
            <p:nvPr/>
          </p:nvPicPr>
          <p:blipFill>
            <a:blip r:embed="rId79" cstate="email">
              <a:extLst>
                <a:ext uri="{28A0092B-C50C-407E-A947-70E740481C1C}">
                  <a14:useLocalDpi xmlns:a14="http://schemas.microsoft.com/office/drawing/2010/main"/>
                </a:ext>
              </a:extLst>
            </a:blip>
            <a:srcRect/>
            <a:stretch/>
          </p:blipFill>
          <p:spPr>
            <a:xfrm>
              <a:off x="7836097" y="5859593"/>
              <a:ext cx="1119124" cy="109462"/>
            </a:xfrm>
            <a:prstGeom prst="rect">
              <a:avLst/>
            </a:prstGeom>
          </p:spPr>
        </p:pic>
        <p:pic>
          <p:nvPicPr>
            <p:cNvPr id="98" name="Picture 225">
              <a:extLst>
                <a:ext uri="{FF2B5EF4-FFF2-40B4-BE49-F238E27FC236}">
                  <a16:creationId xmlns:a16="http://schemas.microsoft.com/office/drawing/2014/main" id="{D3A8E146-E382-3842-8997-4885DE4F285D}"/>
                </a:ext>
              </a:extLst>
            </p:cNvPr>
            <p:cNvPicPr>
              <a:picLocks noChangeAspect="1"/>
            </p:cNvPicPr>
            <p:nvPr/>
          </p:nvPicPr>
          <p:blipFill rotWithShape="1">
            <a:blip r:embed="rId8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474230" y="5746580"/>
              <a:ext cx="746083" cy="335486"/>
            </a:xfrm>
            <a:prstGeom prst="rect">
              <a:avLst/>
            </a:prstGeom>
          </p:spPr>
        </p:pic>
        <p:pic>
          <p:nvPicPr>
            <p:cNvPr id="99" name="Picture 226">
              <a:extLst>
                <a:ext uri="{FF2B5EF4-FFF2-40B4-BE49-F238E27FC236}">
                  <a16:creationId xmlns:a16="http://schemas.microsoft.com/office/drawing/2014/main" id="{A57677C2-2DDF-D746-9DC7-6B56E310A00A}"/>
                </a:ext>
              </a:extLst>
            </p:cNvPr>
            <p:cNvPicPr>
              <a:picLocks noChangeAspect="1"/>
            </p:cNvPicPr>
            <p:nvPr/>
          </p:nvPicPr>
          <p:blipFill>
            <a:blip r:embed="rId8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995781" y="5804917"/>
              <a:ext cx="606192" cy="218814"/>
            </a:xfrm>
            <a:prstGeom prst="rect">
              <a:avLst/>
            </a:prstGeom>
          </p:spPr>
        </p:pic>
        <p:pic>
          <p:nvPicPr>
            <p:cNvPr id="100" name="Picture 227">
              <a:extLst>
                <a:ext uri="{FF2B5EF4-FFF2-40B4-BE49-F238E27FC236}">
                  <a16:creationId xmlns:a16="http://schemas.microsoft.com/office/drawing/2014/main" id="{50EB94CB-6AD2-DA4E-AD44-F893A8F7ACD2}"/>
                </a:ext>
              </a:extLst>
            </p:cNvPr>
            <p:cNvPicPr>
              <a:picLocks noChangeAspect="1"/>
            </p:cNvPicPr>
            <p:nvPr/>
          </p:nvPicPr>
          <p:blipFill>
            <a:blip r:embed="rId82" cstate="email">
              <a:clrChange>
                <a:clrFrom>
                  <a:srgbClr val="FFFEFD"/>
                </a:clrFrom>
                <a:clrTo>
                  <a:srgbClr val="FFFEFD">
                    <a:alpha val="0"/>
                  </a:srgbClr>
                </a:clrTo>
              </a:clrChange>
              <a:extLst>
                <a:ext uri="{28A0092B-C50C-407E-A947-70E740481C1C}">
                  <a14:useLocalDpi xmlns:a14="http://schemas.microsoft.com/office/drawing/2010/main"/>
                </a:ext>
              </a:extLst>
            </a:blip>
            <a:srcRect/>
            <a:stretch/>
          </p:blipFill>
          <p:spPr>
            <a:xfrm>
              <a:off x="836009" y="6229101"/>
              <a:ext cx="603172" cy="205173"/>
            </a:xfrm>
            <a:prstGeom prst="rect">
              <a:avLst/>
            </a:prstGeom>
          </p:spPr>
        </p:pic>
        <p:pic>
          <p:nvPicPr>
            <p:cNvPr id="101" name="Picture 88">
              <a:extLst>
                <a:ext uri="{FF2B5EF4-FFF2-40B4-BE49-F238E27FC236}">
                  <a16:creationId xmlns:a16="http://schemas.microsoft.com/office/drawing/2014/main" id="{118564DA-D7D7-7148-8B0E-C3379A1AD6C3}"/>
                </a:ext>
              </a:extLst>
            </p:cNvPr>
            <p:cNvPicPr>
              <a:picLocks noChangeAspect="1"/>
            </p:cNvPicPr>
            <p:nvPr/>
          </p:nvPicPr>
          <p:blipFill>
            <a:blip r:embed="rId83" cstate="email">
              <a:extLst>
                <a:ext uri="{28A0092B-C50C-407E-A947-70E740481C1C}">
                  <a14:useLocalDpi xmlns:a14="http://schemas.microsoft.com/office/drawing/2010/main"/>
                </a:ext>
                <a:ext uri="{96DAC541-7B7A-43D3-8B79-37D633B846F1}">
                  <asvg:svgBlip xmlns:asvg="http://schemas.microsoft.com/office/drawing/2016/SVG/main" r:embed="rId84"/>
                </a:ext>
              </a:extLst>
            </a:blip>
            <a:srcRect/>
            <a:stretch/>
          </p:blipFill>
          <p:spPr>
            <a:xfrm>
              <a:off x="2439991" y="6182471"/>
              <a:ext cx="298433" cy="298433"/>
            </a:xfrm>
            <a:prstGeom prst="rect">
              <a:avLst/>
            </a:prstGeom>
          </p:spPr>
        </p:pic>
        <p:pic>
          <p:nvPicPr>
            <p:cNvPr id="102" name="Picture 16">
              <a:extLst>
                <a:ext uri="{FF2B5EF4-FFF2-40B4-BE49-F238E27FC236}">
                  <a16:creationId xmlns:a16="http://schemas.microsoft.com/office/drawing/2014/main" id="{91441480-EFC3-F94A-80D6-ADBD631A27B8}"/>
                </a:ext>
              </a:extLst>
            </p:cNvPr>
            <p:cNvPicPr>
              <a:picLocks noChangeAspect="1" noChangeArrowheads="1"/>
            </p:cNvPicPr>
            <p:nvPr/>
          </p:nvPicPr>
          <p:blipFill rotWithShape="1">
            <a:blip r:embed="rId85" cstate="email">
              <a:extLst>
                <a:ext uri="{28A0092B-C50C-407E-A947-70E740481C1C}">
                  <a14:useLocalDpi xmlns:a14="http://schemas.microsoft.com/office/drawing/2010/main"/>
                </a:ext>
              </a:extLst>
            </a:blip>
            <a:srcRect/>
            <a:stretch/>
          </p:blipFill>
          <p:spPr bwMode="auto">
            <a:xfrm>
              <a:off x="3481258" y="6204525"/>
              <a:ext cx="1119124" cy="25432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3" name="Picture 230">
              <a:extLst>
                <a:ext uri="{FF2B5EF4-FFF2-40B4-BE49-F238E27FC236}">
                  <a16:creationId xmlns:a16="http://schemas.microsoft.com/office/drawing/2014/main" id="{0D87B54C-43CC-3145-AA1E-20EE72D61202}"/>
                </a:ext>
              </a:extLst>
            </p:cNvPr>
            <p:cNvPicPr>
              <a:picLocks noChangeAspect="1"/>
            </p:cNvPicPr>
            <p:nvPr/>
          </p:nvPicPr>
          <p:blipFill>
            <a:blip r:embed="rId8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166022" y="6249479"/>
              <a:ext cx="652822" cy="164416"/>
            </a:xfrm>
            <a:prstGeom prst="rect">
              <a:avLst/>
            </a:prstGeom>
          </p:spPr>
        </p:pic>
        <p:pic>
          <p:nvPicPr>
            <p:cNvPr id="104" name="Picture 231">
              <a:extLst>
                <a:ext uri="{FF2B5EF4-FFF2-40B4-BE49-F238E27FC236}">
                  <a16:creationId xmlns:a16="http://schemas.microsoft.com/office/drawing/2014/main" id="{C82153CC-E8A2-BC49-8C8A-8EBF058E9094}"/>
                </a:ext>
              </a:extLst>
            </p:cNvPr>
            <p:cNvPicPr>
              <a:picLocks noChangeAspect="1"/>
            </p:cNvPicPr>
            <p:nvPr/>
          </p:nvPicPr>
          <p:blipFill>
            <a:blip r:embed="rId8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571005" y="6197392"/>
              <a:ext cx="746083" cy="268591"/>
            </a:xfrm>
            <a:prstGeom prst="rect">
              <a:avLst/>
            </a:prstGeom>
          </p:spPr>
        </p:pic>
        <p:pic>
          <p:nvPicPr>
            <p:cNvPr id="105" name="Picture 232" descr="Logo, company name&#10;&#10;Description automatically generated">
              <a:extLst>
                <a:ext uri="{FF2B5EF4-FFF2-40B4-BE49-F238E27FC236}">
                  <a16:creationId xmlns:a16="http://schemas.microsoft.com/office/drawing/2014/main" id="{9608E41A-ED55-AA4A-854A-DB608D989F73}"/>
                </a:ext>
              </a:extLst>
            </p:cNvPr>
            <p:cNvPicPr>
              <a:picLocks noChangeAspect="1"/>
            </p:cNvPicPr>
            <p:nvPr/>
          </p:nvPicPr>
          <p:blipFill>
            <a:blip r:embed="rId8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86924" y="6177320"/>
              <a:ext cx="617470" cy="308735"/>
            </a:xfrm>
            <a:prstGeom prst="rect">
              <a:avLst/>
            </a:prstGeom>
          </p:spPr>
        </p:pic>
        <p:pic>
          <p:nvPicPr>
            <p:cNvPr id="106" name="Picture 233">
              <a:extLst>
                <a:ext uri="{FF2B5EF4-FFF2-40B4-BE49-F238E27FC236}">
                  <a16:creationId xmlns:a16="http://schemas.microsoft.com/office/drawing/2014/main" id="{2DECA52A-D7FA-BB4A-B2B1-DD7CCD54A8D7}"/>
                </a:ext>
              </a:extLst>
            </p:cNvPr>
            <p:cNvPicPr>
              <a:picLocks noChangeAspect="1"/>
            </p:cNvPicPr>
            <p:nvPr/>
          </p:nvPicPr>
          <p:blipFill>
            <a:blip r:embed="rId8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427600" y="6187911"/>
              <a:ext cx="839343" cy="287553"/>
            </a:xfrm>
            <a:prstGeom prst="rect">
              <a:avLst/>
            </a:prstGeom>
          </p:spPr>
        </p:pic>
        <p:pic>
          <p:nvPicPr>
            <p:cNvPr id="107" name="Picture 234">
              <a:extLst>
                <a:ext uri="{FF2B5EF4-FFF2-40B4-BE49-F238E27FC236}">
                  <a16:creationId xmlns:a16="http://schemas.microsoft.com/office/drawing/2014/main" id="{F230165D-473D-934C-B903-AFFEF5401482}"/>
                </a:ext>
              </a:extLst>
            </p:cNvPr>
            <p:cNvPicPr>
              <a:picLocks noChangeAspect="1"/>
            </p:cNvPicPr>
            <p:nvPr/>
          </p:nvPicPr>
          <p:blipFill>
            <a:blip r:embed="rId9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925836" y="6215980"/>
              <a:ext cx="746083" cy="231416"/>
            </a:xfrm>
            <a:prstGeom prst="rect">
              <a:avLst/>
            </a:prstGeom>
          </p:spPr>
        </p:pic>
        <p:pic>
          <p:nvPicPr>
            <p:cNvPr id="108" name="Picture 235">
              <a:extLst>
                <a:ext uri="{FF2B5EF4-FFF2-40B4-BE49-F238E27FC236}">
                  <a16:creationId xmlns:a16="http://schemas.microsoft.com/office/drawing/2014/main" id="{F33CDE70-7251-9D44-B50E-E316DD3CB63B}"/>
                </a:ext>
              </a:extLst>
            </p:cNvPr>
            <p:cNvPicPr>
              <a:picLocks noChangeAspect="1"/>
            </p:cNvPicPr>
            <p:nvPr/>
          </p:nvPicPr>
          <p:blipFill>
            <a:blip r:embed="rId9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51582" y="6563468"/>
              <a:ext cx="1172025" cy="338585"/>
            </a:xfrm>
            <a:prstGeom prst="rect">
              <a:avLst/>
            </a:prstGeom>
          </p:spPr>
        </p:pic>
        <p:pic>
          <p:nvPicPr>
            <p:cNvPr id="109" name="Picture 236">
              <a:extLst>
                <a:ext uri="{FF2B5EF4-FFF2-40B4-BE49-F238E27FC236}">
                  <a16:creationId xmlns:a16="http://schemas.microsoft.com/office/drawing/2014/main" id="{118AEF62-D0B6-D544-AAAB-D6F3D41A3B7F}"/>
                </a:ext>
              </a:extLst>
            </p:cNvPr>
            <p:cNvPicPr>
              <a:picLocks noChangeAspect="1"/>
            </p:cNvPicPr>
            <p:nvPr/>
          </p:nvPicPr>
          <p:blipFill>
            <a:blip r:embed="rId92" cstate="email">
              <a:extLst>
                <a:ext uri="{28A0092B-C50C-407E-A947-70E740481C1C}">
                  <a14:useLocalDpi xmlns:a14="http://schemas.microsoft.com/office/drawing/2010/main"/>
                </a:ext>
              </a:extLst>
            </a:blip>
            <a:srcRect/>
            <a:stretch/>
          </p:blipFill>
          <p:spPr>
            <a:xfrm>
              <a:off x="2169536" y="6645622"/>
              <a:ext cx="839343" cy="174279"/>
            </a:xfrm>
            <a:prstGeom prst="rect">
              <a:avLst/>
            </a:prstGeom>
          </p:spPr>
        </p:pic>
        <p:pic>
          <p:nvPicPr>
            <p:cNvPr id="110" name="Picture 16">
              <a:extLst>
                <a:ext uri="{FF2B5EF4-FFF2-40B4-BE49-F238E27FC236}">
                  <a16:creationId xmlns:a16="http://schemas.microsoft.com/office/drawing/2014/main" id="{055CB688-66C0-B944-B291-0F5505E4AE2B}"/>
                </a:ext>
              </a:extLst>
            </p:cNvPr>
            <p:cNvPicPr>
              <a:picLocks noChangeAspect="1" noChangeArrowheads="1"/>
            </p:cNvPicPr>
            <p:nvPr/>
          </p:nvPicPr>
          <p:blipFill>
            <a:blip r:embed="rId93" cstate="email">
              <a:extLst>
                <a:ext uri="{28A0092B-C50C-407E-A947-70E740481C1C}">
                  <a14:useLocalDpi xmlns:a14="http://schemas.microsoft.com/office/drawing/2010/main"/>
                </a:ext>
              </a:extLst>
            </a:blip>
            <a:srcRect/>
            <a:stretch/>
          </p:blipFill>
          <p:spPr bwMode="auto">
            <a:xfrm>
              <a:off x="3667779" y="6610769"/>
              <a:ext cx="746083" cy="2439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1" name="Picture 238">
              <a:extLst>
                <a:ext uri="{FF2B5EF4-FFF2-40B4-BE49-F238E27FC236}">
                  <a16:creationId xmlns:a16="http://schemas.microsoft.com/office/drawing/2014/main" id="{DDD13AF2-E610-F141-97D0-B3A3F38D28CF}"/>
                </a:ext>
              </a:extLst>
            </p:cNvPr>
            <p:cNvPicPr>
              <a:picLocks noChangeAspect="1"/>
            </p:cNvPicPr>
            <p:nvPr/>
          </p:nvPicPr>
          <p:blipFill>
            <a:blip r:embed="rId94" cstate="email">
              <a:extLst>
                <a:ext uri="{28A0092B-C50C-407E-A947-70E740481C1C}">
                  <a14:useLocalDpi xmlns:a14="http://schemas.microsoft.com/office/drawing/2010/main"/>
                </a:ext>
              </a:extLst>
            </a:blip>
            <a:srcRect/>
            <a:stretch/>
          </p:blipFill>
          <p:spPr>
            <a:xfrm>
              <a:off x="5119392" y="6647564"/>
              <a:ext cx="746083" cy="170394"/>
            </a:xfrm>
            <a:prstGeom prst="rect">
              <a:avLst/>
            </a:prstGeom>
          </p:spPr>
        </p:pic>
        <p:pic>
          <p:nvPicPr>
            <p:cNvPr id="112" name="Picture 239">
              <a:extLst>
                <a:ext uri="{FF2B5EF4-FFF2-40B4-BE49-F238E27FC236}">
                  <a16:creationId xmlns:a16="http://schemas.microsoft.com/office/drawing/2014/main" id="{9C0D8800-93BC-B34E-97DA-C103D065C03D}"/>
                </a:ext>
              </a:extLst>
            </p:cNvPr>
            <p:cNvPicPr>
              <a:picLocks noChangeAspect="1"/>
            </p:cNvPicPr>
            <p:nvPr/>
          </p:nvPicPr>
          <p:blipFill>
            <a:blip r:embed="rId95" cstate="email">
              <a:extLst>
                <a:ext uri="{28A0092B-C50C-407E-A947-70E740481C1C}">
                  <a14:useLocalDpi xmlns:a14="http://schemas.microsoft.com/office/drawing/2010/main"/>
                </a:ext>
              </a:extLst>
            </a:blip>
            <a:srcRect/>
            <a:stretch/>
          </p:blipFill>
          <p:spPr>
            <a:xfrm>
              <a:off x="6640950" y="6614655"/>
              <a:ext cx="606192" cy="236212"/>
            </a:xfrm>
            <a:prstGeom prst="rect">
              <a:avLst/>
            </a:prstGeom>
          </p:spPr>
        </p:pic>
        <p:pic>
          <p:nvPicPr>
            <p:cNvPr id="113" name="Picture 240">
              <a:extLst>
                <a:ext uri="{FF2B5EF4-FFF2-40B4-BE49-F238E27FC236}">
                  <a16:creationId xmlns:a16="http://schemas.microsoft.com/office/drawing/2014/main" id="{B7C0CFAC-9013-1342-969D-BCEDD1D85B6D}"/>
                </a:ext>
              </a:extLst>
            </p:cNvPr>
            <p:cNvPicPr>
              <a:picLocks noChangeAspect="1"/>
            </p:cNvPicPr>
            <p:nvPr/>
          </p:nvPicPr>
          <p:blipFill>
            <a:blip r:embed="rId9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882727" y="6652523"/>
              <a:ext cx="1025864" cy="160474"/>
            </a:xfrm>
            <a:prstGeom prst="rect">
              <a:avLst/>
            </a:prstGeom>
          </p:spPr>
        </p:pic>
        <p:pic>
          <p:nvPicPr>
            <p:cNvPr id="114" name="Picture 241">
              <a:extLst>
                <a:ext uri="{FF2B5EF4-FFF2-40B4-BE49-F238E27FC236}">
                  <a16:creationId xmlns:a16="http://schemas.microsoft.com/office/drawing/2014/main" id="{A9E2F90C-B06A-2B40-8240-FB45559B6BE5}"/>
                </a:ext>
              </a:extLst>
            </p:cNvPr>
            <p:cNvPicPr>
              <a:picLocks noChangeAspect="1"/>
            </p:cNvPicPr>
            <p:nvPr/>
          </p:nvPicPr>
          <p:blipFill>
            <a:blip r:embed="rId9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520860" y="6626718"/>
              <a:ext cx="652822" cy="212086"/>
            </a:xfrm>
            <a:prstGeom prst="rect">
              <a:avLst/>
            </a:prstGeom>
          </p:spPr>
        </p:pic>
        <p:pic>
          <p:nvPicPr>
            <p:cNvPr id="115" name="Picture 109">
              <a:extLst>
                <a:ext uri="{FF2B5EF4-FFF2-40B4-BE49-F238E27FC236}">
                  <a16:creationId xmlns:a16="http://schemas.microsoft.com/office/drawing/2014/main" id="{20B9DD6A-393D-D346-B398-1333FA12FB90}"/>
                </a:ext>
              </a:extLst>
            </p:cNvPr>
            <p:cNvPicPr>
              <a:picLocks noChangeAspect="1"/>
            </p:cNvPicPr>
            <p:nvPr/>
          </p:nvPicPr>
          <p:blipFill>
            <a:blip r:embed="rId98" cstate="email">
              <a:extLst>
                <a:ext uri="{28A0092B-C50C-407E-A947-70E740481C1C}">
                  <a14:useLocalDpi xmlns:a14="http://schemas.microsoft.com/office/drawing/2010/main"/>
                </a:ext>
                <a:ext uri="{96DAC541-7B7A-43D3-8B79-37D633B846F1}">
                  <asvg:svgBlip xmlns:asvg="http://schemas.microsoft.com/office/drawing/2016/SVG/main" r:embed="rId99"/>
                </a:ext>
              </a:extLst>
            </a:blip>
            <a:srcRect/>
            <a:stretch/>
          </p:blipFill>
          <p:spPr>
            <a:xfrm>
              <a:off x="10925836" y="6649573"/>
              <a:ext cx="746083" cy="166376"/>
            </a:xfrm>
            <a:prstGeom prst="rect">
              <a:avLst/>
            </a:prstGeom>
          </p:spPr>
        </p:pic>
        <p:sp>
          <p:nvSpPr>
            <p:cNvPr id="116" name="Rectangle 243">
              <a:extLst>
                <a:ext uri="{FF2B5EF4-FFF2-40B4-BE49-F238E27FC236}">
                  <a16:creationId xmlns:a16="http://schemas.microsoft.com/office/drawing/2014/main" id="{7E242E9C-83E4-6F4C-905B-73F6DA632EF3}"/>
                </a:ext>
              </a:extLst>
            </p:cNvPr>
            <p:cNvSpPr>
              <a:spLocks/>
            </p:cNvSpPr>
            <p:nvPr/>
          </p:nvSpPr>
          <p:spPr bwMode="auto">
            <a:xfrm>
              <a:off x="467182" y="2570418"/>
              <a:ext cx="11502109" cy="4378515"/>
            </a:xfrm>
            <a:prstGeom prst="rect">
              <a:avLst/>
            </a:prstGeom>
            <a:noFill/>
            <a:ln w="254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defTabSz="950845" fontAlgn="base">
                <a:spcBef>
                  <a:spcPct val="0"/>
                </a:spcBef>
                <a:spcAft>
                  <a:spcPct val="0"/>
                </a:spcAft>
              </a:pPr>
              <a:endParaRPr lang="en-IN" sz="2040">
                <a:solidFill>
                  <a:srgbClr val="FFFFFF"/>
                </a:solidFill>
                <a:latin typeface="Segoe UI"/>
                <a:ea typeface="Segoe UI" pitchFamily="34" charset="0"/>
                <a:cs typeface="Segoe UI" pitchFamily="34" charset="0"/>
              </a:endParaRPr>
            </a:p>
          </p:txBody>
        </p:sp>
      </p:grpSp>
      <p:pic>
        <p:nvPicPr>
          <p:cNvPr id="2050" name="Picture 2">
            <a:extLst>
              <a:ext uri="{FF2B5EF4-FFF2-40B4-BE49-F238E27FC236}">
                <a16:creationId xmlns:a16="http://schemas.microsoft.com/office/drawing/2014/main" id="{DFDBB3D9-4E39-9E43-7924-ABC54DFE5D16}"/>
              </a:ext>
            </a:extLst>
          </p:cNvPr>
          <p:cNvPicPr>
            <a:picLocks noChangeAspect="1" noChangeArrowheads="1"/>
          </p:cNvPicPr>
          <p:nvPr/>
        </p:nvPicPr>
        <p:blipFill>
          <a:blip r:embed="rId100" cstate="email">
            <a:extLst>
              <a:ext uri="{28A0092B-C50C-407E-A947-70E740481C1C}">
                <a14:useLocalDpi xmlns:a14="http://schemas.microsoft.com/office/drawing/2010/main"/>
              </a:ext>
            </a:extLst>
          </a:blip>
          <a:srcRect/>
          <a:stretch>
            <a:fillRect/>
          </a:stretch>
        </p:blipFill>
        <p:spPr bwMode="auto">
          <a:xfrm>
            <a:off x="1503083" y="1388456"/>
            <a:ext cx="822233" cy="213272"/>
          </a:xfrm>
          <a:prstGeom prst="rect">
            <a:avLst/>
          </a:prstGeom>
          <a:solidFill>
            <a:schemeClr val="tx1"/>
          </a:solidFill>
        </p:spPr>
      </p:pic>
      <p:pic>
        <p:nvPicPr>
          <p:cNvPr id="2058" name="Picture 10" descr="Matillion Accelerates Productivity for Data Teams with Key Ecosystem  Integrations">
            <a:extLst>
              <a:ext uri="{FF2B5EF4-FFF2-40B4-BE49-F238E27FC236}">
                <a16:creationId xmlns:a16="http://schemas.microsoft.com/office/drawing/2014/main" id="{D8278282-B9D1-FD26-F7CF-90EE97D972FE}"/>
              </a:ext>
            </a:extLst>
          </p:cNvPr>
          <p:cNvPicPr>
            <a:picLocks noChangeAspect="1" noChangeArrowheads="1"/>
          </p:cNvPicPr>
          <p:nvPr/>
        </p:nvPicPr>
        <p:blipFill>
          <a:blip r:embed="rId101" cstate="email">
            <a:extLst>
              <a:ext uri="{28A0092B-C50C-407E-A947-70E740481C1C}">
                <a14:useLocalDpi xmlns:a14="http://schemas.microsoft.com/office/drawing/2010/main"/>
              </a:ext>
            </a:extLst>
          </a:blip>
          <a:srcRect/>
          <a:stretch>
            <a:fillRect/>
          </a:stretch>
        </p:blipFill>
        <p:spPr bwMode="auto">
          <a:xfrm>
            <a:off x="2781897" y="4963119"/>
            <a:ext cx="877108" cy="31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299706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09FFDA-C5ED-118B-B134-DEB842FB429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50283" y="2839098"/>
            <a:ext cx="869430" cy="959371"/>
          </a:xfrm>
          <a:prstGeom prst="rect">
            <a:avLst/>
          </a:prstGeom>
        </p:spPr>
      </p:pic>
      <p:pic>
        <p:nvPicPr>
          <p:cNvPr id="2" name="Picture 1">
            <a:extLst>
              <a:ext uri="{FF2B5EF4-FFF2-40B4-BE49-F238E27FC236}">
                <a16:creationId xmlns:a16="http://schemas.microsoft.com/office/drawing/2014/main" id="{468A247F-4C7E-334B-A683-68780BCDE9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7044" y="2839098"/>
            <a:ext cx="959371" cy="959371"/>
          </a:xfrm>
          <a:prstGeom prst="rect">
            <a:avLst/>
          </a:prstGeom>
        </p:spPr>
      </p:pic>
      <p:sp>
        <p:nvSpPr>
          <p:cNvPr id="3" name="Titel 2">
            <a:extLst>
              <a:ext uri="{FF2B5EF4-FFF2-40B4-BE49-F238E27FC236}">
                <a16:creationId xmlns:a16="http://schemas.microsoft.com/office/drawing/2014/main" id="{F660B38E-3A77-EE4C-8D37-DA900EB14B2E}"/>
              </a:ext>
            </a:extLst>
          </p:cNvPr>
          <p:cNvSpPr>
            <a:spLocks noGrp="1"/>
          </p:cNvSpPr>
          <p:nvPr>
            <p:ph type="title"/>
          </p:nvPr>
        </p:nvSpPr>
        <p:spPr>
          <a:xfrm>
            <a:off x="465138" y="633413"/>
            <a:ext cx="11533187" cy="820738"/>
          </a:xfrm>
        </p:spPr>
        <p:txBody>
          <a:bodyPr/>
          <a:lstStyle/>
          <a:p>
            <a:r>
              <a:rPr lang="en-US"/>
              <a:t>Leverage the power of Microsoft Cloud </a:t>
            </a:r>
            <a:br>
              <a:rPr lang="en-US"/>
            </a:br>
            <a:r>
              <a:rPr lang="en-US"/>
              <a:t>through the commercial marketplace</a:t>
            </a:r>
            <a:endParaRPr lang="en-GB"/>
          </a:p>
        </p:txBody>
      </p:sp>
      <p:sp>
        <p:nvSpPr>
          <p:cNvPr id="24" name="Tijdelijke aanduiding voor tekst 23">
            <a:extLst>
              <a:ext uri="{FF2B5EF4-FFF2-40B4-BE49-F238E27FC236}">
                <a16:creationId xmlns:a16="http://schemas.microsoft.com/office/drawing/2014/main" id="{02863F11-EEB6-C343-811A-5419DB2B79FA}"/>
              </a:ext>
            </a:extLst>
          </p:cNvPr>
          <p:cNvSpPr>
            <a:spLocks noGrp="1"/>
          </p:cNvSpPr>
          <p:nvPr>
            <p:ph type="body" sz="quarter" idx="17"/>
          </p:nvPr>
        </p:nvSpPr>
        <p:spPr>
          <a:xfrm>
            <a:off x="463550" y="4061058"/>
            <a:ext cx="3690938" cy="615553"/>
          </a:xfrm>
        </p:spPr>
        <p:txBody>
          <a:bodyPr/>
          <a:lstStyle/>
          <a:p>
            <a:pPr marL="0" indent="0">
              <a:lnSpc>
                <a:spcPct val="100000"/>
              </a:lnSpc>
              <a:buNone/>
            </a:pPr>
            <a:r>
              <a:rPr lang="en-US" sz="2000"/>
              <a:t>Find, try and </a:t>
            </a:r>
            <a:br>
              <a:rPr lang="en-US" sz="2000"/>
            </a:br>
            <a:r>
              <a:rPr lang="en-US" sz="2000"/>
              <a:t>buy confidently</a:t>
            </a:r>
          </a:p>
        </p:txBody>
      </p:sp>
      <p:sp>
        <p:nvSpPr>
          <p:cNvPr id="26" name="Tijdelijke aanduiding voor tekst 25">
            <a:extLst>
              <a:ext uri="{FF2B5EF4-FFF2-40B4-BE49-F238E27FC236}">
                <a16:creationId xmlns:a16="http://schemas.microsoft.com/office/drawing/2014/main" id="{DAF06AB1-E2E0-5343-9099-35DCA71F6E46}"/>
              </a:ext>
            </a:extLst>
          </p:cNvPr>
          <p:cNvSpPr>
            <a:spLocks noGrp="1"/>
          </p:cNvSpPr>
          <p:nvPr>
            <p:ph type="body" sz="quarter" idx="19"/>
          </p:nvPr>
        </p:nvSpPr>
        <p:spPr>
          <a:xfrm>
            <a:off x="8320088" y="4061058"/>
            <a:ext cx="3690937" cy="615553"/>
          </a:xfrm>
        </p:spPr>
        <p:txBody>
          <a:bodyPr/>
          <a:lstStyle/>
          <a:p>
            <a:pPr marL="0" indent="0">
              <a:lnSpc>
                <a:spcPct val="100000"/>
              </a:lnSpc>
              <a:buNone/>
            </a:pPr>
            <a:r>
              <a:rPr lang="en-US" sz="2000"/>
              <a:t>Govern </a:t>
            </a:r>
            <a:br>
              <a:rPr lang="en-US" sz="2000"/>
            </a:br>
            <a:r>
              <a:rPr lang="en-US" sz="2000"/>
              <a:t>and control</a:t>
            </a:r>
          </a:p>
        </p:txBody>
      </p:sp>
      <p:sp>
        <p:nvSpPr>
          <p:cNvPr id="57" name="Content Placeholder 5">
            <a:extLst>
              <a:ext uri="{FF2B5EF4-FFF2-40B4-BE49-F238E27FC236}">
                <a16:creationId xmlns:a16="http://schemas.microsoft.com/office/drawing/2014/main" id="{C35E0A7C-182C-AB4F-AA0A-36BBEDD257EF}"/>
              </a:ext>
            </a:extLst>
          </p:cNvPr>
          <p:cNvSpPr txBox="1">
            <a:spLocks/>
          </p:cNvSpPr>
          <p:nvPr/>
        </p:nvSpPr>
        <p:spPr>
          <a:xfrm>
            <a:off x="449093" y="6202045"/>
            <a:ext cx="7097554" cy="12067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896386" rtl="0" eaLnBrk="0" fontAlgn="base" latinLnBrk="0" hangingPunct="0">
              <a:lnSpc>
                <a:spcPct val="100000"/>
              </a:lnSpc>
              <a:spcBef>
                <a:spcPct val="0"/>
              </a:spcBef>
              <a:spcAft>
                <a:spcPct val="0"/>
              </a:spcAft>
              <a:buClrTx/>
              <a:buSzPct val="90000"/>
              <a:buFont typeface="Wingdings" panose="05000000000000000000" pitchFamily="2" charset="2"/>
              <a:buNone/>
              <a:tabLst/>
              <a:defRPr/>
            </a:pPr>
            <a:r>
              <a:rPr kumimoji="0" lang="en-US" altLang="en-US" sz="784" b="0" i="0" u="none" strike="noStrike" kern="1200" cap="none" spc="0" normalizeH="0" baseline="0" noProof="0">
                <a:ln>
                  <a:noFill/>
                </a:ln>
                <a:effectLst/>
                <a:uLnTx/>
                <a:uFillTx/>
                <a:latin typeface="Segoe UI"/>
                <a:ea typeface="Calibri" panose="020F0502020204030204" pitchFamily="34" charset="0"/>
                <a:cs typeface="Segoe UI" panose="020B0502040204020203" pitchFamily="34" charset="0"/>
              </a:rPr>
              <a:t>Source: The Business Value of Microsoft Azure for SQL Server and Windows Server workloads, a commissioned study conducted by IDC, August 2022</a:t>
            </a:r>
            <a:endParaRPr kumimoji="0" lang="en-US" altLang="en-US" sz="784" b="0" i="0" u="none" strike="noStrike" kern="1200" cap="none" spc="0" normalizeH="0" baseline="0" noProof="0">
              <a:ln>
                <a:noFill/>
              </a:ln>
              <a:effectLst/>
              <a:uLnTx/>
              <a:uFillTx/>
              <a:latin typeface="Segoe UI"/>
              <a:ea typeface="+mn-ea"/>
              <a:cs typeface="Segoe UI" panose="020B0502040204020203" pitchFamily="34" charset="0"/>
            </a:endParaRPr>
          </a:p>
        </p:txBody>
      </p:sp>
      <p:sp>
        <p:nvSpPr>
          <p:cNvPr id="13" name="Tijdelijke aanduiding voor tekst 23">
            <a:extLst>
              <a:ext uri="{FF2B5EF4-FFF2-40B4-BE49-F238E27FC236}">
                <a16:creationId xmlns:a16="http://schemas.microsoft.com/office/drawing/2014/main" id="{3E7222A0-F548-E948-8F69-10A10B423DDD}"/>
              </a:ext>
            </a:extLst>
          </p:cNvPr>
          <p:cNvSpPr txBox="1">
            <a:spLocks/>
          </p:cNvSpPr>
          <p:nvPr/>
        </p:nvSpPr>
        <p:spPr>
          <a:xfrm>
            <a:off x="4405313" y="4061058"/>
            <a:ext cx="3690938" cy="615553"/>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a:t>Streamline </a:t>
            </a:r>
            <a:br>
              <a:rPr lang="en-US" sz="2000"/>
            </a:br>
            <a:r>
              <a:rPr lang="en-US" sz="2000"/>
              <a:t>procurement</a:t>
            </a:r>
          </a:p>
        </p:txBody>
      </p:sp>
      <p:pic>
        <p:nvPicPr>
          <p:cNvPr id="5" name="Graphic 4">
            <a:extLst>
              <a:ext uri="{FF2B5EF4-FFF2-40B4-BE49-F238E27FC236}">
                <a16:creationId xmlns:a16="http://schemas.microsoft.com/office/drawing/2014/main" id="{ED173812-E961-80CE-D903-831203C29BB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33580" y="3035994"/>
            <a:ext cx="959371" cy="568516"/>
          </a:xfrm>
          <a:prstGeom prst="rect">
            <a:avLst/>
          </a:prstGeom>
        </p:spPr>
      </p:pic>
    </p:spTree>
    <p:extLst>
      <p:ext uri="{BB962C8B-B14F-4D97-AF65-F5344CB8AC3E}">
        <p14:creationId xmlns:p14="http://schemas.microsoft.com/office/powerpoint/2010/main" val="76492067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DA3778-23E0-4DA1-A661-1FA6ABB33D0C}"/>
              </a:ext>
            </a:extLst>
          </p:cNvPr>
          <p:cNvSpPr/>
          <p:nvPr/>
        </p:nvSpPr>
        <p:spPr bwMode="auto">
          <a:xfrm>
            <a:off x="3313966" y="3998051"/>
            <a:ext cx="5663731" cy="42579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293" fontAlgn="base">
              <a:lnSpc>
                <a:spcPct val="95000"/>
              </a:lnSpc>
              <a:spcBef>
                <a:spcPct val="0"/>
              </a:spcBef>
              <a:spcAft>
                <a:spcPct val="0"/>
              </a:spcAft>
              <a:defRPr/>
            </a:pPr>
            <a:r>
              <a:rPr lang="en-GB" sz="2856" kern="0">
                <a:gradFill>
                  <a:gsLst>
                    <a:gs pos="0">
                      <a:srgbClr val="FFFFFF"/>
                    </a:gs>
                    <a:gs pos="10680">
                      <a:srgbClr val="FFFFFF"/>
                    </a:gs>
                  </a:gsLst>
                  <a:lin ang="5400000" scaled="0"/>
                </a:gradFill>
                <a:latin typeface="Segoe UI Semibold"/>
                <a:cs typeface="Segoe UI" panose="020B0502040204020203" pitchFamily="34" charset="0"/>
              </a:rPr>
              <a:t>Customer testimonials</a:t>
            </a:r>
          </a:p>
        </p:txBody>
      </p:sp>
      <p:cxnSp>
        <p:nvCxnSpPr>
          <p:cNvPr id="10" name="Straight Connector 9">
            <a:extLst>
              <a:ext uri="{FF2B5EF4-FFF2-40B4-BE49-F238E27FC236}">
                <a16:creationId xmlns:a16="http://schemas.microsoft.com/office/drawing/2014/main" id="{4539B733-E705-42D9-B330-03CC06A91F4E}"/>
              </a:ext>
            </a:extLst>
          </p:cNvPr>
          <p:cNvCxnSpPr>
            <a:cxnSpLocks/>
          </p:cNvCxnSpPr>
          <p:nvPr/>
        </p:nvCxnSpPr>
        <p:spPr>
          <a:xfrm>
            <a:off x="3369781" y="3661507"/>
            <a:ext cx="5663731" cy="0"/>
          </a:xfrm>
          <a:prstGeom prst="line">
            <a:avLst/>
          </a:prstGeom>
          <a:solidFill>
            <a:schemeClr val="bg1"/>
          </a:solidFill>
          <a:ln w="222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11" name="Group 4" descr="Microsoft Azure">
            <a:extLst>
              <a:ext uri="{FF2B5EF4-FFF2-40B4-BE49-F238E27FC236}">
                <a16:creationId xmlns:a16="http://schemas.microsoft.com/office/drawing/2014/main" id="{AC8E4C4D-0728-4C59-A2C4-9B90E01C6F7C}"/>
              </a:ext>
            </a:extLst>
          </p:cNvPr>
          <p:cNvGrpSpPr>
            <a:grpSpLocks noChangeAspect="1"/>
          </p:cNvGrpSpPr>
          <p:nvPr/>
        </p:nvGrpSpPr>
        <p:grpSpPr bwMode="auto">
          <a:xfrm>
            <a:off x="3374399" y="2441837"/>
            <a:ext cx="5687677" cy="818924"/>
            <a:chOff x="2062" y="1904"/>
            <a:chExt cx="3556" cy="512"/>
          </a:xfrm>
        </p:grpSpPr>
        <p:sp>
          <p:nvSpPr>
            <p:cNvPr id="12" name="Freeform 5">
              <a:extLst>
                <a:ext uri="{FF2B5EF4-FFF2-40B4-BE49-F238E27FC236}">
                  <a16:creationId xmlns:a16="http://schemas.microsoft.com/office/drawing/2014/main" id="{0C7E882D-1C52-4BD6-BCAF-09503139670B}"/>
                </a:ext>
              </a:extLst>
            </p:cNvPr>
            <p:cNvSpPr>
              <a:spLocks noEditPoints="1"/>
            </p:cNvSpPr>
            <p:nvPr/>
          </p:nvSpPr>
          <p:spPr bwMode="auto">
            <a:xfrm>
              <a:off x="4533" y="2007"/>
              <a:ext cx="289" cy="306"/>
            </a:xfrm>
            <a:custGeom>
              <a:avLst/>
              <a:gdLst>
                <a:gd name="T0" fmla="*/ 175 w 289"/>
                <a:gd name="T1" fmla="*/ 0 h 306"/>
                <a:gd name="T2" fmla="*/ 289 w 289"/>
                <a:gd name="T3" fmla="*/ 306 h 306"/>
                <a:gd name="T4" fmla="*/ 231 w 289"/>
                <a:gd name="T5" fmla="*/ 306 h 306"/>
                <a:gd name="T6" fmla="*/ 205 w 289"/>
                <a:gd name="T7" fmla="*/ 229 h 306"/>
                <a:gd name="T8" fmla="*/ 83 w 289"/>
                <a:gd name="T9" fmla="*/ 229 h 306"/>
                <a:gd name="T10" fmla="*/ 59 w 289"/>
                <a:gd name="T11" fmla="*/ 306 h 306"/>
                <a:gd name="T12" fmla="*/ 0 w 289"/>
                <a:gd name="T13" fmla="*/ 306 h 306"/>
                <a:gd name="T14" fmla="*/ 115 w 289"/>
                <a:gd name="T15" fmla="*/ 0 h 306"/>
                <a:gd name="T16" fmla="*/ 175 w 289"/>
                <a:gd name="T17" fmla="*/ 0 h 306"/>
                <a:gd name="T18" fmla="*/ 143 w 289"/>
                <a:gd name="T19" fmla="*/ 57 h 306"/>
                <a:gd name="T20" fmla="*/ 97 w 289"/>
                <a:gd name="T21" fmla="*/ 185 h 306"/>
                <a:gd name="T22" fmla="*/ 189 w 289"/>
                <a:gd name="T23" fmla="*/ 185 h 306"/>
                <a:gd name="T24" fmla="*/ 145 w 289"/>
                <a:gd name="T25" fmla="*/ 57 h 306"/>
                <a:gd name="T26" fmla="*/ 143 w 289"/>
                <a:gd name="T27" fmla="*/ 5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9" h="306">
                  <a:moveTo>
                    <a:pt x="175" y="0"/>
                  </a:moveTo>
                  <a:lnTo>
                    <a:pt x="289" y="306"/>
                  </a:lnTo>
                  <a:lnTo>
                    <a:pt x="231" y="306"/>
                  </a:lnTo>
                  <a:lnTo>
                    <a:pt x="205" y="229"/>
                  </a:lnTo>
                  <a:lnTo>
                    <a:pt x="83" y="229"/>
                  </a:lnTo>
                  <a:lnTo>
                    <a:pt x="59" y="306"/>
                  </a:lnTo>
                  <a:lnTo>
                    <a:pt x="0" y="306"/>
                  </a:lnTo>
                  <a:lnTo>
                    <a:pt x="115" y="0"/>
                  </a:lnTo>
                  <a:lnTo>
                    <a:pt x="175" y="0"/>
                  </a:lnTo>
                  <a:close/>
                  <a:moveTo>
                    <a:pt x="143" y="57"/>
                  </a:moveTo>
                  <a:lnTo>
                    <a:pt x="97" y="185"/>
                  </a:lnTo>
                  <a:lnTo>
                    <a:pt x="189" y="185"/>
                  </a:lnTo>
                  <a:lnTo>
                    <a:pt x="145" y="57"/>
                  </a:lnTo>
                  <a:lnTo>
                    <a:pt x="143" y="5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3" name="Freeform 6">
              <a:extLst>
                <a:ext uri="{FF2B5EF4-FFF2-40B4-BE49-F238E27FC236}">
                  <a16:creationId xmlns:a16="http://schemas.microsoft.com/office/drawing/2014/main" id="{DBC7F2EF-2880-4B17-A61A-4EC98C054FEB}"/>
                </a:ext>
              </a:extLst>
            </p:cNvPr>
            <p:cNvSpPr>
              <a:spLocks/>
            </p:cNvSpPr>
            <p:nvPr/>
          </p:nvSpPr>
          <p:spPr bwMode="auto">
            <a:xfrm>
              <a:off x="4840" y="2092"/>
              <a:ext cx="183" cy="221"/>
            </a:xfrm>
            <a:custGeom>
              <a:avLst/>
              <a:gdLst>
                <a:gd name="T0" fmla="*/ 7 w 183"/>
                <a:gd name="T1" fmla="*/ 0 h 221"/>
                <a:gd name="T2" fmla="*/ 181 w 183"/>
                <a:gd name="T3" fmla="*/ 0 h 221"/>
                <a:gd name="T4" fmla="*/ 181 w 183"/>
                <a:gd name="T5" fmla="*/ 22 h 221"/>
                <a:gd name="T6" fmla="*/ 67 w 183"/>
                <a:gd name="T7" fmla="*/ 180 h 221"/>
                <a:gd name="T8" fmla="*/ 183 w 183"/>
                <a:gd name="T9" fmla="*/ 180 h 221"/>
                <a:gd name="T10" fmla="*/ 183 w 183"/>
                <a:gd name="T11" fmla="*/ 221 h 221"/>
                <a:gd name="T12" fmla="*/ 0 w 183"/>
                <a:gd name="T13" fmla="*/ 221 h 221"/>
                <a:gd name="T14" fmla="*/ 0 w 183"/>
                <a:gd name="T15" fmla="*/ 198 h 221"/>
                <a:gd name="T16" fmla="*/ 112 w 183"/>
                <a:gd name="T17" fmla="*/ 43 h 221"/>
                <a:gd name="T18" fmla="*/ 7 w 183"/>
                <a:gd name="T19" fmla="*/ 43 h 221"/>
                <a:gd name="T20" fmla="*/ 7 w 183"/>
                <a:gd name="T21"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221">
                  <a:moveTo>
                    <a:pt x="7" y="0"/>
                  </a:moveTo>
                  <a:lnTo>
                    <a:pt x="181" y="0"/>
                  </a:lnTo>
                  <a:lnTo>
                    <a:pt x="181" y="22"/>
                  </a:lnTo>
                  <a:lnTo>
                    <a:pt x="67" y="180"/>
                  </a:lnTo>
                  <a:lnTo>
                    <a:pt x="183" y="180"/>
                  </a:lnTo>
                  <a:lnTo>
                    <a:pt x="183" y="221"/>
                  </a:lnTo>
                  <a:lnTo>
                    <a:pt x="0" y="221"/>
                  </a:lnTo>
                  <a:lnTo>
                    <a:pt x="0" y="198"/>
                  </a:lnTo>
                  <a:lnTo>
                    <a:pt x="112" y="43"/>
                  </a:lnTo>
                  <a:lnTo>
                    <a:pt x="7" y="43"/>
                  </a:lnTo>
                  <a:lnTo>
                    <a:pt x="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4" name="Freeform 7">
              <a:extLst>
                <a:ext uri="{FF2B5EF4-FFF2-40B4-BE49-F238E27FC236}">
                  <a16:creationId xmlns:a16="http://schemas.microsoft.com/office/drawing/2014/main" id="{67A583B2-C400-48AE-B1F3-725AB3EEFBA7}"/>
                </a:ext>
              </a:extLst>
            </p:cNvPr>
            <p:cNvSpPr>
              <a:spLocks/>
            </p:cNvSpPr>
            <p:nvPr/>
          </p:nvSpPr>
          <p:spPr bwMode="auto">
            <a:xfrm>
              <a:off x="5046" y="2092"/>
              <a:ext cx="195" cy="224"/>
            </a:xfrm>
            <a:custGeom>
              <a:avLst/>
              <a:gdLst>
                <a:gd name="T0" fmla="*/ 111 w 111"/>
                <a:gd name="T1" fmla="*/ 0 h 126"/>
                <a:gd name="T2" fmla="*/ 111 w 111"/>
                <a:gd name="T3" fmla="*/ 124 h 126"/>
                <a:gd name="T4" fmla="*/ 81 w 111"/>
                <a:gd name="T5" fmla="*/ 124 h 126"/>
                <a:gd name="T6" fmla="*/ 81 w 111"/>
                <a:gd name="T7" fmla="*/ 108 h 126"/>
                <a:gd name="T8" fmla="*/ 81 w 111"/>
                <a:gd name="T9" fmla="*/ 108 h 126"/>
                <a:gd name="T10" fmla="*/ 66 w 111"/>
                <a:gd name="T11" fmla="*/ 121 h 126"/>
                <a:gd name="T12" fmla="*/ 44 w 111"/>
                <a:gd name="T13" fmla="*/ 126 h 126"/>
                <a:gd name="T14" fmla="*/ 11 w 111"/>
                <a:gd name="T15" fmla="*/ 114 h 126"/>
                <a:gd name="T16" fmla="*/ 0 w 111"/>
                <a:gd name="T17" fmla="*/ 76 h 126"/>
                <a:gd name="T18" fmla="*/ 0 w 111"/>
                <a:gd name="T19" fmla="*/ 0 h 126"/>
                <a:gd name="T20" fmla="*/ 29 w 111"/>
                <a:gd name="T21" fmla="*/ 0 h 126"/>
                <a:gd name="T22" fmla="*/ 29 w 111"/>
                <a:gd name="T23" fmla="*/ 72 h 126"/>
                <a:gd name="T24" fmla="*/ 35 w 111"/>
                <a:gd name="T25" fmla="*/ 96 h 126"/>
                <a:gd name="T26" fmla="*/ 54 w 111"/>
                <a:gd name="T27" fmla="*/ 104 h 126"/>
                <a:gd name="T28" fmla="*/ 74 w 111"/>
                <a:gd name="T29" fmla="*/ 95 h 126"/>
                <a:gd name="T30" fmla="*/ 81 w 111"/>
                <a:gd name="T31" fmla="*/ 72 h 126"/>
                <a:gd name="T32" fmla="*/ 81 w 111"/>
                <a:gd name="T33" fmla="*/ 0 h 126"/>
                <a:gd name="T34" fmla="*/ 111 w 111"/>
                <a:gd name="T3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26">
                  <a:moveTo>
                    <a:pt x="111" y="0"/>
                  </a:moveTo>
                  <a:cubicBezTo>
                    <a:pt x="111" y="124"/>
                    <a:pt x="111" y="124"/>
                    <a:pt x="111" y="124"/>
                  </a:cubicBezTo>
                  <a:cubicBezTo>
                    <a:pt x="81" y="124"/>
                    <a:pt x="81" y="124"/>
                    <a:pt x="81" y="124"/>
                  </a:cubicBezTo>
                  <a:cubicBezTo>
                    <a:pt x="81" y="108"/>
                    <a:pt x="81" y="108"/>
                    <a:pt x="81" y="108"/>
                  </a:cubicBezTo>
                  <a:cubicBezTo>
                    <a:pt x="81" y="108"/>
                    <a:pt x="81" y="108"/>
                    <a:pt x="81" y="108"/>
                  </a:cubicBezTo>
                  <a:cubicBezTo>
                    <a:pt x="77" y="114"/>
                    <a:pt x="72" y="118"/>
                    <a:pt x="66" y="121"/>
                  </a:cubicBezTo>
                  <a:cubicBezTo>
                    <a:pt x="59" y="124"/>
                    <a:pt x="52" y="126"/>
                    <a:pt x="44" y="126"/>
                  </a:cubicBezTo>
                  <a:cubicBezTo>
                    <a:pt x="29" y="126"/>
                    <a:pt x="18" y="122"/>
                    <a:pt x="11" y="114"/>
                  </a:cubicBezTo>
                  <a:cubicBezTo>
                    <a:pt x="3" y="106"/>
                    <a:pt x="0" y="93"/>
                    <a:pt x="0" y="76"/>
                  </a:cubicBezTo>
                  <a:cubicBezTo>
                    <a:pt x="0" y="0"/>
                    <a:pt x="0" y="0"/>
                    <a:pt x="0" y="0"/>
                  </a:cubicBezTo>
                  <a:cubicBezTo>
                    <a:pt x="29" y="0"/>
                    <a:pt x="29" y="0"/>
                    <a:pt x="29" y="0"/>
                  </a:cubicBezTo>
                  <a:cubicBezTo>
                    <a:pt x="29" y="72"/>
                    <a:pt x="29" y="72"/>
                    <a:pt x="29" y="72"/>
                  </a:cubicBezTo>
                  <a:cubicBezTo>
                    <a:pt x="29" y="83"/>
                    <a:pt x="31" y="91"/>
                    <a:pt x="35" y="96"/>
                  </a:cubicBezTo>
                  <a:cubicBezTo>
                    <a:pt x="40" y="101"/>
                    <a:pt x="46" y="104"/>
                    <a:pt x="54" y="104"/>
                  </a:cubicBezTo>
                  <a:cubicBezTo>
                    <a:pt x="62" y="104"/>
                    <a:pt x="69" y="101"/>
                    <a:pt x="74" y="95"/>
                  </a:cubicBezTo>
                  <a:cubicBezTo>
                    <a:pt x="79" y="89"/>
                    <a:pt x="81" y="82"/>
                    <a:pt x="81" y="72"/>
                  </a:cubicBezTo>
                  <a:cubicBezTo>
                    <a:pt x="81" y="0"/>
                    <a:pt x="81" y="0"/>
                    <a:pt x="81" y="0"/>
                  </a:cubicBezTo>
                  <a:lnTo>
                    <a:pt x="11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5" name="Freeform 8">
              <a:extLst>
                <a:ext uri="{FF2B5EF4-FFF2-40B4-BE49-F238E27FC236}">
                  <a16:creationId xmlns:a16="http://schemas.microsoft.com/office/drawing/2014/main" id="{A50C47B4-9418-4846-91B6-49D7F693F833}"/>
                </a:ext>
              </a:extLst>
            </p:cNvPr>
            <p:cNvSpPr>
              <a:spLocks/>
            </p:cNvSpPr>
            <p:nvPr/>
          </p:nvSpPr>
          <p:spPr bwMode="auto">
            <a:xfrm>
              <a:off x="5289" y="2089"/>
              <a:ext cx="126" cy="224"/>
            </a:xfrm>
            <a:custGeom>
              <a:avLst/>
              <a:gdLst>
                <a:gd name="T0" fmla="*/ 61 w 72"/>
                <a:gd name="T1" fmla="*/ 0 h 126"/>
                <a:gd name="T2" fmla="*/ 67 w 72"/>
                <a:gd name="T3" fmla="*/ 1 h 126"/>
                <a:gd name="T4" fmla="*/ 72 w 72"/>
                <a:gd name="T5" fmla="*/ 2 h 126"/>
                <a:gd name="T6" fmla="*/ 72 w 72"/>
                <a:gd name="T7" fmla="*/ 32 h 126"/>
                <a:gd name="T8" fmla="*/ 65 w 72"/>
                <a:gd name="T9" fmla="*/ 28 h 126"/>
                <a:gd name="T10" fmla="*/ 54 w 72"/>
                <a:gd name="T11" fmla="*/ 27 h 126"/>
                <a:gd name="T12" fmla="*/ 36 w 72"/>
                <a:gd name="T13" fmla="*/ 36 h 126"/>
                <a:gd name="T14" fmla="*/ 29 w 72"/>
                <a:gd name="T15" fmla="*/ 64 h 126"/>
                <a:gd name="T16" fmla="*/ 29 w 72"/>
                <a:gd name="T17" fmla="*/ 126 h 126"/>
                <a:gd name="T18" fmla="*/ 0 w 72"/>
                <a:gd name="T19" fmla="*/ 126 h 126"/>
                <a:gd name="T20" fmla="*/ 0 w 72"/>
                <a:gd name="T21" fmla="*/ 2 h 126"/>
                <a:gd name="T22" fmla="*/ 29 w 72"/>
                <a:gd name="T23" fmla="*/ 2 h 126"/>
                <a:gd name="T24" fmla="*/ 29 w 72"/>
                <a:gd name="T25" fmla="*/ 22 h 126"/>
                <a:gd name="T26" fmla="*/ 29 w 72"/>
                <a:gd name="T27" fmla="*/ 22 h 126"/>
                <a:gd name="T28" fmla="*/ 41 w 72"/>
                <a:gd name="T29" fmla="*/ 6 h 126"/>
                <a:gd name="T30" fmla="*/ 61 w 72"/>
                <a:gd name="T3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126">
                  <a:moveTo>
                    <a:pt x="61" y="0"/>
                  </a:moveTo>
                  <a:cubicBezTo>
                    <a:pt x="63" y="0"/>
                    <a:pt x="65" y="1"/>
                    <a:pt x="67" y="1"/>
                  </a:cubicBezTo>
                  <a:cubicBezTo>
                    <a:pt x="69" y="1"/>
                    <a:pt x="70" y="2"/>
                    <a:pt x="72" y="2"/>
                  </a:cubicBezTo>
                  <a:cubicBezTo>
                    <a:pt x="72" y="32"/>
                    <a:pt x="72" y="32"/>
                    <a:pt x="72" y="32"/>
                  </a:cubicBezTo>
                  <a:cubicBezTo>
                    <a:pt x="70" y="31"/>
                    <a:pt x="68" y="29"/>
                    <a:pt x="65" y="28"/>
                  </a:cubicBezTo>
                  <a:cubicBezTo>
                    <a:pt x="62" y="27"/>
                    <a:pt x="58" y="27"/>
                    <a:pt x="54" y="27"/>
                  </a:cubicBezTo>
                  <a:cubicBezTo>
                    <a:pt x="47" y="27"/>
                    <a:pt x="41" y="30"/>
                    <a:pt x="36" y="36"/>
                  </a:cubicBezTo>
                  <a:cubicBezTo>
                    <a:pt x="31" y="42"/>
                    <a:pt x="29" y="51"/>
                    <a:pt x="29" y="64"/>
                  </a:cubicBezTo>
                  <a:cubicBezTo>
                    <a:pt x="29" y="126"/>
                    <a:pt x="29" y="126"/>
                    <a:pt x="29" y="126"/>
                  </a:cubicBezTo>
                  <a:cubicBezTo>
                    <a:pt x="0" y="126"/>
                    <a:pt x="0" y="126"/>
                    <a:pt x="0" y="126"/>
                  </a:cubicBezTo>
                  <a:cubicBezTo>
                    <a:pt x="0" y="2"/>
                    <a:pt x="0" y="2"/>
                    <a:pt x="0" y="2"/>
                  </a:cubicBezTo>
                  <a:cubicBezTo>
                    <a:pt x="29" y="2"/>
                    <a:pt x="29" y="2"/>
                    <a:pt x="29" y="2"/>
                  </a:cubicBezTo>
                  <a:cubicBezTo>
                    <a:pt x="29" y="22"/>
                    <a:pt x="29" y="22"/>
                    <a:pt x="29" y="22"/>
                  </a:cubicBezTo>
                  <a:cubicBezTo>
                    <a:pt x="29" y="22"/>
                    <a:pt x="29" y="22"/>
                    <a:pt x="29" y="22"/>
                  </a:cubicBezTo>
                  <a:cubicBezTo>
                    <a:pt x="32" y="15"/>
                    <a:pt x="36" y="10"/>
                    <a:pt x="41" y="6"/>
                  </a:cubicBezTo>
                  <a:cubicBezTo>
                    <a:pt x="47" y="2"/>
                    <a:pt x="53" y="0"/>
                    <a:pt x="6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6" name="Freeform 9">
              <a:extLst>
                <a:ext uri="{FF2B5EF4-FFF2-40B4-BE49-F238E27FC236}">
                  <a16:creationId xmlns:a16="http://schemas.microsoft.com/office/drawing/2014/main" id="{CE70D5B8-9DA6-4C85-BC20-73989A489297}"/>
                </a:ext>
              </a:extLst>
            </p:cNvPr>
            <p:cNvSpPr>
              <a:spLocks noEditPoints="1"/>
            </p:cNvSpPr>
            <p:nvPr/>
          </p:nvSpPr>
          <p:spPr bwMode="auto">
            <a:xfrm>
              <a:off x="5417" y="2089"/>
              <a:ext cx="201" cy="229"/>
            </a:xfrm>
            <a:custGeom>
              <a:avLst/>
              <a:gdLst>
                <a:gd name="T0" fmla="*/ 104 w 114"/>
                <a:gd name="T1" fmla="*/ 95 h 129"/>
                <a:gd name="T2" fmla="*/ 104 w 114"/>
                <a:gd name="T3" fmla="*/ 119 h 129"/>
                <a:gd name="T4" fmla="*/ 85 w 114"/>
                <a:gd name="T5" fmla="*/ 127 h 129"/>
                <a:gd name="T6" fmla="*/ 60 w 114"/>
                <a:gd name="T7" fmla="*/ 129 h 129"/>
                <a:gd name="T8" fmla="*/ 16 w 114"/>
                <a:gd name="T9" fmla="*/ 113 h 129"/>
                <a:gd name="T10" fmla="*/ 0 w 114"/>
                <a:gd name="T11" fmla="*/ 66 h 129"/>
                <a:gd name="T12" fmla="*/ 17 w 114"/>
                <a:gd name="T13" fmla="*/ 19 h 129"/>
                <a:gd name="T14" fmla="*/ 59 w 114"/>
                <a:gd name="T15" fmla="*/ 0 h 129"/>
                <a:gd name="T16" fmla="*/ 99 w 114"/>
                <a:gd name="T17" fmla="*/ 16 h 129"/>
                <a:gd name="T18" fmla="*/ 114 w 114"/>
                <a:gd name="T19" fmla="*/ 59 h 129"/>
                <a:gd name="T20" fmla="*/ 114 w 114"/>
                <a:gd name="T21" fmla="*/ 73 h 129"/>
                <a:gd name="T22" fmla="*/ 29 w 114"/>
                <a:gd name="T23" fmla="*/ 73 h 129"/>
                <a:gd name="T24" fmla="*/ 41 w 114"/>
                <a:gd name="T25" fmla="*/ 99 h 129"/>
                <a:gd name="T26" fmla="*/ 67 w 114"/>
                <a:gd name="T27" fmla="*/ 107 h 129"/>
                <a:gd name="T28" fmla="*/ 87 w 114"/>
                <a:gd name="T29" fmla="*/ 104 h 129"/>
                <a:gd name="T30" fmla="*/ 104 w 114"/>
                <a:gd name="T31" fmla="*/ 95 h 129"/>
                <a:gd name="T32" fmla="*/ 85 w 114"/>
                <a:gd name="T33" fmla="*/ 52 h 129"/>
                <a:gd name="T34" fmla="*/ 78 w 114"/>
                <a:gd name="T35" fmla="*/ 30 h 129"/>
                <a:gd name="T36" fmla="*/ 59 w 114"/>
                <a:gd name="T37" fmla="*/ 22 h 129"/>
                <a:gd name="T38" fmla="*/ 41 w 114"/>
                <a:gd name="T39" fmla="*/ 30 h 129"/>
                <a:gd name="T40" fmla="*/ 30 w 114"/>
                <a:gd name="T41" fmla="*/ 52 h 129"/>
                <a:gd name="T42" fmla="*/ 85 w 114"/>
                <a:gd name="T43" fmla="*/ 5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29">
                  <a:moveTo>
                    <a:pt x="104" y="95"/>
                  </a:moveTo>
                  <a:cubicBezTo>
                    <a:pt x="104" y="119"/>
                    <a:pt x="104" y="119"/>
                    <a:pt x="104" y="119"/>
                  </a:cubicBezTo>
                  <a:cubicBezTo>
                    <a:pt x="99" y="122"/>
                    <a:pt x="92" y="125"/>
                    <a:pt x="85" y="127"/>
                  </a:cubicBezTo>
                  <a:cubicBezTo>
                    <a:pt x="77" y="128"/>
                    <a:pt x="69" y="129"/>
                    <a:pt x="60" y="129"/>
                  </a:cubicBezTo>
                  <a:cubicBezTo>
                    <a:pt x="41" y="129"/>
                    <a:pt x="26" y="124"/>
                    <a:pt x="16" y="113"/>
                  </a:cubicBezTo>
                  <a:cubicBezTo>
                    <a:pt x="5" y="101"/>
                    <a:pt x="0" y="86"/>
                    <a:pt x="0" y="66"/>
                  </a:cubicBezTo>
                  <a:cubicBezTo>
                    <a:pt x="0" y="47"/>
                    <a:pt x="6" y="31"/>
                    <a:pt x="17" y="19"/>
                  </a:cubicBezTo>
                  <a:cubicBezTo>
                    <a:pt x="28" y="6"/>
                    <a:pt x="42" y="0"/>
                    <a:pt x="59" y="0"/>
                  </a:cubicBezTo>
                  <a:cubicBezTo>
                    <a:pt x="76" y="0"/>
                    <a:pt x="90" y="5"/>
                    <a:pt x="99" y="16"/>
                  </a:cubicBezTo>
                  <a:cubicBezTo>
                    <a:pt x="109" y="26"/>
                    <a:pt x="114" y="41"/>
                    <a:pt x="114" y="59"/>
                  </a:cubicBezTo>
                  <a:cubicBezTo>
                    <a:pt x="114" y="73"/>
                    <a:pt x="114" y="73"/>
                    <a:pt x="114" y="73"/>
                  </a:cubicBezTo>
                  <a:cubicBezTo>
                    <a:pt x="29" y="73"/>
                    <a:pt x="29" y="73"/>
                    <a:pt x="29" y="73"/>
                  </a:cubicBezTo>
                  <a:cubicBezTo>
                    <a:pt x="30" y="86"/>
                    <a:pt x="34" y="94"/>
                    <a:pt x="41" y="99"/>
                  </a:cubicBezTo>
                  <a:cubicBezTo>
                    <a:pt x="47" y="104"/>
                    <a:pt x="56" y="107"/>
                    <a:pt x="67" y="107"/>
                  </a:cubicBezTo>
                  <a:cubicBezTo>
                    <a:pt x="74" y="107"/>
                    <a:pt x="80" y="106"/>
                    <a:pt x="87" y="104"/>
                  </a:cubicBezTo>
                  <a:cubicBezTo>
                    <a:pt x="93" y="101"/>
                    <a:pt x="99" y="99"/>
                    <a:pt x="104" y="95"/>
                  </a:cubicBezTo>
                  <a:close/>
                  <a:moveTo>
                    <a:pt x="85" y="52"/>
                  </a:moveTo>
                  <a:cubicBezTo>
                    <a:pt x="85" y="42"/>
                    <a:pt x="83" y="35"/>
                    <a:pt x="78" y="30"/>
                  </a:cubicBezTo>
                  <a:cubicBezTo>
                    <a:pt x="74" y="25"/>
                    <a:pt x="68" y="22"/>
                    <a:pt x="59" y="22"/>
                  </a:cubicBezTo>
                  <a:cubicBezTo>
                    <a:pt x="52" y="22"/>
                    <a:pt x="46" y="25"/>
                    <a:pt x="41" y="30"/>
                  </a:cubicBezTo>
                  <a:cubicBezTo>
                    <a:pt x="35" y="35"/>
                    <a:pt x="31" y="42"/>
                    <a:pt x="30" y="52"/>
                  </a:cubicBezTo>
                  <a:lnTo>
                    <a:pt x="85" y="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7" name="Freeform 10">
              <a:extLst>
                <a:ext uri="{FF2B5EF4-FFF2-40B4-BE49-F238E27FC236}">
                  <a16:creationId xmlns:a16="http://schemas.microsoft.com/office/drawing/2014/main" id="{7E2DACFB-0E50-4E44-960D-F7F930D102EE}"/>
                </a:ext>
              </a:extLst>
            </p:cNvPr>
            <p:cNvSpPr>
              <a:spLocks noEditPoints="1"/>
            </p:cNvSpPr>
            <p:nvPr/>
          </p:nvSpPr>
          <p:spPr bwMode="auto">
            <a:xfrm>
              <a:off x="2720" y="1984"/>
              <a:ext cx="1720" cy="334"/>
            </a:xfrm>
            <a:custGeom>
              <a:avLst/>
              <a:gdLst>
                <a:gd name="T0" fmla="*/ 157 w 977"/>
                <a:gd name="T1" fmla="*/ 185 h 188"/>
                <a:gd name="T2" fmla="*/ 103 w 977"/>
                <a:gd name="T3" fmla="*/ 185 h 188"/>
                <a:gd name="T4" fmla="*/ 28 w 977"/>
                <a:gd name="T5" fmla="*/ 50 h 188"/>
                <a:gd name="T6" fmla="*/ 0 w 977"/>
                <a:gd name="T7" fmla="*/ 13 h 188"/>
                <a:gd name="T8" fmla="*/ 94 w 977"/>
                <a:gd name="T9" fmla="*/ 141 h 188"/>
                <a:gd name="T10" fmla="*/ 212 w 977"/>
                <a:gd name="T11" fmla="*/ 26 h 188"/>
                <a:gd name="T12" fmla="*/ 243 w 977"/>
                <a:gd name="T13" fmla="*/ 14 h 188"/>
                <a:gd name="T14" fmla="*/ 230 w 977"/>
                <a:gd name="T15" fmla="*/ 42 h 188"/>
                <a:gd name="T16" fmla="*/ 245 w 977"/>
                <a:gd name="T17" fmla="*/ 61 h 188"/>
                <a:gd name="T18" fmla="*/ 215 w 977"/>
                <a:gd name="T19" fmla="*/ 61 h 188"/>
                <a:gd name="T20" fmla="*/ 347 w 977"/>
                <a:gd name="T21" fmla="*/ 161 h 188"/>
                <a:gd name="T22" fmla="*/ 346 w 977"/>
                <a:gd name="T23" fmla="*/ 186 h 188"/>
                <a:gd name="T24" fmla="*/ 265 w 977"/>
                <a:gd name="T25" fmla="*/ 127 h 188"/>
                <a:gd name="T26" fmla="*/ 349 w 977"/>
                <a:gd name="T27" fmla="*/ 60 h 188"/>
                <a:gd name="T28" fmla="*/ 348 w 977"/>
                <a:gd name="T29" fmla="*/ 86 h 188"/>
                <a:gd name="T30" fmla="*/ 295 w 977"/>
                <a:gd name="T31" fmla="*/ 124 h 188"/>
                <a:gd name="T32" fmla="*/ 445 w 977"/>
                <a:gd name="T33" fmla="*/ 59 h 188"/>
                <a:gd name="T34" fmla="*/ 456 w 977"/>
                <a:gd name="T35" fmla="*/ 91 h 188"/>
                <a:gd name="T36" fmla="*/ 420 w 977"/>
                <a:gd name="T37" fmla="*/ 95 h 188"/>
                <a:gd name="T38" fmla="*/ 384 w 977"/>
                <a:gd name="T39" fmla="*/ 185 h 188"/>
                <a:gd name="T40" fmla="*/ 413 w 977"/>
                <a:gd name="T41" fmla="*/ 81 h 188"/>
                <a:gd name="T42" fmla="*/ 445 w 977"/>
                <a:gd name="T43" fmla="*/ 59 h 188"/>
                <a:gd name="T44" fmla="*/ 523 w 977"/>
                <a:gd name="T45" fmla="*/ 59 h 188"/>
                <a:gd name="T46" fmla="*/ 567 w 977"/>
                <a:gd name="T47" fmla="*/ 171 h 188"/>
                <a:gd name="T48" fmla="*/ 457 w 977"/>
                <a:gd name="T49" fmla="*/ 125 h 188"/>
                <a:gd name="T50" fmla="*/ 522 w 977"/>
                <a:gd name="T51" fmla="*/ 164 h 188"/>
                <a:gd name="T52" fmla="*/ 546 w 977"/>
                <a:gd name="T53" fmla="*/ 93 h 188"/>
                <a:gd name="T54" fmla="*/ 488 w 977"/>
                <a:gd name="T55" fmla="*/ 124 h 188"/>
                <a:gd name="T56" fmla="*/ 650 w 977"/>
                <a:gd name="T57" fmla="*/ 113 h 188"/>
                <a:gd name="T58" fmla="*/ 668 w 977"/>
                <a:gd name="T59" fmla="*/ 178 h 188"/>
                <a:gd name="T60" fmla="*/ 599 w 977"/>
                <a:gd name="T61" fmla="*/ 182 h 188"/>
                <a:gd name="T62" fmla="*/ 632 w 977"/>
                <a:gd name="T63" fmla="*/ 165 h 188"/>
                <a:gd name="T64" fmla="*/ 647 w 977"/>
                <a:gd name="T65" fmla="*/ 143 h 188"/>
                <a:gd name="T66" fmla="*/ 599 w 977"/>
                <a:gd name="T67" fmla="*/ 97 h 188"/>
                <a:gd name="T68" fmla="*/ 661 w 977"/>
                <a:gd name="T69" fmla="*/ 60 h 188"/>
                <a:gd name="T70" fmla="*/ 661 w 977"/>
                <a:gd name="T71" fmla="*/ 85 h 188"/>
                <a:gd name="T72" fmla="*/ 628 w 977"/>
                <a:gd name="T73" fmla="*/ 94 h 188"/>
                <a:gd name="T74" fmla="*/ 759 w 977"/>
                <a:gd name="T75" fmla="*/ 59 h 188"/>
                <a:gd name="T76" fmla="*/ 804 w 977"/>
                <a:gd name="T77" fmla="*/ 171 h 188"/>
                <a:gd name="T78" fmla="*/ 694 w 977"/>
                <a:gd name="T79" fmla="*/ 125 h 188"/>
                <a:gd name="T80" fmla="*/ 758 w 977"/>
                <a:gd name="T81" fmla="*/ 164 h 188"/>
                <a:gd name="T82" fmla="*/ 782 w 977"/>
                <a:gd name="T83" fmla="*/ 93 h 188"/>
                <a:gd name="T84" fmla="*/ 724 w 977"/>
                <a:gd name="T85" fmla="*/ 124 h 188"/>
                <a:gd name="T86" fmla="*/ 874 w 977"/>
                <a:gd name="T87" fmla="*/ 185 h 188"/>
                <a:gd name="T88" fmla="*/ 824 w 977"/>
                <a:gd name="T89" fmla="*/ 85 h 188"/>
                <a:gd name="T90" fmla="*/ 845 w 977"/>
                <a:gd name="T91" fmla="*/ 44 h 188"/>
                <a:gd name="T92" fmla="*/ 900 w 977"/>
                <a:gd name="T93" fmla="*/ 0 h 188"/>
                <a:gd name="T94" fmla="*/ 902 w 977"/>
                <a:gd name="T95" fmla="*/ 25 h 188"/>
                <a:gd name="T96" fmla="*/ 874 w 977"/>
                <a:gd name="T97" fmla="*/ 47 h 188"/>
                <a:gd name="T98" fmla="*/ 918 w 977"/>
                <a:gd name="T99" fmla="*/ 34 h 188"/>
                <a:gd name="T100" fmla="*/ 977 w 977"/>
                <a:gd name="T101" fmla="*/ 61 h 188"/>
                <a:gd name="T102" fmla="*/ 947 w 977"/>
                <a:gd name="T103" fmla="*/ 143 h 188"/>
                <a:gd name="T104" fmla="*/ 970 w 977"/>
                <a:gd name="T105" fmla="*/ 163 h 188"/>
                <a:gd name="T106" fmla="*/ 967 w 977"/>
                <a:gd name="T107" fmla="*/ 187 h 188"/>
                <a:gd name="T108" fmla="*/ 918 w 977"/>
                <a:gd name="T109" fmla="*/ 14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7" h="188">
                  <a:moveTo>
                    <a:pt x="187" y="13"/>
                  </a:moveTo>
                  <a:cubicBezTo>
                    <a:pt x="187" y="185"/>
                    <a:pt x="187" y="185"/>
                    <a:pt x="187" y="185"/>
                  </a:cubicBezTo>
                  <a:cubicBezTo>
                    <a:pt x="157" y="185"/>
                    <a:pt x="157" y="185"/>
                    <a:pt x="157" y="185"/>
                  </a:cubicBezTo>
                  <a:cubicBezTo>
                    <a:pt x="157" y="50"/>
                    <a:pt x="157" y="50"/>
                    <a:pt x="157" y="50"/>
                  </a:cubicBezTo>
                  <a:cubicBezTo>
                    <a:pt x="157" y="50"/>
                    <a:pt x="157" y="50"/>
                    <a:pt x="157" y="50"/>
                  </a:cubicBezTo>
                  <a:cubicBezTo>
                    <a:pt x="103" y="185"/>
                    <a:pt x="103" y="185"/>
                    <a:pt x="103" y="185"/>
                  </a:cubicBezTo>
                  <a:cubicBezTo>
                    <a:pt x="83" y="185"/>
                    <a:pt x="83" y="185"/>
                    <a:pt x="83" y="185"/>
                  </a:cubicBezTo>
                  <a:cubicBezTo>
                    <a:pt x="28" y="50"/>
                    <a:pt x="28" y="50"/>
                    <a:pt x="28" y="50"/>
                  </a:cubicBezTo>
                  <a:cubicBezTo>
                    <a:pt x="28" y="50"/>
                    <a:pt x="28" y="50"/>
                    <a:pt x="28" y="50"/>
                  </a:cubicBezTo>
                  <a:cubicBezTo>
                    <a:pt x="28" y="185"/>
                    <a:pt x="28" y="185"/>
                    <a:pt x="28" y="185"/>
                  </a:cubicBezTo>
                  <a:cubicBezTo>
                    <a:pt x="0" y="185"/>
                    <a:pt x="0" y="185"/>
                    <a:pt x="0" y="185"/>
                  </a:cubicBezTo>
                  <a:cubicBezTo>
                    <a:pt x="0" y="13"/>
                    <a:pt x="0" y="13"/>
                    <a:pt x="0" y="13"/>
                  </a:cubicBezTo>
                  <a:cubicBezTo>
                    <a:pt x="43" y="13"/>
                    <a:pt x="43" y="13"/>
                    <a:pt x="43" y="13"/>
                  </a:cubicBezTo>
                  <a:cubicBezTo>
                    <a:pt x="93" y="141"/>
                    <a:pt x="93" y="141"/>
                    <a:pt x="93" y="141"/>
                  </a:cubicBezTo>
                  <a:cubicBezTo>
                    <a:pt x="94" y="141"/>
                    <a:pt x="94" y="141"/>
                    <a:pt x="94" y="141"/>
                  </a:cubicBezTo>
                  <a:cubicBezTo>
                    <a:pt x="146" y="13"/>
                    <a:pt x="146" y="13"/>
                    <a:pt x="146" y="13"/>
                  </a:cubicBezTo>
                  <a:lnTo>
                    <a:pt x="187" y="13"/>
                  </a:lnTo>
                  <a:close/>
                  <a:moveTo>
                    <a:pt x="212" y="26"/>
                  </a:moveTo>
                  <a:cubicBezTo>
                    <a:pt x="212" y="21"/>
                    <a:pt x="214" y="17"/>
                    <a:pt x="218" y="14"/>
                  </a:cubicBezTo>
                  <a:cubicBezTo>
                    <a:pt x="221" y="10"/>
                    <a:pt x="225" y="9"/>
                    <a:pt x="230" y="9"/>
                  </a:cubicBezTo>
                  <a:cubicBezTo>
                    <a:pt x="235" y="9"/>
                    <a:pt x="240" y="10"/>
                    <a:pt x="243" y="14"/>
                  </a:cubicBezTo>
                  <a:cubicBezTo>
                    <a:pt x="246" y="17"/>
                    <a:pt x="248" y="21"/>
                    <a:pt x="248" y="26"/>
                  </a:cubicBezTo>
                  <a:cubicBezTo>
                    <a:pt x="248" y="30"/>
                    <a:pt x="246" y="34"/>
                    <a:pt x="243" y="38"/>
                  </a:cubicBezTo>
                  <a:cubicBezTo>
                    <a:pt x="239" y="41"/>
                    <a:pt x="235" y="42"/>
                    <a:pt x="230" y="42"/>
                  </a:cubicBezTo>
                  <a:cubicBezTo>
                    <a:pt x="225" y="42"/>
                    <a:pt x="221" y="41"/>
                    <a:pt x="218" y="38"/>
                  </a:cubicBezTo>
                  <a:cubicBezTo>
                    <a:pt x="214" y="34"/>
                    <a:pt x="212" y="30"/>
                    <a:pt x="212" y="26"/>
                  </a:cubicBezTo>
                  <a:close/>
                  <a:moveTo>
                    <a:pt x="245" y="61"/>
                  </a:moveTo>
                  <a:cubicBezTo>
                    <a:pt x="245" y="185"/>
                    <a:pt x="245" y="185"/>
                    <a:pt x="245" y="185"/>
                  </a:cubicBezTo>
                  <a:cubicBezTo>
                    <a:pt x="215" y="185"/>
                    <a:pt x="215" y="185"/>
                    <a:pt x="215" y="185"/>
                  </a:cubicBezTo>
                  <a:cubicBezTo>
                    <a:pt x="215" y="61"/>
                    <a:pt x="215" y="61"/>
                    <a:pt x="215" y="61"/>
                  </a:cubicBezTo>
                  <a:lnTo>
                    <a:pt x="245" y="61"/>
                  </a:lnTo>
                  <a:close/>
                  <a:moveTo>
                    <a:pt x="333" y="164"/>
                  </a:moveTo>
                  <a:cubicBezTo>
                    <a:pt x="337" y="164"/>
                    <a:pt x="342" y="163"/>
                    <a:pt x="347" y="161"/>
                  </a:cubicBezTo>
                  <a:cubicBezTo>
                    <a:pt x="353" y="159"/>
                    <a:pt x="357" y="156"/>
                    <a:pt x="362" y="153"/>
                  </a:cubicBezTo>
                  <a:cubicBezTo>
                    <a:pt x="362" y="180"/>
                    <a:pt x="362" y="180"/>
                    <a:pt x="362" y="180"/>
                  </a:cubicBezTo>
                  <a:cubicBezTo>
                    <a:pt x="357" y="183"/>
                    <a:pt x="352" y="185"/>
                    <a:pt x="346" y="186"/>
                  </a:cubicBezTo>
                  <a:cubicBezTo>
                    <a:pt x="340" y="188"/>
                    <a:pt x="334" y="188"/>
                    <a:pt x="327" y="188"/>
                  </a:cubicBezTo>
                  <a:cubicBezTo>
                    <a:pt x="308" y="188"/>
                    <a:pt x="294" y="183"/>
                    <a:pt x="282" y="171"/>
                  </a:cubicBezTo>
                  <a:cubicBezTo>
                    <a:pt x="271" y="160"/>
                    <a:pt x="265" y="145"/>
                    <a:pt x="265" y="127"/>
                  </a:cubicBezTo>
                  <a:cubicBezTo>
                    <a:pt x="265" y="107"/>
                    <a:pt x="271" y="91"/>
                    <a:pt x="282" y="78"/>
                  </a:cubicBezTo>
                  <a:cubicBezTo>
                    <a:pt x="294" y="65"/>
                    <a:pt x="311" y="58"/>
                    <a:pt x="332" y="58"/>
                  </a:cubicBezTo>
                  <a:cubicBezTo>
                    <a:pt x="337" y="58"/>
                    <a:pt x="343" y="59"/>
                    <a:pt x="349" y="60"/>
                  </a:cubicBezTo>
                  <a:cubicBezTo>
                    <a:pt x="354" y="62"/>
                    <a:pt x="359" y="64"/>
                    <a:pt x="362" y="65"/>
                  </a:cubicBezTo>
                  <a:cubicBezTo>
                    <a:pt x="362" y="93"/>
                    <a:pt x="362" y="93"/>
                    <a:pt x="362" y="93"/>
                  </a:cubicBezTo>
                  <a:cubicBezTo>
                    <a:pt x="357" y="90"/>
                    <a:pt x="353" y="87"/>
                    <a:pt x="348" y="86"/>
                  </a:cubicBezTo>
                  <a:cubicBezTo>
                    <a:pt x="343" y="84"/>
                    <a:pt x="339" y="83"/>
                    <a:pt x="334" y="83"/>
                  </a:cubicBezTo>
                  <a:cubicBezTo>
                    <a:pt x="322" y="83"/>
                    <a:pt x="313" y="87"/>
                    <a:pt x="306" y="94"/>
                  </a:cubicBezTo>
                  <a:cubicBezTo>
                    <a:pt x="299" y="102"/>
                    <a:pt x="295" y="112"/>
                    <a:pt x="295" y="124"/>
                  </a:cubicBezTo>
                  <a:cubicBezTo>
                    <a:pt x="295" y="137"/>
                    <a:pt x="299" y="147"/>
                    <a:pt x="305" y="154"/>
                  </a:cubicBezTo>
                  <a:cubicBezTo>
                    <a:pt x="312" y="161"/>
                    <a:pt x="321" y="164"/>
                    <a:pt x="333" y="164"/>
                  </a:cubicBezTo>
                  <a:close/>
                  <a:moveTo>
                    <a:pt x="445" y="59"/>
                  </a:moveTo>
                  <a:cubicBezTo>
                    <a:pt x="447" y="59"/>
                    <a:pt x="449" y="60"/>
                    <a:pt x="451" y="60"/>
                  </a:cubicBezTo>
                  <a:cubicBezTo>
                    <a:pt x="453" y="60"/>
                    <a:pt x="455" y="61"/>
                    <a:pt x="456" y="61"/>
                  </a:cubicBezTo>
                  <a:cubicBezTo>
                    <a:pt x="456" y="91"/>
                    <a:pt x="456" y="91"/>
                    <a:pt x="456" y="91"/>
                  </a:cubicBezTo>
                  <a:cubicBezTo>
                    <a:pt x="454" y="90"/>
                    <a:pt x="452" y="88"/>
                    <a:pt x="449" y="87"/>
                  </a:cubicBezTo>
                  <a:cubicBezTo>
                    <a:pt x="446" y="86"/>
                    <a:pt x="443" y="86"/>
                    <a:pt x="439" y="86"/>
                  </a:cubicBezTo>
                  <a:cubicBezTo>
                    <a:pt x="431" y="86"/>
                    <a:pt x="425" y="89"/>
                    <a:pt x="420" y="95"/>
                  </a:cubicBezTo>
                  <a:cubicBezTo>
                    <a:pt x="415" y="101"/>
                    <a:pt x="413" y="110"/>
                    <a:pt x="413" y="123"/>
                  </a:cubicBezTo>
                  <a:cubicBezTo>
                    <a:pt x="413" y="185"/>
                    <a:pt x="413" y="185"/>
                    <a:pt x="413" y="185"/>
                  </a:cubicBezTo>
                  <a:cubicBezTo>
                    <a:pt x="384" y="185"/>
                    <a:pt x="384" y="185"/>
                    <a:pt x="384" y="185"/>
                  </a:cubicBezTo>
                  <a:cubicBezTo>
                    <a:pt x="384" y="61"/>
                    <a:pt x="384" y="61"/>
                    <a:pt x="384" y="61"/>
                  </a:cubicBezTo>
                  <a:cubicBezTo>
                    <a:pt x="413" y="61"/>
                    <a:pt x="413" y="61"/>
                    <a:pt x="413" y="61"/>
                  </a:cubicBezTo>
                  <a:cubicBezTo>
                    <a:pt x="413" y="81"/>
                    <a:pt x="413" y="81"/>
                    <a:pt x="413" y="81"/>
                  </a:cubicBezTo>
                  <a:cubicBezTo>
                    <a:pt x="413" y="81"/>
                    <a:pt x="413" y="81"/>
                    <a:pt x="413" y="81"/>
                  </a:cubicBezTo>
                  <a:cubicBezTo>
                    <a:pt x="416" y="74"/>
                    <a:pt x="420" y="69"/>
                    <a:pt x="426" y="65"/>
                  </a:cubicBezTo>
                  <a:cubicBezTo>
                    <a:pt x="431" y="61"/>
                    <a:pt x="437" y="59"/>
                    <a:pt x="445" y="59"/>
                  </a:cubicBezTo>
                  <a:close/>
                  <a:moveTo>
                    <a:pt x="457" y="125"/>
                  </a:moveTo>
                  <a:cubicBezTo>
                    <a:pt x="457" y="105"/>
                    <a:pt x="463" y="89"/>
                    <a:pt x="475" y="77"/>
                  </a:cubicBezTo>
                  <a:cubicBezTo>
                    <a:pt x="486" y="65"/>
                    <a:pt x="502" y="59"/>
                    <a:pt x="523" y="59"/>
                  </a:cubicBezTo>
                  <a:cubicBezTo>
                    <a:pt x="542" y="59"/>
                    <a:pt x="558" y="64"/>
                    <a:pt x="568" y="76"/>
                  </a:cubicBezTo>
                  <a:cubicBezTo>
                    <a:pt x="579" y="87"/>
                    <a:pt x="585" y="103"/>
                    <a:pt x="585" y="123"/>
                  </a:cubicBezTo>
                  <a:cubicBezTo>
                    <a:pt x="585" y="143"/>
                    <a:pt x="579" y="159"/>
                    <a:pt x="567" y="171"/>
                  </a:cubicBezTo>
                  <a:cubicBezTo>
                    <a:pt x="556" y="182"/>
                    <a:pt x="540" y="188"/>
                    <a:pt x="520" y="188"/>
                  </a:cubicBezTo>
                  <a:cubicBezTo>
                    <a:pt x="501" y="188"/>
                    <a:pt x="486" y="183"/>
                    <a:pt x="474" y="171"/>
                  </a:cubicBezTo>
                  <a:cubicBezTo>
                    <a:pt x="463" y="160"/>
                    <a:pt x="457" y="145"/>
                    <a:pt x="457" y="125"/>
                  </a:cubicBezTo>
                  <a:close/>
                  <a:moveTo>
                    <a:pt x="488" y="124"/>
                  </a:moveTo>
                  <a:cubicBezTo>
                    <a:pt x="488" y="137"/>
                    <a:pt x="491" y="147"/>
                    <a:pt x="497" y="154"/>
                  </a:cubicBezTo>
                  <a:cubicBezTo>
                    <a:pt x="503" y="161"/>
                    <a:pt x="511" y="164"/>
                    <a:pt x="522" y="164"/>
                  </a:cubicBezTo>
                  <a:cubicBezTo>
                    <a:pt x="532" y="164"/>
                    <a:pt x="541" y="161"/>
                    <a:pt x="546" y="154"/>
                  </a:cubicBezTo>
                  <a:cubicBezTo>
                    <a:pt x="552" y="147"/>
                    <a:pt x="554" y="137"/>
                    <a:pt x="554" y="124"/>
                  </a:cubicBezTo>
                  <a:cubicBezTo>
                    <a:pt x="554" y="110"/>
                    <a:pt x="551" y="100"/>
                    <a:pt x="546" y="93"/>
                  </a:cubicBezTo>
                  <a:cubicBezTo>
                    <a:pt x="540" y="87"/>
                    <a:pt x="532" y="83"/>
                    <a:pt x="522" y="83"/>
                  </a:cubicBezTo>
                  <a:cubicBezTo>
                    <a:pt x="511" y="83"/>
                    <a:pt x="503" y="87"/>
                    <a:pt x="497" y="94"/>
                  </a:cubicBezTo>
                  <a:cubicBezTo>
                    <a:pt x="491" y="101"/>
                    <a:pt x="488" y="111"/>
                    <a:pt x="488" y="124"/>
                  </a:cubicBezTo>
                  <a:close/>
                  <a:moveTo>
                    <a:pt x="628" y="94"/>
                  </a:moveTo>
                  <a:cubicBezTo>
                    <a:pt x="628" y="98"/>
                    <a:pt x="629" y="101"/>
                    <a:pt x="632" y="104"/>
                  </a:cubicBezTo>
                  <a:cubicBezTo>
                    <a:pt x="635" y="106"/>
                    <a:pt x="641" y="109"/>
                    <a:pt x="650" y="113"/>
                  </a:cubicBezTo>
                  <a:cubicBezTo>
                    <a:pt x="661" y="117"/>
                    <a:pt x="669" y="123"/>
                    <a:pt x="674" y="129"/>
                  </a:cubicBezTo>
                  <a:cubicBezTo>
                    <a:pt x="679" y="134"/>
                    <a:pt x="681" y="141"/>
                    <a:pt x="681" y="150"/>
                  </a:cubicBezTo>
                  <a:cubicBezTo>
                    <a:pt x="681" y="161"/>
                    <a:pt x="677" y="171"/>
                    <a:pt x="668" y="178"/>
                  </a:cubicBezTo>
                  <a:cubicBezTo>
                    <a:pt x="659" y="185"/>
                    <a:pt x="647" y="188"/>
                    <a:pt x="631" y="188"/>
                  </a:cubicBezTo>
                  <a:cubicBezTo>
                    <a:pt x="626" y="188"/>
                    <a:pt x="621" y="188"/>
                    <a:pt x="614" y="187"/>
                  </a:cubicBezTo>
                  <a:cubicBezTo>
                    <a:pt x="608" y="185"/>
                    <a:pt x="603" y="184"/>
                    <a:pt x="599" y="182"/>
                  </a:cubicBezTo>
                  <a:cubicBezTo>
                    <a:pt x="599" y="153"/>
                    <a:pt x="599" y="153"/>
                    <a:pt x="599" y="153"/>
                  </a:cubicBezTo>
                  <a:cubicBezTo>
                    <a:pt x="604" y="157"/>
                    <a:pt x="610" y="160"/>
                    <a:pt x="616" y="162"/>
                  </a:cubicBezTo>
                  <a:cubicBezTo>
                    <a:pt x="622" y="164"/>
                    <a:pt x="627" y="165"/>
                    <a:pt x="632" y="165"/>
                  </a:cubicBezTo>
                  <a:cubicBezTo>
                    <a:pt x="639" y="165"/>
                    <a:pt x="644" y="164"/>
                    <a:pt x="647" y="162"/>
                  </a:cubicBezTo>
                  <a:cubicBezTo>
                    <a:pt x="650" y="161"/>
                    <a:pt x="652" y="157"/>
                    <a:pt x="652" y="153"/>
                  </a:cubicBezTo>
                  <a:cubicBezTo>
                    <a:pt x="652" y="149"/>
                    <a:pt x="650" y="146"/>
                    <a:pt x="647" y="143"/>
                  </a:cubicBezTo>
                  <a:cubicBezTo>
                    <a:pt x="643" y="140"/>
                    <a:pt x="637" y="137"/>
                    <a:pt x="628" y="133"/>
                  </a:cubicBezTo>
                  <a:cubicBezTo>
                    <a:pt x="617" y="129"/>
                    <a:pt x="610" y="124"/>
                    <a:pt x="605" y="118"/>
                  </a:cubicBezTo>
                  <a:cubicBezTo>
                    <a:pt x="601" y="113"/>
                    <a:pt x="599" y="105"/>
                    <a:pt x="599" y="97"/>
                  </a:cubicBezTo>
                  <a:cubicBezTo>
                    <a:pt x="599" y="86"/>
                    <a:pt x="603" y="76"/>
                    <a:pt x="612" y="69"/>
                  </a:cubicBezTo>
                  <a:cubicBezTo>
                    <a:pt x="621" y="62"/>
                    <a:pt x="632" y="58"/>
                    <a:pt x="646" y="58"/>
                  </a:cubicBezTo>
                  <a:cubicBezTo>
                    <a:pt x="651" y="58"/>
                    <a:pt x="656" y="59"/>
                    <a:pt x="661" y="60"/>
                  </a:cubicBezTo>
                  <a:cubicBezTo>
                    <a:pt x="666" y="61"/>
                    <a:pt x="671" y="62"/>
                    <a:pt x="674" y="64"/>
                  </a:cubicBezTo>
                  <a:cubicBezTo>
                    <a:pt x="674" y="91"/>
                    <a:pt x="674" y="91"/>
                    <a:pt x="674" y="91"/>
                  </a:cubicBezTo>
                  <a:cubicBezTo>
                    <a:pt x="671" y="89"/>
                    <a:pt x="666" y="86"/>
                    <a:pt x="661" y="85"/>
                  </a:cubicBezTo>
                  <a:cubicBezTo>
                    <a:pt x="656" y="83"/>
                    <a:pt x="651" y="82"/>
                    <a:pt x="646" y="82"/>
                  </a:cubicBezTo>
                  <a:cubicBezTo>
                    <a:pt x="640" y="82"/>
                    <a:pt x="636" y="83"/>
                    <a:pt x="633" y="85"/>
                  </a:cubicBezTo>
                  <a:cubicBezTo>
                    <a:pt x="630" y="87"/>
                    <a:pt x="628" y="90"/>
                    <a:pt x="628" y="94"/>
                  </a:cubicBezTo>
                  <a:close/>
                  <a:moveTo>
                    <a:pt x="694" y="125"/>
                  </a:moveTo>
                  <a:cubicBezTo>
                    <a:pt x="694" y="105"/>
                    <a:pt x="700" y="89"/>
                    <a:pt x="711" y="77"/>
                  </a:cubicBezTo>
                  <a:cubicBezTo>
                    <a:pt x="723" y="65"/>
                    <a:pt x="739" y="59"/>
                    <a:pt x="759" y="59"/>
                  </a:cubicBezTo>
                  <a:cubicBezTo>
                    <a:pt x="779" y="59"/>
                    <a:pt x="794" y="64"/>
                    <a:pt x="805" y="76"/>
                  </a:cubicBezTo>
                  <a:cubicBezTo>
                    <a:pt x="816" y="87"/>
                    <a:pt x="821" y="103"/>
                    <a:pt x="821" y="123"/>
                  </a:cubicBezTo>
                  <a:cubicBezTo>
                    <a:pt x="821" y="143"/>
                    <a:pt x="815" y="159"/>
                    <a:pt x="804" y="171"/>
                  </a:cubicBezTo>
                  <a:cubicBezTo>
                    <a:pt x="792" y="182"/>
                    <a:pt x="776" y="188"/>
                    <a:pt x="756" y="188"/>
                  </a:cubicBezTo>
                  <a:cubicBezTo>
                    <a:pt x="737" y="188"/>
                    <a:pt x="722" y="183"/>
                    <a:pt x="711" y="171"/>
                  </a:cubicBezTo>
                  <a:cubicBezTo>
                    <a:pt x="699" y="160"/>
                    <a:pt x="694" y="145"/>
                    <a:pt x="694" y="125"/>
                  </a:cubicBezTo>
                  <a:close/>
                  <a:moveTo>
                    <a:pt x="724" y="124"/>
                  </a:moveTo>
                  <a:cubicBezTo>
                    <a:pt x="724" y="137"/>
                    <a:pt x="727" y="147"/>
                    <a:pt x="733" y="154"/>
                  </a:cubicBezTo>
                  <a:cubicBezTo>
                    <a:pt x="739" y="161"/>
                    <a:pt x="747" y="164"/>
                    <a:pt x="758" y="164"/>
                  </a:cubicBezTo>
                  <a:cubicBezTo>
                    <a:pt x="769" y="164"/>
                    <a:pt x="777" y="161"/>
                    <a:pt x="782" y="154"/>
                  </a:cubicBezTo>
                  <a:cubicBezTo>
                    <a:pt x="788" y="147"/>
                    <a:pt x="791" y="137"/>
                    <a:pt x="791" y="124"/>
                  </a:cubicBezTo>
                  <a:cubicBezTo>
                    <a:pt x="791" y="110"/>
                    <a:pt x="788" y="100"/>
                    <a:pt x="782" y="93"/>
                  </a:cubicBezTo>
                  <a:cubicBezTo>
                    <a:pt x="776" y="87"/>
                    <a:pt x="768" y="83"/>
                    <a:pt x="758" y="83"/>
                  </a:cubicBezTo>
                  <a:cubicBezTo>
                    <a:pt x="747" y="83"/>
                    <a:pt x="739" y="87"/>
                    <a:pt x="733" y="94"/>
                  </a:cubicBezTo>
                  <a:cubicBezTo>
                    <a:pt x="727" y="101"/>
                    <a:pt x="724" y="111"/>
                    <a:pt x="724" y="124"/>
                  </a:cubicBezTo>
                  <a:close/>
                  <a:moveTo>
                    <a:pt x="918" y="85"/>
                  </a:moveTo>
                  <a:cubicBezTo>
                    <a:pt x="874" y="85"/>
                    <a:pt x="874" y="85"/>
                    <a:pt x="874" y="85"/>
                  </a:cubicBezTo>
                  <a:cubicBezTo>
                    <a:pt x="874" y="185"/>
                    <a:pt x="874" y="185"/>
                    <a:pt x="874" y="185"/>
                  </a:cubicBezTo>
                  <a:cubicBezTo>
                    <a:pt x="845" y="185"/>
                    <a:pt x="845" y="185"/>
                    <a:pt x="845" y="185"/>
                  </a:cubicBezTo>
                  <a:cubicBezTo>
                    <a:pt x="845" y="85"/>
                    <a:pt x="845" y="85"/>
                    <a:pt x="845" y="85"/>
                  </a:cubicBezTo>
                  <a:cubicBezTo>
                    <a:pt x="824" y="85"/>
                    <a:pt x="824" y="85"/>
                    <a:pt x="824" y="85"/>
                  </a:cubicBezTo>
                  <a:cubicBezTo>
                    <a:pt x="824" y="61"/>
                    <a:pt x="824" y="61"/>
                    <a:pt x="824" y="61"/>
                  </a:cubicBezTo>
                  <a:cubicBezTo>
                    <a:pt x="845" y="61"/>
                    <a:pt x="845" y="61"/>
                    <a:pt x="845" y="61"/>
                  </a:cubicBezTo>
                  <a:cubicBezTo>
                    <a:pt x="845" y="44"/>
                    <a:pt x="845" y="44"/>
                    <a:pt x="845" y="44"/>
                  </a:cubicBezTo>
                  <a:cubicBezTo>
                    <a:pt x="845" y="31"/>
                    <a:pt x="849" y="21"/>
                    <a:pt x="858" y="12"/>
                  </a:cubicBezTo>
                  <a:cubicBezTo>
                    <a:pt x="866" y="4"/>
                    <a:pt x="877" y="0"/>
                    <a:pt x="890" y="0"/>
                  </a:cubicBezTo>
                  <a:cubicBezTo>
                    <a:pt x="894" y="0"/>
                    <a:pt x="897" y="0"/>
                    <a:pt x="900" y="0"/>
                  </a:cubicBezTo>
                  <a:cubicBezTo>
                    <a:pt x="902" y="1"/>
                    <a:pt x="905" y="1"/>
                    <a:pt x="907" y="2"/>
                  </a:cubicBezTo>
                  <a:cubicBezTo>
                    <a:pt x="907" y="27"/>
                    <a:pt x="907" y="27"/>
                    <a:pt x="907" y="27"/>
                  </a:cubicBezTo>
                  <a:cubicBezTo>
                    <a:pt x="906" y="27"/>
                    <a:pt x="904" y="26"/>
                    <a:pt x="902" y="25"/>
                  </a:cubicBezTo>
                  <a:cubicBezTo>
                    <a:pt x="899" y="24"/>
                    <a:pt x="897" y="24"/>
                    <a:pt x="893" y="24"/>
                  </a:cubicBezTo>
                  <a:cubicBezTo>
                    <a:pt x="887" y="24"/>
                    <a:pt x="883" y="26"/>
                    <a:pt x="879" y="30"/>
                  </a:cubicBezTo>
                  <a:cubicBezTo>
                    <a:pt x="876" y="33"/>
                    <a:pt x="874" y="39"/>
                    <a:pt x="874" y="47"/>
                  </a:cubicBezTo>
                  <a:cubicBezTo>
                    <a:pt x="874" y="61"/>
                    <a:pt x="874" y="61"/>
                    <a:pt x="874" y="61"/>
                  </a:cubicBezTo>
                  <a:cubicBezTo>
                    <a:pt x="918" y="61"/>
                    <a:pt x="918" y="61"/>
                    <a:pt x="918" y="61"/>
                  </a:cubicBezTo>
                  <a:cubicBezTo>
                    <a:pt x="918" y="34"/>
                    <a:pt x="918" y="34"/>
                    <a:pt x="918" y="34"/>
                  </a:cubicBezTo>
                  <a:cubicBezTo>
                    <a:pt x="947" y="25"/>
                    <a:pt x="947" y="25"/>
                    <a:pt x="947" y="25"/>
                  </a:cubicBezTo>
                  <a:cubicBezTo>
                    <a:pt x="947" y="61"/>
                    <a:pt x="947" y="61"/>
                    <a:pt x="947" y="61"/>
                  </a:cubicBezTo>
                  <a:cubicBezTo>
                    <a:pt x="977" y="61"/>
                    <a:pt x="977" y="61"/>
                    <a:pt x="977" y="61"/>
                  </a:cubicBezTo>
                  <a:cubicBezTo>
                    <a:pt x="977" y="85"/>
                    <a:pt x="977" y="85"/>
                    <a:pt x="977" y="85"/>
                  </a:cubicBezTo>
                  <a:cubicBezTo>
                    <a:pt x="947" y="85"/>
                    <a:pt x="947" y="85"/>
                    <a:pt x="947" y="85"/>
                  </a:cubicBezTo>
                  <a:cubicBezTo>
                    <a:pt x="947" y="143"/>
                    <a:pt x="947" y="143"/>
                    <a:pt x="947" y="143"/>
                  </a:cubicBezTo>
                  <a:cubicBezTo>
                    <a:pt x="947" y="151"/>
                    <a:pt x="948" y="156"/>
                    <a:pt x="951" y="159"/>
                  </a:cubicBezTo>
                  <a:cubicBezTo>
                    <a:pt x="954" y="163"/>
                    <a:pt x="958" y="164"/>
                    <a:pt x="964" y="164"/>
                  </a:cubicBezTo>
                  <a:cubicBezTo>
                    <a:pt x="966" y="164"/>
                    <a:pt x="968" y="164"/>
                    <a:pt x="970" y="163"/>
                  </a:cubicBezTo>
                  <a:cubicBezTo>
                    <a:pt x="973" y="162"/>
                    <a:pt x="975" y="161"/>
                    <a:pt x="977" y="160"/>
                  </a:cubicBezTo>
                  <a:cubicBezTo>
                    <a:pt x="977" y="184"/>
                    <a:pt x="977" y="184"/>
                    <a:pt x="977" y="184"/>
                  </a:cubicBezTo>
                  <a:cubicBezTo>
                    <a:pt x="975" y="185"/>
                    <a:pt x="972" y="186"/>
                    <a:pt x="967" y="187"/>
                  </a:cubicBezTo>
                  <a:cubicBezTo>
                    <a:pt x="963" y="188"/>
                    <a:pt x="959" y="188"/>
                    <a:pt x="955" y="188"/>
                  </a:cubicBezTo>
                  <a:cubicBezTo>
                    <a:pt x="942" y="188"/>
                    <a:pt x="933" y="185"/>
                    <a:pt x="927" y="179"/>
                  </a:cubicBezTo>
                  <a:cubicBezTo>
                    <a:pt x="921" y="172"/>
                    <a:pt x="918" y="162"/>
                    <a:pt x="918" y="149"/>
                  </a:cubicBezTo>
                  <a:lnTo>
                    <a:pt x="918" y="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18" name="Rectangle 11">
              <a:extLst>
                <a:ext uri="{FF2B5EF4-FFF2-40B4-BE49-F238E27FC236}">
                  <a16:creationId xmlns:a16="http://schemas.microsoft.com/office/drawing/2014/main" id="{79CBF383-81EC-4A14-94E9-577E921F37D8}"/>
                </a:ext>
              </a:extLst>
            </p:cNvPr>
            <p:cNvSpPr>
              <a:spLocks noChangeArrowheads="1"/>
            </p:cNvSpPr>
            <p:nvPr/>
          </p:nvSpPr>
          <p:spPr bwMode="auto">
            <a:xfrm>
              <a:off x="2062" y="1904"/>
              <a:ext cx="241" cy="244"/>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algn="r" defTabSz="932509" rtl="1">
                <a:defRPr/>
              </a:pPr>
              <a:endParaRPr lang="en-US">
                <a:solidFill>
                  <a:srgbClr val="000000"/>
                </a:solidFill>
                <a:latin typeface="Segoe UI"/>
              </a:endParaRPr>
            </a:p>
          </p:txBody>
        </p:sp>
        <p:sp>
          <p:nvSpPr>
            <p:cNvPr id="19" name="Rectangle 12">
              <a:extLst>
                <a:ext uri="{FF2B5EF4-FFF2-40B4-BE49-F238E27FC236}">
                  <a16:creationId xmlns:a16="http://schemas.microsoft.com/office/drawing/2014/main" id="{4C0255CC-5319-4824-9270-CB42A4A51447}"/>
                </a:ext>
              </a:extLst>
            </p:cNvPr>
            <p:cNvSpPr>
              <a:spLocks noChangeArrowheads="1"/>
            </p:cNvSpPr>
            <p:nvPr/>
          </p:nvSpPr>
          <p:spPr bwMode="auto">
            <a:xfrm>
              <a:off x="2328" y="1904"/>
              <a:ext cx="241" cy="244"/>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20" name="Rectangle 13">
              <a:extLst>
                <a:ext uri="{FF2B5EF4-FFF2-40B4-BE49-F238E27FC236}">
                  <a16:creationId xmlns:a16="http://schemas.microsoft.com/office/drawing/2014/main" id="{5EA6E559-6B8C-4C3C-A2AA-520E96D86BC8}"/>
                </a:ext>
              </a:extLst>
            </p:cNvPr>
            <p:cNvSpPr>
              <a:spLocks noChangeArrowheads="1"/>
            </p:cNvSpPr>
            <p:nvPr/>
          </p:nvSpPr>
          <p:spPr bwMode="auto">
            <a:xfrm>
              <a:off x="2062" y="2172"/>
              <a:ext cx="241" cy="244"/>
            </a:xfrm>
            <a:prstGeom prst="rect">
              <a:avLst/>
            </a:prstGeom>
            <a:solidFill>
              <a:srgbClr val="00A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sp>
          <p:nvSpPr>
            <p:cNvPr id="21" name="Rectangle 14">
              <a:extLst>
                <a:ext uri="{FF2B5EF4-FFF2-40B4-BE49-F238E27FC236}">
                  <a16:creationId xmlns:a16="http://schemas.microsoft.com/office/drawing/2014/main" id="{85E66424-142A-4AD3-9C23-51301E78324D}"/>
                </a:ext>
              </a:extLst>
            </p:cNvPr>
            <p:cNvSpPr>
              <a:spLocks noChangeArrowheads="1"/>
            </p:cNvSpPr>
            <p:nvPr/>
          </p:nvSpPr>
          <p:spPr bwMode="auto">
            <a:xfrm>
              <a:off x="2328" y="2172"/>
              <a:ext cx="241" cy="244"/>
            </a:xfrm>
            <a:prstGeom prst="rect">
              <a:avLst/>
            </a:prstGeom>
            <a:solidFill>
              <a:srgbClr val="FFC2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09">
                <a:defRPr/>
              </a:pPr>
              <a:endParaRPr lang="en-US">
                <a:solidFill>
                  <a:srgbClr val="000000"/>
                </a:solidFill>
                <a:latin typeface="Segoe UI"/>
              </a:endParaRPr>
            </a:p>
          </p:txBody>
        </p:sp>
      </p:grpSp>
      <p:sp>
        <p:nvSpPr>
          <p:cNvPr id="2" name="TextBox 1">
            <a:extLst>
              <a:ext uri="{FF2B5EF4-FFF2-40B4-BE49-F238E27FC236}">
                <a16:creationId xmlns:a16="http://schemas.microsoft.com/office/drawing/2014/main" id="{0DACBB12-B0BF-544A-836A-E4E017479D28}"/>
              </a:ext>
            </a:extLst>
          </p:cNvPr>
          <p:cNvSpPr txBox="1"/>
          <p:nvPr/>
        </p:nvSpPr>
        <p:spPr>
          <a:xfrm>
            <a:off x="4847966" y="2822351"/>
            <a:ext cx="65" cy="320182"/>
          </a:xfrm>
          <a:prstGeom prst="rect">
            <a:avLst/>
          </a:prstGeom>
          <a:noFill/>
        </p:spPr>
        <p:txBody>
          <a:bodyPr wrap="none" lIns="0" tIns="0" rIns="0" bIns="0" rtlCol="0">
            <a:spAutoFit/>
          </a:bodyPr>
          <a:lstStyle/>
          <a:p>
            <a:pPr algn="r" defTabSz="932597" rtl="1">
              <a:defRPr/>
            </a:pPr>
            <a:endParaRPr lang="en-IL" sz="2040" err="1">
              <a:gradFill>
                <a:gsLst>
                  <a:gs pos="2917">
                    <a:srgbClr val="FFFFFF"/>
                  </a:gs>
                  <a:gs pos="30000">
                    <a:srgbClr val="FFFFFF"/>
                  </a:gs>
                </a:gsLst>
                <a:lin ang="5400000" scaled="0"/>
              </a:gradFill>
              <a:latin typeface="Segoe UI"/>
            </a:endParaRPr>
          </a:p>
        </p:txBody>
      </p:sp>
      <p:sp>
        <p:nvSpPr>
          <p:cNvPr id="4" name="TextBox 3">
            <a:extLst>
              <a:ext uri="{FF2B5EF4-FFF2-40B4-BE49-F238E27FC236}">
                <a16:creationId xmlns:a16="http://schemas.microsoft.com/office/drawing/2014/main" id="{95D757EA-7723-724B-AFA8-8D1A7B0B4929}"/>
              </a:ext>
            </a:extLst>
          </p:cNvPr>
          <p:cNvSpPr txBox="1"/>
          <p:nvPr/>
        </p:nvSpPr>
        <p:spPr>
          <a:xfrm>
            <a:off x="5142472" y="2846893"/>
            <a:ext cx="65" cy="320182"/>
          </a:xfrm>
          <a:prstGeom prst="rect">
            <a:avLst/>
          </a:prstGeom>
          <a:noFill/>
        </p:spPr>
        <p:txBody>
          <a:bodyPr wrap="none" lIns="0" tIns="0" rIns="0" bIns="0" rtlCol="0">
            <a:spAutoFit/>
          </a:bodyPr>
          <a:lstStyle/>
          <a:p>
            <a:pPr algn="r" defTabSz="932597" rtl="1">
              <a:defRPr/>
            </a:pPr>
            <a:endParaRPr lang="en-IL" sz="2040" err="1">
              <a:gradFill>
                <a:gsLst>
                  <a:gs pos="2917">
                    <a:srgbClr val="FFFFFF"/>
                  </a:gs>
                  <a:gs pos="30000">
                    <a:srgbClr val="FFFFFF"/>
                  </a:gs>
                </a:gsLst>
                <a:lin ang="5400000" scaled="0"/>
              </a:gradFill>
              <a:latin typeface="Segoe UI"/>
            </a:endParaRPr>
          </a:p>
        </p:txBody>
      </p:sp>
      <p:sp>
        <p:nvSpPr>
          <p:cNvPr id="5" name="TextBox 4">
            <a:extLst>
              <a:ext uri="{FF2B5EF4-FFF2-40B4-BE49-F238E27FC236}">
                <a16:creationId xmlns:a16="http://schemas.microsoft.com/office/drawing/2014/main" id="{3904A401-7F98-4D7A-AA58-C422E02BC461}"/>
              </a:ext>
            </a:extLst>
          </p:cNvPr>
          <p:cNvSpPr txBox="1"/>
          <p:nvPr/>
        </p:nvSpPr>
        <p:spPr>
          <a:xfrm>
            <a:off x="4819332" y="3264111"/>
            <a:ext cx="2797810" cy="32018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597">
              <a:defRPr/>
            </a:pPr>
            <a:endParaRPr lang="en-US" sz="2040">
              <a:gradFill>
                <a:gsLst>
                  <a:gs pos="2917">
                    <a:srgbClr val="FFFFFF"/>
                  </a:gs>
                  <a:gs pos="30000">
                    <a:srgbClr val="FFFFFF"/>
                  </a:gs>
                </a:gsLst>
                <a:lin ang="5400000" scaled="0"/>
              </a:gradFill>
              <a:latin typeface="Segoe UI"/>
              <a:cs typeface="Segoe UI"/>
            </a:endParaRPr>
          </a:p>
        </p:txBody>
      </p:sp>
    </p:spTree>
    <p:extLst>
      <p:ext uri="{BB962C8B-B14F-4D97-AF65-F5344CB8AC3E}">
        <p14:creationId xmlns:p14="http://schemas.microsoft.com/office/powerpoint/2010/main" val="13341329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accel="50000" decel="50000" fill="hold" nodeType="withEffect">
                                  <p:stCondLst>
                                    <p:cond delay="0"/>
                                  </p:stCondLst>
                                  <p:childTnLst>
                                    <p:animMotion origin="layout" path="M 2.08333E-7 -4.07407E-6 L 2.08333E-7 0.03403 " pathEditMode="relative" rAng="0" ptsTypes="AA">
                                      <p:cBhvr>
                                        <p:cTn id="9" dur="750" spd="-100000" fill="hold"/>
                                        <p:tgtEl>
                                          <p:spTgt spid="11"/>
                                        </p:tgtEl>
                                        <p:attrNameLst>
                                          <p:attrName>ppt_x</p:attrName>
                                          <p:attrName>ppt_y</p:attrName>
                                        </p:attrNameLst>
                                      </p:cBhvr>
                                      <p:rCtr x="0" y="1690"/>
                                    </p:animMotion>
                                  </p:childTnLst>
                                </p:cTn>
                              </p:par>
                              <p:par>
                                <p:cTn id="10" presetID="2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42" presetClass="path" presetSubtype="0" accel="50000" decel="50000" fill="hold" grpId="1" nodeType="withEffect">
                                  <p:stCondLst>
                                    <p:cond delay="0"/>
                                  </p:stCondLst>
                                  <p:childTnLst>
                                    <p:animMotion origin="layout" path="M 2.08333E-7 -4.07407E-6 L 2.08333E-7 0.03403 " pathEditMode="relative" rAng="0" ptsTypes="AA">
                                      <p:cBhvr>
                                        <p:cTn id="17" dur="750" spd="-100000" fill="hold"/>
                                        <p:tgtEl>
                                          <p:spTgt spid="3"/>
                                        </p:tgtEl>
                                        <p:attrNameLst>
                                          <p:attrName>ppt_x</p:attrName>
                                          <p:attrName>ppt_y</p:attrName>
                                        </p:attrNameLst>
                                      </p:cBhvr>
                                      <p:rCtr x="0" y="16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p:txBody>
          <a:bodyPr/>
          <a:lstStyle/>
          <a:p>
            <a:r>
              <a:rPr lang="en-US"/>
              <a:t>Austrian Customer Testimonials</a:t>
            </a:r>
            <a:endParaRPr lang="en-GB"/>
          </a:p>
        </p:txBody>
      </p:sp>
      <p:graphicFrame>
        <p:nvGraphicFramePr>
          <p:cNvPr id="3" name="Table 4">
            <a:extLst>
              <a:ext uri="{FF2B5EF4-FFF2-40B4-BE49-F238E27FC236}">
                <a16:creationId xmlns:a16="http://schemas.microsoft.com/office/drawing/2014/main" id="{55AF385C-3D16-A544-BBB5-101506F2F2C5}"/>
              </a:ext>
            </a:extLst>
          </p:cNvPr>
          <p:cNvGraphicFramePr>
            <a:graphicFrameLocks/>
          </p:cNvGraphicFramePr>
          <p:nvPr>
            <p:extLst>
              <p:ext uri="{D42A27DB-BD31-4B8C-83A1-F6EECF244321}">
                <p14:modId xmlns:p14="http://schemas.microsoft.com/office/powerpoint/2010/main" val="2252153238"/>
              </p:ext>
            </p:extLst>
          </p:nvPr>
        </p:nvGraphicFramePr>
        <p:xfrm>
          <a:off x="465137" y="1607837"/>
          <a:ext cx="11533187" cy="1630680"/>
        </p:xfrm>
        <a:graphic>
          <a:graphicData uri="http://schemas.openxmlformats.org/drawingml/2006/table">
            <a:tbl>
              <a:tblPr firstRow="1" bandRow="1">
                <a:tableStyleId>{5C22544A-7EE6-4342-B048-85BDC9FD1C3A}</a:tableStyleId>
              </a:tblPr>
              <a:tblGrid>
                <a:gridCol w="2350514">
                  <a:extLst>
                    <a:ext uri="{9D8B030D-6E8A-4147-A177-3AD203B41FA5}">
                      <a16:colId xmlns:a16="http://schemas.microsoft.com/office/drawing/2014/main" val="1036045911"/>
                    </a:ext>
                  </a:extLst>
                </a:gridCol>
                <a:gridCol w="2858197">
                  <a:extLst>
                    <a:ext uri="{9D8B030D-6E8A-4147-A177-3AD203B41FA5}">
                      <a16:colId xmlns:a16="http://schemas.microsoft.com/office/drawing/2014/main" val="1392798462"/>
                    </a:ext>
                  </a:extLst>
                </a:gridCol>
                <a:gridCol w="6324476">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Axfina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Banking and Capital Markets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Migrate to the cloud</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Fill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Manufacturing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3"/>
                        </a:rPr>
                        <a:t>Monitor system health, predict maintenance needs, and service machines remotely</a:t>
                      </a:r>
                      <a:endParaRPr lang="en-US" sz="1400" b="0" i="0" kern="1200">
                        <a:solidFill>
                          <a:schemeClr val="dk1"/>
                        </a:solidFill>
                        <a:effectLst/>
                        <a:latin typeface="Segoe UI" panose="020B0502040204020203" pitchFamily="34" charset="0"/>
                        <a:ea typeface="+mn-ea"/>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Alpega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Transport Management System (TMS)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bl>
          </a:graphicData>
        </a:graphic>
      </p:graphicFrame>
      <p:pic>
        <p:nvPicPr>
          <p:cNvPr id="5" name="Picture 2" descr="AxFina logo">
            <a:extLst>
              <a:ext uri="{FF2B5EF4-FFF2-40B4-BE49-F238E27FC236}">
                <a16:creationId xmlns:a16="http://schemas.microsoft.com/office/drawing/2014/main" id="{CF815D1A-CD9C-4A43-812D-3F3C071CD86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5137" y="3802413"/>
            <a:ext cx="1548304" cy="15483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Fill logo">
            <a:extLst>
              <a:ext uri="{FF2B5EF4-FFF2-40B4-BE49-F238E27FC236}">
                <a16:creationId xmlns:a16="http://schemas.microsoft.com/office/drawing/2014/main" id="{C297FA10-3B32-5949-90DE-7DE37219719F}"/>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09818" y="3817074"/>
            <a:ext cx="1548304" cy="15483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lpega Group logo">
            <a:extLst>
              <a:ext uri="{FF2B5EF4-FFF2-40B4-BE49-F238E27FC236}">
                <a16:creationId xmlns:a16="http://schemas.microsoft.com/office/drawing/2014/main" id="{2276451D-C235-AB44-9969-FB0CD84659F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54499" y="3838385"/>
            <a:ext cx="1548304" cy="1548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0582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p:txBody>
          <a:bodyPr/>
          <a:lstStyle/>
          <a:p>
            <a:r>
              <a:rPr lang="en-US"/>
              <a:t>Belgium Customer Testimonials</a:t>
            </a:r>
            <a:endParaRPr lang="en-GB"/>
          </a:p>
        </p:txBody>
      </p:sp>
      <p:graphicFrame>
        <p:nvGraphicFramePr>
          <p:cNvPr id="5" name="Table 4">
            <a:extLst>
              <a:ext uri="{FF2B5EF4-FFF2-40B4-BE49-F238E27FC236}">
                <a16:creationId xmlns:a16="http://schemas.microsoft.com/office/drawing/2014/main" id="{26EC3D6F-E165-4B40-A2C1-7C921DB6B22A}"/>
              </a:ext>
            </a:extLst>
          </p:cNvPr>
          <p:cNvGraphicFramePr>
            <a:graphicFrameLocks/>
          </p:cNvGraphicFramePr>
          <p:nvPr>
            <p:extLst>
              <p:ext uri="{D42A27DB-BD31-4B8C-83A1-F6EECF244321}">
                <p14:modId xmlns:p14="http://schemas.microsoft.com/office/powerpoint/2010/main" val="4008821511"/>
              </p:ext>
            </p:extLst>
          </p:nvPr>
        </p:nvGraphicFramePr>
        <p:xfrm>
          <a:off x="465137" y="1607837"/>
          <a:ext cx="11530801" cy="1854200"/>
        </p:xfrm>
        <a:graphic>
          <a:graphicData uri="http://schemas.openxmlformats.org/drawingml/2006/table">
            <a:tbl>
              <a:tblPr firstRow="1" bandRow="1">
                <a:tableStyleId>{5C22544A-7EE6-4342-B048-85BDC9FD1C3A}</a:tableStyleId>
              </a:tblPr>
              <a:tblGrid>
                <a:gridCol w="2350028">
                  <a:extLst>
                    <a:ext uri="{9D8B030D-6E8A-4147-A177-3AD203B41FA5}">
                      <a16:colId xmlns:a16="http://schemas.microsoft.com/office/drawing/2014/main" val="1036045911"/>
                    </a:ext>
                  </a:extLst>
                </a:gridCol>
                <a:gridCol w="2856426">
                  <a:extLst>
                    <a:ext uri="{9D8B030D-6E8A-4147-A177-3AD203B41FA5}">
                      <a16:colId xmlns:a16="http://schemas.microsoft.com/office/drawing/2014/main" val="1392798462"/>
                    </a:ext>
                  </a:extLst>
                </a:gridCol>
                <a:gridCol w="6324347">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Elindus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Energy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Cloud transition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Van Havermaet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Innovation through a cloud first approach</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Facq</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Business Insights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70840">
                <a:tc>
                  <a:txBody>
                    <a:bodyPr/>
                    <a:lstStyle/>
                    <a:p>
                      <a:r>
                        <a:rPr lang="en-US" sz="1400" b="0" i="0">
                          <a:latin typeface="Segoe UI" panose="020B0502040204020203" pitchFamily="34" charset="0"/>
                          <a:cs typeface="Segoe UI" panose="020B0502040204020203" pitchFamily="34" charset="0"/>
                        </a:rPr>
                        <a:t>Memo</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Call center availability, scalability, security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bl>
          </a:graphicData>
        </a:graphic>
      </p:graphicFrame>
      <p:pic>
        <p:nvPicPr>
          <p:cNvPr id="6" name="Picture 2" descr="Elindus logo">
            <a:extLst>
              <a:ext uri="{FF2B5EF4-FFF2-40B4-BE49-F238E27FC236}">
                <a16:creationId xmlns:a16="http://schemas.microsoft.com/office/drawing/2014/main" id="{50A8F0DE-73E1-7049-A523-3DAB6508EB3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2152" y="4113374"/>
            <a:ext cx="2142596" cy="21425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Facq logo">
            <a:extLst>
              <a:ext uri="{FF2B5EF4-FFF2-40B4-BE49-F238E27FC236}">
                <a16:creationId xmlns:a16="http://schemas.microsoft.com/office/drawing/2014/main" id="{CB27EBDE-68D8-EC48-BAC3-9974D6D86F4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099058" y="4113374"/>
            <a:ext cx="1574675" cy="15746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Van Havermaet logo">
            <a:extLst>
              <a:ext uri="{FF2B5EF4-FFF2-40B4-BE49-F238E27FC236}">
                <a16:creationId xmlns:a16="http://schemas.microsoft.com/office/drawing/2014/main" id="{4B4C63F7-63EE-6749-AC91-935CFC3B647B}"/>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234748" y="3958201"/>
            <a:ext cx="1749558" cy="17495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Memo logo">
            <a:extLst>
              <a:ext uri="{FF2B5EF4-FFF2-40B4-BE49-F238E27FC236}">
                <a16:creationId xmlns:a16="http://schemas.microsoft.com/office/drawing/2014/main" id="{6CD149F6-7911-264D-936E-014D3A978088}"/>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788484" y="4058723"/>
            <a:ext cx="1683977" cy="1683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562673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p:txBody>
          <a:bodyPr/>
          <a:lstStyle/>
          <a:p>
            <a:r>
              <a:rPr lang="en-US"/>
              <a:t>The Microsoft cloud is for everyone</a:t>
            </a:r>
          </a:p>
        </p:txBody>
      </p:sp>
      <p:sp>
        <p:nvSpPr>
          <p:cNvPr id="4" name="Text Placeholder 3">
            <a:extLst>
              <a:ext uri="{FF2B5EF4-FFF2-40B4-BE49-F238E27FC236}">
                <a16:creationId xmlns:a16="http://schemas.microsoft.com/office/drawing/2014/main" id="{6C3C5881-FB2A-8B41-9CA7-F4E88A1AA257}"/>
              </a:ext>
            </a:extLst>
          </p:cNvPr>
          <p:cNvSpPr>
            <a:spLocks noGrp="1"/>
          </p:cNvSpPr>
          <p:nvPr>
            <p:ph type="body" sz="quarter" idx="14"/>
          </p:nvPr>
        </p:nvSpPr>
        <p:spPr>
          <a:xfrm>
            <a:off x="465138" y="1960860"/>
            <a:ext cx="4919661" cy="92333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ea typeface="+mn-ea"/>
                <a:cs typeface="Segoe UI" panose="020B0502040204020203" pitchFamily="34" charset="0"/>
              </a:rPr>
              <a:t>The Microsoft cloud serves over </a:t>
            </a:r>
            <a:r>
              <a:rPr kumimoji="0" lang="en-US" sz="2000" i="0" u="none" strike="noStrike" kern="1200" cap="none" spc="0" normalizeH="0" baseline="0" noProof="0">
                <a:ln>
                  <a:noFill/>
                </a:ln>
                <a:solidFill>
                  <a:schemeClr val="tx1"/>
                </a:solidFill>
                <a:effectLst/>
                <a:uLnTx/>
                <a:uFillTx/>
                <a:ea typeface="+mn-ea"/>
                <a:cs typeface="Segoe UI" panose="020B0502040204020203" pitchFamily="34" charset="0"/>
              </a:rPr>
              <a:t>1 billion </a:t>
            </a:r>
            <a:r>
              <a:rPr kumimoji="0" lang="en-US" sz="2000" b="0" i="0" u="none" strike="noStrike" kern="1200" cap="none" spc="0" normalizeH="0" baseline="0" noProof="0">
                <a:ln>
                  <a:noFill/>
                </a:ln>
                <a:solidFill>
                  <a:schemeClr val="tx1"/>
                </a:solidFill>
                <a:effectLst/>
                <a:uLnTx/>
                <a:uFillTx/>
                <a:ea typeface="+mn-ea"/>
                <a:cs typeface="Segoe UI" panose="020B0502040204020203" pitchFamily="34" charset="0"/>
              </a:rPr>
              <a:t>customers and over </a:t>
            </a:r>
            <a:r>
              <a:rPr kumimoji="0" lang="en-US" sz="2000" i="0" u="none" strike="noStrike" kern="1200" cap="none" spc="0" normalizeH="0" baseline="0" noProof="0">
                <a:ln>
                  <a:noFill/>
                </a:ln>
                <a:solidFill>
                  <a:schemeClr val="tx1"/>
                </a:solidFill>
                <a:effectLst/>
                <a:uLnTx/>
                <a:uFillTx/>
                <a:ea typeface="+mn-ea"/>
                <a:cs typeface="Segoe UI" panose="020B0502040204020203" pitchFamily="34" charset="0"/>
              </a:rPr>
              <a:t>20 million </a:t>
            </a:r>
            <a:r>
              <a:rPr kumimoji="0" lang="en-US" sz="2000" b="0" i="0" u="none" strike="noStrike" kern="1200" cap="none" spc="0" normalizeH="0" baseline="0" noProof="0">
                <a:ln>
                  <a:noFill/>
                </a:ln>
                <a:solidFill>
                  <a:schemeClr val="tx1"/>
                </a:solidFill>
                <a:effectLst/>
                <a:uLnTx/>
                <a:uFillTx/>
                <a:ea typeface="+mn-ea"/>
                <a:cs typeface="Segoe UI" panose="020B0502040204020203" pitchFamily="34" charset="0"/>
              </a:rPr>
              <a:t>companies worldwide.</a:t>
            </a:r>
          </a:p>
        </p:txBody>
      </p:sp>
      <p:sp>
        <p:nvSpPr>
          <p:cNvPr id="6" name="Text Placeholder 5">
            <a:extLst>
              <a:ext uri="{FF2B5EF4-FFF2-40B4-BE49-F238E27FC236}">
                <a16:creationId xmlns:a16="http://schemas.microsoft.com/office/drawing/2014/main" id="{02C2CE11-69B8-B642-A76F-134436A8702D}"/>
              </a:ext>
            </a:extLst>
          </p:cNvPr>
          <p:cNvSpPr>
            <a:spLocks noGrp="1"/>
          </p:cNvSpPr>
          <p:nvPr>
            <p:ph type="body" sz="quarter" idx="42"/>
          </p:nvPr>
        </p:nvSpPr>
        <p:spPr>
          <a:xfrm>
            <a:off x="465138" y="3133566"/>
            <a:ext cx="4919661" cy="64633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E6E6E6">
                    <a:lumMod val="25000"/>
                  </a:srgbClr>
                </a:solidFill>
                <a:effectLst/>
                <a:uLnTx/>
                <a:uFillTx/>
                <a:latin typeface="Segoe UI" panose="020B0502040204020203" pitchFamily="34" charset="0"/>
                <a:ea typeface="+mn-ea"/>
                <a:cs typeface="+mn-cs"/>
              </a:rPr>
              <a:t>95 percent </a:t>
            </a:r>
            <a:r>
              <a:rPr kumimoji="0" lang="en-US" sz="1400" b="0" i="0" u="none" strike="noStrike" kern="1200" cap="none" spc="0" normalizeH="0" baseline="0" noProof="0">
                <a:ln>
                  <a:noFill/>
                </a:ln>
                <a:solidFill>
                  <a:srgbClr val="E6E6E6">
                    <a:lumMod val="25000"/>
                  </a:srgbClr>
                </a:solidFill>
                <a:effectLst/>
                <a:uLnTx/>
                <a:uFillTx/>
                <a:latin typeface="Segoe UI" panose="020B0502040204020203" pitchFamily="34" charset="0"/>
                <a:ea typeface="+mn-ea"/>
                <a:cs typeface="+mn-cs"/>
              </a:rPr>
              <a:t>of Fortune </a:t>
            </a:r>
            <a:r>
              <a:rPr kumimoji="0" lang="en-US" sz="1400" b="1" i="0" u="none" strike="noStrike" kern="1200" cap="none" spc="0" normalizeH="0" baseline="0" noProof="0">
                <a:ln>
                  <a:noFill/>
                </a:ln>
                <a:solidFill>
                  <a:srgbClr val="E6E6E6">
                    <a:lumMod val="25000"/>
                  </a:srgbClr>
                </a:solidFill>
                <a:effectLst/>
                <a:uLnTx/>
                <a:uFillTx/>
                <a:latin typeface="Segoe UI" panose="020B0502040204020203" pitchFamily="34" charset="0"/>
                <a:ea typeface="+mn-ea"/>
                <a:cs typeface="+mn-cs"/>
              </a:rPr>
              <a:t>500</a:t>
            </a:r>
            <a:r>
              <a:rPr kumimoji="0" lang="en-US" sz="1400" b="0" i="0" u="none" strike="noStrike" kern="1200" cap="none" spc="0" normalizeH="0" baseline="0" noProof="0">
                <a:ln>
                  <a:noFill/>
                </a:ln>
                <a:solidFill>
                  <a:srgbClr val="E6E6E6">
                    <a:lumMod val="25000"/>
                  </a:srgbClr>
                </a:solidFill>
                <a:effectLst/>
                <a:uLnTx/>
                <a:uFillTx/>
                <a:latin typeface="Segoe UI" panose="020B0502040204020203" pitchFamily="34" charset="0"/>
                <a:ea typeface="+mn-ea"/>
                <a:cs typeface="+mn-cs"/>
              </a:rPr>
              <a:t> businesses—along with startups, governments, hospitals, banks, and other critical infrastructure organizations—run on Microsoft cloud services.</a:t>
            </a:r>
          </a:p>
        </p:txBody>
      </p:sp>
      <p:sp>
        <p:nvSpPr>
          <p:cNvPr id="7" name="Text Placeholder 6">
            <a:extLst>
              <a:ext uri="{FF2B5EF4-FFF2-40B4-BE49-F238E27FC236}">
                <a16:creationId xmlns:a16="http://schemas.microsoft.com/office/drawing/2014/main" id="{04A0B88B-0014-9E4A-A90E-8EE0189B9389}"/>
              </a:ext>
            </a:extLst>
          </p:cNvPr>
          <p:cNvSpPr>
            <a:spLocks noGrp="1"/>
          </p:cNvSpPr>
          <p:nvPr>
            <p:ph type="body" sz="quarter" idx="43"/>
          </p:nvPr>
        </p:nvSpPr>
        <p:spPr>
          <a:xfrm>
            <a:off x="465137" y="4110335"/>
            <a:ext cx="2979812" cy="193169"/>
          </a:xfrm>
        </p:spPr>
        <p:txBody>
          <a:bodyPr/>
          <a:lstStyle/>
          <a:p>
            <a:r>
              <a:rPr lang="en-US"/>
              <a:t>Government organizations</a:t>
            </a:r>
          </a:p>
        </p:txBody>
      </p:sp>
      <p:pic>
        <p:nvPicPr>
          <p:cNvPr id="39" name="Picture Placeholder 38" descr="A group of people sitting around a table with laptops&#10;&#10;Description automatically generated with medium confidence">
            <a:extLst>
              <a:ext uri="{FF2B5EF4-FFF2-40B4-BE49-F238E27FC236}">
                <a16:creationId xmlns:a16="http://schemas.microsoft.com/office/drawing/2014/main" id="{307B5F5B-8CD9-3B03-B1C4-218E5764FD27}"/>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p:pic>
      <p:sp>
        <p:nvSpPr>
          <p:cNvPr id="14" name="Text Placeholder 6">
            <a:extLst>
              <a:ext uri="{FF2B5EF4-FFF2-40B4-BE49-F238E27FC236}">
                <a16:creationId xmlns:a16="http://schemas.microsoft.com/office/drawing/2014/main" id="{681A8C21-F83B-F007-2892-28126D7141B2}"/>
              </a:ext>
            </a:extLst>
          </p:cNvPr>
          <p:cNvSpPr txBox="1">
            <a:spLocks/>
          </p:cNvSpPr>
          <p:nvPr/>
        </p:nvSpPr>
        <p:spPr>
          <a:xfrm>
            <a:off x="465137" y="4685632"/>
            <a:ext cx="2979812" cy="213776"/>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t>Banking and financial services</a:t>
            </a:r>
          </a:p>
        </p:txBody>
      </p:sp>
      <p:sp>
        <p:nvSpPr>
          <p:cNvPr id="15" name="Text Placeholder 6">
            <a:extLst>
              <a:ext uri="{FF2B5EF4-FFF2-40B4-BE49-F238E27FC236}">
                <a16:creationId xmlns:a16="http://schemas.microsoft.com/office/drawing/2014/main" id="{5E67DBA6-1B68-A216-E670-AF7255E612F0}"/>
              </a:ext>
            </a:extLst>
          </p:cNvPr>
          <p:cNvSpPr txBox="1">
            <a:spLocks/>
          </p:cNvSpPr>
          <p:nvPr/>
        </p:nvSpPr>
        <p:spPr>
          <a:xfrm>
            <a:off x="465137" y="5238044"/>
            <a:ext cx="2979812" cy="213776"/>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t>Healthcare</a:t>
            </a:r>
          </a:p>
        </p:txBody>
      </p:sp>
      <p:sp>
        <p:nvSpPr>
          <p:cNvPr id="16" name="Text Placeholder 6">
            <a:extLst>
              <a:ext uri="{FF2B5EF4-FFF2-40B4-BE49-F238E27FC236}">
                <a16:creationId xmlns:a16="http://schemas.microsoft.com/office/drawing/2014/main" id="{9DF0BC2B-F991-0C67-C0F5-1DF67BC42DFB}"/>
              </a:ext>
            </a:extLst>
          </p:cNvPr>
          <p:cNvSpPr txBox="1">
            <a:spLocks/>
          </p:cNvSpPr>
          <p:nvPr/>
        </p:nvSpPr>
        <p:spPr>
          <a:xfrm>
            <a:off x="465137" y="5790456"/>
            <a:ext cx="2979812" cy="213776"/>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t>Travel and transportation</a:t>
            </a:r>
          </a:p>
        </p:txBody>
      </p:sp>
      <p:pic>
        <p:nvPicPr>
          <p:cNvPr id="18" name="Picture 2" descr="Story logo">
            <a:extLst>
              <a:ext uri="{FF2B5EF4-FFF2-40B4-BE49-F238E27FC236}">
                <a16:creationId xmlns:a16="http://schemas.microsoft.com/office/drawing/2014/main" id="{47F9F812-F96A-6D6A-C3B9-9B066C8D905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243101" y="4668563"/>
            <a:ext cx="692247" cy="29031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20" name="Picture 2" descr="Story logo">
            <a:extLst>
              <a:ext uri="{FF2B5EF4-FFF2-40B4-BE49-F238E27FC236}">
                <a16:creationId xmlns:a16="http://schemas.microsoft.com/office/drawing/2014/main" id="{C3436EE6-84C1-749E-7CC7-FA45211F35D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84514" y="5762830"/>
            <a:ext cx="886634" cy="20780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22" name="Picture 2" descr="Logo, RVA 311&#10;&#10;&#10;Description automatically generated">
            <a:extLst>
              <a:ext uri="{FF2B5EF4-FFF2-40B4-BE49-F238E27FC236}">
                <a16:creationId xmlns:a16="http://schemas.microsoft.com/office/drawing/2014/main" id="{1BD3F6A9-E97F-26EC-7B99-21A0526ABEA6}"/>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49153" y="4079811"/>
            <a:ext cx="313947" cy="313947"/>
          </a:xfrm>
          <a:prstGeom prst="rect">
            <a:avLst/>
          </a:prstGeom>
          <a:noFill/>
        </p:spPr>
      </p:pic>
      <p:pic>
        <p:nvPicPr>
          <p:cNvPr id="23" name="Picture 22" descr="Text, logo&#10;&#10;Description automatically generated">
            <a:extLst>
              <a:ext uri="{FF2B5EF4-FFF2-40B4-BE49-F238E27FC236}">
                <a16:creationId xmlns:a16="http://schemas.microsoft.com/office/drawing/2014/main" id="{E66C8213-0213-27DE-70C3-56CBB574C1D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99638" y="4064173"/>
            <a:ext cx="560772" cy="326030"/>
          </a:xfrm>
          <a:prstGeom prst="rect">
            <a:avLst/>
          </a:prstGeom>
        </p:spPr>
      </p:pic>
      <p:pic>
        <p:nvPicPr>
          <p:cNvPr id="24" name="Picture 23">
            <a:extLst>
              <a:ext uri="{FF2B5EF4-FFF2-40B4-BE49-F238E27FC236}">
                <a16:creationId xmlns:a16="http://schemas.microsoft.com/office/drawing/2014/main" id="{04FD39FE-36EB-9576-4DD9-C81F7241764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43101" y="5208133"/>
            <a:ext cx="967241" cy="305445"/>
          </a:xfrm>
          <a:prstGeom prst="rect">
            <a:avLst/>
          </a:prstGeom>
        </p:spPr>
      </p:pic>
      <p:pic>
        <p:nvPicPr>
          <p:cNvPr id="25" name="Picture 24">
            <a:extLst>
              <a:ext uri="{FF2B5EF4-FFF2-40B4-BE49-F238E27FC236}">
                <a16:creationId xmlns:a16="http://schemas.microsoft.com/office/drawing/2014/main" id="{BDA5331D-7A36-8169-AEA1-54C5034EC3B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483066" y="5623716"/>
            <a:ext cx="563164" cy="547255"/>
          </a:xfrm>
          <a:prstGeom prst="rect">
            <a:avLst/>
          </a:prstGeom>
        </p:spPr>
      </p:pic>
      <p:pic>
        <p:nvPicPr>
          <p:cNvPr id="34" name="Picture 33" descr="A picture containing text, clipart&#10;&#10;Description automatically generated">
            <a:extLst>
              <a:ext uri="{FF2B5EF4-FFF2-40B4-BE49-F238E27FC236}">
                <a16:creationId xmlns:a16="http://schemas.microsoft.com/office/drawing/2014/main" id="{8E693E17-7B38-D259-CA92-187881D3564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10418" y="4666606"/>
            <a:ext cx="911068" cy="310511"/>
          </a:xfrm>
          <a:prstGeom prst="rect">
            <a:avLst/>
          </a:prstGeom>
        </p:spPr>
      </p:pic>
      <p:pic>
        <p:nvPicPr>
          <p:cNvPr id="37" name="Picture 36" descr="A picture containing logo&#10;&#10;Description automatically generated">
            <a:extLst>
              <a:ext uri="{FF2B5EF4-FFF2-40B4-BE49-F238E27FC236}">
                <a16:creationId xmlns:a16="http://schemas.microsoft.com/office/drawing/2014/main" id="{40D37FA8-A7A5-AA89-1961-DC97FF40A1C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521228" y="5238044"/>
            <a:ext cx="701491" cy="232628"/>
          </a:xfrm>
          <a:prstGeom prst="rect">
            <a:avLst/>
          </a:prstGeom>
        </p:spPr>
      </p:pic>
    </p:spTree>
    <p:extLst>
      <p:ext uri="{BB962C8B-B14F-4D97-AF65-F5344CB8AC3E}">
        <p14:creationId xmlns:p14="http://schemas.microsoft.com/office/powerpoint/2010/main" val="244552554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p:txBody>
          <a:bodyPr/>
          <a:lstStyle/>
          <a:p>
            <a:r>
              <a:rPr lang="en-US"/>
              <a:t>Danish Customer Testimonials</a:t>
            </a:r>
            <a:endParaRPr lang="en-GB"/>
          </a:p>
        </p:txBody>
      </p:sp>
      <p:graphicFrame>
        <p:nvGraphicFramePr>
          <p:cNvPr id="6" name="Table 4">
            <a:extLst>
              <a:ext uri="{FF2B5EF4-FFF2-40B4-BE49-F238E27FC236}">
                <a16:creationId xmlns:a16="http://schemas.microsoft.com/office/drawing/2014/main" id="{B7EEF95F-F293-4444-826B-251C141791BE}"/>
              </a:ext>
            </a:extLst>
          </p:cNvPr>
          <p:cNvGraphicFramePr>
            <a:graphicFrameLocks/>
          </p:cNvGraphicFramePr>
          <p:nvPr>
            <p:extLst>
              <p:ext uri="{D42A27DB-BD31-4B8C-83A1-F6EECF244321}">
                <p14:modId xmlns:p14="http://schemas.microsoft.com/office/powerpoint/2010/main" val="3007978213"/>
              </p:ext>
            </p:extLst>
          </p:nvPr>
        </p:nvGraphicFramePr>
        <p:xfrm>
          <a:off x="465138" y="1607837"/>
          <a:ext cx="11530800" cy="1483360"/>
        </p:xfrm>
        <a:graphic>
          <a:graphicData uri="http://schemas.openxmlformats.org/drawingml/2006/table">
            <a:tbl>
              <a:tblPr firstRow="1" bandRow="1">
                <a:tableStyleId>{5C22544A-7EE6-4342-B048-85BDC9FD1C3A}</a:tableStyleId>
              </a:tblPr>
              <a:tblGrid>
                <a:gridCol w="2350027">
                  <a:extLst>
                    <a:ext uri="{9D8B030D-6E8A-4147-A177-3AD203B41FA5}">
                      <a16:colId xmlns:a16="http://schemas.microsoft.com/office/drawing/2014/main" val="1036045911"/>
                    </a:ext>
                  </a:extLst>
                </a:gridCol>
                <a:gridCol w="2857503">
                  <a:extLst>
                    <a:ext uri="{9D8B030D-6E8A-4147-A177-3AD203B41FA5}">
                      <a16:colId xmlns:a16="http://schemas.microsoft.com/office/drawing/2014/main" val="1392798462"/>
                    </a:ext>
                  </a:extLst>
                </a:gridCol>
                <a:gridCol w="6323270">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Lobyco</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 ISV</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Loyalty program</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Clever</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Automotive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Managing charging stations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Seges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Business reporting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bl>
          </a:graphicData>
        </a:graphic>
      </p:graphicFrame>
      <p:grpSp>
        <p:nvGrpSpPr>
          <p:cNvPr id="3" name="Groep 2">
            <a:extLst>
              <a:ext uri="{FF2B5EF4-FFF2-40B4-BE49-F238E27FC236}">
                <a16:creationId xmlns:a16="http://schemas.microsoft.com/office/drawing/2014/main" id="{EB009A2E-8AFE-BB47-A4AD-2DBF4B1B3FD0}"/>
              </a:ext>
            </a:extLst>
          </p:cNvPr>
          <p:cNvGrpSpPr/>
          <p:nvPr/>
        </p:nvGrpSpPr>
        <p:grpSpPr>
          <a:xfrm>
            <a:off x="465138" y="3566472"/>
            <a:ext cx="5711609" cy="1820216"/>
            <a:chOff x="1739058" y="3757551"/>
            <a:chExt cx="8392571" cy="2674604"/>
          </a:xfrm>
        </p:grpSpPr>
        <p:pic>
          <p:nvPicPr>
            <p:cNvPr id="7" name="Picture 2" descr="Lobyco logo">
              <a:extLst>
                <a:ext uri="{FF2B5EF4-FFF2-40B4-BE49-F238E27FC236}">
                  <a16:creationId xmlns:a16="http://schemas.microsoft.com/office/drawing/2014/main" id="{84440137-D8E6-D54F-9622-23F38CC3F4D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39058" y="3757551"/>
              <a:ext cx="2674604" cy="26746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lever logo">
              <a:extLst>
                <a:ext uri="{FF2B5EF4-FFF2-40B4-BE49-F238E27FC236}">
                  <a16:creationId xmlns:a16="http://schemas.microsoft.com/office/drawing/2014/main" id="{680439C2-7102-0C4C-B690-B70583C9C20D}"/>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40134" y="4039928"/>
              <a:ext cx="2109849" cy="21098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SEGES logo">
              <a:extLst>
                <a:ext uri="{FF2B5EF4-FFF2-40B4-BE49-F238E27FC236}">
                  <a16:creationId xmlns:a16="http://schemas.microsoft.com/office/drawing/2014/main" id="{0C57B9E3-BDF4-D045-8EDD-47DBC993EA6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576455" y="3817265"/>
              <a:ext cx="2555174" cy="255517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0186749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Finnish Customer Testimonials</a:t>
            </a:r>
            <a:endParaRPr lang="en-GB"/>
          </a:p>
        </p:txBody>
      </p:sp>
      <p:graphicFrame>
        <p:nvGraphicFramePr>
          <p:cNvPr id="5" name="Table 4">
            <a:extLst>
              <a:ext uri="{FF2B5EF4-FFF2-40B4-BE49-F238E27FC236}">
                <a16:creationId xmlns:a16="http://schemas.microsoft.com/office/drawing/2014/main" id="{CC3A4E40-4FE6-804B-B1FB-66CD0FF2D4B0}"/>
              </a:ext>
            </a:extLst>
          </p:cNvPr>
          <p:cNvGraphicFramePr>
            <a:graphicFrameLocks/>
          </p:cNvGraphicFramePr>
          <p:nvPr>
            <p:extLst>
              <p:ext uri="{D42A27DB-BD31-4B8C-83A1-F6EECF244321}">
                <p14:modId xmlns:p14="http://schemas.microsoft.com/office/powerpoint/2010/main" val="4188769233"/>
              </p:ext>
            </p:extLst>
          </p:nvPr>
        </p:nvGraphicFramePr>
        <p:xfrm>
          <a:off x="465139" y="1607837"/>
          <a:ext cx="11530799" cy="2585720"/>
        </p:xfrm>
        <a:graphic>
          <a:graphicData uri="http://schemas.openxmlformats.org/drawingml/2006/table">
            <a:tbl>
              <a:tblPr firstRow="1" bandRow="1">
                <a:tableStyleId>{5C22544A-7EE6-4342-B048-85BDC9FD1C3A}</a:tableStyleId>
              </a:tblPr>
              <a:tblGrid>
                <a:gridCol w="2345796">
                  <a:extLst>
                    <a:ext uri="{9D8B030D-6E8A-4147-A177-3AD203B41FA5}">
                      <a16:colId xmlns:a16="http://schemas.microsoft.com/office/drawing/2014/main" val="1036045911"/>
                    </a:ext>
                  </a:extLst>
                </a:gridCol>
                <a:gridCol w="2861734">
                  <a:extLst>
                    <a:ext uri="{9D8B030D-6E8A-4147-A177-3AD203B41FA5}">
                      <a16:colId xmlns:a16="http://schemas.microsoft.com/office/drawing/2014/main" val="1392798462"/>
                    </a:ext>
                  </a:extLst>
                </a:gridCol>
                <a:gridCol w="6323269">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Best-Hall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Manufacturing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Data analysis &amp; visualisation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Reima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ERP, analytics &amp; reporting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kern="1200">
                          <a:solidFill>
                            <a:schemeClr val="dk1"/>
                          </a:solidFill>
                          <a:latin typeface="Segoe UI" panose="020B0502040204020203" pitchFamily="34" charset="0"/>
                          <a:ea typeface="+mn-ea"/>
                          <a:cs typeface="Segoe UI" panose="020B0502040204020203" pitchFamily="34" charset="0"/>
                          <a:hlinkClick r:id="rId4">
                            <a:extLst>
                              <a:ext uri="{A12FA001-AC4F-418D-AE19-62706E023703}">
                                <ahyp:hlinkClr xmlns:ahyp="http://schemas.microsoft.com/office/drawing/2018/hyperlinkcolor" val="tx"/>
                              </a:ext>
                            </a:extLst>
                          </a:hlinkClick>
                        </a:rPr>
                        <a:t>Helsinki Regional Transportation Authority (HSL)</a:t>
                      </a:r>
                      <a:endParaRPr lang="en-BE" sz="1400" b="0" i="0" kern="1200">
                        <a:solidFill>
                          <a:schemeClr val="dk1"/>
                        </a:solidFill>
                        <a:latin typeface="Segoe UI" panose="020B0502040204020203" pitchFamily="34" charset="0"/>
                        <a:ea typeface="+mn-ea"/>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Travel and Transportation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5"/>
                        </a:rPr>
                        <a:t>Monitor bus, train, metro, tram &amp; ferry services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70840">
                <a:tc>
                  <a:txBody>
                    <a:bodyPr/>
                    <a:lstStyle/>
                    <a:p>
                      <a:r>
                        <a:rPr lang="en-US" sz="1400" b="0" i="0">
                          <a:latin typeface="Segoe UI" panose="020B0502040204020203" pitchFamily="34" charset="0"/>
                          <a:cs typeface="Segoe UI" panose="020B0502040204020203" pitchFamily="34" charset="0"/>
                        </a:rPr>
                        <a:t>M-Files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6"/>
                        </a:rPr>
                        <a:t>Document management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370840">
                <a:tc>
                  <a:txBody>
                    <a:bodyPr/>
                    <a:lstStyle/>
                    <a:p>
                      <a:r>
                        <a:rPr lang="en-US" sz="1400" b="0" i="0">
                          <a:latin typeface="Segoe UI" panose="020B0502040204020203" pitchFamily="34" charset="0"/>
                          <a:cs typeface="Segoe UI" panose="020B0502040204020203" pitchFamily="34" charset="0"/>
                        </a:rPr>
                        <a:t>Next Games</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Gaming</a:t>
                      </a:r>
                    </a:p>
                  </a:txBody>
                  <a:tcPr anchor="ctr"/>
                </a:tc>
                <a:tc>
                  <a:txBody>
                    <a:bodyPr/>
                    <a:lstStyle/>
                    <a:p>
                      <a:r>
                        <a:rPr lang="en-US" sz="1400" b="0" i="0">
                          <a:latin typeface="Segoe UI" panose="020B0502040204020203" pitchFamily="34" charset="0"/>
                          <a:cs typeface="Segoe UI" panose="020B0502040204020203" pitchFamily="34" charset="0"/>
                          <a:hlinkClick r:id="rId7"/>
                        </a:rPr>
                        <a:t>Reliability, scalability &amp; performance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bl>
          </a:graphicData>
        </a:graphic>
      </p:graphicFrame>
      <p:grpSp>
        <p:nvGrpSpPr>
          <p:cNvPr id="7" name="Groep 6">
            <a:extLst>
              <a:ext uri="{FF2B5EF4-FFF2-40B4-BE49-F238E27FC236}">
                <a16:creationId xmlns:a16="http://schemas.microsoft.com/office/drawing/2014/main" id="{9D7E697A-306A-AC41-9642-E8653D54AD67}"/>
              </a:ext>
            </a:extLst>
          </p:cNvPr>
          <p:cNvGrpSpPr/>
          <p:nvPr/>
        </p:nvGrpSpPr>
        <p:grpSpPr>
          <a:xfrm>
            <a:off x="465137" y="4470075"/>
            <a:ext cx="8052329" cy="1734295"/>
            <a:chOff x="1595821" y="4420405"/>
            <a:chExt cx="9529044" cy="2052348"/>
          </a:xfrm>
        </p:grpSpPr>
        <p:pic>
          <p:nvPicPr>
            <p:cNvPr id="8" name="Picture 2" descr="Best-Hall logo">
              <a:extLst>
                <a:ext uri="{FF2B5EF4-FFF2-40B4-BE49-F238E27FC236}">
                  <a16:creationId xmlns:a16="http://schemas.microsoft.com/office/drawing/2014/main" id="{D33385FC-F8D5-684E-AF04-33F66B81343F}"/>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95821" y="4494521"/>
              <a:ext cx="1978231" cy="19782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Reima logo">
              <a:extLst>
                <a:ext uri="{FF2B5EF4-FFF2-40B4-BE49-F238E27FC236}">
                  <a16:creationId xmlns:a16="http://schemas.microsoft.com/office/drawing/2014/main" id="{DFB37D11-1A01-6A43-B50C-6D49EE86A1ED}"/>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781789" y="4606327"/>
              <a:ext cx="1754620" cy="17546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elsinki Regional Transportation Authority (HSL) logo">
              <a:extLst>
                <a:ext uri="{FF2B5EF4-FFF2-40B4-BE49-F238E27FC236}">
                  <a16:creationId xmlns:a16="http://schemas.microsoft.com/office/drawing/2014/main" id="{A07A058A-61F7-7440-86C1-2C563513CC5D}"/>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696644" y="4909169"/>
              <a:ext cx="1563584" cy="15635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F8A3C20-97D4-2642-9DA1-884E54B8405D}"/>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7467965" y="5031286"/>
              <a:ext cx="1563584" cy="70952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Next Games logo">
              <a:extLst>
                <a:ext uri="{FF2B5EF4-FFF2-40B4-BE49-F238E27FC236}">
                  <a16:creationId xmlns:a16="http://schemas.microsoft.com/office/drawing/2014/main" id="{F5202E9A-2B51-2E45-8DE4-5D9158A905F5}"/>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9146634" y="4420405"/>
              <a:ext cx="1978231" cy="197436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2030712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Irish Customer Testimonials</a:t>
            </a:r>
            <a:endParaRPr lang="en-GB"/>
          </a:p>
        </p:txBody>
      </p:sp>
      <p:graphicFrame>
        <p:nvGraphicFramePr>
          <p:cNvPr id="6" name="Table 4">
            <a:extLst>
              <a:ext uri="{FF2B5EF4-FFF2-40B4-BE49-F238E27FC236}">
                <a16:creationId xmlns:a16="http://schemas.microsoft.com/office/drawing/2014/main" id="{B080A66D-04F1-FE4E-A147-E6E91F962781}"/>
              </a:ext>
            </a:extLst>
          </p:cNvPr>
          <p:cNvGraphicFramePr>
            <a:graphicFrameLocks/>
          </p:cNvGraphicFramePr>
          <p:nvPr>
            <p:extLst>
              <p:ext uri="{D42A27DB-BD31-4B8C-83A1-F6EECF244321}">
                <p14:modId xmlns:p14="http://schemas.microsoft.com/office/powerpoint/2010/main" val="3637551550"/>
              </p:ext>
            </p:extLst>
          </p:nvPr>
        </p:nvGraphicFramePr>
        <p:xfrm>
          <a:off x="465139" y="1607837"/>
          <a:ext cx="11530799" cy="2667000"/>
        </p:xfrm>
        <a:graphic>
          <a:graphicData uri="http://schemas.openxmlformats.org/drawingml/2006/table">
            <a:tbl>
              <a:tblPr firstRow="1" bandRow="1">
                <a:tableStyleId>{5C22544A-7EE6-4342-B048-85BDC9FD1C3A}</a:tableStyleId>
              </a:tblPr>
              <a:tblGrid>
                <a:gridCol w="2364695">
                  <a:extLst>
                    <a:ext uri="{9D8B030D-6E8A-4147-A177-3AD203B41FA5}">
                      <a16:colId xmlns:a16="http://schemas.microsoft.com/office/drawing/2014/main" val="1036045911"/>
                    </a:ext>
                  </a:extLst>
                </a:gridCol>
                <a:gridCol w="2842835">
                  <a:extLst>
                    <a:ext uri="{9D8B030D-6E8A-4147-A177-3AD203B41FA5}">
                      <a16:colId xmlns:a16="http://schemas.microsoft.com/office/drawing/2014/main" val="1392798462"/>
                    </a:ext>
                  </a:extLst>
                </a:gridCol>
                <a:gridCol w="6323269">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Sacred Heart School Tullamore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Education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Digital pedagogy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Everseen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AI-powered shopping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Mainstream Renewable Power</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Energy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Case management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70840">
                <a:tc>
                  <a:txBody>
                    <a:bodyPr/>
                    <a:lstStyle/>
                    <a:p>
                      <a:r>
                        <a:rPr lang="en-US" sz="1400" b="0" i="0">
                          <a:latin typeface="Segoe UI" panose="020B0502040204020203" pitchFamily="34" charset="0"/>
                          <a:cs typeface="Segoe UI" panose="020B0502040204020203" pitchFamily="34" charset="0"/>
                        </a:rPr>
                        <a:t>Spanish Point Technologies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Music royalties based on big data &amp; AI</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370840">
                <a:tc>
                  <a:txBody>
                    <a:bodyPr/>
                    <a:lstStyle/>
                    <a:p>
                      <a:r>
                        <a:rPr lang="en-US" sz="1400" b="0" i="0">
                          <a:latin typeface="Segoe UI" panose="020B0502040204020203" pitchFamily="34" charset="0"/>
                          <a:cs typeface="Segoe UI" panose="020B0502040204020203" pitchFamily="34" charset="0"/>
                        </a:rPr>
                        <a:t>ActionPoint Technology Group</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Manufacturing</a:t>
                      </a:r>
                    </a:p>
                  </a:txBody>
                  <a:tcPr anchor="ctr"/>
                </a:tc>
                <a:tc>
                  <a:txBody>
                    <a:bodyPr/>
                    <a:lstStyle/>
                    <a:p>
                      <a:r>
                        <a:rPr lang="en-US" sz="1400" b="0" i="0">
                          <a:latin typeface="Segoe UI" panose="020B0502040204020203" pitchFamily="34" charset="0"/>
                          <a:cs typeface="Segoe UI" panose="020B0502040204020203" pitchFamily="34" charset="0"/>
                          <a:hlinkClick r:id="rId6"/>
                        </a:rPr>
                        <a:t>Predictive maintenance through IoT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bl>
          </a:graphicData>
        </a:graphic>
      </p:graphicFrame>
      <p:grpSp>
        <p:nvGrpSpPr>
          <p:cNvPr id="7" name="Groep 6">
            <a:extLst>
              <a:ext uri="{FF2B5EF4-FFF2-40B4-BE49-F238E27FC236}">
                <a16:creationId xmlns:a16="http://schemas.microsoft.com/office/drawing/2014/main" id="{D5E8B2EF-4E20-F841-86BF-67CBE9B2AB39}"/>
              </a:ext>
            </a:extLst>
          </p:cNvPr>
          <p:cNvGrpSpPr/>
          <p:nvPr/>
        </p:nvGrpSpPr>
        <p:grpSpPr>
          <a:xfrm>
            <a:off x="465138" y="4324367"/>
            <a:ext cx="9920801" cy="2124642"/>
            <a:chOff x="374666" y="4054475"/>
            <a:chExt cx="11385860" cy="2438400"/>
          </a:xfrm>
        </p:grpSpPr>
        <p:pic>
          <p:nvPicPr>
            <p:cNvPr id="8" name="Picture 2" descr="ActionPoint Technology Group logo">
              <a:extLst>
                <a:ext uri="{FF2B5EF4-FFF2-40B4-BE49-F238E27FC236}">
                  <a16:creationId xmlns:a16="http://schemas.microsoft.com/office/drawing/2014/main" id="{E6F1D80B-C26B-C144-ABAE-BE7DCE403D0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322129" y="4978670"/>
              <a:ext cx="2438397" cy="4810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Sacred Heart School logo">
              <a:extLst>
                <a:ext uri="{FF2B5EF4-FFF2-40B4-BE49-F238E27FC236}">
                  <a16:creationId xmlns:a16="http://schemas.microsoft.com/office/drawing/2014/main" id="{322EB266-176F-8446-9624-2B2E0015FA3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74666" y="4267835"/>
              <a:ext cx="2225040" cy="22250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Everseen logo">
              <a:extLst>
                <a:ext uri="{FF2B5EF4-FFF2-40B4-BE49-F238E27FC236}">
                  <a16:creationId xmlns:a16="http://schemas.microsoft.com/office/drawing/2014/main" id="{4F1425DB-8D13-8045-8538-C5DBD7D10D6E}"/>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28306" y="4560463"/>
              <a:ext cx="1639784" cy="16397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Mainstream Renewable Power logo">
              <a:extLst>
                <a:ext uri="{FF2B5EF4-FFF2-40B4-BE49-F238E27FC236}">
                  <a16:creationId xmlns:a16="http://schemas.microsoft.com/office/drawing/2014/main" id="{DF81DA4A-A105-A141-A30C-8CF899EEB6D0}"/>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696690" y="4521467"/>
              <a:ext cx="1729839" cy="17298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Spanish Point Technologies logo">
              <a:extLst>
                <a:ext uri="{FF2B5EF4-FFF2-40B4-BE49-F238E27FC236}">
                  <a16:creationId xmlns:a16="http://schemas.microsoft.com/office/drawing/2014/main" id="{42B90F0B-3266-EE41-99E0-236DFBC39C49}"/>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655129" y="4054475"/>
              <a:ext cx="2438400" cy="24384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144706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Italy Customer Testimonials</a:t>
            </a:r>
            <a:endParaRPr lang="en-GB"/>
          </a:p>
        </p:txBody>
      </p:sp>
      <p:graphicFrame>
        <p:nvGraphicFramePr>
          <p:cNvPr id="4" name="Table 4">
            <a:extLst>
              <a:ext uri="{FF2B5EF4-FFF2-40B4-BE49-F238E27FC236}">
                <a16:creationId xmlns:a16="http://schemas.microsoft.com/office/drawing/2014/main" id="{AF9169CC-947E-DA4C-9B7C-E6295E2B7A7B}"/>
              </a:ext>
            </a:extLst>
          </p:cNvPr>
          <p:cNvGraphicFramePr>
            <a:graphicFrameLocks/>
          </p:cNvGraphicFramePr>
          <p:nvPr>
            <p:extLst>
              <p:ext uri="{D42A27DB-BD31-4B8C-83A1-F6EECF244321}">
                <p14:modId xmlns:p14="http://schemas.microsoft.com/office/powerpoint/2010/main" val="456725363"/>
              </p:ext>
            </p:extLst>
          </p:nvPr>
        </p:nvGraphicFramePr>
        <p:xfrm>
          <a:off x="465137" y="1349783"/>
          <a:ext cx="8340196" cy="5015224"/>
        </p:xfrm>
        <a:graphic>
          <a:graphicData uri="http://schemas.openxmlformats.org/drawingml/2006/table">
            <a:tbl>
              <a:tblPr firstRow="1" bandRow="1">
                <a:tableStyleId>{5C22544A-7EE6-4342-B048-85BDC9FD1C3A}</a:tableStyleId>
              </a:tblPr>
              <a:tblGrid>
                <a:gridCol w="1982724">
                  <a:extLst>
                    <a:ext uri="{9D8B030D-6E8A-4147-A177-3AD203B41FA5}">
                      <a16:colId xmlns:a16="http://schemas.microsoft.com/office/drawing/2014/main" val="1036045911"/>
                    </a:ext>
                  </a:extLst>
                </a:gridCol>
                <a:gridCol w="2480035">
                  <a:extLst>
                    <a:ext uri="{9D8B030D-6E8A-4147-A177-3AD203B41FA5}">
                      <a16:colId xmlns:a16="http://schemas.microsoft.com/office/drawing/2014/main" val="1392798462"/>
                    </a:ext>
                  </a:extLst>
                </a:gridCol>
                <a:gridCol w="3877437">
                  <a:extLst>
                    <a:ext uri="{9D8B030D-6E8A-4147-A177-3AD203B41FA5}">
                      <a16:colId xmlns:a16="http://schemas.microsoft.com/office/drawing/2014/main" val="338581775"/>
                    </a:ext>
                  </a:extLst>
                </a:gridCol>
              </a:tblGrid>
              <a:tr h="345928">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45928">
                <a:tc>
                  <a:txBody>
                    <a:bodyPr/>
                    <a:lstStyle/>
                    <a:p>
                      <a:r>
                        <a:rPr lang="en-US" sz="1400" b="0" i="0">
                          <a:latin typeface="Segoe UI" panose="020B0502040204020203" pitchFamily="34" charset="0"/>
                          <a:cs typeface="Segoe UI" panose="020B0502040204020203" pitchFamily="34" charset="0"/>
                        </a:rPr>
                        <a:t>Prelios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Analytics &amp; Machine Learning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45928">
                <a:tc>
                  <a:txBody>
                    <a:bodyPr/>
                    <a:lstStyle/>
                    <a:p>
                      <a:r>
                        <a:rPr lang="en-US" sz="1400" b="0" i="0">
                          <a:latin typeface="Segoe UI" panose="020B0502040204020203" pitchFamily="34" charset="0"/>
                          <a:cs typeface="Segoe UI" panose="020B0502040204020203" pitchFamily="34" charset="0"/>
                        </a:rPr>
                        <a:t>Grand Hotel Sitea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Travel &amp; hospitality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Customer services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45928">
                <a:tc>
                  <a:txBody>
                    <a:bodyPr/>
                    <a:lstStyle/>
                    <a:p>
                      <a:r>
                        <a:rPr lang="en-US" sz="1400" b="0" i="0">
                          <a:latin typeface="Segoe UI" panose="020B0502040204020203" pitchFamily="34" charset="0"/>
                          <a:cs typeface="Segoe UI" panose="020B0502040204020203" pitchFamily="34" charset="0"/>
                        </a:rPr>
                        <a:t>Acotel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Telecommunications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Customer insights based on IoT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45928">
                <a:tc>
                  <a:txBody>
                    <a:bodyPr/>
                    <a:lstStyle/>
                    <a:p>
                      <a:r>
                        <a:rPr lang="en-US" sz="1400" b="0" i="0">
                          <a:latin typeface="Segoe UI" panose="020B0502040204020203" pitchFamily="34" charset="0"/>
                          <a:cs typeface="Segoe UI" panose="020B0502040204020203" pitchFamily="34" charset="0"/>
                        </a:rPr>
                        <a:t>Flowe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Banking and capital markets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Open banking platform</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345928">
                <a:tc>
                  <a:txBody>
                    <a:bodyPr/>
                    <a:lstStyle/>
                    <a:p>
                      <a:r>
                        <a:rPr lang="en-US" sz="1400" b="0" i="0">
                          <a:latin typeface="Segoe UI" panose="020B0502040204020203" pitchFamily="34" charset="0"/>
                          <a:cs typeface="Segoe UI" panose="020B0502040204020203" pitchFamily="34" charset="0"/>
                        </a:rPr>
                        <a:t>Vibram</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Retail</a:t>
                      </a:r>
                    </a:p>
                  </a:txBody>
                  <a:tcPr anchor="ctr"/>
                </a:tc>
                <a:tc>
                  <a:txBody>
                    <a:bodyPr/>
                    <a:lstStyle/>
                    <a:p>
                      <a:r>
                        <a:rPr lang="en-US" sz="1400" b="0" i="0">
                          <a:latin typeface="Segoe UI" panose="020B0502040204020203" pitchFamily="34" charset="0"/>
                          <a:cs typeface="Segoe UI" panose="020B0502040204020203" pitchFamily="34" charset="0"/>
                          <a:hlinkClick r:id="rId6"/>
                        </a:rPr>
                        <a:t>SAP on Azure, Business Intelligence &amp; AI</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r h="345928">
                <a:tc>
                  <a:txBody>
                    <a:bodyPr/>
                    <a:lstStyle/>
                    <a:p>
                      <a:r>
                        <a:rPr lang="en-US" sz="1400" b="0" i="0">
                          <a:latin typeface="Segoe UI" panose="020B0502040204020203" pitchFamily="34" charset="0"/>
                          <a:cs typeface="Segoe UI" panose="020B0502040204020203" pitchFamily="34" charset="0"/>
                        </a:rPr>
                        <a:t>Mooney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7"/>
                        </a:rPr>
                        <a:t>Full cloud IT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81176907"/>
                  </a:ext>
                </a:extLst>
              </a:tr>
              <a:tr h="345928">
                <a:tc>
                  <a:txBody>
                    <a:bodyPr/>
                    <a:lstStyle/>
                    <a:p>
                      <a:r>
                        <a:rPr lang="en-US" sz="1400" b="0" i="0">
                          <a:latin typeface="Segoe UI" panose="020B0502040204020203" pitchFamily="34" charset="0"/>
                          <a:cs typeface="Segoe UI" panose="020B0502040204020203" pitchFamily="34" charset="0"/>
                        </a:rPr>
                        <a:t>Politecnico di Bari</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rPr>
                        <a:t>Education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8"/>
                        </a:rPr>
                        <a:t>Full cloud IT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51557481"/>
                  </a:ext>
                </a:extLst>
              </a:tr>
              <a:tr h="345928">
                <a:tc>
                  <a:txBody>
                    <a:bodyPr/>
                    <a:lstStyle/>
                    <a:p>
                      <a:r>
                        <a:rPr lang="en-US" sz="1400" b="0" i="0">
                          <a:latin typeface="Segoe UI" panose="020B0502040204020203" pitchFamily="34" charset="0"/>
                          <a:cs typeface="Segoe UI" panose="020B0502040204020203" pitchFamily="34" charset="0"/>
                        </a:rPr>
                        <a:t>Illimity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Banking and capital markets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9"/>
                        </a:rPr>
                        <a:t>Data governance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734059842"/>
                  </a:ext>
                </a:extLst>
              </a:tr>
              <a:tr h="345928">
                <a:tc>
                  <a:txBody>
                    <a:bodyPr/>
                    <a:lstStyle/>
                    <a:p>
                      <a:r>
                        <a:rPr lang="en-US" sz="1400" b="0" i="0">
                          <a:latin typeface="Segoe UI" panose="020B0502040204020203" pitchFamily="34" charset="0"/>
                          <a:cs typeface="Segoe UI" panose="020B0502040204020203" pitchFamily="34" charset="0"/>
                        </a:rPr>
                        <a:t>Regas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Energy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0"/>
                        </a:rPr>
                        <a:t>Digital transformation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772129415"/>
                  </a:ext>
                </a:extLst>
              </a:tr>
              <a:tr h="345928">
                <a:tc>
                  <a:txBody>
                    <a:bodyPr/>
                    <a:lstStyle/>
                    <a:p>
                      <a:r>
                        <a:rPr lang="en-US" sz="1400" b="0" i="0">
                          <a:latin typeface="Segoe UI" panose="020B0502040204020203" pitchFamily="34" charset="0"/>
                          <a:cs typeface="Segoe UI" panose="020B0502040204020203" pitchFamily="34" charset="0"/>
                        </a:rPr>
                        <a:t>Stevanato Group</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Pharmaceuticals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1"/>
                        </a:rPr>
                        <a:t>Virtual Reality, Big Data &amp; AI</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27540683"/>
                  </a:ext>
                </a:extLst>
              </a:tr>
              <a:tr h="345928">
                <a:tc>
                  <a:txBody>
                    <a:bodyPr/>
                    <a:lstStyle/>
                    <a:p>
                      <a:r>
                        <a:rPr lang="en-US" sz="1400" b="0" i="0">
                          <a:latin typeface="Segoe UI" panose="020B0502040204020203" pitchFamily="34" charset="0"/>
                          <a:cs typeface="Segoe UI" panose="020B0502040204020203" pitchFamily="34" charset="0"/>
                        </a:rPr>
                        <a:t>Salvatore Ferragamo</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2"/>
                        </a:rPr>
                        <a:t>Customer Experience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23677957"/>
                  </a:ext>
                </a:extLst>
              </a:tr>
              <a:tr h="514899">
                <a:tc>
                  <a:txBody>
                    <a:bodyPr/>
                    <a:lstStyle/>
                    <a:p>
                      <a:r>
                        <a:rPr lang="en-US" sz="1400" b="0" i="0">
                          <a:latin typeface="Segoe UI" panose="020B0502040204020203" pitchFamily="34" charset="0"/>
                          <a:cs typeface="Segoe UI" panose="020B0502040204020203" pitchFamily="34" charset="0"/>
                        </a:rPr>
                        <a:t>Celli Group</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Manufacturing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3"/>
                        </a:rPr>
                        <a:t>Equipment insights to improve quality, sales, service and inventory management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385953960"/>
                  </a:ext>
                </a:extLst>
              </a:tr>
              <a:tr h="345928">
                <a:tc>
                  <a:txBody>
                    <a:bodyPr/>
                    <a:lstStyle/>
                    <a:p>
                      <a:r>
                        <a:rPr lang="en-US" sz="1400" b="0" i="0">
                          <a:latin typeface="Segoe UI" panose="020B0502040204020203" pitchFamily="34" charset="0"/>
                          <a:cs typeface="Segoe UI" panose="020B0502040204020203" pitchFamily="34" charset="0"/>
                        </a:rPr>
                        <a:t>Texa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Manufacturing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4"/>
                        </a:rPr>
                        <a:t>Vehicle insights based on IoT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325789913"/>
                  </a:ext>
                </a:extLst>
              </a:tr>
            </a:tbl>
          </a:graphicData>
        </a:graphic>
      </p:graphicFrame>
      <p:grpSp>
        <p:nvGrpSpPr>
          <p:cNvPr id="3" name="Groep 2">
            <a:extLst>
              <a:ext uri="{FF2B5EF4-FFF2-40B4-BE49-F238E27FC236}">
                <a16:creationId xmlns:a16="http://schemas.microsoft.com/office/drawing/2014/main" id="{F38E82CF-EADB-894C-84BE-1421B487A419}"/>
              </a:ext>
            </a:extLst>
          </p:cNvPr>
          <p:cNvGrpSpPr/>
          <p:nvPr/>
        </p:nvGrpSpPr>
        <p:grpSpPr>
          <a:xfrm>
            <a:off x="8957790" y="1557055"/>
            <a:ext cx="3214743" cy="4600679"/>
            <a:chOff x="8348190" y="992567"/>
            <a:chExt cx="3751735" cy="5369179"/>
          </a:xfrm>
        </p:grpSpPr>
        <p:pic>
          <p:nvPicPr>
            <p:cNvPr id="5" name="Picture 2" descr="Prelios logo">
              <a:extLst>
                <a:ext uri="{FF2B5EF4-FFF2-40B4-BE49-F238E27FC236}">
                  <a16:creationId xmlns:a16="http://schemas.microsoft.com/office/drawing/2014/main" id="{2D286210-EE88-6A43-A0D7-8820250C236B}"/>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490693" y="1286663"/>
              <a:ext cx="1039091" cy="10390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Grand Hotel Sitea logo">
              <a:extLst>
                <a:ext uri="{FF2B5EF4-FFF2-40B4-BE49-F238E27FC236}">
                  <a16:creationId xmlns:a16="http://schemas.microsoft.com/office/drawing/2014/main" id="{9BC0BCD1-2C03-DC45-B4E9-44AE2A36F596}"/>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9622064" y="1850741"/>
              <a:ext cx="1092530" cy="10925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Acotel logo">
              <a:extLst>
                <a:ext uri="{FF2B5EF4-FFF2-40B4-BE49-F238E27FC236}">
                  <a16:creationId xmlns:a16="http://schemas.microsoft.com/office/drawing/2014/main" id="{8D9C3306-80E1-6949-BB48-A17CE33B9FA4}"/>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0695486" y="992567"/>
              <a:ext cx="1404439" cy="14044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Flowe logo">
              <a:extLst>
                <a:ext uri="{FF2B5EF4-FFF2-40B4-BE49-F238E27FC236}">
                  <a16:creationId xmlns:a16="http://schemas.microsoft.com/office/drawing/2014/main" id="{416B8EDC-AFD8-5745-8A60-B65B80E8F278}"/>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8490693" y="2476355"/>
              <a:ext cx="1092531" cy="10925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Vibram logo">
              <a:extLst>
                <a:ext uri="{FF2B5EF4-FFF2-40B4-BE49-F238E27FC236}">
                  <a16:creationId xmlns:a16="http://schemas.microsoft.com/office/drawing/2014/main" id="{2AF5AB70-36C6-044E-816E-14E987E59B1C}"/>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10695486" y="2384807"/>
              <a:ext cx="1320109" cy="13201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Mooney logo">
              <a:extLst>
                <a:ext uri="{FF2B5EF4-FFF2-40B4-BE49-F238E27FC236}">
                  <a16:creationId xmlns:a16="http://schemas.microsoft.com/office/drawing/2014/main" id="{51BA5DA5-F5FF-BD4E-BBE9-4D6BE8AFF324}"/>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9646529" y="3165124"/>
              <a:ext cx="985652" cy="9856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Politecnico di Bari logo">
              <a:extLst>
                <a:ext uri="{FF2B5EF4-FFF2-40B4-BE49-F238E27FC236}">
                  <a16:creationId xmlns:a16="http://schemas.microsoft.com/office/drawing/2014/main" id="{AA7A580C-5576-CF42-9107-4C6B7D8B6DB5}"/>
                </a:ext>
              </a:extLst>
            </p:cNvPr>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8348190" y="3533259"/>
              <a:ext cx="1235034" cy="123503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6" descr="illimity Bank logo">
              <a:extLst>
                <a:ext uri="{FF2B5EF4-FFF2-40B4-BE49-F238E27FC236}">
                  <a16:creationId xmlns:a16="http://schemas.microsoft.com/office/drawing/2014/main" id="{3EF2889E-4426-9849-A652-FB3BE9E17B7D}"/>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10750096" y="3418464"/>
              <a:ext cx="1349829" cy="134982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8" descr="Regas logo">
              <a:extLst>
                <a:ext uri="{FF2B5EF4-FFF2-40B4-BE49-F238E27FC236}">
                  <a16:creationId xmlns:a16="http://schemas.microsoft.com/office/drawing/2014/main" id="{4B0A53EF-CADF-484D-B293-BB4036C3946D}"/>
                </a:ext>
              </a:extLst>
            </p:cNvPr>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9645815" y="4233903"/>
              <a:ext cx="1068779" cy="106877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0" descr="Stevanato Group logo">
              <a:extLst>
                <a:ext uri="{FF2B5EF4-FFF2-40B4-BE49-F238E27FC236}">
                  <a16:creationId xmlns:a16="http://schemas.microsoft.com/office/drawing/2014/main" id="{E10E9830-0A0B-B34E-8B89-DB7169679801}"/>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8490692" y="4654934"/>
              <a:ext cx="1039091" cy="10390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2" descr="Salvatore Ferragamo logo">
              <a:extLst>
                <a:ext uri="{FF2B5EF4-FFF2-40B4-BE49-F238E27FC236}">
                  <a16:creationId xmlns:a16="http://schemas.microsoft.com/office/drawing/2014/main" id="{81BEE832-8A67-504D-8254-C4B8A1745292}"/>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10868775" y="4549927"/>
              <a:ext cx="1231150" cy="12311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4" descr="Celli Group logo">
              <a:extLst>
                <a:ext uri="{FF2B5EF4-FFF2-40B4-BE49-F238E27FC236}">
                  <a16:creationId xmlns:a16="http://schemas.microsoft.com/office/drawing/2014/main" id="{DD309934-E310-C842-A54A-EE615FD6D21B}"/>
                </a:ext>
              </a:extLst>
            </p:cNvPr>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9173325" y="5340468"/>
              <a:ext cx="1021278" cy="102127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6" descr="TEXA S.p.A logo">
              <a:extLst>
                <a:ext uri="{FF2B5EF4-FFF2-40B4-BE49-F238E27FC236}">
                  <a16:creationId xmlns:a16="http://schemas.microsoft.com/office/drawing/2014/main" id="{80EF11A8-A81B-7C49-900F-A683AE85D398}"/>
                </a:ext>
              </a:extLst>
            </p:cNvPr>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10436904" y="5325819"/>
              <a:ext cx="1092531" cy="10116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8352310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Netherlands Customer Testimonials</a:t>
            </a:r>
            <a:endParaRPr lang="en-GB"/>
          </a:p>
        </p:txBody>
      </p:sp>
      <p:graphicFrame>
        <p:nvGraphicFramePr>
          <p:cNvPr id="7" name="Table 4">
            <a:extLst>
              <a:ext uri="{FF2B5EF4-FFF2-40B4-BE49-F238E27FC236}">
                <a16:creationId xmlns:a16="http://schemas.microsoft.com/office/drawing/2014/main" id="{72E80597-9A3D-CB4A-B816-8BAA84D6DF4F}"/>
              </a:ext>
            </a:extLst>
          </p:cNvPr>
          <p:cNvGraphicFramePr>
            <a:graphicFrameLocks/>
          </p:cNvGraphicFramePr>
          <p:nvPr>
            <p:extLst>
              <p:ext uri="{D42A27DB-BD31-4B8C-83A1-F6EECF244321}">
                <p14:modId xmlns:p14="http://schemas.microsoft.com/office/powerpoint/2010/main" val="3703814515"/>
              </p:ext>
            </p:extLst>
          </p:nvPr>
        </p:nvGraphicFramePr>
        <p:xfrm>
          <a:off x="465138" y="1349783"/>
          <a:ext cx="8340196" cy="5150050"/>
        </p:xfrm>
        <a:graphic>
          <a:graphicData uri="http://schemas.openxmlformats.org/drawingml/2006/table">
            <a:tbl>
              <a:tblPr firstRow="1" bandRow="1">
                <a:tableStyleId>{5C22544A-7EE6-4342-B048-85BDC9FD1C3A}</a:tableStyleId>
              </a:tblPr>
              <a:tblGrid>
                <a:gridCol w="1770064">
                  <a:extLst>
                    <a:ext uri="{9D8B030D-6E8A-4147-A177-3AD203B41FA5}">
                      <a16:colId xmlns:a16="http://schemas.microsoft.com/office/drawing/2014/main" val="1036045911"/>
                    </a:ext>
                  </a:extLst>
                </a:gridCol>
                <a:gridCol w="2421467">
                  <a:extLst>
                    <a:ext uri="{9D8B030D-6E8A-4147-A177-3AD203B41FA5}">
                      <a16:colId xmlns:a16="http://schemas.microsoft.com/office/drawing/2014/main" val="1392798462"/>
                    </a:ext>
                  </a:extLst>
                </a:gridCol>
                <a:gridCol w="4148665">
                  <a:extLst>
                    <a:ext uri="{9D8B030D-6E8A-4147-A177-3AD203B41FA5}">
                      <a16:colId xmlns:a16="http://schemas.microsoft.com/office/drawing/2014/main" val="338581775"/>
                    </a:ext>
                  </a:extLst>
                </a:gridCol>
              </a:tblGrid>
              <a:tr h="346394">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282568">
                <a:tc>
                  <a:txBody>
                    <a:bodyPr/>
                    <a:lstStyle/>
                    <a:p>
                      <a:r>
                        <a:rPr lang="en-US" sz="1200" b="0" i="0">
                          <a:latin typeface="Segoe UI" panose="020B0502040204020203" pitchFamily="34" charset="0"/>
                          <a:cs typeface="Segoe UI" panose="020B0502040204020203" pitchFamily="34" charset="0"/>
                        </a:rPr>
                        <a:t>Eshgro</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Professional Services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2"/>
                        </a:rPr>
                        <a:t>Quickly deploy customer services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282568">
                <a:tc>
                  <a:txBody>
                    <a:bodyPr/>
                    <a:lstStyle/>
                    <a:p>
                      <a:r>
                        <a:rPr lang="en-US" sz="1200" b="0" i="0" err="1">
                          <a:latin typeface="Segoe UI" panose="020B0502040204020203" pitchFamily="34" charset="0"/>
                          <a:cs typeface="Segoe UI" panose="020B0502040204020203" pitchFamily="34" charset="0"/>
                        </a:rPr>
                        <a:t>Allego</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Energy</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3"/>
                        </a:rPr>
                        <a:t>Supporting the growing number of charging stations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282568">
                <a:tc>
                  <a:txBody>
                    <a:bodyPr/>
                    <a:lstStyle/>
                    <a:p>
                      <a:r>
                        <a:rPr lang="en-US" sz="1200" b="0" i="0">
                          <a:latin typeface="Segoe UI" panose="020B0502040204020203" pitchFamily="34" charset="0"/>
                          <a:cs typeface="Segoe UI" panose="020B0502040204020203" pitchFamily="34" charset="0"/>
                        </a:rPr>
                        <a:t>LBC</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Tank terminals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4"/>
                        </a:rPr>
                        <a:t>Risk management</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282568">
                <a:tc>
                  <a:txBody>
                    <a:bodyPr/>
                    <a:lstStyle/>
                    <a:p>
                      <a:r>
                        <a:rPr lang="en-US" sz="1200" b="0" i="0">
                          <a:latin typeface="Segoe UI" panose="020B0502040204020203" pitchFamily="34" charset="0"/>
                          <a:cs typeface="Segoe UI" panose="020B0502040204020203" pitchFamily="34" charset="0"/>
                        </a:rPr>
                        <a:t>Wigo4it</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Government</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kern="1200">
                          <a:solidFill>
                            <a:schemeClr val="dk1"/>
                          </a:solidFill>
                          <a:effectLst/>
                          <a:latin typeface="Segoe UI" panose="020B0502040204020203" pitchFamily="34" charset="0"/>
                          <a:ea typeface="+mn-ea"/>
                          <a:cs typeface="Segoe UI" panose="020B0502040204020203" pitchFamily="34" charset="0"/>
                          <a:hlinkClick r:id="rId5"/>
                        </a:rPr>
                        <a:t>Cloud services for municipalities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282568">
                <a:tc>
                  <a:txBody>
                    <a:bodyPr/>
                    <a:lstStyle/>
                    <a:p>
                      <a:r>
                        <a:rPr lang="en-US" sz="1200" b="0" i="0" err="1">
                          <a:latin typeface="Segoe UI" panose="020B0502040204020203" pitchFamily="34" charset="0"/>
                          <a:cs typeface="Segoe UI" panose="020B0502040204020203" pitchFamily="34" charset="0"/>
                        </a:rPr>
                        <a:t>Lansigt</a:t>
                      </a:r>
                      <a:endParaRPr lang="en-BE" sz="12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dk1"/>
                          </a:solidFill>
                          <a:effectLst/>
                          <a:latin typeface="Segoe UI" panose="020B0502040204020203" pitchFamily="34" charset="0"/>
                          <a:ea typeface="+mn-ea"/>
                          <a:cs typeface="Segoe UI" panose="020B0502040204020203" pitchFamily="34" charset="0"/>
                        </a:rPr>
                        <a:t>Professional Services</a:t>
                      </a:r>
                    </a:p>
                  </a:txBody>
                  <a:tcPr anchor="ctr"/>
                </a:tc>
                <a:tc>
                  <a:txBody>
                    <a:bodyPr/>
                    <a:lstStyle/>
                    <a:p>
                      <a:r>
                        <a:rPr lang="en-US" sz="1200" b="0" i="0">
                          <a:latin typeface="Segoe UI" panose="020B0502040204020203" pitchFamily="34" charset="0"/>
                          <a:cs typeface="Segoe UI" panose="020B0502040204020203" pitchFamily="34" charset="0"/>
                          <a:hlinkClick r:id="rId6"/>
                        </a:rPr>
                        <a:t>Migrate to the cloud</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r h="282568">
                <a:tc>
                  <a:txBody>
                    <a:bodyPr/>
                    <a:lstStyle/>
                    <a:p>
                      <a:r>
                        <a:rPr lang="en-US" sz="1200" b="0" i="0" err="1">
                          <a:latin typeface="Segoe UI" panose="020B0502040204020203" pitchFamily="34" charset="0"/>
                          <a:cs typeface="Segoe UI" panose="020B0502040204020203" pitchFamily="34" charset="0"/>
                        </a:rPr>
                        <a:t>Vecozo</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Professional Services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7"/>
                        </a:rPr>
                        <a:t>Accelerated development</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81176907"/>
                  </a:ext>
                </a:extLst>
              </a:tr>
              <a:tr h="282568">
                <a:tc>
                  <a:txBody>
                    <a:bodyPr/>
                    <a:lstStyle/>
                    <a:p>
                      <a:r>
                        <a:rPr lang="en-US" sz="1200" b="0" i="0" err="1">
                          <a:latin typeface="Segoe UI" panose="020B0502040204020203" pitchFamily="34" charset="0"/>
                          <a:cs typeface="Segoe UI" panose="020B0502040204020203" pitchFamily="34" charset="0"/>
                        </a:rPr>
                        <a:t>Ortec</a:t>
                      </a:r>
                      <a:r>
                        <a:rPr lang="en-US" sz="1200" b="0" i="0">
                          <a:latin typeface="Segoe UI" panose="020B0502040204020203" pitchFamily="34" charset="0"/>
                          <a:cs typeface="Segoe UI" panose="020B0502040204020203" pitchFamily="34" charset="0"/>
                        </a:rPr>
                        <a:t> Finance</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kern="1200">
                          <a:solidFill>
                            <a:schemeClr val="dk1"/>
                          </a:solidFill>
                          <a:effectLst/>
                          <a:latin typeface="Segoe UI" panose="020B0502040204020203" pitchFamily="34" charset="0"/>
                          <a:ea typeface="+mn-ea"/>
                          <a:cs typeface="Segoe UI" panose="020B0502040204020203" pitchFamily="34" charset="0"/>
                        </a:rPr>
                        <a:t>Professional Services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8"/>
                        </a:rPr>
                        <a:t>Cloud native</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51557481"/>
                  </a:ext>
                </a:extLst>
              </a:tr>
              <a:tr h="282568">
                <a:tc>
                  <a:txBody>
                    <a:bodyPr/>
                    <a:lstStyle/>
                    <a:p>
                      <a:r>
                        <a:rPr lang="en-US" sz="1200" b="0" i="0" err="1">
                          <a:latin typeface="Segoe UI" panose="020B0502040204020203" pitchFamily="34" charset="0"/>
                          <a:cs typeface="Segoe UI" panose="020B0502040204020203" pitchFamily="34" charset="0"/>
                        </a:rPr>
                        <a:t>Sunweb</a:t>
                      </a:r>
                      <a:r>
                        <a:rPr lang="en-US" sz="1200" b="0" i="0">
                          <a:latin typeface="Segoe UI" panose="020B0502040204020203" pitchFamily="34" charset="0"/>
                          <a:cs typeface="Segoe UI" panose="020B0502040204020203" pitchFamily="34" charset="0"/>
                        </a:rPr>
                        <a:t> Group</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Travel and transportation</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9"/>
                        </a:rPr>
                        <a:t>Customer self-service solutions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734059842"/>
                  </a:ext>
                </a:extLst>
              </a:tr>
              <a:tr h="282568">
                <a:tc>
                  <a:txBody>
                    <a:bodyPr/>
                    <a:lstStyle/>
                    <a:p>
                      <a:r>
                        <a:rPr lang="en-US" sz="1200" b="0" i="0" err="1">
                          <a:latin typeface="Segoe UI" panose="020B0502040204020203" pitchFamily="34" charset="0"/>
                          <a:cs typeface="Segoe UI" panose="020B0502040204020203" pitchFamily="34" charset="0"/>
                        </a:rPr>
                        <a:t>Asapcloud</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Professional Services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0"/>
                        </a:rPr>
                        <a:t>Cloud services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772129415"/>
                  </a:ext>
                </a:extLst>
              </a:tr>
              <a:tr h="282568">
                <a:tc>
                  <a:txBody>
                    <a:bodyPr/>
                    <a:lstStyle/>
                    <a:p>
                      <a:r>
                        <a:rPr lang="en-US" sz="1200" b="0" i="0" err="1">
                          <a:latin typeface="Segoe UI" panose="020B0502040204020203" pitchFamily="34" charset="0"/>
                          <a:cs typeface="Segoe UI" panose="020B0502040204020203" pitchFamily="34" charset="0"/>
                        </a:rPr>
                        <a:t>Cobase</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Banking and capital markets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1"/>
                        </a:rPr>
                        <a:t>Born in the cloud</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27540683"/>
                  </a:ext>
                </a:extLst>
              </a:tr>
              <a:tr h="282568">
                <a:tc>
                  <a:txBody>
                    <a:bodyPr/>
                    <a:lstStyle/>
                    <a:p>
                      <a:r>
                        <a:rPr lang="en-US" sz="1200" b="0" i="0">
                          <a:latin typeface="Segoe UI" panose="020B0502040204020203" pitchFamily="34" charset="0"/>
                          <a:cs typeface="Segoe UI" panose="020B0502040204020203" pitchFamily="34" charset="0"/>
                        </a:rPr>
                        <a:t>Cemex </a:t>
                      </a:r>
                      <a:r>
                        <a:rPr lang="en-US" sz="1200" b="0" i="0" err="1">
                          <a:latin typeface="Segoe UI" panose="020B0502040204020203" pitchFamily="34" charset="0"/>
                          <a:cs typeface="Segoe UI" panose="020B0502040204020203" pitchFamily="34" charset="0"/>
                        </a:rPr>
                        <a:t>Trascon</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Protective equipment</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2"/>
                        </a:rPr>
                        <a:t>Collaboration</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23677957"/>
                  </a:ext>
                </a:extLst>
              </a:tr>
              <a:tr h="282568">
                <a:tc>
                  <a:txBody>
                    <a:bodyPr/>
                    <a:lstStyle/>
                    <a:p>
                      <a:r>
                        <a:rPr lang="en-US" sz="1200" b="0" i="0">
                          <a:latin typeface="Segoe UI" panose="020B0502040204020203" pitchFamily="34" charset="0"/>
                          <a:cs typeface="Segoe UI" panose="020B0502040204020203" pitchFamily="34" charset="0"/>
                        </a:rPr>
                        <a:t>Van Gogh Museum</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Museum</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3"/>
                        </a:rPr>
                        <a:t>WeChat integration</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385953960"/>
                  </a:ext>
                </a:extLst>
              </a:tr>
              <a:tr h="282568">
                <a:tc>
                  <a:txBody>
                    <a:bodyPr/>
                    <a:lstStyle/>
                    <a:p>
                      <a:r>
                        <a:rPr lang="en-US" sz="1200" b="0" i="0" err="1">
                          <a:latin typeface="Segoe UI" panose="020B0502040204020203" pitchFamily="34" charset="0"/>
                          <a:cs typeface="Segoe UI" panose="020B0502040204020203" pitchFamily="34" charset="0"/>
                        </a:rPr>
                        <a:t>Nyenrode</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Education</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4"/>
                        </a:rPr>
                        <a:t>Connecting data sources</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325789913"/>
                  </a:ext>
                </a:extLst>
              </a:tr>
              <a:tr h="282568">
                <a:tc>
                  <a:txBody>
                    <a:bodyPr/>
                    <a:lstStyle/>
                    <a:p>
                      <a:r>
                        <a:rPr lang="en-US" sz="1200" b="0" i="0" err="1">
                          <a:latin typeface="Segoe UI" panose="020B0502040204020203" pitchFamily="34" charset="0"/>
                          <a:cs typeface="Segoe UI" panose="020B0502040204020203" pitchFamily="34" charset="0"/>
                        </a:rPr>
                        <a:t>Eosta</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Fruit &amp; vegetables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5"/>
                        </a:rPr>
                        <a:t>Journey to the cloud</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337317385"/>
                  </a:ext>
                </a:extLst>
              </a:tr>
              <a:tr h="282568">
                <a:tc>
                  <a:txBody>
                    <a:bodyPr/>
                    <a:lstStyle/>
                    <a:p>
                      <a:r>
                        <a:rPr lang="en-US" sz="1200" b="0" i="0">
                          <a:latin typeface="Segoe UI" panose="020B0502040204020203" pitchFamily="34" charset="0"/>
                          <a:cs typeface="Segoe UI" panose="020B0502040204020203" pitchFamily="34" charset="0"/>
                        </a:rPr>
                        <a:t>PWN</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Government</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6"/>
                        </a:rPr>
                        <a:t>SAP on Azure</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265475090"/>
                  </a:ext>
                </a:extLst>
              </a:tr>
              <a:tr h="282568">
                <a:tc>
                  <a:txBody>
                    <a:bodyPr/>
                    <a:lstStyle/>
                    <a:p>
                      <a:r>
                        <a:rPr lang="en-US" sz="1200" b="0" i="0">
                          <a:latin typeface="Segoe UI" panose="020B0502040204020203" pitchFamily="34" charset="0"/>
                          <a:cs typeface="Segoe UI" panose="020B0502040204020203" pitchFamily="34" charset="0"/>
                        </a:rPr>
                        <a:t>TBI</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Professional Services</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hlinkClick r:id="rId17"/>
                        </a:rPr>
                        <a:t>GPU virtualization</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395984373"/>
                  </a:ext>
                </a:extLst>
              </a:tr>
              <a:tr h="282568">
                <a:tc>
                  <a:txBody>
                    <a:bodyPr/>
                    <a:lstStyle/>
                    <a:p>
                      <a:r>
                        <a:rPr lang="en-US" sz="1200" b="0" i="0">
                          <a:latin typeface="Segoe UI" panose="020B0502040204020203" pitchFamily="34" charset="0"/>
                          <a:cs typeface="Segoe UI" panose="020B0502040204020203" pitchFamily="34" charset="0"/>
                        </a:rPr>
                        <a:t>Duo+</a:t>
                      </a:r>
                      <a:endParaRPr lang="en-BE" sz="1200" b="0" i="0">
                        <a:latin typeface="Segoe UI" panose="020B0502040204020203" pitchFamily="34" charset="0"/>
                        <a:cs typeface="Segoe UI" panose="020B0502040204020203" pitchFamily="34" charset="0"/>
                      </a:endParaRPr>
                    </a:p>
                  </a:txBody>
                  <a:tcPr anchor="ctr"/>
                </a:tc>
                <a:tc>
                  <a:txBody>
                    <a:bodyPr/>
                    <a:lstStyle/>
                    <a:p>
                      <a:r>
                        <a:rPr lang="en-US" sz="1200" b="0" i="0">
                          <a:latin typeface="Segoe UI" panose="020B0502040204020203" pitchFamily="34" charset="0"/>
                          <a:cs typeface="Segoe UI" panose="020B0502040204020203" pitchFamily="34" charset="0"/>
                        </a:rPr>
                        <a:t>Government</a:t>
                      </a:r>
                      <a:endParaRPr lang="en-BE" sz="12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Segoe UI" panose="020B0502040204020203" pitchFamily="34" charset="0"/>
                          <a:cs typeface="Segoe UI" panose="020B0502040204020203" pitchFamily="34" charset="0"/>
                          <a:hlinkClick r:id="rId18"/>
                        </a:rPr>
                        <a:t>Consolidate IT in the cloud</a:t>
                      </a:r>
                      <a:endParaRPr lang="en-BE" sz="12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943996967"/>
                  </a:ext>
                </a:extLst>
              </a:tr>
            </a:tbl>
          </a:graphicData>
        </a:graphic>
      </p:graphicFrame>
      <p:grpSp>
        <p:nvGrpSpPr>
          <p:cNvPr id="8" name="Groep 7">
            <a:extLst>
              <a:ext uri="{FF2B5EF4-FFF2-40B4-BE49-F238E27FC236}">
                <a16:creationId xmlns:a16="http://schemas.microsoft.com/office/drawing/2014/main" id="{395B54E5-6A8B-3348-9C95-6EDF094797F0}"/>
              </a:ext>
            </a:extLst>
          </p:cNvPr>
          <p:cNvGrpSpPr/>
          <p:nvPr/>
        </p:nvGrpSpPr>
        <p:grpSpPr>
          <a:xfrm>
            <a:off x="9109205" y="1998133"/>
            <a:ext cx="3159274" cy="3969197"/>
            <a:chOff x="7625422" y="1192480"/>
            <a:chExt cx="4054502" cy="5093930"/>
          </a:xfrm>
        </p:grpSpPr>
        <p:pic>
          <p:nvPicPr>
            <p:cNvPr id="9" name="Picture 2" descr="Eshgro logo">
              <a:extLst>
                <a:ext uri="{FF2B5EF4-FFF2-40B4-BE49-F238E27FC236}">
                  <a16:creationId xmlns:a16="http://schemas.microsoft.com/office/drawing/2014/main" id="{B0F47869-CEB9-714B-8B9C-22CAC4D4C7B6}"/>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742712" y="1192480"/>
              <a:ext cx="1021278" cy="10212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LBC Tank Terminals logo">
              <a:extLst>
                <a:ext uri="{FF2B5EF4-FFF2-40B4-BE49-F238E27FC236}">
                  <a16:creationId xmlns:a16="http://schemas.microsoft.com/office/drawing/2014/main" id="{5889754F-FC19-E241-A9ED-1B6ED6FD1BBD}"/>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9103873" y="1524989"/>
              <a:ext cx="902525" cy="9025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Wigo4it logo">
              <a:extLst>
                <a:ext uri="{FF2B5EF4-FFF2-40B4-BE49-F238E27FC236}">
                  <a16:creationId xmlns:a16="http://schemas.microsoft.com/office/drawing/2014/main" id="{913F7410-34B1-DC47-BA49-328E18889453}"/>
                </a:ext>
              </a:extLst>
            </p:cNvPr>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861465" y="1976251"/>
              <a:ext cx="902525" cy="9025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Lansigt logo">
              <a:extLst>
                <a:ext uri="{FF2B5EF4-FFF2-40B4-BE49-F238E27FC236}">
                  <a16:creationId xmlns:a16="http://schemas.microsoft.com/office/drawing/2014/main" id="{08F98791-B6BD-AB46-BEFA-279E744117C9}"/>
                </a:ext>
              </a:extLst>
            </p:cNvPr>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10485417" y="1635825"/>
              <a:ext cx="791688" cy="7916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VECOZO logo">
              <a:extLst>
                <a:ext uri="{FF2B5EF4-FFF2-40B4-BE49-F238E27FC236}">
                  <a16:creationId xmlns:a16="http://schemas.microsoft.com/office/drawing/2014/main" id="{3D3A9B77-1A27-BE44-B449-90113B5784E9}"/>
                </a:ext>
              </a:extLst>
            </p:cNvPr>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9159290" y="2481940"/>
              <a:ext cx="791689" cy="7916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Ortec Finance logo">
              <a:extLst>
                <a:ext uri="{FF2B5EF4-FFF2-40B4-BE49-F238E27FC236}">
                  <a16:creationId xmlns:a16="http://schemas.microsoft.com/office/drawing/2014/main" id="{5F9694D4-1089-CA49-8CC8-B7F3DC47956E}"/>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10332522" y="2213758"/>
              <a:ext cx="1021278" cy="10212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Sunweb logo">
              <a:extLst>
                <a:ext uri="{FF2B5EF4-FFF2-40B4-BE49-F238E27FC236}">
                  <a16:creationId xmlns:a16="http://schemas.microsoft.com/office/drawing/2014/main" id="{3AFABF10-F710-8642-B2D5-4C784AFC4C0C}"/>
                </a:ext>
              </a:extLst>
            </p:cNvPr>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7980218" y="2734613"/>
              <a:ext cx="902525" cy="9042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ASAPCLOUD logo">
              <a:extLst>
                <a:ext uri="{FF2B5EF4-FFF2-40B4-BE49-F238E27FC236}">
                  <a16:creationId xmlns:a16="http://schemas.microsoft.com/office/drawing/2014/main" id="{26D16ACF-5BB4-444E-BB0F-A90A380ED6D6}"/>
                </a:ext>
              </a:extLst>
            </p:cNvPr>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9105336" y="3229576"/>
              <a:ext cx="709592" cy="70959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Cobase logo">
              <a:extLst>
                <a:ext uri="{FF2B5EF4-FFF2-40B4-BE49-F238E27FC236}">
                  <a16:creationId xmlns:a16="http://schemas.microsoft.com/office/drawing/2014/main" id="{E7DCA5E1-CF70-7D4D-841F-351A105F9A8A}"/>
                </a:ext>
              </a:extLst>
            </p:cNvPr>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10415201" y="3056692"/>
              <a:ext cx="1264723" cy="12647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2" descr="Cemex Trescon logo">
              <a:extLst>
                <a:ext uri="{FF2B5EF4-FFF2-40B4-BE49-F238E27FC236}">
                  <a16:creationId xmlns:a16="http://schemas.microsoft.com/office/drawing/2014/main" id="{634B1E36-21B7-B946-95E7-B4CB0F4EB757}"/>
                </a:ext>
              </a:extLst>
            </p:cNvPr>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7625422" y="3406004"/>
              <a:ext cx="1091561" cy="10915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4" descr="Van Gogh Museum logo">
              <a:extLst>
                <a:ext uri="{FF2B5EF4-FFF2-40B4-BE49-F238E27FC236}">
                  <a16:creationId xmlns:a16="http://schemas.microsoft.com/office/drawing/2014/main" id="{599DC9AF-C437-5B4F-8066-47625EE2CC05}"/>
                </a:ext>
              </a:extLst>
            </p:cNvPr>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8851027" y="3930438"/>
              <a:ext cx="1218210" cy="121821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6" descr="Nyenrode Business University logo">
              <a:extLst>
                <a:ext uri="{FF2B5EF4-FFF2-40B4-BE49-F238E27FC236}">
                  <a16:creationId xmlns:a16="http://schemas.microsoft.com/office/drawing/2014/main" id="{F7446E69-8D3C-5C47-9BB3-64A5246CFCD9}"/>
                </a:ext>
              </a:extLst>
            </p:cNvPr>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a:off x="10577496" y="4187582"/>
              <a:ext cx="842607" cy="84260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8" descr="Eosta logo">
              <a:extLst>
                <a:ext uri="{FF2B5EF4-FFF2-40B4-BE49-F238E27FC236}">
                  <a16:creationId xmlns:a16="http://schemas.microsoft.com/office/drawing/2014/main" id="{A344E827-F101-D34B-9BC4-047D97598EDB}"/>
                </a:ext>
              </a:extLst>
            </p:cNvPr>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7742712" y="4397266"/>
              <a:ext cx="1021278" cy="10212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0" descr="PWN logo">
              <a:extLst>
                <a:ext uri="{FF2B5EF4-FFF2-40B4-BE49-F238E27FC236}">
                  <a16:creationId xmlns:a16="http://schemas.microsoft.com/office/drawing/2014/main" id="{E0E66385-0ADA-9A4C-AC05-40F2D1D263D4}"/>
                </a:ext>
              </a:extLst>
            </p:cNvPr>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10635048" y="4907905"/>
              <a:ext cx="718752" cy="71875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2" descr="Duo+ logo">
              <a:extLst>
                <a:ext uri="{FF2B5EF4-FFF2-40B4-BE49-F238E27FC236}">
                  <a16:creationId xmlns:a16="http://schemas.microsoft.com/office/drawing/2014/main" id="{0A3FE734-64D8-ED4C-9DDC-290AF7F75488}"/>
                </a:ext>
              </a:extLst>
            </p:cNvPr>
            <p:cNvPicPr>
              <a:picLocks noChangeAspect="1" noChangeArrowheads="1"/>
            </p:cNvPicPr>
            <p:nvPr/>
          </p:nvPicPr>
          <p:blipFill>
            <a:blip r:embed="rId33" cstate="email">
              <a:extLst>
                <a:ext uri="{28A0092B-C50C-407E-A947-70E740481C1C}">
                  <a14:useLocalDpi xmlns:a14="http://schemas.microsoft.com/office/drawing/2010/main"/>
                </a:ext>
              </a:extLst>
            </a:blip>
            <a:srcRect/>
            <a:stretch>
              <a:fillRect/>
            </a:stretch>
          </p:blipFill>
          <p:spPr bwMode="auto">
            <a:xfrm>
              <a:off x="9906657" y="5466921"/>
              <a:ext cx="1087767" cy="53643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4" descr="TBI logo">
              <a:extLst>
                <a:ext uri="{FF2B5EF4-FFF2-40B4-BE49-F238E27FC236}">
                  <a16:creationId xmlns:a16="http://schemas.microsoft.com/office/drawing/2014/main" id="{E9B53EC5-ADA8-6844-B1E1-1E28C54227C1}"/>
                </a:ext>
              </a:extLst>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8379284" y="5320008"/>
              <a:ext cx="964514" cy="9664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85502741"/>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Norway Customer Testimonials</a:t>
            </a:r>
            <a:endParaRPr lang="en-GB"/>
          </a:p>
        </p:txBody>
      </p:sp>
      <p:graphicFrame>
        <p:nvGraphicFramePr>
          <p:cNvPr id="5" name="Table 4">
            <a:extLst>
              <a:ext uri="{FF2B5EF4-FFF2-40B4-BE49-F238E27FC236}">
                <a16:creationId xmlns:a16="http://schemas.microsoft.com/office/drawing/2014/main" id="{39D948C4-5940-FD4E-8A33-EFE5D4237849}"/>
              </a:ext>
            </a:extLst>
          </p:cNvPr>
          <p:cNvGraphicFramePr>
            <a:graphicFrameLocks/>
          </p:cNvGraphicFramePr>
          <p:nvPr>
            <p:extLst>
              <p:ext uri="{D42A27DB-BD31-4B8C-83A1-F6EECF244321}">
                <p14:modId xmlns:p14="http://schemas.microsoft.com/office/powerpoint/2010/main" val="2692197794"/>
              </p:ext>
            </p:extLst>
          </p:nvPr>
        </p:nvGraphicFramePr>
        <p:xfrm>
          <a:off x="465140" y="1607837"/>
          <a:ext cx="11530798" cy="1854200"/>
        </p:xfrm>
        <a:graphic>
          <a:graphicData uri="http://schemas.openxmlformats.org/drawingml/2006/table">
            <a:tbl>
              <a:tblPr firstRow="1" bandRow="1">
                <a:tableStyleId>{5C22544A-7EE6-4342-B048-85BDC9FD1C3A}</a:tableStyleId>
              </a:tblPr>
              <a:tblGrid>
                <a:gridCol w="2350027">
                  <a:extLst>
                    <a:ext uri="{9D8B030D-6E8A-4147-A177-3AD203B41FA5}">
                      <a16:colId xmlns:a16="http://schemas.microsoft.com/office/drawing/2014/main" val="1036045911"/>
                    </a:ext>
                  </a:extLst>
                </a:gridCol>
                <a:gridCol w="2857502">
                  <a:extLst>
                    <a:ext uri="{9D8B030D-6E8A-4147-A177-3AD203B41FA5}">
                      <a16:colId xmlns:a16="http://schemas.microsoft.com/office/drawing/2014/main" val="1392798462"/>
                    </a:ext>
                  </a:extLst>
                </a:gridCol>
                <a:gridCol w="6323269">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Linas </a:t>
                      </a:r>
                      <a:r>
                        <a:rPr lang="en-US" sz="1400" b="0" i="0" err="1">
                          <a:latin typeface="Segoe UI" panose="020B0502040204020203" pitchFamily="34" charset="0"/>
                          <a:cs typeface="Segoe UI" panose="020B0502040204020203" pitchFamily="34" charset="0"/>
                        </a:rPr>
                        <a:t>Matkasse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Data driven company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Kahoot!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E-learning, text2speach</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Vipps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Banking &amp; capital markets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Payment app</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70840">
                <a:tc>
                  <a:txBody>
                    <a:bodyPr/>
                    <a:lstStyle/>
                    <a:p>
                      <a:r>
                        <a:rPr lang="en-US" sz="1400" b="0" i="0" err="1">
                          <a:latin typeface="Segoe UI" panose="020B0502040204020203" pitchFamily="34" charset="0"/>
                          <a:cs typeface="Segoe UI" panose="020B0502040204020203" pitchFamily="34" charset="0"/>
                        </a:rPr>
                        <a:t>Hafslund</a:t>
                      </a:r>
                      <a:r>
                        <a:rPr lang="en-US" sz="1400" b="0" i="0">
                          <a:latin typeface="Segoe UI" panose="020B0502040204020203" pitchFamily="34" charset="0"/>
                          <a:cs typeface="Segoe UI" panose="020B0502040204020203" pitchFamily="34" charset="0"/>
                        </a:rPr>
                        <a:t> </a:t>
                      </a:r>
                      <a:r>
                        <a:rPr lang="en-US" sz="1400" b="0" i="0" err="1">
                          <a:latin typeface="Segoe UI" panose="020B0502040204020203" pitchFamily="34" charset="0"/>
                          <a:cs typeface="Segoe UI" panose="020B0502040204020203" pitchFamily="34" charset="0"/>
                        </a:rPr>
                        <a:t>Nett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Energy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Smart utility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bl>
          </a:graphicData>
        </a:graphic>
      </p:graphicFrame>
      <p:grpSp>
        <p:nvGrpSpPr>
          <p:cNvPr id="3" name="Groep 2">
            <a:extLst>
              <a:ext uri="{FF2B5EF4-FFF2-40B4-BE49-F238E27FC236}">
                <a16:creationId xmlns:a16="http://schemas.microsoft.com/office/drawing/2014/main" id="{6AD10199-FC0C-BA49-8452-0D4777EA2C7E}"/>
              </a:ext>
            </a:extLst>
          </p:cNvPr>
          <p:cNvGrpSpPr/>
          <p:nvPr/>
        </p:nvGrpSpPr>
        <p:grpSpPr>
          <a:xfrm>
            <a:off x="465138" y="4145339"/>
            <a:ext cx="6905502" cy="1500279"/>
            <a:chOff x="1781298" y="4019798"/>
            <a:chExt cx="8262754" cy="1795153"/>
          </a:xfrm>
        </p:grpSpPr>
        <p:pic>
          <p:nvPicPr>
            <p:cNvPr id="7" name="Picture 2" descr="LMK Group logo">
              <a:extLst>
                <a:ext uri="{FF2B5EF4-FFF2-40B4-BE49-F238E27FC236}">
                  <a16:creationId xmlns:a16="http://schemas.microsoft.com/office/drawing/2014/main" id="{4B0E1098-BB9E-A340-AB00-8B91BF4EA0F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81298" y="4019798"/>
              <a:ext cx="1716974" cy="17169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Kahoot! logo">
              <a:extLst>
                <a:ext uri="{FF2B5EF4-FFF2-40B4-BE49-F238E27FC236}">
                  <a16:creationId xmlns:a16="http://schemas.microsoft.com/office/drawing/2014/main" id="{C774DAB3-6615-8542-8FDD-BDBAFC38443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90109" y="4097977"/>
              <a:ext cx="1638795" cy="163879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Vipps AS logo">
              <a:extLst>
                <a:ext uri="{FF2B5EF4-FFF2-40B4-BE49-F238E27FC236}">
                  <a16:creationId xmlns:a16="http://schemas.microsoft.com/office/drawing/2014/main" id="{F91BA0BB-70E5-2240-9A22-51A883E64FB9}"/>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20741" y="4097977"/>
              <a:ext cx="1716974" cy="17169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afslund Nett logo">
              <a:extLst>
                <a:ext uri="{FF2B5EF4-FFF2-40B4-BE49-F238E27FC236}">
                  <a16:creationId xmlns:a16="http://schemas.microsoft.com/office/drawing/2014/main" id="{DABDC596-43F9-444F-BF2D-6B879BC0F82E}"/>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329552" y="4551651"/>
              <a:ext cx="1714500" cy="8096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3517003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Portuguese Customer Testimonials</a:t>
            </a:r>
            <a:endParaRPr lang="en-GB"/>
          </a:p>
        </p:txBody>
      </p:sp>
      <p:graphicFrame>
        <p:nvGraphicFramePr>
          <p:cNvPr id="6" name="Table 4">
            <a:extLst>
              <a:ext uri="{FF2B5EF4-FFF2-40B4-BE49-F238E27FC236}">
                <a16:creationId xmlns:a16="http://schemas.microsoft.com/office/drawing/2014/main" id="{2D11A609-6EDD-E74B-AC6D-8C0420295559}"/>
              </a:ext>
            </a:extLst>
          </p:cNvPr>
          <p:cNvGraphicFramePr>
            <a:graphicFrameLocks/>
          </p:cNvGraphicFramePr>
          <p:nvPr>
            <p:extLst>
              <p:ext uri="{D42A27DB-BD31-4B8C-83A1-F6EECF244321}">
                <p14:modId xmlns:p14="http://schemas.microsoft.com/office/powerpoint/2010/main" val="3661690412"/>
              </p:ext>
            </p:extLst>
          </p:nvPr>
        </p:nvGraphicFramePr>
        <p:xfrm>
          <a:off x="465140" y="1607837"/>
          <a:ext cx="11530798" cy="1483360"/>
        </p:xfrm>
        <a:graphic>
          <a:graphicData uri="http://schemas.openxmlformats.org/drawingml/2006/table">
            <a:tbl>
              <a:tblPr firstRow="1" bandRow="1">
                <a:tableStyleId>{5C22544A-7EE6-4342-B048-85BDC9FD1C3A}</a:tableStyleId>
              </a:tblPr>
              <a:tblGrid>
                <a:gridCol w="2350027">
                  <a:extLst>
                    <a:ext uri="{9D8B030D-6E8A-4147-A177-3AD203B41FA5}">
                      <a16:colId xmlns:a16="http://schemas.microsoft.com/office/drawing/2014/main" val="1036045911"/>
                    </a:ext>
                  </a:extLst>
                </a:gridCol>
                <a:gridCol w="2857503">
                  <a:extLst>
                    <a:ext uri="{9D8B030D-6E8A-4147-A177-3AD203B41FA5}">
                      <a16:colId xmlns:a16="http://schemas.microsoft.com/office/drawing/2014/main" val="1392798462"/>
                    </a:ext>
                  </a:extLst>
                </a:gridCol>
                <a:gridCol w="6323268">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Era </a:t>
                      </a:r>
                      <a:r>
                        <a:rPr lang="en-US" sz="1400" b="0" i="0" err="1">
                          <a:latin typeface="Segoe UI" panose="020B0502040204020203" pitchFamily="34" charset="0"/>
                          <a:cs typeface="Segoe UI" panose="020B0502040204020203" pitchFamily="34" charset="0"/>
                        </a:rPr>
                        <a:t>Arqueologia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Archaeology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Project management &amp; monitoring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a:latin typeface="Segoe UI" panose="020B0502040204020203" pitchFamily="34" charset="0"/>
                          <a:cs typeface="Segoe UI" panose="020B0502040204020203" pitchFamily="34" charset="0"/>
                        </a:rPr>
                        <a:t>United Lisbon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Education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Quality learning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a:latin typeface="Segoe UI" panose="020B0502040204020203" pitchFamily="34" charset="0"/>
                          <a:cs typeface="Segoe UI" panose="020B0502040204020203" pitchFamily="34" charset="0"/>
                        </a:rPr>
                        <a:t>VASP</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Media &amp; Entertainment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Customer portal</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bl>
          </a:graphicData>
        </a:graphic>
      </p:graphicFrame>
      <p:grpSp>
        <p:nvGrpSpPr>
          <p:cNvPr id="3" name="Groep 2">
            <a:extLst>
              <a:ext uri="{FF2B5EF4-FFF2-40B4-BE49-F238E27FC236}">
                <a16:creationId xmlns:a16="http://schemas.microsoft.com/office/drawing/2014/main" id="{C4B655AC-B680-204B-8520-F5267D0E24DC}"/>
              </a:ext>
            </a:extLst>
          </p:cNvPr>
          <p:cNvGrpSpPr/>
          <p:nvPr/>
        </p:nvGrpSpPr>
        <p:grpSpPr>
          <a:xfrm>
            <a:off x="465138" y="3903328"/>
            <a:ext cx="6119750" cy="1710801"/>
            <a:chOff x="1805050" y="3658588"/>
            <a:chExt cx="7986155" cy="2232562"/>
          </a:xfrm>
        </p:grpSpPr>
        <p:pic>
          <p:nvPicPr>
            <p:cNvPr id="7" name="Picture 2" descr="ERA Arqueologia logo">
              <a:extLst>
                <a:ext uri="{FF2B5EF4-FFF2-40B4-BE49-F238E27FC236}">
                  <a16:creationId xmlns:a16="http://schemas.microsoft.com/office/drawing/2014/main" id="{ABE0302E-4445-B34A-8066-A3345F4352B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05050" y="3782290"/>
              <a:ext cx="2108860" cy="21088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United Lisbon International School logo">
              <a:extLst>
                <a:ext uri="{FF2B5EF4-FFF2-40B4-BE49-F238E27FC236}">
                  <a16:creationId xmlns:a16="http://schemas.microsoft.com/office/drawing/2014/main" id="{E01CD417-9D7A-7B45-90CE-B3843F25291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71999" y="3658588"/>
              <a:ext cx="2232561" cy="22325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Vasp logo">
              <a:extLst>
                <a:ext uri="{FF2B5EF4-FFF2-40B4-BE49-F238E27FC236}">
                  <a16:creationId xmlns:a16="http://schemas.microsoft.com/office/drawing/2014/main" id="{3A7D1832-A20E-E145-BC69-7AE5A1BDEB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462649" y="3665203"/>
              <a:ext cx="2328556" cy="17685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5042954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Spanish Customer Testimonials</a:t>
            </a:r>
            <a:endParaRPr lang="en-GB"/>
          </a:p>
        </p:txBody>
      </p:sp>
      <p:graphicFrame>
        <p:nvGraphicFramePr>
          <p:cNvPr id="5" name="Table 4">
            <a:extLst>
              <a:ext uri="{FF2B5EF4-FFF2-40B4-BE49-F238E27FC236}">
                <a16:creationId xmlns:a16="http://schemas.microsoft.com/office/drawing/2014/main" id="{AE8C45F5-46C1-C848-859D-ABA3C5015352}"/>
              </a:ext>
            </a:extLst>
          </p:cNvPr>
          <p:cNvGraphicFramePr>
            <a:graphicFrameLocks/>
          </p:cNvGraphicFramePr>
          <p:nvPr>
            <p:extLst>
              <p:ext uri="{D42A27DB-BD31-4B8C-83A1-F6EECF244321}">
                <p14:modId xmlns:p14="http://schemas.microsoft.com/office/powerpoint/2010/main" val="2676265711"/>
              </p:ext>
            </p:extLst>
          </p:nvPr>
        </p:nvGraphicFramePr>
        <p:xfrm>
          <a:off x="465138" y="1616266"/>
          <a:ext cx="11506197" cy="3722048"/>
        </p:xfrm>
        <a:graphic>
          <a:graphicData uri="http://schemas.openxmlformats.org/drawingml/2006/table">
            <a:tbl>
              <a:tblPr firstRow="1" bandRow="1">
                <a:tableStyleId>{5C22544A-7EE6-4342-B048-85BDC9FD1C3A}</a:tableStyleId>
              </a:tblPr>
              <a:tblGrid>
                <a:gridCol w="2345013">
                  <a:extLst>
                    <a:ext uri="{9D8B030D-6E8A-4147-A177-3AD203B41FA5}">
                      <a16:colId xmlns:a16="http://schemas.microsoft.com/office/drawing/2014/main" val="1036045911"/>
                    </a:ext>
                  </a:extLst>
                </a:gridCol>
                <a:gridCol w="2862517">
                  <a:extLst>
                    <a:ext uri="{9D8B030D-6E8A-4147-A177-3AD203B41FA5}">
                      <a16:colId xmlns:a16="http://schemas.microsoft.com/office/drawing/2014/main" val="1392798462"/>
                    </a:ext>
                  </a:extLst>
                </a:gridCol>
                <a:gridCol w="6298667">
                  <a:extLst>
                    <a:ext uri="{9D8B030D-6E8A-4147-A177-3AD203B41FA5}">
                      <a16:colId xmlns:a16="http://schemas.microsoft.com/office/drawing/2014/main" val="338581775"/>
                    </a:ext>
                  </a:extLst>
                </a:gridCol>
              </a:tblGrid>
              <a:tr h="373078">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34897">
                <a:tc>
                  <a:txBody>
                    <a:bodyPr/>
                    <a:lstStyle/>
                    <a:p>
                      <a:r>
                        <a:rPr lang="en-US" sz="1400" b="0" i="0">
                          <a:latin typeface="Segoe UI" panose="020B0502040204020203" pitchFamily="34" charset="0"/>
                          <a:cs typeface="Segoe UI" panose="020B0502040204020203" pitchFamily="34" charset="0"/>
                        </a:rPr>
                        <a:t>LaLiga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Football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Business intelligence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34897">
                <a:tc>
                  <a:txBody>
                    <a:bodyPr/>
                    <a:lstStyle/>
                    <a:p>
                      <a:r>
                        <a:rPr lang="en-US" sz="1400" b="0" i="0">
                          <a:latin typeface="Segoe UI" panose="020B0502040204020203" pitchFamily="34" charset="0"/>
                          <a:cs typeface="Segoe UI" panose="020B0502040204020203" pitchFamily="34" charset="0"/>
                        </a:rPr>
                        <a:t>NTT Disruption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Healthcare companion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34897">
                <a:tc>
                  <a:txBody>
                    <a:bodyPr/>
                    <a:lstStyle/>
                    <a:p>
                      <a:r>
                        <a:rPr lang="en-US" sz="1400" b="0" i="0" err="1">
                          <a:latin typeface="Segoe UI" panose="020B0502040204020203" pitchFamily="34" charset="0"/>
                          <a:cs typeface="Segoe UI" panose="020B0502040204020203" pitchFamily="34" charset="0"/>
                        </a:rPr>
                        <a:t>TravelgateX</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Tourism</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Travel platform</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34897">
                <a:tc>
                  <a:txBody>
                    <a:bodyPr/>
                    <a:lstStyle/>
                    <a:p>
                      <a:r>
                        <a:rPr lang="en-US" sz="1400" b="0" i="0" err="1">
                          <a:latin typeface="Segoe UI" panose="020B0502040204020203" pitchFamily="34" charset="0"/>
                          <a:cs typeface="Segoe UI" panose="020B0502040204020203" pitchFamily="34" charset="0"/>
                        </a:rPr>
                        <a:t>ie</a:t>
                      </a:r>
                      <a:r>
                        <a:rPr lang="en-US" sz="1400" b="0" i="0">
                          <a:latin typeface="Segoe UI" panose="020B0502040204020203" pitchFamily="34" charset="0"/>
                          <a:cs typeface="Segoe UI" panose="020B0502040204020203" pitchFamily="34" charset="0"/>
                        </a:rPr>
                        <a:t> University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Education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E-learning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334897">
                <a:tc>
                  <a:txBody>
                    <a:bodyPr/>
                    <a:lstStyle/>
                    <a:p>
                      <a:r>
                        <a:rPr lang="en-US" sz="1400" b="0" i="0" err="1">
                          <a:latin typeface="Segoe UI" panose="020B0502040204020203" pitchFamily="34" charset="0"/>
                          <a:cs typeface="Segoe UI" panose="020B0502040204020203" pitchFamily="34" charset="0"/>
                        </a:rPr>
                        <a:t>Ecoembes</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Non profit</a:t>
                      </a:r>
                    </a:p>
                  </a:txBody>
                  <a:tcPr anchor="ctr"/>
                </a:tc>
                <a:tc>
                  <a:txBody>
                    <a:bodyPr/>
                    <a:lstStyle/>
                    <a:p>
                      <a:r>
                        <a:rPr lang="en-US" sz="1400" b="0" i="0">
                          <a:latin typeface="Segoe UI" panose="020B0502040204020203" pitchFamily="34" charset="0"/>
                          <a:cs typeface="Segoe UI" panose="020B0502040204020203" pitchFamily="34" charset="0"/>
                          <a:hlinkClick r:id="rId6"/>
                        </a:rPr>
                        <a:t>Waste management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r h="334897">
                <a:tc>
                  <a:txBody>
                    <a:bodyPr/>
                    <a:lstStyle/>
                    <a:p>
                      <a:r>
                        <a:rPr lang="en-US" sz="1400" b="0" i="0" err="1">
                          <a:latin typeface="Segoe UI" panose="020B0502040204020203" pitchFamily="34" charset="0"/>
                          <a:cs typeface="Segoe UI" panose="020B0502040204020203" pitchFamily="34" charset="0"/>
                        </a:rPr>
                        <a:t>Istobal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Vehicle wash &amp; care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err="1">
                          <a:latin typeface="Segoe UI" panose="020B0502040204020203" pitchFamily="34" charset="0"/>
                          <a:cs typeface="Segoe UI" panose="020B0502040204020203" pitchFamily="34" charset="0"/>
                          <a:hlinkClick r:id="rId7"/>
                        </a:rPr>
                        <a:t>Smartwash</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81176907"/>
                  </a:ext>
                </a:extLst>
              </a:tr>
              <a:tr h="334897">
                <a:tc>
                  <a:txBody>
                    <a:bodyPr/>
                    <a:lstStyle/>
                    <a:p>
                      <a:r>
                        <a:rPr lang="en-US" sz="1400" b="0" i="0" err="1">
                          <a:latin typeface="Segoe UI" panose="020B0502040204020203" pitchFamily="34" charset="0"/>
                          <a:cs typeface="Segoe UI" panose="020B0502040204020203" pitchFamily="34" charset="0"/>
                        </a:rPr>
                        <a:t>Fermax</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rPr>
                        <a:t>Manufacturing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8"/>
                        </a:rPr>
                        <a:t>Door entry system usage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51557481"/>
                  </a:ext>
                </a:extLst>
              </a:tr>
              <a:tr h="334897">
                <a:tc>
                  <a:txBody>
                    <a:bodyPr/>
                    <a:lstStyle/>
                    <a:p>
                      <a:r>
                        <a:rPr lang="en-US" sz="1400" b="0" i="0" err="1">
                          <a:latin typeface="Segoe UI" panose="020B0502040204020203" pitchFamily="34" charset="0"/>
                          <a:cs typeface="Segoe UI" panose="020B0502040204020203" pitchFamily="34" charset="0"/>
                        </a:rPr>
                        <a:t>Mascarillas</a:t>
                      </a:r>
                      <a:r>
                        <a:rPr lang="en-US" sz="1400" b="0" i="0">
                          <a:latin typeface="Segoe UI" panose="020B0502040204020203" pitchFamily="34" charset="0"/>
                          <a:cs typeface="Segoe UI" panose="020B0502040204020203" pitchFamily="34" charset="0"/>
                        </a:rPr>
                        <a:t> </a:t>
                      </a:r>
                      <a:r>
                        <a:rPr lang="en-US" sz="1400" b="0" i="0" err="1">
                          <a:latin typeface="Segoe UI" panose="020B0502040204020203" pitchFamily="34" charset="0"/>
                          <a:cs typeface="Segoe UI" panose="020B0502040204020203" pitchFamily="34" charset="0"/>
                        </a:rPr>
                        <a:t>Béjar</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9"/>
                        </a:rPr>
                        <a:t>Migrate to the cloud</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734059842"/>
                  </a:ext>
                </a:extLst>
              </a:tr>
              <a:tr h="334897">
                <a:tc>
                  <a:txBody>
                    <a:bodyPr/>
                    <a:lstStyle/>
                    <a:p>
                      <a:r>
                        <a:rPr lang="en-US" sz="1400" b="0" i="0" err="1">
                          <a:latin typeface="Segoe UI" panose="020B0502040204020203" pitchFamily="34" charset="0"/>
                          <a:cs typeface="Segoe UI" panose="020B0502040204020203" pitchFamily="34" charset="0"/>
                        </a:rPr>
                        <a:t>Ajuntament</a:t>
                      </a:r>
                      <a:r>
                        <a:rPr lang="en-US" sz="1400" b="0" i="0">
                          <a:latin typeface="Segoe UI" panose="020B0502040204020203" pitchFamily="34" charset="0"/>
                          <a:cs typeface="Segoe UI" panose="020B0502040204020203" pitchFamily="34" charset="0"/>
                        </a:rPr>
                        <a:t> de </a:t>
                      </a:r>
                      <a:r>
                        <a:rPr lang="en-US" sz="1400" b="0" i="0" err="1">
                          <a:latin typeface="Segoe UI" panose="020B0502040204020203" pitchFamily="34" charset="0"/>
                          <a:cs typeface="Segoe UI" panose="020B0502040204020203" pitchFamily="34" charset="0"/>
                        </a:rPr>
                        <a:t>Gandia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Government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0"/>
                        </a:rPr>
                        <a:t>Smart city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772129415"/>
                  </a:ext>
                </a:extLst>
              </a:tr>
              <a:tr h="334897">
                <a:tc>
                  <a:txBody>
                    <a:bodyPr/>
                    <a:lstStyle/>
                    <a:p>
                      <a:r>
                        <a:rPr lang="en-US" sz="1400" b="0" i="0">
                          <a:latin typeface="Segoe UI" panose="020B0502040204020203" pitchFamily="34" charset="0"/>
                          <a:cs typeface="Segoe UI" panose="020B0502040204020203" pitchFamily="34" charset="0"/>
                        </a:rPr>
                        <a:t>Real Madrid</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Football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1"/>
                        </a:rPr>
                        <a:t>Connect with fans world wide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370010999"/>
                  </a:ext>
                </a:extLst>
              </a:tr>
            </a:tbl>
          </a:graphicData>
        </a:graphic>
      </p:graphicFrame>
      <p:grpSp>
        <p:nvGrpSpPr>
          <p:cNvPr id="3" name="Groep 2">
            <a:extLst>
              <a:ext uri="{FF2B5EF4-FFF2-40B4-BE49-F238E27FC236}">
                <a16:creationId xmlns:a16="http://schemas.microsoft.com/office/drawing/2014/main" id="{3601C917-E736-9540-BAFD-B456D85708FC}"/>
              </a:ext>
            </a:extLst>
          </p:cNvPr>
          <p:cNvGrpSpPr/>
          <p:nvPr/>
        </p:nvGrpSpPr>
        <p:grpSpPr>
          <a:xfrm>
            <a:off x="465138" y="5483635"/>
            <a:ext cx="8149989" cy="878111"/>
            <a:chOff x="1078678" y="5440919"/>
            <a:chExt cx="9763494" cy="1051956"/>
          </a:xfrm>
        </p:grpSpPr>
        <p:pic>
          <p:nvPicPr>
            <p:cNvPr id="8" name="Picture 2" descr="LaLiga logo">
              <a:extLst>
                <a:ext uri="{FF2B5EF4-FFF2-40B4-BE49-F238E27FC236}">
                  <a16:creationId xmlns:a16="http://schemas.microsoft.com/office/drawing/2014/main" id="{828A8D2E-DD57-C643-804A-F08111E3A460}"/>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078678" y="5563590"/>
              <a:ext cx="929285" cy="9292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TravelgateX logo">
              <a:extLst>
                <a:ext uri="{FF2B5EF4-FFF2-40B4-BE49-F238E27FC236}">
                  <a16:creationId xmlns:a16="http://schemas.microsoft.com/office/drawing/2014/main" id="{B6C7515F-CB15-8A40-9C47-D1DBE9E50811}"/>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796642" y="5563589"/>
              <a:ext cx="929286" cy="92928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NTT Disruption logo">
              <a:extLst>
                <a:ext uri="{FF2B5EF4-FFF2-40B4-BE49-F238E27FC236}">
                  <a16:creationId xmlns:a16="http://schemas.microsoft.com/office/drawing/2014/main" id="{24BE6F05-C164-DA4F-83C7-F75B1BAEC1B5}"/>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007963" y="5612101"/>
              <a:ext cx="832262" cy="8322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E University logo">
              <a:extLst>
                <a:ext uri="{FF2B5EF4-FFF2-40B4-BE49-F238E27FC236}">
                  <a16:creationId xmlns:a16="http://schemas.microsoft.com/office/drawing/2014/main" id="{368DA1AD-FC91-2E4A-BF05-A211A0C74123}"/>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725928" y="5482483"/>
              <a:ext cx="1010392" cy="10103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Ecoembes logo">
              <a:extLst>
                <a:ext uri="{FF2B5EF4-FFF2-40B4-BE49-F238E27FC236}">
                  <a16:creationId xmlns:a16="http://schemas.microsoft.com/office/drawing/2014/main" id="{E61A7D33-A920-CE42-BD55-8F4EA4211D1A}"/>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655214" y="5563589"/>
              <a:ext cx="929286" cy="92928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ISTOBAL logo">
              <a:extLst>
                <a:ext uri="{FF2B5EF4-FFF2-40B4-BE49-F238E27FC236}">
                  <a16:creationId xmlns:a16="http://schemas.microsoft.com/office/drawing/2014/main" id="{B8323D53-A4EC-2049-AC48-87954A11480C}"/>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5687420" y="5440919"/>
              <a:ext cx="1051956" cy="10519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FERMAX logo">
              <a:extLst>
                <a:ext uri="{FF2B5EF4-FFF2-40B4-BE49-F238E27FC236}">
                  <a16:creationId xmlns:a16="http://schemas.microsoft.com/office/drawing/2014/main" id="{2FB581C2-1583-7A4C-9C55-64E391478840}"/>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842296" y="5563589"/>
              <a:ext cx="880774" cy="88077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Mascarillas Béjar logo">
              <a:extLst>
                <a:ext uri="{FF2B5EF4-FFF2-40B4-BE49-F238E27FC236}">
                  <a16:creationId xmlns:a16="http://schemas.microsoft.com/office/drawing/2014/main" id="{E556CB63-CE52-1443-A44B-7FC39D60E7F8}"/>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825991" y="5482483"/>
              <a:ext cx="1010392" cy="101039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City of Gandía logo">
              <a:extLst>
                <a:ext uri="{FF2B5EF4-FFF2-40B4-BE49-F238E27FC236}">
                  <a16:creationId xmlns:a16="http://schemas.microsoft.com/office/drawing/2014/main" id="{1A6F83B4-1ADC-7840-A965-5AC01A5B9C1A}"/>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939304" y="5461701"/>
              <a:ext cx="1010392" cy="101039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Real Madrid C.F. logo">
              <a:extLst>
                <a:ext uri="{FF2B5EF4-FFF2-40B4-BE49-F238E27FC236}">
                  <a16:creationId xmlns:a16="http://schemas.microsoft.com/office/drawing/2014/main" id="{6DD91B91-BBAD-3547-BE8C-5677C3C9C730}"/>
                </a:ext>
              </a:extLst>
            </p:cNvPr>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10052618" y="5468739"/>
              <a:ext cx="789554" cy="9320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8365423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Swedish Customer Testimonials</a:t>
            </a:r>
            <a:endParaRPr lang="en-GB"/>
          </a:p>
        </p:txBody>
      </p:sp>
      <p:graphicFrame>
        <p:nvGraphicFramePr>
          <p:cNvPr id="7" name="Table 4">
            <a:extLst>
              <a:ext uri="{FF2B5EF4-FFF2-40B4-BE49-F238E27FC236}">
                <a16:creationId xmlns:a16="http://schemas.microsoft.com/office/drawing/2014/main" id="{65BE62E9-A86B-424D-B5A8-31D28521CED7}"/>
              </a:ext>
            </a:extLst>
          </p:cNvPr>
          <p:cNvGraphicFramePr>
            <a:graphicFrameLocks/>
          </p:cNvGraphicFramePr>
          <p:nvPr>
            <p:extLst>
              <p:ext uri="{D42A27DB-BD31-4B8C-83A1-F6EECF244321}">
                <p14:modId xmlns:p14="http://schemas.microsoft.com/office/powerpoint/2010/main" val="2248120596"/>
              </p:ext>
            </p:extLst>
          </p:nvPr>
        </p:nvGraphicFramePr>
        <p:xfrm>
          <a:off x="465137" y="1616266"/>
          <a:ext cx="11506197" cy="2966720"/>
        </p:xfrm>
        <a:graphic>
          <a:graphicData uri="http://schemas.openxmlformats.org/drawingml/2006/table">
            <a:tbl>
              <a:tblPr firstRow="1" bandRow="1">
                <a:tableStyleId>{5C22544A-7EE6-4342-B048-85BDC9FD1C3A}</a:tableStyleId>
              </a:tblPr>
              <a:tblGrid>
                <a:gridCol w="2345796">
                  <a:extLst>
                    <a:ext uri="{9D8B030D-6E8A-4147-A177-3AD203B41FA5}">
                      <a16:colId xmlns:a16="http://schemas.microsoft.com/office/drawing/2014/main" val="1036045911"/>
                    </a:ext>
                  </a:extLst>
                </a:gridCol>
                <a:gridCol w="2878667">
                  <a:extLst>
                    <a:ext uri="{9D8B030D-6E8A-4147-A177-3AD203B41FA5}">
                      <a16:colId xmlns:a16="http://schemas.microsoft.com/office/drawing/2014/main" val="1392798462"/>
                    </a:ext>
                  </a:extLst>
                </a:gridCol>
                <a:gridCol w="6281734">
                  <a:extLst>
                    <a:ext uri="{9D8B030D-6E8A-4147-A177-3AD203B41FA5}">
                      <a16:colId xmlns:a16="http://schemas.microsoft.com/office/drawing/2014/main" val="338581775"/>
                    </a:ext>
                  </a:extLst>
                </a:gridCol>
              </a:tblGrid>
              <a:tr h="37084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70840">
                <a:tc>
                  <a:txBody>
                    <a:bodyPr/>
                    <a:lstStyle/>
                    <a:p>
                      <a:r>
                        <a:rPr lang="en-US" sz="1400" b="0" i="0">
                          <a:latin typeface="Segoe UI" panose="020B0502040204020203" pitchFamily="34" charset="0"/>
                          <a:cs typeface="Segoe UI" panose="020B0502040204020203" pitchFamily="34" charset="0"/>
                        </a:rPr>
                        <a:t>Hive Streaming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Media</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Video streaming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70840">
                <a:tc>
                  <a:txBody>
                    <a:bodyPr/>
                    <a:lstStyle/>
                    <a:p>
                      <a:r>
                        <a:rPr lang="en-US" sz="1400" b="0" i="0" err="1">
                          <a:latin typeface="Segoe UI" panose="020B0502040204020203" pitchFamily="34" charset="0"/>
                          <a:cs typeface="Segoe UI" panose="020B0502040204020203" pitchFamily="34" charset="0"/>
                        </a:rPr>
                        <a:t>Treadler</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Retail</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Supply chain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70840">
                <a:tc>
                  <a:txBody>
                    <a:bodyPr/>
                    <a:lstStyle/>
                    <a:p>
                      <a:r>
                        <a:rPr lang="en-US" sz="1400" b="0" i="0" err="1">
                          <a:latin typeface="Segoe UI" panose="020B0502040204020203" pitchFamily="34" charset="0"/>
                          <a:cs typeface="Segoe UI" panose="020B0502040204020203" pitchFamily="34" charset="0"/>
                        </a:rPr>
                        <a:t>WeSafe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Become a managed service provider</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70840">
                <a:tc>
                  <a:txBody>
                    <a:bodyPr/>
                    <a:lstStyle/>
                    <a:p>
                      <a:r>
                        <a:rPr lang="en-US" sz="1400" b="0" i="0" err="1">
                          <a:latin typeface="Segoe UI" panose="020B0502040204020203" pitchFamily="34" charset="0"/>
                          <a:cs typeface="Segoe UI" panose="020B0502040204020203" pitchFamily="34" charset="0"/>
                        </a:rPr>
                        <a:t>Vasakronan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Smart spaces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Reduce energy consumption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370840">
                <a:tc>
                  <a:txBody>
                    <a:bodyPr/>
                    <a:lstStyle/>
                    <a:p>
                      <a:r>
                        <a:rPr lang="en-US" sz="1400" b="0" i="0">
                          <a:latin typeface="Segoe UI" panose="020B0502040204020203" pitchFamily="34" charset="0"/>
                          <a:cs typeface="Segoe UI" panose="020B0502040204020203" pitchFamily="34" charset="0"/>
                        </a:rPr>
                        <a:t>Open</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Restaurant &amp; services</a:t>
                      </a:r>
                    </a:p>
                  </a:txBody>
                  <a:tcPr anchor="ctr"/>
                </a:tc>
                <a:tc>
                  <a:txBody>
                    <a:bodyPr/>
                    <a:lstStyle/>
                    <a:p>
                      <a:r>
                        <a:rPr lang="en-US" sz="1400" b="0" i="0">
                          <a:latin typeface="Segoe UI" panose="020B0502040204020203" pitchFamily="34" charset="0"/>
                          <a:cs typeface="Segoe UI" panose="020B0502040204020203" pitchFamily="34" charset="0"/>
                          <a:hlinkClick r:id="rId6"/>
                        </a:rPr>
                        <a:t>Move to Azure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r h="370840">
                <a:tc>
                  <a:txBody>
                    <a:bodyPr/>
                    <a:lstStyle/>
                    <a:p>
                      <a:r>
                        <a:rPr lang="en-US" sz="1400" b="0" i="0">
                          <a:latin typeface="Segoe UI" panose="020B0502040204020203" pitchFamily="34" charset="0"/>
                          <a:cs typeface="Segoe UI" panose="020B0502040204020203" pitchFamily="34" charset="0"/>
                        </a:rPr>
                        <a:t>24Storage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Self Storage</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hlinkClick r:id="rId7"/>
                        </a:rPr>
                        <a:t>Remotely control every aspect of its 23 facilities</a:t>
                      </a:r>
                      <a:endParaRPr lang="en-US" sz="1400" b="0" i="0" kern="1200">
                        <a:solidFill>
                          <a:schemeClr val="dk1"/>
                        </a:solidFill>
                        <a:effectLst/>
                        <a:latin typeface="Segoe UI" panose="020B0502040204020203" pitchFamily="34" charset="0"/>
                        <a:ea typeface="+mn-ea"/>
                        <a:cs typeface="Segoe UI" panose="020B0502040204020203" pitchFamily="34" charset="0"/>
                      </a:endParaRPr>
                    </a:p>
                  </a:txBody>
                  <a:tcPr anchor="ctr"/>
                </a:tc>
                <a:extLst>
                  <a:ext uri="{0D108BD9-81ED-4DB2-BD59-A6C34878D82A}">
                    <a16:rowId xmlns:a16="http://schemas.microsoft.com/office/drawing/2014/main" val="3181176907"/>
                  </a:ext>
                </a:extLst>
              </a:tr>
              <a:tr h="370840">
                <a:tc>
                  <a:txBody>
                    <a:bodyPr/>
                    <a:lstStyle/>
                    <a:p>
                      <a:r>
                        <a:rPr lang="en-US" sz="1400" b="0" i="0" err="1">
                          <a:latin typeface="Segoe UI" panose="020B0502040204020203" pitchFamily="34" charset="0"/>
                          <a:cs typeface="Segoe UI" panose="020B0502040204020203" pitchFamily="34" charset="0"/>
                        </a:rPr>
                        <a:t>Ombori</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8"/>
                        </a:rPr>
                        <a:t>Customer shopping experience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734059842"/>
                  </a:ext>
                </a:extLst>
              </a:tr>
            </a:tbl>
          </a:graphicData>
        </a:graphic>
      </p:graphicFrame>
      <p:pic>
        <p:nvPicPr>
          <p:cNvPr id="9" name="Picture 2" descr="Hive Streaming logo">
            <a:extLst>
              <a:ext uri="{FF2B5EF4-FFF2-40B4-BE49-F238E27FC236}">
                <a16:creationId xmlns:a16="http://schemas.microsoft.com/office/drawing/2014/main" id="{EB57031D-0505-CE43-9D98-7D849DAF9682}"/>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65137" y="5025475"/>
            <a:ext cx="1128156" cy="11281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Treadler logo">
            <a:extLst>
              <a:ext uri="{FF2B5EF4-FFF2-40B4-BE49-F238E27FC236}">
                <a16:creationId xmlns:a16="http://schemas.microsoft.com/office/drawing/2014/main" id="{2FDAF354-3987-0049-ABEE-E455F30E735B}"/>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854550" y="5025475"/>
            <a:ext cx="1128156" cy="11281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WeSafe IT logo">
            <a:extLst>
              <a:ext uri="{FF2B5EF4-FFF2-40B4-BE49-F238E27FC236}">
                <a16:creationId xmlns:a16="http://schemas.microsoft.com/office/drawing/2014/main" id="{2B9BE185-D425-FF42-8462-B4CEE3601333}"/>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243963" y="5156104"/>
            <a:ext cx="997527" cy="9975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Open logo">
            <a:extLst>
              <a:ext uri="{FF2B5EF4-FFF2-40B4-BE49-F238E27FC236}">
                <a16:creationId xmlns:a16="http://schemas.microsoft.com/office/drawing/2014/main" id="{1206414E-B9BD-994A-912A-ABCFB66EB6E8}"/>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845647" y="5065060"/>
            <a:ext cx="1088571" cy="108857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24Storage logo">
            <a:extLst>
              <a:ext uri="{FF2B5EF4-FFF2-40B4-BE49-F238E27FC236}">
                <a16:creationId xmlns:a16="http://schemas.microsoft.com/office/drawing/2014/main" id="{303068E3-9849-B343-9732-FF9A130F0FB0}"/>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192011" y="5045267"/>
            <a:ext cx="1088571" cy="10885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Vasakronan logo">
            <a:extLst>
              <a:ext uri="{FF2B5EF4-FFF2-40B4-BE49-F238E27FC236}">
                <a16:creationId xmlns:a16="http://schemas.microsoft.com/office/drawing/2014/main" id="{34A650E5-8718-E740-86F9-542BA5DE31D2}"/>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499283" y="5065060"/>
            <a:ext cx="1088571" cy="10885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Ombori logo">
            <a:extLst>
              <a:ext uri="{FF2B5EF4-FFF2-40B4-BE49-F238E27FC236}">
                <a16:creationId xmlns:a16="http://schemas.microsoft.com/office/drawing/2014/main" id="{A7D26656-2E04-5F41-B920-F8B8E0C0BC7B}"/>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538375" y="5025475"/>
            <a:ext cx="1056904" cy="1056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060381"/>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974F-241E-C341-84F4-A4C886BF0848}"/>
              </a:ext>
            </a:extLst>
          </p:cNvPr>
          <p:cNvSpPr>
            <a:spLocks noGrp="1"/>
          </p:cNvSpPr>
          <p:nvPr>
            <p:ph type="title"/>
          </p:nvPr>
        </p:nvSpPr>
        <p:spPr>
          <a:xfrm>
            <a:off x="465138" y="632779"/>
            <a:ext cx="11533187" cy="410369"/>
          </a:xfrm>
        </p:spPr>
        <p:txBody>
          <a:bodyPr/>
          <a:lstStyle/>
          <a:p>
            <a:r>
              <a:rPr lang="en-US"/>
              <a:t>Swiss Customer Testimonials</a:t>
            </a:r>
            <a:endParaRPr lang="en-GB"/>
          </a:p>
        </p:txBody>
      </p:sp>
      <p:graphicFrame>
        <p:nvGraphicFramePr>
          <p:cNvPr id="5" name="Table 4">
            <a:extLst>
              <a:ext uri="{FF2B5EF4-FFF2-40B4-BE49-F238E27FC236}">
                <a16:creationId xmlns:a16="http://schemas.microsoft.com/office/drawing/2014/main" id="{9F4742E4-234B-BE48-BFB4-809C2E1E639C}"/>
              </a:ext>
            </a:extLst>
          </p:cNvPr>
          <p:cNvGraphicFramePr>
            <a:graphicFrameLocks/>
          </p:cNvGraphicFramePr>
          <p:nvPr>
            <p:extLst>
              <p:ext uri="{D42A27DB-BD31-4B8C-83A1-F6EECF244321}">
                <p14:modId xmlns:p14="http://schemas.microsoft.com/office/powerpoint/2010/main" val="2898059524"/>
              </p:ext>
            </p:extLst>
          </p:nvPr>
        </p:nvGraphicFramePr>
        <p:xfrm>
          <a:off x="465136" y="1616266"/>
          <a:ext cx="11506197" cy="3761550"/>
        </p:xfrm>
        <a:graphic>
          <a:graphicData uri="http://schemas.openxmlformats.org/drawingml/2006/table">
            <a:tbl>
              <a:tblPr firstRow="1" bandRow="1">
                <a:tableStyleId>{5C22544A-7EE6-4342-B048-85BDC9FD1C3A}</a:tableStyleId>
              </a:tblPr>
              <a:tblGrid>
                <a:gridCol w="2345013">
                  <a:extLst>
                    <a:ext uri="{9D8B030D-6E8A-4147-A177-3AD203B41FA5}">
                      <a16:colId xmlns:a16="http://schemas.microsoft.com/office/drawing/2014/main" val="1036045911"/>
                    </a:ext>
                  </a:extLst>
                </a:gridCol>
                <a:gridCol w="2879451">
                  <a:extLst>
                    <a:ext uri="{9D8B030D-6E8A-4147-A177-3AD203B41FA5}">
                      <a16:colId xmlns:a16="http://schemas.microsoft.com/office/drawing/2014/main" val="1392798462"/>
                    </a:ext>
                  </a:extLst>
                </a:gridCol>
                <a:gridCol w="6281733">
                  <a:extLst>
                    <a:ext uri="{9D8B030D-6E8A-4147-A177-3AD203B41FA5}">
                      <a16:colId xmlns:a16="http://schemas.microsoft.com/office/drawing/2014/main" val="338581775"/>
                    </a:ext>
                  </a:extLst>
                </a:gridCol>
              </a:tblGrid>
              <a:tr h="336670">
                <a:tc>
                  <a:txBody>
                    <a:bodyPr/>
                    <a:lstStyle/>
                    <a:p>
                      <a:r>
                        <a:rPr lang="en-US" sz="1400" b="1" i="0">
                          <a:solidFill>
                            <a:schemeClr val="bg1"/>
                          </a:solidFill>
                          <a:latin typeface="Segoe UI" panose="020B0502040204020203" pitchFamily="34" charset="0"/>
                          <a:cs typeface="Segoe UI" panose="020B0502040204020203" pitchFamily="34" charset="0"/>
                        </a:rPr>
                        <a:t>Customer</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Business</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tc>
                  <a:txBody>
                    <a:bodyPr/>
                    <a:lstStyle/>
                    <a:p>
                      <a:r>
                        <a:rPr lang="en-US" sz="1400" b="1" i="0">
                          <a:solidFill>
                            <a:schemeClr val="bg1"/>
                          </a:solidFill>
                          <a:latin typeface="Segoe UI" panose="020B0502040204020203" pitchFamily="34" charset="0"/>
                          <a:cs typeface="Segoe UI" panose="020B0502040204020203" pitchFamily="34" charset="0"/>
                        </a:rPr>
                        <a:t>Topic</a:t>
                      </a:r>
                      <a:endParaRPr lang="en-BE" sz="1400" b="1" i="0">
                        <a:solidFill>
                          <a:schemeClr val="bg1"/>
                        </a:solidFill>
                        <a:latin typeface="Segoe UI" panose="020B0502040204020203" pitchFamily="34" charset="0"/>
                        <a:cs typeface="Segoe UI" panose="020B0502040204020203" pitchFamily="34" charset="0"/>
                      </a:endParaRPr>
                    </a:p>
                  </a:txBody>
                  <a:tcPr anchor="ctr">
                    <a:solidFill>
                      <a:schemeClr val="tx2"/>
                    </a:solidFill>
                  </a:tcPr>
                </a:tc>
                <a:extLst>
                  <a:ext uri="{0D108BD9-81ED-4DB2-BD59-A6C34878D82A}">
                    <a16:rowId xmlns:a16="http://schemas.microsoft.com/office/drawing/2014/main" val="3751261538"/>
                  </a:ext>
                </a:extLst>
              </a:tr>
              <a:tr h="336670">
                <a:tc>
                  <a:txBody>
                    <a:bodyPr/>
                    <a:lstStyle/>
                    <a:p>
                      <a:r>
                        <a:rPr lang="en-US" sz="1400" b="0" i="0">
                          <a:latin typeface="Segoe UI" panose="020B0502040204020203" pitchFamily="34" charset="0"/>
                          <a:cs typeface="Segoe UI" panose="020B0502040204020203" pitchFamily="34" charset="0"/>
                        </a:rPr>
                        <a:t>MSO</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Sport timing system</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2"/>
                        </a:rPr>
                        <a:t>Cloud transition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187362430"/>
                  </a:ext>
                </a:extLst>
              </a:tr>
              <a:tr h="336670">
                <a:tc>
                  <a:txBody>
                    <a:bodyPr/>
                    <a:lstStyle/>
                    <a:p>
                      <a:r>
                        <a:rPr lang="en-US" sz="1400" b="0" i="0">
                          <a:latin typeface="Segoe UI" panose="020B0502040204020203" pitchFamily="34" charset="0"/>
                          <a:cs typeface="Segoe UI" panose="020B0502040204020203" pitchFamily="34" charset="0"/>
                        </a:rPr>
                        <a:t>PMG Investment Solutions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Fund &amp; Investment Management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3"/>
                        </a:rPr>
                        <a:t>Scalable, safe &amp; reliable infratstructure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18442216"/>
                  </a:ext>
                </a:extLst>
              </a:tr>
              <a:tr h="336670">
                <a:tc>
                  <a:txBody>
                    <a:bodyPr/>
                    <a:lstStyle/>
                    <a:p>
                      <a:r>
                        <a:rPr lang="en-US" sz="1400" b="0" i="0">
                          <a:latin typeface="Segoe UI" panose="020B0502040204020203" pitchFamily="34" charset="0"/>
                          <a:cs typeface="Segoe UI" panose="020B0502040204020203" pitchFamily="34" charset="0"/>
                        </a:rPr>
                        <a:t>SEMG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E-mobility</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4"/>
                        </a:rPr>
                        <a:t>Cloud migration &amp; omnichannel platform</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4150898619"/>
                  </a:ext>
                </a:extLst>
              </a:tr>
              <a:tr h="336670">
                <a:tc>
                  <a:txBody>
                    <a:bodyPr/>
                    <a:lstStyle/>
                    <a:p>
                      <a:r>
                        <a:rPr lang="en-US" sz="1400" b="0" i="0" err="1">
                          <a:latin typeface="Segoe UI" panose="020B0502040204020203" pitchFamily="34" charset="0"/>
                          <a:cs typeface="Segoe UI" panose="020B0502040204020203" pitchFamily="34" charset="0"/>
                        </a:rPr>
                        <a:t>Sisag</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Cable cars &amp; Ski lifts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hlinkClick r:id="rId5"/>
                        </a:rPr>
                        <a:t>Reduce downtime &amp; improve maintenance</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570295073"/>
                  </a:ext>
                </a:extLst>
              </a:tr>
              <a:tr h="664115">
                <a:tc>
                  <a:txBody>
                    <a:bodyPr/>
                    <a:lstStyle/>
                    <a:p>
                      <a:r>
                        <a:rPr lang="en-US" sz="1400" b="0" i="0" err="1">
                          <a:latin typeface="Segoe UI" panose="020B0502040204020203" pitchFamily="34" charset="0"/>
                          <a:cs typeface="Segoe UI" panose="020B0502040204020203" pitchFamily="34" charset="0"/>
                        </a:rPr>
                        <a:t>Casale</a:t>
                      </a:r>
                      <a:endParaRPr lang="en-BE" sz="1400" b="0" i="0">
                        <a:latin typeface="Segoe UI" panose="020B0502040204020203" pitchFamily="34" charset="0"/>
                        <a:cs typeface="Segoe UI" panose="020B0502040204020203"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kern="1200">
                          <a:solidFill>
                            <a:schemeClr val="dk1"/>
                          </a:solidFill>
                          <a:effectLst/>
                          <a:latin typeface="Segoe UI" panose="020B0502040204020203" pitchFamily="34" charset="0"/>
                          <a:ea typeface="+mn-ea"/>
                          <a:cs typeface="Segoe UI" panose="020B0502040204020203" pitchFamily="34" charset="0"/>
                        </a:rPr>
                        <a:t>Provider of integrated solutions for the production of fertilizers and chemicals</a:t>
                      </a:r>
                    </a:p>
                  </a:txBody>
                  <a:tcPr anchor="ctr"/>
                </a:tc>
                <a:tc>
                  <a:txBody>
                    <a:bodyPr/>
                    <a:lstStyle/>
                    <a:p>
                      <a:r>
                        <a:rPr lang="en-US" sz="1400" b="0" i="0">
                          <a:latin typeface="Segoe UI" panose="020B0502040204020203" pitchFamily="34" charset="0"/>
                          <a:cs typeface="Segoe UI" panose="020B0502040204020203" pitchFamily="34" charset="0"/>
                          <a:hlinkClick r:id="rId6"/>
                        </a:rPr>
                        <a:t>Disaster Recovery</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44169430"/>
                  </a:ext>
                </a:extLst>
              </a:tr>
              <a:tr h="336670">
                <a:tc>
                  <a:txBody>
                    <a:bodyPr/>
                    <a:lstStyle/>
                    <a:p>
                      <a:r>
                        <a:rPr lang="en-US" sz="1400" b="0" i="0" err="1">
                          <a:latin typeface="Segoe UI" panose="020B0502040204020203" pitchFamily="34" charset="0"/>
                          <a:cs typeface="Segoe UI" panose="020B0502040204020203" pitchFamily="34" charset="0"/>
                        </a:rPr>
                        <a:t>Thermoplan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Quality Coffee Equipment</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7"/>
                        </a:rPr>
                        <a:t>Coffee machine usage analytics</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81176907"/>
                  </a:ext>
                </a:extLst>
              </a:tr>
              <a:tr h="336670">
                <a:tc>
                  <a:txBody>
                    <a:bodyPr/>
                    <a:lstStyle/>
                    <a:p>
                      <a:r>
                        <a:rPr lang="en-US" sz="1400" b="0" i="0">
                          <a:latin typeface="Segoe UI" panose="020B0502040204020203" pitchFamily="34" charset="0"/>
                          <a:cs typeface="Segoe UI" panose="020B0502040204020203" pitchFamily="34" charset="0"/>
                        </a:rPr>
                        <a:t>Tag Aviation</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kern="1200">
                          <a:solidFill>
                            <a:schemeClr val="dk1"/>
                          </a:solidFill>
                          <a:effectLst/>
                          <a:latin typeface="Segoe UI" panose="020B0502040204020203" pitchFamily="34" charset="0"/>
                          <a:ea typeface="+mn-ea"/>
                          <a:cs typeface="Segoe UI" panose="020B0502040204020203" pitchFamily="34" charset="0"/>
                        </a:rPr>
                        <a:t>Aeronautics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8"/>
                        </a:rPr>
                        <a:t>Full cloud IT</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051557481"/>
                  </a:ext>
                </a:extLst>
              </a:tr>
              <a:tr h="336670">
                <a:tc>
                  <a:txBody>
                    <a:bodyPr/>
                    <a:lstStyle/>
                    <a:p>
                      <a:r>
                        <a:rPr lang="en-US" sz="1400" b="0" i="0" err="1">
                          <a:latin typeface="Segoe UI" panose="020B0502040204020203" pitchFamily="34" charset="0"/>
                          <a:cs typeface="Segoe UI" panose="020B0502040204020203" pitchFamily="34" charset="0"/>
                        </a:rPr>
                        <a:t>dacadoo</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Healthcare</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9"/>
                        </a:rPr>
                        <a:t>Artificial Intelligence &amp; Machine Learning</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734059842"/>
                  </a:ext>
                </a:extLst>
              </a:tr>
              <a:tr h="336670">
                <a:tc>
                  <a:txBody>
                    <a:bodyPr/>
                    <a:lstStyle/>
                    <a:p>
                      <a:r>
                        <a:rPr lang="en-US" sz="1400" b="0" i="0" err="1">
                          <a:latin typeface="Segoe UI" panose="020B0502040204020203" pitchFamily="34" charset="0"/>
                          <a:cs typeface="Segoe UI" panose="020B0502040204020203" pitchFamily="34" charset="0"/>
                        </a:rPr>
                        <a:t>Additiv</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rPr>
                        <a:t>Professional Services</a:t>
                      </a:r>
                      <a:endParaRPr lang="en-BE" sz="1400" b="0" i="0">
                        <a:latin typeface="Segoe UI" panose="020B0502040204020203" pitchFamily="34" charset="0"/>
                        <a:cs typeface="Segoe UI" panose="020B0502040204020203" pitchFamily="34" charset="0"/>
                      </a:endParaRPr>
                    </a:p>
                  </a:txBody>
                  <a:tcPr anchor="ctr"/>
                </a:tc>
                <a:tc>
                  <a:txBody>
                    <a:bodyPr/>
                    <a:lstStyle/>
                    <a:p>
                      <a:r>
                        <a:rPr lang="en-US" sz="1400" b="0" i="0">
                          <a:latin typeface="Segoe UI" panose="020B0502040204020203" pitchFamily="34" charset="0"/>
                          <a:cs typeface="Segoe UI" panose="020B0502040204020203" pitchFamily="34" charset="0"/>
                          <a:hlinkClick r:id="rId10"/>
                        </a:rPr>
                        <a:t>Cloud Migration</a:t>
                      </a:r>
                      <a:endParaRPr lang="en-BE" sz="1400" b="0" i="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772129415"/>
                  </a:ext>
                </a:extLst>
              </a:tr>
            </a:tbl>
          </a:graphicData>
        </a:graphic>
      </p:graphicFrame>
      <p:grpSp>
        <p:nvGrpSpPr>
          <p:cNvPr id="3" name="Groep 2">
            <a:extLst>
              <a:ext uri="{FF2B5EF4-FFF2-40B4-BE49-F238E27FC236}">
                <a16:creationId xmlns:a16="http://schemas.microsoft.com/office/drawing/2014/main" id="{F98EE64C-F33C-C744-A0B4-FB26E094D259}"/>
              </a:ext>
            </a:extLst>
          </p:cNvPr>
          <p:cNvGrpSpPr/>
          <p:nvPr/>
        </p:nvGrpSpPr>
        <p:grpSpPr>
          <a:xfrm>
            <a:off x="465136" y="5560277"/>
            <a:ext cx="10238377" cy="1055526"/>
            <a:chOff x="226423" y="5310408"/>
            <a:chExt cx="11523356" cy="1188001"/>
          </a:xfrm>
        </p:grpSpPr>
        <p:pic>
          <p:nvPicPr>
            <p:cNvPr id="6" name="Picture 18" descr="Additiv logo">
              <a:extLst>
                <a:ext uri="{FF2B5EF4-FFF2-40B4-BE49-F238E27FC236}">
                  <a16:creationId xmlns:a16="http://schemas.microsoft.com/office/drawing/2014/main" id="{7B60FE55-BC28-614B-97BE-E0BCB30639EA}"/>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945612" y="5374062"/>
              <a:ext cx="1103675" cy="11036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dacadoo logo">
              <a:extLst>
                <a:ext uri="{FF2B5EF4-FFF2-40B4-BE49-F238E27FC236}">
                  <a16:creationId xmlns:a16="http://schemas.microsoft.com/office/drawing/2014/main" id="{B5E81521-72D6-6249-A9D7-09EE5DE719E8}"/>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409710" y="5526888"/>
              <a:ext cx="965985" cy="9659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SISAG logo">
              <a:extLst>
                <a:ext uri="{FF2B5EF4-FFF2-40B4-BE49-F238E27FC236}">
                  <a16:creationId xmlns:a16="http://schemas.microsoft.com/office/drawing/2014/main" id="{133BBA84-92A7-0546-9CD1-AA07EB5153BC}"/>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8147126" y="5489573"/>
              <a:ext cx="988164" cy="9881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MSO Chrono logo">
              <a:extLst>
                <a:ext uri="{FF2B5EF4-FFF2-40B4-BE49-F238E27FC236}">
                  <a16:creationId xmlns:a16="http://schemas.microsoft.com/office/drawing/2014/main" id="{2578B351-766C-794C-899B-5E509218819E}"/>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9214486" y="5310408"/>
              <a:ext cx="1182465" cy="11824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MG Investment Solutions AG logo">
              <a:extLst>
                <a:ext uri="{FF2B5EF4-FFF2-40B4-BE49-F238E27FC236}">
                  <a16:creationId xmlns:a16="http://schemas.microsoft.com/office/drawing/2014/main" id="{A3C5E743-9B25-2341-B5D5-FA215B136575}"/>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0592628" y="5323064"/>
              <a:ext cx="1157151" cy="11571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Swiss E-Mobility Group (Schweiz) AG logo">
              <a:extLst>
                <a:ext uri="{FF2B5EF4-FFF2-40B4-BE49-F238E27FC236}">
                  <a16:creationId xmlns:a16="http://schemas.microsoft.com/office/drawing/2014/main" id="{9222DD90-588F-F542-BAAD-42488FA78637}"/>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226423" y="5343343"/>
              <a:ext cx="1149531" cy="11495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asale logo">
              <a:extLst>
                <a:ext uri="{FF2B5EF4-FFF2-40B4-BE49-F238E27FC236}">
                  <a16:creationId xmlns:a16="http://schemas.microsoft.com/office/drawing/2014/main" id="{0CBE1241-0CA8-514F-B5F7-67BAFCD4AAE3}"/>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2664823" y="5310408"/>
              <a:ext cx="1182467" cy="118246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Thermoplan AG logo">
              <a:extLst>
                <a:ext uri="{FF2B5EF4-FFF2-40B4-BE49-F238E27FC236}">
                  <a16:creationId xmlns:a16="http://schemas.microsoft.com/office/drawing/2014/main" id="{C8D46DDC-9F04-9A45-826C-240C3459A66E}"/>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4136027" y="5389200"/>
              <a:ext cx="1554472" cy="11036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TAG Aviation logo">
              <a:extLst>
                <a:ext uri="{FF2B5EF4-FFF2-40B4-BE49-F238E27FC236}">
                  <a16:creationId xmlns:a16="http://schemas.microsoft.com/office/drawing/2014/main" id="{A8F59FFD-94F4-4F49-863F-BB3D80F09DDD}"/>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5754551" y="5495109"/>
              <a:ext cx="1003300" cy="10033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7000097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E49F2-1CBC-F64A-95DF-7B7EBF417BA2}"/>
              </a:ext>
            </a:extLst>
          </p:cNvPr>
          <p:cNvSpPr>
            <a:spLocks noGrp="1"/>
          </p:cNvSpPr>
          <p:nvPr>
            <p:ph type="title"/>
          </p:nvPr>
        </p:nvSpPr>
        <p:spPr>
          <a:xfrm>
            <a:off x="465138" y="632779"/>
            <a:ext cx="11533187" cy="410369"/>
          </a:xfrm>
        </p:spPr>
        <p:txBody>
          <a:bodyPr/>
          <a:lstStyle/>
          <a:p>
            <a:r>
              <a:rPr lang="en-US"/>
              <a:t>Microsoft runs on trust</a:t>
            </a:r>
          </a:p>
        </p:txBody>
      </p:sp>
      <p:sp>
        <p:nvSpPr>
          <p:cNvPr id="3" name="Text Placeholder 2">
            <a:extLst>
              <a:ext uri="{FF2B5EF4-FFF2-40B4-BE49-F238E27FC236}">
                <a16:creationId xmlns:a16="http://schemas.microsoft.com/office/drawing/2014/main" id="{12CCCDDC-8349-CD44-B59B-02EB993247A0}"/>
              </a:ext>
            </a:extLst>
          </p:cNvPr>
          <p:cNvSpPr>
            <a:spLocks noGrp="1"/>
          </p:cNvSpPr>
          <p:nvPr>
            <p:ph type="body" sz="quarter" idx="10"/>
          </p:nvPr>
        </p:nvSpPr>
        <p:spPr>
          <a:xfrm>
            <a:off x="465138" y="1960860"/>
            <a:ext cx="9572625" cy="61555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We strive to earn the trust of our customers, employees, partners, and communities by committing to privacy, security, the responsible use of AI, and transparency.</a:t>
            </a:r>
            <a:endParaRPr kumimoji="0" lang="en-US" sz="2000" b="0" i="0" u="none" strike="noStrike" kern="1200" cap="none" spc="0" normalizeH="0" baseline="0" noProof="0">
              <a:ln>
                <a:noFill/>
              </a:ln>
              <a:solidFill>
                <a:srgbClr val="000000"/>
              </a:solidFill>
              <a:effectLst/>
              <a:uLnTx/>
              <a:uFillTx/>
              <a:latin typeface="Segoe UI"/>
              <a:ea typeface="+mn-ea"/>
              <a:cs typeface="+mn-cs"/>
            </a:endParaRPr>
          </a:p>
        </p:txBody>
      </p:sp>
      <p:sp>
        <p:nvSpPr>
          <p:cNvPr id="4" name="Text Placeholder 3">
            <a:extLst>
              <a:ext uri="{FF2B5EF4-FFF2-40B4-BE49-F238E27FC236}">
                <a16:creationId xmlns:a16="http://schemas.microsoft.com/office/drawing/2014/main" id="{E7A904B7-D141-7246-8393-37D4B811692D}"/>
              </a:ext>
            </a:extLst>
          </p:cNvPr>
          <p:cNvSpPr>
            <a:spLocks noGrp="1"/>
          </p:cNvSpPr>
          <p:nvPr>
            <p:ph type="body" sz="quarter" idx="11"/>
          </p:nvPr>
        </p:nvSpPr>
        <p:spPr>
          <a:xfrm>
            <a:off x="465138" y="3410364"/>
            <a:ext cx="1609295" cy="220510"/>
          </a:xfrm>
        </p:spPr>
        <p:txBody>
          <a:bodyPr/>
          <a:lstStyle/>
          <a:p>
            <a:r>
              <a:rPr kumimoji="0" lang="en-US" sz="1400" b="0" i="0" u="none" strike="noStrike" kern="1200" cap="none" spc="0" normalizeH="0" baseline="0" noProof="0">
                <a:ln>
                  <a:noFill/>
                </a:ln>
                <a:solidFill>
                  <a:srgbClr val="0078D4"/>
                </a:solidFill>
                <a:effectLst/>
                <a:uLnTx/>
                <a:uFillTx/>
                <a:latin typeface="Segoe UI Semibold"/>
                <a:ea typeface="+mn-ea"/>
                <a:cs typeface="+mn-cs"/>
              </a:rPr>
              <a:t>Security</a:t>
            </a:r>
            <a:endParaRPr lang="en-US"/>
          </a:p>
        </p:txBody>
      </p:sp>
      <p:sp>
        <p:nvSpPr>
          <p:cNvPr id="6" name="Text Placeholder 5">
            <a:extLst>
              <a:ext uri="{FF2B5EF4-FFF2-40B4-BE49-F238E27FC236}">
                <a16:creationId xmlns:a16="http://schemas.microsoft.com/office/drawing/2014/main" id="{E6F89239-DF2C-5901-C52C-BA681676E622}"/>
              </a:ext>
            </a:extLst>
          </p:cNvPr>
          <p:cNvSpPr>
            <a:spLocks noGrp="1"/>
          </p:cNvSpPr>
          <p:nvPr>
            <p:ph type="body" sz="quarter" idx="19"/>
          </p:nvPr>
        </p:nvSpPr>
        <p:spPr>
          <a:xfrm>
            <a:off x="465138" y="3755795"/>
            <a:ext cx="2636139" cy="2585323"/>
          </a:xfrm>
        </p:spPr>
        <p:txBody>
          <a:bodyPr/>
          <a:lstStyle/>
          <a:p>
            <a:pPr marL="0" indent="0" defTabSz="914400">
              <a:lnSpc>
                <a:spcPct val="100000"/>
              </a:lnSpc>
              <a:buSzTx/>
              <a:buNone/>
              <a:defRPr/>
            </a:pP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We invest over $1 billion in security R&amp;D and 3,500 cyber </a:t>
            </a:r>
            <a:b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security experts. </a:t>
            </a:r>
          </a:p>
          <a:p>
            <a:pPr marL="0" indent="0" defTabSz="914400">
              <a:lnSpc>
                <a:spcPct val="100000"/>
              </a:lnSpc>
              <a:buSzTx/>
              <a:buNone/>
              <a:defRPr/>
            </a:pPr>
            <a:endPar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indent="0" defTabSz="914400">
              <a:lnSpc>
                <a:spcPct val="100000"/>
              </a:lnSpc>
              <a:buSzTx/>
              <a:buNone/>
              <a:defRPr/>
            </a:pP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Datacenters have extensive layers of protection: access approval at the facility’s perimeter, at the building’s perimeter, inside the building, and on the </a:t>
            </a:r>
            <a:r>
              <a:rPr kumimoji="0" lang="en-GB" sz="1200" b="0" i="0" u="none" strike="noStrike" kern="1200" cap="none" spc="0" normalizeH="0" baseline="0" noProof="0" err="1">
                <a:ln>
                  <a:noFill/>
                </a:ln>
                <a:solidFill>
                  <a:srgbClr val="000000"/>
                </a:solidFill>
                <a:effectLst/>
                <a:uLnTx/>
                <a:uFillTx/>
                <a:latin typeface="Segoe UI" panose="020B0502040204020203" pitchFamily="34" charset="0"/>
                <a:ea typeface="+mn-ea"/>
                <a:cs typeface="+mn-cs"/>
              </a:rPr>
              <a:t>datacenter</a:t>
            </a: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 floor.</a:t>
            </a:r>
          </a:p>
          <a:p>
            <a:pPr marL="0" indent="0" defTabSz="914400">
              <a:lnSpc>
                <a:spcPct val="100000"/>
              </a:lnSpc>
              <a:buSzTx/>
              <a:buNone/>
              <a:defRPr/>
            </a:pPr>
            <a:endPar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indent="0" defTabSz="914400">
              <a:lnSpc>
                <a:spcPct val="100000"/>
              </a:lnSpc>
              <a:buSzTx/>
              <a:buNone/>
              <a:defRPr/>
            </a:pP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Every day, Microsoft </a:t>
            </a:r>
            <a:r>
              <a:rPr kumimoji="0" lang="en-GB" sz="1200" b="0" i="0" u="none" strike="noStrike" kern="1200" cap="none" spc="0" normalizeH="0" baseline="0" noProof="0" err="1">
                <a:ln>
                  <a:noFill/>
                </a:ln>
                <a:solidFill>
                  <a:srgbClr val="000000"/>
                </a:solidFill>
                <a:effectLst/>
                <a:uLnTx/>
                <a:uFillTx/>
                <a:latin typeface="Segoe UI" panose="020B0502040204020203" pitchFamily="34" charset="0"/>
                <a:ea typeface="+mn-ea"/>
                <a:cs typeface="+mn-cs"/>
              </a:rPr>
              <a:t>analyzes</a:t>
            </a: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 over </a:t>
            </a:r>
            <a:b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6.5 trillion signals in order to </a:t>
            </a:r>
            <a:b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identify emerging threats and </a:t>
            </a:r>
            <a:b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GB"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protect customers.</a:t>
            </a:r>
          </a:p>
        </p:txBody>
      </p:sp>
      <p:sp>
        <p:nvSpPr>
          <p:cNvPr id="21" name="Text Placeholder 3">
            <a:extLst>
              <a:ext uri="{FF2B5EF4-FFF2-40B4-BE49-F238E27FC236}">
                <a16:creationId xmlns:a16="http://schemas.microsoft.com/office/drawing/2014/main" id="{8C327E3F-79E1-81FF-A84D-8A16DDD67BD5}"/>
              </a:ext>
            </a:extLst>
          </p:cNvPr>
          <p:cNvSpPr txBox="1">
            <a:spLocks/>
          </p:cNvSpPr>
          <p:nvPr/>
        </p:nvSpPr>
        <p:spPr>
          <a:xfrm>
            <a:off x="3327492" y="3410364"/>
            <a:ext cx="1609295" cy="220510"/>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rgbClr val="0078D4"/>
                </a:solidFill>
                <a:latin typeface="Segoe UI Semibold"/>
              </a:rPr>
              <a:t>Privacy</a:t>
            </a:r>
          </a:p>
        </p:txBody>
      </p:sp>
      <p:sp>
        <p:nvSpPr>
          <p:cNvPr id="25" name="Text Placeholder 5">
            <a:extLst>
              <a:ext uri="{FF2B5EF4-FFF2-40B4-BE49-F238E27FC236}">
                <a16:creationId xmlns:a16="http://schemas.microsoft.com/office/drawing/2014/main" id="{A421F417-3C59-BE6E-3A46-EB0C212ABE1C}"/>
              </a:ext>
            </a:extLst>
          </p:cNvPr>
          <p:cNvSpPr txBox="1">
            <a:spLocks/>
          </p:cNvSpPr>
          <p:nvPr/>
        </p:nvSpPr>
        <p:spPr>
          <a:xfrm>
            <a:off x="3327492" y="3755795"/>
            <a:ext cx="2438607" cy="2215991"/>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lnSpc>
                <a:spcPct val="100000"/>
              </a:lnSpc>
              <a:buSzTx/>
              <a:buFont typeface="Arial" panose="020B0604020202020204" pitchFamily="34" charset="0"/>
              <a:buNone/>
              <a:defRPr/>
            </a:pPr>
            <a:r>
              <a:rPr lang="en-GB" sz="1200">
                <a:latin typeface="Segoe UI" panose="020B0502040204020203" pitchFamily="34" charset="0"/>
              </a:rPr>
              <a:t>Your data, powering your experiences, is controlled by you. </a:t>
            </a:r>
          </a:p>
          <a:p>
            <a:pPr marL="0" indent="0" defTabSz="914400">
              <a:lnSpc>
                <a:spcPct val="100000"/>
              </a:lnSpc>
              <a:buSzTx/>
              <a:buFont typeface="Arial" panose="020B0604020202020204" pitchFamily="34" charset="0"/>
              <a:buNone/>
              <a:defRPr/>
            </a:pPr>
            <a:endParaRPr lang="en-GB" sz="1200">
              <a:latin typeface="Segoe UI" panose="020B0502040204020203" pitchFamily="34" charset="0"/>
            </a:endParaRPr>
          </a:p>
          <a:p>
            <a:pPr marL="0" indent="0" defTabSz="914400">
              <a:lnSpc>
                <a:spcPct val="100000"/>
              </a:lnSpc>
              <a:buSzTx/>
              <a:buFont typeface="Arial" panose="020B0604020202020204" pitchFamily="34" charset="0"/>
              <a:buNone/>
              <a:defRPr/>
            </a:pPr>
            <a:r>
              <a:rPr lang="en-GB" sz="1200">
                <a:latin typeface="Segoe UI" panose="020B0502040204020203" pitchFamily="34" charset="0"/>
              </a:rPr>
              <a:t>Our core privacy principle is you own your data; we will never </a:t>
            </a:r>
            <a:br>
              <a:rPr lang="en-GB" sz="1200">
                <a:latin typeface="Segoe UI" panose="020B0502040204020203" pitchFamily="34" charset="0"/>
              </a:rPr>
            </a:br>
            <a:r>
              <a:rPr lang="en-GB" sz="1200">
                <a:latin typeface="Segoe UI" panose="020B0502040204020203" pitchFamily="34" charset="0"/>
              </a:rPr>
              <a:t>use it for marketing or </a:t>
            </a:r>
            <a:br>
              <a:rPr lang="en-GB" sz="1200">
                <a:latin typeface="Segoe UI" panose="020B0502040204020203" pitchFamily="34" charset="0"/>
              </a:rPr>
            </a:br>
            <a:r>
              <a:rPr lang="en-GB" sz="1200">
                <a:latin typeface="Segoe UI" panose="020B0502040204020203" pitchFamily="34" charset="0"/>
              </a:rPr>
              <a:t>advertising purposes. </a:t>
            </a:r>
          </a:p>
          <a:p>
            <a:pPr marL="0" indent="0" defTabSz="914400">
              <a:lnSpc>
                <a:spcPct val="100000"/>
              </a:lnSpc>
              <a:buSzTx/>
              <a:buFont typeface="Arial" panose="020B0604020202020204" pitchFamily="34" charset="0"/>
              <a:buNone/>
              <a:defRPr/>
            </a:pPr>
            <a:endParaRPr lang="en-GB" sz="1200">
              <a:latin typeface="Segoe UI" panose="020B0502040204020203" pitchFamily="34" charset="0"/>
            </a:endParaRPr>
          </a:p>
          <a:p>
            <a:pPr marL="0" indent="0" defTabSz="914400">
              <a:lnSpc>
                <a:spcPct val="100000"/>
              </a:lnSpc>
              <a:buSzTx/>
              <a:buFont typeface="Arial" panose="020B0604020202020204" pitchFamily="34" charset="0"/>
              <a:buNone/>
              <a:defRPr/>
            </a:pPr>
            <a:r>
              <a:rPr lang="en-GB" sz="1200">
                <a:latin typeface="Segoe UI" panose="020B0502040204020203" pitchFamily="34" charset="0"/>
              </a:rPr>
              <a:t>Microsoft products comply with the General Data Protection Regulation, and we extend GDPR rights to consumer customers worldwide.</a:t>
            </a:r>
          </a:p>
        </p:txBody>
      </p:sp>
      <p:sp>
        <p:nvSpPr>
          <p:cNvPr id="27" name="Text Placeholder 3">
            <a:extLst>
              <a:ext uri="{FF2B5EF4-FFF2-40B4-BE49-F238E27FC236}">
                <a16:creationId xmlns:a16="http://schemas.microsoft.com/office/drawing/2014/main" id="{819602E4-236B-89CD-DEB6-346EDD38FA8F}"/>
              </a:ext>
            </a:extLst>
          </p:cNvPr>
          <p:cNvSpPr txBox="1">
            <a:spLocks/>
          </p:cNvSpPr>
          <p:nvPr/>
        </p:nvSpPr>
        <p:spPr>
          <a:xfrm>
            <a:off x="6189846" y="3410364"/>
            <a:ext cx="1917817" cy="213776"/>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solidFill>
                  <a:srgbClr val="0078D4"/>
                </a:solidFill>
                <a:latin typeface="Segoe UI Semibold"/>
              </a:rPr>
              <a:t>Compliance and ethics</a:t>
            </a:r>
          </a:p>
        </p:txBody>
      </p:sp>
      <p:sp>
        <p:nvSpPr>
          <p:cNvPr id="30" name="Text Placeholder 5">
            <a:extLst>
              <a:ext uri="{FF2B5EF4-FFF2-40B4-BE49-F238E27FC236}">
                <a16:creationId xmlns:a16="http://schemas.microsoft.com/office/drawing/2014/main" id="{97634792-D01B-8A65-AE7A-B0413D14C9F2}"/>
              </a:ext>
            </a:extLst>
          </p:cNvPr>
          <p:cNvSpPr txBox="1">
            <a:spLocks/>
          </p:cNvSpPr>
          <p:nvPr/>
        </p:nvSpPr>
        <p:spPr>
          <a:xfrm>
            <a:off x="6189847" y="3755795"/>
            <a:ext cx="2297938" cy="1477328"/>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lnSpc>
                <a:spcPct val="100000"/>
              </a:lnSpc>
              <a:buSzTx/>
              <a:buFont typeface="Arial" panose="020B0604020202020204" pitchFamily="34" charset="0"/>
              <a:buNone/>
              <a:defRPr/>
            </a:pPr>
            <a:r>
              <a:rPr lang="en-GB" sz="1200">
                <a:latin typeface="Segoe UI" panose="020B0502040204020203" pitchFamily="34" charset="0"/>
              </a:rPr>
              <a:t>Our compliance and ethics policies and programs include our Standards of Business Conduct, which applies to employees, executive officers, the Board of Directors, and Microsoft subsidiaries and controlled affiliates.</a:t>
            </a:r>
          </a:p>
        </p:txBody>
      </p:sp>
      <p:sp>
        <p:nvSpPr>
          <p:cNvPr id="32" name="Text Placeholder 3">
            <a:extLst>
              <a:ext uri="{FF2B5EF4-FFF2-40B4-BE49-F238E27FC236}">
                <a16:creationId xmlns:a16="http://schemas.microsoft.com/office/drawing/2014/main" id="{5EF2C15D-85B3-4BAA-7A51-D4B6EC0DEEF8}"/>
              </a:ext>
            </a:extLst>
          </p:cNvPr>
          <p:cNvSpPr txBox="1">
            <a:spLocks/>
          </p:cNvSpPr>
          <p:nvPr/>
        </p:nvSpPr>
        <p:spPr>
          <a:xfrm>
            <a:off x="9052200" y="3421312"/>
            <a:ext cx="1917817" cy="213776"/>
          </a:xfrm>
          <a:prstGeom prst="rect">
            <a:avLst/>
          </a:prstGeom>
        </p:spPr>
        <p:txBody>
          <a:bodyPr vert="horz" wrap="square" lIns="0" tIns="0" rIns="0" bIns="0" rtlCol="0">
            <a:spAutoFit/>
          </a:bodyPr>
          <a:lstStyle>
            <a:lvl1pPr marL="0" marR="0" indent="0" algn="l" defTabSz="932742" rtl="0" eaLnBrk="1" fontAlgn="auto" latinLnBrk="0" hangingPunct="1">
              <a:lnSpc>
                <a:spcPts val="1800"/>
              </a:lnSpc>
              <a:spcBef>
                <a:spcPts val="0"/>
              </a:spcBef>
              <a:spcAft>
                <a:spcPts val="600"/>
              </a:spcAft>
              <a:buClrTx/>
              <a:buSzPct val="90000"/>
              <a:buFont typeface="Wingdings" panose="05000000000000000000" pitchFamily="2" charset="2"/>
              <a:buNone/>
              <a:tabLst/>
              <a:defRPr sz="1400" b="0" kern="1200" spc="0" baseline="0">
                <a:solidFill>
                  <a:schemeClr val="tx2"/>
                </a:solidFill>
                <a:latin typeface="+mj-lt"/>
                <a:ea typeface="+mn-ea"/>
                <a:cs typeface="+mn-cs"/>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mn-ea"/>
                <a:cs typeface="+mn-cs"/>
              </a:rPr>
              <a:t>Transparency</a:t>
            </a:r>
          </a:p>
        </p:txBody>
      </p:sp>
      <p:sp>
        <p:nvSpPr>
          <p:cNvPr id="35" name="Text Placeholder 5">
            <a:extLst>
              <a:ext uri="{FF2B5EF4-FFF2-40B4-BE49-F238E27FC236}">
                <a16:creationId xmlns:a16="http://schemas.microsoft.com/office/drawing/2014/main" id="{430EBC14-1E5C-5A45-9599-D2DC6F5CA50A}"/>
              </a:ext>
            </a:extLst>
          </p:cNvPr>
          <p:cNvSpPr txBox="1">
            <a:spLocks/>
          </p:cNvSpPr>
          <p:nvPr/>
        </p:nvSpPr>
        <p:spPr>
          <a:xfrm>
            <a:off x="9052200" y="3766743"/>
            <a:ext cx="2636139" cy="1107996"/>
          </a:xfrm>
          <a:prstGeom prst="rect">
            <a:avLst/>
          </a:prstGeom>
        </p:spPr>
        <p:txBody>
          <a:bodyPr vert="horz" wrap="square" lIns="0" tIns="0" rIns="0" bIns="0" rtlCol="0">
            <a:spAutoFit/>
          </a:bodyPr>
          <a:lstStyle>
            <a:lvl1pPr marL="285750" marR="0" indent="-285750" algn="l" defTabSz="932742" rtl="0" eaLnBrk="1" fontAlgn="auto" latinLnBrk="0" hangingPunct="1">
              <a:lnSpc>
                <a:spcPts val="1800"/>
              </a:lnSpc>
              <a:spcBef>
                <a:spcPts val="0"/>
              </a:spcBef>
              <a:spcAft>
                <a:spcPts val="0"/>
              </a:spcAft>
              <a:buClrTx/>
              <a:buSzPct val="90000"/>
              <a:buFont typeface="Arial" panose="020B0604020202020204" pitchFamily="34" charset="0"/>
              <a:buChar char="•"/>
              <a:tabLst/>
              <a:defRPr sz="1400" b="0" i="0" kern="1200" spc="0" baseline="0">
                <a:solidFill>
                  <a:srgbClr val="000000"/>
                </a:solidFill>
                <a:latin typeface="+mn-lt"/>
                <a:ea typeface="+mn-ea"/>
                <a:cs typeface="+mn-cs"/>
              </a:defRPr>
            </a:lvl1pPr>
            <a:lvl2pPr marL="0" marR="0" indent="0" algn="l" defTabSz="932742" rtl="0" eaLnBrk="1" fontAlgn="auto" latinLnBrk="0" hangingPunct="1">
              <a:lnSpc>
                <a:spcPts val="1800"/>
              </a:lnSpc>
              <a:spcBef>
                <a:spcPts val="0"/>
              </a:spcBef>
              <a:spcAft>
                <a:spcPts val="0"/>
              </a:spcAft>
              <a:buClrTx/>
              <a:buSzPct val="90000"/>
              <a:buFontTx/>
              <a:buNone/>
              <a:tabLst/>
              <a:defRPr sz="14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Detailed information on how we run our business can be found in our Reports Hub, which provides a consolidated view of key reports </a:t>
            </a:r>
            <a:b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and resources on our programs </a:t>
            </a:r>
            <a:b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and progress.</a:t>
            </a:r>
          </a:p>
        </p:txBody>
      </p:sp>
      <p:pic>
        <p:nvPicPr>
          <p:cNvPr id="39" name="Graphic 38">
            <a:extLst>
              <a:ext uri="{FF2B5EF4-FFF2-40B4-BE49-F238E27FC236}">
                <a16:creationId xmlns:a16="http://schemas.microsoft.com/office/drawing/2014/main" id="{7398CB8C-1D85-AE03-9D68-2EC01DFE166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137406" y="2837463"/>
            <a:ext cx="507073" cy="507073"/>
          </a:xfrm>
          <a:prstGeom prst="rect">
            <a:avLst/>
          </a:prstGeom>
        </p:spPr>
      </p:pic>
      <p:pic>
        <p:nvPicPr>
          <p:cNvPr id="42" name="Graphic 41" descr="lock">
            <a:extLst>
              <a:ext uri="{FF2B5EF4-FFF2-40B4-BE49-F238E27FC236}">
                <a16:creationId xmlns:a16="http://schemas.microsoft.com/office/drawing/2014/main" id="{C725031B-FC11-282A-E503-C96639A2C3E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42882" y="2894199"/>
            <a:ext cx="402192" cy="402192"/>
          </a:xfrm>
          <a:prstGeom prst="rect">
            <a:avLst/>
          </a:prstGeom>
        </p:spPr>
      </p:pic>
      <p:pic>
        <p:nvPicPr>
          <p:cNvPr id="47" name="Graphic 46">
            <a:extLst>
              <a:ext uri="{FF2B5EF4-FFF2-40B4-BE49-F238E27FC236}">
                <a16:creationId xmlns:a16="http://schemas.microsoft.com/office/drawing/2014/main" id="{848D11B6-541A-90A2-749A-CDA62BCF661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313516" y="2984304"/>
            <a:ext cx="508172" cy="301139"/>
          </a:xfrm>
          <a:prstGeom prst="rect">
            <a:avLst/>
          </a:prstGeom>
        </p:spPr>
      </p:pic>
      <p:pic>
        <p:nvPicPr>
          <p:cNvPr id="50" name="Graphic 49">
            <a:extLst>
              <a:ext uri="{FF2B5EF4-FFF2-40B4-BE49-F238E27FC236}">
                <a16:creationId xmlns:a16="http://schemas.microsoft.com/office/drawing/2014/main" id="{96A328F0-C09D-2970-A8F4-00E5631F02E7}"/>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052199" y="2932792"/>
            <a:ext cx="402194" cy="402194"/>
          </a:xfrm>
          <a:prstGeom prst="rect">
            <a:avLst/>
          </a:prstGeom>
        </p:spPr>
      </p:pic>
    </p:spTree>
    <p:extLst>
      <p:ext uri="{BB962C8B-B14F-4D97-AF65-F5344CB8AC3E}">
        <p14:creationId xmlns:p14="http://schemas.microsoft.com/office/powerpoint/2010/main" val="1340612111"/>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509F8C4-80EA-E5F1-C081-1FFA947149BE}"/>
              </a:ext>
            </a:extLst>
          </p:cNvPr>
          <p:cNvPicPr>
            <a:picLocks noGrp="1" noChangeAspect="1"/>
          </p:cNvPicPr>
          <p:nvPr>
            <p:ph type="pic" sz="quarter" idx="15"/>
          </p:nvPr>
        </p:nvPicPr>
        <p:blipFill rotWithShape="1">
          <a:blip r:embed="rId2" cstate="email">
            <a:extLst>
              <a:ext uri="{28A0092B-C50C-407E-A947-70E740481C1C}">
                <a14:useLocalDpi xmlns:a14="http://schemas.microsoft.com/office/drawing/2010/main"/>
              </a:ext>
            </a:extLst>
          </a:blip>
          <a:srcRect/>
          <a:stretch/>
        </p:blipFill>
        <p:spPr>
          <a:xfrm>
            <a:off x="6343650" y="0"/>
            <a:ext cx="6092825" cy="6994525"/>
          </a:xfrm>
        </p:spPr>
      </p:pic>
      <p:sp>
        <p:nvSpPr>
          <p:cNvPr id="5" name="Titel 4">
            <a:extLst>
              <a:ext uri="{FF2B5EF4-FFF2-40B4-BE49-F238E27FC236}">
                <a16:creationId xmlns:a16="http://schemas.microsoft.com/office/drawing/2014/main" id="{B9271EE0-9A7E-4A44-89B7-DD2B21CF2E1E}"/>
              </a:ext>
            </a:extLst>
          </p:cNvPr>
          <p:cNvSpPr>
            <a:spLocks noGrp="1"/>
          </p:cNvSpPr>
          <p:nvPr>
            <p:ph type="title"/>
          </p:nvPr>
        </p:nvSpPr>
        <p:spPr>
          <a:xfrm>
            <a:off x="465138" y="2391778"/>
            <a:ext cx="5653087" cy="410369"/>
          </a:xfrm>
        </p:spPr>
        <p:txBody>
          <a:bodyPr/>
          <a:lstStyle/>
          <a:p>
            <a:r>
              <a:rPr lang="en-GB"/>
              <a:t>Next steps</a:t>
            </a:r>
          </a:p>
        </p:txBody>
      </p:sp>
      <p:sp>
        <p:nvSpPr>
          <p:cNvPr id="7" name="Tijdelijke aanduiding voor tekst 6">
            <a:extLst>
              <a:ext uri="{FF2B5EF4-FFF2-40B4-BE49-F238E27FC236}">
                <a16:creationId xmlns:a16="http://schemas.microsoft.com/office/drawing/2014/main" id="{7F95588B-0518-904A-837E-9D73ED9ACA4A}"/>
              </a:ext>
            </a:extLst>
          </p:cNvPr>
          <p:cNvSpPr>
            <a:spLocks noGrp="1"/>
          </p:cNvSpPr>
          <p:nvPr>
            <p:ph type="body" sz="quarter" idx="14"/>
          </p:nvPr>
        </p:nvSpPr>
        <p:spPr>
          <a:xfrm>
            <a:off x="465138" y="3719859"/>
            <a:ext cx="4919661" cy="573427"/>
          </a:xfrm>
        </p:spPr>
        <p:txBody>
          <a:bodyPr/>
          <a:lstStyle/>
          <a:p>
            <a:pPr marL="342900" indent="-342900">
              <a:buClr>
                <a:schemeClr val="tx2"/>
              </a:buClr>
              <a:buFont typeface="Arial" panose="020B0604020202020204" pitchFamily="34" charset="0"/>
              <a:buChar char="•"/>
            </a:pPr>
            <a:r>
              <a:rPr lang="en-GB" sz="1200"/>
              <a:t>Identify what the cloud can bring to you</a:t>
            </a:r>
          </a:p>
          <a:p>
            <a:pPr marL="342900" indent="-342900">
              <a:buClr>
                <a:schemeClr val="tx2"/>
              </a:buClr>
              <a:buFont typeface="Arial" panose="020B0604020202020204" pitchFamily="34" charset="0"/>
              <a:buChar char="•"/>
            </a:pPr>
            <a:r>
              <a:rPr lang="en-GB" sz="1200"/>
              <a:t>Leverage Solution Assessments</a:t>
            </a:r>
          </a:p>
        </p:txBody>
      </p:sp>
    </p:spTree>
    <p:extLst>
      <p:ext uri="{BB962C8B-B14F-4D97-AF65-F5344CB8AC3E}">
        <p14:creationId xmlns:p14="http://schemas.microsoft.com/office/powerpoint/2010/main" val="1397229923"/>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849D7F-E874-F36C-B5B2-0F091FBE3B7B}"/>
              </a:ext>
            </a:extLst>
          </p:cNvPr>
          <p:cNvSpPr/>
          <p:nvPr/>
        </p:nvSpPr>
        <p:spPr bwMode="auto">
          <a:xfrm>
            <a:off x="0" y="0"/>
            <a:ext cx="12436476" cy="699452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NL"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Placeholder 3">
            <a:extLst>
              <a:ext uri="{FF2B5EF4-FFF2-40B4-BE49-F238E27FC236}">
                <a16:creationId xmlns:a16="http://schemas.microsoft.com/office/drawing/2014/main" id="{80819539-076E-B9A5-31D5-E5BFA81ECF1D}"/>
              </a:ext>
            </a:extLst>
          </p:cNvPr>
          <p:cNvPicPr>
            <a:picLocks noGrp="1" noChangeAspect="1"/>
          </p:cNvPicPr>
          <p:nvPr>
            <p:ph type="pic" sz="quarter" idx="15"/>
          </p:nvPr>
        </p:nvPicPr>
        <p:blipFill rotWithShape="1">
          <a:blip r:embed="rId3" cstate="email">
            <a:extLst>
              <a:ext uri="{28A0092B-C50C-407E-A947-70E740481C1C}">
                <a14:useLocalDpi xmlns:a14="http://schemas.microsoft.com/office/drawing/2010/main"/>
              </a:ext>
            </a:extLst>
          </a:blip>
          <a:srcRect/>
          <a:stretch/>
        </p:blipFill>
        <p:spPr>
          <a:xfrm>
            <a:off x="0" y="0"/>
            <a:ext cx="6081712" cy="6994524"/>
          </a:xfrm>
        </p:spPr>
      </p:pic>
      <p:sp>
        <p:nvSpPr>
          <p:cNvPr id="5" name="Titel 4">
            <a:extLst>
              <a:ext uri="{FF2B5EF4-FFF2-40B4-BE49-F238E27FC236}">
                <a16:creationId xmlns:a16="http://schemas.microsoft.com/office/drawing/2014/main" id="{B9271EE0-9A7E-4A44-89B7-DD2B21CF2E1E}"/>
              </a:ext>
            </a:extLst>
          </p:cNvPr>
          <p:cNvSpPr>
            <a:spLocks noGrp="1"/>
          </p:cNvSpPr>
          <p:nvPr>
            <p:ph type="title"/>
          </p:nvPr>
        </p:nvSpPr>
        <p:spPr>
          <a:xfrm>
            <a:off x="6354764" y="2391778"/>
            <a:ext cx="5653087" cy="410369"/>
          </a:xfrm>
        </p:spPr>
        <p:txBody>
          <a:bodyPr/>
          <a:lstStyle/>
          <a:p>
            <a:r>
              <a:rPr lang="en-GB"/>
              <a:t>What is a Solution Assessment?</a:t>
            </a:r>
          </a:p>
        </p:txBody>
      </p:sp>
      <p:sp>
        <p:nvSpPr>
          <p:cNvPr id="7" name="Tijdelijke aanduiding voor tekst 6">
            <a:extLst>
              <a:ext uri="{FF2B5EF4-FFF2-40B4-BE49-F238E27FC236}">
                <a16:creationId xmlns:a16="http://schemas.microsoft.com/office/drawing/2014/main" id="{7F95588B-0518-904A-837E-9D73ED9ACA4A}"/>
              </a:ext>
            </a:extLst>
          </p:cNvPr>
          <p:cNvSpPr>
            <a:spLocks noGrp="1"/>
          </p:cNvSpPr>
          <p:nvPr>
            <p:ph type="body" sz="quarter" idx="14"/>
          </p:nvPr>
        </p:nvSpPr>
        <p:spPr>
          <a:xfrm>
            <a:off x="6354764" y="3014864"/>
            <a:ext cx="4919661" cy="2154436"/>
          </a:xfrm>
        </p:spPr>
        <p:txBody>
          <a:bodyPr vert="horz" wrap="square" lIns="0" tIns="0" rIns="0" bIns="0" rtlCol="0" anchor="t">
            <a:spAutoFit/>
          </a:bodyPr>
          <a:lstStyle/>
          <a:p>
            <a:pPr algn="just">
              <a:lnSpc>
                <a:spcPct val="100000"/>
              </a:lnSpc>
            </a:pPr>
            <a:r>
              <a:rPr lang="en-US" sz="1400">
                <a:latin typeface="Segoe UI" panose="020B0502040204020203" pitchFamily="34" charset="0"/>
                <a:cs typeface="Segoe UI" panose="020B0502040204020203" pitchFamily="34" charset="0"/>
              </a:rPr>
              <a:t>We provide customers with an in depth understanding of the </a:t>
            </a:r>
            <a:r>
              <a:rPr lang="en-US" sz="1400" b="1">
                <a:latin typeface="Segoe UI" panose="020B0502040204020203" pitchFamily="34" charset="0"/>
                <a:cs typeface="Segoe UI" panose="020B0502040204020203" pitchFamily="34" charset="0"/>
              </a:rPr>
              <a:t>opportunities</a:t>
            </a:r>
            <a:r>
              <a:rPr lang="en-US" sz="1400">
                <a:latin typeface="Segoe UI" panose="020B0502040204020203" pitchFamily="34" charset="0"/>
                <a:cs typeface="Segoe UI" panose="020B0502040204020203" pitchFamily="34" charset="0"/>
              </a:rPr>
              <a:t> available in their environments to improve </a:t>
            </a:r>
            <a:r>
              <a:rPr lang="en-US" sz="1400" b="1">
                <a:latin typeface="Segoe UI" panose="020B0502040204020203" pitchFamily="34" charset="0"/>
                <a:cs typeface="Segoe UI" panose="020B0502040204020203" pitchFamily="34" charset="0"/>
              </a:rPr>
              <a:t>productivity</a:t>
            </a:r>
            <a:r>
              <a:rPr lang="en-US" sz="1400">
                <a:latin typeface="Segoe UI" panose="020B0502040204020203" pitchFamily="34" charset="0"/>
                <a:cs typeface="Segoe UI" panose="020B0502040204020203" pitchFamily="34" charset="0"/>
              </a:rPr>
              <a:t>, </a:t>
            </a:r>
            <a:r>
              <a:rPr lang="en-US" sz="1400" b="1">
                <a:latin typeface="Segoe UI" panose="020B0502040204020203" pitchFamily="34" charset="0"/>
                <a:cs typeface="Segoe UI" panose="020B0502040204020203" pitchFamily="34" charset="0"/>
              </a:rPr>
              <a:t>reduce cost</a:t>
            </a:r>
            <a:r>
              <a:rPr lang="en-US" sz="1400">
                <a:latin typeface="Segoe UI" panose="020B0502040204020203" pitchFamily="34" charset="0"/>
                <a:cs typeface="Segoe UI" panose="020B0502040204020203" pitchFamily="34" charset="0"/>
              </a:rPr>
              <a:t> and </a:t>
            </a:r>
            <a:r>
              <a:rPr lang="en-US" sz="1400" b="1">
                <a:latin typeface="Segoe UI" panose="020B0502040204020203" pitchFamily="34" charset="0"/>
                <a:cs typeface="Segoe UI" panose="020B0502040204020203" pitchFamily="34" charset="0"/>
              </a:rPr>
              <a:t>optimize</a:t>
            </a:r>
            <a:r>
              <a:rPr lang="en-US" sz="1400">
                <a:latin typeface="Segoe UI" panose="020B0502040204020203" pitchFamily="34" charset="0"/>
                <a:cs typeface="Segoe UI" panose="020B0502040204020203" pitchFamily="34" charset="0"/>
              </a:rPr>
              <a:t> investments.  </a:t>
            </a:r>
            <a:br>
              <a:rPr lang="en-US" sz="1400">
                <a:latin typeface="Segoe UI" panose="020B0502040204020203" pitchFamily="34" charset="0"/>
                <a:cs typeface="Segoe UI" panose="020B0502040204020203" pitchFamily="34" charset="0"/>
              </a:rPr>
            </a:br>
            <a:endParaRPr lang="en-US" sz="1400">
              <a:latin typeface="Segoe UI" panose="020B0502040204020203" pitchFamily="34" charset="0"/>
              <a:cs typeface="Segoe UI" panose="020B0502040204020203" pitchFamily="34" charset="0"/>
            </a:endParaRPr>
          </a:p>
          <a:p>
            <a:pPr algn="just">
              <a:lnSpc>
                <a:spcPct val="100000"/>
              </a:lnSpc>
            </a:pPr>
            <a:r>
              <a:rPr lang="en-US" sz="1400">
                <a:latin typeface="Segoe UI" panose="020B0502040204020203" pitchFamily="34" charset="0"/>
                <a:cs typeface="Segoe UI" panose="020B0502040204020203" pitchFamily="34" charset="0"/>
              </a:rPr>
              <a:t>Our assessments provide insights for </a:t>
            </a:r>
            <a:r>
              <a:rPr lang="en-US" sz="1400" b="1">
                <a:latin typeface="Segoe UI" panose="020B0502040204020203" pitchFamily="34" charset="0"/>
                <a:cs typeface="Segoe UI" panose="020B0502040204020203" pitchFamily="34" charset="0"/>
              </a:rPr>
              <a:t>data-driven recommendations</a:t>
            </a:r>
            <a:r>
              <a:rPr lang="en-US" sz="1400">
                <a:latin typeface="Segoe UI" panose="020B0502040204020203" pitchFamily="34" charset="0"/>
                <a:cs typeface="Segoe UI" panose="020B0502040204020203" pitchFamily="34" charset="0"/>
              </a:rPr>
              <a:t> to help customers determine actionable steps for </a:t>
            </a:r>
            <a:r>
              <a:rPr lang="en-US" sz="1400" b="1">
                <a:latin typeface="Segoe UI" panose="020B0502040204020203" pitchFamily="34" charset="0"/>
                <a:cs typeface="Segoe UI" panose="020B0502040204020203" pitchFamily="34" charset="0"/>
              </a:rPr>
              <a:t>digital transformations, cloud migrations and process improvement</a:t>
            </a:r>
            <a:r>
              <a:rPr lang="en-US" sz="1400">
                <a:latin typeface="Segoe UI" panose="020B0502040204020203" pitchFamily="34" charset="0"/>
                <a:cs typeface="Segoe UI" panose="020B0502040204020203" pitchFamily="34" charset="0"/>
              </a:rPr>
              <a:t>.</a:t>
            </a:r>
          </a:p>
          <a:p>
            <a:pPr algn="just">
              <a:lnSpc>
                <a:spcPct val="100000"/>
              </a:lnSpc>
            </a:pPr>
            <a:endParaRPr lang="es-MX" sz="240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45375229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81">
            <a:extLst>
              <a:ext uri="{FF2B5EF4-FFF2-40B4-BE49-F238E27FC236}">
                <a16:creationId xmlns:a16="http://schemas.microsoft.com/office/drawing/2014/main" id="{235A96F2-1487-67F3-042D-75E464011CC9}"/>
              </a:ext>
            </a:extLst>
          </p:cNvPr>
          <p:cNvSpPr/>
          <p:nvPr/>
        </p:nvSpPr>
        <p:spPr>
          <a:xfrm>
            <a:off x="6378186" y="1810776"/>
            <a:ext cx="3818176" cy="3670970"/>
          </a:xfrm>
          <a:custGeom>
            <a:avLst/>
            <a:gdLst>
              <a:gd name="connsiteX0" fmla="*/ 1909088 w 3818176"/>
              <a:gd name="connsiteY0" fmla="*/ 0 h 3670970"/>
              <a:gd name="connsiteX1" fmla="*/ 2293836 w 3818176"/>
              <a:gd name="connsiteY1" fmla="*/ 37291 h 3670970"/>
              <a:gd name="connsiteX2" fmla="*/ 2416158 w 3818176"/>
              <a:gd name="connsiteY2" fmla="*/ 67530 h 3670970"/>
              <a:gd name="connsiteX3" fmla="*/ 2434393 w 3818176"/>
              <a:gd name="connsiteY3" fmla="*/ 117555 h 3670970"/>
              <a:gd name="connsiteX4" fmla="*/ 3237189 w 3818176"/>
              <a:gd name="connsiteY4" fmla="*/ 651850 h 3670970"/>
              <a:gd name="connsiteX5" fmla="*/ 3326271 w 3818176"/>
              <a:gd name="connsiteY5" fmla="*/ 647333 h 3670970"/>
              <a:gd name="connsiteX6" fmla="*/ 3358132 w 3818176"/>
              <a:gd name="connsiteY6" fmla="*/ 642451 h 3670970"/>
              <a:gd name="connsiteX7" fmla="*/ 3382233 w 3818176"/>
              <a:gd name="connsiteY7" fmla="*/ 667946 h 3670970"/>
              <a:gd name="connsiteX8" fmla="*/ 3818176 w 3818176"/>
              <a:gd name="connsiteY8" fmla="*/ 1835485 h 3670970"/>
              <a:gd name="connsiteX9" fmla="*/ 3808320 w 3818176"/>
              <a:gd name="connsiteY9" fmla="*/ 2023153 h 3670970"/>
              <a:gd name="connsiteX10" fmla="*/ 3782203 w 3818176"/>
              <a:gd name="connsiteY10" fmla="*/ 2187676 h 3670970"/>
              <a:gd name="connsiteX11" fmla="*/ 3746301 w 3818176"/>
              <a:gd name="connsiteY11" fmla="*/ 2193178 h 3670970"/>
              <a:gd name="connsiteX12" fmla="*/ 3148155 w 3818176"/>
              <a:gd name="connsiteY12" fmla="*/ 2930067 h 3670970"/>
              <a:gd name="connsiteX13" fmla="*/ 3163374 w 3818176"/>
              <a:gd name="connsiteY13" fmla="*/ 3081655 h 3670970"/>
              <a:gd name="connsiteX14" fmla="*/ 3196304 w 3818176"/>
              <a:gd name="connsiteY14" fmla="*/ 3188169 h 3670970"/>
              <a:gd name="connsiteX15" fmla="*/ 3123445 w 3818176"/>
              <a:gd name="connsiteY15" fmla="*/ 3251834 h 3670970"/>
              <a:gd name="connsiteX16" fmla="*/ 1909088 w 3818176"/>
              <a:gd name="connsiteY16" fmla="*/ 3670970 h 3670970"/>
              <a:gd name="connsiteX17" fmla="*/ 1713895 w 3818176"/>
              <a:gd name="connsiteY17" fmla="*/ 3661494 h 3670970"/>
              <a:gd name="connsiteX18" fmla="*/ 1544677 w 3818176"/>
              <a:gd name="connsiteY18" fmla="*/ 3636663 h 3670970"/>
              <a:gd name="connsiteX19" fmla="*/ 1542598 w 3818176"/>
              <a:gd name="connsiteY19" fmla="*/ 3595322 h 3670970"/>
              <a:gd name="connsiteX20" fmla="*/ 700346 w 3818176"/>
              <a:gd name="connsiteY20" fmla="*/ 2832167 h 3670970"/>
              <a:gd name="connsiteX21" fmla="*/ 370802 w 3818176"/>
              <a:gd name="connsiteY21" fmla="*/ 2898970 h 3670970"/>
              <a:gd name="connsiteX22" fmla="*/ 359713 w 3818176"/>
              <a:gd name="connsiteY22" fmla="*/ 2905014 h 3670970"/>
              <a:gd name="connsiteX23" fmla="*/ 326042 w 3818176"/>
              <a:gd name="connsiteY23" fmla="*/ 2861722 h 3670970"/>
              <a:gd name="connsiteX24" fmla="*/ 0 w 3818176"/>
              <a:gd name="connsiteY24" fmla="*/ 1835485 h 3670970"/>
              <a:gd name="connsiteX25" fmla="*/ 38786 w 3818176"/>
              <a:gd name="connsiteY25" fmla="*/ 1465571 h 3670970"/>
              <a:gd name="connsiteX26" fmla="*/ 76744 w 3818176"/>
              <a:gd name="connsiteY26" fmla="*/ 1323640 h 3670970"/>
              <a:gd name="connsiteX27" fmla="*/ 202499 w 3818176"/>
              <a:gd name="connsiteY27" fmla="*/ 1284445 h 3670970"/>
              <a:gd name="connsiteX28" fmla="*/ 666868 w 3818176"/>
              <a:gd name="connsiteY28" fmla="*/ 581022 h 3670970"/>
              <a:gd name="connsiteX29" fmla="*/ 662943 w 3818176"/>
              <a:gd name="connsiteY29" fmla="*/ 502967 h 3670970"/>
              <a:gd name="connsiteX30" fmla="*/ 655422 w 3818176"/>
              <a:gd name="connsiteY30" fmla="*/ 453485 h 3670970"/>
              <a:gd name="connsiteX31" fmla="*/ 694731 w 3818176"/>
              <a:gd name="connsiteY31" fmla="*/ 419136 h 3670970"/>
              <a:gd name="connsiteX32" fmla="*/ 1909088 w 3818176"/>
              <a:gd name="connsiteY32" fmla="*/ 0 h 367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818176" h="3670970">
                <a:moveTo>
                  <a:pt x="1909088" y="0"/>
                </a:moveTo>
                <a:cubicBezTo>
                  <a:pt x="2040883" y="0"/>
                  <a:pt x="2169559" y="12840"/>
                  <a:pt x="2293836" y="37291"/>
                </a:cubicBezTo>
                <a:lnTo>
                  <a:pt x="2416158" y="67530"/>
                </a:lnTo>
                <a:lnTo>
                  <a:pt x="2434393" y="117555"/>
                </a:lnTo>
                <a:cubicBezTo>
                  <a:pt x="2566658" y="431538"/>
                  <a:pt x="2876299" y="651850"/>
                  <a:pt x="3237189" y="651850"/>
                </a:cubicBezTo>
                <a:cubicBezTo>
                  <a:pt x="3267263" y="651850"/>
                  <a:pt x="3296981" y="650320"/>
                  <a:pt x="3326271" y="647333"/>
                </a:cubicBezTo>
                <a:lnTo>
                  <a:pt x="3358132" y="642451"/>
                </a:lnTo>
                <a:lnTo>
                  <a:pt x="3382233" y="667946"/>
                </a:lnTo>
                <a:cubicBezTo>
                  <a:pt x="3654576" y="985226"/>
                  <a:pt x="3818176" y="1391987"/>
                  <a:pt x="3818176" y="1835485"/>
                </a:cubicBezTo>
                <a:cubicBezTo>
                  <a:pt x="3818176" y="1898842"/>
                  <a:pt x="3814837" y="1961449"/>
                  <a:pt x="3808320" y="2023153"/>
                </a:cubicBezTo>
                <a:lnTo>
                  <a:pt x="3782203" y="2187676"/>
                </a:lnTo>
                <a:lnTo>
                  <a:pt x="3746301" y="2193178"/>
                </a:lnTo>
                <a:cubicBezTo>
                  <a:pt x="3404939" y="2263315"/>
                  <a:pt x="3148155" y="2566581"/>
                  <a:pt x="3148155" y="2930067"/>
                </a:cubicBezTo>
                <a:cubicBezTo>
                  <a:pt x="3148155" y="2981994"/>
                  <a:pt x="3153395" y="3032691"/>
                  <a:pt x="3163374" y="3081655"/>
                </a:cubicBezTo>
                <a:lnTo>
                  <a:pt x="3196304" y="3188169"/>
                </a:lnTo>
                <a:lnTo>
                  <a:pt x="3123445" y="3251834"/>
                </a:lnTo>
                <a:cubicBezTo>
                  <a:pt x="2793442" y="3513677"/>
                  <a:pt x="2370371" y="3670970"/>
                  <a:pt x="1909088" y="3670970"/>
                </a:cubicBezTo>
                <a:cubicBezTo>
                  <a:pt x="1843191" y="3670970"/>
                  <a:pt x="1778073" y="3667760"/>
                  <a:pt x="1713895" y="3661494"/>
                </a:cubicBezTo>
                <a:lnTo>
                  <a:pt x="1544677" y="3636663"/>
                </a:lnTo>
                <a:lnTo>
                  <a:pt x="1542598" y="3595322"/>
                </a:lnTo>
                <a:cubicBezTo>
                  <a:pt x="1499243" y="3166669"/>
                  <a:pt x="1138700" y="2832167"/>
                  <a:pt x="700346" y="2832167"/>
                </a:cubicBezTo>
                <a:cubicBezTo>
                  <a:pt x="583452" y="2832167"/>
                  <a:pt x="472091" y="2855954"/>
                  <a:pt x="370802" y="2898970"/>
                </a:cubicBezTo>
                <a:lnTo>
                  <a:pt x="359713" y="2905014"/>
                </a:lnTo>
                <a:lnTo>
                  <a:pt x="326042" y="2861722"/>
                </a:lnTo>
                <a:cubicBezTo>
                  <a:pt x="120196" y="2568776"/>
                  <a:pt x="0" y="2215626"/>
                  <a:pt x="0" y="1835485"/>
                </a:cubicBezTo>
                <a:cubicBezTo>
                  <a:pt x="0" y="1708771"/>
                  <a:pt x="13355" y="1585056"/>
                  <a:pt x="38786" y="1465571"/>
                </a:cubicBezTo>
                <a:lnTo>
                  <a:pt x="76744" y="1323640"/>
                </a:lnTo>
                <a:lnTo>
                  <a:pt x="202499" y="1284445"/>
                </a:lnTo>
                <a:cubicBezTo>
                  <a:pt x="475389" y="1168552"/>
                  <a:pt x="666868" y="897239"/>
                  <a:pt x="666868" y="581022"/>
                </a:cubicBezTo>
                <a:cubicBezTo>
                  <a:pt x="666868" y="554670"/>
                  <a:pt x="665539" y="528631"/>
                  <a:pt x="662943" y="502967"/>
                </a:cubicBezTo>
                <a:lnTo>
                  <a:pt x="655422" y="453485"/>
                </a:lnTo>
                <a:lnTo>
                  <a:pt x="694731" y="419136"/>
                </a:lnTo>
                <a:cubicBezTo>
                  <a:pt x="1024734" y="157293"/>
                  <a:pt x="1447806" y="0"/>
                  <a:pt x="1909088" y="0"/>
                </a:cubicBezTo>
                <a:close/>
              </a:path>
            </a:pathLst>
          </a:cu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10" name="We provide organizations a deep understanding of the opportunities available to improve productivity, reduce costs and optimize their investments.">
            <a:extLst>
              <a:ext uri="{FF2B5EF4-FFF2-40B4-BE49-F238E27FC236}">
                <a16:creationId xmlns:a16="http://schemas.microsoft.com/office/drawing/2014/main" id="{6410E7F2-75A9-D749-BF1A-4107C13AE670}"/>
              </a:ext>
            </a:extLst>
          </p:cNvPr>
          <p:cNvSpPr txBox="1"/>
          <p:nvPr/>
        </p:nvSpPr>
        <p:spPr>
          <a:xfrm>
            <a:off x="281482" y="2003308"/>
            <a:ext cx="4782871" cy="35578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46304" tIns="146304" rIns="146304" bIns="146304" anchor="t">
            <a:spAutoFit/>
          </a:bodyPr>
          <a:lstStyle>
            <a:lvl1pPr algn="just" defTabSz="932742">
              <a:spcBef>
                <a:spcPts val="300"/>
              </a:spcBef>
              <a:defRPr b="1">
                <a:solidFill>
                  <a:srgbClr val="A7A7A7"/>
                </a:solidFill>
              </a:defRPr>
            </a:lvl1pPr>
          </a:lstStyle>
          <a:p>
            <a:pPr>
              <a:buClr>
                <a:schemeClr val="tx2"/>
              </a:buClr>
              <a:defRPr/>
            </a:pPr>
            <a:r>
              <a:rPr kumimoji="0" lang="en-US" sz="1400" b="0" u="none" strike="noStrike" kern="1200" cap="none" spc="0" normalizeH="0" baseline="0" noProof="0">
                <a:ln>
                  <a:noFill/>
                </a:ln>
                <a:solidFill>
                  <a:srgbClr val="000000"/>
                </a:solidFill>
                <a:effectLst/>
                <a:uLnTx/>
                <a:uFillTx/>
                <a:latin typeface="Segoe UI" panose="020B0502040204020203" pitchFamily="34" charset="0"/>
                <a:cs typeface="Segoe UI" panose="020B0502040204020203" pitchFamily="34" charset="0"/>
              </a:rPr>
              <a:t>The Microsoft Cloud Essentials Assessment delivers a summary business case that spans across all Microsoft Clouds. It provides great potential for opening a cross conversation, unlocking new opportunities to tap into new areas and up-sell.</a:t>
            </a:r>
          </a:p>
          <a:p>
            <a:pPr>
              <a:buClr>
                <a:schemeClr val="tx2"/>
              </a:buClr>
              <a:defRPr/>
            </a:pPr>
            <a:endParaRPr kumimoji="0" lang="en-US" sz="1400" u="none" strike="noStrike" kern="1200" cap="none" spc="-48"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sym typeface="Segoe UI Semilight"/>
            </a:endParaRPr>
          </a:p>
          <a:p>
            <a:pPr>
              <a:buClr>
                <a:schemeClr val="tx2"/>
              </a:buClr>
              <a:defRPr/>
            </a:pPr>
            <a:r>
              <a:rPr kumimoji="0" lang="en-US" sz="1400" u="none" strike="noStrike" kern="1200" cap="none"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sym typeface="Segoe UI Semilight"/>
              </a:rPr>
              <a:t>The Purpose</a:t>
            </a:r>
            <a:endParaRPr kumimoji="0" lang="en-US" sz="1400" u="none" strike="noStrike" kern="1200" cap="none"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endParaRPr>
          </a:p>
          <a:p>
            <a:pPr marL="285750" marR="0" lvl="0" indent="-285750" defTabSz="932742" rtl="0" eaLnBrk="1" fontAlgn="auto" latinLnBrk="0" hangingPunct="1">
              <a:spcBef>
                <a:spcPts val="600"/>
              </a:spcBef>
              <a:spcAft>
                <a:spcPts val="0"/>
              </a:spcAft>
              <a:buClr>
                <a:schemeClr val="tx2"/>
              </a:buClr>
              <a:buSzTx/>
              <a:buFont typeface="Arial" panose="020B0604020202020204" pitchFamily="34" charset="0"/>
              <a:buChar char="•"/>
              <a:tabLst/>
              <a:defRPr/>
            </a:pPr>
            <a:r>
              <a:rPr lang="en-US" sz="1400" b="0">
                <a:solidFill>
                  <a:srgbClr val="E6E6E6">
                    <a:lumMod val="25000"/>
                  </a:srgbClr>
                </a:solidFill>
                <a:latin typeface="Segoe UI" panose="020B0502040204020203" pitchFamily="34" charset="0"/>
              </a:rPr>
              <a:t>Simplifying the SA motion messaging </a:t>
            </a:r>
          </a:p>
          <a:p>
            <a:pPr marL="285750" marR="0" lvl="0" indent="-285750" defTabSz="932742" rtl="0" eaLnBrk="1" fontAlgn="auto" latinLnBrk="0" hangingPunct="1">
              <a:spcBef>
                <a:spcPts val="600"/>
              </a:spcBef>
              <a:spcAft>
                <a:spcPts val="0"/>
              </a:spcAft>
              <a:buClr>
                <a:schemeClr val="tx2"/>
              </a:buClr>
              <a:buSzTx/>
              <a:buFont typeface="Arial" panose="020B0604020202020204" pitchFamily="34" charset="0"/>
              <a:buChar char="•"/>
              <a:tabLst/>
              <a:defRPr/>
            </a:pPr>
            <a:r>
              <a:rPr lang="en-US" sz="1400" b="0">
                <a:solidFill>
                  <a:srgbClr val="E6E6E6">
                    <a:lumMod val="25000"/>
                  </a:srgbClr>
                </a:solidFill>
                <a:latin typeface="Segoe UI" panose="020B0502040204020203" pitchFamily="34" charset="0"/>
              </a:rPr>
              <a:t>Provide a 360° view to the customer environment</a:t>
            </a:r>
          </a:p>
          <a:p>
            <a:pPr marL="285750" marR="0" lvl="0" indent="-285750" defTabSz="932742" rtl="0" eaLnBrk="1" fontAlgn="auto" latinLnBrk="0" hangingPunct="1">
              <a:spcBef>
                <a:spcPts val="600"/>
              </a:spcBef>
              <a:spcAft>
                <a:spcPts val="0"/>
              </a:spcAft>
              <a:buClr>
                <a:schemeClr val="tx2"/>
              </a:buClr>
              <a:buSzTx/>
              <a:buFont typeface="Arial" panose="020B0604020202020204" pitchFamily="34" charset="0"/>
              <a:buChar char="•"/>
              <a:tabLst/>
              <a:defRPr/>
            </a:pPr>
            <a:r>
              <a:rPr lang="en-US" sz="1400" b="0">
                <a:solidFill>
                  <a:srgbClr val="E6E6E6">
                    <a:lumMod val="25000"/>
                  </a:srgbClr>
                </a:solidFill>
                <a:latin typeface="Segoe UI" panose="020B0502040204020203" pitchFamily="34" charset="0"/>
              </a:rPr>
              <a:t>Our experts will evaluate &amp; decide  </a:t>
            </a:r>
            <a:br>
              <a:rPr lang="en-US" sz="1400" b="0">
                <a:solidFill>
                  <a:srgbClr val="E6E6E6">
                    <a:lumMod val="25000"/>
                  </a:srgbClr>
                </a:solidFill>
                <a:latin typeface="Segoe UI" panose="020B0502040204020203" pitchFamily="34" charset="0"/>
              </a:rPr>
            </a:br>
            <a:r>
              <a:rPr lang="en-US" sz="1400" b="0">
                <a:solidFill>
                  <a:srgbClr val="E6E6E6">
                    <a:lumMod val="25000"/>
                  </a:srgbClr>
                </a:solidFill>
                <a:latin typeface="Segoe UI" panose="020B0502040204020203" pitchFamily="34" charset="0"/>
              </a:rPr>
              <a:t>the best option for our customers</a:t>
            </a:r>
          </a:p>
          <a:p>
            <a:pPr marL="285750" marR="0" lvl="0" indent="-285750" defTabSz="932742" rtl="0" eaLnBrk="1" fontAlgn="auto" latinLnBrk="0" hangingPunct="1">
              <a:spcBef>
                <a:spcPts val="600"/>
              </a:spcBef>
              <a:spcAft>
                <a:spcPts val="0"/>
              </a:spcAft>
              <a:buClr>
                <a:schemeClr val="tx2"/>
              </a:buClr>
              <a:buSzTx/>
              <a:buFont typeface="Arial" panose="020B0604020202020204" pitchFamily="34" charset="0"/>
              <a:buChar char="•"/>
              <a:tabLst/>
              <a:defRPr/>
            </a:pPr>
            <a:r>
              <a:rPr lang="en-US" sz="1400" b="0">
                <a:solidFill>
                  <a:srgbClr val="E6E6E6">
                    <a:lumMod val="25000"/>
                  </a:srgbClr>
                </a:solidFill>
                <a:latin typeface="Segoe UI" panose="020B0502040204020203" pitchFamily="34" charset="0"/>
              </a:rPr>
              <a:t>Complete offering still available</a:t>
            </a:r>
          </a:p>
          <a:p>
            <a:pPr marL="285750" marR="0" lvl="0" indent="-285750" defTabSz="932742" rtl="0" eaLnBrk="1" fontAlgn="auto" latinLnBrk="0" hangingPunct="1">
              <a:spcBef>
                <a:spcPts val="600"/>
              </a:spcBef>
              <a:spcAft>
                <a:spcPts val="0"/>
              </a:spcAft>
              <a:buClr>
                <a:schemeClr val="tx2"/>
              </a:buClr>
              <a:buSzTx/>
              <a:buFont typeface="Arial" panose="020B0604020202020204" pitchFamily="34" charset="0"/>
              <a:buChar char="•"/>
              <a:tabLst/>
              <a:defRPr/>
            </a:pPr>
            <a:r>
              <a:rPr lang="en-US" sz="1400" b="0">
                <a:solidFill>
                  <a:srgbClr val="E6E6E6">
                    <a:lumMod val="25000"/>
                  </a:srgbClr>
                </a:solidFill>
                <a:latin typeface="Segoe UI" panose="020B0502040204020203" pitchFamily="34" charset="0"/>
              </a:rPr>
              <a:t>Just SEND the nomination, we´ll take care of the rest!</a:t>
            </a:r>
          </a:p>
        </p:txBody>
      </p:sp>
      <p:sp>
        <p:nvSpPr>
          <p:cNvPr id="4" name="Title 3">
            <a:extLst>
              <a:ext uri="{FF2B5EF4-FFF2-40B4-BE49-F238E27FC236}">
                <a16:creationId xmlns:a16="http://schemas.microsoft.com/office/drawing/2014/main" id="{50B147EA-66C0-CC8F-F284-D27E3D5F54FA}"/>
              </a:ext>
            </a:extLst>
          </p:cNvPr>
          <p:cNvSpPr>
            <a:spLocks noGrp="1"/>
          </p:cNvSpPr>
          <p:nvPr>
            <p:ph type="title"/>
          </p:nvPr>
        </p:nvSpPr>
        <p:spPr>
          <a:xfrm>
            <a:off x="451643" y="1519402"/>
            <a:ext cx="11533187" cy="411162"/>
          </a:xfrm>
        </p:spPr>
        <p:txBody>
          <a:bodyPr/>
          <a:lstStyle/>
          <a:p>
            <a:r>
              <a:rPr lang="en-US">
                <a:latin typeface="Segoe UI Semibold" panose="020B0702040204020203" pitchFamily="34" charset="0"/>
                <a:cs typeface="Segoe UI Semibold" panose="020B0702040204020203" pitchFamily="34" charset="0"/>
              </a:rPr>
              <a:t>Cloud Essentials Assessment</a:t>
            </a:r>
            <a:endParaRPr lang="en-NL">
              <a:latin typeface="Segoe UI Semibold" panose="020B0702040204020203" pitchFamily="34" charset="0"/>
              <a:cs typeface="Segoe UI Semibold" panose="020B0702040204020203" pitchFamily="34" charset="0"/>
            </a:endParaRPr>
          </a:p>
        </p:txBody>
      </p:sp>
      <p:sp>
        <p:nvSpPr>
          <p:cNvPr id="37" name="Azure Cloud enablement">
            <a:extLst>
              <a:ext uri="{FF2B5EF4-FFF2-40B4-BE49-F238E27FC236}">
                <a16:creationId xmlns:a16="http://schemas.microsoft.com/office/drawing/2014/main" id="{61D3A9F2-B5DD-F75B-AC46-7BEE7209D9E1}"/>
              </a:ext>
            </a:extLst>
          </p:cNvPr>
          <p:cNvSpPr txBox="1"/>
          <p:nvPr/>
        </p:nvSpPr>
        <p:spPr>
          <a:xfrm>
            <a:off x="6378011" y="3026413"/>
            <a:ext cx="3818175" cy="123969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6509" tIns="16509" rIns="16509" bIns="16509" numCol="1" anchor="ctr">
            <a:noAutofit/>
          </a:bodyPr>
          <a:lstStyle>
            <a:lvl1pPr algn="ctr" defTabSz="577850">
              <a:lnSpc>
                <a:spcPct val="90000"/>
              </a:lnSpc>
              <a:spcBef>
                <a:spcPts val="500"/>
              </a:spcBef>
              <a:defRPr sz="1300">
                <a:solidFill>
                  <a:srgbClr val="FFFFFF"/>
                </a:solidFill>
                <a:latin typeface="+mj-lt"/>
                <a:ea typeface="+mj-ea"/>
                <a:cs typeface="+mj-cs"/>
                <a:sym typeface="Calibri"/>
              </a:defRPr>
            </a:lvl1pPr>
          </a:lstStyle>
          <a:p>
            <a:pPr marL="0" marR="0" lvl="0" indent="0" algn="ctr" defTabSz="577850" rtl="0" eaLnBrk="1" fontAlgn="auto" latinLnBrk="0" hangingPunct="1">
              <a:lnSpc>
                <a:spcPct val="90000"/>
              </a:lnSpc>
              <a:spcBef>
                <a:spcPts val="500"/>
              </a:spcBef>
              <a:spcAft>
                <a:spcPts val="0"/>
              </a:spcAft>
              <a:buClrTx/>
              <a:buSzTx/>
              <a:buFontTx/>
              <a:buNone/>
              <a:tabLst/>
              <a:defRPr/>
            </a:pPr>
            <a:r>
              <a:rPr kumimoji="0" lang="nl-NL" sz="2800" u="none" strike="noStrike" kern="1200" cap="none" spc="0" normalizeH="0" baseline="0" noProof="0">
                <a:ln>
                  <a:noFill/>
                </a:ln>
                <a:solidFill>
                  <a:schemeClr val="bg1"/>
                </a:solidFill>
                <a:effectLst/>
                <a:uLnTx/>
                <a:uFillTx/>
                <a:latin typeface="Segoe UI Semibold" panose="020B0502040204020203" pitchFamily="34" charset="0"/>
                <a:cs typeface="Segoe UI Semibold" panose="020B0502040204020203" pitchFamily="34" charset="0"/>
                <a:sym typeface="Calibri"/>
              </a:rPr>
              <a:t>Cloud</a:t>
            </a:r>
          </a:p>
          <a:p>
            <a:pPr marL="0" marR="0" lvl="0" indent="0" algn="ctr" defTabSz="577850" rtl="0" eaLnBrk="1" fontAlgn="auto" latinLnBrk="0" hangingPunct="1">
              <a:lnSpc>
                <a:spcPct val="90000"/>
              </a:lnSpc>
              <a:spcBef>
                <a:spcPts val="500"/>
              </a:spcBef>
              <a:spcAft>
                <a:spcPts val="0"/>
              </a:spcAft>
              <a:buClrTx/>
              <a:buSzTx/>
              <a:buFontTx/>
              <a:buNone/>
              <a:tabLst/>
              <a:defRPr/>
            </a:pPr>
            <a:r>
              <a:rPr lang="nl-NL" sz="2800">
                <a:solidFill>
                  <a:schemeClr val="bg1"/>
                </a:solidFill>
                <a:latin typeface="Segoe UI Semibold" panose="020B0502040204020203" pitchFamily="34" charset="0"/>
                <a:cs typeface="Segoe UI Semibold" panose="020B0502040204020203" pitchFamily="34" charset="0"/>
              </a:rPr>
              <a:t>Essentials</a:t>
            </a:r>
            <a:endParaRPr kumimoji="0" sz="2800" u="none" strike="noStrike" kern="1200" cap="none" spc="0" normalizeH="0" baseline="0" noProof="0">
              <a:ln>
                <a:noFill/>
              </a:ln>
              <a:solidFill>
                <a:schemeClr val="bg1"/>
              </a:solidFill>
              <a:effectLst/>
              <a:uLnTx/>
              <a:uFillTx/>
              <a:latin typeface="Segoe UI Semibold" panose="020B0502040204020203" pitchFamily="34" charset="0"/>
              <a:cs typeface="Segoe UI Semibold" panose="020B0502040204020203" pitchFamily="34" charset="0"/>
              <a:sym typeface="Calibri"/>
            </a:endParaRPr>
          </a:p>
        </p:txBody>
      </p:sp>
      <p:sp>
        <p:nvSpPr>
          <p:cNvPr id="88" name="Freeform 87">
            <a:extLst>
              <a:ext uri="{FF2B5EF4-FFF2-40B4-BE49-F238E27FC236}">
                <a16:creationId xmlns:a16="http://schemas.microsoft.com/office/drawing/2014/main" id="{7DB64014-EE2F-932C-F2E9-B431C071A4FA}"/>
              </a:ext>
            </a:extLst>
          </p:cNvPr>
          <p:cNvSpPr/>
          <p:nvPr/>
        </p:nvSpPr>
        <p:spPr>
          <a:xfrm>
            <a:off x="8794345" y="1878307"/>
            <a:ext cx="941974" cy="584320"/>
          </a:xfrm>
          <a:custGeom>
            <a:avLst/>
            <a:gdLst>
              <a:gd name="connsiteX0" fmla="*/ 0 w 941974"/>
              <a:gd name="connsiteY0" fmla="*/ 0 h 584320"/>
              <a:gd name="connsiteX1" fmla="*/ 60634 w 941974"/>
              <a:gd name="connsiteY1" fmla="*/ 14990 h 584320"/>
              <a:gd name="connsiteX2" fmla="*/ 842859 w 941974"/>
              <a:gd name="connsiteY2" fmla="*/ 470071 h 584320"/>
              <a:gd name="connsiteX3" fmla="*/ 941974 w 941974"/>
              <a:gd name="connsiteY3" fmla="*/ 574921 h 584320"/>
              <a:gd name="connsiteX4" fmla="*/ 910113 w 941974"/>
              <a:gd name="connsiteY4" fmla="*/ 579803 h 584320"/>
              <a:gd name="connsiteX5" fmla="*/ 821031 w 941974"/>
              <a:gd name="connsiteY5" fmla="*/ 584320 h 584320"/>
              <a:gd name="connsiteX6" fmla="*/ 18235 w 941974"/>
              <a:gd name="connsiteY6" fmla="*/ 50025 h 584320"/>
              <a:gd name="connsiteX7" fmla="*/ 0 w 941974"/>
              <a:gd name="connsiteY7" fmla="*/ 0 h 58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1974" h="584320">
                <a:moveTo>
                  <a:pt x="0" y="0"/>
                </a:moveTo>
                <a:lnTo>
                  <a:pt x="60634" y="14990"/>
                </a:lnTo>
                <a:cubicBezTo>
                  <a:pt x="359530" y="104372"/>
                  <a:pt x="626936" y="262473"/>
                  <a:pt x="842859" y="470071"/>
                </a:cubicBezTo>
                <a:lnTo>
                  <a:pt x="941974" y="574921"/>
                </a:lnTo>
                <a:lnTo>
                  <a:pt x="910113" y="579803"/>
                </a:lnTo>
                <a:cubicBezTo>
                  <a:pt x="880823" y="582790"/>
                  <a:pt x="851105" y="584320"/>
                  <a:pt x="821031" y="584320"/>
                </a:cubicBezTo>
                <a:cubicBezTo>
                  <a:pt x="460141" y="584320"/>
                  <a:pt x="150500" y="364008"/>
                  <a:pt x="18235" y="50025"/>
                </a:cubicBezTo>
                <a:lnTo>
                  <a:pt x="0" y="0"/>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7" name="Freeform 86">
            <a:extLst>
              <a:ext uri="{FF2B5EF4-FFF2-40B4-BE49-F238E27FC236}">
                <a16:creationId xmlns:a16="http://schemas.microsoft.com/office/drawing/2014/main" id="{A5DCB339-4ACE-9859-E0E9-9316E07B82B7}"/>
              </a:ext>
            </a:extLst>
          </p:cNvPr>
          <p:cNvSpPr/>
          <p:nvPr/>
        </p:nvSpPr>
        <p:spPr>
          <a:xfrm>
            <a:off x="6454931" y="2264262"/>
            <a:ext cx="590124" cy="870155"/>
          </a:xfrm>
          <a:custGeom>
            <a:avLst/>
            <a:gdLst>
              <a:gd name="connsiteX0" fmla="*/ 578678 w 590124"/>
              <a:gd name="connsiteY0" fmla="*/ 0 h 870155"/>
              <a:gd name="connsiteX1" fmla="*/ 586199 w 590124"/>
              <a:gd name="connsiteY1" fmla="*/ 49482 h 870155"/>
              <a:gd name="connsiteX2" fmla="*/ 590124 w 590124"/>
              <a:gd name="connsiteY2" fmla="*/ 127537 h 870155"/>
              <a:gd name="connsiteX3" fmla="*/ 125755 w 590124"/>
              <a:gd name="connsiteY3" fmla="*/ 830960 h 870155"/>
              <a:gd name="connsiteX4" fmla="*/ 0 w 590124"/>
              <a:gd name="connsiteY4" fmla="*/ 870155 h 870155"/>
              <a:gd name="connsiteX5" fmla="*/ 9085 w 590124"/>
              <a:gd name="connsiteY5" fmla="*/ 836183 h 870155"/>
              <a:gd name="connsiteX6" fmla="*/ 482415 w 590124"/>
              <a:gd name="connsiteY6" fmla="*/ 84116 h 870155"/>
              <a:gd name="connsiteX7" fmla="*/ 578678 w 590124"/>
              <a:gd name="connsiteY7" fmla="*/ 0 h 87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124" h="870155">
                <a:moveTo>
                  <a:pt x="578678" y="0"/>
                </a:moveTo>
                <a:lnTo>
                  <a:pt x="586199" y="49482"/>
                </a:lnTo>
                <a:cubicBezTo>
                  <a:pt x="588795" y="75146"/>
                  <a:pt x="590124" y="101185"/>
                  <a:pt x="590124" y="127537"/>
                </a:cubicBezTo>
                <a:cubicBezTo>
                  <a:pt x="590124" y="443754"/>
                  <a:pt x="398645" y="715067"/>
                  <a:pt x="125755" y="830960"/>
                </a:cubicBezTo>
                <a:lnTo>
                  <a:pt x="0" y="870155"/>
                </a:lnTo>
                <a:lnTo>
                  <a:pt x="9085" y="836183"/>
                </a:lnTo>
                <a:cubicBezTo>
                  <a:pt x="102051" y="548811"/>
                  <a:pt x="266492" y="291715"/>
                  <a:pt x="482415" y="84116"/>
                </a:cubicBezTo>
                <a:lnTo>
                  <a:pt x="578678" y="0"/>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6" name="Freeform 85">
            <a:extLst>
              <a:ext uri="{FF2B5EF4-FFF2-40B4-BE49-F238E27FC236}">
                <a16:creationId xmlns:a16="http://schemas.microsoft.com/office/drawing/2014/main" id="{ACF279A5-F95F-FE9F-B3B8-801F0FAA24FD}"/>
              </a:ext>
            </a:extLst>
          </p:cNvPr>
          <p:cNvSpPr/>
          <p:nvPr/>
        </p:nvSpPr>
        <p:spPr>
          <a:xfrm>
            <a:off x="9526342" y="3998453"/>
            <a:ext cx="634048" cy="1000493"/>
          </a:xfrm>
          <a:custGeom>
            <a:avLst/>
            <a:gdLst>
              <a:gd name="connsiteX0" fmla="*/ 634048 w 634048"/>
              <a:gd name="connsiteY0" fmla="*/ 0 h 1000493"/>
              <a:gd name="connsiteX1" fmla="*/ 631235 w 634048"/>
              <a:gd name="connsiteY1" fmla="*/ 17723 h 1000493"/>
              <a:gd name="connsiteX2" fmla="*/ 110862 w 634048"/>
              <a:gd name="connsiteY2" fmla="*/ 945693 h 1000493"/>
              <a:gd name="connsiteX3" fmla="*/ 48149 w 634048"/>
              <a:gd name="connsiteY3" fmla="*/ 1000493 h 1000493"/>
              <a:gd name="connsiteX4" fmla="*/ 15219 w 634048"/>
              <a:gd name="connsiteY4" fmla="*/ 893979 h 1000493"/>
              <a:gd name="connsiteX5" fmla="*/ 0 w 634048"/>
              <a:gd name="connsiteY5" fmla="*/ 742391 h 1000493"/>
              <a:gd name="connsiteX6" fmla="*/ 598146 w 634048"/>
              <a:gd name="connsiteY6" fmla="*/ 5502 h 1000493"/>
              <a:gd name="connsiteX7" fmla="*/ 634048 w 634048"/>
              <a:gd name="connsiteY7" fmla="*/ 0 h 100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48" h="1000493">
                <a:moveTo>
                  <a:pt x="634048" y="0"/>
                </a:moveTo>
                <a:lnTo>
                  <a:pt x="631235" y="17723"/>
                </a:lnTo>
                <a:cubicBezTo>
                  <a:pt x="554943" y="376180"/>
                  <a:pt x="369970" y="696575"/>
                  <a:pt x="110862" y="945693"/>
                </a:cubicBezTo>
                <a:lnTo>
                  <a:pt x="48149" y="1000493"/>
                </a:lnTo>
                <a:lnTo>
                  <a:pt x="15219" y="893979"/>
                </a:lnTo>
                <a:cubicBezTo>
                  <a:pt x="5240" y="845015"/>
                  <a:pt x="0" y="794318"/>
                  <a:pt x="0" y="742391"/>
                </a:cubicBezTo>
                <a:cubicBezTo>
                  <a:pt x="0" y="378905"/>
                  <a:pt x="256784" y="75639"/>
                  <a:pt x="598146" y="5502"/>
                </a:cubicBezTo>
                <a:lnTo>
                  <a:pt x="634048" y="0"/>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5" name="Freeform 84">
            <a:extLst>
              <a:ext uri="{FF2B5EF4-FFF2-40B4-BE49-F238E27FC236}">
                <a16:creationId xmlns:a16="http://schemas.microsoft.com/office/drawing/2014/main" id="{26D87D84-E257-A982-A0AB-E677FD1D96EB}"/>
              </a:ext>
            </a:extLst>
          </p:cNvPr>
          <p:cNvSpPr/>
          <p:nvPr/>
        </p:nvSpPr>
        <p:spPr>
          <a:xfrm>
            <a:off x="6737900" y="4642944"/>
            <a:ext cx="1184964" cy="804496"/>
          </a:xfrm>
          <a:custGeom>
            <a:avLst/>
            <a:gdLst>
              <a:gd name="connsiteX0" fmla="*/ 340633 w 1184964"/>
              <a:gd name="connsiteY0" fmla="*/ 0 h 804496"/>
              <a:gd name="connsiteX1" fmla="*/ 1182885 w 1184964"/>
              <a:gd name="connsiteY1" fmla="*/ 763155 h 804496"/>
              <a:gd name="connsiteX2" fmla="*/ 1184964 w 1184964"/>
              <a:gd name="connsiteY2" fmla="*/ 804496 h 804496"/>
              <a:gd name="connsiteX3" fmla="*/ 1164627 w 1184964"/>
              <a:gd name="connsiteY3" fmla="*/ 801512 h 804496"/>
              <a:gd name="connsiteX4" fmla="*/ 76230 w 1184964"/>
              <a:gd name="connsiteY4" fmla="*/ 170857 h 804496"/>
              <a:gd name="connsiteX5" fmla="*/ 0 w 1184964"/>
              <a:gd name="connsiteY5" fmla="*/ 72847 h 804496"/>
              <a:gd name="connsiteX6" fmla="*/ 11089 w 1184964"/>
              <a:gd name="connsiteY6" fmla="*/ 66803 h 804496"/>
              <a:gd name="connsiteX7" fmla="*/ 340633 w 1184964"/>
              <a:gd name="connsiteY7" fmla="*/ 0 h 80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4964" h="804496">
                <a:moveTo>
                  <a:pt x="340633" y="0"/>
                </a:moveTo>
                <a:cubicBezTo>
                  <a:pt x="778987" y="0"/>
                  <a:pt x="1139530" y="334502"/>
                  <a:pt x="1182885" y="763155"/>
                </a:cubicBezTo>
                <a:lnTo>
                  <a:pt x="1184964" y="804496"/>
                </a:lnTo>
                <a:lnTo>
                  <a:pt x="1164627" y="801512"/>
                </a:lnTo>
                <a:cubicBezTo>
                  <a:pt x="729658" y="715937"/>
                  <a:pt x="348573" y="488137"/>
                  <a:pt x="76230" y="170857"/>
                </a:cubicBezTo>
                <a:lnTo>
                  <a:pt x="0" y="72847"/>
                </a:lnTo>
                <a:lnTo>
                  <a:pt x="11089" y="66803"/>
                </a:lnTo>
                <a:cubicBezTo>
                  <a:pt x="112378" y="23787"/>
                  <a:pt x="223739" y="0"/>
                  <a:pt x="340633" y="0"/>
                </a:cubicBez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4" name="Freeform 83">
            <a:extLst>
              <a:ext uri="{FF2B5EF4-FFF2-40B4-BE49-F238E27FC236}">
                <a16:creationId xmlns:a16="http://schemas.microsoft.com/office/drawing/2014/main" id="{7AC29D9C-3728-9B33-8FC0-6E2F7E27F79F}"/>
              </a:ext>
            </a:extLst>
          </p:cNvPr>
          <p:cNvSpPr/>
          <p:nvPr/>
        </p:nvSpPr>
        <p:spPr>
          <a:xfrm>
            <a:off x="8744111" y="713005"/>
            <a:ext cx="1742528" cy="1740223"/>
          </a:xfrm>
          <a:custGeom>
            <a:avLst/>
            <a:gdLst>
              <a:gd name="connsiteX0" fmla="*/ 871264 w 1742528"/>
              <a:gd name="connsiteY0" fmla="*/ 0 h 1740223"/>
              <a:gd name="connsiteX1" fmla="*/ 1742528 w 1742528"/>
              <a:gd name="connsiteY1" fmla="*/ 874811 h 1740223"/>
              <a:gd name="connsiteX2" fmla="*/ 1046854 w 1742528"/>
              <a:gd name="connsiteY2" fmla="*/ 1731849 h 1740223"/>
              <a:gd name="connsiteX3" fmla="*/ 992207 w 1742528"/>
              <a:gd name="connsiteY3" fmla="*/ 1740223 h 1740223"/>
              <a:gd name="connsiteX4" fmla="*/ 893092 w 1742528"/>
              <a:gd name="connsiteY4" fmla="*/ 1635373 h 1740223"/>
              <a:gd name="connsiteX5" fmla="*/ 110867 w 1742528"/>
              <a:gd name="connsiteY5" fmla="*/ 1180292 h 1740223"/>
              <a:gd name="connsiteX6" fmla="*/ 50233 w 1742528"/>
              <a:gd name="connsiteY6" fmla="*/ 1165302 h 1740223"/>
              <a:gd name="connsiteX7" fmla="*/ 39170 w 1742528"/>
              <a:gd name="connsiteY7" fmla="*/ 1134953 h 1740223"/>
              <a:gd name="connsiteX8" fmla="*/ 0 w 1742528"/>
              <a:gd name="connsiteY8" fmla="*/ 874811 h 1740223"/>
              <a:gd name="connsiteX9" fmla="*/ 871264 w 1742528"/>
              <a:gd name="connsiteY9" fmla="*/ 0 h 174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2528" h="1740223">
                <a:moveTo>
                  <a:pt x="871264" y="0"/>
                </a:moveTo>
                <a:cubicBezTo>
                  <a:pt x="1352450" y="0"/>
                  <a:pt x="1742528" y="391666"/>
                  <a:pt x="1742528" y="874811"/>
                </a:cubicBezTo>
                <a:cubicBezTo>
                  <a:pt x="1742528" y="1297563"/>
                  <a:pt x="1443875" y="1650276"/>
                  <a:pt x="1046854" y="1731849"/>
                </a:cubicBezTo>
                <a:lnTo>
                  <a:pt x="992207" y="1740223"/>
                </a:lnTo>
                <a:lnTo>
                  <a:pt x="893092" y="1635373"/>
                </a:lnTo>
                <a:cubicBezTo>
                  <a:pt x="677169" y="1427775"/>
                  <a:pt x="409763" y="1269674"/>
                  <a:pt x="110867" y="1180292"/>
                </a:cubicBezTo>
                <a:lnTo>
                  <a:pt x="50233" y="1165302"/>
                </a:lnTo>
                <a:lnTo>
                  <a:pt x="39170" y="1134953"/>
                </a:lnTo>
                <a:cubicBezTo>
                  <a:pt x="13714" y="1052774"/>
                  <a:pt x="0" y="965401"/>
                  <a:pt x="0" y="874811"/>
                </a:cubicBezTo>
                <a:cubicBezTo>
                  <a:pt x="0" y="391666"/>
                  <a:pt x="390078" y="0"/>
                  <a:pt x="871264"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3" name="Freeform 82">
            <a:extLst>
              <a:ext uri="{FF2B5EF4-FFF2-40B4-BE49-F238E27FC236}">
                <a16:creationId xmlns:a16="http://schemas.microsoft.com/office/drawing/2014/main" id="{2E0236A4-2AFF-AA4D-3E92-A7B54DB1EC17}"/>
              </a:ext>
            </a:extLst>
          </p:cNvPr>
          <p:cNvSpPr/>
          <p:nvPr/>
        </p:nvSpPr>
        <p:spPr>
          <a:xfrm>
            <a:off x="5524415" y="1628383"/>
            <a:ext cx="1509194" cy="1526832"/>
          </a:xfrm>
          <a:custGeom>
            <a:avLst/>
            <a:gdLst>
              <a:gd name="connsiteX0" fmla="*/ 760320 w 1509194"/>
              <a:gd name="connsiteY0" fmla="*/ 0 h 1526832"/>
              <a:gd name="connsiteX1" fmla="*/ 1505193 w 1509194"/>
              <a:gd name="connsiteY1" fmla="*/ 609561 h 1526832"/>
              <a:gd name="connsiteX2" fmla="*/ 1509194 w 1509194"/>
              <a:gd name="connsiteY2" fmla="*/ 635879 h 1526832"/>
              <a:gd name="connsiteX3" fmla="*/ 1412931 w 1509194"/>
              <a:gd name="connsiteY3" fmla="*/ 719995 h 1526832"/>
              <a:gd name="connsiteX4" fmla="*/ 939601 w 1509194"/>
              <a:gd name="connsiteY4" fmla="*/ 1472062 h 1526832"/>
              <a:gd name="connsiteX5" fmla="*/ 930516 w 1509194"/>
              <a:gd name="connsiteY5" fmla="*/ 1506034 h 1526832"/>
              <a:gd name="connsiteX6" fmla="*/ 913551 w 1509194"/>
              <a:gd name="connsiteY6" fmla="*/ 1511322 h 1526832"/>
              <a:gd name="connsiteX7" fmla="*/ 760320 w 1509194"/>
              <a:gd name="connsiteY7" fmla="*/ 1526832 h 1526832"/>
              <a:gd name="connsiteX8" fmla="*/ 0 w 1509194"/>
              <a:gd name="connsiteY8" fmla="*/ 763416 h 1526832"/>
              <a:gd name="connsiteX9" fmla="*/ 760320 w 1509194"/>
              <a:gd name="connsiteY9" fmla="*/ 0 h 152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194" h="1526832">
                <a:moveTo>
                  <a:pt x="760320" y="0"/>
                </a:moveTo>
                <a:cubicBezTo>
                  <a:pt x="1127744" y="0"/>
                  <a:pt x="1434296" y="261685"/>
                  <a:pt x="1505193" y="609561"/>
                </a:cubicBezTo>
                <a:lnTo>
                  <a:pt x="1509194" y="635879"/>
                </a:lnTo>
                <a:lnTo>
                  <a:pt x="1412931" y="719995"/>
                </a:lnTo>
                <a:cubicBezTo>
                  <a:pt x="1197008" y="927594"/>
                  <a:pt x="1032567" y="1184690"/>
                  <a:pt x="939601" y="1472062"/>
                </a:cubicBezTo>
                <a:lnTo>
                  <a:pt x="930516" y="1506034"/>
                </a:lnTo>
                <a:lnTo>
                  <a:pt x="913551" y="1511322"/>
                </a:lnTo>
                <a:cubicBezTo>
                  <a:pt x="864056" y="1521491"/>
                  <a:pt x="812809" y="1526832"/>
                  <a:pt x="760320" y="1526832"/>
                </a:cubicBezTo>
                <a:cubicBezTo>
                  <a:pt x="340407" y="1526832"/>
                  <a:pt x="0" y="1185039"/>
                  <a:pt x="0" y="763416"/>
                </a:cubicBezTo>
                <a:cubicBezTo>
                  <a:pt x="0" y="341793"/>
                  <a:pt x="340407" y="0"/>
                  <a:pt x="760320"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1" name="Freeform 80">
            <a:extLst>
              <a:ext uri="{FF2B5EF4-FFF2-40B4-BE49-F238E27FC236}">
                <a16:creationId xmlns:a16="http://schemas.microsoft.com/office/drawing/2014/main" id="{C8D55A47-BCA5-6D47-AFB8-3C7EC9D1CB91}"/>
              </a:ext>
            </a:extLst>
          </p:cNvPr>
          <p:cNvSpPr/>
          <p:nvPr/>
        </p:nvSpPr>
        <p:spPr>
          <a:xfrm>
            <a:off x="9574491" y="3988674"/>
            <a:ext cx="1450091" cy="1504340"/>
          </a:xfrm>
          <a:custGeom>
            <a:avLst/>
            <a:gdLst>
              <a:gd name="connsiteX0" fmla="*/ 700971 w 1450091"/>
              <a:gd name="connsiteY0" fmla="*/ 0 h 1504340"/>
              <a:gd name="connsiteX1" fmla="*/ 1450091 w 1450091"/>
              <a:gd name="connsiteY1" fmla="*/ 752170 h 1504340"/>
              <a:gd name="connsiteX2" fmla="*/ 700971 w 1450091"/>
              <a:gd name="connsiteY2" fmla="*/ 1504340 h 1504340"/>
              <a:gd name="connsiteX3" fmla="*/ 10721 w 1450091"/>
              <a:gd name="connsiteY3" fmla="*/ 1044949 h 1504340"/>
              <a:gd name="connsiteX4" fmla="*/ 0 w 1450091"/>
              <a:gd name="connsiteY4" fmla="*/ 1010272 h 1504340"/>
              <a:gd name="connsiteX5" fmla="*/ 62713 w 1450091"/>
              <a:gd name="connsiteY5" fmla="*/ 955472 h 1504340"/>
              <a:gd name="connsiteX6" fmla="*/ 583086 w 1450091"/>
              <a:gd name="connsiteY6" fmla="*/ 27502 h 1504340"/>
              <a:gd name="connsiteX7" fmla="*/ 585899 w 1450091"/>
              <a:gd name="connsiteY7" fmla="*/ 9779 h 1504340"/>
              <a:gd name="connsiteX8" fmla="*/ 624378 w 1450091"/>
              <a:gd name="connsiteY8" fmla="*/ 3883 h 1504340"/>
              <a:gd name="connsiteX9" fmla="*/ 700971 w 1450091"/>
              <a:gd name="connsiteY9" fmla="*/ 0 h 150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0091" h="1504340">
                <a:moveTo>
                  <a:pt x="700971" y="0"/>
                </a:moveTo>
                <a:cubicBezTo>
                  <a:pt x="1114699" y="0"/>
                  <a:pt x="1450091" y="336758"/>
                  <a:pt x="1450091" y="752170"/>
                </a:cubicBezTo>
                <a:cubicBezTo>
                  <a:pt x="1450091" y="1167582"/>
                  <a:pt x="1114699" y="1504340"/>
                  <a:pt x="700971" y="1504340"/>
                </a:cubicBezTo>
                <a:cubicBezTo>
                  <a:pt x="390675" y="1504340"/>
                  <a:pt x="124443" y="1314914"/>
                  <a:pt x="10721" y="1044949"/>
                </a:cubicBezTo>
                <a:lnTo>
                  <a:pt x="0" y="1010272"/>
                </a:lnTo>
                <a:lnTo>
                  <a:pt x="62713" y="955472"/>
                </a:lnTo>
                <a:cubicBezTo>
                  <a:pt x="321821" y="706354"/>
                  <a:pt x="506794" y="385959"/>
                  <a:pt x="583086" y="27502"/>
                </a:cubicBezTo>
                <a:lnTo>
                  <a:pt x="585899" y="9779"/>
                </a:lnTo>
                <a:lnTo>
                  <a:pt x="624378" y="3883"/>
                </a:lnTo>
                <a:cubicBezTo>
                  <a:pt x="649561" y="1315"/>
                  <a:pt x="675113" y="0"/>
                  <a:pt x="700971"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sp>
        <p:nvSpPr>
          <p:cNvPr id="80" name="Freeform 79">
            <a:extLst>
              <a:ext uri="{FF2B5EF4-FFF2-40B4-BE49-F238E27FC236}">
                <a16:creationId xmlns:a16="http://schemas.microsoft.com/office/drawing/2014/main" id="{1139DD85-F5EA-2AEE-F1B6-E5E11D48D54D}"/>
              </a:ext>
            </a:extLst>
          </p:cNvPr>
          <p:cNvSpPr/>
          <p:nvPr/>
        </p:nvSpPr>
        <p:spPr>
          <a:xfrm>
            <a:off x="6231909" y="4715791"/>
            <a:ext cx="1693246" cy="1627293"/>
          </a:xfrm>
          <a:custGeom>
            <a:avLst/>
            <a:gdLst>
              <a:gd name="connsiteX0" fmla="*/ 505990 w 1693246"/>
              <a:gd name="connsiteY0" fmla="*/ 0 h 1627293"/>
              <a:gd name="connsiteX1" fmla="*/ 582220 w 1693246"/>
              <a:gd name="connsiteY1" fmla="*/ 98010 h 1627293"/>
              <a:gd name="connsiteX2" fmla="*/ 1670617 w 1693246"/>
              <a:gd name="connsiteY2" fmla="*/ 728665 h 1627293"/>
              <a:gd name="connsiteX3" fmla="*/ 1690954 w 1693246"/>
              <a:gd name="connsiteY3" fmla="*/ 731649 h 1627293"/>
              <a:gd name="connsiteX4" fmla="*/ 1693246 w 1693246"/>
              <a:gd name="connsiteY4" fmla="*/ 777223 h 1627293"/>
              <a:gd name="connsiteX5" fmla="*/ 846623 w 1693246"/>
              <a:gd name="connsiteY5" fmla="*/ 1627293 h 1627293"/>
              <a:gd name="connsiteX6" fmla="*/ 0 w 1693246"/>
              <a:gd name="connsiteY6" fmla="*/ 777223 h 1627293"/>
              <a:gd name="connsiteX7" fmla="*/ 373268 w 1693246"/>
              <a:gd name="connsiteY7" fmla="*/ 72332 h 1627293"/>
              <a:gd name="connsiteX8" fmla="*/ 505990 w 1693246"/>
              <a:gd name="connsiteY8" fmla="*/ 0 h 162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3246" h="1627293">
                <a:moveTo>
                  <a:pt x="505990" y="0"/>
                </a:moveTo>
                <a:lnTo>
                  <a:pt x="582220" y="98010"/>
                </a:lnTo>
                <a:cubicBezTo>
                  <a:pt x="854563" y="415290"/>
                  <a:pt x="1235648" y="643090"/>
                  <a:pt x="1670617" y="728665"/>
                </a:cubicBezTo>
                <a:lnTo>
                  <a:pt x="1690954" y="731649"/>
                </a:lnTo>
                <a:lnTo>
                  <a:pt x="1693246" y="777223"/>
                </a:lnTo>
                <a:cubicBezTo>
                  <a:pt x="1693246" y="1246704"/>
                  <a:pt x="1314200" y="1627293"/>
                  <a:pt x="846623" y="1627293"/>
                </a:cubicBezTo>
                <a:cubicBezTo>
                  <a:pt x="379046" y="1627293"/>
                  <a:pt x="0" y="1246704"/>
                  <a:pt x="0" y="777223"/>
                </a:cubicBezTo>
                <a:cubicBezTo>
                  <a:pt x="0" y="483798"/>
                  <a:pt x="148065" y="225095"/>
                  <a:pt x="373268" y="72332"/>
                </a:cubicBezTo>
                <a:lnTo>
                  <a:pt x="505990"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sz="2800">
              <a:gradFill>
                <a:gsLst>
                  <a:gs pos="0">
                    <a:srgbClr val="FFFFFF"/>
                  </a:gs>
                  <a:gs pos="100000">
                    <a:srgbClr val="FFFFFF"/>
                  </a:gs>
                </a:gsLst>
                <a:lin ang="5400000" scaled="0"/>
              </a:gradFill>
              <a:latin typeface="Segoe UI"/>
              <a:cs typeface="Segoe UI" pitchFamily="34" charset="0"/>
              <a:sym typeface="Calibri"/>
            </a:endParaRPr>
          </a:p>
        </p:txBody>
      </p:sp>
      <p:grpSp>
        <p:nvGrpSpPr>
          <p:cNvPr id="107" name="Group 106">
            <a:extLst>
              <a:ext uri="{FF2B5EF4-FFF2-40B4-BE49-F238E27FC236}">
                <a16:creationId xmlns:a16="http://schemas.microsoft.com/office/drawing/2014/main" id="{E4214C90-9CAF-1D90-CC56-48A90DA7D729}"/>
              </a:ext>
            </a:extLst>
          </p:cNvPr>
          <p:cNvGrpSpPr/>
          <p:nvPr/>
        </p:nvGrpSpPr>
        <p:grpSpPr>
          <a:xfrm>
            <a:off x="6670461" y="5028949"/>
            <a:ext cx="816142" cy="1000976"/>
            <a:chOff x="6636984" y="4988031"/>
            <a:chExt cx="816142" cy="1000976"/>
          </a:xfrm>
        </p:grpSpPr>
        <p:sp>
          <p:nvSpPr>
            <p:cNvPr id="18" name="MWP">
              <a:extLst>
                <a:ext uri="{FF2B5EF4-FFF2-40B4-BE49-F238E27FC236}">
                  <a16:creationId xmlns:a16="http://schemas.microsoft.com/office/drawing/2014/main" id="{C930A4E1-528F-9847-9F2A-024985D8D1D1}"/>
                </a:ext>
              </a:extLst>
            </p:cNvPr>
            <p:cNvSpPr txBox="1"/>
            <p:nvPr/>
          </p:nvSpPr>
          <p:spPr>
            <a:xfrm>
              <a:off x="6636984" y="5578266"/>
              <a:ext cx="816142" cy="4107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6509" tIns="16509" rIns="16509" bIns="16509" numCol="1" anchor="ctr">
              <a:noAutofit/>
            </a:bodyPr>
            <a:lstStyle>
              <a:lvl1pPr algn="ctr" defTabSz="577850">
                <a:lnSpc>
                  <a:spcPct val="90000"/>
                </a:lnSpc>
                <a:spcBef>
                  <a:spcPts val="500"/>
                </a:spcBef>
                <a:defRPr sz="1300">
                  <a:solidFill>
                    <a:srgbClr val="FFFFFF"/>
                  </a:solidFill>
                  <a:latin typeface="+mj-lt"/>
                  <a:ea typeface="+mj-ea"/>
                  <a:cs typeface="+mj-cs"/>
                  <a:sym typeface="Calibri"/>
                </a:defRPr>
              </a:lvl1pPr>
            </a:lstStyle>
            <a:p>
              <a:pPr marL="0" marR="0" lvl="0" indent="0" algn="ctr" defTabSz="577850" rtl="0" eaLnBrk="1" fontAlgn="auto" latinLnBrk="0" hangingPunct="1">
                <a:lnSpc>
                  <a:spcPct val="90000"/>
                </a:lnSpc>
                <a:spcBef>
                  <a:spcPts val="500"/>
                </a:spcBef>
                <a:spcAft>
                  <a:spcPts val="0"/>
                </a:spcAft>
                <a:buClrTx/>
                <a:buSzTx/>
                <a:buFontTx/>
                <a:buNone/>
                <a:tabLst/>
                <a:defRPr/>
              </a:pPr>
              <a:r>
                <a:rPr kumimoji="0" sz="1400" b="1" u="none" strike="noStrike" kern="1200" cap="none" spc="0" normalizeH="0" baseline="0" noProof="0">
                  <a:ln>
                    <a:noFill/>
                  </a:ln>
                  <a:solidFill>
                    <a:schemeClr val="bg1"/>
                  </a:solidFill>
                  <a:effectLst/>
                  <a:uLnTx/>
                  <a:uFillTx/>
                  <a:latin typeface="Segoe UI Semibold" panose="020B0502040204020203" pitchFamily="34" charset="0"/>
                  <a:cs typeface="Segoe UI Semibold" panose="020B0502040204020203" pitchFamily="34" charset="0"/>
                  <a:sym typeface="Calibri"/>
                </a:rPr>
                <a:t>MWP</a:t>
              </a:r>
            </a:p>
          </p:txBody>
        </p:sp>
        <p:pic>
          <p:nvPicPr>
            <p:cNvPr id="91" name="Picture 90">
              <a:extLst>
                <a:ext uri="{FF2B5EF4-FFF2-40B4-BE49-F238E27FC236}">
                  <a16:creationId xmlns:a16="http://schemas.microsoft.com/office/drawing/2014/main" id="{F0F5584D-0728-2CE4-ECDA-2D24D28D687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78927" y="4988031"/>
              <a:ext cx="532256" cy="532256"/>
            </a:xfrm>
            <a:prstGeom prst="rect">
              <a:avLst/>
            </a:prstGeom>
          </p:spPr>
        </p:pic>
      </p:grpSp>
      <p:grpSp>
        <p:nvGrpSpPr>
          <p:cNvPr id="106" name="Group 105">
            <a:extLst>
              <a:ext uri="{FF2B5EF4-FFF2-40B4-BE49-F238E27FC236}">
                <a16:creationId xmlns:a16="http://schemas.microsoft.com/office/drawing/2014/main" id="{C4A2F0B3-0FF1-3814-9D0E-46D976EF49D6}"/>
              </a:ext>
            </a:extLst>
          </p:cNvPr>
          <p:cNvGrpSpPr/>
          <p:nvPr/>
        </p:nvGrpSpPr>
        <p:grpSpPr>
          <a:xfrm>
            <a:off x="5870941" y="1895130"/>
            <a:ext cx="816143" cy="993338"/>
            <a:chOff x="5870941" y="1801837"/>
            <a:chExt cx="816143" cy="993338"/>
          </a:xfrm>
        </p:grpSpPr>
        <p:sp>
          <p:nvSpPr>
            <p:cNvPr id="20" name="Security">
              <a:extLst>
                <a:ext uri="{FF2B5EF4-FFF2-40B4-BE49-F238E27FC236}">
                  <a16:creationId xmlns:a16="http://schemas.microsoft.com/office/drawing/2014/main" id="{FA544050-B94C-B943-8536-53F65300FE1F}"/>
                </a:ext>
              </a:extLst>
            </p:cNvPr>
            <p:cNvSpPr txBox="1"/>
            <p:nvPr/>
          </p:nvSpPr>
          <p:spPr>
            <a:xfrm>
              <a:off x="5870941" y="2384434"/>
              <a:ext cx="816143" cy="4107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6509" tIns="16509" rIns="16509" bIns="16509" numCol="1" anchor="ctr">
              <a:noAutofit/>
            </a:bodyPr>
            <a:lstStyle>
              <a:lvl1pPr algn="ctr" defTabSz="577850">
                <a:lnSpc>
                  <a:spcPct val="90000"/>
                </a:lnSpc>
                <a:spcBef>
                  <a:spcPts val="500"/>
                </a:spcBef>
                <a:defRPr sz="1300">
                  <a:solidFill>
                    <a:srgbClr val="FFFFFF"/>
                  </a:solidFill>
                  <a:latin typeface="+mj-lt"/>
                  <a:ea typeface="+mj-ea"/>
                  <a:cs typeface="+mj-cs"/>
                  <a:sym typeface="Calibri"/>
                </a:defRPr>
              </a:lvl1pPr>
            </a:lstStyle>
            <a:p>
              <a:pPr marR="0" lvl="0" indent="0" fontAlgn="auto">
                <a:spcAft>
                  <a:spcPts val="0"/>
                </a:spcAft>
                <a:buClrTx/>
                <a:buSzTx/>
                <a:buFontTx/>
                <a:buNone/>
                <a:tabLst/>
                <a:defRPr/>
              </a:pPr>
              <a:r>
                <a:rPr sz="1400" b="1">
                  <a:solidFill>
                    <a:schemeClr val="bg1"/>
                  </a:solidFill>
                  <a:latin typeface="Segoe UI Semibold" panose="020B0502040204020203" pitchFamily="34" charset="0"/>
                  <a:cs typeface="Segoe UI Semibold" panose="020B0502040204020203" pitchFamily="34" charset="0"/>
                </a:rPr>
                <a:t>Security</a:t>
              </a:r>
            </a:p>
          </p:txBody>
        </p:sp>
        <p:pic>
          <p:nvPicPr>
            <p:cNvPr id="92" name="Picture 91">
              <a:extLst>
                <a:ext uri="{FF2B5EF4-FFF2-40B4-BE49-F238E27FC236}">
                  <a16:creationId xmlns:a16="http://schemas.microsoft.com/office/drawing/2014/main" id="{39D89045-F039-F4D1-FDF7-9EC711BCE3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4372" y="1801837"/>
              <a:ext cx="429281" cy="726475"/>
            </a:xfrm>
            <a:prstGeom prst="rect">
              <a:avLst/>
            </a:prstGeom>
          </p:spPr>
        </p:pic>
      </p:grpSp>
      <p:grpSp>
        <p:nvGrpSpPr>
          <p:cNvPr id="105" name="Group 104">
            <a:extLst>
              <a:ext uri="{FF2B5EF4-FFF2-40B4-BE49-F238E27FC236}">
                <a16:creationId xmlns:a16="http://schemas.microsoft.com/office/drawing/2014/main" id="{8C332A15-9CDF-628A-079C-8B010EDDE9FA}"/>
              </a:ext>
            </a:extLst>
          </p:cNvPr>
          <p:cNvGrpSpPr/>
          <p:nvPr/>
        </p:nvGrpSpPr>
        <p:grpSpPr>
          <a:xfrm>
            <a:off x="9207304" y="1138750"/>
            <a:ext cx="816142" cy="888733"/>
            <a:chOff x="9207304" y="1185024"/>
            <a:chExt cx="816142" cy="888733"/>
          </a:xfrm>
        </p:grpSpPr>
        <p:sp>
          <p:nvSpPr>
            <p:cNvPr id="22" name="Surface">
              <a:extLst>
                <a:ext uri="{FF2B5EF4-FFF2-40B4-BE49-F238E27FC236}">
                  <a16:creationId xmlns:a16="http://schemas.microsoft.com/office/drawing/2014/main" id="{7BD5F410-9406-0146-BCF8-2049A3931073}"/>
                </a:ext>
              </a:extLst>
            </p:cNvPr>
            <p:cNvSpPr txBox="1"/>
            <p:nvPr/>
          </p:nvSpPr>
          <p:spPr>
            <a:xfrm>
              <a:off x="9207304" y="1841312"/>
              <a:ext cx="816142" cy="2324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6509" tIns="16509" rIns="16509" bIns="16509" numCol="1" anchor="ctr">
              <a:noAutofit/>
            </a:bodyPr>
            <a:lstStyle>
              <a:lvl1pPr algn="ctr" defTabSz="577850">
                <a:lnSpc>
                  <a:spcPct val="90000"/>
                </a:lnSpc>
                <a:spcBef>
                  <a:spcPts val="500"/>
                </a:spcBef>
                <a:defRPr sz="1300">
                  <a:solidFill>
                    <a:srgbClr val="FFFFFF"/>
                  </a:solidFill>
                  <a:latin typeface="+mj-lt"/>
                  <a:ea typeface="+mj-ea"/>
                  <a:cs typeface="+mj-cs"/>
                  <a:sym typeface="Calibri"/>
                </a:defRPr>
              </a:lvl1pPr>
            </a:lstStyle>
            <a:p>
              <a:pPr>
                <a:defRPr/>
              </a:pPr>
              <a:r>
                <a:rPr sz="1400" b="1">
                  <a:solidFill>
                    <a:schemeClr val="bg1"/>
                  </a:solidFill>
                  <a:latin typeface="Segoe UI Semibold" panose="020B0502040204020203" pitchFamily="34" charset="0"/>
                  <a:cs typeface="Segoe UI Semibold" panose="020B0502040204020203" pitchFamily="34" charset="0"/>
                </a:rPr>
                <a:t>Surface</a:t>
              </a:r>
            </a:p>
          </p:txBody>
        </p:sp>
        <p:pic>
          <p:nvPicPr>
            <p:cNvPr id="93" name="Picture 92">
              <a:extLst>
                <a:ext uri="{FF2B5EF4-FFF2-40B4-BE49-F238E27FC236}">
                  <a16:creationId xmlns:a16="http://schemas.microsoft.com/office/drawing/2014/main" id="{5CAB1BE2-AC2F-ED88-708F-0AFA79CA74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44025" y="1185024"/>
              <a:ext cx="542701" cy="542701"/>
            </a:xfrm>
            <a:prstGeom prst="rect">
              <a:avLst/>
            </a:prstGeom>
          </p:spPr>
        </p:pic>
      </p:grpSp>
      <p:grpSp>
        <p:nvGrpSpPr>
          <p:cNvPr id="108" name="Group 107">
            <a:extLst>
              <a:ext uri="{FF2B5EF4-FFF2-40B4-BE49-F238E27FC236}">
                <a16:creationId xmlns:a16="http://schemas.microsoft.com/office/drawing/2014/main" id="{28DE1CA5-EF3C-EA7D-7E30-FC8EA87B6D9B}"/>
              </a:ext>
            </a:extLst>
          </p:cNvPr>
          <p:cNvGrpSpPr/>
          <p:nvPr/>
        </p:nvGrpSpPr>
        <p:grpSpPr>
          <a:xfrm>
            <a:off x="9779777" y="4177952"/>
            <a:ext cx="1039518" cy="1220009"/>
            <a:chOff x="9781791" y="4201945"/>
            <a:chExt cx="1039518" cy="1220009"/>
          </a:xfrm>
        </p:grpSpPr>
        <p:sp>
          <p:nvSpPr>
            <p:cNvPr id="24" name="Azure Cloud enablement">
              <a:extLst>
                <a:ext uri="{FF2B5EF4-FFF2-40B4-BE49-F238E27FC236}">
                  <a16:creationId xmlns:a16="http://schemas.microsoft.com/office/drawing/2014/main" id="{76A43FB2-9FE2-0E47-8A1D-3FF56DBB110E}"/>
                </a:ext>
              </a:extLst>
            </p:cNvPr>
            <p:cNvSpPr txBox="1"/>
            <p:nvPr/>
          </p:nvSpPr>
          <p:spPr>
            <a:xfrm>
              <a:off x="9781791" y="4672458"/>
              <a:ext cx="1039518" cy="74949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6509" tIns="16509" rIns="16509" bIns="16509" numCol="1" anchor="ctr">
              <a:noAutofit/>
            </a:bodyPr>
            <a:lstStyle>
              <a:lvl1pPr algn="ctr" defTabSz="577850">
                <a:lnSpc>
                  <a:spcPct val="90000"/>
                </a:lnSpc>
                <a:spcBef>
                  <a:spcPts val="500"/>
                </a:spcBef>
                <a:defRPr sz="1300">
                  <a:solidFill>
                    <a:srgbClr val="FFFFFF"/>
                  </a:solidFill>
                  <a:latin typeface="+mj-lt"/>
                  <a:ea typeface="+mj-ea"/>
                  <a:cs typeface="+mj-cs"/>
                  <a:sym typeface="Calibri"/>
                </a:defRPr>
              </a:lvl1pPr>
            </a:lstStyle>
            <a:p>
              <a:pPr>
                <a:defRPr/>
              </a:pPr>
              <a:r>
                <a:rPr sz="1400" b="1">
                  <a:solidFill>
                    <a:schemeClr val="bg1"/>
                  </a:solidFill>
                  <a:latin typeface="Segoe UI Semibold" panose="020B0502040204020203" pitchFamily="34" charset="0"/>
                  <a:cs typeface="Segoe UI Semibold" panose="020B0502040204020203" pitchFamily="34" charset="0"/>
                </a:rPr>
                <a:t>Azure Cloud enablement</a:t>
              </a:r>
            </a:p>
          </p:txBody>
        </p:sp>
        <p:grpSp>
          <p:nvGrpSpPr>
            <p:cNvPr id="94" name="data 3" descr="data, cloud, scale">
              <a:extLst>
                <a:ext uri="{FF2B5EF4-FFF2-40B4-BE49-F238E27FC236}">
                  <a16:creationId xmlns:a16="http://schemas.microsoft.com/office/drawing/2014/main" id="{C35968DC-9D7C-BF31-BEAB-2FC09B197473}"/>
                </a:ext>
              </a:extLst>
            </p:cNvPr>
            <p:cNvGrpSpPr>
              <a:grpSpLocks noChangeAspect="1"/>
            </p:cNvGrpSpPr>
            <p:nvPr/>
          </p:nvGrpSpPr>
          <p:grpSpPr bwMode="auto">
            <a:xfrm>
              <a:off x="9955808" y="4201945"/>
              <a:ext cx="577053" cy="526434"/>
              <a:chOff x="5781" y="773"/>
              <a:chExt cx="285" cy="260"/>
            </a:xfrm>
          </p:grpSpPr>
          <p:sp>
            <p:nvSpPr>
              <p:cNvPr id="95" name="AutoShape 87">
                <a:extLst>
                  <a:ext uri="{FF2B5EF4-FFF2-40B4-BE49-F238E27FC236}">
                    <a16:creationId xmlns:a16="http://schemas.microsoft.com/office/drawing/2014/main" id="{33378BE0-2E9A-A622-A5F4-71CC148D5F0D}"/>
                  </a:ext>
                </a:extLst>
              </p:cNvPr>
              <p:cNvSpPr>
                <a:spLocks noChangeAspect="1" noChangeArrowheads="1" noTextEdit="1"/>
              </p:cNvSpPr>
              <p:nvPr/>
            </p:nvSpPr>
            <p:spPr bwMode="auto">
              <a:xfrm>
                <a:off x="5781" y="773"/>
                <a:ext cx="261"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6" name="Freeform 89">
                <a:extLst>
                  <a:ext uri="{FF2B5EF4-FFF2-40B4-BE49-F238E27FC236}">
                    <a16:creationId xmlns:a16="http://schemas.microsoft.com/office/drawing/2014/main" id="{DBBD401C-CE2C-A396-5D99-A7DE9983D537}"/>
                  </a:ext>
                </a:extLst>
              </p:cNvPr>
              <p:cNvSpPr>
                <a:spLocks/>
              </p:cNvSpPr>
              <p:nvPr/>
            </p:nvSpPr>
            <p:spPr bwMode="auto">
              <a:xfrm>
                <a:off x="6015" y="910"/>
                <a:ext cx="51" cy="80"/>
              </a:xfrm>
              <a:custGeom>
                <a:avLst/>
                <a:gdLst>
                  <a:gd name="T0" fmla="*/ 28 w 76"/>
                  <a:gd name="T1" fmla="*/ 118 h 118"/>
                  <a:gd name="T2" fmla="*/ 76 w 76"/>
                  <a:gd name="T3" fmla="*/ 0 h 118"/>
                  <a:gd name="T4" fmla="*/ 37 w 76"/>
                  <a:gd name="T5" fmla="*/ 0 h 118"/>
                  <a:gd name="T6" fmla="*/ 0 w 76"/>
                  <a:gd name="T7" fmla="*/ 90 h 118"/>
                  <a:gd name="T8" fmla="*/ 28 w 76"/>
                  <a:gd name="T9" fmla="*/ 118 h 118"/>
                </a:gdLst>
                <a:ahLst/>
                <a:cxnLst>
                  <a:cxn ang="0">
                    <a:pos x="T0" y="T1"/>
                  </a:cxn>
                  <a:cxn ang="0">
                    <a:pos x="T2" y="T3"/>
                  </a:cxn>
                  <a:cxn ang="0">
                    <a:pos x="T4" y="T5"/>
                  </a:cxn>
                  <a:cxn ang="0">
                    <a:pos x="T6" y="T7"/>
                  </a:cxn>
                  <a:cxn ang="0">
                    <a:pos x="T8" y="T9"/>
                  </a:cxn>
                </a:cxnLst>
                <a:rect l="0" t="0" r="r" b="b"/>
                <a:pathLst>
                  <a:path w="76" h="118">
                    <a:moveTo>
                      <a:pt x="28" y="118"/>
                    </a:moveTo>
                    <a:cubicBezTo>
                      <a:pt x="56" y="86"/>
                      <a:pt x="74" y="45"/>
                      <a:pt x="76" y="0"/>
                    </a:cubicBezTo>
                    <a:cubicBezTo>
                      <a:pt x="37" y="0"/>
                      <a:pt x="37" y="0"/>
                      <a:pt x="37" y="0"/>
                    </a:cubicBezTo>
                    <a:cubicBezTo>
                      <a:pt x="35" y="34"/>
                      <a:pt x="21" y="65"/>
                      <a:pt x="0" y="90"/>
                    </a:cubicBezTo>
                    <a:lnTo>
                      <a:pt x="28" y="11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7" name="Freeform 90">
                <a:extLst>
                  <a:ext uri="{FF2B5EF4-FFF2-40B4-BE49-F238E27FC236}">
                    <a16:creationId xmlns:a16="http://schemas.microsoft.com/office/drawing/2014/main" id="{072ED09B-E751-FF45-7D9D-7E3D8D3AA4C7}"/>
                  </a:ext>
                </a:extLst>
              </p:cNvPr>
              <p:cNvSpPr>
                <a:spLocks/>
              </p:cNvSpPr>
              <p:nvPr/>
            </p:nvSpPr>
            <p:spPr bwMode="auto">
              <a:xfrm>
                <a:off x="5806" y="816"/>
                <a:ext cx="53" cy="80"/>
              </a:xfrm>
              <a:custGeom>
                <a:avLst/>
                <a:gdLst>
                  <a:gd name="T0" fmla="*/ 49 w 78"/>
                  <a:gd name="T1" fmla="*/ 0 h 119"/>
                  <a:gd name="T2" fmla="*/ 0 w 78"/>
                  <a:gd name="T3" fmla="*/ 119 h 119"/>
                  <a:gd name="T4" fmla="*/ 41 w 78"/>
                  <a:gd name="T5" fmla="*/ 119 h 119"/>
                  <a:gd name="T6" fmla="*/ 78 w 78"/>
                  <a:gd name="T7" fmla="*/ 29 h 119"/>
                  <a:gd name="T8" fmla="*/ 49 w 78"/>
                  <a:gd name="T9" fmla="*/ 0 h 119"/>
                </a:gdLst>
                <a:ahLst/>
                <a:cxnLst>
                  <a:cxn ang="0">
                    <a:pos x="T0" y="T1"/>
                  </a:cxn>
                  <a:cxn ang="0">
                    <a:pos x="T2" y="T3"/>
                  </a:cxn>
                  <a:cxn ang="0">
                    <a:pos x="T4" y="T5"/>
                  </a:cxn>
                  <a:cxn ang="0">
                    <a:pos x="T6" y="T7"/>
                  </a:cxn>
                  <a:cxn ang="0">
                    <a:pos x="T8" y="T9"/>
                  </a:cxn>
                </a:cxnLst>
                <a:rect l="0" t="0" r="r" b="b"/>
                <a:pathLst>
                  <a:path w="78" h="119">
                    <a:moveTo>
                      <a:pt x="49" y="0"/>
                    </a:moveTo>
                    <a:cubicBezTo>
                      <a:pt x="21" y="32"/>
                      <a:pt x="2" y="73"/>
                      <a:pt x="0" y="119"/>
                    </a:cubicBezTo>
                    <a:cubicBezTo>
                      <a:pt x="41" y="119"/>
                      <a:pt x="41" y="119"/>
                      <a:pt x="41" y="119"/>
                    </a:cubicBezTo>
                    <a:cubicBezTo>
                      <a:pt x="43" y="84"/>
                      <a:pt x="57" y="53"/>
                      <a:pt x="78" y="29"/>
                    </a:cubicBezTo>
                    <a:lnTo>
                      <a:pt x="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8" name="Freeform 91">
                <a:extLst>
                  <a:ext uri="{FF2B5EF4-FFF2-40B4-BE49-F238E27FC236}">
                    <a16:creationId xmlns:a16="http://schemas.microsoft.com/office/drawing/2014/main" id="{00B0E916-55CC-2C18-1B19-303F841FFFCA}"/>
                  </a:ext>
                </a:extLst>
              </p:cNvPr>
              <p:cNvSpPr>
                <a:spLocks/>
              </p:cNvSpPr>
              <p:nvPr/>
            </p:nvSpPr>
            <p:spPr bwMode="auto">
              <a:xfrm>
                <a:off x="5850" y="980"/>
                <a:ext cx="80" cy="53"/>
              </a:xfrm>
              <a:custGeom>
                <a:avLst/>
                <a:gdLst>
                  <a:gd name="T0" fmla="*/ 0 w 118"/>
                  <a:gd name="T1" fmla="*/ 29 h 78"/>
                  <a:gd name="T2" fmla="*/ 118 w 118"/>
                  <a:gd name="T3" fmla="*/ 78 h 78"/>
                  <a:gd name="T4" fmla="*/ 118 w 118"/>
                  <a:gd name="T5" fmla="*/ 37 h 78"/>
                  <a:gd name="T6" fmla="*/ 29 w 118"/>
                  <a:gd name="T7" fmla="*/ 0 h 78"/>
                  <a:gd name="T8" fmla="*/ 0 w 118"/>
                  <a:gd name="T9" fmla="*/ 29 h 78"/>
                </a:gdLst>
                <a:ahLst/>
                <a:cxnLst>
                  <a:cxn ang="0">
                    <a:pos x="T0" y="T1"/>
                  </a:cxn>
                  <a:cxn ang="0">
                    <a:pos x="T2" y="T3"/>
                  </a:cxn>
                  <a:cxn ang="0">
                    <a:pos x="T4" y="T5"/>
                  </a:cxn>
                  <a:cxn ang="0">
                    <a:pos x="T6" y="T7"/>
                  </a:cxn>
                  <a:cxn ang="0">
                    <a:pos x="T8" y="T9"/>
                  </a:cxn>
                </a:cxnLst>
                <a:rect l="0" t="0" r="r" b="b"/>
                <a:pathLst>
                  <a:path w="118" h="78">
                    <a:moveTo>
                      <a:pt x="0" y="29"/>
                    </a:moveTo>
                    <a:cubicBezTo>
                      <a:pt x="32" y="57"/>
                      <a:pt x="73" y="76"/>
                      <a:pt x="118" y="78"/>
                    </a:cubicBezTo>
                    <a:cubicBezTo>
                      <a:pt x="118" y="37"/>
                      <a:pt x="118" y="37"/>
                      <a:pt x="118" y="37"/>
                    </a:cubicBezTo>
                    <a:cubicBezTo>
                      <a:pt x="84" y="35"/>
                      <a:pt x="53" y="21"/>
                      <a:pt x="29" y="0"/>
                    </a:cubicBezTo>
                    <a:lnTo>
                      <a:pt x="0" y="2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99" name="Freeform 92">
                <a:extLst>
                  <a:ext uri="{FF2B5EF4-FFF2-40B4-BE49-F238E27FC236}">
                    <a16:creationId xmlns:a16="http://schemas.microsoft.com/office/drawing/2014/main" id="{3646FB8F-49CE-B8E8-3DC0-F21C134AC4EF}"/>
                  </a:ext>
                </a:extLst>
              </p:cNvPr>
              <p:cNvSpPr>
                <a:spLocks/>
              </p:cNvSpPr>
              <p:nvPr/>
            </p:nvSpPr>
            <p:spPr bwMode="auto">
              <a:xfrm>
                <a:off x="5806" y="910"/>
                <a:ext cx="53" cy="80"/>
              </a:xfrm>
              <a:custGeom>
                <a:avLst/>
                <a:gdLst>
                  <a:gd name="T0" fmla="*/ 0 w 78"/>
                  <a:gd name="T1" fmla="*/ 0 h 118"/>
                  <a:gd name="T2" fmla="*/ 49 w 78"/>
                  <a:gd name="T3" fmla="*/ 118 h 118"/>
                  <a:gd name="T4" fmla="*/ 78 w 78"/>
                  <a:gd name="T5" fmla="*/ 90 h 118"/>
                  <a:gd name="T6" fmla="*/ 41 w 78"/>
                  <a:gd name="T7" fmla="*/ 0 h 118"/>
                  <a:gd name="T8" fmla="*/ 0 w 78"/>
                  <a:gd name="T9" fmla="*/ 0 h 118"/>
                </a:gdLst>
                <a:ahLst/>
                <a:cxnLst>
                  <a:cxn ang="0">
                    <a:pos x="T0" y="T1"/>
                  </a:cxn>
                  <a:cxn ang="0">
                    <a:pos x="T2" y="T3"/>
                  </a:cxn>
                  <a:cxn ang="0">
                    <a:pos x="T4" y="T5"/>
                  </a:cxn>
                  <a:cxn ang="0">
                    <a:pos x="T6" y="T7"/>
                  </a:cxn>
                  <a:cxn ang="0">
                    <a:pos x="T8" y="T9"/>
                  </a:cxn>
                </a:cxnLst>
                <a:rect l="0" t="0" r="r" b="b"/>
                <a:pathLst>
                  <a:path w="78" h="118">
                    <a:moveTo>
                      <a:pt x="0" y="0"/>
                    </a:moveTo>
                    <a:cubicBezTo>
                      <a:pt x="2" y="45"/>
                      <a:pt x="21" y="87"/>
                      <a:pt x="49" y="118"/>
                    </a:cubicBezTo>
                    <a:cubicBezTo>
                      <a:pt x="78" y="90"/>
                      <a:pt x="78" y="90"/>
                      <a:pt x="78" y="90"/>
                    </a:cubicBezTo>
                    <a:cubicBezTo>
                      <a:pt x="57" y="65"/>
                      <a:pt x="43" y="34"/>
                      <a:pt x="41"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0" name="Freeform 93">
                <a:extLst>
                  <a:ext uri="{FF2B5EF4-FFF2-40B4-BE49-F238E27FC236}">
                    <a16:creationId xmlns:a16="http://schemas.microsoft.com/office/drawing/2014/main" id="{046E169C-6BCE-8FF3-526B-975F704438E3}"/>
                  </a:ext>
                </a:extLst>
              </p:cNvPr>
              <p:cNvSpPr>
                <a:spLocks/>
              </p:cNvSpPr>
              <p:nvPr/>
            </p:nvSpPr>
            <p:spPr bwMode="auto">
              <a:xfrm>
                <a:off x="6015" y="816"/>
                <a:ext cx="51" cy="80"/>
              </a:xfrm>
              <a:custGeom>
                <a:avLst/>
                <a:gdLst>
                  <a:gd name="T0" fmla="*/ 28 w 76"/>
                  <a:gd name="T1" fmla="*/ 0 h 118"/>
                  <a:gd name="T2" fmla="*/ 0 w 76"/>
                  <a:gd name="T3" fmla="*/ 28 h 118"/>
                  <a:gd name="T4" fmla="*/ 37 w 76"/>
                  <a:gd name="T5" fmla="*/ 118 h 118"/>
                  <a:gd name="T6" fmla="*/ 76 w 76"/>
                  <a:gd name="T7" fmla="*/ 118 h 118"/>
                  <a:gd name="T8" fmla="*/ 28 w 76"/>
                  <a:gd name="T9" fmla="*/ 0 h 118"/>
                </a:gdLst>
                <a:ahLst/>
                <a:cxnLst>
                  <a:cxn ang="0">
                    <a:pos x="T0" y="T1"/>
                  </a:cxn>
                  <a:cxn ang="0">
                    <a:pos x="T2" y="T3"/>
                  </a:cxn>
                  <a:cxn ang="0">
                    <a:pos x="T4" y="T5"/>
                  </a:cxn>
                  <a:cxn ang="0">
                    <a:pos x="T6" y="T7"/>
                  </a:cxn>
                  <a:cxn ang="0">
                    <a:pos x="T8" y="T9"/>
                  </a:cxn>
                </a:cxnLst>
                <a:rect l="0" t="0" r="r" b="b"/>
                <a:pathLst>
                  <a:path w="76" h="118">
                    <a:moveTo>
                      <a:pt x="28" y="0"/>
                    </a:moveTo>
                    <a:cubicBezTo>
                      <a:pt x="0" y="28"/>
                      <a:pt x="0" y="28"/>
                      <a:pt x="0" y="28"/>
                    </a:cubicBezTo>
                    <a:cubicBezTo>
                      <a:pt x="21" y="52"/>
                      <a:pt x="35" y="83"/>
                      <a:pt x="37" y="118"/>
                    </a:cubicBezTo>
                    <a:cubicBezTo>
                      <a:pt x="76" y="118"/>
                      <a:pt x="76" y="118"/>
                      <a:pt x="76" y="118"/>
                    </a:cubicBezTo>
                    <a:cubicBezTo>
                      <a:pt x="74" y="72"/>
                      <a:pt x="56" y="31"/>
                      <a:pt x="2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1" name="Freeform 94">
                <a:extLst>
                  <a:ext uri="{FF2B5EF4-FFF2-40B4-BE49-F238E27FC236}">
                    <a16:creationId xmlns:a16="http://schemas.microsoft.com/office/drawing/2014/main" id="{BB7AA540-F933-BFD4-D85C-503DDF53062D}"/>
                  </a:ext>
                </a:extLst>
              </p:cNvPr>
              <p:cNvSpPr>
                <a:spLocks/>
              </p:cNvSpPr>
              <p:nvPr/>
            </p:nvSpPr>
            <p:spPr bwMode="auto">
              <a:xfrm>
                <a:off x="5943" y="980"/>
                <a:ext cx="81" cy="53"/>
              </a:xfrm>
              <a:custGeom>
                <a:avLst/>
                <a:gdLst>
                  <a:gd name="T0" fmla="*/ 1 w 118"/>
                  <a:gd name="T1" fmla="*/ 78 h 78"/>
                  <a:gd name="T2" fmla="*/ 118 w 118"/>
                  <a:gd name="T3" fmla="*/ 28 h 78"/>
                  <a:gd name="T4" fmla="*/ 90 w 118"/>
                  <a:gd name="T5" fmla="*/ 0 h 78"/>
                  <a:gd name="T6" fmla="*/ 0 w 118"/>
                  <a:gd name="T7" fmla="*/ 37 h 78"/>
                  <a:gd name="T8" fmla="*/ 0 w 118"/>
                  <a:gd name="T9" fmla="*/ 78 h 78"/>
                  <a:gd name="T10" fmla="*/ 1 w 118"/>
                  <a:gd name="T11" fmla="*/ 78 h 78"/>
                </a:gdLst>
                <a:ahLst/>
                <a:cxnLst>
                  <a:cxn ang="0">
                    <a:pos x="T0" y="T1"/>
                  </a:cxn>
                  <a:cxn ang="0">
                    <a:pos x="T2" y="T3"/>
                  </a:cxn>
                  <a:cxn ang="0">
                    <a:pos x="T4" y="T5"/>
                  </a:cxn>
                  <a:cxn ang="0">
                    <a:pos x="T6" y="T7"/>
                  </a:cxn>
                  <a:cxn ang="0">
                    <a:pos x="T8" y="T9"/>
                  </a:cxn>
                  <a:cxn ang="0">
                    <a:pos x="T10" y="T11"/>
                  </a:cxn>
                </a:cxnLst>
                <a:rect l="0" t="0" r="r" b="b"/>
                <a:pathLst>
                  <a:path w="118" h="78">
                    <a:moveTo>
                      <a:pt x="1" y="78"/>
                    </a:moveTo>
                    <a:cubicBezTo>
                      <a:pt x="46" y="75"/>
                      <a:pt x="87" y="57"/>
                      <a:pt x="118" y="28"/>
                    </a:cubicBezTo>
                    <a:cubicBezTo>
                      <a:pt x="90" y="0"/>
                      <a:pt x="90" y="0"/>
                      <a:pt x="90" y="0"/>
                    </a:cubicBezTo>
                    <a:cubicBezTo>
                      <a:pt x="66" y="22"/>
                      <a:pt x="35" y="35"/>
                      <a:pt x="0" y="37"/>
                    </a:cubicBezTo>
                    <a:cubicBezTo>
                      <a:pt x="0" y="78"/>
                      <a:pt x="0" y="78"/>
                      <a:pt x="0" y="78"/>
                    </a:cubicBezTo>
                    <a:lnTo>
                      <a:pt x="1" y="7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2" name="Freeform 95">
                <a:extLst>
                  <a:ext uri="{FF2B5EF4-FFF2-40B4-BE49-F238E27FC236}">
                    <a16:creationId xmlns:a16="http://schemas.microsoft.com/office/drawing/2014/main" id="{6823DFD5-26F7-4E30-E86F-D1E16EEA06F9}"/>
                  </a:ext>
                </a:extLst>
              </p:cNvPr>
              <p:cNvSpPr>
                <a:spLocks/>
              </p:cNvSpPr>
              <p:nvPr/>
            </p:nvSpPr>
            <p:spPr bwMode="auto">
              <a:xfrm>
                <a:off x="5944" y="773"/>
                <a:ext cx="80" cy="52"/>
              </a:xfrm>
              <a:custGeom>
                <a:avLst/>
                <a:gdLst>
                  <a:gd name="T0" fmla="*/ 0 w 117"/>
                  <a:gd name="T1" fmla="*/ 0 h 77"/>
                  <a:gd name="T2" fmla="*/ 0 w 117"/>
                  <a:gd name="T3" fmla="*/ 40 h 77"/>
                  <a:gd name="T4" fmla="*/ 89 w 117"/>
                  <a:gd name="T5" fmla="*/ 77 h 77"/>
                  <a:gd name="T6" fmla="*/ 117 w 117"/>
                  <a:gd name="T7" fmla="*/ 49 h 77"/>
                  <a:gd name="T8" fmla="*/ 0 w 117"/>
                  <a:gd name="T9" fmla="*/ 0 h 77"/>
                </a:gdLst>
                <a:ahLst/>
                <a:cxnLst>
                  <a:cxn ang="0">
                    <a:pos x="T0" y="T1"/>
                  </a:cxn>
                  <a:cxn ang="0">
                    <a:pos x="T2" y="T3"/>
                  </a:cxn>
                  <a:cxn ang="0">
                    <a:pos x="T4" y="T5"/>
                  </a:cxn>
                  <a:cxn ang="0">
                    <a:pos x="T6" y="T7"/>
                  </a:cxn>
                  <a:cxn ang="0">
                    <a:pos x="T8" y="T9"/>
                  </a:cxn>
                </a:cxnLst>
                <a:rect l="0" t="0" r="r" b="b"/>
                <a:pathLst>
                  <a:path w="117" h="77">
                    <a:moveTo>
                      <a:pt x="0" y="0"/>
                    </a:moveTo>
                    <a:cubicBezTo>
                      <a:pt x="0" y="40"/>
                      <a:pt x="0" y="40"/>
                      <a:pt x="0" y="40"/>
                    </a:cubicBezTo>
                    <a:cubicBezTo>
                      <a:pt x="34" y="42"/>
                      <a:pt x="65" y="56"/>
                      <a:pt x="89" y="77"/>
                    </a:cubicBezTo>
                    <a:cubicBezTo>
                      <a:pt x="117" y="49"/>
                      <a:pt x="117" y="49"/>
                      <a:pt x="117" y="49"/>
                    </a:cubicBezTo>
                    <a:cubicBezTo>
                      <a:pt x="86" y="21"/>
                      <a:pt x="45" y="3"/>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3" name="Freeform 96">
                <a:extLst>
                  <a:ext uri="{FF2B5EF4-FFF2-40B4-BE49-F238E27FC236}">
                    <a16:creationId xmlns:a16="http://schemas.microsoft.com/office/drawing/2014/main" id="{418779BF-D6FF-7387-2887-51AB5DFD71A6}"/>
                  </a:ext>
                </a:extLst>
              </p:cNvPr>
              <p:cNvSpPr>
                <a:spLocks/>
              </p:cNvSpPr>
              <p:nvPr/>
            </p:nvSpPr>
            <p:spPr bwMode="auto">
              <a:xfrm>
                <a:off x="5850" y="773"/>
                <a:ext cx="80" cy="52"/>
              </a:xfrm>
              <a:custGeom>
                <a:avLst/>
                <a:gdLst>
                  <a:gd name="T0" fmla="*/ 118 w 118"/>
                  <a:gd name="T1" fmla="*/ 0 h 77"/>
                  <a:gd name="T2" fmla="*/ 0 w 118"/>
                  <a:gd name="T3" fmla="*/ 49 h 77"/>
                  <a:gd name="T4" fmla="*/ 29 w 118"/>
                  <a:gd name="T5" fmla="*/ 77 h 77"/>
                  <a:gd name="T6" fmla="*/ 118 w 118"/>
                  <a:gd name="T7" fmla="*/ 40 h 77"/>
                  <a:gd name="T8" fmla="*/ 118 w 118"/>
                  <a:gd name="T9" fmla="*/ 0 h 77"/>
                </a:gdLst>
                <a:ahLst/>
                <a:cxnLst>
                  <a:cxn ang="0">
                    <a:pos x="T0" y="T1"/>
                  </a:cxn>
                  <a:cxn ang="0">
                    <a:pos x="T2" y="T3"/>
                  </a:cxn>
                  <a:cxn ang="0">
                    <a:pos x="T4" y="T5"/>
                  </a:cxn>
                  <a:cxn ang="0">
                    <a:pos x="T6" y="T7"/>
                  </a:cxn>
                  <a:cxn ang="0">
                    <a:pos x="T8" y="T9"/>
                  </a:cxn>
                </a:cxnLst>
                <a:rect l="0" t="0" r="r" b="b"/>
                <a:pathLst>
                  <a:path w="118" h="77">
                    <a:moveTo>
                      <a:pt x="118" y="0"/>
                    </a:moveTo>
                    <a:cubicBezTo>
                      <a:pt x="73" y="2"/>
                      <a:pt x="32" y="20"/>
                      <a:pt x="0" y="49"/>
                    </a:cubicBezTo>
                    <a:cubicBezTo>
                      <a:pt x="29" y="77"/>
                      <a:pt x="29" y="77"/>
                      <a:pt x="29" y="77"/>
                    </a:cubicBezTo>
                    <a:cubicBezTo>
                      <a:pt x="53" y="56"/>
                      <a:pt x="84" y="43"/>
                      <a:pt x="118" y="40"/>
                    </a:cubicBezTo>
                    <a:cubicBezTo>
                      <a:pt x="118" y="0"/>
                      <a:pt x="118" y="0"/>
                      <a:pt x="11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97">
                <a:extLst>
                  <a:ext uri="{FF2B5EF4-FFF2-40B4-BE49-F238E27FC236}">
                    <a16:creationId xmlns:a16="http://schemas.microsoft.com/office/drawing/2014/main" id="{78D0649B-3BA3-689B-7CE5-BD3FA5098640}"/>
                  </a:ext>
                </a:extLst>
              </p:cNvPr>
              <p:cNvSpPr>
                <a:spLocks/>
              </p:cNvSpPr>
              <p:nvPr/>
            </p:nvSpPr>
            <p:spPr bwMode="auto">
              <a:xfrm>
                <a:off x="5868" y="856"/>
                <a:ext cx="139" cy="81"/>
              </a:xfrm>
              <a:custGeom>
                <a:avLst/>
                <a:gdLst>
                  <a:gd name="T0" fmla="*/ 203 w 204"/>
                  <a:gd name="T1" fmla="*/ 83 h 119"/>
                  <a:gd name="T2" fmla="*/ 204 w 204"/>
                  <a:gd name="T3" fmla="*/ 81 h 119"/>
                  <a:gd name="T4" fmla="*/ 204 w 204"/>
                  <a:gd name="T5" fmla="*/ 73 h 119"/>
                  <a:gd name="T6" fmla="*/ 158 w 204"/>
                  <a:gd name="T7" fmla="*/ 26 h 119"/>
                  <a:gd name="T8" fmla="*/ 148 w 204"/>
                  <a:gd name="T9" fmla="*/ 28 h 119"/>
                  <a:gd name="T10" fmla="*/ 98 w 204"/>
                  <a:gd name="T11" fmla="*/ 0 h 119"/>
                  <a:gd name="T12" fmla="*/ 38 w 204"/>
                  <a:gd name="T13" fmla="*/ 59 h 119"/>
                  <a:gd name="T14" fmla="*/ 38 w 204"/>
                  <a:gd name="T15" fmla="*/ 62 h 119"/>
                  <a:gd name="T16" fmla="*/ 29 w 204"/>
                  <a:gd name="T17" fmla="*/ 60 h 119"/>
                  <a:gd name="T18" fmla="*/ 0 w 204"/>
                  <a:gd name="T19" fmla="*/ 90 h 119"/>
                  <a:gd name="T20" fmla="*/ 26 w 204"/>
                  <a:gd name="T21" fmla="*/ 119 h 119"/>
                  <a:gd name="T22" fmla="*/ 158 w 204"/>
                  <a:gd name="T23" fmla="*/ 119 h 119"/>
                  <a:gd name="T24" fmla="*/ 199 w 204"/>
                  <a:gd name="T25" fmla="*/ 95 h 119"/>
                  <a:gd name="T26" fmla="*/ 199 w 204"/>
                  <a:gd name="T27" fmla="*/ 94 h 119"/>
                  <a:gd name="T28" fmla="*/ 203 w 204"/>
                  <a:gd name="T29" fmla="*/ 8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119">
                    <a:moveTo>
                      <a:pt x="203" y="83"/>
                    </a:moveTo>
                    <a:cubicBezTo>
                      <a:pt x="203" y="82"/>
                      <a:pt x="204" y="82"/>
                      <a:pt x="204" y="81"/>
                    </a:cubicBezTo>
                    <a:cubicBezTo>
                      <a:pt x="204" y="79"/>
                      <a:pt x="204" y="76"/>
                      <a:pt x="204" y="73"/>
                    </a:cubicBezTo>
                    <a:cubicBezTo>
                      <a:pt x="204" y="47"/>
                      <a:pt x="184" y="26"/>
                      <a:pt x="158" y="26"/>
                    </a:cubicBezTo>
                    <a:cubicBezTo>
                      <a:pt x="155" y="26"/>
                      <a:pt x="151" y="27"/>
                      <a:pt x="148" y="28"/>
                    </a:cubicBezTo>
                    <a:cubicBezTo>
                      <a:pt x="137" y="11"/>
                      <a:pt x="119" y="0"/>
                      <a:pt x="98" y="0"/>
                    </a:cubicBezTo>
                    <a:cubicBezTo>
                      <a:pt x="65" y="0"/>
                      <a:pt x="38" y="27"/>
                      <a:pt x="38" y="59"/>
                    </a:cubicBezTo>
                    <a:cubicBezTo>
                      <a:pt x="38" y="60"/>
                      <a:pt x="38" y="61"/>
                      <a:pt x="38" y="62"/>
                    </a:cubicBezTo>
                    <a:cubicBezTo>
                      <a:pt x="35" y="61"/>
                      <a:pt x="32" y="60"/>
                      <a:pt x="29" y="60"/>
                    </a:cubicBezTo>
                    <a:cubicBezTo>
                      <a:pt x="13" y="60"/>
                      <a:pt x="0" y="73"/>
                      <a:pt x="0" y="90"/>
                    </a:cubicBezTo>
                    <a:cubicBezTo>
                      <a:pt x="0" y="105"/>
                      <a:pt x="11" y="117"/>
                      <a:pt x="26" y="119"/>
                    </a:cubicBezTo>
                    <a:cubicBezTo>
                      <a:pt x="158" y="119"/>
                      <a:pt x="158" y="119"/>
                      <a:pt x="158" y="119"/>
                    </a:cubicBezTo>
                    <a:cubicBezTo>
                      <a:pt x="176" y="119"/>
                      <a:pt x="191" y="109"/>
                      <a:pt x="199" y="95"/>
                    </a:cubicBezTo>
                    <a:cubicBezTo>
                      <a:pt x="199" y="95"/>
                      <a:pt x="199" y="94"/>
                      <a:pt x="199" y="94"/>
                    </a:cubicBezTo>
                    <a:cubicBezTo>
                      <a:pt x="200" y="91"/>
                      <a:pt x="202" y="88"/>
                      <a:pt x="203" y="8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grpSp>
    </p:spTree>
    <p:extLst>
      <p:ext uri="{BB962C8B-B14F-4D97-AF65-F5344CB8AC3E}">
        <p14:creationId xmlns:p14="http://schemas.microsoft.com/office/powerpoint/2010/main" val="136219894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F53300-727D-6F45-8FEE-378731A9229A}"/>
              </a:ext>
            </a:extLst>
          </p:cNvPr>
          <p:cNvSpPr>
            <a:spLocks noGrp="1"/>
          </p:cNvSpPr>
          <p:nvPr>
            <p:ph type="title"/>
          </p:nvPr>
        </p:nvSpPr>
        <p:spPr/>
        <p:txBody>
          <a:bodyPr/>
          <a:lstStyle/>
          <a:p>
            <a:r>
              <a:rPr lang="en-US" sz="2800">
                <a:solidFill>
                  <a:schemeClr val="tx1"/>
                </a:solidFill>
                <a:latin typeface="Segoe UI Semibold"/>
                <a:cs typeface="Segoe UI Semibold"/>
              </a:rPr>
              <a:t>Solution Assessments</a:t>
            </a:r>
            <a:endParaRPr lang="en-GB"/>
          </a:p>
        </p:txBody>
      </p:sp>
      <p:graphicFrame>
        <p:nvGraphicFramePr>
          <p:cNvPr id="3" name="Table 12">
            <a:extLst>
              <a:ext uri="{FF2B5EF4-FFF2-40B4-BE49-F238E27FC236}">
                <a16:creationId xmlns:a16="http://schemas.microsoft.com/office/drawing/2014/main" id="{523C52F6-DF86-B149-ADBE-D98AAE599EB5}"/>
              </a:ext>
            </a:extLst>
          </p:cNvPr>
          <p:cNvGraphicFramePr>
            <a:graphicFrameLocks noGrp="1"/>
          </p:cNvGraphicFramePr>
          <p:nvPr>
            <p:extLst>
              <p:ext uri="{D42A27DB-BD31-4B8C-83A1-F6EECF244321}">
                <p14:modId xmlns:p14="http://schemas.microsoft.com/office/powerpoint/2010/main" val="2370033422"/>
              </p:ext>
            </p:extLst>
          </p:nvPr>
        </p:nvGraphicFramePr>
        <p:xfrm>
          <a:off x="451643" y="1421122"/>
          <a:ext cx="11533187" cy="3374243"/>
        </p:xfrm>
        <a:graphic>
          <a:graphicData uri="http://schemas.openxmlformats.org/drawingml/2006/table">
            <a:tbl>
              <a:tblPr firstRow="1" bandRow="1"/>
              <a:tblGrid>
                <a:gridCol w="1217820">
                  <a:extLst>
                    <a:ext uri="{9D8B030D-6E8A-4147-A177-3AD203B41FA5}">
                      <a16:colId xmlns:a16="http://schemas.microsoft.com/office/drawing/2014/main" val="3689872715"/>
                    </a:ext>
                  </a:extLst>
                </a:gridCol>
                <a:gridCol w="2038937">
                  <a:extLst>
                    <a:ext uri="{9D8B030D-6E8A-4147-A177-3AD203B41FA5}">
                      <a16:colId xmlns:a16="http://schemas.microsoft.com/office/drawing/2014/main" val="4124728887"/>
                    </a:ext>
                  </a:extLst>
                </a:gridCol>
                <a:gridCol w="2234527">
                  <a:extLst>
                    <a:ext uri="{9D8B030D-6E8A-4147-A177-3AD203B41FA5}">
                      <a16:colId xmlns:a16="http://schemas.microsoft.com/office/drawing/2014/main" val="2231649885"/>
                    </a:ext>
                  </a:extLst>
                </a:gridCol>
                <a:gridCol w="2116670">
                  <a:extLst>
                    <a:ext uri="{9D8B030D-6E8A-4147-A177-3AD203B41FA5}">
                      <a16:colId xmlns:a16="http://schemas.microsoft.com/office/drawing/2014/main" val="1080826425"/>
                    </a:ext>
                  </a:extLst>
                </a:gridCol>
                <a:gridCol w="3925233">
                  <a:extLst>
                    <a:ext uri="{9D8B030D-6E8A-4147-A177-3AD203B41FA5}">
                      <a16:colId xmlns:a16="http://schemas.microsoft.com/office/drawing/2014/main" val="486212144"/>
                    </a:ext>
                  </a:extLst>
                </a:gridCol>
              </a:tblGrid>
              <a:tr h="931282">
                <a:tc>
                  <a:txBody>
                    <a:bodyPr/>
                    <a:lstStyle>
                      <a:lvl1pPr marL="0" algn="l" defTabSz="913841" rtl="0" eaLnBrk="1" latinLnBrk="0" hangingPunct="1">
                        <a:defRPr sz="1765" b="1" kern="1200">
                          <a:solidFill>
                            <a:schemeClr val="lt1"/>
                          </a:solidFill>
                          <a:latin typeface="Segoe UI"/>
                        </a:defRPr>
                      </a:lvl1pPr>
                      <a:lvl2pPr marL="456919" algn="l" defTabSz="913841" rtl="0" eaLnBrk="1" latinLnBrk="0" hangingPunct="1">
                        <a:defRPr sz="1765" b="1" kern="1200">
                          <a:solidFill>
                            <a:schemeClr val="lt1"/>
                          </a:solidFill>
                          <a:latin typeface="Segoe UI"/>
                        </a:defRPr>
                      </a:lvl2pPr>
                      <a:lvl3pPr marL="913841" algn="l" defTabSz="913841" rtl="0" eaLnBrk="1" latinLnBrk="0" hangingPunct="1">
                        <a:defRPr sz="1765" b="1" kern="1200">
                          <a:solidFill>
                            <a:schemeClr val="lt1"/>
                          </a:solidFill>
                          <a:latin typeface="Segoe UI"/>
                        </a:defRPr>
                      </a:lvl3pPr>
                      <a:lvl4pPr marL="1370760" algn="l" defTabSz="913841" rtl="0" eaLnBrk="1" latinLnBrk="0" hangingPunct="1">
                        <a:defRPr sz="1765" b="1" kern="1200">
                          <a:solidFill>
                            <a:schemeClr val="lt1"/>
                          </a:solidFill>
                          <a:latin typeface="Segoe UI"/>
                        </a:defRPr>
                      </a:lvl4pPr>
                      <a:lvl5pPr marL="1827681" algn="l" defTabSz="913841" rtl="0" eaLnBrk="1" latinLnBrk="0" hangingPunct="1">
                        <a:defRPr sz="1765" b="1" kern="1200">
                          <a:solidFill>
                            <a:schemeClr val="lt1"/>
                          </a:solidFill>
                          <a:latin typeface="Segoe UI"/>
                        </a:defRPr>
                      </a:lvl5pPr>
                      <a:lvl6pPr marL="2284601" algn="l" defTabSz="913841" rtl="0" eaLnBrk="1" latinLnBrk="0" hangingPunct="1">
                        <a:defRPr sz="1765" b="1" kern="1200">
                          <a:solidFill>
                            <a:schemeClr val="lt1"/>
                          </a:solidFill>
                          <a:latin typeface="Segoe UI"/>
                        </a:defRPr>
                      </a:lvl6pPr>
                      <a:lvl7pPr marL="2741522" algn="l" defTabSz="913841" rtl="0" eaLnBrk="1" latinLnBrk="0" hangingPunct="1">
                        <a:defRPr sz="1765" b="1" kern="1200">
                          <a:solidFill>
                            <a:schemeClr val="lt1"/>
                          </a:solidFill>
                          <a:latin typeface="Segoe UI"/>
                        </a:defRPr>
                      </a:lvl7pPr>
                      <a:lvl8pPr marL="3198440" algn="l" defTabSz="913841" rtl="0" eaLnBrk="1" latinLnBrk="0" hangingPunct="1">
                        <a:defRPr sz="1765" b="1" kern="1200">
                          <a:solidFill>
                            <a:schemeClr val="lt1"/>
                          </a:solidFill>
                          <a:latin typeface="Segoe UI"/>
                        </a:defRPr>
                      </a:lvl8pPr>
                      <a:lvl9pPr marL="3655363" algn="l" defTabSz="913841" rtl="0" eaLnBrk="1" latinLnBrk="0" hangingPunct="1">
                        <a:defRPr sz="1765" b="1" kern="1200">
                          <a:solidFill>
                            <a:schemeClr val="lt1"/>
                          </a:solidFill>
                          <a:latin typeface="Segoe UI"/>
                        </a:defRPr>
                      </a:lvl9pPr>
                    </a:lstStyle>
                    <a:p>
                      <a:pPr algn="l">
                        <a:lnSpc>
                          <a:spcPct val="100000"/>
                        </a:lnSpc>
                        <a:spcBef>
                          <a:spcPts val="100"/>
                        </a:spcBef>
                        <a:spcAft>
                          <a:spcPts val="100"/>
                        </a:spcAft>
                      </a:pPr>
                      <a:r>
                        <a:rPr lang="en-US" sz="1400" b="1" spc="0">
                          <a:solidFill>
                            <a:schemeClr val="bg1"/>
                          </a:solidFill>
                          <a:latin typeface="Segoe UI"/>
                          <a:cs typeface="Segoe UI"/>
                        </a:rPr>
                        <a:t>Solution Area </a:t>
                      </a:r>
                      <a:endParaRPr lang="en-US" sz="1400" b="1" spc="0">
                        <a:solidFill>
                          <a:schemeClr val="bg1"/>
                        </a:solidFill>
                        <a:latin typeface="Segoe UI" panose="020B0502040204020203" pitchFamily="34" charset="0"/>
                        <a:cs typeface="Segoe UI" panose="020B0502040204020203" pitchFamily="34" charset="0"/>
                      </a:endParaRPr>
                    </a:p>
                  </a:txBody>
                  <a:tcPr marL="63999" marR="63999" marT="27428" marB="27428" anchor="ctr">
                    <a:lnL w="635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gridSpan="3">
                  <a:txBody>
                    <a:bodyPr/>
                    <a:lstStyle>
                      <a:lvl1pPr marL="0" algn="l" defTabSz="913841" rtl="0" eaLnBrk="1" latinLnBrk="0" hangingPunct="1">
                        <a:defRPr sz="1765" b="1" kern="1200">
                          <a:solidFill>
                            <a:schemeClr val="lt1"/>
                          </a:solidFill>
                          <a:latin typeface="Segoe UI"/>
                        </a:defRPr>
                      </a:lvl1pPr>
                      <a:lvl2pPr marL="456919" algn="l" defTabSz="913841" rtl="0" eaLnBrk="1" latinLnBrk="0" hangingPunct="1">
                        <a:defRPr sz="1765" b="1" kern="1200">
                          <a:solidFill>
                            <a:schemeClr val="lt1"/>
                          </a:solidFill>
                          <a:latin typeface="Segoe UI"/>
                        </a:defRPr>
                      </a:lvl2pPr>
                      <a:lvl3pPr marL="913841" algn="l" defTabSz="913841" rtl="0" eaLnBrk="1" latinLnBrk="0" hangingPunct="1">
                        <a:defRPr sz="1765" b="1" kern="1200">
                          <a:solidFill>
                            <a:schemeClr val="lt1"/>
                          </a:solidFill>
                          <a:latin typeface="Segoe UI"/>
                        </a:defRPr>
                      </a:lvl3pPr>
                      <a:lvl4pPr marL="1370760" algn="l" defTabSz="913841" rtl="0" eaLnBrk="1" latinLnBrk="0" hangingPunct="1">
                        <a:defRPr sz="1765" b="1" kern="1200">
                          <a:solidFill>
                            <a:schemeClr val="lt1"/>
                          </a:solidFill>
                          <a:latin typeface="Segoe UI"/>
                        </a:defRPr>
                      </a:lvl4pPr>
                      <a:lvl5pPr marL="1827681" algn="l" defTabSz="913841" rtl="0" eaLnBrk="1" latinLnBrk="0" hangingPunct="1">
                        <a:defRPr sz="1765" b="1" kern="1200">
                          <a:solidFill>
                            <a:schemeClr val="lt1"/>
                          </a:solidFill>
                          <a:latin typeface="Segoe UI"/>
                        </a:defRPr>
                      </a:lvl5pPr>
                      <a:lvl6pPr marL="2284601" algn="l" defTabSz="913841" rtl="0" eaLnBrk="1" latinLnBrk="0" hangingPunct="1">
                        <a:defRPr sz="1765" b="1" kern="1200">
                          <a:solidFill>
                            <a:schemeClr val="lt1"/>
                          </a:solidFill>
                          <a:latin typeface="Segoe UI"/>
                        </a:defRPr>
                      </a:lvl6pPr>
                      <a:lvl7pPr marL="2741522" algn="l" defTabSz="913841" rtl="0" eaLnBrk="1" latinLnBrk="0" hangingPunct="1">
                        <a:defRPr sz="1765" b="1" kern="1200">
                          <a:solidFill>
                            <a:schemeClr val="lt1"/>
                          </a:solidFill>
                          <a:latin typeface="Segoe UI"/>
                        </a:defRPr>
                      </a:lvl7pPr>
                      <a:lvl8pPr marL="3198440" algn="l" defTabSz="913841" rtl="0" eaLnBrk="1" latinLnBrk="0" hangingPunct="1">
                        <a:defRPr sz="1765" b="1" kern="1200">
                          <a:solidFill>
                            <a:schemeClr val="lt1"/>
                          </a:solidFill>
                          <a:latin typeface="Segoe UI"/>
                        </a:defRPr>
                      </a:lvl8pPr>
                      <a:lvl9pPr marL="3655363" algn="l" defTabSz="913841" rtl="0" eaLnBrk="1" latinLnBrk="0" hangingPunct="1">
                        <a:defRPr sz="1765" b="1" kern="1200">
                          <a:solidFill>
                            <a:schemeClr val="lt1"/>
                          </a:solidFill>
                          <a:latin typeface="Segoe UI"/>
                        </a:defRPr>
                      </a:lvl9pPr>
                    </a:lstStyle>
                    <a:p>
                      <a:pPr algn="l">
                        <a:lnSpc>
                          <a:spcPct val="100000"/>
                        </a:lnSpc>
                        <a:spcBef>
                          <a:spcPts val="100"/>
                        </a:spcBef>
                        <a:spcAft>
                          <a:spcPts val="100"/>
                        </a:spcAft>
                      </a:pPr>
                      <a:r>
                        <a:rPr lang="en-US" sz="1400" b="1" spc="0">
                          <a:solidFill>
                            <a:schemeClr val="bg1"/>
                          </a:solidFill>
                          <a:latin typeface="Segoe UI"/>
                          <a:cs typeface="Segoe UI"/>
                        </a:rPr>
                        <a:t>Apps + Infra; Data and AI </a:t>
                      </a:r>
                    </a:p>
                  </a:txBody>
                  <a:tcPr marL="63999" marR="63999" marT="27428" marB="2742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DE"/>
                    </a:p>
                  </a:txBody>
                  <a:tcPr/>
                </a:tc>
                <a:tc hMerge="1">
                  <a:txBody>
                    <a:bodyPr/>
                    <a:lstStyle/>
                    <a:p>
                      <a:endParaRPr lang="en-DE"/>
                    </a:p>
                  </a:txBody>
                  <a:tcPr/>
                </a:tc>
                <a:tc>
                  <a:txBody>
                    <a:bodyPr/>
                    <a:lstStyle>
                      <a:lvl1pPr marL="0" algn="l" defTabSz="913841" rtl="0" eaLnBrk="1" latinLnBrk="0" hangingPunct="1">
                        <a:defRPr sz="1765" b="1" kern="1200">
                          <a:solidFill>
                            <a:schemeClr val="lt1"/>
                          </a:solidFill>
                          <a:latin typeface="Segoe UI"/>
                        </a:defRPr>
                      </a:lvl1pPr>
                      <a:lvl2pPr marL="456919" algn="l" defTabSz="913841" rtl="0" eaLnBrk="1" latinLnBrk="0" hangingPunct="1">
                        <a:defRPr sz="1765" b="1" kern="1200">
                          <a:solidFill>
                            <a:schemeClr val="lt1"/>
                          </a:solidFill>
                          <a:latin typeface="Segoe UI"/>
                        </a:defRPr>
                      </a:lvl2pPr>
                      <a:lvl3pPr marL="913841" algn="l" defTabSz="913841" rtl="0" eaLnBrk="1" latinLnBrk="0" hangingPunct="1">
                        <a:defRPr sz="1765" b="1" kern="1200">
                          <a:solidFill>
                            <a:schemeClr val="lt1"/>
                          </a:solidFill>
                          <a:latin typeface="Segoe UI"/>
                        </a:defRPr>
                      </a:lvl3pPr>
                      <a:lvl4pPr marL="1370760" algn="l" defTabSz="913841" rtl="0" eaLnBrk="1" latinLnBrk="0" hangingPunct="1">
                        <a:defRPr sz="1765" b="1" kern="1200">
                          <a:solidFill>
                            <a:schemeClr val="lt1"/>
                          </a:solidFill>
                          <a:latin typeface="Segoe UI"/>
                        </a:defRPr>
                      </a:lvl4pPr>
                      <a:lvl5pPr marL="1827681" algn="l" defTabSz="913841" rtl="0" eaLnBrk="1" latinLnBrk="0" hangingPunct="1">
                        <a:defRPr sz="1765" b="1" kern="1200">
                          <a:solidFill>
                            <a:schemeClr val="lt1"/>
                          </a:solidFill>
                          <a:latin typeface="Segoe UI"/>
                        </a:defRPr>
                      </a:lvl5pPr>
                      <a:lvl6pPr marL="2284601" algn="l" defTabSz="913841" rtl="0" eaLnBrk="1" latinLnBrk="0" hangingPunct="1">
                        <a:defRPr sz="1765" b="1" kern="1200">
                          <a:solidFill>
                            <a:schemeClr val="lt1"/>
                          </a:solidFill>
                          <a:latin typeface="Segoe UI"/>
                        </a:defRPr>
                      </a:lvl6pPr>
                      <a:lvl7pPr marL="2741522" algn="l" defTabSz="913841" rtl="0" eaLnBrk="1" latinLnBrk="0" hangingPunct="1">
                        <a:defRPr sz="1765" b="1" kern="1200">
                          <a:solidFill>
                            <a:schemeClr val="lt1"/>
                          </a:solidFill>
                          <a:latin typeface="Segoe UI"/>
                        </a:defRPr>
                      </a:lvl7pPr>
                      <a:lvl8pPr marL="3198440" algn="l" defTabSz="913841" rtl="0" eaLnBrk="1" latinLnBrk="0" hangingPunct="1">
                        <a:defRPr sz="1765" b="1" kern="1200">
                          <a:solidFill>
                            <a:schemeClr val="lt1"/>
                          </a:solidFill>
                          <a:latin typeface="Segoe UI"/>
                        </a:defRPr>
                      </a:lvl8pPr>
                      <a:lvl9pPr marL="3655363" algn="l" defTabSz="913841" rtl="0" eaLnBrk="1" latinLnBrk="0" hangingPunct="1">
                        <a:defRPr sz="1765" b="1" kern="1200">
                          <a:solidFill>
                            <a:schemeClr val="lt1"/>
                          </a:solidFill>
                          <a:latin typeface="Segoe UI"/>
                        </a:defRPr>
                      </a:lvl9pPr>
                    </a:lstStyle>
                    <a:p>
                      <a:pPr algn="l">
                        <a:lnSpc>
                          <a:spcPct val="100000"/>
                        </a:lnSpc>
                        <a:spcBef>
                          <a:spcPts val="100"/>
                        </a:spcBef>
                        <a:spcAft>
                          <a:spcPts val="100"/>
                        </a:spcAft>
                      </a:pPr>
                      <a:r>
                        <a:rPr lang="en-US" sz="1400" b="1" kern="1200" spc="0">
                          <a:solidFill>
                            <a:schemeClr val="bg1"/>
                          </a:solidFill>
                          <a:latin typeface="Segoe UI"/>
                          <a:ea typeface="+mn-ea"/>
                          <a:cs typeface="Segoe UI"/>
                        </a:rPr>
                        <a:t>Security, Compliance, and Identity</a:t>
                      </a:r>
                    </a:p>
                  </a:txBody>
                  <a:tcPr marL="63999" marR="63999" marT="27428" marB="27428" anchor="ctr">
                    <a:lnL w="12700" cap="flat" cmpd="sng" algn="ctr">
                      <a:solidFill>
                        <a:schemeClr val="bg2"/>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920861112"/>
                  </a:ext>
                </a:extLst>
              </a:tr>
              <a:tr h="1089053">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algn="l">
                        <a:lnSpc>
                          <a:spcPct val="100000"/>
                        </a:lnSpc>
                        <a:spcBef>
                          <a:spcPts val="100"/>
                        </a:spcBef>
                        <a:spcAft>
                          <a:spcPts val="100"/>
                        </a:spcAft>
                      </a:pPr>
                      <a:r>
                        <a:rPr lang="en-US" sz="1400" b="1" kern="1200" spc="0">
                          <a:solidFill>
                            <a:schemeClr val="bg1"/>
                          </a:solidFill>
                          <a:latin typeface="Segoe UI"/>
                          <a:ea typeface="+mn-ea"/>
                          <a:cs typeface="Segoe UI"/>
                        </a:rPr>
                        <a:t>Portfolio</a:t>
                      </a:r>
                      <a:br>
                        <a:rPr lang="en-US" sz="1400" b="1" kern="1200" spc="0">
                          <a:solidFill>
                            <a:srgbClr val="FFFFFF"/>
                          </a:solidFill>
                          <a:latin typeface="Segoe UI"/>
                          <a:ea typeface="+mn-ea"/>
                          <a:cs typeface="Segoe UI"/>
                        </a:rPr>
                      </a:br>
                      <a:r>
                        <a:rPr lang="en-US" sz="1400" b="1" i="1" spc="0">
                          <a:solidFill>
                            <a:schemeClr val="bg1"/>
                          </a:solidFill>
                          <a:latin typeface="Segoe UI"/>
                          <a:cs typeface="Segoe UI"/>
                        </a:rPr>
                        <a:t>Seller Selected</a:t>
                      </a:r>
                    </a:p>
                  </a:txBody>
                  <a:tcPr marL="63999" marR="63999" marT="27428" marB="27428" anchor="ctr">
                    <a:lnL w="635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algn="l">
                        <a:lnSpc>
                          <a:spcPct val="100000"/>
                        </a:lnSpc>
                        <a:spcBef>
                          <a:spcPts val="100"/>
                        </a:spcBef>
                        <a:spcAft>
                          <a:spcPts val="100"/>
                        </a:spcAft>
                      </a:pPr>
                      <a:r>
                        <a:rPr lang="en-US" sz="1400" b="1" kern="1200" spc="0">
                          <a:solidFill>
                            <a:schemeClr val="tx1"/>
                          </a:solidFill>
                          <a:latin typeface="Segoe UI"/>
                          <a:ea typeface="+mn-ea"/>
                          <a:cs typeface="Segoe UI"/>
                        </a:rPr>
                        <a:t>Infrastructure and database migration </a:t>
                      </a:r>
                    </a:p>
                  </a:txBody>
                  <a:tcPr marL="63999" marR="63999" marT="27428" marB="2742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B6D2FC"/>
                    </a:solidFill>
                  </a:tcPr>
                </a:tc>
                <a:tc>
                  <a:txBody>
                    <a:bodyPr/>
                    <a:lstStyle/>
                    <a:p>
                      <a:pPr algn="l">
                        <a:lnSpc>
                          <a:spcPct val="100000"/>
                        </a:lnSpc>
                        <a:spcBef>
                          <a:spcPts val="100"/>
                        </a:spcBef>
                        <a:spcAft>
                          <a:spcPts val="100"/>
                        </a:spcAft>
                      </a:pPr>
                      <a:r>
                        <a:rPr lang="en-US" sz="1400" b="1" kern="1200" spc="0">
                          <a:solidFill>
                            <a:schemeClr val="tx1"/>
                          </a:solidFill>
                          <a:latin typeface="Segoe UI"/>
                          <a:ea typeface="+mn-ea"/>
                          <a:cs typeface="Segoe UI"/>
                        </a:rPr>
                        <a:t>App and database </a:t>
                      </a:r>
                    </a:p>
                    <a:p>
                      <a:pPr algn="l">
                        <a:lnSpc>
                          <a:spcPct val="100000"/>
                        </a:lnSpc>
                        <a:spcBef>
                          <a:spcPts val="100"/>
                        </a:spcBef>
                        <a:spcAft>
                          <a:spcPts val="100"/>
                        </a:spcAft>
                      </a:pPr>
                      <a:r>
                        <a:rPr lang="en-US" sz="1400" b="1" kern="1200" spc="0">
                          <a:solidFill>
                            <a:schemeClr val="tx1"/>
                          </a:solidFill>
                          <a:latin typeface="Segoe UI"/>
                          <a:ea typeface="+mn-ea"/>
                          <a:cs typeface="Segoe UI"/>
                        </a:rPr>
                        <a:t>modernization </a:t>
                      </a:r>
                    </a:p>
                  </a:txBody>
                  <a:tcPr marL="63999" marR="63999" marT="27428" marB="2742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B6D2FC"/>
                    </a:solidFill>
                  </a:tcPr>
                </a:tc>
                <a:tc>
                  <a:txBody>
                    <a:bodyPr/>
                    <a:lstStyle/>
                    <a:p>
                      <a:pPr algn="l">
                        <a:lnSpc>
                          <a:spcPct val="100000"/>
                        </a:lnSpc>
                        <a:spcBef>
                          <a:spcPts val="100"/>
                        </a:spcBef>
                        <a:spcAft>
                          <a:spcPts val="100"/>
                        </a:spcAft>
                      </a:pPr>
                      <a:r>
                        <a:rPr lang="en-US" sz="1400" b="1" kern="1200" spc="0">
                          <a:solidFill>
                            <a:schemeClr val="tx1"/>
                          </a:solidFill>
                          <a:latin typeface="Segoe UI"/>
                          <a:ea typeface="+mn-ea"/>
                          <a:cs typeface="Segoe UI"/>
                        </a:rPr>
                        <a:t>Data </a:t>
                      </a:r>
                      <a:br>
                        <a:rPr lang="en-US" sz="1400" b="1" kern="1200" spc="0">
                          <a:solidFill>
                            <a:schemeClr val="tx1"/>
                          </a:solidFill>
                          <a:latin typeface="Segoe UI"/>
                          <a:ea typeface="+mn-ea"/>
                          <a:cs typeface="Segoe UI"/>
                        </a:rPr>
                      </a:br>
                      <a:r>
                        <a:rPr lang="en-US" sz="1400" b="1" kern="1200" spc="0">
                          <a:solidFill>
                            <a:schemeClr val="tx1"/>
                          </a:solidFill>
                          <a:latin typeface="Segoe UI"/>
                          <a:ea typeface="+mn-ea"/>
                          <a:cs typeface="Segoe UI"/>
                        </a:rPr>
                        <a:t>and AI </a:t>
                      </a:r>
                    </a:p>
                  </a:txBody>
                  <a:tcPr marL="63999" marR="63999" marT="27428" marB="2742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B6D2FC"/>
                    </a:solidFill>
                  </a:tcPr>
                </a:tc>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marL="0" marR="0" lvl="0" indent="0" algn="l" defTabSz="913841" rtl="0" eaLnBrk="1" fontAlgn="auto" latinLnBrk="0" hangingPunct="1">
                        <a:lnSpc>
                          <a:spcPct val="100000"/>
                        </a:lnSpc>
                        <a:spcBef>
                          <a:spcPts val="100"/>
                        </a:spcBef>
                        <a:spcAft>
                          <a:spcPts val="100"/>
                        </a:spcAft>
                        <a:buClrTx/>
                        <a:buSzTx/>
                        <a:buFontTx/>
                        <a:buNone/>
                        <a:tabLst/>
                        <a:defRPr/>
                      </a:pPr>
                      <a:r>
                        <a:rPr lang="en-US" sz="1400" b="1" kern="1200" spc="0">
                          <a:solidFill>
                            <a:schemeClr val="tx1"/>
                          </a:solidFill>
                          <a:latin typeface="Segoe UI"/>
                          <a:ea typeface="+mn-ea"/>
                          <a:cs typeface="Segoe UI"/>
                        </a:rPr>
                        <a:t>Cloud </a:t>
                      </a:r>
                      <a:br>
                        <a:rPr lang="en-US" sz="1400" b="1" kern="1200" spc="0">
                          <a:solidFill>
                            <a:schemeClr val="tx1"/>
                          </a:solidFill>
                          <a:latin typeface="Segoe UI"/>
                          <a:ea typeface="+mn-ea"/>
                          <a:cs typeface="Segoe UI"/>
                        </a:rPr>
                      </a:br>
                      <a:r>
                        <a:rPr lang="en-US" sz="1400" b="1" kern="1200" spc="0">
                          <a:solidFill>
                            <a:schemeClr val="tx1"/>
                          </a:solidFill>
                          <a:latin typeface="Segoe UI"/>
                          <a:ea typeface="+mn-ea"/>
                          <a:cs typeface="Segoe UI"/>
                        </a:rPr>
                        <a:t>Security</a:t>
                      </a:r>
                    </a:p>
                  </a:txBody>
                  <a:tcPr marL="63999" marR="63999" marT="27428" marB="27428"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9FC4FB"/>
                    </a:solidFill>
                  </a:tcPr>
                </a:tc>
                <a:extLst>
                  <a:ext uri="{0D108BD9-81ED-4DB2-BD59-A6C34878D82A}">
                    <a16:rowId xmlns:a16="http://schemas.microsoft.com/office/drawing/2014/main" val="1524054749"/>
                  </a:ext>
                </a:extLst>
              </a:tr>
              <a:tr h="1353908">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algn="l">
                        <a:lnSpc>
                          <a:spcPct val="100000"/>
                        </a:lnSpc>
                        <a:spcBef>
                          <a:spcPts val="100"/>
                        </a:spcBef>
                        <a:spcAft>
                          <a:spcPts val="100"/>
                        </a:spcAft>
                      </a:pPr>
                      <a:endParaRPr lang="en-US" sz="1200" b="0" i="1" spc="0">
                        <a:solidFill>
                          <a:schemeClr val="bg1"/>
                        </a:solidFill>
                        <a:latin typeface="Segoe UI" panose="020B0502040204020203" pitchFamily="34" charset="0"/>
                        <a:cs typeface="Segoe UI" panose="020B0502040204020203" pitchFamily="34" charset="0"/>
                      </a:endParaRPr>
                    </a:p>
                  </a:txBody>
                  <a:tcPr marL="63999" marR="63999" marT="27428" marB="27428" anchor="ctr">
                    <a:lnL w="6350" cap="flat" cmpd="sng" algn="ctr">
                      <a:no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marL="0" algn="l" rtl="0" eaLnBrk="1" latinLnBrk="0" hangingPunct="1">
                        <a:lnSpc>
                          <a:spcPct val="100000"/>
                        </a:lnSpc>
                        <a:spcBef>
                          <a:spcPts val="100"/>
                        </a:spcBef>
                        <a:spcAft>
                          <a:spcPts val="100"/>
                        </a:spcAft>
                      </a:pPr>
                      <a:r>
                        <a:rPr lang="en-US" sz="1200" b="0" u="none"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t>Data and Infra Migration</a:t>
                      </a:r>
                      <a:r>
                        <a:rPr lang="en-US" sz="1200" b="0" u="none" kern="1200" spc="0">
                          <a:solidFill>
                            <a:schemeClr val="tx2"/>
                          </a:solidFill>
                          <a:latin typeface="Segoe UI"/>
                          <a:ea typeface="+mn-ea"/>
                          <a:cs typeface="Segoe UI"/>
                        </a:rPr>
                        <a:t> </a:t>
                      </a:r>
                      <a:endParaRPr lang="en-US" sz="1200" b="0" i="1" u="none" kern="1200" spc="0">
                        <a:solidFill>
                          <a:schemeClr val="tx2"/>
                        </a:solidFill>
                        <a:latin typeface="Segoe UI" panose="020B0502040204020203" pitchFamily="34" charset="0"/>
                        <a:ea typeface="+mn-ea"/>
                        <a:cs typeface="Segoe UI" panose="020B0502040204020203" pitchFamily="34" charset="0"/>
                      </a:endParaRPr>
                    </a:p>
                    <a:p>
                      <a:pPr marL="0" lvl="0" algn="l">
                        <a:lnSpc>
                          <a:spcPct val="100000"/>
                        </a:lnSpc>
                        <a:spcBef>
                          <a:spcPts val="100"/>
                        </a:spcBef>
                        <a:spcAft>
                          <a:spcPts val="100"/>
                        </a:spcAft>
                        <a:buNone/>
                      </a:pPr>
                      <a:r>
                        <a:rPr lang="en-US" sz="1200">
                          <a:solidFill>
                            <a:schemeClr val="tx1"/>
                          </a:solidFill>
                          <a:effectLst/>
                          <a:latin typeface="Segoe UI"/>
                          <a:ea typeface="Times New Roman" panose="02020603050405020304" pitchFamily="18" charset="0"/>
                          <a:cs typeface="Segoe UI"/>
                        </a:rPr>
                        <a:t>Infrastructure migration Apps, Data &amp; Infra to IaaS/VMs</a:t>
                      </a:r>
                      <a:endParaRPr lang="en-US" sz="1200" b="0" spc="0">
                        <a:solidFill>
                          <a:schemeClr val="tx1"/>
                        </a:solidFill>
                        <a:latin typeface="Segoe UI"/>
                        <a:cs typeface="Segoe UI"/>
                      </a:endParaRPr>
                    </a:p>
                  </a:txBody>
                  <a:tcPr marL="63999" marR="63999" marT="27428" marB="27428">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100"/>
                        </a:spcBef>
                        <a:spcAft>
                          <a:spcPts val="100"/>
                        </a:spcAft>
                        <a:buClrTx/>
                        <a:buSzTx/>
                        <a:buFontTx/>
                        <a:buNone/>
                      </a:pPr>
                      <a:r>
                        <a:rPr lang="en-US" sz="1200" b="0"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t>Application and </a:t>
                      </a:r>
                      <a:br>
                        <a:rPr lang="en-US" sz="1200" b="0"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br>
                      <a:r>
                        <a:rPr lang="en-US" sz="1200" b="0"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t>Database Modernization</a:t>
                      </a:r>
                      <a:r>
                        <a:rPr lang="en-US" sz="1200" b="0" kern="1200" spc="0">
                          <a:solidFill>
                            <a:schemeClr val="tx2"/>
                          </a:solidFill>
                          <a:latin typeface="Segoe UI"/>
                          <a:ea typeface="+mn-ea"/>
                          <a:cs typeface="Segoe UI"/>
                        </a:rPr>
                        <a:t> </a:t>
                      </a:r>
                      <a:endParaRPr lang="en-US" sz="1200" b="0" i="1" kern="1200" spc="0">
                        <a:solidFill>
                          <a:schemeClr val="tx2"/>
                        </a:solidFill>
                        <a:latin typeface="Segoe UI" panose="020B0502040204020203" pitchFamily="34" charset="0"/>
                        <a:ea typeface="+mn-ea"/>
                        <a:cs typeface="Segoe UI" panose="020B0502040204020203" pitchFamily="34" charset="0"/>
                      </a:endParaRPr>
                    </a:p>
                    <a:p>
                      <a:pPr marL="0" marR="0" lvl="0" indent="0" algn="l">
                        <a:lnSpc>
                          <a:spcPct val="100000"/>
                        </a:lnSpc>
                        <a:spcBef>
                          <a:spcPts val="100"/>
                        </a:spcBef>
                        <a:spcAft>
                          <a:spcPts val="100"/>
                        </a:spcAft>
                        <a:buClrTx/>
                        <a:buSzTx/>
                        <a:buFontTx/>
                        <a:buNone/>
                      </a:pPr>
                      <a:r>
                        <a:rPr lang="en-US" sz="1200">
                          <a:solidFill>
                            <a:schemeClr val="tx1"/>
                          </a:solidFill>
                          <a:effectLst/>
                          <a:latin typeface="Segoe UI"/>
                          <a:ea typeface="Times New Roman" panose="02020603050405020304" pitchFamily="18" charset="0"/>
                          <a:cs typeface="Segoe UI"/>
                        </a:rPr>
                        <a:t>Application Remediation</a:t>
                      </a:r>
                      <a:br>
                        <a:rPr lang="en-US" sz="1200">
                          <a:solidFill>
                            <a:schemeClr val="tx1"/>
                          </a:solidFill>
                          <a:effectLst/>
                          <a:latin typeface="Segoe UI"/>
                          <a:ea typeface="Times New Roman" panose="02020603050405020304" pitchFamily="18" charset="0"/>
                          <a:cs typeface="Segoe UI"/>
                        </a:rPr>
                      </a:br>
                      <a:r>
                        <a:rPr lang="en-US" sz="1200">
                          <a:solidFill>
                            <a:schemeClr val="tx1"/>
                          </a:solidFill>
                          <a:effectLst/>
                          <a:latin typeface="Segoe UI"/>
                          <a:ea typeface="Times New Roman" panose="02020603050405020304" pitchFamily="18" charset="0"/>
                          <a:cs typeface="Segoe UI"/>
                        </a:rPr>
                        <a:t>or Refactoring</a:t>
                      </a:r>
                      <a:endParaRPr lang="en-US" sz="1200" b="0" spc="0">
                        <a:solidFill>
                          <a:schemeClr val="tx1"/>
                        </a:solidFill>
                        <a:latin typeface="Segoe UI"/>
                        <a:cs typeface="Segoe UI"/>
                      </a:endParaRPr>
                    </a:p>
                  </a:txBody>
                  <a:tcPr marL="63999" marR="63999" marT="27428" marB="27428">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100"/>
                        </a:spcBef>
                        <a:spcAft>
                          <a:spcPts val="100"/>
                        </a:spcAft>
                        <a:buClrTx/>
                        <a:buSzTx/>
                        <a:buFontTx/>
                        <a:buNone/>
                      </a:pPr>
                      <a:r>
                        <a:rPr lang="en-US" sz="1200" b="0"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t>Analytics Assessment</a:t>
                      </a:r>
                      <a:r>
                        <a:rPr lang="en-US" sz="1200" b="0" kern="1200" spc="0">
                          <a:solidFill>
                            <a:schemeClr val="tx2"/>
                          </a:solidFill>
                          <a:latin typeface="Segoe UI"/>
                          <a:ea typeface="+mn-ea"/>
                          <a:cs typeface="Segoe UI"/>
                        </a:rPr>
                        <a:t> </a:t>
                      </a:r>
                      <a:endParaRPr lang="en-US" sz="1200" b="0" i="1" u="none" strike="noStrike" kern="1200" cap="none" spc="0" normalizeH="0" baseline="0">
                        <a:ln>
                          <a:noFill/>
                        </a:ln>
                        <a:solidFill>
                          <a:schemeClr val="tx2"/>
                        </a:solidFill>
                        <a:effectLst/>
                        <a:uLnTx/>
                        <a:uFillTx/>
                        <a:latin typeface="Segoe UI" panose="020B0502040204020203" pitchFamily="34" charset="0"/>
                        <a:ea typeface="+mn-ea"/>
                        <a:cs typeface="Segoe UI" panose="020B0502040204020203" pitchFamily="34" charset="0"/>
                      </a:endParaRPr>
                    </a:p>
                    <a:p>
                      <a:pPr marL="0" marR="0" lvl="0" indent="0" algn="l" rtl="0" eaLnBrk="1" fontAlgn="auto" latinLnBrk="0" hangingPunct="1">
                        <a:lnSpc>
                          <a:spcPct val="100000"/>
                        </a:lnSpc>
                        <a:spcBef>
                          <a:spcPts val="100"/>
                        </a:spcBef>
                        <a:spcAft>
                          <a:spcPts val="100"/>
                        </a:spcAft>
                        <a:buClrTx/>
                        <a:buSzTx/>
                        <a:buFontTx/>
                        <a:buNone/>
                      </a:pPr>
                      <a:r>
                        <a:rPr lang="en-US" sz="1200" b="0" i="0" u="none" strike="noStrike" kern="1200" cap="none" spc="0" normalizeH="0" baseline="0">
                          <a:ln>
                            <a:noFill/>
                          </a:ln>
                          <a:solidFill>
                            <a:schemeClr val="tx1"/>
                          </a:solidFill>
                          <a:effectLst/>
                          <a:uLnTx/>
                          <a:uFillTx/>
                          <a:latin typeface="Segoe UI"/>
                          <a:ea typeface="+mn-ea"/>
                          <a:cs typeface="Segoe UI"/>
                        </a:rPr>
                        <a:t>Transforming data - analytics </a:t>
                      </a:r>
                      <a:br>
                        <a:rPr lang="en-US" sz="1200" b="0" i="0" u="none" strike="noStrike" kern="1200" cap="none" spc="0" normalizeH="0" baseline="0">
                          <a:ln>
                            <a:noFill/>
                          </a:ln>
                          <a:solidFill>
                            <a:schemeClr val="tx1"/>
                          </a:solidFill>
                          <a:effectLst/>
                          <a:uLnTx/>
                          <a:uFillTx/>
                          <a:latin typeface="Segoe UI"/>
                          <a:ea typeface="+mn-ea"/>
                          <a:cs typeface="Segoe UI"/>
                        </a:rPr>
                      </a:br>
                      <a:r>
                        <a:rPr lang="en-US" sz="1200">
                          <a:solidFill>
                            <a:schemeClr val="tx1"/>
                          </a:solidFill>
                          <a:effectLst/>
                          <a:latin typeface="Segoe UI"/>
                          <a:ea typeface="Times New Roman" panose="02020603050405020304" pitchFamily="18" charset="0"/>
                          <a:cs typeface="Segoe UI"/>
                        </a:rPr>
                        <a:t>Maturity Model</a:t>
                      </a:r>
                      <a:endParaRPr lang="en-US" sz="1200" b="0" spc="0">
                        <a:solidFill>
                          <a:schemeClr val="tx1"/>
                        </a:solidFill>
                        <a:latin typeface="Segoe UI"/>
                        <a:cs typeface="Segoe UI"/>
                      </a:endParaRPr>
                    </a:p>
                  </a:txBody>
                  <a:tcPr marL="63999" marR="63999" marT="27428" marB="27428">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3841" rtl="0" eaLnBrk="1" latinLnBrk="0" hangingPunct="1">
                        <a:defRPr sz="1765" kern="1200">
                          <a:solidFill>
                            <a:schemeClr val="dk1"/>
                          </a:solidFill>
                          <a:latin typeface="Segoe UI"/>
                        </a:defRPr>
                      </a:lvl1pPr>
                      <a:lvl2pPr marL="456919" algn="l" defTabSz="913841" rtl="0" eaLnBrk="1" latinLnBrk="0" hangingPunct="1">
                        <a:defRPr sz="1765" kern="1200">
                          <a:solidFill>
                            <a:schemeClr val="dk1"/>
                          </a:solidFill>
                          <a:latin typeface="Segoe UI"/>
                        </a:defRPr>
                      </a:lvl2pPr>
                      <a:lvl3pPr marL="913841" algn="l" defTabSz="913841" rtl="0" eaLnBrk="1" latinLnBrk="0" hangingPunct="1">
                        <a:defRPr sz="1765" kern="1200">
                          <a:solidFill>
                            <a:schemeClr val="dk1"/>
                          </a:solidFill>
                          <a:latin typeface="Segoe UI"/>
                        </a:defRPr>
                      </a:lvl3pPr>
                      <a:lvl4pPr marL="1370760" algn="l" defTabSz="913841" rtl="0" eaLnBrk="1" latinLnBrk="0" hangingPunct="1">
                        <a:defRPr sz="1765" kern="1200">
                          <a:solidFill>
                            <a:schemeClr val="dk1"/>
                          </a:solidFill>
                          <a:latin typeface="Segoe UI"/>
                        </a:defRPr>
                      </a:lvl4pPr>
                      <a:lvl5pPr marL="1827681" algn="l" defTabSz="913841" rtl="0" eaLnBrk="1" latinLnBrk="0" hangingPunct="1">
                        <a:defRPr sz="1765" kern="1200">
                          <a:solidFill>
                            <a:schemeClr val="dk1"/>
                          </a:solidFill>
                          <a:latin typeface="Segoe UI"/>
                        </a:defRPr>
                      </a:lvl5pPr>
                      <a:lvl6pPr marL="2284601" algn="l" defTabSz="913841" rtl="0" eaLnBrk="1" latinLnBrk="0" hangingPunct="1">
                        <a:defRPr sz="1765" kern="1200">
                          <a:solidFill>
                            <a:schemeClr val="dk1"/>
                          </a:solidFill>
                          <a:latin typeface="Segoe UI"/>
                        </a:defRPr>
                      </a:lvl6pPr>
                      <a:lvl7pPr marL="2741522" algn="l" defTabSz="913841" rtl="0" eaLnBrk="1" latinLnBrk="0" hangingPunct="1">
                        <a:defRPr sz="1765" kern="1200">
                          <a:solidFill>
                            <a:schemeClr val="dk1"/>
                          </a:solidFill>
                          <a:latin typeface="Segoe UI"/>
                        </a:defRPr>
                      </a:lvl7pPr>
                      <a:lvl8pPr marL="3198440" algn="l" defTabSz="913841" rtl="0" eaLnBrk="1" latinLnBrk="0" hangingPunct="1">
                        <a:defRPr sz="1765" kern="1200">
                          <a:solidFill>
                            <a:schemeClr val="dk1"/>
                          </a:solidFill>
                          <a:latin typeface="Segoe UI"/>
                        </a:defRPr>
                      </a:lvl8pPr>
                      <a:lvl9pPr marL="3655363" algn="l" defTabSz="913841" rtl="0" eaLnBrk="1" latinLnBrk="0" hangingPunct="1">
                        <a:defRPr sz="1765" kern="1200">
                          <a:solidFill>
                            <a:schemeClr val="dk1"/>
                          </a:solidFill>
                          <a:latin typeface="Segoe UI"/>
                        </a:defRPr>
                      </a:lvl9pPr>
                    </a:lstStyle>
                    <a:p>
                      <a:pPr marL="0" marR="0" lvl="0" indent="0" algn="l" rtl="0" eaLnBrk="1" fontAlgn="auto" latinLnBrk="0" hangingPunct="1">
                        <a:lnSpc>
                          <a:spcPct val="100000"/>
                        </a:lnSpc>
                        <a:spcBef>
                          <a:spcPts val="100"/>
                        </a:spcBef>
                        <a:spcAft>
                          <a:spcPts val="100"/>
                        </a:spcAft>
                        <a:buClrTx/>
                        <a:buSzTx/>
                        <a:buFontTx/>
                        <a:buNone/>
                      </a:pPr>
                      <a:r>
                        <a:rPr lang="en-US" sz="1200" b="0" kern="1200" spc="0">
                          <a:solidFill>
                            <a:schemeClr val="tx2"/>
                          </a:solidFill>
                          <a:latin typeface="Segoe UI"/>
                          <a:ea typeface="+mn-ea"/>
                          <a:cs typeface="Segoe UI"/>
                          <a:hlinkClick r:id="" action="ppaction://noaction">
                            <a:extLst>
                              <a:ext uri="{A12FA001-AC4F-418D-AE19-62706E023703}">
                                <ahyp:hlinkClr xmlns:ahyp="http://schemas.microsoft.com/office/drawing/2018/hyperlinkcolor" val="tx"/>
                              </a:ext>
                            </a:extLst>
                          </a:hlinkClick>
                        </a:rPr>
                        <a:t>Cloud Security Assessment</a:t>
                      </a:r>
                      <a:r>
                        <a:rPr lang="en-US" sz="1200" b="0" kern="1200" spc="0">
                          <a:solidFill>
                            <a:schemeClr val="tx2"/>
                          </a:solidFill>
                          <a:latin typeface="Segoe UI"/>
                          <a:ea typeface="+mn-ea"/>
                          <a:cs typeface="Segoe UI"/>
                        </a:rPr>
                        <a:t> </a:t>
                      </a:r>
                      <a:endParaRPr lang="en-US" sz="1200" b="0" kern="1200" spc="0">
                        <a:solidFill>
                          <a:schemeClr val="tx2"/>
                        </a:solidFill>
                        <a:latin typeface="Segoe UI" panose="020B0502040204020203" pitchFamily="34" charset="0"/>
                        <a:ea typeface="+mn-ea"/>
                        <a:cs typeface="Segoe UI" panose="020B0502040204020203" pitchFamily="34" charset="0"/>
                      </a:endParaRPr>
                    </a:p>
                    <a:p>
                      <a:pPr marL="0" marR="0" lvl="0" indent="0" algn="l" defTabSz="914367" rtl="0" eaLnBrk="1" fontAlgn="auto" latinLnBrk="0" hangingPunct="1">
                        <a:lnSpc>
                          <a:spcPct val="100000"/>
                        </a:lnSpc>
                        <a:spcBef>
                          <a:spcPts val="100"/>
                        </a:spcBef>
                        <a:spcAft>
                          <a:spcPts val="100"/>
                        </a:spcAft>
                        <a:buClrTx/>
                        <a:buSzTx/>
                        <a:buFontTx/>
                        <a:buNone/>
                        <a:tabLst/>
                        <a:defRPr/>
                      </a:pPr>
                      <a:r>
                        <a:rPr lang="en-US" sz="1200" b="0" kern="1200" spc="0">
                          <a:solidFill>
                            <a:schemeClr val="tx1">
                              <a:lumMod val="85000"/>
                            </a:schemeClr>
                          </a:solidFill>
                          <a:latin typeface="Segoe UI"/>
                          <a:ea typeface="+mn-ea"/>
                          <a:cs typeface="Segoe UI"/>
                        </a:rPr>
                        <a:t>Analysis of an organization's security posture, </a:t>
                      </a:r>
                      <a:br>
                        <a:rPr lang="en-US" sz="1200" b="0" kern="1200" spc="0">
                          <a:solidFill>
                            <a:schemeClr val="tx1">
                              <a:lumMod val="85000"/>
                            </a:schemeClr>
                          </a:solidFill>
                          <a:latin typeface="Segoe UI"/>
                          <a:ea typeface="+mn-ea"/>
                          <a:cs typeface="Segoe UI"/>
                        </a:rPr>
                      </a:br>
                      <a:r>
                        <a:rPr lang="en-US" sz="1200" b="0" kern="1200" spc="0">
                          <a:solidFill>
                            <a:schemeClr val="tx1">
                              <a:lumMod val="85000"/>
                            </a:schemeClr>
                          </a:solidFill>
                          <a:latin typeface="Segoe UI"/>
                          <a:ea typeface="+mn-ea"/>
                          <a:cs typeface="Segoe UI"/>
                        </a:rPr>
                        <a:t>evaluating vulnerabilities, identity, and compliance </a:t>
                      </a:r>
                      <a:br>
                        <a:rPr lang="en-US" sz="1200" b="0" kern="1200" spc="0">
                          <a:solidFill>
                            <a:schemeClr val="tx1">
                              <a:lumMod val="85000"/>
                            </a:schemeClr>
                          </a:solidFill>
                          <a:latin typeface="Segoe UI"/>
                          <a:ea typeface="+mn-ea"/>
                          <a:cs typeface="Segoe UI"/>
                        </a:rPr>
                      </a:br>
                      <a:r>
                        <a:rPr lang="en-US" sz="1200" b="0" kern="1200" spc="0">
                          <a:solidFill>
                            <a:schemeClr val="tx1">
                              <a:lumMod val="85000"/>
                            </a:schemeClr>
                          </a:solidFill>
                          <a:latin typeface="Segoe UI"/>
                          <a:ea typeface="+mn-ea"/>
                          <a:cs typeface="Segoe UI"/>
                        </a:rPr>
                        <a:t>risks with remediation recommendations</a:t>
                      </a:r>
                    </a:p>
                  </a:txBody>
                  <a:tcPr marL="63999" marR="63999" marT="27428" marB="27428">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5152072"/>
                  </a:ext>
                </a:extLst>
              </a:tr>
            </a:tbl>
          </a:graphicData>
        </a:graphic>
      </p:graphicFrame>
    </p:spTree>
    <p:extLst>
      <p:ext uri="{BB962C8B-B14F-4D97-AF65-F5344CB8AC3E}">
        <p14:creationId xmlns:p14="http://schemas.microsoft.com/office/powerpoint/2010/main" val="311748926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F02ED8-2144-AD4D-B8B0-B2F6BB616728}"/>
              </a:ext>
            </a:extLst>
          </p:cNvPr>
          <p:cNvSpPr>
            <a:spLocks noGrp="1"/>
          </p:cNvSpPr>
          <p:nvPr>
            <p:ph type="title"/>
          </p:nvPr>
        </p:nvSpPr>
        <p:spPr>
          <a:xfrm>
            <a:off x="465138" y="633413"/>
            <a:ext cx="11533187" cy="1231106"/>
          </a:xfrm>
        </p:spPr>
        <p:txBody>
          <a:bodyPr/>
          <a:lstStyle/>
          <a:p>
            <a:r>
              <a:rPr lang="en-US"/>
              <a:t>Want to know more about Solution Assessments?  </a:t>
            </a:r>
            <a:br>
              <a:rPr lang="en-US"/>
            </a:br>
            <a:r>
              <a:rPr lang="en-US"/>
              <a:t>Feel free to visit/share our NEW Pulse page!</a:t>
            </a:r>
            <a:br>
              <a:rPr lang="en-US"/>
            </a:br>
            <a:endParaRPr lang="en-GB"/>
          </a:p>
        </p:txBody>
      </p:sp>
      <p:sp>
        <p:nvSpPr>
          <p:cNvPr id="5" name="Tekstvak 4">
            <a:extLst>
              <a:ext uri="{FF2B5EF4-FFF2-40B4-BE49-F238E27FC236}">
                <a16:creationId xmlns:a16="http://schemas.microsoft.com/office/drawing/2014/main" id="{1D7513FC-6091-0A4D-BB4C-91B1503D1CFC}"/>
              </a:ext>
            </a:extLst>
          </p:cNvPr>
          <p:cNvSpPr txBox="1"/>
          <p:nvPr/>
        </p:nvSpPr>
        <p:spPr>
          <a:xfrm>
            <a:off x="465138" y="1649075"/>
            <a:ext cx="6858000" cy="215444"/>
          </a:xfrm>
          <a:prstGeom prst="rect">
            <a:avLst/>
          </a:prstGeom>
          <a:noFill/>
        </p:spPr>
        <p:txBody>
          <a:bodyPr wrap="square" lIns="0" tIns="0" rIns="0" bIns="0">
            <a:spAutoFit/>
          </a:bodyPr>
          <a:lstStyle/>
          <a:p>
            <a:r>
              <a:rPr lang="en-US" sz="1400"/>
              <a:t>LINK TO THE PAGE: </a:t>
            </a:r>
            <a:r>
              <a:rPr lang="en-US" sz="1400">
                <a:hlinkClick r:id="rId2"/>
              </a:rPr>
              <a:t>Solution Assessments Western Europe (microsoft.com)</a:t>
            </a:r>
            <a:endParaRPr lang="en-GB" sz="1400"/>
          </a:p>
        </p:txBody>
      </p:sp>
      <p:pic>
        <p:nvPicPr>
          <p:cNvPr id="6" name="Picture 4">
            <a:extLst>
              <a:ext uri="{FF2B5EF4-FFF2-40B4-BE49-F238E27FC236}">
                <a16:creationId xmlns:a16="http://schemas.microsoft.com/office/drawing/2014/main" id="{F7C5582C-0406-BA45-B2A1-842E685DB5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138" y="2149187"/>
            <a:ext cx="4272628" cy="4211925"/>
          </a:xfrm>
          <a:prstGeom prst="rect">
            <a:avLst/>
          </a:prstGeom>
        </p:spPr>
      </p:pic>
      <p:pic>
        <p:nvPicPr>
          <p:cNvPr id="7" name="Picture 8">
            <a:extLst>
              <a:ext uri="{FF2B5EF4-FFF2-40B4-BE49-F238E27FC236}">
                <a16:creationId xmlns:a16="http://schemas.microsoft.com/office/drawing/2014/main" id="{2971A7D8-8425-1847-80AE-F91D10DDF2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1066" y="2114302"/>
            <a:ext cx="3673598" cy="4280676"/>
          </a:xfrm>
          <a:prstGeom prst="rect">
            <a:avLst/>
          </a:prstGeom>
        </p:spPr>
      </p:pic>
    </p:spTree>
    <p:extLst>
      <p:ext uri="{BB962C8B-B14F-4D97-AF65-F5344CB8AC3E}">
        <p14:creationId xmlns:p14="http://schemas.microsoft.com/office/powerpoint/2010/main" val="427013865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ep 6">
            <a:extLst>
              <a:ext uri="{FF2B5EF4-FFF2-40B4-BE49-F238E27FC236}">
                <a16:creationId xmlns:a16="http://schemas.microsoft.com/office/drawing/2014/main" id="{225D068C-4F77-5C4E-8856-7DD35B9C5671}"/>
              </a:ext>
            </a:extLst>
          </p:cNvPr>
          <p:cNvGrpSpPr/>
          <p:nvPr/>
        </p:nvGrpSpPr>
        <p:grpSpPr>
          <a:xfrm>
            <a:off x="465137" y="1408112"/>
            <a:ext cx="11533187" cy="4451786"/>
            <a:chOff x="465138" y="1408112"/>
            <a:chExt cx="10824671" cy="4178300"/>
          </a:xfrm>
        </p:grpSpPr>
        <p:pic>
          <p:nvPicPr>
            <p:cNvPr id="3" name="Picture 36">
              <a:extLst>
                <a:ext uri="{FF2B5EF4-FFF2-40B4-BE49-F238E27FC236}">
                  <a16:creationId xmlns:a16="http://schemas.microsoft.com/office/drawing/2014/main" id="{0EB79A1A-030D-EA40-8678-A66FC3668CD3}"/>
                </a:ext>
                <a:ext uri="{C183D7F6-B498-43B3-948B-1728B52AA6E4}">
                  <adec:decorative xmlns:adec="http://schemas.microsoft.com/office/drawing/2017/decorative" val="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5138" y="1408112"/>
              <a:ext cx="2639431" cy="4178300"/>
            </a:xfrm>
            <a:custGeom>
              <a:avLst/>
              <a:gdLst>
                <a:gd name="connsiteX0" fmla="*/ 0 w 2639431"/>
                <a:gd name="connsiteY0" fmla="*/ 0 h 4178300"/>
                <a:gd name="connsiteX1" fmla="*/ 2639431 w 2639431"/>
                <a:gd name="connsiteY1" fmla="*/ 0 h 4178300"/>
                <a:gd name="connsiteX2" fmla="*/ 2639431 w 2639431"/>
                <a:gd name="connsiteY2" fmla="*/ 4178300 h 4178300"/>
                <a:gd name="connsiteX3" fmla="*/ 0 w 2639431"/>
                <a:gd name="connsiteY3" fmla="*/ 4178300 h 4178300"/>
              </a:gdLst>
              <a:ahLst/>
              <a:cxnLst>
                <a:cxn ang="0">
                  <a:pos x="connsiteX0" y="connsiteY0"/>
                </a:cxn>
                <a:cxn ang="0">
                  <a:pos x="connsiteX1" y="connsiteY1"/>
                </a:cxn>
                <a:cxn ang="0">
                  <a:pos x="connsiteX2" y="connsiteY2"/>
                </a:cxn>
                <a:cxn ang="0">
                  <a:pos x="connsiteX3" y="connsiteY3"/>
                </a:cxn>
              </a:cxnLst>
              <a:rect l="l" t="t" r="r" b="b"/>
              <a:pathLst>
                <a:path w="2639431" h="4178300">
                  <a:moveTo>
                    <a:pt x="0" y="0"/>
                  </a:moveTo>
                  <a:lnTo>
                    <a:pt x="2639431" y="0"/>
                  </a:lnTo>
                  <a:lnTo>
                    <a:pt x="2639431" y="4178300"/>
                  </a:lnTo>
                  <a:lnTo>
                    <a:pt x="0" y="4178300"/>
                  </a:lnTo>
                  <a:close/>
                </a:path>
              </a:pathLst>
            </a:custGeom>
          </p:spPr>
        </p:pic>
        <p:pic>
          <p:nvPicPr>
            <p:cNvPr id="4" name="Picture 37">
              <a:extLst>
                <a:ext uri="{FF2B5EF4-FFF2-40B4-BE49-F238E27FC236}">
                  <a16:creationId xmlns:a16="http://schemas.microsoft.com/office/drawing/2014/main" id="{28BC9E4D-06D2-5445-B97C-D496254B69F2}"/>
                </a:ext>
                <a:ext uri="{C183D7F6-B498-43B3-948B-1728B52AA6E4}">
                  <adec:decorative xmlns:adec="http://schemas.microsoft.com/office/drawing/2017/decorative" val="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93551" y="1408112"/>
              <a:ext cx="2639431" cy="4178300"/>
            </a:xfrm>
            <a:custGeom>
              <a:avLst/>
              <a:gdLst>
                <a:gd name="connsiteX0" fmla="*/ 0 w 2639431"/>
                <a:gd name="connsiteY0" fmla="*/ 0 h 4178300"/>
                <a:gd name="connsiteX1" fmla="*/ 2639431 w 2639431"/>
                <a:gd name="connsiteY1" fmla="*/ 0 h 4178300"/>
                <a:gd name="connsiteX2" fmla="*/ 2639431 w 2639431"/>
                <a:gd name="connsiteY2" fmla="*/ 4178300 h 4178300"/>
                <a:gd name="connsiteX3" fmla="*/ 0 w 2639431"/>
                <a:gd name="connsiteY3" fmla="*/ 4178300 h 4178300"/>
              </a:gdLst>
              <a:ahLst/>
              <a:cxnLst>
                <a:cxn ang="0">
                  <a:pos x="connsiteX0" y="connsiteY0"/>
                </a:cxn>
                <a:cxn ang="0">
                  <a:pos x="connsiteX1" y="connsiteY1"/>
                </a:cxn>
                <a:cxn ang="0">
                  <a:pos x="connsiteX2" y="connsiteY2"/>
                </a:cxn>
                <a:cxn ang="0">
                  <a:pos x="connsiteX3" y="connsiteY3"/>
                </a:cxn>
              </a:cxnLst>
              <a:rect l="l" t="t" r="r" b="b"/>
              <a:pathLst>
                <a:path w="2639431" h="4178300">
                  <a:moveTo>
                    <a:pt x="0" y="0"/>
                  </a:moveTo>
                  <a:lnTo>
                    <a:pt x="2639431" y="0"/>
                  </a:lnTo>
                  <a:lnTo>
                    <a:pt x="2639431" y="4178300"/>
                  </a:lnTo>
                  <a:lnTo>
                    <a:pt x="0" y="4178300"/>
                  </a:lnTo>
                  <a:close/>
                </a:path>
              </a:pathLst>
            </a:custGeom>
          </p:spPr>
        </p:pic>
        <p:pic>
          <p:nvPicPr>
            <p:cNvPr id="5" name="Picture 38">
              <a:extLst>
                <a:ext uri="{FF2B5EF4-FFF2-40B4-BE49-F238E27FC236}">
                  <a16:creationId xmlns:a16="http://schemas.microsoft.com/office/drawing/2014/main" id="{B058C1CD-8C62-E84B-AC0F-1ED6D216F930}"/>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921964" y="1408112"/>
              <a:ext cx="2639431" cy="4178300"/>
            </a:xfrm>
            <a:custGeom>
              <a:avLst/>
              <a:gdLst>
                <a:gd name="connsiteX0" fmla="*/ 0 w 2639431"/>
                <a:gd name="connsiteY0" fmla="*/ 0 h 4178300"/>
                <a:gd name="connsiteX1" fmla="*/ 2639431 w 2639431"/>
                <a:gd name="connsiteY1" fmla="*/ 0 h 4178300"/>
                <a:gd name="connsiteX2" fmla="*/ 2639431 w 2639431"/>
                <a:gd name="connsiteY2" fmla="*/ 4178300 h 4178300"/>
                <a:gd name="connsiteX3" fmla="*/ 0 w 2639431"/>
                <a:gd name="connsiteY3" fmla="*/ 4178300 h 4178300"/>
              </a:gdLst>
              <a:ahLst/>
              <a:cxnLst>
                <a:cxn ang="0">
                  <a:pos x="connsiteX0" y="connsiteY0"/>
                </a:cxn>
                <a:cxn ang="0">
                  <a:pos x="connsiteX1" y="connsiteY1"/>
                </a:cxn>
                <a:cxn ang="0">
                  <a:pos x="connsiteX2" y="connsiteY2"/>
                </a:cxn>
                <a:cxn ang="0">
                  <a:pos x="connsiteX3" y="connsiteY3"/>
                </a:cxn>
              </a:cxnLst>
              <a:rect l="l" t="t" r="r" b="b"/>
              <a:pathLst>
                <a:path w="2639431" h="4178300">
                  <a:moveTo>
                    <a:pt x="0" y="0"/>
                  </a:moveTo>
                  <a:lnTo>
                    <a:pt x="2639431" y="0"/>
                  </a:lnTo>
                  <a:lnTo>
                    <a:pt x="2639431" y="4178300"/>
                  </a:lnTo>
                  <a:lnTo>
                    <a:pt x="0" y="4178300"/>
                  </a:lnTo>
                  <a:close/>
                </a:path>
              </a:pathLst>
            </a:custGeom>
          </p:spPr>
        </p:pic>
        <p:pic>
          <p:nvPicPr>
            <p:cNvPr id="6" name="Picture 39">
              <a:extLst>
                <a:ext uri="{FF2B5EF4-FFF2-40B4-BE49-F238E27FC236}">
                  <a16:creationId xmlns:a16="http://schemas.microsoft.com/office/drawing/2014/main" id="{A97B9668-E913-784C-A62F-C9C7B8D1D1F8}"/>
                </a:ext>
                <a:ext uri="{C183D7F6-B498-43B3-948B-1728B52AA6E4}">
                  <adec:decorative xmlns:adec="http://schemas.microsoft.com/office/drawing/2017/decorative" val="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650377" y="1408112"/>
              <a:ext cx="2639431" cy="4178300"/>
            </a:xfrm>
            <a:custGeom>
              <a:avLst/>
              <a:gdLst>
                <a:gd name="connsiteX0" fmla="*/ 0 w 2639431"/>
                <a:gd name="connsiteY0" fmla="*/ 0 h 4178300"/>
                <a:gd name="connsiteX1" fmla="*/ 2639431 w 2639431"/>
                <a:gd name="connsiteY1" fmla="*/ 0 h 4178300"/>
                <a:gd name="connsiteX2" fmla="*/ 2639431 w 2639431"/>
                <a:gd name="connsiteY2" fmla="*/ 4178300 h 4178300"/>
                <a:gd name="connsiteX3" fmla="*/ 0 w 2639431"/>
                <a:gd name="connsiteY3" fmla="*/ 4178300 h 4178300"/>
              </a:gdLst>
              <a:ahLst/>
              <a:cxnLst>
                <a:cxn ang="0">
                  <a:pos x="connsiteX0" y="connsiteY0"/>
                </a:cxn>
                <a:cxn ang="0">
                  <a:pos x="connsiteX1" y="connsiteY1"/>
                </a:cxn>
                <a:cxn ang="0">
                  <a:pos x="connsiteX2" y="connsiteY2"/>
                </a:cxn>
                <a:cxn ang="0">
                  <a:pos x="connsiteX3" y="connsiteY3"/>
                </a:cxn>
              </a:cxnLst>
              <a:rect l="l" t="t" r="r" b="b"/>
              <a:pathLst>
                <a:path w="2639431" h="4178300">
                  <a:moveTo>
                    <a:pt x="0" y="0"/>
                  </a:moveTo>
                  <a:lnTo>
                    <a:pt x="2639431" y="0"/>
                  </a:lnTo>
                  <a:lnTo>
                    <a:pt x="2639431" y="4178300"/>
                  </a:lnTo>
                  <a:lnTo>
                    <a:pt x="0" y="4178300"/>
                  </a:lnTo>
                  <a:close/>
                </a:path>
              </a:pathLst>
            </a:custGeom>
          </p:spPr>
        </p:pic>
      </p:grpSp>
      <p:sp>
        <p:nvSpPr>
          <p:cNvPr id="18" name="Rectangle 11">
            <a:extLst>
              <a:ext uri="{FF2B5EF4-FFF2-40B4-BE49-F238E27FC236}">
                <a16:creationId xmlns:a16="http://schemas.microsoft.com/office/drawing/2014/main" id="{C071EB4A-C680-4341-9AF0-67C85C215FDD}"/>
              </a:ext>
              <a:ext uri="{C183D7F6-B498-43B3-948B-1728B52AA6E4}">
                <adec:decorative xmlns:adec="http://schemas.microsoft.com/office/drawing/2017/decorative" val="1"/>
              </a:ext>
            </a:extLst>
          </p:cNvPr>
          <p:cNvSpPr/>
          <p:nvPr/>
        </p:nvSpPr>
        <p:spPr bwMode="auto">
          <a:xfrm>
            <a:off x="459312" y="3110350"/>
            <a:ext cx="2812191" cy="2749548"/>
          </a:xfrm>
          <a:prstGeom prst="rect">
            <a:avLst/>
          </a:prstGeom>
          <a:gradFill flip="none" rotWithShape="1">
            <a:gsLst>
              <a:gs pos="35000">
                <a:schemeClr val="tx1">
                  <a:alpha val="80000"/>
                </a:schemeClr>
              </a:gs>
              <a:gs pos="70000">
                <a:schemeClr val="tx1">
                  <a:alpha val="0"/>
                </a:scheme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19" name="Rectangle 40">
            <a:extLst>
              <a:ext uri="{FF2B5EF4-FFF2-40B4-BE49-F238E27FC236}">
                <a16:creationId xmlns:a16="http://schemas.microsoft.com/office/drawing/2014/main" id="{CB5DFF0B-E6F9-3649-8F91-30FD96A58B0C}"/>
              </a:ext>
              <a:ext uri="{C183D7F6-B498-43B3-948B-1728B52AA6E4}">
                <adec:decorative xmlns:adec="http://schemas.microsoft.com/office/drawing/2017/decorative" val="1"/>
              </a:ext>
            </a:extLst>
          </p:cNvPr>
          <p:cNvSpPr/>
          <p:nvPr/>
        </p:nvSpPr>
        <p:spPr bwMode="auto">
          <a:xfrm>
            <a:off x="3387695" y="3110350"/>
            <a:ext cx="2790807" cy="2749548"/>
          </a:xfrm>
          <a:prstGeom prst="rect">
            <a:avLst/>
          </a:prstGeom>
          <a:gradFill flip="none" rotWithShape="1">
            <a:gsLst>
              <a:gs pos="35000">
                <a:schemeClr val="tx1">
                  <a:alpha val="80000"/>
                </a:schemeClr>
              </a:gs>
              <a:gs pos="70000">
                <a:schemeClr val="tx1">
                  <a:alpha val="0"/>
                </a:scheme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20" name="Rectangle 41">
            <a:extLst>
              <a:ext uri="{FF2B5EF4-FFF2-40B4-BE49-F238E27FC236}">
                <a16:creationId xmlns:a16="http://schemas.microsoft.com/office/drawing/2014/main" id="{A095BCAE-51EA-934A-B3DE-42E01F0913A3}"/>
              </a:ext>
              <a:ext uri="{C183D7F6-B498-43B3-948B-1728B52AA6E4}">
                <adec:decorative xmlns:adec="http://schemas.microsoft.com/office/drawing/2017/decorative" val="1"/>
              </a:ext>
            </a:extLst>
          </p:cNvPr>
          <p:cNvSpPr/>
          <p:nvPr/>
        </p:nvSpPr>
        <p:spPr bwMode="auto">
          <a:xfrm>
            <a:off x="6279131" y="3110350"/>
            <a:ext cx="2812192" cy="2749548"/>
          </a:xfrm>
          <a:prstGeom prst="rect">
            <a:avLst/>
          </a:prstGeom>
          <a:gradFill flip="none" rotWithShape="1">
            <a:gsLst>
              <a:gs pos="35000">
                <a:schemeClr val="tx1">
                  <a:alpha val="80000"/>
                </a:schemeClr>
              </a:gs>
              <a:gs pos="70000">
                <a:schemeClr val="tx1">
                  <a:alpha val="0"/>
                </a:scheme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21" name="Rectangle 42">
            <a:extLst>
              <a:ext uri="{FF2B5EF4-FFF2-40B4-BE49-F238E27FC236}">
                <a16:creationId xmlns:a16="http://schemas.microsoft.com/office/drawing/2014/main" id="{5209A67F-7665-8C4C-87F7-07ED3B96950C}"/>
              </a:ext>
              <a:ext uri="{C183D7F6-B498-43B3-948B-1728B52AA6E4}">
                <adec:decorative xmlns:adec="http://schemas.microsoft.com/office/drawing/2017/decorative" val="1"/>
              </a:ext>
            </a:extLst>
          </p:cNvPr>
          <p:cNvSpPr/>
          <p:nvPr/>
        </p:nvSpPr>
        <p:spPr bwMode="auto">
          <a:xfrm>
            <a:off x="9186127" y="3110350"/>
            <a:ext cx="2785210" cy="2749548"/>
          </a:xfrm>
          <a:prstGeom prst="rect">
            <a:avLst/>
          </a:prstGeom>
          <a:gradFill flip="none" rotWithShape="1">
            <a:gsLst>
              <a:gs pos="35000">
                <a:schemeClr val="tx1">
                  <a:alpha val="80000"/>
                </a:schemeClr>
              </a:gs>
              <a:gs pos="70000">
                <a:schemeClr val="tx1">
                  <a:alpha val="0"/>
                </a:scheme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2" name="Titel 1">
            <a:extLst>
              <a:ext uri="{FF2B5EF4-FFF2-40B4-BE49-F238E27FC236}">
                <a16:creationId xmlns:a16="http://schemas.microsoft.com/office/drawing/2014/main" id="{A59F954D-001B-3943-9982-13C9F98C4BCF}"/>
              </a:ext>
            </a:extLst>
          </p:cNvPr>
          <p:cNvSpPr>
            <a:spLocks noGrp="1"/>
          </p:cNvSpPr>
          <p:nvPr>
            <p:ph type="title"/>
          </p:nvPr>
        </p:nvSpPr>
        <p:spPr/>
        <p:txBody>
          <a:bodyPr/>
          <a:lstStyle/>
          <a:p>
            <a:r>
              <a:rPr lang="en-US"/>
              <a:t>What Microsoft Brings</a:t>
            </a:r>
            <a:endParaRPr lang="en-GB"/>
          </a:p>
        </p:txBody>
      </p:sp>
      <p:sp>
        <p:nvSpPr>
          <p:cNvPr id="12" name="Text Placeholder 7">
            <a:extLst>
              <a:ext uri="{FF2B5EF4-FFF2-40B4-BE49-F238E27FC236}">
                <a16:creationId xmlns:a16="http://schemas.microsoft.com/office/drawing/2014/main" id="{CAAF1419-8143-DD4A-AA27-255C43F2EEEB}"/>
              </a:ext>
            </a:extLst>
          </p:cNvPr>
          <p:cNvSpPr txBox="1">
            <a:spLocks/>
          </p:cNvSpPr>
          <p:nvPr/>
        </p:nvSpPr>
        <p:spPr>
          <a:xfrm>
            <a:off x="465137" y="5207184"/>
            <a:ext cx="2812191" cy="43088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Trusted</a:t>
            </a:r>
            <a:b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Brand</a:t>
            </a:r>
          </a:p>
        </p:txBody>
      </p:sp>
      <p:sp>
        <p:nvSpPr>
          <p:cNvPr id="13" name="Text Placeholder 7">
            <a:extLst>
              <a:ext uri="{FF2B5EF4-FFF2-40B4-BE49-F238E27FC236}">
                <a16:creationId xmlns:a16="http://schemas.microsoft.com/office/drawing/2014/main" id="{C8DBA8AE-E789-D941-A3B8-2135969114CB}"/>
              </a:ext>
            </a:extLst>
          </p:cNvPr>
          <p:cNvSpPr txBox="1">
            <a:spLocks/>
          </p:cNvSpPr>
          <p:nvPr/>
        </p:nvSpPr>
        <p:spPr>
          <a:xfrm>
            <a:off x="3366310" y="5207184"/>
            <a:ext cx="2812192" cy="43088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Integrated </a:t>
            </a:r>
            <a:b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and</a:t>
            </a:r>
            <a:r>
              <a:rPr lang="en-US" sz="1400">
                <a:solidFill>
                  <a:srgbClr val="FFFFFF"/>
                </a:solidFill>
                <a:latin typeface="Segoe UI Semibold"/>
              </a:rPr>
              <a:t> </a:t>
            </a: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Familiar</a:t>
            </a:r>
          </a:p>
        </p:txBody>
      </p:sp>
      <p:sp>
        <p:nvSpPr>
          <p:cNvPr id="14" name="Text Placeholder 7">
            <a:extLst>
              <a:ext uri="{FF2B5EF4-FFF2-40B4-BE49-F238E27FC236}">
                <a16:creationId xmlns:a16="http://schemas.microsoft.com/office/drawing/2014/main" id="{FDFFC1FD-4132-F245-B356-269181832469}"/>
              </a:ext>
            </a:extLst>
          </p:cNvPr>
          <p:cNvSpPr txBox="1">
            <a:spLocks/>
          </p:cNvSpPr>
          <p:nvPr/>
        </p:nvSpPr>
        <p:spPr>
          <a:xfrm>
            <a:off x="6279133" y="5207184"/>
            <a:ext cx="2812192" cy="43088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World-class</a:t>
            </a:r>
            <a:b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ecosystem</a:t>
            </a:r>
          </a:p>
        </p:txBody>
      </p:sp>
      <p:sp>
        <p:nvSpPr>
          <p:cNvPr id="15" name="Text Placeholder 7">
            <a:extLst>
              <a:ext uri="{FF2B5EF4-FFF2-40B4-BE49-F238E27FC236}">
                <a16:creationId xmlns:a16="http://schemas.microsoft.com/office/drawing/2014/main" id="{039A64C9-64D9-C249-9691-708868426136}"/>
              </a:ext>
            </a:extLst>
          </p:cNvPr>
          <p:cNvSpPr txBox="1">
            <a:spLocks/>
          </p:cNvSpPr>
          <p:nvPr/>
        </p:nvSpPr>
        <p:spPr>
          <a:xfrm>
            <a:off x="9186130" y="5207184"/>
            <a:ext cx="2785207" cy="43088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Commitment</a:t>
            </a:r>
            <a:b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4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beyond technology</a:t>
            </a:r>
          </a:p>
        </p:txBody>
      </p:sp>
      <p:sp>
        <p:nvSpPr>
          <p:cNvPr id="27" name="Tekstvak 26">
            <a:extLst>
              <a:ext uri="{FF2B5EF4-FFF2-40B4-BE49-F238E27FC236}">
                <a16:creationId xmlns:a16="http://schemas.microsoft.com/office/drawing/2014/main" id="{562E782D-A138-4740-9FCD-3F0AD17F0517}"/>
              </a:ext>
            </a:extLst>
          </p:cNvPr>
          <p:cNvSpPr txBox="1"/>
          <p:nvPr/>
        </p:nvSpPr>
        <p:spPr>
          <a:xfrm>
            <a:off x="2802731" y="6190930"/>
            <a:ext cx="6858000" cy="286232"/>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Segoe UI Semibold"/>
                <a:ea typeface="+mn-ea"/>
                <a:cs typeface="Segoe UI Semibold"/>
              </a:rPr>
              <a:t>Microsoft Value to Small and Medium Businesses</a:t>
            </a:r>
          </a:p>
        </p:txBody>
      </p:sp>
    </p:spTree>
    <p:extLst>
      <p:ext uri="{BB962C8B-B14F-4D97-AF65-F5344CB8AC3E}">
        <p14:creationId xmlns:p14="http://schemas.microsoft.com/office/powerpoint/2010/main" val="20422897"/>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1FB2759-5B51-2E4B-808F-D15CA52A3BAE}"/>
              </a:ext>
            </a:extLst>
          </p:cNvPr>
          <p:cNvSpPr>
            <a:spLocks noGrp="1"/>
          </p:cNvSpPr>
          <p:nvPr>
            <p:ph type="title"/>
          </p:nvPr>
        </p:nvSpPr>
        <p:spPr/>
        <p:txBody>
          <a:bodyPr/>
          <a:lstStyle/>
          <a:p>
            <a:r>
              <a:rPr lang="en-US" noProof="0">
                <a:solidFill>
                  <a:schemeClr val="bg1"/>
                </a:solidFill>
              </a:rPr>
              <a:t>Helping you take advantage of Microsoft Cloud</a:t>
            </a:r>
            <a:endParaRPr lang="en-GB">
              <a:solidFill>
                <a:schemeClr val="bg1"/>
              </a:solidFill>
            </a:endParaRPr>
          </a:p>
        </p:txBody>
      </p:sp>
      <p:sp>
        <p:nvSpPr>
          <p:cNvPr id="4" name="Text Placeholder 2">
            <a:extLst>
              <a:ext uri="{FF2B5EF4-FFF2-40B4-BE49-F238E27FC236}">
                <a16:creationId xmlns:a16="http://schemas.microsoft.com/office/drawing/2014/main" id="{38B067F0-39A2-4644-9638-D3421DD27FD1}"/>
              </a:ext>
            </a:extLst>
          </p:cNvPr>
          <p:cNvSpPr txBox="1">
            <a:spLocks/>
          </p:cNvSpPr>
          <p:nvPr/>
        </p:nvSpPr>
        <p:spPr>
          <a:xfrm>
            <a:off x="465138" y="1391619"/>
            <a:ext cx="5513006" cy="1954381"/>
          </a:xfrm>
          <a:prstGeom prst="rect">
            <a:avLst/>
          </a:prstGeom>
        </p:spPr>
        <p:txBody>
          <a:bodyPr vert="horz" wrap="square" lIns="0" tIns="0" rIns="0" bIns="0" rtlCol="0">
            <a:spAutoFit/>
          </a:bodyPr>
          <a:lstStyle>
            <a:lvl1pPr marL="342900" marR="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lang="en-US" sz="2000" kern="1200" spc="0" baseline="0" dirty="0">
                <a:solidFill>
                  <a:srgbClr val="000000"/>
                </a:solidFill>
                <a:latin typeface="+mn-lt"/>
                <a:ea typeface="+mn-ea"/>
                <a:cs typeface="+mn-cs"/>
              </a:defRPr>
            </a:lvl1pPr>
            <a:lvl2pPr marL="22860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800" b="0" i="0" u="none" strike="noStrike" kern="1200" cap="none" spc="0" normalizeH="0" baseline="0" noProof="0">
                <a:ln>
                  <a:noFill/>
                </a:ln>
                <a:solidFill>
                  <a:srgbClr val="50E6FF"/>
                </a:solidFill>
                <a:effectLst/>
                <a:uLnTx/>
                <a:uFillTx/>
                <a:latin typeface="Segoe UI Semibold"/>
                <a:ea typeface="+mn-ea"/>
                <a:cs typeface="+mn-cs"/>
              </a:rPr>
              <a:t>Frameworks</a:t>
            </a:r>
          </a:p>
          <a:p>
            <a:pPr marL="0" marR="0" lvl="0" indent="0" algn="l" defTabSz="932742" rtl="0" eaLnBrk="1" fontAlgn="auto" latinLnBrk="0" hangingPunct="1">
              <a:lnSpc>
                <a:spcPct val="90000"/>
              </a:lnSpc>
              <a:spcBef>
                <a:spcPts val="0"/>
              </a:spcBef>
              <a:spcAft>
                <a:spcPts val="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rgbClr val="FFFFFF"/>
                </a:solidFill>
                <a:effectLst/>
                <a:uLnTx/>
                <a:uFillTx/>
                <a:latin typeface="Segoe UI"/>
                <a:ea typeface="+mn-ea"/>
                <a:cs typeface="+mn-cs"/>
              </a:rPr>
              <a:t>The Microsoft Cloud Adoption and Well- Architected Frameworks provide guidance and leading practices </a:t>
            </a:r>
            <a:br>
              <a:rPr kumimoji="0" lang="en-US" sz="1600" b="0" i="0" u="none" strike="noStrike" kern="1200" cap="none" spc="0" normalizeH="0" baseline="0" noProof="0">
                <a:ln>
                  <a:noFill/>
                </a:ln>
                <a:solidFill>
                  <a:srgbClr val="FFFFFF"/>
                </a:solidFill>
                <a:effectLst/>
                <a:uLnTx/>
                <a:uFillTx/>
                <a:latin typeface="Segoe UI"/>
                <a:ea typeface="+mn-ea"/>
                <a:cs typeface="+mn-cs"/>
              </a:rPr>
            </a:br>
            <a:r>
              <a:rPr kumimoji="0" lang="en-US" sz="1600" b="0" i="0" u="none" strike="noStrike" kern="1200" cap="none" spc="0" normalizeH="0" baseline="0" noProof="0">
                <a:ln>
                  <a:noFill/>
                </a:ln>
                <a:solidFill>
                  <a:srgbClr val="FFFFFF"/>
                </a:solidFill>
                <a:effectLst/>
                <a:uLnTx/>
                <a:uFillTx/>
                <a:latin typeface="Segoe UI"/>
                <a:ea typeface="+mn-ea"/>
                <a:cs typeface="+mn-cs"/>
              </a:rPr>
              <a:t>that enable effective strategy, planning, and extensible deployment of business applications</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Arial" panose="020B0604020202020204" pitchFamily="34" charset="0"/>
              <a:buNone/>
              <a:tabLst/>
              <a:defRPr/>
            </a:pP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chemeClr val="bg1"/>
                </a:solidFill>
                <a:effectLst/>
                <a:uLnTx/>
                <a:uFillTx/>
                <a:latin typeface="Segoe UI"/>
                <a:ea typeface="+mn-ea"/>
                <a:cs typeface="+mn-cs"/>
                <a:hlinkClick r:id="rId3">
                  <a:extLst>
                    <a:ext uri="{A12FA001-AC4F-418D-AE19-62706E023703}">
                      <ahyp:hlinkClr xmlns:ahyp="http://schemas.microsoft.com/office/drawing/2018/hyperlinkcolor" val="tx"/>
                    </a:ext>
                  </a:extLst>
                </a:hlinkClick>
              </a:rPr>
              <a:t>Microsoft Cloud Adoption Framework </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chemeClr val="bg1"/>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Azure Well-Architected Framework</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p:txBody>
      </p:sp>
      <p:sp>
        <p:nvSpPr>
          <p:cNvPr id="5" name="Text Placeholder 2">
            <a:extLst>
              <a:ext uri="{FF2B5EF4-FFF2-40B4-BE49-F238E27FC236}">
                <a16:creationId xmlns:a16="http://schemas.microsoft.com/office/drawing/2014/main" id="{B84DE222-8F89-8442-8483-EFE489C92982}"/>
              </a:ext>
            </a:extLst>
          </p:cNvPr>
          <p:cNvSpPr txBox="1">
            <a:spLocks/>
          </p:cNvSpPr>
          <p:nvPr/>
        </p:nvSpPr>
        <p:spPr>
          <a:xfrm>
            <a:off x="6093777" y="1391619"/>
            <a:ext cx="5513006" cy="1511183"/>
          </a:xfrm>
          <a:prstGeom prst="rect">
            <a:avLst/>
          </a:prstGeom>
        </p:spPr>
        <p:txBody>
          <a:bodyPr vert="horz" wrap="square" lIns="0" tIns="0" rIns="0" bIns="0" rtlCol="0">
            <a:spAutoFit/>
          </a:bodyPr>
          <a:lstStyle>
            <a:lvl1pPr marL="342900" marR="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lang="en-US" sz="2000" kern="1200" spc="0" baseline="0" dirty="0">
                <a:solidFill>
                  <a:srgbClr val="000000"/>
                </a:solidFill>
                <a:latin typeface="+mn-lt"/>
                <a:ea typeface="+mn-ea"/>
                <a:cs typeface="+mn-cs"/>
              </a:defRPr>
            </a:lvl1pPr>
            <a:lvl2pPr marL="22860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6858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91440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800" b="0" i="0" u="none" strike="noStrike" kern="1200" cap="none" spc="0" normalizeH="0" baseline="0" noProof="0">
                <a:ln>
                  <a:noFill/>
                </a:ln>
                <a:solidFill>
                  <a:srgbClr val="50E6FF"/>
                </a:solidFill>
                <a:effectLst/>
                <a:uLnTx/>
                <a:uFillTx/>
                <a:latin typeface="Segoe UI Semibold"/>
                <a:ea typeface="+mn-ea"/>
                <a:cs typeface="+mn-cs"/>
              </a:rPr>
              <a:t>Learn more</a:t>
            </a:r>
          </a:p>
          <a:p>
            <a:pPr marL="0" marR="0" lvl="0" indent="0" algn="l" defTabSz="932742" rtl="0" eaLnBrk="1" fontAlgn="auto" latinLnBrk="0" hangingPunct="1">
              <a:lnSpc>
                <a:spcPct val="90000"/>
              </a:lnSpc>
              <a:spcBef>
                <a:spcPts val="0"/>
              </a:spcBef>
              <a:spcAft>
                <a:spcPts val="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rgbClr val="FFFFFF"/>
                </a:solidFill>
                <a:effectLst/>
                <a:uLnTx/>
                <a:uFillTx/>
                <a:latin typeface="Segoe UI"/>
                <a:ea typeface="+mn-ea"/>
                <a:cs typeface="+mn-cs"/>
              </a:rPr>
              <a:t>Discover a new world of sustainable, trusted </a:t>
            </a:r>
            <a:br>
              <a:rPr kumimoji="0" lang="en-US" sz="1600" b="0" i="0" u="none" strike="noStrike" kern="1200" cap="none" spc="0" normalizeH="0" baseline="0" noProof="0">
                <a:ln>
                  <a:noFill/>
                </a:ln>
                <a:solidFill>
                  <a:srgbClr val="FFFFFF"/>
                </a:solidFill>
                <a:effectLst/>
                <a:uLnTx/>
                <a:uFillTx/>
                <a:latin typeface="Segoe UI"/>
                <a:ea typeface="+mn-ea"/>
                <a:cs typeface="+mn-cs"/>
              </a:rPr>
            </a:br>
            <a:r>
              <a:rPr kumimoji="0" lang="en-US" sz="1600" b="0" i="0" u="none" strike="noStrike" kern="1200" cap="none" spc="0" normalizeH="0" baseline="0" noProof="0">
                <a:ln>
                  <a:noFill/>
                </a:ln>
                <a:solidFill>
                  <a:srgbClr val="FFFFFF"/>
                </a:solidFill>
                <a:effectLst/>
                <a:uLnTx/>
                <a:uFillTx/>
                <a:latin typeface="Segoe UI"/>
                <a:ea typeface="+mn-ea"/>
                <a:cs typeface="+mn-cs"/>
              </a:rPr>
              <a:t>cloud infrastructure with Azure</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Arial" panose="020B0604020202020204" pitchFamily="34" charset="0"/>
              <a:buNone/>
              <a:tabLst/>
              <a:defRPr/>
            </a:pP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chemeClr val="bg1"/>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Azure global infrastructure overview</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600"/>
              </a:spcAft>
              <a:buClrTx/>
              <a:buSzPct val="90000"/>
              <a:buFont typeface="Arial" panose="020B0604020202020204" pitchFamily="34" charset="0"/>
              <a:buNone/>
              <a:tabLst/>
              <a:defRPr/>
            </a:pPr>
            <a:r>
              <a:rPr kumimoji="0" lang="en-US" sz="1600" b="0" i="0" u="none" strike="noStrike" kern="1200" cap="none" spc="0" normalizeH="0" baseline="0" noProof="0">
                <a:ln>
                  <a:noFill/>
                </a:ln>
                <a:solidFill>
                  <a:schemeClr val="bg1"/>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Azure global infrastructure interactive map</a:t>
            </a:r>
            <a:endParaRPr kumimoji="0" lang="en-US" sz="1600" b="0" i="0" u="none" strike="noStrike" kern="1200" cap="none" spc="0" normalizeH="0" baseline="0" noProof="0">
              <a:ln>
                <a:noFill/>
              </a:ln>
              <a:solidFill>
                <a:schemeClr val="bg1"/>
              </a:solidFill>
              <a:effectLst/>
              <a:uLnTx/>
              <a:uFillTx/>
              <a:latin typeface="Segoe UI"/>
              <a:ea typeface="+mn-ea"/>
              <a:cs typeface="+mn-cs"/>
            </a:endParaRPr>
          </a:p>
        </p:txBody>
      </p:sp>
    </p:spTree>
    <p:extLst>
      <p:ext uri="{BB962C8B-B14F-4D97-AF65-F5344CB8AC3E}">
        <p14:creationId xmlns:p14="http://schemas.microsoft.com/office/powerpoint/2010/main" val="2527664889"/>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9B8944C-7B06-8642-9F7B-4B694B7D5F6D}"/>
              </a:ext>
            </a:extLst>
          </p:cNvPr>
          <p:cNvSpPr>
            <a:spLocks noGrp="1"/>
          </p:cNvSpPr>
          <p:nvPr>
            <p:ph type="title"/>
          </p:nvPr>
        </p:nvSpPr>
        <p:spPr/>
        <p:txBody>
          <a:bodyPr/>
          <a:lstStyle/>
          <a:p>
            <a:r>
              <a:rPr lang="en-GB"/>
              <a:t>Thank you!</a:t>
            </a:r>
          </a:p>
        </p:txBody>
      </p:sp>
    </p:spTree>
    <p:extLst>
      <p:ext uri="{BB962C8B-B14F-4D97-AF65-F5344CB8AC3E}">
        <p14:creationId xmlns:p14="http://schemas.microsoft.com/office/powerpoint/2010/main" val="32827277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2C7C44E-3D2C-7614-4277-F0E3DCC6A4C8}"/>
              </a:ext>
            </a:extLst>
          </p:cNvPr>
          <p:cNvSpPr>
            <a:spLocks noGrp="1"/>
          </p:cNvSpPr>
          <p:nvPr>
            <p:ph type="body" sz="quarter" idx="11"/>
          </p:nvPr>
        </p:nvSpPr>
        <p:spPr>
          <a:xfrm>
            <a:off x="465138" y="1960860"/>
            <a:ext cx="3690937" cy="220510"/>
          </a:xfrm>
        </p:spPr>
        <p:txBody>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Carbon negative</a:t>
            </a:r>
          </a:p>
        </p:txBody>
      </p:sp>
      <p:sp>
        <p:nvSpPr>
          <p:cNvPr id="5" name="Text Placeholder 4">
            <a:extLst>
              <a:ext uri="{FF2B5EF4-FFF2-40B4-BE49-F238E27FC236}">
                <a16:creationId xmlns:a16="http://schemas.microsoft.com/office/drawing/2014/main" id="{A2E4751F-E8A9-C70E-151A-AB009CD34353}"/>
              </a:ext>
            </a:extLst>
          </p:cNvPr>
          <p:cNvSpPr>
            <a:spLocks noGrp="1"/>
          </p:cNvSpPr>
          <p:nvPr>
            <p:ph type="body" sz="quarter" idx="12"/>
          </p:nvPr>
        </p:nvSpPr>
        <p:spPr>
          <a:xfrm>
            <a:off x="4405042" y="1960860"/>
            <a:ext cx="3690937" cy="220510"/>
          </a:xfrm>
        </p:spPr>
        <p:txBody>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Water positive</a:t>
            </a:r>
          </a:p>
        </p:txBody>
      </p:sp>
      <p:sp>
        <p:nvSpPr>
          <p:cNvPr id="6" name="Text Placeholder 5">
            <a:extLst>
              <a:ext uri="{FF2B5EF4-FFF2-40B4-BE49-F238E27FC236}">
                <a16:creationId xmlns:a16="http://schemas.microsoft.com/office/drawing/2014/main" id="{5805CFB2-87DE-59A8-1DEA-D72F783226BB}"/>
              </a:ext>
            </a:extLst>
          </p:cNvPr>
          <p:cNvSpPr>
            <a:spLocks noGrp="1"/>
          </p:cNvSpPr>
          <p:nvPr>
            <p:ph type="body" sz="quarter" idx="13"/>
          </p:nvPr>
        </p:nvSpPr>
        <p:spPr>
          <a:xfrm>
            <a:off x="8313383" y="1960860"/>
            <a:ext cx="3690937" cy="220510"/>
          </a:xfrm>
        </p:spPr>
        <p:txBody>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Zero waste</a:t>
            </a:r>
          </a:p>
        </p:txBody>
      </p:sp>
      <p:sp>
        <p:nvSpPr>
          <p:cNvPr id="7" name="Text Placeholder 6">
            <a:extLst>
              <a:ext uri="{FF2B5EF4-FFF2-40B4-BE49-F238E27FC236}">
                <a16:creationId xmlns:a16="http://schemas.microsoft.com/office/drawing/2014/main" id="{768AC6BA-D01C-F17A-F1EA-803709BBE016}"/>
              </a:ext>
            </a:extLst>
          </p:cNvPr>
          <p:cNvSpPr>
            <a:spLocks noGrp="1"/>
          </p:cNvSpPr>
          <p:nvPr>
            <p:ph type="body" sz="quarter" idx="17"/>
          </p:nvPr>
        </p:nvSpPr>
        <p:spPr>
          <a:xfrm>
            <a:off x="463276" y="3776423"/>
            <a:ext cx="3690937" cy="2291268"/>
          </a:xfrm>
        </p:spPr>
        <p:txBody>
          <a:bodyPr/>
          <a:lstStyle/>
          <a:p>
            <a:pPr marL="0" indent="0">
              <a:buNone/>
            </a:pPr>
            <a:r>
              <a:rPr lang="en-GB"/>
              <a:t>By 2025, Microsoft will shift to renewable energy via power purchase agreements (PPA) for green energy contracted for 100 percent </a:t>
            </a:r>
            <a:br>
              <a:rPr lang="en-GB"/>
            </a:br>
            <a:r>
              <a:rPr lang="en-GB"/>
              <a:t>of carbon-emitting electricity consumed by all our datacenters, buildings, and campuses.</a:t>
            </a:r>
          </a:p>
          <a:p>
            <a:pPr marL="0" indent="0">
              <a:buNone/>
            </a:pPr>
            <a:endParaRPr lang="en-GB"/>
          </a:p>
          <a:p>
            <a:pPr marL="0" indent="0">
              <a:buNone/>
            </a:pPr>
            <a:r>
              <a:rPr lang="en-GB"/>
              <a:t>Microsoft is piloting long-duration batteries, less carbon-intensive fuels such as natural gas, and synthetic diesel as new green methods for backup power.</a:t>
            </a:r>
          </a:p>
        </p:txBody>
      </p:sp>
      <p:sp>
        <p:nvSpPr>
          <p:cNvPr id="8" name="Text Placeholder 7">
            <a:extLst>
              <a:ext uri="{FF2B5EF4-FFF2-40B4-BE49-F238E27FC236}">
                <a16:creationId xmlns:a16="http://schemas.microsoft.com/office/drawing/2014/main" id="{1E3EEAEB-8BD6-BA91-BA61-0824C1430D84}"/>
              </a:ext>
            </a:extLst>
          </p:cNvPr>
          <p:cNvSpPr>
            <a:spLocks noGrp="1"/>
          </p:cNvSpPr>
          <p:nvPr>
            <p:ph type="body" sz="quarter" idx="18"/>
          </p:nvPr>
        </p:nvSpPr>
        <p:spPr>
          <a:xfrm>
            <a:off x="4405042" y="3776423"/>
            <a:ext cx="3690937" cy="258532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Microsoft is piloting adiabatic cooling, </a:t>
            </a:r>
            <a:b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b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which uses outside air instead of water for cooling when temperatures are below 85 degrees Fahrenheit.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Microsoft is partnering with </a:t>
            </a:r>
            <a:r>
              <a:rPr kumimoji="0" lang="en-US" sz="1400" b="0" i="0" u="sng" strike="noStrike" kern="1200" cap="none" spc="0" normalizeH="0" baseline="0" noProof="0">
                <a:ln>
                  <a:noFill/>
                </a:ln>
                <a:solidFill>
                  <a:srgbClr val="0067B8"/>
                </a:solidFill>
                <a:effectLst/>
                <a:uLnTx/>
                <a:uFillTx/>
                <a:latin typeface="Segoe UI" panose="020B0502040204020203" pitchFamily="34" charset="0"/>
                <a:ea typeface="+mn-ea"/>
                <a:cs typeface="+mn-cs"/>
                <a:hlinkClick r:id="rId3"/>
              </a:rPr>
              <a:t>First Solar</a:t>
            </a: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 to provide solar energy rather than traditional electricity generation, which is expected </a:t>
            </a:r>
            <a:b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b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to save more than 350 million liters of </a:t>
            </a:r>
            <a:b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br>
            <a:r>
              <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rPr>
              <a:t>water annually.</a:t>
            </a:r>
            <a:endParaRPr kumimoji="0" lang="en-US" sz="14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2F2F2F"/>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mn-cs"/>
            </a:endParaRPr>
          </a:p>
        </p:txBody>
      </p:sp>
      <p:sp>
        <p:nvSpPr>
          <p:cNvPr id="9" name="Text Placeholder 8">
            <a:extLst>
              <a:ext uri="{FF2B5EF4-FFF2-40B4-BE49-F238E27FC236}">
                <a16:creationId xmlns:a16="http://schemas.microsoft.com/office/drawing/2014/main" id="{92A17CA8-FDF1-1866-9394-26375EB37E26}"/>
              </a:ext>
            </a:extLst>
          </p:cNvPr>
          <p:cNvSpPr>
            <a:spLocks noGrp="1"/>
          </p:cNvSpPr>
          <p:nvPr>
            <p:ph type="body" sz="quarter" idx="19"/>
          </p:nvPr>
        </p:nvSpPr>
        <p:spPr>
          <a:xfrm>
            <a:off x="8320326" y="3776423"/>
            <a:ext cx="3690937" cy="129266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All new-build Microsoft datacenters are LEED Gold and zero-waste certified.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2F2F2F"/>
                </a:solidFill>
                <a:effectLst/>
                <a:uLnTx/>
                <a:uFillTx/>
                <a:latin typeface="Segoe UI"/>
                <a:ea typeface="+mn-ea"/>
                <a:cs typeface="Segoe UI"/>
              </a:rPr>
              <a:t>Microsoft Circular Centers will increase the reuse of our datacenter servers and components by up to 90 percent by 2025.</a:t>
            </a:r>
            <a:endParaRPr kumimoji="0" lang="en-US" sz="1400" b="0" i="0" u="none" strike="noStrike" kern="1200" cap="none" spc="0" normalizeH="0" baseline="0" noProof="0">
              <a:ln>
                <a:noFill/>
              </a:ln>
              <a:solidFill>
                <a:srgbClr val="000000"/>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55D0E4A3-2DA1-955B-6378-C93285BB54A0}"/>
              </a:ext>
            </a:extLst>
          </p:cNvPr>
          <p:cNvSpPr>
            <a:spLocks noGrp="1"/>
          </p:cNvSpPr>
          <p:nvPr>
            <p:ph type="title"/>
          </p:nvPr>
        </p:nvSpPr>
        <p:spPr/>
        <p:txBody>
          <a:bodyPr/>
          <a:lstStyle/>
          <a:p>
            <a:r>
              <a:rPr lang="en-US"/>
              <a:t>Microsoft datacenters are key to our sustainability goals</a:t>
            </a:r>
            <a:endParaRPr lang="en-GB"/>
          </a:p>
        </p:txBody>
      </p:sp>
      <p:pic>
        <p:nvPicPr>
          <p:cNvPr id="10" name="Picture 2" descr="Several wind turbines stand in a field as the sun begins to breach the horizon.">
            <a:extLst>
              <a:ext uri="{FF2B5EF4-FFF2-40B4-BE49-F238E27FC236}">
                <a16:creationId xmlns:a16="http://schemas.microsoft.com/office/drawing/2014/main" id="{CBF0D31C-3EE2-DEA2-3D26-26C4EDF04669}"/>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63277" y="2304257"/>
            <a:ext cx="3570842" cy="1193005"/>
          </a:xfrm>
          <a:prstGeom prst="roundRect">
            <a:avLst>
              <a:gd name="adj" fmla="val 0"/>
            </a:avLst>
          </a:prstGeom>
          <a:noFill/>
          <a:extLst>
            <a:ext uri="{909E8E84-426E-40DD-AFC4-6F175D3DCCD1}">
              <a14:hiddenFill xmlns:a14="http://schemas.microsoft.com/office/drawing/2010/main">
                <a:solidFill>
                  <a:srgbClr val="FFFFFF"/>
                </a:solidFill>
              </a14:hiddenFill>
            </a:ext>
          </a:extLst>
        </p:spPr>
      </p:pic>
      <p:pic>
        <p:nvPicPr>
          <p:cNvPr id="13" name="Picture 2" descr="Valley with river below">
            <a:extLst>
              <a:ext uri="{FF2B5EF4-FFF2-40B4-BE49-F238E27FC236}">
                <a16:creationId xmlns:a16="http://schemas.microsoft.com/office/drawing/2014/main" id="{9A785A10-B5F3-6723-E53E-6E4899BC86D3}"/>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405042" y="2304256"/>
            <a:ext cx="3570842" cy="1193005"/>
          </a:xfrm>
          <a:prstGeom prst="roundRect">
            <a:avLst>
              <a:gd name="adj" fmla="val 0"/>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8378D02F-553B-A4C3-3AFE-03FE01336240}"/>
              </a:ext>
            </a:extLst>
          </p:cNvPr>
          <p:cNvSpPr/>
          <p:nvPr/>
        </p:nvSpPr>
        <p:spPr bwMode="auto">
          <a:xfrm>
            <a:off x="463276" y="2304256"/>
            <a:ext cx="3570842" cy="1193005"/>
          </a:xfrm>
          <a:prstGeom prst="rect">
            <a:avLst/>
          </a:prstGeom>
          <a:gradFill>
            <a:gsLst>
              <a:gs pos="0">
                <a:schemeClr val="tx1">
                  <a:alpha val="58000"/>
                </a:schemeClr>
              </a:gs>
              <a:gs pos="100000">
                <a:schemeClr val="tx1">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2" descr="A forested mountain gorge.">
            <a:extLst>
              <a:ext uri="{FF2B5EF4-FFF2-40B4-BE49-F238E27FC236}">
                <a16:creationId xmlns:a16="http://schemas.microsoft.com/office/drawing/2014/main" id="{F25725D4-4FFF-02E1-D51A-3A15D287129F}"/>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313383" y="2304256"/>
            <a:ext cx="3570842" cy="1193005"/>
          </a:xfrm>
          <a:prstGeom prst="roundRect">
            <a:avLst>
              <a:gd name="adj" fmla="val 0"/>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00617C5B-923A-1608-ACE9-E73CB230C247}"/>
              </a:ext>
            </a:extLst>
          </p:cNvPr>
          <p:cNvSpPr txBox="1"/>
          <p:nvPr/>
        </p:nvSpPr>
        <p:spPr>
          <a:xfrm>
            <a:off x="607809" y="2546815"/>
            <a:ext cx="3426310" cy="707886"/>
          </a:xfrm>
          <a:prstGeom prst="rect">
            <a:avLst/>
          </a:prstGeom>
          <a:noFill/>
        </p:spPr>
        <p:txBody>
          <a:bodyPr wrap="square">
            <a:spAutoFit/>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ea typeface="+mn-ea"/>
                <a:cs typeface="Segoe UI Semibold" panose="020B0702040204020203" pitchFamily="34" charset="0"/>
              </a:rPr>
              <a:t>by 2030</a:t>
            </a:r>
            <a:endParaRPr kumimoji="0" lang="en-US" sz="2800" b="0" i="0" u="none" strike="noStrike" kern="1200" cap="none" spc="0" normalizeH="0" baseline="0" noProof="0">
              <a:ln>
                <a:noFill/>
              </a:ln>
              <a:solidFill>
                <a:srgbClr val="FFFFFF"/>
              </a:solidFill>
              <a:effectLst/>
              <a:uLnTx/>
              <a:uFillTx/>
              <a:ea typeface="+mn-ea"/>
              <a:cs typeface="Segoe UI" panose="020B0502040204020203" pitchFamily="34" charset="0"/>
            </a:endParaRPr>
          </a:p>
        </p:txBody>
      </p:sp>
      <p:sp>
        <p:nvSpPr>
          <p:cNvPr id="18" name="Rectangle 17">
            <a:extLst>
              <a:ext uri="{FF2B5EF4-FFF2-40B4-BE49-F238E27FC236}">
                <a16:creationId xmlns:a16="http://schemas.microsoft.com/office/drawing/2014/main" id="{8905628E-F04E-84BC-65EB-70344F68874F}"/>
              </a:ext>
            </a:extLst>
          </p:cNvPr>
          <p:cNvSpPr/>
          <p:nvPr/>
        </p:nvSpPr>
        <p:spPr bwMode="auto">
          <a:xfrm>
            <a:off x="4405041" y="2304256"/>
            <a:ext cx="3570842" cy="1193005"/>
          </a:xfrm>
          <a:prstGeom prst="rect">
            <a:avLst/>
          </a:prstGeom>
          <a:gradFill>
            <a:gsLst>
              <a:gs pos="0">
                <a:schemeClr val="tx1">
                  <a:alpha val="58000"/>
                </a:schemeClr>
              </a:gs>
              <a:gs pos="100000">
                <a:schemeClr val="tx1">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a:extLst>
              <a:ext uri="{FF2B5EF4-FFF2-40B4-BE49-F238E27FC236}">
                <a16:creationId xmlns:a16="http://schemas.microsoft.com/office/drawing/2014/main" id="{F0476CDC-5413-6B5F-4429-126EA7BBBBAA}"/>
              </a:ext>
            </a:extLst>
          </p:cNvPr>
          <p:cNvSpPr txBox="1"/>
          <p:nvPr/>
        </p:nvSpPr>
        <p:spPr>
          <a:xfrm>
            <a:off x="4549574" y="2544067"/>
            <a:ext cx="3426310" cy="707886"/>
          </a:xfrm>
          <a:prstGeom prst="rect">
            <a:avLst/>
          </a:prstGeom>
          <a:noFill/>
        </p:spPr>
        <p:txBody>
          <a:bodyPr wrap="square">
            <a:spAutoFit/>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ea typeface="+mn-ea"/>
                <a:cs typeface="Segoe UI Semibold" panose="020B0702040204020203" pitchFamily="34" charset="0"/>
              </a:rPr>
              <a:t>by 2030</a:t>
            </a:r>
            <a:endParaRPr kumimoji="0" lang="en-US" sz="2800" b="0" i="0" u="none" strike="noStrike" kern="1200" cap="none" spc="0" normalizeH="0" baseline="0" noProof="0">
              <a:ln>
                <a:noFill/>
              </a:ln>
              <a:solidFill>
                <a:srgbClr val="FFFFFF"/>
              </a:solidFill>
              <a:effectLst/>
              <a:uLnTx/>
              <a:uFillTx/>
              <a:ea typeface="+mn-ea"/>
              <a:cs typeface="Segoe UI" panose="020B0502040204020203" pitchFamily="34" charset="0"/>
            </a:endParaRPr>
          </a:p>
        </p:txBody>
      </p:sp>
      <p:sp>
        <p:nvSpPr>
          <p:cNvPr id="21" name="Rectangle 20">
            <a:extLst>
              <a:ext uri="{FF2B5EF4-FFF2-40B4-BE49-F238E27FC236}">
                <a16:creationId xmlns:a16="http://schemas.microsoft.com/office/drawing/2014/main" id="{0A3F6CEA-BC83-0239-C9BC-F7703639C63C}"/>
              </a:ext>
            </a:extLst>
          </p:cNvPr>
          <p:cNvSpPr/>
          <p:nvPr/>
        </p:nvSpPr>
        <p:spPr bwMode="auto">
          <a:xfrm>
            <a:off x="8313382" y="2301507"/>
            <a:ext cx="3570842" cy="1193005"/>
          </a:xfrm>
          <a:prstGeom prst="rect">
            <a:avLst/>
          </a:prstGeom>
          <a:gradFill>
            <a:gsLst>
              <a:gs pos="0">
                <a:schemeClr val="tx1">
                  <a:alpha val="58000"/>
                </a:schemeClr>
              </a:gs>
              <a:gs pos="100000">
                <a:schemeClr val="tx1">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a:extLst>
              <a:ext uri="{FF2B5EF4-FFF2-40B4-BE49-F238E27FC236}">
                <a16:creationId xmlns:a16="http://schemas.microsoft.com/office/drawing/2014/main" id="{15D2C138-B937-9339-CBC8-C49BFB121046}"/>
              </a:ext>
            </a:extLst>
          </p:cNvPr>
          <p:cNvSpPr txBox="1"/>
          <p:nvPr/>
        </p:nvSpPr>
        <p:spPr>
          <a:xfrm>
            <a:off x="8457914" y="2544067"/>
            <a:ext cx="3426310" cy="707886"/>
          </a:xfrm>
          <a:prstGeom prst="rect">
            <a:avLst/>
          </a:prstGeom>
          <a:noFill/>
        </p:spPr>
        <p:txBody>
          <a:bodyPr wrap="square">
            <a:spAutoFit/>
          </a:bodyPr>
          <a:lstStyle/>
          <a:p>
            <a:pPr marL="0" marR="0" lvl="0" indent="0" algn="l" defTabSz="931994"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ea typeface="+mn-ea"/>
                <a:cs typeface="Segoe UI Semibold" panose="020B0702040204020203" pitchFamily="34" charset="0"/>
              </a:rPr>
              <a:t>by 2030</a:t>
            </a:r>
            <a:endParaRPr kumimoji="0" lang="en-US" sz="2800" b="0" i="0" u="none" strike="noStrike" kern="1200" cap="none" spc="0" normalizeH="0" baseline="0" noProof="0">
              <a:ln>
                <a:noFill/>
              </a:ln>
              <a:solidFill>
                <a:srgbClr val="FFFFFF"/>
              </a:solidFill>
              <a:effectLst/>
              <a:uLnTx/>
              <a:uFillTx/>
              <a:ea typeface="+mn-ea"/>
              <a:cs typeface="Segoe UI" panose="020B0502040204020203" pitchFamily="34" charset="0"/>
            </a:endParaRPr>
          </a:p>
        </p:txBody>
      </p:sp>
    </p:spTree>
    <p:extLst>
      <p:ext uri="{BB962C8B-B14F-4D97-AF65-F5344CB8AC3E}">
        <p14:creationId xmlns:p14="http://schemas.microsoft.com/office/powerpoint/2010/main" val="393364199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F6B94EC-C079-9176-81B0-B3F21C7CB8A5}"/>
              </a:ext>
            </a:extLst>
          </p:cNvPr>
          <p:cNvSpPr/>
          <p:nvPr/>
        </p:nvSpPr>
        <p:spPr bwMode="auto">
          <a:xfrm>
            <a:off x="465138" y="1477419"/>
            <a:ext cx="11411304" cy="434609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55D0E4A3-2DA1-955B-6378-C93285BB54A0}"/>
              </a:ext>
            </a:extLst>
          </p:cNvPr>
          <p:cNvSpPr>
            <a:spLocks noGrp="1"/>
          </p:cNvSpPr>
          <p:nvPr>
            <p:ph type="title"/>
          </p:nvPr>
        </p:nvSpPr>
        <p:spPr/>
        <p:txBody>
          <a:bodyPr/>
          <a:lstStyle/>
          <a:p>
            <a:r>
              <a:rPr lang="en-US"/>
              <a:t>More regions than any other cloud provider</a:t>
            </a:r>
            <a:endParaRPr lang="en-GB"/>
          </a:p>
        </p:txBody>
      </p:sp>
      <p:pic>
        <p:nvPicPr>
          <p:cNvPr id="24" name="Graphic 23">
            <a:extLst>
              <a:ext uri="{FF2B5EF4-FFF2-40B4-BE49-F238E27FC236}">
                <a16:creationId xmlns:a16="http://schemas.microsoft.com/office/drawing/2014/main" id="{5D475F1D-43FC-7B2E-25DD-2F8C9F259EB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203643" y="1706318"/>
            <a:ext cx="9471662" cy="4290582"/>
          </a:xfrm>
          <a:prstGeom prst="rect">
            <a:avLst/>
          </a:prstGeom>
        </p:spPr>
      </p:pic>
      <p:sp>
        <p:nvSpPr>
          <p:cNvPr id="27" name="Rectangle 26">
            <a:extLst>
              <a:ext uri="{FF2B5EF4-FFF2-40B4-BE49-F238E27FC236}">
                <a16:creationId xmlns:a16="http://schemas.microsoft.com/office/drawing/2014/main" id="{FB97ADA6-3AE0-5C3A-8AE4-D2FEBBBD6EDF}"/>
              </a:ext>
            </a:extLst>
          </p:cNvPr>
          <p:cNvSpPr/>
          <p:nvPr/>
        </p:nvSpPr>
        <p:spPr bwMode="auto">
          <a:xfrm>
            <a:off x="465138" y="5427285"/>
            <a:ext cx="11411304" cy="75665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sp>
        <p:nvSpPr>
          <p:cNvPr id="28" name="Text Placeholder 3">
            <a:extLst>
              <a:ext uri="{FF2B5EF4-FFF2-40B4-BE49-F238E27FC236}">
                <a16:creationId xmlns:a16="http://schemas.microsoft.com/office/drawing/2014/main" id="{F2D82547-3CD5-D6D1-2D39-6FB1E75C93F0}"/>
              </a:ext>
            </a:extLst>
          </p:cNvPr>
          <p:cNvSpPr txBox="1">
            <a:spLocks/>
          </p:cNvSpPr>
          <p:nvPr/>
        </p:nvSpPr>
        <p:spPr>
          <a:xfrm>
            <a:off x="583564" y="1644199"/>
            <a:ext cx="1609295" cy="220510"/>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spc="0">
                <a:solidFill>
                  <a:srgbClr val="0078D4"/>
                </a:solidFill>
                <a:latin typeface="Segoe UI Semibold"/>
              </a:rPr>
              <a:t>Key</a:t>
            </a:r>
            <a:endParaRPr lang="en-US"/>
          </a:p>
        </p:txBody>
      </p:sp>
      <p:grpSp>
        <p:nvGrpSpPr>
          <p:cNvPr id="29" name="Group 28">
            <a:extLst>
              <a:ext uri="{FF2B5EF4-FFF2-40B4-BE49-F238E27FC236}">
                <a16:creationId xmlns:a16="http://schemas.microsoft.com/office/drawing/2014/main" id="{A2E01E22-7D78-7FE5-0F5A-95F370E37DFE}"/>
              </a:ext>
            </a:extLst>
          </p:cNvPr>
          <p:cNvGrpSpPr/>
          <p:nvPr/>
        </p:nvGrpSpPr>
        <p:grpSpPr>
          <a:xfrm>
            <a:off x="706688" y="2167007"/>
            <a:ext cx="1842965" cy="1396489"/>
            <a:chOff x="588263" y="3455966"/>
            <a:chExt cx="1842965" cy="1396489"/>
          </a:xfrm>
        </p:grpSpPr>
        <p:grpSp>
          <p:nvGrpSpPr>
            <p:cNvPr id="30" name="Group 29">
              <a:extLst>
                <a:ext uri="{FF2B5EF4-FFF2-40B4-BE49-F238E27FC236}">
                  <a16:creationId xmlns:a16="http://schemas.microsoft.com/office/drawing/2014/main" id="{04DDD58A-08FA-9610-E9DF-82B7FDCB5480}"/>
                </a:ext>
              </a:extLst>
            </p:cNvPr>
            <p:cNvGrpSpPr/>
            <p:nvPr/>
          </p:nvGrpSpPr>
          <p:grpSpPr>
            <a:xfrm>
              <a:off x="642745" y="4369699"/>
              <a:ext cx="1321865" cy="184666"/>
              <a:chOff x="642745" y="4369699"/>
              <a:chExt cx="1321865" cy="184666"/>
            </a:xfrm>
          </p:grpSpPr>
          <p:sp>
            <p:nvSpPr>
              <p:cNvPr id="43" name="TextBox 42">
                <a:extLst>
                  <a:ext uri="{FF2B5EF4-FFF2-40B4-BE49-F238E27FC236}">
                    <a16:creationId xmlns:a16="http://schemas.microsoft.com/office/drawing/2014/main" id="{9CE7E01A-A28D-B463-94FB-FDC4DE9E4E1E}"/>
                  </a:ext>
                </a:extLst>
              </p:cNvPr>
              <p:cNvSpPr txBox="1"/>
              <p:nvPr/>
            </p:nvSpPr>
            <p:spPr>
              <a:xfrm>
                <a:off x="883166" y="4369699"/>
                <a:ext cx="108144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solidFill>
                    <a:effectLst/>
                    <a:uLnTx/>
                    <a:uFillTx/>
                    <a:ea typeface="+mn-ea"/>
                    <a:cs typeface="+mn-cs"/>
                  </a:rPr>
                  <a:t>Edge sites</a:t>
                </a:r>
              </a:p>
            </p:txBody>
          </p:sp>
          <p:sp>
            <p:nvSpPr>
              <p:cNvPr id="44" name="Freeform: Shape 43">
                <a:extLst>
                  <a:ext uri="{FF2B5EF4-FFF2-40B4-BE49-F238E27FC236}">
                    <a16:creationId xmlns:a16="http://schemas.microsoft.com/office/drawing/2014/main" id="{C6370F65-22C4-3F43-2C50-6D8ECC679AF7}"/>
                  </a:ext>
                </a:extLst>
              </p:cNvPr>
              <p:cNvSpPr/>
              <p:nvPr/>
            </p:nvSpPr>
            <p:spPr>
              <a:xfrm>
                <a:off x="642745" y="4431254"/>
                <a:ext cx="34004" cy="22383"/>
              </a:xfrm>
              <a:custGeom>
                <a:avLst/>
                <a:gdLst>
                  <a:gd name="connsiteX0" fmla="*/ 0 w 34004"/>
                  <a:gd name="connsiteY0" fmla="*/ 22384 h 22383"/>
                  <a:gd name="connsiteX1" fmla="*/ 0 w 34004"/>
                  <a:gd name="connsiteY1" fmla="*/ 0 h 22383"/>
                  <a:gd name="connsiteX2" fmla="*/ 34004 w 34004"/>
                  <a:gd name="connsiteY2" fmla="*/ 0 h 22383"/>
                  <a:gd name="connsiteX3" fmla="*/ 34004 w 34004"/>
                  <a:gd name="connsiteY3" fmla="*/ 22384 h 22383"/>
                  <a:gd name="connsiteX4" fmla="*/ 0 w 34004"/>
                  <a:gd name="connsiteY4" fmla="*/ 22384 h 2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4" h="22383">
                    <a:moveTo>
                      <a:pt x="0" y="22384"/>
                    </a:moveTo>
                    <a:lnTo>
                      <a:pt x="0" y="0"/>
                    </a:lnTo>
                    <a:lnTo>
                      <a:pt x="34004" y="0"/>
                    </a:lnTo>
                    <a:lnTo>
                      <a:pt x="34004" y="22384"/>
                    </a:lnTo>
                    <a:lnTo>
                      <a:pt x="0" y="22384"/>
                    </a:lnTo>
                    <a:close/>
                  </a:path>
                </a:pathLst>
              </a:custGeom>
              <a:solidFill>
                <a:srgbClr val="50E6FF"/>
              </a:solidFill>
              <a:ln w="10297" cap="flat">
                <a:solidFill>
                  <a:srgbClr val="50E6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bg1"/>
                  </a:solidFill>
                  <a:effectLst/>
                  <a:uLnTx/>
                  <a:uFillTx/>
                  <a:ea typeface="+mn-ea"/>
                  <a:cs typeface="+mn-cs"/>
                </a:endParaRPr>
              </a:p>
            </p:txBody>
          </p:sp>
        </p:grpSp>
        <p:grpSp>
          <p:nvGrpSpPr>
            <p:cNvPr id="31" name="Group 30">
              <a:extLst>
                <a:ext uri="{FF2B5EF4-FFF2-40B4-BE49-F238E27FC236}">
                  <a16:creationId xmlns:a16="http://schemas.microsoft.com/office/drawing/2014/main" id="{6C1ACC93-A6D4-9E92-7EB4-58A6F0900F58}"/>
                </a:ext>
              </a:extLst>
            </p:cNvPr>
            <p:cNvGrpSpPr/>
            <p:nvPr/>
          </p:nvGrpSpPr>
          <p:grpSpPr>
            <a:xfrm>
              <a:off x="588263" y="3757129"/>
              <a:ext cx="1842965" cy="201052"/>
              <a:chOff x="588263" y="3757129"/>
              <a:chExt cx="1842965" cy="201052"/>
            </a:xfrm>
          </p:grpSpPr>
          <p:sp>
            <p:nvSpPr>
              <p:cNvPr id="41" name="TextBox 40">
                <a:extLst>
                  <a:ext uri="{FF2B5EF4-FFF2-40B4-BE49-F238E27FC236}">
                    <a16:creationId xmlns:a16="http://schemas.microsoft.com/office/drawing/2014/main" id="{4117FE1F-D667-BE77-8437-B7B5DC3196CA}"/>
                  </a:ext>
                </a:extLst>
              </p:cNvPr>
              <p:cNvSpPr txBox="1"/>
              <p:nvPr/>
            </p:nvSpPr>
            <p:spPr>
              <a:xfrm>
                <a:off x="883166" y="3773515"/>
                <a:ext cx="1548062"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solidFill>
                    <a:effectLst/>
                    <a:uLnTx/>
                    <a:uFillTx/>
                    <a:ea typeface="+mn-ea"/>
                    <a:cs typeface="+mn-cs"/>
                  </a:rPr>
                  <a:t>Announced region</a:t>
                </a:r>
              </a:p>
            </p:txBody>
          </p:sp>
          <p:sp>
            <p:nvSpPr>
              <p:cNvPr id="42" name="Freeform: Shape 41">
                <a:extLst>
                  <a:ext uri="{FF2B5EF4-FFF2-40B4-BE49-F238E27FC236}">
                    <a16:creationId xmlns:a16="http://schemas.microsoft.com/office/drawing/2014/main" id="{3BC8EB6B-00AD-2CB0-F14D-E1D0CACEECB0}"/>
                  </a:ext>
                </a:extLst>
              </p:cNvPr>
              <p:cNvSpPr/>
              <p:nvPr/>
            </p:nvSpPr>
            <p:spPr>
              <a:xfrm>
                <a:off x="588263" y="3757129"/>
                <a:ext cx="152876" cy="151447"/>
              </a:xfrm>
              <a:custGeom>
                <a:avLst/>
                <a:gdLst>
                  <a:gd name="connsiteX0" fmla="*/ 20765 w 152876"/>
                  <a:gd name="connsiteY0" fmla="*/ 76486 h 151447"/>
                  <a:gd name="connsiteX1" fmla="*/ 21908 w 152876"/>
                  <a:gd name="connsiteY1" fmla="*/ 66008 h 151447"/>
                  <a:gd name="connsiteX2" fmla="*/ 1143 w 152876"/>
                  <a:gd name="connsiteY2" fmla="*/ 62103 h 151447"/>
                  <a:gd name="connsiteX3" fmla="*/ 0 w 152876"/>
                  <a:gd name="connsiteY3" fmla="*/ 77629 h 151447"/>
                  <a:gd name="connsiteX4" fmla="*/ 1143 w 152876"/>
                  <a:gd name="connsiteY4" fmla="*/ 93154 h 151447"/>
                  <a:gd name="connsiteX5" fmla="*/ 21908 w 152876"/>
                  <a:gd name="connsiteY5" fmla="*/ 89249 h 151447"/>
                  <a:gd name="connsiteX6" fmla="*/ 20765 w 152876"/>
                  <a:gd name="connsiteY6" fmla="*/ 76295 h 151447"/>
                  <a:gd name="connsiteX7" fmla="*/ 20765 w 152876"/>
                  <a:gd name="connsiteY7" fmla="*/ 76486 h 151447"/>
                  <a:gd name="connsiteX8" fmla="*/ 31052 w 152876"/>
                  <a:gd name="connsiteY8" fmla="*/ 107537 h 151447"/>
                  <a:gd name="connsiteX9" fmla="*/ 12954 w 152876"/>
                  <a:gd name="connsiteY9" fmla="*/ 118015 h 151447"/>
                  <a:gd name="connsiteX10" fmla="*/ 33719 w 152876"/>
                  <a:gd name="connsiteY10" fmla="*/ 138779 h 151447"/>
                  <a:gd name="connsiteX11" fmla="*/ 45339 w 152876"/>
                  <a:gd name="connsiteY11" fmla="*/ 121920 h 151447"/>
                  <a:gd name="connsiteX12" fmla="*/ 31052 w 152876"/>
                  <a:gd name="connsiteY12" fmla="*/ 107632 h 151447"/>
                  <a:gd name="connsiteX13" fmla="*/ 31052 w 152876"/>
                  <a:gd name="connsiteY13" fmla="*/ 107537 h 151447"/>
                  <a:gd name="connsiteX14" fmla="*/ 121825 w 152876"/>
                  <a:gd name="connsiteY14" fmla="*/ 45339 h 151447"/>
                  <a:gd name="connsiteX15" fmla="*/ 138684 w 152876"/>
                  <a:gd name="connsiteY15" fmla="*/ 33718 h 151447"/>
                  <a:gd name="connsiteX16" fmla="*/ 117920 w 152876"/>
                  <a:gd name="connsiteY16" fmla="*/ 12954 h 151447"/>
                  <a:gd name="connsiteX17" fmla="*/ 106299 w 152876"/>
                  <a:gd name="connsiteY17" fmla="*/ 29813 h 151447"/>
                  <a:gd name="connsiteX18" fmla="*/ 121825 w 152876"/>
                  <a:gd name="connsiteY18" fmla="*/ 45339 h 151447"/>
                  <a:gd name="connsiteX19" fmla="*/ 121825 w 152876"/>
                  <a:gd name="connsiteY19" fmla="*/ 45339 h 151447"/>
                  <a:gd name="connsiteX20" fmla="*/ 76391 w 152876"/>
                  <a:gd name="connsiteY20" fmla="*/ 20765 h 151447"/>
                  <a:gd name="connsiteX21" fmla="*/ 86868 w 152876"/>
                  <a:gd name="connsiteY21" fmla="*/ 21907 h 151447"/>
                  <a:gd name="connsiteX22" fmla="*/ 90773 w 152876"/>
                  <a:gd name="connsiteY22" fmla="*/ 1143 h 151447"/>
                  <a:gd name="connsiteX23" fmla="*/ 76486 w 152876"/>
                  <a:gd name="connsiteY23" fmla="*/ 0 h 151447"/>
                  <a:gd name="connsiteX24" fmla="*/ 62198 w 152876"/>
                  <a:gd name="connsiteY24" fmla="*/ 1143 h 151447"/>
                  <a:gd name="connsiteX25" fmla="*/ 66104 w 152876"/>
                  <a:gd name="connsiteY25" fmla="*/ 21907 h 151447"/>
                  <a:gd name="connsiteX26" fmla="*/ 76581 w 152876"/>
                  <a:gd name="connsiteY26" fmla="*/ 20765 h 151447"/>
                  <a:gd name="connsiteX27" fmla="*/ 76391 w 152876"/>
                  <a:gd name="connsiteY27" fmla="*/ 20765 h 151447"/>
                  <a:gd name="connsiteX28" fmla="*/ 132112 w 152876"/>
                  <a:gd name="connsiteY28" fmla="*/ 76486 h 151447"/>
                  <a:gd name="connsiteX29" fmla="*/ 130969 w 152876"/>
                  <a:gd name="connsiteY29" fmla="*/ 86963 h 151447"/>
                  <a:gd name="connsiteX30" fmla="*/ 151733 w 152876"/>
                  <a:gd name="connsiteY30" fmla="*/ 90868 h 151447"/>
                  <a:gd name="connsiteX31" fmla="*/ 152876 w 152876"/>
                  <a:gd name="connsiteY31" fmla="*/ 76581 h 151447"/>
                  <a:gd name="connsiteX32" fmla="*/ 151733 w 152876"/>
                  <a:gd name="connsiteY32" fmla="*/ 62293 h 151447"/>
                  <a:gd name="connsiteX33" fmla="*/ 130969 w 152876"/>
                  <a:gd name="connsiteY33" fmla="*/ 66199 h 151447"/>
                  <a:gd name="connsiteX34" fmla="*/ 132112 w 152876"/>
                  <a:gd name="connsiteY34" fmla="*/ 76676 h 151447"/>
                  <a:gd name="connsiteX35" fmla="*/ 132112 w 152876"/>
                  <a:gd name="connsiteY35" fmla="*/ 76486 h 151447"/>
                  <a:gd name="connsiteX36" fmla="*/ 45339 w 152876"/>
                  <a:gd name="connsiteY36" fmla="*/ 29813 h 151447"/>
                  <a:gd name="connsiteX37" fmla="*/ 34862 w 152876"/>
                  <a:gd name="connsiteY37" fmla="*/ 12954 h 151447"/>
                  <a:gd name="connsiteX38" fmla="*/ 14097 w 152876"/>
                  <a:gd name="connsiteY38" fmla="*/ 33718 h 151447"/>
                  <a:gd name="connsiteX39" fmla="*/ 30956 w 152876"/>
                  <a:gd name="connsiteY39" fmla="*/ 45339 h 151447"/>
                  <a:gd name="connsiteX40" fmla="*/ 45244 w 152876"/>
                  <a:gd name="connsiteY40" fmla="*/ 29813 h 151447"/>
                  <a:gd name="connsiteX41" fmla="*/ 45339 w 152876"/>
                  <a:gd name="connsiteY41" fmla="*/ 29813 h 151447"/>
                  <a:gd name="connsiteX42" fmla="*/ 107537 w 152876"/>
                  <a:gd name="connsiteY42" fmla="*/ 121825 h 151447"/>
                  <a:gd name="connsiteX43" fmla="*/ 119158 w 152876"/>
                  <a:gd name="connsiteY43" fmla="*/ 138684 h 151447"/>
                  <a:gd name="connsiteX44" fmla="*/ 139922 w 152876"/>
                  <a:gd name="connsiteY44" fmla="*/ 117919 h 151447"/>
                  <a:gd name="connsiteX45" fmla="*/ 123063 w 152876"/>
                  <a:gd name="connsiteY45" fmla="*/ 106299 h 151447"/>
                  <a:gd name="connsiteX46" fmla="*/ 107537 w 152876"/>
                  <a:gd name="connsiteY46" fmla="*/ 121825 h 151447"/>
                  <a:gd name="connsiteX47" fmla="*/ 107537 w 152876"/>
                  <a:gd name="connsiteY47" fmla="*/ 121825 h 151447"/>
                  <a:gd name="connsiteX48" fmla="*/ 76391 w 152876"/>
                  <a:gd name="connsiteY48" fmla="*/ 130873 h 151447"/>
                  <a:gd name="connsiteX49" fmla="*/ 65913 w 152876"/>
                  <a:gd name="connsiteY49" fmla="*/ 129540 h 151447"/>
                  <a:gd name="connsiteX50" fmla="*/ 62008 w 152876"/>
                  <a:gd name="connsiteY50" fmla="*/ 150304 h 151447"/>
                  <a:gd name="connsiteX51" fmla="*/ 76295 w 152876"/>
                  <a:gd name="connsiteY51" fmla="*/ 151447 h 151447"/>
                  <a:gd name="connsiteX52" fmla="*/ 91821 w 152876"/>
                  <a:gd name="connsiteY52" fmla="*/ 150304 h 151447"/>
                  <a:gd name="connsiteX53" fmla="*/ 87916 w 152876"/>
                  <a:gd name="connsiteY53" fmla="*/ 129540 h 151447"/>
                  <a:gd name="connsiteX54" fmla="*/ 76295 w 152876"/>
                  <a:gd name="connsiteY54" fmla="*/ 130873 h 151447"/>
                  <a:gd name="connsiteX55" fmla="*/ 76391 w 152876"/>
                  <a:gd name="connsiteY55" fmla="*/ 130873 h 15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52876" h="151447">
                    <a:moveTo>
                      <a:pt x="20765" y="76486"/>
                    </a:moveTo>
                    <a:cubicBezTo>
                      <a:pt x="20765" y="72580"/>
                      <a:pt x="20765" y="68675"/>
                      <a:pt x="21908" y="66008"/>
                    </a:cubicBezTo>
                    <a:lnTo>
                      <a:pt x="1143" y="62103"/>
                    </a:lnTo>
                    <a:cubicBezTo>
                      <a:pt x="0" y="67246"/>
                      <a:pt x="0" y="72580"/>
                      <a:pt x="0" y="77629"/>
                    </a:cubicBezTo>
                    <a:cubicBezTo>
                      <a:pt x="0" y="82677"/>
                      <a:pt x="0" y="88106"/>
                      <a:pt x="1143" y="93154"/>
                    </a:cubicBezTo>
                    <a:lnTo>
                      <a:pt x="21908" y="89249"/>
                    </a:lnTo>
                    <a:cubicBezTo>
                      <a:pt x="21908" y="82772"/>
                      <a:pt x="20765" y="80200"/>
                      <a:pt x="20765" y="76295"/>
                    </a:cubicBezTo>
                    <a:lnTo>
                      <a:pt x="20765" y="76486"/>
                    </a:lnTo>
                    <a:close/>
                    <a:moveTo>
                      <a:pt x="31052" y="107537"/>
                    </a:moveTo>
                    <a:lnTo>
                      <a:pt x="12954" y="118015"/>
                    </a:lnTo>
                    <a:cubicBezTo>
                      <a:pt x="18479" y="126206"/>
                      <a:pt x="25527" y="133160"/>
                      <a:pt x="33719" y="138779"/>
                    </a:cubicBezTo>
                    <a:lnTo>
                      <a:pt x="45339" y="121920"/>
                    </a:lnTo>
                    <a:cubicBezTo>
                      <a:pt x="40005" y="117824"/>
                      <a:pt x="35147" y="113062"/>
                      <a:pt x="31052" y="107632"/>
                    </a:cubicBezTo>
                    <a:lnTo>
                      <a:pt x="31052" y="107537"/>
                    </a:lnTo>
                    <a:close/>
                    <a:moveTo>
                      <a:pt x="121825" y="45339"/>
                    </a:moveTo>
                    <a:lnTo>
                      <a:pt x="138684" y="33718"/>
                    </a:lnTo>
                    <a:cubicBezTo>
                      <a:pt x="133160" y="25527"/>
                      <a:pt x="126111" y="18574"/>
                      <a:pt x="117920" y="12954"/>
                    </a:cubicBezTo>
                    <a:lnTo>
                      <a:pt x="106299" y="29813"/>
                    </a:lnTo>
                    <a:cubicBezTo>
                      <a:pt x="112681" y="33623"/>
                      <a:pt x="118015" y="38957"/>
                      <a:pt x="121825" y="45339"/>
                    </a:cubicBezTo>
                    <a:lnTo>
                      <a:pt x="121825" y="45339"/>
                    </a:lnTo>
                    <a:close/>
                    <a:moveTo>
                      <a:pt x="76391" y="20765"/>
                    </a:moveTo>
                    <a:cubicBezTo>
                      <a:pt x="80296" y="20765"/>
                      <a:pt x="84201" y="20765"/>
                      <a:pt x="86868" y="21907"/>
                    </a:cubicBezTo>
                    <a:lnTo>
                      <a:pt x="90773" y="1143"/>
                    </a:lnTo>
                    <a:cubicBezTo>
                      <a:pt x="86868" y="0"/>
                      <a:pt x="81725" y="0"/>
                      <a:pt x="76486" y="0"/>
                    </a:cubicBezTo>
                    <a:cubicBezTo>
                      <a:pt x="71247" y="0"/>
                      <a:pt x="66008" y="0"/>
                      <a:pt x="62198" y="1143"/>
                    </a:cubicBezTo>
                    <a:lnTo>
                      <a:pt x="66104" y="21907"/>
                    </a:lnTo>
                    <a:cubicBezTo>
                      <a:pt x="70009" y="20765"/>
                      <a:pt x="72581" y="20765"/>
                      <a:pt x="76581" y="20765"/>
                    </a:cubicBezTo>
                    <a:lnTo>
                      <a:pt x="76391" y="20765"/>
                    </a:lnTo>
                    <a:close/>
                    <a:moveTo>
                      <a:pt x="132112" y="76486"/>
                    </a:moveTo>
                    <a:cubicBezTo>
                      <a:pt x="132112" y="80391"/>
                      <a:pt x="132112" y="84296"/>
                      <a:pt x="130969" y="86963"/>
                    </a:cubicBezTo>
                    <a:lnTo>
                      <a:pt x="151733" y="90868"/>
                    </a:lnTo>
                    <a:cubicBezTo>
                      <a:pt x="152876" y="85725"/>
                      <a:pt x="152876" y="80391"/>
                      <a:pt x="152876" y="76581"/>
                    </a:cubicBezTo>
                    <a:cubicBezTo>
                      <a:pt x="152876" y="71438"/>
                      <a:pt x="152876" y="66103"/>
                      <a:pt x="151733" y="62293"/>
                    </a:cubicBezTo>
                    <a:lnTo>
                      <a:pt x="130969" y="66199"/>
                    </a:lnTo>
                    <a:cubicBezTo>
                      <a:pt x="130969" y="68770"/>
                      <a:pt x="132112" y="72676"/>
                      <a:pt x="132112" y="76676"/>
                    </a:cubicBezTo>
                    <a:lnTo>
                      <a:pt x="132112" y="76486"/>
                    </a:lnTo>
                    <a:close/>
                    <a:moveTo>
                      <a:pt x="45339" y="29813"/>
                    </a:moveTo>
                    <a:lnTo>
                      <a:pt x="34862" y="12954"/>
                    </a:lnTo>
                    <a:cubicBezTo>
                      <a:pt x="26670" y="18478"/>
                      <a:pt x="19717" y="25527"/>
                      <a:pt x="14097" y="33718"/>
                    </a:cubicBezTo>
                    <a:lnTo>
                      <a:pt x="30956" y="45339"/>
                    </a:lnTo>
                    <a:cubicBezTo>
                      <a:pt x="34671" y="39243"/>
                      <a:pt x="39529" y="34004"/>
                      <a:pt x="45244" y="29813"/>
                    </a:cubicBezTo>
                    <a:lnTo>
                      <a:pt x="45339" y="29813"/>
                    </a:lnTo>
                    <a:close/>
                    <a:moveTo>
                      <a:pt x="107537" y="121825"/>
                    </a:moveTo>
                    <a:lnTo>
                      <a:pt x="119158" y="138684"/>
                    </a:lnTo>
                    <a:cubicBezTo>
                      <a:pt x="127349" y="133160"/>
                      <a:pt x="134303" y="126111"/>
                      <a:pt x="139922" y="117919"/>
                    </a:cubicBezTo>
                    <a:lnTo>
                      <a:pt x="123063" y="106299"/>
                    </a:lnTo>
                    <a:cubicBezTo>
                      <a:pt x="117920" y="112776"/>
                      <a:pt x="112586" y="117919"/>
                      <a:pt x="107537" y="121825"/>
                    </a:cubicBezTo>
                    <a:lnTo>
                      <a:pt x="107537" y="121825"/>
                    </a:lnTo>
                    <a:close/>
                    <a:moveTo>
                      <a:pt x="76391" y="130873"/>
                    </a:moveTo>
                    <a:cubicBezTo>
                      <a:pt x="72485" y="130873"/>
                      <a:pt x="68580" y="130873"/>
                      <a:pt x="65913" y="129540"/>
                    </a:cubicBezTo>
                    <a:lnTo>
                      <a:pt x="62008" y="150304"/>
                    </a:lnTo>
                    <a:cubicBezTo>
                      <a:pt x="67151" y="151447"/>
                      <a:pt x="71057" y="151447"/>
                      <a:pt x="76295" y="151447"/>
                    </a:cubicBezTo>
                    <a:cubicBezTo>
                      <a:pt x="81534" y="151447"/>
                      <a:pt x="86773" y="151447"/>
                      <a:pt x="91821" y="150304"/>
                    </a:cubicBezTo>
                    <a:lnTo>
                      <a:pt x="87916" y="129540"/>
                    </a:lnTo>
                    <a:cubicBezTo>
                      <a:pt x="84011" y="130873"/>
                      <a:pt x="80105" y="130873"/>
                      <a:pt x="76295" y="130873"/>
                    </a:cubicBezTo>
                    <a:lnTo>
                      <a:pt x="76391" y="130873"/>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bg1"/>
                  </a:solidFill>
                  <a:effectLst/>
                  <a:uLnTx/>
                  <a:uFillTx/>
                  <a:ea typeface="+mn-ea"/>
                  <a:cs typeface="+mn-cs"/>
                </a:endParaRPr>
              </a:p>
            </p:txBody>
          </p:sp>
        </p:grpSp>
        <p:grpSp>
          <p:nvGrpSpPr>
            <p:cNvPr id="32" name="Group 31">
              <a:extLst>
                <a:ext uri="{FF2B5EF4-FFF2-40B4-BE49-F238E27FC236}">
                  <a16:creationId xmlns:a16="http://schemas.microsoft.com/office/drawing/2014/main" id="{28116F81-3D54-D971-6E84-02B22D069858}"/>
                </a:ext>
              </a:extLst>
            </p:cNvPr>
            <p:cNvGrpSpPr/>
            <p:nvPr/>
          </p:nvGrpSpPr>
          <p:grpSpPr>
            <a:xfrm>
              <a:off x="627696" y="4071607"/>
              <a:ext cx="1515595" cy="184666"/>
              <a:chOff x="627696" y="4071607"/>
              <a:chExt cx="1515595" cy="184666"/>
            </a:xfrm>
          </p:grpSpPr>
          <p:sp>
            <p:nvSpPr>
              <p:cNvPr id="39" name="TextBox 38">
                <a:extLst>
                  <a:ext uri="{FF2B5EF4-FFF2-40B4-BE49-F238E27FC236}">
                    <a16:creationId xmlns:a16="http://schemas.microsoft.com/office/drawing/2014/main" id="{71479E1F-F0F4-5060-6964-A08B8E8CD465}"/>
                  </a:ext>
                </a:extLst>
              </p:cNvPr>
              <p:cNvSpPr txBox="1"/>
              <p:nvPr/>
            </p:nvSpPr>
            <p:spPr>
              <a:xfrm>
                <a:off x="883166" y="4071607"/>
                <a:ext cx="1260125"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solidFill>
                    <a:effectLst/>
                    <a:uLnTx/>
                    <a:uFillTx/>
                    <a:ea typeface="+mn-ea"/>
                    <a:cs typeface="+mn-cs"/>
                  </a:rPr>
                  <a:t>Availability zones</a:t>
                </a:r>
              </a:p>
            </p:txBody>
          </p:sp>
          <p:sp>
            <p:nvSpPr>
              <p:cNvPr id="40" name="Freeform: Shape 39">
                <a:extLst>
                  <a:ext uri="{FF2B5EF4-FFF2-40B4-BE49-F238E27FC236}">
                    <a16:creationId xmlns:a16="http://schemas.microsoft.com/office/drawing/2014/main" id="{635A9541-2BD4-140C-F6FC-5CBF6DA30144}"/>
                  </a:ext>
                </a:extLst>
              </p:cNvPr>
              <p:cNvSpPr/>
              <p:nvPr/>
            </p:nvSpPr>
            <p:spPr>
              <a:xfrm>
                <a:off x="627696" y="4095253"/>
                <a:ext cx="75819" cy="75818"/>
              </a:xfrm>
              <a:custGeom>
                <a:avLst/>
                <a:gdLst>
                  <a:gd name="connsiteX0" fmla="*/ 37910 w 75819"/>
                  <a:gd name="connsiteY0" fmla="*/ 0 h 75818"/>
                  <a:gd name="connsiteX1" fmla="*/ 75819 w 75819"/>
                  <a:gd name="connsiteY1" fmla="*/ 37909 h 75818"/>
                  <a:gd name="connsiteX2" fmla="*/ 37910 w 75819"/>
                  <a:gd name="connsiteY2" fmla="*/ 75819 h 75818"/>
                  <a:gd name="connsiteX3" fmla="*/ 0 w 75819"/>
                  <a:gd name="connsiteY3" fmla="*/ 37909 h 75818"/>
                  <a:gd name="connsiteX4" fmla="*/ 37910 w 75819"/>
                  <a:gd name="connsiteY4" fmla="*/ 0 h 75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19" h="75818">
                    <a:moveTo>
                      <a:pt x="37910" y="0"/>
                    </a:moveTo>
                    <a:lnTo>
                      <a:pt x="75819" y="37909"/>
                    </a:lnTo>
                    <a:lnTo>
                      <a:pt x="37910" y="75819"/>
                    </a:lnTo>
                    <a:lnTo>
                      <a:pt x="0" y="37909"/>
                    </a:lnTo>
                    <a:lnTo>
                      <a:pt x="37910" y="0"/>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bg1"/>
                  </a:solidFill>
                  <a:effectLst/>
                  <a:uLnTx/>
                  <a:uFillTx/>
                  <a:ea typeface="+mn-ea"/>
                  <a:cs typeface="+mn-cs"/>
                </a:endParaRPr>
              </a:p>
            </p:txBody>
          </p:sp>
        </p:grpSp>
        <p:grpSp>
          <p:nvGrpSpPr>
            <p:cNvPr id="33" name="Group 32">
              <a:extLst>
                <a:ext uri="{FF2B5EF4-FFF2-40B4-BE49-F238E27FC236}">
                  <a16:creationId xmlns:a16="http://schemas.microsoft.com/office/drawing/2014/main" id="{2B4D522C-DE55-8D9D-A140-C3B0958C77FA}"/>
                </a:ext>
              </a:extLst>
            </p:cNvPr>
            <p:cNvGrpSpPr/>
            <p:nvPr/>
          </p:nvGrpSpPr>
          <p:grpSpPr>
            <a:xfrm>
              <a:off x="589882" y="3455966"/>
              <a:ext cx="1841346" cy="204123"/>
              <a:chOff x="589882" y="3455966"/>
              <a:chExt cx="1841346" cy="204123"/>
            </a:xfrm>
          </p:grpSpPr>
          <p:sp>
            <p:nvSpPr>
              <p:cNvPr id="37" name="TextBox 36">
                <a:extLst>
                  <a:ext uri="{FF2B5EF4-FFF2-40B4-BE49-F238E27FC236}">
                    <a16:creationId xmlns:a16="http://schemas.microsoft.com/office/drawing/2014/main" id="{73C51E15-40F3-CC26-EFDD-BD0DFF16D6DB}"/>
                  </a:ext>
                </a:extLst>
              </p:cNvPr>
              <p:cNvSpPr txBox="1"/>
              <p:nvPr/>
            </p:nvSpPr>
            <p:spPr>
              <a:xfrm>
                <a:off x="883166" y="3475423"/>
                <a:ext cx="1548062"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solidFill>
                    <a:effectLst/>
                    <a:uLnTx/>
                    <a:uFillTx/>
                    <a:ea typeface="+mn-ea"/>
                    <a:cs typeface="+mn-cs"/>
                  </a:rPr>
                  <a:t>Available region</a:t>
                </a:r>
              </a:p>
            </p:txBody>
          </p:sp>
          <p:sp>
            <p:nvSpPr>
              <p:cNvPr id="38" name="Freeform: Shape 37">
                <a:extLst>
                  <a:ext uri="{FF2B5EF4-FFF2-40B4-BE49-F238E27FC236}">
                    <a16:creationId xmlns:a16="http://schemas.microsoft.com/office/drawing/2014/main" id="{2F4EEAEF-9367-DD5D-D65D-36B864DE725A}"/>
                  </a:ext>
                </a:extLst>
              </p:cNvPr>
              <p:cNvSpPr/>
              <p:nvPr/>
            </p:nvSpPr>
            <p:spPr>
              <a:xfrm>
                <a:off x="589882" y="3455966"/>
                <a:ext cx="151447" cy="163068"/>
              </a:xfrm>
              <a:custGeom>
                <a:avLst/>
                <a:gdLst>
                  <a:gd name="connsiteX0" fmla="*/ 75724 w 151447"/>
                  <a:gd name="connsiteY0" fmla="*/ 0 h 163068"/>
                  <a:gd name="connsiteX1" fmla="*/ 75724 w 151447"/>
                  <a:gd name="connsiteY1" fmla="*/ 0 h 163068"/>
                  <a:gd name="connsiteX2" fmla="*/ 151448 w 151447"/>
                  <a:gd name="connsiteY2" fmla="*/ 75724 h 163068"/>
                  <a:gd name="connsiteX3" fmla="*/ 151448 w 151447"/>
                  <a:gd name="connsiteY3" fmla="*/ 87344 h 163068"/>
                  <a:gd name="connsiteX4" fmla="*/ 75724 w 151447"/>
                  <a:gd name="connsiteY4" fmla="*/ 163068 h 163068"/>
                  <a:gd name="connsiteX5" fmla="*/ 75724 w 151447"/>
                  <a:gd name="connsiteY5" fmla="*/ 163068 h 163068"/>
                  <a:gd name="connsiteX6" fmla="*/ 0 w 151447"/>
                  <a:gd name="connsiteY6" fmla="*/ 87344 h 163068"/>
                  <a:gd name="connsiteX7" fmla="*/ 0 w 151447"/>
                  <a:gd name="connsiteY7" fmla="*/ 75724 h 163068"/>
                  <a:gd name="connsiteX8" fmla="*/ 75724 w 151447"/>
                  <a:gd name="connsiteY8" fmla="*/ 0 h 16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447" h="163068">
                    <a:moveTo>
                      <a:pt x="75724" y="0"/>
                    </a:moveTo>
                    <a:lnTo>
                      <a:pt x="75724" y="0"/>
                    </a:lnTo>
                    <a:cubicBezTo>
                      <a:pt x="117539" y="0"/>
                      <a:pt x="151448" y="33909"/>
                      <a:pt x="151448" y="75724"/>
                    </a:cubicBezTo>
                    <a:lnTo>
                      <a:pt x="151448" y="87344"/>
                    </a:lnTo>
                    <a:cubicBezTo>
                      <a:pt x="151448" y="129159"/>
                      <a:pt x="117539" y="163068"/>
                      <a:pt x="75724" y="163068"/>
                    </a:cubicBezTo>
                    <a:lnTo>
                      <a:pt x="75724" y="163068"/>
                    </a:lnTo>
                    <a:cubicBezTo>
                      <a:pt x="33909" y="163068"/>
                      <a:pt x="0" y="129159"/>
                      <a:pt x="0" y="87344"/>
                    </a:cubicBezTo>
                    <a:lnTo>
                      <a:pt x="0" y="75724"/>
                    </a:lnTo>
                    <a:cubicBezTo>
                      <a:pt x="0" y="33909"/>
                      <a:pt x="33909" y="0"/>
                      <a:pt x="75724" y="0"/>
                    </a:cubicBezTo>
                    <a:close/>
                  </a:path>
                </a:pathLst>
              </a:custGeom>
              <a:solidFill>
                <a:srgbClr val="0078D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bg1"/>
                  </a:solidFill>
                  <a:effectLst/>
                  <a:uLnTx/>
                  <a:uFillTx/>
                  <a:ea typeface="+mn-ea"/>
                  <a:cs typeface="+mn-cs"/>
                </a:endParaRPr>
              </a:p>
            </p:txBody>
          </p:sp>
        </p:grpSp>
        <p:grpSp>
          <p:nvGrpSpPr>
            <p:cNvPr id="34" name="Group 33">
              <a:extLst>
                <a:ext uri="{FF2B5EF4-FFF2-40B4-BE49-F238E27FC236}">
                  <a16:creationId xmlns:a16="http://schemas.microsoft.com/office/drawing/2014/main" id="{1CB03B9D-2861-2BF1-5409-048C12C67851}"/>
                </a:ext>
              </a:extLst>
            </p:cNvPr>
            <p:cNvGrpSpPr/>
            <p:nvPr/>
          </p:nvGrpSpPr>
          <p:grpSpPr>
            <a:xfrm>
              <a:off x="589882" y="4667789"/>
              <a:ext cx="1374728" cy="184666"/>
              <a:chOff x="589882" y="4667789"/>
              <a:chExt cx="1374728" cy="184666"/>
            </a:xfrm>
          </p:grpSpPr>
          <p:sp>
            <p:nvSpPr>
              <p:cNvPr id="35" name="TextBox 34">
                <a:extLst>
                  <a:ext uri="{FF2B5EF4-FFF2-40B4-BE49-F238E27FC236}">
                    <a16:creationId xmlns:a16="http://schemas.microsoft.com/office/drawing/2014/main" id="{C857093F-F089-0102-388F-D546C48CC05F}"/>
                  </a:ext>
                </a:extLst>
              </p:cNvPr>
              <p:cNvSpPr txBox="1"/>
              <p:nvPr/>
            </p:nvSpPr>
            <p:spPr>
              <a:xfrm>
                <a:off x="883166" y="4667789"/>
                <a:ext cx="108144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bg1"/>
                    </a:solidFill>
                    <a:effectLst/>
                    <a:uLnTx/>
                    <a:uFillTx/>
                    <a:ea typeface="+mn-ea"/>
                    <a:cs typeface="+mn-cs"/>
                  </a:rPr>
                  <a:t>WAN links</a:t>
                </a:r>
              </a:p>
            </p:txBody>
          </p:sp>
          <p:sp>
            <p:nvSpPr>
              <p:cNvPr id="36" name="Freeform: Shape 35">
                <a:extLst>
                  <a:ext uri="{FF2B5EF4-FFF2-40B4-BE49-F238E27FC236}">
                    <a16:creationId xmlns:a16="http://schemas.microsoft.com/office/drawing/2014/main" id="{D9881DD7-9012-C4CE-B473-0112AA9B6981}"/>
                  </a:ext>
                </a:extLst>
              </p:cNvPr>
              <p:cNvSpPr/>
              <p:nvPr/>
            </p:nvSpPr>
            <p:spPr>
              <a:xfrm>
                <a:off x="589882" y="4729344"/>
                <a:ext cx="151447" cy="9525"/>
              </a:xfrm>
              <a:custGeom>
                <a:avLst/>
                <a:gdLst>
                  <a:gd name="connsiteX0" fmla="*/ 0 w 151447"/>
                  <a:gd name="connsiteY0" fmla="*/ 0 h 9525"/>
                  <a:gd name="connsiteX1" fmla="*/ 151448 w 151447"/>
                  <a:gd name="connsiteY1" fmla="*/ 0 h 9525"/>
                </a:gdLst>
                <a:ahLst/>
                <a:cxnLst>
                  <a:cxn ang="0">
                    <a:pos x="connsiteX0" y="connsiteY0"/>
                  </a:cxn>
                  <a:cxn ang="0">
                    <a:pos x="connsiteX1" y="connsiteY1"/>
                  </a:cxn>
                </a:cxnLst>
                <a:rect l="l" t="t" r="r" b="b"/>
                <a:pathLst>
                  <a:path w="151447" h="9525">
                    <a:moveTo>
                      <a:pt x="0" y="0"/>
                    </a:moveTo>
                    <a:lnTo>
                      <a:pt x="151448" y="0"/>
                    </a:lnTo>
                  </a:path>
                </a:pathLst>
              </a:custGeom>
              <a:noFill/>
              <a:ln w="4763" cap="flat">
                <a:solidFill>
                  <a:srgbClr val="50E6FF"/>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chemeClr val="bg1"/>
                  </a:solidFill>
                  <a:effectLst/>
                  <a:uLnTx/>
                  <a:uFillTx/>
                  <a:ea typeface="+mn-ea"/>
                  <a:cs typeface="+mn-cs"/>
                </a:endParaRPr>
              </a:p>
            </p:txBody>
          </p:sp>
        </p:grpSp>
      </p:grpSp>
      <p:grpSp>
        <p:nvGrpSpPr>
          <p:cNvPr id="47" name="Group 46">
            <a:extLst>
              <a:ext uri="{FF2B5EF4-FFF2-40B4-BE49-F238E27FC236}">
                <a16:creationId xmlns:a16="http://schemas.microsoft.com/office/drawing/2014/main" id="{58044489-3435-A45E-464A-B85476DC2AB0}"/>
              </a:ext>
            </a:extLst>
          </p:cNvPr>
          <p:cNvGrpSpPr/>
          <p:nvPr/>
        </p:nvGrpSpPr>
        <p:grpSpPr>
          <a:xfrm>
            <a:off x="738503" y="5572081"/>
            <a:ext cx="1581563" cy="492443"/>
            <a:chOff x="1665465" y="5767128"/>
            <a:chExt cx="1568272" cy="492443"/>
          </a:xfrm>
        </p:grpSpPr>
        <p:sp>
          <p:nvSpPr>
            <p:cNvPr id="48" name="TextBox 47">
              <a:extLst>
                <a:ext uri="{FF2B5EF4-FFF2-40B4-BE49-F238E27FC236}">
                  <a16:creationId xmlns:a16="http://schemas.microsoft.com/office/drawing/2014/main" id="{50670DF8-290F-28D2-77EB-7E50E449B76C}"/>
                </a:ext>
              </a:extLst>
            </p:cNvPr>
            <p:cNvSpPr txBox="1"/>
            <p:nvPr/>
          </p:nvSpPr>
          <p:spPr>
            <a:xfrm>
              <a:off x="1665465" y="5767128"/>
              <a:ext cx="453016" cy="492443"/>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chemeClr val="bg1"/>
                  </a:solidFill>
                  <a:effectLst/>
                  <a:uLnTx/>
                  <a:uFillTx/>
                  <a:latin typeface="Segoe UI Semibold"/>
                  <a:ea typeface="MS PGothic" panose="020B0600070205080204" pitchFamily="34" charset="-128"/>
                  <a:cs typeface="Segoe UI Semibold" panose="020B0702040204020203" pitchFamily="34" charset="0"/>
                </a:rPr>
                <a:t>60</a:t>
              </a:r>
            </a:p>
          </p:txBody>
        </p:sp>
        <p:sp>
          <p:nvSpPr>
            <p:cNvPr id="49" name="TextBox 48">
              <a:extLst>
                <a:ext uri="{FF2B5EF4-FFF2-40B4-BE49-F238E27FC236}">
                  <a16:creationId xmlns:a16="http://schemas.microsoft.com/office/drawing/2014/main" id="{476BE12C-D085-5885-1085-6D9D73FFE4BB}"/>
                </a:ext>
              </a:extLst>
            </p:cNvPr>
            <p:cNvSpPr txBox="1"/>
            <p:nvPr/>
          </p:nvSpPr>
          <p:spPr>
            <a:xfrm>
              <a:off x="2262187" y="5798978"/>
              <a:ext cx="971550"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Regions worldwide</a:t>
              </a:r>
            </a:p>
          </p:txBody>
        </p:sp>
      </p:grpSp>
      <p:grpSp>
        <p:nvGrpSpPr>
          <p:cNvPr id="50" name="Group 49">
            <a:extLst>
              <a:ext uri="{FF2B5EF4-FFF2-40B4-BE49-F238E27FC236}">
                <a16:creationId xmlns:a16="http://schemas.microsoft.com/office/drawing/2014/main" id="{2DA29F65-FBE8-2063-AACD-ACFC768F57D2}"/>
              </a:ext>
            </a:extLst>
          </p:cNvPr>
          <p:cNvGrpSpPr/>
          <p:nvPr/>
        </p:nvGrpSpPr>
        <p:grpSpPr>
          <a:xfrm>
            <a:off x="2719526" y="5559965"/>
            <a:ext cx="2573670" cy="492443"/>
            <a:chOff x="1290333" y="5767128"/>
            <a:chExt cx="2552042" cy="492443"/>
          </a:xfrm>
        </p:grpSpPr>
        <p:sp>
          <p:nvSpPr>
            <p:cNvPr id="51" name="TextBox 50">
              <a:extLst>
                <a:ext uri="{FF2B5EF4-FFF2-40B4-BE49-F238E27FC236}">
                  <a16:creationId xmlns:a16="http://schemas.microsoft.com/office/drawing/2014/main" id="{249F1C9F-B17A-D697-EB71-726C7A7613C5}"/>
                </a:ext>
              </a:extLst>
            </p:cNvPr>
            <p:cNvSpPr txBox="1"/>
            <p:nvPr/>
          </p:nvSpPr>
          <p:spPr>
            <a:xfrm>
              <a:off x="1290333" y="5767128"/>
              <a:ext cx="828147" cy="492443"/>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chemeClr val="bg1"/>
                  </a:solidFill>
                  <a:effectLst/>
                  <a:uLnTx/>
                  <a:uFillTx/>
                  <a:latin typeface="Segoe UI Semibold"/>
                  <a:ea typeface="MS PGothic" panose="020B0600070205080204" pitchFamily="34" charset="-128"/>
                  <a:cs typeface="Segoe UI Semibold" panose="020B0702040204020203" pitchFamily="34" charset="0"/>
                </a:rPr>
                <a:t>130k</a:t>
              </a:r>
            </a:p>
          </p:txBody>
        </p:sp>
        <p:sp>
          <p:nvSpPr>
            <p:cNvPr id="52" name="TextBox 51">
              <a:extLst>
                <a:ext uri="{FF2B5EF4-FFF2-40B4-BE49-F238E27FC236}">
                  <a16:creationId xmlns:a16="http://schemas.microsoft.com/office/drawing/2014/main" id="{A893AA33-8C02-ACEC-3C37-512D63B22272}"/>
                </a:ext>
              </a:extLst>
            </p:cNvPr>
            <p:cNvSpPr txBox="1"/>
            <p:nvPr/>
          </p:nvSpPr>
          <p:spPr>
            <a:xfrm>
              <a:off x="2262187" y="5798978"/>
              <a:ext cx="1580188"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Miles of fiber </a:t>
              </a:r>
              <a:br>
                <a:rPr kumimoji="0" lang="en-US" sz="1400" b="0" i="0" u="none" strike="noStrike" kern="1200" cap="none" spc="0" normalizeH="0" baseline="0" noProof="0">
                  <a:ln>
                    <a:noFill/>
                  </a:ln>
                  <a:solidFill>
                    <a:srgbClr val="FFFFFF"/>
                  </a:solidFill>
                  <a:effectLst/>
                  <a:uLnTx/>
                  <a:uFillTx/>
                  <a:latin typeface="Segoe UI Semibold"/>
                  <a:ea typeface="+mn-ea"/>
                  <a:cs typeface="+mn-cs"/>
                </a:rPr>
              </a:br>
              <a:r>
                <a:rPr kumimoji="0" lang="en-US" sz="1400" b="0" i="0" u="none" strike="noStrike" kern="1200" cap="none" spc="0" normalizeH="0" baseline="0" noProof="0">
                  <a:ln>
                    <a:noFill/>
                  </a:ln>
                  <a:solidFill>
                    <a:srgbClr val="FFFFFF"/>
                  </a:solidFill>
                  <a:effectLst/>
                  <a:uLnTx/>
                  <a:uFillTx/>
                  <a:latin typeface="Segoe UI Semibold"/>
                  <a:ea typeface="+mn-ea"/>
                  <a:cs typeface="+mn-cs"/>
                </a:rPr>
                <a:t>and subsea cable</a:t>
              </a:r>
            </a:p>
          </p:txBody>
        </p:sp>
      </p:grpSp>
      <p:grpSp>
        <p:nvGrpSpPr>
          <p:cNvPr id="53" name="Group 52">
            <a:extLst>
              <a:ext uri="{FF2B5EF4-FFF2-40B4-BE49-F238E27FC236}">
                <a16:creationId xmlns:a16="http://schemas.microsoft.com/office/drawing/2014/main" id="{787D3662-FE35-932B-759C-2CD5F1F7AA66}"/>
              </a:ext>
            </a:extLst>
          </p:cNvPr>
          <p:cNvGrpSpPr/>
          <p:nvPr/>
        </p:nvGrpSpPr>
        <p:grpSpPr>
          <a:xfrm>
            <a:off x="5553442" y="5559965"/>
            <a:ext cx="2645807" cy="492443"/>
            <a:chOff x="1218802" y="5767128"/>
            <a:chExt cx="2623573" cy="492443"/>
          </a:xfrm>
        </p:grpSpPr>
        <p:sp>
          <p:nvSpPr>
            <p:cNvPr id="54" name="TextBox 53">
              <a:extLst>
                <a:ext uri="{FF2B5EF4-FFF2-40B4-BE49-F238E27FC236}">
                  <a16:creationId xmlns:a16="http://schemas.microsoft.com/office/drawing/2014/main" id="{77E124D3-CC6F-ABD9-A05D-225AF4E26FB6}"/>
                </a:ext>
              </a:extLst>
            </p:cNvPr>
            <p:cNvSpPr txBox="1"/>
            <p:nvPr/>
          </p:nvSpPr>
          <p:spPr>
            <a:xfrm>
              <a:off x="1218802" y="5767128"/>
              <a:ext cx="899677" cy="492443"/>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chemeClr val="bg1"/>
                  </a:solidFill>
                  <a:effectLst/>
                  <a:uLnTx/>
                  <a:uFillTx/>
                  <a:latin typeface="Segoe UI Semibold"/>
                  <a:ea typeface="MS PGothic" panose="020B0600070205080204" pitchFamily="34" charset="-128"/>
                  <a:cs typeface="Segoe UI Semibold" panose="020B0702040204020203" pitchFamily="34" charset="0"/>
                </a:rPr>
                <a:t>160+</a:t>
              </a:r>
            </a:p>
          </p:txBody>
        </p:sp>
        <p:sp>
          <p:nvSpPr>
            <p:cNvPr id="55" name="TextBox 54">
              <a:extLst>
                <a:ext uri="{FF2B5EF4-FFF2-40B4-BE49-F238E27FC236}">
                  <a16:creationId xmlns:a16="http://schemas.microsoft.com/office/drawing/2014/main" id="{94E6CF9F-CF29-3809-7F15-E1A2B0BB2284}"/>
                </a:ext>
              </a:extLst>
            </p:cNvPr>
            <p:cNvSpPr txBox="1"/>
            <p:nvPr/>
          </p:nvSpPr>
          <p:spPr>
            <a:xfrm>
              <a:off x="2262187" y="5798978"/>
              <a:ext cx="1580188"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Edge</a:t>
              </a:r>
              <a:br>
                <a:rPr kumimoji="0" lang="en-US" sz="1400" b="0" i="0" u="none" strike="noStrike" kern="1200" cap="none" spc="0" normalizeH="0" baseline="0" noProof="0">
                  <a:ln>
                    <a:noFill/>
                  </a:ln>
                  <a:solidFill>
                    <a:srgbClr val="FFFFFF"/>
                  </a:solidFill>
                  <a:effectLst/>
                  <a:uLnTx/>
                  <a:uFillTx/>
                  <a:latin typeface="Segoe UI Semibold"/>
                  <a:ea typeface="+mn-ea"/>
                  <a:cs typeface="+mn-cs"/>
                </a:rPr>
              </a:br>
              <a:r>
                <a:rPr kumimoji="0" lang="en-US" sz="1400" b="0" i="0" u="none" strike="noStrike" kern="1200" cap="none" spc="0" normalizeH="0" baseline="0" noProof="0">
                  <a:ln>
                    <a:noFill/>
                  </a:ln>
                  <a:solidFill>
                    <a:srgbClr val="FFFFFF"/>
                  </a:solidFill>
                  <a:effectLst/>
                  <a:uLnTx/>
                  <a:uFillTx/>
                  <a:latin typeface="Segoe UI Semibold"/>
                  <a:ea typeface="+mn-ea"/>
                  <a:cs typeface="+mn-cs"/>
                </a:rPr>
                <a:t>sites</a:t>
              </a:r>
            </a:p>
          </p:txBody>
        </p:sp>
      </p:grpSp>
      <p:grpSp>
        <p:nvGrpSpPr>
          <p:cNvPr id="56" name="Group 55">
            <a:extLst>
              <a:ext uri="{FF2B5EF4-FFF2-40B4-BE49-F238E27FC236}">
                <a16:creationId xmlns:a16="http://schemas.microsoft.com/office/drawing/2014/main" id="{6C8212A6-05F9-2B88-ABFF-7AEF3BBABA80}"/>
              </a:ext>
            </a:extLst>
          </p:cNvPr>
          <p:cNvGrpSpPr/>
          <p:nvPr/>
        </p:nvGrpSpPr>
        <p:grpSpPr>
          <a:xfrm>
            <a:off x="7602920" y="5545921"/>
            <a:ext cx="2706719" cy="492443"/>
            <a:chOff x="1158403" y="5767128"/>
            <a:chExt cx="2683972" cy="492443"/>
          </a:xfrm>
        </p:grpSpPr>
        <p:sp>
          <p:nvSpPr>
            <p:cNvPr id="57" name="TextBox 56">
              <a:extLst>
                <a:ext uri="{FF2B5EF4-FFF2-40B4-BE49-F238E27FC236}">
                  <a16:creationId xmlns:a16="http://schemas.microsoft.com/office/drawing/2014/main" id="{D09787BA-E8E1-5052-A11A-9D4A860FCB62}"/>
                </a:ext>
              </a:extLst>
            </p:cNvPr>
            <p:cNvSpPr txBox="1"/>
            <p:nvPr/>
          </p:nvSpPr>
          <p:spPr>
            <a:xfrm>
              <a:off x="1158403" y="5767128"/>
              <a:ext cx="960077" cy="492443"/>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chemeClr val="bg1"/>
                  </a:solidFill>
                  <a:effectLst/>
                  <a:uLnTx/>
                  <a:uFillTx/>
                  <a:latin typeface="Segoe UI Semibold"/>
                  <a:ea typeface="MS PGothic" panose="020B0600070205080204" pitchFamily="34" charset="-128"/>
                  <a:cs typeface="Segoe UI Semibold" panose="020B0702040204020203" pitchFamily="34" charset="0"/>
                </a:rPr>
                <a:t>200+</a:t>
              </a:r>
            </a:p>
          </p:txBody>
        </p:sp>
        <p:sp>
          <p:nvSpPr>
            <p:cNvPr id="58" name="TextBox 57">
              <a:extLst>
                <a:ext uri="{FF2B5EF4-FFF2-40B4-BE49-F238E27FC236}">
                  <a16:creationId xmlns:a16="http://schemas.microsoft.com/office/drawing/2014/main" id="{653F77FF-B652-35D0-7B72-2717128F7004}"/>
                </a:ext>
              </a:extLst>
            </p:cNvPr>
            <p:cNvSpPr txBox="1"/>
            <p:nvPr/>
          </p:nvSpPr>
          <p:spPr>
            <a:xfrm>
              <a:off x="2262187" y="5798978"/>
              <a:ext cx="1580188"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ExpressRoute</a:t>
              </a:r>
              <a:br>
                <a:rPr kumimoji="0" lang="en-US" sz="1400" b="0" i="0" u="none" strike="noStrike" kern="1200" cap="none" spc="0" normalizeH="0" baseline="0" noProof="0">
                  <a:ln>
                    <a:noFill/>
                  </a:ln>
                  <a:solidFill>
                    <a:srgbClr val="FFFFFF"/>
                  </a:solidFill>
                  <a:effectLst/>
                  <a:uLnTx/>
                  <a:uFillTx/>
                  <a:latin typeface="Segoe UI Semibold"/>
                  <a:ea typeface="+mn-ea"/>
                  <a:cs typeface="+mn-cs"/>
                </a:rPr>
              </a:br>
              <a:r>
                <a:rPr kumimoji="0" lang="en-US" sz="1400" b="0" i="0" u="none" strike="noStrike" kern="1200" cap="none" spc="0" normalizeH="0" baseline="0" noProof="0">
                  <a:ln>
                    <a:noFill/>
                  </a:ln>
                  <a:solidFill>
                    <a:srgbClr val="FFFFFF"/>
                  </a:solidFill>
                  <a:effectLst/>
                  <a:uLnTx/>
                  <a:uFillTx/>
                  <a:latin typeface="Segoe UI Semibold"/>
                  <a:ea typeface="+mn-ea"/>
                  <a:cs typeface="+mn-cs"/>
                </a:rPr>
                <a:t>partners</a:t>
              </a:r>
            </a:p>
          </p:txBody>
        </p:sp>
      </p:grpSp>
    </p:spTree>
    <p:extLst>
      <p:ext uri="{BB962C8B-B14F-4D97-AF65-F5344CB8AC3E}">
        <p14:creationId xmlns:p14="http://schemas.microsoft.com/office/powerpoint/2010/main" val="3333119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path" presetSubtype="0" decel="100000" fill="hold" nodeType="withEffect">
                                  <p:stCondLst>
                                    <p:cond delay="100"/>
                                  </p:stCondLst>
                                  <p:childTnLst>
                                    <p:animMotion origin="layout" path="M 4.29155E-6 -2.4512E-7 L 4.29155E-6 0.01907 " pathEditMode="relative" rAng="0" ptsTypes="AA">
                                      <p:cBhvr>
                                        <p:cTn id="9" dur="700" spd="-100000" fill="hold"/>
                                        <p:tgtEl>
                                          <p:spTgt spid="47"/>
                                        </p:tgtEl>
                                        <p:attrNameLst>
                                          <p:attrName>ppt_x</p:attrName>
                                          <p:attrName>ppt_y</p:attrName>
                                        </p:attrNameLst>
                                      </p:cBhvr>
                                      <p:rCtr x="0" y="953"/>
                                    </p:animMotion>
                                  </p:childTnLst>
                                </p:cTn>
                              </p:par>
                              <p:par>
                                <p:cTn id="10" presetID="10" presetClass="entr" presetSubtype="0" fill="hold" nodeType="withEffect">
                                  <p:stCondLst>
                                    <p:cond delay="10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par>
                                <p:cTn id="13" presetID="42" presetClass="path" presetSubtype="0" decel="100000" fill="hold" nodeType="withEffect">
                                  <p:stCondLst>
                                    <p:cond delay="100"/>
                                  </p:stCondLst>
                                  <p:childTnLst>
                                    <p:animMotion origin="layout" path="M 2.30278E-6 -4.53926E-6 L 2.30278E-6 0.01907 " pathEditMode="relative" rAng="0" ptsTypes="AA">
                                      <p:cBhvr>
                                        <p:cTn id="14" dur="700" spd="-100000" fill="hold"/>
                                        <p:tgtEl>
                                          <p:spTgt spid="50"/>
                                        </p:tgtEl>
                                        <p:attrNameLst>
                                          <p:attrName>ppt_x</p:attrName>
                                          <p:attrName>ppt_y</p:attrName>
                                        </p:attrNameLst>
                                      </p:cBhvr>
                                      <p:rCtr x="0" y="953"/>
                                    </p:animMotion>
                                  </p:childTnLst>
                                </p:cTn>
                              </p:par>
                              <p:par>
                                <p:cTn id="15" presetID="10" presetClass="entr" presetSubtype="0" fill="hold" nodeType="withEffect">
                                  <p:stCondLst>
                                    <p:cond delay="10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42" presetClass="path" presetSubtype="0" decel="100000" fill="hold" nodeType="withEffect">
                                  <p:stCondLst>
                                    <p:cond delay="100"/>
                                  </p:stCondLst>
                                  <p:childTnLst>
                                    <p:animMotion origin="layout" path="M 3.43375E-6 -4.53926E-6 L 3.43375E-6 0.01907 " pathEditMode="relative" rAng="0" ptsTypes="AA">
                                      <p:cBhvr>
                                        <p:cTn id="19" dur="700" spd="-100000" fill="hold"/>
                                        <p:tgtEl>
                                          <p:spTgt spid="53"/>
                                        </p:tgtEl>
                                        <p:attrNameLst>
                                          <p:attrName>ppt_x</p:attrName>
                                          <p:attrName>ppt_y</p:attrName>
                                        </p:attrNameLst>
                                      </p:cBhvr>
                                      <p:rCtr x="0" y="953"/>
                                    </p:animMotion>
                                  </p:childTnLst>
                                </p:cTn>
                              </p:par>
                              <p:par>
                                <p:cTn id="20" presetID="10" presetClass="entr" presetSubtype="0" fill="hold" nodeType="withEffect">
                                  <p:stCondLst>
                                    <p:cond delay="10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42" presetClass="path" presetSubtype="0" decel="100000" fill="hold" nodeType="withEffect">
                                  <p:stCondLst>
                                    <p:cond delay="100"/>
                                  </p:stCondLst>
                                  <p:childTnLst>
                                    <p:animMotion origin="layout" path="M 3.62267E-6 -1.87018E-6 L 3.62267E-6 0.01907 " pathEditMode="relative" rAng="0" ptsTypes="AA">
                                      <p:cBhvr>
                                        <p:cTn id="24" dur="700" spd="-100000" fill="hold"/>
                                        <p:tgtEl>
                                          <p:spTgt spid="56"/>
                                        </p:tgtEl>
                                        <p:attrNameLst>
                                          <p:attrName>ppt_x</p:attrName>
                                          <p:attrName>ppt_y</p:attrName>
                                        </p:attrNameLst>
                                      </p:cBhvr>
                                      <p:rCtr x="0" y="9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Placeholder 9">
            <a:extLst>
              <a:ext uri="{FF2B5EF4-FFF2-40B4-BE49-F238E27FC236}">
                <a16:creationId xmlns:a16="http://schemas.microsoft.com/office/drawing/2014/main" id="{5FAB0BF2-80A5-5C81-6F60-D5B3938DF2F4}"/>
              </a:ext>
            </a:extLst>
          </p:cNvPr>
          <p:cNvGraphicFramePr>
            <a:graphicFrameLocks/>
          </p:cNvGraphicFramePr>
          <p:nvPr>
            <p:extLst>
              <p:ext uri="{D42A27DB-BD31-4B8C-83A1-F6EECF244321}">
                <p14:modId xmlns:p14="http://schemas.microsoft.com/office/powerpoint/2010/main" val="1923073310"/>
              </p:ext>
            </p:extLst>
          </p:nvPr>
        </p:nvGraphicFramePr>
        <p:xfrm>
          <a:off x="465137" y="1707702"/>
          <a:ext cx="5311719" cy="4573701"/>
        </p:xfrm>
        <a:graphic>
          <a:graphicData uri="http://schemas.openxmlformats.org/drawingml/2006/table">
            <a:tbl>
              <a:tblPr firstRow="1" bandRow="1">
                <a:solidFill>
                  <a:schemeClr val="accent1"/>
                </a:solidFill>
                <a:tableStyleId>{5C22544A-7EE6-4342-B048-85BDC9FD1C3A}</a:tableStyleId>
              </a:tblPr>
              <a:tblGrid>
                <a:gridCol w="1814059">
                  <a:extLst>
                    <a:ext uri="{9D8B030D-6E8A-4147-A177-3AD203B41FA5}">
                      <a16:colId xmlns:a16="http://schemas.microsoft.com/office/drawing/2014/main" val="1660435346"/>
                    </a:ext>
                  </a:extLst>
                </a:gridCol>
                <a:gridCol w="3497660">
                  <a:extLst>
                    <a:ext uri="{9D8B030D-6E8A-4147-A177-3AD203B41FA5}">
                      <a16:colId xmlns:a16="http://schemas.microsoft.com/office/drawing/2014/main" val="2527464308"/>
                    </a:ext>
                  </a:extLst>
                </a:gridCol>
              </a:tblGrid>
              <a:tr h="286913">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200" b="0" kern="1200">
                          <a:solidFill>
                            <a:schemeClr val="bg2"/>
                          </a:solidFill>
                          <a:latin typeface="+mj-lt"/>
                          <a:ea typeface="+mn-ea"/>
                          <a:cs typeface="+mn-cs"/>
                        </a:rPr>
                        <a:t>Country</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nSpc>
                          <a:spcPts val="1600"/>
                        </a:lnSpc>
                      </a:pPr>
                      <a:endParaRPr lang="en-US" sz="1400" b="0">
                        <a:solidFill>
                          <a:schemeClr val="bg2"/>
                        </a:solidFill>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0065927"/>
                  </a:ext>
                </a:extLst>
              </a:tr>
              <a:tr h="317518">
                <a:tc>
                  <a:txBody>
                    <a:bodyPr/>
                    <a:lstStyle/>
                    <a:p>
                      <a:pPr>
                        <a:lnSpc>
                          <a:spcPts val="1600"/>
                        </a:lnSpc>
                      </a:pPr>
                      <a:r>
                        <a:rPr lang="en-US" sz="1200" b="0" i="0">
                          <a:solidFill>
                            <a:srgbClr val="243A5E"/>
                          </a:solidFill>
                          <a:latin typeface="+mj-lt"/>
                        </a:rPr>
                        <a:t>Austria</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BE" sz="1200">
                          <a:hlinkClick r:id="rId3"/>
                        </a:rPr>
                        <a:t>Announced Oct 20, 2020</a:t>
                      </a:r>
                      <a:endParaRPr lang="en-BE" sz="1200"/>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4321566"/>
                  </a:ext>
                </a:extLst>
              </a:tr>
              <a:tr h="317518">
                <a:tc>
                  <a:txBody>
                    <a:bodyPr/>
                    <a:lstStyle/>
                    <a:p>
                      <a:pPr>
                        <a:lnSpc>
                          <a:spcPts val="1600"/>
                        </a:lnSpc>
                      </a:pPr>
                      <a:r>
                        <a:rPr lang="en-US" sz="1200" b="0" i="0">
                          <a:solidFill>
                            <a:srgbClr val="243A5E"/>
                          </a:solidFill>
                          <a:latin typeface="+mj-lt"/>
                        </a:rPr>
                        <a:t>Belgium</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200">
                          <a:hlinkClick r:id="rId4"/>
                        </a:rPr>
                        <a:t>Announced Nov 23, 2021</a:t>
                      </a:r>
                      <a:endParaRPr lang="en-BE" sz="1200"/>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3769821644"/>
                  </a:ext>
                </a:extLst>
              </a:tr>
              <a:tr h="317518">
                <a:tc>
                  <a:txBody>
                    <a:bodyPr/>
                    <a:lstStyle/>
                    <a:p>
                      <a:pPr>
                        <a:lnSpc>
                          <a:spcPts val="1600"/>
                        </a:lnSpc>
                      </a:pPr>
                      <a:r>
                        <a:rPr lang="en-US" sz="1200" b="0" i="0">
                          <a:solidFill>
                            <a:srgbClr val="243A5E"/>
                          </a:solidFill>
                          <a:latin typeface="+mj-lt"/>
                        </a:rPr>
                        <a:t>Denmark</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BE" sz="1200">
                          <a:hlinkClick r:id="rId5"/>
                        </a:rPr>
                        <a:t>Announced Dec 7, 2020</a:t>
                      </a:r>
                      <a:endParaRPr lang="en-BE" sz="1200"/>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3476776"/>
                  </a:ext>
                </a:extLst>
              </a:tr>
              <a:tr h="317518">
                <a:tc>
                  <a:txBody>
                    <a:bodyPr/>
                    <a:lstStyle/>
                    <a:p>
                      <a:pPr>
                        <a:lnSpc>
                          <a:spcPts val="1600"/>
                        </a:lnSpc>
                      </a:pPr>
                      <a:r>
                        <a:rPr lang="en-US" sz="1200" b="0" i="0" kern="1200">
                          <a:solidFill>
                            <a:srgbClr val="243A5E"/>
                          </a:solidFill>
                          <a:latin typeface="+mj-lt"/>
                          <a:ea typeface="+mn-ea"/>
                          <a:cs typeface="+mn-cs"/>
                        </a:rPr>
                        <a:t>Finland</a:t>
                      </a:r>
                    </a:p>
                  </a:txBody>
                  <a:tcPr marT="9144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BE" sz="1200">
                          <a:hlinkClick r:id="rId6"/>
                        </a:rPr>
                        <a:t>Announced Mar 17, 2022</a:t>
                      </a:r>
                      <a:endParaRPr lang="en-US" sz="1200"/>
                    </a:p>
                  </a:txBody>
                  <a:tcPr marT="9144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331433">
                <a:tc>
                  <a:txBody>
                    <a:bodyPr/>
                    <a:lstStyle/>
                    <a:p>
                      <a:r>
                        <a:rPr lang="en-US" sz="1200">
                          <a:solidFill>
                            <a:srgbClr val="243A5E"/>
                          </a:solidFill>
                          <a:latin typeface="+mj-lt"/>
                        </a:rPr>
                        <a:t>France</a:t>
                      </a:r>
                      <a:endParaRPr lang="en-BE" sz="1200">
                        <a:solidFill>
                          <a:srgbClr val="243A5E"/>
                        </a:solidFill>
                        <a:latin typeface="+mj-lt"/>
                      </a:endParaRP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hlinkClick r:id="rId7"/>
                        </a:rPr>
                        <a:t>Open since 2017</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94905698"/>
                  </a:ext>
                </a:extLst>
              </a:tr>
              <a:tr h="331433">
                <a:tc>
                  <a:txBody>
                    <a:bodyPr/>
                    <a:lstStyle/>
                    <a:p>
                      <a:r>
                        <a:rPr lang="en-US" sz="1200">
                          <a:solidFill>
                            <a:srgbClr val="243A5E"/>
                          </a:solidFill>
                          <a:latin typeface="+mj-lt"/>
                        </a:rPr>
                        <a:t>Germany</a:t>
                      </a:r>
                      <a:endParaRPr lang="en-BE" sz="1200">
                        <a:solidFill>
                          <a:srgbClr val="243A5E"/>
                        </a:solidFill>
                        <a:latin typeface="+mj-lt"/>
                      </a:endParaRP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hlinkClick r:id="rId8"/>
                        </a:rPr>
                        <a:t>Open since 2019</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11008143"/>
                  </a:ext>
                </a:extLst>
              </a:tr>
              <a:tr h="331433">
                <a:tc>
                  <a:txBody>
                    <a:bodyPr/>
                    <a:lstStyle/>
                    <a:p>
                      <a:r>
                        <a:rPr lang="en-BE" sz="1200">
                          <a:solidFill>
                            <a:srgbClr val="243A5E"/>
                          </a:solidFill>
                          <a:latin typeface="+mj-lt"/>
                        </a:rPr>
                        <a:t>Ireland</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200">
                          <a:latin typeface="+mn-lt"/>
                          <a:hlinkClick r:id="rId9"/>
                        </a:rPr>
                        <a:t>Open since 2009</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1130713"/>
                  </a:ext>
                </a:extLst>
              </a:tr>
              <a:tr h="331433">
                <a:tc>
                  <a:txBody>
                    <a:bodyPr/>
                    <a:lstStyle/>
                    <a:p>
                      <a:r>
                        <a:rPr lang="en-BE" sz="1200">
                          <a:solidFill>
                            <a:srgbClr val="243A5E"/>
                          </a:solidFill>
                          <a:latin typeface="+mj-lt"/>
                        </a:rPr>
                        <a:t>Italy</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BE" sz="1200">
                          <a:latin typeface="+mn-lt"/>
                          <a:hlinkClick r:id="rId10"/>
                        </a:rPr>
                        <a:t>Announced May 8, 2020</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87931956"/>
                  </a:ext>
                </a:extLst>
              </a:tr>
              <a:tr h="331433">
                <a:tc>
                  <a:txBody>
                    <a:bodyPr/>
                    <a:lstStyle/>
                    <a:p>
                      <a:r>
                        <a:rPr lang="en-BE" sz="1200">
                          <a:solidFill>
                            <a:srgbClr val="243A5E"/>
                          </a:solidFill>
                          <a:latin typeface="+mj-lt"/>
                        </a:rPr>
                        <a:t>Netherlands</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BE" sz="1200">
                          <a:latin typeface="+mn-lt"/>
                          <a:hlinkClick r:id="rId11"/>
                        </a:rPr>
                        <a:t>Open since 2010</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18710044"/>
                  </a:ext>
                </a:extLst>
              </a:tr>
              <a:tr h="331433">
                <a:tc>
                  <a:txBody>
                    <a:bodyPr/>
                    <a:lstStyle/>
                    <a:p>
                      <a:r>
                        <a:rPr lang="en-BE" sz="1200">
                          <a:solidFill>
                            <a:srgbClr val="243A5E"/>
                          </a:solidFill>
                          <a:latin typeface="+mj-lt"/>
                        </a:rPr>
                        <a:t>Norway</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BE" sz="1200">
                          <a:latin typeface="+mn-lt"/>
                          <a:hlinkClick r:id="rId12"/>
                        </a:rPr>
                        <a:t>Open since 2019</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64484458"/>
                  </a:ext>
                </a:extLst>
              </a:tr>
              <a:tr h="331433">
                <a:tc>
                  <a:txBody>
                    <a:bodyPr/>
                    <a:lstStyle/>
                    <a:p>
                      <a:r>
                        <a:rPr lang="en-BE" sz="1200">
                          <a:solidFill>
                            <a:srgbClr val="243A5E"/>
                          </a:solidFill>
                          <a:latin typeface="+mj-lt"/>
                        </a:rPr>
                        <a:t>Spain</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BE" sz="1200">
                          <a:latin typeface="+mn-lt"/>
                          <a:hlinkClick r:id="rId13"/>
                        </a:rPr>
                        <a:t>Announced Feb 25, 2020</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01115403"/>
                  </a:ext>
                </a:extLst>
              </a:tr>
              <a:tr h="331433">
                <a:tc>
                  <a:txBody>
                    <a:bodyPr/>
                    <a:lstStyle/>
                    <a:p>
                      <a:r>
                        <a:rPr lang="en-BE" sz="1200">
                          <a:solidFill>
                            <a:srgbClr val="243A5E"/>
                          </a:solidFill>
                          <a:latin typeface="+mj-lt"/>
                        </a:rPr>
                        <a:t>Sweden</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BE" sz="1200">
                          <a:latin typeface="+mn-lt"/>
                          <a:hlinkClick r:id="rId14"/>
                        </a:rPr>
                        <a:t>Open since 2020</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99611958"/>
                  </a:ext>
                </a:extLst>
              </a:tr>
              <a:tr h="331433">
                <a:tc>
                  <a:txBody>
                    <a:bodyPr/>
                    <a:lstStyle/>
                    <a:p>
                      <a:r>
                        <a:rPr lang="en-BE" sz="1200">
                          <a:solidFill>
                            <a:srgbClr val="243A5E"/>
                          </a:solidFill>
                          <a:latin typeface="+mj-lt"/>
                        </a:rPr>
                        <a:t>Switzerland</a:t>
                      </a:r>
                    </a:p>
                  </a:txBody>
                  <a:tcPr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BE" sz="1200">
                          <a:latin typeface="+mn-lt"/>
                          <a:hlinkClick r:id="rId15"/>
                        </a:rPr>
                        <a:t>Open since 2019</a:t>
                      </a:r>
                      <a:endParaRPr lang="en-BE" sz="1200">
                        <a:latin typeface="+mn-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51062441"/>
                  </a:ext>
                </a:extLst>
              </a:tr>
            </a:tbl>
          </a:graphicData>
        </a:graphic>
      </p:graphicFrame>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a:xfrm>
            <a:off x="465138" y="632779"/>
            <a:ext cx="5653087" cy="820738"/>
          </a:xfrm>
        </p:spPr>
        <p:txBody>
          <a:bodyPr/>
          <a:lstStyle/>
          <a:p>
            <a:r>
              <a:rPr lang="en-BE" sz="2800"/>
              <a:t>Azure geographies in </a:t>
            </a:r>
            <a:br>
              <a:rPr lang="en-GB"/>
            </a:br>
            <a:r>
              <a:rPr lang="en-BE" sz="2800"/>
              <a:t>Wester</a:t>
            </a:r>
            <a:r>
              <a:rPr lang="en-US" sz="2800"/>
              <a:t>n </a:t>
            </a:r>
            <a:r>
              <a:rPr lang="en-BE" sz="2800"/>
              <a:t>Europe</a:t>
            </a:r>
            <a:endParaRPr lang="en-US"/>
          </a:p>
        </p:txBody>
      </p:sp>
      <p:pic>
        <p:nvPicPr>
          <p:cNvPr id="8" name="Picture 2" descr="MDC19_hotAisleGreen_002">
            <a:extLst>
              <a:ext uri="{FF2B5EF4-FFF2-40B4-BE49-F238E27FC236}">
                <a16:creationId xmlns:a16="http://schemas.microsoft.com/office/drawing/2014/main" id="{E7D36DF5-D96F-7748-6938-928DCD12CBD7}"/>
              </a:ext>
            </a:extLst>
          </p:cNvPr>
          <p:cNvPicPr>
            <a:picLocks noGrp="1" noChangeAspect="1" noChangeArrowheads="1"/>
          </p:cNvPicPr>
          <p:nvPr>
            <p:ph type="pic" sz="quarter" idx="15"/>
          </p:nvPr>
        </p:nvPicPr>
        <p:blipFill>
          <a:blip r:embed="rId16" cstate="print">
            <a:extLst>
              <a:ext uri="{28A0092B-C50C-407E-A947-70E740481C1C}">
                <a14:useLocalDpi xmlns:a14="http://schemas.microsoft.com/office/drawing/2010/main"/>
              </a:ext>
            </a:extLst>
          </a:blip>
          <a:srcRect/>
          <a:stretch>
            <a:fillRect/>
          </a:stretch>
        </p:blipFill>
        <p:spPr bwMode="auto">
          <a:xfrm>
            <a:off x="6354763" y="0"/>
            <a:ext cx="6092825" cy="6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12948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E49F2-1CBC-F64A-95DF-7B7EBF417BA2}"/>
              </a:ext>
            </a:extLst>
          </p:cNvPr>
          <p:cNvSpPr>
            <a:spLocks noGrp="1"/>
          </p:cNvSpPr>
          <p:nvPr>
            <p:ph type="title"/>
          </p:nvPr>
        </p:nvSpPr>
        <p:spPr>
          <a:xfrm>
            <a:off x="465138" y="632779"/>
            <a:ext cx="11533187" cy="410369"/>
          </a:xfrm>
        </p:spPr>
        <p:txBody>
          <a:bodyPr/>
          <a:lstStyle/>
          <a:p>
            <a:r>
              <a:rPr lang="en-GB"/>
              <a:t>The cloud powers our digital world</a:t>
            </a:r>
            <a:endParaRPr lang="en-US"/>
          </a:p>
        </p:txBody>
      </p:sp>
      <p:grpSp>
        <p:nvGrpSpPr>
          <p:cNvPr id="13" name="Group 1596">
            <a:extLst>
              <a:ext uri="{FF2B5EF4-FFF2-40B4-BE49-F238E27FC236}">
                <a16:creationId xmlns:a16="http://schemas.microsoft.com/office/drawing/2014/main" id="{7563D811-B9AC-0686-5DDE-E93D792C040E}"/>
              </a:ext>
            </a:extLst>
          </p:cNvPr>
          <p:cNvGrpSpPr>
            <a:grpSpLocks noChangeAspect="1"/>
          </p:cNvGrpSpPr>
          <p:nvPr/>
        </p:nvGrpSpPr>
        <p:grpSpPr bwMode="auto">
          <a:xfrm>
            <a:off x="8631912" y="930156"/>
            <a:ext cx="5382124" cy="5431590"/>
            <a:chOff x="3986" y="878"/>
            <a:chExt cx="3373" cy="3404"/>
          </a:xfrm>
        </p:grpSpPr>
        <p:sp>
          <p:nvSpPr>
            <p:cNvPr id="14" name="AutoShape 1595">
              <a:extLst>
                <a:ext uri="{FF2B5EF4-FFF2-40B4-BE49-F238E27FC236}">
                  <a16:creationId xmlns:a16="http://schemas.microsoft.com/office/drawing/2014/main" id="{5992205F-A4BD-DD4D-7728-251D6B4DC018}"/>
                </a:ext>
              </a:extLst>
            </p:cNvPr>
            <p:cNvSpPr>
              <a:spLocks noChangeAspect="1" noChangeArrowheads="1" noTextEdit="1"/>
            </p:cNvSpPr>
            <p:nvPr/>
          </p:nvSpPr>
          <p:spPr bwMode="auto">
            <a:xfrm>
              <a:off x="3991" y="878"/>
              <a:ext cx="3368" cy="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nvGrpSpPr>
            <p:cNvPr id="15" name="Group 1797">
              <a:extLst>
                <a:ext uri="{FF2B5EF4-FFF2-40B4-BE49-F238E27FC236}">
                  <a16:creationId xmlns:a16="http://schemas.microsoft.com/office/drawing/2014/main" id="{947DCFD1-B66F-9ED0-F67F-AA26BB1C4FC0}"/>
                </a:ext>
              </a:extLst>
            </p:cNvPr>
            <p:cNvGrpSpPr>
              <a:grpSpLocks/>
            </p:cNvGrpSpPr>
            <p:nvPr/>
          </p:nvGrpSpPr>
          <p:grpSpPr bwMode="auto">
            <a:xfrm>
              <a:off x="4001" y="1447"/>
              <a:ext cx="1599" cy="2835"/>
              <a:chOff x="4001" y="1447"/>
              <a:chExt cx="1599" cy="2835"/>
            </a:xfrm>
          </p:grpSpPr>
          <p:sp>
            <p:nvSpPr>
              <p:cNvPr id="919" name="Freeform 1597">
                <a:extLst>
                  <a:ext uri="{FF2B5EF4-FFF2-40B4-BE49-F238E27FC236}">
                    <a16:creationId xmlns:a16="http://schemas.microsoft.com/office/drawing/2014/main" id="{C9383542-5E90-E1B7-F7A4-E9E1ED37403C}"/>
                  </a:ext>
                </a:extLst>
              </p:cNvPr>
              <p:cNvSpPr>
                <a:spLocks/>
              </p:cNvSpPr>
              <p:nvPr/>
            </p:nvSpPr>
            <p:spPr bwMode="auto">
              <a:xfrm>
                <a:off x="5369" y="4248"/>
                <a:ext cx="34" cy="34"/>
              </a:xfrm>
              <a:custGeom>
                <a:avLst/>
                <a:gdLst>
                  <a:gd name="T0" fmla="*/ 7 w 7"/>
                  <a:gd name="T1" fmla="*/ 4 h 7"/>
                  <a:gd name="T2" fmla="*/ 4 w 7"/>
                  <a:gd name="T3" fmla="*/ 6 h 7"/>
                  <a:gd name="T4" fmla="*/ 2 w 7"/>
                  <a:gd name="T5" fmla="*/ 0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7" y="6"/>
                      <a:pt x="6" y="7"/>
                      <a:pt x="4" y="6"/>
                    </a:cubicBezTo>
                    <a:cubicBezTo>
                      <a:pt x="1" y="4"/>
                      <a:pt x="0" y="1"/>
                      <a:pt x="2" y="0"/>
                    </a:cubicBezTo>
                    <a:cubicBezTo>
                      <a:pt x="2" y="0"/>
                      <a:pt x="3" y="0"/>
                      <a:pt x="3" y="0"/>
                    </a:cubicBezTo>
                    <a:cubicBezTo>
                      <a:pt x="5" y="0"/>
                      <a:pt x="6"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0" name="Freeform 1598">
                <a:extLst>
                  <a:ext uri="{FF2B5EF4-FFF2-40B4-BE49-F238E27FC236}">
                    <a16:creationId xmlns:a16="http://schemas.microsoft.com/office/drawing/2014/main" id="{EF4F4323-E019-A02D-267A-916A951DD6B9}"/>
                  </a:ext>
                </a:extLst>
              </p:cNvPr>
              <p:cNvSpPr>
                <a:spLocks/>
              </p:cNvSpPr>
              <p:nvPr/>
            </p:nvSpPr>
            <p:spPr bwMode="auto">
              <a:xfrm>
                <a:off x="5321" y="4224"/>
                <a:ext cx="38" cy="34"/>
              </a:xfrm>
              <a:custGeom>
                <a:avLst/>
                <a:gdLst>
                  <a:gd name="T0" fmla="*/ 7 w 8"/>
                  <a:gd name="T1" fmla="*/ 4 h 7"/>
                  <a:gd name="T2" fmla="*/ 4 w 8"/>
                  <a:gd name="T3" fmla="*/ 6 h 7"/>
                  <a:gd name="T4" fmla="*/ 2 w 8"/>
                  <a:gd name="T5" fmla="*/ 1 h 7"/>
                  <a:gd name="T6" fmla="*/ 3 w 8"/>
                  <a:gd name="T7" fmla="*/ 0 h 7"/>
                  <a:gd name="T8" fmla="*/ 7 w 8"/>
                  <a:gd name="T9" fmla="*/ 4 h 7"/>
                </a:gdLst>
                <a:ahLst/>
                <a:cxnLst>
                  <a:cxn ang="0">
                    <a:pos x="T0" y="T1"/>
                  </a:cxn>
                  <a:cxn ang="0">
                    <a:pos x="T2" y="T3"/>
                  </a:cxn>
                  <a:cxn ang="0">
                    <a:pos x="T4" y="T5"/>
                  </a:cxn>
                  <a:cxn ang="0">
                    <a:pos x="T6" y="T7"/>
                  </a:cxn>
                  <a:cxn ang="0">
                    <a:pos x="T8" y="T9"/>
                  </a:cxn>
                </a:cxnLst>
                <a:rect l="0" t="0" r="r" b="b"/>
                <a:pathLst>
                  <a:path w="8" h="7">
                    <a:moveTo>
                      <a:pt x="7" y="4"/>
                    </a:moveTo>
                    <a:cubicBezTo>
                      <a:pt x="8" y="6"/>
                      <a:pt x="6" y="7"/>
                      <a:pt x="4" y="6"/>
                    </a:cubicBezTo>
                    <a:cubicBezTo>
                      <a:pt x="2" y="5"/>
                      <a:pt x="0" y="1"/>
                      <a:pt x="2" y="1"/>
                    </a:cubicBezTo>
                    <a:cubicBezTo>
                      <a:pt x="2" y="0"/>
                      <a:pt x="3" y="0"/>
                      <a:pt x="3" y="0"/>
                    </a:cubicBezTo>
                    <a:cubicBezTo>
                      <a:pt x="5" y="1"/>
                      <a:pt x="6"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1" name="Freeform 1599">
                <a:extLst>
                  <a:ext uri="{FF2B5EF4-FFF2-40B4-BE49-F238E27FC236}">
                    <a16:creationId xmlns:a16="http://schemas.microsoft.com/office/drawing/2014/main" id="{B620E8AF-BE69-9D7A-410C-5407AF757E76}"/>
                  </a:ext>
                </a:extLst>
              </p:cNvPr>
              <p:cNvSpPr>
                <a:spLocks/>
              </p:cNvSpPr>
              <p:nvPr/>
            </p:nvSpPr>
            <p:spPr bwMode="auto">
              <a:xfrm>
                <a:off x="5345" y="4195"/>
                <a:ext cx="34" cy="34"/>
              </a:xfrm>
              <a:custGeom>
                <a:avLst/>
                <a:gdLst>
                  <a:gd name="T0" fmla="*/ 6 w 7"/>
                  <a:gd name="T1" fmla="*/ 3 h 7"/>
                  <a:gd name="T2" fmla="*/ 3 w 7"/>
                  <a:gd name="T3" fmla="*/ 6 h 7"/>
                  <a:gd name="T4" fmla="*/ 2 w 7"/>
                  <a:gd name="T5" fmla="*/ 0 h 7"/>
                  <a:gd name="T6" fmla="*/ 2 w 7"/>
                  <a:gd name="T7" fmla="*/ 0 h 7"/>
                  <a:gd name="T8" fmla="*/ 6 w 7"/>
                  <a:gd name="T9" fmla="*/ 3 h 7"/>
                </a:gdLst>
                <a:ahLst/>
                <a:cxnLst>
                  <a:cxn ang="0">
                    <a:pos x="T0" y="T1"/>
                  </a:cxn>
                  <a:cxn ang="0">
                    <a:pos x="T2" y="T3"/>
                  </a:cxn>
                  <a:cxn ang="0">
                    <a:pos x="T4" y="T5"/>
                  </a:cxn>
                  <a:cxn ang="0">
                    <a:pos x="T6" y="T7"/>
                  </a:cxn>
                  <a:cxn ang="0">
                    <a:pos x="T8" y="T9"/>
                  </a:cxn>
                </a:cxnLst>
                <a:rect l="0" t="0" r="r" b="b"/>
                <a:pathLst>
                  <a:path w="7" h="7">
                    <a:moveTo>
                      <a:pt x="6" y="3"/>
                    </a:moveTo>
                    <a:cubicBezTo>
                      <a:pt x="7" y="6"/>
                      <a:pt x="5" y="7"/>
                      <a:pt x="3" y="6"/>
                    </a:cubicBezTo>
                    <a:cubicBezTo>
                      <a:pt x="0" y="4"/>
                      <a:pt x="0" y="1"/>
                      <a:pt x="2" y="0"/>
                    </a:cubicBezTo>
                    <a:cubicBezTo>
                      <a:pt x="2" y="0"/>
                      <a:pt x="2" y="0"/>
                      <a:pt x="2" y="0"/>
                    </a:cubicBezTo>
                    <a:cubicBezTo>
                      <a:pt x="4"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2" name="Freeform 1600">
                <a:extLst>
                  <a:ext uri="{FF2B5EF4-FFF2-40B4-BE49-F238E27FC236}">
                    <a16:creationId xmlns:a16="http://schemas.microsoft.com/office/drawing/2014/main" id="{B51A6A5D-6793-281F-143E-A837EFE68D12}"/>
                  </a:ext>
                </a:extLst>
              </p:cNvPr>
              <p:cNvSpPr>
                <a:spLocks/>
              </p:cNvSpPr>
              <p:nvPr/>
            </p:nvSpPr>
            <p:spPr bwMode="auto">
              <a:xfrm>
                <a:off x="5292" y="4176"/>
                <a:ext cx="39" cy="38"/>
              </a:xfrm>
              <a:custGeom>
                <a:avLst/>
                <a:gdLst>
                  <a:gd name="T0" fmla="*/ 8 w 8"/>
                  <a:gd name="T1" fmla="*/ 4 h 8"/>
                  <a:gd name="T2" fmla="*/ 4 w 8"/>
                  <a:gd name="T3" fmla="*/ 6 h 8"/>
                  <a:gd name="T4" fmla="*/ 3 w 8"/>
                  <a:gd name="T5" fmla="*/ 0 h 8"/>
                  <a:gd name="T6" fmla="*/ 3 w 8"/>
                  <a:gd name="T7" fmla="*/ 0 h 8"/>
                  <a:gd name="T8" fmla="*/ 8 w 8"/>
                  <a:gd name="T9" fmla="*/ 4 h 8"/>
                </a:gdLst>
                <a:ahLst/>
                <a:cxnLst>
                  <a:cxn ang="0">
                    <a:pos x="T0" y="T1"/>
                  </a:cxn>
                  <a:cxn ang="0">
                    <a:pos x="T2" y="T3"/>
                  </a:cxn>
                  <a:cxn ang="0">
                    <a:pos x="T4" y="T5"/>
                  </a:cxn>
                  <a:cxn ang="0">
                    <a:pos x="T6" y="T7"/>
                  </a:cxn>
                  <a:cxn ang="0">
                    <a:pos x="T8" y="T9"/>
                  </a:cxn>
                </a:cxnLst>
                <a:rect l="0" t="0" r="r" b="b"/>
                <a:pathLst>
                  <a:path w="8" h="8">
                    <a:moveTo>
                      <a:pt x="8" y="4"/>
                    </a:moveTo>
                    <a:cubicBezTo>
                      <a:pt x="8" y="6"/>
                      <a:pt x="7" y="8"/>
                      <a:pt x="4" y="6"/>
                    </a:cubicBezTo>
                    <a:cubicBezTo>
                      <a:pt x="2" y="5"/>
                      <a:pt x="0" y="1"/>
                      <a:pt x="3" y="0"/>
                    </a:cubicBezTo>
                    <a:cubicBezTo>
                      <a:pt x="3" y="0"/>
                      <a:pt x="3" y="0"/>
                      <a:pt x="3" y="0"/>
                    </a:cubicBezTo>
                    <a:cubicBezTo>
                      <a:pt x="5" y="0"/>
                      <a:pt x="7"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3" name="Freeform 1601">
                <a:extLst>
                  <a:ext uri="{FF2B5EF4-FFF2-40B4-BE49-F238E27FC236}">
                    <a16:creationId xmlns:a16="http://schemas.microsoft.com/office/drawing/2014/main" id="{D0A6D039-1F39-A72C-3EB5-636B398BFEF7}"/>
                  </a:ext>
                </a:extLst>
              </p:cNvPr>
              <p:cNvSpPr>
                <a:spLocks/>
              </p:cNvSpPr>
              <p:nvPr/>
            </p:nvSpPr>
            <p:spPr bwMode="auto">
              <a:xfrm>
                <a:off x="5268" y="4113"/>
                <a:ext cx="38" cy="38"/>
              </a:xfrm>
              <a:custGeom>
                <a:avLst/>
                <a:gdLst>
                  <a:gd name="T0" fmla="*/ 7 w 8"/>
                  <a:gd name="T1" fmla="*/ 4 h 8"/>
                  <a:gd name="T2" fmla="*/ 4 w 8"/>
                  <a:gd name="T3" fmla="*/ 6 h 8"/>
                  <a:gd name="T4" fmla="*/ 2 w 8"/>
                  <a:gd name="T5" fmla="*/ 0 h 8"/>
                  <a:gd name="T6" fmla="*/ 3 w 8"/>
                  <a:gd name="T7" fmla="*/ 0 h 8"/>
                  <a:gd name="T8" fmla="*/ 7 w 8"/>
                  <a:gd name="T9" fmla="*/ 4 h 8"/>
                </a:gdLst>
                <a:ahLst/>
                <a:cxnLst>
                  <a:cxn ang="0">
                    <a:pos x="T0" y="T1"/>
                  </a:cxn>
                  <a:cxn ang="0">
                    <a:pos x="T2" y="T3"/>
                  </a:cxn>
                  <a:cxn ang="0">
                    <a:pos x="T4" y="T5"/>
                  </a:cxn>
                  <a:cxn ang="0">
                    <a:pos x="T6" y="T7"/>
                  </a:cxn>
                  <a:cxn ang="0">
                    <a:pos x="T8" y="T9"/>
                  </a:cxn>
                </a:cxnLst>
                <a:rect l="0" t="0" r="r" b="b"/>
                <a:pathLst>
                  <a:path w="8" h="8">
                    <a:moveTo>
                      <a:pt x="7" y="4"/>
                    </a:moveTo>
                    <a:cubicBezTo>
                      <a:pt x="8" y="6"/>
                      <a:pt x="6" y="8"/>
                      <a:pt x="4" y="6"/>
                    </a:cubicBezTo>
                    <a:cubicBezTo>
                      <a:pt x="0" y="5"/>
                      <a:pt x="0" y="1"/>
                      <a:pt x="2" y="0"/>
                    </a:cubicBezTo>
                    <a:cubicBezTo>
                      <a:pt x="2" y="0"/>
                      <a:pt x="2" y="0"/>
                      <a:pt x="3" y="0"/>
                    </a:cubicBezTo>
                    <a:cubicBezTo>
                      <a:pt x="5" y="0"/>
                      <a:pt x="7"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4" name="Freeform 1602">
                <a:extLst>
                  <a:ext uri="{FF2B5EF4-FFF2-40B4-BE49-F238E27FC236}">
                    <a16:creationId xmlns:a16="http://schemas.microsoft.com/office/drawing/2014/main" id="{687348F1-DACE-9358-E283-71DE7C505531}"/>
                  </a:ext>
                </a:extLst>
              </p:cNvPr>
              <p:cNvSpPr>
                <a:spLocks/>
              </p:cNvSpPr>
              <p:nvPr/>
            </p:nvSpPr>
            <p:spPr bwMode="auto">
              <a:xfrm>
                <a:off x="5316" y="4137"/>
                <a:ext cx="39" cy="39"/>
              </a:xfrm>
              <a:custGeom>
                <a:avLst/>
                <a:gdLst>
                  <a:gd name="T0" fmla="*/ 7 w 8"/>
                  <a:gd name="T1" fmla="*/ 4 h 8"/>
                  <a:gd name="T2" fmla="*/ 4 w 8"/>
                  <a:gd name="T3" fmla="*/ 7 h 8"/>
                  <a:gd name="T4" fmla="*/ 2 w 8"/>
                  <a:gd name="T5" fmla="*/ 1 h 8"/>
                  <a:gd name="T6" fmla="*/ 3 w 8"/>
                  <a:gd name="T7" fmla="*/ 0 h 8"/>
                  <a:gd name="T8" fmla="*/ 7 w 8"/>
                  <a:gd name="T9" fmla="*/ 4 h 8"/>
                </a:gdLst>
                <a:ahLst/>
                <a:cxnLst>
                  <a:cxn ang="0">
                    <a:pos x="T0" y="T1"/>
                  </a:cxn>
                  <a:cxn ang="0">
                    <a:pos x="T2" y="T3"/>
                  </a:cxn>
                  <a:cxn ang="0">
                    <a:pos x="T4" y="T5"/>
                  </a:cxn>
                  <a:cxn ang="0">
                    <a:pos x="T6" y="T7"/>
                  </a:cxn>
                  <a:cxn ang="0">
                    <a:pos x="T8" y="T9"/>
                  </a:cxn>
                </a:cxnLst>
                <a:rect l="0" t="0" r="r" b="b"/>
                <a:pathLst>
                  <a:path w="8" h="8">
                    <a:moveTo>
                      <a:pt x="7" y="4"/>
                    </a:moveTo>
                    <a:cubicBezTo>
                      <a:pt x="8" y="7"/>
                      <a:pt x="6" y="8"/>
                      <a:pt x="4" y="7"/>
                    </a:cubicBezTo>
                    <a:cubicBezTo>
                      <a:pt x="1" y="5"/>
                      <a:pt x="0" y="1"/>
                      <a:pt x="2" y="1"/>
                    </a:cubicBezTo>
                    <a:cubicBezTo>
                      <a:pt x="2" y="1"/>
                      <a:pt x="3" y="0"/>
                      <a:pt x="3" y="0"/>
                    </a:cubicBezTo>
                    <a:cubicBezTo>
                      <a:pt x="5" y="1"/>
                      <a:pt x="7"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5" name="Freeform 1603">
                <a:extLst>
                  <a:ext uri="{FF2B5EF4-FFF2-40B4-BE49-F238E27FC236}">
                    <a16:creationId xmlns:a16="http://schemas.microsoft.com/office/drawing/2014/main" id="{89A0055E-3D66-6465-EB10-E3B86110C553}"/>
                  </a:ext>
                </a:extLst>
              </p:cNvPr>
              <p:cNvSpPr>
                <a:spLocks/>
              </p:cNvSpPr>
              <p:nvPr/>
            </p:nvSpPr>
            <p:spPr bwMode="auto">
              <a:xfrm>
                <a:off x="5364" y="4161"/>
                <a:ext cx="39" cy="34"/>
              </a:xfrm>
              <a:custGeom>
                <a:avLst/>
                <a:gdLst>
                  <a:gd name="T0" fmla="*/ 7 w 8"/>
                  <a:gd name="T1" fmla="*/ 3 h 7"/>
                  <a:gd name="T2" fmla="*/ 3 w 8"/>
                  <a:gd name="T3" fmla="*/ 6 h 7"/>
                  <a:gd name="T4" fmla="*/ 3 w 8"/>
                  <a:gd name="T5" fmla="*/ 0 h 7"/>
                  <a:gd name="T6" fmla="*/ 3 w 8"/>
                  <a:gd name="T7" fmla="*/ 0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8" y="6"/>
                      <a:pt x="5" y="7"/>
                      <a:pt x="3" y="6"/>
                    </a:cubicBezTo>
                    <a:cubicBezTo>
                      <a:pt x="0" y="4"/>
                      <a:pt x="0" y="0"/>
                      <a:pt x="3" y="0"/>
                    </a:cubicBezTo>
                    <a:cubicBezTo>
                      <a:pt x="3" y="0"/>
                      <a:pt x="3" y="0"/>
                      <a:pt x="3" y="0"/>
                    </a:cubicBezTo>
                    <a:cubicBezTo>
                      <a:pt x="5"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6" name="Freeform 1604">
                <a:extLst>
                  <a:ext uri="{FF2B5EF4-FFF2-40B4-BE49-F238E27FC236}">
                    <a16:creationId xmlns:a16="http://schemas.microsoft.com/office/drawing/2014/main" id="{5F0BA3F5-D45E-E010-D5C4-715F0B320680}"/>
                  </a:ext>
                </a:extLst>
              </p:cNvPr>
              <p:cNvSpPr>
                <a:spLocks/>
              </p:cNvSpPr>
              <p:nvPr/>
            </p:nvSpPr>
            <p:spPr bwMode="auto">
              <a:xfrm>
                <a:off x="5340" y="4098"/>
                <a:ext cx="39" cy="44"/>
              </a:xfrm>
              <a:custGeom>
                <a:avLst/>
                <a:gdLst>
                  <a:gd name="T0" fmla="*/ 8 w 8"/>
                  <a:gd name="T1" fmla="*/ 4 h 9"/>
                  <a:gd name="T2" fmla="*/ 3 w 8"/>
                  <a:gd name="T3" fmla="*/ 7 h 9"/>
                  <a:gd name="T4" fmla="*/ 3 w 8"/>
                  <a:gd name="T5" fmla="*/ 0 h 9"/>
                  <a:gd name="T6" fmla="*/ 3 w 8"/>
                  <a:gd name="T7" fmla="*/ 0 h 9"/>
                  <a:gd name="T8" fmla="*/ 8 w 8"/>
                  <a:gd name="T9" fmla="*/ 4 h 9"/>
                </a:gdLst>
                <a:ahLst/>
                <a:cxnLst>
                  <a:cxn ang="0">
                    <a:pos x="T0" y="T1"/>
                  </a:cxn>
                  <a:cxn ang="0">
                    <a:pos x="T2" y="T3"/>
                  </a:cxn>
                  <a:cxn ang="0">
                    <a:pos x="T4" y="T5"/>
                  </a:cxn>
                  <a:cxn ang="0">
                    <a:pos x="T6" y="T7"/>
                  </a:cxn>
                  <a:cxn ang="0">
                    <a:pos x="T8" y="T9"/>
                  </a:cxn>
                </a:cxnLst>
                <a:rect l="0" t="0" r="r" b="b"/>
                <a:pathLst>
                  <a:path w="8" h="9">
                    <a:moveTo>
                      <a:pt x="8" y="4"/>
                    </a:moveTo>
                    <a:cubicBezTo>
                      <a:pt x="8" y="7"/>
                      <a:pt x="6" y="9"/>
                      <a:pt x="3" y="7"/>
                    </a:cubicBezTo>
                    <a:cubicBezTo>
                      <a:pt x="0" y="5"/>
                      <a:pt x="0" y="1"/>
                      <a:pt x="3" y="0"/>
                    </a:cubicBezTo>
                    <a:cubicBezTo>
                      <a:pt x="3" y="0"/>
                      <a:pt x="3" y="0"/>
                      <a:pt x="3" y="0"/>
                    </a:cubicBezTo>
                    <a:cubicBezTo>
                      <a:pt x="6" y="0"/>
                      <a:pt x="8"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7" name="Freeform 1605">
                <a:extLst>
                  <a:ext uri="{FF2B5EF4-FFF2-40B4-BE49-F238E27FC236}">
                    <a16:creationId xmlns:a16="http://schemas.microsoft.com/office/drawing/2014/main" id="{462CC03E-358D-F0F5-D013-3CD318B0B212}"/>
                  </a:ext>
                </a:extLst>
              </p:cNvPr>
              <p:cNvSpPr>
                <a:spLocks/>
              </p:cNvSpPr>
              <p:nvPr/>
            </p:nvSpPr>
            <p:spPr bwMode="auto">
              <a:xfrm>
                <a:off x="5287" y="4069"/>
                <a:ext cx="44" cy="44"/>
              </a:xfrm>
              <a:custGeom>
                <a:avLst/>
                <a:gdLst>
                  <a:gd name="T0" fmla="*/ 8 w 9"/>
                  <a:gd name="T1" fmla="*/ 5 h 9"/>
                  <a:gd name="T2" fmla="*/ 3 w 9"/>
                  <a:gd name="T3" fmla="*/ 7 h 9"/>
                  <a:gd name="T4" fmla="*/ 3 w 9"/>
                  <a:gd name="T5" fmla="*/ 1 h 9"/>
                  <a:gd name="T6" fmla="*/ 3 w 9"/>
                  <a:gd name="T7" fmla="*/ 0 h 9"/>
                  <a:gd name="T8" fmla="*/ 8 w 9"/>
                  <a:gd name="T9" fmla="*/ 5 h 9"/>
                </a:gdLst>
                <a:ahLst/>
                <a:cxnLst>
                  <a:cxn ang="0">
                    <a:pos x="T0" y="T1"/>
                  </a:cxn>
                  <a:cxn ang="0">
                    <a:pos x="T2" y="T3"/>
                  </a:cxn>
                  <a:cxn ang="0">
                    <a:pos x="T4" y="T5"/>
                  </a:cxn>
                  <a:cxn ang="0">
                    <a:pos x="T6" y="T7"/>
                  </a:cxn>
                  <a:cxn ang="0">
                    <a:pos x="T8" y="T9"/>
                  </a:cxn>
                </a:cxnLst>
                <a:rect l="0" t="0" r="r" b="b"/>
                <a:pathLst>
                  <a:path w="9" h="9">
                    <a:moveTo>
                      <a:pt x="8" y="5"/>
                    </a:moveTo>
                    <a:cubicBezTo>
                      <a:pt x="9" y="8"/>
                      <a:pt x="6" y="9"/>
                      <a:pt x="3" y="7"/>
                    </a:cubicBezTo>
                    <a:cubicBezTo>
                      <a:pt x="0" y="5"/>
                      <a:pt x="0" y="1"/>
                      <a:pt x="3" y="1"/>
                    </a:cubicBezTo>
                    <a:cubicBezTo>
                      <a:pt x="3" y="0"/>
                      <a:pt x="3" y="0"/>
                      <a:pt x="3" y="0"/>
                    </a:cubicBezTo>
                    <a:cubicBezTo>
                      <a:pt x="6" y="1"/>
                      <a:pt x="8"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8" name="Freeform 1606">
                <a:extLst>
                  <a:ext uri="{FF2B5EF4-FFF2-40B4-BE49-F238E27FC236}">
                    <a16:creationId xmlns:a16="http://schemas.microsoft.com/office/drawing/2014/main" id="{43F3DD48-98B8-7300-2D25-AC607CA11558}"/>
                  </a:ext>
                </a:extLst>
              </p:cNvPr>
              <p:cNvSpPr>
                <a:spLocks/>
              </p:cNvSpPr>
              <p:nvPr/>
            </p:nvSpPr>
            <p:spPr bwMode="auto">
              <a:xfrm>
                <a:off x="5229" y="4050"/>
                <a:ext cx="44" cy="39"/>
              </a:xfrm>
              <a:custGeom>
                <a:avLst/>
                <a:gdLst>
                  <a:gd name="T0" fmla="*/ 8 w 9"/>
                  <a:gd name="T1" fmla="*/ 4 h 8"/>
                  <a:gd name="T2" fmla="*/ 4 w 9"/>
                  <a:gd name="T3" fmla="*/ 7 h 8"/>
                  <a:gd name="T4" fmla="*/ 2 w 9"/>
                  <a:gd name="T5" fmla="*/ 0 h 8"/>
                  <a:gd name="T6" fmla="*/ 3 w 9"/>
                  <a:gd name="T7" fmla="*/ 0 h 8"/>
                  <a:gd name="T8" fmla="*/ 8 w 9"/>
                  <a:gd name="T9" fmla="*/ 4 h 8"/>
                </a:gdLst>
                <a:ahLst/>
                <a:cxnLst>
                  <a:cxn ang="0">
                    <a:pos x="T0" y="T1"/>
                  </a:cxn>
                  <a:cxn ang="0">
                    <a:pos x="T2" y="T3"/>
                  </a:cxn>
                  <a:cxn ang="0">
                    <a:pos x="T4" y="T5"/>
                  </a:cxn>
                  <a:cxn ang="0">
                    <a:pos x="T6" y="T7"/>
                  </a:cxn>
                  <a:cxn ang="0">
                    <a:pos x="T8" y="T9"/>
                  </a:cxn>
                </a:cxnLst>
                <a:rect l="0" t="0" r="r" b="b"/>
                <a:pathLst>
                  <a:path w="9" h="8">
                    <a:moveTo>
                      <a:pt x="8" y="4"/>
                    </a:moveTo>
                    <a:cubicBezTo>
                      <a:pt x="9" y="7"/>
                      <a:pt x="7" y="8"/>
                      <a:pt x="4" y="7"/>
                    </a:cubicBezTo>
                    <a:cubicBezTo>
                      <a:pt x="1" y="5"/>
                      <a:pt x="0" y="1"/>
                      <a:pt x="2" y="0"/>
                    </a:cubicBezTo>
                    <a:cubicBezTo>
                      <a:pt x="3" y="0"/>
                      <a:pt x="3" y="0"/>
                      <a:pt x="3" y="0"/>
                    </a:cubicBezTo>
                    <a:cubicBezTo>
                      <a:pt x="6"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9" name="Freeform 1607">
                <a:extLst>
                  <a:ext uri="{FF2B5EF4-FFF2-40B4-BE49-F238E27FC236}">
                    <a16:creationId xmlns:a16="http://schemas.microsoft.com/office/drawing/2014/main" id="{43D49BA6-F2B0-57D5-3A3B-E3D60345ECB0}"/>
                  </a:ext>
                </a:extLst>
              </p:cNvPr>
              <p:cNvSpPr>
                <a:spLocks/>
              </p:cNvSpPr>
              <p:nvPr/>
            </p:nvSpPr>
            <p:spPr bwMode="auto">
              <a:xfrm>
                <a:off x="5258" y="4012"/>
                <a:ext cx="44" cy="43"/>
              </a:xfrm>
              <a:custGeom>
                <a:avLst/>
                <a:gdLst>
                  <a:gd name="T0" fmla="*/ 9 w 9"/>
                  <a:gd name="T1" fmla="*/ 4 h 9"/>
                  <a:gd name="T2" fmla="*/ 4 w 9"/>
                  <a:gd name="T3" fmla="*/ 7 h 9"/>
                  <a:gd name="T4" fmla="*/ 3 w 9"/>
                  <a:gd name="T5" fmla="*/ 0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7" y="9"/>
                      <a:pt x="4" y="7"/>
                    </a:cubicBezTo>
                    <a:cubicBezTo>
                      <a:pt x="1" y="5"/>
                      <a:pt x="0" y="0"/>
                      <a:pt x="3" y="0"/>
                    </a:cubicBezTo>
                    <a:cubicBezTo>
                      <a:pt x="4" y="0"/>
                      <a:pt x="4" y="0"/>
                      <a:pt x="4" y="0"/>
                    </a:cubicBezTo>
                    <a:cubicBezTo>
                      <a:pt x="7" y="0"/>
                      <a:pt x="8"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0" name="Freeform 1608">
                <a:extLst>
                  <a:ext uri="{FF2B5EF4-FFF2-40B4-BE49-F238E27FC236}">
                    <a16:creationId xmlns:a16="http://schemas.microsoft.com/office/drawing/2014/main" id="{799ECF89-A847-E3E7-EC21-FDA1D3B82930}"/>
                  </a:ext>
                </a:extLst>
              </p:cNvPr>
              <p:cNvSpPr>
                <a:spLocks/>
              </p:cNvSpPr>
              <p:nvPr/>
            </p:nvSpPr>
            <p:spPr bwMode="auto">
              <a:xfrm>
                <a:off x="5229" y="3949"/>
                <a:ext cx="49" cy="43"/>
              </a:xfrm>
              <a:custGeom>
                <a:avLst/>
                <a:gdLst>
                  <a:gd name="T0" fmla="*/ 9 w 10"/>
                  <a:gd name="T1" fmla="*/ 4 h 9"/>
                  <a:gd name="T2" fmla="*/ 4 w 10"/>
                  <a:gd name="T3" fmla="*/ 7 h 9"/>
                  <a:gd name="T4" fmla="*/ 4 w 10"/>
                  <a:gd name="T5" fmla="*/ 0 h 9"/>
                  <a:gd name="T6" fmla="*/ 4 w 10"/>
                  <a:gd name="T7" fmla="*/ 0 h 9"/>
                  <a:gd name="T8" fmla="*/ 9 w 10"/>
                  <a:gd name="T9" fmla="*/ 4 h 9"/>
                </a:gdLst>
                <a:ahLst/>
                <a:cxnLst>
                  <a:cxn ang="0">
                    <a:pos x="T0" y="T1"/>
                  </a:cxn>
                  <a:cxn ang="0">
                    <a:pos x="T2" y="T3"/>
                  </a:cxn>
                  <a:cxn ang="0">
                    <a:pos x="T4" y="T5"/>
                  </a:cxn>
                  <a:cxn ang="0">
                    <a:pos x="T6" y="T7"/>
                  </a:cxn>
                  <a:cxn ang="0">
                    <a:pos x="T8" y="T9"/>
                  </a:cxn>
                </a:cxnLst>
                <a:rect l="0" t="0" r="r" b="b"/>
                <a:pathLst>
                  <a:path w="10" h="9">
                    <a:moveTo>
                      <a:pt x="9" y="4"/>
                    </a:moveTo>
                    <a:cubicBezTo>
                      <a:pt x="10" y="8"/>
                      <a:pt x="7" y="9"/>
                      <a:pt x="4" y="7"/>
                    </a:cubicBezTo>
                    <a:cubicBezTo>
                      <a:pt x="0" y="5"/>
                      <a:pt x="0" y="0"/>
                      <a:pt x="4" y="0"/>
                    </a:cubicBezTo>
                    <a:cubicBezTo>
                      <a:pt x="4" y="0"/>
                      <a:pt x="4"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1" name="Freeform 1609">
                <a:extLst>
                  <a:ext uri="{FF2B5EF4-FFF2-40B4-BE49-F238E27FC236}">
                    <a16:creationId xmlns:a16="http://schemas.microsoft.com/office/drawing/2014/main" id="{D416875B-CE98-CFA4-8630-3360222DE29F}"/>
                  </a:ext>
                </a:extLst>
              </p:cNvPr>
              <p:cNvSpPr>
                <a:spLocks/>
              </p:cNvSpPr>
              <p:nvPr/>
            </p:nvSpPr>
            <p:spPr bwMode="auto">
              <a:xfrm>
                <a:off x="5220" y="3881"/>
                <a:ext cx="43" cy="49"/>
              </a:xfrm>
              <a:custGeom>
                <a:avLst/>
                <a:gdLst>
                  <a:gd name="T0" fmla="*/ 9 w 9"/>
                  <a:gd name="T1" fmla="*/ 4 h 10"/>
                  <a:gd name="T2" fmla="*/ 3 w 9"/>
                  <a:gd name="T3" fmla="*/ 8 h 10"/>
                  <a:gd name="T4" fmla="*/ 3 w 9"/>
                  <a:gd name="T5" fmla="*/ 0 h 10"/>
                  <a:gd name="T6" fmla="*/ 4 w 9"/>
                  <a:gd name="T7" fmla="*/ 0 h 10"/>
                  <a:gd name="T8" fmla="*/ 9 w 9"/>
                  <a:gd name="T9" fmla="*/ 4 h 10"/>
                </a:gdLst>
                <a:ahLst/>
                <a:cxnLst>
                  <a:cxn ang="0">
                    <a:pos x="T0" y="T1"/>
                  </a:cxn>
                  <a:cxn ang="0">
                    <a:pos x="T2" y="T3"/>
                  </a:cxn>
                  <a:cxn ang="0">
                    <a:pos x="T4" y="T5"/>
                  </a:cxn>
                  <a:cxn ang="0">
                    <a:pos x="T6" y="T7"/>
                  </a:cxn>
                  <a:cxn ang="0">
                    <a:pos x="T8" y="T9"/>
                  </a:cxn>
                </a:cxnLst>
                <a:rect l="0" t="0" r="r" b="b"/>
                <a:pathLst>
                  <a:path w="9" h="10">
                    <a:moveTo>
                      <a:pt x="9" y="4"/>
                    </a:moveTo>
                    <a:cubicBezTo>
                      <a:pt x="9" y="8"/>
                      <a:pt x="6" y="10"/>
                      <a:pt x="3" y="8"/>
                    </a:cubicBezTo>
                    <a:cubicBezTo>
                      <a:pt x="0" y="5"/>
                      <a:pt x="0" y="0"/>
                      <a:pt x="3" y="0"/>
                    </a:cubicBezTo>
                    <a:cubicBezTo>
                      <a:pt x="3" y="0"/>
                      <a:pt x="4"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2" name="Freeform 1610">
                <a:extLst>
                  <a:ext uri="{FF2B5EF4-FFF2-40B4-BE49-F238E27FC236}">
                    <a16:creationId xmlns:a16="http://schemas.microsoft.com/office/drawing/2014/main" id="{CE4D8316-3C77-579E-23AA-B0B5E3FABD82}"/>
                  </a:ext>
                </a:extLst>
              </p:cNvPr>
              <p:cNvSpPr>
                <a:spLocks/>
              </p:cNvSpPr>
              <p:nvPr/>
            </p:nvSpPr>
            <p:spPr bwMode="auto">
              <a:xfrm>
                <a:off x="5297" y="3978"/>
                <a:ext cx="43" cy="43"/>
              </a:xfrm>
              <a:custGeom>
                <a:avLst/>
                <a:gdLst>
                  <a:gd name="T0" fmla="*/ 9 w 9"/>
                  <a:gd name="T1" fmla="*/ 4 h 9"/>
                  <a:gd name="T2" fmla="*/ 4 w 9"/>
                  <a:gd name="T3" fmla="*/ 7 h 9"/>
                  <a:gd name="T4" fmla="*/ 4 w 9"/>
                  <a:gd name="T5" fmla="*/ 0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6" y="9"/>
                      <a:pt x="4" y="7"/>
                    </a:cubicBezTo>
                    <a:cubicBezTo>
                      <a:pt x="0" y="5"/>
                      <a:pt x="1" y="0"/>
                      <a:pt x="4" y="0"/>
                    </a:cubicBezTo>
                    <a:cubicBezTo>
                      <a:pt x="4" y="0"/>
                      <a:pt x="4"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3" name="Freeform 1611">
                <a:extLst>
                  <a:ext uri="{FF2B5EF4-FFF2-40B4-BE49-F238E27FC236}">
                    <a16:creationId xmlns:a16="http://schemas.microsoft.com/office/drawing/2014/main" id="{64C2A813-EEBA-BB9B-D026-B3C91ECE7DFB}"/>
                  </a:ext>
                </a:extLst>
              </p:cNvPr>
              <p:cNvSpPr>
                <a:spLocks/>
              </p:cNvSpPr>
              <p:nvPr/>
            </p:nvSpPr>
            <p:spPr bwMode="auto">
              <a:xfrm>
                <a:off x="5273" y="3915"/>
                <a:ext cx="48" cy="44"/>
              </a:xfrm>
              <a:custGeom>
                <a:avLst/>
                <a:gdLst>
                  <a:gd name="T0" fmla="*/ 9 w 10"/>
                  <a:gd name="T1" fmla="*/ 4 h 9"/>
                  <a:gd name="T2" fmla="*/ 3 w 10"/>
                  <a:gd name="T3" fmla="*/ 7 h 9"/>
                  <a:gd name="T4" fmla="*/ 4 w 10"/>
                  <a:gd name="T5" fmla="*/ 0 h 9"/>
                  <a:gd name="T6" fmla="*/ 4 w 10"/>
                  <a:gd name="T7" fmla="*/ 0 h 9"/>
                  <a:gd name="T8" fmla="*/ 9 w 10"/>
                  <a:gd name="T9" fmla="*/ 4 h 9"/>
                </a:gdLst>
                <a:ahLst/>
                <a:cxnLst>
                  <a:cxn ang="0">
                    <a:pos x="T0" y="T1"/>
                  </a:cxn>
                  <a:cxn ang="0">
                    <a:pos x="T2" y="T3"/>
                  </a:cxn>
                  <a:cxn ang="0">
                    <a:pos x="T4" y="T5"/>
                  </a:cxn>
                  <a:cxn ang="0">
                    <a:pos x="T6" y="T7"/>
                  </a:cxn>
                  <a:cxn ang="0">
                    <a:pos x="T8" y="T9"/>
                  </a:cxn>
                </a:cxnLst>
                <a:rect l="0" t="0" r="r" b="b"/>
                <a:pathLst>
                  <a:path w="10" h="9">
                    <a:moveTo>
                      <a:pt x="9" y="4"/>
                    </a:moveTo>
                    <a:cubicBezTo>
                      <a:pt x="10" y="8"/>
                      <a:pt x="6" y="9"/>
                      <a:pt x="3" y="7"/>
                    </a:cubicBezTo>
                    <a:cubicBezTo>
                      <a:pt x="0" y="5"/>
                      <a:pt x="0" y="0"/>
                      <a:pt x="4" y="0"/>
                    </a:cubicBezTo>
                    <a:cubicBezTo>
                      <a:pt x="4" y="0"/>
                      <a:pt x="4"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4" name="Freeform 1612">
                <a:extLst>
                  <a:ext uri="{FF2B5EF4-FFF2-40B4-BE49-F238E27FC236}">
                    <a16:creationId xmlns:a16="http://schemas.microsoft.com/office/drawing/2014/main" id="{044CCFB9-1B7B-27E7-BB14-65B4E887702D}"/>
                  </a:ext>
                </a:extLst>
              </p:cNvPr>
              <p:cNvSpPr>
                <a:spLocks/>
              </p:cNvSpPr>
              <p:nvPr/>
            </p:nvSpPr>
            <p:spPr bwMode="auto">
              <a:xfrm>
                <a:off x="5321" y="4041"/>
                <a:ext cx="43" cy="38"/>
              </a:xfrm>
              <a:custGeom>
                <a:avLst/>
                <a:gdLst>
                  <a:gd name="T0" fmla="*/ 8 w 9"/>
                  <a:gd name="T1" fmla="*/ 4 h 8"/>
                  <a:gd name="T2" fmla="*/ 3 w 9"/>
                  <a:gd name="T3" fmla="*/ 7 h 8"/>
                  <a:gd name="T4" fmla="*/ 4 w 9"/>
                  <a:gd name="T5" fmla="*/ 0 h 8"/>
                  <a:gd name="T6" fmla="*/ 4 w 9"/>
                  <a:gd name="T7" fmla="*/ 0 h 8"/>
                  <a:gd name="T8" fmla="*/ 8 w 9"/>
                  <a:gd name="T9" fmla="*/ 4 h 8"/>
                </a:gdLst>
                <a:ahLst/>
                <a:cxnLst>
                  <a:cxn ang="0">
                    <a:pos x="T0" y="T1"/>
                  </a:cxn>
                  <a:cxn ang="0">
                    <a:pos x="T2" y="T3"/>
                  </a:cxn>
                  <a:cxn ang="0">
                    <a:pos x="T4" y="T5"/>
                  </a:cxn>
                  <a:cxn ang="0">
                    <a:pos x="T6" y="T7"/>
                  </a:cxn>
                  <a:cxn ang="0">
                    <a:pos x="T8" y="T9"/>
                  </a:cxn>
                </a:cxnLst>
                <a:rect l="0" t="0" r="r" b="b"/>
                <a:pathLst>
                  <a:path w="9" h="8">
                    <a:moveTo>
                      <a:pt x="8" y="4"/>
                    </a:moveTo>
                    <a:cubicBezTo>
                      <a:pt x="9" y="7"/>
                      <a:pt x="6" y="8"/>
                      <a:pt x="3" y="7"/>
                    </a:cubicBezTo>
                    <a:cubicBezTo>
                      <a:pt x="0" y="4"/>
                      <a:pt x="0" y="0"/>
                      <a:pt x="4" y="0"/>
                    </a:cubicBezTo>
                    <a:cubicBezTo>
                      <a:pt x="4" y="0"/>
                      <a:pt x="4" y="0"/>
                      <a:pt x="4" y="0"/>
                    </a:cubicBezTo>
                    <a:cubicBezTo>
                      <a:pt x="7"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5" name="Freeform 1613">
                <a:extLst>
                  <a:ext uri="{FF2B5EF4-FFF2-40B4-BE49-F238E27FC236}">
                    <a16:creationId xmlns:a16="http://schemas.microsoft.com/office/drawing/2014/main" id="{EDC5D62C-85E1-4FC5-4060-23EACB472D10}"/>
                  </a:ext>
                </a:extLst>
              </p:cNvPr>
              <p:cNvSpPr>
                <a:spLocks/>
              </p:cNvSpPr>
              <p:nvPr/>
            </p:nvSpPr>
            <p:spPr bwMode="auto">
              <a:xfrm>
                <a:off x="5393" y="4113"/>
                <a:ext cx="39" cy="43"/>
              </a:xfrm>
              <a:custGeom>
                <a:avLst/>
                <a:gdLst>
                  <a:gd name="T0" fmla="*/ 8 w 8"/>
                  <a:gd name="T1" fmla="*/ 4 h 9"/>
                  <a:gd name="T2" fmla="*/ 3 w 8"/>
                  <a:gd name="T3" fmla="*/ 7 h 9"/>
                  <a:gd name="T4" fmla="*/ 4 w 8"/>
                  <a:gd name="T5" fmla="*/ 0 h 9"/>
                  <a:gd name="T6" fmla="*/ 8 w 8"/>
                  <a:gd name="T7" fmla="*/ 4 h 9"/>
                </a:gdLst>
                <a:ahLst/>
                <a:cxnLst>
                  <a:cxn ang="0">
                    <a:pos x="T0" y="T1"/>
                  </a:cxn>
                  <a:cxn ang="0">
                    <a:pos x="T2" y="T3"/>
                  </a:cxn>
                  <a:cxn ang="0">
                    <a:pos x="T4" y="T5"/>
                  </a:cxn>
                  <a:cxn ang="0">
                    <a:pos x="T6" y="T7"/>
                  </a:cxn>
                </a:cxnLst>
                <a:rect l="0" t="0" r="r" b="b"/>
                <a:pathLst>
                  <a:path w="8" h="9">
                    <a:moveTo>
                      <a:pt x="8" y="4"/>
                    </a:moveTo>
                    <a:cubicBezTo>
                      <a:pt x="8" y="7"/>
                      <a:pt x="5" y="9"/>
                      <a:pt x="3" y="7"/>
                    </a:cubicBezTo>
                    <a:cubicBezTo>
                      <a:pt x="0" y="5"/>
                      <a:pt x="0" y="1"/>
                      <a:pt x="4" y="0"/>
                    </a:cubicBezTo>
                    <a:cubicBezTo>
                      <a:pt x="6" y="0"/>
                      <a:pt x="7"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6" name="Freeform 1614">
                <a:extLst>
                  <a:ext uri="{FF2B5EF4-FFF2-40B4-BE49-F238E27FC236}">
                    <a16:creationId xmlns:a16="http://schemas.microsoft.com/office/drawing/2014/main" id="{8CA799DD-3D69-1CA9-1731-4CBF7BE08CB7}"/>
                  </a:ext>
                </a:extLst>
              </p:cNvPr>
              <p:cNvSpPr>
                <a:spLocks/>
              </p:cNvSpPr>
              <p:nvPr/>
            </p:nvSpPr>
            <p:spPr bwMode="auto">
              <a:xfrm>
                <a:off x="5432" y="4079"/>
                <a:ext cx="38" cy="39"/>
              </a:xfrm>
              <a:custGeom>
                <a:avLst/>
                <a:gdLst>
                  <a:gd name="T0" fmla="*/ 8 w 8"/>
                  <a:gd name="T1" fmla="*/ 4 h 8"/>
                  <a:gd name="T2" fmla="*/ 2 w 8"/>
                  <a:gd name="T3" fmla="*/ 6 h 8"/>
                  <a:gd name="T4" fmla="*/ 4 w 8"/>
                  <a:gd name="T5" fmla="*/ 0 h 8"/>
                  <a:gd name="T6" fmla="*/ 8 w 8"/>
                  <a:gd name="T7" fmla="*/ 4 h 8"/>
                </a:gdLst>
                <a:ahLst/>
                <a:cxnLst>
                  <a:cxn ang="0">
                    <a:pos x="T0" y="T1"/>
                  </a:cxn>
                  <a:cxn ang="0">
                    <a:pos x="T2" y="T3"/>
                  </a:cxn>
                  <a:cxn ang="0">
                    <a:pos x="T4" y="T5"/>
                  </a:cxn>
                  <a:cxn ang="0">
                    <a:pos x="T6" y="T7"/>
                  </a:cxn>
                </a:cxnLst>
                <a:rect l="0" t="0" r="r" b="b"/>
                <a:pathLst>
                  <a:path w="8" h="8">
                    <a:moveTo>
                      <a:pt x="8" y="4"/>
                    </a:moveTo>
                    <a:cubicBezTo>
                      <a:pt x="8" y="7"/>
                      <a:pt x="5" y="8"/>
                      <a:pt x="2" y="6"/>
                    </a:cubicBezTo>
                    <a:cubicBezTo>
                      <a:pt x="0" y="4"/>
                      <a:pt x="0" y="0"/>
                      <a:pt x="4" y="0"/>
                    </a:cubicBezTo>
                    <a:cubicBezTo>
                      <a:pt x="6" y="0"/>
                      <a:pt x="7"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7" name="Freeform 1615">
                <a:extLst>
                  <a:ext uri="{FF2B5EF4-FFF2-40B4-BE49-F238E27FC236}">
                    <a16:creationId xmlns:a16="http://schemas.microsoft.com/office/drawing/2014/main" id="{A7B0FFC1-C038-271E-A17F-8137DFF3CDAE}"/>
                  </a:ext>
                </a:extLst>
              </p:cNvPr>
              <p:cNvSpPr>
                <a:spLocks/>
              </p:cNvSpPr>
              <p:nvPr/>
            </p:nvSpPr>
            <p:spPr bwMode="auto">
              <a:xfrm>
                <a:off x="5417" y="4016"/>
                <a:ext cx="39" cy="44"/>
              </a:xfrm>
              <a:custGeom>
                <a:avLst/>
                <a:gdLst>
                  <a:gd name="T0" fmla="*/ 8 w 8"/>
                  <a:gd name="T1" fmla="*/ 4 h 9"/>
                  <a:gd name="T2" fmla="*/ 2 w 8"/>
                  <a:gd name="T3" fmla="*/ 7 h 9"/>
                  <a:gd name="T4" fmla="*/ 4 w 8"/>
                  <a:gd name="T5" fmla="*/ 0 h 9"/>
                  <a:gd name="T6" fmla="*/ 8 w 8"/>
                  <a:gd name="T7" fmla="*/ 4 h 9"/>
                </a:gdLst>
                <a:ahLst/>
                <a:cxnLst>
                  <a:cxn ang="0">
                    <a:pos x="T0" y="T1"/>
                  </a:cxn>
                  <a:cxn ang="0">
                    <a:pos x="T2" y="T3"/>
                  </a:cxn>
                  <a:cxn ang="0">
                    <a:pos x="T4" y="T5"/>
                  </a:cxn>
                  <a:cxn ang="0">
                    <a:pos x="T6" y="T7"/>
                  </a:cxn>
                </a:cxnLst>
                <a:rect l="0" t="0" r="r" b="b"/>
                <a:pathLst>
                  <a:path w="8" h="9">
                    <a:moveTo>
                      <a:pt x="8" y="4"/>
                    </a:moveTo>
                    <a:cubicBezTo>
                      <a:pt x="8" y="8"/>
                      <a:pt x="4" y="9"/>
                      <a:pt x="2" y="7"/>
                    </a:cubicBezTo>
                    <a:cubicBezTo>
                      <a:pt x="0" y="5"/>
                      <a:pt x="0" y="0"/>
                      <a:pt x="4" y="0"/>
                    </a:cubicBezTo>
                    <a:cubicBezTo>
                      <a:pt x="6" y="0"/>
                      <a:pt x="8"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8" name="Freeform 1616">
                <a:extLst>
                  <a:ext uri="{FF2B5EF4-FFF2-40B4-BE49-F238E27FC236}">
                    <a16:creationId xmlns:a16="http://schemas.microsoft.com/office/drawing/2014/main" id="{6F1F91A5-1FA4-AF36-72C8-B0D15E3892E0}"/>
                  </a:ext>
                </a:extLst>
              </p:cNvPr>
              <p:cNvSpPr>
                <a:spLocks/>
              </p:cNvSpPr>
              <p:nvPr/>
            </p:nvSpPr>
            <p:spPr bwMode="auto">
              <a:xfrm>
                <a:off x="5359" y="3997"/>
                <a:ext cx="39" cy="44"/>
              </a:xfrm>
              <a:custGeom>
                <a:avLst/>
                <a:gdLst>
                  <a:gd name="T0" fmla="*/ 8 w 8"/>
                  <a:gd name="T1" fmla="*/ 4 h 9"/>
                  <a:gd name="T2" fmla="*/ 2 w 8"/>
                  <a:gd name="T3" fmla="*/ 7 h 9"/>
                  <a:gd name="T4" fmla="*/ 3 w 8"/>
                  <a:gd name="T5" fmla="*/ 0 h 9"/>
                  <a:gd name="T6" fmla="*/ 8 w 8"/>
                  <a:gd name="T7" fmla="*/ 4 h 9"/>
                </a:gdLst>
                <a:ahLst/>
                <a:cxnLst>
                  <a:cxn ang="0">
                    <a:pos x="T0" y="T1"/>
                  </a:cxn>
                  <a:cxn ang="0">
                    <a:pos x="T2" y="T3"/>
                  </a:cxn>
                  <a:cxn ang="0">
                    <a:pos x="T4" y="T5"/>
                  </a:cxn>
                  <a:cxn ang="0">
                    <a:pos x="T6" y="T7"/>
                  </a:cxn>
                </a:cxnLst>
                <a:rect l="0" t="0" r="r" b="b"/>
                <a:pathLst>
                  <a:path w="8" h="9">
                    <a:moveTo>
                      <a:pt x="8" y="4"/>
                    </a:moveTo>
                    <a:cubicBezTo>
                      <a:pt x="8" y="8"/>
                      <a:pt x="5" y="9"/>
                      <a:pt x="2" y="7"/>
                    </a:cubicBezTo>
                    <a:cubicBezTo>
                      <a:pt x="0" y="5"/>
                      <a:pt x="0" y="0"/>
                      <a:pt x="3" y="0"/>
                    </a:cubicBezTo>
                    <a:cubicBezTo>
                      <a:pt x="6" y="0"/>
                      <a:pt x="8"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9" name="Freeform 1617">
                <a:extLst>
                  <a:ext uri="{FF2B5EF4-FFF2-40B4-BE49-F238E27FC236}">
                    <a16:creationId xmlns:a16="http://schemas.microsoft.com/office/drawing/2014/main" id="{8E292E66-BF27-1D6D-9830-0A636D9B90D4}"/>
                  </a:ext>
                </a:extLst>
              </p:cNvPr>
              <p:cNvSpPr>
                <a:spLocks/>
              </p:cNvSpPr>
              <p:nvPr/>
            </p:nvSpPr>
            <p:spPr bwMode="auto">
              <a:xfrm>
                <a:off x="5456" y="3973"/>
                <a:ext cx="43" cy="43"/>
              </a:xfrm>
              <a:custGeom>
                <a:avLst/>
                <a:gdLst>
                  <a:gd name="T0" fmla="*/ 9 w 9"/>
                  <a:gd name="T1" fmla="*/ 4 h 9"/>
                  <a:gd name="T2" fmla="*/ 2 w 9"/>
                  <a:gd name="T3" fmla="*/ 7 h 9"/>
                  <a:gd name="T4" fmla="*/ 4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8" y="8"/>
                      <a:pt x="4" y="9"/>
                      <a:pt x="2" y="7"/>
                    </a:cubicBezTo>
                    <a:cubicBezTo>
                      <a:pt x="0" y="4"/>
                      <a:pt x="1" y="0"/>
                      <a:pt x="4" y="0"/>
                    </a:cubicBezTo>
                    <a:cubicBezTo>
                      <a:pt x="7" y="0"/>
                      <a:pt x="9"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0" name="Freeform 1618">
                <a:extLst>
                  <a:ext uri="{FF2B5EF4-FFF2-40B4-BE49-F238E27FC236}">
                    <a16:creationId xmlns:a16="http://schemas.microsoft.com/office/drawing/2014/main" id="{76E1332A-2290-BA33-F895-BAF299A29B79}"/>
                  </a:ext>
                </a:extLst>
              </p:cNvPr>
              <p:cNvSpPr>
                <a:spLocks/>
              </p:cNvSpPr>
              <p:nvPr/>
            </p:nvSpPr>
            <p:spPr bwMode="auto">
              <a:xfrm>
                <a:off x="5509" y="3954"/>
                <a:ext cx="43" cy="48"/>
              </a:xfrm>
              <a:custGeom>
                <a:avLst/>
                <a:gdLst>
                  <a:gd name="T0" fmla="*/ 9 w 9"/>
                  <a:gd name="T1" fmla="*/ 5 h 10"/>
                  <a:gd name="T2" fmla="*/ 2 w 9"/>
                  <a:gd name="T3" fmla="*/ 7 h 10"/>
                  <a:gd name="T4" fmla="*/ 5 w 9"/>
                  <a:gd name="T5" fmla="*/ 0 h 10"/>
                  <a:gd name="T6" fmla="*/ 9 w 9"/>
                  <a:gd name="T7" fmla="*/ 5 h 10"/>
                </a:gdLst>
                <a:ahLst/>
                <a:cxnLst>
                  <a:cxn ang="0">
                    <a:pos x="T0" y="T1"/>
                  </a:cxn>
                  <a:cxn ang="0">
                    <a:pos x="T2" y="T3"/>
                  </a:cxn>
                  <a:cxn ang="0">
                    <a:pos x="T4" y="T5"/>
                  </a:cxn>
                  <a:cxn ang="0">
                    <a:pos x="T6" y="T7"/>
                  </a:cxn>
                </a:cxnLst>
                <a:rect l="0" t="0" r="r" b="b"/>
                <a:pathLst>
                  <a:path w="9" h="10">
                    <a:moveTo>
                      <a:pt x="9" y="5"/>
                    </a:moveTo>
                    <a:cubicBezTo>
                      <a:pt x="9" y="8"/>
                      <a:pt x="5" y="10"/>
                      <a:pt x="2" y="7"/>
                    </a:cubicBezTo>
                    <a:cubicBezTo>
                      <a:pt x="0" y="4"/>
                      <a:pt x="1" y="0"/>
                      <a:pt x="5" y="0"/>
                    </a:cubicBezTo>
                    <a:cubicBezTo>
                      <a:pt x="8" y="0"/>
                      <a:pt x="9"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1" name="Freeform 1619">
                <a:extLst>
                  <a:ext uri="{FF2B5EF4-FFF2-40B4-BE49-F238E27FC236}">
                    <a16:creationId xmlns:a16="http://schemas.microsoft.com/office/drawing/2014/main" id="{1EEF6F55-6F7B-A3E2-DCA6-0BD9CFF0CBE5}"/>
                  </a:ext>
                </a:extLst>
              </p:cNvPr>
              <p:cNvSpPr>
                <a:spLocks/>
              </p:cNvSpPr>
              <p:nvPr/>
            </p:nvSpPr>
            <p:spPr bwMode="auto">
              <a:xfrm>
                <a:off x="5552" y="3901"/>
                <a:ext cx="48" cy="53"/>
              </a:xfrm>
              <a:custGeom>
                <a:avLst/>
                <a:gdLst>
                  <a:gd name="T0" fmla="*/ 9 w 10"/>
                  <a:gd name="T1" fmla="*/ 5 h 11"/>
                  <a:gd name="T2" fmla="*/ 2 w 10"/>
                  <a:gd name="T3" fmla="*/ 8 h 11"/>
                  <a:gd name="T4" fmla="*/ 5 w 10"/>
                  <a:gd name="T5" fmla="*/ 0 h 11"/>
                  <a:gd name="T6" fmla="*/ 9 w 10"/>
                  <a:gd name="T7" fmla="*/ 5 h 11"/>
                </a:gdLst>
                <a:ahLst/>
                <a:cxnLst>
                  <a:cxn ang="0">
                    <a:pos x="T0" y="T1"/>
                  </a:cxn>
                  <a:cxn ang="0">
                    <a:pos x="T2" y="T3"/>
                  </a:cxn>
                  <a:cxn ang="0">
                    <a:pos x="T4" y="T5"/>
                  </a:cxn>
                  <a:cxn ang="0">
                    <a:pos x="T6" y="T7"/>
                  </a:cxn>
                </a:cxnLst>
                <a:rect l="0" t="0" r="r" b="b"/>
                <a:pathLst>
                  <a:path w="10" h="11">
                    <a:moveTo>
                      <a:pt x="9" y="5"/>
                    </a:moveTo>
                    <a:cubicBezTo>
                      <a:pt x="9" y="9"/>
                      <a:pt x="5" y="11"/>
                      <a:pt x="2" y="8"/>
                    </a:cubicBezTo>
                    <a:cubicBezTo>
                      <a:pt x="0" y="5"/>
                      <a:pt x="2" y="1"/>
                      <a:pt x="5" y="0"/>
                    </a:cubicBezTo>
                    <a:cubicBezTo>
                      <a:pt x="9" y="1"/>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2" name="Freeform 1620">
                <a:extLst>
                  <a:ext uri="{FF2B5EF4-FFF2-40B4-BE49-F238E27FC236}">
                    <a16:creationId xmlns:a16="http://schemas.microsoft.com/office/drawing/2014/main" id="{9C6C2557-C6CA-8F9E-B7AC-18EBA91223EB}"/>
                  </a:ext>
                </a:extLst>
              </p:cNvPr>
              <p:cNvSpPr>
                <a:spLocks/>
              </p:cNvSpPr>
              <p:nvPr/>
            </p:nvSpPr>
            <p:spPr bwMode="auto">
              <a:xfrm>
                <a:off x="5494" y="3891"/>
                <a:ext cx="44" cy="48"/>
              </a:xfrm>
              <a:custGeom>
                <a:avLst/>
                <a:gdLst>
                  <a:gd name="T0" fmla="*/ 9 w 9"/>
                  <a:gd name="T1" fmla="*/ 5 h 10"/>
                  <a:gd name="T2" fmla="*/ 2 w 9"/>
                  <a:gd name="T3" fmla="*/ 7 h 10"/>
                  <a:gd name="T4" fmla="*/ 5 w 9"/>
                  <a:gd name="T5" fmla="*/ 0 h 10"/>
                  <a:gd name="T6" fmla="*/ 9 w 9"/>
                  <a:gd name="T7" fmla="*/ 5 h 10"/>
                </a:gdLst>
                <a:ahLst/>
                <a:cxnLst>
                  <a:cxn ang="0">
                    <a:pos x="T0" y="T1"/>
                  </a:cxn>
                  <a:cxn ang="0">
                    <a:pos x="T2" y="T3"/>
                  </a:cxn>
                  <a:cxn ang="0">
                    <a:pos x="T4" y="T5"/>
                  </a:cxn>
                  <a:cxn ang="0">
                    <a:pos x="T6" y="T7"/>
                  </a:cxn>
                </a:cxnLst>
                <a:rect l="0" t="0" r="r" b="b"/>
                <a:pathLst>
                  <a:path w="9" h="10">
                    <a:moveTo>
                      <a:pt x="9" y="5"/>
                    </a:moveTo>
                    <a:cubicBezTo>
                      <a:pt x="9" y="9"/>
                      <a:pt x="4" y="10"/>
                      <a:pt x="2" y="7"/>
                    </a:cubicBezTo>
                    <a:cubicBezTo>
                      <a:pt x="0" y="5"/>
                      <a:pt x="1" y="0"/>
                      <a:pt x="5" y="0"/>
                    </a:cubicBezTo>
                    <a:cubicBezTo>
                      <a:pt x="8" y="0"/>
                      <a:pt x="9"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3" name="Freeform 1621">
                <a:extLst>
                  <a:ext uri="{FF2B5EF4-FFF2-40B4-BE49-F238E27FC236}">
                    <a16:creationId xmlns:a16="http://schemas.microsoft.com/office/drawing/2014/main" id="{11F87DC3-1C0A-C7B4-D052-C76DDE57AFD3}"/>
                  </a:ext>
                </a:extLst>
              </p:cNvPr>
              <p:cNvSpPr>
                <a:spLocks/>
              </p:cNvSpPr>
              <p:nvPr/>
            </p:nvSpPr>
            <p:spPr bwMode="auto">
              <a:xfrm>
                <a:off x="5432" y="3901"/>
                <a:ext cx="48" cy="53"/>
              </a:xfrm>
              <a:custGeom>
                <a:avLst/>
                <a:gdLst>
                  <a:gd name="T0" fmla="*/ 10 w 10"/>
                  <a:gd name="T1" fmla="*/ 5 h 11"/>
                  <a:gd name="T2" fmla="*/ 3 w 10"/>
                  <a:gd name="T3" fmla="*/ 8 h 11"/>
                  <a:gd name="T4" fmla="*/ 5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9" y="9"/>
                      <a:pt x="5" y="11"/>
                      <a:pt x="3" y="8"/>
                    </a:cubicBezTo>
                    <a:cubicBezTo>
                      <a:pt x="0" y="5"/>
                      <a:pt x="1" y="1"/>
                      <a:pt x="5" y="0"/>
                    </a:cubicBezTo>
                    <a:cubicBezTo>
                      <a:pt x="8" y="1"/>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4" name="Freeform 1622">
                <a:extLst>
                  <a:ext uri="{FF2B5EF4-FFF2-40B4-BE49-F238E27FC236}">
                    <a16:creationId xmlns:a16="http://schemas.microsoft.com/office/drawing/2014/main" id="{D820982E-1802-BEF8-5951-8CA22668B8D7}"/>
                  </a:ext>
                </a:extLst>
              </p:cNvPr>
              <p:cNvSpPr>
                <a:spLocks/>
              </p:cNvSpPr>
              <p:nvPr/>
            </p:nvSpPr>
            <p:spPr bwMode="auto">
              <a:xfrm>
                <a:off x="5335" y="3934"/>
                <a:ext cx="44" cy="44"/>
              </a:xfrm>
              <a:custGeom>
                <a:avLst/>
                <a:gdLst>
                  <a:gd name="T0" fmla="*/ 9 w 9"/>
                  <a:gd name="T1" fmla="*/ 4 h 9"/>
                  <a:gd name="T2" fmla="*/ 3 w 9"/>
                  <a:gd name="T3" fmla="*/ 7 h 9"/>
                  <a:gd name="T4" fmla="*/ 4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9" y="8"/>
                      <a:pt x="6" y="9"/>
                      <a:pt x="3" y="7"/>
                    </a:cubicBezTo>
                    <a:cubicBezTo>
                      <a:pt x="0" y="5"/>
                      <a:pt x="1" y="0"/>
                      <a:pt x="4" y="0"/>
                    </a:cubicBezTo>
                    <a:cubicBezTo>
                      <a:pt x="8"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5" name="Freeform 1623">
                <a:extLst>
                  <a:ext uri="{FF2B5EF4-FFF2-40B4-BE49-F238E27FC236}">
                    <a16:creationId xmlns:a16="http://schemas.microsoft.com/office/drawing/2014/main" id="{CF878B6F-2A3F-3CF3-908F-4DD44A0AF53A}"/>
                  </a:ext>
                </a:extLst>
              </p:cNvPr>
              <p:cNvSpPr>
                <a:spLocks/>
              </p:cNvSpPr>
              <p:nvPr/>
            </p:nvSpPr>
            <p:spPr bwMode="auto">
              <a:xfrm>
                <a:off x="5398" y="3954"/>
                <a:ext cx="43" cy="43"/>
              </a:xfrm>
              <a:custGeom>
                <a:avLst/>
                <a:gdLst>
                  <a:gd name="T0" fmla="*/ 9 w 9"/>
                  <a:gd name="T1" fmla="*/ 4 h 9"/>
                  <a:gd name="T2" fmla="*/ 2 w 9"/>
                  <a:gd name="T3" fmla="*/ 7 h 9"/>
                  <a:gd name="T4" fmla="*/ 4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9" y="8"/>
                      <a:pt x="5" y="9"/>
                      <a:pt x="2" y="7"/>
                    </a:cubicBezTo>
                    <a:cubicBezTo>
                      <a:pt x="0" y="5"/>
                      <a:pt x="0" y="0"/>
                      <a:pt x="4" y="0"/>
                    </a:cubicBezTo>
                    <a:cubicBezTo>
                      <a:pt x="7" y="0"/>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6" name="Freeform 1624">
                <a:extLst>
                  <a:ext uri="{FF2B5EF4-FFF2-40B4-BE49-F238E27FC236}">
                    <a16:creationId xmlns:a16="http://schemas.microsoft.com/office/drawing/2014/main" id="{A0A6E618-8E2F-41FC-C8FA-978B52988359}"/>
                  </a:ext>
                </a:extLst>
              </p:cNvPr>
              <p:cNvSpPr>
                <a:spLocks/>
              </p:cNvSpPr>
              <p:nvPr/>
            </p:nvSpPr>
            <p:spPr bwMode="auto">
              <a:xfrm>
                <a:off x="5379" y="4060"/>
                <a:ext cx="38" cy="38"/>
              </a:xfrm>
              <a:custGeom>
                <a:avLst/>
                <a:gdLst>
                  <a:gd name="T0" fmla="*/ 8 w 8"/>
                  <a:gd name="T1" fmla="*/ 4 h 8"/>
                  <a:gd name="T2" fmla="*/ 3 w 8"/>
                  <a:gd name="T3" fmla="*/ 6 h 8"/>
                  <a:gd name="T4" fmla="*/ 4 w 8"/>
                  <a:gd name="T5" fmla="*/ 0 h 8"/>
                  <a:gd name="T6" fmla="*/ 8 w 8"/>
                  <a:gd name="T7" fmla="*/ 4 h 8"/>
                </a:gdLst>
                <a:ahLst/>
                <a:cxnLst>
                  <a:cxn ang="0">
                    <a:pos x="T0" y="T1"/>
                  </a:cxn>
                  <a:cxn ang="0">
                    <a:pos x="T2" y="T3"/>
                  </a:cxn>
                  <a:cxn ang="0">
                    <a:pos x="T4" y="T5"/>
                  </a:cxn>
                  <a:cxn ang="0">
                    <a:pos x="T6" y="T7"/>
                  </a:cxn>
                </a:cxnLst>
                <a:rect l="0" t="0" r="r" b="b"/>
                <a:pathLst>
                  <a:path w="8" h="8">
                    <a:moveTo>
                      <a:pt x="8" y="4"/>
                    </a:moveTo>
                    <a:cubicBezTo>
                      <a:pt x="8" y="7"/>
                      <a:pt x="5" y="8"/>
                      <a:pt x="3" y="6"/>
                    </a:cubicBezTo>
                    <a:cubicBezTo>
                      <a:pt x="0" y="4"/>
                      <a:pt x="0" y="0"/>
                      <a:pt x="4" y="0"/>
                    </a:cubicBezTo>
                    <a:cubicBezTo>
                      <a:pt x="6"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7" name="Freeform 1625">
                <a:extLst>
                  <a:ext uri="{FF2B5EF4-FFF2-40B4-BE49-F238E27FC236}">
                    <a16:creationId xmlns:a16="http://schemas.microsoft.com/office/drawing/2014/main" id="{65B4D0E1-20B3-1372-7CCE-F9334C20101D}"/>
                  </a:ext>
                </a:extLst>
              </p:cNvPr>
              <p:cNvSpPr>
                <a:spLocks/>
              </p:cNvSpPr>
              <p:nvPr/>
            </p:nvSpPr>
            <p:spPr bwMode="auto">
              <a:xfrm>
                <a:off x="5552" y="3833"/>
                <a:ext cx="48" cy="48"/>
              </a:xfrm>
              <a:custGeom>
                <a:avLst/>
                <a:gdLst>
                  <a:gd name="T0" fmla="*/ 10 w 10"/>
                  <a:gd name="T1" fmla="*/ 5 h 10"/>
                  <a:gd name="T2" fmla="*/ 2 w 10"/>
                  <a:gd name="T3" fmla="*/ 7 h 10"/>
                  <a:gd name="T4" fmla="*/ 6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9" y="9"/>
                      <a:pt x="5" y="10"/>
                      <a:pt x="2" y="7"/>
                    </a:cubicBezTo>
                    <a:cubicBezTo>
                      <a:pt x="0" y="4"/>
                      <a:pt x="2" y="0"/>
                      <a:pt x="6"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8" name="Freeform 1626">
                <a:extLst>
                  <a:ext uri="{FF2B5EF4-FFF2-40B4-BE49-F238E27FC236}">
                    <a16:creationId xmlns:a16="http://schemas.microsoft.com/office/drawing/2014/main" id="{F291D660-2A6D-57D1-04B4-2BC3795DC698}"/>
                  </a:ext>
                </a:extLst>
              </p:cNvPr>
              <p:cNvSpPr>
                <a:spLocks/>
              </p:cNvSpPr>
              <p:nvPr/>
            </p:nvSpPr>
            <p:spPr bwMode="auto">
              <a:xfrm>
                <a:off x="5480" y="3819"/>
                <a:ext cx="48" cy="53"/>
              </a:xfrm>
              <a:custGeom>
                <a:avLst/>
                <a:gdLst>
                  <a:gd name="T0" fmla="*/ 10 w 10"/>
                  <a:gd name="T1" fmla="*/ 5 h 11"/>
                  <a:gd name="T2" fmla="*/ 2 w 10"/>
                  <a:gd name="T3" fmla="*/ 8 h 11"/>
                  <a:gd name="T4" fmla="*/ 5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9" y="9"/>
                      <a:pt x="5" y="11"/>
                      <a:pt x="2" y="8"/>
                    </a:cubicBezTo>
                    <a:cubicBezTo>
                      <a:pt x="0" y="5"/>
                      <a:pt x="1" y="1"/>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9" name="Freeform 1627">
                <a:extLst>
                  <a:ext uri="{FF2B5EF4-FFF2-40B4-BE49-F238E27FC236}">
                    <a16:creationId xmlns:a16="http://schemas.microsoft.com/office/drawing/2014/main" id="{17F3D013-7D74-78BF-08C4-1514506EDC23}"/>
                  </a:ext>
                </a:extLst>
              </p:cNvPr>
              <p:cNvSpPr>
                <a:spLocks/>
              </p:cNvSpPr>
              <p:nvPr/>
            </p:nvSpPr>
            <p:spPr bwMode="auto">
              <a:xfrm>
                <a:off x="5417" y="3833"/>
                <a:ext cx="48" cy="53"/>
              </a:xfrm>
              <a:custGeom>
                <a:avLst/>
                <a:gdLst>
                  <a:gd name="T0" fmla="*/ 10 w 10"/>
                  <a:gd name="T1" fmla="*/ 5 h 11"/>
                  <a:gd name="T2" fmla="*/ 3 w 10"/>
                  <a:gd name="T3" fmla="*/ 8 h 11"/>
                  <a:gd name="T4" fmla="*/ 5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10" y="9"/>
                      <a:pt x="6" y="11"/>
                      <a:pt x="3" y="8"/>
                    </a:cubicBezTo>
                    <a:cubicBezTo>
                      <a:pt x="0" y="5"/>
                      <a:pt x="1" y="0"/>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0" name="Freeform 1628">
                <a:extLst>
                  <a:ext uri="{FF2B5EF4-FFF2-40B4-BE49-F238E27FC236}">
                    <a16:creationId xmlns:a16="http://schemas.microsoft.com/office/drawing/2014/main" id="{737916CF-44B5-B884-595E-34AD6519E6AB}"/>
                  </a:ext>
                </a:extLst>
              </p:cNvPr>
              <p:cNvSpPr>
                <a:spLocks/>
              </p:cNvSpPr>
              <p:nvPr/>
            </p:nvSpPr>
            <p:spPr bwMode="auto">
              <a:xfrm>
                <a:off x="5374" y="3881"/>
                <a:ext cx="48" cy="49"/>
              </a:xfrm>
              <a:custGeom>
                <a:avLst/>
                <a:gdLst>
                  <a:gd name="T0" fmla="*/ 10 w 10"/>
                  <a:gd name="T1" fmla="*/ 4 h 10"/>
                  <a:gd name="T2" fmla="*/ 3 w 10"/>
                  <a:gd name="T3" fmla="*/ 7 h 10"/>
                  <a:gd name="T4" fmla="*/ 5 w 10"/>
                  <a:gd name="T5" fmla="*/ 0 h 10"/>
                  <a:gd name="T6" fmla="*/ 10 w 10"/>
                  <a:gd name="T7" fmla="*/ 4 h 10"/>
                </a:gdLst>
                <a:ahLst/>
                <a:cxnLst>
                  <a:cxn ang="0">
                    <a:pos x="T0" y="T1"/>
                  </a:cxn>
                  <a:cxn ang="0">
                    <a:pos x="T2" y="T3"/>
                  </a:cxn>
                  <a:cxn ang="0">
                    <a:pos x="T4" y="T5"/>
                  </a:cxn>
                  <a:cxn ang="0">
                    <a:pos x="T6" y="T7"/>
                  </a:cxn>
                </a:cxnLst>
                <a:rect l="0" t="0" r="r" b="b"/>
                <a:pathLst>
                  <a:path w="10" h="10">
                    <a:moveTo>
                      <a:pt x="10" y="4"/>
                    </a:moveTo>
                    <a:cubicBezTo>
                      <a:pt x="10" y="8"/>
                      <a:pt x="6" y="10"/>
                      <a:pt x="3" y="7"/>
                    </a:cubicBezTo>
                    <a:cubicBezTo>
                      <a:pt x="0" y="5"/>
                      <a:pt x="1" y="0"/>
                      <a:pt x="5" y="0"/>
                    </a:cubicBezTo>
                    <a:cubicBezTo>
                      <a:pt x="8" y="0"/>
                      <a:pt x="10"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1" name="Freeform 1629">
                <a:extLst>
                  <a:ext uri="{FF2B5EF4-FFF2-40B4-BE49-F238E27FC236}">
                    <a16:creationId xmlns:a16="http://schemas.microsoft.com/office/drawing/2014/main" id="{1FF13B7A-81B0-8195-5AB1-893091BFE8B9}"/>
                  </a:ext>
                </a:extLst>
              </p:cNvPr>
              <p:cNvSpPr>
                <a:spLocks/>
              </p:cNvSpPr>
              <p:nvPr/>
            </p:nvSpPr>
            <p:spPr bwMode="auto">
              <a:xfrm>
                <a:off x="5350" y="3814"/>
                <a:ext cx="48" cy="48"/>
              </a:xfrm>
              <a:custGeom>
                <a:avLst/>
                <a:gdLst>
                  <a:gd name="T0" fmla="*/ 10 w 10"/>
                  <a:gd name="T1" fmla="*/ 5 h 10"/>
                  <a:gd name="T2" fmla="*/ 3 w 10"/>
                  <a:gd name="T3" fmla="*/ 8 h 10"/>
                  <a:gd name="T4" fmla="*/ 5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10" y="9"/>
                      <a:pt x="6" y="10"/>
                      <a:pt x="3" y="8"/>
                    </a:cubicBezTo>
                    <a:cubicBezTo>
                      <a:pt x="0" y="5"/>
                      <a:pt x="0" y="0"/>
                      <a:pt x="5" y="0"/>
                    </a:cubicBezTo>
                    <a:cubicBezTo>
                      <a:pt x="8"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2" name="Freeform 1630">
                <a:extLst>
                  <a:ext uri="{FF2B5EF4-FFF2-40B4-BE49-F238E27FC236}">
                    <a16:creationId xmlns:a16="http://schemas.microsoft.com/office/drawing/2014/main" id="{2EF7D63F-F09A-E0A6-5B4D-254D39D6DA59}"/>
                  </a:ext>
                </a:extLst>
              </p:cNvPr>
              <p:cNvSpPr>
                <a:spLocks/>
              </p:cNvSpPr>
              <p:nvPr/>
            </p:nvSpPr>
            <p:spPr bwMode="auto">
              <a:xfrm>
                <a:off x="5249" y="3833"/>
                <a:ext cx="48" cy="48"/>
              </a:xfrm>
              <a:custGeom>
                <a:avLst/>
                <a:gdLst>
                  <a:gd name="T0" fmla="*/ 9 w 10"/>
                  <a:gd name="T1" fmla="*/ 5 h 10"/>
                  <a:gd name="T2" fmla="*/ 3 w 10"/>
                  <a:gd name="T3" fmla="*/ 8 h 10"/>
                  <a:gd name="T4" fmla="*/ 4 w 10"/>
                  <a:gd name="T5" fmla="*/ 0 h 10"/>
                  <a:gd name="T6" fmla="*/ 4 w 10"/>
                  <a:gd name="T7" fmla="*/ 0 h 10"/>
                  <a:gd name="T8" fmla="*/ 9 w 10"/>
                  <a:gd name="T9" fmla="*/ 5 h 10"/>
                </a:gdLst>
                <a:ahLst/>
                <a:cxnLst>
                  <a:cxn ang="0">
                    <a:pos x="T0" y="T1"/>
                  </a:cxn>
                  <a:cxn ang="0">
                    <a:pos x="T2" y="T3"/>
                  </a:cxn>
                  <a:cxn ang="0">
                    <a:pos x="T4" y="T5"/>
                  </a:cxn>
                  <a:cxn ang="0">
                    <a:pos x="T6" y="T7"/>
                  </a:cxn>
                  <a:cxn ang="0">
                    <a:pos x="T8" y="T9"/>
                  </a:cxn>
                </a:cxnLst>
                <a:rect l="0" t="0" r="r" b="b"/>
                <a:pathLst>
                  <a:path w="10" h="10">
                    <a:moveTo>
                      <a:pt x="9" y="5"/>
                    </a:moveTo>
                    <a:cubicBezTo>
                      <a:pt x="10" y="8"/>
                      <a:pt x="6" y="10"/>
                      <a:pt x="3" y="8"/>
                    </a:cubicBezTo>
                    <a:cubicBezTo>
                      <a:pt x="0" y="5"/>
                      <a:pt x="0" y="0"/>
                      <a:pt x="4" y="0"/>
                    </a:cubicBezTo>
                    <a:cubicBezTo>
                      <a:pt x="4" y="0"/>
                      <a:pt x="4" y="0"/>
                      <a:pt x="4" y="0"/>
                    </a:cubicBezTo>
                    <a:cubicBezTo>
                      <a:pt x="7" y="0"/>
                      <a:pt x="9"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3" name="Freeform 1631">
                <a:extLst>
                  <a:ext uri="{FF2B5EF4-FFF2-40B4-BE49-F238E27FC236}">
                    <a16:creationId xmlns:a16="http://schemas.microsoft.com/office/drawing/2014/main" id="{E451D80B-45F7-2E77-2AA8-BE06D9038A0D}"/>
                  </a:ext>
                </a:extLst>
              </p:cNvPr>
              <p:cNvSpPr>
                <a:spLocks/>
              </p:cNvSpPr>
              <p:nvPr/>
            </p:nvSpPr>
            <p:spPr bwMode="auto">
              <a:xfrm>
                <a:off x="5210" y="3766"/>
                <a:ext cx="53" cy="48"/>
              </a:xfrm>
              <a:custGeom>
                <a:avLst/>
                <a:gdLst>
                  <a:gd name="T0" fmla="*/ 10 w 11"/>
                  <a:gd name="T1" fmla="*/ 5 h 10"/>
                  <a:gd name="T2" fmla="*/ 3 w 11"/>
                  <a:gd name="T3" fmla="*/ 8 h 10"/>
                  <a:gd name="T4" fmla="*/ 5 w 11"/>
                  <a:gd name="T5" fmla="*/ 0 h 10"/>
                  <a:gd name="T6" fmla="*/ 10 w 11"/>
                  <a:gd name="T7" fmla="*/ 5 h 10"/>
                </a:gdLst>
                <a:ahLst/>
                <a:cxnLst>
                  <a:cxn ang="0">
                    <a:pos x="T0" y="T1"/>
                  </a:cxn>
                  <a:cxn ang="0">
                    <a:pos x="T2" y="T3"/>
                  </a:cxn>
                  <a:cxn ang="0">
                    <a:pos x="T4" y="T5"/>
                  </a:cxn>
                  <a:cxn ang="0">
                    <a:pos x="T6" y="T7"/>
                  </a:cxn>
                </a:cxnLst>
                <a:rect l="0" t="0" r="r" b="b"/>
                <a:pathLst>
                  <a:path w="11" h="10">
                    <a:moveTo>
                      <a:pt x="10" y="5"/>
                    </a:moveTo>
                    <a:cubicBezTo>
                      <a:pt x="11" y="9"/>
                      <a:pt x="7" y="10"/>
                      <a:pt x="3" y="8"/>
                    </a:cubicBezTo>
                    <a:cubicBezTo>
                      <a:pt x="0" y="5"/>
                      <a:pt x="0" y="0"/>
                      <a:pt x="5" y="0"/>
                    </a:cubicBezTo>
                    <a:cubicBezTo>
                      <a:pt x="8"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4" name="Freeform 1632">
                <a:extLst>
                  <a:ext uri="{FF2B5EF4-FFF2-40B4-BE49-F238E27FC236}">
                    <a16:creationId xmlns:a16="http://schemas.microsoft.com/office/drawing/2014/main" id="{54DE4A34-39C6-4577-9C94-7E618BF5FE96}"/>
                  </a:ext>
                </a:extLst>
              </p:cNvPr>
              <p:cNvSpPr>
                <a:spLocks/>
              </p:cNvSpPr>
              <p:nvPr/>
            </p:nvSpPr>
            <p:spPr bwMode="auto">
              <a:xfrm>
                <a:off x="5282" y="3790"/>
                <a:ext cx="53" cy="48"/>
              </a:xfrm>
              <a:custGeom>
                <a:avLst/>
                <a:gdLst>
                  <a:gd name="T0" fmla="*/ 10 w 11"/>
                  <a:gd name="T1" fmla="*/ 5 h 10"/>
                  <a:gd name="T2" fmla="*/ 4 w 11"/>
                  <a:gd name="T3" fmla="*/ 8 h 10"/>
                  <a:gd name="T4" fmla="*/ 5 w 11"/>
                  <a:gd name="T5" fmla="*/ 0 h 10"/>
                  <a:gd name="T6" fmla="*/ 10 w 11"/>
                  <a:gd name="T7" fmla="*/ 5 h 10"/>
                </a:gdLst>
                <a:ahLst/>
                <a:cxnLst>
                  <a:cxn ang="0">
                    <a:pos x="T0" y="T1"/>
                  </a:cxn>
                  <a:cxn ang="0">
                    <a:pos x="T2" y="T3"/>
                  </a:cxn>
                  <a:cxn ang="0">
                    <a:pos x="T4" y="T5"/>
                  </a:cxn>
                  <a:cxn ang="0">
                    <a:pos x="T6" y="T7"/>
                  </a:cxn>
                </a:cxnLst>
                <a:rect l="0" t="0" r="r" b="b"/>
                <a:pathLst>
                  <a:path w="11" h="10">
                    <a:moveTo>
                      <a:pt x="10" y="5"/>
                    </a:moveTo>
                    <a:cubicBezTo>
                      <a:pt x="11" y="9"/>
                      <a:pt x="7" y="10"/>
                      <a:pt x="4" y="8"/>
                    </a:cubicBezTo>
                    <a:cubicBezTo>
                      <a:pt x="0" y="5"/>
                      <a:pt x="1" y="0"/>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5" name="Freeform 1633">
                <a:extLst>
                  <a:ext uri="{FF2B5EF4-FFF2-40B4-BE49-F238E27FC236}">
                    <a16:creationId xmlns:a16="http://schemas.microsoft.com/office/drawing/2014/main" id="{E464280F-C62F-C74D-1C57-7F95AD6BD2D6}"/>
                  </a:ext>
                </a:extLst>
              </p:cNvPr>
              <p:cNvSpPr>
                <a:spLocks/>
              </p:cNvSpPr>
              <p:nvPr/>
            </p:nvSpPr>
            <p:spPr bwMode="auto">
              <a:xfrm>
                <a:off x="5263" y="3718"/>
                <a:ext cx="53" cy="53"/>
              </a:xfrm>
              <a:custGeom>
                <a:avLst/>
                <a:gdLst>
                  <a:gd name="T0" fmla="*/ 11 w 11"/>
                  <a:gd name="T1" fmla="*/ 5 h 11"/>
                  <a:gd name="T2" fmla="*/ 3 w 11"/>
                  <a:gd name="T3" fmla="*/ 8 h 11"/>
                  <a:gd name="T4" fmla="*/ 5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1" y="9"/>
                      <a:pt x="7" y="11"/>
                      <a:pt x="3" y="8"/>
                    </a:cubicBezTo>
                    <a:cubicBezTo>
                      <a:pt x="0" y="6"/>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6" name="Freeform 1634">
                <a:extLst>
                  <a:ext uri="{FF2B5EF4-FFF2-40B4-BE49-F238E27FC236}">
                    <a16:creationId xmlns:a16="http://schemas.microsoft.com/office/drawing/2014/main" id="{C69E7735-F702-7841-1E1D-93E2F3A433AA}"/>
                  </a:ext>
                </a:extLst>
              </p:cNvPr>
              <p:cNvSpPr>
                <a:spLocks/>
              </p:cNvSpPr>
              <p:nvPr/>
            </p:nvSpPr>
            <p:spPr bwMode="auto">
              <a:xfrm>
                <a:off x="5186" y="3689"/>
                <a:ext cx="53" cy="53"/>
              </a:xfrm>
              <a:custGeom>
                <a:avLst/>
                <a:gdLst>
                  <a:gd name="T0" fmla="*/ 11 w 11"/>
                  <a:gd name="T1" fmla="*/ 5 h 11"/>
                  <a:gd name="T2" fmla="*/ 4 w 11"/>
                  <a:gd name="T3" fmla="*/ 9 h 11"/>
                  <a:gd name="T4" fmla="*/ 5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1" y="10"/>
                      <a:pt x="7" y="11"/>
                      <a:pt x="4" y="9"/>
                    </a:cubicBezTo>
                    <a:cubicBezTo>
                      <a:pt x="0" y="6"/>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7" name="Freeform 1635">
                <a:extLst>
                  <a:ext uri="{FF2B5EF4-FFF2-40B4-BE49-F238E27FC236}">
                    <a16:creationId xmlns:a16="http://schemas.microsoft.com/office/drawing/2014/main" id="{6C6E9D29-8606-E912-60E1-977EE6C4BB7B}"/>
                  </a:ext>
                </a:extLst>
              </p:cNvPr>
              <p:cNvSpPr>
                <a:spLocks/>
              </p:cNvSpPr>
              <p:nvPr/>
            </p:nvSpPr>
            <p:spPr bwMode="auto">
              <a:xfrm>
                <a:off x="5143" y="3621"/>
                <a:ext cx="53" cy="58"/>
              </a:xfrm>
              <a:custGeom>
                <a:avLst/>
                <a:gdLst>
                  <a:gd name="T0" fmla="*/ 11 w 11"/>
                  <a:gd name="T1" fmla="*/ 6 h 12"/>
                  <a:gd name="T2" fmla="*/ 3 w 11"/>
                  <a:gd name="T3" fmla="*/ 9 h 12"/>
                  <a:gd name="T4" fmla="*/ 5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7" y="12"/>
                      <a:pt x="3" y="9"/>
                    </a:cubicBezTo>
                    <a:cubicBezTo>
                      <a:pt x="0" y="6"/>
                      <a:pt x="0" y="1"/>
                      <a:pt x="5" y="0"/>
                    </a:cubicBezTo>
                    <a:cubicBezTo>
                      <a:pt x="9" y="0"/>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8" name="Freeform 1636">
                <a:extLst>
                  <a:ext uri="{FF2B5EF4-FFF2-40B4-BE49-F238E27FC236}">
                    <a16:creationId xmlns:a16="http://schemas.microsoft.com/office/drawing/2014/main" id="{B406EDC0-16A9-2F77-6706-EAEF7D2A153B}"/>
                  </a:ext>
                </a:extLst>
              </p:cNvPr>
              <p:cNvSpPr>
                <a:spLocks/>
              </p:cNvSpPr>
              <p:nvPr/>
            </p:nvSpPr>
            <p:spPr bwMode="auto">
              <a:xfrm>
                <a:off x="5229" y="3640"/>
                <a:ext cx="53" cy="58"/>
              </a:xfrm>
              <a:custGeom>
                <a:avLst/>
                <a:gdLst>
                  <a:gd name="T0" fmla="*/ 11 w 11"/>
                  <a:gd name="T1" fmla="*/ 6 h 12"/>
                  <a:gd name="T2" fmla="*/ 4 w 11"/>
                  <a:gd name="T3" fmla="*/ 9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7" y="12"/>
                      <a:pt x="4" y="9"/>
                    </a:cubicBezTo>
                    <a:cubicBezTo>
                      <a:pt x="0" y="6"/>
                      <a:pt x="1" y="0"/>
                      <a:pt x="6"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9" name="Freeform 1637">
                <a:extLst>
                  <a:ext uri="{FF2B5EF4-FFF2-40B4-BE49-F238E27FC236}">
                    <a16:creationId xmlns:a16="http://schemas.microsoft.com/office/drawing/2014/main" id="{33BE7035-4B25-1117-7582-6306D00DF8C0}"/>
                  </a:ext>
                </a:extLst>
              </p:cNvPr>
              <p:cNvSpPr>
                <a:spLocks/>
              </p:cNvSpPr>
              <p:nvPr/>
            </p:nvSpPr>
            <p:spPr bwMode="auto">
              <a:xfrm>
                <a:off x="5249" y="3573"/>
                <a:ext cx="53" cy="58"/>
              </a:xfrm>
              <a:custGeom>
                <a:avLst/>
                <a:gdLst>
                  <a:gd name="T0" fmla="*/ 11 w 11"/>
                  <a:gd name="T1" fmla="*/ 5 h 12"/>
                  <a:gd name="T2" fmla="*/ 4 w 11"/>
                  <a:gd name="T3" fmla="*/ 9 h 12"/>
                  <a:gd name="T4" fmla="*/ 6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7" y="12"/>
                      <a:pt x="4" y="9"/>
                    </a:cubicBezTo>
                    <a:cubicBezTo>
                      <a:pt x="0" y="6"/>
                      <a:pt x="1" y="0"/>
                      <a:pt x="6"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0" name="Freeform 1638">
                <a:extLst>
                  <a:ext uri="{FF2B5EF4-FFF2-40B4-BE49-F238E27FC236}">
                    <a16:creationId xmlns:a16="http://schemas.microsoft.com/office/drawing/2014/main" id="{CCE75411-EAF5-6358-FC24-E45FA0AFFD97}"/>
                  </a:ext>
                </a:extLst>
              </p:cNvPr>
              <p:cNvSpPr>
                <a:spLocks/>
              </p:cNvSpPr>
              <p:nvPr/>
            </p:nvSpPr>
            <p:spPr bwMode="auto">
              <a:xfrm>
                <a:off x="5176" y="3563"/>
                <a:ext cx="53" cy="58"/>
              </a:xfrm>
              <a:custGeom>
                <a:avLst/>
                <a:gdLst>
                  <a:gd name="T0" fmla="*/ 11 w 11"/>
                  <a:gd name="T1" fmla="*/ 5 h 12"/>
                  <a:gd name="T2" fmla="*/ 3 w 11"/>
                  <a:gd name="T3" fmla="*/ 9 h 12"/>
                  <a:gd name="T4" fmla="*/ 5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7" y="12"/>
                      <a:pt x="3" y="9"/>
                    </a:cubicBezTo>
                    <a:cubicBezTo>
                      <a:pt x="0" y="6"/>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1" name="Freeform 1639">
                <a:extLst>
                  <a:ext uri="{FF2B5EF4-FFF2-40B4-BE49-F238E27FC236}">
                    <a16:creationId xmlns:a16="http://schemas.microsoft.com/office/drawing/2014/main" id="{6296CC67-7A41-7F5F-09D1-BC99FF90B7B1}"/>
                  </a:ext>
                </a:extLst>
              </p:cNvPr>
              <p:cNvSpPr>
                <a:spLocks/>
              </p:cNvSpPr>
              <p:nvPr/>
            </p:nvSpPr>
            <p:spPr bwMode="auto">
              <a:xfrm>
                <a:off x="5210" y="3486"/>
                <a:ext cx="58" cy="63"/>
              </a:xfrm>
              <a:custGeom>
                <a:avLst/>
                <a:gdLst>
                  <a:gd name="T0" fmla="*/ 12 w 12"/>
                  <a:gd name="T1" fmla="*/ 6 h 13"/>
                  <a:gd name="T2" fmla="*/ 3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10"/>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2" name="Freeform 1640">
                <a:extLst>
                  <a:ext uri="{FF2B5EF4-FFF2-40B4-BE49-F238E27FC236}">
                    <a16:creationId xmlns:a16="http://schemas.microsoft.com/office/drawing/2014/main" id="{9B6590E0-77F0-5CE4-37C3-376F4514E0FF}"/>
                  </a:ext>
                </a:extLst>
              </p:cNvPr>
              <p:cNvSpPr>
                <a:spLocks/>
              </p:cNvSpPr>
              <p:nvPr/>
            </p:nvSpPr>
            <p:spPr bwMode="auto">
              <a:xfrm>
                <a:off x="5109" y="3510"/>
                <a:ext cx="58" cy="58"/>
              </a:xfrm>
              <a:custGeom>
                <a:avLst/>
                <a:gdLst>
                  <a:gd name="T0" fmla="*/ 11 w 12"/>
                  <a:gd name="T1" fmla="*/ 5 h 12"/>
                  <a:gd name="T2" fmla="*/ 4 w 12"/>
                  <a:gd name="T3" fmla="*/ 9 h 12"/>
                  <a:gd name="T4" fmla="*/ 5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12" y="10"/>
                      <a:pt x="7" y="12"/>
                      <a:pt x="4" y="9"/>
                    </a:cubicBezTo>
                    <a:cubicBezTo>
                      <a:pt x="0" y="6"/>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3" name="Freeform 1641">
                <a:extLst>
                  <a:ext uri="{FF2B5EF4-FFF2-40B4-BE49-F238E27FC236}">
                    <a16:creationId xmlns:a16="http://schemas.microsoft.com/office/drawing/2014/main" id="{E751749E-1D81-09FA-7FBE-67867A8DE793}"/>
                  </a:ext>
                </a:extLst>
              </p:cNvPr>
              <p:cNvSpPr>
                <a:spLocks/>
              </p:cNvSpPr>
              <p:nvPr/>
            </p:nvSpPr>
            <p:spPr bwMode="auto">
              <a:xfrm>
                <a:off x="5080" y="3568"/>
                <a:ext cx="58" cy="58"/>
              </a:xfrm>
              <a:custGeom>
                <a:avLst/>
                <a:gdLst>
                  <a:gd name="T0" fmla="*/ 12 w 12"/>
                  <a:gd name="T1" fmla="*/ 6 h 12"/>
                  <a:gd name="T2" fmla="*/ 4 w 12"/>
                  <a:gd name="T3" fmla="*/ 9 h 12"/>
                  <a:gd name="T4" fmla="*/ 6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2" y="10"/>
                      <a:pt x="7" y="12"/>
                      <a:pt x="4" y="9"/>
                    </a:cubicBezTo>
                    <a:cubicBezTo>
                      <a:pt x="0" y="6"/>
                      <a:pt x="1" y="1"/>
                      <a:pt x="6" y="0"/>
                    </a:cubicBezTo>
                    <a:cubicBezTo>
                      <a:pt x="9" y="0"/>
                      <a:pt x="11"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4" name="Freeform 1642">
                <a:extLst>
                  <a:ext uri="{FF2B5EF4-FFF2-40B4-BE49-F238E27FC236}">
                    <a16:creationId xmlns:a16="http://schemas.microsoft.com/office/drawing/2014/main" id="{7F53ABEE-1D4F-ADB2-580C-D71C8E935CB4}"/>
                  </a:ext>
                </a:extLst>
              </p:cNvPr>
              <p:cNvSpPr>
                <a:spLocks/>
              </p:cNvSpPr>
              <p:nvPr/>
            </p:nvSpPr>
            <p:spPr bwMode="auto">
              <a:xfrm>
                <a:off x="5013" y="3525"/>
                <a:ext cx="53" cy="58"/>
              </a:xfrm>
              <a:custGeom>
                <a:avLst/>
                <a:gdLst>
                  <a:gd name="T0" fmla="*/ 11 w 11"/>
                  <a:gd name="T1" fmla="*/ 5 h 12"/>
                  <a:gd name="T2" fmla="*/ 3 w 11"/>
                  <a:gd name="T3" fmla="*/ 9 h 12"/>
                  <a:gd name="T4" fmla="*/ 5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7" y="12"/>
                      <a:pt x="3" y="9"/>
                    </a:cubicBezTo>
                    <a:cubicBezTo>
                      <a:pt x="0" y="6"/>
                      <a:pt x="0" y="0"/>
                      <a:pt x="5" y="0"/>
                    </a:cubicBezTo>
                    <a:cubicBezTo>
                      <a:pt x="8"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5" name="Freeform 1643">
                <a:extLst>
                  <a:ext uri="{FF2B5EF4-FFF2-40B4-BE49-F238E27FC236}">
                    <a16:creationId xmlns:a16="http://schemas.microsoft.com/office/drawing/2014/main" id="{9A4C8DFE-D91C-5A83-0880-19BF6AADF09E}"/>
                  </a:ext>
                </a:extLst>
              </p:cNvPr>
              <p:cNvSpPr>
                <a:spLocks/>
              </p:cNvSpPr>
              <p:nvPr/>
            </p:nvSpPr>
            <p:spPr bwMode="auto">
              <a:xfrm>
                <a:off x="5046" y="3462"/>
                <a:ext cx="58" cy="58"/>
              </a:xfrm>
              <a:custGeom>
                <a:avLst/>
                <a:gdLst>
                  <a:gd name="T0" fmla="*/ 11 w 12"/>
                  <a:gd name="T1" fmla="*/ 6 h 12"/>
                  <a:gd name="T2" fmla="*/ 3 w 12"/>
                  <a:gd name="T3" fmla="*/ 9 h 12"/>
                  <a:gd name="T4" fmla="*/ 5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2" y="10"/>
                      <a:pt x="7" y="12"/>
                      <a:pt x="3" y="9"/>
                    </a:cubicBezTo>
                    <a:cubicBezTo>
                      <a:pt x="0" y="6"/>
                      <a:pt x="0" y="0"/>
                      <a:pt x="5"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6" name="Freeform 1644">
                <a:extLst>
                  <a:ext uri="{FF2B5EF4-FFF2-40B4-BE49-F238E27FC236}">
                    <a16:creationId xmlns:a16="http://schemas.microsoft.com/office/drawing/2014/main" id="{E30B3B5A-9101-55A1-70E7-B6A0B0CC4E4B}"/>
                  </a:ext>
                </a:extLst>
              </p:cNvPr>
              <p:cNvSpPr>
                <a:spLocks/>
              </p:cNvSpPr>
              <p:nvPr/>
            </p:nvSpPr>
            <p:spPr bwMode="auto">
              <a:xfrm>
                <a:off x="4964" y="3452"/>
                <a:ext cx="53" cy="63"/>
              </a:xfrm>
              <a:custGeom>
                <a:avLst/>
                <a:gdLst>
                  <a:gd name="T0" fmla="*/ 11 w 11"/>
                  <a:gd name="T1" fmla="*/ 6 h 13"/>
                  <a:gd name="T2" fmla="*/ 3 w 11"/>
                  <a:gd name="T3" fmla="*/ 9 h 13"/>
                  <a:gd name="T4" fmla="*/ 5 w 11"/>
                  <a:gd name="T5" fmla="*/ 0 h 13"/>
                  <a:gd name="T6" fmla="*/ 11 w 11"/>
                  <a:gd name="T7" fmla="*/ 6 h 13"/>
                </a:gdLst>
                <a:ahLst/>
                <a:cxnLst>
                  <a:cxn ang="0">
                    <a:pos x="T0" y="T1"/>
                  </a:cxn>
                  <a:cxn ang="0">
                    <a:pos x="T2" y="T3"/>
                  </a:cxn>
                  <a:cxn ang="0">
                    <a:pos x="T4" y="T5"/>
                  </a:cxn>
                  <a:cxn ang="0">
                    <a:pos x="T6" y="T7"/>
                  </a:cxn>
                </a:cxnLst>
                <a:rect l="0" t="0" r="r" b="b"/>
                <a:pathLst>
                  <a:path w="11" h="13">
                    <a:moveTo>
                      <a:pt x="11" y="6"/>
                    </a:moveTo>
                    <a:cubicBezTo>
                      <a:pt x="11" y="10"/>
                      <a:pt x="7" y="13"/>
                      <a:pt x="3" y="9"/>
                    </a:cubicBezTo>
                    <a:cubicBezTo>
                      <a:pt x="0" y="6"/>
                      <a:pt x="0" y="1"/>
                      <a:pt x="5"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7" name="Freeform 1645">
                <a:extLst>
                  <a:ext uri="{FF2B5EF4-FFF2-40B4-BE49-F238E27FC236}">
                    <a16:creationId xmlns:a16="http://schemas.microsoft.com/office/drawing/2014/main" id="{E947365B-B909-369F-8E7B-0D3E59D3BB92}"/>
                  </a:ext>
                </a:extLst>
              </p:cNvPr>
              <p:cNvSpPr>
                <a:spLocks/>
              </p:cNvSpPr>
              <p:nvPr/>
            </p:nvSpPr>
            <p:spPr bwMode="auto">
              <a:xfrm>
                <a:off x="4906" y="3380"/>
                <a:ext cx="58" cy="58"/>
              </a:xfrm>
              <a:custGeom>
                <a:avLst/>
                <a:gdLst>
                  <a:gd name="T0" fmla="*/ 12 w 12"/>
                  <a:gd name="T1" fmla="*/ 6 h 12"/>
                  <a:gd name="T2" fmla="*/ 4 w 12"/>
                  <a:gd name="T3" fmla="*/ 9 h 12"/>
                  <a:gd name="T4" fmla="*/ 5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2" y="10"/>
                      <a:pt x="8" y="12"/>
                      <a:pt x="4" y="9"/>
                    </a:cubicBezTo>
                    <a:cubicBezTo>
                      <a:pt x="0" y="6"/>
                      <a:pt x="1" y="0"/>
                      <a:pt x="5" y="0"/>
                    </a:cubicBezTo>
                    <a:cubicBezTo>
                      <a:pt x="9"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8" name="Freeform 1646">
                <a:extLst>
                  <a:ext uri="{FF2B5EF4-FFF2-40B4-BE49-F238E27FC236}">
                    <a16:creationId xmlns:a16="http://schemas.microsoft.com/office/drawing/2014/main" id="{E442E7A8-C067-DE73-84EB-4D1D5579A8B1}"/>
                  </a:ext>
                </a:extLst>
              </p:cNvPr>
              <p:cNvSpPr>
                <a:spLocks/>
              </p:cNvSpPr>
              <p:nvPr/>
            </p:nvSpPr>
            <p:spPr bwMode="auto">
              <a:xfrm>
                <a:off x="4921" y="3293"/>
                <a:ext cx="58" cy="63"/>
              </a:xfrm>
              <a:custGeom>
                <a:avLst/>
                <a:gdLst>
                  <a:gd name="T0" fmla="*/ 12 w 12"/>
                  <a:gd name="T1" fmla="*/ 6 h 13"/>
                  <a:gd name="T2" fmla="*/ 4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8" y="13"/>
                      <a:pt x="4" y="10"/>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9" name="Freeform 1647">
                <a:extLst>
                  <a:ext uri="{FF2B5EF4-FFF2-40B4-BE49-F238E27FC236}">
                    <a16:creationId xmlns:a16="http://schemas.microsoft.com/office/drawing/2014/main" id="{108834E1-D098-4F8F-91AB-79AED0ACE6BF}"/>
                  </a:ext>
                </a:extLst>
              </p:cNvPr>
              <p:cNvSpPr>
                <a:spLocks/>
              </p:cNvSpPr>
              <p:nvPr/>
            </p:nvSpPr>
            <p:spPr bwMode="auto">
              <a:xfrm>
                <a:off x="4849" y="3240"/>
                <a:ext cx="57" cy="63"/>
              </a:xfrm>
              <a:custGeom>
                <a:avLst/>
                <a:gdLst>
                  <a:gd name="T0" fmla="*/ 12 w 12"/>
                  <a:gd name="T1" fmla="*/ 6 h 13"/>
                  <a:gd name="T2" fmla="*/ 4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4" y="10"/>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0" name="Freeform 1648">
                <a:extLst>
                  <a:ext uri="{FF2B5EF4-FFF2-40B4-BE49-F238E27FC236}">
                    <a16:creationId xmlns:a16="http://schemas.microsoft.com/office/drawing/2014/main" id="{9C980141-ECE7-E6B7-CFE7-59693C8DA8CB}"/>
                  </a:ext>
                </a:extLst>
              </p:cNvPr>
              <p:cNvSpPr>
                <a:spLocks/>
              </p:cNvSpPr>
              <p:nvPr/>
            </p:nvSpPr>
            <p:spPr bwMode="auto">
              <a:xfrm>
                <a:off x="4960" y="3115"/>
                <a:ext cx="57" cy="67"/>
              </a:xfrm>
              <a:custGeom>
                <a:avLst/>
                <a:gdLst>
                  <a:gd name="T0" fmla="*/ 12 w 12"/>
                  <a:gd name="T1" fmla="*/ 7 h 14"/>
                  <a:gd name="T2" fmla="*/ 3 w 12"/>
                  <a:gd name="T3" fmla="*/ 11 h 14"/>
                  <a:gd name="T4" fmla="*/ 6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2" y="12"/>
                      <a:pt x="7" y="14"/>
                      <a:pt x="3" y="11"/>
                    </a:cubicBezTo>
                    <a:cubicBezTo>
                      <a:pt x="0" y="7"/>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1" name="Freeform 1649">
                <a:extLst>
                  <a:ext uri="{FF2B5EF4-FFF2-40B4-BE49-F238E27FC236}">
                    <a16:creationId xmlns:a16="http://schemas.microsoft.com/office/drawing/2014/main" id="{F6EAEF8F-2280-C941-29D3-04C82D8B7E8C}"/>
                  </a:ext>
                </a:extLst>
              </p:cNvPr>
              <p:cNvSpPr>
                <a:spLocks/>
              </p:cNvSpPr>
              <p:nvPr/>
            </p:nvSpPr>
            <p:spPr bwMode="auto">
              <a:xfrm>
                <a:off x="4988" y="3043"/>
                <a:ext cx="63" cy="67"/>
              </a:xfrm>
              <a:custGeom>
                <a:avLst/>
                <a:gdLst>
                  <a:gd name="T0" fmla="*/ 13 w 13"/>
                  <a:gd name="T1" fmla="*/ 7 h 14"/>
                  <a:gd name="T2" fmla="*/ 4 w 13"/>
                  <a:gd name="T3" fmla="*/ 11 h 14"/>
                  <a:gd name="T4" fmla="*/ 7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8" y="14"/>
                      <a:pt x="4" y="11"/>
                    </a:cubicBezTo>
                    <a:cubicBezTo>
                      <a:pt x="0" y="7"/>
                      <a:pt x="2" y="1"/>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2" name="Freeform 1650">
                <a:extLst>
                  <a:ext uri="{FF2B5EF4-FFF2-40B4-BE49-F238E27FC236}">
                    <a16:creationId xmlns:a16="http://schemas.microsoft.com/office/drawing/2014/main" id="{4A52496A-3B32-CDDB-D950-CF43E9BCB737}"/>
                  </a:ext>
                </a:extLst>
              </p:cNvPr>
              <p:cNvSpPr>
                <a:spLocks/>
              </p:cNvSpPr>
              <p:nvPr/>
            </p:nvSpPr>
            <p:spPr bwMode="auto">
              <a:xfrm>
                <a:off x="5022" y="2965"/>
                <a:ext cx="63" cy="68"/>
              </a:xfrm>
              <a:custGeom>
                <a:avLst/>
                <a:gdLst>
                  <a:gd name="T0" fmla="*/ 13 w 13"/>
                  <a:gd name="T1" fmla="*/ 6 h 14"/>
                  <a:gd name="T2" fmla="*/ 3 w 13"/>
                  <a:gd name="T3" fmla="*/ 10 h 14"/>
                  <a:gd name="T4" fmla="*/ 6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2"/>
                      <a:pt x="6" y="14"/>
                      <a:pt x="3" y="10"/>
                    </a:cubicBezTo>
                    <a:cubicBezTo>
                      <a:pt x="0" y="7"/>
                      <a:pt x="1" y="0"/>
                      <a:pt x="6"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3" name="Freeform 1651">
                <a:extLst>
                  <a:ext uri="{FF2B5EF4-FFF2-40B4-BE49-F238E27FC236}">
                    <a16:creationId xmlns:a16="http://schemas.microsoft.com/office/drawing/2014/main" id="{7289EA40-A7AB-C1E2-A0F2-C27FBE44A3AB}"/>
                  </a:ext>
                </a:extLst>
              </p:cNvPr>
              <p:cNvSpPr>
                <a:spLocks/>
              </p:cNvSpPr>
              <p:nvPr/>
            </p:nvSpPr>
            <p:spPr bwMode="auto">
              <a:xfrm>
                <a:off x="5114" y="2975"/>
                <a:ext cx="62" cy="68"/>
              </a:xfrm>
              <a:custGeom>
                <a:avLst/>
                <a:gdLst>
                  <a:gd name="T0" fmla="*/ 13 w 13"/>
                  <a:gd name="T1" fmla="*/ 6 h 14"/>
                  <a:gd name="T2" fmla="*/ 3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1"/>
                      <a:pt x="6" y="14"/>
                      <a:pt x="3" y="10"/>
                    </a:cubicBezTo>
                    <a:cubicBezTo>
                      <a:pt x="0" y="6"/>
                      <a:pt x="1" y="0"/>
                      <a:pt x="7"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4" name="Freeform 1652">
                <a:extLst>
                  <a:ext uri="{FF2B5EF4-FFF2-40B4-BE49-F238E27FC236}">
                    <a16:creationId xmlns:a16="http://schemas.microsoft.com/office/drawing/2014/main" id="{2DEC261E-E065-6965-4E1C-89E9438DB2A7}"/>
                  </a:ext>
                </a:extLst>
              </p:cNvPr>
              <p:cNvSpPr>
                <a:spLocks/>
              </p:cNvSpPr>
              <p:nvPr/>
            </p:nvSpPr>
            <p:spPr bwMode="auto">
              <a:xfrm>
                <a:off x="5046" y="3129"/>
                <a:ext cx="58" cy="63"/>
              </a:xfrm>
              <a:custGeom>
                <a:avLst/>
                <a:gdLst>
                  <a:gd name="T0" fmla="*/ 12 w 12"/>
                  <a:gd name="T1" fmla="*/ 6 h 13"/>
                  <a:gd name="T2" fmla="*/ 3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10"/>
                    </a:cubicBezTo>
                    <a:cubicBezTo>
                      <a:pt x="0" y="7"/>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5" name="Freeform 1653">
                <a:extLst>
                  <a:ext uri="{FF2B5EF4-FFF2-40B4-BE49-F238E27FC236}">
                    <a16:creationId xmlns:a16="http://schemas.microsoft.com/office/drawing/2014/main" id="{DCB4BBB3-C8FB-9057-CFF2-4406AE5F0854}"/>
                  </a:ext>
                </a:extLst>
              </p:cNvPr>
              <p:cNvSpPr>
                <a:spLocks/>
              </p:cNvSpPr>
              <p:nvPr/>
            </p:nvSpPr>
            <p:spPr bwMode="auto">
              <a:xfrm>
                <a:off x="4998" y="3197"/>
                <a:ext cx="58" cy="63"/>
              </a:xfrm>
              <a:custGeom>
                <a:avLst/>
                <a:gdLst>
                  <a:gd name="T0" fmla="*/ 12 w 12"/>
                  <a:gd name="T1" fmla="*/ 6 h 13"/>
                  <a:gd name="T2" fmla="*/ 3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10"/>
                    </a:cubicBezTo>
                    <a:cubicBezTo>
                      <a:pt x="0" y="7"/>
                      <a:pt x="0"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6" name="Freeform 1654">
                <a:extLst>
                  <a:ext uri="{FF2B5EF4-FFF2-40B4-BE49-F238E27FC236}">
                    <a16:creationId xmlns:a16="http://schemas.microsoft.com/office/drawing/2014/main" id="{E26BAF39-1EE1-6CF7-4B5E-138DFE0CD4C5}"/>
                  </a:ext>
                </a:extLst>
              </p:cNvPr>
              <p:cNvSpPr>
                <a:spLocks/>
              </p:cNvSpPr>
              <p:nvPr/>
            </p:nvSpPr>
            <p:spPr bwMode="auto">
              <a:xfrm>
                <a:off x="5075" y="3231"/>
                <a:ext cx="58" cy="62"/>
              </a:xfrm>
              <a:custGeom>
                <a:avLst/>
                <a:gdLst>
                  <a:gd name="T0" fmla="*/ 12 w 12"/>
                  <a:gd name="T1" fmla="*/ 6 h 13"/>
                  <a:gd name="T2" fmla="*/ 3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10"/>
                    </a:cubicBezTo>
                    <a:cubicBezTo>
                      <a:pt x="0" y="7"/>
                      <a:pt x="1" y="0"/>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7" name="Freeform 1655">
                <a:extLst>
                  <a:ext uri="{FF2B5EF4-FFF2-40B4-BE49-F238E27FC236}">
                    <a16:creationId xmlns:a16="http://schemas.microsoft.com/office/drawing/2014/main" id="{A2390017-9BE8-044A-3B1F-3670886163EB}"/>
                  </a:ext>
                </a:extLst>
              </p:cNvPr>
              <p:cNvSpPr>
                <a:spLocks/>
              </p:cNvSpPr>
              <p:nvPr/>
            </p:nvSpPr>
            <p:spPr bwMode="auto">
              <a:xfrm>
                <a:off x="5123" y="3168"/>
                <a:ext cx="63" cy="67"/>
              </a:xfrm>
              <a:custGeom>
                <a:avLst/>
                <a:gdLst>
                  <a:gd name="T0" fmla="*/ 13 w 13"/>
                  <a:gd name="T1" fmla="*/ 6 h 14"/>
                  <a:gd name="T2" fmla="*/ 3 w 13"/>
                  <a:gd name="T3" fmla="*/ 10 h 14"/>
                  <a:gd name="T4" fmla="*/ 6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7" y="14"/>
                      <a:pt x="3" y="10"/>
                    </a:cubicBezTo>
                    <a:cubicBezTo>
                      <a:pt x="0" y="6"/>
                      <a:pt x="1" y="0"/>
                      <a:pt x="6"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8" name="Freeform 1656">
                <a:extLst>
                  <a:ext uri="{FF2B5EF4-FFF2-40B4-BE49-F238E27FC236}">
                    <a16:creationId xmlns:a16="http://schemas.microsoft.com/office/drawing/2014/main" id="{A244DB5B-28B9-3F65-089F-26ACF4C86AA0}"/>
                  </a:ext>
                </a:extLst>
              </p:cNvPr>
              <p:cNvSpPr>
                <a:spLocks/>
              </p:cNvSpPr>
              <p:nvPr/>
            </p:nvSpPr>
            <p:spPr bwMode="auto">
              <a:xfrm>
                <a:off x="5085" y="3052"/>
                <a:ext cx="62" cy="68"/>
              </a:xfrm>
              <a:custGeom>
                <a:avLst/>
                <a:gdLst>
                  <a:gd name="T0" fmla="*/ 13 w 13"/>
                  <a:gd name="T1" fmla="*/ 7 h 14"/>
                  <a:gd name="T2" fmla="*/ 3 w 13"/>
                  <a:gd name="T3" fmla="*/ 10 h 14"/>
                  <a:gd name="T4" fmla="*/ 7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7" y="14"/>
                      <a:pt x="3" y="10"/>
                    </a:cubicBezTo>
                    <a:cubicBezTo>
                      <a:pt x="0" y="7"/>
                      <a:pt x="2" y="1"/>
                      <a:pt x="7" y="0"/>
                    </a:cubicBezTo>
                    <a:cubicBezTo>
                      <a:pt x="11" y="1"/>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9" name="Freeform 1657">
                <a:extLst>
                  <a:ext uri="{FF2B5EF4-FFF2-40B4-BE49-F238E27FC236}">
                    <a16:creationId xmlns:a16="http://schemas.microsoft.com/office/drawing/2014/main" id="{8523375C-487E-EAA5-1686-134AC6649424}"/>
                  </a:ext>
                </a:extLst>
              </p:cNvPr>
              <p:cNvSpPr>
                <a:spLocks/>
              </p:cNvSpPr>
              <p:nvPr/>
            </p:nvSpPr>
            <p:spPr bwMode="auto">
              <a:xfrm>
                <a:off x="5162" y="3086"/>
                <a:ext cx="63" cy="67"/>
              </a:xfrm>
              <a:custGeom>
                <a:avLst/>
                <a:gdLst>
                  <a:gd name="T0" fmla="*/ 13 w 13"/>
                  <a:gd name="T1" fmla="*/ 6 h 14"/>
                  <a:gd name="T2" fmla="*/ 3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1"/>
                      <a:pt x="7" y="14"/>
                      <a:pt x="3" y="10"/>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0" name="Freeform 1658">
                <a:extLst>
                  <a:ext uri="{FF2B5EF4-FFF2-40B4-BE49-F238E27FC236}">
                    <a16:creationId xmlns:a16="http://schemas.microsoft.com/office/drawing/2014/main" id="{F3E0559F-61A1-5934-FE16-378C7A4F769A}"/>
                  </a:ext>
                </a:extLst>
              </p:cNvPr>
              <p:cNvSpPr>
                <a:spLocks/>
              </p:cNvSpPr>
              <p:nvPr/>
            </p:nvSpPr>
            <p:spPr bwMode="auto">
              <a:xfrm>
                <a:off x="4911" y="3033"/>
                <a:ext cx="63" cy="67"/>
              </a:xfrm>
              <a:custGeom>
                <a:avLst/>
                <a:gdLst>
                  <a:gd name="T0" fmla="*/ 12 w 13"/>
                  <a:gd name="T1" fmla="*/ 6 h 14"/>
                  <a:gd name="T2" fmla="*/ 3 w 13"/>
                  <a:gd name="T3" fmla="*/ 10 h 14"/>
                  <a:gd name="T4" fmla="*/ 6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3" y="11"/>
                      <a:pt x="7" y="14"/>
                      <a:pt x="3" y="10"/>
                    </a:cubicBezTo>
                    <a:cubicBezTo>
                      <a:pt x="0" y="7"/>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1" name="Freeform 1659">
                <a:extLst>
                  <a:ext uri="{FF2B5EF4-FFF2-40B4-BE49-F238E27FC236}">
                    <a16:creationId xmlns:a16="http://schemas.microsoft.com/office/drawing/2014/main" id="{73BFE666-672D-27CB-D280-7B779BC18AC8}"/>
                  </a:ext>
                </a:extLst>
              </p:cNvPr>
              <p:cNvSpPr>
                <a:spLocks/>
              </p:cNvSpPr>
              <p:nvPr/>
            </p:nvSpPr>
            <p:spPr bwMode="auto">
              <a:xfrm>
                <a:off x="4940" y="2946"/>
                <a:ext cx="63" cy="68"/>
              </a:xfrm>
              <a:custGeom>
                <a:avLst/>
                <a:gdLst>
                  <a:gd name="T0" fmla="*/ 13 w 13"/>
                  <a:gd name="T1" fmla="*/ 7 h 14"/>
                  <a:gd name="T2" fmla="*/ 3 w 13"/>
                  <a:gd name="T3" fmla="*/ 11 h 14"/>
                  <a:gd name="T4" fmla="*/ 6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7" y="14"/>
                      <a:pt x="3" y="11"/>
                    </a:cubicBezTo>
                    <a:cubicBezTo>
                      <a:pt x="0" y="7"/>
                      <a:pt x="1" y="1"/>
                      <a:pt x="6"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2" name="Freeform 1660">
                <a:extLst>
                  <a:ext uri="{FF2B5EF4-FFF2-40B4-BE49-F238E27FC236}">
                    <a16:creationId xmlns:a16="http://schemas.microsoft.com/office/drawing/2014/main" id="{7F0DB5E7-D923-CF10-313B-6C6788BFC6D1}"/>
                  </a:ext>
                </a:extLst>
              </p:cNvPr>
              <p:cNvSpPr>
                <a:spLocks/>
              </p:cNvSpPr>
              <p:nvPr/>
            </p:nvSpPr>
            <p:spPr bwMode="auto">
              <a:xfrm>
                <a:off x="4829" y="2994"/>
                <a:ext cx="58" cy="68"/>
              </a:xfrm>
              <a:custGeom>
                <a:avLst/>
                <a:gdLst>
                  <a:gd name="T0" fmla="*/ 12 w 12"/>
                  <a:gd name="T1" fmla="*/ 7 h 14"/>
                  <a:gd name="T2" fmla="*/ 3 w 12"/>
                  <a:gd name="T3" fmla="*/ 11 h 14"/>
                  <a:gd name="T4" fmla="*/ 6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2" y="12"/>
                      <a:pt x="7" y="14"/>
                      <a:pt x="3" y="11"/>
                    </a:cubicBezTo>
                    <a:cubicBezTo>
                      <a:pt x="0" y="7"/>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3" name="Freeform 1661">
                <a:extLst>
                  <a:ext uri="{FF2B5EF4-FFF2-40B4-BE49-F238E27FC236}">
                    <a16:creationId xmlns:a16="http://schemas.microsoft.com/office/drawing/2014/main" id="{FA599794-59A0-C3D1-C589-A892871C1764}"/>
                  </a:ext>
                </a:extLst>
              </p:cNvPr>
              <p:cNvSpPr>
                <a:spLocks/>
              </p:cNvSpPr>
              <p:nvPr/>
            </p:nvSpPr>
            <p:spPr bwMode="auto">
              <a:xfrm>
                <a:off x="4747" y="3038"/>
                <a:ext cx="58" cy="67"/>
              </a:xfrm>
              <a:custGeom>
                <a:avLst/>
                <a:gdLst>
                  <a:gd name="T0" fmla="*/ 12 w 12"/>
                  <a:gd name="T1" fmla="*/ 7 h 14"/>
                  <a:gd name="T2" fmla="*/ 3 w 12"/>
                  <a:gd name="T3" fmla="*/ 11 h 14"/>
                  <a:gd name="T4" fmla="*/ 6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2" y="12"/>
                      <a:pt x="7" y="14"/>
                      <a:pt x="3" y="11"/>
                    </a:cubicBezTo>
                    <a:cubicBezTo>
                      <a:pt x="0" y="7"/>
                      <a:pt x="0"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4" name="Freeform 1662">
                <a:extLst>
                  <a:ext uri="{FF2B5EF4-FFF2-40B4-BE49-F238E27FC236}">
                    <a16:creationId xmlns:a16="http://schemas.microsoft.com/office/drawing/2014/main" id="{5EDB132B-31C7-1C86-AE47-34FCD7810B51}"/>
                  </a:ext>
                </a:extLst>
              </p:cNvPr>
              <p:cNvSpPr>
                <a:spLocks/>
              </p:cNvSpPr>
              <p:nvPr/>
            </p:nvSpPr>
            <p:spPr bwMode="auto">
              <a:xfrm>
                <a:off x="4699" y="2951"/>
                <a:ext cx="58" cy="67"/>
              </a:xfrm>
              <a:custGeom>
                <a:avLst/>
                <a:gdLst>
                  <a:gd name="T0" fmla="*/ 12 w 12"/>
                  <a:gd name="T1" fmla="*/ 7 h 14"/>
                  <a:gd name="T2" fmla="*/ 3 w 12"/>
                  <a:gd name="T3" fmla="*/ 11 h 14"/>
                  <a:gd name="T4" fmla="*/ 6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2" y="12"/>
                      <a:pt x="7" y="14"/>
                      <a:pt x="3" y="11"/>
                    </a:cubicBezTo>
                    <a:cubicBezTo>
                      <a:pt x="0" y="8"/>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5" name="Freeform 1663">
                <a:extLst>
                  <a:ext uri="{FF2B5EF4-FFF2-40B4-BE49-F238E27FC236}">
                    <a16:creationId xmlns:a16="http://schemas.microsoft.com/office/drawing/2014/main" id="{58DDEB71-D4A2-4CFD-BD14-F6F464286445}"/>
                  </a:ext>
                </a:extLst>
              </p:cNvPr>
              <p:cNvSpPr>
                <a:spLocks/>
              </p:cNvSpPr>
              <p:nvPr/>
            </p:nvSpPr>
            <p:spPr bwMode="auto">
              <a:xfrm>
                <a:off x="4709" y="2859"/>
                <a:ext cx="63" cy="68"/>
              </a:xfrm>
              <a:custGeom>
                <a:avLst/>
                <a:gdLst>
                  <a:gd name="T0" fmla="*/ 13 w 13"/>
                  <a:gd name="T1" fmla="*/ 6 h 14"/>
                  <a:gd name="T2" fmla="*/ 4 w 13"/>
                  <a:gd name="T3" fmla="*/ 10 h 14"/>
                  <a:gd name="T4" fmla="*/ 6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1"/>
                      <a:pt x="7" y="14"/>
                      <a:pt x="4" y="10"/>
                    </a:cubicBezTo>
                    <a:cubicBezTo>
                      <a:pt x="0" y="7"/>
                      <a:pt x="1" y="0"/>
                      <a:pt x="6"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6" name="Freeform 1664">
                <a:extLst>
                  <a:ext uri="{FF2B5EF4-FFF2-40B4-BE49-F238E27FC236}">
                    <a16:creationId xmlns:a16="http://schemas.microsoft.com/office/drawing/2014/main" id="{B3EFFDE6-D50E-CAFB-62C3-F3FD3A37573C}"/>
                  </a:ext>
                </a:extLst>
              </p:cNvPr>
              <p:cNvSpPr>
                <a:spLocks/>
              </p:cNvSpPr>
              <p:nvPr/>
            </p:nvSpPr>
            <p:spPr bwMode="auto">
              <a:xfrm>
                <a:off x="4627" y="2883"/>
                <a:ext cx="58" cy="73"/>
              </a:xfrm>
              <a:custGeom>
                <a:avLst/>
                <a:gdLst>
                  <a:gd name="T0" fmla="*/ 12 w 12"/>
                  <a:gd name="T1" fmla="*/ 7 h 15"/>
                  <a:gd name="T2" fmla="*/ 4 w 12"/>
                  <a:gd name="T3" fmla="*/ 11 h 15"/>
                  <a:gd name="T4" fmla="*/ 6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2" y="12"/>
                      <a:pt x="7" y="15"/>
                      <a:pt x="4" y="11"/>
                    </a:cubicBezTo>
                    <a:cubicBezTo>
                      <a:pt x="0" y="8"/>
                      <a:pt x="1" y="1"/>
                      <a:pt x="6"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7" name="Freeform 1665">
                <a:extLst>
                  <a:ext uri="{FF2B5EF4-FFF2-40B4-BE49-F238E27FC236}">
                    <a16:creationId xmlns:a16="http://schemas.microsoft.com/office/drawing/2014/main" id="{DAEA4E36-E40E-A335-BC72-14CB563B341A}"/>
                  </a:ext>
                </a:extLst>
              </p:cNvPr>
              <p:cNvSpPr>
                <a:spLocks/>
              </p:cNvSpPr>
              <p:nvPr/>
            </p:nvSpPr>
            <p:spPr bwMode="auto">
              <a:xfrm>
                <a:off x="4540" y="2859"/>
                <a:ext cx="58" cy="68"/>
              </a:xfrm>
              <a:custGeom>
                <a:avLst/>
                <a:gdLst>
                  <a:gd name="T0" fmla="*/ 12 w 12"/>
                  <a:gd name="T1" fmla="*/ 6 h 14"/>
                  <a:gd name="T2" fmla="*/ 4 w 12"/>
                  <a:gd name="T3" fmla="*/ 11 h 14"/>
                  <a:gd name="T4" fmla="*/ 6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2" y="12"/>
                      <a:pt x="7" y="14"/>
                      <a:pt x="4" y="11"/>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8" name="Freeform 1666">
                <a:extLst>
                  <a:ext uri="{FF2B5EF4-FFF2-40B4-BE49-F238E27FC236}">
                    <a16:creationId xmlns:a16="http://schemas.microsoft.com/office/drawing/2014/main" id="{703FCF36-0B4B-C460-7CA0-767EB62706EA}"/>
                  </a:ext>
                </a:extLst>
              </p:cNvPr>
              <p:cNvSpPr>
                <a:spLocks/>
              </p:cNvSpPr>
              <p:nvPr/>
            </p:nvSpPr>
            <p:spPr bwMode="auto">
              <a:xfrm>
                <a:off x="4579" y="2782"/>
                <a:ext cx="62" cy="68"/>
              </a:xfrm>
              <a:custGeom>
                <a:avLst/>
                <a:gdLst>
                  <a:gd name="T0" fmla="*/ 13 w 13"/>
                  <a:gd name="T1" fmla="*/ 6 h 14"/>
                  <a:gd name="T2" fmla="*/ 4 w 13"/>
                  <a:gd name="T3" fmla="*/ 11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2"/>
                      <a:pt x="7" y="14"/>
                      <a:pt x="4" y="11"/>
                    </a:cubicBezTo>
                    <a:cubicBezTo>
                      <a:pt x="0" y="7"/>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9" name="Freeform 1667">
                <a:extLst>
                  <a:ext uri="{FF2B5EF4-FFF2-40B4-BE49-F238E27FC236}">
                    <a16:creationId xmlns:a16="http://schemas.microsoft.com/office/drawing/2014/main" id="{302106D5-916C-D9DF-26E0-C6275D4997CE}"/>
                  </a:ext>
                </a:extLst>
              </p:cNvPr>
              <p:cNvSpPr>
                <a:spLocks/>
              </p:cNvSpPr>
              <p:nvPr/>
            </p:nvSpPr>
            <p:spPr bwMode="auto">
              <a:xfrm>
                <a:off x="4608" y="2681"/>
                <a:ext cx="62" cy="72"/>
              </a:xfrm>
              <a:custGeom>
                <a:avLst/>
                <a:gdLst>
                  <a:gd name="T0" fmla="*/ 13 w 13"/>
                  <a:gd name="T1" fmla="*/ 7 h 15"/>
                  <a:gd name="T2" fmla="*/ 4 w 13"/>
                  <a:gd name="T3" fmla="*/ 11 h 15"/>
                  <a:gd name="T4" fmla="*/ 7 w 13"/>
                  <a:gd name="T5" fmla="*/ 0 h 15"/>
                  <a:gd name="T6" fmla="*/ 13 w 13"/>
                  <a:gd name="T7" fmla="*/ 7 h 15"/>
                </a:gdLst>
                <a:ahLst/>
                <a:cxnLst>
                  <a:cxn ang="0">
                    <a:pos x="T0" y="T1"/>
                  </a:cxn>
                  <a:cxn ang="0">
                    <a:pos x="T2" y="T3"/>
                  </a:cxn>
                  <a:cxn ang="0">
                    <a:pos x="T4" y="T5"/>
                  </a:cxn>
                  <a:cxn ang="0">
                    <a:pos x="T6" y="T7"/>
                  </a:cxn>
                </a:cxnLst>
                <a:rect l="0" t="0" r="r" b="b"/>
                <a:pathLst>
                  <a:path w="13" h="15">
                    <a:moveTo>
                      <a:pt x="13" y="7"/>
                    </a:moveTo>
                    <a:cubicBezTo>
                      <a:pt x="13" y="12"/>
                      <a:pt x="7" y="15"/>
                      <a:pt x="4" y="11"/>
                    </a:cubicBezTo>
                    <a:cubicBezTo>
                      <a:pt x="0" y="8"/>
                      <a:pt x="2" y="1"/>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0" name="Freeform 1668">
                <a:extLst>
                  <a:ext uri="{FF2B5EF4-FFF2-40B4-BE49-F238E27FC236}">
                    <a16:creationId xmlns:a16="http://schemas.microsoft.com/office/drawing/2014/main" id="{4EB07BA4-A3CE-6BE0-C920-EECCBC7C0470}"/>
                  </a:ext>
                </a:extLst>
              </p:cNvPr>
              <p:cNvSpPr>
                <a:spLocks/>
              </p:cNvSpPr>
              <p:nvPr/>
            </p:nvSpPr>
            <p:spPr bwMode="auto">
              <a:xfrm>
                <a:off x="4487" y="2782"/>
                <a:ext cx="58" cy="73"/>
              </a:xfrm>
              <a:custGeom>
                <a:avLst/>
                <a:gdLst>
                  <a:gd name="T0" fmla="*/ 12 w 12"/>
                  <a:gd name="T1" fmla="*/ 7 h 15"/>
                  <a:gd name="T2" fmla="*/ 3 w 12"/>
                  <a:gd name="T3" fmla="*/ 11 h 15"/>
                  <a:gd name="T4" fmla="*/ 6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2" y="12"/>
                      <a:pt x="7" y="15"/>
                      <a:pt x="3" y="11"/>
                    </a:cubicBezTo>
                    <a:cubicBezTo>
                      <a:pt x="0" y="8"/>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1" name="Freeform 1669">
                <a:extLst>
                  <a:ext uri="{FF2B5EF4-FFF2-40B4-BE49-F238E27FC236}">
                    <a16:creationId xmlns:a16="http://schemas.microsoft.com/office/drawing/2014/main" id="{A3838E80-EB0A-CA44-EC08-BE3DE53026D9}"/>
                  </a:ext>
                </a:extLst>
              </p:cNvPr>
              <p:cNvSpPr>
                <a:spLocks/>
              </p:cNvSpPr>
              <p:nvPr/>
            </p:nvSpPr>
            <p:spPr bwMode="auto">
              <a:xfrm>
                <a:off x="4410" y="2806"/>
                <a:ext cx="58" cy="68"/>
              </a:xfrm>
              <a:custGeom>
                <a:avLst/>
                <a:gdLst>
                  <a:gd name="T0" fmla="*/ 12 w 12"/>
                  <a:gd name="T1" fmla="*/ 6 h 14"/>
                  <a:gd name="T2" fmla="*/ 4 w 12"/>
                  <a:gd name="T3" fmla="*/ 11 h 14"/>
                  <a:gd name="T4" fmla="*/ 6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2" y="11"/>
                      <a:pt x="7" y="14"/>
                      <a:pt x="4" y="11"/>
                    </a:cubicBezTo>
                    <a:cubicBezTo>
                      <a:pt x="0" y="7"/>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2" name="Freeform 1670">
                <a:extLst>
                  <a:ext uri="{FF2B5EF4-FFF2-40B4-BE49-F238E27FC236}">
                    <a16:creationId xmlns:a16="http://schemas.microsoft.com/office/drawing/2014/main" id="{AA458481-DB78-F644-9FBB-3B06DE50C45A}"/>
                  </a:ext>
                </a:extLst>
              </p:cNvPr>
              <p:cNvSpPr>
                <a:spLocks/>
              </p:cNvSpPr>
              <p:nvPr/>
            </p:nvSpPr>
            <p:spPr bwMode="auto">
              <a:xfrm>
                <a:off x="4391" y="2710"/>
                <a:ext cx="58" cy="72"/>
              </a:xfrm>
              <a:custGeom>
                <a:avLst/>
                <a:gdLst>
                  <a:gd name="T0" fmla="*/ 12 w 12"/>
                  <a:gd name="T1" fmla="*/ 7 h 15"/>
                  <a:gd name="T2" fmla="*/ 3 w 12"/>
                  <a:gd name="T3" fmla="*/ 11 h 15"/>
                  <a:gd name="T4" fmla="*/ 6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3" name="Freeform 1671">
                <a:extLst>
                  <a:ext uri="{FF2B5EF4-FFF2-40B4-BE49-F238E27FC236}">
                    <a16:creationId xmlns:a16="http://schemas.microsoft.com/office/drawing/2014/main" id="{B4026BDB-BE44-83B6-A88D-CB019AE5F240}"/>
                  </a:ext>
                </a:extLst>
              </p:cNvPr>
              <p:cNvSpPr>
                <a:spLocks/>
              </p:cNvSpPr>
              <p:nvPr/>
            </p:nvSpPr>
            <p:spPr bwMode="auto">
              <a:xfrm>
                <a:off x="4338" y="2768"/>
                <a:ext cx="53" cy="67"/>
              </a:xfrm>
              <a:custGeom>
                <a:avLst/>
                <a:gdLst>
                  <a:gd name="T0" fmla="*/ 11 w 11"/>
                  <a:gd name="T1" fmla="*/ 7 h 14"/>
                  <a:gd name="T2" fmla="*/ 3 w 11"/>
                  <a:gd name="T3" fmla="*/ 11 h 14"/>
                  <a:gd name="T4" fmla="*/ 5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1" y="12"/>
                      <a:pt x="7" y="14"/>
                      <a:pt x="3" y="11"/>
                    </a:cubicBezTo>
                    <a:cubicBezTo>
                      <a:pt x="0" y="8"/>
                      <a:pt x="0" y="1"/>
                      <a:pt x="5"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4" name="Freeform 1672">
                <a:extLst>
                  <a:ext uri="{FF2B5EF4-FFF2-40B4-BE49-F238E27FC236}">
                    <a16:creationId xmlns:a16="http://schemas.microsoft.com/office/drawing/2014/main" id="{3B8E1336-1F2C-1290-A196-DEB138A81A2F}"/>
                  </a:ext>
                </a:extLst>
              </p:cNvPr>
              <p:cNvSpPr>
                <a:spLocks/>
              </p:cNvSpPr>
              <p:nvPr/>
            </p:nvSpPr>
            <p:spPr bwMode="auto">
              <a:xfrm>
                <a:off x="4376" y="2614"/>
                <a:ext cx="58" cy="72"/>
              </a:xfrm>
              <a:custGeom>
                <a:avLst/>
                <a:gdLst>
                  <a:gd name="T0" fmla="*/ 12 w 12"/>
                  <a:gd name="T1" fmla="*/ 7 h 15"/>
                  <a:gd name="T2" fmla="*/ 3 w 12"/>
                  <a:gd name="T3" fmla="*/ 12 h 15"/>
                  <a:gd name="T4" fmla="*/ 6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2"/>
                    </a:cubicBezTo>
                    <a:cubicBezTo>
                      <a:pt x="0" y="8"/>
                      <a:pt x="1" y="1"/>
                      <a:pt x="6"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5" name="Freeform 1673">
                <a:extLst>
                  <a:ext uri="{FF2B5EF4-FFF2-40B4-BE49-F238E27FC236}">
                    <a16:creationId xmlns:a16="http://schemas.microsoft.com/office/drawing/2014/main" id="{33919E94-C427-9DF6-BB8F-FDDFB997F261}"/>
                  </a:ext>
                </a:extLst>
              </p:cNvPr>
              <p:cNvSpPr>
                <a:spLocks/>
              </p:cNvSpPr>
              <p:nvPr/>
            </p:nvSpPr>
            <p:spPr bwMode="auto">
              <a:xfrm>
                <a:off x="4733" y="2681"/>
                <a:ext cx="63" cy="72"/>
              </a:xfrm>
              <a:custGeom>
                <a:avLst/>
                <a:gdLst>
                  <a:gd name="T0" fmla="*/ 12 w 13"/>
                  <a:gd name="T1" fmla="*/ 7 h 15"/>
                  <a:gd name="T2" fmla="*/ 3 w 13"/>
                  <a:gd name="T3" fmla="*/ 11 h 15"/>
                  <a:gd name="T4" fmla="*/ 7 w 13"/>
                  <a:gd name="T5" fmla="*/ 0 h 15"/>
                  <a:gd name="T6" fmla="*/ 12 w 13"/>
                  <a:gd name="T7" fmla="*/ 7 h 15"/>
                </a:gdLst>
                <a:ahLst/>
                <a:cxnLst>
                  <a:cxn ang="0">
                    <a:pos x="T0" y="T1"/>
                  </a:cxn>
                  <a:cxn ang="0">
                    <a:pos x="T2" y="T3"/>
                  </a:cxn>
                  <a:cxn ang="0">
                    <a:pos x="T4" y="T5"/>
                  </a:cxn>
                  <a:cxn ang="0">
                    <a:pos x="T6" y="T7"/>
                  </a:cxn>
                </a:cxnLst>
                <a:rect l="0" t="0" r="r" b="b"/>
                <a:pathLst>
                  <a:path w="13" h="15">
                    <a:moveTo>
                      <a:pt x="12" y="7"/>
                    </a:moveTo>
                    <a:cubicBezTo>
                      <a:pt x="12" y="12"/>
                      <a:pt x="7" y="15"/>
                      <a:pt x="3" y="11"/>
                    </a:cubicBezTo>
                    <a:cubicBezTo>
                      <a:pt x="0" y="8"/>
                      <a:pt x="1" y="1"/>
                      <a:pt x="7" y="0"/>
                    </a:cubicBezTo>
                    <a:cubicBezTo>
                      <a:pt x="11"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6" name="Freeform 1674">
                <a:extLst>
                  <a:ext uri="{FF2B5EF4-FFF2-40B4-BE49-F238E27FC236}">
                    <a16:creationId xmlns:a16="http://schemas.microsoft.com/office/drawing/2014/main" id="{90208D4B-B557-4069-76C8-9C0C749E14C3}"/>
                  </a:ext>
                </a:extLst>
              </p:cNvPr>
              <p:cNvSpPr>
                <a:spLocks/>
              </p:cNvSpPr>
              <p:nvPr/>
            </p:nvSpPr>
            <p:spPr bwMode="auto">
              <a:xfrm>
                <a:off x="4815" y="2671"/>
                <a:ext cx="63" cy="68"/>
              </a:xfrm>
              <a:custGeom>
                <a:avLst/>
                <a:gdLst>
                  <a:gd name="T0" fmla="*/ 13 w 13"/>
                  <a:gd name="T1" fmla="*/ 7 h 14"/>
                  <a:gd name="T2" fmla="*/ 3 w 13"/>
                  <a:gd name="T3" fmla="*/ 11 h 14"/>
                  <a:gd name="T4" fmla="*/ 7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7" y="14"/>
                      <a:pt x="3" y="11"/>
                    </a:cubicBezTo>
                    <a:cubicBezTo>
                      <a:pt x="0" y="7"/>
                      <a:pt x="1" y="0"/>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7" name="Freeform 1675">
                <a:extLst>
                  <a:ext uri="{FF2B5EF4-FFF2-40B4-BE49-F238E27FC236}">
                    <a16:creationId xmlns:a16="http://schemas.microsoft.com/office/drawing/2014/main" id="{951D4748-FBAC-D902-50B8-3D82306C4E08}"/>
                  </a:ext>
                </a:extLst>
              </p:cNvPr>
              <p:cNvSpPr>
                <a:spLocks/>
              </p:cNvSpPr>
              <p:nvPr/>
            </p:nvSpPr>
            <p:spPr bwMode="auto">
              <a:xfrm>
                <a:off x="4892" y="2715"/>
                <a:ext cx="63" cy="67"/>
              </a:xfrm>
              <a:custGeom>
                <a:avLst/>
                <a:gdLst>
                  <a:gd name="T0" fmla="*/ 13 w 13"/>
                  <a:gd name="T1" fmla="*/ 6 h 14"/>
                  <a:gd name="T2" fmla="*/ 3 w 13"/>
                  <a:gd name="T3" fmla="*/ 11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2"/>
                      <a:pt x="7" y="14"/>
                      <a:pt x="3" y="11"/>
                    </a:cubicBezTo>
                    <a:cubicBezTo>
                      <a:pt x="0" y="7"/>
                      <a:pt x="1"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8" name="Freeform 1676">
                <a:extLst>
                  <a:ext uri="{FF2B5EF4-FFF2-40B4-BE49-F238E27FC236}">
                    <a16:creationId xmlns:a16="http://schemas.microsoft.com/office/drawing/2014/main" id="{3A4FAB00-7334-3938-9675-A1CFBC6ACF52}"/>
                  </a:ext>
                </a:extLst>
              </p:cNvPr>
              <p:cNvSpPr>
                <a:spLocks/>
              </p:cNvSpPr>
              <p:nvPr/>
            </p:nvSpPr>
            <p:spPr bwMode="auto">
              <a:xfrm>
                <a:off x="4993" y="2763"/>
                <a:ext cx="68" cy="67"/>
              </a:xfrm>
              <a:custGeom>
                <a:avLst/>
                <a:gdLst>
                  <a:gd name="T0" fmla="*/ 13 w 14"/>
                  <a:gd name="T1" fmla="*/ 6 h 14"/>
                  <a:gd name="T2" fmla="*/ 3 w 14"/>
                  <a:gd name="T3" fmla="*/ 10 h 14"/>
                  <a:gd name="T4" fmla="*/ 7 w 14"/>
                  <a:gd name="T5" fmla="*/ 0 h 14"/>
                  <a:gd name="T6" fmla="*/ 13 w 14"/>
                  <a:gd name="T7" fmla="*/ 6 h 14"/>
                </a:gdLst>
                <a:ahLst/>
                <a:cxnLst>
                  <a:cxn ang="0">
                    <a:pos x="T0" y="T1"/>
                  </a:cxn>
                  <a:cxn ang="0">
                    <a:pos x="T2" y="T3"/>
                  </a:cxn>
                  <a:cxn ang="0">
                    <a:pos x="T4" y="T5"/>
                  </a:cxn>
                  <a:cxn ang="0">
                    <a:pos x="T6" y="T7"/>
                  </a:cxn>
                </a:cxnLst>
                <a:rect l="0" t="0" r="r" b="b"/>
                <a:pathLst>
                  <a:path w="14" h="14">
                    <a:moveTo>
                      <a:pt x="13" y="6"/>
                    </a:moveTo>
                    <a:cubicBezTo>
                      <a:pt x="13" y="12"/>
                      <a:pt x="7" y="14"/>
                      <a:pt x="3" y="10"/>
                    </a:cubicBezTo>
                    <a:cubicBezTo>
                      <a:pt x="0" y="7"/>
                      <a:pt x="2" y="0"/>
                      <a:pt x="7" y="0"/>
                    </a:cubicBezTo>
                    <a:cubicBezTo>
                      <a:pt x="12" y="0"/>
                      <a:pt x="14"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9" name="Freeform 1677">
                <a:extLst>
                  <a:ext uri="{FF2B5EF4-FFF2-40B4-BE49-F238E27FC236}">
                    <a16:creationId xmlns:a16="http://schemas.microsoft.com/office/drawing/2014/main" id="{DC8FE9D5-2522-5DDF-F469-70B401788906}"/>
                  </a:ext>
                </a:extLst>
              </p:cNvPr>
              <p:cNvSpPr>
                <a:spLocks/>
              </p:cNvSpPr>
              <p:nvPr/>
            </p:nvSpPr>
            <p:spPr bwMode="auto">
              <a:xfrm>
                <a:off x="5080" y="2773"/>
                <a:ext cx="67" cy="67"/>
              </a:xfrm>
              <a:custGeom>
                <a:avLst/>
                <a:gdLst>
                  <a:gd name="T0" fmla="*/ 14 w 14"/>
                  <a:gd name="T1" fmla="*/ 6 h 14"/>
                  <a:gd name="T2" fmla="*/ 4 w 14"/>
                  <a:gd name="T3" fmla="*/ 10 h 14"/>
                  <a:gd name="T4" fmla="*/ 8 w 14"/>
                  <a:gd name="T5" fmla="*/ 0 h 14"/>
                  <a:gd name="T6" fmla="*/ 14 w 14"/>
                  <a:gd name="T7" fmla="*/ 6 h 14"/>
                </a:gdLst>
                <a:ahLst/>
                <a:cxnLst>
                  <a:cxn ang="0">
                    <a:pos x="T0" y="T1"/>
                  </a:cxn>
                  <a:cxn ang="0">
                    <a:pos x="T2" y="T3"/>
                  </a:cxn>
                  <a:cxn ang="0">
                    <a:pos x="T4" y="T5"/>
                  </a:cxn>
                  <a:cxn ang="0">
                    <a:pos x="T6" y="T7"/>
                  </a:cxn>
                </a:cxnLst>
                <a:rect l="0" t="0" r="r" b="b"/>
                <a:pathLst>
                  <a:path w="14" h="14">
                    <a:moveTo>
                      <a:pt x="14" y="6"/>
                    </a:moveTo>
                    <a:cubicBezTo>
                      <a:pt x="14" y="12"/>
                      <a:pt x="7" y="14"/>
                      <a:pt x="4" y="10"/>
                    </a:cubicBezTo>
                    <a:cubicBezTo>
                      <a:pt x="0" y="6"/>
                      <a:pt x="2" y="0"/>
                      <a:pt x="8" y="0"/>
                    </a:cubicBezTo>
                    <a:cubicBezTo>
                      <a:pt x="12" y="0"/>
                      <a:pt x="14" y="4"/>
                      <a:pt x="1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0" name="Freeform 1678">
                <a:extLst>
                  <a:ext uri="{FF2B5EF4-FFF2-40B4-BE49-F238E27FC236}">
                    <a16:creationId xmlns:a16="http://schemas.microsoft.com/office/drawing/2014/main" id="{2213736E-4CE0-3602-219A-71822031443F}"/>
                  </a:ext>
                </a:extLst>
              </p:cNvPr>
              <p:cNvSpPr>
                <a:spLocks/>
              </p:cNvSpPr>
              <p:nvPr/>
            </p:nvSpPr>
            <p:spPr bwMode="auto">
              <a:xfrm>
                <a:off x="4781" y="2551"/>
                <a:ext cx="63" cy="72"/>
              </a:xfrm>
              <a:custGeom>
                <a:avLst/>
                <a:gdLst>
                  <a:gd name="T0" fmla="*/ 13 w 13"/>
                  <a:gd name="T1" fmla="*/ 6 h 15"/>
                  <a:gd name="T2" fmla="*/ 3 w 13"/>
                  <a:gd name="T3" fmla="*/ 10 h 15"/>
                  <a:gd name="T4" fmla="*/ 7 w 13"/>
                  <a:gd name="T5" fmla="*/ 0 h 15"/>
                  <a:gd name="T6" fmla="*/ 13 w 13"/>
                  <a:gd name="T7" fmla="*/ 6 h 15"/>
                </a:gdLst>
                <a:ahLst/>
                <a:cxnLst>
                  <a:cxn ang="0">
                    <a:pos x="T0" y="T1"/>
                  </a:cxn>
                  <a:cxn ang="0">
                    <a:pos x="T2" y="T3"/>
                  </a:cxn>
                  <a:cxn ang="0">
                    <a:pos x="T4" y="T5"/>
                  </a:cxn>
                  <a:cxn ang="0">
                    <a:pos x="T6" y="T7"/>
                  </a:cxn>
                </a:cxnLst>
                <a:rect l="0" t="0" r="r" b="b"/>
                <a:pathLst>
                  <a:path w="13" h="15">
                    <a:moveTo>
                      <a:pt x="13" y="6"/>
                    </a:moveTo>
                    <a:cubicBezTo>
                      <a:pt x="12" y="12"/>
                      <a:pt x="6" y="15"/>
                      <a:pt x="3" y="10"/>
                    </a:cubicBezTo>
                    <a:cubicBezTo>
                      <a:pt x="0" y="7"/>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1" name="Freeform 1679">
                <a:extLst>
                  <a:ext uri="{FF2B5EF4-FFF2-40B4-BE49-F238E27FC236}">
                    <a16:creationId xmlns:a16="http://schemas.microsoft.com/office/drawing/2014/main" id="{EDD43581-07E4-033F-1B73-090D551797AA}"/>
                  </a:ext>
                </a:extLst>
              </p:cNvPr>
              <p:cNvSpPr>
                <a:spLocks/>
              </p:cNvSpPr>
              <p:nvPr/>
            </p:nvSpPr>
            <p:spPr bwMode="auto">
              <a:xfrm>
                <a:off x="4752" y="2450"/>
                <a:ext cx="63" cy="72"/>
              </a:xfrm>
              <a:custGeom>
                <a:avLst/>
                <a:gdLst>
                  <a:gd name="T0" fmla="*/ 13 w 13"/>
                  <a:gd name="T1" fmla="*/ 7 h 15"/>
                  <a:gd name="T2" fmla="*/ 3 w 13"/>
                  <a:gd name="T3" fmla="*/ 12 h 15"/>
                  <a:gd name="T4" fmla="*/ 7 w 13"/>
                  <a:gd name="T5" fmla="*/ 0 h 15"/>
                  <a:gd name="T6" fmla="*/ 13 w 13"/>
                  <a:gd name="T7" fmla="*/ 7 h 15"/>
                </a:gdLst>
                <a:ahLst/>
                <a:cxnLst>
                  <a:cxn ang="0">
                    <a:pos x="T0" y="T1"/>
                  </a:cxn>
                  <a:cxn ang="0">
                    <a:pos x="T2" y="T3"/>
                  </a:cxn>
                  <a:cxn ang="0">
                    <a:pos x="T4" y="T5"/>
                  </a:cxn>
                  <a:cxn ang="0">
                    <a:pos x="T6" y="T7"/>
                  </a:cxn>
                </a:cxnLst>
                <a:rect l="0" t="0" r="r" b="b"/>
                <a:pathLst>
                  <a:path w="13" h="15">
                    <a:moveTo>
                      <a:pt x="13" y="7"/>
                    </a:moveTo>
                    <a:cubicBezTo>
                      <a:pt x="13" y="13"/>
                      <a:pt x="7" y="15"/>
                      <a:pt x="3" y="12"/>
                    </a:cubicBezTo>
                    <a:cubicBezTo>
                      <a:pt x="0" y="8"/>
                      <a:pt x="2" y="1"/>
                      <a:pt x="7" y="0"/>
                    </a:cubicBezTo>
                    <a:cubicBezTo>
                      <a:pt x="12"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2" name="Freeform 1680">
                <a:extLst>
                  <a:ext uri="{FF2B5EF4-FFF2-40B4-BE49-F238E27FC236}">
                    <a16:creationId xmlns:a16="http://schemas.microsoft.com/office/drawing/2014/main" id="{CC3DBD9A-20D9-9BBD-0FC9-AAF15219B988}"/>
                  </a:ext>
                </a:extLst>
              </p:cNvPr>
              <p:cNvSpPr>
                <a:spLocks/>
              </p:cNvSpPr>
              <p:nvPr/>
            </p:nvSpPr>
            <p:spPr bwMode="auto">
              <a:xfrm>
                <a:off x="4675" y="2421"/>
                <a:ext cx="63" cy="72"/>
              </a:xfrm>
              <a:custGeom>
                <a:avLst/>
                <a:gdLst>
                  <a:gd name="T0" fmla="*/ 13 w 13"/>
                  <a:gd name="T1" fmla="*/ 7 h 15"/>
                  <a:gd name="T2" fmla="*/ 3 w 13"/>
                  <a:gd name="T3" fmla="*/ 11 h 15"/>
                  <a:gd name="T4" fmla="*/ 8 w 13"/>
                  <a:gd name="T5" fmla="*/ 0 h 15"/>
                  <a:gd name="T6" fmla="*/ 13 w 13"/>
                  <a:gd name="T7" fmla="*/ 7 h 15"/>
                </a:gdLst>
                <a:ahLst/>
                <a:cxnLst>
                  <a:cxn ang="0">
                    <a:pos x="T0" y="T1"/>
                  </a:cxn>
                  <a:cxn ang="0">
                    <a:pos x="T2" y="T3"/>
                  </a:cxn>
                  <a:cxn ang="0">
                    <a:pos x="T4" y="T5"/>
                  </a:cxn>
                  <a:cxn ang="0">
                    <a:pos x="T6" y="T7"/>
                  </a:cxn>
                </a:cxnLst>
                <a:rect l="0" t="0" r="r" b="b"/>
                <a:pathLst>
                  <a:path w="13" h="15">
                    <a:moveTo>
                      <a:pt x="13" y="7"/>
                    </a:moveTo>
                    <a:cubicBezTo>
                      <a:pt x="13" y="12"/>
                      <a:pt x="7" y="15"/>
                      <a:pt x="3" y="11"/>
                    </a:cubicBezTo>
                    <a:cubicBezTo>
                      <a:pt x="0" y="8"/>
                      <a:pt x="2" y="1"/>
                      <a:pt x="8" y="0"/>
                    </a:cubicBezTo>
                    <a:cubicBezTo>
                      <a:pt x="12"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3" name="Freeform 1681">
                <a:extLst>
                  <a:ext uri="{FF2B5EF4-FFF2-40B4-BE49-F238E27FC236}">
                    <a16:creationId xmlns:a16="http://schemas.microsoft.com/office/drawing/2014/main" id="{44952810-D49A-FDBE-0598-FD1A044ADCC2}"/>
                  </a:ext>
                </a:extLst>
              </p:cNvPr>
              <p:cNvSpPr>
                <a:spLocks/>
              </p:cNvSpPr>
              <p:nvPr/>
            </p:nvSpPr>
            <p:spPr bwMode="auto">
              <a:xfrm>
                <a:off x="4593" y="2397"/>
                <a:ext cx="58" cy="72"/>
              </a:xfrm>
              <a:custGeom>
                <a:avLst/>
                <a:gdLst>
                  <a:gd name="T0" fmla="*/ 12 w 12"/>
                  <a:gd name="T1" fmla="*/ 7 h 15"/>
                  <a:gd name="T2" fmla="*/ 3 w 12"/>
                  <a:gd name="T3" fmla="*/ 11 h 15"/>
                  <a:gd name="T4" fmla="*/ 7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1" y="1"/>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4" name="Freeform 1682">
                <a:extLst>
                  <a:ext uri="{FF2B5EF4-FFF2-40B4-BE49-F238E27FC236}">
                    <a16:creationId xmlns:a16="http://schemas.microsoft.com/office/drawing/2014/main" id="{202F171F-2E39-45E9-5BB2-4CD07DE2601C}"/>
                  </a:ext>
                </a:extLst>
              </p:cNvPr>
              <p:cNvSpPr>
                <a:spLocks/>
              </p:cNvSpPr>
              <p:nvPr/>
            </p:nvSpPr>
            <p:spPr bwMode="auto">
              <a:xfrm>
                <a:off x="4560" y="2483"/>
                <a:ext cx="62" cy="73"/>
              </a:xfrm>
              <a:custGeom>
                <a:avLst/>
                <a:gdLst>
                  <a:gd name="T0" fmla="*/ 13 w 13"/>
                  <a:gd name="T1" fmla="*/ 7 h 15"/>
                  <a:gd name="T2" fmla="*/ 3 w 13"/>
                  <a:gd name="T3" fmla="*/ 11 h 15"/>
                  <a:gd name="T4" fmla="*/ 7 w 13"/>
                  <a:gd name="T5" fmla="*/ 0 h 15"/>
                  <a:gd name="T6" fmla="*/ 13 w 13"/>
                  <a:gd name="T7" fmla="*/ 7 h 15"/>
                </a:gdLst>
                <a:ahLst/>
                <a:cxnLst>
                  <a:cxn ang="0">
                    <a:pos x="T0" y="T1"/>
                  </a:cxn>
                  <a:cxn ang="0">
                    <a:pos x="T2" y="T3"/>
                  </a:cxn>
                  <a:cxn ang="0">
                    <a:pos x="T4" y="T5"/>
                  </a:cxn>
                  <a:cxn ang="0">
                    <a:pos x="T6" y="T7"/>
                  </a:cxn>
                </a:cxnLst>
                <a:rect l="0" t="0" r="r" b="b"/>
                <a:pathLst>
                  <a:path w="13" h="15">
                    <a:moveTo>
                      <a:pt x="13" y="7"/>
                    </a:moveTo>
                    <a:cubicBezTo>
                      <a:pt x="12" y="12"/>
                      <a:pt x="7" y="15"/>
                      <a:pt x="3" y="11"/>
                    </a:cubicBezTo>
                    <a:cubicBezTo>
                      <a:pt x="0" y="7"/>
                      <a:pt x="2" y="0"/>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5" name="Freeform 1683">
                <a:extLst>
                  <a:ext uri="{FF2B5EF4-FFF2-40B4-BE49-F238E27FC236}">
                    <a16:creationId xmlns:a16="http://schemas.microsoft.com/office/drawing/2014/main" id="{EFBD920F-B28A-E0E7-CF2A-5735B0440762}"/>
                  </a:ext>
                </a:extLst>
              </p:cNvPr>
              <p:cNvSpPr>
                <a:spLocks/>
              </p:cNvSpPr>
              <p:nvPr/>
            </p:nvSpPr>
            <p:spPr bwMode="auto">
              <a:xfrm>
                <a:off x="4309" y="2560"/>
                <a:ext cx="53" cy="73"/>
              </a:xfrm>
              <a:custGeom>
                <a:avLst/>
                <a:gdLst>
                  <a:gd name="T0" fmla="*/ 11 w 11"/>
                  <a:gd name="T1" fmla="*/ 7 h 15"/>
                  <a:gd name="T2" fmla="*/ 3 w 11"/>
                  <a:gd name="T3" fmla="*/ 11 h 15"/>
                  <a:gd name="T4" fmla="*/ 6 w 11"/>
                  <a:gd name="T5" fmla="*/ 0 h 15"/>
                  <a:gd name="T6" fmla="*/ 11 w 11"/>
                  <a:gd name="T7" fmla="*/ 7 h 15"/>
                </a:gdLst>
                <a:ahLst/>
                <a:cxnLst>
                  <a:cxn ang="0">
                    <a:pos x="T0" y="T1"/>
                  </a:cxn>
                  <a:cxn ang="0">
                    <a:pos x="T2" y="T3"/>
                  </a:cxn>
                  <a:cxn ang="0">
                    <a:pos x="T4" y="T5"/>
                  </a:cxn>
                  <a:cxn ang="0">
                    <a:pos x="T6" y="T7"/>
                  </a:cxn>
                </a:cxnLst>
                <a:rect l="0" t="0" r="r" b="b"/>
                <a:pathLst>
                  <a:path w="11" h="15">
                    <a:moveTo>
                      <a:pt x="11" y="7"/>
                    </a:moveTo>
                    <a:cubicBezTo>
                      <a:pt x="11" y="12"/>
                      <a:pt x="6" y="15"/>
                      <a:pt x="3" y="11"/>
                    </a:cubicBezTo>
                    <a:cubicBezTo>
                      <a:pt x="0" y="8"/>
                      <a:pt x="2" y="1"/>
                      <a:pt x="6"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6" name="Freeform 1684">
                <a:extLst>
                  <a:ext uri="{FF2B5EF4-FFF2-40B4-BE49-F238E27FC236}">
                    <a16:creationId xmlns:a16="http://schemas.microsoft.com/office/drawing/2014/main" id="{9C436EF6-C59D-846E-65B1-1F0AD01EBD59}"/>
                  </a:ext>
                </a:extLst>
              </p:cNvPr>
              <p:cNvSpPr>
                <a:spLocks/>
              </p:cNvSpPr>
              <p:nvPr/>
            </p:nvSpPr>
            <p:spPr bwMode="auto">
              <a:xfrm>
                <a:off x="4242" y="2633"/>
                <a:ext cx="53" cy="72"/>
              </a:xfrm>
              <a:custGeom>
                <a:avLst/>
                <a:gdLst>
                  <a:gd name="T0" fmla="*/ 11 w 11"/>
                  <a:gd name="T1" fmla="*/ 7 h 15"/>
                  <a:gd name="T2" fmla="*/ 4 w 11"/>
                  <a:gd name="T3" fmla="*/ 12 h 15"/>
                  <a:gd name="T4" fmla="*/ 6 w 11"/>
                  <a:gd name="T5" fmla="*/ 0 h 15"/>
                  <a:gd name="T6" fmla="*/ 11 w 11"/>
                  <a:gd name="T7" fmla="*/ 7 h 15"/>
                </a:gdLst>
                <a:ahLst/>
                <a:cxnLst>
                  <a:cxn ang="0">
                    <a:pos x="T0" y="T1"/>
                  </a:cxn>
                  <a:cxn ang="0">
                    <a:pos x="T2" y="T3"/>
                  </a:cxn>
                  <a:cxn ang="0">
                    <a:pos x="T4" y="T5"/>
                  </a:cxn>
                  <a:cxn ang="0">
                    <a:pos x="T6" y="T7"/>
                  </a:cxn>
                </a:cxnLst>
                <a:rect l="0" t="0" r="r" b="b"/>
                <a:pathLst>
                  <a:path w="11" h="15">
                    <a:moveTo>
                      <a:pt x="11" y="7"/>
                    </a:moveTo>
                    <a:cubicBezTo>
                      <a:pt x="11" y="12"/>
                      <a:pt x="7" y="15"/>
                      <a:pt x="4" y="12"/>
                    </a:cubicBezTo>
                    <a:cubicBezTo>
                      <a:pt x="0" y="8"/>
                      <a:pt x="1" y="1"/>
                      <a:pt x="6"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7" name="Freeform 1685">
                <a:extLst>
                  <a:ext uri="{FF2B5EF4-FFF2-40B4-BE49-F238E27FC236}">
                    <a16:creationId xmlns:a16="http://schemas.microsoft.com/office/drawing/2014/main" id="{9F911CBD-8674-1A77-F953-C287482F6CE3}"/>
                  </a:ext>
                </a:extLst>
              </p:cNvPr>
              <p:cNvSpPr>
                <a:spLocks/>
              </p:cNvSpPr>
              <p:nvPr/>
            </p:nvSpPr>
            <p:spPr bwMode="auto">
              <a:xfrm>
                <a:off x="4242" y="2532"/>
                <a:ext cx="48" cy="72"/>
              </a:xfrm>
              <a:custGeom>
                <a:avLst/>
                <a:gdLst>
                  <a:gd name="T0" fmla="*/ 10 w 10"/>
                  <a:gd name="T1" fmla="*/ 7 h 15"/>
                  <a:gd name="T2" fmla="*/ 3 w 10"/>
                  <a:gd name="T3" fmla="*/ 12 h 15"/>
                  <a:gd name="T4" fmla="*/ 6 w 10"/>
                  <a:gd name="T5" fmla="*/ 0 h 15"/>
                  <a:gd name="T6" fmla="*/ 10 w 10"/>
                  <a:gd name="T7" fmla="*/ 7 h 15"/>
                </a:gdLst>
                <a:ahLst/>
                <a:cxnLst>
                  <a:cxn ang="0">
                    <a:pos x="T0" y="T1"/>
                  </a:cxn>
                  <a:cxn ang="0">
                    <a:pos x="T2" y="T3"/>
                  </a:cxn>
                  <a:cxn ang="0">
                    <a:pos x="T4" y="T5"/>
                  </a:cxn>
                  <a:cxn ang="0">
                    <a:pos x="T6" y="T7"/>
                  </a:cxn>
                </a:cxnLst>
                <a:rect l="0" t="0" r="r" b="b"/>
                <a:pathLst>
                  <a:path w="10" h="15">
                    <a:moveTo>
                      <a:pt x="10" y="7"/>
                    </a:moveTo>
                    <a:cubicBezTo>
                      <a:pt x="10" y="12"/>
                      <a:pt x="6" y="15"/>
                      <a:pt x="3" y="12"/>
                    </a:cubicBezTo>
                    <a:cubicBezTo>
                      <a:pt x="0" y="8"/>
                      <a:pt x="1" y="1"/>
                      <a:pt x="6" y="0"/>
                    </a:cubicBezTo>
                    <a:cubicBezTo>
                      <a:pt x="9"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8" name="Freeform 1686">
                <a:extLst>
                  <a:ext uri="{FF2B5EF4-FFF2-40B4-BE49-F238E27FC236}">
                    <a16:creationId xmlns:a16="http://schemas.microsoft.com/office/drawing/2014/main" id="{B4FF8040-B775-7089-4DCA-A818AC69D478}"/>
                  </a:ext>
                </a:extLst>
              </p:cNvPr>
              <p:cNvSpPr>
                <a:spLocks/>
              </p:cNvSpPr>
              <p:nvPr/>
            </p:nvSpPr>
            <p:spPr bwMode="auto">
              <a:xfrm>
                <a:off x="4184" y="2589"/>
                <a:ext cx="48" cy="73"/>
              </a:xfrm>
              <a:custGeom>
                <a:avLst/>
                <a:gdLst>
                  <a:gd name="T0" fmla="*/ 10 w 10"/>
                  <a:gd name="T1" fmla="*/ 7 h 15"/>
                  <a:gd name="T2" fmla="*/ 3 w 10"/>
                  <a:gd name="T3" fmla="*/ 12 h 15"/>
                  <a:gd name="T4" fmla="*/ 6 w 10"/>
                  <a:gd name="T5" fmla="*/ 0 h 15"/>
                  <a:gd name="T6" fmla="*/ 10 w 10"/>
                  <a:gd name="T7" fmla="*/ 7 h 15"/>
                </a:gdLst>
                <a:ahLst/>
                <a:cxnLst>
                  <a:cxn ang="0">
                    <a:pos x="T0" y="T1"/>
                  </a:cxn>
                  <a:cxn ang="0">
                    <a:pos x="T2" y="T3"/>
                  </a:cxn>
                  <a:cxn ang="0">
                    <a:pos x="T4" y="T5"/>
                  </a:cxn>
                  <a:cxn ang="0">
                    <a:pos x="T6" y="T7"/>
                  </a:cxn>
                </a:cxnLst>
                <a:rect l="0" t="0" r="r" b="b"/>
                <a:pathLst>
                  <a:path w="10" h="15">
                    <a:moveTo>
                      <a:pt x="10" y="7"/>
                    </a:moveTo>
                    <a:cubicBezTo>
                      <a:pt x="10" y="12"/>
                      <a:pt x="6" y="15"/>
                      <a:pt x="3" y="12"/>
                    </a:cubicBezTo>
                    <a:cubicBezTo>
                      <a:pt x="0" y="9"/>
                      <a:pt x="1" y="1"/>
                      <a:pt x="6" y="0"/>
                    </a:cubicBezTo>
                    <a:cubicBezTo>
                      <a:pt x="9"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9" name="Freeform 1687">
                <a:extLst>
                  <a:ext uri="{FF2B5EF4-FFF2-40B4-BE49-F238E27FC236}">
                    <a16:creationId xmlns:a16="http://schemas.microsoft.com/office/drawing/2014/main" id="{53B17D6E-B41D-8D75-4EFB-602CF94B47F1}"/>
                  </a:ext>
                </a:extLst>
              </p:cNvPr>
              <p:cNvSpPr>
                <a:spLocks/>
              </p:cNvSpPr>
              <p:nvPr/>
            </p:nvSpPr>
            <p:spPr bwMode="auto">
              <a:xfrm>
                <a:off x="4145" y="2691"/>
                <a:ext cx="48" cy="67"/>
              </a:xfrm>
              <a:custGeom>
                <a:avLst/>
                <a:gdLst>
                  <a:gd name="T0" fmla="*/ 10 w 10"/>
                  <a:gd name="T1" fmla="*/ 6 h 14"/>
                  <a:gd name="T2" fmla="*/ 3 w 10"/>
                  <a:gd name="T3" fmla="*/ 11 h 14"/>
                  <a:gd name="T4" fmla="*/ 5 w 10"/>
                  <a:gd name="T5" fmla="*/ 0 h 14"/>
                  <a:gd name="T6" fmla="*/ 10 w 10"/>
                  <a:gd name="T7" fmla="*/ 6 h 14"/>
                </a:gdLst>
                <a:ahLst/>
                <a:cxnLst>
                  <a:cxn ang="0">
                    <a:pos x="T0" y="T1"/>
                  </a:cxn>
                  <a:cxn ang="0">
                    <a:pos x="T2" y="T3"/>
                  </a:cxn>
                  <a:cxn ang="0">
                    <a:pos x="T4" y="T5"/>
                  </a:cxn>
                  <a:cxn ang="0">
                    <a:pos x="T6" y="T7"/>
                  </a:cxn>
                </a:cxnLst>
                <a:rect l="0" t="0" r="r" b="b"/>
                <a:pathLst>
                  <a:path w="10" h="14">
                    <a:moveTo>
                      <a:pt x="10" y="6"/>
                    </a:moveTo>
                    <a:cubicBezTo>
                      <a:pt x="10" y="12"/>
                      <a:pt x="6" y="14"/>
                      <a:pt x="3" y="11"/>
                    </a:cubicBezTo>
                    <a:cubicBezTo>
                      <a:pt x="0" y="8"/>
                      <a:pt x="1" y="1"/>
                      <a:pt x="5" y="0"/>
                    </a:cubicBezTo>
                    <a:cubicBezTo>
                      <a:pt x="8"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0" name="Freeform 1688">
                <a:extLst>
                  <a:ext uri="{FF2B5EF4-FFF2-40B4-BE49-F238E27FC236}">
                    <a16:creationId xmlns:a16="http://schemas.microsoft.com/office/drawing/2014/main" id="{20D18695-41DA-0F74-4722-E0C8C2281E8F}"/>
                  </a:ext>
                </a:extLst>
              </p:cNvPr>
              <p:cNvSpPr>
                <a:spLocks/>
              </p:cNvSpPr>
              <p:nvPr/>
            </p:nvSpPr>
            <p:spPr bwMode="auto">
              <a:xfrm>
                <a:off x="4102" y="2618"/>
                <a:ext cx="43" cy="68"/>
              </a:xfrm>
              <a:custGeom>
                <a:avLst/>
                <a:gdLst>
                  <a:gd name="T0" fmla="*/ 9 w 9"/>
                  <a:gd name="T1" fmla="*/ 6 h 14"/>
                  <a:gd name="T2" fmla="*/ 3 w 9"/>
                  <a:gd name="T3" fmla="*/ 11 h 14"/>
                  <a:gd name="T4" fmla="*/ 5 w 9"/>
                  <a:gd name="T5" fmla="*/ 0 h 14"/>
                  <a:gd name="T6" fmla="*/ 9 w 9"/>
                  <a:gd name="T7" fmla="*/ 6 h 14"/>
                </a:gdLst>
                <a:ahLst/>
                <a:cxnLst>
                  <a:cxn ang="0">
                    <a:pos x="T0" y="T1"/>
                  </a:cxn>
                  <a:cxn ang="0">
                    <a:pos x="T2" y="T3"/>
                  </a:cxn>
                  <a:cxn ang="0">
                    <a:pos x="T4" y="T5"/>
                  </a:cxn>
                  <a:cxn ang="0">
                    <a:pos x="T6" y="T7"/>
                  </a:cxn>
                </a:cxnLst>
                <a:rect l="0" t="0" r="r" b="b"/>
                <a:pathLst>
                  <a:path w="9" h="14">
                    <a:moveTo>
                      <a:pt x="9" y="6"/>
                    </a:moveTo>
                    <a:cubicBezTo>
                      <a:pt x="9" y="11"/>
                      <a:pt x="6" y="14"/>
                      <a:pt x="3" y="11"/>
                    </a:cubicBezTo>
                    <a:cubicBezTo>
                      <a:pt x="0" y="8"/>
                      <a:pt x="1" y="0"/>
                      <a:pt x="5" y="0"/>
                    </a:cubicBezTo>
                    <a:cubicBezTo>
                      <a:pt x="8" y="0"/>
                      <a:pt x="9"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1" name="Freeform 1689">
                <a:extLst>
                  <a:ext uri="{FF2B5EF4-FFF2-40B4-BE49-F238E27FC236}">
                    <a16:creationId xmlns:a16="http://schemas.microsoft.com/office/drawing/2014/main" id="{0AC457FB-E219-DE96-074C-64A70E211908}"/>
                  </a:ext>
                </a:extLst>
              </p:cNvPr>
              <p:cNvSpPr>
                <a:spLocks/>
              </p:cNvSpPr>
              <p:nvPr/>
            </p:nvSpPr>
            <p:spPr bwMode="auto">
              <a:xfrm>
                <a:off x="4058" y="2541"/>
                <a:ext cx="44" cy="73"/>
              </a:xfrm>
              <a:custGeom>
                <a:avLst/>
                <a:gdLst>
                  <a:gd name="T0" fmla="*/ 9 w 9"/>
                  <a:gd name="T1" fmla="*/ 7 h 15"/>
                  <a:gd name="T2" fmla="*/ 3 w 9"/>
                  <a:gd name="T3" fmla="*/ 13 h 15"/>
                  <a:gd name="T4" fmla="*/ 5 w 9"/>
                  <a:gd name="T5" fmla="*/ 1 h 15"/>
                  <a:gd name="T6" fmla="*/ 9 w 9"/>
                  <a:gd name="T7" fmla="*/ 7 h 15"/>
                </a:gdLst>
                <a:ahLst/>
                <a:cxnLst>
                  <a:cxn ang="0">
                    <a:pos x="T0" y="T1"/>
                  </a:cxn>
                  <a:cxn ang="0">
                    <a:pos x="T2" y="T3"/>
                  </a:cxn>
                  <a:cxn ang="0">
                    <a:pos x="T4" y="T5"/>
                  </a:cxn>
                  <a:cxn ang="0">
                    <a:pos x="T6" y="T7"/>
                  </a:cxn>
                </a:cxnLst>
                <a:rect l="0" t="0" r="r" b="b"/>
                <a:pathLst>
                  <a:path w="9" h="15">
                    <a:moveTo>
                      <a:pt x="9" y="7"/>
                    </a:moveTo>
                    <a:cubicBezTo>
                      <a:pt x="8" y="12"/>
                      <a:pt x="5" y="15"/>
                      <a:pt x="3" y="13"/>
                    </a:cubicBezTo>
                    <a:cubicBezTo>
                      <a:pt x="0" y="10"/>
                      <a:pt x="1" y="1"/>
                      <a:pt x="5" y="1"/>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2" name="Freeform 1690">
                <a:extLst>
                  <a:ext uri="{FF2B5EF4-FFF2-40B4-BE49-F238E27FC236}">
                    <a16:creationId xmlns:a16="http://schemas.microsoft.com/office/drawing/2014/main" id="{D0A8C4D2-536B-375A-FE6B-5EFA1916AE1A}"/>
                  </a:ext>
                </a:extLst>
              </p:cNvPr>
              <p:cNvSpPr>
                <a:spLocks/>
              </p:cNvSpPr>
              <p:nvPr/>
            </p:nvSpPr>
            <p:spPr bwMode="auto">
              <a:xfrm>
                <a:off x="4044" y="2445"/>
                <a:ext cx="43" cy="67"/>
              </a:xfrm>
              <a:custGeom>
                <a:avLst/>
                <a:gdLst>
                  <a:gd name="T0" fmla="*/ 9 w 9"/>
                  <a:gd name="T1" fmla="*/ 7 h 14"/>
                  <a:gd name="T2" fmla="*/ 3 w 9"/>
                  <a:gd name="T3" fmla="*/ 12 h 14"/>
                  <a:gd name="T4" fmla="*/ 5 w 9"/>
                  <a:gd name="T5" fmla="*/ 0 h 14"/>
                  <a:gd name="T6" fmla="*/ 9 w 9"/>
                  <a:gd name="T7" fmla="*/ 7 h 14"/>
                </a:gdLst>
                <a:ahLst/>
                <a:cxnLst>
                  <a:cxn ang="0">
                    <a:pos x="T0" y="T1"/>
                  </a:cxn>
                  <a:cxn ang="0">
                    <a:pos x="T2" y="T3"/>
                  </a:cxn>
                  <a:cxn ang="0">
                    <a:pos x="T4" y="T5"/>
                  </a:cxn>
                  <a:cxn ang="0">
                    <a:pos x="T6" y="T7"/>
                  </a:cxn>
                </a:cxnLst>
                <a:rect l="0" t="0" r="r" b="b"/>
                <a:pathLst>
                  <a:path w="9" h="14">
                    <a:moveTo>
                      <a:pt x="9" y="7"/>
                    </a:moveTo>
                    <a:cubicBezTo>
                      <a:pt x="8" y="12"/>
                      <a:pt x="5" y="14"/>
                      <a:pt x="3" y="12"/>
                    </a:cubicBezTo>
                    <a:cubicBezTo>
                      <a:pt x="0" y="9"/>
                      <a:pt x="1" y="1"/>
                      <a:pt x="5" y="0"/>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3" name="Freeform 1691">
                <a:extLst>
                  <a:ext uri="{FF2B5EF4-FFF2-40B4-BE49-F238E27FC236}">
                    <a16:creationId xmlns:a16="http://schemas.microsoft.com/office/drawing/2014/main" id="{00064A33-2F97-1E94-6E9E-12CCD01974A0}"/>
                  </a:ext>
                </a:extLst>
              </p:cNvPr>
              <p:cNvSpPr>
                <a:spLocks/>
              </p:cNvSpPr>
              <p:nvPr/>
            </p:nvSpPr>
            <p:spPr bwMode="auto">
              <a:xfrm>
                <a:off x="4155" y="2507"/>
                <a:ext cx="43" cy="73"/>
              </a:xfrm>
              <a:custGeom>
                <a:avLst/>
                <a:gdLst>
                  <a:gd name="T0" fmla="*/ 9 w 9"/>
                  <a:gd name="T1" fmla="*/ 7 h 15"/>
                  <a:gd name="T2" fmla="*/ 2 w 9"/>
                  <a:gd name="T3" fmla="*/ 12 h 15"/>
                  <a:gd name="T4" fmla="*/ 5 w 9"/>
                  <a:gd name="T5" fmla="*/ 1 h 15"/>
                  <a:gd name="T6" fmla="*/ 9 w 9"/>
                  <a:gd name="T7" fmla="*/ 7 h 15"/>
                </a:gdLst>
                <a:ahLst/>
                <a:cxnLst>
                  <a:cxn ang="0">
                    <a:pos x="T0" y="T1"/>
                  </a:cxn>
                  <a:cxn ang="0">
                    <a:pos x="T2" y="T3"/>
                  </a:cxn>
                  <a:cxn ang="0">
                    <a:pos x="T4" y="T5"/>
                  </a:cxn>
                  <a:cxn ang="0">
                    <a:pos x="T6" y="T7"/>
                  </a:cxn>
                </a:cxnLst>
                <a:rect l="0" t="0" r="r" b="b"/>
                <a:pathLst>
                  <a:path w="9" h="15">
                    <a:moveTo>
                      <a:pt x="9" y="7"/>
                    </a:moveTo>
                    <a:cubicBezTo>
                      <a:pt x="9" y="12"/>
                      <a:pt x="5" y="15"/>
                      <a:pt x="2" y="12"/>
                    </a:cubicBezTo>
                    <a:cubicBezTo>
                      <a:pt x="0" y="9"/>
                      <a:pt x="1" y="1"/>
                      <a:pt x="5" y="1"/>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4" name="Freeform 1692">
                <a:extLst>
                  <a:ext uri="{FF2B5EF4-FFF2-40B4-BE49-F238E27FC236}">
                    <a16:creationId xmlns:a16="http://schemas.microsoft.com/office/drawing/2014/main" id="{DDE7BA1F-2CD3-0A38-E9E2-8556FBC8C3EF}"/>
                  </a:ext>
                </a:extLst>
              </p:cNvPr>
              <p:cNvSpPr>
                <a:spLocks/>
              </p:cNvSpPr>
              <p:nvPr/>
            </p:nvSpPr>
            <p:spPr bwMode="auto">
              <a:xfrm>
                <a:off x="4213" y="2445"/>
                <a:ext cx="48" cy="72"/>
              </a:xfrm>
              <a:custGeom>
                <a:avLst/>
                <a:gdLst>
                  <a:gd name="T0" fmla="*/ 10 w 10"/>
                  <a:gd name="T1" fmla="*/ 7 h 15"/>
                  <a:gd name="T2" fmla="*/ 3 w 10"/>
                  <a:gd name="T3" fmla="*/ 12 h 15"/>
                  <a:gd name="T4" fmla="*/ 6 w 10"/>
                  <a:gd name="T5" fmla="*/ 1 h 15"/>
                  <a:gd name="T6" fmla="*/ 10 w 10"/>
                  <a:gd name="T7" fmla="*/ 7 h 15"/>
                </a:gdLst>
                <a:ahLst/>
                <a:cxnLst>
                  <a:cxn ang="0">
                    <a:pos x="T0" y="T1"/>
                  </a:cxn>
                  <a:cxn ang="0">
                    <a:pos x="T2" y="T3"/>
                  </a:cxn>
                  <a:cxn ang="0">
                    <a:pos x="T4" y="T5"/>
                  </a:cxn>
                  <a:cxn ang="0">
                    <a:pos x="T6" y="T7"/>
                  </a:cxn>
                </a:cxnLst>
                <a:rect l="0" t="0" r="r" b="b"/>
                <a:pathLst>
                  <a:path w="10" h="15">
                    <a:moveTo>
                      <a:pt x="10" y="7"/>
                    </a:moveTo>
                    <a:cubicBezTo>
                      <a:pt x="10" y="12"/>
                      <a:pt x="5" y="15"/>
                      <a:pt x="3" y="12"/>
                    </a:cubicBezTo>
                    <a:cubicBezTo>
                      <a:pt x="0" y="9"/>
                      <a:pt x="1" y="1"/>
                      <a:pt x="6" y="1"/>
                    </a:cubicBezTo>
                    <a:cubicBezTo>
                      <a:pt x="9" y="0"/>
                      <a:pt x="10" y="5"/>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5" name="Freeform 1693">
                <a:extLst>
                  <a:ext uri="{FF2B5EF4-FFF2-40B4-BE49-F238E27FC236}">
                    <a16:creationId xmlns:a16="http://schemas.microsoft.com/office/drawing/2014/main" id="{BC4F6143-BBF8-9A10-429F-8C5A32B1B8E4}"/>
                  </a:ext>
                </a:extLst>
              </p:cNvPr>
              <p:cNvSpPr>
                <a:spLocks/>
              </p:cNvSpPr>
              <p:nvPr/>
            </p:nvSpPr>
            <p:spPr bwMode="auto">
              <a:xfrm>
                <a:off x="4275" y="2382"/>
                <a:ext cx="53" cy="72"/>
              </a:xfrm>
              <a:custGeom>
                <a:avLst/>
                <a:gdLst>
                  <a:gd name="T0" fmla="*/ 10 w 11"/>
                  <a:gd name="T1" fmla="*/ 7 h 15"/>
                  <a:gd name="T2" fmla="*/ 2 w 11"/>
                  <a:gd name="T3" fmla="*/ 11 h 15"/>
                  <a:gd name="T4" fmla="*/ 6 w 11"/>
                  <a:gd name="T5" fmla="*/ 0 h 15"/>
                  <a:gd name="T6" fmla="*/ 10 w 11"/>
                  <a:gd name="T7" fmla="*/ 7 h 15"/>
                </a:gdLst>
                <a:ahLst/>
                <a:cxnLst>
                  <a:cxn ang="0">
                    <a:pos x="T0" y="T1"/>
                  </a:cxn>
                  <a:cxn ang="0">
                    <a:pos x="T2" y="T3"/>
                  </a:cxn>
                  <a:cxn ang="0">
                    <a:pos x="T4" y="T5"/>
                  </a:cxn>
                  <a:cxn ang="0">
                    <a:pos x="T6" y="T7"/>
                  </a:cxn>
                </a:cxnLst>
                <a:rect l="0" t="0" r="r" b="b"/>
                <a:pathLst>
                  <a:path w="11" h="15">
                    <a:moveTo>
                      <a:pt x="10" y="7"/>
                    </a:moveTo>
                    <a:cubicBezTo>
                      <a:pt x="10" y="12"/>
                      <a:pt x="5" y="15"/>
                      <a:pt x="2" y="11"/>
                    </a:cubicBezTo>
                    <a:cubicBezTo>
                      <a:pt x="0" y="8"/>
                      <a:pt x="1" y="1"/>
                      <a:pt x="6" y="0"/>
                    </a:cubicBezTo>
                    <a:cubicBezTo>
                      <a:pt x="9" y="0"/>
                      <a:pt x="11" y="4"/>
                      <a:pt x="10"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6" name="Freeform 1694">
                <a:extLst>
                  <a:ext uri="{FF2B5EF4-FFF2-40B4-BE49-F238E27FC236}">
                    <a16:creationId xmlns:a16="http://schemas.microsoft.com/office/drawing/2014/main" id="{B05C0D2F-4620-7B6A-B2A0-5B6589426F8A}"/>
                  </a:ext>
                </a:extLst>
              </p:cNvPr>
              <p:cNvSpPr>
                <a:spLocks/>
              </p:cNvSpPr>
              <p:nvPr/>
            </p:nvSpPr>
            <p:spPr bwMode="auto">
              <a:xfrm>
                <a:off x="4338" y="2329"/>
                <a:ext cx="53" cy="68"/>
              </a:xfrm>
              <a:custGeom>
                <a:avLst/>
                <a:gdLst>
                  <a:gd name="T0" fmla="*/ 11 w 11"/>
                  <a:gd name="T1" fmla="*/ 6 h 14"/>
                  <a:gd name="T2" fmla="*/ 3 w 11"/>
                  <a:gd name="T3" fmla="*/ 11 h 14"/>
                  <a:gd name="T4" fmla="*/ 7 w 11"/>
                  <a:gd name="T5" fmla="*/ 0 h 14"/>
                  <a:gd name="T6" fmla="*/ 11 w 11"/>
                  <a:gd name="T7" fmla="*/ 6 h 14"/>
                </a:gdLst>
                <a:ahLst/>
                <a:cxnLst>
                  <a:cxn ang="0">
                    <a:pos x="T0" y="T1"/>
                  </a:cxn>
                  <a:cxn ang="0">
                    <a:pos x="T2" y="T3"/>
                  </a:cxn>
                  <a:cxn ang="0">
                    <a:pos x="T4" y="T5"/>
                  </a:cxn>
                  <a:cxn ang="0">
                    <a:pos x="T6" y="T7"/>
                  </a:cxn>
                </a:cxnLst>
                <a:rect l="0" t="0" r="r" b="b"/>
                <a:pathLst>
                  <a:path w="11" h="14">
                    <a:moveTo>
                      <a:pt x="11" y="6"/>
                    </a:moveTo>
                    <a:cubicBezTo>
                      <a:pt x="10" y="12"/>
                      <a:pt x="5" y="14"/>
                      <a:pt x="3" y="11"/>
                    </a:cubicBezTo>
                    <a:cubicBezTo>
                      <a:pt x="0" y="7"/>
                      <a:pt x="2" y="0"/>
                      <a:pt x="7" y="0"/>
                    </a:cubicBezTo>
                    <a:cubicBezTo>
                      <a:pt x="10"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7" name="Freeform 1695">
                <a:extLst>
                  <a:ext uri="{FF2B5EF4-FFF2-40B4-BE49-F238E27FC236}">
                    <a16:creationId xmlns:a16="http://schemas.microsoft.com/office/drawing/2014/main" id="{FEEFB2C6-B800-9D80-0491-2BCE8C1541A7}"/>
                  </a:ext>
                </a:extLst>
              </p:cNvPr>
              <p:cNvSpPr>
                <a:spLocks/>
              </p:cNvSpPr>
              <p:nvPr/>
            </p:nvSpPr>
            <p:spPr bwMode="auto">
              <a:xfrm>
                <a:off x="4102" y="2440"/>
                <a:ext cx="43" cy="67"/>
              </a:xfrm>
              <a:custGeom>
                <a:avLst/>
                <a:gdLst>
                  <a:gd name="T0" fmla="*/ 9 w 9"/>
                  <a:gd name="T1" fmla="*/ 6 h 14"/>
                  <a:gd name="T2" fmla="*/ 3 w 9"/>
                  <a:gd name="T3" fmla="*/ 11 h 14"/>
                  <a:gd name="T4" fmla="*/ 5 w 9"/>
                  <a:gd name="T5" fmla="*/ 0 h 14"/>
                  <a:gd name="T6" fmla="*/ 9 w 9"/>
                  <a:gd name="T7" fmla="*/ 6 h 14"/>
                </a:gdLst>
                <a:ahLst/>
                <a:cxnLst>
                  <a:cxn ang="0">
                    <a:pos x="T0" y="T1"/>
                  </a:cxn>
                  <a:cxn ang="0">
                    <a:pos x="T2" y="T3"/>
                  </a:cxn>
                  <a:cxn ang="0">
                    <a:pos x="T4" y="T5"/>
                  </a:cxn>
                  <a:cxn ang="0">
                    <a:pos x="T6" y="T7"/>
                  </a:cxn>
                </a:cxnLst>
                <a:rect l="0" t="0" r="r" b="b"/>
                <a:pathLst>
                  <a:path w="9" h="14">
                    <a:moveTo>
                      <a:pt x="9" y="6"/>
                    </a:moveTo>
                    <a:cubicBezTo>
                      <a:pt x="9" y="11"/>
                      <a:pt x="5" y="14"/>
                      <a:pt x="3" y="11"/>
                    </a:cubicBezTo>
                    <a:cubicBezTo>
                      <a:pt x="0" y="8"/>
                      <a:pt x="1" y="1"/>
                      <a:pt x="5" y="0"/>
                    </a:cubicBezTo>
                    <a:cubicBezTo>
                      <a:pt x="8" y="0"/>
                      <a:pt x="9"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8" name="Freeform 1696">
                <a:extLst>
                  <a:ext uri="{FF2B5EF4-FFF2-40B4-BE49-F238E27FC236}">
                    <a16:creationId xmlns:a16="http://schemas.microsoft.com/office/drawing/2014/main" id="{AA3264EA-98D7-45C5-A0A6-89E604428E5A}"/>
                  </a:ext>
                </a:extLst>
              </p:cNvPr>
              <p:cNvSpPr>
                <a:spLocks/>
              </p:cNvSpPr>
              <p:nvPr/>
            </p:nvSpPr>
            <p:spPr bwMode="auto">
              <a:xfrm>
                <a:off x="4160" y="2411"/>
                <a:ext cx="48" cy="68"/>
              </a:xfrm>
              <a:custGeom>
                <a:avLst/>
                <a:gdLst>
                  <a:gd name="T0" fmla="*/ 9 w 10"/>
                  <a:gd name="T1" fmla="*/ 7 h 14"/>
                  <a:gd name="T2" fmla="*/ 2 w 10"/>
                  <a:gd name="T3" fmla="*/ 11 h 14"/>
                  <a:gd name="T4" fmla="*/ 5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9" y="12"/>
                      <a:pt x="5" y="14"/>
                      <a:pt x="2" y="11"/>
                    </a:cubicBezTo>
                    <a:cubicBezTo>
                      <a:pt x="0" y="8"/>
                      <a:pt x="1" y="1"/>
                      <a:pt x="5"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9" name="Freeform 1697">
                <a:extLst>
                  <a:ext uri="{FF2B5EF4-FFF2-40B4-BE49-F238E27FC236}">
                    <a16:creationId xmlns:a16="http://schemas.microsoft.com/office/drawing/2014/main" id="{711D9A91-C6A1-F234-4776-697E500D73DD}"/>
                  </a:ext>
                </a:extLst>
              </p:cNvPr>
              <p:cNvSpPr>
                <a:spLocks/>
              </p:cNvSpPr>
              <p:nvPr/>
            </p:nvSpPr>
            <p:spPr bwMode="auto">
              <a:xfrm>
                <a:off x="4208" y="2344"/>
                <a:ext cx="48" cy="67"/>
              </a:xfrm>
              <a:custGeom>
                <a:avLst/>
                <a:gdLst>
                  <a:gd name="T0" fmla="*/ 10 w 10"/>
                  <a:gd name="T1" fmla="*/ 6 h 14"/>
                  <a:gd name="T2" fmla="*/ 3 w 10"/>
                  <a:gd name="T3" fmla="*/ 11 h 14"/>
                  <a:gd name="T4" fmla="*/ 6 w 10"/>
                  <a:gd name="T5" fmla="*/ 0 h 14"/>
                  <a:gd name="T6" fmla="*/ 10 w 10"/>
                  <a:gd name="T7" fmla="*/ 6 h 14"/>
                </a:gdLst>
                <a:ahLst/>
                <a:cxnLst>
                  <a:cxn ang="0">
                    <a:pos x="T0" y="T1"/>
                  </a:cxn>
                  <a:cxn ang="0">
                    <a:pos x="T2" y="T3"/>
                  </a:cxn>
                  <a:cxn ang="0">
                    <a:pos x="T4" y="T5"/>
                  </a:cxn>
                  <a:cxn ang="0">
                    <a:pos x="T6" y="T7"/>
                  </a:cxn>
                </a:cxnLst>
                <a:rect l="0" t="0" r="r" b="b"/>
                <a:pathLst>
                  <a:path w="10" h="14">
                    <a:moveTo>
                      <a:pt x="10" y="6"/>
                    </a:moveTo>
                    <a:cubicBezTo>
                      <a:pt x="9" y="11"/>
                      <a:pt x="5" y="14"/>
                      <a:pt x="3" y="11"/>
                    </a:cubicBezTo>
                    <a:cubicBezTo>
                      <a:pt x="0" y="8"/>
                      <a:pt x="2" y="1"/>
                      <a:pt x="6" y="0"/>
                    </a:cubicBezTo>
                    <a:cubicBezTo>
                      <a:pt x="9"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0" name="Freeform 1698">
                <a:extLst>
                  <a:ext uri="{FF2B5EF4-FFF2-40B4-BE49-F238E27FC236}">
                    <a16:creationId xmlns:a16="http://schemas.microsoft.com/office/drawing/2014/main" id="{24BC7979-D06E-133C-D0CE-A7E8A6FAF53D}"/>
                  </a:ext>
                </a:extLst>
              </p:cNvPr>
              <p:cNvSpPr>
                <a:spLocks/>
              </p:cNvSpPr>
              <p:nvPr/>
            </p:nvSpPr>
            <p:spPr bwMode="auto">
              <a:xfrm>
                <a:off x="4280" y="2286"/>
                <a:ext cx="53" cy="72"/>
              </a:xfrm>
              <a:custGeom>
                <a:avLst/>
                <a:gdLst>
                  <a:gd name="T0" fmla="*/ 10 w 11"/>
                  <a:gd name="T1" fmla="*/ 7 h 15"/>
                  <a:gd name="T2" fmla="*/ 2 w 11"/>
                  <a:gd name="T3" fmla="*/ 11 h 15"/>
                  <a:gd name="T4" fmla="*/ 6 w 11"/>
                  <a:gd name="T5" fmla="*/ 0 h 15"/>
                  <a:gd name="T6" fmla="*/ 10 w 11"/>
                  <a:gd name="T7" fmla="*/ 7 h 15"/>
                </a:gdLst>
                <a:ahLst/>
                <a:cxnLst>
                  <a:cxn ang="0">
                    <a:pos x="T0" y="T1"/>
                  </a:cxn>
                  <a:cxn ang="0">
                    <a:pos x="T2" y="T3"/>
                  </a:cxn>
                  <a:cxn ang="0">
                    <a:pos x="T4" y="T5"/>
                  </a:cxn>
                  <a:cxn ang="0">
                    <a:pos x="T6" y="T7"/>
                  </a:cxn>
                </a:cxnLst>
                <a:rect l="0" t="0" r="r" b="b"/>
                <a:pathLst>
                  <a:path w="11" h="15">
                    <a:moveTo>
                      <a:pt x="10" y="7"/>
                    </a:moveTo>
                    <a:cubicBezTo>
                      <a:pt x="10" y="12"/>
                      <a:pt x="5" y="15"/>
                      <a:pt x="2" y="11"/>
                    </a:cubicBezTo>
                    <a:cubicBezTo>
                      <a:pt x="0" y="8"/>
                      <a:pt x="2" y="1"/>
                      <a:pt x="6"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1" name="Freeform 1699">
                <a:extLst>
                  <a:ext uri="{FF2B5EF4-FFF2-40B4-BE49-F238E27FC236}">
                    <a16:creationId xmlns:a16="http://schemas.microsoft.com/office/drawing/2014/main" id="{4962C3A0-7E7A-AD31-A8A6-7E84C3530147}"/>
                  </a:ext>
                </a:extLst>
              </p:cNvPr>
              <p:cNvSpPr>
                <a:spLocks/>
              </p:cNvSpPr>
              <p:nvPr/>
            </p:nvSpPr>
            <p:spPr bwMode="auto">
              <a:xfrm>
                <a:off x="4343" y="2233"/>
                <a:ext cx="58" cy="72"/>
              </a:xfrm>
              <a:custGeom>
                <a:avLst/>
                <a:gdLst>
                  <a:gd name="T0" fmla="*/ 12 w 12"/>
                  <a:gd name="T1" fmla="*/ 7 h 15"/>
                  <a:gd name="T2" fmla="*/ 3 w 12"/>
                  <a:gd name="T3" fmla="*/ 11 h 15"/>
                  <a:gd name="T4" fmla="*/ 7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3" y="1"/>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2" name="Freeform 1700">
                <a:extLst>
                  <a:ext uri="{FF2B5EF4-FFF2-40B4-BE49-F238E27FC236}">
                    <a16:creationId xmlns:a16="http://schemas.microsoft.com/office/drawing/2014/main" id="{B35D6DBC-4EF0-DF44-DE37-7009ED3959C1}"/>
                  </a:ext>
                </a:extLst>
              </p:cNvPr>
              <p:cNvSpPr>
                <a:spLocks/>
              </p:cNvSpPr>
              <p:nvPr/>
            </p:nvSpPr>
            <p:spPr bwMode="auto">
              <a:xfrm>
                <a:off x="4401" y="2271"/>
                <a:ext cx="57" cy="68"/>
              </a:xfrm>
              <a:custGeom>
                <a:avLst/>
                <a:gdLst>
                  <a:gd name="T0" fmla="*/ 12 w 12"/>
                  <a:gd name="T1" fmla="*/ 6 h 14"/>
                  <a:gd name="T2" fmla="*/ 3 w 12"/>
                  <a:gd name="T3" fmla="*/ 11 h 14"/>
                  <a:gd name="T4" fmla="*/ 7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1" y="11"/>
                      <a:pt x="6" y="14"/>
                      <a:pt x="3" y="11"/>
                    </a:cubicBezTo>
                    <a:cubicBezTo>
                      <a:pt x="0" y="7"/>
                      <a:pt x="3"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3" name="Freeform 1701">
                <a:extLst>
                  <a:ext uri="{FF2B5EF4-FFF2-40B4-BE49-F238E27FC236}">
                    <a16:creationId xmlns:a16="http://schemas.microsoft.com/office/drawing/2014/main" id="{1203C676-5CDE-ED46-5FC6-EB8F04736B13}"/>
                  </a:ext>
                </a:extLst>
              </p:cNvPr>
              <p:cNvSpPr>
                <a:spLocks/>
              </p:cNvSpPr>
              <p:nvPr/>
            </p:nvSpPr>
            <p:spPr bwMode="auto">
              <a:xfrm>
                <a:off x="4482" y="2247"/>
                <a:ext cx="58" cy="68"/>
              </a:xfrm>
              <a:custGeom>
                <a:avLst/>
                <a:gdLst>
                  <a:gd name="T0" fmla="*/ 12 w 12"/>
                  <a:gd name="T1" fmla="*/ 6 h 14"/>
                  <a:gd name="T2" fmla="*/ 2 w 12"/>
                  <a:gd name="T3" fmla="*/ 10 h 14"/>
                  <a:gd name="T4" fmla="*/ 7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1" y="12"/>
                      <a:pt x="5" y="14"/>
                      <a:pt x="2" y="10"/>
                    </a:cubicBezTo>
                    <a:cubicBezTo>
                      <a:pt x="0" y="6"/>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4" name="Freeform 1702">
                <a:extLst>
                  <a:ext uri="{FF2B5EF4-FFF2-40B4-BE49-F238E27FC236}">
                    <a16:creationId xmlns:a16="http://schemas.microsoft.com/office/drawing/2014/main" id="{7907CC12-41E3-F8BB-5781-D2CBE94ECD8F}"/>
                  </a:ext>
                </a:extLst>
              </p:cNvPr>
              <p:cNvSpPr>
                <a:spLocks/>
              </p:cNvSpPr>
              <p:nvPr/>
            </p:nvSpPr>
            <p:spPr bwMode="auto">
              <a:xfrm>
                <a:off x="4545" y="2199"/>
                <a:ext cx="63" cy="67"/>
              </a:xfrm>
              <a:custGeom>
                <a:avLst/>
                <a:gdLst>
                  <a:gd name="T0" fmla="*/ 12 w 13"/>
                  <a:gd name="T1" fmla="*/ 6 h 14"/>
                  <a:gd name="T2" fmla="*/ 2 w 13"/>
                  <a:gd name="T3" fmla="*/ 10 h 14"/>
                  <a:gd name="T4" fmla="*/ 7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1" y="12"/>
                      <a:pt x="5" y="14"/>
                      <a:pt x="2" y="10"/>
                    </a:cubicBezTo>
                    <a:cubicBezTo>
                      <a:pt x="0" y="7"/>
                      <a:pt x="2" y="0"/>
                      <a:pt x="7" y="0"/>
                    </a:cubicBezTo>
                    <a:cubicBezTo>
                      <a:pt x="11"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5" name="Freeform 1703">
                <a:extLst>
                  <a:ext uri="{FF2B5EF4-FFF2-40B4-BE49-F238E27FC236}">
                    <a16:creationId xmlns:a16="http://schemas.microsoft.com/office/drawing/2014/main" id="{8F94E2A5-B190-496C-B294-C84A438E4772}"/>
                  </a:ext>
                </a:extLst>
              </p:cNvPr>
              <p:cNvSpPr>
                <a:spLocks/>
              </p:cNvSpPr>
              <p:nvPr/>
            </p:nvSpPr>
            <p:spPr bwMode="auto">
              <a:xfrm>
                <a:off x="4617" y="2228"/>
                <a:ext cx="58" cy="67"/>
              </a:xfrm>
              <a:custGeom>
                <a:avLst/>
                <a:gdLst>
                  <a:gd name="T0" fmla="*/ 12 w 12"/>
                  <a:gd name="T1" fmla="*/ 6 h 14"/>
                  <a:gd name="T2" fmla="*/ 2 w 12"/>
                  <a:gd name="T3" fmla="*/ 10 h 14"/>
                  <a:gd name="T4" fmla="*/ 7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1" y="12"/>
                      <a:pt x="5" y="14"/>
                      <a:pt x="2" y="10"/>
                    </a:cubicBezTo>
                    <a:cubicBezTo>
                      <a:pt x="0" y="7"/>
                      <a:pt x="2" y="1"/>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6" name="Freeform 1704">
                <a:extLst>
                  <a:ext uri="{FF2B5EF4-FFF2-40B4-BE49-F238E27FC236}">
                    <a16:creationId xmlns:a16="http://schemas.microsoft.com/office/drawing/2014/main" id="{9772F4A8-CCD8-82FF-6E61-892AD784A734}"/>
                  </a:ext>
                </a:extLst>
              </p:cNvPr>
              <p:cNvSpPr>
                <a:spLocks/>
              </p:cNvSpPr>
              <p:nvPr/>
            </p:nvSpPr>
            <p:spPr bwMode="auto">
              <a:xfrm>
                <a:off x="4492" y="2136"/>
                <a:ext cx="58" cy="68"/>
              </a:xfrm>
              <a:custGeom>
                <a:avLst/>
                <a:gdLst>
                  <a:gd name="T0" fmla="*/ 12 w 12"/>
                  <a:gd name="T1" fmla="*/ 7 h 14"/>
                  <a:gd name="T2" fmla="*/ 2 w 12"/>
                  <a:gd name="T3" fmla="*/ 11 h 14"/>
                  <a:gd name="T4" fmla="*/ 8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1" y="12"/>
                      <a:pt x="5" y="14"/>
                      <a:pt x="2" y="11"/>
                    </a:cubicBezTo>
                    <a:cubicBezTo>
                      <a:pt x="0" y="7"/>
                      <a:pt x="3" y="1"/>
                      <a:pt x="8"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7" name="Freeform 1705">
                <a:extLst>
                  <a:ext uri="{FF2B5EF4-FFF2-40B4-BE49-F238E27FC236}">
                    <a16:creationId xmlns:a16="http://schemas.microsoft.com/office/drawing/2014/main" id="{1FA4157D-D88F-3F9D-39B4-7ECB93803B2B}"/>
                  </a:ext>
                </a:extLst>
              </p:cNvPr>
              <p:cNvSpPr>
                <a:spLocks/>
              </p:cNvSpPr>
              <p:nvPr/>
            </p:nvSpPr>
            <p:spPr bwMode="auto">
              <a:xfrm>
                <a:off x="4545" y="1982"/>
                <a:ext cx="58" cy="63"/>
              </a:xfrm>
              <a:custGeom>
                <a:avLst/>
                <a:gdLst>
                  <a:gd name="T0" fmla="*/ 11 w 12"/>
                  <a:gd name="T1" fmla="*/ 6 h 13"/>
                  <a:gd name="T2" fmla="*/ 2 w 12"/>
                  <a:gd name="T3" fmla="*/ 10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10"/>
                    </a:cubicBezTo>
                    <a:cubicBezTo>
                      <a:pt x="0" y="6"/>
                      <a:pt x="2" y="0"/>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8" name="Freeform 1706">
                <a:extLst>
                  <a:ext uri="{FF2B5EF4-FFF2-40B4-BE49-F238E27FC236}">
                    <a16:creationId xmlns:a16="http://schemas.microsoft.com/office/drawing/2014/main" id="{F686BEC5-877A-9FE5-1E20-5BB2A6E57580}"/>
                  </a:ext>
                </a:extLst>
              </p:cNvPr>
              <p:cNvSpPr>
                <a:spLocks/>
              </p:cNvSpPr>
              <p:nvPr/>
            </p:nvSpPr>
            <p:spPr bwMode="auto">
              <a:xfrm>
                <a:off x="4613" y="1924"/>
                <a:ext cx="62" cy="63"/>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9" name="Freeform 1707">
                <a:extLst>
                  <a:ext uri="{FF2B5EF4-FFF2-40B4-BE49-F238E27FC236}">
                    <a16:creationId xmlns:a16="http://schemas.microsoft.com/office/drawing/2014/main" id="{969CF930-562F-16E8-7AA5-7F4C78FA9B96}"/>
                  </a:ext>
                </a:extLst>
              </p:cNvPr>
              <p:cNvSpPr>
                <a:spLocks/>
              </p:cNvSpPr>
              <p:nvPr/>
            </p:nvSpPr>
            <p:spPr bwMode="auto">
              <a:xfrm>
                <a:off x="4690" y="1876"/>
                <a:ext cx="62" cy="63"/>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4" y="13"/>
                      <a:pt x="2" y="9"/>
                    </a:cubicBezTo>
                    <a:cubicBezTo>
                      <a:pt x="0" y="6"/>
                      <a:pt x="3"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0" name="Freeform 1708">
                <a:extLst>
                  <a:ext uri="{FF2B5EF4-FFF2-40B4-BE49-F238E27FC236}">
                    <a16:creationId xmlns:a16="http://schemas.microsoft.com/office/drawing/2014/main" id="{82E00621-DD0D-1888-38A1-711C8A54129F}"/>
                  </a:ext>
                </a:extLst>
              </p:cNvPr>
              <p:cNvSpPr>
                <a:spLocks/>
              </p:cNvSpPr>
              <p:nvPr/>
            </p:nvSpPr>
            <p:spPr bwMode="auto">
              <a:xfrm>
                <a:off x="4627" y="1842"/>
                <a:ext cx="58" cy="63"/>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9"/>
                    </a:cubicBezTo>
                    <a:cubicBezTo>
                      <a:pt x="0" y="6"/>
                      <a:pt x="3" y="1"/>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1" name="Freeform 1709">
                <a:extLst>
                  <a:ext uri="{FF2B5EF4-FFF2-40B4-BE49-F238E27FC236}">
                    <a16:creationId xmlns:a16="http://schemas.microsoft.com/office/drawing/2014/main" id="{A23F0EEF-3548-3DA6-589B-79FDAAF53A30}"/>
                  </a:ext>
                </a:extLst>
              </p:cNvPr>
              <p:cNvSpPr>
                <a:spLocks/>
              </p:cNvSpPr>
              <p:nvPr/>
            </p:nvSpPr>
            <p:spPr bwMode="auto">
              <a:xfrm>
                <a:off x="4810" y="1857"/>
                <a:ext cx="63" cy="62"/>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2" name="Freeform 1710">
                <a:extLst>
                  <a:ext uri="{FF2B5EF4-FFF2-40B4-BE49-F238E27FC236}">
                    <a16:creationId xmlns:a16="http://schemas.microsoft.com/office/drawing/2014/main" id="{97975798-D7C2-17F0-16F5-BCF6F85FB7D6}"/>
                  </a:ext>
                </a:extLst>
              </p:cNvPr>
              <p:cNvSpPr>
                <a:spLocks/>
              </p:cNvSpPr>
              <p:nvPr/>
            </p:nvSpPr>
            <p:spPr bwMode="auto">
              <a:xfrm>
                <a:off x="4752" y="1808"/>
                <a:ext cx="63" cy="63"/>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3" name="Freeform 1711">
                <a:extLst>
                  <a:ext uri="{FF2B5EF4-FFF2-40B4-BE49-F238E27FC236}">
                    <a16:creationId xmlns:a16="http://schemas.microsoft.com/office/drawing/2014/main" id="{ABE8357A-A76D-E01C-A786-CA9098CA365A}"/>
                  </a:ext>
                </a:extLst>
              </p:cNvPr>
              <p:cNvSpPr>
                <a:spLocks/>
              </p:cNvSpPr>
              <p:nvPr/>
            </p:nvSpPr>
            <p:spPr bwMode="auto">
              <a:xfrm>
                <a:off x="4815" y="1760"/>
                <a:ext cx="58" cy="58"/>
              </a:xfrm>
              <a:custGeom>
                <a:avLst/>
                <a:gdLst>
                  <a:gd name="T0" fmla="*/ 11 w 12"/>
                  <a:gd name="T1" fmla="*/ 6 h 12"/>
                  <a:gd name="T2" fmla="*/ 2 w 12"/>
                  <a:gd name="T3" fmla="*/ 9 h 12"/>
                  <a:gd name="T4" fmla="*/ 7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0" y="10"/>
                      <a:pt x="4" y="12"/>
                      <a:pt x="2" y="9"/>
                    </a:cubicBezTo>
                    <a:cubicBezTo>
                      <a:pt x="0" y="6"/>
                      <a:pt x="2" y="1"/>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4" name="Freeform 1712">
                <a:extLst>
                  <a:ext uri="{FF2B5EF4-FFF2-40B4-BE49-F238E27FC236}">
                    <a16:creationId xmlns:a16="http://schemas.microsoft.com/office/drawing/2014/main" id="{03818D3C-5012-97B2-1A20-AEEC654D98EB}"/>
                  </a:ext>
                </a:extLst>
              </p:cNvPr>
              <p:cNvSpPr>
                <a:spLocks/>
              </p:cNvSpPr>
              <p:nvPr/>
            </p:nvSpPr>
            <p:spPr bwMode="auto">
              <a:xfrm>
                <a:off x="4685" y="1784"/>
                <a:ext cx="58" cy="58"/>
              </a:xfrm>
              <a:custGeom>
                <a:avLst/>
                <a:gdLst>
                  <a:gd name="T0" fmla="*/ 12 w 12"/>
                  <a:gd name="T1" fmla="*/ 5 h 12"/>
                  <a:gd name="T2" fmla="*/ 2 w 12"/>
                  <a:gd name="T3" fmla="*/ 9 h 12"/>
                  <a:gd name="T4" fmla="*/ 8 w 12"/>
                  <a:gd name="T5" fmla="*/ 0 h 12"/>
                  <a:gd name="T6" fmla="*/ 12 w 12"/>
                  <a:gd name="T7" fmla="*/ 5 h 12"/>
                </a:gdLst>
                <a:ahLst/>
                <a:cxnLst>
                  <a:cxn ang="0">
                    <a:pos x="T0" y="T1"/>
                  </a:cxn>
                  <a:cxn ang="0">
                    <a:pos x="T2" y="T3"/>
                  </a:cxn>
                  <a:cxn ang="0">
                    <a:pos x="T4" y="T5"/>
                  </a:cxn>
                  <a:cxn ang="0">
                    <a:pos x="T6" y="T7"/>
                  </a:cxn>
                </a:cxnLst>
                <a:rect l="0" t="0" r="r" b="b"/>
                <a:pathLst>
                  <a:path w="12" h="12">
                    <a:moveTo>
                      <a:pt x="12" y="5"/>
                    </a:moveTo>
                    <a:cubicBezTo>
                      <a:pt x="10" y="10"/>
                      <a:pt x="4" y="12"/>
                      <a:pt x="2" y="9"/>
                    </a:cubicBezTo>
                    <a:cubicBezTo>
                      <a:pt x="0" y="6"/>
                      <a:pt x="3" y="0"/>
                      <a:pt x="8" y="0"/>
                    </a:cubicBezTo>
                    <a:cubicBezTo>
                      <a:pt x="12" y="0"/>
                      <a:pt x="12" y="3"/>
                      <a:pt x="12"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5" name="Freeform 1713">
                <a:extLst>
                  <a:ext uri="{FF2B5EF4-FFF2-40B4-BE49-F238E27FC236}">
                    <a16:creationId xmlns:a16="http://schemas.microsoft.com/office/drawing/2014/main" id="{B96D33F2-3674-FC07-593A-79C7BE74F57F}"/>
                  </a:ext>
                </a:extLst>
              </p:cNvPr>
              <p:cNvSpPr>
                <a:spLocks/>
              </p:cNvSpPr>
              <p:nvPr/>
            </p:nvSpPr>
            <p:spPr bwMode="auto">
              <a:xfrm>
                <a:off x="4747" y="1726"/>
                <a:ext cx="58" cy="58"/>
              </a:xfrm>
              <a:custGeom>
                <a:avLst/>
                <a:gdLst>
                  <a:gd name="T0" fmla="*/ 11 w 12"/>
                  <a:gd name="T1" fmla="*/ 5 h 12"/>
                  <a:gd name="T2" fmla="*/ 1 w 12"/>
                  <a:gd name="T3" fmla="*/ 9 h 12"/>
                  <a:gd name="T4" fmla="*/ 7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10" y="10"/>
                      <a:pt x="4" y="12"/>
                      <a:pt x="1" y="9"/>
                    </a:cubicBezTo>
                    <a:cubicBezTo>
                      <a:pt x="0" y="6"/>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6" name="Freeform 1714">
                <a:extLst>
                  <a:ext uri="{FF2B5EF4-FFF2-40B4-BE49-F238E27FC236}">
                    <a16:creationId xmlns:a16="http://schemas.microsoft.com/office/drawing/2014/main" id="{6A10FA26-672F-4F92-B7EB-12E994C7D5DC}"/>
                  </a:ext>
                </a:extLst>
              </p:cNvPr>
              <p:cNvSpPr>
                <a:spLocks/>
              </p:cNvSpPr>
              <p:nvPr/>
            </p:nvSpPr>
            <p:spPr bwMode="auto">
              <a:xfrm>
                <a:off x="4810" y="1673"/>
                <a:ext cx="58" cy="58"/>
              </a:xfrm>
              <a:custGeom>
                <a:avLst/>
                <a:gdLst>
                  <a:gd name="T0" fmla="*/ 11 w 12"/>
                  <a:gd name="T1" fmla="*/ 6 h 12"/>
                  <a:gd name="T2" fmla="*/ 2 w 12"/>
                  <a:gd name="T3" fmla="*/ 9 h 12"/>
                  <a:gd name="T4" fmla="*/ 8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0" y="10"/>
                      <a:pt x="4" y="12"/>
                      <a:pt x="2" y="9"/>
                    </a:cubicBezTo>
                    <a:cubicBezTo>
                      <a:pt x="0" y="6"/>
                      <a:pt x="3" y="1"/>
                      <a:pt x="8"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7" name="Freeform 1715">
                <a:extLst>
                  <a:ext uri="{FF2B5EF4-FFF2-40B4-BE49-F238E27FC236}">
                    <a16:creationId xmlns:a16="http://schemas.microsoft.com/office/drawing/2014/main" id="{9A0A1CC0-9122-AF2D-3BC1-02732BB69B4E}"/>
                  </a:ext>
                </a:extLst>
              </p:cNvPr>
              <p:cNvSpPr>
                <a:spLocks/>
              </p:cNvSpPr>
              <p:nvPr/>
            </p:nvSpPr>
            <p:spPr bwMode="auto">
              <a:xfrm>
                <a:off x="4752" y="1644"/>
                <a:ext cx="58" cy="58"/>
              </a:xfrm>
              <a:custGeom>
                <a:avLst/>
                <a:gdLst>
                  <a:gd name="T0" fmla="*/ 11 w 12"/>
                  <a:gd name="T1" fmla="*/ 5 h 12"/>
                  <a:gd name="T2" fmla="*/ 1 w 12"/>
                  <a:gd name="T3" fmla="*/ 8 h 12"/>
                  <a:gd name="T4" fmla="*/ 7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9" y="10"/>
                      <a:pt x="3" y="12"/>
                      <a:pt x="1" y="8"/>
                    </a:cubicBezTo>
                    <a:cubicBezTo>
                      <a:pt x="0" y="6"/>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8" name="Freeform 1716">
                <a:extLst>
                  <a:ext uri="{FF2B5EF4-FFF2-40B4-BE49-F238E27FC236}">
                    <a16:creationId xmlns:a16="http://schemas.microsoft.com/office/drawing/2014/main" id="{1D8E7528-E9BD-46DE-FDE9-6E1382E70502}"/>
                  </a:ext>
                </a:extLst>
              </p:cNvPr>
              <p:cNvSpPr>
                <a:spLocks/>
              </p:cNvSpPr>
              <p:nvPr/>
            </p:nvSpPr>
            <p:spPr bwMode="auto">
              <a:xfrm>
                <a:off x="4680" y="1693"/>
                <a:ext cx="58" cy="58"/>
              </a:xfrm>
              <a:custGeom>
                <a:avLst/>
                <a:gdLst>
                  <a:gd name="T0" fmla="*/ 11 w 12"/>
                  <a:gd name="T1" fmla="*/ 5 h 12"/>
                  <a:gd name="T2" fmla="*/ 2 w 12"/>
                  <a:gd name="T3" fmla="*/ 9 h 12"/>
                  <a:gd name="T4" fmla="*/ 8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9" y="10"/>
                      <a:pt x="3" y="12"/>
                      <a:pt x="2" y="9"/>
                    </a:cubicBezTo>
                    <a:cubicBezTo>
                      <a:pt x="0" y="6"/>
                      <a:pt x="3" y="1"/>
                      <a:pt x="8" y="0"/>
                    </a:cubicBezTo>
                    <a:cubicBezTo>
                      <a:pt x="11" y="0"/>
                      <a:pt x="12" y="3"/>
                      <a:pt x="11" y="5"/>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9" name="Freeform 1717">
                <a:extLst>
                  <a:ext uri="{FF2B5EF4-FFF2-40B4-BE49-F238E27FC236}">
                    <a16:creationId xmlns:a16="http://schemas.microsoft.com/office/drawing/2014/main" id="{50457A30-0073-80A4-0DAE-6C01A75B92F0}"/>
                  </a:ext>
                </a:extLst>
              </p:cNvPr>
              <p:cNvSpPr>
                <a:spLocks/>
              </p:cNvSpPr>
              <p:nvPr/>
            </p:nvSpPr>
            <p:spPr bwMode="auto">
              <a:xfrm>
                <a:off x="4420" y="2175"/>
                <a:ext cx="58" cy="67"/>
              </a:xfrm>
              <a:custGeom>
                <a:avLst/>
                <a:gdLst>
                  <a:gd name="T0" fmla="*/ 12 w 12"/>
                  <a:gd name="T1" fmla="*/ 6 h 14"/>
                  <a:gd name="T2" fmla="*/ 2 w 12"/>
                  <a:gd name="T3" fmla="*/ 10 h 14"/>
                  <a:gd name="T4" fmla="*/ 7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1" y="11"/>
                      <a:pt x="5" y="14"/>
                      <a:pt x="2" y="10"/>
                    </a:cubicBezTo>
                    <a:cubicBezTo>
                      <a:pt x="0" y="7"/>
                      <a:pt x="2" y="0"/>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0" name="Freeform 1718">
                <a:extLst>
                  <a:ext uri="{FF2B5EF4-FFF2-40B4-BE49-F238E27FC236}">
                    <a16:creationId xmlns:a16="http://schemas.microsoft.com/office/drawing/2014/main" id="{E0526DDD-1738-9875-C531-E6820EF6F2E6}"/>
                  </a:ext>
                </a:extLst>
              </p:cNvPr>
              <p:cNvSpPr>
                <a:spLocks/>
              </p:cNvSpPr>
              <p:nvPr/>
            </p:nvSpPr>
            <p:spPr bwMode="auto">
              <a:xfrm>
                <a:off x="4685" y="2237"/>
                <a:ext cx="62" cy="68"/>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7"/>
                      <a:pt x="3" y="0"/>
                      <a:pt x="8"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1" name="Freeform 1719">
                <a:extLst>
                  <a:ext uri="{FF2B5EF4-FFF2-40B4-BE49-F238E27FC236}">
                    <a16:creationId xmlns:a16="http://schemas.microsoft.com/office/drawing/2014/main" id="{82CC4410-7193-0AFB-CA2B-08FF94833AB4}"/>
                  </a:ext>
                </a:extLst>
              </p:cNvPr>
              <p:cNvSpPr>
                <a:spLocks/>
              </p:cNvSpPr>
              <p:nvPr/>
            </p:nvSpPr>
            <p:spPr bwMode="auto">
              <a:xfrm>
                <a:off x="4743" y="2170"/>
                <a:ext cx="62" cy="67"/>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6"/>
                      <a:pt x="2" y="0"/>
                      <a:pt x="8" y="0"/>
                    </a:cubicBezTo>
                    <a:cubicBezTo>
                      <a:pt x="12" y="0"/>
                      <a:pt x="13" y="4"/>
                      <a:pt x="13"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2" name="Freeform 1720">
                <a:extLst>
                  <a:ext uri="{FF2B5EF4-FFF2-40B4-BE49-F238E27FC236}">
                    <a16:creationId xmlns:a16="http://schemas.microsoft.com/office/drawing/2014/main" id="{F16EE561-A0B6-F4F0-C4FD-09EC35DAB9D1}"/>
                  </a:ext>
                </a:extLst>
              </p:cNvPr>
              <p:cNvSpPr>
                <a:spLocks/>
              </p:cNvSpPr>
              <p:nvPr/>
            </p:nvSpPr>
            <p:spPr bwMode="auto">
              <a:xfrm>
                <a:off x="4820" y="2122"/>
                <a:ext cx="62" cy="67"/>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1"/>
                      <a:pt x="6" y="14"/>
                      <a:pt x="3" y="10"/>
                    </a:cubicBezTo>
                    <a:cubicBezTo>
                      <a:pt x="0" y="6"/>
                      <a:pt x="3" y="0"/>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3" name="Freeform 1721">
                <a:extLst>
                  <a:ext uri="{FF2B5EF4-FFF2-40B4-BE49-F238E27FC236}">
                    <a16:creationId xmlns:a16="http://schemas.microsoft.com/office/drawing/2014/main" id="{AB561F6E-A95A-B3B3-CF86-A18C06D62261}"/>
                  </a:ext>
                </a:extLst>
              </p:cNvPr>
              <p:cNvSpPr>
                <a:spLocks/>
              </p:cNvSpPr>
              <p:nvPr/>
            </p:nvSpPr>
            <p:spPr bwMode="auto">
              <a:xfrm>
                <a:off x="4964" y="2112"/>
                <a:ext cx="63" cy="68"/>
              </a:xfrm>
              <a:custGeom>
                <a:avLst/>
                <a:gdLst>
                  <a:gd name="T0" fmla="*/ 13 w 13"/>
                  <a:gd name="T1" fmla="*/ 7 h 14"/>
                  <a:gd name="T2" fmla="*/ 3 w 13"/>
                  <a:gd name="T3" fmla="*/ 10 h 14"/>
                  <a:gd name="T4" fmla="*/ 8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2" y="12"/>
                      <a:pt x="6" y="14"/>
                      <a:pt x="3" y="10"/>
                    </a:cubicBezTo>
                    <a:cubicBezTo>
                      <a:pt x="0" y="7"/>
                      <a:pt x="2" y="1"/>
                      <a:pt x="8" y="0"/>
                    </a:cubicBezTo>
                    <a:cubicBezTo>
                      <a:pt x="12"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4" name="Freeform 1722">
                <a:extLst>
                  <a:ext uri="{FF2B5EF4-FFF2-40B4-BE49-F238E27FC236}">
                    <a16:creationId xmlns:a16="http://schemas.microsoft.com/office/drawing/2014/main" id="{03335526-3800-593E-41C9-214A38C3FA0F}"/>
                  </a:ext>
                </a:extLst>
              </p:cNvPr>
              <p:cNvSpPr>
                <a:spLocks/>
              </p:cNvSpPr>
              <p:nvPr/>
            </p:nvSpPr>
            <p:spPr bwMode="auto">
              <a:xfrm>
                <a:off x="4897" y="2064"/>
                <a:ext cx="63" cy="67"/>
              </a:xfrm>
              <a:custGeom>
                <a:avLst/>
                <a:gdLst>
                  <a:gd name="T0" fmla="*/ 13 w 13"/>
                  <a:gd name="T1" fmla="*/ 7 h 14"/>
                  <a:gd name="T2" fmla="*/ 3 w 13"/>
                  <a:gd name="T3" fmla="*/ 10 h 14"/>
                  <a:gd name="T4" fmla="*/ 8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2" y="12"/>
                      <a:pt x="6" y="14"/>
                      <a:pt x="3" y="10"/>
                    </a:cubicBezTo>
                    <a:cubicBezTo>
                      <a:pt x="0" y="7"/>
                      <a:pt x="2" y="1"/>
                      <a:pt x="8" y="0"/>
                    </a:cubicBezTo>
                    <a:cubicBezTo>
                      <a:pt x="12"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5" name="Freeform 1723">
                <a:extLst>
                  <a:ext uri="{FF2B5EF4-FFF2-40B4-BE49-F238E27FC236}">
                    <a16:creationId xmlns:a16="http://schemas.microsoft.com/office/drawing/2014/main" id="{BFDBF408-26F9-C36E-F56D-33C0BFE648C6}"/>
                  </a:ext>
                </a:extLst>
              </p:cNvPr>
              <p:cNvSpPr>
                <a:spLocks/>
              </p:cNvSpPr>
              <p:nvPr/>
            </p:nvSpPr>
            <p:spPr bwMode="auto">
              <a:xfrm>
                <a:off x="5032" y="2059"/>
                <a:ext cx="67" cy="68"/>
              </a:xfrm>
              <a:custGeom>
                <a:avLst/>
                <a:gdLst>
                  <a:gd name="T0" fmla="*/ 13 w 14"/>
                  <a:gd name="T1" fmla="*/ 6 h 14"/>
                  <a:gd name="T2" fmla="*/ 3 w 14"/>
                  <a:gd name="T3" fmla="*/ 10 h 14"/>
                  <a:gd name="T4" fmla="*/ 8 w 14"/>
                  <a:gd name="T5" fmla="*/ 0 h 14"/>
                  <a:gd name="T6" fmla="*/ 13 w 14"/>
                  <a:gd name="T7" fmla="*/ 6 h 14"/>
                </a:gdLst>
                <a:ahLst/>
                <a:cxnLst>
                  <a:cxn ang="0">
                    <a:pos x="T0" y="T1"/>
                  </a:cxn>
                  <a:cxn ang="0">
                    <a:pos x="T2" y="T3"/>
                  </a:cxn>
                  <a:cxn ang="0">
                    <a:pos x="T4" y="T5"/>
                  </a:cxn>
                  <a:cxn ang="0">
                    <a:pos x="T6" y="T7"/>
                  </a:cxn>
                </a:cxnLst>
                <a:rect l="0" t="0" r="r" b="b"/>
                <a:pathLst>
                  <a:path w="14" h="14">
                    <a:moveTo>
                      <a:pt x="13" y="6"/>
                    </a:moveTo>
                    <a:cubicBezTo>
                      <a:pt x="13" y="11"/>
                      <a:pt x="6" y="14"/>
                      <a:pt x="3" y="10"/>
                    </a:cubicBezTo>
                    <a:cubicBezTo>
                      <a:pt x="0" y="6"/>
                      <a:pt x="3" y="0"/>
                      <a:pt x="8" y="0"/>
                    </a:cubicBezTo>
                    <a:cubicBezTo>
                      <a:pt x="12" y="0"/>
                      <a:pt x="14"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6" name="Freeform 1724">
                <a:extLst>
                  <a:ext uri="{FF2B5EF4-FFF2-40B4-BE49-F238E27FC236}">
                    <a16:creationId xmlns:a16="http://schemas.microsoft.com/office/drawing/2014/main" id="{6103EB92-062D-166D-C4A6-F382CCF5733E}"/>
                  </a:ext>
                </a:extLst>
              </p:cNvPr>
              <p:cNvSpPr>
                <a:spLocks/>
              </p:cNvSpPr>
              <p:nvPr/>
            </p:nvSpPr>
            <p:spPr bwMode="auto">
              <a:xfrm>
                <a:off x="4969" y="2006"/>
                <a:ext cx="63" cy="68"/>
              </a:xfrm>
              <a:custGeom>
                <a:avLst/>
                <a:gdLst>
                  <a:gd name="T0" fmla="*/ 13 w 13"/>
                  <a:gd name="T1" fmla="*/ 7 h 14"/>
                  <a:gd name="T2" fmla="*/ 3 w 13"/>
                  <a:gd name="T3" fmla="*/ 10 h 14"/>
                  <a:gd name="T4" fmla="*/ 8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2" y="12"/>
                      <a:pt x="5" y="14"/>
                      <a:pt x="3" y="10"/>
                    </a:cubicBezTo>
                    <a:cubicBezTo>
                      <a:pt x="0" y="7"/>
                      <a:pt x="2" y="1"/>
                      <a:pt x="8" y="0"/>
                    </a:cubicBezTo>
                    <a:cubicBezTo>
                      <a:pt x="12" y="1"/>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7" name="Freeform 1725">
                <a:extLst>
                  <a:ext uri="{FF2B5EF4-FFF2-40B4-BE49-F238E27FC236}">
                    <a16:creationId xmlns:a16="http://schemas.microsoft.com/office/drawing/2014/main" id="{5C4CED5A-956C-DEFE-254C-074C6F78C67B}"/>
                  </a:ext>
                </a:extLst>
              </p:cNvPr>
              <p:cNvSpPr>
                <a:spLocks/>
              </p:cNvSpPr>
              <p:nvPr/>
            </p:nvSpPr>
            <p:spPr bwMode="auto">
              <a:xfrm>
                <a:off x="5051" y="1967"/>
                <a:ext cx="63" cy="68"/>
              </a:xfrm>
              <a:custGeom>
                <a:avLst/>
                <a:gdLst>
                  <a:gd name="T0" fmla="*/ 13 w 13"/>
                  <a:gd name="T1" fmla="*/ 6 h 14"/>
                  <a:gd name="T2" fmla="*/ 2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1"/>
                      <a:pt x="5" y="14"/>
                      <a:pt x="2" y="10"/>
                    </a:cubicBezTo>
                    <a:cubicBezTo>
                      <a:pt x="0" y="6"/>
                      <a:pt x="2" y="1"/>
                      <a:pt x="7"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8" name="Freeform 1726">
                <a:extLst>
                  <a:ext uri="{FF2B5EF4-FFF2-40B4-BE49-F238E27FC236}">
                    <a16:creationId xmlns:a16="http://schemas.microsoft.com/office/drawing/2014/main" id="{76668971-38A0-EA62-F127-87E076DBD9B6}"/>
                  </a:ext>
                </a:extLst>
              </p:cNvPr>
              <p:cNvSpPr>
                <a:spLocks/>
              </p:cNvSpPr>
              <p:nvPr/>
            </p:nvSpPr>
            <p:spPr bwMode="auto">
              <a:xfrm>
                <a:off x="5119" y="1910"/>
                <a:ext cx="62" cy="62"/>
              </a:xfrm>
              <a:custGeom>
                <a:avLst/>
                <a:gdLst>
                  <a:gd name="T0" fmla="*/ 13 w 13"/>
                  <a:gd name="T1" fmla="*/ 6 h 13"/>
                  <a:gd name="T2" fmla="*/ 3 w 13"/>
                  <a:gd name="T3" fmla="*/ 9 h 13"/>
                  <a:gd name="T4" fmla="*/ 8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5" y="13"/>
                      <a:pt x="3" y="9"/>
                    </a:cubicBezTo>
                    <a:cubicBezTo>
                      <a:pt x="0" y="6"/>
                      <a:pt x="2" y="0"/>
                      <a:pt x="8" y="0"/>
                    </a:cubicBezTo>
                    <a:cubicBezTo>
                      <a:pt x="12" y="0"/>
                      <a:pt x="13" y="3"/>
                      <a:pt x="13"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9" name="Freeform 1727">
                <a:extLst>
                  <a:ext uri="{FF2B5EF4-FFF2-40B4-BE49-F238E27FC236}">
                    <a16:creationId xmlns:a16="http://schemas.microsoft.com/office/drawing/2014/main" id="{7D6969B7-6728-D2B1-87D7-1D014BB5BECF}"/>
                  </a:ext>
                </a:extLst>
              </p:cNvPr>
              <p:cNvSpPr>
                <a:spLocks/>
              </p:cNvSpPr>
              <p:nvPr/>
            </p:nvSpPr>
            <p:spPr bwMode="auto">
              <a:xfrm>
                <a:off x="5210" y="1982"/>
                <a:ext cx="63" cy="63"/>
              </a:xfrm>
              <a:custGeom>
                <a:avLst/>
                <a:gdLst>
                  <a:gd name="T0" fmla="*/ 13 w 13"/>
                  <a:gd name="T1" fmla="*/ 6 h 13"/>
                  <a:gd name="T2" fmla="*/ 2 w 13"/>
                  <a:gd name="T3" fmla="*/ 10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5" y="13"/>
                      <a:pt x="2" y="10"/>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0" name="Freeform 1728">
                <a:extLst>
                  <a:ext uri="{FF2B5EF4-FFF2-40B4-BE49-F238E27FC236}">
                    <a16:creationId xmlns:a16="http://schemas.microsoft.com/office/drawing/2014/main" id="{F5ACAD21-7DDF-3AD3-80B8-7909F60302B6}"/>
                  </a:ext>
                </a:extLst>
              </p:cNvPr>
              <p:cNvSpPr>
                <a:spLocks/>
              </p:cNvSpPr>
              <p:nvPr/>
            </p:nvSpPr>
            <p:spPr bwMode="auto">
              <a:xfrm>
                <a:off x="5480" y="1857"/>
                <a:ext cx="63" cy="62"/>
              </a:xfrm>
              <a:custGeom>
                <a:avLst/>
                <a:gdLst>
                  <a:gd name="T0" fmla="*/ 13 w 13"/>
                  <a:gd name="T1" fmla="*/ 6 h 13"/>
                  <a:gd name="T2" fmla="*/ 3 w 13"/>
                  <a:gd name="T3" fmla="*/ 10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3" y="11"/>
                      <a:pt x="6" y="13"/>
                      <a:pt x="3" y="10"/>
                    </a:cubicBezTo>
                    <a:cubicBezTo>
                      <a:pt x="0" y="6"/>
                      <a:pt x="2" y="1"/>
                      <a:pt x="7" y="0"/>
                    </a:cubicBezTo>
                    <a:cubicBezTo>
                      <a:pt x="12" y="1"/>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1" name="Freeform 1729">
                <a:extLst>
                  <a:ext uri="{FF2B5EF4-FFF2-40B4-BE49-F238E27FC236}">
                    <a16:creationId xmlns:a16="http://schemas.microsoft.com/office/drawing/2014/main" id="{DB6AD201-CAAC-7386-C90B-C160F5A6FA6B}"/>
                  </a:ext>
                </a:extLst>
              </p:cNvPr>
              <p:cNvSpPr>
                <a:spLocks/>
              </p:cNvSpPr>
              <p:nvPr/>
            </p:nvSpPr>
            <p:spPr bwMode="auto">
              <a:xfrm>
                <a:off x="5388" y="1823"/>
                <a:ext cx="63"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1"/>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2" name="Freeform 1730">
                <a:extLst>
                  <a:ext uri="{FF2B5EF4-FFF2-40B4-BE49-F238E27FC236}">
                    <a16:creationId xmlns:a16="http://schemas.microsoft.com/office/drawing/2014/main" id="{31F93C65-DA55-9253-75C1-3B5CCEF8B1A9}"/>
                  </a:ext>
                </a:extLst>
              </p:cNvPr>
              <p:cNvSpPr>
                <a:spLocks/>
              </p:cNvSpPr>
              <p:nvPr/>
            </p:nvSpPr>
            <p:spPr bwMode="auto">
              <a:xfrm>
                <a:off x="5306" y="1746"/>
                <a:ext cx="63" cy="58"/>
              </a:xfrm>
              <a:custGeom>
                <a:avLst/>
                <a:gdLst>
                  <a:gd name="T0" fmla="*/ 13 w 13"/>
                  <a:gd name="T1" fmla="*/ 5 h 12"/>
                  <a:gd name="T2" fmla="*/ 3 w 13"/>
                  <a:gd name="T3" fmla="*/ 8 h 12"/>
                  <a:gd name="T4" fmla="*/ 8 w 13"/>
                  <a:gd name="T5" fmla="*/ 0 h 12"/>
                  <a:gd name="T6" fmla="*/ 13 w 13"/>
                  <a:gd name="T7" fmla="*/ 5 h 12"/>
                </a:gdLst>
                <a:ahLst/>
                <a:cxnLst>
                  <a:cxn ang="0">
                    <a:pos x="T0" y="T1"/>
                  </a:cxn>
                  <a:cxn ang="0">
                    <a:pos x="T2" y="T3"/>
                  </a:cxn>
                  <a:cxn ang="0">
                    <a:pos x="T4" y="T5"/>
                  </a:cxn>
                  <a:cxn ang="0">
                    <a:pos x="T6" y="T7"/>
                  </a:cxn>
                </a:cxnLst>
                <a:rect l="0" t="0" r="r" b="b"/>
                <a:pathLst>
                  <a:path w="13" h="12">
                    <a:moveTo>
                      <a:pt x="13" y="5"/>
                    </a:moveTo>
                    <a:cubicBezTo>
                      <a:pt x="12" y="10"/>
                      <a:pt x="6" y="12"/>
                      <a:pt x="3" y="8"/>
                    </a:cubicBezTo>
                    <a:cubicBezTo>
                      <a:pt x="0" y="5"/>
                      <a:pt x="2" y="0"/>
                      <a:pt x="8" y="0"/>
                    </a:cubicBezTo>
                    <a:cubicBezTo>
                      <a:pt x="12" y="0"/>
                      <a:pt x="13" y="3"/>
                      <a:pt x="13"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3" name="Freeform 1731">
                <a:extLst>
                  <a:ext uri="{FF2B5EF4-FFF2-40B4-BE49-F238E27FC236}">
                    <a16:creationId xmlns:a16="http://schemas.microsoft.com/office/drawing/2014/main" id="{3799BF7C-B2AB-F56B-60B6-0692CC182945}"/>
                  </a:ext>
                </a:extLst>
              </p:cNvPr>
              <p:cNvSpPr>
                <a:spLocks/>
              </p:cNvSpPr>
              <p:nvPr/>
            </p:nvSpPr>
            <p:spPr bwMode="auto">
              <a:xfrm>
                <a:off x="5384" y="1712"/>
                <a:ext cx="62"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1"/>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4" name="Freeform 1732">
                <a:extLst>
                  <a:ext uri="{FF2B5EF4-FFF2-40B4-BE49-F238E27FC236}">
                    <a16:creationId xmlns:a16="http://schemas.microsoft.com/office/drawing/2014/main" id="{97EFB78B-3AB0-8DCA-C2E6-31B075DC4A9E}"/>
                  </a:ext>
                </a:extLst>
              </p:cNvPr>
              <p:cNvSpPr>
                <a:spLocks/>
              </p:cNvSpPr>
              <p:nvPr/>
            </p:nvSpPr>
            <p:spPr bwMode="auto">
              <a:xfrm>
                <a:off x="5263" y="1688"/>
                <a:ext cx="58" cy="58"/>
              </a:xfrm>
              <a:custGeom>
                <a:avLst/>
                <a:gdLst>
                  <a:gd name="T0" fmla="*/ 12 w 12"/>
                  <a:gd name="T1" fmla="*/ 5 h 12"/>
                  <a:gd name="T2" fmla="*/ 2 w 12"/>
                  <a:gd name="T3" fmla="*/ 8 h 12"/>
                  <a:gd name="T4" fmla="*/ 7 w 12"/>
                  <a:gd name="T5" fmla="*/ 0 h 12"/>
                  <a:gd name="T6" fmla="*/ 12 w 12"/>
                  <a:gd name="T7" fmla="*/ 5 h 12"/>
                </a:gdLst>
                <a:ahLst/>
                <a:cxnLst>
                  <a:cxn ang="0">
                    <a:pos x="T0" y="T1"/>
                  </a:cxn>
                  <a:cxn ang="0">
                    <a:pos x="T2" y="T3"/>
                  </a:cxn>
                  <a:cxn ang="0">
                    <a:pos x="T4" y="T5"/>
                  </a:cxn>
                  <a:cxn ang="0">
                    <a:pos x="T6" y="T7"/>
                  </a:cxn>
                </a:cxnLst>
                <a:rect l="0" t="0" r="r" b="b"/>
                <a:pathLst>
                  <a:path w="12" h="12">
                    <a:moveTo>
                      <a:pt x="12" y="5"/>
                    </a:moveTo>
                    <a:cubicBezTo>
                      <a:pt x="11" y="10"/>
                      <a:pt x="5" y="12"/>
                      <a:pt x="2" y="8"/>
                    </a:cubicBezTo>
                    <a:cubicBezTo>
                      <a:pt x="0" y="5"/>
                      <a:pt x="2" y="0"/>
                      <a:pt x="7" y="0"/>
                    </a:cubicBezTo>
                    <a:cubicBezTo>
                      <a:pt x="11" y="0"/>
                      <a:pt x="12" y="3"/>
                      <a:pt x="12"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5" name="Freeform 1733">
                <a:extLst>
                  <a:ext uri="{FF2B5EF4-FFF2-40B4-BE49-F238E27FC236}">
                    <a16:creationId xmlns:a16="http://schemas.microsoft.com/office/drawing/2014/main" id="{D59066D9-F552-B06D-99D5-475A5739A3C0}"/>
                  </a:ext>
                </a:extLst>
              </p:cNvPr>
              <p:cNvSpPr>
                <a:spLocks/>
              </p:cNvSpPr>
              <p:nvPr/>
            </p:nvSpPr>
            <p:spPr bwMode="auto">
              <a:xfrm>
                <a:off x="5181" y="1683"/>
                <a:ext cx="63" cy="58"/>
              </a:xfrm>
              <a:custGeom>
                <a:avLst/>
                <a:gdLst>
                  <a:gd name="T0" fmla="*/ 13 w 13"/>
                  <a:gd name="T1" fmla="*/ 6 h 12"/>
                  <a:gd name="T2" fmla="*/ 3 w 13"/>
                  <a:gd name="T3" fmla="*/ 9 h 12"/>
                  <a:gd name="T4" fmla="*/ 8 w 13"/>
                  <a:gd name="T5" fmla="*/ 0 h 12"/>
                  <a:gd name="T6" fmla="*/ 13 w 13"/>
                  <a:gd name="T7" fmla="*/ 6 h 12"/>
                </a:gdLst>
                <a:ahLst/>
                <a:cxnLst>
                  <a:cxn ang="0">
                    <a:pos x="T0" y="T1"/>
                  </a:cxn>
                  <a:cxn ang="0">
                    <a:pos x="T2" y="T3"/>
                  </a:cxn>
                  <a:cxn ang="0">
                    <a:pos x="T4" y="T5"/>
                  </a:cxn>
                  <a:cxn ang="0">
                    <a:pos x="T6" y="T7"/>
                  </a:cxn>
                </a:cxnLst>
                <a:rect l="0" t="0" r="r" b="b"/>
                <a:pathLst>
                  <a:path w="13" h="12">
                    <a:moveTo>
                      <a:pt x="13" y="6"/>
                    </a:moveTo>
                    <a:cubicBezTo>
                      <a:pt x="12" y="10"/>
                      <a:pt x="6" y="12"/>
                      <a:pt x="3" y="9"/>
                    </a:cubicBezTo>
                    <a:cubicBezTo>
                      <a:pt x="0" y="6"/>
                      <a:pt x="3" y="1"/>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6" name="Freeform 1734">
                <a:extLst>
                  <a:ext uri="{FF2B5EF4-FFF2-40B4-BE49-F238E27FC236}">
                    <a16:creationId xmlns:a16="http://schemas.microsoft.com/office/drawing/2014/main" id="{5CA9AB7C-53EC-1183-CD5C-65F22F534A99}"/>
                  </a:ext>
                </a:extLst>
              </p:cNvPr>
              <p:cNvSpPr>
                <a:spLocks/>
              </p:cNvSpPr>
              <p:nvPr/>
            </p:nvSpPr>
            <p:spPr bwMode="auto">
              <a:xfrm>
                <a:off x="5321" y="1635"/>
                <a:ext cx="63" cy="58"/>
              </a:xfrm>
              <a:custGeom>
                <a:avLst/>
                <a:gdLst>
                  <a:gd name="T0" fmla="*/ 12 w 13"/>
                  <a:gd name="T1" fmla="*/ 6 h 12"/>
                  <a:gd name="T2" fmla="*/ 3 w 13"/>
                  <a:gd name="T3" fmla="*/ 8 h 12"/>
                  <a:gd name="T4" fmla="*/ 7 w 13"/>
                  <a:gd name="T5" fmla="*/ 0 h 12"/>
                  <a:gd name="T6" fmla="*/ 12 w 13"/>
                  <a:gd name="T7" fmla="*/ 6 h 12"/>
                </a:gdLst>
                <a:ahLst/>
                <a:cxnLst>
                  <a:cxn ang="0">
                    <a:pos x="T0" y="T1"/>
                  </a:cxn>
                  <a:cxn ang="0">
                    <a:pos x="T2" y="T3"/>
                  </a:cxn>
                  <a:cxn ang="0">
                    <a:pos x="T4" y="T5"/>
                  </a:cxn>
                  <a:cxn ang="0">
                    <a:pos x="T6" y="T7"/>
                  </a:cxn>
                </a:cxnLst>
                <a:rect l="0" t="0" r="r" b="b"/>
                <a:pathLst>
                  <a:path w="13" h="12">
                    <a:moveTo>
                      <a:pt x="12" y="6"/>
                    </a:moveTo>
                    <a:cubicBezTo>
                      <a:pt x="12" y="10"/>
                      <a:pt x="6" y="12"/>
                      <a:pt x="3" y="8"/>
                    </a:cubicBezTo>
                    <a:cubicBezTo>
                      <a:pt x="0" y="5"/>
                      <a:pt x="2" y="0"/>
                      <a:pt x="7" y="0"/>
                    </a:cubicBezTo>
                    <a:cubicBezTo>
                      <a:pt x="11"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7" name="Freeform 1735">
                <a:extLst>
                  <a:ext uri="{FF2B5EF4-FFF2-40B4-BE49-F238E27FC236}">
                    <a16:creationId xmlns:a16="http://schemas.microsoft.com/office/drawing/2014/main" id="{44E086A1-9B45-E809-8B89-CD3DB14B0528}"/>
                  </a:ext>
                </a:extLst>
              </p:cNvPr>
              <p:cNvSpPr>
                <a:spLocks/>
              </p:cNvSpPr>
              <p:nvPr/>
            </p:nvSpPr>
            <p:spPr bwMode="auto">
              <a:xfrm>
                <a:off x="5244" y="1611"/>
                <a:ext cx="58" cy="58"/>
              </a:xfrm>
              <a:custGeom>
                <a:avLst/>
                <a:gdLst>
                  <a:gd name="T0" fmla="*/ 11 w 12"/>
                  <a:gd name="T1" fmla="*/ 5 h 12"/>
                  <a:gd name="T2" fmla="*/ 2 w 12"/>
                  <a:gd name="T3" fmla="*/ 8 h 12"/>
                  <a:gd name="T4" fmla="*/ 7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11" y="10"/>
                      <a:pt x="4" y="12"/>
                      <a:pt x="2" y="8"/>
                    </a:cubicBezTo>
                    <a:cubicBezTo>
                      <a:pt x="0" y="5"/>
                      <a:pt x="2" y="0"/>
                      <a:pt x="7" y="0"/>
                    </a:cubicBezTo>
                    <a:cubicBezTo>
                      <a:pt x="10"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8" name="Freeform 1736">
                <a:extLst>
                  <a:ext uri="{FF2B5EF4-FFF2-40B4-BE49-F238E27FC236}">
                    <a16:creationId xmlns:a16="http://schemas.microsoft.com/office/drawing/2014/main" id="{497D9797-50FA-3F0A-D2A4-09EA75FAF7F2}"/>
                  </a:ext>
                </a:extLst>
              </p:cNvPr>
              <p:cNvSpPr>
                <a:spLocks/>
              </p:cNvSpPr>
              <p:nvPr/>
            </p:nvSpPr>
            <p:spPr bwMode="auto">
              <a:xfrm>
                <a:off x="5244" y="1534"/>
                <a:ext cx="58" cy="53"/>
              </a:xfrm>
              <a:custGeom>
                <a:avLst/>
                <a:gdLst>
                  <a:gd name="T0" fmla="*/ 11 w 12"/>
                  <a:gd name="T1" fmla="*/ 5 h 11"/>
                  <a:gd name="T2" fmla="*/ 2 w 12"/>
                  <a:gd name="T3" fmla="*/ 8 h 11"/>
                  <a:gd name="T4" fmla="*/ 7 w 12"/>
                  <a:gd name="T5" fmla="*/ 0 h 11"/>
                  <a:gd name="T6" fmla="*/ 11 w 12"/>
                  <a:gd name="T7" fmla="*/ 5 h 11"/>
                </a:gdLst>
                <a:ahLst/>
                <a:cxnLst>
                  <a:cxn ang="0">
                    <a:pos x="T0" y="T1"/>
                  </a:cxn>
                  <a:cxn ang="0">
                    <a:pos x="T2" y="T3"/>
                  </a:cxn>
                  <a:cxn ang="0">
                    <a:pos x="T4" y="T5"/>
                  </a:cxn>
                  <a:cxn ang="0">
                    <a:pos x="T6" y="T7"/>
                  </a:cxn>
                </a:cxnLst>
                <a:rect l="0" t="0" r="r" b="b"/>
                <a:pathLst>
                  <a:path w="12" h="11">
                    <a:moveTo>
                      <a:pt x="11" y="5"/>
                    </a:moveTo>
                    <a:cubicBezTo>
                      <a:pt x="10" y="10"/>
                      <a:pt x="4" y="11"/>
                      <a:pt x="2" y="8"/>
                    </a:cubicBezTo>
                    <a:cubicBezTo>
                      <a:pt x="0" y="5"/>
                      <a:pt x="2"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9" name="Freeform 1737">
                <a:extLst>
                  <a:ext uri="{FF2B5EF4-FFF2-40B4-BE49-F238E27FC236}">
                    <a16:creationId xmlns:a16="http://schemas.microsoft.com/office/drawing/2014/main" id="{C6D84409-0FB9-7F87-3072-3CA170AC264F}"/>
                  </a:ext>
                </a:extLst>
              </p:cNvPr>
              <p:cNvSpPr>
                <a:spLocks/>
              </p:cNvSpPr>
              <p:nvPr/>
            </p:nvSpPr>
            <p:spPr bwMode="auto">
              <a:xfrm>
                <a:off x="5181" y="1567"/>
                <a:ext cx="53" cy="58"/>
              </a:xfrm>
              <a:custGeom>
                <a:avLst/>
                <a:gdLst>
                  <a:gd name="T0" fmla="*/ 11 w 11"/>
                  <a:gd name="T1" fmla="*/ 5 h 12"/>
                  <a:gd name="T2" fmla="*/ 1 w 11"/>
                  <a:gd name="T3" fmla="*/ 8 h 12"/>
                  <a:gd name="T4" fmla="*/ 6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0" y="10"/>
                      <a:pt x="4" y="12"/>
                      <a:pt x="1" y="8"/>
                    </a:cubicBezTo>
                    <a:cubicBezTo>
                      <a:pt x="0" y="5"/>
                      <a:pt x="2" y="0"/>
                      <a:pt x="6"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0" name="Freeform 1738">
                <a:extLst>
                  <a:ext uri="{FF2B5EF4-FFF2-40B4-BE49-F238E27FC236}">
                    <a16:creationId xmlns:a16="http://schemas.microsoft.com/office/drawing/2014/main" id="{6CC4DFFC-E17F-AB9D-759D-060DFB88FD52}"/>
                  </a:ext>
                </a:extLst>
              </p:cNvPr>
              <p:cNvSpPr>
                <a:spLocks/>
              </p:cNvSpPr>
              <p:nvPr/>
            </p:nvSpPr>
            <p:spPr bwMode="auto">
              <a:xfrm>
                <a:off x="5138" y="1635"/>
                <a:ext cx="58" cy="53"/>
              </a:xfrm>
              <a:custGeom>
                <a:avLst/>
                <a:gdLst>
                  <a:gd name="T0" fmla="*/ 11 w 12"/>
                  <a:gd name="T1" fmla="*/ 5 h 11"/>
                  <a:gd name="T2" fmla="*/ 1 w 12"/>
                  <a:gd name="T3" fmla="*/ 8 h 11"/>
                  <a:gd name="T4" fmla="*/ 7 w 12"/>
                  <a:gd name="T5" fmla="*/ 0 h 11"/>
                  <a:gd name="T6" fmla="*/ 11 w 12"/>
                  <a:gd name="T7" fmla="*/ 5 h 11"/>
                </a:gdLst>
                <a:ahLst/>
                <a:cxnLst>
                  <a:cxn ang="0">
                    <a:pos x="T0" y="T1"/>
                  </a:cxn>
                  <a:cxn ang="0">
                    <a:pos x="T2" y="T3"/>
                  </a:cxn>
                  <a:cxn ang="0">
                    <a:pos x="T4" y="T5"/>
                  </a:cxn>
                  <a:cxn ang="0">
                    <a:pos x="T6" y="T7"/>
                  </a:cxn>
                </a:cxnLst>
                <a:rect l="0" t="0" r="r" b="b"/>
                <a:pathLst>
                  <a:path w="12" h="11">
                    <a:moveTo>
                      <a:pt x="11" y="5"/>
                    </a:moveTo>
                    <a:cubicBezTo>
                      <a:pt x="10" y="10"/>
                      <a:pt x="4" y="11"/>
                      <a:pt x="1" y="8"/>
                    </a:cubicBezTo>
                    <a:cubicBezTo>
                      <a:pt x="0" y="5"/>
                      <a:pt x="2"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1" name="Freeform 1739">
                <a:extLst>
                  <a:ext uri="{FF2B5EF4-FFF2-40B4-BE49-F238E27FC236}">
                    <a16:creationId xmlns:a16="http://schemas.microsoft.com/office/drawing/2014/main" id="{A402C463-21BA-E46F-FA9D-8E2663C3CD54}"/>
                  </a:ext>
                </a:extLst>
              </p:cNvPr>
              <p:cNvSpPr>
                <a:spLocks/>
              </p:cNvSpPr>
              <p:nvPr/>
            </p:nvSpPr>
            <p:spPr bwMode="auto">
              <a:xfrm>
                <a:off x="5099" y="1572"/>
                <a:ext cx="58" cy="53"/>
              </a:xfrm>
              <a:custGeom>
                <a:avLst/>
                <a:gdLst>
                  <a:gd name="T0" fmla="*/ 11 w 12"/>
                  <a:gd name="T1" fmla="*/ 5 h 11"/>
                  <a:gd name="T2" fmla="*/ 2 w 12"/>
                  <a:gd name="T3" fmla="*/ 7 h 11"/>
                  <a:gd name="T4" fmla="*/ 7 w 12"/>
                  <a:gd name="T5" fmla="*/ 0 h 11"/>
                  <a:gd name="T6" fmla="*/ 11 w 12"/>
                  <a:gd name="T7" fmla="*/ 5 h 11"/>
                </a:gdLst>
                <a:ahLst/>
                <a:cxnLst>
                  <a:cxn ang="0">
                    <a:pos x="T0" y="T1"/>
                  </a:cxn>
                  <a:cxn ang="0">
                    <a:pos x="T2" y="T3"/>
                  </a:cxn>
                  <a:cxn ang="0">
                    <a:pos x="T4" y="T5"/>
                  </a:cxn>
                  <a:cxn ang="0">
                    <a:pos x="T6" y="T7"/>
                  </a:cxn>
                </a:cxnLst>
                <a:rect l="0" t="0" r="r" b="b"/>
                <a:pathLst>
                  <a:path w="12" h="11">
                    <a:moveTo>
                      <a:pt x="11" y="5"/>
                    </a:moveTo>
                    <a:cubicBezTo>
                      <a:pt x="10" y="9"/>
                      <a:pt x="4" y="11"/>
                      <a:pt x="2" y="7"/>
                    </a:cubicBezTo>
                    <a:cubicBezTo>
                      <a:pt x="0" y="4"/>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2" name="Freeform 1740">
                <a:extLst>
                  <a:ext uri="{FF2B5EF4-FFF2-40B4-BE49-F238E27FC236}">
                    <a16:creationId xmlns:a16="http://schemas.microsoft.com/office/drawing/2014/main" id="{6CA66212-ADE4-1B7C-9564-1A3484CC4539}"/>
                  </a:ext>
                </a:extLst>
              </p:cNvPr>
              <p:cNvSpPr>
                <a:spLocks/>
              </p:cNvSpPr>
              <p:nvPr/>
            </p:nvSpPr>
            <p:spPr bwMode="auto">
              <a:xfrm>
                <a:off x="5061" y="1635"/>
                <a:ext cx="53" cy="58"/>
              </a:xfrm>
              <a:custGeom>
                <a:avLst/>
                <a:gdLst>
                  <a:gd name="T0" fmla="*/ 11 w 11"/>
                  <a:gd name="T1" fmla="*/ 5 h 12"/>
                  <a:gd name="T2" fmla="*/ 1 w 11"/>
                  <a:gd name="T3" fmla="*/ 8 h 12"/>
                  <a:gd name="T4" fmla="*/ 7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0" y="10"/>
                      <a:pt x="3" y="12"/>
                      <a:pt x="1" y="8"/>
                    </a:cubicBezTo>
                    <a:cubicBezTo>
                      <a:pt x="0" y="5"/>
                      <a:pt x="2" y="0"/>
                      <a:pt x="7"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3" name="Freeform 1741">
                <a:extLst>
                  <a:ext uri="{FF2B5EF4-FFF2-40B4-BE49-F238E27FC236}">
                    <a16:creationId xmlns:a16="http://schemas.microsoft.com/office/drawing/2014/main" id="{553727E5-3E33-3044-ADA2-667C600211EF}"/>
                  </a:ext>
                </a:extLst>
              </p:cNvPr>
              <p:cNvSpPr>
                <a:spLocks/>
              </p:cNvSpPr>
              <p:nvPr/>
            </p:nvSpPr>
            <p:spPr bwMode="auto">
              <a:xfrm>
                <a:off x="5013" y="1698"/>
                <a:ext cx="57" cy="62"/>
              </a:xfrm>
              <a:custGeom>
                <a:avLst/>
                <a:gdLst>
                  <a:gd name="T0" fmla="*/ 12 w 12"/>
                  <a:gd name="T1" fmla="*/ 6 h 13"/>
                  <a:gd name="T2" fmla="*/ 2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0" y="11"/>
                      <a:pt x="4" y="13"/>
                      <a:pt x="2" y="9"/>
                    </a:cubicBezTo>
                    <a:cubicBezTo>
                      <a:pt x="0" y="6"/>
                      <a:pt x="3" y="1"/>
                      <a:pt x="7" y="0"/>
                    </a:cubicBezTo>
                    <a:cubicBezTo>
                      <a:pt x="11" y="1"/>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4" name="Freeform 1742">
                <a:extLst>
                  <a:ext uri="{FF2B5EF4-FFF2-40B4-BE49-F238E27FC236}">
                    <a16:creationId xmlns:a16="http://schemas.microsoft.com/office/drawing/2014/main" id="{BA46ED7B-C16D-E292-A26E-FC57ACABD57C}"/>
                  </a:ext>
                </a:extLst>
              </p:cNvPr>
              <p:cNvSpPr>
                <a:spLocks/>
              </p:cNvSpPr>
              <p:nvPr/>
            </p:nvSpPr>
            <p:spPr bwMode="auto">
              <a:xfrm>
                <a:off x="4988" y="1620"/>
                <a:ext cx="58" cy="53"/>
              </a:xfrm>
              <a:custGeom>
                <a:avLst/>
                <a:gdLst>
                  <a:gd name="T0" fmla="*/ 11 w 12"/>
                  <a:gd name="T1" fmla="*/ 5 h 11"/>
                  <a:gd name="T2" fmla="*/ 2 w 12"/>
                  <a:gd name="T3" fmla="*/ 8 h 11"/>
                  <a:gd name="T4" fmla="*/ 7 w 12"/>
                  <a:gd name="T5" fmla="*/ 0 h 11"/>
                  <a:gd name="T6" fmla="*/ 11 w 12"/>
                  <a:gd name="T7" fmla="*/ 5 h 11"/>
                </a:gdLst>
                <a:ahLst/>
                <a:cxnLst>
                  <a:cxn ang="0">
                    <a:pos x="T0" y="T1"/>
                  </a:cxn>
                  <a:cxn ang="0">
                    <a:pos x="T2" y="T3"/>
                  </a:cxn>
                  <a:cxn ang="0">
                    <a:pos x="T4" y="T5"/>
                  </a:cxn>
                  <a:cxn ang="0">
                    <a:pos x="T6" y="T7"/>
                  </a:cxn>
                </a:cxnLst>
                <a:rect l="0" t="0" r="r" b="b"/>
                <a:pathLst>
                  <a:path w="12" h="11">
                    <a:moveTo>
                      <a:pt x="11" y="5"/>
                    </a:moveTo>
                    <a:cubicBezTo>
                      <a:pt x="10" y="10"/>
                      <a:pt x="4" y="11"/>
                      <a:pt x="2" y="8"/>
                    </a:cubicBezTo>
                    <a:cubicBezTo>
                      <a:pt x="0" y="5"/>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5" name="Freeform 1743">
                <a:extLst>
                  <a:ext uri="{FF2B5EF4-FFF2-40B4-BE49-F238E27FC236}">
                    <a16:creationId xmlns:a16="http://schemas.microsoft.com/office/drawing/2014/main" id="{9BB466FA-3B1F-2B42-AE89-7285BDED5495}"/>
                  </a:ext>
                </a:extLst>
              </p:cNvPr>
              <p:cNvSpPr>
                <a:spLocks/>
              </p:cNvSpPr>
              <p:nvPr/>
            </p:nvSpPr>
            <p:spPr bwMode="auto">
              <a:xfrm>
                <a:off x="5037" y="1553"/>
                <a:ext cx="53" cy="53"/>
              </a:xfrm>
              <a:custGeom>
                <a:avLst/>
                <a:gdLst>
                  <a:gd name="T0" fmla="*/ 10 w 11"/>
                  <a:gd name="T1" fmla="*/ 5 h 11"/>
                  <a:gd name="T2" fmla="*/ 1 w 11"/>
                  <a:gd name="T3" fmla="*/ 8 h 11"/>
                  <a:gd name="T4" fmla="*/ 7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9" y="10"/>
                      <a:pt x="3" y="11"/>
                      <a:pt x="1" y="8"/>
                    </a:cubicBezTo>
                    <a:cubicBezTo>
                      <a:pt x="0" y="5"/>
                      <a:pt x="2" y="0"/>
                      <a:pt x="7" y="0"/>
                    </a:cubicBezTo>
                    <a:cubicBezTo>
                      <a:pt x="10"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6" name="Freeform 1744">
                <a:extLst>
                  <a:ext uri="{FF2B5EF4-FFF2-40B4-BE49-F238E27FC236}">
                    <a16:creationId xmlns:a16="http://schemas.microsoft.com/office/drawing/2014/main" id="{64E388CE-3146-4295-AF4F-EF66A4676730}"/>
                  </a:ext>
                </a:extLst>
              </p:cNvPr>
              <p:cNvSpPr>
                <a:spLocks/>
              </p:cNvSpPr>
              <p:nvPr/>
            </p:nvSpPr>
            <p:spPr bwMode="auto">
              <a:xfrm>
                <a:off x="5109" y="1500"/>
                <a:ext cx="58" cy="53"/>
              </a:xfrm>
              <a:custGeom>
                <a:avLst/>
                <a:gdLst>
                  <a:gd name="T0" fmla="*/ 11 w 12"/>
                  <a:gd name="T1" fmla="*/ 5 h 11"/>
                  <a:gd name="T2" fmla="*/ 2 w 12"/>
                  <a:gd name="T3" fmla="*/ 7 h 11"/>
                  <a:gd name="T4" fmla="*/ 7 w 12"/>
                  <a:gd name="T5" fmla="*/ 0 h 11"/>
                  <a:gd name="T6" fmla="*/ 11 w 12"/>
                  <a:gd name="T7" fmla="*/ 5 h 11"/>
                </a:gdLst>
                <a:ahLst/>
                <a:cxnLst>
                  <a:cxn ang="0">
                    <a:pos x="T0" y="T1"/>
                  </a:cxn>
                  <a:cxn ang="0">
                    <a:pos x="T2" y="T3"/>
                  </a:cxn>
                  <a:cxn ang="0">
                    <a:pos x="T4" y="T5"/>
                  </a:cxn>
                  <a:cxn ang="0">
                    <a:pos x="T6" y="T7"/>
                  </a:cxn>
                </a:cxnLst>
                <a:rect l="0" t="0" r="r" b="b"/>
                <a:pathLst>
                  <a:path w="12" h="11">
                    <a:moveTo>
                      <a:pt x="11" y="5"/>
                    </a:moveTo>
                    <a:cubicBezTo>
                      <a:pt x="10" y="9"/>
                      <a:pt x="4" y="11"/>
                      <a:pt x="2" y="7"/>
                    </a:cubicBezTo>
                    <a:cubicBezTo>
                      <a:pt x="0" y="5"/>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7" name="Freeform 1745">
                <a:extLst>
                  <a:ext uri="{FF2B5EF4-FFF2-40B4-BE49-F238E27FC236}">
                    <a16:creationId xmlns:a16="http://schemas.microsoft.com/office/drawing/2014/main" id="{5C4373AD-B7AD-587D-D078-5EDB08CBE128}"/>
                  </a:ext>
                </a:extLst>
              </p:cNvPr>
              <p:cNvSpPr>
                <a:spLocks/>
              </p:cNvSpPr>
              <p:nvPr/>
            </p:nvSpPr>
            <p:spPr bwMode="auto">
              <a:xfrm>
                <a:off x="4988" y="1514"/>
                <a:ext cx="53" cy="53"/>
              </a:xfrm>
              <a:custGeom>
                <a:avLst/>
                <a:gdLst>
                  <a:gd name="T0" fmla="*/ 10 w 11"/>
                  <a:gd name="T1" fmla="*/ 5 h 11"/>
                  <a:gd name="T2" fmla="*/ 1 w 11"/>
                  <a:gd name="T3" fmla="*/ 8 h 11"/>
                  <a:gd name="T4" fmla="*/ 7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9" y="10"/>
                      <a:pt x="3" y="11"/>
                      <a:pt x="1" y="8"/>
                    </a:cubicBezTo>
                    <a:cubicBezTo>
                      <a:pt x="0" y="5"/>
                      <a:pt x="2" y="1"/>
                      <a:pt x="7" y="0"/>
                    </a:cubicBezTo>
                    <a:cubicBezTo>
                      <a:pt x="10"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8" name="Freeform 1746">
                <a:extLst>
                  <a:ext uri="{FF2B5EF4-FFF2-40B4-BE49-F238E27FC236}">
                    <a16:creationId xmlns:a16="http://schemas.microsoft.com/office/drawing/2014/main" id="{02BB5020-FB0F-729B-CFB6-D8F328825FA6}"/>
                  </a:ext>
                </a:extLst>
              </p:cNvPr>
              <p:cNvSpPr>
                <a:spLocks/>
              </p:cNvSpPr>
              <p:nvPr/>
            </p:nvSpPr>
            <p:spPr bwMode="auto">
              <a:xfrm>
                <a:off x="5066" y="1461"/>
                <a:ext cx="53" cy="53"/>
              </a:xfrm>
              <a:custGeom>
                <a:avLst/>
                <a:gdLst>
                  <a:gd name="T0" fmla="*/ 10 w 11"/>
                  <a:gd name="T1" fmla="*/ 5 h 11"/>
                  <a:gd name="T2" fmla="*/ 1 w 11"/>
                  <a:gd name="T3" fmla="*/ 7 h 11"/>
                  <a:gd name="T4" fmla="*/ 7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9" y="9"/>
                      <a:pt x="3" y="11"/>
                      <a:pt x="1" y="7"/>
                    </a:cubicBezTo>
                    <a:cubicBezTo>
                      <a:pt x="0" y="5"/>
                      <a:pt x="2" y="0"/>
                      <a:pt x="7"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9" name="Freeform 1747">
                <a:extLst>
                  <a:ext uri="{FF2B5EF4-FFF2-40B4-BE49-F238E27FC236}">
                    <a16:creationId xmlns:a16="http://schemas.microsoft.com/office/drawing/2014/main" id="{75CDCCB3-7F75-8331-26C9-9F428969312D}"/>
                  </a:ext>
                </a:extLst>
              </p:cNvPr>
              <p:cNvSpPr>
                <a:spLocks/>
              </p:cNvSpPr>
              <p:nvPr/>
            </p:nvSpPr>
            <p:spPr bwMode="auto">
              <a:xfrm>
                <a:off x="5008" y="1447"/>
                <a:ext cx="53" cy="53"/>
              </a:xfrm>
              <a:custGeom>
                <a:avLst/>
                <a:gdLst>
                  <a:gd name="T0" fmla="*/ 10 w 11"/>
                  <a:gd name="T1" fmla="*/ 5 h 11"/>
                  <a:gd name="T2" fmla="*/ 1 w 11"/>
                  <a:gd name="T3" fmla="*/ 7 h 11"/>
                  <a:gd name="T4" fmla="*/ 7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9" y="9"/>
                      <a:pt x="3" y="11"/>
                      <a:pt x="1" y="7"/>
                    </a:cubicBezTo>
                    <a:cubicBezTo>
                      <a:pt x="0" y="5"/>
                      <a:pt x="3" y="0"/>
                      <a:pt x="7" y="0"/>
                    </a:cubicBezTo>
                    <a:cubicBezTo>
                      <a:pt x="10"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0" name="Freeform 1748">
                <a:extLst>
                  <a:ext uri="{FF2B5EF4-FFF2-40B4-BE49-F238E27FC236}">
                    <a16:creationId xmlns:a16="http://schemas.microsoft.com/office/drawing/2014/main" id="{2DB24A2F-4F6D-D73C-AE9B-D92D8FE9A755}"/>
                  </a:ext>
                </a:extLst>
              </p:cNvPr>
              <p:cNvSpPr>
                <a:spLocks/>
              </p:cNvSpPr>
              <p:nvPr/>
            </p:nvSpPr>
            <p:spPr bwMode="auto">
              <a:xfrm>
                <a:off x="4940" y="1678"/>
                <a:ext cx="58" cy="58"/>
              </a:xfrm>
              <a:custGeom>
                <a:avLst/>
                <a:gdLst>
                  <a:gd name="T0" fmla="*/ 11 w 12"/>
                  <a:gd name="T1" fmla="*/ 6 h 12"/>
                  <a:gd name="T2" fmla="*/ 1 w 12"/>
                  <a:gd name="T3" fmla="*/ 9 h 12"/>
                  <a:gd name="T4" fmla="*/ 7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0" y="11"/>
                      <a:pt x="3" y="12"/>
                      <a:pt x="1" y="9"/>
                    </a:cubicBezTo>
                    <a:cubicBezTo>
                      <a:pt x="0" y="6"/>
                      <a:pt x="2" y="1"/>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1" name="Freeform 1749">
                <a:extLst>
                  <a:ext uri="{FF2B5EF4-FFF2-40B4-BE49-F238E27FC236}">
                    <a16:creationId xmlns:a16="http://schemas.microsoft.com/office/drawing/2014/main" id="{EE88C13B-0567-1226-32EC-BCC3560632DB}"/>
                  </a:ext>
                </a:extLst>
              </p:cNvPr>
              <p:cNvSpPr>
                <a:spLocks/>
              </p:cNvSpPr>
              <p:nvPr/>
            </p:nvSpPr>
            <p:spPr bwMode="auto">
              <a:xfrm>
                <a:off x="5090" y="1707"/>
                <a:ext cx="62" cy="63"/>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2" name="Freeform 1750">
                <a:extLst>
                  <a:ext uri="{FF2B5EF4-FFF2-40B4-BE49-F238E27FC236}">
                    <a16:creationId xmlns:a16="http://schemas.microsoft.com/office/drawing/2014/main" id="{D3D58D12-F2D4-C053-5190-EC9EBBB73026}"/>
                  </a:ext>
                </a:extLst>
              </p:cNvPr>
              <p:cNvSpPr>
                <a:spLocks/>
              </p:cNvSpPr>
              <p:nvPr/>
            </p:nvSpPr>
            <p:spPr bwMode="auto">
              <a:xfrm>
                <a:off x="5258" y="1914"/>
                <a:ext cx="68" cy="63"/>
              </a:xfrm>
              <a:custGeom>
                <a:avLst/>
                <a:gdLst>
                  <a:gd name="T0" fmla="*/ 13 w 14"/>
                  <a:gd name="T1" fmla="*/ 6 h 13"/>
                  <a:gd name="T2" fmla="*/ 3 w 14"/>
                  <a:gd name="T3" fmla="*/ 9 h 13"/>
                  <a:gd name="T4" fmla="*/ 8 w 14"/>
                  <a:gd name="T5" fmla="*/ 0 h 13"/>
                  <a:gd name="T6" fmla="*/ 13 w 14"/>
                  <a:gd name="T7" fmla="*/ 6 h 13"/>
                </a:gdLst>
                <a:ahLst/>
                <a:cxnLst>
                  <a:cxn ang="0">
                    <a:pos x="T0" y="T1"/>
                  </a:cxn>
                  <a:cxn ang="0">
                    <a:pos x="T2" y="T3"/>
                  </a:cxn>
                  <a:cxn ang="0">
                    <a:pos x="T4" y="T5"/>
                  </a:cxn>
                  <a:cxn ang="0">
                    <a:pos x="T6" y="T7"/>
                  </a:cxn>
                </a:cxnLst>
                <a:rect l="0" t="0" r="r" b="b"/>
                <a:pathLst>
                  <a:path w="14" h="13">
                    <a:moveTo>
                      <a:pt x="13" y="6"/>
                    </a:moveTo>
                    <a:cubicBezTo>
                      <a:pt x="13" y="11"/>
                      <a:pt x="6" y="13"/>
                      <a:pt x="3" y="9"/>
                    </a:cubicBezTo>
                    <a:cubicBezTo>
                      <a:pt x="0" y="6"/>
                      <a:pt x="3" y="0"/>
                      <a:pt x="8" y="0"/>
                    </a:cubicBezTo>
                    <a:cubicBezTo>
                      <a:pt x="12" y="0"/>
                      <a:pt x="14"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3" name="Freeform 1751">
                <a:extLst>
                  <a:ext uri="{FF2B5EF4-FFF2-40B4-BE49-F238E27FC236}">
                    <a16:creationId xmlns:a16="http://schemas.microsoft.com/office/drawing/2014/main" id="{FBAE794E-60C9-7AC6-C461-D0E0920373DD}"/>
                  </a:ext>
                </a:extLst>
              </p:cNvPr>
              <p:cNvSpPr>
                <a:spLocks/>
              </p:cNvSpPr>
              <p:nvPr/>
            </p:nvSpPr>
            <p:spPr bwMode="auto">
              <a:xfrm>
                <a:off x="5196" y="1871"/>
                <a:ext cx="62" cy="63"/>
              </a:xfrm>
              <a:custGeom>
                <a:avLst/>
                <a:gdLst>
                  <a:gd name="T0" fmla="*/ 13 w 13"/>
                  <a:gd name="T1" fmla="*/ 6 h 13"/>
                  <a:gd name="T2" fmla="*/ 2 w 13"/>
                  <a:gd name="T3" fmla="*/ 10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5" y="13"/>
                      <a:pt x="2" y="10"/>
                    </a:cubicBezTo>
                    <a:cubicBezTo>
                      <a:pt x="0" y="6"/>
                      <a:pt x="2" y="1"/>
                      <a:pt x="7"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4" name="Freeform 1752">
                <a:extLst>
                  <a:ext uri="{FF2B5EF4-FFF2-40B4-BE49-F238E27FC236}">
                    <a16:creationId xmlns:a16="http://schemas.microsoft.com/office/drawing/2014/main" id="{835FDD71-27A4-1384-A5B0-513BD686AB17}"/>
                  </a:ext>
                </a:extLst>
              </p:cNvPr>
              <p:cNvSpPr>
                <a:spLocks/>
              </p:cNvSpPr>
              <p:nvPr/>
            </p:nvSpPr>
            <p:spPr bwMode="auto">
              <a:xfrm>
                <a:off x="5075" y="1818"/>
                <a:ext cx="63" cy="58"/>
              </a:xfrm>
              <a:custGeom>
                <a:avLst/>
                <a:gdLst>
                  <a:gd name="T0" fmla="*/ 12 w 13"/>
                  <a:gd name="T1" fmla="*/ 6 h 12"/>
                  <a:gd name="T2" fmla="*/ 2 w 13"/>
                  <a:gd name="T3" fmla="*/ 9 h 12"/>
                  <a:gd name="T4" fmla="*/ 8 w 13"/>
                  <a:gd name="T5" fmla="*/ 0 h 12"/>
                  <a:gd name="T6" fmla="*/ 12 w 13"/>
                  <a:gd name="T7" fmla="*/ 6 h 12"/>
                </a:gdLst>
                <a:ahLst/>
                <a:cxnLst>
                  <a:cxn ang="0">
                    <a:pos x="T0" y="T1"/>
                  </a:cxn>
                  <a:cxn ang="0">
                    <a:pos x="T2" y="T3"/>
                  </a:cxn>
                  <a:cxn ang="0">
                    <a:pos x="T4" y="T5"/>
                  </a:cxn>
                  <a:cxn ang="0">
                    <a:pos x="T6" y="T7"/>
                  </a:cxn>
                </a:cxnLst>
                <a:rect l="0" t="0" r="r" b="b"/>
                <a:pathLst>
                  <a:path w="13" h="12">
                    <a:moveTo>
                      <a:pt x="12" y="6"/>
                    </a:moveTo>
                    <a:cubicBezTo>
                      <a:pt x="12" y="10"/>
                      <a:pt x="5" y="12"/>
                      <a:pt x="2" y="9"/>
                    </a:cubicBezTo>
                    <a:cubicBezTo>
                      <a:pt x="0" y="6"/>
                      <a:pt x="2"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5" name="Freeform 1753">
                <a:extLst>
                  <a:ext uri="{FF2B5EF4-FFF2-40B4-BE49-F238E27FC236}">
                    <a16:creationId xmlns:a16="http://schemas.microsoft.com/office/drawing/2014/main" id="{E446F52F-19E3-2176-B93F-8B0DCF18647B}"/>
                  </a:ext>
                </a:extLst>
              </p:cNvPr>
              <p:cNvSpPr>
                <a:spLocks/>
              </p:cNvSpPr>
              <p:nvPr/>
            </p:nvSpPr>
            <p:spPr bwMode="auto">
              <a:xfrm>
                <a:off x="5147" y="1765"/>
                <a:ext cx="63" cy="58"/>
              </a:xfrm>
              <a:custGeom>
                <a:avLst/>
                <a:gdLst>
                  <a:gd name="T0" fmla="*/ 12 w 13"/>
                  <a:gd name="T1" fmla="*/ 5 h 12"/>
                  <a:gd name="T2" fmla="*/ 2 w 13"/>
                  <a:gd name="T3" fmla="*/ 9 h 12"/>
                  <a:gd name="T4" fmla="*/ 7 w 13"/>
                  <a:gd name="T5" fmla="*/ 0 h 12"/>
                  <a:gd name="T6" fmla="*/ 12 w 13"/>
                  <a:gd name="T7" fmla="*/ 5 h 12"/>
                </a:gdLst>
                <a:ahLst/>
                <a:cxnLst>
                  <a:cxn ang="0">
                    <a:pos x="T0" y="T1"/>
                  </a:cxn>
                  <a:cxn ang="0">
                    <a:pos x="T2" y="T3"/>
                  </a:cxn>
                  <a:cxn ang="0">
                    <a:pos x="T4" y="T5"/>
                  </a:cxn>
                  <a:cxn ang="0">
                    <a:pos x="T6" y="T7"/>
                  </a:cxn>
                </a:cxnLst>
                <a:rect l="0" t="0" r="r" b="b"/>
                <a:pathLst>
                  <a:path w="13" h="12">
                    <a:moveTo>
                      <a:pt x="12" y="5"/>
                    </a:moveTo>
                    <a:cubicBezTo>
                      <a:pt x="11" y="10"/>
                      <a:pt x="5" y="12"/>
                      <a:pt x="2" y="9"/>
                    </a:cubicBezTo>
                    <a:cubicBezTo>
                      <a:pt x="0" y="5"/>
                      <a:pt x="2" y="0"/>
                      <a:pt x="7" y="0"/>
                    </a:cubicBezTo>
                    <a:cubicBezTo>
                      <a:pt x="11" y="0"/>
                      <a:pt x="13" y="3"/>
                      <a:pt x="12"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6" name="Freeform 1754">
                <a:extLst>
                  <a:ext uri="{FF2B5EF4-FFF2-40B4-BE49-F238E27FC236}">
                    <a16:creationId xmlns:a16="http://schemas.microsoft.com/office/drawing/2014/main" id="{CC1EE585-9E3E-8C41-5762-950676BDEEAA}"/>
                  </a:ext>
                </a:extLst>
              </p:cNvPr>
              <p:cNvSpPr>
                <a:spLocks/>
              </p:cNvSpPr>
              <p:nvPr/>
            </p:nvSpPr>
            <p:spPr bwMode="auto">
              <a:xfrm>
                <a:off x="5225" y="1760"/>
                <a:ext cx="62"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5" y="13"/>
                      <a:pt x="3" y="9"/>
                    </a:cubicBezTo>
                    <a:cubicBezTo>
                      <a:pt x="0" y="6"/>
                      <a:pt x="2" y="1"/>
                      <a:pt x="7" y="0"/>
                    </a:cubicBezTo>
                    <a:cubicBezTo>
                      <a:pt x="12" y="1"/>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7" name="Freeform 1755">
                <a:extLst>
                  <a:ext uri="{FF2B5EF4-FFF2-40B4-BE49-F238E27FC236}">
                    <a16:creationId xmlns:a16="http://schemas.microsoft.com/office/drawing/2014/main" id="{102456DF-A0F0-78A0-0674-DDEE977FCF49}"/>
                  </a:ext>
                </a:extLst>
              </p:cNvPr>
              <p:cNvSpPr>
                <a:spLocks/>
              </p:cNvSpPr>
              <p:nvPr/>
            </p:nvSpPr>
            <p:spPr bwMode="auto">
              <a:xfrm>
                <a:off x="4960" y="1842"/>
                <a:ext cx="62" cy="63"/>
              </a:xfrm>
              <a:custGeom>
                <a:avLst/>
                <a:gdLst>
                  <a:gd name="T0" fmla="*/ 12 w 13"/>
                  <a:gd name="T1" fmla="*/ 6 h 13"/>
                  <a:gd name="T2" fmla="*/ 2 w 13"/>
                  <a:gd name="T3" fmla="*/ 10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10"/>
                    </a:cubicBezTo>
                    <a:cubicBezTo>
                      <a:pt x="0" y="6"/>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8" name="Freeform 1756">
                <a:extLst>
                  <a:ext uri="{FF2B5EF4-FFF2-40B4-BE49-F238E27FC236}">
                    <a16:creationId xmlns:a16="http://schemas.microsoft.com/office/drawing/2014/main" id="{4DD1133D-C64C-4209-6BBE-F3276430E0D2}"/>
                  </a:ext>
                </a:extLst>
              </p:cNvPr>
              <p:cNvSpPr>
                <a:spLocks/>
              </p:cNvSpPr>
              <p:nvPr/>
            </p:nvSpPr>
            <p:spPr bwMode="auto">
              <a:xfrm>
                <a:off x="5017" y="1775"/>
                <a:ext cx="63" cy="57"/>
              </a:xfrm>
              <a:custGeom>
                <a:avLst/>
                <a:gdLst>
                  <a:gd name="T0" fmla="*/ 13 w 13"/>
                  <a:gd name="T1" fmla="*/ 6 h 12"/>
                  <a:gd name="T2" fmla="*/ 3 w 13"/>
                  <a:gd name="T3" fmla="*/ 9 h 12"/>
                  <a:gd name="T4" fmla="*/ 8 w 13"/>
                  <a:gd name="T5" fmla="*/ 0 h 12"/>
                  <a:gd name="T6" fmla="*/ 13 w 13"/>
                  <a:gd name="T7" fmla="*/ 6 h 12"/>
                </a:gdLst>
                <a:ahLst/>
                <a:cxnLst>
                  <a:cxn ang="0">
                    <a:pos x="T0" y="T1"/>
                  </a:cxn>
                  <a:cxn ang="0">
                    <a:pos x="T2" y="T3"/>
                  </a:cxn>
                  <a:cxn ang="0">
                    <a:pos x="T4" y="T5"/>
                  </a:cxn>
                  <a:cxn ang="0">
                    <a:pos x="T6" y="T7"/>
                  </a:cxn>
                </a:cxnLst>
                <a:rect l="0" t="0" r="r" b="b"/>
                <a:pathLst>
                  <a:path w="13" h="12">
                    <a:moveTo>
                      <a:pt x="13" y="6"/>
                    </a:moveTo>
                    <a:cubicBezTo>
                      <a:pt x="12" y="10"/>
                      <a:pt x="5" y="12"/>
                      <a:pt x="3" y="9"/>
                    </a:cubicBezTo>
                    <a:cubicBezTo>
                      <a:pt x="0" y="6"/>
                      <a:pt x="3" y="0"/>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9" name="Freeform 1757">
                <a:extLst>
                  <a:ext uri="{FF2B5EF4-FFF2-40B4-BE49-F238E27FC236}">
                    <a16:creationId xmlns:a16="http://schemas.microsoft.com/office/drawing/2014/main" id="{9E764D78-43ED-A68F-88D7-7E862EC80BBB}"/>
                  </a:ext>
                </a:extLst>
              </p:cNvPr>
              <p:cNvSpPr>
                <a:spLocks/>
              </p:cNvSpPr>
              <p:nvPr/>
            </p:nvSpPr>
            <p:spPr bwMode="auto">
              <a:xfrm>
                <a:off x="4940" y="1760"/>
                <a:ext cx="63" cy="63"/>
              </a:xfrm>
              <a:custGeom>
                <a:avLst/>
                <a:gdLst>
                  <a:gd name="T0" fmla="*/ 12 w 13"/>
                  <a:gd name="T1" fmla="*/ 6 h 13"/>
                  <a:gd name="T2" fmla="*/ 3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0"/>
                      <a:pt x="5" y="13"/>
                      <a:pt x="3" y="9"/>
                    </a:cubicBezTo>
                    <a:cubicBezTo>
                      <a:pt x="0" y="6"/>
                      <a:pt x="3" y="0"/>
                      <a:pt x="8" y="0"/>
                    </a:cubicBezTo>
                    <a:cubicBezTo>
                      <a:pt x="12" y="0"/>
                      <a:pt x="13" y="3"/>
                      <a:pt x="12"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0" name="Freeform 1758">
                <a:extLst>
                  <a:ext uri="{FF2B5EF4-FFF2-40B4-BE49-F238E27FC236}">
                    <a16:creationId xmlns:a16="http://schemas.microsoft.com/office/drawing/2014/main" id="{BFFD0B4E-AAE2-7A21-FE84-B0A84D0279BC}"/>
                  </a:ext>
                </a:extLst>
              </p:cNvPr>
              <p:cNvSpPr>
                <a:spLocks/>
              </p:cNvSpPr>
              <p:nvPr/>
            </p:nvSpPr>
            <p:spPr bwMode="auto">
              <a:xfrm>
                <a:off x="4666" y="2151"/>
                <a:ext cx="62" cy="67"/>
              </a:xfrm>
              <a:custGeom>
                <a:avLst/>
                <a:gdLst>
                  <a:gd name="T0" fmla="*/ 12 w 13"/>
                  <a:gd name="T1" fmla="*/ 6 h 14"/>
                  <a:gd name="T2" fmla="*/ 2 w 13"/>
                  <a:gd name="T3" fmla="*/ 10 h 14"/>
                  <a:gd name="T4" fmla="*/ 7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1" y="12"/>
                      <a:pt x="5" y="14"/>
                      <a:pt x="2" y="10"/>
                    </a:cubicBezTo>
                    <a:cubicBezTo>
                      <a:pt x="0" y="7"/>
                      <a:pt x="2" y="1"/>
                      <a:pt x="7"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1" name="Freeform 1759">
                <a:extLst>
                  <a:ext uri="{FF2B5EF4-FFF2-40B4-BE49-F238E27FC236}">
                    <a16:creationId xmlns:a16="http://schemas.microsoft.com/office/drawing/2014/main" id="{E5ADD1FC-18A2-3177-3CAC-6166070C7EE3}"/>
                  </a:ext>
                </a:extLst>
              </p:cNvPr>
              <p:cNvSpPr>
                <a:spLocks/>
              </p:cNvSpPr>
              <p:nvPr/>
            </p:nvSpPr>
            <p:spPr bwMode="auto">
              <a:xfrm>
                <a:off x="4593" y="2127"/>
                <a:ext cx="63" cy="67"/>
              </a:xfrm>
              <a:custGeom>
                <a:avLst/>
                <a:gdLst>
                  <a:gd name="T0" fmla="*/ 12 w 13"/>
                  <a:gd name="T1" fmla="*/ 6 h 14"/>
                  <a:gd name="T2" fmla="*/ 2 w 13"/>
                  <a:gd name="T3" fmla="*/ 10 h 14"/>
                  <a:gd name="T4" fmla="*/ 8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1" y="11"/>
                      <a:pt x="5" y="14"/>
                      <a:pt x="2" y="10"/>
                    </a:cubicBezTo>
                    <a:cubicBezTo>
                      <a:pt x="0" y="7"/>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2" name="Freeform 1760">
                <a:extLst>
                  <a:ext uri="{FF2B5EF4-FFF2-40B4-BE49-F238E27FC236}">
                    <a16:creationId xmlns:a16="http://schemas.microsoft.com/office/drawing/2014/main" id="{EDFFB6B0-62F8-EDE7-291A-F7AFF4D83AA2}"/>
                  </a:ext>
                </a:extLst>
              </p:cNvPr>
              <p:cNvSpPr>
                <a:spLocks/>
              </p:cNvSpPr>
              <p:nvPr/>
            </p:nvSpPr>
            <p:spPr bwMode="auto">
              <a:xfrm>
                <a:off x="4545" y="2064"/>
                <a:ext cx="58" cy="67"/>
              </a:xfrm>
              <a:custGeom>
                <a:avLst/>
                <a:gdLst>
                  <a:gd name="T0" fmla="*/ 11 w 12"/>
                  <a:gd name="T1" fmla="*/ 6 h 14"/>
                  <a:gd name="T2" fmla="*/ 2 w 12"/>
                  <a:gd name="T3" fmla="*/ 10 h 14"/>
                  <a:gd name="T4" fmla="*/ 7 w 12"/>
                  <a:gd name="T5" fmla="*/ 0 h 14"/>
                  <a:gd name="T6" fmla="*/ 11 w 12"/>
                  <a:gd name="T7" fmla="*/ 6 h 14"/>
                </a:gdLst>
                <a:ahLst/>
                <a:cxnLst>
                  <a:cxn ang="0">
                    <a:pos x="T0" y="T1"/>
                  </a:cxn>
                  <a:cxn ang="0">
                    <a:pos x="T2" y="T3"/>
                  </a:cxn>
                  <a:cxn ang="0">
                    <a:pos x="T4" y="T5"/>
                  </a:cxn>
                  <a:cxn ang="0">
                    <a:pos x="T6" y="T7"/>
                  </a:cxn>
                </a:cxnLst>
                <a:rect l="0" t="0" r="r" b="b"/>
                <a:pathLst>
                  <a:path w="12" h="14">
                    <a:moveTo>
                      <a:pt x="11" y="6"/>
                    </a:moveTo>
                    <a:cubicBezTo>
                      <a:pt x="10" y="12"/>
                      <a:pt x="4" y="14"/>
                      <a:pt x="2" y="10"/>
                    </a:cubicBezTo>
                    <a:cubicBezTo>
                      <a:pt x="0" y="7"/>
                      <a:pt x="2" y="1"/>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3" name="Freeform 1761">
                <a:extLst>
                  <a:ext uri="{FF2B5EF4-FFF2-40B4-BE49-F238E27FC236}">
                    <a16:creationId xmlns:a16="http://schemas.microsoft.com/office/drawing/2014/main" id="{553F1810-ABE2-C955-C157-6C04C6396563}"/>
                  </a:ext>
                </a:extLst>
              </p:cNvPr>
              <p:cNvSpPr>
                <a:spLocks/>
              </p:cNvSpPr>
              <p:nvPr/>
            </p:nvSpPr>
            <p:spPr bwMode="auto">
              <a:xfrm>
                <a:off x="4608" y="2006"/>
                <a:ext cx="62" cy="68"/>
              </a:xfrm>
              <a:custGeom>
                <a:avLst/>
                <a:gdLst>
                  <a:gd name="T0" fmla="*/ 12 w 13"/>
                  <a:gd name="T1" fmla="*/ 6 h 14"/>
                  <a:gd name="T2" fmla="*/ 2 w 13"/>
                  <a:gd name="T3" fmla="*/ 10 h 14"/>
                  <a:gd name="T4" fmla="*/ 8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1" y="11"/>
                      <a:pt x="5" y="14"/>
                      <a:pt x="2" y="10"/>
                    </a:cubicBezTo>
                    <a:cubicBezTo>
                      <a:pt x="0" y="7"/>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4" name="Freeform 1762">
                <a:extLst>
                  <a:ext uri="{FF2B5EF4-FFF2-40B4-BE49-F238E27FC236}">
                    <a16:creationId xmlns:a16="http://schemas.microsoft.com/office/drawing/2014/main" id="{4015F111-4C5B-4249-92F3-8781F4522E3F}"/>
                  </a:ext>
                </a:extLst>
              </p:cNvPr>
              <p:cNvSpPr>
                <a:spLocks/>
              </p:cNvSpPr>
              <p:nvPr/>
            </p:nvSpPr>
            <p:spPr bwMode="auto">
              <a:xfrm>
                <a:off x="4675" y="1972"/>
                <a:ext cx="63" cy="63"/>
              </a:xfrm>
              <a:custGeom>
                <a:avLst/>
                <a:gdLst>
                  <a:gd name="T0" fmla="*/ 12 w 13"/>
                  <a:gd name="T1" fmla="*/ 6 h 13"/>
                  <a:gd name="T2" fmla="*/ 3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3" y="9"/>
                    </a:cubicBezTo>
                    <a:cubicBezTo>
                      <a:pt x="0" y="6"/>
                      <a:pt x="3"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5" name="Freeform 1763">
                <a:extLst>
                  <a:ext uri="{FF2B5EF4-FFF2-40B4-BE49-F238E27FC236}">
                    <a16:creationId xmlns:a16="http://schemas.microsoft.com/office/drawing/2014/main" id="{BA593469-9292-6651-9D5D-298D812B7B2E}"/>
                  </a:ext>
                </a:extLst>
              </p:cNvPr>
              <p:cNvSpPr>
                <a:spLocks/>
              </p:cNvSpPr>
              <p:nvPr/>
            </p:nvSpPr>
            <p:spPr bwMode="auto">
              <a:xfrm>
                <a:off x="4743" y="1996"/>
                <a:ext cx="62" cy="63"/>
              </a:xfrm>
              <a:custGeom>
                <a:avLst/>
                <a:gdLst>
                  <a:gd name="T0" fmla="*/ 13 w 13"/>
                  <a:gd name="T1" fmla="*/ 6 h 13"/>
                  <a:gd name="T2" fmla="*/ 3 w 13"/>
                  <a:gd name="T3" fmla="*/ 9 h 13"/>
                  <a:gd name="T4" fmla="*/ 8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5" y="13"/>
                      <a:pt x="3" y="9"/>
                    </a:cubicBezTo>
                    <a:cubicBezTo>
                      <a:pt x="0" y="6"/>
                      <a:pt x="3" y="0"/>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6" name="Freeform 1764">
                <a:extLst>
                  <a:ext uri="{FF2B5EF4-FFF2-40B4-BE49-F238E27FC236}">
                    <a16:creationId xmlns:a16="http://schemas.microsoft.com/office/drawing/2014/main" id="{9C119493-5299-FE96-DFAC-61741D359C5C}"/>
                  </a:ext>
                </a:extLst>
              </p:cNvPr>
              <p:cNvSpPr>
                <a:spLocks/>
              </p:cNvSpPr>
              <p:nvPr/>
            </p:nvSpPr>
            <p:spPr bwMode="auto">
              <a:xfrm>
                <a:off x="4815" y="1943"/>
                <a:ext cx="58" cy="63"/>
              </a:xfrm>
              <a:custGeom>
                <a:avLst/>
                <a:gdLst>
                  <a:gd name="T0" fmla="*/ 12 w 12"/>
                  <a:gd name="T1" fmla="*/ 6 h 13"/>
                  <a:gd name="T2" fmla="*/ 2 w 12"/>
                  <a:gd name="T3" fmla="*/ 10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4" y="13"/>
                      <a:pt x="2" y="10"/>
                    </a:cubicBezTo>
                    <a:cubicBezTo>
                      <a:pt x="0" y="6"/>
                      <a:pt x="2" y="1"/>
                      <a:pt x="7" y="0"/>
                    </a:cubicBezTo>
                    <a:cubicBezTo>
                      <a:pt x="11" y="0"/>
                      <a:pt x="12" y="4"/>
                      <a:pt x="12"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7" name="Freeform 1765">
                <a:extLst>
                  <a:ext uri="{FF2B5EF4-FFF2-40B4-BE49-F238E27FC236}">
                    <a16:creationId xmlns:a16="http://schemas.microsoft.com/office/drawing/2014/main" id="{C516931F-E041-AEC7-C37E-7CC77CD365EB}"/>
                  </a:ext>
                </a:extLst>
              </p:cNvPr>
              <p:cNvSpPr>
                <a:spLocks/>
              </p:cNvSpPr>
              <p:nvPr/>
            </p:nvSpPr>
            <p:spPr bwMode="auto">
              <a:xfrm>
                <a:off x="4882" y="1890"/>
                <a:ext cx="58" cy="63"/>
              </a:xfrm>
              <a:custGeom>
                <a:avLst/>
                <a:gdLst>
                  <a:gd name="T0" fmla="*/ 12 w 12"/>
                  <a:gd name="T1" fmla="*/ 6 h 13"/>
                  <a:gd name="T2" fmla="*/ 2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4" y="13"/>
                      <a:pt x="2" y="9"/>
                    </a:cubicBezTo>
                    <a:cubicBezTo>
                      <a:pt x="0" y="6"/>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8" name="Freeform 1766">
                <a:extLst>
                  <a:ext uri="{FF2B5EF4-FFF2-40B4-BE49-F238E27FC236}">
                    <a16:creationId xmlns:a16="http://schemas.microsoft.com/office/drawing/2014/main" id="{A7C238BB-AAC7-D88E-EEF2-3DBF655D17EB}"/>
                  </a:ext>
                </a:extLst>
              </p:cNvPr>
              <p:cNvSpPr>
                <a:spLocks/>
              </p:cNvSpPr>
              <p:nvPr/>
            </p:nvSpPr>
            <p:spPr bwMode="auto">
              <a:xfrm>
                <a:off x="4873" y="1808"/>
                <a:ext cx="62" cy="63"/>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9" name="Freeform 1767">
                <a:extLst>
                  <a:ext uri="{FF2B5EF4-FFF2-40B4-BE49-F238E27FC236}">
                    <a16:creationId xmlns:a16="http://schemas.microsoft.com/office/drawing/2014/main" id="{D36C39DF-EBD3-16B0-60B7-031A60D6D3FF}"/>
                  </a:ext>
                </a:extLst>
              </p:cNvPr>
              <p:cNvSpPr>
                <a:spLocks/>
              </p:cNvSpPr>
              <p:nvPr/>
            </p:nvSpPr>
            <p:spPr bwMode="auto">
              <a:xfrm>
                <a:off x="4747" y="1910"/>
                <a:ext cx="63" cy="62"/>
              </a:xfrm>
              <a:custGeom>
                <a:avLst/>
                <a:gdLst>
                  <a:gd name="T0" fmla="*/ 12 w 13"/>
                  <a:gd name="T1" fmla="*/ 6 h 13"/>
                  <a:gd name="T2" fmla="*/ 2 w 13"/>
                  <a:gd name="T3" fmla="*/ 9 h 13"/>
                  <a:gd name="T4" fmla="*/ 8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3" y="0"/>
                      <a:pt x="8"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0" name="Freeform 1768">
                <a:extLst>
                  <a:ext uri="{FF2B5EF4-FFF2-40B4-BE49-F238E27FC236}">
                    <a16:creationId xmlns:a16="http://schemas.microsoft.com/office/drawing/2014/main" id="{7DF1E277-44AD-FD78-04FB-C7B41D4C2BE3}"/>
                  </a:ext>
                </a:extLst>
              </p:cNvPr>
              <p:cNvSpPr>
                <a:spLocks/>
              </p:cNvSpPr>
              <p:nvPr/>
            </p:nvSpPr>
            <p:spPr bwMode="auto">
              <a:xfrm>
                <a:off x="4661" y="2064"/>
                <a:ext cx="62" cy="67"/>
              </a:xfrm>
              <a:custGeom>
                <a:avLst/>
                <a:gdLst>
                  <a:gd name="T0" fmla="*/ 12 w 13"/>
                  <a:gd name="T1" fmla="*/ 6 h 14"/>
                  <a:gd name="T2" fmla="*/ 3 w 13"/>
                  <a:gd name="T3" fmla="*/ 10 h 14"/>
                  <a:gd name="T4" fmla="*/ 8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1" y="12"/>
                      <a:pt x="5" y="14"/>
                      <a:pt x="3" y="10"/>
                    </a:cubicBezTo>
                    <a:cubicBezTo>
                      <a:pt x="0" y="7"/>
                      <a:pt x="3" y="1"/>
                      <a:pt x="8" y="0"/>
                    </a:cubicBezTo>
                    <a:cubicBezTo>
                      <a:pt x="12"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1" name="Freeform 1769">
                <a:extLst>
                  <a:ext uri="{FF2B5EF4-FFF2-40B4-BE49-F238E27FC236}">
                    <a16:creationId xmlns:a16="http://schemas.microsoft.com/office/drawing/2014/main" id="{C042F041-2415-26E7-B6CB-1E153AAA0489}"/>
                  </a:ext>
                </a:extLst>
              </p:cNvPr>
              <p:cNvSpPr>
                <a:spLocks/>
              </p:cNvSpPr>
              <p:nvPr/>
            </p:nvSpPr>
            <p:spPr bwMode="auto">
              <a:xfrm>
                <a:off x="4733" y="2083"/>
                <a:ext cx="63" cy="68"/>
              </a:xfrm>
              <a:custGeom>
                <a:avLst/>
                <a:gdLst>
                  <a:gd name="T0" fmla="*/ 12 w 13"/>
                  <a:gd name="T1" fmla="*/ 7 h 14"/>
                  <a:gd name="T2" fmla="*/ 2 w 13"/>
                  <a:gd name="T3" fmla="*/ 10 h 14"/>
                  <a:gd name="T4" fmla="*/ 7 w 13"/>
                  <a:gd name="T5" fmla="*/ 0 h 14"/>
                  <a:gd name="T6" fmla="*/ 12 w 13"/>
                  <a:gd name="T7" fmla="*/ 7 h 14"/>
                </a:gdLst>
                <a:ahLst/>
                <a:cxnLst>
                  <a:cxn ang="0">
                    <a:pos x="T0" y="T1"/>
                  </a:cxn>
                  <a:cxn ang="0">
                    <a:pos x="T2" y="T3"/>
                  </a:cxn>
                  <a:cxn ang="0">
                    <a:pos x="T4" y="T5"/>
                  </a:cxn>
                  <a:cxn ang="0">
                    <a:pos x="T6" y="T7"/>
                  </a:cxn>
                </a:cxnLst>
                <a:rect l="0" t="0" r="r" b="b"/>
                <a:pathLst>
                  <a:path w="13" h="14">
                    <a:moveTo>
                      <a:pt x="12" y="7"/>
                    </a:moveTo>
                    <a:cubicBezTo>
                      <a:pt x="11" y="12"/>
                      <a:pt x="5" y="14"/>
                      <a:pt x="2" y="10"/>
                    </a:cubicBezTo>
                    <a:cubicBezTo>
                      <a:pt x="0" y="7"/>
                      <a:pt x="2" y="1"/>
                      <a:pt x="7" y="0"/>
                    </a:cubicBezTo>
                    <a:cubicBezTo>
                      <a:pt x="11"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2" name="Freeform 1770">
                <a:extLst>
                  <a:ext uri="{FF2B5EF4-FFF2-40B4-BE49-F238E27FC236}">
                    <a16:creationId xmlns:a16="http://schemas.microsoft.com/office/drawing/2014/main" id="{813298F9-A35B-8865-FF36-8C513E3195F2}"/>
                  </a:ext>
                </a:extLst>
              </p:cNvPr>
              <p:cNvSpPr>
                <a:spLocks/>
              </p:cNvSpPr>
              <p:nvPr/>
            </p:nvSpPr>
            <p:spPr bwMode="auto">
              <a:xfrm>
                <a:off x="4810" y="2045"/>
                <a:ext cx="58" cy="62"/>
              </a:xfrm>
              <a:custGeom>
                <a:avLst/>
                <a:gdLst>
                  <a:gd name="T0" fmla="*/ 12 w 12"/>
                  <a:gd name="T1" fmla="*/ 6 h 13"/>
                  <a:gd name="T2" fmla="*/ 2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5" y="13"/>
                      <a:pt x="2" y="9"/>
                    </a:cubicBezTo>
                    <a:cubicBezTo>
                      <a:pt x="0" y="6"/>
                      <a:pt x="2" y="0"/>
                      <a:pt x="7" y="0"/>
                    </a:cubicBezTo>
                    <a:cubicBezTo>
                      <a:pt x="12"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3" name="Freeform 1771">
                <a:extLst>
                  <a:ext uri="{FF2B5EF4-FFF2-40B4-BE49-F238E27FC236}">
                    <a16:creationId xmlns:a16="http://schemas.microsoft.com/office/drawing/2014/main" id="{B1C50746-FACE-E9D3-8495-F2AA15A32E7D}"/>
                  </a:ext>
                </a:extLst>
              </p:cNvPr>
              <p:cNvSpPr>
                <a:spLocks/>
              </p:cNvSpPr>
              <p:nvPr/>
            </p:nvSpPr>
            <p:spPr bwMode="auto">
              <a:xfrm>
                <a:off x="4878" y="1987"/>
                <a:ext cx="62" cy="62"/>
              </a:xfrm>
              <a:custGeom>
                <a:avLst/>
                <a:gdLst>
                  <a:gd name="T0" fmla="*/ 12 w 13"/>
                  <a:gd name="T1" fmla="*/ 6 h 13"/>
                  <a:gd name="T2" fmla="*/ 2 w 13"/>
                  <a:gd name="T3" fmla="*/ 9 h 13"/>
                  <a:gd name="T4" fmla="*/ 7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2" y="0"/>
                      <a:pt x="7"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4" name="Freeform 1772">
                <a:extLst>
                  <a:ext uri="{FF2B5EF4-FFF2-40B4-BE49-F238E27FC236}">
                    <a16:creationId xmlns:a16="http://schemas.microsoft.com/office/drawing/2014/main" id="{CC0362AE-27FE-3D4D-4C23-101F8230F464}"/>
                  </a:ext>
                </a:extLst>
              </p:cNvPr>
              <p:cNvSpPr>
                <a:spLocks/>
              </p:cNvSpPr>
              <p:nvPr/>
            </p:nvSpPr>
            <p:spPr bwMode="auto">
              <a:xfrm>
                <a:off x="4950" y="1934"/>
                <a:ext cx="63" cy="62"/>
              </a:xfrm>
              <a:custGeom>
                <a:avLst/>
                <a:gdLst>
                  <a:gd name="T0" fmla="*/ 12 w 13"/>
                  <a:gd name="T1" fmla="*/ 6 h 13"/>
                  <a:gd name="T2" fmla="*/ 2 w 13"/>
                  <a:gd name="T3" fmla="*/ 9 h 13"/>
                  <a:gd name="T4" fmla="*/ 7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1" y="11"/>
                      <a:pt x="5" y="13"/>
                      <a:pt x="2" y="9"/>
                    </a:cubicBezTo>
                    <a:cubicBezTo>
                      <a:pt x="0" y="6"/>
                      <a:pt x="2" y="0"/>
                      <a:pt x="7" y="0"/>
                    </a:cubicBezTo>
                    <a:cubicBezTo>
                      <a:pt x="12" y="0"/>
                      <a:pt x="13"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5" name="Freeform 1773">
                <a:extLst>
                  <a:ext uri="{FF2B5EF4-FFF2-40B4-BE49-F238E27FC236}">
                    <a16:creationId xmlns:a16="http://schemas.microsoft.com/office/drawing/2014/main" id="{9E4233E4-0BCA-F29B-7AEA-7DACEC80AC6D}"/>
                  </a:ext>
                </a:extLst>
              </p:cNvPr>
              <p:cNvSpPr>
                <a:spLocks/>
              </p:cNvSpPr>
              <p:nvPr/>
            </p:nvSpPr>
            <p:spPr bwMode="auto">
              <a:xfrm>
                <a:off x="5032" y="1890"/>
                <a:ext cx="62" cy="63"/>
              </a:xfrm>
              <a:custGeom>
                <a:avLst/>
                <a:gdLst>
                  <a:gd name="T0" fmla="*/ 13 w 13"/>
                  <a:gd name="T1" fmla="*/ 5 h 13"/>
                  <a:gd name="T2" fmla="*/ 2 w 13"/>
                  <a:gd name="T3" fmla="*/ 9 h 13"/>
                  <a:gd name="T4" fmla="*/ 8 w 13"/>
                  <a:gd name="T5" fmla="*/ 0 h 13"/>
                  <a:gd name="T6" fmla="*/ 13 w 13"/>
                  <a:gd name="T7" fmla="*/ 5 h 13"/>
                </a:gdLst>
                <a:ahLst/>
                <a:cxnLst>
                  <a:cxn ang="0">
                    <a:pos x="T0" y="T1"/>
                  </a:cxn>
                  <a:cxn ang="0">
                    <a:pos x="T2" y="T3"/>
                  </a:cxn>
                  <a:cxn ang="0">
                    <a:pos x="T4" y="T5"/>
                  </a:cxn>
                  <a:cxn ang="0">
                    <a:pos x="T6" y="T7"/>
                  </a:cxn>
                </a:cxnLst>
                <a:rect l="0" t="0" r="r" b="b"/>
                <a:pathLst>
                  <a:path w="13" h="13">
                    <a:moveTo>
                      <a:pt x="13" y="5"/>
                    </a:moveTo>
                    <a:cubicBezTo>
                      <a:pt x="12" y="10"/>
                      <a:pt x="5" y="13"/>
                      <a:pt x="2" y="9"/>
                    </a:cubicBezTo>
                    <a:cubicBezTo>
                      <a:pt x="0" y="6"/>
                      <a:pt x="2" y="0"/>
                      <a:pt x="8" y="0"/>
                    </a:cubicBezTo>
                    <a:cubicBezTo>
                      <a:pt x="12" y="0"/>
                      <a:pt x="13" y="3"/>
                      <a:pt x="13"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6" name="Freeform 1774">
                <a:extLst>
                  <a:ext uri="{FF2B5EF4-FFF2-40B4-BE49-F238E27FC236}">
                    <a16:creationId xmlns:a16="http://schemas.microsoft.com/office/drawing/2014/main" id="{553893A7-99A7-5076-CE6A-FAEA9370CF80}"/>
                  </a:ext>
                </a:extLst>
              </p:cNvPr>
              <p:cNvSpPr>
                <a:spLocks/>
              </p:cNvSpPr>
              <p:nvPr/>
            </p:nvSpPr>
            <p:spPr bwMode="auto">
              <a:xfrm>
                <a:off x="4295" y="2474"/>
                <a:ext cx="53" cy="72"/>
              </a:xfrm>
              <a:custGeom>
                <a:avLst/>
                <a:gdLst>
                  <a:gd name="T0" fmla="*/ 10 w 11"/>
                  <a:gd name="T1" fmla="*/ 7 h 15"/>
                  <a:gd name="T2" fmla="*/ 2 w 11"/>
                  <a:gd name="T3" fmla="*/ 11 h 15"/>
                  <a:gd name="T4" fmla="*/ 6 w 11"/>
                  <a:gd name="T5" fmla="*/ 0 h 15"/>
                  <a:gd name="T6" fmla="*/ 10 w 11"/>
                  <a:gd name="T7" fmla="*/ 7 h 15"/>
                </a:gdLst>
                <a:ahLst/>
                <a:cxnLst>
                  <a:cxn ang="0">
                    <a:pos x="T0" y="T1"/>
                  </a:cxn>
                  <a:cxn ang="0">
                    <a:pos x="T2" y="T3"/>
                  </a:cxn>
                  <a:cxn ang="0">
                    <a:pos x="T4" y="T5"/>
                  </a:cxn>
                  <a:cxn ang="0">
                    <a:pos x="T6" y="T7"/>
                  </a:cxn>
                </a:cxnLst>
                <a:rect l="0" t="0" r="r" b="b"/>
                <a:pathLst>
                  <a:path w="11" h="15">
                    <a:moveTo>
                      <a:pt x="10" y="7"/>
                    </a:moveTo>
                    <a:cubicBezTo>
                      <a:pt x="10" y="12"/>
                      <a:pt x="5" y="15"/>
                      <a:pt x="2" y="11"/>
                    </a:cubicBezTo>
                    <a:cubicBezTo>
                      <a:pt x="0" y="8"/>
                      <a:pt x="1" y="1"/>
                      <a:pt x="6" y="0"/>
                    </a:cubicBezTo>
                    <a:cubicBezTo>
                      <a:pt x="9"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7" name="Freeform 1775">
                <a:extLst>
                  <a:ext uri="{FF2B5EF4-FFF2-40B4-BE49-F238E27FC236}">
                    <a16:creationId xmlns:a16="http://schemas.microsoft.com/office/drawing/2014/main" id="{F64AC90F-B0CF-DCF2-A67A-6F73E88DEAD6}"/>
                  </a:ext>
                </a:extLst>
              </p:cNvPr>
              <p:cNvSpPr>
                <a:spLocks/>
              </p:cNvSpPr>
              <p:nvPr/>
            </p:nvSpPr>
            <p:spPr bwMode="auto">
              <a:xfrm>
                <a:off x="4357" y="2425"/>
                <a:ext cx="53" cy="73"/>
              </a:xfrm>
              <a:custGeom>
                <a:avLst/>
                <a:gdLst>
                  <a:gd name="T0" fmla="*/ 11 w 11"/>
                  <a:gd name="T1" fmla="*/ 7 h 15"/>
                  <a:gd name="T2" fmla="*/ 3 w 11"/>
                  <a:gd name="T3" fmla="*/ 11 h 15"/>
                  <a:gd name="T4" fmla="*/ 6 w 11"/>
                  <a:gd name="T5" fmla="*/ 0 h 15"/>
                  <a:gd name="T6" fmla="*/ 11 w 11"/>
                  <a:gd name="T7" fmla="*/ 7 h 15"/>
                </a:gdLst>
                <a:ahLst/>
                <a:cxnLst>
                  <a:cxn ang="0">
                    <a:pos x="T0" y="T1"/>
                  </a:cxn>
                  <a:cxn ang="0">
                    <a:pos x="T2" y="T3"/>
                  </a:cxn>
                  <a:cxn ang="0">
                    <a:pos x="T4" y="T5"/>
                  </a:cxn>
                  <a:cxn ang="0">
                    <a:pos x="T6" y="T7"/>
                  </a:cxn>
                </a:cxnLst>
                <a:rect l="0" t="0" r="r" b="b"/>
                <a:pathLst>
                  <a:path w="11" h="15">
                    <a:moveTo>
                      <a:pt x="11" y="7"/>
                    </a:moveTo>
                    <a:cubicBezTo>
                      <a:pt x="11" y="12"/>
                      <a:pt x="5" y="15"/>
                      <a:pt x="3" y="11"/>
                    </a:cubicBezTo>
                    <a:cubicBezTo>
                      <a:pt x="0" y="8"/>
                      <a:pt x="2" y="1"/>
                      <a:pt x="6"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8" name="Freeform 1776">
                <a:extLst>
                  <a:ext uri="{FF2B5EF4-FFF2-40B4-BE49-F238E27FC236}">
                    <a16:creationId xmlns:a16="http://schemas.microsoft.com/office/drawing/2014/main" id="{90FE0926-9FD3-935B-207E-0C13F746AA67}"/>
                  </a:ext>
                </a:extLst>
              </p:cNvPr>
              <p:cNvSpPr>
                <a:spLocks/>
              </p:cNvSpPr>
              <p:nvPr/>
            </p:nvSpPr>
            <p:spPr bwMode="auto">
              <a:xfrm>
                <a:off x="4410" y="2358"/>
                <a:ext cx="58" cy="72"/>
              </a:xfrm>
              <a:custGeom>
                <a:avLst/>
                <a:gdLst>
                  <a:gd name="T0" fmla="*/ 12 w 12"/>
                  <a:gd name="T1" fmla="*/ 7 h 15"/>
                  <a:gd name="T2" fmla="*/ 3 w 12"/>
                  <a:gd name="T3" fmla="*/ 11 h 15"/>
                  <a:gd name="T4" fmla="*/ 7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2" y="1"/>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9" name="Freeform 1777">
                <a:extLst>
                  <a:ext uri="{FF2B5EF4-FFF2-40B4-BE49-F238E27FC236}">
                    <a16:creationId xmlns:a16="http://schemas.microsoft.com/office/drawing/2014/main" id="{A724B9F9-E894-6C09-5119-986FE6EA7B7D}"/>
                  </a:ext>
                </a:extLst>
              </p:cNvPr>
              <p:cNvSpPr>
                <a:spLocks/>
              </p:cNvSpPr>
              <p:nvPr/>
            </p:nvSpPr>
            <p:spPr bwMode="auto">
              <a:xfrm>
                <a:off x="4487" y="2334"/>
                <a:ext cx="58" cy="72"/>
              </a:xfrm>
              <a:custGeom>
                <a:avLst/>
                <a:gdLst>
                  <a:gd name="T0" fmla="*/ 12 w 12"/>
                  <a:gd name="T1" fmla="*/ 7 h 15"/>
                  <a:gd name="T2" fmla="*/ 3 w 12"/>
                  <a:gd name="T3" fmla="*/ 11 h 15"/>
                  <a:gd name="T4" fmla="*/ 7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2" y="1"/>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0" name="Freeform 1778">
                <a:extLst>
                  <a:ext uri="{FF2B5EF4-FFF2-40B4-BE49-F238E27FC236}">
                    <a16:creationId xmlns:a16="http://schemas.microsoft.com/office/drawing/2014/main" id="{A1E1F915-2566-0ECB-AE5D-DC5E4487DDAA}"/>
                  </a:ext>
                </a:extLst>
              </p:cNvPr>
              <p:cNvSpPr>
                <a:spLocks/>
              </p:cNvSpPr>
              <p:nvPr/>
            </p:nvSpPr>
            <p:spPr bwMode="auto">
              <a:xfrm>
                <a:off x="4555" y="2295"/>
                <a:ext cx="62" cy="73"/>
              </a:xfrm>
              <a:custGeom>
                <a:avLst/>
                <a:gdLst>
                  <a:gd name="T0" fmla="*/ 12 w 13"/>
                  <a:gd name="T1" fmla="*/ 7 h 15"/>
                  <a:gd name="T2" fmla="*/ 3 w 13"/>
                  <a:gd name="T3" fmla="*/ 11 h 15"/>
                  <a:gd name="T4" fmla="*/ 7 w 13"/>
                  <a:gd name="T5" fmla="*/ 0 h 15"/>
                  <a:gd name="T6" fmla="*/ 12 w 13"/>
                  <a:gd name="T7" fmla="*/ 7 h 15"/>
                </a:gdLst>
                <a:ahLst/>
                <a:cxnLst>
                  <a:cxn ang="0">
                    <a:pos x="T0" y="T1"/>
                  </a:cxn>
                  <a:cxn ang="0">
                    <a:pos x="T2" y="T3"/>
                  </a:cxn>
                  <a:cxn ang="0">
                    <a:pos x="T4" y="T5"/>
                  </a:cxn>
                  <a:cxn ang="0">
                    <a:pos x="T6" y="T7"/>
                  </a:cxn>
                </a:cxnLst>
                <a:rect l="0" t="0" r="r" b="b"/>
                <a:pathLst>
                  <a:path w="13" h="15">
                    <a:moveTo>
                      <a:pt x="12" y="7"/>
                    </a:moveTo>
                    <a:cubicBezTo>
                      <a:pt x="12" y="12"/>
                      <a:pt x="6" y="15"/>
                      <a:pt x="3" y="11"/>
                    </a:cubicBezTo>
                    <a:cubicBezTo>
                      <a:pt x="0" y="7"/>
                      <a:pt x="2" y="1"/>
                      <a:pt x="7" y="0"/>
                    </a:cubicBezTo>
                    <a:cubicBezTo>
                      <a:pt x="12"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1" name="Freeform 1779">
                <a:extLst>
                  <a:ext uri="{FF2B5EF4-FFF2-40B4-BE49-F238E27FC236}">
                    <a16:creationId xmlns:a16="http://schemas.microsoft.com/office/drawing/2014/main" id="{DAB56CE4-C68C-A841-8119-901634C73F94}"/>
                  </a:ext>
                </a:extLst>
              </p:cNvPr>
              <p:cNvSpPr>
                <a:spLocks/>
              </p:cNvSpPr>
              <p:nvPr/>
            </p:nvSpPr>
            <p:spPr bwMode="auto">
              <a:xfrm>
                <a:off x="4632" y="2319"/>
                <a:ext cx="62" cy="68"/>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6"/>
                      <a:pt x="2" y="0"/>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2" name="Freeform 1780">
                <a:extLst>
                  <a:ext uri="{FF2B5EF4-FFF2-40B4-BE49-F238E27FC236}">
                    <a16:creationId xmlns:a16="http://schemas.microsoft.com/office/drawing/2014/main" id="{8DAC5846-1AE9-F4D1-9DC6-0150E98482BB}"/>
                  </a:ext>
                </a:extLst>
              </p:cNvPr>
              <p:cNvSpPr>
                <a:spLocks/>
              </p:cNvSpPr>
              <p:nvPr/>
            </p:nvSpPr>
            <p:spPr bwMode="auto">
              <a:xfrm>
                <a:off x="4704" y="2339"/>
                <a:ext cx="63" cy="67"/>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6"/>
                      <a:pt x="2" y="0"/>
                      <a:pt x="8" y="0"/>
                    </a:cubicBezTo>
                    <a:cubicBezTo>
                      <a:pt x="12"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3" name="Freeform 1781">
                <a:extLst>
                  <a:ext uri="{FF2B5EF4-FFF2-40B4-BE49-F238E27FC236}">
                    <a16:creationId xmlns:a16="http://schemas.microsoft.com/office/drawing/2014/main" id="{31114159-DCB0-0BFF-40EA-4F81826586FA}"/>
                  </a:ext>
                </a:extLst>
              </p:cNvPr>
              <p:cNvSpPr>
                <a:spLocks/>
              </p:cNvSpPr>
              <p:nvPr/>
            </p:nvSpPr>
            <p:spPr bwMode="auto">
              <a:xfrm>
                <a:off x="4781" y="2358"/>
                <a:ext cx="68" cy="72"/>
              </a:xfrm>
              <a:custGeom>
                <a:avLst/>
                <a:gdLst>
                  <a:gd name="T0" fmla="*/ 13 w 14"/>
                  <a:gd name="T1" fmla="*/ 7 h 15"/>
                  <a:gd name="T2" fmla="*/ 3 w 14"/>
                  <a:gd name="T3" fmla="*/ 11 h 15"/>
                  <a:gd name="T4" fmla="*/ 8 w 14"/>
                  <a:gd name="T5" fmla="*/ 0 h 15"/>
                  <a:gd name="T6" fmla="*/ 13 w 14"/>
                  <a:gd name="T7" fmla="*/ 7 h 15"/>
                </a:gdLst>
                <a:ahLst/>
                <a:cxnLst>
                  <a:cxn ang="0">
                    <a:pos x="T0" y="T1"/>
                  </a:cxn>
                  <a:cxn ang="0">
                    <a:pos x="T2" y="T3"/>
                  </a:cxn>
                  <a:cxn ang="0">
                    <a:pos x="T4" y="T5"/>
                  </a:cxn>
                  <a:cxn ang="0">
                    <a:pos x="T6" y="T7"/>
                  </a:cxn>
                </a:cxnLst>
                <a:rect l="0" t="0" r="r" b="b"/>
                <a:pathLst>
                  <a:path w="14" h="15">
                    <a:moveTo>
                      <a:pt x="13" y="7"/>
                    </a:moveTo>
                    <a:cubicBezTo>
                      <a:pt x="13" y="13"/>
                      <a:pt x="6" y="15"/>
                      <a:pt x="3" y="11"/>
                    </a:cubicBezTo>
                    <a:cubicBezTo>
                      <a:pt x="0" y="7"/>
                      <a:pt x="2" y="1"/>
                      <a:pt x="8" y="0"/>
                    </a:cubicBezTo>
                    <a:cubicBezTo>
                      <a:pt x="12" y="0"/>
                      <a:pt x="14"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4" name="Freeform 1782">
                <a:extLst>
                  <a:ext uri="{FF2B5EF4-FFF2-40B4-BE49-F238E27FC236}">
                    <a16:creationId xmlns:a16="http://schemas.microsoft.com/office/drawing/2014/main" id="{DF50C95B-23DB-20DD-9586-5C490D4A4E80}"/>
                  </a:ext>
                </a:extLst>
              </p:cNvPr>
              <p:cNvSpPr>
                <a:spLocks/>
              </p:cNvSpPr>
              <p:nvPr/>
            </p:nvSpPr>
            <p:spPr bwMode="auto">
              <a:xfrm>
                <a:off x="4834" y="2290"/>
                <a:ext cx="68" cy="73"/>
              </a:xfrm>
              <a:custGeom>
                <a:avLst/>
                <a:gdLst>
                  <a:gd name="T0" fmla="*/ 13 w 14"/>
                  <a:gd name="T1" fmla="*/ 7 h 15"/>
                  <a:gd name="T2" fmla="*/ 3 w 14"/>
                  <a:gd name="T3" fmla="*/ 11 h 15"/>
                  <a:gd name="T4" fmla="*/ 8 w 14"/>
                  <a:gd name="T5" fmla="*/ 0 h 15"/>
                  <a:gd name="T6" fmla="*/ 13 w 14"/>
                  <a:gd name="T7" fmla="*/ 7 h 15"/>
                </a:gdLst>
                <a:ahLst/>
                <a:cxnLst>
                  <a:cxn ang="0">
                    <a:pos x="T0" y="T1"/>
                  </a:cxn>
                  <a:cxn ang="0">
                    <a:pos x="T2" y="T3"/>
                  </a:cxn>
                  <a:cxn ang="0">
                    <a:pos x="T4" y="T5"/>
                  </a:cxn>
                  <a:cxn ang="0">
                    <a:pos x="T6" y="T7"/>
                  </a:cxn>
                </a:cxnLst>
                <a:rect l="0" t="0" r="r" b="b"/>
                <a:pathLst>
                  <a:path w="14" h="15">
                    <a:moveTo>
                      <a:pt x="13" y="7"/>
                    </a:moveTo>
                    <a:cubicBezTo>
                      <a:pt x="13" y="13"/>
                      <a:pt x="6" y="15"/>
                      <a:pt x="3" y="11"/>
                    </a:cubicBezTo>
                    <a:cubicBezTo>
                      <a:pt x="0" y="7"/>
                      <a:pt x="2" y="1"/>
                      <a:pt x="8" y="0"/>
                    </a:cubicBezTo>
                    <a:cubicBezTo>
                      <a:pt x="12" y="0"/>
                      <a:pt x="14" y="4"/>
                      <a:pt x="13"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5" name="Freeform 1783">
                <a:extLst>
                  <a:ext uri="{FF2B5EF4-FFF2-40B4-BE49-F238E27FC236}">
                    <a16:creationId xmlns:a16="http://schemas.microsoft.com/office/drawing/2014/main" id="{A1AD1A55-8161-8F54-0801-705294F8E658}"/>
                  </a:ext>
                </a:extLst>
              </p:cNvPr>
              <p:cNvSpPr>
                <a:spLocks/>
              </p:cNvSpPr>
              <p:nvPr/>
            </p:nvSpPr>
            <p:spPr bwMode="auto">
              <a:xfrm>
                <a:off x="4911" y="2247"/>
                <a:ext cx="63" cy="72"/>
              </a:xfrm>
              <a:custGeom>
                <a:avLst/>
                <a:gdLst>
                  <a:gd name="T0" fmla="*/ 13 w 13"/>
                  <a:gd name="T1" fmla="*/ 7 h 15"/>
                  <a:gd name="T2" fmla="*/ 2 w 13"/>
                  <a:gd name="T3" fmla="*/ 11 h 15"/>
                  <a:gd name="T4" fmla="*/ 7 w 13"/>
                  <a:gd name="T5" fmla="*/ 0 h 15"/>
                  <a:gd name="T6" fmla="*/ 13 w 13"/>
                  <a:gd name="T7" fmla="*/ 7 h 15"/>
                </a:gdLst>
                <a:ahLst/>
                <a:cxnLst>
                  <a:cxn ang="0">
                    <a:pos x="T0" y="T1"/>
                  </a:cxn>
                  <a:cxn ang="0">
                    <a:pos x="T2" y="T3"/>
                  </a:cxn>
                  <a:cxn ang="0">
                    <a:pos x="T4" y="T5"/>
                  </a:cxn>
                  <a:cxn ang="0">
                    <a:pos x="T6" y="T7"/>
                  </a:cxn>
                </a:cxnLst>
                <a:rect l="0" t="0" r="r" b="b"/>
                <a:pathLst>
                  <a:path w="13" h="15">
                    <a:moveTo>
                      <a:pt x="13" y="7"/>
                    </a:moveTo>
                    <a:cubicBezTo>
                      <a:pt x="12" y="12"/>
                      <a:pt x="5" y="15"/>
                      <a:pt x="2" y="11"/>
                    </a:cubicBezTo>
                    <a:cubicBezTo>
                      <a:pt x="0" y="7"/>
                      <a:pt x="2" y="1"/>
                      <a:pt x="7" y="0"/>
                    </a:cubicBezTo>
                    <a:cubicBezTo>
                      <a:pt x="12"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6" name="Freeform 1784">
                <a:extLst>
                  <a:ext uri="{FF2B5EF4-FFF2-40B4-BE49-F238E27FC236}">
                    <a16:creationId xmlns:a16="http://schemas.microsoft.com/office/drawing/2014/main" id="{29F8FF50-5CB1-1EE6-043C-D36DA29881F4}"/>
                  </a:ext>
                </a:extLst>
              </p:cNvPr>
              <p:cNvSpPr>
                <a:spLocks/>
              </p:cNvSpPr>
              <p:nvPr/>
            </p:nvSpPr>
            <p:spPr bwMode="auto">
              <a:xfrm>
                <a:off x="4892" y="2170"/>
                <a:ext cx="63" cy="67"/>
              </a:xfrm>
              <a:custGeom>
                <a:avLst/>
                <a:gdLst>
                  <a:gd name="T0" fmla="*/ 13 w 13"/>
                  <a:gd name="T1" fmla="*/ 6 h 14"/>
                  <a:gd name="T2" fmla="*/ 2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5" y="14"/>
                      <a:pt x="2" y="10"/>
                    </a:cubicBezTo>
                    <a:cubicBezTo>
                      <a:pt x="0" y="6"/>
                      <a:pt x="2" y="0"/>
                      <a:pt x="7"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7" name="Freeform 1785">
                <a:extLst>
                  <a:ext uri="{FF2B5EF4-FFF2-40B4-BE49-F238E27FC236}">
                    <a16:creationId xmlns:a16="http://schemas.microsoft.com/office/drawing/2014/main" id="{41F27CE3-D9D0-5B3E-4CAD-638D312BE350}"/>
                  </a:ext>
                </a:extLst>
              </p:cNvPr>
              <p:cNvSpPr>
                <a:spLocks/>
              </p:cNvSpPr>
              <p:nvPr/>
            </p:nvSpPr>
            <p:spPr bwMode="auto">
              <a:xfrm>
                <a:off x="4820" y="2213"/>
                <a:ext cx="58" cy="63"/>
              </a:xfrm>
              <a:custGeom>
                <a:avLst/>
                <a:gdLst>
                  <a:gd name="T0" fmla="*/ 12 w 12"/>
                  <a:gd name="T1" fmla="*/ 6 h 13"/>
                  <a:gd name="T2" fmla="*/ 2 w 12"/>
                  <a:gd name="T3" fmla="*/ 11 h 13"/>
                  <a:gd name="T4" fmla="*/ 2 w 12"/>
                  <a:gd name="T5" fmla="*/ 10 h 13"/>
                  <a:gd name="T6" fmla="*/ 1 w 12"/>
                  <a:gd name="T7" fmla="*/ 8 h 13"/>
                  <a:gd name="T8" fmla="*/ 1 w 12"/>
                  <a:gd name="T9" fmla="*/ 4 h 13"/>
                  <a:gd name="T10" fmla="*/ 6 w 12"/>
                  <a:gd name="T11" fmla="*/ 0 h 13"/>
                  <a:gd name="T12" fmla="*/ 12 w 12"/>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12" y="6"/>
                    </a:moveTo>
                    <a:cubicBezTo>
                      <a:pt x="11" y="12"/>
                      <a:pt x="4" y="13"/>
                      <a:pt x="2" y="11"/>
                    </a:cubicBezTo>
                    <a:cubicBezTo>
                      <a:pt x="2" y="11"/>
                      <a:pt x="2" y="10"/>
                      <a:pt x="2" y="10"/>
                    </a:cubicBezTo>
                    <a:cubicBezTo>
                      <a:pt x="2" y="9"/>
                      <a:pt x="1" y="9"/>
                      <a:pt x="1" y="8"/>
                    </a:cubicBezTo>
                    <a:cubicBezTo>
                      <a:pt x="0" y="7"/>
                      <a:pt x="0" y="5"/>
                      <a:pt x="1" y="4"/>
                    </a:cubicBezTo>
                    <a:cubicBezTo>
                      <a:pt x="1" y="3"/>
                      <a:pt x="3" y="0"/>
                      <a:pt x="6"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8" name="Freeform 1786">
                <a:extLst>
                  <a:ext uri="{FF2B5EF4-FFF2-40B4-BE49-F238E27FC236}">
                    <a16:creationId xmlns:a16="http://schemas.microsoft.com/office/drawing/2014/main" id="{514AD22D-0688-E8D0-E273-AB4A8EE776A9}"/>
                  </a:ext>
                </a:extLst>
              </p:cNvPr>
              <p:cNvSpPr>
                <a:spLocks/>
              </p:cNvSpPr>
              <p:nvPr/>
            </p:nvSpPr>
            <p:spPr bwMode="auto">
              <a:xfrm>
                <a:off x="4757" y="2262"/>
                <a:ext cx="63" cy="67"/>
              </a:xfrm>
              <a:custGeom>
                <a:avLst/>
                <a:gdLst>
                  <a:gd name="T0" fmla="*/ 13 w 13"/>
                  <a:gd name="T1" fmla="*/ 6 h 14"/>
                  <a:gd name="T2" fmla="*/ 3 w 13"/>
                  <a:gd name="T3" fmla="*/ 10 h 14"/>
                  <a:gd name="T4" fmla="*/ 8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7"/>
                      <a:pt x="2" y="0"/>
                      <a:pt x="8"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9" name="Freeform 1787">
                <a:extLst>
                  <a:ext uri="{FF2B5EF4-FFF2-40B4-BE49-F238E27FC236}">
                    <a16:creationId xmlns:a16="http://schemas.microsoft.com/office/drawing/2014/main" id="{69BE889A-677D-70B2-F6FA-B95F1220DFCB}"/>
                  </a:ext>
                </a:extLst>
              </p:cNvPr>
              <p:cNvSpPr>
                <a:spLocks/>
              </p:cNvSpPr>
              <p:nvPr/>
            </p:nvSpPr>
            <p:spPr bwMode="auto">
              <a:xfrm>
                <a:off x="4097" y="2271"/>
                <a:ext cx="48" cy="68"/>
              </a:xfrm>
              <a:custGeom>
                <a:avLst/>
                <a:gdLst>
                  <a:gd name="T0" fmla="*/ 9 w 10"/>
                  <a:gd name="T1" fmla="*/ 7 h 14"/>
                  <a:gd name="T2" fmla="*/ 3 w 10"/>
                  <a:gd name="T3" fmla="*/ 11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9" y="11"/>
                      <a:pt x="5" y="14"/>
                      <a:pt x="3" y="11"/>
                    </a:cubicBezTo>
                    <a:cubicBezTo>
                      <a:pt x="0" y="8"/>
                      <a:pt x="2" y="1"/>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0" name="Freeform 1788">
                <a:extLst>
                  <a:ext uri="{FF2B5EF4-FFF2-40B4-BE49-F238E27FC236}">
                    <a16:creationId xmlns:a16="http://schemas.microsoft.com/office/drawing/2014/main" id="{B38B72FC-21F6-E233-158A-984F14C33A83}"/>
                  </a:ext>
                </a:extLst>
              </p:cNvPr>
              <p:cNvSpPr>
                <a:spLocks/>
              </p:cNvSpPr>
              <p:nvPr/>
            </p:nvSpPr>
            <p:spPr bwMode="auto">
              <a:xfrm>
                <a:off x="4063" y="2358"/>
                <a:ext cx="44" cy="67"/>
              </a:xfrm>
              <a:custGeom>
                <a:avLst/>
                <a:gdLst>
                  <a:gd name="T0" fmla="*/ 9 w 9"/>
                  <a:gd name="T1" fmla="*/ 7 h 14"/>
                  <a:gd name="T2" fmla="*/ 3 w 9"/>
                  <a:gd name="T3" fmla="*/ 11 h 14"/>
                  <a:gd name="T4" fmla="*/ 6 w 9"/>
                  <a:gd name="T5" fmla="*/ 0 h 14"/>
                  <a:gd name="T6" fmla="*/ 9 w 9"/>
                  <a:gd name="T7" fmla="*/ 7 h 14"/>
                </a:gdLst>
                <a:ahLst/>
                <a:cxnLst>
                  <a:cxn ang="0">
                    <a:pos x="T0" y="T1"/>
                  </a:cxn>
                  <a:cxn ang="0">
                    <a:pos x="T2" y="T3"/>
                  </a:cxn>
                  <a:cxn ang="0">
                    <a:pos x="T4" y="T5"/>
                  </a:cxn>
                  <a:cxn ang="0">
                    <a:pos x="T6" y="T7"/>
                  </a:cxn>
                </a:cxnLst>
                <a:rect l="0" t="0" r="r" b="b"/>
                <a:pathLst>
                  <a:path w="9" h="14">
                    <a:moveTo>
                      <a:pt x="9" y="7"/>
                    </a:moveTo>
                    <a:cubicBezTo>
                      <a:pt x="8" y="12"/>
                      <a:pt x="5" y="14"/>
                      <a:pt x="3" y="11"/>
                    </a:cubicBezTo>
                    <a:cubicBezTo>
                      <a:pt x="0" y="8"/>
                      <a:pt x="2" y="1"/>
                      <a:pt x="6" y="0"/>
                    </a:cubicBezTo>
                    <a:cubicBezTo>
                      <a:pt x="9"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1" name="Freeform 1789">
                <a:extLst>
                  <a:ext uri="{FF2B5EF4-FFF2-40B4-BE49-F238E27FC236}">
                    <a16:creationId xmlns:a16="http://schemas.microsoft.com/office/drawing/2014/main" id="{F6C3DA77-8CB7-D0D7-3EBC-11CA0036F634}"/>
                  </a:ext>
                </a:extLst>
              </p:cNvPr>
              <p:cNvSpPr>
                <a:spLocks/>
              </p:cNvSpPr>
              <p:nvPr/>
            </p:nvSpPr>
            <p:spPr bwMode="auto">
              <a:xfrm>
                <a:off x="4049" y="2266"/>
                <a:ext cx="43" cy="68"/>
              </a:xfrm>
              <a:custGeom>
                <a:avLst/>
                <a:gdLst>
                  <a:gd name="T0" fmla="*/ 8 w 9"/>
                  <a:gd name="T1" fmla="*/ 6 h 14"/>
                  <a:gd name="T2" fmla="*/ 2 w 9"/>
                  <a:gd name="T3" fmla="*/ 11 h 14"/>
                  <a:gd name="T4" fmla="*/ 5 w 9"/>
                  <a:gd name="T5" fmla="*/ 0 h 14"/>
                  <a:gd name="T6" fmla="*/ 8 w 9"/>
                  <a:gd name="T7" fmla="*/ 6 h 14"/>
                </a:gdLst>
                <a:ahLst/>
                <a:cxnLst>
                  <a:cxn ang="0">
                    <a:pos x="T0" y="T1"/>
                  </a:cxn>
                  <a:cxn ang="0">
                    <a:pos x="T2" y="T3"/>
                  </a:cxn>
                  <a:cxn ang="0">
                    <a:pos x="T4" y="T5"/>
                  </a:cxn>
                  <a:cxn ang="0">
                    <a:pos x="T6" y="T7"/>
                  </a:cxn>
                </a:cxnLst>
                <a:rect l="0" t="0" r="r" b="b"/>
                <a:pathLst>
                  <a:path w="9" h="14">
                    <a:moveTo>
                      <a:pt x="8" y="6"/>
                    </a:moveTo>
                    <a:cubicBezTo>
                      <a:pt x="7" y="11"/>
                      <a:pt x="4" y="14"/>
                      <a:pt x="2" y="11"/>
                    </a:cubicBezTo>
                    <a:cubicBezTo>
                      <a:pt x="0" y="8"/>
                      <a:pt x="2" y="0"/>
                      <a:pt x="5" y="0"/>
                    </a:cubicBezTo>
                    <a:cubicBezTo>
                      <a:pt x="8"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2" name="Freeform 1790">
                <a:extLst>
                  <a:ext uri="{FF2B5EF4-FFF2-40B4-BE49-F238E27FC236}">
                    <a16:creationId xmlns:a16="http://schemas.microsoft.com/office/drawing/2014/main" id="{A94A9F4E-D31F-B390-0DCD-B82673611E97}"/>
                  </a:ext>
                </a:extLst>
              </p:cNvPr>
              <p:cNvSpPr>
                <a:spLocks/>
              </p:cNvSpPr>
              <p:nvPr/>
            </p:nvSpPr>
            <p:spPr bwMode="auto">
              <a:xfrm>
                <a:off x="4126" y="2334"/>
                <a:ext cx="48" cy="72"/>
              </a:xfrm>
              <a:custGeom>
                <a:avLst/>
                <a:gdLst>
                  <a:gd name="T0" fmla="*/ 10 w 10"/>
                  <a:gd name="T1" fmla="*/ 7 h 15"/>
                  <a:gd name="T2" fmla="*/ 3 w 10"/>
                  <a:gd name="T3" fmla="*/ 12 h 15"/>
                  <a:gd name="T4" fmla="*/ 6 w 10"/>
                  <a:gd name="T5" fmla="*/ 0 h 15"/>
                  <a:gd name="T6" fmla="*/ 10 w 10"/>
                  <a:gd name="T7" fmla="*/ 7 h 15"/>
                </a:gdLst>
                <a:ahLst/>
                <a:cxnLst>
                  <a:cxn ang="0">
                    <a:pos x="T0" y="T1"/>
                  </a:cxn>
                  <a:cxn ang="0">
                    <a:pos x="T2" y="T3"/>
                  </a:cxn>
                  <a:cxn ang="0">
                    <a:pos x="T4" y="T5"/>
                  </a:cxn>
                  <a:cxn ang="0">
                    <a:pos x="T6" y="T7"/>
                  </a:cxn>
                </a:cxnLst>
                <a:rect l="0" t="0" r="r" b="b"/>
                <a:pathLst>
                  <a:path w="10" h="15">
                    <a:moveTo>
                      <a:pt x="10" y="7"/>
                    </a:moveTo>
                    <a:cubicBezTo>
                      <a:pt x="9" y="12"/>
                      <a:pt x="5" y="15"/>
                      <a:pt x="3" y="12"/>
                    </a:cubicBezTo>
                    <a:cubicBezTo>
                      <a:pt x="0" y="9"/>
                      <a:pt x="2" y="1"/>
                      <a:pt x="6" y="0"/>
                    </a:cubicBezTo>
                    <a:cubicBezTo>
                      <a:pt x="9"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3" name="Freeform 1791">
                <a:extLst>
                  <a:ext uri="{FF2B5EF4-FFF2-40B4-BE49-F238E27FC236}">
                    <a16:creationId xmlns:a16="http://schemas.microsoft.com/office/drawing/2014/main" id="{0B07B9FD-30C4-5F2C-FDE9-884978B51861}"/>
                  </a:ext>
                </a:extLst>
              </p:cNvPr>
              <p:cNvSpPr>
                <a:spLocks/>
              </p:cNvSpPr>
              <p:nvPr/>
            </p:nvSpPr>
            <p:spPr bwMode="auto">
              <a:xfrm>
                <a:off x="4160" y="2252"/>
                <a:ext cx="48" cy="67"/>
              </a:xfrm>
              <a:custGeom>
                <a:avLst/>
                <a:gdLst>
                  <a:gd name="T0" fmla="*/ 10 w 10"/>
                  <a:gd name="T1" fmla="*/ 6 h 14"/>
                  <a:gd name="T2" fmla="*/ 3 w 10"/>
                  <a:gd name="T3" fmla="*/ 11 h 14"/>
                  <a:gd name="T4" fmla="*/ 7 w 10"/>
                  <a:gd name="T5" fmla="*/ 0 h 14"/>
                  <a:gd name="T6" fmla="*/ 10 w 10"/>
                  <a:gd name="T7" fmla="*/ 6 h 14"/>
                </a:gdLst>
                <a:ahLst/>
                <a:cxnLst>
                  <a:cxn ang="0">
                    <a:pos x="T0" y="T1"/>
                  </a:cxn>
                  <a:cxn ang="0">
                    <a:pos x="T2" y="T3"/>
                  </a:cxn>
                  <a:cxn ang="0">
                    <a:pos x="T4" y="T5"/>
                  </a:cxn>
                  <a:cxn ang="0">
                    <a:pos x="T6" y="T7"/>
                  </a:cxn>
                </a:cxnLst>
                <a:rect l="0" t="0" r="r" b="b"/>
                <a:pathLst>
                  <a:path w="10" h="14">
                    <a:moveTo>
                      <a:pt x="10" y="6"/>
                    </a:moveTo>
                    <a:cubicBezTo>
                      <a:pt x="9" y="11"/>
                      <a:pt x="5" y="14"/>
                      <a:pt x="3" y="11"/>
                    </a:cubicBezTo>
                    <a:cubicBezTo>
                      <a:pt x="0" y="8"/>
                      <a:pt x="2" y="1"/>
                      <a:pt x="7" y="0"/>
                    </a:cubicBezTo>
                    <a:cubicBezTo>
                      <a:pt x="10"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4" name="Freeform 1792">
                <a:extLst>
                  <a:ext uri="{FF2B5EF4-FFF2-40B4-BE49-F238E27FC236}">
                    <a16:creationId xmlns:a16="http://schemas.microsoft.com/office/drawing/2014/main" id="{3FB21803-4DFA-0D1B-622B-D136B0572550}"/>
                  </a:ext>
                </a:extLst>
              </p:cNvPr>
              <p:cNvSpPr>
                <a:spLocks/>
              </p:cNvSpPr>
              <p:nvPr/>
            </p:nvSpPr>
            <p:spPr bwMode="auto">
              <a:xfrm>
                <a:off x="4222" y="2257"/>
                <a:ext cx="48" cy="67"/>
              </a:xfrm>
              <a:custGeom>
                <a:avLst/>
                <a:gdLst>
                  <a:gd name="T0" fmla="*/ 10 w 10"/>
                  <a:gd name="T1" fmla="*/ 6 h 14"/>
                  <a:gd name="T2" fmla="*/ 2 w 10"/>
                  <a:gd name="T3" fmla="*/ 11 h 14"/>
                  <a:gd name="T4" fmla="*/ 6 w 10"/>
                  <a:gd name="T5" fmla="*/ 0 h 14"/>
                  <a:gd name="T6" fmla="*/ 10 w 10"/>
                  <a:gd name="T7" fmla="*/ 6 h 14"/>
                </a:gdLst>
                <a:ahLst/>
                <a:cxnLst>
                  <a:cxn ang="0">
                    <a:pos x="T0" y="T1"/>
                  </a:cxn>
                  <a:cxn ang="0">
                    <a:pos x="T2" y="T3"/>
                  </a:cxn>
                  <a:cxn ang="0">
                    <a:pos x="T4" y="T5"/>
                  </a:cxn>
                  <a:cxn ang="0">
                    <a:pos x="T6" y="T7"/>
                  </a:cxn>
                </a:cxnLst>
                <a:rect l="0" t="0" r="r" b="b"/>
                <a:pathLst>
                  <a:path w="10" h="14">
                    <a:moveTo>
                      <a:pt x="10" y="6"/>
                    </a:moveTo>
                    <a:cubicBezTo>
                      <a:pt x="9" y="12"/>
                      <a:pt x="4" y="14"/>
                      <a:pt x="2" y="11"/>
                    </a:cubicBezTo>
                    <a:cubicBezTo>
                      <a:pt x="0" y="8"/>
                      <a:pt x="2" y="1"/>
                      <a:pt x="6" y="0"/>
                    </a:cubicBezTo>
                    <a:cubicBezTo>
                      <a:pt x="9"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5" name="Freeform 1793">
                <a:extLst>
                  <a:ext uri="{FF2B5EF4-FFF2-40B4-BE49-F238E27FC236}">
                    <a16:creationId xmlns:a16="http://schemas.microsoft.com/office/drawing/2014/main" id="{94D5329B-9710-D916-EF12-D733506CF3CA}"/>
                  </a:ext>
                </a:extLst>
              </p:cNvPr>
              <p:cNvSpPr>
                <a:spLocks/>
              </p:cNvSpPr>
              <p:nvPr/>
            </p:nvSpPr>
            <p:spPr bwMode="auto">
              <a:xfrm>
                <a:off x="4010" y="2136"/>
                <a:ext cx="39" cy="68"/>
              </a:xfrm>
              <a:custGeom>
                <a:avLst/>
                <a:gdLst>
                  <a:gd name="T0" fmla="*/ 7 w 8"/>
                  <a:gd name="T1" fmla="*/ 6 h 14"/>
                  <a:gd name="T2" fmla="*/ 1 w 8"/>
                  <a:gd name="T3" fmla="*/ 11 h 14"/>
                  <a:gd name="T4" fmla="*/ 5 w 8"/>
                  <a:gd name="T5" fmla="*/ 0 h 14"/>
                  <a:gd name="T6" fmla="*/ 7 w 8"/>
                  <a:gd name="T7" fmla="*/ 6 h 14"/>
                </a:gdLst>
                <a:ahLst/>
                <a:cxnLst>
                  <a:cxn ang="0">
                    <a:pos x="T0" y="T1"/>
                  </a:cxn>
                  <a:cxn ang="0">
                    <a:pos x="T2" y="T3"/>
                  </a:cxn>
                  <a:cxn ang="0">
                    <a:pos x="T4" y="T5"/>
                  </a:cxn>
                  <a:cxn ang="0">
                    <a:pos x="T6" y="T7"/>
                  </a:cxn>
                </a:cxnLst>
                <a:rect l="0" t="0" r="r" b="b"/>
                <a:pathLst>
                  <a:path w="8" h="14">
                    <a:moveTo>
                      <a:pt x="7" y="6"/>
                    </a:moveTo>
                    <a:cubicBezTo>
                      <a:pt x="6" y="11"/>
                      <a:pt x="3" y="14"/>
                      <a:pt x="1" y="11"/>
                    </a:cubicBezTo>
                    <a:cubicBezTo>
                      <a:pt x="0" y="9"/>
                      <a:pt x="2" y="1"/>
                      <a:pt x="5" y="0"/>
                    </a:cubicBezTo>
                    <a:cubicBezTo>
                      <a:pt x="8" y="0"/>
                      <a:pt x="8"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6" name="Freeform 1794">
                <a:extLst>
                  <a:ext uri="{FF2B5EF4-FFF2-40B4-BE49-F238E27FC236}">
                    <a16:creationId xmlns:a16="http://schemas.microsoft.com/office/drawing/2014/main" id="{23C13C92-B661-6B61-4501-2A5A22041E28}"/>
                  </a:ext>
                </a:extLst>
              </p:cNvPr>
              <p:cNvSpPr>
                <a:spLocks/>
              </p:cNvSpPr>
              <p:nvPr/>
            </p:nvSpPr>
            <p:spPr bwMode="auto">
              <a:xfrm>
                <a:off x="4015" y="2358"/>
                <a:ext cx="43" cy="67"/>
              </a:xfrm>
              <a:custGeom>
                <a:avLst/>
                <a:gdLst>
                  <a:gd name="T0" fmla="*/ 8 w 9"/>
                  <a:gd name="T1" fmla="*/ 6 h 14"/>
                  <a:gd name="T2" fmla="*/ 3 w 9"/>
                  <a:gd name="T3" fmla="*/ 11 h 14"/>
                  <a:gd name="T4" fmla="*/ 5 w 9"/>
                  <a:gd name="T5" fmla="*/ 0 h 14"/>
                  <a:gd name="T6" fmla="*/ 8 w 9"/>
                  <a:gd name="T7" fmla="*/ 6 h 14"/>
                </a:gdLst>
                <a:ahLst/>
                <a:cxnLst>
                  <a:cxn ang="0">
                    <a:pos x="T0" y="T1"/>
                  </a:cxn>
                  <a:cxn ang="0">
                    <a:pos x="T2" y="T3"/>
                  </a:cxn>
                  <a:cxn ang="0">
                    <a:pos x="T4" y="T5"/>
                  </a:cxn>
                  <a:cxn ang="0">
                    <a:pos x="T6" y="T7"/>
                  </a:cxn>
                </a:cxnLst>
                <a:rect l="0" t="0" r="r" b="b"/>
                <a:pathLst>
                  <a:path w="9" h="14">
                    <a:moveTo>
                      <a:pt x="8" y="6"/>
                    </a:moveTo>
                    <a:cubicBezTo>
                      <a:pt x="8" y="11"/>
                      <a:pt x="5" y="14"/>
                      <a:pt x="3" y="11"/>
                    </a:cubicBezTo>
                    <a:cubicBezTo>
                      <a:pt x="0" y="9"/>
                      <a:pt x="2" y="0"/>
                      <a:pt x="5" y="0"/>
                    </a:cubicBezTo>
                    <a:cubicBezTo>
                      <a:pt x="8"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7" name="Freeform 1795">
                <a:extLst>
                  <a:ext uri="{FF2B5EF4-FFF2-40B4-BE49-F238E27FC236}">
                    <a16:creationId xmlns:a16="http://schemas.microsoft.com/office/drawing/2014/main" id="{4EF29D23-E290-5E6D-637D-3607DD360A00}"/>
                  </a:ext>
                </a:extLst>
              </p:cNvPr>
              <p:cNvSpPr>
                <a:spLocks/>
              </p:cNvSpPr>
              <p:nvPr/>
            </p:nvSpPr>
            <p:spPr bwMode="auto">
              <a:xfrm>
                <a:off x="4001" y="2064"/>
                <a:ext cx="38" cy="67"/>
              </a:xfrm>
              <a:custGeom>
                <a:avLst/>
                <a:gdLst>
                  <a:gd name="T0" fmla="*/ 8 w 8"/>
                  <a:gd name="T1" fmla="*/ 6 h 14"/>
                  <a:gd name="T2" fmla="*/ 2 w 8"/>
                  <a:gd name="T3" fmla="*/ 11 h 14"/>
                  <a:gd name="T4" fmla="*/ 6 w 8"/>
                  <a:gd name="T5" fmla="*/ 0 h 14"/>
                  <a:gd name="T6" fmla="*/ 8 w 8"/>
                  <a:gd name="T7" fmla="*/ 6 h 14"/>
                </a:gdLst>
                <a:ahLst/>
                <a:cxnLst>
                  <a:cxn ang="0">
                    <a:pos x="T0" y="T1"/>
                  </a:cxn>
                  <a:cxn ang="0">
                    <a:pos x="T2" y="T3"/>
                  </a:cxn>
                  <a:cxn ang="0">
                    <a:pos x="T4" y="T5"/>
                  </a:cxn>
                  <a:cxn ang="0">
                    <a:pos x="T6" y="T7"/>
                  </a:cxn>
                </a:cxnLst>
                <a:rect l="0" t="0" r="r" b="b"/>
                <a:pathLst>
                  <a:path w="8" h="14">
                    <a:moveTo>
                      <a:pt x="8" y="6"/>
                    </a:moveTo>
                    <a:cubicBezTo>
                      <a:pt x="6" y="11"/>
                      <a:pt x="3" y="14"/>
                      <a:pt x="2" y="11"/>
                    </a:cubicBezTo>
                    <a:cubicBezTo>
                      <a:pt x="0" y="9"/>
                      <a:pt x="3" y="1"/>
                      <a:pt x="6" y="0"/>
                    </a:cubicBezTo>
                    <a:cubicBezTo>
                      <a:pt x="8" y="0"/>
                      <a:pt x="8" y="4"/>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8" name="Freeform 1796">
                <a:extLst>
                  <a:ext uri="{FF2B5EF4-FFF2-40B4-BE49-F238E27FC236}">
                    <a16:creationId xmlns:a16="http://schemas.microsoft.com/office/drawing/2014/main" id="{4B050864-C7A9-7AD7-1681-9D55B76FC397}"/>
                  </a:ext>
                </a:extLst>
              </p:cNvPr>
              <p:cNvSpPr>
                <a:spLocks/>
              </p:cNvSpPr>
              <p:nvPr/>
            </p:nvSpPr>
            <p:spPr bwMode="auto">
              <a:xfrm>
                <a:off x="4058" y="2107"/>
                <a:ext cx="44" cy="68"/>
              </a:xfrm>
              <a:custGeom>
                <a:avLst/>
                <a:gdLst>
                  <a:gd name="T0" fmla="*/ 8 w 9"/>
                  <a:gd name="T1" fmla="*/ 7 h 14"/>
                  <a:gd name="T2" fmla="*/ 2 w 9"/>
                  <a:gd name="T3" fmla="*/ 11 h 14"/>
                  <a:gd name="T4" fmla="*/ 6 w 9"/>
                  <a:gd name="T5" fmla="*/ 0 h 14"/>
                  <a:gd name="T6" fmla="*/ 8 w 9"/>
                  <a:gd name="T7" fmla="*/ 7 h 14"/>
                </a:gdLst>
                <a:ahLst/>
                <a:cxnLst>
                  <a:cxn ang="0">
                    <a:pos x="T0" y="T1"/>
                  </a:cxn>
                  <a:cxn ang="0">
                    <a:pos x="T2" y="T3"/>
                  </a:cxn>
                  <a:cxn ang="0">
                    <a:pos x="T4" y="T5"/>
                  </a:cxn>
                  <a:cxn ang="0">
                    <a:pos x="T6" y="T7"/>
                  </a:cxn>
                </a:cxnLst>
                <a:rect l="0" t="0" r="r" b="b"/>
                <a:pathLst>
                  <a:path w="9" h="14">
                    <a:moveTo>
                      <a:pt x="8" y="7"/>
                    </a:moveTo>
                    <a:cubicBezTo>
                      <a:pt x="7" y="11"/>
                      <a:pt x="3" y="14"/>
                      <a:pt x="2" y="11"/>
                    </a:cubicBezTo>
                    <a:cubicBezTo>
                      <a:pt x="0" y="8"/>
                      <a:pt x="3" y="1"/>
                      <a:pt x="6"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6" name="Group 1998">
              <a:extLst>
                <a:ext uri="{FF2B5EF4-FFF2-40B4-BE49-F238E27FC236}">
                  <a16:creationId xmlns:a16="http://schemas.microsoft.com/office/drawing/2014/main" id="{DB8AB725-1853-7DD3-F48F-F81168C15F10}"/>
                </a:ext>
              </a:extLst>
            </p:cNvPr>
            <p:cNvGrpSpPr>
              <a:grpSpLocks/>
            </p:cNvGrpSpPr>
            <p:nvPr/>
          </p:nvGrpSpPr>
          <p:grpSpPr bwMode="auto">
            <a:xfrm>
              <a:off x="3991" y="984"/>
              <a:ext cx="1354" cy="1176"/>
              <a:chOff x="3991" y="984"/>
              <a:chExt cx="1354" cy="1176"/>
            </a:xfrm>
          </p:grpSpPr>
          <p:sp>
            <p:nvSpPr>
              <p:cNvPr id="719" name="Freeform 1798">
                <a:extLst>
                  <a:ext uri="{FF2B5EF4-FFF2-40B4-BE49-F238E27FC236}">
                    <a16:creationId xmlns:a16="http://schemas.microsoft.com/office/drawing/2014/main" id="{B62A9B5A-8143-8242-DBAE-8760EFFA8B5E}"/>
                  </a:ext>
                </a:extLst>
              </p:cNvPr>
              <p:cNvSpPr>
                <a:spLocks/>
              </p:cNvSpPr>
              <p:nvPr/>
            </p:nvSpPr>
            <p:spPr bwMode="auto">
              <a:xfrm>
                <a:off x="4111" y="2098"/>
                <a:ext cx="44" cy="62"/>
              </a:xfrm>
              <a:custGeom>
                <a:avLst/>
                <a:gdLst>
                  <a:gd name="T0" fmla="*/ 9 w 9"/>
                  <a:gd name="T1" fmla="*/ 6 h 13"/>
                  <a:gd name="T2" fmla="*/ 2 w 9"/>
                  <a:gd name="T3" fmla="*/ 10 h 13"/>
                  <a:gd name="T4" fmla="*/ 6 w 9"/>
                  <a:gd name="T5" fmla="*/ 0 h 13"/>
                  <a:gd name="T6" fmla="*/ 9 w 9"/>
                  <a:gd name="T7" fmla="*/ 6 h 13"/>
                </a:gdLst>
                <a:ahLst/>
                <a:cxnLst>
                  <a:cxn ang="0">
                    <a:pos x="T0" y="T1"/>
                  </a:cxn>
                  <a:cxn ang="0">
                    <a:pos x="T2" y="T3"/>
                  </a:cxn>
                  <a:cxn ang="0">
                    <a:pos x="T4" y="T5"/>
                  </a:cxn>
                  <a:cxn ang="0">
                    <a:pos x="T6" y="T7"/>
                  </a:cxn>
                </a:cxnLst>
                <a:rect l="0" t="0" r="r" b="b"/>
                <a:pathLst>
                  <a:path w="9" h="13">
                    <a:moveTo>
                      <a:pt x="9" y="6"/>
                    </a:moveTo>
                    <a:cubicBezTo>
                      <a:pt x="8" y="10"/>
                      <a:pt x="4" y="13"/>
                      <a:pt x="2" y="10"/>
                    </a:cubicBezTo>
                    <a:cubicBezTo>
                      <a:pt x="0" y="7"/>
                      <a:pt x="3" y="0"/>
                      <a:pt x="6" y="0"/>
                    </a:cubicBezTo>
                    <a:cubicBezTo>
                      <a:pt x="9" y="0"/>
                      <a:pt x="9" y="3"/>
                      <a:pt x="9"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0" name="Freeform 1799">
                <a:extLst>
                  <a:ext uri="{FF2B5EF4-FFF2-40B4-BE49-F238E27FC236}">
                    <a16:creationId xmlns:a16="http://schemas.microsoft.com/office/drawing/2014/main" id="{2ADFD483-53FE-D7D8-CC61-A951B13ED906}"/>
                  </a:ext>
                </a:extLst>
              </p:cNvPr>
              <p:cNvSpPr>
                <a:spLocks/>
              </p:cNvSpPr>
              <p:nvPr/>
            </p:nvSpPr>
            <p:spPr bwMode="auto">
              <a:xfrm>
                <a:off x="4169" y="2074"/>
                <a:ext cx="48" cy="67"/>
              </a:xfrm>
              <a:custGeom>
                <a:avLst/>
                <a:gdLst>
                  <a:gd name="T0" fmla="*/ 9 w 10"/>
                  <a:gd name="T1" fmla="*/ 6 h 14"/>
                  <a:gd name="T2" fmla="*/ 2 w 10"/>
                  <a:gd name="T3" fmla="*/ 11 h 14"/>
                  <a:gd name="T4" fmla="*/ 6 w 10"/>
                  <a:gd name="T5" fmla="*/ 0 h 14"/>
                  <a:gd name="T6" fmla="*/ 9 w 10"/>
                  <a:gd name="T7" fmla="*/ 6 h 14"/>
                </a:gdLst>
                <a:ahLst/>
                <a:cxnLst>
                  <a:cxn ang="0">
                    <a:pos x="T0" y="T1"/>
                  </a:cxn>
                  <a:cxn ang="0">
                    <a:pos x="T2" y="T3"/>
                  </a:cxn>
                  <a:cxn ang="0">
                    <a:pos x="T4" y="T5"/>
                  </a:cxn>
                  <a:cxn ang="0">
                    <a:pos x="T6" y="T7"/>
                  </a:cxn>
                </a:cxnLst>
                <a:rect l="0" t="0" r="r" b="b"/>
                <a:pathLst>
                  <a:path w="10" h="14">
                    <a:moveTo>
                      <a:pt x="9" y="6"/>
                    </a:moveTo>
                    <a:cubicBezTo>
                      <a:pt x="8" y="11"/>
                      <a:pt x="4" y="14"/>
                      <a:pt x="2" y="11"/>
                    </a:cubicBezTo>
                    <a:cubicBezTo>
                      <a:pt x="0" y="8"/>
                      <a:pt x="2" y="1"/>
                      <a:pt x="6" y="0"/>
                    </a:cubicBezTo>
                    <a:cubicBezTo>
                      <a:pt x="9" y="0"/>
                      <a:pt x="10"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1" name="Freeform 1800">
                <a:extLst>
                  <a:ext uri="{FF2B5EF4-FFF2-40B4-BE49-F238E27FC236}">
                    <a16:creationId xmlns:a16="http://schemas.microsoft.com/office/drawing/2014/main" id="{B295929A-C724-70E0-F199-9D7D83A15C90}"/>
                  </a:ext>
                </a:extLst>
              </p:cNvPr>
              <p:cNvSpPr>
                <a:spLocks/>
              </p:cNvSpPr>
              <p:nvPr/>
            </p:nvSpPr>
            <p:spPr bwMode="auto">
              <a:xfrm>
                <a:off x="4111" y="2006"/>
                <a:ext cx="44" cy="63"/>
              </a:xfrm>
              <a:custGeom>
                <a:avLst/>
                <a:gdLst>
                  <a:gd name="T0" fmla="*/ 8 w 9"/>
                  <a:gd name="T1" fmla="*/ 6 h 13"/>
                  <a:gd name="T2" fmla="*/ 1 w 9"/>
                  <a:gd name="T3" fmla="*/ 10 h 13"/>
                  <a:gd name="T4" fmla="*/ 6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7" y="10"/>
                      <a:pt x="3" y="13"/>
                      <a:pt x="1" y="10"/>
                    </a:cubicBezTo>
                    <a:cubicBezTo>
                      <a:pt x="0" y="7"/>
                      <a:pt x="3" y="1"/>
                      <a:pt x="6" y="0"/>
                    </a:cubicBezTo>
                    <a:cubicBezTo>
                      <a:pt x="9"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2" name="Freeform 1801">
                <a:extLst>
                  <a:ext uri="{FF2B5EF4-FFF2-40B4-BE49-F238E27FC236}">
                    <a16:creationId xmlns:a16="http://schemas.microsoft.com/office/drawing/2014/main" id="{945902FD-6D1F-0AAA-3D1E-6B82C5C6DB46}"/>
                  </a:ext>
                </a:extLst>
              </p:cNvPr>
              <p:cNvSpPr>
                <a:spLocks/>
              </p:cNvSpPr>
              <p:nvPr/>
            </p:nvSpPr>
            <p:spPr bwMode="auto">
              <a:xfrm>
                <a:off x="4058" y="2025"/>
                <a:ext cx="39" cy="63"/>
              </a:xfrm>
              <a:custGeom>
                <a:avLst/>
                <a:gdLst>
                  <a:gd name="T0" fmla="*/ 7 w 8"/>
                  <a:gd name="T1" fmla="*/ 6 h 13"/>
                  <a:gd name="T2" fmla="*/ 1 w 8"/>
                  <a:gd name="T3" fmla="*/ 11 h 13"/>
                  <a:gd name="T4" fmla="*/ 6 w 8"/>
                  <a:gd name="T5" fmla="*/ 0 h 13"/>
                  <a:gd name="T6" fmla="*/ 7 w 8"/>
                  <a:gd name="T7" fmla="*/ 6 h 13"/>
                </a:gdLst>
                <a:ahLst/>
                <a:cxnLst>
                  <a:cxn ang="0">
                    <a:pos x="T0" y="T1"/>
                  </a:cxn>
                  <a:cxn ang="0">
                    <a:pos x="T2" y="T3"/>
                  </a:cxn>
                  <a:cxn ang="0">
                    <a:pos x="T4" y="T5"/>
                  </a:cxn>
                  <a:cxn ang="0">
                    <a:pos x="T6" y="T7"/>
                  </a:cxn>
                </a:cxnLst>
                <a:rect l="0" t="0" r="r" b="b"/>
                <a:pathLst>
                  <a:path w="8" h="13">
                    <a:moveTo>
                      <a:pt x="7" y="6"/>
                    </a:moveTo>
                    <a:cubicBezTo>
                      <a:pt x="6" y="11"/>
                      <a:pt x="2" y="13"/>
                      <a:pt x="1" y="11"/>
                    </a:cubicBezTo>
                    <a:cubicBezTo>
                      <a:pt x="0" y="8"/>
                      <a:pt x="2" y="1"/>
                      <a:pt x="6" y="0"/>
                    </a:cubicBezTo>
                    <a:cubicBezTo>
                      <a:pt x="8" y="0"/>
                      <a:pt x="8"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3" name="Freeform 1802">
                <a:extLst>
                  <a:ext uri="{FF2B5EF4-FFF2-40B4-BE49-F238E27FC236}">
                    <a16:creationId xmlns:a16="http://schemas.microsoft.com/office/drawing/2014/main" id="{3B8863B6-1DA0-7474-A106-B41E0B1C95C2}"/>
                  </a:ext>
                </a:extLst>
              </p:cNvPr>
              <p:cNvSpPr>
                <a:spLocks/>
              </p:cNvSpPr>
              <p:nvPr/>
            </p:nvSpPr>
            <p:spPr bwMode="auto">
              <a:xfrm>
                <a:off x="4217" y="2083"/>
                <a:ext cx="53" cy="68"/>
              </a:xfrm>
              <a:custGeom>
                <a:avLst/>
                <a:gdLst>
                  <a:gd name="T0" fmla="*/ 10 w 11"/>
                  <a:gd name="T1" fmla="*/ 6 h 14"/>
                  <a:gd name="T2" fmla="*/ 2 w 11"/>
                  <a:gd name="T3" fmla="*/ 11 h 14"/>
                  <a:gd name="T4" fmla="*/ 7 w 11"/>
                  <a:gd name="T5" fmla="*/ 0 h 14"/>
                  <a:gd name="T6" fmla="*/ 10 w 11"/>
                  <a:gd name="T7" fmla="*/ 6 h 14"/>
                </a:gdLst>
                <a:ahLst/>
                <a:cxnLst>
                  <a:cxn ang="0">
                    <a:pos x="T0" y="T1"/>
                  </a:cxn>
                  <a:cxn ang="0">
                    <a:pos x="T2" y="T3"/>
                  </a:cxn>
                  <a:cxn ang="0">
                    <a:pos x="T4" y="T5"/>
                  </a:cxn>
                  <a:cxn ang="0">
                    <a:pos x="T6" y="T7"/>
                  </a:cxn>
                </a:cxnLst>
                <a:rect l="0" t="0" r="r" b="b"/>
                <a:pathLst>
                  <a:path w="11" h="14">
                    <a:moveTo>
                      <a:pt x="10" y="6"/>
                    </a:moveTo>
                    <a:cubicBezTo>
                      <a:pt x="9" y="11"/>
                      <a:pt x="4" y="14"/>
                      <a:pt x="2" y="11"/>
                    </a:cubicBezTo>
                    <a:cubicBezTo>
                      <a:pt x="0" y="7"/>
                      <a:pt x="3" y="1"/>
                      <a:pt x="7" y="0"/>
                    </a:cubicBezTo>
                    <a:cubicBezTo>
                      <a:pt x="10" y="0"/>
                      <a:pt x="11"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4" name="Freeform 1803">
                <a:extLst>
                  <a:ext uri="{FF2B5EF4-FFF2-40B4-BE49-F238E27FC236}">
                    <a16:creationId xmlns:a16="http://schemas.microsoft.com/office/drawing/2014/main" id="{07C79F70-FB15-7CA5-EF14-FB48BEA4E960}"/>
                  </a:ext>
                </a:extLst>
              </p:cNvPr>
              <p:cNvSpPr>
                <a:spLocks/>
              </p:cNvSpPr>
              <p:nvPr/>
            </p:nvSpPr>
            <p:spPr bwMode="auto">
              <a:xfrm>
                <a:off x="4280" y="2016"/>
                <a:ext cx="53" cy="62"/>
              </a:xfrm>
              <a:custGeom>
                <a:avLst/>
                <a:gdLst>
                  <a:gd name="T0" fmla="*/ 10 w 11"/>
                  <a:gd name="T1" fmla="*/ 6 h 13"/>
                  <a:gd name="T2" fmla="*/ 2 w 11"/>
                  <a:gd name="T3" fmla="*/ 10 h 13"/>
                  <a:gd name="T4" fmla="*/ 7 w 11"/>
                  <a:gd name="T5" fmla="*/ 0 h 13"/>
                  <a:gd name="T6" fmla="*/ 10 w 11"/>
                  <a:gd name="T7" fmla="*/ 6 h 13"/>
                </a:gdLst>
                <a:ahLst/>
                <a:cxnLst>
                  <a:cxn ang="0">
                    <a:pos x="T0" y="T1"/>
                  </a:cxn>
                  <a:cxn ang="0">
                    <a:pos x="T2" y="T3"/>
                  </a:cxn>
                  <a:cxn ang="0">
                    <a:pos x="T4" y="T5"/>
                  </a:cxn>
                  <a:cxn ang="0">
                    <a:pos x="T6" y="T7"/>
                  </a:cxn>
                </a:cxnLst>
                <a:rect l="0" t="0" r="r" b="b"/>
                <a:pathLst>
                  <a:path w="11" h="13">
                    <a:moveTo>
                      <a:pt x="10" y="6"/>
                    </a:moveTo>
                    <a:cubicBezTo>
                      <a:pt x="9" y="10"/>
                      <a:pt x="4" y="13"/>
                      <a:pt x="2" y="10"/>
                    </a:cubicBezTo>
                    <a:cubicBezTo>
                      <a:pt x="0" y="7"/>
                      <a:pt x="3" y="0"/>
                      <a:pt x="7" y="0"/>
                    </a:cubicBezTo>
                    <a:cubicBezTo>
                      <a:pt x="10"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5" name="Freeform 1804">
                <a:extLst>
                  <a:ext uri="{FF2B5EF4-FFF2-40B4-BE49-F238E27FC236}">
                    <a16:creationId xmlns:a16="http://schemas.microsoft.com/office/drawing/2014/main" id="{806AF5CB-EB2D-4D62-08E4-208BEB88E84A}"/>
                  </a:ext>
                </a:extLst>
              </p:cNvPr>
              <p:cNvSpPr>
                <a:spLocks/>
              </p:cNvSpPr>
              <p:nvPr/>
            </p:nvSpPr>
            <p:spPr bwMode="auto">
              <a:xfrm>
                <a:off x="4352" y="1963"/>
                <a:ext cx="53" cy="67"/>
              </a:xfrm>
              <a:custGeom>
                <a:avLst/>
                <a:gdLst>
                  <a:gd name="T0" fmla="*/ 11 w 11"/>
                  <a:gd name="T1" fmla="*/ 6 h 14"/>
                  <a:gd name="T2" fmla="*/ 2 w 11"/>
                  <a:gd name="T3" fmla="*/ 11 h 14"/>
                  <a:gd name="T4" fmla="*/ 7 w 11"/>
                  <a:gd name="T5" fmla="*/ 1 h 14"/>
                  <a:gd name="T6" fmla="*/ 11 w 11"/>
                  <a:gd name="T7" fmla="*/ 6 h 14"/>
                </a:gdLst>
                <a:ahLst/>
                <a:cxnLst>
                  <a:cxn ang="0">
                    <a:pos x="T0" y="T1"/>
                  </a:cxn>
                  <a:cxn ang="0">
                    <a:pos x="T2" y="T3"/>
                  </a:cxn>
                  <a:cxn ang="0">
                    <a:pos x="T4" y="T5"/>
                  </a:cxn>
                  <a:cxn ang="0">
                    <a:pos x="T6" y="T7"/>
                  </a:cxn>
                </a:cxnLst>
                <a:rect l="0" t="0" r="r" b="b"/>
                <a:pathLst>
                  <a:path w="11" h="14">
                    <a:moveTo>
                      <a:pt x="11" y="6"/>
                    </a:moveTo>
                    <a:cubicBezTo>
                      <a:pt x="9" y="11"/>
                      <a:pt x="4" y="14"/>
                      <a:pt x="2" y="11"/>
                    </a:cubicBezTo>
                    <a:cubicBezTo>
                      <a:pt x="0" y="7"/>
                      <a:pt x="3" y="1"/>
                      <a:pt x="7" y="1"/>
                    </a:cubicBezTo>
                    <a:cubicBezTo>
                      <a:pt x="11" y="0"/>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6" name="Freeform 1805">
                <a:extLst>
                  <a:ext uri="{FF2B5EF4-FFF2-40B4-BE49-F238E27FC236}">
                    <a16:creationId xmlns:a16="http://schemas.microsoft.com/office/drawing/2014/main" id="{0085D824-346C-45AD-44A8-72D3415FC2B3}"/>
                  </a:ext>
                </a:extLst>
              </p:cNvPr>
              <p:cNvSpPr>
                <a:spLocks/>
              </p:cNvSpPr>
              <p:nvPr/>
            </p:nvSpPr>
            <p:spPr bwMode="auto">
              <a:xfrm>
                <a:off x="4473" y="1958"/>
                <a:ext cx="58" cy="63"/>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9"/>
                    </a:cubicBezTo>
                    <a:cubicBezTo>
                      <a:pt x="0" y="6"/>
                      <a:pt x="3" y="0"/>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7" name="Freeform 1806">
                <a:extLst>
                  <a:ext uri="{FF2B5EF4-FFF2-40B4-BE49-F238E27FC236}">
                    <a16:creationId xmlns:a16="http://schemas.microsoft.com/office/drawing/2014/main" id="{530988D8-D640-3107-7362-8853925BABAF}"/>
                  </a:ext>
                </a:extLst>
              </p:cNvPr>
              <p:cNvSpPr>
                <a:spLocks/>
              </p:cNvSpPr>
              <p:nvPr/>
            </p:nvSpPr>
            <p:spPr bwMode="auto">
              <a:xfrm>
                <a:off x="4420" y="1910"/>
                <a:ext cx="58" cy="67"/>
              </a:xfrm>
              <a:custGeom>
                <a:avLst/>
                <a:gdLst>
                  <a:gd name="T0" fmla="*/ 11 w 12"/>
                  <a:gd name="T1" fmla="*/ 6 h 14"/>
                  <a:gd name="T2" fmla="*/ 2 w 12"/>
                  <a:gd name="T3" fmla="*/ 10 h 14"/>
                  <a:gd name="T4" fmla="*/ 8 w 12"/>
                  <a:gd name="T5" fmla="*/ 0 h 14"/>
                  <a:gd name="T6" fmla="*/ 11 w 12"/>
                  <a:gd name="T7" fmla="*/ 6 h 14"/>
                </a:gdLst>
                <a:ahLst/>
                <a:cxnLst>
                  <a:cxn ang="0">
                    <a:pos x="T0" y="T1"/>
                  </a:cxn>
                  <a:cxn ang="0">
                    <a:pos x="T2" y="T3"/>
                  </a:cxn>
                  <a:cxn ang="0">
                    <a:pos x="T4" y="T5"/>
                  </a:cxn>
                  <a:cxn ang="0">
                    <a:pos x="T6" y="T7"/>
                  </a:cxn>
                </a:cxnLst>
                <a:rect l="0" t="0" r="r" b="b"/>
                <a:pathLst>
                  <a:path w="12" h="14">
                    <a:moveTo>
                      <a:pt x="11" y="6"/>
                    </a:moveTo>
                    <a:cubicBezTo>
                      <a:pt x="9" y="11"/>
                      <a:pt x="4" y="14"/>
                      <a:pt x="2" y="10"/>
                    </a:cubicBezTo>
                    <a:cubicBezTo>
                      <a:pt x="0" y="7"/>
                      <a:pt x="3" y="1"/>
                      <a:pt x="8"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8" name="Freeform 1807">
                <a:extLst>
                  <a:ext uri="{FF2B5EF4-FFF2-40B4-BE49-F238E27FC236}">
                    <a16:creationId xmlns:a16="http://schemas.microsoft.com/office/drawing/2014/main" id="{86051262-18D3-72DA-A3A8-449B68D6EDF7}"/>
                  </a:ext>
                </a:extLst>
              </p:cNvPr>
              <p:cNvSpPr>
                <a:spLocks/>
              </p:cNvSpPr>
              <p:nvPr/>
            </p:nvSpPr>
            <p:spPr bwMode="auto">
              <a:xfrm>
                <a:off x="4545" y="1900"/>
                <a:ext cx="58" cy="63"/>
              </a:xfrm>
              <a:custGeom>
                <a:avLst/>
                <a:gdLst>
                  <a:gd name="T0" fmla="*/ 11 w 12"/>
                  <a:gd name="T1" fmla="*/ 6 h 13"/>
                  <a:gd name="T2" fmla="*/ 2 w 12"/>
                  <a:gd name="T3" fmla="*/ 10 h 13"/>
                  <a:gd name="T4" fmla="*/ 8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10"/>
                    </a:cubicBezTo>
                    <a:cubicBezTo>
                      <a:pt x="0" y="7"/>
                      <a:pt x="3" y="1"/>
                      <a:pt x="8"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9" name="Freeform 1808">
                <a:extLst>
                  <a:ext uri="{FF2B5EF4-FFF2-40B4-BE49-F238E27FC236}">
                    <a16:creationId xmlns:a16="http://schemas.microsoft.com/office/drawing/2014/main" id="{8FC00909-1177-406C-F68F-BB6DC02BEB0B}"/>
                  </a:ext>
                </a:extLst>
              </p:cNvPr>
              <p:cNvSpPr>
                <a:spLocks/>
              </p:cNvSpPr>
              <p:nvPr/>
            </p:nvSpPr>
            <p:spPr bwMode="auto">
              <a:xfrm>
                <a:off x="4487" y="1857"/>
                <a:ext cx="58" cy="62"/>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9" y="10"/>
                      <a:pt x="3" y="13"/>
                      <a:pt x="2" y="9"/>
                    </a:cubicBezTo>
                    <a:cubicBezTo>
                      <a:pt x="0" y="6"/>
                      <a:pt x="3" y="0"/>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0" name="Freeform 1809">
                <a:extLst>
                  <a:ext uri="{FF2B5EF4-FFF2-40B4-BE49-F238E27FC236}">
                    <a16:creationId xmlns:a16="http://schemas.microsoft.com/office/drawing/2014/main" id="{95EB3E90-28A6-C511-C1EB-A6F746376FA8}"/>
                  </a:ext>
                </a:extLst>
              </p:cNvPr>
              <p:cNvSpPr>
                <a:spLocks/>
              </p:cNvSpPr>
              <p:nvPr/>
            </p:nvSpPr>
            <p:spPr bwMode="auto">
              <a:xfrm>
                <a:off x="4560" y="1818"/>
                <a:ext cx="57" cy="58"/>
              </a:xfrm>
              <a:custGeom>
                <a:avLst/>
                <a:gdLst>
                  <a:gd name="T0" fmla="*/ 11 w 12"/>
                  <a:gd name="T1" fmla="*/ 5 h 12"/>
                  <a:gd name="T2" fmla="*/ 2 w 12"/>
                  <a:gd name="T3" fmla="*/ 9 h 12"/>
                  <a:gd name="T4" fmla="*/ 8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10" y="10"/>
                      <a:pt x="4" y="12"/>
                      <a:pt x="2" y="9"/>
                    </a:cubicBezTo>
                    <a:cubicBezTo>
                      <a:pt x="0" y="6"/>
                      <a:pt x="3" y="0"/>
                      <a:pt x="8" y="0"/>
                    </a:cubicBezTo>
                    <a:cubicBezTo>
                      <a:pt x="12"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1" name="Freeform 1810">
                <a:extLst>
                  <a:ext uri="{FF2B5EF4-FFF2-40B4-BE49-F238E27FC236}">
                    <a16:creationId xmlns:a16="http://schemas.microsoft.com/office/drawing/2014/main" id="{FC5283D4-4239-0070-733E-6A09EC13724E}"/>
                  </a:ext>
                </a:extLst>
              </p:cNvPr>
              <p:cNvSpPr>
                <a:spLocks/>
              </p:cNvSpPr>
              <p:nvPr/>
            </p:nvSpPr>
            <p:spPr bwMode="auto">
              <a:xfrm>
                <a:off x="4632" y="1760"/>
                <a:ext cx="58" cy="58"/>
              </a:xfrm>
              <a:custGeom>
                <a:avLst/>
                <a:gdLst>
                  <a:gd name="T0" fmla="*/ 11 w 12"/>
                  <a:gd name="T1" fmla="*/ 5 h 12"/>
                  <a:gd name="T2" fmla="*/ 1 w 12"/>
                  <a:gd name="T3" fmla="*/ 9 h 12"/>
                  <a:gd name="T4" fmla="*/ 7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9" y="10"/>
                      <a:pt x="3" y="12"/>
                      <a:pt x="1" y="9"/>
                    </a:cubicBezTo>
                    <a:cubicBezTo>
                      <a:pt x="0" y="6"/>
                      <a:pt x="3" y="0"/>
                      <a:pt x="7"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2" name="Freeform 1811">
                <a:extLst>
                  <a:ext uri="{FF2B5EF4-FFF2-40B4-BE49-F238E27FC236}">
                    <a16:creationId xmlns:a16="http://schemas.microsoft.com/office/drawing/2014/main" id="{A49A46FB-F25D-F6DE-40BB-3BA402C307EA}"/>
                  </a:ext>
                </a:extLst>
              </p:cNvPr>
              <p:cNvSpPr>
                <a:spLocks/>
              </p:cNvSpPr>
              <p:nvPr/>
            </p:nvSpPr>
            <p:spPr bwMode="auto">
              <a:xfrm>
                <a:off x="4613" y="1673"/>
                <a:ext cx="53" cy="58"/>
              </a:xfrm>
              <a:custGeom>
                <a:avLst/>
                <a:gdLst>
                  <a:gd name="T0" fmla="*/ 10 w 11"/>
                  <a:gd name="T1" fmla="*/ 5 h 12"/>
                  <a:gd name="T2" fmla="*/ 1 w 11"/>
                  <a:gd name="T3" fmla="*/ 8 h 12"/>
                  <a:gd name="T4" fmla="*/ 7 w 11"/>
                  <a:gd name="T5" fmla="*/ 0 h 12"/>
                  <a:gd name="T6" fmla="*/ 10 w 11"/>
                  <a:gd name="T7" fmla="*/ 5 h 12"/>
                </a:gdLst>
                <a:ahLst/>
                <a:cxnLst>
                  <a:cxn ang="0">
                    <a:pos x="T0" y="T1"/>
                  </a:cxn>
                  <a:cxn ang="0">
                    <a:pos x="T2" y="T3"/>
                  </a:cxn>
                  <a:cxn ang="0">
                    <a:pos x="T4" y="T5"/>
                  </a:cxn>
                  <a:cxn ang="0">
                    <a:pos x="T6" y="T7"/>
                  </a:cxn>
                </a:cxnLst>
                <a:rect l="0" t="0" r="r" b="b"/>
                <a:pathLst>
                  <a:path w="11" h="12">
                    <a:moveTo>
                      <a:pt x="10" y="5"/>
                    </a:moveTo>
                    <a:cubicBezTo>
                      <a:pt x="9" y="10"/>
                      <a:pt x="3" y="12"/>
                      <a:pt x="1" y="8"/>
                    </a:cubicBezTo>
                    <a:cubicBezTo>
                      <a:pt x="0" y="6"/>
                      <a:pt x="3" y="0"/>
                      <a:pt x="7"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3" name="Freeform 1812">
                <a:extLst>
                  <a:ext uri="{FF2B5EF4-FFF2-40B4-BE49-F238E27FC236}">
                    <a16:creationId xmlns:a16="http://schemas.microsoft.com/office/drawing/2014/main" id="{4C4B8B9D-60DE-C3E4-107E-23C9EFC17FD2}"/>
                  </a:ext>
                </a:extLst>
              </p:cNvPr>
              <p:cNvSpPr>
                <a:spLocks/>
              </p:cNvSpPr>
              <p:nvPr/>
            </p:nvSpPr>
            <p:spPr bwMode="auto">
              <a:xfrm>
                <a:off x="4694" y="1620"/>
                <a:ext cx="58" cy="58"/>
              </a:xfrm>
              <a:custGeom>
                <a:avLst/>
                <a:gdLst>
                  <a:gd name="T0" fmla="*/ 11 w 12"/>
                  <a:gd name="T1" fmla="*/ 5 h 12"/>
                  <a:gd name="T2" fmla="*/ 1 w 12"/>
                  <a:gd name="T3" fmla="*/ 8 h 12"/>
                  <a:gd name="T4" fmla="*/ 8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9" y="10"/>
                      <a:pt x="3" y="12"/>
                      <a:pt x="1" y="8"/>
                    </a:cubicBezTo>
                    <a:cubicBezTo>
                      <a:pt x="0" y="6"/>
                      <a:pt x="3" y="1"/>
                      <a:pt x="8" y="0"/>
                    </a:cubicBezTo>
                    <a:cubicBezTo>
                      <a:pt x="11"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4" name="Freeform 1813">
                <a:extLst>
                  <a:ext uri="{FF2B5EF4-FFF2-40B4-BE49-F238E27FC236}">
                    <a16:creationId xmlns:a16="http://schemas.microsoft.com/office/drawing/2014/main" id="{9FB1195A-43D3-7A02-58C7-71B258E8152F}"/>
                  </a:ext>
                </a:extLst>
              </p:cNvPr>
              <p:cNvSpPr>
                <a:spLocks/>
              </p:cNvSpPr>
              <p:nvPr/>
            </p:nvSpPr>
            <p:spPr bwMode="auto">
              <a:xfrm>
                <a:off x="4646" y="1587"/>
                <a:ext cx="53" cy="57"/>
              </a:xfrm>
              <a:custGeom>
                <a:avLst/>
                <a:gdLst>
                  <a:gd name="T0" fmla="*/ 10 w 11"/>
                  <a:gd name="T1" fmla="*/ 6 h 12"/>
                  <a:gd name="T2" fmla="*/ 1 w 11"/>
                  <a:gd name="T3" fmla="*/ 9 h 12"/>
                  <a:gd name="T4" fmla="*/ 7 w 11"/>
                  <a:gd name="T5" fmla="*/ 0 h 12"/>
                  <a:gd name="T6" fmla="*/ 10 w 11"/>
                  <a:gd name="T7" fmla="*/ 6 h 12"/>
                </a:gdLst>
                <a:ahLst/>
                <a:cxnLst>
                  <a:cxn ang="0">
                    <a:pos x="T0" y="T1"/>
                  </a:cxn>
                  <a:cxn ang="0">
                    <a:pos x="T2" y="T3"/>
                  </a:cxn>
                  <a:cxn ang="0">
                    <a:pos x="T4" y="T5"/>
                  </a:cxn>
                  <a:cxn ang="0">
                    <a:pos x="T6" y="T7"/>
                  </a:cxn>
                </a:cxnLst>
                <a:rect l="0" t="0" r="r" b="b"/>
                <a:pathLst>
                  <a:path w="11" h="12">
                    <a:moveTo>
                      <a:pt x="10" y="6"/>
                    </a:moveTo>
                    <a:cubicBezTo>
                      <a:pt x="8" y="10"/>
                      <a:pt x="2" y="12"/>
                      <a:pt x="1" y="9"/>
                    </a:cubicBezTo>
                    <a:cubicBezTo>
                      <a:pt x="0" y="6"/>
                      <a:pt x="3" y="1"/>
                      <a:pt x="7" y="0"/>
                    </a:cubicBezTo>
                    <a:cubicBezTo>
                      <a:pt x="10"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5" name="Freeform 1814">
                <a:extLst>
                  <a:ext uri="{FF2B5EF4-FFF2-40B4-BE49-F238E27FC236}">
                    <a16:creationId xmlns:a16="http://schemas.microsoft.com/office/drawing/2014/main" id="{4426505E-273F-9DC1-E977-8CE5FB4579D9}"/>
                  </a:ext>
                </a:extLst>
              </p:cNvPr>
              <p:cNvSpPr>
                <a:spLocks/>
              </p:cNvSpPr>
              <p:nvPr/>
            </p:nvSpPr>
            <p:spPr bwMode="auto">
              <a:xfrm>
                <a:off x="4627" y="1490"/>
                <a:ext cx="53" cy="53"/>
              </a:xfrm>
              <a:custGeom>
                <a:avLst/>
                <a:gdLst>
                  <a:gd name="T0" fmla="*/ 10 w 11"/>
                  <a:gd name="T1" fmla="*/ 5 h 11"/>
                  <a:gd name="T2" fmla="*/ 1 w 11"/>
                  <a:gd name="T3" fmla="*/ 8 h 11"/>
                  <a:gd name="T4" fmla="*/ 8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8" y="9"/>
                      <a:pt x="2" y="11"/>
                      <a:pt x="1" y="8"/>
                    </a:cubicBezTo>
                    <a:cubicBezTo>
                      <a:pt x="0" y="6"/>
                      <a:pt x="4" y="1"/>
                      <a:pt x="8"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6" name="Freeform 1815">
                <a:extLst>
                  <a:ext uri="{FF2B5EF4-FFF2-40B4-BE49-F238E27FC236}">
                    <a16:creationId xmlns:a16="http://schemas.microsoft.com/office/drawing/2014/main" id="{780B5A0A-738D-2F60-D2DC-48803D8D0C79}"/>
                  </a:ext>
                </a:extLst>
              </p:cNvPr>
              <p:cNvSpPr>
                <a:spLocks/>
              </p:cNvSpPr>
              <p:nvPr/>
            </p:nvSpPr>
            <p:spPr bwMode="auto">
              <a:xfrm>
                <a:off x="4699" y="1437"/>
                <a:ext cx="48" cy="53"/>
              </a:xfrm>
              <a:custGeom>
                <a:avLst/>
                <a:gdLst>
                  <a:gd name="T0" fmla="*/ 9 w 10"/>
                  <a:gd name="T1" fmla="*/ 5 h 11"/>
                  <a:gd name="T2" fmla="*/ 1 w 10"/>
                  <a:gd name="T3" fmla="*/ 8 h 11"/>
                  <a:gd name="T4" fmla="*/ 7 w 10"/>
                  <a:gd name="T5" fmla="*/ 0 h 11"/>
                  <a:gd name="T6" fmla="*/ 9 w 10"/>
                  <a:gd name="T7" fmla="*/ 5 h 11"/>
                </a:gdLst>
                <a:ahLst/>
                <a:cxnLst>
                  <a:cxn ang="0">
                    <a:pos x="T0" y="T1"/>
                  </a:cxn>
                  <a:cxn ang="0">
                    <a:pos x="T2" y="T3"/>
                  </a:cxn>
                  <a:cxn ang="0">
                    <a:pos x="T4" y="T5"/>
                  </a:cxn>
                  <a:cxn ang="0">
                    <a:pos x="T6" y="T7"/>
                  </a:cxn>
                </a:cxnLst>
                <a:rect l="0" t="0" r="r" b="b"/>
                <a:pathLst>
                  <a:path w="10" h="11">
                    <a:moveTo>
                      <a:pt x="9" y="5"/>
                    </a:moveTo>
                    <a:cubicBezTo>
                      <a:pt x="7" y="9"/>
                      <a:pt x="2" y="11"/>
                      <a:pt x="1" y="8"/>
                    </a:cubicBezTo>
                    <a:cubicBezTo>
                      <a:pt x="0" y="5"/>
                      <a:pt x="3" y="1"/>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7" name="Freeform 1816">
                <a:extLst>
                  <a:ext uri="{FF2B5EF4-FFF2-40B4-BE49-F238E27FC236}">
                    <a16:creationId xmlns:a16="http://schemas.microsoft.com/office/drawing/2014/main" id="{3DE48DC5-CCCC-6D32-F9B1-3AF30A65A37C}"/>
                  </a:ext>
                </a:extLst>
              </p:cNvPr>
              <p:cNvSpPr>
                <a:spLocks/>
              </p:cNvSpPr>
              <p:nvPr/>
            </p:nvSpPr>
            <p:spPr bwMode="auto">
              <a:xfrm>
                <a:off x="4762" y="1394"/>
                <a:ext cx="48" cy="48"/>
              </a:xfrm>
              <a:custGeom>
                <a:avLst/>
                <a:gdLst>
                  <a:gd name="T0" fmla="*/ 9 w 10"/>
                  <a:gd name="T1" fmla="*/ 4 h 10"/>
                  <a:gd name="T2" fmla="*/ 0 w 10"/>
                  <a:gd name="T3" fmla="*/ 7 h 10"/>
                  <a:gd name="T4" fmla="*/ 7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7" y="8"/>
                      <a:pt x="2" y="10"/>
                      <a:pt x="0" y="7"/>
                    </a:cubicBezTo>
                    <a:cubicBezTo>
                      <a:pt x="0" y="5"/>
                      <a:pt x="3" y="0"/>
                      <a:pt x="7"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8" name="Freeform 1817">
                <a:extLst>
                  <a:ext uri="{FF2B5EF4-FFF2-40B4-BE49-F238E27FC236}">
                    <a16:creationId xmlns:a16="http://schemas.microsoft.com/office/drawing/2014/main" id="{18F87CAA-FA3C-6BAD-2408-592553ACAEBA}"/>
                  </a:ext>
                </a:extLst>
              </p:cNvPr>
              <p:cNvSpPr>
                <a:spLocks/>
              </p:cNvSpPr>
              <p:nvPr/>
            </p:nvSpPr>
            <p:spPr bwMode="auto">
              <a:xfrm>
                <a:off x="4878" y="1370"/>
                <a:ext cx="48" cy="48"/>
              </a:xfrm>
              <a:custGeom>
                <a:avLst/>
                <a:gdLst>
                  <a:gd name="T0" fmla="*/ 9 w 10"/>
                  <a:gd name="T1" fmla="*/ 4 h 10"/>
                  <a:gd name="T2" fmla="*/ 1 w 10"/>
                  <a:gd name="T3" fmla="*/ 7 h 10"/>
                  <a:gd name="T4" fmla="*/ 7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7" y="8"/>
                      <a:pt x="2" y="10"/>
                      <a:pt x="1" y="7"/>
                    </a:cubicBezTo>
                    <a:cubicBezTo>
                      <a:pt x="0" y="4"/>
                      <a:pt x="3" y="0"/>
                      <a:pt x="7" y="0"/>
                    </a:cubicBezTo>
                    <a:cubicBezTo>
                      <a:pt x="10"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9" name="Freeform 1818">
                <a:extLst>
                  <a:ext uri="{FF2B5EF4-FFF2-40B4-BE49-F238E27FC236}">
                    <a16:creationId xmlns:a16="http://schemas.microsoft.com/office/drawing/2014/main" id="{85DC8C0D-7776-F444-A590-4F7301F93174}"/>
                  </a:ext>
                </a:extLst>
              </p:cNvPr>
              <p:cNvSpPr>
                <a:spLocks/>
              </p:cNvSpPr>
              <p:nvPr/>
            </p:nvSpPr>
            <p:spPr bwMode="auto">
              <a:xfrm>
                <a:off x="4805" y="1331"/>
                <a:ext cx="48" cy="48"/>
              </a:xfrm>
              <a:custGeom>
                <a:avLst/>
                <a:gdLst>
                  <a:gd name="T0" fmla="*/ 9 w 10"/>
                  <a:gd name="T1" fmla="*/ 4 h 10"/>
                  <a:gd name="T2" fmla="*/ 1 w 10"/>
                  <a:gd name="T3" fmla="*/ 7 h 10"/>
                  <a:gd name="T4" fmla="*/ 7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7" y="8"/>
                      <a:pt x="2" y="10"/>
                      <a:pt x="1" y="7"/>
                    </a:cubicBezTo>
                    <a:cubicBezTo>
                      <a:pt x="0" y="5"/>
                      <a:pt x="3" y="0"/>
                      <a:pt x="7" y="0"/>
                    </a:cubicBezTo>
                    <a:cubicBezTo>
                      <a:pt x="10"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0" name="Freeform 1819">
                <a:extLst>
                  <a:ext uri="{FF2B5EF4-FFF2-40B4-BE49-F238E27FC236}">
                    <a16:creationId xmlns:a16="http://schemas.microsoft.com/office/drawing/2014/main" id="{618ACD9E-10E6-256D-3221-FE07253BA094}"/>
                  </a:ext>
                </a:extLst>
              </p:cNvPr>
              <p:cNvSpPr>
                <a:spLocks/>
              </p:cNvSpPr>
              <p:nvPr/>
            </p:nvSpPr>
            <p:spPr bwMode="auto">
              <a:xfrm>
                <a:off x="4868" y="1293"/>
                <a:ext cx="48" cy="43"/>
              </a:xfrm>
              <a:custGeom>
                <a:avLst/>
                <a:gdLst>
                  <a:gd name="T0" fmla="*/ 9 w 10"/>
                  <a:gd name="T1" fmla="*/ 4 h 9"/>
                  <a:gd name="T2" fmla="*/ 1 w 10"/>
                  <a:gd name="T3" fmla="*/ 7 h 9"/>
                  <a:gd name="T4" fmla="*/ 7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7" y="8"/>
                      <a:pt x="2" y="9"/>
                      <a:pt x="1" y="7"/>
                    </a:cubicBezTo>
                    <a:cubicBezTo>
                      <a:pt x="0" y="4"/>
                      <a:pt x="4" y="0"/>
                      <a:pt x="7"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1" name="Freeform 1820">
                <a:extLst>
                  <a:ext uri="{FF2B5EF4-FFF2-40B4-BE49-F238E27FC236}">
                    <a16:creationId xmlns:a16="http://schemas.microsoft.com/office/drawing/2014/main" id="{04FCAE7F-D3E8-50A5-10BD-304A14F90722}"/>
                  </a:ext>
                </a:extLst>
              </p:cNvPr>
              <p:cNvSpPr>
                <a:spLocks/>
              </p:cNvSpPr>
              <p:nvPr/>
            </p:nvSpPr>
            <p:spPr bwMode="auto">
              <a:xfrm>
                <a:off x="4916" y="1307"/>
                <a:ext cx="48" cy="48"/>
              </a:xfrm>
              <a:custGeom>
                <a:avLst/>
                <a:gdLst>
                  <a:gd name="T0" fmla="*/ 9 w 10"/>
                  <a:gd name="T1" fmla="*/ 4 h 10"/>
                  <a:gd name="T2" fmla="*/ 1 w 10"/>
                  <a:gd name="T3" fmla="*/ 7 h 10"/>
                  <a:gd name="T4" fmla="*/ 7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7" y="8"/>
                      <a:pt x="1" y="10"/>
                      <a:pt x="1" y="7"/>
                    </a:cubicBezTo>
                    <a:cubicBezTo>
                      <a:pt x="0" y="4"/>
                      <a:pt x="3" y="1"/>
                      <a:pt x="7" y="0"/>
                    </a:cubicBezTo>
                    <a:cubicBezTo>
                      <a:pt x="10"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2" name="Freeform 1821">
                <a:extLst>
                  <a:ext uri="{FF2B5EF4-FFF2-40B4-BE49-F238E27FC236}">
                    <a16:creationId xmlns:a16="http://schemas.microsoft.com/office/drawing/2014/main" id="{B32B1876-0A31-E7C0-C780-A748C0DB18B7}"/>
                  </a:ext>
                </a:extLst>
              </p:cNvPr>
              <p:cNvSpPr>
                <a:spLocks/>
              </p:cNvSpPr>
              <p:nvPr/>
            </p:nvSpPr>
            <p:spPr bwMode="auto">
              <a:xfrm>
                <a:off x="4950" y="1244"/>
                <a:ext cx="48" cy="44"/>
              </a:xfrm>
              <a:custGeom>
                <a:avLst/>
                <a:gdLst>
                  <a:gd name="T0" fmla="*/ 9 w 10"/>
                  <a:gd name="T1" fmla="*/ 4 h 9"/>
                  <a:gd name="T2" fmla="*/ 1 w 10"/>
                  <a:gd name="T3" fmla="*/ 6 h 9"/>
                  <a:gd name="T4" fmla="*/ 7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7" y="8"/>
                      <a:pt x="2" y="9"/>
                      <a:pt x="1" y="6"/>
                    </a:cubicBezTo>
                    <a:cubicBezTo>
                      <a:pt x="0" y="4"/>
                      <a:pt x="3" y="0"/>
                      <a:pt x="7"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3" name="Freeform 1822">
                <a:extLst>
                  <a:ext uri="{FF2B5EF4-FFF2-40B4-BE49-F238E27FC236}">
                    <a16:creationId xmlns:a16="http://schemas.microsoft.com/office/drawing/2014/main" id="{72B0F270-9ABC-10D6-6FCE-0AF2B060F2C4}"/>
                  </a:ext>
                </a:extLst>
              </p:cNvPr>
              <p:cNvSpPr>
                <a:spLocks/>
              </p:cNvSpPr>
              <p:nvPr/>
            </p:nvSpPr>
            <p:spPr bwMode="auto">
              <a:xfrm>
                <a:off x="5032" y="1346"/>
                <a:ext cx="53" cy="48"/>
              </a:xfrm>
              <a:custGeom>
                <a:avLst/>
                <a:gdLst>
                  <a:gd name="T0" fmla="*/ 10 w 11"/>
                  <a:gd name="T1" fmla="*/ 5 h 10"/>
                  <a:gd name="T2" fmla="*/ 1 w 11"/>
                  <a:gd name="T3" fmla="*/ 7 h 10"/>
                  <a:gd name="T4" fmla="*/ 7 w 11"/>
                  <a:gd name="T5" fmla="*/ 0 h 10"/>
                  <a:gd name="T6" fmla="*/ 10 w 11"/>
                  <a:gd name="T7" fmla="*/ 5 h 10"/>
                </a:gdLst>
                <a:ahLst/>
                <a:cxnLst>
                  <a:cxn ang="0">
                    <a:pos x="T0" y="T1"/>
                  </a:cxn>
                  <a:cxn ang="0">
                    <a:pos x="T2" y="T3"/>
                  </a:cxn>
                  <a:cxn ang="0">
                    <a:pos x="T4" y="T5"/>
                  </a:cxn>
                  <a:cxn ang="0">
                    <a:pos x="T6" y="T7"/>
                  </a:cxn>
                </a:cxnLst>
                <a:rect l="0" t="0" r="r" b="b"/>
                <a:pathLst>
                  <a:path w="11" h="10">
                    <a:moveTo>
                      <a:pt x="10" y="5"/>
                    </a:moveTo>
                    <a:cubicBezTo>
                      <a:pt x="8" y="9"/>
                      <a:pt x="3" y="10"/>
                      <a:pt x="1" y="7"/>
                    </a:cubicBezTo>
                    <a:cubicBezTo>
                      <a:pt x="0" y="4"/>
                      <a:pt x="3" y="1"/>
                      <a:pt x="7" y="0"/>
                    </a:cubicBezTo>
                    <a:cubicBezTo>
                      <a:pt x="10"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4" name="Freeform 1823">
                <a:extLst>
                  <a:ext uri="{FF2B5EF4-FFF2-40B4-BE49-F238E27FC236}">
                    <a16:creationId xmlns:a16="http://schemas.microsoft.com/office/drawing/2014/main" id="{014300A6-C2B9-71AA-C2A4-61322288A8E4}"/>
                  </a:ext>
                </a:extLst>
              </p:cNvPr>
              <p:cNvSpPr>
                <a:spLocks/>
              </p:cNvSpPr>
              <p:nvPr/>
            </p:nvSpPr>
            <p:spPr bwMode="auto">
              <a:xfrm>
                <a:off x="5109" y="1346"/>
                <a:ext cx="53" cy="48"/>
              </a:xfrm>
              <a:custGeom>
                <a:avLst/>
                <a:gdLst>
                  <a:gd name="T0" fmla="*/ 10 w 11"/>
                  <a:gd name="T1" fmla="*/ 4 h 10"/>
                  <a:gd name="T2" fmla="*/ 1 w 11"/>
                  <a:gd name="T3" fmla="*/ 6 h 10"/>
                  <a:gd name="T4" fmla="*/ 7 w 11"/>
                  <a:gd name="T5" fmla="*/ 0 h 10"/>
                  <a:gd name="T6" fmla="*/ 10 w 11"/>
                  <a:gd name="T7" fmla="*/ 4 h 10"/>
                </a:gdLst>
                <a:ahLst/>
                <a:cxnLst>
                  <a:cxn ang="0">
                    <a:pos x="T0" y="T1"/>
                  </a:cxn>
                  <a:cxn ang="0">
                    <a:pos x="T2" y="T3"/>
                  </a:cxn>
                  <a:cxn ang="0">
                    <a:pos x="T4" y="T5"/>
                  </a:cxn>
                  <a:cxn ang="0">
                    <a:pos x="T6" y="T7"/>
                  </a:cxn>
                </a:cxnLst>
                <a:rect l="0" t="0" r="r" b="b"/>
                <a:pathLst>
                  <a:path w="11" h="10">
                    <a:moveTo>
                      <a:pt x="10" y="4"/>
                    </a:moveTo>
                    <a:cubicBezTo>
                      <a:pt x="9" y="8"/>
                      <a:pt x="3" y="10"/>
                      <a:pt x="1" y="6"/>
                    </a:cubicBezTo>
                    <a:cubicBezTo>
                      <a:pt x="0" y="4"/>
                      <a:pt x="3" y="0"/>
                      <a:pt x="7" y="0"/>
                    </a:cubicBezTo>
                    <a:cubicBezTo>
                      <a:pt x="10" y="0"/>
                      <a:pt x="11" y="2"/>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5" name="Freeform 1824">
                <a:extLst>
                  <a:ext uri="{FF2B5EF4-FFF2-40B4-BE49-F238E27FC236}">
                    <a16:creationId xmlns:a16="http://schemas.microsoft.com/office/drawing/2014/main" id="{C0EB787C-C5AA-2264-A3D0-F0D2DD17EB89}"/>
                  </a:ext>
                </a:extLst>
              </p:cNvPr>
              <p:cNvSpPr>
                <a:spLocks/>
              </p:cNvSpPr>
              <p:nvPr/>
            </p:nvSpPr>
            <p:spPr bwMode="auto">
              <a:xfrm>
                <a:off x="5157" y="1384"/>
                <a:ext cx="48" cy="53"/>
              </a:xfrm>
              <a:custGeom>
                <a:avLst/>
                <a:gdLst>
                  <a:gd name="T0" fmla="*/ 10 w 10"/>
                  <a:gd name="T1" fmla="*/ 5 h 11"/>
                  <a:gd name="T2" fmla="*/ 1 w 10"/>
                  <a:gd name="T3" fmla="*/ 7 h 11"/>
                  <a:gd name="T4" fmla="*/ 6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9" y="9"/>
                      <a:pt x="3" y="11"/>
                      <a:pt x="1" y="7"/>
                    </a:cubicBezTo>
                    <a:cubicBezTo>
                      <a:pt x="0" y="5"/>
                      <a:pt x="2" y="1"/>
                      <a:pt x="6" y="0"/>
                    </a:cubicBezTo>
                    <a:cubicBezTo>
                      <a:pt x="10" y="1"/>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6" name="Freeform 1825">
                <a:extLst>
                  <a:ext uri="{FF2B5EF4-FFF2-40B4-BE49-F238E27FC236}">
                    <a16:creationId xmlns:a16="http://schemas.microsoft.com/office/drawing/2014/main" id="{1B0CA113-1CC5-1498-62B0-5FFEE056129D}"/>
                  </a:ext>
                </a:extLst>
              </p:cNvPr>
              <p:cNvSpPr>
                <a:spLocks/>
              </p:cNvSpPr>
              <p:nvPr/>
            </p:nvSpPr>
            <p:spPr bwMode="auto">
              <a:xfrm>
                <a:off x="5210" y="1408"/>
                <a:ext cx="53" cy="53"/>
              </a:xfrm>
              <a:custGeom>
                <a:avLst/>
                <a:gdLst>
                  <a:gd name="T0" fmla="*/ 11 w 11"/>
                  <a:gd name="T1" fmla="*/ 5 h 11"/>
                  <a:gd name="T2" fmla="*/ 2 w 11"/>
                  <a:gd name="T3" fmla="*/ 7 h 11"/>
                  <a:gd name="T4" fmla="*/ 7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0" y="9"/>
                      <a:pt x="4" y="11"/>
                      <a:pt x="2" y="7"/>
                    </a:cubicBezTo>
                    <a:cubicBezTo>
                      <a:pt x="0" y="5"/>
                      <a:pt x="3" y="1"/>
                      <a:pt x="7"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7" name="Freeform 1826">
                <a:extLst>
                  <a:ext uri="{FF2B5EF4-FFF2-40B4-BE49-F238E27FC236}">
                    <a16:creationId xmlns:a16="http://schemas.microsoft.com/office/drawing/2014/main" id="{66DD5707-D911-04F4-9284-8328E89DC5A0}"/>
                  </a:ext>
                </a:extLst>
              </p:cNvPr>
              <p:cNvSpPr>
                <a:spLocks/>
              </p:cNvSpPr>
              <p:nvPr/>
            </p:nvSpPr>
            <p:spPr bwMode="auto">
              <a:xfrm>
                <a:off x="5234" y="1278"/>
                <a:ext cx="48" cy="43"/>
              </a:xfrm>
              <a:custGeom>
                <a:avLst/>
                <a:gdLst>
                  <a:gd name="T0" fmla="*/ 9 w 10"/>
                  <a:gd name="T1" fmla="*/ 4 h 9"/>
                  <a:gd name="T2" fmla="*/ 1 w 10"/>
                  <a:gd name="T3" fmla="*/ 6 h 9"/>
                  <a:gd name="T4" fmla="*/ 6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8" y="8"/>
                      <a:pt x="2" y="9"/>
                      <a:pt x="1" y="6"/>
                    </a:cubicBezTo>
                    <a:cubicBezTo>
                      <a:pt x="0" y="4"/>
                      <a:pt x="2" y="0"/>
                      <a:pt x="6" y="0"/>
                    </a:cubicBezTo>
                    <a:cubicBezTo>
                      <a:pt x="9"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8" name="Freeform 1827">
                <a:extLst>
                  <a:ext uri="{FF2B5EF4-FFF2-40B4-BE49-F238E27FC236}">
                    <a16:creationId xmlns:a16="http://schemas.microsoft.com/office/drawing/2014/main" id="{E31C114E-654B-AB14-A4A9-7B53C7C5912C}"/>
                  </a:ext>
                </a:extLst>
              </p:cNvPr>
              <p:cNvSpPr>
                <a:spLocks/>
              </p:cNvSpPr>
              <p:nvPr/>
            </p:nvSpPr>
            <p:spPr bwMode="auto">
              <a:xfrm>
                <a:off x="5297" y="1264"/>
                <a:ext cx="48" cy="48"/>
              </a:xfrm>
              <a:custGeom>
                <a:avLst/>
                <a:gdLst>
                  <a:gd name="T0" fmla="*/ 9 w 10"/>
                  <a:gd name="T1" fmla="*/ 5 h 10"/>
                  <a:gd name="T2" fmla="*/ 1 w 10"/>
                  <a:gd name="T3" fmla="*/ 7 h 10"/>
                  <a:gd name="T4" fmla="*/ 6 w 10"/>
                  <a:gd name="T5" fmla="*/ 0 h 10"/>
                  <a:gd name="T6" fmla="*/ 9 w 10"/>
                  <a:gd name="T7" fmla="*/ 5 h 10"/>
                </a:gdLst>
                <a:ahLst/>
                <a:cxnLst>
                  <a:cxn ang="0">
                    <a:pos x="T0" y="T1"/>
                  </a:cxn>
                  <a:cxn ang="0">
                    <a:pos x="T2" y="T3"/>
                  </a:cxn>
                  <a:cxn ang="0">
                    <a:pos x="T4" y="T5"/>
                  </a:cxn>
                  <a:cxn ang="0">
                    <a:pos x="T6" y="T7"/>
                  </a:cxn>
                </a:cxnLst>
                <a:rect l="0" t="0" r="r" b="b"/>
                <a:pathLst>
                  <a:path w="10" h="10">
                    <a:moveTo>
                      <a:pt x="9" y="5"/>
                    </a:moveTo>
                    <a:cubicBezTo>
                      <a:pt x="8" y="8"/>
                      <a:pt x="3" y="10"/>
                      <a:pt x="1" y="7"/>
                    </a:cubicBezTo>
                    <a:cubicBezTo>
                      <a:pt x="0" y="4"/>
                      <a:pt x="2" y="1"/>
                      <a:pt x="6" y="0"/>
                    </a:cubicBezTo>
                    <a:cubicBezTo>
                      <a:pt x="9"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9" name="Freeform 1828">
                <a:extLst>
                  <a:ext uri="{FF2B5EF4-FFF2-40B4-BE49-F238E27FC236}">
                    <a16:creationId xmlns:a16="http://schemas.microsoft.com/office/drawing/2014/main" id="{8A7A2BED-3B87-FB02-0CA5-0015289AD49F}"/>
                  </a:ext>
                </a:extLst>
              </p:cNvPr>
              <p:cNvSpPr>
                <a:spLocks/>
              </p:cNvSpPr>
              <p:nvPr/>
            </p:nvSpPr>
            <p:spPr bwMode="auto">
              <a:xfrm>
                <a:off x="5229" y="1346"/>
                <a:ext cx="53" cy="48"/>
              </a:xfrm>
              <a:custGeom>
                <a:avLst/>
                <a:gdLst>
                  <a:gd name="T0" fmla="*/ 10 w 11"/>
                  <a:gd name="T1" fmla="*/ 5 h 10"/>
                  <a:gd name="T2" fmla="*/ 2 w 11"/>
                  <a:gd name="T3" fmla="*/ 7 h 10"/>
                  <a:gd name="T4" fmla="*/ 7 w 11"/>
                  <a:gd name="T5" fmla="*/ 0 h 10"/>
                  <a:gd name="T6" fmla="*/ 10 w 11"/>
                  <a:gd name="T7" fmla="*/ 5 h 10"/>
                </a:gdLst>
                <a:ahLst/>
                <a:cxnLst>
                  <a:cxn ang="0">
                    <a:pos x="T0" y="T1"/>
                  </a:cxn>
                  <a:cxn ang="0">
                    <a:pos x="T2" y="T3"/>
                  </a:cxn>
                  <a:cxn ang="0">
                    <a:pos x="T4" y="T5"/>
                  </a:cxn>
                  <a:cxn ang="0">
                    <a:pos x="T6" y="T7"/>
                  </a:cxn>
                </a:cxnLst>
                <a:rect l="0" t="0" r="r" b="b"/>
                <a:pathLst>
                  <a:path w="11" h="10">
                    <a:moveTo>
                      <a:pt x="10" y="5"/>
                    </a:moveTo>
                    <a:cubicBezTo>
                      <a:pt x="9" y="9"/>
                      <a:pt x="4" y="10"/>
                      <a:pt x="2" y="7"/>
                    </a:cubicBezTo>
                    <a:cubicBezTo>
                      <a:pt x="0" y="4"/>
                      <a:pt x="3" y="0"/>
                      <a:pt x="7" y="0"/>
                    </a:cubicBezTo>
                    <a:cubicBezTo>
                      <a:pt x="10"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0" name="Freeform 1829">
                <a:extLst>
                  <a:ext uri="{FF2B5EF4-FFF2-40B4-BE49-F238E27FC236}">
                    <a16:creationId xmlns:a16="http://schemas.microsoft.com/office/drawing/2014/main" id="{60E51B27-D8B5-53FA-56EC-2AEF0167B180}"/>
                  </a:ext>
                </a:extLst>
              </p:cNvPr>
              <p:cNvSpPr>
                <a:spLocks/>
              </p:cNvSpPr>
              <p:nvPr/>
            </p:nvSpPr>
            <p:spPr bwMode="auto">
              <a:xfrm>
                <a:off x="4935" y="1374"/>
                <a:ext cx="49" cy="49"/>
              </a:xfrm>
              <a:custGeom>
                <a:avLst/>
                <a:gdLst>
                  <a:gd name="T0" fmla="*/ 9 w 10"/>
                  <a:gd name="T1" fmla="*/ 4 h 10"/>
                  <a:gd name="T2" fmla="*/ 0 w 10"/>
                  <a:gd name="T3" fmla="*/ 7 h 10"/>
                  <a:gd name="T4" fmla="*/ 6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7" y="8"/>
                      <a:pt x="2" y="10"/>
                      <a:pt x="0" y="7"/>
                    </a:cubicBezTo>
                    <a:cubicBezTo>
                      <a:pt x="0" y="4"/>
                      <a:pt x="3" y="0"/>
                      <a:pt x="6" y="0"/>
                    </a:cubicBezTo>
                    <a:cubicBezTo>
                      <a:pt x="10"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1" name="Freeform 1830">
                <a:extLst>
                  <a:ext uri="{FF2B5EF4-FFF2-40B4-BE49-F238E27FC236}">
                    <a16:creationId xmlns:a16="http://schemas.microsoft.com/office/drawing/2014/main" id="{AD7961EB-5818-DF3E-C74B-8EFB6EBDF00F}"/>
                  </a:ext>
                </a:extLst>
              </p:cNvPr>
              <p:cNvSpPr>
                <a:spLocks/>
              </p:cNvSpPr>
              <p:nvPr/>
            </p:nvSpPr>
            <p:spPr bwMode="auto">
              <a:xfrm>
                <a:off x="4579" y="1476"/>
                <a:ext cx="48" cy="53"/>
              </a:xfrm>
              <a:custGeom>
                <a:avLst/>
                <a:gdLst>
                  <a:gd name="T0" fmla="*/ 9 w 10"/>
                  <a:gd name="T1" fmla="*/ 5 h 11"/>
                  <a:gd name="T2" fmla="*/ 1 w 10"/>
                  <a:gd name="T3" fmla="*/ 8 h 11"/>
                  <a:gd name="T4" fmla="*/ 8 w 10"/>
                  <a:gd name="T5" fmla="*/ 0 h 11"/>
                  <a:gd name="T6" fmla="*/ 9 w 10"/>
                  <a:gd name="T7" fmla="*/ 5 h 11"/>
                </a:gdLst>
                <a:ahLst/>
                <a:cxnLst>
                  <a:cxn ang="0">
                    <a:pos x="T0" y="T1"/>
                  </a:cxn>
                  <a:cxn ang="0">
                    <a:pos x="T2" y="T3"/>
                  </a:cxn>
                  <a:cxn ang="0">
                    <a:pos x="T4" y="T5"/>
                  </a:cxn>
                  <a:cxn ang="0">
                    <a:pos x="T6" y="T7"/>
                  </a:cxn>
                </a:cxnLst>
                <a:rect l="0" t="0" r="r" b="b"/>
                <a:pathLst>
                  <a:path w="10" h="11">
                    <a:moveTo>
                      <a:pt x="9" y="5"/>
                    </a:moveTo>
                    <a:cubicBezTo>
                      <a:pt x="7" y="9"/>
                      <a:pt x="2" y="11"/>
                      <a:pt x="1" y="8"/>
                    </a:cubicBezTo>
                    <a:cubicBezTo>
                      <a:pt x="0" y="5"/>
                      <a:pt x="4" y="1"/>
                      <a:pt x="8"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2" name="Freeform 1831">
                <a:extLst>
                  <a:ext uri="{FF2B5EF4-FFF2-40B4-BE49-F238E27FC236}">
                    <a16:creationId xmlns:a16="http://schemas.microsoft.com/office/drawing/2014/main" id="{EB3E30E2-FA01-E7F1-387A-5435219024D9}"/>
                  </a:ext>
                </a:extLst>
              </p:cNvPr>
              <p:cNvSpPr>
                <a:spLocks/>
              </p:cNvSpPr>
              <p:nvPr/>
            </p:nvSpPr>
            <p:spPr bwMode="auto">
              <a:xfrm>
                <a:off x="4540" y="1447"/>
                <a:ext cx="48" cy="48"/>
              </a:xfrm>
              <a:custGeom>
                <a:avLst/>
                <a:gdLst>
                  <a:gd name="T0" fmla="*/ 9 w 10"/>
                  <a:gd name="T1" fmla="*/ 4 h 10"/>
                  <a:gd name="T2" fmla="*/ 1 w 10"/>
                  <a:gd name="T3" fmla="*/ 8 h 10"/>
                  <a:gd name="T4" fmla="*/ 8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6" y="8"/>
                      <a:pt x="2" y="10"/>
                      <a:pt x="1" y="8"/>
                    </a:cubicBezTo>
                    <a:cubicBezTo>
                      <a:pt x="0" y="5"/>
                      <a:pt x="4" y="0"/>
                      <a:pt x="8"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3" name="Freeform 1832">
                <a:extLst>
                  <a:ext uri="{FF2B5EF4-FFF2-40B4-BE49-F238E27FC236}">
                    <a16:creationId xmlns:a16="http://schemas.microsoft.com/office/drawing/2014/main" id="{9FFB2F7F-4201-DD9C-4A41-D2659E295BEE}"/>
                  </a:ext>
                </a:extLst>
              </p:cNvPr>
              <p:cNvSpPr>
                <a:spLocks/>
              </p:cNvSpPr>
              <p:nvPr/>
            </p:nvSpPr>
            <p:spPr bwMode="auto">
              <a:xfrm>
                <a:off x="4511" y="1702"/>
                <a:ext cx="53" cy="58"/>
              </a:xfrm>
              <a:custGeom>
                <a:avLst/>
                <a:gdLst>
                  <a:gd name="T0" fmla="*/ 10 w 11"/>
                  <a:gd name="T1" fmla="*/ 5 h 12"/>
                  <a:gd name="T2" fmla="*/ 1 w 11"/>
                  <a:gd name="T3" fmla="*/ 9 h 12"/>
                  <a:gd name="T4" fmla="*/ 7 w 11"/>
                  <a:gd name="T5" fmla="*/ 0 h 12"/>
                  <a:gd name="T6" fmla="*/ 10 w 11"/>
                  <a:gd name="T7" fmla="*/ 5 h 12"/>
                </a:gdLst>
                <a:ahLst/>
                <a:cxnLst>
                  <a:cxn ang="0">
                    <a:pos x="T0" y="T1"/>
                  </a:cxn>
                  <a:cxn ang="0">
                    <a:pos x="T2" y="T3"/>
                  </a:cxn>
                  <a:cxn ang="0">
                    <a:pos x="T4" y="T5"/>
                  </a:cxn>
                  <a:cxn ang="0">
                    <a:pos x="T6" y="T7"/>
                  </a:cxn>
                </a:cxnLst>
                <a:rect l="0" t="0" r="r" b="b"/>
                <a:pathLst>
                  <a:path w="11" h="12">
                    <a:moveTo>
                      <a:pt x="10" y="5"/>
                    </a:moveTo>
                    <a:cubicBezTo>
                      <a:pt x="8" y="10"/>
                      <a:pt x="2" y="12"/>
                      <a:pt x="1" y="9"/>
                    </a:cubicBezTo>
                    <a:cubicBezTo>
                      <a:pt x="0" y="6"/>
                      <a:pt x="3" y="0"/>
                      <a:pt x="7"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4" name="Freeform 1833">
                <a:extLst>
                  <a:ext uri="{FF2B5EF4-FFF2-40B4-BE49-F238E27FC236}">
                    <a16:creationId xmlns:a16="http://schemas.microsoft.com/office/drawing/2014/main" id="{46FC9C2A-FF4D-325C-F2DC-5CE831F53C72}"/>
                  </a:ext>
                </a:extLst>
              </p:cNvPr>
              <p:cNvSpPr>
                <a:spLocks/>
              </p:cNvSpPr>
              <p:nvPr/>
            </p:nvSpPr>
            <p:spPr bwMode="auto">
              <a:xfrm>
                <a:off x="4574" y="1635"/>
                <a:ext cx="53" cy="58"/>
              </a:xfrm>
              <a:custGeom>
                <a:avLst/>
                <a:gdLst>
                  <a:gd name="T0" fmla="*/ 10 w 11"/>
                  <a:gd name="T1" fmla="*/ 5 h 12"/>
                  <a:gd name="T2" fmla="*/ 1 w 11"/>
                  <a:gd name="T3" fmla="*/ 8 h 12"/>
                  <a:gd name="T4" fmla="*/ 8 w 11"/>
                  <a:gd name="T5" fmla="*/ 0 h 12"/>
                  <a:gd name="T6" fmla="*/ 10 w 11"/>
                  <a:gd name="T7" fmla="*/ 5 h 12"/>
                </a:gdLst>
                <a:ahLst/>
                <a:cxnLst>
                  <a:cxn ang="0">
                    <a:pos x="T0" y="T1"/>
                  </a:cxn>
                  <a:cxn ang="0">
                    <a:pos x="T2" y="T3"/>
                  </a:cxn>
                  <a:cxn ang="0">
                    <a:pos x="T4" y="T5"/>
                  </a:cxn>
                  <a:cxn ang="0">
                    <a:pos x="T6" y="T7"/>
                  </a:cxn>
                </a:cxnLst>
                <a:rect l="0" t="0" r="r" b="b"/>
                <a:pathLst>
                  <a:path w="11" h="12">
                    <a:moveTo>
                      <a:pt x="10" y="5"/>
                    </a:moveTo>
                    <a:cubicBezTo>
                      <a:pt x="8" y="10"/>
                      <a:pt x="3" y="12"/>
                      <a:pt x="1" y="8"/>
                    </a:cubicBezTo>
                    <a:cubicBezTo>
                      <a:pt x="0" y="5"/>
                      <a:pt x="3" y="0"/>
                      <a:pt x="8"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5" name="Freeform 1834">
                <a:extLst>
                  <a:ext uri="{FF2B5EF4-FFF2-40B4-BE49-F238E27FC236}">
                    <a16:creationId xmlns:a16="http://schemas.microsoft.com/office/drawing/2014/main" id="{7662D8D0-A3A7-7275-9DCD-65767D691A01}"/>
                  </a:ext>
                </a:extLst>
              </p:cNvPr>
              <p:cNvSpPr>
                <a:spLocks/>
              </p:cNvSpPr>
              <p:nvPr/>
            </p:nvSpPr>
            <p:spPr bwMode="auto">
              <a:xfrm>
                <a:off x="4516" y="1625"/>
                <a:ext cx="48" cy="53"/>
              </a:xfrm>
              <a:custGeom>
                <a:avLst/>
                <a:gdLst>
                  <a:gd name="T0" fmla="*/ 9 w 10"/>
                  <a:gd name="T1" fmla="*/ 5 h 11"/>
                  <a:gd name="T2" fmla="*/ 1 w 10"/>
                  <a:gd name="T3" fmla="*/ 8 h 11"/>
                  <a:gd name="T4" fmla="*/ 7 w 10"/>
                  <a:gd name="T5" fmla="*/ 0 h 11"/>
                  <a:gd name="T6" fmla="*/ 9 w 10"/>
                  <a:gd name="T7" fmla="*/ 5 h 11"/>
                </a:gdLst>
                <a:ahLst/>
                <a:cxnLst>
                  <a:cxn ang="0">
                    <a:pos x="T0" y="T1"/>
                  </a:cxn>
                  <a:cxn ang="0">
                    <a:pos x="T2" y="T3"/>
                  </a:cxn>
                  <a:cxn ang="0">
                    <a:pos x="T4" y="T5"/>
                  </a:cxn>
                  <a:cxn ang="0">
                    <a:pos x="T6" y="T7"/>
                  </a:cxn>
                </a:cxnLst>
                <a:rect l="0" t="0" r="r" b="b"/>
                <a:pathLst>
                  <a:path w="10" h="11">
                    <a:moveTo>
                      <a:pt x="9" y="5"/>
                    </a:moveTo>
                    <a:cubicBezTo>
                      <a:pt x="7" y="9"/>
                      <a:pt x="2" y="11"/>
                      <a:pt x="1" y="8"/>
                    </a:cubicBezTo>
                    <a:cubicBezTo>
                      <a:pt x="0" y="5"/>
                      <a:pt x="3" y="0"/>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6" name="Freeform 1835">
                <a:extLst>
                  <a:ext uri="{FF2B5EF4-FFF2-40B4-BE49-F238E27FC236}">
                    <a16:creationId xmlns:a16="http://schemas.microsoft.com/office/drawing/2014/main" id="{844C5499-50B2-8E6D-6AC2-60CF4FB39593}"/>
                  </a:ext>
                </a:extLst>
              </p:cNvPr>
              <p:cNvSpPr>
                <a:spLocks/>
              </p:cNvSpPr>
              <p:nvPr/>
            </p:nvSpPr>
            <p:spPr bwMode="auto">
              <a:xfrm>
                <a:off x="4227" y="1996"/>
                <a:ext cx="48" cy="68"/>
              </a:xfrm>
              <a:custGeom>
                <a:avLst/>
                <a:gdLst>
                  <a:gd name="T0" fmla="*/ 9 w 10"/>
                  <a:gd name="T1" fmla="*/ 6 h 14"/>
                  <a:gd name="T2" fmla="*/ 1 w 10"/>
                  <a:gd name="T3" fmla="*/ 11 h 14"/>
                  <a:gd name="T4" fmla="*/ 7 w 10"/>
                  <a:gd name="T5" fmla="*/ 0 h 14"/>
                  <a:gd name="T6" fmla="*/ 9 w 10"/>
                  <a:gd name="T7" fmla="*/ 6 h 14"/>
                </a:gdLst>
                <a:ahLst/>
                <a:cxnLst>
                  <a:cxn ang="0">
                    <a:pos x="T0" y="T1"/>
                  </a:cxn>
                  <a:cxn ang="0">
                    <a:pos x="T2" y="T3"/>
                  </a:cxn>
                  <a:cxn ang="0">
                    <a:pos x="T4" y="T5"/>
                  </a:cxn>
                  <a:cxn ang="0">
                    <a:pos x="T6" y="T7"/>
                  </a:cxn>
                </a:cxnLst>
                <a:rect l="0" t="0" r="r" b="b"/>
                <a:pathLst>
                  <a:path w="10" h="14">
                    <a:moveTo>
                      <a:pt x="9" y="6"/>
                    </a:moveTo>
                    <a:cubicBezTo>
                      <a:pt x="8" y="11"/>
                      <a:pt x="3" y="14"/>
                      <a:pt x="1" y="11"/>
                    </a:cubicBezTo>
                    <a:cubicBezTo>
                      <a:pt x="0" y="8"/>
                      <a:pt x="3" y="1"/>
                      <a:pt x="7" y="0"/>
                    </a:cubicBezTo>
                    <a:cubicBezTo>
                      <a:pt x="10" y="0"/>
                      <a:pt x="10"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7" name="Freeform 1836">
                <a:extLst>
                  <a:ext uri="{FF2B5EF4-FFF2-40B4-BE49-F238E27FC236}">
                    <a16:creationId xmlns:a16="http://schemas.microsoft.com/office/drawing/2014/main" id="{971BB719-1EE0-14DF-45D5-4BA376AB5117}"/>
                  </a:ext>
                </a:extLst>
              </p:cNvPr>
              <p:cNvSpPr>
                <a:spLocks/>
              </p:cNvSpPr>
              <p:nvPr/>
            </p:nvSpPr>
            <p:spPr bwMode="auto">
              <a:xfrm>
                <a:off x="4160" y="2006"/>
                <a:ext cx="48" cy="63"/>
              </a:xfrm>
              <a:custGeom>
                <a:avLst/>
                <a:gdLst>
                  <a:gd name="T0" fmla="*/ 9 w 10"/>
                  <a:gd name="T1" fmla="*/ 6 h 13"/>
                  <a:gd name="T2" fmla="*/ 2 w 10"/>
                  <a:gd name="T3" fmla="*/ 10 h 13"/>
                  <a:gd name="T4" fmla="*/ 7 w 10"/>
                  <a:gd name="T5" fmla="*/ 0 h 13"/>
                  <a:gd name="T6" fmla="*/ 9 w 10"/>
                  <a:gd name="T7" fmla="*/ 6 h 13"/>
                </a:gdLst>
                <a:ahLst/>
                <a:cxnLst>
                  <a:cxn ang="0">
                    <a:pos x="T0" y="T1"/>
                  </a:cxn>
                  <a:cxn ang="0">
                    <a:pos x="T2" y="T3"/>
                  </a:cxn>
                  <a:cxn ang="0">
                    <a:pos x="T4" y="T5"/>
                  </a:cxn>
                  <a:cxn ang="0">
                    <a:pos x="T6" y="T7"/>
                  </a:cxn>
                </a:cxnLst>
                <a:rect l="0" t="0" r="r" b="b"/>
                <a:pathLst>
                  <a:path w="10" h="13">
                    <a:moveTo>
                      <a:pt x="9" y="6"/>
                    </a:moveTo>
                    <a:cubicBezTo>
                      <a:pt x="8" y="11"/>
                      <a:pt x="4" y="13"/>
                      <a:pt x="2" y="10"/>
                    </a:cubicBezTo>
                    <a:cubicBezTo>
                      <a:pt x="0" y="8"/>
                      <a:pt x="3" y="1"/>
                      <a:pt x="7" y="0"/>
                    </a:cubicBezTo>
                    <a:cubicBezTo>
                      <a:pt x="10" y="0"/>
                      <a:pt x="10"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8" name="Freeform 1837">
                <a:extLst>
                  <a:ext uri="{FF2B5EF4-FFF2-40B4-BE49-F238E27FC236}">
                    <a16:creationId xmlns:a16="http://schemas.microsoft.com/office/drawing/2014/main" id="{833EC0A9-8DA7-B337-96F9-742063C06A29}"/>
                  </a:ext>
                </a:extLst>
              </p:cNvPr>
              <p:cNvSpPr>
                <a:spLocks/>
              </p:cNvSpPr>
              <p:nvPr/>
            </p:nvSpPr>
            <p:spPr bwMode="auto">
              <a:xfrm>
                <a:off x="4131" y="1919"/>
                <a:ext cx="48" cy="63"/>
              </a:xfrm>
              <a:custGeom>
                <a:avLst/>
                <a:gdLst>
                  <a:gd name="T0" fmla="*/ 9 w 10"/>
                  <a:gd name="T1" fmla="*/ 6 h 13"/>
                  <a:gd name="T2" fmla="*/ 2 w 10"/>
                  <a:gd name="T3" fmla="*/ 11 h 13"/>
                  <a:gd name="T4" fmla="*/ 7 w 10"/>
                  <a:gd name="T5" fmla="*/ 1 h 13"/>
                  <a:gd name="T6" fmla="*/ 9 w 10"/>
                  <a:gd name="T7" fmla="*/ 6 h 13"/>
                </a:gdLst>
                <a:ahLst/>
                <a:cxnLst>
                  <a:cxn ang="0">
                    <a:pos x="T0" y="T1"/>
                  </a:cxn>
                  <a:cxn ang="0">
                    <a:pos x="T2" y="T3"/>
                  </a:cxn>
                  <a:cxn ang="0">
                    <a:pos x="T4" y="T5"/>
                  </a:cxn>
                  <a:cxn ang="0">
                    <a:pos x="T6" y="T7"/>
                  </a:cxn>
                </a:cxnLst>
                <a:rect l="0" t="0" r="r" b="b"/>
                <a:pathLst>
                  <a:path w="10" h="13">
                    <a:moveTo>
                      <a:pt x="9" y="6"/>
                    </a:moveTo>
                    <a:cubicBezTo>
                      <a:pt x="7" y="11"/>
                      <a:pt x="3" y="13"/>
                      <a:pt x="2" y="11"/>
                    </a:cubicBezTo>
                    <a:cubicBezTo>
                      <a:pt x="0" y="8"/>
                      <a:pt x="3" y="1"/>
                      <a:pt x="7" y="1"/>
                    </a:cubicBezTo>
                    <a:cubicBezTo>
                      <a:pt x="10" y="0"/>
                      <a:pt x="9"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9" name="Freeform 1838">
                <a:extLst>
                  <a:ext uri="{FF2B5EF4-FFF2-40B4-BE49-F238E27FC236}">
                    <a16:creationId xmlns:a16="http://schemas.microsoft.com/office/drawing/2014/main" id="{89F678C5-E9C5-1209-3BB2-A9993B172624}"/>
                  </a:ext>
                </a:extLst>
              </p:cNvPr>
              <p:cNvSpPr>
                <a:spLocks/>
              </p:cNvSpPr>
              <p:nvPr/>
            </p:nvSpPr>
            <p:spPr bwMode="auto">
              <a:xfrm>
                <a:off x="4184" y="1924"/>
                <a:ext cx="43" cy="63"/>
              </a:xfrm>
              <a:custGeom>
                <a:avLst/>
                <a:gdLst>
                  <a:gd name="T0" fmla="*/ 8 w 9"/>
                  <a:gd name="T1" fmla="*/ 5 h 13"/>
                  <a:gd name="T2" fmla="*/ 1 w 9"/>
                  <a:gd name="T3" fmla="*/ 10 h 13"/>
                  <a:gd name="T4" fmla="*/ 6 w 9"/>
                  <a:gd name="T5" fmla="*/ 0 h 13"/>
                  <a:gd name="T6" fmla="*/ 8 w 9"/>
                  <a:gd name="T7" fmla="*/ 5 h 13"/>
                </a:gdLst>
                <a:ahLst/>
                <a:cxnLst>
                  <a:cxn ang="0">
                    <a:pos x="T0" y="T1"/>
                  </a:cxn>
                  <a:cxn ang="0">
                    <a:pos x="T2" y="T3"/>
                  </a:cxn>
                  <a:cxn ang="0">
                    <a:pos x="T4" y="T5"/>
                  </a:cxn>
                  <a:cxn ang="0">
                    <a:pos x="T6" y="T7"/>
                  </a:cxn>
                </a:cxnLst>
                <a:rect l="0" t="0" r="r" b="b"/>
                <a:pathLst>
                  <a:path w="9" h="13">
                    <a:moveTo>
                      <a:pt x="8" y="5"/>
                    </a:moveTo>
                    <a:cubicBezTo>
                      <a:pt x="7" y="10"/>
                      <a:pt x="3" y="13"/>
                      <a:pt x="1" y="10"/>
                    </a:cubicBezTo>
                    <a:cubicBezTo>
                      <a:pt x="0" y="7"/>
                      <a:pt x="3" y="0"/>
                      <a:pt x="6" y="0"/>
                    </a:cubicBezTo>
                    <a:cubicBezTo>
                      <a:pt x="9"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0" name="Freeform 1839">
                <a:extLst>
                  <a:ext uri="{FF2B5EF4-FFF2-40B4-BE49-F238E27FC236}">
                    <a16:creationId xmlns:a16="http://schemas.microsoft.com/office/drawing/2014/main" id="{40757107-655E-2224-D126-7D0023E37E0C}"/>
                  </a:ext>
                </a:extLst>
              </p:cNvPr>
              <p:cNvSpPr>
                <a:spLocks/>
              </p:cNvSpPr>
              <p:nvPr/>
            </p:nvSpPr>
            <p:spPr bwMode="auto">
              <a:xfrm>
                <a:off x="4261" y="1828"/>
                <a:ext cx="48" cy="62"/>
              </a:xfrm>
              <a:custGeom>
                <a:avLst/>
                <a:gdLst>
                  <a:gd name="T0" fmla="*/ 9 w 10"/>
                  <a:gd name="T1" fmla="*/ 6 h 13"/>
                  <a:gd name="T2" fmla="*/ 1 w 10"/>
                  <a:gd name="T3" fmla="*/ 10 h 13"/>
                  <a:gd name="T4" fmla="*/ 7 w 10"/>
                  <a:gd name="T5" fmla="*/ 0 h 13"/>
                  <a:gd name="T6" fmla="*/ 9 w 10"/>
                  <a:gd name="T7" fmla="*/ 6 h 13"/>
                </a:gdLst>
                <a:ahLst/>
                <a:cxnLst>
                  <a:cxn ang="0">
                    <a:pos x="T0" y="T1"/>
                  </a:cxn>
                  <a:cxn ang="0">
                    <a:pos x="T2" y="T3"/>
                  </a:cxn>
                  <a:cxn ang="0">
                    <a:pos x="T4" y="T5"/>
                  </a:cxn>
                  <a:cxn ang="0">
                    <a:pos x="T6" y="T7"/>
                  </a:cxn>
                </a:cxnLst>
                <a:rect l="0" t="0" r="r" b="b"/>
                <a:pathLst>
                  <a:path w="10" h="13">
                    <a:moveTo>
                      <a:pt x="9" y="6"/>
                    </a:moveTo>
                    <a:cubicBezTo>
                      <a:pt x="7" y="10"/>
                      <a:pt x="2" y="13"/>
                      <a:pt x="1" y="10"/>
                    </a:cubicBezTo>
                    <a:cubicBezTo>
                      <a:pt x="0" y="7"/>
                      <a:pt x="3" y="1"/>
                      <a:pt x="7" y="0"/>
                    </a:cubicBezTo>
                    <a:cubicBezTo>
                      <a:pt x="10" y="0"/>
                      <a:pt x="10"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1" name="Freeform 1840">
                <a:extLst>
                  <a:ext uri="{FF2B5EF4-FFF2-40B4-BE49-F238E27FC236}">
                    <a16:creationId xmlns:a16="http://schemas.microsoft.com/office/drawing/2014/main" id="{E7171157-59EA-F4B4-DF88-9EAEA3BE369B}"/>
                  </a:ext>
                </a:extLst>
              </p:cNvPr>
              <p:cNvSpPr>
                <a:spLocks/>
              </p:cNvSpPr>
              <p:nvPr/>
            </p:nvSpPr>
            <p:spPr bwMode="auto">
              <a:xfrm>
                <a:off x="4314" y="1847"/>
                <a:ext cx="48" cy="63"/>
              </a:xfrm>
              <a:custGeom>
                <a:avLst/>
                <a:gdLst>
                  <a:gd name="T0" fmla="*/ 9 w 10"/>
                  <a:gd name="T1" fmla="*/ 6 h 13"/>
                  <a:gd name="T2" fmla="*/ 1 w 10"/>
                  <a:gd name="T3" fmla="*/ 10 h 13"/>
                  <a:gd name="T4" fmla="*/ 7 w 10"/>
                  <a:gd name="T5" fmla="*/ 0 h 13"/>
                  <a:gd name="T6" fmla="*/ 9 w 10"/>
                  <a:gd name="T7" fmla="*/ 6 h 13"/>
                </a:gdLst>
                <a:ahLst/>
                <a:cxnLst>
                  <a:cxn ang="0">
                    <a:pos x="T0" y="T1"/>
                  </a:cxn>
                  <a:cxn ang="0">
                    <a:pos x="T2" y="T3"/>
                  </a:cxn>
                  <a:cxn ang="0">
                    <a:pos x="T4" y="T5"/>
                  </a:cxn>
                  <a:cxn ang="0">
                    <a:pos x="T6" y="T7"/>
                  </a:cxn>
                </a:cxnLst>
                <a:rect l="0" t="0" r="r" b="b"/>
                <a:pathLst>
                  <a:path w="10" h="13">
                    <a:moveTo>
                      <a:pt x="9" y="6"/>
                    </a:moveTo>
                    <a:cubicBezTo>
                      <a:pt x="7" y="11"/>
                      <a:pt x="2" y="13"/>
                      <a:pt x="1" y="10"/>
                    </a:cubicBezTo>
                    <a:cubicBezTo>
                      <a:pt x="0" y="7"/>
                      <a:pt x="3" y="1"/>
                      <a:pt x="7" y="0"/>
                    </a:cubicBezTo>
                    <a:cubicBezTo>
                      <a:pt x="10" y="0"/>
                      <a:pt x="10"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2" name="Freeform 1841">
                <a:extLst>
                  <a:ext uri="{FF2B5EF4-FFF2-40B4-BE49-F238E27FC236}">
                    <a16:creationId xmlns:a16="http://schemas.microsoft.com/office/drawing/2014/main" id="{67E2E980-00B8-9070-47A9-219B97864001}"/>
                  </a:ext>
                </a:extLst>
              </p:cNvPr>
              <p:cNvSpPr>
                <a:spLocks/>
              </p:cNvSpPr>
              <p:nvPr/>
            </p:nvSpPr>
            <p:spPr bwMode="auto">
              <a:xfrm>
                <a:off x="4372" y="1799"/>
                <a:ext cx="53" cy="62"/>
              </a:xfrm>
              <a:custGeom>
                <a:avLst/>
                <a:gdLst>
                  <a:gd name="T0" fmla="*/ 10 w 11"/>
                  <a:gd name="T1" fmla="*/ 6 h 13"/>
                  <a:gd name="T2" fmla="*/ 2 w 11"/>
                  <a:gd name="T3" fmla="*/ 10 h 13"/>
                  <a:gd name="T4" fmla="*/ 8 w 11"/>
                  <a:gd name="T5" fmla="*/ 0 h 13"/>
                  <a:gd name="T6" fmla="*/ 10 w 11"/>
                  <a:gd name="T7" fmla="*/ 6 h 13"/>
                </a:gdLst>
                <a:ahLst/>
                <a:cxnLst>
                  <a:cxn ang="0">
                    <a:pos x="T0" y="T1"/>
                  </a:cxn>
                  <a:cxn ang="0">
                    <a:pos x="T2" y="T3"/>
                  </a:cxn>
                  <a:cxn ang="0">
                    <a:pos x="T4" y="T5"/>
                  </a:cxn>
                  <a:cxn ang="0">
                    <a:pos x="T6" y="T7"/>
                  </a:cxn>
                </a:cxnLst>
                <a:rect l="0" t="0" r="r" b="b"/>
                <a:pathLst>
                  <a:path w="11" h="13">
                    <a:moveTo>
                      <a:pt x="10" y="6"/>
                    </a:moveTo>
                    <a:cubicBezTo>
                      <a:pt x="8" y="10"/>
                      <a:pt x="3" y="13"/>
                      <a:pt x="2" y="10"/>
                    </a:cubicBezTo>
                    <a:cubicBezTo>
                      <a:pt x="0" y="7"/>
                      <a:pt x="3" y="1"/>
                      <a:pt x="8" y="0"/>
                    </a:cubicBezTo>
                    <a:cubicBezTo>
                      <a:pt x="11"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3" name="Freeform 1842">
                <a:extLst>
                  <a:ext uri="{FF2B5EF4-FFF2-40B4-BE49-F238E27FC236}">
                    <a16:creationId xmlns:a16="http://schemas.microsoft.com/office/drawing/2014/main" id="{929E1AD2-376A-7468-B8E0-4DDBA0AD1568}"/>
                  </a:ext>
                </a:extLst>
              </p:cNvPr>
              <p:cNvSpPr>
                <a:spLocks/>
              </p:cNvSpPr>
              <p:nvPr/>
            </p:nvSpPr>
            <p:spPr bwMode="auto">
              <a:xfrm>
                <a:off x="4439" y="1746"/>
                <a:ext cx="48" cy="58"/>
              </a:xfrm>
              <a:custGeom>
                <a:avLst/>
                <a:gdLst>
                  <a:gd name="T0" fmla="*/ 9 w 10"/>
                  <a:gd name="T1" fmla="*/ 6 h 12"/>
                  <a:gd name="T2" fmla="*/ 1 w 10"/>
                  <a:gd name="T3" fmla="*/ 9 h 12"/>
                  <a:gd name="T4" fmla="*/ 7 w 10"/>
                  <a:gd name="T5" fmla="*/ 0 h 12"/>
                  <a:gd name="T6" fmla="*/ 9 w 10"/>
                  <a:gd name="T7" fmla="*/ 6 h 12"/>
                </a:gdLst>
                <a:ahLst/>
                <a:cxnLst>
                  <a:cxn ang="0">
                    <a:pos x="T0" y="T1"/>
                  </a:cxn>
                  <a:cxn ang="0">
                    <a:pos x="T2" y="T3"/>
                  </a:cxn>
                  <a:cxn ang="0">
                    <a:pos x="T4" y="T5"/>
                  </a:cxn>
                  <a:cxn ang="0">
                    <a:pos x="T6" y="T7"/>
                  </a:cxn>
                </a:cxnLst>
                <a:rect l="0" t="0" r="r" b="b"/>
                <a:pathLst>
                  <a:path w="10" h="12">
                    <a:moveTo>
                      <a:pt x="9" y="6"/>
                    </a:moveTo>
                    <a:cubicBezTo>
                      <a:pt x="8" y="10"/>
                      <a:pt x="2" y="12"/>
                      <a:pt x="1" y="9"/>
                    </a:cubicBezTo>
                    <a:cubicBezTo>
                      <a:pt x="0" y="6"/>
                      <a:pt x="3" y="1"/>
                      <a:pt x="7" y="0"/>
                    </a:cubicBezTo>
                    <a:cubicBezTo>
                      <a:pt x="10" y="0"/>
                      <a:pt x="10"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4" name="Freeform 1843">
                <a:extLst>
                  <a:ext uri="{FF2B5EF4-FFF2-40B4-BE49-F238E27FC236}">
                    <a16:creationId xmlns:a16="http://schemas.microsoft.com/office/drawing/2014/main" id="{3B7DACAC-1909-E3D5-63CF-CF53197E0847}"/>
                  </a:ext>
                </a:extLst>
              </p:cNvPr>
              <p:cNvSpPr>
                <a:spLocks/>
              </p:cNvSpPr>
              <p:nvPr/>
            </p:nvSpPr>
            <p:spPr bwMode="auto">
              <a:xfrm>
                <a:off x="4449" y="1669"/>
                <a:ext cx="48" cy="62"/>
              </a:xfrm>
              <a:custGeom>
                <a:avLst/>
                <a:gdLst>
                  <a:gd name="T0" fmla="*/ 10 w 10"/>
                  <a:gd name="T1" fmla="*/ 6 h 13"/>
                  <a:gd name="T2" fmla="*/ 1 w 10"/>
                  <a:gd name="T3" fmla="*/ 9 h 13"/>
                  <a:gd name="T4" fmla="*/ 7 w 10"/>
                  <a:gd name="T5" fmla="*/ 1 h 13"/>
                  <a:gd name="T6" fmla="*/ 10 w 10"/>
                  <a:gd name="T7" fmla="*/ 6 h 13"/>
                </a:gdLst>
                <a:ahLst/>
                <a:cxnLst>
                  <a:cxn ang="0">
                    <a:pos x="T0" y="T1"/>
                  </a:cxn>
                  <a:cxn ang="0">
                    <a:pos x="T2" y="T3"/>
                  </a:cxn>
                  <a:cxn ang="0">
                    <a:pos x="T4" y="T5"/>
                  </a:cxn>
                  <a:cxn ang="0">
                    <a:pos x="T6" y="T7"/>
                  </a:cxn>
                </a:cxnLst>
                <a:rect l="0" t="0" r="r" b="b"/>
                <a:pathLst>
                  <a:path w="10" h="13">
                    <a:moveTo>
                      <a:pt x="10" y="6"/>
                    </a:moveTo>
                    <a:cubicBezTo>
                      <a:pt x="8" y="10"/>
                      <a:pt x="2" y="13"/>
                      <a:pt x="1" y="9"/>
                    </a:cubicBezTo>
                    <a:cubicBezTo>
                      <a:pt x="0" y="6"/>
                      <a:pt x="3" y="1"/>
                      <a:pt x="7" y="1"/>
                    </a:cubicBezTo>
                    <a:cubicBezTo>
                      <a:pt x="10"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5" name="Freeform 1844">
                <a:extLst>
                  <a:ext uri="{FF2B5EF4-FFF2-40B4-BE49-F238E27FC236}">
                    <a16:creationId xmlns:a16="http://schemas.microsoft.com/office/drawing/2014/main" id="{41970A2F-4BBB-02A8-292D-10A38F481E85}"/>
                  </a:ext>
                </a:extLst>
              </p:cNvPr>
              <p:cNvSpPr>
                <a:spLocks/>
              </p:cNvSpPr>
              <p:nvPr/>
            </p:nvSpPr>
            <p:spPr bwMode="auto">
              <a:xfrm>
                <a:off x="4323" y="1775"/>
                <a:ext cx="49" cy="57"/>
              </a:xfrm>
              <a:custGeom>
                <a:avLst/>
                <a:gdLst>
                  <a:gd name="T0" fmla="*/ 9 w 10"/>
                  <a:gd name="T1" fmla="*/ 5 h 12"/>
                  <a:gd name="T2" fmla="*/ 1 w 10"/>
                  <a:gd name="T3" fmla="*/ 9 h 12"/>
                  <a:gd name="T4" fmla="*/ 7 w 10"/>
                  <a:gd name="T5" fmla="*/ 0 h 12"/>
                  <a:gd name="T6" fmla="*/ 9 w 10"/>
                  <a:gd name="T7" fmla="*/ 5 h 12"/>
                </a:gdLst>
                <a:ahLst/>
                <a:cxnLst>
                  <a:cxn ang="0">
                    <a:pos x="T0" y="T1"/>
                  </a:cxn>
                  <a:cxn ang="0">
                    <a:pos x="T2" y="T3"/>
                  </a:cxn>
                  <a:cxn ang="0">
                    <a:pos x="T4" y="T5"/>
                  </a:cxn>
                  <a:cxn ang="0">
                    <a:pos x="T6" y="T7"/>
                  </a:cxn>
                </a:cxnLst>
                <a:rect l="0" t="0" r="r" b="b"/>
                <a:pathLst>
                  <a:path w="10" h="12">
                    <a:moveTo>
                      <a:pt x="9" y="5"/>
                    </a:moveTo>
                    <a:cubicBezTo>
                      <a:pt x="7" y="10"/>
                      <a:pt x="2" y="12"/>
                      <a:pt x="1" y="9"/>
                    </a:cubicBezTo>
                    <a:cubicBezTo>
                      <a:pt x="0" y="6"/>
                      <a:pt x="3" y="0"/>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6" name="Freeform 1845">
                <a:extLst>
                  <a:ext uri="{FF2B5EF4-FFF2-40B4-BE49-F238E27FC236}">
                    <a16:creationId xmlns:a16="http://schemas.microsoft.com/office/drawing/2014/main" id="{96A936F8-C7D2-DF61-E83C-ACE6AED718ED}"/>
                  </a:ext>
                </a:extLst>
              </p:cNvPr>
              <p:cNvSpPr>
                <a:spLocks/>
              </p:cNvSpPr>
              <p:nvPr/>
            </p:nvSpPr>
            <p:spPr bwMode="auto">
              <a:xfrm>
                <a:off x="4386" y="1722"/>
                <a:ext cx="53" cy="57"/>
              </a:xfrm>
              <a:custGeom>
                <a:avLst/>
                <a:gdLst>
                  <a:gd name="T0" fmla="*/ 10 w 11"/>
                  <a:gd name="T1" fmla="*/ 6 h 12"/>
                  <a:gd name="T2" fmla="*/ 1 w 11"/>
                  <a:gd name="T3" fmla="*/ 9 h 12"/>
                  <a:gd name="T4" fmla="*/ 8 w 11"/>
                  <a:gd name="T5" fmla="*/ 0 h 12"/>
                  <a:gd name="T6" fmla="*/ 10 w 11"/>
                  <a:gd name="T7" fmla="*/ 6 h 12"/>
                </a:gdLst>
                <a:ahLst/>
                <a:cxnLst>
                  <a:cxn ang="0">
                    <a:pos x="T0" y="T1"/>
                  </a:cxn>
                  <a:cxn ang="0">
                    <a:pos x="T2" y="T3"/>
                  </a:cxn>
                  <a:cxn ang="0">
                    <a:pos x="T4" y="T5"/>
                  </a:cxn>
                  <a:cxn ang="0">
                    <a:pos x="T6" y="T7"/>
                  </a:cxn>
                </a:cxnLst>
                <a:rect l="0" t="0" r="r" b="b"/>
                <a:pathLst>
                  <a:path w="11" h="12">
                    <a:moveTo>
                      <a:pt x="10" y="6"/>
                    </a:moveTo>
                    <a:cubicBezTo>
                      <a:pt x="8" y="10"/>
                      <a:pt x="3" y="12"/>
                      <a:pt x="1" y="9"/>
                    </a:cubicBezTo>
                    <a:cubicBezTo>
                      <a:pt x="0" y="7"/>
                      <a:pt x="3" y="1"/>
                      <a:pt x="8" y="0"/>
                    </a:cubicBezTo>
                    <a:cubicBezTo>
                      <a:pt x="11"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7" name="Freeform 1846">
                <a:extLst>
                  <a:ext uri="{FF2B5EF4-FFF2-40B4-BE49-F238E27FC236}">
                    <a16:creationId xmlns:a16="http://schemas.microsoft.com/office/drawing/2014/main" id="{B9751A22-4963-CE21-7C75-E342596504C4}"/>
                  </a:ext>
                </a:extLst>
              </p:cNvPr>
              <p:cNvSpPr>
                <a:spLocks/>
              </p:cNvSpPr>
              <p:nvPr/>
            </p:nvSpPr>
            <p:spPr bwMode="auto">
              <a:xfrm>
                <a:off x="4410" y="1644"/>
                <a:ext cx="48" cy="58"/>
              </a:xfrm>
              <a:custGeom>
                <a:avLst/>
                <a:gdLst>
                  <a:gd name="T0" fmla="*/ 9 w 10"/>
                  <a:gd name="T1" fmla="*/ 5 h 12"/>
                  <a:gd name="T2" fmla="*/ 1 w 10"/>
                  <a:gd name="T3" fmla="*/ 9 h 12"/>
                  <a:gd name="T4" fmla="*/ 7 w 10"/>
                  <a:gd name="T5" fmla="*/ 0 h 12"/>
                  <a:gd name="T6" fmla="*/ 9 w 10"/>
                  <a:gd name="T7" fmla="*/ 5 h 12"/>
                </a:gdLst>
                <a:ahLst/>
                <a:cxnLst>
                  <a:cxn ang="0">
                    <a:pos x="T0" y="T1"/>
                  </a:cxn>
                  <a:cxn ang="0">
                    <a:pos x="T2" y="T3"/>
                  </a:cxn>
                  <a:cxn ang="0">
                    <a:pos x="T4" y="T5"/>
                  </a:cxn>
                  <a:cxn ang="0">
                    <a:pos x="T6" y="T7"/>
                  </a:cxn>
                </a:cxnLst>
                <a:rect l="0" t="0" r="r" b="b"/>
                <a:pathLst>
                  <a:path w="10" h="12">
                    <a:moveTo>
                      <a:pt x="9" y="5"/>
                    </a:moveTo>
                    <a:cubicBezTo>
                      <a:pt x="7" y="10"/>
                      <a:pt x="2" y="12"/>
                      <a:pt x="1" y="9"/>
                    </a:cubicBezTo>
                    <a:cubicBezTo>
                      <a:pt x="0" y="6"/>
                      <a:pt x="3" y="1"/>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8" name="Freeform 1847">
                <a:extLst>
                  <a:ext uri="{FF2B5EF4-FFF2-40B4-BE49-F238E27FC236}">
                    <a16:creationId xmlns:a16="http://schemas.microsoft.com/office/drawing/2014/main" id="{0F039615-3A7D-2C5B-0DB4-47C756B3DE51}"/>
                  </a:ext>
                </a:extLst>
              </p:cNvPr>
              <p:cNvSpPr>
                <a:spLocks/>
              </p:cNvSpPr>
              <p:nvPr/>
            </p:nvSpPr>
            <p:spPr bwMode="auto">
              <a:xfrm>
                <a:off x="4237" y="1914"/>
                <a:ext cx="48" cy="63"/>
              </a:xfrm>
              <a:custGeom>
                <a:avLst/>
                <a:gdLst>
                  <a:gd name="T0" fmla="*/ 10 w 10"/>
                  <a:gd name="T1" fmla="*/ 6 h 13"/>
                  <a:gd name="T2" fmla="*/ 2 w 10"/>
                  <a:gd name="T3" fmla="*/ 10 h 13"/>
                  <a:gd name="T4" fmla="*/ 7 w 10"/>
                  <a:gd name="T5" fmla="*/ 0 h 13"/>
                  <a:gd name="T6" fmla="*/ 10 w 10"/>
                  <a:gd name="T7" fmla="*/ 6 h 13"/>
                </a:gdLst>
                <a:ahLst/>
                <a:cxnLst>
                  <a:cxn ang="0">
                    <a:pos x="T0" y="T1"/>
                  </a:cxn>
                  <a:cxn ang="0">
                    <a:pos x="T2" y="T3"/>
                  </a:cxn>
                  <a:cxn ang="0">
                    <a:pos x="T4" y="T5"/>
                  </a:cxn>
                  <a:cxn ang="0">
                    <a:pos x="T6" y="T7"/>
                  </a:cxn>
                </a:cxnLst>
                <a:rect l="0" t="0" r="r" b="b"/>
                <a:pathLst>
                  <a:path w="10" h="13">
                    <a:moveTo>
                      <a:pt x="10" y="6"/>
                    </a:moveTo>
                    <a:cubicBezTo>
                      <a:pt x="8" y="11"/>
                      <a:pt x="3" y="13"/>
                      <a:pt x="2" y="10"/>
                    </a:cubicBezTo>
                    <a:cubicBezTo>
                      <a:pt x="0" y="7"/>
                      <a:pt x="3" y="1"/>
                      <a:pt x="7" y="0"/>
                    </a:cubicBezTo>
                    <a:cubicBezTo>
                      <a:pt x="10"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9" name="Freeform 1848">
                <a:extLst>
                  <a:ext uri="{FF2B5EF4-FFF2-40B4-BE49-F238E27FC236}">
                    <a16:creationId xmlns:a16="http://schemas.microsoft.com/office/drawing/2014/main" id="{FF5D85C9-3EF2-ECC5-E34D-2961F78A6F5D}"/>
                  </a:ext>
                </a:extLst>
              </p:cNvPr>
              <p:cNvSpPr>
                <a:spLocks/>
              </p:cNvSpPr>
              <p:nvPr/>
            </p:nvSpPr>
            <p:spPr bwMode="auto">
              <a:xfrm>
                <a:off x="4290" y="1934"/>
                <a:ext cx="48" cy="62"/>
              </a:xfrm>
              <a:custGeom>
                <a:avLst/>
                <a:gdLst>
                  <a:gd name="T0" fmla="*/ 9 w 10"/>
                  <a:gd name="T1" fmla="*/ 6 h 13"/>
                  <a:gd name="T2" fmla="*/ 1 w 10"/>
                  <a:gd name="T3" fmla="*/ 10 h 13"/>
                  <a:gd name="T4" fmla="*/ 7 w 10"/>
                  <a:gd name="T5" fmla="*/ 0 h 13"/>
                  <a:gd name="T6" fmla="*/ 9 w 10"/>
                  <a:gd name="T7" fmla="*/ 6 h 13"/>
                </a:gdLst>
                <a:ahLst/>
                <a:cxnLst>
                  <a:cxn ang="0">
                    <a:pos x="T0" y="T1"/>
                  </a:cxn>
                  <a:cxn ang="0">
                    <a:pos x="T2" y="T3"/>
                  </a:cxn>
                  <a:cxn ang="0">
                    <a:pos x="T4" y="T5"/>
                  </a:cxn>
                  <a:cxn ang="0">
                    <a:pos x="T6" y="T7"/>
                  </a:cxn>
                </a:cxnLst>
                <a:rect l="0" t="0" r="r" b="b"/>
                <a:pathLst>
                  <a:path w="10" h="13">
                    <a:moveTo>
                      <a:pt x="9" y="6"/>
                    </a:moveTo>
                    <a:cubicBezTo>
                      <a:pt x="8" y="11"/>
                      <a:pt x="3" y="13"/>
                      <a:pt x="1" y="10"/>
                    </a:cubicBezTo>
                    <a:cubicBezTo>
                      <a:pt x="0" y="7"/>
                      <a:pt x="2" y="1"/>
                      <a:pt x="7" y="0"/>
                    </a:cubicBezTo>
                    <a:cubicBezTo>
                      <a:pt x="10" y="0"/>
                      <a:pt x="10"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0" name="Freeform 1849">
                <a:extLst>
                  <a:ext uri="{FF2B5EF4-FFF2-40B4-BE49-F238E27FC236}">
                    <a16:creationId xmlns:a16="http://schemas.microsoft.com/office/drawing/2014/main" id="{DACA90B7-B17D-30EE-28DE-CBD11C85E7AB}"/>
                  </a:ext>
                </a:extLst>
              </p:cNvPr>
              <p:cNvSpPr>
                <a:spLocks/>
              </p:cNvSpPr>
              <p:nvPr/>
            </p:nvSpPr>
            <p:spPr bwMode="auto">
              <a:xfrm>
                <a:off x="4352" y="1890"/>
                <a:ext cx="49" cy="63"/>
              </a:xfrm>
              <a:custGeom>
                <a:avLst/>
                <a:gdLst>
                  <a:gd name="T0" fmla="*/ 10 w 10"/>
                  <a:gd name="T1" fmla="*/ 6 h 13"/>
                  <a:gd name="T2" fmla="*/ 1 w 10"/>
                  <a:gd name="T3" fmla="*/ 10 h 13"/>
                  <a:gd name="T4" fmla="*/ 7 w 10"/>
                  <a:gd name="T5" fmla="*/ 1 h 13"/>
                  <a:gd name="T6" fmla="*/ 10 w 10"/>
                  <a:gd name="T7" fmla="*/ 6 h 13"/>
                </a:gdLst>
                <a:ahLst/>
                <a:cxnLst>
                  <a:cxn ang="0">
                    <a:pos x="T0" y="T1"/>
                  </a:cxn>
                  <a:cxn ang="0">
                    <a:pos x="T2" y="T3"/>
                  </a:cxn>
                  <a:cxn ang="0">
                    <a:pos x="T4" y="T5"/>
                  </a:cxn>
                  <a:cxn ang="0">
                    <a:pos x="T6" y="T7"/>
                  </a:cxn>
                </a:cxnLst>
                <a:rect l="0" t="0" r="r" b="b"/>
                <a:pathLst>
                  <a:path w="10" h="13">
                    <a:moveTo>
                      <a:pt x="10" y="6"/>
                    </a:moveTo>
                    <a:cubicBezTo>
                      <a:pt x="8" y="11"/>
                      <a:pt x="3" y="13"/>
                      <a:pt x="1" y="10"/>
                    </a:cubicBezTo>
                    <a:cubicBezTo>
                      <a:pt x="0" y="7"/>
                      <a:pt x="3" y="1"/>
                      <a:pt x="7" y="1"/>
                    </a:cubicBezTo>
                    <a:cubicBezTo>
                      <a:pt x="10"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1" name="Freeform 1850">
                <a:extLst>
                  <a:ext uri="{FF2B5EF4-FFF2-40B4-BE49-F238E27FC236}">
                    <a16:creationId xmlns:a16="http://schemas.microsoft.com/office/drawing/2014/main" id="{6CE7D630-33F9-7F5F-7776-75887D2BD33D}"/>
                  </a:ext>
                </a:extLst>
              </p:cNvPr>
              <p:cNvSpPr>
                <a:spLocks/>
              </p:cNvSpPr>
              <p:nvPr/>
            </p:nvSpPr>
            <p:spPr bwMode="auto">
              <a:xfrm>
                <a:off x="4039" y="1828"/>
                <a:ext cx="39" cy="58"/>
              </a:xfrm>
              <a:custGeom>
                <a:avLst/>
                <a:gdLst>
                  <a:gd name="T0" fmla="*/ 7 w 8"/>
                  <a:gd name="T1" fmla="*/ 5 h 12"/>
                  <a:gd name="T2" fmla="*/ 1 w 8"/>
                  <a:gd name="T3" fmla="*/ 10 h 12"/>
                  <a:gd name="T4" fmla="*/ 7 w 8"/>
                  <a:gd name="T5" fmla="*/ 0 h 12"/>
                  <a:gd name="T6" fmla="*/ 7 w 8"/>
                  <a:gd name="T7" fmla="*/ 5 h 12"/>
                </a:gdLst>
                <a:ahLst/>
                <a:cxnLst>
                  <a:cxn ang="0">
                    <a:pos x="T0" y="T1"/>
                  </a:cxn>
                  <a:cxn ang="0">
                    <a:pos x="T2" y="T3"/>
                  </a:cxn>
                  <a:cxn ang="0">
                    <a:pos x="T4" y="T5"/>
                  </a:cxn>
                  <a:cxn ang="0">
                    <a:pos x="T6" y="T7"/>
                  </a:cxn>
                </a:cxnLst>
                <a:rect l="0" t="0" r="r" b="b"/>
                <a:pathLst>
                  <a:path w="8" h="12">
                    <a:moveTo>
                      <a:pt x="7" y="5"/>
                    </a:moveTo>
                    <a:cubicBezTo>
                      <a:pt x="5" y="9"/>
                      <a:pt x="2" y="12"/>
                      <a:pt x="1" y="10"/>
                    </a:cubicBezTo>
                    <a:cubicBezTo>
                      <a:pt x="0" y="8"/>
                      <a:pt x="4" y="1"/>
                      <a:pt x="7" y="0"/>
                    </a:cubicBezTo>
                    <a:cubicBezTo>
                      <a:pt x="8"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2" name="Freeform 1851">
                <a:extLst>
                  <a:ext uri="{FF2B5EF4-FFF2-40B4-BE49-F238E27FC236}">
                    <a16:creationId xmlns:a16="http://schemas.microsoft.com/office/drawing/2014/main" id="{1D5C31BC-2483-A978-27D2-92B349BAEACC}"/>
                  </a:ext>
                </a:extLst>
              </p:cNvPr>
              <p:cNvSpPr>
                <a:spLocks/>
              </p:cNvSpPr>
              <p:nvPr/>
            </p:nvSpPr>
            <p:spPr bwMode="auto">
              <a:xfrm>
                <a:off x="4044" y="1765"/>
                <a:ext cx="43" cy="53"/>
              </a:xfrm>
              <a:custGeom>
                <a:avLst/>
                <a:gdLst>
                  <a:gd name="T0" fmla="*/ 6 w 9"/>
                  <a:gd name="T1" fmla="*/ 5 h 11"/>
                  <a:gd name="T2" fmla="*/ 1 w 9"/>
                  <a:gd name="T3" fmla="*/ 10 h 11"/>
                  <a:gd name="T4" fmla="*/ 7 w 9"/>
                  <a:gd name="T5" fmla="*/ 0 h 11"/>
                  <a:gd name="T6" fmla="*/ 6 w 9"/>
                  <a:gd name="T7" fmla="*/ 5 h 11"/>
                </a:gdLst>
                <a:ahLst/>
                <a:cxnLst>
                  <a:cxn ang="0">
                    <a:pos x="T0" y="T1"/>
                  </a:cxn>
                  <a:cxn ang="0">
                    <a:pos x="T2" y="T3"/>
                  </a:cxn>
                  <a:cxn ang="0">
                    <a:pos x="T4" y="T5"/>
                  </a:cxn>
                  <a:cxn ang="0">
                    <a:pos x="T6" y="T7"/>
                  </a:cxn>
                </a:cxnLst>
                <a:rect l="0" t="0" r="r" b="b"/>
                <a:pathLst>
                  <a:path w="9" h="11">
                    <a:moveTo>
                      <a:pt x="6" y="5"/>
                    </a:moveTo>
                    <a:cubicBezTo>
                      <a:pt x="4" y="9"/>
                      <a:pt x="2" y="11"/>
                      <a:pt x="1" y="10"/>
                    </a:cubicBezTo>
                    <a:cubicBezTo>
                      <a:pt x="0" y="8"/>
                      <a:pt x="4" y="0"/>
                      <a:pt x="7" y="0"/>
                    </a:cubicBezTo>
                    <a:cubicBezTo>
                      <a:pt x="9"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3" name="Freeform 1852">
                <a:extLst>
                  <a:ext uri="{FF2B5EF4-FFF2-40B4-BE49-F238E27FC236}">
                    <a16:creationId xmlns:a16="http://schemas.microsoft.com/office/drawing/2014/main" id="{C5EA1799-0FC9-D491-B1D5-B9FFBB29D8F6}"/>
                  </a:ext>
                </a:extLst>
              </p:cNvPr>
              <p:cNvSpPr>
                <a:spLocks/>
              </p:cNvSpPr>
              <p:nvPr/>
            </p:nvSpPr>
            <p:spPr bwMode="auto">
              <a:xfrm>
                <a:off x="4087" y="1741"/>
                <a:ext cx="44" cy="58"/>
              </a:xfrm>
              <a:custGeom>
                <a:avLst/>
                <a:gdLst>
                  <a:gd name="T0" fmla="*/ 7 w 9"/>
                  <a:gd name="T1" fmla="*/ 5 h 12"/>
                  <a:gd name="T2" fmla="*/ 1 w 9"/>
                  <a:gd name="T3" fmla="*/ 10 h 12"/>
                  <a:gd name="T4" fmla="*/ 7 w 9"/>
                  <a:gd name="T5" fmla="*/ 0 h 12"/>
                  <a:gd name="T6" fmla="*/ 7 w 9"/>
                  <a:gd name="T7" fmla="*/ 5 h 12"/>
                </a:gdLst>
                <a:ahLst/>
                <a:cxnLst>
                  <a:cxn ang="0">
                    <a:pos x="T0" y="T1"/>
                  </a:cxn>
                  <a:cxn ang="0">
                    <a:pos x="T2" y="T3"/>
                  </a:cxn>
                  <a:cxn ang="0">
                    <a:pos x="T4" y="T5"/>
                  </a:cxn>
                  <a:cxn ang="0">
                    <a:pos x="T6" y="T7"/>
                  </a:cxn>
                </a:cxnLst>
                <a:rect l="0" t="0" r="r" b="b"/>
                <a:pathLst>
                  <a:path w="9" h="12">
                    <a:moveTo>
                      <a:pt x="7" y="5"/>
                    </a:moveTo>
                    <a:cubicBezTo>
                      <a:pt x="5" y="9"/>
                      <a:pt x="1" y="12"/>
                      <a:pt x="1" y="10"/>
                    </a:cubicBezTo>
                    <a:cubicBezTo>
                      <a:pt x="0" y="7"/>
                      <a:pt x="4" y="1"/>
                      <a:pt x="7"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4" name="Freeform 1853">
                <a:extLst>
                  <a:ext uri="{FF2B5EF4-FFF2-40B4-BE49-F238E27FC236}">
                    <a16:creationId xmlns:a16="http://schemas.microsoft.com/office/drawing/2014/main" id="{645206CC-692C-E013-7F9F-1F9658CA1272}"/>
                  </a:ext>
                </a:extLst>
              </p:cNvPr>
              <p:cNvSpPr>
                <a:spLocks/>
              </p:cNvSpPr>
              <p:nvPr/>
            </p:nvSpPr>
            <p:spPr bwMode="auto">
              <a:xfrm>
                <a:off x="4136" y="1722"/>
                <a:ext cx="43" cy="57"/>
              </a:xfrm>
              <a:custGeom>
                <a:avLst/>
                <a:gdLst>
                  <a:gd name="T0" fmla="*/ 7 w 9"/>
                  <a:gd name="T1" fmla="*/ 5 h 12"/>
                  <a:gd name="T2" fmla="*/ 1 w 9"/>
                  <a:gd name="T3" fmla="*/ 10 h 12"/>
                  <a:gd name="T4" fmla="*/ 7 w 9"/>
                  <a:gd name="T5" fmla="*/ 0 h 12"/>
                  <a:gd name="T6" fmla="*/ 7 w 9"/>
                  <a:gd name="T7" fmla="*/ 5 h 12"/>
                </a:gdLst>
                <a:ahLst/>
                <a:cxnLst>
                  <a:cxn ang="0">
                    <a:pos x="T0" y="T1"/>
                  </a:cxn>
                  <a:cxn ang="0">
                    <a:pos x="T2" y="T3"/>
                  </a:cxn>
                  <a:cxn ang="0">
                    <a:pos x="T4" y="T5"/>
                  </a:cxn>
                  <a:cxn ang="0">
                    <a:pos x="T6" y="T7"/>
                  </a:cxn>
                </a:cxnLst>
                <a:rect l="0" t="0" r="r" b="b"/>
                <a:pathLst>
                  <a:path w="9" h="12">
                    <a:moveTo>
                      <a:pt x="7" y="5"/>
                    </a:moveTo>
                    <a:cubicBezTo>
                      <a:pt x="5" y="9"/>
                      <a:pt x="1" y="12"/>
                      <a:pt x="1" y="10"/>
                    </a:cubicBezTo>
                    <a:cubicBezTo>
                      <a:pt x="0" y="8"/>
                      <a:pt x="3" y="1"/>
                      <a:pt x="7"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5" name="Freeform 1854">
                <a:extLst>
                  <a:ext uri="{FF2B5EF4-FFF2-40B4-BE49-F238E27FC236}">
                    <a16:creationId xmlns:a16="http://schemas.microsoft.com/office/drawing/2014/main" id="{2520C7CB-26CB-A43D-2273-90D65F3B6C7E}"/>
                  </a:ext>
                </a:extLst>
              </p:cNvPr>
              <p:cNvSpPr>
                <a:spLocks/>
              </p:cNvSpPr>
              <p:nvPr/>
            </p:nvSpPr>
            <p:spPr bwMode="auto">
              <a:xfrm>
                <a:off x="4174" y="1644"/>
                <a:ext cx="43" cy="58"/>
              </a:xfrm>
              <a:custGeom>
                <a:avLst/>
                <a:gdLst>
                  <a:gd name="T0" fmla="*/ 7 w 9"/>
                  <a:gd name="T1" fmla="*/ 6 h 12"/>
                  <a:gd name="T2" fmla="*/ 1 w 9"/>
                  <a:gd name="T3" fmla="*/ 10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5" y="9"/>
                      <a:pt x="1" y="12"/>
                      <a:pt x="1" y="10"/>
                    </a:cubicBezTo>
                    <a:cubicBezTo>
                      <a:pt x="0" y="8"/>
                      <a:pt x="4" y="1"/>
                      <a:pt x="7" y="0"/>
                    </a:cubicBezTo>
                    <a:cubicBezTo>
                      <a:pt x="9" y="0"/>
                      <a:pt x="8"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6" name="Freeform 1855">
                <a:extLst>
                  <a:ext uri="{FF2B5EF4-FFF2-40B4-BE49-F238E27FC236}">
                    <a16:creationId xmlns:a16="http://schemas.microsoft.com/office/drawing/2014/main" id="{FE100F0F-F786-A355-F924-871AD74DA8A8}"/>
                  </a:ext>
                </a:extLst>
              </p:cNvPr>
              <p:cNvSpPr>
                <a:spLocks/>
              </p:cNvSpPr>
              <p:nvPr/>
            </p:nvSpPr>
            <p:spPr bwMode="auto">
              <a:xfrm>
                <a:off x="4131" y="1659"/>
                <a:ext cx="38" cy="58"/>
              </a:xfrm>
              <a:custGeom>
                <a:avLst/>
                <a:gdLst>
                  <a:gd name="T0" fmla="*/ 6 w 8"/>
                  <a:gd name="T1" fmla="*/ 5 h 12"/>
                  <a:gd name="T2" fmla="*/ 0 w 8"/>
                  <a:gd name="T3" fmla="*/ 10 h 12"/>
                  <a:gd name="T4" fmla="*/ 7 w 8"/>
                  <a:gd name="T5" fmla="*/ 0 h 12"/>
                  <a:gd name="T6" fmla="*/ 6 w 8"/>
                  <a:gd name="T7" fmla="*/ 5 h 12"/>
                </a:gdLst>
                <a:ahLst/>
                <a:cxnLst>
                  <a:cxn ang="0">
                    <a:pos x="T0" y="T1"/>
                  </a:cxn>
                  <a:cxn ang="0">
                    <a:pos x="T2" y="T3"/>
                  </a:cxn>
                  <a:cxn ang="0">
                    <a:pos x="T4" y="T5"/>
                  </a:cxn>
                  <a:cxn ang="0">
                    <a:pos x="T6" y="T7"/>
                  </a:cxn>
                </a:cxnLst>
                <a:rect l="0" t="0" r="r" b="b"/>
                <a:pathLst>
                  <a:path w="8" h="12">
                    <a:moveTo>
                      <a:pt x="6" y="5"/>
                    </a:moveTo>
                    <a:cubicBezTo>
                      <a:pt x="4" y="9"/>
                      <a:pt x="1" y="12"/>
                      <a:pt x="0" y="10"/>
                    </a:cubicBezTo>
                    <a:cubicBezTo>
                      <a:pt x="0" y="8"/>
                      <a:pt x="4" y="1"/>
                      <a:pt x="7" y="0"/>
                    </a:cubicBezTo>
                    <a:cubicBezTo>
                      <a:pt x="8"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7" name="Freeform 1856">
                <a:extLst>
                  <a:ext uri="{FF2B5EF4-FFF2-40B4-BE49-F238E27FC236}">
                    <a16:creationId xmlns:a16="http://schemas.microsoft.com/office/drawing/2014/main" id="{EEBA066B-ED6C-5E17-55C2-5C519A995D5D}"/>
                  </a:ext>
                </a:extLst>
              </p:cNvPr>
              <p:cNvSpPr>
                <a:spLocks/>
              </p:cNvSpPr>
              <p:nvPr/>
            </p:nvSpPr>
            <p:spPr bwMode="auto">
              <a:xfrm>
                <a:off x="4087" y="1799"/>
                <a:ext cx="39" cy="58"/>
              </a:xfrm>
              <a:custGeom>
                <a:avLst/>
                <a:gdLst>
                  <a:gd name="T0" fmla="*/ 7 w 8"/>
                  <a:gd name="T1" fmla="*/ 5 h 12"/>
                  <a:gd name="T2" fmla="*/ 1 w 8"/>
                  <a:gd name="T3" fmla="*/ 10 h 12"/>
                  <a:gd name="T4" fmla="*/ 6 w 8"/>
                  <a:gd name="T5" fmla="*/ 0 h 12"/>
                  <a:gd name="T6" fmla="*/ 7 w 8"/>
                  <a:gd name="T7" fmla="*/ 5 h 12"/>
                </a:gdLst>
                <a:ahLst/>
                <a:cxnLst>
                  <a:cxn ang="0">
                    <a:pos x="T0" y="T1"/>
                  </a:cxn>
                  <a:cxn ang="0">
                    <a:pos x="T2" y="T3"/>
                  </a:cxn>
                  <a:cxn ang="0">
                    <a:pos x="T4" y="T5"/>
                  </a:cxn>
                  <a:cxn ang="0">
                    <a:pos x="T6" y="T7"/>
                  </a:cxn>
                </a:cxnLst>
                <a:rect l="0" t="0" r="r" b="b"/>
                <a:pathLst>
                  <a:path w="8" h="12">
                    <a:moveTo>
                      <a:pt x="7" y="5"/>
                    </a:moveTo>
                    <a:cubicBezTo>
                      <a:pt x="5" y="9"/>
                      <a:pt x="2" y="12"/>
                      <a:pt x="1" y="10"/>
                    </a:cubicBezTo>
                    <a:cubicBezTo>
                      <a:pt x="0" y="8"/>
                      <a:pt x="3" y="1"/>
                      <a:pt x="6" y="0"/>
                    </a:cubicBezTo>
                    <a:cubicBezTo>
                      <a:pt x="8"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8" name="Freeform 1857">
                <a:extLst>
                  <a:ext uri="{FF2B5EF4-FFF2-40B4-BE49-F238E27FC236}">
                    <a16:creationId xmlns:a16="http://schemas.microsoft.com/office/drawing/2014/main" id="{238815D6-95B3-F7BB-4647-9EDF9B2CE4C7}"/>
                  </a:ext>
                </a:extLst>
              </p:cNvPr>
              <p:cNvSpPr>
                <a:spLocks/>
              </p:cNvSpPr>
              <p:nvPr/>
            </p:nvSpPr>
            <p:spPr bwMode="auto">
              <a:xfrm>
                <a:off x="4189" y="1683"/>
                <a:ext cx="43" cy="58"/>
              </a:xfrm>
              <a:custGeom>
                <a:avLst/>
                <a:gdLst>
                  <a:gd name="T0" fmla="*/ 7 w 9"/>
                  <a:gd name="T1" fmla="*/ 5 h 12"/>
                  <a:gd name="T2" fmla="*/ 1 w 9"/>
                  <a:gd name="T3" fmla="*/ 9 h 12"/>
                  <a:gd name="T4" fmla="*/ 7 w 9"/>
                  <a:gd name="T5" fmla="*/ 0 h 12"/>
                  <a:gd name="T6" fmla="*/ 7 w 9"/>
                  <a:gd name="T7" fmla="*/ 5 h 12"/>
                </a:gdLst>
                <a:ahLst/>
                <a:cxnLst>
                  <a:cxn ang="0">
                    <a:pos x="T0" y="T1"/>
                  </a:cxn>
                  <a:cxn ang="0">
                    <a:pos x="T2" y="T3"/>
                  </a:cxn>
                  <a:cxn ang="0">
                    <a:pos x="T4" y="T5"/>
                  </a:cxn>
                  <a:cxn ang="0">
                    <a:pos x="T6" y="T7"/>
                  </a:cxn>
                </a:cxnLst>
                <a:rect l="0" t="0" r="r" b="b"/>
                <a:pathLst>
                  <a:path w="9" h="12">
                    <a:moveTo>
                      <a:pt x="7" y="5"/>
                    </a:moveTo>
                    <a:cubicBezTo>
                      <a:pt x="5" y="9"/>
                      <a:pt x="1" y="12"/>
                      <a:pt x="1" y="9"/>
                    </a:cubicBezTo>
                    <a:cubicBezTo>
                      <a:pt x="0" y="7"/>
                      <a:pt x="4" y="1"/>
                      <a:pt x="7"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9" name="Freeform 1858">
                <a:extLst>
                  <a:ext uri="{FF2B5EF4-FFF2-40B4-BE49-F238E27FC236}">
                    <a16:creationId xmlns:a16="http://schemas.microsoft.com/office/drawing/2014/main" id="{87385F2C-0AB2-A563-3627-09B18390A778}"/>
                  </a:ext>
                </a:extLst>
              </p:cNvPr>
              <p:cNvSpPr>
                <a:spLocks/>
              </p:cNvSpPr>
              <p:nvPr/>
            </p:nvSpPr>
            <p:spPr bwMode="auto">
              <a:xfrm>
                <a:off x="4208" y="1717"/>
                <a:ext cx="43" cy="58"/>
              </a:xfrm>
              <a:custGeom>
                <a:avLst/>
                <a:gdLst>
                  <a:gd name="T0" fmla="*/ 8 w 9"/>
                  <a:gd name="T1" fmla="*/ 6 h 12"/>
                  <a:gd name="T2" fmla="*/ 1 w 9"/>
                  <a:gd name="T3" fmla="*/ 10 h 12"/>
                  <a:gd name="T4" fmla="*/ 7 w 9"/>
                  <a:gd name="T5" fmla="*/ 0 h 12"/>
                  <a:gd name="T6" fmla="*/ 8 w 9"/>
                  <a:gd name="T7" fmla="*/ 6 h 12"/>
                </a:gdLst>
                <a:ahLst/>
                <a:cxnLst>
                  <a:cxn ang="0">
                    <a:pos x="T0" y="T1"/>
                  </a:cxn>
                  <a:cxn ang="0">
                    <a:pos x="T2" y="T3"/>
                  </a:cxn>
                  <a:cxn ang="0">
                    <a:pos x="T4" y="T5"/>
                  </a:cxn>
                  <a:cxn ang="0">
                    <a:pos x="T6" y="T7"/>
                  </a:cxn>
                </a:cxnLst>
                <a:rect l="0" t="0" r="r" b="b"/>
                <a:pathLst>
                  <a:path w="9" h="12">
                    <a:moveTo>
                      <a:pt x="8" y="6"/>
                    </a:moveTo>
                    <a:cubicBezTo>
                      <a:pt x="6" y="10"/>
                      <a:pt x="2" y="12"/>
                      <a:pt x="1" y="10"/>
                    </a:cubicBezTo>
                    <a:cubicBezTo>
                      <a:pt x="0" y="7"/>
                      <a:pt x="4" y="1"/>
                      <a:pt x="7" y="0"/>
                    </a:cubicBezTo>
                    <a:cubicBezTo>
                      <a:pt x="9"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0" name="Freeform 1859">
                <a:extLst>
                  <a:ext uri="{FF2B5EF4-FFF2-40B4-BE49-F238E27FC236}">
                    <a16:creationId xmlns:a16="http://schemas.microsoft.com/office/drawing/2014/main" id="{B9F9BFBC-9F56-DC6A-B1B1-27F1D7EF60B4}"/>
                  </a:ext>
                </a:extLst>
              </p:cNvPr>
              <p:cNvSpPr>
                <a:spLocks/>
              </p:cNvSpPr>
              <p:nvPr/>
            </p:nvSpPr>
            <p:spPr bwMode="auto">
              <a:xfrm>
                <a:off x="4290" y="1673"/>
                <a:ext cx="48" cy="58"/>
              </a:xfrm>
              <a:custGeom>
                <a:avLst/>
                <a:gdLst>
                  <a:gd name="T0" fmla="*/ 8 w 10"/>
                  <a:gd name="T1" fmla="*/ 5 h 12"/>
                  <a:gd name="T2" fmla="*/ 1 w 10"/>
                  <a:gd name="T3" fmla="*/ 9 h 12"/>
                  <a:gd name="T4" fmla="*/ 7 w 10"/>
                  <a:gd name="T5" fmla="*/ 0 h 12"/>
                  <a:gd name="T6" fmla="*/ 8 w 10"/>
                  <a:gd name="T7" fmla="*/ 5 h 12"/>
                </a:gdLst>
                <a:ahLst/>
                <a:cxnLst>
                  <a:cxn ang="0">
                    <a:pos x="T0" y="T1"/>
                  </a:cxn>
                  <a:cxn ang="0">
                    <a:pos x="T2" y="T3"/>
                  </a:cxn>
                  <a:cxn ang="0">
                    <a:pos x="T4" y="T5"/>
                  </a:cxn>
                  <a:cxn ang="0">
                    <a:pos x="T6" y="T7"/>
                  </a:cxn>
                </a:cxnLst>
                <a:rect l="0" t="0" r="r" b="b"/>
                <a:pathLst>
                  <a:path w="10" h="12">
                    <a:moveTo>
                      <a:pt x="8" y="5"/>
                    </a:moveTo>
                    <a:cubicBezTo>
                      <a:pt x="6" y="10"/>
                      <a:pt x="2" y="12"/>
                      <a:pt x="1" y="9"/>
                    </a:cubicBezTo>
                    <a:cubicBezTo>
                      <a:pt x="0" y="6"/>
                      <a:pt x="4" y="1"/>
                      <a:pt x="7" y="0"/>
                    </a:cubicBezTo>
                    <a:cubicBezTo>
                      <a:pt x="10" y="0"/>
                      <a:pt x="10"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1" name="Freeform 1860">
                <a:extLst>
                  <a:ext uri="{FF2B5EF4-FFF2-40B4-BE49-F238E27FC236}">
                    <a16:creationId xmlns:a16="http://schemas.microsoft.com/office/drawing/2014/main" id="{00275DE8-300B-70F7-B7C6-FA63160E21BF}"/>
                  </a:ext>
                </a:extLst>
              </p:cNvPr>
              <p:cNvSpPr>
                <a:spLocks/>
              </p:cNvSpPr>
              <p:nvPr/>
            </p:nvSpPr>
            <p:spPr bwMode="auto">
              <a:xfrm>
                <a:off x="4261" y="1649"/>
                <a:ext cx="43" cy="53"/>
              </a:xfrm>
              <a:custGeom>
                <a:avLst/>
                <a:gdLst>
                  <a:gd name="T0" fmla="*/ 8 w 9"/>
                  <a:gd name="T1" fmla="*/ 5 h 11"/>
                  <a:gd name="T2" fmla="*/ 1 w 9"/>
                  <a:gd name="T3" fmla="*/ 9 h 11"/>
                  <a:gd name="T4" fmla="*/ 7 w 9"/>
                  <a:gd name="T5" fmla="*/ 0 h 11"/>
                  <a:gd name="T6" fmla="*/ 8 w 9"/>
                  <a:gd name="T7" fmla="*/ 5 h 11"/>
                </a:gdLst>
                <a:ahLst/>
                <a:cxnLst>
                  <a:cxn ang="0">
                    <a:pos x="T0" y="T1"/>
                  </a:cxn>
                  <a:cxn ang="0">
                    <a:pos x="T2" y="T3"/>
                  </a:cxn>
                  <a:cxn ang="0">
                    <a:pos x="T4" y="T5"/>
                  </a:cxn>
                  <a:cxn ang="0">
                    <a:pos x="T6" y="T7"/>
                  </a:cxn>
                </a:cxnLst>
                <a:rect l="0" t="0" r="r" b="b"/>
                <a:pathLst>
                  <a:path w="9" h="11">
                    <a:moveTo>
                      <a:pt x="8" y="5"/>
                    </a:moveTo>
                    <a:cubicBezTo>
                      <a:pt x="5" y="9"/>
                      <a:pt x="1" y="11"/>
                      <a:pt x="1" y="9"/>
                    </a:cubicBezTo>
                    <a:cubicBezTo>
                      <a:pt x="0" y="7"/>
                      <a:pt x="3" y="1"/>
                      <a:pt x="7" y="0"/>
                    </a:cubicBezTo>
                    <a:cubicBezTo>
                      <a:pt x="9"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2" name="Freeform 1861">
                <a:extLst>
                  <a:ext uri="{FF2B5EF4-FFF2-40B4-BE49-F238E27FC236}">
                    <a16:creationId xmlns:a16="http://schemas.microsoft.com/office/drawing/2014/main" id="{4D04555F-5AC3-3150-9A7F-84DB0552BA79}"/>
                  </a:ext>
                </a:extLst>
              </p:cNvPr>
              <p:cNvSpPr>
                <a:spLocks/>
              </p:cNvSpPr>
              <p:nvPr/>
            </p:nvSpPr>
            <p:spPr bwMode="auto">
              <a:xfrm>
                <a:off x="4290" y="1741"/>
                <a:ext cx="43" cy="58"/>
              </a:xfrm>
              <a:custGeom>
                <a:avLst/>
                <a:gdLst>
                  <a:gd name="T0" fmla="*/ 8 w 9"/>
                  <a:gd name="T1" fmla="*/ 5 h 12"/>
                  <a:gd name="T2" fmla="*/ 1 w 9"/>
                  <a:gd name="T3" fmla="*/ 9 h 12"/>
                  <a:gd name="T4" fmla="*/ 7 w 9"/>
                  <a:gd name="T5" fmla="*/ 0 h 12"/>
                  <a:gd name="T6" fmla="*/ 8 w 9"/>
                  <a:gd name="T7" fmla="*/ 5 h 12"/>
                </a:gdLst>
                <a:ahLst/>
                <a:cxnLst>
                  <a:cxn ang="0">
                    <a:pos x="T0" y="T1"/>
                  </a:cxn>
                  <a:cxn ang="0">
                    <a:pos x="T2" y="T3"/>
                  </a:cxn>
                  <a:cxn ang="0">
                    <a:pos x="T4" y="T5"/>
                  </a:cxn>
                  <a:cxn ang="0">
                    <a:pos x="T6" y="T7"/>
                  </a:cxn>
                </a:cxnLst>
                <a:rect l="0" t="0" r="r" b="b"/>
                <a:pathLst>
                  <a:path w="9" h="12">
                    <a:moveTo>
                      <a:pt x="8" y="5"/>
                    </a:moveTo>
                    <a:cubicBezTo>
                      <a:pt x="6" y="10"/>
                      <a:pt x="2" y="12"/>
                      <a:pt x="1" y="9"/>
                    </a:cubicBezTo>
                    <a:cubicBezTo>
                      <a:pt x="0" y="6"/>
                      <a:pt x="3" y="1"/>
                      <a:pt x="7" y="0"/>
                    </a:cubicBezTo>
                    <a:cubicBezTo>
                      <a:pt x="9"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3" name="Freeform 1862">
                <a:extLst>
                  <a:ext uri="{FF2B5EF4-FFF2-40B4-BE49-F238E27FC236}">
                    <a16:creationId xmlns:a16="http://schemas.microsoft.com/office/drawing/2014/main" id="{F7678CCC-4EA3-17D8-695A-D47161124B4B}"/>
                  </a:ext>
                </a:extLst>
              </p:cNvPr>
              <p:cNvSpPr>
                <a:spLocks/>
              </p:cNvSpPr>
              <p:nvPr/>
            </p:nvSpPr>
            <p:spPr bwMode="auto">
              <a:xfrm>
                <a:off x="4348" y="1693"/>
                <a:ext cx="48" cy="58"/>
              </a:xfrm>
              <a:custGeom>
                <a:avLst/>
                <a:gdLst>
                  <a:gd name="T0" fmla="*/ 9 w 10"/>
                  <a:gd name="T1" fmla="*/ 5 h 12"/>
                  <a:gd name="T2" fmla="*/ 1 w 10"/>
                  <a:gd name="T3" fmla="*/ 9 h 12"/>
                  <a:gd name="T4" fmla="*/ 7 w 10"/>
                  <a:gd name="T5" fmla="*/ 0 h 12"/>
                  <a:gd name="T6" fmla="*/ 9 w 10"/>
                  <a:gd name="T7" fmla="*/ 5 h 12"/>
                </a:gdLst>
                <a:ahLst/>
                <a:cxnLst>
                  <a:cxn ang="0">
                    <a:pos x="T0" y="T1"/>
                  </a:cxn>
                  <a:cxn ang="0">
                    <a:pos x="T2" y="T3"/>
                  </a:cxn>
                  <a:cxn ang="0">
                    <a:pos x="T4" y="T5"/>
                  </a:cxn>
                  <a:cxn ang="0">
                    <a:pos x="T6" y="T7"/>
                  </a:cxn>
                </a:cxnLst>
                <a:rect l="0" t="0" r="r" b="b"/>
                <a:pathLst>
                  <a:path w="10" h="12">
                    <a:moveTo>
                      <a:pt x="9" y="5"/>
                    </a:moveTo>
                    <a:cubicBezTo>
                      <a:pt x="7" y="9"/>
                      <a:pt x="2" y="12"/>
                      <a:pt x="1" y="9"/>
                    </a:cubicBezTo>
                    <a:cubicBezTo>
                      <a:pt x="0" y="6"/>
                      <a:pt x="3" y="0"/>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4" name="Freeform 1863">
                <a:extLst>
                  <a:ext uri="{FF2B5EF4-FFF2-40B4-BE49-F238E27FC236}">
                    <a16:creationId xmlns:a16="http://schemas.microsoft.com/office/drawing/2014/main" id="{8B895171-2338-2793-3608-D793AF347AC2}"/>
                  </a:ext>
                </a:extLst>
              </p:cNvPr>
              <p:cNvSpPr>
                <a:spLocks/>
              </p:cNvSpPr>
              <p:nvPr/>
            </p:nvSpPr>
            <p:spPr bwMode="auto">
              <a:xfrm>
                <a:off x="4352" y="1620"/>
                <a:ext cx="49" cy="58"/>
              </a:xfrm>
              <a:custGeom>
                <a:avLst/>
                <a:gdLst>
                  <a:gd name="T0" fmla="*/ 9 w 10"/>
                  <a:gd name="T1" fmla="*/ 5 h 12"/>
                  <a:gd name="T2" fmla="*/ 1 w 10"/>
                  <a:gd name="T3" fmla="*/ 9 h 12"/>
                  <a:gd name="T4" fmla="*/ 8 w 10"/>
                  <a:gd name="T5" fmla="*/ 0 h 12"/>
                  <a:gd name="T6" fmla="*/ 9 w 10"/>
                  <a:gd name="T7" fmla="*/ 5 h 12"/>
                </a:gdLst>
                <a:ahLst/>
                <a:cxnLst>
                  <a:cxn ang="0">
                    <a:pos x="T0" y="T1"/>
                  </a:cxn>
                  <a:cxn ang="0">
                    <a:pos x="T2" y="T3"/>
                  </a:cxn>
                  <a:cxn ang="0">
                    <a:pos x="T4" y="T5"/>
                  </a:cxn>
                  <a:cxn ang="0">
                    <a:pos x="T6" y="T7"/>
                  </a:cxn>
                </a:cxnLst>
                <a:rect l="0" t="0" r="r" b="b"/>
                <a:pathLst>
                  <a:path w="10" h="12">
                    <a:moveTo>
                      <a:pt x="9" y="5"/>
                    </a:moveTo>
                    <a:cubicBezTo>
                      <a:pt x="7" y="9"/>
                      <a:pt x="2" y="12"/>
                      <a:pt x="1" y="9"/>
                    </a:cubicBezTo>
                    <a:cubicBezTo>
                      <a:pt x="0" y="6"/>
                      <a:pt x="4" y="1"/>
                      <a:pt x="8"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5" name="Freeform 1864">
                <a:extLst>
                  <a:ext uri="{FF2B5EF4-FFF2-40B4-BE49-F238E27FC236}">
                    <a16:creationId xmlns:a16="http://schemas.microsoft.com/office/drawing/2014/main" id="{BC8312D2-2579-72D0-4E88-2E6E58D9FF0A}"/>
                  </a:ext>
                </a:extLst>
              </p:cNvPr>
              <p:cNvSpPr>
                <a:spLocks/>
              </p:cNvSpPr>
              <p:nvPr/>
            </p:nvSpPr>
            <p:spPr bwMode="auto">
              <a:xfrm>
                <a:off x="4319" y="1596"/>
                <a:ext cx="48" cy="53"/>
              </a:xfrm>
              <a:custGeom>
                <a:avLst/>
                <a:gdLst>
                  <a:gd name="T0" fmla="*/ 8 w 10"/>
                  <a:gd name="T1" fmla="*/ 5 h 11"/>
                  <a:gd name="T2" fmla="*/ 1 w 10"/>
                  <a:gd name="T3" fmla="*/ 9 h 11"/>
                  <a:gd name="T4" fmla="*/ 8 w 10"/>
                  <a:gd name="T5" fmla="*/ 0 h 11"/>
                  <a:gd name="T6" fmla="*/ 8 w 10"/>
                  <a:gd name="T7" fmla="*/ 5 h 11"/>
                </a:gdLst>
                <a:ahLst/>
                <a:cxnLst>
                  <a:cxn ang="0">
                    <a:pos x="T0" y="T1"/>
                  </a:cxn>
                  <a:cxn ang="0">
                    <a:pos x="T2" y="T3"/>
                  </a:cxn>
                  <a:cxn ang="0">
                    <a:pos x="T4" y="T5"/>
                  </a:cxn>
                  <a:cxn ang="0">
                    <a:pos x="T6" y="T7"/>
                  </a:cxn>
                </a:cxnLst>
                <a:rect l="0" t="0" r="r" b="b"/>
                <a:pathLst>
                  <a:path w="10" h="11">
                    <a:moveTo>
                      <a:pt x="8" y="5"/>
                    </a:moveTo>
                    <a:cubicBezTo>
                      <a:pt x="6" y="9"/>
                      <a:pt x="2" y="11"/>
                      <a:pt x="1" y="9"/>
                    </a:cubicBezTo>
                    <a:cubicBezTo>
                      <a:pt x="0" y="6"/>
                      <a:pt x="4" y="0"/>
                      <a:pt x="8" y="0"/>
                    </a:cubicBezTo>
                    <a:cubicBezTo>
                      <a:pt x="10" y="0"/>
                      <a:pt x="10"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6" name="Freeform 1865">
                <a:extLst>
                  <a:ext uri="{FF2B5EF4-FFF2-40B4-BE49-F238E27FC236}">
                    <a16:creationId xmlns:a16="http://schemas.microsoft.com/office/drawing/2014/main" id="{5163A06C-34DE-CC5C-C774-C63124EE8900}"/>
                  </a:ext>
                </a:extLst>
              </p:cNvPr>
              <p:cNvSpPr>
                <a:spLocks/>
              </p:cNvSpPr>
              <p:nvPr/>
            </p:nvSpPr>
            <p:spPr bwMode="auto">
              <a:xfrm>
                <a:off x="4237" y="1616"/>
                <a:ext cx="43" cy="57"/>
              </a:xfrm>
              <a:custGeom>
                <a:avLst/>
                <a:gdLst>
                  <a:gd name="T0" fmla="*/ 7 w 9"/>
                  <a:gd name="T1" fmla="*/ 6 h 12"/>
                  <a:gd name="T2" fmla="*/ 1 w 9"/>
                  <a:gd name="T3" fmla="*/ 10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5" y="10"/>
                      <a:pt x="1" y="12"/>
                      <a:pt x="1" y="10"/>
                    </a:cubicBezTo>
                    <a:cubicBezTo>
                      <a:pt x="0" y="7"/>
                      <a:pt x="4" y="1"/>
                      <a:pt x="7" y="0"/>
                    </a:cubicBezTo>
                    <a:cubicBezTo>
                      <a:pt x="9" y="0"/>
                      <a:pt x="9"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7" name="Freeform 1866">
                <a:extLst>
                  <a:ext uri="{FF2B5EF4-FFF2-40B4-BE49-F238E27FC236}">
                    <a16:creationId xmlns:a16="http://schemas.microsoft.com/office/drawing/2014/main" id="{64E6EA57-1EC4-316F-1B46-778883543854}"/>
                  </a:ext>
                </a:extLst>
              </p:cNvPr>
              <p:cNvSpPr>
                <a:spLocks/>
              </p:cNvSpPr>
              <p:nvPr/>
            </p:nvSpPr>
            <p:spPr bwMode="auto">
              <a:xfrm>
                <a:off x="4140" y="1775"/>
                <a:ext cx="44" cy="57"/>
              </a:xfrm>
              <a:custGeom>
                <a:avLst/>
                <a:gdLst>
                  <a:gd name="T0" fmla="*/ 8 w 9"/>
                  <a:gd name="T1" fmla="*/ 5 h 12"/>
                  <a:gd name="T2" fmla="*/ 1 w 9"/>
                  <a:gd name="T3" fmla="*/ 10 h 12"/>
                  <a:gd name="T4" fmla="*/ 7 w 9"/>
                  <a:gd name="T5" fmla="*/ 0 h 12"/>
                  <a:gd name="T6" fmla="*/ 8 w 9"/>
                  <a:gd name="T7" fmla="*/ 5 h 12"/>
                </a:gdLst>
                <a:ahLst/>
                <a:cxnLst>
                  <a:cxn ang="0">
                    <a:pos x="T0" y="T1"/>
                  </a:cxn>
                  <a:cxn ang="0">
                    <a:pos x="T2" y="T3"/>
                  </a:cxn>
                  <a:cxn ang="0">
                    <a:pos x="T4" y="T5"/>
                  </a:cxn>
                  <a:cxn ang="0">
                    <a:pos x="T6" y="T7"/>
                  </a:cxn>
                </a:cxnLst>
                <a:rect l="0" t="0" r="r" b="b"/>
                <a:pathLst>
                  <a:path w="9" h="12">
                    <a:moveTo>
                      <a:pt x="8" y="5"/>
                    </a:moveTo>
                    <a:cubicBezTo>
                      <a:pt x="6" y="10"/>
                      <a:pt x="2" y="12"/>
                      <a:pt x="1" y="10"/>
                    </a:cubicBezTo>
                    <a:cubicBezTo>
                      <a:pt x="0" y="7"/>
                      <a:pt x="4" y="1"/>
                      <a:pt x="7" y="0"/>
                    </a:cubicBezTo>
                    <a:cubicBezTo>
                      <a:pt x="9"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8" name="Freeform 1867">
                <a:extLst>
                  <a:ext uri="{FF2B5EF4-FFF2-40B4-BE49-F238E27FC236}">
                    <a16:creationId xmlns:a16="http://schemas.microsoft.com/office/drawing/2014/main" id="{9426F46E-505A-DE6F-BCB6-0532D9ECFA5D}"/>
                  </a:ext>
                </a:extLst>
              </p:cNvPr>
              <p:cNvSpPr>
                <a:spLocks/>
              </p:cNvSpPr>
              <p:nvPr/>
            </p:nvSpPr>
            <p:spPr bwMode="auto">
              <a:xfrm>
                <a:off x="4121" y="1861"/>
                <a:ext cx="43" cy="63"/>
              </a:xfrm>
              <a:custGeom>
                <a:avLst/>
                <a:gdLst>
                  <a:gd name="T0" fmla="*/ 8 w 9"/>
                  <a:gd name="T1" fmla="*/ 6 h 13"/>
                  <a:gd name="T2" fmla="*/ 1 w 9"/>
                  <a:gd name="T3" fmla="*/ 10 h 13"/>
                  <a:gd name="T4" fmla="*/ 6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6" y="10"/>
                      <a:pt x="2" y="13"/>
                      <a:pt x="1" y="10"/>
                    </a:cubicBezTo>
                    <a:cubicBezTo>
                      <a:pt x="0" y="7"/>
                      <a:pt x="3" y="1"/>
                      <a:pt x="6" y="0"/>
                    </a:cubicBezTo>
                    <a:cubicBezTo>
                      <a:pt x="9" y="0"/>
                      <a:pt x="9" y="3"/>
                      <a:pt x="8"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9" name="Freeform 1868">
                <a:extLst>
                  <a:ext uri="{FF2B5EF4-FFF2-40B4-BE49-F238E27FC236}">
                    <a16:creationId xmlns:a16="http://schemas.microsoft.com/office/drawing/2014/main" id="{ED15DF9A-5E9D-32AA-973D-D10F3DD2671C}"/>
                  </a:ext>
                </a:extLst>
              </p:cNvPr>
              <p:cNvSpPr>
                <a:spLocks/>
              </p:cNvSpPr>
              <p:nvPr/>
            </p:nvSpPr>
            <p:spPr bwMode="auto">
              <a:xfrm>
                <a:off x="4078" y="1934"/>
                <a:ext cx="43" cy="62"/>
              </a:xfrm>
              <a:custGeom>
                <a:avLst/>
                <a:gdLst>
                  <a:gd name="T0" fmla="*/ 8 w 9"/>
                  <a:gd name="T1" fmla="*/ 6 h 13"/>
                  <a:gd name="T2" fmla="*/ 1 w 9"/>
                  <a:gd name="T3" fmla="*/ 11 h 13"/>
                  <a:gd name="T4" fmla="*/ 6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6" y="11"/>
                      <a:pt x="2" y="13"/>
                      <a:pt x="1" y="11"/>
                    </a:cubicBezTo>
                    <a:cubicBezTo>
                      <a:pt x="0" y="8"/>
                      <a:pt x="3" y="1"/>
                      <a:pt x="6" y="0"/>
                    </a:cubicBezTo>
                    <a:cubicBezTo>
                      <a:pt x="9" y="0"/>
                      <a:pt x="9" y="4"/>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0" name="Freeform 1869">
                <a:extLst>
                  <a:ext uri="{FF2B5EF4-FFF2-40B4-BE49-F238E27FC236}">
                    <a16:creationId xmlns:a16="http://schemas.microsoft.com/office/drawing/2014/main" id="{EEE46BFD-933C-E17B-E476-E5E19DD3A329}"/>
                  </a:ext>
                </a:extLst>
              </p:cNvPr>
              <p:cNvSpPr>
                <a:spLocks/>
              </p:cNvSpPr>
              <p:nvPr/>
            </p:nvSpPr>
            <p:spPr bwMode="auto">
              <a:xfrm>
                <a:off x="4030" y="1977"/>
                <a:ext cx="38" cy="58"/>
              </a:xfrm>
              <a:custGeom>
                <a:avLst/>
                <a:gdLst>
                  <a:gd name="T0" fmla="*/ 7 w 8"/>
                  <a:gd name="T1" fmla="*/ 5 h 12"/>
                  <a:gd name="T2" fmla="*/ 1 w 8"/>
                  <a:gd name="T3" fmla="*/ 10 h 12"/>
                  <a:gd name="T4" fmla="*/ 6 w 8"/>
                  <a:gd name="T5" fmla="*/ 0 h 12"/>
                  <a:gd name="T6" fmla="*/ 7 w 8"/>
                  <a:gd name="T7" fmla="*/ 5 h 12"/>
                </a:gdLst>
                <a:ahLst/>
                <a:cxnLst>
                  <a:cxn ang="0">
                    <a:pos x="T0" y="T1"/>
                  </a:cxn>
                  <a:cxn ang="0">
                    <a:pos x="T2" y="T3"/>
                  </a:cxn>
                  <a:cxn ang="0">
                    <a:pos x="T4" y="T5"/>
                  </a:cxn>
                  <a:cxn ang="0">
                    <a:pos x="T6" y="T7"/>
                  </a:cxn>
                </a:cxnLst>
                <a:rect l="0" t="0" r="r" b="b"/>
                <a:pathLst>
                  <a:path w="8" h="12">
                    <a:moveTo>
                      <a:pt x="7" y="5"/>
                    </a:moveTo>
                    <a:cubicBezTo>
                      <a:pt x="5" y="10"/>
                      <a:pt x="2" y="12"/>
                      <a:pt x="1" y="10"/>
                    </a:cubicBezTo>
                    <a:cubicBezTo>
                      <a:pt x="0" y="8"/>
                      <a:pt x="2" y="0"/>
                      <a:pt x="6" y="0"/>
                    </a:cubicBezTo>
                    <a:cubicBezTo>
                      <a:pt x="8"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1" name="Freeform 1870">
                <a:extLst>
                  <a:ext uri="{FF2B5EF4-FFF2-40B4-BE49-F238E27FC236}">
                    <a16:creationId xmlns:a16="http://schemas.microsoft.com/office/drawing/2014/main" id="{5CD3F2BB-4677-178D-FA81-0F15563E1B17}"/>
                  </a:ext>
                </a:extLst>
              </p:cNvPr>
              <p:cNvSpPr>
                <a:spLocks/>
              </p:cNvSpPr>
              <p:nvPr/>
            </p:nvSpPr>
            <p:spPr bwMode="auto">
              <a:xfrm>
                <a:off x="4025" y="1900"/>
                <a:ext cx="38" cy="63"/>
              </a:xfrm>
              <a:custGeom>
                <a:avLst/>
                <a:gdLst>
                  <a:gd name="T0" fmla="*/ 7 w 8"/>
                  <a:gd name="T1" fmla="*/ 6 h 13"/>
                  <a:gd name="T2" fmla="*/ 1 w 8"/>
                  <a:gd name="T3" fmla="*/ 11 h 13"/>
                  <a:gd name="T4" fmla="*/ 6 w 8"/>
                  <a:gd name="T5" fmla="*/ 0 h 13"/>
                  <a:gd name="T6" fmla="*/ 7 w 8"/>
                  <a:gd name="T7" fmla="*/ 6 h 13"/>
                </a:gdLst>
                <a:ahLst/>
                <a:cxnLst>
                  <a:cxn ang="0">
                    <a:pos x="T0" y="T1"/>
                  </a:cxn>
                  <a:cxn ang="0">
                    <a:pos x="T2" y="T3"/>
                  </a:cxn>
                  <a:cxn ang="0">
                    <a:pos x="T4" y="T5"/>
                  </a:cxn>
                  <a:cxn ang="0">
                    <a:pos x="T6" y="T7"/>
                  </a:cxn>
                </a:cxnLst>
                <a:rect l="0" t="0" r="r" b="b"/>
                <a:pathLst>
                  <a:path w="8" h="13">
                    <a:moveTo>
                      <a:pt x="7" y="6"/>
                    </a:moveTo>
                    <a:cubicBezTo>
                      <a:pt x="5" y="10"/>
                      <a:pt x="2" y="13"/>
                      <a:pt x="1" y="11"/>
                    </a:cubicBezTo>
                    <a:cubicBezTo>
                      <a:pt x="0" y="8"/>
                      <a:pt x="3" y="1"/>
                      <a:pt x="6" y="0"/>
                    </a:cubicBezTo>
                    <a:cubicBezTo>
                      <a:pt x="8" y="0"/>
                      <a:pt x="8"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2" name="Freeform 1871">
                <a:extLst>
                  <a:ext uri="{FF2B5EF4-FFF2-40B4-BE49-F238E27FC236}">
                    <a16:creationId xmlns:a16="http://schemas.microsoft.com/office/drawing/2014/main" id="{E05B4AA1-8B9C-FB39-0247-FF161C40C43D}"/>
                  </a:ext>
                </a:extLst>
              </p:cNvPr>
              <p:cNvSpPr>
                <a:spLocks/>
              </p:cNvSpPr>
              <p:nvPr/>
            </p:nvSpPr>
            <p:spPr bwMode="auto">
              <a:xfrm>
                <a:off x="4073" y="1866"/>
                <a:ext cx="43" cy="58"/>
              </a:xfrm>
              <a:custGeom>
                <a:avLst/>
                <a:gdLst>
                  <a:gd name="T0" fmla="*/ 7 w 9"/>
                  <a:gd name="T1" fmla="*/ 6 h 12"/>
                  <a:gd name="T2" fmla="*/ 1 w 9"/>
                  <a:gd name="T3" fmla="*/ 10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6" y="10"/>
                      <a:pt x="2" y="12"/>
                      <a:pt x="1" y="10"/>
                    </a:cubicBezTo>
                    <a:cubicBezTo>
                      <a:pt x="0" y="8"/>
                      <a:pt x="3" y="1"/>
                      <a:pt x="7" y="0"/>
                    </a:cubicBezTo>
                    <a:cubicBezTo>
                      <a:pt x="9" y="0"/>
                      <a:pt x="8"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3" name="Freeform 1872">
                <a:extLst>
                  <a:ext uri="{FF2B5EF4-FFF2-40B4-BE49-F238E27FC236}">
                    <a16:creationId xmlns:a16="http://schemas.microsoft.com/office/drawing/2014/main" id="{1933016E-4F05-7493-E9A5-8F6185ED8AC5}"/>
                  </a:ext>
                </a:extLst>
              </p:cNvPr>
              <p:cNvSpPr>
                <a:spLocks/>
              </p:cNvSpPr>
              <p:nvPr/>
            </p:nvSpPr>
            <p:spPr bwMode="auto">
              <a:xfrm>
                <a:off x="4174" y="1804"/>
                <a:ext cx="48" cy="57"/>
              </a:xfrm>
              <a:custGeom>
                <a:avLst/>
                <a:gdLst>
                  <a:gd name="T0" fmla="*/ 8 w 10"/>
                  <a:gd name="T1" fmla="*/ 6 h 12"/>
                  <a:gd name="T2" fmla="*/ 1 w 10"/>
                  <a:gd name="T3" fmla="*/ 10 h 12"/>
                  <a:gd name="T4" fmla="*/ 7 w 10"/>
                  <a:gd name="T5" fmla="*/ 0 h 12"/>
                  <a:gd name="T6" fmla="*/ 8 w 10"/>
                  <a:gd name="T7" fmla="*/ 6 h 12"/>
                </a:gdLst>
                <a:ahLst/>
                <a:cxnLst>
                  <a:cxn ang="0">
                    <a:pos x="T0" y="T1"/>
                  </a:cxn>
                  <a:cxn ang="0">
                    <a:pos x="T2" y="T3"/>
                  </a:cxn>
                  <a:cxn ang="0">
                    <a:pos x="T4" y="T5"/>
                  </a:cxn>
                  <a:cxn ang="0">
                    <a:pos x="T6" y="T7"/>
                  </a:cxn>
                </a:cxnLst>
                <a:rect l="0" t="0" r="r" b="b"/>
                <a:pathLst>
                  <a:path w="10" h="12">
                    <a:moveTo>
                      <a:pt x="8" y="6"/>
                    </a:moveTo>
                    <a:cubicBezTo>
                      <a:pt x="6" y="10"/>
                      <a:pt x="3" y="12"/>
                      <a:pt x="1" y="10"/>
                    </a:cubicBezTo>
                    <a:cubicBezTo>
                      <a:pt x="0" y="7"/>
                      <a:pt x="4" y="1"/>
                      <a:pt x="7" y="0"/>
                    </a:cubicBezTo>
                    <a:cubicBezTo>
                      <a:pt x="10"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4" name="Freeform 1873">
                <a:extLst>
                  <a:ext uri="{FF2B5EF4-FFF2-40B4-BE49-F238E27FC236}">
                    <a16:creationId xmlns:a16="http://schemas.microsoft.com/office/drawing/2014/main" id="{3BBDE379-0261-B368-C568-A99CEFC49B2B}"/>
                  </a:ext>
                </a:extLst>
              </p:cNvPr>
              <p:cNvSpPr>
                <a:spLocks/>
              </p:cNvSpPr>
              <p:nvPr/>
            </p:nvSpPr>
            <p:spPr bwMode="auto">
              <a:xfrm>
                <a:off x="4203" y="1842"/>
                <a:ext cx="43" cy="63"/>
              </a:xfrm>
              <a:custGeom>
                <a:avLst/>
                <a:gdLst>
                  <a:gd name="T0" fmla="*/ 8 w 9"/>
                  <a:gd name="T1" fmla="*/ 6 h 13"/>
                  <a:gd name="T2" fmla="*/ 1 w 9"/>
                  <a:gd name="T3" fmla="*/ 10 h 13"/>
                  <a:gd name="T4" fmla="*/ 7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7" y="10"/>
                      <a:pt x="2" y="13"/>
                      <a:pt x="1" y="10"/>
                    </a:cubicBezTo>
                    <a:cubicBezTo>
                      <a:pt x="0" y="8"/>
                      <a:pt x="3" y="1"/>
                      <a:pt x="7" y="0"/>
                    </a:cubicBezTo>
                    <a:cubicBezTo>
                      <a:pt x="9" y="0"/>
                      <a:pt x="9" y="4"/>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5" name="Freeform 1874">
                <a:extLst>
                  <a:ext uri="{FF2B5EF4-FFF2-40B4-BE49-F238E27FC236}">
                    <a16:creationId xmlns:a16="http://schemas.microsoft.com/office/drawing/2014/main" id="{341F8BC9-BEF0-5D69-F8E1-0C4333F5FC87}"/>
                  </a:ext>
                </a:extLst>
              </p:cNvPr>
              <p:cNvSpPr>
                <a:spLocks/>
              </p:cNvSpPr>
              <p:nvPr/>
            </p:nvSpPr>
            <p:spPr bwMode="auto">
              <a:xfrm>
                <a:off x="4232" y="1751"/>
                <a:ext cx="48" cy="57"/>
              </a:xfrm>
              <a:custGeom>
                <a:avLst/>
                <a:gdLst>
                  <a:gd name="T0" fmla="*/ 9 w 10"/>
                  <a:gd name="T1" fmla="*/ 6 h 12"/>
                  <a:gd name="T2" fmla="*/ 2 w 10"/>
                  <a:gd name="T3" fmla="*/ 10 h 12"/>
                  <a:gd name="T4" fmla="*/ 7 w 10"/>
                  <a:gd name="T5" fmla="*/ 0 h 12"/>
                  <a:gd name="T6" fmla="*/ 9 w 10"/>
                  <a:gd name="T7" fmla="*/ 6 h 12"/>
                </a:gdLst>
                <a:ahLst/>
                <a:cxnLst>
                  <a:cxn ang="0">
                    <a:pos x="T0" y="T1"/>
                  </a:cxn>
                  <a:cxn ang="0">
                    <a:pos x="T2" y="T3"/>
                  </a:cxn>
                  <a:cxn ang="0">
                    <a:pos x="T4" y="T5"/>
                  </a:cxn>
                  <a:cxn ang="0">
                    <a:pos x="T6" y="T7"/>
                  </a:cxn>
                </a:cxnLst>
                <a:rect l="0" t="0" r="r" b="b"/>
                <a:pathLst>
                  <a:path w="10" h="12">
                    <a:moveTo>
                      <a:pt x="9" y="6"/>
                    </a:moveTo>
                    <a:cubicBezTo>
                      <a:pt x="7" y="10"/>
                      <a:pt x="3" y="12"/>
                      <a:pt x="2" y="10"/>
                    </a:cubicBezTo>
                    <a:cubicBezTo>
                      <a:pt x="0" y="7"/>
                      <a:pt x="4" y="1"/>
                      <a:pt x="7" y="0"/>
                    </a:cubicBezTo>
                    <a:cubicBezTo>
                      <a:pt x="10" y="0"/>
                      <a:pt x="10"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6" name="Freeform 1875">
                <a:extLst>
                  <a:ext uri="{FF2B5EF4-FFF2-40B4-BE49-F238E27FC236}">
                    <a16:creationId xmlns:a16="http://schemas.microsoft.com/office/drawing/2014/main" id="{E0D6A23F-363B-2382-2A1B-984CC9CC4FE9}"/>
                  </a:ext>
                </a:extLst>
              </p:cNvPr>
              <p:cNvSpPr>
                <a:spLocks/>
              </p:cNvSpPr>
              <p:nvPr/>
            </p:nvSpPr>
            <p:spPr bwMode="auto">
              <a:xfrm>
                <a:off x="4415" y="1837"/>
                <a:ext cx="53" cy="63"/>
              </a:xfrm>
              <a:custGeom>
                <a:avLst/>
                <a:gdLst>
                  <a:gd name="T0" fmla="*/ 10 w 11"/>
                  <a:gd name="T1" fmla="*/ 5 h 13"/>
                  <a:gd name="T2" fmla="*/ 1 w 11"/>
                  <a:gd name="T3" fmla="*/ 9 h 13"/>
                  <a:gd name="T4" fmla="*/ 7 w 11"/>
                  <a:gd name="T5" fmla="*/ 0 h 13"/>
                  <a:gd name="T6" fmla="*/ 10 w 11"/>
                  <a:gd name="T7" fmla="*/ 5 h 13"/>
                </a:gdLst>
                <a:ahLst/>
                <a:cxnLst>
                  <a:cxn ang="0">
                    <a:pos x="T0" y="T1"/>
                  </a:cxn>
                  <a:cxn ang="0">
                    <a:pos x="T2" y="T3"/>
                  </a:cxn>
                  <a:cxn ang="0">
                    <a:pos x="T4" y="T5"/>
                  </a:cxn>
                  <a:cxn ang="0">
                    <a:pos x="T6" y="T7"/>
                  </a:cxn>
                </a:cxnLst>
                <a:rect l="0" t="0" r="r" b="b"/>
                <a:pathLst>
                  <a:path w="11" h="13">
                    <a:moveTo>
                      <a:pt x="10" y="5"/>
                    </a:moveTo>
                    <a:cubicBezTo>
                      <a:pt x="9" y="10"/>
                      <a:pt x="3" y="13"/>
                      <a:pt x="1" y="9"/>
                    </a:cubicBezTo>
                    <a:cubicBezTo>
                      <a:pt x="0" y="6"/>
                      <a:pt x="3" y="0"/>
                      <a:pt x="7"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7" name="Freeform 1876">
                <a:extLst>
                  <a:ext uri="{FF2B5EF4-FFF2-40B4-BE49-F238E27FC236}">
                    <a16:creationId xmlns:a16="http://schemas.microsoft.com/office/drawing/2014/main" id="{1E53DC90-6963-AD9C-EB08-796314A2115A}"/>
                  </a:ext>
                </a:extLst>
              </p:cNvPr>
              <p:cNvSpPr>
                <a:spLocks/>
              </p:cNvSpPr>
              <p:nvPr/>
            </p:nvSpPr>
            <p:spPr bwMode="auto">
              <a:xfrm>
                <a:off x="4482" y="1784"/>
                <a:ext cx="53" cy="58"/>
              </a:xfrm>
              <a:custGeom>
                <a:avLst/>
                <a:gdLst>
                  <a:gd name="T0" fmla="*/ 11 w 11"/>
                  <a:gd name="T1" fmla="*/ 5 h 12"/>
                  <a:gd name="T2" fmla="*/ 2 w 11"/>
                  <a:gd name="T3" fmla="*/ 9 h 12"/>
                  <a:gd name="T4" fmla="*/ 8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9" y="10"/>
                      <a:pt x="3" y="12"/>
                      <a:pt x="2" y="9"/>
                    </a:cubicBezTo>
                    <a:cubicBezTo>
                      <a:pt x="0" y="6"/>
                      <a:pt x="3" y="0"/>
                      <a:pt x="8" y="0"/>
                    </a:cubicBezTo>
                    <a:cubicBezTo>
                      <a:pt x="11"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8" name="Freeform 1877">
                <a:extLst>
                  <a:ext uri="{FF2B5EF4-FFF2-40B4-BE49-F238E27FC236}">
                    <a16:creationId xmlns:a16="http://schemas.microsoft.com/office/drawing/2014/main" id="{7A809D8B-E6D6-914A-E660-5D65CD382895}"/>
                  </a:ext>
                </a:extLst>
              </p:cNvPr>
              <p:cNvSpPr>
                <a:spLocks/>
              </p:cNvSpPr>
              <p:nvPr/>
            </p:nvSpPr>
            <p:spPr bwMode="auto">
              <a:xfrm>
                <a:off x="4560" y="1741"/>
                <a:ext cx="57" cy="58"/>
              </a:xfrm>
              <a:custGeom>
                <a:avLst/>
                <a:gdLst>
                  <a:gd name="T0" fmla="*/ 11 w 12"/>
                  <a:gd name="T1" fmla="*/ 5 h 12"/>
                  <a:gd name="T2" fmla="*/ 2 w 12"/>
                  <a:gd name="T3" fmla="*/ 9 h 12"/>
                  <a:gd name="T4" fmla="*/ 8 w 12"/>
                  <a:gd name="T5" fmla="*/ 0 h 12"/>
                  <a:gd name="T6" fmla="*/ 11 w 12"/>
                  <a:gd name="T7" fmla="*/ 5 h 12"/>
                </a:gdLst>
                <a:ahLst/>
                <a:cxnLst>
                  <a:cxn ang="0">
                    <a:pos x="T0" y="T1"/>
                  </a:cxn>
                  <a:cxn ang="0">
                    <a:pos x="T2" y="T3"/>
                  </a:cxn>
                  <a:cxn ang="0">
                    <a:pos x="T4" y="T5"/>
                  </a:cxn>
                  <a:cxn ang="0">
                    <a:pos x="T6" y="T7"/>
                  </a:cxn>
                </a:cxnLst>
                <a:rect l="0" t="0" r="r" b="b"/>
                <a:pathLst>
                  <a:path w="12" h="12">
                    <a:moveTo>
                      <a:pt x="11" y="5"/>
                    </a:moveTo>
                    <a:cubicBezTo>
                      <a:pt x="9" y="10"/>
                      <a:pt x="3" y="12"/>
                      <a:pt x="2" y="9"/>
                    </a:cubicBezTo>
                    <a:cubicBezTo>
                      <a:pt x="0" y="6"/>
                      <a:pt x="3" y="1"/>
                      <a:pt x="8" y="0"/>
                    </a:cubicBezTo>
                    <a:cubicBezTo>
                      <a:pt x="12" y="0"/>
                      <a:pt x="12"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9" name="Freeform 1878">
                <a:extLst>
                  <a:ext uri="{FF2B5EF4-FFF2-40B4-BE49-F238E27FC236}">
                    <a16:creationId xmlns:a16="http://schemas.microsoft.com/office/drawing/2014/main" id="{879D7D37-F671-BF78-6579-4CE72712CC02}"/>
                  </a:ext>
                </a:extLst>
              </p:cNvPr>
              <p:cNvSpPr>
                <a:spLocks/>
              </p:cNvSpPr>
              <p:nvPr/>
            </p:nvSpPr>
            <p:spPr bwMode="auto">
              <a:xfrm>
                <a:off x="4434" y="1572"/>
                <a:ext cx="48" cy="58"/>
              </a:xfrm>
              <a:custGeom>
                <a:avLst/>
                <a:gdLst>
                  <a:gd name="T0" fmla="*/ 8 w 10"/>
                  <a:gd name="T1" fmla="*/ 5 h 12"/>
                  <a:gd name="T2" fmla="*/ 0 w 10"/>
                  <a:gd name="T3" fmla="*/ 9 h 12"/>
                  <a:gd name="T4" fmla="*/ 7 w 10"/>
                  <a:gd name="T5" fmla="*/ 0 h 12"/>
                  <a:gd name="T6" fmla="*/ 8 w 10"/>
                  <a:gd name="T7" fmla="*/ 5 h 12"/>
                </a:gdLst>
                <a:ahLst/>
                <a:cxnLst>
                  <a:cxn ang="0">
                    <a:pos x="T0" y="T1"/>
                  </a:cxn>
                  <a:cxn ang="0">
                    <a:pos x="T2" y="T3"/>
                  </a:cxn>
                  <a:cxn ang="0">
                    <a:pos x="T4" y="T5"/>
                  </a:cxn>
                  <a:cxn ang="0">
                    <a:pos x="T6" y="T7"/>
                  </a:cxn>
                </a:cxnLst>
                <a:rect l="0" t="0" r="r" b="b"/>
                <a:pathLst>
                  <a:path w="10" h="12">
                    <a:moveTo>
                      <a:pt x="8" y="5"/>
                    </a:moveTo>
                    <a:cubicBezTo>
                      <a:pt x="6" y="10"/>
                      <a:pt x="1" y="12"/>
                      <a:pt x="0" y="9"/>
                    </a:cubicBezTo>
                    <a:cubicBezTo>
                      <a:pt x="0" y="6"/>
                      <a:pt x="3" y="1"/>
                      <a:pt x="7" y="0"/>
                    </a:cubicBezTo>
                    <a:cubicBezTo>
                      <a:pt x="10"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0" name="Freeform 1879">
                <a:extLst>
                  <a:ext uri="{FF2B5EF4-FFF2-40B4-BE49-F238E27FC236}">
                    <a16:creationId xmlns:a16="http://schemas.microsoft.com/office/drawing/2014/main" id="{D2D6ACD2-2D79-C400-1801-D615CA23A35D}"/>
                  </a:ext>
                </a:extLst>
              </p:cNvPr>
              <p:cNvSpPr>
                <a:spLocks/>
              </p:cNvSpPr>
              <p:nvPr/>
            </p:nvSpPr>
            <p:spPr bwMode="auto">
              <a:xfrm>
                <a:off x="4463" y="1505"/>
                <a:ext cx="48" cy="53"/>
              </a:xfrm>
              <a:custGeom>
                <a:avLst/>
                <a:gdLst>
                  <a:gd name="T0" fmla="*/ 8 w 10"/>
                  <a:gd name="T1" fmla="*/ 5 h 11"/>
                  <a:gd name="T2" fmla="*/ 1 w 10"/>
                  <a:gd name="T3" fmla="*/ 8 h 11"/>
                  <a:gd name="T4" fmla="*/ 7 w 10"/>
                  <a:gd name="T5" fmla="*/ 0 h 11"/>
                  <a:gd name="T6" fmla="*/ 8 w 10"/>
                  <a:gd name="T7" fmla="*/ 5 h 11"/>
                </a:gdLst>
                <a:ahLst/>
                <a:cxnLst>
                  <a:cxn ang="0">
                    <a:pos x="T0" y="T1"/>
                  </a:cxn>
                  <a:cxn ang="0">
                    <a:pos x="T2" y="T3"/>
                  </a:cxn>
                  <a:cxn ang="0">
                    <a:pos x="T4" y="T5"/>
                  </a:cxn>
                  <a:cxn ang="0">
                    <a:pos x="T6" y="T7"/>
                  </a:cxn>
                </a:cxnLst>
                <a:rect l="0" t="0" r="r" b="b"/>
                <a:pathLst>
                  <a:path w="10" h="11">
                    <a:moveTo>
                      <a:pt x="8" y="5"/>
                    </a:moveTo>
                    <a:cubicBezTo>
                      <a:pt x="6" y="9"/>
                      <a:pt x="1" y="11"/>
                      <a:pt x="1" y="8"/>
                    </a:cubicBezTo>
                    <a:cubicBezTo>
                      <a:pt x="0" y="6"/>
                      <a:pt x="4" y="1"/>
                      <a:pt x="7" y="0"/>
                    </a:cubicBezTo>
                    <a:cubicBezTo>
                      <a:pt x="10" y="0"/>
                      <a:pt x="10"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1" name="Freeform 1880">
                <a:extLst>
                  <a:ext uri="{FF2B5EF4-FFF2-40B4-BE49-F238E27FC236}">
                    <a16:creationId xmlns:a16="http://schemas.microsoft.com/office/drawing/2014/main" id="{06195EFC-138C-1506-7C34-B181F7151F30}"/>
                  </a:ext>
                </a:extLst>
              </p:cNvPr>
              <p:cNvSpPr>
                <a:spLocks/>
              </p:cNvSpPr>
              <p:nvPr/>
            </p:nvSpPr>
            <p:spPr bwMode="auto">
              <a:xfrm>
                <a:off x="4545" y="1374"/>
                <a:ext cx="48" cy="49"/>
              </a:xfrm>
              <a:custGeom>
                <a:avLst/>
                <a:gdLst>
                  <a:gd name="T0" fmla="*/ 8 w 10"/>
                  <a:gd name="T1" fmla="*/ 4 h 10"/>
                  <a:gd name="T2" fmla="*/ 0 w 10"/>
                  <a:gd name="T3" fmla="*/ 8 h 10"/>
                  <a:gd name="T4" fmla="*/ 7 w 10"/>
                  <a:gd name="T5" fmla="*/ 0 h 10"/>
                  <a:gd name="T6" fmla="*/ 8 w 10"/>
                  <a:gd name="T7" fmla="*/ 4 h 10"/>
                </a:gdLst>
                <a:ahLst/>
                <a:cxnLst>
                  <a:cxn ang="0">
                    <a:pos x="T0" y="T1"/>
                  </a:cxn>
                  <a:cxn ang="0">
                    <a:pos x="T2" y="T3"/>
                  </a:cxn>
                  <a:cxn ang="0">
                    <a:pos x="T4" y="T5"/>
                  </a:cxn>
                  <a:cxn ang="0">
                    <a:pos x="T6" y="T7"/>
                  </a:cxn>
                </a:cxnLst>
                <a:rect l="0" t="0" r="r" b="b"/>
                <a:pathLst>
                  <a:path w="10" h="10">
                    <a:moveTo>
                      <a:pt x="8" y="4"/>
                    </a:moveTo>
                    <a:cubicBezTo>
                      <a:pt x="5" y="8"/>
                      <a:pt x="1" y="10"/>
                      <a:pt x="0" y="8"/>
                    </a:cubicBezTo>
                    <a:cubicBezTo>
                      <a:pt x="0" y="5"/>
                      <a:pt x="4" y="1"/>
                      <a:pt x="7" y="0"/>
                    </a:cubicBezTo>
                    <a:cubicBezTo>
                      <a:pt x="10" y="0"/>
                      <a:pt x="9"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2" name="Freeform 1881">
                <a:extLst>
                  <a:ext uri="{FF2B5EF4-FFF2-40B4-BE49-F238E27FC236}">
                    <a16:creationId xmlns:a16="http://schemas.microsoft.com/office/drawing/2014/main" id="{C2B026A8-1870-8629-1EBF-01C373564076}"/>
                  </a:ext>
                </a:extLst>
              </p:cNvPr>
              <p:cNvSpPr>
                <a:spLocks/>
              </p:cNvSpPr>
              <p:nvPr/>
            </p:nvSpPr>
            <p:spPr bwMode="auto">
              <a:xfrm>
                <a:off x="4473" y="1591"/>
                <a:ext cx="53" cy="53"/>
              </a:xfrm>
              <a:custGeom>
                <a:avLst/>
                <a:gdLst>
                  <a:gd name="T0" fmla="*/ 10 w 11"/>
                  <a:gd name="T1" fmla="*/ 5 h 11"/>
                  <a:gd name="T2" fmla="*/ 1 w 11"/>
                  <a:gd name="T3" fmla="*/ 8 h 11"/>
                  <a:gd name="T4" fmla="*/ 8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8" y="9"/>
                      <a:pt x="3" y="11"/>
                      <a:pt x="1" y="8"/>
                    </a:cubicBezTo>
                    <a:cubicBezTo>
                      <a:pt x="0" y="6"/>
                      <a:pt x="4" y="0"/>
                      <a:pt x="8"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3" name="Freeform 1882">
                <a:extLst>
                  <a:ext uri="{FF2B5EF4-FFF2-40B4-BE49-F238E27FC236}">
                    <a16:creationId xmlns:a16="http://schemas.microsoft.com/office/drawing/2014/main" id="{FF2B910F-371F-2A85-0C88-F076CC2719C8}"/>
                  </a:ext>
                </a:extLst>
              </p:cNvPr>
              <p:cNvSpPr>
                <a:spLocks/>
              </p:cNvSpPr>
              <p:nvPr/>
            </p:nvSpPr>
            <p:spPr bwMode="auto">
              <a:xfrm>
                <a:off x="4511" y="1514"/>
                <a:ext cx="49" cy="53"/>
              </a:xfrm>
              <a:custGeom>
                <a:avLst/>
                <a:gdLst>
                  <a:gd name="T0" fmla="*/ 9 w 10"/>
                  <a:gd name="T1" fmla="*/ 5 h 11"/>
                  <a:gd name="T2" fmla="*/ 1 w 10"/>
                  <a:gd name="T3" fmla="*/ 9 h 11"/>
                  <a:gd name="T4" fmla="*/ 7 w 10"/>
                  <a:gd name="T5" fmla="*/ 0 h 11"/>
                  <a:gd name="T6" fmla="*/ 9 w 10"/>
                  <a:gd name="T7" fmla="*/ 5 h 11"/>
                </a:gdLst>
                <a:ahLst/>
                <a:cxnLst>
                  <a:cxn ang="0">
                    <a:pos x="T0" y="T1"/>
                  </a:cxn>
                  <a:cxn ang="0">
                    <a:pos x="T2" y="T3"/>
                  </a:cxn>
                  <a:cxn ang="0">
                    <a:pos x="T4" y="T5"/>
                  </a:cxn>
                  <a:cxn ang="0">
                    <a:pos x="T6" y="T7"/>
                  </a:cxn>
                </a:cxnLst>
                <a:rect l="0" t="0" r="r" b="b"/>
                <a:pathLst>
                  <a:path w="10" h="11">
                    <a:moveTo>
                      <a:pt x="9" y="5"/>
                    </a:moveTo>
                    <a:cubicBezTo>
                      <a:pt x="7" y="9"/>
                      <a:pt x="2" y="11"/>
                      <a:pt x="1" y="9"/>
                    </a:cubicBezTo>
                    <a:cubicBezTo>
                      <a:pt x="0" y="6"/>
                      <a:pt x="4" y="1"/>
                      <a:pt x="7"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4" name="Freeform 1883">
                <a:extLst>
                  <a:ext uri="{FF2B5EF4-FFF2-40B4-BE49-F238E27FC236}">
                    <a16:creationId xmlns:a16="http://schemas.microsoft.com/office/drawing/2014/main" id="{11B2A0A0-3446-2A35-2E32-452D0DB15D9E}"/>
                  </a:ext>
                </a:extLst>
              </p:cNvPr>
              <p:cNvSpPr>
                <a:spLocks/>
              </p:cNvSpPr>
              <p:nvPr/>
            </p:nvSpPr>
            <p:spPr bwMode="auto">
              <a:xfrm>
                <a:off x="4545" y="1553"/>
                <a:ext cx="53" cy="53"/>
              </a:xfrm>
              <a:custGeom>
                <a:avLst/>
                <a:gdLst>
                  <a:gd name="T0" fmla="*/ 10 w 11"/>
                  <a:gd name="T1" fmla="*/ 5 h 11"/>
                  <a:gd name="T2" fmla="*/ 1 w 11"/>
                  <a:gd name="T3" fmla="*/ 8 h 11"/>
                  <a:gd name="T4" fmla="*/ 8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7" y="9"/>
                      <a:pt x="2" y="11"/>
                      <a:pt x="1" y="8"/>
                    </a:cubicBezTo>
                    <a:cubicBezTo>
                      <a:pt x="0" y="6"/>
                      <a:pt x="4" y="1"/>
                      <a:pt x="8"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5" name="Freeform 1884">
                <a:extLst>
                  <a:ext uri="{FF2B5EF4-FFF2-40B4-BE49-F238E27FC236}">
                    <a16:creationId xmlns:a16="http://schemas.microsoft.com/office/drawing/2014/main" id="{01936CEC-BDFF-4ECA-BA87-57FF35600C43}"/>
                  </a:ext>
                </a:extLst>
              </p:cNvPr>
              <p:cNvSpPr>
                <a:spLocks/>
              </p:cNvSpPr>
              <p:nvPr/>
            </p:nvSpPr>
            <p:spPr bwMode="auto">
              <a:xfrm>
                <a:off x="4603" y="1558"/>
                <a:ext cx="53" cy="53"/>
              </a:xfrm>
              <a:custGeom>
                <a:avLst/>
                <a:gdLst>
                  <a:gd name="T0" fmla="*/ 10 w 11"/>
                  <a:gd name="T1" fmla="*/ 5 h 11"/>
                  <a:gd name="T2" fmla="*/ 1 w 11"/>
                  <a:gd name="T3" fmla="*/ 8 h 11"/>
                  <a:gd name="T4" fmla="*/ 8 w 11"/>
                  <a:gd name="T5" fmla="*/ 0 h 11"/>
                  <a:gd name="T6" fmla="*/ 10 w 11"/>
                  <a:gd name="T7" fmla="*/ 5 h 11"/>
                </a:gdLst>
                <a:ahLst/>
                <a:cxnLst>
                  <a:cxn ang="0">
                    <a:pos x="T0" y="T1"/>
                  </a:cxn>
                  <a:cxn ang="0">
                    <a:pos x="T2" y="T3"/>
                  </a:cxn>
                  <a:cxn ang="0">
                    <a:pos x="T4" y="T5"/>
                  </a:cxn>
                  <a:cxn ang="0">
                    <a:pos x="T6" y="T7"/>
                  </a:cxn>
                </a:cxnLst>
                <a:rect l="0" t="0" r="r" b="b"/>
                <a:pathLst>
                  <a:path w="11" h="11">
                    <a:moveTo>
                      <a:pt x="10" y="5"/>
                    </a:moveTo>
                    <a:cubicBezTo>
                      <a:pt x="8" y="9"/>
                      <a:pt x="3" y="11"/>
                      <a:pt x="1" y="8"/>
                    </a:cubicBezTo>
                    <a:cubicBezTo>
                      <a:pt x="0" y="5"/>
                      <a:pt x="4" y="0"/>
                      <a:pt x="8" y="0"/>
                    </a:cubicBezTo>
                    <a:cubicBezTo>
                      <a:pt x="11" y="0"/>
                      <a:pt x="11"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6" name="Freeform 1885">
                <a:extLst>
                  <a:ext uri="{FF2B5EF4-FFF2-40B4-BE49-F238E27FC236}">
                    <a16:creationId xmlns:a16="http://schemas.microsoft.com/office/drawing/2014/main" id="{4C7B268F-3C97-B445-65D9-3CA40A0134ED}"/>
                  </a:ext>
                </a:extLst>
              </p:cNvPr>
              <p:cNvSpPr>
                <a:spLocks/>
              </p:cNvSpPr>
              <p:nvPr/>
            </p:nvSpPr>
            <p:spPr bwMode="auto">
              <a:xfrm>
                <a:off x="4299" y="1567"/>
                <a:ext cx="44" cy="53"/>
              </a:xfrm>
              <a:custGeom>
                <a:avLst/>
                <a:gdLst>
                  <a:gd name="T0" fmla="*/ 7 w 9"/>
                  <a:gd name="T1" fmla="*/ 5 h 11"/>
                  <a:gd name="T2" fmla="*/ 0 w 9"/>
                  <a:gd name="T3" fmla="*/ 9 h 11"/>
                  <a:gd name="T4" fmla="*/ 7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5" y="9"/>
                      <a:pt x="1" y="11"/>
                      <a:pt x="0" y="9"/>
                    </a:cubicBezTo>
                    <a:cubicBezTo>
                      <a:pt x="0" y="6"/>
                      <a:pt x="4" y="1"/>
                      <a:pt x="7" y="0"/>
                    </a:cubicBezTo>
                    <a:cubicBezTo>
                      <a:pt x="9" y="0"/>
                      <a:pt x="9"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7" name="Freeform 1886">
                <a:extLst>
                  <a:ext uri="{FF2B5EF4-FFF2-40B4-BE49-F238E27FC236}">
                    <a16:creationId xmlns:a16="http://schemas.microsoft.com/office/drawing/2014/main" id="{18AE7E80-5EEF-3072-D22B-B842FDFE300D}"/>
                  </a:ext>
                </a:extLst>
              </p:cNvPr>
              <p:cNvSpPr>
                <a:spLocks/>
              </p:cNvSpPr>
              <p:nvPr/>
            </p:nvSpPr>
            <p:spPr bwMode="auto">
              <a:xfrm>
                <a:off x="4391" y="1558"/>
                <a:ext cx="48" cy="53"/>
              </a:xfrm>
              <a:custGeom>
                <a:avLst/>
                <a:gdLst>
                  <a:gd name="T0" fmla="*/ 8 w 10"/>
                  <a:gd name="T1" fmla="*/ 5 h 11"/>
                  <a:gd name="T2" fmla="*/ 1 w 10"/>
                  <a:gd name="T3" fmla="*/ 8 h 11"/>
                  <a:gd name="T4" fmla="*/ 7 w 10"/>
                  <a:gd name="T5" fmla="*/ 0 h 11"/>
                  <a:gd name="T6" fmla="*/ 8 w 10"/>
                  <a:gd name="T7" fmla="*/ 5 h 11"/>
                </a:gdLst>
                <a:ahLst/>
                <a:cxnLst>
                  <a:cxn ang="0">
                    <a:pos x="T0" y="T1"/>
                  </a:cxn>
                  <a:cxn ang="0">
                    <a:pos x="T2" y="T3"/>
                  </a:cxn>
                  <a:cxn ang="0">
                    <a:pos x="T4" y="T5"/>
                  </a:cxn>
                  <a:cxn ang="0">
                    <a:pos x="T6" y="T7"/>
                  </a:cxn>
                </a:cxnLst>
                <a:rect l="0" t="0" r="r" b="b"/>
                <a:pathLst>
                  <a:path w="10" h="11">
                    <a:moveTo>
                      <a:pt x="8" y="5"/>
                    </a:moveTo>
                    <a:cubicBezTo>
                      <a:pt x="6" y="9"/>
                      <a:pt x="1" y="11"/>
                      <a:pt x="1" y="8"/>
                    </a:cubicBezTo>
                    <a:cubicBezTo>
                      <a:pt x="0" y="6"/>
                      <a:pt x="4" y="0"/>
                      <a:pt x="7" y="0"/>
                    </a:cubicBezTo>
                    <a:cubicBezTo>
                      <a:pt x="10"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8" name="Freeform 1887">
                <a:extLst>
                  <a:ext uri="{FF2B5EF4-FFF2-40B4-BE49-F238E27FC236}">
                    <a16:creationId xmlns:a16="http://schemas.microsoft.com/office/drawing/2014/main" id="{4720DB58-199B-119B-57B2-B291343F1D2E}"/>
                  </a:ext>
                </a:extLst>
              </p:cNvPr>
              <p:cNvSpPr>
                <a:spLocks/>
              </p:cNvSpPr>
              <p:nvPr/>
            </p:nvSpPr>
            <p:spPr bwMode="auto">
              <a:xfrm>
                <a:off x="4367" y="1519"/>
                <a:ext cx="43" cy="53"/>
              </a:xfrm>
              <a:custGeom>
                <a:avLst/>
                <a:gdLst>
                  <a:gd name="T0" fmla="*/ 7 w 9"/>
                  <a:gd name="T1" fmla="*/ 5 h 11"/>
                  <a:gd name="T2" fmla="*/ 0 w 9"/>
                  <a:gd name="T3" fmla="*/ 8 h 11"/>
                  <a:gd name="T4" fmla="*/ 7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5" y="8"/>
                      <a:pt x="1" y="11"/>
                      <a:pt x="0" y="8"/>
                    </a:cubicBezTo>
                    <a:cubicBezTo>
                      <a:pt x="0" y="6"/>
                      <a:pt x="4" y="0"/>
                      <a:pt x="7" y="0"/>
                    </a:cubicBezTo>
                    <a:cubicBezTo>
                      <a:pt x="9" y="0"/>
                      <a:pt x="9"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9" name="Freeform 1888">
                <a:extLst>
                  <a:ext uri="{FF2B5EF4-FFF2-40B4-BE49-F238E27FC236}">
                    <a16:creationId xmlns:a16="http://schemas.microsoft.com/office/drawing/2014/main" id="{C8C7095B-7F8C-353D-B16F-ACFEB59B8CCA}"/>
                  </a:ext>
                </a:extLst>
              </p:cNvPr>
              <p:cNvSpPr>
                <a:spLocks/>
              </p:cNvSpPr>
              <p:nvPr/>
            </p:nvSpPr>
            <p:spPr bwMode="auto">
              <a:xfrm>
                <a:off x="4429" y="1481"/>
                <a:ext cx="49" cy="53"/>
              </a:xfrm>
              <a:custGeom>
                <a:avLst/>
                <a:gdLst>
                  <a:gd name="T0" fmla="*/ 8 w 10"/>
                  <a:gd name="T1" fmla="*/ 5 h 11"/>
                  <a:gd name="T2" fmla="*/ 0 w 10"/>
                  <a:gd name="T3" fmla="*/ 9 h 11"/>
                  <a:gd name="T4" fmla="*/ 7 w 10"/>
                  <a:gd name="T5" fmla="*/ 1 h 11"/>
                  <a:gd name="T6" fmla="*/ 8 w 10"/>
                  <a:gd name="T7" fmla="*/ 5 h 11"/>
                </a:gdLst>
                <a:ahLst/>
                <a:cxnLst>
                  <a:cxn ang="0">
                    <a:pos x="T0" y="T1"/>
                  </a:cxn>
                  <a:cxn ang="0">
                    <a:pos x="T2" y="T3"/>
                  </a:cxn>
                  <a:cxn ang="0">
                    <a:pos x="T4" y="T5"/>
                  </a:cxn>
                  <a:cxn ang="0">
                    <a:pos x="T6" y="T7"/>
                  </a:cxn>
                </a:cxnLst>
                <a:rect l="0" t="0" r="r" b="b"/>
                <a:pathLst>
                  <a:path w="10" h="11">
                    <a:moveTo>
                      <a:pt x="8" y="5"/>
                    </a:moveTo>
                    <a:cubicBezTo>
                      <a:pt x="5" y="9"/>
                      <a:pt x="1" y="11"/>
                      <a:pt x="0" y="9"/>
                    </a:cubicBezTo>
                    <a:cubicBezTo>
                      <a:pt x="0" y="6"/>
                      <a:pt x="4" y="1"/>
                      <a:pt x="7" y="1"/>
                    </a:cubicBezTo>
                    <a:cubicBezTo>
                      <a:pt x="10"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0" name="Freeform 1889">
                <a:extLst>
                  <a:ext uri="{FF2B5EF4-FFF2-40B4-BE49-F238E27FC236}">
                    <a16:creationId xmlns:a16="http://schemas.microsoft.com/office/drawing/2014/main" id="{68AEB758-0C55-061D-53EF-437739B63E37}"/>
                  </a:ext>
                </a:extLst>
              </p:cNvPr>
              <p:cNvSpPr>
                <a:spLocks/>
              </p:cNvSpPr>
              <p:nvPr/>
            </p:nvSpPr>
            <p:spPr bwMode="auto">
              <a:xfrm>
                <a:off x="4492" y="1432"/>
                <a:ext cx="48" cy="53"/>
              </a:xfrm>
              <a:custGeom>
                <a:avLst/>
                <a:gdLst>
                  <a:gd name="T0" fmla="*/ 8 w 10"/>
                  <a:gd name="T1" fmla="*/ 5 h 11"/>
                  <a:gd name="T2" fmla="*/ 1 w 10"/>
                  <a:gd name="T3" fmla="*/ 8 h 11"/>
                  <a:gd name="T4" fmla="*/ 8 w 10"/>
                  <a:gd name="T5" fmla="*/ 0 h 11"/>
                  <a:gd name="T6" fmla="*/ 8 w 10"/>
                  <a:gd name="T7" fmla="*/ 5 h 11"/>
                </a:gdLst>
                <a:ahLst/>
                <a:cxnLst>
                  <a:cxn ang="0">
                    <a:pos x="T0" y="T1"/>
                  </a:cxn>
                  <a:cxn ang="0">
                    <a:pos x="T2" y="T3"/>
                  </a:cxn>
                  <a:cxn ang="0">
                    <a:pos x="T4" y="T5"/>
                  </a:cxn>
                  <a:cxn ang="0">
                    <a:pos x="T6" y="T7"/>
                  </a:cxn>
                </a:cxnLst>
                <a:rect l="0" t="0" r="r" b="b"/>
                <a:pathLst>
                  <a:path w="10" h="11">
                    <a:moveTo>
                      <a:pt x="8" y="5"/>
                    </a:moveTo>
                    <a:cubicBezTo>
                      <a:pt x="6" y="9"/>
                      <a:pt x="1" y="11"/>
                      <a:pt x="1" y="8"/>
                    </a:cubicBezTo>
                    <a:cubicBezTo>
                      <a:pt x="0" y="6"/>
                      <a:pt x="4" y="1"/>
                      <a:pt x="8" y="0"/>
                    </a:cubicBezTo>
                    <a:cubicBezTo>
                      <a:pt x="10" y="0"/>
                      <a:pt x="10"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1" name="Freeform 1890">
                <a:extLst>
                  <a:ext uri="{FF2B5EF4-FFF2-40B4-BE49-F238E27FC236}">
                    <a16:creationId xmlns:a16="http://schemas.microsoft.com/office/drawing/2014/main" id="{03B1C2E1-81F7-740E-AE61-A44E0248EEB8}"/>
                  </a:ext>
                </a:extLst>
              </p:cNvPr>
              <p:cNvSpPr>
                <a:spLocks/>
              </p:cNvSpPr>
              <p:nvPr/>
            </p:nvSpPr>
            <p:spPr bwMode="auto">
              <a:xfrm>
                <a:off x="4511" y="1365"/>
                <a:ext cx="49" cy="48"/>
              </a:xfrm>
              <a:custGeom>
                <a:avLst/>
                <a:gdLst>
                  <a:gd name="T0" fmla="*/ 7 w 10"/>
                  <a:gd name="T1" fmla="*/ 4 h 10"/>
                  <a:gd name="T2" fmla="*/ 0 w 10"/>
                  <a:gd name="T3" fmla="*/ 7 h 10"/>
                  <a:gd name="T4" fmla="*/ 7 w 10"/>
                  <a:gd name="T5" fmla="*/ 0 h 10"/>
                  <a:gd name="T6" fmla="*/ 7 w 10"/>
                  <a:gd name="T7" fmla="*/ 4 h 10"/>
                </a:gdLst>
                <a:ahLst/>
                <a:cxnLst>
                  <a:cxn ang="0">
                    <a:pos x="T0" y="T1"/>
                  </a:cxn>
                  <a:cxn ang="0">
                    <a:pos x="T2" y="T3"/>
                  </a:cxn>
                  <a:cxn ang="0">
                    <a:pos x="T4" y="T5"/>
                  </a:cxn>
                  <a:cxn ang="0">
                    <a:pos x="T6" y="T7"/>
                  </a:cxn>
                </a:cxnLst>
                <a:rect l="0" t="0" r="r" b="b"/>
                <a:pathLst>
                  <a:path w="10" h="10">
                    <a:moveTo>
                      <a:pt x="7" y="4"/>
                    </a:moveTo>
                    <a:cubicBezTo>
                      <a:pt x="5" y="8"/>
                      <a:pt x="0" y="10"/>
                      <a:pt x="0" y="7"/>
                    </a:cubicBezTo>
                    <a:cubicBezTo>
                      <a:pt x="0" y="5"/>
                      <a:pt x="4" y="0"/>
                      <a:pt x="7" y="0"/>
                    </a:cubicBezTo>
                    <a:cubicBezTo>
                      <a:pt x="10" y="0"/>
                      <a:pt x="9"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2" name="Freeform 1891">
                <a:extLst>
                  <a:ext uri="{FF2B5EF4-FFF2-40B4-BE49-F238E27FC236}">
                    <a16:creationId xmlns:a16="http://schemas.microsoft.com/office/drawing/2014/main" id="{E7DCC55A-8176-E857-4DAE-6B9749CC5CB8}"/>
                  </a:ext>
                </a:extLst>
              </p:cNvPr>
              <p:cNvSpPr>
                <a:spLocks/>
              </p:cNvSpPr>
              <p:nvPr/>
            </p:nvSpPr>
            <p:spPr bwMode="auto">
              <a:xfrm>
                <a:off x="4579" y="1307"/>
                <a:ext cx="48" cy="48"/>
              </a:xfrm>
              <a:custGeom>
                <a:avLst/>
                <a:gdLst>
                  <a:gd name="T0" fmla="*/ 7 w 10"/>
                  <a:gd name="T1" fmla="*/ 4 h 10"/>
                  <a:gd name="T2" fmla="*/ 0 w 10"/>
                  <a:gd name="T3" fmla="*/ 7 h 10"/>
                  <a:gd name="T4" fmla="*/ 7 w 10"/>
                  <a:gd name="T5" fmla="*/ 0 h 10"/>
                  <a:gd name="T6" fmla="*/ 7 w 10"/>
                  <a:gd name="T7" fmla="*/ 4 h 10"/>
                </a:gdLst>
                <a:ahLst/>
                <a:cxnLst>
                  <a:cxn ang="0">
                    <a:pos x="T0" y="T1"/>
                  </a:cxn>
                  <a:cxn ang="0">
                    <a:pos x="T2" y="T3"/>
                  </a:cxn>
                  <a:cxn ang="0">
                    <a:pos x="T4" y="T5"/>
                  </a:cxn>
                  <a:cxn ang="0">
                    <a:pos x="T6" y="T7"/>
                  </a:cxn>
                </a:cxnLst>
                <a:rect l="0" t="0" r="r" b="b"/>
                <a:pathLst>
                  <a:path w="10" h="10">
                    <a:moveTo>
                      <a:pt x="7" y="4"/>
                    </a:moveTo>
                    <a:cubicBezTo>
                      <a:pt x="5" y="8"/>
                      <a:pt x="0" y="10"/>
                      <a:pt x="0" y="7"/>
                    </a:cubicBezTo>
                    <a:cubicBezTo>
                      <a:pt x="0" y="5"/>
                      <a:pt x="4" y="1"/>
                      <a:pt x="7" y="0"/>
                    </a:cubicBezTo>
                    <a:cubicBezTo>
                      <a:pt x="10" y="0"/>
                      <a:pt x="9"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3" name="Freeform 1892">
                <a:extLst>
                  <a:ext uri="{FF2B5EF4-FFF2-40B4-BE49-F238E27FC236}">
                    <a16:creationId xmlns:a16="http://schemas.microsoft.com/office/drawing/2014/main" id="{9EB5DF26-FEFA-8C88-5A2B-342935486778}"/>
                  </a:ext>
                </a:extLst>
              </p:cNvPr>
              <p:cNvSpPr>
                <a:spLocks/>
              </p:cNvSpPr>
              <p:nvPr/>
            </p:nvSpPr>
            <p:spPr bwMode="auto">
              <a:xfrm>
                <a:off x="4434" y="1389"/>
                <a:ext cx="48" cy="48"/>
              </a:xfrm>
              <a:custGeom>
                <a:avLst/>
                <a:gdLst>
                  <a:gd name="T0" fmla="*/ 7 w 10"/>
                  <a:gd name="T1" fmla="*/ 4 h 10"/>
                  <a:gd name="T2" fmla="*/ 0 w 10"/>
                  <a:gd name="T3" fmla="*/ 8 h 10"/>
                  <a:gd name="T4" fmla="*/ 8 w 10"/>
                  <a:gd name="T5" fmla="*/ 0 h 10"/>
                  <a:gd name="T6" fmla="*/ 7 w 10"/>
                  <a:gd name="T7" fmla="*/ 4 h 10"/>
                </a:gdLst>
                <a:ahLst/>
                <a:cxnLst>
                  <a:cxn ang="0">
                    <a:pos x="T0" y="T1"/>
                  </a:cxn>
                  <a:cxn ang="0">
                    <a:pos x="T2" y="T3"/>
                  </a:cxn>
                  <a:cxn ang="0">
                    <a:pos x="T4" y="T5"/>
                  </a:cxn>
                  <a:cxn ang="0">
                    <a:pos x="T6" y="T7"/>
                  </a:cxn>
                </a:cxnLst>
                <a:rect l="0" t="0" r="r" b="b"/>
                <a:pathLst>
                  <a:path w="10" h="10">
                    <a:moveTo>
                      <a:pt x="7" y="4"/>
                    </a:moveTo>
                    <a:cubicBezTo>
                      <a:pt x="5" y="8"/>
                      <a:pt x="1" y="10"/>
                      <a:pt x="0" y="8"/>
                    </a:cubicBezTo>
                    <a:cubicBezTo>
                      <a:pt x="0" y="5"/>
                      <a:pt x="4" y="0"/>
                      <a:pt x="8" y="0"/>
                    </a:cubicBezTo>
                    <a:cubicBezTo>
                      <a:pt x="10" y="0"/>
                      <a:pt x="9"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4" name="Freeform 1893">
                <a:extLst>
                  <a:ext uri="{FF2B5EF4-FFF2-40B4-BE49-F238E27FC236}">
                    <a16:creationId xmlns:a16="http://schemas.microsoft.com/office/drawing/2014/main" id="{A8E52183-BE4C-B502-F590-140CD5016E64}"/>
                  </a:ext>
                </a:extLst>
              </p:cNvPr>
              <p:cNvSpPr>
                <a:spLocks/>
              </p:cNvSpPr>
              <p:nvPr/>
            </p:nvSpPr>
            <p:spPr bwMode="auto">
              <a:xfrm>
                <a:off x="4502" y="1331"/>
                <a:ext cx="48" cy="48"/>
              </a:xfrm>
              <a:custGeom>
                <a:avLst/>
                <a:gdLst>
                  <a:gd name="T0" fmla="*/ 7 w 10"/>
                  <a:gd name="T1" fmla="*/ 4 h 10"/>
                  <a:gd name="T2" fmla="*/ 0 w 10"/>
                  <a:gd name="T3" fmla="*/ 8 h 10"/>
                  <a:gd name="T4" fmla="*/ 7 w 10"/>
                  <a:gd name="T5" fmla="*/ 0 h 10"/>
                  <a:gd name="T6" fmla="*/ 7 w 10"/>
                  <a:gd name="T7" fmla="*/ 4 h 10"/>
                </a:gdLst>
                <a:ahLst/>
                <a:cxnLst>
                  <a:cxn ang="0">
                    <a:pos x="T0" y="T1"/>
                  </a:cxn>
                  <a:cxn ang="0">
                    <a:pos x="T2" y="T3"/>
                  </a:cxn>
                  <a:cxn ang="0">
                    <a:pos x="T4" y="T5"/>
                  </a:cxn>
                  <a:cxn ang="0">
                    <a:pos x="T6" y="T7"/>
                  </a:cxn>
                </a:cxnLst>
                <a:rect l="0" t="0" r="r" b="b"/>
                <a:pathLst>
                  <a:path w="10" h="10">
                    <a:moveTo>
                      <a:pt x="7" y="4"/>
                    </a:moveTo>
                    <a:cubicBezTo>
                      <a:pt x="4" y="8"/>
                      <a:pt x="0" y="10"/>
                      <a:pt x="0" y="8"/>
                    </a:cubicBezTo>
                    <a:cubicBezTo>
                      <a:pt x="0" y="6"/>
                      <a:pt x="4" y="1"/>
                      <a:pt x="7" y="0"/>
                    </a:cubicBezTo>
                    <a:cubicBezTo>
                      <a:pt x="10" y="0"/>
                      <a:pt x="8"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5" name="Freeform 1894">
                <a:extLst>
                  <a:ext uri="{FF2B5EF4-FFF2-40B4-BE49-F238E27FC236}">
                    <a16:creationId xmlns:a16="http://schemas.microsoft.com/office/drawing/2014/main" id="{8A5BAA0A-27D8-5455-21E6-937CF1B6D95E}"/>
                  </a:ext>
                </a:extLst>
              </p:cNvPr>
              <p:cNvSpPr>
                <a:spLocks/>
              </p:cNvSpPr>
              <p:nvPr/>
            </p:nvSpPr>
            <p:spPr bwMode="auto">
              <a:xfrm>
                <a:off x="4468" y="1321"/>
                <a:ext cx="48" cy="49"/>
              </a:xfrm>
              <a:custGeom>
                <a:avLst/>
                <a:gdLst>
                  <a:gd name="T0" fmla="*/ 7 w 10"/>
                  <a:gd name="T1" fmla="*/ 5 h 10"/>
                  <a:gd name="T2" fmla="*/ 0 w 10"/>
                  <a:gd name="T3" fmla="*/ 8 h 10"/>
                  <a:gd name="T4" fmla="*/ 8 w 10"/>
                  <a:gd name="T5" fmla="*/ 0 h 10"/>
                  <a:gd name="T6" fmla="*/ 7 w 10"/>
                  <a:gd name="T7" fmla="*/ 5 h 10"/>
                </a:gdLst>
                <a:ahLst/>
                <a:cxnLst>
                  <a:cxn ang="0">
                    <a:pos x="T0" y="T1"/>
                  </a:cxn>
                  <a:cxn ang="0">
                    <a:pos x="T2" y="T3"/>
                  </a:cxn>
                  <a:cxn ang="0">
                    <a:pos x="T4" y="T5"/>
                  </a:cxn>
                  <a:cxn ang="0">
                    <a:pos x="T6" y="T7"/>
                  </a:cxn>
                </a:cxnLst>
                <a:rect l="0" t="0" r="r" b="b"/>
                <a:pathLst>
                  <a:path w="10" h="10">
                    <a:moveTo>
                      <a:pt x="7" y="5"/>
                    </a:moveTo>
                    <a:cubicBezTo>
                      <a:pt x="4" y="8"/>
                      <a:pt x="0" y="10"/>
                      <a:pt x="0" y="8"/>
                    </a:cubicBezTo>
                    <a:cubicBezTo>
                      <a:pt x="0" y="6"/>
                      <a:pt x="5" y="1"/>
                      <a:pt x="8" y="0"/>
                    </a:cubicBezTo>
                    <a:cubicBezTo>
                      <a:pt x="10"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6" name="Freeform 1895">
                <a:extLst>
                  <a:ext uri="{FF2B5EF4-FFF2-40B4-BE49-F238E27FC236}">
                    <a16:creationId xmlns:a16="http://schemas.microsoft.com/office/drawing/2014/main" id="{17C5CDB0-9491-F5D3-0C76-35D545D83B10}"/>
                  </a:ext>
                </a:extLst>
              </p:cNvPr>
              <p:cNvSpPr>
                <a:spLocks/>
              </p:cNvSpPr>
              <p:nvPr/>
            </p:nvSpPr>
            <p:spPr bwMode="auto">
              <a:xfrm>
                <a:off x="4097" y="1625"/>
                <a:ext cx="39" cy="53"/>
              </a:xfrm>
              <a:custGeom>
                <a:avLst/>
                <a:gdLst>
                  <a:gd name="T0" fmla="*/ 5 w 8"/>
                  <a:gd name="T1" fmla="*/ 5 h 11"/>
                  <a:gd name="T2" fmla="*/ 0 w 8"/>
                  <a:gd name="T3" fmla="*/ 10 h 11"/>
                  <a:gd name="T4" fmla="*/ 6 w 8"/>
                  <a:gd name="T5" fmla="*/ 0 h 11"/>
                  <a:gd name="T6" fmla="*/ 5 w 8"/>
                  <a:gd name="T7" fmla="*/ 5 h 11"/>
                </a:gdLst>
                <a:ahLst/>
                <a:cxnLst>
                  <a:cxn ang="0">
                    <a:pos x="T0" y="T1"/>
                  </a:cxn>
                  <a:cxn ang="0">
                    <a:pos x="T2" y="T3"/>
                  </a:cxn>
                  <a:cxn ang="0">
                    <a:pos x="T4" y="T5"/>
                  </a:cxn>
                  <a:cxn ang="0">
                    <a:pos x="T6" y="T7"/>
                  </a:cxn>
                </a:cxnLst>
                <a:rect l="0" t="0" r="r" b="b"/>
                <a:pathLst>
                  <a:path w="8" h="11">
                    <a:moveTo>
                      <a:pt x="5" y="5"/>
                    </a:moveTo>
                    <a:cubicBezTo>
                      <a:pt x="3" y="9"/>
                      <a:pt x="0" y="11"/>
                      <a:pt x="0" y="10"/>
                    </a:cubicBezTo>
                    <a:cubicBezTo>
                      <a:pt x="0" y="8"/>
                      <a:pt x="4" y="1"/>
                      <a:pt x="6" y="0"/>
                    </a:cubicBezTo>
                    <a:cubicBezTo>
                      <a:pt x="8" y="0"/>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7" name="Freeform 1896">
                <a:extLst>
                  <a:ext uri="{FF2B5EF4-FFF2-40B4-BE49-F238E27FC236}">
                    <a16:creationId xmlns:a16="http://schemas.microsoft.com/office/drawing/2014/main" id="{8735E843-12D5-A9B5-06FB-A1D8F5F1843F}"/>
                  </a:ext>
                </a:extLst>
              </p:cNvPr>
              <p:cNvSpPr>
                <a:spLocks/>
              </p:cNvSpPr>
              <p:nvPr/>
            </p:nvSpPr>
            <p:spPr bwMode="auto">
              <a:xfrm>
                <a:off x="4145" y="1553"/>
                <a:ext cx="39" cy="53"/>
              </a:xfrm>
              <a:custGeom>
                <a:avLst/>
                <a:gdLst>
                  <a:gd name="T0" fmla="*/ 5 w 8"/>
                  <a:gd name="T1" fmla="*/ 5 h 11"/>
                  <a:gd name="T2" fmla="*/ 0 w 8"/>
                  <a:gd name="T3" fmla="*/ 10 h 11"/>
                  <a:gd name="T4" fmla="*/ 7 w 8"/>
                  <a:gd name="T5" fmla="*/ 0 h 11"/>
                  <a:gd name="T6" fmla="*/ 5 w 8"/>
                  <a:gd name="T7" fmla="*/ 5 h 11"/>
                </a:gdLst>
                <a:ahLst/>
                <a:cxnLst>
                  <a:cxn ang="0">
                    <a:pos x="T0" y="T1"/>
                  </a:cxn>
                  <a:cxn ang="0">
                    <a:pos x="T2" y="T3"/>
                  </a:cxn>
                  <a:cxn ang="0">
                    <a:pos x="T4" y="T5"/>
                  </a:cxn>
                  <a:cxn ang="0">
                    <a:pos x="T6" y="T7"/>
                  </a:cxn>
                </a:cxnLst>
                <a:rect l="0" t="0" r="r" b="b"/>
                <a:pathLst>
                  <a:path w="8" h="11">
                    <a:moveTo>
                      <a:pt x="5" y="5"/>
                    </a:moveTo>
                    <a:cubicBezTo>
                      <a:pt x="3" y="9"/>
                      <a:pt x="0" y="11"/>
                      <a:pt x="0" y="10"/>
                    </a:cubicBezTo>
                    <a:cubicBezTo>
                      <a:pt x="0" y="8"/>
                      <a:pt x="4" y="1"/>
                      <a:pt x="7" y="0"/>
                    </a:cubicBezTo>
                    <a:cubicBezTo>
                      <a:pt x="8" y="0"/>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8" name="Freeform 1897">
                <a:extLst>
                  <a:ext uri="{FF2B5EF4-FFF2-40B4-BE49-F238E27FC236}">
                    <a16:creationId xmlns:a16="http://schemas.microsoft.com/office/drawing/2014/main" id="{416A2919-384E-2275-BBAC-1D50BD0DA657}"/>
                  </a:ext>
                </a:extLst>
              </p:cNvPr>
              <p:cNvSpPr>
                <a:spLocks/>
              </p:cNvSpPr>
              <p:nvPr/>
            </p:nvSpPr>
            <p:spPr bwMode="auto">
              <a:xfrm>
                <a:off x="4131" y="1611"/>
                <a:ext cx="43" cy="53"/>
              </a:xfrm>
              <a:custGeom>
                <a:avLst/>
                <a:gdLst>
                  <a:gd name="T0" fmla="*/ 6 w 9"/>
                  <a:gd name="T1" fmla="*/ 6 h 11"/>
                  <a:gd name="T2" fmla="*/ 1 w 9"/>
                  <a:gd name="T3" fmla="*/ 10 h 11"/>
                  <a:gd name="T4" fmla="*/ 7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4" y="9"/>
                      <a:pt x="1" y="11"/>
                      <a:pt x="1" y="10"/>
                    </a:cubicBezTo>
                    <a:cubicBezTo>
                      <a:pt x="0" y="8"/>
                      <a:pt x="4" y="1"/>
                      <a:pt x="7" y="0"/>
                    </a:cubicBezTo>
                    <a:cubicBezTo>
                      <a:pt x="9" y="0"/>
                      <a:pt x="7"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9" name="Freeform 1898">
                <a:extLst>
                  <a:ext uri="{FF2B5EF4-FFF2-40B4-BE49-F238E27FC236}">
                    <a16:creationId xmlns:a16="http://schemas.microsoft.com/office/drawing/2014/main" id="{D5053688-791F-0A08-0C71-409834EE1122}"/>
                  </a:ext>
                </a:extLst>
              </p:cNvPr>
              <p:cNvSpPr>
                <a:spLocks/>
              </p:cNvSpPr>
              <p:nvPr/>
            </p:nvSpPr>
            <p:spPr bwMode="auto">
              <a:xfrm>
                <a:off x="4083" y="1688"/>
                <a:ext cx="38" cy="53"/>
              </a:xfrm>
              <a:custGeom>
                <a:avLst/>
                <a:gdLst>
                  <a:gd name="T0" fmla="*/ 6 w 8"/>
                  <a:gd name="T1" fmla="*/ 5 h 11"/>
                  <a:gd name="T2" fmla="*/ 0 w 8"/>
                  <a:gd name="T3" fmla="*/ 10 h 11"/>
                  <a:gd name="T4" fmla="*/ 7 w 8"/>
                  <a:gd name="T5" fmla="*/ 0 h 11"/>
                  <a:gd name="T6" fmla="*/ 6 w 8"/>
                  <a:gd name="T7" fmla="*/ 5 h 11"/>
                </a:gdLst>
                <a:ahLst/>
                <a:cxnLst>
                  <a:cxn ang="0">
                    <a:pos x="T0" y="T1"/>
                  </a:cxn>
                  <a:cxn ang="0">
                    <a:pos x="T2" y="T3"/>
                  </a:cxn>
                  <a:cxn ang="0">
                    <a:pos x="T4" y="T5"/>
                  </a:cxn>
                  <a:cxn ang="0">
                    <a:pos x="T6" y="T7"/>
                  </a:cxn>
                </a:cxnLst>
                <a:rect l="0" t="0" r="r" b="b"/>
                <a:pathLst>
                  <a:path w="8" h="11">
                    <a:moveTo>
                      <a:pt x="6" y="5"/>
                    </a:moveTo>
                    <a:cubicBezTo>
                      <a:pt x="4" y="9"/>
                      <a:pt x="1" y="11"/>
                      <a:pt x="0" y="10"/>
                    </a:cubicBezTo>
                    <a:cubicBezTo>
                      <a:pt x="0" y="8"/>
                      <a:pt x="4" y="1"/>
                      <a:pt x="7" y="0"/>
                    </a:cubicBezTo>
                    <a:cubicBezTo>
                      <a:pt x="8"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0" name="Freeform 1899">
                <a:extLst>
                  <a:ext uri="{FF2B5EF4-FFF2-40B4-BE49-F238E27FC236}">
                    <a16:creationId xmlns:a16="http://schemas.microsoft.com/office/drawing/2014/main" id="{111B03F5-F7F1-4D07-D3F6-5AE86A4A732F}"/>
                  </a:ext>
                </a:extLst>
              </p:cNvPr>
              <p:cNvSpPr>
                <a:spLocks/>
              </p:cNvSpPr>
              <p:nvPr/>
            </p:nvSpPr>
            <p:spPr bwMode="auto">
              <a:xfrm>
                <a:off x="4049" y="1698"/>
                <a:ext cx="38" cy="57"/>
              </a:xfrm>
              <a:custGeom>
                <a:avLst/>
                <a:gdLst>
                  <a:gd name="T0" fmla="*/ 5 w 8"/>
                  <a:gd name="T1" fmla="*/ 6 h 12"/>
                  <a:gd name="T2" fmla="*/ 0 w 8"/>
                  <a:gd name="T3" fmla="*/ 10 h 12"/>
                  <a:gd name="T4" fmla="*/ 6 w 8"/>
                  <a:gd name="T5" fmla="*/ 1 h 12"/>
                  <a:gd name="T6" fmla="*/ 5 w 8"/>
                  <a:gd name="T7" fmla="*/ 6 h 12"/>
                </a:gdLst>
                <a:ahLst/>
                <a:cxnLst>
                  <a:cxn ang="0">
                    <a:pos x="T0" y="T1"/>
                  </a:cxn>
                  <a:cxn ang="0">
                    <a:pos x="T2" y="T3"/>
                  </a:cxn>
                  <a:cxn ang="0">
                    <a:pos x="T4" y="T5"/>
                  </a:cxn>
                  <a:cxn ang="0">
                    <a:pos x="T6" y="T7"/>
                  </a:cxn>
                </a:cxnLst>
                <a:rect l="0" t="0" r="r" b="b"/>
                <a:pathLst>
                  <a:path w="8" h="12">
                    <a:moveTo>
                      <a:pt x="5" y="6"/>
                    </a:moveTo>
                    <a:cubicBezTo>
                      <a:pt x="3" y="10"/>
                      <a:pt x="1" y="12"/>
                      <a:pt x="0" y="10"/>
                    </a:cubicBezTo>
                    <a:cubicBezTo>
                      <a:pt x="0" y="9"/>
                      <a:pt x="4" y="1"/>
                      <a:pt x="6" y="1"/>
                    </a:cubicBezTo>
                    <a:cubicBezTo>
                      <a:pt x="8" y="0"/>
                      <a:pt x="7"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1" name="Freeform 1900">
                <a:extLst>
                  <a:ext uri="{FF2B5EF4-FFF2-40B4-BE49-F238E27FC236}">
                    <a16:creationId xmlns:a16="http://schemas.microsoft.com/office/drawing/2014/main" id="{4CE6CD29-B748-DDEA-24AB-BB514FB5EF36}"/>
                  </a:ext>
                </a:extLst>
              </p:cNvPr>
              <p:cNvSpPr>
                <a:spLocks/>
              </p:cNvSpPr>
              <p:nvPr/>
            </p:nvSpPr>
            <p:spPr bwMode="auto">
              <a:xfrm>
                <a:off x="4030" y="1649"/>
                <a:ext cx="38" cy="58"/>
              </a:xfrm>
              <a:custGeom>
                <a:avLst/>
                <a:gdLst>
                  <a:gd name="T0" fmla="*/ 5 w 8"/>
                  <a:gd name="T1" fmla="*/ 5 h 12"/>
                  <a:gd name="T2" fmla="*/ 0 w 8"/>
                  <a:gd name="T3" fmla="*/ 10 h 12"/>
                  <a:gd name="T4" fmla="*/ 6 w 8"/>
                  <a:gd name="T5" fmla="*/ 0 h 12"/>
                  <a:gd name="T6" fmla="*/ 5 w 8"/>
                  <a:gd name="T7" fmla="*/ 5 h 12"/>
                </a:gdLst>
                <a:ahLst/>
                <a:cxnLst>
                  <a:cxn ang="0">
                    <a:pos x="T0" y="T1"/>
                  </a:cxn>
                  <a:cxn ang="0">
                    <a:pos x="T2" y="T3"/>
                  </a:cxn>
                  <a:cxn ang="0">
                    <a:pos x="T4" y="T5"/>
                  </a:cxn>
                  <a:cxn ang="0">
                    <a:pos x="T6" y="T7"/>
                  </a:cxn>
                </a:cxnLst>
                <a:rect l="0" t="0" r="r" b="b"/>
                <a:pathLst>
                  <a:path w="8" h="12">
                    <a:moveTo>
                      <a:pt x="5" y="5"/>
                    </a:moveTo>
                    <a:cubicBezTo>
                      <a:pt x="3" y="9"/>
                      <a:pt x="1" y="12"/>
                      <a:pt x="0" y="10"/>
                    </a:cubicBezTo>
                    <a:cubicBezTo>
                      <a:pt x="0" y="8"/>
                      <a:pt x="4" y="1"/>
                      <a:pt x="6" y="0"/>
                    </a:cubicBezTo>
                    <a:cubicBezTo>
                      <a:pt x="8" y="0"/>
                      <a:pt x="6"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2" name="Freeform 1901">
                <a:extLst>
                  <a:ext uri="{FF2B5EF4-FFF2-40B4-BE49-F238E27FC236}">
                    <a16:creationId xmlns:a16="http://schemas.microsoft.com/office/drawing/2014/main" id="{BDA53BC3-0C51-1688-DED4-7F4A14D7F4A8}"/>
                  </a:ext>
                </a:extLst>
              </p:cNvPr>
              <p:cNvSpPr>
                <a:spLocks/>
              </p:cNvSpPr>
              <p:nvPr/>
            </p:nvSpPr>
            <p:spPr bwMode="auto">
              <a:xfrm>
                <a:off x="4184" y="1534"/>
                <a:ext cx="43" cy="53"/>
              </a:xfrm>
              <a:custGeom>
                <a:avLst/>
                <a:gdLst>
                  <a:gd name="T0" fmla="*/ 7 w 9"/>
                  <a:gd name="T1" fmla="*/ 5 h 11"/>
                  <a:gd name="T2" fmla="*/ 1 w 9"/>
                  <a:gd name="T3" fmla="*/ 10 h 11"/>
                  <a:gd name="T4" fmla="*/ 8 w 9"/>
                  <a:gd name="T5" fmla="*/ 1 h 11"/>
                  <a:gd name="T6" fmla="*/ 7 w 9"/>
                  <a:gd name="T7" fmla="*/ 5 h 11"/>
                </a:gdLst>
                <a:ahLst/>
                <a:cxnLst>
                  <a:cxn ang="0">
                    <a:pos x="T0" y="T1"/>
                  </a:cxn>
                  <a:cxn ang="0">
                    <a:pos x="T2" y="T3"/>
                  </a:cxn>
                  <a:cxn ang="0">
                    <a:pos x="T4" y="T5"/>
                  </a:cxn>
                  <a:cxn ang="0">
                    <a:pos x="T6" y="T7"/>
                  </a:cxn>
                </a:cxnLst>
                <a:rect l="0" t="0" r="r" b="b"/>
                <a:pathLst>
                  <a:path w="9" h="11">
                    <a:moveTo>
                      <a:pt x="7" y="5"/>
                    </a:moveTo>
                    <a:cubicBezTo>
                      <a:pt x="4" y="9"/>
                      <a:pt x="1" y="11"/>
                      <a:pt x="1" y="10"/>
                    </a:cubicBezTo>
                    <a:cubicBezTo>
                      <a:pt x="0" y="8"/>
                      <a:pt x="5" y="1"/>
                      <a:pt x="8" y="1"/>
                    </a:cubicBezTo>
                    <a:cubicBezTo>
                      <a:pt x="9" y="0"/>
                      <a:pt x="8" y="4"/>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3" name="Freeform 1902">
                <a:extLst>
                  <a:ext uri="{FF2B5EF4-FFF2-40B4-BE49-F238E27FC236}">
                    <a16:creationId xmlns:a16="http://schemas.microsoft.com/office/drawing/2014/main" id="{F1CB3A3C-6254-292A-BD8E-58CEBFE100E9}"/>
                  </a:ext>
                </a:extLst>
              </p:cNvPr>
              <p:cNvSpPr>
                <a:spLocks/>
              </p:cNvSpPr>
              <p:nvPr/>
            </p:nvSpPr>
            <p:spPr bwMode="auto">
              <a:xfrm>
                <a:off x="4237" y="1500"/>
                <a:ext cx="43" cy="53"/>
              </a:xfrm>
              <a:custGeom>
                <a:avLst/>
                <a:gdLst>
                  <a:gd name="T0" fmla="*/ 6 w 9"/>
                  <a:gd name="T1" fmla="*/ 5 h 11"/>
                  <a:gd name="T2" fmla="*/ 0 w 9"/>
                  <a:gd name="T3" fmla="*/ 9 h 11"/>
                  <a:gd name="T4" fmla="*/ 7 w 9"/>
                  <a:gd name="T5" fmla="*/ 0 h 11"/>
                  <a:gd name="T6" fmla="*/ 6 w 9"/>
                  <a:gd name="T7" fmla="*/ 5 h 11"/>
                </a:gdLst>
                <a:ahLst/>
                <a:cxnLst>
                  <a:cxn ang="0">
                    <a:pos x="T0" y="T1"/>
                  </a:cxn>
                  <a:cxn ang="0">
                    <a:pos x="T2" y="T3"/>
                  </a:cxn>
                  <a:cxn ang="0">
                    <a:pos x="T4" y="T5"/>
                  </a:cxn>
                  <a:cxn ang="0">
                    <a:pos x="T6" y="T7"/>
                  </a:cxn>
                </a:cxnLst>
                <a:rect l="0" t="0" r="r" b="b"/>
                <a:pathLst>
                  <a:path w="9" h="11">
                    <a:moveTo>
                      <a:pt x="6" y="5"/>
                    </a:moveTo>
                    <a:cubicBezTo>
                      <a:pt x="4" y="9"/>
                      <a:pt x="0" y="11"/>
                      <a:pt x="0" y="9"/>
                    </a:cubicBezTo>
                    <a:cubicBezTo>
                      <a:pt x="0" y="7"/>
                      <a:pt x="4" y="1"/>
                      <a:pt x="7" y="0"/>
                    </a:cubicBezTo>
                    <a:cubicBezTo>
                      <a:pt x="9"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4" name="Freeform 1903">
                <a:extLst>
                  <a:ext uri="{FF2B5EF4-FFF2-40B4-BE49-F238E27FC236}">
                    <a16:creationId xmlns:a16="http://schemas.microsoft.com/office/drawing/2014/main" id="{973398A5-3BF4-7A5F-117B-E28ACF745AC1}"/>
                  </a:ext>
                </a:extLst>
              </p:cNvPr>
              <p:cNvSpPr>
                <a:spLocks/>
              </p:cNvSpPr>
              <p:nvPr/>
            </p:nvSpPr>
            <p:spPr bwMode="auto">
              <a:xfrm>
                <a:off x="4256" y="1514"/>
                <a:ext cx="43" cy="53"/>
              </a:xfrm>
              <a:custGeom>
                <a:avLst/>
                <a:gdLst>
                  <a:gd name="T0" fmla="*/ 7 w 9"/>
                  <a:gd name="T1" fmla="*/ 5 h 11"/>
                  <a:gd name="T2" fmla="*/ 1 w 9"/>
                  <a:gd name="T3" fmla="*/ 9 h 11"/>
                  <a:gd name="T4" fmla="*/ 8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4" y="8"/>
                      <a:pt x="1" y="11"/>
                      <a:pt x="1" y="9"/>
                    </a:cubicBezTo>
                    <a:cubicBezTo>
                      <a:pt x="0" y="7"/>
                      <a:pt x="5" y="1"/>
                      <a:pt x="8"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5" name="Freeform 1904">
                <a:extLst>
                  <a:ext uri="{FF2B5EF4-FFF2-40B4-BE49-F238E27FC236}">
                    <a16:creationId xmlns:a16="http://schemas.microsoft.com/office/drawing/2014/main" id="{66590AF8-ED74-2CE4-DBFA-5FD487326002}"/>
                  </a:ext>
                </a:extLst>
              </p:cNvPr>
              <p:cNvSpPr>
                <a:spLocks/>
              </p:cNvSpPr>
              <p:nvPr/>
            </p:nvSpPr>
            <p:spPr bwMode="auto">
              <a:xfrm>
                <a:off x="4314" y="1471"/>
                <a:ext cx="43" cy="48"/>
              </a:xfrm>
              <a:custGeom>
                <a:avLst/>
                <a:gdLst>
                  <a:gd name="T0" fmla="*/ 7 w 9"/>
                  <a:gd name="T1" fmla="*/ 5 h 10"/>
                  <a:gd name="T2" fmla="*/ 0 w 9"/>
                  <a:gd name="T3" fmla="*/ 9 h 10"/>
                  <a:gd name="T4" fmla="*/ 7 w 9"/>
                  <a:gd name="T5" fmla="*/ 0 h 10"/>
                  <a:gd name="T6" fmla="*/ 7 w 9"/>
                  <a:gd name="T7" fmla="*/ 5 h 10"/>
                </a:gdLst>
                <a:ahLst/>
                <a:cxnLst>
                  <a:cxn ang="0">
                    <a:pos x="T0" y="T1"/>
                  </a:cxn>
                  <a:cxn ang="0">
                    <a:pos x="T2" y="T3"/>
                  </a:cxn>
                  <a:cxn ang="0">
                    <a:pos x="T4" y="T5"/>
                  </a:cxn>
                  <a:cxn ang="0">
                    <a:pos x="T6" y="T7"/>
                  </a:cxn>
                </a:cxnLst>
                <a:rect l="0" t="0" r="r" b="b"/>
                <a:pathLst>
                  <a:path w="9" h="10">
                    <a:moveTo>
                      <a:pt x="7" y="5"/>
                    </a:moveTo>
                    <a:cubicBezTo>
                      <a:pt x="4" y="8"/>
                      <a:pt x="1" y="10"/>
                      <a:pt x="0" y="9"/>
                    </a:cubicBezTo>
                    <a:cubicBezTo>
                      <a:pt x="0" y="7"/>
                      <a:pt x="4" y="1"/>
                      <a:pt x="7"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6" name="Freeform 1905">
                <a:extLst>
                  <a:ext uri="{FF2B5EF4-FFF2-40B4-BE49-F238E27FC236}">
                    <a16:creationId xmlns:a16="http://schemas.microsoft.com/office/drawing/2014/main" id="{E03BDBC5-9B0F-FFE1-6826-BF98B7162450}"/>
                  </a:ext>
                </a:extLst>
              </p:cNvPr>
              <p:cNvSpPr>
                <a:spLocks/>
              </p:cNvSpPr>
              <p:nvPr/>
            </p:nvSpPr>
            <p:spPr bwMode="auto">
              <a:xfrm>
                <a:off x="4372" y="1428"/>
                <a:ext cx="48" cy="48"/>
              </a:xfrm>
              <a:custGeom>
                <a:avLst/>
                <a:gdLst>
                  <a:gd name="T0" fmla="*/ 7 w 10"/>
                  <a:gd name="T1" fmla="*/ 4 h 10"/>
                  <a:gd name="T2" fmla="*/ 0 w 10"/>
                  <a:gd name="T3" fmla="*/ 8 h 10"/>
                  <a:gd name="T4" fmla="*/ 8 w 10"/>
                  <a:gd name="T5" fmla="*/ 0 h 10"/>
                  <a:gd name="T6" fmla="*/ 7 w 10"/>
                  <a:gd name="T7" fmla="*/ 4 h 10"/>
                </a:gdLst>
                <a:ahLst/>
                <a:cxnLst>
                  <a:cxn ang="0">
                    <a:pos x="T0" y="T1"/>
                  </a:cxn>
                  <a:cxn ang="0">
                    <a:pos x="T2" y="T3"/>
                  </a:cxn>
                  <a:cxn ang="0">
                    <a:pos x="T4" y="T5"/>
                  </a:cxn>
                  <a:cxn ang="0">
                    <a:pos x="T6" y="T7"/>
                  </a:cxn>
                </a:cxnLst>
                <a:rect l="0" t="0" r="r" b="b"/>
                <a:pathLst>
                  <a:path w="10" h="10">
                    <a:moveTo>
                      <a:pt x="7" y="4"/>
                    </a:moveTo>
                    <a:cubicBezTo>
                      <a:pt x="4" y="8"/>
                      <a:pt x="1" y="10"/>
                      <a:pt x="0" y="8"/>
                    </a:cubicBezTo>
                    <a:cubicBezTo>
                      <a:pt x="0" y="6"/>
                      <a:pt x="4" y="0"/>
                      <a:pt x="8" y="0"/>
                    </a:cubicBezTo>
                    <a:cubicBezTo>
                      <a:pt x="10" y="0"/>
                      <a:pt x="8"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7" name="Freeform 1906">
                <a:extLst>
                  <a:ext uri="{FF2B5EF4-FFF2-40B4-BE49-F238E27FC236}">
                    <a16:creationId xmlns:a16="http://schemas.microsoft.com/office/drawing/2014/main" id="{2CEE61D2-B359-4CD8-DEBD-FF76FBF60584}"/>
                  </a:ext>
                </a:extLst>
              </p:cNvPr>
              <p:cNvSpPr>
                <a:spLocks/>
              </p:cNvSpPr>
              <p:nvPr/>
            </p:nvSpPr>
            <p:spPr bwMode="auto">
              <a:xfrm>
                <a:off x="4410" y="1365"/>
                <a:ext cx="44" cy="43"/>
              </a:xfrm>
              <a:custGeom>
                <a:avLst/>
                <a:gdLst>
                  <a:gd name="T0" fmla="*/ 6 w 9"/>
                  <a:gd name="T1" fmla="*/ 4 h 9"/>
                  <a:gd name="T2" fmla="*/ 0 w 9"/>
                  <a:gd name="T3" fmla="*/ 8 h 9"/>
                  <a:gd name="T4" fmla="*/ 7 w 9"/>
                  <a:gd name="T5" fmla="*/ 0 h 9"/>
                  <a:gd name="T6" fmla="*/ 6 w 9"/>
                  <a:gd name="T7" fmla="*/ 4 h 9"/>
                </a:gdLst>
                <a:ahLst/>
                <a:cxnLst>
                  <a:cxn ang="0">
                    <a:pos x="T0" y="T1"/>
                  </a:cxn>
                  <a:cxn ang="0">
                    <a:pos x="T2" y="T3"/>
                  </a:cxn>
                  <a:cxn ang="0">
                    <a:pos x="T4" y="T5"/>
                  </a:cxn>
                  <a:cxn ang="0">
                    <a:pos x="T6" y="T7"/>
                  </a:cxn>
                </a:cxnLst>
                <a:rect l="0" t="0" r="r" b="b"/>
                <a:pathLst>
                  <a:path w="9" h="9">
                    <a:moveTo>
                      <a:pt x="6" y="4"/>
                    </a:moveTo>
                    <a:cubicBezTo>
                      <a:pt x="4" y="7"/>
                      <a:pt x="0" y="9"/>
                      <a:pt x="0" y="8"/>
                    </a:cubicBezTo>
                    <a:cubicBezTo>
                      <a:pt x="0" y="6"/>
                      <a:pt x="4" y="0"/>
                      <a:pt x="7" y="0"/>
                    </a:cubicBezTo>
                    <a:cubicBezTo>
                      <a:pt x="9" y="0"/>
                      <a:pt x="8" y="2"/>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8" name="Freeform 1907">
                <a:extLst>
                  <a:ext uri="{FF2B5EF4-FFF2-40B4-BE49-F238E27FC236}">
                    <a16:creationId xmlns:a16="http://schemas.microsoft.com/office/drawing/2014/main" id="{5FA4EB00-FD14-98CE-6C4B-589D324B5195}"/>
                  </a:ext>
                </a:extLst>
              </p:cNvPr>
              <p:cNvSpPr>
                <a:spLocks/>
              </p:cNvSpPr>
              <p:nvPr/>
            </p:nvSpPr>
            <p:spPr bwMode="auto">
              <a:xfrm>
                <a:off x="4299" y="1442"/>
                <a:ext cx="44" cy="53"/>
              </a:xfrm>
              <a:custGeom>
                <a:avLst/>
                <a:gdLst>
                  <a:gd name="T0" fmla="*/ 7 w 9"/>
                  <a:gd name="T1" fmla="*/ 5 h 11"/>
                  <a:gd name="T2" fmla="*/ 0 w 9"/>
                  <a:gd name="T3" fmla="*/ 9 h 11"/>
                  <a:gd name="T4" fmla="*/ 8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4" y="9"/>
                      <a:pt x="1" y="11"/>
                      <a:pt x="0" y="9"/>
                    </a:cubicBezTo>
                    <a:cubicBezTo>
                      <a:pt x="0" y="7"/>
                      <a:pt x="5" y="1"/>
                      <a:pt x="8"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9" name="Freeform 1908">
                <a:extLst>
                  <a:ext uri="{FF2B5EF4-FFF2-40B4-BE49-F238E27FC236}">
                    <a16:creationId xmlns:a16="http://schemas.microsoft.com/office/drawing/2014/main" id="{E7B7C0D1-7301-6C7F-A0D5-27C6519B95D3}"/>
                  </a:ext>
                </a:extLst>
              </p:cNvPr>
              <p:cNvSpPr>
                <a:spLocks/>
              </p:cNvSpPr>
              <p:nvPr/>
            </p:nvSpPr>
            <p:spPr bwMode="auto">
              <a:xfrm>
                <a:off x="4179" y="1587"/>
                <a:ext cx="43" cy="53"/>
              </a:xfrm>
              <a:custGeom>
                <a:avLst/>
                <a:gdLst>
                  <a:gd name="T0" fmla="*/ 6 w 9"/>
                  <a:gd name="T1" fmla="*/ 5 h 11"/>
                  <a:gd name="T2" fmla="*/ 0 w 9"/>
                  <a:gd name="T3" fmla="*/ 9 h 11"/>
                  <a:gd name="T4" fmla="*/ 7 w 9"/>
                  <a:gd name="T5" fmla="*/ 0 h 11"/>
                  <a:gd name="T6" fmla="*/ 6 w 9"/>
                  <a:gd name="T7" fmla="*/ 5 h 11"/>
                </a:gdLst>
                <a:ahLst/>
                <a:cxnLst>
                  <a:cxn ang="0">
                    <a:pos x="T0" y="T1"/>
                  </a:cxn>
                  <a:cxn ang="0">
                    <a:pos x="T2" y="T3"/>
                  </a:cxn>
                  <a:cxn ang="0">
                    <a:pos x="T4" y="T5"/>
                  </a:cxn>
                  <a:cxn ang="0">
                    <a:pos x="T6" y="T7"/>
                  </a:cxn>
                </a:cxnLst>
                <a:rect l="0" t="0" r="r" b="b"/>
                <a:pathLst>
                  <a:path w="9" h="11">
                    <a:moveTo>
                      <a:pt x="6" y="5"/>
                    </a:moveTo>
                    <a:cubicBezTo>
                      <a:pt x="4" y="8"/>
                      <a:pt x="0" y="11"/>
                      <a:pt x="0" y="9"/>
                    </a:cubicBezTo>
                    <a:cubicBezTo>
                      <a:pt x="0" y="7"/>
                      <a:pt x="4" y="1"/>
                      <a:pt x="7" y="0"/>
                    </a:cubicBezTo>
                    <a:cubicBezTo>
                      <a:pt x="9"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0" name="Freeform 1909">
                <a:extLst>
                  <a:ext uri="{FF2B5EF4-FFF2-40B4-BE49-F238E27FC236}">
                    <a16:creationId xmlns:a16="http://schemas.microsoft.com/office/drawing/2014/main" id="{EBD5FCCA-C95E-A0E5-951C-0F66E55EE689}"/>
                  </a:ext>
                </a:extLst>
              </p:cNvPr>
              <p:cNvSpPr>
                <a:spLocks/>
              </p:cNvSpPr>
              <p:nvPr/>
            </p:nvSpPr>
            <p:spPr bwMode="auto">
              <a:xfrm>
                <a:off x="4217" y="1577"/>
                <a:ext cx="44" cy="53"/>
              </a:xfrm>
              <a:custGeom>
                <a:avLst/>
                <a:gdLst>
                  <a:gd name="T0" fmla="*/ 7 w 9"/>
                  <a:gd name="T1" fmla="*/ 5 h 11"/>
                  <a:gd name="T2" fmla="*/ 0 w 9"/>
                  <a:gd name="T3" fmla="*/ 9 h 11"/>
                  <a:gd name="T4" fmla="*/ 7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4" y="9"/>
                      <a:pt x="1" y="11"/>
                      <a:pt x="0" y="9"/>
                    </a:cubicBezTo>
                    <a:cubicBezTo>
                      <a:pt x="0" y="7"/>
                      <a:pt x="4" y="1"/>
                      <a:pt x="7" y="0"/>
                    </a:cubicBezTo>
                    <a:cubicBezTo>
                      <a:pt x="9"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1" name="Freeform 1910">
                <a:extLst>
                  <a:ext uri="{FF2B5EF4-FFF2-40B4-BE49-F238E27FC236}">
                    <a16:creationId xmlns:a16="http://schemas.microsoft.com/office/drawing/2014/main" id="{B4CB2017-74D1-E86A-8D58-A0E933D950BE}"/>
                  </a:ext>
                </a:extLst>
              </p:cNvPr>
              <p:cNvSpPr>
                <a:spLocks/>
              </p:cNvSpPr>
              <p:nvPr/>
            </p:nvSpPr>
            <p:spPr bwMode="auto">
              <a:xfrm>
                <a:off x="4266" y="1553"/>
                <a:ext cx="43" cy="53"/>
              </a:xfrm>
              <a:custGeom>
                <a:avLst/>
                <a:gdLst>
                  <a:gd name="T0" fmla="*/ 7 w 9"/>
                  <a:gd name="T1" fmla="*/ 5 h 11"/>
                  <a:gd name="T2" fmla="*/ 0 w 9"/>
                  <a:gd name="T3" fmla="*/ 8 h 11"/>
                  <a:gd name="T4" fmla="*/ 7 w 9"/>
                  <a:gd name="T5" fmla="*/ 0 h 11"/>
                  <a:gd name="T6" fmla="*/ 7 w 9"/>
                  <a:gd name="T7" fmla="*/ 5 h 11"/>
                </a:gdLst>
                <a:ahLst/>
                <a:cxnLst>
                  <a:cxn ang="0">
                    <a:pos x="T0" y="T1"/>
                  </a:cxn>
                  <a:cxn ang="0">
                    <a:pos x="T2" y="T3"/>
                  </a:cxn>
                  <a:cxn ang="0">
                    <a:pos x="T4" y="T5"/>
                  </a:cxn>
                  <a:cxn ang="0">
                    <a:pos x="T6" y="T7"/>
                  </a:cxn>
                </a:cxnLst>
                <a:rect l="0" t="0" r="r" b="b"/>
                <a:pathLst>
                  <a:path w="9" h="11">
                    <a:moveTo>
                      <a:pt x="7" y="5"/>
                    </a:moveTo>
                    <a:cubicBezTo>
                      <a:pt x="5" y="8"/>
                      <a:pt x="1" y="11"/>
                      <a:pt x="0" y="8"/>
                    </a:cubicBezTo>
                    <a:cubicBezTo>
                      <a:pt x="0" y="6"/>
                      <a:pt x="4" y="0"/>
                      <a:pt x="7" y="0"/>
                    </a:cubicBezTo>
                    <a:cubicBezTo>
                      <a:pt x="9" y="0"/>
                      <a:pt x="8" y="2"/>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2" name="Freeform 1911">
                <a:extLst>
                  <a:ext uri="{FF2B5EF4-FFF2-40B4-BE49-F238E27FC236}">
                    <a16:creationId xmlns:a16="http://schemas.microsoft.com/office/drawing/2014/main" id="{0E3CB506-ECD0-DB3D-5F08-753C0889478A}"/>
                  </a:ext>
                </a:extLst>
              </p:cNvPr>
              <p:cNvSpPr>
                <a:spLocks/>
              </p:cNvSpPr>
              <p:nvPr/>
            </p:nvSpPr>
            <p:spPr bwMode="auto">
              <a:xfrm>
                <a:off x="4323" y="1500"/>
                <a:ext cx="49" cy="53"/>
              </a:xfrm>
              <a:custGeom>
                <a:avLst/>
                <a:gdLst>
                  <a:gd name="T0" fmla="*/ 8 w 10"/>
                  <a:gd name="T1" fmla="*/ 5 h 11"/>
                  <a:gd name="T2" fmla="*/ 1 w 10"/>
                  <a:gd name="T3" fmla="*/ 9 h 11"/>
                  <a:gd name="T4" fmla="*/ 8 w 10"/>
                  <a:gd name="T5" fmla="*/ 1 h 11"/>
                  <a:gd name="T6" fmla="*/ 8 w 10"/>
                  <a:gd name="T7" fmla="*/ 5 h 11"/>
                </a:gdLst>
                <a:ahLst/>
                <a:cxnLst>
                  <a:cxn ang="0">
                    <a:pos x="T0" y="T1"/>
                  </a:cxn>
                  <a:cxn ang="0">
                    <a:pos x="T2" y="T3"/>
                  </a:cxn>
                  <a:cxn ang="0">
                    <a:pos x="T4" y="T5"/>
                  </a:cxn>
                  <a:cxn ang="0">
                    <a:pos x="T6" y="T7"/>
                  </a:cxn>
                </a:cxnLst>
                <a:rect l="0" t="0" r="r" b="b"/>
                <a:pathLst>
                  <a:path w="10" h="11">
                    <a:moveTo>
                      <a:pt x="8" y="5"/>
                    </a:moveTo>
                    <a:cubicBezTo>
                      <a:pt x="5" y="9"/>
                      <a:pt x="1" y="11"/>
                      <a:pt x="1" y="9"/>
                    </a:cubicBezTo>
                    <a:cubicBezTo>
                      <a:pt x="0" y="7"/>
                      <a:pt x="5" y="1"/>
                      <a:pt x="8" y="1"/>
                    </a:cubicBezTo>
                    <a:cubicBezTo>
                      <a:pt x="10"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3" name="Freeform 1912">
                <a:extLst>
                  <a:ext uri="{FF2B5EF4-FFF2-40B4-BE49-F238E27FC236}">
                    <a16:creationId xmlns:a16="http://schemas.microsoft.com/office/drawing/2014/main" id="{20361044-3F9C-B69C-A449-D3AA6231D055}"/>
                  </a:ext>
                </a:extLst>
              </p:cNvPr>
              <p:cNvSpPr>
                <a:spLocks/>
              </p:cNvSpPr>
              <p:nvPr/>
            </p:nvSpPr>
            <p:spPr bwMode="auto">
              <a:xfrm>
                <a:off x="4126" y="1514"/>
                <a:ext cx="38" cy="49"/>
              </a:xfrm>
              <a:custGeom>
                <a:avLst/>
                <a:gdLst>
                  <a:gd name="T0" fmla="*/ 5 w 8"/>
                  <a:gd name="T1" fmla="*/ 4 h 10"/>
                  <a:gd name="T2" fmla="*/ 0 w 8"/>
                  <a:gd name="T3" fmla="*/ 9 h 10"/>
                  <a:gd name="T4" fmla="*/ 7 w 8"/>
                  <a:gd name="T5" fmla="*/ 0 h 10"/>
                  <a:gd name="T6" fmla="*/ 5 w 8"/>
                  <a:gd name="T7" fmla="*/ 4 h 10"/>
                </a:gdLst>
                <a:ahLst/>
                <a:cxnLst>
                  <a:cxn ang="0">
                    <a:pos x="T0" y="T1"/>
                  </a:cxn>
                  <a:cxn ang="0">
                    <a:pos x="T2" y="T3"/>
                  </a:cxn>
                  <a:cxn ang="0">
                    <a:pos x="T4" y="T5"/>
                  </a:cxn>
                  <a:cxn ang="0">
                    <a:pos x="T6" y="T7"/>
                  </a:cxn>
                </a:cxnLst>
                <a:rect l="0" t="0" r="r" b="b"/>
                <a:pathLst>
                  <a:path w="8" h="10">
                    <a:moveTo>
                      <a:pt x="5" y="4"/>
                    </a:moveTo>
                    <a:cubicBezTo>
                      <a:pt x="2" y="8"/>
                      <a:pt x="0" y="10"/>
                      <a:pt x="0" y="9"/>
                    </a:cubicBezTo>
                    <a:cubicBezTo>
                      <a:pt x="0" y="7"/>
                      <a:pt x="5" y="0"/>
                      <a:pt x="7" y="0"/>
                    </a:cubicBezTo>
                    <a:cubicBezTo>
                      <a:pt x="8" y="0"/>
                      <a:pt x="6" y="3"/>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4" name="Freeform 1913">
                <a:extLst>
                  <a:ext uri="{FF2B5EF4-FFF2-40B4-BE49-F238E27FC236}">
                    <a16:creationId xmlns:a16="http://schemas.microsoft.com/office/drawing/2014/main" id="{2A7CBBC9-BEA6-96A0-161C-693E44BFE95F}"/>
                  </a:ext>
                </a:extLst>
              </p:cNvPr>
              <p:cNvSpPr>
                <a:spLocks/>
              </p:cNvSpPr>
              <p:nvPr/>
            </p:nvSpPr>
            <p:spPr bwMode="auto">
              <a:xfrm>
                <a:off x="4184" y="1442"/>
                <a:ext cx="38" cy="48"/>
              </a:xfrm>
              <a:custGeom>
                <a:avLst/>
                <a:gdLst>
                  <a:gd name="T0" fmla="*/ 5 w 8"/>
                  <a:gd name="T1" fmla="*/ 5 h 10"/>
                  <a:gd name="T2" fmla="*/ 0 w 8"/>
                  <a:gd name="T3" fmla="*/ 9 h 10"/>
                  <a:gd name="T4" fmla="*/ 7 w 8"/>
                  <a:gd name="T5" fmla="*/ 0 h 10"/>
                  <a:gd name="T6" fmla="*/ 5 w 8"/>
                  <a:gd name="T7" fmla="*/ 5 h 10"/>
                </a:gdLst>
                <a:ahLst/>
                <a:cxnLst>
                  <a:cxn ang="0">
                    <a:pos x="T0" y="T1"/>
                  </a:cxn>
                  <a:cxn ang="0">
                    <a:pos x="T2" y="T3"/>
                  </a:cxn>
                  <a:cxn ang="0">
                    <a:pos x="T4" y="T5"/>
                  </a:cxn>
                  <a:cxn ang="0">
                    <a:pos x="T6" y="T7"/>
                  </a:cxn>
                </a:cxnLst>
                <a:rect l="0" t="0" r="r" b="b"/>
                <a:pathLst>
                  <a:path w="8" h="10">
                    <a:moveTo>
                      <a:pt x="5" y="5"/>
                    </a:moveTo>
                    <a:cubicBezTo>
                      <a:pt x="2" y="8"/>
                      <a:pt x="0" y="10"/>
                      <a:pt x="0" y="9"/>
                    </a:cubicBezTo>
                    <a:cubicBezTo>
                      <a:pt x="0" y="8"/>
                      <a:pt x="5" y="1"/>
                      <a:pt x="7" y="0"/>
                    </a:cubicBezTo>
                    <a:cubicBezTo>
                      <a:pt x="8" y="0"/>
                      <a:pt x="6"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5" name="Freeform 1914">
                <a:extLst>
                  <a:ext uri="{FF2B5EF4-FFF2-40B4-BE49-F238E27FC236}">
                    <a16:creationId xmlns:a16="http://schemas.microsoft.com/office/drawing/2014/main" id="{A89D00F9-15FA-E4FB-4E12-73E5B9C173B9}"/>
                  </a:ext>
                </a:extLst>
              </p:cNvPr>
              <p:cNvSpPr>
                <a:spLocks/>
              </p:cNvSpPr>
              <p:nvPr/>
            </p:nvSpPr>
            <p:spPr bwMode="auto">
              <a:xfrm>
                <a:off x="4242" y="1379"/>
                <a:ext cx="38" cy="44"/>
              </a:xfrm>
              <a:custGeom>
                <a:avLst/>
                <a:gdLst>
                  <a:gd name="T0" fmla="*/ 5 w 8"/>
                  <a:gd name="T1" fmla="*/ 4 h 9"/>
                  <a:gd name="T2" fmla="*/ 0 w 8"/>
                  <a:gd name="T3" fmla="*/ 8 h 9"/>
                  <a:gd name="T4" fmla="*/ 7 w 8"/>
                  <a:gd name="T5" fmla="*/ 0 h 9"/>
                  <a:gd name="T6" fmla="*/ 6 w 8"/>
                  <a:gd name="T7" fmla="*/ 3 h 9"/>
                  <a:gd name="T8" fmla="*/ 5 w 8"/>
                  <a:gd name="T9" fmla="*/ 4 h 9"/>
                </a:gdLst>
                <a:ahLst/>
                <a:cxnLst>
                  <a:cxn ang="0">
                    <a:pos x="T0" y="T1"/>
                  </a:cxn>
                  <a:cxn ang="0">
                    <a:pos x="T2" y="T3"/>
                  </a:cxn>
                  <a:cxn ang="0">
                    <a:pos x="T4" y="T5"/>
                  </a:cxn>
                  <a:cxn ang="0">
                    <a:pos x="T6" y="T7"/>
                  </a:cxn>
                  <a:cxn ang="0">
                    <a:pos x="T8" y="T9"/>
                  </a:cxn>
                </a:cxnLst>
                <a:rect l="0" t="0" r="r" b="b"/>
                <a:pathLst>
                  <a:path w="8" h="9">
                    <a:moveTo>
                      <a:pt x="5" y="4"/>
                    </a:moveTo>
                    <a:cubicBezTo>
                      <a:pt x="2" y="7"/>
                      <a:pt x="0" y="9"/>
                      <a:pt x="0" y="8"/>
                    </a:cubicBezTo>
                    <a:cubicBezTo>
                      <a:pt x="0" y="7"/>
                      <a:pt x="5" y="1"/>
                      <a:pt x="7" y="0"/>
                    </a:cubicBezTo>
                    <a:cubicBezTo>
                      <a:pt x="8" y="0"/>
                      <a:pt x="7" y="2"/>
                      <a:pt x="6" y="3"/>
                    </a:cubicBezTo>
                    <a:cubicBezTo>
                      <a:pt x="6" y="3"/>
                      <a:pt x="5" y="4"/>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6" name="Freeform 1915">
                <a:extLst>
                  <a:ext uri="{FF2B5EF4-FFF2-40B4-BE49-F238E27FC236}">
                    <a16:creationId xmlns:a16="http://schemas.microsoft.com/office/drawing/2014/main" id="{CFC356C7-9031-2E0C-65B8-6B331CD94EAE}"/>
                  </a:ext>
                </a:extLst>
              </p:cNvPr>
              <p:cNvSpPr>
                <a:spLocks/>
              </p:cNvSpPr>
              <p:nvPr/>
            </p:nvSpPr>
            <p:spPr bwMode="auto">
              <a:xfrm>
                <a:off x="4290" y="1346"/>
                <a:ext cx="43" cy="43"/>
              </a:xfrm>
              <a:custGeom>
                <a:avLst/>
                <a:gdLst>
                  <a:gd name="T0" fmla="*/ 5 w 9"/>
                  <a:gd name="T1" fmla="*/ 5 h 9"/>
                  <a:gd name="T2" fmla="*/ 0 w 9"/>
                  <a:gd name="T3" fmla="*/ 9 h 9"/>
                  <a:gd name="T4" fmla="*/ 8 w 9"/>
                  <a:gd name="T5" fmla="*/ 0 h 9"/>
                  <a:gd name="T6" fmla="*/ 6 w 9"/>
                  <a:gd name="T7" fmla="*/ 3 h 9"/>
                  <a:gd name="T8" fmla="*/ 5 w 9"/>
                  <a:gd name="T9" fmla="*/ 5 h 9"/>
                </a:gdLst>
                <a:ahLst/>
                <a:cxnLst>
                  <a:cxn ang="0">
                    <a:pos x="T0" y="T1"/>
                  </a:cxn>
                  <a:cxn ang="0">
                    <a:pos x="T2" y="T3"/>
                  </a:cxn>
                  <a:cxn ang="0">
                    <a:pos x="T4" y="T5"/>
                  </a:cxn>
                  <a:cxn ang="0">
                    <a:pos x="T6" y="T7"/>
                  </a:cxn>
                  <a:cxn ang="0">
                    <a:pos x="T8" y="T9"/>
                  </a:cxn>
                </a:cxnLst>
                <a:rect l="0" t="0" r="r" b="b"/>
                <a:pathLst>
                  <a:path w="9" h="9">
                    <a:moveTo>
                      <a:pt x="5" y="5"/>
                    </a:moveTo>
                    <a:cubicBezTo>
                      <a:pt x="2" y="8"/>
                      <a:pt x="0" y="9"/>
                      <a:pt x="0" y="9"/>
                    </a:cubicBezTo>
                    <a:cubicBezTo>
                      <a:pt x="0" y="7"/>
                      <a:pt x="5" y="1"/>
                      <a:pt x="8" y="0"/>
                    </a:cubicBezTo>
                    <a:cubicBezTo>
                      <a:pt x="9" y="0"/>
                      <a:pt x="7" y="2"/>
                      <a:pt x="6" y="3"/>
                    </a:cubicBezTo>
                    <a:cubicBezTo>
                      <a:pt x="6" y="3"/>
                      <a:pt x="6" y="4"/>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7" name="Freeform 1916">
                <a:extLst>
                  <a:ext uri="{FF2B5EF4-FFF2-40B4-BE49-F238E27FC236}">
                    <a16:creationId xmlns:a16="http://schemas.microsoft.com/office/drawing/2014/main" id="{07B10A0C-A429-DC27-08CB-75925BD9D6EF}"/>
                  </a:ext>
                </a:extLst>
              </p:cNvPr>
              <p:cNvSpPr>
                <a:spLocks/>
              </p:cNvSpPr>
              <p:nvPr/>
            </p:nvSpPr>
            <p:spPr bwMode="auto">
              <a:xfrm>
                <a:off x="4348" y="1283"/>
                <a:ext cx="43" cy="38"/>
              </a:xfrm>
              <a:custGeom>
                <a:avLst/>
                <a:gdLst>
                  <a:gd name="T0" fmla="*/ 5 w 9"/>
                  <a:gd name="T1" fmla="*/ 4 h 8"/>
                  <a:gd name="T2" fmla="*/ 0 w 9"/>
                  <a:gd name="T3" fmla="*/ 8 h 8"/>
                  <a:gd name="T4" fmla="*/ 8 w 9"/>
                  <a:gd name="T5" fmla="*/ 0 h 8"/>
                  <a:gd name="T6" fmla="*/ 8 w 9"/>
                  <a:gd name="T7" fmla="*/ 1 h 8"/>
                  <a:gd name="T8" fmla="*/ 5 w 9"/>
                  <a:gd name="T9" fmla="*/ 4 h 8"/>
                </a:gdLst>
                <a:ahLst/>
                <a:cxnLst>
                  <a:cxn ang="0">
                    <a:pos x="T0" y="T1"/>
                  </a:cxn>
                  <a:cxn ang="0">
                    <a:pos x="T2" y="T3"/>
                  </a:cxn>
                  <a:cxn ang="0">
                    <a:pos x="T4" y="T5"/>
                  </a:cxn>
                  <a:cxn ang="0">
                    <a:pos x="T6" y="T7"/>
                  </a:cxn>
                  <a:cxn ang="0">
                    <a:pos x="T8" y="T9"/>
                  </a:cxn>
                </a:cxnLst>
                <a:rect l="0" t="0" r="r" b="b"/>
                <a:pathLst>
                  <a:path w="9" h="8">
                    <a:moveTo>
                      <a:pt x="5" y="4"/>
                    </a:moveTo>
                    <a:cubicBezTo>
                      <a:pt x="3" y="7"/>
                      <a:pt x="0" y="8"/>
                      <a:pt x="0" y="8"/>
                    </a:cubicBezTo>
                    <a:cubicBezTo>
                      <a:pt x="0" y="6"/>
                      <a:pt x="6" y="1"/>
                      <a:pt x="8" y="0"/>
                    </a:cubicBezTo>
                    <a:cubicBezTo>
                      <a:pt x="9" y="0"/>
                      <a:pt x="9" y="0"/>
                      <a:pt x="8" y="1"/>
                    </a:cubicBezTo>
                    <a:cubicBezTo>
                      <a:pt x="8" y="2"/>
                      <a:pt x="7" y="3"/>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8" name="Freeform 1917">
                <a:extLst>
                  <a:ext uri="{FF2B5EF4-FFF2-40B4-BE49-F238E27FC236}">
                    <a16:creationId xmlns:a16="http://schemas.microsoft.com/office/drawing/2014/main" id="{E4B5690D-99B8-D06B-73C6-4FCD680389E7}"/>
                  </a:ext>
                </a:extLst>
              </p:cNvPr>
              <p:cNvSpPr>
                <a:spLocks/>
              </p:cNvSpPr>
              <p:nvPr/>
            </p:nvSpPr>
            <p:spPr bwMode="auto">
              <a:xfrm>
                <a:off x="4295" y="1321"/>
                <a:ext cx="43" cy="39"/>
              </a:xfrm>
              <a:custGeom>
                <a:avLst/>
                <a:gdLst>
                  <a:gd name="T0" fmla="*/ 6 w 9"/>
                  <a:gd name="T1" fmla="*/ 4 h 8"/>
                  <a:gd name="T2" fmla="*/ 0 w 9"/>
                  <a:gd name="T3" fmla="*/ 8 h 8"/>
                  <a:gd name="T4" fmla="*/ 9 w 9"/>
                  <a:gd name="T5" fmla="*/ 0 h 8"/>
                  <a:gd name="T6" fmla="*/ 9 w 9"/>
                  <a:gd name="T7" fmla="*/ 0 h 8"/>
                  <a:gd name="T8" fmla="*/ 6 w 9"/>
                  <a:gd name="T9" fmla="*/ 4 h 8"/>
                </a:gdLst>
                <a:ahLst/>
                <a:cxnLst>
                  <a:cxn ang="0">
                    <a:pos x="T0" y="T1"/>
                  </a:cxn>
                  <a:cxn ang="0">
                    <a:pos x="T2" y="T3"/>
                  </a:cxn>
                  <a:cxn ang="0">
                    <a:pos x="T4" y="T5"/>
                  </a:cxn>
                  <a:cxn ang="0">
                    <a:pos x="T6" y="T7"/>
                  </a:cxn>
                  <a:cxn ang="0">
                    <a:pos x="T8" y="T9"/>
                  </a:cxn>
                </a:cxnLst>
                <a:rect l="0" t="0" r="r" b="b"/>
                <a:pathLst>
                  <a:path w="9" h="8">
                    <a:moveTo>
                      <a:pt x="6" y="4"/>
                    </a:moveTo>
                    <a:cubicBezTo>
                      <a:pt x="3" y="7"/>
                      <a:pt x="1" y="8"/>
                      <a:pt x="0" y="8"/>
                    </a:cubicBezTo>
                    <a:cubicBezTo>
                      <a:pt x="0" y="7"/>
                      <a:pt x="7" y="0"/>
                      <a:pt x="9" y="0"/>
                    </a:cubicBezTo>
                    <a:cubicBezTo>
                      <a:pt x="9" y="0"/>
                      <a:pt x="9" y="0"/>
                      <a:pt x="9" y="0"/>
                    </a:cubicBezTo>
                    <a:cubicBezTo>
                      <a:pt x="9" y="0"/>
                      <a:pt x="7" y="3"/>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9" name="Freeform 1918">
                <a:extLst>
                  <a:ext uri="{FF2B5EF4-FFF2-40B4-BE49-F238E27FC236}">
                    <a16:creationId xmlns:a16="http://schemas.microsoft.com/office/drawing/2014/main" id="{B911A596-B84F-5404-7A92-71394932D8BC}"/>
                  </a:ext>
                </a:extLst>
              </p:cNvPr>
              <p:cNvSpPr>
                <a:spLocks/>
              </p:cNvSpPr>
              <p:nvPr/>
            </p:nvSpPr>
            <p:spPr bwMode="auto">
              <a:xfrm>
                <a:off x="4131" y="1471"/>
                <a:ext cx="38" cy="48"/>
              </a:xfrm>
              <a:custGeom>
                <a:avLst/>
                <a:gdLst>
                  <a:gd name="T0" fmla="*/ 5 w 8"/>
                  <a:gd name="T1" fmla="*/ 5 h 10"/>
                  <a:gd name="T2" fmla="*/ 0 w 8"/>
                  <a:gd name="T3" fmla="*/ 9 h 10"/>
                  <a:gd name="T4" fmla="*/ 8 w 8"/>
                  <a:gd name="T5" fmla="*/ 0 h 10"/>
                  <a:gd name="T6" fmla="*/ 8 w 8"/>
                  <a:gd name="T7" fmla="*/ 0 h 10"/>
                  <a:gd name="T8" fmla="*/ 5 w 8"/>
                  <a:gd name="T9" fmla="*/ 5 h 10"/>
                </a:gdLst>
                <a:ahLst/>
                <a:cxnLst>
                  <a:cxn ang="0">
                    <a:pos x="T0" y="T1"/>
                  </a:cxn>
                  <a:cxn ang="0">
                    <a:pos x="T2" y="T3"/>
                  </a:cxn>
                  <a:cxn ang="0">
                    <a:pos x="T4" y="T5"/>
                  </a:cxn>
                  <a:cxn ang="0">
                    <a:pos x="T6" y="T7"/>
                  </a:cxn>
                  <a:cxn ang="0">
                    <a:pos x="T8" y="T9"/>
                  </a:cxn>
                </a:cxnLst>
                <a:rect l="0" t="0" r="r" b="b"/>
                <a:pathLst>
                  <a:path w="8" h="10">
                    <a:moveTo>
                      <a:pt x="5" y="5"/>
                    </a:moveTo>
                    <a:cubicBezTo>
                      <a:pt x="3" y="7"/>
                      <a:pt x="1" y="10"/>
                      <a:pt x="0" y="9"/>
                    </a:cubicBezTo>
                    <a:cubicBezTo>
                      <a:pt x="0" y="8"/>
                      <a:pt x="6" y="1"/>
                      <a:pt x="8" y="0"/>
                    </a:cubicBezTo>
                    <a:cubicBezTo>
                      <a:pt x="8" y="0"/>
                      <a:pt x="8" y="0"/>
                      <a:pt x="8" y="0"/>
                    </a:cubicBezTo>
                    <a:cubicBezTo>
                      <a:pt x="8" y="1"/>
                      <a:pt x="6" y="4"/>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0" name="Freeform 1919">
                <a:extLst>
                  <a:ext uri="{FF2B5EF4-FFF2-40B4-BE49-F238E27FC236}">
                    <a16:creationId xmlns:a16="http://schemas.microsoft.com/office/drawing/2014/main" id="{E716F1E5-EFCA-71EE-28B4-1481B9363CF6}"/>
                  </a:ext>
                </a:extLst>
              </p:cNvPr>
              <p:cNvSpPr>
                <a:spLocks/>
              </p:cNvSpPr>
              <p:nvPr/>
            </p:nvSpPr>
            <p:spPr bwMode="auto">
              <a:xfrm>
                <a:off x="4083" y="1534"/>
                <a:ext cx="38" cy="48"/>
              </a:xfrm>
              <a:custGeom>
                <a:avLst/>
                <a:gdLst>
                  <a:gd name="T0" fmla="*/ 4 w 8"/>
                  <a:gd name="T1" fmla="*/ 5 h 10"/>
                  <a:gd name="T2" fmla="*/ 0 w 8"/>
                  <a:gd name="T3" fmla="*/ 9 h 10"/>
                  <a:gd name="T4" fmla="*/ 8 w 8"/>
                  <a:gd name="T5" fmla="*/ 0 h 10"/>
                  <a:gd name="T6" fmla="*/ 8 w 8"/>
                  <a:gd name="T7" fmla="*/ 0 h 10"/>
                  <a:gd name="T8" fmla="*/ 4 w 8"/>
                  <a:gd name="T9" fmla="*/ 5 h 10"/>
                </a:gdLst>
                <a:ahLst/>
                <a:cxnLst>
                  <a:cxn ang="0">
                    <a:pos x="T0" y="T1"/>
                  </a:cxn>
                  <a:cxn ang="0">
                    <a:pos x="T2" y="T3"/>
                  </a:cxn>
                  <a:cxn ang="0">
                    <a:pos x="T4" y="T5"/>
                  </a:cxn>
                  <a:cxn ang="0">
                    <a:pos x="T6" y="T7"/>
                  </a:cxn>
                  <a:cxn ang="0">
                    <a:pos x="T8" y="T9"/>
                  </a:cxn>
                </a:cxnLst>
                <a:rect l="0" t="0" r="r" b="b"/>
                <a:pathLst>
                  <a:path w="8" h="10">
                    <a:moveTo>
                      <a:pt x="4" y="5"/>
                    </a:moveTo>
                    <a:cubicBezTo>
                      <a:pt x="3" y="7"/>
                      <a:pt x="0" y="10"/>
                      <a:pt x="0" y="9"/>
                    </a:cubicBezTo>
                    <a:cubicBezTo>
                      <a:pt x="0" y="8"/>
                      <a:pt x="6" y="1"/>
                      <a:pt x="8" y="0"/>
                    </a:cubicBezTo>
                    <a:cubicBezTo>
                      <a:pt x="8" y="0"/>
                      <a:pt x="8" y="0"/>
                      <a:pt x="8" y="0"/>
                    </a:cubicBezTo>
                    <a:cubicBezTo>
                      <a:pt x="8" y="1"/>
                      <a:pt x="5" y="4"/>
                      <a:pt x="4"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1" name="Freeform 1920">
                <a:extLst>
                  <a:ext uri="{FF2B5EF4-FFF2-40B4-BE49-F238E27FC236}">
                    <a16:creationId xmlns:a16="http://schemas.microsoft.com/office/drawing/2014/main" id="{289EDF91-AC89-D051-09D9-D8945D3D3949}"/>
                  </a:ext>
                </a:extLst>
              </p:cNvPr>
              <p:cNvSpPr>
                <a:spLocks/>
              </p:cNvSpPr>
              <p:nvPr/>
            </p:nvSpPr>
            <p:spPr bwMode="auto">
              <a:xfrm>
                <a:off x="4039" y="1596"/>
                <a:ext cx="34" cy="48"/>
              </a:xfrm>
              <a:custGeom>
                <a:avLst/>
                <a:gdLst>
                  <a:gd name="T0" fmla="*/ 4 w 7"/>
                  <a:gd name="T1" fmla="*/ 5 h 10"/>
                  <a:gd name="T2" fmla="*/ 0 w 7"/>
                  <a:gd name="T3" fmla="*/ 10 h 10"/>
                  <a:gd name="T4" fmla="*/ 7 w 7"/>
                  <a:gd name="T5" fmla="*/ 0 h 10"/>
                  <a:gd name="T6" fmla="*/ 7 w 7"/>
                  <a:gd name="T7" fmla="*/ 0 h 10"/>
                  <a:gd name="T8" fmla="*/ 4 w 7"/>
                  <a:gd name="T9" fmla="*/ 5 h 10"/>
                </a:gdLst>
                <a:ahLst/>
                <a:cxnLst>
                  <a:cxn ang="0">
                    <a:pos x="T0" y="T1"/>
                  </a:cxn>
                  <a:cxn ang="0">
                    <a:pos x="T2" y="T3"/>
                  </a:cxn>
                  <a:cxn ang="0">
                    <a:pos x="T4" y="T5"/>
                  </a:cxn>
                  <a:cxn ang="0">
                    <a:pos x="T6" y="T7"/>
                  </a:cxn>
                  <a:cxn ang="0">
                    <a:pos x="T8" y="T9"/>
                  </a:cxn>
                </a:cxnLst>
                <a:rect l="0" t="0" r="r" b="b"/>
                <a:pathLst>
                  <a:path w="7" h="10">
                    <a:moveTo>
                      <a:pt x="4" y="5"/>
                    </a:moveTo>
                    <a:cubicBezTo>
                      <a:pt x="2" y="7"/>
                      <a:pt x="0" y="10"/>
                      <a:pt x="0" y="10"/>
                    </a:cubicBezTo>
                    <a:cubicBezTo>
                      <a:pt x="0" y="9"/>
                      <a:pt x="5" y="1"/>
                      <a:pt x="7" y="0"/>
                    </a:cubicBezTo>
                    <a:cubicBezTo>
                      <a:pt x="7" y="0"/>
                      <a:pt x="7" y="0"/>
                      <a:pt x="7" y="0"/>
                    </a:cubicBezTo>
                    <a:cubicBezTo>
                      <a:pt x="7" y="0"/>
                      <a:pt x="5" y="4"/>
                      <a:pt x="4"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2" name="Freeform 1921">
                <a:extLst>
                  <a:ext uri="{FF2B5EF4-FFF2-40B4-BE49-F238E27FC236}">
                    <a16:creationId xmlns:a16="http://schemas.microsoft.com/office/drawing/2014/main" id="{9319A163-30C0-F187-3802-C602114B9510}"/>
                  </a:ext>
                </a:extLst>
              </p:cNvPr>
              <p:cNvSpPr>
                <a:spLocks/>
              </p:cNvSpPr>
              <p:nvPr/>
            </p:nvSpPr>
            <p:spPr bwMode="auto">
              <a:xfrm>
                <a:off x="3996" y="1659"/>
                <a:ext cx="34" cy="48"/>
              </a:xfrm>
              <a:custGeom>
                <a:avLst/>
                <a:gdLst>
                  <a:gd name="T0" fmla="*/ 4 w 7"/>
                  <a:gd name="T1" fmla="*/ 5 h 10"/>
                  <a:gd name="T2" fmla="*/ 0 w 7"/>
                  <a:gd name="T3" fmla="*/ 10 h 10"/>
                  <a:gd name="T4" fmla="*/ 7 w 7"/>
                  <a:gd name="T5" fmla="*/ 0 h 10"/>
                  <a:gd name="T6" fmla="*/ 7 w 7"/>
                  <a:gd name="T7" fmla="*/ 0 h 10"/>
                  <a:gd name="T8" fmla="*/ 4 w 7"/>
                  <a:gd name="T9" fmla="*/ 5 h 10"/>
                </a:gdLst>
                <a:ahLst/>
                <a:cxnLst>
                  <a:cxn ang="0">
                    <a:pos x="T0" y="T1"/>
                  </a:cxn>
                  <a:cxn ang="0">
                    <a:pos x="T2" y="T3"/>
                  </a:cxn>
                  <a:cxn ang="0">
                    <a:pos x="T4" y="T5"/>
                  </a:cxn>
                  <a:cxn ang="0">
                    <a:pos x="T6" y="T7"/>
                  </a:cxn>
                  <a:cxn ang="0">
                    <a:pos x="T8" y="T9"/>
                  </a:cxn>
                </a:cxnLst>
                <a:rect l="0" t="0" r="r" b="b"/>
                <a:pathLst>
                  <a:path w="7" h="10">
                    <a:moveTo>
                      <a:pt x="4" y="5"/>
                    </a:moveTo>
                    <a:cubicBezTo>
                      <a:pt x="3" y="7"/>
                      <a:pt x="1" y="10"/>
                      <a:pt x="0" y="10"/>
                    </a:cubicBezTo>
                    <a:cubicBezTo>
                      <a:pt x="0" y="9"/>
                      <a:pt x="5" y="1"/>
                      <a:pt x="7" y="0"/>
                    </a:cubicBezTo>
                    <a:cubicBezTo>
                      <a:pt x="7" y="0"/>
                      <a:pt x="7" y="0"/>
                      <a:pt x="7" y="0"/>
                    </a:cubicBezTo>
                    <a:cubicBezTo>
                      <a:pt x="7" y="0"/>
                      <a:pt x="5" y="4"/>
                      <a:pt x="4"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3" name="Freeform 1922">
                <a:extLst>
                  <a:ext uri="{FF2B5EF4-FFF2-40B4-BE49-F238E27FC236}">
                    <a16:creationId xmlns:a16="http://schemas.microsoft.com/office/drawing/2014/main" id="{833ADF3B-6984-D6B1-3848-9DCDC90C9EA8}"/>
                  </a:ext>
                </a:extLst>
              </p:cNvPr>
              <p:cNvSpPr>
                <a:spLocks/>
              </p:cNvSpPr>
              <p:nvPr/>
            </p:nvSpPr>
            <p:spPr bwMode="auto">
              <a:xfrm>
                <a:off x="4184" y="1408"/>
                <a:ext cx="38" cy="48"/>
              </a:xfrm>
              <a:custGeom>
                <a:avLst/>
                <a:gdLst>
                  <a:gd name="T0" fmla="*/ 5 w 8"/>
                  <a:gd name="T1" fmla="*/ 5 h 10"/>
                  <a:gd name="T2" fmla="*/ 0 w 8"/>
                  <a:gd name="T3" fmla="*/ 9 h 10"/>
                  <a:gd name="T4" fmla="*/ 8 w 8"/>
                  <a:gd name="T5" fmla="*/ 0 h 10"/>
                  <a:gd name="T6" fmla="*/ 8 w 8"/>
                  <a:gd name="T7" fmla="*/ 0 h 10"/>
                  <a:gd name="T8" fmla="*/ 5 w 8"/>
                  <a:gd name="T9" fmla="*/ 5 h 10"/>
                </a:gdLst>
                <a:ahLst/>
                <a:cxnLst>
                  <a:cxn ang="0">
                    <a:pos x="T0" y="T1"/>
                  </a:cxn>
                  <a:cxn ang="0">
                    <a:pos x="T2" y="T3"/>
                  </a:cxn>
                  <a:cxn ang="0">
                    <a:pos x="T4" y="T5"/>
                  </a:cxn>
                  <a:cxn ang="0">
                    <a:pos x="T6" y="T7"/>
                  </a:cxn>
                  <a:cxn ang="0">
                    <a:pos x="T8" y="T9"/>
                  </a:cxn>
                </a:cxnLst>
                <a:rect l="0" t="0" r="r" b="b"/>
                <a:pathLst>
                  <a:path w="8" h="10">
                    <a:moveTo>
                      <a:pt x="5" y="5"/>
                    </a:moveTo>
                    <a:cubicBezTo>
                      <a:pt x="3" y="7"/>
                      <a:pt x="0" y="10"/>
                      <a:pt x="0" y="9"/>
                    </a:cubicBezTo>
                    <a:cubicBezTo>
                      <a:pt x="0" y="8"/>
                      <a:pt x="6" y="1"/>
                      <a:pt x="8" y="0"/>
                    </a:cubicBezTo>
                    <a:cubicBezTo>
                      <a:pt x="8" y="0"/>
                      <a:pt x="8" y="0"/>
                      <a:pt x="8" y="0"/>
                    </a:cubicBezTo>
                    <a:cubicBezTo>
                      <a:pt x="8" y="1"/>
                      <a:pt x="5" y="5"/>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4" name="Freeform 1923">
                <a:extLst>
                  <a:ext uri="{FF2B5EF4-FFF2-40B4-BE49-F238E27FC236}">
                    <a16:creationId xmlns:a16="http://schemas.microsoft.com/office/drawing/2014/main" id="{00A00AF9-4498-2CEC-3B25-1310E4E58A1A}"/>
                  </a:ext>
                </a:extLst>
              </p:cNvPr>
              <p:cNvSpPr>
                <a:spLocks/>
              </p:cNvSpPr>
              <p:nvPr/>
            </p:nvSpPr>
            <p:spPr bwMode="auto">
              <a:xfrm>
                <a:off x="4242" y="1355"/>
                <a:ext cx="38" cy="44"/>
              </a:xfrm>
              <a:custGeom>
                <a:avLst/>
                <a:gdLst>
                  <a:gd name="T0" fmla="*/ 5 w 8"/>
                  <a:gd name="T1" fmla="*/ 4 h 9"/>
                  <a:gd name="T2" fmla="*/ 0 w 8"/>
                  <a:gd name="T3" fmla="*/ 9 h 9"/>
                  <a:gd name="T4" fmla="*/ 8 w 8"/>
                  <a:gd name="T5" fmla="*/ 0 h 9"/>
                  <a:gd name="T6" fmla="*/ 8 w 8"/>
                  <a:gd name="T7" fmla="*/ 0 h 9"/>
                  <a:gd name="T8" fmla="*/ 5 w 8"/>
                  <a:gd name="T9" fmla="*/ 4 h 9"/>
                </a:gdLst>
                <a:ahLst/>
                <a:cxnLst>
                  <a:cxn ang="0">
                    <a:pos x="T0" y="T1"/>
                  </a:cxn>
                  <a:cxn ang="0">
                    <a:pos x="T2" y="T3"/>
                  </a:cxn>
                  <a:cxn ang="0">
                    <a:pos x="T4" y="T5"/>
                  </a:cxn>
                  <a:cxn ang="0">
                    <a:pos x="T6" y="T7"/>
                  </a:cxn>
                  <a:cxn ang="0">
                    <a:pos x="T8" y="T9"/>
                  </a:cxn>
                </a:cxnLst>
                <a:rect l="0" t="0" r="r" b="b"/>
                <a:pathLst>
                  <a:path w="8" h="9">
                    <a:moveTo>
                      <a:pt x="5" y="4"/>
                    </a:moveTo>
                    <a:cubicBezTo>
                      <a:pt x="3" y="6"/>
                      <a:pt x="0" y="9"/>
                      <a:pt x="0" y="9"/>
                    </a:cubicBezTo>
                    <a:cubicBezTo>
                      <a:pt x="0" y="8"/>
                      <a:pt x="7" y="1"/>
                      <a:pt x="8" y="0"/>
                    </a:cubicBezTo>
                    <a:cubicBezTo>
                      <a:pt x="8" y="0"/>
                      <a:pt x="8" y="0"/>
                      <a:pt x="8" y="0"/>
                    </a:cubicBezTo>
                    <a:cubicBezTo>
                      <a:pt x="8" y="1"/>
                      <a:pt x="6" y="4"/>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5" name="Freeform 1924">
                <a:extLst>
                  <a:ext uri="{FF2B5EF4-FFF2-40B4-BE49-F238E27FC236}">
                    <a16:creationId xmlns:a16="http://schemas.microsoft.com/office/drawing/2014/main" id="{7E66F839-DDC1-77B3-0FAB-86436469856C}"/>
                  </a:ext>
                </a:extLst>
              </p:cNvPr>
              <p:cNvSpPr>
                <a:spLocks/>
              </p:cNvSpPr>
              <p:nvPr/>
            </p:nvSpPr>
            <p:spPr bwMode="auto">
              <a:xfrm>
                <a:off x="4304" y="1288"/>
                <a:ext cx="44" cy="38"/>
              </a:xfrm>
              <a:custGeom>
                <a:avLst/>
                <a:gdLst>
                  <a:gd name="T0" fmla="*/ 5 w 9"/>
                  <a:gd name="T1" fmla="*/ 4 h 8"/>
                  <a:gd name="T2" fmla="*/ 0 w 9"/>
                  <a:gd name="T3" fmla="*/ 8 h 8"/>
                  <a:gd name="T4" fmla="*/ 9 w 9"/>
                  <a:gd name="T5" fmla="*/ 0 h 8"/>
                  <a:gd name="T6" fmla="*/ 9 w 9"/>
                  <a:gd name="T7" fmla="*/ 0 h 8"/>
                  <a:gd name="T8" fmla="*/ 5 w 9"/>
                  <a:gd name="T9" fmla="*/ 4 h 8"/>
                </a:gdLst>
                <a:ahLst/>
                <a:cxnLst>
                  <a:cxn ang="0">
                    <a:pos x="T0" y="T1"/>
                  </a:cxn>
                  <a:cxn ang="0">
                    <a:pos x="T2" y="T3"/>
                  </a:cxn>
                  <a:cxn ang="0">
                    <a:pos x="T4" y="T5"/>
                  </a:cxn>
                  <a:cxn ang="0">
                    <a:pos x="T6" y="T7"/>
                  </a:cxn>
                  <a:cxn ang="0">
                    <a:pos x="T8" y="T9"/>
                  </a:cxn>
                </a:cxnLst>
                <a:rect l="0" t="0" r="r" b="b"/>
                <a:pathLst>
                  <a:path w="9" h="8">
                    <a:moveTo>
                      <a:pt x="5" y="4"/>
                    </a:moveTo>
                    <a:cubicBezTo>
                      <a:pt x="4" y="5"/>
                      <a:pt x="1" y="8"/>
                      <a:pt x="0" y="8"/>
                    </a:cubicBezTo>
                    <a:cubicBezTo>
                      <a:pt x="0" y="8"/>
                      <a:pt x="7" y="1"/>
                      <a:pt x="9" y="0"/>
                    </a:cubicBezTo>
                    <a:cubicBezTo>
                      <a:pt x="9" y="0"/>
                      <a:pt x="9" y="0"/>
                      <a:pt x="9" y="0"/>
                    </a:cubicBezTo>
                    <a:cubicBezTo>
                      <a:pt x="9" y="1"/>
                      <a:pt x="6" y="3"/>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6" name="Freeform 1925">
                <a:extLst>
                  <a:ext uri="{FF2B5EF4-FFF2-40B4-BE49-F238E27FC236}">
                    <a16:creationId xmlns:a16="http://schemas.microsoft.com/office/drawing/2014/main" id="{626273D8-8BC7-041A-C923-EACBAC8D5721}"/>
                  </a:ext>
                </a:extLst>
              </p:cNvPr>
              <p:cNvSpPr>
                <a:spLocks/>
              </p:cNvSpPr>
              <p:nvPr/>
            </p:nvSpPr>
            <p:spPr bwMode="auto">
              <a:xfrm>
                <a:off x="4015" y="1789"/>
                <a:ext cx="24" cy="39"/>
              </a:xfrm>
              <a:custGeom>
                <a:avLst/>
                <a:gdLst>
                  <a:gd name="T0" fmla="*/ 4 w 5"/>
                  <a:gd name="T1" fmla="*/ 3 h 8"/>
                  <a:gd name="T2" fmla="*/ 0 w 5"/>
                  <a:gd name="T3" fmla="*/ 7 h 8"/>
                  <a:gd name="T4" fmla="*/ 4 w 5"/>
                  <a:gd name="T5" fmla="*/ 0 h 8"/>
                  <a:gd name="T6" fmla="*/ 4 w 5"/>
                  <a:gd name="T7" fmla="*/ 3 h 8"/>
                </a:gdLst>
                <a:ahLst/>
                <a:cxnLst>
                  <a:cxn ang="0">
                    <a:pos x="T0" y="T1"/>
                  </a:cxn>
                  <a:cxn ang="0">
                    <a:pos x="T2" y="T3"/>
                  </a:cxn>
                  <a:cxn ang="0">
                    <a:pos x="T4" y="T5"/>
                  </a:cxn>
                  <a:cxn ang="0">
                    <a:pos x="T6" y="T7"/>
                  </a:cxn>
                </a:cxnLst>
                <a:rect l="0" t="0" r="r" b="b"/>
                <a:pathLst>
                  <a:path w="5" h="8">
                    <a:moveTo>
                      <a:pt x="4" y="3"/>
                    </a:moveTo>
                    <a:cubicBezTo>
                      <a:pt x="2" y="6"/>
                      <a:pt x="0" y="8"/>
                      <a:pt x="0" y="7"/>
                    </a:cubicBezTo>
                    <a:cubicBezTo>
                      <a:pt x="0" y="5"/>
                      <a:pt x="2" y="0"/>
                      <a:pt x="4" y="0"/>
                    </a:cubicBezTo>
                    <a:cubicBezTo>
                      <a:pt x="5" y="0"/>
                      <a:pt x="4" y="2"/>
                      <a:pt x="4"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7" name="Freeform 1926">
                <a:extLst>
                  <a:ext uri="{FF2B5EF4-FFF2-40B4-BE49-F238E27FC236}">
                    <a16:creationId xmlns:a16="http://schemas.microsoft.com/office/drawing/2014/main" id="{4DAE7765-E70B-EDBA-49A8-FF975347DA14}"/>
                  </a:ext>
                </a:extLst>
              </p:cNvPr>
              <p:cNvSpPr>
                <a:spLocks/>
              </p:cNvSpPr>
              <p:nvPr/>
            </p:nvSpPr>
            <p:spPr bwMode="auto">
              <a:xfrm>
                <a:off x="3991" y="1712"/>
                <a:ext cx="24" cy="39"/>
              </a:xfrm>
              <a:custGeom>
                <a:avLst/>
                <a:gdLst>
                  <a:gd name="T0" fmla="*/ 3 w 5"/>
                  <a:gd name="T1" fmla="*/ 4 h 8"/>
                  <a:gd name="T2" fmla="*/ 0 w 5"/>
                  <a:gd name="T3" fmla="*/ 7 h 8"/>
                  <a:gd name="T4" fmla="*/ 4 w 5"/>
                  <a:gd name="T5" fmla="*/ 0 h 8"/>
                  <a:gd name="T6" fmla="*/ 3 w 5"/>
                  <a:gd name="T7" fmla="*/ 4 h 8"/>
                </a:gdLst>
                <a:ahLst/>
                <a:cxnLst>
                  <a:cxn ang="0">
                    <a:pos x="T0" y="T1"/>
                  </a:cxn>
                  <a:cxn ang="0">
                    <a:pos x="T2" y="T3"/>
                  </a:cxn>
                  <a:cxn ang="0">
                    <a:pos x="T4" y="T5"/>
                  </a:cxn>
                  <a:cxn ang="0">
                    <a:pos x="T6" y="T7"/>
                  </a:cxn>
                </a:cxnLst>
                <a:rect l="0" t="0" r="r" b="b"/>
                <a:pathLst>
                  <a:path w="5" h="8">
                    <a:moveTo>
                      <a:pt x="3" y="4"/>
                    </a:moveTo>
                    <a:cubicBezTo>
                      <a:pt x="2" y="6"/>
                      <a:pt x="0" y="8"/>
                      <a:pt x="0" y="7"/>
                    </a:cubicBezTo>
                    <a:cubicBezTo>
                      <a:pt x="0" y="5"/>
                      <a:pt x="3" y="0"/>
                      <a:pt x="4" y="0"/>
                    </a:cubicBezTo>
                    <a:cubicBezTo>
                      <a:pt x="5" y="0"/>
                      <a:pt x="4" y="2"/>
                      <a:pt x="3"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8" name="Freeform 1927">
                <a:extLst>
                  <a:ext uri="{FF2B5EF4-FFF2-40B4-BE49-F238E27FC236}">
                    <a16:creationId xmlns:a16="http://schemas.microsoft.com/office/drawing/2014/main" id="{7ECA33F6-218D-19E6-771E-5A7624C0E442}"/>
                  </a:ext>
                </a:extLst>
              </p:cNvPr>
              <p:cNvSpPr>
                <a:spLocks/>
              </p:cNvSpPr>
              <p:nvPr/>
            </p:nvSpPr>
            <p:spPr bwMode="auto">
              <a:xfrm>
                <a:off x="4010" y="1847"/>
                <a:ext cx="24" cy="43"/>
              </a:xfrm>
              <a:custGeom>
                <a:avLst/>
                <a:gdLst>
                  <a:gd name="T0" fmla="*/ 4 w 5"/>
                  <a:gd name="T1" fmla="*/ 4 h 9"/>
                  <a:gd name="T2" fmla="*/ 0 w 5"/>
                  <a:gd name="T3" fmla="*/ 8 h 9"/>
                  <a:gd name="T4" fmla="*/ 4 w 5"/>
                  <a:gd name="T5" fmla="*/ 0 h 9"/>
                  <a:gd name="T6" fmla="*/ 4 w 5"/>
                  <a:gd name="T7" fmla="*/ 4 h 9"/>
                </a:gdLst>
                <a:ahLst/>
                <a:cxnLst>
                  <a:cxn ang="0">
                    <a:pos x="T0" y="T1"/>
                  </a:cxn>
                  <a:cxn ang="0">
                    <a:pos x="T2" y="T3"/>
                  </a:cxn>
                  <a:cxn ang="0">
                    <a:pos x="T4" y="T5"/>
                  </a:cxn>
                  <a:cxn ang="0">
                    <a:pos x="T6" y="T7"/>
                  </a:cxn>
                </a:cxnLst>
                <a:rect l="0" t="0" r="r" b="b"/>
                <a:pathLst>
                  <a:path w="5" h="9">
                    <a:moveTo>
                      <a:pt x="4" y="4"/>
                    </a:moveTo>
                    <a:cubicBezTo>
                      <a:pt x="3" y="7"/>
                      <a:pt x="1" y="9"/>
                      <a:pt x="0" y="8"/>
                    </a:cubicBezTo>
                    <a:cubicBezTo>
                      <a:pt x="0" y="6"/>
                      <a:pt x="2" y="1"/>
                      <a:pt x="4" y="0"/>
                    </a:cubicBezTo>
                    <a:cubicBezTo>
                      <a:pt x="5" y="0"/>
                      <a:pt x="5" y="3"/>
                      <a:pt x="4"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9" name="Freeform 1928">
                <a:extLst>
                  <a:ext uri="{FF2B5EF4-FFF2-40B4-BE49-F238E27FC236}">
                    <a16:creationId xmlns:a16="http://schemas.microsoft.com/office/drawing/2014/main" id="{CB03A0DD-267B-CE91-6A9C-18FF5D1BCE78}"/>
                  </a:ext>
                </a:extLst>
              </p:cNvPr>
              <p:cNvSpPr>
                <a:spLocks/>
              </p:cNvSpPr>
              <p:nvPr/>
            </p:nvSpPr>
            <p:spPr bwMode="auto">
              <a:xfrm>
                <a:off x="4063" y="1640"/>
                <a:ext cx="39" cy="53"/>
              </a:xfrm>
              <a:custGeom>
                <a:avLst/>
                <a:gdLst>
                  <a:gd name="T0" fmla="*/ 5 w 8"/>
                  <a:gd name="T1" fmla="*/ 5 h 11"/>
                  <a:gd name="T2" fmla="*/ 0 w 8"/>
                  <a:gd name="T3" fmla="*/ 10 h 11"/>
                  <a:gd name="T4" fmla="*/ 7 w 8"/>
                  <a:gd name="T5" fmla="*/ 0 h 11"/>
                  <a:gd name="T6" fmla="*/ 5 w 8"/>
                  <a:gd name="T7" fmla="*/ 5 h 11"/>
                </a:gdLst>
                <a:ahLst/>
                <a:cxnLst>
                  <a:cxn ang="0">
                    <a:pos x="T0" y="T1"/>
                  </a:cxn>
                  <a:cxn ang="0">
                    <a:pos x="T2" y="T3"/>
                  </a:cxn>
                  <a:cxn ang="0">
                    <a:pos x="T4" y="T5"/>
                  </a:cxn>
                  <a:cxn ang="0">
                    <a:pos x="T6" y="T7"/>
                  </a:cxn>
                </a:cxnLst>
                <a:rect l="0" t="0" r="r" b="b"/>
                <a:pathLst>
                  <a:path w="8" h="11">
                    <a:moveTo>
                      <a:pt x="5" y="5"/>
                    </a:moveTo>
                    <a:cubicBezTo>
                      <a:pt x="3" y="8"/>
                      <a:pt x="1" y="11"/>
                      <a:pt x="0" y="10"/>
                    </a:cubicBezTo>
                    <a:cubicBezTo>
                      <a:pt x="0" y="8"/>
                      <a:pt x="4" y="1"/>
                      <a:pt x="7" y="0"/>
                    </a:cubicBezTo>
                    <a:cubicBezTo>
                      <a:pt x="8" y="0"/>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0" name="Freeform 1929">
                <a:extLst>
                  <a:ext uri="{FF2B5EF4-FFF2-40B4-BE49-F238E27FC236}">
                    <a16:creationId xmlns:a16="http://schemas.microsoft.com/office/drawing/2014/main" id="{D62BE1CA-7604-E5E5-50DC-24F6E030BDD9}"/>
                  </a:ext>
                </a:extLst>
              </p:cNvPr>
              <p:cNvSpPr>
                <a:spLocks/>
              </p:cNvSpPr>
              <p:nvPr/>
            </p:nvSpPr>
            <p:spPr bwMode="auto">
              <a:xfrm>
                <a:off x="4116" y="1553"/>
                <a:ext cx="39" cy="53"/>
              </a:xfrm>
              <a:custGeom>
                <a:avLst/>
                <a:gdLst>
                  <a:gd name="T0" fmla="*/ 5 w 8"/>
                  <a:gd name="T1" fmla="*/ 5 h 11"/>
                  <a:gd name="T2" fmla="*/ 0 w 8"/>
                  <a:gd name="T3" fmla="*/ 10 h 11"/>
                  <a:gd name="T4" fmla="*/ 7 w 8"/>
                  <a:gd name="T5" fmla="*/ 0 h 11"/>
                  <a:gd name="T6" fmla="*/ 5 w 8"/>
                  <a:gd name="T7" fmla="*/ 5 h 11"/>
                </a:gdLst>
                <a:ahLst/>
                <a:cxnLst>
                  <a:cxn ang="0">
                    <a:pos x="T0" y="T1"/>
                  </a:cxn>
                  <a:cxn ang="0">
                    <a:pos x="T2" y="T3"/>
                  </a:cxn>
                  <a:cxn ang="0">
                    <a:pos x="T4" y="T5"/>
                  </a:cxn>
                  <a:cxn ang="0">
                    <a:pos x="T6" y="T7"/>
                  </a:cxn>
                </a:cxnLst>
                <a:rect l="0" t="0" r="r" b="b"/>
                <a:pathLst>
                  <a:path w="8" h="11">
                    <a:moveTo>
                      <a:pt x="5" y="5"/>
                    </a:moveTo>
                    <a:cubicBezTo>
                      <a:pt x="3" y="9"/>
                      <a:pt x="1" y="11"/>
                      <a:pt x="0" y="10"/>
                    </a:cubicBezTo>
                    <a:cubicBezTo>
                      <a:pt x="0" y="8"/>
                      <a:pt x="5" y="1"/>
                      <a:pt x="7" y="0"/>
                    </a:cubicBezTo>
                    <a:cubicBezTo>
                      <a:pt x="8" y="0"/>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1" name="Freeform 1930">
                <a:extLst>
                  <a:ext uri="{FF2B5EF4-FFF2-40B4-BE49-F238E27FC236}">
                    <a16:creationId xmlns:a16="http://schemas.microsoft.com/office/drawing/2014/main" id="{AA36CA4C-C5D1-5470-9817-7E5D438446F5}"/>
                  </a:ext>
                </a:extLst>
              </p:cNvPr>
              <p:cNvSpPr>
                <a:spLocks/>
              </p:cNvSpPr>
              <p:nvPr/>
            </p:nvSpPr>
            <p:spPr bwMode="auto">
              <a:xfrm>
                <a:off x="4073" y="1582"/>
                <a:ext cx="38" cy="53"/>
              </a:xfrm>
              <a:custGeom>
                <a:avLst/>
                <a:gdLst>
                  <a:gd name="T0" fmla="*/ 5 w 8"/>
                  <a:gd name="T1" fmla="*/ 5 h 11"/>
                  <a:gd name="T2" fmla="*/ 0 w 8"/>
                  <a:gd name="T3" fmla="*/ 10 h 11"/>
                  <a:gd name="T4" fmla="*/ 7 w 8"/>
                  <a:gd name="T5" fmla="*/ 0 h 11"/>
                  <a:gd name="T6" fmla="*/ 5 w 8"/>
                  <a:gd name="T7" fmla="*/ 5 h 11"/>
                </a:gdLst>
                <a:ahLst/>
                <a:cxnLst>
                  <a:cxn ang="0">
                    <a:pos x="T0" y="T1"/>
                  </a:cxn>
                  <a:cxn ang="0">
                    <a:pos x="T2" y="T3"/>
                  </a:cxn>
                  <a:cxn ang="0">
                    <a:pos x="T4" y="T5"/>
                  </a:cxn>
                  <a:cxn ang="0">
                    <a:pos x="T6" y="T7"/>
                  </a:cxn>
                </a:cxnLst>
                <a:rect l="0" t="0" r="r" b="b"/>
                <a:pathLst>
                  <a:path w="8" h="11">
                    <a:moveTo>
                      <a:pt x="5" y="5"/>
                    </a:moveTo>
                    <a:cubicBezTo>
                      <a:pt x="3" y="9"/>
                      <a:pt x="0" y="11"/>
                      <a:pt x="0" y="10"/>
                    </a:cubicBezTo>
                    <a:cubicBezTo>
                      <a:pt x="0" y="9"/>
                      <a:pt x="5" y="1"/>
                      <a:pt x="7" y="0"/>
                    </a:cubicBezTo>
                    <a:cubicBezTo>
                      <a:pt x="8" y="0"/>
                      <a:pt x="6"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2" name="Freeform 1931">
                <a:extLst>
                  <a:ext uri="{FF2B5EF4-FFF2-40B4-BE49-F238E27FC236}">
                    <a16:creationId xmlns:a16="http://schemas.microsoft.com/office/drawing/2014/main" id="{2108ADEB-6865-BE2D-CBCA-CC3D1F72674E}"/>
                  </a:ext>
                </a:extLst>
              </p:cNvPr>
              <p:cNvSpPr>
                <a:spLocks/>
              </p:cNvSpPr>
              <p:nvPr/>
            </p:nvSpPr>
            <p:spPr bwMode="auto">
              <a:xfrm>
                <a:off x="4227" y="1413"/>
                <a:ext cx="48" cy="43"/>
              </a:xfrm>
              <a:custGeom>
                <a:avLst/>
                <a:gdLst>
                  <a:gd name="T0" fmla="*/ 6 w 10"/>
                  <a:gd name="T1" fmla="*/ 4 h 9"/>
                  <a:gd name="T2" fmla="*/ 1 w 10"/>
                  <a:gd name="T3" fmla="*/ 8 h 9"/>
                  <a:gd name="T4" fmla="*/ 8 w 10"/>
                  <a:gd name="T5" fmla="*/ 0 h 9"/>
                  <a:gd name="T6" fmla="*/ 6 w 10"/>
                  <a:gd name="T7" fmla="*/ 4 h 9"/>
                </a:gdLst>
                <a:ahLst/>
                <a:cxnLst>
                  <a:cxn ang="0">
                    <a:pos x="T0" y="T1"/>
                  </a:cxn>
                  <a:cxn ang="0">
                    <a:pos x="T2" y="T3"/>
                  </a:cxn>
                  <a:cxn ang="0">
                    <a:pos x="T4" y="T5"/>
                  </a:cxn>
                  <a:cxn ang="0">
                    <a:pos x="T6" y="T7"/>
                  </a:cxn>
                </a:cxnLst>
                <a:rect l="0" t="0" r="r" b="b"/>
                <a:pathLst>
                  <a:path w="10" h="9">
                    <a:moveTo>
                      <a:pt x="6" y="4"/>
                    </a:moveTo>
                    <a:cubicBezTo>
                      <a:pt x="3" y="7"/>
                      <a:pt x="1" y="9"/>
                      <a:pt x="1" y="8"/>
                    </a:cubicBezTo>
                    <a:cubicBezTo>
                      <a:pt x="0" y="7"/>
                      <a:pt x="6" y="1"/>
                      <a:pt x="8" y="0"/>
                    </a:cubicBezTo>
                    <a:cubicBezTo>
                      <a:pt x="10" y="0"/>
                      <a:pt x="8" y="2"/>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3" name="Freeform 1932">
                <a:extLst>
                  <a:ext uri="{FF2B5EF4-FFF2-40B4-BE49-F238E27FC236}">
                    <a16:creationId xmlns:a16="http://schemas.microsoft.com/office/drawing/2014/main" id="{BE8A7B5D-AA26-871E-7FEE-AE07864EAEE3}"/>
                  </a:ext>
                </a:extLst>
              </p:cNvPr>
              <p:cNvSpPr>
                <a:spLocks/>
              </p:cNvSpPr>
              <p:nvPr/>
            </p:nvSpPr>
            <p:spPr bwMode="auto">
              <a:xfrm>
                <a:off x="4246" y="1423"/>
                <a:ext cx="44" cy="48"/>
              </a:xfrm>
              <a:custGeom>
                <a:avLst/>
                <a:gdLst>
                  <a:gd name="T0" fmla="*/ 6 w 9"/>
                  <a:gd name="T1" fmla="*/ 5 h 10"/>
                  <a:gd name="T2" fmla="*/ 0 w 9"/>
                  <a:gd name="T3" fmla="*/ 9 h 10"/>
                  <a:gd name="T4" fmla="*/ 8 w 9"/>
                  <a:gd name="T5" fmla="*/ 0 h 10"/>
                  <a:gd name="T6" fmla="*/ 6 w 9"/>
                  <a:gd name="T7" fmla="*/ 5 h 10"/>
                </a:gdLst>
                <a:ahLst/>
                <a:cxnLst>
                  <a:cxn ang="0">
                    <a:pos x="T0" y="T1"/>
                  </a:cxn>
                  <a:cxn ang="0">
                    <a:pos x="T2" y="T3"/>
                  </a:cxn>
                  <a:cxn ang="0">
                    <a:pos x="T4" y="T5"/>
                  </a:cxn>
                  <a:cxn ang="0">
                    <a:pos x="T6" y="T7"/>
                  </a:cxn>
                </a:cxnLst>
                <a:rect l="0" t="0" r="r" b="b"/>
                <a:pathLst>
                  <a:path w="9" h="10">
                    <a:moveTo>
                      <a:pt x="6" y="5"/>
                    </a:moveTo>
                    <a:cubicBezTo>
                      <a:pt x="3" y="8"/>
                      <a:pt x="0" y="10"/>
                      <a:pt x="0" y="9"/>
                    </a:cubicBezTo>
                    <a:cubicBezTo>
                      <a:pt x="0" y="7"/>
                      <a:pt x="5" y="1"/>
                      <a:pt x="8" y="0"/>
                    </a:cubicBezTo>
                    <a:cubicBezTo>
                      <a:pt x="9"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4" name="Freeform 1933">
                <a:extLst>
                  <a:ext uri="{FF2B5EF4-FFF2-40B4-BE49-F238E27FC236}">
                    <a16:creationId xmlns:a16="http://schemas.microsoft.com/office/drawing/2014/main" id="{4517E206-B15F-2E56-3900-D236BA36E99D}"/>
                  </a:ext>
                </a:extLst>
              </p:cNvPr>
              <p:cNvSpPr>
                <a:spLocks/>
              </p:cNvSpPr>
              <p:nvPr/>
            </p:nvSpPr>
            <p:spPr bwMode="auto">
              <a:xfrm>
                <a:off x="4299" y="1384"/>
                <a:ext cx="44" cy="48"/>
              </a:xfrm>
              <a:custGeom>
                <a:avLst/>
                <a:gdLst>
                  <a:gd name="T0" fmla="*/ 6 w 9"/>
                  <a:gd name="T1" fmla="*/ 4 h 10"/>
                  <a:gd name="T2" fmla="*/ 0 w 9"/>
                  <a:gd name="T3" fmla="*/ 8 h 10"/>
                  <a:gd name="T4" fmla="*/ 8 w 9"/>
                  <a:gd name="T5" fmla="*/ 0 h 10"/>
                  <a:gd name="T6" fmla="*/ 6 w 9"/>
                  <a:gd name="T7" fmla="*/ 4 h 10"/>
                </a:gdLst>
                <a:ahLst/>
                <a:cxnLst>
                  <a:cxn ang="0">
                    <a:pos x="T0" y="T1"/>
                  </a:cxn>
                  <a:cxn ang="0">
                    <a:pos x="T2" y="T3"/>
                  </a:cxn>
                  <a:cxn ang="0">
                    <a:pos x="T4" y="T5"/>
                  </a:cxn>
                  <a:cxn ang="0">
                    <a:pos x="T6" y="T7"/>
                  </a:cxn>
                </a:cxnLst>
                <a:rect l="0" t="0" r="r" b="b"/>
                <a:pathLst>
                  <a:path w="9" h="10">
                    <a:moveTo>
                      <a:pt x="6" y="4"/>
                    </a:moveTo>
                    <a:cubicBezTo>
                      <a:pt x="3" y="8"/>
                      <a:pt x="0" y="10"/>
                      <a:pt x="0" y="8"/>
                    </a:cubicBezTo>
                    <a:cubicBezTo>
                      <a:pt x="0" y="7"/>
                      <a:pt x="5" y="1"/>
                      <a:pt x="8" y="0"/>
                    </a:cubicBezTo>
                    <a:cubicBezTo>
                      <a:pt x="9" y="0"/>
                      <a:pt x="7" y="3"/>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5" name="Freeform 1934">
                <a:extLst>
                  <a:ext uri="{FF2B5EF4-FFF2-40B4-BE49-F238E27FC236}">
                    <a16:creationId xmlns:a16="http://schemas.microsoft.com/office/drawing/2014/main" id="{E61FC107-34C7-CD1F-C336-A789FBC68E44}"/>
                  </a:ext>
                </a:extLst>
              </p:cNvPr>
              <p:cNvSpPr>
                <a:spLocks/>
              </p:cNvSpPr>
              <p:nvPr/>
            </p:nvSpPr>
            <p:spPr bwMode="auto">
              <a:xfrm>
                <a:off x="4352" y="1365"/>
                <a:ext cx="44" cy="43"/>
              </a:xfrm>
              <a:custGeom>
                <a:avLst/>
                <a:gdLst>
                  <a:gd name="T0" fmla="*/ 6 w 9"/>
                  <a:gd name="T1" fmla="*/ 4 h 9"/>
                  <a:gd name="T2" fmla="*/ 0 w 9"/>
                  <a:gd name="T3" fmla="*/ 8 h 9"/>
                  <a:gd name="T4" fmla="*/ 8 w 9"/>
                  <a:gd name="T5" fmla="*/ 0 h 9"/>
                  <a:gd name="T6" fmla="*/ 6 w 9"/>
                  <a:gd name="T7" fmla="*/ 4 h 9"/>
                </a:gdLst>
                <a:ahLst/>
                <a:cxnLst>
                  <a:cxn ang="0">
                    <a:pos x="T0" y="T1"/>
                  </a:cxn>
                  <a:cxn ang="0">
                    <a:pos x="T2" y="T3"/>
                  </a:cxn>
                  <a:cxn ang="0">
                    <a:pos x="T4" y="T5"/>
                  </a:cxn>
                  <a:cxn ang="0">
                    <a:pos x="T6" y="T7"/>
                  </a:cxn>
                </a:cxnLst>
                <a:rect l="0" t="0" r="r" b="b"/>
                <a:pathLst>
                  <a:path w="9" h="9">
                    <a:moveTo>
                      <a:pt x="6" y="4"/>
                    </a:moveTo>
                    <a:cubicBezTo>
                      <a:pt x="3" y="7"/>
                      <a:pt x="0" y="9"/>
                      <a:pt x="0" y="8"/>
                    </a:cubicBezTo>
                    <a:cubicBezTo>
                      <a:pt x="0" y="6"/>
                      <a:pt x="5" y="0"/>
                      <a:pt x="8" y="0"/>
                    </a:cubicBezTo>
                    <a:cubicBezTo>
                      <a:pt x="9" y="0"/>
                      <a:pt x="8" y="2"/>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6" name="Freeform 1935">
                <a:extLst>
                  <a:ext uri="{FF2B5EF4-FFF2-40B4-BE49-F238E27FC236}">
                    <a16:creationId xmlns:a16="http://schemas.microsoft.com/office/drawing/2014/main" id="{54E40ED7-B121-4475-A0AC-446071FEC465}"/>
                  </a:ext>
                </a:extLst>
              </p:cNvPr>
              <p:cNvSpPr>
                <a:spLocks/>
              </p:cNvSpPr>
              <p:nvPr/>
            </p:nvSpPr>
            <p:spPr bwMode="auto">
              <a:xfrm>
                <a:off x="4357" y="1399"/>
                <a:ext cx="44" cy="48"/>
              </a:xfrm>
              <a:custGeom>
                <a:avLst/>
                <a:gdLst>
                  <a:gd name="T0" fmla="*/ 6 w 9"/>
                  <a:gd name="T1" fmla="*/ 4 h 10"/>
                  <a:gd name="T2" fmla="*/ 0 w 9"/>
                  <a:gd name="T3" fmla="*/ 8 h 10"/>
                  <a:gd name="T4" fmla="*/ 7 w 9"/>
                  <a:gd name="T5" fmla="*/ 0 h 10"/>
                  <a:gd name="T6" fmla="*/ 6 w 9"/>
                  <a:gd name="T7" fmla="*/ 4 h 10"/>
                </a:gdLst>
                <a:ahLst/>
                <a:cxnLst>
                  <a:cxn ang="0">
                    <a:pos x="T0" y="T1"/>
                  </a:cxn>
                  <a:cxn ang="0">
                    <a:pos x="T2" y="T3"/>
                  </a:cxn>
                  <a:cxn ang="0">
                    <a:pos x="T4" y="T5"/>
                  </a:cxn>
                  <a:cxn ang="0">
                    <a:pos x="T6" y="T7"/>
                  </a:cxn>
                </a:cxnLst>
                <a:rect l="0" t="0" r="r" b="b"/>
                <a:pathLst>
                  <a:path w="9" h="10">
                    <a:moveTo>
                      <a:pt x="6" y="4"/>
                    </a:moveTo>
                    <a:cubicBezTo>
                      <a:pt x="4" y="8"/>
                      <a:pt x="0" y="10"/>
                      <a:pt x="0" y="8"/>
                    </a:cubicBezTo>
                    <a:cubicBezTo>
                      <a:pt x="0" y="6"/>
                      <a:pt x="4" y="0"/>
                      <a:pt x="7" y="0"/>
                    </a:cubicBezTo>
                    <a:cubicBezTo>
                      <a:pt x="9" y="0"/>
                      <a:pt x="8" y="2"/>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7" name="Freeform 1936">
                <a:extLst>
                  <a:ext uri="{FF2B5EF4-FFF2-40B4-BE49-F238E27FC236}">
                    <a16:creationId xmlns:a16="http://schemas.microsoft.com/office/drawing/2014/main" id="{6C741EB0-06E7-2F81-CC9A-E7B0D76C1258}"/>
                  </a:ext>
                </a:extLst>
              </p:cNvPr>
              <p:cNvSpPr>
                <a:spLocks/>
              </p:cNvSpPr>
              <p:nvPr/>
            </p:nvSpPr>
            <p:spPr bwMode="auto">
              <a:xfrm>
                <a:off x="4405" y="1331"/>
                <a:ext cx="49" cy="43"/>
              </a:xfrm>
              <a:custGeom>
                <a:avLst/>
                <a:gdLst>
                  <a:gd name="T0" fmla="*/ 7 w 10"/>
                  <a:gd name="T1" fmla="*/ 4 h 9"/>
                  <a:gd name="T2" fmla="*/ 0 w 10"/>
                  <a:gd name="T3" fmla="*/ 7 h 9"/>
                  <a:gd name="T4" fmla="*/ 8 w 10"/>
                  <a:gd name="T5" fmla="*/ 0 h 9"/>
                  <a:gd name="T6" fmla="*/ 7 w 10"/>
                  <a:gd name="T7" fmla="*/ 4 h 9"/>
                </a:gdLst>
                <a:ahLst/>
                <a:cxnLst>
                  <a:cxn ang="0">
                    <a:pos x="T0" y="T1"/>
                  </a:cxn>
                  <a:cxn ang="0">
                    <a:pos x="T2" y="T3"/>
                  </a:cxn>
                  <a:cxn ang="0">
                    <a:pos x="T4" y="T5"/>
                  </a:cxn>
                  <a:cxn ang="0">
                    <a:pos x="T6" y="T7"/>
                  </a:cxn>
                </a:cxnLst>
                <a:rect l="0" t="0" r="r" b="b"/>
                <a:pathLst>
                  <a:path w="10" h="9">
                    <a:moveTo>
                      <a:pt x="7" y="4"/>
                    </a:moveTo>
                    <a:cubicBezTo>
                      <a:pt x="4" y="7"/>
                      <a:pt x="0" y="9"/>
                      <a:pt x="0" y="7"/>
                    </a:cubicBezTo>
                    <a:cubicBezTo>
                      <a:pt x="0" y="6"/>
                      <a:pt x="5" y="0"/>
                      <a:pt x="8" y="0"/>
                    </a:cubicBezTo>
                    <a:cubicBezTo>
                      <a:pt x="10" y="0"/>
                      <a:pt x="8"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8" name="Freeform 1937">
                <a:extLst>
                  <a:ext uri="{FF2B5EF4-FFF2-40B4-BE49-F238E27FC236}">
                    <a16:creationId xmlns:a16="http://schemas.microsoft.com/office/drawing/2014/main" id="{80BB2BD0-6E82-FAFC-00BA-C8AAFFC734D1}"/>
                  </a:ext>
                </a:extLst>
              </p:cNvPr>
              <p:cNvSpPr>
                <a:spLocks/>
              </p:cNvSpPr>
              <p:nvPr/>
            </p:nvSpPr>
            <p:spPr bwMode="auto">
              <a:xfrm>
                <a:off x="4463" y="1293"/>
                <a:ext cx="48" cy="43"/>
              </a:xfrm>
              <a:custGeom>
                <a:avLst/>
                <a:gdLst>
                  <a:gd name="T0" fmla="*/ 7 w 10"/>
                  <a:gd name="T1" fmla="*/ 4 h 9"/>
                  <a:gd name="T2" fmla="*/ 1 w 10"/>
                  <a:gd name="T3" fmla="*/ 7 h 9"/>
                  <a:gd name="T4" fmla="*/ 8 w 10"/>
                  <a:gd name="T5" fmla="*/ 0 h 9"/>
                  <a:gd name="T6" fmla="*/ 7 w 10"/>
                  <a:gd name="T7" fmla="*/ 4 h 9"/>
                </a:gdLst>
                <a:ahLst/>
                <a:cxnLst>
                  <a:cxn ang="0">
                    <a:pos x="T0" y="T1"/>
                  </a:cxn>
                  <a:cxn ang="0">
                    <a:pos x="T2" y="T3"/>
                  </a:cxn>
                  <a:cxn ang="0">
                    <a:pos x="T4" y="T5"/>
                  </a:cxn>
                  <a:cxn ang="0">
                    <a:pos x="T6" y="T7"/>
                  </a:cxn>
                </a:cxnLst>
                <a:rect l="0" t="0" r="r" b="b"/>
                <a:pathLst>
                  <a:path w="10" h="9">
                    <a:moveTo>
                      <a:pt x="7" y="4"/>
                    </a:moveTo>
                    <a:cubicBezTo>
                      <a:pt x="4" y="7"/>
                      <a:pt x="1" y="9"/>
                      <a:pt x="1" y="7"/>
                    </a:cubicBezTo>
                    <a:cubicBezTo>
                      <a:pt x="0" y="6"/>
                      <a:pt x="5" y="0"/>
                      <a:pt x="8" y="0"/>
                    </a:cubicBezTo>
                    <a:cubicBezTo>
                      <a:pt x="10" y="0"/>
                      <a:pt x="8"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9" name="Freeform 1938">
                <a:extLst>
                  <a:ext uri="{FF2B5EF4-FFF2-40B4-BE49-F238E27FC236}">
                    <a16:creationId xmlns:a16="http://schemas.microsoft.com/office/drawing/2014/main" id="{791416A1-CA20-AE6F-03DE-15B70AEDB072}"/>
                  </a:ext>
                </a:extLst>
              </p:cNvPr>
              <p:cNvSpPr>
                <a:spLocks/>
              </p:cNvSpPr>
              <p:nvPr/>
            </p:nvSpPr>
            <p:spPr bwMode="auto">
              <a:xfrm>
                <a:off x="4444" y="1273"/>
                <a:ext cx="48" cy="44"/>
              </a:xfrm>
              <a:custGeom>
                <a:avLst/>
                <a:gdLst>
                  <a:gd name="T0" fmla="*/ 7 w 10"/>
                  <a:gd name="T1" fmla="*/ 4 h 9"/>
                  <a:gd name="T2" fmla="*/ 0 w 10"/>
                  <a:gd name="T3" fmla="*/ 8 h 9"/>
                  <a:gd name="T4" fmla="*/ 8 w 10"/>
                  <a:gd name="T5" fmla="*/ 0 h 9"/>
                  <a:gd name="T6" fmla="*/ 7 w 10"/>
                  <a:gd name="T7" fmla="*/ 4 h 9"/>
                  <a:gd name="T8" fmla="*/ 7 w 10"/>
                  <a:gd name="T9" fmla="*/ 4 h 9"/>
                </a:gdLst>
                <a:ahLst/>
                <a:cxnLst>
                  <a:cxn ang="0">
                    <a:pos x="T0" y="T1"/>
                  </a:cxn>
                  <a:cxn ang="0">
                    <a:pos x="T2" y="T3"/>
                  </a:cxn>
                  <a:cxn ang="0">
                    <a:pos x="T4" y="T5"/>
                  </a:cxn>
                  <a:cxn ang="0">
                    <a:pos x="T6" y="T7"/>
                  </a:cxn>
                  <a:cxn ang="0">
                    <a:pos x="T8" y="T9"/>
                  </a:cxn>
                </a:cxnLst>
                <a:rect l="0" t="0" r="r" b="b"/>
                <a:pathLst>
                  <a:path w="10" h="9">
                    <a:moveTo>
                      <a:pt x="7" y="4"/>
                    </a:moveTo>
                    <a:cubicBezTo>
                      <a:pt x="4" y="7"/>
                      <a:pt x="0" y="9"/>
                      <a:pt x="0" y="8"/>
                    </a:cubicBezTo>
                    <a:cubicBezTo>
                      <a:pt x="1" y="6"/>
                      <a:pt x="6" y="1"/>
                      <a:pt x="8" y="0"/>
                    </a:cubicBezTo>
                    <a:cubicBezTo>
                      <a:pt x="10" y="0"/>
                      <a:pt x="8" y="3"/>
                      <a:pt x="7" y="4"/>
                    </a:cubicBezTo>
                    <a:cubicBezTo>
                      <a:pt x="7" y="4"/>
                      <a:pt x="7" y="4"/>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0" name="Freeform 1939">
                <a:extLst>
                  <a:ext uri="{FF2B5EF4-FFF2-40B4-BE49-F238E27FC236}">
                    <a16:creationId xmlns:a16="http://schemas.microsoft.com/office/drawing/2014/main" id="{0B246558-414F-32B9-B36C-F7A494369FE1}"/>
                  </a:ext>
                </a:extLst>
              </p:cNvPr>
              <p:cNvSpPr>
                <a:spLocks/>
              </p:cNvSpPr>
              <p:nvPr/>
            </p:nvSpPr>
            <p:spPr bwMode="auto">
              <a:xfrm>
                <a:off x="4540" y="1182"/>
                <a:ext cx="44" cy="38"/>
              </a:xfrm>
              <a:custGeom>
                <a:avLst/>
                <a:gdLst>
                  <a:gd name="T0" fmla="*/ 6 w 9"/>
                  <a:gd name="T1" fmla="*/ 3 h 8"/>
                  <a:gd name="T2" fmla="*/ 0 w 9"/>
                  <a:gd name="T3" fmla="*/ 7 h 8"/>
                  <a:gd name="T4" fmla="*/ 8 w 9"/>
                  <a:gd name="T5" fmla="*/ 0 h 8"/>
                  <a:gd name="T6" fmla="*/ 8 w 9"/>
                  <a:gd name="T7" fmla="*/ 2 h 8"/>
                  <a:gd name="T8" fmla="*/ 6 w 9"/>
                  <a:gd name="T9" fmla="*/ 3 h 8"/>
                </a:gdLst>
                <a:ahLst/>
                <a:cxnLst>
                  <a:cxn ang="0">
                    <a:pos x="T0" y="T1"/>
                  </a:cxn>
                  <a:cxn ang="0">
                    <a:pos x="T2" y="T3"/>
                  </a:cxn>
                  <a:cxn ang="0">
                    <a:pos x="T4" y="T5"/>
                  </a:cxn>
                  <a:cxn ang="0">
                    <a:pos x="T6" y="T7"/>
                  </a:cxn>
                  <a:cxn ang="0">
                    <a:pos x="T8" y="T9"/>
                  </a:cxn>
                </a:cxnLst>
                <a:rect l="0" t="0" r="r" b="b"/>
                <a:pathLst>
                  <a:path w="9" h="8">
                    <a:moveTo>
                      <a:pt x="6" y="3"/>
                    </a:moveTo>
                    <a:cubicBezTo>
                      <a:pt x="3" y="6"/>
                      <a:pt x="0" y="8"/>
                      <a:pt x="0" y="7"/>
                    </a:cubicBezTo>
                    <a:cubicBezTo>
                      <a:pt x="0" y="5"/>
                      <a:pt x="6" y="0"/>
                      <a:pt x="8" y="0"/>
                    </a:cubicBezTo>
                    <a:cubicBezTo>
                      <a:pt x="9" y="0"/>
                      <a:pt x="8" y="1"/>
                      <a:pt x="8" y="2"/>
                    </a:cubicBezTo>
                    <a:cubicBezTo>
                      <a:pt x="7" y="2"/>
                      <a:pt x="6"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1" name="Freeform 1940">
                <a:extLst>
                  <a:ext uri="{FF2B5EF4-FFF2-40B4-BE49-F238E27FC236}">
                    <a16:creationId xmlns:a16="http://schemas.microsoft.com/office/drawing/2014/main" id="{3C587B6B-2450-B3DE-E2CF-34E727A6C3F3}"/>
                  </a:ext>
                </a:extLst>
              </p:cNvPr>
              <p:cNvSpPr>
                <a:spLocks/>
              </p:cNvSpPr>
              <p:nvPr/>
            </p:nvSpPr>
            <p:spPr bwMode="auto">
              <a:xfrm>
                <a:off x="4507" y="1182"/>
                <a:ext cx="48" cy="38"/>
              </a:xfrm>
              <a:custGeom>
                <a:avLst/>
                <a:gdLst>
                  <a:gd name="T0" fmla="*/ 7 w 10"/>
                  <a:gd name="T1" fmla="*/ 4 h 8"/>
                  <a:gd name="T2" fmla="*/ 1 w 10"/>
                  <a:gd name="T3" fmla="*/ 7 h 8"/>
                  <a:gd name="T4" fmla="*/ 9 w 10"/>
                  <a:gd name="T5" fmla="*/ 0 h 8"/>
                  <a:gd name="T6" fmla="*/ 9 w 10"/>
                  <a:gd name="T7" fmla="*/ 1 h 8"/>
                  <a:gd name="T8" fmla="*/ 7 w 10"/>
                  <a:gd name="T9" fmla="*/ 4 h 8"/>
                </a:gdLst>
                <a:ahLst/>
                <a:cxnLst>
                  <a:cxn ang="0">
                    <a:pos x="T0" y="T1"/>
                  </a:cxn>
                  <a:cxn ang="0">
                    <a:pos x="T2" y="T3"/>
                  </a:cxn>
                  <a:cxn ang="0">
                    <a:pos x="T4" y="T5"/>
                  </a:cxn>
                  <a:cxn ang="0">
                    <a:pos x="T6" y="T7"/>
                  </a:cxn>
                  <a:cxn ang="0">
                    <a:pos x="T8" y="T9"/>
                  </a:cxn>
                </a:cxnLst>
                <a:rect l="0" t="0" r="r" b="b"/>
                <a:pathLst>
                  <a:path w="10" h="8">
                    <a:moveTo>
                      <a:pt x="7" y="4"/>
                    </a:moveTo>
                    <a:cubicBezTo>
                      <a:pt x="4" y="6"/>
                      <a:pt x="0" y="8"/>
                      <a:pt x="1" y="7"/>
                    </a:cubicBezTo>
                    <a:cubicBezTo>
                      <a:pt x="1" y="6"/>
                      <a:pt x="7" y="1"/>
                      <a:pt x="9" y="0"/>
                    </a:cubicBezTo>
                    <a:cubicBezTo>
                      <a:pt x="10" y="0"/>
                      <a:pt x="10" y="0"/>
                      <a:pt x="9" y="1"/>
                    </a:cubicBezTo>
                    <a:cubicBezTo>
                      <a:pt x="9" y="2"/>
                      <a:pt x="8"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2" name="Freeform 1941">
                <a:extLst>
                  <a:ext uri="{FF2B5EF4-FFF2-40B4-BE49-F238E27FC236}">
                    <a16:creationId xmlns:a16="http://schemas.microsoft.com/office/drawing/2014/main" id="{99CA0B0C-7BD4-0D1B-D9AC-6E03C7EE6EF9}"/>
                  </a:ext>
                </a:extLst>
              </p:cNvPr>
              <p:cNvSpPr>
                <a:spLocks/>
              </p:cNvSpPr>
              <p:nvPr/>
            </p:nvSpPr>
            <p:spPr bwMode="auto">
              <a:xfrm>
                <a:off x="4569" y="1138"/>
                <a:ext cx="48" cy="34"/>
              </a:xfrm>
              <a:custGeom>
                <a:avLst/>
                <a:gdLst>
                  <a:gd name="T0" fmla="*/ 6 w 10"/>
                  <a:gd name="T1" fmla="*/ 3 h 7"/>
                  <a:gd name="T2" fmla="*/ 0 w 10"/>
                  <a:gd name="T3" fmla="*/ 7 h 7"/>
                  <a:gd name="T4" fmla="*/ 9 w 10"/>
                  <a:gd name="T5" fmla="*/ 0 h 7"/>
                  <a:gd name="T6" fmla="*/ 9 w 10"/>
                  <a:gd name="T7" fmla="*/ 1 h 7"/>
                  <a:gd name="T8" fmla="*/ 6 w 10"/>
                  <a:gd name="T9" fmla="*/ 3 h 7"/>
                </a:gdLst>
                <a:ahLst/>
                <a:cxnLst>
                  <a:cxn ang="0">
                    <a:pos x="T0" y="T1"/>
                  </a:cxn>
                  <a:cxn ang="0">
                    <a:pos x="T2" y="T3"/>
                  </a:cxn>
                  <a:cxn ang="0">
                    <a:pos x="T4" y="T5"/>
                  </a:cxn>
                  <a:cxn ang="0">
                    <a:pos x="T6" y="T7"/>
                  </a:cxn>
                  <a:cxn ang="0">
                    <a:pos x="T8" y="T9"/>
                  </a:cxn>
                </a:cxnLst>
                <a:rect l="0" t="0" r="r" b="b"/>
                <a:pathLst>
                  <a:path w="10" h="7">
                    <a:moveTo>
                      <a:pt x="6" y="3"/>
                    </a:moveTo>
                    <a:cubicBezTo>
                      <a:pt x="3" y="6"/>
                      <a:pt x="1" y="7"/>
                      <a:pt x="0" y="7"/>
                    </a:cubicBezTo>
                    <a:cubicBezTo>
                      <a:pt x="0" y="6"/>
                      <a:pt x="7" y="1"/>
                      <a:pt x="9" y="0"/>
                    </a:cubicBezTo>
                    <a:cubicBezTo>
                      <a:pt x="9" y="0"/>
                      <a:pt x="10" y="0"/>
                      <a:pt x="9" y="1"/>
                    </a:cubicBezTo>
                    <a:cubicBezTo>
                      <a:pt x="9" y="2"/>
                      <a:pt x="8"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3" name="Freeform 1942">
                <a:extLst>
                  <a:ext uri="{FF2B5EF4-FFF2-40B4-BE49-F238E27FC236}">
                    <a16:creationId xmlns:a16="http://schemas.microsoft.com/office/drawing/2014/main" id="{099D950F-7145-5707-07D3-A14661070D1D}"/>
                  </a:ext>
                </a:extLst>
              </p:cNvPr>
              <p:cNvSpPr>
                <a:spLocks/>
              </p:cNvSpPr>
              <p:nvPr/>
            </p:nvSpPr>
            <p:spPr bwMode="auto">
              <a:xfrm>
                <a:off x="4603" y="1133"/>
                <a:ext cx="48" cy="39"/>
              </a:xfrm>
              <a:custGeom>
                <a:avLst/>
                <a:gdLst>
                  <a:gd name="T0" fmla="*/ 6 w 10"/>
                  <a:gd name="T1" fmla="*/ 4 h 8"/>
                  <a:gd name="T2" fmla="*/ 0 w 10"/>
                  <a:gd name="T3" fmla="*/ 7 h 8"/>
                  <a:gd name="T4" fmla="*/ 9 w 10"/>
                  <a:gd name="T5" fmla="*/ 0 h 8"/>
                  <a:gd name="T6" fmla="*/ 8 w 10"/>
                  <a:gd name="T7" fmla="*/ 1 h 8"/>
                  <a:gd name="T8" fmla="*/ 6 w 10"/>
                  <a:gd name="T9" fmla="*/ 4 h 8"/>
                </a:gdLst>
                <a:ahLst/>
                <a:cxnLst>
                  <a:cxn ang="0">
                    <a:pos x="T0" y="T1"/>
                  </a:cxn>
                  <a:cxn ang="0">
                    <a:pos x="T2" y="T3"/>
                  </a:cxn>
                  <a:cxn ang="0">
                    <a:pos x="T4" y="T5"/>
                  </a:cxn>
                  <a:cxn ang="0">
                    <a:pos x="T6" y="T7"/>
                  </a:cxn>
                  <a:cxn ang="0">
                    <a:pos x="T8" y="T9"/>
                  </a:cxn>
                </a:cxnLst>
                <a:rect l="0" t="0" r="r" b="b"/>
                <a:pathLst>
                  <a:path w="10" h="8">
                    <a:moveTo>
                      <a:pt x="6" y="4"/>
                    </a:moveTo>
                    <a:cubicBezTo>
                      <a:pt x="3" y="6"/>
                      <a:pt x="0" y="8"/>
                      <a:pt x="0" y="7"/>
                    </a:cubicBezTo>
                    <a:cubicBezTo>
                      <a:pt x="0" y="5"/>
                      <a:pt x="6" y="1"/>
                      <a:pt x="9" y="0"/>
                    </a:cubicBezTo>
                    <a:cubicBezTo>
                      <a:pt x="9" y="0"/>
                      <a:pt x="10" y="0"/>
                      <a:pt x="8" y="1"/>
                    </a:cubicBezTo>
                    <a:cubicBezTo>
                      <a:pt x="8" y="2"/>
                      <a:pt x="7" y="2"/>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4" name="Freeform 1943">
                <a:extLst>
                  <a:ext uri="{FF2B5EF4-FFF2-40B4-BE49-F238E27FC236}">
                    <a16:creationId xmlns:a16="http://schemas.microsoft.com/office/drawing/2014/main" id="{4BFAA8A3-7E6E-F29A-7C28-6ADBC56D67AA}"/>
                  </a:ext>
                </a:extLst>
              </p:cNvPr>
              <p:cNvSpPr>
                <a:spLocks/>
              </p:cNvSpPr>
              <p:nvPr/>
            </p:nvSpPr>
            <p:spPr bwMode="auto">
              <a:xfrm>
                <a:off x="4637" y="1129"/>
                <a:ext cx="43" cy="38"/>
              </a:xfrm>
              <a:custGeom>
                <a:avLst/>
                <a:gdLst>
                  <a:gd name="T0" fmla="*/ 6 w 9"/>
                  <a:gd name="T1" fmla="*/ 4 h 8"/>
                  <a:gd name="T2" fmla="*/ 0 w 9"/>
                  <a:gd name="T3" fmla="*/ 7 h 8"/>
                  <a:gd name="T4" fmla="*/ 8 w 9"/>
                  <a:gd name="T5" fmla="*/ 0 h 8"/>
                  <a:gd name="T6" fmla="*/ 8 w 9"/>
                  <a:gd name="T7" fmla="*/ 2 h 8"/>
                  <a:gd name="T8" fmla="*/ 6 w 9"/>
                  <a:gd name="T9" fmla="*/ 4 h 8"/>
                </a:gdLst>
                <a:ahLst/>
                <a:cxnLst>
                  <a:cxn ang="0">
                    <a:pos x="T0" y="T1"/>
                  </a:cxn>
                  <a:cxn ang="0">
                    <a:pos x="T2" y="T3"/>
                  </a:cxn>
                  <a:cxn ang="0">
                    <a:pos x="T4" y="T5"/>
                  </a:cxn>
                  <a:cxn ang="0">
                    <a:pos x="T6" y="T7"/>
                  </a:cxn>
                  <a:cxn ang="0">
                    <a:pos x="T8" y="T9"/>
                  </a:cxn>
                </a:cxnLst>
                <a:rect l="0" t="0" r="r" b="b"/>
                <a:pathLst>
                  <a:path w="9" h="8">
                    <a:moveTo>
                      <a:pt x="6" y="4"/>
                    </a:moveTo>
                    <a:cubicBezTo>
                      <a:pt x="3" y="6"/>
                      <a:pt x="0" y="8"/>
                      <a:pt x="0" y="7"/>
                    </a:cubicBezTo>
                    <a:cubicBezTo>
                      <a:pt x="0" y="5"/>
                      <a:pt x="5" y="1"/>
                      <a:pt x="8" y="0"/>
                    </a:cubicBezTo>
                    <a:cubicBezTo>
                      <a:pt x="9" y="0"/>
                      <a:pt x="8" y="1"/>
                      <a:pt x="8" y="2"/>
                    </a:cubicBezTo>
                    <a:cubicBezTo>
                      <a:pt x="7" y="3"/>
                      <a:pt x="6" y="3"/>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5" name="Freeform 1944">
                <a:extLst>
                  <a:ext uri="{FF2B5EF4-FFF2-40B4-BE49-F238E27FC236}">
                    <a16:creationId xmlns:a16="http://schemas.microsoft.com/office/drawing/2014/main" id="{336519F9-6A5B-1DEB-534C-6BE983F4CD82}"/>
                  </a:ext>
                </a:extLst>
              </p:cNvPr>
              <p:cNvSpPr>
                <a:spLocks/>
              </p:cNvSpPr>
              <p:nvPr/>
            </p:nvSpPr>
            <p:spPr bwMode="auto">
              <a:xfrm>
                <a:off x="4569" y="1182"/>
                <a:ext cx="48" cy="43"/>
              </a:xfrm>
              <a:custGeom>
                <a:avLst/>
                <a:gdLst>
                  <a:gd name="T0" fmla="*/ 7 w 10"/>
                  <a:gd name="T1" fmla="*/ 4 h 9"/>
                  <a:gd name="T2" fmla="*/ 1 w 10"/>
                  <a:gd name="T3" fmla="*/ 7 h 9"/>
                  <a:gd name="T4" fmla="*/ 9 w 10"/>
                  <a:gd name="T5" fmla="*/ 0 h 9"/>
                  <a:gd name="T6" fmla="*/ 8 w 10"/>
                  <a:gd name="T7" fmla="*/ 3 h 9"/>
                  <a:gd name="T8" fmla="*/ 7 w 10"/>
                  <a:gd name="T9" fmla="*/ 4 h 9"/>
                </a:gdLst>
                <a:ahLst/>
                <a:cxnLst>
                  <a:cxn ang="0">
                    <a:pos x="T0" y="T1"/>
                  </a:cxn>
                  <a:cxn ang="0">
                    <a:pos x="T2" y="T3"/>
                  </a:cxn>
                  <a:cxn ang="0">
                    <a:pos x="T4" y="T5"/>
                  </a:cxn>
                  <a:cxn ang="0">
                    <a:pos x="T6" y="T7"/>
                  </a:cxn>
                  <a:cxn ang="0">
                    <a:pos x="T8" y="T9"/>
                  </a:cxn>
                </a:cxnLst>
                <a:rect l="0" t="0" r="r" b="b"/>
                <a:pathLst>
                  <a:path w="10" h="9">
                    <a:moveTo>
                      <a:pt x="7" y="4"/>
                    </a:moveTo>
                    <a:cubicBezTo>
                      <a:pt x="4" y="7"/>
                      <a:pt x="0" y="9"/>
                      <a:pt x="1" y="7"/>
                    </a:cubicBezTo>
                    <a:cubicBezTo>
                      <a:pt x="1" y="6"/>
                      <a:pt x="6" y="1"/>
                      <a:pt x="9" y="0"/>
                    </a:cubicBezTo>
                    <a:cubicBezTo>
                      <a:pt x="10" y="0"/>
                      <a:pt x="8" y="3"/>
                      <a:pt x="8" y="3"/>
                    </a:cubicBezTo>
                    <a:cubicBezTo>
                      <a:pt x="8" y="3"/>
                      <a:pt x="7" y="4"/>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6" name="Freeform 1945">
                <a:extLst>
                  <a:ext uri="{FF2B5EF4-FFF2-40B4-BE49-F238E27FC236}">
                    <a16:creationId xmlns:a16="http://schemas.microsoft.com/office/drawing/2014/main" id="{321AD8F7-9858-B32F-7B82-9057A492C105}"/>
                  </a:ext>
                </a:extLst>
              </p:cNvPr>
              <p:cNvSpPr>
                <a:spLocks/>
              </p:cNvSpPr>
              <p:nvPr/>
            </p:nvSpPr>
            <p:spPr bwMode="auto">
              <a:xfrm>
                <a:off x="4632" y="1153"/>
                <a:ext cx="43" cy="38"/>
              </a:xfrm>
              <a:custGeom>
                <a:avLst/>
                <a:gdLst>
                  <a:gd name="T0" fmla="*/ 6 w 9"/>
                  <a:gd name="T1" fmla="*/ 4 h 8"/>
                  <a:gd name="T2" fmla="*/ 0 w 9"/>
                  <a:gd name="T3" fmla="*/ 7 h 8"/>
                  <a:gd name="T4" fmla="*/ 8 w 9"/>
                  <a:gd name="T5" fmla="*/ 0 h 8"/>
                  <a:gd name="T6" fmla="*/ 7 w 9"/>
                  <a:gd name="T7" fmla="*/ 3 h 8"/>
                  <a:gd name="T8" fmla="*/ 6 w 9"/>
                  <a:gd name="T9" fmla="*/ 4 h 8"/>
                </a:gdLst>
                <a:ahLst/>
                <a:cxnLst>
                  <a:cxn ang="0">
                    <a:pos x="T0" y="T1"/>
                  </a:cxn>
                  <a:cxn ang="0">
                    <a:pos x="T2" y="T3"/>
                  </a:cxn>
                  <a:cxn ang="0">
                    <a:pos x="T4" y="T5"/>
                  </a:cxn>
                  <a:cxn ang="0">
                    <a:pos x="T6" y="T7"/>
                  </a:cxn>
                  <a:cxn ang="0">
                    <a:pos x="T8" y="T9"/>
                  </a:cxn>
                </a:cxnLst>
                <a:rect l="0" t="0" r="r" b="b"/>
                <a:pathLst>
                  <a:path w="9" h="8">
                    <a:moveTo>
                      <a:pt x="6" y="4"/>
                    </a:moveTo>
                    <a:cubicBezTo>
                      <a:pt x="3" y="7"/>
                      <a:pt x="0" y="8"/>
                      <a:pt x="0" y="7"/>
                    </a:cubicBezTo>
                    <a:cubicBezTo>
                      <a:pt x="0" y="5"/>
                      <a:pt x="5" y="1"/>
                      <a:pt x="8" y="0"/>
                    </a:cubicBezTo>
                    <a:cubicBezTo>
                      <a:pt x="9" y="0"/>
                      <a:pt x="8" y="2"/>
                      <a:pt x="7" y="3"/>
                    </a:cubicBezTo>
                    <a:cubicBezTo>
                      <a:pt x="7" y="3"/>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7" name="Freeform 1946">
                <a:extLst>
                  <a:ext uri="{FF2B5EF4-FFF2-40B4-BE49-F238E27FC236}">
                    <a16:creationId xmlns:a16="http://schemas.microsoft.com/office/drawing/2014/main" id="{FDB99279-CE28-481E-BDA9-76E14C8FB36A}"/>
                  </a:ext>
                </a:extLst>
              </p:cNvPr>
              <p:cNvSpPr>
                <a:spLocks/>
              </p:cNvSpPr>
              <p:nvPr/>
            </p:nvSpPr>
            <p:spPr bwMode="auto">
              <a:xfrm>
                <a:off x="4579" y="1201"/>
                <a:ext cx="48" cy="43"/>
              </a:xfrm>
              <a:custGeom>
                <a:avLst/>
                <a:gdLst>
                  <a:gd name="T0" fmla="*/ 7 w 10"/>
                  <a:gd name="T1" fmla="*/ 4 h 9"/>
                  <a:gd name="T2" fmla="*/ 0 w 10"/>
                  <a:gd name="T3" fmla="*/ 7 h 9"/>
                  <a:gd name="T4" fmla="*/ 8 w 10"/>
                  <a:gd name="T5" fmla="*/ 1 h 9"/>
                  <a:gd name="T6" fmla="*/ 8 w 10"/>
                  <a:gd name="T7" fmla="*/ 3 h 9"/>
                  <a:gd name="T8" fmla="*/ 7 w 10"/>
                  <a:gd name="T9" fmla="*/ 4 h 9"/>
                </a:gdLst>
                <a:ahLst/>
                <a:cxnLst>
                  <a:cxn ang="0">
                    <a:pos x="T0" y="T1"/>
                  </a:cxn>
                  <a:cxn ang="0">
                    <a:pos x="T2" y="T3"/>
                  </a:cxn>
                  <a:cxn ang="0">
                    <a:pos x="T4" y="T5"/>
                  </a:cxn>
                  <a:cxn ang="0">
                    <a:pos x="T6" y="T7"/>
                  </a:cxn>
                  <a:cxn ang="0">
                    <a:pos x="T8" y="T9"/>
                  </a:cxn>
                </a:cxnLst>
                <a:rect l="0" t="0" r="r" b="b"/>
                <a:pathLst>
                  <a:path w="10" h="9">
                    <a:moveTo>
                      <a:pt x="7" y="4"/>
                    </a:moveTo>
                    <a:cubicBezTo>
                      <a:pt x="4" y="7"/>
                      <a:pt x="1" y="9"/>
                      <a:pt x="0" y="7"/>
                    </a:cubicBezTo>
                    <a:cubicBezTo>
                      <a:pt x="0" y="6"/>
                      <a:pt x="5" y="1"/>
                      <a:pt x="8" y="1"/>
                    </a:cubicBezTo>
                    <a:cubicBezTo>
                      <a:pt x="10" y="0"/>
                      <a:pt x="8" y="3"/>
                      <a:pt x="8" y="3"/>
                    </a:cubicBezTo>
                    <a:cubicBezTo>
                      <a:pt x="7" y="4"/>
                      <a:pt x="7" y="4"/>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8" name="Freeform 1947">
                <a:extLst>
                  <a:ext uri="{FF2B5EF4-FFF2-40B4-BE49-F238E27FC236}">
                    <a16:creationId xmlns:a16="http://schemas.microsoft.com/office/drawing/2014/main" id="{DA8018C2-86A7-D246-2BE7-D104E1E192DC}"/>
                  </a:ext>
                </a:extLst>
              </p:cNvPr>
              <p:cNvSpPr>
                <a:spLocks/>
              </p:cNvSpPr>
              <p:nvPr/>
            </p:nvSpPr>
            <p:spPr bwMode="auto">
              <a:xfrm>
                <a:off x="4555" y="1249"/>
                <a:ext cx="48" cy="44"/>
              </a:xfrm>
              <a:custGeom>
                <a:avLst/>
                <a:gdLst>
                  <a:gd name="T0" fmla="*/ 7 w 10"/>
                  <a:gd name="T1" fmla="*/ 4 h 9"/>
                  <a:gd name="T2" fmla="*/ 0 w 10"/>
                  <a:gd name="T3" fmla="*/ 7 h 9"/>
                  <a:gd name="T4" fmla="*/ 8 w 10"/>
                  <a:gd name="T5" fmla="*/ 0 h 9"/>
                  <a:gd name="T6" fmla="*/ 7 w 10"/>
                  <a:gd name="T7" fmla="*/ 4 h 9"/>
                </a:gdLst>
                <a:ahLst/>
                <a:cxnLst>
                  <a:cxn ang="0">
                    <a:pos x="T0" y="T1"/>
                  </a:cxn>
                  <a:cxn ang="0">
                    <a:pos x="T2" y="T3"/>
                  </a:cxn>
                  <a:cxn ang="0">
                    <a:pos x="T4" y="T5"/>
                  </a:cxn>
                  <a:cxn ang="0">
                    <a:pos x="T6" y="T7"/>
                  </a:cxn>
                </a:cxnLst>
                <a:rect l="0" t="0" r="r" b="b"/>
                <a:pathLst>
                  <a:path w="10" h="9">
                    <a:moveTo>
                      <a:pt x="7" y="4"/>
                    </a:moveTo>
                    <a:cubicBezTo>
                      <a:pt x="4" y="7"/>
                      <a:pt x="0" y="9"/>
                      <a:pt x="0" y="7"/>
                    </a:cubicBezTo>
                    <a:cubicBezTo>
                      <a:pt x="0" y="5"/>
                      <a:pt x="5" y="1"/>
                      <a:pt x="8" y="0"/>
                    </a:cubicBezTo>
                    <a:cubicBezTo>
                      <a:pt x="10" y="0"/>
                      <a:pt x="8"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9" name="Freeform 1948">
                <a:extLst>
                  <a:ext uri="{FF2B5EF4-FFF2-40B4-BE49-F238E27FC236}">
                    <a16:creationId xmlns:a16="http://schemas.microsoft.com/office/drawing/2014/main" id="{5E59E21F-C689-16AD-7BC3-3EB6BD6454E8}"/>
                  </a:ext>
                </a:extLst>
              </p:cNvPr>
              <p:cNvSpPr>
                <a:spLocks/>
              </p:cNvSpPr>
              <p:nvPr/>
            </p:nvSpPr>
            <p:spPr bwMode="auto">
              <a:xfrm>
                <a:off x="4603" y="1239"/>
                <a:ext cx="48" cy="44"/>
              </a:xfrm>
              <a:custGeom>
                <a:avLst/>
                <a:gdLst>
                  <a:gd name="T0" fmla="*/ 7 w 10"/>
                  <a:gd name="T1" fmla="*/ 4 h 9"/>
                  <a:gd name="T2" fmla="*/ 0 w 10"/>
                  <a:gd name="T3" fmla="*/ 7 h 9"/>
                  <a:gd name="T4" fmla="*/ 8 w 10"/>
                  <a:gd name="T5" fmla="*/ 0 h 9"/>
                  <a:gd name="T6" fmla="*/ 7 w 10"/>
                  <a:gd name="T7" fmla="*/ 4 h 9"/>
                </a:gdLst>
                <a:ahLst/>
                <a:cxnLst>
                  <a:cxn ang="0">
                    <a:pos x="T0" y="T1"/>
                  </a:cxn>
                  <a:cxn ang="0">
                    <a:pos x="T2" y="T3"/>
                  </a:cxn>
                  <a:cxn ang="0">
                    <a:pos x="T4" y="T5"/>
                  </a:cxn>
                  <a:cxn ang="0">
                    <a:pos x="T6" y="T7"/>
                  </a:cxn>
                </a:cxnLst>
                <a:rect l="0" t="0" r="r" b="b"/>
                <a:pathLst>
                  <a:path w="10" h="9">
                    <a:moveTo>
                      <a:pt x="7" y="4"/>
                    </a:moveTo>
                    <a:cubicBezTo>
                      <a:pt x="4" y="7"/>
                      <a:pt x="0" y="9"/>
                      <a:pt x="0" y="7"/>
                    </a:cubicBezTo>
                    <a:cubicBezTo>
                      <a:pt x="0" y="5"/>
                      <a:pt x="5" y="1"/>
                      <a:pt x="8" y="0"/>
                    </a:cubicBezTo>
                    <a:cubicBezTo>
                      <a:pt x="10" y="0"/>
                      <a:pt x="9"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0" name="Freeform 1949">
                <a:extLst>
                  <a:ext uri="{FF2B5EF4-FFF2-40B4-BE49-F238E27FC236}">
                    <a16:creationId xmlns:a16="http://schemas.microsoft.com/office/drawing/2014/main" id="{4E4B9AF3-2A1A-821C-8DC1-90D591D084AC}"/>
                  </a:ext>
                </a:extLst>
              </p:cNvPr>
              <p:cNvSpPr>
                <a:spLocks/>
              </p:cNvSpPr>
              <p:nvPr/>
            </p:nvSpPr>
            <p:spPr bwMode="auto">
              <a:xfrm>
                <a:off x="4622" y="1196"/>
                <a:ext cx="44" cy="39"/>
              </a:xfrm>
              <a:custGeom>
                <a:avLst/>
                <a:gdLst>
                  <a:gd name="T0" fmla="*/ 6 w 9"/>
                  <a:gd name="T1" fmla="*/ 4 h 8"/>
                  <a:gd name="T2" fmla="*/ 0 w 9"/>
                  <a:gd name="T3" fmla="*/ 7 h 8"/>
                  <a:gd name="T4" fmla="*/ 7 w 9"/>
                  <a:gd name="T5" fmla="*/ 0 h 8"/>
                  <a:gd name="T6" fmla="*/ 7 w 9"/>
                  <a:gd name="T7" fmla="*/ 3 h 8"/>
                  <a:gd name="T8" fmla="*/ 6 w 9"/>
                  <a:gd name="T9" fmla="*/ 4 h 8"/>
                </a:gdLst>
                <a:ahLst/>
                <a:cxnLst>
                  <a:cxn ang="0">
                    <a:pos x="T0" y="T1"/>
                  </a:cxn>
                  <a:cxn ang="0">
                    <a:pos x="T2" y="T3"/>
                  </a:cxn>
                  <a:cxn ang="0">
                    <a:pos x="T4" y="T5"/>
                  </a:cxn>
                  <a:cxn ang="0">
                    <a:pos x="T6" y="T7"/>
                  </a:cxn>
                  <a:cxn ang="0">
                    <a:pos x="T8" y="T9"/>
                  </a:cxn>
                </a:cxnLst>
                <a:rect l="0" t="0" r="r" b="b"/>
                <a:pathLst>
                  <a:path w="9" h="8">
                    <a:moveTo>
                      <a:pt x="6" y="4"/>
                    </a:moveTo>
                    <a:cubicBezTo>
                      <a:pt x="3" y="7"/>
                      <a:pt x="0" y="8"/>
                      <a:pt x="0" y="7"/>
                    </a:cubicBezTo>
                    <a:cubicBezTo>
                      <a:pt x="0" y="5"/>
                      <a:pt x="4" y="0"/>
                      <a:pt x="7" y="0"/>
                    </a:cubicBezTo>
                    <a:cubicBezTo>
                      <a:pt x="9" y="0"/>
                      <a:pt x="8" y="2"/>
                      <a:pt x="7" y="3"/>
                    </a:cubicBezTo>
                    <a:cubicBezTo>
                      <a:pt x="7" y="3"/>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1" name="Freeform 1950">
                <a:extLst>
                  <a:ext uri="{FF2B5EF4-FFF2-40B4-BE49-F238E27FC236}">
                    <a16:creationId xmlns:a16="http://schemas.microsoft.com/office/drawing/2014/main" id="{9D1A8F22-10DA-91C7-445C-0BD045EFBFB5}"/>
                  </a:ext>
                </a:extLst>
              </p:cNvPr>
              <p:cNvSpPr>
                <a:spLocks/>
              </p:cNvSpPr>
              <p:nvPr/>
            </p:nvSpPr>
            <p:spPr bwMode="auto">
              <a:xfrm>
                <a:off x="4666" y="1182"/>
                <a:ext cx="48" cy="43"/>
              </a:xfrm>
              <a:custGeom>
                <a:avLst/>
                <a:gdLst>
                  <a:gd name="T0" fmla="*/ 7 w 10"/>
                  <a:gd name="T1" fmla="*/ 4 h 9"/>
                  <a:gd name="T2" fmla="*/ 0 w 10"/>
                  <a:gd name="T3" fmla="*/ 7 h 9"/>
                  <a:gd name="T4" fmla="*/ 8 w 10"/>
                  <a:gd name="T5" fmla="*/ 1 h 9"/>
                  <a:gd name="T6" fmla="*/ 8 w 10"/>
                  <a:gd name="T7" fmla="*/ 4 h 9"/>
                  <a:gd name="T8" fmla="*/ 7 w 10"/>
                  <a:gd name="T9" fmla="*/ 4 h 9"/>
                </a:gdLst>
                <a:ahLst/>
                <a:cxnLst>
                  <a:cxn ang="0">
                    <a:pos x="T0" y="T1"/>
                  </a:cxn>
                  <a:cxn ang="0">
                    <a:pos x="T2" y="T3"/>
                  </a:cxn>
                  <a:cxn ang="0">
                    <a:pos x="T4" y="T5"/>
                  </a:cxn>
                  <a:cxn ang="0">
                    <a:pos x="T6" y="T7"/>
                  </a:cxn>
                  <a:cxn ang="0">
                    <a:pos x="T8" y="T9"/>
                  </a:cxn>
                </a:cxnLst>
                <a:rect l="0" t="0" r="r" b="b"/>
                <a:pathLst>
                  <a:path w="10" h="9">
                    <a:moveTo>
                      <a:pt x="7" y="4"/>
                    </a:moveTo>
                    <a:cubicBezTo>
                      <a:pt x="4" y="7"/>
                      <a:pt x="1" y="9"/>
                      <a:pt x="0" y="7"/>
                    </a:cubicBezTo>
                    <a:cubicBezTo>
                      <a:pt x="0" y="5"/>
                      <a:pt x="5" y="1"/>
                      <a:pt x="8" y="1"/>
                    </a:cubicBezTo>
                    <a:cubicBezTo>
                      <a:pt x="10" y="0"/>
                      <a:pt x="9" y="3"/>
                      <a:pt x="8" y="4"/>
                    </a:cubicBezTo>
                    <a:cubicBezTo>
                      <a:pt x="8" y="4"/>
                      <a:pt x="7" y="4"/>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2" name="Freeform 1951">
                <a:extLst>
                  <a:ext uri="{FF2B5EF4-FFF2-40B4-BE49-F238E27FC236}">
                    <a16:creationId xmlns:a16="http://schemas.microsoft.com/office/drawing/2014/main" id="{88424131-7C7F-EB99-0B15-9E13E30F20EB}"/>
                  </a:ext>
                </a:extLst>
              </p:cNvPr>
              <p:cNvSpPr>
                <a:spLocks/>
              </p:cNvSpPr>
              <p:nvPr/>
            </p:nvSpPr>
            <p:spPr bwMode="auto">
              <a:xfrm>
                <a:off x="4723" y="1138"/>
                <a:ext cx="49" cy="34"/>
              </a:xfrm>
              <a:custGeom>
                <a:avLst/>
                <a:gdLst>
                  <a:gd name="T0" fmla="*/ 7 w 10"/>
                  <a:gd name="T1" fmla="*/ 3 h 7"/>
                  <a:gd name="T2" fmla="*/ 0 w 10"/>
                  <a:gd name="T3" fmla="*/ 6 h 7"/>
                  <a:gd name="T4" fmla="*/ 8 w 10"/>
                  <a:gd name="T5" fmla="*/ 0 h 7"/>
                  <a:gd name="T6" fmla="*/ 7 w 10"/>
                  <a:gd name="T7" fmla="*/ 2 h 7"/>
                  <a:gd name="T8" fmla="*/ 7 w 10"/>
                  <a:gd name="T9" fmla="*/ 3 h 7"/>
                </a:gdLst>
                <a:ahLst/>
                <a:cxnLst>
                  <a:cxn ang="0">
                    <a:pos x="T0" y="T1"/>
                  </a:cxn>
                  <a:cxn ang="0">
                    <a:pos x="T2" y="T3"/>
                  </a:cxn>
                  <a:cxn ang="0">
                    <a:pos x="T4" y="T5"/>
                  </a:cxn>
                  <a:cxn ang="0">
                    <a:pos x="T6" y="T7"/>
                  </a:cxn>
                  <a:cxn ang="0">
                    <a:pos x="T8" y="T9"/>
                  </a:cxn>
                </a:cxnLst>
                <a:rect l="0" t="0" r="r" b="b"/>
                <a:pathLst>
                  <a:path w="10" h="7">
                    <a:moveTo>
                      <a:pt x="7" y="3"/>
                    </a:moveTo>
                    <a:cubicBezTo>
                      <a:pt x="4" y="6"/>
                      <a:pt x="0" y="7"/>
                      <a:pt x="0" y="6"/>
                    </a:cubicBezTo>
                    <a:cubicBezTo>
                      <a:pt x="0" y="4"/>
                      <a:pt x="5" y="0"/>
                      <a:pt x="8" y="0"/>
                    </a:cubicBezTo>
                    <a:cubicBezTo>
                      <a:pt x="10" y="0"/>
                      <a:pt x="8" y="2"/>
                      <a:pt x="7" y="2"/>
                    </a:cubicBezTo>
                    <a:cubicBezTo>
                      <a:pt x="7" y="3"/>
                      <a:pt x="7" y="3"/>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3" name="Freeform 1952">
                <a:extLst>
                  <a:ext uri="{FF2B5EF4-FFF2-40B4-BE49-F238E27FC236}">
                    <a16:creationId xmlns:a16="http://schemas.microsoft.com/office/drawing/2014/main" id="{D5F01FCD-A620-F70D-8B9D-9AD663F688B8}"/>
                  </a:ext>
                </a:extLst>
              </p:cNvPr>
              <p:cNvSpPr>
                <a:spLocks/>
              </p:cNvSpPr>
              <p:nvPr/>
            </p:nvSpPr>
            <p:spPr bwMode="auto">
              <a:xfrm>
                <a:off x="4661" y="1220"/>
                <a:ext cx="43" cy="44"/>
              </a:xfrm>
              <a:custGeom>
                <a:avLst/>
                <a:gdLst>
                  <a:gd name="T0" fmla="*/ 7 w 9"/>
                  <a:gd name="T1" fmla="*/ 4 h 9"/>
                  <a:gd name="T2" fmla="*/ 0 w 9"/>
                  <a:gd name="T3" fmla="*/ 7 h 9"/>
                  <a:gd name="T4" fmla="*/ 7 w 9"/>
                  <a:gd name="T5" fmla="*/ 0 h 9"/>
                  <a:gd name="T6" fmla="*/ 7 w 9"/>
                  <a:gd name="T7" fmla="*/ 4 h 9"/>
                </a:gdLst>
                <a:ahLst/>
                <a:cxnLst>
                  <a:cxn ang="0">
                    <a:pos x="T0" y="T1"/>
                  </a:cxn>
                  <a:cxn ang="0">
                    <a:pos x="T2" y="T3"/>
                  </a:cxn>
                  <a:cxn ang="0">
                    <a:pos x="T4" y="T5"/>
                  </a:cxn>
                  <a:cxn ang="0">
                    <a:pos x="T6" y="T7"/>
                  </a:cxn>
                </a:cxnLst>
                <a:rect l="0" t="0" r="r" b="b"/>
                <a:pathLst>
                  <a:path w="9" h="9">
                    <a:moveTo>
                      <a:pt x="7" y="4"/>
                    </a:moveTo>
                    <a:cubicBezTo>
                      <a:pt x="4" y="7"/>
                      <a:pt x="0" y="9"/>
                      <a:pt x="0" y="7"/>
                    </a:cubicBezTo>
                    <a:cubicBezTo>
                      <a:pt x="0" y="5"/>
                      <a:pt x="4" y="1"/>
                      <a:pt x="7" y="0"/>
                    </a:cubicBezTo>
                    <a:cubicBezTo>
                      <a:pt x="9" y="0"/>
                      <a:pt x="8" y="3"/>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4" name="Freeform 1953">
                <a:extLst>
                  <a:ext uri="{FF2B5EF4-FFF2-40B4-BE49-F238E27FC236}">
                    <a16:creationId xmlns:a16="http://schemas.microsoft.com/office/drawing/2014/main" id="{1A4FA1FE-40A8-D73E-F9B8-4C71DA7A8DA0}"/>
                  </a:ext>
                </a:extLst>
              </p:cNvPr>
              <p:cNvSpPr>
                <a:spLocks/>
              </p:cNvSpPr>
              <p:nvPr/>
            </p:nvSpPr>
            <p:spPr bwMode="auto">
              <a:xfrm>
                <a:off x="4685" y="1235"/>
                <a:ext cx="48" cy="43"/>
              </a:xfrm>
              <a:custGeom>
                <a:avLst/>
                <a:gdLst>
                  <a:gd name="T0" fmla="*/ 8 w 10"/>
                  <a:gd name="T1" fmla="*/ 4 h 9"/>
                  <a:gd name="T2" fmla="*/ 1 w 10"/>
                  <a:gd name="T3" fmla="*/ 6 h 9"/>
                  <a:gd name="T4" fmla="*/ 8 w 10"/>
                  <a:gd name="T5" fmla="*/ 0 h 9"/>
                  <a:gd name="T6" fmla="*/ 8 w 10"/>
                  <a:gd name="T7" fmla="*/ 4 h 9"/>
                </a:gdLst>
                <a:ahLst/>
                <a:cxnLst>
                  <a:cxn ang="0">
                    <a:pos x="T0" y="T1"/>
                  </a:cxn>
                  <a:cxn ang="0">
                    <a:pos x="T2" y="T3"/>
                  </a:cxn>
                  <a:cxn ang="0">
                    <a:pos x="T4" y="T5"/>
                  </a:cxn>
                  <a:cxn ang="0">
                    <a:pos x="T6" y="T7"/>
                  </a:cxn>
                </a:cxnLst>
                <a:rect l="0" t="0" r="r" b="b"/>
                <a:pathLst>
                  <a:path w="10" h="9">
                    <a:moveTo>
                      <a:pt x="8" y="4"/>
                    </a:moveTo>
                    <a:cubicBezTo>
                      <a:pt x="5" y="7"/>
                      <a:pt x="1" y="9"/>
                      <a:pt x="1" y="6"/>
                    </a:cubicBezTo>
                    <a:cubicBezTo>
                      <a:pt x="0" y="4"/>
                      <a:pt x="5" y="0"/>
                      <a:pt x="8" y="0"/>
                    </a:cubicBezTo>
                    <a:cubicBezTo>
                      <a:pt x="10"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5" name="Freeform 1954">
                <a:extLst>
                  <a:ext uri="{FF2B5EF4-FFF2-40B4-BE49-F238E27FC236}">
                    <a16:creationId xmlns:a16="http://schemas.microsoft.com/office/drawing/2014/main" id="{F99CD1F8-F6CB-969D-C1E3-751EE5CE1F74}"/>
                  </a:ext>
                </a:extLst>
              </p:cNvPr>
              <p:cNvSpPr>
                <a:spLocks/>
              </p:cNvSpPr>
              <p:nvPr/>
            </p:nvSpPr>
            <p:spPr bwMode="auto">
              <a:xfrm>
                <a:off x="4613" y="1321"/>
                <a:ext cx="48" cy="44"/>
              </a:xfrm>
              <a:custGeom>
                <a:avLst/>
                <a:gdLst>
                  <a:gd name="T0" fmla="*/ 8 w 10"/>
                  <a:gd name="T1" fmla="*/ 4 h 9"/>
                  <a:gd name="T2" fmla="*/ 0 w 10"/>
                  <a:gd name="T3" fmla="*/ 7 h 9"/>
                  <a:gd name="T4" fmla="*/ 8 w 10"/>
                  <a:gd name="T5" fmla="*/ 0 h 9"/>
                  <a:gd name="T6" fmla="*/ 8 w 10"/>
                  <a:gd name="T7" fmla="*/ 4 h 9"/>
                </a:gdLst>
                <a:ahLst/>
                <a:cxnLst>
                  <a:cxn ang="0">
                    <a:pos x="T0" y="T1"/>
                  </a:cxn>
                  <a:cxn ang="0">
                    <a:pos x="T2" y="T3"/>
                  </a:cxn>
                  <a:cxn ang="0">
                    <a:pos x="T4" y="T5"/>
                  </a:cxn>
                  <a:cxn ang="0">
                    <a:pos x="T6" y="T7"/>
                  </a:cxn>
                </a:cxnLst>
                <a:rect l="0" t="0" r="r" b="b"/>
                <a:pathLst>
                  <a:path w="10" h="9">
                    <a:moveTo>
                      <a:pt x="8" y="4"/>
                    </a:moveTo>
                    <a:cubicBezTo>
                      <a:pt x="5" y="7"/>
                      <a:pt x="1" y="9"/>
                      <a:pt x="0" y="7"/>
                    </a:cubicBezTo>
                    <a:cubicBezTo>
                      <a:pt x="0" y="5"/>
                      <a:pt x="4" y="0"/>
                      <a:pt x="8" y="0"/>
                    </a:cubicBezTo>
                    <a:cubicBezTo>
                      <a:pt x="10"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6" name="Freeform 1955">
                <a:extLst>
                  <a:ext uri="{FF2B5EF4-FFF2-40B4-BE49-F238E27FC236}">
                    <a16:creationId xmlns:a16="http://schemas.microsoft.com/office/drawing/2014/main" id="{17B33707-1F81-0A24-88A5-A9928C34780F}"/>
                  </a:ext>
                </a:extLst>
              </p:cNvPr>
              <p:cNvSpPr>
                <a:spLocks/>
              </p:cNvSpPr>
              <p:nvPr/>
            </p:nvSpPr>
            <p:spPr bwMode="auto">
              <a:xfrm>
                <a:off x="4588" y="1379"/>
                <a:ext cx="53" cy="49"/>
              </a:xfrm>
              <a:custGeom>
                <a:avLst/>
                <a:gdLst>
                  <a:gd name="T0" fmla="*/ 9 w 11"/>
                  <a:gd name="T1" fmla="*/ 4 h 10"/>
                  <a:gd name="T2" fmla="*/ 1 w 11"/>
                  <a:gd name="T3" fmla="*/ 7 h 10"/>
                  <a:gd name="T4" fmla="*/ 8 w 11"/>
                  <a:gd name="T5" fmla="*/ 0 h 10"/>
                  <a:gd name="T6" fmla="*/ 9 w 11"/>
                  <a:gd name="T7" fmla="*/ 4 h 10"/>
                </a:gdLst>
                <a:ahLst/>
                <a:cxnLst>
                  <a:cxn ang="0">
                    <a:pos x="T0" y="T1"/>
                  </a:cxn>
                  <a:cxn ang="0">
                    <a:pos x="T2" y="T3"/>
                  </a:cxn>
                  <a:cxn ang="0">
                    <a:pos x="T4" y="T5"/>
                  </a:cxn>
                  <a:cxn ang="0">
                    <a:pos x="T6" y="T7"/>
                  </a:cxn>
                </a:cxnLst>
                <a:rect l="0" t="0" r="r" b="b"/>
                <a:pathLst>
                  <a:path w="11" h="10">
                    <a:moveTo>
                      <a:pt x="9" y="4"/>
                    </a:moveTo>
                    <a:cubicBezTo>
                      <a:pt x="6" y="8"/>
                      <a:pt x="2" y="10"/>
                      <a:pt x="1" y="7"/>
                    </a:cubicBezTo>
                    <a:cubicBezTo>
                      <a:pt x="0" y="5"/>
                      <a:pt x="4" y="0"/>
                      <a:pt x="8" y="0"/>
                    </a:cubicBezTo>
                    <a:cubicBezTo>
                      <a:pt x="11" y="0"/>
                      <a:pt x="10"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7" name="Freeform 1956">
                <a:extLst>
                  <a:ext uri="{FF2B5EF4-FFF2-40B4-BE49-F238E27FC236}">
                    <a16:creationId xmlns:a16="http://schemas.microsoft.com/office/drawing/2014/main" id="{03EB93DD-B999-2C0F-14C1-32424A4EACE3}"/>
                  </a:ext>
                </a:extLst>
              </p:cNvPr>
              <p:cNvSpPr>
                <a:spLocks/>
              </p:cNvSpPr>
              <p:nvPr/>
            </p:nvSpPr>
            <p:spPr bwMode="auto">
              <a:xfrm>
                <a:off x="4613" y="1408"/>
                <a:ext cx="48" cy="48"/>
              </a:xfrm>
              <a:custGeom>
                <a:avLst/>
                <a:gdLst>
                  <a:gd name="T0" fmla="*/ 9 w 10"/>
                  <a:gd name="T1" fmla="*/ 5 h 10"/>
                  <a:gd name="T2" fmla="*/ 1 w 10"/>
                  <a:gd name="T3" fmla="*/ 7 h 10"/>
                  <a:gd name="T4" fmla="*/ 8 w 10"/>
                  <a:gd name="T5" fmla="*/ 0 h 10"/>
                  <a:gd name="T6" fmla="*/ 9 w 10"/>
                  <a:gd name="T7" fmla="*/ 5 h 10"/>
                </a:gdLst>
                <a:ahLst/>
                <a:cxnLst>
                  <a:cxn ang="0">
                    <a:pos x="T0" y="T1"/>
                  </a:cxn>
                  <a:cxn ang="0">
                    <a:pos x="T2" y="T3"/>
                  </a:cxn>
                  <a:cxn ang="0">
                    <a:pos x="T4" y="T5"/>
                  </a:cxn>
                  <a:cxn ang="0">
                    <a:pos x="T6" y="T7"/>
                  </a:cxn>
                </a:cxnLst>
                <a:rect l="0" t="0" r="r" b="b"/>
                <a:pathLst>
                  <a:path w="10" h="10">
                    <a:moveTo>
                      <a:pt x="9" y="5"/>
                    </a:moveTo>
                    <a:cubicBezTo>
                      <a:pt x="7" y="9"/>
                      <a:pt x="1" y="10"/>
                      <a:pt x="1" y="7"/>
                    </a:cubicBezTo>
                    <a:cubicBezTo>
                      <a:pt x="0" y="5"/>
                      <a:pt x="4" y="0"/>
                      <a:pt x="8" y="0"/>
                    </a:cubicBezTo>
                    <a:cubicBezTo>
                      <a:pt x="10"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8" name="Freeform 1957">
                <a:extLst>
                  <a:ext uri="{FF2B5EF4-FFF2-40B4-BE49-F238E27FC236}">
                    <a16:creationId xmlns:a16="http://schemas.microsoft.com/office/drawing/2014/main" id="{D4F1B726-5EAB-4CAA-9527-C06949466273}"/>
                  </a:ext>
                </a:extLst>
              </p:cNvPr>
              <p:cNvSpPr>
                <a:spLocks/>
              </p:cNvSpPr>
              <p:nvPr/>
            </p:nvSpPr>
            <p:spPr bwMode="auto">
              <a:xfrm>
                <a:off x="4661" y="1408"/>
                <a:ext cx="53" cy="53"/>
              </a:xfrm>
              <a:custGeom>
                <a:avLst/>
                <a:gdLst>
                  <a:gd name="T0" fmla="*/ 9 w 11"/>
                  <a:gd name="T1" fmla="*/ 5 h 11"/>
                  <a:gd name="T2" fmla="*/ 1 w 11"/>
                  <a:gd name="T3" fmla="*/ 8 h 11"/>
                  <a:gd name="T4" fmla="*/ 8 w 11"/>
                  <a:gd name="T5" fmla="*/ 1 h 11"/>
                  <a:gd name="T6" fmla="*/ 9 w 11"/>
                  <a:gd name="T7" fmla="*/ 5 h 11"/>
                </a:gdLst>
                <a:ahLst/>
                <a:cxnLst>
                  <a:cxn ang="0">
                    <a:pos x="T0" y="T1"/>
                  </a:cxn>
                  <a:cxn ang="0">
                    <a:pos x="T2" y="T3"/>
                  </a:cxn>
                  <a:cxn ang="0">
                    <a:pos x="T4" y="T5"/>
                  </a:cxn>
                  <a:cxn ang="0">
                    <a:pos x="T6" y="T7"/>
                  </a:cxn>
                </a:cxnLst>
                <a:rect l="0" t="0" r="r" b="b"/>
                <a:pathLst>
                  <a:path w="11" h="11">
                    <a:moveTo>
                      <a:pt x="9" y="5"/>
                    </a:moveTo>
                    <a:cubicBezTo>
                      <a:pt x="7" y="9"/>
                      <a:pt x="2" y="11"/>
                      <a:pt x="1" y="8"/>
                    </a:cubicBezTo>
                    <a:cubicBezTo>
                      <a:pt x="0" y="6"/>
                      <a:pt x="4" y="1"/>
                      <a:pt x="8" y="1"/>
                    </a:cubicBezTo>
                    <a:cubicBezTo>
                      <a:pt x="11"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9" name="Freeform 1958">
                <a:extLst>
                  <a:ext uri="{FF2B5EF4-FFF2-40B4-BE49-F238E27FC236}">
                    <a16:creationId xmlns:a16="http://schemas.microsoft.com/office/drawing/2014/main" id="{380A16AE-485B-242F-75C4-6186A8E28724}"/>
                  </a:ext>
                </a:extLst>
              </p:cNvPr>
              <p:cNvSpPr>
                <a:spLocks/>
              </p:cNvSpPr>
              <p:nvPr/>
            </p:nvSpPr>
            <p:spPr bwMode="auto">
              <a:xfrm>
                <a:off x="4728" y="1360"/>
                <a:ext cx="53" cy="48"/>
              </a:xfrm>
              <a:custGeom>
                <a:avLst/>
                <a:gdLst>
                  <a:gd name="T0" fmla="*/ 9 w 11"/>
                  <a:gd name="T1" fmla="*/ 4 h 10"/>
                  <a:gd name="T2" fmla="*/ 1 w 11"/>
                  <a:gd name="T3" fmla="*/ 7 h 10"/>
                  <a:gd name="T4" fmla="*/ 8 w 11"/>
                  <a:gd name="T5" fmla="*/ 0 h 10"/>
                  <a:gd name="T6" fmla="*/ 9 w 11"/>
                  <a:gd name="T7" fmla="*/ 4 h 10"/>
                </a:gdLst>
                <a:ahLst/>
                <a:cxnLst>
                  <a:cxn ang="0">
                    <a:pos x="T0" y="T1"/>
                  </a:cxn>
                  <a:cxn ang="0">
                    <a:pos x="T2" y="T3"/>
                  </a:cxn>
                  <a:cxn ang="0">
                    <a:pos x="T4" y="T5"/>
                  </a:cxn>
                  <a:cxn ang="0">
                    <a:pos x="T6" y="T7"/>
                  </a:cxn>
                </a:cxnLst>
                <a:rect l="0" t="0" r="r" b="b"/>
                <a:pathLst>
                  <a:path w="11" h="10">
                    <a:moveTo>
                      <a:pt x="9" y="4"/>
                    </a:moveTo>
                    <a:cubicBezTo>
                      <a:pt x="7" y="8"/>
                      <a:pt x="2" y="10"/>
                      <a:pt x="1" y="7"/>
                    </a:cubicBezTo>
                    <a:cubicBezTo>
                      <a:pt x="0" y="4"/>
                      <a:pt x="4" y="0"/>
                      <a:pt x="8" y="0"/>
                    </a:cubicBezTo>
                    <a:cubicBezTo>
                      <a:pt x="11"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0" name="Freeform 1959">
                <a:extLst>
                  <a:ext uri="{FF2B5EF4-FFF2-40B4-BE49-F238E27FC236}">
                    <a16:creationId xmlns:a16="http://schemas.microsoft.com/office/drawing/2014/main" id="{5E476A40-8FBA-4EF9-49D2-09BD9A2B5B38}"/>
                  </a:ext>
                </a:extLst>
              </p:cNvPr>
              <p:cNvSpPr>
                <a:spLocks/>
              </p:cNvSpPr>
              <p:nvPr/>
            </p:nvSpPr>
            <p:spPr bwMode="auto">
              <a:xfrm>
                <a:off x="4680" y="1350"/>
                <a:ext cx="53" cy="49"/>
              </a:xfrm>
              <a:custGeom>
                <a:avLst/>
                <a:gdLst>
                  <a:gd name="T0" fmla="*/ 9 w 11"/>
                  <a:gd name="T1" fmla="*/ 5 h 10"/>
                  <a:gd name="T2" fmla="*/ 1 w 11"/>
                  <a:gd name="T3" fmla="*/ 8 h 10"/>
                  <a:gd name="T4" fmla="*/ 8 w 11"/>
                  <a:gd name="T5" fmla="*/ 0 h 10"/>
                  <a:gd name="T6" fmla="*/ 9 w 11"/>
                  <a:gd name="T7" fmla="*/ 5 h 10"/>
                </a:gdLst>
                <a:ahLst/>
                <a:cxnLst>
                  <a:cxn ang="0">
                    <a:pos x="T0" y="T1"/>
                  </a:cxn>
                  <a:cxn ang="0">
                    <a:pos x="T2" y="T3"/>
                  </a:cxn>
                  <a:cxn ang="0">
                    <a:pos x="T4" y="T5"/>
                  </a:cxn>
                  <a:cxn ang="0">
                    <a:pos x="T6" y="T7"/>
                  </a:cxn>
                </a:cxnLst>
                <a:rect l="0" t="0" r="r" b="b"/>
                <a:pathLst>
                  <a:path w="11" h="10">
                    <a:moveTo>
                      <a:pt x="9" y="5"/>
                    </a:moveTo>
                    <a:cubicBezTo>
                      <a:pt x="7" y="8"/>
                      <a:pt x="2" y="10"/>
                      <a:pt x="1" y="8"/>
                    </a:cubicBezTo>
                    <a:cubicBezTo>
                      <a:pt x="0" y="5"/>
                      <a:pt x="4" y="1"/>
                      <a:pt x="8" y="0"/>
                    </a:cubicBezTo>
                    <a:cubicBezTo>
                      <a:pt x="11" y="0"/>
                      <a:pt x="10"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1" name="Freeform 1960">
                <a:extLst>
                  <a:ext uri="{FF2B5EF4-FFF2-40B4-BE49-F238E27FC236}">
                    <a16:creationId xmlns:a16="http://schemas.microsoft.com/office/drawing/2014/main" id="{0882C24A-7156-9E69-99EE-BF02D1C1C872}"/>
                  </a:ext>
                </a:extLst>
              </p:cNvPr>
              <p:cNvSpPr>
                <a:spLocks/>
              </p:cNvSpPr>
              <p:nvPr/>
            </p:nvSpPr>
            <p:spPr bwMode="auto">
              <a:xfrm>
                <a:off x="4661" y="1321"/>
                <a:ext cx="48" cy="49"/>
              </a:xfrm>
              <a:custGeom>
                <a:avLst/>
                <a:gdLst>
                  <a:gd name="T0" fmla="*/ 8 w 10"/>
                  <a:gd name="T1" fmla="*/ 4 h 10"/>
                  <a:gd name="T2" fmla="*/ 0 w 10"/>
                  <a:gd name="T3" fmla="*/ 7 h 10"/>
                  <a:gd name="T4" fmla="*/ 7 w 10"/>
                  <a:gd name="T5" fmla="*/ 0 h 10"/>
                  <a:gd name="T6" fmla="*/ 8 w 10"/>
                  <a:gd name="T7" fmla="*/ 4 h 10"/>
                </a:gdLst>
                <a:ahLst/>
                <a:cxnLst>
                  <a:cxn ang="0">
                    <a:pos x="T0" y="T1"/>
                  </a:cxn>
                  <a:cxn ang="0">
                    <a:pos x="T2" y="T3"/>
                  </a:cxn>
                  <a:cxn ang="0">
                    <a:pos x="T4" y="T5"/>
                  </a:cxn>
                  <a:cxn ang="0">
                    <a:pos x="T6" y="T7"/>
                  </a:cxn>
                </a:cxnLst>
                <a:rect l="0" t="0" r="r" b="b"/>
                <a:pathLst>
                  <a:path w="10" h="10">
                    <a:moveTo>
                      <a:pt x="8" y="4"/>
                    </a:moveTo>
                    <a:cubicBezTo>
                      <a:pt x="6" y="8"/>
                      <a:pt x="1" y="10"/>
                      <a:pt x="0" y="7"/>
                    </a:cubicBezTo>
                    <a:cubicBezTo>
                      <a:pt x="0" y="5"/>
                      <a:pt x="4" y="0"/>
                      <a:pt x="7" y="0"/>
                    </a:cubicBezTo>
                    <a:cubicBezTo>
                      <a:pt x="10"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2" name="Freeform 1961">
                <a:extLst>
                  <a:ext uri="{FF2B5EF4-FFF2-40B4-BE49-F238E27FC236}">
                    <a16:creationId xmlns:a16="http://schemas.microsoft.com/office/drawing/2014/main" id="{AE3B8599-9CF5-3A32-DC0A-9C7D37BDCBCF}"/>
                  </a:ext>
                </a:extLst>
              </p:cNvPr>
              <p:cNvSpPr>
                <a:spLocks/>
              </p:cNvSpPr>
              <p:nvPr/>
            </p:nvSpPr>
            <p:spPr bwMode="auto">
              <a:xfrm>
                <a:off x="4728" y="1288"/>
                <a:ext cx="48" cy="48"/>
              </a:xfrm>
              <a:custGeom>
                <a:avLst/>
                <a:gdLst>
                  <a:gd name="T0" fmla="*/ 8 w 10"/>
                  <a:gd name="T1" fmla="*/ 4 h 10"/>
                  <a:gd name="T2" fmla="*/ 0 w 10"/>
                  <a:gd name="T3" fmla="*/ 7 h 10"/>
                  <a:gd name="T4" fmla="*/ 7 w 10"/>
                  <a:gd name="T5" fmla="*/ 0 h 10"/>
                  <a:gd name="T6" fmla="*/ 8 w 10"/>
                  <a:gd name="T7" fmla="*/ 4 h 10"/>
                </a:gdLst>
                <a:ahLst/>
                <a:cxnLst>
                  <a:cxn ang="0">
                    <a:pos x="T0" y="T1"/>
                  </a:cxn>
                  <a:cxn ang="0">
                    <a:pos x="T2" y="T3"/>
                  </a:cxn>
                  <a:cxn ang="0">
                    <a:pos x="T4" y="T5"/>
                  </a:cxn>
                  <a:cxn ang="0">
                    <a:pos x="T6" y="T7"/>
                  </a:cxn>
                </a:cxnLst>
                <a:rect l="0" t="0" r="r" b="b"/>
                <a:pathLst>
                  <a:path w="10" h="10">
                    <a:moveTo>
                      <a:pt x="8" y="4"/>
                    </a:moveTo>
                    <a:cubicBezTo>
                      <a:pt x="6" y="8"/>
                      <a:pt x="0" y="10"/>
                      <a:pt x="0" y="7"/>
                    </a:cubicBezTo>
                    <a:cubicBezTo>
                      <a:pt x="0" y="5"/>
                      <a:pt x="3" y="1"/>
                      <a:pt x="7" y="0"/>
                    </a:cubicBezTo>
                    <a:cubicBezTo>
                      <a:pt x="10" y="0"/>
                      <a:pt x="9"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3" name="Freeform 1962">
                <a:extLst>
                  <a:ext uri="{FF2B5EF4-FFF2-40B4-BE49-F238E27FC236}">
                    <a16:creationId xmlns:a16="http://schemas.microsoft.com/office/drawing/2014/main" id="{8BC50E19-85A6-A456-DAF9-8BB513AF7F3D}"/>
                  </a:ext>
                </a:extLst>
              </p:cNvPr>
              <p:cNvSpPr>
                <a:spLocks/>
              </p:cNvSpPr>
              <p:nvPr/>
            </p:nvSpPr>
            <p:spPr bwMode="auto">
              <a:xfrm>
                <a:off x="4767" y="1297"/>
                <a:ext cx="48" cy="49"/>
              </a:xfrm>
              <a:custGeom>
                <a:avLst/>
                <a:gdLst>
                  <a:gd name="T0" fmla="*/ 9 w 10"/>
                  <a:gd name="T1" fmla="*/ 4 h 10"/>
                  <a:gd name="T2" fmla="*/ 1 w 10"/>
                  <a:gd name="T3" fmla="*/ 7 h 10"/>
                  <a:gd name="T4" fmla="*/ 8 w 10"/>
                  <a:gd name="T5" fmla="*/ 0 h 10"/>
                  <a:gd name="T6" fmla="*/ 9 w 10"/>
                  <a:gd name="T7" fmla="*/ 4 h 10"/>
                </a:gdLst>
                <a:ahLst/>
                <a:cxnLst>
                  <a:cxn ang="0">
                    <a:pos x="T0" y="T1"/>
                  </a:cxn>
                  <a:cxn ang="0">
                    <a:pos x="T2" y="T3"/>
                  </a:cxn>
                  <a:cxn ang="0">
                    <a:pos x="T4" y="T5"/>
                  </a:cxn>
                  <a:cxn ang="0">
                    <a:pos x="T6" y="T7"/>
                  </a:cxn>
                </a:cxnLst>
                <a:rect l="0" t="0" r="r" b="b"/>
                <a:pathLst>
                  <a:path w="10" h="10">
                    <a:moveTo>
                      <a:pt x="9" y="4"/>
                    </a:moveTo>
                    <a:cubicBezTo>
                      <a:pt x="6" y="8"/>
                      <a:pt x="1" y="10"/>
                      <a:pt x="1" y="7"/>
                    </a:cubicBezTo>
                    <a:cubicBezTo>
                      <a:pt x="0" y="5"/>
                      <a:pt x="4" y="0"/>
                      <a:pt x="8"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4" name="Freeform 1963">
                <a:extLst>
                  <a:ext uri="{FF2B5EF4-FFF2-40B4-BE49-F238E27FC236}">
                    <a16:creationId xmlns:a16="http://schemas.microsoft.com/office/drawing/2014/main" id="{AA73091D-6072-FC05-52D8-9302593FBFC4}"/>
                  </a:ext>
                </a:extLst>
              </p:cNvPr>
              <p:cNvSpPr>
                <a:spLocks/>
              </p:cNvSpPr>
              <p:nvPr/>
            </p:nvSpPr>
            <p:spPr bwMode="auto">
              <a:xfrm>
                <a:off x="4829" y="1273"/>
                <a:ext cx="49" cy="44"/>
              </a:xfrm>
              <a:custGeom>
                <a:avLst/>
                <a:gdLst>
                  <a:gd name="T0" fmla="*/ 9 w 10"/>
                  <a:gd name="T1" fmla="*/ 4 h 9"/>
                  <a:gd name="T2" fmla="*/ 1 w 10"/>
                  <a:gd name="T3" fmla="*/ 7 h 9"/>
                  <a:gd name="T4" fmla="*/ 7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6" y="8"/>
                      <a:pt x="1" y="9"/>
                      <a:pt x="1" y="7"/>
                    </a:cubicBezTo>
                    <a:cubicBezTo>
                      <a:pt x="0" y="5"/>
                      <a:pt x="4" y="0"/>
                      <a:pt x="7" y="0"/>
                    </a:cubicBezTo>
                    <a:cubicBezTo>
                      <a:pt x="10"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5" name="Freeform 1964">
                <a:extLst>
                  <a:ext uri="{FF2B5EF4-FFF2-40B4-BE49-F238E27FC236}">
                    <a16:creationId xmlns:a16="http://schemas.microsoft.com/office/drawing/2014/main" id="{4FEA8DC5-0F29-0291-8911-026072509221}"/>
                  </a:ext>
                </a:extLst>
              </p:cNvPr>
              <p:cNvSpPr>
                <a:spLocks/>
              </p:cNvSpPr>
              <p:nvPr/>
            </p:nvSpPr>
            <p:spPr bwMode="auto">
              <a:xfrm>
                <a:off x="4815" y="1230"/>
                <a:ext cx="43" cy="43"/>
              </a:xfrm>
              <a:custGeom>
                <a:avLst/>
                <a:gdLst>
                  <a:gd name="T0" fmla="*/ 8 w 9"/>
                  <a:gd name="T1" fmla="*/ 4 h 9"/>
                  <a:gd name="T2" fmla="*/ 0 w 9"/>
                  <a:gd name="T3" fmla="*/ 6 h 9"/>
                  <a:gd name="T4" fmla="*/ 7 w 9"/>
                  <a:gd name="T5" fmla="*/ 0 h 9"/>
                  <a:gd name="T6" fmla="*/ 8 w 9"/>
                  <a:gd name="T7" fmla="*/ 4 h 9"/>
                </a:gdLst>
                <a:ahLst/>
                <a:cxnLst>
                  <a:cxn ang="0">
                    <a:pos x="T0" y="T1"/>
                  </a:cxn>
                  <a:cxn ang="0">
                    <a:pos x="T2" y="T3"/>
                  </a:cxn>
                  <a:cxn ang="0">
                    <a:pos x="T4" y="T5"/>
                  </a:cxn>
                  <a:cxn ang="0">
                    <a:pos x="T6" y="T7"/>
                  </a:cxn>
                </a:cxnLst>
                <a:rect l="0" t="0" r="r" b="b"/>
                <a:pathLst>
                  <a:path w="9" h="9">
                    <a:moveTo>
                      <a:pt x="8" y="4"/>
                    </a:moveTo>
                    <a:cubicBezTo>
                      <a:pt x="5" y="7"/>
                      <a:pt x="1" y="9"/>
                      <a:pt x="0" y="6"/>
                    </a:cubicBezTo>
                    <a:cubicBezTo>
                      <a:pt x="0" y="4"/>
                      <a:pt x="3" y="0"/>
                      <a:pt x="7" y="0"/>
                    </a:cubicBezTo>
                    <a:cubicBezTo>
                      <a:pt x="9"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6" name="Freeform 1965">
                <a:extLst>
                  <a:ext uri="{FF2B5EF4-FFF2-40B4-BE49-F238E27FC236}">
                    <a16:creationId xmlns:a16="http://schemas.microsoft.com/office/drawing/2014/main" id="{C1E785BD-690A-F397-2C9E-09233B0EE3F1}"/>
                  </a:ext>
                </a:extLst>
              </p:cNvPr>
              <p:cNvSpPr>
                <a:spLocks/>
              </p:cNvSpPr>
              <p:nvPr/>
            </p:nvSpPr>
            <p:spPr bwMode="auto">
              <a:xfrm>
                <a:off x="4825" y="1182"/>
                <a:ext cx="48" cy="43"/>
              </a:xfrm>
              <a:custGeom>
                <a:avLst/>
                <a:gdLst>
                  <a:gd name="T0" fmla="*/ 8 w 10"/>
                  <a:gd name="T1" fmla="*/ 4 h 9"/>
                  <a:gd name="T2" fmla="*/ 0 w 10"/>
                  <a:gd name="T3" fmla="*/ 6 h 9"/>
                  <a:gd name="T4" fmla="*/ 7 w 10"/>
                  <a:gd name="T5" fmla="*/ 0 h 9"/>
                  <a:gd name="T6" fmla="*/ 8 w 10"/>
                  <a:gd name="T7" fmla="*/ 4 h 9"/>
                </a:gdLst>
                <a:ahLst/>
                <a:cxnLst>
                  <a:cxn ang="0">
                    <a:pos x="T0" y="T1"/>
                  </a:cxn>
                  <a:cxn ang="0">
                    <a:pos x="T2" y="T3"/>
                  </a:cxn>
                  <a:cxn ang="0">
                    <a:pos x="T4" y="T5"/>
                  </a:cxn>
                  <a:cxn ang="0">
                    <a:pos x="T6" y="T7"/>
                  </a:cxn>
                </a:cxnLst>
                <a:rect l="0" t="0" r="r" b="b"/>
                <a:pathLst>
                  <a:path w="10" h="9">
                    <a:moveTo>
                      <a:pt x="8" y="4"/>
                    </a:moveTo>
                    <a:cubicBezTo>
                      <a:pt x="5" y="7"/>
                      <a:pt x="0" y="9"/>
                      <a:pt x="0" y="6"/>
                    </a:cubicBezTo>
                    <a:cubicBezTo>
                      <a:pt x="0" y="4"/>
                      <a:pt x="4" y="1"/>
                      <a:pt x="7" y="0"/>
                    </a:cubicBezTo>
                    <a:cubicBezTo>
                      <a:pt x="10"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7" name="Freeform 1966">
                <a:extLst>
                  <a:ext uri="{FF2B5EF4-FFF2-40B4-BE49-F238E27FC236}">
                    <a16:creationId xmlns:a16="http://schemas.microsoft.com/office/drawing/2014/main" id="{55DF0E93-3DAD-B399-68EA-FA9A687F05E0}"/>
                  </a:ext>
                </a:extLst>
              </p:cNvPr>
              <p:cNvSpPr>
                <a:spLocks/>
              </p:cNvSpPr>
              <p:nvPr/>
            </p:nvSpPr>
            <p:spPr bwMode="auto">
              <a:xfrm>
                <a:off x="4800" y="1138"/>
                <a:ext cx="49" cy="39"/>
              </a:xfrm>
              <a:custGeom>
                <a:avLst/>
                <a:gdLst>
                  <a:gd name="T0" fmla="*/ 7 w 10"/>
                  <a:gd name="T1" fmla="*/ 4 h 8"/>
                  <a:gd name="T2" fmla="*/ 0 w 10"/>
                  <a:gd name="T3" fmla="*/ 6 h 8"/>
                  <a:gd name="T4" fmla="*/ 8 w 10"/>
                  <a:gd name="T5" fmla="*/ 0 h 8"/>
                  <a:gd name="T6" fmla="*/ 7 w 10"/>
                  <a:gd name="T7" fmla="*/ 4 h 8"/>
                </a:gdLst>
                <a:ahLst/>
                <a:cxnLst>
                  <a:cxn ang="0">
                    <a:pos x="T0" y="T1"/>
                  </a:cxn>
                  <a:cxn ang="0">
                    <a:pos x="T2" y="T3"/>
                  </a:cxn>
                  <a:cxn ang="0">
                    <a:pos x="T4" y="T5"/>
                  </a:cxn>
                  <a:cxn ang="0">
                    <a:pos x="T6" y="T7"/>
                  </a:cxn>
                </a:cxnLst>
                <a:rect l="0" t="0" r="r" b="b"/>
                <a:pathLst>
                  <a:path w="10" h="8">
                    <a:moveTo>
                      <a:pt x="7" y="4"/>
                    </a:moveTo>
                    <a:cubicBezTo>
                      <a:pt x="5" y="6"/>
                      <a:pt x="0" y="8"/>
                      <a:pt x="0" y="6"/>
                    </a:cubicBezTo>
                    <a:cubicBezTo>
                      <a:pt x="0" y="4"/>
                      <a:pt x="4" y="0"/>
                      <a:pt x="8" y="0"/>
                    </a:cubicBezTo>
                    <a:cubicBezTo>
                      <a:pt x="10" y="0"/>
                      <a:pt x="9"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8" name="Freeform 1967">
                <a:extLst>
                  <a:ext uri="{FF2B5EF4-FFF2-40B4-BE49-F238E27FC236}">
                    <a16:creationId xmlns:a16="http://schemas.microsoft.com/office/drawing/2014/main" id="{CF74D9F7-D3E3-FC3A-B55E-0220F9B1136E}"/>
                  </a:ext>
                </a:extLst>
              </p:cNvPr>
              <p:cNvSpPr>
                <a:spLocks/>
              </p:cNvSpPr>
              <p:nvPr/>
            </p:nvSpPr>
            <p:spPr bwMode="auto">
              <a:xfrm>
                <a:off x="4887" y="1114"/>
                <a:ext cx="48" cy="39"/>
              </a:xfrm>
              <a:custGeom>
                <a:avLst/>
                <a:gdLst>
                  <a:gd name="T0" fmla="*/ 8 w 10"/>
                  <a:gd name="T1" fmla="*/ 3 h 8"/>
                  <a:gd name="T2" fmla="*/ 1 w 10"/>
                  <a:gd name="T3" fmla="*/ 6 h 8"/>
                  <a:gd name="T4" fmla="*/ 7 w 10"/>
                  <a:gd name="T5" fmla="*/ 0 h 8"/>
                  <a:gd name="T6" fmla="*/ 8 w 10"/>
                  <a:gd name="T7" fmla="*/ 3 h 8"/>
                </a:gdLst>
                <a:ahLst/>
                <a:cxnLst>
                  <a:cxn ang="0">
                    <a:pos x="T0" y="T1"/>
                  </a:cxn>
                  <a:cxn ang="0">
                    <a:pos x="T2" y="T3"/>
                  </a:cxn>
                  <a:cxn ang="0">
                    <a:pos x="T4" y="T5"/>
                  </a:cxn>
                  <a:cxn ang="0">
                    <a:pos x="T6" y="T7"/>
                  </a:cxn>
                </a:cxnLst>
                <a:rect l="0" t="0" r="r" b="b"/>
                <a:pathLst>
                  <a:path w="10" h="8">
                    <a:moveTo>
                      <a:pt x="8" y="3"/>
                    </a:moveTo>
                    <a:cubicBezTo>
                      <a:pt x="5" y="6"/>
                      <a:pt x="1" y="8"/>
                      <a:pt x="1" y="6"/>
                    </a:cubicBezTo>
                    <a:cubicBezTo>
                      <a:pt x="0" y="4"/>
                      <a:pt x="4" y="0"/>
                      <a:pt x="7" y="0"/>
                    </a:cubicBezTo>
                    <a:cubicBezTo>
                      <a:pt x="10"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9" name="Freeform 1968">
                <a:extLst>
                  <a:ext uri="{FF2B5EF4-FFF2-40B4-BE49-F238E27FC236}">
                    <a16:creationId xmlns:a16="http://schemas.microsoft.com/office/drawing/2014/main" id="{557ADE59-76FC-38FB-CEF2-4FD994120EB4}"/>
                  </a:ext>
                </a:extLst>
              </p:cNvPr>
              <p:cNvSpPr>
                <a:spLocks/>
              </p:cNvSpPr>
              <p:nvPr/>
            </p:nvSpPr>
            <p:spPr bwMode="auto">
              <a:xfrm>
                <a:off x="4887" y="1056"/>
                <a:ext cx="48" cy="34"/>
              </a:xfrm>
              <a:custGeom>
                <a:avLst/>
                <a:gdLst>
                  <a:gd name="T0" fmla="*/ 7 w 10"/>
                  <a:gd name="T1" fmla="*/ 3 h 7"/>
                  <a:gd name="T2" fmla="*/ 0 w 10"/>
                  <a:gd name="T3" fmla="*/ 5 h 7"/>
                  <a:gd name="T4" fmla="*/ 7 w 10"/>
                  <a:gd name="T5" fmla="*/ 0 h 7"/>
                  <a:gd name="T6" fmla="*/ 7 w 10"/>
                  <a:gd name="T7" fmla="*/ 2 h 7"/>
                  <a:gd name="T8" fmla="*/ 7 w 10"/>
                  <a:gd name="T9" fmla="*/ 3 h 7"/>
                </a:gdLst>
                <a:ahLst/>
                <a:cxnLst>
                  <a:cxn ang="0">
                    <a:pos x="T0" y="T1"/>
                  </a:cxn>
                  <a:cxn ang="0">
                    <a:pos x="T2" y="T3"/>
                  </a:cxn>
                  <a:cxn ang="0">
                    <a:pos x="T4" y="T5"/>
                  </a:cxn>
                  <a:cxn ang="0">
                    <a:pos x="T6" y="T7"/>
                  </a:cxn>
                  <a:cxn ang="0">
                    <a:pos x="T8" y="T9"/>
                  </a:cxn>
                </a:cxnLst>
                <a:rect l="0" t="0" r="r" b="b"/>
                <a:pathLst>
                  <a:path w="10" h="7">
                    <a:moveTo>
                      <a:pt x="7" y="3"/>
                    </a:moveTo>
                    <a:cubicBezTo>
                      <a:pt x="4" y="5"/>
                      <a:pt x="0" y="7"/>
                      <a:pt x="0" y="5"/>
                    </a:cubicBezTo>
                    <a:cubicBezTo>
                      <a:pt x="0" y="4"/>
                      <a:pt x="4" y="0"/>
                      <a:pt x="7" y="0"/>
                    </a:cubicBezTo>
                    <a:cubicBezTo>
                      <a:pt x="10" y="0"/>
                      <a:pt x="7" y="2"/>
                      <a:pt x="7" y="2"/>
                    </a:cubicBezTo>
                    <a:cubicBezTo>
                      <a:pt x="7" y="2"/>
                      <a:pt x="7" y="3"/>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0" name="Freeform 1969">
                <a:extLst>
                  <a:ext uri="{FF2B5EF4-FFF2-40B4-BE49-F238E27FC236}">
                    <a16:creationId xmlns:a16="http://schemas.microsoft.com/office/drawing/2014/main" id="{BF8FDF6C-2C6C-19EC-5AF4-B374D308A47A}"/>
                  </a:ext>
                </a:extLst>
              </p:cNvPr>
              <p:cNvSpPr>
                <a:spLocks/>
              </p:cNvSpPr>
              <p:nvPr/>
            </p:nvSpPr>
            <p:spPr bwMode="auto">
              <a:xfrm>
                <a:off x="4863" y="1047"/>
                <a:ext cx="43" cy="33"/>
              </a:xfrm>
              <a:custGeom>
                <a:avLst/>
                <a:gdLst>
                  <a:gd name="T0" fmla="*/ 6 w 9"/>
                  <a:gd name="T1" fmla="*/ 3 h 7"/>
                  <a:gd name="T2" fmla="*/ 0 w 9"/>
                  <a:gd name="T3" fmla="*/ 6 h 7"/>
                  <a:gd name="T4" fmla="*/ 7 w 9"/>
                  <a:gd name="T5" fmla="*/ 0 h 7"/>
                  <a:gd name="T6" fmla="*/ 7 w 9"/>
                  <a:gd name="T7" fmla="*/ 2 h 7"/>
                  <a:gd name="T8" fmla="*/ 6 w 9"/>
                  <a:gd name="T9" fmla="*/ 3 h 7"/>
                </a:gdLst>
                <a:ahLst/>
                <a:cxnLst>
                  <a:cxn ang="0">
                    <a:pos x="T0" y="T1"/>
                  </a:cxn>
                  <a:cxn ang="0">
                    <a:pos x="T2" y="T3"/>
                  </a:cxn>
                  <a:cxn ang="0">
                    <a:pos x="T4" y="T5"/>
                  </a:cxn>
                  <a:cxn ang="0">
                    <a:pos x="T6" y="T7"/>
                  </a:cxn>
                  <a:cxn ang="0">
                    <a:pos x="T8" y="T9"/>
                  </a:cxn>
                </a:cxnLst>
                <a:rect l="0" t="0" r="r" b="b"/>
                <a:pathLst>
                  <a:path w="9" h="7">
                    <a:moveTo>
                      <a:pt x="6" y="3"/>
                    </a:moveTo>
                    <a:cubicBezTo>
                      <a:pt x="3" y="6"/>
                      <a:pt x="0" y="7"/>
                      <a:pt x="0" y="6"/>
                    </a:cubicBezTo>
                    <a:cubicBezTo>
                      <a:pt x="0" y="4"/>
                      <a:pt x="5" y="1"/>
                      <a:pt x="7" y="0"/>
                    </a:cubicBezTo>
                    <a:cubicBezTo>
                      <a:pt x="9" y="0"/>
                      <a:pt x="8" y="2"/>
                      <a:pt x="7" y="2"/>
                    </a:cubicBezTo>
                    <a:cubicBezTo>
                      <a:pt x="7" y="2"/>
                      <a:pt x="7"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1" name="Freeform 1970">
                <a:extLst>
                  <a:ext uri="{FF2B5EF4-FFF2-40B4-BE49-F238E27FC236}">
                    <a16:creationId xmlns:a16="http://schemas.microsoft.com/office/drawing/2014/main" id="{149CE883-96EB-9296-7995-293DB2EA8C65}"/>
                  </a:ext>
                </a:extLst>
              </p:cNvPr>
              <p:cNvSpPr>
                <a:spLocks/>
              </p:cNvSpPr>
              <p:nvPr/>
            </p:nvSpPr>
            <p:spPr bwMode="auto">
              <a:xfrm>
                <a:off x="4796" y="1066"/>
                <a:ext cx="43" cy="34"/>
              </a:xfrm>
              <a:custGeom>
                <a:avLst/>
                <a:gdLst>
                  <a:gd name="T0" fmla="*/ 6 w 9"/>
                  <a:gd name="T1" fmla="*/ 3 h 7"/>
                  <a:gd name="T2" fmla="*/ 0 w 9"/>
                  <a:gd name="T3" fmla="*/ 5 h 7"/>
                  <a:gd name="T4" fmla="*/ 8 w 9"/>
                  <a:gd name="T5" fmla="*/ 0 h 7"/>
                  <a:gd name="T6" fmla="*/ 8 w 9"/>
                  <a:gd name="T7" fmla="*/ 1 h 7"/>
                  <a:gd name="T8" fmla="*/ 6 w 9"/>
                  <a:gd name="T9" fmla="*/ 3 h 7"/>
                </a:gdLst>
                <a:ahLst/>
                <a:cxnLst>
                  <a:cxn ang="0">
                    <a:pos x="T0" y="T1"/>
                  </a:cxn>
                  <a:cxn ang="0">
                    <a:pos x="T2" y="T3"/>
                  </a:cxn>
                  <a:cxn ang="0">
                    <a:pos x="T4" y="T5"/>
                  </a:cxn>
                  <a:cxn ang="0">
                    <a:pos x="T6" y="T7"/>
                  </a:cxn>
                  <a:cxn ang="0">
                    <a:pos x="T8" y="T9"/>
                  </a:cxn>
                </a:cxnLst>
                <a:rect l="0" t="0" r="r" b="b"/>
                <a:pathLst>
                  <a:path w="9" h="7">
                    <a:moveTo>
                      <a:pt x="6" y="3"/>
                    </a:moveTo>
                    <a:cubicBezTo>
                      <a:pt x="3" y="5"/>
                      <a:pt x="0" y="7"/>
                      <a:pt x="0" y="5"/>
                    </a:cubicBezTo>
                    <a:cubicBezTo>
                      <a:pt x="0" y="4"/>
                      <a:pt x="5" y="0"/>
                      <a:pt x="8" y="0"/>
                    </a:cubicBezTo>
                    <a:cubicBezTo>
                      <a:pt x="9" y="0"/>
                      <a:pt x="9" y="1"/>
                      <a:pt x="8" y="1"/>
                    </a:cubicBezTo>
                    <a:cubicBezTo>
                      <a:pt x="7" y="2"/>
                      <a:pt x="7"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2" name="Freeform 1971">
                <a:extLst>
                  <a:ext uri="{FF2B5EF4-FFF2-40B4-BE49-F238E27FC236}">
                    <a16:creationId xmlns:a16="http://schemas.microsoft.com/office/drawing/2014/main" id="{72525D4B-91A5-DF70-3F1A-D184F89734D7}"/>
                  </a:ext>
                </a:extLst>
              </p:cNvPr>
              <p:cNvSpPr>
                <a:spLocks/>
              </p:cNvSpPr>
              <p:nvPr/>
            </p:nvSpPr>
            <p:spPr bwMode="auto">
              <a:xfrm>
                <a:off x="4747" y="1080"/>
                <a:ext cx="44" cy="34"/>
              </a:xfrm>
              <a:custGeom>
                <a:avLst/>
                <a:gdLst>
                  <a:gd name="T0" fmla="*/ 6 w 9"/>
                  <a:gd name="T1" fmla="*/ 3 h 7"/>
                  <a:gd name="T2" fmla="*/ 0 w 9"/>
                  <a:gd name="T3" fmla="*/ 6 h 7"/>
                  <a:gd name="T4" fmla="*/ 8 w 9"/>
                  <a:gd name="T5" fmla="*/ 0 h 7"/>
                  <a:gd name="T6" fmla="*/ 8 w 9"/>
                  <a:gd name="T7" fmla="*/ 2 h 7"/>
                  <a:gd name="T8" fmla="*/ 6 w 9"/>
                  <a:gd name="T9" fmla="*/ 3 h 7"/>
                </a:gdLst>
                <a:ahLst/>
                <a:cxnLst>
                  <a:cxn ang="0">
                    <a:pos x="T0" y="T1"/>
                  </a:cxn>
                  <a:cxn ang="0">
                    <a:pos x="T2" y="T3"/>
                  </a:cxn>
                  <a:cxn ang="0">
                    <a:pos x="T4" y="T5"/>
                  </a:cxn>
                  <a:cxn ang="0">
                    <a:pos x="T6" y="T7"/>
                  </a:cxn>
                  <a:cxn ang="0">
                    <a:pos x="T8" y="T9"/>
                  </a:cxn>
                </a:cxnLst>
                <a:rect l="0" t="0" r="r" b="b"/>
                <a:pathLst>
                  <a:path w="9" h="7">
                    <a:moveTo>
                      <a:pt x="6" y="3"/>
                    </a:moveTo>
                    <a:cubicBezTo>
                      <a:pt x="3" y="6"/>
                      <a:pt x="0" y="7"/>
                      <a:pt x="0" y="6"/>
                    </a:cubicBezTo>
                    <a:cubicBezTo>
                      <a:pt x="0" y="4"/>
                      <a:pt x="5" y="0"/>
                      <a:pt x="8" y="0"/>
                    </a:cubicBezTo>
                    <a:cubicBezTo>
                      <a:pt x="9" y="0"/>
                      <a:pt x="8" y="1"/>
                      <a:pt x="8" y="2"/>
                    </a:cubicBezTo>
                    <a:cubicBezTo>
                      <a:pt x="7" y="2"/>
                      <a:pt x="7"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3" name="Freeform 1972">
                <a:extLst>
                  <a:ext uri="{FF2B5EF4-FFF2-40B4-BE49-F238E27FC236}">
                    <a16:creationId xmlns:a16="http://schemas.microsoft.com/office/drawing/2014/main" id="{6932246D-2C98-2916-015E-A36193EF0DEE}"/>
                  </a:ext>
                </a:extLst>
              </p:cNvPr>
              <p:cNvSpPr>
                <a:spLocks/>
              </p:cNvSpPr>
              <p:nvPr/>
            </p:nvSpPr>
            <p:spPr bwMode="auto">
              <a:xfrm>
                <a:off x="4728" y="1071"/>
                <a:ext cx="48" cy="34"/>
              </a:xfrm>
              <a:custGeom>
                <a:avLst/>
                <a:gdLst>
                  <a:gd name="T0" fmla="*/ 6 w 10"/>
                  <a:gd name="T1" fmla="*/ 3 h 7"/>
                  <a:gd name="T2" fmla="*/ 0 w 10"/>
                  <a:gd name="T3" fmla="*/ 6 h 7"/>
                  <a:gd name="T4" fmla="*/ 9 w 10"/>
                  <a:gd name="T5" fmla="*/ 0 h 7"/>
                  <a:gd name="T6" fmla="*/ 9 w 10"/>
                  <a:gd name="T7" fmla="*/ 1 h 7"/>
                  <a:gd name="T8" fmla="*/ 6 w 10"/>
                  <a:gd name="T9" fmla="*/ 3 h 7"/>
                </a:gdLst>
                <a:ahLst/>
                <a:cxnLst>
                  <a:cxn ang="0">
                    <a:pos x="T0" y="T1"/>
                  </a:cxn>
                  <a:cxn ang="0">
                    <a:pos x="T2" y="T3"/>
                  </a:cxn>
                  <a:cxn ang="0">
                    <a:pos x="T4" y="T5"/>
                  </a:cxn>
                  <a:cxn ang="0">
                    <a:pos x="T6" y="T7"/>
                  </a:cxn>
                  <a:cxn ang="0">
                    <a:pos x="T8" y="T9"/>
                  </a:cxn>
                </a:cxnLst>
                <a:rect l="0" t="0" r="r" b="b"/>
                <a:pathLst>
                  <a:path w="10" h="7">
                    <a:moveTo>
                      <a:pt x="6" y="3"/>
                    </a:moveTo>
                    <a:cubicBezTo>
                      <a:pt x="3" y="6"/>
                      <a:pt x="0" y="7"/>
                      <a:pt x="0" y="6"/>
                    </a:cubicBezTo>
                    <a:cubicBezTo>
                      <a:pt x="0" y="5"/>
                      <a:pt x="6" y="1"/>
                      <a:pt x="9" y="0"/>
                    </a:cubicBezTo>
                    <a:cubicBezTo>
                      <a:pt x="9" y="0"/>
                      <a:pt x="10" y="0"/>
                      <a:pt x="9" y="1"/>
                    </a:cubicBezTo>
                    <a:cubicBezTo>
                      <a:pt x="8" y="2"/>
                      <a:pt x="8"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4" name="Freeform 1973">
                <a:extLst>
                  <a:ext uri="{FF2B5EF4-FFF2-40B4-BE49-F238E27FC236}">
                    <a16:creationId xmlns:a16="http://schemas.microsoft.com/office/drawing/2014/main" id="{C370E752-5CB1-26F7-EB35-36BA3F3F4B38}"/>
                  </a:ext>
                </a:extLst>
              </p:cNvPr>
              <p:cNvSpPr>
                <a:spLocks/>
              </p:cNvSpPr>
              <p:nvPr/>
            </p:nvSpPr>
            <p:spPr bwMode="auto">
              <a:xfrm>
                <a:off x="4762" y="1032"/>
                <a:ext cx="48" cy="29"/>
              </a:xfrm>
              <a:custGeom>
                <a:avLst/>
                <a:gdLst>
                  <a:gd name="T0" fmla="*/ 6 w 10"/>
                  <a:gd name="T1" fmla="*/ 3 h 6"/>
                  <a:gd name="T2" fmla="*/ 0 w 10"/>
                  <a:gd name="T3" fmla="*/ 6 h 6"/>
                  <a:gd name="T4" fmla="*/ 9 w 10"/>
                  <a:gd name="T5" fmla="*/ 0 h 6"/>
                  <a:gd name="T6" fmla="*/ 9 w 10"/>
                  <a:gd name="T7" fmla="*/ 1 h 6"/>
                  <a:gd name="T8" fmla="*/ 6 w 10"/>
                  <a:gd name="T9" fmla="*/ 3 h 6"/>
                </a:gdLst>
                <a:ahLst/>
                <a:cxnLst>
                  <a:cxn ang="0">
                    <a:pos x="T0" y="T1"/>
                  </a:cxn>
                  <a:cxn ang="0">
                    <a:pos x="T2" y="T3"/>
                  </a:cxn>
                  <a:cxn ang="0">
                    <a:pos x="T4" y="T5"/>
                  </a:cxn>
                  <a:cxn ang="0">
                    <a:pos x="T6" y="T7"/>
                  </a:cxn>
                  <a:cxn ang="0">
                    <a:pos x="T8" y="T9"/>
                  </a:cxn>
                </a:cxnLst>
                <a:rect l="0" t="0" r="r" b="b"/>
                <a:pathLst>
                  <a:path w="10" h="6">
                    <a:moveTo>
                      <a:pt x="6" y="3"/>
                    </a:moveTo>
                    <a:cubicBezTo>
                      <a:pt x="3" y="5"/>
                      <a:pt x="0" y="6"/>
                      <a:pt x="0" y="6"/>
                    </a:cubicBezTo>
                    <a:cubicBezTo>
                      <a:pt x="0" y="5"/>
                      <a:pt x="7" y="1"/>
                      <a:pt x="9" y="0"/>
                    </a:cubicBezTo>
                    <a:cubicBezTo>
                      <a:pt x="9" y="0"/>
                      <a:pt x="10" y="0"/>
                      <a:pt x="9" y="1"/>
                    </a:cubicBezTo>
                    <a:cubicBezTo>
                      <a:pt x="9" y="1"/>
                      <a:pt x="8"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5" name="Freeform 1974">
                <a:extLst>
                  <a:ext uri="{FF2B5EF4-FFF2-40B4-BE49-F238E27FC236}">
                    <a16:creationId xmlns:a16="http://schemas.microsoft.com/office/drawing/2014/main" id="{38D7C866-412E-B790-E898-3A1D8CAD4F15}"/>
                  </a:ext>
                </a:extLst>
              </p:cNvPr>
              <p:cNvSpPr>
                <a:spLocks/>
              </p:cNvSpPr>
              <p:nvPr/>
            </p:nvSpPr>
            <p:spPr bwMode="auto">
              <a:xfrm>
                <a:off x="4709" y="1056"/>
                <a:ext cx="43" cy="29"/>
              </a:xfrm>
              <a:custGeom>
                <a:avLst/>
                <a:gdLst>
                  <a:gd name="T0" fmla="*/ 6 w 9"/>
                  <a:gd name="T1" fmla="*/ 3 h 6"/>
                  <a:gd name="T2" fmla="*/ 0 w 9"/>
                  <a:gd name="T3" fmla="*/ 6 h 6"/>
                  <a:gd name="T4" fmla="*/ 9 w 9"/>
                  <a:gd name="T5" fmla="*/ 0 h 6"/>
                  <a:gd name="T6" fmla="*/ 9 w 9"/>
                  <a:gd name="T7" fmla="*/ 0 h 6"/>
                  <a:gd name="T8" fmla="*/ 6 w 9"/>
                  <a:gd name="T9" fmla="*/ 3 h 6"/>
                </a:gdLst>
                <a:ahLst/>
                <a:cxnLst>
                  <a:cxn ang="0">
                    <a:pos x="T0" y="T1"/>
                  </a:cxn>
                  <a:cxn ang="0">
                    <a:pos x="T2" y="T3"/>
                  </a:cxn>
                  <a:cxn ang="0">
                    <a:pos x="T4" y="T5"/>
                  </a:cxn>
                  <a:cxn ang="0">
                    <a:pos x="T6" y="T7"/>
                  </a:cxn>
                  <a:cxn ang="0">
                    <a:pos x="T8" y="T9"/>
                  </a:cxn>
                </a:cxnLst>
                <a:rect l="0" t="0" r="r" b="b"/>
                <a:pathLst>
                  <a:path w="9" h="6">
                    <a:moveTo>
                      <a:pt x="6" y="3"/>
                    </a:moveTo>
                    <a:cubicBezTo>
                      <a:pt x="3" y="5"/>
                      <a:pt x="0" y="6"/>
                      <a:pt x="0" y="6"/>
                    </a:cubicBezTo>
                    <a:cubicBezTo>
                      <a:pt x="0" y="5"/>
                      <a:pt x="6" y="0"/>
                      <a:pt x="9" y="0"/>
                    </a:cubicBezTo>
                    <a:cubicBezTo>
                      <a:pt x="9" y="0"/>
                      <a:pt x="9" y="0"/>
                      <a:pt x="9" y="0"/>
                    </a:cubicBezTo>
                    <a:cubicBezTo>
                      <a:pt x="8" y="1"/>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6" name="Freeform 1975">
                <a:extLst>
                  <a:ext uri="{FF2B5EF4-FFF2-40B4-BE49-F238E27FC236}">
                    <a16:creationId xmlns:a16="http://schemas.microsoft.com/office/drawing/2014/main" id="{7A62D24B-CF6B-527F-D400-C310D6885F9E}"/>
                  </a:ext>
                </a:extLst>
              </p:cNvPr>
              <p:cNvSpPr>
                <a:spLocks/>
              </p:cNvSpPr>
              <p:nvPr/>
            </p:nvSpPr>
            <p:spPr bwMode="auto">
              <a:xfrm>
                <a:off x="4834" y="1013"/>
                <a:ext cx="44" cy="29"/>
              </a:xfrm>
              <a:custGeom>
                <a:avLst/>
                <a:gdLst>
                  <a:gd name="T0" fmla="*/ 6 w 9"/>
                  <a:gd name="T1" fmla="*/ 3 h 6"/>
                  <a:gd name="T2" fmla="*/ 0 w 9"/>
                  <a:gd name="T3" fmla="*/ 5 h 6"/>
                  <a:gd name="T4" fmla="*/ 8 w 9"/>
                  <a:gd name="T5" fmla="*/ 0 h 6"/>
                  <a:gd name="T6" fmla="*/ 9 w 9"/>
                  <a:gd name="T7" fmla="*/ 1 h 6"/>
                  <a:gd name="T8" fmla="*/ 6 w 9"/>
                  <a:gd name="T9" fmla="*/ 3 h 6"/>
                </a:gdLst>
                <a:ahLst/>
                <a:cxnLst>
                  <a:cxn ang="0">
                    <a:pos x="T0" y="T1"/>
                  </a:cxn>
                  <a:cxn ang="0">
                    <a:pos x="T2" y="T3"/>
                  </a:cxn>
                  <a:cxn ang="0">
                    <a:pos x="T4" y="T5"/>
                  </a:cxn>
                  <a:cxn ang="0">
                    <a:pos x="T6" y="T7"/>
                  </a:cxn>
                  <a:cxn ang="0">
                    <a:pos x="T8" y="T9"/>
                  </a:cxn>
                </a:cxnLst>
                <a:rect l="0" t="0" r="r" b="b"/>
                <a:pathLst>
                  <a:path w="9" h="6">
                    <a:moveTo>
                      <a:pt x="6" y="3"/>
                    </a:moveTo>
                    <a:cubicBezTo>
                      <a:pt x="3" y="5"/>
                      <a:pt x="0" y="6"/>
                      <a:pt x="0" y="5"/>
                    </a:cubicBezTo>
                    <a:cubicBezTo>
                      <a:pt x="0" y="4"/>
                      <a:pt x="6" y="0"/>
                      <a:pt x="8" y="0"/>
                    </a:cubicBezTo>
                    <a:cubicBezTo>
                      <a:pt x="9" y="0"/>
                      <a:pt x="9" y="0"/>
                      <a:pt x="9" y="1"/>
                    </a:cubicBezTo>
                    <a:cubicBezTo>
                      <a:pt x="8" y="1"/>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7" name="Freeform 1976">
                <a:extLst>
                  <a:ext uri="{FF2B5EF4-FFF2-40B4-BE49-F238E27FC236}">
                    <a16:creationId xmlns:a16="http://schemas.microsoft.com/office/drawing/2014/main" id="{ADBCEF0B-37C9-67B9-9CFA-F25620E503E1}"/>
                  </a:ext>
                </a:extLst>
              </p:cNvPr>
              <p:cNvSpPr>
                <a:spLocks/>
              </p:cNvSpPr>
              <p:nvPr/>
            </p:nvSpPr>
            <p:spPr bwMode="auto">
              <a:xfrm>
                <a:off x="4931" y="984"/>
                <a:ext cx="48" cy="24"/>
              </a:xfrm>
              <a:custGeom>
                <a:avLst/>
                <a:gdLst>
                  <a:gd name="T0" fmla="*/ 7 w 10"/>
                  <a:gd name="T1" fmla="*/ 2 h 5"/>
                  <a:gd name="T2" fmla="*/ 1 w 10"/>
                  <a:gd name="T3" fmla="*/ 4 h 5"/>
                  <a:gd name="T4" fmla="*/ 9 w 10"/>
                  <a:gd name="T5" fmla="*/ 0 h 5"/>
                  <a:gd name="T6" fmla="*/ 9 w 10"/>
                  <a:gd name="T7" fmla="*/ 1 h 5"/>
                  <a:gd name="T8" fmla="*/ 7 w 10"/>
                  <a:gd name="T9" fmla="*/ 2 h 5"/>
                </a:gdLst>
                <a:ahLst/>
                <a:cxnLst>
                  <a:cxn ang="0">
                    <a:pos x="T0" y="T1"/>
                  </a:cxn>
                  <a:cxn ang="0">
                    <a:pos x="T2" y="T3"/>
                  </a:cxn>
                  <a:cxn ang="0">
                    <a:pos x="T4" y="T5"/>
                  </a:cxn>
                  <a:cxn ang="0">
                    <a:pos x="T6" y="T7"/>
                  </a:cxn>
                  <a:cxn ang="0">
                    <a:pos x="T8" y="T9"/>
                  </a:cxn>
                </a:cxnLst>
                <a:rect l="0" t="0" r="r" b="b"/>
                <a:pathLst>
                  <a:path w="10" h="5">
                    <a:moveTo>
                      <a:pt x="7" y="2"/>
                    </a:moveTo>
                    <a:cubicBezTo>
                      <a:pt x="4" y="4"/>
                      <a:pt x="0" y="5"/>
                      <a:pt x="1" y="4"/>
                    </a:cubicBezTo>
                    <a:cubicBezTo>
                      <a:pt x="1" y="3"/>
                      <a:pt x="6" y="0"/>
                      <a:pt x="9" y="0"/>
                    </a:cubicBezTo>
                    <a:cubicBezTo>
                      <a:pt x="9" y="0"/>
                      <a:pt x="10" y="0"/>
                      <a:pt x="9" y="1"/>
                    </a:cubicBezTo>
                    <a:cubicBezTo>
                      <a:pt x="8" y="1"/>
                      <a:pt x="7" y="2"/>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8" name="Freeform 1977">
                <a:extLst>
                  <a:ext uri="{FF2B5EF4-FFF2-40B4-BE49-F238E27FC236}">
                    <a16:creationId xmlns:a16="http://schemas.microsoft.com/office/drawing/2014/main" id="{20D63004-767B-42E0-AEB9-D7B2AA066B45}"/>
                  </a:ext>
                </a:extLst>
              </p:cNvPr>
              <p:cNvSpPr>
                <a:spLocks/>
              </p:cNvSpPr>
              <p:nvPr/>
            </p:nvSpPr>
            <p:spPr bwMode="auto">
              <a:xfrm>
                <a:off x="4945" y="994"/>
                <a:ext cx="39" cy="29"/>
              </a:xfrm>
              <a:custGeom>
                <a:avLst/>
                <a:gdLst>
                  <a:gd name="T0" fmla="*/ 6 w 8"/>
                  <a:gd name="T1" fmla="*/ 3 h 6"/>
                  <a:gd name="T2" fmla="*/ 0 w 8"/>
                  <a:gd name="T3" fmla="*/ 5 h 6"/>
                  <a:gd name="T4" fmla="*/ 8 w 8"/>
                  <a:gd name="T5" fmla="*/ 0 h 6"/>
                  <a:gd name="T6" fmla="*/ 8 w 8"/>
                  <a:gd name="T7" fmla="*/ 1 h 6"/>
                  <a:gd name="T8" fmla="*/ 6 w 8"/>
                  <a:gd name="T9" fmla="*/ 3 h 6"/>
                </a:gdLst>
                <a:ahLst/>
                <a:cxnLst>
                  <a:cxn ang="0">
                    <a:pos x="T0" y="T1"/>
                  </a:cxn>
                  <a:cxn ang="0">
                    <a:pos x="T2" y="T3"/>
                  </a:cxn>
                  <a:cxn ang="0">
                    <a:pos x="T4" y="T5"/>
                  </a:cxn>
                  <a:cxn ang="0">
                    <a:pos x="T6" y="T7"/>
                  </a:cxn>
                  <a:cxn ang="0">
                    <a:pos x="T8" y="T9"/>
                  </a:cxn>
                </a:cxnLst>
                <a:rect l="0" t="0" r="r" b="b"/>
                <a:pathLst>
                  <a:path w="8" h="6">
                    <a:moveTo>
                      <a:pt x="6" y="3"/>
                    </a:moveTo>
                    <a:cubicBezTo>
                      <a:pt x="3" y="4"/>
                      <a:pt x="0" y="6"/>
                      <a:pt x="0" y="5"/>
                    </a:cubicBezTo>
                    <a:cubicBezTo>
                      <a:pt x="0" y="4"/>
                      <a:pt x="5" y="0"/>
                      <a:pt x="8" y="0"/>
                    </a:cubicBezTo>
                    <a:cubicBezTo>
                      <a:pt x="8" y="0"/>
                      <a:pt x="8" y="0"/>
                      <a:pt x="8" y="1"/>
                    </a:cubicBezTo>
                    <a:cubicBezTo>
                      <a:pt x="7" y="2"/>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9" name="Freeform 1978">
                <a:extLst>
                  <a:ext uri="{FF2B5EF4-FFF2-40B4-BE49-F238E27FC236}">
                    <a16:creationId xmlns:a16="http://schemas.microsoft.com/office/drawing/2014/main" id="{240FFDDA-082E-006D-D4FC-FD86900B87B3}"/>
                  </a:ext>
                </a:extLst>
              </p:cNvPr>
              <p:cNvSpPr>
                <a:spLocks/>
              </p:cNvSpPr>
              <p:nvPr/>
            </p:nvSpPr>
            <p:spPr bwMode="auto">
              <a:xfrm>
                <a:off x="4984" y="998"/>
                <a:ext cx="43" cy="25"/>
              </a:xfrm>
              <a:custGeom>
                <a:avLst/>
                <a:gdLst>
                  <a:gd name="T0" fmla="*/ 6 w 9"/>
                  <a:gd name="T1" fmla="*/ 2 h 5"/>
                  <a:gd name="T2" fmla="*/ 0 w 9"/>
                  <a:gd name="T3" fmla="*/ 4 h 5"/>
                  <a:gd name="T4" fmla="*/ 8 w 9"/>
                  <a:gd name="T5" fmla="*/ 0 h 5"/>
                  <a:gd name="T6" fmla="*/ 8 w 9"/>
                  <a:gd name="T7" fmla="*/ 1 h 5"/>
                  <a:gd name="T8" fmla="*/ 6 w 9"/>
                  <a:gd name="T9" fmla="*/ 2 h 5"/>
                </a:gdLst>
                <a:ahLst/>
                <a:cxnLst>
                  <a:cxn ang="0">
                    <a:pos x="T0" y="T1"/>
                  </a:cxn>
                  <a:cxn ang="0">
                    <a:pos x="T2" y="T3"/>
                  </a:cxn>
                  <a:cxn ang="0">
                    <a:pos x="T4" y="T5"/>
                  </a:cxn>
                  <a:cxn ang="0">
                    <a:pos x="T6" y="T7"/>
                  </a:cxn>
                  <a:cxn ang="0">
                    <a:pos x="T8" y="T9"/>
                  </a:cxn>
                </a:cxnLst>
                <a:rect l="0" t="0" r="r" b="b"/>
                <a:pathLst>
                  <a:path w="9" h="5">
                    <a:moveTo>
                      <a:pt x="6" y="2"/>
                    </a:moveTo>
                    <a:cubicBezTo>
                      <a:pt x="4" y="4"/>
                      <a:pt x="0" y="5"/>
                      <a:pt x="0" y="4"/>
                    </a:cubicBezTo>
                    <a:cubicBezTo>
                      <a:pt x="0" y="3"/>
                      <a:pt x="5" y="0"/>
                      <a:pt x="8" y="0"/>
                    </a:cubicBezTo>
                    <a:cubicBezTo>
                      <a:pt x="9" y="0"/>
                      <a:pt x="8" y="1"/>
                      <a:pt x="8" y="1"/>
                    </a:cubicBezTo>
                    <a:cubicBezTo>
                      <a:pt x="7" y="1"/>
                      <a:pt x="7" y="2"/>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0" name="Freeform 1979">
                <a:extLst>
                  <a:ext uri="{FF2B5EF4-FFF2-40B4-BE49-F238E27FC236}">
                    <a16:creationId xmlns:a16="http://schemas.microsoft.com/office/drawing/2014/main" id="{27E359D0-1EFF-8F04-5D9C-B4A984FF1791}"/>
                  </a:ext>
                </a:extLst>
              </p:cNvPr>
              <p:cNvSpPr>
                <a:spLocks/>
              </p:cNvSpPr>
              <p:nvPr/>
            </p:nvSpPr>
            <p:spPr bwMode="auto">
              <a:xfrm>
                <a:off x="4960" y="1037"/>
                <a:ext cx="43" cy="29"/>
              </a:xfrm>
              <a:custGeom>
                <a:avLst/>
                <a:gdLst>
                  <a:gd name="T0" fmla="*/ 7 w 9"/>
                  <a:gd name="T1" fmla="*/ 2 h 6"/>
                  <a:gd name="T2" fmla="*/ 0 w 9"/>
                  <a:gd name="T3" fmla="*/ 5 h 6"/>
                  <a:gd name="T4" fmla="*/ 7 w 9"/>
                  <a:gd name="T5" fmla="*/ 0 h 6"/>
                  <a:gd name="T6" fmla="*/ 7 w 9"/>
                  <a:gd name="T7" fmla="*/ 2 h 6"/>
                  <a:gd name="T8" fmla="*/ 7 w 9"/>
                  <a:gd name="T9" fmla="*/ 2 h 6"/>
                </a:gdLst>
                <a:ahLst/>
                <a:cxnLst>
                  <a:cxn ang="0">
                    <a:pos x="T0" y="T1"/>
                  </a:cxn>
                  <a:cxn ang="0">
                    <a:pos x="T2" y="T3"/>
                  </a:cxn>
                  <a:cxn ang="0">
                    <a:pos x="T4" y="T5"/>
                  </a:cxn>
                  <a:cxn ang="0">
                    <a:pos x="T6" y="T7"/>
                  </a:cxn>
                  <a:cxn ang="0">
                    <a:pos x="T8" y="T9"/>
                  </a:cxn>
                </a:cxnLst>
                <a:rect l="0" t="0" r="r" b="b"/>
                <a:pathLst>
                  <a:path w="9" h="6">
                    <a:moveTo>
                      <a:pt x="7" y="2"/>
                    </a:moveTo>
                    <a:cubicBezTo>
                      <a:pt x="4" y="5"/>
                      <a:pt x="0" y="6"/>
                      <a:pt x="0" y="5"/>
                    </a:cubicBezTo>
                    <a:cubicBezTo>
                      <a:pt x="0" y="3"/>
                      <a:pt x="4" y="0"/>
                      <a:pt x="7" y="0"/>
                    </a:cubicBezTo>
                    <a:cubicBezTo>
                      <a:pt x="9" y="0"/>
                      <a:pt x="7" y="2"/>
                      <a:pt x="7" y="2"/>
                    </a:cubicBezTo>
                    <a:cubicBezTo>
                      <a:pt x="7" y="2"/>
                      <a:pt x="7" y="2"/>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1" name="Freeform 1980">
                <a:extLst>
                  <a:ext uri="{FF2B5EF4-FFF2-40B4-BE49-F238E27FC236}">
                    <a16:creationId xmlns:a16="http://schemas.microsoft.com/office/drawing/2014/main" id="{94AB4425-F6AD-3DBA-A7FF-F46686FC52AF}"/>
                  </a:ext>
                </a:extLst>
              </p:cNvPr>
              <p:cNvSpPr>
                <a:spLocks/>
              </p:cNvSpPr>
              <p:nvPr/>
            </p:nvSpPr>
            <p:spPr bwMode="auto">
              <a:xfrm>
                <a:off x="4979" y="1047"/>
                <a:ext cx="43" cy="33"/>
              </a:xfrm>
              <a:custGeom>
                <a:avLst/>
                <a:gdLst>
                  <a:gd name="T0" fmla="*/ 7 w 9"/>
                  <a:gd name="T1" fmla="*/ 3 h 7"/>
                  <a:gd name="T2" fmla="*/ 0 w 9"/>
                  <a:gd name="T3" fmla="*/ 5 h 7"/>
                  <a:gd name="T4" fmla="*/ 7 w 9"/>
                  <a:gd name="T5" fmla="*/ 0 h 7"/>
                  <a:gd name="T6" fmla="*/ 7 w 9"/>
                  <a:gd name="T7" fmla="*/ 3 h 7"/>
                </a:gdLst>
                <a:ahLst/>
                <a:cxnLst>
                  <a:cxn ang="0">
                    <a:pos x="T0" y="T1"/>
                  </a:cxn>
                  <a:cxn ang="0">
                    <a:pos x="T2" y="T3"/>
                  </a:cxn>
                  <a:cxn ang="0">
                    <a:pos x="T4" y="T5"/>
                  </a:cxn>
                  <a:cxn ang="0">
                    <a:pos x="T6" y="T7"/>
                  </a:cxn>
                </a:cxnLst>
                <a:rect l="0" t="0" r="r" b="b"/>
                <a:pathLst>
                  <a:path w="9" h="7">
                    <a:moveTo>
                      <a:pt x="7" y="3"/>
                    </a:moveTo>
                    <a:cubicBezTo>
                      <a:pt x="4" y="5"/>
                      <a:pt x="0" y="7"/>
                      <a:pt x="0" y="5"/>
                    </a:cubicBezTo>
                    <a:cubicBezTo>
                      <a:pt x="0" y="3"/>
                      <a:pt x="4" y="0"/>
                      <a:pt x="7" y="0"/>
                    </a:cubicBezTo>
                    <a:cubicBezTo>
                      <a:pt x="9" y="0"/>
                      <a:pt x="8"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2" name="Freeform 1981">
                <a:extLst>
                  <a:ext uri="{FF2B5EF4-FFF2-40B4-BE49-F238E27FC236}">
                    <a16:creationId xmlns:a16="http://schemas.microsoft.com/office/drawing/2014/main" id="{9032FF82-947E-E25F-6F7D-468E19153E00}"/>
                  </a:ext>
                </a:extLst>
              </p:cNvPr>
              <p:cNvSpPr>
                <a:spLocks/>
              </p:cNvSpPr>
              <p:nvPr/>
            </p:nvSpPr>
            <p:spPr bwMode="auto">
              <a:xfrm>
                <a:off x="4998" y="1066"/>
                <a:ext cx="39" cy="34"/>
              </a:xfrm>
              <a:custGeom>
                <a:avLst/>
                <a:gdLst>
                  <a:gd name="T0" fmla="*/ 6 w 8"/>
                  <a:gd name="T1" fmla="*/ 3 h 7"/>
                  <a:gd name="T2" fmla="*/ 0 w 8"/>
                  <a:gd name="T3" fmla="*/ 5 h 7"/>
                  <a:gd name="T4" fmla="*/ 6 w 8"/>
                  <a:gd name="T5" fmla="*/ 0 h 7"/>
                  <a:gd name="T6" fmla="*/ 6 w 8"/>
                  <a:gd name="T7" fmla="*/ 3 h 7"/>
                </a:gdLst>
                <a:ahLst/>
                <a:cxnLst>
                  <a:cxn ang="0">
                    <a:pos x="T0" y="T1"/>
                  </a:cxn>
                  <a:cxn ang="0">
                    <a:pos x="T2" y="T3"/>
                  </a:cxn>
                  <a:cxn ang="0">
                    <a:pos x="T4" y="T5"/>
                  </a:cxn>
                  <a:cxn ang="0">
                    <a:pos x="T6" y="T7"/>
                  </a:cxn>
                </a:cxnLst>
                <a:rect l="0" t="0" r="r" b="b"/>
                <a:pathLst>
                  <a:path w="8" h="7">
                    <a:moveTo>
                      <a:pt x="6" y="3"/>
                    </a:moveTo>
                    <a:cubicBezTo>
                      <a:pt x="4" y="6"/>
                      <a:pt x="0" y="7"/>
                      <a:pt x="0" y="5"/>
                    </a:cubicBezTo>
                    <a:cubicBezTo>
                      <a:pt x="0" y="3"/>
                      <a:pt x="3" y="0"/>
                      <a:pt x="6" y="0"/>
                    </a:cubicBezTo>
                    <a:cubicBezTo>
                      <a:pt x="8" y="0"/>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3" name="Freeform 1982">
                <a:extLst>
                  <a:ext uri="{FF2B5EF4-FFF2-40B4-BE49-F238E27FC236}">
                    <a16:creationId xmlns:a16="http://schemas.microsoft.com/office/drawing/2014/main" id="{85089E82-6C9B-F01E-1B93-DA7904F75B15}"/>
                  </a:ext>
                </a:extLst>
              </p:cNvPr>
              <p:cNvSpPr>
                <a:spLocks/>
              </p:cNvSpPr>
              <p:nvPr/>
            </p:nvSpPr>
            <p:spPr bwMode="auto">
              <a:xfrm>
                <a:off x="5037" y="1066"/>
                <a:ext cx="43" cy="34"/>
              </a:xfrm>
              <a:custGeom>
                <a:avLst/>
                <a:gdLst>
                  <a:gd name="T0" fmla="*/ 7 w 9"/>
                  <a:gd name="T1" fmla="*/ 4 h 7"/>
                  <a:gd name="T2" fmla="*/ 0 w 9"/>
                  <a:gd name="T3" fmla="*/ 5 h 7"/>
                  <a:gd name="T4" fmla="*/ 6 w 9"/>
                  <a:gd name="T5" fmla="*/ 0 h 7"/>
                  <a:gd name="T6" fmla="*/ 7 w 9"/>
                  <a:gd name="T7" fmla="*/ 4 h 7"/>
                </a:gdLst>
                <a:ahLst/>
                <a:cxnLst>
                  <a:cxn ang="0">
                    <a:pos x="T0" y="T1"/>
                  </a:cxn>
                  <a:cxn ang="0">
                    <a:pos x="T2" y="T3"/>
                  </a:cxn>
                  <a:cxn ang="0">
                    <a:pos x="T4" y="T5"/>
                  </a:cxn>
                  <a:cxn ang="0">
                    <a:pos x="T6" y="T7"/>
                  </a:cxn>
                </a:cxnLst>
                <a:rect l="0" t="0" r="r" b="b"/>
                <a:pathLst>
                  <a:path w="9" h="7">
                    <a:moveTo>
                      <a:pt x="7" y="4"/>
                    </a:moveTo>
                    <a:cubicBezTo>
                      <a:pt x="5" y="6"/>
                      <a:pt x="1" y="7"/>
                      <a:pt x="0" y="5"/>
                    </a:cubicBezTo>
                    <a:cubicBezTo>
                      <a:pt x="0" y="4"/>
                      <a:pt x="3" y="1"/>
                      <a:pt x="6" y="0"/>
                    </a:cubicBezTo>
                    <a:cubicBezTo>
                      <a:pt x="9" y="0"/>
                      <a:pt x="8"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4" name="Freeform 1983">
                <a:extLst>
                  <a:ext uri="{FF2B5EF4-FFF2-40B4-BE49-F238E27FC236}">
                    <a16:creationId xmlns:a16="http://schemas.microsoft.com/office/drawing/2014/main" id="{831BB273-27B9-6415-A143-6479DD15B3FE}"/>
                  </a:ext>
                </a:extLst>
              </p:cNvPr>
              <p:cNvSpPr>
                <a:spLocks/>
              </p:cNvSpPr>
              <p:nvPr/>
            </p:nvSpPr>
            <p:spPr bwMode="auto">
              <a:xfrm>
                <a:off x="5080" y="1066"/>
                <a:ext cx="39" cy="34"/>
              </a:xfrm>
              <a:custGeom>
                <a:avLst/>
                <a:gdLst>
                  <a:gd name="T0" fmla="*/ 7 w 8"/>
                  <a:gd name="T1" fmla="*/ 3 h 7"/>
                  <a:gd name="T2" fmla="*/ 0 w 8"/>
                  <a:gd name="T3" fmla="*/ 5 h 7"/>
                  <a:gd name="T4" fmla="*/ 6 w 8"/>
                  <a:gd name="T5" fmla="*/ 0 h 7"/>
                  <a:gd name="T6" fmla="*/ 7 w 8"/>
                  <a:gd name="T7" fmla="*/ 3 h 7"/>
                </a:gdLst>
                <a:ahLst/>
                <a:cxnLst>
                  <a:cxn ang="0">
                    <a:pos x="T0" y="T1"/>
                  </a:cxn>
                  <a:cxn ang="0">
                    <a:pos x="T2" y="T3"/>
                  </a:cxn>
                  <a:cxn ang="0">
                    <a:pos x="T4" y="T5"/>
                  </a:cxn>
                  <a:cxn ang="0">
                    <a:pos x="T6" y="T7"/>
                  </a:cxn>
                </a:cxnLst>
                <a:rect l="0" t="0" r="r" b="b"/>
                <a:pathLst>
                  <a:path w="8" h="7">
                    <a:moveTo>
                      <a:pt x="7" y="3"/>
                    </a:moveTo>
                    <a:cubicBezTo>
                      <a:pt x="5" y="6"/>
                      <a:pt x="0" y="7"/>
                      <a:pt x="0" y="5"/>
                    </a:cubicBezTo>
                    <a:cubicBezTo>
                      <a:pt x="0" y="3"/>
                      <a:pt x="3" y="0"/>
                      <a:pt x="6" y="0"/>
                    </a:cubicBezTo>
                    <a:cubicBezTo>
                      <a:pt x="8" y="0"/>
                      <a:pt x="8"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5" name="Freeform 1984">
                <a:extLst>
                  <a:ext uri="{FF2B5EF4-FFF2-40B4-BE49-F238E27FC236}">
                    <a16:creationId xmlns:a16="http://schemas.microsoft.com/office/drawing/2014/main" id="{9C6F465E-8312-7715-0AA2-D7D7A84EDDB9}"/>
                  </a:ext>
                </a:extLst>
              </p:cNvPr>
              <p:cNvSpPr>
                <a:spLocks/>
              </p:cNvSpPr>
              <p:nvPr/>
            </p:nvSpPr>
            <p:spPr bwMode="auto">
              <a:xfrm>
                <a:off x="5119" y="1066"/>
                <a:ext cx="43" cy="34"/>
              </a:xfrm>
              <a:custGeom>
                <a:avLst/>
                <a:gdLst>
                  <a:gd name="T0" fmla="*/ 7 w 9"/>
                  <a:gd name="T1" fmla="*/ 3 h 7"/>
                  <a:gd name="T2" fmla="*/ 1 w 9"/>
                  <a:gd name="T3" fmla="*/ 5 h 7"/>
                  <a:gd name="T4" fmla="*/ 6 w 9"/>
                  <a:gd name="T5" fmla="*/ 0 h 7"/>
                  <a:gd name="T6" fmla="*/ 7 w 9"/>
                  <a:gd name="T7" fmla="*/ 3 h 7"/>
                </a:gdLst>
                <a:ahLst/>
                <a:cxnLst>
                  <a:cxn ang="0">
                    <a:pos x="T0" y="T1"/>
                  </a:cxn>
                  <a:cxn ang="0">
                    <a:pos x="T2" y="T3"/>
                  </a:cxn>
                  <a:cxn ang="0">
                    <a:pos x="T4" y="T5"/>
                  </a:cxn>
                  <a:cxn ang="0">
                    <a:pos x="T6" y="T7"/>
                  </a:cxn>
                </a:cxnLst>
                <a:rect l="0" t="0" r="r" b="b"/>
                <a:pathLst>
                  <a:path w="9" h="7">
                    <a:moveTo>
                      <a:pt x="7" y="3"/>
                    </a:moveTo>
                    <a:cubicBezTo>
                      <a:pt x="6" y="6"/>
                      <a:pt x="1" y="7"/>
                      <a:pt x="1" y="5"/>
                    </a:cubicBezTo>
                    <a:cubicBezTo>
                      <a:pt x="0" y="3"/>
                      <a:pt x="3" y="0"/>
                      <a:pt x="6" y="0"/>
                    </a:cubicBezTo>
                    <a:cubicBezTo>
                      <a:pt x="9" y="0"/>
                      <a:pt x="8"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6" name="Freeform 1985">
                <a:extLst>
                  <a:ext uri="{FF2B5EF4-FFF2-40B4-BE49-F238E27FC236}">
                    <a16:creationId xmlns:a16="http://schemas.microsoft.com/office/drawing/2014/main" id="{4BEF3D59-264A-FD75-2288-4470FABAAC97}"/>
                  </a:ext>
                </a:extLst>
              </p:cNvPr>
              <p:cNvSpPr>
                <a:spLocks/>
              </p:cNvSpPr>
              <p:nvPr/>
            </p:nvSpPr>
            <p:spPr bwMode="auto">
              <a:xfrm>
                <a:off x="4974" y="1119"/>
                <a:ext cx="43" cy="39"/>
              </a:xfrm>
              <a:custGeom>
                <a:avLst/>
                <a:gdLst>
                  <a:gd name="T0" fmla="*/ 7 w 9"/>
                  <a:gd name="T1" fmla="*/ 4 h 8"/>
                  <a:gd name="T2" fmla="*/ 0 w 9"/>
                  <a:gd name="T3" fmla="*/ 6 h 8"/>
                  <a:gd name="T4" fmla="*/ 6 w 9"/>
                  <a:gd name="T5" fmla="*/ 0 h 8"/>
                  <a:gd name="T6" fmla="*/ 7 w 9"/>
                  <a:gd name="T7" fmla="*/ 4 h 8"/>
                </a:gdLst>
                <a:ahLst/>
                <a:cxnLst>
                  <a:cxn ang="0">
                    <a:pos x="T0" y="T1"/>
                  </a:cxn>
                  <a:cxn ang="0">
                    <a:pos x="T2" y="T3"/>
                  </a:cxn>
                  <a:cxn ang="0">
                    <a:pos x="T4" y="T5"/>
                  </a:cxn>
                  <a:cxn ang="0">
                    <a:pos x="T6" y="T7"/>
                  </a:cxn>
                </a:cxnLst>
                <a:rect l="0" t="0" r="r" b="b"/>
                <a:pathLst>
                  <a:path w="9" h="8">
                    <a:moveTo>
                      <a:pt x="7" y="4"/>
                    </a:moveTo>
                    <a:cubicBezTo>
                      <a:pt x="5" y="7"/>
                      <a:pt x="0" y="8"/>
                      <a:pt x="0" y="6"/>
                    </a:cubicBezTo>
                    <a:cubicBezTo>
                      <a:pt x="0" y="4"/>
                      <a:pt x="3" y="1"/>
                      <a:pt x="6" y="0"/>
                    </a:cubicBezTo>
                    <a:cubicBezTo>
                      <a:pt x="9" y="0"/>
                      <a:pt x="8"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7" name="Freeform 1986">
                <a:extLst>
                  <a:ext uri="{FF2B5EF4-FFF2-40B4-BE49-F238E27FC236}">
                    <a16:creationId xmlns:a16="http://schemas.microsoft.com/office/drawing/2014/main" id="{72715767-24B6-20D3-4F0B-28BF8041CCDB}"/>
                  </a:ext>
                </a:extLst>
              </p:cNvPr>
              <p:cNvSpPr>
                <a:spLocks/>
              </p:cNvSpPr>
              <p:nvPr/>
            </p:nvSpPr>
            <p:spPr bwMode="auto">
              <a:xfrm>
                <a:off x="4921" y="1162"/>
                <a:ext cx="48" cy="39"/>
              </a:xfrm>
              <a:custGeom>
                <a:avLst/>
                <a:gdLst>
                  <a:gd name="T0" fmla="*/ 8 w 10"/>
                  <a:gd name="T1" fmla="*/ 4 h 8"/>
                  <a:gd name="T2" fmla="*/ 1 w 10"/>
                  <a:gd name="T3" fmla="*/ 6 h 8"/>
                  <a:gd name="T4" fmla="*/ 7 w 10"/>
                  <a:gd name="T5" fmla="*/ 0 h 8"/>
                  <a:gd name="T6" fmla="*/ 8 w 10"/>
                  <a:gd name="T7" fmla="*/ 4 h 8"/>
                </a:gdLst>
                <a:ahLst/>
                <a:cxnLst>
                  <a:cxn ang="0">
                    <a:pos x="T0" y="T1"/>
                  </a:cxn>
                  <a:cxn ang="0">
                    <a:pos x="T2" y="T3"/>
                  </a:cxn>
                  <a:cxn ang="0">
                    <a:pos x="T4" y="T5"/>
                  </a:cxn>
                  <a:cxn ang="0">
                    <a:pos x="T6" y="T7"/>
                  </a:cxn>
                </a:cxnLst>
                <a:rect l="0" t="0" r="r" b="b"/>
                <a:pathLst>
                  <a:path w="10" h="8">
                    <a:moveTo>
                      <a:pt x="8" y="4"/>
                    </a:moveTo>
                    <a:cubicBezTo>
                      <a:pt x="6" y="7"/>
                      <a:pt x="1" y="8"/>
                      <a:pt x="1" y="6"/>
                    </a:cubicBezTo>
                    <a:cubicBezTo>
                      <a:pt x="0" y="4"/>
                      <a:pt x="4" y="1"/>
                      <a:pt x="7" y="0"/>
                    </a:cubicBezTo>
                    <a:cubicBezTo>
                      <a:pt x="10"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8" name="Freeform 1987">
                <a:extLst>
                  <a:ext uri="{FF2B5EF4-FFF2-40B4-BE49-F238E27FC236}">
                    <a16:creationId xmlns:a16="http://schemas.microsoft.com/office/drawing/2014/main" id="{B1F70911-619B-757F-31E4-866C42387D63}"/>
                  </a:ext>
                </a:extLst>
              </p:cNvPr>
              <p:cNvSpPr>
                <a:spLocks/>
              </p:cNvSpPr>
              <p:nvPr/>
            </p:nvSpPr>
            <p:spPr bwMode="auto">
              <a:xfrm>
                <a:off x="4964" y="1177"/>
                <a:ext cx="44" cy="38"/>
              </a:xfrm>
              <a:custGeom>
                <a:avLst/>
                <a:gdLst>
                  <a:gd name="T0" fmla="*/ 8 w 9"/>
                  <a:gd name="T1" fmla="*/ 4 h 8"/>
                  <a:gd name="T2" fmla="*/ 0 w 9"/>
                  <a:gd name="T3" fmla="*/ 6 h 8"/>
                  <a:gd name="T4" fmla="*/ 6 w 9"/>
                  <a:gd name="T5" fmla="*/ 0 h 8"/>
                  <a:gd name="T6" fmla="*/ 8 w 9"/>
                  <a:gd name="T7" fmla="*/ 4 h 8"/>
                </a:gdLst>
                <a:ahLst/>
                <a:cxnLst>
                  <a:cxn ang="0">
                    <a:pos x="T0" y="T1"/>
                  </a:cxn>
                  <a:cxn ang="0">
                    <a:pos x="T2" y="T3"/>
                  </a:cxn>
                  <a:cxn ang="0">
                    <a:pos x="T4" y="T5"/>
                  </a:cxn>
                  <a:cxn ang="0">
                    <a:pos x="T6" y="T7"/>
                  </a:cxn>
                </a:cxnLst>
                <a:rect l="0" t="0" r="r" b="b"/>
                <a:pathLst>
                  <a:path w="9" h="8">
                    <a:moveTo>
                      <a:pt x="8" y="4"/>
                    </a:moveTo>
                    <a:cubicBezTo>
                      <a:pt x="6" y="7"/>
                      <a:pt x="1" y="8"/>
                      <a:pt x="0" y="6"/>
                    </a:cubicBezTo>
                    <a:cubicBezTo>
                      <a:pt x="0" y="4"/>
                      <a:pt x="3" y="0"/>
                      <a:pt x="6" y="0"/>
                    </a:cubicBezTo>
                    <a:cubicBezTo>
                      <a:pt x="9"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9" name="Freeform 1988">
                <a:extLst>
                  <a:ext uri="{FF2B5EF4-FFF2-40B4-BE49-F238E27FC236}">
                    <a16:creationId xmlns:a16="http://schemas.microsoft.com/office/drawing/2014/main" id="{40BB0B51-8DB3-54B8-7CD8-E9FB8DBBE23E}"/>
                  </a:ext>
                </a:extLst>
              </p:cNvPr>
              <p:cNvSpPr>
                <a:spLocks/>
              </p:cNvSpPr>
              <p:nvPr/>
            </p:nvSpPr>
            <p:spPr bwMode="auto">
              <a:xfrm>
                <a:off x="4998" y="1191"/>
                <a:ext cx="48" cy="39"/>
              </a:xfrm>
              <a:custGeom>
                <a:avLst/>
                <a:gdLst>
                  <a:gd name="T0" fmla="*/ 8 w 10"/>
                  <a:gd name="T1" fmla="*/ 3 h 8"/>
                  <a:gd name="T2" fmla="*/ 1 w 10"/>
                  <a:gd name="T3" fmla="*/ 6 h 8"/>
                  <a:gd name="T4" fmla="*/ 7 w 10"/>
                  <a:gd name="T5" fmla="*/ 0 h 8"/>
                  <a:gd name="T6" fmla="*/ 8 w 10"/>
                  <a:gd name="T7" fmla="*/ 3 h 8"/>
                </a:gdLst>
                <a:ahLst/>
                <a:cxnLst>
                  <a:cxn ang="0">
                    <a:pos x="T0" y="T1"/>
                  </a:cxn>
                  <a:cxn ang="0">
                    <a:pos x="T2" y="T3"/>
                  </a:cxn>
                  <a:cxn ang="0">
                    <a:pos x="T4" y="T5"/>
                  </a:cxn>
                  <a:cxn ang="0">
                    <a:pos x="T6" y="T7"/>
                  </a:cxn>
                </a:cxnLst>
                <a:rect l="0" t="0" r="r" b="b"/>
                <a:pathLst>
                  <a:path w="10" h="8">
                    <a:moveTo>
                      <a:pt x="8" y="3"/>
                    </a:moveTo>
                    <a:cubicBezTo>
                      <a:pt x="7" y="7"/>
                      <a:pt x="2" y="8"/>
                      <a:pt x="1" y="6"/>
                    </a:cubicBezTo>
                    <a:cubicBezTo>
                      <a:pt x="0" y="4"/>
                      <a:pt x="3" y="0"/>
                      <a:pt x="7" y="0"/>
                    </a:cubicBezTo>
                    <a:cubicBezTo>
                      <a:pt x="10"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0" name="Freeform 1989">
                <a:extLst>
                  <a:ext uri="{FF2B5EF4-FFF2-40B4-BE49-F238E27FC236}">
                    <a16:creationId xmlns:a16="http://schemas.microsoft.com/office/drawing/2014/main" id="{80E0487E-F984-EAF8-D168-52D805B9BBBA}"/>
                  </a:ext>
                </a:extLst>
              </p:cNvPr>
              <p:cNvSpPr>
                <a:spLocks/>
              </p:cNvSpPr>
              <p:nvPr/>
            </p:nvSpPr>
            <p:spPr bwMode="auto">
              <a:xfrm>
                <a:off x="5017" y="1138"/>
                <a:ext cx="44" cy="39"/>
              </a:xfrm>
              <a:custGeom>
                <a:avLst/>
                <a:gdLst>
                  <a:gd name="T0" fmla="*/ 8 w 9"/>
                  <a:gd name="T1" fmla="*/ 4 h 8"/>
                  <a:gd name="T2" fmla="*/ 1 w 9"/>
                  <a:gd name="T3" fmla="*/ 6 h 8"/>
                  <a:gd name="T4" fmla="*/ 7 w 9"/>
                  <a:gd name="T5" fmla="*/ 0 h 8"/>
                  <a:gd name="T6" fmla="*/ 8 w 9"/>
                  <a:gd name="T7" fmla="*/ 4 h 8"/>
                </a:gdLst>
                <a:ahLst/>
                <a:cxnLst>
                  <a:cxn ang="0">
                    <a:pos x="T0" y="T1"/>
                  </a:cxn>
                  <a:cxn ang="0">
                    <a:pos x="T2" y="T3"/>
                  </a:cxn>
                  <a:cxn ang="0">
                    <a:pos x="T4" y="T5"/>
                  </a:cxn>
                  <a:cxn ang="0">
                    <a:pos x="T6" y="T7"/>
                  </a:cxn>
                </a:cxnLst>
                <a:rect l="0" t="0" r="r" b="b"/>
                <a:pathLst>
                  <a:path w="9" h="8">
                    <a:moveTo>
                      <a:pt x="8" y="4"/>
                    </a:moveTo>
                    <a:cubicBezTo>
                      <a:pt x="6" y="7"/>
                      <a:pt x="1" y="8"/>
                      <a:pt x="1" y="6"/>
                    </a:cubicBezTo>
                    <a:cubicBezTo>
                      <a:pt x="0" y="4"/>
                      <a:pt x="3" y="0"/>
                      <a:pt x="7" y="0"/>
                    </a:cubicBezTo>
                    <a:cubicBezTo>
                      <a:pt x="9" y="0"/>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1" name="Freeform 1990">
                <a:extLst>
                  <a:ext uri="{FF2B5EF4-FFF2-40B4-BE49-F238E27FC236}">
                    <a16:creationId xmlns:a16="http://schemas.microsoft.com/office/drawing/2014/main" id="{253D2FDD-79A6-D318-1724-3B92A6E6ECC7}"/>
                  </a:ext>
                </a:extLst>
              </p:cNvPr>
              <p:cNvSpPr>
                <a:spLocks/>
              </p:cNvSpPr>
              <p:nvPr/>
            </p:nvSpPr>
            <p:spPr bwMode="auto">
              <a:xfrm>
                <a:off x="5056" y="1158"/>
                <a:ext cx="43" cy="38"/>
              </a:xfrm>
              <a:custGeom>
                <a:avLst/>
                <a:gdLst>
                  <a:gd name="T0" fmla="*/ 8 w 9"/>
                  <a:gd name="T1" fmla="*/ 3 h 8"/>
                  <a:gd name="T2" fmla="*/ 0 w 9"/>
                  <a:gd name="T3" fmla="*/ 5 h 8"/>
                  <a:gd name="T4" fmla="*/ 6 w 9"/>
                  <a:gd name="T5" fmla="*/ 0 h 8"/>
                  <a:gd name="T6" fmla="*/ 8 w 9"/>
                  <a:gd name="T7" fmla="*/ 3 h 8"/>
                </a:gdLst>
                <a:ahLst/>
                <a:cxnLst>
                  <a:cxn ang="0">
                    <a:pos x="T0" y="T1"/>
                  </a:cxn>
                  <a:cxn ang="0">
                    <a:pos x="T2" y="T3"/>
                  </a:cxn>
                  <a:cxn ang="0">
                    <a:pos x="T4" y="T5"/>
                  </a:cxn>
                  <a:cxn ang="0">
                    <a:pos x="T6" y="T7"/>
                  </a:cxn>
                </a:cxnLst>
                <a:rect l="0" t="0" r="r" b="b"/>
                <a:pathLst>
                  <a:path w="9" h="8">
                    <a:moveTo>
                      <a:pt x="8" y="3"/>
                    </a:moveTo>
                    <a:cubicBezTo>
                      <a:pt x="6" y="7"/>
                      <a:pt x="1" y="8"/>
                      <a:pt x="0" y="5"/>
                    </a:cubicBezTo>
                    <a:cubicBezTo>
                      <a:pt x="0" y="3"/>
                      <a:pt x="3" y="0"/>
                      <a:pt x="6" y="0"/>
                    </a:cubicBezTo>
                    <a:cubicBezTo>
                      <a:pt x="9"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2" name="Freeform 1991">
                <a:extLst>
                  <a:ext uri="{FF2B5EF4-FFF2-40B4-BE49-F238E27FC236}">
                    <a16:creationId xmlns:a16="http://schemas.microsoft.com/office/drawing/2014/main" id="{B4E5C46B-9A9F-B91A-DD91-F68916584881}"/>
                  </a:ext>
                </a:extLst>
              </p:cNvPr>
              <p:cNvSpPr>
                <a:spLocks/>
              </p:cNvSpPr>
              <p:nvPr/>
            </p:nvSpPr>
            <p:spPr bwMode="auto">
              <a:xfrm>
                <a:off x="5046" y="1206"/>
                <a:ext cx="44" cy="38"/>
              </a:xfrm>
              <a:custGeom>
                <a:avLst/>
                <a:gdLst>
                  <a:gd name="T0" fmla="*/ 8 w 9"/>
                  <a:gd name="T1" fmla="*/ 3 h 8"/>
                  <a:gd name="T2" fmla="*/ 1 w 9"/>
                  <a:gd name="T3" fmla="*/ 5 h 8"/>
                  <a:gd name="T4" fmla="*/ 6 w 9"/>
                  <a:gd name="T5" fmla="*/ 0 h 8"/>
                  <a:gd name="T6" fmla="*/ 8 w 9"/>
                  <a:gd name="T7" fmla="*/ 3 h 8"/>
                </a:gdLst>
                <a:ahLst/>
                <a:cxnLst>
                  <a:cxn ang="0">
                    <a:pos x="T0" y="T1"/>
                  </a:cxn>
                  <a:cxn ang="0">
                    <a:pos x="T2" y="T3"/>
                  </a:cxn>
                  <a:cxn ang="0">
                    <a:pos x="T4" y="T5"/>
                  </a:cxn>
                  <a:cxn ang="0">
                    <a:pos x="T6" y="T7"/>
                  </a:cxn>
                </a:cxnLst>
                <a:rect l="0" t="0" r="r" b="b"/>
                <a:pathLst>
                  <a:path w="9" h="8">
                    <a:moveTo>
                      <a:pt x="8" y="3"/>
                    </a:moveTo>
                    <a:cubicBezTo>
                      <a:pt x="7" y="7"/>
                      <a:pt x="1" y="8"/>
                      <a:pt x="1" y="5"/>
                    </a:cubicBezTo>
                    <a:cubicBezTo>
                      <a:pt x="0" y="3"/>
                      <a:pt x="3" y="0"/>
                      <a:pt x="6" y="0"/>
                    </a:cubicBezTo>
                    <a:cubicBezTo>
                      <a:pt x="9"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3" name="Freeform 1992">
                <a:extLst>
                  <a:ext uri="{FF2B5EF4-FFF2-40B4-BE49-F238E27FC236}">
                    <a16:creationId xmlns:a16="http://schemas.microsoft.com/office/drawing/2014/main" id="{80DD4D68-7D3A-6A88-706E-73619DF800FD}"/>
                  </a:ext>
                </a:extLst>
              </p:cNvPr>
              <p:cNvSpPr>
                <a:spLocks/>
              </p:cNvSpPr>
              <p:nvPr/>
            </p:nvSpPr>
            <p:spPr bwMode="auto">
              <a:xfrm>
                <a:off x="5099" y="1162"/>
                <a:ext cx="44" cy="44"/>
              </a:xfrm>
              <a:custGeom>
                <a:avLst/>
                <a:gdLst>
                  <a:gd name="T0" fmla="*/ 9 w 9"/>
                  <a:gd name="T1" fmla="*/ 4 h 9"/>
                  <a:gd name="T2" fmla="*/ 1 w 9"/>
                  <a:gd name="T3" fmla="*/ 6 h 9"/>
                  <a:gd name="T4" fmla="*/ 7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7" y="7"/>
                      <a:pt x="2" y="9"/>
                      <a:pt x="1" y="6"/>
                    </a:cubicBezTo>
                    <a:cubicBezTo>
                      <a:pt x="0" y="4"/>
                      <a:pt x="3" y="1"/>
                      <a:pt x="7" y="0"/>
                    </a:cubicBezTo>
                    <a:cubicBezTo>
                      <a:pt x="9" y="0"/>
                      <a:pt x="9"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4" name="Freeform 1993">
                <a:extLst>
                  <a:ext uri="{FF2B5EF4-FFF2-40B4-BE49-F238E27FC236}">
                    <a16:creationId xmlns:a16="http://schemas.microsoft.com/office/drawing/2014/main" id="{8A6EF9AB-89B0-296F-B9C8-43C50BD2B77A}"/>
                  </a:ext>
                </a:extLst>
              </p:cNvPr>
              <p:cNvSpPr>
                <a:spLocks/>
              </p:cNvSpPr>
              <p:nvPr/>
            </p:nvSpPr>
            <p:spPr bwMode="auto">
              <a:xfrm>
                <a:off x="5109" y="1119"/>
                <a:ext cx="43" cy="39"/>
              </a:xfrm>
              <a:custGeom>
                <a:avLst/>
                <a:gdLst>
                  <a:gd name="T0" fmla="*/ 8 w 9"/>
                  <a:gd name="T1" fmla="*/ 3 h 8"/>
                  <a:gd name="T2" fmla="*/ 1 w 9"/>
                  <a:gd name="T3" fmla="*/ 5 h 8"/>
                  <a:gd name="T4" fmla="*/ 6 w 9"/>
                  <a:gd name="T5" fmla="*/ 0 h 8"/>
                  <a:gd name="T6" fmla="*/ 8 w 9"/>
                  <a:gd name="T7" fmla="*/ 3 h 8"/>
                </a:gdLst>
                <a:ahLst/>
                <a:cxnLst>
                  <a:cxn ang="0">
                    <a:pos x="T0" y="T1"/>
                  </a:cxn>
                  <a:cxn ang="0">
                    <a:pos x="T2" y="T3"/>
                  </a:cxn>
                  <a:cxn ang="0">
                    <a:pos x="T4" y="T5"/>
                  </a:cxn>
                  <a:cxn ang="0">
                    <a:pos x="T6" y="T7"/>
                  </a:cxn>
                </a:cxnLst>
                <a:rect l="0" t="0" r="r" b="b"/>
                <a:pathLst>
                  <a:path w="9" h="8">
                    <a:moveTo>
                      <a:pt x="8" y="3"/>
                    </a:moveTo>
                    <a:cubicBezTo>
                      <a:pt x="6" y="7"/>
                      <a:pt x="1" y="8"/>
                      <a:pt x="1" y="5"/>
                    </a:cubicBezTo>
                    <a:cubicBezTo>
                      <a:pt x="0" y="3"/>
                      <a:pt x="3" y="0"/>
                      <a:pt x="6" y="0"/>
                    </a:cubicBezTo>
                    <a:cubicBezTo>
                      <a:pt x="9"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5" name="Freeform 1994">
                <a:extLst>
                  <a:ext uri="{FF2B5EF4-FFF2-40B4-BE49-F238E27FC236}">
                    <a16:creationId xmlns:a16="http://schemas.microsoft.com/office/drawing/2014/main" id="{2AAA2D3D-3663-50B2-9AAD-BA17EC380F59}"/>
                  </a:ext>
                </a:extLst>
              </p:cNvPr>
              <p:cNvSpPr>
                <a:spLocks/>
              </p:cNvSpPr>
              <p:nvPr/>
            </p:nvSpPr>
            <p:spPr bwMode="auto">
              <a:xfrm>
                <a:off x="5157" y="1158"/>
                <a:ext cx="43" cy="38"/>
              </a:xfrm>
              <a:custGeom>
                <a:avLst/>
                <a:gdLst>
                  <a:gd name="T0" fmla="*/ 8 w 9"/>
                  <a:gd name="T1" fmla="*/ 3 h 8"/>
                  <a:gd name="T2" fmla="*/ 1 w 9"/>
                  <a:gd name="T3" fmla="*/ 5 h 8"/>
                  <a:gd name="T4" fmla="*/ 6 w 9"/>
                  <a:gd name="T5" fmla="*/ 0 h 8"/>
                  <a:gd name="T6" fmla="*/ 8 w 9"/>
                  <a:gd name="T7" fmla="*/ 3 h 8"/>
                </a:gdLst>
                <a:ahLst/>
                <a:cxnLst>
                  <a:cxn ang="0">
                    <a:pos x="T0" y="T1"/>
                  </a:cxn>
                  <a:cxn ang="0">
                    <a:pos x="T2" y="T3"/>
                  </a:cxn>
                  <a:cxn ang="0">
                    <a:pos x="T4" y="T5"/>
                  </a:cxn>
                  <a:cxn ang="0">
                    <a:pos x="T6" y="T7"/>
                  </a:cxn>
                </a:cxnLst>
                <a:rect l="0" t="0" r="r" b="b"/>
                <a:pathLst>
                  <a:path w="9" h="8">
                    <a:moveTo>
                      <a:pt x="8" y="3"/>
                    </a:moveTo>
                    <a:cubicBezTo>
                      <a:pt x="7" y="7"/>
                      <a:pt x="2" y="8"/>
                      <a:pt x="1" y="5"/>
                    </a:cubicBezTo>
                    <a:cubicBezTo>
                      <a:pt x="0" y="3"/>
                      <a:pt x="3" y="0"/>
                      <a:pt x="6" y="0"/>
                    </a:cubicBezTo>
                    <a:cubicBezTo>
                      <a:pt x="9"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6" name="Freeform 1995">
                <a:extLst>
                  <a:ext uri="{FF2B5EF4-FFF2-40B4-BE49-F238E27FC236}">
                    <a16:creationId xmlns:a16="http://schemas.microsoft.com/office/drawing/2014/main" id="{9BE37BC4-44AA-D7F2-3C4F-772A2EFBE4EF}"/>
                  </a:ext>
                </a:extLst>
              </p:cNvPr>
              <p:cNvSpPr>
                <a:spLocks/>
              </p:cNvSpPr>
              <p:nvPr/>
            </p:nvSpPr>
            <p:spPr bwMode="auto">
              <a:xfrm>
                <a:off x="5119" y="1206"/>
                <a:ext cx="43" cy="38"/>
              </a:xfrm>
              <a:custGeom>
                <a:avLst/>
                <a:gdLst>
                  <a:gd name="T0" fmla="*/ 8 w 9"/>
                  <a:gd name="T1" fmla="*/ 3 h 8"/>
                  <a:gd name="T2" fmla="*/ 0 w 9"/>
                  <a:gd name="T3" fmla="*/ 5 h 8"/>
                  <a:gd name="T4" fmla="*/ 6 w 9"/>
                  <a:gd name="T5" fmla="*/ 0 h 8"/>
                  <a:gd name="T6" fmla="*/ 8 w 9"/>
                  <a:gd name="T7" fmla="*/ 3 h 8"/>
                </a:gdLst>
                <a:ahLst/>
                <a:cxnLst>
                  <a:cxn ang="0">
                    <a:pos x="T0" y="T1"/>
                  </a:cxn>
                  <a:cxn ang="0">
                    <a:pos x="T2" y="T3"/>
                  </a:cxn>
                  <a:cxn ang="0">
                    <a:pos x="T4" y="T5"/>
                  </a:cxn>
                  <a:cxn ang="0">
                    <a:pos x="T6" y="T7"/>
                  </a:cxn>
                </a:cxnLst>
                <a:rect l="0" t="0" r="r" b="b"/>
                <a:pathLst>
                  <a:path w="9" h="8">
                    <a:moveTo>
                      <a:pt x="8" y="3"/>
                    </a:moveTo>
                    <a:cubicBezTo>
                      <a:pt x="6" y="7"/>
                      <a:pt x="1" y="8"/>
                      <a:pt x="0" y="5"/>
                    </a:cubicBezTo>
                    <a:cubicBezTo>
                      <a:pt x="0" y="3"/>
                      <a:pt x="2" y="0"/>
                      <a:pt x="6" y="0"/>
                    </a:cubicBezTo>
                    <a:cubicBezTo>
                      <a:pt x="9" y="0"/>
                      <a:pt x="9"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7" name="Freeform 1996">
                <a:extLst>
                  <a:ext uri="{FF2B5EF4-FFF2-40B4-BE49-F238E27FC236}">
                    <a16:creationId xmlns:a16="http://schemas.microsoft.com/office/drawing/2014/main" id="{64815140-E65B-4AF8-B6A6-DD178D8CBA30}"/>
                  </a:ext>
                </a:extLst>
              </p:cNvPr>
              <p:cNvSpPr>
                <a:spLocks/>
              </p:cNvSpPr>
              <p:nvPr/>
            </p:nvSpPr>
            <p:spPr bwMode="auto">
              <a:xfrm>
                <a:off x="5196" y="1186"/>
                <a:ext cx="48" cy="39"/>
              </a:xfrm>
              <a:custGeom>
                <a:avLst/>
                <a:gdLst>
                  <a:gd name="T0" fmla="*/ 9 w 10"/>
                  <a:gd name="T1" fmla="*/ 3 h 8"/>
                  <a:gd name="T2" fmla="*/ 1 w 10"/>
                  <a:gd name="T3" fmla="*/ 5 h 8"/>
                  <a:gd name="T4" fmla="*/ 6 w 10"/>
                  <a:gd name="T5" fmla="*/ 0 h 8"/>
                  <a:gd name="T6" fmla="*/ 9 w 10"/>
                  <a:gd name="T7" fmla="*/ 3 h 8"/>
                </a:gdLst>
                <a:ahLst/>
                <a:cxnLst>
                  <a:cxn ang="0">
                    <a:pos x="T0" y="T1"/>
                  </a:cxn>
                  <a:cxn ang="0">
                    <a:pos x="T2" y="T3"/>
                  </a:cxn>
                  <a:cxn ang="0">
                    <a:pos x="T4" y="T5"/>
                  </a:cxn>
                  <a:cxn ang="0">
                    <a:pos x="T6" y="T7"/>
                  </a:cxn>
                </a:cxnLst>
                <a:rect l="0" t="0" r="r" b="b"/>
                <a:pathLst>
                  <a:path w="10" h="8">
                    <a:moveTo>
                      <a:pt x="9" y="3"/>
                    </a:moveTo>
                    <a:cubicBezTo>
                      <a:pt x="8" y="7"/>
                      <a:pt x="3" y="8"/>
                      <a:pt x="1" y="5"/>
                    </a:cubicBezTo>
                    <a:cubicBezTo>
                      <a:pt x="0" y="3"/>
                      <a:pt x="3" y="0"/>
                      <a:pt x="6" y="0"/>
                    </a:cubicBezTo>
                    <a:cubicBezTo>
                      <a:pt x="9" y="0"/>
                      <a:pt x="10"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8" name="Freeform 1997">
                <a:extLst>
                  <a:ext uri="{FF2B5EF4-FFF2-40B4-BE49-F238E27FC236}">
                    <a16:creationId xmlns:a16="http://schemas.microsoft.com/office/drawing/2014/main" id="{B5DB7599-8EA5-4A90-5BE8-305190BC4518}"/>
                  </a:ext>
                </a:extLst>
              </p:cNvPr>
              <p:cNvSpPr>
                <a:spLocks/>
              </p:cNvSpPr>
              <p:nvPr/>
            </p:nvSpPr>
            <p:spPr bwMode="auto">
              <a:xfrm>
                <a:off x="5152" y="1230"/>
                <a:ext cx="48" cy="43"/>
              </a:xfrm>
              <a:custGeom>
                <a:avLst/>
                <a:gdLst>
                  <a:gd name="T0" fmla="*/ 9 w 10"/>
                  <a:gd name="T1" fmla="*/ 4 h 9"/>
                  <a:gd name="T2" fmla="*/ 1 w 10"/>
                  <a:gd name="T3" fmla="*/ 6 h 9"/>
                  <a:gd name="T4" fmla="*/ 6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8" y="8"/>
                      <a:pt x="2" y="9"/>
                      <a:pt x="1" y="6"/>
                    </a:cubicBezTo>
                    <a:cubicBezTo>
                      <a:pt x="0" y="4"/>
                      <a:pt x="3" y="0"/>
                      <a:pt x="6" y="0"/>
                    </a:cubicBezTo>
                    <a:cubicBezTo>
                      <a:pt x="9"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7" name="Group 2199">
              <a:extLst>
                <a:ext uri="{FF2B5EF4-FFF2-40B4-BE49-F238E27FC236}">
                  <a16:creationId xmlns:a16="http://schemas.microsoft.com/office/drawing/2014/main" id="{14AC0FAF-EE81-1E62-5075-90D5819893A0}"/>
                </a:ext>
              </a:extLst>
            </p:cNvPr>
            <p:cNvGrpSpPr>
              <a:grpSpLocks/>
            </p:cNvGrpSpPr>
            <p:nvPr/>
          </p:nvGrpSpPr>
          <p:grpSpPr bwMode="auto">
            <a:xfrm>
              <a:off x="3986" y="883"/>
              <a:ext cx="2255" cy="2536"/>
              <a:chOff x="3986" y="883"/>
              <a:chExt cx="2255" cy="2536"/>
            </a:xfrm>
          </p:grpSpPr>
          <p:sp>
            <p:nvSpPr>
              <p:cNvPr id="519" name="Freeform 1999">
                <a:extLst>
                  <a:ext uri="{FF2B5EF4-FFF2-40B4-BE49-F238E27FC236}">
                    <a16:creationId xmlns:a16="http://schemas.microsoft.com/office/drawing/2014/main" id="{4A995F21-90F3-1A29-CA53-07ADB4014956}"/>
                  </a:ext>
                </a:extLst>
              </p:cNvPr>
              <p:cNvSpPr>
                <a:spLocks/>
              </p:cNvSpPr>
              <p:nvPr/>
            </p:nvSpPr>
            <p:spPr bwMode="auto">
              <a:xfrm>
                <a:off x="5147" y="1288"/>
                <a:ext cx="49" cy="43"/>
              </a:xfrm>
              <a:custGeom>
                <a:avLst/>
                <a:gdLst>
                  <a:gd name="T0" fmla="*/ 9 w 10"/>
                  <a:gd name="T1" fmla="*/ 4 h 9"/>
                  <a:gd name="T2" fmla="*/ 1 w 10"/>
                  <a:gd name="T3" fmla="*/ 6 h 9"/>
                  <a:gd name="T4" fmla="*/ 6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8" y="8"/>
                      <a:pt x="2" y="9"/>
                      <a:pt x="1" y="6"/>
                    </a:cubicBezTo>
                    <a:cubicBezTo>
                      <a:pt x="0" y="4"/>
                      <a:pt x="2" y="0"/>
                      <a:pt x="6" y="0"/>
                    </a:cubicBezTo>
                    <a:cubicBezTo>
                      <a:pt x="9"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0" name="Freeform 2000">
                <a:extLst>
                  <a:ext uri="{FF2B5EF4-FFF2-40B4-BE49-F238E27FC236}">
                    <a16:creationId xmlns:a16="http://schemas.microsoft.com/office/drawing/2014/main" id="{C9DD17AD-2448-33F4-6D2D-1BA1CB3BFF7F}"/>
                  </a:ext>
                </a:extLst>
              </p:cNvPr>
              <p:cNvSpPr>
                <a:spLocks/>
              </p:cNvSpPr>
              <p:nvPr/>
            </p:nvSpPr>
            <p:spPr bwMode="auto">
              <a:xfrm>
                <a:off x="5157" y="1013"/>
                <a:ext cx="39" cy="29"/>
              </a:xfrm>
              <a:custGeom>
                <a:avLst/>
                <a:gdLst>
                  <a:gd name="T0" fmla="*/ 7 w 8"/>
                  <a:gd name="T1" fmla="*/ 2 h 6"/>
                  <a:gd name="T2" fmla="*/ 0 w 8"/>
                  <a:gd name="T3" fmla="*/ 4 h 6"/>
                  <a:gd name="T4" fmla="*/ 6 w 8"/>
                  <a:gd name="T5" fmla="*/ 0 h 6"/>
                  <a:gd name="T6" fmla="*/ 7 w 8"/>
                  <a:gd name="T7" fmla="*/ 2 h 6"/>
                </a:gdLst>
                <a:ahLst/>
                <a:cxnLst>
                  <a:cxn ang="0">
                    <a:pos x="T0" y="T1"/>
                  </a:cxn>
                  <a:cxn ang="0">
                    <a:pos x="T2" y="T3"/>
                  </a:cxn>
                  <a:cxn ang="0">
                    <a:pos x="T4" y="T5"/>
                  </a:cxn>
                  <a:cxn ang="0">
                    <a:pos x="T6" y="T7"/>
                  </a:cxn>
                </a:cxnLst>
                <a:rect l="0" t="0" r="r" b="b"/>
                <a:pathLst>
                  <a:path w="8" h="6">
                    <a:moveTo>
                      <a:pt x="7" y="2"/>
                    </a:moveTo>
                    <a:cubicBezTo>
                      <a:pt x="5" y="5"/>
                      <a:pt x="1" y="6"/>
                      <a:pt x="0" y="4"/>
                    </a:cubicBezTo>
                    <a:cubicBezTo>
                      <a:pt x="0" y="3"/>
                      <a:pt x="3" y="0"/>
                      <a:pt x="6" y="0"/>
                    </a:cubicBezTo>
                    <a:cubicBezTo>
                      <a:pt x="8" y="0"/>
                      <a:pt x="7" y="1"/>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1" name="Freeform 2001">
                <a:extLst>
                  <a:ext uri="{FF2B5EF4-FFF2-40B4-BE49-F238E27FC236}">
                    <a16:creationId xmlns:a16="http://schemas.microsoft.com/office/drawing/2014/main" id="{957D7334-0AAC-9D5B-2A5D-3C00B9BF2C1C}"/>
                  </a:ext>
                </a:extLst>
              </p:cNvPr>
              <p:cNvSpPr>
                <a:spLocks/>
              </p:cNvSpPr>
              <p:nvPr/>
            </p:nvSpPr>
            <p:spPr bwMode="auto">
              <a:xfrm>
                <a:off x="5119" y="1013"/>
                <a:ext cx="38" cy="29"/>
              </a:xfrm>
              <a:custGeom>
                <a:avLst/>
                <a:gdLst>
                  <a:gd name="T0" fmla="*/ 7 w 8"/>
                  <a:gd name="T1" fmla="*/ 3 h 6"/>
                  <a:gd name="T2" fmla="*/ 0 w 8"/>
                  <a:gd name="T3" fmla="*/ 4 h 6"/>
                  <a:gd name="T4" fmla="*/ 6 w 8"/>
                  <a:gd name="T5" fmla="*/ 0 h 6"/>
                  <a:gd name="T6" fmla="*/ 7 w 8"/>
                  <a:gd name="T7" fmla="*/ 3 h 6"/>
                </a:gdLst>
                <a:ahLst/>
                <a:cxnLst>
                  <a:cxn ang="0">
                    <a:pos x="T0" y="T1"/>
                  </a:cxn>
                  <a:cxn ang="0">
                    <a:pos x="T2" y="T3"/>
                  </a:cxn>
                  <a:cxn ang="0">
                    <a:pos x="T4" y="T5"/>
                  </a:cxn>
                  <a:cxn ang="0">
                    <a:pos x="T6" y="T7"/>
                  </a:cxn>
                </a:cxnLst>
                <a:rect l="0" t="0" r="r" b="b"/>
                <a:pathLst>
                  <a:path w="8" h="6">
                    <a:moveTo>
                      <a:pt x="7" y="3"/>
                    </a:moveTo>
                    <a:cubicBezTo>
                      <a:pt x="5" y="5"/>
                      <a:pt x="1" y="6"/>
                      <a:pt x="0" y="4"/>
                    </a:cubicBezTo>
                    <a:cubicBezTo>
                      <a:pt x="0" y="3"/>
                      <a:pt x="3" y="0"/>
                      <a:pt x="6" y="0"/>
                    </a:cubicBezTo>
                    <a:cubicBezTo>
                      <a:pt x="8" y="0"/>
                      <a:pt x="8"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2" name="Freeform 2002">
                <a:extLst>
                  <a:ext uri="{FF2B5EF4-FFF2-40B4-BE49-F238E27FC236}">
                    <a16:creationId xmlns:a16="http://schemas.microsoft.com/office/drawing/2014/main" id="{214E0129-297E-43DF-D559-363A1002774A}"/>
                  </a:ext>
                </a:extLst>
              </p:cNvPr>
              <p:cNvSpPr>
                <a:spLocks/>
              </p:cNvSpPr>
              <p:nvPr/>
            </p:nvSpPr>
            <p:spPr bwMode="auto">
              <a:xfrm>
                <a:off x="5075" y="1018"/>
                <a:ext cx="39" cy="29"/>
              </a:xfrm>
              <a:custGeom>
                <a:avLst/>
                <a:gdLst>
                  <a:gd name="T0" fmla="*/ 6 w 8"/>
                  <a:gd name="T1" fmla="*/ 3 h 6"/>
                  <a:gd name="T2" fmla="*/ 0 w 8"/>
                  <a:gd name="T3" fmla="*/ 4 h 6"/>
                  <a:gd name="T4" fmla="*/ 6 w 8"/>
                  <a:gd name="T5" fmla="*/ 0 h 6"/>
                  <a:gd name="T6" fmla="*/ 6 w 8"/>
                  <a:gd name="T7" fmla="*/ 3 h 6"/>
                </a:gdLst>
                <a:ahLst/>
                <a:cxnLst>
                  <a:cxn ang="0">
                    <a:pos x="T0" y="T1"/>
                  </a:cxn>
                  <a:cxn ang="0">
                    <a:pos x="T2" y="T3"/>
                  </a:cxn>
                  <a:cxn ang="0">
                    <a:pos x="T4" y="T5"/>
                  </a:cxn>
                  <a:cxn ang="0">
                    <a:pos x="T6" y="T7"/>
                  </a:cxn>
                </a:cxnLst>
                <a:rect l="0" t="0" r="r" b="b"/>
                <a:pathLst>
                  <a:path w="8" h="6">
                    <a:moveTo>
                      <a:pt x="6" y="3"/>
                    </a:moveTo>
                    <a:cubicBezTo>
                      <a:pt x="4" y="5"/>
                      <a:pt x="0" y="6"/>
                      <a:pt x="0" y="4"/>
                    </a:cubicBezTo>
                    <a:cubicBezTo>
                      <a:pt x="0" y="3"/>
                      <a:pt x="3" y="0"/>
                      <a:pt x="6" y="0"/>
                    </a:cubicBezTo>
                    <a:cubicBezTo>
                      <a:pt x="8" y="0"/>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3" name="Freeform 2003">
                <a:extLst>
                  <a:ext uri="{FF2B5EF4-FFF2-40B4-BE49-F238E27FC236}">
                    <a16:creationId xmlns:a16="http://schemas.microsoft.com/office/drawing/2014/main" id="{86CF078E-CD10-071F-C201-1D2B3BC13B3C}"/>
                  </a:ext>
                </a:extLst>
              </p:cNvPr>
              <p:cNvSpPr>
                <a:spLocks/>
              </p:cNvSpPr>
              <p:nvPr/>
            </p:nvSpPr>
            <p:spPr bwMode="auto">
              <a:xfrm>
                <a:off x="5123" y="984"/>
                <a:ext cx="39" cy="29"/>
              </a:xfrm>
              <a:custGeom>
                <a:avLst/>
                <a:gdLst>
                  <a:gd name="T0" fmla="*/ 6 w 8"/>
                  <a:gd name="T1" fmla="*/ 3 h 6"/>
                  <a:gd name="T2" fmla="*/ 0 w 8"/>
                  <a:gd name="T3" fmla="*/ 4 h 6"/>
                  <a:gd name="T4" fmla="*/ 6 w 8"/>
                  <a:gd name="T5" fmla="*/ 0 h 6"/>
                  <a:gd name="T6" fmla="*/ 6 w 8"/>
                  <a:gd name="T7" fmla="*/ 3 h 6"/>
                </a:gdLst>
                <a:ahLst/>
                <a:cxnLst>
                  <a:cxn ang="0">
                    <a:pos x="T0" y="T1"/>
                  </a:cxn>
                  <a:cxn ang="0">
                    <a:pos x="T2" y="T3"/>
                  </a:cxn>
                  <a:cxn ang="0">
                    <a:pos x="T4" y="T5"/>
                  </a:cxn>
                  <a:cxn ang="0">
                    <a:pos x="T6" y="T7"/>
                  </a:cxn>
                </a:cxnLst>
                <a:rect l="0" t="0" r="r" b="b"/>
                <a:pathLst>
                  <a:path w="8" h="6">
                    <a:moveTo>
                      <a:pt x="6" y="3"/>
                    </a:moveTo>
                    <a:cubicBezTo>
                      <a:pt x="4" y="5"/>
                      <a:pt x="0" y="6"/>
                      <a:pt x="0" y="4"/>
                    </a:cubicBezTo>
                    <a:cubicBezTo>
                      <a:pt x="0" y="3"/>
                      <a:pt x="3" y="0"/>
                      <a:pt x="6" y="0"/>
                    </a:cubicBezTo>
                    <a:cubicBezTo>
                      <a:pt x="8" y="0"/>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4" name="Freeform 2004">
                <a:extLst>
                  <a:ext uri="{FF2B5EF4-FFF2-40B4-BE49-F238E27FC236}">
                    <a16:creationId xmlns:a16="http://schemas.microsoft.com/office/drawing/2014/main" id="{93D83F24-9DE6-9BB9-BA15-561E3DE68EF0}"/>
                  </a:ext>
                </a:extLst>
              </p:cNvPr>
              <p:cNvSpPr>
                <a:spLocks/>
              </p:cNvSpPr>
              <p:nvPr/>
            </p:nvSpPr>
            <p:spPr bwMode="auto">
              <a:xfrm>
                <a:off x="5162" y="979"/>
                <a:ext cx="38" cy="29"/>
              </a:xfrm>
              <a:custGeom>
                <a:avLst/>
                <a:gdLst>
                  <a:gd name="T0" fmla="*/ 6 w 8"/>
                  <a:gd name="T1" fmla="*/ 3 h 6"/>
                  <a:gd name="T2" fmla="*/ 0 w 8"/>
                  <a:gd name="T3" fmla="*/ 4 h 6"/>
                  <a:gd name="T4" fmla="*/ 6 w 8"/>
                  <a:gd name="T5" fmla="*/ 0 h 6"/>
                  <a:gd name="T6" fmla="*/ 6 w 8"/>
                  <a:gd name="T7" fmla="*/ 3 h 6"/>
                </a:gdLst>
                <a:ahLst/>
                <a:cxnLst>
                  <a:cxn ang="0">
                    <a:pos x="T0" y="T1"/>
                  </a:cxn>
                  <a:cxn ang="0">
                    <a:pos x="T2" y="T3"/>
                  </a:cxn>
                  <a:cxn ang="0">
                    <a:pos x="T4" y="T5"/>
                  </a:cxn>
                  <a:cxn ang="0">
                    <a:pos x="T6" y="T7"/>
                  </a:cxn>
                </a:cxnLst>
                <a:rect l="0" t="0" r="r" b="b"/>
                <a:pathLst>
                  <a:path w="8" h="6">
                    <a:moveTo>
                      <a:pt x="6" y="3"/>
                    </a:moveTo>
                    <a:cubicBezTo>
                      <a:pt x="4" y="5"/>
                      <a:pt x="0" y="6"/>
                      <a:pt x="0" y="4"/>
                    </a:cubicBezTo>
                    <a:cubicBezTo>
                      <a:pt x="0" y="3"/>
                      <a:pt x="3" y="1"/>
                      <a:pt x="6" y="0"/>
                    </a:cubicBezTo>
                    <a:cubicBezTo>
                      <a:pt x="8" y="0"/>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5" name="Freeform 2005">
                <a:extLst>
                  <a:ext uri="{FF2B5EF4-FFF2-40B4-BE49-F238E27FC236}">
                    <a16:creationId xmlns:a16="http://schemas.microsoft.com/office/drawing/2014/main" id="{2A491224-66E1-E496-FFCF-93832D57834E}"/>
                  </a:ext>
                </a:extLst>
              </p:cNvPr>
              <p:cNvSpPr>
                <a:spLocks/>
              </p:cNvSpPr>
              <p:nvPr/>
            </p:nvSpPr>
            <p:spPr bwMode="auto">
              <a:xfrm>
                <a:off x="5200" y="974"/>
                <a:ext cx="39" cy="29"/>
              </a:xfrm>
              <a:custGeom>
                <a:avLst/>
                <a:gdLst>
                  <a:gd name="T0" fmla="*/ 6 w 8"/>
                  <a:gd name="T1" fmla="*/ 3 h 6"/>
                  <a:gd name="T2" fmla="*/ 0 w 8"/>
                  <a:gd name="T3" fmla="*/ 4 h 6"/>
                  <a:gd name="T4" fmla="*/ 6 w 8"/>
                  <a:gd name="T5" fmla="*/ 0 h 6"/>
                  <a:gd name="T6" fmla="*/ 6 w 8"/>
                  <a:gd name="T7" fmla="*/ 3 h 6"/>
                </a:gdLst>
                <a:ahLst/>
                <a:cxnLst>
                  <a:cxn ang="0">
                    <a:pos x="T0" y="T1"/>
                  </a:cxn>
                  <a:cxn ang="0">
                    <a:pos x="T2" y="T3"/>
                  </a:cxn>
                  <a:cxn ang="0">
                    <a:pos x="T4" y="T5"/>
                  </a:cxn>
                  <a:cxn ang="0">
                    <a:pos x="T6" y="T7"/>
                  </a:cxn>
                </a:cxnLst>
                <a:rect l="0" t="0" r="r" b="b"/>
                <a:pathLst>
                  <a:path w="8" h="6">
                    <a:moveTo>
                      <a:pt x="6" y="3"/>
                    </a:moveTo>
                    <a:cubicBezTo>
                      <a:pt x="4" y="5"/>
                      <a:pt x="1" y="6"/>
                      <a:pt x="0" y="4"/>
                    </a:cubicBezTo>
                    <a:cubicBezTo>
                      <a:pt x="0" y="3"/>
                      <a:pt x="3" y="1"/>
                      <a:pt x="6" y="0"/>
                    </a:cubicBezTo>
                    <a:cubicBezTo>
                      <a:pt x="8" y="0"/>
                      <a:pt x="7"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6" name="Freeform 2006">
                <a:extLst>
                  <a:ext uri="{FF2B5EF4-FFF2-40B4-BE49-F238E27FC236}">
                    <a16:creationId xmlns:a16="http://schemas.microsoft.com/office/drawing/2014/main" id="{1F816FA9-6CB2-6740-B1DC-7B536E0F8FCA}"/>
                  </a:ext>
                </a:extLst>
              </p:cNvPr>
              <p:cNvSpPr>
                <a:spLocks/>
              </p:cNvSpPr>
              <p:nvPr/>
            </p:nvSpPr>
            <p:spPr bwMode="auto">
              <a:xfrm>
                <a:off x="5253" y="950"/>
                <a:ext cx="34" cy="24"/>
              </a:xfrm>
              <a:custGeom>
                <a:avLst/>
                <a:gdLst>
                  <a:gd name="T0" fmla="*/ 5 w 7"/>
                  <a:gd name="T1" fmla="*/ 2 h 5"/>
                  <a:gd name="T2" fmla="*/ 0 w 7"/>
                  <a:gd name="T3" fmla="*/ 4 h 5"/>
                  <a:gd name="T4" fmla="*/ 5 w 7"/>
                  <a:gd name="T5" fmla="*/ 0 h 5"/>
                  <a:gd name="T6" fmla="*/ 5 w 7"/>
                  <a:gd name="T7" fmla="*/ 2 h 5"/>
                </a:gdLst>
                <a:ahLst/>
                <a:cxnLst>
                  <a:cxn ang="0">
                    <a:pos x="T0" y="T1"/>
                  </a:cxn>
                  <a:cxn ang="0">
                    <a:pos x="T2" y="T3"/>
                  </a:cxn>
                  <a:cxn ang="0">
                    <a:pos x="T4" y="T5"/>
                  </a:cxn>
                  <a:cxn ang="0">
                    <a:pos x="T6" y="T7"/>
                  </a:cxn>
                </a:cxnLst>
                <a:rect l="0" t="0" r="r" b="b"/>
                <a:pathLst>
                  <a:path w="7" h="5">
                    <a:moveTo>
                      <a:pt x="5" y="2"/>
                    </a:moveTo>
                    <a:cubicBezTo>
                      <a:pt x="4" y="4"/>
                      <a:pt x="0" y="5"/>
                      <a:pt x="0" y="4"/>
                    </a:cubicBezTo>
                    <a:cubicBezTo>
                      <a:pt x="0" y="3"/>
                      <a:pt x="2" y="0"/>
                      <a:pt x="5" y="0"/>
                    </a:cubicBezTo>
                    <a:cubicBezTo>
                      <a:pt x="7" y="0"/>
                      <a:pt x="6"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7" name="Freeform 2007">
                <a:extLst>
                  <a:ext uri="{FF2B5EF4-FFF2-40B4-BE49-F238E27FC236}">
                    <a16:creationId xmlns:a16="http://schemas.microsoft.com/office/drawing/2014/main" id="{338CF46E-9D15-1B71-D5C6-5117DE62CA6C}"/>
                  </a:ext>
                </a:extLst>
              </p:cNvPr>
              <p:cNvSpPr>
                <a:spLocks/>
              </p:cNvSpPr>
              <p:nvPr/>
            </p:nvSpPr>
            <p:spPr bwMode="auto">
              <a:xfrm>
                <a:off x="5297" y="941"/>
                <a:ext cx="29" cy="24"/>
              </a:xfrm>
              <a:custGeom>
                <a:avLst/>
                <a:gdLst>
                  <a:gd name="T0" fmla="*/ 5 w 6"/>
                  <a:gd name="T1" fmla="*/ 2 h 5"/>
                  <a:gd name="T2" fmla="*/ 0 w 6"/>
                  <a:gd name="T3" fmla="*/ 3 h 5"/>
                  <a:gd name="T4" fmla="*/ 4 w 6"/>
                  <a:gd name="T5" fmla="*/ 0 h 5"/>
                  <a:gd name="T6" fmla="*/ 5 w 6"/>
                  <a:gd name="T7" fmla="*/ 2 h 5"/>
                </a:gdLst>
                <a:ahLst/>
                <a:cxnLst>
                  <a:cxn ang="0">
                    <a:pos x="T0" y="T1"/>
                  </a:cxn>
                  <a:cxn ang="0">
                    <a:pos x="T2" y="T3"/>
                  </a:cxn>
                  <a:cxn ang="0">
                    <a:pos x="T4" y="T5"/>
                  </a:cxn>
                  <a:cxn ang="0">
                    <a:pos x="T6" y="T7"/>
                  </a:cxn>
                </a:cxnLst>
                <a:rect l="0" t="0" r="r" b="b"/>
                <a:pathLst>
                  <a:path w="6" h="5">
                    <a:moveTo>
                      <a:pt x="5" y="2"/>
                    </a:moveTo>
                    <a:cubicBezTo>
                      <a:pt x="3" y="4"/>
                      <a:pt x="0" y="5"/>
                      <a:pt x="0" y="3"/>
                    </a:cubicBezTo>
                    <a:cubicBezTo>
                      <a:pt x="0" y="2"/>
                      <a:pt x="2" y="0"/>
                      <a:pt x="4" y="0"/>
                    </a:cubicBezTo>
                    <a:cubicBezTo>
                      <a:pt x="6"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8" name="Freeform 2008">
                <a:extLst>
                  <a:ext uri="{FF2B5EF4-FFF2-40B4-BE49-F238E27FC236}">
                    <a16:creationId xmlns:a16="http://schemas.microsoft.com/office/drawing/2014/main" id="{095EC473-D3ED-B77B-58B5-4B2E014A9233}"/>
                  </a:ext>
                </a:extLst>
              </p:cNvPr>
              <p:cNvSpPr>
                <a:spLocks/>
              </p:cNvSpPr>
              <p:nvPr/>
            </p:nvSpPr>
            <p:spPr bwMode="auto">
              <a:xfrm>
                <a:off x="5326" y="912"/>
                <a:ext cx="29" cy="19"/>
              </a:xfrm>
              <a:custGeom>
                <a:avLst/>
                <a:gdLst>
                  <a:gd name="T0" fmla="*/ 5 w 6"/>
                  <a:gd name="T1" fmla="*/ 2 h 4"/>
                  <a:gd name="T2" fmla="*/ 0 w 6"/>
                  <a:gd name="T3" fmla="*/ 3 h 4"/>
                  <a:gd name="T4" fmla="*/ 4 w 6"/>
                  <a:gd name="T5" fmla="*/ 0 h 4"/>
                  <a:gd name="T6" fmla="*/ 5 w 6"/>
                  <a:gd name="T7" fmla="*/ 2 h 4"/>
                </a:gdLst>
                <a:ahLst/>
                <a:cxnLst>
                  <a:cxn ang="0">
                    <a:pos x="T0" y="T1"/>
                  </a:cxn>
                  <a:cxn ang="0">
                    <a:pos x="T2" y="T3"/>
                  </a:cxn>
                  <a:cxn ang="0">
                    <a:pos x="T4" y="T5"/>
                  </a:cxn>
                  <a:cxn ang="0">
                    <a:pos x="T6" y="T7"/>
                  </a:cxn>
                </a:cxnLst>
                <a:rect l="0" t="0" r="r" b="b"/>
                <a:pathLst>
                  <a:path w="6" h="4">
                    <a:moveTo>
                      <a:pt x="5" y="2"/>
                    </a:moveTo>
                    <a:cubicBezTo>
                      <a:pt x="4" y="4"/>
                      <a:pt x="0" y="4"/>
                      <a:pt x="0" y="3"/>
                    </a:cubicBezTo>
                    <a:cubicBezTo>
                      <a:pt x="0" y="2"/>
                      <a:pt x="2" y="0"/>
                      <a:pt x="4" y="0"/>
                    </a:cubicBezTo>
                    <a:cubicBezTo>
                      <a:pt x="6" y="0"/>
                      <a:pt x="6"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9" name="Freeform 2009">
                <a:extLst>
                  <a:ext uri="{FF2B5EF4-FFF2-40B4-BE49-F238E27FC236}">
                    <a16:creationId xmlns:a16="http://schemas.microsoft.com/office/drawing/2014/main" id="{CBAAD9BF-4495-4DE1-520D-A9B1D858F721}"/>
                  </a:ext>
                </a:extLst>
              </p:cNvPr>
              <p:cNvSpPr>
                <a:spLocks/>
              </p:cNvSpPr>
              <p:nvPr/>
            </p:nvSpPr>
            <p:spPr bwMode="auto">
              <a:xfrm>
                <a:off x="5359" y="892"/>
                <a:ext cx="29" cy="20"/>
              </a:xfrm>
              <a:custGeom>
                <a:avLst/>
                <a:gdLst>
                  <a:gd name="T0" fmla="*/ 5 w 6"/>
                  <a:gd name="T1" fmla="*/ 2 h 4"/>
                  <a:gd name="T2" fmla="*/ 0 w 6"/>
                  <a:gd name="T3" fmla="*/ 2 h 4"/>
                  <a:gd name="T4" fmla="*/ 4 w 6"/>
                  <a:gd name="T5" fmla="*/ 0 h 4"/>
                  <a:gd name="T6" fmla="*/ 5 w 6"/>
                  <a:gd name="T7" fmla="*/ 2 h 4"/>
                </a:gdLst>
                <a:ahLst/>
                <a:cxnLst>
                  <a:cxn ang="0">
                    <a:pos x="T0" y="T1"/>
                  </a:cxn>
                  <a:cxn ang="0">
                    <a:pos x="T2" y="T3"/>
                  </a:cxn>
                  <a:cxn ang="0">
                    <a:pos x="T4" y="T5"/>
                  </a:cxn>
                  <a:cxn ang="0">
                    <a:pos x="T6" y="T7"/>
                  </a:cxn>
                </a:cxnLst>
                <a:rect l="0" t="0" r="r" b="b"/>
                <a:pathLst>
                  <a:path w="6" h="4">
                    <a:moveTo>
                      <a:pt x="5" y="2"/>
                    </a:moveTo>
                    <a:cubicBezTo>
                      <a:pt x="3" y="3"/>
                      <a:pt x="0" y="4"/>
                      <a:pt x="0" y="2"/>
                    </a:cubicBezTo>
                    <a:cubicBezTo>
                      <a:pt x="1" y="2"/>
                      <a:pt x="2" y="0"/>
                      <a:pt x="4" y="0"/>
                    </a:cubicBezTo>
                    <a:cubicBezTo>
                      <a:pt x="6"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0" name="Freeform 2010">
                <a:extLst>
                  <a:ext uri="{FF2B5EF4-FFF2-40B4-BE49-F238E27FC236}">
                    <a16:creationId xmlns:a16="http://schemas.microsoft.com/office/drawing/2014/main" id="{717878FE-C58C-3D30-CEE7-C331CDD771C3}"/>
                  </a:ext>
                </a:extLst>
              </p:cNvPr>
              <p:cNvSpPr>
                <a:spLocks/>
              </p:cNvSpPr>
              <p:nvPr/>
            </p:nvSpPr>
            <p:spPr bwMode="auto">
              <a:xfrm>
                <a:off x="5278" y="984"/>
                <a:ext cx="28" cy="29"/>
              </a:xfrm>
              <a:custGeom>
                <a:avLst/>
                <a:gdLst>
                  <a:gd name="T0" fmla="*/ 6 w 6"/>
                  <a:gd name="T1" fmla="*/ 3 h 6"/>
                  <a:gd name="T2" fmla="*/ 0 w 6"/>
                  <a:gd name="T3" fmla="*/ 4 h 6"/>
                  <a:gd name="T4" fmla="*/ 4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4" y="5"/>
                      <a:pt x="0" y="6"/>
                      <a:pt x="0" y="4"/>
                    </a:cubicBezTo>
                    <a:cubicBezTo>
                      <a:pt x="0" y="2"/>
                      <a:pt x="2" y="0"/>
                      <a:pt x="4" y="0"/>
                    </a:cubicBezTo>
                    <a:cubicBezTo>
                      <a:pt x="6"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1" name="Freeform 2011">
                <a:extLst>
                  <a:ext uri="{FF2B5EF4-FFF2-40B4-BE49-F238E27FC236}">
                    <a16:creationId xmlns:a16="http://schemas.microsoft.com/office/drawing/2014/main" id="{585BF564-1C67-F8B2-E0F7-610077DF9C6A}"/>
                  </a:ext>
                </a:extLst>
              </p:cNvPr>
              <p:cNvSpPr>
                <a:spLocks/>
              </p:cNvSpPr>
              <p:nvPr/>
            </p:nvSpPr>
            <p:spPr bwMode="auto">
              <a:xfrm>
                <a:off x="5321" y="974"/>
                <a:ext cx="29" cy="29"/>
              </a:xfrm>
              <a:custGeom>
                <a:avLst/>
                <a:gdLst>
                  <a:gd name="T0" fmla="*/ 6 w 6"/>
                  <a:gd name="T1" fmla="*/ 3 h 6"/>
                  <a:gd name="T2" fmla="*/ 0 w 6"/>
                  <a:gd name="T3" fmla="*/ 4 h 6"/>
                  <a:gd name="T4" fmla="*/ 4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4" y="5"/>
                      <a:pt x="1" y="6"/>
                      <a:pt x="0" y="4"/>
                    </a:cubicBezTo>
                    <a:cubicBezTo>
                      <a:pt x="0" y="2"/>
                      <a:pt x="2" y="0"/>
                      <a:pt x="4" y="0"/>
                    </a:cubicBezTo>
                    <a:cubicBezTo>
                      <a:pt x="6"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2" name="Freeform 2012">
                <a:extLst>
                  <a:ext uri="{FF2B5EF4-FFF2-40B4-BE49-F238E27FC236}">
                    <a16:creationId xmlns:a16="http://schemas.microsoft.com/office/drawing/2014/main" id="{250AE058-9455-B870-B69B-00C17059C6E5}"/>
                  </a:ext>
                </a:extLst>
              </p:cNvPr>
              <p:cNvSpPr>
                <a:spLocks/>
              </p:cNvSpPr>
              <p:nvPr/>
            </p:nvSpPr>
            <p:spPr bwMode="auto">
              <a:xfrm>
                <a:off x="5273" y="1023"/>
                <a:ext cx="29" cy="33"/>
              </a:xfrm>
              <a:custGeom>
                <a:avLst/>
                <a:gdLst>
                  <a:gd name="T0" fmla="*/ 6 w 6"/>
                  <a:gd name="T1" fmla="*/ 3 h 7"/>
                  <a:gd name="T2" fmla="*/ 0 w 6"/>
                  <a:gd name="T3" fmla="*/ 5 h 7"/>
                  <a:gd name="T4" fmla="*/ 4 w 6"/>
                  <a:gd name="T5" fmla="*/ 0 h 7"/>
                  <a:gd name="T6" fmla="*/ 6 w 6"/>
                  <a:gd name="T7" fmla="*/ 1 h 7"/>
                  <a:gd name="T8" fmla="*/ 6 w 6"/>
                  <a:gd name="T9" fmla="*/ 3 h 7"/>
                  <a:gd name="T10" fmla="*/ 6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6" y="3"/>
                    </a:moveTo>
                    <a:cubicBezTo>
                      <a:pt x="5" y="6"/>
                      <a:pt x="1" y="7"/>
                      <a:pt x="0" y="5"/>
                    </a:cubicBezTo>
                    <a:cubicBezTo>
                      <a:pt x="0" y="3"/>
                      <a:pt x="2" y="1"/>
                      <a:pt x="4" y="0"/>
                    </a:cubicBezTo>
                    <a:cubicBezTo>
                      <a:pt x="5" y="0"/>
                      <a:pt x="6" y="1"/>
                      <a:pt x="6" y="1"/>
                    </a:cubicBezTo>
                    <a:cubicBezTo>
                      <a:pt x="6" y="2"/>
                      <a:pt x="6" y="2"/>
                      <a:pt x="6" y="3"/>
                    </a:cubicBezTo>
                    <a:cubicBezTo>
                      <a:pt x="6" y="3"/>
                      <a:pt x="6" y="3"/>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3" name="Freeform 2013">
                <a:extLst>
                  <a:ext uri="{FF2B5EF4-FFF2-40B4-BE49-F238E27FC236}">
                    <a16:creationId xmlns:a16="http://schemas.microsoft.com/office/drawing/2014/main" id="{73B4F39B-A0C1-B5B0-F173-CE51C47A7E49}"/>
                  </a:ext>
                </a:extLst>
              </p:cNvPr>
              <p:cNvSpPr>
                <a:spLocks/>
              </p:cNvSpPr>
              <p:nvPr/>
            </p:nvSpPr>
            <p:spPr bwMode="auto">
              <a:xfrm>
                <a:off x="5311" y="1013"/>
                <a:ext cx="34" cy="29"/>
              </a:xfrm>
              <a:custGeom>
                <a:avLst/>
                <a:gdLst>
                  <a:gd name="T0" fmla="*/ 6 w 7"/>
                  <a:gd name="T1" fmla="*/ 2 h 6"/>
                  <a:gd name="T2" fmla="*/ 0 w 7"/>
                  <a:gd name="T3" fmla="*/ 4 h 6"/>
                  <a:gd name="T4" fmla="*/ 4 w 7"/>
                  <a:gd name="T5" fmla="*/ 0 h 6"/>
                  <a:gd name="T6" fmla="*/ 6 w 7"/>
                  <a:gd name="T7" fmla="*/ 2 h 6"/>
                </a:gdLst>
                <a:ahLst/>
                <a:cxnLst>
                  <a:cxn ang="0">
                    <a:pos x="T0" y="T1"/>
                  </a:cxn>
                  <a:cxn ang="0">
                    <a:pos x="T2" y="T3"/>
                  </a:cxn>
                  <a:cxn ang="0">
                    <a:pos x="T4" y="T5"/>
                  </a:cxn>
                  <a:cxn ang="0">
                    <a:pos x="T6" y="T7"/>
                  </a:cxn>
                </a:cxnLst>
                <a:rect l="0" t="0" r="r" b="b"/>
                <a:pathLst>
                  <a:path w="7" h="6">
                    <a:moveTo>
                      <a:pt x="6" y="2"/>
                    </a:moveTo>
                    <a:cubicBezTo>
                      <a:pt x="5" y="5"/>
                      <a:pt x="1" y="6"/>
                      <a:pt x="0" y="4"/>
                    </a:cubicBezTo>
                    <a:cubicBezTo>
                      <a:pt x="0" y="2"/>
                      <a:pt x="2" y="0"/>
                      <a:pt x="4" y="0"/>
                    </a:cubicBezTo>
                    <a:cubicBezTo>
                      <a:pt x="6" y="0"/>
                      <a:pt x="7"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4" name="Freeform 2014">
                <a:extLst>
                  <a:ext uri="{FF2B5EF4-FFF2-40B4-BE49-F238E27FC236}">
                    <a16:creationId xmlns:a16="http://schemas.microsoft.com/office/drawing/2014/main" id="{97906B65-E235-70BE-00A2-8ACFE2451FA2}"/>
                  </a:ext>
                </a:extLst>
              </p:cNvPr>
              <p:cNvSpPr>
                <a:spLocks/>
              </p:cNvSpPr>
              <p:nvPr/>
            </p:nvSpPr>
            <p:spPr bwMode="auto">
              <a:xfrm>
                <a:off x="5364" y="955"/>
                <a:ext cx="29" cy="29"/>
              </a:xfrm>
              <a:custGeom>
                <a:avLst/>
                <a:gdLst>
                  <a:gd name="T0" fmla="*/ 6 w 6"/>
                  <a:gd name="T1" fmla="*/ 3 h 6"/>
                  <a:gd name="T2" fmla="*/ 0 w 6"/>
                  <a:gd name="T3" fmla="*/ 4 h 6"/>
                  <a:gd name="T4" fmla="*/ 4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5" y="5"/>
                      <a:pt x="1" y="6"/>
                      <a:pt x="0" y="4"/>
                    </a:cubicBezTo>
                    <a:cubicBezTo>
                      <a:pt x="0" y="3"/>
                      <a:pt x="2" y="1"/>
                      <a:pt x="4" y="0"/>
                    </a:cubicBezTo>
                    <a:cubicBezTo>
                      <a:pt x="6"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5" name="Freeform 2015">
                <a:extLst>
                  <a:ext uri="{FF2B5EF4-FFF2-40B4-BE49-F238E27FC236}">
                    <a16:creationId xmlns:a16="http://schemas.microsoft.com/office/drawing/2014/main" id="{E2DEBA6D-EE2D-6665-EF3D-0F5B38E987C1}"/>
                  </a:ext>
                </a:extLst>
              </p:cNvPr>
              <p:cNvSpPr>
                <a:spLocks/>
              </p:cNvSpPr>
              <p:nvPr/>
            </p:nvSpPr>
            <p:spPr bwMode="auto">
              <a:xfrm>
                <a:off x="5355" y="989"/>
                <a:ext cx="33" cy="29"/>
              </a:xfrm>
              <a:custGeom>
                <a:avLst/>
                <a:gdLst>
                  <a:gd name="T0" fmla="*/ 6 w 7"/>
                  <a:gd name="T1" fmla="*/ 2 h 6"/>
                  <a:gd name="T2" fmla="*/ 1 w 7"/>
                  <a:gd name="T3" fmla="*/ 4 h 6"/>
                  <a:gd name="T4" fmla="*/ 5 w 7"/>
                  <a:gd name="T5" fmla="*/ 0 h 6"/>
                  <a:gd name="T6" fmla="*/ 6 w 7"/>
                  <a:gd name="T7" fmla="*/ 2 h 6"/>
                </a:gdLst>
                <a:ahLst/>
                <a:cxnLst>
                  <a:cxn ang="0">
                    <a:pos x="T0" y="T1"/>
                  </a:cxn>
                  <a:cxn ang="0">
                    <a:pos x="T2" y="T3"/>
                  </a:cxn>
                  <a:cxn ang="0">
                    <a:pos x="T4" y="T5"/>
                  </a:cxn>
                  <a:cxn ang="0">
                    <a:pos x="T6" y="T7"/>
                  </a:cxn>
                </a:cxnLst>
                <a:rect l="0" t="0" r="r" b="b"/>
                <a:pathLst>
                  <a:path w="7" h="6">
                    <a:moveTo>
                      <a:pt x="6" y="2"/>
                    </a:moveTo>
                    <a:cubicBezTo>
                      <a:pt x="6" y="5"/>
                      <a:pt x="2" y="6"/>
                      <a:pt x="1" y="4"/>
                    </a:cubicBezTo>
                    <a:cubicBezTo>
                      <a:pt x="0" y="2"/>
                      <a:pt x="2" y="0"/>
                      <a:pt x="5" y="0"/>
                    </a:cubicBezTo>
                    <a:cubicBezTo>
                      <a:pt x="7" y="0"/>
                      <a:pt x="7"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6" name="Freeform 2016">
                <a:extLst>
                  <a:ext uri="{FF2B5EF4-FFF2-40B4-BE49-F238E27FC236}">
                    <a16:creationId xmlns:a16="http://schemas.microsoft.com/office/drawing/2014/main" id="{17806820-4695-E522-8CC2-8CD60D9D19AA}"/>
                  </a:ext>
                </a:extLst>
              </p:cNvPr>
              <p:cNvSpPr>
                <a:spLocks/>
              </p:cNvSpPr>
              <p:nvPr/>
            </p:nvSpPr>
            <p:spPr bwMode="auto">
              <a:xfrm>
                <a:off x="5350" y="1023"/>
                <a:ext cx="38" cy="28"/>
              </a:xfrm>
              <a:custGeom>
                <a:avLst/>
                <a:gdLst>
                  <a:gd name="T0" fmla="*/ 7 w 8"/>
                  <a:gd name="T1" fmla="*/ 3 h 6"/>
                  <a:gd name="T2" fmla="*/ 1 w 8"/>
                  <a:gd name="T3" fmla="*/ 4 h 6"/>
                  <a:gd name="T4" fmla="*/ 5 w 8"/>
                  <a:gd name="T5" fmla="*/ 0 h 6"/>
                  <a:gd name="T6" fmla="*/ 7 w 8"/>
                  <a:gd name="T7" fmla="*/ 3 h 6"/>
                </a:gdLst>
                <a:ahLst/>
                <a:cxnLst>
                  <a:cxn ang="0">
                    <a:pos x="T0" y="T1"/>
                  </a:cxn>
                  <a:cxn ang="0">
                    <a:pos x="T2" y="T3"/>
                  </a:cxn>
                  <a:cxn ang="0">
                    <a:pos x="T4" y="T5"/>
                  </a:cxn>
                  <a:cxn ang="0">
                    <a:pos x="T6" y="T7"/>
                  </a:cxn>
                </a:cxnLst>
                <a:rect l="0" t="0" r="r" b="b"/>
                <a:pathLst>
                  <a:path w="8" h="6">
                    <a:moveTo>
                      <a:pt x="7" y="3"/>
                    </a:moveTo>
                    <a:cubicBezTo>
                      <a:pt x="6" y="5"/>
                      <a:pt x="2" y="6"/>
                      <a:pt x="1" y="4"/>
                    </a:cubicBezTo>
                    <a:cubicBezTo>
                      <a:pt x="0" y="3"/>
                      <a:pt x="2" y="0"/>
                      <a:pt x="5" y="0"/>
                    </a:cubicBezTo>
                    <a:cubicBezTo>
                      <a:pt x="7" y="0"/>
                      <a:pt x="8"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7" name="Freeform 2017">
                <a:extLst>
                  <a:ext uri="{FF2B5EF4-FFF2-40B4-BE49-F238E27FC236}">
                    <a16:creationId xmlns:a16="http://schemas.microsoft.com/office/drawing/2014/main" id="{61054157-6D80-583A-A795-60B597BA5483}"/>
                  </a:ext>
                </a:extLst>
              </p:cNvPr>
              <p:cNvSpPr>
                <a:spLocks/>
              </p:cNvSpPr>
              <p:nvPr/>
            </p:nvSpPr>
            <p:spPr bwMode="auto">
              <a:xfrm>
                <a:off x="5393" y="1023"/>
                <a:ext cx="34" cy="28"/>
              </a:xfrm>
              <a:custGeom>
                <a:avLst/>
                <a:gdLst>
                  <a:gd name="T0" fmla="*/ 7 w 7"/>
                  <a:gd name="T1" fmla="*/ 3 h 6"/>
                  <a:gd name="T2" fmla="*/ 1 w 7"/>
                  <a:gd name="T3" fmla="*/ 4 h 6"/>
                  <a:gd name="T4" fmla="*/ 4 w 7"/>
                  <a:gd name="T5" fmla="*/ 0 h 6"/>
                  <a:gd name="T6" fmla="*/ 7 w 7"/>
                  <a:gd name="T7" fmla="*/ 3 h 6"/>
                </a:gdLst>
                <a:ahLst/>
                <a:cxnLst>
                  <a:cxn ang="0">
                    <a:pos x="T0" y="T1"/>
                  </a:cxn>
                  <a:cxn ang="0">
                    <a:pos x="T2" y="T3"/>
                  </a:cxn>
                  <a:cxn ang="0">
                    <a:pos x="T4" y="T5"/>
                  </a:cxn>
                  <a:cxn ang="0">
                    <a:pos x="T6" y="T7"/>
                  </a:cxn>
                </a:cxnLst>
                <a:rect l="0" t="0" r="r" b="b"/>
                <a:pathLst>
                  <a:path w="7" h="6">
                    <a:moveTo>
                      <a:pt x="7" y="3"/>
                    </a:moveTo>
                    <a:cubicBezTo>
                      <a:pt x="6" y="6"/>
                      <a:pt x="2" y="6"/>
                      <a:pt x="1" y="4"/>
                    </a:cubicBezTo>
                    <a:cubicBezTo>
                      <a:pt x="0" y="3"/>
                      <a:pt x="2" y="0"/>
                      <a:pt x="4" y="0"/>
                    </a:cubicBezTo>
                    <a:cubicBezTo>
                      <a:pt x="7"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8" name="Freeform 2018">
                <a:extLst>
                  <a:ext uri="{FF2B5EF4-FFF2-40B4-BE49-F238E27FC236}">
                    <a16:creationId xmlns:a16="http://schemas.microsoft.com/office/drawing/2014/main" id="{A6190AD0-EB8A-50A7-EEB7-203BCD9E1923}"/>
                  </a:ext>
                </a:extLst>
              </p:cNvPr>
              <p:cNvSpPr>
                <a:spLocks/>
              </p:cNvSpPr>
              <p:nvPr/>
            </p:nvSpPr>
            <p:spPr bwMode="auto">
              <a:xfrm>
                <a:off x="5437" y="1023"/>
                <a:ext cx="33" cy="33"/>
              </a:xfrm>
              <a:custGeom>
                <a:avLst/>
                <a:gdLst>
                  <a:gd name="T0" fmla="*/ 7 w 7"/>
                  <a:gd name="T1" fmla="*/ 3 h 7"/>
                  <a:gd name="T2" fmla="*/ 1 w 7"/>
                  <a:gd name="T3" fmla="*/ 5 h 7"/>
                  <a:gd name="T4" fmla="*/ 4 w 7"/>
                  <a:gd name="T5" fmla="*/ 0 h 7"/>
                  <a:gd name="T6" fmla="*/ 7 w 7"/>
                  <a:gd name="T7" fmla="*/ 3 h 7"/>
                </a:gdLst>
                <a:ahLst/>
                <a:cxnLst>
                  <a:cxn ang="0">
                    <a:pos x="T0" y="T1"/>
                  </a:cxn>
                  <a:cxn ang="0">
                    <a:pos x="T2" y="T3"/>
                  </a:cxn>
                  <a:cxn ang="0">
                    <a:pos x="T4" y="T5"/>
                  </a:cxn>
                  <a:cxn ang="0">
                    <a:pos x="T6" y="T7"/>
                  </a:cxn>
                </a:cxnLst>
                <a:rect l="0" t="0" r="r" b="b"/>
                <a:pathLst>
                  <a:path w="7" h="7">
                    <a:moveTo>
                      <a:pt x="7" y="3"/>
                    </a:moveTo>
                    <a:cubicBezTo>
                      <a:pt x="6" y="6"/>
                      <a:pt x="2" y="7"/>
                      <a:pt x="1" y="5"/>
                    </a:cubicBezTo>
                    <a:cubicBezTo>
                      <a:pt x="0" y="3"/>
                      <a:pt x="1" y="1"/>
                      <a:pt x="4"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9" name="Freeform 2019">
                <a:extLst>
                  <a:ext uri="{FF2B5EF4-FFF2-40B4-BE49-F238E27FC236}">
                    <a16:creationId xmlns:a16="http://schemas.microsoft.com/office/drawing/2014/main" id="{9DCB9C9A-D922-788A-DFD5-18EB76FEB465}"/>
                  </a:ext>
                </a:extLst>
              </p:cNvPr>
              <p:cNvSpPr>
                <a:spLocks/>
              </p:cNvSpPr>
              <p:nvPr/>
            </p:nvSpPr>
            <p:spPr bwMode="auto">
              <a:xfrm>
                <a:off x="5480" y="1018"/>
                <a:ext cx="34" cy="29"/>
              </a:xfrm>
              <a:custGeom>
                <a:avLst/>
                <a:gdLst>
                  <a:gd name="T0" fmla="*/ 7 w 7"/>
                  <a:gd name="T1" fmla="*/ 3 h 6"/>
                  <a:gd name="T2" fmla="*/ 2 w 7"/>
                  <a:gd name="T3" fmla="*/ 4 h 6"/>
                  <a:gd name="T4" fmla="*/ 4 w 7"/>
                  <a:gd name="T5" fmla="*/ 0 h 6"/>
                  <a:gd name="T6" fmla="*/ 7 w 7"/>
                  <a:gd name="T7" fmla="*/ 3 h 6"/>
                </a:gdLst>
                <a:ahLst/>
                <a:cxnLst>
                  <a:cxn ang="0">
                    <a:pos x="T0" y="T1"/>
                  </a:cxn>
                  <a:cxn ang="0">
                    <a:pos x="T2" y="T3"/>
                  </a:cxn>
                  <a:cxn ang="0">
                    <a:pos x="T4" y="T5"/>
                  </a:cxn>
                  <a:cxn ang="0">
                    <a:pos x="T6" y="T7"/>
                  </a:cxn>
                </a:cxnLst>
                <a:rect l="0" t="0" r="r" b="b"/>
                <a:pathLst>
                  <a:path w="7" h="6">
                    <a:moveTo>
                      <a:pt x="7" y="3"/>
                    </a:moveTo>
                    <a:cubicBezTo>
                      <a:pt x="7" y="5"/>
                      <a:pt x="3" y="6"/>
                      <a:pt x="2" y="4"/>
                    </a:cubicBezTo>
                    <a:cubicBezTo>
                      <a:pt x="0" y="3"/>
                      <a:pt x="1" y="0"/>
                      <a:pt x="4" y="0"/>
                    </a:cubicBezTo>
                    <a:cubicBezTo>
                      <a:pt x="6" y="0"/>
                      <a:pt x="7" y="1"/>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0" name="Freeform 2020">
                <a:extLst>
                  <a:ext uri="{FF2B5EF4-FFF2-40B4-BE49-F238E27FC236}">
                    <a16:creationId xmlns:a16="http://schemas.microsoft.com/office/drawing/2014/main" id="{58E0958F-9C96-D92C-CC96-0034B97DB4B5}"/>
                  </a:ext>
                </a:extLst>
              </p:cNvPr>
              <p:cNvSpPr>
                <a:spLocks/>
              </p:cNvSpPr>
              <p:nvPr/>
            </p:nvSpPr>
            <p:spPr bwMode="auto">
              <a:xfrm>
                <a:off x="5451" y="1056"/>
                <a:ext cx="39" cy="34"/>
              </a:xfrm>
              <a:custGeom>
                <a:avLst/>
                <a:gdLst>
                  <a:gd name="T0" fmla="*/ 8 w 8"/>
                  <a:gd name="T1" fmla="*/ 3 h 7"/>
                  <a:gd name="T2" fmla="*/ 1 w 8"/>
                  <a:gd name="T3" fmla="*/ 5 h 7"/>
                  <a:gd name="T4" fmla="*/ 4 w 8"/>
                  <a:gd name="T5" fmla="*/ 0 h 7"/>
                  <a:gd name="T6" fmla="*/ 8 w 8"/>
                  <a:gd name="T7" fmla="*/ 3 h 7"/>
                </a:gdLst>
                <a:ahLst/>
                <a:cxnLst>
                  <a:cxn ang="0">
                    <a:pos x="T0" y="T1"/>
                  </a:cxn>
                  <a:cxn ang="0">
                    <a:pos x="T2" y="T3"/>
                  </a:cxn>
                  <a:cxn ang="0">
                    <a:pos x="T4" y="T5"/>
                  </a:cxn>
                  <a:cxn ang="0">
                    <a:pos x="T6" y="T7"/>
                  </a:cxn>
                </a:cxnLst>
                <a:rect l="0" t="0" r="r" b="b"/>
                <a:pathLst>
                  <a:path w="8" h="7">
                    <a:moveTo>
                      <a:pt x="8" y="3"/>
                    </a:moveTo>
                    <a:cubicBezTo>
                      <a:pt x="7" y="6"/>
                      <a:pt x="3" y="7"/>
                      <a:pt x="1" y="5"/>
                    </a:cubicBezTo>
                    <a:cubicBezTo>
                      <a:pt x="0" y="3"/>
                      <a:pt x="2" y="0"/>
                      <a:pt x="4" y="0"/>
                    </a:cubicBezTo>
                    <a:cubicBezTo>
                      <a:pt x="7"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1" name="Freeform 2021">
                <a:extLst>
                  <a:ext uri="{FF2B5EF4-FFF2-40B4-BE49-F238E27FC236}">
                    <a16:creationId xmlns:a16="http://schemas.microsoft.com/office/drawing/2014/main" id="{A54A1AC2-4D93-EA5E-FF59-D2202F54AD95}"/>
                  </a:ext>
                </a:extLst>
              </p:cNvPr>
              <p:cNvSpPr>
                <a:spLocks/>
              </p:cNvSpPr>
              <p:nvPr/>
            </p:nvSpPr>
            <p:spPr bwMode="auto">
              <a:xfrm>
                <a:off x="5475" y="1085"/>
                <a:ext cx="43" cy="39"/>
              </a:xfrm>
              <a:custGeom>
                <a:avLst/>
                <a:gdLst>
                  <a:gd name="T0" fmla="*/ 8 w 9"/>
                  <a:gd name="T1" fmla="*/ 4 h 8"/>
                  <a:gd name="T2" fmla="*/ 2 w 9"/>
                  <a:gd name="T3" fmla="*/ 6 h 8"/>
                  <a:gd name="T4" fmla="*/ 5 w 9"/>
                  <a:gd name="T5" fmla="*/ 0 h 8"/>
                  <a:gd name="T6" fmla="*/ 8 w 9"/>
                  <a:gd name="T7" fmla="*/ 4 h 8"/>
                </a:gdLst>
                <a:ahLst/>
                <a:cxnLst>
                  <a:cxn ang="0">
                    <a:pos x="T0" y="T1"/>
                  </a:cxn>
                  <a:cxn ang="0">
                    <a:pos x="T2" y="T3"/>
                  </a:cxn>
                  <a:cxn ang="0">
                    <a:pos x="T4" y="T5"/>
                  </a:cxn>
                  <a:cxn ang="0">
                    <a:pos x="T6" y="T7"/>
                  </a:cxn>
                </a:cxnLst>
                <a:rect l="0" t="0" r="r" b="b"/>
                <a:pathLst>
                  <a:path w="9" h="8">
                    <a:moveTo>
                      <a:pt x="8" y="4"/>
                    </a:moveTo>
                    <a:cubicBezTo>
                      <a:pt x="8" y="7"/>
                      <a:pt x="4" y="8"/>
                      <a:pt x="2" y="6"/>
                    </a:cubicBezTo>
                    <a:cubicBezTo>
                      <a:pt x="0" y="4"/>
                      <a:pt x="2" y="1"/>
                      <a:pt x="5" y="0"/>
                    </a:cubicBezTo>
                    <a:cubicBezTo>
                      <a:pt x="8" y="1"/>
                      <a:pt x="9"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2" name="Freeform 2022">
                <a:extLst>
                  <a:ext uri="{FF2B5EF4-FFF2-40B4-BE49-F238E27FC236}">
                    <a16:creationId xmlns:a16="http://schemas.microsoft.com/office/drawing/2014/main" id="{4BD9D4C6-FA2A-B1D1-B03E-5715FA5AC28B}"/>
                  </a:ext>
                </a:extLst>
              </p:cNvPr>
              <p:cNvSpPr>
                <a:spLocks/>
              </p:cNvSpPr>
              <p:nvPr/>
            </p:nvSpPr>
            <p:spPr bwMode="auto">
              <a:xfrm>
                <a:off x="5470" y="1133"/>
                <a:ext cx="39" cy="39"/>
              </a:xfrm>
              <a:custGeom>
                <a:avLst/>
                <a:gdLst>
                  <a:gd name="T0" fmla="*/ 8 w 8"/>
                  <a:gd name="T1" fmla="*/ 4 h 8"/>
                  <a:gd name="T2" fmla="*/ 2 w 8"/>
                  <a:gd name="T3" fmla="*/ 6 h 8"/>
                  <a:gd name="T4" fmla="*/ 5 w 8"/>
                  <a:gd name="T5" fmla="*/ 0 h 8"/>
                  <a:gd name="T6" fmla="*/ 8 w 8"/>
                  <a:gd name="T7" fmla="*/ 4 h 8"/>
                </a:gdLst>
                <a:ahLst/>
                <a:cxnLst>
                  <a:cxn ang="0">
                    <a:pos x="T0" y="T1"/>
                  </a:cxn>
                  <a:cxn ang="0">
                    <a:pos x="T2" y="T3"/>
                  </a:cxn>
                  <a:cxn ang="0">
                    <a:pos x="T4" y="T5"/>
                  </a:cxn>
                  <a:cxn ang="0">
                    <a:pos x="T6" y="T7"/>
                  </a:cxn>
                </a:cxnLst>
                <a:rect l="0" t="0" r="r" b="b"/>
                <a:pathLst>
                  <a:path w="8" h="8">
                    <a:moveTo>
                      <a:pt x="8" y="4"/>
                    </a:moveTo>
                    <a:cubicBezTo>
                      <a:pt x="8" y="7"/>
                      <a:pt x="4" y="8"/>
                      <a:pt x="2" y="6"/>
                    </a:cubicBezTo>
                    <a:cubicBezTo>
                      <a:pt x="0" y="4"/>
                      <a:pt x="1" y="1"/>
                      <a:pt x="5" y="0"/>
                    </a:cubicBezTo>
                    <a:cubicBezTo>
                      <a:pt x="7" y="1"/>
                      <a:pt x="8"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3" name="Freeform 2023">
                <a:extLst>
                  <a:ext uri="{FF2B5EF4-FFF2-40B4-BE49-F238E27FC236}">
                    <a16:creationId xmlns:a16="http://schemas.microsoft.com/office/drawing/2014/main" id="{42FC1607-B7C0-0CE2-62BD-6D13A7C4DA9B}"/>
                  </a:ext>
                </a:extLst>
              </p:cNvPr>
              <p:cNvSpPr>
                <a:spLocks/>
              </p:cNvSpPr>
              <p:nvPr/>
            </p:nvSpPr>
            <p:spPr bwMode="auto">
              <a:xfrm>
                <a:off x="5523" y="1138"/>
                <a:ext cx="44" cy="39"/>
              </a:xfrm>
              <a:custGeom>
                <a:avLst/>
                <a:gdLst>
                  <a:gd name="T0" fmla="*/ 9 w 9"/>
                  <a:gd name="T1" fmla="*/ 3 h 8"/>
                  <a:gd name="T2" fmla="*/ 2 w 9"/>
                  <a:gd name="T3" fmla="*/ 5 h 8"/>
                  <a:gd name="T4" fmla="*/ 5 w 9"/>
                  <a:gd name="T5" fmla="*/ 0 h 8"/>
                  <a:gd name="T6" fmla="*/ 9 w 9"/>
                  <a:gd name="T7" fmla="*/ 3 h 8"/>
                </a:gdLst>
                <a:ahLst/>
                <a:cxnLst>
                  <a:cxn ang="0">
                    <a:pos x="T0" y="T1"/>
                  </a:cxn>
                  <a:cxn ang="0">
                    <a:pos x="T2" y="T3"/>
                  </a:cxn>
                  <a:cxn ang="0">
                    <a:pos x="T4" y="T5"/>
                  </a:cxn>
                  <a:cxn ang="0">
                    <a:pos x="T6" y="T7"/>
                  </a:cxn>
                </a:cxnLst>
                <a:rect l="0" t="0" r="r" b="b"/>
                <a:pathLst>
                  <a:path w="9" h="8">
                    <a:moveTo>
                      <a:pt x="9" y="3"/>
                    </a:moveTo>
                    <a:cubicBezTo>
                      <a:pt x="9" y="7"/>
                      <a:pt x="5" y="8"/>
                      <a:pt x="2" y="5"/>
                    </a:cubicBezTo>
                    <a:cubicBezTo>
                      <a:pt x="0" y="3"/>
                      <a:pt x="2" y="0"/>
                      <a:pt x="5" y="0"/>
                    </a:cubicBezTo>
                    <a:cubicBezTo>
                      <a:pt x="8" y="0"/>
                      <a:pt x="9"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4" name="Freeform 2024">
                <a:extLst>
                  <a:ext uri="{FF2B5EF4-FFF2-40B4-BE49-F238E27FC236}">
                    <a16:creationId xmlns:a16="http://schemas.microsoft.com/office/drawing/2014/main" id="{4D7BE678-5A04-69DD-5B50-3ABC8434EB26}"/>
                  </a:ext>
                </a:extLst>
              </p:cNvPr>
              <p:cNvSpPr>
                <a:spLocks/>
              </p:cNvSpPr>
              <p:nvPr/>
            </p:nvSpPr>
            <p:spPr bwMode="auto">
              <a:xfrm>
                <a:off x="5543" y="1182"/>
                <a:ext cx="43" cy="43"/>
              </a:xfrm>
              <a:custGeom>
                <a:avLst/>
                <a:gdLst>
                  <a:gd name="T0" fmla="*/ 9 w 9"/>
                  <a:gd name="T1" fmla="*/ 4 h 9"/>
                  <a:gd name="T2" fmla="*/ 2 w 9"/>
                  <a:gd name="T3" fmla="*/ 6 h 9"/>
                  <a:gd name="T4" fmla="*/ 4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9" y="7"/>
                      <a:pt x="4" y="9"/>
                      <a:pt x="2" y="6"/>
                    </a:cubicBezTo>
                    <a:cubicBezTo>
                      <a:pt x="0" y="4"/>
                      <a:pt x="1"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5" name="Freeform 2025">
                <a:extLst>
                  <a:ext uri="{FF2B5EF4-FFF2-40B4-BE49-F238E27FC236}">
                    <a16:creationId xmlns:a16="http://schemas.microsoft.com/office/drawing/2014/main" id="{3C136D44-EA14-0DB9-1DE4-8867D0F0E45A}"/>
                  </a:ext>
                </a:extLst>
              </p:cNvPr>
              <p:cNvSpPr>
                <a:spLocks/>
              </p:cNvSpPr>
              <p:nvPr/>
            </p:nvSpPr>
            <p:spPr bwMode="auto">
              <a:xfrm>
                <a:off x="5543" y="1230"/>
                <a:ext cx="43" cy="43"/>
              </a:xfrm>
              <a:custGeom>
                <a:avLst/>
                <a:gdLst>
                  <a:gd name="T0" fmla="*/ 9 w 9"/>
                  <a:gd name="T1" fmla="*/ 4 h 9"/>
                  <a:gd name="T2" fmla="*/ 2 w 9"/>
                  <a:gd name="T3" fmla="*/ 6 h 9"/>
                  <a:gd name="T4" fmla="*/ 5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9" y="7"/>
                      <a:pt x="5" y="9"/>
                      <a:pt x="2" y="6"/>
                    </a:cubicBezTo>
                    <a:cubicBezTo>
                      <a:pt x="0" y="4"/>
                      <a:pt x="1" y="0"/>
                      <a:pt x="5" y="0"/>
                    </a:cubicBezTo>
                    <a:cubicBezTo>
                      <a:pt x="8"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6" name="Freeform 2026">
                <a:extLst>
                  <a:ext uri="{FF2B5EF4-FFF2-40B4-BE49-F238E27FC236}">
                    <a16:creationId xmlns:a16="http://schemas.microsoft.com/office/drawing/2014/main" id="{8371A231-9DF2-8905-9AA6-AE2EF1B88D8F}"/>
                  </a:ext>
                </a:extLst>
              </p:cNvPr>
              <p:cNvSpPr>
                <a:spLocks/>
              </p:cNvSpPr>
              <p:nvPr/>
            </p:nvSpPr>
            <p:spPr bwMode="auto">
              <a:xfrm>
                <a:off x="5494" y="1254"/>
                <a:ext cx="49" cy="43"/>
              </a:xfrm>
              <a:custGeom>
                <a:avLst/>
                <a:gdLst>
                  <a:gd name="T0" fmla="*/ 9 w 10"/>
                  <a:gd name="T1" fmla="*/ 4 h 9"/>
                  <a:gd name="T2" fmla="*/ 2 w 10"/>
                  <a:gd name="T3" fmla="*/ 6 h 9"/>
                  <a:gd name="T4" fmla="*/ 5 w 10"/>
                  <a:gd name="T5" fmla="*/ 0 h 9"/>
                  <a:gd name="T6" fmla="*/ 9 w 10"/>
                  <a:gd name="T7" fmla="*/ 4 h 9"/>
                </a:gdLst>
                <a:ahLst/>
                <a:cxnLst>
                  <a:cxn ang="0">
                    <a:pos x="T0" y="T1"/>
                  </a:cxn>
                  <a:cxn ang="0">
                    <a:pos x="T2" y="T3"/>
                  </a:cxn>
                  <a:cxn ang="0">
                    <a:pos x="T4" y="T5"/>
                  </a:cxn>
                  <a:cxn ang="0">
                    <a:pos x="T6" y="T7"/>
                  </a:cxn>
                </a:cxnLst>
                <a:rect l="0" t="0" r="r" b="b"/>
                <a:pathLst>
                  <a:path w="10" h="9">
                    <a:moveTo>
                      <a:pt x="9" y="4"/>
                    </a:moveTo>
                    <a:cubicBezTo>
                      <a:pt x="9" y="7"/>
                      <a:pt x="4" y="9"/>
                      <a:pt x="2" y="6"/>
                    </a:cubicBezTo>
                    <a:cubicBezTo>
                      <a:pt x="0" y="4"/>
                      <a:pt x="1" y="0"/>
                      <a:pt x="5" y="0"/>
                    </a:cubicBezTo>
                    <a:cubicBezTo>
                      <a:pt x="8" y="0"/>
                      <a:pt x="10"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7" name="Freeform 2027">
                <a:extLst>
                  <a:ext uri="{FF2B5EF4-FFF2-40B4-BE49-F238E27FC236}">
                    <a16:creationId xmlns:a16="http://schemas.microsoft.com/office/drawing/2014/main" id="{316838B0-A1D5-60F7-54D3-95215ABBF4E9}"/>
                  </a:ext>
                </a:extLst>
              </p:cNvPr>
              <p:cNvSpPr>
                <a:spLocks/>
              </p:cNvSpPr>
              <p:nvPr/>
            </p:nvSpPr>
            <p:spPr bwMode="auto">
              <a:xfrm>
                <a:off x="5499" y="1312"/>
                <a:ext cx="48" cy="38"/>
              </a:xfrm>
              <a:custGeom>
                <a:avLst/>
                <a:gdLst>
                  <a:gd name="T0" fmla="*/ 10 w 10"/>
                  <a:gd name="T1" fmla="*/ 4 h 8"/>
                  <a:gd name="T2" fmla="*/ 10 w 10"/>
                  <a:gd name="T3" fmla="*/ 6 h 8"/>
                  <a:gd name="T4" fmla="*/ 7 w 10"/>
                  <a:gd name="T5" fmla="*/ 8 h 8"/>
                  <a:gd name="T6" fmla="*/ 2 w 10"/>
                  <a:gd name="T7" fmla="*/ 1 h 8"/>
                  <a:gd name="T8" fmla="*/ 6 w 10"/>
                  <a:gd name="T9" fmla="*/ 0 h 8"/>
                  <a:gd name="T10" fmla="*/ 10 w 10"/>
                  <a:gd name="T11" fmla="*/ 4 h 8"/>
                </a:gdLst>
                <a:ahLst/>
                <a:cxnLst>
                  <a:cxn ang="0">
                    <a:pos x="T0" y="T1"/>
                  </a:cxn>
                  <a:cxn ang="0">
                    <a:pos x="T2" y="T3"/>
                  </a:cxn>
                  <a:cxn ang="0">
                    <a:pos x="T4" y="T5"/>
                  </a:cxn>
                  <a:cxn ang="0">
                    <a:pos x="T6" y="T7"/>
                  </a:cxn>
                  <a:cxn ang="0">
                    <a:pos x="T8" y="T9"/>
                  </a:cxn>
                  <a:cxn ang="0">
                    <a:pos x="T10" y="T11"/>
                  </a:cxn>
                </a:cxnLst>
                <a:rect l="0" t="0" r="r" b="b"/>
                <a:pathLst>
                  <a:path w="10" h="8">
                    <a:moveTo>
                      <a:pt x="10" y="4"/>
                    </a:moveTo>
                    <a:cubicBezTo>
                      <a:pt x="10" y="5"/>
                      <a:pt x="10" y="5"/>
                      <a:pt x="10" y="6"/>
                    </a:cubicBezTo>
                    <a:cubicBezTo>
                      <a:pt x="8" y="6"/>
                      <a:pt x="7" y="7"/>
                      <a:pt x="7" y="8"/>
                    </a:cubicBezTo>
                    <a:cubicBezTo>
                      <a:pt x="3" y="8"/>
                      <a:pt x="0" y="4"/>
                      <a:pt x="2" y="1"/>
                    </a:cubicBezTo>
                    <a:cubicBezTo>
                      <a:pt x="3" y="0"/>
                      <a:pt x="5" y="0"/>
                      <a:pt x="6" y="0"/>
                    </a:cubicBezTo>
                    <a:cubicBezTo>
                      <a:pt x="9" y="0"/>
                      <a:pt x="10" y="2"/>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8" name="Freeform 2028">
                <a:extLst>
                  <a:ext uri="{FF2B5EF4-FFF2-40B4-BE49-F238E27FC236}">
                    <a16:creationId xmlns:a16="http://schemas.microsoft.com/office/drawing/2014/main" id="{21ACCF9E-F0B4-21AA-EE15-60B478D1C431}"/>
                  </a:ext>
                </a:extLst>
              </p:cNvPr>
              <p:cNvSpPr>
                <a:spLocks/>
              </p:cNvSpPr>
              <p:nvPr/>
            </p:nvSpPr>
            <p:spPr bwMode="auto">
              <a:xfrm>
                <a:off x="5557" y="1288"/>
                <a:ext cx="48" cy="43"/>
              </a:xfrm>
              <a:custGeom>
                <a:avLst/>
                <a:gdLst>
                  <a:gd name="T0" fmla="*/ 10 w 10"/>
                  <a:gd name="T1" fmla="*/ 4 h 9"/>
                  <a:gd name="T2" fmla="*/ 2 w 10"/>
                  <a:gd name="T3" fmla="*/ 6 h 9"/>
                  <a:gd name="T4" fmla="*/ 5 w 10"/>
                  <a:gd name="T5" fmla="*/ 0 h 9"/>
                  <a:gd name="T6" fmla="*/ 10 w 10"/>
                  <a:gd name="T7" fmla="*/ 4 h 9"/>
                </a:gdLst>
                <a:ahLst/>
                <a:cxnLst>
                  <a:cxn ang="0">
                    <a:pos x="T0" y="T1"/>
                  </a:cxn>
                  <a:cxn ang="0">
                    <a:pos x="T2" y="T3"/>
                  </a:cxn>
                  <a:cxn ang="0">
                    <a:pos x="T4" y="T5"/>
                  </a:cxn>
                  <a:cxn ang="0">
                    <a:pos x="T6" y="T7"/>
                  </a:cxn>
                </a:cxnLst>
                <a:rect l="0" t="0" r="r" b="b"/>
                <a:pathLst>
                  <a:path w="10" h="9">
                    <a:moveTo>
                      <a:pt x="10" y="4"/>
                    </a:moveTo>
                    <a:cubicBezTo>
                      <a:pt x="10" y="8"/>
                      <a:pt x="5" y="9"/>
                      <a:pt x="2" y="6"/>
                    </a:cubicBezTo>
                    <a:cubicBezTo>
                      <a:pt x="0" y="4"/>
                      <a:pt x="1" y="0"/>
                      <a:pt x="5" y="0"/>
                    </a:cubicBezTo>
                    <a:cubicBezTo>
                      <a:pt x="9" y="0"/>
                      <a:pt x="10" y="2"/>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9" name="Freeform 2029">
                <a:extLst>
                  <a:ext uri="{FF2B5EF4-FFF2-40B4-BE49-F238E27FC236}">
                    <a16:creationId xmlns:a16="http://schemas.microsoft.com/office/drawing/2014/main" id="{CEBB65E1-E34C-700E-F5EB-9AFC6EC6A3FA}"/>
                  </a:ext>
                </a:extLst>
              </p:cNvPr>
              <p:cNvSpPr>
                <a:spLocks/>
              </p:cNvSpPr>
              <p:nvPr/>
            </p:nvSpPr>
            <p:spPr bwMode="auto">
              <a:xfrm>
                <a:off x="5600" y="1244"/>
                <a:ext cx="44" cy="44"/>
              </a:xfrm>
              <a:custGeom>
                <a:avLst/>
                <a:gdLst>
                  <a:gd name="T0" fmla="*/ 9 w 9"/>
                  <a:gd name="T1" fmla="*/ 5 h 9"/>
                  <a:gd name="T2" fmla="*/ 2 w 9"/>
                  <a:gd name="T3" fmla="*/ 7 h 9"/>
                  <a:gd name="T4" fmla="*/ 5 w 9"/>
                  <a:gd name="T5" fmla="*/ 0 h 9"/>
                  <a:gd name="T6" fmla="*/ 9 w 9"/>
                  <a:gd name="T7" fmla="*/ 5 h 9"/>
                </a:gdLst>
                <a:ahLst/>
                <a:cxnLst>
                  <a:cxn ang="0">
                    <a:pos x="T0" y="T1"/>
                  </a:cxn>
                  <a:cxn ang="0">
                    <a:pos x="T2" y="T3"/>
                  </a:cxn>
                  <a:cxn ang="0">
                    <a:pos x="T4" y="T5"/>
                  </a:cxn>
                  <a:cxn ang="0">
                    <a:pos x="T6" y="T7"/>
                  </a:cxn>
                </a:cxnLst>
                <a:rect l="0" t="0" r="r" b="b"/>
                <a:pathLst>
                  <a:path w="9" h="9">
                    <a:moveTo>
                      <a:pt x="9" y="5"/>
                    </a:moveTo>
                    <a:cubicBezTo>
                      <a:pt x="9" y="8"/>
                      <a:pt x="5" y="9"/>
                      <a:pt x="2" y="7"/>
                    </a:cubicBezTo>
                    <a:cubicBezTo>
                      <a:pt x="0" y="4"/>
                      <a:pt x="1" y="1"/>
                      <a:pt x="5" y="0"/>
                    </a:cubicBezTo>
                    <a:cubicBezTo>
                      <a:pt x="8" y="1"/>
                      <a:pt x="9"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0" name="Freeform 2030">
                <a:extLst>
                  <a:ext uri="{FF2B5EF4-FFF2-40B4-BE49-F238E27FC236}">
                    <a16:creationId xmlns:a16="http://schemas.microsoft.com/office/drawing/2014/main" id="{11722C19-2AEA-F1D6-B882-1C6E526BD3A9}"/>
                  </a:ext>
                </a:extLst>
              </p:cNvPr>
              <p:cNvSpPr>
                <a:spLocks/>
              </p:cNvSpPr>
              <p:nvPr/>
            </p:nvSpPr>
            <p:spPr bwMode="auto">
              <a:xfrm>
                <a:off x="5596" y="1196"/>
                <a:ext cx="43" cy="43"/>
              </a:xfrm>
              <a:custGeom>
                <a:avLst/>
                <a:gdLst>
                  <a:gd name="T0" fmla="*/ 9 w 9"/>
                  <a:gd name="T1" fmla="*/ 4 h 9"/>
                  <a:gd name="T2" fmla="*/ 2 w 9"/>
                  <a:gd name="T3" fmla="*/ 6 h 9"/>
                  <a:gd name="T4" fmla="*/ 4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9" y="8"/>
                      <a:pt x="5" y="9"/>
                      <a:pt x="2" y="6"/>
                    </a:cubicBezTo>
                    <a:cubicBezTo>
                      <a:pt x="0" y="4"/>
                      <a:pt x="1" y="1"/>
                      <a:pt x="4" y="0"/>
                    </a:cubicBezTo>
                    <a:cubicBezTo>
                      <a:pt x="8" y="0"/>
                      <a:pt x="9"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1" name="Freeform 2031">
                <a:extLst>
                  <a:ext uri="{FF2B5EF4-FFF2-40B4-BE49-F238E27FC236}">
                    <a16:creationId xmlns:a16="http://schemas.microsoft.com/office/drawing/2014/main" id="{664D939A-BC2A-D313-5095-FA82068533D3}"/>
                  </a:ext>
                </a:extLst>
              </p:cNvPr>
              <p:cNvSpPr>
                <a:spLocks/>
              </p:cNvSpPr>
              <p:nvPr/>
            </p:nvSpPr>
            <p:spPr bwMode="auto">
              <a:xfrm>
                <a:off x="5576" y="1143"/>
                <a:ext cx="44" cy="39"/>
              </a:xfrm>
              <a:custGeom>
                <a:avLst/>
                <a:gdLst>
                  <a:gd name="T0" fmla="*/ 8 w 9"/>
                  <a:gd name="T1" fmla="*/ 4 h 8"/>
                  <a:gd name="T2" fmla="*/ 2 w 9"/>
                  <a:gd name="T3" fmla="*/ 6 h 8"/>
                  <a:gd name="T4" fmla="*/ 4 w 9"/>
                  <a:gd name="T5" fmla="*/ 0 h 8"/>
                  <a:gd name="T6" fmla="*/ 8 w 9"/>
                  <a:gd name="T7" fmla="*/ 4 h 8"/>
                </a:gdLst>
                <a:ahLst/>
                <a:cxnLst>
                  <a:cxn ang="0">
                    <a:pos x="T0" y="T1"/>
                  </a:cxn>
                  <a:cxn ang="0">
                    <a:pos x="T2" y="T3"/>
                  </a:cxn>
                  <a:cxn ang="0">
                    <a:pos x="T4" y="T5"/>
                  </a:cxn>
                  <a:cxn ang="0">
                    <a:pos x="T6" y="T7"/>
                  </a:cxn>
                </a:cxnLst>
                <a:rect l="0" t="0" r="r" b="b"/>
                <a:pathLst>
                  <a:path w="9" h="8">
                    <a:moveTo>
                      <a:pt x="8" y="4"/>
                    </a:moveTo>
                    <a:cubicBezTo>
                      <a:pt x="9" y="7"/>
                      <a:pt x="4" y="8"/>
                      <a:pt x="2" y="6"/>
                    </a:cubicBezTo>
                    <a:cubicBezTo>
                      <a:pt x="0" y="4"/>
                      <a:pt x="1" y="0"/>
                      <a:pt x="4" y="0"/>
                    </a:cubicBezTo>
                    <a:cubicBezTo>
                      <a:pt x="7"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2" name="Freeform 2032">
                <a:extLst>
                  <a:ext uri="{FF2B5EF4-FFF2-40B4-BE49-F238E27FC236}">
                    <a16:creationId xmlns:a16="http://schemas.microsoft.com/office/drawing/2014/main" id="{16BE9768-4009-92DB-E41C-26706D772402}"/>
                  </a:ext>
                </a:extLst>
              </p:cNvPr>
              <p:cNvSpPr>
                <a:spLocks/>
              </p:cNvSpPr>
              <p:nvPr/>
            </p:nvSpPr>
            <p:spPr bwMode="auto">
              <a:xfrm>
                <a:off x="5523" y="1090"/>
                <a:ext cx="39" cy="39"/>
              </a:xfrm>
              <a:custGeom>
                <a:avLst/>
                <a:gdLst>
                  <a:gd name="T0" fmla="*/ 8 w 8"/>
                  <a:gd name="T1" fmla="*/ 4 h 8"/>
                  <a:gd name="T2" fmla="*/ 2 w 8"/>
                  <a:gd name="T3" fmla="*/ 6 h 8"/>
                  <a:gd name="T4" fmla="*/ 4 w 8"/>
                  <a:gd name="T5" fmla="*/ 0 h 8"/>
                  <a:gd name="T6" fmla="*/ 8 w 8"/>
                  <a:gd name="T7" fmla="*/ 4 h 8"/>
                </a:gdLst>
                <a:ahLst/>
                <a:cxnLst>
                  <a:cxn ang="0">
                    <a:pos x="T0" y="T1"/>
                  </a:cxn>
                  <a:cxn ang="0">
                    <a:pos x="T2" y="T3"/>
                  </a:cxn>
                  <a:cxn ang="0">
                    <a:pos x="T4" y="T5"/>
                  </a:cxn>
                  <a:cxn ang="0">
                    <a:pos x="T6" y="T7"/>
                  </a:cxn>
                </a:cxnLst>
                <a:rect l="0" t="0" r="r" b="b"/>
                <a:pathLst>
                  <a:path w="8" h="8">
                    <a:moveTo>
                      <a:pt x="8" y="4"/>
                    </a:moveTo>
                    <a:cubicBezTo>
                      <a:pt x="8" y="7"/>
                      <a:pt x="4" y="8"/>
                      <a:pt x="2" y="6"/>
                    </a:cubicBezTo>
                    <a:cubicBezTo>
                      <a:pt x="0" y="4"/>
                      <a:pt x="1" y="1"/>
                      <a:pt x="4" y="0"/>
                    </a:cubicBezTo>
                    <a:cubicBezTo>
                      <a:pt x="7" y="1"/>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3" name="Freeform 2033">
                <a:extLst>
                  <a:ext uri="{FF2B5EF4-FFF2-40B4-BE49-F238E27FC236}">
                    <a16:creationId xmlns:a16="http://schemas.microsoft.com/office/drawing/2014/main" id="{16D45974-23E6-77F5-B3A8-A6A5EDD426D8}"/>
                  </a:ext>
                </a:extLst>
              </p:cNvPr>
              <p:cNvSpPr>
                <a:spLocks/>
              </p:cNvSpPr>
              <p:nvPr/>
            </p:nvSpPr>
            <p:spPr bwMode="auto">
              <a:xfrm>
                <a:off x="5499" y="1051"/>
                <a:ext cx="39" cy="34"/>
              </a:xfrm>
              <a:custGeom>
                <a:avLst/>
                <a:gdLst>
                  <a:gd name="T0" fmla="*/ 8 w 8"/>
                  <a:gd name="T1" fmla="*/ 3 h 7"/>
                  <a:gd name="T2" fmla="*/ 2 w 8"/>
                  <a:gd name="T3" fmla="*/ 5 h 7"/>
                  <a:gd name="T4" fmla="*/ 4 w 8"/>
                  <a:gd name="T5" fmla="*/ 0 h 7"/>
                  <a:gd name="T6" fmla="*/ 8 w 8"/>
                  <a:gd name="T7" fmla="*/ 3 h 7"/>
                </a:gdLst>
                <a:ahLst/>
                <a:cxnLst>
                  <a:cxn ang="0">
                    <a:pos x="T0" y="T1"/>
                  </a:cxn>
                  <a:cxn ang="0">
                    <a:pos x="T2" y="T3"/>
                  </a:cxn>
                  <a:cxn ang="0">
                    <a:pos x="T4" y="T5"/>
                  </a:cxn>
                  <a:cxn ang="0">
                    <a:pos x="T6" y="T7"/>
                  </a:cxn>
                </a:cxnLst>
                <a:rect l="0" t="0" r="r" b="b"/>
                <a:pathLst>
                  <a:path w="8" h="7">
                    <a:moveTo>
                      <a:pt x="8" y="3"/>
                    </a:moveTo>
                    <a:cubicBezTo>
                      <a:pt x="8" y="6"/>
                      <a:pt x="4" y="7"/>
                      <a:pt x="2" y="5"/>
                    </a:cubicBezTo>
                    <a:cubicBezTo>
                      <a:pt x="0" y="3"/>
                      <a:pt x="1" y="0"/>
                      <a:pt x="4" y="0"/>
                    </a:cubicBezTo>
                    <a:cubicBezTo>
                      <a:pt x="7"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4" name="Freeform 2034">
                <a:extLst>
                  <a:ext uri="{FF2B5EF4-FFF2-40B4-BE49-F238E27FC236}">
                    <a16:creationId xmlns:a16="http://schemas.microsoft.com/office/drawing/2014/main" id="{C2DAE6D7-F94A-CDD3-85CB-71AA4DFDD2A9}"/>
                  </a:ext>
                </a:extLst>
              </p:cNvPr>
              <p:cNvSpPr>
                <a:spLocks/>
              </p:cNvSpPr>
              <p:nvPr/>
            </p:nvSpPr>
            <p:spPr bwMode="auto">
              <a:xfrm>
                <a:off x="5210" y="1235"/>
                <a:ext cx="43" cy="43"/>
              </a:xfrm>
              <a:custGeom>
                <a:avLst/>
                <a:gdLst>
                  <a:gd name="T0" fmla="*/ 9 w 9"/>
                  <a:gd name="T1" fmla="*/ 4 h 9"/>
                  <a:gd name="T2" fmla="*/ 1 w 9"/>
                  <a:gd name="T3" fmla="*/ 6 h 9"/>
                  <a:gd name="T4" fmla="*/ 6 w 9"/>
                  <a:gd name="T5" fmla="*/ 0 h 9"/>
                  <a:gd name="T6" fmla="*/ 9 w 9"/>
                  <a:gd name="T7" fmla="*/ 4 h 9"/>
                </a:gdLst>
                <a:ahLst/>
                <a:cxnLst>
                  <a:cxn ang="0">
                    <a:pos x="T0" y="T1"/>
                  </a:cxn>
                  <a:cxn ang="0">
                    <a:pos x="T2" y="T3"/>
                  </a:cxn>
                  <a:cxn ang="0">
                    <a:pos x="T4" y="T5"/>
                  </a:cxn>
                  <a:cxn ang="0">
                    <a:pos x="T6" y="T7"/>
                  </a:cxn>
                </a:cxnLst>
                <a:rect l="0" t="0" r="r" b="b"/>
                <a:pathLst>
                  <a:path w="9" h="9">
                    <a:moveTo>
                      <a:pt x="9" y="4"/>
                    </a:moveTo>
                    <a:cubicBezTo>
                      <a:pt x="8" y="8"/>
                      <a:pt x="2" y="9"/>
                      <a:pt x="1" y="6"/>
                    </a:cubicBezTo>
                    <a:cubicBezTo>
                      <a:pt x="0" y="4"/>
                      <a:pt x="2" y="0"/>
                      <a:pt x="6" y="0"/>
                    </a:cubicBezTo>
                    <a:cubicBezTo>
                      <a:pt x="9"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5" name="Freeform 2035">
                <a:extLst>
                  <a:ext uri="{FF2B5EF4-FFF2-40B4-BE49-F238E27FC236}">
                    <a16:creationId xmlns:a16="http://schemas.microsoft.com/office/drawing/2014/main" id="{EB5255FF-AD2D-4F62-0831-32A33E16BF58}"/>
                  </a:ext>
                </a:extLst>
              </p:cNvPr>
              <p:cNvSpPr>
                <a:spLocks/>
              </p:cNvSpPr>
              <p:nvPr/>
            </p:nvSpPr>
            <p:spPr bwMode="auto">
              <a:xfrm>
                <a:off x="5181" y="1326"/>
                <a:ext cx="48" cy="48"/>
              </a:xfrm>
              <a:custGeom>
                <a:avLst/>
                <a:gdLst>
                  <a:gd name="T0" fmla="*/ 10 w 10"/>
                  <a:gd name="T1" fmla="*/ 5 h 10"/>
                  <a:gd name="T2" fmla="*/ 1 w 10"/>
                  <a:gd name="T3" fmla="*/ 7 h 10"/>
                  <a:gd name="T4" fmla="*/ 6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9" y="9"/>
                      <a:pt x="3" y="10"/>
                      <a:pt x="1" y="7"/>
                    </a:cubicBezTo>
                    <a:cubicBezTo>
                      <a:pt x="0" y="4"/>
                      <a:pt x="2" y="1"/>
                      <a:pt x="6" y="0"/>
                    </a:cubicBezTo>
                    <a:cubicBezTo>
                      <a:pt x="10"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6" name="Freeform 2036">
                <a:extLst>
                  <a:ext uri="{FF2B5EF4-FFF2-40B4-BE49-F238E27FC236}">
                    <a16:creationId xmlns:a16="http://schemas.microsoft.com/office/drawing/2014/main" id="{40F6EBE2-D9A9-0F5C-088C-552926CF861B}"/>
                  </a:ext>
                </a:extLst>
              </p:cNvPr>
              <p:cNvSpPr>
                <a:spLocks/>
              </p:cNvSpPr>
              <p:nvPr/>
            </p:nvSpPr>
            <p:spPr bwMode="auto">
              <a:xfrm>
                <a:off x="5229" y="945"/>
                <a:ext cx="29" cy="25"/>
              </a:xfrm>
              <a:custGeom>
                <a:avLst/>
                <a:gdLst>
                  <a:gd name="T0" fmla="*/ 5 w 6"/>
                  <a:gd name="T1" fmla="*/ 2 h 5"/>
                  <a:gd name="T2" fmla="*/ 0 w 6"/>
                  <a:gd name="T3" fmla="*/ 3 h 5"/>
                  <a:gd name="T4" fmla="*/ 5 w 6"/>
                  <a:gd name="T5" fmla="*/ 0 h 5"/>
                  <a:gd name="T6" fmla="*/ 5 w 6"/>
                  <a:gd name="T7" fmla="*/ 2 h 5"/>
                </a:gdLst>
                <a:ahLst/>
                <a:cxnLst>
                  <a:cxn ang="0">
                    <a:pos x="T0" y="T1"/>
                  </a:cxn>
                  <a:cxn ang="0">
                    <a:pos x="T2" y="T3"/>
                  </a:cxn>
                  <a:cxn ang="0">
                    <a:pos x="T4" y="T5"/>
                  </a:cxn>
                  <a:cxn ang="0">
                    <a:pos x="T6" y="T7"/>
                  </a:cxn>
                </a:cxnLst>
                <a:rect l="0" t="0" r="r" b="b"/>
                <a:pathLst>
                  <a:path w="6" h="5">
                    <a:moveTo>
                      <a:pt x="5" y="2"/>
                    </a:moveTo>
                    <a:cubicBezTo>
                      <a:pt x="3" y="4"/>
                      <a:pt x="0" y="5"/>
                      <a:pt x="0" y="3"/>
                    </a:cubicBezTo>
                    <a:cubicBezTo>
                      <a:pt x="0" y="2"/>
                      <a:pt x="2" y="0"/>
                      <a:pt x="5" y="0"/>
                    </a:cubicBezTo>
                    <a:cubicBezTo>
                      <a:pt x="6" y="0"/>
                      <a:pt x="6"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7" name="Freeform 2037">
                <a:extLst>
                  <a:ext uri="{FF2B5EF4-FFF2-40B4-BE49-F238E27FC236}">
                    <a16:creationId xmlns:a16="http://schemas.microsoft.com/office/drawing/2014/main" id="{C7DDE023-B95F-5AD5-D138-042AAAB17740}"/>
                  </a:ext>
                </a:extLst>
              </p:cNvPr>
              <p:cNvSpPr>
                <a:spLocks/>
              </p:cNvSpPr>
              <p:nvPr/>
            </p:nvSpPr>
            <p:spPr bwMode="auto">
              <a:xfrm>
                <a:off x="5186" y="950"/>
                <a:ext cx="34" cy="24"/>
              </a:xfrm>
              <a:custGeom>
                <a:avLst/>
                <a:gdLst>
                  <a:gd name="T0" fmla="*/ 5 w 7"/>
                  <a:gd name="T1" fmla="*/ 2 h 5"/>
                  <a:gd name="T2" fmla="*/ 0 w 7"/>
                  <a:gd name="T3" fmla="*/ 4 h 5"/>
                  <a:gd name="T4" fmla="*/ 5 w 7"/>
                  <a:gd name="T5" fmla="*/ 0 h 5"/>
                  <a:gd name="T6" fmla="*/ 6 w 7"/>
                  <a:gd name="T7" fmla="*/ 2 h 5"/>
                  <a:gd name="T8" fmla="*/ 5 w 7"/>
                  <a:gd name="T9" fmla="*/ 2 h 5"/>
                </a:gdLst>
                <a:ahLst/>
                <a:cxnLst>
                  <a:cxn ang="0">
                    <a:pos x="T0" y="T1"/>
                  </a:cxn>
                  <a:cxn ang="0">
                    <a:pos x="T2" y="T3"/>
                  </a:cxn>
                  <a:cxn ang="0">
                    <a:pos x="T4" y="T5"/>
                  </a:cxn>
                  <a:cxn ang="0">
                    <a:pos x="T6" y="T7"/>
                  </a:cxn>
                  <a:cxn ang="0">
                    <a:pos x="T8" y="T9"/>
                  </a:cxn>
                </a:cxnLst>
                <a:rect l="0" t="0" r="r" b="b"/>
                <a:pathLst>
                  <a:path w="7" h="5">
                    <a:moveTo>
                      <a:pt x="5" y="2"/>
                    </a:moveTo>
                    <a:cubicBezTo>
                      <a:pt x="3" y="4"/>
                      <a:pt x="0" y="5"/>
                      <a:pt x="0" y="4"/>
                    </a:cubicBezTo>
                    <a:cubicBezTo>
                      <a:pt x="0" y="2"/>
                      <a:pt x="3" y="0"/>
                      <a:pt x="5" y="0"/>
                    </a:cubicBezTo>
                    <a:cubicBezTo>
                      <a:pt x="7" y="0"/>
                      <a:pt x="6" y="1"/>
                      <a:pt x="6" y="2"/>
                    </a:cubicBezTo>
                    <a:cubicBezTo>
                      <a:pt x="5" y="2"/>
                      <a:pt x="5"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8" name="Freeform 2038">
                <a:extLst>
                  <a:ext uri="{FF2B5EF4-FFF2-40B4-BE49-F238E27FC236}">
                    <a16:creationId xmlns:a16="http://schemas.microsoft.com/office/drawing/2014/main" id="{2540581D-F2EB-6EA2-425B-EB3237017A42}"/>
                  </a:ext>
                </a:extLst>
              </p:cNvPr>
              <p:cNvSpPr>
                <a:spLocks/>
              </p:cNvSpPr>
              <p:nvPr/>
            </p:nvSpPr>
            <p:spPr bwMode="auto">
              <a:xfrm>
                <a:off x="5138" y="955"/>
                <a:ext cx="38" cy="24"/>
              </a:xfrm>
              <a:custGeom>
                <a:avLst/>
                <a:gdLst>
                  <a:gd name="T0" fmla="*/ 6 w 8"/>
                  <a:gd name="T1" fmla="*/ 3 h 5"/>
                  <a:gd name="T2" fmla="*/ 0 w 8"/>
                  <a:gd name="T3" fmla="*/ 4 h 5"/>
                  <a:gd name="T4" fmla="*/ 6 w 8"/>
                  <a:gd name="T5" fmla="*/ 0 h 5"/>
                  <a:gd name="T6" fmla="*/ 6 w 8"/>
                  <a:gd name="T7" fmla="*/ 2 h 5"/>
                  <a:gd name="T8" fmla="*/ 6 w 8"/>
                  <a:gd name="T9" fmla="*/ 3 h 5"/>
                </a:gdLst>
                <a:ahLst/>
                <a:cxnLst>
                  <a:cxn ang="0">
                    <a:pos x="T0" y="T1"/>
                  </a:cxn>
                  <a:cxn ang="0">
                    <a:pos x="T2" y="T3"/>
                  </a:cxn>
                  <a:cxn ang="0">
                    <a:pos x="T4" y="T5"/>
                  </a:cxn>
                  <a:cxn ang="0">
                    <a:pos x="T6" y="T7"/>
                  </a:cxn>
                  <a:cxn ang="0">
                    <a:pos x="T8" y="T9"/>
                  </a:cxn>
                </a:cxnLst>
                <a:rect l="0" t="0" r="r" b="b"/>
                <a:pathLst>
                  <a:path w="8" h="5">
                    <a:moveTo>
                      <a:pt x="6" y="3"/>
                    </a:moveTo>
                    <a:cubicBezTo>
                      <a:pt x="3" y="4"/>
                      <a:pt x="0" y="5"/>
                      <a:pt x="0" y="4"/>
                    </a:cubicBezTo>
                    <a:cubicBezTo>
                      <a:pt x="0" y="3"/>
                      <a:pt x="4" y="1"/>
                      <a:pt x="6" y="0"/>
                    </a:cubicBezTo>
                    <a:cubicBezTo>
                      <a:pt x="8" y="0"/>
                      <a:pt x="6" y="2"/>
                      <a:pt x="6" y="2"/>
                    </a:cubicBezTo>
                    <a:cubicBezTo>
                      <a:pt x="6" y="2"/>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9" name="Freeform 2039">
                <a:extLst>
                  <a:ext uri="{FF2B5EF4-FFF2-40B4-BE49-F238E27FC236}">
                    <a16:creationId xmlns:a16="http://schemas.microsoft.com/office/drawing/2014/main" id="{8AD9EDCE-E1FB-9D78-D92C-E336D4BBCC5A}"/>
                  </a:ext>
                </a:extLst>
              </p:cNvPr>
              <p:cNvSpPr>
                <a:spLocks/>
              </p:cNvSpPr>
              <p:nvPr/>
            </p:nvSpPr>
            <p:spPr bwMode="auto">
              <a:xfrm>
                <a:off x="5104" y="960"/>
                <a:ext cx="39" cy="24"/>
              </a:xfrm>
              <a:custGeom>
                <a:avLst/>
                <a:gdLst>
                  <a:gd name="T0" fmla="*/ 6 w 8"/>
                  <a:gd name="T1" fmla="*/ 2 h 5"/>
                  <a:gd name="T2" fmla="*/ 0 w 8"/>
                  <a:gd name="T3" fmla="*/ 4 h 5"/>
                  <a:gd name="T4" fmla="*/ 7 w 8"/>
                  <a:gd name="T5" fmla="*/ 0 h 5"/>
                  <a:gd name="T6" fmla="*/ 7 w 8"/>
                  <a:gd name="T7" fmla="*/ 1 h 5"/>
                  <a:gd name="T8" fmla="*/ 6 w 8"/>
                  <a:gd name="T9" fmla="*/ 2 h 5"/>
                </a:gdLst>
                <a:ahLst/>
                <a:cxnLst>
                  <a:cxn ang="0">
                    <a:pos x="T0" y="T1"/>
                  </a:cxn>
                  <a:cxn ang="0">
                    <a:pos x="T2" y="T3"/>
                  </a:cxn>
                  <a:cxn ang="0">
                    <a:pos x="T4" y="T5"/>
                  </a:cxn>
                  <a:cxn ang="0">
                    <a:pos x="T6" y="T7"/>
                  </a:cxn>
                  <a:cxn ang="0">
                    <a:pos x="T8" y="T9"/>
                  </a:cxn>
                </a:cxnLst>
                <a:rect l="0" t="0" r="r" b="b"/>
                <a:pathLst>
                  <a:path w="8" h="5">
                    <a:moveTo>
                      <a:pt x="6" y="2"/>
                    </a:moveTo>
                    <a:cubicBezTo>
                      <a:pt x="3" y="4"/>
                      <a:pt x="0" y="5"/>
                      <a:pt x="0" y="4"/>
                    </a:cubicBezTo>
                    <a:cubicBezTo>
                      <a:pt x="0" y="2"/>
                      <a:pt x="4" y="0"/>
                      <a:pt x="7" y="0"/>
                    </a:cubicBezTo>
                    <a:cubicBezTo>
                      <a:pt x="8" y="0"/>
                      <a:pt x="7" y="1"/>
                      <a:pt x="7" y="1"/>
                    </a:cubicBezTo>
                    <a:cubicBezTo>
                      <a:pt x="6" y="1"/>
                      <a:pt x="6" y="2"/>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0" name="Freeform 2040">
                <a:extLst>
                  <a:ext uri="{FF2B5EF4-FFF2-40B4-BE49-F238E27FC236}">
                    <a16:creationId xmlns:a16="http://schemas.microsoft.com/office/drawing/2014/main" id="{F3080751-96B9-34BC-DCB7-DB8C1C958C28}"/>
                  </a:ext>
                </a:extLst>
              </p:cNvPr>
              <p:cNvSpPr>
                <a:spLocks/>
              </p:cNvSpPr>
              <p:nvPr/>
            </p:nvSpPr>
            <p:spPr bwMode="auto">
              <a:xfrm>
                <a:off x="5094" y="945"/>
                <a:ext cx="39" cy="25"/>
              </a:xfrm>
              <a:custGeom>
                <a:avLst/>
                <a:gdLst>
                  <a:gd name="T0" fmla="*/ 5 w 8"/>
                  <a:gd name="T1" fmla="*/ 2 h 5"/>
                  <a:gd name="T2" fmla="*/ 0 w 8"/>
                  <a:gd name="T3" fmla="*/ 4 h 5"/>
                  <a:gd name="T4" fmla="*/ 7 w 8"/>
                  <a:gd name="T5" fmla="*/ 0 h 5"/>
                  <a:gd name="T6" fmla="*/ 7 w 8"/>
                  <a:gd name="T7" fmla="*/ 1 h 5"/>
                  <a:gd name="T8" fmla="*/ 5 w 8"/>
                  <a:gd name="T9" fmla="*/ 2 h 5"/>
                </a:gdLst>
                <a:ahLst/>
                <a:cxnLst>
                  <a:cxn ang="0">
                    <a:pos x="T0" y="T1"/>
                  </a:cxn>
                  <a:cxn ang="0">
                    <a:pos x="T2" y="T3"/>
                  </a:cxn>
                  <a:cxn ang="0">
                    <a:pos x="T4" y="T5"/>
                  </a:cxn>
                  <a:cxn ang="0">
                    <a:pos x="T6" y="T7"/>
                  </a:cxn>
                  <a:cxn ang="0">
                    <a:pos x="T8" y="T9"/>
                  </a:cxn>
                </a:cxnLst>
                <a:rect l="0" t="0" r="r" b="b"/>
                <a:pathLst>
                  <a:path w="8" h="5">
                    <a:moveTo>
                      <a:pt x="5" y="2"/>
                    </a:moveTo>
                    <a:cubicBezTo>
                      <a:pt x="3" y="4"/>
                      <a:pt x="0" y="5"/>
                      <a:pt x="0" y="4"/>
                    </a:cubicBezTo>
                    <a:cubicBezTo>
                      <a:pt x="0" y="3"/>
                      <a:pt x="4" y="0"/>
                      <a:pt x="7" y="0"/>
                    </a:cubicBezTo>
                    <a:cubicBezTo>
                      <a:pt x="8" y="0"/>
                      <a:pt x="7" y="1"/>
                      <a:pt x="7" y="1"/>
                    </a:cubicBezTo>
                    <a:cubicBezTo>
                      <a:pt x="6" y="2"/>
                      <a:pt x="6"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1" name="Freeform 2041">
                <a:extLst>
                  <a:ext uri="{FF2B5EF4-FFF2-40B4-BE49-F238E27FC236}">
                    <a16:creationId xmlns:a16="http://schemas.microsoft.com/office/drawing/2014/main" id="{AA5B1C75-485A-FA49-CBD8-F454794E7382}"/>
                  </a:ext>
                </a:extLst>
              </p:cNvPr>
              <p:cNvSpPr>
                <a:spLocks/>
              </p:cNvSpPr>
              <p:nvPr/>
            </p:nvSpPr>
            <p:spPr bwMode="auto">
              <a:xfrm>
                <a:off x="5051" y="974"/>
                <a:ext cx="43" cy="29"/>
              </a:xfrm>
              <a:custGeom>
                <a:avLst/>
                <a:gdLst>
                  <a:gd name="T0" fmla="*/ 7 w 9"/>
                  <a:gd name="T1" fmla="*/ 2 h 6"/>
                  <a:gd name="T2" fmla="*/ 1 w 9"/>
                  <a:gd name="T3" fmla="*/ 4 h 6"/>
                  <a:gd name="T4" fmla="*/ 7 w 9"/>
                  <a:gd name="T5" fmla="*/ 0 h 6"/>
                  <a:gd name="T6" fmla="*/ 8 w 9"/>
                  <a:gd name="T7" fmla="*/ 2 h 6"/>
                  <a:gd name="T8" fmla="*/ 7 w 9"/>
                  <a:gd name="T9" fmla="*/ 2 h 6"/>
                </a:gdLst>
                <a:ahLst/>
                <a:cxnLst>
                  <a:cxn ang="0">
                    <a:pos x="T0" y="T1"/>
                  </a:cxn>
                  <a:cxn ang="0">
                    <a:pos x="T2" y="T3"/>
                  </a:cxn>
                  <a:cxn ang="0">
                    <a:pos x="T4" y="T5"/>
                  </a:cxn>
                  <a:cxn ang="0">
                    <a:pos x="T6" y="T7"/>
                  </a:cxn>
                  <a:cxn ang="0">
                    <a:pos x="T8" y="T9"/>
                  </a:cxn>
                </a:cxnLst>
                <a:rect l="0" t="0" r="r" b="b"/>
                <a:pathLst>
                  <a:path w="9" h="6">
                    <a:moveTo>
                      <a:pt x="7" y="2"/>
                    </a:moveTo>
                    <a:cubicBezTo>
                      <a:pt x="4" y="5"/>
                      <a:pt x="0" y="6"/>
                      <a:pt x="1" y="4"/>
                    </a:cubicBezTo>
                    <a:cubicBezTo>
                      <a:pt x="1" y="3"/>
                      <a:pt x="5" y="0"/>
                      <a:pt x="7" y="0"/>
                    </a:cubicBezTo>
                    <a:cubicBezTo>
                      <a:pt x="9" y="0"/>
                      <a:pt x="8" y="1"/>
                      <a:pt x="8" y="2"/>
                    </a:cubicBezTo>
                    <a:cubicBezTo>
                      <a:pt x="7" y="2"/>
                      <a:pt x="7" y="2"/>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2" name="Freeform 2042">
                <a:extLst>
                  <a:ext uri="{FF2B5EF4-FFF2-40B4-BE49-F238E27FC236}">
                    <a16:creationId xmlns:a16="http://schemas.microsoft.com/office/drawing/2014/main" id="{43B64053-261F-86E9-8D9E-6FEC9718E980}"/>
                  </a:ext>
                </a:extLst>
              </p:cNvPr>
              <p:cNvSpPr>
                <a:spLocks/>
              </p:cNvSpPr>
              <p:nvPr/>
            </p:nvSpPr>
            <p:spPr bwMode="auto">
              <a:xfrm>
                <a:off x="5157" y="926"/>
                <a:ext cx="39" cy="19"/>
              </a:xfrm>
              <a:custGeom>
                <a:avLst/>
                <a:gdLst>
                  <a:gd name="T0" fmla="*/ 6 w 8"/>
                  <a:gd name="T1" fmla="*/ 2 h 4"/>
                  <a:gd name="T2" fmla="*/ 1 w 8"/>
                  <a:gd name="T3" fmla="*/ 3 h 4"/>
                  <a:gd name="T4" fmla="*/ 7 w 8"/>
                  <a:gd name="T5" fmla="*/ 0 h 4"/>
                  <a:gd name="T6" fmla="*/ 7 w 8"/>
                  <a:gd name="T7" fmla="*/ 1 h 4"/>
                  <a:gd name="T8" fmla="*/ 6 w 8"/>
                  <a:gd name="T9" fmla="*/ 2 h 4"/>
                </a:gdLst>
                <a:ahLst/>
                <a:cxnLst>
                  <a:cxn ang="0">
                    <a:pos x="T0" y="T1"/>
                  </a:cxn>
                  <a:cxn ang="0">
                    <a:pos x="T2" y="T3"/>
                  </a:cxn>
                  <a:cxn ang="0">
                    <a:pos x="T4" y="T5"/>
                  </a:cxn>
                  <a:cxn ang="0">
                    <a:pos x="T6" y="T7"/>
                  </a:cxn>
                  <a:cxn ang="0">
                    <a:pos x="T8" y="T9"/>
                  </a:cxn>
                </a:cxnLst>
                <a:rect l="0" t="0" r="r" b="b"/>
                <a:pathLst>
                  <a:path w="8" h="4">
                    <a:moveTo>
                      <a:pt x="6" y="2"/>
                    </a:moveTo>
                    <a:cubicBezTo>
                      <a:pt x="3" y="3"/>
                      <a:pt x="0" y="4"/>
                      <a:pt x="1" y="3"/>
                    </a:cubicBezTo>
                    <a:cubicBezTo>
                      <a:pt x="1" y="2"/>
                      <a:pt x="5" y="0"/>
                      <a:pt x="7" y="0"/>
                    </a:cubicBezTo>
                    <a:cubicBezTo>
                      <a:pt x="8" y="0"/>
                      <a:pt x="8" y="0"/>
                      <a:pt x="7" y="1"/>
                    </a:cubicBezTo>
                    <a:cubicBezTo>
                      <a:pt x="7" y="1"/>
                      <a:pt x="7"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3" name="Freeform 2043">
                <a:extLst>
                  <a:ext uri="{FF2B5EF4-FFF2-40B4-BE49-F238E27FC236}">
                    <a16:creationId xmlns:a16="http://schemas.microsoft.com/office/drawing/2014/main" id="{586D49C6-1AD3-8A2A-D4B7-52E0A0B0EDBE}"/>
                  </a:ext>
                </a:extLst>
              </p:cNvPr>
              <p:cNvSpPr>
                <a:spLocks/>
              </p:cNvSpPr>
              <p:nvPr/>
            </p:nvSpPr>
            <p:spPr bwMode="auto">
              <a:xfrm>
                <a:off x="5200" y="912"/>
                <a:ext cx="34" cy="19"/>
              </a:xfrm>
              <a:custGeom>
                <a:avLst/>
                <a:gdLst>
                  <a:gd name="T0" fmla="*/ 5 w 7"/>
                  <a:gd name="T1" fmla="*/ 2 h 4"/>
                  <a:gd name="T2" fmla="*/ 0 w 7"/>
                  <a:gd name="T3" fmla="*/ 4 h 4"/>
                  <a:gd name="T4" fmla="*/ 6 w 7"/>
                  <a:gd name="T5" fmla="*/ 0 h 4"/>
                  <a:gd name="T6" fmla="*/ 7 w 7"/>
                  <a:gd name="T7" fmla="*/ 1 h 4"/>
                  <a:gd name="T8" fmla="*/ 5 w 7"/>
                  <a:gd name="T9" fmla="*/ 2 h 4"/>
                </a:gdLst>
                <a:ahLst/>
                <a:cxnLst>
                  <a:cxn ang="0">
                    <a:pos x="T0" y="T1"/>
                  </a:cxn>
                  <a:cxn ang="0">
                    <a:pos x="T2" y="T3"/>
                  </a:cxn>
                  <a:cxn ang="0">
                    <a:pos x="T4" y="T5"/>
                  </a:cxn>
                  <a:cxn ang="0">
                    <a:pos x="T6" y="T7"/>
                  </a:cxn>
                  <a:cxn ang="0">
                    <a:pos x="T8" y="T9"/>
                  </a:cxn>
                </a:cxnLst>
                <a:rect l="0" t="0" r="r" b="b"/>
                <a:pathLst>
                  <a:path w="7" h="4">
                    <a:moveTo>
                      <a:pt x="5" y="2"/>
                    </a:moveTo>
                    <a:cubicBezTo>
                      <a:pt x="3" y="4"/>
                      <a:pt x="0" y="4"/>
                      <a:pt x="0" y="4"/>
                    </a:cubicBezTo>
                    <a:cubicBezTo>
                      <a:pt x="1" y="3"/>
                      <a:pt x="4" y="1"/>
                      <a:pt x="6" y="0"/>
                    </a:cubicBezTo>
                    <a:cubicBezTo>
                      <a:pt x="7" y="0"/>
                      <a:pt x="7" y="1"/>
                      <a:pt x="7" y="1"/>
                    </a:cubicBezTo>
                    <a:cubicBezTo>
                      <a:pt x="6" y="2"/>
                      <a:pt x="6"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4" name="Freeform 2044">
                <a:extLst>
                  <a:ext uri="{FF2B5EF4-FFF2-40B4-BE49-F238E27FC236}">
                    <a16:creationId xmlns:a16="http://schemas.microsoft.com/office/drawing/2014/main" id="{165059F1-BF02-AB99-3D50-93BEBFDF34AA}"/>
                  </a:ext>
                </a:extLst>
              </p:cNvPr>
              <p:cNvSpPr>
                <a:spLocks/>
              </p:cNvSpPr>
              <p:nvPr/>
            </p:nvSpPr>
            <p:spPr bwMode="auto">
              <a:xfrm>
                <a:off x="5239" y="902"/>
                <a:ext cx="34" cy="19"/>
              </a:xfrm>
              <a:custGeom>
                <a:avLst/>
                <a:gdLst>
                  <a:gd name="T0" fmla="*/ 5 w 7"/>
                  <a:gd name="T1" fmla="*/ 2 h 4"/>
                  <a:gd name="T2" fmla="*/ 0 w 7"/>
                  <a:gd name="T3" fmla="*/ 3 h 4"/>
                  <a:gd name="T4" fmla="*/ 6 w 7"/>
                  <a:gd name="T5" fmla="*/ 0 h 4"/>
                  <a:gd name="T6" fmla="*/ 6 w 7"/>
                  <a:gd name="T7" fmla="*/ 1 h 4"/>
                  <a:gd name="T8" fmla="*/ 5 w 7"/>
                  <a:gd name="T9" fmla="*/ 2 h 4"/>
                </a:gdLst>
                <a:ahLst/>
                <a:cxnLst>
                  <a:cxn ang="0">
                    <a:pos x="T0" y="T1"/>
                  </a:cxn>
                  <a:cxn ang="0">
                    <a:pos x="T2" y="T3"/>
                  </a:cxn>
                  <a:cxn ang="0">
                    <a:pos x="T4" y="T5"/>
                  </a:cxn>
                  <a:cxn ang="0">
                    <a:pos x="T6" y="T7"/>
                  </a:cxn>
                  <a:cxn ang="0">
                    <a:pos x="T8" y="T9"/>
                  </a:cxn>
                </a:cxnLst>
                <a:rect l="0" t="0" r="r" b="b"/>
                <a:pathLst>
                  <a:path w="7" h="4">
                    <a:moveTo>
                      <a:pt x="5" y="2"/>
                    </a:moveTo>
                    <a:cubicBezTo>
                      <a:pt x="3" y="4"/>
                      <a:pt x="0" y="4"/>
                      <a:pt x="0" y="3"/>
                    </a:cubicBezTo>
                    <a:cubicBezTo>
                      <a:pt x="0" y="2"/>
                      <a:pt x="4" y="1"/>
                      <a:pt x="6" y="0"/>
                    </a:cubicBezTo>
                    <a:cubicBezTo>
                      <a:pt x="7" y="0"/>
                      <a:pt x="6" y="1"/>
                      <a:pt x="6" y="1"/>
                    </a:cubicBezTo>
                    <a:cubicBezTo>
                      <a:pt x="6" y="2"/>
                      <a:pt x="5"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5" name="Freeform 2045">
                <a:extLst>
                  <a:ext uri="{FF2B5EF4-FFF2-40B4-BE49-F238E27FC236}">
                    <a16:creationId xmlns:a16="http://schemas.microsoft.com/office/drawing/2014/main" id="{8F2B6586-B571-1245-2744-19C5E0F55C71}"/>
                  </a:ext>
                </a:extLst>
              </p:cNvPr>
              <p:cNvSpPr>
                <a:spLocks/>
              </p:cNvSpPr>
              <p:nvPr/>
            </p:nvSpPr>
            <p:spPr bwMode="auto">
              <a:xfrm>
                <a:off x="5273" y="897"/>
                <a:ext cx="29" cy="19"/>
              </a:xfrm>
              <a:custGeom>
                <a:avLst/>
                <a:gdLst>
                  <a:gd name="T0" fmla="*/ 5 w 6"/>
                  <a:gd name="T1" fmla="*/ 2 h 4"/>
                  <a:gd name="T2" fmla="*/ 0 w 6"/>
                  <a:gd name="T3" fmla="*/ 3 h 4"/>
                  <a:gd name="T4" fmla="*/ 5 w 6"/>
                  <a:gd name="T5" fmla="*/ 0 h 4"/>
                  <a:gd name="T6" fmla="*/ 5 w 6"/>
                  <a:gd name="T7" fmla="*/ 2 h 4"/>
                  <a:gd name="T8" fmla="*/ 5 w 6"/>
                  <a:gd name="T9" fmla="*/ 2 h 4"/>
                </a:gdLst>
                <a:ahLst/>
                <a:cxnLst>
                  <a:cxn ang="0">
                    <a:pos x="T0" y="T1"/>
                  </a:cxn>
                  <a:cxn ang="0">
                    <a:pos x="T2" y="T3"/>
                  </a:cxn>
                  <a:cxn ang="0">
                    <a:pos x="T4" y="T5"/>
                  </a:cxn>
                  <a:cxn ang="0">
                    <a:pos x="T6" y="T7"/>
                  </a:cxn>
                  <a:cxn ang="0">
                    <a:pos x="T8" y="T9"/>
                  </a:cxn>
                </a:cxnLst>
                <a:rect l="0" t="0" r="r" b="b"/>
                <a:pathLst>
                  <a:path w="6" h="4">
                    <a:moveTo>
                      <a:pt x="5" y="2"/>
                    </a:moveTo>
                    <a:cubicBezTo>
                      <a:pt x="3" y="4"/>
                      <a:pt x="0" y="4"/>
                      <a:pt x="0" y="3"/>
                    </a:cubicBezTo>
                    <a:cubicBezTo>
                      <a:pt x="0" y="2"/>
                      <a:pt x="3" y="1"/>
                      <a:pt x="5" y="0"/>
                    </a:cubicBezTo>
                    <a:cubicBezTo>
                      <a:pt x="6" y="0"/>
                      <a:pt x="6" y="1"/>
                      <a:pt x="5" y="2"/>
                    </a:cubicBezTo>
                    <a:cubicBezTo>
                      <a:pt x="5" y="2"/>
                      <a:pt x="5"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6" name="Freeform 2046">
                <a:extLst>
                  <a:ext uri="{FF2B5EF4-FFF2-40B4-BE49-F238E27FC236}">
                    <a16:creationId xmlns:a16="http://schemas.microsoft.com/office/drawing/2014/main" id="{F35FCCA8-A7E3-9961-D7DA-95E237C9CAE8}"/>
                  </a:ext>
                </a:extLst>
              </p:cNvPr>
              <p:cNvSpPr>
                <a:spLocks/>
              </p:cNvSpPr>
              <p:nvPr/>
            </p:nvSpPr>
            <p:spPr bwMode="auto">
              <a:xfrm>
                <a:off x="5302" y="897"/>
                <a:ext cx="33" cy="15"/>
              </a:xfrm>
              <a:custGeom>
                <a:avLst/>
                <a:gdLst>
                  <a:gd name="T0" fmla="*/ 5 w 7"/>
                  <a:gd name="T1" fmla="*/ 1 h 3"/>
                  <a:gd name="T2" fmla="*/ 1 w 7"/>
                  <a:gd name="T3" fmla="*/ 2 h 3"/>
                  <a:gd name="T4" fmla="*/ 5 w 7"/>
                  <a:gd name="T5" fmla="*/ 0 h 3"/>
                  <a:gd name="T6" fmla="*/ 5 w 7"/>
                  <a:gd name="T7" fmla="*/ 1 h 3"/>
                  <a:gd name="T8" fmla="*/ 5 w 7"/>
                  <a:gd name="T9" fmla="*/ 1 h 3"/>
                </a:gdLst>
                <a:ahLst/>
                <a:cxnLst>
                  <a:cxn ang="0">
                    <a:pos x="T0" y="T1"/>
                  </a:cxn>
                  <a:cxn ang="0">
                    <a:pos x="T2" y="T3"/>
                  </a:cxn>
                  <a:cxn ang="0">
                    <a:pos x="T4" y="T5"/>
                  </a:cxn>
                  <a:cxn ang="0">
                    <a:pos x="T6" y="T7"/>
                  </a:cxn>
                  <a:cxn ang="0">
                    <a:pos x="T8" y="T9"/>
                  </a:cxn>
                </a:cxnLst>
                <a:rect l="0" t="0" r="r" b="b"/>
                <a:pathLst>
                  <a:path w="7" h="3">
                    <a:moveTo>
                      <a:pt x="5" y="1"/>
                    </a:moveTo>
                    <a:cubicBezTo>
                      <a:pt x="3" y="3"/>
                      <a:pt x="0" y="3"/>
                      <a:pt x="1" y="2"/>
                    </a:cubicBezTo>
                    <a:cubicBezTo>
                      <a:pt x="1" y="1"/>
                      <a:pt x="3" y="0"/>
                      <a:pt x="5" y="0"/>
                    </a:cubicBezTo>
                    <a:cubicBezTo>
                      <a:pt x="7" y="0"/>
                      <a:pt x="5" y="1"/>
                      <a:pt x="5" y="1"/>
                    </a:cubicBezTo>
                    <a:cubicBezTo>
                      <a:pt x="5" y="1"/>
                      <a:pt x="5" y="1"/>
                      <a:pt x="5" y="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7" name="Freeform 2047">
                <a:extLst>
                  <a:ext uri="{FF2B5EF4-FFF2-40B4-BE49-F238E27FC236}">
                    <a16:creationId xmlns:a16="http://schemas.microsoft.com/office/drawing/2014/main" id="{65885CA3-6CD8-DD44-B317-65E97517D38E}"/>
                  </a:ext>
                </a:extLst>
              </p:cNvPr>
              <p:cNvSpPr>
                <a:spLocks/>
              </p:cNvSpPr>
              <p:nvPr/>
            </p:nvSpPr>
            <p:spPr bwMode="auto">
              <a:xfrm>
                <a:off x="5331" y="892"/>
                <a:ext cx="28" cy="20"/>
              </a:xfrm>
              <a:custGeom>
                <a:avLst/>
                <a:gdLst>
                  <a:gd name="T0" fmla="*/ 5 w 6"/>
                  <a:gd name="T1" fmla="*/ 2 h 4"/>
                  <a:gd name="T2" fmla="*/ 0 w 6"/>
                  <a:gd name="T3" fmla="*/ 3 h 4"/>
                  <a:gd name="T4" fmla="*/ 4 w 6"/>
                  <a:gd name="T5" fmla="*/ 0 h 4"/>
                  <a:gd name="T6" fmla="*/ 5 w 6"/>
                  <a:gd name="T7" fmla="*/ 2 h 4"/>
                </a:gdLst>
                <a:ahLst/>
                <a:cxnLst>
                  <a:cxn ang="0">
                    <a:pos x="T0" y="T1"/>
                  </a:cxn>
                  <a:cxn ang="0">
                    <a:pos x="T2" y="T3"/>
                  </a:cxn>
                  <a:cxn ang="0">
                    <a:pos x="T4" y="T5"/>
                  </a:cxn>
                  <a:cxn ang="0">
                    <a:pos x="T6" y="T7"/>
                  </a:cxn>
                </a:cxnLst>
                <a:rect l="0" t="0" r="r" b="b"/>
                <a:pathLst>
                  <a:path w="6" h="4">
                    <a:moveTo>
                      <a:pt x="5" y="2"/>
                    </a:moveTo>
                    <a:cubicBezTo>
                      <a:pt x="3" y="3"/>
                      <a:pt x="0" y="4"/>
                      <a:pt x="0" y="3"/>
                    </a:cubicBezTo>
                    <a:cubicBezTo>
                      <a:pt x="0" y="2"/>
                      <a:pt x="3" y="0"/>
                      <a:pt x="4" y="0"/>
                    </a:cubicBezTo>
                    <a:cubicBezTo>
                      <a:pt x="6"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8" name="Freeform 2048">
                <a:extLst>
                  <a:ext uri="{FF2B5EF4-FFF2-40B4-BE49-F238E27FC236}">
                    <a16:creationId xmlns:a16="http://schemas.microsoft.com/office/drawing/2014/main" id="{F52DE5FB-888D-A299-6299-2B17E1706686}"/>
                  </a:ext>
                </a:extLst>
              </p:cNvPr>
              <p:cNvSpPr>
                <a:spLocks/>
              </p:cNvSpPr>
              <p:nvPr/>
            </p:nvSpPr>
            <p:spPr bwMode="auto">
              <a:xfrm>
                <a:off x="5263" y="916"/>
                <a:ext cx="29" cy="25"/>
              </a:xfrm>
              <a:custGeom>
                <a:avLst/>
                <a:gdLst>
                  <a:gd name="T0" fmla="*/ 5 w 6"/>
                  <a:gd name="T1" fmla="*/ 2 h 5"/>
                  <a:gd name="T2" fmla="*/ 0 w 6"/>
                  <a:gd name="T3" fmla="*/ 3 h 5"/>
                  <a:gd name="T4" fmla="*/ 5 w 6"/>
                  <a:gd name="T5" fmla="*/ 0 h 5"/>
                  <a:gd name="T6" fmla="*/ 5 w 6"/>
                  <a:gd name="T7" fmla="*/ 2 h 5"/>
                  <a:gd name="T8" fmla="*/ 5 w 6"/>
                  <a:gd name="T9" fmla="*/ 2 h 5"/>
                </a:gdLst>
                <a:ahLst/>
                <a:cxnLst>
                  <a:cxn ang="0">
                    <a:pos x="T0" y="T1"/>
                  </a:cxn>
                  <a:cxn ang="0">
                    <a:pos x="T2" y="T3"/>
                  </a:cxn>
                  <a:cxn ang="0">
                    <a:pos x="T4" y="T5"/>
                  </a:cxn>
                  <a:cxn ang="0">
                    <a:pos x="T6" y="T7"/>
                  </a:cxn>
                  <a:cxn ang="0">
                    <a:pos x="T8" y="T9"/>
                  </a:cxn>
                </a:cxnLst>
                <a:rect l="0" t="0" r="r" b="b"/>
                <a:pathLst>
                  <a:path w="6" h="5">
                    <a:moveTo>
                      <a:pt x="5" y="2"/>
                    </a:moveTo>
                    <a:cubicBezTo>
                      <a:pt x="3" y="4"/>
                      <a:pt x="0" y="5"/>
                      <a:pt x="0" y="3"/>
                    </a:cubicBezTo>
                    <a:cubicBezTo>
                      <a:pt x="0" y="2"/>
                      <a:pt x="3" y="0"/>
                      <a:pt x="5" y="0"/>
                    </a:cubicBezTo>
                    <a:cubicBezTo>
                      <a:pt x="6" y="0"/>
                      <a:pt x="6" y="1"/>
                      <a:pt x="5" y="2"/>
                    </a:cubicBezTo>
                    <a:cubicBezTo>
                      <a:pt x="5" y="2"/>
                      <a:pt x="5" y="2"/>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9" name="Freeform 2049">
                <a:extLst>
                  <a:ext uri="{FF2B5EF4-FFF2-40B4-BE49-F238E27FC236}">
                    <a16:creationId xmlns:a16="http://schemas.microsoft.com/office/drawing/2014/main" id="{C861C24E-5D23-07BB-044A-35E574A4A955}"/>
                  </a:ext>
                </a:extLst>
              </p:cNvPr>
              <p:cNvSpPr>
                <a:spLocks/>
              </p:cNvSpPr>
              <p:nvPr/>
            </p:nvSpPr>
            <p:spPr bwMode="auto">
              <a:xfrm>
                <a:off x="5287" y="921"/>
                <a:ext cx="29" cy="20"/>
              </a:xfrm>
              <a:custGeom>
                <a:avLst/>
                <a:gdLst>
                  <a:gd name="T0" fmla="*/ 5 w 6"/>
                  <a:gd name="T1" fmla="*/ 2 h 4"/>
                  <a:gd name="T2" fmla="*/ 0 w 6"/>
                  <a:gd name="T3" fmla="*/ 3 h 4"/>
                  <a:gd name="T4" fmla="*/ 5 w 6"/>
                  <a:gd name="T5" fmla="*/ 0 h 4"/>
                  <a:gd name="T6" fmla="*/ 5 w 6"/>
                  <a:gd name="T7" fmla="*/ 2 h 4"/>
                </a:gdLst>
                <a:ahLst/>
                <a:cxnLst>
                  <a:cxn ang="0">
                    <a:pos x="T0" y="T1"/>
                  </a:cxn>
                  <a:cxn ang="0">
                    <a:pos x="T2" y="T3"/>
                  </a:cxn>
                  <a:cxn ang="0">
                    <a:pos x="T4" y="T5"/>
                  </a:cxn>
                  <a:cxn ang="0">
                    <a:pos x="T6" y="T7"/>
                  </a:cxn>
                </a:cxnLst>
                <a:rect l="0" t="0" r="r" b="b"/>
                <a:pathLst>
                  <a:path w="6" h="4">
                    <a:moveTo>
                      <a:pt x="5" y="2"/>
                    </a:moveTo>
                    <a:cubicBezTo>
                      <a:pt x="3" y="4"/>
                      <a:pt x="0" y="4"/>
                      <a:pt x="0" y="3"/>
                    </a:cubicBezTo>
                    <a:cubicBezTo>
                      <a:pt x="0" y="2"/>
                      <a:pt x="3" y="0"/>
                      <a:pt x="5" y="0"/>
                    </a:cubicBezTo>
                    <a:cubicBezTo>
                      <a:pt x="6" y="0"/>
                      <a:pt x="6"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0" name="Freeform 2050">
                <a:extLst>
                  <a:ext uri="{FF2B5EF4-FFF2-40B4-BE49-F238E27FC236}">
                    <a16:creationId xmlns:a16="http://schemas.microsoft.com/office/drawing/2014/main" id="{6E2DEAB1-C232-41F2-F2FF-D1739B7A2577}"/>
                  </a:ext>
                </a:extLst>
              </p:cNvPr>
              <p:cNvSpPr>
                <a:spLocks/>
              </p:cNvSpPr>
              <p:nvPr/>
            </p:nvSpPr>
            <p:spPr bwMode="auto">
              <a:xfrm>
                <a:off x="4391" y="1307"/>
                <a:ext cx="48" cy="43"/>
              </a:xfrm>
              <a:custGeom>
                <a:avLst/>
                <a:gdLst>
                  <a:gd name="T0" fmla="*/ 6 w 10"/>
                  <a:gd name="T1" fmla="*/ 4 h 9"/>
                  <a:gd name="T2" fmla="*/ 0 w 10"/>
                  <a:gd name="T3" fmla="*/ 8 h 9"/>
                  <a:gd name="T4" fmla="*/ 8 w 10"/>
                  <a:gd name="T5" fmla="*/ 0 h 9"/>
                  <a:gd name="T6" fmla="*/ 7 w 10"/>
                  <a:gd name="T7" fmla="*/ 4 h 9"/>
                  <a:gd name="T8" fmla="*/ 6 w 10"/>
                  <a:gd name="T9" fmla="*/ 4 h 9"/>
                </a:gdLst>
                <a:ahLst/>
                <a:cxnLst>
                  <a:cxn ang="0">
                    <a:pos x="T0" y="T1"/>
                  </a:cxn>
                  <a:cxn ang="0">
                    <a:pos x="T2" y="T3"/>
                  </a:cxn>
                  <a:cxn ang="0">
                    <a:pos x="T4" y="T5"/>
                  </a:cxn>
                  <a:cxn ang="0">
                    <a:pos x="T6" y="T7"/>
                  </a:cxn>
                  <a:cxn ang="0">
                    <a:pos x="T8" y="T9"/>
                  </a:cxn>
                </a:cxnLst>
                <a:rect l="0" t="0" r="r" b="b"/>
                <a:pathLst>
                  <a:path w="10" h="9">
                    <a:moveTo>
                      <a:pt x="6" y="4"/>
                    </a:moveTo>
                    <a:cubicBezTo>
                      <a:pt x="4" y="7"/>
                      <a:pt x="0" y="9"/>
                      <a:pt x="0" y="8"/>
                    </a:cubicBezTo>
                    <a:cubicBezTo>
                      <a:pt x="0" y="6"/>
                      <a:pt x="6" y="1"/>
                      <a:pt x="8" y="0"/>
                    </a:cubicBezTo>
                    <a:cubicBezTo>
                      <a:pt x="10" y="0"/>
                      <a:pt x="8" y="3"/>
                      <a:pt x="7" y="4"/>
                    </a:cubicBezTo>
                    <a:cubicBezTo>
                      <a:pt x="7" y="4"/>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1" name="Freeform 2051">
                <a:extLst>
                  <a:ext uri="{FF2B5EF4-FFF2-40B4-BE49-F238E27FC236}">
                    <a16:creationId xmlns:a16="http://schemas.microsoft.com/office/drawing/2014/main" id="{208D5713-13F6-DC43-7FEE-A988A30D829A}"/>
                  </a:ext>
                </a:extLst>
              </p:cNvPr>
              <p:cNvSpPr>
                <a:spLocks/>
              </p:cNvSpPr>
              <p:nvPr/>
            </p:nvSpPr>
            <p:spPr bwMode="auto">
              <a:xfrm>
                <a:off x="4352" y="1321"/>
                <a:ext cx="49" cy="44"/>
              </a:xfrm>
              <a:custGeom>
                <a:avLst/>
                <a:gdLst>
                  <a:gd name="T0" fmla="*/ 6 w 10"/>
                  <a:gd name="T1" fmla="*/ 4 h 9"/>
                  <a:gd name="T2" fmla="*/ 0 w 10"/>
                  <a:gd name="T3" fmla="*/ 8 h 9"/>
                  <a:gd name="T4" fmla="*/ 8 w 10"/>
                  <a:gd name="T5" fmla="*/ 0 h 9"/>
                  <a:gd name="T6" fmla="*/ 7 w 10"/>
                  <a:gd name="T7" fmla="*/ 3 h 9"/>
                  <a:gd name="T8" fmla="*/ 6 w 10"/>
                  <a:gd name="T9" fmla="*/ 4 h 9"/>
                </a:gdLst>
                <a:ahLst/>
                <a:cxnLst>
                  <a:cxn ang="0">
                    <a:pos x="T0" y="T1"/>
                  </a:cxn>
                  <a:cxn ang="0">
                    <a:pos x="T2" y="T3"/>
                  </a:cxn>
                  <a:cxn ang="0">
                    <a:pos x="T4" y="T5"/>
                  </a:cxn>
                  <a:cxn ang="0">
                    <a:pos x="T6" y="T7"/>
                  </a:cxn>
                  <a:cxn ang="0">
                    <a:pos x="T8" y="T9"/>
                  </a:cxn>
                </a:cxnLst>
                <a:rect l="0" t="0" r="r" b="b"/>
                <a:pathLst>
                  <a:path w="10" h="9">
                    <a:moveTo>
                      <a:pt x="6" y="4"/>
                    </a:moveTo>
                    <a:cubicBezTo>
                      <a:pt x="3" y="7"/>
                      <a:pt x="0" y="9"/>
                      <a:pt x="0" y="8"/>
                    </a:cubicBezTo>
                    <a:cubicBezTo>
                      <a:pt x="0" y="6"/>
                      <a:pt x="6" y="1"/>
                      <a:pt x="8" y="0"/>
                    </a:cubicBezTo>
                    <a:cubicBezTo>
                      <a:pt x="10" y="0"/>
                      <a:pt x="8" y="2"/>
                      <a:pt x="7" y="3"/>
                    </a:cubicBezTo>
                    <a:cubicBezTo>
                      <a:pt x="7" y="4"/>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2" name="Freeform 2052">
                <a:extLst>
                  <a:ext uri="{FF2B5EF4-FFF2-40B4-BE49-F238E27FC236}">
                    <a16:creationId xmlns:a16="http://schemas.microsoft.com/office/drawing/2014/main" id="{7DFC2304-25B4-5FAC-7EC5-57224D60C764}"/>
                  </a:ext>
                </a:extLst>
              </p:cNvPr>
              <p:cNvSpPr>
                <a:spLocks/>
              </p:cNvSpPr>
              <p:nvPr/>
            </p:nvSpPr>
            <p:spPr bwMode="auto">
              <a:xfrm>
                <a:off x="4405" y="1264"/>
                <a:ext cx="44" cy="43"/>
              </a:xfrm>
              <a:custGeom>
                <a:avLst/>
                <a:gdLst>
                  <a:gd name="T0" fmla="*/ 6 w 9"/>
                  <a:gd name="T1" fmla="*/ 4 h 9"/>
                  <a:gd name="T2" fmla="*/ 0 w 9"/>
                  <a:gd name="T3" fmla="*/ 8 h 9"/>
                  <a:gd name="T4" fmla="*/ 8 w 9"/>
                  <a:gd name="T5" fmla="*/ 0 h 9"/>
                  <a:gd name="T6" fmla="*/ 7 w 9"/>
                  <a:gd name="T7" fmla="*/ 3 h 9"/>
                  <a:gd name="T8" fmla="*/ 6 w 9"/>
                  <a:gd name="T9" fmla="*/ 4 h 9"/>
                </a:gdLst>
                <a:ahLst/>
                <a:cxnLst>
                  <a:cxn ang="0">
                    <a:pos x="T0" y="T1"/>
                  </a:cxn>
                  <a:cxn ang="0">
                    <a:pos x="T2" y="T3"/>
                  </a:cxn>
                  <a:cxn ang="0">
                    <a:pos x="T4" y="T5"/>
                  </a:cxn>
                  <a:cxn ang="0">
                    <a:pos x="T6" y="T7"/>
                  </a:cxn>
                  <a:cxn ang="0">
                    <a:pos x="T8" y="T9"/>
                  </a:cxn>
                </a:cxnLst>
                <a:rect l="0" t="0" r="r" b="b"/>
                <a:pathLst>
                  <a:path w="9" h="9">
                    <a:moveTo>
                      <a:pt x="6" y="4"/>
                    </a:moveTo>
                    <a:cubicBezTo>
                      <a:pt x="3" y="7"/>
                      <a:pt x="0" y="9"/>
                      <a:pt x="0" y="8"/>
                    </a:cubicBezTo>
                    <a:cubicBezTo>
                      <a:pt x="0" y="7"/>
                      <a:pt x="6" y="1"/>
                      <a:pt x="8" y="0"/>
                    </a:cubicBezTo>
                    <a:cubicBezTo>
                      <a:pt x="9" y="0"/>
                      <a:pt x="8" y="2"/>
                      <a:pt x="7" y="3"/>
                    </a:cubicBezTo>
                    <a:cubicBezTo>
                      <a:pt x="7" y="3"/>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3" name="Freeform 2053">
                <a:extLst>
                  <a:ext uri="{FF2B5EF4-FFF2-40B4-BE49-F238E27FC236}">
                    <a16:creationId xmlns:a16="http://schemas.microsoft.com/office/drawing/2014/main" id="{2D0B8078-3244-BC4E-6482-A7360E28AB13}"/>
                  </a:ext>
                </a:extLst>
              </p:cNvPr>
              <p:cNvSpPr>
                <a:spLocks/>
              </p:cNvSpPr>
              <p:nvPr/>
            </p:nvSpPr>
            <p:spPr bwMode="auto">
              <a:xfrm>
                <a:off x="4357" y="1297"/>
                <a:ext cx="44" cy="39"/>
              </a:xfrm>
              <a:custGeom>
                <a:avLst/>
                <a:gdLst>
                  <a:gd name="T0" fmla="*/ 5 w 9"/>
                  <a:gd name="T1" fmla="*/ 4 h 8"/>
                  <a:gd name="T2" fmla="*/ 0 w 9"/>
                  <a:gd name="T3" fmla="*/ 8 h 8"/>
                  <a:gd name="T4" fmla="*/ 8 w 9"/>
                  <a:gd name="T5" fmla="*/ 0 h 8"/>
                  <a:gd name="T6" fmla="*/ 7 w 9"/>
                  <a:gd name="T7" fmla="*/ 2 h 8"/>
                  <a:gd name="T8" fmla="*/ 5 w 9"/>
                  <a:gd name="T9" fmla="*/ 4 h 8"/>
                </a:gdLst>
                <a:ahLst/>
                <a:cxnLst>
                  <a:cxn ang="0">
                    <a:pos x="T0" y="T1"/>
                  </a:cxn>
                  <a:cxn ang="0">
                    <a:pos x="T2" y="T3"/>
                  </a:cxn>
                  <a:cxn ang="0">
                    <a:pos x="T4" y="T5"/>
                  </a:cxn>
                  <a:cxn ang="0">
                    <a:pos x="T6" y="T7"/>
                  </a:cxn>
                  <a:cxn ang="0">
                    <a:pos x="T8" y="T9"/>
                  </a:cxn>
                </a:cxnLst>
                <a:rect l="0" t="0" r="r" b="b"/>
                <a:pathLst>
                  <a:path w="9" h="8">
                    <a:moveTo>
                      <a:pt x="5" y="4"/>
                    </a:moveTo>
                    <a:cubicBezTo>
                      <a:pt x="3" y="7"/>
                      <a:pt x="0" y="8"/>
                      <a:pt x="0" y="8"/>
                    </a:cubicBezTo>
                    <a:cubicBezTo>
                      <a:pt x="0" y="6"/>
                      <a:pt x="5" y="0"/>
                      <a:pt x="8" y="0"/>
                    </a:cubicBezTo>
                    <a:cubicBezTo>
                      <a:pt x="9" y="0"/>
                      <a:pt x="7" y="1"/>
                      <a:pt x="7" y="2"/>
                    </a:cubicBezTo>
                    <a:cubicBezTo>
                      <a:pt x="6" y="3"/>
                      <a:pt x="6" y="3"/>
                      <a:pt x="5"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4" name="Freeform 2054">
                <a:extLst>
                  <a:ext uri="{FF2B5EF4-FFF2-40B4-BE49-F238E27FC236}">
                    <a16:creationId xmlns:a16="http://schemas.microsoft.com/office/drawing/2014/main" id="{CAFC136B-BFAD-BCC1-1EF6-7B35A2F5EA64}"/>
                  </a:ext>
                </a:extLst>
              </p:cNvPr>
              <p:cNvSpPr>
                <a:spLocks/>
              </p:cNvSpPr>
              <p:nvPr/>
            </p:nvSpPr>
            <p:spPr bwMode="auto">
              <a:xfrm>
                <a:off x="4299" y="1355"/>
                <a:ext cx="44" cy="44"/>
              </a:xfrm>
              <a:custGeom>
                <a:avLst/>
                <a:gdLst>
                  <a:gd name="T0" fmla="*/ 6 w 9"/>
                  <a:gd name="T1" fmla="*/ 4 h 9"/>
                  <a:gd name="T2" fmla="*/ 0 w 9"/>
                  <a:gd name="T3" fmla="*/ 8 h 9"/>
                  <a:gd name="T4" fmla="*/ 8 w 9"/>
                  <a:gd name="T5" fmla="*/ 0 h 9"/>
                  <a:gd name="T6" fmla="*/ 7 w 9"/>
                  <a:gd name="T7" fmla="*/ 3 h 9"/>
                  <a:gd name="T8" fmla="*/ 6 w 9"/>
                  <a:gd name="T9" fmla="*/ 4 h 9"/>
                </a:gdLst>
                <a:ahLst/>
                <a:cxnLst>
                  <a:cxn ang="0">
                    <a:pos x="T0" y="T1"/>
                  </a:cxn>
                  <a:cxn ang="0">
                    <a:pos x="T2" y="T3"/>
                  </a:cxn>
                  <a:cxn ang="0">
                    <a:pos x="T4" y="T5"/>
                  </a:cxn>
                  <a:cxn ang="0">
                    <a:pos x="T6" y="T7"/>
                  </a:cxn>
                  <a:cxn ang="0">
                    <a:pos x="T8" y="T9"/>
                  </a:cxn>
                </a:cxnLst>
                <a:rect l="0" t="0" r="r" b="b"/>
                <a:pathLst>
                  <a:path w="9" h="9">
                    <a:moveTo>
                      <a:pt x="6" y="4"/>
                    </a:moveTo>
                    <a:cubicBezTo>
                      <a:pt x="3" y="7"/>
                      <a:pt x="1" y="9"/>
                      <a:pt x="0" y="8"/>
                    </a:cubicBezTo>
                    <a:cubicBezTo>
                      <a:pt x="0" y="7"/>
                      <a:pt x="6" y="1"/>
                      <a:pt x="8" y="0"/>
                    </a:cubicBezTo>
                    <a:cubicBezTo>
                      <a:pt x="9" y="0"/>
                      <a:pt x="8" y="2"/>
                      <a:pt x="7" y="3"/>
                    </a:cubicBezTo>
                    <a:cubicBezTo>
                      <a:pt x="7" y="4"/>
                      <a:pt x="6" y="4"/>
                      <a:pt x="6"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5" name="Freeform 2055">
                <a:extLst>
                  <a:ext uri="{FF2B5EF4-FFF2-40B4-BE49-F238E27FC236}">
                    <a16:creationId xmlns:a16="http://schemas.microsoft.com/office/drawing/2014/main" id="{8BF502E2-0540-C792-96FB-8488E759DF3A}"/>
                  </a:ext>
                </a:extLst>
              </p:cNvPr>
              <p:cNvSpPr>
                <a:spLocks/>
              </p:cNvSpPr>
              <p:nvPr/>
            </p:nvSpPr>
            <p:spPr bwMode="auto">
              <a:xfrm>
                <a:off x="4174" y="1481"/>
                <a:ext cx="43" cy="48"/>
              </a:xfrm>
              <a:custGeom>
                <a:avLst/>
                <a:gdLst>
                  <a:gd name="T0" fmla="*/ 5 w 9"/>
                  <a:gd name="T1" fmla="*/ 5 h 10"/>
                  <a:gd name="T2" fmla="*/ 0 w 9"/>
                  <a:gd name="T3" fmla="*/ 9 h 10"/>
                  <a:gd name="T4" fmla="*/ 7 w 9"/>
                  <a:gd name="T5" fmla="*/ 0 h 10"/>
                  <a:gd name="T6" fmla="*/ 5 w 9"/>
                  <a:gd name="T7" fmla="*/ 5 h 10"/>
                </a:gdLst>
                <a:ahLst/>
                <a:cxnLst>
                  <a:cxn ang="0">
                    <a:pos x="T0" y="T1"/>
                  </a:cxn>
                  <a:cxn ang="0">
                    <a:pos x="T2" y="T3"/>
                  </a:cxn>
                  <a:cxn ang="0">
                    <a:pos x="T4" y="T5"/>
                  </a:cxn>
                  <a:cxn ang="0">
                    <a:pos x="T6" y="T7"/>
                  </a:cxn>
                </a:cxnLst>
                <a:rect l="0" t="0" r="r" b="b"/>
                <a:pathLst>
                  <a:path w="9" h="10">
                    <a:moveTo>
                      <a:pt x="5" y="5"/>
                    </a:moveTo>
                    <a:cubicBezTo>
                      <a:pt x="3" y="8"/>
                      <a:pt x="0" y="10"/>
                      <a:pt x="0" y="9"/>
                    </a:cubicBezTo>
                    <a:cubicBezTo>
                      <a:pt x="0" y="7"/>
                      <a:pt x="5" y="1"/>
                      <a:pt x="7" y="0"/>
                    </a:cubicBezTo>
                    <a:cubicBezTo>
                      <a:pt x="9" y="0"/>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6" name="Freeform 2056">
                <a:extLst>
                  <a:ext uri="{FF2B5EF4-FFF2-40B4-BE49-F238E27FC236}">
                    <a16:creationId xmlns:a16="http://schemas.microsoft.com/office/drawing/2014/main" id="{CE782E00-AE84-7363-C0A6-7C204CC1B563}"/>
                  </a:ext>
                </a:extLst>
              </p:cNvPr>
              <p:cNvSpPr>
                <a:spLocks/>
              </p:cNvSpPr>
              <p:nvPr/>
            </p:nvSpPr>
            <p:spPr bwMode="auto">
              <a:xfrm>
                <a:off x="4193" y="1485"/>
                <a:ext cx="44" cy="53"/>
              </a:xfrm>
              <a:custGeom>
                <a:avLst/>
                <a:gdLst>
                  <a:gd name="T0" fmla="*/ 6 w 9"/>
                  <a:gd name="T1" fmla="*/ 5 h 11"/>
                  <a:gd name="T2" fmla="*/ 0 w 9"/>
                  <a:gd name="T3" fmla="*/ 9 h 11"/>
                  <a:gd name="T4" fmla="*/ 8 w 9"/>
                  <a:gd name="T5" fmla="*/ 0 h 11"/>
                  <a:gd name="T6" fmla="*/ 6 w 9"/>
                  <a:gd name="T7" fmla="*/ 5 h 11"/>
                </a:gdLst>
                <a:ahLst/>
                <a:cxnLst>
                  <a:cxn ang="0">
                    <a:pos x="T0" y="T1"/>
                  </a:cxn>
                  <a:cxn ang="0">
                    <a:pos x="T2" y="T3"/>
                  </a:cxn>
                  <a:cxn ang="0">
                    <a:pos x="T4" y="T5"/>
                  </a:cxn>
                  <a:cxn ang="0">
                    <a:pos x="T6" y="T7"/>
                  </a:cxn>
                </a:cxnLst>
                <a:rect l="0" t="0" r="r" b="b"/>
                <a:pathLst>
                  <a:path w="9" h="11">
                    <a:moveTo>
                      <a:pt x="6" y="5"/>
                    </a:moveTo>
                    <a:cubicBezTo>
                      <a:pt x="3" y="9"/>
                      <a:pt x="1" y="11"/>
                      <a:pt x="0" y="9"/>
                    </a:cubicBezTo>
                    <a:cubicBezTo>
                      <a:pt x="0" y="8"/>
                      <a:pt x="5" y="1"/>
                      <a:pt x="8" y="0"/>
                    </a:cubicBezTo>
                    <a:cubicBezTo>
                      <a:pt x="9"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7" name="Freeform 2057">
                <a:extLst>
                  <a:ext uri="{FF2B5EF4-FFF2-40B4-BE49-F238E27FC236}">
                    <a16:creationId xmlns:a16="http://schemas.microsoft.com/office/drawing/2014/main" id="{6A695902-0C7D-4A85-80FE-829F502A3848}"/>
                  </a:ext>
                </a:extLst>
              </p:cNvPr>
              <p:cNvSpPr>
                <a:spLocks/>
              </p:cNvSpPr>
              <p:nvPr/>
            </p:nvSpPr>
            <p:spPr bwMode="auto">
              <a:xfrm>
                <a:off x="4237" y="1466"/>
                <a:ext cx="43" cy="48"/>
              </a:xfrm>
              <a:custGeom>
                <a:avLst/>
                <a:gdLst>
                  <a:gd name="T0" fmla="*/ 6 w 9"/>
                  <a:gd name="T1" fmla="*/ 5 h 10"/>
                  <a:gd name="T2" fmla="*/ 0 w 9"/>
                  <a:gd name="T3" fmla="*/ 9 h 10"/>
                  <a:gd name="T4" fmla="*/ 7 w 9"/>
                  <a:gd name="T5" fmla="*/ 0 h 10"/>
                  <a:gd name="T6" fmla="*/ 6 w 9"/>
                  <a:gd name="T7" fmla="*/ 5 h 10"/>
                </a:gdLst>
                <a:ahLst/>
                <a:cxnLst>
                  <a:cxn ang="0">
                    <a:pos x="T0" y="T1"/>
                  </a:cxn>
                  <a:cxn ang="0">
                    <a:pos x="T2" y="T3"/>
                  </a:cxn>
                  <a:cxn ang="0">
                    <a:pos x="T4" y="T5"/>
                  </a:cxn>
                  <a:cxn ang="0">
                    <a:pos x="T6" y="T7"/>
                  </a:cxn>
                </a:cxnLst>
                <a:rect l="0" t="0" r="r" b="b"/>
                <a:pathLst>
                  <a:path w="9" h="10">
                    <a:moveTo>
                      <a:pt x="6" y="5"/>
                    </a:moveTo>
                    <a:cubicBezTo>
                      <a:pt x="3" y="8"/>
                      <a:pt x="0" y="10"/>
                      <a:pt x="0" y="9"/>
                    </a:cubicBezTo>
                    <a:cubicBezTo>
                      <a:pt x="0" y="7"/>
                      <a:pt x="5" y="1"/>
                      <a:pt x="7" y="0"/>
                    </a:cubicBezTo>
                    <a:cubicBezTo>
                      <a:pt x="9" y="0"/>
                      <a:pt x="7"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8" name="Freeform 2058">
                <a:extLst>
                  <a:ext uri="{FF2B5EF4-FFF2-40B4-BE49-F238E27FC236}">
                    <a16:creationId xmlns:a16="http://schemas.microsoft.com/office/drawing/2014/main" id="{3D27F856-0AD6-A453-BAA3-9918B04CD66F}"/>
                  </a:ext>
                </a:extLst>
              </p:cNvPr>
              <p:cNvSpPr>
                <a:spLocks/>
              </p:cNvSpPr>
              <p:nvPr/>
            </p:nvSpPr>
            <p:spPr bwMode="auto">
              <a:xfrm>
                <a:off x="4290" y="1418"/>
                <a:ext cx="48" cy="48"/>
              </a:xfrm>
              <a:custGeom>
                <a:avLst/>
                <a:gdLst>
                  <a:gd name="T0" fmla="*/ 7 w 10"/>
                  <a:gd name="T1" fmla="*/ 5 h 10"/>
                  <a:gd name="T2" fmla="*/ 1 w 10"/>
                  <a:gd name="T3" fmla="*/ 9 h 10"/>
                  <a:gd name="T4" fmla="*/ 8 w 10"/>
                  <a:gd name="T5" fmla="*/ 0 h 10"/>
                  <a:gd name="T6" fmla="*/ 7 w 10"/>
                  <a:gd name="T7" fmla="*/ 5 h 10"/>
                </a:gdLst>
                <a:ahLst/>
                <a:cxnLst>
                  <a:cxn ang="0">
                    <a:pos x="T0" y="T1"/>
                  </a:cxn>
                  <a:cxn ang="0">
                    <a:pos x="T2" y="T3"/>
                  </a:cxn>
                  <a:cxn ang="0">
                    <a:pos x="T4" y="T5"/>
                  </a:cxn>
                  <a:cxn ang="0">
                    <a:pos x="T6" y="T7"/>
                  </a:cxn>
                </a:cxnLst>
                <a:rect l="0" t="0" r="r" b="b"/>
                <a:pathLst>
                  <a:path w="10" h="10">
                    <a:moveTo>
                      <a:pt x="7" y="5"/>
                    </a:moveTo>
                    <a:cubicBezTo>
                      <a:pt x="4" y="8"/>
                      <a:pt x="1" y="10"/>
                      <a:pt x="1" y="9"/>
                    </a:cubicBezTo>
                    <a:cubicBezTo>
                      <a:pt x="0" y="7"/>
                      <a:pt x="5" y="1"/>
                      <a:pt x="8" y="0"/>
                    </a:cubicBezTo>
                    <a:cubicBezTo>
                      <a:pt x="10" y="0"/>
                      <a:pt x="8"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9" name="Freeform 2059">
                <a:extLst>
                  <a:ext uri="{FF2B5EF4-FFF2-40B4-BE49-F238E27FC236}">
                    <a16:creationId xmlns:a16="http://schemas.microsoft.com/office/drawing/2014/main" id="{10A8F10E-A420-DC8B-B38C-772D468DD480}"/>
                  </a:ext>
                </a:extLst>
              </p:cNvPr>
              <p:cNvSpPr>
                <a:spLocks/>
              </p:cNvSpPr>
              <p:nvPr/>
            </p:nvSpPr>
            <p:spPr bwMode="auto">
              <a:xfrm>
                <a:off x="4386" y="1456"/>
                <a:ext cx="48" cy="49"/>
              </a:xfrm>
              <a:custGeom>
                <a:avLst/>
                <a:gdLst>
                  <a:gd name="T0" fmla="*/ 8 w 10"/>
                  <a:gd name="T1" fmla="*/ 5 h 10"/>
                  <a:gd name="T2" fmla="*/ 1 w 10"/>
                  <a:gd name="T3" fmla="*/ 8 h 10"/>
                  <a:gd name="T4" fmla="*/ 8 w 10"/>
                  <a:gd name="T5" fmla="*/ 0 h 10"/>
                  <a:gd name="T6" fmla="*/ 8 w 10"/>
                  <a:gd name="T7" fmla="*/ 5 h 10"/>
                </a:gdLst>
                <a:ahLst/>
                <a:cxnLst>
                  <a:cxn ang="0">
                    <a:pos x="T0" y="T1"/>
                  </a:cxn>
                  <a:cxn ang="0">
                    <a:pos x="T2" y="T3"/>
                  </a:cxn>
                  <a:cxn ang="0">
                    <a:pos x="T4" y="T5"/>
                  </a:cxn>
                  <a:cxn ang="0">
                    <a:pos x="T6" y="T7"/>
                  </a:cxn>
                </a:cxnLst>
                <a:rect l="0" t="0" r="r" b="b"/>
                <a:pathLst>
                  <a:path w="10" h="10">
                    <a:moveTo>
                      <a:pt x="8" y="5"/>
                    </a:moveTo>
                    <a:cubicBezTo>
                      <a:pt x="5" y="8"/>
                      <a:pt x="1" y="10"/>
                      <a:pt x="1" y="8"/>
                    </a:cubicBezTo>
                    <a:cubicBezTo>
                      <a:pt x="0" y="6"/>
                      <a:pt x="4" y="1"/>
                      <a:pt x="8" y="0"/>
                    </a:cubicBezTo>
                    <a:cubicBezTo>
                      <a:pt x="10" y="0"/>
                      <a:pt x="9"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0" name="Freeform 2060">
                <a:extLst>
                  <a:ext uri="{FF2B5EF4-FFF2-40B4-BE49-F238E27FC236}">
                    <a16:creationId xmlns:a16="http://schemas.microsoft.com/office/drawing/2014/main" id="{4E13394B-319D-8538-5E7D-80519DC5A04C}"/>
                  </a:ext>
                </a:extLst>
              </p:cNvPr>
              <p:cNvSpPr>
                <a:spLocks/>
              </p:cNvSpPr>
              <p:nvPr/>
            </p:nvSpPr>
            <p:spPr bwMode="auto">
              <a:xfrm>
                <a:off x="4454" y="1418"/>
                <a:ext cx="48" cy="53"/>
              </a:xfrm>
              <a:custGeom>
                <a:avLst/>
                <a:gdLst>
                  <a:gd name="T0" fmla="*/ 7 w 10"/>
                  <a:gd name="T1" fmla="*/ 5 h 11"/>
                  <a:gd name="T2" fmla="*/ 0 w 10"/>
                  <a:gd name="T3" fmla="*/ 9 h 11"/>
                  <a:gd name="T4" fmla="*/ 7 w 10"/>
                  <a:gd name="T5" fmla="*/ 0 h 11"/>
                  <a:gd name="T6" fmla="*/ 7 w 10"/>
                  <a:gd name="T7" fmla="*/ 5 h 11"/>
                </a:gdLst>
                <a:ahLst/>
                <a:cxnLst>
                  <a:cxn ang="0">
                    <a:pos x="T0" y="T1"/>
                  </a:cxn>
                  <a:cxn ang="0">
                    <a:pos x="T2" y="T3"/>
                  </a:cxn>
                  <a:cxn ang="0">
                    <a:pos x="T4" y="T5"/>
                  </a:cxn>
                  <a:cxn ang="0">
                    <a:pos x="T6" y="T7"/>
                  </a:cxn>
                </a:cxnLst>
                <a:rect l="0" t="0" r="r" b="b"/>
                <a:pathLst>
                  <a:path w="10" h="11">
                    <a:moveTo>
                      <a:pt x="7" y="5"/>
                    </a:moveTo>
                    <a:cubicBezTo>
                      <a:pt x="5" y="9"/>
                      <a:pt x="1" y="11"/>
                      <a:pt x="0" y="9"/>
                    </a:cubicBezTo>
                    <a:cubicBezTo>
                      <a:pt x="0" y="6"/>
                      <a:pt x="4" y="1"/>
                      <a:pt x="7" y="0"/>
                    </a:cubicBezTo>
                    <a:cubicBezTo>
                      <a:pt x="10" y="0"/>
                      <a:pt x="9"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1" name="Freeform 2061">
                <a:extLst>
                  <a:ext uri="{FF2B5EF4-FFF2-40B4-BE49-F238E27FC236}">
                    <a16:creationId xmlns:a16="http://schemas.microsoft.com/office/drawing/2014/main" id="{3C9D914E-C646-7475-EA81-FBC3C013ACBB}"/>
                  </a:ext>
                </a:extLst>
              </p:cNvPr>
              <p:cNvSpPr>
                <a:spLocks/>
              </p:cNvSpPr>
              <p:nvPr/>
            </p:nvSpPr>
            <p:spPr bwMode="auto">
              <a:xfrm>
                <a:off x="3986" y="2295"/>
                <a:ext cx="39" cy="68"/>
              </a:xfrm>
              <a:custGeom>
                <a:avLst/>
                <a:gdLst>
                  <a:gd name="T0" fmla="*/ 8 w 8"/>
                  <a:gd name="T1" fmla="*/ 6 h 14"/>
                  <a:gd name="T2" fmla="*/ 2 w 8"/>
                  <a:gd name="T3" fmla="*/ 11 h 14"/>
                  <a:gd name="T4" fmla="*/ 5 w 8"/>
                  <a:gd name="T5" fmla="*/ 0 h 14"/>
                  <a:gd name="T6" fmla="*/ 8 w 8"/>
                  <a:gd name="T7" fmla="*/ 6 h 14"/>
                </a:gdLst>
                <a:ahLst/>
                <a:cxnLst>
                  <a:cxn ang="0">
                    <a:pos x="T0" y="T1"/>
                  </a:cxn>
                  <a:cxn ang="0">
                    <a:pos x="T2" y="T3"/>
                  </a:cxn>
                  <a:cxn ang="0">
                    <a:pos x="T4" y="T5"/>
                  </a:cxn>
                  <a:cxn ang="0">
                    <a:pos x="T6" y="T7"/>
                  </a:cxn>
                </a:cxnLst>
                <a:rect l="0" t="0" r="r" b="b"/>
                <a:pathLst>
                  <a:path w="8" h="14">
                    <a:moveTo>
                      <a:pt x="8" y="6"/>
                    </a:moveTo>
                    <a:cubicBezTo>
                      <a:pt x="7" y="11"/>
                      <a:pt x="4" y="14"/>
                      <a:pt x="2" y="11"/>
                    </a:cubicBezTo>
                    <a:cubicBezTo>
                      <a:pt x="0" y="9"/>
                      <a:pt x="2" y="1"/>
                      <a:pt x="5" y="0"/>
                    </a:cubicBezTo>
                    <a:cubicBezTo>
                      <a:pt x="8" y="0"/>
                      <a:pt x="8"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2" name="Freeform 2062">
                <a:extLst>
                  <a:ext uri="{FF2B5EF4-FFF2-40B4-BE49-F238E27FC236}">
                    <a16:creationId xmlns:a16="http://schemas.microsoft.com/office/drawing/2014/main" id="{78DEE541-1610-DE11-937C-C09FB61DF402}"/>
                  </a:ext>
                </a:extLst>
              </p:cNvPr>
              <p:cNvSpPr>
                <a:spLocks/>
              </p:cNvSpPr>
              <p:nvPr/>
            </p:nvSpPr>
            <p:spPr bwMode="auto">
              <a:xfrm>
                <a:off x="4020" y="2204"/>
                <a:ext cx="43" cy="62"/>
              </a:xfrm>
              <a:custGeom>
                <a:avLst/>
                <a:gdLst>
                  <a:gd name="T0" fmla="*/ 8 w 9"/>
                  <a:gd name="T1" fmla="*/ 6 h 13"/>
                  <a:gd name="T2" fmla="*/ 2 w 9"/>
                  <a:gd name="T3" fmla="*/ 11 h 13"/>
                  <a:gd name="T4" fmla="*/ 6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7" y="10"/>
                      <a:pt x="4" y="13"/>
                      <a:pt x="2" y="11"/>
                    </a:cubicBezTo>
                    <a:cubicBezTo>
                      <a:pt x="0" y="8"/>
                      <a:pt x="2" y="1"/>
                      <a:pt x="6" y="0"/>
                    </a:cubicBezTo>
                    <a:cubicBezTo>
                      <a:pt x="9"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3" name="Freeform 2063">
                <a:extLst>
                  <a:ext uri="{FF2B5EF4-FFF2-40B4-BE49-F238E27FC236}">
                    <a16:creationId xmlns:a16="http://schemas.microsoft.com/office/drawing/2014/main" id="{197DE679-5B12-B65E-6AE1-F85A1270AEF6}"/>
                  </a:ext>
                </a:extLst>
              </p:cNvPr>
              <p:cNvSpPr>
                <a:spLocks/>
              </p:cNvSpPr>
              <p:nvPr/>
            </p:nvSpPr>
            <p:spPr bwMode="auto">
              <a:xfrm>
                <a:off x="4078" y="2180"/>
                <a:ext cx="43" cy="62"/>
              </a:xfrm>
              <a:custGeom>
                <a:avLst/>
                <a:gdLst>
                  <a:gd name="T0" fmla="*/ 8 w 9"/>
                  <a:gd name="T1" fmla="*/ 6 h 13"/>
                  <a:gd name="T2" fmla="*/ 2 w 9"/>
                  <a:gd name="T3" fmla="*/ 11 h 13"/>
                  <a:gd name="T4" fmla="*/ 6 w 9"/>
                  <a:gd name="T5" fmla="*/ 0 h 13"/>
                  <a:gd name="T6" fmla="*/ 8 w 9"/>
                  <a:gd name="T7" fmla="*/ 6 h 13"/>
                </a:gdLst>
                <a:ahLst/>
                <a:cxnLst>
                  <a:cxn ang="0">
                    <a:pos x="T0" y="T1"/>
                  </a:cxn>
                  <a:cxn ang="0">
                    <a:pos x="T2" y="T3"/>
                  </a:cxn>
                  <a:cxn ang="0">
                    <a:pos x="T4" y="T5"/>
                  </a:cxn>
                  <a:cxn ang="0">
                    <a:pos x="T6" y="T7"/>
                  </a:cxn>
                </a:cxnLst>
                <a:rect l="0" t="0" r="r" b="b"/>
                <a:pathLst>
                  <a:path w="9" h="13">
                    <a:moveTo>
                      <a:pt x="8" y="6"/>
                    </a:moveTo>
                    <a:cubicBezTo>
                      <a:pt x="7" y="11"/>
                      <a:pt x="3" y="13"/>
                      <a:pt x="2" y="11"/>
                    </a:cubicBezTo>
                    <a:cubicBezTo>
                      <a:pt x="0" y="8"/>
                      <a:pt x="2" y="0"/>
                      <a:pt x="6" y="0"/>
                    </a:cubicBezTo>
                    <a:cubicBezTo>
                      <a:pt x="8" y="0"/>
                      <a:pt x="9"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4" name="Freeform 2064">
                <a:extLst>
                  <a:ext uri="{FF2B5EF4-FFF2-40B4-BE49-F238E27FC236}">
                    <a16:creationId xmlns:a16="http://schemas.microsoft.com/office/drawing/2014/main" id="{C7F19741-DA7B-5AB2-9E9A-7EBAD8A10940}"/>
                  </a:ext>
                </a:extLst>
              </p:cNvPr>
              <p:cNvSpPr>
                <a:spLocks/>
              </p:cNvSpPr>
              <p:nvPr/>
            </p:nvSpPr>
            <p:spPr bwMode="auto">
              <a:xfrm>
                <a:off x="4126" y="2175"/>
                <a:ext cx="48" cy="67"/>
              </a:xfrm>
              <a:custGeom>
                <a:avLst/>
                <a:gdLst>
                  <a:gd name="T0" fmla="*/ 9 w 10"/>
                  <a:gd name="T1" fmla="*/ 7 h 14"/>
                  <a:gd name="T2" fmla="*/ 2 w 10"/>
                  <a:gd name="T3" fmla="*/ 11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8" y="11"/>
                      <a:pt x="4" y="14"/>
                      <a:pt x="2" y="11"/>
                    </a:cubicBezTo>
                    <a:cubicBezTo>
                      <a:pt x="0" y="8"/>
                      <a:pt x="2" y="1"/>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5" name="Freeform 2065">
                <a:extLst>
                  <a:ext uri="{FF2B5EF4-FFF2-40B4-BE49-F238E27FC236}">
                    <a16:creationId xmlns:a16="http://schemas.microsoft.com/office/drawing/2014/main" id="{99147BB7-1F7C-515C-E027-4B1D5CE6ED6A}"/>
                  </a:ext>
                </a:extLst>
              </p:cNvPr>
              <p:cNvSpPr>
                <a:spLocks/>
              </p:cNvSpPr>
              <p:nvPr/>
            </p:nvSpPr>
            <p:spPr bwMode="auto">
              <a:xfrm>
                <a:off x="4179" y="2160"/>
                <a:ext cx="48" cy="63"/>
              </a:xfrm>
              <a:custGeom>
                <a:avLst/>
                <a:gdLst>
                  <a:gd name="T0" fmla="*/ 10 w 10"/>
                  <a:gd name="T1" fmla="*/ 6 h 13"/>
                  <a:gd name="T2" fmla="*/ 2 w 10"/>
                  <a:gd name="T3" fmla="*/ 11 h 13"/>
                  <a:gd name="T4" fmla="*/ 7 w 10"/>
                  <a:gd name="T5" fmla="*/ 0 h 13"/>
                  <a:gd name="T6" fmla="*/ 10 w 10"/>
                  <a:gd name="T7" fmla="*/ 6 h 13"/>
                </a:gdLst>
                <a:ahLst/>
                <a:cxnLst>
                  <a:cxn ang="0">
                    <a:pos x="T0" y="T1"/>
                  </a:cxn>
                  <a:cxn ang="0">
                    <a:pos x="T2" y="T3"/>
                  </a:cxn>
                  <a:cxn ang="0">
                    <a:pos x="T4" y="T5"/>
                  </a:cxn>
                  <a:cxn ang="0">
                    <a:pos x="T6" y="T7"/>
                  </a:cxn>
                </a:cxnLst>
                <a:rect l="0" t="0" r="r" b="b"/>
                <a:pathLst>
                  <a:path w="10" h="13">
                    <a:moveTo>
                      <a:pt x="10" y="6"/>
                    </a:moveTo>
                    <a:cubicBezTo>
                      <a:pt x="9" y="11"/>
                      <a:pt x="4" y="13"/>
                      <a:pt x="2" y="11"/>
                    </a:cubicBezTo>
                    <a:cubicBezTo>
                      <a:pt x="0" y="7"/>
                      <a:pt x="2" y="0"/>
                      <a:pt x="7" y="0"/>
                    </a:cubicBezTo>
                    <a:cubicBezTo>
                      <a:pt x="10" y="0"/>
                      <a:pt x="10"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6" name="Freeform 2066">
                <a:extLst>
                  <a:ext uri="{FF2B5EF4-FFF2-40B4-BE49-F238E27FC236}">
                    <a16:creationId xmlns:a16="http://schemas.microsoft.com/office/drawing/2014/main" id="{667FDC62-7BD5-D533-6E7C-A7857E554146}"/>
                  </a:ext>
                </a:extLst>
              </p:cNvPr>
              <p:cNvSpPr>
                <a:spLocks/>
              </p:cNvSpPr>
              <p:nvPr/>
            </p:nvSpPr>
            <p:spPr bwMode="auto">
              <a:xfrm>
                <a:off x="4232" y="2175"/>
                <a:ext cx="48" cy="67"/>
              </a:xfrm>
              <a:custGeom>
                <a:avLst/>
                <a:gdLst>
                  <a:gd name="T0" fmla="*/ 10 w 10"/>
                  <a:gd name="T1" fmla="*/ 6 h 14"/>
                  <a:gd name="T2" fmla="*/ 2 w 10"/>
                  <a:gd name="T3" fmla="*/ 11 h 14"/>
                  <a:gd name="T4" fmla="*/ 6 w 10"/>
                  <a:gd name="T5" fmla="*/ 0 h 14"/>
                  <a:gd name="T6" fmla="*/ 10 w 10"/>
                  <a:gd name="T7" fmla="*/ 6 h 14"/>
                </a:gdLst>
                <a:ahLst/>
                <a:cxnLst>
                  <a:cxn ang="0">
                    <a:pos x="T0" y="T1"/>
                  </a:cxn>
                  <a:cxn ang="0">
                    <a:pos x="T2" y="T3"/>
                  </a:cxn>
                  <a:cxn ang="0">
                    <a:pos x="T4" y="T5"/>
                  </a:cxn>
                  <a:cxn ang="0">
                    <a:pos x="T6" y="T7"/>
                  </a:cxn>
                </a:cxnLst>
                <a:rect l="0" t="0" r="r" b="b"/>
                <a:pathLst>
                  <a:path w="10" h="14">
                    <a:moveTo>
                      <a:pt x="10" y="6"/>
                    </a:moveTo>
                    <a:cubicBezTo>
                      <a:pt x="9" y="11"/>
                      <a:pt x="4" y="14"/>
                      <a:pt x="2" y="11"/>
                    </a:cubicBezTo>
                    <a:cubicBezTo>
                      <a:pt x="0" y="7"/>
                      <a:pt x="2" y="1"/>
                      <a:pt x="6" y="0"/>
                    </a:cubicBezTo>
                    <a:cubicBezTo>
                      <a:pt x="10" y="0"/>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7" name="Freeform 2067">
                <a:extLst>
                  <a:ext uri="{FF2B5EF4-FFF2-40B4-BE49-F238E27FC236}">
                    <a16:creationId xmlns:a16="http://schemas.microsoft.com/office/drawing/2014/main" id="{57AC46B0-1AA6-FEA8-529F-984C6BB7DC25}"/>
                  </a:ext>
                </a:extLst>
              </p:cNvPr>
              <p:cNvSpPr>
                <a:spLocks/>
              </p:cNvSpPr>
              <p:nvPr/>
            </p:nvSpPr>
            <p:spPr bwMode="auto">
              <a:xfrm>
                <a:off x="4290" y="2194"/>
                <a:ext cx="53" cy="68"/>
              </a:xfrm>
              <a:custGeom>
                <a:avLst/>
                <a:gdLst>
                  <a:gd name="T0" fmla="*/ 10 w 11"/>
                  <a:gd name="T1" fmla="*/ 7 h 14"/>
                  <a:gd name="T2" fmla="*/ 2 w 11"/>
                  <a:gd name="T3" fmla="*/ 11 h 14"/>
                  <a:gd name="T4" fmla="*/ 6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1"/>
                    </a:cubicBezTo>
                    <a:cubicBezTo>
                      <a:pt x="0" y="8"/>
                      <a:pt x="2" y="1"/>
                      <a:pt x="6"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8" name="Freeform 2068">
                <a:extLst>
                  <a:ext uri="{FF2B5EF4-FFF2-40B4-BE49-F238E27FC236}">
                    <a16:creationId xmlns:a16="http://schemas.microsoft.com/office/drawing/2014/main" id="{A65A9A07-4027-A136-80C7-7D5D1E592BD7}"/>
                  </a:ext>
                </a:extLst>
              </p:cNvPr>
              <p:cNvSpPr>
                <a:spLocks/>
              </p:cNvSpPr>
              <p:nvPr/>
            </p:nvSpPr>
            <p:spPr bwMode="auto">
              <a:xfrm>
                <a:off x="4348" y="2141"/>
                <a:ext cx="57" cy="68"/>
              </a:xfrm>
              <a:custGeom>
                <a:avLst/>
                <a:gdLst>
                  <a:gd name="T0" fmla="*/ 11 w 12"/>
                  <a:gd name="T1" fmla="*/ 7 h 14"/>
                  <a:gd name="T2" fmla="*/ 3 w 12"/>
                  <a:gd name="T3" fmla="*/ 11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2"/>
                      <a:pt x="5" y="14"/>
                      <a:pt x="3" y="11"/>
                    </a:cubicBezTo>
                    <a:cubicBezTo>
                      <a:pt x="0" y="8"/>
                      <a:pt x="3" y="1"/>
                      <a:pt x="7" y="0"/>
                    </a:cubicBezTo>
                    <a:cubicBezTo>
                      <a:pt x="11"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9" name="Freeform 2069">
                <a:extLst>
                  <a:ext uri="{FF2B5EF4-FFF2-40B4-BE49-F238E27FC236}">
                    <a16:creationId xmlns:a16="http://schemas.microsoft.com/office/drawing/2014/main" id="{5F121ACE-C405-45D8-6264-9BDB684607EA}"/>
                  </a:ext>
                </a:extLst>
              </p:cNvPr>
              <p:cNvSpPr>
                <a:spLocks/>
              </p:cNvSpPr>
              <p:nvPr/>
            </p:nvSpPr>
            <p:spPr bwMode="auto">
              <a:xfrm>
                <a:off x="4410" y="2083"/>
                <a:ext cx="58" cy="68"/>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2"/>
                      <a:pt x="4" y="14"/>
                      <a:pt x="2" y="10"/>
                    </a:cubicBezTo>
                    <a:cubicBezTo>
                      <a:pt x="0" y="7"/>
                      <a:pt x="3" y="1"/>
                      <a:pt x="7" y="0"/>
                    </a:cubicBezTo>
                    <a:cubicBezTo>
                      <a:pt x="11"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0" name="Freeform 2070">
                <a:extLst>
                  <a:ext uri="{FF2B5EF4-FFF2-40B4-BE49-F238E27FC236}">
                    <a16:creationId xmlns:a16="http://schemas.microsoft.com/office/drawing/2014/main" id="{E54F555A-1FBB-6280-ADB2-108B0A61EB19}"/>
                  </a:ext>
                </a:extLst>
              </p:cNvPr>
              <p:cNvSpPr>
                <a:spLocks/>
              </p:cNvSpPr>
              <p:nvPr/>
            </p:nvSpPr>
            <p:spPr bwMode="auto">
              <a:xfrm>
                <a:off x="4478" y="2035"/>
                <a:ext cx="57" cy="67"/>
              </a:xfrm>
              <a:custGeom>
                <a:avLst/>
                <a:gdLst>
                  <a:gd name="T0" fmla="*/ 11 w 12"/>
                  <a:gd name="T1" fmla="*/ 6 h 14"/>
                  <a:gd name="T2" fmla="*/ 2 w 12"/>
                  <a:gd name="T3" fmla="*/ 10 h 14"/>
                  <a:gd name="T4" fmla="*/ 7 w 12"/>
                  <a:gd name="T5" fmla="*/ 0 h 14"/>
                  <a:gd name="T6" fmla="*/ 11 w 12"/>
                  <a:gd name="T7" fmla="*/ 6 h 14"/>
                </a:gdLst>
                <a:ahLst/>
                <a:cxnLst>
                  <a:cxn ang="0">
                    <a:pos x="T0" y="T1"/>
                  </a:cxn>
                  <a:cxn ang="0">
                    <a:pos x="T2" y="T3"/>
                  </a:cxn>
                  <a:cxn ang="0">
                    <a:pos x="T4" y="T5"/>
                  </a:cxn>
                  <a:cxn ang="0">
                    <a:pos x="T6" y="T7"/>
                  </a:cxn>
                </a:cxnLst>
                <a:rect l="0" t="0" r="r" b="b"/>
                <a:pathLst>
                  <a:path w="12" h="14">
                    <a:moveTo>
                      <a:pt x="11" y="6"/>
                    </a:moveTo>
                    <a:cubicBezTo>
                      <a:pt x="10" y="11"/>
                      <a:pt x="4" y="14"/>
                      <a:pt x="2" y="10"/>
                    </a:cubicBezTo>
                    <a:cubicBezTo>
                      <a:pt x="0" y="7"/>
                      <a:pt x="3" y="1"/>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1" name="Freeform 2071">
                <a:extLst>
                  <a:ext uri="{FF2B5EF4-FFF2-40B4-BE49-F238E27FC236}">
                    <a16:creationId xmlns:a16="http://schemas.microsoft.com/office/drawing/2014/main" id="{D83B3632-55C3-F99C-6BFB-D92587CEB2CF}"/>
                  </a:ext>
                </a:extLst>
              </p:cNvPr>
              <p:cNvSpPr>
                <a:spLocks/>
              </p:cNvSpPr>
              <p:nvPr/>
            </p:nvSpPr>
            <p:spPr bwMode="auto">
              <a:xfrm>
                <a:off x="4405" y="2011"/>
                <a:ext cx="58" cy="63"/>
              </a:xfrm>
              <a:custGeom>
                <a:avLst/>
                <a:gdLst>
                  <a:gd name="T0" fmla="*/ 11 w 12"/>
                  <a:gd name="T1" fmla="*/ 6 h 13"/>
                  <a:gd name="T2" fmla="*/ 2 w 12"/>
                  <a:gd name="T3" fmla="*/ 10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10"/>
                    </a:cubicBezTo>
                    <a:cubicBezTo>
                      <a:pt x="0" y="6"/>
                      <a:pt x="3" y="0"/>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2" name="Freeform 2072">
                <a:extLst>
                  <a:ext uri="{FF2B5EF4-FFF2-40B4-BE49-F238E27FC236}">
                    <a16:creationId xmlns:a16="http://schemas.microsoft.com/office/drawing/2014/main" id="{C4366734-EB9C-2821-2410-DA05F24AEDF7}"/>
                  </a:ext>
                </a:extLst>
              </p:cNvPr>
              <p:cNvSpPr>
                <a:spLocks/>
              </p:cNvSpPr>
              <p:nvPr/>
            </p:nvSpPr>
            <p:spPr bwMode="auto">
              <a:xfrm>
                <a:off x="4343" y="2049"/>
                <a:ext cx="53" cy="68"/>
              </a:xfrm>
              <a:custGeom>
                <a:avLst/>
                <a:gdLst>
                  <a:gd name="T0" fmla="*/ 10 w 11"/>
                  <a:gd name="T1" fmla="*/ 6 h 14"/>
                  <a:gd name="T2" fmla="*/ 2 w 11"/>
                  <a:gd name="T3" fmla="*/ 10 h 14"/>
                  <a:gd name="T4" fmla="*/ 7 w 11"/>
                  <a:gd name="T5" fmla="*/ 0 h 14"/>
                  <a:gd name="T6" fmla="*/ 10 w 11"/>
                  <a:gd name="T7" fmla="*/ 6 h 14"/>
                </a:gdLst>
                <a:ahLst/>
                <a:cxnLst>
                  <a:cxn ang="0">
                    <a:pos x="T0" y="T1"/>
                  </a:cxn>
                  <a:cxn ang="0">
                    <a:pos x="T2" y="T3"/>
                  </a:cxn>
                  <a:cxn ang="0">
                    <a:pos x="T4" y="T5"/>
                  </a:cxn>
                  <a:cxn ang="0">
                    <a:pos x="T6" y="T7"/>
                  </a:cxn>
                </a:cxnLst>
                <a:rect l="0" t="0" r="r" b="b"/>
                <a:pathLst>
                  <a:path w="11" h="14">
                    <a:moveTo>
                      <a:pt x="10" y="6"/>
                    </a:moveTo>
                    <a:cubicBezTo>
                      <a:pt x="9" y="11"/>
                      <a:pt x="4" y="14"/>
                      <a:pt x="2" y="10"/>
                    </a:cubicBezTo>
                    <a:cubicBezTo>
                      <a:pt x="0" y="7"/>
                      <a:pt x="2" y="1"/>
                      <a:pt x="7" y="0"/>
                    </a:cubicBezTo>
                    <a:cubicBezTo>
                      <a:pt x="10" y="0"/>
                      <a:pt x="11"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3" name="Freeform 2073">
                <a:extLst>
                  <a:ext uri="{FF2B5EF4-FFF2-40B4-BE49-F238E27FC236}">
                    <a16:creationId xmlns:a16="http://schemas.microsoft.com/office/drawing/2014/main" id="{07E88D4C-3B15-4D2A-7E92-FF8F503CFA5B}"/>
                  </a:ext>
                </a:extLst>
              </p:cNvPr>
              <p:cNvSpPr>
                <a:spLocks/>
              </p:cNvSpPr>
              <p:nvPr/>
            </p:nvSpPr>
            <p:spPr bwMode="auto">
              <a:xfrm>
                <a:off x="4280" y="2102"/>
                <a:ext cx="53" cy="63"/>
              </a:xfrm>
              <a:custGeom>
                <a:avLst/>
                <a:gdLst>
                  <a:gd name="T0" fmla="*/ 10 w 11"/>
                  <a:gd name="T1" fmla="*/ 6 h 13"/>
                  <a:gd name="T2" fmla="*/ 2 w 11"/>
                  <a:gd name="T3" fmla="*/ 10 h 13"/>
                  <a:gd name="T4" fmla="*/ 7 w 11"/>
                  <a:gd name="T5" fmla="*/ 0 h 13"/>
                  <a:gd name="T6" fmla="*/ 10 w 11"/>
                  <a:gd name="T7" fmla="*/ 6 h 13"/>
                </a:gdLst>
                <a:ahLst/>
                <a:cxnLst>
                  <a:cxn ang="0">
                    <a:pos x="T0" y="T1"/>
                  </a:cxn>
                  <a:cxn ang="0">
                    <a:pos x="T2" y="T3"/>
                  </a:cxn>
                  <a:cxn ang="0">
                    <a:pos x="T4" y="T5"/>
                  </a:cxn>
                  <a:cxn ang="0">
                    <a:pos x="T6" y="T7"/>
                  </a:cxn>
                </a:cxnLst>
                <a:rect l="0" t="0" r="r" b="b"/>
                <a:pathLst>
                  <a:path w="11" h="13">
                    <a:moveTo>
                      <a:pt x="10" y="6"/>
                    </a:moveTo>
                    <a:cubicBezTo>
                      <a:pt x="9" y="11"/>
                      <a:pt x="4" y="13"/>
                      <a:pt x="2" y="10"/>
                    </a:cubicBezTo>
                    <a:cubicBezTo>
                      <a:pt x="0" y="7"/>
                      <a:pt x="2" y="0"/>
                      <a:pt x="7" y="0"/>
                    </a:cubicBezTo>
                    <a:cubicBezTo>
                      <a:pt x="10"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4" name="Freeform 2074">
                <a:extLst>
                  <a:ext uri="{FF2B5EF4-FFF2-40B4-BE49-F238E27FC236}">
                    <a16:creationId xmlns:a16="http://schemas.microsoft.com/office/drawing/2014/main" id="{DB476FB9-E63D-C74A-D7F7-76E1EC426256}"/>
                  </a:ext>
                </a:extLst>
              </p:cNvPr>
              <p:cNvSpPr>
                <a:spLocks/>
              </p:cNvSpPr>
              <p:nvPr/>
            </p:nvSpPr>
            <p:spPr bwMode="auto">
              <a:xfrm>
                <a:off x="4507" y="2425"/>
                <a:ext cx="62" cy="68"/>
              </a:xfrm>
              <a:custGeom>
                <a:avLst/>
                <a:gdLst>
                  <a:gd name="T0" fmla="*/ 13 w 13"/>
                  <a:gd name="T1" fmla="*/ 6 h 14"/>
                  <a:gd name="T2" fmla="*/ 3 w 13"/>
                  <a:gd name="T3" fmla="*/ 11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7" y="14"/>
                      <a:pt x="3" y="11"/>
                    </a:cubicBezTo>
                    <a:cubicBezTo>
                      <a:pt x="0" y="7"/>
                      <a:pt x="2" y="0"/>
                      <a:pt x="7"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5" name="Freeform 2075">
                <a:extLst>
                  <a:ext uri="{FF2B5EF4-FFF2-40B4-BE49-F238E27FC236}">
                    <a16:creationId xmlns:a16="http://schemas.microsoft.com/office/drawing/2014/main" id="{B5CBEFA1-9EDB-2C94-CDB6-C7E0D537793B}"/>
                  </a:ext>
                </a:extLst>
              </p:cNvPr>
              <p:cNvSpPr>
                <a:spLocks/>
              </p:cNvSpPr>
              <p:nvPr/>
            </p:nvSpPr>
            <p:spPr bwMode="auto">
              <a:xfrm>
                <a:off x="4429" y="2450"/>
                <a:ext cx="58" cy="72"/>
              </a:xfrm>
              <a:custGeom>
                <a:avLst/>
                <a:gdLst>
                  <a:gd name="T0" fmla="*/ 12 w 12"/>
                  <a:gd name="T1" fmla="*/ 7 h 15"/>
                  <a:gd name="T2" fmla="*/ 3 w 12"/>
                  <a:gd name="T3" fmla="*/ 11 h 15"/>
                  <a:gd name="T4" fmla="*/ 7 w 12"/>
                  <a:gd name="T5" fmla="*/ 0 h 15"/>
                  <a:gd name="T6" fmla="*/ 12 w 12"/>
                  <a:gd name="T7" fmla="*/ 7 h 15"/>
                </a:gdLst>
                <a:ahLst/>
                <a:cxnLst>
                  <a:cxn ang="0">
                    <a:pos x="T0" y="T1"/>
                  </a:cxn>
                  <a:cxn ang="0">
                    <a:pos x="T2" y="T3"/>
                  </a:cxn>
                  <a:cxn ang="0">
                    <a:pos x="T4" y="T5"/>
                  </a:cxn>
                  <a:cxn ang="0">
                    <a:pos x="T6" y="T7"/>
                  </a:cxn>
                </a:cxnLst>
                <a:rect l="0" t="0" r="r" b="b"/>
                <a:pathLst>
                  <a:path w="12" h="15">
                    <a:moveTo>
                      <a:pt x="12" y="7"/>
                    </a:moveTo>
                    <a:cubicBezTo>
                      <a:pt x="11" y="12"/>
                      <a:pt x="6" y="15"/>
                      <a:pt x="3" y="11"/>
                    </a:cubicBezTo>
                    <a:cubicBezTo>
                      <a:pt x="0" y="8"/>
                      <a:pt x="1" y="1"/>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6" name="Freeform 2076">
                <a:extLst>
                  <a:ext uri="{FF2B5EF4-FFF2-40B4-BE49-F238E27FC236}">
                    <a16:creationId xmlns:a16="http://schemas.microsoft.com/office/drawing/2014/main" id="{C6E9A468-474E-A956-43EF-484E298E7240}"/>
                  </a:ext>
                </a:extLst>
              </p:cNvPr>
              <p:cNvSpPr>
                <a:spLocks/>
              </p:cNvSpPr>
              <p:nvPr/>
            </p:nvSpPr>
            <p:spPr bwMode="auto">
              <a:xfrm>
                <a:off x="5832" y="1264"/>
                <a:ext cx="48" cy="43"/>
              </a:xfrm>
              <a:custGeom>
                <a:avLst/>
                <a:gdLst>
                  <a:gd name="T0" fmla="*/ 9 w 10"/>
                  <a:gd name="T1" fmla="*/ 4 h 9"/>
                  <a:gd name="T2" fmla="*/ 3 w 10"/>
                  <a:gd name="T3" fmla="*/ 7 h 9"/>
                  <a:gd name="T4" fmla="*/ 3 w 10"/>
                  <a:gd name="T5" fmla="*/ 0 h 9"/>
                  <a:gd name="T6" fmla="*/ 4 w 10"/>
                  <a:gd name="T7" fmla="*/ 0 h 9"/>
                  <a:gd name="T8" fmla="*/ 9 w 10"/>
                  <a:gd name="T9" fmla="*/ 4 h 9"/>
                </a:gdLst>
                <a:ahLst/>
                <a:cxnLst>
                  <a:cxn ang="0">
                    <a:pos x="T0" y="T1"/>
                  </a:cxn>
                  <a:cxn ang="0">
                    <a:pos x="T2" y="T3"/>
                  </a:cxn>
                  <a:cxn ang="0">
                    <a:pos x="T4" y="T5"/>
                  </a:cxn>
                  <a:cxn ang="0">
                    <a:pos x="T6" y="T7"/>
                  </a:cxn>
                  <a:cxn ang="0">
                    <a:pos x="T8" y="T9"/>
                  </a:cxn>
                </a:cxnLst>
                <a:rect l="0" t="0" r="r" b="b"/>
                <a:pathLst>
                  <a:path w="10" h="9">
                    <a:moveTo>
                      <a:pt x="9" y="4"/>
                    </a:moveTo>
                    <a:cubicBezTo>
                      <a:pt x="10" y="7"/>
                      <a:pt x="6" y="9"/>
                      <a:pt x="3" y="7"/>
                    </a:cubicBezTo>
                    <a:cubicBezTo>
                      <a:pt x="0" y="5"/>
                      <a:pt x="0" y="1"/>
                      <a:pt x="3" y="0"/>
                    </a:cubicBezTo>
                    <a:cubicBezTo>
                      <a:pt x="3" y="0"/>
                      <a:pt x="3"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7" name="Freeform 2077">
                <a:extLst>
                  <a:ext uri="{FF2B5EF4-FFF2-40B4-BE49-F238E27FC236}">
                    <a16:creationId xmlns:a16="http://schemas.microsoft.com/office/drawing/2014/main" id="{A9E0D842-D859-2FEE-956D-4F31B00D9A2C}"/>
                  </a:ext>
                </a:extLst>
              </p:cNvPr>
              <p:cNvSpPr>
                <a:spLocks/>
              </p:cNvSpPr>
              <p:nvPr/>
            </p:nvSpPr>
            <p:spPr bwMode="auto">
              <a:xfrm>
                <a:off x="5899" y="1225"/>
                <a:ext cx="48" cy="43"/>
              </a:xfrm>
              <a:custGeom>
                <a:avLst/>
                <a:gdLst>
                  <a:gd name="T0" fmla="*/ 10 w 10"/>
                  <a:gd name="T1" fmla="*/ 5 h 9"/>
                  <a:gd name="T2" fmla="*/ 5 w 10"/>
                  <a:gd name="T3" fmla="*/ 7 h 9"/>
                  <a:gd name="T4" fmla="*/ 3 w 10"/>
                  <a:gd name="T5" fmla="*/ 0 h 9"/>
                  <a:gd name="T6" fmla="*/ 4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8" y="9"/>
                      <a:pt x="5" y="7"/>
                    </a:cubicBezTo>
                    <a:cubicBezTo>
                      <a:pt x="1" y="5"/>
                      <a:pt x="0" y="1"/>
                      <a:pt x="3" y="0"/>
                    </a:cubicBezTo>
                    <a:cubicBezTo>
                      <a:pt x="3" y="0"/>
                      <a:pt x="4" y="0"/>
                      <a:pt x="4" y="0"/>
                    </a:cubicBezTo>
                    <a:cubicBezTo>
                      <a:pt x="7" y="1"/>
                      <a:pt x="9"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8" name="Freeform 2078">
                <a:extLst>
                  <a:ext uri="{FF2B5EF4-FFF2-40B4-BE49-F238E27FC236}">
                    <a16:creationId xmlns:a16="http://schemas.microsoft.com/office/drawing/2014/main" id="{559324C4-F3FD-689F-A638-0333E08D7329}"/>
                  </a:ext>
                </a:extLst>
              </p:cNvPr>
              <p:cNvSpPr>
                <a:spLocks/>
              </p:cNvSpPr>
              <p:nvPr/>
            </p:nvSpPr>
            <p:spPr bwMode="auto">
              <a:xfrm>
                <a:off x="5832" y="1211"/>
                <a:ext cx="48" cy="38"/>
              </a:xfrm>
              <a:custGeom>
                <a:avLst/>
                <a:gdLst>
                  <a:gd name="T0" fmla="*/ 9 w 10"/>
                  <a:gd name="T1" fmla="*/ 4 h 8"/>
                  <a:gd name="T2" fmla="*/ 4 w 10"/>
                  <a:gd name="T3" fmla="*/ 6 h 8"/>
                  <a:gd name="T4" fmla="*/ 3 w 10"/>
                  <a:gd name="T5" fmla="*/ 0 h 8"/>
                  <a:gd name="T6" fmla="*/ 4 w 10"/>
                  <a:gd name="T7" fmla="*/ 0 h 8"/>
                  <a:gd name="T8" fmla="*/ 9 w 10"/>
                  <a:gd name="T9" fmla="*/ 4 h 8"/>
                </a:gdLst>
                <a:ahLst/>
                <a:cxnLst>
                  <a:cxn ang="0">
                    <a:pos x="T0" y="T1"/>
                  </a:cxn>
                  <a:cxn ang="0">
                    <a:pos x="T2" y="T3"/>
                  </a:cxn>
                  <a:cxn ang="0">
                    <a:pos x="T4" y="T5"/>
                  </a:cxn>
                  <a:cxn ang="0">
                    <a:pos x="T6" y="T7"/>
                  </a:cxn>
                  <a:cxn ang="0">
                    <a:pos x="T8" y="T9"/>
                  </a:cxn>
                </a:cxnLst>
                <a:rect l="0" t="0" r="r" b="b"/>
                <a:pathLst>
                  <a:path w="10" h="8">
                    <a:moveTo>
                      <a:pt x="9" y="4"/>
                    </a:moveTo>
                    <a:cubicBezTo>
                      <a:pt x="10" y="7"/>
                      <a:pt x="7" y="8"/>
                      <a:pt x="4" y="6"/>
                    </a:cubicBezTo>
                    <a:cubicBezTo>
                      <a:pt x="1" y="4"/>
                      <a:pt x="0" y="0"/>
                      <a:pt x="3" y="0"/>
                    </a:cubicBezTo>
                    <a:cubicBezTo>
                      <a:pt x="4" y="0"/>
                      <a:pt x="4" y="0"/>
                      <a:pt x="4" y="0"/>
                    </a:cubicBezTo>
                    <a:cubicBezTo>
                      <a:pt x="7"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9" name="Freeform 2079">
                <a:extLst>
                  <a:ext uri="{FF2B5EF4-FFF2-40B4-BE49-F238E27FC236}">
                    <a16:creationId xmlns:a16="http://schemas.microsoft.com/office/drawing/2014/main" id="{12529428-8914-0560-60F9-8A8CE4AEA958}"/>
                  </a:ext>
                </a:extLst>
              </p:cNvPr>
              <p:cNvSpPr>
                <a:spLocks/>
              </p:cNvSpPr>
              <p:nvPr/>
            </p:nvSpPr>
            <p:spPr bwMode="auto">
              <a:xfrm>
                <a:off x="5629" y="1158"/>
                <a:ext cx="44" cy="38"/>
              </a:xfrm>
              <a:custGeom>
                <a:avLst/>
                <a:gdLst>
                  <a:gd name="T0" fmla="*/ 9 w 9"/>
                  <a:gd name="T1" fmla="*/ 4 h 8"/>
                  <a:gd name="T2" fmla="*/ 2 w 9"/>
                  <a:gd name="T3" fmla="*/ 6 h 8"/>
                  <a:gd name="T4" fmla="*/ 4 w 9"/>
                  <a:gd name="T5" fmla="*/ 0 h 8"/>
                  <a:gd name="T6" fmla="*/ 4 w 9"/>
                  <a:gd name="T7" fmla="*/ 0 h 8"/>
                  <a:gd name="T8" fmla="*/ 9 w 9"/>
                  <a:gd name="T9" fmla="*/ 4 h 8"/>
                </a:gdLst>
                <a:ahLst/>
                <a:cxnLst>
                  <a:cxn ang="0">
                    <a:pos x="T0" y="T1"/>
                  </a:cxn>
                  <a:cxn ang="0">
                    <a:pos x="T2" y="T3"/>
                  </a:cxn>
                  <a:cxn ang="0">
                    <a:pos x="T4" y="T5"/>
                  </a:cxn>
                  <a:cxn ang="0">
                    <a:pos x="T6" y="T7"/>
                  </a:cxn>
                  <a:cxn ang="0">
                    <a:pos x="T8" y="T9"/>
                  </a:cxn>
                </a:cxnLst>
                <a:rect l="0" t="0" r="r" b="b"/>
                <a:pathLst>
                  <a:path w="9" h="8">
                    <a:moveTo>
                      <a:pt x="9" y="4"/>
                    </a:moveTo>
                    <a:cubicBezTo>
                      <a:pt x="9" y="7"/>
                      <a:pt x="5" y="8"/>
                      <a:pt x="2" y="6"/>
                    </a:cubicBezTo>
                    <a:cubicBezTo>
                      <a:pt x="0" y="4"/>
                      <a:pt x="0" y="1"/>
                      <a:pt x="4" y="0"/>
                    </a:cubicBezTo>
                    <a:cubicBezTo>
                      <a:pt x="4" y="0"/>
                      <a:pt x="4" y="0"/>
                      <a:pt x="4" y="0"/>
                    </a:cubicBezTo>
                    <a:cubicBezTo>
                      <a:pt x="7" y="0"/>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0" name="Freeform 2080">
                <a:extLst>
                  <a:ext uri="{FF2B5EF4-FFF2-40B4-BE49-F238E27FC236}">
                    <a16:creationId xmlns:a16="http://schemas.microsoft.com/office/drawing/2014/main" id="{8D0CAE1A-C177-47E0-DDFC-24D19E0A67A0}"/>
                  </a:ext>
                </a:extLst>
              </p:cNvPr>
              <p:cNvSpPr>
                <a:spLocks/>
              </p:cNvSpPr>
              <p:nvPr/>
            </p:nvSpPr>
            <p:spPr bwMode="auto">
              <a:xfrm>
                <a:off x="5620" y="1109"/>
                <a:ext cx="43" cy="34"/>
              </a:xfrm>
              <a:custGeom>
                <a:avLst/>
                <a:gdLst>
                  <a:gd name="T0" fmla="*/ 8 w 9"/>
                  <a:gd name="T1" fmla="*/ 4 h 7"/>
                  <a:gd name="T2" fmla="*/ 3 w 9"/>
                  <a:gd name="T3" fmla="*/ 6 h 7"/>
                  <a:gd name="T4" fmla="*/ 4 w 9"/>
                  <a:gd name="T5" fmla="*/ 0 h 7"/>
                  <a:gd name="T6" fmla="*/ 4 w 9"/>
                  <a:gd name="T7" fmla="*/ 0 h 7"/>
                  <a:gd name="T8" fmla="*/ 8 w 9"/>
                  <a:gd name="T9" fmla="*/ 4 h 7"/>
                </a:gdLst>
                <a:ahLst/>
                <a:cxnLst>
                  <a:cxn ang="0">
                    <a:pos x="T0" y="T1"/>
                  </a:cxn>
                  <a:cxn ang="0">
                    <a:pos x="T2" y="T3"/>
                  </a:cxn>
                  <a:cxn ang="0">
                    <a:pos x="T4" y="T5"/>
                  </a:cxn>
                  <a:cxn ang="0">
                    <a:pos x="T6" y="T7"/>
                  </a:cxn>
                  <a:cxn ang="0">
                    <a:pos x="T8" y="T9"/>
                  </a:cxn>
                </a:cxnLst>
                <a:rect l="0" t="0" r="r" b="b"/>
                <a:pathLst>
                  <a:path w="9" h="7">
                    <a:moveTo>
                      <a:pt x="8" y="4"/>
                    </a:moveTo>
                    <a:cubicBezTo>
                      <a:pt x="9" y="6"/>
                      <a:pt x="5" y="7"/>
                      <a:pt x="3" y="6"/>
                    </a:cubicBezTo>
                    <a:cubicBezTo>
                      <a:pt x="0" y="4"/>
                      <a:pt x="1" y="0"/>
                      <a:pt x="4" y="0"/>
                    </a:cubicBezTo>
                    <a:cubicBezTo>
                      <a:pt x="4" y="0"/>
                      <a:pt x="4" y="0"/>
                      <a:pt x="4" y="0"/>
                    </a:cubicBezTo>
                    <a:cubicBezTo>
                      <a:pt x="7"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1" name="Freeform 2081">
                <a:extLst>
                  <a:ext uri="{FF2B5EF4-FFF2-40B4-BE49-F238E27FC236}">
                    <a16:creationId xmlns:a16="http://schemas.microsoft.com/office/drawing/2014/main" id="{0B16E421-6187-92C6-AFB5-0BB8D837E37C}"/>
                  </a:ext>
                </a:extLst>
              </p:cNvPr>
              <p:cNvSpPr>
                <a:spLocks/>
              </p:cNvSpPr>
              <p:nvPr/>
            </p:nvSpPr>
            <p:spPr bwMode="auto">
              <a:xfrm>
                <a:off x="5668" y="1129"/>
                <a:ext cx="43" cy="38"/>
              </a:xfrm>
              <a:custGeom>
                <a:avLst/>
                <a:gdLst>
                  <a:gd name="T0" fmla="*/ 9 w 9"/>
                  <a:gd name="T1" fmla="*/ 4 h 8"/>
                  <a:gd name="T2" fmla="*/ 3 w 9"/>
                  <a:gd name="T3" fmla="*/ 6 h 8"/>
                  <a:gd name="T4" fmla="*/ 4 w 9"/>
                  <a:gd name="T5" fmla="*/ 0 h 8"/>
                  <a:gd name="T6" fmla="*/ 4 w 9"/>
                  <a:gd name="T7" fmla="*/ 0 h 8"/>
                  <a:gd name="T8" fmla="*/ 9 w 9"/>
                  <a:gd name="T9" fmla="*/ 4 h 8"/>
                </a:gdLst>
                <a:ahLst/>
                <a:cxnLst>
                  <a:cxn ang="0">
                    <a:pos x="T0" y="T1"/>
                  </a:cxn>
                  <a:cxn ang="0">
                    <a:pos x="T2" y="T3"/>
                  </a:cxn>
                  <a:cxn ang="0">
                    <a:pos x="T4" y="T5"/>
                  </a:cxn>
                  <a:cxn ang="0">
                    <a:pos x="T6" y="T7"/>
                  </a:cxn>
                  <a:cxn ang="0">
                    <a:pos x="T8" y="T9"/>
                  </a:cxn>
                </a:cxnLst>
                <a:rect l="0" t="0" r="r" b="b"/>
                <a:pathLst>
                  <a:path w="9" h="8">
                    <a:moveTo>
                      <a:pt x="9" y="4"/>
                    </a:moveTo>
                    <a:cubicBezTo>
                      <a:pt x="9" y="7"/>
                      <a:pt x="6" y="8"/>
                      <a:pt x="3" y="6"/>
                    </a:cubicBezTo>
                    <a:cubicBezTo>
                      <a:pt x="0" y="4"/>
                      <a:pt x="1" y="1"/>
                      <a:pt x="4" y="0"/>
                    </a:cubicBezTo>
                    <a:cubicBezTo>
                      <a:pt x="4" y="0"/>
                      <a:pt x="4" y="0"/>
                      <a:pt x="4" y="0"/>
                    </a:cubicBezTo>
                    <a:cubicBezTo>
                      <a:pt x="7" y="1"/>
                      <a:pt x="9"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2" name="Freeform 2082">
                <a:extLst>
                  <a:ext uri="{FF2B5EF4-FFF2-40B4-BE49-F238E27FC236}">
                    <a16:creationId xmlns:a16="http://schemas.microsoft.com/office/drawing/2014/main" id="{3F56A347-7CA3-E1AE-B9C6-DE3F8C70817D}"/>
                  </a:ext>
                </a:extLst>
              </p:cNvPr>
              <p:cNvSpPr>
                <a:spLocks/>
              </p:cNvSpPr>
              <p:nvPr/>
            </p:nvSpPr>
            <p:spPr bwMode="auto">
              <a:xfrm>
                <a:off x="5716" y="1119"/>
                <a:ext cx="43" cy="39"/>
              </a:xfrm>
              <a:custGeom>
                <a:avLst/>
                <a:gdLst>
                  <a:gd name="T0" fmla="*/ 8 w 9"/>
                  <a:gd name="T1" fmla="*/ 4 h 8"/>
                  <a:gd name="T2" fmla="*/ 3 w 9"/>
                  <a:gd name="T3" fmla="*/ 6 h 8"/>
                  <a:gd name="T4" fmla="*/ 3 w 9"/>
                  <a:gd name="T5" fmla="*/ 0 h 8"/>
                  <a:gd name="T6" fmla="*/ 4 w 9"/>
                  <a:gd name="T7" fmla="*/ 0 h 8"/>
                  <a:gd name="T8" fmla="*/ 8 w 9"/>
                  <a:gd name="T9" fmla="*/ 4 h 8"/>
                </a:gdLst>
                <a:ahLst/>
                <a:cxnLst>
                  <a:cxn ang="0">
                    <a:pos x="T0" y="T1"/>
                  </a:cxn>
                  <a:cxn ang="0">
                    <a:pos x="T2" y="T3"/>
                  </a:cxn>
                  <a:cxn ang="0">
                    <a:pos x="T4" y="T5"/>
                  </a:cxn>
                  <a:cxn ang="0">
                    <a:pos x="T6" y="T7"/>
                  </a:cxn>
                  <a:cxn ang="0">
                    <a:pos x="T8" y="T9"/>
                  </a:cxn>
                </a:cxnLst>
                <a:rect l="0" t="0" r="r" b="b"/>
                <a:pathLst>
                  <a:path w="9" h="8">
                    <a:moveTo>
                      <a:pt x="8" y="4"/>
                    </a:moveTo>
                    <a:cubicBezTo>
                      <a:pt x="9" y="7"/>
                      <a:pt x="6" y="8"/>
                      <a:pt x="3" y="6"/>
                    </a:cubicBezTo>
                    <a:cubicBezTo>
                      <a:pt x="0" y="4"/>
                      <a:pt x="0" y="1"/>
                      <a:pt x="3" y="0"/>
                    </a:cubicBezTo>
                    <a:cubicBezTo>
                      <a:pt x="3" y="0"/>
                      <a:pt x="3" y="0"/>
                      <a:pt x="4" y="0"/>
                    </a:cubicBezTo>
                    <a:cubicBezTo>
                      <a:pt x="6" y="0"/>
                      <a:pt x="8" y="3"/>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3" name="Freeform 2083">
                <a:extLst>
                  <a:ext uri="{FF2B5EF4-FFF2-40B4-BE49-F238E27FC236}">
                    <a16:creationId xmlns:a16="http://schemas.microsoft.com/office/drawing/2014/main" id="{883014D2-DB4C-DFA8-174C-72E503CE1634}"/>
                  </a:ext>
                </a:extLst>
              </p:cNvPr>
              <p:cNvSpPr>
                <a:spLocks/>
              </p:cNvSpPr>
              <p:nvPr/>
            </p:nvSpPr>
            <p:spPr bwMode="auto">
              <a:xfrm>
                <a:off x="5755" y="1100"/>
                <a:ext cx="43" cy="33"/>
              </a:xfrm>
              <a:custGeom>
                <a:avLst/>
                <a:gdLst>
                  <a:gd name="T0" fmla="*/ 8 w 9"/>
                  <a:gd name="T1" fmla="*/ 3 h 7"/>
                  <a:gd name="T2" fmla="*/ 4 w 9"/>
                  <a:gd name="T3" fmla="*/ 5 h 7"/>
                  <a:gd name="T4" fmla="*/ 3 w 9"/>
                  <a:gd name="T5" fmla="*/ 0 h 7"/>
                  <a:gd name="T6" fmla="*/ 4 w 9"/>
                  <a:gd name="T7" fmla="*/ 0 h 7"/>
                  <a:gd name="T8" fmla="*/ 8 w 9"/>
                  <a:gd name="T9" fmla="*/ 3 h 7"/>
                </a:gdLst>
                <a:ahLst/>
                <a:cxnLst>
                  <a:cxn ang="0">
                    <a:pos x="T0" y="T1"/>
                  </a:cxn>
                  <a:cxn ang="0">
                    <a:pos x="T2" y="T3"/>
                  </a:cxn>
                  <a:cxn ang="0">
                    <a:pos x="T4" y="T5"/>
                  </a:cxn>
                  <a:cxn ang="0">
                    <a:pos x="T6" y="T7"/>
                  </a:cxn>
                  <a:cxn ang="0">
                    <a:pos x="T8" y="T9"/>
                  </a:cxn>
                </a:cxnLst>
                <a:rect l="0" t="0" r="r" b="b"/>
                <a:pathLst>
                  <a:path w="9" h="7">
                    <a:moveTo>
                      <a:pt x="8" y="3"/>
                    </a:moveTo>
                    <a:cubicBezTo>
                      <a:pt x="9" y="6"/>
                      <a:pt x="7" y="7"/>
                      <a:pt x="4" y="5"/>
                    </a:cubicBezTo>
                    <a:cubicBezTo>
                      <a:pt x="1" y="4"/>
                      <a:pt x="0" y="1"/>
                      <a:pt x="3" y="0"/>
                    </a:cubicBezTo>
                    <a:cubicBezTo>
                      <a:pt x="3" y="0"/>
                      <a:pt x="3" y="0"/>
                      <a:pt x="4" y="0"/>
                    </a:cubicBezTo>
                    <a:cubicBezTo>
                      <a:pt x="6"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4" name="Freeform 2084">
                <a:extLst>
                  <a:ext uri="{FF2B5EF4-FFF2-40B4-BE49-F238E27FC236}">
                    <a16:creationId xmlns:a16="http://schemas.microsoft.com/office/drawing/2014/main" id="{FDB89F84-729B-41E2-4D0F-94E03FABBBEB}"/>
                  </a:ext>
                </a:extLst>
              </p:cNvPr>
              <p:cNvSpPr>
                <a:spLocks/>
              </p:cNvSpPr>
              <p:nvPr/>
            </p:nvSpPr>
            <p:spPr bwMode="auto">
              <a:xfrm>
                <a:off x="5808" y="1114"/>
                <a:ext cx="48" cy="39"/>
              </a:xfrm>
              <a:custGeom>
                <a:avLst/>
                <a:gdLst>
                  <a:gd name="T0" fmla="*/ 9 w 10"/>
                  <a:gd name="T1" fmla="*/ 4 h 8"/>
                  <a:gd name="T2" fmla="*/ 4 w 10"/>
                  <a:gd name="T3" fmla="*/ 6 h 8"/>
                  <a:gd name="T4" fmla="*/ 3 w 10"/>
                  <a:gd name="T5" fmla="*/ 1 h 8"/>
                  <a:gd name="T6" fmla="*/ 4 w 10"/>
                  <a:gd name="T7" fmla="*/ 0 h 8"/>
                  <a:gd name="T8" fmla="*/ 9 w 10"/>
                  <a:gd name="T9" fmla="*/ 4 h 8"/>
                </a:gdLst>
                <a:ahLst/>
                <a:cxnLst>
                  <a:cxn ang="0">
                    <a:pos x="T0" y="T1"/>
                  </a:cxn>
                  <a:cxn ang="0">
                    <a:pos x="T2" y="T3"/>
                  </a:cxn>
                  <a:cxn ang="0">
                    <a:pos x="T4" y="T5"/>
                  </a:cxn>
                  <a:cxn ang="0">
                    <a:pos x="T6" y="T7"/>
                  </a:cxn>
                  <a:cxn ang="0">
                    <a:pos x="T8" y="T9"/>
                  </a:cxn>
                </a:cxnLst>
                <a:rect l="0" t="0" r="r" b="b"/>
                <a:pathLst>
                  <a:path w="10" h="8">
                    <a:moveTo>
                      <a:pt x="9" y="4"/>
                    </a:moveTo>
                    <a:cubicBezTo>
                      <a:pt x="10" y="7"/>
                      <a:pt x="7" y="8"/>
                      <a:pt x="4" y="6"/>
                    </a:cubicBezTo>
                    <a:cubicBezTo>
                      <a:pt x="1" y="5"/>
                      <a:pt x="0" y="1"/>
                      <a:pt x="3" y="1"/>
                    </a:cubicBezTo>
                    <a:cubicBezTo>
                      <a:pt x="3" y="0"/>
                      <a:pt x="3" y="0"/>
                      <a:pt x="4" y="0"/>
                    </a:cubicBezTo>
                    <a:cubicBezTo>
                      <a:pt x="6" y="1"/>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5" name="Freeform 2085">
                <a:extLst>
                  <a:ext uri="{FF2B5EF4-FFF2-40B4-BE49-F238E27FC236}">
                    <a16:creationId xmlns:a16="http://schemas.microsoft.com/office/drawing/2014/main" id="{A85FDE69-268B-81FF-F495-5CE9119E23F0}"/>
                  </a:ext>
                </a:extLst>
              </p:cNvPr>
              <p:cNvSpPr>
                <a:spLocks/>
              </p:cNvSpPr>
              <p:nvPr/>
            </p:nvSpPr>
            <p:spPr bwMode="auto">
              <a:xfrm>
                <a:off x="5702" y="1066"/>
                <a:ext cx="38" cy="34"/>
              </a:xfrm>
              <a:custGeom>
                <a:avLst/>
                <a:gdLst>
                  <a:gd name="T0" fmla="*/ 8 w 8"/>
                  <a:gd name="T1" fmla="*/ 3 h 7"/>
                  <a:gd name="T2" fmla="*/ 3 w 8"/>
                  <a:gd name="T3" fmla="*/ 5 h 7"/>
                  <a:gd name="T4" fmla="*/ 2 w 8"/>
                  <a:gd name="T5" fmla="*/ 0 h 7"/>
                  <a:gd name="T6" fmla="*/ 3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cubicBezTo>
                      <a:pt x="8" y="5"/>
                      <a:pt x="6" y="7"/>
                      <a:pt x="3" y="5"/>
                    </a:cubicBezTo>
                    <a:cubicBezTo>
                      <a:pt x="1" y="3"/>
                      <a:pt x="0" y="1"/>
                      <a:pt x="2" y="0"/>
                    </a:cubicBezTo>
                    <a:cubicBezTo>
                      <a:pt x="3" y="0"/>
                      <a:pt x="3" y="0"/>
                      <a:pt x="3" y="0"/>
                    </a:cubicBezTo>
                    <a:cubicBezTo>
                      <a:pt x="6"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6" name="Freeform 2086">
                <a:extLst>
                  <a:ext uri="{FF2B5EF4-FFF2-40B4-BE49-F238E27FC236}">
                    <a16:creationId xmlns:a16="http://schemas.microsoft.com/office/drawing/2014/main" id="{C7CECC7F-1C3A-D60C-96FE-AA8640B4EE27}"/>
                  </a:ext>
                </a:extLst>
              </p:cNvPr>
              <p:cNvSpPr>
                <a:spLocks/>
              </p:cNvSpPr>
              <p:nvPr/>
            </p:nvSpPr>
            <p:spPr bwMode="auto">
              <a:xfrm>
                <a:off x="5692" y="994"/>
                <a:ext cx="38" cy="29"/>
              </a:xfrm>
              <a:custGeom>
                <a:avLst/>
                <a:gdLst>
                  <a:gd name="T0" fmla="*/ 8 w 8"/>
                  <a:gd name="T1" fmla="*/ 3 h 6"/>
                  <a:gd name="T2" fmla="*/ 4 w 8"/>
                  <a:gd name="T3" fmla="*/ 5 h 6"/>
                  <a:gd name="T4" fmla="*/ 2 w 8"/>
                  <a:gd name="T5" fmla="*/ 0 h 6"/>
                  <a:gd name="T6" fmla="*/ 3 w 8"/>
                  <a:gd name="T7" fmla="*/ 0 h 6"/>
                  <a:gd name="T8" fmla="*/ 8 w 8"/>
                  <a:gd name="T9" fmla="*/ 3 h 6"/>
                </a:gdLst>
                <a:ahLst/>
                <a:cxnLst>
                  <a:cxn ang="0">
                    <a:pos x="T0" y="T1"/>
                  </a:cxn>
                  <a:cxn ang="0">
                    <a:pos x="T2" y="T3"/>
                  </a:cxn>
                  <a:cxn ang="0">
                    <a:pos x="T4" y="T5"/>
                  </a:cxn>
                  <a:cxn ang="0">
                    <a:pos x="T6" y="T7"/>
                  </a:cxn>
                  <a:cxn ang="0">
                    <a:pos x="T8" y="T9"/>
                  </a:cxn>
                </a:cxnLst>
                <a:rect l="0" t="0" r="r" b="b"/>
                <a:pathLst>
                  <a:path w="8" h="6">
                    <a:moveTo>
                      <a:pt x="8" y="3"/>
                    </a:moveTo>
                    <a:cubicBezTo>
                      <a:pt x="8" y="5"/>
                      <a:pt x="6" y="6"/>
                      <a:pt x="4" y="5"/>
                    </a:cubicBezTo>
                    <a:cubicBezTo>
                      <a:pt x="2" y="4"/>
                      <a:pt x="0" y="1"/>
                      <a:pt x="2" y="0"/>
                    </a:cubicBezTo>
                    <a:cubicBezTo>
                      <a:pt x="3" y="0"/>
                      <a:pt x="3" y="0"/>
                      <a:pt x="3"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7" name="Freeform 2087">
                <a:extLst>
                  <a:ext uri="{FF2B5EF4-FFF2-40B4-BE49-F238E27FC236}">
                    <a16:creationId xmlns:a16="http://schemas.microsoft.com/office/drawing/2014/main" id="{70FD8A23-BC74-DAE9-0EB2-5BC2763C4193}"/>
                  </a:ext>
                </a:extLst>
              </p:cNvPr>
              <p:cNvSpPr>
                <a:spLocks/>
              </p:cNvSpPr>
              <p:nvPr/>
            </p:nvSpPr>
            <p:spPr bwMode="auto">
              <a:xfrm>
                <a:off x="5716" y="974"/>
                <a:ext cx="39" cy="24"/>
              </a:xfrm>
              <a:custGeom>
                <a:avLst/>
                <a:gdLst>
                  <a:gd name="T0" fmla="*/ 7 w 8"/>
                  <a:gd name="T1" fmla="*/ 2 h 5"/>
                  <a:gd name="T2" fmla="*/ 4 w 8"/>
                  <a:gd name="T3" fmla="*/ 4 h 5"/>
                  <a:gd name="T4" fmla="*/ 1 w 8"/>
                  <a:gd name="T5" fmla="*/ 0 h 5"/>
                  <a:gd name="T6" fmla="*/ 2 w 8"/>
                  <a:gd name="T7" fmla="*/ 0 h 5"/>
                  <a:gd name="T8" fmla="*/ 7 w 8"/>
                  <a:gd name="T9" fmla="*/ 2 h 5"/>
                </a:gdLst>
                <a:ahLst/>
                <a:cxnLst>
                  <a:cxn ang="0">
                    <a:pos x="T0" y="T1"/>
                  </a:cxn>
                  <a:cxn ang="0">
                    <a:pos x="T2" y="T3"/>
                  </a:cxn>
                  <a:cxn ang="0">
                    <a:pos x="T4" y="T5"/>
                  </a:cxn>
                  <a:cxn ang="0">
                    <a:pos x="T6" y="T7"/>
                  </a:cxn>
                  <a:cxn ang="0">
                    <a:pos x="T8" y="T9"/>
                  </a:cxn>
                </a:cxnLst>
                <a:rect l="0" t="0" r="r" b="b"/>
                <a:pathLst>
                  <a:path w="8" h="5">
                    <a:moveTo>
                      <a:pt x="7" y="2"/>
                    </a:moveTo>
                    <a:cubicBezTo>
                      <a:pt x="8" y="4"/>
                      <a:pt x="6" y="5"/>
                      <a:pt x="4" y="4"/>
                    </a:cubicBezTo>
                    <a:cubicBezTo>
                      <a:pt x="1" y="3"/>
                      <a:pt x="0" y="1"/>
                      <a:pt x="1" y="0"/>
                    </a:cubicBezTo>
                    <a:cubicBezTo>
                      <a:pt x="2" y="0"/>
                      <a:pt x="2" y="0"/>
                      <a:pt x="2" y="0"/>
                    </a:cubicBezTo>
                    <a:cubicBezTo>
                      <a:pt x="4" y="0"/>
                      <a:pt x="6" y="1"/>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8" name="Freeform 2088">
                <a:extLst>
                  <a:ext uri="{FF2B5EF4-FFF2-40B4-BE49-F238E27FC236}">
                    <a16:creationId xmlns:a16="http://schemas.microsoft.com/office/drawing/2014/main" id="{B13379DF-70EF-C352-FF4B-17A4B3E87029}"/>
                  </a:ext>
                </a:extLst>
              </p:cNvPr>
              <p:cNvSpPr>
                <a:spLocks/>
              </p:cNvSpPr>
              <p:nvPr/>
            </p:nvSpPr>
            <p:spPr bwMode="auto">
              <a:xfrm>
                <a:off x="5735" y="955"/>
                <a:ext cx="39" cy="24"/>
              </a:xfrm>
              <a:custGeom>
                <a:avLst/>
                <a:gdLst>
                  <a:gd name="T0" fmla="*/ 7 w 8"/>
                  <a:gd name="T1" fmla="*/ 2 h 5"/>
                  <a:gd name="T2" fmla="*/ 6 w 8"/>
                  <a:gd name="T3" fmla="*/ 4 h 5"/>
                  <a:gd name="T4" fmla="*/ 2 w 8"/>
                  <a:gd name="T5" fmla="*/ 0 h 5"/>
                  <a:gd name="T6" fmla="*/ 3 w 8"/>
                  <a:gd name="T7" fmla="*/ 0 h 5"/>
                  <a:gd name="T8" fmla="*/ 7 w 8"/>
                  <a:gd name="T9" fmla="*/ 2 h 5"/>
                </a:gdLst>
                <a:ahLst/>
                <a:cxnLst>
                  <a:cxn ang="0">
                    <a:pos x="T0" y="T1"/>
                  </a:cxn>
                  <a:cxn ang="0">
                    <a:pos x="T2" y="T3"/>
                  </a:cxn>
                  <a:cxn ang="0">
                    <a:pos x="T4" y="T5"/>
                  </a:cxn>
                  <a:cxn ang="0">
                    <a:pos x="T6" y="T7"/>
                  </a:cxn>
                  <a:cxn ang="0">
                    <a:pos x="T8" y="T9"/>
                  </a:cxn>
                </a:cxnLst>
                <a:rect l="0" t="0" r="r" b="b"/>
                <a:pathLst>
                  <a:path w="8" h="5">
                    <a:moveTo>
                      <a:pt x="7" y="2"/>
                    </a:moveTo>
                    <a:cubicBezTo>
                      <a:pt x="8" y="4"/>
                      <a:pt x="7" y="5"/>
                      <a:pt x="6" y="4"/>
                    </a:cubicBezTo>
                    <a:cubicBezTo>
                      <a:pt x="3" y="4"/>
                      <a:pt x="0" y="1"/>
                      <a:pt x="2" y="0"/>
                    </a:cubicBezTo>
                    <a:cubicBezTo>
                      <a:pt x="2" y="0"/>
                      <a:pt x="2" y="0"/>
                      <a:pt x="3" y="0"/>
                    </a:cubicBezTo>
                    <a:cubicBezTo>
                      <a:pt x="5" y="0"/>
                      <a:pt x="6" y="2"/>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9" name="Freeform 2089">
                <a:extLst>
                  <a:ext uri="{FF2B5EF4-FFF2-40B4-BE49-F238E27FC236}">
                    <a16:creationId xmlns:a16="http://schemas.microsoft.com/office/drawing/2014/main" id="{0474EB07-85B6-C37D-4B03-8AF984652AE3}"/>
                  </a:ext>
                </a:extLst>
              </p:cNvPr>
              <p:cNvSpPr>
                <a:spLocks/>
              </p:cNvSpPr>
              <p:nvPr/>
            </p:nvSpPr>
            <p:spPr bwMode="auto">
              <a:xfrm>
                <a:off x="5692" y="941"/>
                <a:ext cx="34" cy="24"/>
              </a:xfrm>
              <a:custGeom>
                <a:avLst/>
                <a:gdLst>
                  <a:gd name="T0" fmla="*/ 7 w 7"/>
                  <a:gd name="T1" fmla="*/ 2 h 5"/>
                  <a:gd name="T2" fmla="*/ 5 w 7"/>
                  <a:gd name="T3" fmla="*/ 4 h 5"/>
                  <a:gd name="T4" fmla="*/ 2 w 7"/>
                  <a:gd name="T5" fmla="*/ 0 h 5"/>
                  <a:gd name="T6" fmla="*/ 2 w 7"/>
                  <a:gd name="T7" fmla="*/ 0 h 5"/>
                  <a:gd name="T8" fmla="*/ 7 w 7"/>
                  <a:gd name="T9" fmla="*/ 2 h 5"/>
                </a:gdLst>
                <a:ahLst/>
                <a:cxnLst>
                  <a:cxn ang="0">
                    <a:pos x="T0" y="T1"/>
                  </a:cxn>
                  <a:cxn ang="0">
                    <a:pos x="T2" y="T3"/>
                  </a:cxn>
                  <a:cxn ang="0">
                    <a:pos x="T4" y="T5"/>
                  </a:cxn>
                  <a:cxn ang="0">
                    <a:pos x="T6" y="T7"/>
                  </a:cxn>
                  <a:cxn ang="0">
                    <a:pos x="T8" y="T9"/>
                  </a:cxn>
                </a:cxnLst>
                <a:rect l="0" t="0" r="r" b="b"/>
                <a:pathLst>
                  <a:path w="7" h="5">
                    <a:moveTo>
                      <a:pt x="7" y="2"/>
                    </a:moveTo>
                    <a:cubicBezTo>
                      <a:pt x="7" y="4"/>
                      <a:pt x="6" y="5"/>
                      <a:pt x="5" y="4"/>
                    </a:cubicBezTo>
                    <a:cubicBezTo>
                      <a:pt x="2" y="4"/>
                      <a:pt x="0" y="1"/>
                      <a:pt x="2" y="0"/>
                    </a:cubicBezTo>
                    <a:cubicBezTo>
                      <a:pt x="2" y="0"/>
                      <a:pt x="2" y="0"/>
                      <a:pt x="2" y="0"/>
                    </a:cubicBezTo>
                    <a:cubicBezTo>
                      <a:pt x="4" y="0"/>
                      <a:pt x="6" y="2"/>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0" name="Freeform 2090">
                <a:extLst>
                  <a:ext uri="{FF2B5EF4-FFF2-40B4-BE49-F238E27FC236}">
                    <a16:creationId xmlns:a16="http://schemas.microsoft.com/office/drawing/2014/main" id="{4CC18B73-B954-4A49-647C-90A05272078E}"/>
                  </a:ext>
                </a:extLst>
              </p:cNvPr>
              <p:cNvSpPr>
                <a:spLocks/>
              </p:cNvSpPr>
              <p:nvPr/>
            </p:nvSpPr>
            <p:spPr bwMode="auto">
              <a:xfrm>
                <a:off x="5788" y="950"/>
                <a:ext cx="39" cy="24"/>
              </a:xfrm>
              <a:custGeom>
                <a:avLst/>
                <a:gdLst>
                  <a:gd name="T0" fmla="*/ 7 w 8"/>
                  <a:gd name="T1" fmla="*/ 3 h 5"/>
                  <a:gd name="T2" fmla="*/ 6 w 8"/>
                  <a:gd name="T3" fmla="*/ 5 h 5"/>
                  <a:gd name="T4" fmla="*/ 1 w 8"/>
                  <a:gd name="T5" fmla="*/ 0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8" y="5"/>
                      <a:pt x="6" y="5"/>
                    </a:cubicBezTo>
                    <a:cubicBezTo>
                      <a:pt x="4" y="5"/>
                      <a:pt x="0" y="2"/>
                      <a:pt x="1" y="0"/>
                    </a:cubicBezTo>
                    <a:cubicBezTo>
                      <a:pt x="1" y="0"/>
                      <a:pt x="2" y="0"/>
                      <a:pt x="2" y="0"/>
                    </a:cubicBezTo>
                    <a:cubicBezTo>
                      <a:pt x="4" y="0"/>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1" name="Freeform 2091">
                <a:extLst>
                  <a:ext uri="{FF2B5EF4-FFF2-40B4-BE49-F238E27FC236}">
                    <a16:creationId xmlns:a16="http://schemas.microsoft.com/office/drawing/2014/main" id="{61BA2097-30BD-BD37-AF47-D0FD0007B4FA}"/>
                  </a:ext>
                </a:extLst>
              </p:cNvPr>
              <p:cNvSpPr>
                <a:spLocks/>
              </p:cNvSpPr>
              <p:nvPr/>
            </p:nvSpPr>
            <p:spPr bwMode="auto">
              <a:xfrm>
                <a:off x="5740" y="931"/>
                <a:ext cx="39" cy="19"/>
              </a:xfrm>
              <a:custGeom>
                <a:avLst/>
                <a:gdLst>
                  <a:gd name="T0" fmla="*/ 7 w 8"/>
                  <a:gd name="T1" fmla="*/ 3 h 4"/>
                  <a:gd name="T2" fmla="*/ 6 w 8"/>
                  <a:gd name="T3" fmla="*/ 4 h 4"/>
                  <a:gd name="T4" fmla="*/ 1 w 8"/>
                  <a:gd name="T5" fmla="*/ 1 h 4"/>
                  <a:gd name="T6" fmla="*/ 2 w 8"/>
                  <a:gd name="T7" fmla="*/ 0 h 4"/>
                  <a:gd name="T8" fmla="*/ 7 w 8"/>
                  <a:gd name="T9" fmla="*/ 3 h 4"/>
                </a:gdLst>
                <a:ahLst/>
                <a:cxnLst>
                  <a:cxn ang="0">
                    <a:pos x="T0" y="T1"/>
                  </a:cxn>
                  <a:cxn ang="0">
                    <a:pos x="T2" y="T3"/>
                  </a:cxn>
                  <a:cxn ang="0">
                    <a:pos x="T4" y="T5"/>
                  </a:cxn>
                  <a:cxn ang="0">
                    <a:pos x="T6" y="T7"/>
                  </a:cxn>
                  <a:cxn ang="0">
                    <a:pos x="T8" y="T9"/>
                  </a:cxn>
                </a:cxnLst>
                <a:rect l="0" t="0" r="r" b="b"/>
                <a:pathLst>
                  <a:path w="8" h="4">
                    <a:moveTo>
                      <a:pt x="7" y="3"/>
                    </a:moveTo>
                    <a:cubicBezTo>
                      <a:pt x="8" y="4"/>
                      <a:pt x="7" y="4"/>
                      <a:pt x="6" y="4"/>
                    </a:cubicBezTo>
                    <a:cubicBezTo>
                      <a:pt x="3" y="4"/>
                      <a:pt x="0" y="1"/>
                      <a:pt x="1" y="1"/>
                    </a:cubicBezTo>
                    <a:cubicBezTo>
                      <a:pt x="2" y="0"/>
                      <a:pt x="2" y="0"/>
                      <a:pt x="2" y="0"/>
                    </a:cubicBezTo>
                    <a:cubicBezTo>
                      <a:pt x="4" y="0"/>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2" name="Freeform 2092">
                <a:extLst>
                  <a:ext uri="{FF2B5EF4-FFF2-40B4-BE49-F238E27FC236}">
                    <a16:creationId xmlns:a16="http://schemas.microsoft.com/office/drawing/2014/main" id="{C0AD4856-B7DE-D9D3-943D-73D778BD1E62}"/>
                  </a:ext>
                </a:extLst>
              </p:cNvPr>
              <p:cNvSpPr>
                <a:spLocks/>
              </p:cNvSpPr>
              <p:nvPr/>
            </p:nvSpPr>
            <p:spPr bwMode="auto">
              <a:xfrm>
                <a:off x="5745" y="916"/>
                <a:ext cx="34" cy="20"/>
              </a:xfrm>
              <a:custGeom>
                <a:avLst/>
                <a:gdLst>
                  <a:gd name="T0" fmla="*/ 6 w 7"/>
                  <a:gd name="T1" fmla="*/ 2 h 4"/>
                  <a:gd name="T2" fmla="*/ 6 w 7"/>
                  <a:gd name="T3" fmla="*/ 4 h 4"/>
                  <a:gd name="T4" fmla="*/ 1 w 7"/>
                  <a:gd name="T5" fmla="*/ 0 h 4"/>
                  <a:gd name="T6" fmla="*/ 2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4"/>
                      <a:pt x="6" y="4"/>
                    </a:cubicBezTo>
                    <a:cubicBezTo>
                      <a:pt x="4" y="4"/>
                      <a:pt x="0" y="1"/>
                      <a:pt x="1" y="0"/>
                    </a:cubicBezTo>
                    <a:cubicBezTo>
                      <a:pt x="1" y="0"/>
                      <a:pt x="2" y="0"/>
                      <a:pt x="2" y="0"/>
                    </a:cubicBezTo>
                    <a:cubicBezTo>
                      <a:pt x="3"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3" name="Freeform 2093">
                <a:extLst>
                  <a:ext uri="{FF2B5EF4-FFF2-40B4-BE49-F238E27FC236}">
                    <a16:creationId xmlns:a16="http://schemas.microsoft.com/office/drawing/2014/main" id="{71B4691D-251B-2CC3-36C6-EE43B891123E}"/>
                  </a:ext>
                </a:extLst>
              </p:cNvPr>
              <p:cNvSpPr>
                <a:spLocks/>
              </p:cNvSpPr>
              <p:nvPr/>
            </p:nvSpPr>
            <p:spPr bwMode="auto">
              <a:xfrm>
                <a:off x="5702" y="921"/>
                <a:ext cx="33" cy="20"/>
              </a:xfrm>
              <a:custGeom>
                <a:avLst/>
                <a:gdLst>
                  <a:gd name="T0" fmla="*/ 6 w 7"/>
                  <a:gd name="T1" fmla="*/ 2 h 4"/>
                  <a:gd name="T2" fmla="*/ 5 w 7"/>
                  <a:gd name="T3" fmla="*/ 4 h 4"/>
                  <a:gd name="T4" fmla="*/ 1 w 7"/>
                  <a:gd name="T5" fmla="*/ 0 h 4"/>
                  <a:gd name="T6" fmla="*/ 2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4"/>
                      <a:pt x="5" y="4"/>
                    </a:cubicBezTo>
                    <a:cubicBezTo>
                      <a:pt x="3" y="4"/>
                      <a:pt x="0" y="1"/>
                      <a:pt x="1" y="0"/>
                    </a:cubicBezTo>
                    <a:cubicBezTo>
                      <a:pt x="2" y="0"/>
                      <a:pt x="2" y="0"/>
                      <a:pt x="2" y="0"/>
                    </a:cubicBezTo>
                    <a:cubicBezTo>
                      <a:pt x="4" y="0"/>
                      <a:pt x="6"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4" name="Freeform 2094">
                <a:extLst>
                  <a:ext uri="{FF2B5EF4-FFF2-40B4-BE49-F238E27FC236}">
                    <a16:creationId xmlns:a16="http://schemas.microsoft.com/office/drawing/2014/main" id="{A10DDD51-D404-E576-39D8-B5F3B79643A4}"/>
                  </a:ext>
                </a:extLst>
              </p:cNvPr>
              <p:cNvSpPr>
                <a:spLocks/>
              </p:cNvSpPr>
              <p:nvPr/>
            </p:nvSpPr>
            <p:spPr bwMode="auto">
              <a:xfrm>
                <a:off x="5706" y="902"/>
                <a:ext cx="34" cy="19"/>
              </a:xfrm>
              <a:custGeom>
                <a:avLst/>
                <a:gdLst>
                  <a:gd name="T0" fmla="*/ 6 w 7"/>
                  <a:gd name="T1" fmla="*/ 2 h 4"/>
                  <a:gd name="T2" fmla="*/ 6 w 7"/>
                  <a:gd name="T3" fmla="*/ 4 h 4"/>
                  <a:gd name="T4" fmla="*/ 1 w 7"/>
                  <a:gd name="T5" fmla="*/ 1 h 4"/>
                  <a:gd name="T6" fmla="*/ 2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6" y="4"/>
                      <a:pt x="6" y="4"/>
                    </a:cubicBezTo>
                    <a:cubicBezTo>
                      <a:pt x="3" y="4"/>
                      <a:pt x="0" y="1"/>
                      <a:pt x="1" y="1"/>
                    </a:cubicBezTo>
                    <a:cubicBezTo>
                      <a:pt x="1" y="0"/>
                      <a:pt x="1" y="0"/>
                      <a:pt x="2" y="0"/>
                    </a:cubicBezTo>
                    <a:cubicBezTo>
                      <a:pt x="3"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5" name="Freeform 2095">
                <a:extLst>
                  <a:ext uri="{FF2B5EF4-FFF2-40B4-BE49-F238E27FC236}">
                    <a16:creationId xmlns:a16="http://schemas.microsoft.com/office/drawing/2014/main" id="{DE680164-5A25-14EA-33AE-82F6FEABB9E2}"/>
                  </a:ext>
                </a:extLst>
              </p:cNvPr>
              <p:cNvSpPr>
                <a:spLocks/>
              </p:cNvSpPr>
              <p:nvPr/>
            </p:nvSpPr>
            <p:spPr bwMode="auto">
              <a:xfrm>
                <a:off x="5663" y="1080"/>
                <a:ext cx="39" cy="34"/>
              </a:xfrm>
              <a:custGeom>
                <a:avLst/>
                <a:gdLst>
                  <a:gd name="T0" fmla="*/ 8 w 8"/>
                  <a:gd name="T1" fmla="*/ 4 h 7"/>
                  <a:gd name="T2" fmla="*/ 3 w 8"/>
                  <a:gd name="T3" fmla="*/ 5 h 7"/>
                  <a:gd name="T4" fmla="*/ 3 w 8"/>
                  <a:gd name="T5" fmla="*/ 0 h 7"/>
                  <a:gd name="T6" fmla="*/ 4 w 8"/>
                  <a:gd name="T7" fmla="*/ 0 h 7"/>
                  <a:gd name="T8" fmla="*/ 8 w 8"/>
                  <a:gd name="T9" fmla="*/ 4 h 7"/>
                </a:gdLst>
                <a:ahLst/>
                <a:cxnLst>
                  <a:cxn ang="0">
                    <a:pos x="T0" y="T1"/>
                  </a:cxn>
                  <a:cxn ang="0">
                    <a:pos x="T2" y="T3"/>
                  </a:cxn>
                  <a:cxn ang="0">
                    <a:pos x="T4" y="T5"/>
                  </a:cxn>
                  <a:cxn ang="0">
                    <a:pos x="T6" y="T7"/>
                  </a:cxn>
                  <a:cxn ang="0">
                    <a:pos x="T8" y="T9"/>
                  </a:cxn>
                </a:cxnLst>
                <a:rect l="0" t="0" r="r" b="b"/>
                <a:pathLst>
                  <a:path w="8" h="7">
                    <a:moveTo>
                      <a:pt x="8" y="4"/>
                    </a:moveTo>
                    <a:cubicBezTo>
                      <a:pt x="8" y="6"/>
                      <a:pt x="5" y="7"/>
                      <a:pt x="3" y="5"/>
                    </a:cubicBezTo>
                    <a:cubicBezTo>
                      <a:pt x="0" y="4"/>
                      <a:pt x="0" y="1"/>
                      <a:pt x="3" y="0"/>
                    </a:cubicBezTo>
                    <a:cubicBezTo>
                      <a:pt x="3" y="0"/>
                      <a:pt x="3" y="0"/>
                      <a:pt x="4" y="0"/>
                    </a:cubicBezTo>
                    <a:cubicBezTo>
                      <a:pt x="6"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6" name="Freeform 2096">
                <a:extLst>
                  <a:ext uri="{FF2B5EF4-FFF2-40B4-BE49-F238E27FC236}">
                    <a16:creationId xmlns:a16="http://schemas.microsoft.com/office/drawing/2014/main" id="{E27AC2B1-1205-3E3F-1BB2-841E8E13B227}"/>
                  </a:ext>
                </a:extLst>
              </p:cNvPr>
              <p:cNvSpPr>
                <a:spLocks/>
              </p:cNvSpPr>
              <p:nvPr/>
            </p:nvSpPr>
            <p:spPr bwMode="auto">
              <a:xfrm>
                <a:off x="5861" y="1124"/>
                <a:ext cx="43" cy="34"/>
              </a:xfrm>
              <a:custGeom>
                <a:avLst/>
                <a:gdLst>
                  <a:gd name="T0" fmla="*/ 8 w 9"/>
                  <a:gd name="T1" fmla="*/ 4 h 7"/>
                  <a:gd name="T2" fmla="*/ 4 w 9"/>
                  <a:gd name="T3" fmla="*/ 6 h 7"/>
                  <a:gd name="T4" fmla="*/ 2 w 9"/>
                  <a:gd name="T5" fmla="*/ 0 h 7"/>
                  <a:gd name="T6" fmla="*/ 3 w 9"/>
                  <a:gd name="T7" fmla="*/ 0 h 7"/>
                  <a:gd name="T8" fmla="*/ 8 w 9"/>
                  <a:gd name="T9" fmla="*/ 4 h 7"/>
                </a:gdLst>
                <a:ahLst/>
                <a:cxnLst>
                  <a:cxn ang="0">
                    <a:pos x="T0" y="T1"/>
                  </a:cxn>
                  <a:cxn ang="0">
                    <a:pos x="T2" y="T3"/>
                  </a:cxn>
                  <a:cxn ang="0">
                    <a:pos x="T4" y="T5"/>
                  </a:cxn>
                  <a:cxn ang="0">
                    <a:pos x="T6" y="T7"/>
                  </a:cxn>
                  <a:cxn ang="0">
                    <a:pos x="T8" y="T9"/>
                  </a:cxn>
                </a:cxnLst>
                <a:rect l="0" t="0" r="r" b="b"/>
                <a:pathLst>
                  <a:path w="9" h="7">
                    <a:moveTo>
                      <a:pt x="8" y="4"/>
                    </a:moveTo>
                    <a:cubicBezTo>
                      <a:pt x="9" y="6"/>
                      <a:pt x="7" y="7"/>
                      <a:pt x="4" y="6"/>
                    </a:cubicBezTo>
                    <a:cubicBezTo>
                      <a:pt x="1" y="5"/>
                      <a:pt x="0" y="1"/>
                      <a:pt x="2" y="0"/>
                    </a:cubicBezTo>
                    <a:cubicBezTo>
                      <a:pt x="2" y="0"/>
                      <a:pt x="2" y="0"/>
                      <a:pt x="3" y="0"/>
                    </a:cubicBezTo>
                    <a:cubicBezTo>
                      <a:pt x="6" y="0"/>
                      <a:pt x="8"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7" name="Freeform 2097">
                <a:extLst>
                  <a:ext uri="{FF2B5EF4-FFF2-40B4-BE49-F238E27FC236}">
                    <a16:creationId xmlns:a16="http://schemas.microsoft.com/office/drawing/2014/main" id="{087C0ADD-17C0-EC1A-7370-301667ACA764}"/>
                  </a:ext>
                </a:extLst>
              </p:cNvPr>
              <p:cNvSpPr>
                <a:spLocks/>
              </p:cNvSpPr>
              <p:nvPr/>
            </p:nvSpPr>
            <p:spPr bwMode="auto">
              <a:xfrm>
                <a:off x="5875" y="1090"/>
                <a:ext cx="43" cy="34"/>
              </a:xfrm>
              <a:custGeom>
                <a:avLst/>
                <a:gdLst>
                  <a:gd name="T0" fmla="*/ 8 w 9"/>
                  <a:gd name="T1" fmla="*/ 4 h 7"/>
                  <a:gd name="T2" fmla="*/ 5 w 9"/>
                  <a:gd name="T3" fmla="*/ 6 h 7"/>
                  <a:gd name="T4" fmla="*/ 2 w 9"/>
                  <a:gd name="T5" fmla="*/ 0 h 7"/>
                  <a:gd name="T6" fmla="*/ 3 w 9"/>
                  <a:gd name="T7" fmla="*/ 0 h 7"/>
                  <a:gd name="T8" fmla="*/ 8 w 9"/>
                  <a:gd name="T9" fmla="*/ 4 h 7"/>
                </a:gdLst>
                <a:ahLst/>
                <a:cxnLst>
                  <a:cxn ang="0">
                    <a:pos x="T0" y="T1"/>
                  </a:cxn>
                  <a:cxn ang="0">
                    <a:pos x="T2" y="T3"/>
                  </a:cxn>
                  <a:cxn ang="0">
                    <a:pos x="T4" y="T5"/>
                  </a:cxn>
                  <a:cxn ang="0">
                    <a:pos x="T6" y="T7"/>
                  </a:cxn>
                  <a:cxn ang="0">
                    <a:pos x="T8" y="T9"/>
                  </a:cxn>
                </a:cxnLst>
                <a:rect l="0" t="0" r="r" b="b"/>
                <a:pathLst>
                  <a:path w="9" h="7">
                    <a:moveTo>
                      <a:pt x="8" y="4"/>
                    </a:moveTo>
                    <a:cubicBezTo>
                      <a:pt x="9" y="6"/>
                      <a:pt x="7" y="7"/>
                      <a:pt x="5" y="6"/>
                    </a:cubicBezTo>
                    <a:cubicBezTo>
                      <a:pt x="2" y="5"/>
                      <a:pt x="0" y="1"/>
                      <a:pt x="2" y="0"/>
                    </a:cubicBezTo>
                    <a:cubicBezTo>
                      <a:pt x="2" y="0"/>
                      <a:pt x="2" y="0"/>
                      <a:pt x="3" y="0"/>
                    </a:cubicBezTo>
                    <a:cubicBezTo>
                      <a:pt x="5" y="0"/>
                      <a:pt x="7"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8" name="Freeform 2098">
                <a:extLst>
                  <a:ext uri="{FF2B5EF4-FFF2-40B4-BE49-F238E27FC236}">
                    <a16:creationId xmlns:a16="http://schemas.microsoft.com/office/drawing/2014/main" id="{1047CBBC-CDDE-30FB-98D4-76F2A55F8727}"/>
                  </a:ext>
                </a:extLst>
              </p:cNvPr>
              <p:cNvSpPr>
                <a:spLocks/>
              </p:cNvSpPr>
              <p:nvPr/>
            </p:nvSpPr>
            <p:spPr bwMode="auto">
              <a:xfrm>
                <a:off x="5899" y="1071"/>
                <a:ext cx="48" cy="29"/>
              </a:xfrm>
              <a:custGeom>
                <a:avLst/>
                <a:gdLst>
                  <a:gd name="T0" fmla="*/ 9 w 10"/>
                  <a:gd name="T1" fmla="*/ 3 h 6"/>
                  <a:gd name="T2" fmla="*/ 6 w 10"/>
                  <a:gd name="T3" fmla="*/ 6 h 6"/>
                  <a:gd name="T4" fmla="*/ 2 w 10"/>
                  <a:gd name="T5" fmla="*/ 0 h 6"/>
                  <a:gd name="T6" fmla="*/ 3 w 10"/>
                  <a:gd name="T7" fmla="*/ 0 h 6"/>
                  <a:gd name="T8" fmla="*/ 9 w 10"/>
                  <a:gd name="T9" fmla="*/ 3 h 6"/>
                </a:gdLst>
                <a:ahLst/>
                <a:cxnLst>
                  <a:cxn ang="0">
                    <a:pos x="T0" y="T1"/>
                  </a:cxn>
                  <a:cxn ang="0">
                    <a:pos x="T2" y="T3"/>
                  </a:cxn>
                  <a:cxn ang="0">
                    <a:pos x="T4" y="T5"/>
                  </a:cxn>
                  <a:cxn ang="0">
                    <a:pos x="T6" y="T7"/>
                  </a:cxn>
                  <a:cxn ang="0">
                    <a:pos x="T8" y="T9"/>
                  </a:cxn>
                </a:cxnLst>
                <a:rect l="0" t="0" r="r" b="b"/>
                <a:pathLst>
                  <a:path w="10" h="6">
                    <a:moveTo>
                      <a:pt x="9" y="3"/>
                    </a:moveTo>
                    <a:cubicBezTo>
                      <a:pt x="10" y="5"/>
                      <a:pt x="9" y="6"/>
                      <a:pt x="6" y="6"/>
                    </a:cubicBezTo>
                    <a:cubicBezTo>
                      <a:pt x="3" y="5"/>
                      <a:pt x="0" y="1"/>
                      <a:pt x="2" y="0"/>
                    </a:cubicBezTo>
                    <a:cubicBezTo>
                      <a:pt x="3" y="0"/>
                      <a:pt x="3" y="0"/>
                      <a:pt x="3" y="0"/>
                    </a:cubicBezTo>
                    <a:cubicBezTo>
                      <a:pt x="6" y="0"/>
                      <a:pt x="8"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9" name="Freeform 2099">
                <a:extLst>
                  <a:ext uri="{FF2B5EF4-FFF2-40B4-BE49-F238E27FC236}">
                    <a16:creationId xmlns:a16="http://schemas.microsoft.com/office/drawing/2014/main" id="{6418D466-0686-D798-4BEE-E306DDCD7F41}"/>
                  </a:ext>
                </a:extLst>
              </p:cNvPr>
              <p:cNvSpPr>
                <a:spLocks/>
              </p:cNvSpPr>
              <p:nvPr/>
            </p:nvSpPr>
            <p:spPr bwMode="auto">
              <a:xfrm>
                <a:off x="5981" y="1071"/>
                <a:ext cx="43" cy="29"/>
              </a:xfrm>
              <a:custGeom>
                <a:avLst/>
                <a:gdLst>
                  <a:gd name="T0" fmla="*/ 8 w 9"/>
                  <a:gd name="T1" fmla="*/ 3 h 6"/>
                  <a:gd name="T2" fmla="*/ 7 w 9"/>
                  <a:gd name="T3" fmla="*/ 6 h 6"/>
                  <a:gd name="T4" fmla="*/ 1 w 9"/>
                  <a:gd name="T5" fmla="*/ 0 h 6"/>
                  <a:gd name="T6" fmla="*/ 2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9" y="5"/>
                      <a:pt x="9" y="6"/>
                      <a:pt x="7" y="6"/>
                    </a:cubicBezTo>
                    <a:cubicBezTo>
                      <a:pt x="4" y="6"/>
                      <a:pt x="0" y="2"/>
                      <a:pt x="1" y="0"/>
                    </a:cubicBezTo>
                    <a:cubicBezTo>
                      <a:pt x="1" y="0"/>
                      <a:pt x="2" y="0"/>
                      <a:pt x="2"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0" name="Freeform 2100">
                <a:extLst>
                  <a:ext uri="{FF2B5EF4-FFF2-40B4-BE49-F238E27FC236}">
                    <a16:creationId xmlns:a16="http://schemas.microsoft.com/office/drawing/2014/main" id="{57BEC494-ED29-2957-3DB4-C6AB32874D65}"/>
                  </a:ext>
                </a:extLst>
              </p:cNvPr>
              <p:cNvSpPr>
                <a:spLocks/>
              </p:cNvSpPr>
              <p:nvPr/>
            </p:nvSpPr>
            <p:spPr bwMode="auto">
              <a:xfrm>
                <a:off x="6058" y="1312"/>
                <a:ext cx="53" cy="43"/>
              </a:xfrm>
              <a:custGeom>
                <a:avLst/>
                <a:gdLst>
                  <a:gd name="T0" fmla="*/ 10 w 11"/>
                  <a:gd name="T1" fmla="*/ 4 h 9"/>
                  <a:gd name="T2" fmla="*/ 5 w 11"/>
                  <a:gd name="T3" fmla="*/ 8 h 9"/>
                  <a:gd name="T4" fmla="*/ 3 w 11"/>
                  <a:gd name="T5" fmla="*/ 0 h 9"/>
                  <a:gd name="T6" fmla="*/ 4 w 11"/>
                  <a:gd name="T7" fmla="*/ 0 h 9"/>
                  <a:gd name="T8" fmla="*/ 10 w 11"/>
                  <a:gd name="T9" fmla="*/ 4 h 9"/>
                </a:gdLst>
                <a:ahLst/>
                <a:cxnLst>
                  <a:cxn ang="0">
                    <a:pos x="T0" y="T1"/>
                  </a:cxn>
                  <a:cxn ang="0">
                    <a:pos x="T2" y="T3"/>
                  </a:cxn>
                  <a:cxn ang="0">
                    <a:pos x="T4" y="T5"/>
                  </a:cxn>
                  <a:cxn ang="0">
                    <a:pos x="T6" y="T7"/>
                  </a:cxn>
                  <a:cxn ang="0">
                    <a:pos x="T8" y="T9"/>
                  </a:cxn>
                </a:cxnLst>
                <a:rect l="0" t="0" r="r" b="b"/>
                <a:pathLst>
                  <a:path w="11" h="9">
                    <a:moveTo>
                      <a:pt x="10" y="4"/>
                    </a:moveTo>
                    <a:cubicBezTo>
                      <a:pt x="11" y="7"/>
                      <a:pt x="9" y="9"/>
                      <a:pt x="5" y="8"/>
                    </a:cubicBezTo>
                    <a:cubicBezTo>
                      <a:pt x="2" y="6"/>
                      <a:pt x="0" y="1"/>
                      <a:pt x="3" y="0"/>
                    </a:cubicBezTo>
                    <a:cubicBezTo>
                      <a:pt x="3" y="0"/>
                      <a:pt x="4" y="0"/>
                      <a:pt x="4" y="0"/>
                    </a:cubicBezTo>
                    <a:cubicBezTo>
                      <a:pt x="7" y="0"/>
                      <a:pt x="9"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1" name="Freeform 2101">
                <a:extLst>
                  <a:ext uri="{FF2B5EF4-FFF2-40B4-BE49-F238E27FC236}">
                    <a16:creationId xmlns:a16="http://schemas.microsoft.com/office/drawing/2014/main" id="{D3CBDFFE-88A1-6C30-7FEA-F8A2C9E0BBD1}"/>
                  </a:ext>
                </a:extLst>
              </p:cNvPr>
              <p:cNvSpPr>
                <a:spLocks/>
              </p:cNvSpPr>
              <p:nvPr/>
            </p:nvSpPr>
            <p:spPr bwMode="auto">
              <a:xfrm>
                <a:off x="6111" y="1365"/>
                <a:ext cx="53" cy="48"/>
              </a:xfrm>
              <a:custGeom>
                <a:avLst/>
                <a:gdLst>
                  <a:gd name="T0" fmla="*/ 10 w 11"/>
                  <a:gd name="T1" fmla="*/ 5 h 10"/>
                  <a:gd name="T2" fmla="*/ 5 w 11"/>
                  <a:gd name="T3" fmla="*/ 8 h 10"/>
                  <a:gd name="T4" fmla="*/ 3 w 11"/>
                  <a:gd name="T5" fmla="*/ 0 h 10"/>
                  <a:gd name="T6" fmla="*/ 4 w 11"/>
                  <a:gd name="T7" fmla="*/ 0 h 10"/>
                  <a:gd name="T8" fmla="*/ 10 w 11"/>
                  <a:gd name="T9" fmla="*/ 5 h 10"/>
                </a:gdLst>
                <a:ahLst/>
                <a:cxnLst>
                  <a:cxn ang="0">
                    <a:pos x="T0" y="T1"/>
                  </a:cxn>
                  <a:cxn ang="0">
                    <a:pos x="T2" y="T3"/>
                  </a:cxn>
                  <a:cxn ang="0">
                    <a:pos x="T4" y="T5"/>
                  </a:cxn>
                  <a:cxn ang="0">
                    <a:pos x="T6" y="T7"/>
                  </a:cxn>
                  <a:cxn ang="0">
                    <a:pos x="T8" y="T9"/>
                  </a:cxn>
                </a:cxnLst>
                <a:rect l="0" t="0" r="r" b="b"/>
                <a:pathLst>
                  <a:path w="11" h="10">
                    <a:moveTo>
                      <a:pt x="10" y="5"/>
                    </a:moveTo>
                    <a:cubicBezTo>
                      <a:pt x="11" y="8"/>
                      <a:pt x="9" y="10"/>
                      <a:pt x="5" y="8"/>
                    </a:cubicBezTo>
                    <a:cubicBezTo>
                      <a:pt x="1" y="6"/>
                      <a:pt x="0" y="1"/>
                      <a:pt x="3" y="0"/>
                    </a:cubicBezTo>
                    <a:cubicBezTo>
                      <a:pt x="3" y="0"/>
                      <a:pt x="4" y="0"/>
                      <a:pt x="4" y="0"/>
                    </a:cubicBezTo>
                    <a:cubicBezTo>
                      <a:pt x="7"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2" name="Freeform 2102">
                <a:extLst>
                  <a:ext uri="{FF2B5EF4-FFF2-40B4-BE49-F238E27FC236}">
                    <a16:creationId xmlns:a16="http://schemas.microsoft.com/office/drawing/2014/main" id="{9F85928B-0FEB-64BD-1077-F40E8D249643}"/>
                  </a:ext>
                </a:extLst>
              </p:cNvPr>
              <p:cNvSpPr>
                <a:spLocks/>
              </p:cNvSpPr>
              <p:nvPr/>
            </p:nvSpPr>
            <p:spPr bwMode="auto">
              <a:xfrm>
                <a:off x="6179" y="1370"/>
                <a:ext cx="57" cy="43"/>
              </a:xfrm>
              <a:custGeom>
                <a:avLst/>
                <a:gdLst>
                  <a:gd name="T0" fmla="*/ 11 w 12"/>
                  <a:gd name="T1" fmla="*/ 5 h 9"/>
                  <a:gd name="T2" fmla="*/ 6 w 12"/>
                  <a:gd name="T3" fmla="*/ 8 h 9"/>
                  <a:gd name="T4" fmla="*/ 3 w 12"/>
                  <a:gd name="T5" fmla="*/ 0 h 9"/>
                  <a:gd name="T6" fmla="*/ 4 w 12"/>
                  <a:gd name="T7" fmla="*/ 0 h 9"/>
                  <a:gd name="T8" fmla="*/ 11 w 12"/>
                  <a:gd name="T9" fmla="*/ 5 h 9"/>
                </a:gdLst>
                <a:ahLst/>
                <a:cxnLst>
                  <a:cxn ang="0">
                    <a:pos x="T0" y="T1"/>
                  </a:cxn>
                  <a:cxn ang="0">
                    <a:pos x="T2" y="T3"/>
                  </a:cxn>
                  <a:cxn ang="0">
                    <a:pos x="T4" y="T5"/>
                  </a:cxn>
                  <a:cxn ang="0">
                    <a:pos x="T6" y="T7"/>
                  </a:cxn>
                  <a:cxn ang="0">
                    <a:pos x="T8" y="T9"/>
                  </a:cxn>
                </a:cxnLst>
                <a:rect l="0" t="0" r="r" b="b"/>
                <a:pathLst>
                  <a:path w="12" h="9">
                    <a:moveTo>
                      <a:pt x="11" y="5"/>
                    </a:moveTo>
                    <a:cubicBezTo>
                      <a:pt x="12" y="8"/>
                      <a:pt x="9" y="9"/>
                      <a:pt x="6" y="8"/>
                    </a:cubicBezTo>
                    <a:cubicBezTo>
                      <a:pt x="2" y="6"/>
                      <a:pt x="0" y="1"/>
                      <a:pt x="3" y="0"/>
                    </a:cubicBezTo>
                    <a:cubicBezTo>
                      <a:pt x="4" y="0"/>
                      <a:pt x="4" y="0"/>
                      <a:pt x="4" y="0"/>
                    </a:cubicBezTo>
                    <a:cubicBezTo>
                      <a:pt x="7" y="0"/>
                      <a:pt x="10"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3" name="Freeform 2103">
                <a:extLst>
                  <a:ext uri="{FF2B5EF4-FFF2-40B4-BE49-F238E27FC236}">
                    <a16:creationId xmlns:a16="http://schemas.microsoft.com/office/drawing/2014/main" id="{8EA3453E-D294-54F1-C27B-5782B24DCF8C}"/>
                  </a:ext>
                </a:extLst>
              </p:cNvPr>
              <p:cNvSpPr>
                <a:spLocks/>
              </p:cNvSpPr>
              <p:nvPr/>
            </p:nvSpPr>
            <p:spPr bwMode="auto">
              <a:xfrm>
                <a:off x="6183" y="1312"/>
                <a:ext cx="58" cy="43"/>
              </a:xfrm>
              <a:custGeom>
                <a:avLst/>
                <a:gdLst>
                  <a:gd name="T0" fmla="*/ 11 w 12"/>
                  <a:gd name="T1" fmla="*/ 5 h 9"/>
                  <a:gd name="T2" fmla="*/ 7 w 12"/>
                  <a:gd name="T3" fmla="*/ 8 h 9"/>
                  <a:gd name="T4" fmla="*/ 3 w 12"/>
                  <a:gd name="T5" fmla="*/ 0 h 9"/>
                  <a:gd name="T6" fmla="*/ 4 w 12"/>
                  <a:gd name="T7" fmla="*/ 0 h 9"/>
                  <a:gd name="T8" fmla="*/ 11 w 12"/>
                  <a:gd name="T9" fmla="*/ 5 h 9"/>
                </a:gdLst>
                <a:ahLst/>
                <a:cxnLst>
                  <a:cxn ang="0">
                    <a:pos x="T0" y="T1"/>
                  </a:cxn>
                  <a:cxn ang="0">
                    <a:pos x="T2" y="T3"/>
                  </a:cxn>
                  <a:cxn ang="0">
                    <a:pos x="T4" y="T5"/>
                  </a:cxn>
                  <a:cxn ang="0">
                    <a:pos x="T6" y="T7"/>
                  </a:cxn>
                  <a:cxn ang="0">
                    <a:pos x="T8" y="T9"/>
                  </a:cxn>
                </a:cxnLst>
                <a:rect l="0" t="0" r="r" b="b"/>
                <a:pathLst>
                  <a:path w="12" h="9">
                    <a:moveTo>
                      <a:pt x="11" y="5"/>
                    </a:moveTo>
                    <a:cubicBezTo>
                      <a:pt x="12" y="8"/>
                      <a:pt x="10" y="9"/>
                      <a:pt x="7" y="8"/>
                    </a:cubicBezTo>
                    <a:cubicBezTo>
                      <a:pt x="3" y="6"/>
                      <a:pt x="0" y="1"/>
                      <a:pt x="3" y="0"/>
                    </a:cubicBezTo>
                    <a:cubicBezTo>
                      <a:pt x="4" y="0"/>
                      <a:pt x="4" y="0"/>
                      <a:pt x="4" y="0"/>
                    </a:cubicBezTo>
                    <a:cubicBezTo>
                      <a:pt x="7" y="0"/>
                      <a:pt x="10"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4" name="Freeform 2104">
                <a:extLst>
                  <a:ext uri="{FF2B5EF4-FFF2-40B4-BE49-F238E27FC236}">
                    <a16:creationId xmlns:a16="http://schemas.microsoft.com/office/drawing/2014/main" id="{8068E3C7-5187-6A31-F916-DCDE4D3AC10E}"/>
                  </a:ext>
                </a:extLst>
              </p:cNvPr>
              <p:cNvSpPr>
                <a:spLocks/>
              </p:cNvSpPr>
              <p:nvPr/>
            </p:nvSpPr>
            <p:spPr bwMode="auto">
              <a:xfrm>
                <a:off x="6126" y="1317"/>
                <a:ext cx="53" cy="43"/>
              </a:xfrm>
              <a:custGeom>
                <a:avLst/>
                <a:gdLst>
                  <a:gd name="T0" fmla="*/ 10 w 11"/>
                  <a:gd name="T1" fmla="*/ 4 h 9"/>
                  <a:gd name="T2" fmla="*/ 6 w 11"/>
                  <a:gd name="T3" fmla="*/ 7 h 9"/>
                  <a:gd name="T4" fmla="*/ 3 w 11"/>
                  <a:gd name="T5" fmla="*/ 0 h 9"/>
                  <a:gd name="T6" fmla="*/ 4 w 11"/>
                  <a:gd name="T7" fmla="*/ 0 h 9"/>
                  <a:gd name="T8" fmla="*/ 10 w 11"/>
                  <a:gd name="T9" fmla="*/ 4 h 9"/>
                </a:gdLst>
                <a:ahLst/>
                <a:cxnLst>
                  <a:cxn ang="0">
                    <a:pos x="T0" y="T1"/>
                  </a:cxn>
                  <a:cxn ang="0">
                    <a:pos x="T2" y="T3"/>
                  </a:cxn>
                  <a:cxn ang="0">
                    <a:pos x="T4" y="T5"/>
                  </a:cxn>
                  <a:cxn ang="0">
                    <a:pos x="T6" y="T7"/>
                  </a:cxn>
                  <a:cxn ang="0">
                    <a:pos x="T8" y="T9"/>
                  </a:cxn>
                </a:cxnLst>
                <a:rect l="0" t="0" r="r" b="b"/>
                <a:pathLst>
                  <a:path w="11" h="9">
                    <a:moveTo>
                      <a:pt x="10" y="4"/>
                    </a:moveTo>
                    <a:cubicBezTo>
                      <a:pt x="11" y="7"/>
                      <a:pt x="9" y="9"/>
                      <a:pt x="6" y="7"/>
                    </a:cubicBezTo>
                    <a:cubicBezTo>
                      <a:pt x="2" y="6"/>
                      <a:pt x="0" y="1"/>
                      <a:pt x="3" y="0"/>
                    </a:cubicBezTo>
                    <a:cubicBezTo>
                      <a:pt x="3" y="0"/>
                      <a:pt x="4" y="0"/>
                      <a:pt x="4" y="0"/>
                    </a:cubicBezTo>
                    <a:cubicBezTo>
                      <a:pt x="7" y="0"/>
                      <a:pt x="10"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5" name="Freeform 2105">
                <a:extLst>
                  <a:ext uri="{FF2B5EF4-FFF2-40B4-BE49-F238E27FC236}">
                    <a16:creationId xmlns:a16="http://schemas.microsoft.com/office/drawing/2014/main" id="{367E55A7-AFE1-045B-ADF2-51A55ADDDAE8}"/>
                  </a:ext>
                </a:extLst>
              </p:cNvPr>
              <p:cNvSpPr>
                <a:spLocks/>
              </p:cNvSpPr>
              <p:nvPr/>
            </p:nvSpPr>
            <p:spPr bwMode="auto">
              <a:xfrm>
                <a:off x="5923" y="1047"/>
                <a:ext cx="44" cy="29"/>
              </a:xfrm>
              <a:custGeom>
                <a:avLst/>
                <a:gdLst>
                  <a:gd name="T0" fmla="*/ 8 w 9"/>
                  <a:gd name="T1" fmla="*/ 3 h 6"/>
                  <a:gd name="T2" fmla="*/ 6 w 9"/>
                  <a:gd name="T3" fmla="*/ 5 h 6"/>
                  <a:gd name="T4" fmla="*/ 1 w 9"/>
                  <a:gd name="T5" fmla="*/ 0 h 6"/>
                  <a:gd name="T6" fmla="*/ 2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9" y="5"/>
                      <a:pt x="8" y="6"/>
                      <a:pt x="6" y="5"/>
                    </a:cubicBezTo>
                    <a:cubicBezTo>
                      <a:pt x="3" y="5"/>
                      <a:pt x="0" y="1"/>
                      <a:pt x="1" y="0"/>
                    </a:cubicBezTo>
                    <a:cubicBezTo>
                      <a:pt x="2" y="0"/>
                      <a:pt x="2" y="0"/>
                      <a:pt x="2"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6" name="Freeform 2106">
                <a:extLst>
                  <a:ext uri="{FF2B5EF4-FFF2-40B4-BE49-F238E27FC236}">
                    <a16:creationId xmlns:a16="http://schemas.microsoft.com/office/drawing/2014/main" id="{C770E26F-628A-F1CC-4E95-B6EEB63F4F11}"/>
                  </a:ext>
                </a:extLst>
              </p:cNvPr>
              <p:cNvSpPr>
                <a:spLocks/>
              </p:cNvSpPr>
              <p:nvPr/>
            </p:nvSpPr>
            <p:spPr bwMode="auto">
              <a:xfrm>
                <a:off x="5716" y="1288"/>
                <a:ext cx="48" cy="43"/>
              </a:xfrm>
              <a:custGeom>
                <a:avLst/>
                <a:gdLst>
                  <a:gd name="T0" fmla="*/ 10 w 10"/>
                  <a:gd name="T1" fmla="*/ 4 h 9"/>
                  <a:gd name="T2" fmla="*/ 3 w 10"/>
                  <a:gd name="T3" fmla="*/ 7 h 9"/>
                  <a:gd name="T4" fmla="*/ 4 w 10"/>
                  <a:gd name="T5" fmla="*/ 0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8"/>
                      <a:pt x="6" y="9"/>
                      <a:pt x="3" y="7"/>
                    </a:cubicBezTo>
                    <a:cubicBezTo>
                      <a:pt x="0" y="4"/>
                      <a:pt x="1" y="0"/>
                      <a:pt x="4" y="0"/>
                    </a:cubicBezTo>
                    <a:cubicBezTo>
                      <a:pt x="4" y="0"/>
                      <a:pt x="5" y="0"/>
                      <a:pt x="5" y="0"/>
                    </a:cubicBezTo>
                    <a:cubicBezTo>
                      <a:pt x="8" y="0"/>
                      <a:pt x="10"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7" name="Freeform 2107">
                <a:extLst>
                  <a:ext uri="{FF2B5EF4-FFF2-40B4-BE49-F238E27FC236}">
                    <a16:creationId xmlns:a16="http://schemas.microsoft.com/office/drawing/2014/main" id="{654BCD9A-8D71-450D-1129-F34E1DC3E3D7}"/>
                  </a:ext>
                </a:extLst>
              </p:cNvPr>
              <p:cNvSpPr>
                <a:spLocks/>
              </p:cNvSpPr>
              <p:nvPr/>
            </p:nvSpPr>
            <p:spPr bwMode="auto">
              <a:xfrm>
                <a:off x="5658" y="1273"/>
                <a:ext cx="48" cy="44"/>
              </a:xfrm>
              <a:custGeom>
                <a:avLst/>
                <a:gdLst>
                  <a:gd name="T0" fmla="*/ 9 w 10"/>
                  <a:gd name="T1" fmla="*/ 4 h 9"/>
                  <a:gd name="T2" fmla="*/ 2 w 10"/>
                  <a:gd name="T3" fmla="*/ 6 h 9"/>
                  <a:gd name="T4" fmla="*/ 4 w 10"/>
                  <a:gd name="T5" fmla="*/ 0 h 9"/>
                  <a:gd name="T6" fmla="*/ 5 w 10"/>
                  <a:gd name="T7" fmla="*/ 0 h 9"/>
                  <a:gd name="T8" fmla="*/ 9 w 10"/>
                  <a:gd name="T9" fmla="*/ 4 h 9"/>
                </a:gdLst>
                <a:ahLst/>
                <a:cxnLst>
                  <a:cxn ang="0">
                    <a:pos x="T0" y="T1"/>
                  </a:cxn>
                  <a:cxn ang="0">
                    <a:pos x="T2" y="T3"/>
                  </a:cxn>
                  <a:cxn ang="0">
                    <a:pos x="T4" y="T5"/>
                  </a:cxn>
                  <a:cxn ang="0">
                    <a:pos x="T6" y="T7"/>
                  </a:cxn>
                  <a:cxn ang="0">
                    <a:pos x="T8" y="T9"/>
                  </a:cxn>
                </a:cxnLst>
                <a:rect l="0" t="0" r="r" b="b"/>
                <a:pathLst>
                  <a:path w="10" h="9">
                    <a:moveTo>
                      <a:pt x="9" y="4"/>
                    </a:moveTo>
                    <a:cubicBezTo>
                      <a:pt x="10" y="7"/>
                      <a:pt x="5" y="9"/>
                      <a:pt x="2" y="6"/>
                    </a:cubicBezTo>
                    <a:cubicBezTo>
                      <a:pt x="0" y="4"/>
                      <a:pt x="1" y="0"/>
                      <a:pt x="4" y="0"/>
                    </a:cubicBezTo>
                    <a:cubicBezTo>
                      <a:pt x="4" y="0"/>
                      <a:pt x="4" y="0"/>
                      <a:pt x="5" y="0"/>
                    </a:cubicBezTo>
                    <a:cubicBezTo>
                      <a:pt x="8"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8" name="Freeform 2108">
                <a:extLst>
                  <a:ext uri="{FF2B5EF4-FFF2-40B4-BE49-F238E27FC236}">
                    <a16:creationId xmlns:a16="http://schemas.microsoft.com/office/drawing/2014/main" id="{A63D0CAD-6614-C44E-041C-BB13A92B3B1F}"/>
                  </a:ext>
                </a:extLst>
              </p:cNvPr>
              <p:cNvSpPr>
                <a:spLocks/>
              </p:cNvSpPr>
              <p:nvPr/>
            </p:nvSpPr>
            <p:spPr bwMode="auto">
              <a:xfrm>
                <a:off x="5620" y="1312"/>
                <a:ext cx="48" cy="48"/>
              </a:xfrm>
              <a:custGeom>
                <a:avLst/>
                <a:gdLst>
                  <a:gd name="T0" fmla="*/ 10 w 10"/>
                  <a:gd name="T1" fmla="*/ 5 h 10"/>
                  <a:gd name="T2" fmla="*/ 2 w 10"/>
                  <a:gd name="T3" fmla="*/ 7 h 10"/>
                  <a:gd name="T4" fmla="*/ 5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10" y="8"/>
                      <a:pt x="5" y="10"/>
                      <a:pt x="2" y="7"/>
                    </a:cubicBezTo>
                    <a:cubicBezTo>
                      <a:pt x="0" y="4"/>
                      <a:pt x="1" y="0"/>
                      <a:pt x="5" y="0"/>
                    </a:cubicBezTo>
                    <a:cubicBezTo>
                      <a:pt x="8"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9" name="Freeform 2109">
                <a:extLst>
                  <a:ext uri="{FF2B5EF4-FFF2-40B4-BE49-F238E27FC236}">
                    <a16:creationId xmlns:a16="http://schemas.microsoft.com/office/drawing/2014/main" id="{E19A132B-450F-0141-3327-E0D5E2B3A8B2}"/>
                  </a:ext>
                </a:extLst>
              </p:cNvPr>
              <p:cNvSpPr>
                <a:spLocks/>
              </p:cNvSpPr>
              <p:nvPr/>
            </p:nvSpPr>
            <p:spPr bwMode="auto">
              <a:xfrm>
                <a:off x="5677" y="1336"/>
                <a:ext cx="49" cy="43"/>
              </a:xfrm>
              <a:custGeom>
                <a:avLst/>
                <a:gdLst>
                  <a:gd name="T0" fmla="*/ 10 w 10"/>
                  <a:gd name="T1" fmla="*/ 4 h 9"/>
                  <a:gd name="T2" fmla="*/ 3 w 10"/>
                  <a:gd name="T3" fmla="*/ 7 h 9"/>
                  <a:gd name="T4" fmla="*/ 5 w 10"/>
                  <a:gd name="T5" fmla="*/ 0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8"/>
                      <a:pt x="6" y="9"/>
                      <a:pt x="3" y="7"/>
                    </a:cubicBezTo>
                    <a:cubicBezTo>
                      <a:pt x="0" y="4"/>
                      <a:pt x="1" y="0"/>
                      <a:pt x="5" y="0"/>
                    </a:cubicBezTo>
                    <a:cubicBezTo>
                      <a:pt x="5" y="0"/>
                      <a:pt x="5" y="0"/>
                      <a:pt x="5" y="0"/>
                    </a:cubicBezTo>
                    <a:cubicBezTo>
                      <a:pt x="8" y="0"/>
                      <a:pt x="10" y="2"/>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0" name="Freeform 2110">
                <a:extLst>
                  <a:ext uri="{FF2B5EF4-FFF2-40B4-BE49-F238E27FC236}">
                    <a16:creationId xmlns:a16="http://schemas.microsoft.com/office/drawing/2014/main" id="{0220FBD5-CB0E-AE7D-7AB5-AD03A0B41835}"/>
                  </a:ext>
                </a:extLst>
              </p:cNvPr>
              <p:cNvSpPr>
                <a:spLocks/>
              </p:cNvSpPr>
              <p:nvPr/>
            </p:nvSpPr>
            <p:spPr bwMode="auto">
              <a:xfrm>
                <a:off x="5668" y="1394"/>
                <a:ext cx="48" cy="48"/>
              </a:xfrm>
              <a:custGeom>
                <a:avLst/>
                <a:gdLst>
                  <a:gd name="T0" fmla="*/ 10 w 10"/>
                  <a:gd name="T1" fmla="*/ 5 h 10"/>
                  <a:gd name="T2" fmla="*/ 2 w 10"/>
                  <a:gd name="T3" fmla="*/ 7 h 10"/>
                  <a:gd name="T4" fmla="*/ 5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10" y="9"/>
                      <a:pt x="5" y="10"/>
                      <a:pt x="2" y="7"/>
                    </a:cubicBezTo>
                    <a:cubicBezTo>
                      <a:pt x="0" y="5"/>
                      <a:pt x="1" y="0"/>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1" name="Freeform 2111">
                <a:extLst>
                  <a:ext uri="{FF2B5EF4-FFF2-40B4-BE49-F238E27FC236}">
                    <a16:creationId xmlns:a16="http://schemas.microsoft.com/office/drawing/2014/main" id="{0B505EF4-8981-CBAC-F46D-341D690AC578}"/>
                  </a:ext>
                </a:extLst>
              </p:cNvPr>
              <p:cNvSpPr>
                <a:spLocks/>
              </p:cNvSpPr>
              <p:nvPr/>
            </p:nvSpPr>
            <p:spPr bwMode="auto">
              <a:xfrm>
                <a:off x="5687" y="1461"/>
                <a:ext cx="53" cy="48"/>
              </a:xfrm>
              <a:custGeom>
                <a:avLst/>
                <a:gdLst>
                  <a:gd name="T0" fmla="*/ 11 w 11"/>
                  <a:gd name="T1" fmla="*/ 5 h 10"/>
                  <a:gd name="T2" fmla="*/ 2 w 11"/>
                  <a:gd name="T3" fmla="*/ 7 h 10"/>
                  <a:gd name="T4" fmla="*/ 5 w 11"/>
                  <a:gd name="T5" fmla="*/ 0 h 10"/>
                  <a:gd name="T6" fmla="*/ 11 w 11"/>
                  <a:gd name="T7" fmla="*/ 5 h 10"/>
                </a:gdLst>
                <a:ahLst/>
                <a:cxnLst>
                  <a:cxn ang="0">
                    <a:pos x="T0" y="T1"/>
                  </a:cxn>
                  <a:cxn ang="0">
                    <a:pos x="T2" y="T3"/>
                  </a:cxn>
                  <a:cxn ang="0">
                    <a:pos x="T4" y="T5"/>
                  </a:cxn>
                  <a:cxn ang="0">
                    <a:pos x="T6" y="T7"/>
                  </a:cxn>
                </a:cxnLst>
                <a:rect l="0" t="0" r="r" b="b"/>
                <a:pathLst>
                  <a:path w="11" h="10">
                    <a:moveTo>
                      <a:pt x="11" y="5"/>
                    </a:moveTo>
                    <a:cubicBezTo>
                      <a:pt x="11" y="9"/>
                      <a:pt x="5" y="10"/>
                      <a:pt x="2" y="7"/>
                    </a:cubicBezTo>
                    <a:cubicBezTo>
                      <a:pt x="0" y="5"/>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2" name="Freeform 2112">
                <a:extLst>
                  <a:ext uri="{FF2B5EF4-FFF2-40B4-BE49-F238E27FC236}">
                    <a16:creationId xmlns:a16="http://schemas.microsoft.com/office/drawing/2014/main" id="{8E685DD9-E6BA-3824-748F-56C15658CBFE}"/>
                  </a:ext>
                </a:extLst>
              </p:cNvPr>
              <p:cNvSpPr>
                <a:spLocks/>
              </p:cNvSpPr>
              <p:nvPr/>
            </p:nvSpPr>
            <p:spPr bwMode="auto">
              <a:xfrm>
                <a:off x="5615" y="1432"/>
                <a:ext cx="48" cy="49"/>
              </a:xfrm>
              <a:custGeom>
                <a:avLst/>
                <a:gdLst>
                  <a:gd name="T0" fmla="*/ 10 w 10"/>
                  <a:gd name="T1" fmla="*/ 5 h 10"/>
                  <a:gd name="T2" fmla="*/ 2 w 10"/>
                  <a:gd name="T3" fmla="*/ 7 h 10"/>
                  <a:gd name="T4" fmla="*/ 5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10" y="9"/>
                      <a:pt x="5" y="10"/>
                      <a:pt x="2" y="7"/>
                    </a:cubicBezTo>
                    <a:cubicBezTo>
                      <a:pt x="0" y="4"/>
                      <a:pt x="1" y="0"/>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3" name="Freeform 2113">
                <a:extLst>
                  <a:ext uri="{FF2B5EF4-FFF2-40B4-BE49-F238E27FC236}">
                    <a16:creationId xmlns:a16="http://schemas.microsoft.com/office/drawing/2014/main" id="{F6933736-F6B8-DDB0-E000-8CD03441413D}"/>
                  </a:ext>
                </a:extLst>
              </p:cNvPr>
              <p:cNvSpPr>
                <a:spLocks/>
              </p:cNvSpPr>
              <p:nvPr/>
            </p:nvSpPr>
            <p:spPr bwMode="auto">
              <a:xfrm>
                <a:off x="5600" y="1370"/>
                <a:ext cx="53" cy="48"/>
              </a:xfrm>
              <a:custGeom>
                <a:avLst/>
                <a:gdLst>
                  <a:gd name="T0" fmla="*/ 11 w 11"/>
                  <a:gd name="T1" fmla="*/ 4 h 10"/>
                  <a:gd name="T2" fmla="*/ 3 w 11"/>
                  <a:gd name="T3" fmla="*/ 7 h 10"/>
                  <a:gd name="T4" fmla="*/ 6 w 11"/>
                  <a:gd name="T5" fmla="*/ 0 h 10"/>
                  <a:gd name="T6" fmla="*/ 11 w 11"/>
                  <a:gd name="T7" fmla="*/ 4 h 10"/>
                </a:gdLst>
                <a:ahLst/>
                <a:cxnLst>
                  <a:cxn ang="0">
                    <a:pos x="T0" y="T1"/>
                  </a:cxn>
                  <a:cxn ang="0">
                    <a:pos x="T2" y="T3"/>
                  </a:cxn>
                  <a:cxn ang="0">
                    <a:pos x="T4" y="T5"/>
                  </a:cxn>
                  <a:cxn ang="0">
                    <a:pos x="T6" y="T7"/>
                  </a:cxn>
                </a:cxnLst>
                <a:rect l="0" t="0" r="r" b="b"/>
                <a:pathLst>
                  <a:path w="11" h="10">
                    <a:moveTo>
                      <a:pt x="11" y="4"/>
                    </a:moveTo>
                    <a:cubicBezTo>
                      <a:pt x="11" y="8"/>
                      <a:pt x="6" y="10"/>
                      <a:pt x="3" y="7"/>
                    </a:cubicBezTo>
                    <a:cubicBezTo>
                      <a:pt x="0" y="4"/>
                      <a:pt x="2" y="0"/>
                      <a:pt x="6" y="0"/>
                    </a:cubicBezTo>
                    <a:cubicBezTo>
                      <a:pt x="9" y="0"/>
                      <a:pt x="11" y="2"/>
                      <a:pt x="11"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4" name="Freeform 2114">
                <a:extLst>
                  <a:ext uri="{FF2B5EF4-FFF2-40B4-BE49-F238E27FC236}">
                    <a16:creationId xmlns:a16="http://schemas.microsoft.com/office/drawing/2014/main" id="{A89169F2-1FD2-A4F4-824E-4296FF18238D}"/>
                  </a:ext>
                </a:extLst>
              </p:cNvPr>
              <p:cNvSpPr>
                <a:spLocks/>
              </p:cNvSpPr>
              <p:nvPr/>
            </p:nvSpPr>
            <p:spPr bwMode="auto">
              <a:xfrm>
                <a:off x="5528" y="1346"/>
                <a:ext cx="53" cy="48"/>
              </a:xfrm>
              <a:custGeom>
                <a:avLst/>
                <a:gdLst>
                  <a:gd name="T0" fmla="*/ 11 w 11"/>
                  <a:gd name="T1" fmla="*/ 5 h 10"/>
                  <a:gd name="T2" fmla="*/ 3 w 11"/>
                  <a:gd name="T3" fmla="*/ 7 h 10"/>
                  <a:gd name="T4" fmla="*/ 6 w 11"/>
                  <a:gd name="T5" fmla="*/ 0 h 10"/>
                  <a:gd name="T6" fmla="*/ 11 w 11"/>
                  <a:gd name="T7" fmla="*/ 5 h 10"/>
                </a:gdLst>
                <a:ahLst/>
                <a:cxnLst>
                  <a:cxn ang="0">
                    <a:pos x="T0" y="T1"/>
                  </a:cxn>
                  <a:cxn ang="0">
                    <a:pos x="T2" y="T3"/>
                  </a:cxn>
                  <a:cxn ang="0">
                    <a:pos x="T4" y="T5"/>
                  </a:cxn>
                  <a:cxn ang="0">
                    <a:pos x="T6" y="T7"/>
                  </a:cxn>
                </a:cxnLst>
                <a:rect l="0" t="0" r="r" b="b"/>
                <a:pathLst>
                  <a:path w="11" h="10">
                    <a:moveTo>
                      <a:pt x="11" y="5"/>
                    </a:moveTo>
                    <a:cubicBezTo>
                      <a:pt x="11" y="9"/>
                      <a:pt x="5" y="10"/>
                      <a:pt x="3" y="7"/>
                    </a:cubicBezTo>
                    <a:cubicBezTo>
                      <a:pt x="0" y="5"/>
                      <a:pt x="2" y="1"/>
                      <a:pt x="6" y="0"/>
                    </a:cubicBezTo>
                    <a:cubicBezTo>
                      <a:pt x="10" y="1"/>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5" name="Freeform 2115">
                <a:extLst>
                  <a:ext uri="{FF2B5EF4-FFF2-40B4-BE49-F238E27FC236}">
                    <a16:creationId xmlns:a16="http://schemas.microsoft.com/office/drawing/2014/main" id="{6CE1B989-DD00-1126-E597-3C0F1BF45C26}"/>
                  </a:ext>
                </a:extLst>
              </p:cNvPr>
              <p:cNvSpPr>
                <a:spLocks/>
              </p:cNvSpPr>
              <p:nvPr/>
            </p:nvSpPr>
            <p:spPr bwMode="auto">
              <a:xfrm>
                <a:off x="5933" y="1023"/>
                <a:ext cx="43" cy="24"/>
              </a:xfrm>
              <a:custGeom>
                <a:avLst/>
                <a:gdLst>
                  <a:gd name="T0" fmla="*/ 8 w 9"/>
                  <a:gd name="T1" fmla="*/ 3 h 5"/>
                  <a:gd name="T2" fmla="*/ 7 w 9"/>
                  <a:gd name="T3" fmla="*/ 5 h 5"/>
                  <a:gd name="T4" fmla="*/ 2 w 9"/>
                  <a:gd name="T5" fmla="*/ 0 h 5"/>
                  <a:gd name="T6" fmla="*/ 3 w 9"/>
                  <a:gd name="T7" fmla="*/ 0 h 5"/>
                  <a:gd name="T8" fmla="*/ 8 w 9"/>
                  <a:gd name="T9" fmla="*/ 3 h 5"/>
                </a:gdLst>
                <a:ahLst/>
                <a:cxnLst>
                  <a:cxn ang="0">
                    <a:pos x="T0" y="T1"/>
                  </a:cxn>
                  <a:cxn ang="0">
                    <a:pos x="T2" y="T3"/>
                  </a:cxn>
                  <a:cxn ang="0">
                    <a:pos x="T4" y="T5"/>
                  </a:cxn>
                  <a:cxn ang="0">
                    <a:pos x="T6" y="T7"/>
                  </a:cxn>
                  <a:cxn ang="0">
                    <a:pos x="T8" y="T9"/>
                  </a:cxn>
                </a:cxnLst>
                <a:rect l="0" t="0" r="r" b="b"/>
                <a:pathLst>
                  <a:path w="9" h="5">
                    <a:moveTo>
                      <a:pt x="8" y="3"/>
                    </a:moveTo>
                    <a:cubicBezTo>
                      <a:pt x="9" y="4"/>
                      <a:pt x="9" y="5"/>
                      <a:pt x="7" y="5"/>
                    </a:cubicBezTo>
                    <a:cubicBezTo>
                      <a:pt x="4" y="5"/>
                      <a:pt x="0" y="1"/>
                      <a:pt x="2" y="0"/>
                    </a:cubicBezTo>
                    <a:cubicBezTo>
                      <a:pt x="2" y="0"/>
                      <a:pt x="2" y="0"/>
                      <a:pt x="3"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6" name="Freeform 2116">
                <a:extLst>
                  <a:ext uri="{FF2B5EF4-FFF2-40B4-BE49-F238E27FC236}">
                    <a16:creationId xmlns:a16="http://schemas.microsoft.com/office/drawing/2014/main" id="{4CA4158A-B5BA-802A-16D6-B8A15AA8CC8F}"/>
                  </a:ext>
                </a:extLst>
              </p:cNvPr>
              <p:cNvSpPr>
                <a:spLocks/>
              </p:cNvSpPr>
              <p:nvPr/>
            </p:nvSpPr>
            <p:spPr bwMode="auto">
              <a:xfrm>
                <a:off x="5759" y="907"/>
                <a:ext cx="34" cy="19"/>
              </a:xfrm>
              <a:custGeom>
                <a:avLst/>
                <a:gdLst>
                  <a:gd name="T0" fmla="*/ 6 w 7"/>
                  <a:gd name="T1" fmla="*/ 2 h 4"/>
                  <a:gd name="T2" fmla="*/ 6 w 7"/>
                  <a:gd name="T3" fmla="*/ 4 h 4"/>
                  <a:gd name="T4" fmla="*/ 1 w 7"/>
                  <a:gd name="T5" fmla="*/ 0 h 4"/>
                  <a:gd name="T6" fmla="*/ 2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4"/>
                      <a:pt x="6" y="4"/>
                    </a:cubicBezTo>
                    <a:cubicBezTo>
                      <a:pt x="4" y="4"/>
                      <a:pt x="0" y="1"/>
                      <a:pt x="1" y="0"/>
                    </a:cubicBezTo>
                    <a:cubicBezTo>
                      <a:pt x="1" y="0"/>
                      <a:pt x="1" y="0"/>
                      <a:pt x="2" y="0"/>
                    </a:cubicBezTo>
                    <a:cubicBezTo>
                      <a:pt x="3"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7" name="Freeform 2117">
                <a:extLst>
                  <a:ext uri="{FF2B5EF4-FFF2-40B4-BE49-F238E27FC236}">
                    <a16:creationId xmlns:a16="http://schemas.microsoft.com/office/drawing/2014/main" id="{2D37CBA8-EFBF-3193-DD0F-9BFEDB4CE1D3}"/>
                  </a:ext>
                </a:extLst>
              </p:cNvPr>
              <p:cNvSpPr>
                <a:spLocks/>
              </p:cNvSpPr>
              <p:nvPr/>
            </p:nvSpPr>
            <p:spPr bwMode="auto">
              <a:xfrm>
                <a:off x="5851" y="950"/>
                <a:ext cx="38" cy="24"/>
              </a:xfrm>
              <a:custGeom>
                <a:avLst/>
                <a:gdLst>
                  <a:gd name="T0" fmla="*/ 7 w 8"/>
                  <a:gd name="T1" fmla="*/ 3 h 5"/>
                  <a:gd name="T2" fmla="*/ 7 w 8"/>
                  <a:gd name="T3" fmla="*/ 4 h 5"/>
                  <a:gd name="T4" fmla="*/ 1 w 8"/>
                  <a:gd name="T5" fmla="*/ 0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8" y="4"/>
                      <a:pt x="7" y="4"/>
                    </a:cubicBezTo>
                    <a:cubicBezTo>
                      <a:pt x="5" y="5"/>
                      <a:pt x="0" y="1"/>
                      <a:pt x="1" y="0"/>
                    </a:cubicBezTo>
                    <a:cubicBezTo>
                      <a:pt x="1" y="0"/>
                      <a:pt x="1" y="0"/>
                      <a:pt x="2" y="0"/>
                    </a:cubicBezTo>
                    <a:cubicBezTo>
                      <a:pt x="4" y="0"/>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8" name="Freeform 2118">
                <a:extLst>
                  <a:ext uri="{FF2B5EF4-FFF2-40B4-BE49-F238E27FC236}">
                    <a16:creationId xmlns:a16="http://schemas.microsoft.com/office/drawing/2014/main" id="{48B0458C-2E5F-4D75-B521-E99C8DE7F9B5}"/>
                  </a:ext>
                </a:extLst>
              </p:cNvPr>
              <p:cNvSpPr>
                <a:spLocks/>
              </p:cNvSpPr>
              <p:nvPr/>
            </p:nvSpPr>
            <p:spPr bwMode="auto">
              <a:xfrm>
                <a:off x="5841" y="926"/>
                <a:ext cx="34" cy="19"/>
              </a:xfrm>
              <a:custGeom>
                <a:avLst/>
                <a:gdLst>
                  <a:gd name="T0" fmla="*/ 6 w 7"/>
                  <a:gd name="T1" fmla="*/ 2 h 4"/>
                  <a:gd name="T2" fmla="*/ 7 w 7"/>
                  <a:gd name="T3" fmla="*/ 4 h 4"/>
                  <a:gd name="T4" fmla="*/ 0 w 7"/>
                  <a:gd name="T5" fmla="*/ 0 h 4"/>
                  <a:gd name="T6" fmla="*/ 1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4"/>
                      <a:pt x="7" y="4"/>
                    </a:cubicBezTo>
                    <a:cubicBezTo>
                      <a:pt x="5" y="4"/>
                      <a:pt x="0" y="1"/>
                      <a:pt x="0" y="0"/>
                    </a:cubicBezTo>
                    <a:cubicBezTo>
                      <a:pt x="0" y="0"/>
                      <a:pt x="1" y="0"/>
                      <a:pt x="1" y="0"/>
                    </a:cubicBezTo>
                    <a:cubicBezTo>
                      <a:pt x="2"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9" name="Freeform 2119">
                <a:extLst>
                  <a:ext uri="{FF2B5EF4-FFF2-40B4-BE49-F238E27FC236}">
                    <a16:creationId xmlns:a16="http://schemas.microsoft.com/office/drawing/2014/main" id="{549C1B38-04E7-2930-B9BC-129B4E26BB02}"/>
                  </a:ext>
                </a:extLst>
              </p:cNvPr>
              <p:cNvSpPr>
                <a:spLocks/>
              </p:cNvSpPr>
              <p:nvPr/>
            </p:nvSpPr>
            <p:spPr bwMode="auto">
              <a:xfrm>
                <a:off x="5803" y="921"/>
                <a:ext cx="33" cy="20"/>
              </a:xfrm>
              <a:custGeom>
                <a:avLst/>
                <a:gdLst>
                  <a:gd name="T0" fmla="*/ 6 w 7"/>
                  <a:gd name="T1" fmla="*/ 2 h 4"/>
                  <a:gd name="T2" fmla="*/ 6 w 7"/>
                  <a:gd name="T3" fmla="*/ 3 h 4"/>
                  <a:gd name="T4" fmla="*/ 0 w 7"/>
                  <a:gd name="T5" fmla="*/ 0 h 4"/>
                  <a:gd name="T6" fmla="*/ 1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3"/>
                      <a:pt x="6" y="3"/>
                    </a:cubicBezTo>
                    <a:cubicBezTo>
                      <a:pt x="4" y="4"/>
                      <a:pt x="0" y="1"/>
                      <a:pt x="0" y="0"/>
                    </a:cubicBezTo>
                    <a:cubicBezTo>
                      <a:pt x="0" y="0"/>
                      <a:pt x="1" y="0"/>
                      <a:pt x="1" y="0"/>
                    </a:cubicBezTo>
                    <a:cubicBezTo>
                      <a:pt x="2" y="0"/>
                      <a:pt x="4"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0" name="Freeform 2120">
                <a:extLst>
                  <a:ext uri="{FF2B5EF4-FFF2-40B4-BE49-F238E27FC236}">
                    <a16:creationId xmlns:a16="http://schemas.microsoft.com/office/drawing/2014/main" id="{35EC7A21-058A-72A2-9C48-491EFA9CF30A}"/>
                  </a:ext>
                </a:extLst>
              </p:cNvPr>
              <p:cNvSpPr>
                <a:spLocks/>
              </p:cNvSpPr>
              <p:nvPr/>
            </p:nvSpPr>
            <p:spPr bwMode="auto">
              <a:xfrm>
                <a:off x="5817" y="1080"/>
                <a:ext cx="48" cy="34"/>
              </a:xfrm>
              <a:custGeom>
                <a:avLst/>
                <a:gdLst>
                  <a:gd name="T0" fmla="*/ 9 w 10"/>
                  <a:gd name="T1" fmla="*/ 3 h 7"/>
                  <a:gd name="T2" fmla="*/ 5 w 10"/>
                  <a:gd name="T3" fmla="*/ 5 h 7"/>
                  <a:gd name="T4" fmla="*/ 2 w 10"/>
                  <a:gd name="T5" fmla="*/ 0 h 7"/>
                  <a:gd name="T6" fmla="*/ 4 w 10"/>
                  <a:gd name="T7" fmla="*/ 0 h 7"/>
                  <a:gd name="T8" fmla="*/ 9 w 10"/>
                  <a:gd name="T9" fmla="*/ 3 h 7"/>
                </a:gdLst>
                <a:ahLst/>
                <a:cxnLst>
                  <a:cxn ang="0">
                    <a:pos x="T0" y="T1"/>
                  </a:cxn>
                  <a:cxn ang="0">
                    <a:pos x="T2" y="T3"/>
                  </a:cxn>
                  <a:cxn ang="0">
                    <a:pos x="T4" y="T5"/>
                  </a:cxn>
                  <a:cxn ang="0">
                    <a:pos x="T6" y="T7"/>
                  </a:cxn>
                  <a:cxn ang="0">
                    <a:pos x="T8" y="T9"/>
                  </a:cxn>
                </a:cxnLst>
                <a:rect l="0" t="0" r="r" b="b"/>
                <a:pathLst>
                  <a:path w="10" h="7">
                    <a:moveTo>
                      <a:pt x="9" y="3"/>
                    </a:moveTo>
                    <a:cubicBezTo>
                      <a:pt x="10" y="5"/>
                      <a:pt x="8" y="7"/>
                      <a:pt x="5" y="5"/>
                    </a:cubicBezTo>
                    <a:cubicBezTo>
                      <a:pt x="2" y="4"/>
                      <a:pt x="0" y="1"/>
                      <a:pt x="2" y="0"/>
                    </a:cubicBezTo>
                    <a:cubicBezTo>
                      <a:pt x="3" y="0"/>
                      <a:pt x="3" y="0"/>
                      <a:pt x="4" y="0"/>
                    </a:cubicBezTo>
                    <a:cubicBezTo>
                      <a:pt x="6" y="0"/>
                      <a:pt x="8"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1" name="Freeform 2121">
                <a:extLst>
                  <a:ext uri="{FF2B5EF4-FFF2-40B4-BE49-F238E27FC236}">
                    <a16:creationId xmlns:a16="http://schemas.microsoft.com/office/drawing/2014/main" id="{56A8B546-90F0-D658-13C2-E8548FC70157}"/>
                  </a:ext>
                </a:extLst>
              </p:cNvPr>
              <p:cNvSpPr>
                <a:spLocks/>
              </p:cNvSpPr>
              <p:nvPr/>
            </p:nvSpPr>
            <p:spPr bwMode="auto">
              <a:xfrm>
                <a:off x="5769" y="1066"/>
                <a:ext cx="39" cy="29"/>
              </a:xfrm>
              <a:custGeom>
                <a:avLst/>
                <a:gdLst>
                  <a:gd name="T0" fmla="*/ 8 w 8"/>
                  <a:gd name="T1" fmla="*/ 3 h 6"/>
                  <a:gd name="T2" fmla="*/ 4 w 8"/>
                  <a:gd name="T3" fmla="*/ 5 h 6"/>
                  <a:gd name="T4" fmla="*/ 2 w 8"/>
                  <a:gd name="T5" fmla="*/ 0 h 6"/>
                  <a:gd name="T6" fmla="*/ 3 w 8"/>
                  <a:gd name="T7" fmla="*/ 0 h 6"/>
                  <a:gd name="T8" fmla="*/ 8 w 8"/>
                  <a:gd name="T9" fmla="*/ 3 h 6"/>
                </a:gdLst>
                <a:ahLst/>
                <a:cxnLst>
                  <a:cxn ang="0">
                    <a:pos x="T0" y="T1"/>
                  </a:cxn>
                  <a:cxn ang="0">
                    <a:pos x="T2" y="T3"/>
                  </a:cxn>
                  <a:cxn ang="0">
                    <a:pos x="T4" y="T5"/>
                  </a:cxn>
                  <a:cxn ang="0">
                    <a:pos x="T6" y="T7"/>
                  </a:cxn>
                  <a:cxn ang="0">
                    <a:pos x="T8" y="T9"/>
                  </a:cxn>
                </a:cxnLst>
                <a:rect l="0" t="0" r="r" b="b"/>
                <a:pathLst>
                  <a:path w="8" h="6">
                    <a:moveTo>
                      <a:pt x="8" y="3"/>
                    </a:moveTo>
                    <a:cubicBezTo>
                      <a:pt x="8" y="5"/>
                      <a:pt x="6" y="6"/>
                      <a:pt x="4" y="5"/>
                    </a:cubicBezTo>
                    <a:cubicBezTo>
                      <a:pt x="1" y="4"/>
                      <a:pt x="0" y="1"/>
                      <a:pt x="2" y="0"/>
                    </a:cubicBezTo>
                    <a:cubicBezTo>
                      <a:pt x="2" y="0"/>
                      <a:pt x="2" y="0"/>
                      <a:pt x="3"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2" name="Freeform 2122">
                <a:extLst>
                  <a:ext uri="{FF2B5EF4-FFF2-40B4-BE49-F238E27FC236}">
                    <a16:creationId xmlns:a16="http://schemas.microsoft.com/office/drawing/2014/main" id="{91BD4E8F-AF24-6E34-7B8A-689963244138}"/>
                  </a:ext>
                </a:extLst>
              </p:cNvPr>
              <p:cNvSpPr>
                <a:spLocks/>
              </p:cNvSpPr>
              <p:nvPr/>
            </p:nvSpPr>
            <p:spPr bwMode="auto">
              <a:xfrm>
                <a:off x="5721" y="1032"/>
                <a:ext cx="38" cy="29"/>
              </a:xfrm>
              <a:custGeom>
                <a:avLst/>
                <a:gdLst>
                  <a:gd name="T0" fmla="*/ 7 w 8"/>
                  <a:gd name="T1" fmla="*/ 3 h 6"/>
                  <a:gd name="T2" fmla="*/ 3 w 8"/>
                  <a:gd name="T3" fmla="*/ 5 h 6"/>
                  <a:gd name="T4" fmla="*/ 2 w 8"/>
                  <a:gd name="T5" fmla="*/ 0 h 6"/>
                  <a:gd name="T6" fmla="*/ 3 w 8"/>
                  <a:gd name="T7" fmla="*/ 0 h 6"/>
                  <a:gd name="T8" fmla="*/ 7 w 8"/>
                  <a:gd name="T9" fmla="*/ 3 h 6"/>
                </a:gdLst>
                <a:ahLst/>
                <a:cxnLst>
                  <a:cxn ang="0">
                    <a:pos x="T0" y="T1"/>
                  </a:cxn>
                  <a:cxn ang="0">
                    <a:pos x="T2" y="T3"/>
                  </a:cxn>
                  <a:cxn ang="0">
                    <a:pos x="T4" y="T5"/>
                  </a:cxn>
                  <a:cxn ang="0">
                    <a:pos x="T6" y="T7"/>
                  </a:cxn>
                  <a:cxn ang="0">
                    <a:pos x="T8" y="T9"/>
                  </a:cxn>
                </a:cxnLst>
                <a:rect l="0" t="0" r="r" b="b"/>
                <a:pathLst>
                  <a:path w="8" h="6">
                    <a:moveTo>
                      <a:pt x="7" y="3"/>
                    </a:moveTo>
                    <a:cubicBezTo>
                      <a:pt x="8" y="5"/>
                      <a:pt x="6" y="6"/>
                      <a:pt x="3" y="5"/>
                    </a:cubicBezTo>
                    <a:cubicBezTo>
                      <a:pt x="0" y="4"/>
                      <a:pt x="0" y="1"/>
                      <a:pt x="2" y="0"/>
                    </a:cubicBezTo>
                    <a:cubicBezTo>
                      <a:pt x="2" y="0"/>
                      <a:pt x="2" y="0"/>
                      <a:pt x="3" y="0"/>
                    </a:cubicBezTo>
                    <a:cubicBezTo>
                      <a:pt x="5"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3" name="Freeform 2123">
                <a:extLst>
                  <a:ext uri="{FF2B5EF4-FFF2-40B4-BE49-F238E27FC236}">
                    <a16:creationId xmlns:a16="http://schemas.microsoft.com/office/drawing/2014/main" id="{E5E63603-5D7D-D668-DF24-7902E3359B00}"/>
                  </a:ext>
                </a:extLst>
              </p:cNvPr>
              <p:cNvSpPr>
                <a:spLocks/>
              </p:cNvSpPr>
              <p:nvPr/>
            </p:nvSpPr>
            <p:spPr bwMode="auto">
              <a:xfrm>
                <a:off x="5740" y="1008"/>
                <a:ext cx="39" cy="29"/>
              </a:xfrm>
              <a:custGeom>
                <a:avLst/>
                <a:gdLst>
                  <a:gd name="T0" fmla="*/ 7 w 8"/>
                  <a:gd name="T1" fmla="*/ 3 h 6"/>
                  <a:gd name="T2" fmla="*/ 4 w 8"/>
                  <a:gd name="T3" fmla="*/ 5 h 6"/>
                  <a:gd name="T4" fmla="*/ 2 w 8"/>
                  <a:gd name="T5" fmla="*/ 0 h 6"/>
                  <a:gd name="T6" fmla="*/ 3 w 8"/>
                  <a:gd name="T7" fmla="*/ 0 h 6"/>
                  <a:gd name="T8" fmla="*/ 7 w 8"/>
                  <a:gd name="T9" fmla="*/ 3 h 6"/>
                </a:gdLst>
                <a:ahLst/>
                <a:cxnLst>
                  <a:cxn ang="0">
                    <a:pos x="T0" y="T1"/>
                  </a:cxn>
                  <a:cxn ang="0">
                    <a:pos x="T2" y="T3"/>
                  </a:cxn>
                  <a:cxn ang="0">
                    <a:pos x="T4" y="T5"/>
                  </a:cxn>
                  <a:cxn ang="0">
                    <a:pos x="T6" y="T7"/>
                  </a:cxn>
                  <a:cxn ang="0">
                    <a:pos x="T8" y="T9"/>
                  </a:cxn>
                </a:cxnLst>
                <a:rect l="0" t="0" r="r" b="b"/>
                <a:pathLst>
                  <a:path w="8" h="6">
                    <a:moveTo>
                      <a:pt x="7" y="3"/>
                    </a:moveTo>
                    <a:cubicBezTo>
                      <a:pt x="8" y="5"/>
                      <a:pt x="7" y="6"/>
                      <a:pt x="4" y="5"/>
                    </a:cubicBezTo>
                    <a:cubicBezTo>
                      <a:pt x="2" y="4"/>
                      <a:pt x="0" y="1"/>
                      <a:pt x="2" y="0"/>
                    </a:cubicBezTo>
                    <a:cubicBezTo>
                      <a:pt x="2" y="0"/>
                      <a:pt x="2" y="0"/>
                      <a:pt x="3" y="0"/>
                    </a:cubicBezTo>
                    <a:cubicBezTo>
                      <a:pt x="5"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4" name="Freeform 2124">
                <a:extLst>
                  <a:ext uri="{FF2B5EF4-FFF2-40B4-BE49-F238E27FC236}">
                    <a16:creationId xmlns:a16="http://schemas.microsoft.com/office/drawing/2014/main" id="{B1115ECD-0645-DEAF-7444-1A7DEBA3EA40}"/>
                  </a:ext>
                </a:extLst>
              </p:cNvPr>
              <p:cNvSpPr>
                <a:spLocks/>
              </p:cNvSpPr>
              <p:nvPr/>
            </p:nvSpPr>
            <p:spPr bwMode="auto">
              <a:xfrm>
                <a:off x="5764" y="994"/>
                <a:ext cx="44" cy="29"/>
              </a:xfrm>
              <a:custGeom>
                <a:avLst/>
                <a:gdLst>
                  <a:gd name="T0" fmla="*/ 8 w 9"/>
                  <a:gd name="T1" fmla="*/ 3 h 6"/>
                  <a:gd name="T2" fmla="*/ 5 w 9"/>
                  <a:gd name="T3" fmla="*/ 5 h 6"/>
                  <a:gd name="T4" fmla="*/ 2 w 9"/>
                  <a:gd name="T5" fmla="*/ 0 h 6"/>
                  <a:gd name="T6" fmla="*/ 3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9" y="5"/>
                      <a:pt x="7" y="6"/>
                      <a:pt x="5" y="5"/>
                    </a:cubicBezTo>
                    <a:cubicBezTo>
                      <a:pt x="3" y="4"/>
                      <a:pt x="0" y="1"/>
                      <a:pt x="2" y="0"/>
                    </a:cubicBezTo>
                    <a:cubicBezTo>
                      <a:pt x="2" y="0"/>
                      <a:pt x="3" y="0"/>
                      <a:pt x="3"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5" name="Freeform 2125">
                <a:extLst>
                  <a:ext uri="{FF2B5EF4-FFF2-40B4-BE49-F238E27FC236}">
                    <a16:creationId xmlns:a16="http://schemas.microsoft.com/office/drawing/2014/main" id="{14DCBDD0-13F2-FEA1-184A-CE3BC8F94BA0}"/>
                  </a:ext>
                </a:extLst>
              </p:cNvPr>
              <p:cNvSpPr>
                <a:spLocks/>
              </p:cNvSpPr>
              <p:nvPr/>
            </p:nvSpPr>
            <p:spPr bwMode="auto">
              <a:xfrm>
                <a:off x="5812" y="1008"/>
                <a:ext cx="39" cy="29"/>
              </a:xfrm>
              <a:custGeom>
                <a:avLst/>
                <a:gdLst>
                  <a:gd name="T0" fmla="*/ 7 w 8"/>
                  <a:gd name="T1" fmla="*/ 3 h 6"/>
                  <a:gd name="T2" fmla="*/ 5 w 8"/>
                  <a:gd name="T3" fmla="*/ 5 h 6"/>
                  <a:gd name="T4" fmla="*/ 2 w 8"/>
                  <a:gd name="T5" fmla="*/ 0 h 6"/>
                  <a:gd name="T6" fmla="*/ 2 w 8"/>
                  <a:gd name="T7" fmla="*/ 0 h 6"/>
                  <a:gd name="T8" fmla="*/ 7 w 8"/>
                  <a:gd name="T9" fmla="*/ 3 h 6"/>
                </a:gdLst>
                <a:ahLst/>
                <a:cxnLst>
                  <a:cxn ang="0">
                    <a:pos x="T0" y="T1"/>
                  </a:cxn>
                  <a:cxn ang="0">
                    <a:pos x="T2" y="T3"/>
                  </a:cxn>
                  <a:cxn ang="0">
                    <a:pos x="T4" y="T5"/>
                  </a:cxn>
                  <a:cxn ang="0">
                    <a:pos x="T6" y="T7"/>
                  </a:cxn>
                  <a:cxn ang="0">
                    <a:pos x="T8" y="T9"/>
                  </a:cxn>
                </a:cxnLst>
                <a:rect l="0" t="0" r="r" b="b"/>
                <a:pathLst>
                  <a:path w="8" h="6">
                    <a:moveTo>
                      <a:pt x="7" y="3"/>
                    </a:moveTo>
                    <a:cubicBezTo>
                      <a:pt x="8" y="4"/>
                      <a:pt x="7" y="6"/>
                      <a:pt x="5" y="5"/>
                    </a:cubicBezTo>
                    <a:cubicBezTo>
                      <a:pt x="2" y="4"/>
                      <a:pt x="0" y="1"/>
                      <a:pt x="2" y="0"/>
                    </a:cubicBezTo>
                    <a:cubicBezTo>
                      <a:pt x="2" y="0"/>
                      <a:pt x="2" y="0"/>
                      <a:pt x="2" y="0"/>
                    </a:cubicBezTo>
                    <a:cubicBezTo>
                      <a:pt x="5"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6" name="Freeform 2126">
                <a:extLst>
                  <a:ext uri="{FF2B5EF4-FFF2-40B4-BE49-F238E27FC236}">
                    <a16:creationId xmlns:a16="http://schemas.microsoft.com/office/drawing/2014/main" id="{3586E295-1F20-633F-3187-E78BA74EC8F8}"/>
                  </a:ext>
                </a:extLst>
              </p:cNvPr>
              <p:cNvSpPr>
                <a:spLocks/>
              </p:cNvSpPr>
              <p:nvPr/>
            </p:nvSpPr>
            <p:spPr bwMode="auto">
              <a:xfrm>
                <a:off x="5827" y="989"/>
                <a:ext cx="38" cy="24"/>
              </a:xfrm>
              <a:custGeom>
                <a:avLst/>
                <a:gdLst>
                  <a:gd name="T0" fmla="*/ 7 w 8"/>
                  <a:gd name="T1" fmla="*/ 2 h 5"/>
                  <a:gd name="T2" fmla="*/ 6 w 8"/>
                  <a:gd name="T3" fmla="*/ 5 h 5"/>
                  <a:gd name="T4" fmla="*/ 1 w 8"/>
                  <a:gd name="T5" fmla="*/ 0 h 5"/>
                  <a:gd name="T6" fmla="*/ 2 w 8"/>
                  <a:gd name="T7" fmla="*/ 0 h 5"/>
                  <a:gd name="T8" fmla="*/ 7 w 8"/>
                  <a:gd name="T9" fmla="*/ 2 h 5"/>
                </a:gdLst>
                <a:ahLst/>
                <a:cxnLst>
                  <a:cxn ang="0">
                    <a:pos x="T0" y="T1"/>
                  </a:cxn>
                  <a:cxn ang="0">
                    <a:pos x="T2" y="T3"/>
                  </a:cxn>
                  <a:cxn ang="0">
                    <a:pos x="T4" y="T5"/>
                  </a:cxn>
                  <a:cxn ang="0">
                    <a:pos x="T6" y="T7"/>
                  </a:cxn>
                  <a:cxn ang="0">
                    <a:pos x="T8" y="T9"/>
                  </a:cxn>
                </a:cxnLst>
                <a:rect l="0" t="0" r="r" b="b"/>
                <a:pathLst>
                  <a:path w="8" h="5">
                    <a:moveTo>
                      <a:pt x="7" y="2"/>
                    </a:moveTo>
                    <a:cubicBezTo>
                      <a:pt x="8" y="4"/>
                      <a:pt x="8" y="5"/>
                      <a:pt x="6" y="5"/>
                    </a:cubicBezTo>
                    <a:cubicBezTo>
                      <a:pt x="4" y="4"/>
                      <a:pt x="0" y="1"/>
                      <a:pt x="1" y="0"/>
                    </a:cubicBezTo>
                    <a:cubicBezTo>
                      <a:pt x="2" y="0"/>
                      <a:pt x="2" y="0"/>
                      <a:pt x="2" y="0"/>
                    </a:cubicBezTo>
                    <a:cubicBezTo>
                      <a:pt x="5" y="0"/>
                      <a:pt x="7" y="1"/>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7" name="Freeform 2127">
                <a:extLst>
                  <a:ext uri="{FF2B5EF4-FFF2-40B4-BE49-F238E27FC236}">
                    <a16:creationId xmlns:a16="http://schemas.microsoft.com/office/drawing/2014/main" id="{9D0D2D7F-860E-E72C-F764-F11E3605FBD6}"/>
                  </a:ext>
                </a:extLst>
              </p:cNvPr>
              <p:cNvSpPr>
                <a:spLocks/>
              </p:cNvSpPr>
              <p:nvPr/>
            </p:nvSpPr>
            <p:spPr bwMode="auto">
              <a:xfrm>
                <a:off x="5836" y="965"/>
                <a:ext cx="39" cy="24"/>
              </a:xfrm>
              <a:custGeom>
                <a:avLst/>
                <a:gdLst>
                  <a:gd name="T0" fmla="*/ 7 w 8"/>
                  <a:gd name="T1" fmla="*/ 3 h 5"/>
                  <a:gd name="T2" fmla="*/ 7 w 8"/>
                  <a:gd name="T3" fmla="*/ 5 h 5"/>
                  <a:gd name="T4" fmla="*/ 1 w 8"/>
                  <a:gd name="T5" fmla="*/ 1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8" y="5"/>
                      <a:pt x="7" y="5"/>
                    </a:cubicBezTo>
                    <a:cubicBezTo>
                      <a:pt x="4" y="5"/>
                      <a:pt x="0" y="2"/>
                      <a:pt x="1" y="1"/>
                    </a:cubicBezTo>
                    <a:cubicBezTo>
                      <a:pt x="1" y="0"/>
                      <a:pt x="2" y="0"/>
                      <a:pt x="2" y="0"/>
                    </a:cubicBezTo>
                    <a:cubicBezTo>
                      <a:pt x="4" y="1"/>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8" name="Freeform 2128">
                <a:extLst>
                  <a:ext uri="{FF2B5EF4-FFF2-40B4-BE49-F238E27FC236}">
                    <a16:creationId xmlns:a16="http://schemas.microsoft.com/office/drawing/2014/main" id="{80A543BE-CC54-B4E0-5D47-E8BC1C20764B}"/>
                  </a:ext>
                </a:extLst>
              </p:cNvPr>
              <p:cNvSpPr>
                <a:spLocks/>
              </p:cNvSpPr>
              <p:nvPr/>
            </p:nvSpPr>
            <p:spPr bwMode="auto">
              <a:xfrm>
                <a:off x="5798" y="936"/>
                <a:ext cx="34" cy="19"/>
              </a:xfrm>
              <a:custGeom>
                <a:avLst/>
                <a:gdLst>
                  <a:gd name="T0" fmla="*/ 6 w 7"/>
                  <a:gd name="T1" fmla="*/ 2 h 4"/>
                  <a:gd name="T2" fmla="*/ 6 w 7"/>
                  <a:gd name="T3" fmla="*/ 4 h 4"/>
                  <a:gd name="T4" fmla="*/ 0 w 7"/>
                  <a:gd name="T5" fmla="*/ 0 h 4"/>
                  <a:gd name="T6" fmla="*/ 1 w 7"/>
                  <a:gd name="T7" fmla="*/ 0 h 4"/>
                  <a:gd name="T8" fmla="*/ 6 w 7"/>
                  <a:gd name="T9" fmla="*/ 2 h 4"/>
                </a:gdLst>
                <a:ahLst/>
                <a:cxnLst>
                  <a:cxn ang="0">
                    <a:pos x="T0" y="T1"/>
                  </a:cxn>
                  <a:cxn ang="0">
                    <a:pos x="T2" y="T3"/>
                  </a:cxn>
                  <a:cxn ang="0">
                    <a:pos x="T4" y="T5"/>
                  </a:cxn>
                  <a:cxn ang="0">
                    <a:pos x="T6" y="T7"/>
                  </a:cxn>
                  <a:cxn ang="0">
                    <a:pos x="T8" y="T9"/>
                  </a:cxn>
                </a:cxnLst>
                <a:rect l="0" t="0" r="r" b="b"/>
                <a:pathLst>
                  <a:path w="7" h="4">
                    <a:moveTo>
                      <a:pt x="6" y="2"/>
                    </a:moveTo>
                    <a:cubicBezTo>
                      <a:pt x="7" y="3"/>
                      <a:pt x="7" y="4"/>
                      <a:pt x="6" y="4"/>
                    </a:cubicBezTo>
                    <a:cubicBezTo>
                      <a:pt x="4" y="4"/>
                      <a:pt x="0" y="1"/>
                      <a:pt x="0" y="0"/>
                    </a:cubicBezTo>
                    <a:cubicBezTo>
                      <a:pt x="1" y="0"/>
                      <a:pt x="1" y="0"/>
                      <a:pt x="1" y="0"/>
                    </a:cubicBezTo>
                    <a:cubicBezTo>
                      <a:pt x="3"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9" name="Freeform 2129">
                <a:extLst>
                  <a:ext uri="{FF2B5EF4-FFF2-40B4-BE49-F238E27FC236}">
                    <a16:creationId xmlns:a16="http://schemas.microsoft.com/office/drawing/2014/main" id="{4BC2B465-7202-C46C-2A0D-97F8FA74F153}"/>
                  </a:ext>
                </a:extLst>
              </p:cNvPr>
              <p:cNvSpPr>
                <a:spLocks/>
              </p:cNvSpPr>
              <p:nvPr/>
            </p:nvSpPr>
            <p:spPr bwMode="auto">
              <a:xfrm>
                <a:off x="5779" y="970"/>
                <a:ext cx="38" cy="24"/>
              </a:xfrm>
              <a:custGeom>
                <a:avLst/>
                <a:gdLst>
                  <a:gd name="T0" fmla="*/ 7 w 8"/>
                  <a:gd name="T1" fmla="*/ 3 h 5"/>
                  <a:gd name="T2" fmla="*/ 6 w 8"/>
                  <a:gd name="T3" fmla="*/ 5 h 5"/>
                  <a:gd name="T4" fmla="*/ 1 w 8"/>
                  <a:gd name="T5" fmla="*/ 0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7" y="5"/>
                      <a:pt x="6" y="5"/>
                    </a:cubicBezTo>
                    <a:cubicBezTo>
                      <a:pt x="3" y="4"/>
                      <a:pt x="0" y="1"/>
                      <a:pt x="1" y="0"/>
                    </a:cubicBezTo>
                    <a:cubicBezTo>
                      <a:pt x="2" y="0"/>
                      <a:pt x="2" y="0"/>
                      <a:pt x="2" y="0"/>
                    </a:cubicBezTo>
                    <a:cubicBezTo>
                      <a:pt x="4" y="0"/>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0" name="Freeform 2130">
                <a:extLst>
                  <a:ext uri="{FF2B5EF4-FFF2-40B4-BE49-F238E27FC236}">
                    <a16:creationId xmlns:a16="http://schemas.microsoft.com/office/drawing/2014/main" id="{E0EA17D8-A613-1F6D-CD36-DCA58B3B8B7B}"/>
                  </a:ext>
                </a:extLst>
              </p:cNvPr>
              <p:cNvSpPr>
                <a:spLocks/>
              </p:cNvSpPr>
              <p:nvPr/>
            </p:nvSpPr>
            <p:spPr bwMode="auto">
              <a:xfrm>
                <a:off x="5788" y="1037"/>
                <a:ext cx="44" cy="29"/>
              </a:xfrm>
              <a:custGeom>
                <a:avLst/>
                <a:gdLst>
                  <a:gd name="T0" fmla="*/ 8 w 9"/>
                  <a:gd name="T1" fmla="*/ 3 h 6"/>
                  <a:gd name="T2" fmla="*/ 5 w 9"/>
                  <a:gd name="T3" fmla="*/ 5 h 6"/>
                  <a:gd name="T4" fmla="*/ 2 w 9"/>
                  <a:gd name="T5" fmla="*/ 0 h 6"/>
                  <a:gd name="T6" fmla="*/ 3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9" y="5"/>
                      <a:pt x="7" y="6"/>
                      <a:pt x="5" y="5"/>
                    </a:cubicBezTo>
                    <a:cubicBezTo>
                      <a:pt x="2" y="4"/>
                      <a:pt x="0" y="1"/>
                      <a:pt x="2" y="0"/>
                    </a:cubicBezTo>
                    <a:cubicBezTo>
                      <a:pt x="3" y="0"/>
                      <a:pt x="3" y="0"/>
                      <a:pt x="3" y="0"/>
                    </a:cubicBezTo>
                    <a:cubicBezTo>
                      <a:pt x="6"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1" name="Freeform 2131">
                <a:extLst>
                  <a:ext uri="{FF2B5EF4-FFF2-40B4-BE49-F238E27FC236}">
                    <a16:creationId xmlns:a16="http://schemas.microsoft.com/office/drawing/2014/main" id="{70CE2701-79A0-598D-473F-E9D52D67B6CD}"/>
                  </a:ext>
                </a:extLst>
              </p:cNvPr>
              <p:cNvSpPr>
                <a:spLocks/>
              </p:cNvSpPr>
              <p:nvPr/>
            </p:nvSpPr>
            <p:spPr bwMode="auto">
              <a:xfrm>
                <a:off x="5836" y="1047"/>
                <a:ext cx="44" cy="33"/>
              </a:xfrm>
              <a:custGeom>
                <a:avLst/>
                <a:gdLst>
                  <a:gd name="T0" fmla="*/ 8 w 9"/>
                  <a:gd name="T1" fmla="*/ 4 h 7"/>
                  <a:gd name="T2" fmla="*/ 6 w 9"/>
                  <a:gd name="T3" fmla="*/ 6 h 7"/>
                  <a:gd name="T4" fmla="*/ 2 w 9"/>
                  <a:gd name="T5" fmla="*/ 1 h 7"/>
                  <a:gd name="T6" fmla="*/ 3 w 9"/>
                  <a:gd name="T7" fmla="*/ 0 h 7"/>
                  <a:gd name="T8" fmla="*/ 8 w 9"/>
                  <a:gd name="T9" fmla="*/ 4 h 7"/>
                </a:gdLst>
                <a:ahLst/>
                <a:cxnLst>
                  <a:cxn ang="0">
                    <a:pos x="T0" y="T1"/>
                  </a:cxn>
                  <a:cxn ang="0">
                    <a:pos x="T2" y="T3"/>
                  </a:cxn>
                  <a:cxn ang="0">
                    <a:pos x="T4" y="T5"/>
                  </a:cxn>
                  <a:cxn ang="0">
                    <a:pos x="T6" y="T7"/>
                  </a:cxn>
                  <a:cxn ang="0">
                    <a:pos x="T8" y="T9"/>
                  </a:cxn>
                </a:cxnLst>
                <a:rect l="0" t="0" r="r" b="b"/>
                <a:pathLst>
                  <a:path w="9" h="7">
                    <a:moveTo>
                      <a:pt x="8" y="4"/>
                    </a:moveTo>
                    <a:cubicBezTo>
                      <a:pt x="9" y="6"/>
                      <a:pt x="8" y="7"/>
                      <a:pt x="6" y="6"/>
                    </a:cubicBezTo>
                    <a:cubicBezTo>
                      <a:pt x="2" y="5"/>
                      <a:pt x="0" y="2"/>
                      <a:pt x="2" y="1"/>
                    </a:cubicBezTo>
                    <a:cubicBezTo>
                      <a:pt x="2" y="0"/>
                      <a:pt x="3" y="0"/>
                      <a:pt x="3" y="0"/>
                    </a:cubicBezTo>
                    <a:cubicBezTo>
                      <a:pt x="5" y="1"/>
                      <a:pt x="7"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2" name="Freeform 2132">
                <a:extLst>
                  <a:ext uri="{FF2B5EF4-FFF2-40B4-BE49-F238E27FC236}">
                    <a16:creationId xmlns:a16="http://schemas.microsoft.com/office/drawing/2014/main" id="{0A153C4B-C155-25E3-7427-E728433B0FF9}"/>
                  </a:ext>
                </a:extLst>
              </p:cNvPr>
              <p:cNvSpPr>
                <a:spLocks/>
              </p:cNvSpPr>
              <p:nvPr/>
            </p:nvSpPr>
            <p:spPr bwMode="auto">
              <a:xfrm>
                <a:off x="5865" y="1032"/>
                <a:ext cx="44" cy="29"/>
              </a:xfrm>
              <a:custGeom>
                <a:avLst/>
                <a:gdLst>
                  <a:gd name="T0" fmla="*/ 8 w 9"/>
                  <a:gd name="T1" fmla="*/ 3 h 6"/>
                  <a:gd name="T2" fmla="*/ 6 w 9"/>
                  <a:gd name="T3" fmla="*/ 5 h 6"/>
                  <a:gd name="T4" fmla="*/ 1 w 9"/>
                  <a:gd name="T5" fmla="*/ 0 h 6"/>
                  <a:gd name="T6" fmla="*/ 2 w 9"/>
                  <a:gd name="T7" fmla="*/ 0 h 6"/>
                  <a:gd name="T8" fmla="*/ 8 w 9"/>
                  <a:gd name="T9" fmla="*/ 3 h 6"/>
                </a:gdLst>
                <a:ahLst/>
                <a:cxnLst>
                  <a:cxn ang="0">
                    <a:pos x="T0" y="T1"/>
                  </a:cxn>
                  <a:cxn ang="0">
                    <a:pos x="T2" y="T3"/>
                  </a:cxn>
                  <a:cxn ang="0">
                    <a:pos x="T4" y="T5"/>
                  </a:cxn>
                  <a:cxn ang="0">
                    <a:pos x="T6" y="T7"/>
                  </a:cxn>
                  <a:cxn ang="0">
                    <a:pos x="T8" y="T9"/>
                  </a:cxn>
                </a:cxnLst>
                <a:rect l="0" t="0" r="r" b="b"/>
                <a:pathLst>
                  <a:path w="9" h="6">
                    <a:moveTo>
                      <a:pt x="8" y="3"/>
                    </a:moveTo>
                    <a:cubicBezTo>
                      <a:pt x="9" y="5"/>
                      <a:pt x="8" y="6"/>
                      <a:pt x="6" y="5"/>
                    </a:cubicBezTo>
                    <a:cubicBezTo>
                      <a:pt x="3" y="5"/>
                      <a:pt x="0" y="1"/>
                      <a:pt x="1" y="0"/>
                    </a:cubicBezTo>
                    <a:cubicBezTo>
                      <a:pt x="2" y="0"/>
                      <a:pt x="2" y="0"/>
                      <a:pt x="2" y="0"/>
                    </a:cubicBezTo>
                    <a:cubicBezTo>
                      <a:pt x="5"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3" name="Freeform 2133">
                <a:extLst>
                  <a:ext uri="{FF2B5EF4-FFF2-40B4-BE49-F238E27FC236}">
                    <a16:creationId xmlns:a16="http://schemas.microsoft.com/office/drawing/2014/main" id="{4FA29ED2-8D1A-24C2-4037-47ADF038EA14}"/>
                  </a:ext>
                </a:extLst>
              </p:cNvPr>
              <p:cNvSpPr>
                <a:spLocks/>
              </p:cNvSpPr>
              <p:nvPr/>
            </p:nvSpPr>
            <p:spPr bwMode="auto">
              <a:xfrm>
                <a:off x="5880" y="1008"/>
                <a:ext cx="38" cy="24"/>
              </a:xfrm>
              <a:custGeom>
                <a:avLst/>
                <a:gdLst>
                  <a:gd name="T0" fmla="*/ 7 w 8"/>
                  <a:gd name="T1" fmla="*/ 3 h 5"/>
                  <a:gd name="T2" fmla="*/ 6 w 8"/>
                  <a:gd name="T3" fmla="*/ 5 h 5"/>
                  <a:gd name="T4" fmla="*/ 1 w 8"/>
                  <a:gd name="T5" fmla="*/ 0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8" y="5"/>
                      <a:pt x="6" y="5"/>
                    </a:cubicBezTo>
                    <a:cubicBezTo>
                      <a:pt x="3" y="5"/>
                      <a:pt x="0" y="1"/>
                      <a:pt x="1" y="0"/>
                    </a:cubicBezTo>
                    <a:cubicBezTo>
                      <a:pt x="1" y="0"/>
                      <a:pt x="2" y="0"/>
                      <a:pt x="2" y="0"/>
                    </a:cubicBezTo>
                    <a:cubicBezTo>
                      <a:pt x="4" y="0"/>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4" name="Freeform 2134">
                <a:extLst>
                  <a:ext uri="{FF2B5EF4-FFF2-40B4-BE49-F238E27FC236}">
                    <a16:creationId xmlns:a16="http://schemas.microsoft.com/office/drawing/2014/main" id="{A899E34D-C72B-A676-C4BB-71C55D2A6FAE}"/>
                  </a:ext>
                </a:extLst>
              </p:cNvPr>
              <p:cNvSpPr>
                <a:spLocks/>
              </p:cNvSpPr>
              <p:nvPr/>
            </p:nvSpPr>
            <p:spPr bwMode="auto">
              <a:xfrm>
                <a:off x="5889" y="984"/>
                <a:ext cx="39" cy="24"/>
              </a:xfrm>
              <a:custGeom>
                <a:avLst/>
                <a:gdLst>
                  <a:gd name="T0" fmla="*/ 7 w 8"/>
                  <a:gd name="T1" fmla="*/ 3 h 5"/>
                  <a:gd name="T2" fmla="*/ 7 w 8"/>
                  <a:gd name="T3" fmla="*/ 5 h 5"/>
                  <a:gd name="T4" fmla="*/ 1 w 8"/>
                  <a:gd name="T5" fmla="*/ 1 h 5"/>
                  <a:gd name="T6" fmla="*/ 2 w 8"/>
                  <a:gd name="T7" fmla="*/ 0 h 5"/>
                  <a:gd name="T8" fmla="*/ 7 w 8"/>
                  <a:gd name="T9" fmla="*/ 3 h 5"/>
                </a:gdLst>
                <a:ahLst/>
                <a:cxnLst>
                  <a:cxn ang="0">
                    <a:pos x="T0" y="T1"/>
                  </a:cxn>
                  <a:cxn ang="0">
                    <a:pos x="T2" y="T3"/>
                  </a:cxn>
                  <a:cxn ang="0">
                    <a:pos x="T4" y="T5"/>
                  </a:cxn>
                  <a:cxn ang="0">
                    <a:pos x="T6" y="T7"/>
                  </a:cxn>
                  <a:cxn ang="0">
                    <a:pos x="T8" y="T9"/>
                  </a:cxn>
                </a:cxnLst>
                <a:rect l="0" t="0" r="r" b="b"/>
                <a:pathLst>
                  <a:path w="8" h="5">
                    <a:moveTo>
                      <a:pt x="7" y="3"/>
                    </a:moveTo>
                    <a:cubicBezTo>
                      <a:pt x="8" y="4"/>
                      <a:pt x="8" y="5"/>
                      <a:pt x="7" y="5"/>
                    </a:cubicBezTo>
                    <a:cubicBezTo>
                      <a:pt x="4" y="5"/>
                      <a:pt x="0" y="2"/>
                      <a:pt x="1" y="1"/>
                    </a:cubicBezTo>
                    <a:cubicBezTo>
                      <a:pt x="1" y="0"/>
                      <a:pt x="2" y="0"/>
                      <a:pt x="2" y="0"/>
                    </a:cubicBezTo>
                    <a:cubicBezTo>
                      <a:pt x="4" y="1"/>
                      <a:pt x="6"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5" name="Freeform 2135">
                <a:extLst>
                  <a:ext uri="{FF2B5EF4-FFF2-40B4-BE49-F238E27FC236}">
                    <a16:creationId xmlns:a16="http://schemas.microsoft.com/office/drawing/2014/main" id="{6A638495-DA93-1409-B05F-97E418E3B08C}"/>
                  </a:ext>
                </a:extLst>
              </p:cNvPr>
              <p:cNvSpPr>
                <a:spLocks/>
              </p:cNvSpPr>
              <p:nvPr/>
            </p:nvSpPr>
            <p:spPr bwMode="auto">
              <a:xfrm>
                <a:off x="5653" y="1215"/>
                <a:ext cx="49" cy="44"/>
              </a:xfrm>
              <a:custGeom>
                <a:avLst/>
                <a:gdLst>
                  <a:gd name="T0" fmla="*/ 10 w 10"/>
                  <a:gd name="T1" fmla="*/ 4 h 9"/>
                  <a:gd name="T2" fmla="*/ 3 w 10"/>
                  <a:gd name="T3" fmla="*/ 7 h 9"/>
                  <a:gd name="T4" fmla="*/ 5 w 10"/>
                  <a:gd name="T5" fmla="*/ 0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6" y="9"/>
                      <a:pt x="3" y="7"/>
                    </a:cubicBezTo>
                    <a:cubicBezTo>
                      <a:pt x="0" y="4"/>
                      <a:pt x="1" y="1"/>
                      <a:pt x="5" y="0"/>
                    </a:cubicBezTo>
                    <a:cubicBezTo>
                      <a:pt x="5" y="0"/>
                      <a:pt x="5" y="0"/>
                      <a:pt x="5" y="0"/>
                    </a:cubicBezTo>
                    <a:cubicBezTo>
                      <a:pt x="8" y="0"/>
                      <a:pt x="10"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6" name="Freeform 2136">
                <a:extLst>
                  <a:ext uri="{FF2B5EF4-FFF2-40B4-BE49-F238E27FC236}">
                    <a16:creationId xmlns:a16="http://schemas.microsoft.com/office/drawing/2014/main" id="{81CBF560-9883-7A84-67DC-AC6E4259B58A}"/>
                  </a:ext>
                </a:extLst>
              </p:cNvPr>
              <p:cNvSpPr>
                <a:spLocks/>
              </p:cNvSpPr>
              <p:nvPr/>
            </p:nvSpPr>
            <p:spPr bwMode="auto">
              <a:xfrm>
                <a:off x="5692" y="1177"/>
                <a:ext cx="43" cy="43"/>
              </a:xfrm>
              <a:custGeom>
                <a:avLst/>
                <a:gdLst>
                  <a:gd name="T0" fmla="*/ 9 w 9"/>
                  <a:gd name="T1" fmla="*/ 4 h 9"/>
                  <a:gd name="T2" fmla="*/ 2 w 9"/>
                  <a:gd name="T3" fmla="*/ 7 h 9"/>
                  <a:gd name="T4" fmla="*/ 3 w 9"/>
                  <a:gd name="T5" fmla="*/ 1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5" y="9"/>
                      <a:pt x="2" y="7"/>
                    </a:cubicBezTo>
                    <a:cubicBezTo>
                      <a:pt x="0" y="4"/>
                      <a:pt x="0" y="1"/>
                      <a:pt x="3" y="1"/>
                    </a:cubicBezTo>
                    <a:cubicBezTo>
                      <a:pt x="4" y="0"/>
                      <a:pt x="4" y="0"/>
                      <a:pt x="4" y="0"/>
                    </a:cubicBezTo>
                    <a:cubicBezTo>
                      <a:pt x="7" y="1"/>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7" name="Freeform 2137">
                <a:extLst>
                  <a:ext uri="{FF2B5EF4-FFF2-40B4-BE49-F238E27FC236}">
                    <a16:creationId xmlns:a16="http://schemas.microsoft.com/office/drawing/2014/main" id="{7E18F6E9-6F68-0E6E-4790-179E222818F5}"/>
                  </a:ext>
                </a:extLst>
              </p:cNvPr>
              <p:cNvSpPr>
                <a:spLocks/>
              </p:cNvSpPr>
              <p:nvPr/>
            </p:nvSpPr>
            <p:spPr bwMode="auto">
              <a:xfrm>
                <a:off x="5745" y="1167"/>
                <a:ext cx="43" cy="44"/>
              </a:xfrm>
              <a:custGeom>
                <a:avLst/>
                <a:gdLst>
                  <a:gd name="T0" fmla="*/ 9 w 9"/>
                  <a:gd name="T1" fmla="*/ 4 h 9"/>
                  <a:gd name="T2" fmla="*/ 3 w 9"/>
                  <a:gd name="T3" fmla="*/ 7 h 9"/>
                  <a:gd name="T4" fmla="*/ 3 w 9"/>
                  <a:gd name="T5" fmla="*/ 1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6" y="9"/>
                      <a:pt x="3" y="7"/>
                    </a:cubicBezTo>
                    <a:cubicBezTo>
                      <a:pt x="0" y="5"/>
                      <a:pt x="0" y="1"/>
                      <a:pt x="3" y="1"/>
                    </a:cubicBezTo>
                    <a:cubicBezTo>
                      <a:pt x="3" y="0"/>
                      <a:pt x="4" y="0"/>
                      <a:pt x="4" y="0"/>
                    </a:cubicBezTo>
                    <a:cubicBezTo>
                      <a:pt x="7" y="1"/>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8" name="Freeform 2138">
                <a:extLst>
                  <a:ext uri="{FF2B5EF4-FFF2-40B4-BE49-F238E27FC236}">
                    <a16:creationId xmlns:a16="http://schemas.microsoft.com/office/drawing/2014/main" id="{494EC5BD-C181-DD41-1C56-FCE1FCC2EC27}"/>
                  </a:ext>
                </a:extLst>
              </p:cNvPr>
              <p:cNvSpPr>
                <a:spLocks/>
              </p:cNvSpPr>
              <p:nvPr/>
            </p:nvSpPr>
            <p:spPr bwMode="auto">
              <a:xfrm>
                <a:off x="5788" y="1153"/>
                <a:ext cx="44" cy="38"/>
              </a:xfrm>
              <a:custGeom>
                <a:avLst/>
                <a:gdLst>
                  <a:gd name="T0" fmla="*/ 8 w 9"/>
                  <a:gd name="T1" fmla="*/ 3 h 8"/>
                  <a:gd name="T2" fmla="*/ 3 w 9"/>
                  <a:gd name="T3" fmla="*/ 6 h 8"/>
                  <a:gd name="T4" fmla="*/ 2 w 9"/>
                  <a:gd name="T5" fmla="*/ 0 h 8"/>
                  <a:gd name="T6" fmla="*/ 3 w 9"/>
                  <a:gd name="T7" fmla="*/ 0 h 8"/>
                  <a:gd name="T8" fmla="*/ 8 w 9"/>
                  <a:gd name="T9" fmla="*/ 3 h 8"/>
                </a:gdLst>
                <a:ahLst/>
                <a:cxnLst>
                  <a:cxn ang="0">
                    <a:pos x="T0" y="T1"/>
                  </a:cxn>
                  <a:cxn ang="0">
                    <a:pos x="T2" y="T3"/>
                  </a:cxn>
                  <a:cxn ang="0">
                    <a:pos x="T4" y="T5"/>
                  </a:cxn>
                  <a:cxn ang="0">
                    <a:pos x="T6" y="T7"/>
                  </a:cxn>
                  <a:cxn ang="0">
                    <a:pos x="T8" y="T9"/>
                  </a:cxn>
                </a:cxnLst>
                <a:rect l="0" t="0" r="r" b="b"/>
                <a:pathLst>
                  <a:path w="9" h="8">
                    <a:moveTo>
                      <a:pt x="8" y="3"/>
                    </a:moveTo>
                    <a:cubicBezTo>
                      <a:pt x="9" y="6"/>
                      <a:pt x="6" y="8"/>
                      <a:pt x="3" y="6"/>
                    </a:cubicBezTo>
                    <a:cubicBezTo>
                      <a:pt x="0" y="4"/>
                      <a:pt x="0" y="0"/>
                      <a:pt x="2" y="0"/>
                    </a:cubicBezTo>
                    <a:cubicBezTo>
                      <a:pt x="3" y="0"/>
                      <a:pt x="3" y="0"/>
                      <a:pt x="3" y="0"/>
                    </a:cubicBezTo>
                    <a:cubicBezTo>
                      <a:pt x="6"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9" name="Freeform 2139">
                <a:extLst>
                  <a:ext uri="{FF2B5EF4-FFF2-40B4-BE49-F238E27FC236}">
                    <a16:creationId xmlns:a16="http://schemas.microsoft.com/office/drawing/2014/main" id="{7499EC06-C80E-FDBD-7967-DCED86CB081A}"/>
                  </a:ext>
                </a:extLst>
              </p:cNvPr>
              <p:cNvSpPr>
                <a:spLocks/>
              </p:cNvSpPr>
              <p:nvPr/>
            </p:nvSpPr>
            <p:spPr bwMode="auto">
              <a:xfrm>
                <a:off x="5846" y="1167"/>
                <a:ext cx="43" cy="39"/>
              </a:xfrm>
              <a:custGeom>
                <a:avLst/>
                <a:gdLst>
                  <a:gd name="T0" fmla="*/ 9 w 9"/>
                  <a:gd name="T1" fmla="*/ 4 h 8"/>
                  <a:gd name="T2" fmla="*/ 4 w 9"/>
                  <a:gd name="T3" fmla="*/ 6 h 8"/>
                  <a:gd name="T4" fmla="*/ 2 w 9"/>
                  <a:gd name="T5" fmla="*/ 0 h 8"/>
                  <a:gd name="T6" fmla="*/ 3 w 9"/>
                  <a:gd name="T7" fmla="*/ 0 h 8"/>
                  <a:gd name="T8" fmla="*/ 9 w 9"/>
                  <a:gd name="T9" fmla="*/ 4 h 8"/>
                </a:gdLst>
                <a:ahLst/>
                <a:cxnLst>
                  <a:cxn ang="0">
                    <a:pos x="T0" y="T1"/>
                  </a:cxn>
                  <a:cxn ang="0">
                    <a:pos x="T2" y="T3"/>
                  </a:cxn>
                  <a:cxn ang="0">
                    <a:pos x="T4" y="T5"/>
                  </a:cxn>
                  <a:cxn ang="0">
                    <a:pos x="T6" y="T7"/>
                  </a:cxn>
                  <a:cxn ang="0">
                    <a:pos x="T8" y="T9"/>
                  </a:cxn>
                </a:cxnLst>
                <a:rect l="0" t="0" r="r" b="b"/>
                <a:pathLst>
                  <a:path w="9" h="8">
                    <a:moveTo>
                      <a:pt x="9" y="4"/>
                    </a:moveTo>
                    <a:cubicBezTo>
                      <a:pt x="9" y="6"/>
                      <a:pt x="7" y="8"/>
                      <a:pt x="4" y="6"/>
                    </a:cubicBezTo>
                    <a:cubicBezTo>
                      <a:pt x="1" y="4"/>
                      <a:pt x="0" y="1"/>
                      <a:pt x="2" y="0"/>
                    </a:cubicBezTo>
                    <a:cubicBezTo>
                      <a:pt x="3" y="0"/>
                      <a:pt x="3" y="0"/>
                      <a:pt x="3" y="0"/>
                    </a:cubicBezTo>
                    <a:cubicBezTo>
                      <a:pt x="6" y="0"/>
                      <a:pt x="8"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0" name="Freeform 2140">
                <a:extLst>
                  <a:ext uri="{FF2B5EF4-FFF2-40B4-BE49-F238E27FC236}">
                    <a16:creationId xmlns:a16="http://schemas.microsoft.com/office/drawing/2014/main" id="{CAF368B3-78E2-012D-318C-F2432070656A}"/>
                  </a:ext>
                </a:extLst>
              </p:cNvPr>
              <p:cNvSpPr>
                <a:spLocks/>
              </p:cNvSpPr>
              <p:nvPr/>
            </p:nvSpPr>
            <p:spPr bwMode="auto">
              <a:xfrm>
                <a:off x="5899" y="1182"/>
                <a:ext cx="48" cy="38"/>
              </a:xfrm>
              <a:custGeom>
                <a:avLst/>
                <a:gdLst>
                  <a:gd name="T0" fmla="*/ 9 w 10"/>
                  <a:gd name="T1" fmla="*/ 3 h 8"/>
                  <a:gd name="T2" fmla="*/ 5 w 10"/>
                  <a:gd name="T3" fmla="*/ 6 h 8"/>
                  <a:gd name="T4" fmla="*/ 3 w 10"/>
                  <a:gd name="T5" fmla="*/ 0 h 8"/>
                  <a:gd name="T6" fmla="*/ 4 w 10"/>
                  <a:gd name="T7" fmla="*/ 0 h 8"/>
                  <a:gd name="T8" fmla="*/ 9 w 10"/>
                  <a:gd name="T9" fmla="*/ 3 h 8"/>
                </a:gdLst>
                <a:ahLst/>
                <a:cxnLst>
                  <a:cxn ang="0">
                    <a:pos x="T0" y="T1"/>
                  </a:cxn>
                  <a:cxn ang="0">
                    <a:pos x="T2" y="T3"/>
                  </a:cxn>
                  <a:cxn ang="0">
                    <a:pos x="T4" y="T5"/>
                  </a:cxn>
                  <a:cxn ang="0">
                    <a:pos x="T6" y="T7"/>
                  </a:cxn>
                  <a:cxn ang="0">
                    <a:pos x="T8" y="T9"/>
                  </a:cxn>
                </a:cxnLst>
                <a:rect l="0" t="0" r="r" b="b"/>
                <a:pathLst>
                  <a:path w="10" h="8">
                    <a:moveTo>
                      <a:pt x="9" y="3"/>
                    </a:moveTo>
                    <a:cubicBezTo>
                      <a:pt x="10" y="6"/>
                      <a:pt x="8" y="8"/>
                      <a:pt x="5" y="6"/>
                    </a:cubicBezTo>
                    <a:cubicBezTo>
                      <a:pt x="1" y="5"/>
                      <a:pt x="0" y="1"/>
                      <a:pt x="3" y="0"/>
                    </a:cubicBezTo>
                    <a:cubicBezTo>
                      <a:pt x="3" y="0"/>
                      <a:pt x="3" y="0"/>
                      <a:pt x="4" y="0"/>
                    </a:cubicBezTo>
                    <a:cubicBezTo>
                      <a:pt x="6" y="0"/>
                      <a:pt x="8"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1" name="Freeform 2141">
                <a:extLst>
                  <a:ext uri="{FF2B5EF4-FFF2-40B4-BE49-F238E27FC236}">
                    <a16:creationId xmlns:a16="http://schemas.microsoft.com/office/drawing/2014/main" id="{265BFF80-C1F7-A9AB-3164-E0CA5CC8553C}"/>
                  </a:ext>
                </a:extLst>
              </p:cNvPr>
              <p:cNvSpPr>
                <a:spLocks/>
              </p:cNvSpPr>
              <p:nvPr/>
            </p:nvSpPr>
            <p:spPr bwMode="auto">
              <a:xfrm>
                <a:off x="5957" y="1196"/>
                <a:ext cx="48" cy="39"/>
              </a:xfrm>
              <a:custGeom>
                <a:avLst/>
                <a:gdLst>
                  <a:gd name="T0" fmla="*/ 9 w 10"/>
                  <a:gd name="T1" fmla="*/ 4 h 8"/>
                  <a:gd name="T2" fmla="*/ 5 w 10"/>
                  <a:gd name="T3" fmla="*/ 7 h 8"/>
                  <a:gd name="T4" fmla="*/ 3 w 10"/>
                  <a:gd name="T5" fmla="*/ 0 h 8"/>
                  <a:gd name="T6" fmla="*/ 4 w 10"/>
                  <a:gd name="T7" fmla="*/ 0 h 8"/>
                  <a:gd name="T8" fmla="*/ 9 w 10"/>
                  <a:gd name="T9" fmla="*/ 4 h 8"/>
                </a:gdLst>
                <a:ahLst/>
                <a:cxnLst>
                  <a:cxn ang="0">
                    <a:pos x="T0" y="T1"/>
                  </a:cxn>
                  <a:cxn ang="0">
                    <a:pos x="T2" y="T3"/>
                  </a:cxn>
                  <a:cxn ang="0">
                    <a:pos x="T4" y="T5"/>
                  </a:cxn>
                  <a:cxn ang="0">
                    <a:pos x="T6" y="T7"/>
                  </a:cxn>
                  <a:cxn ang="0">
                    <a:pos x="T8" y="T9"/>
                  </a:cxn>
                </a:cxnLst>
                <a:rect l="0" t="0" r="r" b="b"/>
                <a:pathLst>
                  <a:path w="10" h="8">
                    <a:moveTo>
                      <a:pt x="9" y="4"/>
                    </a:moveTo>
                    <a:cubicBezTo>
                      <a:pt x="10" y="7"/>
                      <a:pt x="8" y="8"/>
                      <a:pt x="5" y="7"/>
                    </a:cubicBezTo>
                    <a:cubicBezTo>
                      <a:pt x="2" y="5"/>
                      <a:pt x="0" y="1"/>
                      <a:pt x="3" y="0"/>
                    </a:cubicBezTo>
                    <a:cubicBezTo>
                      <a:pt x="3" y="0"/>
                      <a:pt x="3" y="0"/>
                      <a:pt x="4" y="0"/>
                    </a:cubicBezTo>
                    <a:cubicBezTo>
                      <a:pt x="6" y="0"/>
                      <a:pt x="9"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2" name="Freeform 2142">
                <a:extLst>
                  <a:ext uri="{FF2B5EF4-FFF2-40B4-BE49-F238E27FC236}">
                    <a16:creationId xmlns:a16="http://schemas.microsoft.com/office/drawing/2014/main" id="{A7F56A8A-3190-1DA5-D693-251931924805}"/>
                  </a:ext>
                </a:extLst>
              </p:cNvPr>
              <p:cNvSpPr>
                <a:spLocks/>
              </p:cNvSpPr>
              <p:nvPr/>
            </p:nvSpPr>
            <p:spPr bwMode="auto">
              <a:xfrm>
                <a:off x="5976" y="1162"/>
                <a:ext cx="48" cy="34"/>
              </a:xfrm>
              <a:custGeom>
                <a:avLst/>
                <a:gdLst>
                  <a:gd name="T0" fmla="*/ 9 w 10"/>
                  <a:gd name="T1" fmla="*/ 3 h 7"/>
                  <a:gd name="T2" fmla="*/ 6 w 10"/>
                  <a:gd name="T3" fmla="*/ 6 h 7"/>
                  <a:gd name="T4" fmla="*/ 2 w 10"/>
                  <a:gd name="T5" fmla="*/ 0 h 7"/>
                  <a:gd name="T6" fmla="*/ 3 w 10"/>
                  <a:gd name="T7" fmla="*/ 0 h 7"/>
                  <a:gd name="T8" fmla="*/ 9 w 10"/>
                  <a:gd name="T9" fmla="*/ 3 h 7"/>
                </a:gdLst>
                <a:ahLst/>
                <a:cxnLst>
                  <a:cxn ang="0">
                    <a:pos x="T0" y="T1"/>
                  </a:cxn>
                  <a:cxn ang="0">
                    <a:pos x="T2" y="T3"/>
                  </a:cxn>
                  <a:cxn ang="0">
                    <a:pos x="T4" y="T5"/>
                  </a:cxn>
                  <a:cxn ang="0">
                    <a:pos x="T6" y="T7"/>
                  </a:cxn>
                  <a:cxn ang="0">
                    <a:pos x="T8" y="T9"/>
                  </a:cxn>
                </a:cxnLst>
                <a:rect l="0" t="0" r="r" b="b"/>
                <a:pathLst>
                  <a:path w="10" h="7">
                    <a:moveTo>
                      <a:pt x="9" y="3"/>
                    </a:moveTo>
                    <a:cubicBezTo>
                      <a:pt x="10" y="6"/>
                      <a:pt x="9" y="7"/>
                      <a:pt x="6" y="6"/>
                    </a:cubicBezTo>
                    <a:cubicBezTo>
                      <a:pt x="2" y="5"/>
                      <a:pt x="0" y="1"/>
                      <a:pt x="2" y="0"/>
                    </a:cubicBezTo>
                    <a:cubicBezTo>
                      <a:pt x="3" y="0"/>
                      <a:pt x="3" y="0"/>
                      <a:pt x="3" y="0"/>
                    </a:cubicBezTo>
                    <a:cubicBezTo>
                      <a:pt x="6" y="0"/>
                      <a:pt x="8" y="2"/>
                      <a:pt x="9"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3" name="Freeform 2143">
                <a:extLst>
                  <a:ext uri="{FF2B5EF4-FFF2-40B4-BE49-F238E27FC236}">
                    <a16:creationId xmlns:a16="http://schemas.microsoft.com/office/drawing/2014/main" id="{3AB5CE83-AEE2-44BC-CAA3-59CD5513F3E5}"/>
                  </a:ext>
                </a:extLst>
              </p:cNvPr>
              <p:cNvSpPr>
                <a:spLocks/>
              </p:cNvSpPr>
              <p:nvPr/>
            </p:nvSpPr>
            <p:spPr bwMode="auto">
              <a:xfrm>
                <a:off x="5774" y="1278"/>
                <a:ext cx="48" cy="43"/>
              </a:xfrm>
              <a:custGeom>
                <a:avLst/>
                <a:gdLst>
                  <a:gd name="T0" fmla="*/ 10 w 10"/>
                  <a:gd name="T1" fmla="*/ 4 h 9"/>
                  <a:gd name="T2" fmla="*/ 3 w 10"/>
                  <a:gd name="T3" fmla="*/ 7 h 9"/>
                  <a:gd name="T4" fmla="*/ 4 w 10"/>
                  <a:gd name="T5" fmla="*/ 0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8"/>
                      <a:pt x="6" y="9"/>
                      <a:pt x="3" y="7"/>
                    </a:cubicBezTo>
                    <a:cubicBezTo>
                      <a:pt x="0" y="4"/>
                      <a:pt x="1" y="0"/>
                      <a:pt x="4" y="0"/>
                    </a:cubicBezTo>
                    <a:cubicBezTo>
                      <a:pt x="4" y="0"/>
                      <a:pt x="5" y="0"/>
                      <a:pt x="5" y="0"/>
                    </a:cubicBezTo>
                    <a:cubicBezTo>
                      <a:pt x="8" y="0"/>
                      <a:pt x="10" y="3"/>
                      <a:pt x="10"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4" name="Freeform 2144">
                <a:extLst>
                  <a:ext uri="{FF2B5EF4-FFF2-40B4-BE49-F238E27FC236}">
                    <a16:creationId xmlns:a16="http://schemas.microsoft.com/office/drawing/2014/main" id="{59323255-D5EF-6D3A-BB4E-0B36474F9218}"/>
                  </a:ext>
                </a:extLst>
              </p:cNvPr>
              <p:cNvSpPr>
                <a:spLocks/>
              </p:cNvSpPr>
              <p:nvPr/>
            </p:nvSpPr>
            <p:spPr bwMode="auto">
              <a:xfrm>
                <a:off x="5962" y="1095"/>
                <a:ext cx="48" cy="34"/>
              </a:xfrm>
              <a:custGeom>
                <a:avLst/>
                <a:gdLst>
                  <a:gd name="T0" fmla="*/ 9 w 10"/>
                  <a:gd name="T1" fmla="*/ 4 h 7"/>
                  <a:gd name="T2" fmla="*/ 7 w 10"/>
                  <a:gd name="T3" fmla="*/ 7 h 7"/>
                  <a:gd name="T4" fmla="*/ 2 w 10"/>
                  <a:gd name="T5" fmla="*/ 1 h 7"/>
                  <a:gd name="T6" fmla="*/ 3 w 10"/>
                  <a:gd name="T7" fmla="*/ 0 h 7"/>
                  <a:gd name="T8" fmla="*/ 9 w 10"/>
                  <a:gd name="T9" fmla="*/ 4 h 7"/>
                </a:gdLst>
                <a:ahLst/>
                <a:cxnLst>
                  <a:cxn ang="0">
                    <a:pos x="T0" y="T1"/>
                  </a:cxn>
                  <a:cxn ang="0">
                    <a:pos x="T2" y="T3"/>
                  </a:cxn>
                  <a:cxn ang="0">
                    <a:pos x="T4" y="T5"/>
                  </a:cxn>
                  <a:cxn ang="0">
                    <a:pos x="T6" y="T7"/>
                  </a:cxn>
                  <a:cxn ang="0">
                    <a:pos x="T8" y="T9"/>
                  </a:cxn>
                </a:cxnLst>
                <a:rect l="0" t="0" r="r" b="b"/>
                <a:pathLst>
                  <a:path w="10" h="7">
                    <a:moveTo>
                      <a:pt x="9" y="4"/>
                    </a:moveTo>
                    <a:cubicBezTo>
                      <a:pt x="10" y="6"/>
                      <a:pt x="9" y="7"/>
                      <a:pt x="7" y="7"/>
                    </a:cubicBezTo>
                    <a:cubicBezTo>
                      <a:pt x="4" y="6"/>
                      <a:pt x="0" y="2"/>
                      <a:pt x="2" y="1"/>
                    </a:cubicBezTo>
                    <a:cubicBezTo>
                      <a:pt x="3" y="0"/>
                      <a:pt x="3" y="0"/>
                      <a:pt x="3" y="0"/>
                    </a:cubicBezTo>
                    <a:cubicBezTo>
                      <a:pt x="6" y="1"/>
                      <a:pt x="8" y="2"/>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5" name="Freeform 2145">
                <a:extLst>
                  <a:ext uri="{FF2B5EF4-FFF2-40B4-BE49-F238E27FC236}">
                    <a16:creationId xmlns:a16="http://schemas.microsoft.com/office/drawing/2014/main" id="{D35928AE-3E8F-4B7F-A7EB-F431251DE1DB}"/>
                  </a:ext>
                </a:extLst>
              </p:cNvPr>
              <p:cNvSpPr>
                <a:spLocks/>
              </p:cNvSpPr>
              <p:nvPr/>
            </p:nvSpPr>
            <p:spPr bwMode="auto">
              <a:xfrm>
                <a:off x="5933" y="1114"/>
                <a:ext cx="48" cy="34"/>
              </a:xfrm>
              <a:custGeom>
                <a:avLst/>
                <a:gdLst>
                  <a:gd name="T0" fmla="*/ 9 w 10"/>
                  <a:gd name="T1" fmla="*/ 4 h 7"/>
                  <a:gd name="T2" fmla="*/ 6 w 10"/>
                  <a:gd name="T3" fmla="*/ 7 h 7"/>
                  <a:gd name="T4" fmla="*/ 2 w 10"/>
                  <a:gd name="T5" fmla="*/ 1 h 7"/>
                  <a:gd name="T6" fmla="*/ 4 w 10"/>
                  <a:gd name="T7" fmla="*/ 0 h 7"/>
                  <a:gd name="T8" fmla="*/ 9 w 10"/>
                  <a:gd name="T9" fmla="*/ 4 h 7"/>
                </a:gdLst>
                <a:ahLst/>
                <a:cxnLst>
                  <a:cxn ang="0">
                    <a:pos x="T0" y="T1"/>
                  </a:cxn>
                  <a:cxn ang="0">
                    <a:pos x="T2" y="T3"/>
                  </a:cxn>
                  <a:cxn ang="0">
                    <a:pos x="T4" y="T5"/>
                  </a:cxn>
                  <a:cxn ang="0">
                    <a:pos x="T6" y="T7"/>
                  </a:cxn>
                  <a:cxn ang="0">
                    <a:pos x="T8" y="T9"/>
                  </a:cxn>
                </a:cxnLst>
                <a:rect l="0" t="0" r="r" b="b"/>
                <a:pathLst>
                  <a:path w="10" h="7">
                    <a:moveTo>
                      <a:pt x="9" y="4"/>
                    </a:moveTo>
                    <a:cubicBezTo>
                      <a:pt x="10" y="6"/>
                      <a:pt x="9" y="7"/>
                      <a:pt x="6" y="7"/>
                    </a:cubicBezTo>
                    <a:cubicBezTo>
                      <a:pt x="3" y="6"/>
                      <a:pt x="0" y="2"/>
                      <a:pt x="2" y="1"/>
                    </a:cubicBezTo>
                    <a:cubicBezTo>
                      <a:pt x="3" y="0"/>
                      <a:pt x="3" y="0"/>
                      <a:pt x="4" y="0"/>
                    </a:cubicBezTo>
                    <a:cubicBezTo>
                      <a:pt x="6" y="1"/>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6" name="Freeform 2146">
                <a:extLst>
                  <a:ext uri="{FF2B5EF4-FFF2-40B4-BE49-F238E27FC236}">
                    <a16:creationId xmlns:a16="http://schemas.microsoft.com/office/drawing/2014/main" id="{95029206-0521-9E4B-C559-9F9DCEAB7844}"/>
                  </a:ext>
                </a:extLst>
              </p:cNvPr>
              <p:cNvSpPr>
                <a:spLocks/>
              </p:cNvSpPr>
              <p:nvPr/>
            </p:nvSpPr>
            <p:spPr bwMode="auto">
              <a:xfrm>
                <a:off x="5909" y="1138"/>
                <a:ext cx="48" cy="39"/>
              </a:xfrm>
              <a:custGeom>
                <a:avLst/>
                <a:gdLst>
                  <a:gd name="T0" fmla="*/ 9 w 10"/>
                  <a:gd name="T1" fmla="*/ 4 h 8"/>
                  <a:gd name="T2" fmla="*/ 6 w 10"/>
                  <a:gd name="T3" fmla="*/ 7 h 8"/>
                  <a:gd name="T4" fmla="*/ 3 w 10"/>
                  <a:gd name="T5" fmla="*/ 0 h 8"/>
                  <a:gd name="T6" fmla="*/ 4 w 10"/>
                  <a:gd name="T7" fmla="*/ 0 h 8"/>
                  <a:gd name="T8" fmla="*/ 9 w 10"/>
                  <a:gd name="T9" fmla="*/ 4 h 8"/>
                </a:gdLst>
                <a:ahLst/>
                <a:cxnLst>
                  <a:cxn ang="0">
                    <a:pos x="T0" y="T1"/>
                  </a:cxn>
                  <a:cxn ang="0">
                    <a:pos x="T2" y="T3"/>
                  </a:cxn>
                  <a:cxn ang="0">
                    <a:pos x="T4" y="T5"/>
                  </a:cxn>
                  <a:cxn ang="0">
                    <a:pos x="T6" y="T7"/>
                  </a:cxn>
                  <a:cxn ang="0">
                    <a:pos x="T8" y="T9"/>
                  </a:cxn>
                </a:cxnLst>
                <a:rect l="0" t="0" r="r" b="b"/>
                <a:pathLst>
                  <a:path w="10" h="8">
                    <a:moveTo>
                      <a:pt x="9" y="4"/>
                    </a:moveTo>
                    <a:cubicBezTo>
                      <a:pt x="10" y="6"/>
                      <a:pt x="9" y="8"/>
                      <a:pt x="6" y="7"/>
                    </a:cubicBezTo>
                    <a:cubicBezTo>
                      <a:pt x="2" y="5"/>
                      <a:pt x="0" y="2"/>
                      <a:pt x="3" y="0"/>
                    </a:cubicBezTo>
                    <a:cubicBezTo>
                      <a:pt x="3" y="0"/>
                      <a:pt x="3" y="0"/>
                      <a:pt x="4" y="0"/>
                    </a:cubicBezTo>
                    <a:cubicBezTo>
                      <a:pt x="7" y="0"/>
                      <a:pt x="9"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7" name="Freeform 2147">
                <a:extLst>
                  <a:ext uri="{FF2B5EF4-FFF2-40B4-BE49-F238E27FC236}">
                    <a16:creationId xmlns:a16="http://schemas.microsoft.com/office/drawing/2014/main" id="{2DA5CED8-EDC3-C3B1-F759-9FADF3A23E5C}"/>
                  </a:ext>
                </a:extLst>
              </p:cNvPr>
              <p:cNvSpPr>
                <a:spLocks/>
              </p:cNvSpPr>
              <p:nvPr/>
            </p:nvSpPr>
            <p:spPr bwMode="auto">
              <a:xfrm>
                <a:off x="5644" y="984"/>
                <a:ext cx="38" cy="24"/>
              </a:xfrm>
              <a:custGeom>
                <a:avLst/>
                <a:gdLst>
                  <a:gd name="T0" fmla="*/ 7 w 8"/>
                  <a:gd name="T1" fmla="*/ 2 h 5"/>
                  <a:gd name="T2" fmla="*/ 3 w 8"/>
                  <a:gd name="T3" fmla="*/ 4 h 5"/>
                  <a:gd name="T4" fmla="*/ 2 w 8"/>
                  <a:gd name="T5" fmla="*/ 0 h 5"/>
                  <a:gd name="T6" fmla="*/ 3 w 8"/>
                  <a:gd name="T7" fmla="*/ 0 h 5"/>
                  <a:gd name="T8" fmla="*/ 7 w 8"/>
                  <a:gd name="T9" fmla="*/ 2 h 5"/>
                </a:gdLst>
                <a:ahLst/>
                <a:cxnLst>
                  <a:cxn ang="0">
                    <a:pos x="T0" y="T1"/>
                  </a:cxn>
                  <a:cxn ang="0">
                    <a:pos x="T2" y="T3"/>
                  </a:cxn>
                  <a:cxn ang="0">
                    <a:pos x="T4" y="T5"/>
                  </a:cxn>
                  <a:cxn ang="0">
                    <a:pos x="T6" y="T7"/>
                  </a:cxn>
                  <a:cxn ang="0">
                    <a:pos x="T8" y="T9"/>
                  </a:cxn>
                </a:cxnLst>
                <a:rect l="0" t="0" r="r" b="b"/>
                <a:pathLst>
                  <a:path w="8" h="5">
                    <a:moveTo>
                      <a:pt x="7" y="2"/>
                    </a:moveTo>
                    <a:cubicBezTo>
                      <a:pt x="8" y="4"/>
                      <a:pt x="6" y="5"/>
                      <a:pt x="3" y="4"/>
                    </a:cubicBezTo>
                    <a:cubicBezTo>
                      <a:pt x="1" y="3"/>
                      <a:pt x="0" y="0"/>
                      <a:pt x="2" y="0"/>
                    </a:cubicBezTo>
                    <a:cubicBezTo>
                      <a:pt x="3" y="0"/>
                      <a:pt x="3" y="0"/>
                      <a:pt x="3" y="0"/>
                    </a:cubicBezTo>
                    <a:cubicBezTo>
                      <a:pt x="5" y="0"/>
                      <a:pt x="7" y="1"/>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8" name="Freeform 2148">
                <a:extLst>
                  <a:ext uri="{FF2B5EF4-FFF2-40B4-BE49-F238E27FC236}">
                    <a16:creationId xmlns:a16="http://schemas.microsoft.com/office/drawing/2014/main" id="{151F841F-DF8D-3FA9-7812-134528B23F31}"/>
                  </a:ext>
                </a:extLst>
              </p:cNvPr>
              <p:cNvSpPr>
                <a:spLocks/>
              </p:cNvSpPr>
              <p:nvPr/>
            </p:nvSpPr>
            <p:spPr bwMode="auto">
              <a:xfrm>
                <a:off x="5600" y="960"/>
                <a:ext cx="29" cy="29"/>
              </a:xfrm>
              <a:custGeom>
                <a:avLst/>
                <a:gdLst>
                  <a:gd name="T0" fmla="*/ 6 w 6"/>
                  <a:gd name="T1" fmla="*/ 3 h 6"/>
                  <a:gd name="T2" fmla="*/ 2 w 6"/>
                  <a:gd name="T3" fmla="*/ 4 h 6"/>
                  <a:gd name="T4" fmla="*/ 2 w 6"/>
                  <a:gd name="T5" fmla="*/ 1 h 6"/>
                  <a:gd name="T6" fmla="*/ 2 w 6"/>
                  <a:gd name="T7" fmla="*/ 0 h 6"/>
                  <a:gd name="T8" fmla="*/ 6 w 6"/>
                  <a:gd name="T9" fmla="*/ 3 h 6"/>
                </a:gdLst>
                <a:ahLst/>
                <a:cxnLst>
                  <a:cxn ang="0">
                    <a:pos x="T0" y="T1"/>
                  </a:cxn>
                  <a:cxn ang="0">
                    <a:pos x="T2" y="T3"/>
                  </a:cxn>
                  <a:cxn ang="0">
                    <a:pos x="T4" y="T5"/>
                  </a:cxn>
                  <a:cxn ang="0">
                    <a:pos x="T6" y="T7"/>
                  </a:cxn>
                  <a:cxn ang="0">
                    <a:pos x="T8" y="T9"/>
                  </a:cxn>
                </a:cxnLst>
                <a:rect l="0" t="0" r="r" b="b"/>
                <a:pathLst>
                  <a:path w="6" h="6">
                    <a:moveTo>
                      <a:pt x="6" y="3"/>
                    </a:moveTo>
                    <a:cubicBezTo>
                      <a:pt x="6" y="5"/>
                      <a:pt x="4" y="6"/>
                      <a:pt x="2" y="4"/>
                    </a:cubicBezTo>
                    <a:cubicBezTo>
                      <a:pt x="0" y="3"/>
                      <a:pt x="0" y="1"/>
                      <a:pt x="2" y="1"/>
                    </a:cubicBezTo>
                    <a:cubicBezTo>
                      <a:pt x="2" y="0"/>
                      <a:pt x="2" y="0"/>
                      <a:pt x="2" y="0"/>
                    </a:cubicBezTo>
                    <a:cubicBezTo>
                      <a:pt x="4"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9" name="Freeform 2149">
                <a:extLst>
                  <a:ext uri="{FF2B5EF4-FFF2-40B4-BE49-F238E27FC236}">
                    <a16:creationId xmlns:a16="http://schemas.microsoft.com/office/drawing/2014/main" id="{64054E43-DCDC-6AA7-C3CF-29514EAFFF8A}"/>
                  </a:ext>
                </a:extLst>
              </p:cNvPr>
              <p:cNvSpPr>
                <a:spLocks/>
              </p:cNvSpPr>
              <p:nvPr/>
            </p:nvSpPr>
            <p:spPr bwMode="auto">
              <a:xfrm>
                <a:off x="5673" y="960"/>
                <a:ext cx="33" cy="24"/>
              </a:xfrm>
              <a:custGeom>
                <a:avLst/>
                <a:gdLst>
                  <a:gd name="T0" fmla="*/ 6 w 7"/>
                  <a:gd name="T1" fmla="*/ 3 h 5"/>
                  <a:gd name="T2" fmla="*/ 3 w 7"/>
                  <a:gd name="T3" fmla="*/ 5 h 5"/>
                  <a:gd name="T4" fmla="*/ 1 w 7"/>
                  <a:gd name="T5" fmla="*/ 1 h 5"/>
                  <a:gd name="T6" fmla="*/ 2 w 7"/>
                  <a:gd name="T7" fmla="*/ 0 h 5"/>
                  <a:gd name="T8" fmla="*/ 6 w 7"/>
                  <a:gd name="T9" fmla="*/ 3 h 5"/>
                </a:gdLst>
                <a:ahLst/>
                <a:cxnLst>
                  <a:cxn ang="0">
                    <a:pos x="T0" y="T1"/>
                  </a:cxn>
                  <a:cxn ang="0">
                    <a:pos x="T2" y="T3"/>
                  </a:cxn>
                  <a:cxn ang="0">
                    <a:pos x="T4" y="T5"/>
                  </a:cxn>
                  <a:cxn ang="0">
                    <a:pos x="T6" y="T7"/>
                  </a:cxn>
                  <a:cxn ang="0">
                    <a:pos x="T8" y="T9"/>
                  </a:cxn>
                </a:cxnLst>
                <a:rect l="0" t="0" r="r" b="b"/>
                <a:pathLst>
                  <a:path w="7" h="5">
                    <a:moveTo>
                      <a:pt x="6" y="3"/>
                    </a:moveTo>
                    <a:cubicBezTo>
                      <a:pt x="7" y="4"/>
                      <a:pt x="5" y="5"/>
                      <a:pt x="3" y="5"/>
                    </a:cubicBezTo>
                    <a:cubicBezTo>
                      <a:pt x="1" y="4"/>
                      <a:pt x="0" y="1"/>
                      <a:pt x="1" y="1"/>
                    </a:cubicBezTo>
                    <a:cubicBezTo>
                      <a:pt x="2" y="0"/>
                      <a:pt x="2" y="0"/>
                      <a:pt x="2" y="0"/>
                    </a:cubicBezTo>
                    <a:cubicBezTo>
                      <a:pt x="4"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0" name="Freeform 2150">
                <a:extLst>
                  <a:ext uri="{FF2B5EF4-FFF2-40B4-BE49-F238E27FC236}">
                    <a16:creationId xmlns:a16="http://schemas.microsoft.com/office/drawing/2014/main" id="{8DA4A819-CA6C-677C-83FC-85636E572795}"/>
                  </a:ext>
                </a:extLst>
              </p:cNvPr>
              <p:cNvSpPr>
                <a:spLocks/>
              </p:cNvSpPr>
              <p:nvPr/>
            </p:nvSpPr>
            <p:spPr bwMode="auto">
              <a:xfrm>
                <a:off x="5629" y="945"/>
                <a:ext cx="29" cy="25"/>
              </a:xfrm>
              <a:custGeom>
                <a:avLst/>
                <a:gdLst>
                  <a:gd name="T0" fmla="*/ 6 w 6"/>
                  <a:gd name="T1" fmla="*/ 3 h 5"/>
                  <a:gd name="T2" fmla="*/ 2 w 6"/>
                  <a:gd name="T3" fmla="*/ 4 h 5"/>
                  <a:gd name="T4" fmla="*/ 1 w 6"/>
                  <a:gd name="T5" fmla="*/ 0 h 5"/>
                  <a:gd name="T6" fmla="*/ 2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4" y="5"/>
                      <a:pt x="2" y="4"/>
                    </a:cubicBezTo>
                    <a:cubicBezTo>
                      <a:pt x="0" y="3"/>
                      <a:pt x="0" y="1"/>
                      <a:pt x="1" y="0"/>
                    </a:cubicBezTo>
                    <a:cubicBezTo>
                      <a:pt x="2" y="0"/>
                      <a:pt x="2" y="0"/>
                      <a:pt x="2" y="0"/>
                    </a:cubicBezTo>
                    <a:cubicBezTo>
                      <a:pt x="4" y="0"/>
                      <a:pt x="5"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1" name="Freeform 2151">
                <a:extLst>
                  <a:ext uri="{FF2B5EF4-FFF2-40B4-BE49-F238E27FC236}">
                    <a16:creationId xmlns:a16="http://schemas.microsoft.com/office/drawing/2014/main" id="{0E0CB0E9-C8D1-93C6-8AC3-4C42375CC884}"/>
                  </a:ext>
                </a:extLst>
              </p:cNvPr>
              <p:cNvSpPr>
                <a:spLocks/>
              </p:cNvSpPr>
              <p:nvPr/>
            </p:nvSpPr>
            <p:spPr bwMode="auto">
              <a:xfrm>
                <a:off x="5653" y="931"/>
                <a:ext cx="29" cy="19"/>
              </a:xfrm>
              <a:custGeom>
                <a:avLst/>
                <a:gdLst>
                  <a:gd name="T0" fmla="*/ 6 w 6"/>
                  <a:gd name="T1" fmla="*/ 2 h 4"/>
                  <a:gd name="T2" fmla="*/ 3 w 6"/>
                  <a:gd name="T3" fmla="*/ 4 h 4"/>
                  <a:gd name="T4" fmla="*/ 1 w 6"/>
                  <a:gd name="T5" fmla="*/ 0 h 4"/>
                  <a:gd name="T6" fmla="*/ 2 w 6"/>
                  <a:gd name="T7" fmla="*/ 0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cubicBezTo>
                      <a:pt x="6" y="3"/>
                      <a:pt x="5" y="4"/>
                      <a:pt x="3" y="4"/>
                    </a:cubicBezTo>
                    <a:cubicBezTo>
                      <a:pt x="1" y="3"/>
                      <a:pt x="0" y="1"/>
                      <a:pt x="1" y="0"/>
                    </a:cubicBezTo>
                    <a:cubicBezTo>
                      <a:pt x="1" y="0"/>
                      <a:pt x="2" y="0"/>
                      <a:pt x="2" y="0"/>
                    </a:cubicBezTo>
                    <a:cubicBezTo>
                      <a:pt x="4"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2" name="Freeform 2152">
                <a:extLst>
                  <a:ext uri="{FF2B5EF4-FFF2-40B4-BE49-F238E27FC236}">
                    <a16:creationId xmlns:a16="http://schemas.microsoft.com/office/drawing/2014/main" id="{997711E5-DEC5-B6ED-B5F7-ED0FFB859D06}"/>
                  </a:ext>
                </a:extLst>
              </p:cNvPr>
              <p:cNvSpPr>
                <a:spLocks/>
              </p:cNvSpPr>
              <p:nvPr/>
            </p:nvSpPr>
            <p:spPr bwMode="auto">
              <a:xfrm>
                <a:off x="5663" y="907"/>
                <a:ext cx="29" cy="19"/>
              </a:xfrm>
              <a:custGeom>
                <a:avLst/>
                <a:gdLst>
                  <a:gd name="T0" fmla="*/ 5 w 6"/>
                  <a:gd name="T1" fmla="*/ 2 h 4"/>
                  <a:gd name="T2" fmla="*/ 4 w 6"/>
                  <a:gd name="T3" fmla="*/ 4 h 4"/>
                  <a:gd name="T4" fmla="*/ 1 w 6"/>
                  <a:gd name="T5" fmla="*/ 0 h 4"/>
                  <a:gd name="T6" fmla="*/ 1 w 6"/>
                  <a:gd name="T7" fmla="*/ 0 h 4"/>
                  <a:gd name="T8" fmla="*/ 5 w 6"/>
                  <a:gd name="T9" fmla="*/ 2 h 4"/>
                </a:gdLst>
                <a:ahLst/>
                <a:cxnLst>
                  <a:cxn ang="0">
                    <a:pos x="T0" y="T1"/>
                  </a:cxn>
                  <a:cxn ang="0">
                    <a:pos x="T2" y="T3"/>
                  </a:cxn>
                  <a:cxn ang="0">
                    <a:pos x="T4" y="T5"/>
                  </a:cxn>
                  <a:cxn ang="0">
                    <a:pos x="T6" y="T7"/>
                  </a:cxn>
                  <a:cxn ang="0">
                    <a:pos x="T8" y="T9"/>
                  </a:cxn>
                </a:cxnLst>
                <a:rect l="0" t="0" r="r" b="b"/>
                <a:pathLst>
                  <a:path w="6" h="4">
                    <a:moveTo>
                      <a:pt x="5" y="2"/>
                    </a:moveTo>
                    <a:cubicBezTo>
                      <a:pt x="6" y="3"/>
                      <a:pt x="5" y="4"/>
                      <a:pt x="4" y="4"/>
                    </a:cubicBezTo>
                    <a:cubicBezTo>
                      <a:pt x="2" y="3"/>
                      <a:pt x="0" y="1"/>
                      <a:pt x="1" y="0"/>
                    </a:cubicBezTo>
                    <a:cubicBezTo>
                      <a:pt x="1" y="0"/>
                      <a:pt x="1" y="0"/>
                      <a:pt x="1" y="0"/>
                    </a:cubicBezTo>
                    <a:cubicBezTo>
                      <a:pt x="3"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3" name="Freeform 2153">
                <a:extLst>
                  <a:ext uri="{FF2B5EF4-FFF2-40B4-BE49-F238E27FC236}">
                    <a16:creationId xmlns:a16="http://schemas.microsoft.com/office/drawing/2014/main" id="{780FBB35-53E1-8B8B-4689-D07A804A944D}"/>
                  </a:ext>
                </a:extLst>
              </p:cNvPr>
              <p:cNvSpPr>
                <a:spLocks/>
              </p:cNvSpPr>
              <p:nvPr/>
            </p:nvSpPr>
            <p:spPr bwMode="auto">
              <a:xfrm>
                <a:off x="5581" y="931"/>
                <a:ext cx="29" cy="24"/>
              </a:xfrm>
              <a:custGeom>
                <a:avLst/>
                <a:gdLst>
                  <a:gd name="T0" fmla="*/ 6 w 6"/>
                  <a:gd name="T1" fmla="*/ 3 h 5"/>
                  <a:gd name="T2" fmla="*/ 2 w 6"/>
                  <a:gd name="T3" fmla="*/ 4 h 5"/>
                  <a:gd name="T4" fmla="*/ 2 w 6"/>
                  <a:gd name="T5" fmla="*/ 1 h 5"/>
                  <a:gd name="T6" fmla="*/ 2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4" y="5"/>
                      <a:pt x="2" y="4"/>
                    </a:cubicBezTo>
                    <a:cubicBezTo>
                      <a:pt x="0" y="3"/>
                      <a:pt x="0" y="1"/>
                      <a:pt x="2" y="1"/>
                    </a:cubicBezTo>
                    <a:cubicBezTo>
                      <a:pt x="2" y="0"/>
                      <a:pt x="2" y="0"/>
                      <a:pt x="2" y="0"/>
                    </a:cubicBezTo>
                    <a:cubicBezTo>
                      <a:pt x="4" y="0"/>
                      <a:pt x="5"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4" name="Freeform 2154">
                <a:extLst>
                  <a:ext uri="{FF2B5EF4-FFF2-40B4-BE49-F238E27FC236}">
                    <a16:creationId xmlns:a16="http://schemas.microsoft.com/office/drawing/2014/main" id="{ACB26BF4-CC23-27C3-C4FF-9B47FA8E6AEC}"/>
                  </a:ext>
                </a:extLst>
              </p:cNvPr>
              <p:cNvSpPr>
                <a:spLocks/>
              </p:cNvSpPr>
              <p:nvPr/>
            </p:nvSpPr>
            <p:spPr bwMode="auto">
              <a:xfrm>
                <a:off x="5605" y="916"/>
                <a:ext cx="29" cy="25"/>
              </a:xfrm>
              <a:custGeom>
                <a:avLst/>
                <a:gdLst>
                  <a:gd name="T0" fmla="*/ 6 w 6"/>
                  <a:gd name="T1" fmla="*/ 2 h 5"/>
                  <a:gd name="T2" fmla="*/ 3 w 6"/>
                  <a:gd name="T3" fmla="*/ 4 h 5"/>
                  <a:gd name="T4" fmla="*/ 2 w 6"/>
                  <a:gd name="T5" fmla="*/ 1 h 5"/>
                  <a:gd name="T6" fmla="*/ 3 w 6"/>
                  <a:gd name="T7" fmla="*/ 0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4"/>
                      <a:pt x="5" y="5"/>
                      <a:pt x="3" y="4"/>
                    </a:cubicBezTo>
                    <a:cubicBezTo>
                      <a:pt x="1" y="3"/>
                      <a:pt x="0" y="1"/>
                      <a:pt x="2" y="1"/>
                    </a:cubicBezTo>
                    <a:cubicBezTo>
                      <a:pt x="2" y="0"/>
                      <a:pt x="2" y="0"/>
                      <a:pt x="3" y="0"/>
                    </a:cubicBezTo>
                    <a:cubicBezTo>
                      <a:pt x="4" y="0"/>
                      <a:pt x="6" y="2"/>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5" name="Freeform 2155">
                <a:extLst>
                  <a:ext uri="{FF2B5EF4-FFF2-40B4-BE49-F238E27FC236}">
                    <a16:creationId xmlns:a16="http://schemas.microsoft.com/office/drawing/2014/main" id="{A77D8851-C35E-43EC-6319-CC21DD74899D}"/>
                  </a:ext>
                </a:extLst>
              </p:cNvPr>
              <p:cNvSpPr>
                <a:spLocks/>
              </p:cNvSpPr>
              <p:nvPr/>
            </p:nvSpPr>
            <p:spPr bwMode="auto">
              <a:xfrm>
                <a:off x="5624" y="902"/>
                <a:ext cx="29" cy="19"/>
              </a:xfrm>
              <a:custGeom>
                <a:avLst/>
                <a:gdLst>
                  <a:gd name="T0" fmla="*/ 6 w 6"/>
                  <a:gd name="T1" fmla="*/ 2 h 4"/>
                  <a:gd name="T2" fmla="*/ 4 w 6"/>
                  <a:gd name="T3" fmla="*/ 4 h 4"/>
                  <a:gd name="T4" fmla="*/ 1 w 6"/>
                  <a:gd name="T5" fmla="*/ 1 h 4"/>
                  <a:gd name="T6" fmla="*/ 2 w 6"/>
                  <a:gd name="T7" fmla="*/ 0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cubicBezTo>
                      <a:pt x="6" y="3"/>
                      <a:pt x="5" y="4"/>
                      <a:pt x="4" y="4"/>
                    </a:cubicBezTo>
                    <a:cubicBezTo>
                      <a:pt x="2" y="3"/>
                      <a:pt x="0" y="1"/>
                      <a:pt x="1" y="1"/>
                    </a:cubicBezTo>
                    <a:cubicBezTo>
                      <a:pt x="2" y="0"/>
                      <a:pt x="2" y="0"/>
                      <a:pt x="2" y="0"/>
                    </a:cubicBezTo>
                    <a:cubicBezTo>
                      <a:pt x="4" y="1"/>
                      <a:pt x="5" y="2"/>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6" name="Freeform 2156">
                <a:extLst>
                  <a:ext uri="{FF2B5EF4-FFF2-40B4-BE49-F238E27FC236}">
                    <a16:creationId xmlns:a16="http://schemas.microsoft.com/office/drawing/2014/main" id="{BFCA4534-F282-76DA-FDA8-DCB6B25FE7DF}"/>
                  </a:ext>
                </a:extLst>
              </p:cNvPr>
              <p:cNvSpPr>
                <a:spLocks/>
              </p:cNvSpPr>
              <p:nvPr/>
            </p:nvSpPr>
            <p:spPr bwMode="auto">
              <a:xfrm>
                <a:off x="5600" y="888"/>
                <a:ext cx="29" cy="14"/>
              </a:xfrm>
              <a:custGeom>
                <a:avLst/>
                <a:gdLst>
                  <a:gd name="T0" fmla="*/ 5 w 6"/>
                  <a:gd name="T1" fmla="*/ 1 h 3"/>
                  <a:gd name="T2" fmla="*/ 3 w 6"/>
                  <a:gd name="T3" fmla="*/ 3 h 3"/>
                  <a:gd name="T4" fmla="*/ 1 w 6"/>
                  <a:gd name="T5" fmla="*/ 0 h 3"/>
                  <a:gd name="T6" fmla="*/ 2 w 6"/>
                  <a:gd name="T7" fmla="*/ 0 h 3"/>
                  <a:gd name="T8" fmla="*/ 5 w 6"/>
                  <a:gd name="T9" fmla="*/ 1 h 3"/>
                </a:gdLst>
                <a:ahLst/>
                <a:cxnLst>
                  <a:cxn ang="0">
                    <a:pos x="T0" y="T1"/>
                  </a:cxn>
                  <a:cxn ang="0">
                    <a:pos x="T2" y="T3"/>
                  </a:cxn>
                  <a:cxn ang="0">
                    <a:pos x="T4" y="T5"/>
                  </a:cxn>
                  <a:cxn ang="0">
                    <a:pos x="T6" y="T7"/>
                  </a:cxn>
                  <a:cxn ang="0">
                    <a:pos x="T8" y="T9"/>
                  </a:cxn>
                </a:cxnLst>
                <a:rect l="0" t="0" r="r" b="b"/>
                <a:pathLst>
                  <a:path w="6" h="3">
                    <a:moveTo>
                      <a:pt x="5" y="1"/>
                    </a:moveTo>
                    <a:cubicBezTo>
                      <a:pt x="6" y="2"/>
                      <a:pt x="5" y="3"/>
                      <a:pt x="3" y="3"/>
                    </a:cubicBezTo>
                    <a:cubicBezTo>
                      <a:pt x="2" y="2"/>
                      <a:pt x="0" y="0"/>
                      <a:pt x="1" y="0"/>
                    </a:cubicBezTo>
                    <a:cubicBezTo>
                      <a:pt x="1" y="0"/>
                      <a:pt x="2" y="0"/>
                      <a:pt x="2" y="0"/>
                    </a:cubicBezTo>
                    <a:cubicBezTo>
                      <a:pt x="3" y="0"/>
                      <a:pt x="5" y="1"/>
                      <a:pt x="5" y="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7" name="Freeform 2157">
                <a:extLst>
                  <a:ext uri="{FF2B5EF4-FFF2-40B4-BE49-F238E27FC236}">
                    <a16:creationId xmlns:a16="http://schemas.microsoft.com/office/drawing/2014/main" id="{1045B26B-5A29-6037-F1DA-8D3E5F7760ED}"/>
                  </a:ext>
                </a:extLst>
              </p:cNvPr>
              <p:cNvSpPr>
                <a:spLocks/>
              </p:cNvSpPr>
              <p:nvPr/>
            </p:nvSpPr>
            <p:spPr bwMode="auto">
              <a:xfrm>
                <a:off x="5586" y="897"/>
                <a:ext cx="24" cy="15"/>
              </a:xfrm>
              <a:custGeom>
                <a:avLst/>
                <a:gdLst>
                  <a:gd name="T0" fmla="*/ 4 w 5"/>
                  <a:gd name="T1" fmla="*/ 1 h 3"/>
                  <a:gd name="T2" fmla="*/ 2 w 5"/>
                  <a:gd name="T3" fmla="*/ 3 h 3"/>
                  <a:gd name="T4" fmla="*/ 1 w 5"/>
                  <a:gd name="T5" fmla="*/ 0 h 3"/>
                  <a:gd name="T6" fmla="*/ 1 w 5"/>
                  <a:gd name="T7" fmla="*/ 0 h 3"/>
                  <a:gd name="T8" fmla="*/ 4 w 5"/>
                  <a:gd name="T9" fmla="*/ 1 h 3"/>
                </a:gdLst>
                <a:ahLst/>
                <a:cxnLst>
                  <a:cxn ang="0">
                    <a:pos x="T0" y="T1"/>
                  </a:cxn>
                  <a:cxn ang="0">
                    <a:pos x="T2" y="T3"/>
                  </a:cxn>
                  <a:cxn ang="0">
                    <a:pos x="T4" y="T5"/>
                  </a:cxn>
                  <a:cxn ang="0">
                    <a:pos x="T6" y="T7"/>
                  </a:cxn>
                  <a:cxn ang="0">
                    <a:pos x="T8" y="T9"/>
                  </a:cxn>
                </a:cxnLst>
                <a:rect l="0" t="0" r="r" b="b"/>
                <a:pathLst>
                  <a:path w="5" h="3">
                    <a:moveTo>
                      <a:pt x="4" y="1"/>
                    </a:moveTo>
                    <a:cubicBezTo>
                      <a:pt x="5" y="2"/>
                      <a:pt x="4" y="3"/>
                      <a:pt x="2" y="3"/>
                    </a:cubicBezTo>
                    <a:cubicBezTo>
                      <a:pt x="0" y="2"/>
                      <a:pt x="0" y="0"/>
                      <a:pt x="1" y="0"/>
                    </a:cubicBezTo>
                    <a:cubicBezTo>
                      <a:pt x="1" y="0"/>
                      <a:pt x="1" y="0"/>
                      <a:pt x="1" y="0"/>
                    </a:cubicBezTo>
                    <a:cubicBezTo>
                      <a:pt x="3" y="0"/>
                      <a:pt x="4" y="1"/>
                      <a:pt x="4" y="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8" name="Freeform 2158">
                <a:extLst>
                  <a:ext uri="{FF2B5EF4-FFF2-40B4-BE49-F238E27FC236}">
                    <a16:creationId xmlns:a16="http://schemas.microsoft.com/office/drawing/2014/main" id="{9020A950-F804-A12F-6530-D5F3BC118B63}"/>
                  </a:ext>
                </a:extLst>
              </p:cNvPr>
              <p:cNvSpPr>
                <a:spLocks/>
              </p:cNvSpPr>
              <p:nvPr/>
            </p:nvSpPr>
            <p:spPr bwMode="auto">
              <a:xfrm>
                <a:off x="5567" y="907"/>
                <a:ext cx="24" cy="19"/>
              </a:xfrm>
              <a:custGeom>
                <a:avLst/>
                <a:gdLst>
                  <a:gd name="T0" fmla="*/ 5 w 5"/>
                  <a:gd name="T1" fmla="*/ 2 h 4"/>
                  <a:gd name="T2" fmla="*/ 1 w 5"/>
                  <a:gd name="T3" fmla="*/ 3 h 4"/>
                  <a:gd name="T4" fmla="*/ 1 w 5"/>
                  <a:gd name="T5" fmla="*/ 0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3" y="4"/>
                      <a:pt x="1" y="3"/>
                    </a:cubicBezTo>
                    <a:cubicBezTo>
                      <a:pt x="0" y="2"/>
                      <a:pt x="0" y="0"/>
                      <a:pt x="1" y="0"/>
                    </a:cubicBezTo>
                    <a:cubicBezTo>
                      <a:pt x="1" y="0"/>
                      <a:pt x="2" y="0"/>
                      <a:pt x="2" y="0"/>
                    </a:cubicBezTo>
                    <a:cubicBezTo>
                      <a:pt x="3" y="0"/>
                      <a:pt x="4"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9" name="Freeform 2159">
                <a:extLst>
                  <a:ext uri="{FF2B5EF4-FFF2-40B4-BE49-F238E27FC236}">
                    <a16:creationId xmlns:a16="http://schemas.microsoft.com/office/drawing/2014/main" id="{0EFE3ABC-BF7F-4F5A-F031-E079E9A97106}"/>
                  </a:ext>
                </a:extLst>
              </p:cNvPr>
              <p:cNvSpPr>
                <a:spLocks/>
              </p:cNvSpPr>
              <p:nvPr/>
            </p:nvSpPr>
            <p:spPr bwMode="auto">
              <a:xfrm>
                <a:off x="5538" y="907"/>
                <a:ext cx="24" cy="19"/>
              </a:xfrm>
              <a:custGeom>
                <a:avLst/>
                <a:gdLst>
                  <a:gd name="T0" fmla="*/ 5 w 5"/>
                  <a:gd name="T1" fmla="*/ 2 h 4"/>
                  <a:gd name="T2" fmla="*/ 1 w 5"/>
                  <a:gd name="T3" fmla="*/ 3 h 4"/>
                  <a:gd name="T4" fmla="*/ 2 w 5"/>
                  <a:gd name="T5" fmla="*/ 0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3" y="4"/>
                      <a:pt x="1" y="3"/>
                    </a:cubicBezTo>
                    <a:cubicBezTo>
                      <a:pt x="0" y="2"/>
                      <a:pt x="0" y="0"/>
                      <a:pt x="2" y="0"/>
                    </a:cubicBezTo>
                    <a:cubicBezTo>
                      <a:pt x="2" y="0"/>
                      <a:pt x="2" y="0"/>
                      <a:pt x="2" y="0"/>
                    </a:cubicBezTo>
                    <a:cubicBezTo>
                      <a:pt x="4"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0" name="Freeform 2160">
                <a:extLst>
                  <a:ext uri="{FF2B5EF4-FFF2-40B4-BE49-F238E27FC236}">
                    <a16:creationId xmlns:a16="http://schemas.microsoft.com/office/drawing/2014/main" id="{FC465E1F-1F76-FA65-1D26-ED07E7494084}"/>
                  </a:ext>
                </a:extLst>
              </p:cNvPr>
              <p:cNvSpPr>
                <a:spLocks/>
              </p:cNvSpPr>
              <p:nvPr/>
            </p:nvSpPr>
            <p:spPr bwMode="auto">
              <a:xfrm>
                <a:off x="5543" y="931"/>
                <a:ext cx="28" cy="19"/>
              </a:xfrm>
              <a:custGeom>
                <a:avLst/>
                <a:gdLst>
                  <a:gd name="T0" fmla="*/ 6 w 6"/>
                  <a:gd name="T1" fmla="*/ 2 h 4"/>
                  <a:gd name="T2" fmla="*/ 2 w 6"/>
                  <a:gd name="T3" fmla="*/ 3 h 4"/>
                  <a:gd name="T4" fmla="*/ 2 w 6"/>
                  <a:gd name="T5" fmla="*/ 0 h 4"/>
                  <a:gd name="T6" fmla="*/ 3 w 6"/>
                  <a:gd name="T7" fmla="*/ 0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cubicBezTo>
                      <a:pt x="6" y="4"/>
                      <a:pt x="3" y="4"/>
                      <a:pt x="2" y="3"/>
                    </a:cubicBezTo>
                    <a:cubicBezTo>
                      <a:pt x="0" y="2"/>
                      <a:pt x="0" y="0"/>
                      <a:pt x="2" y="0"/>
                    </a:cubicBezTo>
                    <a:cubicBezTo>
                      <a:pt x="2" y="0"/>
                      <a:pt x="3" y="0"/>
                      <a:pt x="3" y="0"/>
                    </a:cubicBezTo>
                    <a:cubicBezTo>
                      <a:pt x="4" y="0"/>
                      <a:pt x="5"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1" name="Freeform 2161">
                <a:extLst>
                  <a:ext uri="{FF2B5EF4-FFF2-40B4-BE49-F238E27FC236}">
                    <a16:creationId xmlns:a16="http://schemas.microsoft.com/office/drawing/2014/main" id="{45D869B7-A6D8-9FE2-51E3-50031EF890CC}"/>
                  </a:ext>
                </a:extLst>
              </p:cNvPr>
              <p:cNvSpPr>
                <a:spLocks/>
              </p:cNvSpPr>
              <p:nvPr/>
            </p:nvSpPr>
            <p:spPr bwMode="auto">
              <a:xfrm>
                <a:off x="5562" y="955"/>
                <a:ext cx="29" cy="24"/>
              </a:xfrm>
              <a:custGeom>
                <a:avLst/>
                <a:gdLst>
                  <a:gd name="T0" fmla="*/ 6 w 6"/>
                  <a:gd name="T1" fmla="*/ 3 h 5"/>
                  <a:gd name="T2" fmla="*/ 1 w 6"/>
                  <a:gd name="T3" fmla="*/ 4 h 5"/>
                  <a:gd name="T4" fmla="*/ 2 w 6"/>
                  <a:gd name="T5" fmla="*/ 0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5"/>
                      <a:pt x="3" y="5"/>
                      <a:pt x="1" y="4"/>
                    </a:cubicBezTo>
                    <a:cubicBezTo>
                      <a:pt x="0" y="3"/>
                      <a:pt x="0" y="1"/>
                      <a:pt x="2" y="0"/>
                    </a:cubicBezTo>
                    <a:cubicBezTo>
                      <a:pt x="2" y="0"/>
                      <a:pt x="2" y="0"/>
                      <a:pt x="3" y="0"/>
                    </a:cubicBezTo>
                    <a:cubicBezTo>
                      <a:pt x="4"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2" name="Freeform 2162">
                <a:extLst>
                  <a:ext uri="{FF2B5EF4-FFF2-40B4-BE49-F238E27FC236}">
                    <a16:creationId xmlns:a16="http://schemas.microsoft.com/office/drawing/2014/main" id="{92E40744-6E59-9456-C972-807D1C982994}"/>
                  </a:ext>
                </a:extLst>
              </p:cNvPr>
              <p:cNvSpPr>
                <a:spLocks/>
              </p:cNvSpPr>
              <p:nvPr/>
            </p:nvSpPr>
            <p:spPr bwMode="auto">
              <a:xfrm>
                <a:off x="5528" y="974"/>
                <a:ext cx="29" cy="29"/>
              </a:xfrm>
              <a:custGeom>
                <a:avLst/>
                <a:gdLst>
                  <a:gd name="T0" fmla="*/ 6 w 6"/>
                  <a:gd name="T1" fmla="*/ 3 h 6"/>
                  <a:gd name="T2" fmla="*/ 1 w 6"/>
                  <a:gd name="T3" fmla="*/ 4 h 6"/>
                  <a:gd name="T4" fmla="*/ 3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6" y="5"/>
                      <a:pt x="3" y="6"/>
                      <a:pt x="1" y="4"/>
                    </a:cubicBezTo>
                    <a:cubicBezTo>
                      <a:pt x="0" y="3"/>
                      <a:pt x="1" y="1"/>
                      <a:pt x="3" y="0"/>
                    </a:cubicBezTo>
                    <a:cubicBezTo>
                      <a:pt x="5" y="1"/>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3" name="Freeform 2163">
                <a:extLst>
                  <a:ext uri="{FF2B5EF4-FFF2-40B4-BE49-F238E27FC236}">
                    <a16:creationId xmlns:a16="http://schemas.microsoft.com/office/drawing/2014/main" id="{E40EA88D-DBC6-8A42-93C7-624E79A5C83C}"/>
                  </a:ext>
                </a:extLst>
              </p:cNvPr>
              <p:cNvSpPr>
                <a:spLocks/>
              </p:cNvSpPr>
              <p:nvPr/>
            </p:nvSpPr>
            <p:spPr bwMode="auto">
              <a:xfrm>
                <a:off x="5509" y="945"/>
                <a:ext cx="29" cy="25"/>
              </a:xfrm>
              <a:custGeom>
                <a:avLst/>
                <a:gdLst>
                  <a:gd name="T0" fmla="*/ 6 w 6"/>
                  <a:gd name="T1" fmla="*/ 2 h 5"/>
                  <a:gd name="T2" fmla="*/ 2 w 6"/>
                  <a:gd name="T3" fmla="*/ 3 h 5"/>
                  <a:gd name="T4" fmla="*/ 4 w 6"/>
                  <a:gd name="T5" fmla="*/ 0 h 5"/>
                  <a:gd name="T6" fmla="*/ 6 w 6"/>
                  <a:gd name="T7" fmla="*/ 2 h 5"/>
                </a:gdLst>
                <a:ahLst/>
                <a:cxnLst>
                  <a:cxn ang="0">
                    <a:pos x="T0" y="T1"/>
                  </a:cxn>
                  <a:cxn ang="0">
                    <a:pos x="T2" y="T3"/>
                  </a:cxn>
                  <a:cxn ang="0">
                    <a:pos x="T4" y="T5"/>
                  </a:cxn>
                  <a:cxn ang="0">
                    <a:pos x="T6" y="T7"/>
                  </a:cxn>
                </a:cxnLst>
                <a:rect l="0" t="0" r="r" b="b"/>
                <a:pathLst>
                  <a:path w="6" h="5">
                    <a:moveTo>
                      <a:pt x="6" y="2"/>
                    </a:moveTo>
                    <a:cubicBezTo>
                      <a:pt x="6" y="4"/>
                      <a:pt x="3" y="5"/>
                      <a:pt x="2" y="3"/>
                    </a:cubicBezTo>
                    <a:cubicBezTo>
                      <a:pt x="0" y="2"/>
                      <a:pt x="1" y="0"/>
                      <a:pt x="4" y="0"/>
                    </a:cubicBezTo>
                    <a:cubicBezTo>
                      <a:pt x="5" y="0"/>
                      <a:pt x="6"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4" name="Freeform 2164">
                <a:extLst>
                  <a:ext uri="{FF2B5EF4-FFF2-40B4-BE49-F238E27FC236}">
                    <a16:creationId xmlns:a16="http://schemas.microsoft.com/office/drawing/2014/main" id="{AC07320E-75A0-0322-8EB6-B6362E81CC16}"/>
                  </a:ext>
                </a:extLst>
              </p:cNvPr>
              <p:cNvSpPr>
                <a:spLocks/>
              </p:cNvSpPr>
              <p:nvPr/>
            </p:nvSpPr>
            <p:spPr bwMode="auto">
              <a:xfrm>
                <a:off x="5509" y="916"/>
                <a:ext cx="24" cy="20"/>
              </a:xfrm>
              <a:custGeom>
                <a:avLst/>
                <a:gdLst>
                  <a:gd name="T0" fmla="*/ 5 w 5"/>
                  <a:gd name="T1" fmla="*/ 2 h 4"/>
                  <a:gd name="T2" fmla="*/ 1 w 5"/>
                  <a:gd name="T3" fmla="*/ 3 h 4"/>
                  <a:gd name="T4" fmla="*/ 2 w 5"/>
                  <a:gd name="T5" fmla="*/ 0 h 4"/>
                  <a:gd name="T6" fmla="*/ 5 w 5"/>
                  <a:gd name="T7" fmla="*/ 2 h 4"/>
                </a:gdLst>
                <a:ahLst/>
                <a:cxnLst>
                  <a:cxn ang="0">
                    <a:pos x="T0" y="T1"/>
                  </a:cxn>
                  <a:cxn ang="0">
                    <a:pos x="T2" y="T3"/>
                  </a:cxn>
                  <a:cxn ang="0">
                    <a:pos x="T4" y="T5"/>
                  </a:cxn>
                  <a:cxn ang="0">
                    <a:pos x="T6" y="T7"/>
                  </a:cxn>
                </a:cxnLst>
                <a:rect l="0" t="0" r="r" b="b"/>
                <a:pathLst>
                  <a:path w="5" h="4">
                    <a:moveTo>
                      <a:pt x="5" y="2"/>
                    </a:moveTo>
                    <a:cubicBezTo>
                      <a:pt x="5" y="3"/>
                      <a:pt x="2" y="4"/>
                      <a:pt x="1" y="3"/>
                    </a:cubicBezTo>
                    <a:cubicBezTo>
                      <a:pt x="0" y="2"/>
                      <a:pt x="0" y="0"/>
                      <a:pt x="2" y="0"/>
                    </a:cubicBezTo>
                    <a:cubicBezTo>
                      <a:pt x="4"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5" name="Freeform 2165">
                <a:extLst>
                  <a:ext uri="{FF2B5EF4-FFF2-40B4-BE49-F238E27FC236}">
                    <a16:creationId xmlns:a16="http://schemas.microsoft.com/office/drawing/2014/main" id="{F92BF5DB-9DD9-E76F-C132-6BF0726BDDE9}"/>
                  </a:ext>
                </a:extLst>
              </p:cNvPr>
              <p:cNvSpPr>
                <a:spLocks/>
              </p:cNvSpPr>
              <p:nvPr/>
            </p:nvSpPr>
            <p:spPr bwMode="auto">
              <a:xfrm>
                <a:off x="5475" y="916"/>
                <a:ext cx="24" cy="20"/>
              </a:xfrm>
              <a:custGeom>
                <a:avLst/>
                <a:gdLst>
                  <a:gd name="T0" fmla="*/ 5 w 5"/>
                  <a:gd name="T1" fmla="*/ 2 h 4"/>
                  <a:gd name="T2" fmla="*/ 0 w 5"/>
                  <a:gd name="T3" fmla="*/ 3 h 4"/>
                  <a:gd name="T4" fmla="*/ 3 w 5"/>
                  <a:gd name="T5" fmla="*/ 0 h 4"/>
                  <a:gd name="T6" fmla="*/ 5 w 5"/>
                  <a:gd name="T7" fmla="*/ 2 h 4"/>
                </a:gdLst>
                <a:ahLst/>
                <a:cxnLst>
                  <a:cxn ang="0">
                    <a:pos x="T0" y="T1"/>
                  </a:cxn>
                  <a:cxn ang="0">
                    <a:pos x="T2" y="T3"/>
                  </a:cxn>
                  <a:cxn ang="0">
                    <a:pos x="T4" y="T5"/>
                  </a:cxn>
                  <a:cxn ang="0">
                    <a:pos x="T6" y="T7"/>
                  </a:cxn>
                </a:cxnLst>
                <a:rect l="0" t="0" r="r" b="b"/>
                <a:pathLst>
                  <a:path w="5" h="4">
                    <a:moveTo>
                      <a:pt x="5" y="2"/>
                    </a:moveTo>
                    <a:cubicBezTo>
                      <a:pt x="5" y="4"/>
                      <a:pt x="2" y="4"/>
                      <a:pt x="0" y="3"/>
                    </a:cubicBezTo>
                    <a:cubicBezTo>
                      <a:pt x="0" y="2"/>
                      <a:pt x="1" y="0"/>
                      <a:pt x="3" y="0"/>
                    </a:cubicBezTo>
                    <a:cubicBezTo>
                      <a:pt x="4"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6" name="Freeform 2166">
                <a:extLst>
                  <a:ext uri="{FF2B5EF4-FFF2-40B4-BE49-F238E27FC236}">
                    <a16:creationId xmlns:a16="http://schemas.microsoft.com/office/drawing/2014/main" id="{8D37D2F5-24D1-9B8C-7C32-4EC80C69A079}"/>
                  </a:ext>
                </a:extLst>
              </p:cNvPr>
              <p:cNvSpPr>
                <a:spLocks/>
              </p:cNvSpPr>
              <p:nvPr/>
            </p:nvSpPr>
            <p:spPr bwMode="auto">
              <a:xfrm>
                <a:off x="5398" y="984"/>
                <a:ext cx="34" cy="29"/>
              </a:xfrm>
              <a:custGeom>
                <a:avLst/>
                <a:gdLst>
                  <a:gd name="T0" fmla="*/ 7 w 7"/>
                  <a:gd name="T1" fmla="*/ 3 h 6"/>
                  <a:gd name="T2" fmla="*/ 1 w 7"/>
                  <a:gd name="T3" fmla="*/ 4 h 6"/>
                  <a:gd name="T4" fmla="*/ 5 w 7"/>
                  <a:gd name="T5" fmla="*/ 0 h 6"/>
                  <a:gd name="T6" fmla="*/ 7 w 7"/>
                  <a:gd name="T7" fmla="*/ 3 h 6"/>
                </a:gdLst>
                <a:ahLst/>
                <a:cxnLst>
                  <a:cxn ang="0">
                    <a:pos x="T0" y="T1"/>
                  </a:cxn>
                  <a:cxn ang="0">
                    <a:pos x="T2" y="T3"/>
                  </a:cxn>
                  <a:cxn ang="0">
                    <a:pos x="T4" y="T5"/>
                  </a:cxn>
                  <a:cxn ang="0">
                    <a:pos x="T6" y="T7"/>
                  </a:cxn>
                </a:cxnLst>
                <a:rect l="0" t="0" r="r" b="b"/>
                <a:pathLst>
                  <a:path w="7" h="6">
                    <a:moveTo>
                      <a:pt x="7" y="3"/>
                    </a:moveTo>
                    <a:cubicBezTo>
                      <a:pt x="6" y="5"/>
                      <a:pt x="2" y="6"/>
                      <a:pt x="1" y="4"/>
                    </a:cubicBezTo>
                    <a:cubicBezTo>
                      <a:pt x="0" y="2"/>
                      <a:pt x="2" y="0"/>
                      <a:pt x="5" y="0"/>
                    </a:cubicBezTo>
                    <a:cubicBezTo>
                      <a:pt x="7"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7" name="Freeform 2167">
                <a:extLst>
                  <a:ext uri="{FF2B5EF4-FFF2-40B4-BE49-F238E27FC236}">
                    <a16:creationId xmlns:a16="http://schemas.microsoft.com/office/drawing/2014/main" id="{4824174C-91AE-A7CA-4B46-DF00D0C7B3BD}"/>
                  </a:ext>
                </a:extLst>
              </p:cNvPr>
              <p:cNvSpPr>
                <a:spLocks/>
              </p:cNvSpPr>
              <p:nvPr/>
            </p:nvSpPr>
            <p:spPr bwMode="auto">
              <a:xfrm>
                <a:off x="5441" y="955"/>
                <a:ext cx="29" cy="24"/>
              </a:xfrm>
              <a:custGeom>
                <a:avLst/>
                <a:gdLst>
                  <a:gd name="T0" fmla="*/ 6 w 6"/>
                  <a:gd name="T1" fmla="*/ 2 h 5"/>
                  <a:gd name="T2" fmla="*/ 1 w 6"/>
                  <a:gd name="T3" fmla="*/ 4 h 5"/>
                  <a:gd name="T4" fmla="*/ 3 w 6"/>
                  <a:gd name="T5" fmla="*/ 0 h 5"/>
                  <a:gd name="T6" fmla="*/ 6 w 6"/>
                  <a:gd name="T7" fmla="*/ 2 h 5"/>
                </a:gdLst>
                <a:ahLst/>
                <a:cxnLst>
                  <a:cxn ang="0">
                    <a:pos x="T0" y="T1"/>
                  </a:cxn>
                  <a:cxn ang="0">
                    <a:pos x="T2" y="T3"/>
                  </a:cxn>
                  <a:cxn ang="0">
                    <a:pos x="T4" y="T5"/>
                  </a:cxn>
                  <a:cxn ang="0">
                    <a:pos x="T6" y="T7"/>
                  </a:cxn>
                </a:cxnLst>
                <a:rect l="0" t="0" r="r" b="b"/>
                <a:pathLst>
                  <a:path w="6" h="5">
                    <a:moveTo>
                      <a:pt x="6" y="2"/>
                    </a:moveTo>
                    <a:cubicBezTo>
                      <a:pt x="5" y="5"/>
                      <a:pt x="2" y="5"/>
                      <a:pt x="1" y="4"/>
                    </a:cubicBezTo>
                    <a:cubicBezTo>
                      <a:pt x="0" y="2"/>
                      <a:pt x="1" y="0"/>
                      <a:pt x="3" y="0"/>
                    </a:cubicBezTo>
                    <a:cubicBezTo>
                      <a:pt x="5" y="0"/>
                      <a:pt x="6"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8" name="Freeform 2168">
                <a:extLst>
                  <a:ext uri="{FF2B5EF4-FFF2-40B4-BE49-F238E27FC236}">
                    <a16:creationId xmlns:a16="http://schemas.microsoft.com/office/drawing/2014/main" id="{A12723D9-A95F-0B73-685F-388A574E5CE7}"/>
                  </a:ext>
                </a:extLst>
              </p:cNvPr>
              <p:cNvSpPr>
                <a:spLocks/>
              </p:cNvSpPr>
              <p:nvPr/>
            </p:nvSpPr>
            <p:spPr bwMode="auto">
              <a:xfrm>
                <a:off x="5403" y="950"/>
                <a:ext cx="29" cy="29"/>
              </a:xfrm>
              <a:custGeom>
                <a:avLst/>
                <a:gdLst>
                  <a:gd name="T0" fmla="*/ 6 w 6"/>
                  <a:gd name="T1" fmla="*/ 3 h 6"/>
                  <a:gd name="T2" fmla="*/ 1 w 6"/>
                  <a:gd name="T3" fmla="*/ 4 h 6"/>
                  <a:gd name="T4" fmla="*/ 4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5" y="5"/>
                      <a:pt x="2" y="6"/>
                      <a:pt x="1" y="4"/>
                    </a:cubicBezTo>
                    <a:cubicBezTo>
                      <a:pt x="0" y="3"/>
                      <a:pt x="2" y="1"/>
                      <a:pt x="4" y="0"/>
                    </a:cubicBezTo>
                    <a:cubicBezTo>
                      <a:pt x="6"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9" name="Freeform 2169">
                <a:extLst>
                  <a:ext uri="{FF2B5EF4-FFF2-40B4-BE49-F238E27FC236}">
                    <a16:creationId xmlns:a16="http://schemas.microsoft.com/office/drawing/2014/main" id="{6E8A58E9-811C-7EC3-55C5-25153A64BF0F}"/>
                  </a:ext>
                </a:extLst>
              </p:cNvPr>
              <p:cNvSpPr>
                <a:spLocks/>
              </p:cNvSpPr>
              <p:nvPr/>
            </p:nvSpPr>
            <p:spPr bwMode="auto">
              <a:xfrm>
                <a:off x="5403" y="926"/>
                <a:ext cx="24" cy="24"/>
              </a:xfrm>
              <a:custGeom>
                <a:avLst/>
                <a:gdLst>
                  <a:gd name="T0" fmla="*/ 5 w 5"/>
                  <a:gd name="T1" fmla="*/ 2 h 5"/>
                  <a:gd name="T2" fmla="*/ 0 w 5"/>
                  <a:gd name="T3" fmla="*/ 3 h 5"/>
                  <a:gd name="T4" fmla="*/ 3 w 5"/>
                  <a:gd name="T5" fmla="*/ 0 h 5"/>
                  <a:gd name="T6" fmla="*/ 5 w 5"/>
                  <a:gd name="T7" fmla="*/ 2 h 5"/>
                </a:gdLst>
                <a:ahLst/>
                <a:cxnLst>
                  <a:cxn ang="0">
                    <a:pos x="T0" y="T1"/>
                  </a:cxn>
                  <a:cxn ang="0">
                    <a:pos x="T2" y="T3"/>
                  </a:cxn>
                  <a:cxn ang="0">
                    <a:pos x="T4" y="T5"/>
                  </a:cxn>
                  <a:cxn ang="0">
                    <a:pos x="T6" y="T7"/>
                  </a:cxn>
                </a:cxnLst>
                <a:rect l="0" t="0" r="r" b="b"/>
                <a:pathLst>
                  <a:path w="5" h="5">
                    <a:moveTo>
                      <a:pt x="5" y="2"/>
                    </a:moveTo>
                    <a:cubicBezTo>
                      <a:pt x="4" y="4"/>
                      <a:pt x="1" y="5"/>
                      <a:pt x="0" y="3"/>
                    </a:cubicBezTo>
                    <a:cubicBezTo>
                      <a:pt x="0" y="2"/>
                      <a:pt x="1" y="0"/>
                      <a:pt x="3" y="0"/>
                    </a:cubicBezTo>
                    <a:cubicBezTo>
                      <a:pt x="5"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0" name="Freeform 2170">
                <a:extLst>
                  <a:ext uri="{FF2B5EF4-FFF2-40B4-BE49-F238E27FC236}">
                    <a16:creationId xmlns:a16="http://schemas.microsoft.com/office/drawing/2014/main" id="{293A6B30-0BEF-ACF2-F3E4-726ABB50808A}"/>
                  </a:ext>
                </a:extLst>
              </p:cNvPr>
              <p:cNvSpPr>
                <a:spLocks/>
              </p:cNvSpPr>
              <p:nvPr/>
            </p:nvSpPr>
            <p:spPr bwMode="auto">
              <a:xfrm>
                <a:off x="5441" y="926"/>
                <a:ext cx="24" cy="19"/>
              </a:xfrm>
              <a:custGeom>
                <a:avLst/>
                <a:gdLst>
                  <a:gd name="T0" fmla="*/ 5 w 5"/>
                  <a:gd name="T1" fmla="*/ 2 h 4"/>
                  <a:gd name="T2" fmla="*/ 0 w 5"/>
                  <a:gd name="T3" fmla="*/ 3 h 4"/>
                  <a:gd name="T4" fmla="*/ 3 w 5"/>
                  <a:gd name="T5" fmla="*/ 0 h 4"/>
                  <a:gd name="T6" fmla="*/ 5 w 5"/>
                  <a:gd name="T7" fmla="*/ 2 h 4"/>
                </a:gdLst>
                <a:ahLst/>
                <a:cxnLst>
                  <a:cxn ang="0">
                    <a:pos x="T0" y="T1"/>
                  </a:cxn>
                  <a:cxn ang="0">
                    <a:pos x="T2" y="T3"/>
                  </a:cxn>
                  <a:cxn ang="0">
                    <a:pos x="T4" y="T5"/>
                  </a:cxn>
                  <a:cxn ang="0">
                    <a:pos x="T6" y="T7"/>
                  </a:cxn>
                </a:cxnLst>
                <a:rect l="0" t="0" r="r" b="b"/>
                <a:pathLst>
                  <a:path w="5" h="4">
                    <a:moveTo>
                      <a:pt x="5" y="2"/>
                    </a:moveTo>
                    <a:cubicBezTo>
                      <a:pt x="5" y="4"/>
                      <a:pt x="1" y="4"/>
                      <a:pt x="0" y="3"/>
                    </a:cubicBezTo>
                    <a:cubicBezTo>
                      <a:pt x="0" y="2"/>
                      <a:pt x="1" y="0"/>
                      <a:pt x="3" y="0"/>
                    </a:cubicBezTo>
                    <a:cubicBezTo>
                      <a:pt x="5" y="0"/>
                      <a:pt x="5"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1" name="Freeform 2171">
                <a:extLst>
                  <a:ext uri="{FF2B5EF4-FFF2-40B4-BE49-F238E27FC236}">
                    <a16:creationId xmlns:a16="http://schemas.microsoft.com/office/drawing/2014/main" id="{ED70D7FE-8FB5-E831-259A-31F2CD263D07}"/>
                  </a:ext>
                </a:extLst>
              </p:cNvPr>
              <p:cNvSpPr>
                <a:spLocks/>
              </p:cNvSpPr>
              <p:nvPr/>
            </p:nvSpPr>
            <p:spPr bwMode="auto">
              <a:xfrm>
                <a:off x="5475" y="945"/>
                <a:ext cx="29" cy="25"/>
              </a:xfrm>
              <a:custGeom>
                <a:avLst/>
                <a:gdLst>
                  <a:gd name="T0" fmla="*/ 6 w 6"/>
                  <a:gd name="T1" fmla="*/ 2 h 5"/>
                  <a:gd name="T2" fmla="*/ 1 w 6"/>
                  <a:gd name="T3" fmla="*/ 3 h 5"/>
                  <a:gd name="T4" fmla="*/ 4 w 6"/>
                  <a:gd name="T5" fmla="*/ 0 h 5"/>
                  <a:gd name="T6" fmla="*/ 6 w 6"/>
                  <a:gd name="T7" fmla="*/ 2 h 5"/>
                </a:gdLst>
                <a:ahLst/>
                <a:cxnLst>
                  <a:cxn ang="0">
                    <a:pos x="T0" y="T1"/>
                  </a:cxn>
                  <a:cxn ang="0">
                    <a:pos x="T2" y="T3"/>
                  </a:cxn>
                  <a:cxn ang="0">
                    <a:pos x="T4" y="T5"/>
                  </a:cxn>
                  <a:cxn ang="0">
                    <a:pos x="T6" y="T7"/>
                  </a:cxn>
                </a:cxnLst>
                <a:rect l="0" t="0" r="r" b="b"/>
                <a:pathLst>
                  <a:path w="6" h="5">
                    <a:moveTo>
                      <a:pt x="6" y="2"/>
                    </a:moveTo>
                    <a:cubicBezTo>
                      <a:pt x="6" y="4"/>
                      <a:pt x="2" y="5"/>
                      <a:pt x="1" y="3"/>
                    </a:cubicBezTo>
                    <a:cubicBezTo>
                      <a:pt x="0" y="2"/>
                      <a:pt x="1" y="0"/>
                      <a:pt x="4" y="0"/>
                    </a:cubicBezTo>
                    <a:cubicBezTo>
                      <a:pt x="5" y="0"/>
                      <a:pt x="6"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2" name="Freeform 2172">
                <a:extLst>
                  <a:ext uri="{FF2B5EF4-FFF2-40B4-BE49-F238E27FC236}">
                    <a16:creationId xmlns:a16="http://schemas.microsoft.com/office/drawing/2014/main" id="{343B4659-E8A5-8F22-4B00-97BE596129E3}"/>
                  </a:ext>
                </a:extLst>
              </p:cNvPr>
              <p:cNvSpPr>
                <a:spLocks/>
              </p:cNvSpPr>
              <p:nvPr/>
            </p:nvSpPr>
            <p:spPr bwMode="auto">
              <a:xfrm>
                <a:off x="5446" y="984"/>
                <a:ext cx="29" cy="29"/>
              </a:xfrm>
              <a:custGeom>
                <a:avLst/>
                <a:gdLst>
                  <a:gd name="T0" fmla="*/ 6 w 6"/>
                  <a:gd name="T1" fmla="*/ 3 h 6"/>
                  <a:gd name="T2" fmla="*/ 1 w 6"/>
                  <a:gd name="T3" fmla="*/ 4 h 6"/>
                  <a:gd name="T4" fmla="*/ 4 w 6"/>
                  <a:gd name="T5" fmla="*/ 0 h 6"/>
                  <a:gd name="T6" fmla="*/ 6 w 6"/>
                  <a:gd name="T7" fmla="*/ 3 h 6"/>
                </a:gdLst>
                <a:ahLst/>
                <a:cxnLst>
                  <a:cxn ang="0">
                    <a:pos x="T0" y="T1"/>
                  </a:cxn>
                  <a:cxn ang="0">
                    <a:pos x="T2" y="T3"/>
                  </a:cxn>
                  <a:cxn ang="0">
                    <a:pos x="T4" y="T5"/>
                  </a:cxn>
                  <a:cxn ang="0">
                    <a:pos x="T6" y="T7"/>
                  </a:cxn>
                </a:cxnLst>
                <a:rect l="0" t="0" r="r" b="b"/>
                <a:pathLst>
                  <a:path w="6" h="6">
                    <a:moveTo>
                      <a:pt x="6" y="3"/>
                    </a:moveTo>
                    <a:cubicBezTo>
                      <a:pt x="6" y="5"/>
                      <a:pt x="2" y="6"/>
                      <a:pt x="1" y="4"/>
                    </a:cubicBezTo>
                    <a:cubicBezTo>
                      <a:pt x="0" y="3"/>
                      <a:pt x="1" y="1"/>
                      <a:pt x="4" y="0"/>
                    </a:cubicBezTo>
                    <a:cubicBezTo>
                      <a:pt x="6"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3" name="Freeform 2173">
                <a:extLst>
                  <a:ext uri="{FF2B5EF4-FFF2-40B4-BE49-F238E27FC236}">
                    <a16:creationId xmlns:a16="http://schemas.microsoft.com/office/drawing/2014/main" id="{37F8DCA1-CB2C-5CEC-BACB-93049B52AE17}"/>
                  </a:ext>
                </a:extLst>
              </p:cNvPr>
              <p:cNvSpPr>
                <a:spLocks/>
              </p:cNvSpPr>
              <p:nvPr/>
            </p:nvSpPr>
            <p:spPr bwMode="auto">
              <a:xfrm>
                <a:off x="5485" y="979"/>
                <a:ext cx="33" cy="29"/>
              </a:xfrm>
              <a:custGeom>
                <a:avLst/>
                <a:gdLst>
                  <a:gd name="T0" fmla="*/ 7 w 7"/>
                  <a:gd name="T1" fmla="*/ 3 h 6"/>
                  <a:gd name="T2" fmla="*/ 2 w 7"/>
                  <a:gd name="T3" fmla="*/ 4 h 6"/>
                  <a:gd name="T4" fmla="*/ 4 w 7"/>
                  <a:gd name="T5" fmla="*/ 0 h 6"/>
                  <a:gd name="T6" fmla="*/ 7 w 7"/>
                  <a:gd name="T7" fmla="*/ 3 h 6"/>
                </a:gdLst>
                <a:ahLst/>
                <a:cxnLst>
                  <a:cxn ang="0">
                    <a:pos x="T0" y="T1"/>
                  </a:cxn>
                  <a:cxn ang="0">
                    <a:pos x="T2" y="T3"/>
                  </a:cxn>
                  <a:cxn ang="0">
                    <a:pos x="T4" y="T5"/>
                  </a:cxn>
                  <a:cxn ang="0">
                    <a:pos x="T6" y="T7"/>
                  </a:cxn>
                </a:cxnLst>
                <a:rect l="0" t="0" r="r" b="b"/>
                <a:pathLst>
                  <a:path w="7" h="6">
                    <a:moveTo>
                      <a:pt x="7" y="3"/>
                    </a:moveTo>
                    <a:cubicBezTo>
                      <a:pt x="7" y="5"/>
                      <a:pt x="3" y="6"/>
                      <a:pt x="2" y="4"/>
                    </a:cubicBezTo>
                    <a:cubicBezTo>
                      <a:pt x="0" y="3"/>
                      <a:pt x="1" y="0"/>
                      <a:pt x="4"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4" name="Freeform 2174">
                <a:extLst>
                  <a:ext uri="{FF2B5EF4-FFF2-40B4-BE49-F238E27FC236}">
                    <a16:creationId xmlns:a16="http://schemas.microsoft.com/office/drawing/2014/main" id="{3904CBC1-C658-115D-8C75-C3A71CE55EB4}"/>
                  </a:ext>
                </a:extLst>
              </p:cNvPr>
              <p:cNvSpPr>
                <a:spLocks/>
              </p:cNvSpPr>
              <p:nvPr/>
            </p:nvSpPr>
            <p:spPr bwMode="auto">
              <a:xfrm>
                <a:off x="5716" y="892"/>
                <a:ext cx="29" cy="15"/>
              </a:xfrm>
              <a:custGeom>
                <a:avLst/>
                <a:gdLst>
                  <a:gd name="T0" fmla="*/ 5 w 6"/>
                  <a:gd name="T1" fmla="*/ 1 h 3"/>
                  <a:gd name="T2" fmla="*/ 6 w 6"/>
                  <a:gd name="T3" fmla="*/ 3 h 3"/>
                  <a:gd name="T4" fmla="*/ 0 w 6"/>
                  <a:gd name="T5" fmla="*/ 0 h 3"/>
                  <a:gd name="T6" fmla="*/ 1 w 6"/>
                  <a:gd name="T7" fmla="*/ 0 h 3"/>
                  <a:gd name="T8" fmla="*/ 5 w 6"/>
                  <a:gd name="T9" fmla="*/ 1 h 3"/>
                </a:gdLst>
                <a:ahLst/>
                <a:cxnLst>
                  <a:cxn ang="0">
                    <a:pos x="T0" y="T1"/>
                  </a:cxn>
                  <a:cxn ang="0">
                    <a:pos x="T2" y="T3"/>
                  </a:cxn>
                  <a:cxn ang="0">
                    <a:pos x="T4" y="T5"/>
                  </a:cxn>
                  <a:cxn ang="0">
                    <a:pos x="T6" y="T7"/>
                  </a:cxn>
                  <a:cxn ang="0">
                    <a:pos x="T8" y="T9"/>
                  </a:cxn>
                </a:cxnLst>
                <a:rect l="0" t="0" r="r" b="b"/>
                <a:pathLst>
                  <a:path w="6" h="3">
                    <a:moveTo>
                      <a:pt x="5" y="1"/>
                    </a:moveTo>
                    <a:cubicBezTo>
                      <a:pt x="6" y="2"/>
                      <a:pt x="6" y="3"/>
                      <a:pt x="6" y="3"/>
                    </a:cubicBezTo>
                    <a:cubicBezTo>
                      <a:pt x="4" y="3"/>
                      <a:pt x="0" y="1"/>
                      <a:pt x="0" y="0"/>
                    </a:cubicBezTo>
                    <a:cubicBezTo>
                      <a:pt x="0" y="0"/>
                      <a:pt x="1" y="0"/>
                      <a:pt x="1" y="0"/>
                    </a:cubicBezTo>
                    <a:cubicBezTo>
                      <a:pt x="2" y="0"/>
                      <a:pt x="4" y="1"/>
                      <a:pt x="5" y="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5" name="Freeform 2175">
                <a:extLst>
                  <a:ext uri="{FF2B5EF4-FFF2-40B4-BE49-F238E27FC236}">
                    <a16:creationId xmlns:a16="http://schemas.microsoft.com/office/drawing/2014/main" id="{2FDFCE3B-AF40-37D9-F938-493DB76F2EBD}"/>
                  </a:ext>
                </a:extLst>
              </p:cNvPr>
              <p:cNvSpPr>
                <a:spLocks/>
              </p:cNvSpPr>
              <p:nvPr/>
            </p:nvSpPr>
            <p:spPr bwMode="auto">
              <a:xfrm>
                <a:off x="5682" y="883"/>
                <a:ext cx="29" cy="14"/>
              </a:xfrm>
              <a:custGeom>
                <a:avLst/>
                <a:gdLst>
                  <a:gd name="T0" fmla="*/ 5 w 6"/>
                  <a:gd name="T1" fmla="*/ 2 h 3"/>
                  <a:gd name="T2" fmla="*/ 5 w 6"/>
                  <a:gd name="T3" fmla="*/ 3 h 3"/>
                  <a:gd name="T4" fmla="*/ 0 w 6"/>
                  <a:gd name="T5" fmla="*/ 0 h 3"/>
                  <a:gd name="T6" fmla="*/ 1 w 6"/>
                  <a:gd name="T7" fmla="*/ 0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6" y="2"/>
                      <a:pt x="6" y="3"/>
                      <a:pt x="5" y="3"/>
                    </a:cubicBezTo>
                    <a:cubicBezTo>
                      <a:pt x="3" y="3"/>
                      <a:pt x="0" y="1"/>
                      <a:pt x="0" y="0"/>
                    </a:cubicBezTo>
                    <a:cubicBezTo>
                      <a:pt x="0" y="0"/>
                      <a:pt x="1" y="0"/>
                      <a:pt x="1" y="0"/>
                    </a:cubicBezTo>
                    <a:cubicBezTo>
                      <a:pt x="2" y="0"/>
                      <a:pt x="4"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6" name="Freeform 2176">
                <a:extLst>
                  <a:ext uri="{FF2B5EF4-FFF2-40B4-BE49-F238E27FC236}">
                    <a16:creationId xmlns:a16="http://schemas.microsoft.com/office/drawing/2014/main" id="{697DB8C8-D272-6F70-8345-5E8BA7D8D1C2}"/>
                  </a:ext>
                </a:extLst>
              </p:cNvPr>
              <p:cNvSpPr>
                <a:spLocks/>
              </p:cNvSpPr>
              <p:nvPr/>
            </p:nvSpPr>
            <p:spPr bwMode="auto">
              <a:xfrm>
                <a:off x="5663" y="888"/>
                <a:ext cx="29" cy="14"/>
              </a:xfrm>
              <a:custGeom>
                <a:avLst/>
                <a:gdLst>
                  <a:gd name="T0" fmla="*/ 5 w 6"/>
                  <a:gd name="T1" fmla="*/ 2 h 3"/>
                  <a:gd name="T2" fmla="*/ 5 w 6"/>
                  <a:gd name="T3" fmla="*/ 3 h 3"/>
                  <a:gd name="T4" fmla="*/ 1 w 6"/>
                  <a:gd name="T5" fmla="*/ 0 h 3"/>
                  <a:gd name="T6" fmla="*/ 1 w 6"/>
                  <a:gd name="T7" fmla="*/ 0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6" y="3"/>
                      <a:pt x="6" y="3"/>
                      <a:pt x="5" y="3"/>
                    </a:cubicBezTo>
                    <a:cubicBezTo>
                      <a:pt x="2" y="3"/>
                      <a:pt x="0" y="1"/>
                      <a:pt x="1" y="0"/>
                    </a:cubicBezTo>
                    <a:cubicBezTo>
                      <a:pt x="1" y="0"/>
                      <a:pt x="1" y="0"/>
                      <a:pt x="1" y="0"/>
                    </a:cubicBezTo>
                    <a:cubicBezTo>
                      <a:pt x="3" y="0"/>
                      <a:pt x="4" y="1"/>
                      <a:pt x="5"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7" name="Freeform 2177">
                <a:extLst>
                  <a:ext uri="{FF2B5EF4-FFF2-40B4-BE49-F238E27FC236}">
                    <a16:creationId xmlns:a16="http://schemas.microsoft.com/office/drawing/2014/main" id="{5F68B1D8-9608-C56A-ECAD-5C4F1E300AC4}"/>
                  </a:ext>
                </a:extLst>
              </p:cNvPr>
              <p:cNvSpPr>
                <a:spLocks/>
              </p:cNvSpPr>
              <p:nvPr/>
            </p:nvSpPr>
            <p:spPr bwMode="auto">
              <a:xfrm>
                <a:off x="5634" y="888"/>
                <a:ext cx="24" cy="14"/>
              </a:xfrm>
              <a:custGeom>
                <a:avLst/>
                <a:gdLst>
                  <a:gd name="T0" fmla="*/ 4 w 5"/>
                  <a:gd name="T1" fmla="*/ 1 h 3"/>
                  <a:gd name="T2" fmla="*/ 4 w 5"/>
                  <a:gd name="T3" fmla="*/ 3 h 3"/>
                  <a:gd name="T4" fmla="*/ 0 w 5"/>
                  <a:gd name="T5" fmla="*/ 0 h 3"/>
                  <a:gd name="T6" fmla="*/ 1 w 5"/>
                  <a:gd name="T7" fmla="*/ 0 h 3"/>
                  <a:gd name="T8" fmla="*/ 4 w 5"/>
                  <a:gd name="T9" fmla="*/ 1 h 3"/>
                </a:gdLst>
                <a:ahLst/>
                <a:cxnLst>
                  <a:cxn ang="0">
                    <a:pos x="T0" y="T1"/>
                  </a:cxn>
                  <a:cxn ang="0">
                    <a:pos x="T2" y="T3"/>
                  </a:cxn>
                  <a:cxn ang="0">
                    <a:pos x="T4" y="T5"/>
                  </a:cxn>
                  <a:cxn ang="0">
                    <a:pos x="T6" y="T7"/>
                  </a:cxn>
                  <a:cxn ang="0">
                    <a:pos x="T8" y="T9"/>
                  </a:cxn>
                </a:cxnLst>
                <a:rect l="0" t="0" r="r" b="b"/>
                <a:pathLst>
                  <a:path w="5" h="3">
                    <a:moveTo>
                      <a:pt x="4" y="1"/>
                    </a:moveTo>
                    <a:cubicBezTo>
                      <a:pt x="5" y="2"/>
                      <a:pt x="5" y="3"/>
                      <a:pt x="4" y="3"/>
                    </a:cubicBezTo>
                    <a:cubicBezTo>
                      <a:pt x="2" y="3"/>
                      <a:pt x="0" y="1"/>
                      <a:pt x="0" y="0"/>
                    </a:cubicBezTo>
                    <a:cubicBezTo>
                      <a:pt x="1" y="0"/>
                      <a:pt x="1" y="0"/>
                      <a:pt x="1" y="0"/>
                    </a:cubicBezTo>
                    <a:cubicBezTo>
                      <a:pt x="2" y="0"/>
                      <a:pt x="4" y="1"/>
                      <a:pt x="4" y="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8" name="Freeform 2178">
                <a:extLst>
                  <a:ext uri="{FF2B5EF4-FFF2-40B4-BE49-F238E27FC236}">
                    <a16:creationId xmlns:a16="http://schemas.microsoft.com/office/drawing/2014/main" id="{B5B13C77-2B7C-996F-99DD-14AD7EF38783}"/>
                  </a:ext>
                </a:extLst>
              </p:cNvPr>
              <p:cNvSpPr>
                <a:spLocks/>
              </p:cNvSpPr>
              <p:nvPr/>
            </p:nvSpPr>
            <p:spPr bwMode="auto">
              <a:xfrm>
                <a:off x="5571" y="1095"/>
                <a:ext cx="39" cy="34"/>
              </a:xfrm>
              <a:custGeom>
                <a:avLst/>
                <a:gdLst>
                  <a:gd name="T0" fmla="*/ 8 w 8"/>
                  <a:gd name="T1" fmla="*/ 3 h 7"/>
                  <a:gd name="T2" fmla="*/ 1 w 8"/>
                  <a:gd name="T3" fmla="*/ 5 h 7"/>
                  <a:gd name="T4" fmla="*/ 4 w 8"/>
                  <a:gd name="T5" fmla="*/ 0 h 7"/>
                  <a:gd name="T6" fmla="*/ 8 w 8"/>
                  <a:gd name="T7" fmla="*/ 3 h 7"/>
                </a:gdLst>
                <a:ahLst/>
                <a:cxnLst>
                  <a:cxn ang="0">
                    <a:pos x="T0" y="T1"/>
                  </a:cxn>
                  <a:cxn ang="0">
                    <a:pos x="T2" y="T3"/>
                  </a:cxn>
                  <a:cxn ang="0">
                    <a:pos x="T4" y="T5"/>
                  </a:cxn>
                  <a:cxn ang="0">
                    <a:pos x="T6" y="T7"/>
                  </a:cxn>
                </a:cxnLst>
                <a:rect l="0" t="0" r="r" b="b"/>
                <a:pathLst>
                  <a:path w="8" h="7">
                    <a:moveTo>
                      <a:pt x="8" y="3"/>
                    </a:moveTo>
                    <a:cubicBezTo>
                      <a:pt x="8" y="6"/>
                      <a:pt x="4" y="7"/>
                      <a:pt x="1" y="5"/>
                    </a:cubicBezTo>
                    <a:cubicBezTo>
                      <a:pt x="0" y="3"/>
                      <a:pt x="0" y="0"/>
                      <a:pt x="4" y="0"/>
                    </a:cubicBezTo>
                    <a:cubicBezTo>
                      <a:pt x="6" y="0"/>
                      <a:pt x="8"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9" name="Freeform 2179">
                <a:extLst>
                  <a:ext uri="{FF2B5EF4-FFF2-40B4-BE49-F238E27FC236}">
                    <a16:creationId xmlns:a16="http://schemas.microsoft.com/office/drawing/2014/main" id="{ECC26806-61E0-5A1C-9A20-5C60FC23A982}"/>
                  </a:ext>
                </a:extLst>
              </p:cNvPr>
              <p:cNvSpPr>
                <a:spLocks/>
              </p:cNvSpPr>
              <p:nvPr/>
            </p:nvSpPr>
            <p:spPr bwMode="auto">
              <a:xfrm>
                <a:off x="5615" y="1066"/>
                <a:ext cx="38" cy="34"/>
              </a:xfrm>
              <a:custGeom>
                <a:avLst/>
                <a:gdLst>
                  <a:gd name="T0" fmla="*/ 7 w 8"/>
                  <a:gd name="T1" fmla="*/ 3 h 7"/>
                  <a:gd name="T2" fmla="*/ 2 w 8"/>
                  <a:gd name="T3" fmla="*/ 5 h 7"/>
                  <a:gd name="T4" fmla="*/ 3 w 8"/>
                  <a:gd name="T5" fmla="*/ 0 h 7"/>
                  <a:gd name="T6" fmla="*/ 3 w 8"/>
                  <a:gd name="T7" fmla="*/ 0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8" y="6"/>
                      <a:pt x="4" y="7"/>
                      <a:pt x="2" y="5"/>
                    </a:cubicBezTo>
                    <a:cubicBezTo>
                      <a:pt x="0" y="3"/>
                      <a:pt x="0" y="0"/>
                      <a:pt x="3" y="0"/>
                    </a:cubicBezTo>
                    <a:cubicBezTo>
                      <a:pt x="3" y="0"/>
                      <a:pt x="3" y="0"/>
                      <a:pt x="3"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0" name="Freeform 2180">
                <a:extLst>
                  <a:ext uri="{FF2B5EF4-FFF2-40B4-BE49-F238E27FC236}">
                    <a16:creationId xmlns:a16="http://schemas.microsoft.com/office/drawing/2014/main" id="{A561D3BF-687D-A1A2-AA11-9D4A32AF0F27}"/>
                  </a:ext>
                </a:extLst>
              </p:cNvPr>
              <p:cNvSpPr>
                <a:spLocks/>
              </p:cNvSpPr>
              <p:nvPr/>
            </p:nvSpPr>
            <p:spPr bwMode="auto">
              <a:xfrm>
                <a:off x="5586" y="1027"/>
                <a:ext cx="34" cy="29"/>
              </a:xfrm>
              <a:custGeom>
                <a:avLst/>
                <a:gdLst>
                  <a:gd name="T0" fmla="*/ 7 w 7"/>
                  <a:gd name="T1" fmla="*/ 3 h 6"/>
                  <a:gd name="T2" fmla="*/ 2 w 7"/>
                  <a:gd name="T3" fmla="*/ 5 h 6"/>
                  <a:gd name="T4" fmla="*/ 3 w 7"/>
                  <a:gd name="T5" fmla="*/ 0 h 6"/>
                  <a:gd name="T6" fmla="*/ 3 w 7"/>
                  <a:gd name="T7" fmla="*/ 0 h 6"/>
                  <a:gd name="T8" fmla="*/ 7 w 7"/>
                  <a:gd name="T9" fmla="*/ 3 h 6"/>
                </a:gdLst>
                <a:ahLst/>
                <a:cxnLst>
                  <a:cxn ang="0">
                    <a:pos x="T0" y="T1"/>
                  </a:cxn>
                  <a:cxn ang="0">
                    <a:pos x="T2" y="T3"/>
                  </a:cxn>
                  <a:cxn ang="0">
                    <a:pos x="T4" y="T5"/>
                  </a:cxn>
                  <a:cxn ang="0">
                    <a:pos x="T6" y="T7"/>
                  </a:cxn>
                  <a:cxn ang="0">
                    <a:pos x="T8" y="T9"/>
                  </a:cxn>
                </a:cxnLst>
                <a:rect l="0" t="0" r="r" b="b"/>
                <a:pathLst>
                  <a:path w="7" h="6">
                    <a:moveTo>
                      <a:pt x="7" y="3"/>
                    </a:moveTo>
                    <a:cubicBezTo>
                      <a:pt x="7" y="5"/>
                      <a:pt x="4" y="6"/>
                      <a:pt x="2" y="5"/>
                    </a:cubicBezTo>
                    <a:cubicBezTo>
                      <a:pt x="0" y="3"/>
                      <a:pt x="0" y="0"/>
                      <a:pt x="3" y="0"/>
                    </a:cubicBezTo>
                    <a:cubicBezTo>
                      <a:pt x="3" y="0"/>
                      <a:pt x="3" y="0"/>
                      <a:pt x="3"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1" name="Freeform 2181">
                <a:extLst>
                  <a:ext uri="{FF2B5EF4-FFF2-40B4-BE49-F238E27FC236}">
                    <a16:creationId xmlns:a16="http://schemas.microsoft.com/office/drawing/2014/main" id="{303E2DAA-85AF-AE65-7D45-7EF24D3E7DD5}"/>
                  </a:ext>
                </a:extLst>
              </p:cNvPr>
              <p:cNvSpPr>
                <a:spLocks/>
              </p:cNvSpPr>
              <p:nvPr/>
            </p:nvSpPr>
            <p:spPr bwMode="auto">
              <a:xfrm>
                <a:off x="5552" y="1051"/>
                <a:ext cx="39" cy="34"/>
              </a:xfrm>
              <a:custGeom>
                <a:avLst/>
                <a:gdLst>
                  <a:gd name="T0" fmla="*/ 7 w 8"/>
                  <a:gd name="T1" fmla="*/ 3 h 7"/>
                  <a:gd name="T2" fmla="*/ 2 w 8"/>
                  <a:gd name="T3" fmla="*/ 5 h 7"/>
                  <a:gd name="T4" fmla="*/ 4 w 8"/>
                  <a:gd name="T5" fmla="*/ 0 h 7"/>
                  <a:gd name="T6" fmla="*/ 7 w 8"/>
                  <a:gd name="T7" fmla="*/ 3 h 7"/>
                </a:gdLst>
                <a:ahLst/>
                <a:cxnLst>
                  <a:cxn ang="0">
                    <a:pos x="T0" y="T1"/>
                  </a:cxn>
                  <a:cxn ang="0">
                    <a:pos x="T2" y="T3"/>
                  </a:cxn>
                  <a:cxn ang="0">
                    <a:pos x="T4" y="T5"/>
                  </a:cxn>
                  <a:cxn ang="0">
                    <a:pos x="T6" y="T7"/>
                  </a:cxn>
                </a:cxnLst>
                <a:rect l="0" t="0" r="r" b="b"/>
                <a:pathLst>
                  <a:path w="8" h="7">
                    <a:moveTo>
                      <a:pt x="7" y="3"/>
                    </a:moveTo>
                    <a:cubicBezTo>
                      <a:pt x="8" y="6"/>
                      <a:pt x="4" y="7"/>
                      <a:pt x="2" y="5"/>
                    </a:cubicBezTo>
                    <a:cubicBezTo>
                      <a:pt x="0" y="3"/>
                      <a:pt x="1" y="0"/>
                      <a:pt x="4"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2" name="Freeform 2182">
                <a:extLst>
                  <a:ext uri="{FF2B5EF4-FFF2-40B4-BE49-F238E27FC236}">
                    <a16:creationId xmlns:a16="http://schemas.microsoft.com/office/drawing/2014/main" id="{E02EA2CE-DEE7-A07C-55BC-FEBA490C763E}"/>
                  </a:ext>
                </a:extLst>
              </p:cNvPr>
              <p:cNvSpPr>
                <a:spLocks/>
              </p:cNvSpPr>
              <p:nvPr/>
            </p:nvSpPr>
            <p:spPr bwMode="auto">
              <a:xfrm>
                <a:off x="5528" y="1013"/>
                <a:ext cx="34" cy="29"/>
              </a:xfrm>
              <a:custGeom>
                <a:avLst/>
                <a:gdLst>
                  <a:gd name="T0" fmla="*/ 7 w 7"/>
                  <a:gd name="T1" fmla="*/ 3 h 6"/>
                  <a:gd name="T2" fmla="*/ 2 w 7"/>
                  <a:gd name="T3" fmla="*/ 5 h 6"/>
                  <a:gd name="T4" fmla="*/ 4 w 7"/>
                  <a:gd name="T5" fmla="*/ 0 h 6"/>
                  <a:gd name="T6" fmla="*/ 7 w 7"/>
                  <a:gd name="T7" fmla="*/ 3 h 6"/>
                </a:gdLst>
                <a:ahLst/>
                <a:cxnLst>
                  <a:cxn ang="0">
                    <a:pos x="T0" y="T1"/>
                  </a:cxn>
                  <a:cxn ang="0">
                    <a:pos x="T2" y="T3"/>
                  </a:cxn>
                  <a:cxn ang="0">
                    <a:pos x="T4" y="T5"/>
                  </a:cxn>
                  <a:cxn ang="0">
                    <a:pos x="T6" y="T7"/>
                  </a:cxn>
                </a:cxnLst>
                <a:rect l="0" t="0" r="r" b="b"/>
                <a:pathLst>
                  <a:path w="7" h="6">
                    <a:moveTo>
                      <a:pt x="7" y="3"/>
                    </a:moveTo>
                    <a:cubicBezTo>
                      <a:pt x="7" y="5"/>
                      <a:pt x="3" y="6"/>
                      <a:pt x="2" y="5"/>
                    </a:cubicBezTo>
                    <a:cubicBezTo>
                      <a:pt x="0" y="3"/>
                      <a:pt x="1" y="0"/>
                      <a:pt x="4"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3" name="Freeform 2183">
                <a:extLst>
                  <a:ext uri="{FF2B5EF4-FFF2-40B4-BE49-F238E27FC236}">
                    <a16:creationId xmlns:a16="http://schemas.microsoft.com/office/drawing/2014/main" id="{51CA7CF4-6119-F01D-8F5E-13C58E1515B6}"/>
                  </a:ext>
                </a:extLst>
              </p:cNvPr>
              <p:cNvSpPr>
                <a:spLocks/>
              </p:cNvSpPr>
              <p:nvPr/>
            </p:nvSpPr>
            <p:spPr bwMode="auto">
              <a:xfrm>
                <a:off x="5567" y="989"/>
                <a:ext cx="33" cy="29"/>
              </a:xfrm>
              <a:custGeom>
                <a:avLst/>
                <a:gdLst>
                  <a:gd name="T0" fmla="*/ 6 w 7"/>
                  <a:gd name="T1" fmla="*/ 3 h 6"/>
                  <a:gd name="T2" fmla="*/ 2 w 7"/>
                  <a:gd name="T3" fmla="*/ 4 h 6"/>
                  <a:gd name="T4" fmla="*/ 2 w 7"/>
                  <a:gd name="T5" fmla="*/ 0 h 6"/>
                  <a:gd name="T6" fmla="*/ 3 w 7"/>
                  <a:gd name="T7" fmla="*/ 0 h 6"/>
                  <a:gd name="T8" fmla="*/ 6 w 7"/>
                  <a:gd name="T9" fmla="*/ 3 h 6"/>
                </a:gdLst>
                <a:ahLst/>
                <a:cxnLst>
                  <a:cxn ang="0">
                    <a:pos x="T0" y="T1"/>
                  </a:cxn>
                  <a:cxn ang="0">
                    <a:pos x="T2" y="T3"/>
                  </a:cxn>
                  <a:cxn ang="0">
                    <a:pos x="T4" y="T5"/>
                  </a:cxn>
                  <a:cxn ang="0">
                    <a:pos x="T6" y="T7"/>
                  </a:cxn>
                  <a:cxn ang="0">
                    <a:pos x="T8" y="T9"/>
                  </a:cxn>
                </a:cxnLst>
                <a:rect l="0" t="0" r="r" b="b"/>
                <a:pathLst>
                  <a:path w="7" h="6">
                    <a:moveTo>
                      <a:pt x="6" y="3"/>
                    </a:moveTo>
                    <a:cubicBezTo>
                      <a:pt x="7" y="5"/>
                      <a:pt x="4" y="6"/>
                      <a:pt x="2" y="4"/>
                    </a:cubicBezTo>
                    <a:cubicBezTo>
                      <a:pt x="0" y="3"/>
                      <a:pt x="0" y="1"/>
                      <a:pt x="2" y="0"/>
                    </a:cubicBezTo>
                    <a:cubicBezTo>
                      <a:pt x="3" y="0"/>
                      <a:pt x="3" y="0"/>
                      <a:pt x="3" y="0"/>
                    </a:cubicBezTo>
                    <a:cubicBezTo>
                      <a:pt x="5" y="0"/>
                      <a:pt x="6" y="2"/>
                      <a:pt x="6"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4" name="Freeform 2184">
                <a:extLst>
                  <a:ext uri="{FF2B5EF4-FFF2-40B4-BE49-F238E27FC236}">
                    <a16:creationId xmlns:a16="http://schemas.microsoft.com/office/drawing/2014/main" id="{BA07FAE5-ACFA-C147-DC26-153EB463A407}"/>
                  </a:ext>
                </a:extLst>
              </p:cNvPr>
              <p:cNvSpPr>
                <a:spLocks/>
              </p:cNvSpPr>
              <p:nvPr/>
            </p:nvSpPr>
            <p:spPr bwMode="auto">
              <a:xfrm>
                <a:off x="5639" y="1037"/>
                <a:ext cx="38" cy="34"/>
              </a:xfrm>
              <a:custGeom>
                <a:avLst/>
                <a:gdLst>
                  <a:gd name="T0" fmla="*/ 7 w 8"/>
                  <a:gd name="T1" fmla="*/ 3 h 7"/>
                  <a:gd name="T2" fmla="*/ 3 w 8"/>
                  <a:gd name="T3" fmla="*/ 5 h 7"/>
                  <a:gd name="T4" fmla="*/ 3 w 8"/>
                  <a:gd name="T5" fmla="*/ 0 h 7"/>
                  <a:gd name="T6" fmla="*/ 3 w 8"/>
                  <a:gd name="T7" fmla="*/ 0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8" y="5"/>
                      <a:pt x="5" y="7"/>
                      <a:pt x="3" y="5"/>
                    </a:cubicBezTo>
                    <a:cubicBezTo>
                      <a:pt x="0" y="4"/>
                      <a:pt x="0" y="1"/>
                      <a:pt x="3" y="0"/>
                    </a:cubicBezTo>
                    <a:cubicBezTo>
                      <a:pt x="3" y="0"/>
                      <a:pt x="3" y="0"/>
                      <a:pt x="3" y="0"/>
                    </a:cubicBezTo>
                    <a:cubicBezTo>
                      <a:pt x="6" y="0"/>
                      <a:pt x="7"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5" name="Freeform 2185">
                <a:extLst>
                  <a:ext uri="{FF2B5EF4-FFF2-40B4-BE49-F238E27FC236}">
                    <a16:creationId xmlns:a16="http://schemas.microsoft.com/office/drawing/2014/main" id="{0EBBFA0E-CBC3-4CB5-F81C-506DA9D4BE22}"/>
                  </a:ext>
                </a:extLst>
              </p:cNvPr>
              <p:cNvSpPr>
                <a:spLocks/>
              </p:cNvSpPr>
              <p:nvPr/>
            </p:nvSpPr>
            <p:spPr bwMode="auto">
              <a:xfrm>
                <a:off x="5668" y="1018"/>
                <a:ext cx="38" cy="29"/>
              </a:xfrm>
              <a:custGeom>
                <a:avLst/>
                <a:gdLst>
                  <a:gd name="T0" fmla="*/ 8 w 8"/>
                  <a:gd name="T1" fmla="*/ 3 h 6"/>
                  <a:gd name="T2" fmla="*/ 4 w 8"/>
                  <a:gd name="T3" fmla="*/ 5 h 6"/>
                  <a:gd name="T4" fmla="*/ 3 w 8"/>
                  <a:gd name="T5" fmla="*/ 0 h 6"/>
                  <a:gd name="T6" fmla="*/ 3 w 8"/>
                  <a:gd name="T7" fmla="*/ 0 h 6"/>
                  <a:gd name="T8" fmla="*/ 8 w 8"/>
                  <a:gd name="T9" fmla="*/ 3 h 6"/>
                </a:gdLst>
                <a:ahLst/>
                <a:cxnLst>
                  <a:cxn ang="0">
                    <a:pos x="T0" y="T1"/>
                  </a:cxn>
                  <a:cxn ang="0">
                    <a:pos x="T2" y="T3"/>
                  </a:cxn>
                  <a:cxn ang="0">
                    <a:pos x="T4" y="T5"/>
                  </a:cxn>
                  <a:cxn ang="0">
                    <a:pos x="T6" y="T7"/>
                  </a:cxn>
                  <a:cxn ang="0">
                    <a:pos x="T8" y="T9"/>
                  </a:cxn>
                </a:cxnLst>
                <a:rect l="0" t="0" r="r" b="b"/>
                <a:pathLst>
                  <a:path w="8" h="6">
                    <a:moveTo>
                      <a:pt x="8" y="3"/>
                    </a:moveTo>
                    <a:cubicBezTo>
                      <a:pt x="8" y="5"/>
                      <a:pt x="6" y="6"/>
                      <a:pt x="4" y="5"/>
                    </a:cubicBezTo>
                    <a:cubicBezTo>
                      <a:pt x="1" y="3"/>
                      <a:pt x="0" y="1"/>
                      <a:pt x="3" y="0"/>
                    </a:cubicBezTo>
                    <a:cubicBezTo>
                      <a:pt x="3" y="0"/>
                      <a:pt x="3" y="0"/>
                      <a:pt x="3" y="0"/>
                    </a:cubicBezTo>
                    <a:cubicBezTo>
                      <a:pt x="6" y="0"/>
                      <a:pt x="7" y="2"/>
                      <a:pt x="8"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6" name="Freeform 2186">
                <a:extLst>
                  <a:ext uri="{FF2B5EF4-FFF2-40B4-BE49-F238E27FC236}">
                    <a16:creationId xmlns:a16="http://schemas.microsoft.com/office/drawing/2014/main" id="{8B49F844-66BD-E8A5-084A-088B0C99F93E}"/>
                  </a:ext>
                </a:extLst>
              </p:cNvPr>
              <p:cNvSpPr>
                <a:spLocks/>
              </p:cNvSpPr>
              <p:nvPr/>
            </p:nvSpPr>
            <p:spPr bwMode="auto">
              <a:xfrm>
                <a:off x="5615" y="998"/>
                <a:ext cx="34" cy="29"/>
              </a:xfrm>
              <a:custGeom>
                <a:avLst/>
                <a:gdLst>
                  <a:gd name="T0" fmla="*/ 6 w 7"/>
                  <a:gd name="T1" fmla="*/ 2 h 6"/>
                  <a:gd name="T2" fmla="*/ 2 w 7"/>
                  <a:gd name="T3" fmla="*/ 4 h 6"/>
                  <a:gd name="T4" fmla="*/ 2 w 7"/>
                  <a:gd name="T5" fmla="*/ 0 h 6"/>
                  <a:gd name="T6" fmla="*/ 2 w 7"/>
                  <a:gd name="T7" fmla="*/ 0 h 6"/>
                  <a:gd name="T8" fmla="*/ 6 w 7"/>
                  <a:gd name="T9" fmla="*/ 2 h 6"/>
                </a:gdLst>
                <a:ahLst/>
                <a:cxnLst>
                  <a:cxn ang="0">
                    <a:pos x="T0" y="T1"/>
                  </a:cxn>
                  <a:cxn ang="0">
                    <a:pos x="T2" y="T3"/>
                  </a:cxn>
                  <a:cxn ang="0">
                    <a:pos x="T4" y="T5"/>
                  </a:cxn>
                  <a:cxn ang="0">
                    <a:pos x="T6" y="T7"/>
                  </a:cxn>
                  <a:cxn ang="0">
                    <a:pos x="T8" y="T9"/>
                  </a:cxn>
                </a:cxnLst>
                <a:rect l="0" t="0" r="r" b="b"/>
                <a:pathLst>
                  <a:path w="7" h="6">
                    <a:moveTo>
                      <a:pt x="6" y="2"/>
                    </a:moveTo>
                    <a:cubicBezTo>
                      <a:pt x="7" y="5"/>
                      <a:pt x="4" y="6"/>
                      <a:pt x="2" y="4"/>
                    </a:cubicBezTo>
                    <a:cubicBezTo>
                      <a:pt x="0" y="3"/>
                      <a:pt x="0" y="0"/>
                      <a:pt x="2" y="0"/>
                    </a:cubicBezTo>
                    <a:cubicBezTo>
                      <a:pt x="2" y="0"/>
                      <a:pt x="2" y="0"/>
                      <a:pt x="2" y="0"/>
                    </a:cubicBezTo>
                    <a:cubicBezTo>
                      <a:pt x="5" y="0"/>
                      <a:pt x="6"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7" name="Freeform 2187">
                <a:extLst>
                  <a:ext uri="{FF2B5EF4-FFF2-40B4-BE49-F238E27FC236}">
                    <a16:creationId xmlns:a16="http://schemas.microsoft.com/office/drawing/2014/main" id="{9CCE5837-ECA8-0557-EDD6-499D164230BE}"/>
                  </a:ext>
                </a:extLst>
              </p:cNvPr>
              <p:cNvSpPr>
                <a:spLocks/>
              </p:cNvSpPr>
              <p:nvPr/>
            </p:nvSpPr>
            <p:spPr bwMode="auto">
              <a:xfrm>
                <a:off x="5779" y="1220"/>
                <a:ext cx="43" cy="44"/>
              </a:xfrm>
              <a:custGeom>
                <a:avLst/>
                <a:gdLst>
                  <a:gd name="T0" fmla="*/ 9 w 9"/>
                  <a:gd name="T1" fmla="*/ 4 h 9"/>
                  <a:gd name="T2" fmla="*/ 3 w 9"/>
                  <a:gd name="T3" fmla="*/ 7 h 9"/>
                  <a:gd name="T4" fmla="*/ 3 w 9"/>
                  <a:gd name="T5" fmla="*/ 0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6" y="9"/>
                      <a:pt x="3" y="7"/>
                    </a:cubicBezTo>
                    <a:cubicBezTo>
                      <a:pt x="0" y="5"/>
                      <a:pt x="0" y="1"/>
                      <a:pt x="3" y="0"/>
                    </a:cubicBezTo>
                    <a:cubicBezTo>
                      <a:pt x="3" y="0"/>
                      <a:pt x="3" y="0"/>
                      <a:pt x="4" y="0"/>
                    </a:cubicBezTo>
                    <a:cubicBezTo>
                      <a:pt x="7" y="0"/>
                      <a:pt x="8" y="3"/>
                      <a:pt x="9"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8" name="Freeform 2188">
                <a:extLst>
                  <a:ext uri="{FF2B5EF4-FFF2-40B4-BE49-F238E27FC236}">
                    <a16:creationId xmlns:a16="http://schemas.microsoft.com/office/drawing/2014/main" id="{FDDD1EBA-4EAE-966B-C338-5418FEFCD990}"/>
                  </a:ext>
                </a:extLst>
              </p:cNvPr>
              <p:cNvSpPr>
                <a:spLocks/>
              </p:cNvSpPr>
              <p:nvPr/>
            </p:nvSpPr>
            <p:spPr bwMode="auto">
              <a:xfrm>
                <a:off x="5716" y="1230"/>
                <a:ext cx="48" cy="43"/>
              </a:xfrm>
              <a:custGeom>
                <a:avLst/>
                <a:gdLst>
                  <a:gd name="T0" fmla="*/ 10 w 10"/>
                  <a:gd name="T1" fmla="*/ 5 h 9"/>
                  <a:gd name="T2" fmla="*/ 3 w 10"/>
                  <a:gd name="T3" fmla="*/ 7 h 9"/>
                  <a:gd name="T4" fmla="*/ 4 w 10"/>
                  <a:gd name="T5" fmla="*/ 0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8"/>
                      <a:pt x="6" y="9"/>
                      <a:pt x="3" y="7"/>
                    </a:cubicBezTo>
                    <a:cubicBezTo>
                      <a:pt x="0" y="5"/>
                      <a:pt x="1" y="1"/>
                      <a:pt x="4" y="0"/>
                    </a:cubicBezTo>
                    <a:cubicBezTo>
                      <a:pt x="4" y="0"/>
                      <a:pt x="4" y="0"/>
                      <a:pt x="5" y="0"/>
                    </a:cubicBezTo>
                    <a:cubicBezTo>
                      <a:pt x="8" y="1"/>
                      <a:pt x="9"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9" name="Freeform 2189">
                <a:extLst>
                  <a:ext uri="{FF2B5EF4-FFF2-40B4-BE49-F238E27FC236}">
                    <a16:creationId xmlns:a16="http://schemas.microsoft.com/office/drawing/2014/main" id="{746DD878-0E9C-35E5-E0A8-EEAFCB0592D6}"/>
                  </a:ext>
                </a:extLst>
              </p:cNvPr>
              <p:cNvSpPr>
                <a:spLocks/>
              </p:cNvSpPr>
              <p:nvPr/>
            </p:nvSpPr>
            <p:spPr bwMode="auto">
              <a:xfrm>
                <a:off x="4376" y="2517"/>
                <a:ext cx="58" cy="72"/>
              </a:xfrm>
              <a:custGeom>
                <a:avLst/>
                <a:gdLst>
                  <a:gd name="T0" fmla="*/ 11 w 12"/>
                  <a:gd name="T1" fmla="*/ 7 h 15"/>
                  <a:gd name="T2" fmla="*/ 3 w 12"/>
                  <a:gd name="T3" fmla="*/ 12 h 15"/>
                  <a:gd name="T4" fmla="*/ 6 w 12"/>
                  <a:gd name="T5" fmla="*/ 0 h 15"/>
                  <a:gd name="T6" fmla="*/ 11 w 12"/>
                  <a:gd name="T7" fmla="*/ 7 h 15"/>
                </a:gdLst>
                <a:ahLst/>
                <a:cxnLst>
                  <a:cxn ang="0">
                    <a:pos x="T0" y="T1"/>
                  </a:cxn>
                  <a:cxn ang="0">
                    <a:pos x="T2" y="T3"/>
                  </a:cxn>
                  <a:cxn ang="0">
                    <a:pos x="T4" y="T5"/>
                  </a:cxn>
                  <a:cxn ang="0">
                    <a:pos x="T6" y="T7"/>
                  </a:cxn>
                </a:cxnLst>
                <a:rect l="0" t="0" r="r" b="b"/>
                <a:pathLst>
                  <a:path w="12" h="15">
                    <a:moveTo>
                      <a:pt x="11" y="7"/>
                    </a:moveTo>
                    <a:cubicBezTo>
                      <a:pt x="11" y="13"/>
                      <a:pt x="6" y="15"/>
                      <a:pt x="3" y="12"/>
                    </a:cubicBezTo>
                    <a:cubicBezTo>
                      <a:pt x="0" y="8"/>
                      <a:pt x="1" y="1"/>
                      <a:pt x="6"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0" name="Freeform 2190">
                <a:extLst>
                  <a:ext uri="{FF2B5EF4-FFF2-40B4-BE49-F238E27FC236}">
                    <a16:creationId xmlns:a16="http://schemas.microsoft.com/office/drawing/2014/main" id="{517EA68A-076F-FA86-4F11-1411455A3B29}"/>
                  </a:ext>
                </a:extLst>
              </p:cNvPr>
              <p:cNvSpPr>
                <a:spLocks/>
              </p:cNvSpPr>
              <p:nvPr/>
            </p:nvSpPr>
            <p:spPr bwMode="auto">
              <a:xfrm>
                <a:off x="4314" y="2667"/>
                <a:ext cx="53" cy="67"/>
              </a:xfrm>
              <a:custGeom>
                <a:avLst/>
                <a:gdLst>
                  <a:gd name="T0" fmla="*/ 11 w 11"/>
                  <a:gd name="T1" fmla="*/ 6 h 14"/>
                  <a:gd name="T2" fmla="*/ 3 w 11"/>
                  <a:gd name="T3" fmla="*/ 11 h 14"/>
                  <a:gd name="T4" fmla="*/ 6 w 11"/>
                  <a:gd name="T5" fmla="*/ 0 h 14"/>
                  <a:gd name="T6" fmla="*/ 11 w 11"/>
                  <a:gd name="T7" fmla="*/ 6 h 14"/>
                </a:gdLst>
                <a:ahLst/>
                <a:cxnLst>
                  <a:cxn ang="0">
                    <a:pos x="T0" y="T1"/>
                  </a:cxn>
                  <a:cxn ang="0">
                    <a:pos x="T2" y="T3"/>
                  </a:cxn>
                  <a:cxn ang="0">
                    <a:pos x="T4" y="T5"/>
                  </a:cxn>
                  <a:cxn ang="0">
                    <a:pos x="T6" y="T7"/>
                  </a:cxn>
                </a:cxnLst>
                <a:rect l="0" t="0" r="r" b="b"/>
                <a:pathLst>
                  <a:path w="11" h="14">
                    <a:moveTo>
                      <a:pt x="11" y="6"/>
                    </a:moveTo>
                    <a:cubicBezTo>
                      <a:pt x="11" y="11"/>
                      <a:pt x="7" y="14"/>
                      <a:pt x="3" y="11"/>
                    </a:cubicBezTo>
                    <a:cubicBezTo>
                      <a:pt x="0" y="8"/>
                      <a:pt x="1" y="0"/>
                      <a:pt x="6"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1" name="Freeform 2191">
                <a:extLst>
                  <a:ext uri="{FF2B5EF4-FFF2-40B4-BE49-F238E27FC236}">
                    <a16:creationId xmlns:a16="http://schemas.microsoft.com/office/drawing/2014/main" id="{451575B8-1D1F-8FB1-23CD-3FE56236E726}"/>
                  </a:ext>
                </a:extLst>
              </p:cNvPr>
              <p:cNvSpPr>
                <a:spLocks/>
              </p:cNvSpPr>
              <p:nvPr/>
            </p:nvSpPr>
            <p:spPr bwMode="auto">
              <a:xfrm>
                <a:off x="4266" y="2734"/>
                <a:ext cx="53" cy="68"/>
              </a:xfrm>
              <a:custGeom>
                <a:avLst/>
                <a:gdLst>
                  <a:gd name="T0" fmla="*/ 11 w 11"/>
                  <a:gd name="T1" fmla="*/ 6 h 14"/>
                  <a:gd name="T2" fmla="*/ 3 w 11"/>
                  <a:gd name="T3" fmla="*/ 11 h 14"/>
                  <a:gd name="T4" fmla="*/ 5 w 11"/>
                  <a:gd name="T5" fmla="*/ 0 h 14"/>
                  <a:gd name="T6" fmla="*/ 11 w 11"/>
                  <a:gd name="T7" fmla="*/ 6 h 14"/>
                </a:gdLst>
                <a:ahLst/>
                <a:cxnLst>
                  <a:cxn ang="0">
                    <a:pos x="T0" y="T1"/>
                  </a:cxn>
                  <a:cxn ang="0">
                    <a:pos x="T2" y="T3"/>
                  </a:cxn>
                  <a:cxn ang="0">
                    <a:pos x="T4" y="T5"/>
                  </a:cxn>
                  <a:cxn ang="0">
                    <a:pos x="T6" y="T7"/>
                  </a:cxn>
                </a:cxnLst>
                <a:rect l="0" t="0" r="r" b="b"/>
                <a:pathLst>
                  <a:path w="11" h="14">
                    <a:moveTo>
                      <a:pt x="11" y="6"/>
                    </a:moveTo>
                    <a:cubicBezTo>
                      <a:pt x="11" y="11"/>
                      <a:pt x="6" y="14"/>
                      <a:pt x="3" y="11"/>
                    </a:cubicBezTo>
                    <a:cubicBezTo>
                      <a:pt x="0" y="8"/>
                      <a:pt x="1" y="0"/>
                      <a:pt x="5" y="0"/>
                    </a:cubicBezTo>
                    <a:cubicBezTo>
                      <a:pt x="9" y="0"/>
                      <a:pt x="10"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2" name="Freeform 2192">
                <a:extLst>
                  <a:ext uri="{FF2B5EF4-FFF2-40B4-BE49-F238E27FC236}">
                    <a16:creationId xmlns:a16="http://schemas.microsoft.com/office/drawing/2014/main" id="{2952F5E6-CF7A-E0B7-B1B5-0873D8FAB0E7}"/>
                  </a:ext>
                </a:extLst>
              </p:cNvPr>
              <p:cNvSpPr>
                <a:spLocks/>
              </p:cNvSpPr>
              <p:nvPr/>
            </p:nvSpPr>
            <p:spPr bwMode="auto">
              <a:xfrm>
                <a:off x="5196" y="2999"/>
                <a:ext cx="67" cy="68"/>
              </a:xfrm>
              <a:custGeom>
                <a:avLst/>
                <a:gdLst>
                  <a:gd name="T0" fmla="*/ 14 w 14"/>
                  <a:gd name="T1" fmla="*/ 7 h 14"/>
                  <a:gd name="T2" fmla="*/ 4 w 14"/>
                  <a:gd name="T3" fmla="*/ 10 h 14"/>
                  <a:gd name="T4" fmla="*/ 7 w 14"/>
                  <a:gd name="T5" fmla="*/ 0 h 14"/>
                  <a:gd name="T6" fmla="*/ 14 w 14"/>
                  <a:gd name="T7" fmla="*/ 7 h 14"/>
                </a:gdLst>
                <a:ahLst/>
                <a:cxnLst>
                  <a:cxn ang="0">
                    <a:pos x="T0" y="T1"/>
                  </a:cxn>
                  <a:cxn ang="0">
                    <a:pos x="T2" y="T3"/>
                  </a:cxn>
                  <a:cxn ang="0">
                    <a:pos x="T4" y="T5"/>
                  </a:cxn>
                  <a:cxn ang="0">
                    <a:pos x="T6" y="T7"/>
                  </a:cxn>
                </a:cxnLst>
                <a:rect l="0" t="0" r="r" b="b"/>
                <a:pathLst>
                  <a:path w="14" h="14">
                    <a:moveTo>
                      <a:pt x="14" y="7"/>
                    </a:moveTo>
                    <a:cubicBezTo>
                      <a:pt x="13" y="12"/>
                      <a:pt x="7" y="14"/>
                      <a:pt x="4" y="10"/>
                    </a:cubicBezTo>
                    <a:cubicBezTo>
                      <a:pt x="0" y="7"/>
                      <a:pt x="2" y="1"/>
                      <a:pt x="7" y="0"/>
                    </a:cubicBezTo>
                    <a:cubicBezTo>
                      <a:pt x="12" y="0"/>
                      <a:pt x="14" y="4"/>
                      <a:pt x="1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3" name="Freeform 2193">
                <a:extLst>
                  <a:ext uri="{FF2B5EF4-FFF2-40B4-BE49-F238E27FC236}">
                    <a16:creationId xmlns:a16="http://schemas.microsoft.com/office/drawing/2014/main" id="{2AE641D6-1E75-DF27-9415-302A368DE842}"/>
                  </a:ext>
                </a:extLst>
              </p:cNvPr>
              <p:cNvSpPr>
                <a:spLocks/>
              </p:cNvSpPr>
              <p:nvPr/>
            </p:nvSpPr>
            <p:spPr bwMode="auto">
              <a:xfrm>
                <a:off x="4916" y="3197"/>
                <a:ext cx="58" cy="67"/>
              </a:xfrm>
              <a:custGeom>
                <a:avLst/>
                <a:gdLst>
                  <a:gd name="T0" fmla="*/ 12 w 12"/>
                  <a:gd name="T1" fmla="*/ 6 h 14"/>
                  <a:gd name="T2" fmla="*/ 4 w 12"/>
                  <a:gd name="T3" fmla="*/ 10 h 14"/>
                  <a:gd name="T4" fmla="*/ 6 w 12"/>
                  <a:gd name="T5" fmla="*/ 0 h 14"/>
                  <a:gd name="T6" fmla="*/ 12 w 12"/>
                  <a:gd name="T7" fmla="*/ 6 h 14"/>
                </a:gdLst>
                <a:ahLst/>
                <a:cxnLst>
                  <a:cxn ang="0">
                    <a:pos x="T0" y="T1"/>
                  </a:cxn>
                  <a:cxn ang="0">
                    <a:pos x="T2" y="T3"/>
                  </a:cxn>
                  <a:cxn ang="0">
                    <a:pos x="T4" y="T5"/>
                  </a:cxn>
                  <a:cxn ang="0">
                    <a:pos x="T6" y="T7"/>
                  </a:cxn>
                </a:cxnLst>
                <a:rect l="0" t="0" r="r" b="b"/>
                <a:pathLst>
                  <a:path w="12" h="14">
                    <a:moveTo>
                      <a:pt x="12" y="6"/>
                    </a:moveTo>
                    <a:cubicBezTo>
                      <a:pt x="12" y="11"/>
                      <a:pt x="7" y="14"/>
                      <a:pt x="4" y="10"/>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4" name="Freeform 2194">
                <a:extLst>
                  <a:ext uri="{FF2B5EF4-FFF2-40B4-BE49-F238E27FC236}">
                    <a16:creationId xmlns:a16="http://schemas.microsoft.com/office/drawing/2014/main" id="{369B538C-3601-7C9A-64CB-68B666B03361}"/>
                  </a:ext>
                </a:extLst>
              </p:cNvPr>
              <p:cNvSpPr>
                <a:spLocks/>
              </p:cNvSpPr>
              <p:nvPr/>
            </p:nvSpPr>
            <p:spPr bwMode="auto">
              <a:xfrm>
                <a:off x="4998" y="3279"/>
                <a:ext cx="63" cy="67"/>
              </a:xfrm>
              <a:custGeom>
                <a:avLst/>
                <a:gdLst>
                  <a:gd name="T0" fmla="*/ 13 w 13"/>
                  <a:gd name="T1" fmla="*/ 7 h 14"/>
                  <a:gd name="T2" fmla="*/ 4 w 13"/>
                  <a:gd name="T3" fmla="*/ 10 h 14"/>
                  <a:gd name="T4" fmla="*/ 6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1"/>
                      <a:pt x="8" y="14"/>
                      <a:pt x="4" y="10"/>
                    </a:cubicBezTo>
                    <a:cubicBezTo>
                      <a:pt x="0" y="7"/>
                      <a:pt x="1" y="1"/>
                      <a:pt x="6" y="0"/>
                    </a:cubicBezTo>
                    <a:cubicBezTo>
                      <a:pt x="10" y="0"/>
                      <a:pt x="12"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5" name="Freeform 2195">
                <a:extLst>
                  <a:ext uri="{FF2B5EF4-FFF2-40B4-BE49-F238E27FC236}">
                    <a16:creationId xmlns:a16="http://schemas.microsoft.com/office/drawing/2014/main" id="{194D8349-0D6E-8BEC-C166-3D2808BFE563}"/>
                  </a:ext>
                </a:extLst>
              </p:cNvPr>
              <p:cNvSpPr>
                <a:spLocks/>
              </p:cNvSpPr>
              <p:nvPr/>
            </p:nvSpPr>
            <p:spPr bwMode="auto">
              <a:xfrm>
                <a:off x="5085" y="3313"/>
                <a:ext cx="58" cy="62"/>
              </a:xfrm>
              <a:custGeom>
                <a:avLst/>
                <a:gdLst>
                  <a:gd name="T0" fmla="*/ 12 w 12"/>
                  <a:gd name="T1" fmla="*/ 6 h 13"/>
                  <a:gd name="T2" fmla="*/ 4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4" y="10"/>
                    </a:cubicBezTo>
                    <a:cubicBezTo>
                      <a:pt x="0" y="7"/>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6" name="Freeform 2196">
                <a:extLst>
                  <a:ext uri="{FF2B5EF4-FFF2-40B4-BE49-F238E27FC236}">
                    <a16:creationId xmlns:a16="http://schemas.microsoft.com/office/drawing/2014/main" id="{6544CAC0-7658-02EE-CF7A-C6E56F5ECEA5}"/>
                  </a:ext>
                </a:extLst>
              </p:cNvPr>
              <p:cNvSpPr>
                <a:spLocks/>
              </p:cNvSpPr>
              <p:nvPr/>
            </p:nvSpPr>
            <p:spPr bwMode="auto">
              <a:xfrm>
                <a:off x="5162" y="3356"/>
                <a:ext cx="58" cy="63"/>
              </a:xfrm>
              <a:custGeom>
                <a:avLst/>
                <a:gdLst>
                  <a:gd name="T0" fmla="*/ 12 w 12"/>
                  <a:gd name="T1" fmla="*/ 6 h 13"/>
                  <a:gd name="T2" fmla="*/ 3 w 12"/>
                  <a:gd name="T3" fmla="*/ 9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0"/>
                      <a:pt x="7" y="13"/>
                      <a:pt x="3" y="9"/>
                    </a:cubicBezTo>
                    <a:cubicBezTo>
                      <a:pt x="0" y="6"/>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7" name="Freeform 2197">
                <a:extLst>
                  <a:ext uri="{FF2B5EF4-FFF2-40B4-BE49-F238E27FC236}">
                    <a16:creationId xmlns:a16="http://schemas.microsoft.com/office/drawing/2014/main" id="{2A335851-72CF-67B8-0275-A9EA08BB8DD5}"/>
                  </a:ext>
                </a:extLst>
              </p:cNvPr>
              <p:cNvSpPr>
                <a:spLocks/>
              </p:cNvSpPr>
              <p:nvPr/>
            </p:nvSpPr>
            <p:spPr bwMode="auto">
              <a:xfrm>
                <a:off x="5157" y="3250"/>
                <a:ext cx="63"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3" y="11"/>
                      <a:pt x="7" y="13"/>
                      <a:pt x="3" y="9"/>
                    </a:cubicBezTo>
                    <a:cubicBezTo>
                      <a:pt x="0" y="6"/>
                      <a:pt x="1" y="0"/>
                      <a:pt x="7"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8" name="Freeform 2198">
                <a:extLst>
                  <a:ext uri="{FF2B5EF4-FFF2-40B4-BE49-F238E27FC236}">
                    <a16:creationId xmlns:a16="http://schemas.microsoft.com/office/drawing/2014/main" id="{0077D0B7-6662-DCB8-F504-979CC45E8CEC}"/>
                  </a:ext>
                </a:extLst>
              </p:cNvPr>
              <p:cNvSpPr>
                <a:spLocks/>
              </p:cNvSpPr>
              <p:nvPr/>
            </p:nvSpPr>
            <p:spPr bwMode="auto">
              <a:xfrm>
                <a:off x="5205" y="3163"/>
                <a:ext cx="63" cy="68"/>
              </a:xfrm>
              <a:custGeom>
                <a:avLst/>
                <a:gdLst>
                  <a:gd name="T0" fmla="*/ 13 w 13"/>
                  <a:gd name="T1" fmla="*/ 7 h 14"/>
                  <a:gd name="T2" fmla="*/ 3 w 13"/>
                  <a:gd name="T3" fmla="*/ 10 h 14"/>
                  <a:gd name="T4" fmla="*/ 7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7" y="14"/>
                      <a:pt x="3" y="10"/>
                    </a:cubicBezTo>
                    <a:cubicBezTo>
                      <a:pt x="0" y="7"/>
                      <a:pt x="1" y="1"/>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8" name="Group 2400">
              <a:extLst>
                <a:ext uri="{FF2B5EF4-FFF2-40B4-BE49-F238E27FC236}">
                  <a16:creationId xmlns:a16="http://schemas.microsoft.com/office/drawing/2014/main" id="{E74CCAC3-AB10-2A74-32AD-1D8D6A3894F7}"/>
                </a:ext>
              </a:extLst>
            </p:cNvPr>
            <p:cNvGrpSpPr>
              <a:grpSpLocks/>
            </p:cNvGrpSpPr>
            <p:nvPr/>
          </p:nvGrpSpPr>
          <p:grpSpPr bwMode="auto">
            <a:xfrm>
              <a:off x="4984" y="2088"/>
              <a:ext cx="2370" cy="1991"/>
              <a:chOff x="4984" y="2088"/>
              <a:chExt cx="2370" cy="1991"/>
            </a:xfrm>
          </p:grpSpPr>
          <p:sp>
            <p:nvSpPr>
              <p:cNvPr id="319" name="Freeform 2200">
                <a:extLst>
                  <a:ext uri="{FF2B5EF4-FFF2-40B4-BE49-F238E27FC236}">
                    <a16:creationId xmlns:a16="http://schemas.microsoft.com/office/drawing/2014/main" id="{4AE7F4C4-EED8-4DEE-7516-6F7DB535A7AA}"/>
                  </a:ext>
                </a:extLst>
              </p:cNvPr>
              <p:cNvSpPr>
                <a:spLocks/>
              </p:cNvSpPr>
              <p:nvPr/>
            </p:nvSpPr>
            <p:spPr bwMode="auto">
              <a:xfrm>
                <a:off x="5253" y="3096"/>
                <a:ext cx="63" cy="67"/>
              </a:xfrm>
              <a:custGeom>
                <a:avLst/>
                <a:gdLst>
                  <a:gd name="T0" fmla="*/ 12 w 13"/>
                  <a:gd name="T1" fmla="*/ 7 h 14"/>
                  <a:gd name="T2" fmla="*/ 3 w 13"/>
                  <a:gd name="T3" fmla="*/ 10 h 14"/>
                  <a:gd name="T4" fmla="*/ 6 w 13"/>
                  <a:gd name="T5" fmla="*/ 0 h 14"/>
                  <a:gd name="T6" fmla="*/ 12 w 13"/>
                  <a:gd name="T7" fmla="*/ 7 h 14"/>
                </a:gdLst>
                <a:ahLst/>
                <a:cxnLst>
                  <a:cxn ang="0">
                    <a:pos x="T0" y="T1"/>
                  </a:cxn>
                  <a:cxn ang="0">
                    <a:pos x="T2" y="T3"/>
                  </a:cxn>
                  <a:cxn ang="0">
                    <a:pos x="T4" y="T5"/>
                  </a:cxn>
                  <a:cxn ang="0">
                    <a:pos x="T6" y="T7"/>
                  </a:cxn>
                </a:cxnLst>
                <a:rect l="0" t="0" r="r" b="b"/>
                <a:pathLst>
                  <a:path w="13" h="14">
                    <a:moveTo>
                      <a:pt x="12" y="7"/>
                    </a:moveTo>
                    <a:cubicBezTo>
                      <a:pt x="12" y="12"/>
                      <a:pt x="6" y="14"/>
                      <a:pt x="3" y="10"/>
                    </a:cubicBezTo>
                    <a:cubicBezTo>
                      <a:pt x="0" y="7"/>
                      <a:pt x="1" y="1"/>
                      <a:pt x="6" y="0"/>
                    </a:cubicBezTo>
                    <a:cubicBezTo>
                      <a:pt x="11"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0" name="Freeform 2201">
                <a:extLst>
                  <a:ext uri="{FF2B5EF4-FFF2-40B4-BE49-F238E27FC236}">
                    <a16:creationId xmlns:a16="http://schemas.microsoft.com/office/drawing/2014/main" id="{B46FF5FB-7F88-343E-ED80-4EA916BB7814}"/>
                  </a:ext>
                </a:extLst>
              </p:cNvPr>
              <p:cNvSpPr>
                <a:spLocks/>
              </p:cNvSpPr>
              <p:nvPr/>
            </p:nvSpPr>
            <p:spPr bwMode="auto">
              <a:xfrm>
                <a:off x="5292" y="3018"/>
                <a:ext cx="63" cy="68"/>
              </a:xfrm>
              <a:custGeom>
                <a:avLst/>
                <a:gdLst>
                  <a:gd name="T0" fmla="*/ 13 w 13"/>
                  <a:gd name="T1" fmla="*/ 7 h 14"/>
                  <a:gd name="T2" fmla="*/ 3 w 13"/>
                  <a:gd name="T3" fmla="*/ 10 h 14"/>
                  <a:gd name="T4" fmla="*/ 7 w 13"/>
                  <a:gd name="T5" fmla="*/ 0 h 14"/>
                  <a:gd name="T6" fmla="*/ 13 w 13"/>
                  <a:gd name="T7" fmla="*/ 7 h 14"/>
                </a:gdLst>
                <a:ahLst/>
                <a:cxnLst>
                  <a:cxn ang="0">
                    <a:pos x="T0" y="T1"/>
                  </a:cxn>
                  <a:cxn ang="0">
                    <a:pos x="T2" y="T3"/>
                  </a:cxn>
                  <a:cxn ang="0">
                    <a:pos x="T4" y="T5"/>
                  </a:cxn>
                  <a:cxn ang="0">
                    <a:pos x="T6" y="T7"/>
                  </a:cxn>
                </a:cxnLst>
                <a:rect l="0" t="0" r="r" b="b"/>
                <a:pathLst>
                  <a:path w="13" h="14">
                    <a:moveTo>
                      <a:pt x="13" y="7"/>
                    </a:moveTo>
                    <a:cubicBezTo>
                      <a:pt x="13" y="12"/>
                      <a:pt x="6" y="14"/>
                      <a:pt x="3" y="10"/>
                    </a:cubicBezTo>
                    <a:cubicBezTo>
                      <a:pt x="0" y="7"/>
                      <a:pt x="1" y="1"/>
                      <a:pt x="7" y="0"/>
                    </a:cubicBezTo>
                    <a:cubicBezTo>
                      <a:pt x="11" y="0"/>
                      <a:pt x="13"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1" name="Freeform 2202">
                <a:extLst>
                  <a:ext uri="{FF2B5EF4-FFF2-40B4-BE49-F238E27FC236}">
                    <a16:creationId xmlns:a16="http://schemas.microsoft.com/office/drawing/2014/main" id="{1B0FC2C2-18A4-185A-3585-2BD912396C01}"/>
                  </a:ext>
                </a:extLst>
              </p:cNvPr>
              <p:cNvSpPr>
                <a:spLocks/>
              </p:cNvSpPr>
              <p:nvPr/>
            </p:nvSpPr>
            <p:spPr bwMode="auto">
              <a:xfrm>
                <a:off x="4984" y="3370"/>
                <a:ext cx="57" cy="58"/>
              </a:xfrm>
              <a:custGeom>
                <a:avLst/>
                <a:gdLst>
                  <a:gd name="T0" fmla="*/ 12 w 12"/>
                  <a:gd name="T1" fmla="*/ 5 h 12"/>
                  <a:gd name="T2" fmla="*/ 4 w 12"/>
                  <a:gd name="T3" fmla="*/ 9 h 12"/>
                  <a:gd name="T4" fmla="*/ 6 w 12"/>
                  <a:gd name="T5" fmla="*/ 0 h 12"/>
                  <a:gd name="T6" fmla="*/ 12 w 12"/>
                  <a:gd name="T7" fmla="*/ 5 h 12"/>
                </a:gdLst>
                <a:ahLst/>
                <a:cxnLst>
                  <a:cxn ang="0">
                    <a:pos x="T0" y="T1"/>
                  </a:cxn>
                  <a:cxn ang="0">
                    <a:pos x="T2" y="T3"/>
                  </a:cxn>
                  <a:cxn ang="0">
                    <a:pos x="T4" y="T5"/>
                  </a:cxn>
                  <a:cxn ang="0">
                    <a:pos x="T6" y="T7"/>
                  </a:cxn>
                </a:cxnLst>
                <a:rect l="0" t="0" r="r" b="b"/>
                <a:pathLst>
                  <a:path w="12" h="12">
                    <a:moveTo>
                      <a:pt x="12" y="5"/>
                    </a:moveTo>
                    <a:cubicBezTo>
                      <a:pt x="12" y="10"/>
                      <a:pt x="8" y="12"/>
                      <a:pt x="4" y="9"/>
                    </a:cubicBezTo>
                    <a:cubicBezTo>
                      <a:pt x="0" y="6"/>
                      <a:pt x="1" y="0"/>
                      <a:pt x="6" y="0"/>
                    </a:cubicBezTo>
                    <a:cubicBezTo>
                      <a:pt x="10" y="0"/>
                      <a:pt x="12" y="3"/>
                      <a:pt x="12"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2" name="Freeform 2203">
                <a:extLst>
                  <a:ext uri="{FF2B5EF4-FFF2-40B4-BE49-F238E27FC236}">
                    <a16:creationId xmlns:a16="http://schemas.microsoft.com/office/drawing/2014/main" id="{20EEFF4F-CD1A-ADB9-069F-D999C19C8E71}"/>
                  </a:ext>
                </a:extLst>
              </p:cNvPr>
              <p:cNvSpPr>
                <a:spLocks/>
              </p:cNvSpPr>
              <p:nvPr/>
            </p:nvSpPr>
            <p:spPr bwMode="auto">
              <a:xfrm>
                <a:off x="5066" y="3390"/>
                <a:ext cx="57" cy="62"/>
              </a:xfrm>
              <a:custGeom>
                <a:avLst/>
                <a:gdLst>
                  <a:gd name="T0" fmla="*/ 12 w 12"/>
                  <a:gd name="T1" fmla="*/ 6 h 13"/>
                  <a:gd name="T2" fmla="*/ 3 w 12"/>
                  <a:gd name="T3" fmla="*/ 10 h 13"/>
                  <a:gd name="T4" fmla="*/ 5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10"/>
                    </a:cubicBezTo>
                    <a:cubicBezTo>
                      <a:pt x="0" y="7"/>
                      <a:pt x="0" y="1"/>
                      <a:pt x="5" y="0"/>
                    </a:cubicBezTo>
                    <a:cubicBezTo>
                      <a:pt x="9" y="0"/>
                      <a:pt x="11"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3" name="Freeform 2204">
                <a:extLst>
                  <a:ext uri="{FF2B5EF4-FFF2-40B4-BE49-F238E27FC236}">
                    <a16:creationId xmlns:a16="http://schemas.microsoft.com/office/drawing/2014/main" id="{8B3DA059-7E4A-D660-2193-0BC37A05E5BE}"/>
                  </a:ext>
                </a:extLst>
              </p:cNvPr>
              <p:cNvSpPr>
                <a:spLocks/>
              </p:cNvSpPr>
              <p:nvPr/>
            </p:nvSpPr>
            <p:spPr bwMode="auto">
              <a:xfrm>
                <a:off x="5147" y="3438"/>
                <a:ext cx="58" cy="63"/>
              </a:xfrm>
              <a:custGeom>
                <a:avLst/>
                <a:gdLst>
                  <a:gd name="T0" fmla="*/ 12 w 12"/>
                  <a:gd name="T1" fmla="*/ 6 h 13"/>
                  <a:gd name="T2" fmla="*/ 4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4" y="10"/>
                    </a:cubicBezTo>
                    <a:cubicBezTo>
                      <a:pt x="0" y="7"/>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4" name="Freeform 2205">
                <a:extLst>
                  <a:ext uri="{FF2B5EF4-FFF2-40B4-BE49-F238E27FC236}">
                    <a16:creationId xmlns:a16="http://schemas.microsoft.com/office/drawing/2014/main" id="{BAFB33AA-387A-EC54-00D8-E80277F3376D}"/>
                  </a:ext>
                </a:extLst>
              </p:cNvPr>
              <p:cNvSpPr>
                <a:spLocks/>
              </p:cNvSpPr>
              <p:nvPr/>
            </p:nvSpPr>
            <p:spPr bwMode="auto">
              <a:xfrm>
                <a:off x="5306" y="3650"/>
                <a:ext cx="53" cy="53"/>
              </a:xfrm>
              <a:custGeom>
                <a:avLst/>
                <a:gdLst>
                  <a:gd name="T0" fmla="*/ 11 w 11"/>
                  <a:gd name="T1" fmla="*/ 5 h 11"/>
                  <a:gd name="T2" fmla="*/ 3 w 11"/>
                  <a:gd name="T3" fmla="*/ 8 h 11"/>
                  <a:gd name="T4" fmla="*/ 5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1" y="9"/>
                      <a:pt x="6" y="11"/>
                      <a:pt x="3" y="8"/>
                    </a:cubicBezTo>
                    <a:cubicBezTo>
                      <a:pt x="0" y="6"/>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5" name="Freeform 2206">
                <a:extLst>
                  <a:ext uri="{FF2B5EF4-FFF2-40B4-BE49-F238E27FC236}">
                    <a16:creationId xmlns:a16="http://schemas.microsoft.com/office/drawing/2014/main" id="{EF0806C9-F6C7-DED4-70F7-CC2FB8E1C7BC}"/>
                  </a:ext>
                </a:extLst>
              </p:cNvPr>
              <p:cNvSpPr>
                <a:spLocks/>
              </p:cNvSpPr>
              <p:nvPr/>
            </p:nvSpPr>
            <p:spPr bwMode="auto">
              <a:xfrm>
                <a:off x="5379" y="3679"/>
                <a:ext cx="48" cy="58"/>
              </a:xfrm>
              <a:custGeom>
                <a:avLst/>
                <a:gdLst>
                  <a:gd name="T0" fmla="*/ 10 w 10"/>
                  <a:gd name="T1" fmla="*/ 6 h 12"/>
                  <a:gd name="T2" fmla="*/ 2 w 10"/>
                  <a:gd name="T3" fmla="*/ 9 h 12"/>
                  <a:gd name="T4" fmla="*/ 5 w 10"/>
                  <a:gd name="T5" fmla="*/ 0 h 12"/>
                  <a:gd name="T6" fmla="*/ 10 w 10"/>
                  <a:gd name="T7" fmla="*/ 6 h 12"/>
                </a:gdLst>
                <a:ahLst/>
                <a:cxnLst>
                  <a:cxn ang="0">
                    <a:pos x="T0" y="T1"/>
                  </a:cxn>
                  <a:cxn ang="0">
                    <a:pos x="T2" y="T3"/>
                  </a:cxn>
                  <a:cxn ang="0">
                    <a:pos x="T4" y="T5"/>
                  </a:cxn>
                  <a:cxn ang="0">
                    <a:pos x="T6" y="T7"/>
                  </a:cxn>
                </a:cxnLst>
                <a:rect l="0" t="0" r="r" b="b"/>
                <a:pathLst>
                  <a:path w="10" h="12">
                    <a:moveTo>
                      <a:pt x="10" y="6"/>
                    </a:moveTo>
                    <a:cubicBezTo>
                      <a:pt x="10" y="10"/>
                      <a:pt x="5" y="12"/>
                      <a:pt x="2" y="9"/>
                    </a:cubicBezTo>
                    <a:cubicBezTo>
                      <a:pt x="0" y="6"/>
                      <a:pt x="1" y="1"/>
                      <a:pt x="5" y="0"/>
                    </a:cubicBezTo>
                    <a:cubicBezTo>
                      <a:pt x="9" y="1"/>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6" name="Freeform 2207">
                <a:extLst>
                  <a:ext uri="{FF2B5EF4-FFF2-40B4-BE49-F238E27FC236}">
                    <a16:creationId xmlns:a16="http://schemas.microsoft.com/office/drawing/2014/main" id="{D2E5AF41-9FF1-CE29-D0B7-D95277940CF9}"/>
                  </a:ext>
                </a:extLst>
              </p:cNvPr>
              <p:cNvSpPr>
                <a:spLocks/>
              </p:cNvSpPr>
              <p:nvPr/>
            </p:nvSpPr>
            <p:spPr bwMode="auto">
              <a:xfrm>
                <a:off x="5408" y="3761"/>
                <a:ext cx="48" cy="53"/>
              </a:xfrm>
              <a:custGeom>
                <a:avLst/>
                <a:gdLst>
                  <a:gd name="T0" fmla="*/ 10 w 10"/>
                  <a:gd name="T1" fmla="*/ 5 h 11"/>
                  <a:gd name="T2" fmla="*/ 2 w 10"/>
                  <a:gd name="T3" fmla="*/ 7 h 11"/>
                  <a:gd name="T4" fmla="*/ 5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10" y="9"/>
                      <a:pt x="5" y="11"/>
                      <a:pt x="2" y="7"/>
                    </a:cubicBezTo>
                    <a:cubicBezTo>
                      <a:pt x="0" y="5"/>
                      <a:pt x="1" y="0"/>
                      <a:pt x="5"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7" name="Freeform 2208">
                <a:extLst>
                  <a:ext uri="{FF2B5EF4-FFF2-40B4-BE49-F238E27FC236}">
                    <a16:creationId xmlns:a16="http://schemas.microsoft.com/office/drawing/2014/main" id="{D69C4F69-1779-4AF8-2226-0BDBFC96EF4B}"/>
                  </a:ext>
                </a:extLst>
              </p:cNvPr>
              <p:cNvSpPr>
                <a:spLocks/>
              </p:cNvSpPr>
              <p:nvPr/>
            </p:nvSpPr>
            <p:spPr bwMode="auto">
              <a:xfrm>
                <a:off x="5340" y="3737"/>
                <a:ext cx="48" cy="58"/>
              </a:xfrm>
              <a:custGeom>
                <a:avLst/>
                <a:gdLst>
                  <a:gd name="T0" fmla="*/ 10 w 10"/>
                  <a:gd name="T1" fmla="*/ 6 h 12"/>
                  <a:gd name="T2" fmla="*/ 3 w 10"/>
                  <a:gd name="T3" fmla="*/ 9 h 12"/>
                  <a:gd name="T4" fmla="*/ 5 w 10"/>
                  <a:gd name="T5" fmla="*/ 0 h 12"/>
                  <a:gd name="T6" fmla="*/ 10 w 10"/>
                  <a:gd name="T7" fmla="*/ 6 h 12"/>
                </a:gdLst>
                <a:ahLst/>
                <a:cxnLst>
                  <a:cxn ang="0">
                    <a:pos x="T0" y="T1"/>
                  </a:cxn>
                  <a:cxn ang="0">
                    <a:pos x="T2" y="T3"/>
                  </a:cxn>
                  <a:cxn ang="0">
                    <a:pos x="T4" y="T5"/>
                  </a:cxn>
                  <a:cxn ang="0">
                    <a:pos x="T6" y="T7"/>
                  </a:cxn>
                </a:cxnLst>
                <a:rect l="0" t="0" r="r" b="b"/>
                <a:pathLst>
                  <a:path w="10" h="12">
                    <a:moveTo>
                      <a:pt x="10" y="6"/>
                    </a:moveTo>
                    <a:cubicBezTo>
                      <a:pt x="10" y="10"/>
                      <a:pt x="6" y="12"/>
                      <a:pt x="3" y="9"/>
                    </a:cubicBezTo>
                    <a:cubicBezTo>
                      <a:pt x="0" y="6"/>
                      <a:pt x="0" y="1"/>
                      <a:pt x="5" y="0"/>
                    </a:cubicBezTo>
                    <a:cubicBezTo>
                      <a:pt x="8" y="1"/>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8" name="Freeform 2209">
                <a:extLst>
                  <a:ext uri="{FF2B5EF4-FFF2-40B4-BE49-F238E27FC236}">
                    <a16:creationId xmlns:a16="http://schemas.microsoft.com/office/drawing/2014/main" id="{0A5BBF13-0C75-FCA8-5728-4DD3FF56B7F8}"/>
                  </a:ext>
                </a:extLst>
              </p:cNvPr>
              <p:cNvSpPr>
                <a:spLocks/>
              </p:cNvSpPr>
              <p:nvPr/>
            </p:nvSpPr>
            <p:spPr bwMode="auto">
              <a:xfrm>
                <a:off x="5600" y="3775"/>
                <a:ext cx="49" cy="53"/>
              </a:xfrm>
              <a:custGeom>
                <a:avLst/>
                <a:gdLst>
                  <a:gd name="T0" fmla="*/ 10 w 10"/>
                  <a:gd name="T1" fmla="*/ 5 h 11"/>
                  <a:gd name="T2" fmla="*/ 2 w 10"/>
                  <a:gd name="T3" fmla="*/ 8 h 11"/>
                  <a:gd name="T4" fmla="*/ 6 w 10"/>
                  <a:gd name="T5" fmla="*/ 0 h 11"/>
                  <a:gd name="T6" fmla="*/ 10 w 10"/>
                  <a:gd name="T7" fmla="*/ 5 h 11"/>
                </a:gdLst>
                <a:ahLst/>
                <a:cxnLst>
                  <a:cxn ang="0">
                    <a:pos x="T0" y="T1"/>
                  </a:cxn>
                  <a:cxn ang="0">
                    <a:pos x="T2" y="T3"/>
                  </a:cxn>
                  <a:cxn ang="0">
                    <a:pos x="T4" y="T5"/>
                  </a:cxn>
                  <a:cxn ang="0">
                    <a:pos x="T6" y="T7"/>
                  </a:cxn>
                </a:cxnLst>
                <a:rect l="0" t="0" r="r" b="b"/>
                <a:pathLst>
                  <a:path w="10" h="11">
                    <a:moveTo>
                      <a:pt x="10" y="5"/>
                    </a:moveTo>
                    <a:cubicBezTo>
                      <a:pt x="9" y="9"/>
                      <a:pt x="4" y="11"/>
                      <a:pt x="2" y="8"/>
                    </a:cubicBezTo>
                    <a:cubicBezTo>
                      <a:pt x="0" y="5"/>
                      <a:pt x="2" y="0"/>
                      <a:pt x="6" y="0"/>
                    </a:cubicBezTo>
                    <a:cubicBezTo>
                      <a:pt x="9"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9" name="Freeform 2210">
                <a:extLst>
                  <a:ext uri="{FF2B5EF4-FFF2-40B4-BE49-F238E27FC236}">
                    <a16:creationId xmlns:a16="http://schemas.microsoft.com/office/drawing/2014/main" id="{444D29C9-04DE-1640-423D-CD121A556103}"/>
                  </a:ext>
                </a:extLst>
              </p:cNvPr>
              <p:cNvSpPr>
                <a:spLocks/>
              </p:cNvSpPr>
              <p:nvPr/>
            </p:nvSpPr>
            <p:spPr bwMode="auto">
              <a:xfrm>
                <a:off x="5533" y="3766"/>
                <a:ext cx="48" cy="53"/>
              </a:xfrm>
              <a:custGeom>
                <a:avLst/>
                <a:gdLst>
                  <a:gd name="T0" fmla="*/ 10 w 10"/>
                  <a:gd name="T1" fmla="*/ 6 h 11"/>
                  <a:gd name="T2" fmla="*/ 2 w 10"/>
                  <a:gd name="T3" fmla="*/ 8 h 11"/>
                  <a:gd name="T4" fmla="*/ 5 w 10"/>
                  <a:gd name="T5" fmla="*/ 0 h 11"/>
                  <a:gd name="T6" fmla="*/ 10 w 10"/>
                  <a:gd name="T7" fmla="*/ 6 h 11"/>
                </a:gdLst>
                <a:ahLst/>
                <a:cxnLst>
                  <a:cxn ang="0">
                    <a:pos x="T0" y="T1"/>
                  </a:cxn>
                  <a:cxn ang="0">
                    <a:pos x="T2" y="T3"/>
                  </a:cxn>
                  <a:cxn ang="0">
                    <a:pos x="T4" y="T5"/>
                  </a:cxn>
                  <a:cxn ang="0">
                    <a:pos x="T6" y="T7"/>
                  </a:cxn>
                </a:cxnLst>
                <a:rect l="0" t="0" r="r" b="b"/>
                <a:pathLst>
                  <a:path w="10" h="11">
                    <a:moveTo>
                      <a:pt x="10" y="6"/>
                    </a:moveTo>
                    <a:cubicBezTo>
                      <a:pt x="9" y="10"/>
                      <a:pt x="4" y="11"/>
                      <a:pt x="2" y="8"/>
                    </a:cubicBezTo>
                    <a:cubicBezTo>
                      <a:pt x="0" y="5"/>
                      <a:pt x="1" y="1"/>
                      <a:pt x="5" y="0"/>
                    </a:cubicBezTo>
                    <a:cubicBezTo>
                      <a:pt x="9" y="1"/>
                      <a:pt x="10"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0" name="Freeform 2211">
                <a:extLst>
                  <a:ext uri="{FF2B5EF4-FFF2-40B4-BE49-F238E27FC236}">
                    <a16:creationId xmlns:a16="http://schemas.microsoft.com/office/drawing/2014/main" id="{01C952AF-E22A-276E-33BE-B0E2C49B7B2A}"/>
                  </a:ext>
                </a:extLst>
              </p:cNvPr>
              <p:cNvSpPr>
                <a:spLocks/>
              </p:cNvSpPr>
              <p:nvPr/>
            </p:nvSpPr>
            <p:spPr bwMode="auto">
              <a:xfrm>
                <a:off x="5470" y="3746"/>
                <a:ext cx="53" cy="54"/>
              </a:xfrm>
              <a:custGeom>
                <a:avLst/>
                <a:gdLst>
                  <a:gd name="T0" fmla="*/ 11 w 11"/>
                  <a:gd name="T1" fmla="*/ 5 h 11"/>
                  <a:gd name="T2" fmla="*/ 3 w 11"/>
                  <a:gd name="T3" fmla="*/ 8 h 11"/>
                  <a:gd name="T4" fmla="*/ 6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0" y="9"/>
                      <a:pt x="6" y="11"/>
                      <a:pt x="3" y="8"/>
                    </a:cubicBezTo>
                    <a:cubicBezTo>
                      <a:pt x="0" y="5"/>
                      <a:pt x="2" y="0"/>
                      <a:pt x="6"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1" name="Freeform 2212">
                <a:extLst>
                  <a:ext uri="{FF2B5EF4-FFF2-40B4-BE49-F238E27FC236}">
                    <a16:creationId xmlns:a16="http://schemas.microsoft.com/office/drawing/2014/main" id="{32711DB4-792E-72AF-9BC2-4B4B36D285E6}"/>
                  </a:ext>
                </a:extLst>
              </p:cNvPr>
              <p:cNvSpPr>
                <a:spLocks/>
              </p:cNvSpPr>
              <p:nvPr/>
            </p:nvSpPr>
            <p:spPr bwMode="auto">
              <a:xfrm>
                <a:off x="5441" y="3669"/>
                <a:ext cx="53" cy="58"/>
              </a:xfrm>
              <a:custGeom>
                <a:avLst/>
                <a:gdLst>
                  <a:gd name="T0" fmla="*/ 11 w 11"/>
                  <a:gd name="T1" fmla="*/ 6 h 12"/>
                  <a:gd name="T2" fmla="*/ 3 w 11"/>
                  <a:gd name="T3" fmla="*/ 9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6" y="12"/>
                      <a:pt x="3" y="9"/>
                    </a:cubicBezTo>
                    <a:cubicBezTo>
                      <a:pt x="0" y="6"/>
                      <a:pt x="2" y="1"/>
                      <a:pt x="6" y="0"/>
                    </a:cubicBezTo>
                    <a:cubicBezTo>
                      <a:pt x="10" y="1"/>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2" name="Freeform 2213">
                <a:extLst>
                  <a:ext uri="{FF2B5EF4-FFF2-40B4-BE49-F238E27FC236}">
                    <a16:creationId xmlns:a16="http://schemas.microsoft.com/office/drawing/2014/main" id="{CC366B8B-46FE-5F94-1F4B-6D45A3CEFF8C}"/>
                  </a:ext>
                </a:extLst>
              </p:cNvPr>
              <p:cNvSpPr>
                <a:spLocks/>
              </p:cNvSpPr>
              <p:nvPr/>
            </p:nvSpPr>
            <p:spPr bwMode="auto">
              <a:xfrm>
                <a:off x="5514" y="3689"/>
                <a:ext cx="53" cy="57"/>
              </a:xfrm>
              <a:custGeom>
                <a:avLst/>
                <a:gdLst>
                  <a:gd name="T0" fmla="*/ 11 w 11"/>
                  <a:gd name="T1" fmla="*/ 6 h 12"/>
                  <a:gd name="T2" fmla="*/ 3 w 11"/>
                  <a:gd name="T3" fmla="*/ 8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0" y="10"/>
                      <a:pt x="5" y="12"/>
                      <a:pt x="3" y="8"/>
                    </a:cubicBezTo>
                    <a:cubicBezTo>
                      <a:pt x="0" y="6"/>
                      <a:pt x="2" y="1"/>
                      <a:pt x="6" y="0"/>
                    </a:cubicBezTo>
                    <a:cubicBezTo>
                      <a:pt x="10" y="0"/>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3" name="Freeform 2214">
                <a:extLst>
                  <a:ext uri="{FF2B5EF4-FFF2-40B4-BE49-F238E27FC236}">
                    <a16:creationId xmlns:a16="http://schemas.microsoft.com/office/drawing/2014/main" id="{3758C746-AFE1-2786-B969-00F8340DC0C2}"/>
                  </a:ext>
                </a:extLst>
              </p:cNvPr>
              <p:cNvSpPr>
                <a:spLocks/>
              </p:cNvSpPr>
              <p:nvPr/>
            </p:nvSpPr>
            <p:spPr bwMode="auto">
              <a:xfrm>
                <a:off x="5581" y="3703"/>
                <a:ext cx="53" cy="53"/>
              </a:xfrm>
              <a:custGeom>
                <a:avLst/>
                <a:gdLst>
                  <a:gd name="T0" fmla="*/ 11 w 11"/>
                  <a:gd name="T1" fmla="*/ 5 h 11"/>
                  <a:gd name="T2" fmla="*/ 3 w 11"/>
                  <a:gd name="T3" fmla="*/ 8 h 11"/>
                  <a:gd name="T4" fmla="*/ 6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0" y="10"/>
                      <a:pt x="5" y="11"/>
                      <a:pt x="3" y="8"/>
                    </a:cubicBezTo>
                    <a:cubicBezTo>
                      <a:pt x="0" y="5"/>
                      <a:pt x="2" y="0"/>
                      <a:pt x="6"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4" name="Freeform 2215">
                <a:extLst>
                  <a:ext uri="{FF2B5EF4-FFF2-40B4-BE49-F238E27FC236}">
                    <a16:creationId xmlns:a16="http://schemas.microsoft.com/office/drawing/2014/main" id="{F8BA092D-8851-54D6-1EF2-413D61F69037}"/>
                  </a:ext>
                </a:extLst>
              </p:cNvPr>
              <p:cNvSpPr>
                <a:spLocks/>
              </p:cNvSpPr>
              <p:nvPr/>
            </p:nvSpPr>
            <p:spPr bwMode="auto">
              <a:xfrm>
                <a:off x="5653" y="3722"/>
                <a:ext cx="53" cy="58"/>
              </a:xfrm>
              <a:custGeom>
                <a:avLst/>
                <a:gdLst>
                  <a:gd name="T0" fmla="*/ 10 w 11"/>
                  <a:gd name="T1" fmla="*/ 6 h 12"/>
                  <a:gd name="T2" fmla="*/ 2 w 11"/>
                  <a:gd name="T3" fmla="*/ 8 h 12"/>
                  <a:gd name="T4" fmla="*/ 6 w 11"/>
                  <a:gd name="T5" fmla="*/ 0 h 12"/>
                  <a:gd name="T6" fmla="*/ 10 w 11"/>
                  <a:gd name="T7" fmla="*/ 6 h 12"/>
                </a:gdLst>
                <a:ahLst/>
                <a:cxnLst>
                  <a:cxn ang="0">
                    <a:pos x="T0" y="T1"/>
                  </a:cxn>
                  <a:cxn ang="0">
                    <a:pos x="T2" y="T3"/>
                  </a:cxn>
                  <a:cxn ang="0">
                    <a:pos x="T4" y="T5"/>
                  </a:cxn>
                  <a:cxn ang="0">
                    <a:pos x="T6" y="T7"/>
                  </a:cxn>
                </a:cxnLst>
                <a:rect l="0" t="0" r="r" b="b"/>
                <a:pathLst>
                  <a:path w="11" h="12">
                    <a:moveTo>
                      <a:pt x="10" y="6"/>
                    </a:moveTo>
                    <a:cubicBezTo>
                      <a:pt x="10" y="10"/>
                      <a:pt x="5" y="12"/>
                      <a:pt x="2" y="8"/>
                    </a:cubicBezTo>
                    <a:cubicBezTo>
                      <a:pt x="0" y="5"/>
                      <a:pt x="2" y="1"/>
                      <a:pt x="6" y="0"/>
                    </a:cubicBezTo>
                    <a:cubicBezTo>
                      <a:pt x="10" y="0"/>
                      <a:pt x="11"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5" name="Freeform 2216">
                <a:extLst>
                  <a:ext uri="{FF2B5EF4-FFF2-40B4-BE49-F238E27FC236}">
                    <a16:creationId xmlns:a16="http://schemas.microsoft.com/office/drawing/2014/main" id="{76A3B06F-3FF0-E64D-2727-B384CF23C240}"/>
                  </a:ext>
                </a:extLst>
              </p:cNvPr>
              <p:cNvSpPr>
                <a:spLocks/>
              </p:cNvSpPr>
              <p:nvPr/>
            </p:nvSpPr>
            <p:spPr bwMode="auto">
              <a:xfrm>
                <a:off x="5721" y="3713"/>
                <a:ext cx="53" cy="53"/>
              </a:xfrm>
              <a:custGeom>
                <a:avLst/>
                <a:gdLst>
                  <a:gd name="T0" fmla="*/ 11 w 11"/>
                  <a:gd name="T1" fmla="*/ 5 h 11"/>
                  <a:gd name="T2" fmla="*/ 2 w 11"/>
                  <a:gd name="T3" fmla="*/ 8 h 11"/>
                  <a:gd name="T4" fmla="*/ 7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0" y="9"/>
                      <a:pt x="5" y="11"/>
                      <a:pt x="2" y="8"/>
                    </a:cubicBezTo>
                    <a:cubicBezTo>
                      <a:pt x="0" y="5"/>
                      <a:pt x="2" y="0"/>
                      <a:pt x="7"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6" name="Freeform 2217">
                <a:extLst>
                  <a:ext uri="{FF2B5EF4-FFF2-40B4-BE49-F238E27FC236}">
                    <a16:creationId xmlns:a16="http://schemas.microsoft.com/office/drawing/2014/main" id="{4BC0579A-716F-EE23-0B72-B27E94BEA258}"/>
                  </a:ext>
                </a:extLst>
              </p:cNvPr>
              <p:cNvSpPr>
                <a:spLocks/>
              </p:cNvSpPr>
              <p:nvPr/>
            </p:nvSpPr>
            <p:spPr bwMode="auto">
              <a:xfrm>
                <a:off x="5755" y="3640"/>
                <a:ext cx="53" cy="58"/>
              </a:xfrm>
              <a:custGeom>
                <a:avLst/>
                <a:gdLst>
                  <a:gd name="T0" fmla="*/ 10 w 11"/>
                  <a:gd name="T1" fmla="*/ 6 h 12"/>
                  <a:gd name="T2" fmla="*/ 2 w 11"/>
                  <a:gd name="T3" fmla="*/ 8 h 12"/>
                  <a:gd name="T4" fmla="*/ 6 w 11"/>
                  <a:gd name="T5" fmla="*/ 0 h 12"/>
                  <a:gd name="T6" fmla="*/ 10 w 11"/>
                  <a:gd name="T7" fmla="*/ 6 h 12"/>
                </a:gdLst>
                <a:ahLst/>
                <a:cxnLst>
                  <a:cxn ang="0">
                    <a:pos x="T0" y="T1"/>
                  </a:cxn>
                  <a:cxn ang="0">
                    <a:pos x="T2" y="T3"/>
                  </a:cxn>
                  <a:cxn ang="0">
                    <a:pos x="T4" y="T5"/>
                  </a:cxn>
                  <a:cxn ang="0">
                    <a:pos x="T6" y="T7"/>
                  </a:cxn>
                </a:cxnLst>
                <a:rect l="0" t="0" r="r" b="b"/>
                <a:pathLst>
                  <a:path w="11" h="12">
                    <a:moveTo>
                      <a:pt x="10" y="6"/>
                    </a:moveTo>
                    <a:cubicBezTo>
                      <a:pt x="9" y="10"/>
                      <a:pt x="4" y="12"/>
                      <a:pt x="2" y="8"/>
                    </a:cubicBezTo>
                    <a:cubicBezTo>
                      <a:pt x="0" y="5"/>
                      <a:pt x="2" y="0"/>
                      <a:pt x="6" y="0"/>
                    </a:cubicBezTo>
                    <a:cubicBezTo>
                      <a:pt x="10" y="0"/>
                      <a:pt x="11" y="3"/>
                      <a:pt x="10"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7" name="Freeform 2218">
                <a:extLst>
                  <a:ext uri="{FF2B5EF4-FFF2-40B4-BE49-F238E27FC236}">
                    <a16:creationId xmlns:a16="http://schemas.microsoft.com/office/drawing/2014/main" id="{F4228F99-23E3-AC88-55E1-55B845F38F4D}"/>
                  </a:ext>
                </a:extLst>
              </p:cNvPr>
              <p:cNvSpPr>
                <a:spLocks/>
              </p:cNvSpPr>
              <p:nvPr/>
            </p:nvSpPr>
            <p:spPr bwMode="auto">
              <a:xfrm>
                <a:off x="5745" y="3563"/>
                <a:ext cx="53" cy="58"/>
              </a:xfrm>
              <a:custGeom>
                <a:avLst/>
                <a:gdLst>
                  <a:gd name="T0" fmla="*/ 11 w 11"/>
                  <a:gd name="T1" fmla="*/ 6 h 12"/>
                  <a:gd name="T2" fmla="*/ 2 w 11"/>
                  <a:gd name="T3" fmla="*/ 9 h 12"/>
                  <a:gd name="T4" fmla="*/ 7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0" y="10"/>
                      <a:pt x="5" y="12"/>
                      <a:pt x="2" y="9"/>
                    </a:cubicBezTo>
                    <a:cubicBezTo>
                      <a:pt x="0" y="6"/>
                      <a:pt x="2" y="0"/>
                      <a:pt x="7" y="0"/>
                    </a:cubicBezTo>
                    <a:cubicBezTo>
                      <a:pt x="11" y="0"/>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8" name="Freeform 2219">
                <a:extLst>
                  <a:ext uri="{FF2B5EF4-FFF2-40B4-BE49-F238E27FC236}">
                    <a16:creationId xmlns:a16="http://schemas.microsoft.com/office/drawing/2014/main" id="{5B42EC9D-BD68-11E6-2B64-ABC6FE5B143B}"/>
                  </a:ext>
                </a:extLst>
              </p:cNvPr>
              <p:cNvSpPr>
                <a:spLocks/>
              </p:cNvSpPr>
              <p:nvPr/>
            </p:nvSpPr>
            <p:spPr bwMode="auto">
              <a:xfrm>
                <a:off x="5711" y="3501"/>
                <a:ext cx="53" cy="57"/>
              </a:xfrm>
              <a:custGeom>
                <a:avLst/>
                <a:gdLst>
                  <a:gd name="T0" fmla="*/ 11 w 11"/>
                  <a:gd name="T1" fmla="*/ 6 h 12"/>
                  <a:gd name="T2" fmla="*/ 2 w 11"/>
                  <a:gd name="T3" fmla="*/ 9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0" y="10"/>
                      <a:pt x="5" y="12"/>
                      <a:pt x="2" y="9"/>
                    </a:cubicBezTo>
                    <a:cubicBezTo>
                      <a:pt x="0" y="5"/>
                      <a:pt x="2" y="0"/>
                      <a:pt x="6" y="0"/>
                    </a:cubicBezTo>
                    <a:cubicBezTo>
                      <a:pt x="10"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9" name="Freeform 2220">
                <a:extLst>
                  <a:ext uri="{FF2B5EF4-FFF2-40B4-BE49-F238E27FC236}">
                    <a16:creationId xmlns:a16="http://schemas.microsoft.com/office/drawing/2014/main" id="{4F179D9A-4ABB-CE42-BF1E-C73819397457}"/>
                  </a:ext>
                </a:extLst>
              </p:cNvPr>
              <p:cNvSpPr>
                <a:spLocks/>
              </p:cNvSpPr>
              <p:nvPr/>
            </p:nvSpPr>
            <p:spPr bwMode="auto">
              <a:xfrm>
                <a:off x="5793" y="3491"/>
                <a:ext cx="58" cy="58"/>
              </a:xfrm>
              <a:custGeom>
                <a:avLst/>
                <a:gdLst>
                  <a:gd name="T0" fmla="*/ 12 w 12"/>
                  <a:gd name="T1" fmla="*/ 6 h 12"/>
                  <a:gd name="T2" fmla="*/ 2 w 12"/>
                  <a:gd name="T3" fmla="*/ 8 h 12"/>
                  <a:gd name="T4" fmla="*/ 7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1" y="10"/>
                      <a:pt x="5" y="12"/>
                      <a:pt x="2" y="8"/>
                    </a:cubicBezTo>
                    <a:cubicBezTo>
                      <a:pt x="0" y="5"/>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0" name="Freeform 2221">
                <a:extLst>
                  <a:ext uri="{FF2B5EF4-FFF2-40B4-BE49-F238E27FC236}">
                    <a16:creationId xmlns:a16="http://schemas.microsoft.com/office/drawing/2014/main" id="{39FFC358-F813-85F6-4A11-38894E825BF9}"/>
                  </a:ext>
                </a:extLst>
              </p:cNvPr>
              <p:cNvSpPr>
                <a:spLocks/>
              </p:cNvSpPr>
              <p:nvPr/>
            </p:nvSpPr>
            <p:spPr bwMode="auto">
              <a:xfrm>
                <a:off x="5865" y="3438"/>
                <a:ext cx="58" cy="63"/>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5" y="13"/>
                      <a:pt x="2" y="9"/>
                    </a:cubicBezTo>
                    <a:cubicBezTo>
                      <a:pt x="0" y="6"/>
                      <a:pt x="2" y="0"/>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1" name="Freeform 2222">
                <a:extLst>
                  <a:ext uri="{FF2B5EF4-FFF2-40B4-BE49-F238E27FC236}">
                    <a16:creationId xmlns:a16="http://schemas.microsoft.com/office/drawing/2014/main" id="{B8271B6C-DF0F-1967-16B3-2FCE003D6D8A}"/>
                  </a:ext>
                </a:extLst>
              </p:cNvPr>
              <p:cNvSpPr>
                <a:spLocks/>
              </p:cNvSpPr>
              <p:nvPr/>
            </p:nvSpPr>
            <p:spPr bwMode="auto">
              <a:xfrm>
                <a:off x="5894" y="3356"/>
                <a:ext cx="58" cy="63"/>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0" y="11"/>
                      <a:pt x="4" y="13"/>
                      <a:pt x="2" y="9"/>
                    </a:cubicBezTo>
                    <a:cubicBezTo>
                      <a:pt x="0" y="5"/>
                      <a:pt x="2" y="0"/>
                      <a:pt x="7" y="0"/>
                    </a:cubicBezTo>
                    <a:cubicBezTo>
                      <a:pt x="11"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2" name="Freeform 2223">
                <a:extLst>
                  <a:ext uri="{FF2B5EF4-FFF2-40B4-BE49-F238E27FC236}">
                    <a16:creationId xmlns:a16="http://schemas.microsoft.com/office/drawing/2014/main" id="{64623912-8817-1553-84AD-40B5D37A691A}"/>
                  </a:ext>
                </a:extLst>
              </p:cNvPr>
              <p:cNvSpPr>
                <a:spLocks/>
              </p:cNvSpPr>
              <p:nvPr/>
            </p:nvSpPr>
            <p:spPr bwMode="auto">
              <a:xfrm>
                <a:off x="5750" y="3346"/>
                <a:ext cx="58" cy="63"/>
              </a:xfrm>
              <a:custGeom>
                <a:avLst/>
                <a:gdLst>
                  <a:gd name="T0" fmla="*/ 12 w 12"/>
                  <a:gd name="T1" fmla="*/ 6 h 13"/>
                  <a:gd name="T2" fmla="*/ 2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5" y="13"/>
                      <a:pt x="2" y="9"/>
                    </a:cubicBezTo>
                    <a:cubicBezTo>
                      <a:pt x="0" y="6"/>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3" name="Freeform 2224">
                <a:extLst>
                  <a:ext uri="{FF2B5EF4-FFF2-40B4-BE49-F238E27FC236}">
                    <a16:creationId xmlns:a16="http://schemas.microsoft.com/office/drawing/2014/main" id="{DAD77CF8-E0C2-D7F8-3700-0CE39B14775E}"/>
                  </a:ext>
                </a:extLst>
              </p:cNvPr>
              <p:cNvSpPr>
                <a:spLocks/>
              </p:cNvSpPr>
              <p:nvPr/>
            </p:nvSpPr>
            <p:spPr bwMode="auto">
              <a:xfrm>
                <a:off x="5822" y="3380"/>
                <a:ext cx="58" cy="63"/>
              </a:xfrm>
              <a:custGeom>
                <a:avLst/>
                <a:gdLst>
                  <a:gd name="T0" fmla="*/ 12 w 12"/>
                  <a:gd name="T1" fmla="*/ 7 h 13"/>
                  <a:gd name="T2" fmla="*/ 2 w 12"/>
                  <a:gd name="T3" fmla="*/ 10 h 13"/>
                  <a:gd name="T4" fmla="*/ 7 w 12"/>
                  <a:gd name="T5" fmla="*/ 0 h 13"/>
                  <a:gd name="T6" fmla="*/ 12 w 12"/>
                  <a:gd name="T7" fmla="*/ 7 h 13"/>
                </a:gdLst>
                <a:ahLst/>
                <a:cxnLst>
                  <a:cxn ang="0">
                    <a:pos x="T0" y="T1"/>
                  </a:cxn>
                  <a:cxn ang="0">
                    <a:pos x="T2" y="T3"/>
                  </a:cxn>
                  <a:cxn ang="0">
                    <a:pos x="T4" y="T5"/>
                  </a:cxn>
                  <a:cxn ang="0">
                    <a:pos x="T6" y="T7"/>
                  </a:cxn>
                </a:cxnLst>
                <a:rect l="0" t="0" r="r" b="b"/>
                <a:pathLst>
                  <a:path w="12" h="13">
                    <a:moveTo>
                      <a:pt x="12" y="7"/>
                    </a:moveTo>
                    <a:cubicBezTo>
                      <a:pt x="11" y="11"/>
                      <a:pt x="5" y="13"/>
                      <a:pt x="2" y="10"/>
                    </a:cubicBezTo>
                    <a:cubicBezTo>
                      <a:pt x="0" y="6"/>
                      <a:pt x="2" y="1"/>
                      <a:pt x="7" y="0"/>
                    </a:cubicBezTo>
                    <a:cubicBezTo>
                      <a:pt x="11" y="1"/>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4" name="Freeform 2225">
                <a:extLst>
                  <a:ext uri="{FF2B5EF4-FFF2-40B4-BE49-F238E27FC236}">
                    <a16:creationId xmlns:a16="http://schemas.microsoft.com/office/drawing/2014/main" id="{C662BE2E-6F1A-68AE-F654-FE726D2E5002}"/>
                  </a:ext>
                </a:extLst>
              </p:cNvPr>
              <p:cNvSpPr>
                <a:spLocks/>
              </p:cNvSpPr>
              <p:nvPr/>
            </p:nvSpPr>
            <p:spPr bwMode="auto">
              <a:xfrm>
                <a:off x="5750" y="3428"/>
                <a:ext cx="58" cy="58"/>
              </a:xfrm>
              <a:custGeom>
                <a:avLst/>
                <a:gdLst>
                  <a:gd name="T0" fmla="*/ 12 w 12"/>
                  <a:gd name="T1" fmla="*/ 6 h 12"/>
                  <a:gd name="T2" fmla="*/ 3 w 12"/>
                  <a:gd name="T3" fmla="*/ 9 h 12"/>
                  <a:gd name="T4" fmla="*/ 7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1" y="10"/>
                      <a:pt x="5" y="12"/>
                      <a:pt x="3" y="9"/>
                    </a:cubicBezTo>
                    <a:cubicBezTo>
                      <a:pt x="0" y="5"/>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5" name="Freeform 2226">
                <a:extLst>
                  <a:ext uri="{FF2B5EF4-FFF2-40B4-BE49-F238E27FC236}">
                    <a16:creationId xmlns:a16="http://schemas.microsoft.com/office/drawing/2014/main" id="{C8BBBC84-5FAD-BBA9-1B5F-FBB5CB4A4D90}"/>
                  </a:ext>
                </a:extLst>
              </p:cNvPr>
              <p:cNvSpPr>
                <a:spLocks/>
              </p:cNvSpPr>
              <p:nvPr/>
            </p:nvSpPr>
            <p:spPr bwMode="auto">
              <a:xfrm>
                <a:off x="5634" y="3491"/>
                <a:ext cx="58" cy="63"/>
              </a:xfrm>
              <a:custGeom>
                <a:avLst/>
                <a:gdLst>
                  <a:gd name="T0" fmla="*/ 12 w 12"/>
                  <a:gd name="T1" fmla="*/ 6 h 13"/>
                  <a:gd name="T2" fmla="*/ 3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6" y="13"/>
                      <a:pt x="3" y="9"/>
                    </a:cubicBezTo>
                    <a:cubicBezTo>
                      <a:pt x="0" y="6"/>
                      <a:pt x="2" y="0"/>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6" name="Freeform 2227">
                <a:extLst>
                  <a:ext uri="{FF2B5EF4-FFF2-40B4-BE49-F238E27FC236}">
                    <a16:creationId xmlns:a16="http://schemas.microsoft.com/office/drawing/2014/main" id="{12563CB1-EE85-310F-78BD-4763B267424D}"/>
                  </a:ext>
                </a:extLst>
              </p:cNvPr>
              <p:cNvSpPr>
                <a:spLocks/>
              </p:cNvSpPr>
              <p:nvPr/>
            </p:nvSpPr>
            <p:spPr bwMode="auto">
              <a:xfrm>
                <a:off x="5677" y="3419"/>
                <a:ext cx="58" cy="62"/>
              </a:xfrm>
              <a:custGeom>
                <a:avLst/>
                <a:gdLst>
                  <a:gd name="T0" fmla="*/ 11 w 12"/>
                  <a:gd name="T1" fmla="*/ 6 h 13"/>
                  <a:gd name="T2" fmla="*/ 2 w 12"/>
                  <a:gd name="T3" fmla="*/ 9 h 13"/>
                  <a:gd name="T4" fmla="*/ 7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1" y="11"/>
                      <a:pt x="5" y="13"/>
                      <a:pt x="2" y="9"/>
                    </a:cubicBezTo>
                    <a:cubicBezTo>
                      <a:pt x="0" y="6"/>
                      <a:pt x="2" y="0"/>
                      <a:pt x="7" y="0"/>
                    </a:cubicBezTo>
                    <a:cubicBezTo>
                      <a:pt x="11"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7" name="Freeform 2228">
                <a:extLst>
                  <a:ext uri="{FF2B5EF4-FFF2-40B4-BE49-F238E27FC236}">
                    <a16:creationId xmlns:a16="http://schemas.microsoft.com/office/drawing/2014/main" id="{45EDC321-D91C-7211-AD04-537341554F7C}"/>
                  </a:ext>
                </a:extLst>
              </p:cNvPr>
              <p:cNvSpPr>
                <a:spLocks/>
              </p:cNvSpPr>
              <p:nvPr/>
            </p:nvSpPr>
            <p:spPr bwMode="auto">
              <a:xfrm>
                <a:off x="5673" y="3337"/>
                <a:ext cx="57" cy="62"/>
              </a:xfrm>
              <a:custGeom>
                <a:avLst/>
                <a:gdLst>
                  <a:gd name="T0" fmla="*/ 12 w 12"/>
                  <a:gd name="T1" fmla="*/ 6 h 13"/>
                  <a:gd name="T2" fmla="*/ 3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5" y="13"/>
                      <a:pt x="3" y="9"/>
                    </a:cubicBezTo>
                    <a:cubicBezTo>
                      <a:pt x="0" y="6"/>
                      <a:pt x="2" y="0"/>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8" name="Freeform 2229">
                <a:extLst>
                  <a:ext uri="{FF2B5EF4-FFF2-40B4-BE49-F238E27FC236}">
                    <a16:creationId xmlns:a16="http://schemas.microsoft.com/office/drawing/2014/main" id="{CB6FD4E1-239E-43C4-B994-95BC14F4FDC0}"/>
                  </a:ext>
                </a:extLst>
              </p:cNvPr>
              <p:cNvSpPr>
                <a:spLocks/>
              </p:cNvSpPr>
              <p:nvPr/>
            </p:nvSpPr>
            <p:spPr bwMode="auto">
              <a:xfrm>
                <a:off x="5586" y="3332"/>
                <a:ext cx="63"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49" name="Freeform 2230">
                <a:extLst>
                  <a:ext uri="{FF2B5EF4-FFF2-40B4-BE49-F238E27FC236}">
                    <a16:creationId xmlns:a16="http://schemas.microsoft.com/office/drawing/2014/main" id="{87C64B4F-53D6-3A45-C35B-B0CDFCE1281D}"/>
                  </a:ext>
                </a:extLst>
              </p:cNvPr>
              <p:cNvSpPr>
                <a:spLocks/>
              </p:cNvSpPr>
              <p:nvPr/>
            </p:nvSpPr>
            <p:spPr bwMode="auto">
              <a:xfrm>
                <a:off x="5523" y="3385"/>
                <a:ext cx="58" cy="58"/>
              </a:xfrm>
              <a:custGeom>
                <a:avLst/>
                <a:gdLst>
                  <a:gd name="T0" fmla="*/ 12 w 12"/>
                  <a:gd name="T1" fmla="*/ 6 h 12"/>
                  <a:gd name="T2" fmla="*/ 3 w 12"/>
                  <a:gd name="T3" fmla="*/ 9 h 12"/>
                  <a:gd name="T4" fmla="*/ 7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2" y="11"/>
                      <a:pt x="6" y="12"/>
                      <a:pt x="3" y="9"/>
                    </a:cubicBezTo>
                    <a:cubicBezTo>
                      <a:pt x="0" y="6"/>
                      <a:pt x="2" y="0"/>
                      <a:pt x="7" y="0"/>
                    </a:cubicBezTo>
                    <a:cubicBezTo>
                      <a:pt x="11"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0" name="Freeform 2231">
                <a:extLst>
                  <a:ext uri="{FF2B5EF4-FFF2-40B4-BE49-F238E27FC236}">
                    <a16:creationId xmlns:a16="http://schemas.microsoft.com/office/drawing/2014/main" id="{96AFBFAC-99B1-9188-1BDA-55BF493FC35F}"/>
                  </a:ext>
                </a:extLst>
              </p:cNvPr>
              <p:cNvSpPr>
                <a:spLocks/>
              </p:cNvSpPr>
              <p:nvPr/>
            </p:nvSpPr>
            <p:spPr bwMode="auto">
              <a:xfrm>
                <a:off x="5475" y="3452"/>
                <a:ext cx="58" cy="63"/>
              </a:xfrm>
              <a:custGeom>
                <a:avLst/>
                <a:gdLst>
                  <a:gd name="T0" fmla="*/ 11 w 12"/>
                  <a:gd name="T1" fmla="*/ 6 h 13"/>
                  <a:gd name="T2" fmla="*/ 2 w 12"/>
                  <a:gd name="T3" fmla="*/ 9 h 13"/>
                  <a:gd name="T4" fmla="*/ 6 w 12"/>
                  <a:gd name="T5" fmla="*/ 0 h 13"/>
                  <a:gd name="T6" fmla="*/ 11 w 12"/>
                  <a:gd name="T7" fmla="*/ 6 h 13"/>
                </a:gdLst>
                <a:ahLst/>
                <a:cxnLst>
                  <a:cxn ang="0">
                    <a:pos x="T0" y="T1"/>
                  </a:cxn>
                  <a:cxn ang="0">
                    <a:pos x="T2" y="T3"/>
                  </a:cxn>
                  <a:cxn ang="0">
                    <a:pos x="T4" y="T5"/>
                  </a:cxn>
                  <a:cxn ang="0">
                    <a:pos x="T6" y="T7"/>
                  </a:cxn>
                </a:cxnLst>
                <a:rect l="0" t="0" r="r" b="b"/>
                <a:pathLst>
                  <a:path w="12" h="13">
                    <a:moveTo>
                      <a:pt x="11" y="6"/>
                    </a:moveTo>
                    <a:cubicBezTo>
                      <a:pt x="11" y="11"/>
                      <a:pt x="5" y="13"/>
                      <a:pt x="2" y="9"/>
                    </a:cubicBezTo>
                    <a:cubicBezTo>
                      <a:pt x="0" y="6"/>
                      <a:pt x="1" y="0"/>
                      <a:pt x="6" y="0"/>
                    </a:cubicBezTo>
                    <a:cubicBezTo>
                      <a:pt x="10"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1" name="Freeform 2232">
                <a:extLst>
                  <a:ext uri="{FF2B5EF4-FFF2-40B4-BE49-F238E27FC236}">
                    <a16:creationId xmlns:a16="http://schemas.microsoft.com/office/drawing/2014/main" id="{CED1E5EB-51C9-1A29-12D6-683AEEDDE884}"/>
                  </a:ext>
                </a:extLst>
              </p:cNvPr>
              <p:cNvSpPr>
                <a:spLocks/>
              </p:cNvSpPr>
              <p:nvPr/>
            </p:nvSpPr>
            <p:spPr bwMode="auto">
              <a:xfrm>
                <a:off x="5398" y="3443"/>
                <a:ext cx="53" cy="58"/>
              </a:xfrm>
              <a:custGeom>
                <a:avLst/>
                <a:gdLst>
                  <a:gd name="T0" fmla="*/ 11 w 11"/>
                  <a:gd name="T1" fmla="*/ 6 h 12"/>
                  <a:gd name="T2" fmla="*/ 2 w 11"/>
                  <a:gd name="T3" fmla="*/ 9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5" y="12"/>
                      <a:pt x="2" y="9"/>
                    </a:cubicBezTo>
                    <a:cubicBezTo>
                      <a:pt x="0" y="6"/>
                      <a:pt x="1" y="0"/>
                      <a:pt x="6" y="0"/>
                    </a:cubicBezTo>
                    <a:cubicBezTo>
                      <a:pt x="10"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2" name="Freeform 2233">
                <a:extLst>
                  <a:ext uri="{FF2B5EF4-FFF2-40B4-BE49-F238E27FC236}">
                    <a16:creationId xmlns:a16="http://schemas.microsoft.com/office/drawing/2014/main" id="{DDC3EFE7-C31D-728D-5266-6C3FCEAE283E}"/>
                  </a:ext>
                </a:extLst>
              </p:cNvPr>
              <p:cNvSpPr>
                <a:spLocks/>
              </p:cNvSpPr>
              <p:nvPr/>
            </p:nvSpPr>
            <p:spPr bwMode="auto">
              <a:xfrm>
                <a:off x="5287" y="3501"/>
                <a:ext cx="53" cy="57"/>
              </a:xfrm>
              <a:custGeom>
                <a:avLst/>
                <a:gdLst>
                  <a:gd name="T0" fmla="*/ 11 w 11"/>
                  <a:gd name="T1" fmla="*/ 5 h 12"/>
                  <a:gd name="T2" fmla="*/ 2 w 11"/>
                  <a:gd name="T3" fmla="*/ 8 h 12"/>
                  <a:gd name="T4" fmla="*/ 5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6" y="12"/>
                      <a:pt x="2" y="8"/>
                    </a:cubicBezTo>
                    <a:cubicBezTo>
                      <a:pt x="0" y="5"/>
                      <a:pt x="1" y="0"/>
                      <a:pt x="5"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3" name="Freeform 2234">
                <a:extLst>
                  <a:ext uri="{FF2B5EF4-FFF2-40B4-BE49-F238E27FC236}">
                    <a16:creationId xmlns:a16="http://schemas.microsoft.com/office/drawing/2014/main" id="{033BA53F-6047-E212-C0AB-6915D0EAC14C}"/>
                  </a:ext>
                </a:extLst>
              </p:cNvPr>
              <p:cNvSpPr>
                <a:spLocks/>
              </p:cNvSpPr>
              <p:nvPr/>
            </p:nvSpPr>
            <p:spPr bwMode="auto">
              <a:xfrm>
                <a:off x="5316" y="3433"/>
                <a:ext cx="58" cy="63"/>
              </a:xfrm>
              <a:custGeom>
                <a:avLst/>
                <a:gdLst>
                  <a:gd name="T0" fmla="*/ 12 w 12"/>
                  <a:gd name="T1" fmla="*/ 6 h 13"/>
                  <a:gd name="T2" fmla="*/ 3 w 12"/>
                  <a:gd name="T3" fmla="*/ 9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9"/>
                    </a:cubicBezTo>
                    <a:cubicBezTo>
                      <a:pt x="0" y="6"/>
                      <a:pt x="2" y="0"/>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4" name="Freeform 2235">
                <a:extLst>
                  <a:ext uri="{FF2B5EF4-FFF2-40B4-BE49-F238E27FC236}">
                    <a16:creationId xmlns:a16="http://schemas.microsoft.com/office/drawing/2014/main" id="{E03C1274-DF92-3E33-0DD1-F0D917B07A44}"/>
                  </a:ext>
                </a:extLst>
              </p:cNvPr>
              <p:cNvSpPr>
                <a:spLocks/>
              </p:cNvSpPr>
              <p:nvPr/>
            </p:nvSpPr>
            <p:spPr bwMode="auto">
              <a:xfrm>
                <a:off x="5278" y="3361"/>
                <a:ext cx="62" cy="58"/>
              </a:xfrm>
              <a:custGeom>
                <a:avLst/>
                <a:gdLst>
                  <a:gd name="T0" fmla="*/ 13 w 13"/>
                  <a:gd name="T1" fmla="*/ 6 h 12"/>
                  <a:gd name="T2" fmla="*/ 3 w 13"/>
                  <a:gd name="T3" fmla="*/ 9 h 12"/>
                  <a:gd name="T4" fmla="*/ 7 w 13"/>
                  <a:gd name="T5" fmla="*/ 0 h 12"/>
                  <a:gd name="T6" fmla="*/ 13 w 13"/>
                  <a:gd name="T7" fmla="*/ 6 h 12"/>
                </a:gdLst>
                <a:ahLst/>
                <a:cxnLst>
                  <a:cxn ang="0">
                    <a:pos x="T0" y="T1"/>
                  </a:cxn>
                  <a:cxn ang="0">
                    <a:pos x="T2" y="T3"/>
                  </a:cxn>
                  <a:cxn ang="0">
                    <a:pos x="T4" y="T5"/>
                  </a:cxn>
                  <a:cxn ang="0">
                    <a:pos x="T6" y="T7"/>
                  </a:cxn>
                </a:cxnLst>
                <a:rect l="0" t="0" r="r" b="b"/>
                <a:pathLst>
                  <a:path w="13" h="12">
                    <a:moveTo>
                      <a:pt x="13" y="6"/>
                    </a:moveTo>
                    <a:cubicBezTo>
                      <a:pt x="12" y="10"/>
                      <a:pt x="7" y="12"/>
                      <a:pt x="3" y="9"/>
                    </a:cubicBezTo>
                    <a:cubicBezTo>
                      <a:pt x="0" y="6"/>
                      <a:pt x="2" y="0"/>
                      <a:pt x="7"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5" name="Freeform 2236">
                <a:extLst>
                  <a:ext uri="{FF2B5EF4-FFF2-40B4-BE49-F238E27FC236}">
                    <a16:creationId xmlns:a16="http://schemas.microsoft.com/office/drawing/2014/main" id="{0943C2B4-FBCA-C3FB-FB8F-912920137FAE}"/>
                  </a:ext>
                </a:extLst>
              </p:cNvPr>
              <p:cNvSpPr>
                <a:spLocks/>
              </p:cNvSpPr>
              <p:nvPr/>
            </p:nvSpPr>
            <p:spPr bwMode="auto">
              <a:xfrm>
                <a:off x="5321" y="3293"/>
                <a:ext cx="58" cy="63"/>
              </a:xfrm>
              <a:custGeom>
                <a:avLst/>
                <a:gdLst>
                  <a:gd name="T0" fmla="*/ 12 w 12"/>
                  <a:gd name="T1" fmla="*/ 6 h 13"/>
                  <a:gd name="T2" fmla="*/ 3 w 12"/>
                  <a:gd name="T3" fmla="*/ 9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9"/>
                    </a:cubicBezTo>
                    <a:cubicBezTo>
                      <a:pt x="0" y="6"/>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6" name="Freeform 2237">
                <a:extLst>
                  <a:ext uri="{FF2B5EF4-FFF2-40B4-BE49-F238E27FC236}">
                    <a16:creationId xmlns:a16="http://schemas.microsoft.com/office/drawing/2014/main" id="{8E137EB8-45CE-69F6-157D-9D3E3E85CE7A}"/>
                  </a:ext>
                </a:extLst>
              </p:cNvPr>
              <p:cNvSpPr>
                <a:spLocks/>
              </p:cNvSpPr>
              <p:nvPr/>
            </p:nvSpPr>
            <p:spPr bwMode="auto">
              <a:xfrm>
                <a:off x="5220" y="3404"/>
                <a:ext cx="58" cy="63"/>
              </a:xfrm>
              <a:custGeom>
                <a:avLst/>
                <a:gdLst>
                  <a:gd name="T0" fmla="*/ 12 w 12"/>
                  <a:gd name="T1" fmla="*/ 6 h 13"/>
                  <a:gd name="T2" fmla="*/ 3 w 12"/>
                  <a:gd name="T3" fmla="*/ 9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7" y="13"/>
                      <a:pt x="3" y="9"/>
                    </a:cubicBezTo>
                    <a:cubicBezTo>
                      <a:pt x="0" y="6"/>
                      <a:pt x="1" y="1"/>
                      <a:pt x="6"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7" name="Freeform 2238">
                <a:extLst>
                  <a:ext uri="{FF2B5EF4-FFF2-40B4-BE49-F238E27FC236}">
                    <a16:creationId xmlns:a16="http://schemas.microsoft.com/office/drawing/2014/main" id="{A5A5E6A4-F60E-F91B-4EAA-AFD8668DB06C}"/>
                  </a:ext>
                </a:extLst>
              </p:cNvPr>
              <p:cNvSpPr>
                <a:spLocks/>
              </p:cNvSpPr>
              <p:nvPr/>
            </p:nvSpPr>
            <p:spPr bwMode="auto">
              <a:xfrm>
                <a:off x="5220" y="3303"/>
                <a:ext cx="58" cy="63"/>
              </a:xfrm>
              <a:custGeom>
                <a:avLst/>
                <a:gdLst>
                  <a:gd name="T0" fmla="*/ 12 w 12"/>
                  <a:gd name="T1" fmla="*/ 6 h 13"/>
                  <a:gd name="T2" fmla="*/ 3 w 12"/>
                  <a:gd name="T3" fmla="*/ 10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10"/>
                    </a:cubicBezTo>
                    <a:cubicBezTo>
                      <a:pt x="0" y="6"/>
                      <a:pt x="1" y="1"/>
                      <a:pt x="6" y="0"/>
                    </a:cubicBezTo>
                    <a:cubicBezTo>
                      <a:pt x="10"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8" name="Freeform 2239">
                <a:extLst>
                  <a:ext uri="{FF2B5EF4-FFF2-40B4-BE49-F238E27FC236}">
                    <a16:creationId xmlns:a16="http://schemas.microsoft.com/office/drawing/2014/main" id="{132E3E9D-6BDD-0109-0E14-A65B5EF23B9E}"/>
                  </a:ext>
                </a:extLst>
              </p:cNvPr>
              <p:cNvSpPr>
                <a:spLocks/>
              </p:cNvSpPr>
              <p:nvPr/>
            </p:nvSpPr>
            <p:spPr bwMode="auto">
              <a:xfrm>
                <a:off x="5268" y="3226"/>
                <a:ext cx="63" cy="67"/>
              </a:xfrm>
              <a:custGeom>
                <a:avLst/>
                <a:gdLst>
                  <a:gd name="T0" fmla="*/ 12 w 13"/>
                  <a:gd name="T1" fmla="*/ 6 h 14"/>
                  <a:gd name="T2" fmla="*/ 3 w 13"/>
                  <a:gd name="T3" fmla="*/ 10 h 14"/>
                  <a:gd name="T4" fmla="*/ 6 w 13"/>
                  <a:gd name="T5" fmla="*/ 0 h 14"/>
                  <a:gd name="T6" fmla="*/ 12 w 13"/>
                  <a:gd name="T7" fmla="*/ 6 h 14"/>
                </a:gdLst>
                <a:ahLst/>
                <a:cxnLst>
                  <a:cxn ang="0">
                    <a:pos x="T0" y="T1"/>
                  </a:cxn>
                  <a:cxn ang="0">
                    <a:pos x="T2" y="T3"/>
                  </a:cxn>
                  <a:cxn ang="0">
                    <a:pos x="T4" y="T5"/>
                  </a:cxn>
                  <a:cxn ang="0">
                    <a:pos x="T6" y="T7"/>
                  </a:cxn>
                </a:cxnLst>
                <a:rect l="0" t="0" r="r" b="b"/>
                <a:pathLst>
                  <a:path w="13" h="14">
                    <a:moveTo>
                      <a:pt x="12" y="6"/>
                    </a:moveTo>
                    <a:cubicBezTo>
                      <a:pt x="12" y="11"/>
                      <a:pt x="6" y="14"/>
                      <a:pt x="3" y="10"/>
                    </a:cubicBezTo>
                    <a:cubicBezTo>
                      <a:pt x="0" y="6"/>
                      <a:pt x="1" y="0"/>
                      <a:pt x="6" y="0"/>
                    </a:cubicBezTo>
                    <a:cubicBezTo>
                      <a:pt x="11"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9" name="Freeform 2240">
                <a:extLst>
                  <a:ext uri="{FF2B5EF4-FFF2-40B4-BE49-F238E27FC236}">
                    <a16:creationId xmlns:a16="http://schemas.microsoft.com/office/drawing/2014/main" id="{E7177FD2-EB15-F976-ACE0-E3BEDE73D714}"/>
                  </a:ext>
                </a:extLst>
              </p:cNvPr>
              <p:cNvSpPr>
                <a:spLocks/>
              </p:cNvSpPr>
              <p:nvPr/>
            </p:nvSpPr>
            <p:spPr bwMode="auto">
              <a:xfrm>
                <a:off x="5369" y="3370"/>
                <a:ext cx="58" cy="63"/>
              </a:xfrm>
              <a:custGeom>
                <a:avLst/>
                <a:gdLst>
                  <a:gd name="T0" fmla="*/ 12 w 12"/>
                  <a:gd name="T1" fmla="*/ 6 h 13"/>
                  <a:gd name="T2" fmla="*/ 3 w 12"/>
                  <a:gd name="T3" fmla="*/ 9 h 13"/>
                  <a:gd name="T4" fmla="*/ 6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9"/>
                    </a:cubicBezTo>
                    <a:cubicBezTo>
                      <a:pt x="0" y="6"/>
                      <a:pt x="1" y="0"/>
                      <a:pt x="6"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0" name="Freeform 2241">
                <a:extLst>
                  <a:ext uri="{FF2B5EF4-FFF2-40B4-BE49-F238E27FC236}">
                    <a16:creationId xmlns:a16="http://schemas.microsoft.com/office/drawing/2014/main" id="{27526B10-4BE1-FA74-DFD7-C29B565F0E65}"/>
                  </a:ext>
                </a:extLst>
              </p:cNvPr>
              <p:cNvSpPr>
                <a:spLocks/>
              </p:cNvSpPr>
              <p:nvPr/>
            </p:nvSpPr>
            <p:spPr bwMode="auto">
              <a:xfrm>
                <a:off x="5412" y="3293"/>
                <a:ext cx="63" cy="63"/>
              </a:xfrm>
              <a:custGeom>
                <a:avLst/>
                <a:gdLst>
                  <a:gd name="T0" fmla="*/ 12 w 13"/>
                  <a:gd name="T1" fmla="*/ 6 h 13"/>
                  <a:gd name="T2" fmla="*/ 3 w 13"/>
                  <a:gd name="T3" fmla="*/ 9 h 13"/>
                  <a:gd name="T4" fmla="*/ 7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2" y="11"/>
                      <a:pt x="6" y="13"/>
                      <a:pt x="3" y="9"/>
                    </a:cubicBezTo>
                    <a:cubicBezTo>
                      <a:pt x="0" y="6"/>
                      <a:pt x="2" y="0"/>
                      <a:pt x="7" y="0"/>
                    </a:cubicBezTo>
                    <a:cubicBezTo>
                      <a:pt x="11"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1" name="Freeform 2242">
                <a:extLst>
                  <a:ext uri="{FF2B5EF4-FFF2-40B4-BE49-F238E27FC236}">
                    <a16:creationId xmlns:a16="http://schemas.microsoft.com/office/drawing/2014/main" id="{6DEB26E5-47AE-6BAF-643A-72CDCEB5A327}"/>
                  </a:ext>
                </a:extLst>
              </p:cNvPr>
              <p:cNvSpPr>
                <a:spLocks/>
              </p:cNvSpPr>
              <p:nvPr/>
            </p:nvSpPr>
            <p:spPr bwMode="auto">
              <a:xfrm>
                <a:off x="5465" y="3226"/>
                <a:ext cx="63" cy="62"/>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0"/>
                      <a:pt x="7"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2" name="Freeform 2243">
                <a:extLst>
                  <a:ext uri="{FF2B5EF4-FFF2-40B4-BE49-F238E27FC236}">
                    <a16:creationId xmlns:a16="http://schemas.microsoft.com/office/drawing/2014/main" id="{3557D52D-A003-75B4-FF13-DB4449582861}"/>
                  </a:ext>
                </a:extLst>
              </p:cNvPr>
              <p:cNvSpPr>
                <a:spLocks/>
              </p:cNvSpPr>
              <p:nvPr/>
            </p:nvSpPr>
            <p:spPr bwMode="auto">
              <a:xfrm>
                <a:off x="5533" y="3163"/>
                <a:ext cx="63" cy="68"/>
              </a:xfrm>
              <a:custGeom>
                <a:avLst/>
                <a:gdLst>
                  <a:gd name="T0" fmla="*/ 13 w 13"/>
                  <a:gd name="T1" fmla="*/ 6 h 14"/>
                  <a:gd name="T2" fmla="*/ 3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2" y="12"/>
                      <a:pt x="6" y="14"/>
                      <a:pt x="3" y="10"/>
                    </a:cubicBezTo>
                    <a:cubicBezTo>
                      <a:pt x="0" y="6"/>
                      <a:pt x="2" y="0"/>
                      <a:pt x="7" y="0"/>
                    </a:cubicBezTo>
                    <a:cubicBezTo>
                      <a:pt x="12"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3" name="Freeform 2244">
                <a:extLst>
                  <a:ext uri="{FF2B5EF4-FFF2-40B4-BE49-F238E27FC236}">
                    <a16:creationId xmlns:a16="http://schemas.microsoft.com/office/drawing/2014/main" id="{45A1EF43-30C0-8F39-DA74-BC0A93D34890}"/>
                  </a:ext>
                </a:extLst>
              </p:cNvPr>
              <p:cNvSpPr>
                <a:spLocks/>
              </p:cNvSpPr>
              <p:nvPr/>
            </p:nvSpPr>
            <p:spPr bwMode="auto">
              <a:xfrm>
                <a:off x="5480" y="3091"/>
                <a:ext cx="67" cy="67"/>
              </a:xfrm>
              <a:custGeom>
                <a:avLst/>
                <a:gdLst>
                  <a:gd name="T0" fmla="*/ 13 w 14"/>
                  <a:gd name="T1" fmla="*/ 7 h 14"/>
                  <a:gd name="T2" fmla="*/ 3 w 14"/>
                  <a:gd name="T3" fmla="*/ 10 h 14"/>
                  <a:gd name="T4" fmla="*/ 8 w 14"/>
                  <a:gd name="T5" fmla="*/ 0 h 14"/>
                  <a:gd name="T6" fmla="*/ 13 w 14"/>
                  <a:gd name="T7" fmla="*/ 7 h 14"/>
                </a:gdLst>
                <a:ahLst/>
                <a:cxnLst>
                  <a:cxn ang="0">
                    <a:pos x="T0" y="T1"/>
                  </a:cxn>
                  <a:cxn ang="0">
                    <a:pos x="T2" y="T3"/>
                  </a:cxn>
                  <a:cxn ang="0">
                    <a:pos x="T4" y="T5"/>
                  </a:cxn>
                  <a:cxn ang="0">
                    <a:pos x="T6" y="T7"/>
                  </a:cxn>
                </a:cxnLst>
                <a:rect l="0" t="0" r="r" b="b"/>
                <a:pathLst>
                  <a:path w="14" h="14">
                    <a:moveTo>
                      <a:pt x="13" y="7"/>
                    </a:moveTo>
                    <a:cubicBezTo>
                      <a:pt x="13" y="12"/>
                      <a:pt x="7" y="14"/>
                      <a:pt x="3" y="10"/>
                    </a:cubicBezTo>
                    <a:cubicBezTo>
                      <a:pt x="0" y="7"/>
                      <a:pt x="2" y="1"/>
                      <a:pt x="8" y="0"/>
                    </a:cubicBezTo>
                    <a:cubicBezTo>
                      <a:pt x="12" y="0"/>
                      <a:pt x="14" y="4"/>
                      <a:pt x="1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4" name="Freeform 2245">
                <a:extLst>
                  <a:ext uri="{FF2B5EF4-FFF2-40B4-BE49-F238E27FC236}">
                    <a16:creationId xmlns:a16="http://schemas.microsoft.com/office/drawing/2014/main" id="{FF4E5E53-399C-6CC0-D240-59A862B5C6B8}"/>
                  </a:ext>
                </a:extLst>
              </p:cNvPr>
              <p:cNvSpPr>
                <a:spLocks/>
              </p:cNvSpPr>
              <p:nvPr/>
            </p:nvSpPr>
            <p:spPr bwMode="auto">
              <a:xfrm>
                <a:off x="5417" y="3149"/>
                <a:ext cx="63" cy="62"/>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5" name="Freeform 2246">
                <a:extLst>
                  <a:ext uri="{FF2B5EF4-FFF2-40B4-BE49-F238E27FC236}">
                    <a16:creationId xmlns:a16="http://schemas.microsoft.com/office/drawing/2014/main" id="{AB17F080-56AE-76D3-D37C-05ED40C1C559}"/>
                  </a:ext>
                </a:extLst>
              </p:cNvPr>
              <p:cNvSpPr>
                <a:spLocks/>
              </p:cNvSpPr>
              <p:nvPr/>
            </p:nvSpPr>
            <p:spPr bwMode="auto">
              <a:xfrm>
                <a:off x="5364" y="3081"/>
                <a:ext cx="63" cy="68"/>
              </a:xfrm>
              <a:custGeom>
                <a:avLst/>
                <a:gdLst>
                  <a:gd name="T0" fmla="*/ 13 w 13"/>
                  <a:gd name="T1" fmla="*/ 6 h 14"/>
                  <a:gd name="T2" fmla="*/ 3 w 13"/>
                  <a:gd name="T3" fmla="*/ 10 h 14"/>
                  <a:gd name="T4" fmla="*/ 7 w 13"/>
                  <a:gd name="T5" fmla="*/ 0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11"/>
                      <a:pt x="6" y="14"/>
                      <a:pt x="3" y="10"/>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6" name="Freeform 2247">
                <a:extLst>
                  <a:ext uri="{FF2B5EF4-FFF2-40B4-BE49-F238E27FC236}">
                    <a16:creationId xmlns:a16="http://schemas.microsoft.com/office/drawing/2014/main" id="{2C195FB8-C203-ED9D-D53C-435CDD72FB89}"/>
                  </a:ext>
                </a:extLst>
              </p:cNvPr>
              <p:cNvSpPr>
                <a:spLocks/>
              </p:cNvSpPr>
              <p:nvPr/>
            </p:nvSpPr>
            <p:spPr bwMode="auto">
              <a:xfrm>
                <a:off x="5321" y="3153"/>
                <a:ext cx="63" cy="63"/>
              </a:xfrm>
              <a:custGeom>
                <a:avLst/>
                <a:gdLst>
                  <a:gd name="T0" fmla="*/ 12 w 13"/>
                  <a:gd name="T1" fmla="*/ 6 h 13"/>
                  <a:gd name="T2" fmla="*/ 3 w 13"/>
                  <a:gd name="T3" fmla="*/ 10 h 13"/>
                  <a:gd name="T4" fmla="*/ 6 w 13"/>
                  <a:gd name="T5" fmla="*/ 0 h 13"/>
                  <a:gd name="T6" fmla="*/ 12 w 13"/>
                  <a:gd name="T7" fmla="*/ 6 h 13"/>
                </a:gdLst>
                <a:ahLst/>
                <a:cxnLst>
                  <a:cxn ang="0">
                    <a:pos x="T0" y="T1"/>
                  </a:cxn>
                  <a:cxn ang="0">
                    <a:pos x="T2" y="T3"/>
                  </a:cxn>
                  <a:cxn ang="0">
                    <a:pos x="T4" y="T5"/>
                  </a:cxn>
                  <a:cxn ang="0">
                    <a:pos x="T6" y="T7"/>
                  </a:cxn>
                </a:cxnLst>
                <a:rect l="0" t="0" r="r" b="b"/>
                <a:pathLst>
                  <a:path w="13" h="13">
                    <a:moveTo>
                      <a:pt x="12" y="6"/>
                    </a:moveTo>
                    <a:cubicBezTo>
                      <a:pt x="12" y="11"/>
                      <a:pt x="6" y="13"/>
                      <a:pt x="3" y="10"/>
                    </a:cubicBezTo>
                    <a:cubicBezTo>
                      <a:pt x="0" y="6"/>
                      <a:pt x="1" y="0"/>
                      <a:pt x="6" y="0"/>
                    </a:cubicBezTo>
                    <a:cubicBezTo>
                      <a:pt x="11" y="0"/>
                      <a:pt x="13"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7" name="Freeform 2248">
                <a:extLst>
                  <a:ext uri="{FF2B5EF4-FFF2-40B4-BE49-F238E27FC236}">
                    <a16:creationId xmlns:a16="http://schemas.microsoft.com/office/drawing/2014/main" id="{8931E4F6-73E3-77C5-2086-66AA1BD56C19}"/>
                  </a:ext>
                </a:extLst>
              </p:cNvPr>
              <p:cNvSpPr>
                <a:spLocks/>
              </p:cNvSpPr>
              <p:nvPr/>
            </p:nvSpPr>
            <p:spPr bwMode="auto">
              <a:xfrm>
                <a:off x="5369" y="3221"/>
                <a:ext cx="63"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0"/>
                      <a:pt x="7" y="0"/>
                    </a:cubicBezTo>
                    <a:cubicBezTo>
                      <a:pt x="11" y="0"/>
                      <a:pt x="13" y="3"/>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8" name="Freeform 2249">
                <a:extLst>
                  <a:ext uri="{FF2B5EF4-FFF2-40B4-BE49-F238E27FC236}">
                    <a16:creationId xmlns:a16="http://schemas.microsoft.com/office/drawing/2014/main" id="{B2304BB9-53E1-6D82-3A20-7F4DA8C72EF0}"/>
                  </a:ext>
                </a:extLst>
              </p:cNvPr>
              <p:cNvSpPr>
                <a:spLocks/>
              </p:cNvSpPr>
              <p:nvPr/>
            </p:nvSpPr>
            <p:spPr bwMode="auto">
              <a:xfrm>
                <a:off x="5441" y="3375"/>
                <a:ext cx="58" cy="63"/>
              </a:xfrm>
              <a:custGeom>
                <a:avLst/>
                <a:gdLst>
                  <a:gd name="T0" fmla="*/ 12 w 12"/>
                  <a:gd name="T1" fmla="*/ 6 h 13"/>
                  <a:gd name="T2" fmla="*/ 3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9"/>
                    </a:cubicBezTo>
                    <a:cubicBezTo>
                      <a:pt x="0" y="6"/>
                      <a:pt x="2" y="0"/>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9" name="Freeform 2250">
                <a:extLst>
                  <a:ext uri="{FF2B5EF4-FFF2-40B4-BE49-F238E27FC236}">
                    <a16:creationId xmlns:a16="http://schemas.microsoft.com/office/drawing/2014/main" id="{357D2012-5466-EBC6-B789-3C205A4A3F25}"/>
                  </a:ext>
                </a:extLst>
              </p:cNvPr>
              <p:cNvSpPr>
                <a:spLocks/>
              </p:cNvSpPr>
              <p:nvPr/>
            </p:nvSpPr>
            <p:spPr bwMode="auto">
              <a:xfrm>
                <a:off x="5499" y="3308"/>
                <a:ext cx="58" cy="62"/>
              </a:xfrm>
              <a:custGeom>
                <a:avLst/>
                <a:gdLst>
                  <a:gd name="T0" fmla="*/ 12 w 12"/>
                  <a:gd name="T1" fmla="*/ 6 h 13"/>
                  <a:gd name="T2" fmla="*/ 3 w 12"/>
                  <a:gd name="T3" fmla="*/ 10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2" y="11"/>
                      <a:pt x="6" y="13"/>
                      <a:pt x="3" y="10"/>
                    </a:cubicBezTo>
                    <a:cubicBezTo>
                      <a:pt x="0" y="6"/>
                      <a:pt x="1" y="1"/>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0" name="Freeform 2251">
                <a:extLst>
                  <a:ext uri="{FF2B5EF4-FFF2-40B4-BE49-F238E27FC236}">
                    <a16:creationId xmlns:a16="http://schemas.microsoft.com/office/drawing/2014/main" id="{42577929-5ECF-8CAD-DDF2-E7CDC5295F40}"/>
                  </a:ext>
                </a:extLst>
              </p:cNvPr>
              <p:cNvSpPr>
                <a:spLocks/>
              </p:cNvSpPr>
              <p:nvPr/>
            </p:nvSpPr>
            <p:spPr bwMode="auto">
              <a:xfrm>
                <a:off x="5557" y="3250"/>
                <a:ext cx="63" cy="63"/>
              </a:xfrm>
              <a:custGeom>
                <a:avLst/>
                <a:gdLst>
                  <a:gd name="T0" fmla="*/ 13 w 13"/>
                  <a:gd name="T1" fmla="*/ 6 h 13"/>
                  <a:gd name="T2" fmla="*/ 3 w 13"/>
                  <a:gd name="T3" fmla="*/ 9 h 13"/>
                  <a:gd name="T4" fmla="*/ 7 w 13"/>
                  <a:gd name="T5" fmla="*/ 0 h 13"/>
                  <a:gd name="T6" fmla="*/ 13 w 13"/>
                  <a:gd name="T7" fmla="*/ 6 h 13"/>
                </a:gdLst>
                <a:ahLst/>
                <a:cxnLst>
                  <a:cxn ang="0">
                    <a:pos x="T0" y="T1"/>
                  </a:cxn>
                  <a:cxn ang="0">
                    <a:pos x="T2" y="T3"/>
                  </a:cxn>
                  <a:cxn ang="0">
                    <a:pos x="T4" y="T5"/>
                  </a:cxn>
                  <a:cxn ang="0">
                    <a:pos x="T6" y="T7"/>
                  </a:cxn>
                </a:cxnLst>
                <a:rect l="0" t="0" r="r" b="b"/>
                <a:pathLst>
                  <a:path w="13" h="13">
                    <a:moveTo>
                      <a:pt x="13" y="6"/>
                    </a:moveTo>
                    <a:cubicBezTo>
                      <a:pt x="12" y="11"/>
                      <a:pt x="6" y="13"/>
                      <a:pt x="3" y="9"/>
                    </a:cubicBezTo>
                    <a:cubicBezTo>
                      <a:pt x="0" y="6"/>
                      <a:pt x="2" y="0"/>
                      <a:pt x="7" y="0"/>
                    </a:cubicBezTo>
                    <a:cubicBezTo>
                      <a:pt x="11" y="0"/>
                      <a:pt x="13" y="4"/>
                      <a:pt x="13"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1" name="Freeform 2252">
                <a:extLst>
                  <a:ext uri="{FF2B5EF4-FFF2-40B4-BE49-F238E27FC236}">
                    <a16:creationId xmlns:a16="http://schemas.microsoft.com/office/drawing/2014/main" id="{15E0127A-4870-A58B-AAA8-EA8B7E9B6FAE}"/>
                  </a:ext>
                </a:extLst>
              </p:cNvPr>
              <p:cNvSpPr>
                <a:spLocks/>
              </p:cNvSpPr>
              <p:nvPr/>
            </p:nvSpPr>
            <p:spPr bwMode="auto">
              <a:xfrm>
                <a:off x="5639" y="3260"/>
                <a:ext cx="63" cy="62"/>
              </a:xfrm>
              <a:custGeom>
                <a:avLst/>
                <a:gdLst>
                  <a:gd name="T0" fmla="*/ 12 w 13"/>
                  <a:gd name="T1" fmla="*/ 7 h 13"/>
                  <a:gd name="T2" fmla="*/ 3 w 13"/>
                  <a:gd name="T3" fmla="*/ 10 h 13"/>
                  <a:gd name="T4" fmla="*/ 7 w 13"/>
                  <a:gd name="T5" fmla="*/ 0 h 13"/>
                  <a:gd name="T6" fmla="*/ 12 w 13"/>
                  <a:gd name="T7" fmla="*/ 7 h 13"/>
                </a:gdLst>
                <a:ahLst/>
                <a:cxnLst>
                  <a:cxn ang="0">
                    <a:pos x="T0" y="T1"/>
                  </a:cxn>
                  <a:cxn ang="0">
                    <a:pos x="T2" y="T3"/>
                  </a:cxn>
                  <a:cxn ang="0">
                    <a:pos x="T4" y="T5"/>
                  </a:cxn>
                  <a:cxn ang="0">
                    <a:pos x="T6" y="T7"/>
                  </a:cxn>
                </a:cxnLst>
                <a:rect l="0" t="0" r="r" b="b"/>
                <a:pathLst>
                  <a:path w="13" h="13">
                    <a:moveTo>
                      <a:pt x="12" y="7"/>
                    </a:moveTo>
                    <a:cubicBezTo>
                      <a:pt x="12" y="12"/>
                      <a:pt x="6" y="13"/>
                      <a:pt x="3" y="10"/>
                    </a:cubicBezTo>
                    <a:cubicBezTo>
                      <a:pt x="0" y="6"/>
                      <a:pt x="2" y="1"/>
                      <a:pt x="7" y="0"/>
                    </a:cubicBezTo>
                    <a:cubicBezTo>
                      <a:pt x="11"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2" name="Freeform 2253">
                <a:extLst>
                  <a:ext uri="{FF2B5EF4-FFF2-40B4-BE49-F238E27FC236}">
                    <a16:creationId xmlns:a16="http://schemas.microsoft.com/office/drawing/2014/main" id="{5CAFC5EB-B3DD-36EC-62F8-B5C2AAFE1BB2}"/>
                  </a:ext>
                </a:extLst>
              </p:cNvPr>
              <p:cNvSpPr>
                <a:spLocks/>
              </p:cNvSpPr>
              <p:nvPr/>
            </p:nvSpPr>
            <p:spPr bwMode="auto">
              <a:xfrm>
                <a:off x="5552" y="3476"/>
                <a:ext cx="58" cy="58"/>
              </a:xfrm>
              <a:custGeom>
                <a:avLst/>
                <a:gdLst>
                  <a:gd name="T0" fmla="*/ 11 w 12"/>
                  <a:gd name="T1" fmla="*/ 6 h 12"/>
                  <a:gd name="T2" fmla="*/ 2 w 12"/>
                  <a:gd name="T3" fmla="*/ 9 h 12"/>
                  <a:gd name="T4" fmla="*/ 6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1" y="10"/>
                      <a:pt x="5" y="12"/>
                      <a:pt x="2" y="9"/>
                    </a:cubicBezTo>
                    <a:cubicBezTo>
                      <a:pt x="0" y="5"/>
                      <a:pt x="1" y="0"/>
                      <a:pt x="6" y="0"/>
                    </a:cubicBezTo>
                    <a:cubicBezTo>
                      <a:pt x="10"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3" name="Freeform 2254">
                <a:extLst>
                  <a:ext uri="{FF2B5EF4-FFF2-40B4-BE49-F238E27FC236}">
                    <a16:creationId xmlns:a16="http://schemas.microsoft.com/office/drawing/2014/main" id="{6ACC6DD6-A420-61D8-0880-993AF66A19C2}"/>
                  </a:ext>
                </a:extLst>
              </p:cNvPr>
              <p:cNvSpPr>
                <a:spLocks/>
              </p:cNvSpPr>
              <p:nvPr/>
            </p:nvSpPr>
            <p:spPr bwMode="auto">
              <a:xfrm>
                <a:off x="5596" y="3414"/>
                <a:ext cx="57" cy="62"/>
              </a:xfrm>
              <a:custGeom>
                <a:avLst/>
                <a:gdLst>
                  <a:gd name="T0" fmla="*/ 12 w 12"/>
                  <a:gd name="T1" fmla="*/ 6 h 13"/>
                  <a:gd name="T2" fmla="*/ 3 w 12"/>
                  <a:gd name="T3" fmla="*/ 9 h 13"/>
                  <a:gd name="T4" fmla="*/ 7 w 12"/>
                  <a:gd name="T5" fmla="*/ 0 h 13"/>
                  <a:gd name="T6" fmla="*/ 12 w 12"/>
                  <a:gd name="T7" fmla="*/ 6 h 13"/>
                </a:gdLst>
                <a:ahLst/>
                <a:cxnLst>
                  <a:cxn ang="0">
                    <a:pos x="T0" y="T1"/>
                  </a:cxn>
                  <a:cxn ang="0">
                    <a:pos x="T2" y="T3"/>
                  </a:cxn>
                  <a:cxn ang="0">
                    <a:pos x="T4" y="T5"/>
                  </a:cxn>
                  <a:cxn ang="0">
                    <a:pos x="T6" y="T7"/>
                  </a:cxn>
                </a:cxnLst>
                <a:rect l="0" t="0" r="r" b="b"/>
                <a:pathLst>
                  <a:path w="12" h="13">
                    <a:moveTo>
                      <a:pt x="12" y="6"/>
                    </a:moveTo>
                    <a:cubicBezTo>
                      <a:pt x="11" y="11"/>
                      <a:pt x="6" y="13"/>
                      <a:pt x="3" y="9"/>
                    </a:cubicBezTo>
                    <a:cubicBezTo>
                      <a:pt x="0" y="6"/>
                      <a:pt x="2" y="1"/>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4" name="Freeform 2255">
                <a:extLst>
                  <a:ext uri="{FF2B5EF4-FFF2-40B4-BE49-F238E27FC236}">
                    <a16:creationId xmlns:a16="http://schemas.microsoft.com/office/drawing/2014/main" id="{941132A8-9A0B-98DA-6864-8706B2E9C8A8}"/>
                  </a:ext>
                </a:extLst>
              </p:cNvPr>
              <p:cNvSpPr>
                <a:spLocks/>
              </p:cNvSpPr>
              <p:nvPr/>
            </p:nvSpPr>
            <p:spPr bwMode="auto">
              <a:xfrm>
                <a:off x="5682" y="3645"/>
                <a:ext cx="53" cy="53"/>
              </a:xfrm>
              <a:custGeom>
                <a:avLst/>
                <a:gdLst>
                  <a:gd name="T0" fmla="*/ 11 w 11"/>
                  <a:gd name="T1" fmla="*/ 5 h 11"/>
                  <a:gd name="T2" fmla="*/ 2 w 11"/>
                  <a:gd name="T3" fmla="*/ 8 h 11"/>
                  <a:gd name="T4" fmla="*/ 7 w 11"/>
                  <a:gd name="T5" fmla="*/ 0 h 11"/>
                  <a:gd name="T6" fmla="*/ 11 w 11"/>
                  <a:gd name="T7" fmla="*/ 5 h 11"/>
                </a:gdLst>
                <a:ahLst/>
                <a:cxnLst>
                  <a:cxn ang="0">
                    <a:pos x="T0" y="T1"/>
                  </a:cxn>
                  <a:cxn ang="0">
                    <a:pos x="T2" y="T3"/>
                  </a:cxn>
                  <a:cxn ang="0">
                    <a:pos x="T4" y="T5"/>
                  </a:cxn>
                  <a:cxn ang="0">
                    <a:pos x="T6" y="T7"/>
                  </a:cxn>
                </a:cxnLst>
                <a:rect l="0" t="0" r="r" b="b"/>
                <a:pathLst>
                  <a:path w="11" h="11">
                    <a:moveTo>
                      <a:pt x="11" y="5"/>
                    </a:moveTo>
                    <a:cubicBezTo>
                      <a:pt x="10" y="10"/>
                      <a:pt x="5" y="11"/>
                      <a:pt x="2" y="8"/>
                    </a:cubicBezTo>
                    <a:cubicBezTo>
                      <a:pt x="0" y="5"/>
                      <a:pt x="2" y="0"/>
                      <a:pt x="7"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5" name="Freeform 2256">
                <a:extLst>
                  <a:ext uri="{FF2B5EF4-FFF2-40B4-BE49-F238E27FC236}">
                    <a16:creationId xmlns:a16="http://schemas.microsoft.com/office/drawing/2014/main" id="{75604ACA-53DF-56F1-CD93-C736D02708F9}"/>
                  </a:ext>
                </a:extLst>
              </p:cNvPr>
              <p:cNvSpPr>
                <a:spLocks/>
              </p:cNvSpPr>
              <p:nvPr/>
            </p:nvSpPr>
            <p:spPr bwMode="auto">
              <a:xfrm>
                <a:off x="5668" y="3568"/>
                <a:ext cx="58" cy="58"/>
              </a:xfrm>
              <a:custGeom>
                <a:avLst/>
                <a:gdLst>
                  <a:gd name="T0" fmla="*/ 11 w 12"/>
                  <a:gd name="T1" fmla="*/ 6 h 12"/>
                  <a:gd name="T2" fmla="*/ 2 w 12"/>
                  <a:gd name="T3" fmla="*/ 9 h 12"/>
                  <a:gd name="T4" fmla="*/ 7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0" y="10"/>
                      <a:pt x="5" y="12"/>
                      <a:pt x="2" y="9"/>
                    </a:cubicBezTo>
                    <a:cubicBezTo>
                      <a:pt x="0" y="6"/>
                      <a:pt x="2" y="0"/>
                      <a:pt x="7" y="0"/>
                    </a:cubicBezTo>
                    <a:cubicBezTo>
                      <a:pt x="10" y="0"/>
                      <a:pt x="12"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6" name="Freeform 2257">
                <a:extLst>
                  <a:ext uri="{FF2B5EF4-FFF2-40B4-BE49-F238E27FC236}">
                    <a16:creationId xmlns:a16="http://schemas.microsoft.com/office/drawing/2014/main" id="{F4EDDD38-BA93-5C6C-4F06-85A69F461E35}"/>
                  </a:ext>
                </a:extLst>
              </p:cNvPr>
              <p:cNvSpPr>
                <a:spLocks/>
              </p:cNvSpPr>
              <p:nvPr/>
            </p:nvSpPr>
            <p:spPr bwMode="auto">
              <a:xfrm>
                <a:off x="5610" y="3631"/>
                <a:ext cx="58" cy="58"/>
              </a:xfrm>
              <a:custGeom>
                <a:avLst/>
                <a:gdLst>
                  <a:gd name="T0" fmla="*/ 11 w 12"/>
                  <a:gd name="T1" fmla="*/ 6 h 12"/>
                  <a:gd name="T2" fmla="*/ 3 w 12"/>
                  <a:gd name="T3" fmla="*/ 8 h 12"/>
                  <a:gd name="T4" fmla="*/ 7 w 12"/>
                  <a:gd name="T5" fmla="*/ 0 h 12"/>
                  <a:gd name="T6" fmla="*/ 11 w 12"/>
                  <a:gd name="T7" fmla="*/ 6 h 12"/>
                </a:gdLst>
                <a:ahLst/>
                <a:cxnLst>
                  <a:cxn ang="0">
                    <a:pos x="T0" y="T1"/>
                  </a:cxn>
                  <a:cxn ang="0">
                    <a:pos x="T2" y="T3"/>
                  </a:cxn>
                  <a:cxn ang="0">
                    <a:pos x="T4" y="T5"/>
                  </a:cxn>
                  <a:cxn ang="0">
                    <a:pos x="T6" y="T7"/>
                  </a:cxn>
                </a:cxnLst>
                <a:rect l="0" t="0" r="r" b="b"/>
                <a:pathLst>
                  <a:path w="12" h="12">
                    <a:moveTo>
                      <a:pt x="11" y="6"/>
                    </a:moveTo>
                    <a:cubicBezTo>
                      <a:pt x="11" y="10"/>
                      <a:pt x="5" y="12"/>
                      <a:pt x="3" y="8"/>
                    </a:cubicBezTo>
                    <a:cubicBezTo>
                      <a:pt x="0" y="5"/>
                      <a:pt x="2" y="0"/>
                      <a:pt x="7" y="0"/>
                    </a:cubicBezTo>
                    <a:cubicBezTo>
                      <a:pt x="10" y="0"/>
                      <a:pt x="12"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7" name="Freeform 2258">
                <a:extLst>
                  <a:ext uri="{FF2B5EF4-FFF2-40B4-BE49-F238E27FC236}">
                    <a16:creationId xmlns:a16="http://schemas.microsoft.com/office/drawing/2014/main" id="{2F3EA8EC-02AE-5293-A2D0-D485F4A04638}"/>
                  </a:ext>
                </a:extLst>
              </p:cNvPr>
              <p:cNvSpPr>
                <a:spLocks/>
              </p:cNvSpPr>
              <p:nvPr/>
            </p:nvSpPr>
            <p:spPr bwMode="auto">
              <a:xfrm>
                <a:off x="5543" y="3621"/>
                <a:ext cx="53" cy="58"/>
              </a:xfrm>
              <a:custGeom>
                <a:avLst/>
                <a:gdLst>
                  <a:gd name="T0" fmla="*/ 11 w 11"/>
                  <a:gd name="T1" fmla="*/ 6 h 12"/>
                  <a:gd name="T2" fmla="*/ 3 w 11"/>
                  <a:gd name="T3" fmla="*/ 9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1"/>
                      <a:pt x="5" y="12"/>
                      <a:pt x="3" y="9"/>
                    </a:cubicBezTo>
                    <a:cubicBezTo>
                      <a:pt x="0" y="6"/>
                      <a:pt x="2" y="1"/>
                      <a:pt x="6" y="0"/>
                    </a:cubicBezTo>
                    <a:cubicBezTo>
                      <a:pt x="10" y="1"/>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8" name="Freeform 2259">
                <a:extLst>
                  <a:ext uri="{FF2B5EF4-FFF2-40B4-BE49-F238E27FC236}">
                    <a16:creationId xmlns:a16="http://schemas.microsoft.com/office/drawing/2014/main" id="{11635384-6F56-B22E-4D3C-D3987BED1ED4}"/>
                  </a:ext>
                </a:extLst>
              </p:cNvPr>
              <p:cNvSpPr>
                <a:spLocks/>
              </p:cNvSpPr>
              <p:nvPr/>
            </p:nvSpPr>
            <p:spPr bwMode="auto">
              <a:xfrm>
                <a:off x="5591" y="3554"/>
                <a:ext cx="58" cy="57"/>
              </a:xfrm>
              <a:custGeom>
                <a:avLst/>
                <a:gdLst>
                  <a:gd name="T0" fmla="*/ 12 w 12"/>
                  <a:gd name="T1" fmla="*/ 6 h 12"/>
                  <a:gd name="T2" fmla="*/ 3 w 12"/>
                  <a:gd name="T3" fmla="*/ 9 h 12"/>
                  <a:gd name="T4" fmla="*/ 7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1" y="10"/>
                      <a:pt x="6" y="12"/>
                      <a:pt x="3" y="9"/>
                    </a:cubicBezTo>
                    <a:cubicBezTo>
                      <a:pt x="0" y="6"/>
                      <a:pt x="2" y="0"/>
                      <a:pt x="7" y="0"/>
                    </a:cubicBezTo>
                    <a:cubicBezTo>
                      <a:pt x="11" y="0"/>
                      <a:pt x="12" y="4"/>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79" name="Freeform 2260">
                <a:extLst>
                  <a:ext uri="{FF2B5EF4-FFF2-40B4-BE49-F238E27FC236}">
                    <a16:creationId xmlns:a16="http://schemas.microsoft.com/office/drawing/2014/main" id="{42360A93-7533-AE9B-8B2D-2B771201A28C}"/>
                  </a:ext>
                </a:extLst>
              </p:cNvPr>
              <p:cNvSpPr>
                <a:spLocks/>
              </p:cNvSpPr>
              <p:nvPr/>
            </p:nvSpPr>
            <p:spPr bwMode="auto">
              <a:xfrm>
                <a:off x="5470" y="3602"/>
                <a:ext cx="53" cy="58"/>
              </a:xfrm>
              <a:custGeom>
                <a:avLst/>
                <a:gdLst>
                  <a:gd name="T0" fmla="*/ 11 w 11"/>
                  <a:gd name="T1" fmla="*/ 6 h 12"/>
                  <a:gd name="T2" fmla="*/ 3 w 11"/>
                  <a:gd name="T3" fmla="*/ 8 h 12"/>
                  <a:gd name="T4" fmla="*/ 6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6" y="12"/>
                      <a:pt x="3" y="8"/>
                    </a:cubicBezTo>
                    <a:cubicBezTo>
                      <a:pt x="0" y="5"/>
                      <a:pt x="2" y="0"/>
                      <a:pt x="6" y="0"/>
                    </a:cubicBezTo>
                    <a:cubicBezTo>
                      <a:pt x="10"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0" name="Freeform 2261">
                <a:extLst>
                  <a:ext uri="{FF2B5EF4-FFF2-40B4-BE49-F238E27FC236}">
                    <a16:creationId xmlns:a16="http://schemas.microsoft.com/office/drawing/2014/main" id="{CD6598C5-4F71-1A25-8450-39CC92F5DF01}"/>
                  </a:ext>
                </a:extLst>
              </p:cNvPr>
              <p:cNvSpPr>
                <a:spLocks/>
              </p:cNvSpPr>
              <p:nvPr/>
            </p:nvSpPr>
            <p:spPr bwMode="auto">
              <a:xfrm>
                <a:off x="5393" y="3602"/>
                <a:ext cx="53" cy="58"/>
              </a:xfrm>
              <a:custGeom>
                <a:avLst/>
                <a:gdLst>
                  <a:gd name="T0" fmla="*/ 11 w 11"/>
                  <a:gd name="T1" fmla="*/ 5 h 12"/>
                  <a:gd name="T2" fmla="*/ 3 w 11"/>
                  <a:gd name="T3" fmla="*/ 8 h 12"/>
                  <a:gd name="T4" fmla="*/ 6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6" y="12"/>
                      <a:pt x="3" y="8"/>
                    </a:cubicBezTo>
                    <a:cubicBezTo>
                      <a:pt x="0" y="5"/>
                      <a:pt x="1" y="0"/>
                      <a:pt x="6" y="0"/>
                    </a:cubicBezTo>
                    <a:cubicBezTo>
                      <a:pt x="9"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1" name="Freeform 2262">
                <a:extLst>
                  <a:ext uri="{FF2B5EF4-FFF2-40B4-BE49-F238E27FC236}">
                    <a16:creationId xmlns:a16="http://schemas.microsoft.com/office/drawing/2014/main" id="{CE297DF1-EB2D-184A-1254-6FE3DA3D20F2}"/>
                  </a:ext>
                </a:extLst>
              </p:cNvPr>
              <p:cNvSpPr>
                <a:spLocks/>
              </p:cNvSpPr>
              <p:nvPr/>
            </p:nvSpPr>
            <p:spPr bwMode="auto">
              <a:xfrm>
                <a:off x="5326" y="3573"/>
                <a:ext cx="53" cy="58"/>
              </a:xfrm>
              <a:custGeom>
                <a:avLst/>
                <a:gdLst>
                  <a:gd name="T0" fmla="*/ 11 w 11"/>
                  <a:gd name="T1" fmla="*/ 6 h 12"/>
                  <a:gd name="T2" fmla="*/ 2 w 11"/>
                  <a:gd name="T3" fmla="*/ 9 h 12"/>
                  <a:gd name="T4" fmla="*/ 5 w 11"/>
                  <a:gd name="T5" fmla="*/ 0 h 12"/>
                  <a:gd name="T6" fmla="*/ 11 w 11"/>
                  <a:gd name="T7" fmla="*/ 6 h 12"/>
                </a:gdLst>
                <a:ahLst/>
                <a:cxnLst>
                  <a:cxn ang="0">
                    <a:pos x="T0" y="T1"/>
                  </a:cxn>
                  <a:cxn ang="0">
                    <a:pos x="T2" y="T3"/>
                  </a:cxn>
                  <a:cxn ang="0">
                    <a:pos x="T4" y="T5"/>
                  </a:cxn>
                  <a:cxn ang="0">
                    <a:pos x="T6" y="T7"/>
                  </a:cxn>
                </a:cxnLst>
                <a:rect l="0" t="0" r="r" b="b"/>
                <a:pathLst>
                  <a:path w="11" h="12">
                    <a:moveTo>
                      <a:pt x="11" y="6"/>
                    </a:moveTo>
                    <a:cubicBezTo>
                      <a:pt x="11" y="10"/>
                      <a:pt x="5" y="12"/>
                      <a:pt x="2" y="9"/>
                    </a:cubicBezTo>
                    <a:cubicBezTo>
                      <a:pt x="0" y="6"/>
                      <a:pt x="1" y="0"/>
                      <a:pt x="5"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2" name="Freeform 2263">
                <a:extLst>
                  <a:ext uri="{FF2B5EF4-FFF2-40B4-BE49-F238E27FC236}">
                    <a16:creationId xmlns:a16="http://schemas.microsoft.com/office/drawing/2014/main" id="{E82B3437-1E6C-AA13-3DC8-FA8ED015D8BE}"/>
                  </a:ext>
                </a:extLst>
              </p:cNvPr>
              <p:cNvSpPr>
                <a:spLocks/>
              </p:cNvSpPr>
              <p:nvPr/>
            </p:nvSpPr>
            <p:spPr bwMode="auto">
              <a:xfrm>
                <a:off x="5441" y="3520"/>
                <a:ext cx="58" cy="58"/>
              </a:xfrm>
              <a:custGeom>
                <a:avLst/>
                <a:gdLst>
                  <a:gd name="T0" fmla="*/ 12 w 12"/>
                  <a:gd name="T1" fmla="*/ 6 h 12"/>
                  <a:gd name="T2" fmla="*/ 3 w 12"/>
                  <a:gd name="T3" fmla="*/ 9 h 12"/>
                  <a:gd name="T4" fmla="*/ 7 w 12"/>
                  <a:gd name="T5" fmla="*/ 0 h 12"/>
                  <a:gd name="T6" fmla="*/ 12 w 12"/>
                  <a:gd name="T7" fmla="*/ 6 h 12"/>
                </a:gdLst>
                <a:ahLst/>
                <a:cxnLst>
                  <a:cxn ang="0">
                    <a:pos x="T0" y="T1"/>
                  </a:cxn>
                  <a:cxn ang="0">
                    <a:pos x="T2" y="T3"/>
                  </a:cxn>
                  <a:cxn ang="0">
                    <a:pos x="T4" y="T5"/>
                  </a:cxn>
                  <a:cxn ang="0">
                    <a:pos x="T6" y="T7"/>
                  </a:cxn>
                </a:cxnLst>
                <a:rect l="0" t="0" r="r" b="b"/>
                <a:pathLst>
                  <a:path w="12" h="12">
                    <a:moveTo>
                      <a:pt x="12" y="6"/>
                    </a:moveTo>
                    <a:cubicBezTo>
                      <a:pt x="11" y="10"/>
                      <a:pt x="6" y="12"/>
                      <a:pt x="3" y="9"/>
                    </a:cubicBezTo>
                    <a:cubicBezTo>
                      <a:pt x="0" y="6"/>
                      <a:pt x="2" y="0"/>
                      <a:pt x="7" y="0"/>
                    </a:cubicBezTo>
                    <a:cubicBezTo>
                      <a:pt x="10" y="0"/>
                      <a:pt x="12" y="3"/>
                      <a:pt x="12"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3" name="Freeform 2264">
                <a:extLst>
                  <a:ext uri="{FF2B5EF4-FFF2-40B4-BE49-F238E27FC236}">
                    <a16:creationId xmlns:a16="http://schemas.microsoft.com/office/drawing/2014/main" id="{C6AF706A-0665-4210-6C08-61A5E72F19B3}"/>
                  </a:ext>
                </a:extLst>
              </p:cNvPr>
              <p:cNvSpPr>
                <a:spLocks/>
              </p:cNvSpPr>
              <p:nvPr/>
            </p:nvSpPr>
            <p:spPr bwMode="auto">
              <a:xfrm>
                <a:off x="5369" y="3520"/>
                <a:ext cx="53" cy="63"/>
              </a:xfrm>
              <a:custGeom>
                <a:avLst/>
                <a:gdLst>
                  <a:gd name="T0" fmla="*/ 11 w 11"/>
                  <a:gd name="T1" fmla="*/ 6 h 13"/>
                  <a:gd name="T2" fmla="*/ 3 w 11"/>
                  <a:gd name="T3" fmla="*/ 9 h 13"/>
                  <a:gd name="T4" fmla="*/ 6 w 11"/>
                  <a:gd name="T5" fmla="*/ 0 h 13"/>
                  <a:gd name="T6" fmla="*/ 11 w 11"/>
                  <a:gd name="T7" fmla="*/ 6 h 13"/>
                </a:gdLst>
                <a:ahLst/>
                <a:cxnLst>
                  <a:cxn ang="0">
                    <a:pos x="T0" y="T1"/>
                  </a:cxn>
                  <a:cxn ang="0">
                    <a:pos x="T2" y="T3"/>
                  </a:cxn>
                  <a:cxn ang="0">
                    <a:pos x="T4" y="T5"/>
                  </a:cxn>
                  <a:cxn ang="0">
                    <a:pos x="T6" y="T7"/>
                  </a:cxn>
                </a:cxnLst>
                <a:rect l="0" t="0" r="r" b="b"/>
                <a:pathLst>
                  <a:path w="11" h="13">
                    <a:moveTo>
                      <a:pt x="11" y="6"/>
                    </a:moveTo>
                    <a:cubicBezTo>
                      <a:pt x="11" y="11"/>
                      <a:pt x="6" y="13"/>
                      <a:pt x="3" y="9"/>
                    </a:cubicBezTo>
                    <a:cubicBezTo>
                      <a:pt x="0" y="6"/>
                      <a:pt x="1" y="1"/>
                      <a:pt x="6" y="0"/>
                    </a:cubicBezTo>
                    <a:cubicBezTo>
                      <a:pt x="10" y="1"/>
                      <a:pt x="11" y="4"/>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4" name="Freeform 2265">
                <a:extLst>
                  <a:ext uri="{FF2B5EF4-FFF2-40B4-BE49-F238E27FC236}">
                    <a16:creationId xmlns:a16="http://schemas.microsoft.com/office/drawing/2014/main" id="{30DF4596-3B4F-5FB6-DAB1-9DA83CBDB352}"/>
                  </a:ext>
                </a:extLst>
              </p:cNvPr>
              <p:cNvSpPr>
                <a:spLocks/>
              </p:cNvSpPr>
              <p:nvPr/>
            </p:nvSpPr>
            <p:spPr bwMode="auto">
              <a:xfrm>
                <a:off x="5518" y="3544"/>
                <a:ext cx="53" cy="58"/>
              </a:xfrm>
              <a:custGeom>
                <a:avLst/>
                <a:gdLst>
                  <a:gd name="T0" fmla="*/ 11 w 11"/>
                  <a:gd name="T1" fmla="*/ 5 h 12"/>
                  <a:gd name="T2" fmla="*/ 3 w 11"/>
                  <a:gd name="T3" fmla="*/ 8 h 12"/>
                  <a:gd name="T4" fmla="*/ 6 w 11"/>
                  <a:gd name="T5" fmla="*/ 0 h 12"/>
                  <a:gd name="T6" fmla="*/ 11 w 11"/>
                  <a:gd name="T7" fmla="*/ 5 h 12"/>
                </a:gdLst>
                <a:ahLst/>
                <a:cxnLst>
                  <a:cxn ang="0">
                    <a:pos x="T0" y="T1"/>
                  </a:cxn>
                  <a:cxn ang="0">
                    <a:pos x="T2" y="T3"/>
                  </a:cxn>
                  <a:cxn ang="0">
                    <a:pos x="T4" y="T5"/>
                  </a:cxn>
                  <a:cxn ang="0">
                    <a:pos x="T6" y="T7"/>
                  </a:cxn>
                </a:cxnLst>
                <a:rect l="0" t="0" r="r" b="b"/>
                <a:pathLst>
                  <a:path w="11" h="12">
                    <a:moveTo>
                      <a:pt x="11" y="5"/>
                    </a:moveTo>
                    <a:cubicBezTo>
                      <a:pt x="11" y="10"/>
                      <a:pt x="5" y="12"/>
                      <a:pt x="3" y="8"/>
                    </a:cubicBezTo>
                    <a:cubicBezTo>
                      <a:pt x="0" y="5"/>
                      <a:pt x="2" y="0"/>
                      <a:pt x="6" y="0"/>
                    </a:cubicBezTo>
                    <a:cubicBezTo>
                      <a:pt x="10" y="0"/>
                      <a:pt x="11" y="3"/>
                      <a:pt x="11"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5" name="Freeform 2266">
                <a:extLst>
                  <a:ext uri="{FF2B5EF4-FFF2-40B4-BE49-F238E27FC236}">
                    <a16:creationId xmlns:a16="http://schemas.microsoft.com/office/drawing/2014/main" id="{C440E960-9430-FC8C-66D6-2BEA67D2C730}"/>
                  </a:ext>
                </a:extLst>
              </p:cNvPr>
              <p:cNvSpPr>
                <a:spLocks/>
              </p:cNvSpPr>
              <p:nvPr/>
            </p:nvSpPr>
            <p:spPr bwMode="auto">
              <a:xfrm>
                <a:off x="5306" y="3867"/>
                <a:ext cx="49" cy="48"/>
              </a:xfrm>
              <a:custGeom>
                <a:avLst/>
                <a:gdLst>
                  <a:gd name="T0" fmla="*/ 10 w 10"/>
                  <a:gd name="T1" fmla="*/ 5 h 10"/>
                  <a:gd name="T2" fmla="*/ 3 w 10"/>
                  <a:gd name="T3" fmla="*/ 7 h 10"/>
                  <a:gd name="T4" fmla="*/ 5 w 10"/>
                  <a:gd name="T5" fmla="*/ 0 h 10"/>
                  <a:gd name="T6" fmla="*/ 10 w 10"/>
                  <a:gd name="T7" fmla="*/ 5 h 10"/>
                </a:gdLst>
                <a:ahLst/>
                <a:cxnLst>
                  <a:cxn ang="0">
                    <a:pos x="T0" y="T1"/>
                  </a:cxn>
                  <a:cxn ang="0">
                    <a:pos x="T2" y="T3"/>
                  </a:cxn>
                  <a:cxn ang="0">
                    <a:pos x="T4" y="T5"/>
                  </a:cxn>
                  <a:cxn ang="0">
                    <a:pos x="T6" y="T7"/>
                  </a:cxn>
                </a:cxnLst>
                <a:rect l="0" t="0" r="r" b="b"/>
                <a:pathLst>
                  <a:path w="10" h="10">
                    <a:moveTo>
                      <a:pt x="10" y="5"/>
                    </a:moveTo>
                    <a:cubicBezTo>
                      <a:pt x="10" y="8"/>
                      <a:pt x="6" y="10"/>
                      <a:pt x="3" y="7"/>
                    </a:cubicBezTo>
                    <a:cubicBezTo>
                      <a:pt x="0" y="5"/>
                      <a:pt x="1" y="0"/>
                      <a:pt x="5" y="0"/>
                    </a:cubicBezTo>
                    <a:cubicBezTo>
                      <a:pt x="8" y="0"/>
                      <a:pt x="10"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6" name="Freeform 2267">
                <a:extLst>
                  <a:ext uri="{FF2B5EF4-FFF2-40B4-BE49-F238E27FC236}">
                    <a16:creationId xmlns:a16="http://schemas.microsoft.com/office/drawing/2014/main" id="{4A388277-0D35-7900-4220-F02B1148FB88}"/>
                  </a:ext>
                </a:extLst>
              </p:cNvPr>
              <p:cNvSpPr>
                <a:spLocks/>
              </p:cNvSpPr>
              <p:nvPr/>
            </p:nvSpPr>
            <p:spPr bwMode="auto">
              <a:xfrm>
                <a:off x="6627" y="3848"/>
                <a:ext cx="43" cy="53"/>
              </a:xfrm>
              <a:custGeom>
                <a:avLst/>
                <a:gdLst>
                  <a:gd name="T0" fmla="*/ 6 w 9"/>
                  <a:gd name="T1" fmla="*/ 6 h 11"/>
                  <a:gd name="T2" fmla="*/ 0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0" y="11"/>
                      <a:pt x="0" y="9"/>
                    </a:cubicBezTo>
                    <a:cubicBezTo>
                      <a:pt x="0" y="6"/>
                      <a:pt x="5" y="0"/>
                      <a:pt x="8" y="0"/>
                    </a:cubicBezTo>
                    <a:cubicBezTo>
                      <a:pt x="9" y="1"/>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7" name="Freeform 2268">
                <a:extLst>
                  <a:ext uri="{FF2B5EF4-FFF2-40B4-BE49-F238E27FC236}">
                    <a16:creationId xmlns:a16="http://schemas.microsoft.com/office/drawing/2014/main" id="{267C5341-E238-1E29-933A-B899B54F0368}"/>
                  </a:ext>
                </a:extLst>
              </p:cNvPr>
              <p:cNvSpPr>
                <a:spLocks/>
              </p:cNvSpPr>
              <p:nvPr/>
            </p:nvSpPr>
            <p:spPr bwMode="auto">
              <a:xfrm>
                <a:off x="6574" y="3920"/>
                <a:ext cx="43" cy="48"/>
              </a:xfrm>
              <a:custGeom>
                <a:avLst/>
                <a:gdLst>
                  <a:gd name="T0" fmla="*/ 6 w 9"/>
                  <a:gd name="T1" fmla="*/ 6 h 10"/>
                  <a:gd name="T2" fmla="*/ 0 w 9"/>
                  <a:gd name="T3" fmla="*/ 8 h 10"/>
                  <a:gd name="T4" fmla="*/ 8 w 9"/>
                  <a:gd name="T5" fmla="*/ 0 h 10"/>
                  <a:gd name="T6" fmla="*/ 6 w 9"/>
                  <a:gd name="T7" fmla="*/ 6 h 10"/>
                </a:gdLst>
                <a:ahLst/>
                <a:cxnLst>
                  <a:cxn ang="0">
                    <a:pos x="T0" y="T1"/>
                  </a:cxn>
                  <a:cxn ang="0">
                    <a:pos x="T2" y="T3"/>
                  </a:cxn>
                  <a:cxn ang="0">
                    <a:pos x="T4" y="T5"/>
                  </a:cxn>
                  <a:cxn ang="0">
                    <a:pos x="T6" y="T7"/>
                  </a:cxn>
                </a:cxnLst>
                <a:rect l="0" t="0" r="r" b="b"/>
                <a:pathLst>
                  <a:path w="9" h="10">
                    <a:moveTo>
                      <a:pt x="6" y="6"/>
                    </a:moveTo>
                    <a:cubicBezTo>
                      <a:pt x="3" y="9"/>
                      <a:pt x="0" y="10"/>
                      <a:pt x="0" y="8"/>
                    </a:cubicBezTo>
                    <a:cubicBezTo>
                      <a:pt x="0" y="6"/>
                      <a:pt x="5" y="0"/>
                      <a:pt x="8" y="0"/>
                    </a:cubicBezTo>
                    <a:cubicBezTo>
                      <a:pt x="9" y="1"/>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8" name="Freeform 2269">
                <a:extLst>
                  <a:ext uri="{FF2B5EF4-FFF2-40B4-BE49-F238E27FC236}">
                    <a16:creationId xmlns:a16="http://schemas.microsoft.com/office/drawing/2014/main" id="{D6E0A33B-91DD-AFFF-B772-D45EFB5ED11A}"/>
                  </a:ext>
                </a:extLst>
              </p:cNvPr>
              <p:cNvSpPr>
                <a:spLocks/>
              </p:cNvSpPr>
              <p:nvPr/>
            </p:nvSpPr>
            <p:spPr bwMode="auto">
              <a:xfrm>
                <a:off x="6535" y="3978"/>
                <a:ext cx="48" cy="48"/>
              </a:xfrm>
              <a:custGeom>
                <a:avLst/>
                <a:gdLst>
                  <a:gd name="T0" fmla="*/ 6 w 10"/>
                  <a:gd name="T1" fmla="*/ 5 h 10"/>
                  <a:gd name="T2" fmla="*/ 0 w 10"/>
                  <a:gd name="T3" fmla="*/ 8 h 10"/>
                  <a:gd name="T4" fmla="*/ 9 w 10"/>
                  <a:gd name="T5" fmla="*/ 1 h 10"/>
                  <a:gd name="T6" fmla="*/ 6 w 10"/>
                  <a:gd name="T7" fmla="*/ 5 h 10"/>
                </a:gdLst>
                <a:ahLst/>
                <a:cxnLst>
                  <a:cxn ang="0">
                    <a:pos x="T0" y="T1"/>
                  </a:cxn>
                  <a:cxn ang="0">
                    <a:pos x="T2" y="T3"/>
                  </a:cxn>
                  <a:cxn ang="0">
                    <a:pos x="T4" y="T5"/>
                  </a:cxn>
                  <a:cxn ang="0">
                    <a:pos x="T6" y="T7"/>
                  </a:cxn>
                </a:cxnLst>
                <a:rect l="0" t="0" r="r" b="b"/>
                <a:pathLst>
                  <a:path w="10" h="10">
                    <a:moveTo>
                      <a:pt x="6" y="5"/>
                    </a:moveTo>
                    <a:cubicBezTo>
                      <a:pt x="3" y="8"/>
                      <a:pt x="0" y="10"/>
                      <a:pt x="0" y="8"/>
                    </a:cubicBezTo>
                    <a:cubicBezTo>
                      <a:pt x="0" y="6"/>
                      <a:pt x="6" y="0"/>
                      <a:pt x="9" y="1"/>
                    </a:cubicBezTo>
                    <a:cubicBezTo>
                      <a:pt x="10" y="1"/>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9" name="Freeform 2270">
                <a:extLst>
                  <a:ext uri="{FF2B5EF4-FFF2-40B4-BE49-F238E27FC236}">
                    <a16:creationId xmlns:a16="http://schemas.microsoft.com/office/drawing/2014/main" id="{B9D07CD5-CCAD-B4CC-7985-870F5852FCF6}"/>
                  </a:ext>
                </a:extLst>
              </p:cNvPr>
              <p:cNvSpPr>
                <a:spLocks/>
              </p:cNvSpPr>
              <p:nvPr/>
            </p:nvSpPr>
            <p:spPr bwMode="auto">
              <a:xfrm>
                <a:off x="6492" y="4036"/>
                <a:ext cx="48" cy="43"/>
              </a:xfrm>
              <a:custGeom>
                <a:avLst/>
                <a:gdLst>
                  <a:gd name="T0" fmla="*/ 6 w 10"/>
                  <a:gd name="T1" fmla="*/ 5 h 9"/>
                  <a:gd name="T2" fmla="*/ 0 w 10"/>
                  <a:gd name="T3" fmla="*/ 7 h 9"/>
                  <a:gd name="T4" fmla="*/ 9 w 10"/>
                  <a:gd name="T5" fmla="*/ 0 h 9"/>
                  <a:gd name="T6" fmla="*/ 6 w 10"/>
                  <a:gd name="T7" fmla="*/ 5 h 9"/>
                </a:gdLst>
                <a:ahLst/>
                <a:cxnLst>
                  <a:cxn ang="0">
                    <a:pos x="T0" y="T1"/>
                  </a:cxn>
                  <a:cxn ang="0">
                    <a:pos x="T2" y="T3"/>
                  </a:cxn>
                  <a:cxn ang="0">
                    <a:pos x="T4" y="T5"/>
                  </a:cxn>
                  <a:cxn ang="0">
                    <a:pos x="T6" y="T7"/>
                  </a:cxn>
                </a:cxnLst>
                <a:rect l="0" t="0" r="r" b="b"/>
                <a:pathLst>
                  <a:path w="10" h="9">
                    <a:moveTo>
                      <a:pt x="6" y="5"/>
                    </a:moveTo>
                    <a:cubicBezTo>
                      <a:pt x="3" y="7"/>
                      <a:pt x="0" y="9"/>
                      <a:pt x="0" y="7"/>
                    </a:cubicBezTo>
                    <a:cubicBezTo>
                      <a:pt x="0" y="5"/>
                      <a:pt x="6" y="0"/>
                      <a:pt x="9"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0" name="Freeform 2271">
                <a:extLst>
                  <a:ext uri="{FF2B5EF4-FFF2-40B4-BE49-F238E27FC236}">
                    <a16:creationId xmlns:a16="http://schemas.microsoft.com/office/drawing/2014/main" id="{CD540A5D-0003-B48C-52FD-B0F5D1C1B02D}"/>
                  </a:ext>
                </a:extLst>
              </p:cNvPr>
              <p:cNvSpPr>
                <a:spLocks/>
              </p:cNvSpPr>
              <p:nvPr/>
            </p:nvSpPr>
            <p:spPr bwMode="auto">
              <a:xfrm>
                <a:off x="6530" y="4026"/>
                <a:ext cx="49" cy="43"/>
              </a:xfrm>
              <a:custGeom>
                <a:avLst/>
                <a:gdLst>
                  <a:gd name="T0" fmla="*/ 5 w 10"/>
                  <a:gd name="T1" fmla="*/ 5 h 9"/>
                  <a:gd name="T2" fmla="*/ 0 w 10"/>
                  <a:gd name="T3" fmla="*/ 8 h 9"/>
                  <a:gd name="T4" fmla="*/ 9 w 10"/>
                  <a:gd name="T5" fmla="*/ 1 h 9"/>
                  <a:gd name="T6" fmla="*/ 5 w 10"/>
                  <a:gd name="T7" fmla="*/ 5 h 9"/>
                </a:gdLst>
                <a:ahLst/>
                <a:cxnLst>
                  <a:cxn ang="0">
                    <a:pos x="T0" y="T1"/>
                  </a:cxn>
                  <a:cxn ang="0">
                    <a:pos x="T2" y="T3"/>
                  </a:cxn>
                  <a:cxn ang="0">
                    <a:pos x="T4" y="T5"/>
                  </a:cxn>
                  <a:cxn ang="0">
                    <a:pos x="T6" y="T7"/>
                  </a:cxn>
                </a:cxnLst>
                <a:rect l="0" t="0" r="r" b="b"/>
                <a:pathLst>
                  <a:path w="10" h="9">
                    <a:moveTo>
                      <a:pt x="5" y="5"/>
                    </a:moveTo>
                    <a:cubicBezTo>
                      <a:pt x="3" y="8"/>
                      <a:pt x="0" y="9"/>
                      <a:pt x="0" y="8"/>
                    </a:cubicBezTo>
                    <a:cubicBezTo>
                      <a:pt x="0" y="6"/>
                      <a:pt x="6" y="0"/>
                      <a:pt x="9" y="1"/>
                    </a:cubicBezTo>
                    <a:cubicBezTo>
                      <a:pt x="10" y="1"/>
                      <a:pt x="8"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1" name="Freeform 2272">
                <a:extLst>
                  <a:ext uri="{FF2B5EF4-FFF2-40B4-BE49-F238E27FC236}">
                    <a16:creationId xmlns:a16="http://schemas.microsoft.com/office/drawing/2014/main" id="{4DBF24B4-98D2-24E3-ED6C-55FE4B4BCE31}"/>
                  </a:ext>
                </a:extLst>
              </p:cNvPr>
              <p:cNvSpPr>
                <a:spLocks/>
              </p:cNvSpPr>
              <p:nvPr/>
            </p:nvSpPr>
            <p:spPr bwMode="auto">
              <a:xfrm>
                <a:off x="6559" y="4026"/>
                <a:ext cx="48" cy="43"/>
              </a:xfrm>
              <a:custGeom>
                <a:avLst/>
                <a:gdLst>
                  <a:gd name="T0" fmla="*/ 5 w 10"/>
                  <a:gd name="T1" fmla="*/ 5 h 9"/>
                  <a:gd name="T2" fmla="*/ 0 w 10"/>
                  <a:gd name="T3" fmla="*/ 8 h 9"/>
                  <a:gd name="T4" fmla="*/ 9 w 10"/>
                  <a:gd name="T5" fmla="*/ 1 h 9"/>
                  <a:gd name="T6" fmla="*/ 5 w 10"/>
                  <a:gd name="T7" fmla="*/ 5 h 9"/>
                </a:gdLst>
                <a:ahLst/>
                <a:cxnLst>
                  <a:cxn ang="0">
                    <a:pos x="T0" y="T1"/>
                  </a:cxn>
                  <a:cxn ang="0">
                    <a:pos x="T2" y="T3"/>
                  </a:cxn>
                  <a:cxn ang="0">
                    <a:pos x="T4" y="T5"/>
                  </a:cxn>
                  <a:cxn ang="0">
                    <a:pos x="T6" y="T7"/>
                  </a:cxn>
                </a:cxnLst>
                <a:rect l="0" t="0" r="r" b="b"/>
                <a:pathLst>
                  <a:path w="10" h="9">
                    <a:moveTo>
                      <a:pt x="5" y="5"/>
                    </a:moveTo>
                    <a:cubicBezTo>
                      <a:pt x="3" y="8"/>
                      <a:pt x="0" y="9"/>
                      <a:pt x="0" y="8"/>
                    </a:cubicBezTo>
                    <a:cubicBezTo>
                      <a:pt x="0" y="7"/>
                      <a:pt x="7" y="0"/>
                      <a:pt x="9" y="1"/>
                    </a:cubicBezTo>
                    <a:cubicBezTo>
                      <a:pt x="10" y="1"/>
                      <a:pt x="8"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2" name="Freeform 2273">
                <a:extLst>
                  <a:ext uri="{FF2B5EF4-FFF2-40B4-BE49-F238E27FC236}">
                    <a16:creationId xmlns:a16="http://schemas.microsoft.com/office/drawing/2014/main" id="{6758B88A-3240-8CDC-9F19-3BE5FA90B7AB}"/>
                  </a:ext>
                </a:extLst>
              </p:cNvPr>
              <p:cNvSpPr>
                <a:spLocks/>
              </p:cNvSpPr>
              <p:nvPr/>
            </p:nvSpPr>
            <p:spPr bwMode="auto">
              <a:xfrm>
                <a:off x="6627" y="3983"/>
                <a:ext cx="48" cy="43"/>
              </a:xfrm>
              <a:custGeom>
                <a:avLst/>
                <a:gdLst>
                  <a:gd name="T0" fmla="*/ 6 w 10"/>
                  <a:gd name="T1" fmla="*/ 5 h 9"/>
                  <a:gd name="T2" fmla="*/ 0 w 10"/>
                  <a:gd name="T3" fmla="*/ 8 h 9"/>
                  <a:gd name="T4" fmla="*/ 9 w 10"/>
                  <a:gd name="T5" fmla="*/ 0 h 9"/>
                  <a:gd name="T6" fmla="*/ 6 w 10"/>
                  <a:gd name="T7" fmla="*/ 5 h 9"/>
                </a:gdLst>
                <a:ahLst/>
                <a:cxnLst>
                  <a:cxn ang="0">
                    <a:pos x="T0" y="T1"/>
                  </a:cxn>
                  <a:cxn ang="0">
                    <a:pos x="T2" y="T3"/>
                  </a:cxn>
                  <a:cxn ang="0">
                    <a:pos x="T4" y="T5"/>
                  </a:cxn>
                  <a:cxn ang="0">
                    <a:pos x="T6" y="T7"/>
                  </a:cxn>
                </a:cxnLst>
                <a:rect l="0" t="0" r="r" b="b"/>
                <a:pathLst>
                  <a:path w="10" h="9">
                    <a:moveTo>
                      <a:pt x="6" y="5"/>
                    </a:moveTo>
                    <a:cubicBezTo>
                      <a:pt x="3" y="7"/>
                      <a:pt x="0" y="9"/>
                      <a:pt x="0" y="8"/>
                    </a:cubicBezTo>
                    <a:cubicBezTo>
                      <a:pt x="0" y="6"/>
                      <a:pt x="7" y="0"/>
                      <a:pt x="9"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3" name="Freeform 2274">
                <a:extLst>
                  <a:ext uri="{FF2B5EF4-FFF2-40B4-BE49-F238E27FC236}">
                    <a16:creationId xmlns:a16="http://schemas.microsoft.com/office/drawing/2014/main" id="{7B3429EF-7C03-C281-E3C5-6CDA6B96353F}"/>
                  </a:ext>
                </a:extLst>
              </p:cNvPr>
              <p:cNvSpPr>
                <a:spLocks/>
              </p:cNvSpPr>
              <p:nvPr/>
            </p:nvSpPr>
            <p:spPr bwMode="auto">
              <a:xfrm>
                <a:off x="6694" y="3925"/>
                <a:ext cx="44" cy="48"/>
              </a:xfrm>
              <a:custGeom>
                <a:avLst/>
                <a:gdLst>
                  <a:gd name="T0" fmla="*/ 5 w 9"/>
                  <a:gd name="T1" fmla="*/ 6 h 10"/>
                  <a:gd name="T2" fmla="*/ 0 w 9"/>
                  <a:gd name="T3" fmla="*/ 9 h 10"/>
                  <a:gd name="T4" fmla="*/ 9 w 9"/>
                  <a:gd name="T5" fmla="*/ 1 h 10"/>
                  <a:gd name="T6" fmla="*/ 5 w 9"/>
                  <a:gd name="T7" fmla="*/ 6 h 10"/>
                </a:gdLst>
                <a:ahLst/>
                <a:cxnLst>
                  <a:cxn ang="0">
                    <a:pos x="T0" y="T1"/>
                  </a:cxn>
                  <a:cxn ang="0">
                    <a:pos x="T2" y="T3"/>
                  </a:cxn>
                  <a:cxn ang="0">
                    <a:pos x="T4" y="T5"/>
                  </a:cxn>
                  <a:cxn ang="0">
                    <a:pos x="T6" y="T7"/>
                  </a:cxn>
                </a:cxnLst>
                <a:rect l="0" t="0" r="r" b="b"/>
                <a:pathLst>
                  <a:path w="9" h="10">
                    <a:moveTo>
                      <a:pt x="5" y="6"/>
                    </a:moveTo>
                    <a:cubicBezTo>
                      <a:pt x="3" y="8"/>
                      <a:pt x="0" y="10"/>
                      <a:pt x="0" y="9"/>
                    </a:cubicBezTo>
                    <a:cubicBezTo>
                      <a:pt x="0" y="7"/>
                      <a:pt x="7" y="0"/>
                      <a:pt x="9" y="1"/>
                    </a:cubicBezTo>
                    <a:cubicBezTo>
                      <a:pt x="9" y="1"/>
                      <a:pt x="8"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4" name="Freeform 2275">
                <a:extLst>
                  <a:ext uri="{FF2B5EF4-FFF2-40B4-BE49-F238E27FC236}">
                    <a16:creationId xmlns:a16="http://schemas.microsoft.com/office/drawing/2014/main" id="{703CECEB-1650-0447-7649-857DBC10146F}"/>
                  </a:ext>
                </a:extLst>
              </p:cNvPr>
              <p:cNvSpPr>
                <a:spLocks/>
              </p:cNvSpPr>
              <p:nvPr/>
            </p:nvSpPr>
            <p:spPr bwMode="auto">
              <a:xfrm>
                <a:off x="6781" y="3853"/>
                <a:ext cx="43" cy="48"/>
              </a:xfrm>
              <a:custGeom>
                <a:avLst/>
                <a:gdLst>
                  <a:gd name="T0" fmla="*/ 5 w 9"/>
                  <a:gd name="T1" fmla="*/ 6 h 10"/>
                  <a:gd name="T2" fmla="*/ 0 w 9"/>
                  <a:gd name="T3" fmla="*/ 9 h 10"/>
                  <a:gd name="T4" fmla="*/ 8 w 9"/>
                  <a:gd name="T5" fmla="*/ 0 h 10"/>
                  <a:gd name="T6" fmla="*/ 5 w 9"/>
                  <a:gd name="T7" fmla="*/ 6 h 10"/>
                </a:gdLst>
                <a:ahLst/>
                <a:cxnLst>
                  <a:cxn ang="0">
                    <a:pos x="T0" y="T1"/>
                  </a:cxn>
                  <a:cxn ang="0">
                    <a:pos x="T2" y="T3"/>
                  </a:cxn>
                  <a:cxn ang="0">
                    <a:pos x="T4" y="T5"/>
                  </a:cxn>
                  <a:cxn ang="0">
                    <a:pos x="T6" y="T7"/>
                  </a:cxn>
                </a:cxnLst>
                <a:rect l="0" t="0" r="r" b="b"/>
                <a:pathLst>
                  <a:path w="9" h="10">
                    <a:moveTo>
                      <a:pt x="5" y="6"/>
                    </a:moveTo>
                    <a:cubicBezTo>
                      <a:pt x="2" y="8"/>
                      <a:pt x="0" y="10"/>
                      <a:pt x="0" y="9"/>
                    </a:cubicBezTo>
                    <a:cubicBezTo>
                      <a:pt x="0" y="7"/>
                      <a:pt x="6" y="0"/>
                      <a:pt x="8" y="0"/>
                    </a:cubicBezTo>
                    <a:cubicBezTo>
                      <a:pt x="9" y="1"/>
                      <a:pt x="7"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5" name="Freeform 2276">
                <a:extLst>
                  <a:ext uri="{FF2B5EF4-FFF2-40B4-BE49-F238E27FC236}">
                    <a16:creationId xmlns:a16="http://schemas.microsoft.com/office/drawing/2014/main" id="{950DB7A2-A2FA-CD38-4799-84F91CF1DE5F}"/>
                  </a:ext>
                </a:extLst>
              </p:cNvPr>
              <p:cNvSpPr>
                <a:spLocks/>
              </p:cNvSpPr>
              <p:nvPr/>
            </p:nvSpPr>
            <p:spPr bwMode="auto">
              <a:xfrm>
                <a:off x="6747" y="3857"/>
                <a:ext cx="48" cy="49"/>
              </a:xfrm>
              <a:custGeom>
                <a:avLst/>
                <a:gdLst>
                  <a:gd name="T0" fmla="*/ 6 w 10"/>
                  <a:gd name="T1" fmla="*/ 5 h 10"/>
                  <a:gd name="T2" fmla="*/ 1 w 10"/>
                  <a:gd name="T3" fmla="*/ 9 h 10"/>
                  <a:gd name="T4" fmla="*/ 9 w 10"/>
                  <a:gd name="T5" fmla="*/ 0 h 10"/>
                  <a:gd name="T6" fmla="*/ 6 w 10"/>
                  <a:gd name="T7" fmla="*/ 5 h 10"/>
                </a:gdLst>
                <a:ahLst/>
                <a:cxnLst>
                  <a:cxn ang="0">
                    <a:pos x="T0" y="T1"/>
                  </a:cxn>
                  <a:cxn ang="0">
                    <a:pos x="T2" y="T3"/>
                  </a:cxn>
                  <a:cxn ang="0">
                    <a:pos x="T4" y="T5"/>
                  </a:cxn>
                  <a:cxn ang="0">
                    <a:pos x="T6" y="T7"/>
                  </a:cxn>
                </a:cxnLst>
                <a:rect l="0" t="0" r="r" b="b"/>
                <a:pathLst>
                  <a:path w="10" h="10">
                    <a:moveTo>
                      <a:pt x="6" y="5"/>
                    </a:moveTo>
                    <a:cubicBezTo>
                      <a:pt x="3" y="8"/>
                      <a:pt x="1" y="10"/>
                      <a:pt x="1" y="9"/>
                    </a:cubicBezTo>
                    <a:cubicBezTo>
                      <a:pt x="0" y="7"/>
                      <a:pt x="7" y="0"/>
                      <a:pt x="9"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6" name="Freeform 2277">
                <a:extLst>
                  <a:ext uri="{FF2B5EF4-FFF2-40B4-BE49-F238E27FC236}">
                    <a16:creationId xmlns:a16="http://schemas.microsoft.com/office/drawing/2014/main" id="{410AD2D1-50F0-BEB5-8C03-24CE7F2014AD}"/>
                  </a:ext>
                </a:extLst>
              </p:cNvPr>
              <p:cNvSpPr>
                <a:spLocks/>
              </p:cNvSpPr>
              <p:nvPr/>
            </p:nvSpPr>
            <p:spPr bwMode="auto">
              <a:xfrm>
                <a:off x="6771" y="3804"/>
                <a:ext cx="44" cy="49"/>
              </a:xfrm>
              <a:custGeom>
                <a:avLst/>
                <a:gdLst>
                  <a:gd name="T0" fmla="*/ 6 w 9"/>
                  <a:gd name="T1" fmla="*/ 5 h 10"/>
                  <a:gd name="T2" fmla="*/ 0 w 9"/>
                  <a:gd name="T3" fmla="*/ 9 h 10"/>
                  <a:gd name="T4" fmla="*/ 8 w 9"/>
                  <a:gd name="T5" fmla="*/ 0 h 10"/>
                  <a:gd name="T6" fmla="*/ 6 w 9"/>
                  <a:gd name="T7" fmla="*/ 5 h 10"/>
                </a:gdLst>
                <a:ahLst/>
                <a:cxnLst>
                  <a:cxn ang="0">
                    <a:pos x="T0" y="T1"/>
                  </a:cxn>
                  <a:cxn ang="0">
                    <a:pos x="T2" y="T3"/>
                  </a:cxn>
                  <a:cxn ang="0">
                    <a:pos x="T4" y="T5"/>
                  </a:cxn>
                  <a:cxn ang="0">
                    <a:pos x="T6" y="T7"/>
                  </a:cxn>
                </a:cxnLst>
                <a:rect l="0" t="0" r="r" b="b"/>
                <a:pathLst>
                  <a:path w="9" h="10">
                    <a:moveTo>
                      <a:pt x="6" y="5"/>
                    </a:moveTo>
                    <a:cubicBezTo>
                      <a:pt x="3" y="8"/>
                      <a:pt x="1" y="10"/>
                      <a:pt x="0" y="9"/>
                    </a:cubicBezTo>
                    <a:cubicBezTo>
                      <a:pt x="0" y="7"/>
                      <a:pt x="6" y="0"/>
                      <a:pt x="8" y="0"/>
                    </a:cubicBezTo>
                    <a:cubicBezTo>
                      <a:pt x="9"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7" name="Freeform 2278">
                <a:extLst>
                  <a:ext uri="{FF2B5EF4-FFF2-40B4-BE49-F238E27FC236}">
                    <a16:creationId xmlns:a16="http://schemas.microsoft.com/office/drawing/2014/main" id="{7F5B8B84-5773-7FD0-8822-50E3A1F73433}"/>
                  </a:ext>
                </a:extLst>
              </p:cNvPr>
              <p:cNvSpPr>
                <a:spLocks/>
              </p:cNvSpPr>
              <p:nvPr/>
            </p:nvSpPr>
            <p:spPr bwMode="auto">
              <a:xfrm>
                <a:off x="6791" y="3746"/>
                <a:ext cx="43" cy="54"/>
              </a:xfrm>
              <a:custGeom>
                <a:avLst/>
                <a:gdLst>
                  <a:gd name="T0" fmla="*/ 6 w 9"/>
                  <a:gd name="T1" fmla="*/ 6 h 11"/>
                  <a:gd name="T2" fmla="*/ 0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1" y="11"/>
                      <a:pt x="0" y="9"/>
                    </a:cubicBezTo>
                    <a:cubicBezTo>
                      <a:pt x="0" y="7"/>
                      <a:pt x="5" y="0"/>
                      <a:pt x="8" y="0"/>
                    </a:cubicBezTo>
                    <a:cubicBezTo>
                      <a:pt x="9"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8" name="Freeform 2279">
                <a:extLst>
                  <a:ext uri="{FF2B5EF4-FFF2-40B4-BE49-F238E27FC236}">
                    <a16:creationId xmlns:a16="http://schemas.microsoft.com/office/drawing/2014/main" id="{55C4298E-ECF3-4725-E7BA-5F77D1135227}"/>
                  </a:ext>
                </a:extLst>
              </p:cNvPr>
              <p:cNvSpPr>
                <a:spLocks/>
              </p:cNvSpPr>
              <p:nvPr/>
            </p:nvSpPr>
            <p:spPr bwMode="auto">
              <a:xfrm>
                <a:off x="6829" y="3660"/>
                <a:ext cx="43" cy="53"/>
              </a:xfrm>
              <a:custGeom>
                <a:avLst/>
                <a:gdLst>
                  <a:gd name="T0" fmla="*/ 6 w 9"/>
                  <a:gd name="T1" fmla="*/ 6 h 11"/>
                  <a:gd name="T2" fmla="*/ 1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4" y="9"/>
                      <a:pt x="1" y="11"/>
                      <a:pt x="1" y="9"/>
                    </a:cubicBezTo>
                    <a:cubicBezTo>
                      <a:pt x="0" y="7"/>
                      <a:pt x="5" y="0"/>
                      <a:pt x="8" y="0"/>
                    </a:cubicBezTo>
                    <a:cubicBezTo>
                      <a:pt x="9"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9" name="Freeform 2280">
                <a:extLst>
                  <a:ext uri="{FF2B5EF4-FFF2-40B4-BE49-F238E27FC236}">
                    <a16:creationId xmlns:a16="http://schemas.microsoft.com/office/drawing/2014/main" id="{50A79EE5-6556-D0AD-AC2B-7EC399F52E18}"/>
                  </a:ext>
                </a:extLst>
              </p:cNvPr>
              <p:cNvSpPr>
                <a:spLocks/>
              </p:cNvSpPr>
              <p:nvPr/>
            </p:nvSpPr>
            <p:spPr bwMode="auto">
              <a:xfrm>
                <a:off x="6680" y="3910"/>
                <a:ext cx="48" cy="44"/>
              </a:xfrm>
              <a:custGeom>
                <a:avLst/>
                <a:gdLst>
                  <a:gd name="T0" fmla="*/ 6 w 10"/>
                  <a:gd name="T1" fmla="*/ 5 h 9"/>
                  <a:gd name="T2" fmla="*/ 1 w 10"/>
                  <a:gd name="T3" fmla="*/ 8 h 9"/>
                  <a:gd name="T4" fmla="*/ 9 w 10"/>
                  <a:gd name="T5" fmla="*/ 0 h 9"/>
                  <a:gd name="T6" fmla="*/ 6 w 10"/>
                  <a:gd name="T7" fmla="*/ 5 h 9"/>
                </a:gdLst>
                <a:ahLst/>
                <a:cxnLst>
                  <a:cxn ang="0">
                    <a:pos x="T0" y="T1"/>
                  </a:cxn>
                  <a:cxn ang="0">
                    <a:pos x="T2" y="T3"/>
                  </a:cxn>
                  <a:cxn ang="0">
                    <a:pos x="T4" y="T5"/>
                  </a:cxn>
                  <a:cxn ang="0">
                    <a:pos x="T6" y="T7"/>
                  </a:cxn>
                </a:cxnLst>
                <a:rect l="0" t="0" r="r" b="b"/>
                <a:pathLst>
                  <a:path w="10" h="9">
                    <a:moveTo>
                      <a:pt x="6" y="5"/>
                    </a:moveTo>
                    <a:cubicBezTo>
                      <a:pt x="3" y="8"/>
                      <a:pt x="0" y="9"/>
                      <a:pt x="1" y="8"/>
                    </a:cubicBezTo>
                    <a:cubicBezTo>
                      <a:pt x="1" y="6"/>
                      <a:pt x="7" y="0"/>
                      <a:pt x="9"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0" name="Freeform 2281">
                <a:extLst>
                  <a:ext uri="{FF2B5EF4-FFF2-40B4-BE49-F238E27FC236}">
                    <a16:creationId xmlns:a16="http://schemas.microsoft.com/office/drawing/2014/main" id="{5779FC27-F3AA-9759-7A4F-57BEB4FF9A49}"/>
                  </a:ext>
                </a:extLst>
              </p:cNvPr>
              <p:cNvSpPr>
                <a:spLocks/>
              </p:cNvSpPr>
              <p:nvPr/>
            </p:nvSpPr>
            <p:spPr bwMode="auto">
              <a:xfrm>
                <a:off x="6612" y="3968"/>
                <a:ext cx="44" cy="44"/>
              </a:xfrm>
              <a:custGeom>
                <a:avLst/>
                <a:gdLst>
                  <a:gd name="T0" fmla="*/ 5 w 9"/>
                  <a:gd name="T1" fmla="*/ 5 h 9"/>
                  <a:gd name="T2" fmla="*/ 0 w 9"/>
                  <a:gd name="T3" fmla="*/ 8 h 9"/>
                  <a:gd name="T4" fmla="*/ 8 w 9"/>
                  <a:gd name="T5" fmla="*/ 0 h 9"/>
                  <a:gd name="T6" fmla="*/ 5 w 9"/>
                  <a:gd name="T7" fmla="*/ 5 h 9"/>
                </a:gdLst>
                <a:ahLst/>
                <a:cxnLst>
                  <a:cxn ang="0">
                    <a:pos x="T0" y="T1"/>
                  </a:cxn>
                  <a:cxn ang="0">
                    <a:pos x="T2" y="T3"/>
                  </a:cxn>
                  <a:cxn ang="0">
                    <a:pos x="T4" y="T5"/>
                  </a:cxn>
                  <a:cxn ang="0">
                    <a:pos x="T6" y="T7"/>
                  </a:cxn>
                </a:cxnLst>
                <a:rect l="0" t="0" r="r" b="b"/>
                <a:pathLst>
                  <a:path w="9" h="9">
                    <a:moveTo>
                      <a:pt x="5" y="5"/>
                    </a:moveTo>
                    <a:cubicBezTo>
                      <a:pt x="2" y="8"/>
                      <a:pt x="0" y="9"/>
                      <a:pt x="0" y="8"/>
                    </a:cubicBezTo>
                    <a:cubicBezTo>
                      <a:pt x="0" y="6"/>
                      <a:pt x="6" y="0"/>
                      <a:pt x="8" y="0"/>
                    </a:cubicBezTo>
                    <a:cubicBezTo>
                      <a:pt x="9" y="1"/>
                      <a:pt x="7"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1" name="Freeform 2282">
                <a:extLst>
                  <a:ext uri="{FF2B5EF4-FFF2-40B4-BE49-F238E27FC236}">
                    <a16:creationId xmlns:a16="http://schemas.microsoft.com/office/drawing/2014/main" id="{08F677B6-304F-B2B5-6E6A-40F74AB15BF5}"/>
                  </a:ext>
                </a:extLst>
              </p:cNvPr>
              <p:cNvSpPr>
                <a:spLocks/>
              </p:cNvSpPr>
              <p:nvPr/>
            </p:nvSpPr>
            <p:spPr bwMode="auto">
              <a:xfrm>
                <a:off x="6579" y="3973"/>
                <a:ext cx="43" cy="43"/>
              </a:xfrm>
              <a:custGeom>
                <a:avLst/>
                <a:gdLst>
                  <a:gd name="T0" fmla="*/ 5 w 9"/>
                  <a:gd name="T1" fmla="*/ 5 h 9"/>
                  <a:gd name="T2" fmla="*/ 0 w 9"/>
                  <a:gd name="T3" fmla="*/ 8 h 9"/>
                  <a:gd name="T4" fmla="*/ 8 w 9"/>
                  <a:gd name="T5" fmla="*/ 0 h 9"/>
                  <a:gd name="T6" fmla="*/ 5 w 9"/>
                  <a:gd name="T7" fmla="*/ 5 h 9"/>
                </a:gdLst>
                <a:ahLst/>
                <a:cxnLst>
                  <a:cxn ang="0">
                    <a:pos x="T0" y="T1"/>
                  </a:cxn>
                  <a:cxn ang="0">
                    <a:pos x="T2" y="T3"/>
                  </a:cxn>
                  <a:cxn ang="0">
                    <a:pos x="T4" y="T5"/>
                  </a:cxn>
                  <a:cxn ang="0">
                    <a:pos x="T6" y="T7"/>
                  </a:cxn>
                </a:cxnLst>
                <a:rect l="0" t="0" r="r" b="b"/>
                <a:pathLst>
                  <a:path w="9" h="9">
                    <a:moveTo>
                      <a:pt x="5" y="5"/>
                    </a:moveTo>
                    <a:cubicBezTo>
                      <a:pt x="3" y="8"/>
                      <a:pt x="0" y="9"/>
                      <a:pt x="0" y="8"/>
                    </a:cubicBezTo>
                    <a:cubicBezTo>
                      <a:pt x="0" y="6"/>
                      <a:pt x="6" y="0"/>
                      <a:pt x="8" y="0"/>
                    </a:cubicBezTo>
                    <a:cubicBezTo>
                      <a:pt x="9" y="0"/>
                      <a:pt x="8"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2" name="Freeform 2283">
                <a:extLst>
                  <a:ext uri="{FF2B5EF4-FFF2-40B4-BE49-F238E27FC236}">
                    <a16:creationId xmlns:a16="http://schemas.microsoft.com/office/drawing/2014/main" id="{D75737F3-CA7C-7C96-1ECC-56EA95C40174}"/>
                  </a:ext>
                </a:extLst>
              </p:cNvPr>
              <p:cNvSpPr>
                <a:spLocks/>
              </p:cNvSpPr>
              <p:nvPr/>
            </p:nvSpPr>
            <p:spPr bwMode="auto">
              <a:xfrm>
                <a:off x="6607" y="3920"/>
                <a:ext cx="49" cy="48"/>
              </a:xfrm>
              <a:custGeom>
                <a:avLst/>
                <a:gdLst>
                  <a:gd name="T0" fmla="*/ 6 w 10"/>
                  <a:gd name="T1" fmla="*/ 5 h 10"/>
                  <a:gd name="T2" fmla="*/ 0 w 10"/>
                  <a:gd name="T3" fmla="*/ 8 h 10"/>
                  <a:gd name="T4" fmla="*/ 9 w 10"/>
                  <a:gd name="T5" fmla="*/ 0 h 10"/>
                  <a:gd name="T6" fmla="*/ 6 w 10"/>
                  <a:gd name="T7" fmla="*/ 5 h 10"/>
                </a:gdLst>
                <a:ahLst/>
                <a:cxnLst>
                  <a:cxn ang="0">
                    <a:pos x="T0" y="T1"/>
                  </a:cxn>
                  <a:cxn ang="0">
                    <a:pos x="T2" y="T3"/>
                  </a:cxn>
                  <a:cxn ang="0">
                    <a:pos x="T4" y="T5"/>
                  </a:cxn>
                  <a:cxn ang="0">
                    <a:pos x="T6" y="T7"/>
                  </a:cxn>
                </a:cxnLst>
                <a:rect l="0" t="0" r="r" b="b"/>
                <a:pathLst>
                  <a:path w="10" h="10">
                    <a:moveTo>
                      <a:pt x="6" y="5"/>
                    </a:moveTo>
                    <a:cubicBezTo>
                      <a:pt x="4" y="8"/>
                      <a:pt x="1" y="10"/>
                      <a:pt x="0" y="8"/>
                    </a:cubicBezTo>
                    <a:cubicBezTo>
                      <a:pt x="0" y="6"/>
                      <a:pt x="6" y="0"/>
                      <a:pt x="9" y="0"/>
                    </a:cubicBezTo>
                    <a:cubicBezTo>
                      <a:pt x="10" y="1"/>
                      <a:pt x="9"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3" name="Freeform 2284">
                <a:extLst>
                  <a:ext uri="{FF2B5EF4-FFF2-40B4-BE49-F238E27FC236}">
                    <a16:creationId xmlns:a16="http://schemas.microsoft.com/office/drawing/2014/main" id="{88C521EA-F09A-600E-1B02-EBE964FA0D68}"/>
                  </a:ext>
                </a:extLst>
              </p:cNvPr>
              <p:cNvSpPr>
                <a:spLocks/>
              </p:cNvSpPr>
              <p:nvPr/>
            </p:nvSpPr>
            <p:spPr bwMode="auto">
              <a:xfrm>
                <a:off x="6670" y="3853"/>
                <a:ext cx="43" cy="53"/>
              </a:xfrm>
              <a:custGeom>
                <a:avLst/>
                <a:gdLst>
                  <a:gd name="T0" fmla="*/ 6 w 9"/>
                  <a:gd name="T1" fmla="*/ 6 h 11"/>
                  <a:gd name="T2" fmla="*/ 0 w 9"/>
                  <a:gd name="T3" fmla="*/ 9 h 11"/>
                  <a:gd name="T4" fmla="*/ 8 w 9"/>
                  <a:gd name="T5" fmla="*/ 1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0" y="11"/>
                      <a:pt x="0" y="9"/>
                    </a:cubicBezTo>
                    <a:cubicBezTo>
                      <a:pt x="0" y="7"/>
                      <a:pt x="5" y="0"/>
                      <a:pt x="8" y="1"/>
                    </a:cubicBezTo>
                    <a:cubicBezTo>
                      <a:pt x="9"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4" name="Freeform 2285">
                <a:extLst>
                  <a:ext uri="{FF2B5EF4-FFF2-40B4-BE49-F238E27FC236}">
                    <a16:creationId xmlns:a16="http://schemas.microsoft.com/office/drawing/2014/main" id="{425ABB0A-054B-2D19-484C-C360FC5196E2}"/>
                  </a:ext>
                </a:extLst>
              </p:cNvPr>
              <p:cNvSpPr>
                <a:spLocks/>
              </p:cNvSpPr>
              <p:nvPr/>
            </p:nvSpPr>
            <p:spPr bwMode="auto">
              <a:xfrm>
                <a:off x="6651" y="3910"/>
                <a:ext cx="48" cy="44"/>
              </a:xfrm>
              <a:custGeom>
                <a:avLst/>
                <a:gdLst>
                  <a:gd name="T0" fmla="*/ 6 w 10"/>
                  <a:gd name="T1" fmla="*/ 5 h 9"/>
                  <a:gd name="T2" fmla="*/ 0 w 10"/>
                  <a:gd name="T3" fmla="*/ 8 h 9"/>
                  <a:gd name="T4" fmla="*/ 8 w 10"/>
                  <a:gd name="T5" fmla="*/ 0 h 9"/>
                  <a:gd name="T6" fmla="*/ 6 w 10"/>
                  <a:gd name="T7" fmla="*/ 5 h 9"/>
                </a:gdLst>
                <a:ahLst/>
                <a:cxnLst>
                  <a:cxn ang="0">
                    <a:pos x="T0" y="T1"/>
                  </a:cxn>
                  <a:cxn ang="0">
                    <a:pos x="T2" y="T3"/>
                  </a:cxn>
                  <a:cxn ang="0">
                    <a:pos x="T4" y="T5"/>
                  </a:cxn>
                  <a:cxn ang="0">
                    <a:pos x="T6" y="T7"/>
                  </a:cxn>
                </a:cxnLst>
                <a:rect l="0" t="0" r="r" b="b"/>
                <a:pathLst>
                  <a:path w="10" h="9">
                    <a:moveTo>
                      <a:pt x="6" y="5"/>
                    </a:moveTo>
                    <a:cubicBezTo>
                      <a:pt x="3" y="8"/>
                      <a:pt x="0" y="9"/>
                      <a:pt x="0" y="8"/>
                    </a:cubicBezTo>
                    <a:cubicBezTo>
                      <a:pt x="0" y="6"/>
                      <a:pt x="6" y="0"/>
                      <a:pt x="8"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5" name="Freeform 2286">
                <a:extLst>
                  <a:ext uri="{FF2B5EF4-FFF2-40B4-BE49-F238E27FC236}">
                    <a16:creationId xmlns:a16="http://schemas.microsoft.com/office/drawing/2014/main" id="{7EA163C3-7FE1-DEF3-8F87-28E14A9BE389}"/>
                  </a:ext>
                </a:extLst>
              </p:cNvPr>
              <p:cNvSpPr>
                <a:spLocks/>
              </p:cNvSpPr>
              <p:nvPr/>
            </p:nvSpPr>
            <p:spPr bwMode="auto">
              <a:xfrm>
                <a:off x="6713" y="3848"/>
                <a:ext cx="49" cy="48"/>
              </a:xfrm>
              <a:custGeom>
                <a:avLst/>
                <a:gdLst>
                  <a:gd name="T0" fmla="*/ 6 w 10"/>
                  <a:gd name="T1" fmla="*/ 5 h 10"/>
                  <a:gd name="T2" fmla="*/ 0 w 10"/>
                  <a:gd name="T3" fmla="*/ 8 h 10"/>
                  <a:gd name="T4" fmla="*/ 8 w 10"/>
                  <a:gd name="T5" fmla="*/ 0 h 10"/>
                  <a:gd name="T6" fmla="*/ 6 w 10"/>
                  <a:gd name="T7" fmla="*/ 5 h 10"/>
                </a:gdLst>
                <a:ahLst/>
                <a:cxnLst>
                  <a:cxn ang="0">
                    <a:pos x="T0" y="T1"/>
                  </a:cxn>
                  <a:cxn ang="0">
                    <a:pos x="T2" y="T3"/>
                  </a:cxn>
                  <a:cxn ang="0">
                    <a:pos x="T4" y="T5"/>
                  </a:cxn>
                  <a:cxn ang="0">
                    <a:pos x="T6" y="T7"/>
                  </a:cxn>
                </a:cxnLst>
                <a:rect l="0" t="0" r="r" b="b"/>
                <a:pathLst>
                  <a:path w="10" h="10">
                    <a:moveTo>
                      <a:pt x="6" y="5"/>
                    </a:moveTo>
                    <a:cubicBezTo>
                      <a:pt x="3" y="8"/>
                      <a:pt x="0" y="10"/>
                      <a:pt x="0" y="8"/>
                    </a:cubicBezTo>
                    <a:cubicBezTo>
                      <a:pt x="0" y="6"/>
                      <a:pt x="6" y="0"/>
                      <a:pt x="8" y="0"/>
                    </a:cubicBezTo>
                    <a:cubicBezTo>
                      <a:pt x="10" y="0"/>
                      <a:pt x="8"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6" name="Freeform 2287">
                <a:extLst>
                  <a:ext uri="{FF2B5EF4-FFF2-40B4-BE49-F238E27FC236}">
                    <a16:creationId xmlns:a16="http://schemas.microsoft.com/office/drawing/2014/main" id="{C3E498C9-FDF1-3A8D-8700-9BB14A608826}"/>
                  </a:ext>
                </a:extLst>
              </p:cNvPr>
              <p:cNvSpPr>
                <a:spLocks/>
              </p:cNvSpPr>
              <p:nvPr/>
            </p:nvSpPr>
            <p:spPr bwMode="auto">
              <a:xfrm>
                <a:off x="6723" y="3713"/>
                <a:ext cx="43" cy="58"/>
              </a:xfrm>
              <a:custGeom>
                <a:avLst/>
                <a:gdLst>
                  <a:gd name="T0" fmla="*/ 6 w 9"/>
                  <a:gd name="T1" fmla="*/ 6 h 12"/>
                  <a:gd name="T2" fmla="*/ 0 w 9"/>
                  <a:gd name="T3" fmla="*/ 9 h 12"/>
                  <a:gd name="T4" fmla="*/ 7 w 9"/>
                  <a:gd name="T5" fmla="*/ 1 h 12"/>
                  <a:gd name="T6" fmla="*/ 6 w 9"/>
                  <a:gd name="T7" fmla="*/ 6 h 12"/>
                </a:gdLst>
                <a:ahLst/>
                <a:cxnLst>
                  <a:cxn ang="0">
                    <a:pos x="T0" y="T1"/>
                  </a:cxn>
                  <a:cxn ang="0">
                    <a:pos x="T2" y="T3"/>
                  </a:cxn>
                  <a:cxn ang="0">
                    <a:pos x="T4" y="T5"/>
                  </a:cxn>
                  <a:cxn ang="0">
                    <a:pos x="T6" y="T7"/>
                  </a:cxn>
                </a:cxnLst>
                <a:rect l="0" t="0" r="r" b="b"/>
                <a:pathLst>
                  <a:path w="9" h="12">
                    <a:moveTo>
                      <a:pt x="6" y="6"/>
                    </a:moveTo>
                    <a:cubicBezTo>
                      <a:pt x="4" y="10"/>
                      <a:pt x="0" y="12"/>
                      <a:pt x="0" y="9"/>
                    </a:cubicBezTo>
                    <a:cubicBezTo>
                      <a:pt x="0" y="7"/>
                      <a:pt x="5" y="0"/>
                      <a:pt x="7" y="1"/>
                    </a:cubicBezTo>
                    <a:cubicBezTo>
                      <a:pt x="9"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7" name="Freeform 2288">
                <a:extLst>
                  <a:ext uri="{FF2B5EF4-FFF2-40B4-BE49-F238E27FC236}">
                    <a16:creationId xmlns:a16="http://schemas.microsoft.com/office/drawing/2014/main" id="{4CBDBE8A-BA29-04E5-3B37-24928BDAAA7F}"/>
                  </a:ext>
                </a:extLst>
              </p:cNvPr>
              <p:cNvSpPr>
                <a:spLocks/>
              </p:cNvSpPr>
              <p:nvPr/>
            </p:nvSpPr>
            <p:spPr bwMode="auto">
              <a:xfrm>
                <a:off x="6694" y="3790"/>
                <a:ext cx="44" cy="53"/>
              </a:xfrm>
              <a:custGeom>
                <a:avLst/>
                <a:gdLst>
                  <a:gd name="T0" fmla="*/ 6 w 9"/>
                  <a:gd name="T1" fmla="*/ 6 h 11"/>
                  <a:gd name="T2" fmla="*/ 0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0" y="11"/>
                      <a:pt x="0" y="9"/>
                    </a:cubicBezTo>
                    <a:cubicBezTo>
                      <a:pt x="0" y="6"/>
                      <a:pt x="5" y="0"/>
                      <a:pt x="8" y="0"/>
                    </a:cubicBezTo>
                    <a:cubicBezTo>
                      <a:pt x="9" y="1"/>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8" name="Freeform 2289">
                <a:extLst>
                  <a:ext uri="{FF2B5EF4-FFF2-40B4-BE49-F238E27FC236}">
                    <a16:creationId xmlns:a16="http://schemas.microsoft.com/office/drawing/2014/main" id="{1B7C94CB-AA4C-8A99-71DB-1E32412AB996}"/>
                  </a:ext>
                </a:extLst>
              </p:cNvPr>
              <p:cNvSpPr>
                <a:spLocks/>
              </p:cNvSpPr>
              <p:nvPr/>
            </p:nvSpPr>
            <p:spPr bwMode="auto">
              <a:xfrm>
                <a:off x="6733" y="3785"/>
                <a:ext cx="48" cy="53"/>
              </a:xfrm>
              <a:custGeom>
                <a:avLst/>
                <a:gdLst>
                  <a:gd name="T0" fmla="*/ 6 w 10"/>
                  <a:gd name="T1" fmla="*/ 6 h 11"/>
                  <a:gd name="T2" fmla="*/ 1 w 10"/>
                  <a:gd name="T3" fmla="*/ 9 h 11"/>
                  <a:gd name="T4" fmla="*/ 8 w 10"/>
                  <a:gd name="T5" fmla="*/ 1 h 11"/>
                  <a:gd name="T6" fmla="*/ 6 w 10"/>
                  <a:gd name="T7" fmla="*/ 6 h 11"/>
                </a:gdLst>
                <a:ahLst/>
                <a:cxnLst>
                  <a:cxn ang="0">
                    <a:pos x="T0" y="T1"/>
                  </a:cxn>
                  <a:cxn ang="0">
                    <a:pos x="T2" y="T3"/>
                  </a:cxn>
                  <a:cxn ang="0">
                    <a:pos x="T4" y="T5"/>
                  </a:cxn>
                  <a:cxn ang="0">
                    <a:pos x="T6" y="T7"/>
                  </a:cxn>
                </a:cxnLst>
                <a:rect l="0" t="0" r="r" b="b"/>
                <a:pathLst>
                  <a:path w="10" h="11">
                    <a:moveTo>
                      <a:pt x="6" y="6"/>
                    </a:moveTo>
                    <a:cubicBezTo>
                      <a:pt x="4" y="9"/>
                      <a:pt x="1" y="11"/>
                      <a:pt x="1" y="9"/>
                    </a:cubicBezTo>
                    <a:cubicBezTo>
                      <a:pt x="0" y="7"/>
                      <a:pt x="6" y="0"/>
                      <a:pt x="8" y="1"/>
                    </a:cubicBezTo>
                    <a:cubicBezTo>
                      <a:pt x="10"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09" name="Freeform 2290">
                <a:extLst>
                  <a:ext uri="{FF2B5EF4-FFF2-40B4-BE49-F238E27FC236}">
                    <a16:creationId xmlns:a16="http://schemas.microsoft.com/office/drawing/2014/main" id="{C1A7BA1C-ABD9-5C3F-340F-4830C3E0C406}"/>
                  </a:ext>
                </a:extLst>
              </p:cNvPr>
              <p:cNvSpPr>
                <a:spLocks/>
              </p:cNvSpPr>
              <p:nvPr/>
            </p:nvSpPr>
            <p:spPr bwMode="auto">
              <a:xfrm>
                <a:off x="7268" y="3009"/>
                <a:ext cx="24" cy="63"/>
              </a:xfrm>
              <a:custGeom>
                <a:avLst/>
                <a:gdLst>
                  <a:gd name="T0" fmla="*/ 3 w 5"/>
                  <a:gd name="T1" fmla="*/ 7 h 13"/>
                  <a:gd name="T2" fmla="*/ 1 w 5"/>
                  <a:gd name="T3" fmla="*/ 12 h 13"/>
                  <a:gd name="T4" fmla="*/ 4 w 5"/>
                  <a:gd name="T5" fmla="*/ 0 h 13"/>
                  <a:gd name="T6" fmla="*/ 4 w 5"/>
                  <a:gd name="T7" fmla="*/ 0 h 13"/>
                  <a:gd name="T8" fmla="*/ 3 w 5"/>
                  <a:gd name="T9" fmla="*/ 7 h 13"/>
                </a:gdLst>
                <a:ahLst/>
                <a:cxnLst>
                  <a:cxn ang="0">
                    <a:pos x="T0" y="T1"/>
                  </a:cxn>
                  <a:cxn ang="0">
                    <a:pos x="T2" y="T3"/>
                  </a:cxn>
                  <a:cxn ang="0">
                    <a:pos x="T4" y="T5"/>
                  </a:cxn>
                  <a:cxn ang="0">
                    <a:pos x="T6" y="T7"/>
                  </a:cxn>
                  <a:cxn ang="0">
                    <a:pos x="T8" y="T9"/>
                  </a:cxn>
                </a:cxnLst>
                <a:rect l="0" t="0" r="r" b="b"/>
                <a:pathLst>
                  <a:path w="5" h="13">
                    <a:moveTo>
                      <a:pt x="3" y="7"/>
                    </a:moveTo>
                    <a:cubicBezTo>
                      <a:pt x="3" y="11"/>
                      <a:pt x="2" y="13"/>
                      <a:pt x="1" y="12"/>
                    </a:cubicBezTo>
                    <a:cubicBezTo>
                      <a:pt x="0" y="11"/>
                      <a:pt x="2" y="0"/>
                      <a:pt x="4" y="0"/>
                    </a:cubicBezTo>
                    <a:cubicBezTo>
                      <a:pt x="4" y="0"/>
                      <a:pt x="4" y="0"/>
                      <a:pt x="4" y="0"/>
                    </a:cubicBezTo>
                    <a:cubicBezTo>
                      <a:pt x="5" y="1"/>
                      <a:pt x="4"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0" name="Freeform 2291">
                <a:extLst>
                  <a:ext uri="{FF2B5EF4-FFF2-40B4-BE49-F238E27FC236}">
                    <a16:creationId xmlns:a16="http://schemas.microsoft.com/office/drawing/2014/main" id="{9CEB52B8-A9B9-69C3-7BAD-FB40FADDB485}"/>
                  </a:ext>
                </a:extLst>
              </p:cNvPr>
              <p:cNvSpPr>
                <a:spLocks/>
              </p:cNvSpPr>
              <p:nvPr/>
            </p:nvSpPr>
            <p:spPr bwMode="auto">
              <a:xfrm>
                <a:off x="6781" y="3650"/>
                <a:ext cx="43" cy="58"/>
              </a:xfrm>
              <a:custGeom>
                <a:avLst/>
                <a:gdLst>
                  <a:gd name="T0" fmla="*/ 6 w 9"/>
                  <a:gd name="T1" fmla="*/ 7 h 12"/>
                  <a:gd name="T2" fmla="*/ 0 w 9"/>
                  <a:gd name="T3" fmla="*/ 10 h 12"/>
                  <a:gd name="T4" fmla="*/ 7 w 9"/>
                  <a:gd name="T5" fmla="*/ 1 h 12"/>
                  <a:gd name="T6" fmla="*/ 6 w 9"/>
                  <a:gd name="T7" fmla="*/ 7 h 12"/>
                </a:gdLst>
                <a:ahLst/>
                <a:cxnLst>
                  <a:cxn ang="0">
                    <a:pos x="T0" y="T1"/>
                  </a:cxn>
                  <a:cxn ang="0">
                    <a:pos x="T2" y="T3"/>
                  </a:cxn>
                  <a:cxn ang="0">
                    <a:pos x="T4" y="T5"/>
                  </a:cxn>
                  <a:cxn ang="0">
                    <a:pos x="T6" y="T7"/>
                  </a:cxn>
                </a:cxnLst>
                <a:rect l="0" t="0" r="r" b="b"/>
                <a:pathLst>
                  <a:path w="9" h="12">
                    <a:moveTo>
                      <a:pt x="6" y="7"/>
                    </a:moveTo>
                    <a:cubicBezTo>
                      <a:pt x="4" y="10"/>
                      <a:pt x="1" y="12"/>
                      <a:pt x="0" y="10"/>
                    </a:cubicBezTo>
                    <a:cubicBezTo>
                      <a:pt x="0" y="7"/>
                      <a:pt x="4" y="0"/>
                      <a:pt x="7" y="1"/>
                    </a:cubicBezTo>
                    <a:cubicBezTo>
                      <a:pt x="9" y="1"/>
                      <a:pt x="8"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1" name="Freeform 2292">
                <a:extLst>
                  <a:ext uri="{FF2B5EF4-FFF2-40B4-BE49-F238E27FC236}">
                    <a16:creationId xmlns:a16="http://schemas.microsoft.com/office/drawing/2014/main" id="{576154B6-89F0-0F18-004F-E4BEDA348573}"/>
                  </a:ext>
                </a:extLst>
              </p:cNvPr>
              <p:cNvSpPr>
                <a:spLocks/>
              </p:cNvSpPr>
              <p:nvPr/>
            </p:nvSpPr>
            <p:spPr bwMode="auto">
              <a:xfrm>
                <a:off x="6675" y="3708"/>
                <a:ext cx="48" cy="53"/>
              </a:xfrm>
              <a:custGeom>
                <a:avLst/>
                <a:gdLst>
                  <a:gd name="T0" fmla="*/ 7 w 10"/>
                  <a:gd name="T1" fmla="*/ 6 h 11"/>
                  <a:gd name="T2" fmla="*/ 1 w 10"/>
                  <a:gd name="T3" fmla="*/ 9 h 11"/>
                  <a:gd name="T4" fmla="*/ 8 w 10"/>
                  <a:gd name="T5" fmla="*/ 0 h 11"/>
                  <a:gd name="T6" fmla="*/ 7 w 10"/>
                  <a:gd name="T7" fmla="*/ 6 h 11"/>
                </a:gdLst>
                <a:ahLst/>
                <a:cxnLst>
                  <a:cxn ang="0">
                    <a:pos x="T0" y="T1"/>
                  </a:cxn>
                  <a:cxn ang="0">
                    <a:pos x="T2" y="T3"/>
                  </a:cxn>
                  <a:cxn ang="0">
                    <a:pos x="T4" y="T5"/>
                  </a:cxn>
                  <a:cxn ang="0">
                    <a:pos x="T6" y="T7"/>
                  </a:cxn>
                </a:cxnLst>
                <a:rect l="0" t="0" r="r" b="b"/>
                <a:pathLst>
                  <a:path w="10" h="11">
                    <a:moveTo>
                      <a:pt x="7" y="6"/>
                    </a:moveTo>
                    <a:cubicBezTo>
                      <a:pt x="5" y="9"/>
                      <a:pt x="1" y="11"/>
                      <a:pt x="1" y="9"/>
                    </a:cubicBezTo>
                    <a:cubicBezTo>
                      <a:pt x="0" y="6"/>
                      <a:pt x="5" y="0"/>
                      <a:pt x="8" y="0"/>
                    </a:cubicBezTo>
                    <a:cubicBezTo>
                      <a:pt x="10" y="0"/>
                      <a:pt x="9"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2" name="Freeform 2293">
                <a:extLst>
                  <a:ext uri="{FF2B5EF4-FFF2-40B4-BE49-F238E27FC236}">
                    <a16:creationId xmlns:a16="http://schemas.microsoft.com/office/drawing/2014/main" id="{F12CD8E4-F386-C5AA-177E-5E9BC9AF962B}"/>
                  </a:ext>
                </a:extLst>
              </p:cNvPr>
              <p:cNvSpPr>
                <a:spLocks/>
              </p:cNvSpPr>
              <p:nvPr/>
            </p:nvSpPr>
            <p:spPr bwMode="auto">
              <a:xfrm>
                <a:off x="6660" y="3775"/>
                <a:ext cx="44" cy="53"/>
              </a:xfrm>
              <a:custGeom>
                <a:avLst/>
                <a:gdLst>
                  <a:gd name="T0" fmla="*/ 6 w 9"/>
                  <a:gd name="T1" fmla="*/ 6 h 11"/>
                  <a:gd name="T2" fmla="*/ 0 w 9"/>
                  <a:gd name="T3" fmla="*/ 9 h 11"/>
                  <a:gd name="T4" fmla="*/ 7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4" y="9"/>
                      <a:pt x="0" y="11"/>
                      <a:pt x="0" y="9"/>
                    </a:cubicBezTo>
                    <a:cubicBezTo>
                      <a:pt x="0" y="6"/>
                      <a:pt x="5" y="0"/>
                      <a:pt x="7" y="0"/>
                    </a:cubicBezTo>
                    <a:cubicBezTo>
                      <a:pt x="9" y="1"/>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3" name="Freeform 2294">
                <a:extLst>
                  <a:ext uri="{FF2B5EF4-FFF2-40B4-BE49-F238E27FC236}">
                    <a16:creationId xmlns:a16="http://schemas.microsoft.com/office/drawing/2014/main" id="{3744F08A-781B-9E19-EF45-C07B6E3B9493}"/>
                  </a:ext>
                </a:extLst>
              </p:cNvPr>
              <p:cNvSpPr>
                <a:spLocks/>
              </p:cNvSpPr>
              <p:nvPr/>
            </p:nvSpPr>
            <p:spPr bwMode="auto">
              <a:xfrm>
                <a:off x="6766" y="3718"/>
                <a:ext cx="44" cy="53"/>
              </a:xfrm>
              <a:custGeom>
                <a:avLst/>
                <a:gdLst>
                  <a:gd name="T0" fmla="*/ 6 w 9"/>
                  <a:gd name="T1" fmla="*/ 6 h 11"/>
                  <a:gd name="T2" fmla="*/ 0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4" y="9"/>
                      <a:pt x="1" y="11"/>
                      <a:pt x="0" y="9"/>
                    </a:cubicBezTo>
                    <a:cubicBezTo>
                      <a:pt x="0" y="6"/>
                      <a:pt x="5" y="0"/>
                      <a:pt x="8" y="0"/>
                    </a:cubicBezTo>
                    <a:cubicBezTo>
                      <a:pt x="9" y="1"/>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4" name="Freeform 2295">
                <a:extLst>
                  <a:ext uri="{FF2B5EF4-FFF2-40B4-BE49-F238E27FC236}">
                    <a16:creationId xmlns:a16="http://schemas.microsoft.com/office/drawing/2014/main" id="{D5171DE0-C1E7-355F-BCE7-7190346F31C5}"/>
                  </a:ext>
                </a:extLst>
              </p:cNvPr>
              <p:cNvSpPr>
                <a:spLocks/>
              </p:cNvSpPr>
              <p:nvPr/>
            </p:nvSpPr>
            <p:spPr bwMode="auto">
              <a:xfrm>
                <a:off x="6872" y="3727"/>
                <a:ext cx="44" cy="48"/>
              </a:xfrm>
              <a:custGeom>
                <a:avLst/>
                <a:gdLst>
                  <a:gd name="T0" fmla="*/ 5 w 9"/>
                  <a:gd name="T1" fmla="*/ 6 h 10"/>
                  <a:gd name="T2" fmla="*/ 0 w 9"/>
                  <a:gd name="T3" fmla="*/ 9 h 10"/>
                  <a:gd name="T4" fmla="*/ 8 w 9"/>
                  <a:gd name="T5" fmla="*/ 0 h 10"/>
                  <a:gd name="T6" fmla="*/ 5 w 9"/>
                  <a:gd name="T7" fmla="*/ 6 h 10"/>
                </a:gdLst>
                <a:ahLst/>
                <a:cxnLst>
                  <a:cxn ang="0">
                    <a:pos x="T0" y="T1"/>
                  </a:cxn>
                  <a:cxn ang="0">
                    <a:pos x="T2" y="T3"/>
                  </a:cxn>
                  <a:cxn ang="0">
                    <a:pos x="T4" y="T5"/>
                  </a:cxn>
                  <a:cxn ang="0">
                    <a:pos x="T6" y="T7"/>
                  </a:cxn>
                </a:cxnLst>
                <a:rect l="0" t="0" r="r" b="b"/>
                <a:pathLst>
                  <a:path w="9" h="10">
                    <a:moveTo>
                      <a:pt x="5" y="6"/>
                    </a:moveTo>
                    <a:cubicBezTo>
                      <a:pt x="3" y="9"/>
                      <a:pt x="0" y="10"/>
                      <a:pt x="0" y="9"/>
                    </a:cubicBezTo>
                    <a:cubicBezTo>
                      <a:pt x="0" y="7"/>
                      <a:pt x="6" y="0"/>
                      <a:pt x="8" y="0"/>
                    </a:cubicBezTo>
                    <a:cubicBezTo>
                      <a:pt x="9" y="0"/>
                      <a:pt x="7"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5" name="Freeform 2296">
                <a:extLst>
                  <a:ext uri="{FF2B5EF4-FFF2-40B4-BE49-F238E27FC236}">
                    <a16:creationId xmlns:a16="http://schemas.microsoft.com/office/drawing/2014/main" id="{9A6252EC-BA3E-D3DE-0504-C77705982010}"/>
                  </a:ext>
                </a:extLst>
              </p:cNvPr>
              <p:cNvSpPr>
                <a:spLocks/>
              </p:cNvSpPr>
              <p:nvPr/>
            </p:nvSpPr>
            <p:spPr bwMode="auto">
              <a:xfrm>
                <a:off x="6815" y="3790"/>
                <a:ext cx="43" cy="48"/>
              </a:xfrm>
              <a:custGeom>
                <a:avLst/>
                <a:gdLst>
                  <a:gd name="T0" fmla="*/ 5 w 9"/>
                  <a:gd name="T1" fmla="*/ 6 h 10"/>
                  <a:gd name="T2" fmla="*/ 0 w 9"/>
                  <a:gd name="T3" fmla="*/ 9 h 10"/>
                  <a:gd name="T4" fmla="*/ 8 w 9"/>
                  <a:gd name="T5" fmla="*/ 0 h 10"/>
                  <a:gd name="T6" fmla="*/ 5 w 9"/>
                  <a:gd name="T7" fmla="*/ 6 h 10"/>
                </a:gdLst>
                <a:ahLst/>
                <a:cxnLst>
                  <a:cxn ang="0">
                    <a:pos x="T0" y="T1"/>
                  </a:cxn>
                  <a:cxn ang="0">
                    <a:pos x="T2" y="T3"/>
                  </a:cxn>
                  <a:cxn ang="0">
                    <a:pos x="T4" y="T5"/>
                  </a:cxn>
                  <a:cxn ang="0">
                    <a:pos x="T6" y="T7"/>
                  </a:cxn>
                </a:cxnLst>
                <a:rect l="0" t="0" r="r" b="b"/>
                <a:pathLst>
                  <a:path w="9" h="10">
                    <a:moveTo>
                      <a:pt x="5" y="6"/>
                    </a:moveTo>
                    <a:cubicBezTo>
                      <a:pt x="3" y="9"/>
                      <a:pt x="0" y="10"/>
                      <a:pt x="0" y="9"/>
                    </a:cubicBezTo>
                    <a:cubicBezTo>
                      <a:pt x="0" y="7"/>
                      <a:pt x="6" y="0"/>
                      <a:pt x="8" y="0"/>
                    </a:cubicBezTo>
                    <a:cubicBezTo>
                      <a:pt x="9" y="1"/>
                      <a:pt x="7"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6" name="Freeform 2297">
                <a:extLst>
                  <a:ext uri="{FF2B5EF4-FFF2-40B4-BE49-F238E27FC236}">
                    <a16:creationId xmlns:a16="http://schemas.microsoft.com/office/drawing/2014/main" id="{2CD11C27-6921-CCCD-E555-ECB6DE8C9FFE}"/>
                  </a:ext>
                </a:extLst>
              </p:cNvPr>
              <p:cNvSpPr>
                <a:spLocks/>
              </p:cNvSpPr>
              <p:nvPr/>
            </p:nvSpPr>
            <p:spPr bwMode="auto">
              <a:xfrm>
                <a:off x="6844" y="3592"/>
                <a:ext cx="43" cy="53"/>
              </a:xfrm>
              <a:custGeom>
                <a:avLst/>
                <a:gdLst>
                  <a:gd name="T0" fmla="*/ 6 w 9"/>
                  <a:gd name="T1" fmla="*/ 6 h 11"/>
                  <a:gd name="T2" fmla="*/ 0 w 9"/>
                  <a:gd name="T3" fmla="*/ 9 h 11"/>
                  <a:gd name="T4" fmla="*/ 7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4" y="10"/>
                      <a:pt x="1" y="11"/>
                      <a:pt x="0" y="9"/>
                    </a:cubicBezTo>
                    <a:cubicBezTo>
                      <a:pt x="0" y="7"/>
                      <a:pt x="4" y="0"/>
                      <a:pt x="7" y="0"/>
                    </a:cubicBezTo>
                    <a:cubicBezTo>
                      <a:pt x="9" y="0"/>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7" name="Freeform 2298">
                <a:extLst>
                  <a:ext uri="{FF2B5EF4-FFF2-40B4-BE49-F238E27FC236}">
                    <a16:creationId xmlns:a16="http://schemas.microsoft.com/office/drawing/2014/main" id="{DFDF18B5-6BDA-7119-28DD-0628DAF851BC}"/>
                  </a:ext>
                </a:extLst>
              </p:cNvPr>
              <p:cNvSpPr>
                <a:spLocks/>
              </p:cNvSpPr>
              <p:nvPr/>
            </p:nvSpPr>
            <p:spPr bwMode="auto">
              <a:xfrm>
                <a:off x="6805" y="3583"/>
                <a:ext cx="43" cy="57"/>
              </a:xfrm>
              <a:custGeom>
                <a:avLst/>
                <a:gdLst>
                  <a:gd name="T0" fmla="*/ 7 w 9"/>
                  <a:gd name="T1" fmla="*/ 6 h 12"/>
                  <a:gd name="T2" fmla="*/ 0 w 9"/>
                  <a:gd name="T3" fmla="*/ 9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4" y="10"/>
                      <a:pt x="1" y="12"/>
                      <a:pt x="0" y="9"/>
                    </a:cubicBezTo>
                    <a:cubicBezTo>
                      <a:pt x="0" y="6"/>
                      <a:pt x="4" y="0"/>
                      <a:pt x="7" y="0"/>
                    </a:cubicBezTo>
                    <a:cubicBezTo>
                      <a:pt x="9" y="0"/>
                      <a:pt x="8"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8" name="Freeform 2299">
                <a:extLst>
                  <a:ext uri="{FF2B5EF4-FFF2-40B4-BE49-F238E27FC236}">
                    <a16:creationId xmlns:a16="http://schemas.microsoft.com/office/drawing/2014/main" id="{5B784424-BA02-59E1-BB7F-A18D6D5BBD12}"/>
                  </a:ext>
                </a:extLst>
              </p:cNvPr>
              <p:cNvSpPr>
                <a:spLocks/>
              </p:cNvSpPr>
              <p:nvPr/>
            </p:nvSpPr>
            <p:spPr bwMode="auto">
              <a:xfrm>
                <a:off x="6738" y="3631"/>
                <a:ext cx="48" cy="58"/>
              </a:xfrm>
              <a:custGeom>
                <a:avLst/>
                <a:gdLst>
                  <a:gd name="T0" fmla="*/ 8 w 10"/>
                  <a:gd name="T1" fmla="*/ 6 h 12"/>
                  <a:gd name="T2" fmla="*/ 1 w 10"/>
                  <a:gd name="T3" fmla="*/ 9 h 12"/>
                  <a:gd name="T4" fmla="*/ 8 w 10"/>
                  <a:gd name="T5" fmla="*/ 0 h 12"/>
                  <a:gd name="T6" fmla="*/ 8 w 10"/>
                  <a:gd name="T7" fmla="*/ 6 h 12"/>
                </a:gdLst>
                <a:ahLst/>
                <a:cxnLst>
                  <a:cxn ang="0">
                    <a:pos x="T0" y="T1"/>
                  </a:cxn>
                  <a:cxn ang="0">
                    <a:pos x="T2" y="T3"/>
                  </a:cxn>
                  <a:cxn ang="0">
                    <a:pos x="T4" y="T5"/>
                  </a:cxn>
                  <a:cxn ang="0">
                    <a:pos x="T6" y="T7"/>
                  </a:cxn>
                </a:cxnLst>
                <a:rect l="0" t="0" r="r" b="b"/>
                <a:pathLst>
                  <a:path w="10" h="12">
                    <a:moveTo>
                      <a:pt x="8" y="6"/>
                    </a:moveTo>
                    <a:cubicBezTo>
                      <a:pt x="5" y="10"/>
                      <a:pt x="2" y="12"/>
                      <a:pt x="1" y="9"/>
                    </a:cubicBezTo>
                    <a:cubicBezTo>
                      <a:pt x="0" y="7"/>
                      <a:pt x="5" y="0"/>
                      <a:pt x="8" y="0"/>
                    </a:cubicBezTo>
                    <a:cubicBezTo>
                      <a:pt x="10" y="1"/>
                      <a:pt x="9" y="4"/>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9" name="Freeform 2300">
                <a:extLst>
                  <a:ext uri="{FF2B5EF4-FFF2-40B4-BE49-F238E27FC236}">
                    <a16:creationId xmlns:a16="http://schemas.microsoft.com/office/drawing/2014/main" id="{C64A7307-C260-7AAA-8932-E0412C81D0EC}"/>
                  </a:ext>
                </a:extLst>
              </p:cNvPr>
              <p:cNvSpPr>
                <a:spLocks/>
              </p:cNvSpPr>
              <p:nvPr/>
            </p:nvSpPr>
            <p:spPr bwMode="auto">
              <a:xfrm>
                <a:off x="6791" y="3534"/>
                <a:ext cx="43" cy="58"/>
              </a:xfrm>
              <a:custGeom>
                <a:avLst/>
                <a:gdLst>
                  <a:gd name="T0" fmla="*/ 7 w 9"/>
                  <a:gd name="T1" fmla="*/ 7 h 12"/>
                  <a:gd name="T2" fmla="*/ 0 w 9"/>
                  <a:gd name="T3" fmla="*/ 10 h 12"/>
                  <a:gd name="T4" fmla="*/ 7 w 9"/>
                  <a:gd name="T5" fmla="*/ 0 h 12"/>
                  <a:gd name="T6" fmla="*/ 7 w 9"/>
                  <a:gd name="T7" fmla="*/ 7 h 12"/>
                </a:gdLst>
                <a:ahLst/>
                <a:cxnLst>
                  <a:cxn ang="0">
                    <a:pos x="T0" y="T1"/>
                  </a:cxn>
                  <a:cxn ang="0">
                    <a:pos x="T2" y="T3"/>
                  </a:cxn>
                  <a:cxn ang="0">
                    <a:pos x="T4" y="T5"/>
                  </a:cxn>
                  <a:cxn ang="0">
                    <a:pos x="T6" y="T7"/>
                  </a:cxn>
                </a:cxnLst>
                <a:rect l="0" t="0" r="r" b="b"/>
                <a:pathLst>
                  <a:path w="9" h="12">
                    <a:moveTo>
                      <a:pt x="7" y="7"/>
                    </a:moveTo>
                    <a:cubicBezTo>
                      <a:pt x="5" y="10"/>
                      <a:pt x="1" y="12"/>
                      <a:pt x="0" y="10"/>
                    </a:cubicBezTo>
                    <a:cubicBezTo>
                      <a:pt x="0" y="7"/>
                      <a:pt x="4" y="0"/>
                      <a:pt x="7" y="0"/>
                    </a:cubicBezTo>
                    <a:cubicBezTo>
                      <a:pt x="9" y="1"/>
                      <a:pt x="9"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0" name="Freeform 2301">
                <a:extLst>
                  <a:ext uri="{FF2B5EF4-FFF2-40B4-BE49-F238E27FC236}">
                    <a16:creationId xmlns:a16="http://schemas.microsoft.com/office/drawing/2014/main" id="{C4F7D3A7-B38F-DF2E-3E62-6E5CD06C5172}"/>
                  </a:ext>
                </a:extLst>
              </p:cNvPr>
              <p:cNvSpPr>
                <a:spLocks/>
              </p:cNvSpPr>
              <p:nvPr/>
            </p:nvSpPr>
            <p:spPr bwMode="auto">
              <a:xfrm>
                <a:off x="7296" y="2946"/>
                <a:ext cx="15" cy="63"/>
              </a:xfrm>
              <a:custGeom>
                <a:avLst/>
                <a:gdLst>
                  <a:gd name="T0" fmla="*/ 2 w 3"/>
                  <a:gd name="T1" fmla="*/ 8 h 13"/>
                  <a:gd name="T2" fmla="*/ 1 w 3"/>
                  <a:gd name="T3" fmla="*/ 13 h 13"/>
                  <a:gd name="T4" fmla="*/ 1 w 3"/>
                  <a:gd name="T5" fmla="*/ 6 h 13"/>
                  <a:gd name="T6" fmla="*/ 3 w 3"/>
                  <a:gd name="T7" fmla="*/ 0 h 13"/>
                  <a:gd name="T8" fmla="*/ 3 w 3"/>
                  <a:gd name="T9" fmla="*/ 0 h 13"/>
                  <a:gd name="T10" fmla="*/ 2 w 3"/>
                  <a:gd name="T11" fmla="*/ 8 h 13"/>
                </a:gdLst>
                <a:ahLst/>
                <a:cxnLst>
                  <a:cxn ang="0">
                    <a:pos x="T0" y="T1"/>
                  </a:cxn>
                  <a:cxn ang="0">
                    <a:pos x="T2" y="T3"/>
                  </a:cxn>
                  <a:cxn ang="0">
                    <a:pos x="T4" y="T5"/>
                  </a:cxn>
                  <a:cxn ang="0">
                    <a:pos x="T6" y="T7"/>
                  </a:cxn>
                  <a:cxn ang="0">
                    <a:pos x="T8" y="T9"/>
                  </a:cxn>
                  <a:cxn ang="0">
                    <a:pos x="T10" y="T11"/>
                  </a:cxn>
                </a:cxnLst>
                <a:rect l="0" t="0" r="r" b="b"/>
                <a:pathLst>
                  <a:path w="3" h="13">
                    <a:moveTo>
                      <a:pt x="2" y="8"/>
                    </a:moveTo>
                    <a:cubicBezTo>
                      <a:pt x="2" y="8"/>
                      <a:pt x="1" y="12"/>
                      <a:pt x="1" y="13"/>
                    </a:cubicBezTo>
                    <a:cubicBezTo>
                      <a:pt x="0" y="12"/>
                      <a:pt x="1" y="6"/>
                      <a:pt x="1" y="6"/>
                    </a:cubicBezTo>
                    <a:cubicBezTo>
                      <a:pt x="1" y="3"/>
                      <a:pt x="2" y="0"/>
                      <a:pt x="3" y="0"/>
                    </a:cubicBezTo>
                    <a:cubicBezTo>
                      <a:pt x="3" y="0"/>
                      <a:pt x="3" y="0"/>
                      <a:pt x="3" y="0"/>
                    </a:cubicBezTo>
                    <a:cubicBezTo>
                      <a:pt x="3" y="1"/>
                      <a:pt x="3"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1" name="Freeform 2302">
                <a:extLst>
                  <a:ext uri="{FF2B5EF4-FFF2-40B4-BE49-F238E27FC236}">
                    <a16:creationId xmlns:a16="http://schemas.microsoft.com/office/drawing/2014/main" id="{8A02233F-1D5D-8D2B-8A5E-C38BECC80405}"/>
                  </a:ext>
                </a:extLst>
              </p:cNvPr>
              <p:cNvSpPr>
                <a:spLocks/>
              </p:cNvSpPr>
              <p:nvPr/>
            </p:nvSpPr>
            <p:spPr bwMode="auto">
              <a:xfrm>
                <a:off x="7311" y="2937"/>
                <a:ext cx="14" cy="62"/>
              </a:xfrm>
              <a:custGeom>
                <a:avLst/>
                <a:gdLst>
                  <a:gd name="T0" fmla="*/ 2 w 3"/>
                  <a:gd name="T1" fmla="*/ 8 h 13"/>
                  <a:gd name="T2" fmla="*/ 1 w 3"/>
                  <a:gd name="T3" fmla="*/ 13 h 13"/>
                  <a:gd name="T4" fmla="*/ 0 w 3"/>
                  <a:gd name="T5" fmla="*/ 13 h 13"/>
                  <a:gd name="T6" fmla="*/ 3 w 3"/>
                  <a:gd name="T7" fmla="*/ 0 h 13"/>
                  <a:gd name="T8" fmla="*/ 3 w 3"/>
                  <a:gd name="T9" fmla="*/ 0 h 13"/>
                  <a:gd name="T10" fmla="*/ 2 w 3"/>
                  <a:gd name="T11" fmla="*/ 8 h 13"/>
                </a:gdLst>
                <a:ahLst/>
                <a:cxnLst>
                  <a:cxn ang="0">
                    <a:pos x="T0" y="T1"/>
                  </a:cxn>
                  <a:cxn ang="0">
                    <a:pos x="T2" y="T3"/>
                  </a:cxn>
                  <a:cxn ang="0">
                    <a:pos x="T4" y="T5"/>
                  </a:cxn>
                  <a:cxn ang="0">
                    <a:pos x="T6" y="T7"/>
                  </a:cxn>
                  <a:cxn ang="0">
                    <a:pos x="T8" y="T9"/>
                  </a:cxn>
                  <a:cxn ang="0">
                    <a:pos x="T10" y="T11"/>
                  </a:cxn>
                </a:cxnLst>
                <a:rect l="0" t="0" r="r" b="b"/>
                <a:pathLst>
                  <a:path w="3" h="13">
                    <a:moveTo>
                      <a:pt x="2" y="8"/>
                    </a:moveTo>
                    <a:cubicBezTo>
                      <a:pt x="2" y="9"/>
                      <a:pt x="1" y="12"/>
                      <a:pt x="1" y="13"/>
                    </a:cubicBezTo>
                    <a:cubicBezTo>
                      <a:pt x="0" y="13"/>
                      <a:pt x="0" y="13"/>
                      <a:pt x="0" y="13"/>
                    </a:cubicBezTo>
                    <a:cubicBezTo>
                      <a:pt x="0" y="11"/>
                      <a:pt x="2" y="1"/>
                      <a:pt x="3" y="0"/>
                    </a:cubicBezTo>
                    <a:cubicBezTo>
                      <a:pt x="3" y="0"/>
                      <a:pt x="3" y="0"/>
                      <a:pt x="3" y="0"/>
                    </a:cubicBezTo>
                    <a:cubicBezTo>
                      <a:pt x="3"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2" name="Freeform 2303">
                <a:extLst>
                  <a:ext uri="{FF2B5EF4-FFF2-40B4-BE49-F238E27FC236}">
                    <a16:creationId xmlns:a16="http://schemas.microsoft.com/office/drawing/2014/main" id="{7B56C13F-9948-5B29-8E5F-DD74F312B718}"/>
                  </a:ext>
                </a:extLst>
              </p:cNvPr>
              <p:cNvSpPr>
                <a:spLocks/>
              </p:cNvSpPr>
              <p:nvPr/>
            </p:nvSpPr>
            <p:spPr bwMode="auto">
              <a:xfrm>
                <a:off x="7325" y="2893"/>
                <a:ext cx="10" cy="58"/>
              </a:xfrm>
              <a:custGeom>
                <a:avLst/>
                <a:gdLst>
                  <a:gd name="T0" fmla="*/ 1 w 2"/>
                  <a:gd name="T1" fmla="*/ 7 h 12"/>
                  <a:gd name="T2" fmla="*/ 0 w 2"/>
                  <a:gd name="T3" fmla="*/ 12 h 12"/>
                  <a:gd name="T4" fmla="*/ 2 w 2"/>
                  <a:gd name="T5" fmla="*/ 0 h 12"/>
                  <a:gd name="T6" fmla="*/ 2 w 2"/>
                  <a:gd name="T7" fmla="*/ 0 h 12"/>
                  <a:gd name="T8" fmla="*/ 1 w 2"/>
                  <a:gd name="T9" fmla="*/ 7 h 12"/>
                </a:gdLst>
                <a:ahLst/>
                <a:cxnLst>
                  <a:cxn ang="0">
                    <a:pos x="T0" y="T1"/>
                  </a:cxn>
                  <a:cxn ang="0">
                    <a:pos x="T2" y="T3"/>
                  </a:cxn>
                  <a:cxn ang="0">
                    <a:pos x="T4" y="T5"/>
                  </a:cxn>
                  <a:cxn ang="0">
                    <a:pos x="T6" y="T7"/>
                  </a:cxn>
                  <a:cxn ang="0">
                    <a:pos x="T8" y="T9"/>
                  </a:cxn>
                </a:cxnLst>
                <a:rect l="0" t="0" r="r" b="b"/>
                <a:pathLst>
                  <a:path w="2" h="12">
                    <a:moveTo>
                      <a:pt x="1" y="7"/>
                    </a:moveTo>
                    <a:cubicBezTo>
                      <a:pt x="1" y="8"/>
                      <a:pt x="1" y="12"/>
                      <a:pt x="0" y="12"/>
                    </a:cubicBezTo>
                    <a:cubicBezTo>
                      <a:pt x="0" y="12"/>
                      <a:pt x="2" y="1"/>
                      <a:pt x="2" y="0"/>
                    </a:cubicBezTo>
                    <a:cubicBezTo>
                      <a:pt x="2" y="0"/>
                      <a:pt x="2" y="0"/>
                      <a:pt x="2" y="0"/>
                    </a:cubicBezTo>
                    <a:cubicBezTo>
                      <a:pt x="2" y="1"/>
                      <a:pt x="2" y="5"/>
                      <a:pt x="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3" name="Freeform 2304">
                <a:extLst>
                  <a:ext uri="{FF2B5EF4-FFF2-40B4-BE49-F238E27FC236}">
                    <a16:creationId xmlns:a16="http://schemas.microsoft.com/office/drawing/2014/main" id="{D667601C-6F73-099F-0593-3633EE077C73}"/>
                  </a:ext>
                </a:extLst>
              </p:cNvPr>
              <p:cNvSpPr>
                <a:spLocks/>
              </p:cNvSpPr>
              <p:nvPr/>
            </p:nvSpPr>
            <p:spPr bwMode="auto">
              <a:xfrm>
                <a:off x="7335" y="2845"/>
                <a:ext cx="10" cy="58"/>
              </a:xfrm>
              <a:custGeom>
                <a:avLst/>
                <a:gdLst>
                  <a:gd name="T0" fmla="*/ 1 w 2"/>
                  <a:gd name="T1" fmla="*/ 11 h 12"/>
                  <a:gd name="T2" fmla="*/ 0 w 2"/>
                  <a:gd name="T3" fmla="*/ 12 h 12"/>
                  <a:gd name="T4" fmla="*/ 2 w 2"/>
                  <a:gd name="T5" fmla="*/ 0 h 12"/>
                  <a:gd name="T6" fmla="*/ 2 w 2"/>
                  <a:gd name="T7" fmla="*/ 0 h 12"/>
                  <a:gd name="T8" fmla="*/ 2 w 2"/>
                  <a:gd name="T9" fmla="*/ 1 h 12"/>
                  <a:gd name="T10" fmla="*/ 1 w 2"/>
                  <a:gd name="T11" fmla="*/ 11 h 12"/>
                  <a:gd name="T12" fmla="*/ 1 w 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2" h="12">
                    <a:moveTo>
                      <a:pt x="1" y="11"/>
                    </a:moveTo>
                    <a:cubicBezTo>
                      <a:pt x="1" y="12"/>
                      <a:pt x="1" y="12"/>
                      <a:pt x="0" y="12"/>
                    </a:cubicBezTo>
                    <a:cubicBezTo>
                      <a:pt x="0" y="12"/>
                      <a:pt x="2" y="0"/>
                      <a:pt x="2" y="0"/>
                    </a:cubicBezTo>
                    <a:cubicBezTo>
                      <a:pt x="2" y="0"/>
                      <a:pt x="2" y="0"/>
                      <a:pt x="2" y="0"/>
                    </a:cubicBezTo>
                    <a:cubicBezTo>
                      <a:pt x="2" y="0"/>
                      <a:pt x="2" y="0"/>
                      <a:pt x="2" y="1"/>
                    </a:cubicBezTo>
                    <a:cubicBezTo>
                      <a:pt x="1" y="11"/>
                      <a:pt x="1" y="11"/>
                      <a:pt x="1" y="11"/>
                    </a:cubicBezTo>
                    <a:cubicBezTo>
                      <a:pt x="1" y="11"/>
                      <a:pt x="1" y="11"/>
                      <a:pt x="1" y="1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4" name="Freeform 2305">
                <a:extLst>
                  <a:ext uri="{FF2B5EF4-FFF2-40B4-BE49-F238E27FC236}">
                    <a16:creationId xmlns:a16="http://schemas.microsoft.com/office/drawing/2014/main" id="{31860422-A6A3-FAE8-611B-0EFBB4297FAE}"/>
                  </a:ext>
                </a:extLst>
              </p:cNvPr>
              <p:cNvSpPr>
                <a:spLocks/>
              </p:cNvSpPr>
              <p:nvPr/>
            </p:nvSpPr>
            <p:spPr bwMode="auto">
              <a:xfrm>
                <a:off x="7349" y="2700"/>
                <a:ext cx="5" cy="63"/>
              </a:xfrm>
              <a:custGeom>
                <a:avLst/>
                <a:gdLst>
                  <a:gd name="T0" fmla="*/ 0 w 1"/>
                  <a:gd name="T1" fmla="*/ 12 h 13"/>
                  <a:gd name="T2" fmla="*/ 0 w 1"/>
                  <a:gd name="T3" fmla="*/ 13 h 13"/>
                  <a:gd name="T4" fmla="*/ 1 w 1"/>
                  <a:gd name="T5" fmla="*/ 0 h 13"/>
                  <a:gd name="T6" fmla="*/ 1 w 1"/>
                  <a:gd name="T7" fmla="*/ 0 h 13"/>
                  <a:gd name="T8" fmla="*/ 1 w 1"/>
                  <a:gd name="T9" fmla="*/ 1 h 13"/>
                  <a:gd name="T10" fmla="*/ 0 w 1"/>
                  <a:gd name="T11" fmla="*/ 12 h 13"/>
                  <a:gd name="T12" fmla="*/ 0 w 1"/>
                  <a:gd name="T13" fmla="*/ 12 h 13"/>
                </a:gdLst>
                <a:ahLst/>
                <a:cxnLst>
                  <a:cxn ang="0">
                    <a:pos x="T0" y="T1"/>
                  </a:cxn>
                  <a:cxn ang="0">
                    <a:pos x="T2" y="T3"/>
                  </a:cxn>
                  <a:cxn ang="0">
                    <a:pos x="T4" y="T5"/>
                  </a:cxn>
                  <a:cxn ang="0">
                    <a:pos x="T6" y="T7"/>
                  </a:cxn>
                  <a:cxn ang="0">
                    <a:pos x="T8" y="T9"/>
                  </a:cxn>
                  <a:cxn ang="0">
                    <a:pos x="T10" y="T11"/>
                  </a:cxn>
                  <a:cxn ang="0">
                    <a:pos x="T12" y="T13"/>
                  </a:cxn>
                </a:cxnLst>
                <a:rect l="0" t="0" r="r" b="b"/>
                <a:pathLst>
                  <a:path w="1" h="13">
                    <a:moveTo>
                      <a:pt x="0" y="12"/>
                    </a:moveTo>
                    <a:cubicBezTo>
                      <a:pt x="0" y="13"/>
                      <a:pt x="0" y="13"/>
                      <a:pt x="0" y="13"/>
                    </a:cubicBezTo>
                    <a:cubicBezTo>
                      <a:pt x="0" y="12"/>
                      <a:pt x="1" y="0"/>
                      <a:pt x="1" y="0"/>
                    </a:cubicBezTo>
                    <a:cubicBezTo>
                      <a:pt x="1" y="0"/>
                      <a:pt x="1" y="0"/>
                      <a:pt x="1" y="0"/>
                    </a:cubicBezTo>
                    <a:cubicBezTo>
                      <a:pt x="1" y="0"/>
                      <a:pt x="1" y="0"/>
                      <a:pt x="1" y="1"/>
                    </a:cubicBezTo>
                    <a:cubicBezTo>
                      <a:pt x="0" y="12"/>
                      <a:pt x="0" y="12"/>
                      <a:pt x="0" y="12"/>
                    </a:cubicBezTo>
                    <a:cubicBezTo>
                      <a:pt x="0" y="12"/>
                      <a:pt x="0" y="12"/>
                      <a:pt x="0" y="1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5" name="Freeform 2306">
                <a:extLst>
                  <a:ext uri="{FF2B5EF4-FFF2-40B4-BE49-F238E27FC236}">
                    <a16:creationId xmlns:a16="http://schemas.microsoft.com/office/drawing/2014/main" id="{5EF954FB-FA1C-0E48-E745-69922BE10B34}"/>
                  </a:ext>
                </a:extLst>
              </p:cNvPr>
              <p:cNvSpPr>
                <a:spLocks/>
              </p:cNvSpPr>
              <p:nvPr/>
            </p:nvSpPr>
            <p:spPr bwMode="auto">
              <a:xfrm>
                <a:off x="7340" y="2773"/>
                <a:ext cx="9" cy="62"/>
              </a:xfrm>
              <a:custGeom>
                <a:avLst/>
                <a:gdLst>
                  <a:gd name="T0" fmla="*/ 1 w 2"/>
                  <a:gd name="T1" fmla="*/ 8 h 13"/>
                  <a:gd name="T2" fmla="*/ 1 w 2"/>
                  <a:gd name="T3" fmla="*/ 13 h 13"/>
                  <a:gd name="T4" fmla="*/ 2 w 2"/>
                  <a:gd name="T5" fmla="*/ 0 h 13"/>
                  <a:gd name="T6" fmla="*/ 2 w 2"/>
                  <a:gd name="T7" fmla="*/ 0 h 13"/>
                  <a:gd name="T8" fmla="*/ 1 w 2"/>
                  <a:gd name="T9" fmla="*/ 8 h 13"/>
                </a:gdLst>
                <a:ahLst/>
                <a:cxnLst>
                  <a:cxn ang="0">
                    <a:pos x="T0" y="T1"/>
                  </a:cxn>
                  <a:cxn ang="0">
                    <a:pos x="T2" y="T3"/>
                  </a:cxn>
                  <a:cxn ang="0">
                    <a:pos x="T4" y="T5"/>
                  </a:cxn>
                  <a:cxn ang="0">
                    <a:pos x="T6" y="T7"/>
                  </a:cxn>
                  <a:cxn ang="0">
                    <a:pos x="T8" y="T9"/>
                  </a:cxn>
                </a:cxnLst>
                <a:rect l="0" t="0" r="r" b="b"/>
                <a:pathLst>
                  <a:path w="2" h="13">
                    <a:moveTo>
                      <a:pt x="1" y="8"/>
                    </a:moveTo>
                    <a:cubicBezTo>
                      <a:pt x="1" y="8"/>
                      <a:pt x="1" y="12"/>
                      <a:pt x="1" y="13"/>
                    </a:cubicBezTo>
                    <a:cubicBezTo>
                      <a:pt x="0" y="12"/>
                      <a:pt x="1" y="1"/>
                      <a:pt x="2" y="0"/>
                    </a:cubicBezTo>
                    <a:cubicBezTo>
                      <a:pt x="2" y="0"/>
                      <a:pt x="2" y="0"/>
                      <a:pt x="2" y="0"/>
                    </a:cubicBezTo>
                    <a:cubicBezTo>
                      <a:pt x="2" y="1"/>
                      <a:pt x="2" y="5"/>
                      <a:pt x="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6" name="Freeform 2307">
                <a:extLst>
                  <a:ext uri="{FF2B5EF4-FFF2-40B4-BE49-F238E27FC236}">
                    <a16:creationId xmlns:a16="http://schemas.microsoft.com/office/drawing/2014/main" id="{7F7EE246-5CEC-EBF9-944E-B96BCDF6927A}"/>
                  </a:ext>
                </a:extLst>
              </p:cNvPr>
              <p:cNvSpPr>
                <a:spLocks/>
              </p:cNvSpPr>
              <p:nvPr/>
            </p:nvSpPr>
            <p:spPr bwMode="auto">
              <a:xfrm>
                <a:off x="7330" y="2826"/>
                <a:ext cx="10" cy="57"/>
              </a:xfrm>
              <a:custGeom>
                <a:avLst/>
                <a:gdLst>
                  <a:gd name="T0" fmla="*/ 1 w 2"/>
                  <a:gd name="T1" fmla="*/ 7 h 12"/>
                  <a:gd name="T2" fmla="*/ 0 w 2"/>
                  <a:gd name="T3" fmla="*/ 12 h 12"/>
                  <a:gd name="T4" fmla="*/ 0 w 2"/>
                  <a:gd name="T5" fmla="*/ 12 h 12"/>
                  <a:gd name="T6" fmla="*/ 2 w 2"/>
                  <a:gd name="T7" fmla="*/ 0 h 12"/>
                  <a:gd name="T8" fmla="*/ 2 w 2"/>
                  <a:gd name="T9" fmla="*/ 0 h 12"/>
                  <a:gd name="T10" fmla="*/ 1 w 2"/>
                  <a:gd name="T11" fmla="*/ 7 h 12"/>
                </a:gdLst>
                <a:ahLst/>
                <a:cxnLst>
                  <a:cxn ang="0">
                    <a:pos x="T0" y="T1"/>
                  </a:cxn>
                  <a:cxn ang="0">
                    <a:pos x="T2" y="T3"/>
                  </a:cxn>
                  <a:cxn ang="0">
                    <a:pos x="T4" y="T5"/>
                  </a:cxn>
                  <a:cxn ang="0">
                    <a:pos x="T6" y="T7"/>
                  </a:cxn>
                  <a:cxn ang="0">
                    <a:pos x="T8" y="T9"/>
                  </a:cxn>
                  <a:cxn ang="0">
                    <a:pos x="T10" y="T11"/>
                  </a:cxn>
                </a:cxnLst>
                <a:rect l="0" t="0" r="r" b="b"/>
                <a:pathLst>
                  <a:path w="2" h="12">
                    <a:moveTo>
                      <a:pt x="1" y="7"/>
                    </a:moveTo>
                    <a:cubicBezTo>
                      <a:pt x="1" y="8"/>
                      <a:pt x="1" y="12"/>
                      <a:pt x="0" y="12"/>
                    </a:cubicBezTo>
                    <a:cubicBezTo>
                      <a:pt x="0" y="12"/>
                      <a:pt x="0" y="12"/>
                      <a:pt x="0" y="12"/>
                    </a:cubicBezTo>
                    <a:cubicBezTo>
                      <a:pt x="0" y="11"/>
                      <a:pt x="1" y="0"/>
                      <a:pt x="2" y="0"/>
                    </a:cubicBezTo>
                    <a:cubicBezTo>
                      <a:pt x="2" y="0"/>
                      <a:pt x="2" y="0"/>
                      <a:pt x="2" y="0"/>
                    </a:cubicBezTo>
                    <a:cubicBezTo>
                      <a:pt x="2" y="0"/>
                      <a:pt x="2" y="5"/>
                      <a:pt x="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7" name="Freeform 2308">
                <a:extLst>
                  <a:ext uri="{FF2B5EF4-FFF2-40B4-BE49-F238E27FC236}">
                    <a16:creationId xmlns:a16="http://schemas.microsoft.com/office/drawing/2014/main" id="{A0C39BCE-C2EB-5CCB-D715-3C91A595721B}"/>
                  </a:ext>
                </a:extLst>
              </p:cNvPr>
              <p:cNvSpPr>
                <a:spLocks/>
              </p:cNvSpPr>
              <p:nvPr/>
            </p:nvSpPr>
            <p:spPr bwMode="auto">
              <a:xfrm>
                <a:off x="7316" y="2845"/>
                <a:ext cx="14" cy="63"/>
              </a:xfrm>
              <a:custGeom>
                <a:avLst/>
                <a:gdLst>
                  <a:gd name="T0" fmla="*/ 2 w 3"/>
                  <a:gd name="T1" fmla="*/ 8 h 13"/>
                  <a:gd name="T2" fmla="*/ 0 w 3"/>
                  <a:gd name="T3" fmla="*/ 13 h 13"/>
                  <a:gd name="T4" fmla="*/ 0 w 3"/>
                  <a:gd name="T5" fmla="*/ 7 h 13"/>
                  <a:gd name="T6" fmla="*/ 2 w 3"/>
                  <a:gd name="T7" fmla="*/ 0 h 13"/>
                  <a:gd name="T8" fmla="*/ 2 w 3"/>
                  <a:gd name="T9" fmla="*/ 0 h 13"/>
                  <a:gd name="T10" fmla="*/ 2 w 3"/>
                  <a:gd name="T11" fmla="*/ 8 h 13"/>
                </a:gdLst>
                <a:ahLst/>
                <a:cxnLst>
                  <a:cxn ang="0">
                    <a:pos x="T0" y="T1"/>
                  </a:cxn>
                  <a:cxn ang="0">
                    <a:pos x="T2" y="T3"/>
                  </a:cxn>
                  <a:cxn ang="0">
                    <a:pos x="T4" y="T5"/>
                  </a:cxn>
                  <a:cxn ang="0">
                    <a:pos x="T6" y="T7"/>
                  </a:cxn>
                  <a:cxn ang="0">
                    <a:pos x="T8" y="T9"/>
                  </a:cxn>
                  <a:cxn ang="0">
                    <a:pos x="T10" y="T11"/>
                  </a:cxn>
                </a:cxnLst>
                <a:rect l="0" t="0" r="r" b="b"/>
                <a:pathLst>
                  <a:path w="3" h="13">
                    <a:moveTo>
                      <a:pt x="2" y="8"/>
                    </a:moveTo>
                    <a:cubicBezTo>
                      <a:pt x="2" y="9"/>
                      <a:pt x="1" y="13"/>
                      <a:pt x="0" y="13"/>
                    </a:cubicBezTo>
                    <a:cubicBezTo>
                      <a:pt x="0" y="13"/>
                      <a:pt x="0" y="8"/>
                      <a:pt x="0" y="7"/>
                    </a:cubicBezTo>
                    <a:cubicBezTo>
                      <a:pt x="1" y="3"/>
                      <a:pt x="1" y="0"/>
                      <a:pt x="2" y="0"/>
                    </a:cubicBezTo>
                    <a:cubicBezTo>
                      <a:pt x="2" y="0"/>
                      <a:pt x="2" y="0"/>
                      <a:pt x="2" y="0"/>
                    </a:cubicBezTo>
                    <a:cubicBezTo>
                      <a:pt x="3"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8" name="Freeform 2309">
                <a:extLst>
                  <a:ext uri="{FF2B5EF4-FFF2-40B4-BE49-F238E27FC236}">
                    <a16:creationId xmlns:a16="http://schemas.microsoft.com/office/drawing/2014/main" id="{E062EABD-4D0C-A3F8-1F2C-B8B7F8ACFBCA}"/>
                  </a:ext>
                </a:extLst>
              </p:cNvPr>
              <p:cNvSpPr>
                <a:spLocks/>
              </p:cNvSpPr>
              <p:nvPr/>
            </p:nvSpPr>
            <p:spPr bwMode="auto">
              <a:xfrm>
                <a:off x="7301" y="2806"/>
                <a:ext cx="15" cy="68"/>
              </a:xfrm>
              <a:custGeom>
                <a:avLst/>
                <a:gdLst>
                  <a:gd name="T0" fmla="*/ 3 w 3"/>
                  <a:gd name="T1" fmla="*/ 8 h 14"/>
                  <a:gd name="T2" fmla="*/ 1 w 3"/>
                  <a:gd name="T3" fmla="*/ 13 h 14"/>
                  <a:gd name="T4" fmla="*/ 3 w 3"/>
                  <a:gd name="T5" fmla="*/ 0 h 14"/>
                  <a:gd name="T6" fmla="*/ 3 w 3"/>
                  <a:gd name="T7" fmla="*/ 0 h 14"/>
                  <a:gd name="T8" fmla="*/ 3 w 3"/>
                  <a:gd name="T9" fmla="*/ 8 h 14"/>
                </a:gdLst>
                <a:ahLst/>
                <a:cxnLst>
                  <a:cxn ang="0">
                    <a:pos x="T0" y="T1"/>
                  </a:cxn>
                  <a:cxn ang="0">
                    <a:pos x="T2" y="T3"/>
                  </a:cxn>
                  <a:cxn ang="0">
                    <a:pos x="T4" y="T5"/>
                  </a:cxn>
                  <a:cxn ang="0">
                    <a:pos x="T6" y="T7"/>
                  </a:cxn>
                  <a:cxn ang="0">
                    <a:pos x="T8" y="T9"/>
                  </a:cxn>
                </a:cxnLst>
                <a:rect l="0" t="0" r="r" b="b"/>
                <a:pathLst>
                  <a:path w="3" h="14">
                    <a:moveTo>
                      <a:pt x="3" y="8"/>
                    </a:moveTo>
                    <a:cubicBezTo>
                      <a:pt x="2" y="11"/>
                      <a:pt x="2" y="14"/>
                      <a:pt x="1" y="13"/>
                    </a:cubicBezTo>
                    <a:cubicBezTo>
                      <a:pt x="0" y="11"/>
                      <a:pt x="1" y="0"/>
                      <a:pt x="3" y="0"/>
                    </a:cubicBezTo>
                    <a:cubicBezTo>
                      <a:pt x="3" y="0"/>
                      <a:pt x="3" y="0"/>
                      <a:pt x="3" y="0"/>
                    </a:cubicBezTo>
                    <a:cubicBezTo>
                      <a:pt x="3" y="1"/>
                      <a:pt x="3" y="5"/>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9" name="Freeform 2310">
                <a:extLst>
                  <a:ext uri="{FF2B5EF4-FFF2-40B4-BE49-F238E27FC236}">
                    <a16:creationId xmlns:a16="http://schemas.microsoft.com/office/drawing/2014/main" id="{58172FF9-C2E5-5643-A0F5-C402E61477E6}"/>
                  </a:ext>
                </a:extLst>
              </p:cNvPr>
              <p:cNvSpPr>
                <a:spLocks/>
              </p:cNvSpPr>
              <p:nvPr/>
            </p:nvSpPr>
            <p:spPr bwMode="auto">
              <a:xfrm>
                <a:off x="7325" y="2749"/>
                <a:ext cx="10" cy="62"/>
              </a:xfrm>
              <a:custGeom>
                <a:avLst/>
                <a:gdLst>
                  <a:gd name="T0" fmla="*/ 2 w 2"/>
                  <a:gd name="T1" fmla="*/ 8 h 13"/>
                  <a:gd name="T2" fmla="*/ 1 w 2"/>
                  <a:gd name="T3" fmla="*/ 13 h 13"/>
                  <a:gd name="T4" fmla="*/ 0 w 2"/>
                  <a:gd name="T5" fmla="*/ 6 h 13"/>
                  <a:gd name="T6" fmla="*/ 2 w 2"/>
                  <a:gd name="T7" fmla="*/ 0 h 13"/>
                  <a:gd name="T8" fmla="*/ 2 w 2"/>
                  <a:gd name="T9" fmla="*/ 0 h 13"/>
                  <a:gd name="T10" fmla="*/ 2 w 2"/>
                  <a:gd name="T11" fmla="*/ 8 h 13"/>
                </a:gdLst>
                <a:ahLst/>
                <a:cxnLst>
                  <a:cxn ang="0">
                    <a:pos x="T0" y="T1"/>
                  </a:cxn>
                  <a:cxn ang="0">
                    <a:pos x="T2" y="T3"/>
                  </a:cxn>
                  <a:cxn ang="0">
                    <a:pos x="T4" y="T5"/>
                  </a:cxn>
                  <a:cxn ang="0">
                    <a:pos x="T6" y="T7"/>
                  </a:cxn>
                  <a:cxn ang="0">
                    <a:pos x="T8" y="T9"/>
                  </a:cxn>
                  <a:cxn ang="0">
                    <a:pos x="T10" y="T11"/>
                  </a:cxn>
                </a:cxnLst>
                <a:rect l="0" t="0" r="r" b="b"/>
                <a:pathLst>
                  <a:path w="2" h="13">
                    <a:moveTo>
                      <a:pt x="2" y="8"/>
                    </a:moveTo>
                    <a:cubicBezTo>
                      <a:pt x="2" y="8"/>
                      <a:pt x="1" y="12"/>
                      <a:pt x="1" y="13"/>
                    </a:cubicBezTo>
                    <a:cubicBezTo>
                      <a:pt x="0" y="12"/>
                      <a:pt x="0" y="6"/>
                      <a:pt x="0" y="6"/>
                    </a:cubicBezTo>
                    <a:cubicBezTo>
                      <a:pt x="1" y="3"/>
                      <a:pt x="1" y="0"/>
                      <a:pt x="2" y="0"/>
                    </a:cubicBezTo>
                    <a:cubicBezTo>
                      <a:pt x="2" y="0"/>
                      <a:pt x="2" y="0"/>
                      <a:pt x="2" y="0"/>
                    </a:cubicBezTo>
                    <a:cubicBezTo>
                      <a:pt x="2" y="0"/>
                      <a:pt x="2" y="4"/>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0" name="Freeform 2311">
                <a:extLst>
                  <a:ext uri="{FF2B5EF4-FFF2-40B4-BE49-F238E27FC236}">
                    <a16:creationId xmlns:a16="http://schemas.microsoft.com/office/drawing/2014/main" id="{8247B4E6-A2E8-DDD5-9E86-4AAD17213709}"/>
                  </a:ext>
                </a:extLst>
              </p:cNvPr>
              <p:cNvSpPr>
                <a:spLocks/>
              </p:cNvSpPr>
              <p:nvPr/>
            </p:nvSpPr>
            <p:spPr bwMode="auto">
              <a:xfrm>
                <a:off x="7340" y="2710"/>
                <a:ext cx="9" cy="63"/>
              </a:xfrm>
              <a:custGeom>
                <a:avLst/>
                <a:gdLst>
                  <a:gd name="T0" fmla="*/ 1 w 2"/>
                  <a:gd name="T1" fmla="*/ 8 h 13"/>
                  <a:gd name="T2" fmla="*/ 1 w 2"/>
                  <a:gd name="T3" fmla="*/ 13 h 13"/>
                  <a:gd name="T4" fmla="*/ 0 w 2"/>
                  <a:gd name="T5" fmla="*/ 13 h 13"/>
                  <a:gd name="T6" fmla="*/ 1 w 2"/>
                  <a:gd name="T7" fmla="*/ 0 h 13"/>
                  <a:gd name="T8" fmla="*/ 1 w 2"/>
                  <a:gd name="T9" fmla="*/ 0 h 13"/>
                  <a:gd name="T10" fmla="*/ 1 w 2"/>
                  <a:gd name="T11" fmla="*/ 8 h 13"/>
                </a:gdLst>
                <a:ahLst/>
                <a:cxnLst>
                  <a:cxn ang="0">
                    <a:pos x="T0" y="T1"/>
                  </a:cxn>
                  <a:cxn ang="0">
                    <a:pos x="T2" y="T3"/>
                  </a:cxn>
                  <a:cxn ang="0">
                    <a:pos x="T4" y="T5"/>
                  </a:cxn>
                  <a:cxn ang="0">
                    <a:pos x="T6" y="T7"/>
                  </a:cxn>
                  <a:cxn ang="0">
                    <a:pos x="T8" y="T9"/>
                  </a:cxn>
                  <a:cxn ang="0">
                    <a:pos x="T10" y="T11"/>
                  </a:cxn>
                </a:cxnLst>
                <a:rect l="0" t="0" r="r" b="b"/>
                <a:pathLst>
                  <a:path w="2" h="13">
                    <a:moveTo>
                      <a:pt x="1" y="8"/>
                    </a:moveTo>
                    <a:cubicBezTo>
                      <a:pt x="1" y="9"/>
                      <a:pt x="1" y="12"/>
                      <a:pt x="1" y="13"/>
                    </a:cubicBezTo>
                    <a:cubicBezTo>
                      <a:pt x="1" y="13"/>
                      <a:pt x="0" y="13"/>
                      <a:pt x="0" y="13"/>
                    </a:cubicBezTo>
                    <a:cubicBezTo>
                      <a:pt x="0" y="12"/>
                      <a:pt x="0" y="1"/>
                      <a:pt x="1" y="0"/>
                    </a:cubicBezTo>
                    <a:cubicBezTo>
                      <a:pt x="1" y="0"/>
                      <a:pt x="1" y="0"/>
                      <a:pt x="1" y="0"/>
                    </a:cubicBezTo>
                    <a:cubicBezTo>
                      <a:pt x="2" y="1"/>
                      <a:pt x="1" y="5"/>
                      <a:pt x="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1" name="Freeform 2312">
                <a:extLst>
                  <a:ext uri="{FF2B5EF4-FFF2-40B4-BE49-F238E27FC236}">
                    <a16:creationId xmlns:a16="http://schemas.microsoft.com/office/drawing/2014/main" id="{31CED6AE-E4C4-6050-4D5D-936BBB8F7784}"/>
                  </a:ext>
                </a:extLst>
              </p:cNvPr>
              <p:cNvSpPr>
                <a:spLocks/>
              </p:cNvSpPr>
              <p:nvPr/>
            </p:nvSpPr>
            <p:spPr bwMode="auto">
              <a:xfrm>
                <a:off x="7340" y="2604"/>
                <a:ext cx="9" cy="63"/>
              </a:xfrm>
              <a:custGeom>
                <a:avLst/>
                <a:gdLst>
                  <a:gd name="T0" fmla="*/ 2 w 2"/>
                  <a:gd name="T1" fmla="*/ 8 h 13"/>
                  <a:gd name="T2" fmla="*/ 1 w 2"/>
                  <a:gd name="T3" fmla="*/ 13 h 13"/>
                  <a:gd name="T4" fmla="*/ 1 w 2"/>
                  <a:gd name="T5" fmla="*/ 13 h 13"/>
                  <a:gd name="T6" fmla="*/ 1 w 2"/>
                  <a:gd name="T7" fmla="*/ 0 h 13"/>
                  <a:gd name="T8" fmla="*/ 1 w 2"/>
                  <a:gd name="T9" fmla="*/ 0 h 13"/>
                  <a:gd name="T10" fmla="*/ 2 w 2"/>
                  <a:gd name="T11" fmla="*/ 8 h 13"/>
                </a:gdLst>
                <a:ahLst/>
                <a:cxnLst>
                  <a:cxn ang="0">
                    <a:pos x="T0" y="T1"/>
                  </a:cxn>
                  <a:cxn ang="0">
                    <a:pos x="T2" y="T3"/>
                  </a:cxn>
                  <a:cxn ang="0">
                    <a:pos x="T4" y="T5"/>
                  </a:cxn>
                  <a:cxn ang="0">
                    <a:pos x="T6" y="T7"/>
                  </a:cxn>
                  <a:cxn ang="0">
                    <a:pos x="T8" y="T9"/>
                  </a:cxn>
                  <a:cxn ang="0">
                    <a:pos x="T10" y="T11"/>
                  </a:cxn>
                </a:cxnLst>
                <a:rect l="0" t="0" r="r" b="b"/>
                <a:pathLst>
                  <a:path w="2" h="13">
                    <a:moveTo>
                      <a:pt x="2" y="8"/>
                    </a:moveTo>
                    <a:cubicBezTo>
                      <a:pt x="2" y="9"/>
                      <a:pt x="2" y="13"/>
                      <a:pt x="1" y="13"/>
                    </a:cubicBezTo>
                    <a:cubicBezTo>
                      <a:pt x="1" y="13"/>
                      <a:pt x="1" y="13"/>
                      <a:pt x="1" y="13"/>
                    </a:cubicBezTo>
                    <a:cubicBezTo>
                      <a:pt x="0" y="12"/>
                      <a:pt x="0" y="1"/>
                      <a:pt x="1" y="0"/>
                    </a:cubicBezTo>
                    <a:cubicBezTo>
                      <a:pt x="1" y="0"/>
                      <a:pt x="1" y="0"/>
                      <a:pt x="1" y="0"/>
                    </a:cubicBezTo>
                    <a:cubicBezTo>
                      <a:pt x="1"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2" name="Freeform 2313">
                <a:extLst>
                  <a:ext uri="{FF2B5EF4-FFF2-40B4-BE49-F238E27FC236}">
                    <a16:creationId xmlns:a16="http://schemas.microsoft.com/office/drawing/2014/main" id="{69FCDE29-5FA2-AF33-A995-7739ED1F6715}"/>
                  </a:ext>
                </a:extLst>
              </p:cNvPr>
              <p:cNvSpPr>
                <a:spLocks/>
              </p:cNvSpPr>
              <p:nvPr/>
            </p:nvSpPr>
            <p:spPr bwMode="auto">
              <a:xfrm>
                <a:off x="7330" y="2647"/>
                <a:ext cx="10" cy="63"/>
              </a:xfrm>
              <a:custGeom>
                <a:avLst/>
                <a:gdLst>
                  <a:gd name="T0" fmla="*/ 2 w 2"/>
                  <a:gd name="T1" fmla="*/ 8 h 13"/>
                  <a:gd name="T2" fmla="*/ 1 w 2"/>
                  <a:gd name="T3" fmla="*/ 13 h 13"/>
                  <a:gd name="T4" fmla="*/ 0 w 2"/>
                  <a:gd name="T5" fmla="*/ 7 h 13"/>
                  <a:gd name="T6" fmla="*/ 1 w 2"/>
                  <a:gd name="T7" fmla="*/ 0 h 13"/>
                  <a:gd name="T8" fmla="*/ 1 w 2"/>
                  <a:gd name="T9" fmla="*/ 0 h 13"/>
                  <a:gd name="T10" fmla="*/ 2 w 2"/>
                  <a:gd name="T11" fmla="*/ 8 h 13"/>
                </a:gdLst>
                <a:ahLst/>
                <a:cxnLst>
                  <a:cxn ang="0">
                    <a:pos x="T0" y="T1"/>
                  </a:cxn>
                  <a:cxn ang="0">
                    <a:pos x="T2" y="T3"/>
                  </a:cxn>
                  <a:cxn ang="0">
                    <a:pos x="T4" y="T5"/>
                  </a:cxn>
                  <a:cxn ang="0">
                    <a:pos x="T6" y="T7"/>
                  </a:cxn>
                  <a:cxn ang="0">
                    <a:pos x="T8" y="T9"/>
                  </a:cxn>
                  <a:cxn ang="0">
                    <a:pos x="T10" y="T11"/>
                  </a:cxn>
                </a:cxnLst>
                <a:rect l="0" t="0" r="r" b="b"/>
                <a:pathLst>
                  <a:path w="2" h="13">
                    <a:moveTo>
                      <a:pt x="2" y="8"/>
                    </a:moveTo>
                    <a:cubicBezTo>
                      <a:pt x="2" y="9"/>
                      <a:pt x="2" y="13"/>
                      <a:pt x="1" y="13"/>
                    </a:cubicBezTo>
                    <a:cubicBezTo>
                      <a:pt x="0" y="13"/>
                      <a:pt x="0" y="9"/>
                      <a:pt x="0" y="7"/>
                    </a:cubicBezTo>
                    <a:cubicBezTo>
                      <a:pt x="0" y="3"/>
                      <a:pt x="1" y="0"/>
                      <a:pt x="1" y="0"/>
                    </a:cubicBezTo>
                    <a:cubicBezTo>
                      <a:pt x="1" y="0"/>
                      <a:pt x="1" y="0"/>
                      <a:pt x="1" y="0"/>
                    </a:cubicBezTo>
                    <a:cubicBezTo>
                      <a:pt x="2"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3" name="Freeform 2314">
                <a:extLst>
                  <a:ext uri="{FF2B5EF4-FFF2-40B4-BE49-F238E27FC236}">
                    <a16:creationId xmlns:a16="http://schemas.microsoft.com/office/drawing/2014/main" id="{BE797D5B-6477-52CD-2FF4-2ECBC0BFBC65}"/>
                  </a:ext>
                </a:extLst>
              </p:cNvPr>
              <p:cNvSpPr>
                <a:spLocks/>
              </p:cNvSpPr>
              <p:nvPr/>
            </p:nvSpPr>
            <p:spPr bwMode="auto">
              <a:xfrm>
                <a:off x="7311" y="2705"/>
                <a:ext cx="14" cy="68"/>
              </a:xfrm>
              <a:custGeom>
                <a:avLst/>
                <a:gdLst>
                  <a:gd name="T0" fmla="*/ 3 w 3"/>
                  <a:gd name="T1" fmla="*/ 8 h 14"/>
                  <a:gd name="T2" fmla="*/ 1 w 3"/>
                  <a:gd name="T3" fmla="*/ 13 h 14"/>
                  <a:gd name="T4" fmla="*/ 2 w 3"/>
                  <a:gd name="T5" fmla="*/ 0 h 14"/>
                  <a:gd name="T6" fmla="*/ 2 w 3"/>
                  <a:gd name="T7" fmla="*/ 0 h 14"/>
                  <a:gd name="T8" fmla="*/ 3 w 3"/>
                  <a:gd name="T9" fmla="*/ 8 h 14"/>
                </a:gdLst>
                <a:ahLst/>
                <a:cxnLst>
                  <a:cxn ang="0">
                    <a:pos x="T0" y="T1"/>
                  </a:cxn>
                  <a:cxn ang="0">
                    <a:pos x="T2" y="T3"/>
                  </a:cxn>
                  <a:cxn ang="0">
                    <a:pos x="T4" y="T5"/>
                  </a:cxn>
                  <a:cxn ang="0">
                    <a:pos x="T6" y="T7"/>
                  </a:cxn>
                  <a:cxn ang="0">
                    <a:pos x="T8" y="T9"/>
                  </a:cxn>
                </a:cxnLst>
                <a:rect l="0" t="0" r="r" b="b"/>
                <a:pathLst>
                  <a:path w="3" h="14">
                    <a:moveTo>
                      <a:pt x="3" y="8"/>
                    </a:moveTo>
                    <a:cubicBezTo>
                      <a:pt x="2" y="11"/>
                      <a:pt x="2" y="14"/>
                      <a:pt x="1" y="13"/>
                    </a:cubicBezTo>
                    <a:cubicBezTo>
                      <a:pt x="0" y="11"/>
                      <a:pt x="0" y="0"/>
                      <a:pt x="2" y="0"/>
                    </a:cubicBezTo>
                    <a:cubicBezTo>
                      <a:pt x="2" y="0"/>
                      <a:pt x="2" y="0"/>
                      <a:pt x="2" y="0"/>
                    </a:cubicBezTo>
                    <a:cubicBezTo>
                      <a:pt x="3" y="1"/>
                      <a:pt x="3" y="5"/>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4" name="Freeform 2315">
                <a:extLst>
                  <a:ext uri="{FF2B5EF4-FFF2-40B4-BE49-F238E27FC236}">
                    <a16:creationId xmlns:a16="http://schemas.microsoft.com/office/drawing/2014/main" id="{33E39895-4D76-90D9-BED4-75B055953080}"/>
                  </a:ext>
                </a:extLst>
              </p:cNvPr>
              <p:cNvSpPr>
                <a:spLocks/>
              </p:cNvSpPr>
              <p:nvPr/>
            </p:nvSpPr>
            <p:spPr bwMode="auto">
              <a:xfrm>
                <a:off x="6829" y="3366"/>
                <a:ext cx="43" cy="62"/>
              </a:xfrm>
              <a:custGeom>
                <a:avLst/>
                <a:gdLst>
                  <a:gd name="T0" fmla="*/ 8 w 9"/>
                  <a:gd name="T1" fmla="*/ 7 h 13"/>
                  <a:gd name="T2" fmla="*/ 1 w 9"/>
                  <a:gd name="T3" fmla="*/ 10 h 13"/>
                  <a:gd name="T4" fmla="*/ 7 w 9"/>
                  <a:gd name="T5" fmla="*/ 0 h 13"/>
                  <a:gd name="T6" fmla="*/ 8 w 9"/>
                  <a:gd name="T7" fmla="*/ 7 h 13"/>
                </a:gdLst>
                <a:ahLst/>
                <a:cxnLst>
                  <a:cxn ang="0">
                    <a:pos x="T0" y="T1"/>
                  </a:cxn>
                  <a:cxn ang="0">
                    <a:pos x="T2" y="T3"/>
                  </a:cxn>
                  <a:cxn ang="0">
                    <a:pos x="T4" y="T5"/>
                  </a:cxn>
                  <a:cxn ang="0">
                    <a:pos x="T6" y="T7"/>
                  </a:cxn>
                </a:cxnLst>
                <a:rect l="0" t="0" r="r" b="b"/>
                <a:pathLst>
                  <a:path w="9" h="13">
                    <a:moveTo>
                      <a:pt x="8" y="7"/>
                    </a:moveTo>
                    <a:cubicBezTo>
                      <a:pt x="6" y="11"/>
                      <a:pt x="2" y="13"/>
                      <a:pt x="1" y="10"/>
                    </a:cubicBezTo>
                    <a:cubicBezTo>
                      <a:pt x="0" y="6"/>
                      <a:pt x="3" y="0"/>
                      <a:pt x="7"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5" name="Freeform 2316">
                <a:extLst>
                  <a:ext uri="{FF2B5EF4-FFF2-40B4-BE49-F238E27FC236}">
                    <a16:creationId xmlns:a16="http://schemas.microsoft.com/office/drawing/2014/main" id="{66B630A1-24C1-BC01-5DC0-6DC8EB619D83}"/>
                  </a:ext>
                </a:extLst>
              </p:cNvPr>
              <p:cNvSpPr>
                <a:spLocks/>
              </p:cNvSpPr>
              <p:nvPr/>
            </p:nvSpPr>
            <p:spPr bwMode="auto">
              <a:xfrm>
                <a:off x="6834" y="3457"/>
                <a:ext cx="48" cy="63"/>
              </a:xfrm>
              <a:custGeom>
                <a:avLst/>
                <a:gdLst>
                  <a:gd name="T0" fmla="*/ 8 w 10"/>
                  <a:gd name="T1" fmla="*/ 7 h 13"/>
                  <a:gd name="T2" fmla="*/ 1 w 10"/>
                  <a:gd name="T3" fmla="*/ 10 h 13"/>
                  <a:gd name="T4" fmla="*/ 8 w 10"/>
                  <a:gd name="T5" fmla="*/ 1 h 13"/>
                  <a:gd name="T6" fmla="*/ 8 w 10"/>
                  <a:gd name="T7" fmla="*/ 7 h 13"/>
                </a:gdLst>
                <a:ahLst/>
                <a:cxnLst>
                  <a:cxn ang="0">
                    <a:pos x="T0" y="T1"/>
                  </a:cxn>
                  <a:cxn ang="0">
                    <a:pos x="T2" y="T3"/>
                  </a:cxn>
                  <a:cxn ang="0">
                    <a:pos x="T4" y="T5"/>
                  </a:cxn>
                  <a:cxn ang="0">
                    <a:pos x="T6" y="T7"/>
                  </a:cxn>
                </a:cxnLst>
                <a:rect l="0" t="0" r="r" b="b"/>
                <a:pathLst>
                  <a:path w="10" h="13">
                    <a:moveTo>
                      <a:pt x="8" y="7"/>
                    </a:moveTo>
                    <a:cubicBezTo>
                      <a:pt x="6" y="11"/>
                      <a:pt x="2" y="13"/>
                      <a:pt x="1" y="10"/>
                    </a:cubicBezTo>
                    <a:cubicBezTo>
                      <a:pt x="0" y="7"/>
                      <a:pt x="4" y="0"/>
                      <a:pt x="8" y="1"/>
                    </a:cubicBezTo>
                    <a:cubicBezTo>
                      <a:pt x="10" y="1"/>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6" name="Freeform 2317">
                <a:extLst>
                  <a:ext uri="{FF2B5EF4-FFF2-40B4-BE49-F238E27FC236}">
                    <a16:creationId xmlns:a16="http://schemas.microsoft.com/office/drawing/2014/main" id="{412934D4-B1C5-96EA-BED4-FF44142BDB04}"/>
                  </a:ext>
                </a:extLst>
              </p:cNvPr>
              <p:cNvSpPr>
                <a:spLocks/>
              </p:cNvSpPr>
              <p:nvPr/>
            </p:nvSpPr>
            <p:spPr bwMode="auto">
              <a:xfrm>
                <a:off x="6872" y="3380"/>
                <a:ext cx="49" cy="63"/>
              </a:xfrm>
              <a:custGeom>
                <a:avLst/>
                <a:gdLst>
                  <a:gd name="T0" fmla="*/ 8 w 10"/>
                  <a:gd name="T1" fmla="*/ 7 h 13"/>
                  <a:gd name="T2" fmla="*/ 1 w 10"/>
                  <a:gd name="T3" fmla="*/ 10 h 13"/>
                  <a:gd name="T4" fmla="*/ 7 w 10"/>
                  <a:gd name="T5" fmla="*/ 1 h 13"/>
                  <a:gd name="T6" fmla="*/ 8 w 10"/>
                  <a:gd name="T7" fmla="*/ 7 h 13"/>
                </a:gdLst>
                <a:ahLst/>
                <a:cxnLst>
                  <a:cxn ang="0">
                    <a:pos x="T0" y="T1"/>
                  </a:cxn>
                  <a:cxn ang="0">
                    <a:pos x="T2" y="T3"/>
                  </a:cxn>
                  <a:cxn ang="0">
                    <a:pos x="T4" y="T5"/>
                  </a:cxn>
                  <a:cxn ang="0">
                    <a:pos x="T6" y="T7"/>
                  </a:cxn>
                </a:cxnLst>
                <a:rect l="0" t="0" r="r" b="b"/>
                <a:pathLst>
                  <a:path w="10" h="13">
                    <a:moveTo>
                      <a:pt x="8" y="7"/>
                    </a:moveTo>
                    <a:cubicBezTo>
                      <a:pt x="6" y="11"/>
                      <a:pt x="2" y="13"/>
                      <a:pt x="1" y="10"/>
                    </a:cubicBezTo>
                    <a:cubicBezTo>
                      <a:pt x="0" y="7"/>
                      <a:pt x="4" y="0"/>
                      <a:pt x="7" y="1"/>
                    </a:cubicBezTo>
                    <a:cubicBezTo>
                      <a:pt x="10" y="1"/>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7" name="Freeform 2318">
                <a:extLst>
                  <a:ext uri="{FF2B5EF4-FFF2-40B4-BE49-F238E27FC236}">
                    <a16:creationId xmlns:a16="http://schemas.microsoft.com/office/drawing/2014/main" id="{794943DA-2BBB-57A4-3EFC-A209B2206A37}"/>
                  </a:ext>
                </a:extLst>
              </p:cNvPr>
              <p:cNvSpPr>
                <a:spLocks/>
              </p:cNvSpPr>
              <p:nvPr/>
            </p:nvSpPr>
            <p:spPr bwMode="auto">
              <a:xfrm>
                <a:off x="6858" y="3515"/>
                <a:ext cx="43" cy="58"/>
              </a:xfrm>
              <a:custGeom>
                <a:avLst/>
                <a:gdLst>
                  <a:gd name="T0" fmla="*/ 7 w 9"/>
                  <a:gd name="T1" fmla="*/ 6 h 12"/>
                  <a:gd name="T2" fmla="*/ 1 w 9"/>
                  <a:gd name="T3" fmla="*/ 9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5" y="10"/>
                      <a:pt x="1" y="12"/>
                      <a:pt x="1" y="9"/>
                    </a:cubicBezTo>
                    <a:cubicBezTo>
                      <a:pt x="0" y="6"/>
                      <a:pt x="4" y="0"/>
                      <a:pt x="7" y="0"/>
                    </a:cubicBezTo>
                    <a:cubicBezTo>
                      <a:pt x="9" y="0"/>
                      <a:pt x="8"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8" name="Freeform 2319">
                <a:extLst>
                  <a:ext uri="{FF2B5EF4-FFF2-40B4-BE49-F238E27FC236}">
                    <a16:creationId xmlns:a16="http://schemas.microsoft.com/office/drawing/2014/main" id="{8BD85B2C-9373-8FB2-EA08-AD354E5F5B03}"/>
                  </a:ext>
                </a:extLst>
              </p:cNvPr>
              <p:cNvSpPr>
                <a:spLocks/>
              </p:cNvSpPr>
              <p:nvPr/>
            </p:nvSpPr>
            <p:spPr bwMode="auto">
              <a:xfrm>
                <a:off x="6892" y="3583"/>
                <a:ext cx="43" cy="57"/>
              </a:xfrm>
              <a:custGeom>
                <a:avLst/>
                <a:gdLst>
                  <a:gd name="T0" fmla="*/ 6 w 9"/>
                  <a:gd name="T1" fmla="*/ 7 h 12"/>
                  <a:gd name="T2" fmla="*/ 0 w 9"/>
                  <a:gd name="T3" fmla="*/ 10 h 12"/>
                  <a:gd name="T4" fmla="*/ 7 w 9"/>
                  <a:gd name="T5" fmla="*/ 1 h 12"/>
                  <a:gd name="T6" fmla="*/ 6 w 9"/>
                  <a:gd name="T7" fmla="*/ 7 h 12"/>
                </a:gdLst>
                <a:ahLst/>
                <a:cxnLst>
                  <a:cxn ang="0">
                    <a:pos x="T0" y="T1"/>
                  </a:cxn>
                  <a:cxn ang="0">
                    <a:pos x="T2" y="T3"/>
                  </a:cxn>
                  <a:cxn ang="0">
                    <a:pos x="T4" y="T5"/>
                  </a:cxn>
                  <a:cxn ang="0">
                    <a:pos x="T6" y="T7"/>
                  </a:cxn>
                </a:cxnLst>
                <a:rect l="0" t="0" r="r" b="b"/>
                <a:pathLst>
                  <a:path w="9" h="12">
                    <a:moveTo>
                      <a:pt x="6" y="7"/>
                    </a:moveTo>
                    <a:cubicBezTo>
                      <a:pt x="4" y="10"/>
                      <a:pt x="1" y="12"/>
                      <a:pt x="0" y="10"/>
                    </a:cubicBezTo>
                    <a:cubicBezTo>
                      <a:pt x="0" y="8"/>
                      <a:pt x="4" y="0"/>
                      <a:pt x="7" y="1"/>
                    </a:cubicBezTo>
                    <a:cubicBezTo>
                      <a:pt x="9" y="1"/>
                      <a:pt x="8"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39" name="Freeform 2320">
                <a:extLst>
                  <a:ext uri="{FF2B5EF4-FFF2-40B4-BE49-F238E27FC236}">
                    <a16:creationId xmlns:a16="http://schemas.microsoft.com/office/drawing/2014/main" id="{44B291C0-7444-338F-16DB-6A9958474419}"/>
                  </a:ext>
                </a:extLst>
              </p:cNvPr>
              <p:cNvSpPr>
                <a:spLocks/>
              </p:cNvSpPr>
              <p:nvPr/>
            </p:nvSpPr>
            <p:spPr bwMode="auto">
              <a:xfrm>
                <a:off x="6930" y="3578"/>
                <a:ext cx="39" cy="53"/>
              </a:xfrm>
              <a:custGeom>
                <a:avLst/>
                <a:gdLst>
                  <a:gd name="T0" fmla="*/ 5 w 8"/>
                  <a:gd name="T1" fmla="*/ 6 h 11"/>
                  <a:gd name="T2" fmla="*/ 0 w 8"/>
                  <a:gd name="T3" fmla="*/ 10 h 11"/>
                  <a:gd name="T4" fmla="*/ 7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3" y="10"/>
                      <a:pt x="1" y="11"/>
                      <a:pt x="0" y="10"/>
                    </a:cubicBezTo>
                    <a:cubicBezTo>
                      <a:pt x="0" y="8"/>
                      <a:pt x="4" y="0"/>
                      <a:pt x="7" y="0"/>
                    </a:cubicBezTo>
                    <a:cubicBezTo>
                      <a:pt x="8" y="0"/>
                      <a:pt x="7"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0" name="Freeform 2321">
                <a:extLst>
                  <a:ext uri="{FF2B5EF4-FFF2-40B4-BE49-F238E27FC236}">
                    <a16:creationId xmlns:a16="http://schemas.microsoft.com/office/drawing/2014/main" id="{B8AC3B91-90AE-CA8A-6CC7-A2AF7D9D78F7}"/>
                  </a:ext>
                </a:extLst>
              </p:cNvPr>
              <p:cNvSpPr>
                <a:spLocks/>
              </p:cNvSpPr>
              <p:nvPr/>
            </p:nvSpPr>
            <p:spPr bwMode="auto">
              <a:xfrm>
                <a:off x="6863" y="3665"/>
                <a:ext cx="43" cy="53"/>
              </a:xfrm>
              <a:custGeom>
                <a:avLst/>
                <a:gdLst>
                  <a:gd name="T0" fmla="*/ 6 w 9"/>
                  <a:gd name="T1" fmla="*/ 6 h 11"/>
                  <a:gd name="T2" fmla="*/ 0 w 9"/>
                  <a:gd name="T3" fmla="*/ 9 h 11"/>
                  <a:gd name="T4" fmla="*/ 7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0" y="11"/>
                      <a:pt x="0" y="9"/>
                    </a:cubicBezTo>
                    <a:cubicBezTo>
                      <a:pt x="0" y="7"/>
                      <a:pt x="5" y="0"/>
                      <a:pt x="7" y="0"/>
                    </a:cubicBezTo>
                    <a:cubicBezTo>
                      <a:pt x="9" y="0"/>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1" name="Freeform 2322">
                <a:extLst>
                  <a:ext uri="{FF2B5EF4-FFF2-40B4-BE49-F238E27FC236}">
                    <a16:creationId xmlns:a16="http://schemas.microsoft.com/office/drawing/2014/main" id="{AFF23359-816B-85DB-5AAF-248683614F5D}"/>
                  </a:ext>
                </a:extLst>
              </p:cNvPr>
              <p:cNvSpPr>
                <a:spLocks/>
              </p:cNvSpPr>
              <p:nvPr/>
            </p:nvSpPr>
            <p:spPr bwMode="auto">
              <a:xfrm>
                <a:off x="6959" y="3496"/>
                <a:ext cx="44" cy="58"/>
              </a:xfrm>
              <a:custGeom>
                <a:avLst/>
                <a:gdLst>
                  <a:gd name="T0" fmla="*/ 6 w 9"/>
                  <a:gd name="T1" fmla="*/ 6 h 12"/>
                  <a:gd name="T2" fmla="*/ 1 w 9"/>
                  <a:gd name="T3" fmla="*/ 10 h 12"/>
                  <a:gd name="T4" fmla="*/ 7 w 9"/>
                  <a:gd name="T5" fmla="*/ 0 h 12"/>
                  <a:gd name="T6" fmla="*/ 6 w 9"/>
                  <a:gd name="T7" fmla="*/ 6 h 12"/>
                </a:gdLst>
                <a:ahLst/>
                <a:cxnLst>
                  <a:cxn ang="0">
                    <a:pos x="T0" y="T1"/>
                  </a:cxn>
                  <a:cxn ang="0">
                    <a:pos x="T2" y="T3"/>
                  </a:cxn>
                  <a:cxn ang="0">
                    <a:pos x="T4" y="T5"/>
                  </a:cxn>
                  <a:cxn ang="0">
                    <a:pos x="T6" y="T7"/>
                  </a:cxn>
                </a:cxnLst>
                <a:rect l="0" t="0" r="r" b="b"/>
                <a:pathLst>
                  <a:path w="9" h="12">
                    <a:moveTo>
                      <a:pt x="6" y="6"/>
                    </a:moveTo>
                    <a:cubicBezTo>
                      <a:pt x="4" y="10"/>
                      <a:pt x="1" y="12"/>
                      <a:pt x="1" y="10"/>
                    </a:cubicBezTo>
                    <a:cubicBezTo>
                      <a:pt x="0" y="7"/>
                      <a:pt x="5" y="0"/>
                      <a:pt x="7" y="0"/>
                    </a:cubicBezTo>
                    <a:cubicBezTo>
                      <a:pt x="9" y="0"/>
                      <a:pt x="8"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2" name="Freeform 2323">
                <a:extLst>
                  <a:ext uri="{FF2B5EF4-FFF2-40B4-BE49-F238E27FC236}">
                    <a16:creationId xmlns:a16="http://schemas.microsoft.com/office/drawing/2014/main" id="{67DAAB6B-E758-DFFC-EDCD-3F614274DD4F}"/>
                  </a:ext>
                </a:extLst>
              </p:cNvPr>
              <p:cNvSpPr>
                <a:spLocks/>
              </p:cNvSpPr>
              <p:nvPr/>
            </p:nvSpPr>
            <p:spPr bwMode="auto">
              <a:xfrm>
                <a:off x="6964" y="3433"/>
                <a:ext cx="39" cy="58"/>
              </a:xfrm>
              <a:custGeom>
                <a:avLst/>
                <a:gdLst>
                  <a:gd name="T0" fmla="*/ 6 w 8"/>
                  <a:gd name="T1" fmla="*/ 7 h 12"/>
                  <a:gd name="T2" fmla="*/ 1 w 8"/>
                  <a:gd name="T3" fmla="*/ 10 h 12"/>
                  <a:gd name="T4" fmla="*/ 7 w 8"/>
                  <a:gd name="T5" fmla="*/ 0 h 12"/>
                  <a:gd name="T6" fmla="*/ 6 w 8"/>
                  <a:gd name="T7" fmla="*/ 7 h 12"/>
                </a:gdLst>
                <a:ahLst/>
                <a:cxnLst>
                  <a:cxn ang="0">
                    <a:pos x="T0" y="T1"/>
                  </a:cxn>
                  <a:cxn ang="0">
                    <a:pos x="T2" y="T3"/>
                  </a:cxn>
                  <a:cxn ang="0">
                    <a:pos x="T4" y="T5"/>
                  </a:cxn>
                  <a:cxn ang="0">
                    <a:pos x="T6" y="T7"/>
                  </a:cxn>
                </a:cxnLst>
                <a:rect l="0" t="0" r="r" b="b"/>
                <a:pathLst>
                  <a:path w="8" h="12">
                    <a:moveTo>
                      <a:pt x="6" y="7"/>
                    </a:moveTo>
                    <a:cubicBezTo>
                      <a:pt x="4" y="10"/>
                      <a:pt x="1" y="12"/>
                      <a:pt x="1" y="10"/>
                    </a:cubicBezTo>
                    <a:cubicBezTo>
                      <a:pt x="0" y="7"/>
                      <a:pt x="4" y="0"/>
                      <a:pt x="7" y="0"/>
                    </a:cubicBezTo>
                    <a:cubicBezTo>
                      <a:pt x="8" y="0"/>
                      <a:pt x="8"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3" name="Freeform 2324">
                <a:extLst>
                  <a:ext uri="{FF2B5EF4-FFF2-40B4-BE49-F238E27FC236}">
                    <a16:creationId xmlns:a16="http://schemas.microsoft.com/office/drawing/2014/main" id="{DAED5C4D-27B1-61A5-7DA8-1CF2C9C785B6}"/>
                  </a:ext>
                </a:extLst>
              </p:cNvPr>
              <p:cNvSpPr>
                <a:spLocks/>
              </p:cNvSpPr>
              <p:nvPr/>
            </p:nvSpPr>
            <p:spPr bwMode="auto">
              <a:xfrm>
                <a:off x="6911" y="3438"/>
                <a:ext cx="43" cy="58"/>
              </a:xfrm>
              <a:custGeom>
                <a:avLst/>
                <a:gdLst>
                  <a:gd name="T0" fmla="*/ 7 w 9"/>
                  <a:gd name="T1" fmla="*/ 7 h 12"/>
                  <a:gd name="T2" fmla="*/ 1 w 9"/>
                  <a:gd name="T3" fmla="*/ 10 h 12"/>
                  <a:gd name="T4" fmla="*/ 7 w 9"/>
                  <a:gd name="T5" fmla="*/ 0 h 12"/>
                  <a:gd name="T6" fmla="*/ 7 w 9"/>
                  <a:gd name="T7" fmla="*/ 7 h 12"/>
                </a:gdLst>
                <a:ahLst/>
                <a:cxnLst>
                  <a:cxn ang="0">
                    <a:pos x="T0" y="T1"/>
                  </a:cxn>
                  <a:cxn ang="0">
                    <a:pos x="T2" y="T3"/>
                  </a:cxn>
                  <a:cxn ang="0">
                    <a:pos x="T4" y="T5"/>
                  </a:cxn>
                  <a:cxn ang="0">
                    <a:pos x="T6" y="T7"/>
                  </a:cxn>
                </a:cxnLst>
                <a:rect l="0" t="0" r="r" b="b"/>
                <a:pathLst>
                  <a:path w="9" h="12">
                    <a:moveTo>
                      <a:pt x="7" y="7"/>
                    </a:moveTo>
                    <a:cubicBezTo>
                      <a:pt x="5" y="10"/>
                      <a:pt x="2" y="12"/>
                      <a:pt x="1" y="10"/>
                    </a:cubicBezTo>
                    <a:cubicBezTo>
                      <a:pt x="0" y="7"/>
                      <a:pt x="4" y="0"/>
                      <a:pt x="7" y="0"/>
                    </a:cubicBezTo>
                    <a:cubicBezTo>
                      <a:pt x="9" y="0"/>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4" name="Freeform 2325">
                <a:extLst>
                  <a:ext uri="{FF2B5EF4-FFF2-40B4-BE49-F238E27FC236}">
                    <a16:creationId xmlns:a16="http://schemas.microsoft.com/office/drawing/2014/main" id="{82C6F932-5716-8EDA-B1BB-834C850E819E}"/>
                  </a:ext>
                </a:extLst>
              </p:cNvPr>
              <p:cNvSpPr>
                <a:spLocks/>
              </p:cNvSpPr>
              <p:nvPr/>
            </p:nvSpPr>
            <p:spPr bwMode="auto">
              <a:xfrm>
                <a:off x="7031" y="3327"/>
                <a:ext cx="39" cy="63"/>
              </a:xfrm>
              <a:custGeom>
                <a:avLst/>
                <a:gdLst>
                  <a:gd name="T0" fmla="*/ 6 w 8"/>
                  <a:gd name="T1" fmla="*/ 7 h 13"/>
                  <a:gd name="T2" fmla="*/ 1 w 8"/>
                  <a:gd name="T3" fmla="*/ 11 h 13"/>
                  <a:gd name="T4" fmla="*/ 6 w 8"/>
                  <a:gd name="T5" fmla="*/ 0 h 13"/>
                  <a:gd name="T6" fmla="*/ 6 w 8"/>
                  <a:gd name="T7" fmla="*/ 7 h 13"/>
                </a:gdLst>
                <a:ahLst/>
                <a:cxnLst>
                  <a:cxn ang="0">
                    <a:pos x="T0" y="T1"/>
                  </a:cxn>
                  <a:cxn ang="0">
                    <a:pos x="T2" y="T3"/>
                  </a:cxn>
                  <a:cxn ang="0">
                    <a:pos x="T4" y="T5"/>
                  </a:cxn>
                  <a:cxn ang="0">
                    <a:pos x="T6" y="T7"/>
                  </a:cxn>
                </a:cxnLst>
                <a:rect l="0" t="0" r="r" b="b"/>
                <a:pathLst>
                  <a:path w="8" h="13">
                    <a:moveTo>
                      <a:pt x="6" y="7"/>
                    </a:moveTo>
                    <a:cubicBezTo>
                      <a:pt x="4" y="11"/>
                      <a:pt x="2" y="13"/>
                      <a:pt x="1" y="11"/>
                    </a:cubicBezTo>
                    <a:cubicBezTo>
                      <a:pt x="0" y="8"/>
                      <a:pt x="3" y="0"/>
                      <a:pt x="6" y="0"/>
                    </a:cubicBezTo>
                    <a:cubicBezTo>
                      <a:pt x="8"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5" name="Freeform 2326">
                <a:extLst>
                  <a:ext uri="{FF2B5EF4-FFF2-40B4-BE49-F238E27FC236}">
                    <a16:creationId xmlns:a16="http://schemas.microsoft.com/office/drawing/2014/main" id="{C37038D9-04D9-60D0-A0FD-63A38690E4A1}"/>
                  </a:ext>
                </a:extLst>
              </p:cNvPr>
              <p:cNvSpPr>
                <a:spLocks/>
              </p:cNvSpPr>
              <p:nvPr/>
            </p:nvSpPr>
            <p:spPr bwMode="auto">
              <a:xfrm>
                <a:off x="7296" y="2628"/>
                <a:ext cx="15" cy="67"/>
              </a:xfrm>
              <a:custGeom>
                <a:avLst/>
                <a:gdLst>
                  <a:gd name="T0" fmla="*/ 3 w 3"/>
                  <a:gd name="T1" fmla="*/ 8 h 14"/>
                  <a:gd name="T2" fmla="*/ 1 w 3"/>
                  <a:gd name="T3" fmla="*/ 13 h 14"/>
                  <a:gd name="T4" fmla="*/ 2 w 3"/>
                  <a:gd name="T5" fmla="*/ 0 h 14"/>
                  <a:gd name="T6" fmla="*/ 2 w 3"/>
                  <a:gd name="T7" fmla="*/ 0 h 14"/>
                  <a:gd name="T8" fmla="*/ 3 w 3"/>
                  <a:gd name="T9" fmla="*/ 8 h 14"/>
                </a:gdLst>
                <a:ahLst/>
                <a:cxnLst>
                  <a:cxn ang="0">
                    <a:pos x="T0" y="T1"/>
                  </a:cxn>
                  <a:cxn ang="0">
                    <a:pos x="T2" y="T3"/>
                  </a:cxn>
                  <a:cxn ang="0">
                    <a:pos x="T4" y="T5"/>
                  </a:cxn>
                  <a:cxn ang="0">
                    <a:pos x="T6" y="T7"/>
                  </a:cxn>
                  <a:cxn ang="0">
                    <a:pos x="T8" y="T9"/>
                  </a:cxn>
                </a:cxnLst>
                <a:rect l="0" t="0" r="r" b="b"/>
                <a:pathLst>
                  <a:path w="3" h="14">
                    <a:moveTo>
                      <a:pt x="3" y="8"/>
                    </a:moveTo>
                    <a:cubicBezTo>
                      <a:pt x="3" y="11"/>
                      <a:pt x="2" y="14"/>
                      <a:pt x="1" y="13"/>
                    </a:cubicBezTo>
                    <a:cubicBezTo>
                      <a:pt x="0" y="11"/>
                      <a:pt x="0" y="0"/>
                      <a:pt x="2" y="0"/>
                    </a:cubicBezTo>
                    <a:cubicBezTo>
                      <a:pt x="2" y="0"/>
                      <a:pt x="2" y="0"/>
                      <a:pt x="2" y="0"/>
                    </a:cubicBezTo>
                    <a:cubicBezTo>
                      <a:pt x="3" y="1"/>
                      <a:pt x="3" y="5"/>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6" name="Freeform 2327">
                <a:extLst>
                  <a:ext uri="{FF2B5EF4-FFF2-40B4-BE49-F238E27FC236}">
                    <a16:creationId xmlns:a16="http://schemas.microsoft.com/office/drawing/2014/main" id="{35975281-9812-BB62-F24A-4F217BEB3A09}"/>
                  </a:ext>
                </a:extLst>
              </p:cNvPr>
              <p:cNvSpPr>
                <a:spLocks/>
              </p:cNvSpPr>
              <p:nvPr/>
            </p:nvSpPr>
            <p:spPr bwMode="auto">
              <a:xfrm>
                <a:off x="7316" y="2589"/>
                <a:ext cx="9" cy="68"/>
              </a:xfrm>
              <a:custGeom>
                <a:avLst/>
                <a:gdLst>
                  <a:gd name="T0" fmla="*/ 2 w 2"/>
                  <a:gd name="T1" fmla="*/ 8 h 14"/>
                  <a:gd name="T2" fmla="*/ 1 w 2"/>
                  <a:gd name="T3" fmla="*/ 13 h 14"/>
                  <a:gd name="T4" fmla="*/ 1 w 2"/>
                  <a:gd name="T5" fmla="*/ 0 h 14"/>
                  <a:gd name="T6" fmla="*/ 1 w 2"/>
                  <a:gd name="T7" fmla="*/ 0 h 14"/>
                  <a:gd name="T8" fmla="*/ 2 w 2"/>
                  <a:gd name="T9" fmla="*/ 8 h 14"/>
                </a:gdLst>
                <a:ahLst/>
                <a:cxnLst>
                  <a:cxn ang="0">
                    <a:pos x="T0" y="T1"/>
                  </a:cxn>
                  <a:cxn ang="0">
                    <a:pos x="T2" y="T3"/>
                  </a:cxn>
                  <a:cxn ang="0">
                    <a:pos x="T4" y="T5"/>
                  </a:cxn>
                  <a:cxn ang="0">
                    <a:pos x="T6" y="T7"/>
                  </a:cxn>
                  <a:cxn ang="0">
                    <a:pos x="T8" y="T9"/>
                  </a:cxn>
                </a:cxnLst>
                <a:rect l="0" t="0" r="r" b="b"/>
                <a:pathLst>
                  <a:path w="2" h="14">
                    <a:moveTo>
                      <a:pt x="2" y="8"/>
                    </a:moveTo>
                    <a:cubicBezTo>
                      <a:pt x="2" y="11"/>
                      <a:pt x="2" y="14"/>
                      <a:pt x="1" y="13"/>
                    </a:cubicBezTo>
                    <a:cubicBezTo>
                      <a:pt x="0" y="11"/>
                      <a:pt x="0" y="0"/>
                      <a:pt x="1" y="0"/>
                    </a:cubicBezTo>
                    <a:cubicBezTo>
                      <a:pt x="1" y="0"/>
                      <a:pt x="1" y="0"/>
                      <a:pt x="1" y="0"/>
                    </a:cubicBezTo>
                    <a:cubicBezTo>
                      <a:pt x="2" y="1"/>
                      <a:pt x="2" y="4"/>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7" name="Freeform 2328">
                <a:extLst>
                  <a:ext uri="{FF2B5EF4-FFF2-40B4-BE49-F238E27FC236}">
                    <a16:creationId xmlns:a16="http://schemas.microsoft.com/office/drawing/2014/main" id="{A83CFE08-8AD7-4D24-1128-C1D2C556B2D9}"/>
                  </a:ext>
                </a:extLst>
              </p:cNvPr>
              <p:cNvSpPr>
                <a:spLocks/>
              </p:cNvSpPr>
              <p:nvPr/>
            </p:nvSpPr>
            <p:spPr bwMode="auto">
              <a:xfrm>
                <a:off x="7330" y="2541"/>
                <a:ext cx="10" cy="63"/>
              </a:xfrm>
              <a:custGeom>
                <a:avLst/>
                <a:gdLst>
                  <a:gd name="T0" fmla="*/ 2 w 2"/>
                  <a:gd name="T1" fmla="*/ 8 h 13"/>
                  <a:gd name="T2" fmla="*/ 1 w 2"/>
                  <a:gd name="T3" fmla="*/ 13 h 13"/>
                  <a:gd name="T4" fmla="*/ 0 w 2"/>
                  <a:gd name="T5" fmla="*/ 7 h 13"/>
                  <a:gd name="T6" fmla="*/ 0 w 2"/>
                  <a:gd name="T7" fmla="*/ 0 h 13"/>
                  <a:gd name="T8" fmla="*/ 1 w 2"/>
                  <a:gd name="T9" fmla="*/ 0 h 13"/>
                  <a:gd name="T10" fmla="*/ 2 w 2"/>
                  <a:gd name="T11" fmla="*/ 8 h 13"/>
                </a:gdLst>
                <a:ahLst/>
                <a:cxnLst>
                  <a:cxn ang="0">
                    <a:pos x="T0" y="T1"/>
                  </a:cxn>
                  <a:cxn ang="0">
                    <a:pos x="T2" y="T3"/>
                  </a:cxn>
                  <a:cxn ang="0">
                    <a:pos x="T4" y="T5"/>
                  </a:cxn>
                  <a:cxn ang="0">
                    <a:pos x="T6" y="T7"/>
                  </a:cxn>
                  <a:cxn ang="0">
                    <a:pos x="T8" y="T9"/>
                  </a:cxn>
                  <a:cxn ang="0">
                    <a:pos x="T10" y="T11"/>
                  </a:cxn>
                </a:cxnLst>
                <a:rect l="0" t="0" r="r" b="b"/>
                <a:pathLst>
                  <a:path w="2" h="13">
                    <a:moveTo>
                      <a:pt x="2" y="8"/>
                    </a:moveTo>
                    <a:cubicBezTo>
                      <a:pt x="2" y="9"/>
                      <a:pt x="2" y="13"/>
                      <a:pt x="1" y="13"/>
                    </a:cubicBezTo>
                    <a:cubicBezTo>
                      <a:pt x="0" y="13"/>
                      <a:pt x="0" y="7"/>
                      <a:pt x="0" y="7"/>
                    </a:cubicBezTo>
                    <a:cubicBezTo>
                      <a:pt x="0" y="3"/>
                      <a:pt x="0" y="0"/>
                      <a:pt x="0" y="0"/>
                    </a:cubicBezTo>
                    <a:cubicBezTo>
                      <a:pt x="1" y="0"/>
                      <a:pt x="1" y="0"/>
                      <a:pt x="1" y="0"/>
                    </a:cubicBezTo>
                    <a:cubicBezTo>
                      <a:pt x="1"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8" name="Freeform 2329">
                <a:extLst>
                  <a:ext uri="{FF2B5EF4-FFF2-40B4-BE49-F238E27FC236}">
                    <a16:creationId xmlns:a16="http://schemas.microsoft.com/office/drawing/2014/main" id="{E691C588-1D22-0314-BAAB-C1D54C524DE0}"/>
                  </a:ext>
                </a:extLst>
              </p:cNvPr>
              <p:cNvSpPr>
                <a:spLocks/>
              </p:cNvSpPr>
              <p:nvPr/>
            </p:nvSpPr>
            <p:spPr bwMode="auto">
              <a:xfrm>
                <a:off x="7330" y="2464"/>
                <a:ext cx="10" cy="63"/>
              </a:xfrm>
              <a:custGeom>
                <a:avLst/>
                <a:gdLst>
                  <a:gd name="T0" fmla="*/ 2 w 2"/>
                  <a:gd name="T1" fmla="*/ 8 h 13"/>
                  <a:gd name="T2" fmla="*/ 2 w 2"/>
                  <a:gd name="T3" fmla="*/ 13 h 13"/>
                  <a:gd name="T4" fmla="*/ 1 w 2"/>
                  <a:gd name="T5" fmla="*/ 0 h 13"/>
                  <a:gd name="T6" fmla="*/ 1 w 2"/>
                  <a:gd name="T7" fmla="*/ 0 h 13"/>
                  <a:gd name="T8" fmla="*/ 2 w 2"/>
                  <a:gd name="T9" fmla="*/ 8 h 13"/>
                </a:gdLst>
                <a:ahLst/>
                <a:cxnLst>
                  <a:cxn ang="0">
                    <a:pos x="T0" y="T1"/>
                  </a:cxn>
                  <a:cxn ang="0">
                    <a:pos x="T2" y="T3"/>
                  </a:cxn>
                  <a:cxn ang="0">
                    <a:pos x="T4" y="T5"/>
                  </a:cxn>
                  <a:cxn ang="0">
                    <a:pos x="T6" y="T7"/>
                  </a:cxn>
                  <a:cxn ang="0">
                    <a:pos x="T8" y="T9"/>
                  </a:cxn>
                </a:cxnLst>
                <a:rect l="0" t="0" r="r" b="b"/>
                <a:pathLst>
                  <a:path w="2" h="13">
                    <a:moveTo>
                      <a:pt x="2" y="8"/>
                    </a:moveTo>
                    <a:cubicBezTo>
                      <a:pt x="2" y="9"/>
                      <a:pt x="2" y="12"/>
                      <a:pt x="2" y="13"/>
                    </a:cubicBezTo>
                    <a:cubicBezTo>
                      <a:pt x="1" y="13"/>
                      <a:pt x="0" y="1"/>
                      <a:pt x="1" y="0"/>
                    </a:cubicBezTo>
                    <a:cubicBezTo>
                      <a:pt x="1" y="0"/>
                      <a:pt x="1" y="0"/>
                      <a:pt x="1" y="0"/>
                    </a:cubicBezTo>
                    <a:cubicBezTo>
                      <a:pt x="1"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9" name="Freeform 2330">
                <a:extLst>
                  <a:ext uri="{FF2B5EF4-FFF2-40B4-BE49-F238E27FC236}">
                    <a16:creationId xmlns:a16="http://schemas.microsoft.com/office/drawing/2014/main" id="{A7E1AFD0-8B3A-0E3B-629C-CF6FB0593BCA}"/>
                  </a:ext>
                </a:extLst>
              </p:cNvPr>
              <p:cNvSpPr>
                <a:spLocks/>
              </p:cNvSpPr>
              <p:nvPr/>
            </p:nvSpPr>
            <p:spPr bwMode="auto">
              <a:xfrm>
                <a:off x="7316" y="2372"/>
                <a:ext cx="14" cy="58"/>
              </a:xfrm>
              <a:custGeom>
                <a:avLst/>
                <a:gdLst>
                  <a:gd name="T0" fmla="*/ 3 w 3"/>
                  <a:gd name="T1" fmla="*/ 7 h 12"/>
                  <a:gd name="T2" fmla="*/ 3 w 3"/>
                  <a:gd name="T3" fmla="*/ 12 h 12"/>
                  <a:gd name="T4" fmla="*/ 1 w 3"/>
                  <a:gd name="T5" fmla="*/ 0 h 12"/>
                  <a:gd name="T6" fmla="*/ 1 w 3"/>
                  <a:gd name="T7" fmla="*/ 0 h 12"/>
                  <a:gd name="T8" fmla="*/ 3 w 3"/>
                  <a:gd name="T9" fmla="*/ 7 h 12"/>
                </a:gdLst>
                <a:ahLst/>
                <a:cxnLst>
                  <a:cxn ang="0">
                    <a:pos x="T0" y="T1"/>
                  </a:cxn>
                  <a:cxn ang="0">
                    <a:pos x="T2" y="T3"/>
                  </a:cxn>
                  <a:cxn ang="0">
                    <a:pos x="T4" y="T5"/>
                  </a:cxn>
                  <a:cxn ang="0">
                    <a:pos x="T6" y="T7"/>
                  </a:cxn>
                  <a:cxn ang="0">
                    <a:pos x="T8" y="T9"/>
                  </a:cxn>
                </a:cxnLst>
                <a:rect l="0" t="0" r="r" b="b"/>
                <a:pathLst>
                  <a:path w="3" h="12">
                    <a:moveTo>
                      <a:pt x="3" y="7"/>
                    </a:moveTo>
                    <a:cubicBezTo>
                      <a:pt x="3" y="9"/>
                      <a:pt x="3" y="12"/>
                      <a:pt x="3" y="12"/>
                    </a:cubicBezTo>
                    <a:cubicBezTo>
                      <a:pt x="2" y="12"/>
                      <a:pt x="0" y="1"/>
                      <a:pt x="1" y="0"/>
                    </a:cubicBezTo>
                    <a:cubicBezTo>
                      <a:pt x="1" y="0"/>
                      <a:pt x="1" y="0"/>
                      <a:pt x="1" y="0"/>
                    </a:cubicBezTo>
                    <a:cubicBezTo>
                      <a:pt x="1" y="0"/>
                      <a:pt x="2"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0" name="Freeform 2331">
                <a:extLst>
                  <a:ext uri="{FF2B5EF4-FFF2-40B4-BE49-F238E27FC236}">
                    <a16:creationId xmlns:a16="http://schemas.microsoft.com/office/drawing/2014/main" id="{EB6FDBC0-7B2C-A75D-575D-D0612E10B1C3}"/>
                  </a:ext>
                </a:extLst>
              </p:cNvPr>
              <p:cNvSpPr>
                <a:spLocks/>
              </p:cNvSpPr>
              <p:nvPr/>
            </p:nvSpPr>
            <p:spPr bwMode="auto">
              <a:xfrm>
                <a:off x="7316" y="2310"/>
                <a:ext cx="9" cy="62"/>
              </a:xfrm>
              <a:custGeom>
                <a:avLst/>
                <a:gdLst>
                  <a:gd name="T0" fmla="*/ 2 w 2"/>
                  <a:gd name="T1" fmla="*/ 8 h 13"/>
                  <a:gd name="T2" fmla="*/ 2 w 2"/>
                  <a:gd name="T3" fmla="*/ 13 h 13"/>
                  <a:gd name="T4" fmla="*/ 0 w 2"/>
                  <a:gd name="T5" fmla="*/ 0 h 13"/>
                  <a:gd name="T6" fmla="*/ 0 w 2"/>
                  <a:gd name="T7" fmla="*/ 0 h 13"/>
                  <a:gd name="T8" fmla="*/ 2 w 2"/>
                  <a:gd name="T9" fmla="*/ 8 h 13"/>
                </a:gdLst>
                <a:ahLst/>
                <a:cxnLst>
                  <a:cxn ang="0">
                    <a:pos x="T0" y="T1"/>
                  </a:cxn>
                  <a:cxn ang="0">
                    <a:pos x="T2" y="T3"/>
                  </a:cxn>
                  <a:cxn ang="0">
                    <a:pos x="T4" y="T5"/>
                  </a:cxn>
                  <a:cxn ang="0">
                    <a:pos x="T6" y="T7"/>
                  </a:cxn>
                  <a:cxn ang="0">
                    <a:pos x="T8" y="T9"/>
                  </a:cxn>
                </a:cxnLst>
                <a:rect l="0" t="0" r="r" b="b"/>
                <a:pathLst>
                  <a:path w="2" h="13">
                    <a:moveTo>
                      <a:pt x="2" y="8"/>
                    </a:moveTo>
                    <a:cubicBezTo>
                      <a:pt x="2" y="9"/>
                      <a:pt x="2" y="12"/>
                      <a:pt x="2" y="13"/>
                    </a:cubicBezTo>
                    <a:cubicBezTo>
                      <a:pt x="2" y="12"/>
                      <a:pt x="0" y="1"/>
                      <a:pt x="0" y="0"/>
                    </a:cubicBezTo>
                    <a:cubicBezTo>
                      <a:pt x="0" y="0"/>
                      <a:pt x="0" y="0"/>
                      <a:pt x="0" y="0"/>
                    </a:cubicBezTo>
                    <a:cubicBezTo>
                      <a:pt x="0" y="1"/>
                      <a:pt x="1"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1" name="Freeform 2332">
                <a:extLst>
                  <a:ext uri="{FF2B5EF4-FFF2-40B4-BE49-F238E27FC236}">
                    <a16:creationId xmlns:a16="http://schemas.microsoft.com/office/drawing/2014/main" id="{B8AC02C6-FF16-5055-7B59-17C7D86ADE53}"/>
                  </a:ext>
                </a:extLst>
              </p:cNvPr>
              <p:cNvSpPr>
                <a:spLocks/>
              </p:cNvSpPr>
              <p:nvPr/>
            </p:nvSpPr>
            <p:spPr bwMode="auto">
              <a:xfrm>
                <a:off x="7330" y="2411"/>
                <a:ext cx="10" cy="63"/>
              </a:xfrm>
              <a:custGeom>
                <a:avLst/>
                <a:gdLst>
                  <a:gd name="T0" fmla="*/ 2 w 2"/>
                  <a:gd name="T1" fmla="*/ 8 h 13"/>
                  <a:gd name="T2" fmla="*/ 2 w 2"/>
                  <a:gd name="T3" fmla="*/ 13 h 13"/>
                  <a:gd name="T4" fmla="*/ 1 w 2"/>
                  <a:gd name="T5" fmla="*/ 0 h 13"/>
                  <a:gd name="T6" fmla="*/ 1 w 2"/>
                  <a:gd name="T7" fmla="*/ 0 h 13"/>
                  <a:gd name="T8" fmla="*/ 2 w 2"/>
                  <a:gd name="T9" fmla="*/ 8 h 13"/>
                </a:gdLst>
                <a:ahLst/>
                <a:cxnLst>
                  <a:cxn ang="0">
                    <a:pos x="T0" y="T1"/>
                  </a:cxn>
                  <a:cxn ang="0">
                    <a:pos x="T2" y="T3"/>
                  </a:cxn>
                  <a:cxn ang="0">
                    <a:pos x="T4" y="T5"/>
                  </a:cxn>
                  <a:cxn ang="0">
                    <a:pos x="T6" y="T7"/>
                  </a:cxn>
                  <a:cxn ang="0">
                    <a:pos x="T8" y="T9"/>
                  </a:cxn>
                </a:cxnLst>
                <a:rect l="0" t="0" r="r" b="b"/>
                <a:pathLst>
                  <a:path w="2" h="13">
                    <a:moveTo>
                      <a:pt x="2" y="8"/>
                    </a:moveTo>
                    <a:cubicBezTo>
                      <a:pt x="2" y="8"/>
                      <a:pt x="2" y="12"/>
                      <a:pt x="2" y="13"/>
                    </a:cubicBezTo>
                    <a:cubicBezTo>
                      <a:pt x="2" y="12"/>
                      <a:pt x="0" y="0"/>
                      <a:pt x="1" y="0"/>
                    </a:cubicBezTo>
                    <a:cubicBezTo>
                      <a:pt x="1" y="0"/>
                      <a:pt x="1" y="0"/>
                      <a:pt x="1" y="0"/>
                    </a:cubicBezTo>
                    <a:cubicBezTo>
                      <a:pt x="1" y="1"/>
                      <a:pt x="2" y="5"/>
                      <a:pt x="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2" name="Freeform 2333">
                <a:extLst>
                  <a:ext uri="{FF2B5EF4-FFF2-40B4-BE49-F238E27FC236}">
                    <a16:creationId xmlns:a16="http://schemas.microsoft.com/office/drawing/2014/main" id="{550BD294-05BF-3610-4CD9-8BEE2143EED3}"/>
                  </a:ext>
                </a:extLst>
              </p:cNvPr>
              <p:cNvSpPr>
                <a:spLocks/>
              </p:cNvSpPr>
              <p:nvPr/>
            </p:nvSpPr>
            <p:spPr bwMode="auto">
              <a:xfrm>
                <a:off x="7325" y="2353"/>
                <a:ext cx="10" cy="58"/>
              </a:xfrm>
              <a:custGeom>
                <a:avLst/>
                <a:gdLst>
                  <a:gd name="T0" fmla="*/ 2 w 2"/>
                  <a:gd name="T1" fmla="*/ 11 h 12"/>
                  <a:gd name="T2" fmla="*/ 2 w 2"/>
                  <a:gd name="T3" fmla="*/ 12 h 12"/>
                  <a:gd name="T4" fmla="*/ 0 w 2"/>
                  <a:gd name="T5" fmla="*/ 0 h 12"/>
                  <a:gd name="T6" fmla="*/ 0 w 2"/>
                  <a:gd name="T7" fmla="*/ 0 h 12"/>
                  <a:gd name="T8" fmla="*/ 0 w 2"/>
                  <a:gd name="T9" fmla="*/ 0 h 12"/>
                  <a:gd name="T10" fmla="*/ 2 w 2"/>
                  <a:gd name="T11" fmla="*/ 11 h 12"/>
                  <a:gd name="T12" fmla="*/ 2 w 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2" h="12">
                    <a:moveTo>
                      <a:pt x="2" y="11"/>
                    </a:moveTo>
                    <a:cubicBezTo>
                      <a:pt x="2" y="12"/>
                      <a:pt x="2" y="12"/>
                      <a:pt x="2" y="12"/>
                    </a:cubicBezTo>
                    <a:cubicBezTo>
                      <a:pt x="2" y="12"/>
                      <a:pt x="0" y="0"/>
                      <a:pt x="0" y="0"/>
                    </a:cubicBezTo>
                    <a:cubicBezTo>
                      <a:pt x="0" y="0"/>
                      <a:pt x="0" y="0"/>
                      <a:pt x="0" y="0"/>
                    </a:cubicBezTo>
                    <a:cubicBezTo>
                      <a:pt x="0" y="0"/>
                      <a:pt x="0" y="0"/>
                      <a:pt x="0" y="0"/>
                    </a:cubicBezTo>
                    <a:cubicBezTo>
                      <a:pt x="2" y="11"/>
                      <a:pt x="2" y="11"/>
                      <a:pt x="2" y="11"/>
                    </a:cubicBezTo>
                    <a:cubicBezTo>
                      <a:pt x="2" y="11"/>
                      <a:pt x="2" y="11"/>
                      <a:pt x="2" y="1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3" name="Freeform 2334">
                <a:extLst>
                  <a:ext uri="{FF2B5EF4-FFF2-40B4-BE49-F238E27FC236}">
                    <a16:creationId xmlns:a16="http://schemas.microsoft.com/office/drawing/2014/main" id="{60EC1EDA-BD0D-0FB6-C37B-5C9C3C47E39D}"/>
                  </a:ext>
                </a:extLst>
              </p:cNvPr>
              <p:cNvSpPr>
                <a:spLocks/>
              </p:cNvSpPr>
              <p:nvPr/>
            </p:nvSpPr>
            <p:spPr bwMode="auto">
              <a:xfrm>
                <a:off x="7345" y="2517"/>
                <a:ext cx="4" cy="58"/>
              </a:xfrm>
              <a:custGeom>
                <a:avLst/>
                <a:gdLst>
                  <a:gd name="T0" fmla="*/ 1 w 1"/>
                  <a:gd name="T1" fmla="*/ 7 h 12"/>
                  <a:gd name="T2" fmla="*/ 1 w 1"/>
                  <a:gd name="T3" fmla="*/ 12 h 12"/>
                  <a:gd name="T4" fmla="*/ 0 w 1"/>
                  <a:gd name="T5" fmla="*/ 0 h 12"/>
                  <a:gd name="T6" fmla="*/ 0 w 1"/>
                  <a:gd name="T7" fmla="*/ 0 h 12"/>
                  <a:gd name="T8" fmla="*/ 1 w 1"/>
                  <a:gd name="T9" fmla="*/ 7 h 12"/>
                </a:gdLst>
                <a:ahLst/>
                <a:cxnLst>
                  <a:cxn ang="0">
                    <a:pos x="T0" y="T1"/>
                  </a:cxn>
                  <a:cxn ang="0">
                    <a:pos x="T2" y="T3"/>
                  </a:cxn>
                  <a:cxn ang="0">
                    <a:pos x="T4" y="T5"/>
                  </a:cxn>
                  <a:cxn ang="0">
                    <a:pos x="T6" y="T7"/>
                  </a:cxn>
                  <a:cxn ang="0">
                    <a:pos x="T8" y="T9"/>
                  </a:cxn>
                </a:cxnLst>
                <a:rect l="0" t="0" r="r" b="b"/>
                <a:pathLst>
                  <a:path w="1" h="12">
                    <a:moveTo>
                      <a:pt x="1" y="7"/>
                    </a:moveTo>
                    <a:cubicBezTo>
                      <a:pt x="1" y="8"/>
                      <a:pt x="1" y="12"/>
                      <a:pt x="1" y="12"/>
                    </a:cubicBezTo>
                    <a:cubicBezTo>
                      <a:pt x="0" y="12"/>
                      <a:pt x="0" y="0"/>
                      <a:pt x="0" y="0"/>
                    </a:cubicBezTo>
                    <a:cubicBezTo>
                      <a:pt x="0" y="0"/>
                      <a:pt x="0" y="0"/>
                      <a:pt x="0" y="0"/>
                    </a:cubicBezTo>
                    <a:cubicBezTo>
                      <a:pt x="0" y="0"/>
                      <a:pt x="1" y="5"/>
                      <a:pt x="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4" name="Freeform 2335">
                <a:extLst>
                  <a:ext uri="{FF2B5EF4-FFF2-40B4-BE49-F238E27FC236}">
                    <a16:creationId xmlns:a16="http://schemas.microsoft.com/office/drawing/2014/main" id="{F8B86467-C7E8-2FBD-5008-40EC25449D72}"/>
                  </a:ext>
                </a:extLst>
              </p:cNvPr>
              <p:cNvSpPr>
                <a:spLocks/>
              </p:cNvSpPr>
              <p:nvPr/>
            </p:nvSpPr>
            <p:spPr bwMode="auto">
              <a:xfrm>
                <a:off x="7340" y="2454"/>
                <a:ext cx="9" cy="58"/>
              </a:xfrm>
              <a:custGeom>
                <a:avLst/>
                <a:gdLst>
                  <a:gd name="T0" fmla="*/ 2 w 2"/>
                  <a:gd name="T1" fmla="*/ 12 h 12"/>
                  <a:gd name="T2" fmla="*/ 2 w 2"/>
                  <a:gd name="T3" fmla="*/ 12 h 12"/>
                  <a:gd name="T4" fmla="*/ 0 w 2"/>
                  <a:gd name="T5" fmla="*/ 0 h 12"/>
                  <a:gd name="T6" fmla="*/ 0 w 2"/>
                  <a:gd name="T7" fmla="*/ 0 h 12"/>
                  <a:gd name="T8" fmla="*/ 0 w 2"/>
                  <a:gd name="T9" fmla="*/ 0 h 12"/>
                  <a:gd name="T10" fmla="*/ 1 w 2"/>
                  <a:gd name="T11" fmla="*/ 12 h 12"/>
                  <a:gd name="T12" fmla="*/ 2 w 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 h="12">
                    <a:moveTo>
                      <a:pt x="2" y="12"/>
                    </a:moveTo>
                    <a:cubicBezTo>
                      <a:pt x="2" y="12"/>
                      <a:pt x="2" y="12"/>
                      <a:pt x="2" y="12"/>
                    </a:cubicBezTo>
                    <a:cubicBezTo>
                      <a:pt x="1" y="12"/>
                      <a:pt x="0" y="0"/>
                      <a:pt x="0" y="0"/>
                    </a:cubicBezTo>
                    <a:cubicBezTo>
                      <a:pt x="0" y="0"/>
                      <a:pt x="0" y="0"/>
                      <a:pt x="0" y="0"/>
                    </a:cubicBezTo>
                    <a:cubicBezTo>
                      <a:pt x="0" y="0"/>
                      <a:pt x="0" y="0"/>
                      <a:pt x="0" y="0"/>
                    </a:cubicBezTo>
                    <a:cubicBezTo>
                      <a:pt x="1" y="12"/>
                      <a:pt x="1" y="12"/>
                      <a:pt x="1" y="12"/>
                    </a:cubicBezTo>
                    <a:cubicBezTo>
                      <a:pt x="2" y="12"/>
                      <a:pt x="2" y="12"/>
                      <a:pt x="2" y="1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5" name="Freeform 2336">
                <a:extLst>
                  <a:ext uri="{FF2B5EF4-FFF2-40B4-BE49-F238E27FC236}">
                    <a16:creationId xmlns:a16="http://schemas.microsoft.com/office/drawing/2014/main" id="{8284C001-9CE3-8F02-2407-11130F947A33}"/>
                  </a:ext>
                </a:extLst>
              </p:cNvPr>
              <p:cNvSpPr>
                <a:spLocks/>
              </p:cNvSpPr>
              <p:nvPr/>
            </p:nvSpPr>
            <p:spPr bwMode="auto">
              <a:xfrm>
                <a:off x="7349" y="2575"/>
                <a:ext cx="5" cy="63"/>
              </a:xfrm>
              <a:custGeom>
                <a:avLst/>
                <a:gdLst>
                  <a:gd name="T0" fmla="*/ 1 w 1"/>
                  <a:gd name="T1" fmla="*/ 13 h 13"/>
                  <a:gd name="T2" fmla="*/ 0 w 1"/>
                  <a:gd name="T3" fmla="*/ 0 h 13"/>
                  <a:gd name="T4" fmla="*/ 1 w 1"/>
                  <a:gd name="T5" fmla="*/ 12 h 13"/>
                  <a:gd name="T6" fmla="*/ 1 w 1"/>
                  <a:gd name="T7" fmla="*/ 13 h 13"/>
                  <a:gd name="T8" fmla="*/ 1 w 1"/>
                  <a:gd name="T9" fmla="*/ 13 h 13"/>
                </a:gdLst>
                <a:ahLst/>
                <a:cxnLst>
                  <a:cxn ang="0">
                    <a:pos x="T0" y="T1"/>
                  </a:cxn>
                  <a:cxn ang="0">
                    <a:pos x="T2" y="T3"/>
                  </a:cxn>
                  <a:cxn ang="0">
                    <a:pos x="T4" y="T5"/>
                  </a:cxn>
                  <a:cxn ang="0">
                    <a:pos x="T6" y="T7"/>
                  </a:cxn>
                  <a:cxn ang="0">
                    <a:pos x="T8" y="T9"/>
                  </a:cxn>
                </a:cxnLst>
                <a:rect l="0" t="0" r="r" b="b"/>
                <a:pathLst>
                  <a:path w="1" h="13">
                    <a:moveTo>
                      <a:pt x="1" y="13"/>
                    </a:moveTo>
                    <a:cubicBezTo>
                      <a:pt x="1" y="11"/>
                      <a:pt x="0" y="1"/>
                      <a:pt x="0" y="0"/>
                    </a:cubicBezTo>
                    <a:cubicBezTo>
                      <a:pt x="1" y="12"/>
                      <a:pt x="1" y="12"/>
                      <a:pt x="1" y="12"/>
                    </a:cubicBezTo>
                    <a:cubicBezTo>
                      <a:pt x="1" y="13"/>
                      <a:pt x="1" y="13"/>
                      <a:pt x="1" y="13"/>
                    </a:cubicBezTo>
                    <a:cubicBezTo>
                      <a:pt x="1" y="13"/>
                      <a:pt x="1" y="13"/>
                      <a:pt x="1" y="1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6" name="Freeform 2337">
                <a:extLst>
                  <a:ext uri="{FF2B5EF4-FFF2-40B4-BE49-F238E27FC236}">
                    <a16:creationId xmlns:a16="http://schemas.microsoft.com/office/drawing/2014/main" id="{0BB8220B-A39F-AA8B-D445-080B01E4C65E}"/>
                  </a:ext>
                </a:extLst>
              </p:cNvPr>
              <p:cNvSpPr>
                <a:spLocks/>
              </p:cNvSpPr>
              <p:nvPr/>
            </p:nvSpPr>
            <p:spPr bwMode="auto">
              <a:xfrm>
                <a:off x="7258" y="2088"/>
                <a:ext cx="19" cy="58"/>
              </a:xfrm>
              <a:custGeom>
                <a:avLst/>
                <a:gdLst>
                  <a:gd name="T0" fmla="*/ 4 w 4"/>
                  <a:gd name="T1" fmla="*/ 11 h 12"/>
                  <a:gd name="T2" fmla="*/ 4 w 4"/>
                  <a:gd name="T3" fmla="*/ 12 h 12"/>
                  <a:gd name="T4" fmla="*/ 0 w 4"/>
                  <a:gd name="T5" fmla="*/ 0 h 12"/>
                  <a:gd name="T6" fmla="*/ 1 w 4"/>
                  <a:gd name="T7" fmla="*/ 0 h 12"/>
                  <a:gd name="T8" fmla="*/ 1 w 4"/>
                  <a:gd name="T9" fmla="*/ 0 h 12"/>
                  <a:gd name="T10" fmla="*/ 4 w 4"/>
                  <a:gd name="T11" fmla="*/ 11 h 12"/>
                  <a:gd name="T12" fmla="*/ 4 w 4"/>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4" y="11"/>
                    </a:moveTo>
                    <a:cubicBezTo>
                      <a:pt x="4" y="12"/>
                      <a:pt x="4" y="12"/>
                      <a:pt x="4" y="12"/>
                    </a:cubicBezTo>
                    <a:cubicBezTo>
                      <a:pt x="4" y="11"/>
                      <a:pt x="1" y="0"/>
                      <a:pt x="0" y="0"/>
                    </a:cubicBezTo>
                    <a:cubicBezTo>
                      <a:pt x="0" y="0"/>
                      <a:pt x="1" y="0"/>
                      <a:pt x="1" y="0"/>
                    </a:cubicBezTo>
                    <a:cubicBezTo>
                      <a:pt x="1" y="0"/>
                      <a:pt x="1" y="0"/>
                      <a:pt x="1" y="0"/>
                    </a:cubicBezTo>
                    <a:cubicBezTo>
                      <a:pt x="4" y="11"/>
                      <a:pt x="4" y="11"/>
                      <a:pt x="4" y="11"/>
                    </a:cubicBezTo>
                    <a:cubicBezTo>
                      <a:pt x="4" y="11"/>
                      <a:pt x="4" y="11"/>
                      <a:pt x="4" y="1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7" name="Freeform 2338">
                <a:extLst>
                  <a:ext uri="{FF2B5EF4-FFF2-40B4-BE49-F238E27FC236}">
                    <a16:creationId xmlns:a16="http://schemas.microsoft.com/office/drawing/2014/main" id="{07FFA4D4-7C1B-11A1-D521-94BBF9A24863}"/>
                  </a:ext>
                </a:extLst>
              </p:cNvPr>
              <p:cNvSpPr>
                <a:spLocks/>
              </p:cNvSpPr>
              <p:nvPr/>
            </p:nvSpPr>
            <p:spPr bwMode="auto">
              <a:xfrm>
                <a:off x="7311" y="2445"/>
                <a:ext cx="14" cy="62"/>
              </a:xfrm>
              <a:custGeom>
                <a:avLst/>
                <a:gdLst>
                  <a:gd name="T0" fmla="*/ 3 w 3"/>
                  <a:gd name="T1" fmla="*/ 8 h 13"/>
                  <a:gd name="T2" fmla="*/ 3 w 3"/>
                  <a:gd name="T3" fmla="*/ 13 h 13"/>
                  <a:gd name="T4" fmla="*/ 2 w 3"/>
                  <a:gd name="T5" fmla="*/ 0 h 13"/>
                  <a:gd name="T6" fmla="*/ 2 w 3"/>
                  <a:gd name="T7" fmla="*/ 0 h 13"/>
                  <a:gd name="T8" fmla="*/ 3 w 3"/>
                  <a:gd name="T9" fmla="*/ 8 h 13"/>
                </a:gdLst>
                <a:ahLst/>
                <a:cxnLst>
                  <a:cxn ang="0">
                    <a:pos x="T0" y="T1"/>
                  </a:cxn>
                  <a:cxn ang="0">
                    <a:pos x="T2" y="T3"/>
                  </a:cxn>
                  <a:cxn ang="0">
                    <a:pos x="T4" y="T5"/>
                  </a:cxn>
                  <a:cxn ang="0">
                    <a:pos x="T6" y="T7"/>
                  </a:cxn>
                  <a:cxn ang="0">
                    <a:pos x="T8" y="T9"/>
                  </a:cxn>
                </a:cxnLst>
                <a:rect l="0" t="0" r="r" b="b"/>
                <a:pathLst>
                  <a:path w="3" h="13">
                    <a:moveTo>
                      <a:pt x="3" y="8"/>
                    </a:moveTo>
                    <a:cubicBezTo>
                      <a:pt x="3" y="11"/>
                      <a:pt x="3" y="13"/>
                      <a:pt x="3" y="13"/>
                    </a:cubicBezTo>
                    <a:cubicBezTo>
                      <a:pt x="1" y="12"/>
                      <a:pt x="0" y="0"/>
                      <a:pt x="2" y="0"/>
                    </a:cubicBezTo>
                    <a:cubicBezTo>
                      <a:pt x="2" y="0"/>
                      <a:pt x="2" y="0"/>
                      <a:pt x="2" y="0"/>
                    </a:cubicBezTo>
                    <a:cubicBezTo>
                      <a:pt x="2" y="1"/>
                      <a:pt x="3" y="4"/>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8" name="Freeform 2339">
                <a:extLst>
                  <a:ext uri="{FF2B5EF4-FFF2-40B4-BE49-F238E27FC236}">
                    <a16:creationId xmlns:a16="http://schemas.microsoft.com/office/drawing/2014/main" id="{48454C88-4DC1-D991-247E-0489C039656B}"/>
                  </a:ext>
                </a:extLst>
              </p:cNvPr>
              <p:cNvSpPr>
                <a:spLocks/>
              </p:cNvSpPr>
              <p:nvPr/>
            </p:nvSpPr>
            <p:spPr bwMode="auto">
              <a:xfrm>
                <a:off x="7301" y="2493"/>
                <a:ext cx="15" cy="63"/>
              </a:xfrm>
              <a:custGeom>
                <a:avLst/>
                <a:gdLst>
                  <a:gd name="T0" fmla="*/ 3 w 3"/>
                  <a:gd name="T1" fmla="*/ 8 h 13"/>
                  <a:gd name="T2" fmla="*/ 2 w 3"/>
                  <a:gd name="T3" fmla="*/ 13 h 13"/>
                  <a:gd name="T4" fmla="*/ 1 w 3"/>
                  <a:gd name="T5" fmla="*/ 0 h 13"/>
                  <a:gd name="T6" fmla="*/ 1 w 3"/>
                  <a:gd name="T7" fmla="*/ 0 h 13"/>
                  <a:gd name="T8" fmla="*/ 3 w 3"/>
                  <a:gd name="T9" fmla="*/ 8 h 13"/>
                </a:gdLst>
                <a:ahLst/>
                <a:cxnLst>
                  <a:cxn ang="0">
                    <a:pos x="T0" y="T1"/>
                  </a:cxn>
                  <a:cxn ang="0">
                    <a:pos x="T2" y="T3"/>
                  </a:cxn>
                  <a:cxn ang="0">
                    <a:pos x="T4" y="T5"/>
                  </a:cxn>
                  <a:cxn ang="0">
                    <a:pos x="T6" y="T7"/>
                  </a:cxn>
                  <a:cxn ang="0">
                    <a:pos x="T8" y="T9"/>
                  </a:cxn>
                </a:cxnLst>
                <a:rect l="0" t="0" r="r" b="b"/>
                <a:pathLst>
                  <a:path w="3" h="13">
                    <a:moveTo>
                      <a:pt x="3" y="8"/>
                    </a:moveTo>
                    <a:cubicBezTo>
                      <a:pt x="3" y="11"/>
                      <a:pt x="3" y="13"/>
                      <a:pt x="2" y="13"/>
                    </a:cubicBezTo>
                    <a:cubicBezTo>
                      <a:pt x="1" y="11"/>
                      <a:pt x="0" y="0"/>
                      <a:pt x="1" y="0"/>
                    </a:cubicBezTo>
                    <a:cubicBezTo>
                      <a:pt x="1" y="0"/>
                      <a:pt x="1" y="0"/>
                      <a:pt x="1" y="0"/>
                    </a:cubicBezTo>
                    <a:cubicBezTo>
                      <a:pt x="2" y="0"/>
                      <a:pt x="3" y="4"/>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59" name="Freeform 2340">
                <a:extLst>
                  <a:ext uri="{FF2B5EF4-FFF2-40B4-BE49-F238E27FC236}">
                    <a16:creationId xmlns:a16="http://schemas.microsoft.com/office/drawing/2014/main" id="{524DEBAE-3022-B3BC-8F99-3E1411512461}"/>
                  </a:ext>
                </a:extLst>
              </p:cNvPr>
              <p:cNvSpPr>
                <a:spLocks/>
              </p:cNvSpPr>
              <p:nvPr/>
            </p:nvSpPr>
            <p:spPr bwMode="auto">
              <a:xfrm>
                <a:off x="7282" y="2527"/>
                <a:ext cx="14" cy="67"/>
              </a:xfrm>
              <a:custGeom>
                <a:avLst/>
                <a:gdLst>
                  <a:gd name="T0" fmla="*/ 3 w 3"/>
                  <a:gd name="T1" fmla="*/ 8 h 14"/>
                  <a:gd name="T2" fmla="*/ 2 w 3"/>
                  <a:gd name="T3" fmla="*/ 13 h 14"/>
                  <a:gd name="T4" fmla="*/ 1 w 3"/>
                  <a:gd name="T5" fmla="*/ 0 h 14"/>
                  <a:gd name="T6" fmla="*/ 2 w 3"/>
                  <a:gd name="T7" fmla="*/ 0 h 14"/>
                  <a:gd name="T8" fmla="*/ 3 w 3"/>
                  <a:gd name="T9" fmla="*/ 8 h 14"/>
                </a:gdLst>
                <a:ahLst/>
                <a:cxnLst>
                  <a:cxn ang="0">
                    <a:pos x="T0" y="T1"/>
                  </a:cxn>
                  <a:cxn ang="0">
                    <a:pos x="T2" y="T3"/>
                  </a:cxn>
                  <a:cxn ang="0">
                    <a:pos x="T4" y="T5"/>
                  </a:cxn>
                  <a:cxn ang="0">
                    <a:pos x="T6" y="T7"/>
                  </a:cxn>
                  <a:cxn ang="0">
                    <a:pos x="T8" y="T9"/>
                  </a:cxn>
                </a:cxnLst>
                <a:rect l="0" t="0" r="r" b="b"/>
                <a:pathLst>
                  <a:path w="3" h="14">
                    <a:moveTo>
                      <a:pt x="3" y="8"/>
                    </a:moveTo>
                    <a:cubicBezTo>
                      <a:pt x="3" y="12"/>
                      <a:pt x="3" y="14"/>
                      <a:pt x="2" y="13"/>
                    </a:cubicBezTo>
                    <a:cubicBezTo>
                      <a:pt x="0" y="11"/>
                      <a:pt x="0" y="0"/>
                      <a:pt x="1" y="0"/>
                    </a:cubicBezTo>
                    <a:cubicBezTo>
                      <a:pt x="1" y="0"/>
                      <a:pt x="2" y="0"/>
                      <a:pt x="2" y="0"/>
                    </a:cubicBezTo>
                    <a:cubicBezTo>
                      <a:pt x="3" y="1"/>
                      <a:pt x="3" y="5"/>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0" name="Freeform 2341">
                <a:extLst>
                  <a:ext uri="{FF2B5EF4-FFF2-40B4-BE49-F238E27FC236}">
                    <a16:creationId xmlns:a16="http://schemas.microsoft.com/office/drawing/2014/main" id="{408B1B12-0033-0853-1B58-469021849593}"/>
                  </a:ext>
                </a:extLst>
              </p:cNvPr>
              <p:cNvSpPr>
                <a:spLocks/>
              </p:cNvSpPr>
              <p:nvPr/>
            </p:nvSpPr>
            <p:spPr bwMode="auto">
              <a:xfrm>
                <a:off x="7272" y="2425"/>
                <a:ext cx="20" cy="68"/>
              </a:xfrm>
              <a:custGeom>
                <a:avLst/>
                <a:gdLst>
                  <a:gd name="T0" fmla="*/ 4 w 4"/>
                  <a:gd name="T1" fmla="*/ 8 h 14"/>
                  <a:gd name="T2" fmla="*/ 3 w 4"/>
                  <a:gd name="T3" fmla="*/ 13 h 14"/>
                  <a:gd name="T4" fmla="*/ 2 w 4"/>
                  <a:gd name="T5" fmla="*/ 1 h 14"/>
                  <a:gd name="T6" fmla="*/ 2 w 4"/>
                  <a:gd name="T7" fmla="*/ 1 h 14"/>
                  <a:gd name="T8" fmla="*/ 4 w 4"/>
                  <a:gd name="T9" fmla="*/ 8 h 14"/>
                </a:gdLst>
                <a:ahLst/>
                <a:cxnLst>
                  <a:cxn ang="0">
                    <a:pos x="T0" y="T1"/>
                  </a:cxn>
                  <a:cxn ang="0">
                    <a:pos x="T2" y="T3"/>
                  </a:cxn>
                  <a:cxn ang="0">
                    <a:pos x="T4" y="T5"/>
                  </a:cxn>
                  <a:cxn ang="0">
                    <a:pos x="T6" y="T7"/>
                  </a:cxn>
                  <a:cxn ang="0">
                    <a:pos x="T8" y="T9"/>
                  </a:cxn>
                </a:cxnLst>
                <a:rect l="0" t="0" r="r" b="b"/>
                <a:pathLst>
                  <a:path w="4" h="14">
                    <a:moveTo>
                      <a:pt x="4" y="8"/>
                    </a:moveTo>
                    <a:cubicBezTo>
                      <a:pt x="4" y="12"/>
                      <a:pt x="4" y="14"/>
                      <a:pt x="3" y="13"/>
                    </a:cubicBezTo>
                    <a:cubicBezTo>
                      <a:pt x="1" y="11"/>
                      <a:pt x="0" y="1"/>
                      <a:pt x="2" y="1"/>
                    </a:cubicBezTo>
                    <a:cubicBezTo>
                      <a:pt x="2" y="0"/>
                      <a:pt x="2" y="1"/>
                      <a:pt x="2" y="1"/>
                    </a:cubicBezTo>
                    <a:cubicBezTo>
                      <a:pt x="3" y="1"/>
                      <a:pt x="4"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1" name="Freeform 2342">
                <a:extLst>
                  <a:ext uri="{FF2B5EF4-FFF2-40B4-BE49-F238E27FC236}">
                    <a16:creationId xmlns:a16="http://schemas.microsoft.com/office/drawing/2014/main" id="{176EE89F-E131-2B84-004F-571C7666762B}"/>
                  </a:ext>
                </a:extLst>
              </p:cNvPr>
              <p:cNvSpPr>
                <a:spLocks/>
              </p:cNvSpPr>
              <p:nvPr/>
            </p:nvSpPr>
            <p:spPr bwMode="auto">
              <a:xfrm>
                <a:off x="7292" y="2392"/>
                <a:ext cx="14" cy="62"/>
              </a:xfrm>
              <a:custGeom>
                <a:avLst/>
                <a:gdLst>
                  <a:gd name="T0" fmla="*/ 3 w 3"/>
                  <a:gd name="T1" fmla="*/ 7 h 13"/>
                  <a:gd name="T2" fmla="*/ 2 w 3"/>
                  <a:gd name="T3" fmla="*/ 12 h 13"/>
                  <a:gd name="T4" fmla="*/ 1 w 3"/>
                  <a:gd name="T5" fmla="*/ 0 h 13"/>
                  <a:gd name="T6" fmla="*/ 1 w 3"/>
                  <a:gd name="T7" fmla="*/ 0 h 13"/>
                  <a:gd name="T8" fmla="*/ 3 w 3"/>
                  <a:gd name="T9" fmla="*/ 7 h 13"/>
                </a:gdLst>
                <a:ahLst/>
                <a:cxnLst>
                  <a:cxn ang="0">
                    <a:pos x="T0" y="T1"/>
                  </a:cxn>
                  <a:cxn ang="0">
                    <a:pos x="T2" y="T3"/>
                  </a:cxn>
                  <a:cxn ang="0">
                    <a:pos x="T4" y="T5"/>
                  </a:cxn>
                  <a:cxn ang="0">
                    <a:pos x="T6" y="T7"/>
                  </a:cxn>
                  <a:cxn ang="0">
                    <a:pos x="T8" y="T9"/>
                  </a:cxn>
                </a:cxnLst>
                <a:rect l="0" t="0" r="r" b="b"/>
                <a:pathLst>
                  <a:path w="3" h="13">
                    <a:moveTo>
                      <a:pt x="3" y="7"/>
                    </a:moveTo>
                    <a:cubicBezTo>
                      <a:pt x="3" y="11"/>
                      <a:pt x="3" y="13"/>
                      <a:pt x="2" y="12"/>
                    </a:cubicBezTo>
                    <a:cubicBezTo>
                      <a:pt x="1" y="11"/>
                      <a:pt x="0" y="0"/>
                      <a:pt x="1" y="0"/>
                    </a:cubicBezTo>
                    <a:cubicBezTo>
                      <a:pt x="1" y="0"/>
                      <a:pt x="1" y="0"/>
                      <a:pt x="1" y="0"/>
                    </a:cubicBezTo>
                    <a:cubicBezTo>
                      <a:pt x="2" y="0"/>
                      <a:pt x="3"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2" name="Freeform 2343">
                <a:extLst>
                  <a:ext uri="{FF2B5EF4-FFF2-40B4-BE49-F238E27FC236}">
                    <a16:creationId xmlns:a16="http://schemas.microsoft.com/office/drawing/2014/main" id="{9AF9C009-9BB2-7830-B161-F0C7FE68E165}"/>
                  </a:ext>
                </a:extLst>
              </p:cNvPr>
              <p:cNvSpPr>
                <a:spLocks/>
              </p:cNvSpPr>
              <p:nvPr/>
            </p:nvSpPr>
            <p:spPr bwMode="auto">
              <a:xfrm>
                <a:off x="7263" y="2339"/>
                <a:ext cx="24" cy="62"/>
              </a:xfrm>
              <a:custGeom>
                <a:avLst/>
                <a:gdLst>
                  <a:gd name="T0" fmla="*/ 4 w 5"/>
                  <a:gd name="T1" fmla="*/ 8 h 13"/>
                  <a:gd name="T2" fmla="*/ 3 w 5"/>
                  <a:gd name="T3" fmla="*/ 13 h 13"/>
                  <a:gd name="T4" fmla="*/ 2 w 5"/>
                  <a:gd name="T5" fmla="*/ 0 h 13"/>
                  <a:gd name="T6" fmla="*/ 2 w 5"/>
                  <a:gd name="T7" fmla="*/ 0 h 13"/>
                  <a:gd name="T8" fmla="*/ 4 w 5"/>
                  <a:gd name="T9" fmla="*/ 8 h 13"/>
                </a:gdLst>
                <a:ahLst/>
                <a:cxnLst>
                  <a:cxn ang="0">
                    <a:pos x="T0" y="T1"/>
                  </a:cxn>
                  <a:cxn ang="0">
                    <a:pos x="T2" y="T3"/>
                  </a:cxn>
                  <a:cxn ang="0">
                    <a:pos x="T4" y="T5"/>
                  </a:cxn>
                  <a:cxn ang="0">
                    <a:pos x="T6" y="T7"/>
                  </a:cxn>
                  <a:cxn ang="0">
                    <a:pos x="T8" y="T9"/>
                  </a:cxn>
                </a:cxnLst>
                <a:rect l="0" t="0" r="r" b="b"/>
                <a:pathLst>
                  <a:path w="5" h="13">
                    <a:moveTo>
                      <a:pt x="4" y="8"/>
                    </a:moveTo>
                    <a:cubicBezTo>
                      <a:pt x="5" y="11"/>
                      <a:pt x="4" y="13"/>
                      <a:pt x="3" y="13"/>
                    </a:cubicBezTo>
                    <a:cubicBezTo>
                      <a:pt x="2" y="11"/>
                      <a:pt x="0" y="1"/>
                      <a:pt x="2" y="0"/>
                    </a:cubicBezTo>
                    <a:cubicBezTo>
                      <a:pt x="2" y="0"/>
                      <a:pt x="2" y="0"/>
                      <a:pt x="2" y="0"/>
                    </a:cubicBezTo>
                    <a:cubicBezTo>
                      <a:pt x="3" y="1"/>
                      <a:pt x="4"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3" name="Freeform 2344">
                <a:extLst>
                  <a:ext uri="{FF2B5EF4-FFF2-40B4-BE49-F238E27FC236}">
                    <a16:creationId xmlns:a16="http://schemas.microsoft.com/office/drawing/2014/main" id="{30DB9222-E089-5490-B856-B5834C477B8C}"/>
                  </a:ext>
                </a:extLst>
              </p:cNvPr>
              <p:cNvSpPr>
                <a:spLocks/>
              </p:cNvSpPr>
              <p:nvPr/>
            </p:nvSpPr>
            <p:spPr bwMode="auto">
              <a:xfrm>
                <a:off x="7272" y="2290"/>
                <a:ext cx="24" cy="58"/>
              </a:xfrm>
              <a:custGeom>
                <a:avLst/>
                <a:gdLst>
                  <a:gd name="T0" fmla="*/ 4 w 5"/>
                  <a:gd name="T1" fmla="*/ 7 h 12"/>
                  <a:gd name="T2" fmla="*/ 4 w 5"/>
                  <a:gd name="T3" fmla="*/ 12 h 12"/>
                  <a:gd name="T4" fmla="*/ 2 w 5"/>
                  <a:gd name="T5" fmla="*/ 0 h 12"/>
                  <a:gd name="T6" fmla="*/ 2 w 5"/>
                  <a:gd name="T7" fmla="*/ 0 h 12"/>
                  <a:gd name="T8" fmla="*/ 4 w 5"/>
                  <a:gd name="T9" fmla="*/ 7 h 12"/>
                </a:gdLst>
                <a:ahLst/>
                <a:cxnLst>
                  <a:cxn ang="0">
                    <a:pos x="T0" y="T1"/>
                  </a:cxn>
                  <a:cxn ang="0">
                    <a:pos x="T2" y="T3"/>
                  </a:cxn>
                  <a:cxn ang="0">
                    <a:pos x="T4" y="T5"/>
                  </a:cxn>
                  <a:cxn ang="0">
                    <a:pos x="T6" y="T7"/>
                  </a:cxn>
                  <a:cxn ang="0">
                    <a:pos x="T8" y="T9"/>
                  </a:cxn>
                </a:cxnLst>
                <a:rect l="0" t="0" r="r" b="b"/>
                <a:pathLst>
                  <a:path w="5" h="12">
                    <a:moveTo>
                      <a:pt x="4" y="7"/>
                    </a:moveTo>
                    <a:cubicBezTo>
                      <a:pt x="5" y="10"/>
                      <a:pt x="5" y="12"/>
                      <a:pt x="4" y="12"/>
                    </a:cubicBezTo>
                    <a:cubicBezTo>
                      <a:pt x="2" y="11"/>
                      <a:pt x="0" y="0"/>
                      <a:pt x="2" y="0"/>
                    </a:cubicBezTo>
                    <a:cubicBezTo>
                      <a:pt x="2" y="0"/>
                      <a:pt x="2" y="0"/>
                      <a:pt x="2" y="0"/>
                    </a:cubicBezTo>
                    <a:cubicBezTo>
                      <a:pt x="3" y="0"/>
                      <a:pt x="4"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4" name="Freeform 2345">
                <a:extLst>
                  <a:ext uri="{FF2B5EF4-FFF2-40B4-BE49-F238E27FC236}">
                    <a16:creationId xmlns:a16="http://schemas.microsoft.com/office/drawing/2014/main" id="{168006C8-002C-A313-488C-2AE3BF05FA7D}"/>
                  </a:ext>
                </a:extLst>
              </p:cNvPr>
              <p:cNvSpPr>
                <a:spLocks/>
              </p:cNvSpPr>
              <p:nvPr/>
            </p:nvSpPr>
            <p:spPr bwMode="auto">
              <a:xfrm>
                <a:off x="7296" y="2339"/>
                <a:ext cx="20" cy="62"/>
              </a:xfrm>
              <a:custGeom>
                <a:avLst/>
                <a:gdLst>
                  <a:gd name="T0" fmla="*/ 4 w 4"/>
                  <a:gd name="T1" fmla="*/ 7 h 13"/>
                  <a:gd name="T2" fmla="*/ 3 w 4"/>
                  <a:gd name="T3" fmla="*/ 12 h 13"/>
                  <a:gd name="T4" fmla="*/ 2 w 4"/>
                  <a:gd name="T5" fmla="*/ 0 h 13"/>
                  <a:gd name="T6" fmla="*/ 2 w 4"/>
                  <a:gd name="T7" fmla="*/ 0 h 13"/>
                  <a:gd name="T8" fmla="*/ 4 w 4"/>
                  <a:gd name="T9" fmla="*/ 7 h 13"/>
                </a:gdLst>
                <a:ahLst/>
                <a:cxnLst>
                  <a:cxn ang="0">
                    <a:pos x="T0" y="T1"/>
                  </a:cxn>
                  <a:cxn ang="0">
                    <a:pos x="T2" y="T3"/>
                  </a:cxn>
                  <a:cxn ang="0">
                    <a:pos x="T4" y="T5"/>
                  </a:cxn>
                  <a:cxn ang="0">
                    <a:pos x="T6" y="T7"/>
                  </a:cxn>
                  <a:cxn ang="0">
                    <a:pos x="T8" y="T9"/>
                  </a:cxn>
                </a:cxnLst>
                <a:rect l="0" t="0" r="r" b="b"/>
                <a:pathLst>
                  <a:path w="4" h="13">
                    <a:moveTo>
                      <a:pt x="4" y="7"/>
                    </a:moveTo>
                    <a:cubicBezTo>
                      <a:pt x="4" y="10"/>
                      <a:pt x="4" y="13"/>
                      <a:pt x="3" y="12"/>
                    </a:cubicBezTo>
                    <a:cubicBezTo>
                      <a:pt x="2" y="11"/>
                      <a:pt x="0" y="0"/>
                      <a:pt x="2" y="0"/>
                    </a:cubicBezTo>
                    <a:cubicBezTo>
                      <a:pt x="2" y="0"/>
                      <a:pt x="2" y="0"/>
                      <a:pt x="2" y="0"/>
                    </a:cubicBezTo>
                    <a:cubicBezTo>
                      <a:pt x="2" y="0"/>
                      <a:pt x="3"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5" name="Freeform 2346">
                <a:extLst>
                  <a:ext uri="{FF2B5EF4-FFF2-40B4-BE49-F238E27FC236}">
                    <a16:creationId xmlns:a16="http://schemas.microsoft.com/office/drawing/2014/main" id="{7823649D-34AD-D76F-828A-F2C53363860B}"/>
                  </a:ext>
                </a:extLst>
              </p:cNvPr>
              <p:cNvSpPr>
                <a:spLocks/>
              </p:cNvSpPr>
              <p:nvPr/>
            </p:nvSpPr>
            <p:spPr bwMode="auto">
              <a:xfrm>
                <a:off x="7089" y="3255"/>
                <a:ext cx="34" cy="62"/>
              </a:xfrm>
              <a:custGeom>
                <a:avLst/>
                <a:gdLst>
                  <a:gd name="T0" fmla="*/ 5 w 7"/>
                  <a:gd name="T1" fmla="*/ 7 h 13"/>
                  <a:gd name="T2" fmla="*/ 1 w 7"/>
                  <a:gd name="T3" fmla="*/ 11 h 13"/>
                  <a:gd name="T4" fmla="*/ 6 w 7"/>
                  <a:gd name="T5" fmla="*/ 0 h 13"/>
                  <a:gd name="T6" fmla="*/ 5 w 7"/>
                  <a:gd name="T7" fmla="*/ 7 h 13"/>
                </a:gdLst>
                <a:ahLst/>
                <a:cxnLst>
                  <a:cxn ang="0">
                    <a:pos x="T0" y="T1"/>
                  </a:cxn>
                  <a:cxn ang="0">
                    <a:pos x="T2" y="T3"/>
                  </a:cxn>
                  <a:cxn ang="0">
                    <a:pos x="T4" y="T5"/>
                  </a:cxn>
                  <a:cxn ang="0">
                    <a:pos x="T6" y="T7"/>
                  </a:cxn>
                </a:cxnLst>
                <a:rect l="0" t="0" r="r" b="b"/>
                <a:pathLst>
                  <a:path w="7" h="13">
                    <a:moveTo>
                      <a:pt x="5" y="7"/>
                    </a:moveTo>
                    <a:cubicBezTo>
                      <a:pt x="4" y="11"/>
                      <a:pt x="2" y="13"/>
                      <a:pt x="1" y="11"/>
                    </a:cubicBezTo>
                    <a:cubicBezTo>
                      <a:pt x="0" y="9"/>
                      <a:pt x="3" y="0"/>
                      <a:pt x="6" y="0"/>
                    </a:cubicBezTo>
                    <a:cubicBezTo>
                      <a:pt x="7" y="1"/>
                      <a:pt x="7"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6" name="Freeform 2347">
                <a:extLst>
                  <a:ext uri="{FF2B5EF4-FFF2-40B4-BE49-F238E27FC236}">
                    <a16:creationId xmlns:a16="http://schemas.microsoft.com/office/drawing/2014/main" id="{BAC0ED17-CAE7-22CC-20FC-917D69A5E831}"/>
                  </a:ext>
                </a:extLst>
              </p:cNvPr>
              <p:cNvSpPr>
                <a:spLocks/>
              </p:cNvSpPr>
              <p:nvPr/>
            </p:nvSpPr>
            <p:spPr bwMode="auto">
              <a:xfrm>
                <a:off x="7080" y="3202"/>
                <a:ext cx="33" cy="67"/>
              </a:xfrm>
              <a:custGeom>
                <a:avLst/>
                <a:gdLst>
                  <a:gd name="T0" fmla="*/ 6 w 7"/>
                  <a:gd name="T1" fmla="*/ 8 h 14"/>
                  <a:gd name="T2" fmla="*/ 1 w 7"/>
                  <a:gd name="T3" fmla="*/ 11 h 14"/>
                  <a:gd name="T4" fmla="*/ 5 w 7"/>
                  <a:gd name="T5" fmla="*/ 1 h 14"/>
                  <a:gd name="T6" fmla="*/ 6 w 7"/>
                  <a:gd name="T7" fmla="*/ 8 h 14"/>
                </a:gdLst>
                <a:ahLst/>
                <a:cxnLst>
                  <a:cxn ang="0">
                    <a:pos x="T0" y="T1"/>
                  </a:cxn>
                  <a:cxn ang="0">
                    <a:pos x="T2" y="T3"/>
                  </a:cxn>
                  <a:cxn ang="0">
                    <a:pos x="T4" y="T5"/>
                  </a:cxn>
                  <a:cxn ang="0">
                    <a:pos x="T6" y="T7"/>
                  </a:cxn>
                </a:cxnLst>
                <a:rect l="0" t="0" r="r" b="b"/>
                <a:pathLst>
                  <a:path w="7" h="14">
                    <a:moveTo>
                      <a:pt x="6" y="8"/>
                    </a:moveTo>
                    <a:cubicBezTo>
                      <a:pt x="4" y="12"/>
                      <a:pt x="2" y="14"/>
                      <a:pt x="1" y="11"/>
                    </a:cubicBezTo>
                    <a:cubicBezTo>
                      <a:pt x="0" y="9"/>
                      <a:pt x="3" y="0"/>
                      <a:pt x="5" y="1"/>
                    </a:cubicBezTo>
                    <a:cubicBezTo>
                      <a:pt x="7" y="1"/>
                      <a:pt x="7"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7" name="Freeform 2348">
                <a:extLst>
                  <a:ext uri="{FF2B5EF4-FFF2-40B4-BE49-F238E27FC236}">
                    <a16:creationId xmlns:a16="http://schemas.microsoft.com/office/drawing/2014/main" id="{163A799F-A217-1070-F885-88C875FDF5DA}"/>
                  </a:ext>
                </a:extLst>
              </p:cNvPr>
              <p:cNvSpPr>
                <a:spLocks/>
              </p:cNvSpPr>
              <p:nvPr/>
            </p:nvSpPr>
            <p:spPr bwMode="auto">
              <a:xfrm>
                <a:off x="7027" y="3260"/>
                <a:ext cx="38" cy="62"/>
              </a:xfrm>
              <a:custGeom>
                <a:avLst/>
                <a:gdLst>
                  <a:gd name="T0" fmla="*/ 7 w 8"/>
                  <a:gd name="T1" fmla="*/ 7 h 13"/>
                  <a:gd name="T2" fmla="*/ 1 w 8"/>
                  <a:gd name="T3" fmla="*/ 11 h 13"/>
                  <a:gd name="T4" fmla="*/ 6 w 8"/>
                  <a:gd name="T5" fmla="*/ 0 h 13"/>
                  <a:gd name="T6" fmla="*/ 7 w 8"/>
                  <a:gd name="T7" fmla="*/ 7 h 13"/>
                </a:gdLst>
                <a:ahLst/>
                <a:cxnLst>
                  <a:cxn ang="0">
                    <a:pos x="T0" y="T1"/>
                  </a:cxn>
                  <a:cxn ang="0">
                    <a:pos x="T2" y="T3"/>
                  </a:cxn>
                  <a:cxn ang="0">
                    <a:pos x="T4" y="T5"/>
                  </a:cxn>
                  <a:cxn ang="0">
                    <a:pos x="T6" y="T7"/>
                  </a:cxn>
                </a:cxnLst>
                <a:rect l="0" t="0" r="r" b="b"/>
                <a:pathLst>
                  <a:path w="8" h="13">
                    <a:moveTo>
                      <a:pt x="7" y="7"/>
                    </a:moveTo>
                    <a:cubicBezTo>
                      <a:pt x="5" y="11"/>
                      <a:pt x="2" y="13"/>
                      <a:pt x="1" y="11"/>
                    </a:cubicBezTo>
                    <a:cubicBezTo>
                      <a:pt x="0" y="8"/>
                      <a:pt x="3" y="0"/>
                      <a:pt x="6" y="0"/>
                    </a:cubicBezTo>
                    <a:cubicBezTo>
                      <a:pt x="8" y="0"/>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8" name="Freeform 2349">
                <a:extLst>
                  <a:ext uri="{FF2B5EF4-FFF2-40B4-BE49-F238E27FC236}">
                    <a16:creationId xmlns:a16="http://schemas.microsoft.com/office/drawing/2014/main" id="{8B663B92-CD7B-F62F-6301-7186E322C214}"/>
                  </a:ext>
                </a:extLst>
              </p:cNvPr>
              <p:cNvSpPr>
                <a:spLocks/>
              </p:cNvSpPr>
              <p:nvPr/>
            </p:nvSpPr>
            <p:spPr bwMode="auto">
              <a:xfrm>
                <a:off x="6930" y="3356"/>
                <a:ext cx="44" cy="63"/>
              </a:xfrm>
              <a:custGeom>
                <a:avLst/>
                <a:gdLst>
                  <a:gd name="T0" fmla="*/ 7 w 9"/>
                  <a:gd name="T1" fmla="*/ 7 h 13"/>
                  <a:gd name="T2" fmla="*/ 1 w 9"/>
                  <a:gd name="T3" fmla="*/ 11 h 13"/>
                  <a:gd name="T4" fmla="*/ 7 w 9"/>
                  <a:gd name="T5" fmla="*/ 1 h 13"/>
                  <a:gd name="T6" fmla="*/ 7 w 9"/>
                  <a:gd name="T7" fmla="*/ 7 h 13"/>
                </a:gdLst>
                <a:ahLst/>
                <a:cxnLst>
                  <a:cxn ang="0">
                    <a:pos x="T0" y="T1"/>
                  </a:cxn>
                  <a:cxn ang="0">
                    <a:pos x="T2" y="T3"/>
                  </a:cxn>
                  <a:cxn ang="0">
                    <a:pos x="T4" y="T5"/>
                  </a:cxn>
                  <a:cxn ang="0">
                    <a:pos x="T6" y="T7"/>
                  </a:cxn>
                </a:cxnLst>
                <a:rect l="0" t="0" r="r" b="b"/>
                <a:pathLst>
                  <a:path w="9" h="13">
                    <a:moveTo>
                      <a:pt x="7" y="7"/>
                    </a:moveTo>
                    <a:cubicBezTo>
                      <a:pt x="5" y="11"/>
                      <a:pt x="2" y="13"/>
                      <a:pt x="1" y="11"/>
                    </a:cubicBezTo>
                    <a:cubicBezTo>
                      <a:pt x="0" y="7"/>
                      <a:pt x="4" y="0"/>
                      <a:pt x="7" y="1"/>
                    </a:cubicBezTo>
                    <a:cubicBezTo>
                      <a:pt x="9" y="1"/>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9" name="Freeform 2350">
                <a:extLst>
                  <a:ext uri="{FF2B5EF4-FFF2-40B4-BE49-F238E27FC236}">
                    <a16:creationId xmlns:a16="http://schemas.microsoft.com/office/drawing/2014/main" id="{6062808E-3163-331F-DB3F-8504FBF0A1CD}"/>
                  </a:ext>
                </a:extLst>
              </p:cNvPr>
              <p:cNvSpPr>
                <a:spLocks/>
              </p:cNvSpPr>
              <p:nvPr/>
            </p:nvSpPr>
            <p:spPr bwMode="auto">
              <a:xfrm>
                <a:off x="6983" y="3351"/>
                <a:ext cx="39" cy="63"/>
              </a:xfrm>
              <a:custGeom>
                <a:avLst/>
                <a:gdLst>
                  <a:gd name="T0" fmla="*/ 6 w 8"/>
                  <a:gd name="T1" fmla="*/ 7 h 13"/>
                  <a:gd name="T2" fmla="*/ 0 w 8"/>
                  <a:gd name="T3" fmla="*/ 11 h 13"/>
                  <a:gd name="T4" fmla="*/ 6 w 8"/>
                  <a:gd name="T5" fmla="*/ 0 h 13"/>
                  <a:gd name="T6" fmla="*/ 6 w 8"/>
                  <a:gd name="T7" fmla="*/ 7 h 13"/>
                </a:gdLst>
                <a:ahLst/>
                <a:cxnLst>
                  <a:cxn ang="0">
                    <a:pos x="T0" y="T1"/>
                  </a:cxn>
                  <a:cxn ang="0">
                    <a:pos x="T2" y="T3"/>
                  </a:cxn>
                  <a:cxn ang="0">
                    <a:pos x="T4" y="T5"/>
                  </a:cxn>
                  <a:cxn ang="0">
                    <a:pos x="T6" y="T7"/>
                  </a:cxn>
                </a:cxnLst>
                <a:rect l="0" t="0" r="r" b="b"/>
                <a:pathLst>
                  <a:path w="8" h="13">
                    <a:moveTo>
                      <a:pt x="6" y="7"/>
                    </a:moveTo>
                    <a:cubicBezTo>
                      <a:pt x="4" y="11"/>
                      <a:pt x="1" y="13"/>
                      <a:pt x="0" y="11"/>
                    </a:cubicBezTo>
                    <a:cubicBezTo>
                      <a:pt x="0" y="8"/>
                      <a:pt x="3" y="0"/>
                      <a:pt x="6" y="0"/>
                    </a:cubicBezTo>
                    <a:cubicBezTo>
                      <a:pt x="8"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0" name="Freeform 2351">
                <a:extLst>
                  <a:ext uri="{FF2B5EF4-FFF2-40B4-BE49-F238E27FC236}">
                    <a16:creationId xmlns:a16="http://schemas.microsoft.com/office/drawing/2014/main" id="{CD03B6D7-CDA4-0C0E-5A21-96077E147697}"/>
                  </a:ext>
                </a:extLst>
              </p:cNvPr>
              <p:cNvSpPr>
                <a:spLocks/>
              </p:cNvSpPr>
              <p:nvPr/>
            </p:nvSpPr>
            <p:spPr bwMode="auto">
              <a:xfrm>
                <a:off x="6906" y="3510"/>
                <a:ext cx="44" cy="58"/>
              </a:xfrm>
              <a:custGeom>
                <a:avLst/>
                <a:gdLst>
                  <a:gd name="T0" fmla="*/ 7 w 9"/>
                  <a:gd name="T1" fmla="*/ 6 h 12"/>
                  <a:gd name="T2" fmla="*/ 1 w 9"/>
                  <a:gd name="T3" fmla="*/ 10 h 12"/>
                  <a:gd name="T4" fmla="*/ 7 w 9"/>
                  <a:gd name="T5" fmla="*/ 0 h 12"/>
                  <a:gd name="T6" fmla="*/ 7 w 9"/>
                  <a:gd name="T7" fmla="*/ 6 h 12"/>
                </a:gdLst>
                <a:ahLst/>
                <a:cxnLst>
                  <a:cxn ang="0">
                    <a:pos x="T0" y="T1"/>
                  </a:cxn>
                  <a:cxn ang="0">
                    <a:pos x="T2" y="T3"/>
                  </a:cxn>
                  <a:cxn ang="0">
                    <a:pos x="T4" y="T5"/>
                  </a:cxn>
                  <a:cxn ang="0">
                    <a:pos x="T6" y="T7"/>
                  </a:cxn>
                </a:cxnLst>
                <a:rect l="0" t="0" r="r" b="b"/>
                <a:pathLst>
                  <a:path w="9" h="12">
                    <a:moveTo>
                      <a:pt x="7" y="6"/>
                    </a:moveTo>
                    <a:cubicBezTo>
                      <a:pt x="5" y="10"/>
                      <a:pt x="2" y="12"/>
                      <a:pt x="1" y="10"/>
                    </a:cubicBezTo>
                    <a:cubicBezTo>
                      <a:pt x="0" y="7"/>
                      <a:pt x="5" y="0"/>
                      <a:pt x="7" y="0"/>
                    </a:cubicBezTo>
                    <a:cubicBezTo>
                      <a:pt x="9" y="0"/>
                      <a:pt x="8"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1" name="Freeform 2352">
                <a:extLst>
                  <a:ext uri="{FF2B5EF4-FFF2-40B4-BE49-F238E27FC236}">
                    <a16:creationId xmlns:a16="http://schemas.microsoft.com/office/drawing/2014/main" id="{54CC212C-08E4-05AB-F4B3-EC982BF088DC}"/>
                  </a:ext>
                </a:extLst>
              </p:cNvPr>
              <p:cNvSpPr>
                <a:spLocks/>
              </p:cNvSpPr>
              <p:nvPr/>
            </p:nvSpPr>
            <p:spPr bwMode="auto">
              <a:xfrm>
                <a:off x="7123" y="3125"/>
                <a:ext cx="34" cy="62"/>
              </a:xfrm>
              <a:custGeom>
                <a:avLst/>
                <a:gdLst>
                  <a:gd name="T0" fmla="*/ 6 w 7"/>
                  <a:gd name="T1" fmla="*/ 7 h 13"/>
                  <a:gd name="T2" fmla="*/ 2 w 7"/>
                  <a:gd name="T3" fmla="*/ 11 h 13"/>
                  <a:gd name="T4" fmla="*/ 6 w 7"/>
                  <a:gd name="T5" fmla="*/ 0 h 13"/>
                  <a:gd name="T6" fmla="*/ 6 w 7"/>
                  <a:gd name="T7" fmla="*/ 7 h 13"/>
                </a:gdLst>
                <a:ahLst/>
                <a:cxnLst>
                  <a:cxn ang="0">
                    <a:pos x="T0" y="T1"/>
                  </a:cxn>
                  <a:cxn ang="0">
                    <a:pos x="T2" y="T3"/>
                  </a:cxn>
                  <a:cxn ang="0">
                    <a:pos x="T4" y="T5"/>
                  </a:cxn>
                  <a:cxn ang="0">
                    <a:pos x="T6" y="T7"/>
                  </a:cxn>
                </a:cxnLst>
                <a:rect l="0" t="0" r="r" b="b"/>
                <a:pathLst>
                  <a:path w="7" h="13">
                    <a:moveTo>
                      <a:pt x="6" y="7"/>
                    </a:moveTo>
                    <a:cubicBezTo>
                      <a:pt x="5" y="11"/>
                      <a:pt x="2" y="13"/>
                      <a:pt x="2" y="11"/>
                    </a:cubicBezTo>
                    <a:cubicBezTo>
                      <a:pt x="0" y="9"/>
                      <a:pt x="3" y="0"/>
                      <a:pt x="6" y="0"/>
                    </a:cubicBezTo>
                    <a:cubicBezTo>
                      <a:pt x="7" y="0"/>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2" name="Freeform 2353">
                <a:extLst>
                  <a:ext uri="{FF2B5EF4-FFF2-40B4-BE49-F238E27FC236}">
                    <a16:creationId xmlns:a16="http://schemas.microsoft.com/office/drawing/2014/main" id="{EE835575-6BE2-0926-D4EF-5E3EFA6E9046}"/>
                  </a:ext>
                </a:extLst>
              </p:cNvPr>
              <p:cNvSpPr>
                <a:spLocks/>
              </p:cNvSpPr>
              <p:nvPr/>
            </p:nvSpPr>
            <p:spPr bwMode="auto">
              <a:xfrm>
                <a:off x="7070" y="3139"/>
                <a:ext cx="39" cy="63"/>
              </a:xfrm>
              <a:custGeom>
                <a:avLst/>
                <a:gdLst>
                  <a:gd name="T0" fmla="*/ 6 w 8"/>
                  <a:gd name="T1" fmla="*/ 7 h 13"/>
                  <a:gd name="T2" fmla="*/ 1 w 8"/>
                  <a:gd name="T3" fmla="*/ 11 h 13"/>
                  <a:gd name="T4" fmla="*/ 6 w 8"/>
                  <a:gd name="T5" fmla="*/ 0 h 13"/>
                  <a:gd name="T6" fmla="*/ 6 w 8"/>
                  <a:gd name="T7" fmla="*/ 7 h 13"/>
                </a:gdLst>
                <a:ahLst/>
                <a:cxnLst>
                  <a:cxn ang="0">
                    <a:pos x="T0" y="T1"/>
                  </a:cxn>
                  <a:cxn ang="0">
                    <a:pos x="T2" y="T3"/>
                  </a:cxn>
                  <a:cxn ang="0">
                    <a:pos x="T4" y="T5"/>
                  </a:cxn>
                  <a:cxn ang="0">
                    <a:pos x="T6" y="T7"/>
                  </a:cxn>
                </a:cxnLst>
                <a:rect l="0" t="0" r="r" b="b"/>
                <a:pathLst>
                  <a:path w="8" h="13">
                    <a:moveTo>
                      <a:pt x="6" y="7"/>
                    </a:moveTo>
                    <a:cubicBezTo>
                      <a:pt x="5" y="11"/>
                      <a:pt x="2" y="13"/>
                      <a:pt x="1" y="11"/>
                    </a:cubicBezTo>
                    <a:cubicBezTo>
                      <a:pt x="0" y="8"/>
                      <a:pt x="3" y="0"/>
                      <a:pt x="6" y="0"/>
                    </a:cubicBezTo>
                    <a:cubicBezTo>
                      <a:pt x="8" y="1"/>
                      <a:pt x="8"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3" name="Freeform 2354">
                <a:extLst>
                  <a:ext uri="{FF2B5EF4-FFF2-40B4-BE49-F238E27FC236}">
                    <a16:creationId xmlns:a16="http://schemas.microsoft.com/office/drawing/2014/main" id="{7C23BA1E-12B2-C27B-2BC6-8FA30C40FE56}"/>
                  </a:ext>
                </a:extLst>
              </p:cNvPr>
              <p:cNvSpPr>
                <a:spLocks/>
              </p:cNvSpPr>
              <p:nvPr/>
            </p:nvSpPr>
            <p:spPr bwMode="auto">
              <a:xfrm>
                <a:off x="7017" y="3182"/>
                <a:ext cx="39" cy="68"/>
              </a:xfrm>
              <a:custGeom>
                <a:avLst/>
                <a:gdLst>
                  <a:gd name="T0" fmla="*/ 7 w 8"/>
                  <a:gd name="T1" fmla="*/ 8 h 14"/>
                  <a:gd name="T2" fmla="*/ 2 w 8"/>
                  <a:gd name="T3" fmla="*/ 11 h 14"/>
                  <a:gd name="T4" fmla="*/ 7 w 8"/>
                  <a:gd name="T5" fmla="*/ 1 h 14"/>
                  <a:gd name="T6" fmla="*/ 7 w 8"/>
                  <a:gd name="T7" fmla="*/ 8 h 14"/>
                </a:gdLst>
                <a:ahLst/>
                <a:cxnLst>
                  <a:cxn ang="0">
                    <a:pos x="T0" y="T1"/>
                  </a:cxn>
                  <a:cxn ang="0">
                    <a:pos x="T2" y="T3"/>
                  </a:cxn>
                  <a:cxn ang="0">
                    <a:pos x="T4" y="T5"/>
                  </a:cxn>
                  <a:cxn ang="0">
                    <a:pos x="T6" y="T7"/>
                  </a:cxn>
                </a:cxnLst>
                <a:rect l="0" t="0" r="r" b="b"/>
                <a:pathLst>
                  <a:path w="8" h="14">
                    <a:moveTo>
                      <a:pt x="7" y="8"/>
                    </a:moveTo>
                    <a:cubicBezTo>
                      <a:pt x="6" y="12"/>
                      <a:pt x="3" y="14"/>
                      <a:pt x="2" y="11"/>
                    </a:cubicBezTo>
                    <a:cubicBezTo>
                      <a:pt x="0" y="8"/>
                      <a:pt x="3" y="0"/>
                      <a:pt x="7" y="1"/>
                    </a:cubicBezTo>
                    <a:cubicBezTo>
                      <a:pt x="8" y="1"/>
                      <a:pt x="8"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4" name="Freeform 2355">
                <a:extLst>
                  <a:ext uri="{FF2B5EF4-FFF2-40B4-BE49-F238E27FC236}">
                    <a16:creationId xmlns:a16="http://schemas.microsoft.com/office/drawing/2014/main" id="{C3F2D3F9-7834-4FDB-7E07-D683F603FED6}"/>
                  </a:ext>
                </a:extLst>
              </p:cNvPr>
              <p:cNvSpPr>
                <a:spLocks/>
              </p:cNvSpPr>
              <p:nvPr/>
            </p:nvSpPr>
            <p:spPr bwMode="auto">
              <a:xfrm>
                <a:off x="6974" y="3274"/>
                <a:ext cx="43" cy="63"/>
              </a:xfrm>
              <a:custGeom>
                <a:avLst/>
                <a:gdLst>
                  <a:gd name="T0" fmla="*/ 7 w 9"/>
                  <a:gd name="T1" fmla="*/ 7 h 13"/>
                  <a:gd name="T2" fmla="*/ 1 w 9"/>
                  <a:gd name="T3" fmla="*/ 11 h 13"/>
                  <a:gd name="T4" fmla="*/ 7 w 9"/>
                  <a:gd name="T5" fmla="*/ 0 h 13"/>
                  <a:gd name="T6" fmla="*/ 7 w 9"/>
                  <a:gd name="T7" fmla="*/ 7 h 13"/>
                </a:gdLst>
                <a:ahLst/>
                <a:cxnLst>
                  <a:cxn ang="0">
                    <a:pos x="T0" y="T1"/>
                  </a:cxn>
                  <a:cxn ang="0">
                    <a:pos x="T2" y="T3"/>
                  </a:cxn>
                  <a:cxn ang="0">
                    <a:pos x="T4" y="T5"/>
                  </a:cxn>
                  <a:cxn ang="0">
                    <a:pos x="T6" y="T7"/>
                  </a:cxn>
                </a:cxnLst>
                <a:rect l="0" t="0" r="r" b="b"/>
                <a:pathLst>
                  <a:path w="9" h="13">
                    <a:moveTo>
                      <a:pt x="7" y="7"/>
                    </a:moveTo>
                    <a:cubicBezTo>
                      <a:pt x="6" y="11"/>
                      <a:pt x="2" y="13"/>
                      <a:pt x="1" y="11"/>
                    </a:cubicBezTo>
                    <a:cubicBezTo>
                      <a:pt x="0" y="8"/>
                      <a:pt x="3" y="0"/>
                      <a:pt x="7" y="0"/>
                    </a:cubicBezTo>
                    <a:cubicBezTo>
                      <a:pt x="9" y="1"/>
                      <a:pt x="9"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5" name="Freeform 2356">
                <a:extLst>
                  <a:ext uri="{FF2B5EF4-FFF2-40B4-BE49-F238E27FC236}">
                    <a16:creationId xmlns:a16="http://schemas.microsoft.com/office/drawing/2014/main" id="{42F3CAFF-E781-0C63-0EF4-476E416F5BA1}"/>
                  </a:ext>
                </a:extLst>
              </p:cNvPr>
              <p:cNvSpPr>
                <a:spLocks/>
              </p:cNvSpPr>
              <p:nvPr/>
            </p:nvSpPr>
            <p:spPr bwMode="auto">
              <a:xfrm>
                <a:off x="6964" y="3207"/>
                <a:ext cx="43" cy="62"/>
              </a:xfrm>
              <a:custGeom>
                <a:avLst/>
                <a:gdLst>
                  <a:gd name="T0" fmla="*/ 8 w 9"/>
                  <a:gd name="T1" fmla="*/ 7 h 13"/>
                  <a:gd name="T2" fmla="*/ 2 w 9"/>
                  <a:gd name="T3" fmla="*/ 10 h 13"/>
                  <a:gd name="T4" fmla="*/ 7 w 9"/>
                  <a:gd name="T5" fmla="*/ 0 h 13"/>
                  <a:gd name="T6" fmla="*/ 8 w 9"/>
                  <a:gd name="T7" fmla="*/ 7 h 13"/>
                </a:gdLst>
                <a:ahLst/>
                <a:cxnLst>
                  <a:cxn ang="0">
                    <a:pos x="T0" y="T1"/>
                  </a:cxn>
                  <a:cxn ang="0">
                    <a:pos x="T2" y="T3"/>
                  </a:cxn>
                  <a:cxn ang="0">
                    <a:pos x="T4" y="T5"/>
                  </a:cxn>
                  <a:cxn ang="0">
                    <a:pos x="T6" y="T7"/>
                  </a:cxn>
                </a:cxnLst>
                <a:rect l="0" t="0" r="r" b="b"/>
                <a:pathLst>
                  <a:path w="9" h="13">
                    <a:moveTo>
                      <a:pt x="8" y="7"/>
                    </a:moveTo>
                    <a:cubicBezTo>
                      <a:pt x="6" y="11"/>
                      <a:pt x="3" y="13"/>
                      <a:pt x="2" y="10"/>
                    </a:cubicBezTo>
                    <a:cubicBezTo>
                      <a:pt x="0" y="7"/>
                      <a:pt x="3" y="0"/>
                      <a:pt x="7"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6" name="Freeform 2357">
                <a:extLst>
                  <a:ext uri="{FF2B5EF4-FFF2-40B4-BE49-F238E27FC236}">
                    <a16:creationId xmlns:a16="http://schemas.microsoft.com/office/drawing/2014/main" id="{2649651C-9670-573F-2830-F3FC225EF90B}"/>
                  </a:ext>
                </a:extLst>
              </p:cNvPr>
              <p:cNvSpPr>
                <a:spLocks/>
              </p:cNvSpPr>
              <p:nvPr/>
            </p:nvSpPr>
            <p:spPr bwMode="auto">
              <a:xfrm>
                <a:off x="6868" y="3284"/>
                <a:ext cx="48" cy="62"/>
              </a:xfrm>
              <a:custGeom>
                <a:avLst/>
                <a:gdLst>
                  <a:gd name="T0" fmla="*/ 8 w 10"/>
                  <a:gd name="T1" fmla="*/ 7 h 13"/>
                  <a:gd name="T2" fmla="*/ 1 w 10"/>
                  <a:gd name="T3" fmla="*/ 10 h 13"/>
                  <a:gd name="T4" fmla="*/ 7 w 10"/>
                  <a:gd name="T5" fmla="*/ 0 h 13"/>
                  <a:gd name="T6" fmla="*/ 8 w 10"/>
                  <a:gd name="T7" fmla="*/ 7 h 13"/>
                </a:gdLst>
                <a:ahLst/>
                <a:cxnLst>
                  <a:cxn ang="0">
                    <a:pos x="T0" y="T1"/>
                  </a:cxn>
                  <a:cxn ang="0">
                    <a:pos x="T2" y="T3"/>
                  </a:cxn>
                  <a:cxn ang="0">
                    <a:pos x="T4" y="T5"/>
                  </a:cxn>
                  <a:cxn ang="0">
                    <a:pos x="T6" y="T7"/>
                  </a:cxn>
                </a:cxnLst>
                <a:rect l="0" t="0" r="r" b="b"/>
                <a:pathLst>
                  <a:path w="10" h="13">
                    <a:moveTo>
                      <a:pt x="8" y="7"/>
                    </a:moveTo>
                    <a:cubicBezTo>
                      <a:pt x="6" y="12"/>
                      <a:pt x="3" y="13"/>
                      <a:pt x="1" y="10"/>
                    </a:cubicBezTo>
                    <a:cubicBezTo>
                      <a:pt x="0" y="7"/>
                      <a:pt x="4" y="0"/>
                      <a:pt x="7" y="0"/>
                    </a:cubicBezTo>
                    <a:cubicBezTo>
                      <a:pt x="9" y="1"/>
                      <a:pt x="10"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7" name="Freeform 2358">
                <a:extLst>
                  <a:ext uri="{FF2B5EF4-FFF2-40B4-BE49-F238E27FC236}">
                    <a16:creationId xmlns:a16="http://schemas.microsoft.com/office/drawing/2014/main" id="{F7A002F3-4974-1241-931E-C42AD2026371}"/>
                  </a:ext>
                </a:extLst>
              </p:cNvPr>
              <p:cNvSpPr>
                <a:spLocks/>
              </p:cNvSpPr>
              <p:nvPr/>
            </p:nvSpPr>
            <p:spPr bwMode="auto">
              <a:xfrm>
                <a:off x="6848" y="3216"/>
                <a:ext cx="49" cy="63"/>
              </a:xfrm>
              <a:custGeom>
                <a:avLst/>
                <a:gdLst>
                  <a:gd name="T0" fmla="*/ 9 w 10"/>
                  <a:gd name="T1" fmla="*/ 7 h 13"/>
                  <a:gd name="T2" fmla="*/ 2 w 10"/>
                  <a:gd name="T3" fmla="*/ 10 h 13"/>
                  <a:gd name="T4" fmla="*/ 7 w 10"/>
                  <a:gd name="T5" fmla="*/ 0 h 13"/>
                  <a:gd name="T6" fmla="*/ 9 w 10"/>
                  <a:gd name="T7" fmla="*/ 7 h 13"/>
                </a:gdLst>
                <a:ahLst/>
                <a:cxnLst>
                  <a:cxn ang="0">
                    <a:pos x="T0" y="T1"/>
                  </a:cxn>
                  <a:cxn ang="0">
                    <a:pos x="T2" y="T3"/>
                  </a:cxn>
                  <a:cxn ang="0">
                    <a:pos x="T4" y="T5"/>
                  </a:cxn>
                  <a:cxn ang="0">
                    <a:pos x="T6" y="T7"/>
                  </a:cxn>
                </a:cxnLst>
                <a:rect l="0" t="0" r="r" b="b"/>
                <a:pathLst>
                  <a:path w="10" h="13">
                    <a:moveTo>
                      <a:pt x="9" y="7"/>
                    </a:moveTo>
                    <a:cubicBezTo>
                      <a:pt x="7" y="11"/>
                      <a:pt x="3" y="13"/>
                      <a:pt x="2" y="10"/>
                    </a:cubicBezTo>
                    <a:cubicBezTo>
                      <a:pt x="0" y="7"/>
                      <a:pt x="3" y="0"/>
                      <a:pt x="7" y="0"/>
                    </a:cubicBezTo>
                    <a:cubicBezTo>
                      <a:pt x="10"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8" name="Freeform 2359">
                <a:extLst>
                  <a:ext uri="{FF2B5EF4-FFF2-40B4-BE49-F238E27FC236}">
                    <a16:creationId xmlns:a16="http://schemas.microsoft.com/office/drawing/2014/main" id="{C1921E95-DD98-59CE-F88F-C5C59A347041}"/>
                  </a:ext>
                </a:extLst>
              </p:cNvPr>
              <p:cNvSpPr>
                <a:spLocks/>
              </p:cNvSpPr>
              <p:nvPr/>
            </p:nvSpPr>
            <p:spPr bwMode="auto">
              <a:xfrm>
                <a:off x="6911" y="3207"/>
                <a:ext cx="48" cy="67"/>
              </a:xfrm>
              <a:custGeom>
                <a:avLst/>
                <a:gdLst>
                  <a:gd name="T0" fmla="*/ 8 w 10"/>
                  <a:gd name="T1" fmla="*/ 8 h 14"/>
                  <a:gd name="T2" fmla="*/ 2 w 10"/>
                  <a:gd name="T3" fmla="*/ 11 h 14"/>
                  <a:gd name="T4" fmla="*/ 7 w 10"/>
                  <a:gd name="T5" fmla="*/ 1 h 14"/>
                  <a:gd name="T6" fmla="*/ 8 w 10"/>
                  <a:gd name="T7" fmla="*/ 8 h 14"/>
                </a:gdLst>
                <a:ahLst/>
                <a:cxnLst>
                  <a:cxn ang="0">
                    <a:pos x="T0" y="T1"/>
                  </a:cxn>
                  <a:cxn ang="0">
                    <a:pos x="T2" y="T3"/>
                  </a:cxn>
                  <a:cxn ang="0">
                    <a:pos x="T4" y="T5"/>
                  </a:cxn>
                  <a:cxn ang="0">
                    <a:pos x="T6" y="T7"/>
                  </a:cxn>
                </a:cxnLst>
                <a:rect l="0" t="0" r="r" b="b"/>
                <a:pathLst>
                  <a:path w="10" h="14">
                    <a:moveTo>
                      <a:pt x="8" y="8"/>
                    </a:moveTo>
                    <a:cubicBezTo>
                      <a:pt x="7" y="12"/>
                      <a:pt x="3" y="14"/>
                      <a:pt x="2" y="11"/>
                    </a:cubicBezTo>
                    <a:cubicBezTo>
                      <a:pt x="0" y="8"/>
                      <a:pt x="3" y="0"/>
                      <a:pt x="7" y="1"/>
                    </a:cubicBezTo>
                    <a:cubicBezTo>
                      <a:pt x="9" y="1"/>
                      <a:pt x="10"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9" name="Freeform 2360">
                <a:extLst>
                  <a:ext uri="{FF2B5EF4-FFF2-40B4-BE49-F238E27FC236}">
                    <a16:creationId xmlns:a16="http://schemas.microsoft.com/office/drawing/2014/main" id="{7D637E85-D392-C2F1-4929-FC08B4F069AA}"/>
                  </a:ext>
                </a:extLst>
              </p:cNvPr>
              <p:cNvSpPr>
                <a:spLocks/>
              </p:cNvSpPr>
              <p:nvPr/>
            </p:nvSpPr>
            <p:spPr bwMode="auto">
              <a:xfrm>
                <a:off x="6906" y="3134"/>
                <a:ext cx="44" cy="63"/>
              </a:xfrm>
              <a:custGeom>
                <a:avLst/>
                <a:gdLst>
                  <a:gd name="T0" fmla="*/ 8 w 9"/>
                  <a:gd name="T1" fmla="*/ 7 h 13"/>
                  <a:gd name="T2" fmla="*/ 1 w 9"/>
                  <a:gd name="T3" fmla="*/ 10 h 13"/>
                  <a:gd name="T4" fmla="*/ 6 w 9"/>
                  <a:gd name="T5" fmla="*/ 0 h 13"/>
                  <a:gd name="T6" fmla="*/ 8 w 9"/>
                  <a:gd name="T7" fmla="*/ 7 h 13"/>
                </a:gdLst>
                <a:ahLst/>
                <a:cxnLst>
                  <a:cxn ang="0">
                    <a:pos x="T0" y="T1"/>
                  </a:cxn>
                  <a:cxn ang="0">
                    <a:pos x="T2" y="T3"/>
                  </a:cxn>
                  <a:cxn ang="0">
                    <a:pos x="T4" y="T5"/>
                  </a:cxn>
                  <a:cxn ang="0">
                    <a:pos x="T6" y="T7"/>
                  </a:cxn>
                </a:cxnLst>
                <a:rect l="0" t="0" r="r" b="b"/>
                <a:pathLst>
                  <a:path w="9" h="13">
                    <a:moveTo>
                      <a:pt x="8" y="7"/>
                    </a:moveTo>
                    <a:cubicBezTo>
                      <a:pt x="7" y="11"/>
                      <a:pt x="3" y="13"/>
                      <a:pt x="1" y="10"/>
                    </a:cubicBezTo>
                    <a:cubicBezTo>
                      <a:pt x="0" y="7"/>
                      <a:pt x="3" y="0"/>
                      <a:pt x="6"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0" name="Freeform 2361">
                <a:extLst>
                  <a:ext uri="{FF2B5EF4-FFF2-40B4-BE49-F238E27FC236}">
                    <a16:creationId xmlns:a16="http://schemas.microsoft.com/office/drawing/2014/main" id="{136CB9DE-856F-4DF4-C00D-DCDCB83B860D}"/>
                  </a:ext>
                </a:extLst>
              </p:cNvPr>
              <p:cNvSpPr>
                <a:spLocks/>
              </p:cNvSpPr>
              <p:nvPr/>
            </p:nvSpPr>
            <p:spPr bwMode="auto">
              <a:xfrm>
                <a:off x="6839" y="3134"/>
                <a:ext cx="48" cy="68"/>
              </a:xfrm>
              <a:custGeom>
                <a:avLst/>
                <a:gdLst>
                  <a:gd name="T0" fmla="*/ 9 w 10"/>
                  <a:gd name="T1" fmla="*/ 8 h 14"/>
                  <a:gd name="T2" fmla="*/ 2 w 10"/>
                  <a:gd name="T3" fmla="*/ 11 h 14"/>
                  <a:gd name="T4" fmla="*/ 7 w 10"/>
                  <a:gd name="T5" fmla="*/ 1 h 14"/>
                  <a:gd name="T6" fmla="*/ 9 w 10"/>
                  <a:gd name="T7" fmla="*/ 8 h 14"/>
                </a:gdLst>
                <a:ahLst/>
                <a:cxnLst>
                  <a:cxn ang="0">
                    <a:pos x="T0" y="T1"/>
                  </a:cxn>
                  <a:cxn ang="0">
                    <a:pos x="T2" y="T3"/>
                  </a:cxn>
                  <a:cxn ang="0">
                    <a:pos x="T4" y="T5"/>
                  </a:cxn>
                  <a:cxn ang="0">
                    <a:pos x="T6" y="T7"/>
                  </a:cxn>
                </a:cxnLst>
                <a:rect l="0" t="0" r="r" b="b"/>
                <a:pathLst>
                  <a:path w="10" h="14">
                    <a:moveTo>
                      <a:pt x="9" y="8"/>
                    </a:moveTo>
                    <a:cubicBezTo>
                      <a:pt x="7" y="12"/>
                      <a:pt x="3" y="14"/>
                      <a:pt x="2" y="11"/>
                    </a:cubicBezTo>
                    <a:cubicBezTo>
                      <a:pt x="0" y="8"/>
                      <a:pt x="3" y="0"/>
                      <a:pt x="7" y="1"/>
                    </a:cubicBezTo>
                    <a:cubicBezTo>
                      <a:pt x="9" y="1"/>
                      <a:pt x="10"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1" name="Freeform 2362">
                <a:extLst>
                  <a:ext uri="{FF2B5EF4-FFF2-40B4-BE49-F238E27FC236}">
                    <a16:creationId xmlns:a16="http://schemas.microsoft.com/office/drawing/2014/main" id="{46E49977-981D-2A73-173F-D9377DC63FB1}"/>
                  </a:ext>
                </a:extLst>
              </p:cNvPr>
              <p:cNvSpPr>
                <a:spLocks/>
              </p:cNvSpPr>
              <p:nvPr/>
            </p:nvSpPr>
            <p:spPr bwMode="auto">
              <a:xfrm>
                <a:off x="6815" y="3072"/>
                <a:ext cx="48" cy="67"/>
              </a:xfrm>
              <a:custGeom>
                <a:avLst/>
                <a:gdLst>
                  <a:gd name="T0" fmla="*/ 9 w 10"/>
                  <a:gd name="T1" fmla="*/ 7 h 14"/>
                  <a:gd name="T2" fmla="*/ 2 w 10"/>
                  <a:gd name="T3" fmla="*/ 10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8" y="12"/>
                      <a:pt x="3" y="14"/>
                      <a:pt x="2" y="10"/>
                    </a:cubicBezTo>
                    <a:cubicBezTo>
                      <a:pt x="0" y="7"/>
                      <a:pt x="2" y="0"/>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2" name="Freeform 2363">
                <a:extLst>
                  <a:ext uri="{FF2B5EF4-FFF2-40B4-BE49-F238E27FC236}">
                    <a16:creationId xmlns:a16="http://schemas.microsoft.com/office/drawing/2014/main" id="{BB22574C-58A8-FBCB-178F-92AEADC93597}"/>
                  </a:ext>
                </a:extLst>
              </p:cNvPr>
              <p:cNvSpPr>
                <a:spLocks/>
              </p:cNvSpPr>
              <p:nvPr/>
            </p:nvSpPr>
            <p:spPr bwMode="auto">
              <a:xfrm>
                <a:off x="6882" y="3057"/>
                <a:ext cx="48" cy="68"/>
              </a:xfrm>
              <a:custGeom>
                <a:avLst/>
                <a:gdLst>
                  <a:gd name="T0" fmla="*/ 9 w 10"/>
                  <a:gd name="T1" fmla="*/ 8 h 14"/>
                  <a:gd name="T2" fmla="*/ 2 w 10"/>
                  <a:gd name="T3" fmla="*/ 11 h 14"/>
                  <a:gd name="T4" fmla="*/ 6 w 10"/>
                  <a:gd name="T5" fmla="*/ 1 h 14"/>
                  <a:gd name="T6" fmla="*/ 9 w 10"/>
                  <a:gd name="T7" fmla="*/ 8 h 14"/>
                </a:gdLst>
                <a:ahLst/>
                <a:cxnLst>
                  <a:cxn ang="0">
                    <a:pos x="T0" y="T1"/>
                  </a:cxn>
                  <a:cxn ang="0">
                    <a:pos x="T2" y="T3"/>
                  </a:cxn>
                  <a:cxn ang="0">
                    <a:pos x="T4" y="T5"/>
                  </a:cxn>
                  <a:cxn ang="0">
                    <a:pos x="T6" y="T7"/>
                  </a:cxn>
                </a:cxnLst>
                <a:rect l="0" t="0" r="r" b="b"/>
                <a:pathLst>
                  <a:path w="10" h="14">
                    <a:moveTo>
                      <a:pt x="9" y="8"/>
                    </a:moveTo>
                    <a:cubicBezTo>
                      <a:pt x="7" y="12"/>
                      <a:pt x="3" y="14"/>
                      <a:pt x="2" y="11"/>
                    </a:cubicBezTo>
                    <a:cubicBezTo>
                      <a:pt x="0" y="7"/>
                      <a:pt x="2" y="0"/>
                      <a:pt x="6" y="1"/>
                    </a:cubicBezTo>
                    <a:cubicBezTo>
                      <a:pt x="9" y="1"/>
                      <a:pt x="10"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3" name="Freeform 2364">
                <a:extLst>
                  <a:ext uri="{FF2B5EF4-FFF2-40B4-BE49-F238E27FC236}">
                    <a16:creationId xmlns:a16="http://schemas.microsoft.com/office/drawing/2014/main" id="{2FFCBB3F-0C6D-5401-0446-D5FD9760A6DC}"/>
                  </a:ext>
                </a:extLst>
              </p:cNvPr>
              <p:cNvSpPr>
                <a:spLocks/>
              </p:cNvSpPr>
              <p:nvPr/>
            </p:nvSpPr>
            <p:spPr bwMode="auto">
              <a:xfrm>
                <a:off x="6892" y="2970"/>
                <a:ext cx="48" cy="68"/>
              </a:xfrm>
              <a:custGeom>
                <a:avLst/>
                <a:gdLst>
                  <a:gd name="T0" fmla="*/ 9 w 10"/>
                  <a:gd name="T1" fmla="*/ 7 h 14"/>
                  <a:gd name="T2" fmla="*/ 2 w 10"/>
                  <a:gd name="T3" fmla="*/ 11 h 14"/>
                  <a:gd name="T4" fmla="*/ 7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8" y="12"/>
                      <a:pt x="4" y="14"/>
                      <a:pt x="2" y="11"/>
                    </a:cubicBezTo>
                    <a:cubicBezTo>
                      <a:pt x="0" y="7"/>
                      <a:pt x="3" y="0"/>
                      <a:pt x="7" y="0"/>
                    </a:cubicBezTo>
                    <a:cubicBezTo>
                      <a:pt x="10" y="1"/>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4" name="Freeform 2365">
                <a:extLst>
                  <a:ext uri="{FF2B5EF4-FFF2-40B4-BE49-F238E27FC236}">
                    <a16:creationId xmlns:a16="http://schemas.microsoft.com/office/drawing/2014/main" id="{7DF78790-F7BA-4AC1-9778-0E052D4673C4}"/>
                  </a:ext>
                </a:extLst>
              </p:cNvPr>
              <p:cNvSpPr>
                <a:spLocks/>
              </p:cNvSpPr>
              <p:nvPr/>
            </p:nvSpPr>
            <p:spPr bwMode="auto">
              <a:xfrm>
                <a:off x="6829" y="2985"/>
                <a:ext cx="53" cy="67"/>
              </a:xfrm>
              <a:custGeom>
                <a:avLst/>
                <a:gdLst>
                  <a:gd name="T0" fmla="*/ 10 w 11"/>
                  <a:gd name="T1" fmla="*/ 8 h 14"/>
                  <a:gd name="T2" fmla="*/ 2 w 11"/>
                  <a:gd name="T3" fmla="*/ 11 h 14"/>
                  <a:gd name="T4" fmla="*/ 7 w 11"/>
                  <a:gd name="T5" fmla="*/ 0 h 14"/>
                  <a:gd name="T6" fmla="*/ 10 w 11"/>
                  <a:gd name="T7" fmla="*/ 8 h 14"/>
                </a:gdLst>
                <a:ahLst/>
                <a:cxnLst>
                  <a:cxn ang="0">
                    <a:pos x="T0" y="T1"/>
                  </a:cxn>
                  <a:cxn ang="0">
                    <a:pos x="T2" y="T3"/>
                  </a:cxn>
                  <a:cxn ang="0">
                    <a:pos x="T4" y="T5"/>
                  </a:cxn>
                  <a:cxn ang="0">
                    <a:pos x="T6" y="T7"/>
                  </a:cxn>
                </a:cxnLst>
                <a:rect l="0" t="0" r="r" b="b"/>
                <a:pathLst>
                  <a:path w="11" h="14">
                    <a:moveTo>
                      <a:pt x="10" y="8"/>
                    </a:moveTo>
                    <a:cubicBezTo>
                      <a:pt x="9" y="12"/>
                      <a:pt x="4" y="14"/>
                      <a:pt x="2" y="11"/>
                    </a:cubicBezTo>
                    <a:cubicBezTo>
                      <a:pt x="0" y="7"/>
                      <a:pt x="3" y="0"/>
                      <a:pt x="7" y="0"/>
                    </a:cubicBezTo>
                    <a:cubicBezTo>
                      <a:pt x="10" y="1"/>
                      <a:pt x="11" y="4"/>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5" name="Freeform 2366">
                <a:extLst>
                  <a:ext uri="{FF2B5EF4-FFF2-40B4-BE49-F238E27FC236}">
                    <a16:creationId xmlns:a16="http://schemas.microsoft.com/office/drawing/2014/main" id="{0F09B0DC-B589-FFF4-81E8-1239DED4EDE2}"/>
                  </a:ext>
                </a:extLst>
              </p:cNvPr>
              <p:cNvSpPr>
                <a:spLocks/>
              </p:cNvSpPr>
              <p:nvPr/>
            </p:nvSpPr>
            <p:spPr bwMode="auto">
              <a:xfrm>
                <a:off x="6848" y="2893"/>
                <a:ext cx="49" cy="72"/>
              </a:xfrm>
              <a:custGeom>
                <a:avLst/>
                <a:gdLst>
                  <a:gd name="T0" fmla="*/ 10 w 10"/>
                  <a:gd name="T1" fmla="*/ 8 h 15"/>
                  <a:gd name="T2" fmla="*/ 2 w 10"/>
                  <a:gd name="T3" fmla="*/ 11 h 15"/>
                  <a:gd name="T4" fmla="*/ 7 w 10"/>
                  <a:gd name="T5" fmla="*/ 1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8" y="13"/>
                      <a:pt x="4" y="15"/>
                      <a:pt x="2" y="11"/>
                    </a:cubicBezTo>
                    <a:cubicBezTo>
                      <a:pt x="0" y="8"/>
                      <a:pt x="2" y="0"/>
                      <a:pt x="7" y="1"/>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6" name="Freeform 2367">
                <a:extLst>
                  <a:ext uri="{FF2B5EF4-FFF2-40B4-BE49-F238E27FC236}">
                    <a16:creationId xmlns:a16="http://schemas.microsoft.com/office/drawing/2014/main" id="{806321E0-259D-1EEC-472C-89614B1B5DD7}"/>
                  </a:ext>
                </a:extLst>
              </p:cNvPr>
              <p:cNvSpPr>
                <a:spLocks/>
              </p:cNvSpPr>
              <p:nvPr/>
            </p:nvSpPr>
            <p:spPr bwMode="auto">
              <a:xfrm>
                <a:off x="6776" y="2965"/>
                <a:ext cx="48" cy="68"/>
              </a:xfrm>
              <a:custGeom>
                <a:avLst/>
                <a:gdLst>
                  <a:gd name="T0" fmla="*/ 9 w 10"/>
                  <a:gd name="T1" fmla="*/ 7 h 14"/>
                  <a:gd name="T2" fmla="*/ 2 w 10"/>
                  <a:gd name="T3" fmla="*/ 10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8" y="12"/>
                      <a:pt x="4" y="14"/>
                      <a:pt x="2" y="10"/>
                    </a:cubicBezTo>
                    <a:cubicBezTo>
                      <a:pt x="0" y="6"/>
                      <a:pt x="2" y="0"/>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7" name="Freeform 2368">
                <a:extLst>
                  <a:ext uri="{FF2B5EF4-FFF2-40B4-BE49-F238E27FC236}">
                    <a16:creationId xmlns:a16="http://schemas.microsoft.com/office/drawing/2014/main" id="{A32CFAD2-CB15-C7BA-7599-E670966986B4}"/>
                  </a:ext>
                </a:extLst>
              </p:cNvPr>
              <p:cNvSpPr>
                <a:spLocks/>
              </p:cNvSpPr>
              <p:nvPr/>
            </p:nvSpPr>
            <p:spPr bwMode="auto">
              <a:xfrm>
                <a:off x="6752" y="3047"/>
                <a:ext cx="53" cy="68"/>
              </a:xfrm>
              <a:custGeom>
                <a:avLst/>
                <a:gdLst>
                  <a:gd name="T0" fmla="*/ 10 w 11"/>
                  <a:gd name="T1" fmla="*/ 7 h 14"/>
                  <a:gd name="T2" fmla="*/ 2 w 11"/>
                  <a:gd name="T3" fmla="*/ 10 h 14"/>
                  <a:gd name="T4" fmla="*/ 7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0"/>
                    </a:cubicBezTo>
                    <a:cubicBezTo>
                      <a:pt x="0" y="7"/>
                      <a:pt x="3" y="0"/>
                      <a:pt x="7"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8" name="Freeform 2369">
                <a:extLst>
                  <a:ext uri="{FF2B5EF4-FFF2-40B4-BE49-F238E27FC236}">
                    <a16:creationId xmlns:a16="http://schemas.microsoft.com/office/drawing/2014/main" id="{7670E457-8637-BB75-B8F5-5709F02E769F}"/>
                  </a:ext>
                </a:extLst>
              </p:cNvPr>
              <p:cNvSpPr>
                <a:spLocks/>
              </p:cNvSpPr>
              <p:nvPr/>
            </p:nvSpPr>
            <p:spPr bwMode="auto">
              <a:xfrm>
                <a:off x="6685" y="3023"/>
                <a:ext cx="53" cy="68"/>
              </a:xfrm>
              <a:custGeom>
                <a:avLst/>
                <a:gdLst>
                  <a:gd name="T0" fmla="*/ 10 w 11"/>
                  <a:gd name="T1" fmla="*/ 7 h 14"/>
                  <a:gd name="T2" fmla="*/ 2 w 11"/>
                  <a:gd name="T3" fmla="*/ 10 h 14"/>
                  <a:gd name="T4" fmla="*/ 7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0"/>
                    </a:cubicBezTo>
                    <a:cubicBezTo>
                      <a:pt x="0" y="7"/>
                      <a:pt x="3" y="0"/>
                      <a:pt x="7"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9" name="Freeform 2370">
                <a:extLst>
                  <a:ext uri="{FF2B5EF4-FFF2-40B4-BE49-F238E27FC236}">
                    <a16:creationId xmlns:a16="http://schemas.microsoft.com/office/drawing/2014/main" id="{AC72ED8F-EC10-4E21-990D-254B5A32D896}"/>
                  </a:ext>
                </a:extLst>
              </p:cNvPr>
              <p:cNvSpPr>
                <a:spLocks/>
              </p:cNvSpPr>
              <p:nvPr/>
            </p:nvSpPr>
            <p:spPr bwMode="auto">
              <a:xfrm>
                <a:off x="6689" y="3115"/>
                <a:ext cx="53" cy="63"/>
              </a:xfrm>
              <a:custGeom>
                <a:avLst/>
                <a:gdLst>
                  <a:gd name="T0" fmla="*/ 10 w 11"/>
                  <a:gd name="T1" fmla="*/ 7 h 13"/>
                  <a:gd name="T2" fmla="*/ 2 w 11"/>
                  <a:gd name="T3" fmla="*/ 10 h 13"/>
                  <a:gd name="T4" fmla="*/ 7 w 11"/>
                  <a:gd name="T5" fmla="*/ 0 h 13"/>
                  <a:gd name="T6" fmla="*/ 10 w 11"/>
                  <a:gd name="T7" fmla="*/ 7 h 13"/>
                </a:gdLst>
                <a:ahLst/>
                <a:cxnLst>
                  <a:cxn ang="0">
                    <a:pos x="T0" y="T1"/>
                  </a:cxn>
                  <a:cxn ang="0">
                    <a:pos x="T2" y="T3"/>
                  </a:cxn>
                  <a:cxn ang="0">
                    <a:pos x="T4" y="T5"/>
                  </a:cxn>
                  <a:cxn ang="0">
                    <a:pos x="T6" y="T7"/>
                  </a:cxn>
                </a:cxnLst>
                <a:rect l="0" t="0" r="r" b="b"/>
                <a:pathLst>
                  <a:path w="11" h="13">
                    <a:moveTo>
                      <a:pt x="10" y="7"/>
                    </a:moveTo>
                    <a:cubicBezTo>
                      <a:pt x="8" y="11"/>
                      <a:pt x="3" y="13"/>
                      <a:pt x="2" y="10"/>
                    </a:cubicBezTo>
                    <a:cubicBezTo>
                      <a:pt x="0" y="6"/>
                      <a:pt x="2" y="0"/>
                      <a:pt x="7"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0" name="Freeform 2371">
                <a:extLst>
                  <a:ext uri="{FF2B5EF4-FFF2-40B4-BE49-F238E27FC236}">
                    <a16:creationId xmlns:a16="http://schemas.microsoft.com/office/drawing/2014/main" id="{3E8091A0-688C-C28C-9D48-2B61F8A69458}"/>
                  </a:ext>
                </a:extLst>
              </p:cNvPr>
              <p:cNvSpPr>
                <a:spLocks/>
              </p:cNvSpPr>
              <p:nvPr/>
            </p:nvSpPr>
            <p:spPr bwMode="auto">
              <a:xfrm>
                <a:off x="6622" y="3096"/>
                <a:ext cx="53" cy="67"/>
              </a:xfrm>
              <a:custGeom>
                <a:avLst/>
                <a:gdLst>
                  <a:gd name="T0" fmla="*/ 10 w 11"/>
                  <a:gd name="T1" fmla="*/ 7 h 14"/>
                  <a:gd name="T2" fmla="*/ 2 w 11"/>
                  <a:gd name="T3" fmla="*/ 10 h 14"/>
                  <a:gd name="T4" fmla="*/ 7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0"/>
                    </a:cubicBezTo>
                    <a:cubicBezTo>
                      <a:pt x="0" y="6"/>
                      <a:pt x="3" y="0"/>
                      <a:pt x="7"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1" name="Freeform 2372">
                <a:extLst>
                  <a:ext uri="{FF2B5EF4-FFF2-40B4-BE49-F238E27FC236}">
                    <a16:creationId xmlns:a16="http://schemas.microsoft.com/office/drawing/2014/main" id="{CE66BA9A-F604-2F43-64E1-015DDBE5F68D}"/>
                  </a:ext>
                </a:extLst>
              </p:cNvPr>
              <p:cNvSpPr>
                <a:spLocks/>
              </p:cNvSpPr>
              <p:nvPr/>
            </p:nvSpPr>
            <p:spPr bwMode="auto">
              <a:xfrm>
                <a:off x="6579" y="3033"/>
                <a:ext cx="57" cy="67"/>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9" y="12"/>
                      <a:pt x="4" y="14"/>
                      <a:pt x="2" y="10"/>
                    </a:cubicBezTo>
                    <a:cubicBezTo>
                      <a:pt x="0" y="6"/>
                      <a:pt x="3" y="0"/>
                      <a:pt x="7" y="0"/>
                    </a:cubicBezTo>
                    <a:cubicBezTo>
                      <a:pt x="11"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2" name="Freeform 2373">
                <a:extLst>
                  <a:ext uri="{FF2B5EF4-FFF2-40B4-BE49-F238E27FC236}">
                    <a16:creationId xmlns:a16="http://schemas.microsoft.com/office/drawing/2014/main" id="{8F541C25-2091-5D1A-98A2-DCEEF91DFBAB}"/>
                  </a:ext>
                </a:extLst>
              </p:cNvPr>
              <p:cNvSpPr>
                <a:spLocks/>
              </p:cNvSpPr>
              <p:nvPr/>
            </p:nvSpPr>
            <p:spPr bwMode="auto">
              <a:xfrm>
                <a:off x="6545" y="3120"/>
                <a:ext cx="53" cy="62"/>
              </a:xfrm>
              <a:custGeom>
                <a:avLst/>
                <a:gdLst>
                  <a:gd name="T0" fmla="*/ 10 w 11"/>
                  <a:gd name="T1" fmla="*/ 7 h 13"/>
                  <a:gd name="T2" fmla="*/ 2 w 11"/>
                  <a:gd name="T3" fmla="*/ 9 h 13"/>
                  <a:gd name="T4" fmla="*/ 7 w 11"/>
                  <a:gd name="T5" fmla="*/ 0 h 13"/>
                  <a:gd name="T6" fmla="*/ 10 w 11"/>
                  <a:gd name="T7" fmla="*/ 7 h 13"/>
                </a:gdLst>
                <a:ahLst/>
                <a:cxnLst>
                  <a:cxn ang="0">
                    <a:pos x="T0" y="T1"/>
                  </a:cxn>
                  <a:cxn ang="0">
                    <a:pos x="T2" y="T3"/>
                  </a:cxn>
                  <a:cxn ang="0">
                    <a:pos x="T4" y="T5"/>
                  </a:cxn>
                  <a:cxn ang="0">
                    <a:pos x="T6" y="T7"/>
                  </a:cxn>
                </a:cxnLst>
                <a:rect l="0" t="0" r="r" b="b"/>
                <a:pathLst>
                  <a:path w="11" h="13">
                    <a:moveTo>
                      <a:pt x="10" y="7"/>
                    </a:moveTo>
                    <a:cubicBezTo>
                      <a:pt x="9" y="11"/>
                      <a:pt x="4" y="13"/>
                      <a:pt x="2" y="9"/>
                    </a:cubicBezTo>
                    <a:cubicBezTo>
                      <a:pt x="0" y="6"/>
                      <a:pt x="3" y="0"/>
                      <a:pt x="7" y="0"/>
                    </a:cubicBezTo>
                    <a:cubicBezTo>
                      <a:pt x="10" y="0"/>
                      <a:pt x="11" y="3"/>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3" name="Freeform 2374">
                <a:extLst>
                  <a:ext uri="{FF2B5EF4-FFF2-40B4-BE49-F238E27FC236}">
                    <a16:creationId xmlns:a16="http://schemas.microsoft.com/office/drawing/2014/main" id="{BFA8009F-822B-58C1-ADF1-EEBF8FD4E541}"/>
                  </a:ext>
                </a:extLst>
              </p:cNvPr>
              <p:cNvSpPr>
                <a:spLocks/>
              </p:cNvSpPr>
              <p:nvPr/>
            </p:nvSpPr>
            <p:spPr bwMode="auto">
              <a:xfrm>
                <a:off x="6497" y="3052"/>
                <a:ext cx="57" cy="68"/>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9" y="12"/>
                      <a:pt x="4" y="14"/>
                      <a:pt x="2" y="10"/>
                    </a:cubicBezTo>
                    <a:cubicBezTo>
                      <a:pt x="0" y="7"/>
                      <a:pt x="2" y="0"/>
                      <a:pt x="7" y="0"/>
                    </a:cubicBezTo>
                    <a:cubicBezTo>
                      <a:pt x="10" y="1"/>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4" name="Freeform 2375">
                <a:extLst>
                  <a:ext uri="{FF2B5EF4-FFF2-40B4-BE49-F238E27FC236}">
                    <a16:creationId xmlns:a16="http://schemas.microsoft.com/office/drawing/2014/main" id="{2B723814-ED6D-4BE8-8BA7-F516F5EC3A2B}"/>
                  </a:ext>
                </a:extLst>
              </p:cNvPr>
              <p:cNvSpPr>
                <a:spLocks/>
              </p:cNvSpPr>
              <p:nvPr/>
            </p:nvSpPr>
            <p:spPr bwMode="auto">
              <a:xfrm>
                <a:off x="6530" y="2970"/>
                <a:ext cx="53" cy="68"/>
              </a:xfrm>
              <a:custGeom>
                <a:avLst/>
                <a:gdLst>
                  <a:gd name="T0" fmla="*/ 11 w 11"/>
                  <a:gd name="T1" fmla="*/ 7 h 14"/>
                  <a:gd name="T2" fmla="*/ 2 w 11"/>
                  <a:gd name="T3" fmla="*/ 10 h 14"/>
                  <a:gd name="T4" fmla="*/ 7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9" y="12"/>
                      <a:pt x="4" y="14"/>
                      <a:pt x="2" y="10"/>
                    </a:cubicBezTo>
                    <a:cubicBezTo>
                      <a:pt x="0" y="7"/>
                      <a:pt x="2" y="0"/>
                      <a:pt x="7" y="0"/>
                    </a:cubicBezTo>
                    <a:cubicBezTo>
                      <a:pt x="10" y="1"/>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5" name="Freeform 2376">
                <a:extLst>
                  <a:ext uri="{FF2B5EF4-FFF2-40B4-BE49-F238E27FC236}">
                    <a16:creationId xmlns:a16="http://schemas.microsoft.com/office/drawing/2014/main" id="{FFD23B41-AF1C-0526-96DE-C0B09812F905}"/>
                  </a:ext>
                </a:extLst>
              </p:cNvPr>
              <p:cNvSpPr>
                <a:spLocks/>
              </p:cNvSpPr>
              <p:nvPr/>
            </p:nvSpPr>
            <p:spPr bwMode="auto">
              <a:xfrm>
                <a:off x="6511" y="2883"/>
                <a:ext cx="58" cy="68"/>
              </a:xfrm>
              <a:custGeom>
                <a:avLst/>
                <a:gdLst>
                  <a:gd name="T0" fmla="*/ 11 w 12"/>
                  <a:gd name="T1" fmla="*/ 7 h 14"/>
                  <a:gd name="T2" fmla="*/ 3 w 12"/>
                  <a:gd name="T3" fmla="*/ 11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3"/>
                      <a:pt x="5" y="14"/>
                      <a:pt x="3" y="11"/>
                    </a:cubicBezTo>
                    <a:cubicBezTo>
                      <a:pt x="0" y="7"/>
                      <a:pt x="3" y="0"/>
                      <a:pt x="7" y="0"/>
                    </a:cubicBezTo>
                    <a:cubicBezTo>
                      <a:pt x="11" y="1"/>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6" name="Freeform 2377">
                <a:extLst>
                  <a:ext uri="{FF2B5EF4-FFF2-40B4-BE49-F238E27FC236}">
                    <a16:creationId xmlns:a16="http://schemas.microsoft.com/office/drawing/2014/main" id="{B2DA366C-0219-F30B-529E-4651E45F860B}"/>
                  </a:ext>
                </a:extLst>
              </p:cNvPr>
              <p:cNvSpPr>
                <a:spLocks/>
              </p:cNvSpPr>
              <p:nvPr/>
            </p:nvSpPr>
            <p:spPr bwMode="auto">
              <a:xfrm>
                <a:off x="6434" y="2869"/>
                <a:ext cx="58" cy="68"/>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3"/>
                      <a:pt x="5" y="14"/>
                      <a:pt x="2" y="10"/>
                    </a:cubicBezTo>
                    <a:cubicBezTo>
                      <a:pt x="0" y="7"/>
                      <a:pt x="2" y="0"/>
                      <a:pt x="7" y="0"/>
                    </a:cubicBezTo>
                    <a:cubicBezTo>
                      <a:pt x="11"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7" name="Freeform 2378">
                <a:extLst>
                  <a:ext uri="{FF2B5EF4-FFF2-40B4-BE49-F238E27FC236}">
                    <a16:creationId xmlns:a16="http://schemas.microsoft.com/office/drawing/2014/main" id="{1388C923-3B0D-D10E-0DF8-DA4E810C5832}"/>
                  </a:ext>
                </a:extLst>
              </p:cNvPr>
              <p:cNvSpPr>
                <a:spLocks/>
              </p:cNvSpPr>
              <p:nvPr/>
            </p:nvSpPr>
            <p:spPr bwMode="auto">
              <a:xfrm>
                <a:off x="6434" y="2773"/>
                <a:ext cx="63" cy="72"/>
              </a:xfrm>
              <a:custGeom>
                <a:avLst/>
                <a:gdLst>
                  <a:gd name="T0" fmla="*/ 12 w 13"/>
                  <a:gd name="T1" fmla="*/ 8 h 15"/>
                  <a:gd name="T2" fmla="*/ 3 w 13"/>
                  <a:gd name="T3" fmla="*/ 11 h 15"/>
                  <a:gd name="T4" fmla="*/ 7 w 13"/>
                  <a:gd name="T5" fmla="*/ 0 h 15"/>
                  <a:gd name="T6" fmla="*/ 12 w 13"/>
                  <a:gd name="T7" fmla="*/ 8 h 15"/>
                </a:gdLst>
                <a:ahLst/>
                <a:cxnLst>
                  <a:cxn ang="0">
                    <a:pos x="T0" y="T1"/>
                  </a:cxn>
                  <a:cxn ang="0">
                    <a:pos x="T2" y="T3"/>
                  </a:cxn>
                  <a:cxn ang="0">
                    <a:pos x="T4" y="T5"/>
                  </a:cxn>
                  <a:cxn ang="0">
                    <a:pos x="T6" y="T7"/>
                  </a:cxn>
                </a:cxnLst>
                <a:rect l="0" t="0" r="r" b="b"/>
                <a:pathLst>
                  <a:path w="13" h="15">
                    <a:moveTo>
                      <a:pt x="12" y="8"/>
                    </a:moveTo>
                    <a:cubicBezTo>
                      <a:pt x="11" y="13"/>
                      <a:pt x="6" y="15"/>
                      <a:pt x="3" y="11"/>
                    </a:cubicBezTo>
                    <a:cubicBezTo>
                      <a:pt x="0" y="7"/>
                      <a:pt x="2" y="0"/>
                      <a:pt x="7" y="0"/>
                    </a:cubicBezTo>
                    <a:cubicBezTo>
                      <a:pt x="11" y="1"/>
                      <a:pt x="13" y="4"/>
                      <a:pt x="1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8" name="Freeform 2379">
                <a:extLst>
                  <a:ext uri="{FF2B5EF4-FFF2-40B4-BE49-F238E27FC236}">
                    <a16:creationId xmlns:a16="http://schemas.microsoft.com/office/drawing/2014/main" id="{64DA1A70-4805-27E8-79B7-7B9EBF45929D}"/>
                  </a:ext>
                </a:extLst>
              </p:cNvPr>
              <p:cNvSpPr>
                <a:spLocks/>
              </p:cNvSpPr>
              <p:nvPr/>
            </p:nvSpPr>
            <p:spPr bwMode="auto">
              <a:xfrm>
                <a:off x="6506" y="2676"/>
                <a:ext cx="63" cy="73"/>
              </a:xfrm>
              <a:custGeom>
                <a:avLst/>
                <a:gdLst>
                  <a:gd name="T0" fmla="*/ 12 w 13"/>
                  <a:gd name="T1" fmla="*/ 7 h 15"/>
                  <a:gd name="T2" fmla="*/ 3 w 13"/>
                  <a:gd name="T3" fmla="*/ 11 h 15"/>
                  <a:gd name="T4" fmla="*/ 7 w 13"/>
                  <a:gd name="T5" fmla="*/ 0 h 15"/>
                  <a:gd name="T6" fmla="*/ 12 w 13"/>
                  <a:gd name="T7" fmla="*/ 7 h 15"/>
                </a:gdLst>
                <a:ahLst/>
                <a:cxnLst>
                  <a:cxn ang="0">
                    <a:pos x="T0" y="T1"/>
                  </a:cxn>
                  <a:cxn ang="0">
                    <a:pos x="T2" y="T3"/>
                  </a:cxn>
                  <a:cxn ang="0">
                    <a:pos x="T4" y="T5"/>
                  </a:cxn>
                  <a:cxn ang="0">
                    <a:pos x="T6" y="T7"/>
                  </a:cxn>
                </a:cxnLst>
                <a:rect l="0" t="0" r="r" b="b"/>
                <a:pathLst>
                  <a:path w="13" h="15">
                    <a:moveTo>
                      <a:pt x="12" y="7"/>
                    </a:moveTo>
                    <a:cubicBezTo>
                      <a:pt x="11" y="13"/>
                      <a:pt x="6" y="15"/>
                      <a:pt x="3" y="11"/>
                    </a:cubicBezTo>
                    <a:cubicBezTo>
                      <a:pt x="0" y="7"/>
                      <a:pt x="2" y="0"/>
                      <a:pt x="7" y="0"/>
                    </a:cubicBezTo>
                    <a:cubicBezTo>
                      <a:pt x="11" y="0"/>
                      <a:pt x="13"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9" name="Freeform 2380">
                <a:extLst>
                  <a:ext uri="{FF2B5EF4-FFF2-40B4-BE49-F238E27FC236}">
                    <a16:creationId xmlns:a16="http://schemas.microsoft.com/office/drawing/2014/main" id="{DA5C26FA-00FD-7FA6-D79D-0FED15C82141}"/>
                  </a:ext>
                </a:extLst>
              </p:cNvPr>
              <p:cNvSpPr>
                <a:spLocks/>
              </p:cNvSpPr>
              <p:nvPr/>
            </p:nvSpPr>
            <p:spPr bwMode="auto">
              <a:xfrm>
                <a:off x="6453" y="2956"/>
                <a:ext cx="58" cy="67"/>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2"/>
                      <a:pt x="5" y="14"/>
                      <a:pt x="2" y="10"/>
                    </a:cubicBezTo>
                    <a:cubicBezTo>
                      <a:pt x="0" y="7"/>
                      <a:pt x="2" y="0"/>
                      <a:pt x="7" y="0"/>
                    </a:cubicBezTo>
                    <a:cubicBezTo>
                      <a:pt x="11" y="1"/>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0" name="Freeform 2381">
                <a:extLst>
                  <a:ext uri="{FF2B5EF4-FFF2-40B4-BE49-F238E27FC236}">
                    <a16:creationId xmlns:a16="http://schemas.microsoft.com/office/drawing/2014/main" id="{D01E29E9-DE6E-88C0-4F54-E13D01FF4177}"/>
                  </a:ext>
                </a:extLst>
              </p:cNvPr>
              <p:cNvSpPr>
                <a:spLocks/>
              </p:cNvSpPr>
              <p:nvPr/>
            </p:nvSpPr>
            <p:spPr bwMode="auto">
              <a:xfrm>
                <a:off x="6718" y="2941"/>
                <a:ext cx="53" cy="68"/>
              </a:xfrm>
              <a:custGeom>
                <a:avLst/>
                <a:gdLst>
                  <a:gd name="T0" fmla="*/ 10 w 11"/>
                  <a:gd name="T1" fmla="*/ 7 h 14"/>
                  <a:gd name="T2" fmla="*/ 2 w 11"/>
                  <a:gd name="T3" fmla="*/ 10 h 14"/>
                  <a:gd name="T4" fmla="*/ 6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0"/>
                    </a:cubicBezTo>
                    <a:cubicBezTo>
                      <a:pt x="0" y="7"/>
                      <a:pt x="2" y="0"/>
                      <a:pt x="6" y="0"/>
                    </a:cubicBezTo>
                    <a:cubicBezTo>
                      <a:pt x="9"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1" name="Freeform 2382">
                <a:extLst>
                  <a:ext uri="{FF2B5EF4-FFF2-40B4-BE49-F238E27FC236}">
                    <a16:creationId xmlns:a16="http://schemas.microsoft.com/office/drawing/2014/main" id="{CC66DAEF-F5F9-B8F3-78B3-6F38594D9223}"/>
                  </a:ext>
                </a:extLst>
              </p:cNvPr>
              <p:cNvSpPr>
                <a:spLocks/>
              </p:cNvSpPr>
              <p:nvPr/>
            </p:nvSpPr>
            <p:spPr bwMode="auto">
              <a:xfrm>
                <a:off x="6641" y="2965"/>
                <a:ext cx="53" cy="68"/>
              </a:xfrm>
              <a:custGeom>
                <a:avLst/>
                <a:gdLst>
                  <a:gd name="T0" fmla="*/ 10 w 11"/>
                  <a:gd name="T1" fmla="*/ 7 h 14"/>
                  <a:gd name="T2" fmla="*/ 2 w 11"/>
                  <a:gd name="T3" fmla="*/ 11 h 14"/>
                  <a:gd name="T4" fmla="*/ 7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1"/>
                    </a:cubicBezTo>
                    <a:cubicBezTo>
                      <a:pt x="0" y="7"/>
                      <a:pt x="2" y="0"/>
                      <a:pt x="7" y="0"/>
                    </a:cubicBezTo>
                    <a:cubicBezTo>
                      <a:pt x="10" y="1"/>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2" name="Freeform 2383">
                <a:extLst>
                  <a:ext uri="{FF2B5EF4-FFF2-40B4-BE49-F238E27FC236}">
                    <a16:creationId xmlns:a16="http://schemas.microsoft.com/office/drawing/2014/main" id="{B9636386-C229-7154-E941-4890F8A4086C}"/>
                  </a:ext>
                </a:extLst>
              </p:cNvPr>
              <p:cNvSpPr>
                <a:spLocks/>
              </p:cNvSpPr>
              <p:nvPr/>
            </p:nvSpPr>
            <p:spPr bwMode="auto">
              <a:xfrm>
                <a:off x="6583" y="2908"/>
                <a:ext cx="58" cy="72"/>
              </a:xfrm>
              <a:custGeom>
                <a:avLst/>
                <a:gdLst>
                  <a:gd name="T0" fmla="*/ 11 w 12"/>
                  <a:gd name="T1" fmla="*/ 8 h 15"/>
                  <a:gd name="T2" fmla="*/ 2 w 12"/>
                  <a:gd name="T3" fmla="*/ 11 h 15"/>
                  <a:gd name="T4" fmla="*/ 7 w 12"/>
                  <a:gd name="T5" fmla="*/ 1 h 15"/>
                  <a:gd name="T6" fmla="*/ 11 w 12"/>
                  <a:gd name="T7" fmla="*/ 8 h 15"/>
                </a:gdLst>
                <a:ahLst/>
                <a:cxnLst>
                  <a:cxn ang="0">
                    <a:pos x="T0" y="T1"/>
                  </a:cxn>
                  <a:cxn ang="0">
                    <a:pos x="T2" y="T3"/>
                  </a:cxn>
                  <a:cxn ang="0">
                    <a:pos x="T4" y="T5"/>
                  </a:cxn>
                  <a:cxn ang="0">
                    <a:pos x="T6" y="T7"/>
                  </a:cxn>
                </a:cxnLst>
                <a:rect l="0" t="0" r="r" b="b"/>
                <a:pathLst>
                  <a:path w="12" h="15">
                    <a:moveTo>
                      <a:pt x="11" y="8"/>
                    </a:moveTo>
                    <a:cubicBezTo>
                      <a:pt x="10" y="13"/>
                      <a:pt x="5" y="15"/>
                      <a:pt x="2" y="11"/>
                    </a:cubicBezTo>
                    <a:cubicBezTo>
                      <a:pt x="0" y="7"/>
                      <a:pt x="2" y="0"/>
                      <a:pt x="7" y="1"/>
                    </a:cubicBezTo>
                    <a:cubicBezTo>
                      <a:pt x="10" y="1"/>
                      <a:pt x="12" y="5"/>
                      <a:pt x="1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3" name="Freeform 2384">
                <a:extLst>
                  <a:ext uri="{FF2B5EF4-FFF2-40B4-BE49-F238E27FC236}">
                    <a16:creationId xmlns:a16="http://schemas.microsoft.com/office/drawing/2014/main" id="{71BF85F1-05D2-DB26-4AC9-71B004BF470F}"/>
                  </a:ext>
                </a:extLst>
              </p:cNvPr>
              <p:cNvSpPr>
                <a:spLocks/>
              </p:cNvSpPr>
              <p:nvPr/>
            </p:nvSpPr>
            <p:spPr bwMode="auto">
              <a:xfrm>
                <a:off x="6574" y="2821"/>
                <a:ext cx="58" cy="67"/>
              </a:xfrm>
              <a:custGeom>
                <a:avLst/>
                <a:gdLst>
                  <a:gd name="T0" fmla="*/ 11 w 12"/>
                  <a:gd name="T1" fmla="*/ 7 h 14"/>
                  <a:gd name="T2" fmla="*/ 2 w 12"/>
                  <a:gd name="T3" fmla="*/ 10 h 14"/>
                  <a:gd name="T4" fmla="*/ 7 w 12"/>
                  <a:gd name="T5" fmla="*/ 0 h 14"/>
                  <a:gd name="T6" fmla="*/ 11 w 12"/>
                  <a:gd name="T7" fmla="*/ 7 h 14"/>
                </a:gdLst>
                <a:ahLst/>
                <a:cxnLst>
                  <a:cxn ang="0">
                    <a:pos x="T0" y="T1"/>
                  </a:cxn>
                  <a:cxn ang="0">
                    <a:pos x="T2" y="T3"/>
                  </a:cxn>
                  <a:cxn ang="0">
                    <a:pos x="T4" y="T5"/>
                  </a:cxn>
                  <a:cxn ang="0">
                    <a:pos x="T6" y="T7"/>
                  </a:cxn>
                </a:cxnLst>
                <a:rect l="0" t="0" r="r" b="b"/>
                <a:pathLst>
                  <a:path w="12" h="14">
                    <a:moveTo>
                      <a:pt x="11" y="7"/>
                    </a:moveTo>
                    <a:cubicBezTo>
                      <a:pt x="10" y="12"/>
                      <a:pt x="5" y="14"/>
                      <a:pt x="2" y="10"/>
                    </a:cubicBezTo>
                    <a:cubicBezTo>
                      <a:pt x="0" y="7"/>
                      <a:pt x="2" y="0"/>
                      <a:pt x="7"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4" name="Freeform 2385">
                <a:extLst>
                  <a:ext uri="{FF2B5EF4-FFF2-40B4-BE49-F238E27FC236}">
                    <a16:creationId xmlns:a16="http://schemas.microsoft.com/office/drawing/2014/main" id="{4152EABE-0D57-E557-2E21-9339189AB68F}"/>
                  </a:ext>
                </a:extLst>
              </p:cNvPr>
              <p:cNvSpPr>
                <a:spLocks/>
              </p:cNvSpPr>
              <p:nvPr/>
            </p:nvSpPr>
            <p:spPr bwMode="auto">
              <a:xfrm>
                <a:off x="6506" y="2782"/>
                <a:ext cx="58" cy="73"/>
              </a:xfrm>
              <a:custGeom>
                <a:avLst/>
                <a:gdLst>
                  <a:gd name="T0" fmla="*/ 12 w 12"/>
                  <a:gd name="T1" fmla="*/ 8 h 15"/>
                  <a:gd name="T2" fmla="*/ 3 w 12"/>
                  <a:gd name="T3" fmla="*/ 11 h 15"/>
                  <a:gd name="T4" fmla="*/ 7 w 12"/>
                  <a:gd name="T5" fmla="*/ 0 h 15"/>
                  <a:gd name="T6" fmla="*/ 12 w 12"/>
                  <a:gd name="T7" fmla="*/ 8 h 15"/>
                </a:gdLst>
                <a:ahLst/>
                <a:cxnLst>
                  <a:cxn ang="0">
                    <a:pos x="T0" y="T1"/>
                  </a:cxn>
                  <a:cxn ang="0">
                    <a:pos x="T2" y="T3"/>
                  </a:cxn>
                  <a:cxn ang="0">
                    <a:pos x="T4" y="T5"/>
                  </a:cxn>
                  <a:cxn ang="0">
                    <a:pos x="T6" y="T7"/>
                  </a:cxn>
                </a:cxnLst>
                <a:rect l="0" t="0" r="r" b="b"/>
                <a:pathLst>
                  <a:path w="12" h="15">
                    <a:moveTo>
                      <a:pt x="12" y="8"/>
                    </a:moveTo>
                    <a:cubicBezTo>
                      <a:pt x="11" y="13"/>
                      <a:pt x="6" y="15"/>
                      <a:pt x="3" y="11"/>
                    </a:cubicBezTo>
                    <a:cubicBezTo>
                      <a:pt x="0" y="7"/>
                      <a:pt x="3" y="0"/>
                      <a:pt x="7" y="0"/>
                    </a:cubicBezTo>
                    <a:cubicBezTo>
                      <a:pt x="11" y="1"/>
                      <a:pt x="12" y="4"/>
                      <a:pt x="1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5" name="Freeform 2386">
                <a:extLst>
                  <a:ext uri="{FF2B5EF4-FFF2-40B4-BE49-F238E27FC236}">
                    <a16:creationId xmlns:a16="http://schemas.microsoft.com/office/drawing/2014/main" id="{44F261EF-A335-432C-F34F-0B3F850EC9EA}"/>
                  </a:ext>
                </a:extLst>
              </p:cNvPr>
              <p:cNvSpPr>
                <a:spLocks/>
              </p:cNvSpPr>
              <p:nvPr/>
            </p:nvSpPr>
            <p:spPr bwMode="auto">
              <a:xfrm>
                <a:off x="6583" y="2609"/>
                <a:ext cx="58" cy="72"/>
              </a:xfrm>
              <a:custGeom>
                <a:avLst/>
                <a:gdLst>
                  <a:gd name="T0" fmla="*/ 11 w 12"/>
                  <a:gd name="T1" fmla="*/ 7 h 15"/>
                  <a:gd name="T2" fmla="*/ 3 w 12"/>
                  <a:gd name="T3" fmla="*/ 11 h 15"/>
                  <a:gd name="T4" fmla="*/ 7 w 12"/>
                  <a:gd name="T5" fmla="*/ 0 h 15"/>
                  <a:gd name="T6" fmla="*/ 11 w 12"/>
                  <a:gd name="T7" fmla="*/ 7 h 15"/>
                </a:gdLst>
                <a:ahLst/>
                <a:cxnLst>
                  <a:cxn ang="0">
                    <a:pos x="T0" y="T1"/>
                  </a:cxn>
                  <a:cxn ang="0">
                    <a:pos x="T2" y="T3"/>
                  </a:cxn>
                  <a:cxn ang="0">
                    <a:pos x="T4" y="T5"/>
                  </a:cxn>
                  <a:cxn ang="0">
                    <a:pos x="T6" y="T7"/>
                  </a:cxn>
                </a:cxnLst>
                <a:rect l="0" t="0" r="r" b="b"/>
                <a:pathLst>
                  <a:path w="12" h="15">
                    <a:moveTo>
                      <a:pt x="11" y="7"/>
                    </a:moveTo>
                    <a:cubicBezTo>
                      <a:pt x="11" y="13"/>
                      <a:pt x="6" y="15"/>
                      <a:pt x="3" y="11"/>
                    </a:cubicBezTo>
                    <a:cubicBezTo>
                      <a:pt x="0" y="7"/>
                      <a:pt x="2" y="0"/>
                      <a:pt x="7"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6" name="Freeform 2387">
                <a:extLst>
                  <a:ext uri="{FF2B5EF4-FFF2-40B4-BE49-F238E27FC236}">
                    <a16:creationId xmlns:a16="http://schemas.microsoft.com/office/drawing/2014/main" id="{75A88E4A-55D2-AB5A-1BC9-E1442810144D}"/>
                  </a:ext>
                </a:extLst>
              </p:cNvPr>
              <p:cNvSpPr>
                <a:spLocks/>
              </p:cNvSpPr>
              <p:nvPr/>
            </p:nvSpPr>
            <p:spPr bwMode="auto">
              <a:xfrm>
                <a:off x="6598" y="2517"/>
                <a:ext cx="58" cy="68"/>
              </a:xfrm>
              <a:custGeom>
                <a:avLst/>
                <a:gdLst>
                  <a:gd name="T0" fmla="*/ 12 w 12"/>
                  <a:gd name="T1" fmla="*/ 7 h 14"/>
                  <a:gd name="T2" fmla="*/ 3 w 12"/>
                  <a:gd name="T3" fmla="*/ 11 h 14"/>
                  <a:gd name="T4" fmla="*/ 7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1" y="12"/>
                      <a:pt x="6" y="14"/>
                      <a:pt x="3" y="11"/>
                    </a:cubicBezTo>
                    <a:cubicBezTo>
                      <a:pt x="0" y="7"/>
                      <a:pt x="2" y="0"/>
                      <a:pt x="7"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7" name="Freeform 2388">
                <a:extLst>
                  <a:ext uri="{FF2B5EF4-FFF2-40B4-BE49-F238E27FC236}">
                    <a16:creationId xmlns:a16="http://schemas.microsoft.com/office/drawing/2014/main" id="{09810BF6-4057-390D-9B6F-3BAE96B0FD70}"/>
                  </a:ext>
                </a:extLst>
              </p:cNvPr>
              <p:cNvSpPr>
                <a:spLocks/>
              </p:cNvSpPr>
              <p:nvPr/>
            </p:nvSpPr>
            <p:spPr bwMode="auto">
              <a:xfrm>
                <a:off x="6598" y="2425"/>
                <a:ext cx="58" cy="73"/>
              </a:xfrm>
              <a:custGeom>
                <a:avLst/>
                <a:gdLst>
                  <a:gd name="T0" fmla="*/ 11 w 12"/>
                  <a:gd name="T1" fmla="*/ 8 h 15"/>
                  <a:gd name="T2" fmla="*/ 3 w 12"/>
                  <a:gd name="T3" fmla="*/ 11 h 15"/>
                  <a:gd name="T4" fmla="*/ 6 w 12"/>
                  <a:gd name="T5" fmla="*/ 0 h 15"/>
                  <a:gd name="T6" fmla="*/ 11 w 12"/>
                  <a:gd name="T7" fmla="*/ 8 h 15"/>
                </a:gdLst>
                <a:ahLst/>
                <a:cxnLst>
                  <a:cxn ang="0">
                    <a:pos x="T0" y="T1"/>
                  </a:cxn>
                  <a:cxn ang="0">
                    <a:pos x="T2" y="T3"/>
                  </a:cxn>
                  <a:cxn ang="0">
                    <a:pos x="T4" y="T5"/>
                  </a:cxn>
                  <a:cxn ang="0">
                    <a:pos x="T6" y="T7"/>
                  </a:cxn>
                </a:cxnLst>
                <a:rect l="0" t="0" r="r" b="b"/>
                <a:pathLst>
                  <a:path w="12" h="15">
                    <a:moveTo>
                      <a:pt x="11" y="8"/>
                    </a:moveTo>
                    <a:cubicBezTo>
                      <a:pt x="11" y="13"/>
                      <a:pt x="6" y="15"/>
                      <a:pt x="3" y="11"/>
                    </a:cubicBezTo>
                    <a:cubicBezTo>
                      <a:pt x="0" y="8"/>
                      <a:pt x="1" y="0"/>
                      <a:pt x="6" y="0"/>
                    </a:cubicBezTo>
                    <a:cubicBezTo>
                      <a:pt x="10" y="1"/>
                      <a:pt x="12" y="5"/>
                      <a:pt x="1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8" name="Freeform 2389">
                <a:extLst>
                  <a:ext uri="{FF2B5EF4-FFF2-40B4-BE49-F238E27FC236}">
                    <a16:creationId xmlns:a16="http://schemas.microsoft.com/office/drawing/2014/main" id="{968B594B-1946-C600-CBBD-6382DD1B073A}"/>
                  </a:ext>
                </a:extLst>
              </p:cNvPr>
              <p:cNvSpPr>
                <a:spLocks/>
              </p:cNvSpPr>
              <p:nvPr/>
            </p:nvSpPr>
            <p:spPr bwMode="auto">
              <a:xfrm>
                <a:off x="6665" y="2397"/>
                <a:ext cx="53" cy="67"/>
              </a:xfrm>
              <a:custGeom>
                <a:avLst/>
                <a:gdLst>
                  <a:gd name="T0" fmla="*/ 11 w 11"/>
                  <a:gd name="T1" fmla="*/ 7 h 14"/>
                  <a:gd name="T2" fmla="*/ 3 w 11"/>
                  <a:gd name="T3" fmla="*/ 11 h 14"/>
                  <a:gd name="T4" fmla="*/ 6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1" y="12"/>
                      <a:pt x="6" y="14"/>
                      <a:pt x="3" y="11"/>
                    </a:cubicBezTo>
                    <a:cubicBezTo>
                      <a:pt x="0" y="7"/>
                      <a:pt x="1" y="0"/>
                      <a:pt x="6"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9" name="Freeform 2390">
                <a:extLst>
                  <a:ext uri="{FF2B5EF4-FFF2-40B4-BE49-F238E27FC236}">
                    <a16:creationId xmlns:a16="http://schemas.microsoft.com/office/drawing/2014/main" id="{33E9D9AD-DB6D-66CD-1D84-4CED2E704CAA}"/>
                  </a:ext>
                </a:extLst>
              </p:cNvPr>
              <p:cNvSpPr>
                <a:spLocks/>
              </p:cNvSpPr>
              <p:nvPr/>
            </p:nvSpPr>
            <p:spPr bwMode="auto">
              <a:xfrm>
                <a:off x="6660" y="2570"/>
                <a:ext cx="58" cy="72"/>
              </a:xfrm>
              <a:custGeom>
                <a:avLst/>
                <a:gdLst>
                  <a:gd name="T0" fmla="*/ 11 w 12"/>
                  <a:gd name="T1" fmla="*/ 7 h 15"/>
                  <a:gd name="T2" fmla="*/ 3 w 12"/>
                  <a:gd name="T3" fmla="*/ 11 h 15"/>
                  <a:gd name="T4" fmla="*/ 7 w 12"/>
                  <a:gd name="T5" fmla="*/ 0 h 15"/>
                  <a:gd name="T6" fmla="*/ 11 w 12"/>
                  <a:gd name="T7" fmla="*/ 7 h 15"/>
                </a:gdLst>
                <a:ahLst/>
                <a:cxnLst>
                  <a:cxn ang="0">
                    <a:pos x="T0" y="T1"/>
                  </a:cxn>
                  <a:cxn ang="0">
                    <a:pos x="T2" y="T3"/>
                  </a:cxn>
                  <a:cxn ang="0">
                    <a:pos x="T4" y="T5"/>
                  </a:cxn>
                  <a:cxn ang="0">
                    <a:pos x="T6" y="T7"/>
                  </a:cxn>
                </a:cxnLst>
                <a:rect l="0" t="0" r="r" b="b"/>
                <a:pathLst>
                  <a:path w="12" h="15">
                    <a:moveTo>
                      <a:pt x="11" y="7"/>
                    </a:moveTo>
                    <a:cubicBezTo>
                      <a:pt x="11" y="13"/>
                      <a:pt x="6" y="15"/>
                      <a:pt x="3" y="11"/>
                    </a:cubicBezTo>
                    <a:cubicBezTo>
                      <a:pt x="0" y="7"/>
                      <a:pt x="2" y="0"/>
                      <a:pt x="7"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0" name="Freeform 2391">
                <a:extLst>
                  <a:ext uri="{FF2B5EF4-FFF2-40B4-BE49-F238E27FC236}">
                    <a16:creationId xmlns:a16="http://schemas.microsoft.com/office/drawing/2014/main" id="{B47D1D28-2387-806B-1A11-55D3A9E43D24}"/>
                  </a:ext>
                </a:extLst>
              </p:cNvPr>
              <p:cNvSpPr>
                <a:spLocks/>
              </p:cNvSpPr>
              <p:nvPr/>
            </p:nvSpPr>
            <p:spPr bwMode="auto">
              <a:xfrm>
                <a:off x="6641" y="2667"/>
                <a:ext cx="58" cy="72"/>
              </a:xfrm>
              <a:custGeom>
                <a:avLst/>
                <a:gdLst>
                  <a:gd name="T0" fmla="*/ 11 w 12"/>
                  <a:gd name="T1" fmla="*/ 8 h 15"/>
                  <a:gd name="T2" fmla="*/ 3 w 12"/>
                  <a:gd name="T3" fmla="*/ 11 h 15"/>
                  <a:gd name="T4" fmla="*/ 7 w 12"/>
                  <a:gd name="T5" fmla="*/ 0 h 15"/>
                  <a:gd name="T6" fmla="*/ 11 w 12"/>
                  <a:gd name="T7" fmla="*/ 8 h 15"/>
                </a:gdLst>
                <a:ahLst/>
                <a:cxnLst>
                  <a:cxn ang="0">
                    <a:pos x="T0" y="T1"/>
                  </a:cxn>
                  <a:cxn ang="0">
                    <a:pos x="T2" y="T3"/>
                  </a:cxn>
                  <a:cxn ang="0">
                    <a:pos x="T4" y="T5"/>
                  </a:cxn>
                  <a:cxn ang="0">
                    <a:pos x="T6" y="T7"/>
                  </a:cxn>
                </a:cxnLst>
                <a:rect l="0" t="0" r="r" b="b"/>
                <a:pathLst>
                  <a:path w="12" h="15">
                    <a:moveTo>
                      <a:pt x="11" y="8"/>
                    </a:moveTo>
                    <a:cubicBezTo>
                      <a:pt x="10" y="13"/>
                      <a:pt x="6" y="15"/>
                      <a:pt x="3" y="11"/>
                    </a:cubicBezTo>
                    <a:cubicBezTo>
                      <a:pt x="0" y="7"/>
                      <a:pt x="2" y="0"/>
                      <a:pt x="7" y="0"/>
                    </a:cubicBezTo>
                    <a:cubicBezTo>
                      <a:pt x="10" y="1"/>
                      <a:pt x="12" y="4"/>
                      <a:pt x="1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1" name="Freeform 2392">
                <a:extLst>
                  <a:ext uri="{FF2B5EF4-FFF2-40B4-BE49-F238E27FC236}">
                    <a16:creationId xmlns:a16="http://schemas.microsoft.com/office/drawing/2014/main" id="{8E370C6C-9095-C521-1D13-16CF692AC6E0}"/>
                  </a:ext>
                </a:extLst>
              </p:cNvPr>
              <p:cNvSpPr>
                <a:spLocks/>
              </p:cNvSpPr>
              <p:nvPr/>
            </p:nvSpPr>
            <p:spPr bwMode="auto">
              <a:xfrm>
                <a:off x="6709" y="2676"/>
                <a:ext cx="53" cy="68"/>
              </a:xfrm>
              <a:custGeom>
                <a:avLst/>
                <a:gdLst>
                  <a:gd name="T0" fmla="*/ 11 w 11"/>
                  <a:gd name="T1" fmla="*/ 7 h 14"/>
                  <a:gd name="T2" fmla="*/ 3 w 11"/>
                  <a:gd name="T3" fmla="*/ 11 h 14"/>
                  <a:gd name="T4" fmla="*/ 6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0" y="12"/>
                      <a:pt x="5" y="14"/>
                      <a:pt x="3" y="11"/>
                    </a:cubicBezTo>
                    <a:cubicBezTo>
                      <a:pt x="0" y="7"/>
                      <a:pt x="2" y="0"/>
                      <a:pt x="6"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2" name="Freeform 2393">
                <a:extLst>
                  <a:ext uri="{FF2B5EF4-FFF2-40B4-BE49-F238E27FC236}">
                    <a16:creationId xmlns:a16="http://schemas.microsoft.com/office/drawing/2014/main" id="{C104F102-57FD-FA6B-6218-099615A2495C}"/>
                  </a:ext>
                </a:extLst>
              </p:cNvPr>
              <p:cNvSpPr>
                <a:spLocks/>
              </p:cNvSpPr>
              <p:nvPr/>
            </p:nvSpPr>
            <p:spPr bwMode="auto">
              <a:xfrm>
                <a:off x="6728" y="2580"/>
                <a:ext cx="53" cy="72"/>
              </a:xfrm>
              <a:custGeom>
                <a:avLst/>
                <a:gdLst>
                  <a:gd name="T0" fmla="*/ 11 w 11"/>
                  <a:gd name="T1" fmla="*/ 8 h 15"/>
                  <a:gd name="T2" fmla="*/ 3 w 11"/>
                  <a:gd name="T3" fmla="*/ 11 h 15"/>
                  <a:gd name="T4" fmla="*/ 6 w 11"/>
                  <a:gd name="T5" fmla="*/ 0 h 15"/>
                  <a:gd name="T6" fmla="*/ 11 w 11"/>
                  <a:gd name="T7" fmla="*/ 8 h 15"/>
                </a:gdLst>
                <a:ahLst/>
                <a:cxnLst>
                  <a:cxn ang="0">
                    <a:pos x="T0" y="T1"/>
                  </a:cxn>
                  <a:cxn ang="0">
                    <a:pos x="T2" y="T3"/>
                  </a:cxn>
                  <a:cxn ang="0">
                    <a:pos x="T4" y="T5"/>
                  </a:cxn>
                  <a:cxn ang="0">
                    <a:pos x="T6" y="T7"/>
                  </a:cxn>
                </a:cxnLst>
                <a:rect l="0" t="0" r="r" b="b"/>
                <a:pathLst>
                  <a:path w="11" h="15">
                    <a:moveTo>
                      <a:pt x="11" y="8"/>
                    </a:moveTo>
                    <a:cubicBezTo>
                      <a:pt x="10" y="13"/>
                      <a:pt x="6" y="15"/>
                      <a:pt x="3" y="11"/>
                    </a:cubicBezTo>
                    <a:cubicBezTo>
                      <a:pt x="0" y="8"/>
                      <a:pt x="2" y="0"/>
                      <a:pt x="6" y="0"/>
                    </a:cubicBezTo>
                    <a:cubicBezTo>
                      <a:pt x="10" y="1"/>
                      <a:pt x="11" y="4"/>
                      <a:pt x="11"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3" name="Freeform 2394">
                <a:extLst>
                  <a:ext uri="{FF2B5EF4-FFF2-40B4-BE49-F238E27FC236}">
                    <a16:creationId xmlns:a16="http://schemas.microsoft.com/office/drawing/2014/main" id="{FE22081D-32FB-1179-171E-DE02A25CC305}"/>
                  </a:ext>
                </a:extLst>
              </p:cNvPr>
              <p:cNvSpPr>
                <a:spLocks/>
              </p:cNvSpPr>
              <p:nvPr/>
            </p:nvSpPr>
            <p:spPr bwMode="auto">
              <a:xfrm>
                <a:off x="6670" y="2488"/>
                <a:ext cx="58" cy="72"/>
              </a:xfrm>
              <a:custGeom>
                <a:avLst/>
                <a:gdLst>
                  <a:gd name="T0" fmla="*/ 11 w 12"/>
                  <a:gd name="T1" fmla="*/ 7 h 15"/>
                  <a:gd name="T2" fmla="*/ 4 w 12"/>
                  <a:gd name="T3" fmla="*/ 11 h 15"/>
                  <a:gd name="T4" fmla="*/ 6 w 12"/>
                  <a:gd name="T5" fmla="*/ 0 h 15"/>
                  <a:gd name="T6" fmla="*/ 11 w 12"/>
                  <a:gd name="T7" fmla="*/ 7 h 15"/>
                </a:gdLst>
                <a:ahLst/>
                <a:cxnLst>
                  <a:cxn ang="0">
                    <a:pos x="T0" y="T1"/>
                  </a:cxn>
                  <a:cxn ang="0">
                    <a:pos x="T2" y="T3"/>
                  </a:cxn>
                  <a:cxn ang="0">
                    <a:pos x="T4" y="T5"/>
                  </a:cxn>
                  <a:cxn ang="0">
                    <a:pos x="T6" y="T7"/>
                  </a:cxn>
                </a:cxnLst>
                <a:rect l="0" t="0" r="r" b="b"/>
                <a:pathLst>
                  <a:path w="12" h="15">
                    <a:moveTo>
                      <a:pt x="11" y="7"/>
                    </a:moveTo>
                    <a:cubicBezTo>
                      <a:pt x="11" y="12"/>
                      <a:pt x="7" y="15"/>
                      <a:pt x="4" y="11"/>
                    </a:cubicBezTo>
                    <a:cubicBezTo>
                      <a:pt x="0" y="7"/>
                      <a:pt x="2" y="0"/>
                      <a:pt x="6"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4" name="Freeform 2395">
                <a:extLst>
                  <a:ext uri="{FF2B5EF4-FFF2-40B4-BE49-F238E27FC236}">
                    <a16:creationId xmlns:a16="http://schemas.microsoft.com/office/drawing/2014/main" id="{CA3D4611-35AD-FAB7-79E1-5D77D7175662}"/>
                  </a:ext>
                </a:extLst>
              </p:cNvPr>
              <p:cNvSpPr>
                <a:spLocks/>
              </p:cNvSpPr>
              <p:nvPr/>
            </p:nvSpPr>
            <p:spPr bwMode="auto">
              <a:xfrm>
                <a:off x="6742" y="2493"/>
                <a:ext cx="53" cy="67"/>
              </a:xfrm>
              <a:custGeom>
                <a:avLst/>
                <a:gdLst>
                  <a:gd name="T0" fmla="*/ 10 w 11"/>
                  <a:gd name="T1" fmla="*/ 7 h 14"/>
                  <a:gd name="T2" fmla="*/ 3 w 11"/>
                  <a:gd name="T3" fmla="*/ 11 h 14"/>
                  <a:gd name="T4" fmla="*/ 6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10" y="12"/>
                      <a:pt x="6" y="14"/>
                      <a:pt x="3" y="11"/>
                    </a:cubicBezTo>
                    <a:cubicBezTo>
                      <a:pt x="0" y="7"/>
                      <a:pt x="1" y="0"/>
                      <a:pt x="6" y="0"/>
                    </a:cubicBezTo>
                    <a:cubicBezTo>
                      <a:pt x="9"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5" name="Freeform 2396">
                <a:extLst>
                  <a:ext uri="{FF2B5EF4-FFF2-40B4-BE49-F238E27FC236}">
                    <a16:creationId xmlns:a16="http://schemas.microsoft.com/office/drawing/2014/main" id="{C62CD3C8-E555-DFA4-C7C1-01ABBEF3B2D4}"/>
                  </a:ext>
                </a:extLst>
              </p:cNvPr>
              <p:cNvSpPr>
                <a:spLocks/>
              </p:cNvSpPr>
              <p:nvPr/>
            </p:nvSpPr>
            <p:spPr bwMode="auto">
              <a:xfrm>
                <a:off x="6506" y="2575"/>
                <a:ext cx="63" cy="72"/>
              </a:xfrm>
              <a:custGeom>
                <a:avLst/>
                <a:gdLst>
                  <a:gd name="T0" fmla="*/ 12 w 13"/>
                  <a:gd name="T1" fmla="*/ 8 h 15"/>
                  <a:gd name="T2" fmla="*/ 4 w 13"/>
                  <a:gd name="T3" fmla="*/ 11 h 15"/>
                  <a:gd name="T4" fmla="*/ 7 w 13"/>
                  <a:gd name="T5" fmla="*/ 0 h 15"/>
                  <a:gd name="T6" fmla="*/ 12 w 13"/>
                  <a:gd name="T7" fmla="*/ 8 h 15"/>
                </a:gdLst>
                <a:ahLst/>
                <a:cxnLst>
                  <a:cxn ang="0">
                    <a:pos x="T0" y="T1"/>
                  </a:cxn>
                  <a:cxn ang="0">
                    <a:pos x="T2" y="T3"/>
                  </a:cxn>
                  <a:cxn ang="0">
                    <a:pos x="T4" y="T5"/>
                  </a:cxn>
                  <a:cxn ang="0">
                    <a:pos x="T6" y="T7"/>
                  </a:cxn>
                </a:cxnLst>
                <a:rect l="0" t="0" r="r" b="b"/>
                <a:pathLst>
                  <a:path w="13" h="15">
                    <a:moveTo>
                      <a:pt x="12" y="8"/>
                    </a:moveTo>
                    <a:cubicBezTo>
                      <a:pt x="12" y="13"/>
                      <a:pt x="7" y="15"/>
                      <a:pt x="4" y="11"/>
                    </a:cubicBezTo>
                    <a:cubicBezTo>
                      <a:pt x="0" y="7"/>
                      <a:pt x="2" y="0"/>
                      <a:pt x="7" y="0"/>
                    </a:cubicBezTo>
                    <a:cubicBezTo>
                      <a:pt x="11" y="0"/>
                      <a:pt x="13" y="4"/>
                      <a:pt x="1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6" name="Freeform 2397">
                <a:extLst>
                  <a:ext uri="{FF2B5EF4-FFF2-40B4-BE49-F238E27FC236}">
                    <a16:creationId xmlns:a16="http://schemas.microsoft.com/office/drawing/2014/main" id="{BA889EBF-56B2-ED0D-3C65-E05FFB2A641F}"/>
                  </a:ext>
                </a:extLst>
              </p:cNvPr>
              <p:cNvSpPr>
                <a:spLocks/>
              </p:cNvSpPr>
              <p:nvPr/>
            </p:nvSpPr>
            <p:spPr bwMode="auto">
              <a:xfrm>
                <a:off x="6526" y="2479"/>
                <a:ext cx="57" cy="67"/>
              </a:xfrm>
              <a:custGeom>
                <a:avLst/>
                <a:gdLst>
                  <a:gd name="T0" fmla="*/ 12 w 12"/>
                  <a:gd name="T1" fmla="*/ 7 h 14"/>
                  <a:gd name="T2" fmla="*/ 3 w 12"/>
                  <a:gd name="T3" fmla="*/ 11 h 14"/>
                  <a:gd name="T4" fmla="*/ 7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1" y="12"/>
                      <a:pt x="6" y="14"/>
                      <a:pt x="3" y="11"/>
                    </a:cubicBezTo>
                    <a:cubicBezTo>
                      <a:pt x="0" y="7"/>
                      <a:pt x="2" y="0"/>
                      <a:pt x="7" y="0"/>
                    </a:cubicBezTo>
                    <a:cubicBezTo>
                      <a:pt x="10"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7" name="Freeform 2398">
                <a:extLst>
                  <a:ext uri="{FF2B5EF4-FFF2-40B4-BE49-F238E27FC236}">
                    <a16:creationId xmlns:a16="http://schemas.microsoft.com/office/drawing/2014/main" id="{E91B14FC-3DC9-CC24-F3C5-9FE0F352FC89}"/>
                  </a:ext>
                </a:extLst>
              </p:cNvPr>
              <p:cNvSpPr>
                <a:spLocks/>
              </p:cNvSpPr>
              <p:nvPr/>
            </p:nvSpPr>
            <p:spPr bwMode="auto">
              <a:xfrm>
                <a:off x="6448" y="2527"/>
                <a:ext cx="58" cy="72"/>
              </a:xfrm>
              <a:custGeom>
                <a:avLst/>
                <a:gdLst>
                  <a:gd name="T0" fmla="*/ 12 w 12"/>
                  <a:gd name="T1" fmla="*/ 8 h 15"/>
                  <a:gd name="T2" fmla="*/ 3 w 12"/>
                  <a:gd name="T3" fmla="*/ 12 h 15"/>
                  <a:gd name="T4" fmla="*/ 7 w 12"/>
                  <a:gd name="T5" fmla="*/ 0 h 15"/>
                  <a:gd name="T6" fmla="*/ 12 w 12"/>
                  <a:gd name="T7" fmla="*/ 8 h 15"/>
                </a:gdLst>
                <a:ahLst/>
                <a:cxnLst>
                  <a:cxn ang="0">
                    <a:pos x="T0" y="T1"/>
                  </a:cxn>
                  <a:cxn ang="0">
                    <a:pos x="T2" y="T3"/>
                  </a:cxn>
                  <a:cxn ang="0">
                    <a:pos x="T4" y="T5"/>
                  </a:cxn>
                  <a:cxn ang="0">
                    <a:pos x="T6" y="T7"/>
                  </a:cxn>
                </a:cxnLst>
                <a:rect l="0" t="0" r="r" b="b"/>
                <a:pathLst>
                  <a:path w="12" h="15">
                    <a:moveTo>
                      <a:pt x="12" y="8"/>
                    </a:moveTo>
                    <a:cubicBezTo>
                      <a:pt x="11" y="13"/>
                      <a:pt x="6" y="15"/>
                      <a:pt x="3" y="12"/>
                    </a:cubicBezTo>
                    <a:cubicBezTo>
                      <a:pt x="0" y="8"/>
                      <a:pt x="1" y="0"/>
                      <a:pt x="7" y="0"/>
                    </a:cubicBezTo>
                    <a:cubicBezTo>
                      <a:pt x="10" y="1"/>
                      <a:pt x="12" y="5"/>
                      <a:pt x="12"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8" name="Freeform 2399">
                <a:extLst>
                  <a:ext uri="{FF2B5EF4-FFF2-40B4-BE49-F238E27FC236}">
                    <a16:creationId xmlns:a16="http://schemas.microsoft.com/office/drawing/2014/main" id="{147FFB8F-E34B-8E51-98DD-0933DAD43181}"/>
                  </a:ext>
                </a:extLst>
              </p:cNvPr>
              <p:cNvSpPr>
                <a:spLocks/>
              </p:cNvSpPr>
              <p:nvPr/>
            </p:nvSpPr>
            <p:spPr bwMode="auto">
              <a:xfrm>
                <a:off x="6574" y="2339"/>
                <a:ext cx="58" cy="67"/>
              </a:xfrm>
              <a:custGeom>
                <a:avLst/>
                <a:gdLst>
                  <a:gd name="T0" fmla="*/ 11 w 12"/>
                  <a:gd name="T1" fmla="*/ 7 h 14"/>
                  <a:gd name="T2" fmla="*/ 4 w 12"/>
                  <a:gd name="T3" fmla="*/ 11 h 14"/>
                  <a:gd name="T4" fmla="*/ 6 w 12"/>
                  <a:gd name="T5" fmla="*/ 0 h 14"/>
                  <a:gd name="T6" fmla="*/ 6 w 12"/>
                  <a:gd name="T7" fmla="*/ 0 h 14"/>
                  <a:gd name="T8" fmla="*/ 11 w 12"/>
                  <a:gd name="T9" fmla="*/ 7 h 14"/>
                </a:gdLst>
                <a:ahLst/>
                <a:cxnLst>
                  <a:cxn ang="0">
                    <a:pos x="T0" y="T1"/>
                  </a:cxn>
                  <a:cxn ang="0">
                    <a:pos x="T2" y="T3"/>
                  </a:cxn>
                  <a:cxn ang="0">
                    <a:pos x="T4" y="T5"/>
                  </a:cxn>
                  <a:cxn ang="0">
                    <a:pos x="T6" y="T7"/>
                  </a:cxn>
                  <a:cxn ang="0">
                    <a:pos x="T8" y="T9"/>
                  </a:cxn>
                </a:cxnLst>
                <a:rect l="0" t="0" r="r" b="b"/>
                <a:pathLst>
                  <a:path w="12" h="14">
                    <a:moveTo>
                      <a:pt x="11" y="7"/>
                    </a:moveTo>
                    <a:cubicBezTo>
                      <a:pt x="11" y="12"/>
                      <a:pt x="7" y="14"/>
                      <a:pt x="4" y="11"/>
                    </a:cubicBezTo>
                    <a:cubicBezTo>
                      <a:pt x="0" y="7"/>
                      <a:pt x="1" y="0"/>
                      <a:pt x="6" y="0"/>
                    </a:cubicBezTo>
                    <a:cubicBezTo>
                      <a:pt x="6" y="0"/>
                      <a:pt x="6" y="0"/>
                      <a:pt x="6" y="0"/>
                    </a:cubicBezTo>
                    <a:cubicBezTo>
                      <a:pt x="10" y="0"/>
                      <a:pt x="12"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9" name="Group 2601">
              <a:extLst>
                <a:ext uri="{FF2B5EF4-FFF2-40B4-BE49-F238E27FC236}">
                  <a16:creationId xmlns:a16="http://schemas.microsoft.com/office/drawing/2014/main" id="{FCF3E097-6242-18B1-2693-7DCCF7C35218}"/>
                </a:ext>
              </a:extLst>
            </p:cNvPr>
            <p:cNvGrpSpPr>
              <a:grpSpLocks/>
            </p:cNvGrpSpPr>
            <p:nvPr/>
          </p:nvGrpSpPr>
          <p:grpSpPr bwMode="auto">
            <a:xfrm>
              <a:off x="6130" y="970"/>
              <a:ext cx="1186" cy="2217"/>
              <a:chOff x="6130" y="970"/>
              <a:chExt cx="1186" cy="2217"/>
            </a:xfrm>
          </p:grpSpPr>
          <p:sp>
            <p:nvSpPr>
              <p:cNvPr id="119" name="Freeform 2401">
                <a:extLst>
                  <a:ext uri="{FF2B5EF4-FFF2-40B4-BE49-F238E27FC236}">
                    <a16:creationId xmlns:a16="http://schemas.microsoft.com/office/drawing/2014/main" id="{417D7B75-7235-4B01-EAEE-BDD62F2026F6}"/>
                  </a:ext>
                </a:extLst>
              </p:cNvPr>
              <p:cNvSpPr>
                <a:spLocks/>
              </p:cNvSpPr>
              <p:nvPr/>
            </p:nvSpPr>
            <p:spPr bwMode="auto">
              <a:xfrm>
                <a:off x="6636" y="2300"/>
                <a:ext cx="53" cy="68"/>
              </a:xfrm>
              <a:custGeom>
                <a:avLst/>
                <a:gdLst>
                  <a:gd name="T0" fmla="*/ 11 w 11"/>
                  <a:gd name="T1" fmla="*/ 7 h 14"/>
                  <a:gd name="T2" fmla="*/ 4 w 11"/>
                  <a:gd name="T3" fmla="*/ 11 h 14"/>
                  <a:gd name="T4" fmla="*/ 6 w 11"/>
                  <a:gd name="T5" fmla="*/ 0 h 14"/>
                  <a:gd name="T6" fmla="*/ 6 w 11"/>
                  <a:gd name="T7" fmla="*/ 0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2"/>
                      <a:pt x="7" y="14"/>
                      <a:pt x="4" y="11"/>
                    </a:cubicBezTo>
                    <a:cubicBezTo>
                      <a:pt x="0" y="7"/>
                      <a:pt x="1" y="0"/>
                      <a:pt x="6" y="0"/>
                    </a:cubicBezTo>
                    <a:cubicBezTo>
                      <a:pt x="6" y="0"/>
                      <a:pt x="6" y="0"/>
                      <a:pt x="6"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0" name="Freeform 2402">
                <a:extLst>
                  <a:ext uri="{FF2B5EF4-FFF2-40B4-BE49-F238E27FC236}">
                    <a16:creationId xmlns:a16="http://schemas.microsoft.com/office/drawing/2014/main" id="{01134CD2-FF59-0730-BCF7-CCB1D7B5CA4E}"/>
                  </a:ext>
                </a:extLst>
              </p:cNvPr>
              <p:cNvSpPr>
                <a:spLocks/>
              </p:cNvSpPr>
              <p:nvPr/>
            </p:nvSpPr>
            <p:spPr bwMode="auto">
              <a:xfrm>
                <a:off x="6627" y="2199"/>
                <a:ext cx="53" cy="67"/>
              </a:xfrm>
              <a:custGeom>
                <a:avLst/>
                <a:gdLst>
                  <a:gd name="T0" fmla="*/ 11 w 11"/>
                  <a:gd name="T1" fmla="*/ 7 h 14"/>
                  <a:gd name="T2" fmla="*/ 4 w 11"/>
                  <a:gd name="T3" fmla="*/ 10 h 14"/>
                  <a:gd name="T4" fmla="*/ 5 w 11"/>
                  <a:gd name="T5" fmla="*/ 0 h 14"/>
                  <a:gd name="T6" fmla="*/ 5 w 11"/>
                  <a:gd name="T7" fmla="*/ 0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2"/>
                      <a:pt x="7" y="14"/>
                      <a:pt x="4" y="10"/>
                    </a:cubicBezTo>
                    <a:cubicBezTo>
                      <a:pt x="0" y="7"/>
                      <a:pt x="1" y="0"/>
                      <a:pt x="5" y="0"/>
                    </a:cubicBezTo>
                    <a:cubicBezTo>
                      <a:pt x="5" y="0"/>
                      <a:pt x="5" y="0"/>
                      <a:pt x="5"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1" name="Freeform 2403">
                <a:extLst>
                  <a:ext uri="{FF2B5EF4-FFF2-40B4-BE49-F238E27FC236}">
                    <a16:creationId xmlns:a16="http://schemas.microsoft.com/office/drawing/2014/main" id="{B8A7EC5C-69B2-417B-C971-0D4393475899}"/>
                  </a:ext>
                </a:extLst>
              </p:cNvPr>
              <p:cNvSpPr>
                <a:spLocks/>
              </p:cNvSpPr>
              <p:nvPr/>
            </p:nvSpPr>
            <p:spPr bwMode="auto">
              <a:xfrm>
                <a:off x="6545" y="2127"/>
                <a:ext cx="58" cy="62"/>
              </a:xfrm>
              <a:custGeom>
                <a:avLst/>
                <a:gdLst>
                  <a:gd name="T0" fmla="*/ 11 w 12"/>
                  <a:gd name="T1" fmla="*/ 6 h 13"/>
                  <a:gd name="T2" fmla="*/ 4 w 12"/>
                  <a:gd name="T3" fmla="*/ 10 h 13"/>
                  <a:gd name="T4" fmla="*/ 5 w 12"/>
                  <a:gd name="T5" fmla="*/ 0 h 13"/>
                  <a:gd name="T6" fmla="*/ 6 w 12"/>
                  <a:gd name="T7" fmla="*/ 0 h 13"/>
                  <a:gd name="T8" fmla="*/ 11 w 12"/>
                  <a:gd name="T9" fmla="*/ 6 h 13"/>
                </a:gdLst>
                <a:ahLst/>
                <a:cxnLst>
                  <a:cxn ang="0">
                    <a:pos x="T0" y="T1"/>
                  </a:cxn>
                  <a:cxn ang="0">
                    <a:pos x="T2" y="T3"/>
                  </a:cxn>
                  <a:cxn ang="0">
                    <a:pos x="T4" y="T5"/>
                  </a:cxn>
                  <a:cxn ang="0">
                    <a:pos x="T6" y="T7"/>
                  </a:cxn>
                  <a:cxn ang="0">
                    <a:pos x="T8" y="T9"/>
                  </a:cxn>
                </a:cxnLst>
                <a:rect l="0" t="0" r="r" b="b"/>
                <a:pathLst>
                  <a:path w="12" h="13">
                    <a:moveTo>
                      <a:pt x="11" y="6"/>
                    </a:moveTo>
                    <a:cubicBezTo>
                      <a:pt x="12" y="11"/>
                      <a:pt x="7" y="13"/>
                      <a:pt x="4" y="10"/>
                    </a:cubicBezTo>
                    <a:cubicBezTo>
                      <a:pt x="0" y="6"/>
                      <a:pt x="1" y="0"/>
                      <a:pt x="5" y="0"/>
                    </a:cubicBezTo>
                    <a:cubicBezTo>
                      <a:pt x="5" y="0"/>
                      <a:pt x="6" y="0"/>
                      <a:pt x="6" y="0"/>
                    </a:cubicBezTo>
                    <a:cubicBezTo>
                      <a:pt x="9" y="0"/>
                      <a:pt x="11"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2" name="Freeform 2404">
                <a:extLst>
                  <a:ext uri="{FF2B5EF4-FFF2-40B4-BE49-F238E27FC236}">
                    <a16:creationId xmlns:a16="http://schemas.microsoft.com/office/drawing/2014/main" id="{61DCBF92-F63C-E3F9-AC73-CFD46B78B7E5}"/>
                  </a:ext>
                </a:extLst>
              </p:cNvPr>
              <p:cNvSpPr>
                <a:spLocks/>
              </p:cNvSpPr>
              <p:nvPr/>
            </p:nvSpPr>
            <p:spPr bwMode="auto">
              <a:xfrm>
                <a:off x="6554" y="2030"/>
                <a:ext cx="58" cy="68"/>
              </a:xfrm>
              <a:custGeom>
                <a:avLst/>
                <a:gdLst>
                  <a:gd name="T0" fmla="*/ 11 w 12"/>
                  <a:gd name="T1" fmla="*/ 7 h 14"/>
                  <a:gd name="T2" fmla="*/ 4 w 12"/>
                  <a:gd name="T3" fmla="*/ 11 h 14"/>
                  <a:gd name="T4" fmla="*/ 5 w 12"/>
                  <a:gd name="T5" fmla="*/ 0 h 14"/>
                  <a:gd name="T6" fmla="*/ 5 w 12"/>
                  <a:gd name="T7" fmla="*/ 0 h 14"/>
                  <a:gd name="T8" fmla="*/ 11 w 12"/>
                  <a:gd name="T9" fmla="*/ 7 h 14"/>
                </a:gdLst>
                <a:ahLst/>
                <a:cxnLst>
                  <a:cxn ang="0">
                    <a:pos x="T0" y="T1"/>
                  </a:cxn>
                  <a:cxn ang="0">
                    <a:pos x="T2" y="T3"/>
                  </a:cxn>
                  <a:cxn ang="0">
                    <a:pos x="T4" y="T5"/>
                  </a:cxn>
                  <a:cxn ang="0">
                    <a:pos x="T6" y="T7"/>
                  </a:cxn>
                  <a:cxn ang="0">
                    <a:pos x="T8" y="T9"/>
                  </a:cxn>
                </a:cxnLst>
                <a:rect l="0" t="0" r="r" b="b"/>
                <a:pathLst>
                  <a:path w="12" h="14">
                    <a:moveTo>
                      <a:pt x="11" y="7"/>
                    </a:moveTo>
                    <a:cubicBezTo>
                      <a:pt x="12" y="12"/>
                      <a:pt x="8" y="14"/>
                      <a:pt x="4" y="11"/>
                    </a:cubicBezTo>
                    <a:cubicBezTo>
                      <a:pt x="0" y="7"/>
                      <a:pt x="1" y="1"/>
                      <a:pt x="5" y="0"/>
                    </a:cubicBezTo>
                    <a:cubicBezTo>
                      <a:pt x="5" y="0"/>
                      <a:pt x="5" y="0"/>
                      <a:pt x="5" y="0"/>
                    </a:cubicBezTo>
                    <a:cubicBezTo>
                      <a:pt x="9" y="1"/>
                      <a:pt x="11" y="4"/>
                      <a:pt x="11"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3" name="Freeform 2405">
                <a:extLst>
                  <a:ext uri="{FF2B5EF4-FFF2-40B4-BE49-F238E27FC236}">
                    <a16:creationId xmlns:a16="http://schemas.microsoft.com/office/drawing/2014/main" id="{050733DC-B9D5-264A-7473-BA45D4E08BA4}"/>
                  </a:ext>
                </a:extLst>
              </p:cNvPr>
              <p:cNvSpPr>
                <a:spLocks/>
              </p:cNvSpPr>
              <p:nvPr/>
            </p:nvSpPr>
            <p:spPr bwMode="auto">
              <a:xfrm>
                <a:off x="6617" y="2107"/>
                <a:ext cx="58" cy="68"/>
              </a:xfrm>
              <a:custGeom>
                <a:avLst/>
                <a:gdLst>
                  <a:gd name="T0" fmla="*/ 11 w 12"/>
                  <a:gd name="T1" fmla="*/ 7 h 14"/>
                  <a:gd name="T2" fmla="*/ 5 w 12"/>
                  <a:gd name="T3" fmla="*/ 11 h 14"/>
                  <a:gd name="T4" fmla="*/ 5 w 12"/>
                  <a:gd name="T5" fmla="*/ 0 h 14"/>
                  <a:gd name="T6" fmla="*/ 6 w 12"/>
                  <a:gd name="T7" fmla="*/ 0 h 14"/>
                  <a:gd name="T8" fmla="*/ 11 w 12"/>
                  <a:gd name="T9" fmla="*/ 7 h 14"/>
                </a:gdLst>
                <a:ahLst/>
                <a:cxnLst>
                  <a:cxn ang="0">
                    <a:pos x="T0" y="T1"/>
                  </a:cxn>
                  <a:cxn ang="0">
                    <a:pos x="T2" y="T3"/>
                  </a:cxn>
                  <a:cxn ang="0">
                    <a:pos x="T4" y="T5"/>
                  </a:cxn>
                  <a:cxn ang="0">
                    <a:pos x="T6" y="T7"/>
                  </a:cxn>
                  <a:cxn ang="0">
                    <a:pos x="T8" y="T9"/>
                  </a:cxn>
                </a:cxnLst>
                <a:rect l="0" t="0" r="r" b="b"/>
                <a:pathLst>
                  <a:path w="12" h="14">
                    <a:moveTo>
                      <a:pt x="11" y="7"/>
                    </a:moveTo>
                    <a:cubicBezTo>
                      <a:pt x="12" y="12"/>
                      <a:pt x="8" y="14"/>
                      <a:pt x="5" y="11"/>
                    </a:cubicBezTo>
                    <a:cubicBezTo>
                      <a:pt x="0" y="8"/>
                      <a:pt x="1" y="1"/>
                      <a:pt x="5" y="0"/>
                    </a:cubicBezTo>
                    <a:cubicBezTo>
                      <a:pt x="5" y="0"/>
                      <a:pt x="5" y="0"/>
                      <a:pt x="6" y="0"/>
                    </a:cubicBezTo>
                    <a:cubicBezTo>
                      <a:pt x="9" y="1"/>
                      <a:pt x="11" y="4"/>
                      <a:pt x="11"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4" name="Freeform 2406">
                <a:extLst>
                  <a:ext uri="{FF2B5EF4-FFF2-40B4-BE49-F238E27FC236}">
                    <a16:creationId xmlns:a16="http://schemas.microsoft.com/office/drawing/2014/main" id="{2E1033CF-0269-729A-3DD3-9EF5B37E28E2}"/>
                  </a:ext>
                </a:extLst>
              </p:cNvPr>
              <p:cNvSpPr>
                <a:spLocks/>
              </p:cNvSpPr>
              <p:nvPr/>
            </p:nvSpPr>
            <p:spPr bwMode="auto">
              <a:xfrm>
                <a:off x="6627" y="2016"/>
                <a:ext cx="53" cy="67"/>
              </a:xfrm>
              <a:custGeom>
                <a:avLst/>
                <a:gdLst>
                  <a:gd name="T0" fmla="*/ 10 w 11"/>
                  <a:gd name="T1" fmla="*/ 7 h 14"/>
                  <a:gd name="T2" fmla="*/ 4 w 11"/>
                  <a:gd name="T3" fmla="*/ 11 h 14"/>
                  <a:gd name="T4" fmla="*/ 4 w 11"/>
                  <a:gd name="T5" fmla="*/ 0 h 14"/>
                  <a:gd name="T6" fmla="*/ 4 w 11"/>
                  <a:gd name="T7" fmla="*/ 0 h 14"/>
                  <a:gd name="T8" fmla="*/ 10 w 11"/>
                  <a:gd name="T9" fmla="*/ 7 h 14"/>
                </a:gdLst>
                <a:ahLst/>
                <a:cxnLst>
                  <a:cxn ang="0">
                    <a:pos x="T0" y="T1"/>
                  </a:cxn>
                  <a:cxn ang="0">
                    <a:pos x="T2" y="T3"/>
                  </a:cxn>
                  <a:cxn ang="0">
                    <a:pos x="T4" y="T5"/>
                  </a:cxn>
                  <a:cxn ang="0">
                    <a:pos x="T6" y="T7"/>
                  </a:cxn>
                  <a:cxn ang="0">
                    <a:pos x="T8" y="T9"/>
                  </a:cxn>
                </a:cxnLst>
                <a:rect l="0" t="0" r="r" b="b"/>
                <a:pathLst>
                  <a:path w="11" h="14">
                    <a:moveTo>
                      <a:pt x="10" y="7"/>
                    </a:moveTo>
                    <a:cubicBezTo>
                      <a:pt x="11" y="12"/>
                      <a:pt x="7" y="14"/>
                      <a:pt x="4" y="11"/>
                    </a:cubicBezTo>
                    <a:cubicBezTo>
                      <a:pt x="0" y="8"/>
                      <a:pt x="0" y="1"/>
                      <a:pt x="4" y="0"/>
                    </a:cubicBezTo>
                    <a:cubicBezTo>
                      <a:pt x="4" y="0"/>
                      <a:pt x="4" y="0"/>
                      <a:pt x="4" y="0"/>
                    </a:cubicBezTo>
                    <a:cubicBezTo>
                      <a:pt x="8" y="1"/>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5" name="Freeform 2407">
                <a:extLst>
                  <a:ext uri="{FF2B5EF4-FFF2-40B4-BE49-F238E27FC236}">
                    <a16:creationId xmlns:a16="http://schemas.microsoft.com/office/drawing/2014/main" id="{AEF47188-766B-9CEE-CC34-D5082BA6069E}"/>
                  </a:ext>
                </a:extLst>
              </p:cNvPr>
              <p:cNvSpPr>
                <a:spLocks/>
              </p:cNvSpPr>
              <p:nvPr/>
            </p:nvSpPr>
            <p:spPr bwMode="auto">
              <a:xfrm>
                <a:off x="6699" y="2069"/>
                <a:ext cx="53" cy="62"/>
              </a:xfrm>
              <a:custGeom>
                <a:avLst/>
                <a:gdLst>
                  <a:gd name="T0" fmla="*/ 10 w 11"/>
                  <a:gd name="T1" fmla="*/ 7 h 13"/>
                  <a:gd name="T2" fmla="*/ 4 w 11"/>
                  <a:gd name="T3" fmla="*/ 10 h 13"/>
                  <a:gd name="T4" fmla="*/ 4 w 11"/>
                  <a:gd name="T5" fmla="*/ 0 h 13"/>
                  <a:gd name="T6" fmla="*/ 5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7" y="13"/>
                      <a:pt x="4" y="10"/>
                    </a:cubicBezTo>
                    <a:cubicBezTo>
                      <a:pt x="0" y="7"/>
                      <a:pt x="0" y="0"/>
                      <a:pt x="4" y="0"/>
                    </a:cubicBezTo>
                    <a:cubicBezTo>
                      <a:pt x="4" y="0"/>
                      <a:pt x="5" y="0"/>
                      <a:pt x="5" y="0"/>
                    </a:cubicBezTo>
                    <a:cubicBezTo>
                      <a:pt x="8" y="0"/>
                      <a:pt x="10" y="4"/>
                      <a:pt x="10"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6" name="Freeform 2408">
                <a:extLst>
                  <a:ext uri="{FF2B5EF4-FFF2-40B4-BE49-F238E27FC236}">
                    <a16:creationId xmlns:a16="http://schemas.microsoft.com/office/drawing/2014/main" id="{FD19AD12-3689-E72A-C25B-054C35AB710A}"/>
                  </a:ext>
                </a:extLst>
              </p:cNvPr>
              <p:cNvSpPr>
                <a:spLocks/>
              </p:cNvSpPr>
              <p:nvPr/>
            </p:nvSpPr>
            <p:spPr bwMode="auto">
              <a:xfrm>
                <a:off x="6752" y="2030"/>
                <a:ext cx="48" cy="63"/>
              </a:xfrm>
              <a:custGeom>
                <a:avLst/>
                <a:gdLst>
                  <a:gd name="T0" fmla="*/ 10 w 10"/>
                  <a:gd name="T1" fmla="*/ 7 h 13"/>
                  <a:gd name="T2" fmla="*/ 4 w 10"/>
                  <a:gd name="T3" fmla="*/ 10 h 13"/>
                  <a:gd name="T4" fmla="*/ 3 w 10"/>
                  <a:gd name="T5" fmla="*/ 0 h 13"/>
                  <a:gd name="T6" fmla="*/ 4 w 10"/>
                  <a:gd name="T7" fmla="*/ 0 h 13"/>
                  <a:gd name="T8" fmla="*/ 10 w 10"/>
                  <a:gd name="T9" fmla="*/ 7 h 13"/>
                </a:gdLst>
                <a:ahLst/>
                <a:cxnLst>
                  <a:cxn ang="0">
                    <a:pos x="T0" y="T1"/>
                  </a:cxn>
                  <a:cxn ang="0">
                    <a:pos x="T2" y="T3"/>
                  </a:cxn>
                  <a:cxn ang="0">
                    <a:pos x="T4" y="T5"/>
                  </a:cxn>
                  <a:cxn ang="0">
                    <a:pos x="T6" y="T7"/>
                  </a:cxn>
                  <a:cxn ang="0">
                    <a:pos x="T8" y="T9"/>
                  </a:cxn>
                </a:cxnLst>
                <a:rect l="0" t="0" r="r" b="b"/>
                <a:pathLst>
                  <a:path w="10" h="13">
                    <a:moveTo>
                      <a:pt x="10" y="7"/>
                    </a:moveTo>
                    <a:cubicBezTo>
                      <a:pt x="10" y="11"/>
                      <a:pt x="7" y="13"/>
                      <a:pt x="4" y="10"/>
                    </a:cubicBezTo>
                    <a:cubicBezTo>
                      <a:pt x="0" y="7"/>
                      <a:pt x="0" y="0"/>
                      <a:pt x="3" y="0"/>
                    </a:cubicBezTo>
                    <a:cubicBezTo>
                      <a:pt x="3" y="0"/>
                      <a:pt x="4" y="0"/>
                      <a:pt x="4" y="0"/>
                    </a:cubicBezTo>
                    <a:cubicBezTo>
                      <a:pt x="7" y="0"/>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7" name="Freeform 2409">
                <a:extLst>
                  <a:ext uri="{FF2B5EF4-FFF2-40B4-BE49-F238E27FC236}">
                    <a16:creationId xmlns:a16="http://schemas.microsoft.com/office/drawing/2014/main" id="{CE20FDBE-2DF1-38C7-B478-5542EFD8FD59}"/>
                  </a:ext>
                </a:extLst>
              </p:cNvPr>
              <p:cNvSpPr>
                <a:spLocks/>
              </p:cNvSpPr>
              <p:nvPr/>
            </p:nvSpPr>
            <p:spPr bwMode="auto">
              <a:xfrm>
                <a:off x="6738" y="1939"/>
                <a:ext cx="53" cy="62"/>
              </a:xfrm>
              <a:custGeom>
                <a:avLst/>
                <a:gdLst>
                  <a:gd name="T0" fmla="*/ 10 w 11"/>
                  <a:gd name="T1" fmla="*/ 7 h 13"/>
                  <a:gd name="T2" fmla="*/ 5 w 11"/>
                  <a:gd name="T3" fmla="*/ 11 h 13"/>
                  <a:gd name="T4" fmla="*/ 3 w 11"/>
                  <a:gd name="T5" fmla="*/ 0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8" y="13"/>
                      <a:pt x="5" y="11"/>
                    </a:cubicBezTo>
                    <a:cubicBezTo>
                      <a:pt x="1" y="8"/>
                      <a:pt x="0" y="1"/>
                      <a:pt x="3" y="0"/>
                    </a:cubicBezTo>
                    <a:cubicBezTo>
                      <a:pt x="4" y="0"/>
                      <a:pt x="4" y="0"/>
                      <a:pt x="4" y="0"/>
                    </a:cubicBezTo>
                    <a:cubicBezTo>
                      <a:pt x="7" y="1"/>
                      <a:pt x="9" y="4"/>
                      <a:pt x="10"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8" name="Freeform 2410">
                <a:extLst>
                  <a:ext uri="{FF2B5EF4-FFF2-40B4-BE49-F238E27FC236}">
                    <a16:creationId xmlns:a16="http://schemas.microsoft.com/office/drawing/2014/main" id="{205E7D0B-5914-009B-5469-C67C2C00D12F}"/>
                  </a:ext>
                </a:extLst>
              </p:cNvPr>
              <p:cNvSpPr>
                <a:spLocks/>
              </p:cNvSpPr>
              <p:nvPr/>
            </p:nvSpPr>
            <p:spPr bwMode="auto">
              <a:xfrm>
                <a:off x="6800" y="1982"/>
                <a:ext cx="53" cy="63"/>
              </a:xfrm>
              <a:custGeom>
                <a:avLst/>
                <a:gdLst>
                  <a:gd name="T0" fmla="*/ 10 w 11"/>
                  <a:gd name="T1" fmla="*/ 7 h 13"/>
                  <a:gd name="T2" fmla="*/ 5 w 11"/>
                  <a:gd name="T3" fmla="*/ 11 h 13"/>
                  <a:gd name="T4" fmla="*/ 4 w 11"/>
                  <a:gd name="T5" fmla="*/ 0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8" y="13"/>
                      <a:pt x="5" y="11"/>
                    </a:cubicBezTo>
                    <a:cubicBezTo>
                      <a:pt x="1" y="8"/>
                      <a:pt x="0" y="1"/>
                      <a:pt x="4" y="0"/>
                    </a:cubicBezTo>
                    <a:cubicBezTo>
                      <a:pt x="4" y="0"/>
                      <a:pt x="4" y="0"/>
                      <a:pt x="4" y="0"/>
                    </a:cubicBezTo>
                    <a:cubicBezTo>
                      <a:pt x="7"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29" name="Freeform 2411">
                <a:extLst>
                  <a:ext uri="{FF2B5EF4-FFF2-40B4-BE49-F238E27FC236}">
                    <a16:creationId xmlns:a16="http://schemas.microsoft.com/office/drawing/2014/main" id="{A4E25384-EE3F-C69E-F261-6068E33B85DF}"/>
                  </a:ext>
                </a:extLst>
              </p:cNvPr>
              <p:cNvSpPr>
                <a:spLocks/>
              </p:cNvSpPr>
              <p:nvPr/>
            </p:nvSpPr>
            <p:spPr bwMode="auto">
              <a:xfrm>
                <a:off x="6839" y="1948"/>
                <a:ext cx="53" cy="63"/>
              </a:xfrm>
              <a:custGeom>
                <a:avLst/>
                <a:gdLst>
                  <a:gd name="T0" fmla="*/ 10 w 11"/>
                  <a:gd name="T1" fmla="*/ 7 h 13"/>
                  <a:gd name="T2" fmla="*/ 6 w 11"/>
                  <a:gd name="T3" fmla="*/ 11 h 13"/>
                  <a:gd name="T4" fmla="*/ 4 w 11"/>
                  <a:gd name="T5" fmla="*/ 0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9" y="13"/>
                      <a:pt x="6" y="11"/>
                    </a:cubicBezTo>
                    <a:cubicBezTo>
                      <a:pt x="2" y="8"/>
                      <a:pt x="0" y="1"/>
                      <a:pt x="4" y="0"/>
                    </a:cubicBezTo>
                    <a:cubicBezTo>
                      <a:pt x="4" y="0"/>
                      <a:pt x="4" y="0"/>
                      <a:pt x="4" y="0"/>
                    </a:cubicBezTo>
                    <a:cubicBezTo>
                      <a:pt x="7" y="0"/>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0" name="Freeform 2412">
                <a:extLst>
                  <a:ext uri="{FF2B5EF4-FFF2-40B4-BE49-F238E27FC236}">
                    <a16:creationId xmlns:a16="http://schemas.microsoft.com/office/drawing/2014/main" id="{4B2D11B2-9C69-9A37-4F76-6086CB39B592}"/>
                  </a:ext>
                </a:extLst>
              </p:cNvPr>
              <p:cNvSpPr>
                <a:spLocks/>
              </p:cNvSpPr>
              <p:nvPr/>
            </p:nvSpPr>
            <p:spPr bwMode="auto">
              <a:xfrm>
                <a:off x="6897" y="2001"/>
                <a:ext cx="48" cy="63"/>
              </a:xfrm>
              <a:custGeom>
                <a:avLst/>
                <a:gdLst>
                  <a:gd name="T0" fmla="*/ 10 w 10"/>
                  <a:gd name="T1" fmla="*/ 7 h 13"/>
                  <a:gd name="T2" fmla="*/ 6 w 10"/>
                  <a:gd name="T3" fmla="*/ 11 h 13"/>
                  <a:gd name="T4" fmla="*/ 4 w 10"/>
                  <a:gd name="T5" fmla="*/ 0 h 13"/>
                  <a:gd name="T6" fmla="*/ 4 w 10"/>
                  <a:gd name="T7" fmla="*/ 0 h 13"/>
                  <a:gd name="T8" fmla="*/ 10 w 10"/>
                  <a:gd name="T9" fmla="*/ 7 h 13"/>
                </a:gdLst>
                <a:ahLst/>
                <a:cxnLst>
                  <a:cxn ang="0">
                    <a:pos x="T0" y="T1"/>
                  </a:cxn>
                  <a:cxn ang="0">
                    <a:pos x="T2" y="T3"/>
                  </a:cxn>
                  <a:cxn ang="0">
                    <a:pos x="T4" y="T5"/>
                  </a:cxn>
                  <a:cxn ang="0">
                    <a:pos x="T6" y="T7"/>
                  </a:cxn>
                  <a:cxn ang="0">
                    <a:pos x="T8" y="T9"/>
                  </a:cxn>
                </a:cxnLst>
                <a:rect l="0" t="0" r="r" b="b"/>
                <a:pathLst>
                  <a:path w="10" h="13">
                    <a:moveTo>
                      <a:pt x="10" y="7"/>
                    </a:moveTo>
                    <a:cubicBezTo>
                      <a:pt x="10" y="11"/>
                      <a:pt x="9" y="13"/>
                      <a:pt x="6" y="11"/>
                    </a:cubicBezTo>
                    <a:cubicBezTo>
                      <a:pt x="2" y="8"/>
                      <a:pt x="0" y="1"/>
                      <a:pt x="4" y="0"/>
                    </a:cubicBezTo>
                    <a:cubicBezTo>
                      <a:pt x="4" y="0"/>
                      <a:pt x="4" y="0"/>
                      <a:pt x="4" y="0"/>
                    </a:cubicBezTo>
                    <a:cubicBezTo>
                      <a:pt x="7" y="0"/>
                      <a:pt x="9" y="4"/>
                      <a:pt x="10"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1" name="Freeform 2413">
                <a:extLst>
                  <a:ext uri="{FF2B5EF4-FFF2-40B4-BE49-F238E27FC236}">
                    <a16:creationId xmlns:a16="http://schemas.microsoft.com/office/drawing/2014/main" id="{5C0EFCB1-ACAC-0ADB-6E03-AD0957385725}"/>
                  </a:ext>
                </a:extLst>
              </p:cNvPr>
              <p:cNvSpPr>
                <a:spLocks/>
              </p:cNvSpPr>
              <p:nvPr/>
            </p:nvSpPr>
            <p:spPr bwMode="auto">
              <a:xfrm>
                <a:off x="6950" y="2064"/>
                <a:ext cx="48" cy="63"/>
              </a:xfrm>
              <a:custGeom>
                <a:avLst/>
                <a:gdLst>
                  <a:gd name="T0" fmla="*/ 9 w 10"/>
                  <a:gd name="T1" fmla="*/ 7 h 13"/>
                  <a:gd name="T2" fmla="*/ 6 w 10"/>
                  <a:gd name="T3" fmla="*/ 11 h 13"/>
                  <a:gd name="T4" fmla="*/ 4 w 10"/>
                  <a:gd name="T5" fmla="*/ 0 h 13"/>
                  <a:gd name="T6" fmla="*/ 4 w 10"/>
                  <a:gd name="T7" fmla="*/ 0 h 13"/>
                  <a:gd name="T8" fmla="*/ 9 w 10"/>
                  <a:gd name="T9" fmla="*/ 7 h 13"/>
                </a:gdLst>
                <a:ahLst/>
                <a:cxnLst>
                  <a:cxn ang="0">
                    <a:pos x="T0" y="T1"/>
                  </a:cxn>
                  <a:cxn ang="0">
                    <a:pos x="T2" y="T3"/>
                  </a:cxn>
                  <a:cxn ang="0">
                    <a:pos x="T4" y="T5"/>
                  </a:cxn>
                  <a:cxn ang="0">
                    <a:pos x="T6" y="T7"/>
                  </a:cxn>
                  <a:cxn ang="0">
                    <a:pos x="T8" y="T9"/>
                  </a:cxn>
                </a:cxnLst>
                <a:rect l="0" t="0" r="r" b="b"/>
                <a:pathLst>
                  <a:path w="10" h="13">
                    <a:moveTo>
                      <a:pt x="9" y="7"/>
                    </a:moveTo>
                    <a:cubicBezTo>
                      <a:pt x="10" y="11"/>
                      <a:pt x="8" y="13"/>
                      <a:pt x="6" y="11"/>
                    </a:cubicBezTo>
                    <a:cubicBezTo>
                      <a:pt x="2" y="8"/>
                      <a:pt x="0" y="1"/>
                      <a:pt x="4" y="0"/>
                    </a:cubicBezTo>
                    <a:cubicBezTo>
                      <a:pt x="4" y="0"/>
                      <a:pt x="4" y="0"/>
                      <a:pt x="4" y="0"/>
                    </a:cubicBezTo>
                    <a:cubicBezTo>
                      <a:pt x="7"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2" name="Freeform 2414">
                <a:extLst>
                  <a:ext uri="{FF2B5EF4-FFF2-40B4-BE49-F238E27FC236}">
                    <a16:creationId xmlns:a16="http://schemas.microsoft.com/office/drawing/2014/main" id="{041CDF8F-937E-055B-FD5D-9D574D86CF68}"/>
                  </a:ext>
                </a:extLst>
              </p:cNvPr>
              <p:cNvSpPr>
                <a:spLocks/>
              </p:cNvSpPr>
              <p:nvPr/>
            </p:nvSpPr>
            <p:spPr bwMode="auto">
              <a:xfrm>
                <a:off x="7007" y="2122"/>
                <a:ext cx="44" cy="62"/>
              </a:xfrm>
              <a:custGeom>
                <a:avLst/>
                <a:gdLst>
                  <a:gd name="T0" fmla="*/ 9 w 9"/>
                  <a:gd name="T1" fmla="*/ 7 h 13"/>
                  <a:gd name="T2" fmla="*/ 5 w 9"/>
                  <a:gd name="T3" fmla="*/ 12 h 13"/>
                  <a:gd name="T4" fmla="*/ 4 w 9"/>
                  <a:gd name="T5" fmla="*/ 0 h 13"/>
                  <a:gd name="T6" fmla="*/ 4 w 9"/>
                  <a:gd name="T7" fmla="*/ 0 h 13"/>
                  <a:gd name="T8" fmla="*/ 9 w 9"/>
                  <a:gd name="T9" fmla="*/ 7 h 13"/>
                </a:gdLst>
                <a:ahLst/>
                <a:cxnLst>
                  <a:cxn ang="0">
                    <a:pos x="T0" y="T1"/>
                  </a:cxn>
                  <a:cxn ang="0">
                    <a:pos x="T2" y="T3"/>
                  </a:cxn>
                  <a:cxn ang="0">
                    <a:pos x="T4" y="T5"/>
                  </a:cxn>
                  <a:cxn ang="0">
                    <a:pos x="T6" y="T7"/>
                  </a:cxn>
                  <a:cxn ang="0">
                    <a:pos x="T8" y="T9"/>
                  </a:cxn>
                </a:cxnLst>
                <a:rect l="0" t="0" r="r" b="b"/>
                <a:pathLst>
                  <a:path w="9" h="13">
                    <a:moveTo>
                      <a:pt x="9" y="7"/>
                    </a:moveTo>
                    <a:cubicBezTo>
                      <a:pt x="9" y="11"/>
                      <a:pt x="7" y="13"/>
                      <a:pt x="5" y="12"/>
                    </a:cubicBezTo>
                    <a:cubicBezTo>
                      <a:pt x="2" y="9"/>
                      <a:pt x="0" y="1"/>
                      <a:pt x="4" y="0"/>
                    </a:cubicBezTo>
                    <a:cubicBezTo>
                      <a:pt x="4" y="0"/>
                      <a:pt x="4" y="0"/>
                      <a:pt x="4" y="0"/>
                    </a:cubicBezTo>
                    <a:cubicBezTo>
                      <a:pt x="6" y="1"/>
                      <a:pt x="8"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3" name="Freeform 2415">
                <a:extLst>
                  <a:ext uri="{FF2B5EF4-FFF2-40B4-BE49-F238E27FC236}">
                    <a16:creationId xmlns:a16="http://schemas.microsoft.com/office/drawing/2014/main" id="{022B96BF-878D-4FFA-C5F6-A38841805DC6}"/>
                  </a:ext>
                </a:extLst>
              </p:cNvPr>
              <p:cNvSpPr>
                <a:spLocks/>
              </p:cNvSpPr>
              <p:nvPr/>
            </p:nvSpPr>
            <p:spPr bwMode="auto">
              <a:xfrm>
                <a:off x="7007" y="2199"/>
                <a:ext cx="39" cy="63"/>
              </a:xfrm>
              <a:custGeom>
                <a:avLst/>
                <a:gdLst>
                  <a:gd name="T0" fmla="*/ 8 w 8"/>
                  <a:gd name="T1" fmla="*/ 7 h 13"/>
                  <a:gd name="T2" fmla="*/ 4 w 8"/>
                  <a:gd name="T3" fmla="*/ 11 h 13"/>
                  <a:gd name="T4" fmla="*/ 3 w 8"/>
                  <a:gd name="T5" fmla="*/ 0 h 13"/>
                  <a:gd name="T6" fmla="*/ 3 w 8"/>
                  <a:gd name="T7" fmla="*/ 0 h 13"/>
                  <a:gd name="T8" fmla="*/ 8 w 8"/>
                  <a:gd name="T9" fmla="*/ 7 h 13"/>
                </a:gdLst>
                <a:ahLst/>
                <a:cxnLst>
                  <a:cxn ang="0">
                    <a:pos x="T0" y="T1"/>
                  </a:cxn>
                  <a:cxn ang="0">
                    <a:pos x="T2" y="T3"/>
                  </a:cxn>
                  <a:cxn ang="0">
                    <a:pos x="T4" y="T5"/>
                  </a:cxn>
                  <a:cxn ang="0">
                    <a:pos x="T6" y="T7"/>
                  </a:cxn>
                  <a:cxn ang="0">
                    <a:pos x="T8" y="T9"/>
                  </a:cxn>
                </a:cxnLst>
                <a:rect l="0" t="0" r="r" b="b"/>
                <a:pathLst>
                  <a:path w="8" h="13">
                    <a:moveTo>
                      <a:pt x="8" y="7"/>
                    </a:moveTo>
                    <a:cubicBezTo>
                      <a:pt x="8" y="11"/>
                      <a:pt x="6" y="13"/>
                      <a:pt x="4" y="11"/>
                    </a:cubicBezTo>
                    <a:cubicBezTo>
                      <a:pt x="0" y="9"/>
                      <a:pt x="0" y="0"/>
                      <a:pt x="3" y="0"/>
                    </a:cubicBezTo>
                    <a:cubicBezTo>
                      <a:pt x="3" y="0"/>
                      <a:pt x="3" y="0"/>
                      <a:pt x="3" y="0"/>
                    </a:cubicBezTo>
                    <a:cubicBezTo>
                      <a:pt x="6" y="0"/>
                      <a:pt x="8"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4" name="Freeform 2416">
                <a:extLst>
                  <a:ext uri="{FF2B5EF4-FFF2-40B4-BE49-F238E27FC236}">
                    <a16:creationId xmlns:a16="http://schemas.microsoft.com/office/drawing/2014/main" id="{DBF7C52D-6219-C9D5-1523-09E1EFBC5864}"/>
                  </a:ext>
                </a:extLst>
              </p:cNvPr>
              <p:cNvSpPr>
                <a:spLocks/>
              </p:cNvSpPr>
              <p:nvPr/>
            </p:nvSpPr>
            <p:spPr bwMode="auto">
              <a:xfrm>
                <a:off x="6882" y="2127"/>
                <a:ext cx="48" cy="62"/>
              </a:xfrm>
              <a:custGeom>
                <a:avLst/>
                <a:gdLst>
                  <a:gd name="T0" fmla="*/ 10 w 10"/>
                  <a:gd name="T1" fmla="*/ 7 h 13"/>
                  <a:gd name="T2" fmla="*/ 5 w 10"/>
                  <a:gd name="T3" fmla="*/ 11 h 13"/>
                  <a:gd name="T4" fmla="*/ 4 w 10"/>
                  <a:gd name="T5" fmla="*/ 0 h 13"/>
                  <a:gd name="T6" fmla="*/ 5 w 10"/>
                  <a:gd name="T7" fmla="*/ 0 h 13"/>
                  <a:gd name="T8" fmla="*/ 10 w 10"/>
                  <a:gd name="T9" fmla="*/ 7 h 13"/>
                </a:gdLst>
                <a:ahLst/>
                <a:cxnLst>
                  <a:cxn ang="0">
                    <a:pos x="T0" y="T1"/>
                  </a:cxn>
                  <a:cxn ang="0">
                    <a:pos x="T2" y="T3"/>
                  </a:cxn>
                  <a:cxn ang="0">
                    <a:pos x="T4" y="T5"/>
                  </a:cxn>
                  <a:cxn ang="0">
                    <a:pos x="T6" y="T7"/>
                  </a:cxn>
                  <a:cxn ang="0">
                    <a:pos x="T8" y="T9"/>
                  </a:cxn>
                </a:cxnLst>
                <a:rect l="0" t="0" r="r" b="b"/>
                <a:pathLst>
                  <a:path w="10" h="13">
                    <a:moveTo>
                      <a:pt x="10" y="7"/>
                    </a:moveTo>
                    <a:cubicBezTo>
                      <a:pt x="10" y="11"/>
                      <a:pt x="8" y="13"/>
                      <a:pt x="5" y="11"/>
                    </a:cubicBezTo>
                    <a:cubicBezTo>
                      <a:pt x="1" y="8"/>
                      <a:pt x="0" y="0"/>
                      <a:pt x="4" y="0"/>
                    </a:cubicBezTo>
                    <a:cubicBezTo>
                      <a:pt x="4" y="0"/>
                      <a:pt x="4" y="0"/>
                      <a:pt x="5" y="0"/>
                    </a:cubicBezTo>
                    <a:cubicBezTo>
                      <a:pt x="7" y="0"/>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5" name="Freeform 2417">
                <a:extLst>
                  <a:ext uri="{FF2B5EF4-FFF2-40B4-BE49-F238E27FC236}">
                    <a16:creationId xmlns:a16="http://schemas.microsoft.com/office/drawing/2014/main" id="{D4A500BC-E2FE-FD2D-42FF-CD270AC710CD}"/>
                  </a:ext>
                </a:extLst>
              </p:cNvPr>
              <p:cNvSpPr>
                <a:spLocks/>
              </p:cNvSpPr>
              <p:nvPr/>
            </p:nvSpPr>
            <p:spPr bwMode="auto">
              <a:xfrm>
                <a:off x="7152" y="2151"/>
                <a:ext cx="34" cy="62"/>
              </a:xfrm>
              <a:custGeom>
                <a:avLst/>
                <a:gdLst>
                  <a:gd name="T0" fmla="*/ 6 w 7"/>
                  <a:gd name="T1" fmla="*/ 8 h 13"/>
                  <a:gd name="T2" fmla="*/ 5 w 7"/>
                  <a:gd name="T3" fmla="*/ 12 h 13"/>
                  <a:gd name="T4" fmla="*/ 2 w 7"/>
                  <a:gd name="T5" fmla="*/ 0 h 13"/>
                  <a:gd name="T6" fmla="*/ 2 w 7"/>
                  <a:gd name="T7" fmla="*/ 0 h 13"/>
                  <a:gd name="T8" fmla="*/ 6 w 7"/>
                  <a:gd name="T9" fmla="*/ 8 h 13"/>
                </a:gdLst>
                <a:ahLst/>
                <a:cxnLst>
                  <a:cxn ang="0">
                    <a:pos x="T0" y="T1"/>
                  </a:cxn>
                  <a:cxn ang="0">
                    <a:pos x="T2" y="T3"/>
                  </a:cxn>
                  <a:cxn ang="0">
                    <a:pos x="T4" y="T5"/>
                  </a:cxn>
                  <a:cxn ang="0">
                    <a:pos x="T6" y="T7"/>
                  </a:cxn>
                  <a:cxn ang="0">
                    <a:pos x="T8" y="T9"/>
                  </a:cxn>
                </a:cxnLst>
                <a:rect l="0" t="0" r="r" b="b"/>
                <a:pathLst>
                  <a:path w="7" h="13">
                    <a:moveTo>
                      <a:pt x="6" y="8"/>
                    </a:moveTo>
                    <a:cubicBezTo>
                      <a:pt x="7" y="11"/>
                      <a:pt x="6" y="13"/>
                      <a:pt x="5" y="12"/>
                    </a:cubicBezTo>
                    <a:cubicBezTo>
                      <a:pt x="2" y="10"/>
                      <a:pt x="0" y="1"/>
                      <a:pt x="2" y="0"/>
                    </a:cubicBezTo>
                    <a:cubicBezTo>
                      <a:pt x="2" y="0"/>
                      <a:pt x="2" y="0"/>
                      <a:pt x="2" y="0"/>
                    </a:cubicBezTo>
                    <a:cubicBezTo>
                      <a:pt x="4" y="1"/>
                      <a:pt x="6" y="5"/>
                      <a:pt x="6" y="8"/>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6" name="Freeform 2418">
                <a:extLst>
                  <a:ext uri="{FF2B5EF4-FFF2-40B4-BE49-F238E27FC236}">
                    <a16:creationId xmlns:a16="http://schemas.microsoft.com/office/drawing/2014/main" id="{9BB652C7-9C5D-E094-952F-3B6A63B68F82}"/>
                  </a:ext>
                </a:extLst>
              </p:cNvPr>
              <p:cNvSpPr>
                <a:spLocks/>
              </p:cNvSpPr>
              <p:nvPr/>
            </p:nvSpPr>
            <p:spPr bwMode="auto">
              <a:xfrm>
                <a:off x="7181" y="2233"/>
                <a:ext cx="34" cy="62"/>
              </a:xfrm>
              <a:custGeom>
                <a:avLst/>
                <a:gdLst>
                  <a:gd name="T0" fmla="*/ 6 w 7"/>
                  <a:gd name="T1" fmla="*/ 7 h 13"/>
                  <a:gd name="T2" fmla="*/ 4 w 7"/>
                  <a:gd name="T3" fmla="*/ 12 h 13"/>
                  <a:gd name="T4" fmla="*/ 2 w 7"/>
                  <a:gd name="T5" fmla="*/ 0 h 13"/>
                  <a:gd name="T6" fmla="*/ 3 w 7"/>
                  <a:gd name="T7" fmla="*/ 0 h 13"/>
                  <a:gd name="T8" fmla="*/ 6 w 7"/>
                  <a:gd name="T9" fmla="*/ 7 h 13"/>
                </a:gdLst>
                <a:ahLst/>
                <a:cxnLst>
                  <a:cxn ang="0">
                    <a:pos x="T0" y="T1"/>
                  </a:cxn>
                  <a:cxn ang="0">
                    <a:pos x="T2" y="T3"/>
                  </a:cxn>
                  <a:cxn ang="0">
                    <a:pos x="T4" y="T5"/>
                  </a:cxn>
                  <a:cxn ang="0">
                    <a:pos x="T6" y="T7"/>
                  </a:cxn>
                  <a:cxn ang="0">
                    <a:pos x="T8" y="T9"/>
                  </a:cxn>
                </a:cxnLst>
                <a:rect l="0" t="0" r="r" b="b"/>
                <a:pathLst>
                  <a:path w="7" h="13">
                    <a:moveTo>
                      <a:pt x="6" y="7"/>
                    </a:moveTo>
                    <a:cubicBezTo>
                      <a:pt x="7" y="10"/>
                      <a:pt x="6" y="13"/>
                      <a:pt x="4" y="12"/>
                    </a:cubicBezTo>
                    <a:cubicBezTo>
                      <a:pt x="2" y="10"/>
                      <a:pt x="0" y="0"/>
                      <a:pt x="2" y="0"/>
                    </a:cubicBezTo>
                    <a:cubicBezTo>
                      <a:pt x="2" y="0"/>
                      <a:pt x="3" y="0"/>
                      <a:pt x="3" y="0"/>
                    </a:cubicBezTo>
                    <a:cubicBezTo>
                      <a:pt x="4" y="0"/>
                      <a:pt x="6"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7" name="Freeform 2419">
                <a:extLst>
                  <a:ext uri="{FF2B5EF4-FFF2-40B4-BE49-F238E27FC236}">
                    <a16:creationId xmlns:a16="http://schemas.microsoft.com/office/drawing/2014/main" id="{234815F0-B77E-096D-DBFB-3398EC238369}"/>
                  </a:ext>
                </a:extLst>
              </p:cNvPr>
              <p:cNvSpPr>
                <a:spLocks/>
              </p:cNvSpPr>
              <p:nvPr/>
            </p:nvSpPr>
            <p:spPr bwMode="auto">
              <a:xfrm>
                <a:off x="7215" y="2237"/>
                <a:ext cx="28" cy="63"/>
              </a:xfrm>
              <a:custGeom>
                <a:avLst/>
                <a:gdLst>
                  <a:gd name="T0" fmla="*/ 5 w 6"/>
                  <a:gd name="T1" fmla="*/ 7 h 13"/>
                  <a:gd name="T2" fmla="*/ 4 w 6"/>
                  <a:gd name="T3" fmla="*/ 12 h 13"/>
                  <a:gd name="T4" fmla="*/ 2 w 6"/>
                  <a:gd name="T5" fmla="*/ 0 h 13"/>
                  <a:gd name="T6" fmla="*/ 2 w 6"/>
                  <a:gd name="T7" fmla="*/ 0 h 13"/>
                  <a:gd name="T8" fmla="*/ 5 w 6"/>
                  <a:gd name="T9" fmla="*/ 7 h 13"/>
                </a:gdLst>
                <a:ahLst/>
                <a:cxnLst>
                  <a:cxn ang="0">
                    <a:pos x="T0" y="T1"/>
                  </a:cxn>
                  <a:cxn ang="0">
                    <a:pos x="T2" y="T3"/>
                  </a:cxn>
                  <a:cxn ang="0">
                    <a:pos x="T4" y="T5"/>
                  </a:cxn>
                  <a:cxn ang="0">
                    <a:pos x="T6" y="T7"/>
                  </a:cxn>
                  <a:cxn ang="0">
                    <a:pos x="T8" y="T9"/>
                  </a:cxn>
                </a:cxnLst>
                <a:rect l="0" t="0" r="r" b="b"/>
                <a:pathLst>
                  <a:path w="6" h="13">
                    <a:moveTo>
                      <a:pt x="5" y="7"/>
                    </a:moveTo>
                    <a:cubicBezTo>
                      <a:pt x="6" y="11"/>
                      <a:pt x="5" y="13"/>
                      <a:pt x="4" y="12"/>
                    </a:cubicBezTo>
                    <a:cubicBezTo>
                      <a:pt x="2" y="10"/>
                      <a:pt x="0" y="0"/>
                      <a:pt x="2" y="0"/>
                    </a:cubicBezTo>
                    <a:cubicBezTo>
                      <a:pt x="2" y="0"/>
                      <a:pt x="2" y="0"/>
                      <a:pt x="2" y="0"/>
                    </a:cubicBezTo>
                    <a:cubicBezTo>
                      <a:pt x="3" y="0"/>
                      <a:pt x="5"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8" name="Freeform 2420">
                <a:extLst>
                  <a:ext uri="{FF2B5EF4-FFF2-40B4-BE49-F238E27FC236}">
                    <a16:creationId xmlns:a16="http://schemas.microsoft.com/office/drawing/2014/main" id="{2A79B5DF-905B-3602-60C9-6E5609E4E98E}"/>
                  </a:ext>
                </a:extLst>
              </p:cNvPr>
              <p:cNvSpPr>
                <a:spLocks/>
              </p:cNvSpPr>
              <p:nvPr/>
            </p:nvSpPr>
            <p:spPr bwMode="auto">
              <a:xfrm>
                <a:off x="7186" y="2146"/>
                <a:ext cx="29" cy="63"/>
              </a:xfrm>
              <a:custGeom>
                <a:avLst/>
                <a:gdLst>
                  <a:gd name="T0" fmla="*/ 5 w 6"/>
                  <a:gd name="T1" fmla="*/ 7 h 13"/>
                  <a:gd name="T2" fmla="*/ 4 w 6"/>
                  <a:gd name="T3" fmla="*/ 12 h 13"/>
                  <a:gd name="T4" fmla="*/ 1 w 6"/>
                  <a:gd name="T5" fmla="*/ 0 h 13"/>
                  <a:gd name="T6" fmla="*/ 2 w 6"/>
                  <a:gd name="T7" fmla="*/ 0 h 13"/>
                  <a:gd name="T8" fmla="*/ 5 w 6"/>
                  <a:gd name="T9" fmla="*/ 7 h 13"/>
                </a:gdLst>
                <a:ahLst/>
                <a:cxnLst>
                  <a:cxn ang="0">
                    <a:pos x="T0" y="T1"/>
                  </a:cxn>
                  <a:cxn ang="0">
                    <a:pos x="T2" y="T3"/>
                  </a:cxn>
                  <a:cxn ang="0">
                    <a:pos x="T4" y="T5"/>
                  </a:cxn>
                  <a:cxn ang="0">
                    <a:pos x="T6" y="T7"/>
                  </a:cxn>
                  <a:cxn ang="0">
                    <a:pos x="T8" y="T9"/>
                  </a:cxn>
                </a:cxnLst>
                <a:rect l="0" t="0" r="r" b="b"/>
                <a:pathLst>
                  <a:path w="6" h="13">
                    <a:moveTo>
                      <a:pt x="5" y="7"/>
                    </a:moveTo>
                    <a:cubicBezTo>
                      <a:pt x="6" y="11"/>
                      <a:pt x="6" y="13"/>
                      <a:pt x="4" y="12"/>
                    </a:cubicBezTo>
                    <a:cubicBezTo>
                      <a:pt x="2" y="11"/>
                      <a:pt x="0" y="1"/>
                      <a:pt x="1" y="0"/>
                    </a:cubicBezTo>
                    <a:cubicBezTo>
                      <a:pt x="2" y="0"/>
                      <a:pt x="2" y="0"/>
                      <a:pt x="2" y="0"/>
                    </a:cubicBezTo>
                    <a:cubicBezTo>
                      <a:pt x="3" y="1"/>
                      <a:pt x="5"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39" name="Freeform 2421">
                <a:extLst>
                  <a:ext uri="{FF2B5EF4-FFF2-40B4-BE49-F238E27FC236}">
                    <a16:creationId xmlns:a16="http://schemas.microsoft.com/office/drawing/2014/main" id="{C86795F2-548C-BE2E-67DD-7ABEEA0BED2F}"/>
                  </a:ext>
                </a:extLst>
              </p:cNvPr>
              <p:cNvSpPr>
                <a:spLocks/>
              </p:cNvSpPr>
              <p:nvPr/>
            </p:nvSpPr>
            <p:spPr bwMode="auto">
              <a:xfrm>
                <a:off x="7215" y="2156"/>
                <a:ext cx="28" cy="62"/>
              </a:xfrm>
              <a:custGeom>
                <a:avLst/>
                <a:gdLst>
                  <a:gd name="T0" fmla="*/ 5 w 6"/>
                  <a:gd name="T1" fmla="*/ 8 h 13"/>
                  <a:gd name="T2" fmla="*/ 5 w 6"/>
                  <a:gd name="T3" fmla="*/ 12 h 13"/>
                  <a:gd name="T4" fmla="*/ 2 w 6"/>
                  <a:gd name="T5" fmla="*/ 0 h 13"/>
                  <a:gd name="T6" fmla="*/ 2 w 6"/>
                  <a:gd name="T7" fmla="*/ 0 h 13"/>
                  <a:gd name="T8" fmla="*/ 5 w 6"/>
                  <a:gd name="T9" fmla="*/ 8 h 13"/>
                </a:gdLst>
                <a:ahLst/>
                <a:cxnLst>
                  <a:cxn ang="0">
                    <a:pos x="T0" y="T1"/>
                  </a:cxn>
                  <a:cxn ang="0">
                    <a:pos x="T2" y="T3"/>
                  </a:cxn>
                  <a:cxn ang="0">
                    <a:pos x="T4" y="T5"/>
                  </a:cxn>
                  <a:cxn ang="0">
                    <a:pos x="T6" y="T7"/>
                  </a:cxn>
                  <a:cxn ang="0">
                    <a:pos x="T8" y="T9"/>
                  </a:cxn>
                </a:cxnLst>
                <a:rect l="0" t="0" r="r" b="b"/>
                <a:pathLst>
                  <a:path w="6" h="13">
                    <a:moveTo>
                      <a:pt x="5" y="8"/>
                    </a:moveTo>
                    <a:cubicBezTo>
                      <a:pt x="6" y="11"/>
                      <a:pt x="6" y="13"/>
                      <a:pt x="5" y="12"/>
                    </a:cubicBezTo>
                    <a:cubicBezTo>
                      <a:pt x="3" y="11"/>
                      <a:pt x="0" y="1"/>
                      <a:pt x="2" y="0"/>
                    </a:cubicBezTo>
                    <a:cubicBezTo>
                      <a:pt x="2" y="0"/>
                      <a:pt x="2" y="0"/>
                      <a:pt x="2" y="0"/>
                    </a:cubicBezTo>
                    <a:cubicBezTo>
                      <a:pt x="3" y="1"/>
                      <a:pt x="5"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0" name="Freeform 2422">
                <a:extLst>
                  <a:ext uri="{FF2B5EF4-FFF2-40B4-BE49-F238E27FC236}">
                    <a16:creationId xmlns:a16="http://schemas.microsoft.com/office/drawing/2014/main" id="{04DA6776-B373-0140-38E5-BC46E1E47616}"/>
                  </a:ext>
                </a:extLst>
              </p:cNvPr>
              <p:cNvSpPr>
                <a:spLocks/>
              </p:cNvSpPr>
              <p:nvPr/>
            </p:nvSpPr>
            <p:spPr bwMode="auto">
              <a:xfrm>
                <a:off x="7248" y="2189"/>
                <a:ext cx="24" cy="58"/>
              </a:xfrm>
              <a:custGeom>
                <a:avLst/>
                <a:gdLst>
                  <a:gd name="T0" fmla="*/ 4 w 5"/>
                  <a:gd name="T1" fmla="*/ 7 h 12"/>
                  <a:gd name="T2" fmla="*/ 4 w 5"/>
                  <a:gd name="T3" fmla="*/ 12 h 12"/>
                  <a:gd name="T4" fmla="*/ 1 w 5"/>
                  <a:gd name="T5" fmla="*/ 0 h 12"/>
                  <a:gd name="T6" fmla="*/ 1 w 5"/>
                  <a:gd name="T7" fmla="*/ 0 h 12"/>
                  <a:gd name="T8" fmla="*/ 4 w 5"/>
                  <a:gd name="T9" fmla="*/ 7 h 12"/>
                </a:gdLst>
                <a:ahLst/>
                <a:cxnLst>
                  <a:cxn ang="0">
                    <a:pos x="T0" y="T1"/>
                  </a:cxn>
                  <a:cxn ang="0">
                    <a:pos x="T2" y="T3"/>
                  </a:cxn>
                  <a:cxn ang="0">
                    <a:pos x="T4" y="T5"/>
                  </a:cxn>
                  <a:cxn ang="0">
                    <a:pos x="T6" y="T7"/>
                  </a:cxn>
                  <a:cxn ang="0">
                    <a:pos x="T8" y="T9"/>
                  </a:cxn>
                </a:cxnLst>
                <a:rect l="0" t="0" r="r" b="b"/>
                <a:pathLst>
                  <a:path w="5" h="12">
                    <a:moveTo>
                      <a:pt x="4" y="7"/>
                    </a:moveTo>
                    <a:cubicBezTo>
                      <a:pt x="5" y="10"/>
                      <a:pt x="5" y="12"/>
                      <a:pt x="4" y="12"/>
                    </a:cubicBezTo>
                    <a:cubicBezTo>
                      <a:pt x="2" y="11"/>
                      <a:pt x="0" y="0"/>
                      <a:pt x="1" y="0"/>
                    </a:cubicBezTo>
                    <a:cubicBezTo>
                      <a:pt x="1" y="0"/>
                      <a:pt x="1" y="0"/>
                      <a:pt x="1" y="0"/>
                    </a:cubicBezTo>
                    <a:cubicBezTo>
                      <a:pt x="2" y="0"/>
                      <a:pt x="4"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1" name="Freeform 2423">
                <a:extLst>
                  <a:ext uri="{FF2B5EF4-FFF2-40B4-BE49-F238E27FC236}">
                    <a16:creationId xmlns:a16="http://schemas.microsoft.com/office/drawing/2014/main" id="{ACBE5DB7-2DC4-5972-370E-E572087C5420}"/>
                  </a:ext>
                </a:extLst>
              </p:cNvPr>
              <p:cNvSpPr>
                <a:spLocks/>
              </p:cNvSpPr>
              <p:nvPr/>
            </p:nvSpPr>
            <p:spPr bwMode="auto">
              <a:xfrm>
                <a:off x="7277" y="2233"/>
                <a:ext cx="19" cy="57"/>
              </a:xfrm>
              <a:custGeom>
                <a:avLst/>
                <a:gdLst>
                  <a:gd name="T0" fmla="*/ 3 w 4"/>
                  <a:gd name="T1" fmla="*/ 7 h 12"/>
                  <a:gd name="T2" fmla="*/ 3 w 4"/>
                  <a:gd name="T3" fmla="*/ 12 h 12"/>
                  <a:gd name="T4" fmla="*/ 1 w 4"/>
                  <a:gd name="T5" fmla="*/ 0 h 12"/>
                  <a:gd name="T6" fmla="*/ 1 w 4"/>
                  <a:gd name="T7" fmla="*/ 0 h 12"/>
                  <a:gd name="T8" fmla="*/ 3 w 4"/>
                  <a:gd name="T9" fmla="*/ 7 h 12"/>
                </a:gdLst>
                <a:ahLst/>
                <a:cxnLst>
                  <a:cxn ang="0">
                    <a:pos x="T0" y="T1"/>
                  </a:cxn>
                  <a:cxn ang="0">
                    <a:pos x="T2" y="T3"/>
                  </a:cxn>
                  <a:cxn ang="0">
                    <a:pos x="T4" y="T5"/>
                  </a:cxn>
                  <a:cxn ang="0">
                    <a:pos x="T6" y="T7"/>
                  </a:cxn>
                  <a:cxn ang="0">
                    <a:pos x="T8" y="T9"/>
                  </a:cxn>
                </a:cxnLst>
                <a:rect l="0" t="0" r="r" b="b"/>
                <a:pathLst>
                  <a:path w="4" h="12">
                    <a:moveTo>
                      <a:pt x="3" y="7"/>
                    </a:moveTo>
                    <a:cubicBezTo>
                      <a:pt x="4" y="10"/>
                      <a:pt x="4" y="12"/>
                      <a:pt x="3" y="12"/>
                    </a:cubicBezTo>
                    <a:cubicBezTo>
                      <a:pt x="2" y="11"/>
                      <a:pt x="0" y="0"/>
                      <a:pt x="1" y="0"/>
                    </a:cubicBezTo>
                    <a:cubicBezTo>
                      <a:pt x="1" y="0"/>
                      <a:pt x="1" y="0"/>
                      <a:pt x="1" y="0"/>
                    </a:cubicBezTo>
                    <a:cubicBezTo>
                      <a:pt x="2" y="0"/>
                      <a:pt x="3"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2" name="Freeform 2424">
                <a:extLst>
                  <a:ext uri="{FF2B5EF4-FFF2-40B4-BE49-F238E27FC236}">
                    <a16:creationId xmlns:a16="http://schemas.microsoft.com/office/drawing/2014/main" id="{008C6298-FEE3-420B-2754-7B2E79FD9081}"/>
                  </a:ext>
                </a:extLst>
              </p:cNvPr>
              <p:cNvSpPr>
                <a:spLocks/>
              </p:cNvSpPr>
              <p:nvPr/>
            </p:nvSpPr>
            <p:spPr bwMode="auto">
              <a:xfrm>
                <a:off x="7253" y="2136"/>
                <a:ext cx="19" cy="58"/>
              </a:xfrm>
              <a:custGeom>
                <a:avLst/>
                <a:gdLst>
                  <a:gd name="T0" fmla="*/ 4 w 4"/>
                  <a:gd name="T1" fmla="*/ 7 h 12"/>
                  <a:gd name="T2" fmla="*/ 4 w 4"/>
                  <a:gd name="T3" fmla="*/ 12 h 12"/>
                  <a:gd name="T4" fmla="*/ 1 w 4"/>
                  <a:gd name="T5" fmla="*/ 0 h 12"/>
                  <a:gd name="T6" fmla="*/ 1 w 4"/>
                  <a:gd name="T7" fmla="*/ 0 h 12"/>
                  <a:gd name="T8" fmla="*/ 4 w 4"/>
                  <a:gd name="T9" fmla="*/ 7 h 12"/>
                </a:gdLst>
                <a:ahLst/>
                <a:cxnLst>
                  <a:cxn ang="0">
                    <a:pos x="T0" y="T1"/>
                  </a:cxn>
                  <a:cxn ang="0">
                    <a:pos x="T2" y="T3"/>
                  </a:cxn>
                  <a:cxn ang="0">
                    <a:pos x="T4" y="T5"/>
                  </a:cxn>
                  <a:cxn ang="0">
                    <a:pos x="T6" y="T7"/>
                  </a:cxn>
                  <a:cxn ang="0">
                    <a:pos x="T8" y="T9"/>
                  </a:cxn>
                </a:cxnLst>
                <a:rect l="0" t="0" r="r" b="b"/>
                <a:pathLst>
                  <a:path w="4" h="12">
                    <a:moveTo>
                      <a:pt x="4" y="7"/>
                    </a:moveTo>
                    <a:cubicBezTo>
                      <a:pt x="4" y="10"/>
                      <a:pt x="4" y="12"/>
                      <a:pt x="4" y="12"/>
                    </a:cubicBezTo>
                    <a:cubicBezTo>
                      <a:pt x="3" y="11"/>
                      <a:pt x="0" y="0"/>
                      <a:pt x="1" y="0"/>
                    </a:cubicBezTo>
                    <a:cubicBezTo>
                      <a:pt x="1" y="0"/>
                      <a:pt x="1" y="0"/>
                      <a:pt x="1" y="0"/>
                    </a:cubicBezTo>
                    <a:cubicBezTo>
                      <a:pt x="1" y="0"/>
                      <a:pt x="3"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3" name="Freeform 2425">
                <a:extLst>
                  <a:ext uri="{FF2B5EF4-FFF2-40B4-BE49-F238E27FC236}">
                    <a16:creationId xmlns:a16="http://schemas.microsoft.com/office/drawing/2014/main" id="{3DFC9BB8-0522-223B-6B5F-B3F44A64A23A}"/>
                  </a:ext>
                </a:extLst>
              </p:cNvPr>
              <p:cNvSpPr>
                <a:spLocks/>
              </p:cNvSpPr>
              <p:nvPr/>
            </p:nvSpPr>
            <p:spPr bwMode="auto">
              <a:xfrm>
                <a:off x="7224" y="2049"/>
                <a:ext cx="24" cy="53"/>
              </a:xfrm>
              <a:custGeom>
                <a:avLst/>
                <a:gdLst>
                  <a:gd name="T0" fmla="*/ 4 w 5"/>
                  <a:gd name="T1" fmla="*/ 6 h 11"/>
                  <a:gd name="T2" fmla="*/ 5 w 5"/>
                  <a:gd name="T3" fmla="*/ 11 h 11"/>
                  <a:gd name="T4" fmla="*/ 1 w 5"/>
                  <a:gd name="T5" fmla="*/ 0 h 11"/>
                  <a:gd name="T6" fmla="*/ 1 w 5"/>
                  <a:gd name="T7" fmla="*/ 0 h 11"/>
                  <a:gd name="T8" fmla="*/ 4 w 5"/>
                  <a:gd name="T9" fmla="*/ 6 h 11"/>
                </a:gdLst>
                <a:ahLst/>
                <a:cxnLst>
                  <a:cxn ang="0">
                    <a:pos x="T0" y="T1"/>
                  </a:cxn>
                  <a:cxn ang="0">
                    <a:pos x="T2" y="T3"/>
                  </a:cxn>
                  <a:cxn ang="0">
                    <a:pos x="T4" y="T5"/>
                  </a:cxn>
                  <a:cxn ang="0">
                    <a:pos x="T6" y="T7"/>
                  </a:cxn>
                  <a:cxn ang="0">
                    <a:pos x="T8" y="T9"/>
                  </a:cxn>
                </a:cxnLst>
                <a:rect l="0" t="0" r="r" b="b"/>
                <a:pathLst>
                  <a:path w="5" h="11">
                    <a:moveTo>
                      <a:pt x="4" y="6"/>
                    </a:moveTo>
                    <a:cubicBezTo>
                      <a:pt x="5" y="9"/>
                      <a:pt x="5" y="11"/>
                      <a:pt x="5" y="11"/>
                    </a:cubicBezTo>
                    <a:cubicBezTo>
                      <a:pt x="4" y="11"/>
                      <a:pt x="0" y="0"/>
                      <a:pt x="1" y="0"/>
                    </a:cubicBezTo>
                    <a:cubicBezTo>
                      <a:pt x="1" y="0"/>
                      <a:pt x="1" y="0"/>
                      <a:pt x="1" y="0"/>
                    </a:cubicBezTo>
                    <a:cubicBezTo>
                      <a:pt x="2" y="0"/>
                      <a:pt x="3" y="3"/>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4" name="Freeform 2426">
                <a:extLst>
                  <a:ext uri="{FF2B5EF4-FFF2-40B4-BE49-F238E27FC236}">
                    <a16:creationId xmlns:a16="http://schemas.microsoft.com/office/drawing/2014/main" id="{DEC601FC-2130-33AC-FDC6-86B6DFC24E78}"/>
                  </a:ext>
                </a:extLst>
              </p:cNvPr>
              <p:cNvSpPr>
                <a:spLocks/>
              </p:cNvSpPr>
              <p:nvPr/>
            </p:nvSpPr>
            <p:spPr bwMode="auto">
              <a:xfrm>
                <a:off x="7253" y="2102"/>
                <a:ext cx="24" cy="58"/>
              </a:xfrm>
              <a:custGeom>
                <a:avLst/>
                <a:gdLst>
                  <a:gd name="T0" fmla="*/ 4 w 5"/>
                  <a:gd name="T1" fmla="*/ 7 h 12"/>
                  <a:gd name="T2" fmla="*/ 4 w 5"/>
                  <a:gd name="T3" fmla="*/ 12 h 12"/>
                  <a:gd name="T4" fmla="*/ 1 w 5"/>
                  <a:gd name="T5" fmla="*/ 0 h 12"/>
                  <a:gd name="T6" fmla="*/ 1 w 5"/>
                  <a:gd name="T7" fmla="*/ 0 h 12"/>
                  <a:gd name="T8" fmla="*/ 4 w 5"/>
                  <a:gd name="T9" fmla="*/ 7 h 12"/>
                </a:gdLst>
                <a:ahLst/>
                <a:cxnLst>
                  <a:cxn ang="0">
                    <a:pos x="T0" y="T1"/>
                  </a:cxn>
                  <a:cxn ang="0">
                    <a:pos x="T2" y="T3"/>
                  </a:cxn>
                  <a:cxn ang="0">
                    <a:pos x="T4" y="T5"/>
                  </a:cxn>
                  <a:cxn ang="0">
                    <a:pos x="T6" y="T7"/>
                  </a:cxn>
                  <a:cxn ang="0">
                    <a:pos x="T8" y="T9"/>
                  </a:cxn>
                </a:cxnLst>
                <a:rect l="0" t="0" r="r" b="b"/>
                <a:pathLst>
                  <a:path w="5" h="12">
                    <a:moveTo>
                      <a:pt x="4" y="7"/>
                    </a:moveTo>
                    <a:cubicBezTo>
                      <a:pt x="4" y="8"/>
                      <a:pt x="5" y="11"/>
                      <a:pt x="4" y="12"/>
                    </a:cubicBezTo>
                    <a:cubicBezTo>
                      <a:pt x="4" y="12"/>
                      <a:pt x="0" y="1"/>
                      <a:pt x="1" y="0"/>
                    </a:cubicBezTo>
                    <a:cubicBezTo>
                      <a:pt x="1" y="0"/>
                      <a:pt x="1" y="0"/>
                      <a:pt x="1" y="0"/>
                    </a:cubicBezTo>
                    <a:cubicBezTo>
                      <a:pt x="1" y="1"/>
                      <a:pt x="3"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5" name="Freeform 2427">
                <a:extLst>
                  <a:ext uri="{FF2B5EF4-FFF2-40B4-BE49-F238E27FC236}">
                    <a16:creationId xmlns:a16="http://schemas.microsoft.com/office/drawing/2014/main" id="{6F678274-7D59-7911-0F43-525C3B99C21D}"/>
                  </a:ext>
                </a:extLst>
              </p:cNvPr>
              <p:cNvSpPr>
                <a:spLocks/>
              </p:cNvSpPr>
              <p:nvPr/>
            </p:nvSpPr>
            <p:spPr bwMode="auto">
              <a:xfrm>
                <a:off x="7296" y="2276"/>
                <a:ext cx="20" cy="58"/>
              </a:xfrm>
              <a:custGeom>
                <a:avLst/>
                <a:gdLst>
                  <a:gd name="T0" fmla="*/ 3 w 4"/>
                  <a:gd name="T1" fmla="*/ 7 h 12"/>
                  <a:gd name="T2" fmla="*/ 3 w 4"/>
                  <a:gd name="T3" fmla="*/ 12 h 12"/>
                  <a:gd name="T4" fmla="*/ 1 w 4"/>
                  <a:gd name="T5" fmla="*/ 0 h 12"/>
                  <a:gd name="T6" fmla="*/ 1 w 4"/>
                  <a:gd name="T7" fmla="*/ 0 h 12"/>
                  <a:gd name="T8" fmla="*/ 3 w 4"/>
                  <a:gd name="T9" fmla="*/ 7 h 12"/>
                </a:gdLst>
                <a:ahLst/>
                <a:cxnLst>
                  <a:cxn ang="0">
                    <a:pos x="T0" y="T1"/>
                  </a:cxn>
                  <a:cxn ang="0">
                    <a:pos x="T2" y="T3"/>
                  </a:cxn>
                  <a:cxn ang="0">
                    <a:pos x="T4" y="T5"/>
                  </a:cxn>
                  <a:cxn ang="0">
                    <a:pos x="T6" y="T7"/>
                  </a:cxn>
                  <a:cxn ang="0">
                    <a:pos x="T8" y="T9"/>
                  </a:cxn>
                </a:cxnLst>
                <a:rect l="0" t="0" r="r" b="b"/>
                <a:pathLst>
                  <a:path w="4" h="12">
                    <a:moveTo>
                      <a:pt x="3" y="7"/>
                    </a:moveTo>
                    <a:cubicBezTo>
                      <a:pt x="3" y="8"/>
                      <a:pt x="4" y="11"/>
                      <a:pt x="3" y="12"/>
                    </a:cubicBezTo>
                    <a:cubicBezTo>
                      <a:pt x="3" y="12"/>
                      <a:pt x="0" y="0"/>
                      <a:pt x="1" y="0"/>
                    </a:cubicBezTo>
                    <a:cubicBezTo>
                      <a:pt x="1" y="0"/>
                      <a:pt x="1" y="0"/>
                      <a:pt x="1" y="0"/>
                    </a:cubicBezTo>
                    <a:cubicBezTo>
                      <a:pt x="2" y="0"/>
                      <a:pt x="2"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6" name="Freeform 2428">
                <a:extLst>
                  <a:ext uri="{FF2B5EF4-FFF2-40B4-BE49-F238E27FC236}">
                    <a16:creationId xmlns:a16="http://schemas.microsoft.com/office/drawing/2014/main" id="{C1DF1677-9DD8-F4AA-B6E7-55E4D831E766}"/>
                  </a:ext>
                </a:extLst>
              </p:cNvPr>
              <p:cNvSpPr>
                <a:spLocks/>
              </p:cNvSpPr>
              <p:nvPr/>
            </p:nvSpPr>
            <p:spPr bwMode="auto">
              <a:xfrm>
                <a:off x="7282" y="2189"/>
                <a:ext cx="19" cy="58"/>
              </a:xfrm>
              <a:custGeom>
                <a:avLst/>
                <a:gdLst>
                  <a:gd name="T0" fmla="*/ 3 w 4"/>
                  <a:gd name="T1" fmla="*/ 8 h 12"/>
                  <a:gd name="T2" fmla="*/ 4 w 4"/>
                  <a:gd name="T3" fmla="*/ 12 h 12"/>
                  <a:gd name="T4" fmla="*/ 1 w 4"/>
                  <a:gd name="T5" fmla="*/ 0 h 12"/>
                  <a:gd name="T6" fmla="*/ 1 w 4"/>
                  <a:gd name="T7" fmla="*/ 0 h 12"/>
                  <a:gd name="T8" fmla="*/ 3 w 4"/>
                  <a:gd name="T9" fmla="*/ 8 h 12"/>
                </a:gdLst>
                <a:ahLst/>
                <a:cxnLst>
                  <a:cxn ang="0">
                    <a:pos x="T0" y="T1"/>
                  </a:cxn>
                  <a:cxn ang="0">
                    <a:pos x="T2" y="T3"/>
                  </a:cxn>
                  <a:cxn ang="0">
                    <a:pos x="T4" y="T5"/>
                  </a:cxn>
                  <a:cxn ang="0">
                    <a:pos x="T6" y="T7"/>
                  </a:cxn>
                  <a:cxn ang="0">
                    <a:pos x="T8" y="T9"/>
                  </a:cxn>
                </a:cxnLst>
                <a:rect l="0" t="0" r="r" b="b"/>
                <a:pathLst>
                  <a:path w="4" h="12">
                    <a:moveTo>
                      <a:pt x="3" y="8"/>
                    </a:moveTo>
                    <a:cubicBezTo>
                      <a:pt x="3" y="9"/>
                      <a:pt x="4" y="12"/>
                      <a:pt x="4" y="12"/>
                    </a:cubicBezTo>
                    <a:cubicBezTo>
                      <a:pt x="3" y="12"/>
                      <a:pt x="0" y="1"/>
                      <a:pt x="1" y="0"/>
                    </a:cubicBezTo>
                    <a:cubicBezTo>
                      <a:pt x="1" y="0"/>
                      <a:pt x="1" y="0"/>
                      <a:pt x="1" y="0"/>
                    </a:cubicBezTo>
                    <a:cubicBezTo>
                      <a:pt x="1" y="1"/>
                      <a:pt x="2" y="4"/>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7" name="Freeform 2429">
                <a:extLst>
                  <a:ext uri="{FF2B5EF4-FFF2-40B4-BE49-F238E27FC236}">
                    <a16:creationId xmlns:a16="http://schemas.microsoft.com/office/drawing/2014/main" id="{2939713C-6ED7-C1B9-1AB0-04D1A9C85C7D}"/>
                  </a:ext>
                </a:extLst>
              </p:cNvPr>
              <p:cNvSpPr>
                <a:spLocks/>
              </p:cNvSpPr>
              <p:nvPr/>
            </p:nvSpPr>
            <p:spPr bwMode="auto">
              <a:xfrm>
                <a:off x="7224" y="2006"/>
                <a:ext cx="24" cy="58"/>
              </a:xfrm>
              <a:custGeom>
                <a:avLst/>
                <a:gdLst>
                  <a:gd name="T0" fmla="*/ 3 w 5"/>
                  <a:gd name="T1" fmla="*/ 7 h 12"/>
                  <a:gd name="T2" fmla="*/ 4 w 5"/>
                  <a:gd name="T3" fmla="*/ 12 h 12"/>
                  <a:gd name="T4" fmla="*/ 0 w 5"/>
                  <a:gd name="T5" fmla="*/ 0 h 12"/>
                  <a:gd name="T6" fmla="*/ 0 w 5"/>
                  <a:gd name="T7" fmla="*/ 1 h 12"/>
                  <a:gd name="T8" fmla="*/ 3 w 5"/>
                  <a:gd name="T9" fmla="*/ 7 h 12"/>
                </a:gdLst>
                <a:ahLst/>
                <a:cxnLst>
                  <a:cxn ang="0">
                    <a:pos x="T0" y="T1"/>
                  </a:cxn>
                  <a:cxn ang="0">
                    <a:pos x="T2" y="T3"/>
                  </a:cxn>
                  <a:cxn ang="0">
                    <a:pos x="T4" y="T5"/>
                  </a:cxn>
                  <a:cxn ang="0">
                    <a:pos x="T6" y="T7"/>
                  </a:cxn>
                  <a:cxn ang="0">
                    <a:pos x="T8" y="T9"/>
                  </a:cxn>
                </a:cxnLst>
                <a:rect l="0" t="0" r="r" b="b"/>
                <a:pathLst>
                  <a:path w="5" h="12">
                    <a:moveTo>
                      <a:pt x="3" y="7"/>
                    </a:moveTo>
                    <a:cubicBezTo>
                      <a:pt x="3" y="8"/>
                      <a:pt x="5" y="12"/>
                      <a:pt x="4" y="12"/>
                    </a:cubicBezTo>
                    <a:cubicBezTo>
                      <a:pt x="4" y="12"/>
                      <a:pt x="0" y="1"/>
                      <a:pt x="0" y="0"/>
                    </a:cubicBezTo>
                    <a:cubicBezTo>
                      <a:pt x="0" y="1"/>
                      <a:pt x="0" y="1"/>
                      <a:pt x="0" y="1"/>
                    </a:cubicBezTo>
                    <a:cubicBezTo>
                      <a:pt x="1" y="1"/>
                      <a:pt x="2"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8" name="Freeform 2430">
                <a:extLst>
                  <a:ext uri="{FF2B5EF4-FFF2-40B4-BE49-F238E27FC236}">
                    <a16:creationId xmlns:a16="http://schemas.microsoft.com/office/drawing/2014/main" id="{40CB13E0-B449-0C8E-B54F-8CBCFBA4C0F2}"/>
                  </a:ext>
                </a:extLst>
              </p:cNvPr>
              <p:cNvSpPr>
                <a:spLocks/>
              </p:cNvSpPr>
              <p:nvPr/>
            </p:nvSpPr>
            <p:spPr bwMode="auto">
              <a:xfrm>
                <a:off x="7186" y="1924"/>
                <a:ext cx="29" cy="53"/>
              </a:xfrm>
              <a:custGeom>
                <a:avLst/>
                <a:gdLst>
                  <a:gd name="T0" fmla="*/ 4 w 6"/>
                  <a:gd name="T1" fmla="*/ 6 h 11"/>
                  <a:gd name="T2" fmla="*/ 5 w 6"/>
                  <a:gd name="T3" fmla="*/ 11 h 11"/>
                  <a:gd name="T4" fmla="*/ 1 w 6"/>
                  <a:gd name="T5" fmla="*/ 0 h 11"/>
                  <a:gd name="T6" fmla="*/ 1 w 6"/>
                  <a:gd name="T7" fmla="*/ 0 h 11"/>
                  <a:gd name="T8" fmla="*/ 4 w 6"/>
                  <a:gd name="T9" fmla="*/ 6 h 11"/>
                </a:gdLst>
                <a:ahLst/>
                <a:cxnLst>
                  <a:cxn ang="0">
                    <a:pos x="T0" y="T1"/>
                  </a:cxn>
                  <a:cxn ang="0">
                    <a:pos x="T2" y="T3"/>
                  </a:cxn>
                  <a:cxn ang="0">
                    <a:pos x="T4" y="T5"/>
                  </a:cxn>
                  <a:cxn ang="0">
                    <a:pos x="T6" y="T7"/>
                  </a:cxn>
                  <a:cxn ang="0">
                    <a:pos x="T8" y="T9"/>
                  </a:cxn>
                </a:cxnLst>
                <a:rect l="0" t="0" r="r" b="b"/>
                <a:pathLst>
                  <a:path w="6" h="11">
                    <a:moveTo>
                      <a:pt x="4" y="6"/>
                    </a:moveTo>
                    <a:cubicBezTo>
                      <a:pt x="4" y="7"/>
                      <a:pt x="6" y="11"/>
                      <a:pt x="5" y="11"/>
                    </a:cubicBezTo>
                    <a:cubicBezTo>
                      <a:pt x="5" y="11"/>
                      <a:pt x="0" y="0"/>
                      <a:pt x="1" y="0"/>
                    </a:cubicBezTo>
                    <a:cubicBezTo>
                      <a:pt x="1" y="0"/>
                      <a:pt x="1" y="0"/>
                      <a:pt x="1" y="0"/>
                    </a:cubicBezTo>
                    <a:cubicBezTo>
                      <a:pt x="1" y="0"/>
                      <a:pt x="3"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49" name="Freeform 2431">
                <a:extLst>
                  <a:ext uri="{FF2B5EF4-FFF2-40B4-BE49-F238E27FC236}">
                    <a16:creationId xmlns:a16="http://schemas.microsoft.com/office/drawing/2014/main" id="{4F0CE963-4CB9-527D-35A5-59DDD97BF3AB}"/>
                  </a:ext>
                </a:extLst>
              </p:cNvPr>
              <p:cNvSpPr>
                <a:spLocks/>
              </p:cNvSpPr>
              <p:nvPr/>
            </p:nvSpPr>
            <p:spPr bwMode="auto">
              <a:xfrm>
                <a:off x="7152" y="1861"/>
                <a:ext cx="29" cy="53"/>
              </a:xfrm>
              <a:custGeom>
                <a:avLst/>
                <a:gdLst>
                  <a:gd name="T0" fmla="*/ 4 w 6"/>
                  <a:gd name="T1" fmla="*/ 7 h 11"/>
                  <a:gd name="T2" fmla="*/ 5 w 6"/>
                  <a:gd name="T3" fmla="*/ 11 h 11"/>
                  <a:gd name="T4" fmla="*/ 0 w 6"/>
                  <a:gd name="T5" fmla="*/ 0 h 11"/>
                  <a:gd name="T6" fmla="*/ 0 w 6"/>
                  <a:gd name="T7" fmla="*/ 0 h 11"/>
                  <a:gd name="T8" fmla="*/ 4 w 6"/>
                  <a:gd name="T9" fmla="*/ 7 h 11"/>
                </a:gdLst>
                <a:ahLst/>
                <a:cxnLst>
                  <a:cxn ang="0">
                    <a:pos x="T0" y="T1"/>
                  </a:cxn>
                  <a:cxn ang="0">
                    <a:pos x="T2" y="T3"/>
                  </a:cxn>
                  <a:cxn ang="0">
                    <a:pos x="T4" y="T5"/>
                  </a:cxn>
                  <a:cxn ang="0">
                    <a:pos x="T6" y="T7"/>
                  </a:cxn>
                  <a:cxn ang="0">
                    <a:pos x="T8" y="T9"/>
                  </a:cxn>
                </a:cxnLst>
                <a:rect l="0" t="0" r="r" b="b"/>
                <a:pathLst>
                  <a:path w="6" h="11">
                    <a:moveTo>
                      <a:pt x="4" y="7"/>
                    </a:moveTo>
                    <a:cubicBezTo>
                      <a:pt x="5" y="8"/>
                      <a:pt x="6" y="11"/>
                      <a:pt x="5" y="11"/>
                    </a:cubicBezTo>
                    <a:cubicBezTo>
                      <a:pt x="4" y="11"/>
                      <a:pt x="0" y="1"/>
                      <a:pt x="0" y="0"/>
                    </a:cubicBezTo>
                    <a:cubicBezTo>
                      <a:pt x="0" y="0"/>
                      <a:pt x="0" y="0"/>
                      <a:pt x="0" y="0"/>
                    </a:cubicBezTo>
                    <a:cubicBezTo>
                      <a:pt x="1" y="1"/>
                      <a:pt x="3"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0" name="Freeform 2432">
                <a:extLst>
                  <a:ext uri="{FF2B5EF4-FFF2-40B4-BE49-F238E27FC236}">
                    <a16:creationId xmlns:a16="http://schemas.microsoft.com/office/drawing/2014/main" id="{95C555E6-8308-1225-7B26-5781F12A34D5}"/>
                  </a:ext>
                </a:extLst>
              </p:cNvPr>
              <p:cNvSpPr>
                <a:spLocks/>
              </p:cNvSpPr>
              <p:nvPr/>
            </p:nvSpPr>
            <p:spPr bwMode="auto">
              <a:xfrm>
                <a:off x="7099" y="1775"/>
                <a:ext cx="34" cy="53"/>
              </a:xfrm>
              <a:custGeom>
                <a:avLst/>
                <a:gdLst>
                  <a:gd name="T0" fmla="*/ 5 w 7"/>
                  <a:gd name="T1" fmla="*/ 6 h 11"/>
                  <a:gd name="T2" fmla="*/ 6 w 7"/>
                  <a:gd name="T3" fmla="*/ 11 h 11"/>
                  <a:gd name="T4" fmla="*/ 1 w 7"/>
                  <a:gd name="T5" fmla="*/ 0 h 11"/>
                  <a:gd name="T6" fmla="*/ 1 w 7"/>
                  <a:gd name="T7" fmla="*/ 0 h 11"/>
                  <a:gd name="T8" fmla="*/ 5 w 7"/>
                  <a:gd name="T9" fmla="*/ 6 h 11"/>
                </a:gdLst>
                <a:ahLst/>
                <a:cxnLst>
                  <a:cxn ang="0">
                    <a:pos x="T0" y="T1"/>
                  </a:cxn>
                  <a:cxn ang="0">
                    <a:pos x="T2" y="T3"/>
                  </a:cxn>
                  <a:cxn ang="0">
                    <a:pos x="T4" y="T5"/>
                  </a:cxn>
                  <a:cxn ang="0">
                    <a:pos x="T6" y="T7"/>
                  </a:cxn>
                  <a:cxn ang="0">
                    <a:pos x="T8" y="T9"/>
                  </a:cxn>
                </a:cxnLst>
                <a:rect l="0" t="0" r="r" b="b"/>
                <a:pathLst>
                  <a:path w="7" h="11">
                    <a:moveTo>
                      <a:pt x="5" y="6"/>
                    </a:moveTo>
                    <a:cubicBezTo>
                      <a:pt x="6" y="9"/>
                      <a:pt x="7" y="11"/>
                      <a:pt x="6" y="11"/>
                    </a:cubicBezTo>
                    <a:cubicBezTo>
                      <a:pt x="5" y="10"/>
                      <a:pt x="0" y="0"/>
                      <a:pt x="1" y="0"/>
                    </a:cubicBezTo>
                    <a:cubicBezTo>
                      <a:pt x="1" y="0"/>
                      <a:pt x="1" y="0"/>
                      <a:pt x="1" y="0"/>
                    </a:cubicBezTo>
                    <a:cubicBezTo>
                      <a:pt x="2" y="0"/>
                      <a:pt x="4"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1" name="Freeform 2433">
                <a:extLst>
                  <a:ext uri="{FF2B5EF4-FFF2-40B4-BE49-F238E27FC236}">
                    <a16:creationId xmlns:a16="http://schemas.microsoft.com/office/drawing/2014/main" id="{3517ADE6-6490-81E9-14BB-1B0FF82248DC}"/>
                  </a:ext>
                </a:extLst>
              </p:cNvPr>
              <p:cNvSpPr>
                <a:spLocks/>
              </p:cNvSpPr>
              <p:nvPr/>
            </p:nvSpPr>
            <p:spPr bwMode="auto">
              <a:xfrm>
                <a:off x="7046" y="1698"/>
                <a:ext cx="38" cy="53"/>
              </a:xfrm>
              <a:custGeom>
                <a:avLst/>
                <a:gdLst>
                  <a:gd name="T0" fmla="*/ 6 w 8"/>
                  <a:gd name="T1" fmla="*/ 7 h 11"/>
                  <a:gd name="T2" fmla="*/ 7 w 8"/>
                  <a:gd name="T3" fmla="*/ 11 h 11"/>
                  <a:gd name="T4" fmla="*/ 1 w 8"/>
                  <a:gd name="T5" fmla="*/ 1 h 11"/>
                  <a:gd name="T6" fmla="*/ 1 w 8"/>
                  <a:gd name="T7" fmla="*/ 1 h 11"/>
                  <a:gd name="T8" fmla="*/ 6 w 8"/>
                  <a:gd name="T9" fmla="*/ 7 h 11"/>
                </a:gdLst>
                <a:ahLst/>
                <a:cxnLst>
                  <a:cxn ang="0">
                    <a:pos x="T0" y="T1"/>
                  </a:cxn>
                  <a:cxn ang="0">
                    <a:pos x="T2" y="T3"/>
                  </a:cxn>
                  <a:cxn ang="0">
                    <a:pos x="T4" y="T5"/>
                  </a:cxn>
                  <a:cxn ang="0">
                    <a:pos x="T6" y="T7"/>
                  </a:cxn>
                  <a:cxn ang="0">
                    <a:pos x="T8" y="T9"/>
                  </a:cxn>
                </a:cxnLst>
                <a:rect l="0" t="0" r="r" b="b"/>
                <a:pathLst>
                  <a:path w="8" h="11">
                    <a:moveTo>
                      <a:pt x="6" y="7"/>
                    </a:moveTo>
                    <a:cubicBezTo>
                      <a:pt x="7" y="9"/>
                      <a:pt x="8" y="11"/>
                      <a:pt x="7" y="11"/>
                    </a:cubicBezTo>
                    <a:cubicBezTo>
                      <a:pt x="6" y="10"/>
                      <a:pt x="0" y="1"/>
                      <a:pt x="1" y="1"/>
                    </a:cubicBezTo>
                    <a:cubicBezTo>
                      <a:pt x="1" y="0"/>
                      <a:pt x="1" y="1"/>
                      <a:pt x="1" y="1"/>
                    </a:cubicBezTo>
                    <a:cubicBezTo>
                      <a:pt x="2" y="1"/>
                      <a:pt x="4"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2" name="Freeform 2434">
                <a:extLst>
                  <a:ext uri="{FF2B5EF4-FFF2-40B4-BE49-F238E27FC236}">
                    <a16:creationId xmlns:a16="http://schemas.microsoft.com/office/drawing/2014/main" id="{323F89AE-3098-D051-B81D-831FE1773BDB}"/>
                  </a:ext>
                </a:extLst>
              </p:cNvPr>
              <p:cNvSpPr>
                <a:spLocks/>
              </p:cNvSpPr>
              <p:nvPr/>
            </p:nvSpPr>
            <p:spPr bwMode="auto">
              <a:xfrm>
                <a:off x="7123" y="1794"/>
                <a:ext cx="29" cy="53"/>
              </a:xfrm>
              <a:custGeom>
                <a:avLst/>
                <a:gdLst>
                  <a:gd name="T0" fmla="*/ 4 w 6"/>
                  <a:gd name="T1" fmla="*/ 6 h 11"/>
                  <a:gd name="T2" fmla="*/ 6 w 6"/>
                  <a:gd name="T3" fmla="*/ 11 h 11"/>
                  <a:gd name="T4" fmla="*/ 0 w 6"/>
                  <a:gd name="T5" fmla="*/ 0 h 11"/>
                  <a:gd name="T6" fmla="*/ 0 w 6"/>
                  <a:gd name="T7" fmla="*/ 0 h 11"/>
                  <a:gd name="T8" fmla="*/ 4 w 6"/>
                  <a:gd name="T9" fmla="*/ 6 h 11"/>
                </a:gdLst>
                <a:ahLst/>
                <a:cxnLst>
                  <a:cxn ang="0">
                    <a:pos x="T0" y="T1"/>
                  </a:cxn>
                  <a:cxn ang="0">
                    <a:pos x="T2" y="T3"/>
                  </a:cxn>
                  <a:cxn ang="0">
                    <a:pos x="T4" y="T5"/>
                  </a:cxn>
                  <a:cxn ang="0">
                    <a:pos x="T6" y="T7"/>
                  </a:cxn>
                  <a:cxn ang="0">
                    <a:pos x="T8" y="T9"/>
                  </a:cxn>
                </a:cxnLst>
                <a:rect l="0" t="0" r="r" b="b"/>
                <a:pathLst>
                  <a:path w="6" h="11">
                    <a:moveTo>
                      <a:pt x="4" y="6"/>
                    </a:moveTo>
                    <a:cubicBezTo>
                      <a:pt x="4" y="7"/>
                      <a:pt x="6" y="10"/>
                      <a:pt x="6" y="11"/>
                    </a:cubicBezTo>
                    <a:cubicBezTo>
                      <a:pt x="5" y="11"/>
                      <a:pt x="0" y="1"/>
                      <a:pt x="0" y="0"/>
                    </a:cubicBezTo>
                    <a:cubicBezTo>
                      <a:pt x="0" y="0"/>
                      <a:pt x="0" y="0"/>
                      <a:pt x="0" y="0"/>
                    </a:cubicBezTo>
                    <a:cubicBezTo>
                      <a:pt x="1" y="0"/>
                      <a:pt x="3"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3" name="Freeform 2435">
                <a:extLst>
                  <a:ext uri="{FF2B5EF4-FFF2-40B4-BE49-F238E27FC236}">
                    <a16:creationId xmlns:a16="http://schemas.microsoft.com/office/drawing/2014/main" id="{F17B8D3E-1B52-C1F1-22FA-D3978232D257}"/>
                  </a:ext>
                </a:extLst>
              </p:cNvPr>
              <p:cNvSpPr>
                <a:spLocks/>
              </p:cNvSpPr>
              <p:nvPr/>
            </p:nvSpPr>
            <p:spPr bwMode="auto">
              <a:xfrm>
                <a:off x="7157" y="1852"/>
                <a:ext cx="29" cy="53"/>
              </a:xfrm>
              <a:custGeom>
                <a:avLst/>
                <a:gdLst>
                  <a:gd name="T0" fmla="*/ 4 w 6"/>
                  <a:gd name="T1" fmla="*/ 7 h 11"/>
                  <a:gd name="T2" fmla="*/ 6 w 6"/>
                  <a:gd name="T3" fmla="*/ 11 h 11"/>
                  <a:gd name="T4" fmla="*/ 1 w 6"/>
                  <a:gd name="T5" fmla="*/ 0 h 11"/>
                  <a:gd name="T6" fmla="*/ 1 w 6"/>
                  <a:gd name="T7" fmla="*/ 0 h 11"/>
                  <a:gd name="T8" fmla="*/ 4 w 6"/>
                  <a:gd name="T9" fmla="*/ 7 h 11"/>
                </a:gdLst>
                <a:ahLst/>
                <a:cxnLst>
                  <a:cxn ang="0">
                    <a:pos x="T0" y="T1"/>
                  </a:cxn>
                  <a:cxn ang="0">
                    <a:pos x="T2" y="T3"/>
                  </a:cxn>
                  <a:cxn ang="0">
                    <a:pos x="T4" y="T5"/>
                  </a:cxn>
                  <a:cxn ang="0">
                    <a:pos x="T6" y="T7"/>
                  </a:cxn>
                  <a:cxn ang="0">
                    <a:pos x="T8" y="T9"/>
                  </a:cxn>
                </a:cxnLst>
                <a:rect l="0" t="0" r="r" b="b"/>
                <a:pathLst>
                  <a:path w="6" h="11">
                    <a:moveTo>
                      <a:pt x="4" y="7"/>
                    </a:moveTo>
                    <a:cubicBezTo>
                      <a:pt x="4" y="7"/>
                      <a:pt x="6" y="11"/>
                      <a:pt x="6" y="11"/>
                    </a:cubicBezTo>
                    <a:cubicBezTo>
                      <a:pt x="5" y="11"/>
                      <a:pt x="0" y="1"/>
                      <a:pt x="1" y="0"/>
                    </a:cubicBezTo>
                    <a:cubicBezTo>
                      <a:pt x="1" y="0"/>
                      <a:pt x="1" y="0"/>
                      <a:pt x="1" y="0"/>
                    </a:cubicBezTo>
                    <a:cubicBezTo>
                      <a:pt x="1" y="1"/>
                      <a:pt x="3"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4" name="Freeform 2436">
                <a:extLst>
                  <a:ext uri="{FF2B5EF4-FFF2-40B4-BE49-F238E27FC236}">
                    <a16:creationId xmlns:a16="http://schemas.microsoft.com/office/drawing/2014/main" id="{169A5C2D-FDDC-562A-7726-D7A399FA5A7A}"/>
                  </a:ext>
                </a:extLst>
              </p:cNvPr>
              <p:cNvSpPr>
                <a:spLocks/>
              </p:cNvSpPr>
              <p:nvPr/>
            </p:nvSpPr>
            <p:spPr bwMode="auto">
              <a:xfrm>
                <a:off x="7200" y="1939"/>
                <a:ext cx="24" cy="53"/>
              </a:xfrm>
              <a:custGeom>
                <a:avLst/>
                <a:gdLst>
                  <a:gd name="T0" fmla="*/ 3 w 5"/>
                  <a:gd name="T1" fmla="*/ 7 h 11"/>
                  <a:gd name="T2" fmla="*/ 5 w 5"/>
                  <a:gd name="T3" fmla="*/ 11 h 11"/>
                  <a:gd name="T4" fmla="*/ 0 w 5"/>
                  <a:gd name="T5" fmla="*/ 0 h 11"/>
                  <a:gd name="T6" fmla="*/ 0 w 5"/>
                  <a:gd name="T7" fmla="*/ 0 h 11"/>
                  <a:gd name="T8" fmla="*/ 3 w 5"/>
                  <a:gd name="T9" fmla="*/ 7 h 11"/>
                </a:gdLst>
                <a:ahLst/>
                <a:cxnLst>
                  <a:cxn ang="0">
                    <a:pos x="T0" y="T1"/>
                  </a:cxn>
                  <a:cxn ang="0">
                    <a:pos x="T2" y="T3"/>
                  </a:cxn>
                  <a:cxn ang="0">
                    <a:pos x="T4" y="T5"/>
                  </a:cxn>
                  <a:cxn ang="0">
                    <a:pos x="T6" y="T7"/>
                  </a:cxn>
                  <a:cxn ang="0">
                    <a:pos x="T8" y="T9"/>
                  </a:cxn>
                </a:cxnLst>
                <a:rect l="0" t="0" r="r" b="b"/>
                <a:pathLst>
                  <a:path w="5" h="11">
                    <a:moveTo>
                      <a:pt x="3" y="7"/>
                    </a:moveTo>
                    <a:cubicBezTo>
                      <a:pt x="4" y="8"/>
                      <a:pt x="5" y="11"/>
                      <a:pt x="5" y="11"/>
                    </a:cubicBezTo>
                    <a:cubicBezTo>
                      <a:pt x="4" y="11"/>
                      <a:pt x="0" y="0"/>
                      <a:pt x="0" y="0"/>
                    </a:cubicBezTo>
                    <a:cubicBezTo>
                      <a:pt x="0" y="0"/>
                      <a:pt x="0" y="0"/>
                      <a:pt x="0" y="0"/>
                    </a:cubicBezTo>
                    <a:cubicBezTo>
                      <a:pt x="1" y="1"/>
                      <a:pt x="2"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5" name="Freeform 2437">
                <a:extLst>
                  <a:ext uri="{FF2B5EF4-FFF2-40B4-BE49-F238E27FC236}">
                    <a16:creationId xmlns:a16="http://schemas.microsoft.com/office/drawing/2014/main" id="{9DC2BB53-9EAB-977C-D152-7AA18209336B}"/>
                  </a:ext>
                </a:extLst>
              </p:cNvPr>
              <p:cNvSpPr>
                <a:spLocks/>
              </p:cNvSpPr>
              <p:nvPr/>
            </p:nvSpPr>
            <p:spPr bwMode="auto">
              <a:xfrm>
                <a:off x="7200" y="1934"/>
                <a:ext cx="24" cy="53"/>
              </a:xfrm>
              <a:custGeom>
                <a:avLst/>
                <a:gdLst>
                  <a:gd name="T0" fmla="*/ 5 w 5"/>
                  <a:gd name="T1" fmla="*/ 11 h 11"/>
                  <a:gd name="T2" fmla="*/ 0 w 5"/>
                  <a:gd name="T3" fmla="*/ 0 h 11"/>
                  <a:gd name="T4" fmla="*/ 5 w 5"/>
                  <a:gd name="T5" fmla="*/ 11 h 11"/>
                  <a:gd name="T6" fmla="*/ 5 w 5"/>
                  <a:gd name="T7" fmla="*/ 11 h 11"/>
                </a:gdLst>
                <a:ahLst/>
                <a:cxnLst>
                  <a:cxn ang="0">
                    <a:pos x="T0" y="T1"/>
                  </a:cxn>
                  <a:cxn ang="0">
                    <a:pos x="T2" y="T3"/>
                  </a:cxn>
                  <a:cxn ang="0">
                    <a:pos x="T4" y="T5"/>
                  </a:cxn>
                  <a:cxn ang="0">
                    <a:pos x="T6" y="T7"/>
                  </a:cxn>
                </a:cxnLst>
                <a:rect l="0" t="0" r="r" b="b"/>
                <a:pathLst>
                  <a:path w="5" h="11">
                    <a:moveTo>
                      <a:pt x="5" y="11"/>
                    </a:moveTo>
                    <a:cubicBezTo>
                      <a:pt x="5" y="11"/>
                      <a:pt x="0" y="0"/>
                      <a:pt x="0" y="0"/>
                    </a:cubicBezTo>
                    <a:cubicBezTo>
                      <a:pt x="5" y="11"/>
                      <a:pt x="5" y="11"/>
                      <a:pt x="5" y="11"/>
                    </a:cubicBezTo>
                    <a:cubicBezTo>
                      <a:pt x="5" y="11"/>
                      <a:pt x="5" y="11"/>
                      <a:pt x="5" y="1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6" name="Freeform 2438">
                <a:extLst>
                  <a:ext uri="{FF2B5EF4-FFF2-40B4-BE49-F238E27FC236}">
                    <a16:creationId xmlns:a16="http://schemas.microsoft.com/office/drawing/2014/main" id="{F569E025-ABBA-B95E-B3D9-66F85DE4983F}"/>
                  </a:ext>
                </a:extLst>
              </p:cNvPr>
              <p:cNvSpPr>
                <a:spLocks/>
              </p:cNvSpPr>
              <p:nvPr/>
            </p:nvSpPr>
            <p:spPr bwMode="auto">
              <a:xfrm>
                <a:off x="7157" y="1842"/>
                <a:ext cx="24" cy="53"/>
              </a:xfrm>
              <a:custGeom>
                <a:avLst/>
                <a:gdLst>
                  <a:gd name="T0" fmla="*/ 4 w 5"/>
                  <a:gd name="T1" fmla="*/ 8 h 11"/>
                  <a:gd name="T2" fmla="*/ 5 w 5"/>
                  <a:gd name="T3" fmla="*/ 11 h 11"/>
                  <a:gd name="T4" fmla="*/ 0 w 5"/>
                  <a:gd name="T5" fmla="*/ 0 h 11"/>
                  <a:gd name="T6" fmla="*/ 0 w 5"/>
                  <a:gd name="T7" fmla="*/ 0 h 11"/>
                  <a:gd name="T8" fmla="*/ 1 w 5"/>
                  <a:gd name="T9" fmla="*/ 2 h 11"/>
                  <a:gd name="T10" fmla="*/ 4 w 5"/>
                  <a:gd name="T11" fmla="*/ 8 h 11"/>
                  <a:gd name="T12" fmla="*/ 4 w 5"/>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4" y="8"/>
                    </a:moveTo>
                    <a:cubicBezTo>
                      <a:pt x="5" y="10"/>
                      <a:pt x="5" y="11"/>
                      <a:pt x="5" y="11"/>
                    </a:cubicBezTo>
                    <a:cubicBezTo>
                      <a:pt x="5" y="10"/>
                      <a:pt x="0" y="0"/>
                      <a:pt x="0" y="0"/>
                    </a:cubicBezTo>
                    <a:cubicBezTo>
                      <a:pt x="0" y="0"/>
                      <a:pt x="0" y="0"/>
                      <a:pt x="0" y="0"/>
                    </a:cubicBezTo>
                    <a:cubicBezTo>
                      <a:pt x="0" y="0"/>
                      <a:pt x="1" y="1"/>
                      <a:pt x="1" y="2"/>
                    </a:cubicBezTo>
                    <a:cubicBezTo>
                      <a:pt x="4" y="8"/>
                      <a:pt x="4" y="8"/>
                      <a:pt x="4" y="8"/>
                    </a:cubicBezTo>
                    <a:cubicBezTo>
                      <a:pt x="4" y="8"/>
                      <a:pt x="4" y="8"/>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7" name="Freeform 2439">
                <a:extLst>
                  <a:ext uri="{FF2B5EF4-FFF2-40B4-BE49-F238E27FC236}">
                    <a16:creationId xmlns:a16="http://schemas.microsoft.com/office/drawing/2014/main" id="{86798E11-6BA8-0D7E-57E3-49E57FFA0233}"/>
                  </a:ext>
                </a:extLst>
              </p:cNvPr>
              <p:cNvSpPr>
                <a:spLocks/>
              </p:cNvSpPr>
              <p:nvPr/>
            </p:nvSpPr>
            <p:spPr bwMode="auto">
              <a:xfrm>
                <a:off x="7113" y="1765"/>
                <a:ext cx="29" cy="53"/>
              </a:xfrm>
              <a:custGeom>
                <a:avLst/>
                <a:gdLst>
                  <a:gd name="T0" fmla="*/ 4 w 6"/>
                  <a:gd name="T1" fmla="*/ 6 h 11"/>
                  <a:gd name="T2" fmla="*/ 6 w 6"/>
                  <a:gd name="T3" fmla="*/ 11 h 11"/>
                  <a:gd name="T4" fmla="*/ 0 w 6"/>
                  <a:gd name="T5" fmla="*/ 0 h 11"/>
                  <a:gd name="T6" fmla="*/ 0 w 6"/>
                  <a:gd name="T7" fmla="*/ 0 h 11"/>
                  <a:gd name="T8" fmla="*/ 4 w 6"/>
                  <a:gd name="T9" fmla="*/ 6 h 11"/>
                </a:gdLst>
                <a:ahLst/>
                <a:cxnLst>
                  <a:cxn ang="0">
                    <a:pos x="T0" y="T1"/>
                  </a:cxn>
                  <a:cxn ang="0">
                    <a:pos x="T2" y="T3"/>
                  </a:cxn>
                  <a:cxn ang="0">
                    <a:pos x="T4" y="T5"/>
                  </a:cxn>
                  <a:cxn ang="0">
                    <a:pos x="T6" y="T7"/>
                  </a:cxn>
                  <a:cxn ang="0">
                    <a:pos x="T8" y="T9"/>
                  </a:cxn>
                </a:cxnLst>
                <a:rect l="0" t="0" r="r" b="b"/>
                <a:pathLst>
                  <a:path w="6" h="11">
                    <a:moveTo>
                      <a:pt x="4" y="6"/>
                    </a:moveTo>
                    <a:cubicBezTo>
                      <a:pt x="4" y="7"/>
                      <a:pt x="6" y="10"/>
                      <a:pt x="6" y="11"/>
                    </a:cubicBezTo>
                    <a:cubicBezTo>
                      <a:pt x="6" y="10"/>
                      <a:pt x="0" y="1"/>
                      <a:pt x="0" y="0"/>
                    </a:cubicBezTo>
                    <a:cubicBezTo>
                      <a:pt x="0" y="0"/>
                      <a:pt x="0" y="0"/>
                      <a:pt x="0" y="0"/>
                    </a:cubicBezTo>
                    <a:cubicBezTo>
                      <a:pt x="1" y="0"/>
                      <a:pt x="3"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8" name="Freeform 2440">
                <a:extLst>
                  <a:ext uri="{FF2B5EF4-FFF2-40B4-BE49-F238E27FC236}">
                    <a16:creationId xmlns:a16="http://schemas.microsoft.com/office/drawing/2014/main" id="{1BAEB445-BE74-84E8-56A6-8C13F65C1132}"/>
                  </a:ext>
                </a:extLst>
              </p:cNvPr>
              <p:cNvSpPr>
                <a:spLocks/>
              </p:cNvSpPr>
              <p:nvPr/>
            </p:nvSpPr>
            <p:spPr bwMode="auto">
              <a:xfrm>
                <a:off x="7118" y="1765"/>
                <a:ext cx="29" cy="53"/>
              </a:xfrm>
              <a:custGeom>
                <a:avLst/>
                <a:gdLst>
                  <a:gd name="T0" fmla="*/ 6 w 6"/>
                  <a:gd name="T1" fmla="*/ 11 h 11"/>
                  <a:gd name="T2" fmla="*/ 0 w 6"/>
                  <a:gd name="T3" fmla="*/ 0 h 11"/>
                  <a:gd name="T4" fmla="*/ 4 w 6"/>
                  <a:gd name="T5" fmla="*/ 7 h 11"/>
                  <a:gd name="T6" fmla="*/ 6 w 6"/>
                  <a:gd name="T7" fmla="*/ 11 h 11"/>
                  <a:gd name="T8" fmla="*/ 6 w 6"/>
                  <a:gd name="T9" fmla="*/ 11 h 11"/>
                </a:gdLst>
                <a:ahLst/>
                <a:cxnLst>
                  <a:cxn ang="0">
                    <a:pos x="T0" y="T1"/>
                  </a:cxn>
                  <a:cxn ang="0">
                    <a:pos x="T2" y="T3"/>
                  </a:cxn>
                  <a:cxn ang="0">
                    <a:pos x="T4" y="T5"/>
                  </a:cxn>
                  <a:cxn ang="0">
                    <a:pos x="T6" y="T7"/>
                  </a:cxn>
                  <a:cxn ang="0">
                    <a:pos x="T8" y="T9"/>
                  </a:cxn>
                </a:cxnLst>
                <a:rect l="0" t="0" r="r" b="b"/>
                <a:pathLst>
                  <a:path w="6" h="11">
                    <a:moveTo>
                      <a:pt x="6" y="11"/>
                    </a:moveTo>
                    <a:cubicBezTo>
                      <a:pt x="5" y="10"/>
                      <a:pt x="1" y="2"/>
                      <a:pt x="0" y="0"/>
                    </a:cubicBezTo>
                    <a:cubicBezTo>
                      <a:pt x="4" y="7"/>
                      <a:pt x="4" y="7"/>
                      <a:pt x="4" y="7"/>
                    </a:cubicBezTo>
                    <a:cubicBezTo>
                      <a:pt x="6" y="11"/>
                      <a:pt x="6" y="11"/>
                      <a:pt x="6" y="11"/>
                    </a:cubicBezTo>
                    <a:cubicBezTo>
                      <a:pt x="6" y="11"/>
                      <a:pt x="6" y="11"/>
                      <a:pt x="6" y="11"/>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59" name="Freeform 2441">
                <a:extLst>
                  <a:ext uri="{FF2B5EF4-FFF2-40B4-BE49-F238E27FC236}">
                    <a16:creationId xmlns:a16="http://schemas.microsoft.com/office/drawing/2014/main" id="{32AE322F-6A09-4619-B243-7487B72F2B50}"/>
                  </a:ext>
                </a:extLst>
              </p:cNvPr>
              <p:cNvSpPr>
                <a:spLocks/>
              </p:cNvSpPr>
              <p:nvPr/>
            </p:nvSpPr>
            <p:spPr bwMode="auto">
              <a:xfrm>
                <a:off x="7056" y="1673"/>
                <a:ext cx="33" cy="53"/>
              </a:xfrm>
              <a:custGeom>
                <a:avLst/>
                <a:gdLst>
                  <a:gd name="T0" fmla="*/ 5 w 7"/>
                  <a:gd name="T1" fmla="*/ 6 h 11"/>
                  <a:gd name="T2" fmla="*/ 7 w 7"/>
                  <a:gd name="T3" fmla="*/ 11 h 11"/>
                  <a:gd name="T4" fmla="*/ 0 w 7"/>
                  <a:gd name="T5" fmla="*/ 0 h 11"/>
                  <a:gd name="T6" fmla="*/ 0 w 7"/>
                  <a:gd name="T7" fmla="*/ 0 h 11"/>
                  <a:gd name="T8" fmla="*/ 5 w 7"/>
                  <a:gd name="T9" fmla="*/ 6 h 11"/>
                </a:gdLst>
                <a:ahLst/>
                <a:cxnLst>
                  <a:cxn ang="0">
                    <a:pos x="T0" y="T1"/>
                  </a:cxn>
                  <a:cxn ang="0">
                    <a:pos x="T2" y="T3"/>
                  </a:cxn>
                  <a:cxn ang="0">
                    <a:pos x="T4" y="T5"/>
                  </a:cxn>
                  <a:cxn ang="0">
                    <a:pos x="T6" y="T7"/>
                  </a:cxn>
                  <a:cxn ang="0">
                    <a:pos x="T8" y="T9"/>
                  </a:cxn>
                </a:cxnLst>
                <a:rect l="0" t="0" r="r" b="b"/>
                <a:pathLst>
                  <a:path w="7" h="11">
                    <a:moveTo>
                      <a:pt x="5" y="6"/>
                    </a:moveTo>
                    <a:cubicBezTo>
                      <a:pt x="5" y="7"/>
                      <a:pt x="7" y="10"/>
                      <a:pt x="7" y="11"/>
                    </a:cubicBezTo>
                    <a:cubicBezTo>
                      <a:pt x="6" y="10"/>
                      <a:pt x="0" y="1"/>
                      <a:pt x="0" y="0"/>
                    </a:cubicBezTo>
                    <a:cubicBezTo>
                      <a:pt x="0" y="0"/>
                      <a:pt x="0" y="0"/>
                      <a:pt x="0" y="0"/>
                    </a:cubicBezTo>
                    <a:cubicBezTo>
                      <a:pt x="1" y="1"/>
                      <a:pt x="3"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0" name="Freeform 2442">
                <a:extLst>
                  <a:ext uri="{FF2B5EF4-FFF2-40B4-BE49-F238E27FC236}">
                    <a16:creationId xmlns:a16="http://schemas.microsoft.com/office/drawing/2014/main" id="{2DF3D581-C358-5400-4BF6-249240E37445}"/>
                  </a:ext>
                </a:extLst>
              </p:cNvPr>
              <p:cNvSpPr>
                <a:spLocks/>
              </p:cNvSpPr>
              <p:nvPr/>
            </p:nvSpPr>
            <p:spPr bwMode="auto">
              <a:xfrm>
                <a:off x="6983" y="1620"/>
                <a:ext cx="44" cy="49"/>
              </a:xfrm>
              <a:custGeom>
                <a:avLst/>
                <a:gdLst>
                  <a:gd name="T0" fmla="*/ 7 w 9"/>
                  <a:gd name="T1" fmla="*/ 6 h 10"/>
                  <a:gd name="T2" fmla="*/ 8 w 9"/>
                  <a:gd name="T3" fmla="*/ 10 h 10"/>
                  <a:gd name="T4" fmla="*/ 1 w 9"/>
                  <a:gd name="T5" fmla="*/ 0 h 10"/>
                  <a:gd name="T6" fmla="*/ 2 w 9"/>
                  <a:gd name="T7" fmla="*/ 0 h 10"/>
                  <a:gd name="T8" fmla="*/ 7 w 9"/>
                  <a:gd name="T9" fmla="*/ 6 h 10"/>
                </a:gdLst>
                <a:ahLst/>
                <a:cxnLst>
                  <a:cxn ang="0">
                    <a:pos x="T0" y="T1"/>
                  </a:cxn>
                  <a:cxn ang="0">
                    <a:pos x="T2" y="T3"/>
                  </a:cxn>
                  <a:cxn ang="0">
                    <a:pos x="T4" y="T5"/>
                  </a:cxn>
                  <a:cxn ang="0">
                    <a:pos x="T6" y="T7"/>
                  </a:cxn>
                  <a:cxn ang="0">
                    <a:pos x="T8" y="T9"/>
                  </a:cxn>
                </a:cxnLst>
                <a:rect l="0" t="0" r="r" b="b"/>
                <a:pathLst>
                  <a:path w="9" h="10">
                    <a:moveTo>
                      <a:pt x="7" y="6"/>
                    </a:moveTo>
                    <a:cubicBezTo>
                      <a:pt x="8" y="9"/>
                      <a:pt x="9" y="10"/>
                      <a:pt x="8" y="10"/>
                    </a:cubicBezTo>
                    <a:cubicBezTo>
                      <a:pt x="6" y="10"/>
                      <a:pt x="0" y="1"/>
                      <a:pt x="1" y="0"/>
                    </a:cubicBezTo>
                    <a:cubicBezTo>
                      <a:pt x="2" y="0"/>
                      <a:pt x="2" y="0"/>
                      <a:pt x="2" y="0"/>
                    </a:cubicBezTo>
                    <a:cubicBezTo>
                      <a:pt x="3" y="1"/>
                      <a:pt x="5"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1" name="Freeform 2443">
                <a:extLst>
                  <a:ext uri="{FF2B5EF4-FFF2-40B4-BE49-F238E27FC236}">
                    <a16:creationId xmlns:a16="http://schemas.microsoft.com/office/drawing/2014/main" id="{CB979B23-B765-7DE1-2C35-855745F1C5A3}"/>
                  </a:ext>
                </a:extLst>
              </p:cNvPr>
              <p:cNvSpPr>
                <a:spLocks/>
              </p:cNvSpPr>
              <p:nvPr/>
            </p:nvSpPr>
            <p:spPr bwMode="auto">
              <a:xfrm>
                <a:off x="6916" y="1534"/>
                <a:ext cx="43" cy="48"/>
              </a:xfrm>
              <a:custGeom>
                <a:avLst/>
                <a:gdLst>
                  <a:gd name="T0" fmla="*/ 6 w 9"/>
                  <a:gd name="T1" fmla="*/ 6 h 10"/>
                  <a:gd name="T2" fmla="*/ 8 w 9"/>
                  <a:gd name="T3" fmla="*/ 10 h 10"/>
                  <a:gd name="T4" fmla="*/ 1 w 9"/>
                  <a:gd name="T5" fmla="*/ 0 h 10"/>
                  <a:gd name="T6" fmla="*/ 1 w 9"/>
                  <a:gd name="T7" fmla="*/ 0 h 10"/>
                  <a:gd name="T8" fmla="*/ 6 w 9"/>
                  <a:gd name="T9" fmla="*/ 6 h 10"/>
                </a:gdLst>
                <a:ahLst/>
                <a:cxnLst>
                  <a:cxn ang="0">
                    <a:pos x="T0" y="T1"/>
                  </a:cxn>
                  <a:cxn ang="0">
                    <a:pos x="T2" y="T3"/>
                  </a:cxn>
                  <a:cxn ang="0">
                    <a:pos x="T4" y="T5"/>
                  </a:cxn>
                  <a:cxn ang="0">
                    <a:pos x="T6" y="T7"/>
                  </a:cxn>
                  <a:cxn ang="0">
                    <a:pos x="T8" y="T9"/>
                  </a:cxn>
                </a:cxnLst>
                <a:rect l="0" t="0" r="r" b="b"/>
                <a:pathLst>
                  <a:path w="9" h="10">
                    <a:moveTo>
                      <a:pt x="6" y="6"/>
                    </a:moveTo>
                    <a:cubicBezTo>
                      <a:pt x="8" y="8"/>
                      <a:pt x="9" y="10"/>
                      <a:pt x="8" y="10"/>
                    </a:cubicBezTo>
                    <a:cubicBezTo>
                      <a:pt x="6" y="9"/>
                      <a:pt x="0" y="1"/>
                      <a:pt x="1" y="0"/>
                    </a:cubicBezTo>
                    <a:cubicBezTo>
                      <a:pt x="1" y="0"/>
                      <a:pt x="1" y="0"/>
                      <a:pt x="1" y="0"/>
                    </a:cubicBezTo>
                    <a:cubicBezTo>
                      <a:pt x="2" y="0"/>
                      <a:pt x="5"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2" name="Freeform 2444">
                <a:extLst>
                  <a:ext uri="{FF2B5EF4-FFF2-40B4-BE49-F238E27FC236}">
                    <a16:creationId xmlns:a16="http://schemas.microsoft.com/office/drawing/2014/main" id="{43245DEE-FE9A-7068-AE13-BF5F4EA65EFE}"/>
                  </a:ext>
                </a:extLst>
              </p:cNvPr>
              <p:cNvSpPr>
                <a:spLocks/>
              </p:cNvSpPr>
              <p:nvPr/>
            </p:nvSpPr>
            <p:spPr bwMode="auto">
              <a:xfrm>
                <a:off x="6805" y="1481"/>
                <a:ext cx="43" cy="43"/>
              </a:xfrm>
              <a:custGeom>
                <a:avLst/>
                <a:gdLst>
                  <a:gd name="T0" fmla="*/ 7 w 9"/>
                  <a:gd name="T1" fmla="*/ 5 h 9"/>
                  <a:gd name="T2" fmla="*/ 8 w 9"/>
                  <a:gd name="T3" fmla="*/ 9 h 9"/>
                  <a:gd name="T4" fmla="*/ 1 w 9"/>
                  <a:gd name="T5" fmla="*/ 0 h 9"/>
                  <a:gd name="T6" fmla="*/ 1 w 9"/>
                  <a:gd name="T7" fmla="*/ 0 h 9"/>
                  <a:gd name="T8" fmla="*/ 7 w 9"/>
                  <a:gd name="T9" fmla="*/ 5 h 9"/>
                </a:gdLst>
                <a:ahLst/>
                <a:cxnLst>
                  <a:cxn ang="0">
                    <a:pos x="T0" y="T1"/>
                  </a:cxn>
                  <a:cxn ang="0">
                    <a:pos x="T2" y="T3"/>
                  </a:cxn>
                  <a:cxn ang="0">
                    <a:pos x="T4" y="T5"/>
                  </a:cxn>
                  <a:cxn ang="0">
                    <a:pos x="T6" y="T7"/>
                  </a:cxn>
                  <a:cxn ang="0">
                    <a:pos x="T8" y="T9"/>
                  </a:cxn>
                </a:cxnLst>
                <a:rect l="0" t="0" r="r" b="b"/>
                <a:pathLst>
                  <a:path w="9" h="9">
                    <a:moveTo>
                      <a:pt x="7" y="5"/>
                    </a:moveTo>
                    <a:cubicBezTo>
                      <a:pt x="9" y="7"/>
                      <a:pt x="9" y="9"/>
                      <a:pt x="8" y="9"/>
                    </a:cubicBezTo>
                    <a:cubicBezTo>
                      <a:pt x="5" y="8"/>
                      <a:pt x="0" y="1"/>
                      <a:pt x="1" y="0"/>
                    </a:cubicBezTo>
                    <a:cubicBezTo>
                      <a:pt x="1" y="0"/>
                      <a:pt x="1" y="0"/>
                      <a:pt x="1" y="0"/>
                    </a:cubicBezTo>
                    <a:cubicBezTo>
                      <a:pt x="3" y="0"/>
                      <a:pt x="6"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3" name="Freeform 2445">
                <a:extLst>
                  <a:ext uri="{FF2B5EF4-FFF2-40B4-BE49-F238E27FC236}">
                    <a16:creationId xmlns:a16="http://schemas.microsoft.com/office/drawing/2014/main" id="{C5C611F0-D47C-B9D3-4574-2DD38D25C9CE}"/>
                  </a:ext>
                </a:extLst>
              </p:cNvPr>
              <p:cNvSpPr>
                <a:spLocks/>
              </p:cNvSpPr>
              <p:nvPr/>
            </p:nvSpPr>
            <p:spPr bwMode="auto">
              <a:xfrm>
                <a:off x="6762" y="1408"/>
                <a:ext cx="48" cy="44"/>
              </a:xfrm>
              <a:custGeom>
                <a:avLst/>
                <a:gdLst>
                  <a:gd name="T0" fmla="*/ 8 w 10"/>
                  <a:gd name="T1" fmla="*/ 6 h 9"/>
                  <a:gd name="T2" fmla="*/ 9 w 10"/>
                  <a:gd name="T3" fmla="*/ 9 h 9"/>
                  <a:gd name="T4" fmla="*/ 1 w 10"/>
                  <a:gd name="T5" fmla="*/ 0 h 9"/>
                  <a:gd name="T6" fmla="*/ 2 w 10"/>
                  <a:gd name="T7" fmla="*/ 0 h 9"/>
                  <a:gd name="T8" fmla="*/ 8 w 10"/>
                  <a:gd name="T9" fmla="*/ 6 h 9"/>
                </a:gdLst>
                <a:ahLst/>
                <a:cxnLst>
                  <a:cxn ang="0">
                    <a:pos x="T0" y="T1"/>
                  </a:cxn>
                  <a:cxn ang="0">
                    <a:pos x="T2" y="T3"/>
                  </a:cxn>
                  <a:cxn ang="0">
                    <a:pos x="T4" y="T5"/>
                  </a:cxn>
                  <a:cxn ang="0">
                    <a:pos x="T6" y="T7"/>
                  </a:cxn>
                  <a:cxn ang="0">
                    <a:pos x="T8" y="T9"/>
                  </a:cxn>
                </a:cxnLst>
                <a:rect l="0" t="0" r="r" b="b"/>
                <a:pathLst>
                  <a:path w="10" h="9">
                    <a:moveTo>
                      <a:pt x="8" y="6"/>
                    </a:moveTo>
                    <a:cubicBezTo>
                      <a:pt x="9" y="8"/>
                      <a:pt x="10" y="9"/>
                      <a:pt x="9" y="9"/>
                    </a:cubicBezTo>
                    <a:cubicBezTo>
                      <a:pt x="6" y="9"/>
                      <a:pt x="0" y="1"/>
                      <a:pt x="1" y="0"/>
                    </a:cubicBezTo>
                    <a:cubicBezTo>
                      <a:pt x="1" y="0"/>
                      <a:pt x="1" y="0"/>
                      <a:pt x="2" y="0"/>
                    </a:cubicBezTo>
                    <a:cubicBezTo>
                      <a:pt x="3" y="1"/>
                      <a:pt x="6"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4" name="Freeform 2446">
                <a:extLst>
                  <a:ext uri="{FF2B5EF4-FFF2-40B4-BE49-F238E27FC236}">
                    <a16:creationId xmlns:a16="http://schemas.microsoft.com/office/drawing/2014/main" id="{8679EB3C-4DEB-146E-6BCF-69C3D0E224A8}"/>
                  </a:ext>
                </a:extLst>
              </p:cNvPr>
              <p:cNvSpPr>
                <a:spLocks/>
              </p:cNvSpPr>
              <p:nvPr/>
            </p:nvSpPr>
            <p:spPr bwMode="auto">
              <a:xfrm>
                <a:off x="6651" y="1321"/>
                <a:ext cx="53" cy="39"/>
              </a:xfrm>
              <a:custGeom>
                <a:avLst/>
                <a:gdLst>
                  <a:gd name="T0" fmla="*/ 8 w 11"/>
                  <a:gd name="T1" fmla="*/ 5 h 8"/>
                  <a:gd name="T2" fmla="*/ 10 w 11"/>
                  <a:gd name="T3" fmla="*/ 8 h 8"/>
                  <a:gd name="T4" fmla="*/ 2 w 11"/>
                  <a:gd name="T5" fmla="*/ 0 h 8"/>
                  <a:gd name="T6" fmla="*/ 2 w 11"/>
                  <a:gd name="T7" fmla="*/ 0 h 8"/>
                  <a:gd name="T8" fmla="*/ 8 w 11"/>
                  <a:gd name="T9" fmla="*/ 5 h 8"/>
                </a:gdLst>
                <a:ahLst/>
                <a:cxnLst>
                  <a:cxn ang="0">
                    <a:pos x="T0" y="T1"/>
                  </a:cxn>
                  <a:cxn ang="0">
                    <a:pos x="T2" y="T3"/>
                  </a:cxn>
                  <a:cxn ang="0">
                    <a:pos x="T4" y="T5"/>
                  </a:cxn>
                  <a:cxn ang="0">
                    <a:pos x="T6" y="T7"/>
                  </a:cxn>
                  <a:cxn ang="0">
                    <a:pos x="T8" y="T9"/>
                  </a:cxn>
                </a:cxnLst>
                <a:rect l="0" t="0" r="r" b="b"/>
                <a:pathLst>
                  <a:path w="11" h="8">
                    <a:moveTo>
                      <a:pt x="8" y="5"/>
                    </a:moveTo>
                    <a:cubicBezTo>
                      <a:pt x="10" y="7"/>
                      <a:pt x="11" y="8"/>
                      <a:pt x="10" y="8"/>
                    </a:cubicBezTo>
                    <a:cubicBezTo>
                      <a:pt x="7" y="8"/>
                      <a:pt x="0" y="1"/>
                      <a:pt x="2" y="0"/>
                    </a:cubicBezTo>
                    <a:cubicBezTo>
                      <a:pt x="2" y="0"/>
                      <a:pt x="2" y="0"/>
                      <a:pt x="2" y="0"/>
                    </a:cubicBezTo>
                    <a:cubicBezTo>
                      <a:pt x="4" y="0"/>
                      <a:pt x="7"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5" name="Freeform 2447">
                <a:extLst>
                  <a:ext uri="{FF2B5EF4-FFF2-40B4-BE49-F238E27FC236}">
                    <a16:creationId xmlns:a16="http://schemas.microsoft.com/office/drawing/2014/main" id="{82C59F52-4AA2-AF22-6A40-E57027F1B694}"/>
                  </a:ext>
                </a:extLst>
              </p:cNvPr>
              <p:cNvSpPr>
                <a:spLocks/>
              </p:cNvSpPr>
              <p:nvPr/>
            </p:nvSpPr>
            <p:spPr bwMode="auto">
              <a:xfrm>
                <a:off x="6636" y="1283"/>
                <a:ext cx="49" cy="38"/>
              </a:xfrm>
              <a:custGeom>
                <a:avLst/>
                <a:gdLst>
                  <a:gd name="T0" fmla="*/ 8 w 10"/>
                  <a:gd name="T1" fmla="*/ 5 h 8"/>
                  <a:gd name="T2" fmla="*/ 9 w 10"/>
                  <a:gd name="T3" fmla="*/ 8 h 8"/>
                  <a:gd name="T4" fmla="*/ 1 w 10"/>
                  <a:gd name="T5" fmla="*/ 0 h 8"/>
                  <a:gd name="T6" fmla="*/ 1 w 10"/>
                  <a:gd name="T7" fmla="*/ 0 h 8"/>
                  <a:gd name="T8" fmla="*/ 8 w 10"/>
                  <a:gd name="T9" fmla="*/ 5 h 8"/>
                </a:gdLst>
                <a:ahLst/>
                <a:cxnLst>
                  <a:cxn ang="0">
                    <a:pos x="T0" y="T1"/>
                  </a:cxn>
                  <a:cxn ang="0">
                    <a:pos x="T2" y="T3"/>
                  </a:cxn>
                  <a:cxn ang="0">
                    <a:pos x="T4" y="T5"/>
                  </a:cxn>
                  <a:cxn ang="0">
                    <a:pos x="T6" y="T7"/>
                  </a:cxn>
                  <a:cxn ang="0">
                    <a:pos x="T8" y="T9"/>
                  </a:cxn>
                </a:cxnLst>
                <a:rect l="0" t="0" r="r" b="b"/>
                <a:pathLst>
                  <a:path w="10" h="8">
                    <a:moveTo>
                      <a:pt x="8" y="5"/>
                    </a:moveTo>
                    <a:cubicBezTo>
                      <a:pt x="9" y="7"/>
                      <a:pt x="10" y="8"/>
                      <a:pt x="9" y="8"/>
                    </a:cubicBezTo>
                    <a:cubicBezTo>
                      <a:pt x="7" y="8"/>
                      <a:pt x="0" y="1"/>
                      <a:pt x="1" y="0"/>
                    </a:cubicBezTo>
                    <a:cubicBezTo>
                      <a:pt x="1" y="0"/>
                      <a:pt x="1" y="0"/>
                      <a:pt x="1" y="0"/>
                    </a:cubicBezTo>
                    <a:cubicBezTo>
                      <a:pt x="3" y="0"/>
                      <a:pt x="6"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6" name="Freeform 2448">
                <a:extLst>
                  <a:ext uri="{FF2B5EF4-FFF2-40B4-BE49-F238E27FC236}">
                    <a16:creationId xmlns:a16="http://schemas.microsoft.com/office/drawing/2014/main" id="{D31F6397-2286-3618-1F09-A8B1F13F6226}"/>
                  </a:ext>
                </a:extLst>
              </p:cNvPr>
              <p:cNvSpPr>
                <a:spLocks/>
              </p:cNvSpPr>
              <p:nvPr/>
            </p:nvSpPr>
            <p:spPr bwMode="auto">
              <a:xfrm>
                <a:off x="6583" y="1225"/>
                <a:ext cx="49" cy="39"/>
              </a:xfrm>
              <a:custGeom>
                <a:avLst/>
                <a:gdLst>
                  <a:gd name="T0" fmla="*/ 7 w 10"/>
                  <a:gd name="T1" fmla="*/ 5 h 8"/>
                  <a:gd name="T2" fmla="*/ 9 w 10"/>
                  <a:gd name="T3" fmla="*/ 8 h 8"/>
                  <a:gd name="T4" fmla="*/ 0 w 10"/>
                  <a:gd name="T5" fmla="*/ 0 h 8"/>
                  <a:gd name="T6" fmla="*/ 1 w 10"/>
                  <a:gd name="T7" fmla="*/ 0 h 8"/>
                  <a:gd name="T8" fmla="*/ 7 w 10"/>
                  <a:gd name="T9" fmla="*/ 5 h 8"/>
                </a:gdLst>
                <a:ahLst/>
                <a:cxnLst>
                  <a:cxn ang="0">
                    <a:pos x="T0" y="T1"/>
                  </a:cxn>
                  <a:cxn ang="0">
                    <a:pos x="T2" y="T3"/>
                  </a:cxn>
                  <a:cxn ang="0">
                    <a:pos x="T4" y="T5"/>
                  </a:cxn>
                  <a:cxn ang="0">
                    <a:pos x="T6" y="T7"/>
                  </a:cxn>
                  <a:cxn ang="0">
                    <a:pos x="T8" y="T9"/>
                  </a:cxn>
                </a:cxnLst>
                <a:rect l="0" t="0" r="r" b="b"/>
                <a:pathLst>
                  <a:path w="10" h="8">
                    <a:moveTo>
                      <a:pt x="7" y="5"/>
                    </a:moveTo>
                    <a:cubicBezTo>
                      <a:pt x="9" y="6"/>
                      <a:pt x="10" y="8"/>
                      <a:pt x="9" y="8"/>
                    </a:cubicBezTo>
                    <a:cubicBezTo>
                      <a:pt x="8" y="8"/>
                      <a:pt x="0" y="1"/>
                      <a:pt x="0" y="0"/>
                    </a:cubicBezTo>
                    <a:cubicBezTo>
                      <a:pt x="0" y="0"/>
                      <a:pt x="1" y="0"/>
                      <a:pt x="1" y="0"/>
                    </a:cubicBezTo>
                    <a:cubicBezTo>
                      <a:pt x="2" y="0"/>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7" name="Freeform 2449">
                <a:extLst>
                  <a:ext uri="{FF2B5EF4-FFF2-40B4-BE49-F238E27FC236}">
                    <a16:creationId xmlns:a16="http://schemas.microsoft.com/office/drawing/2014/main" id="{09ECA014-225C-B3B1-1E39-F2021C641C01}"/>
                  </a:ext>
                </a:extLst>
              </p:cNvPr>
              <p:cNvSpPr>
                <a:spLocks/>
              </p:cNvSpPr>
              <p:nvPr/>
            </p:nvSpPr>
            <p:spPr bwMode="auto">
              <a:xfrm>
                <a:off x="6130" y="970"/>
                <a:ext cx="44" cy="24"/>
              </a:xfrm>
              <a:custGeom>
                <a:avLst/>
                <a:gdLst>
                  <a:gd name="T0" fmla="*/ 7 w 9"/>
                  <a:gd name="T1" fmla="*/ 3 h 5"/>
                  <a:gd name="T2" fmla="*/ 9 w 9"/>
                  <a:gd name="T3" fmla="*/ 4 h 5"/>
                  <a:gd name="T4" fmla="*/ 0 w 9"/>
                  <a:gd name="T5" fmla="*/ 0 h 5"/>
                  <a:gd name="T6" fmla="*/ 0 w 9"/>
                  <a:gd name="T7" fmla="*/ 0 h 5"/>
                  <a:gd name="T8" fmla="*/ 7 w 9"/>
                  <a:gd name="T9" fmla="*/ 3 h 5"/>
                </a:gdLst>
                <a:ahLst/>
                <a:cxnLst>
                  <a:cxn ang="0">
                    <a:pos x="T0" y="T1"/>
                  </a:cxn>
                  <a:cxn ang="0">
                    <a:pos x="T2" y="T3"/>
                  </a:cxn>
                  <a:cxn ang="0">
                    <a:pos x="T4" y="T5"/>
                  </a:cxn>
                  <a:cxn ang="0">
                    <a:pos x="T6" y="T7"/>
                  </a:cxn>
                  <a:cxn ang="0">
                    <a:pos x="T8" y="T9"/>
                  </a:cxn>
                </a:cxnLst>
                <a:rect l="0" t="0" r="r" b="b"/>
                <a:pathLst>
                  <a:path w="9" h="5">
                    <a:moveTo>
                      <a:pt x="7" y="3"/>
                    </a:moveTo>
                    <a:cubicBezTo>
                      <a:pt x="8" y="3"/>
                      <a:pt x="9" y="4"/>
                      <a:pt x="9" y="4"/>
                    </a:cubicBezTo>
                    <a:cubicBezTo>
                      <a:pt x="9" y="5"/>
                      <a:pt x="0" y="1"/>
                      <a:pt x="0" y="0"/>
                    </a:cubicBezTo>
                    <a:cubicBezTo>
                      <a:pt x="0" y="0"/>
                      <a:pt x="0" y="0"/>
                      <a:pt x="0" y="0"/>
                    </a:cubicBezTo>
                    <a:cubicBezTo>
                      <a:pt x="1" y="0"/>
                      <a:pt x="4" y="1"/>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8" name="Freeform 2450">
                <a:extLst>
                  <a:ext uri="{FF2B5EF4-FFF2-40B4-BE49-F238E27FC236}">
                    <a16:creationId xmlns:a16="http://schemas.microsoft.com/office/drawing/2014/main" id="{D4039276-52C0-3045-DAD6-5D8AED6E6238}"/>
                  </a:ext>
                </a:extLst>
              </p:cNvPr>
              <p:cNvSpPr>
                <a:spLocks/>
              </p:cNvSpPr>
              <p:nvPr/>
            </p:nvSpPr>
            <p:spPr bwMode="auto">
              <a:xfrm>
                <a:off x="6174" y="984"/>
                <a:ext cx="48" cy="24"/>
              </a:xfrm>
              <a:custGeom>
                <a:avLst/>
                <a:gdLst>
                  <a:gd name="T0" fmla="*/ 7 w 10"/>
                  <a:gd name="T1" fmla="*/ 3 h 5"/>
                  <a:gd name="T2" fmla="*/ 10 w 10"/>
                  <a:gd name="T3" fmla="*/ 5 h 5"/>
                  <a:gd name="T4" fmla="*/ 0 w 10"/>
                  <a:gd name="T5" fmla="*/ 0 h 5"/>
                  <a:gd name="T6" fmla="*/ 1 w 10"/>
                  <a:gd name="T7" fmla="*/ 0 h 5"/>
                  <a:gd name="T8" fmla="*/ 7 w 10"/>
                  <a:gd name="T9" fmla="*/ 3 h 5"/>
                </a:gdLst>
                <a:ahLst/>
                <a:cxnLst>
                  <a:cxn ang="0">
                    <a:pos x="T0" y="T1"/>
                  </a:cxn>
                  <a:cxn ang="0">
                    <a:pos x="T2" y="T3"/>
                  </a:cxn>
                  <a:cxn ang="0">
                    <a:pos x="T4" y="T5"/>
                  </a:cxn>
                  <a:cxn ang="0">
                    <a:pos x="T6" y="T7"/>
                  </a:cxn>
                  <a:cxn ang="0">
                    <a:pos x="T8" y="T9"/>
                  </a:cxn>
                </a:cxnLst>
                <a:rect l="0" t="0" r="r" b="b"/>
                <a:pathLst>
                  <a:path w="10" h="5">
                    <a:moveTo>
                      <a:pt x="7" y="3"/>
                    </a:moveTo>
                    <a:cubicBezTo>
                      <a:pt x="8" y="3"/>
                      <a:pt x="10" y="4"/>
                      <a:pt x="10" y="5"/>
                    </a:cubicBezTo>
                    <a:cubicBezTo>
                      <a:pt x="10" y="5"/>
                      <a:pt x="1" y="1"/>
                      <a:pt x="0" y="0"/>
                    </a:cubicBezTo>
                    <a:cubicBezTo>
                      <a:pt x="0" y="0"/>
                      <a:pt x="0" y="0"/>
                      <a:pt x="1" y="0"/>
                    </a:cubicBezTo>
                    <a:cubicBezTo>
                      <a:pt x="2" y="0"/>
                      <a:pt x="5" y="1"/>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69" name="Freeform 2451">
                <a:extLst>
                  <a:ext uri="{FF2B5EF4-FFF2-40B4-BE49-F238E27FC236}">
                    <a16:creationId xmlns:a16="http://schemas.microsoft.com/office/drawing/2014/main" id="{F02F8756-F5E7-97FD-525F-14E94923483D}"/>
                  </a:ext>
                </a:extLst>
              </p:cNvPr>
              <p:cNvSpPr>
                <a:spLocks/>
              </p:cNvSpPr>
              <p:nvPr/>
            </p:nvSpPr>
            <p:spPr bwMode="auto">
              <a:xfrm>
                <a:off x="6246" y="1023"/>
                <a:ext cx="48" cy="28"/>
              </a:xfrm>
              <a:custGeom>
                <a:avLst/>
                <a:gdLst>
                  <a:gd name="T0" fmla="*/ 7 w 10"/>
                  <a:gd name="T1" fmla="*/ 3 h 6"/>
                  <a:gd name="T2" fmla="*/ 10 w 10"/>
                  <a:gd name="T3" fmla="*/ 5 h 6"/>
                  <a:gd name="T4" fmla="*/ 0 w 10"/>
                  <a:gd name="T5" fmla="*/ 0 h 6"/>
                  <a:gd name="T6" fmla="*/ 1 w 10"/>
                  <a:gd name="T7" fmla="*/ 0 h 6"/>
                  <a:gd name="T8" fmla="*/ 7 w 10"/>
                  <a:gd name="T9" fmla="*/ 3 h 6"/>
                </a:gdLst>
                <a:ahLst/>
                <a:cxnLst>
                  <a:cxn ang="0">
                    <a:pos x="T0" y="T1"/>
                  </a:cxn>
                  <a:cxn ang="0">
                    <a:pos x="T2" y="T3"/>
                  </a:cxn>
                  <a:cxn ang="0">
                    <a:pos x="T4" y="T5"/>
                  </a:cxn>
                  <a:cxn ang="0">
                    <a:pos x="T6" y="T7"/>
                  </a:cxn>
                  <a:cxn ang="0">
                    <a:pos x="T8" y="T9"/>
                  </a:cxn>
                </a:cxnLst>
                <a:rect l="0" t="0" r="r" b="b"/>
                <a:pathLst>
                  <a:path w="10" h="6">
                    <a:moveTo>
                      <a:pt x="7" y="3"/>
                    </a:moveTo>
                    <a:cubicBezTo>
                      <a:pt x="8" y="4"/>
                      <a:pt x="10" y="5"/>
                      <a:pt x="10" y="5"/>
                    </a:cubicBezTo>
                    <a:cubicBezTo>
                      <a:pt x="9" y="6"/>
                      <a:pt x="0" y="1"/>
                      <a:pt x="0" y="0"/>
                    </a:cubicBezTo>
                    <a:cubicBezTo>
                      <a:pt x="0" y="0"/>
                      <a:pt x="0" y="0"/>
                      <a:pt x="1" y="0"/>
                    </a:cubicBezTo>
                    <a:cubicBezTo>
                      <a:pt x="2" y="0"/>
                      <a:pt x="5" y="2"/>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0" name="Freeform 2452">
                <a:extLst>
                  <a:ext uri="{FF2B5EF4-FFF2-40B4-BE49-F238E27FC236}">
                    <a16:creationId xmlns:a16="http://schemas.microsoft.com/office/drawing/2014/main" id="{D383817F-0718-27B3-E373-ECEB34C6AB70}"/>
                  </a:ext>
                </a:extLst>
              </p:cNvPr>
              <p:cNvSpPr>
                <a:spLocks/>
              </p:cNvSpPr>
              <p:nvPr/>
            </p:nvSpPr>
            <p:spPr bwMode="auto">
              <a:xfrm>
                <a:off x="6232" y="1003"/>
                <a:ext cx="48" cy="29"/>
              </a:xfrm>
              <a:custGeom>
                <a:avLst/>
                <a:gdLst>
                  <a:gd name="T0" fmla="*/ 7 w 10"/>
                  <a:gd name="T1" fmla="*/ 4 h 6"/>
                  <a:gd name="T2" fmla="*/ 10 w 10"/>
                  <a:gd name="T3" fmla="*/ 6 h 6"/>
                  <a:gd name="T4" fmla="*/ 0 w 10"/>
                  <a:gd name="T5" fmla="*/ 1 h 6"/>
                  <a:gd name="T6" fmla="*/ 1 w 10"/>
                  <a:gd name="T7" fmla="*/ 1 h 6"/>
                  <a:gd name="T8" fmla="*/ 7 w 10"/>
                  <a:gd name="T9" fmla="*/ 4 h 6"/>
                </a:gdLst>
                <a:ahLst/>
                <a:cxnLst>
                  <a:cxn ang="0">
                    <a:pos x="T0" y="T1"/>
                  </a:cxn>
                  <a:cxn ang="0">
                    <a:pos x="T2" y="T3"/>
                  </a:cxn>
                  <a:cxn ang="0">
                    <a:pos x="T4" y="T5"/>
                  </a:cxn>
                  <a:cxn ang="0">
                    <a:pos x="T6" y="T7"/>
                  </a:cxn>
                  <a:cxn ang="0">
                    <a:pos x="T8" y="T9"/>
                  </a:cxn>
                </a:cxnLst>
                <a:rect l="0" t="0" r="r" b="b"/>
                <a:pathLst>
                  <a:path w="10" h="6">
                    <a:moveTo>
                      <a:pt x="7" y="4"/>
                    </a:moveTo>
                    <a:cubicBezTo>
                      <a:pt x="8" y="4"/>
                      <a:pt x="10" y="5"/>
                      <a:pt x="10" y="6"/>
                    </a:cubicBezTo>
                    <a:cubicBezTo>
                      <a:pt x="10" y="6"/>
                      <a:pt x="1" y="1"/>
                      <a:pt x="0" y="1"/>
                    </a:cubicBezTo>
                    <a:cubicBezTo>
                      <a:pt x="0" y="1"/>
                      <a:pt x="0" y="0"/>
                      <a:pt x="1" y="1"/>
                    </a:cubicBezTo>
                    <a:cubicBezTo>
                      <a:pt x="2" y="1"/>
                      <a:pt x="5" y="2"/>
                      <a:pt x="7"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1" name="Freeform 2453">
                <a:extLst>
                  <a:ext uri="{FF2B5EF4-FFF2-40B4-BE49-F238E27FC236}">
                    <a16:creationId xmlns:a16="http://schemas.microsoft.com/office/drawing/2014/main" id="{E2773770-9FDD-5C03-D985-C608694F3761}"/>
                  </a:ext>
                </a:extLst>
              </p:cNvPr>
              <p:cNvSpPr>
                <a:spLocks/>
              </p:cNvSpPr>
              <p:nvPr/>
            </p:nvSpPr>
            <p:spPr bwMode="auto">
              <a:xfrm>
                <a:off x="6159" y="970"/>
                <a:ext cx="48" cy="24"/>
              </a:xfrm>
              <a:custGeom>
                <a:avLst/>
                <a:gdLst>
                  <a:gd name="T0" fmla="*/ 6 w 10"/>
                  <a:gd name="T1" fmla="*/ 2 h 5"/>
                  <a:gd name="T2" fmla="*/ 10 w 10"/>
                  <a:gd name="T3" fmla="*/ 4 h 5"/>
                  <a:gd name="T4" fmla="*/ 0 w 10"/>
                  <a:gd name="T5" fmla="*/ 0 h 5"/>
                  <a:gd name="T6" fmla="*/ 0 w 10"/>
                  <a:gd name="T7" fmla="*/ 0 h 5"/>
                  <a:gd name="T8" fmla="*/ 6 w 10"/>
                  <a:gd name="T9" fmla="*/ 2 h 5"/>
                </a:gdLst>
                <a:ahLst/>
                <a:cxnLst>
                  <a:cxn ang="0">
                    <a:pos x="T0" y="T1"/>
                  </a:cxn>
                  <a:cxn ang="0">
                    <a:pos x="T2" y="T3"/>
                  </a:cxn>
                  <a:cxn ang="0">
                    <a:pos x="T4" y="T5"/>
                  </a:cxn>
                  <a:cxn ang="0">
                    <a:pos x="T6" y="T7"/>
                  </a:cxn>
                  <a:cxn ang="0">
                    <a:pos x="T8" y="T9"/>
                  </a:cxn>
                </a:cxnLst>
                <a:rect l="0" t="0" r="r" b="b"/>
                <a:pathLst>
                  <a:path w="10" h="5">
                    <a:moveTo>
                      <a:pt x="6" y="2"/>
                    </a:moveTo>
                    <a:cubicBezTo>
                      <a:pt x="7" y="3"/>
                      <a:pt x="9" y="4"/>
                      <a:pt x="10" y="4"/>
                    </a:cubicBezTo>
                    <a:cubicBezTo>
                      <a:pt x="9" y="5"/>
                      <a:pt x="0" y="0"/>
                      <a:pt x="0" y="0"/>
                    </a:cubicBezTo>
                    <a:cubicBezTo>
                      <a:pt x="0" y="0"/>
                      <a:pt x="0" y="0"/>
                      <a:pt x="0" y="0"/>
                    </a:cubicBezTo>
                    <a:cubicBezTo>
                      <a:pt x="1" y="0"/>
                      <a:pt x="4" y="1"/>
                      <a:pt x="6"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2" name="Freeform 2454">
                <a:extLst>
                  <a:ext uri="{FF2B5EF4-FFF2-40B4-BE49-F238E27FC236}">
                    <a16:creationId xmlns:a16="http://schemas.microsoft.com/office/drawing/2014/main" id="{67502DAF-7F46-0C8D-DA8A-4C6EFBAEE475}"/>
                  </a:ext>
                </a:extLst>
              </p:cNvPr>
              <p:cNvSpPr>
                <a:spLocks/>
              </p:cNvSpPr>
              <p:nvPr/>
            </p:nvSpPr>
            <p:spPr bwMode="auto">
              <a:xfrm>
                <a:off x="6203" y="984"/>
                <a:ext cx="48" cy="19"/>
              </a:xfrm>
              <a:custGeom>
                <a:avLst/>
                <a:gdLst>
                  <a:gd name="T0" fmla="*/ 7 w 10"/>
                  <a:gd name="T1" fmla="*/ 2 h 4"/>
                  <a:gd name="T2" fmla="*/ 10 w 10"/>
                  <a:gd name="T3" fmla="*/ 4 h 4"/>
                  <a:gd name="T4" fmla="*/ 0 w 10"/>
                  <a:gd name="T5" fmla="*/ 0 h 4"/>
                  <a:gd name="T6" fmla="*/ 0 w 10"/>
                  <a:gd name="T7" fmla="*/ 0 h 4"/>
                  <a:gd name="T8" fmla="*/ 7 w 10"/>
                  <a:gd name="T9" fmla="*/ 2 h 4"/>
                </a:gdLst>
                <a:ahLst/>
                <a:cxnLst>
                  <a:cxn ang="0">
                    <a:pos x="T0" y="T1"/>
                  </a:cxn>
                  <a:cxn ang="0">
                    <a:pos x="T2" y="T3"/>
                  </a:cxn>
                  <a:cxn ang="0">
                    <a:pos x="T4" y="T5"/>
                  </a:cxn>
                  <a:cxn ang="0">
                    <a:pos x="T6" y="T7"/>
                  </a:cxn>
                  <a:cxn ang="0">
                    <a:pos x="T8" y="T9"/>
                  </a:cxn>
                </a:cxnLst>
                <a:rect l="0" t="0" r="r" b="b"/>
                <a:pathLst>
                  <a:path w="10" h="4">
                    <a:moveTo>
                      <a:pt x="7" y="2"/>
                    </a:moveTo>
                    <a:cubicBezTo>
                      <a:pt x="8" y="3"/>
                      <a:pt x="10" y="4"/>
                      <a:pt x="10" y="4"/>
                    </a:cubicBezTo>
                    <a:cubicBezTo>
                      <a:pt x="9" y="4"/>
                      <a:pt x="0" y="0"/>
                      <a:pt x="0" y="0"/>
                    </a:cubicBezTo>
                    <a:cubicBezTo>
                      <a:pt x="0" y="0"/>
                      <a:pt x="0" y="0"/>
                      <a:pt x="0" y="0"/>
                    </a:cubicBezTo>
                    <a:cubicBezTo>
                      <a:pt x="1" y="0"/>
                      <a:pt x="4" y="1"/>
                      <a:pt x="7" y="2"/>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3" name="Freeform 2455">
                <a:extLst>
                  <a:ext uri="{FF2B5EF4-FFF2-40B4-BE49-F238E27FC236}">
                    <a16:creationId xmlns:a16="http://schemas.microsoft.com/office/drawing/2014/main" id="{A943842D-B977-B47A-771F-2E1263989DE7}"/>
                  </a:ext>
                </a:extLst>
              </p:cNvPr>
              <p:cNvSpPr>
                <a:spLocks/>
              </p:cNvSpPr>
              <p:nvPr/>
            </p:nvSpPr>
            <p:spPr bwMode="auto">
              <a:xfrm>
                <a:off x="6275" y="1023"/>
                <a:ext cx="48" cy="24"/>
              </a:xfrm>
              <a:custGeom>
                <a:avLst/>
                <a:gdLst>
                  <a:gd name="T0" fmla="*/ 7 w 10"/>
                  <a:gd name="T1" fmla="*/ 3 h 5"/>
                  <a:gd name="T2" fmla="*/ 10 w 10"/>
                  <a:gd name="T3" fmla="*/ 5 h 5"/>
                  <a:gd name="T4" fmla="*/ 0 w 10"/>
                  <a:gd name="T5" fmla="*/ 0 h 5"/>
                  <a:gd name="T6" fmla="*/ 1 w 10"/>
                  <a:gd name="T7" fmla="*/ 0 h 5"/>
                  <a:gd name="T8" fmla="*/ 7 w 10"/>
                  <a:gd name="T9" fmla="*/ 3 h 5"/>
                </a:gdLst>
                <a:ahLst/>
                <a:cxnLst>
                  <a:cxn ang="0">
                    <a:pos x="T0" y="T1"/>
                  </a:cxn>
                  <a:cxn ang="0">
                    <a:pos x="T2" y="T3"/>
                  </a:cxn>
                  <a:cxn ang="0">
                    <a:pos x="T4" y="T5"/>
                  </a:cxn>
                  <a:cxn ang="0">
                    <a:pos x="T6" y="T7"/>
                  </a:cxn>
                  <a:cxn ang="0">
                    <a:pos x="T8" y="T9"/>
                  </a:cxn>
                </a:cxnLst>
                <a:rect l="0" t="0" r="r" b="b"/>
                <a:pathLst>
                  <a:path w="10" h="5">
                    <a:moveTo>
                      <a:pt x="7" y="3"/>
                    </a:moveTo>
                    <a:cubicBezTo>
                      <a:pt x="8" y="3"/>
                      <a:pt x="10" y="5"/>
                      <a:pt x="10" y="5"/>
                    </a:cubicBezTo>
                    <a:cubicBezTo>
                      <a:pt x="10" y="5"/>
                      <a:pt x="1" y="1"/>
                      <a:pt x="0" y="0"/>
                    </a:cubicBezTo>
                    <a:cubicBezTo>
                      <a:pt x="0" y="0"/>
                      <a:pt x="0" y="0"/>
                      <a:pt x="1" y="0"/>
                    </a:cubicBezTo>
                    <a:cubicBezTo>
                      <a:pt x="2" y="0"/>
                      <a:pt x="5" y="1"/>
                      <a:pt x="7"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4" name="Freeform 2456">
                <a:extLst>
                  <a:ext uri="{FF2B5EF4-FFF2-40B4-BE49-F238E27FC236}">
                    <a16:creationId xmlns:a16="http://schemas.microsoft.com/office/drawing/2014/main" id="{56D4CA6B-CAF4-D58B-F593-732996B15E15}"/>
                  </a:ext>
                </a:extLst>
              </p:cNvPr>
              <p:cNvSpPr>
                <a:spLocks/>
              </p:cNvSpPr>
              <p:nvPr/>
            </p:nvSpPr>
            <p:spPr bwMode="auto">
              <a:xfrm>
                <a:off x="6583" y="1259"/>
                <a:ext cx="53" cy="38"/>
              </a:xfrm>
              <a:custGeom>
                <a:avLst/>
                <a:gdLst>
                  <a:gd name="T0" fmla="*/ 8 w 11"/>
                  <a:gd name="T1" fmla="*/ 4 h 8"/>
                  <a:gd name="T2" fmla="*/ 10 w 11"/>
                  <a:gd name="T3" fmla="*/ 8 h 8"/>
                  <a:gd name="T4" fmla="*/ 1 w 11"/>
                  <a:gd name="T5" fmla="*/ 0 h 8"/>
                  <a:gd name="T6" fmla="*/ 2 w 11"/>
                  <a:gd name="T7" fmla="*/ 0 h 8"/>
                  <a:gd name="T8" fmla="*/ 8 w 11"/>
                  <a:gd name="T9" fmla="*/ 4 h 8"/>
                </a:gdLst>
                <a:ahLst/>
                <a:cxnLst>
                  <a:cxn ang="0">
                    <a:pos x="T0" y="T1"/>
                  </a:cxn>
                  <a:cxn ang="0">
                    <a:pos x="T2" y="T3"/>
                  </a:cxn>
                  <a:cxn ang="0">
                    <a:pos x="T4" y="T5"/>
                  </a:cxn>
                  <a:cxn ang="0">
                    <a:pos x="T6" y="T7"/>
                  </a:cxn>
                  <a:cxn ang="0">
                    <a:pos x="T8" y="T9"/>
                  </a:cxn>
                </a:cxnLst>
                <a:rect l="0" t="0" r="r" b="b"/>
                <a:pathLst>
                  <a:path w="11" h="8">
                    <a:moveTo>
                      <a:pt x="8" y="4"/>
                    </a:moveTo>
                    <a:cubicBezTo>
                      <a:pt x="10" y="6"/>
                      <a:pt x="11" y="8"/>
                      <a:pt x="10" y="8"/>
                    </a:cubicBezTo>
                    <a:cubicBezTo>
                      <a:pt x="8" y="8"/>
                      <a:pt x="0" y="1"/>
                      <a:pt x="1" y="0"/>
                    </a:cubicBezTo>
                    <a:cubicBezTo>
                      <a:pt x="1" y="0"/>
                      <a:pt x="2" y="0"/>
                      <a:pt x="2" y="0"/>
                    </a:cubicBezTo>
                    <a:cubicBezTo>
                      <a:pt x="3" y="0"/>
                      <a:pt x="6" y="2"/>
                      <a:pt x="8" y="4"/>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5" name="Freeform 2457">
                <a:extLst>
                  <a:ext uri="{FF2B5EF4-FFF2-40B4-BE49-F238E27FC236}">
                    <a16:creationId xmlns:a16="http://schemas.microsoft.com/office/drawing/2014/main" id="{120EC661-95AC-42DF-7482-2855D805FD6A}"/>
                  </a:ext>
                </a:extLst>
              </p:cNvPr>
              <p:cNvSpPr>
                <a:spLocks/>
              </p:cNvSpPr>
              <p:nvPr/>
            </p:nvSpPr>
            <p:spPr bwMode="auto">
              <a:xfrm>
                <a:off x="6603" y="1297"/>
                <a:ext cx="48" cy="44"/>
              </a:xfrm>
              <a:custGeom>
                <a:avLst/>
                <a:gdLst>
                  <a:gd name="T0" fmla="*/ 8 w 10"/>
                  <a:gd name="T1" fmla="*/ 5 h 9"/>
                  <a:gd name="T2" fmla="*/ 9 w 10"/>
                  <a:gd name="T3" fmla="*/ 8 h 9"/>
                  <a:gd name="T4" fmla="*/ 1 w 10"/>
                  <a:gd name="T5" fmla="*/ 0 h 9"/>
                  <a:gd name="T6" fmla="*/ 2 w 10"/>
                  <a:gd name="T7" fmla="*/ 0 h 9"/>
                  <a:gd name="T8" fmla="*/ 8 w 10"/>
                  <a:gd name="T9" fmla="*/ 5 h 9"/>
                </a:gdLst>
                <a:ahLst/>
                <a:cxnLst>
                  <a:cxn ang="0">
                    <a:pos x="T0" y="T1"/>
                  </a:cxn>
                  <a:cxn ang="0">
                    <a:pos x="T2" y="T3"/>
                  </a:cxn>
                  <a:cxn ang="0">
                    <a:pos x="T4" y="T5"/>
                  </a:cxn>
                  <a:cxn ang="0">
                    <a:pos x="T6" y="T7"/>
                  </a:cxn>
                  <a:cxn ang="0">
                    <a:pos x="T8" y="T9"/>
                  </a:cxn>
                </a:cxnLst>
                <a:rect l="0" t="0" r="r" b="b"/>
                <a:pathLst>
                  <a:path w="10" h="9">
                    <a:moveTo>
                      <a:pt x="8" y="5"/>
                    </a:moveTo>
                    <a:cubicBezTo>
                      <a:pt x="10" y="7"/>
                      <a:pt x="10" y="9"/>
                      <a:pt x="9" y="8"/>
                    </a:cubicBezTo>
                    <a:cubicBezTo>
                      <a:pt x="7" y="8"/>
                      <a:pt x="0" y="2"/>
                      <a:pt x="1" y="0"/>
                    </a:cubicBezTo>
                    <a:cubicBezTo>
                      <a:pt x="1" y="0"/>
                      <a:pt x="1" y="0"/>
                      <a:pt x="2" y="0"/>
                    </a:cubicBezTo>
                    <a:cubicBezTo>
                      <a:pt x="3" y="1"/>
                      <a:pt x="6"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6" name="Freeform 2458">
                <a:extLst>
                  <a:ext uri="{FF2B5EF4-FFF2-40B4-BE49-F238E27FC236}">
                    <a16:creationId xmlns:a16="http://schemas.microsoft.com/office/drawing/2014/main" id="{7294B74A-5BBB-49B7-FC01-DC2C387F9428}"/>
                  </a:ext>
                </a:extLst>
              </p:cNvPr>
              <p:cNvSpPr>
                <a:spLocks/>
              </p:cNvSpPr>
              <p:nvPr/>
            </p:nvSpPr>
            <p:spPr bwMode="auto">
              <a:xfrm>
                <a:off x="6670" y="1365"/>
                <a:ext cx="48" cy="43"/>
              </a:xfrm>
              <a:custGeom>
                <a:avLst/>
                <a:gdLst>
                  <a:gd name="T0" fmla="*/ 8 w 10"/>
                  <a:gd name="T1" fmla="*/ 6 h 9"/>
                  <a:gd name="T2" fmla="*/ 9 w 10"/>
                  <a:gd name="T3" fmla="*/ 9 h 9"/>
                  <a:gd name="T4" fmla="*/ 1 w 10"/>
                  <a:gd name="T5" fmla="*/ 1 h 9"/>
                  <a:gd name="T6" fmla="*/ 2 w 10"/>
                  <a:gd name="T7" fmla="*/ 0 h 9"/>
                  <a:gd name="T8" fmla="*/ 8 w 10"/>
                  <a:gd name="T9" fmla="*/ 6 h 9"/>
                </a:gdLst>
                <a:ahLst/>
                <a:cxnLst>
                  <a:cxn ang="0">
                    <a:pos x="T0" y="T1"/>
                  </a:cxn>
                  <a:cxn ang="0">
                    <a:pos x="T2" y="T3"/>
                  </a:cxn>
                  <a:cxn ang="0">
                    <a:pos x="T4" y="T5"/>
                  </a:cxn>
                  <a:cxn ang="0">
                    <a:pos x="T6" y="T7"/>
                  </a:cxn>
                  <a:cxn ang="0">
                    <a:pos x="T8" y="T9"/>
                  </a:cxn>
                </a:cxnLst>
                <a:rect l="0" t="0" r="r" b="b"/>
                <a:pathLst>
                  <a:path w="10" h="9">
                    <a:moveTo>
                      <a:pt x="8" y="6"/>
                    </a:moveTo>
                    <a:cubicBezTo>
                      <a:pt x="10" y="8"/>
                      <a:pt x="10" y="9"/>
                      <a:pt x="9" y="9"/>
                    </a:cubicBezTo>
                    <a:cubicBezTo>
                      <a:pt x="6" y="9"/>
                      <a:pt x="0" y="2"/>
                      <a:pt x="1" y="1"/>
                    </a:cubicBezTo>
                    <a:cubicBezTo>
                      <a:pt x="1" y="0"/>
                      <a:pt x="2" y="0"/>
                      <a:pt x="2" y="0"/>
                    </a:cubicBezTo>
                    <a:cubicBezTo>
                      <a:pt x="3" y="1"/>
                      <a:pt x="6" y="3"/>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7" name="Freeform 2459">
                <a:extLst>
                  <a:ext uri="{FF2B5EF4-FFF2-40B4-BE49-F238E27FC236}">
                    <a16:creationId xmlns:a16="http://schemas.microsoft.com/office/drawing/2014/main" id="{8AE0B94D-9C6C-5209-10A1-5C7466D5F969}"/>
                  </a:ext>
                </a:extLst>
              </p:cNvPr>
              <p:cNvSpPr>
                <a:spLocks/>
              </p:cNvSpPr>
              <p:nvPr/>
            </p:nvSpPr>
            <p:spPr bwMode="auto">
              <a:xfrm>
                <a:off x="6603" y="1336"/>
                <a:ext cx="53" cy="38"/>
              </a:xfrm>
              <a:custGeom>
                <a:avLst/>
                <a:gdLst>
                  <a:gd name="T0" fmla="*/ 9 w 11"/>
                  <a:gd name="T1" fmla="*/ 5 h 8"/>
                  <a:gd name="T2" fmla="*/ 9 w 11"/>
                  <a:gd name="T3" fmla="*/ 8 h 8"/>
                  <a:gd name="T4" fmla="*/ 2 w 11"/>
                  <a:gd name="T5" fmla="*/ 0 h 8"/>
                  <a:gd name="T6" fmla="*/ 2 w 11"/>
                  <a:gd name="T7" fmla="*/ 0 h 8"/>
                  <a:gd name="T8" fmla="*/ 9 w 11"/>
                  <a:gd name="T9" fmla="*/ 5 h 8"/>
                </a:gdLst>
                <a:ahLst/>
                <a:cxnLst>
                  <a:cxn ang="0">
                    <a:pos x="T0" y="T1"/>
                  </a:cxn>
                  <a:cxn ang="0">
                    <a:pos x="T2" y="T3"/>
                  </a:cxn>
                  <a:cxn ang="0">
                    <a:pos x="T4" y="T5"/>
                  </a:cxn>
                  <a:cxn ang="0">
                    <a:pos x="T6" y="T7"/>
                  </a:cxn>
                  <a:cxn ang="0">
                    <a:pos x="T8" y="T9"/>
                  </a:cxn>
                </a:cxnLst>
                <a:rect l="0" t="0" r="r" b="b"/>
                <a:pathLst>
                  <a:path w="11" h="8">
                    <a:moveTo>
                      <a:pt x="9" y="5"/>
                    </a:moveTo>
                    <a:cubicBezTo>
                      <a:pt x="10" y="7"/>
                      <a:pt x="11" y="8"/>
                      <a:pt x="9" y="8"/>
                    </a:cubicBezTo>
                    <a:cubicBezTo>
                      <a:pt x="6" y="8"/>
                      <a:pt x="0" y="1"/>
                      <a:pt x="2" y="0"/>
                    </a:cubicBezTo>
                    <a:cubicBezTo>
                      <a:pt x="2" y="0"/>
                      <a:pt x="2" y="0"/>
                      <a:pt x="2" y="0"/>
                    </a:cubicBezTo>
                    <a:cubicBezTo>
                      <a:pt x="4" y="0"/>
                      <a:pt x="7"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8" name="Freeform 2460">
                <a:extLst>
                  <a:ext uri="{FF2B5EF4-FFF2-40B4-BE49-F238E27FC236}">
                    <a16:creationId xmlns:a16="http://schemas.microsoft.com/office/drawing/2014/main" id="{EA6C4A70-9132-F79C-8845-DA07A335F933}"/>
                  </a:ext>
                </a:extLst>
              </p:cNvPr>
              <p:cNvSpPr>
                <a:spLocks/>
              </p:cNvSpPr>
              <p:nvPr/>
            </p:nvSpPr>
            <p:spPr bwMode="auto">
              <a:xfrm>
                <a:off x="6699" y="1428"/>
                <a:ext cx="53" cy="43"/>
              </a:xfrm>
              <a:custGeom>
                <a:avLst/>
                <a:gdLst>
                  <a:gd name="T0" fmla="*/ 9 w 11"/>
                  <a:gd name="T1" fmla="*/ 5 h 9"/>
                  <a:gd name="T2" fmla="*/ 9 w 11"/>
                  <a:gd name="T3" fmla="*/ 9 h 9"/>
                  <a:gd name="T4" fmla="*/ 2 w 11"/>
                  <a:gd name="T5" fmla="*/ 0 h 9"/>
                  <a:gd name="T6" fmla="*/ 3 w 11"/>
                  <a:gd name="T7" fmla="*/ 0 h 9"/>
                  <a:gd name="T8" fmla="*/ 9 w 11"/>
                  <a:gd name="T9" fmla="*/ 5 h 9"/>
                </a:gdLst>
                <a:ahLst/>
                <a:cxnLst>
                  <a:cxn ang="0">
                    <a:pos x="T0" y="T1"/>
                  </a:cxn>
                  <a:cxn ang="0">
                    <a:pos x="T2" y="T3"/>
                  </a:cxn>
                  <a:cxn ang="0">
                    <a:pos x="T4" y="T5"/>
                  </a:cxn>
                  <a:cxn ang="0">
                    <a:pos x="T6" y="T7"/>
                  </a:cxn>
                  <a:cxn ang="0">
                    <a:pos x="T8" y="T9"/>
                  </a:cxn>
                </a:cxnLst>
                <a:rect l="0" t="0" r="r" b="b"/>
                <a:pathLst>
                  <a:path w="11" h="9">
                    <a:moveTo>
                      <a:pt x="9" y="5"/>
                    </a:moveTo>
                    <a:cubicBezTo>
                      <a:pt x="11" y="8"/>
                      <a:pt x="11" y="9"/>
                      <a:pt x="9" y="9"/>
                    </a:cubicBezTo>
                    <a:cubicBezTo>
                      <a:pt x="6" y="8"/>
                      <a:pt x="0" y="1"/>
                      <a:pt x="2" y="0"/>
                    </a:cubicBezTo>
                    <a:cubicBezTo>
                      <a:pt x="2" y="0"/>
                      <a:pt x="3" y="0"/>
                      <a:pt x="3" y="0"/>
                    </a:cubicBezTo>
                    <a:cubicBezTo>
                      <a:pt x="5" y="0"/>
                      <a:pt x="7"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79" name="Freeform 2461">
                <a:extLst>
                  <a:ext uri="{FF2B5EF4-FFF2-40B4-BE49-F238E27FC236}">
                    <a16:creationId xmlns:a16="http://schemas.microsoft.com/office/drawing/2014/main" id="{86F3BF47-7B6D-DBB8-9116-BE3CFFD61746}"/>
                  </a:ext>
                </a:extLst>
              </p:cNvPr>
              <p:cNvSpPr>
                <a:spLocks/>
              </p:cNvSpPr>
              <p:nvPr/>
            </p:nvSpPr>
            <p:spPr bwMode="auto">
              <a:xfrm>
                <a:off x="6636" y="1394"/>
                <a:ext cx="53" cy="43"/>
              </a:xfrm>
              <a:custGeom>
                <a:avLst/>
                <a:gdLst>
                  <a:gd name="T0" fmla="*/ 9 w 11"/>
                  <a:gd name="T1" fmla="*/ 5 h 9"/>
                  <a:gd name="T2" fmla="*/ 9 w 11"/>
                  <a:gd name="T3" fmla="*/ 9 h 9"/>
                  <a:gd name="T4" fmla="*/ 2 w 11"/>
                  <a:gd name="T5" fmla="*/ 0 h 9"/>
                  <a:gd name="T6" fmla="*/ 3 w 11"/>
                  <a:gd name="T7" fmla="*/ 0 h 9"/>
                  <a:gd name="T8" fmla="*/ 9 w 11"/>
                  <a:gd name="T9" fmla="*/ 5 h 9"/>
                </a:gdLst>
                <a:ahLst/>
                <a:cxnLst>
                  <a:cxn ang="0">
                    <a:pos x="T0" y="T1"/>
                  </a:cxn>
                  <a:cxn ang="0">
                    <a:pos x="T2" y="T3"/>
                  </a:cxn>
                  <a:cxn ang="0">
                    <a:pos x="T4" y="T5"/>
                  </a:cxn>
                  <a:cxn ang="0">
                    <a:pos x="T6" y="T7"/>
                  </a:cxn>
                  <a:cxn ang="0">
                    <a:pos x="T8" y="T9"/>
                  </a:cxn>
                </a:cxnLst>
                <a:rect l="0" t="0" r="r" b="b"/>
                <a:pathLst>
                  <a:path w="11" h="9">
                    <a:moveTo>
                      <a:pt x="9" y="5"/>
                    </a:moveTo>
                    <a:cubicBezTo>
                      <a:pt x="11" y="8"/>
                      <a:pt x="11" y="9"/>
                      <a:pt x="9" y="9"/>
                    </a:cubicBezTo>
                    <a:cubicBezTo>
                      <a:pt x="6" y="8"/>
                      <a:pt x="0" y="1"/>
                      <a:pt x="2" y="0"/>
                    </a:cubicBezTo>
                    <a:cubicBezTo>
                      <a:pt x="2" y="0"/>
                      <a:pt x="3" y="0"/>
                      <a:pt x="3" y="0"/>
                    </a:cubicBezTo>
                    <a:cubicBezTo>
                      <a:pt x="5" y="0"/>
                      <a:pt x="8" y="3"/>
                      <a:pt x="9"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0" name="Freeform 2462">
                <a:extLst>
                  <a:ext uri="{FF2B5EF4-FFF2-40B4-BE49-F238E27FC236}">
                    <a16:creationId xmlns:a16="http://schemas.microsoft.com/office/drawing/2014/main" id="{9F61273D-77DD-90F4-9EAE-7BE68260D8B0}"/>
                  </a:ext>
                </a:extLst>
              </p:cNvPr>
              <p:cNvSpPr>
                <a:spLocks/>
              </p:cNvSpPr>
              <p:nvPr/>
            </p:nvSpPr>
            <p:spPr bwMode="auto">
              <a:xfrm>
                <a:off x="6617" y="1423"/>
                <a:ext cx="53" cy="48"/>
              </a:xfrm>
              <a:custGeom>
                <a:avLst/>
                <a:gdLst>
                  <a:gd name="T0" fmla="*/ 10 w 11"/>
                  <a:gd name="T1" fmla="*/ 6 h 10"/>
                  <a:gd name="T2" fmla="*/ 9 w 11"/>
                  <a:gd name="T3" fmla="*/ 9 h 10"/>
                  <a:gd name="T4" fmla="*/ 2 w 11"/>
                  <a:gd name="T5" fmla="*/ 1 h 10"/>
                  <a:gd name="T6" fmla="*/ 3 w 11"/>
                  <a:gd name="T7" fmla="*/ 0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1" y="8"/>
                      <a:pt x="11" y="10"/>
                      <a:pt x="9" y="9"/>
                    </a:cubicBezTo>
                    <a:cubicBezTo>
                      <a:pt x="5" y="8"/>
                      <a:pt x="0" y="2"/>
                      <a:pt x="2" y="1"/>
                    </a:cubicBezTo>
                    <a:cubicBezTo>
                      <a:pt x="3" y="0"/>
                      <a:pt x="3" y="0"/>
                      <a:pt x="3" y="0"/>
                    </a:cubicBezTo>
                    <a:cubicBezTo>
                      <a:pt x="5" y="1"/>
                      <a:pt x="8"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1" name="Freeform 2463">
                <a:extLst>
                  <a:ext uri="{FF2B5EF4-FFF2-40B4-BE49-F238E27FC236}">
                    <a16:creationId xmlns:a16="http://schemas.microsoft.com/office/drawing/2014/main" id="{7CBAEB8D-2F42-9EB4-F492-E47E3A2C601B}"/>
                  </a:ext>
                </a:extLst>
              </p:cNvPr>
              <p:cNvSpPr>
                <a:spLocks/>
              </p:cNvSpPr>
              <p:nvPr/>
            </p:nvSpPr>
            <p:spPr bwMode="auto">
              <a:xfrm>
                <a:off x="6583" y="1442"/>
                <a:ext cx="53" cy="48"/>
              </a:xfrm>
              <a:custGeom>
                <a:avLst/>
                <a:gdLst>
                  <a:gd name="T0" fmla="*/ 10 w 11"/>
                  <a:gd name="T1" fmla="*/ 6 h 10"/>
                  <a:gd name="T2" fmla="*/ 8 w 11"/>
                  <a:gd name="T3" fmla="*/ 9 h 10"/>
                  <a:gd name="T4" fmla="*/ 2 w 11"/>
                  <a:gd name="T5" fmla="*/ 0 h 10"/>
                  <a:gd name="T6" fmla="*/ 3 w 11"/>
                  <a:gd name="T7" fmla="*/ 0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1" y="8"/>
                      <a:pt x="10" y="10"/>
                      <a:pt x="8" y="9"/>
                    </a:cubicBezTo>
                    <a:cubicBezTo>
                      <a:pt x="4" y="8"/>
                      <a:pt x="0" y="2"/>
                      <a:pt x="2" y="0"/>
                    </a:cubicBezTo>
                    <a:cubicBezTo>
                      <a:pt x="3" y="0"/>
                      <a:pt x="3" y="0"/>
                      <a:pt x="3" y="0"/>
                    </a:cubicBezTo>
                    <a:cubicBezTo>
                      <a:pt x="6" y="1"/>
                      <a:pt x="8"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2" name="Freeform 2464">
                <a:extLst>
                  <a:ext uri="{FF2B5EF4-FFF2-40B4-BE49-F238E27FC236}">
                    <a16:creationId xmlns:a16="http://schemas.microsoft.com/office/drawing/2014/main" id="{8C79567C-88FD-4E37-1D6A-A5F869B8121C}"/>
                  </a:ext>
                </a:extLst>
              </p:cNvPr>
              <p:cNvSpPr>
                <a:spLocks/>
              </p:cNvSpPr>
              <p:nvPr/>
            </p:nvSpPr>
            <p:spPr bwMode="auto">
              <a:xfrm>
                <a:off x="6622" y="1514"/>
                <a:ext cx="53" cy="49"/>
              </a:xfrm>
              <a:custGeom>
                <a:avLst/>
                <a:gdLst>
                  <a:gd name="T0" fmla="*/ 10 w 11"/>
                  <a:gd name="T1" fmla="*/ 5 h 10"/>
                  <a:gd name="T2" fmla="*/ 8 w 11"/>
                  <a:gd name="T3" fmla="*/ 9 h 10"/>
                  <a:gd name="T4" fmla="*/ 3 w 11"/>
                  <a:gd name="T5" fmla="*/ 0 h 10"/>
                  <a:gd name="T6" fmla="*/ 4 w 11"/>
                  <a:gd name="T7" fmla="*/ 0 h 10"/>
                  <a:gd name="T8" fmla="*/ 10 w 11"/>
                  <a:gd name="T9" fmla="*/ 5 h 10"/>
                </a:gdLst>
                <a:ahLst/>
                <a:cxnLst>
                  <a:cxn ang="0">
                    <a:pos x="T0" y="T1"/>
                  </a:cxn>
                  <a:cxn ang="0">
                    <a:pos x="T2" y="T3"/>
                  </a:cxn>
                  <a:cxn ang="0">
                    <a:pos x="T4" y="T5"/>
                  </a:cxn>
                  <a:cxn ang="0">
                    <a:pos x="T6" y="T7"/>
                  </a:cxn>
                  <a:cxn ang="0">
                    <a:pos x="T8" y="T9"/>
                  </a:cxn>
                </a:cxnLst>
                <a:rect l="0" t="0" r="r" b="b"/>
                <a:pathLst>
                  <a:path w="11" h="10">
                    <a:moveTo>
                      <a:pt x="10" y="5"/>
                    </a:moveTo>
                    <a:cubicBezTo>
                      <a:pt x="11" y="8"/>
                      <a:pt x="10" y="10"/>
                      <a:pt x="8" y="9"/>
                    </a:cubicBezTo>
                    <a:cubicBezTo>
                      <a:pt x="4" y="8"/>
                      <a:pt x="0" y="1"/>
                      <a:pt x="3" y="0"/>
                    </a:cubicBezTo>
                    <a:cubicBezTo>
                      <a:pt x="3" y="0"/>
                      <a:pt x="3" y="0"/>
                      <a:pt x="4" y="0"/>
                    </a:cubicBezTo>
                    <a:cubicBezTo>
                      <a:pt x="6" y="0"/>
                      <a:pt x="9" y="3"/>
                      <a:pt x="10"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3" name="Freeform 2465">
                <a:extLst>
                  <a:ext uri="{FF2B5EF4-FFF2-40B4-BE49-F238E27FC236}">
                    <a16:creationId xmlns:a16="http://schemas.microsoft.com/office/drawing/2014/main" id="{AD69C848-319D-FE68-C890-6866B2CE7799}"/>
                  </a:ext>
                </a:extLst>
              </p:cNvPr>
              <p:cNvSpPr>
                <a:spLocks/>
              </p:cNvSpPr>
              <p:nvPr/>
            </p:nvSpPr>
            <p:spPr bwMode="auto">
              <a:xfrm>
                <a:off x="6665" y="1505"/>
                <a:ext cx="53" cy="48"/>
              </a:xfrm>
              <a:custGeom>
                <a:avLst/>
                <a:gdLst>
                  <a:gd name="T0" fmla="*/ 10 w 11"/>
                  <a:gd name="T1" fmla="*/ 6 h 10"/>
                  <a:gd name="T2" fmla="*/ 8 w 11"/>
                  <a:gd name="T3" fmla="*/ 9 h 10"/>
                  <a:gd name="T4" fmla="*/ 2 w 11"/>
                  <a:gd name="T5" fmla="*/ 0 h 10"/>
                  <a:gd name="T6" fmla="*/ 3 w 11"/>
                  <a:gd name="T7" fmla="*/ 0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1" y="8"/>
                      <a:pt x="10" y="10"/>
                      <a:pt x="8" y="9"/>
                    </a:cubicBezTo>
                    <a:cubicBezTo>
                      <a:pt x="4" y="8"/>
                      <a:pt x="0" y="1"/>
                      <a:pt x="2" y="0"/>
                    </a:cubicBezTo>
                    <a:cubicBezTo>
                      <a:pt x="3" y="0"/>
                      <a:pt x="3" y="0"/>
                      <a:pt x="3" y="0"/>
                    </a:cubicBezTo>
                    <a:cubicBezTo>
                      <a:pt x="5" y="0"/>
                      <a:pt x="8"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4" name="Freeform 2466">
                <a:extLst>
                  <a:ext uri="{FF2B5EF4-FFF2-40B4-BE49-F238E27FC236}">
                    <a16:creationId xmlns:a16="http://schemas.microsoft.com/office/drawing/2014/main" id="{661247A4-A284-1136-0561-1FA9B7A41571}"/>
                  </a:ext>
                </a:extLst>
              </p:cNvPr>
              <p:cNvSpPr>
                <a:spLocks/>
              </p:cNvSpPr>
              <p:nvPr/>
            </p:nvSpPr>
            <p:spPr bwMode="auto">
              <a:xfrm>
                <a:off x="6685" y="1461"/>
                <a:ext cx="48" cy="48"/>
              </a:xfrm>
              <a:custGeom>
                <a:avLst/>
                <a:gdLst>
                  <a:gd name="T0" fmla="*/ 9 w 10"/>
                  <a:gd name="T1" fmla="*/ 6 h 10"/>
                  <a:gd name="T2" fmla="*/ 8 w 10"/>
                  <a:gd name="T3" fmla="*/ 10 h 10"/>
                  <a:gd name="T4" fmla="*/ 2 w 10"/>
                  <a:gd name="T5" fmla="*/ 1 h 10"/>
                  <a:gd name="T6" fmla="*/ 3 w 10"/>
                  <a:gd name="T7" fmla="*/ 1 h 10"/>
                  <a:gd name="T8" fmla="*/ 9 w 10"/>
                  <a:gd name="T9" fmla="*/ 6 h 10"/>
                </a:gdLst>
                <a:ahLst/>
                <a:cxnLst>
                  <a:cxn ang="0">
                    <a:pos x="T0" y="T1"/>
                  </a:cxn>
                  <a:cxn ang="0">
                    <a:pos x="T2" y="T3"/>
                  </a:cxn>
                  <a:cxn ang="0">
                    <a:pos x="T4" y="T5"/>
                  </a:cxn>
                  <a:cxn ang="0">
                    <a:pos x="T6" y="T7"/>
                  </a:cxn>
                  <a:cxn ang="0">
                    <a:pos x="T8" y="T9"/>
                  </a:cxn>
                </a:cxnLst>
                <a:rect l="0" t="0" r="r" b="b"/>
                <a:pathLst>
                  <a:path w="10" h="10">
                    <a:moveTo>
                      <a:pt x="9" y="6"/>
                    </a:moveTo>
                    <a:cubicBezTo>
                      <a:pt x="10" y="8"/>
                      <a:pt x="10" y="10"/>
                      <a:pt x="8" y="10"/>
                    </a:cubicBezTo>
                    <a:cubicBezTo>
                      <a:pt x="5" y="9"/>
                      <a:pt x="0" y="2"/>
                      <a:pt x="2" y="1"/>
                    </a:cubicBezTo>
                    <a:cubicBezTo>
                      <a:pt x="2" y="0"/>
                      <a:pt x="2" y="0"/>
                      <a:pt x="3" y="1"/>
                    </a:cubicBezTo>
                    <a:cubicBezTo>
                      <a:pt x="5" y="1"/>
                      <a:pt x="7"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5" name="Freeform 2467">
                <a:extLst>
                  <a:ext uri="{FF2B5EF4-FFF2-40B4-BE49-F238E27FC236}">
                    <a16:creationId xmlns:a16="http://schemas.microsoft.com/office/drawing/2014/main" id="{E17C3BEB-8F81-ED36-FDF3-94F4EF1A24BD}"/>
                  </a:ext>
                </a:extLst>
              </p:cNvPr>
              <p:cNvSpPr>
                <a:spLocks/>
              </p:cNvSpPr>
              <p:nvPr/>
            </p:nvSpPr>
            <p:spPr bwMode="auto">
              <a:xfrm>
                <a:off x="6752" y="1505"/>
                <a:ext cx="48" cy="48"/>
              </a:xfrm>
              <a:custGeom>
                <a:avLst/>
                <a:gdLst>
                  <a:gd name="T0" fmla="*/ 8 w 10"/>
                  <a:gd name="T1" fmla="*/ 6 h 10"/>
                  <a:gd name="T2" fmla="*/ 8 w 10"/>
                  <a:gd name="T3" fmla="*/ 10 h 10"/>
                  <a:gd name="T4" fmla="*/ 2 w 10"/>
                  <a:gd name="T5" fmla="*/ 1 h 10"/>
                  <a:gd name="T6" fmla="*/ 2 w 10"/>
                  <a:gd name="T7" fmla="*/ 1 h 10"/>
                  <a:gd name="T8" fmla="*/ 8 w 10"/>
                  <a:gd name="T9" fmla="*/ 6 h 10"/>
                </a:gdLst>
                <a:ahLst/>
                <a:cxnLst>
                  <a:cxn ang="0">
                    <a:pos x="T0" y="T1"/>
                  </a:cxn>
                  <a:cxn ang="0">
                    <a:pos x="T2" y="T3"/>
                  </a:cxn>
                  <a:cxn ang="0">
                    <a:pos x="T4" y="T5"/>
                  </a:cxn>
                  <a:cxn ang="0">
                    <a:pos x="T6" y="T7"/>
                  </a:cxn>
                  <a:cxn ang="0">
                    <a:pos x="T8" y="T9"/>
                  </a:cxn>
                </a:cxnLst>
                <a:rect l="0" t="0" r="r" b="b"/>
                <a:pathLst>
                  <a:path w="10" h="10">
                    <a:moveTo>
                      <a:pt x="8" y="6"/>
                    </a:moveTo>
                    <a:cubicBezTo>
                      <a:pt x="10" y="9"/>
                      <a:pt x="10" y="10"/>
                      <a:pt x="8" y="10"/>
                    </a:cubicBezTo>
                    <a:cubicBezTo>
                      <a:pt x="5" y="9"/>
                      <a:pt x="0" y="2"/>
                      <a:pt x="2" y="1"/>
                    </a:cubicBezTo>
                    <a:cubicBezTo>
                      <a:pt x="2" y="0"/>
                      <a:pt x="2" y="1"/>
                      <a:pt x="2" y="1"/>
                    </a:cubicBezTo>
                    <a:cubicBezTo>
                      <a:pt x="4" y="1"/>
                      <a:pt x="7" y="4"/>
                      <a:pt x="8"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6" name="Freeform 2468">
                <a:extLst>
                  <a:ext uri="{FF2B5EF4-FFF2-40B4-BE49-F238E27FC236}">
                    <a16:creationId xmlns:a16="http://schemas.microsoft.com/office/drawing/2014/main" id="{91299C52-4D03-9B2C-9F62-A380B6E57FB5}"/>
                  </a:ext>
                </a:extLst>
              </p:cNvPr>
              <p:cNvSpPr>
                <a:spLocks/>
              </p:cNvSpPr>
              <p:nvPr/>
            </p:nvSpPr>
            <p:spPr bwMode="auto">
              <a:xfrm>
                <a:off x="6733" y="1538"/>
                <a:ext cx="53" cy="49"/>
              </a:xfrm>
              <a:custGeom>
                <a:avLst/>
                <a:gdLst>
                  <a:gd name="T0" fmla="*/ 9 w 11"/>
                  <a:gd name="T1" fmla="*/ 6 h 10"/>
                  <a:gd name="T2" fmla="*/ 8 w 11"/>
                  <a:gd name="T3" fmla="*/ 10 h 10"/>
                  <a:gd name="T4" fmla="*/ 2 w 11"/>
                  <a:gd name="T5" fmla="*/ 1 h 10"/>
                  <a:gd name="T6" fmla="*/ 3 w 11"/>
                  <a:gd name="T7" fmla="*/ 0 h 10"/>
                  <a:gd name="T8" fmla="*/ 9 w 11"/>
                  <a:gd name="T9" fmla="*/ 6 h 10"/>
                </a:gdLst>
                <a:ahLst/>
                <a:cxnLst>
                  <a:cxn ang="0">
                    <a:pos x="T0" y="T1"/>
                  </a:cxn>
                  <a:cxn ang="0">
                    <a:pos x="T2" y="T3"/>
                  </a:cxn>
                  <a:cxn ang="0">
                    <a:pos x="T4" y="T5"/>
                  </a:cxn>
                  <a:cxn ang="0">
                    <a:pos x="T6" y="T7"/>
                  </a:cxn>
                  <a:cxn ang="0">
                    <a:pos x="T8" y="T9"/>
                  </a:cxn>
                </a:cxnLst>
                <a:rect l="0" t="0" r="r" b="b"/>
                <a:pathLst>
                  <a:path w="11" h="10">
                    <a:moveTo>
                      <a:pt x="9" y="6"/>
                    </a:moveTo>
                    <a:cubicBezTo>
                      <a:pt x="11" y="9"/>
                      <a:pt x="10" y="10"/>
                      <a:pt x="8" y="10"/>
                    </a:cubicBezTo>
                    <a:cubicBezTo>
                      <a:pt x="5" y="9"/>
                      <a:pt x="0" y="2"/>
                      <a:pt x="2" y="1"/>
                    </a:cubicBezTo>
                    <a:cubicBezTo>
                      <a:pt x="3" y="0"/>
                      <a:pt x="3" y="0"/>
                      <a:pt x="3" y="0"/>
                    </a:cubicBezTo>
                    <a:cubicBezTo>
                      <a:pt x="5" y="1"/>
                      <a:pt x="8"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7" name="Freeform 2469">
                <a:extLst>
                  <a:ext uri="{FF2B5EF4-FFF2-40B4-BE49-F238E27FC236}">
                    <a16:creationId xmlns:a16="http://schemas.microsoft.com/office/drawing/2014/main" id="{6CC10888-5B3A-5960-921A-076FC825AF3A}"/>
                  </a:ext>
                </a:extLst>
              </p:cNvPr>
              <p:cNvSpPr>
                <a:spLocks/>
              </p:cNvSpPr>
              <p:nvPr/>
            </p:nvSpPr>
            <p:spPr bwMode="auto">
              <a:xfrm>
                <a:off x="6781" y="1616"/>
                <a:ext cx="48" cy="53"/>
              </a:xfrm>
              <a:custGeom>
                <a:avLst/>
                <a:gdLst>
                  <a:gd name="T0" fmla="*/ 9 w 10"/>
                  <a:gd name="T1" fmla="*/ 6 h 11"/>
                  <a:gd name="T2" fmla="*/ 8 w 10"/>
                  <a:gd name="T3" fmla="*/ 10 h 11"/>
                  <a:gd name="T4" fmla="*/ 2 w 10"/>
                  <a:gd name="T5" fmla="*/ 0 h 11"/>
                  <a:gd name="T6" fmla="*/ 3 w 10"/>
                  <a:gd name="T7" fmla="*/ 0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10" y="9"/>
                      <a:pt x="10" y="11"/>
                      <a:pt x="8" y="10"/>
                    </a:cubicBezTo>
                    <a:cubicBezTo>
                      <a:pt x="4" y="9"/>
                      <a:pt x="0" y="2"/>
                      <a:pt x="2" y="0"/>
                    </a:cubicBezTo>
                    <a:cubicBezTo>
                      <a:pt x="2" y="0"/>
                      <a:pt x="3" y="0"/>
                      <a:pt x="3" y="0"/>
                    </a:cubicBezTo>
                    <a:cubicBezTo>
                      <a:pt x="5" y="1"/>
                      <a:pt x="8"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8" name="Freeform 2470">
                <a:extLst>
                  <a:ext uri="{FF2B5EF4-FFF2-40B4-BE49-F238E27FC236}">
                    <a16:creationId xmlns:a16="http://schemas.microsoft.com/office/drawing/2014/main" id="{0BDB7654-B934-D322-C723-EC989199B2BE}"/>
                  </a:ext>
                </a:extLst>
              </p:cNvPr>
              <p:cNvSpPr>
                <a:spLocks/>
              </p:cNvSpPr>
              <p:nvPr/>
            </p:nvSpPr>
            <p:spPr bwMode="auto">
              <a:xfrm>
                <a:off x="6742" y="1635"/>
                <a:ext cx="53" cy="53"/>
              </a:xfrm>
              <a:custGeom>
                <a:avLst/>
                <a:gdLst>
                  <a:gd name="T0" fmla="*/ 9 w 11"/>
                  <a:gd name="T1" fmla="*/ 6 h 11"/>
                  <a:gd name="T2" fmla="*/ 7 w 11"/>
                  <a:gd name="T3" fmla="*/ 10 h 11"/>
                  <a:gd name="T4" fmla="*/ 2 w 11"/>
                  <a:gd name="T5" fmla="*/ 0 h 11"/>
                  <a:gd name="T6" fmla="*/ 3 w 11"/>
                  <a:gd name="T7" fmla="*/ 0 h 11"/>
                  <a:gd name="T8" fmla="*/ 9 w 11"/>
                  <a:gd name="T9" fmla="*/ 6 h 11"/>
                </a:gdLst>
                <a:ahLst/>
                <a:cxnLst>
                  <a:cxn ang="0">
                    <a:pos x="T0" y="T1"/>
                  </a:cxn>
                  <a:cxn ang="0">
                    <a:pos x="T2" y="T3"/>
                  </a:cxn>
                  <a:cxn ang="0">
                    <a:pos x="T4" y="T5"/>
                  </a:cxn>
                  <a:cxn ang="0">
                    <a:pos x="T6" y="T7"/>
                  </a:cxn>
                  <a:cxn ang="0">
                    <a:pos x="T8" y="T9"/>
                  </a:cxn>
                </a:cxnLst>
                <a:rect l="0" t="0" r="r" b="b"/>
                <a:pathLst>
                  <a:path w="11" h="11">
                    <a:moveTo>
                      <a:pt x="9" y="6"/>
                    </a:moveTo>
                    <a:cubicBezTo>
                      <a:pt x="11" y="9"/>
                      <a:pt x="10" y="11"/>
                      <a:pt x="7" y="10"/>
                    </a:cubicBezTo>
                    <a:cubicBezTo>
                      <a:pt x="3" y="8"/>
                      <a:pt x="0" y="1"/>
                      <a:pt x="2" y="0"/>
                    </a:cubicBezTo>
                    <a:cubicBezTo>
                      <a:pt x="3" y="0"/>
                      <a:pt x="3" y="0"/>
                      <a:pt x="3" y="0"/>
                    </a:cubicBezTo>
                    <a:cubicBezTo>
                      <a:pt x="5" y="0"/>
                      <a:pt x="8"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89" name="Freeform 2471">
                <a:extLst>
                  <a:ext uri="{FF2B5EF4-FFF2-40B4-BE49-F238E27FC236}">
                    <a16:creationId xmlns:a16="http://schemas.microsoft.com/office/drawing/2014/main" id="{9647B92C-2234-39B1-4742-4E089CAF5146}"/>
                  </a:ext>
                </a:extLst>
              </p:cNvPr>
              <p:cNvSpPr>
                <a:spLocks/>
              </p:cNvSpPr>
              <p:nvPr/>
            </p:nvSpPr>
            <p:spPr bwMode="auto">
              <a:xfrm>
                <a:off x="6627" y="1726"/>
                <a:ext cx="58" cy="58"/>
              </a:xfrm>
              <a:custGeom>
                <a:avLst/>
                <a:gdLst>
                  <a:gd name="T0" fmla="*/ 11 w 12"/>
                  <a:gd name="T1" fmla="*/ 6 h 12"/>
                  <a:gd name="T2" fmla="*/ 6 w 12"/>
                  <a:gd name="T3" fmla="*/ 10 h 12"/>
                  <a:gd name="T4" fmla="*/ 4 w 12"/>
                  <a:gd name="T5" fmla="*/ 0 h 12"/>
                  <a:gd name="T6" fmla="*/ 4 w 12"/>
                  <a:gd name="T7" fmla="*/ 0 h 12"/>
                  <a:gd name="T8" fmla="*/ 11 w 12"/>
                  <a:gd name="T9" fmla="*/ 6 h 12"/>
                </a:gdLst>
                <a:ahLst/>
                <a:cxnLst>
                  <a:cxn ang="0">
                    <a:pos x="T0" y="T1"/>
                  </a:cxn>
                  <a:cxn ang="0">
                    <a:pos x="T2" y="T3"/>
                  </a:cxn>
                  <a:cxn ang="0">
                    <a:pos x="T4" y="T5"/>
                  </a:cxn>
                  <a:cxn ang="0">
                    <a:pos x="T6" y="T7"/>
                  </a:cxn>
                  <a:cxn ang="0">
                    <a:pos x="T8" y="T9"/>
                  </a:cxn>
                </a:cxnLst>
                <a:rect l="0" t="0" r="r" b="b"/>
                <a:pathLst>
                  <a:path w="12" h="12">
                    <a:moveTo>
                      <a:pt x="11" y="6"/>
                    </a:moveTo>
                    <a:cubicBezTo>
                      <a:pt x="12" y="10"/>
                      <a:pt x="9" y="12"/>
                      <a:pt x="6" y="10"/>
                    </a:cubicBezTo>
                    <a:cubicBezTo>
                      <a:pt x="2" y="7"/>
                      <a:pt x="0" y="1"/>
                      <a:pt x="4" y="0"/>
                    </a:cubicBezTo>
                    <a:cubicBezTo>
                      <a:pt x="4" y="0"/>
                      <a:pt x="4" y="0"/>
                      <a:pt x="4" y="0"/>
                    </a:cubicBezTo>
                    <a:cubicBezTo>
                      <a:pt x="7" y="0"/>
                      <a:pt x="10"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0" name="Freeform 2472">
                <a:extLst>
                  <a:ext uri="{FF2B5EF4-FFF2-40B4-BE49-F238E27FC236}">
                    <a16:creationId xmlns:a16="http://schemas.microsoft.com/office/drawing/2014/main" id="{71555211-3F6E-A60E-C746-F1A9BFC6FCC4}"/>
                  </a:ext>
                </a:extLst>
              </p:cNvPr>
              <p:cNvSpPr>
                <a:spLocks/>
              </p:cNvSpPr>
              <p:nvPr/>
            </p:nvSpPr>
            <p:spPr bwMode="auto">
              <a:xfrm>
                <a:off x="6564" y="1664"/>
                <a:ext cx="58" cy="53"/>
              </a:xfrm>
              <a:custGeom>
                <a:avLst/>
                <a:gdLst>
                  <a:gd name="T0" fmla="*/ 10 w 12"/>
                  <a:gd name="T1" fmla="*/ 6 h 11"/>
                  <a:gd name="T2" fmla="*/ 6 w 12"/>
                  <a:gd name="T3" fmla="*/ 9 h 11"/>
                  <a:gd name="T4" fmla="*/ 3 w 12"/>
                  <a:gd name="T5" fmla="*/ 0 h 11"/>
                  <a:gd name="T6" fmla="*/ 4 w 12"/>
                  <a:gd name="T7" fmla="*/ 0 h 11"/>
                  <a:gd name="T8" fmla="*/ 10 w 12"/>
                  <a:gd name="T9" fmla="*/ 6 h 11"/>
                </a:gdLst>
                <a:ahLst/>
                <a:cxnLst>
                  <a:cxn ang="0">
                    <a:pos x="T0" y="T1"/>
                  </a:cxn>
                  <a:cxn ang="0">
                    <a:pos x="T2" y="T3"/>
                  </a:cxn>
                  <a:cxn ang="0">
                    <a:pos x="T4" y="T5"/>
                  </a:cxn>
                  <a:cxn ang="0">
                    <a:pos x="T6" y="T7"/>
                  </a:cxn>
                  <a:cxn ang="0">
                    <a:pos x="T8" y="T9"/>
                  </a:cxn>
                </a:cxnLst>
                <a:rect l="0" t="0" r="r" b="b"/>
                <a:pathLst>
                  <a:path w="12" h="11">
                    <a:moveTo>
                      <a:pt x="10" y="6"/>
                    </a:moveTo>
                    <a:cubicBezTo>
                      <a:pt x="12" y="9"/>
                      <a:pt x="9" y="11"/>
                      <a:pt x="6" y="9"/>
                    </a:cubicBezTo>
                    <a:cubicBezTo>
                      <a:pt x="2" y="7"/>
                      <a:pt x="0" y="1"/>
                      <a:pt x="3" y="0"/>
                    </a:cubicBezTo>
                    <a:cubicBezTo>
                      <a:pt x="4" y="0"/>
                      <a:pt x="4" y="0"/>
                      <a:pt x="4" y="0"/>
                    </a:cubicBezTo>
                    <a:cubicBezTo>
                      <a:pt x="7" y="0"/>
                      <a:pt x="10"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1" name="Freeform 2473">
                <a:extLst>
                  <a:ext uri="{FF2B5EF4-FFF2-40B4-BE49-F238E27FC236}">
                    <a16:creationId xmlns:a16="http://schemas.microsoft.com/office/drawing/2014/main" id="{ECF7F50C-B0C1-D081-E43F-9334FBBF4505}"/>
                  </a:ext>
                </a:extLst>
              </p:cNvPr>
              <p:cNvSpPr>
                <a:spLocks/>
              </p:cNvSpPr>
              <p:nvPr/>
            </p:nvSpPr>
            <p:spPr bwMode="auto">
              <a:xfrm>
                <a:off x="6564" y="1736"/>
                <a:ext cx="58" cy="53"/>
              </a:xfrm>
              <a:custGeom>
                <a:avLst/>
                <a:gdLst>
                  <a:gd name="T0" fmla="*/ 11 w 12"/>
                  <a:gd name="T1" fmla="*/ 6 h 11"/>
                  <a:gd name="T2" fmla="*/ 6 w 12"/>
                  <a:gd name="T3" fmla="*/ 10 h 11"/>
                  <a:gd name="T4" fmla="*/ 4 w 12"/>
                  <a:gd name="T5" fmla="*/ 0 h 11"/>
                  <a:gd name="T6" fmla="*/ 4 w 12"/>
                  <a:gd name="T7" fmla="*/ 0 h 11"/>
                  <a:gd name="T8" fmla="*/ 11 w 12"/>
                  <a:gd name="T9" fmla="*/ 6 h 11"/>
                </a:gdLst>
                <a:ahLst/>
                <a:cxnLst>
                  <a:cxn ang="0">
                    <a:pos x="T0" y="T1"/>
                  </a:cxn>
                  <a:cxn ang="0">
                    <a:pos x="T2" y="T3"/>
                  </a:cxn>
                  <a:cxn ang="0">
                    <a:pos x="T4" y="T5"/>
                  </a:cxn>
                  <a:cxn ang="0">
                    <a:pos x="T6" y="T7"/>
                  </a:cxn>
                  <a:cxn ang="0">
                    <a:pos x="T8" y="T9"/>
                  </a:cxn>
                </a:cxnLst>
                <a:rect l="0" t="0" r="r" b="b"/>
                <a:pathLst>
                  <a:path w="12" h="11">
                    <a:moveTo>
                      <a:pt x="11" y="6"/>
                    </a:moveTo>
                    <a:cubicBezTo>
                      <a:pt x="12" y="10"/>
                      <a:pt x="9" y="11"/>
                      <a:pt x="6" y="10"/>
                    </a:cubicBezTo>
                    <a:cubicBezTo>
                      <a:pt x="2" y="7"/>
                      <a:pt x="0" y="1"/>
                      <a:pt x="4" y="0"/>
                    </a:cubicBezTo>
                    <a:cubicBezTo>
                      <a:pt x="4" y="0"/>
                      <a:pt x="4" y="0"/>
                      <a:pt x="4" y="0"/>
                    </a:cubicBezTo>
                    <a:cubicBezTo>
                      <a:pt x="7" y="0"/>
                      <a:pt x="10" y="3"/>
                      <a:pt x="11"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2" name="Freeform 2474">
                <a:extLst>
                  <a:ext uri="{FF2B5EF4-FFF2-40B4-BE49-F238E27FC236}">
                    <a16:creationId xmlns:a16="http://schemas.microsoft.com/office/drawing/2014/main" id="{0754B509-E0A1-EFB0-C7E7-C5F9AA426385}"/>
                  </a:ext>
                </a:extLst>
              </p:cNvPr>
              <p:cNvSpPr>
                <a:spLocks/>
              </p:cNvSpPr>
              <p:nvPr/>
            </p:nvSpPr>
            <p:spPr bwMode="auto">
              <a:xfrm>
                <a:off x="6492" y="1596"/>
                <a:ext cx="58" cy="53"/>
              </a:xfrm>
              <a:custGeom>
                <a:avLst/>
                <a:gdLst>
                  <a:gd name="T0" fmla="*/ 11 w 12"/>
                  <a:gd name="T1" fmla="*/ 6 h 11"/>
                  <a:gd name="T2" fmla="*/ 7 w 12"/>
                  <a:gd name="T3" fmla="*/ 9 h 11"/>
                  <a:gd name="T4" fmla="*/ 4 w 12"/>
                  <a:gd name="T5" fmla="*/ 0 h 11"/>
                  <a:gd name="T6" fmla="*/ 5 w 12"/>
                  <a:gd name="T7" fmla="*/ 0 h 11"/>
                  <a:gd name="T8" fmla="*/ 11 w 12"/>
                  <a:gd name="T9" fmla="*/ 6 h 11"/>
                </a:gdLst>
                <a:ahLst/>
                <a:cxnLst>
                  <a:cxn ang="0">
                    <a:pos x="T0" y="T1"/>
                  </a:cxn>
                  <a:cxn ang="0">
                    <a:pos x="T2" y="T3"/>
                  </a:cxn>
                  <a:cxn ang="0">
                    <a:pos x="T4" y="T5"/>
                  </a:cxn>
                  <a:cxn ang="0">
                    <a:pos x="T6" y="T7"/>
                  </a:cxn>
                  <a:cxn ang="0">
                    <a:pos x="T8" y="T9"/>
                  </a:cxn>
                </a:cxnLst>
                <a:rect l="0" t="0" r="r" b="b"/>
                <a:pathLst>
                  <a:path w="12" h="11">
                    <a:moveTo>
                      <a:pt x="11" y="6"/>
                    </a:moveTo>
                    <a:cubicBezTo>
                      <a:pt x="12" y="9"/>
                      <a:pt x="10" y="11"/>
                      <a:pt x="7" y="9"/>
                    </a:cubicBezTo>
                    <a:cubicBezTo>
                      <a:pt x="2" y="7"/>
                      <a:pt x="0" y="1"/>
                      <a:pt x="4" y="0"/>
                    </a:cubicBezTo>
                    <a:cubicBezTo>
                      <a:pt x="4" y="0"/>
                      <a:pt x="4" y="0"/>
                      <a:pt x="5" y="0"/>
                    </a:cubicBezTo>
                    <a:cubicBezTo>
                      <a:pt x="7" y="0"/>
                      <a:pt x="10"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3" name="Freeform 2475">
                <a:extLst>
                  <a:ext uri="{FF2B5EF4-FFF2-40B4-BE49-F238E27FC236}">
                    <a16:creationId xmlns:a16="http://schemas.microsoft.com/office/drawing/2014/main" id="{14AC14C3-9A9A-D092-DAC5-1BA0BA541BC2}"/>
                  </a:ext>
                </a:extLst>
              </p:cNvPr>
              <p:cNvSpPr>
                <a:spLocks/>
              </p:cNvSpPr>
              <p:nvPr/>
            </p:nvSpPr>
            <p:spPr bwMode="auto">
              <a:xfrm>
                <a:off x="6458" y="1678"/>
                <a:ext cx="58" cy="53"/>
              </a:xfrm>
              <a:custGeom>
                <a:avLst/>
                <a:gdLst>
                  <a:gd name="T0" fmla="*/ 11 w 12"/>
                  <a:gd name="T1" fmla="*/ 6 h 11"/>
                  <a:gd name="T2" fmla="*/ 5 w 12"/>
                  <a:gd name="T3" fmla="*/ 9 h 11"/>
                  <a:gd name="T4" fmla="*/ 3 w 12"/>
                  <a:gd name="T5" fmla="*/ 0 h 11"/>
                  <a:gd name="T6" fmla="*/ 4 w 12"/>
                  <a:gd name="T7" fmla="*/ 0 h 11"/>
                  <a:gd name="T8" fmla="*/ 11 w 12"/>
                  <a:gd name="T9" fmla="*/ 6 h 11"/>
                </a:gdLst>
                <a:ahLst/>
                <a:cxnLst>
                  <a:cxn ang="0">
                    <a:pos x="T0" y="T1"/>
                  </a:cxn>
                  <a:cxn ang="0">
                    <a:pos x="T2" y="T3"/>
                  </a:cxn>
                  <a:cxn ang="0">
                    <a:pos x="T4" y="T5"/>
                  </a:cxn>
                  <a:cxn ang="0">
                    <a:pos x="T6" y="T7"/>
                  </a:cxn>
                  <a:cxn ang="0">
                    <a:pos x="T8" y="T9"/>
                  </a:cxn>
                </a:cxnLst>
                <a:rect l="0" t="0" r="r" b="b"/>
                <a:pathLst>
                  <a:path w="12" h="11">
                    <a:moveTo>
                      <a:pt x="11" y="6"/>
                    </a:moveTo>
                    <a:cubicBezTo>
                      <a:pt x="12" y="10"/>
                      <a:pt x="9" y="11"/>
                      <a:pt x="5" y="9"/>
                    </a:cubicBezTo>
                    <a:cubicBezTo>
                      <a:pt x="1" y="7"/>
                      <a:pt x="0" y="1"/>
                      <a:pt x="3" y="0"/>
                    </a:cubicBezTo>
                    <a:cubicBezTo>
                      <a:pt x="4" y="0"/>
                      <a:pt x="4" y="0"/>
                      <a:pt x="4" y="0"/>
                    </a:cubicBezTo>
                    <a:cubicBezTo>
                      <a:pt x="7" y="0"/>
                      <a:pt x="10" y="3"/>
                      <a:pt x="11"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4" name="Freeform 2476">
                <a:extLst>
                  <a:ext uri="{FF2B5EF4-FFF2-40B4-BE49-F238E27FC236}">
                    <a16:creationId xmlns:a16="http://schemas.microsoft.com/office/drawing/2014/main" id="{A81B5F17-10BA-84B9-6059-FD17166515A1}"/>
                  </a:ext>
                </a:extLst>
              </p:cNvPr>
              <p:cNvSpPr>
                <a:spLocks/>
              </p:cNvSpPr>
              <p:nvPr/>
            </p:nvSpPr>
            <p:spPr bwMode="auto">
              <a:xfrm>
                <a:off x="6776" y="1394"/>
                <a:ext cx="43" cy="43"/>
              </a:xfrm>
              <a:custGeom>
                <a:avLst/>
                <a:gdLst>
                  <a:gd name="T0" fmla="*/ 7 w 9"/>
                  <a:gd name="T1" fmla="*/ 6 h 9"/>
                  <a:gd name="T2" fmla="*/ 8 w 9"/>
                  <a:gd name="T3" fmla="*/ 9 h 9"/>
                  <a:gd name="T4" fmla="*/ 1 w 9"/>
                  <a:gd name="T5" fmla="*/ 1 h 9"/>
                  <a:gd name="T6" fmla="*/ 1 w 9"/>
                  <a:gd name="T7" fmla="*/ 0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9" y="8"/>
                      <a:pt x="9" y="9"/>
                      <a:pt x="8" y="9"/>
                    </a:cubicBezTo>
                    <a:cubicBezTo>
                      <a:pt x="7" y="9"/>
                      <a:pt x="0" y="1"/>
                      <a:pt x="1" y="1"/>
                    </a:cubicBezTo>
                    <a:cubicBezTo>
                      <a:pt x="1" y="0"/>
                      <a:pt x="1" y="0"/>
                      <a:pt x="1" y="0"/>
                    </a:cubicBezTo>
                    <a:cubicBezTo>
                      <a:pt x="2" y="1"/>
                      <a:pt x="5"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5" name="Freeform 2477">
                <a:extLst>
                  <a:ext uri="{FF2B5EF4-FFF2-40B4-BE49-F238E27FC236}">
                    <a16:creationId xmlns:a16="http://schemas.microsoft.com/office/drawing/2014/main" id="{10B9B6FD-5940-CCB5-97FB-35122F67DBF9}"/>
                  </a:ext>
                </a:extLst>
              </p:cNvPr>
              <p:cNvSpPr>
                <a:spLocks/>
              </p:cNvSpPr>
              <p:nvPr/>
            </p:nvSpPr>
            <p:spPr bwMode="auto">
              <a:xfrm>
                <a:off x="6844" y="1461"/>
                <a:ext cx="43" cy="44"/>
              </a:xfrm>
              <a:custGeom>
                <a:avLst/>
                <a:gdLst>
                  <a:gd name="T0" fmla="*/ 7 w 9"/>
                  <a:gd name="T1" fmla="*/ 5 h 9"/>
                  <a:gd name="T2" fmla="*/ 9 w 9"/>
                  <a:gd name="T3" fmla="*/ 9 h 9"/>
                  <a:gd name="T4" fmla="*/ 1 w 9"/>
                  <a:gd name="T5" fmla="*/ 0 h 9"/>
                  <a:gd name="T6" fmla="*/ 1 w 9"/>
                  <a:gd name="T7" fmla="*/ 0 h 9"/>
                  <a:gd name="T8" fmla="*/ 7 w 9"/>
                  <a:gd name="T9" fmla="*/ 5 h 9"/>
                </a:gdLst>
                <a:ahLst/>
                <a:cxnLst>
                  <a:cxn ang="0">
                    <a:pos x="T0" y="T1"/>
                  </a:cxn>
                  <a:cxn ang="0">
                    <a:pos x="T2" y="T3"/>
                  </a:cxn>
                  <a:cxn ang="0">
                    <a:pos x="T4" y="T5"/>
                  </a:cxn>
                  <a:cxn ang="0">
                    <a:pos x="T6" y="T7"/>
                  </a:cxn>
                  <a:cxn ang="0">
                    <a:pos x="T8" y="T9"/>
                  </a:cxn>
                </a:cxnLst>
                <a:rect l="0" t="0" r="r" b="b"/>
                <a:pathLst>
                  <a:path w="9" h="9">
                    <a:moveTo>
                      <a:pt x="7" y="5"/>
                    </a:moveTo>
                    <a:cubicBezTo>
                      <a:pt x="9" y="7"/>
                      <a:pt x="9" y="9"/>
                      <a:pt x="9" y="9"/>
                    </a:cubicBezTo>
                    <a:cubicBezTo>
                      <a:pt x="7" y="9"/>
                      <a:pt x="0" y="1"/>
                      <a:pt x="1" y="0"/>
                    </a:cubicBezTo>
                    <a:cubicBezTo>
                      <a:pt x="1" y="0"/>
                      <a:pt x="1" y="0"/>
                      <a:pt x="1" y="0"/>
                    </a:cubicBezTo>
                    <a:cubicBezTo>
                      <a:pt x="3" y="0"/>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6" name="Freeform 2478">
                <a:extLst>
                  <a:ext uri="{FF2B5EF4-FFF2-40B4-BE49-F238E27FC236}">
                    <a16:creationId xmlns:a16="http://schemas.microsoft.com/office/drawing/2014/main" id="{C259996A-D819-E5D7-16A5-F1DF65FE66E1}"/>
                  </a:ext>
                </a:extLst>
              </p:cNvPr>
              <p:cNvSpPr>
                <a:spLocks/>
              </p:cNvSpPr>
              <p:nvPr/>
            </p:nvSpPr>
            <p:spPr bwMode="auto">
              <a:xfrm>
                <a:off x="6858" y="1452"/>
                <a:ext cx="43" cy="43"/>
              </a:xfrm>
              <a:custGeom>
                <a:avLst/>
                <a:gdLst>
                  <a:gd name="T0" fmla="*/ 6 w 9"/>
                  <a:gd name="T1" fmla="*/ 6 h 9"/>
                  <a:gd name="T2" fmla="*/ 8 w 9"/>
                  <a:gd name="T3" fmla="*/ 9 h 9"/>
                  <a:gd name="T4" fmla="*/ 1 w 9"/>
                  <a:gd name="T5" fmla="*/ 0 h 9"/>
                  <a:gd name="T6" fmla="*/ 1 w 9"/>
                  <a:gd name="T7" fmla="*/ 0 h 9"/>
                  <a:gd name="T8" fmla="*/ 6 w 9"/>
                  <a:gd name="T9" fmla="*/ 6 h 9"/>
                </a:gdLst>
                <a:ahLst/>
                <a:cxnLst>
                  <a:cxn ang="0">
                    <a:pos x="T0" y="T1"/>
                  </a:cxn>
                  <a:cxn ang="0">
                    <a:pos x="T2" y="T3"/>
                  </a:cxn>
                  <a:cxn ang="0">
                    <a:pos x="T4" y="T5"/>
                  </a:cxn>
                  <a:cxn ang="0">
                    <a:pos x="T6" y="T7"/>
                  </a:cxn>
                  <a:cxn ang="0">
                    <a:pos x="T8" y="T9"/>
                  </a:cxn>
                </a:cxnLst>
                <a:rect l="0" t="0" r="r" b="b"/>
                <a:pathLst>
                  <a:path w="9" h="9">
                    <a:moveTo>
                      <a:pt x="6" y="6"/>
                    </a:moveTo>
                    <a:cubicBezTo>
                      <a:pt x="8" y="8"/>
                      <a:pt x="9" y="9"/>
                      <a:pt x="8" y="9"/>
                    </a:cubicBezTo>
                    <a:cubicBezTo>
                      <a:pt x="7" y="9"/>
                      <a:pt x="0" y="1"/>
                      <a:pt x="1" y="0"/>
                    </a:cubicBezTo>
                    <a:cubicBezTo>
                      <a:pt x="1" y="0"/>
                      <a:pt x="1" y="0"/>
                      <a:pt x="1" y="0"/>
                    </a:cubicBezTo>
                    <a:cubicBezTo>
                      <a:pt x="2" y="1"/>
                      <a:pt x="4"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7" name="Freeform 2479">
                <a:extLst>
                  <a:ext uri="{FF2B5EF4-FFF2-40B4-BE49-F238E27FC236}">
                    <a16:creationId xmlns:a16="http://schemas.microsoft.com/office/drawing/2014/main" id="{F50CDCB8-CC69-EB70-550C-09676DBBE186}"/>
                  </a:ext>
                </a:extLst>
              </p:cNvPr>
              <p:cNvSpPr>
                <a:spLocks/>
              </p:cNvSpPr>
              <p:nvPr/>
            </p:nvSpPr>
            <p:spPr bwMode="auto">
              <a:xfrm>
                <a:off x="6791" y="1389"/>
                <a:ext cx="43" cy="43"/>
              </a:xfrm>
              <a:custGeom>
                <a:avLst/>
                <a:gdLst>
                  <a:gd name="T0" fmla="*/ 7 w 9"/>
                  <a:gd name="T1" fmla="*/ 6 h 9"/>
                  <a:gd name="T2" fmla="*/ 9 w 9"/>
                  <a:gd name="T3" fmla="*/ 9 h 9"/>
                  <a:gd name="T4" fmla="*/ 1 w 9"/>
                  <a:gd name="T5" fmla="*/ 0 h 9"/>
                  <a:gd name="T6" fmla="*/ 1 w 9"/>
                  <a:gd name="T7" fmla="*/ 0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8"/>
                      <a:pt x="9" y="9"/>
                      <a:pt x="9" y="9"/>
                    </a:cubicBezTo>
                    <a:cubicBezTo>
                      <a:pt x="7" y="9"/>
                      <a:pt x="0" y="1"/>
                      <a:pt x="1" y="0"/>
                    </a:cubicBezTo>
                    <a:cubicBezTo>
                      <a:pt x="1" y="0"/>
                      <a:pt x="1" y="0"/>
                      <a:pt x="1" y="0"/>
                    </a:cubicBezTo>
                    <a:cubicBezTo>
                      <a:pt x="2" y="1"/>
                      <a:pt x="5"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8" name="Freeform 2480">
                <a:extLst>
                  <a:ext uri="{FF2B5EF4-FFF2-40B4-BE49-F238E27FC236}">
                    <a16:creationId xmlns:a16="http://schemas.microsoft.com/office/drawing/2014/main" id="{BF16AA6D-3DE2-FC3C-8D48-DA39273279E1}"/>
                  </a:ext>
                </a:extLst>
              </p:cNvPr>
              <p:cNvSpPr>
                <a:spLocks/>
              </p:cNvSpPr>
              <p:nvPr/>
            </p:nvSpPr>
            <p:spPr bwMode="auto">
              <a:xfrm>
                <a:off x="6723" y="1331"/>
                <a:ext cx="43" cy="43"/>
              </a:xfrm>
              <a:custGeom>
                <a:avLst/>
                <a:gdLst>
                  <a:gd name="T0" fmla="*/ 7 w 9"/>
                  <a:gd name="T1" fmla="*/ 5 h 9"/>
                  <a:gd name="T2" fmla="*/ 9 w 9"/>
                  <a:gd name="T3" fmla="*/ 9 h 9"/>
                  <a:gd name="T4" fmla="*/ 1 w 9"/>
                  <a:gd name="T5" fmla="*/ 0 h 9"/>
                  <a:gd name="T6" fmla="*/ 1 w 9"/>
                  <a:gd name="T7" fmla="*/ 0 h 9"/>
                  <a:gd name="T8" fmla="*/ 7 w 9"/>
                  <a:gd name="T9" fmla="*/ 5 h 9"/>
                </a:gdLst>
                <a:ahLst/>
                <a:cxnLst>
                  <a:cxn ang="0">
                    <a:pos x="T0" y="T1"/>
                  </a:cxn>
                  <a:cxn ang="0">
                    <a:pos x="T2" y="T3"/>
                  </a:cxn>
                  <a:cxn ang="0">
                    <a:pos x="T4" y="T5"/>
                  </a:cxn>
                  <a:cxn ang="0">
                    <a:pos x="T6" y="T7"/>
                  </a:cxn>
                  <a:cxn ang="0">
                    <a:pos x="T8" y="T9"/>
                  </a:cxn>
                </a:cxnLst>
                <a:rect l="0" t="0" r="r" b="b"/>
                <a:pathLst>
                  <a:path w="9" h="9">
                    <a:moveTo>
                      <a:pt x="7" y="5"/>
                    </a:moveTo>
                    <a:cubicBezTo>
                      <a:pt x="9" y="7"/>
                      <a:pt x="9" y="9"/>
                      <a:pt x="9" y="9"/>
                    </a:cubicBezTo>
                    <a:cubicBezTo>
                      <a:pt x="7" y="8"/>
                      <a:pt x="0" y="1"/>
                      <a:pt x="1" y="0"/>
                    </a:cubicBezTo>
                    <a:cubicBezTo>
                      <a:pt x="1" y="0"/>
                      <a:pt x="1" y="0"/>
                      <a:pt x="1" y="0"/>
                    </a:cubicBezTo>
                    <a:cubicBezTo>
                      <a:pt x="2" y="1"/>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99" name="Freeform 2481">
                <a:extLst>
                  <a:ext uri="{FF2B5EF4-FFF2-40B4-BE49-F238E27FC236}">
                    <a16:creationId xmlns:a16="http://schemas.microsoft.com/office/drawing/2014/main" id="{4292D1CE-F11A-1D78-55B7-1EF27AB0DBCE}"/>
                  </a:ext>
                </a:extLst>
              </p:cNvPr>
              <p:cNvSpPr>
                <a:spLocks/>
              </p:cNvSpPr>
              <p:nvPr/>
            </p:nvSpPr>
            <p:spPr bwMode="auto">
              <a:xfrm>
                <a:off x="6670" y="1273"/>
                <a:ext cx="48" cy="39"/>
              </a:xfrm>
              <a:custGeom>
                <a:avLst/>
                <a:gdLst>
                  <a:gd name="T0" fmla="*/ 7 w 10"/>
                  <a:gd name="T1" fmla="*/ 5 h 8"/>
                  <a:gd name="T2" fmla="*/ 10 w 10"/>
                  <a:gd name="T3" fmla="*/ 8 h 8"/>
                  <a:gd name="T4" fmla="*/ 1 w 10"/>
                  <a:gd name="T5" fmla="*/ 0 h 8"/>
                  <a:gd name="T6" fmla="*/ 1 w 10"/>
                  <a:gd name="T7" fmla="*/ 0 h 8"/>
                  <a:gd name="T8" fmla="*/ 7 w 10"/>
                  <a:gd name="T9" fmla="*/ 5 h 8"/>
                </a:gdLst>
                <a:ahLst/>
                <a:cxnLst>
                  <a:cxn ang="0">
                    <a:pos x="T0" y="T1"/>
                  </a:cxn>
                  <a:cxn ang="0">
                    <a:pos x="T2" y="T3"/>
                  </a:cxn>
                  <a:cxn ang="0">
                    <a:pos x="T4" y="T5"/>
                  </a:cxn>
                  <a:cxn ang="0">
                    <a:pos x="T6" y="T7"/>
                  </a:cxn>
                  <a:cxn ang="0">
                    <a:pos x="T8" y="T9"/>
                  </a:cxn>
                </a:cxnLst>
                <a:rect l="0" t="0" r="r" b="b"/>
                <a:pathLst>
                  <a:path w="10" h="8">
                    <a:moveTo>
                      <a:pt x="7" y="5"/>
                    </a:moveTo>
                    <a:cubicBezTo>
                      <a:pt x="8" y="6"/>
                      <a:pt x="10" y="8"/>
                      <a:pt x="10" y="8"/>
                    </a:cubicBezTo>
                    <a:cubicBezTo>
                      <a:pt x="9" y="8"/>
                      <a:pt x="0" y="1"/>
                      <a:pt x="1" y="0"/>
                    </a:cubicBezTo>
                    <a:cubicBezTo>
                      <a:pt x="1" y="0"/>
                      <a:pt x="1" y="0"/>
                      <a:pt x="1" y="0"/>
                    </a:cubicBezTo>
                    <a:cubicBezTo>
                      <a:pt x="2" y="1"/>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0" name="Freeform 2482">
                <a:extLst>
                  <a:ext uri="{FF2B5EF4-FFF2-40B4-BE49-F238E27FC236}">
                    <a16:creationId xmlns:a16="http://schemas.microsoft.com/office/drawing/2014/main" id="{EEA11709-47F9-6ADA-241E-F868A2B1E8B4}"/>
                  </a:ext>
                </a:extLst>
              </p:cNvPr>
              <p:cNvSpPr>
                <a:spLocks/>
              </p:cNvSpPr>
              <p:nvPr/>
            </p:nvSpPr>
            <p:spPr bwMode="auto">
              <a:xfrm>
                <a:off x="6718" y="1307"/>
                <a:ext cx="44" cy="39"/>
              </a:xfrm>
              <a:custGeom>
                <a:avLst/>
                <a:gdLst>
                  <a:gd name="T0" fmla="*/ 7 w 9"/>
                  <a:gd name="T1" fmla="*/ 5 h 8"/>
                  <a:gd name="T2" fmla="*/ 9 w 9"/>
                  <a:gd name="T3" fmla="*/ 8 h 8"/>
                  <a:gd name="T4" fmla="*/ 1 w 9"/>
                  <a:gd name="T5" fmla="*/ 0 h 8"/>
                  <a:gd name="T6" fmla="*/ 1 w 9"/>
                  <a:gd name="T7" fmla="*/ 0 h 8"/>
                  <a:gd name="T8" fmla="*/ 7 w 9"/>
                  <a:gd name="T9" fmla="*/ 5 h 8"/>
                </a:gdLst>
                <a:ahLst/>
                <a:cxnLst>
                  <a:cxn ang="0">
                    <a:pos x="T0" y="T1"/>
                  </a:cxn>
                  <a:cxn ang="0">
                    <a:pos x="T2" y="T3"/>
                  </a:cxn>
                  <a:cxn ang="0">
                    <a:pos x="T4" y="T5"/>
                  </a:cxn>
                  <a:cxn ang="0">
                    <a:pos x="T6" y="T7"/>
                  </a:cxn>
                  <a:cxn ang="0">
                    <a:pos x="T8" y="T9"/>
                  </a:cxn>
                </a:cxnLst>
                <a:rect l="0" t="0" r="r" b="b"/>
                <a:pathLst>
                  <a:path w="9" h="8">
                    <a:moveTo>
                      <a:pt x="7" y="5"/>
                    </a:moveTo>
                    <a:cubicBezTo>
                      <a:pt x="7" y="5"/>
                      <a:pt x="9" y="7"/>
                      <a:pt x="9" y="8"/>
                    </a:cubicBezTo>
                    <a:cubicBezTo>
                      <a:pt x="8" y="8"/>
                      <a:pt x="0" y="1"/>
                      <a:pt x="1" y="0"/>
                    </a:cubicBezTo>
                    <a:cubicBezTo>
                      <a:pt x="1" y="0"/>
                      <a:pt x="1" y="0"/>
                      <a:pt x="1" y="0"/>
                    </a:cubicBezTo>
                    <a:cubicBezTo>
                      <a:pt x="2" y="0"/>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1" name="Freeform 2483">
                <a:extLst>
                  <a:ext uri="{FF2B5EF4-FFF2-40B4-BE49-F238E27FC236}">
                    <a16:creationId xmlns:a16="http://schemas.microsoft.com/office/drawing/2014/main" id="{7DC6D070-1261-968F-4F35-1DC82F946270}"/>
                  </a:ext>
                </a:extLst>
              </p:cNvPr>
              <p:cNvSpPr>
                <a:spLocks/>
              </p:cNvSpPr>
              <p:nvPr/>
            </p:nvSpPr>
            <p:spPr bwMode="auto">
              <a:xfrm>
                <a:off x="6752" y="1326"/>
                <a:ext cx="43" cy="39"/>
              </a:xfrm>
              <a:custGeom>
                <a:avLst/>
                <a:gdLst>
                  <a:gd name="T0" fmla="*/ 6 w 9"/>
                  <a:gd name="T1" fmla="*/ 5 h 8"/>
                  <a:gd name="T2" fmla="*/ 9 w 9"/>
                  <a:gd name="T3" fmla="*/ 8 h 8"/>
                  <a:gd name="T4" fmla="*/ 0 w 9"/>
                  <a:gd name="T5" fmla="*/ 0 h 8"/>
                  <a:gd name="T6" fmla="*/ 1 w 9"/>
                  <a:gd name="T7" fmla="*/ 0 h 8"/>
                  <a:gd name="T8" fmla="*/ 6 w 9"/>
                  <a:gd name="T9" fmla="*/ 5 h 8"/>
                </a:gdLst>
                <a:ahLst/>
                <a:cxnLst>
                  <a:cxn ang="0">
                    <a:pos x="T0" y="T1"/>
                  </a:cxn>
                  <a:cxn ang="0">
                    <a:pos x="T2" y="T3"/>
                  </a:cxn>
                  <a:cxn ang="0">
                    <a:pos x="T4" y="T5"/>
                  </a:cxn>
                  <a:cxn ang="0">
                    <a:pos x="T6" y="T7"/>
                  </a:cxn>
                  <a:cxn ang="0">
                    <a:pos x="T8" y="T9"/>
                  </a:cxn>
                </a:cxnLst>
                <a:rect l="0" t="0" r="r" b="b"/>
                <a:pathLst>
                  <a:path w="9" h="8">
                    <a:moveTo>
                      <a:pt x="6" y="5"/>
                    </a:moveTo>
                    <a:cubicBezTo>
                      <a:pt x="7" y="6"/>
                      <a:pt x="9" y="8"/>
                      <a:pt x="9" y="8"/>
                    </a:cubicBezTo>
                    <a:cubicBezTo>
                      <a:pt x="8" y="8"/>
                      <a:pt x="0" y="1"/>
                      <a:pt x="0" y="0"/>
                    </a:cubicBezTo>
                    <a:cubicBezTo>
                      <a:pt x="0" y="0"/>
                      <a:pt x="1" y="0"/>
                      <a:pt x="1" y="0"/>
                    </a:cubicBezTo>
                    <a:cubicBezTo>
                      <a:pt x="1" y="0"/>
                      <a:pt x="4"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2" name="Freeform 2484">
                <a:extLst>
                  <a:ext uri="{FF2B5EF4-FFF2-40B4-BE49-F238E27FC236}">
                    <a16:creationId xmlns:a16="http://schemas.microsoft.com/office/drawing/2014/main" id="{795EF65B-8488-A815-7C64-00738CA3701C}"/>
                  </a:ext>
                </a:extLst>
              </p:cNvPr>
              <p:cNvSpPr>
                <a:spLocks/>
              </p:cNvSpPr>
              <p:nvPr/>
            </p:nvSpPr>
            <p:spPr bwMode="auto">
              <a:xfrm>
                <a:off x="6834" y="1408"/>
                <a:ext cx="38" cy="44"/>
              </a:xfrm>
              <a:custGeom>
                <a:avLst/>
                <a:gdLst>
                  <a:gd name="T0" fmla="*/ 6 w 8"/>
                  <a:gd name="T1" fmla="*/ 6 h 9"/>
                  <a:gd name="T2" fmla="*/ 8 w 8"/>
                  <a:gd name="T3" fmla="*/ 9 h 9"/>
                  <a:gd name="T4" fmla="*/ 0 w 8"/>
                  <a:gd name="T5" fmla="*/ 0 h 9"/>
                  <a:gd name="T6" fmla="*/ 0 w 8"/>
                  <a:gd name="T7" fmla="*/ 0 h 9"/>
                  <a:gd name="T8" fmla="*/ 6 w 8"/>
                  <a:gd name="T9" fmla="*/ 6 h 9"/>
                </a:gdLst>
                <a:ahLst/>
                <a:cxnLst>
                  <a:cxn ang="0">
                    <a:pos x="T0" y="T1"/>
                  </a:cxn>
                  <a:cxn ang="0">
                    <a:pos x="T2" y="T3"/>
                  </a:cxn>
                  <a:cxn ang="0">
                    <a:pos x="T4" y="T5"/>
                  </a:cxn>
                  <a:cxn ang="0">
                    <a:pos x="T6" y="T7"/>
                  </a:cxn>
                  <a:cxn ang="0">
                    <a:pos x="T8" y="T9"/>
                  </a:cxn>
                </a:cxnLst>
                <a:rect l="0" t="0" r="r" b="b"/>
                <a:pathLst>
                  <a:path w="8" h="9">
                    <a:moveTo>
                      <a:pt x="6" y="6"/>
                    </a:moveTo>
                    <a:cubicBezTo>
                      <a:pt x="6" y="6"/>
                      <a:pt x="8" y="9"/>
                      <a:pt x="8" y="9"/>
                    </a:cubicBezTo>
                    <a:cubicBezTo>
                      <a:pt x="7" y="9"/>
                      <a:pt x="0" y="1"/>
                      <a:pt x="0" y="0"/>
                    </a:cubicBezTo>
                    <a:cubicBezTo>
                      <a:pt x="0" y="0"/>
                      <a:pt x="0" y="0"/>
                      <a:pt x="0" y="0"/>
                    </a:cubicBezTo>
                    <a:cubicBezTo>
                      <a:pt x="1" y="1"/>
                      <a:pt x="4"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3" name="Freeform 2485">
                <a:extLst>
                  <a:ext uri="{FF2B5EF4-FFF2-40B4-BE49-F238E27FC236}">
                    <a16:creationId xmlns:a16="http://schemas.microsoft.com/office/drawing/2014/main" id="{5919C6DB-C5A3-137A-A9D7-196F1119CC6D}"/>
                  </a:ext>
                </a:extLst>
              </p:cNvPr>
              <p:cNvSpPr>
                <a:spLocks/>
              </p:cNvSpPr>
              <p:nvPr/>
            </p:nvSpPr>
            <p:spPr bwMode="auto">
              <a:xfrm>
                <a:off x="6892" y="1481"/>
                <a:ext cx="43" cy="43"/>
              </a:xfrm>
              <a:custGeom>
                <a:avLst/>
                <a:gdLst>
                  <a:gd name="T0" fmla="*/ 6 w 9"/>
                  <a:gd name="T1" fmla="*/ 5 h 9"/>
                  <a:gd name="T2" fmla="*/ 8 w 9"/>
                  <a:gd name="T3" fmla="*/ 9 h 9"/>
                  <a:gd name="T4" fmla="*/ 1 w 9"/>
                  <a:gd name="T5" fmla="*/ 0 h 9"/>
                  <a:gd name="T6" fmla="*/ 1 w 9"/>
                  <a:gd name="T7" fmla="*/ 0 h 9"/>
                  <a:gd name="T8" fmla="*/ 6 w 9"/>
                  <a:gd name="T9" fmla="*/ 5 h 9"/>
                </a:gdLst>
                <a:ahLst/>
                <a:cxnLst>
                  <a:cxn ang="0">
                    <a:pos x="T0" y="T1"/>
                  </a:cxn>
                  <a:cxn ang="0">
                    <a:pos x="T2" y="T3"/>
                  </a:cxn>
                  <a:cxn ang="0">
                    <a:pos x="T4" y="T5"/>
                  </a:cxn>
                  <a:cxn ang="0">
                    <a:pos x="T6" y="T7"/>
                  </a:cxn>
                  <a:cxn ang="0">
                    <a:pos x="T8" y="T9"/>
                  </a:cxn>
                </a:cxnLst>
                <a:rect l="0" t="0" r="r" b="b"/>
                <a:pathLst>
                  <a:path w="9" h="9">
                    <a:moveTo>
                      <a:pt x="6" y="5"/>
                    </a:moveTo>
                    <a:cubicBezTo>
                      <a:pt x="7" y="6"/>
                      <a:pt x="9" y="9"/>
                      <a:pt x="8" y="9"/>
                    </a:cubicBezTo>
                    <a:cubicBezTo>
                      <a:pt x="7" y="9"/>
                      <a:pt x="0" y="0"/>
                      <a:pt x="1" y="0"/>
                    </a:cubicBezTo>
                    <a:cubicBezTo>
                      <a:pt x="1" y="0"/>
                      <a:pt x="1" y="0"/>
                      <a:pt x="1" y="0"/>
                    </a:cubicBezTo>
                    <a:cubicBezTo>
                      <a:pt x="2" y="0"/>
                      <a:pt x="4" y="3"/>
                      <a:pt x="6"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4" name="Freeform 2486">
                <a:extLst>
                  <a:ext uri="{FF2B5EF4-FFF2-40B4-BE49-F238E27FC236}">
                    <a16:creationId xmlns:a16="http://schemas.microsoft.com/office/drawing/2014/main" id="{6E1CC640-AC44-F2EF-6120-F724C2D50D81}"/>
                  </a:ext>
                </a:extLst>
              </p:cNvPr>
              <p:cNvSpPr>
                <a:spLocks/>
              </p:cNvSpPr>
              <p:nvPr/>
            </p:nvSpPr>
            <p:spPr bwMode="auto">
              <a:xfrm>
                <a:off x="6945" y="1553"/>
                <a:ext cx="43" cy="48"/>
              </a:xfrm>
              <a:custGeom>
                <a:avLst/>
                <a:gdLst>
                  <a:gd name="T0" fmla="*/ 6 w 9"/>
                  <a:gd name="T1" fmla="*/ 6 h 10"/>
                  <a:gd name="T2" fmla="*/ 8 w 9"/>
                  <a:gd name="T3" fmla="*/ 10 h 10"/>
                  <a:gd name="T4" fmla="*/ 1 w 9"/>
                  <a:gd name="T5" fmla="*/ 0 h 10"/>
                  <a:gd name="T6" fmla="*/ 1 w 9"/>
                  <a:gd name="T7" fmla="*/ 0 h 10"/>
                  <a:gd name="T8" fmla="*/ 6 w 9"/>
                  <a:gd name="T9" fmla="*/ 6 h 10"/>
                </a:gdLst>
                <a:ahLst/>
                <a:cxnLst>
                  <a:cxn ang="0">
                    <a:pos x="T0" y="T1"/>
                  </a:cxn>
                  <a:cxn ang="0">
                    <a:pos x="T2" y="T3"/>
                  </a:cxn>
                  <a:cxn ang="0">
                    <a:pos x="T4" y="T5"/>
                  </a:cxn>
                  <a:cxn ang="0">
                    <a:pos x="T6" y="T7"/>
                  </a:cxn>
                  <a:cxn ang="0">
                    <a:pos x="T8" y="T9"/>
                  </a:cxn>
                </a:cxnLst>
                <a:rect l="0" t="0" r="r" b="b"/>
                <a:pathLst>
                  <a:path w="9" h="10">
                    <a:moveTo>
                      <a:pt x="6" y="6"/>
                    </a:moveTo>
                    <a:cubicBezTo>
                      <a:pt x="8" y="8"/>
                      <a:pt x="9" y="10"/>
                      <a:pt x="8" y="10"/>
                    </a:cubicBezTo>
                    <a:cubicBezTo>
                      <a:pt x="7" y="9"/>
                      <a:pt x="0" y="1"/>
                      <a:pt x="1" y="0"/>
                    </a:cubicBezTo>
                    <a:cubicBezTo>
                      <a:pt x="1" y="0"/>
                      <a:pt x="1" y="0"/>
                      <a:pt x="1" y="0"/>
                    </a:cubicBezTo>
                    <a:cubicBezTo>
                      <a:pt x="2" y="0"/>
                      <a:pt x="5"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5" name="Freeform 2487">
                <a:extLst>
                  <a:ext uri="{FF2B5EF4-FFF2-40B4-BE49-F238E27FC236}">
                    <a16:creationId xmlns:a16="http://schemas.microsoft.com/office/drawing/2014/main" id="{8EB032F2-721A-0FEE-0ABC-4DDABA18DA53}"/>
                  </a:ext>
                </a:extLst>
              </p:cNvPr>
              <p:cNvSpPr>
                <a:spLocks/>
              </p:cNvSpPr>
              <p:nvPr/>
            </p:nvSpPr>
            <p:spPr bwMode="auto">
              <a:xfrm>
                <a:off x="7007" y="1630"/>
                <a:ext cx="39" cy="48"/>
              </a:xfrm>
              <a:custGeom>
                <a:avLst/>
                <a:gdLst>
                  <a:gd name="T0" fmla="*/ 6 w 8"/>
                  <a:gd name="T1" fmla="*/ 6 h 10"/>
                  <a:gd name="T2" fmla="*/ 7 w 8"/>
                  <a:gd name="T3" fmla="*/ 10 h 10"/>
                  <a:gd name="T4" fmla="*/ 1 w 8"/>
                  <a:gd name="T5" fmla="*/ 0 h 10"/>
                  <a:gd name="T6" fmla="*/ 1 w 8"/>
                  <a:gd name="T7" fmla="*/ 0 h 10"/>
                  <a:gd name="T8" fmla="*/ 6 w 8"/>
                  <a:gd name="T9" fmla="*/ 6 h 10"/>
                </a:gdLst>
                <a:ahLst/>
                <a:cxnLst>
                  <a:cxn ang="0">
                    <a:pos x="T0" y="T1"/>
                  </a:cxn>
                  <a:cxn ang="0">
                    <a:pos x="T2" y="T3"/>
                  </a:cxn>
                  <a:cxn ang="0">
                    <a:pos x="T4" y="T5"/>
                  </a:cxn>
                  <a:cxn ang="0">
                    <a:pos x="T6" y="T7"/>
                  </a:cxn>
                  <a:cxn ang="0">
                    <a:pos x="T8" y="T9"/>
                  </a:cxn>
                </a:cxnLst>
                <a:rect l="0" t="0" r="r" b="b"/>
                <a:pathLst>
                  <a:path w="8" h="10">
                    <a:moveTo>
                      <a:pt x="6" y="6"/>
                    </a:moveTo>
                    <a:cubicBezTo>
                      <a:pt x="7" y="8"/>
                      <a:pt x="8" y="10"/>
                      <a:pt x="7" y="10"/>
                    </a:cubicBezTo>
                    <a:cubicBezTo>
                      <a:pt x="6" y="10"/>
                      <a:pt x="0" y="0"/>
                      <a:pt x="1" y="0"/>
                    </a:cubicBezTo>
                    <a:cubicBezTo>
                      <a:pt x="1" y="0"/>
                      <a:pt x="1" y="0"/>
                      <a:pt x="1" y="0"/>
                    </a:cubicBezTo>
                    <a:cubicBezTo>
                      <a:pt x="2" y="0"/>
                      <a:pt x="4"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6" name="Freeform 2488">
                <a:extLst>
                  <a:ext uri="{FF2B5EF4-FFF2-40B4-BE49-F238E27FC236}">
                    <a16:creationId xmlns:a16="http://schemas.microsoft.com/office/drawing/2014/main" id="{68AEDC97-9371-3DF8-4376-BF6622841892}"/>
                  </a:ext>
                </a:extLst>
              </p:cNvPr>
              <p:cNvSpPr>
                <a:spLocks/>
              </p:cNvSpPr>
              <p:nvPr/>
            </p:nvSpPr>
            <p:spPr bwMode="auto">
              <a:xfrm>
                <a:off x="7007" y="1611"/>
                <a:ext cx="39" cy="48"/>
              </a:xfrm>
              <a:custGeom>
                <a:avLst/>
                <a:gdLst>
                  <a:gd name="T0" fmla="*/ 5 w 8"/>
                  <a:gd name="T1" fmla="*/ 6 h 10"/>
                  <a:gd name="T2" fmla="*/ 7 w 8"/>
                  <a:gd name="T3" fmla="*/ 10 h 10"/>
                  <a:gd name="T4" fmla="*/ 1 w 8"/>
                  <a:gd name="T5" fmla="*/ 0 h 10"/>
                  <a:gd name="T6" fmla="*/ 1 w 8"/>
                  <a:gd name="T7" fmla="*/ 0 h 10"/>
                  <a:gd name="T8" fmla="*/ 5 w 8"/>
                  <a:gd name="T9" fmla="*/ 6 h 10"/>
                </a:gdLst>
                <a:ahLst/>
                <a:cxnLst>
                  <a:cxn ang="0">
                    <a:pos x="T0" y="T1"/>
                  </a:cxn>
                  <a:cxn ang="0">
                    <a:pos x="T2" y="T3"/>
                  </a:cxn>
                  <a:cxn ang="0">
                    <a:pos x="T4" y="T5"/>
                  </a:cxn>
                  <a:cxn ang="0">
                    <a:pos x="T6" y="T7"/>
                  </a:cxn>
                  <a:cxn ang="0">
                    <a:pos x="T8" y="T9"/>
                  </a:cxn>
                </a:cxnLst>
                <a:rect l="0" t="0" r="r" b="b"/>
                <a:pathLst>
                  <a:path w="8" h="10">
                    <a:moveTo>
                      <a:pt x="5" y="6"/>
                    </a:moveTo>
                    <a:cubicBezTo>
                      <a:pt x="6" y="7"/>
                      <a:pt x="8" y="10"/>
                      <a:pt x="7" y="10"/>
                    </a:cubicBezTo>
                    <a:cubicBezTo>
                      <a:pt x="7" y="10"/>
                      <a:pt x="0" y="1"/>
                      <a:pt x="1" y="0"/>
                    </a:cubicBezTo>
                    <a:cubicBezTo>
                      <a:pt x="1" y="0"/>
                      <a:pt x="1" y="0"/>
                      <a:pt x="1" y="0"/>
                    </a:cubicBezTo>
                    <a:cubicBezTo>
                      <a:pt x="1" y="1"/>
                      <a:pt x="4"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7" name="Freeform 2489">
                <a:extLst>
                  <a:ext uri="{FF2B5EF4-FFF2-40B4-BE49-F238E27FC236}">
                    <a16:creationId xmlns:a16="http://schemas.microsoft.com/office/drawing/2014/main" id="{321C198F-42CE-3915-392A-FF22EE3C879D}"/>
                  </a:ext>
                </a:extLst>
              </p:cNvPr>
              <p:cNvSpPr>
                <a:spLocks/>
              </p:cNvSpPr>
              <p:nvPr/>
            </p:nvSpPr>
            <p:spPr bwMode="auto">
              <a:xfrm>
                <a:off x="6959" y="1553"/>
                <a:ext cx="39" cy="43"/>
              </a:xfrm>
              <a:custGeom>
                <a:avLst/>
                <a:gdLst>
                  <a:gd name="T0" fmla="*/ 5 w 8"/>
                  <a:gd name="T1" fmla="*/ 5 h 9"/>
                  <a:gd name="T2" fmla="*/ 8 w 8"/>
                  <a:gd name="T3" fmla="*/ 9 h 9"/>
                  <a:gd name="T4" fmla="*/ 0 w 8"/>
                  <a:gd name="T5" fmla="*/ 0 h 9"/>
                  <a:gd name="T6" fmla="*/ 1 w 8"/>
                  <a:gd name="T7" fmla="*/ 0 h 9"/>
                  <a:gd name="T8" fmla="*/ 5 w 8"/>
                  <a:gd name="T9" fmla="*/ 5 h 9"/>
                </a:gdLst>
                <a:ahLst/>
                <a:cxnLst>
                  <a:cxn ang="0">
                    <a:pos x="T0" y="T1"/>
                  </a:cxn>
                  <a:cxn ang="0">
                    <a:pos x="T2" y="T3"/>
                  </a:cxn>
                  <a:cxn ang="0">
                    <a:pos x="T4" y="T5"/>
                  </a:cxn>
                  <a:cxn ang="0">
                    <a:pos x="T6" y="T7"/>
                  </a:cxn>
                  <a:cxn ang="0">
                    <a:pos x="T8" y="T9"/>
                  </a:cxn>
                </a:cxnLst>
                <a:rect l="0" t="0" r="r" b="b"/>
                <a:pathLst>
                  <a:path w="8" h="9">
                    <a:moveTo>
                      <a:pt x="5" y="5"/>
                    </a:moveTo>
                    <a:cubicBezTo>
                      <a:pt x="6" y="6"/>
                      <a:pt x="8" y="9"/>
                      <a:pt x="8" y="9"/>
                    </a:cubicBezTo>
                    <a:cubicBezTo>
                      <a:pt x="7" y="9"/>
                      <a:pt x="0" y="0"/>
                      <a:pt x="0" y="0"/>
                    </a:cubicBezTo>
                    <a:cubicBezTo>
                      <a:pt x="0" y="0"/>
                      <a:pt x="0" y="0"/>
                      <a:pt x="1" y="0"/>
                    </a:cubicBezTo>
                    <a:cubicBezTo>
                      <a:pt x="1" y="0"/>
                      <a:pt x="4"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8" name="Freeform 2490">
                <a:extLst>
                  <a:ext uri="{FF2B5EF4-FFF2-40B4-BE49-F238E27FC236}">
                    <a16:creationId xmlns:a16="http://schemas.microsoft.com/office/drawing/2014/main" id="{0037805E-97EC-D90B-514B-CCEE27AB6096}"/>
                  </a:ext>
                </a:extLst>
              </p:cNvPr>
              <p:cNvSpPr>
                <a:spLocks/>
              </p:cNvSpPr>
              <p:nvPr/>
            </p:nvSpPr>
            <p:spPr bwMode="auto">
              <a:xfrm>
                <a:off x="6906" y="1481"/>
                <a:ext cx="39" cy="48"/>
              </a:xfrm>
              <a:custGeom>
                <a:avLst/>
                <a:gdLst>
                  <a:gd name="T0" fmla="*/ 6 w 8"/>
                  <a:gd name="T1" fmla="*/ 6 h 10"/>
                  <a:gd name="T2" fmla="*/ 8 w 8"/>
                  <a:gd name="T3" fmla="*/ 10 h 10"/>
                  <a:gd name="T4" fmla="*/ 1 w 8"/>
                  <a:gd name="T5" fmla="*/ 0 h 10"/>
                  <a:gd name="T6" fmla="*/ 1 w 8"/>
                  <a:gd name="T7" fmla="*/ 0 h 10"/>
                  <a:gd name="T8" fmla="*/ 6 w 8"/>
                  <a:gd name="T9" fmla="*/ 6 h 10"/>
                </a:gdLst>
                <a:ahLst/>
                <a:cxnLst>
                  <a:cxn ang="0">
                    <a:pos x="T0" y="T1"/>
                  </a:cxn>
                  <a:cxn ang="0">
                    <a:pos x="T2" y="T3"/>
                  </a:cxn>
                  <a:cxn ang="0">
                    <a:pos x="T4" y="T5"/>
                  </a:cxn>
                  <a:cxn ang="0">
                    <a:pos x="T6" y="T7"/>
                  </a:cxn>
                  <a:cxn ang="0">
                    <a:pos x="T8" y="T9"/>
                  </a:cxn>
                </a:cxnLst>
                <a:rect l="0" t="0" r="r" b="b"/>
                <a:pathLst>
                  <a:path w="8" h="10">
                    <a:moveTo>
                      <a:pt x="6" y="6"/>
                    </a:moveTo>
                    <a:cubicBezTo>
                      <a:pt x="6" y="6"/>
                      <a:pt x="8" y="9"/>
                      <a:pt x="8" y="10"/>
                    </a:cubicBezTo>
                    <a:cubicBezTo>
                      <a:pt x="7" y="9"/>
                      <a:pt x="0" y="1"/>
                      <a:pt x="1" y="0"/>
                    </a:cubicBezTo>
                    <a:cubicBezTo>
                      <a:pt x="1" y="0"/>
                      <a:pt x="1" y="0"/>
                      <a:pt x="1" y="0"/>
                    </a:cubicBezTo>
                    <a:cubicBezTo>
                      <a:pt x="1" y="1"/>
                      <a:pt x="4"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09" name="Freeform 2491">
                <a:extLst>
                  <a:ext uri="{FF2B5EF4-FFF2-40B4-BE49-F238E27FC236}">
                    <a16:creationId xmlns:a16="http://schemas.microsoft.com/office/drawing/2014/main" id="{91BC37F9-88D0-CE7E-6119-42B408756D52}"/>
                  </a:ext>
                </a:extLst>
              </p:cNvPr>
              <p:cNvSpPr>
                <a:spLocks/>
              </p:cNvSpPr>
              <p:nvPr/>
            </p:nvSpPr>
            <p:spPr bwMode="auto">
              <a:xfrm>
                <a:off x="6848" y="1413"/>
                <a:ext cx="39" cy="43"/>
              </a:xfrm>
              <a:custGeom>
                <a:avLst/>
                <a:gdLst>
                  <a:gd name="T0" fmla="*/ 6 w 8"/>
                  <a:gd name="T1" fmla="*/ 6 h 9"/>
                  <a:gd name="T2" fmla="*/ 8 w 8"/>
                  <a:gd name="T3" fmla="*/ 9 h 9"/>
                  <a:gd name="T4" fmla="*/ 0 w 8"/>
                  <a:gd name="T5" fmla="*/ 0 h 9"/>
                  <a:gd name="T6" fmla="*/ 0 w 8"/>
                  <a:gd name="T7" fmla="*/ 0 h 9"/>
                  <a:gd name="T8" fmla="*/ 6 w 8"/>
                  <a:gd name="T9" fmla="*/ 6 h 9"/>
                </a:gdLst>
                <a:ahLst/>
                <a:cxnLst>
                  <a:cxn ang="0">
                    <a:pos x="T0" y="T1"/>
                  </a:cxn>
                  <a:cxn ang="0">
                    <a:pos x="T2" y="T3"/>
                  </a:cxn>
                  <a:cxn ang="0">
                    <a:pos x="T4" y="T5"/>
                  </a:cxn>
                  <a:cxn ang="0">
                    <a:pos x="T6" y="T7"/>
                  </a:cxn>
                  <a:cxn ang="0">
                    <a:pos x="T8" y="T9"/>
                  </a:cxn>
                </a:cxnLst>
                <a:rect l="0" t="0" r="r" b="b"/>
                <a:pathLst>
                  <a:path w="8" h="9">
                    <a:moveTo>
                      <a:pt x="6" y="6"/>
                    </a:moveTo>
                    <a:cubicBezTo>
                      <a:pt x="6" y="6"/>
                      <a:pt x="8" y="9"/>
                      <a:pt x="8" y="9"/>
                    </a:cubicBezTo>
                    <a:cubicBezTo>
                      <a:pt x="8" y="9"/>
                      <a:pt x="0" y="1"/>
                      <a:pt x="0" y="0"/>
                    </a:cubicBezTo>
                    <a:cubicBezTo>
                      <a:pt x="0" y="0"/>
                      <a:pt x="0" y="0"/>
                      <a:pt x="0" y="0"/>
                    </a:cubicBezTo>
                    <a:cubicBezTo>
                      <a:pt x="1" y="1"/>
                      <a:pt x="4"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0" name="Freeform 2492">
                <a:extLst>
                  <a:ext uri="{FF2B5EF4-FFF2-40B4-BE49-F238E27FC236}">
                    <a16:creationId xmlns:a16="http://schemas.microsoft.com/office/drawing/2014/main" id="{94AFE7C0-0699-9D9D-25F5-EBFD8AAC466E}"/>
                  </a:ext>
                </a:extLst>
              </p:cNvPr>
              <p:cNvSpPr>
                <a:spLocks/>
              </p:cNvSpPr>
              <p:nvPr/>
            </p:nvSpPr>
            <p:spPr bwMode="auto">
              <a:xfrm>
                <a:off x="6824" y="1379"/>
                <a:ext cx="39" cy="44"/>
              </a:xfrm>
              <a:custGeom>
                <a:avLst/>
                <a:gdLst>
                  <a:gd name="T0" fmla="*/ 5 w 8"/>
                  <a:gd name="T1" fmla="*/ 6 h 9"/>
                  <a:gd name="T2" fmla="*/ 8 w 8"/>
                  <a:gd name="T3" fmla="*/ 9 h 9"/>
                  <a:gd name="T4" fmla="*/ 8 w 8"/>
                  <a:gd name="T5" fmla="*/ 9 h 9"/>
                  <a:gd name="T6" fmla="*/ 0 w 8"/>
                  <a:gd name="T7" fmla="*/ 0 h 9"/>
                  <a:gd name="T8" fmla="*/ 0 w 8"/>
                  <a:gd name="T9" fmla="*/ 0 h 9"/>
                  <a:gd name="T10" fmla="*/ 5 w 8"/>
                  <a:gd name="T11" fmla="*/ 6 h 9"/>
                </a:gdLst>
                <a:ahLst/>
                <a:cxnLst>
                  <a:cxn ang="0">
                    <a:pos x="T0" y="T1"/>
                  </a:cxn>
                  <a:cxn ang="0">
                    <a:pos x="T2" y="T3"/>
                  </a:cxn>
                  <a:cxn ang="0">
                    <a:pos x="T4" y="T5"/>
                  </a:cxn>
                  <a:cxn ang="0">
                    <a:pos x="T6" y="T7"/>
                  </a:cxn>
                  <a:cxn ang="0">
                    <a:pos x="T8" y="T9"/>
                  </a:cxn>
                  <a:cxn ang="0">
                    <a:pos x="T10" y="T11"/>
                  </a:cxn>
                </a:cxnLst>
                <a:rect l="0" t="0" r="r" b="b"/>
                <a:pathLst>
                  <a:path w="8" h="9">
                    <a:moveTo>
                      <a:pt x="5" y="6"/>
                    </a:moveTo>
                    <a:cubicBezTo>
                      <a:pt x="6" y="7"/>
                      <a:pt x="8" y="9"/>
                      <a:pt x="8" y="9"/>
                    </a:cubicBezTo>
                    <a:cubicBezTo>
                      <a:pt x="8" y="9"/>
                      <a:pt x="8" y="9"/>
                      <a:pt x="8" y="9"/>
                    </a:cubicBezTo>
                    <a:cubicBezTo>
                      <a:pt x="7" y="9"/>
                      <a:pt x="0" y="1"/>
                      <a:pt x="0" y="0"/>
                    </a:cubicBezTo>
                    <a:cubicBezTo>
                      <a:pt x="0" y="0"/>
                      <a:pt x="0" y="0"/>
                      <a:pt x="0" y="0"/>
                    </a:cubicBezTo>
                    <a:cubicBezTo>
                      <a:pt x="0" y="1"/>
                      <a:pt x="3"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1" name="Freeform 2493">
                <a:extLst>
                  <a:ext uri="{FF2B5EF4-FFF2-40B4-BE49-F238E27FC236}">
                    <a16:creationId xmlns:a16="http://schemas.microsoft.com/office/drawing/2014/main" id="{B535D219-B6F6-1BE2-1D34-ED4CC85CB7B8}"/>
                  </a:ext>
                </a:extLst>
              </p:cNvPr>
              <p:cNvSpPr>
                <a:spLocks/>
              </p:cNvSpPr>
              <p:nvPr/>
            </p:nvSpPr>
            <p:spPr bwMode="auto">
              <a:xfrm>
                <a:off x="6887" y="1452"/>
                <a:ext cx="38" cy="43"/>
              </a:xfrm>
              <a:custGeom>
                <a:avLst/>
                <a:gdLst>
                  <a:gd name="T0" fmla="*/ 5 w 8"/>
                  <a:gd name="T1" fmla="*/ 5 h 9"/>
                  <a:gd name="T2" fmla="*/ 8 w 8"/>
                  <a:gd name="T3" fmla="*/ 9 h 9"/>
                  <a:gd name="T4" fmla="*/ 0 w 8"/>
                  <a:gd name="T5" fmla="*/ 0 h 9"/>
                  <a:gd name="T6" fmla="*/ 0 w 8"/>
                  <a:gd name="T7" fmla="*/ 0 h 9"/>
                  <a:gd name="T8" fmla="*/ 5 w 8"/>
                  <a:gd name="T9" fmla="*/ 5 h 9"/>
                </a:gdLst>
                <a:ahLst/>
                <a:cxnLst>
                  <a:cxn ang="0">
                    <a:pos x="T0" y="T1"/>
                  </a:cxn>
                  <a:cxn ang="0">
                    <a:pos x="T2" y="T3"/>
                  </a:cxn>
                  <a:cxn ang="0">
                    <a:pos x="T4" y="T5"/>
                  </a:cxn>
                  <a:cxn ang="0">
                    <a:pos x="T6" y="T7"/>
                  </a:cxn>
                  <a:cxn ang="0">
                    <a:pos x="T8" y="T9"/>
                  </a:cxn>
                </a:cxnLst>
                <a:rect l="0" t="0" r="r" b="b"/>
                <a:pathLst>
                  <a:path w="8" h="9">
                    <a:moveTo>
                      <a:pt x="5" y="5"/>
                    </a:moveTo>
                    <a:cubicBezTo>
                      <a:pt x="6" y="5"/>
                      <a:pt x="8" y="8"/>
                      <a:pt x="8" y="9"/>
                    </a:cubicBezTo>
                    <a:cubicBezTo>
                      <a:pt x="8" y="8"/>
                      <a:pt x="0" y="0"/>
                      <a:pt x="0" y="0"/>
                    </a:cubicBezTo>
                    <a:cubicBezTo>
                      <a:pt x="0" y="0"/>
                      <a:pt x="0" y="0"/>
                      <a:pt x="0" y="0"/>
                    </a:cubicBezTo>
                    <a:cubicBezTo>
                      <a:pt x="1" y="0"/>
                      <a:pt x="3" y="3"/>
                      <a:pt x="5"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2" name="Freeform 2494">
                <a:extLst>
                  <a:ext uri="{FF2B5EF4-FFF2-40B4-BE49-F238E27FC236}">
                    <a16:creationId xmlns:a16="http://schemas.microsoft.com/office/drawing/2014/main" id="{6BD5FF79-A6F2-EAFB-D95C-29033C5D2FFD}"/>
                  </a:ext>
                </a:extLst>
              </p:cNvPr>
              <p:cNvSpPr>
                <a:spLocks/>
              </p:cNvSpPr>
              <p:nvPr/>
            </p:nvSpPr>
            <p:spPr bwMode="auto">
              <a:xfrm>
                <a:off x="6945" y="1519"/>
                <a:ext cx="38" cy="48"/>
              </a:xfrm>
              <a:custGeom>
                <a:avLst/>
                <a:gdLst>
                  <a:gd name="T0" fmla="*/ 5 w 8"/>
                  <a:gd name="T1" fmla="*/ 6 h 10"/>
                  <a:gd name="T2" fmla="*/ 8 w 8"/>
                  <a:gd name="T3" fmla="*/ 10 h 10"/>
                  <a:gd name="T4" fmla="*/ 0 w 8"/>
                  <a:gd name="T5" fmla="*/ 0 h 10"/>
                  <a:gd name="T6" fmla="*/ 0 w 8"/>
                  <a:gd name="T7" fmla="*/ 0 h 10"/>
                  <a:gd name="T8" fmla="*/ 5 w 8"/>
                  <a:gd name="T9" fmla="*/ 6 h 10"/>
                </a:gdLst>
                <a:ahLst/>
                <a:cxnLst>
                  <a:cxn ang="0">
                    <a:pos x="T0" y="T1"/>
                  </a:cxn>
                  <a:cxn ang="0">
                    <a:pos x="T2" y="T3"/>
                  </a:cxn>
                  <a:cxn ang="0">
                    <a:pos x="T4" y="T5"/>
                  </a:cxn>
                  <a:cxn ang="0">
                    <a:pos x="T6" y="T7"/>
                  </a:cxn>
                  <a:cxn ang="0">
                    <a:pos x="T8" y="T9"/>
                  </a:cxn>
                </a:cxnLst>
                <a:rect l="0" t="0" r="r" b="b"/>
                <a:pathLst>
                  <a:path w="8" h="10">
                    <a:moveTo>
                      <a:pt x="5" y="6"/>
                    </a:moveTo>
                    <a:cubicBezTo>
                      <a:pt x="5" y="6"/>
                      <a:pt x="8" y="9"/>
                      <a:pt x="8" y="10"/>
                    </a:cubicBezTo>
                    <a:cubicBezTo>
                      <a:pt x="7" y="10"/>
                      <a:pt x="0" y="1"/>
                      <a:pt x="0" y="0"/>
                    </a:cubicBezTo>
                    <a:cubicBezTo>
                      <a:pt x="0" y="0"/>
                      <a:pt x="0" y="0"/>
                      <a:pt x="0" y="0"/>
                    </a:cubicBezTo>
                    <a:cubicBezTo>
                      <a:pt x="1" y="1"/>
                      <a:pt x="3"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3" name="Freeform 2495">
                <a:extLst>
                  <a:ext uri="{FF2B5EF4-FFF2-40B4-BE49-F238E27FC236}">
                    <a16:creationId xmlns:a16="http://schemas.microsoft.com/office/drawing/2014/main" id="{49DE606C-8462-3988-AF91-C297349F4265}"/>
                  </a:ext>
                </a:extLst>
              </p:cNvPr>
              <p:cNvSpPr>
                <a:spLocks/>
              </p:cNvSpPr>
              <p:nvPr/>
            </p:nvSpPr>
            <p:spPr bwMode="auto">
              <a:xfrm>
                <a:off x="7003" y="1591"/>
                <a:ext cx="33" cy="49"/>
              </a:xfrm>
              <a:custGeom>
                <a:avLst/>
                <a:gdLst>
                  <a:gd name="T0" fmla="*/ 5 w 7"/>
                  <a:gd name="T1" fmla="*/ 6 h 10"/>
                  <a:gd name="T2" fmla="*/ 7 w 7"/>
                  <a:gd name="T3" fmla="*/ 10 h 10"/>
                  <a:gd name="T4" fmla="*/ 0 w 7"/>
                  <a:gd name="T5" fmla="*/ 0 h 10"/>
                  <a:gd name="T6" fmla="*/ 0 w 7"/>
                  <a:gd name="T7" fmla="*/ 0 h 10"/>
                  <a:gd name="T8" fmla="*/ 5 w 7"/>
                  <a:gd name="T9" fmla="*/ 6 h 10"/>
                </a:gdLst>
                <a:ahLst/>
                <a:cxnLst>
                  <a:cxn ang="0">
                    <a:pos x="T0" y="T1"/>
                  </a:cxn>
                  <a:cxn ang="0">
                    <a:pos x="T2" y="T3"/>
                  </a:cxn>
                  <a:cxn ang="0">
                    <a:pos x="T4" y="T5"/>
                  </a:cxn>
                  <a:cxn ang="0">
                    <a:pos x="T6" y="T7"/>
                  </a:cxn>
                  <a:cxn ang="0">
                    <a:pos x="T8" y="T9"/>
                  </a:cxn>
                </a:cxnLst>
                <a:rect l="0" t="0" r="r" b="b"/>
                <a:pathLst>
                  <a:path w="7" h="10">
                    <a:moveTo>
                      <a:pt x="5" y="6"/>
                    </a:moveTo>
                    <a:cubicBezTo>
                      <a:pt x="5" y="7"/>
                      <a:pt x="7" y="10"/>
                      <a:pt x="7" y="10"/>
                    </a:cubicBezTo>
                    <a:cubicBezTo>
                      <a:pt x="7" y="10"/>
                      <a:pt x="0" y="1"/>
                      <a:pt x="0" y="0"/>
                    </a:cubicBezTo>
                    <a:cubicBezTo>
                      <a:pt x="0" y="0"/>
                      <a:pt x="0" y="0"/>
                      <a:pt x="0" y="0"/>
                    </a:cubicBezTo>
                    <a:cubicBezTo>
                      <a:pt x="1" y="1"/>
                      <a:pt x="3"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4" name="Freeform 2496">
                <a:extLst>
                  <a:ext uri="{FF2B5EF4-FFF2-40B4-BE49-F238E27FC236}">
                    <a16:creationId xmlns:a16="http://schemas.microsoft.com/office/drawing/2014/main" id="{E072DA77-5333-9B1D-9D84-6B26F82863F9}"/>
                  </a:ext>
                </a:extLst>
              </p:cNvPr>
              <p:cNvSpPr>
                <a:spLocks/>
              </p:cNvSpPr>
              <p:nvPr/>
            </p:nvSpPr>
            <p:spPr bwMode="auto">
              <a:xfrm>
                <a:off x="7027" y="1620"/>
                <a:ext cx="33" cy="49"/>
              </a:xfrm>
              <a:custGeom>
                <a:avLst/>
                <a:gdLst>
                  <a:gd name="T0" fmla="*/ 7 w 7"/>
                  <a:gd name="T1" fmla="*/ 10 h 10"/>
                  <a:gd name="T2" fmla="*/ 7 w 7"/>
                  <a:gd name="T3" fmla="*/ 10 h 10"/>
                  <a:gd name="T4" fmla="*/ 0 w 7"/>
                  <a:gd name="T5" fmla="*/ 0 h 10"/>
                  <a:gd name="T6" fmla="*/ 0 w 7"/>
                  <a:gd name="T7" fmla="*/ 0 h 10"/>
                  <a:gd name="T8" fmla="*/ 0 w 7"/>
                  <a:gd name="T9" fmla="*/ 1 h 10"/>
                  <a:gd name="T10" fmla="*/ 6 w 7"/>
                  <a:gd name="T11" fmla="*/ 10 h 10"/>
                  <a:gd name="T12" fmla="*/ 7 w 7"/>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7" y="10"/>
                    </a:moveTo>
                    <a:cubicBezTo>
                      <a:pt x="7" y="10"/>
                      <a:pt x="7" y="10"/>
                      <a:pt x="7" y="10"/>
                    </a:cubicBezTo>
                    <a:cubicBezTo>
                      <a:pt x="6" y="10"/>
                      <a:pt x="0" y="0"/>
                      <a:pt x="0" y="0"/>
                    </a:cubicBezTo>
                    <a:cubicBezTo>
                      <a:pt x="0" y="0"/>
                      <a:pt x="0" y="0"/>
                      <a:pt x="0" y="0"/>
                    </a:cubicBezTo>
                    <a:cubicBezTo>
                      <a:pt x="0" y="0"/>
                      <a:pt x="0" y="0"/>
                      <a:pt x="0" y="1"/>
                    </a:cubicBezTo>
                    <a:cubicBezTo>
                      <a:pt x="6" y="10"/>
                      <a:pt x="6" y="10"/>
                      <a:pt x="6" y="10"/>
                    </a:cubicBezTo>
                    <a:cubicBezTo>
                      <a:pt x="6" y="10"/>
                      <a:pt x="6" y="10"/>
                      <a:pt x="7" y="10"/>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5" name="Freeform 2497">
                <a:extLst>
                  <a:ext uri="{FF2B5EF4-FFF2-40B4-BE49-F238E27FC236}">
                    <a16:creationId xmlns:a16="http://schemas.microsoft.com/office/drawing/2014/main" id="{7B00D299-8F40-E19D-903B-C15D13B51993}"/>
                  </a:ext>
                </a:extLst>
              </p:cNvPr>
              <p:cNvSpPr>
                <a:spLocks/>
              </p:cNvSpPr>
              <p:nvPr/>
            </p:nvSpPr>
            <p:spPr bwMode="auto">
              <a:xfrm>
                <a:off x="6969" y="1543"/>
                <a:ext cx="34" cy="44"/>
              </a:xfrm>
              <a:custGeom>
                <a:avLst/>
                <a:gdLst>
                  <a:gd name="T0" fmla="*/ 4 w 7"/>
                  <a:gd name="T1" fmla="*/ 6 h 9"/>
                  <a:gd name="T2" fmla="*/ 7 w 7"/>
                  <a:gd name="T3" fmla="*/ 9 h 9"/>
                  <a:gd name="T4" fmla="*/ 0 w 7"/>
                  <a:gd name="T5" fmla="*/ 0 h 9"/>
                  <a:gd name="T6" fmla="*/ 0 w 7"/>
                  <a:gd name="T7" fmla="*/ 0 h 9"/>
                  <a:gd name="T8" fmla="*/ 4 w 7"/>
                  <a:gd name="T9" fmla="*/ 6 h 9"/>
                </a:gdLst>
                <a:ahLst/>
                <a:cxnLst>
                  <a:cxn ang="0">
                    <a:pos x="T0" y="T1"/>
                  </a:cxn>
                  <a:cxn ang="0">
                    <a:pos x="T2" y="T3"/>
                  </a:cxn>
                  <a:cxn ang="0">
                    <a:pos x="T4" y="T5"/>
                  </a:cxn>
                  <a:cxn ang="0">
                    <a:pos x="T6" y="T7"/>
                  </a:cxn>
                  <a:cxn ang="0">
                    <a:pos x="T8" y="T9"/>
                  </a:cxn>
                </a:cxnLst>
                <a:rect l="0" t="0" r="r" b="b"/>
                <a:pathLst>
                  <a:path w="7" h="9">
                    <a:moveTo>
                      <a:pt x="4" y="6"/>
                    </a:moveTo>
                    <a:cubicBezTo>
                      <a:pt x="6" y="7"/>
                      <a:pt x="7" y="9"/>
                      <a:pt x="7" y="9"/>
                    </a:cubicBezTo>
                    <a:cubicBezTo>
                      <a:pt x="7" y="9"/>
                      <a:pt x="0" y="0"/>
                      <a:pt x="0" y="0"/>
                    </a:cubicBezTo>
                    <a:cubicBezTo>
                      <a:pt x="0" y="0"/>
                      <a:pt x="0" y="0"/>
                      <a:pt x="0" y="0"/>
                    </a:cubicBezTo>
                    <a:cubicBezTo>
                      <a:pt x="0" y="0"/>
                      <a:pt x="2" y="3"/>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6" name="Freeform 2498">
                <a:extLst>
                  <a:ext uri="{FF2B5EF4-FFF2-40B4-BE49-F238E27FC236}">
                    <a16:creationId xmlns:a16="http://schemas.microsoft.com/office/drawing/2014/main" id="{9C082837-5132-7DDF-14A5-041C0882819D}"/>
                  </a:ext>
                </a:extLst>
              </p:cNvPr>
              <p:cNvSpPr>
                <a:spLocks/>
              </p:cNvSpPr>
              <p:nvPr/>
            </p:nvSpPr>
            <p:spPr bwMode="auto">
              <a:xfrm>
                <a:off x="6906" y="1466"/>
                <a:ext cx="39" cy="43"/>
              </a:xfrm>
              <a:custGeom>
                <a:avLst/>
                <a:gdLst>
                  <a:gd name="T0" fmla="*/ 7 w 8"/>
                  <a:gd name="T1" fmla="*/ 9 h 9"/>
                  <a:gd name="T2" fmla="*/ 8 w 8"/>
                  <a:gd name="T3" fmla="*/ 9 h 9"/>
                  <a:gd name="T4" fmla="*/ 0 w 8"/>
                  <a:gd name="T5" fmla="*/ 0 h 9"/>
                  <a:gd name="T6" fmla="*/ 0 w 8"/>
                  <a:gd name="T7" fmla="*/ 0 h 9"/>
                  <a:gd name="T8" fmla="*/ 0 w 8"/>
                  <a:gd name="T9" fmla="*/ 0 h 9"/>
                  <a:gd name="T10" fmla="*/ 7 w 8"/>
                  <a:gd name="T11" fmla="*/ 8 h 9"/>
                  <a:gd name="T12" fmla="*/ 7 w 8"/>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7" y="9"/>
                    </a:moveTo>
                    <a:cubicBezTo>
                      <a:pt x="7" y="9"/>
                      <a:pt x="7" y="9"/>
                      <a:pt x="8" y="9"/>
                    </a:cubicBezTo>
                    <a:cubicBezTo>
                      <a:pt x="7" y="9"/>
                      <a:pt x="0" y="0"/>
                      <a:pt x="0" y="0"/>
                    </a:cubicBezTo>
                    <a:cubicBezTo>
                      <a:pt x="0" y="0"/>
                      <a:pt x="0" y="0"/>
                      <a:pt x="0" y="0"/>
                    </a:cubicBezTo>
                    <a:cubicBezTo>
                      <a:pt x="0" y="0"/>
                      <a:pt x="0" y="0"/>
                      <a:pt x="0" y="0"/>
                    </a:cubicBezTo>
                    <a:cubicBezTo>
                      <a:pt x="7" y="8"/>
                      <a:pt x="7" y="8"/>
                      <a:pt x="7" y="8"/>
                    </a:cubicBezTo>
                    <a:cubicBezTo>
                      <a:pt x="7" y="9"/>
                      <a:pt x="7" y="9"/>
                      <a:pt x="7" y="9"/>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7" name="Freeform 2499">
                <a:extLst>
                  <a:ext uri="{FF2B5EF4-FFF2-40B4-BE49-F238E27FC236}">
                    <a16:creationId xmlns:a16="http://schemas.microsoft.com/office/drawing/2014/main" id="{6682E4B0-920B-850A-7984-6FCE576EAD17}"/>
                  </a:ext>
                </a:extLst>
              </p:cNvPr>
              <p:cNvSpPr>
                <a:spLocks/>
              </p:cNvSpPr>
              <p:nvPr/>
            </p:nvSpPr>
            <p:spPr bwMode="auto">
              <a:xfrm>
                <a:off x="6839" y="1399"/>
                <a:ext cx="43" cy="38"/>
              </a:xfrm>
              <a:custGeom>
                <a:avLst/>
                <a:gdLst>
                  <a:gd name="T0" fmla="*/ 6 w 9"/>
                  <a:gd name="T1" fmla="*/ 6 h 8"/>
                  <a:gd name="T2" fmla="*/ 9 w 9"/>
                  <a:gd name="T3" fmla="*/ 8 h 8"/>
                  <a:gd name="T4" fmla="*/ 0 w 9"/>
                  <a:gd name="T5" fmla="*/ 0 h 8"/>
                  <a:gd name="T6" fmla="*/ 0 w 9"/>
                  <a:gd name="T7" fmla="*/ 0 h 8"/>
                  <a:gd name="T8" fmla="*/ 3 w 9"/>
                  <a:gd name="T9" fmla="*/ 2 h 8"/>
                  <a:gd name="T10" fmla="*/ 6 w 9"/>
                  <a:gd name="T11" fmla="*/ 5 h 8"/>
                  <a:gd name="T12" fmla="*/ 6 w 9"/>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6" y="6"/>
                    </a:moveTo>
                    <a:cubicBezTo>
                      <a:pt x="7" y="7"/>
                      <a:pt x="8" y="8"/>
                      <a:pt x="9" y="8"/>
                    </a:cubicBezTo>
                    <a:cubicBezTo>
                      <a:pt x="8" y="8"/>
                      <a:pt x="0" y="0"/>
                      <a:pt x="0" y="0"/>
                    </a:cubicBezTo>
                    <a:cubicBezTo>
                      <a:pt x="0" y="0"/>
                      <a:pt x="0" y="0"/>
                      <a:pt x="0" y="0"/>
                    </a:cubicBezTo>
                    <a:cubicBezTo>
                      <a:pt x="1" y="0"/>
                      <a:pt x="2" y="1"/>
                      <a:pt x="3" y="2"/>
                    </a:cubicBezTo>
                    <a:cubicBezTo>
                      <a:pt x="6" y="5"/>
                      <a:pt x="6" y="5"/>
                      <a:pt x="6" y="5"/>
                    </a:cubicBezTo>
                    <a:cubicBezTo>
                      <a:pt x="6" y="5"/>
                      <a:pt x="6" y="6"/>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8" name="Freeform 2500">
                <a:extLst>
                  <a:ext uri="{FF2B5EF4-FFF2-40B4-BE49-F238E27FC236}">
                    <a16:creationId xmlns:a16="http://schemas.microsoft.com/office/drawing/2014/main" id="{F03E0340-628F-7BBB-E757-F82C1704F91F}"/>
                  </a:ext>
                </a:extLst>
              </p:cNvPr>
              <p:cNvSpPr>
                <a:spLocks/>
              </p:cNvSpPr>
              <p:nvPr/>
            </p:nvSpPr>
            <p:spPr bwMode="auto">
              <a:xfrm>
                <a:off x="6810" y="1365"/>
                <a:ext cx="14" cy="14"/>
              </a:xfrm>
              <a:custGeom>
                <a:avLst/>
                <a:gdLst>
                  <a:gd name="T0" fmla="*/ 3 w 3"/>
                  <a:gd name="T1" fmla="*/ 3 h 3"/>
                  <a:gd name="T2" fmla="*/ 0 w 3"/>
                  <a:gd name="T3" fmla="*/ 0 h 3"/>
                  <a:gd name="T4" fmla="*/ 3 w 3"/>
                  <a:gd name="T5" fmla="*/ 3 h 3"/>
                  <a:gd name="T6" fmla="*/ 3 w 3"/>
                  <a:gd name="T7" fmla="*/ 3 h 3"/>
                </a:gdLst>
                <a:ahLst/>
                <a:cxnLst>
                  <a:cxn ang="0">
                    <a:pos x="T0" y="T1"/>
                  </a:cxn>
                  <a:cxn ang="0">
                    <a:pos x="T2" y="T3"/>
                  </a:cxn>
                  <a:cxn ang="0">
                    <a:pos x="T4" y="T5"/>
                  </a:cxn>
                  <a:cxn ang="0">
                    <a:pos x="T6" y="T7"/>
                  </a:cxn>
                </a:cxnLst>
                <a:rect l="0" t="0" r="r" b="b"/>
                <a:pathLst>
                  <a:path w="3" h="3">
                    <a:moveTo>
                      <a:pt x="3" y="3"/>
                    </a:moveTo>
                    <a:cubicBezTo>
                      <a:pt x="1" y="1"/>
                      <a:pt x="1" y="1"/>
                      <a:pt x="0" y="0"/>
                    </a:cubicBezTo>
                    <a:cubicBezTo>
                      <a:pt x="3" y="3"/>
                      <a:pt x="3" y="3"/>
                      <a:pt x="3" y="3"/>
                    </a:cubicBezTo>
                    <a:cubicBezTo>
                      <a:pt x="3" y="3"/>
                      <a:pt x="3" y="3"/>
                      <a:pt x="3" y="3"/>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19" name="Freeform 2501">
                <a:extLst>
                  <a:ext uri="{FF2B5EF4-FFF2-40B4-BE49-F238E27FC236}">
                    <a16:creationId xmlns:a16="http://schemas.microsoft.com/office/drawing/2014/main" id="{AADDFA24-2A6D-A454-0BC6-A347B1E3B807}"/>
                  </a:ext>
                </a:extLst>
              </p:cNvPr>
              <p:cNvSpPr>
                <a:spLocks/>
              </p:cNvSpPr>
              <p:nvPr/>
            </p:nvSpPr>
            <p:spPr bwMode="auto">
              <a:xfrm>
                <a:off x="6646" y="1268"/>
                <a:ext cx="48" cy="39"/>
              </a:xfrm>
              <a:custGeom>
                <a:avLst/>
                <a:gdLst>
                  <a:gd name="T0" fmla="*/ 7 w 10"/>
                  <a:gd name="T1" fmla="*/ 5 h 8"/>
                  <a:gd name="T2" fmla="*/ 9 w 10"/>
                  <a:gd name="T3" fmla="*/ 8 h 8"/>
                  <a:gd name="T4" fmla="*/ 1 w 10"/>
                  <a:gd name="T5" fmla="*/ 0 h 8"/>
                  <a:gd name="T6" fmla="*/ 1 w 10"/>
                  <a:gd name="T7" fmla="*/ 0 h 8"/>
                  <a:gd name="T8" fmla="*/ 7 w 10"/>
                  <a:gd name="T9" fmla="*/ 5 h 8"/>
                </a:gdLst>
                <a:ahLst/>
                <a:cxnLst>
                  <a:cxn ang="0">
                    <a:pos x="T0" y="T1"/>
                  </a:cxn>
                  <a:cxn ang="0">
                    <a:pos x="T2" y="T3"/>
                  </a:cxn>
                  <a:cxn ang="0">
                    <a:pos x="T4" y="T5"/>
                  </a:cxn>
                  <a:cxn ang="0">
                    <a:pos x="T6" y="T7"/>
                  </a:cxn>
                  <a:cxn ang="0">
                    <a:pos x="T8" y="T9"/>
                  </a:cxn>
                </a:cxnLst>
                <a:rect l="0" t="0" r="r" b="b"/>
                <a:pathLst>
                  <a:path w="10" h="8">
                    <a:moveTo>
                      <a:pt x="7" y="5"/>
                    </a:moveTo>
                    <a:cubicBezTo>
                      <a:pt x="9" y="7"/>
                      <a:pt x="10" y="8"/>
                      <a:pt x="9" y="8"/>
                    </a:cubicBezTo>
                    <a:cubicBezTo>
                      <a:pt x="8" y="8"/>
                      <a:pt x="0" y="1"/>
                      <a:pt x="1" y="0"/>
                    </a:cubicBezTo>
                    <a:cubicBezTo>
                      <a:pt x="1" y="0"/>
                      <a:pt x="1" y="0"/>
                      <a:pt x="1" y="0"/>
                    </a:cubicBezTo>
                    <a:cubicBezTo>
                      <a:pt x="2" y="1"/>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0" name="Freeform 2502">
                <a:extLst>
                  <a:ext uri="{FF2B5EF4-FFF2-40B4-BE49-F238E27FC236}">
                    <a16:creationId xmlns:a16="http://schemas.microsoft.com/office/drawing/2014/main" id="{71BC29BE-E720-A987-984D-145C95B93513}"/>
                  </a:ext>
                </a:extLst>
              </p:cNvPr>
              <p:cNvSpPr>
                <a:spLocks/>
              </p:cNvSpPr>
              <p:nvPr/>
            </p:nvSpPr>
            <p:spPr bwMode="auto">
              <a:xfrm>
                <a:off x="6704" y="1336"/>
                <a:ext cx="48" cy="43"/>
              </a:xfrm>
              <a:custGeom>
                <a:avLst/>
                <a:gdLst>
                  <a:gd name="T0" fmla="*/ 8 w 10"/>
                  <a:gd name="T1" fmla="*/ 5 h 9"/>
                  <a:gd name="T2" fmla="*/ 9 w 10"/>
                  <a:gd name="T3" fmla="*/ 9 h 9"/>
                  <a:gd name="T4" fmla="*/ 1 w 10"/>
                  <a:gd name="T5" fmla="*/ 0 h 9"/>
                  <a:gd name="T6" fmla="*/ 1 w 10"/>
                  <a:gd name="T7" fmla="*/ 0 h 9"/>
                  <a:gd name="T8" fmla="*/ 8 w 10"/>
                  <a:gd name="T9" fmla="*/ 5 h 9"/>
                </a:gdLst>
                <a:ahLst/>
                <a:cxnLst>
                  <a:cxn ang="0">
                    <a:pos x="T0" y="T1"/>
                  </a:cxn>
                  <a:cxn ang="0">
                    <a:pos x="T2" y="T3"/>
                  </a:cxn>
                  <a:cxn ang="0">
                    <a:pos x="T4" y="T5"/>
                  </a:cxn>
                  <a:cxn ang="0">
                    <a:pos x="T6" y="T7"/>
                  </a:cxn>
                  <a:cxn ang="0">
                    <a:pos x="T8" y="T9"/>
                  </a:cxn>
                </a:cxnLst>
                <a:rect l="0" t="0" r="r" b="b"/>
                <a:pathLst>
                  <a:path w="10" h="9">
                    <a:moveTo>
                      <a:pt x="8" y="5"/>
                    </a:moveTo>
                    <a:cubicBezTo>
                      <a:pt x="9" y="7"/>
                      <a:pt x="10" y="9"/>
                      <a:pt x="9" y="9"/>
                    </a:cubicBezTo>
                    <a:cubicBezTo>
                      <a:pt x="7" y="9"/>
                      <a:pt x="0" y="1"/>
                      <a:pt x="1" y="0"/>
                    </a:cubicBezTo>
                    <a:cubicBezTo>
                      <a:pt x="1" y="0"/>
                      <a:pt x="1" y="0"/>
                      <a:pt x="1" y="0"/>
                    </a:cubicBezTo>
                    <a:cubicBezTo>
                      <a:pt x="3" y="1"/>
                      <a:pt x="6" y="3"/>
                      <a:pt x="8"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1" name="Freeform 2503">
                <a:extLst>
                  <a:ext uri="{FF2B5EF4-FFF2-40B4-BE49-F238E27FC236}">
                    <a16:creationId xmlns:a16="http://schemas.microsoft.com/office/drawing/2014/main" id="{97552E9C-4E30-38A2-AA67-F7321D146A37}"/>
                  </a:ext>
                </a:extLst>
              </p:cNvPr>
              <p:cNvSpPr>
                <a:spLocks/>
              </p:cNvSpPr>
              <p:nvPr/>
            </p:nvSpPr>
            <p:spPr bwMode="auto">
              <a:xfrm>
                <a:off x="6824" y="1466"/>
                <a:ext cx="48" cy="48"/>
              </a:xfrm>
              <a:custGeom>
                <a:avLst/>
                <a:gdLst>
                  <a:gd name="T0" fmla="*/ 7 w 10"/>
                  <a:gd name="T1" fmla="*/ 6 h 10"/>
                  <a:gd name="T2" fmla="*/ 9 w 10"/>
                  <a:gd name="T3" fmla="*/ 10 h 10"/>
                  <a:gd name="T4" fmla="*/ 1 w 10"/>
                  <a:gd name="T5" fmla="*/ 0 h 10"/>
                  <a:gd name="T6" fmla="*/ 2 w 10"/>
                  <a:gd name="T7" fmla="*/ 0 h 10"/>
                  <a:gd name="T8" fmla="*/ 7 w 10"/>
                  <a:gd name="T9" fmla="*/ 6 h 10"/>
                </a:gdLst>
                <a:ahLst/>
                <a:cxnLst>
                  <a:cxn ang="0">
                    <a:pos x="T0" y="T1"/>
                  </a:cxn>
                  <a:cxn ang="0">
                    <a:pos x="T2" y="T3"/>
                  </a:cxn>
                  <a:cxn ang="0">
                    <a:pos x="T4" y="T5"/>
                  </a:cxn>
                  <a:cxn ang="0">
                    <a:pos x="T6" y="T7"/>
                  </a:cxn>
                  <a:cxn ang="0">
                    <a:pos x="T8" y="T9"/>
                  </a:cxn>
                </a:cxnLst>
                <a:rect l="0" t="0" r="r" b="b"/>
                <a:pathLst>
                  <a:path w="10" h="10">
                    <a:moveTo>
                      <a:pt x="7" y="6"/>
                    </a:moveTo>
                    <a:cubicBezTo>
                      <a:pt x="9" y="8"/>
                      <a:pt x="10" y="10"/>
                      <a:pt x="9" y="10"/>
                    </a:cubicBezTo>
                    <a:cubicBezTo>
                      <a:pt x="6" y="9"/>
                      <a:pt x="0" y="1"/>
                      <a:pt x="1" y="0"/>
                    </a:cubicBezTo>
                    <a:cubicBezTo>
                      <a:pt x="1" y="0"/>
                      <a:pt x="2" y="0"/>
                      <a:pt x="2" y="0"/>
                    </a:cubicBezTo>
                    <a:cubicBezTo>
                      <a:pt x="3" y="1"/>
                      <a:pt x="6"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2" name="Freeform 2504">
                <a:extLst>
                  <a:ext uri="{FF2B5EF4-FFF2-40B4-BE49-F238E27FC236}">
                    <a16:creationId xmlns:a16="http://schemas.microsoft.com/office/drawing/2014/main" id="{3FB3D5AA-C380-956A-179B-38922AD885D5}"/>
                  </a:ext>
                </a:extLst>
              </p:cNvPr>
              <p:cNvSpPr>
                <a:spLocks/>
              </p:cNvSpPr>
              <p:nvPr/>
            </p:nvSpPr>
            <p:spPr bwMode="auto">
              <a:xfrm>
                <a:off x="7070" y="1693"/>
                <a:ext cx="34" cy="48"/>
              </a:xfrm>
              <a:custGeom>
                <a:avLst/>
                <a:gdLst>
                  <a:gd name="T0" fmla="*/ 4 w 7"/>
                  <a:gd name="T1" fmla="*/ 6 h 10"/>
                  <a:gd name="T2" fmla="*/ 7 w 7"/>
                  <a:gd name="T3" fmla="*/ 10 h 10"/>
                  <a:gd name="T4" fmla="*/ 0 w 7"/>
                  <a:gd name="T5" fmla="*/ 0 h 10"/>
                  <a:gd name="T6" fmla="*/ 0 w 7"/>
                  <a:gd name="T7" fmla="*/ 0 h 10"/>
                  <a:gd name="T8" fmla="*/ 4 w 7"/>
                  <a:gd name="T9" fmla="*/ 6 h 10"/>
                </a:gdLst>
                <a:ahLst/>
                <a:cxnLst>
                  <a:cxn ang="0">
                    <a:pos x="T0" y="T1"/>
                  </a:cxn>
                  <a:cxn ang="0">
                    <a:pos x="T2" y="T3"/>
                  </a:cxn>
                  <a:cxn ang="0">
                    <a:pos x="T4" y="T5"/>
                  </a:cxn>
                  <a:cxn ang="0">
                    <a:pos x="T6" y="T7"/>
                  </a:cxn>
                  <a:cxn ang="0">
                    <a:pos x="T8" y="T9"/>
                  </a:cxn>
                </a:cxnLst>
                <a:rect l="0" t="0" r="r" b="b"/>
                <a:pathLst>
                  <a:path w="7" h="10">
                    <a:moveTo>
                      <a:pt x="4" y="6"/>
                    </a:moveTo>
                    <a:cubicBezTo>
                      <a:pt x="5" y="6"/>
                      <a:pt x="7" y="10"/>
                      <a:pt x="7" y="10"/>
                    </a:cubicBezTo>
                    <a:cubicBezTo>
                      <a:pt x="6" y="9"/>
                      <a:pt x="0" y="0"/>
                      <a:pt x="0" y="0"/>
                    </a:cubicBezTo>
                    <a:cubicBezTo>
                      <a:pt x="0" y="0"/>
                      <a:pt x="0" y="0"/>
                      <a:pt x="0" y="0"/>
                    </a:cubicBezTo>
                    <a:cubicBezTo>
                      <a:pt x="1" y="0"/>
                      <a:pt x="3" y="3"/>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3" name="Freeform 2505">
                <a:extLst>
                  <a:ext uri="{FF2B5EF4-FFF2-40B4-BE49-F238E27FC236}">
                    <a16:creationId xmlns:a16="http://schemas.microsoft.com/office/drawing/2014/main" id="{532D40DA-B58A-9743-926A-B4D9509557D4}"/>
                  </a:ext>
                </a:extLst>
              </p:cNvPr>
              <p:cNvSpPr>
                <a:spLocks/>
              </p:cNvSpPr>
              <p:nvPr/>
            </p:nvSpPr>
            <p:spPr bwMode="auto">
              <a:xfrm>
                <a:off x="7075" y="1717"/>
                <a:ext cx="34" cy="48"/>
              </a:xfrm>
              <a:custGeom>
                <a:avLst/>
                <a:gdLst>
                  <a:gd name="T0" fmla="*/ 4 w 7"/>
                  <a:gd name="T1" fmla="*/ 6 h 10"/>
                  <a:gd name="T2" fmla="*/ 6 w 7"/>
                  <a:gd name="T3" fmla="*/ 10 h 10"/>
                  <a:gd name="T4" fmla="*/ 0 w 7"/>
                  <a:gd name="T5" fmla="*/ 0 h 10"/>
                  <a:gd name="T6" fmla="*/ 0 w 7"/>
                  <a:gd name="T7" fmla="*/ 0 h 10"/>
                  <a:gd name="T8" fmla="*/ 4 w 7"/>
                  <a:gd name="T9" fmla="*/ 6 h 10"/>
                </a:gdLst>
                <a:ahLst/>
                <a:cxnLst>
                  <a:cxn ang="0">
                    <a:pos x="T0" y="T1"/>
                  </a:cxn>
                  <a:cxn ang="0">
                    <a:pos x="T2" y="T3"/>
                  </a:cxn>
                  <a:cxn ang="0">
                    <a:pos x="T4" y="T5"/>
                  </a:cxn>
                  <a:cxn ang="0">
                    <a:pos x="T6" y="T7"/>
                  </a:cxn>
                  <a:cxn ang="0">
                    <a:pos x="T8" y="T9"/>
                  </a:cxn>
                </a:cxnLst>
                <a:rect l="0" t="0" r="r" b="b"/>
                <a:pathLst>
                  <a:path w="7" h="10">
                    <a:moveTo>
                      <a:pt x="4" y="6"/>
                    </a:moveTo>
                    <a:cubicBezTo>
                      <a:pt x="5" y="7"/>
                      <a:pt x="7" y="10"/>
                      <a:pt x="6" y="10"/>
                    </a:cubicBezTo>
                    <a:cubicBezTo>
                      <a:pt x="5" y="10"/>
                      <a:pt x="0" y="0"/>
                      <a:pt x="0" y="0"/>
                    </a:cubicBezTo>
                    <a:cubicBezTo>
                      <a:pt x="0" y="0"/>
                      <a:pt x="0" y="0"/>
                      <a:pt x="0" y="0"/>
                    </a:cubicBezTo>
                    <a:cubicBezTo>
                      <a:pt x="1" y="0"/>
                      <a:pt x="3" y="3"/>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4" name="Freeform 2506">
                <a:extLst>
                  <a:ext uri="{FF2B5EF4-FFF2-40B4-BE49-F238E27FC236}">
                    <a16:creationId xmlns:a16="http://schemas.microsoft.com/office/drawing/2014/main" id="{5ED7116A-432A-3532-204C-583D015CBC74}"/>
                  </a:ext>
                </a:extLst>
              </p:cNvPr>
              <p:cNvSpPr>
                <a:spLocks/>
              </p:cNvSpPr>
              <p:nvPr/>
            </p:nvSpPr>
            <p:spPr bwMode="auto">
              <a:xfrm>
                <a:off x="7243" y="2247"/>
                <a:ext cx="25" cy="63"/>
              </a:xfrm>
              <a:custGeom>
                <a:avLst/>
                <a:gdLst>
                  <a:gd name="T0" fmla="*/ 5 w 5"/>
                  <a:gd name="T1" fmla="*/ 7 h 13"/>
                  <a:gd name="T2" fmla="*/ 4 w 5"/>
                  <a:gd name="T3" fmla="*/ 12 h 13"/>
                  <a:gd name="T4" fmla="*/ 2 w 5"/>
                  <a:gd name="T5" fmla="*/ 0 h 13"/>
                  <a:gd name="T6" fmla="*/ 2 w 5"/>
                  <a:gd name="T7" fmla="*/ 0 h 13"/>
                  <a:gd name="T8" fmla="*/ 5 w 5"/>
                  <a:gd name="T9" fmla="*/ 7 h 13"/>
                </a:gdLst>
                <a:ahLst/>
                <a:cxnLst>
                  <a:cxn ang="0">
                    <a:pos x="T0" y="T1"/>
                  </a:cxn>
                  <a:cxn ang="0">
                    <a:pos x="T2" y="T3"/>
                  </a:cxn>
                  <a:cxn ang="0">
                    <a:pos x="T4" y="T5"/>
                  </a:cxn>
                  <a:cxn ang="0">
                    <a:pos x="T6" y="T7"/>
                  </a:cxn>
                  <a:cxn ang="0">
                    <a:pos x="T8" y="T9"/>
                  </a:cxn>
                </a:cxnLst>
                <a:rect l="0" t="0" r="r" b="b"/>
                <a:pathLst>
                  <a:path w="5" h="13">
                    <a:moveTo>
                      <a:pt x="5" y="7"/>
                    </a:moveTo>
                    <a:cubicBezTo>
                      <a:pt x="5" y="10"/>
                      <a:pt x="5" y="13"/>
                      <a:pt x="4" y="12"/>
                    </a:cubicBezTo>
                    <a:cubicBezTo>
                      <a:pt x="2" y="10"/>
                      <a:pt x="0" y="0"/>
                      <a:pt x="2" y="0"/>
                    </a:cubicBezTo>
                    <a:cubicBezTo>
                      <a:pt x="2" y="0"/>
                      <a:pt x="2" y="0"/>
                      <a:pt x="2" y="0"/>
                    </a:cubicBezTo>
                    <a:cubicBezTo>
                      <a:pt x="3" y="0"/>
                      <a:pt x="4"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5" name="Freeform 2507">
                <a:extLst>
                  <a:ext uri="{FF2B5EF4-FFF2-40B4-BE49-F238E27FC236}">
                    <a16:creationId xmlns:a16="http://schemas.microsoft.com/office/drawing/2014/main" id="{36CCB68F-E109-9954-854C-A68833D2298C}"/>
                  </a:ext>
                </a:extLst>
              </p:cNvPr>
              <p:cNvSpPr>
                <a:spLocks/>
              </p:cNvSpPr>
              <p:nvPr/>
            </p:nvSpPr>
            <p:spPr bwMode="auto">
              <a:xfrm>
                <a:off x="7113" y="2213"/>
                <a:ext cx="39" cy="63"/>
              </a:xfrm>
              <a:custGeom>
                <a:avLst/>
                <a:gdLst>
                  <a:gd name="T0" fmla="*/ 7 w 8"/>
                  <a:gd name="T1" fmla="*/ 7 h 13"/>
                  <a:gd name="T2" fmla="*/ 5 w 8"/>
                  <a:gd name="T3" fmla="*/ 11 h 13"/>
                  <a:gd name="T4" fmla="*/ 3 w 8"/>
                  <a:gd name="T5" fmla="*/ 0 h 13"/>
                  <a:gd name="T6" fmla="*/ 3 w 8"/>
                  <a:gd name="T7" fmla="*/ 0 h 13"/>
                  <a:gd name="T8" fmla="*/ 7 w 8"/>
                  <a:gd name="T9" fmla="*/ 7 h 13"/>
                </a:gdLst>
                <a:ahLst/>
                <a:cxnLst>
                  <a:cxn ang="0">
                    <a:pos x="T0" y="T1"/>
                  </a:cxn>
                  <a:cxn ang="0">
                    <a:pos x="T2" y="T3"/>
                  </a:cxn>
                  <a:cxn ang="0">
                    <a:pos x="T4" y="T5"/>
                  </a:cxn>
                  <a:cxn ang="0">
                    <a:pos x="T6" y="T7"/>
                  </a:cxn>
                  <a:cxn ang="0">
                    <a:pos x="T8" y="T9"/>
                  </a:cxn>
                </a:cxnLst>
                <a:rect l="0" t="0" r="r" b="b"/>
                <a:pathLst>
                  <a:path w="8" h="13">
                    <a:moveTo>
                      <a:pt x="7" y="7"/>
                    </a:moveTo>
                    <a:cubicBezTo>
                      <a:pt x="8" y="11"/>
                      <a:pt x="7" y="13"/>
                      <a:pt x="5" y="11"/>
                    </a:cubicBezTo>
                    <a:cubicBezTo>
                      <a:pt x="2" y="9"/>
                      <a:pt x="0" y="0"/>
                      <a:pt x="3" y="0"/>
                    </a:cubicBezTo>
                    <a:cubicBezTo>
                      <a:pt x="3" y="0"/>
                      <a:pt x="3" y="0"/>
                      <a:pt x="3" y="0"/>
                    </a:cubicBezTo>
                    <a:cubicBezTo>
                      <a:pt x="5" y="0"/>
                      <a:pt x="7" y="4"/>
                      <a:pt x="7"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6" name="Freeform 2508">
                <a:extLst>
                  <a:ext uri="{FF2B5EF4-FFF2-40B4-BE49-F238E27FC236}">
                    <a16:creationId xmlns:a16="http://schemas.microsoft.com/office/drawing/2014/main" id="{D04F2B57-7C19-F388-EE34-75DC561DBF91}"/>
                  </a:ext>
                </a:extLst>
              </p:cNvPr>
              <p:cNvSpPr>
                <a:spLocks/>
              </p:cNvSpPr>
              <p:nvPr/>
            </p:nvSpPr>
            <p:spPr bwMode="auto">
              <a:xfrm>
                <a:off x="7075" y="2127"/>
                <a:ext cx="38" cy="62"/>
              </a:xfrm>
              <a:custGeom>
                <a:avLst/>
                <a:gdLst>
                  <a:gd name="T0" fmla="*/ 8 w 8"/>
                  <a:gd name="T1" fmla="*/ 8 h 13"/>
                  <a:gd name="T2" fmla="*/ 5 w 8"/>
                  <a:gd name="T3" fmla="*/ 12 h 13"/>
                  <a:gd name="T4" fmla="*/ 3 w 8"/>
                  <a:gd name="T5" fmla="*/ 0 h 13"/>
                  <a:gd name="T6" fmla="*/ 3 w 8"/>
                  <a:gd name="T7" fmla="*/ 0 h 13"/>
                  <a:gd name="T8" fmla="*/ 8 w 8"/>
                  <a:gd name="T9" fmla="*/ 8 h 13"/>
                </a:gdLst>
                <a:ahLst/>
                <a:cxnLst>
                  <a:cxn ang="0">
                    <a:pos x="T0" y="T1"/>
                  </a:cxn>
                  <a:cxn ang="0">
                    <a:pos x="T2" y="T3"/>
                  </a:cxn>
                  <a:cxn ang="0">
                    <a:pos x="T4" y="T5"/>
                  </a:cxn>
                  <a:cxn ang="0">
                    <a:pos x="T6" y="T7"/>
                  </a:cxn>
                  <a:cxn ang="0">
                    <a:pos x="T8" y="T9"/>
                  </a:cxn>
                </a:cxnLst>
                <a:rect l="0" t="0" r="r" b="b"/>
                <a:pathLst>
                  <a:path w="8" h="13">
                    <a:moveTo>
                      <a:pt x="8" y="8"/>
                    </a:moveTo>
                    <a:cubicBezTo>
                      <a:pt x="8" y="11"/>
                      <a:pt x="7" y="13"/>
                      <a:pt x="5" y="12"/>
                    </a:cubicBezTo>
                    <a:cubicBezTo>
                      <a:pt x="2" y="9"/>
                      <a:pt x="0" y="1"/>
                      <a:pt x="3" y="0"/>
                    </a:cubicBezTo>
                    <a:cubicBezTo>
                      <a:pt x="3" y="0"/>
                      <a:pt x="3" y="0"/>
                      <a:pt x="3" y="0"/>
                    </a:cubicBezTo>
                    <a:cubicBezTo>
                      <a:pt x="5" y="1"/>
                      <a:pt x="7" y="4"/>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7" name="Freeform 2509">
                <a:extLst>
                  <a:ext uri="{FF2B5EF4-FFF2-40B4-BE49-F238E27FC236}">
                    <a16:creationId xmlns:a16="http://schemas.microsoft.com/office/drawing/2014/main" id="{D13787E6-9023-75DB-C91D-71880222B79F}"/>
                  </a:ext>
                </a:extLst>
              </p:cNvPr>
              <p:cNvSpPr>
                <a:spLocks/>
              </p:cNvSpPr>
              <p:nvPr/>
            </p:nvSpPr>
            <p:spPr bwMode="auto">
              <a:xfrm>
                <a:off x="7041" y="2045"/>
                <a:ext cx="43" cy="62"/>
              </a:xfrm>
              <a:custGeom>
                <a:avLst/>
                <a:gdLst>
                  <a:gd name="T0" fmla="*/ 8 w 9"/>
                  <a:gd name="T1" fmla="*/ 7 h 13"/>
                  <a:gd name="T2" fmla="*/ 5 w 9"/>
                  <a:gd name="T3" fmla="*/ 12 h 13"/>
                  <a:gd name="T4" fmla="*/ 3 w 9"/>
                  <a:gd name="T5" fmla="*/ 0 h 13"/>
                  <a:gd name="T6" fmla="*/ 3 w 9"/>
                  <a:gd name="T7" fmla="*/ 0 h 13"/>
                  <a:gd name="T8" fmla="*/ 8 w 9"/>
                  <a:gd name="T9" fmla="*/ 7 h 13"/>
                </a:gdLst>
                <a:ahLst/>
                <a:cxnLst>
                  <a:cxn ang="0">
                    <a:pos x="T0" y="T1"/>
                  </a:cxn>
                  <a:cxn ang="0">
                    <a:pos x="T2" y="T3"/>
                  </a:cxn>
                  <a:cxn ang="0">
                    <a:pos x="T4" y="T5"/>
                  </a:cxn>
                  <a:cxn ang="0">
                    <a:pos x="T6" y="T7"/>
                  </a:cxn>
                  <a:cxn ang="0">
                    <a:pos x="T8" y="T9"/>
                  </a:cxn>
                </a:cxnLst>
                <a:rect l="0" t="0" r="r" b="b"/>
                <a:pathLst>
                  <a:path w="9" h="13">
                    <a:moveTo>
                      <a:pt x="8" y="7"/>
                    </a:moveTo>
                    <a:cubicBezTo>
                      <a:pt x="9" y="11"/>
                      <a:pt x="7" y="13"/>
                      <a:pt x="5" y="12"/>
                    </a:cubicBezTo>
                    <a:cubicBezTo>
                      <a:pt x="2" y="10"/>
                      <a:pt x="0" y="1"/>
                      <a:pt x="3" y="0"/>
                    </a:cubicBezTo>
                    <a:cubicBezTo>
                      <a:pt x="3" y="0"/>
                      <a:pt x="3" y="0"/>
                      <a:pt x="3" y="0"/>
                    </a:cubicBezTo>
                    <a:cubicBezTo>
                      <a:pt x="5" y="1"/>
                      <a:pt x="7"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8" name="Freeform 2510">
                <a:extLst>
                  <a:ext uri="{FF2B5EF4-FFF2-40B4-BE49-F238E27FC236}">
                    <a16:creationId xmlns:a16="http://schemas.microsoft.com/office/drawing/2014/main" id="{D30F5B74-FA5A-7FB9-A572-560606C68FB2}"/>
                  </a:ext>
                </a:extLst>
              </p:cNvPr>
              <p:cNvSpPr>
                <a:spLocks/>
              </p:cNvSpPr>
              <p:nvPr/>
            </p:nvSpPr>
            <p:spPr bwMode="auto">
              <a:xfrm>
                <a:off x="6988" y="1992"/>
                <a:ext cx="43" cy="62"/>
              </a:xfrm>
              <a:custGeom>
                <a:avLst/>
                <a:gdLst>
                  <a:gd name="T0" fmla="*/ 8 w 9"/>
                  <a:gd name="T1" fmla="*/ 7 h 13"/>
                  <a:gd name="T2" fmla="*/ 6 w 9"/>
                  <a:gd name="T3" fmla="*/ 12 h 13"/>
                  <a:gd name="T4" fmla="*/ 3 w 9"/>
                  <a:gd name="T5" fmla="*/ 0 h 13"/>
                  <a:gd name="T6" fmla="*/ 3 w 9"/>
                  <a:gd name="T7" fmla="*/ 0 h 13"/>
                  <a:gd name="T8" fmla="*/ 8 w 9"/>
                  <a:gd name="T9" fmla="*/ 7 h 13"/>
                </a:gdLst>
                <a:ahLst/>
                <a:cxnLst>
                  <a:cxn ang="0">
                    <a:pos x="T0" y="T1"/>
                  </a:cxn>
                  <a:cxn ang="0">
                    <a:pos x="T2" y="T3"/>
                  </a:cxn>
                  <a:cxn ang="0">
                    <a:pos x="T4" y="T5"/>
                  </a:cxn>
                  <a:cxn ang="0">
                    <a:pos x="T6" y="T7"/>
                  </a:cxn>
                  <a:cxn ang="0">
                    <a:pos x="T8" y="T9"/>
                  </a:cxn>
                </a:cxnLst>
                <a:rect l="0" t="0" r="r" b="b"/>
                <a:pathLst>
                  <a:path w="9" h="13">
                    <a:moveTo>
                      <a:pt x="8" y="7"/>
                    </a:moveTo>
                    <a:cubicBezTo>
                      <a:pt x="9" y="11"/>
                      <a:pt x="8" y="13"/>
                      <a:pt x="6" y="12"/>
                    </a:cubicBezTo>
                    <a:cubicBezTo>
                      <a:pt x="2" y="9"/>
                      <a:pt x="0" y="1"/>
                      <a:pt x="3" y="0"/>
                    </a:cubicBezTo>
                    <a:cubicBezTo>
                      <a:pt x="3" y="0"/>
                      <a:pt x="3" y="0"/>
                      <a:pt x="3" y="0"/>
                    </a:cubicBezTo>
                    <a:cubicBezTo>
                      <a:pt x="6" y="1"/>
                      <a:pt x="8"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29" name="Freeform 2511">
                <a:extLst>
                  <a:ext uri="{FF2B5EF4-FFF2-40B4-BE49-F238E27FC236}">
                    <a16:creationId xmlns:a16="http://schemas.microsoft.com/office/drawing/2014/main" id="{D0635799-F18E-1EC4-957E-DD4B80A5F94A}"/>
                  </a:ext>
                </a:extLst>
              </p:cNvPr>
              <p:cNvSpPr>
                <a:spLocks/>
              </p:cNvSpPr>
              <p:nvPr/>
            </p:nvSpPr>
            <p:spPr bwMode="auto">
              <a:xfrm>
                <a:off x="6930" y="1934"/>
                <a:ext cx="48" cy="58"/>
              </a:xfrm>
              <a:custGeom>
                <a:avLst/>
                <a:gdLst>
                  <a:gd name="T0" fmla="*/ 9 w 10"/>
                  <a:gd name="T1" fmla="*/ 7 h 12"/>
                  <a:gd name="T2" fmla="*/ 6 w 10"/>
                  <a:gd name="T3" fmla="*/ 11 h 12"/>
                  <a:gd name="T4" fmla="*/ 3 w 10"/>
                  <a:gd name="T5" fmla="*/ 0 h 12"/>
                  <a:gd name="T6" fmla="*/ 4 w 10"/>
                  <a:gd name="T7" fmla="*/ 0 h 12"/>
                  <a:gd name="T8" fmla="*/ 9 w 10"/>
                  <a:gd name="T9" fmla="*/ 7 h 12"/>
                </a:gdLst>
                <a:ahLst/>
                <a:cxnLst>
                  <a:cxn ang="0">
                    <a:pos x="T0" y="T1"/>
                  </a:cxn>
                  <a:cxn ang="0">
                    <a:pos x="T2" y="T3"/>
                  </a:cxn>
                  <a:cxn ang="0">
                    <a:pos x="T4" y="T5"/>
                  </a:cxn>
                  <a:cxn ang="0">
                    <a:pos x="T6" y="T7"/>
                  </a:cxn>
                  <a:cxn ang="0">
                    <a:pos x="T8" y="T9"/>
                  </a:cxn>
                </a:cxnLst>
                <a:rect l="0" t="0" r="r" b="b"/>
                <a:pathLst>
                  <a:path w="10" h="12">
                    <a:moveTo>
                      <a:pt x="9" y="7"/>
                    </a:moveTo>
                    <a:cubicBezTo>
                      <a:pt x="10" y="10"/>
                      <a:pt x="9" y="12"/>
                      <a:pt x="6" y="11"/>
                    </a:cubicBezTo>
                    <a:cubicBezTo>
                      <a:pt x="2" y="9"/>
                      <a:pt x="0" y="1"/>
                      <a:pt x="3" y="0"/>
                    </a:cubicBezTo>
                    <a:cubicBezTo>
                      <a:pt x="3" y="0"/>
                      <a:pt x="4" y="0"/>
                      <a:pt x="4" y="0"/>
                    </a:cubicBezTo>
                    <a:cubicBezTo>
                      <a:pt x="6" y="1"/>
                      <a:pt x="8"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0" name="Freeform 2512">
                <a:extLst>
                  <a:ext uri="{FF2B5EF4-FFF2-40B4-BE49-F238E27FC236}">
                    <a16:creationId xmlns:a16="http://schemas.microsoft.com/office/drawing/2014/main" id="{C96034BD-7945-BB91-1046-BC0E5DF0BF00}"/>
                  </a:ext>
                </a:extLst>
              </p:cNvPr>
              <p:cNvSpPr>
                <a:spLocks/>
              </p:cNvSpPr>
              <p:nvPr/>
            </p:nvSpPr>
            <p:spPr bwMode="auto">
              <a:xfrm>
                <a:off x="6872" y="1900"/>
                <a:ext cx="49" cy="63"/>
              </a:xfrm>
              <a:custGeom>
                <a:avLst/>
                <a:gdLst>
                  <a:gd name="T0" fmla="*/ 9 w 10"/>
                  <a:gd name="T1" fmla="*/ 7 h 13"/>
                  <a:gd name="T2" fmla="*/ 6 w 10"/>
                  <a:gd name="T3" fmla="*/ 11 h 13"/>
                  <a:gd name="T4" fmla="*/ 3 w 10"/>
                  <a:gd name="T5" fmla="*/ 0 h 13"/>
                  <a:gd name="T6" fmla="*/ 4 w 10"/>
                  <a:gd name="T7" fmla="*/ 0 h 13"/>
                  <a:gd name="T8" fmla="*/ 9 w 10"/>
                  <a:gd name="T9" fmla="*/ 7 h 13"/>
                </a:gdLst>
                <a:ahLst/>
                <a:cxnLst>
                  <a:cxn ang="0">
                    <a:pos x="T0" y="T1"/>
                  </a:cxn>
                  <a:cxn ang="0">
                    <a:pos x="T2" y="T3"/>
                  </a:cxn>
                  <a:cxn ang="0">
                    <a:pos x="T4" y="T5"/>
                  </a:cxn>
                  <a:cxn ang="0">
                    <a:pos x="T6" y="T7"/>
                  </a:cxn>
                  <a:cxn ang="0">
                    <a:pos x="T8" y="T9"/>
                  </a:cxn>
                </a:cxnLst>
                <a:rect l="0" t="0" r="r" b="b"/>
                <a:pathLst>
                  <a:path w="10" h="13">
                    <a:moveTo>
                      <a:pt x="9" y="7"/>
                    </a:moveTo>
                    <a:cubicBezTo>
                      <a:pt x="10" y="11"/>
                      <a:pt x="8" y="13"/>
                      <a:pt x="6" y="11"/>
                    </a:cubicBezTo>
                    <a:cubicBezTo>
                      <a:pt x="2" y="9"/>
                      <a:pt x="0" y="1"/>
                      <a:pt x="3" y="0"/>
                    </a:cubicBezTo>
                    <a:cubicBezTo>
                      <a:pt x="3" y="0"/>
                      <a:pt x="4" y="0"/>
                      <a:pt x="4" y="0"/>
                    </a:cubicBezTo>
                    <a:cubicBezTo>
                      <a:pt x="6" y="1"/>
                      <a:pt x="9" y="4"/>
                      <a:pt x="9"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1" name="Freeform 2513">
                <a:extLst>
                  <a:ext uri="{FF2B5EF4-FFF2-40B4-BE49-F238E27FC236}">
                    <a16:creationId xmlns:a16="http://schemas.microsoft.com/office/drawing/2014/main" id="{2BEDCC94-FD40-A6AB-0922-18AE54AC4E6D}"/>
                  </a:ext>
                </a:extLst>
              </p:cNvPr>
              <p:cNvSpPr>
                <a:spLocks/>
              </p:cNvSpPr>
              <p:nvPr/>
            </p:nvSpPr>
            <p:spPr bwMode="auto">
              <a:xfrm>
                <a:off x="6766" y="1890"/>
                <a:ext cx="53" cy="63"/>
              </a:xfrm>
              <a:custGeom>
                <a:avLst/>
                <a:gdLst>
                  <a:gd name="T0" fmla="*/ 10 w 11"/>
                  <a:gd name="T1" fmla="*/ 7 h 13"/>
                  <a:gd name="T2" fmla="*/ 6 w 11"/>
                  <a:gd name="T3" fmla="*/ 11 h 13"/>
                  <a:gd name="T4" fmla="*/ 4 w 11"/>
                  <a:gd name="T5" fmla="*/ 0 h 13"/>
                  <a:gd name="T6" fmla="*/ 5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9" y="13"/>
                      <a:pt x="6" y="11"/>
                    </a:cubicBezTo>
                    <a:cubicBezTo>
                      <a:pt x="2" y="8"/>
                      <a:pt x="0" y="1"/>
                      <a:pt x="4" y="0"/>
                    </a:cubicBezTo>
                    <a:cubicBezTo>
                      <a:pt x="4" y="0"/>
                      <a:pt x="4" y="0"/>
                      <a:pt x="5" y="0"/>
                    </a:cubicBezTo>
                    <a:cubicBezTo>
                      <a:pt x="7"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2" name="Freeform 2514">
                <a:extLst>
                  <a:ext uri="{FF2B5EF4-FFF2-40B4-BE49-F238E27FC236}">
                    <a16:creationId xmlns:a16="http://schemas.microsoft.com/office/drawing/2014/main" id="{C4414B24-41D2-5BDF-651C-B7C6063FE3CB}"/>
                  </a:ext>
                </a:extLst>
              </p:cNvPr>
              <p:cNvSpPr>
                <a:spLocks/>
              </p:cNvSpPr>
              <p:nvPr/>
            </p:nvSpPr>
            <p:spPr bwMode="auto">
              <a:xfrm>
                <a:off x="6810" y="1857"/>
                <a:ext cx="53" cy="62"/>
              </a:xfrm>
              <a:custGeom>
                <a:avLst/>
                <a:gdLst>
                  <a:gd name="T0" fmla="*/ 10 w 11"/>
                  <a:gd name="T1" fmla="*/ 7 h 13"/>
                  <a:gd name="T2" fmla="*/ 6 w 11"/>
                  <a:gd name="T3" fmla="*/ 11 h 13"/>
                  <a:gd name="T4" fmla="*/ 3 w 11"/>
                  <a:gd name="T5" fmla="*/ 1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9" y="13"/>
                      <a:pt x="6" y="11"/>
                    </a:cubicBezTo>
                    <a:cubicBezTo>
                      <a:pt x="2" y="9"/>
                      <a:pt x="0" y="1"/>
                      <a:pt x="3" y="1"/>
                    </a:cubicBezTo>
                    <a:cubicBezTo>
                      <a:pt x="4" y="0"/>
                      <a:pt x="4" y="0"/>
                      <a:pt x="4" y="0"/>
                    </a:cubicBezTo>
                    <a:cubicBezTo>
                      <a:pt x="7" y="1"/>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3" name="Freeform 2515">
                <a:extLst>
                  <a:ext uri="{FF2B5EF4-FFF2-40B4-BE49-F238E27FC236}">
                    <a16:creationId xmlns:a16="http://schemas.microsoft.com/office/drawing/2014/main" id="{D3A27F69-736C-0F87-45EE-31B15481A4C5}"/>
                  </a:ext>
                </a:extLst>
              </p:cNvPr>
              <p:cNvSpPr>
                <a:spLocks/>
              </p:cNvSpPr>
              <p:nvPr/>
            </p:nvSpPr>
            <p:spPr bwMode="auto">
              <a:xfrm>
                <a:off x="6742" y="1799"/>
                <a:ext cx="53" cy="58"/>
              </a:xfrm>
              <a:custGeom>
                <a:avLst/>
                <a:gdLst>
                  <a:gd name="T0" fmla="*/ 10 w 11"/>
                  <a:gd name="T1" fmla="*/ 6 h 12"/>
                  <a:gd name="T2" fmla="*/ 6 w 11"/>
                  <a:gd name="T3" fmla="*/ 10 h 12"/>
                  <a:gd name="T4" fmla="*/ 3 w 11"/>
                  <a:gd name="T5" fmla="*/ 0 h 12"/>
                  <a:gd name="T6" fmla="*/ 4 w 11"/>
                  <a:gd name="T7" fmla="*/ 0 h 12"/>
                  <a:gd name="T8" fmla="*/ 10 w 11"/>
                  <a:gd name="T9" fmla="*/ 6 h 12"/>
                </a:gdLst>
                <a:ahLst/>
                <a:cxnLst>
                  <a:cxn ang="0">
                    <a:pos x="T0" y="T1"/>
                  </a:cxn>
                  <a:cxn ang="0">
                    <a:pos x="T2" y="T3"/>
                  </a:cxn>
                  <a:cxn ang="0">
                    <a:pos x="T4" y="T5"/>
                  </a:cxn>
                  <a:cxn ang="0">
                    <a:pos x="T6" y="T7"/>
                  </a:cxn>
                  <a:cxn ang="0">
                    <a:pos x="T8" y="T9"/>
                  </a:cxn>
                </a:cxnLst>
                <a:rect l="0" t="0" r="r" b="b"/>
                <a:pathLst>
                  <a:path w="11" h="12">
                    <a:moveTo>
                      <a:pt x="10" y="6"/>
                    </a:moveTo>
                    <a:cubicBezTo>
                      <a:pt x="11" y="10"/>
                      <a:pt x="9" y="12"/>
                      <a:pt x="6" y="10"/>
                    </a:cubicBezTo>
                    <a:cubicBezTo>
                      <a:pt x="2" y="8"/>
                      <a:pt x="0" y="1"/>
                      <a:pt x="3" y="0"/>
                    </a:cubicBezTo>
                    <a:cubicBezTo>
                      <a:pt x="3" y="0"/>
                      <a:pt x="4" y="0"/>
                      <a:pt x="4" y="0"/>
                    </a:cubicBezTo>
                    <a:cubicBezTo>
                      <a:pt x="6" y="0"/>
                      <a:pt x="9"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4" name="Freeform 2516">
                <a:extLst>
                  <a:ext uri="{FF2B5EF4-FFF2-40B4-BE49-F238E27FC236}">
                    <a16:creationId xmlns:a16="http://schemas.microsoft.com/office/drawing/2014/main" id="{9FF4014A-B4F0-F4DF-5A25-BA5F485B8A89}"/>
                  </a:ext>
                </a:extLst>
              </p:cNvPr>
              <p:cNvSpPr>
                <a:spLocks/>
              </p:cNvSpPr>
              <p:nvPr/>
            </p:nvSpPr>
            <p:spPr bwMode="auto">
              <a:xfrm>
                <a:off x="6757" y="1741"/>
                <a:ext cx="53" cy="58"/>
              </a:xfrm>
              <a:custGeom>
                <a:avLst/>
                <a:gdLst>
                  <a:gd name="T0" fmla="*/ 10 w 11"/>
                  <a:gd name="T1" fmla="*/ 7 h 12"/>
                  <a:gd name="T2" fmla="*/ 7 w 11"/>
                  <a:gd name="T3" fmla="*/ 10 h 12"/>
                  <a:gd name="T4" fmla="*/ 3 w 11"/>
                  <a:gd name="T5" fmla="*/ 0 h 12"/>
                  <a:gd name="T6" fmla="*/ 4 w 11"/>
                  <a:gd name="T7" fmla="*/ 0 h 12"/>
                  <a:gd name="T8" fmla="*/ 10 w 11"/>
                  <a:gd name="T9" fmla="*/ 7 h 12"/>
                </a:gdLst>
                <a:ahLst/>
                <a:cxnLst>
                  <a:cxn ang="0">
                    <a:pos x="T0" y="T1"/>
                  </a:cxn>
                  <a:cxn ang="0">
                    <a:pos x="T2" y="T3"/>
                  </a:cxn>
                  <a:cxn ang="0">
                    <a:pos x="T4" y="T5"/>
                  </a:cxn>
                  <a:cxn ang="0">
                    <a:pos x="T6" y="T7"/>
                  </a:cxn>
                  <a:cxn ang="0">
                    <a:pos x="T8" y="T9"/>
                  </a:cxn>
                </a:cxnLst>
                <a:rect l="0" t="0" r="r" b="b"/>
                <a:pathLst>
                  <a:path w="11" h="12">
                    <a:moveTo>
                      <a:pt x="10" y="7"/>
                    </a:moveTo>
                    <a:cubicBezTo>
                      <a:pt x="11" y="10"/>
                      <a:pt x="9" y="12"/>
                      <a:pt x="7" y="10"/>
                    </a:cubicBezTo>
                    <a:cubicBezTo>
                      <a:pt x="2" y="8"/>
                      <a:pt x="0" y="1"/>
                      <a:pt x="3" y="0"/>
                    </a:cubicBezTo>
                    <a:cubicBezTo>
                      <a:pt x="3" y="0"/>
                      <a:pt x="3" y="0"/>
                      <a:pt x="4" y="0"/>
                    </a:cubicBezTo>
                    <a:cubicBezTo>
                      <a:pt x="6" y="1"/>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5" name="Freeform 2517">
                <a:extLst>
                  <a:ext uri="{FF2B5EF4-FFF2-40B4-BE49-F238E27FC236}">
                    <a16:creationId xmlns:a16="http://schemas.microsoft.com/office/drawing/2014/main" id="{5490569E-5BA3-F241-613B-3EC6BDCDCCC9}"/>
                  </a:ext>
                </a:extLst>
              </p:cNvPr>
              <p:cNvSpPr>
                <a:spLocks/>
              </p:cNvSpPr>
              <p:nvPr/>
            </p:nvSpPr>
            <p:spPr bwMode="auto">
              <a:xfrm>
                <a:off x="6819" y="1799"/>
                <a:ext cx="53" cy="53"/>
              </a:xfrm>
              <a:custGeom>
                <a:avLst/>
                <a:gdLst>
                  <a:gd name="T0" fmla="*/ 10 w 11"/>
                  <a:gd name="T1" fmla="*/ 6 h 11"/>
                  <a:gd name="T2" fmla="*/ 7 w 11"/>
                  <a:gd name="T3" fmla="*/ 10 h 11"/>
                  <a:gd name="T4" fmla="*/ 3 w 11"/>
                  <a:gd name="T5" fmla="*/ 0 h 11"/>
                  <a:gd name="T6" fmla="*/ 4 w 11"/>
                  <a:gd name="T7" fmla="*/ 0 h 11"/>
                  <a:gd name="T8" fmla="*/ 10 w 11"/>
                  <a:gd name="T9" fmla="*/ 6 h 11"/>
                </a:gdLst>
                <a:ahLst/>
                <a:cxnLst>
                  <a:cxn ang="0">
                    <a:pos x="T0" y="T1"/>
                  </a:cxn>
                  <a:cxn ang="0">
                    <a:pos x="T2" y="T3"/>
                  </a:cxn>
                  <a:cxn ang="0">
                    <a:pos x="T4" y="T5"/>
                  </a:cxn>
                  <a:cxn ang="0">
                    <a:pos x="T6" y="T7"/>
                  </a:cxn>
                  <a:cxn ang="0">
                    <a:pos x="T8" y="T9"/>
                  </a:cxn>
                </a:cxnLst>
                <a:rect l="0" t="0" r="r" b="b"/>
                <a:pathLst>
                  <a:path w="11" h="11">
                    <a:moveTo>
                      <a:pt x="10" y="6"/>
                    </a:moveTo>
                    <a:cubicBezTo>
                      <a:pt x="11" y="10"/>
                      <a:pt x="9" y="11"/>
                      <a:pt x="7" y="10"/>
                    </a:cubicBezTo>
                    <a:cubicBezTo>
                      <a:pt x="3" y="8"/>
                      <a:pt x="0" y="1"/>
                      <a:pt x="3" y="0"/>
                    </a:cubicBezTo>
                    <a:cubicBezTo>
                      <a:pt x="3" y="0"/>
                      <a:pt x="4" y="0"/>
                      <a:pt x="4" y="0"/>
                    </a:cubicBezTo>
                    <a:cubicBezTo>
                      <a:pt x="6" y="0"/>
                      <a:pt x="9" y="3"/>
                      <a:pt x="10"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6" name="Freeform 2518">
                <a:extLst>
                  <a:ext uri="{FF2B5EF4-FFF2-40B4-BE49-F238E27FC236}">
                    <a16:creationId xmlns:a16="http://schemas.microsoft.com/office/drawing/2014/main" id="{06A74381-B8F8-DA24-A0DC-7C2DC83556B9}"/>
                  </a:ext>
                </a:extLst>
              </p:cNvPr>
              <p:cNvSpPr>
                <a:spLocks/>
              </p:cNvSpPr>
              <p:nvPr/>
            </p:nvSpPr>
            <p:spPr bwMode="auto">
              <a:xfrm>
                <a:off x="6887" y="1847"/>
                <a:ext cx="48" cy="58"/>
              </a:xfrm>
              <a:custGeom>
                <a:avLst/>
                <a:gdLst>
                  <a:gd name="T0" fmla="*/ 9 w 10"/>
                  <a:gd name="T1" fmla="*/ 6 h 12"/>
                  <a:gd name="T2" fmla="*/ 6 w 10"/>
                  <a:gd name="T3" fmla="*/ 10 h 12"/>
                  <a:gd name="T4" fmla="*/ 3 w 10"/>
                  <a:gd name="T5" fmla="*/ 0 h 12"/>
                  <a:gd name="T6" fmla="*/ 3 w 10"/>
                  <a:gd name="T7" fmla="*/ 0 h 12"/>
                  <a:gd name="T8" fmla="*/ 9 w 10"/>
                  <a:gd name="T9" fmla="*/ 6 h 12"/>
                </a:gdLst>
                <a:ahLst/>
                <a:cxnLst>
                  <a:cxn ang="0">
                    <a:pos x="T0" y="T1"/>
                  </a:cxn>
                  <a:cxn ang="0">
                    <a:pos x="T2" y="T3"/>
                  </a:cxn>
                  <a:cxn ang="0">
                    <a:pos x="T4" y="T5"/>
                  </a:cxn>
                  <a:cxn ang="0">
                    <a:pos x="T6" y="T7"/>
                  </a:cxn>
                  <a:cxn ang="0">
                    <a:pos x="T8" y="T9"/>
                  </a:cxn>
                </a:cxnLst>
                <a:rect l="0" t="0" r="r" b="b"/>
                <a:pathLst>
                  <a:path w="10" h="12">
                    <a:moveTo>
                      <a:pt x="9" y="6"/>
                    </a:moveTo>
                    <a:cubicBezTo>
                      <a:pt x="10" y="10"/>
                      <a:pt x="9" y="12"/>
                      <a:pt x="6" y="10"/>
                    </a:cubicBezTo>
                    <a:cubicBezTo>
                      <a:pt x="2" y="8"/>
                      <a:pt x="0" y="1"/>
                      <a:pt x="3" y="0"/>
                    </a:cubicBezTo>
                    <a:cubicBezTo>
                      <a:pt x="3" y="0"/>
                      <a:pt x="3" y="0"/>
                      <a:pt x="3" y="0"/>
                    </a:cubicBezTo>
                    <a:cubicBezTo>
                      <a:pt x="6" y="0"/>
                      <a:pt x="8" y="4"/>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7" name="Freeform 2519">
                <a:extLst>
                  <a:ext uri="{FF2B5EF4-FFF2-40B4-BE49-F238E27FC236}">
                    <a16:creationId xmlns:a16="http://schemas.microsoft.com/office/drawing/2014/main" id="{2BAAFF7F-9062-01B4-93A1-83A67DAA730C}"/>
                  </a:ext>
                </a:extLst>
              </p:cNvPr>
              <p:cNvSpPr>
                <a:spLocks/>
              </p:cNvSpPr>
              <p:nvPr/>
            </p:nvSpPr>
            <p:spPr bwMode="auto">
              <a:xfrm>
                <a:off x="6858" y="1765"/>
                <a:ext cx="48" cy="58"/>
              </a:xfrm>
              <a:custGeom>
                <a:avLst/>
                <a:gdLst>
                  <a:gd name="T0" fmla="*/ 9 w 10"/>
                  <a:gd name="T1" fmla="*/ 7 h 12"/>
                  <a:gd name="T2" fmla="*/ 7 w 10"/>
                  <a:gd name="T3" fmla="*/ 11 h 12"/>
                  <a:gd name="T4" fmla="*/ 3 w 10"/>
                  <a:gd name="T5" fmla="*/ 1 h 12"/>
                  <a:gd name="T6" fmla="*/ 3 w 10"/>
                  <a:gd name="T7" fmla="*/ 0 h 12"/>
                  <a:gd name="T8" fmla="*/ 9 w 10"/>
                  <a:gd name="T9" fmla="*/ 7 h 12"/>
                </a:gdLst>
                <a:ahLst/>
                <a:cxnLst>
                  <a:cxn ang="0">
                    <a:pos x="T0" y="T1"/>
                  </a:cxn>
                  <a:cxn ang="0">
                    <a:pos x="T2" y="T3"/>
                  </a:cxn>
                  <a:cxn ang="0">
                    <a:pos x="T4" y="T5"/>
                  </a:cxn>
                  <a:cxn ang="0">
                    <a:pos x="T6" y="T7"/>
                  </a:cxn>
                  <a:cxn ang="0">
                    <a:pos x="T8" y="T9"/>
                  </a:cxn>
                </a:cxnLst>
                <a:rect l="0" t="0" r="r" b="b"/>
                <a:pathLst>
                  <a:path w="10" h="12">
                    <a:moveTo>
                      <a:pt x="9" y="7"/>
                    </a:moveTo>
                    <a:cubicBezTo>
                      <a:pt x="10" y="10"/>
                      <a:pt x="9" y="12"/>
                      <a:pt x="7" y="11"/>
                    </a:cubicBezTo>
                    <a:cubicBezTo>
                      <a:pt x="3" y="9"/>
                      <a:pt x="0" y="1"/>
                      <a:pt x="3" y="1"/>
                    </a:cubicBezTo>
                    <a:cubicBezTo>
                      <a:pt x="3" y="0"/>
                      <a:pt x="3" y="0"/>
                      <a:pt x="3" y="0"/>
                    </a:cubicBezTo>
                    <a:cubicBezTo>
                      <a:pt x="6" y="1"/>
                      <a:pt x="8"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8" name="Freeform 2520">
                <a:extLst>
                  <a:ext uri="{FF2B5EF4-FFF2-40B4-BE49-F238E27FC236}">
                    <a16:creationId xmlns:a16="http://schemas.microsoft.com/office/drawing/2014/main" id="{91598531-61E1-7A1C-2500-AB0AF84BBA15}"/>
                  </a:ext>
                </a:extLst>
              </p:cNvPr>
              <p:cNvSpPr>
                <a:spLocks/>
              </p:cNvSpPr>
              <p:nvPr/>
            </p:nvSpPr>
            <p:spPr bwMode="auto">
              <a:xfrm>
                <a:off x="6795" y="1712"/>
                <a:ext cx="53" cy="53"/>
              </a:xfrm>
              <a:custGeom>
                <a:avLst/>
                <a:gdLst>
                  <a:gd name="T0" fmla="*/ 10 w 11"/>
                  <a:gd name="T1" fmla="*/ 6 h 11"/>
                  <a:gd name="T2" fmla="*/ 7 w 11"/>
                  <a:gd name="T3" fmla="*/ 10 h 11"/>
                  <a:gd name="T4" fmla="*/ 3 w 11"/>
                  <a:gd name="T5" fmla="*/ 0 h 11"/>
                  <a:gd name="T6" fmla="*/ 4 w 11"/>
                  <a:gd name="T7" fmla="*/ 0 h 11"/>
                  <a:gd name="T8" fmla="*/ 10 w 11"/>
                  <a:gd name="T9" fmla="*/ 6 h 11"/>
                </a:gdLst>
                <a:ahLst/>
                <a:cxnLst>
                  <a:cxn ang="0">
                    <a:pos x="T0" y="T1"/>
                  </a:cxn>
                  <a:cxn ang="0">
                    <a:pos x="T2" y="T3"/>
                  </a:cxn>
                  <a:cxn ang="0">
                    <a:pos x="T4" y="T5"/>
                  </a:cxn>
                  <a:cxn ang="0">
                    <a:pos x="T6" y="T7"/>
                  </a:cxn>
                  <a:cxn ang="0">
                    <a:pos x="T8" y="T9"/>
                  </a:cxn>
                </a:cxnLst>
                <a:rect l="0" t="0" r="r" b="b"/>
                <a:pathLst>
                  <a:path w="11" h="11">
                    <a:moveTo>
                      <a:pt x="10" y="6"/>
                    </a:moveTo>
                    <a:cubicBezTo>
                      <a:pt x="11" y="10"/>
                      <a:pt x="10" y="11"/>
                      <a:pt x="7" y="10"/>
                    </a:cubicBezTo>
                    <a:cubicBezTo>
                      <a:pt x="3" y="9"/>
                      <a:pt x="0" y="2"/>
                      <a:pt x="3" y="0"/>
                    </a:cubicBezTo>
                    <a:cubicBezTo>
                      <a:pt x="3" y="0"/>
                      <a:pt x="3" y="0"/>
                      <a:pt x="4" y="0"/>
                    </a:cubicBezTo>
                    <a:cubicBezTo>
                      <a:pt x="6" y="1"/>
                      <a:pt x="9" y="4"/>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9" name="Freeform 2521">
                <a:extLst>
                  <a:ext uri="{FF2B5EF4-FFF2-40B4-BE49-F238E27FC236}">
                    <a16:creationId xmlns:a16="http://schemas.microsoft.com/office/drawing/2014/main" id="{FDC01149-206D-7FCD-312F-D28FB2C85798}"/>
                  </a:ext>
                </a:extLst>
              </p:cNvPr>
              <p:cNvSpPr>
                <a:spLocks/>
              </p:cNvSpPr>
              <p:nvPr/>
            </p:nvSpPr>
            <p:spPr bwMode="auto">
              <a:xfrm>
                <a:off x="6872" y="1722"/>
                <a:ext cx="49" cy="53"/>
              </a:xfrm>
              <a:custGeom>
                <a:avLst/>
                <a:gdLst>
                  <a:gd name="T0" fmla="*/ 9 w 10"/>
                  <a:gd name="T1" fmla="*/ 6 h 11"/>
                  <a:gd name="T2" fmla="*/ 7 w 10"/>
                  <a:gd name="T3" fmla="*/ 10 h 11"/>
                  <a:gd name="T4" fmla="*/ 2 w 10"/>
                  <a:gd name="T5" fmla="*/ 0 h 11"/>
                  <a:gd name="T6" fmla="*/ 3 w 10"/>
                  <a:gd name="T7" fmla="*/ 0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10" y="9"/>
                      <a:pt x="9" y="11"/>
                      <a:pt x="7" y="10"/>
                    </a:cubicBezTo>
                    <a:cubicBezTo>
                      <a:pt x="3" y="9"/>
                      <a:pt x="0" y="1"/>
                      <a:pt x="2" y="0"/>
                    </a:cubicBezTo>
                    <a:cubicBezTo>
                      <a:pt x="2" y="0"/>
                      <a:pt x="3" y="0"/>
                      <a:pt x="3" y="0"/>
                    </a:cubicBezTo>
                    <a:cubicBezTo>
                      <a:pt x="5" y="0"/>
                      <a:pt x="7" y="3"/>
                      <a:pt x="9"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0" name="Freeform 2522">
                <a:extLst>
                  <a:ext uri="{FF2B5EF4-FFF2-40B4-BE49-F238E27FC236}">
                    <a16:creationId xmlns:a16="http://schemas.microsoft.com/office/drawing/2014/main" id="{89CA7962-8881-FAD9-2386-F7576750656C}"/>
                  </a:ext>
                </a:extLst>
              </p:cNvPr>
              <p:cNvSpPr>
                <a:spLocks/>
              </p:cNvSpPr>
              <p:nvPr/>
            </p:nvSpPr>
            <p:spPr bwMode="auto">
              <a:xfrm>
                <a:off x="6916" y="1799"/>
                <a:ext cx="48" cy="58"/>
              </a:xfrm>
              <a:custGeom>
                <a:avLst/>
                <a:gdLst>
                  <a:gd name="T0" fmla="*/ 9 w 10"/>
                  <a:gd name="T1" fmla="*/ 7 h 12"/>
                  <a:gd name="T2" fmla="*/ 7 w 10"/>
                  <a:gd name="T3" fmla="*/ 11 h 12"/>
                  <a:gd name="T4" fmla="*/ 3 w 10"/>
                  <a:gd name="T5" fmla="*/ 0 h 12"/>
                  <a:gd name="T6" fmla="*/ 3 w 10"/>
                  <a:gd name="T7" fmla="*/ 0 h 12"/>
                  <a:gd name="T8" fmla="*/ 9 w 10"/>
                  <a:gd name="T9" fmla="*/ 7 h 12"/>
                </a:gdLst>
                <a:ahLst/>
                <a:cxnLst>
                  <a:cxn ang="0">
                    <a:pos x="T0" y="T1"/>
                  </a:cxn>
                  <a:cxn ang="0">
                    <a:pos x="T2" y="T3"/>
                  </a:cxn>
                  <a:cxn ang="0">
                    <a:pos x="T4" y="T5"/>
                  </a:cxn>
                  <a:cxn ang="0">
                    <a:pos x="T6" y="T7"/>
                  </a:cxn>
                  <a:cxn ang="0">
                    <a:pos x="T8" y="T9"/>
                  </a:cxn>
                </a:cxnLst>
                <a:rect l="0" t="0" r="r" b="b"/>
                <a:pathLst>
                  <a:path w="10" h="12">
                    <a:moveTo>
                      <a:pt x="9" y="7"/>
                    </a:moveTo>
                    <a:cubicBezTo>
                      <a:pt x="10" y="10"/>
                      <a:pt x="9" y="12"/>
                      <a:pt x="7" y="11"/>
                    </a:cubicBezTo>
                    <a:cubicBezTo>
                      <a:pt x="3" y="9"/>
                      <a:pt x="0" y="1"/>
                      <a:pt x="3" y="0"/>
                    </a:cubicBezTo>
                    <a:cubicBezTo>
                      <a:pt x="3" y="0"/>
                      <a:pt x="3" y="0"/>
                      <a:pt x="3" y="0"/>
                    </a:cubicBezTo>
                    <a:cubicBezTo>
                      <a:pt x="6" y="1"/>
                      <a:pt x="8"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1" name="Freeform 2523">
                <a:extLst>
                  <a:ext uri="{FF2B5EF4-FFF2-40B4-BE49-F238E27FC236}">
                    <a16:creationId xmlns:a16="http://schemas.microsoft.com/office/drawing/2014/main" id="{AAC55A06-3192-2022-0530-793DBF261476}"/>
                  </a:ext>
                </a:extLst>
              </p:cNvPr>
              <p:cNvSpPr>
                <a:spLocks/>
              </p:cNvSpPr>
              <p:nvPr/>
            </p:nvSpPr>
            <p:spPr bwMode="auto">
              <a:xfrm>
                <a:off x="6954" y="1886"/>
                <a:ext cx="49" cy="57"/>
              </a:xfrm>
              <a:custGeom>
                <a:avLst/>
                <a:gdLst>
                  <a:gd name="T0" fmla="*/ 9 w 10"/>
                  <a:gd name="T1" fmla="*/ 7 h 12"/>
                  <a:gd name="T2" fmla="*/ 6 w 10"/>
                  <a:gd name="T3" fmla="*/ 11 h 12"/>
                  <a:gd name="T4" fmla="*/ 3 w 10"/>
                  <a:gd name="T5" fmla="*/ 0 h 12"/>
                  <a:gd name="T6" fmla="*/ 3 w 10"/>
                  <a:gd name="T7" fmla="*/ 0 h 12"/>
                  <a:gd name="T8" fmla="*/ 9 w 10"/>
                  <a:gd name="T9" fmla="*/ 7 h 12"/>
                </a:gdLst>
                <a:ahLst/>
                <a:cxnLst>
                  <a:cxn ang="0">
                    <a:pos x="T0" y="T1"/>
                  </a:cxn>
                  <a:cxn ang="0">
                    <a:pos x="T2" y="T3"/>
                  </a:cxn>
                  <a:cxn ang="0">
                    <a:pos x="T4" y="T5"/>
                  </a:cxn>
                  <a:cxn ang="0">
                    <a:pos x="T6" y="T7"/>
                  </a:cxn>
                  <a:cxn ang="0">
                    <a:pos x="T8" y="T9"/>
                  </a:cxn>
                </a:cxnLst>
                <a:rect l="0" t="0" r="r" b="b"/>
                <a:pathLst>
                  <a:path w="10" h="12">
                    <a:moveTo>
                      <a:pt x="9" y="7"/>
                    </a:moveTo>
                    <a:cubicBezTo>
                      <a:pt x="10" y="10"/>
                      <a:pt x="8" y="12"/>
                      <a:pt x="6" y="11"/>
                    </a:cubicBezTo>
                    <a:cubicBezTo>
                      <a:pt x="3" y="9"/>
                      <a:pt x="0" y="1"/>
                      <a:pt x="3" y="0"/>
                    </a:cubicBezTo>
                    <a:cubicBezTo>
                      <a:pt x="3" y="0"/>
                      <a:pt x="3" y="0"/>
                      <a:pt x="3" y="0"/>
                    </a:cubicBezTo>
                    <a:cubicBezTo>
                      <a:pt x="5" y="0"/>
                      <a:pt x="8" y="4"/>
                      <a:pt x="9"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2" name="Freeform 2524">
                <a:extLst>
                  <a:ext uri="{FF2B5EF4-FFF2-40B4-BE49-F238E27FC236}">
                    <a16:creationId xmlns:a16="http://schemas.microsoft.com/office/drawing/2014/main" id="{2935058F-09CE-49CB-6B1C-DAD71AC08B52}"/>
                  </a:ext>
                </a:extLst>
              </p:cNvPr>
              <p:cNvSpPr>
                <a:spLocks/>
              </p:cNvSpPr>
              <p:nvPr/>
            </p:nvSpPr>
            <p:spPr bwMode="auto">
              <a:xfrm>
                <a:off x="7007" y="1953"/>
                <a:ext cx="44" cy="58"/>
              </a:xfrm>
              <a:custGeom>
                <a:avLst/>
                <a:gdLst>
                  <a:gd name="T0" fmla="*/ 9 w 9"/>
                  <a:gd name="T1" fmla="*/ 7 h 12"/>
                  <a:gd name="T2" fmla="*/ 6 w 9"/>
                  <a:gd name="T3" fmla="*/ 11 h 12"/>
                  <a:gd name="T4" fmla="*/ 3 w 9"/>
                  <a:gd name="T5" fmla="*/ 0 h 12"/>
                  <a:gd name="T6" fmla="*/ 4 w 9"/>
                  <a:gd name="T7" fmla="*/ 0 h 12"/>
                  <a:gd name="T8" fmla="*/ 9 w 9"/>
                  <a:gd name="T9" fmla="*/ 7 h 12"/>
                </a:gdLst>
                <a:ahLst/>
                <a:cxnLst>
                  <a:cxn ang="0">
                    <a:pos x="T0" y="T1"/>
                  </a:cxn>
                  <a:cxn ang="0">
                    <a:pos x="T2" y="T3"/>
                  </a:cxn>
                  <a:cxn ang="0">
                    <a:pos x="T4" y="T5"/>
                  </a:cxn>
                  <a:cxn ang="0">
                    <a:pos x="T6" y="T7"/>
                  </a:cxn>
                  <a:cxn ang="0">
                    <a:pos x="T8" y="T9"/>
                  </a:cxn>
                </a:cxnLst>
                <a:rect l="0" t="0" r="r" b="b"/>
                <a:pathLst>
                  <a:path w="9" h="12">
                    <a:moveTo>
                      <a:pt x="9" y="7"/>
                    </a:moveTo>
                    <a:cubicBezTo>
                      <a:pt x="9" y="10"/>
                      <a:pt x="8" y="12"/>
                      <a:pt x="6" y="11"/>
                    </a:cubicBezTo>
                    <a:cubicBezTo>
                      <a:pt x="3" y="9"/>
                      <a:pt x="0" y="1"/>
                      <a:pt x="3" y="0"/>
                    </a:cubicBezTo>
                    <a:cubicBezTo>
                      <a:pt x="3" y="0"/>
                      <a:pt x="4" y="0"/>
                      <a:pt x="4" y="0"/>
                    </a:cubicBezTo>
                    <a:cubicBezTo>
                      <a:pt x="6" y="0"/>
                      <a:pt x="8" y="4"/>
                      <a:pt x="9"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3" name="Freeform 2525">
                <a:extLst>
                  <a:ext uri="{FF2B5EF4-FFF2-40B4-BE49-F238E27FC236}">
                    <a16:creationId xmlns:a16="http://schemas.microsoft.com/office/drawing/2014/main" id="{72437B0F-F7E8-CE61-4927-1DB7E6B29252}"/>
                  </a:ext>
                </a:extLst>
              </p:cNvPr>
              <p:cNvSpPr>
                <a:spLocks/>
              </p:cNvSpPr>
              <p:nvPr/>
            </p:nvSpPr>
            <p:spPr bwMode="auto">
              <a:xfrm>
                <a:off x="7065" y="2006"/>
                <a:ext cx="39" cy="58"/>
              </a:xfrm>
              <a:custGeom>
                <a:avLst/>
                <a:gdLst>
                  <a:gd name="T0" fmla="*/ 7 w 8"/>
                  <a:gd name="T1" fmla="*/ 6 h 12"/>
                  <a:gd name="T2" fmla="*/ 5 w 8"/>
                  <a:gd name="T3" fmla="*/ 11 h 12"/>
                  <a:gd name="T4" fmla="*/ 2 w 8"/>
                  <a:gd name="T5" fmla="*/ 0 h 12"/>
                  <a:gd name="T6" fmla="*/ 3 w 8"/>
                  <a:gd name="T7" fmla="*/ 0 h 12"/>
                  <a:gd name="T8" fmla="*/ 7 w 8"/>
                  <a:gd name="T9" fmla="*/ 6 h 12"/>
                </a:gdLst>
                <a:ahLst/>
                <a:cxnLst>
                  <a:cxn ang="0">
                    <a:pos x="T0" y="T1"/>
                  </a:cxn>
                  <a:cxn ang="0">
                    <a:pos x="T2" y="T3"/>
                  </a:cxn>
                  <a:cxn ang="0">
                    <a:pos x="T4" y="T5"/>
                  </a:cxn>
                  <a:cxn ang="0">
                    <a:pos x="T6" y="T7"/>
                  </a:cxn>
                  <a:cxn ang="0">
                    <a:pos x="T8" y="T9"/>
                  </a:cxn>
                </a:cxnLst>
                <a:rect l="0" t="0" r="r" b="b"/>
                <a:pathLst>
                  <a:path w="8" h="12">
                    <a:moveTo>
                      <a:pt x="7" y="6"/>
                    </a:moveTo>
                    <a:cubicBezTo>
                      <a:pt x="8" y="10"/>
                      <a:pt x="7" y="12"/>
                      <a:pt x="5" y="11"/>
                    </a:cubicBezTo>
                    <a:cubicBezTo>
                      <a:pt x="2" y="9"/>
                      <a:pt x="0" y="0"/>
                      <a:pt x="2" y="0"/>
                    </a:cubicBezTo>
                    <a:cubicBezTo>
                      <a:pt x="2" y="0"/>
                      <a:pt x="3" y="0"/>
                      <a:pt x="3" y="0"/>
                    </a:cubicBezTo>
                    <a:cubicBezTo>
                      <a:pt x="5" y="0"/>
                      <a:pt x="6"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4" name="Freeform 2526">
                <a:extLst>
                  <a:ext uri="{FF2B5EF4-FFF2-40B4-BE49-F238E27FC236}">
                    <a16:creationId xmlns:a16="http://schemas.microsoft.com/office/drawing/2014/main" id="{61F58CB5-1FA0-6C68-5FD6-1FD3A724CB4D}"/>
                  </a:ext>
                </a:extLst>
              </p:cNvPr>
              <p:cNvSpPr>
                <a:spLocks/>
              </p:cNvSpPr>
              <p:nvPr/>
            </p:nvSpPr>
            <p:spPr bwMode="auto">
              <a:xfrm>
                <a:off x="7104" y="2088"/>
                <a:ext cx="38" cy="58"/>
              </a:xfrm>
              <a:custGeom>
                <a:avLst/>
                <a:gdLst>
                  <a:gd name="T0" fmla="*/ 7 w 8"/>
                  <a:gd name="T1" fmla="*/ 7 h 12"/>
                  <a:gd name="T2" fmla="*/ 5 w 8"/>
                  <a:gd name="T3" fmla="*/ 11 h 12"/>
                  <a:gd name="T4" fmla="*/ 3 w 8"/>
                  <a:gd name="T5" fmla="*/ 0 h 12"/>
                  <a:gd name="T6" fmla="*/ 3 w 8"/>
                  <a:gd name="T7" fmla="*/ 0 h 12"/>
                  <a:gd name="T8" fmla="*/ 7 w 8"/>
                  <a:gd name="T9" fmla="*/ 7 h 12"/>
                </a:gdLst>
                <a:ahLst/>
                <a:cxnLst>
                  <a:cxn ang="0">
                    <a:pos x="T0" y="T1"/>
                  </a:cxn>
                  <a:cxn ang="0">
                    <a:pos x="T2" y="T3"/>
                  </a:cxn>
                  <a:cxn ang="0">
                    <a:pos x="T4" y="T5"/>
                  </a:cxn>
                  <a:cxn ang="0">
                    <a:pos x="T6" y="T7"/>
                  </a:cxn>
                  <a:cxn ang="0">
                    <a:pos x="T8" y="T9"/>
                  </a:cxn>
                </a:cxnLst>
                <a:rect l="0" t="0" r="r" b="b"/>
                <a:pathLst>
                  <a:path w="8" h="12">
                    <a:moveTo>
                      <a:pt x="7" y="7"/>
                    </a:moveTo>
                    <a:cubicBezTo>
                      <a:pt x="8" y="10"/>
                      <a:pt x="7" y="12"/>
                      <a:pt x="5" y="11"/>
                    </a:cubicBezTo>
                    <a:cubicBezTo>
                      <a:pt x="2" y="9"/>
                      <a:pt x="0" y="0"/>
                      <a:pt x="3" y="0"/>
                    </a:cubicBezTo>
                    <a:cubicBezTo>
                      <a:pt x="3" y="0"/>
                      <a:pt x="3" y="0"/>
                      <a:pt x="3" y="0"/>
                    </a:cubicBezTo>
                    <a:cubicBezTo>
                      <a:pt x="5" y="0"/>
                      <a:pt x="6"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5" name="Freeform 2527">
                <a:extLst>
                  <a:ext uri="{FF2B5EF4-FFF2-40B4-BE49-F238E27FC236}">
                    <a16:creationId xmlns:a16="http://schemas.microsoft.com/office/drawing/2014/main" id="{D3053339-DBC0-31BB-57E9-0D53A73FBF81}"/>
                  </a:ext>
                </a:extLst>
              </p:cNvPr>
              <p:cNvSpPr>
                <a:spLocks/>
              </p:cNvSpPr>
              <p:nvPr/>
            </p:nvSpPr>
            <p:spPr bwMode="auto">
              <a:xfrm>
                <a:off x="7104" y="2011"/>
                <a:ext cx="38" cy="58"/>
              </a:xfrm>
              <a:custGeom>
                <a:avLst/>
                <a:gdLst>
                  <a:gd name="T0" fmla="*/ 7 w 8"/>
                  <a:gd name="T1" fmla="*/ 7 h 12"/>
                  <a:gd name="T2" fmla="*/ 6 w 8"/>
                  <a:gd name="T3" fmla="*/ 11 h 12"/>
                  <a:gd name="T4" fmla="*/ 3 w 8"/>
                  <a:gd name="T5" fmla="*/ 0 h 12"/>
                  <a:gd name="T6" fmla="*/ 3 w 8"/>
                  <a:gd name="T7" fmla="*/ 0 h 12"/>
                  <a:gd name="T8" fmla="*/ 7 w 8"/>
                  <a:gd name="T9" fmla="*/ 7 h 12"/>
                </a:gdLst>
                <a:ahLst/>
                <a:cxnLst>
                  <a:cxn ang="0">
                    <a:pos x="T0" y="T1"/>
                  </a:cxn>
                  <a:cxn ang="0">
                    <a:pos x="T2" y="T3"/>
                  </a:cxn>
                  <a:cxn ang="0">
                    <a:pos x="T4" y="T5"/>
                  </a:cxn>
                  <a:cxn ang="0">
                    <a:pos x="T6" y="T7"/>
                  </a:cxn>
                  <a:cxn ang="0">
                    <a:pos x="T8" y="T9"/>
                  </a:cxn>
                </a:cxnLst>
                <a:rect l="0" t="0" r="r" b="b"/>
                <a:pathLst>
                  <a:path w="8" h="12">
                    <a:moveTo>
                      <a:pt x="7" y="7"/>
                    </a:moveTo>
                    <a:cubicBezTo>
                      <a:pt x="8" y="10"/>
                      <a:pt x="8" y="12"/>
                      <a:pt x="6" y="11"/>
                    </a:cubicBezTo>
                    <a:cubicBezTo>
                      <a:pt x="3" y="10"/>
                      <a:pt x="0" y="1"/>
                      <a:pt x="3" y="0"/>
                    </a:cubicBezTo>
                    <a:cubicBezTo>
                      <a:pt x="3" y="0"/>
                      <a:pt x="3" y="0"/>
                      <a:pt x="3" y="0"/>
                    </a:cubicBezTo>
                    <a:cubicBezTo>
                      <a:pt x="5" y="0"/>
                      <a:pt x="6"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6" name="Freeform 2528">
                <a:extLst>
                  <a:ext uri="{FF2B5EF4-FFF2-40B4-BE49-F238E27FC236}">
                    <a16:creationId xmlns:a16="http://schemas.microsoft.com/office/drawing/2014/main" id="{D0CB9FDB-3525-1E4E-AD1E-810EFB7D5375}"/>
                  </a:ext>
                </a:extLst>
              </p:cNvPr>
              <p:cNvSpPr>
                <a:spLocks/>
              </p:cNvSpPr>
              <p:nvPr/>
            </p:nvSpPr>
            <p:spPr bwMode="auto">
              <a:xfrm>
                <a:off x="7099" y="1934"/>
                <a:ext cx="34" cy="58"/>
              </a:xfrm>
              <a:custGeom>
                <a:avLst/>
                <a:gdLst>
                  <a:gd name="T0" fmla="*/ 6 w 7"/>
                  <a:gd name="T1" fmla="*/ 7 h 12"/>
                  <a:gd name="T2" fmla="*/ 6 w 7"/>
                  <a:gd name="T3" fmla="*/ 11 h 12"/>
                  <a:gd name="T4" fmla="*/ 2 w 7"/>
                  <a:gd name="T5" fmla="*/ 0 h 12"/>
                  <a:gd name="T6" fmla="*/ 2 w 7"/>
                  <a:gd name="T7" fmla="*/ 0 h 12"/>
                  <a:gd name="T8" fmla="*/ 6 w 7"/>
                  <a:gd name="T9" fmla="*/ 7 h 12"/>
                </a:gdLst>
                <a:ahLst/>
                <a:cxnLst>
                  <a:cxn ang="0">
                    <a:pos x="T0" y="T1"/>
                  </a:cxn>
                  <a:cxn ang="0">
                    <a:pos x="T2" y="T3"/>
                  </a:cxn>
                  <a:cxn ang="0">
                    <a:pos x="T4" y="T5"/>
                  </a:cxn>
                  <a:cxn ang="0">
                    <a:pos x="T6" y="T7"/>
                  </a:cxn>
                  <a:cxn ang="0">
                    <a:pos x="T8" y="T9"/>
                  </a:cxn>
                </a:cxnLst>
                <a:rect l="0" t="0" r="r" b="b"/>
                <a:pathLst>
                  <a:path w="7" h="12">
                    <a:moveTo>
                      <a:pt x="6" y="7"/>
                    </a:moveTo>
                    <a:cubicBezTo>
                      <a:pt x="7" y="10"/>
                      <a:pt x="7" y="12"/>
                      <a:pt x="6" y="11"/>
                    </a:cubicBezTo>
                    <a:cubicBezTo>
                      <a:pt x="3" y="10"/>
                      <a:pt x="0" y="0"/>
                      <a:pt x="2" y="0"/>
                    </a:cubicBezTo>
                    <a:cubicBezTo>
                      <a:pt x="2" y="0"/>
                      <a:pt x="2" y="0"/>
                      <a:pt x="2" y="0"/>
                    </a:cubicBezTo>
                    <a:cubicBezTo>
                      <a:pt x="3" y="0"/>
                      <a:pt x="5"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7" name="Freeform 2529">
                <a:extLst>
                  <a:ext uri="{FF2B5EF4-FFF2-40B4-BE49-F238E27FC236}">
                    <a16:creationId xmlns:a16="http://schemas.microsoft.com/office/drawing/2014/main" id="{28DB10A2-6F9A-B860-1CA9-8C67924AAF39}"/>
                  </a:ext>
                </a:extLst>
              </p:cNvPr>
              <p:cNvSpPr>
                <a:spLocks/>
              </p:cNvSpPr>
              <p:nvPr/>
            </p:nvSpPr>
            <p:spPr bwMode="auto">
              <a:xfrm>
                <a:off x="7056" y="1929"/>
                <a:ext cx="38" cy="58"/>
              </a:xfrm>
              <a:custGeom>
                <a:avLst/>
                <a:gdLst>
                  <a:gd name="T0" fmla="*/ 7 w 8"/>
                  <a:gd name="T1" fmla="*/ 7 h 12"/>
                  <a:gd name="T2" fmla="*/ 6 w 8"/>
                  <a:gd name="T3" fmla="*/ 11 h 12"/>
                  <a:gd name="T4" fmla="*/ 2 w 8"/>
                  <a:gd name="T5" fmla="*/ 0 h 12"/>
                  <a:gd name="T6" fmla="*/ 3 w 8"/>
                  <a:gd name="T7" fmla="*/ 0 h 12"/>
                  <a:gd name="T8" fmla="*/ 7 w 8"/>
                  <a:gd name="T9" fmla="*/ 7 h 12"/>
                </a:gdLst>
                <a:ahLst/>
                <a:cxnLst>
                  <a:cxn ang="0">
                    <a:pos x="T0" y="T1"/>
                  </a:cxn>
                  <a:cxn ang="0">
                    <a:pos x="T2" y="T3"/>
                  </a:cxn>
                  <a:cxn ang="0">
                    <a:pos x="T4" y="T5"/>
                  </a:cxn>
                  <a:cxn ang="0">
                    <a:pos x="T6" y="T7"/>
                  </a:cxn>
                  <a:cxn ang="0">
                    <a:pos x="T8" y="T9"/>
                  </a:cxn>
                </a:cxnLst>
                <a:rect l="0" t="0" r="r" b="b"/>
                <a:pathLst>
                  <a:path w="8" h="12">
                    <a:moveTo>
                      <a:pt x="7" y="7"/>
                    </a:moveTo>
                    <a:cubicBezTo>
                      <a:pt x="8" y="10"/>
                      <a:pt x="8" y="12"/>
                      <a:pt x="6" y="11"/>
                    </a:cubicBezTo>
                    <a:cubicBezTo>
                      <a:pt x="3" y="9"/>
                      <a:pt x="0" y="1"/>
                      <a:pt x="2" y="0"/>
                    </a:cubicBezTo>
                    <a:cubicBezTo>
                      <a:pt x="3" y="0"/>
                      <a:pt x="3" y="0"/>
                      <a:pt x="3" y="0"/>
                    </a:cubicBezTo>
                    <a:cubicBezTo>
                      <a:pt x="5" y="0"/>
                      <a:pt x="7"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8" name="Freeform 2530">
                <a:extLst>
                  <a:ext uri="{FF2B5EF4-FFF2-40B4-BE49-F238E27FC236}">
                    <a16:creationId xmlns:a16="http://schemas.microsoft.com/office/drawing/2014/main" id="{8E9F564A-3F6D-A02A-501B-E2FBD2AB391D}"/>
                  </a:ext>
                </a:extLst>
              </p:cNvPr>
              <p:cNvSpPr>
                <a:spLocks/>
              </p:cNvSpPr>
              <p:nvPr/>
            </p:nvSpPr>
            <p:spPr bwMode="auto">
              <a:xfrm>
                <a:off x="7003" y="1876"/>
                <a:ext cx="43" cy="58"/>
              </a:xfrm>
              <a:custGeom>
                <a:avLst/>
                <a:gdLst>
                  <a:gd name="T0" fmla="*/ 8 w 9"/>
                  <a:gd name="T1" fmla="*/ 7 h 12"/>
                  <a:gd name="T2" fmla="*/ 7 w 9"/>
                  <a:gd name="T3" fmla="*/ 11 h 12"/>
                  <a:gd name="T4" fmla="*/ 2 w 9"/>
                  <a:gd name="T5" fmla="*/ 0 h 12"/>
                  <a:gd name="T6" fmla="*/ 3 w 9"/>
                  <a:gd name="T7" fmla="*/ 0 h 12"/>
                  <a:gd name="T8" fmla="*/ 8 w 9"/>
                  <a:gd name="T9" fmla="*/ 7 h 12"/>
                </a:gdLst>
                <a:ahLst/>
                <a:cxnLst>
                  <a:cxn ang="0">
                    <a:pos x="T0" y="T1"/>
                  </a:cxn>
                  <a:cxn ang="0">
                    <a:pos x="T2" y="T3"/>
                  </a:cxn>
                  <a:cxn ang="0">
                    <a:pos x="T4" y="T5"/>
                  </a:cxn>
                  <a:cxn ang="0">
                    <a:pos x="T6" y="T7"/>
                  </a:cxn>
                  <a:cxn ang="0">
                    <a:pos x="T8" y="T9"/>
                  </a:cxn>
                </a:cxnLst>
                <a:rect l="0" t="0" r="r" b="b"/>
                <a:pathLst>
                  <a:path w="9" h="12">
                    <a:moveTo>
                      <a:pt x="8" y="7"/>
                    </a:moveTo>
                    <a:cubicBezTo>
                      <a:pt x="9" y="10"/>
                      <a:pt x="8" y="12"/>
                      <a:pt x="7" y="11"/>
                    </a:cubicBezTo>
                    <a:cubicBezTo>
                      <a:pt x="3" y="9"/>
                      <a:pt x="0" y="1"/>
                      <a:pt x="2" y="0"/>
                    </a:cubicBezTo>
                    <a:cubicBezTo>
                      <a:pt x="3" y="0"/>
                      <a:pt x="3" y="0"/>
                      <a:pt x="3" y="0"/>
                    </a:cubicBezTo>
                    <a:cubicBezTo>
                      <a:pt x="5" y="0"/>
                      <a:pt x="7"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49" name="Freeform 2531">
                <a:extLst>
                  <a:ext uri="{FF2B5EF4-FFF2-40B4-BE49-F238E27FC236}">
                    <a16:creationId xmlns:a16="http://schemas.microsoft.com/office/drawing/2014/main" id="{DC765605-8EEC-E27F-C07B-A9A075748579}"/>
                  </a:ext>
                </a:extLst>
              </p:cNvPr>
              <p:cNvSpPr>
                <a:spLocks/>
              </p:cNvSpPr>
              <p:nvPr/>
            </p:nvSpPr>
            <p:spPr bwMode="auto">
              <a:xfrm>
                <a:off x="7051" y="1861"/>
                <a:ext cx="38" cy="58"/>
              </a:xfrm>
              <a:custGeom>
                <a:avLst/>
                <a:gdLst>
                  <a:gd name="T0" fmla="*/ 7 w 8"/>
                  <a:gd name="T1" fmla="*/ 7 h 12"/>
                  <a:gd name="T2" fmla="*/ 6 w 8"/>
                  <a:gd name="T3" fmla="*/ 11 h 12"/>
                  <a:gd name="T4" fmla="*/ 2 w 8"/>
                  <a:gd name="T5" fmla="*/ 0 h 12"/>
                  <a:gd name="T6" fmla="*/ 2 w 8"/>
                  <a:gd name="T7" fmla="*/ 0 h 12"/>
                  <a:gd name="T8" fmla="*/ 7 w 8"/>
                  <a:gd name="T9" fmla="*/ 7 h 12"/>
                </a:gdLst>
                <a:ahLst/>
                <a:cxnLst>
                  <a:cxn ang="0">
                    <a:pos x="T0" y="T1"/>
                  </a:cxn>
                  <a:cxn ang="0">
                    <a:pos x="T2" y="T3"/>
                  </a:cxn>
                  <a:cxn ang="0">
                    <a:pos x="T4" y="T5"/>
                  </a:cxn>
                  <a:cxn ang="0">
                    <a:pos x="T6" y="T7"/>
                  </a:cxn>
                  <a:cxn ang="0">
                    <a:pos x="T8" y="T9"/>
                  </a:cxn>
                </a:cxnLst>
                <a:rect l="0" t="0" r="r" b="b"/>
                <a:pathLst>
                  <a:path w="8" h="12">
                    <a:moveTo>
                      <a:pt x="7" y="7"/>
                    </a:moveTo>
                    <a:cubicBezTo>
                      <a:pt x="8" y="10"/>
                      <a:pt x="8" y="12"/>
                      <a:pt x="6" y="11"/>
                    </a:cubicBezTo>
                    <a:cubicBezTo>
                      <a:pt x="3" y="10"/>
                      <a:pt x="0" y="1"/>
                      <a:pt x="2" y="0"/>
                    </a:cubicBezTo>
                    <a:cubicBezTo>
                      <a:pt x="2" y="0"/>
                      <a:pt x="2" y="0"/>
                      <a:pt x="2" y="0"/>
                    </a:cubicBezTo>
                    <a:cubicBezTo>
                      <a:pt x="4" y="1"/>
                      <a:pt x="6" y="4"/>
                      <a:pt x="7" y="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0" name="Freeform 2532">
                <a:extLst>
                  <a:ext uri="{FF2B5EF4-FFF2-40B4-BE49-F238E27FC236}">
                    <a16:creationId xmlns:a16="http://schemas.microsoft.com/office/drawing/2014/main" id="{136FE81A-A167-FBAF-A0A9-614E3809448F}"/>
                  </a:ext>
                </a:extLst>
              </p:cNvPr>
              <p:cNvSpPr>
                <a:spLocks/>
              </p:cNvSpPr>
              <p:nvPr/>
            </p:nvSpPr>
            <p:spPr bwMode="auto">
              <a:xfrm>
                <a:off x="6998" y="1804"/>
                <a:ext cx="43" cy="53"/>
              </a:xfrm>
              <a:custGeom>
                <a:avLst/>
                <a:gdLst>
                  <a:gd name="T0" fmla="*/ 8 w 9"/>
                  <a:gd name="T1" fmla="*/ 6 h 11"/>
                  <a:gd name="T2" fmla="*/ 7 w 9"/>
                  <a:gd name="T3" fmla="*/ 11 h 11"/>
                  <a:gd name="T4" fmla="*/ 2 w 9"/>
                  <a:gd name="T5" fmla="*/ 0 h 11"/>
                  <a:gd name="T6" fmla="*/ 3 w 9"/>
                  <a:gd name="T7" fmla="*/ 0 h 11"/>
                  <a:gd name="T8" fmla="*/ 8 w 9"/>
                  <a:gd name="T9" fmla="*/ 6 h 11"/>
                </a:gdLst>
                <a:ahLst/>
                <a:cxnLst>
                  <a:cxn ang="0">
                    <a:pos x="T0" y="T1"/>
                  </a:cxn>
                  <a:cxn ang="0">
                    <a:pos x="T2" y="T3"/>
                  </a:cxn>
                  <a:cxn ang="0">
                    <a:pos x="T4" y="T5"/>
                  </a:cxn>
                  <a:cxn ang="0">
                    <a:pos x="T6" y="T7"/>
                  </a:cxn>
                  <a:cxn ang="0">
                    <a:pos x="T8" y="T9"/>
                  </a:cxn>
                </a:cxnLst>
                <a:rect l="0" t="0" r="r" b="b"/>
                <a:pathLst>
                  <a:path w="9" h="11">
                    <a:moveTo>
                      <a:pt x="8" y="6"/>
                    </a:moveTo>
                    <a:cubicBezTo>
                      <a:pt x="9" y="9"/>
                      <a:pt x="9" y="11"/>
                      <a:pt x="7" y="11"/>
                    </a:cubicBezTo>
                    <a:cubicBezTo>
                      <a:pt x="4" y="9"/>
                      <a:pt x="0" y="1"/>
                      <a:pt x="2" y="0"/>
                    </a:cubicBezTo>
                    <a:cubicBezTo>
                      <a:pt x="2" y="0"/>
                      <a:pt x="3" y="0"/>
                      <a:pt x="3" y="0"/>
                    </a:cubicBezTo>
                    <a:cubicBezTo>
                      <a:pt x="4" y="0"/>
                      <a:pt x="7" y="4"/>
                      <a:pt x="8"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1" name="Freeform 2533">
                <a:extLst>
                  <a:ext uri="{FF2B5EF4-FFF2-40B4-BE49-F238E27FC236}">
                    <a16:creationId xmlns:a16="http://schemas.microsoft.com/office/drawing/2014/main" id="{A907563C-2A0A-8E03-AE8D-6101530B75A7}"/>
                  </a:ext>
                </a:extLst>
              </p:cNvPr>
              <p:cNvSpPr>
                <a:spLocks/>
              </p:cNvSpPr>
              <p:nvPr/>
            </p:nvSpPr>
            <p:spPr bwMode="auto">
              <a:xfrm>
                <a:off x="6954" y="1789"/>
                <a:ext cx="44" cy="58"/>
              </a:xfrm>
              <a:custGeom>
                <a:avLst/>
                <a:gdLst>
                  <a:gd name="T0" fmla="*/ 8 w 9"/>
                  <a:gd name="T1" fmla="*/ 7 h 12"/>
                  <a:gd name="T2" fmla="*/ 7 w 9"/>
                  <a:gd name="T3" fmla="*/ 11 h 12"/>
                  <a:gd name="T4" fmla="*/ 2 w 9"/>
                  <a:gd name="T5" fmla="*/ 0 h 12"/>
                  <a:gd name="T6" fmla="*/ 3 w 9"/>
                  <a:gd name="T7" fmla="*/ 0 h 12"/>
                  <a:gd name="T8" fmla="*/ 8 w 9"/>
                  <a:gd name="T9" fmla="*/ 7 h 12"/>
                </a:gdLst>
                <a:ahLst/>
                <a:cxnLst>
                  <a:cxn ang="0">
                    <a:pos x="T0" y="T1"/>
                  </a:cxn>
                  <a:cxn ang="0">
                    <a:pos x="T2" y="T3"/>
                  </a:cxn>
                  <a:cxn ang="0">
                    <a:pos x="T4" y="T5"/>
                  </a:cxn>
                  <a:cxn ang="0">
                    <a:pos x="T6" y="T7"/>
                  </a:cxn>
                  <a:cxn ang="0">
                    <a:pos x="T8" y="T9"/>
                  </a:cxn>
                </a:cxnLst>
                <a:rect l="0" t="0" r="r" b="b"/>
                <a:pathLst>
                  <a:path w="9" h="12">
                    <a:moveTo>
                      <a:pt x="8" y="7"/>
                    </a:moveTo>
                    <a:cubicBezTo>
                      <a:pt x="9" y="10"/>
                      <a:pt x="9" y="12"/>
                      <a:pt x="7" y="11"/>
                    </a:cubicBezTo>
                    <a:cubicBezTo>
                      <a:pt x="4" y="9"/>
                      <a:pt x="0" y="1"/>
                      <a:pt x="2" y="0"/>
                    </a:cubicBezTo>
                    <a:cubicBezTo>
                      <a:pt x="3" y="0"/>
                      <a:pt x="3" y="0"/>
                      <a:pt x="3" y="0"/>
                    </a:cubicBezTo>
                    <a:cubicBezTo>
                      <a:pt x="5" y="1"/>
                      <a:pt x="7"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2" name="Freeform 2534">
                <a:extLst>
                  <a:ext uri="{FF2B5EF4-FFF2-40B4-BE49-F238E27FC236}">
                    <a16:creationId xmlns:a16="http://schemas.microsoft.com/office/drawing/2014/main" id="{4DDD9D7D-3961-AE55-93E0-DE98F52F2A32}"/>
                  </a:ext>
                </a:extLst>
              </p:cNvPr>
              <p:cNvSpPr>
                <a:spLocks/>
              </p:cNvSpPr>
              <p:nvPr/>
            </p:nvSpPr>
            <p:spPr bwMode="auto">
              <a:xfrm>
                <a:off x="6906" y="1707"/>
                <a:ext cx="48" cy="53"/>
              </a:xfrm>
              <a:custGeom>
                <a:avLst/>
                <a:gdLst>
                  <a:gd name="T0" fmla="*/ 8 w 10"/>
                  <a:gd name="T1" fmla="*/ 7 h 11"/>
                  <a:gd name="T2" fmla="*/ 8 w 10"/>
                  <a:gd name="T3" fmla="*/ 11 h 11"/>
                  <a:gd name="T4" fmla="*/ 2 w 10"/>
                  <a:gd name="T5" fmla="*/ 1 h 11"/>
                  <a:gd name="T6" fmla="*/ 3 w 10"/>
                  <a:gd name="T7" fmla="*/ 0 h 11"/>
                  <a:gd name="T8" fmla="*/ 8 w 10"/>
                  <a:gd name="T9" fmla="*/ 7 h 11"/>
                </a:gdLst>
                <a:ahLst/>
                <a:cxnLst>
                  <a:cxn ang="0">
                    <a:pos x="T0" y="T1"/>
                  </a:cxn>
                  <a:cxn ang="0">
                    <a:pos x="T2" y="T3"/>
                  </a:cxn>
                  <a:cxn ang="0">
                    <a:pos x="T4" y="T5"/>
                  </a:cxn>
                  <a:cxn ang="0">
                    <a:pos x="T6" y="T7"/>
                  </a:cxn>
                  <a:cxn ang="0">
                    <a:pos x="T8" y="T9"/>
                  </a:cxn>
                </a:cxnLst>
                <a:rect l="0" t="0" r="r" b="b"/>
                <a:pathLst>
                  <a:path w="10" h="11">
                    <a:moveTo>
                      <a:pt x="8" y="7"/>
                    </a:moveTo>
                    <a:cubicBezTo>
                      <a:pt x="10" y="10"/>
                      <a:pt x="9" y="11"/>
                      <a:pt x="8" y="11"/>
                    </a:cubicBezTo>
                    <a:cubicBezTo>
                      <a:pt x="4" y="10"/>
                      <a:pt x="0" y="1"/>
                      <a:pt x="2" y="1"/>
                    </a:cubicBezTo>
                    <a:cubicBezTo>
                      <a:pt x="2" y="0"/>
                      <a:pt x="3" y="0"/>
                      <a:pt x="3" y="0"/>
                    </a:cubicBezTo>
                    <a:cubicBezTo>
                      <a:pt x="5" y="1"/>
                      <a:pt x="7"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3" name="Freeform 2535">
                <a:extLst>
                  <a:ext uri="{FF2B5EF4-FFF2-40B4-BE49-F238E27FC236}">
                    <a16:creationId xmlns:a16="http://schemas.microsoft.com/office/drawing/2014/main" id="{256D5016-7E3A-774D-82AC-490A4B2E9837}"/>
                  </a:ext>
                </a:extLst>
              </p:cNvPr>
              <p:cNvSpPr>
                <a:spLocks/>
              </p:cNvSpPr>
              <p:nvPr/>
            </p:nvSpPr>
            <p:spPr bwMode="auto">
              <a:xfrm>
                <a:off x="6950" y="1722"/>
                <a:ext cx="43" cy="53"/>
              </a:xfrm>
              <a:custGeom>
                <a:avLst/>
                <a:gdLst>
                  <a:gd name="T0" fmla="*/ 7 w 9"/>
                  <a:gd name="T1" fmla="*/ 6 h 11"/>
                  <a:gd name="T2" fmla="*/ 7 w 9"/>
                  <a:gd name="T3" fmla="*/ 10 h 11"/>
                  <a:gd name="T4" fmla="*/ 1 w 9"/>
                  <a:gd name="T5" fmla="*/ 0 h 11"/>
                  <a:gd name="T6" fmla="*/ 2 w 9"/>
                  <a:gd name="T7" fmla="*/ 0 h 11"/>
                  <a:gd name="T8" fmla="*/ 7 w 9"/>
                  <a:gd name="T9" fmla="*/ 6 h 11"/>
                </a:gdLst>
                <a:ahLst/>
                <a:cxnLst>
                  <a:cxn ang="0">
                    <a:pos x="T0" y="T1"/>
                  </a:cxn>
                  <a:cxn ang="0">
                    <a:pos x="T2" y="T3"/>
                  </a:cxn>
                  <a:cxn ang="0">
                    <a:pos x="T4" y="T5"/>
                  </a:cxn>
                  <a:cxn ang="0">
                    <a:pos x="T6" y="T7"/>
                  </a:cxn>
                  <a:cxn ang="0">
                    <a:pos x="T8" y="T9"/>
                  </a:cxn>
                </a:cxnLst>
                <a:rect l="0" t="0" r="r" b="b"/>
                <a:pathLst>
                  <a:path w="9" h="11">
                    <a:moveTo>
                      <a:pt x="7" y="6"/>
                    </a:moveTo>
                    <a:cubicBezTo>
                      <a:pt x="9" y="9"/>
                      <a:pt x="8" y="11"/>
                      <a:pt x="7" y="10"/>
                    </a:cubicBezTo>
                    <a:cubicBezTo>
                      <a:pt x="4" y="9"/>
                      <a:pt x="0" y="1"/>
                      <a:pt x="1" y="0"/>
                    </a:cubicBezTo>
                    <a:cubicBezTo>
                      <a:pt x="2" y="0"/>
                      <a:pt x="2" y="0"/>
                      <a:pt x="2" y="0"/>
                    </a:cubicBezTo>
                    <a:cubicBezTo>
                      <a:pt x="4" y="0"/>
                      <a:pt x="6"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4" name="Freeform 2536">
                <a:extLst>
                  <a:ext uri="{FF2B5EF4-FFF2-40B4-BE49-F238E27FC236}">
                    <a16:creationId xmlns:a16="http://schemas.microsoft.com/office/drawing/2014/main" id="{64DAD9DC-0CA1-DED8-B19D-C6B7F6193CF2}"/>
                  </a:ext>
                </a:extLst>
              </p:cNvPr>
              <p:cNvSpPr>
                <a:spLocks/>
              </p:cNvSpPr>
              <p:nvPr/>
            </p:nvSpPr>
            <p:spPr bwMode="auto">
              <a:xfrm>
                <a:off x="6892" y="1640"/>
                <a:ext cx="43" cy="53"/>
              </a:xfrm>
              <a:custGeom>
                <a:avLst/>
                <a:gdLst>
                  <a:gd name="T0" fmla="*/ 8 w 9"/>
                  <a:gd name="T1" fmla="*/ 7 h 11"/>
                  <a:gd name="T2" fmla="*/ 8 w 9"/>
                  <a:gd name="T3" fmla="*/ 11 h 11"/>
                  <a:gd name="T4" fmla="*/ 2 w 9"/>
                  <a:gd name="T5" fmla="*/ 1 h 11"/>
                  <a:gd name="T6" fmla="*/ 2 w 9"/>
                  <a:gd name="T7" fmla="*/ 1 h 11"/>
                  <a:gd name="T8" fmla="*/ 8 w 9"/>
                  <a:gd name="T9" fmla="*/ 7 h 11"/>
                </a:gdLst>
                <a:ahLst/>
                <a:cxnLst>
                  <a:cxn ang="0">
                    <a:pos x="T0" y="T1"/>
                  </a:cxn>
                  <a:cxn ang="0">
                    <a:pos x="T2" y="T3"/>
                  </a:cxn>
                  <a:cxn ang="0">
                    <a:pos x="T4" y="T5"/>
                  </a:cxn>
                  <a:cxn ang="0">
                    <a:pos x="T6" y="T7"/>
                  </a:cxn>
                  <a:cxn ang="0">
                    <a:pos x="T8" y="T9"/>
                  </a:cxn>
                </a:cxnLst>
                <a:rect l="0" t="0" r="r" b="b"/>
                <a:pathLst>
                  <a:path w="9" h="11">
                    <a:moveTo>
                      <a:pt x="8" y="7"/>
                    </a:moveTo>
                    <a:cubicBezTo>
                      <a:pt x="9" y="9"/>
                      <a:pt x="9" y="11"/>
                      <a:pt x="8" y="11"/>
                    </a:cubicBezTo>
                    <a:cubicBezTo>
                      <a:pt x="4" y="9"/>
                      <a:pt x="0" y="1"/>
                      <a:pt x="2" y="1"/>
                    </a:cubicBezTo>
                    <a:cubicBezTo>
                      <a:pt x="2" y="0"/>
                      <a:pt x="2" y="1"/>
                      <a:pt x="2" y="1"/>
                    </a:cubicBezTo>
                    <a:cubicBezTo>
                      <a:pt x="4" y="1"/>
                      <a:pt x="7"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5" name="Freeform 2537">
                <a:extLst>
                  <a:ext uri="{FF2B5EF4-FFF2-40B4-BE49-F238E27FC236}">
                    <a16:creationId xmlns:a16="http://schemas.microsoft.com/office/drawing/2014/main" id="{3A7515CE-31D8-213D-059E-423882A6F502}"/>
                  </a:ext>
                </a:extLst>
              </p:cNvPr>
              <p:cNvSpPr>
                <a:spLocks/>
              </p:cNvSpPr>
              <p:nvPr/>
            </p:nvSpPr>
            <p:spPr bwMode="auto">
              <a:xfrm>
                <a:off x="6930" y="1654"/>
                <a:ext cx="44" cy="48"/>
              </a:xfrm>
              <a:custGeom>
                <a:avLst/>
                <a:gdLst>
                  <a:gd name="T0" fmla="*/ 7 w 9"/>
                  <a:gd name="T1" fmla="*/ 6 h 10"/>
                  <a:gd name="T2" fmla="*/ 8 w 9"/>
                  <a:gd name="T3" fmla="*/ 10 h 10"/>
                  <a:gd name="T4" fmla="*/ 2 w 9"/>
                  <a:gd name="T5" fmla="*/ 0 h 10"/>
                  <a:gd name="T6" fmla="*/ 2 w 9"/>
                  <a:gd name="T7" fmla="*/ 0 h 10"/>
                  <a:gd name="T8" fmla="*/ 7 w 9"/>
                  <a:gd name="T9" fmla="*/ 6 h 10"/>
                </a:gdLst>
                <a:ahLst/>
                <a:cxnLst>
                  <a:cxn ang="0">
                    <a:pos x="T0" y="T1"/>
                  </a:cxn>
                  <a:cxn ang="0">
                    <a:pos x="T2" y="T3"/>
                  </a:cxn>
                  <a:cxn ang="0">
                    <a:pos x="T4" y="T5"/>
                  </a:cxn>
                  <a:cxn ang="0">
                    <a:pos x="T6" y="T7"/>
                  </a:cxn>
                  <a:cxn ang="0">
                    <a:pos x="T8" y="T9"/>
                  </a:cxn>
                </a:cxnLst>
                <a:rect l="0" t="0" r="r" b="b"/>
                <a:pathLst>
                  <a:path w="9" h="10">
                    <a:moveTo>
                      <a:pt x="7" y="6"/>
                    </a:moveTo>
                    <a:cubicBezTo>
                      <a:pt x="9" y="8"/>
                      <a:pt x="9" y="10"/>
                      <a:pt x="8" y="10"/>
                    </a:cubicBezTo>
                    <a:cubicBezTo>
                      <a:pt x="5" y="9"/>
                      <a:pt x="0" y="1"/>
                      <a:pt x="2" y="0"/>
                    </a:cubicBezTo>
                    <a:cubicBezTo>
                      <a:pt x="2" y="0"/>
                      <a:pt x="2" y="0"/>
                      <a:pt x="2" y="0"/>
                    </a:cubicBezTo>
                    <a:cubicBezTo>
                      <a:pt x="4" y="0"/>
                      <a:pt x="6" y="3"/>
                      <a:pt x="7" y="6"/>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6" name="Freeform 2538">
                <a:extLst>
                  <a:ext uri="{FF2B5EF4-FFF2-40B4-BE49-F238E27FC236}">
                    <a16:creationId xmlns:a16="http://schemas.microsoft.com/office/drawing/2014/main" id="{8203DF7E-3B1F-6117-A4C7-0DE7AA380DA2}"/>
                  </a:ext>
                </a:extLst>
              </p:cNvPr>
              <p:cNvSpPr>
                <a:spLocks/>
              </p:cNvSpPr>
              <p:nvPr/>
            </p:nvSpPr>
            <p:spPr bwMode="auto">
              <a:xfrm>
                <a:off x="6877" y="1572"/>
                <a:ext cx="44" cy="48"/>
              </a:xfrm>
              <a:custGeom>
                <a:avLst/>
                <a:gdLst>
                  <a:gd name="T0" fmla="*/ 7 w 9"/>
                  <a:gd name="T1" fmla="*/ 6 h 10"/>
                  <a:gd name="T2" fmla="*/ 8 w 9"/>
                  <a:gd name="T3" fmla="*/ 9 h 10"/>
                  <a:gd name="T4" fmla="*/ 1 w 9"/>
                  <a:gd name="T5" fmla="*/ 0 h 10"/>
                  <a:gd name="T6" fmla="*/ 2 w 9"/>
                  <a:gd name="T7" fmla="*/ 0 h 10"/>
                  <a:gd name="T8" fmla="*/ 7 w 9"/>
                  <a:gd name="T9" fmla="*/ 6 h 10"/>
                </a:gdLst>
                <a:ahLst/>
                <a:cxnLst>
                  <a:cxn ang="0">
                    <a:pos x="T0" y="T1"/>
                  </a:cxn>
                  <a:cxn ang="0">
                    <a:pos x="T2" y="T3"/>
                  </a:cxn>
                  <a:cxn ang="0">
                    <a:pos x="T4" y="T5"/>
                  </a:cxn>
                  <a:cxn ang="0">
                    <a:pos x="T6" y="T7"/>
                  </a:cxn>
                  <a:cxn ang="0">
                    <a:pos x="T8" y="T9"/>
                  </a:cxn>
                </a:cxnLst>
                <a:rect l="0" t="0" r="r" b="b"/>
                <a:pathLst>
                  <a:path w="9" h="10">
                    <a:moveTo>
                      <a:pt x="7" y="6"/>
                    </a:moveTo>
                    <a:cubicBezTo>
                      <a:pt x="9" y="8"/>
                      <a:pt x="9" y="10"/>
                      <a:pt x="8" y="9"/>
                    </a:cubicBezTo>
                    <a:cubicBezTo>
                      <a:pt x="5" y="9"/>
                      <a:pt x="0" y="1"/>
                      <a:pt x="1" y="0"/>
                    </a:cubicBezTo>
                    <a:cubicBezTo>
                      <a:pt x="1" y="0"/>
                      <a:pt x="2" y="0"/>
                      <a:pt x="2" y="0"/>
                    </a:cubicBezTo>
                    <a:cubicBezTo>
                      <a:pt x="3" y="0"/>
                      <a:pt x="6"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7" name="Freeform 2539">
                <a:extLst>
                  <a:ext uri="{FF2B5EF4-FFF2-40B4-BE49-F238E27FC236}">
                    <a16:creationId xmlns:a16="http://schemas.microsoft.com/office/drawing/2014/main" id="{2389E035-0C6B-1726-46D9-85628496D049}"/>
                  </a:ext>
                </a:extLst>
              </p:cNvPr>
              <p:cNvSpPr>
                <a:spLocks/>
              </p:cNvSpPr>
              <p:nvPr/>
            </p:nvSpPr>
            <p:spPr bwMode="auto">
              <a:xfrm>
                <a:off x="6921" y="1596"/>
                <a:ext cx="43" cy="48"/>
              </a:xfrm>
              <a:custGeom>
                <a:avLst/>
                <a:gdLst>
                  <a:gd name="T0" fmla="*/ 7 w 9"/>
                  <a:gd name="T1" fmla="*/ 6 h 10"/>
                  <a:gd name="T2" fmla="*/ 8 w 9"/>
                  <a:gd name="T3" fmla="*/ 10 h 10"/>
                  <a:gd name="T4" fmla="*/ 1 w 9"/>
                  <a:gd name="T5" fmla="*/ 0 h 10"/>
                  <a:gd name="T6" fmla="*/ 2 w 9"/>
                  <a:gd name="T7" fmla="*/ 0 h 10"/>
                  <a:gd name="T8" fmla="*/ 7 w 9"/>
                  <a:gd name="T9" fmla="*/ 6 h 10"/>
                </a:gdLst>
                <a:ahLst/>
                <a:cxnLst>
                  <a:cxn ang="0">
                    <a:pos x="T0" y="T1"/>
                  </a:cxn>
                  <a:cxn ang="0">
                    <a:pos x="T2" y="T3"/>
                  </a:cxn>
                  <a:cxn ang="0">
                    <a:pos x="T4" y="T5"/>
                  </a:cxn>
                  <a:cxn ang="0">
                    <a:pos x="T6" y="T7"/>
                  </a:cxn>
                  <a:cxn ang="0">
                    <a:pos x="T8" y="T9"/>
                  </a:cxn>
                </a:cxnLst>
                <a:rect l="0" t="0" r="r" b="b"/>
                <a:pathLst>
                  <a:path w="9" h="10">
                    <a:moveTo>
                      <a:pt x="7" y="6"/>
                    </a:moveTo>
                    <a:cubicBezTo>
                      <a:pt x="9" y="9"/>
                      <a:pt x="9" y="10"/>
                      <a:pt x="8" y="10"/>
                    </a:cubicBezTo>
                    <a:cubicBezTo>
                      <a:pt x="6" y="10"/>
                      <a:pt x="0" y="1"/>
                      <a:pt x="1" y="0"/>
                    </a:cubicBezTo>
                    <a:cubicBezTo>
                      <a:pt x="2" y="0"/>
                      <a:pt x="2" y="0"/>
                      <a:pt x="2" y="0"/>
                    </a:cubicBezTo>
                    <a:cubicBezTo>
                      <a:pt x="3" y="1"/>
                      <a:pt x="6"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8" name="Freeform 2540">
                <a:extLst>
                  <a:ext uri="{FF2B5EF4-FFF2-40B4-BE49-F238E27FC236}">
                    <a16:creationId xmlns:a16="http://schemas.microsoft.com/office/drawing/2014/main" id="{4EE89BA7-DD70-F5A5-215A-F783E1F39ACA}"/>
                  </a:ext>
                </a:extLst>
              </p:cNvPr>
              <p:cNvSpPr>
                <a:spLocks/>
              </p:cNvSpPr>
              <p:nvPr/>
            </p:nvSpPr>
            <p:spPr bwMode="auto">
              <a:xfrm>
                <a:off x="6974" y="1673"/>
                <a:ext cx="38" cy="53"/>
              </a:xfrm>
              <a:custGeom>
                <a:avLst/>
                <a:gdLst>
                  <a:gd name="T0" fmla="*/ 7 w 8"/>
                  <a:gd name="T1" fmla="*/ 6 h 11"/>
                  <a:gd name="T2" fmla="*/ 7 w 8"/>
                  <a:gd name="T3" fmla="*/ 11 h 11"/>
                  <a:gd name="T4" fmla="*/ 1 w 8"/>
                  <a:gd name="T5" fmla="*/ 0 h 11"/>
                  <a:gd name="T6" fmla="*/ 2 w 8"/>
                  <a:gd name="T7" fmla="*/ 0 h 11"/>
                  <a:gd name="T8" fmla="*/ 7 w 8"/>
                  <a:gd name="T9" fmla="*/ 6 h 11"/>
                </a:gdLst>
                <a:ahLst/>
                <a:cxnLst>
                  <a:cxn ang="0">
                    <a:pos x="T0" y="T1"/>
                  </a:cxn>
                  <a:cxn ang="0">
                    <a:pos x="T2" y="T3"/>
                  </a:cxn>
                  <a:cxn ang="0">
                    <a:pos x="T4" y="T5"/>
                  </a:cxn>
                  <a:cxn ang="0">
                    <a:pos x="T6" y="T7"/>
                  </a:cxn>
                  <a:cxn ang="0">
                    <a:pos x="T8" y="T9"/>
                  </a:cxn>
                </a:cxnLst>
                <a:rect l="0" t="0" r="r" b="b"/>
                <a:pathLst>
                  <a:path w="8" h="11">
                    <a:moveTo>
                      <a:pt x="7" y="6"/>
                    </a:moveTo>
                    <a:cubicBezTo>
                      <a:pt x="8" y="9"/>
                      <a:pt x="8" y="11"/>
                      <a:pt x="7" y="11"/>
                    </a:cubicBezTo>
                    <a:cubicBezTo>
                      <a:pt x="5" y="10"/>
                      <a:pt x="0" y="1"/>
                      <a:pt x="1" y="0"/>
                    </a:cubicBezTo>
                    <a:cubicBezTo>
                      <a:pt x="1" y="0"/>
                      <a:pt x="2" y="0"/>
                      <a:pt x="2" y="0"/>
                    </a:cubicBezTo>
                    <a:cubicBezTo>
                      <a:pt x="3" y="1"/>
                      <a:pt x="6"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9" name="Freeform 2541">
                <a:extLst>
                  <a:ext uri="{FF2B5EF4-FFF2-40B4-BE49-F238E27FC236}">
                    <a16:creationId xmlns:a16="http://schemas.microsoft.com/office/drawing/2014/main" id="{648403F6-2676-B0A9-42AD-DDEA060EE2F2}"/>
                  </a:ext>
                </a:extLst>
              </p:cNvPr>
              <p:cNvSpPr>
                <a:spLocks/>
              </p:cNvSpPr>
              <p:nvPr/>
            </p:nvSpPr>
            <p:spPr bwMode="auto">
              <a:xfrm>
                <a:off x="6993" y="1741"/>
                <a:ext cx="38" cy="53"/>
              </a:xfrm>
              <a:custGeom>
                <a:avLst/>
                <a:gdLst>
                  <a:gd name="T0" fmla="*/ 7 w 8"/>
                  <a:gd name="T1" fmla="*/ 6 h 11"/>
                  <a:gd name="T2" fmla="*/ 7 w 8"/>
                  <a:gd name="T3" fmla="*/ 11 h 11"/>
                  <a:gd name="T4" fmla="*/ 2 w 8"/>
                  <a:gd name="T5" fmla="*/ 0 h 11"/>
                  <a:gd name="T6" fmla="*/ 2 w 8"/>
                  <a:gd name="T7" fmla="*/ 0 h 11"/>
                  <a:gd name="T8" fmla="*/ 7 w 8"/>
                  <a:gd name="T9" fmla="*/ 6 h 11"/>
                </a:gdLst>
                <a:ahLst/>
                <a:cxnLst>
                  <a:cxn ang="0">
                    <a:pos x="T0" y="T1"/>
                  </a:cxn>
                  <a:cxn ang="0">
                    <a:pos x="T2" y="T3"/>
                  </a:cxn>
                  <a:cxn ang="0">
                    <a:pos x="T4" y="T5"/>
                  </a:cxn>
                  <a:cxn ang="0">
                    <a:pos x="T6" y="T7"/>
                  </a:cxn>
                  <a:cxn ang="0">
                    <a:pos x="T8" y="T9"/>
                  </a:cxn>
                </a:cxnLst>
                <a:rect l="0" t="0" r="r" b="b"/>
                <a:pathLst>
                  <a:path w="8" h="11">
                    <a:moveTo>
                      <a:pt x="7" y="6"/>
                    </a:moveTo>
                    <a:cubicBezTo>
                      <a:pt x="8" y="9"/>
                      <a:pt x="8" y="11"/>
                      <a:pt x="7" y="11"/>
                    </a:cubicBezTo>
                    <a:cubicBezTo>
                      <a:pt x="5" y="10"/>
                      <a:pt x="0" y="1"/>
                      <a:pt x="2" y="0"/>
                    </a:cubicBezTo>
                    <a:cubicBezTo>
                      <a:pt x="2" y="0"/>
                      <a:pt x="2" y="0"/>
                      <a:pt x="2" y="0"/>
                    </a:cubicBezTo>
                    <a:cubicBezTo>
                      <a:pt x="4" y="1"/>
                      <a:pt x="6"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0" name="Freeform 2542">
                <a:extLst>
                  <a:ext uri="{FF2B5EF4-FFF2-40B4-BE49-F238E27FC236}">
                    <a16:creationId xmlns:a16="http://schemas.microsoft.com/office/drawing/2014/main" id="{E335BFE9-CF39-9DC9-17D3-F7B5E279405D}"/>
                  </a:ext>
                </a:extLst>
              </p:cNvPr>
              <p:cNvSpPr>
                <a:spLocks/>
              </p:cNvSpPr>
              <p:nvPr/>
            </p:nvSpPr>
            <p:spPr bwMode="auto">
              <a:xfrm>
                <a:off x="7041" y="1799"/>
                <a:ext cx="39" cy="53"/>
              </a:xfrm>
              <a:custGeom>
                <a:avLst/>
                <a:gdLst>
                  <a:gd name="T0" fmla="*/ 7 w 8"/>
                  <a:gd name="T1" fmla="*/ 6 h 11"/>
                  <a:gd name="T2" fmla="*/ 7 w 8"/>
                  <a:gd name="T3" fmla="*/ 11 h 11"/>
                  <a:gd name="T4" fmla="*/ 2 w 8"/>
                  <a:gd name="T5" fmla="*/ 0 h 11"/>
                  <a:gd name="T6" fmla="*/ 2 w 8"/>
                  <a:gd name="T7" fmla="*/ 0 h 11"/>
                  <a:gd name="T8" fmla="*/ 7 w 8"/>
                  <a:gd name="T9" fmla="*/ 6 h 11"/>
                </a:gdLst>
                <a:ahLst/>
                <a:cxnLst>
                  <a:cxn ang="0">
                    <a:pos x="T0" y="T1"/>
                  </a:cxn>
                  <a:cxn ang="0">
                    <a:pos x="T2" y="T3"/>
                  </a:cxn>
                  <a:cxn ang="0">
                    <a:pos x="T4" y="T5"/>
                  </a:cxn>
                  <a:cxn ang="0">
                    <a:pos x="T6" y="T7"/>
                  </a:cxn>
                  <a:cxn ang="0">
                    <a:pos x="T8" y="T9"/>
                  </a:cxn>
                </a:cxnLst>
                <a:rect l="0" t="0" r="r" b="b"/>
                <a:pathLst>
                  <a:path w="8" h="11">
                    <a:moveTo>
                      <a:pt x="7" y="6"/>
                    </a:moveTo>
                    <a:cubicBezTo>
                      <a:pt x="8" y="9"/>
                      <a:pt x="8" y="11"/>
                      <a:pt x="7" y="11"/>
                    </a:cubicBezTo>
                    <a:cubicBezTo>
                      <a:pt x="4" y="10"/>
                      <a:pt x="0" y="1"/>
                      <a:pt x="2" y="0"/>
                    </a:cubicBezTo>
                    <a:cubicBezTo>
                      <a:pt x="2" y="0"/>
                      <a:pt x="2" y="0"/>
                      <a:pt x="2" y="0"/>
                    </a:cubicBezTo>
                    <a:cubicBezTo>
                      <a:pt x="3" y="0"/>
                      <a:pt x="6" y="3"/>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1" name="Freeform 2543">
                <a:extLst>
                  <a:ext uri="{FF2B5EF4-FFF2-40B4-BE49-F238E27FC236}">
                    <a16:creationId xmlns:a16="http://schemas.microsoft.com/office/drawing/2014/main" id="{42B7E9A4-BD13-A60D-B839-B8443A643D51}"/>
                  </a:ext>
                </a:extLst>
              </p:cNvPr>
              <p:cNvSpPr>
                <a:spLocks/>
              </p:cNvSpPr>
              <p:nvPr/>
            </p:nvSpPr>
            <p:spPr bwMode="auto">
              <a:xfrm>
                <a:off x="7084" y="1866"/>
                <a:ext cx="39" cy="58"/>
              </a:xfrm>
              <a:custGeom>
                <a:avLst/>
                <a:gdLst>
                  <a:gd name="T0" fmla="*/ 7 w 8"/>
                  <a:gd name="T1" fmla="*/ 7 h 12"/>
                  <a:gd name="T2" fmla="*/ 7 w 8"/>
                  <a:gd name="T3" fmla="*/ 11 h 12"/>
                  <a:gd name="T4" fmla="*/ 2 w 8"/>
                  <a:gd name="T5" fmla="*/ 0 h 12"/>
                  <a:gd name="T6" fmla="*/ 2 w 8"/>
                  <a:gd name="T7" fmla="*/ 0 h 12"/>
                  <a:gd name="T8" fmla="*/ 7 w 8"/>
                  <a:gd name="T9" fmla="*/ 7 h 12"/>
                </a:gdLst>
                <a:ahLst/>
                <a:cxnLst>
                  <a:cxn ang="0">
                    <a:pos x="T0" y="T1"/>
                  </a:cxn>
                  <a:cxn ang="0">
                    <a:pos x="T2" y="T3"/>
                  </a:cxn>
                  <a:cxn ang="0">
                    <a:pos x="T4" y="T5"/>
                  </a:cxn>
                  <a:cxn ang="0">
                    <a:pos x="T6" y="T7"/>
                  </a:cxn>
                  <a:cxn ang="0">
                    <a:pos x="T8" y="T9"/>
                  </a:cxn>
                </a:cxnLst>
                <a:rect l="0" t="0" r="r" b="b"/>
                <a:pathLst>
                  <a:path w="8" h="12">
                    <a:moveTo>
                      <a:pt x="7" y="7"/>
                    </a:moveTo>
                    <a:cubicBezTo>
                      <a:pt x="8" y="10"/>
                      <a:pt x="8" y="12"/>
                      <a:pt x="7" y="11"/>
                    </a:cubicBezTo>
                    <a:cubicBezTo>
                      <a:pt x="5" y="10"/>
                      <a:pt x="0" y="1"/>
                      <a:pt x="2" y="0"/>
                    </a:cubicBezTo>
                    <a:cubicBezTo>
                      <a:pt x="2" y="0"/>
                      <a:pt x="2" y="0"/>
                      <a:pt x="2" y="0"/>
                    </a:cubicBezTo>
                    <a:cubicBezTo>
                      <a:pt x="4" y="1"/>
                      <a:pt x="6"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2" name="Freeform 2544">
                <a:extLst>
                  <a:ext uri="{FF2B5EF4-FFF2-40B4-BE49-F238E27FC236}">
                    <a16:creationId xmlns:a16="http://schemas.microsoft.com/office/drawing/2014/main" id="{FBB68422-7850-C6B8-E49F-24CEC93D6EA1}"/>
                  </a:ext>
                </a:extLst>
              </p:cNvPr>
              <p:cNvSpPr>
                <a:spLocks/>
              </p:cNvSpPr>
              <p:nvPr/>
            </p:nvSpPr>
            <p:spPr bwMode="auto">
              <a:xfrm>
                <a:off x="7133" y="1939"/>
                <a:ext cx="33" cy="57"/>
              </a:xfrm>
              <a:custGeom>
                <a:avLst/>
                <a:gdLst>
                  <a:gd name="T0" fmla="*/ 6 w 7"/>
                  <a:gd name="T1" fmla="*/ 7 h 12"/>
                  <a:gd name="T2" fmla="*/ 6 w 7"/>
                  <a:gd name="T3" fmla="*/ 12 h 12"/>
                  <a:gd name="T4" fmla="*/ 1 w 7"/>
                  <a:gd name="T5" fmla="*/ 0 h 12"/>
                  <a:gd name="T6" fmla="*/ 1 w 7"/>
                  <a:gd name="T7" fmla="*/ 0 h 12"/>
                  <a:gd name="T8" fmla="*/ 6 w 7"/>
                  <a:gd name="T9" fmla="*/ 7 h 12"/>
                </a:gdLst>
                <a:ahLst/>
                <a:cxnLst>
                  <a:cxn ang="0">
                    <a:pos x="T0" y="T1"/>
                  </a:cxn>
                  <a:cxn ang="0">
                    <a:pos x="T2" y="T3"/>
                  </a:cxn>
                  <a:cxn ang="0">
                    <a:pos x="T4" y="T5"/>
                  </a:cxn>
                  <a:cxn ang="0">
                    <a:pos x="T6" y="T7"/>
                  </a:cxn>
                  <a:cxn ang="0">
                    <a:pos x="T8" y="T9"/>
                  </a:cxn>
                </a:cxnLst>
                <a:rect l="0" t="0" r="r" b="b"/>
                <a:pathLst>
                  <a:path w="7" h="12">
                    <a:moveTo>
                      <a:pt x="6" y="7"/>
                    </a:moveTo>
                    <a:cubicBezTo>
                      <a:pt x="7" y="10"/>
                      <a:pt x="7" y="12"/>
                      <a:pt x="6" y="12"/>
                    </a:cubicBezTo>
                    <a:cubicBezTo>
                      <a:pt x="3" y="11"/>
                      <a:pt x="0" y="1"/>
                      <a:pt x="1" y="0"/>
                    </a:cubicBezTo>
                    <a:cubicBezTo>
                      <a:pt x="1" y="0"/>
                      <a:pt x="1" y="0"/>
                      <a:pt x="1" y="0"/>
                    </a:cubicBezTo>
                    <a:cubicBezTo>
                      <a:pt x="3" y="1"/>
                      <a:pt x="5"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3" name="Freeform 2545">
                <a:extLst>
                  <a:ext uri="{FF2B5EF4-FFF2-40B4-BE49-F238E27FC236}">
                    <a16:creationId xmlns:a16="http://schemas.microsoft.com/office/drawing/2014/main" id="{B669C622-5E2D-B818-A9B3-70AE66BF4ACD}"/>
                  </a:ext>
                </a:extLst>
              </p:cNvPr>
              <p:cNvSpPr>
                <a:spLocks/>
              </p:cNvSpPr>
              <p:nvPr/>
            </p:nvSpPr>
            <p:spPr bwMode="auto">
              <a:xfrm>
                <a:off x="7118" y="1876"/>
                <a:ext cx="34" cy="53"/>
              </a:xfrm>
              <a:custGeom>
                <a:avLst/>
                <a:gdLst>
                  <a:gd name="T0" fmla="*/ 5 w 7"/>
                  <a:gd name="T1" fmla="*/ 6 h 11"/>
                  <a:gd name="T2" fmla="*/ 6 w 7"/>
                  <a:gd name="T3" fmla="*/ 11 h 11"/>
                  <a:gd name="T4" fmla="*/ 1 w 7"/>
                  <a:gd name="T5" fmla="*/ 0 h 11"/>
                  <a:gd name="T6" fmla="*/ 1 w 7"/>
                  <a:gd name="T7" fmla="*/ 0 h 11"/>
                  <a:gd name="T8" fmla="*/ 5 w 7"/>
                  <a:gd name="T9" fmla="*/ 6 h 11"/>
                </a:gdLst>
                <a:ahLst/>
                <a:cxnLst>
                  <a:cxn ang="0">
                    <a:pos x="T0" y="T1"/>
                  </a:cxn>
                  <a:cxn ang="0">
                    <a:pos x="T2" y="T3"/>
                  </a:cxn>
                  <a:cxn ang="0">
                    <a:pos x="T4" y="T5"/>
                  </a:cxn>
                  <a:cxn ang="0">
                    <a:pos x="T6" y="T7"/>
                  </a:cxn>
                  <a:cxn ang="0">
                    <a:pos x="T8" y="T9"/>
                  </a:cxn>
                </a:cxnLst>
                <a:rect l="0" t="0" r="r" b="b"/>
                <a:pathLst>
                  <a:path w="7" h="11">
                    <a:moveTo>
                      <a:pt x="5" y="6"/>
                    </a:moveTo>
                    <a:cubicBezTo>
                      <a:pt x="7" y="9"/>
                      <a:pt x="7" y="11"/>
                      <a:pt x="6" y="11"/>
                    </a:cubicBezTo>
                    <a:cubicBezTo>
                      <a:pt x="4" y="10"/>
                      <a:pt x="0" y="0"/>
                      <a:pt x="1" y="0"/>
                    </a:cubicBezTo>
                    <a:cubicBezTo>
                      <a:pt x="1" y="0"/>
                      <a:pt x="1" y="0"/>
                      <a:pt x="1" y="0"/>
                    </a:cubicBezTo>
                    <a:cubicBezTo>
                      <a:pt x="2" y="0"/>
                      <a:pt x="4"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4" name="Freeform 2546">
                <a:extLst>
                  <a:ext uri="{FF2B5EF4-FFF2-40B4-BE49-F238E27FC236}">
                    <a16:creationId xmlns:a16="http://schemas.microsoft.com/office/drawing/2014/main" id="{2191FF6B-6C66-8DA3-2AAC-1CB1A4007852}"/>
                  </a:ext>
                </a:extLst>
              </p:cNvPr>
              <p:cNvSpPr>
                <a:spLocks/>
              </p:cNvSpPr>
              <p:nvPr/>
            </p:nvSpPr>
            <p:spPr bwMode="auto">
              <a:xfrm>
                <a:off x="7075" y="1804"/>
                <a:ext cx="38" cy="53"/>
              </a:xfrm>
              <a:custGeom>
                <a:avLst/>
                <a:gdLst>
                  <a:gd name="T0" fmla="*/ 6 w 8"/>
                  <a:gd name="T1" fmla="*/ 7 h 11"/>
                  <a:gd name="T2" fmla="*/ 7 w 8"/>
                  <a:gd name="T3" fmla="*/ 11 h 11"/>
                  <a:gd name="T4" fmla="*/ 1 w 8"/>
                  <a:gd name="T5" fmla="*/ 0 h 11"/>
                  <a:gd name="T6" fmla="*/ 2 w 8"/>
                  <a:gd name="T7" fmla="*/ 0 h 11"/>
                  <a:gd name="T8" fmla="*/ 6 w 8"/>
                  <a:gd name="T9" fmla="*/ 7 h 11"/>
                </a:gdLst>
                <a:ahLst/>
                <a:cxnLst>
                  <a:cxn ang="0">
                    <a:pos x="T0" y="T1"/>
                  </a:cxn>
                  <a:cxn ang="0">
                    <a:pos x="T2" y="T3"/>
                  </a:cxn>
                  <a:cxn ang="0">
                    <a:pos x="T4" y="T5"/>
                  </a:cxn>
                  <a:cxn ang="0">
                    <a:pos x="T6" y="T7"/>
                  </a:cxn>
                  <a:cxn ang="0">
                    <a:pos x="T8" y="T9"/>
                  </a:cxn>
                </a:cxnLst>
                <a:rect l="0" t="0" r="r" b="b"/>
                <a:pathLst>
                  <a:path w="8" h="11">
                    <a:moveTo>
                      <a:pt x="6" y="7"/>
                    </a:moveTo>
                    <a:cubicBezTo>
                      <a:pt x="7" y="10"/>
                      <a:pt x="8" y="11"/>
                      <a:pt x="7" y="11"/>
                    </a:cubicBezTo>
                    <a:cubicBezTo>
                      <a:pt x="4" y="10"/>
                      <a:pt x="0" y="1"/>
                      <a:pt x="1" y="0"/>
                    </a:cubicBezTo>
                    <a:cubicBezTo>
                      <a:pt x="1" y="0"/>
                      <a:pt x="2" y="0"/>
                      <a:pt x="2" y="0"/>
                    </a:cubicBezTo>
                    <a:cubicBezTo>
                      <a:pt x="3" y="1"/>
                      <a:pt x="5"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5" name="Freeform 2547">
                <a:extLst>
                  <a:ext uri="{FF2B5EF4-FFF2-40B4-BE49-F238E27FC236}">
                    <a16:creationId xmlns:a16="http://schemas.microsoft.com/office/drawing/2014/main" id="{DB7D7E1D-AD14-CC69-4721-AAAF11B5616A}"/>
                  </a:ext>
                </a:extLst>
              </p:cNvPr>
              <p:cNvSpPr>
                <a:spLocks/>
              </p:cNvSpPr>
              <p:nvPr/>
            </p:nvSpPr>
            <p:spPr bwMode="auto">
              <a:xfrm>
                <a:off x="7056" y="1741"/>
                <a:ext cx="38" cy="53"/>
              </a:xfrm>
              <a:custGeom>
                <a:avLst/>
                <a:gdLst>
                  <a:gd name="T0" fmla="*/ 6 w 8"/>
                  <a:gd name="T1" fmla="*/ 6 h 11"/>
                  <a:gd name="T2" fmla="*/ 7 w 8"/>
                  <a:gd name="T3" fmla="*/ 11 h 11"/>
                  <a:gd name="T4" fmla="*/ 1 w 8"/>
                  <a:gd name="T5" fmla="*/ 0 h 11"/>
                  <a:gd name="T6" fmla="*/ 1 w 8"/>
                  <a:gd name="T7" fmla="*/ 0 h 11"/>
                  <a:gd name="T8" fmla="*/ 6 w 8"/>
                  <a:gd name="T9" fmla="*/ 6 h 11"/>
                </a:gdLst>
                <a:ahLst/>
                <a:cxnLst>
                  <a:cxn ang="0">
                    <a:pos x="T0" y="T1"/>
                  </a:cxn>
                  <a:cxn ang="0">
                    <a:pos x="T2" y="T3"/>
                  </a:cxn>
                  <a:cxn ang="0">
                    <a:pos x="T4" y="T5"/>
                  </a:cxn>
                  <a:cxn ang="0">
                    <a:pos x="T6" y="T7"/>
                  </a:cxn>
                  <a:cxn ang="0">
                    <a:pos x="T8" y="T9"/>
                  </a:cxn>
                </a:cxnLst>
                <a:rect l="0" t="0" r="r" b="b"/>
                <a:pathLst>
                  <a:path w="8" h="11">
                    <a:moveTo>
                      <a:pt x="6" y="6"/>
                    </a:moveTo>
                    <a:cubicBezTo>
                      <a:pt x="7" y="9"/>
                      <a:pt x="8" y="11"/>
                      <a:pt x="7" y="11"/>
                    </a:cubicBezTo>
                    <a:cubicBezTo>
                      <a:pt x="5" y="10"/>
                      <a:pt x="0" y="1"/>
                      <a:pt x="1" y="0"/>
                    </a:cubicBezTo>
                    <a:cubicBezTo>
                      <a:pt x="1" y="0"/>
                      <a:pt x="1" y="0"/>
                      <a:pt x="1" y="0"/>
                    </a:cubicBezTo>
                    <a:cubicBezTo>
                      <a:pt x="2" y="1"/>
                      <a:pt x="4"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6" name="Freeform 2548">
                <a:extLst>
                  <a:ext uri="{FF2B5EF4-FFF2-40B4-BE49-F238E27FC236}">
                    <a16:creationId xmlns:a16="http://schemas.microsoft.com/office/drawing/2014/main" id="{B91F584F-5BB6-F93A-676B-2E6625DCD66A}"/>
                  </a:ext>
                </a:extLst>
              </p:cNvPr>
              <p:cNvSpPr>
                <a:spLocks/>
              </p:cNvSpPr>
              <p:nvPr/>
            </p:nvSpPr>
            <p:spPr bwMode="auto">
              <a:xfrm>
                <a:off x="7104" y="1813"/>
                <a:ext cx="33" cy="53"/>
              </a:xfrm>
              <a:custGeom>
                <a:avLst/>
                <a:gdLst>
                  <a:gd name="T0" fmla="*/ 5 w 7"/>
                  <a:gd name="T1" fmla="*/ 6 h 11"/>
                  <a:gd name="T2" fmla="*/ 6 w 7"/>
                  <a:gd name="T3" fmla="*/ 11 h 11"/>
                  <a:gd name="T4" fmla="*/ 1 w 7"/>
                  <a:gd name="T5" fmla="*/ 0 h 11"/>
                  <a:gd name="T6" fmla="*/ 1 w 7"/>
                  <a:gd name="T7" fmla="*/ 0 h 11"/>
                  <a:gd name="T8" fmla="*/ 5 w 7"/>
                  <a:gd name="T9" fmla="*/ 6 h 11"/>
                </a:gdLst>
                <a:ahLst/>
                <a:cxnLst>
                  <a:cxn ang="0">
                    <a:pos x="T0" y="T1"/>
                  </a:cxn>
                  <a:cxn ang="0">
                    <a:pos x="T2" y="T3"/>
                  </a:cxn>
                  <a:cxn ang="0">
                    <a:pos x="T4" y="T5"/>
                  </a:cxn>
                  <a:cxn ang="0">
                    <a:pos x="T6" y="T7"/>
                  </a:cxn>
                  <a:cxn ang="0">
                    <a:pos x="T8" y="T9"/>
                  </a:cxn>
                </a:cxnLst>
                <a:rect l="0" t="0" r="r" b="b"/>
                <a:pathLst>
                  <a:path w="7" h="11">
                    <a:moveTo>
                      <a:pt x="5" y="6"/>
                    </a:moveTo>
                    <a:cubicBezTo>
                      <a:pt x="7" y="9"/>
                      <a:pt x="7" y="11"/>
                      <a:pt x="6" y="11"/>
                    </a:cubicBezTo>
                    <a:cubicBezTo>
                      <a:pt x="5" y="10"/>
                      <a:pt x="0" y="0"/>
                      <a:pt x="1" y="0"/>
                    </a:cubicBezTo>
                    <a:cubicBezTo>
                      <a:pt x="1" y="0"/>
                      <a:pt x="1" y="0"/>
                      <a:pt x="1" y="0"/>
                    </a:cubicBezTo>
                    <a:cubicBezTo>
                      <a:pt x="2" y="0"/>
                      <a:pt x="4"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7" name="Freeform 2549">
                <a:extLst>
                  <a:ext uri="{FF2B5EF4-FFF2-40B4-BE49-F238E27FC236}">
                    <a16:creationId xmlns:a16="http://schemas.microsoft.com/office/drawing/2014/main" id="{E1870464-9B92-AC7E-56FB-E29FEE37B721}"/>
                  </a:ext>
                </a:extLst>
              </p:cNvPr>
              <p:cNvSpPr>
                <a:spLocks/>
              </p:cNvSpPr>
              <p:nvPr/>
            </p:nvSpPr>
            <p:spPr bwMode="auto">
              <a:xfrm>
                <a:off x="7147" y="1890"/>
                <a:ext cx="34" cy="53"/>
              </a:xfrm>
              <a:custGeom>
                <a:avLst/>
                <a:gdLst>
                  <a:gd name="T0" fmla="*/ 5 w 7"/>
                  <a:gd name="T1" fmla="*/ 7 h 11"/>
                  <a:gd name="T2" fmla="*/ 6 w 7"/>
                  <a:gd name="T3" fmla="*/ 11 h 11"/>
                  <a:gd name="T4" fmla="*/ 1 w 7"/>
                  <a:gd name="T5" fmla="*/ 0 h 11"/>
                  <a:gd name="T6" fmla="*/ 1 w 7"/>
                  <a:gd name="T7" fmla="*/ 0 h 11"/>
                  <a:gd name="T8" fmla="*/ 5 w 7"/>
                  <a:gd name="T9" fmla="*/ 7 h 11"/>
                </a:gdLst>
                <a:ahLst/>
                <a:cxnLst>
                  <a:cxn ang="0">
                    <a:pos x="T0" y="T1"/>
                  </a:cxn>
                  <a:cxn ang="0">
                    <a:pos x="T2" y="T3"/>
                  </a:cxn>
                  <a:cxn ang="0">
                    <a:pos x="T4" y="T5"/>
                  </a:cxn>
                  <a:cxn ang="0">
                    <a:pos x="T6" y="T7"/>
                  </a:cxn>
                  <a:cxn ang="0">
                    <a:pos x="T8" y="T9"/>
                  </a:cxn>
                </a:cxnLst>
                <a:rect l="0" t="0" r="r" b="b"/>
                <a:pathLst>
                  <a:path w="7" h="11">
                    <a:moveTo>
                      <a:pt x="5" y="7"/>
                    </a:moveTo>
                    <a:cubicBezTo>
                      <a:pt x="6" y="9"/>
                      <a:pt x="7" y="11"/>
                      <a:pt x="6" y="11"/>
                    </a:cubicBezTo>
                    <a:cubicBezTo>
                      <a:pt x="4" y="11"/>
                      <a:pt x="0" y="1"/>
                      <a:pt x="1" y="0"/>
                    </a:cubicBezTo>
                    <a:cubicBezTo>
                      <a:pt x="1" y="0"/>
                      <a:pt x="1" y="0"/>
                      <a:pt x="1" y="0"/>
                    </a:cubicBezTo>
                    <a:cubicBezTo>
                      <a:pt x="2" y="0"/>
                      <a:pt x="4"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8" name="Freeform 2550">
                <a:extLst>
                  <a:ext uri="{FF2B5EF4-FFF2-40B4-BE49-F238E27FC236}">
                    <a16:creationId xmlns:a16="http://schemas.microsoft.com/office/drawing/2014/main" id="{A0FD3A38-31A8-0B16-FBF1-F26B2DE8FA93}"/>
                  </a:ext>
                </a:extLst>
              </p:cNvPr>
              <p:cNvSpPr>
                <a:spLocks/>
              </p:cNvSpPr>
              <p:nvPr/>
            </p:nvSpPr>
            <p:spPr bwMode="auto">
              <a:xfrm>
                <a:off x="7157" y="1948"/>
                <a:ext cx="33" cy="53"/>
              </a:xfrm>
              <a:custGeom>
                <a:avLst/>
                <a:gdLst>
                  <a:gd name="T0" fmla="*/ 6 w 7"/>
                  <a:gd name="T1" fmla="*/ 6 h 11"/>
                  <a:gd name="T2" fmla="*/ 6 w 7"/>
                  <a:gd name="T3" fmla="*/ 11 h 11"/>
                  <a:gd name="T4" fmla="*/ 2 w 7"/>
                  <a:gd name="T5" fmla="*/ 0 h 11"/>
                  <a:gd name="T6" fmla="*/ 2 w 7"/>
                  <a:gd name="T7" fmla="*/ 0 h 11"/>
                  <a:gd name="T8" fmla="*/ 6 w 7"/>
                  <a:gd name="T9" fmla="*/ 6 h 11"/>
                </a:gdLst>
                <a:ahLst/>
                <a:cxnLst>
                  <a:cxn ang="0">
                    <a:pos x="T0" y="T1"/>
                  </a:cxn>
                  <a:cxn ang="0">
                    <a:pos x="T2" y="T3"/>
                  </a:cxn>
                  <a:cxn ang="0">
                    <a:pos x="T4" y="T5"/>
                  </a:cxn>
                  <a:cxn ang="0">
                    <a:pos x="T6" y="T7"/>
                  </a:cxn>
                  <a:cxn ang="0">
                    <a:pos x="T8" y="T9"/>
                  </a:cxn>
                </a:cxnLst>
                <a:rect l="0" t="0" r="r" b="b"/>
                <a:pathLst>
                  <a:path w="7" h="11">
                    <a:moveTo>
                      <a:pt x="6" y="6"/>
                    </a:moveTo>
                    <a:cubicBezTo>
                      <a:pt x="7" y="9"/>
                      <a:pt x="7" y="11"/>
                      <a:pt x="6" y="11"/>
                    </a:cubicBezTo>
                    <a:cubicBezTo>
                      <a:pt x="4" y="10"/>
                      <a:pt x="0" y="0"/>
                      <a:pt x="2" y="0"/>
                    </a:cubicBezTo>
                    <a:cubicBezTo>
                      <a:pt x="2" y="0"/>
                      <a:pt x="2" y="0"/>
                      <a:pt x="2" y="0"/>
                    </a:cubicBezTo>
                    <a:cubicBezTo>
                      <a:pt x="3" y="0"/>
                      <a:pt x="5"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69" name="Freeform 2551">
                <a:extLst>
                  <a:ext uri="{FF2B5EF4-FFF2-40B4-BE49-F238E27FC236}">
                    <a16:creationId xmlns:a16="http://schemas.microsoft.com/office/drawing/2014/main" id="{255432A3-4255-97DB-568D-0A09A574E1F9}"/>
                  </a:ext>
                </a:extLst>
              </p:cNvPr>
              <p:cNvSpPr>
                <a:spLocks/>
              </p:cNvSpPr>
              <p:nvPr/>
            </p:nvSpPr>
            <p:spPr bwMode="auto">
              <a:xfrm>
                <a:off x="7200" y="2021"/>
                <a:ext cx="29" cy="57"/>
              </a:xfrm>
              <a:custGeom>
                <a:avLst/>
                <a:gdLst>
                  <a:gd name="T0" fmla="*/ 5 w 6"/>
                  <a:gd name="T1" fmla="*/ 7 h 12"/>
                  <a:gd name="T2" fmla="*/ 5 w 6"/>
                  <a:gd name="T3" fmla="*/ 12 h 12"/>
                  <a:gd name="T4" fmla="*/ 1 w 6"/>
                  <a:gd name="T5" fmla="*/ 0 h 12"/>
                  <a:gd name="T6" fmla="*/ 1 w 6"/>
                  <a:gd name="T7" fmla="*/ 0 h 12"/>
                  <a:gd name="T8" fmla="*/ 5 w 6"/>
                  <a:gd name="T9" fmla="*/ 7 h 12"/>
                </a:gdLst>
                <a:ahLst/>
                <a:cxnLst>
                  <a:cxn ang="0">
                    <a:pos x="T0" y="T1"/>
                  </a:cxn>
                  <a:cxn ang="0">
                    <a:pos x="T2" y="T3"/>
                  </a:cxn>
                  <a:cxn ang="0">
                    <a:pos x="T4" y="T5"/>
                  </a:cxn>
                  <a:cxn ang="0">
                    <a:pos x="T6" y="T7"/>
                  </a:cxn>
                  <a:cxn ang="0">
                    <a:pos x="T8" y="T9"/>
                  </a:cxn>
                </a:cxnLst>
                <a:rect l="0" t="0" r="r" b="b"/>
                <a:pathLst>
                  <a:path w="6" h="12">
                    <a:moveTo>
                      <a:pt x="5" y="7"/>
                    </a:moveTo>
                    <a:cubicBezTo>
                      <a:pt x="5" y="10"/>
                      <a:pt x="6" y="12"/>
                      <a:pt x="5" y="12"/>
                    </a:cubicBezTo>
                    <a:cubicBezTo>
                      <a:pt x="3" y="11"/>
                      <a:pt x="0" y="1"/>
                      <a:pt x="1" y="0"/>
                    </a:cubicBezTo>
                    <a:cubicBezTo>
                      <a:pt x="1" y="0"/>
                      <a:pt x="1" y="0"/>
                      <a:pt x="1" y="0"/>
                    </a:cubicBezTo>
                    <a:cubicBezTo>
                      <a:pt x="2" y="1"/>
                      <a:pt x="4"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0" name="Freeform 2552">
                <a:extLst>
                  <a:ext uri="{FF2B5EF4-FFF2-40B4-BE49-F238E27FC236}">
                    <a16:creationId xmlns:a16="http://schemas.microsoft.com/office/drawing/2014/main" id="{61702081-22A3-39A8-9373-253D619AD813}"/>
                  </a:ext>
                </a:extLst>
              </p:cNvPr>
              <p:cNvSpPr>
                <a:spLocks/>
              </p:cNvSpPr>
              <p:nvPr/>
            </p:nvSpPr>
            <p:spPr bwMode="auto">
              <a:xfrm>
                <a:off x="7186" y="1958"/>
                <a:ext cx="29" cy="58"/>
              </a:xfrm>
              <a:custGeom>
                <a:avLst/>
                <a:gdLst>
                  <a:gd name="T0" fmla="*/ 5 w 6"/>
                  <a:gd name="T1" fmla="*/ 7 h 12"/>
                  <a:gd name="T2" fmla="*/ 6 w 6"/>
                  <a:gd name="T3" fmla="*/ 12 h 12"/>
                  <a:gd name="T4" fmla="*/ 1 w 6"/>
                  <a:gd name="T5" fmla="*/ 0 h 12"/>
                  <a:gd name="T6" fmla="*/ 1 w 6"/>
                  <a:gd name="T7" fmla="*/ 0 h 12"/>
                  <a:gd name="T8" fmla="*/ 5 w 6"/>
                  <a:gd name="T9" fmla="*/ 7 h 12"/>
                </a:gdLst>
                <a:ahLst/>
                <a:cxnLst>
                  <a:cxn ang="0">
                    <a:pos x="T0" y="T1"/>
                  </a:cxn>
                  <a:cxn ang="0">
                    <a:pos x="T2" y="T3"/>
                  </a:cxn>
                  <a:cxn ang="0">
                    <a:pos x="T4" y="T5"/>
                  </a:cxn>
                  <a:cxn ang="0">
                    <a:pos x="T6" y="T7"/>
                  </a:cxn>
                  <a:cxn ang="0">
                    <a:pos x="T8" y="T9"/>
                  </a:cxn>
                </a:cxnLst>
                <a:rect l="0" t="0" r="r" b="b"/>
                <a:pathLst>
                  <a:path w="6" h="12">
                    <a:moveTo>
                      <a:pt x="5" y="7"/>
                    </a:moveTo>
                    <a:cubicBezTo>
                      <a:pt x="6" y="10"/>
                      <a:pt x="6" y="12"/>
                      <a:pt x="6" y="12"/>
                    </a:cubicBezTo>
                    <a:cubicBezTo>
                      <a:pt x="4" y="11"/>
                      <a:pt x="0" y="1"/>
                      <a:pt x="1" y="0"/>
                    </a:cubicBezTo>
                    <a:cubicBezTo>
                      <a:pt x="1" y="0"/>
                      <a:pt x="1" y="0"/>
                      <a:pt x="1" y="0"/>
                    </a:cubicBezTo>
                    <a:cubicBezTo>
                      <a:pt x="2" y="1"/>
                      <a:pt x="4"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1" name="Freeform 2553">
                <a:extLst>
                  <a:ext uri="{FF2B5EF4-FFF2-40B4-BE49-F238E27FC236}">
                    <a16:creationId xmlns:a16="http://schemas.microsoft.com/office/drawing/2014/main" id="{7173B938-E2CB-35AE-4643-8EA386AA23A2}"/>
                  </a:ext>
                </a:extLst>
              </p:cNvPr>
              <p:cNvSpPr>
                <a:spLocks/>
              </p:cNvSpPr>
              <p:nvPr/>
            </p:nvSpPr>
            <p:spPr bwMode="auto">
              <a:xfrm>
                <a:off x="7003" y="1669"/>
                <a:ext cx="38" cy="53"/>
              </a:xfrm>
              <a:custGeom>
                <a:avLst/>
                <a:gdLst>
                  <a:gd name="T0" fmla="*/ 6 w 8"/>
                  <a:gd name="T1" fmla="*/ 6 h 11"/>
                  <a:gd name="T2" fmla="*/ 7 w 8"/>
                  <a:gd name="T3" fmla="*/ 10 h 11"/>
                  <a:gd name="T4" fmla="*/ 1 w 8"/>
                  <a:gd name="T5" fmla="*/ 0 h 11"/>
                  <a:gd name="T6" fmla="*/ 1 w 8"/>
                  <a:gd name="T7" fmla="*/ 0 h 11"/>
                  <a:gd name="T8" fmla="*/ 6 w 8"/>
                  <a:gd name="T9" fmla="*/ 6 h 11"/>
                </a:gdLst>
                <a:ahLst/>
                <a:cxnLst>
                  <a:cxn ang="0">
                    <a:pos x="T0" y="T1"/>
                  </a:cxn>
                  <a:cxn ang="0">
                    <a:pos x="T2" y="T3"/>
                  </a:cxn>
                  <a:cxn ang="0">
                    <a:pos x="T4" y="T5"/>
                  </a:cxn>
                  <a:cxn ang="0">
                    <a:pos x="T6" y="T7"/>
                  </a:cxn>
                  <a:cxn ang="0">
                    <a:pos x="T8" y="T9"/>
                  </a:cxn>
                </a:cxnLst>
                <a:rect l="0" t="0" r="r" b="b"/>
                <a:pathLst>
                  <a:path w="8" h="11">
                    <a:moveTo>
                      <a:pt x="6" y="6"/>
                    </a:moveTo>
                    <a:cubicBezTo>
                      <a:pt x="8" y="9"/>
                      <a:pt x="8" y="11"/>
                      <a:pt x="7" y="10"/>
                    </a:cubicBezTo>
                    <a:cubicBezTo>
                      <a:pt x="5" y="10"/>
                      <a:pt x="0" y="1"/>
                      <a:pt x="1" y="0"/>
                    </a:cubicBezTo>
                    <a:cubicBezTo>
                      <a:pt x="1" y="0"/>
                      <a:pt x="1" y="0"/>
                      <a:pt x="1" y="0"/>
                    </a:cubicBezTo>
                    <a:cubicBezTo>
                      <a:pt x="2" y="1"/>
                      <a:pt x="5"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2" name="Freeform 2554">
                <a:extLst>
                  <a:ext uri="{FF2B5EF4-FFF2-40B4-BE49-F238E27FC236}">
                    <a16:creationId xmlns:a16="http://schemas.microsoft.com/office/drawing/2014/main" id="{FC86B673-00D3-5BA3-85E9-BE38BF522AF6}"/>
                  </a:ext>
                </a:extLst>
              </p:cNvPr>
              <p:cNvSpPr>
                <a:spLocks/>
              </p:cNvSpPr>
              <p:nvPr/>
            </p:nvSpPr>
            <p:spPr bwMode="auto">
              <a:xfrm>
                <a:off x="6950" y="1596"/>
                <a:ext cx="38" cy="48"/>
              </a:xfrm>
              <a:custGeom>
                <a:avLst/>
                <a:gdLst>
                  <a:gd name="T0" fmla="*/ 6 w 8"/>
                  <a:gd name="T1" fmla="*/ 6 h 10"/>
                  <a:gd name="T2" fmla="*/ 7 w 8"/>
                  <a:gd name="T3" fmla="*/ 10 h 10"/>
                  <a:gd name="T4" fmla="*/ 1 w 8"/>
                  <a:gd name="T5" fmla="*/ 0 h 10"/>
                  <a:gd name="T6" fmla="*/ 1 w 8"/>
                  <a:gd name="T7" fmla="*/ 0 h 10"/>
                  <a:gd name="T8" fmla="*/ 6 w 8"/>
                  <a:gd name="T9" fmla="*/ 6 h 10"/>
                </a:gdLst>
                <a:ahLst/>
                <a:cxnLst>
                  <a:cxn ang="0">
                    <a:pos x="T0" y="T1"/>
                  </a:cxn>
                  <a:cxn ang="0">
                    <a:pos x="T2" y="T3"/>
                  </a:cxn>
                  <a:cxn ang="0">
                    <a:pos x="T4" y="T5"/>
                  </a:cxn>
                  <a:cxn ang="0">
                    <a:pos x="T6" y="T7"/>
                  </a:cxn>
                  <a:cxn ang="0">
                    <a:pos x="T8" y="T9"/>
                  </a:cxn>
                </a:cxnLst>
                <a:rect l="0" t="0" r="r" b="b"/>
                <a:pathLst>
                  <a:path w="8" h="10">
                    <a:moveTo>
                      <a:pt x="6" y="6"/>
                    </a:moveTo>
                    <a:cubicBezTo>
                      <a:pt x="8" y="8"/>
                      <a:pt x="8" y="10"/>
                      <a:pt x="7" y="10"/>
                    </a:cubicBezTo>
                    <a:cubicBezTo>
                      <a:pt x="5" y="9"/>
                      <a:pt x="0" y="1"/>
                      <a:pt x="1" y="0"/>
                    </a:cubicBezTo>
                    <a:cubicBezTo>
                      <a:pt x="1" y="0"/>
                      <a:pt x="1" y="0"/>
                      <a:pt x="1" y="0"/>
                    </a:cubicBezTo>
                    <a:cubicBezTo>
                      <a:pt x="2" y="0"/>
                      <a:pt x="5"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3" name="Freeform 2555">
                <a:extLst>
                  <a:ext uri="{FF2B5EF4-FFF2-40B4-BE49-F238E27FC236}">
                    <a16:creationId xmlns:a16="http://schemas.microsoft.com/office/drawing/2014/main" id="{24EDA247-8202-A90F-80A8-586B3FA617A7}"/>
                  </a:ext>
                </a:extLst>
              </p:cNvPr>
              <p:cNvSpPr>
                <a:spLocks/>
              </p:cNvSpPr>
              <p:nvPr/>
            </p:nvSpPr>
            <p:spPr bwMode="auto">
              <a:xfrm>
                <a:off x="6887" y="1529"/>
                <a:ext cx="43" cy="43"/>
              </a:xfrm>
              <a:custGeom>
                <a:avLst/>
                <a:gdLst>
                  <a:gd name="T0" fmla="*/ 7 w 9"/>
                  <a:gd name="T1" fmla="*/ 5 h 9"/>
                  <a:gd name="T2" fmla="*/ 8 w 9"/>
                  <a:gd name="T3" fmla="*/ 9 h 9"/>
                  <a:gd name="T4" fmla="*/ 1 w 9"/>
                  <a:gd name="T5" fmla="*/ 0 h 9"/>
                  <a:gd name="T6" fmla="*/ 1 w 9"/>
                  <a:gd name="T7" fmla="*/ 0 h 9"/>
                  <a:gd name="T8" fmla="*/ 7 w 9"/>
                  <a:gd name="T9" fmla="*/ 5 h 9"/>
                </a:gdLst>
                <a:ahLst/>
                <a:cxnLst>
                  <a:cxn ang="0">
                    <a:pos x="T0" y="T1"/>
                  </a:cxn>
                  <a:cxn ang="0">
                    <a:pos x="T2" y="T3"/>
                  </a:cxn>
                  <a:cxn ang="0">
                    <a:pos x="T4" y="T5"/>
                  </a:cxn>
                  <a:cxn ang="0">
                    <a:pos x="T6" y="T7"/>
                  </a:cxn>
                  <a:cxn ang="0">
                    <a:pos x="T8" y="T9"/>
                  </a:cxn>
                </a:cxnLst>
                <a:rect l="0" t="0" r="r" b="b"/>
                <a:pathLst>
                  <a:path w="9" h="9">
                    <a:moveTo>
                      <a:pt x="7" y="5"/>
                    </a:moveTo>
                    <a:cubicBezTo>
                      <a:pt x="9" y="8"/>
                      <a:pt x="9" y="9"/>
                      <a:pt x="8" y="9"/>
                    </a:cubicBezTo>
                    <a:cubicBezTo>
                      <a:pt x="6" y="9"/>
                      <a:pt x="0" y="1"/>
                      <a:pt x="1" y="0"/>
                    </a:cubicBezTo>
                    <a:cubicBezTo>
                      <a:pt x="1" y="0"/>
                      <a:pt x="1" y="0"/>
                      <a:pt x="1" y="0"/>
                    </a:cubicBezTo>
                    <a:cubicBezTo>
                      <a:pt x="3" y="0"/>
                      <a:pt x="5" y="3"/>
                      <a:pt x="7" y="5"/>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4" name="Freeform 2556">
                <a:extLst>
                  <a:ext uri="{FF2B5EF4-FFF2-40B4-BE49-F238E27FC236}">
                    <a16:creationId xmlns:a16="http://schemas.microsoft.com/office/drawing/2014/main" id="{6C8183AB-4009-9ED6-3C07-500C5D13CB37}"/>
                  </a:ext>
                </a:extLst>
              </p:cNvPr>
              <p:cNvSpPr>
                <a:spLocks/>
              </p:cNvSpPr>
              <p:nvPr/>
            </p:nvSpPr>
            <p:spPr bwMode="auto">
              <a:xfrm>
                <a:off x="7027" y="1736"/>
                <a:ext cx="38" cy="53"/>
              </a:xfrm>
              <a:custGeom>
                <a:avLst/>
                <a:gdLst>
                  <a:gd name="T0" fmla="*/ 7 w 8"/>
                  <a:gd name="T1" fmla="*/ 6 h 11"/>
                  <a:gd name="T2" fmla="*/ 7 w 8"/>
                  <a:gd name="T3" fmla="*/ 11 h 11"/>
                  <a:gd name="T4" fmla="*/ 2 w 8"/>
                  <a:gd name="T5" fmla="*/ 0 h 11"/>
                  <a:gd name="T6" fmla="*/ 2 w 8"/>
                  <a:gd name="T7" fmla="*/ 0 h 11"/>
                  <a:gd name="T8" fmla="*/ 7 w 8"/>
                  <a:gd name="T9" fmla="*/ 6 h 11"/>
                </a:gdLst>
                <a:ahLst/>
                <a:cxnLst>
                  <a:cxn ang="0">
                    <a:pos x="T0" y="T1"/>
                  </a:cxn>
                  <a:cxn ang="0">
                    <a:pos x="T2" y="T3"/>
                  </a:cxn>
                  <a:cxn ang="0">
                    <a:pos x="T4" y="T5"/>
                  </a:cxn>
                  <a:cxn ang="0">
                    <a:pos x="T6" y="T7"/>
                  </a:cxn>
                  <a:cxn ang="0">
                    <a:pos x="T8" y="T9"/>
                  </a:cxn>
                </a:cxnLst>
                <a:rect l="0" t="0" r="r" b="b"/>
                <a:pathLst>
                  <a:path w="8" h="11">
                    <a:moveTo>
                      <a:pt x="7" y="6"/>
                    </a:moveTo>
                    <a:cubicBezTo>
                      <a:pt x="8" y="9"/>
                      <a:pt x="8" y="11"/>
                      <a:pt x="7" y="11"/>
                    </a:cubicBezTo>
                    <a:cubicBezTo>
                      <a:pt x="5" y="10"/>
                      <a:pt x="0" y="1"/>
                      <a:pt x="2" y="0"/>
                    </a:cubicBezTo>
                    <a:cubicBezTo>
                      <a:pt x="2" y="0"/>
                      <a:pt x="2" y="0"/>
                      <a:pt x="2" y="0"/>
                    </a:cubicBezTo>
                    <a:cubicBezTo>
                      <a:pt x="3" y="0"/>
                      <a:pt x="5" y="4"/>
                      <a:pt x="7"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5" name="Freeform 2557">
                <a:extLst>
                  <a:ext uri="{FF2B5EF4-FFF2-40B4-BE49-F238E27FC236}">
                    <a16:creationId xmlns:a16="http://schemas.microsoft.com/office/drawing/2014/main" id="{1AAA07AE-C5B7-B0C7-D526-85007359D45E}"/>
                  </a:ext>
                </a:extLst>
              </p:cNvPr>
              <p:cNvSpPr>
                <a:spLocks/>
              </p:cNvSpPr>
              <p:nvPr/>
            </p:nvSpPr>
            <p:spPr bwMode="auto">
              <a:xfrm>
                <a:off x="6680" y="1972"/>
                <a:ext cx="53" cy="63"/>
              </a:xfrm>
              <a:custGeom>
                <a:avLst/>
                <a:gdLst>
                  <a:gd name="T0" fmla="*/ 10 w 11"/>
                  <a:gd name="T1" fmla="*/ 7 h 13"/>
                  <a:gd name="T2" fmla="*/ 5 w 11"/>
                  <a:gd name="T3" fmla="*/ 11 h 13"/>
                  <a:gd name="T4" fmla="*/ 4 w 11"/>
                  <a:gd name="T5" fmla="*/ 0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8" y="13"/>
                      <a:pt x="5" y="11"/>
                    </a:cubicBezTo>
                    <a:cubicBezTo>
                      <a:pt x="0" y="8"/>
                      <a:pt x="0" y="1"/>
                      <a:pt x="4" y="0"/>
                    </a:cubicBezTo>
                    <a:cubicBezTo>
                      <a:pt x="4" y="0"/>
                      <a:pt x="4" y="0"/>
                      <a:pt x="4" y="0"/>
                    </a:cubicBezTo>
                    <a:cubicBezTo>
                      <a:pt x="7" y="1"/>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6" name="Freeform 2558">
                <a:extLst>
                  <a:ext uri="{FF2B5EF4-FFF2-40B4-BE49-F238E27FC236}">
                    <a16:creationId xmlns:a16="http://schemas.microsoft.com/office/drawing/2014/main" id="{8553B409-4EE8-9E40-BA15-B97138F8FA59}"/>
                  </a:ext>
                </a:extLst>
              </p:cNvPr>
              <p:cNvSpPr>
                <a:spLocks/>
              </p:cNvSpPr>
              <p:nvPr/>
            </p:nvSpPr>
            <p:spPr bwMode="auto">
              <a:xfrm>
                <a:off x="6675" y="1886"/>
                <a:ext cx="53" cy="62"/>
              </a:xfrm>
              <a:custGeom>
                <a:avLst/>
                <a:gdLst>
                  <a:gd name="T0" fmla="*/ 10 w 11"/>
                  <a:gd name="T1" fmla="*/ 7 h 13"/>
                  <a:gd name="T2" fmla="*/ 5 w 11"/>
                  <a:gd name="T3" fmla="*/ 11 h 13"/>
                  <a:gd name="T4" fmla="*/ 3 w 11"/>
                  <a:gd name="T5" fmla="*/ 0 h 13"/>
                  <a:gd name="T6" fmla="*/ 4 w 11"/>
                  <a:gd name="T7" fmla="*/ 0 h 13"/>
                  <a:gd name="T8" fmla="*/ 10 w 11"/>
                  <a:gd name="T9" fmla="*/ 7 h 13"/>
                </a:gdLst>
                <a:ahLst/>
                <a:cxnLst>
                  <a:cxn ang="0">
                    <a:pos x="T0" y="T1"/>
                  </a:cxn>
                  <a:cxn ang="0">
                    <a:pos x="T2" y="T3"/>
                  </a:cxn>
                  <a:cxn ang="0">
                    <a:pos x="T4" y="T5"/>
                  </a:cxn>
                  <a:cxn ang="0">
                    <a:pos x="T6" y="T7"/>
                  </a:cxn>
                  <a:cxn ang="0">
                    <a:pos x="T8" y="T9"/>
                  </a:cxn>
                </a:cxnLst>
                <a:rect l="0" t="0" r="r" b="b"/>
                <a:pathLst>
                  <a:path w="11" h="13">
                    <a:moveTo>
                      <a:pt x="10" y="7"/>
                    </a:moveTo>
                    <a:cubicBezTo>
                      <a:pt x="11" y="11"/>
                      <a:pt x="8" y="13"/>
                      <a:pt x="5" y="11"/>
                    </a:cubicBezTo>
                    <a:cubicBezTo>
                      <a:pt x="1" y="8"/>
                      <a:pt x="0" y="1"/>
                      <a:pt x="3" y="0"/>
                    </a:cubicBezTo>
                    <a:cubicBezTo>
                      <a:pt x="4" y="0"/>
                      <a:pt x="4" y="0"/>
                      <a:pt x="4" y="0"/>
                    </a:cubicBezTo>
                    <a:cubicBezTo>
                      <a:pt x="7" y="1"/>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7" name="Freeform 2559">
                <a:extLst>
                  <a:ext uri="{FF2B5EF4-FFF2-40B4-BE49-F238E27FC236}">
                    <a16:creationId xmlns:a16="http://schemas.microsoft.com/office/drawing/2014/main" id="{64A677A9-6C17-75DB-1736-D9CD778649F0}"/>
                  </a:ext>
                </a:extLst>
              </p:cNvPr>
              <p:cNvSpPr>
                <a:spLocks/>
              </p:cNvSpPr>
              <p:nvPr/>
            </p:nvSpPr>
            <p:spPr bwMode="auto">
              <a:xfrm>
                <a:off x="6607" y="1842"/>
                <a:ext cx="58" cy="63"/>
              </a:xfrm>
              <a:custGeom>
                <a:avLst/>
                <a:gdLst>
                  <a:gd name="T0" fmla="*/ 11 w 12"/>
                  <a:gd name="T1" fmla="*/ 7 h 13"/>
                  <a:gd name="T2" fmla="*/ 5 w 12"/>
                  <a:gd name="T3" fmla="*/ 11 h 13"/>
                  <a:gd name="T4" fmla="*/ 4 w 12"/>
                  <a:gd name="T5" fmla="*/ 0 h 13"/>
                  <a:gd name="T6" fmla="*/ 5 w 12"/>
                  <a:gd name="T7" fmla="*/ 0 h 13"/>
                  <a:gd name="T8" fmla="*/ 11 w 12"/>
                  <a:gd name="T9" fmla="*/ 7 h 13"/>
                </a:gdLst>
                <a:ahLst/>
                <a:cxnLst>
                  <a:cxn ang="0">
                    <a:pos x="T0" y="T1"/>
                  </a:cxn>
                  <a:cxn ang="0">
                    <a:pos x="T2" y="T3"/>
                  </a:cxn>
                  <a:cxn ang="0">
                    <a:pos x="T4" y="T5"/>
                  </a:cxn>
                  <a:cxn ang="0">
                    <a:pos x="T6" y="T7"/>
                  </a:cxn>
                  <a:cxn ang="0">
                    <a:pos x="T8" y="T9"/>
                  </a:cxn>
                </a:cxnLst>
                <a:rect l="0" t="0" r="r" b="b"/>
                <a:pathLst>
                  <a:path w="12" h="13">
                    <a:moveTo>
                      <a:pt x="11" y="7"/>
                    </a:moveTo>
                    <a:cubicBezTo>
                      <a:pt x="12" y="11"/>
                      <a:pt x="9" y="13"/>
                      <a:pt x="5" y="11"/>
                    </a:cubicBezTo>
                    <a:cubicBezTo>
                      <a:pt x="1" y="8"/>
                      <a:pt x="0" y="1"/>
                      <a:pt x="4" y="0"/>
                    </a:cubicBezTo>
                    <a:cubicBezTo>
                      <a:pt x="4" y="0"/>
                      <a:pt x="4" y="0"/>
                      <a:pt x="5" y="0"/>
                    </a:cubicBezTo>
                    <a:cubicBezTo>
                      <a:pt x="8" y="1"/>
                      <a:pt x="10"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8" name="Freeform 2560">
                <a:extLst>
                  <a:ext uri="{FF2B5EF4-FFF2-40B4-BE49-F238E27FC236}">
                    <a16:creationId xmlns:a16="http://schemas.microsoft.com/office/drawing/2014/main" id="{ABE3CBE6-A436-9F0A-82B7-115DF5A5E4BD}"/>
                  </a:ext>
                </a:extLst>
              </p:cNvPr>
              <p:cNvSpPr>
                <a:spLocks/>
              </p:cNvSpPr>
              <p:nvPr/>
            </p:nvSpPr>
            <p:spPr bwMode="auto">
              <a:xfrm>
                <a:off x="6699" y="1832"/>
                <a:ext cx="53" cy="58"/>
              </a:xfrm>
              <a:custGeom>
                <a:avLst/>
                <a:gdLst>
                  <a:gd name="T0" fmla="*/ 10 w 11"/>
                  <a:gd name="T1" fmla="*/ 6 h 12"/>
                  <a:gd name="T2" fmla="*/ 6 w 11"/>
                  <a:gd name="T3" fmla="*/ 10 h 12"/>
                  <a:gd name="T4" fmla="*/ 3 w 11"/>
                  <a:gd name="T5" fmla="*/ 0 h 12"/>
                  <a:gd name="T6" fmla="*/ 4 w 11"/>
                  <a:gd name="T7" fmla="*/ 0 h 12"/>
                  <a:gd name="T8" fmla="*/ 10 w 11"/>
                  <a:gd name="T9" fmla="*/ 6 h 12"/>
                </a:gdLst>
                <a:ahLst/>
                <a:cxnLst>
                  <a:cxn ang="0">
                    <a:pos x="T0" y="T1"/>
                  </a:cxn>
                  <a:cxn ang="0">
                    <a:pos x="T2" y="T3"/>
                  </a:cxn>
                  <a:cxn ang="0">
                    <a:pos x="T4" y="T5"/>
                  </a:cxn>
                  <a:cxn ang="0">
                    <a:pos x="T6" y="T7"/>
                  </a:cxn>
                  <a:cxn ang="0">
                    <a:pos x="T8" y="T9"/>
                  </a:cxn>
                </a:cxnLst>
                <a:rect l="0" t="0" r="r" b="b"/>
                <a:pathLst>
                  <a:path w="11" h="12">
                    <a:moveTo>
                      <a:pt x="10" y="6"/>
                    </a:moveTo>
                    <a:cubicBezTo>
                      <a:pt x="11" y="10"/>
                      <a:pt x="9" y="12"/>
                      <a:pt x="6" y="10"/>
                    </a:cubicBezTo>
                    <a:cubicBezTo>
                      <a:pt x="2" y="7"/>
                      <a:pt x="0" y="1"/>
                      <a:pt x="3" y="0"/>
                    </a:cubicBezTo>
                    <a:cubicBezTo>
                      <a:pt x="4" y="0"/>
                      <a:pt x="4" y="0"/>
                      <a:pt x="4" y="0"/>
                    </a:cubicBezTo>
                    <a:cubicBezTo>
                      <a:pt x="7" y="0"/>
                      <a:pt x="10" y="3"/>
                      <a:pt x="10"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9" name="Freeform 2561">
                <a:extLst>
                  <a:ext uri="{FF2B5EF4-FFF2-40B4-BE49-F238E27FC236}">
                    <a16:creationId xmlns:a16="http://schemas.microsoft.com/office/drawing/2014/main" id="{48949CD1-FBB4-4FA7-7992-4B439BA7CC74}"/>
                  </a:ext>
                </a:extLst>
              </p:cNvPr>
              <p:cNvSpPr>
                <a:spLocks/>
              </p:cNvSpPr>
              <p:nvPr/>
            </p:nvSpPr>
            <p:spPr bwMode="auto">
              <a:xfrm>
                <a:off x="6694" y="2151"/>
                <a:ext cx="53" cy="67"/>
              </a:xfrm>
              <a:custGeom>
                <a:avLst/>
                <a:gdLst>
                  <a:gd name="T0" fmla="*/ 10 w 11"/>
                  <a:gd name="T1" fmla="*/ 7 h 14"/>
                  <a:gd name="T2" fmla="*/ 4 w 11"/>
                  <a:gd name="T3" fmla="*/ 11 h 14"/>
                  <a:gd name="T4" fmla="*/ 4 w 11"/>
                  <a:gd name="T5" fmla="*/ 0 h 14"/>
                  <a:gd name="T6" fmla="*/ 5 w 11"/>
                  <a:gd name="T7" fmla="*/ 0 h 14"/>
                  <a:gd name="T8" fmla="*/ 10 w 11"/>
                  <a:gd name="T9" fmla="*/ 7 h 14"/>
                </a:gdLst>
                <a:ahLst/>
                <a:cxnLst>
                  <a:cxn ang="0">
                    <a:pos x="T0" y="T1"/>
                  </a:cxn>
                  <a:cxn ang="0">
                    <a:pos x="T2" y="T3"/>
                  </a:cxn>
                  <a:cxn ang="0">
                    <a:pos x="T4" y="T5"/>
                  </a:cxn>
                  <a:cxn ang="0">
                    <a:pos x="T6" y="T7"/>
                  </a:cxn>
                  <a:cxn ang="0">
                    <a:pos x="T8" y="T9"/>
                  </a:cxn>
                </a:cxnLst>
                <a:rect l="0" t="0" r="r" b="b"/>
                <a:pathLst>
                  <a:path w="11" h="14">
                    <a:moveTo>
                      <a:pt x="10" y="7"/>
                    </a:moveTo>
                    <a:cubicBezTo>
                      <a:pt x="11" y="12"/>
                      <a:pt x="7" y="14"/>
                      <a:pt x="4" y="11"/>
                    </a:cubicBezTo>
                    <a:cubicBezTo>
                      <a:pt x="0" y="8"/>
                      <a:pt x="0" y="1"/>
                      <a:pt x="4" y="0"/>
                    </a:cubicBezTo>
                    <a:cubicBezTo>
                      <a:pt x="5" y="0"/>
                      <a:pt x="5" y="0"/>
                      <a:pt x="5" y="0"/>
                    </a:cubicBezTo>
                    <a:cubicBezTo>
                      <a:pt x="8" y="1"/>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0" name="Freeform 2562">
                <a:extLst>
                  <a:ext uri="{FF2B5EF4-FFF2-40B4-BE49-F238E27FC236}">
                    <a16:creationId xmlns:a16="http://schemas.microsoft.com/office/drawing/2014/main" id="{4CAA1D44-7851-C62A-34BA-F571714D4704}"/>
                  </a:ext>
                </a:extLst>
              </p:cNvPr>
              <p:cNvSpPr>
                <a:spLocks/>
              </p:cNvSpPr>
              <p:nvPr/>
            </p:nvSpPr>
            <p:spPr bwMode="auto">
              <a:xfrm>
                <a:off x="6709" y="2300"/>
                <a:ext cx="53" cy="68"/>
              </a:xfrm>
              <a:custGeom>
                <a:avLst/>
                <a:gdLst>
                  <a:gd name="T0" fmla="*/ 11 w 11"/>
                  <a:gd name="T1" fmla="*/ 7 h 14"/>
                  <a:gd name="T2" fmla="*/ 4 w 11"/>
                  <a:gd name="T3" fmla="*/ 11 h 14"/>
                  <a:gd name="T4" fmla="*/ 6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1" y="12"/>
                      <a:pt x="7" y="14"/>
                      <a:pt x="4" y="11"/>
                    </a:cubicBezTo>
                    <a:cubicBezTo>
                      <a:pt x="0" y="7"/>
                      <a:pt x="1" y="0"/>
                      <a:pt x="6" y="0"/>
                    </a:cubicBezTo>
                    <a:cubicBezTo>
                      <a:pt x="9"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1" name="Freeform 2563">
                <a:extLst>
                  <a:ext uri="{FF2B5EF4-FFF2-40B4-BE49-F238E27FC236}">
                    <a16:creationId xmlns:a16="http://schemas.microsoft.com/office/drawing/2014/main" id="{C2C6D127-1D70-58CD-1E0C-CCD7E5B41B0D}"/>
                  </a:ext>
                </a:extLst>
              </p:cNvPr>
              <p:cNvSpPr>
                <a:spLocks/>
              </p:cNvSpPr>
              <p:nvPr/>
            </p:nvSpPr>
            <p:spPr bwMode="auto">
              <a:xfrm>
                <a:off x="6771" y="2276"/>
                <a:ext cx="48" cy="68"/>
              </a:xfrm>
              <a:custGeom>
                <a:avLst/>
                <a:gdLst>
                  <a:gd name="T0" fmla="*/ 10 w 10"/>
                  <a:gd name="T1" fmla="*/ 7 h 14"/>
                  <a:gd name="T2" fmla="*/ 3 w 10"/>
                  <a:gd name="T3" fmla="*/ 11 h 14"/>
                  <a:gd name="T4" fmla="*/ 4 w 10"/>
                  <a:gd name="T5" fmla="*/ 0 h 14"/>
                  <a:gd name="T6" fmla="*/ 5 w 10"/>
                  <a:gd name="T7" fmla="*/ 0 h 14"/>
                  <a:gd name="T8" fmla="*/ 10 w 10"/>
                  <a:gd name="T9" fmla="*/ 7 h 14"/>
                </a:gdLst>
                <a:ahLst/>
                <a:cxnLst>
                  <a:cxn ang="0">
                    <a:pos x="T0" y="T1"/>
                  </a:cxn>
                  <a:cxn ang="0">
                    <a:pos x="T2" y="T3"/>
                  </a:cxn>
                  <a:cxn ang="0">
                    <a:pos x="T4" y="T5"/>
                  </a:cxn>
                  <a:cxn ang="0">
                    <a:pos x="T6" y="T7"/>
                  </a:cxn>
                  <a:cxn ang="0">
                    <a:pos x="T8" y="T9"/>
                  </a:cxn>
                </a:cxnLst>
                <a:rect l="0" t="0" r="r" b="b"/>
                <a:pathLst>
                  <a:path w="10" h="14">
                    <a:moveTo>
                      <a:pt x="10" y="7"/>
                    </a:moveTo>
                    <a:cubicBezTo>
                      <a:pt x="10" y="12"/>
                      <a:pt x="6" y="14"/>
                      <a:pt x="3" y="11"/>
                    </a:cubicBezTo>
                    <a:cubicBezTo>
                      <a:pt x="0" y="7"/>
                      <a:pt x="0" y="0"/>
                      <a:pt x="4" y="0"/>
                    </a:cubicBezTo>
                    <a:cubicBezTo>
                      <a:pt x="4" y="0"/>
                      <a:pt x="5" y="0"/>
                      <a:pt x="5" y="0"/>
                    </a:cubicBezTo>
                    <a:cubicBezTo>
                      <a:pt x="8"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2" name="Freeform 2564">
                <a:extLst>
                  <a:ext uri="{FF2B5EF4-FFF2-40B4-BE49-F238E27FC236}">
                    <a16:creationId xmlns:a16="http://schemas.microsoft.com/office/drawing/2014/main" id="{FAEBB22F-055C-B573-9239-5ED46F1A24D6}"/>
                  </a:ext>
                </a:extLst>
              </p:cNvPr>
              <p:cNvSpPr>
                <a:spLocks/>
              </p:cNvSpPr>
              <p:nvPr/>
            </p:nvSpPr>
            <p:spPr bwMode="auto">
              <a:xfrm>
                <a:off x="6897" y="2329"/>
                <a:ext cx="48" cy="68"/>
              </a:xfrm>
              <a:custGeom>
                <a:avLst/>
                <a:gdLst>
                  <a:gd name="T0" fmla="*/ 10 w 10"/>
                  <a:gd name="T1" fmla="*/ 8 h 14"/>
                  <a:gd name="T2" fmla="*/ 4 w 10"/>
                  <a:gd name="T3" fmla="*/ 12 h 14"/>
                  <a:gd name="T4" fmla="*/ 5 w 10"/>
                  <a:gd name="T5" fmla="*/ 0 h 14"/>
                  <a:gd name="T6" fmla="*/ 5 w 10"/>
                  <a:gd name="T7" fmla="*/ 0 h 14"/>
                  <a:gd name="T8" fmla="*/ 10 w 10"/>
                  <a:gd name="T9" fmla="*/ 8 h 14"/>
                </a:gdLst>
                <a:ahLst/>
                <a:cxnLst>
                  <a:cxn ang="0">
                    <a:pos x="T0" y="T1"/>
                  </a:cxn>
                  <a:cxn ang="0">
                    <a:pos x="T2" y="T3"/>
                  </a:cxn>
                  <a:cxn ang="0">
                    <a:pos x="T4" y="T5"/>
                  </a:cxn>
                  <a:cxn ang="0">
                    <a:pos x="T6" y="T7"/>
                  </a:cxn>
                  <a:cxn ang="0">
                    <a:pos x="T8" y="T9"/>
                  </a:cxn>
                </a:cxnLst>
                <a:rect l="0" t="0" r="r" b="b"/>
                <a:pathLst>
                  <a:path w="10" h="14">
                    <a:moveTo>
                      <a:pt x="10" y="8"/>
                    </a:moveTo>
                    <a:cubicBezTo>
                      <a:pt x="10" y="12"/>
                      <a:pt x="7" y="14"/>
                      <a:pt x="4" y="12"/>
                    </a:cubicBezTo>
                    <a:cubicBezTo>
                      <a:pt x="0" y="8"/>
                      <a:pt x="1" y="0"/>
                      <a:pt x="5" y="0"/>
                    </a:cubicBezTo>
                    <a:cubicBezTo>
                      <a:pt x="5" y="0"/>
                      <a:pt x="5" y="0"/>
                      <a:pt x="5" y="0"/>
                    </a:cubicBezTo>
                    <a:cubicBezTo>
                      <a:pt x="8" y="1"/>
                      <a:pt x="9"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3" name="Freeform 2565">
                <a:extLst>
                  <a:ext uri="{FF2B5EF4-FFF2-40B4-BE49-F238E27FC236}">
                    <a16:creationId xmlns:a16="http://schemas.microsoft.com/office/drawing/2014/main" id="{9650C4C4-6134-CC66-7670-361F9E3DF977}"/>
                  </a:ext>
                </a:extLst>
              </p:cNvPr>
              <p:cNvSpPr>
                <a:spLocks/>
              </p:cNvSpPr>
              <p:nvPr/>
            </p:nvSpPr>
            <p:spPr bwMode="auto">
              <a:xfrm>
                <a:off x="6839" y="2290"/>
                <a:ext cx="48" cy="68"/>
              </a:xfrm>
              <a:custGeom>
                <a:avLst/>
                <a:gdLst>
                  <a:gd name="T0" fmla="*/ 10 w 10"/>
                  <a:gd name="T1" fmla="*/ 7 h 14"/>
                  <a:gd name="T2" fmla="*/ 3 w 10"/>
                  <a:gd name="T3" fmla="*/ 11 h 14"/>
                  <a:gd name="T4" fmla="*/ 4 w 10"/>
                  <a:gd name="T5" fmla="*/ 0 h 14"/>
                  <a:gd name="T6" fmla="*/ 5 w 10"/>
                  <a:gd name="T7" fmla="*/ 0 h 14"/>
                  <a:gd name="T8" fmla="*/ 10 w 10"/>
                  <a:gd name="T9" fmla="*/ 7 h 14"/>
                </a:gdLst>
                <a:ahLst/>
                <a:cxnLst>
                  <a:cxn ang="0">
                    <a:pos x="T0" y="T1"/>
                  </a:cxn>
                  <a:cxn ang="0">
                    <a:pos x="T2" y="T3"/>
                  </a:cxn>
                  <a:cxn ang="0">
                    <a:pos x="T4" y="T5"/>
                  </a:cxn>
                  <a:cxn ang="0">
                    <a:pos x="T6" y="T7"/>
                  </a:cxn>
                  <a:cxn ang="0">
                    <a:pos x="T8" y="T9"/>
                  </a:cxn>
                </a:cxnLst>
                <a:rect l="0" t="0" r="r" b="b"/>
                <a:pathLst>
                  <a:path w="10" h="14">
                    <a:moveTo>
                      <a:pt x="10" y="7"/>
                    </a:moveTo>
                    <a:cubicBezTo>
                      <a:pt x="10" y="11"/>
                      <a:pt x="6" y="14"/>
                      <a:pt x="3" y="11"/>
                    </a:cubicBezTo>
                    <a:cubicBezTo>
                      <a:pt x="0" y="7"/>
                      <a:pt x="0" y="0"/>
                      <a:pt x="4" y="0"/>
                    </a:cubicBezTo>
                    <a:cubicBezTo>
                      <a:pt x="4" y="0"/>
                      <a:pt x="5" y="0"/>
                      <a:pt x="5" y="0"/>
                    </a:cubicBezTo>
                    <a:cubicBezTo>
                      <a:pt x="8" y="0"/>
                      <a:pt x="9"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4" name="Freeform 2566">
                <a:extLst>
                  <a:ext uri="{FF2B5EF4-FFF2-40B4-BE49-F238E27FC236}">
                    <a16:creationId xmlns:a16="http://schemas.microsoft.com/office/drawing/2014/main" id="{6F9AB874-AC51-7BA7-77D1-58FAD8AF9E21}"/>
                  </a:ext>
                </a:extLst>
              </p:cNvPr>
              <p:cNvSpPr>
                <a:spLocks/>
              </p:cNvSpPr>
              <p:nvPr/>
            </p:nvSpPr>
            <p:spPr bwMode="auto">
              <a:xfrm>
                <a:off x="6882" y="2242"/>
                <a:ext cx="48" cy="68"/>
              </a:xfrm>
              <a:custGeom>
                <a:avLst/>
                <a:gdLst>
                  <a:gd name="T0" fmla="*/ 9 w 10"/>
                  <a:gd name="T1" fmla="*/ 8 h 14"/>
                  <a:gd name="T2" fmla="*/ 4 w 10"/>
                  <a:gd name="T3" fmla="*/ 12 h 14"/>
                  <a:gd name="T4" fmla="*/ 4 w 10"/>
                  <a:gd name="T5" fmla="*/ 0 h 14"/>
                  <a:gd name="T6" fmla="*/ 4 w 10"/>
                  <a:gd name="T7" fmla="*/ 0 h 14"/>
                  <a:gd name="T8" fmla="*/ 9 w 10"/>
                  <a:gd name="T9" fmla="*/ 8 h 14"/>
                </a:gdLst>
                <a:ahLst/>
                <a:cxnLst>
                  <a:cxn ang="0">
                    <a:pos x="T0" y="T1"/>
                  </a:cxn>
                  <a:cxn ang="0">
                    <a:pos x="T2" y="T3"/>
                  </a:cxn>
                  <a:cxn ang="0">
                    <a:pos x="T4" y="T5"/>
                  </a:cxn>
                  <a:cxn ang="0">
                    <a:pos x="T6" y="T7"/>
                  </a:cxn>
                  <a:cxn ang="0">
                    <a:pos x="T8" y="T9"/>
                  </a:cxn>
                </a:cxnLst>
                <a:rect l="0" t="0" r="r" b="b"/>
                <a:pathLst>
                  <a:path w="10" h="14">
                    <a:moveTo>
                      <a:pt x="9" y="8"/>
                    </a:moveTo>
                    <a:cubicBezTo>
                      <a:pt x="10" y="12"/>
                      <a:pt x="7" y="14"/>
                      <a:pt x="4" y="12"/>
                    </a:cubicBezTo>
                    <a:cubicBezTo>
                      <a:pt x="0" y="8"/>
                      <a:pt x="0" y="1"/>
                      <a:pt x="4" y="0"/>
                    </a:cubicBezTo>
                    <a:cubicBezTo>
                      <a:pt x="4" y="0"/>
                      <a:pt x="4" y="0"/>
                      <a:pt x="4" y="0"/>
                    </a:cubicBezTo>
                    <a:cubicBezTo>
                      <a:pt x="7" y="1"/>
                      <a:pt x="9"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5" name="Freeform 2567">
                <a:extLst>
                  <a:ext uri="{FF2B5EF4-FFF2-40B4-BE49-F238E27FC236}">
                    <a16:creationId xmlns:a16="http://schemas.microsoft.com/office/drawing/2014/main" id="{BC820906-4122-238C-81D4-8AD17EAE420F}"/>
                  </a:ext>
                </a:extLst>
              </p:cNvPr>
              <p:cNvSpPr>
                <a:spLocks/>
              </p:cNvSpPr>
              <p:nvPr/>
            </p:nvSpPr>
            <p:spPr bwMode="auto">
              <a:xfrm>
                <a:off x="6940" y="2271"/>
                <a:ext cx="43" cy="68"/>
              </a:xfrm>
              <a:custGeom>
                <a:avLst/>
                <a:gdLst>
                  <a:gd name="T0" fmla="*/ 9 w 9"/>
                  <a:gd name="T1" fmla="*/ 7 h 14"/>
                  <a:gd name="T2" fmla="*/ 4 w 9"/>
                  <a:gd name="T3" fmla="*/ 11 h 14"/>
                  <a:gd name="T4" fmla="*/ 4 w 9"/>
                  <a:gd name="T5" fmla="*/ 0 h 14"/>
                  <a:gd name="T6" fmla="*/ 4 w 9"/>
                  <a:gd name="T7" fmla="*/ 0 h 14"/>
                  <a:gd name="T8" fmla="*/ 9 w 9"/>
                  <a:gd name="T9" fmla="*/ 7 h 14"/>
                </a:gdLst>
                <a:ahLst/>
                <a:cxnLst>
                  <a:cxn ang="0">
                    <a:pos x="T0" y="T1"/>
                  </a:cxn>
                  <a:cxn ang="0">
                    <a:pos x="T2" y="T3"/>
                  </a:cxn>
                  <a:cxn ang="0">
                    <a:pos x="T4" y="T5"/>
                  </a:cxn>
                  <a:cxn ang="0">
                    <a:pos x="T6" y="T7"/>
                  </a:cxn>
                  <a:cxn ang="0">
                    <a:pos x="T8" y="T9"/>
                  </a:cxn>
                </a:cxnLst>
                <a:rect l="0" t="0" r="r" b="b"/>
                <a:pathLst>
                  <a:path w="9" h="14">
                    <a:moveTo>
                      <a:pt x="9" y="7"/>
                    </a:moveTo>
                    <a:cubicBezTo>
                      <a:pt x="9" y="12"/>
                      <a:pt x="7" y="14"/>
                      <a:pt x="4" y="11"/>
                    </a:cubicBezTo>
                    <a:cubicBezTo>
                      <a:pt x="0" y="8"/>
                      <a:pt x="1" y="0"/>
                      <a:pt x="4" y="0"/>
                    </a:cubicBezTo>
                    <a:cubicBezTo>
                      <a:pt x="4" y="0"/>
                      <a:pt x="4" y="0"/>
                      <a:pt x="4" y="0"/>
                    </a:cubicBezTo>
                    <a:cubicBezTo>
                      <a:pt x="7"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6" name="Freeform 2568">
                <a:extLst>
                  <a:ext uri="{FF2B5EF4-FFF2-40B4-BE49-F238E27FC236}">
                    <a16:creationId xmlns:a16="http://schemas.microsoft.com/office/drawing/2014/main" id="{38EFBC61-324D-C642-6C69-4B1F803C9533}"/>
                  </a:ext>
                </a:extLst>
              </p:cNvPr>
              <p:cNvSpPr>
                <a:spLocks/>
              </p:cNvSpPr>
              <p:nvPr/>
            </p:nvSpPr>
            <p:spPr bwMode="auto">
              <a:xfrm>
                <a:off x="6434" y="2652"/>
                <a:ext cx="58" cy="68"/>
              </a:xfrm>
              <a:custGeom>
                <a:avLst/>
                <a:gdLst>
                  <a:gd name="T0" fmla="*/ 12 w 12"/>
                  <a:gd name="T1" fmla="*/ 7 h 14"/>
                  <a:gd name="T2" fmla="*/ 3 w 12"/>
                  <a:gd name="T3" fmla="*/ 10 h 14"/>
                  <a:gd name="T4" fmla="*/ 7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1" y="12"/>
                      <a:pt x="6" y="14"/>
                      <a:pt x="3" y="10"/>
                    </a:cubicBezTo>
                    <a:cubicBezTo>
                      <a:pt x="0" y="6"/>
                      <a:pt x="2" y="0"/>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7" name="Freeform 2569">
                <a:extLst>
                  <a:ext uri="{FF2B5EF4-FFF2-40B4-BE49-F238E27FC236}">
                    <a16:creationId xmlns:a16="http://schemas.microsoft.com/office/drawing/2014/main" id="{6DA82A12-25EB-2340-F672-CF1F73247D36}"/>
                  </a:ext>
                </a:extLst>
              </p:cNvPr>
              <p:cNvSpPr>
                <a:spLocks/>
              </p:cNvSpPr>
              <p:nvPr/>
            </p:nvSpPr>
            <p:spPr bwMode="auto">
              <a:xfrm>
                <a:off x="6742" y="2397"/>
                <a:ext cx="49" cy="67"/>
              </a:xfrm>
              <a:custGeom>
                <a:avLst/>
                <a:gdLst>
                  <a:gd name="T0" fmla="*/ 10 w 10"/>
                  <a:gd name="T1" fmla="*/ 7 h 14"/>
                  <a:gd name="T2" fmla="*/ 3 w 10"/>
                  <a:gd name="T3" fmla="*/ 11 h 14"/>
                  <a:gd name="T4" fmla="*/ 5 w 10"/>
                  <a:gd name="T5" fmla="*/ 0 h 14"/>
                  <a:gd name="T6" fmla="*/ 10 w 10"/>
                  <a:gd name="T7" fmla="*/ 7 h 14"/>
                </a:gdLst>
                <a:ahLst/>
                <a:cxnLst>
                  <a:cxn ang="0">
                    <a:pos x="T0" y="T1"/>
                  </a:cxn>
                  <a:cxn ang="0">
                    <a:pos x="T2" y="T3"/>
                  </a:cxn>
                  <a:cxn ang="0">
                    <a:pos x="T4" y="T5"/>
                  </a:cxn>
                  <a:cxn ang="0">
                    <a:pos x="T6" y="T7"/>
                  </a:cxn>
                </a:cxnLst>
                <a:rect l="0" t="0" r="r" b="b"/>
                <a:pathLst>
                  <a:path w="10" h="14">
                    <a:moveTo>
                      <a:pt x="10" y="7"/>
                    </a:moveTo>
                    <a:cubicBezTo>
                      <a:pt x="10" y="12"/>
                      <a:pt x="6" y="14"/>
                      <a:pt x="3" y="11"/>
                    </a:cubicBezTo>
                    <a:cubicBezTo>
                      <a:pt x="0" y="7"/>
                      <a:pt x="0" y="0"/>
                      <a:pt x="5" y="0"/>
                    </a:cubicBezTo>
                    <a:cubicBezTo>
                      <a:pt x="8"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8" name="Freeform 2570">
                <a:extLst>
                  <a:ext uri="{FF2B5EF4-FFF2-40B4-BE49-F238E27FC236}">
                    <a16:creationId xmlns:a16="http://schemas.microsoft.com/office/drawing/2014/main" id="{E6452C08-9B60-A74C-EE61-8E8A62DEF7BE}"/>
                  </a:ext>
                </a:extLst>
              </p:cNvPr>
              <p:cNvSpPr>
                <a:spLocks/>
              </p:cNvSpPr>
              <p:nvPr/>
            </p:nvSpPr>
            <p:spPr bwMode="auto">
              <a:xfrm>
                <a:off x="6574" y="2715"/>
                <a:ext cx="58" cy="67"/>
              </a:xfrm>
              <a:custGeom>
                <a:avLst/>
                <a:gdLst>
                  <a:gd name="T0" fmla="*/ 12 w 12"/>
                  <a:gd name="T1" fmla="*/ 7 h 14"/>
                  <a:gd name="T2" fmla="*/ 3 w 12"/>
                  <a:gd name="T3" fmla="*/ 11 h 14"/>
                  <a:gd name="T4" fmla="*/ 7 w 12"/>
                  <a:gd name="T5" fmla="*/ 0 h 14"/>
                  <a:gd name="T6" fmla="*/ 12 w 12"/>
                  <a:gd name="T7" fmla="*/ 7 h 14"/>
                </a:gdLst>
                <a:ahLst/>
                <a:cxnLst>
                  <a:cxn ang="0">
                    <a:pos x="T0" y="T1"/>
                  </a:cxn>
                  <a:cxn ang="0">
                    <a:pos x="T2" y="T3"/>
                  </a:cxn>
                  <a:cxn ang="0">
                    <a:pos x="T4" y="T5"/>
                  </a:cxn>
                  <a:cxn ang="0">
                    <a:pos x="T6" y="T7"/>
                  </a:cxn>
                </a:cxnLst>
                <a:rect l="0" t="0" r="r" b="b"/>
                <a:pathLst>
                  <a:path w="12" h="14">
                    <a:moveTo>
                      <a:pt x="12" y="7"/>
                    </a:moveTo>
                    <a:cubicBezTo>
                      <a:pt x="11" y="12"/>
                      <a:pt x="6" y="14"/>
                      <a:pt x="3" y="11"/>
                    </a:cubicBezTo>
                    <a:cubicBezTo>
                      <a:pt x="0" y="7"/>
                      <a:pt x="2" y="0"/>
                      <a:pt x="7" y="0"/>
                    </a:cubicBezTo>
                    <a:cubicBezTo>
                      <a:pt x="11" y="0"/>
                      <a:pt x="12" y="4"/>
                      <a:pt x="1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89" name="Freeform 2571">
                <a:extLst>
                  <a:ext uri="{FF2B5EF4-FFF2-40B4-BE49-F238E27FC236}">
                    <a16:creationId xmlns:a16="http://schemas.microsoft.com/office/drawing/2014/main" id="{406DF57A-8108-7BB8-5C7D-B1F0AEA6C9A4}"/>
                  </a:ext>
                </a:extLst>
              </p:cNvPr>
              <p:cNvSpPr>
                <a:spLocks/>
              </p:cNvSpPr>
              <p:nvPr/>
            </p:nvSpPr>
            <p:spPr bwMode="auto">
              <a:xfrm>
                <a:off x="6636" y="2768"/>
                <a:ext cx="53" cy="72"/>
              </a:xfrm>
              <a:custGeom>
                <a:avLst/>
                <a:gdLst>
                  <a:gd name="T0" fmla="*/ 11 w 11"/>
                  <a:gd name="T1" fmla="*/ 7 h 15"/>
                  <a:gd name="T2" fmla="*/ 2 w 11"/>
                  <a:gd name="T3" fmla="*/ 11 h 15"/>
                  <a:gd name="T4" fmla="*/ 6 w 11"/>
                  <a:gd name="T5" fmla="*/ 0 h 15"/>
                  <a:gd name="T6" fmla="*/ 11 w 11"/>
                  <a:gd name="T7" fmla="*/ 7 h 15"/>
                </a:gdLst>
                <a:ahLst/>
                <a:cxnLst>
                  <a:cxn ang="0">
                    <a:pos x="T0" y="T1"/>
                  </a:cxn>
                  <a:cxn ang="0">
                    <a:pos x="T2" y="T3"/>
                  </a:cxn>
                  <a:cxn ang="0">
                    <a:pos x="T4" y="T5"/>
                  </a:cxn>
                  <a:cxn ang="0">
                    <a:pos x="T6" y="T7"/>
                  </a:cxn>
                </a:cxnLst>
                <a:rect l="0" t="0" r="r" b="b"/>
                <a:pathLst>
                  <a:path w="11" h="15">
                    <a:moveTo>
                      <a:pt x="11" y="7"/>
                    </a:moveTo>
                    <a:cubicBezTo>
                      <a:pt x="10" y="13"/>
                      <a:pt x="5" y="15"/>
                      <a:pt x="2" y="11"/>
                    </a:cubicBezTo>
                    <a:cubicBezTo>
                      <a:pt x="0" y="7"/>
                      <a:pt x="2" y="0"/>
                      <a:pt x="6"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0" name="Freeform 2572">
                <a:extLst>
                  <a:ext uri="{FF2B5EF4-FFF2-40B4-BE49-F238E27FC236}">
                    <a16:creationId xmlns:a16="http://schemas.microsoft.com/office/drawing/2014/main" id="{53EB18FB-74D6-AFB3-3CB9-EA95728A13E5}"/>
                  </a:ext>
                </a:extLst>
              </p:cNvPr>
              <p:cNvSpPr>
                <a:spLocks/>
              </p:cNvSpPr>
              <p:nvPr/>
            </p:nvSpPr>
            <p:spPr bwMode="auto">
              <a:xfrm>
                <a:off x="6704" y="2763"/>
                <a:ext cx="53" cy="67"/>
              </a:xfrm>
              <a:custGeom>
                <a:avLst/>
                <a:gdLst>
                  <a:gd name="T0" fmla="*/ 11 w 11"/>
                  <a:gd name="T1" fmla="*/ 7 h 14"/>
                  <a:gd name="T2" fmla="*/ 2 w 11"/>
                  <a:gd name="T3" fmla="*/ 11 h 14"/>
                  <a:gd name="T4" fmla="*/ 6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0" y="12"/>
                      <a:pt x="5" y="14"/>
                      <a:pt x="2" y="11"/>
                    </a:cubicBezTo>
                    <a:cubicBezTo>
                      <a:pt x="0" y="7"/>
                      <a:pt x="2" y="0"/>
                      <a:pt x="6"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1" name="Freeform 2573">
                <a:extLst>
                  <a:ext uri="{FF2B5EF4-FFF2-40B4-BE49-F238E27FC236}">
                    <a16:creationId xmlns:a16="http://schemas.microsoft.com/office/drawing/2014/main" id="{915CA820-585C-7E51-A5B1-1C8E6876DC89}"/>
                  </a:ext>
                </a:extLst>
              </p:cNvPr>
              <p:cNvSpPr>
                <a:spLocks/>
              </p:cNvSpPr>
              <p:nvPr/>
            </p:nvSpPr>
            <p:spPr bwMode="auto">
              <a:xfrm>
                <a:off x="6771" y="2739"/>
                <a:ext cx="53" cy="67"/>
              </a:xfrm>
              <a:custGeom>
                <a:avLst/>
                <a:gdLst>
                  <a:gd name="T0" fmla="*/ 10 w 11"/>
                  <a:gd name="T1" fmla="*/ 7 h 14"/>
                  <a:gd name="T2" fmla="*/ 2 w 11"/>
                  <a:gd name="T3" fmla="*/ 11 h 14"/>
                  <a:gd name="T4" fmla="*/ 6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5" y="14"/>
                      <a:pt x="2" y="11"/>
                    </a:cubicBezTo>
                    <a:cubicBezTo>
                      <a:pt x="0" y="7"/>
                      <a:pt x="2" y="0"/>
                      <a:pt x="6" y="0"/>
                    </a:cubicBezTo>
                    <a:cubicBezTo>
                      <a:pt x="9"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2" name="Freeform 2574">
                <a:extLst>
                  <a:ext uri="{FF2B5EF4-FFF2-40B4-BE49-F238E27FC236}">
                    <a16:creationId xmlns:a16="http://schemas.microsoft.com/office/drawing/2014/main" id="{3FCBA51C-37A2-3461-D6B0-260B5586FE5E}"/>
                  </a:ext>
                </a:extLst>
              </p:cNvPr>
              <p:cNvSpPr>
                <a:spLocks/>
              </p:cNvSpPr>
              <p:nvPr/>
            </p:nvSpPr>
            <p:spPr bwMode="auto">
              <a:xfrm>
                <a:off x="6781" y="2647"/>
                <a:ext cx="48" cy="73"/>
              </a:xfrm>
              <a:custGeom>
                <a:avLst/>
                <a:gdLst>
                  <a:gd name="T0" fmla="*/ 10 w 10"/>
                  <a:gd name="T1" fmla="*/ 8 h 15"/>
                  <a:gd name="T2" fmla="*/ 3 w 10"/>
                  <a:gd name="T3" fmla="*/ 12 h 15"/>
                  <a:gd name="T4" fmla="*/ 6 w 10"/>
                  <a:gd name="T5" fmla="*/ 0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9" y="13"/>
                      <a:pt x="5" y="15"/>
                      <a:pt x="3" y="12"/>
                    </a:cubicBezTo>
                    <a:cubicBezTo>
                      <a:pt x="0" y="8"/>
                      <a:pt x="1" y="0"/>
                      <a:pt x="6" y="0"/>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3" name="Freeform 2575">
                <a:extLst>
                  <a:ext uri="{FF2B5EF4-FFF2-40B4-BE49-F238E27FC236}">
                    <a16:creationId xmlns:a16="http://schemas.microsoft.com/office/drawing/2014/main" id="{DAE349C1-8A7B-412F-DB10-5005BB5DAB8F}"/>
                  </a:ext>
                </a:extLst>
              </p:cNvPr>
              <p:cNvSpPr>
                <a:spLocks/>
              </p:cNvSpPr>
              <p:nvPr/>
            </p:nvSpPr>
            <p:spPr bwMode="auto">
              <a:xfrm>
                <a:off x="6800" y="2556"/>
                <a:ext cx="48" cy="67"/>
              </a:xfrm>
              <a:custGeom>
                <a:avLst/>
                <a:gdLst>
                  <a:gd name="T0" fmla="*/ 10 w 10"/>
                  <a:gd name="T1" fmla="*/ 7 h 14"/>
                  <a:gd name="T2" fmla="*/ 3 w 10"/>
                  <a:gd name="T3" fmla="*/ 11 h 14"/>
                  <a:gd name="T4" fmla="*/ 5 w 10"/>
                  <a:gd name="T5" fmla="*/ 0 h 14"/>
                  <a:gd name="T6" fmla="*/ 10 w 10"/>
                  <a:gd name="T7" fmla="*/ 7 h 14"/>
                </a:gdLst>
                <a:ahLst/>
                <a:cxnLst>
                  <a:cxn ang="0">
                    <a:pos x="T0" y="T1"/>
                  </a:cxn>
                  <a:cxn ang="0">
                    <a:pos x="T2" y="T3"/>
                  </a:cxn>
                  <a:cxn ang="0">
                    <a:pos x="T4" y="T5"/>
                  </a:cxn>
                  <a:cxn ang="0">
                    <a:pos x="T6" y="T7"/>
                  </a:cxn>
                </a:cxnLst>
                <a:rect l="0" t="0" r="r" b="b"/>
                <a:pathLst>
                  <a:path w="10" h="14">
                    <a:moveTo>
                      <a:pt x="10" y="7"/>
                    </a:moveTo>
                    <a:cubicBezTo>
                      <a:pt x="9" y="12"/>
                      <a:pt x="5" y="14"/>
                      <a:pt x="3" y="11"/>
                    </a:cubicBezTo>
                    <a:cubicBezTo>
                      <a:pt x="0" y="7"/>
                      <a:pt x="1" y="0"/>
                      <a:pt x="5" y="0"/>
                    </a:cubicBezTo>
                    <a:cubicBezTo>
                      <a:pt x="9"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4" name="Freeform 2576">
                <a:extLst>
                  <a:ext uri="{FF2B5EF4-FFF2-40B4-BE49-F238E27FC236}">
                    <a16:creationId xmlns:a16="http://schemas.microsoft.com/office/drawing/2014/main" id="{6D48993F-F381-9B97-D519-6748E213FA33}"/>
                  </a:ext>
                </a:extLst>
              </p:cNvPr>
              <p:cNvSpPr>
                <a:spLocks/>
              </p:cNvSpPr>
              <p:nvPr/>
            </p:nvSpPr>
            <p:spPr bwMode="auto">
              <a:xfrm>
                <a:off x="6810" y="2464"/>
                <a:ext cx="48" cy="72"/>
              </a:xfrm>
              <a:custGeom>
                <a:avLst/>
                <a:gdLst>
                  <a:gd name="T0" fmla="*/ 10 w 10"/>
                  <a:gd name="T1" fmla="*/ 8 h 15"/>
                  <a:gd name="T2" fmla="*/ 3 w 10"/>
                  <a:gd name="T3" fmla="*/ 12 h 15"/>
                  <a:gd name="T4" fmla="*/ 5 w 10"/>
                  <a:gd name="T5" fmla="*/ 0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10" y="13"/>
                      <a:pt x="6" y="15"/>
                      <a:pt x="3" y="12"/>
                    </a:cubicBezTo>
                    <a:cubicBezTo>
                      <a:pt x="0" y="8"/>
                      <a:pt x="1" y="0"/>
                      <a:pt x="5" y="0"/>
                    </a:cubicBezTo>
                    <a:cubicBezTo>
                      <a:pt x="8"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5" name="Freeform 2577">
                <a:extLst>
                  <a:ext uri="{FF2B5EF4-FFF2-40B4-BE49-F238E27FC236}">
                    <a16:creationId xmlns:a16="http://schemas.microsoft.com/office/drawing/2014/main" id="{643F06B0-D86D-C6D2-FD6C-EF76D9D9CD78}"/>
                  </a:ext>
                </a:extLst>
              </p:cNvPr>
              <p:cNvSpPr>
                <a:spLocks/>
              </p:cNvSpPr>
              <p:nvPr/>
            </p:nvSpPr>
            <p:spPr bwMode="auto">
              <a:xfrm>
                <a:off x="6805" y="2363"/>
                <a:ext cx="48" cy="72"/>
              </a:xfrm>
              <a:custGeom>
                <a:avLst/>
                <a:gdLst>
                  <a:gd name="T0" fmla="*/ 10 w 10"/>
                  <a:gd name="T1" fmla="*/ 8 h 15"/>
                  <a:gd name="T2" fmla="*/ 4 w 10"/>
                  <a:gd name="T3" fmla="*/ 12 h 15"/>
                  <a:gd name="T4" fmla="*/ 5 w 10"/>
                  <a:gd name="T5" fmla="*/ 0 h 15"/>
                  <a:gd name="T6" fmla="*/ 6 w 10"/>
                  <a:gd name="T7" fmla="*/ 0 h 15"/>
                  <a:gd name="T8" fmla="*/ 10 w 10"/>
                  <a:gd name="T9" fmla="*/ 8 h 15"/>
                </a:gdLst>
                <a:ahLst/>
                <a:cxnLst>
                  <a:cxn ang="0">
                    <a:pos x="T0" y="T1"/>
                  </a:cxn>
                  <a:cxn ang="0">
                    <a:pos x="T2" y="T3"/>
                  </a:cxn>
                  <a:cxn ang="0">
                    <a:pos x="T4" y="T5"/>
                  </a:cxn>
                  <a:cxn ang="0">
                    <a:pos x="T6" y="T7"/>
                  </a:cxn>
                  <a:cxn ang="0">
                    <a:pos x="T8" y="T9"/>
                  </a:cxn>
                </a:cxnLst>
                <a:rect l="0" t="0" r="r" b="b"/>
                <a:pathLst>
                  <a:path w="10" h="15">
                    <a:moveTo>
                      <a:pt x="10" y="8"/>
                    </a:moveTo>
                    <a:cubicBezTo>
                      <a:pt x="10" y="13"/>
                      <a:pt x="7" y="15"/>
                      <a:pt x="4" y="12"/>
                    </a:cubicBezTo>
                    <a:cubicBezTo>
                      <a:pt x="0" y="8"/>
                      <a:pt x="1" y="0"/>
                      <a:pt x="5" y="0"/>
                    </a:cubicBezTo>
                    <a:cubicBezTo>
                      <a:pt x="5" y="0"/>
                      <a:pt x="5" y="0"/>
                      <a:pt x="6" y="0"/>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6" name="Freeform 2578">
                <a:extLst>
                  <a:ext uri="{FF2B5EF4-FFF2-40B4-BE49-F238E27FC236}">
                    <a16:creationId xmlns:a16="http://schemas.microsoft.com/office/drawing/2014/main" id="{AFDDA4CA-9EF3-B691-0EA6-421E2CCAA754}"/>
                  </a:ext>
                </a:extLst>
              </p:cNvPr>
              <p:cNvSpPr>
                <a:spLocks/>
              </p:cNvSpPr>
              <p:nvPr/>
            </p:nvSpPr>
            <p:spPr bwMode="auto">
              <a:xfrm>
                <a:off x="6656" y="2864"/>
                <a:ext cx="53" cy="68"/>
              </a:xfrm>
              <a:custGeom>
                <a:avLst/>
                <a:gdLst>
                  <a:gd name="T0" fmla="*/ 11 w 11"/>
                  <a:gd name="T1" fmla="*/ 7 h 14"/>
                  <a:gd name="T2" fmla="*/ 2 w 11"/>
                  <a:gd name="T3" fmla="*/ 11 h 14"/>
                  <a:gd name="T4" fmla="*/ 7 w 11"/>
                  <a:gd name="T5" fmla="*/ 0 h 14"/>
                  <a:gd name="T6" fmla="*/ 11 w 11"/>
                  <a:gd name="T7" fmla="*/ 7 h 14"/>
                </a:gdLst>
                <a:ahLst/>
                <a:cxnLst>
                  <a:cxn ang="0">
                    <a:pos x="T0" y="T1"/>
                  </a:cxn>
                  <a:cxn ang="0">
                    <a:pos x="T2" y="T3"/>
                  </a:cxn>
                  <a:cxn ang="0">
                    <a:pos x="T4" y="T5"/>
                  </a:cxn>
                  <a:cxn ang="0">
                    <a:pos x="T6" y="T7"/>
                  </a:cxn>
                </a:cxnLst>
                <a:rect l="0" t="0" r="r" b="b"/>
                <a:pathLst>
                  <a:path w="11" h="14">
                    <a:moveTo>
                      <a:pt x="11" y="7"/>
                    </a:moveTo>
                    <a:cubicBezTo>
                      <a:pt x="10" y="12"/>
                      <a:pt x="5" y="14"/>
                      <a:pt x="2" y="11"/>
                    </a:cubicBezTo>
                    <a:cubicBezTo>
                      <a:pt x="0" y="7"/>
                      <a:pt x="2" y="0"/>
                      <a:pt x="7" y="0"/>
                    </a:cubicBezTo>
                    <a:cubicBezTo>
                      <a:pt x="10" y="0"/>
                      <a:pt x="11" y="4"/>
                      <a:pt x="11"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7" name="Freeform 2579">
                <a:extLst>
                  <a:ext uri="{FF2B5EF4-FFF2-40B4-BE49-F238E27FC236}">
                    <a16:creationId xmlns:a16="http://schemas.microsoft.com/office/drawing/2014/main" id="{4E7AD881-F9BB-3E64-65A0-1D60ACDDF5E7}"/>
                  </a:ext>
                </a:extLst>
              </p:cNvPr>
              <p:cNvSpPr>
                <a:spLocks/>
              </p:cNvSpPr>
              <p:nvPr/>
            </p:nvSpPr>
            <p:spPr bwMode="auto">
              <a:xfrm>
                <a:off x="6728" y="2855"/>
                <a:ext cx="53" cy="67"/>
              </a:xfrm>
              <a:custGeom>
                <a:avLst/>
                <a:gdLst>
                  <a:gd name="T0" fmla="*/ 10 w 11"/>
                  <a:gd name="T1" fmla="*/ 7 h 14"/>
                  <a:gd name="T2" fmla="*/ 2 w 11"/>
                  <a:gd name="T3" fmla="*/ 10 h 14"/>
                  <a:gd name="T4" fmla="*/ 6 w 11"/>
                  <a:gd name="T5" fmla="*/ 0 h 14"/>
                  <a:gd name="T6" fmla="*/ 10 w 11"/>
                  <a:gd name="T7" fmla="*/ 7 h 14"/>
                </a:gdLst>
                <a:ahLst/>
                <a:cxnLst>
                  <a:cxn ang="0">
                    <a:pos x="T0" y="T1"/>
                  </a:cxn>
                  <a:cxn ang="0">
                    <a:pos x="T2" y="T3"/>
                  </a:cxn>
                  <a:cxn ang="0">
                    <a:pos x="T4" y="T5"/>
                  </a:cxn>
                  <a:cxn ang="0">
                    <a:pos x="T6" y="T7"/>
                  </a:cxn>
                </a:cxnLst>
                <a:rect l="0" t="0" r="r" b="b"/>
                <a:pathLst>
                  <a:path w="11" h="14">
                    <a:moveTo>
                      <a:pt x="10" y="7"/>
                    </a:moveTo>
                    <a:cubicBezTo>
                      <a:pt x="9" y="12"/>
                      <a:pt x="4" y="14"/>
                      <a:pt x="2" y="10"/>
                    </a:cubicBezTo>
                    <a:cubicBezTo>
                      <a:pt x="0" y="7"/>
                      <a:pt x="2" y="0"/>
                      <a:pt x="6" y="0"/>
                    </a:cubicBezTo>
                    <a:cubicBezTo>
                      <a:pt x="10" y="0"/>
                      <a:pt x="11"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8" name="Freeform 2580">
                <a:extLst>
                  <a:ext uri="{FF2B5EF4-FFF2-40B4-BE49-F238E27FC236}">
                    <a16:creationId xmlns:a16="http://schemas.microsoft.com/office/drawing/2014/main" id="{1074FB9E-AEB7-AF7C-81A0-03D6884E2888}"/>
                  </a:ext>
                </a:extLst>
              </p:cNvPr>
              <p:cNvSpPr>
                <a:spLocks/>
              </p:cNvSpPr>
              <p:nvPr/>
            </p:nvSpPr>
            <p:spPr bwMode="auto">
              <a:xfrm>
                <a:off x="6791" y="2869"/>
                <a:ext cx="53" cy="72"/>
              </a:xfrm>
              <a:custGeom>
                <a:avLst/>
                <a:gdLst>
                  <a:gd name="T0" fmla="*/ 10 w 11"/>
                  <a:gd name="T1" fmla="*/ 8 h 15"/>
                  <a:gd name="T2" fmla="*/ 2 w 11"/>
                  <a:gd name="T3" fmla="*/ 11 h 15"/>
                  <a:gd name="T4" fmla="*/ 6 w 11"/>
                  <a:gd name="T5" fmla="*/ 1 h 15"/>
                  <a:gd name="T6" fmla="*/ 10 w 11"/>
                  <a:gd name="T7" fmla="*/ 8 h 15"/>
                </a:gdLst>
                <a:ahLst/>
                <a:cxnLst>
                  <a:cxn ang="0">
                    <a:pos x="T0" y="T1"/>
                  </a:cxn>
                  <a:cxn ang="0">
                    <a:pos x="T2" y="T3"/>
                  </a:cxn>
                  <a:cxn ang="0">
                    <a:pos x="T4" y="T5"/>
                  </a:cxn>
                  <a:cxn ang="0">
                    <a:pos x="T6" y="T7"/>
                  </a:cxn>
                </a:cxnLst>
                <a:rect l="0" t="0" r="r" b="b"/>
                <a:pathLst>
                  <a:path w="11" h="15">
                    <a:moveTo>
                      <a:pt x="10" y="8"/>
                    </a:moveTo>
                    <a:cubicBezTo>
                      <a:pt x="9" y="13"/>
                      <a:pt x="4" y="15"/>
                      <a:pt x="2" y="11"/>
                    </a:cubicBezTo>
                    <a:cubicBezTo>
                      <a:pt x="0" y="7"/>
                      <a:pt x="2" y="0"/>
                      <a:pt x="6" y="1"/>
                    </a:cubicBezTo>
                    <a:cubicBezTo>
                      <a:pt x="9" y="1"/>
                      <a:pt x="11"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9" name="Freeform 2581">
                <a:extLst>
                  <a:ext uri="{FF2B5EF4-FFF2-40B4-BE49-F238E27FC236}">
                    <a16:creationId xmlns:a16="http://schemas.microsoft.com/office/drawing/2014/main" id="{0E04D9B8-0967-D521-6CCC-841C6D53D9FE}"/>
                  </a:ext>
                </a:extLst>
              </p:cNvPr>
              <p:cNvSpPr>
                <a:spLocks/>
              </p:cNvSpPr>
              <p:nvPr/>
            </p:nvSpPr>
            <p:spPr bwMode="auto">
              <a:xfrm>
                <a:off x="6882" y="2806"/>
                <a:ext cx="48" cy="73"/>
              </a:xfrm>
              <a:custGeom>
                <a:avLst/>
                <a:gdLst>
                  <a:gd name="T0" fmla="*/ 9 w 10"/>
                  <a:gd name="T1" fmla="*/ 8 h 15"/>
                  <a:gd name="T2" fmla="*/ 2 w 10"/>
                  <a:gd name="T3" fmla="*/ 11 h 15"/>
                  <a:gd name="T4" fmla="*/ 6 w 10"/>
                  <a:gd name="T5" fmla="*/ 1 h 15"/>
                  <a:gd name="T6" fmla="*/ 9 w 10"/>
                  <a:gd name="T7" fmla="*/ 8 h 15"/>
                </a:gdLst>
                <a:ahLst/>
                <a:cxnLst>
                  <a:cxn ang="0">
                    <a:pos x="T0" y="T1"/>
                  </a:cxn>
                  <a:cxn ang="0">
                    <a:pos x="T2" y="T3"/>
                  </a:cxn>
                  <a:cxn ang="0">
                    <a:pos x="T4" y="T5"/>
                  </a:cxn>
                  <a:cxn ang="0">
                    <a:pos x="T6" y="T7"/>
                  </a:cxn>
                </a:cxnLst>
                <a:rect l="0" t="0" r="r" b="b"/>
                <a:pathLst>
                  <a:path w="10" h="15">
                    <a:moveTo>
                      <a:pt x="9" y="8"/>
                    </a:moveTo>
                    <a:cubicBezTo>
                      <a:pt x="8" y="13"/>
                      <a:pt x="4" y="15"/>
                      <a:pt x="2" y="11"/>
                    </a:cubicBezTo>
                    <a:cubicBezTo>
                      <a:pt x="0" y="8"/>
                      <a:pt x="2" y="0"/>
                      <a:pt x="6" y="1"/>
                    </a:cubicBezTo>
                    <a:cubicBezTo>
                      <a:pt x="9" y="1"/>
                      <a:pt x="10"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0" name="Freeform 2582">
                <a:extLst>
                  <a:ext uri="{FF2B5EF4-FFF2-40B4-BE49-F238E27FC236}">
                    <a16:creationId xmlns:a16="http://schemas.microsoft.com/office/drawing/2014/main" id="{470FF6BB-0CFF-D278-BC7E-1307C80EEE3F}"/>
                  </a:ext>
                </a:extLst>
              </p:cNvPr>
              <p:cNvSpPr>
                <a:spLocks/>
              </p:cNvSpPr>
              <p:nvPr/>
            </p:nvSpPr>
            <p:spPr bwMode="auto">
              <a:xfrm>
                <a:off x="6945" y="3033"/>
                <a:ext cx="43" cy="67"/>
              </a:xfrm>
              <a:custGeom>
                <a:avLst/>
                <a:gdLst>
                  <a:gd name="T0" fmla="*/ 8 w 9"/>
                  <a:gd name="T1" fmla="*/ 7 h 14"/>
                  <a:gd name="T2" fmla="*/ 2 w 9"/>
                  <a:gd name="T3" fmla="*/ 11 h 14"/>
                  <a:gd name="T4" fmla="*/ 6 w 9"/>
                  <a:gd name="T5" fmla="*/ 0 h 14"/>
                  <a:gd name="T6" fmla="*/ 8 w 9"/>
                  <a:gd name="T7" fmla="*/ 7 h 14"/>
                </a:gdLst>
                <a:ahLst/>
                <a:cxnLst>
                  <a:cxn ang="0">
                    <a:pos x="T0" y="T1"/>
                  </a:cxn>
                  <a:cxn ang="0">
                    <a:pos x="T2" y="T3"/>
                  </a:cxn>
                  <a:cxn ang="0">
                    <a:pos x="T4" y="T5"/>
                  </a:cxn>
                  <a:cxn ang="0">
                    <a:pos x="T6" y="T7"/>
                  </a:cxn>
                </a:cxnLst>
                <a:rect l="0" t="0" r="r" b="b"/>
                <a:pathLst>
                  <a:path w="9" h="14">
                    <a:moveTo>
                      <a:pt x="8" y="7"/>
                    </a:moveTo>
                    <a:cubicBezTo>
                      <a:pt x="7" y="12"/>
                      <a:pt x="3" y="14"/>
                      <a:pt x="2" y="11"/>
                    </a:cubicBezTo>
                    <a:cubicBezTo>
                      <a:pt x="0" y="7"/>
                      <a:pt x="2" y="0"/>
                      <a:pt x="6"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1" name="Freeform 2583">
                <a:extLst>
                  <a:ext uri="{FF2B5EF4-FFF2-40B4-BE49-F238E27FC236}">
                    <a16:creationId xmlns:a16="http://schemas.microsoft.com/office/drawing/2014/main" id="{40A542E6-787C-4459-A66F-B2DABB7F1EB3}"/>
                  </a:ext>
                </a:extLst>
              </p:cNvPr>
              <p:cNvSpPr>
                <a:spLocks/>
              </p:cNvSpPr>
              <p:nvPr/>
            </p:nvSpPr>
            <p:spPr bwMode="auto">
              <a:xfrm>
                <a:off x="6998" y="3033"/>
                <a:ext cx="43" cy="67"/>
              </a:xfrm>
              <a:custGeom>
                <a:avLst/>
                <a:gdLst>
                  <a:gd name="T0" fmla="*/ 8 w 9"/>
                  <a:gd name="T1" fmla="*/ 8 h 14"/>
                  <a:gd name="T2" fmla="*/ 2 w 9"/>
                  <a:gd name="T3" fmla="*/ 11 h 14"/>
                  <a:gd name="T4" fmla="*/ 7 w 9"/>
                  <a:gd name="T5" fmla="*/ 1 h 14"/>
                  <a:gd name="T6" fmla="*/ 8 w 9"/>
                  <a:gd name="T7" fmla="*/ 8 h 14"/>
                </a:gdLst>
                <a:ahLst/>
                <a:cxnLst>
                  <a:cxn ang="0">
                    <a:pos x="T0" y="T1"/>
                  </a:cxn>
                  <a:cxn ang="0">
                    <a:pos x="T2" y="T3"/>
                  </a:cxn>
                  <a:cxn ang="0">
                    <a:pos x="T4" y="T5"/>
                  </a:cxn>
                  <a:cxn ang="0">
                    <a:pos x="T6" y="T7"/>
                  </a:cxn>
                </a:cxnLst>
                <a:rect l="0" t="0" r="r" b="b"/>
                <a:pathLst>
                  <a:path w="9" h="14">
                    <a:moveTo>
                      <a:pt x="8" y="8"/>
                    </a:moveTo>
                    <a:cubicBezTo>
                      <a:pt x="7" y="12"/>
                      <a:pt x="4" y="14"/>
                      <a:pt x="2" y="11"/>
                    </a:cubicBezTo>
                    <a:cubicBezTo>
                      <a:pt x="0" y="8"/>
                      <a:pt x="3" y="0"/>
                      <a:pt x="7" y="1"/>
                    </a:cubicBezTo>
                    <a:cubicBezTo>
                      <a:pt x="9" y="1"/>
                      <a:pt x="9"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2" name="Freeform 2584">
                <a:extLst>
                  <a:ext uri="{FF2B5EF4-FFF2-40B4-BE49-F238E27FC236}">
                    <a16:creationId xmlns:a16="http://schemas.microsoft.com/office/drawing/2014/main" id="{367DAC48-EB6F-D3FA-B8D1-9E96AFB43391}"/>
                  </a:ext>
                </a:extLst>
              </p:cNvPr>
              <p:cNvSpPr>
                <a:spLocks/>
              </p:cNvSpPr>
              <p:nvPr/>
            </p:nvSpPr>
            <p:spPr bwMode="auto">
              <a:xfrm>
                <a:off x="7022" y="3100"/>
                <a:ext cx="38" cy="68"/>
              </a:xfrm>
              <a:custGeom>
                <a:avLst/>
                <a:gdLst>
                  <a:gd name="T0" fmla="*/ 7 w 8"/>
                  <a:gd name="T1" fmla="*/ 7 h 14"/>
                  <a:gd name="T2" fmla="*/ 1 w 8"/>
                  <a:gd name="T3" fmla="*/ 11 h 14"/>
                  <a:gd name="T4" fmla="*/ 6 w 8"/>
                  <a:gd name="T5" fmla="*/ 0 h 14"/>
                  <a:gd name="T6" fmla="*/ 7 w 8"/>
                  <a:gd name="T7" fmla="*/ 7 h 14"/>
                </a:gdLst>
                <a:ahLst/>
                <a:cxnLst>
                  <a:cxn ang="0">
                    <a:pos x="T0" y="T1"/>
                  </a:cxn>
                  <a:cxn ang="0">
                    <a:pos x="T2" y="T3"/>
                  </a:cxn>
                  <a:cxn ang="0">
                    <a:pos x="T4" y="T5"/>
                  </a:cxn>
                  <a:cxn ang="0">
                    <a:pos x="T6" y="T7"/>
                  </a:cxn>
                </a:cxnLst>
                <a:rect l="0" t="0" r="r" b="b"/>
                <a:pathLst>
                  <a:path w="8" h="14">
                    <a:moveTo>
                      <a:pt x="7" y="7"/>
                    </a:moveTo>
                    <a:cubicBezTo>
                      <a:pt x="6" y="12"/>
                      <a:pt x="3" y="14"/>
                      <a:pt x="1" y="11"/>
                    </a:cubicBezTo>
                    <a:cubicBezTo>
                      <a:pt x="0" y="8"/>
                      <a:pt x="2" y="0"/>
                      <a:pt x="6" y="0"/>
                    </a:cubicBezTo>
                    <a:cubicBezTo>
                      <a:pt x="8" y="1"/>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3" name="Freeform 2585">
                <a:extLst>
                  <a:ext uri="{FF2B5EF4-FFF2-40B4-BE49-F238E27FC236}">
                    <a16:creationId xmlns:a16="http://schemas.microsoft.com/office/drawing/2014/main" id="{6E7CB9EB-B5C0-80D6-2C67-045C95DF3FC2}"/>
                  </a:ext>
                </a:extLst>
              </p:cNvPr>
              <p:cNvSpPr>
                <a:spLocks/>
              </p:cNvSpPr>
              <p:nvPr/>
            </p:nvSpPr>
            <p:spPr bwMode="auto">
              <a:xfrm>
                <a:off x="6964" y="3125"/>
                <a:ext cx="43" cy="62"/>
              </a:xfrm>
              <a:custGeom>
                <a:avLst/>
                <a:gdLst>
                  <a:gd name="T0" fmla="*/ 8 w 9"/>
                  <a:gd name="T1" fmla="*/ 7 h 13"/>
                  <a:gd name="T2" fmla="*/ 2 w 9"/>
                  <a:gd name="T3" fmla="*/ 10 h 13"/>
                  <a:gd name="T4" fmla="*/ 7 w 9"/>
                  <a:gd name="T5" fmla="*/ 0 h 13"/>
                  <a:gd name="T6" fmla="*/ 8 w 9"/>
                  <a:gd name="T7" fmla="*/ 7 h 13"/>
                </a:gdLst>
                <a:ahLst/>
                <a:cxnLst>
                  <a:cxn ang="0">
                    <a:pos x="T0" y="T1"/>
                  </a:cxn>
                  <a:cxn ang="0">
                    <a:pos x="T2" y="T3"/>
                  </a:cxn>
                  <a:cxn ang="0">
                    <a:pos x="T4" y="T5"/>
                  </a:cxn>
                  <a:cxn ang="0">
                    <a:pos x="T6" y="T7"/>
                  </a:cxn>
                </a:cxnLst>
                <a:rect l="0" t="0" r="r" b="b"/>
                <a:pathLst>
                  <a:path w="9" h="13">
                    <a:moveTo>
                      <a:pt x="8" y="7"/>
                    </a:moveTo>
                    <a:cubicBezTo>
                      <a:pt x="7" y="11"/>
                      <a:pt x="3" y="13"/>
                      <a:pt x="2" y="10"/>
                    </a:cubicBezTo>
                    <a:cubicBezTo>
                      <a:pt x="0" y="7"/>
                      <a:pt x="3" y="0"/>
                      <a:pt x="7" y="0"/>
                    </a:cubicBezTo>
                    <a:cubicBezTo>
                      <a:pt x="9"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4" name="Freeform 2586">
                <a:extLst>
                  <a:ext uri="{FF2B5EF4-FFF2-40B4-BE49-F238E27FC236}">
                    <a16:creationId xmlns:a16="http://schemas.microsoft.com/office/drawing/2014/main" id="{747648E0-1CC5-296D-986E-F7A1D28E468F}"/>
                  </a:ext>
                </a:extLst>
              </p:cNvPr>
              <p:cNvSpPr>
                <a:spLocks/>
              </p:cNvSpPr>
              <p:nvPr/>
            </p:nvSpPr>
            <p:spPr bwMode="auto">
              <a:xfrm>
                <a:off x="7157" y="3033"/>
                <a:ext cx="33" cy="63"/>
              </a:xfrm>
              <a:custGeom>
                <a:avLst/>
                <a:gdLst>
                  <a:gd name="T0" fmla="*/ 6 w 7"/>
                  <a:gd name="T1" fmla="*/ 7 h 13"/>
                  <a:gd name="T2" fmla="*/ 2 w 7"/>
                  <a:gd name="T3" fmla="*/ 11 h 13"/>
                  <a:gd name="T4" fmla="*/ 5 w 7"/>
                  <a:gd name="T5" fmla="*/ 0 h 13"/>
                  <a:gd name="T6" fmla="*/ 6 w 7"/>
                  <a:gd name="T7" fmla="*/ 7 h 13"/>
                </a:gdLst>
                <a:ahLst/>
                <a:cxnLst>
                  <a:cxn ang="0">
                    <a:pos x="T0" y="T1"/>
                  </a:cxn>
                  <a:cxn ang="0">
                    <a:pos x="T2" y="T3"/>
                  </a:cxn>
                  <a:cxn ang="0">
                    <a:pos x="T4" y="T5"/>
                  </a:cxn>
                  <a:cxn ang="0">
                    <a:pos x="T6" y="T7"/>
                  </a:cxn>
                </a:cxnLst>
                <a:rect l="0" t="0" r="r" b="b"/>
                <a:pathLst>
                  <a:path w="7" h="13">
                    <a:moveTo>
                      <a:pt x="6" y="7"/>
                    </a:moveTo>
                    <a:cubicBezTo>
                      <a:pt x="5" y="11"/>
                      <a:pt x="3" y="13"/>
                      <a:pt x="2" y="11"/>
                    </a:cubicBezTo>
                    <a:cubicBezTo>
                      <a:pt x="0" y="9"/>
                      <a:pt x="3" y="0"/>
                      <a:pt x="5" y="0"/>
                    </a:cubicBezTo>
                    <a:cubicBezTo>
                      <a:pt x="7" y="0"/>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5" name="Freeform 2587">
                <a:extLst>
                  <a:ext uri="{FF2B5EF4-FFF2-40B4-BE49-F238E27FC236}">
                    <a16:creationId xmlns:a16="http://schemas.microsoft.com/office/drawing/2014/main" id="{91FA6442-FD20-92FD-695B-EF5030F47924}"/>
                  </a:ext>
                </a:extLst>
              </p:cNvPr>
              <p:cNvSpPr>
                <a:spLocks/>
              </p:cNvSpPr>
              <p:nvPr/>
            </p:nvSpPr>
            <p:spPr bwMode="auto">
              <a:xfrm>
                <a:off x="7118" y="3052"/>
                <a:ext cx="34" cy="68"/>
              </a:xfrm>
              <a:custGeom>
                <a:avLst/>
                <a:gdLst>
                  <a:gd name="T0" fmla="*/ 6 w 7"/>
                  <a:gd name="T1" fmla="*/ 7 h 14"/>
                  <a:gd name="T2" fmla="*/ 1 w 7"/>
                  <a:gd name="T3" fmla="*/ 11 h 14"/>
                  <a:gd name="T4" fmla="*/ 5 w 7"/>
                  <a:gd name="T5" fmla="*/ 0 h 14"/>
                  <a:gd name="T6" fmla="*/ 6 w 7"/>
                  <a:gd name="T7" fmla="*/ 7 h 14"/>
                </a:gdLst>
                <a:ahLst/>
                <a:cxnLst>
                  <a:cxn ang="0">
                    <a:pos x="T0" y="T1"/>
                  </a:cxn>
                  <a:cxn ang="0">
                    <a:pos x="T2" y="T3"/>
                  </a:cxn>
                  <a:cxn ang="0">
                    <a:pos x="T4" y="T5"/>
                  </a:cxn>
                  <a:cxn ang="0">
                    <a:pos x="T6" y="T7"/>
                  </a:cxn>
                </a:cxnLst>
                <a:rect l="0" t="0" r="r" b="b"/>
                <a:pathLst>
                  <a:path w="7" h="14">
                    <a:moveTo>
                      <a:pt x="6" y="7"/>
                    </a:moveTo>
                    <a:cubicBezTo>
                      <a:pt x="5" y="11"/>
                      <a:pt x="2" y="14"/>
                      <a:pt x="1" y="11"/>
                    </a:cubicBezTo>
                    <a:cubicBezTo>
                      <a:pt x="0" y="8"/>
                      <a:pt x="2" y="0"/>
                      <a:pt x="5" y="0"/>
                    </a:cubicBezTo>
                    <a:cubicBezTo>
                      <a:pt x="7"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6" name="Freeform 2588">
                <a:extLst>
                  <a:ext uri="{FF2B5EF4-FFF2-40B4-BE49-F238E27FC236}">
                    <a16:creationId xmlns:a16="http://schemas.microsoft.com/office/drawing/2014/main" id="{A89449B8-2694-0D5E-9117-32CEC85A7E1C}"/>
                  </a:ext>
                </a:extLst>
              </p:cNvPr>
              <p:cNvSpPr>
                <a:spLocks/>
              </p:cNvSpPr>
              <p:nvPr/>
            </p:nvSpPr>
            <p:spPr bwMode="auto">
              <a:xfrm>
                <a:off x="7070" y="3062"/>
                <a:ext cx="39" cy="67"/>
              </a:xfrm>
              <a:custGeom>
                <a:avLst/>
                <a:gdLst>
                  <a:gd name="T0" fmla="*/ 7 w 8"/>
                  <a:gd name="T1" fmla="*/ 7 h 14"/>
                  <a:gd name="T2" fmla="*/ 2 w 8"/>
                  <a:gd name="T3" fmla="*/ 11 h 14"/>
                  <a:gd name="T4" fmla="*/ 6 w 8"/>
                  <a:gd name="T5" fmla="*/ 0 h 14"/>
                  <a:gd name="T6" fmla="*/ 7 w 8"/>
                  <a:gd name="T7" fmla="*/ 7 h 14"/>
                </a:gdLst>
                <a:ahLst/>
                <a:cxnLst>
                  <a:cxn ang="0">
                    <a:pos x="T0" y="T1"/>
                  </a:cxn>
                  <a:cxn ang="0">
                    <a:pos x="T2" y="T3"/>
                  </a:cxn>
                  <a:cxn ang="0">
                    <a:pos x="T4" y="T5"/>
                  </a:cxn>
                  <a:cxn ang="0">
                    <a:pos x="T6" y="T7"/>
                  </a:cxn>
                </a:cxnLst>
                <a:rect l="0" t="0" r="r" b="b"/>
                <a:pathLst>
                  <a:path w="8" h="14">
                    <a:moveTo>
                      <a:pt x="7" y="7"/>
                    </a:moveTo>
                    <a:cubicBezTo>
                      <a:pt x="5" y="11"/>
                      <a:pt x="3" y="14"/>
                      <a:pt x="2" y="11"/>
                    </a:cubicBezTo>
                    <a:cubicBezTo>
                      <a:pt x="0" y="8"/>
                      <a:pt x="3" y="0"/>
                      <a:pt x="6" y="0"/>
                    </a:cubicBezTo>
                    <a:cubicBezTo>
                      <a:pt x="8" y="1"/>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7" name="Freeform 2589">
                <a:extLst>
                  <a:ext uri="{FF2B5EF4-FFF2-40B4-BE49-F238E27FC236}">
                    <a16:creationId xmlns:a16="http://schemas.microsoft.com/office/drawing/2014/main" id="{99E330C0-149A-C2CA-8936-80044F0E195C}"/>
                  </a:ext>
                </a:extLst>
              </p:cNvPr>
              <p:cNvSpPr>
                <a:spLocks/>
              </p:cNvSpPr>
              <p:nvPr/>
            </p:nvSpPr>
            <p:spPr bwMode="auto">
              <a:xfrm>
                <a:off x="7051" y="2990"/>
                <a:ext cx="38" cy="67"/>
              </a:xfrm>
              <a:custGeom>
                <a:avLst/>
                <a:gdLst>
                  <a:gd name="T0" fmla="*/ 7 w 8"/>
                  <a:gd name="T1" fmla="*/ 8 h 14"/>
                  <a:gd name="T2" fmla="*/ 2 w 8"/>
                  <a:gd name="T3" fmla="*/ 12 h 14"/>
                  <a:gd name="T4" fmla="*/ 6 w 8"/>
                  <a:gd name="T5" fmla="*/ 1 h 14"/>
                  <a:gd name="T6" fmla="*/ 7 w 8"/>
                  <a:gd name="T7" fmla="*/ 8 h 14"/>
                </a:gdLst>
                <a:ahLst/>
                <a:cxnLst>
                  <a:cxn ang="0">
                    <a:pos x="T0" y="T1"/>
                  </a:cxn>
                  <a:cxn ang="0">
                    <a:pos x="T2" y="T3"/>
                  </a:cxn>
                  <a:cxn ang="0">
                    <a:pos x="T4" y="T5"/>
                  </a:cxn>
                  <a:cxn ang="0">
                    <a:pos x="T6" y="T7"/>
                  </a:cxn>
                </a:cxnLst>
                <a:rect l="0" t="0" r="r" b="b"/>
                <a:pathLst>
                  <a:path w="8" h="14">
                    <a:moveTo>
                      <a:pt x="7" y="8"/>
                    </a:moveTo>
                    <a:cubicBezTo>
                      <a:pt x="6" y="12"/>
                      <a:pt x="3" y="14"/>
                      <a:pt x="2" y="12"/>
                    </a:cubicBezTo>
                    <a:cubicBezTo>
                      <a:pt x="0" y="8"/>
                      <a:pt x="2" y="0"/>
                      <a:pt x="6" y="1"/>
                    </a:cubicBezTo>
                    <a:cubicBezTo>
                      <a:pt x="8" y="1"/>
                      <a:pt x="8"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8" name="Freeform 2590">
                <a:extLst>
                  <a:ext uri="{FF2B5EF4-FFF2-40B4-BE49-F238E27FC236}">
                    <a16:creationId xmlns:a16="http://schemas.microsoft.com/office/drawing/2014/main" id="{0C9D054D-B501-5CD3-83A5-81A178152447}"/>
                  </a:ext>
                </a:extLst>
              </p:cNvPr>
              <p:cNvSpPr>
                <a:spLocks/>
              </p:cNvSpPr>
              <p:nvPr/>
            </p:nvSpPr>
            <p:spPr bwMode="auto">
              <a:xfrm>
                <a:off x="7099" y="2975"/>
                <a:ext cx="38" cy="68"/>
              </a:xfrm>
              <a:custGeom>
                <a:avLst/>
                <a:gdLst>
                  <a:gd name="T0" fmla="*/ 7 w 8"/>
                  <a:gd name="T1" fmla="*/ 8 h 14"/>
                  <a:gd name="T2" fmla="*/ 2 w 8"/>
                  <a:gd name="T3" fmla="*/ 12 h 14"/>
                  <a:gd name="T4" fmla="*/ 5 w 8"/>
                  <a:gd name="T5" fmla="*/ 1 h 14"/>
                  <a:gd name="T6" fmla="*/ 7 w 8"/>
                  <a:gd name="T7" fmla="*/ 8 h 14"/>
                </a:gdLst>
                <a:ahLst/>
                <a:cxnLst>
                  <a:cxn ang="0">
                    <a:pos x="T0" y="T1"/>
                  </a:cxn>
                  <a:cxn ang="0">
                    <a:pos x="T2" y="T3"/>
                  </a:cxn>
                  <a:cxn ang="0">
                    <a:pos x="T4" y="T5"/>
                  </a:cxn>
                  <a:cxn ang="0">
                    <a:pos x="T6" y="T7"/>
                  </a:cxn>
                </a:cxnLst>
                <a:rect l="0" t="0" r="r" b="b"/>
                <a:pathLst>
                  <a:path w="8" h="14">
                    <a:moveTo>
                      <a:pt x="7" y="8"/>
                    </a:moveTo>
                    <a:cubicBezTo>
                      <a:pt x="6" y="12"/>
                      <a:pt x="3" y="14"/>
                      <a:pt x="2" y="12"/>
                    </a:cubicBezTo>
                    <a:cubicBezTo>
                      <a:pt x="0" y="9"/>
                      <a:pt x="2" y="0"/>
                      <a:pt x="5" y="1"/>
                    </a:cubicBezTo>
                    <a:cubicBezTo>
                      <a:pt x="7" y="1"/>
                      <a:pt x="8"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9" name="Freeform 2591">
                <a:extLst>
                  <a:ext uri="{FF2B5EF4-FFF2-40B4-BE49-F238E27FC236}">
                    <a16:creationId xmlns:a16="http://schemas.microsoft.com/office/drawing/2014/main" id="{8DC6CBC5-52E5-3482-2434-A17AB87C9832}"/>
                  </a:ext>
                </a:extLst>
              </p:cNvPr>
              <p:cNvSpPr>
                <a:spLocks/>
              </p:cNvSpPr>
              <p:nvPr/>
            </p:nvSpPr>
            <p:spPr bwMode="auto">
              <a:xfrm>
                <a:off x="7142" y="2956"/>
                <a:ext cx="34" cy="67"/>
              </a:xfrm>
              <a:custGeom>
                <a:avLst/>
                <a:gdLst>
                  <a:gd name="T0" fmla="*/ 6 w 7"/>
                  <a:gd name="T1" fmla="*/ 8 h 14"/>
                  <a:gd name="T2" fmla="*/ 2 w 7"/>
                  <a:gd name="T3" fmla="*/ 12 h 14"/>
                  <a:gd name="T4" fmla="*/ 5 w 7"/>
                  <a:gd name="T5" fmla="*/ 0 h 14"/>
                  <a:gd name="T6" fmla="*/ 6 w 7"/>
                  <a:gd name="T7" fmla="*/ 8 h 14"/>
                </a:gdLst>
                <a:ahLst/>
                <a:cxnLst>
                  <a:cxn ang="0">
                    <a:pos x="T0" y="T1"/>
                  </a:cxn>
                  <a:cxn ang="0">
                    <a:pos x="T2" y="T3"/>
                  </a:cxn>
                  <a:cxn ang="0">
                    <a:pos x="T4" y="T5"/>
                  </a:cxn>
                  <a:cxn ang="0">
                    <a:pos x="T6" y="T7"/>
                  </a:cxn>
                </a:cxnLst>
                <a:rect l="0" t="0" r="r" b="b"/>
                <a:pathLst>
                  <a:path w="7" h="14">
                    <a:moveTo>
                      <a:pt x="6" y="8"/>
                    </a:moveTo>
                    <a:cubicBezTo>
                      <a:pt x="5" y="12"/>
                      <a:pt x="3" y="14"/>
                      <a:pt x="2" y="12"/>
                    </a:cubicBezTo>
                    <a:cubicBezTo>
                      <a:pt x="0" y="9"/>
                      <a:pt x="2" y="0"/>
                      <a:pt x="5" y="0"/>
                    </a:cubicBezTo>
                    <a:cubicBezTo>
                      <a:pt x="7" y="1"/>
                      <a:pt x="7"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0" name="Freeform 2592">
                <a:extLst>
                  <a:ext uri="{FF2B5EF4-FFF2-40B4-BE49-F238E27FC236}">
                    <a16:creationId xmlns:a16="http://schemas.microsoft.com/office/drawing/2014/main" id="{DF749B26-5300-4523-5B7C-2256B9C4E452}"/>
                  </a:ext>
                </a:extLst>
              </p:cNvPr>
              <p:cNvSpPr>
                <a:spLocks/>
              </p:cNvSpPr>
              <p:nvPr/>
            </p:nvSpPr>
            <p:spPr bwMode="auto">
              <a:xfrm>
                <a:off x="7186" y="2941"/>
                <a:ext cx="29" cy="68"/>
              </a:xfrm>
              <a:custGeom>
                <a:avLst/>
                <a:gdLst>
                  <a:gd name="T0" fmla="*/ 6 w 6"/>
                  <a:gd name="T1" fmla="*/ 8 h 14"/>
                  <a:gd name="T2" fmla="*/ 2 w 6"/>
                  <a:gd name="T3" fmla="*/ 12 h 14"/>
                  <a:gd name="T4" fmla="*/ 5 w 6"/>
                  <a:gd name="T5" fmla="*/ 1 h 14"/>
                  <a:gd name="T6" fmla="*/ 6 w 6"/>
                  <a:gd name="T7" fmla="*/ 8 h 14"/>
                </a:gdLst>
                <a:ahLst/>
                <a:cxnLst>
                  <a:cxn ang="0">
                    <a:pos x="T0" y="T1"/>
                  </a:cxn>
                  <a:cxn ang="0">
                    <a:pos x="T2" y="T3"/>
                  </a:cxn>
                  <a:cxn ang="0">
                    <a:pos x="T4" y="T5"/>
                  </a:cxn>
                  <a:cxn ang="0">
                    <a:pos x="T6" y="T7"/>
                  </a:cxn>
                </a:cxnLst>
                <a:rect l="0" t="0" r="r" b="b"/>
                <a:pathLst>
                  <a:path w="6" h="14">
                    <a:moveTo>
                      <a:pt x="6" y="8"/>
                    </a:moveTo>
                    <a:cubicBezTo>
                      <a:pt x="5" y="12"/>
                      <a:pt x="3" y="14"/>
                      <a:pt x="2" y="12"/>
                    </a:cubicBezTo>
                    <a:cubicBezTo>
                      <a:pt x="0" y="10"/>
                      <a:pt x="2" y="0"/>
                      <a:pt x="5" y="1"/>
                    </a:cubicBezTo>
                    <a:cubicBezTo>
                      <a:pt x="6" y="1"/>
                      <a:pt x="6"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1" name="Freeform 2593">
                <a:extLst>
                  <a:ext uri="{FF2B5EF4-FFF2-40B4-BE49-F238E27FC236}">
                    <a16:creationId xmlns:a16="http://schemas.microsoft.com/office/drawing/2014/main" id="{6B1A55ED-D4C2-0147-43B5-BF18555B3BD4}"/>
                  </a:ext>
                </a:extLst>
              </p:cNvPr>
              <p:cNvSpPr>
                <a:spLocks/>
              </p:cNvSpPr>
              <p:nvPr/>
            </p:nvSpPr>
            <p:spPr bwMode="auto">
              <a:xfrm>
                <a:off x="7224" y="2893"/>
                <a:ext cx="24" cy="63"/>
              </a:xfrm>
              <a:custGeom>
                <a:avLst/>
                <a:gdLst>
                  <a:gd name="T0" fmla="*/ 5 w 5"/>
                  <a:gd name="T1" fmla="*/ 7 h 13"/>
                  <a:gd name="T2" fmla="*/ 1 w 5"/>
                  <a:gd name="T3" fmla="*/ 12 h 13"/>
                  <a:gd name="T4" fmla="*/ 4 w 5"/>
                  <a:gd name="T5" fmla="*/ 0 h 13"/>
                  <a:gd name="T6" fmla="*/ 5 w 5"/>
                  <a:gd name="T7" fmla="*/ 7 h 13"/>
                </a:gdLst>
                <a:ahLst/>
                <a:cxnLst>
                  <a:cxn ang="0">
                    <a:pos x="T0" y="T1"/>
                  </a:cxn>
                  <a:cxn ang="0">
                    <a:pos x="T2" y="T3"/>
                  </a:cxn>
                  <a:cxn ang="0">
                    <a:pos x="T4" y="T5"/>
                  </a:cxn>
                  <a:cxn ang="0">
                    <a:pos x="T6" y="T7"/>
                  </a:cxn>
                </a:cxnLst>
                <a:rect l="0" t="0" r="r" b="b"/>
                <a:pathLst>
                  <a:path w="5" h="13">
                    <a:moveTo>
                      <a:pt x="5" y="7"/>
                    </a:moveTo>
                    <a:cubicBezTo>
                      <a:pt x="4" y="11"/>
                      <a:pt x="2" y="13"/>
                      <a:pt x="1" y="12"/>
                    </a:cubicBezTo>
                    <a:cubicBezTo>
                      <a:pt x="0" y="9"/>
                      <a:pt x="2" y="0"/>
                      <a:pt x="4" y="0"/>
                    </a:cubicBezTo>
                    <a:cubicBezTo>
                      <a:pt x="5" y="0"/>
                      <a:pt x="5"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2" name="Freeform 2594">
                <a:extLst>
                  <a:ext uri="{FF2B5EF4-FFF2-40B4-BE49-F238E27FC236}">
                    <a16:creationId xmlns:a16="http://schemas.microsoft.com/office/drawing/2014/main" id="{01FD6388-1798-DEFC-594D-EB9662D02BF2}"/>
                  </a:ext>
                </a:extLst>
              </p:cNvPr>
              <p:cNvSpPr>
                <a:spLocks/>
              </p:cNvSpPr>
              <p:nvPr/>
            </p:nvSpPr>
            <p:spPr bwMode="auto">
              <a:xfrm>
                <a:off x="7263" y="2749"/>
                <a:ext cx="19" cy="67"/>
              </a:xfrm>
              <a:custGeom>
                <a:avLst/>
                <a:gdLst>
                  <a:gd name="T0" fmla="*/ 4 w 4"/>
                  <a:gd name="T1" fmla="*/ 8 h 14"/>
                  <a:gd name="T2" fmla="*/ 2 w 4"/>
                  <a:gd name="T3" fmla="*/ 13 h 14"/>
                  <a:gd name="T4" fmla="*/ 3 w 4"/>
                  <a:gd name="T5" fmla="*/ 0 h 14"/>
                  <a:gd name="T6" fmla="*/ 4 w 4"/>
                  <a:gd name="T7" fmla="*/ 8 h 14"/>
                </a:gdLst>
                <a:ahLst/>
                <a:cxnLst>
                  <a:cxn ang="0">
                    <a:pos x="T0" y="T1"/>
                  </a:cxn>
                  <a:cxn ang="0">
                    <a:pos x="T2" y="T3"/>
                  </a:cxn>
                  <a:cxn ang="0">
                    <a:pos x="T4" y="T5"/>
                  </a:cxn>
                  <a:cxn ang="0">
                    <a:pos x="T6" y="T7"/>
                  </a:cxn>
                </a:cxnLst>
                <a:rect l="0" t="0" r="r" b="b"/>
                <a:pathLst>
                  <a:path w="4" h="14">
                    <a:moveTo>
                      <a:pt x="4" y="8"/>
                    </a:moveTo>
                    <a:cubicBezTo>
                      <a:pt x="4" y="12"/>
                      <a:pt x="2" y="14"/>
                      <a:pt x="2" y="13"/>
                    </a:cubicBezTo>
                    <a:cubicBezTo>
                      <a:pt x="0" y="10"/>
                      <a:pt x="1" y="0"/>
                      <a:pt x="3" y="0"/>
                    </a:cubicBezTo>
                    <a:cubicBezTo>
                      <a:pt x="4" y="1"/>
                      <a:pt x="4"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3" name="Freeform 2595">
                <a:extLst>
                  <a:ext uri="{FF2B5EF4-FFF2-40B4-BE49-F238E27FC236}">
                    <a16:creationId xmlns:a16="http://schemas.microsoft.com/office/drawing/2014/main" id="{026A7380-1B9C-343B-0C1F-DB4BD2BC0C6E}"/>
                  </a:ext>
                </a:extLst>
              </p:cNvPr>
              <p:cNvSpPr>
                <a:spLocks/>
              </p:cNvSpPr>
              <p:nvPr/>
            </p:nvSpPr>
            <p:spPr bwMode="auto">
              <a:xfrm>
                <a:off x="7253" y="2845"/>
                <a:ext cx="24" cy="67"/>
              </a:xfrm>
              <a:custGeom>
                <a:avLst/>
                <a:gdLst>
                  <a:gd name="T0" fmla="*/ 5 w 5"/>
                  <a:gd name="T1" fmla="*/ 8 h 14"/>
                  <a:gd name="T2" fmla="*/ 2 w 5"/>
                  <a:gd name="T3" fmla="*/ 12 h 14"/>
                  <a:gd name="T4" fmla="*/ 4 w 5"/>
                  <a:gd name="T5" fmla="*/ 0 h 14"/>
                  <a:gd name="T6" fmla="*/ 5 w 5"/>
                  <a:gd name="T7" fmla="*/ 8 h 14"/>
                </a:gdLst>
                <a:ahLst/>
                <a:cxnLst>
                  <a:cxn ang="0">
                    <a:pos x="T0" y="T1"/>
                  </a:cxn>
                  <a:cxn ang="0">
                    <a:pos x="T2" y="T3"/>
                  </a:cxn>
                  <a:cxn ang="0">
                    <a:pos x="T4" y="T5"/>
                  </a:cxn>
                  <a:cxn ang="0">
                    <a:pos x="T6" y="T7"/>
                  </a:cxn>
                </a:cxnLst>
                <a:rect l="0" t="0" r="r" b="b"/>
                <a:pathLst>
                  <a:path w="5" h="14">
                    <a:moveTo>
                      <a:pt x="5" y="8"/>
                    </a:moveTo>
                    <a:cubicBezTo>
                      <a:pt x="4" y="11"/>
                      <a:pt x="3" y="14"/>
                      <a:pt x="2" y="12"/>
                    </a:cubicBezTo>
                    <a:cubicBezTo>
                      <a:pt x="0" y="10"/>
                      <a:pt x="2" y="0"/>
                      <a:pt x="4" y="0"/>
                    </a:cubicBezTo>
                    <a:cubicBezTo>
                      <a:pt x="5" y="1"/>
                      <a:pt x="5" y="4"/>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4" name="Freeform 2596">
                <a:extLst>
                  <a:ext uri="{FF2B5EF4-FFF2-40B4-BE49-F238E27FC236}">
                    <a16:creationId xmlns:a16="http://schemas.microsoft.com/office/drawing/2014/main" id="{53C5A30B-4242-2732-2537-8148655805CA}"/>
                  </a:ext>
                </a:extLst>
              </p:cNvPr>
              <p:cNvSpPr>
                <a:spLocks/>
              </p:cNvSpPr>
              <p:nvPr/>
            </p:nvSpPr>
            <p:spPr bwMode="auto">
              <a:xfrm>
                <a:off x="7234" y="2787"/>
                <a:ext cx="24" cy="68"/>
              </a:xfrm>
              <a:custGeom>
                <a:avLst/>
                <a:gdLst>
                  <a:gd name="T0" fmla="*/ 5 w 5"/>
                  <a:gd name="T1" fmla="*/ 8 h 14"/>
                  <a:gd name="T2" fmla="*/ 2 w 5"/>
                  <a:gd name="T3" fmla="*/ 12 h 14"/>
                  <a:gd name="T4" fmla="*/ 3 w 5"/>
                  <a:gd name="T5" fmla="*/ 0 h 14"/>
                  <a:gd name="T6" fmla="*/ 4 w 5"/>
                  <a:gd name="T7" fmla="*/ 0 h 14"/>
                  <a:gd name="T8" fmla="*/ 5 w 5"/>
                  <a:gd name="T9" fmla="*/ 8 h 14"/>
                </a:gdLst>
                <a:ahLst/>
                <a:cxnLst>
                  <a:cxn ang="0">
                    <a:pos x="T0" y="T1"/>
                  </a:cxn>
                  <a:cxn ang="0">
                    <a:pos x="T2" y="T3"/>
                  </a:cxn>
                  <a:cxn ang="0">
                    <a:pos x="T4" y="T5"/>
                  </a:cxn>
                  <a:cxn ang="0">
                    <a:pos x="T6" y="T7"/>
                  </a:cxn>
                  <a:cxn ang="0">
                    <a:pos x="T8" y="T9"/>
                  </a:cxn>
                </a:cxnLst>
                <a:rect l="0" t="0" r="r" b="b"/>
                <a:pathLst>
                  <a:path w="5" h="14">
                    <a:moveTo>
                      <a:pt x="5" y="8"/>
                    </a:moveTo>
                    <a:cubicBezTo>
                      <a:pt x="4" y="11"/>
                      <a:pt x="3" y="14"/>
                      <a:pt x="2" y="12"/>
                    </a:cubicBezTo>
                    <a:cubicBezTo>
                      <a:pt x="0" y="10"/>
                      <a:pt x="1" y="0"/>
                      <a:pt x="3" y="0"/>
                    </a:cubicBezTo>
                    <a:cubicBezTo>
                      <a:pt x="3" y="0"/>
                      <a:pt x="3" y="0"/>
                      <a:pt x="4" y="0"/>
                    </a:cubicBezTo>
                    <a:cubicBezTo>
                      <a:pt x="5" y="1"/>
                      <a:pt x="5" y="4"/>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5" name="Freeform 2597">
                <a:extLst>
                  <a:ext uri="{FF2B5EF4-FFF2-40B4-BE49-F238E27FC236}">
                    <a16:creationId xmlns:a16="http://schemas.microsoft.com/office/drawing/2014/main" id="{08AFBF76-FAAA-9222-B3D1-18D3D4CB9499}"/>
                  </a:ext>
                </a:extLst>
              </p:cNvPr>
              <p:cNvSpPr>
                <a:spLocks/>
              </p:cNvSpPr>
              <p:nvPr/>
            </p:nvSpPr>
            <p:spPr bwMode="auto">
              <a:xfrm>
                <a:off x="7224" y="2700"/>
                <a:ext cx="24" cy="68"/>
              </a:xfrm>
              <a:custGeom>
                <a:avLst/>
                <a:gdLst>
                  <a:gd name="T0" fmla="*/ 5 w 5"/>
                  <a:gd name="T1" fmla="*/ 8 h 14"/>
                  <a:gd name="T2" fmla="*/ 2 w 5"/>
                  <a:gd name="T3" fmla="*/ 13 h 14"/>
                  <a:gd name="T4" fmla="*/ 3 w 5"/>
                  <a:gd name="T5" fmla="*/ 0 h 14"/>
                  <a:gd name="T6" fmla="*/ 5 w 5"/>
                  <a:gd name="T7" fmla="*/ 8 h 14"/>
                </a:gdLst>
                <a:ahLst/>
                <a:cxnLst>
                  <a:cxn ang="0">
                    <a:pos x="T0" y="T1"/>
                  </a:cxn>
                  <a:cxn ang="0">
                    <a:pos x="T2" y="T3"/>
                  </a:cxn>
                  <a:cxn ang="0">
                    <a:pos x="T4" y="T5"/>
                  </a:cxn>
                  <a:cxn ang="0">
                    <a:pos x="T6" y="T7"/>
                  </a:cxn>
                </a:cxnLst>
                <a:rect l="0" t="0" r="r" b="b"/>
                <a:pathLst>
                  <a:path w="5" h="14">
                    <a:moveTo>
                      <a:pt x="5" y="8"/>
                    </a:moveTo>
                    <a:cubicBezTo>
                      <a:pt x="4" y="12"/>
                      <a:pt x="3" y="14"/>
                      <a:pt x="2" y="13"/>
                    </a:cubicBezTo>
                    <a:cubicBezTo>
                      <a:pt x="0" y="10"/>
                      <a:pt x="1" y="0"/>
                      <a:pt x="3" y="0"/>
                    </a:cubicBezTo>
                    <a:cubicBezTo>
                      <a:pt x="5" y="1"/>
                      <a:pt x="5"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6" name="Freeform 2598">
                <a:extLst>
                  <a:ext uri="{FF2B5EF4-FFF2-40B4-BE49-F238E27FC236}">
                    <a16:creationId xmlns:a16="http://schemas.microsoft.com/office/drawing/2014/main" id="{BBBA99DE-FE89-D262-07E1-87AE42C7B512}"/>
                  </a:ext>
                </a:extLst>
              </p:cNvPr>
              <p:cNvSpPr>
                <a:spLocks/>
              </p:cNvSpPr>
              <p:nvPr/>
            </p:nvSpPr>
            <p:spPr bwMode="auto">
              <a:xfrm>
                <a:off x="7190" y="2667"/>
                <a:ext cx="29" cy="67"/>
              </a:xfrm>
              <a:custGeom>
                <a:avLst/>
                <a:gdLst>
                  <a:gd name="T0" fmla="*/ 6 w 6"/>
                  <a:gd name="T1" fmla="*/ 8 h 14"/>
                  <a:gd name="T2" fmla="*/ 2 w 6"/>
                  <a:gd name="T3" fmla="*/ 13 h 14"/>
                  <a:gd name="T4" fmla="*/ 4 w 6"/>
                  <a:gd name="T5" fmla="*/ 0 h 14"/>
                  <a:gd name="T6" fmla="*/ 4 w 6"/>
                  <a:gd name="T7" fmla="*/ 1 h 14"/>
                  <a:gd name="T8" fmla="*/ 6 w 6"/>
                  <a:gd name="T9" fmla="*/ 8 h 14"/>
                </a:gdLst>
                <a:ahLst/>
                <a:cxnLst>
                  <a:cxn ang="0">
                    <a:pos x="T0" y="T1"/>
                  </a:cxn>
                  <a:cxn ang="0">
                    <a:pos x="T2" y="T3"/>
                  </a:cxn>
                  <a:cxn ang="0">
                    <a:pos x="T4" y="T5"/>
                  </a:cxn>
                  <a:cxn ang="0">
                    <a:pos x="T6" y="T7"/>
                  </a:cxn>
                  <a:cxn ang="0">
                    <a:pos x="T8" y="T9"/>
                  </a:cxn>
                </a:cxnLst>
                <a:rect l="0" t="0" r="r" b="b"/>
                <a:pathLst>
                  <a:path w="6" h="14">
                    <a:moveTo>
                      <a:pt x="6" y="8"/>
                    </a:moveTo>
                    <a:cubicBezTo>
                      <a:pt x="6" y="12"/>
                      <a:pt x="4" y="14"/>
                      <a:pt x="2" y="13"/>
                    </a:cubicBezTo>
                    <a:cubicBezTo>
                      <a:pt x="0" y="10"/>
                      <a:pt x="1" y="0"/>
                      <a:pt x="4" y="0"/>
                    </a:cubicBezTo>
                    <a:cubicBezTo>
                      <a:pt x="4" y="0"/>
                      <a:pt x="4" y="0"/>
                      <a:pt x="4" y="1"/>
                    </a:cubicBezTo>
                    <a:cubicBezTo>
                      <a:pt x="6" y="1"/>
                      <a:pt x="6"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7" name="Freeform 2599">
                <a:extLst>
                  <a:ext uri="{FF2B5EF4-FFF2-40B4-BE49-F238E27FC236}">
                    <a16:creationId xmlns:a16="http://schemas.microsoft.com/office/drawing/2014/main" id="{13AEC19B-E324-8916-8B8A-3489AABD7BCE}"/>
                  </a:ext>
                </a:extLst>
              </p:cNvPr>
              <p:cNvSpPr>
                <a:spLocks/>
              </p:cNvSpPr>
              <p:nvPr/>
            </p:nvSpPr>
            <p:spPr bwMode="auto">
              <a:xfrm>
                <a:off x="7234" y="2599"/>
                <a:ext cx="24" cy="68"/>
              </a:xfrm>
              <a:custGeom>
                <a:avLst/>
                <a:gdLst>
                  <a:gd name="T0" fmla="*/ 4 w 5"/>
                  <a:gd name="T1" fmla="*/ 8 h 14"/>
                  <a:gd name="T2" fmla="*/ 2 w 5"/>
                  <a:gd name="T3" fmla="*/ 12 h 14"/>
                  <a:gd name="T4" fmla="*/ 2 w 5"/>
                  <a:gd name="T5" fmla="*/ 0 h 14"/>
                  <a:gd name="T6" fmla="*/ 2 w 5"/>
                  <a:gd name="T7" fmla="*/ 0 h 14"/>
                  <a:gd name="T8" fmla="*/ 4 w 5"/>
                  <a:gd name="T9" fmla="*/ 8 h 14"/>
                </a:gdLst>
                <a:ahLst/>
                <a:cxnLst>
                  <a:cxn ang="0">
                    <a:pos x="T0" y="T1"/>
                  </a:cxn>
                  <a:cxn ang="0">
                    <a:pos x="T2" y="T3"/>
                  </a:cxn>
                  <a:cxn ang="0">
                    <a:pos x="T4" y="T5"/>
                  </a:cxn>
                  <a:cxn ang="0">
                    <a:pos x="T6" y="T7"/>
                  </a:cxn>
                  <a:cxn ang="0">
                    <a:pos x="T8" y="T9"/>
                  </a:cxn>
                </a:cxnLst>
                <a:rect l="0" t="0" r="r" b="b"/>
                <a:pathLst>
                  <a:path w="5" h="14">
                    <a:moveTo>
                      <a:pt x="4" y="8"/>
                    </a:moveTo>
                    <a:cubicBezTo>
                      <a:pt x="4" y="11"/>
                      <a:pt x="3" y="14"/>
                      <a:pt x="2" y="12"/>
                    </a:cubicBezTo>
                    <a:cubicBezTo>
                      <a:pt x="0" y="10"/>
                      <a:pt x="0" y="0"/>
                      <a:pt x="2" y="0"/>
                    </a:cubicBezTo>
                    <a:cubicBezTo>
                      <a:pt x="2" y="0"/>
                      <a:pt x="2" y="0"/>
                      <a:pt x="2" y="0"/>
                    </a:cubicBezTo>
                    <a:cubicBezTo>
                      <a:pt x="4" y="0"/>
                      <a:pt x="5" y="4"/>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18" name="Freeform 2600">
                <a:extLst>
                  <a:ext uri="{FF2B5EF4-FFF2-40B4-BE49-F238E27FC236}">
                    <a16:creationId xmlns:a16="http://schemas.microsoft.com/office/drawing/2014/main" id="{7FABE8B9-C14F-02C4-5D31-C0278354594C}"/>
                  </a:ext>
                </a:extLst>
              </p:cNvPr>
              <p:cNvSpPr>
                <a:spLocks/>
              </p:cNvSpPr>
              <p:nvPr/>
            </p:nvSpPr>
            <p:spPr bwMode="auto">
              <a:xfrm>
                <a:off x="7248" y="2493"/>
                <a:ext cx="20" cy="63"/>
              </a:xfrm>
              <a:custGeom>
                <a:avLst/>
                <a:gdLst>
                  <a:gd name="T0" fmla="*/ 4 w 4"/>
                  <a:gd name="T1" fmla="*/ 7 h 13"/>
                  <a:gd name="T2" fmla="*/ 2 w 4"/>
                  <a:gd name="T3" fmla="*/ 12 h 13"/>
                  <a:gd name="T4" fmla="*/ 2 w 4"/>
                  <a:gd name="T5" fmla="*/ 0 h 13"/>
                  <a:gd name="T6" fmla="*/ 2 w 4"/>
                  <a:gd name="T7" fmla="*/ 0 h 13"/>
                  <a:gd name="T8" fmla="*/ 4 w 4"/>
                  <a:gd name="T9" fmla="*/ 7 h 13"/>
                </a:gdLst>
                <a:ahLst/>
                <a:cxnLst>
                  <a:cxn ang="0">
                    <a:pos x="T0" y="T1"/>
                  </a:cxn>
                  <a:cxn ang="0">
                    <a:pos x="T2" y="T3"/>
                  </a:cxn>
                  <a:cxn ang="0">
                    <a:pos x="T4" y="T5"/>
                  </a:cxn>
                  <a:cxn ang="0">
                    <a:pos x="T6" y="T7"/>
                  </a:cxn>
                  <a:cxn ang="0">
                    <a:pos x="T8" y="T9"/>
                  </a:cxn>
                </a:cxnLst>
                <a:rect l="0" t="0" r="r" b="b"/>
                <a:pathLst>
                  <a:path w="4" h="13">
                    <a:moveTo>
                      <a:pt x="4" y="7"/>
                    </a:moveTo>
                    <a:cubicBezTo>
                      <a:pt x="4" y="11"/>
                      <a:pt x="3" y="13"/>
                      <a:pt x="2" y="12"/>
                    </a:cubicBezTo>
                    <a:cubicBezTo>
                      <a:pt x="0" y="10"/>
                      <a:pt x="0" y="0"/>
                      <a:pt x="2" y="0"/>
                    </a:cubicBezTo>
                    <a:cubicBezTo>
                      <a:pt x="2" y="0"/>
                      <a:pt x="2" y="0"/>
                      <a:pt x="2" y="0"/>
                    </a:cubicBezTo>
                    <a:cubicBezTo>
                      <a:pt x="3" y="0"/>
                      <a:pt x="4"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sp>
          <p:nvSpPr>
            <p:cNvPr id="21" name="Freeform 2602">
              <a:extLst>
                <a:ext uri="{FF2B5EF4-FFF2-40B4-BE49-F238E27FC236}">
                  <a16:creationId xmlns:a16="http://schemas.microsoft.com/office/drawing/2014/main" id="{5043FB3A-6A54-8D22-E909-93266EA5BDC1}"/>
                </a:ext>
              </a:extLst>
            </p:cNvPr>
            <p:cNvSpPr>
              <a:spLocks/>
            </p:cNvSpPr>
            <p:nvPr/>
          </p:nvSpPr>
          <p:spPr bwMode="auto">
            <a:xfrm>
              <a:off x="7253" y="2662"/>
              <a:ext cx="24" cy="67"/>
            </a:xfrm>
            <a:custGeom>
              <a:avLst/>
              <a:gdLst>
                <a:gd name="T0" fmla="*/ 5 w 5"/>
                <a:gd name="T1" fmla="*/ 8 h 14"/>
                <a:gd name="T2" fmla="*/ 2 w 5"/>
                <a:gd name="T3" fmla="*/ 13 h 14"/>
                <a:gd name="T4" fmla="*/ 3 w 5"/>
                <a:gd name="T5" fmla="*/ 0 h 14"/>
                <a:gd name="T6" fmla="*/ 3 w 5"/>
                <a:gd name="T7" fmla="*/ 0 h 14"/>
                <a:gd name="T8" fmla="*/ 5 w 5"/>
                <a:gd name="T9" fmla="*/ 8 h 14"/>
              </a:gdLst>
              <a:ahLst/>
              <a:cxnLst>
                <a:cxn ang="0">
                  <a:pos x="T0" y="T1"/>
                </a:cxn>
                <a:cxn ang="0">
                  <a:pos x="T2" y="T3"/>
                </a:cxn>
                <a:cxn ang="0">
                  <a:pos x="T4" y="T5"/>
                </a:cxn>
                <a:cxn ang="0">
                  <a:pos x="T6" y="T7"/>
                </a:cxn>
                <a:cxn ang="0">
                  <a:pos x="T8" y="T9"/>
                </a:cxn>
              </a:cxnLst>
              <a:rect l="0" t="0" r="r" b="b"/>
              <a:pathLst>
                <a:path w="5" h="14">
                  <a:moveTo>
                    <a:pt x="5" y="8"/>
                  </a:moveTo>
                  <a:cubicBezTo>
                    <a:pt x="5" y="12"/>
                    <a:pt x="3" y="14"/>
                    <a:pt x="2" y="13"/>
                  </a:cubicBezTo>
                  <a:cubicBezTo>
                    <a:pt x="0" y="10"/>
                    <a:pt x="1" y="0"/>
                    <a:pt x="3" y="0"/>
                  </a:cubicBezTo>
                  <a:cubicBezTo>
                    <a:pt x="3" y="0"/>
                    <a:pt x="3" y="0"/>
                    <a:pt x="3" y="0"/>
                  </a:cubicBezTo>
                  <a:cubicBezTo>
                    <a:pt x="5" y="1"/>
                    <a:pt x="5"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3" name="Freeform 2603">
              <a:extLst>
                <a:ext uri="{FF2B5EF4-FFF2-40B4-BE49-F238E27FC236}">
                  <a16:creationId xmlns:a16="http://schemas.microsoft.com/office/drawing/2014/main" id="{4F60A9BE-2191-5EE6-FEB6-5B879DEE20BD}"/>
                </a:ext>
              </a:extLst>
            </p:cNvPr>
            <p:cNvSpPr>
              <a:spLocks/>
            </p:cNvSpPr>
            <p:nvPr/>
          </p:nvSpPr>
          <p:spPr bwMode="auto">
            <a:xfrm>
              <a:off x="7176" y="2479"/>
              <a:ext cx="29" cy="67"/>
            </a:xfrm>
            <a:custGeom>
              <a:avLst/>
              <a:gdLst>
                <a:gd name="T0" fmla="*/ 6 w 6"/>
                <a:gd name="T1" fmla="*/ 8 h 14"/>
                <a:gd name="T2" fmla="*/ 2 w 6"/>
                <a:gd name="T3" fmla="*/ 13 h 14"/>
                <a:gd name="T4" fmla="*/ 3 w 6"/>
                <a:gd name="T5" fmla="*/ 0 h 14"/>
                <a:gd name="T6" fmla="*/ 3 w 6"/>
                <a:gd name="T7" fmla="*/ 0 h 14"/>
                <a:gd name="T8" fmla="*/ 6 w 6"/>
                <a:gd name="T9" fmla="*/ 8 h 14"/>
              </a:gdLst>
              <a:ahLst/>
              <a:cxnLst>
                <a:cxn ang="0">
                  <a:pos x="T0" y="T1"/>
                </a:cxn>
                <a:cxn ang="0">
                  <a:pos x="T2" y="T3"/>
                </a:cxn>
                <a:cxn ang="0">
                  <a:pos x="T4" y="T5"/>
                </a:cxn>
                <a:cxn ang="0">
                  <a:pos x="T6" y="T7"/>
                </a:cxn>
                <a:cxn ang="0">
                  <a:pos x="T8" y="T9"/>
                </a:cxn>
              </a:cxnLst>
              <a:rect l="0" t="0" r="r" b="b"/>
              <a:pathLst>
                <a:path w="6" h="14">
                  <a:moveTo>
                    <a:pt x="6" y="8"/>
                  </a:moveTo>
                  <a:cubicBezTo>
                    <a:pt x="6" y="12"/>
                    <a:pt x="4" y="14"/>
                    <a:pt x="2" y="13"/>
                  </a:cubicBezTo>
                  <a:cubicBezTo>
                    <a:pt x="0" y="10"/>
                    <a:pt x="0" y="0"/>
                    <a:pt x="3" y="0"/>
                  </a:cubicBezTo>
                  <a:cubicBezTo>
                    <a:pt x="3" y="0"/>
                    <a:pt x="3" y="0"/>
                    <a:pt x="3" y="0"/>
                  </a:cubicBezTo>
                  <a:cubicBezTo>
                    <a:pt x="4" y="1"/>
                    <a:pt x="6"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5" name="Freeform 2604">
              <a:extLst>
                <a:ext uri="{FF2B5EF4-FFF2-40B4-BE49-F238E27FC236}">
                  <a16:creationId xmlns:a16="http://schemas.microsoft.com/office/drawing/2014/main" id="{89F6EC97-F472-E44D-14DF-0BCAD0917BCB}"/>
                </a:ext>
              </a:extLst>
            </p:cNvPr>
            <p:cNvSpPr>
              <a:spLocks/>
            </p:cNvSpPr>
            <p:nvPr/>
          </p:nvSpPr>
          <p:spPr bwMode="auto">
            <a:xfrm>
              <a:off x="7215" y="2498"/>
              <a:ext cx="24" cy="67"/>
            </a:xfrm>
            <a:custGeom>
              <a:avLst/>
              <a:gdLst>
                <a:gd name="T0" fmla="*/ 5 w 5"/>
                <a:gd name="T1" fmla="*/ 8 h 14"/>
                <a:gd name="T2" fmla="*/ 3 w 5"/>
                <a:gd name="T3" fmla="*/ 13 h 14"/>
                <a:gd name="T4" fmla="*/ 3 w 5"/>
                <a:gd name="T5" fmla="*/ 0 h 14"/>
                <a:gd name="T6" fmla="*/ 3 w 5"/>
                <a:gd name="T7" fmla="*/ 0 h 14"/>
                <a:gd name="T8" fmla="*/ 5 w 5"/>
                <a:gd name="T9" fmla="*/ 8 h 14"/>
              </a:gdLst>
              <a:ahLst/>
              <a:cxnLst>
                <a:cxn ang="0">
                  <a:pos x="T0" y="T1"/>
                </a:cxn>
                <a:cxn ang="0">
                  <a:pos x="T2" y="T3"/>
                </a:cxn>
                <a:cxn ang="0">
                  <a:pos x="T4" y="T5"/>
                </a:cxn>
                <a:cxn ang="0">
                  <a:pos x="T6" y="T7"/>
                </a:cxn>
                <a:cxn ang="0">
                  <a:pos x="T8" y="T9"/>
                </a:cxn>
              </a:cxnLst>
              <a:rect l="0" t="0" r="r" b="b"/>
              <a:pathLst>
                <a:path w="5" h="14">
                  <a:moveTo>
                    <a:pt x="5" y="8"/>
                  </a:moveTo>
                  <a:cubicBezTo>
                    <a:pt x="5" y="12"/>
                    <a:pt x="4" y="14"/>
                    <a:pt x="3" y="13"/>
                  </a:cubicBezTo>
                  <a:cubicBezTo>
                    <a:pt x="0" y="10"/>
                    <a:pt x="0" y="0"/>
                    <a:pt x="3" y="0"/>
                  </a:cubicBezTo>
                  <a:cubicBezTo>
                    <a:pt x="3" y="0"/>
                    <a:pt x="3" y="0"/>
                    <a:pt x="3" y="0"/>
                  </a:cubicBezTo>
                  <a:cubicBezTo>
                    <a:pt x="4" y="1"/>
                    <a:pt x="5"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7" name="Freeform 2605">
              <a:extLst>
                <a:ext uri="{FF2B5EF4-FFF2-40B4-BE49-F238E27FC236}">
                  <a16:creationId xmlns:a16="http://schemas.microsoft.com/office/drawing/2014/main" id="{A0EFC5F8-1035-B487-24F2-AE4E8D3324EB}"/>
                </a:ext>
              </a:extLst>
            </p:cNvPr>
            <p:cNvSpPr>
              <a:spLocks/>
            </p:cNvSpPr>
            <p:nvPr/>
          </p:nvSpPr>
          <p:spPr bwMode="auto">
            <a:xfrm>
              <a:off x="7195" y="2570"/>
              <a:ext cx="29" cy="68"/>
            </a:xfrm>
            <a:custGeom>
              <a:avLst/>
              <a:gdLst>
                <a:gd name="T0" fmla="*/ 6 w 6"/>
                <a:gd name="T1" fmla="*/ 8 h 14"/>
                <a:gd name="T2" fmla="*/ 2 w 6"/>
                <a:gd name="T3" fmla="*/ 13 h 14"/>
                <a:gd name="T4" fmla="*/ 3 w 6"/>
                <a:gd name="T5" fmla="*/ 0 h 14"/>
                <a:gd name="T6" fmla="*/ 3 w 6"/>
                <a:gd name="T7" fmla="*/ 0 h 14"/>
                <a:gd name="T8" fmla="*/ 6 w 6"/>
                <a:gd name="T9" fmla="*/ 8 h 14"/>
              </a:gdLst>
              <a:ahLst/>
              <a:cxnLst>
                <a:cxn ang="0">
                  <a:pos x="T0" y="T1"/>
                </a:cxn>
                <a:cxn ang="0">
                  <a:pos x="T2" y="T3"/>
                </a:cxn>
                <a:cxn ang="0">
                  <a:pos x="T4" y="T5"/>
                </a:cxn>
                <a:cxn ang="0">
                  <a:pos x="T6" y="T7"/>
                </a:cxn>
                <a:cxn ang="0">
                  <a:pos x="T8" y="T9"/>
                </a:cxn>
              </a:cxnLst>
              <a:rect l="0" t="0" r="r" b="b"/>
              <a:pathLst>
                <a:path w="6" h="14">
                  <a:moveTo>
                    <a:pt x="6" y="8"/>
                  </a:moveTo>
                  <a:cubicBezTo>
                    <a:pt x="5" y="12"/>
                    <a:pt x="4" y="14"/>
                    <a:pt x="2" y="13"/>
                  </a:cubicBezTo>
                  <a:cubicBezTo>
                    <a:pt x="0" y="10"/>
                    <a:pt x="0" y="0"/>
                    <a:pt x="3" y="0"/>
                  </a:cubicBezTo>
                  <a:cubicBezTo>
                    <a:pt x="3" y="0"/>
                    <a:pt x="3" y="0"/>
                    <a:pt x="3" y="0"/>
                  </a:cubicBezTo>
                  <a:cubicBezTo>
                    <a:pt x="5" y="1"/>
                    <a:pt x="6"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29" name="Freeform 2606">
              <a:extLst>
                <a:ext uri="{FF2B5EF4-FFF2-40B4-BE49-F238E27FC236}">
                  <a16:creationId xmlns:a16="http://schemas.microsoft.com/office/drawing/2014/main" id="{E1144898-62BD-0E7C-8CCC-131435B44C21}"/>
                </a:ext>
              </a:extLst>
            </p:cNvPr>
            <p:cNvSpPr>
              <a:spLocks/>
            </p:cNvSpPr>
            <p:nvPr/>
          </p:nvSpPr>
          <p:spPr bwMode="auto">
            <a:xfrm>
              <a:off x="7152" y="2695"/>
              <a:ext cx="34" cy="68"/>
            </a:xfrm>
            <a:custGeom>
              <a:avLst/>
              <a:gdLst>
                <a:gd name="T0" fmla="*/ 7 w 7"/>
                <a:gd name="T1" fmla="*/ 8 h 14"/>
                <a:gd name="T2" fmla="*/ 2 w 7"/>
                <a:gd name="T3" fmla="*/ 12 h 14"/>
                <a:gd name="T4" fmla="*/ 4 w 7"/>
                <a:gd name="T5" fmla="*/ 0 h 14"/>
                <a:gd name="T6" fmla="*/ 7 w 7"/>
                <a:gd name="T7" fmla="*/ 8 h 14"/>
              </a:gdLst>
              <a:ahLst/>
              <a:cxnLst>
                <a:cxn ang="0">
                  <a:pos x="T0" y="T1"/>
                </a:cxn>
                <a:cxn ang="0">
                  <a:pos x="T2" y="T3"/>
                </a:cxn>
                <a:cxn ang="0">
                  <a:pos x="T4" y="T5"/>
                </a:cxn>
                <a:cxn ang="0">
                  <a:pos x="T6" y="T7"/>
                </a:cxn>
              </a:cxnLst>
              <a:rect l="0" t="0" r="r" b="b"/>
              <a:pathLst>
                <a:path w="7" h="14">
                  <a:moveTo>
                    <a:pt x="7" y="8"/>
                  </a:moveTo>
                  <a:cubicBezTo>
                    <a:pt x="6" y="12"/>
                    <a:pt x="4" y="14"/>
                    <a:pt x="2" y="12"/>
                  </a:cubicBezTo>
                  <a:cubicBezTo>
                    <a:pt x="0" y="9"/>
                    <a:pt x="1" y="0"/>
                    <a:pt x="4" y="0"/>
                  </a:cubicBezTo>
                  <a:cubicBezTo>
                    <a:pt x="6" y="1"/>
                    <a:pt x="7"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0" name="Freeform 2607">
              <a:extLst>
                <a:ext uri="{FF2B5EF4-FFF2-40B4-BE49-F238E27FC236}">
                  <a16:creationId xmlns:a16="http://schemas.microsoft.com/office/drawing/2014/main" id="{CAC9C235-0FD1-A3CA-D697-6293DA8077CB}"/>
                </a:ext>
              </a:extLst>
            </p:cNvPr>
            <p:cNvSpPr>
              <a:spLocks/>
            </p:cNvSpPr>
            <p:nvPr/>
          </p:nvSpPr>
          <p:spPr bwMode="auto">
            <a:xfrm>
              <a:off x="7157" y="2599"/>
              <a:ext cx="33" cy="68"/>
            </a:xfrm>
            <a:custGeom>
              <a:avLst/>
              <a:gdLst>
                <a:gd name="T0" fmla="*/ 7 w 7"/>
                <a:gd name="T1" fmla="*/ 8 h 14"/>
                <a:gd name="T2" fmla="*/ 3 w 7"/>
                <a:gd name="T3" fmla="*/ 12 h 14"/>
                <a:gd name="T4" fmla="*/ 4 w 7"/>
                <a:gd name="T5" fmla="*/ 0 h 14"/>
                <a:gd name="T6" fmla="*/ 4 w 7"/>
                <a:gd name="T7" fmla="*/ 0 h 14"/>
                <a:gd name="T8" fmla="*/ 7 w 7"/>
                <a:gd name="T9" fmla="*/ 8 h 14"/>
              </a:gdLst>
              <a:ahLst/>
              <a:cxnLst>
                <a:cxn ang="0">
                  <a:pos x="T0" y="T1"/>
                </a:cxn>
                <a:cxn ang="0">
                  <a:pos x="T2" y="T3"/>
                </a:cxn>
                <a:cxn ang="0">
                  <a:pos x="T4" y="T5"/>
                </a:cxn>
                <a:cxn ang="0">
                  <a:pos x="T6" y="T7"/>
                </a:cxn>
                <a:cxn ang="0">
                  <a:pos x="T8" y="T9"/>
                </a:cxn>
              </a:cxnLst>
              <a:rect l="0" t="0" r="r" b="b"/>
              <a:pathLst>
                <a:path w="7" h="14">
                  <a:moveTo>
                    <a:pt x="7" y="8"/>
                  </a:moveTo>
                  <a:cubicBezTo>
                    <a:pt x="6" y="12"/>
                    <a:pt x="4" y="14"/>
                    <a:pt x="3" y="12"/>
                  </a:cubicBezTo>
                  <a:cubicBezTo>
                    <a:pt x="0" y="9"/>
                    <a:pt x="1" y="0"/>
                    <a:pt x="4" y="0"/>
                  </a:cubicBezTo>
                  <a:cubicBezTo>
                    <a:pt x="4" y="0"/>
                    <a:pt x="4" y="0"/>
                    <a:pt x="4" y="0"/>
                  </a:cubicBezTo>
                  <a:cubicBezTo>
                    <a:pt x="6" y="0"/>
                    <a:pt x="7" y="4"/>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2" name="Freeform 2608">
              <a:extLst>
                <a:ext uri="{FF2B5EF4-FFF2-40B4-BE49-F238E27FC236}">
                  <a16:creationId xmlns:a16="http://schemas.microsoft.com/office/drawing/2014/main" id="{10F726B9-D08B-C38F-801E-6AFDFB1E582C}"/>
                </a:ext>
              </a:extLst>
            </p:cNvPr>
            <p:cNvSpPr>
              <a:spLocks/>
            </p:cNvSpPr>
            <p:nvPr/>
          </p:nvSpPr>
          <p:spPr bwMode="auto">
            <a:xfrm>
              <a:off x="7133" y="2512"/>
              <a:ext cx="33" cy="73"/>
            </a:xfrm>
            <a:custGeom>
              <a:avLst/>
              <a:gdLst>
                <a:gd name="T0" fmla="*/ 7 w 7"/>
                <a:gd name="T1" fmla="*/ 8 h 15"/>
                <a:gd name="T2" fmla="*/ 3 w 7"/>
                <a:gd name="T3" fmla="*/ 13 h 15"/>
                <a:gd name="T4" fmla="*/ 4 w 7"/>
                <a:gd name="T5" fmla="*/ 0 h 15"/>
                <a:gd name="T6" fmla="*/ 4 w 7"/>
                <a:gd name="T7" fmla="*/ 0 h 15"/>
                <a:gd name="T8" fmla="*/ 7 w 7"/>
                <a:gd name="T9" fmla="*/ 8 h 15"/>
              </a:gdLst>
              <a:ahLst/>
              <a:cxnLst>
                <a:cxn ang="0">
                  <a:pos x="T0" y="T1"/>
                </a:cxn>
                <a:cxn ang="0">
                  <a:pos x="T2" y="T3"/>
                </a:cxn>
                <a:cxn ang="0">
                  <a:pos x="T4" y="T5"/>
                </a:cxn>
                <a:cxn ang="0">
                  <a:pos x="T6" y="T7"/>
                </a:cxn>
                <a:cxn ang="0">
                  <a:pos x="T8" y="T9"/>
                </a:cxn>
              </a:cxnLst>
              <a:rect l="0" t="0" r="r" b="b"/>
              <a:pathLst>
                <a:path w="7" h="15">
                  <a:moveTo>
                    <a:pt x="7" y="8"/>
                  </a:moveTo>
                  <a:cubicBezTo>
                    <a:pt x="7" y="12"/>
                    <a:pt x="5" y="15"/>
                    <a:pt x="3" y="13"/>
                  </a:cubicBezTo>
                  <a:cubicBezTo>
                    <a:pt x="0" y="9"/>
                    <a:pt x="1" y="0"/>
                    <a:pt x="4" y="0"/>
                  </a:cubicBezTo>
                  <a:cubicBezTo>
                    <a:pt x="4" y="0"/>
                    <a:pt x="4" y="0"/>
                    <a:pt x="4" y="0"/>
                  </a:cubicBezTo>
                  <a:cubicBezTo>
                    <a:pt x="6" y="1"/>
                    <a:pt x="7"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3" name="Freeform 2609">
              <a:extLst>
                <a:ext uri="{FF2B5EF4-FFF2-40B4-BE49-F238E27FC236}">
                  <a16:creationId xmlns:a16="http://schemas.microsoft.com/office/drawing/2014/main" id="{55561A27-B21D-94CF-BE9F-DFF52457BD9D}"/>
                </a:ext>
              </a:extLst>
            </p:cNvPr>
            <p:cNvSpPr>
              <a:spLocks/>
            </p:cNvSpPr>
            <p:nvPr/>
          </p:nvSpPr>
          <p:spPr bwMode="auto">
            <a:xfrm>
              <a:off x="7089" y="2541"/>
              <a:ext cx="39" cy="68"/>
            </a:xfrm>
            <a:custGeom>
              <a:avLst/>
              <a:gdLst>
                <a:gd name="T0" fmla="*/ 7 w 8"/>
                <a:gd name="T1" fmla="*/ 8 h 14"/>
                <a:gd name="T2" fmla="*/ 3 w 8"/>
                <a:gd name="T3" fmla="*/ 12 h 14"/>
                <a:gd name="T4" fmla="*/ 4 w 8"/>
                <a:gd name="T5" fmla="*/ 0 h 14"/>
                <a:gd name="T6" fmla="*/ 7 w 8"/>
                <a:gd name="T7" fmla="*/ 8 h 14"/>
              </a:gdLst>
              <a:ahLst/>
              <a:cxnLst>
                <a:cxn ang="0">
                  <a:pos x="T0" y="T1"/>
                </a:cxn>
                <a:cxn ang="0">
                  <a:pos x="T2" y="T3"/>
                </a:cxn>
                <a:cxn ang="0">
                  <a:pos x="T4" y="T5"/>
                </a:cxn>
                <a:cxn ang="0">
                  <a:pos x="T6" y="T7"/>
                </a:cxn>
              </a:cxnLst>
              <a:rect l="0" t="0" r="r" b="b"/>
              <a:pathLst>
                <a:path w="8" h="14">
                  <a:moveTo>
                    <a:pt x="7" y="8"/>
                  </a:moveTo>
                  <a:cubicBezTo>
                    <a:pt x="7" y="12"/>
                    <a:pt x="5" y="14"/>
                    <a:pt x="3" y="12"/>
                  </a:cubicBezTo>
                  <a:cubicBezTo>
                    <a:pt x="0" y="9"/>
                    <a:pt x="1" y="0"/>
                    <a:pt x="4" y="0"/>
                  </a:cubicBezTo>
                  <a:cubicBezTo>
                    <a:pt x="6" y="1"/>
                    <a:pt x="8" y="4"/>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5" name="Freeform 2610">
              <a:extLst>
                <a:ext uri="{FF2B5EF4-FFF2-40B4-BE49-F238E27FC236}">
                  <a16:creationId xmlns:a16="http://schemas.microsoft.com/office/drawing/2014/main" id="{69B7E4D0-A027-497F-B9A0-ACC1B83A2677}"/>
                </a:ext>
              </a:extLst>
            </p:cNvPr>
            <p:cNvSpPr>
              <a:spLocks/>
            </p:cNvSpPr>
            <p:nvPr/>
          </p:nvSpPr>
          <p:spPr bwMode="auto">
            <a:xfrm>
              <a:off x="7065" y="2628"/>
              <a:ext cx="39" cy="72"/>
            </a:xfrm>
            <a:custGeom>
              <a:avLst/>
              <a:gdLst>
                <a:gd name="T0" fmla="*/ 8 w 8"/>
                <a:gd name="T1" fmla="*/ 8 h 15"/>
                <a:gd name="T2" fmla="*/ 3 w 8"/>
                <a:gd name="T3" fmla="*/ 12 h 15"/>
                <a:gd name="T4" fmla="*/ 5 w 8"/>
                <a:gd name="T5" fmla="*/ 0 h 15"/>
                <a:gd name="T6" fmla="*/ 5 w 8"/>
                <a:gd name="T7" fmla="*/ 0 h 15"/>
                <a:gd name="T8" fmla="*/ 8 w 8"/>
                <a:gd name="T9" fmla="*/ 8 h 15"/>
              </a:gdLst>
              <a:ahLst/>
              <a:cxnLst>
                <a:cxn ang="0">
                  <a:pos x="T0" y="T1"/>
                </a:cxn>
                <a:cxn ang="0">
                  <a:pos x="T2" y="T3"/>
                </a:cxn>
                <a:cxn ang="0">
                  <a:pos x="T4" y="T5"/>
                </a:cxn>
                <a:cxn ang="0">
                  <a:pos x="T6" y="T7"/>
                </a:cxn>
                <a:cxn ang="0">
                  <a:pos x="T8" y="T9"/>
                </a:cxn>
              </a:cxnLst>
              <a:rect l="0" t="0" r="r" b="b"/>
              <a:pathLst>
                <a:path w="8" h="15">
                  <a:moveTo>
                    <a:pt x="8" y="8"/>
                  </a:moveTo>
                  <a:cubicBezTo>
                    <a:pt x="7" y="12"/>
                    <a:pt x="5" y="15"/>
                    <a:pt x="3" y="12"/>
                  </a:cubicBezTo>
                  <a:cubicBezTo>
                    <a:pt x="0" y="9"/>
                    <a:pt x="1" y="0"/>
                    <a:pt x="5" y="0"/>
                  </a:cubicBezTo>
                  <a:cubicBezTo>
                    <a:pt x="5" y="0"/>
                    <a:pt x="5" y="0"/>
                    <a:pt x="5" y="0"/>
                  </a:cubicBezTo>
                  <a:cubicBezTo>
                    <a:pt x="7" y="1"/>
                    <a:pt x="8"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6" name="Freeform 2611">
              <a:extLst>
                <a:ext uri="{FF2B5EF4-FFF2-40B4-BE49-F238E27FC236}">
                  <a16:creationId xmlns:a16="http://schemas.microsoft.com/office/drawing/2014/main" id="{581924DE-1D14-3261-2CDF-3127D3E57271}"/>
                </a:ext>
              </a:extLst>
            </p:cNvPr>
            <p:cNvSpPr>
              <a:spLocks/>
            </p:cNvSpPr>
            <p:nvPr/>
          </p:nvSpPr>
          <p:spPr bwMode="auto">
            <a:xfrm>
              <a:off x="7056" y="2729"/>
              <a:ext cx="38" cy="68"/>
            </a:xfrm>
            <a:custGeom>
              <a:avLst/>
              <a:gdLst>
                <a:gd name="T0" fmla="*/ 7 w 8"/>
                <a:gd name="T1" fmla="*/ 8 h 14"/>
                <a:gd name="T2" fmla="*/ 2 w 8"/>
                <a:gd name="T3" fmla="*/ 12 h 14"/>
                <a:gd name="T4" fmla="*/ 5 w 8"/>
                <a:gd name="T5" fmla="*/ 0 h 14"/>
                <a:gd name="T6" fmla="*/ 7 w 8"/>
                <a:gd name="T7" fmla="*/ 8 h 14"/>
              </a:gdLst>
              <a:ahLst/>
              <a:cxnLst>
                <a:cxn ang="0">
                  <a:pos x="T0" y="T1"/>
                </a:cxn>
                <a:cxn ang="0">
                  <a:pos x="T2" y="T3"/>
                </a:cxn>
                <a:cxn ang="0">
                  <a:pos x="T4" y="T5"/>
                </a:cxn>
                <a:cxn ang="0">
                  <a:pos x="T6" y="T7"/>
                </a:cxn>
              </a:cxnLst>
              <a:rect l="0" t="0" r="r" b="b"/>
              <a:pathLst>
                <a:path w="8" h="14">
                  <a:moveTo>
                    <a:pt x="7" y="8"/>
                  </a:moveTo>
                  <a:cubicBezTo>
                    <a:pt x="7" y="12"/>
                    <a:pt x="4" y="14"/>
                    <a:pt x="2" y="12"/>
                  </a:cubicBezTo>
                  <a:cubicBezTo>
                    <a:pt x="0" y="8"/>
                    <a:pt x="1" y="0"/>
                    <a:pt x="5" y="0"/>
                  </a:cubicBezTo>
                  <a:cubicBezTo>
                    <a:pt x="7" y="0"/>
                    <a:pt x="8" y="4"/>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8" name="Freeform 2612">
              <a:extLst>
                <a:ext uri="{FF2B5EF4-FFF2-40B4-BE49-F238E27FC236}">
                  <a16:creationId xmlns:a16="http://schemas.microsoft.com/office/drawing/2014/main" id="{1FEF326B-B414-3E6D-F62B-D616A06B2129}"/>
                </a:ext>
              </a:extLst>
            </p:cNvPr>
            <p:cNvSpPr>
              <a:spLocks/>
            </p:cNvSpPr>
            <p:nvPr/>
          </p:nvSpPr>
          <p:spPr bwMode="auto">
            <a:xfrm>
              <a:off x="6998" y="2763"/>
              <a:ext cx="43" cy="72"/>
            </a:xfrm>
            <a:custGeom>
              <a:avLst/>
              <a:gdLst>
                <a:gd name="T0" fmla="*/ 9 w 9"/>
                <a:gd name="T1" fmla="*/ 8 h 15"/>
                <a:gd name="T2" fmla="*/ 3 w 9"/>
                <a:gd name="T3" fmla="*/ 12 h 15"/>
                <a:gd name="T4" fmla="*/ 6 w 9"/>
                <a:gd name="T5" fmla="*/ 0 h 15"/>
                <a:gd name="T6" fmla="*/ 9 w 9"/>
                <a:gd name="T7" fmla="*/ 8 h 15"/>
              </a:gdLst>
              <a:ahLst/>
              <a:cxnLst>
                <a:cxn ang="0">
                  <a:pos x="T0" y="T1"/>
                </a:cxn>
                <a:cxn ang="0">
                  <a:pos x="T2" y="T3"/>
                </a:cxn>
                <a:cxn ang="0">
                  <a:pos x="T4" y="T5"/>
                </a:cxn>
                <a:cxn ang="0">
                  <a:pos x="T6" y="T7"/>
                </a:cxn>
              </a:cxnLst>
              <a:rect l="0" t="0" r="r" b="b"/>
              <a:pathLst>
                <a:path w="9" h="15">
                  <a:moveTo>
                    <a:pt x="9" y="8"/>
                  </a:moveTo>
                  <a:cubicBezTo>
                    <a:pt x="8" y="13"/>
                    <a:pt x="5" y="15"/>
                    <a:pt x="3" y="12"/>
                  </a:cubicBezTo>
                  <a:cubicBezTo>
                    <a:pt x="0" y="8"/>
                    <a:pt x="2" y="0"/>
                    <a:pt x="6" y="0"/>
                  </a:cubicBezTo>
                  <a:cubicBezTo>
                    <a:pt x="8" y="1"/>
                    <a:pt x="9"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39" name="Freeform 2613">
              <a:extLst>
                <a:ext uri="{FF2B5EF4-FFF2-40B4-BE49-F238E27FC236}">
                  <a16:creationId xmlns:a16="http://schemas.microsoft.com/office/drawing/2014/main" id="{0688A0E6-56F8-DA58-36C9-B5DB52A16B31}"/>
                </a:ext>
              </a:extLst>
            </p:cNvPr>
            <p:cNvSpPr>
              <a:spLocks/>
            </p:cNvSpPr>
            <p:nvPr/>
          </p:nvSpPr>
          <p:spPr bwMode="auto">
            <a:xfrm>
              <a:off x="6916" y="2883"/>
              <a:ext cx="43" cy="68"/>
            </a:xfrm>
            <a:custGeom>
              <a:avLst/>
              <a:gdLst>
                <a:gd name="T0" fmla="*/ 9 w 9"/>
                <a:gd name="T1" fmla="*/ 7 h 14"/>
                <a:gd name="T2" fmla="*/ 2 w 9"/>
                <a:gd name="T3" fmla="*/ 11 h 14"/>
                <a:gd name="T4" fmla="*/ 6 w 9"/>
                <a:gd name="T5" fmla="*/ 0 h 14"/>
                <a:gd name="T6" fmla="*/ 9 w 9"/>
                <a:gd name="T7" fmla="*/ 7 h 14"/>
              </a:gdLst>
              <a:ahLst/>
              <a:cxnLst>
                <a:cxn ang="0">
                  <a:pos x="T0" y="T1"/>
                </a:cxn>
                <a:cxn ang="0">
                  <a:pos x="T2" y="T3"/>
                </a:cxn>
                <a:cxn ang="0">
                  <a:pos x="T4" y="T5"/>
                </a:cxn>
                <a:cxn ang="0">
                  <a:pos x="T6" y="T7"/>
                </a:cxn>
              </a:cxnLst>
              <a:rect l="0" t="0" r="r" b="b"/>
              <a:pathLst>
                <a:path w="9" h="14">
                  <a:moveTo>
                    <a:pt x="9" y="7"/>
                  </a:moveTo>
                  <a:cubicBezTo>
                    <a:pt x="8" y="12"/>
                    <a:pt x="4" y="14"/>
                    <a:pt x="2" y="11"/>
                  </a:cubicBezTo>
                  <a:cubicBezTo>
                    <a:pt x="0" y="7"/>
                    <a:pt x="2" y="0"/>
                    <a:pt x="6" y="0"/>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1" name="Freeform 2614">
              <a:extLst>
                <a:ext uri="{FF2B5EF4-FFF2-40B4-BE49-F238E27FC236}">
                  <a16:creationId xmlns:a16="http://schemas.microsoft.com/office/drawing/2014/main" id="{9BFA8754-6688-3712-99C9-3B2380DE72B2}"/>
                </a:ext>
              </a:extLst>
            </p:cNvPr>
            <p:cNvSpPr>
              <a:spLocks/>
            </p:cNvSpPr>
            <p:nvPr/>
          </p:nvSpPr>
          <p:spPr bwMode="auto">
            <a:xfrm>
              <a:off x="6945" y="2797"/>
              <a:ext cx="48" cy="67"/>
            </a:xfrm>
            <a:custGeom>
              <a:avLst/>
              <a:gdLst>
                <a:gd name="T0" fmla="*/ 9 w 10"/>
                <a:gd name="T1" fmla="*/ 7 h 14"/>
                <a:gd name="T2" fmla="*/ 3 w 10"/>
                <a:gd name="T3" fmla="*/ 11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8" y="12"/>
                    <a:pt x="5" y="14"/>
                    <a:pt x="3" y="11"/>
                  </a:cubicBezTo>
                  <a:cubicBezTo>
                    <a:pt x="0" y="8"/>
                    <a:pt x="2" y="0"/>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2" name="Freeform 2615">
              <a:extLst>
                <a:ext uri="{FF2B5EF4-FFF2-40B4-BE49-F238E27FC236}">
                  <a16:creationId xmlns:a16="http://schemas.microsoft.com/office/drawing/2014/main" id="{2AA4A925-043B-2B7D-8577-1764FCA1BF8C}"/>
                </a:ext>
              </a:extLst>
            </p:cNvPr>
            <p:cNvSpPr>
              <a:spLocks/>
            </p:cNvSpPr>
            <p:nvPr/>
          </p:nvSpPr>
          <p:spPr bwMode="auto">
            <a:xfrm>
              <a:off x="6897" y="2720"/>
              <a:ext cx="48" cy="67"/>
            </a:xfrm>
            <a:custGeom>
              <a:avLst/>
              <a:gdLst>
                <a:gd name="T0" fmla="*/ 9 w 10"/>
                <a:gd name="T1" fmla="*/ 8 h 14"/>
                <a:gd name="T2" fmla="*/ 2 w 10"/>
                <a:gd name="T3" fmla="*/ 11 h 14"/>
                <a:gd name="T4" fmla="*/ 5 w 10"/>
                <a:gd name="T5" fmla="*/ 0 h 14"/>
                <a:gd name="T6" fmla="*/ 9 w 10"/>
                <a:gd name="T7" fmla="*/ 8 h 14"/>
              </a:gdLst>
              <a:ahLst/>
              <a:cxnLst>
                <a:cxn ang="0">
                  <a:pos x="T0" y="T1"/>
                </a:cxn>
                <a:cxn ang="0">
                  <a:pos x="T2" y="T3"/>
                </a:cxn>
                <a:cxn ang="0">
                  <a:pos x="T4" y="T5"/>
                </a:cxn>
                <a:cxn ang="0">
                  <a:pos x="T6" y="T7"/>
                </a:cxn>
              </a:cxnLst>
              <a:rect l="0" t="0" r="r" b="b"/>
              <a:pathLst>
                <a:path w="10" h="14">
                  <a:moveTo>
                    <a:pt x="9" y="8"/>
                  </a:moveTo>
                  <a:cubicBezTo>
                    <a:pt x="8" y="12"/>
                    <a:pt x="4" y="14"/>
                    <a:pt x="2" y="11"/>
                  </a:cubicBezTo>
                  <a:cubicBezTo>
                    <a:pt x="0" y="7"/>
                    <a:pt x="1" y="0"/>
                    <a:pt x="5" y="0"/>
                  </a:cubicBezTo>
                  <a:cubicBezTo>
                    <a:pt x="8" y="0"/>
                    <a:pt x="10"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4" name="Freeform 2616">
              <a:extLst>
                <a:ext uri="{FF2B5EF4-FFF2-40B4-BE49-F238E27FC236}">
                  <a16:creationId xmlns:a16="http://schemas.microsoft.com/office/drawing/2014/main" id="{AF9720C9-DCFA-172D-9D5D-6D975D6C4588}"/>
                </a:ext>
              </a:extLst>
            </p:cNvPr>
            <p:cNvSpPr>
              <a:spLocks/>
            </p:cNvSpPr>
            <p:nvPr/>
          </p:nvSpPr>
          <p:spPr bwMode="auto">
            <a:xfrm>
              <a:off x="6911" y="2628"/>
              <a:ext cx="43" cy="72"/>
            </a:xfrm>
            <a:custGeom>
              <a:avLst/>
              <a:gdLst>
                <a:gd name="T0" fmla="*/ 9 w 9"/>
                <a:gd name="T1" fmla="*/ 8 h 15"/>
                <a:gd name="T2" fmla="*/ 2 w 9"/>
                <a:gd name="T3" fmla="*/ 12 h 15"/>
                <a:gd name="T4" fmla="*/ 5 w 9"/>
                <a:gd name="T5" fmla="*/ 0 h 15"/>
                <a:gd name="T6" fmla="*/ 9 w 9"/>
                <a:gd name="T7" fmla="*/ 8 h 15"/>
              </a:gdLst>
              <a:ahLst/>
              <a:cxnLst>
                <a:cxn ang="0">
                  <a:pos x="T0" y="T1"/>
                </a:cxn>
                <a:cxn ang="0">
                  <a:pos x="T2" y="T3"/>
                </a:cxn>
                <a:cxn ang="0">
                  <a:pos x="T4" y="T5"/>
                </a:cxn>
                <a:cxn ang="0">
                  <a:pos x="T6" y="T7"/>
                </a:cxn>
              </a:cxnLst>
              <a:rect l="0" t="0" r="r" b="b"/>
              <a:pathLst>
                <a:path w="9" h="15">
                  <a:moveTo>
                    <a:pt x="9" y="8"/>
                  </a:moveTo>
                  <a:cubicBezTo>
                    <a:pt x="8" y="13"/>
                    <a:pt x="5" y="15"/>
                    <a:pt x="2" y="12"/>
                  </a:cubicBezTo>
                  <a:cubicBezTo>
                    <a:pt x="0" y="8"/>
                    <a:pt x="1" y="0"/>
                    <a:pt x="5" y="0"/>
                  </a:cubicBezTo>
                  <a:cubicBezTo>
                    <a:pt x="8" y="1"/>
                    <a:pt x="9"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6" name="Freeform 2617">
              <a:extLst>
                <a:ext uri="{FF2B5EF4-FFF2-40B4-BE49-F238E27FC236}">
                  <a16:creationId xmlns:a16="http://schemas.microsoft.com/office/drawing/2014/main" id="{528F9BB0-2684-C8CE-7EAF-B6D7565FE476}"/>
                </a:ext>
              </a:extLst>
            </p:cNvPr>
            <p:cNvSpPr>
              <a:spLocks/>
            </p:cNvSpPr>
            <p:nvPr/>
          </p:nvSpPr>
          <p:spPr bwMode="auto">
            <a:xfrm>
              <a:off x="6824" y="2787"/>
              <a:ext cx="48" cy="68"/>
            </a:xfrm>
            <a:custGeom>
              <a:avLst/>
              <a:gdLst>
                <a:gd name="T0" fmla="*/ 10 w 10"/>
                <a:gd name="T1" fmla="*/ 7 h 14"/>
                <a:gd name="T2" fmla="*/ 2 w 10"/>
                <a:gd name="T3" fmla="*/ 11 h 14"/>
                <a:gd name="T4" fmla="*/ 6 w 10"/>
                <a:gd name="T5" fmla="*/ 0 h 14"/>
                <a:gd name="T6" fmla="*/ 10 w 10"/>
                <a:gd name="T7" fmla="*/ 7 h 14"/>
              </a:gdLst>
              <a:ahLst/>
              <a:cxnLst>
                <a:cxn ang="0">
                  <a:pos x="T0" y="T1"/>
                </a:cxn>
                <a:cxn ang="0">
                  <a:pos x="T2" y="T3"/>
                </a:cxn>
                <a:cxn ang="0">
                  <a:pos x="T4" y="T5"/>
                </a:cxn>
                <a:cxn ang="0">
                  <a:pos x="T6" y="T7"/>
                </a:cxn>
              </a:cxnLst>
              <a:rect l="0" t="0" r="r" b="b"/>
              <a:pathLst>
                <a:path w="10" h="14">
                  <a:moveTo>
                    <a:pt x="10" y="7"/>
                  </a:moveTo>
                  <a:cubicBezTo>
                    <a:pt x="9" y="12"/>
                    <a:pt x="5" y="14"/>
                    <a:pt x="2" y="11"/>
                  </a:cubicBezTo>
                  <a:cubicBezTo>
                    <a:pt x="0" y="7"/>
                    <a:pt x="2" y="0"/>
                    <a:pt x="6" y="0"/>
                  </a:cubicBezTo>
                  <a:cubicBezTo>
                    <a:pt x="9" y="0"/>
                    <a:pt x="10" y="4"/>
                    <a:pt x="10"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7" name="Freeform 2618">
              <a:extLst>
                <a:ext uri="{FF2B5EF4-FFF2-40B4-BE49-F238E27FC236}">
                  <a16:creationId xmlns:a16="http://schemas.microsoft.com/office/drawing/2014/main" id="{E614DC5D-CD34-DFB2-5464-051915C49918}"/>
                </a:ext>
              </a:extLst>
            </p:cNvPr>
            <p:cNvSpPr>
              <a:spLocks/>
            </p:cNvSpPr>
            <p:nvPr/>
          </p:nvSpPr>
          <p:spPr bwMode="auto">
            <a:xfrm>
              <a:off x="6839" y="2686"/>
              <a:ext cx="48" cy="72"/>
            </a:xfrm>
            <a:custGeom>
              <a:avLst/>
              <a:gdLst>
                <a:gd name="T0" fmla="*/ 10 w 10"/>
                <a:gd name="T1" fmla="*/ 8 h 15"/>
                <a:gd name="T2" fmla="*/ 3 w 10"/>
                <a:gd name="T3" fmla="*/ 12 h 15"/>
                <a:gd name="T4" fmla="*/ 6 w 10"/>
                <a:gd name="T5" fmla="*/ 1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9" y="13"/>
                    <a:pt x="5" y="15"/>
                    <a:pt x="3" y="12"/>
                  </a:cubicBezTo>
                  <a:cubicBezTo>
                    <a:pt x="0" y="8"/>
                    <a:pt x="2" y="0"/>
                    <a:pt x="6" y="1"/>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8" name="Freeform 2619">
              <a:extLst>
                <a:ext uri="{FF2B5EF4-FFF2-40B4-BE49-F238E27FC236}">
                  <a16:creationId xmlns:a16="http://schemas.microsoft.com/office/drawing/2014/main" id="{87939E91-C99C-E872-B317-2B1D8C7D6809}"/>
                </a:ext>
              </a:extLst>
            </p:cNvPr>
            <p:cNvSpPr>
              <a:spLocks/>
            </p:cNvSpPr>
            <p:nvPr/>
          </p:nvSpPr>
          <p:spPr bwMode="auto">
            <a:xfrm>
              <a:off x="6858" y="2589"/>
              <a:ext cx="48" cy="73"/>
            </a:xfrm>
            <a:custGeom>
              <a:avLst/>
              <a:gdLst>
                <a:gd name="T0" fmla="*/ 10 w 10"/>
                <a:gd name="T1" fmla="*/ 8 h 15"/>
                <a:gd name="T2" fmla="*/ 3 w 10"/>
                <a:gd name="T3" fmla="*/ 12 h 15"/>
                <a:gd name="T4" fmla="*/ 6 w 10"/>
                <a:gd name="T5" fmla="*/ 0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9" y="13"/>
                    <a:pt x="5" y="15"/>
                    <a:pt x="3" y="12"/>
                  </a:cubicBezTo>
                  <a:cubicBezTo>
                    <a:pt x="0" y="8"/>
                    <a:pt x="1" y="0"/>
                    <a:pt x="6" y="0"/>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49" name="Freeform 2620">
              <a:extLst>
                <a:ext uri="{FF2B5EF4-FFF2-40B4-BE49-F238E27FC236}">
                  <a16:creationId xmlns:a16="http://schemas.microsoft.com/office/drawing/2014/main" id="{CC19E0D4-74BC-4BE1-FFBD-BF41A8F8865C}"/>
                </a:ext>
              </a:extLst>
            </p:cNvPr>
            <p:cNvSpPr>
              <a:spLocks/>
            </p:cNvSpPr>
            <p:nvPr/>
          </p:nvSpPr>
          <p:spPr bwMode="auto">
            <a:xfrm>
              <a:off x="6959" y="2691"/>
              <a:ext cx="48" cy="67"/>
            </a:xfrm>
            <a:custGeom>
              <a:avLst/>
              <a:gdLst>
                <a:gd name="T0" fmla="*/ 9 w 10"/>
                <a:gd name="T1" fmla="*/ 7 h 14"/>
                <a:gd name="T2" fmla="*/ 3 w 10"/>
                <a:gd name="T3" fmla="*/ 11 h 14"/>
                <a:gd name="T4" fmla="*/ 6 w 10"/>
                <a:gd name="T5" fmla="*/ 0 h 14"/>
                <a:gd name="T6" fmla="*/ 9 w 10"/>
                <a:gd name="T7" fmla="*/ 7 h 14"/>
              </a:gdLst>
              <a:ahLst/>
              <a:cxnLst>
                <a:cxn ang="0">
                  <a:pos x="T0" y="T1"/>
                </a:cxn>
                <a:cxn ang="0">
                  <a:pos x="T2" y="T3"/>
                </a:cxn>
                <a:cxn ang="0">
                  <a:pos x="T4" y="T5"/>
                </a:cxn>
                <a:cxn ang="0">
                  <a:pos x="T6" y="T7"/>
                </a:cxn>
              </a:cxnLst>
              <a:rect l="0" t="0" r="r" b="b"/>
              <a:pathLst>
                <a:path w="10" h="14">
                  <a:moveTo>
                    <a:pt x="9" y="7"/>
                  </a:moveTo>
                  <a:cubicBezTo>
                    <a:pt x="9" y="12"/>
                    <a:pt x="5" y="14"/>
                    <a:pt x="3" y="11"/>
                  </a:cubicBezTo>
                  <a:cubicBezTo>
                    <a:pt x="0" y="8"/>
                    <a:pt x="2" y="0"/>
                    <a:pt x="6" y="0"/>
                  </a:cubicBezTo>
                  <a:cubicBezTo>
                    <a:pt x="9"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0" name="Freeform 2621">
              <a:extLst>
                <a:ext uri="{FF2B5EF4-FFF2-40B4-BE49-F238E27FC236}">
                  <a16:creationId xmlns:a16="http://schemas.microsoft.com/office/drawing/2014/main" id="{D7DB1187-3444-021E-C337-CD578E9C0195}"/>
                </a:ext>
              </a:extLst>
            </p:cNvPr>
            <p:cNvSpPr>
              <a:spLocks/>
            </p:cNvSpPr>
            <p:nvPr/>
          </p:nvSpPr>
          <p:spPr bwMode="auto">
            <a:xfrm>
              <a:off x="6969" y="2594"/>
              <a:ext cx="48" cy="73"/>
            </a:xfrm>
            <a:custGeom>
              <a:avLst/>
              <a:gdLst>
                <a:gd name="T0" fmla="*/ 9 w 10"/>
                <a:gd name="T1" fmla="*/ 8 h 15"/>
                <a:gd name="T2" fmla="*/ 3 w 10"/>
                <a:gd name="T3" fmla="*/ 12 h 15"/>
                <a:gd name="T4" fmla="*/ 6 w 10"/>
                <a:gd name="T5" fmla="*/ 0 h 15"/>
                <a:gd name="T6" fmla="*/ 9 w 10"/>
                <a:gd name="T7" fmla="*/ 8 h 15"/>
              </a:gdLst>
              <a:ahLst/>
              <a:cxnLst>
                <a:cxn ang="0">
                  <a:pos x="T0" y="T1"/>
                </a:cxn>
                <a:cxn ang="0">
                  <a:pos x="T2" y="T3"/>
                </a:cxn>
                <a:cxn ang="0">
                  <a:pos x="T4" y="T5"/>
                </a:cxn>
                <a:cxn ang="0">
                  <a:pos x="T6" y="T7"/>
                </a:cxn>
              </a:cxnLst>
              <a:rect l="0" t="0" r="r" b="b"/>
              <a:pathLst>
                <a:path w="10" h="15">
                  <a:moveTo>
                    <a:pt x="9" y="8"/>
                  </a:moveTo>
                  <a:cubicBezTo>
                    <a:pt x="9" y="13"/>
                    <a:pt x="6" y="15"/>
                    <a:pt x="3" y="12"/>
                  </a:cubicBezTo>
                  <a:cubicBezTo>
                    <a:pt x="0" y="8"/>
                    <a:pt x="2" y="0"/>
                    <a:pt x="6" y="0"/>
                  </a:cubicBezTo>
                  <a:cubicBezTo>
                    <a:pt x="8" y="1"/>
                    <a:pt x="10"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1" name="Freeform 2622">
              <a:extLst>
                <a:ext uri="{FF2B5EF4-FFF2-40B4-BE49-F238E27FC236}">
                  <a16:creationId xmlns:a16="http://schemas.microsoft.com/office/drawing/2014/main" id="{715705C4-8282-5D9C-6DC9-FB5208AD2A0F}"/>
                </a:ext>
              </a:extLst>
            </p:cNvPr>
            <p:cNvSpPr>
              <a:spLocks/>
            </p:cNvSpPr>
            <p:nvPr/>
          </p:nvSpPr>
          <p:spPr bwMode="auto">
            <a:xfrm>
              <a:off x="6988" y="2493"/>
              <a:ext cx="43" cy="67"/>
            </a:xfrm>
            <a:custGeom>
              <a:avLst/>
              <a:gdLst>
                <a:gd name="T0" fmla="*/ 9 w 9"/>
                <a:gd name="T1" fmla="*/ 8 h 14"/>
                <a:gd name="T2" fmla="*/ 3 w 9"/>
                <a:gd name="T3" fmla="*/ 12 h 14"/>
                <a:gd name="T4" fmla="*/ 4 w 9"/>
                <a:gd name="T5" fmla="*/ 0 h 14"/>
                <a:gd name="T6" fmla="*/ 5 w 9"/>
                <a:gd name="T7" fmla="*/ 0 h 14"/>
                <a:gd name="T8" fmla="*/ 9 w 9"/>
                <a:gd name="T9" fmla="*/ 8 h 14"/>
              </a:gdLst>
              <a:ahLst/>
              <a:cxnLst>
                <a:cxn ang="0">
                  <a:pos x="T0" y="T1"/>
                </a:cxn>
                <a:cxn ang="0">
                  <a:pos x="T2" y="T3"/>
                </a:cxn>
                <a:cxn ang="0">
                  <a:pos x="T4" y="T5"/>
                </a:cxn>
                <a:cxn ang="0">
                  <a:pos x="T6" y="T7"/>
                </a:cxn>
                <a:cxn ang="0">
                  <a:pos x="T8" y="T9"/>
                </a:cxn>
              </a:cxnLst>
              <a:rect l="0" t="0" r="r" b="b"/>
              <a:pathLst>
                <a:path w="9" h="14">
                  <a:moveTo>
                    <a:pt x="9" y="8"/>
                  </a:moveTo>
                  <a:cubicBezTo>
                    <a:pt x="8" y="12"/>
                    <a:pt x="5" y="14"/>
                    <a:pt x="3" y="12"/>
                  </a:cubicBezTo>
                  <a:cubicBezTo>
                    <a:pt x="0" y="8"/>
                    <a:pt x="1" y="0"/>
                    <a:pt x="4" y="0"/>
                  </a:cubicBezTo>
                  <a:cubicBezTo>
                    <a:pt x="5" y="0"/>
                    <a:pt x="5" y="0"/>
                    <a:pt x="5" y="0"/>
                  </a:cubicBezTo>
                  <a:cubicBezTo>
                    <a:pt x="7" y="0"/>
                    <a:pt x="9"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2" name="Freeform 2623">
              <a:extLst>
                <a:ext uri="{FF2B5EF4-FFF2-40B4-BE49-F238E27FC236}">
                  <a16:creationId xmlns:a16="http://schemas.microsoft.com/office/drawing/2014/main" id="{956E92DC-02F1-4451-DA8A-EE94C663BD9C}"/>
                </a:ext>
              </a:extLst>
            </p:cNvPr>
            <p:cNvSpPr>
              <a:spLocks/>
            </p:cNvSpPr>
            <p:nvPr/>
          </p:nvSpPr>
          <p:spPr bwMode="auto">
            <a:xfrm>
              <a:off x="7012" y="2401"/>
              <a:ext cx="39" cy="68"/>
            </a:xfrm>
            <a:custGeom>
              <a:avLst/>
              <a:gdLst>
                <a:gd name="T0" fmla="*/ 8 w 8"/>
                <a:gd name="T1" fmla="*/ 8 h 14"/>
                <a:gd name="T2" fmla="*/ 3 w 8"/>
                <a:gd name="T3" fmla="*/ 12 h 14"/>
                <a:gd name="T4" fmla="*/ 4 w 8"/>
                <a:gd name="T5" fmla="*/ 0 h 14"/>
                <a:gd name="T6" fmla="*/ 4 w 8"/>
                <a:gd name="T7" fmla="*/ 0 h 14"/>
                <a:gd name="T8" fmla="*/ 8 w 8"/>
                <a:gd name="T9" fmla="*/ 8 h 14"/>
              </a:gdLst>
              <a:ahLst/>
              <a:cxnLst>
                <a:cxn ang="0">
                  <a:pos x="T0" y="T1"/>
                </a:cxn>
                <a:cxn ang="0">
                  <a:pos x="T2" y="T3"/>
                </a:cxn>
                <a:cxn ang="0">
                  <a:pos x="T4" y="T5"/>
                </a:cxn>
                <a:cxn ang="0">
                  <a:pos x="T6" y="T7"/>
                </a:cxn>
                <a:cxn ang="0">
                  <a:pos x="T8" y="T9"/>
                </a:cxn>
              </a:cxnLst>
              <a:rect l="0" t="0" r="r" b="b"/>
              <a:pathLst>
                <a:path w="8" h="14">
                  <a:moveTo>
                    <a:pt x="8" y="8"/>
                  </a:moveTo>
                  <a:cubicBezTo>
                    <a:pt x="8" y="12"/>
                    <a:pt x="6" y="14"/>
                    <a:pt x="3" y="12"/>
                  </a:cubicBezTo>
                  <a:cubicBezTo>
                    <a:pt x="0" y="8"/>
                    <a:pt x="0" y="0"/>
                    <a:pt x="4" y="0"/>
                  </a:cubicBezTo>
                  <a:cubicBezTo>
                    <a:pt x="4" y="0"/>
                    <a:pt x="4" y="0"/>
                    <a:pt x="4" y="0"/>
                  </a:cubicBezTo>
                  <a:cubicBezTo>
                    <a:pt x="6" y="0"/>
                    <a:pt x="8" y="4"/>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3" name="Freeform 2624">
              <a:extLst>
                <a:ext uri="{FF2B5EF4-FFF2-40B4-BE49-F238E27FC236}">
                  <a16:creationId xmlns:a16="http://schemas.microsoft.com/office/drawing/2014/main" id="{414087D0-0591-5E7E-B34C-502C8196E468}"/>
                </a:ext>
              </a:extLst>
            </p:cNvPr>
            <p:cNvSpPr>
              <a:spLocks/>
            </p:cNvSpPr>
            <p:nvPr/>
          </p:nvSpPr>
          <p:spPr bwMode="auto">
            <a:xfrm>
              <a:off x="6954" y="2363"/>
              <a:ext cx="44" cy="67"/>
            </a:xfrm>
            <a:custGeom>
              <a:avLst/>
              <a:gdLst>
                <a:gd name="T0" fmla="*/ 9 w 9"/>
                <a:gd name="T1" fmla="*/ 8 h 14"/>
                <a:gd name="T2" fmla="*/ 4 w 9"/>
                <a:gd name="T3" fmla="*/ 12 h 14"/>
                <a:gd name="T4" fmla="*/ 4 w 9"/>
                <a:gd name="T5" fmla="*/ 0 h 14"/>
                <a:gd name="T6" fmla="*/ 5 w 9"/>
                <a:gd name="T7" fmla="*/ 0 h 14"/>
                <a:gd name="T8" fmla="*/ 9 w 9"/>
                <a:gd name="T9" fmla="*/ 8 h 14"/>
              </a:gdLst>
              <a:ahLst/>
              <a:cxnLst>
                <a:cxn ang="0">
                  <a:pos x="T0" y="T1"/>
                </a:cxn>
                <a:cxn ang="0">
                  <a:pos x="T2" y="T3"/>
                </a:cxn>
                <a:cxn ang="0">
                  <a:pos x="T4" y="T5"/>
                </a:cxn>
                <a:cxn ang="0">
                  <a:pos x="T6" y="T7"/>
                </a:cxn>
                <a:cxn ang="0">
                  <a:pos x="T8" y="T9"/>
                </a:cxn>
              </a:cxnLst>
              <a:rect l="0" t="0" r="r" b="b"/>
              <a:pathLst>
                <a:path w="9" h="14">
                  <a:moveTo>
                    <a:pt x="9" y="8"/>
                  </a:moveTo>
                  <a:cubicBezTo>
                    <a:pt x="9" y="12"/>
                    <a:pt x="6" y="14"/>
                    <a:pt x="4" y="12"/>
                  </a:cubicBezTo>
                  <a:cubicBezTo>
                    <a:pt x="0" y="8"/>
                    <a:pt x="1" y="0"/>
                    <a:pt x="4" y="0"/>
                  </a:cubicBezTo>
                  <a:cubicBezTo>
                    <a:pt x="4" y="0"/>
                    <a:pt x="5" y="0"/>
                    <a:pt x="5" y="0"/>
                  </a:cubicBezTo>
                  <a:cubicBezTo>
                    <a:pt x="7" y="1"/>
                    <a:pt x="9"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4" name="Freeform 2625">
              <a:extLst>
                <a:ext uri="{FF2B5EF4-FFF2-40B4-BE49-F238E27FC236}">
                  <a16:creationId xmlns:a16="http://schemas.microsoft.com/office/drawing/2014/main" id="{1BA2BF18-B481-75EB-918D-E18EDBFD2453}"/>
                </a:ext>
              </a:extLst>
            </p:cNvPr>
            <p:cNvSpPr>
              <a:spLocks/>
            </p:cNvSpPr>
            <p:nvPr/>
          </p:nvSpPr>
          <p:spPr bwMode="auto">
            <a:xfrm>
              <a:off x="6930" y="2440"/>
              <a:ext cx="44" cy="67"/>
            </a:xfrm>
            <a:custGeom>
              <a:avLst/>
              <a:gdLst>
                <a:gd name="T0" fmla="*/ 9 w 9"/>
                <a:gd name="T1" fmla="*/ 8 h 14"/>
                <a:gd name="T2" fmla="*/ 3 w 9"/>
                <a:gd name="T3" fmla="*/ 12 h 14"/>
                <a:gd name="T4" fmla="*/ 5 w 9"/>
                <a:gd name="T5" fmla="*/ 0 h 14"/>
                <a:gd name="T6" fmla="*/ 5 w 9"/>
                <a:gd name="T7" fmla="*/ 0 h 14"/>
                <a:gd name="T8" fmla="*/ 9 w 9"/>
                <a:gd name="T9" fmla="*/ 8 h 14"/>
              </a:gdLst>
              <a:ahLst/>
              <a:cxnLst>
                <a:cxn ang="0">
                  <a:pos x="T0" y="T1"/>
                </a:cxn>
                <a:cxn ang="0">
                  <a:pos x="T2" y="T3"/>
                </a:cxn>
                <a:cxn ang="0">
                  <a:pos x="T4" y="T5"/>
                </a:cxn>
                <a:cxn ang="0">
                  <a:pos x="T6" y="T7"/>
                </a:cxn>
                <a:cxn ang="0">
                  <a:pos x="T8" y="T9"/>
                </a:cxn>
              </a:cxnLst>
              <a:rect l="0" t="0" r="r" b="b"/>
              <a:pathLst>
                <a:path w="9" h="14">
                  <a:moveTo>
                    <a:pt x="9" y="8"/>
                  </a:moveTo>
                  <a:cubicBezTo>
                    <a:pt x="9" y="12"/>
                    <a:pt x="6" y="14"/>
                    <a:pt x="3" y="12"/>
                  </a:cubicBezTo>
                  <a:cubicBezTo>
                    <a:pt x="0" y="8"/>
                    <a:pt x="1" y="0"/>
                    <a:pt x="5" y="0"/>
                  </a:cubicBezTo>
                  <a:cubicBezTo>
                    <a:pt x="5" y="0"/>
                    <a:pt x="5" y="0"/>
                    <a:pt x="5" y="0"/>
                  </a:cubicBezTo>
                  <a:cubicBezTo>
                    <a:pt x="8" y="0"/>
                    <a:pt x="9"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5" name="Freeform 2626">
              <a:extLst>
                <a:ext uri="{FF2B5EF4-FFF2-40B4-BE49-F238E27FC236}">
                  <a16:creationId xmlns:a16="http://schemas.microsoft.com/office/drawing/2014/main" id="{2579602F-00AD-1F3F-F0ED-880154030E42}"/>
                </a:ext>
              </a:extLst>
            </p:cNvPr>
            <p:cNvSpPr>
              <a:spLocks/>
            </p:cNvSpPr>
            <p:nvPr/>
          </p:nvSpPr>
          <p:spPr bwMode="auto">
            <a:xfrm>
              <a:off x="6872" y="2406"/>
              <a:ext cx="44" cy="68"/>
            </a:xfrm>
            <a:custGeom>
              <a:avLst/>
              <a:gdLst>
                <a:gd name="T0" fmla="*/ 9 w 9"/>
                <a:gd name="T1" fmla="*/ 7 h 14"/>
                <a:gd name="T2" fmla="*/ 3 w 9"/>
                <a:gd name="T3" fmla="*/ 11 h 14"/>
                <a:gd name="T4" fmla="*/ 5 w 9"/>
                <a:gd name="T5" fmla="*/ 0 h 14"/>
                <a:gd name="T6" fmla="*/ 9 w 9"/>
                <a:gd name="T7" fmla="*/ 7 h 14"/>
              </a:gdLst>
              <a:ahLst/>
              <a:cxnLst>
                <a:cxn ang="0">
                  <a:pos x="T0" y="T1"/>
                </a:cxn>
                <a:cxn ang="0">
                  <a:pos x="T2" y="T3"/>
                </a:cxn>
                <a:cxn ang="0">
                  <a:pos x="T4" y="T5"/>
                </a:cxn>
                <a:cxn ang="0">
                  <a:pos x="T6" y="T7"/>
                </a:cxn>
              </a:cxnLst>
              <a:rect l="0" t="0" r="r" b="b"/>
              <a:pathLst>
                <a:path w="9" h="14">
                  <a:moveTo>
                    <a:pt x="9" y="7"/>
                  </a:moveTo>
                  <a:cubicBezTo>
                    <a:pt x="9" y="12"/>
                    <a:pt x="6" y="14"/>
                    <a:pt x="3" y="11"/>
                  </a:cubicBezTo>
                  <a:cubicBezTo>
                    <a:pt x="0" y="8"/>
                    <a:pt x="0" y="0"/>
                    <a:pt x="5" y="0"/>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6" name="Freeform 2627">
              <a:extLst>
                <a:ext uri="{FF2B5EF4-FFF2-40B4-BE49-F238E27FC236}">
                  <a16:creationId xmlns:a16="http://schemas.microsoft.com/office/drawing/2014/main" id="{D27EBFB2-ACB6-8251-1FE2-24BE95795C3E}"/>
                </a:ext>
              </a:extLst>
            </p:cNvPr>
            <p:cNvSpPr>
              <a:spLocks/>
            </p:cNvSpPr>
            <p:nvPr/>
          </p:nvSpPr>
          <p:spPr bwMode="auto">
            <a:xfrm>
              <a:off x="6868" y="2488"/>
              <a:ext cx="48" cy="72"/>
            </a:xfrm>
            <a:custGeom>
              <a:avLst/>
              <a:gdLst>
                <a:gd name="T0" fmla="*/ 10 w 10"/>
                <a:gd name="T1" fmla="*/ 8 h 15"/>
                <a:gd name="T2" fmla="*/ 3 w 10"/>
                <a:gd name="T3" fmla="*/ 12 h 15"/>
                <a:gd name="T4" fmla="*/ 6 w 10"/>
                <a:gd name="T5" fmla="*/ 1 h 15"/>
                <a:gd name="T6" fmla="*/ 10 w 10"/>
                <a:gd name="T7" fmla="*/ 8 h 15"/>
              </a:gdLst>
              <a:ahLst/>
              <a:cxnLst>
                <a:cxn ang="0">
                  <a:pos x="T0" y="T1"/>
                </a:cxn>
                <a:cxn ang="0">
                  <a:pos x="T2" y="T3"/>
                </a:cxn>
                <a:cxn ang="0">
                  <a:pos x="T4" y="T5"/>
                </a:cxn>
                <a:cxn ang="0">
                  <a:pos x="T6" y="T7"/>
                </a:cxn>
              </a:cxnLst>
              <a:rect l="0" t="0" r="r" b="b"/>
              <a:pathLst>
                <a:path w="10" h="15">
                  <a:moveTo>
                    <a:pt x="10" y="8"/>
                  </a:moveTo>
                  <a:cubicBezTo>
                    <a:pt x="10" y="13"/>
                    <a:pt x="6" y="15"/>
                    <a:pt x="3" y="12"/>
                  </a:cubicBezTo>
                  <a:cubicBezTo>
                    <a:pt x="0" y="9"/>
                    <a:pt x="1" y="0"/>
                    <a:pt x="6" y="1"/>
                  </a:cubicBezTo>
                  <a:cubicBezTo>
                    <a:pt x="9" y="1"/>
                    <a:pt x="10" y="5"/>
                    <a:pt x="10"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7" name="Freeform 2628">
              <a:extLst>
                <a:ext uri="{FF2B5EF4-FFF2-40B4-BE49-F238E27FC236}">
                  <a16:creationId xmlns:a16="http://schemas.microsoft.com/office/drawing/2014/main" id="{26930128-86DE-7CEF-6BEA-D692C0FB156A}"/>
                </a:ext>
              </a:extLst>
            </p:cNvPr>
            <p:cNvSpPr>
              <a:spLocks/>
            </p:cNvSpPr>
            <p:nvPr/>
          </p:nvSpPr>
          <p:spPr bwMode="auto">
            <a:xfrm>
              <a:off x="6925" y="2527"/>
              <a:ext cx="44" cy="72"/>
            </a:xfrm>
            <a:custGeom>
              <a:avLst/>
              <a:gdLst>
                <a:gd name="T0" fmla="*/ 9 w 9"/>
                <a:gd name="T1" fmla="*/ 8 h 15"/>
                <a:gd name="T2" fmla="*/ 3 w 9"/>
                <a:gd name="T3" fmla="*/ 12 h 15"/>
                <a:gd name="T4" fmla="*/ 5 w 9"/>
                <a:gd name="T5" fmla="*/ 1 h 15"/>
                <a:gd name="T6" fmla="*/ 9 w 9"/>
                <a:gd name="T7" fmla="*/ 8 h 15"/>
              </a:gdLst>
              <a:ahLst/>
              <a:cxnLst>
                <a:cxn ang="0">
                  <a:pos x="T0" y="T1"/>
                </a:cxn>
                <a:cxn ang="0">
                  <a:pos x="T2" y="T3"/>
                </a:cxn>
                <a:cxn ang="0">
                  <a:pos x="T4" y="T5"/>
                </a:cxn>
                <a:cxn ang="0">
                  <a:pos x="T6" y="T7"/>
                </a:cxn>
              </a:cxnLst>
              <a:rect l="0" t="0" r="r" b="b"/>
              <a:pathLst>
                <a:path w="9" h="15">
                  <a:moveTo>
                    <a:pt x="9" y="8"/>
                  </a:moveTo>
                  <a:cubicBezTo>
                    <a:pt x="9" y="13"/>
                    <a:pt x="5" y="15"/>
                    <a:pt x="3" y="12"/>
                  </a:cubicBezTo>
                  <a:cubicBezTo>
                    <a:pt x="0" y="9"/>
                    <a:pt x="1" y="0"/>
                    <a:pt x="5" y="1"/>
                  </a:cubicBezTo>
                  <a:cubicBezTo>
                    <a:pt x="8" y="1"/>
                    <a:pt x="9" y="5"/>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8" name="Freeform 2629">
              <a:extLst>
                <a:ext uri="{FF2B5EF4-FFF2-40B4-BE49-F238E27FC236}">
                  <a16:creationId xmlns:a16="http://schemas.microsoft.com/office/drawing/2014/main" id="{391F9E63-5DAB-5A2A-F740-AEBCAC55DF33}"/>
                </a:ext>
              </a:extLst>
            </p:cNvPr>
            <p:cNvSpPr>
              <a:spLocks/>
            </p:cNvSpPr>
            <p:nvPr/>
          </p:nvSpPr>
          <p:spPr bwMode="auto">
            <a:xfrm>
              <a:off x="7017" y="2657"/>
              <a:ext cx="39" cy="72"/>
            </a:xfrm>
            <a:custGeom>
              <a:avLst/>
              <a:gdLst>
                <a:gd name="T0" fmla="*/ 8 w 8"/>
                <a:gd name="T1" fmla="*/ 8 h 15"/>
                <a:gd name="T2" fmla="*/ 2 w 8"/>
                <a:gd name="T3" fmla="*/ 12 h 15"/>
                <a:gd name="T4" fmla="*/ 5 w 8"/>
                <a:gd name="T5" fmla="*/ 1 h 15"/>
                <a:gd name="T6" fmla="*/ 8 w 8"/>
                <a:gd name="T7" fmla="*/ 8 h 15"/>
              </a:gdLst>
              <a:ahLst/>
              <a:cxnLst>
                <a:cxn ang="0">
                  <a:pos x="T0" y="T1"/>
                </a:cxn>
                <a:cxn ang="0">
                  <a:pos x="T2" y="T3"/>
                </a:cxn>
                <a:cxn ang="0">
                  <a:pos x="T4" y="T5"/>
                </a:cxn>
                <a:cxn ang="0">
                  <a:pos x="T6" y="T7"/>
                </a:cxn>
              </a:cxnLst>
              <a:rect l="0" t="0" r="r" b="b"/>
              <a:pathLst>
                <a:path w="8" h="15">
                  <a:moveTo>
                    <a:pt x="8" y="8"/>
                  </a:moveTo>
                  <a:cubicBezTo>
                    <a:pt x="7" y="13"/>
                    <a:pt x="4" y="15"/>
                    <a:pt x="2" y="12"/>
                  </a:cubicBezTo>
                  <a:cubicBezTo>
                    <a:pt x="0" y="9"/>
                    <a:pt x="1" y="0"/>
                    <a:pt x="5" y="1"/>
                  </a:cubicBezTo>
                  <a:cubicBezTo>
                    <a:pt x="7" y="1"/>
                    <a:pt x="8"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59" name="Freeform 2630">
              <a:extLst>
                <a:ext uri="{FF2B5EF4-FFF2-40B4-BE49-F238E27FC236}">
                  <a16:creationId xmlns:a16="http://schemas.microsoft.com/office/drawing/2014/main" id="{43DB06A9-E232-7523-025A-7E157841F102}"/>
                </a:ext>
              </a:extLst>
            </p:cNvPr>
            <p:cNvSpPr>
              <a:spLocks/>
            </p:cNvSpPr>
            <p:nvPr/>
          </p:nvSpPr>
          <p:spPr bwMode="auto">
            <a:xfrm>
              <a:off x="7027" y="2560"/>
              <a:ext cx="43" cy="68"/>
            </a:xfrm>
            <a:custGeom>
              <a:avLst/>
              <a:gdLst>
                <a:gd name="T0" fmla="*/ 9 w 9"/>
                <a:gd name="T1" fmla="*/ 7 h 14"/>
                <a:gd name="T2" fmla="*/ 3 w 9"/>
                <a:gd name="T3" fmla="*/ 12 h 14"/>
                <a:gd name="T4" fmla="*/ 5 w 9"/>
                <a:gd name="T5" fmla="*/ 0 h 14"/>
                <a:gd name="T6" fmla="*/ 9 w 9"/>
                <a:gd name="T7" fmla="*/ 7 h 14"/>
              </a:gdLst>
              <a:ahLst/>
              <a:cxnLst>
                <a:cxn ang="0">
                  <a:pos x="T0" y="T1"/>
                </a:cxn>
                <a:cxn ang="0">
                  <a:pos x="T2" y="T3"/>
                </a:cxn>
                <a:cxn ang="0">
                  <a:pos x="T4" y="T5"/>
                </a:cxn>
                <a:cxn ang="0">
                  <a:pos x="T6" y="T7"/>
                </a:cxn>
              </a:cxnLst>
              <a:rect l="0" t="0" r="r" b="b"/>
              <a:pathLst>
                <a:path w="9" h="14">
                  <a:moveTo>
                    <a:pt x="9" y="7"/>
                  </a:moveTo>
                  <a:cubicBezTo>
                    <a:pt x="8" y="12"/>
                    <a:pt x="6" y="14"/>
                    <a:pt x="3" y="12"/>
                  </a:cubicBezTo>
                  <a:cubicBezTo>
                    <a:pt x="0" y="8"/>
                    <a:pt x="2" y="0"/>
                    <a:pt x="5" y="0"/>
                  </a:cubicBezTo>
                  <a:cubicBezTo>
                    <a:pt x="8" y="0"/>
                    <a:pt x="9"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0" name="Freeform 2631">
              <a:extLst>
                <a:ext uri="{FF2B5EF4-FFF2-40B4-BE49-F238E27FC236}">
                  <a16:creationId xmlns:a16="http://schemas.microsoft.com/office/drawing/2014/main" id="{A0315C3A-B5A8-D458-8E32-A3EACEB533BE}"/>
                </a:ext>
              </a:extLst>
            </p:cNvPr>
            <p:cNvSpPr>
              <a:spLocks/>
            </p:cNvSpPr>
            <p:nvPr/>
          </p:nvSpPr>
          <p:spPr bwMode="auto">
            <a:xfrm>
              <a:off x="7051" y="2474"/>
              <a:ext cx="38" cy="67"/>
            </a:xfrm>
            <a:custGeom>
              <a:avLst/>
              <a:gdLst>
                <a:gd name="T0" fmla="*/ 8 w 8"/>
                <a:gd name="T1" fmla="*/ 8 h 14"/>
                <a:gd name="T2" fmla="*/ 3 w 8"/>
                <a:gd name="T3" fmla="*/ 12 h 14"/>
                <a:gd name="T4" fmla="*/ 4 w 8"/>
                <a:gd name="T5" fmla="*/ 0 h 14"/>
                <a:gd name="T6" fmla="*/ 4 w 8"/>
                <a:gd name="T7" fmla="*/ 0 h 14"/>
                <a:gd name="T8" fmla="*/ 8 w 8"/>
                <a:gd name="T9" fmla="*/ 8 h 14"/>
              </a:gdLst>
              <a:ahLst/>
              <a:cxnLst>
                <a:cxn ang="0">
                  <a:pos x="T0" y="T1"/>
                </a:cxn>
                <a:cxn ang="0">
                  <a:pos x="T2" y="T3"/>
                </a:cxn>
                <a:cxn ang="0">
                  <a:pos x="T4" y="T5"/>
                </a:cxn>
                <a:cxn ang="0">
                  <a:pos x="T6" y="T7"/>
                </a:cxn>
                <a:cxn ang="0">
                  <a:pos x="T8" y="T9"/>
                </a:cxn>
              </a:cxnLst>
              <a:rect l="0" t="0" r="r" b="b"/>
              <a:pathLst>
                <a:path w="8" h="14">
                  <a:moveTo>
                    <a:pt x="8" y="8"/>
                  </a:moveTo>
                  <a:cubicBezTo>
                    <a:pt x="8" y="12"/>
                    <a:pt x="5" y="14"/>
                    <a:pt x="3" y="12"/>
                  </a:cubicBezTo>
                  <a:cubicBezTo>
                    <a:pt x="0" y="9"/>
                    <a:pt x="0" y="0"/>
                    <a:pt x="4" y="0"/>
                  </a:cubicBezTo>
                  <a:cubicBezTo>
                    <a:pt x="4" y="0"/>
                    <a:pt x="4" y="0"/>
                    <a:pt x="4" y="0"/>
                  </a:cubicBezTo>
                  <a:cubicBezTo>
                    <a:pt x="6" y="0"/>
                    <a:pt x="8" y="4"/>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1" name="Freeform 2632">
              <a:extLst>
                <a:ext uri="{FF2B5EF4-FFF2-40B4-BE49-F238E27FC236}">
                  <a16:creationId xmlns:a16="http://schemas.microsoft.com/office/drawing/2014/main" id="{C0B85B1C-A02C-109B-E56E-AA1910CB1E2B}"/>
                </a:ext>
              </a:extLst>
            </p:cNvPr>
            <p:cNvSpPr>
              <a:spLocks/>
            </p:cNvSpPr>
            <p:nvPr/>
          </p:nvSpPr>
          <p:spPr bwMode="auto">
            <a:xfrm>
              <a:off x="7142" y="2416"/>
              <a:ext cx="29" cy="63"/>
            </a:xfrm>
            <a:custGeom>
              <a:avLst/>
              <a:gdLst>
                <a:gd name="T0" fmla="*/ 6 w 6"/>
                <a:gd name="T1" fmla="*/ 7 h 13"/>
                <a:gd name="T2" fmla="*/ 3 w 6"/>
                <a:gd name="T3" fmla="*/ 12 h 13"/>
                <a:gd name="T4" fmla="*/ 2 w 6"/>
                <a:gd name="T5" fmla="*/ 0 h 13"/>
                <a:gd name="T6" fmla="*/ 3 w 6"/>
                <a:gd name="T7" fmla="*/ 0 h 13"/>
                <a:gd name="T8" fmla="*/ 6 w 6"/>
                <a:gd name="T9" fmla="*/ 7 h 13"/>
              </a:gdLst>
              <a:ahLst/>
              <a:cxnLst>
                <a:cxn ang="0">
                  <a:pos x="T0" y="T1"/>
                </a:cxn>
                <a:cxn ang="0">
                  <a:pos x="T2" y="T3"/>
                </a:cxn>
                <a:cxn ang="0">
                  <a:pos x="T4" y="T5"/>
                </a:cxn>
                <a:cxn ang="0">
                  <a:pos x="T6" y="T7"/>
                </a:cxn>
                <a:cxn ang="0">
                  <a:pos x="T8" y="T9"/>
                </a:cxn>
              </a:cxnLst>
              <a:rect l="0" t="0" r="r" b="b"/>
              <a:pathLst>
                <a:path w="6" h="13">
                  <a:moveTo>
                    <a:pt x="6" y="7"/>
                  </a:moveTo>
                  <a:cubicBezTo>
                    <a:pt x="6" y="11"/>
                    <a:pt x="4" y="13"/>
                    <a:pt x="3" y="12"/>
                  </a:cubicBezTo>
                  <a:cubicBezTo>
                    <a:pt x="0" y="9"/>
                    <a:pt x="0" y="0"/>
                    <a:pt x="2" y="0"/>
                  </a:cubicBezTo>
                  <a:cubicBezTo>
                    <a:pt x="2" y="0"/>
                    <a:pt x="3" y="0"/>
                    <a:pt x="3" y="0"/>
                  </a:cubicBezTo>
                  <a:cubicBezTo>
                    <a:pt x="5" y="0"/>
                    <a:pt x="6"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2" name="Freeform 2633">
              <a:extLst>
                <a:ext uri="{FF2B5EF4-FFF2-40B4-BE49-F238E27FC236}">
                  <a16:creationId xmlns:a16="http://schemas.microsoft.com/office/drawing/2014/main" id="{988E0059-365B-1132-DCF9-33EB4FAD324A}"/>
                </a:ext>
              </a:extLst>
            </p:cNvPr>
            <p:cNvSpPr>
              <a:spLocks/>
            </p:cNvSpPr>
            <p:nvPr/>
          </p:nvSpPr>
          <p:spPr bwMode="auto">
            <a:xfrm>
              <a:off x="7099" y="2450"/>
              <a:ext cx="38" cy="67"/>
            </a:xfrm>
            <a:custGeom>
              <a:avLst/>
              <a:gdLst>
                <a:gd name="T0" fmla="*/ 8 w 8"/>
                <a:gd name="T1" fmla="*/ 8 h 14"/>
                <a:gd name="T2" fmla="*/ 4 w 8"/>
                <a:gd name="T3" fmla="*/ 12 h 14"/>
                <a:gd name="T4" fmla="*/ 4 w 8"/>
                <a:gd name="T5" fmla="*/ 0 h 14"/>
                <a:gd name="T6" fmla="*/ 4 w 8"/>
                <a:gd name="T7" fmla="*/ 0 h 14"/>
                <a:gd name="T8" fmla="*/ 8 w 8"/>
                <a:gd name="T9" fmla="*/ 8 h 14"/>
              </a:gdLst>
              <a:ahLst/>
              <a:cxnLst>
                <a:cxn ang="0">
                  <a:pos x="T0" y="T1"/>
                </a:cxn>
                <a:cxn ang="0">
                  <a:pos x="T2" y="T3"/>
                </a:cxn>
                <a:cxn ang="0">
                  <a:pos x="T4" y="T5"/>
                </a:cxn>
                <a:cxn ang="0">
                  <a:pos x="T6" y="T7"/>
                </a:cxn>
                <a:cxn ang="0">
                  <a:pos x="T8" y="T9"/>
                </a:cxn>
              </a:cxnLst>
              <a:rect l="0" t="0" r="r" b="b"/>
              <a:pathLst>
                <a:path w="8" h="14">
                  <a:moveTo>
                    <a:pt x="8" y="8"/>
                  </a:moveTo>
                  <a:cubicBezTo>
                    <a:pt x="8" y="12"/>
                    <a:pt x="6" y="14"/>
                    <a:pt x="4" y="12"/>
                  </a:cubicBezTo>
                  <a:cubicBezTo>
                    <a:pt x="0" y="9"/>
                    <a:pt x="1" y="0"/>
                    <a:pt x="4" y="0"/>
                  </a:cubicBezTo>
                  <a:cubicBezTo>
                    <a:pt x="4" y="0"/>
                    <a:pt x="4" y="0"/>
                    <a:pt x="4" y="0"/>
                  </a:cubicBezTo>
                  <a:cubicBezTo>
                    <a:pt x="6" y="1"/>
                    <a:pt x="8"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3" name="Freeform 2634">
              <a:extLst>
                <a:ext uri="{FF2B5EF4-FFF2-40B4-BE49-F238E27FC236}">
                  <a16:creationId xmlns:a16="http://schemas.microsoft.com/office/drawing/2014/main" id="{C03A26E3-4B9B-9128-A2F8-033DFB20CEC2}"/>
                </a:ext>
              </a:extLst>
            </p:cNvPr>
            <p:cNvSpPr>
              <a:spLocks/>
            </p:cNvSpPr>
            <p:nvPr/>
          </p:nvSpPr>
          <p:spPr bwMode="auto">
            <a:xfrm>
              <a:off x="6805" y="3298"/>
              <a:ext cx="48" cy="63"/>
            </a:xfrm>
            <a:custGeom>
              <a:avLst/>
              <a:gdLst>
                <a:gd name="T0" fmla="*/ 9 w 10"/>
                <a:gd name="T1" fmla="*/ 7 h 13"/>
                <a:gd name="T2" fmla="*/ 2 w 10"/>
                <a:gd name="T3" fmla="*/ 10 h 13"/>
                <a:gd name="T4" fmla="*/ 8 w 10"/>
                <a:gd name="T5" fmla="*/ 0 h 13"/>
                <a:gd name="T6" fmla="*/ 9 w 10"/>
                <a:gd name="T7" fmla="*/ 7 h 13"/>
              </a:gdLst>
              <a:ahLst/>
              <a:cxnLst>
                <a:cxn ang="0">
                  <a:pos x="T0" y="T1"/>
                </a:cxn>
                <a:cxn ang="0">
                  <a:pos x="T2" y="T3"/>
                </a:cxn>
                <a:cxn ang="0">
                  <a:pos x="T4" y="T5"/>
                </a:cxn>
                <a:cxn ang="0">
                  <a:pos x="T6" y="T7"/>
                </a:cxn>
              </a:cxnLst>
              <a:rect l="0" t="0" r="r" b="b"/>
              <a:pathLst>
                <a:path w="10" h="13">
                  <a:moveTo>
                    <a:pt x="9" y="7"/>
                  </a:moveTo>
                  <a:cubicBezTo>
                    <a:pt x="7" y="11"/>
                    <a:pt x="3" y="13"/>
                    <a:pt x="2" y="10"/>
                  </a:cubicBezTo>
                  <a:cubicBezTo>
                    <a:pt x="0" y="7"/>
                    <a:pt x="4" y="0"/>
                    <a:pt x="8" y="0"/>
                  </a:cubicBezTo>
                  <a:cubicBezTo>
                    <a:pt x="10" y="0"/>
                    <a:pt x="10" y="4"/>
                    <a:pt x="9"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4" name="Freeform 2635">
              <a:extLst>
                <a:ext uri="{FF2B5EF4-FFF2-40B4-BE49-F238E27FC236}">
                  <a16:creationId xmlns:a16="http://schemas.microsoft.com/office/drawing/2014/main" id="{518093E8-8103-2039-EC23-3DF50FEDB94B}"/>
                </a:ext>
              </a:extLst>
            </p:cNvPr>
            <p:cNvSpPr>
              <a:spLocks/>
            </p:cNvSpPr>
            <p:nvPr/>
          </p:nvSpPr>
          <p:spPr bwMode="auto">
            <a:xfrm>
              <a:off x="6901" y="3655"/>
              <a:ext cx="44" cy="53"/>
            </a:xfrm>
            <a:custGeom>
              <a:avLst/>
              <a:gdLst>
                <a:gd name="T0" fmla="*/ 6 w 9"/>
                <a:gd name="T1" fmla="*/ 6 h 11"/>
                <a:gd name="T2" fmla="*/ 1 w 9"/>
                <a:gd name="T3" fmla="*/ 10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10"/>
                    <a:pt x="1" y="11"/>
                    <a:pt x="1" y="10"/>
                  </a:cubicBezTo>
                  <a:cubicBezTo>
                    <a:pt x="0" y="8"/>
                    <a:pt x="5" y="0"/>
                    <a:pt x="8" y="0"/>
                  </a:cubicBezTo>
                  <a:cubicBezTo>
                    <a:pt x="9" y="1"/>
                    <a:pt x="7" y="4"/>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5" name="Freeform 2636">
              <a:extLst>
                <a:ext uri="{FF2B5EF4-FFF2-40B4-BE49-F238E27FC236}">
                  <a16:creationId xmlns:a16="http://schemas.microsoft.com/office/drawing/2014/main" id="{56EC6A54-FD64-9ABC-C133-2FAEB335DA02}"/>
                </a:ext>
              </a:extLst>
            </p:cNvPr>
            <p:cNvSpPr>
              <a:spLocks/>
            </p:cNvSpPr>
            <p:nvPr/>
          </p:nvSpPr>
          <p:spPr bwMode="auto">
            <a:xfrm>
              <a:off x="6834" y="3732"/>
              <a:ext cx="43" cy="53"/>
            </a:xfrm>
            <a:custGeom>
              <a:avLst/>
              <a:gdLst>
                <a:gd name="T0" fmla="*/ 6 w 9"/>
                <a:gd name="T1" fmla="*/ 6 h 11"/>
                <a:gd name="T2" fmla="*/ 1 w 9"/>
                <a:gd name="T3" fmla="*/ 9 h 11"/>
                <a:gd name="T4" fmla="*/ 8 w 9"/>
                <a:gd name="T5" fmla="*/ 0 h 11"/>
                <a:gd name="T6" fmla="*/ 6 w 9"/>
                <a:gd name="T7" fmla="*/ 6 h 11"/>
              </a:gdLst>
              <a:ahLst/>
              <a:cxnLst>
                <a:cxn ang="0">
                  <a:pos x="T0" y="T1"/>
                </a:cxn>
                <a:cxn ang="0">
                  <a:pos x="T2" y="T3"/>
                </a:cxn>
                <a:cxn ang="0">
                  <a:pos x="T4" y="T5"/>
                </a:cxn>
                <a:cxn ang="0">
                  <a:pos x="T6" y="T7"/>
                </a:cxn>
              </a:cxnLst>
              <a:rect l="0" t="0" r="r" b="b"/>
              <a:pathLst>
                <a:path w="9" h="11">
                  <a:moveTo>
                    <a:pt x="6" y="6"/>
                  </a:moveTo>
                  <a:cubicBezTo>
                    <a:pt x="3" y="9"/>
                    <a:pt x="1" y="11"/>
                    <a:pt x="1" y="9"/>
                  </a:cubicBezTo>
                  <a:cubicBezTo>
                    <a:pt x="0" y="7"/>
                    <a:pt x="6" y="0"/>
                    <a:pt x="8" y="0"/>
                  </a:cubicBezTo>
                  <a:cubicBezTo>
                    <a:pt x="9" y="0"/>
                    <a:pt x="8" y="3"/>
                    <a:pt x="6"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6" name="Freeform 2637">
              <a:extLst>
                <a:ext uri="{FF2B5EF4-FFF2-40B4-BE49-F238E27FC236}">
                  <a16:creationId xmlns:a16="http://schemas.microsoft.com/office/drawing/2014/main" id="{5AB9C2E9-2207-A3B9-4A89-FEB7C8DFFE04}"/>
                </a:ext>
              </a:extLst>
            </p:cNvPr>
            <p:cNvSpPr>
              <a:spLocks/>
            </p:cNvSpPr>
            <p:nvPr/>
          </p:nvSpPr>
          <p:spPr bwMode="auto">
            <a:xfrm>
              <a:off x="6964" y="3583"/>
              <a:ext cx="39" cy="57"/>
            </a:xfrm>
            <a:custGeom>
              <a:avLst/>
              <a:gdLst>
                <a:gd name="T0" fmla="*/ 5 w 8"/>
                <a:gd name="T1" fmla="*/ 7 h 12"/>
                <a:gd name="T2" fmla="*/ 0 w 8"/>
                <a:gd name="T3" fmla="*/ 10 h 12"/>
                <a:gd name="T4" fmla="*/ 7 w 8"/>
                <a:gd name="T5" fmla="*/ 1 h 12"/>
                <a:gd name="T6" fmla="*/ 5 w 8"/>
                <a:gd name="T7" fmla="*/ 7 h 12"/>
              </a:gdLst>
              <a:ahLst/>
              <a:cxnLst>
                <a:cxn ang="0">
                  <a:pos x="T0" y="T1"/>
                </a:cxn>
                <a:cxn ang="0">
                  <a:pos x="T2" y="T3"/>
                </a:cxn>
                <a:cxn ang="0">
                  <a:pos x="T4" y="T5"/>
                </a:cxn>
                <a:cxn ang="0">
                  <a:pos x="T6" y="T7"/>
                </a:cxn>
              </a:cxnLst>
              <a:rect l="0" t="0" r="r" b="b"/>
              <a:pathLst>
                <a:path w="8" h="12">
                  <a:moveTo>
                    <a:pt x="5" y="7"/>
                  </a:moveTo>
                  <a:cubicBezTo>
                    <a:pt x="3" y="10"/>
                    <a:pt x="1" y="12"/>
                    <a:pt x="0" y="10"/>
                  </a:cubicBezTo>
                  <a:cubicBezTo>
                    <a:pt x="0" y="8"/>
                    <a:pt x="5" y="0"/>
                    <a:pt x="7" y="1"/>
                  </a:cubicBezTo>
                  <a:cubicBezTo>
                    <a:pt x="8" y="1"/>
                    <a:pt x="7"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7" name="Freeform 2638">
              <a:extLst>
                <a:ext uri="{FF2B5EF4-FFF2-40B4-BE49-F238E27FC236}">
                  <a16:creationId xmlns:a16="http://schemas.microsoft.com/office/drawing/2014/main" id="{3BE3E256-EB22-9FFF-7CA9-D95F0398EEF6}"/>
                </a:ext>
              </a:extLst>
            </p:cNvPr>
            <p:cNvSpPr>
              <a:spLocks/>
            </p:cNvSpPr>
            <p:nvPr/>
          </p:nvSpPr>
          <p:spPr bwMode="auto">
            <a:xfrm>
              <a:off x="6988" y="3592"/>
              <a:ext cx="39" cy="53"/>
            </a:xfrm>
            <a:custGeom>
              <a:avLst/>
              <a:gdLst>
                <a:gd name="T0" fmla="*/ 5 w 8"/>
                <a:gd name="T1" fmla="*/ 6 h 11"/>
                <a:gd name="T2" fmla="*/ 0 w 8"/>
                <a:gd name="T3" fmla="*/ 10 h 11"/>
                <a:gd name="T4" fmla="*/ 7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3" y="9"/>
                    <a:pt x="1" y="11"/>
                    <a:pt x="0" y="10"/>
                  </a:cubicBezTo>
                  <a:cubicBezTo>
                    <a:pt x="0" y="8"/>
                    <a:pt x="5" y="0"/>
                    <a:pt x="7" y="0"/>
                  </a:cubicBezTo>
                  <a:cubicBezTo>
                    <a:pt x="8" y="0"/>
                    <a:pt x="7"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8" name="Freeform 2639">
              <a:extLst>
                <a:ext uri="{FF2B5EF4-FFF2-40B4-BE49-F238E27FC236}">
                  <a16:creationId xmlns:a16="http://schemas.microsoft.com/office/drawing/2014/main" id="{03BC1372-27F1-EDF3-11E1-738F03F2BDFF}"/>
                </a:ext>
              </a:extLst>
            </p:cNvPr>
            <p:cNvSpPr>
              <a:spLocks/>
            </p:cNvSpPr>
            <p:nvPr/>
          </p:nvSpPr>
          <p:spPr bwMode="auto">
            <a:xfrm>
              <a:off x="7017" y="3510"/>
              <a:ext cx="39" cy="53"/>
            </a:xfrm>
            <a:custGeom>
              <a:avLst/>
              <a:gdLst>
                <a:gd name="T0" fmla="*/ 5 w 8"/>
                <a:gd name="T1" fmla="*/ 6 h 11"/>
                <a:gd name="T2" fmla="*/ 1 w 8"/>
                <a:gd name="T3" fmla="*/ 10 h 11"/>
                <a:gd name="T4" fmla="*/ 7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3" y="10"/>
                    <a:pt x="1" y="11"/>
                    <a:pt x="1" y="10"/>
                  </a:cubicBezTo>
                  <a:cubicBezTo>
                    <a:pt x="0" y="8"/>
                    <a:pt x="5" y="0"/>
                    <a:pt x="7" y="0"/>
                  </a:cubicBezTo>
                  <a:cubicBezTo>
                    <a:pt x="8" y="0"/>
                    <a:pt x="7" y="3"/>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69" name="Freeform 2640">
              <a:extLst>
                <a:ext uri="{FF2B5EF4-FFF2-40B4-BE49-F238E27FC236}">
                  <a16:creationId xmlns:a16="http://schemas.microsoft.com/office/drawing/2014/main" id="{5768AA84-07A2-C30E-E1F4-F0F45530EDB5}"/>
                </a:ext>
              </a:extLst>
            </p:cNvPr>
            <p:cNvSpPr>
              <a:spLocks/>
            </p:cNvSpPr>
            <p:nvPr/>
          </p:nvSpPr>
          <p:spPr bwMode="auto">
            <a:xfrm>
              <a:off x="7041" y="3423"/>
              <a:ext cx="39" cy="58"/>
            </a:xfrm>
            <a:custGeom>
              <a:avLst/>
              <a:gdLst>
                <a:gd name="T0" fmla="*/ 6 w 8"/>
                <a:gd name="T1" fmla="*/ 7 h 12"/>
                <a:gd name="T2" fmla="*/ 1 w 8"/>
                <a:gd name="T3" fmla="*/ 11 h 12"/>
                <a:gd name="T4" fmla="*/ 7 w 8"/>
                <a:gd name="T5" fmla="*/ 1 h 12"/>
                <a:gd name="T6" fmla="*/ 6 w 8"/>
                <a:gd name="T7" fmla="*/ 7 h 12"/>
              </a:gdLst>
              <a:ahLst/>
              <a:cxnLst>
                <a:cxn ang="0">
                  <a:pos x="T0" y="T1"/>
                </a:cxn>
                <a:cxn ang="0">
                  <a:pos x="T2" y="T3"/>
                </a:cxn>
                <a:cxn ang="0">
                  <a:pos x="T4" y="T5"/>
                </a:cxn>
                <a:cxn ang="0">
                  <a:pos x="T6" y="T7"/>
                </a:cxn>
              </a:cxnLst>
              <a:rect l="0" t="0" r="r" b="b"/>
              <a:pathLst>
                <a:path w="8" h="12">
                  <a:moveTo>
                    <a:pt x="6" y="7"/>
                  </a:moveTo>
                  <a:cubicBezTo>
                    <a:pt x="4" y="11"/>
                    <a:pt x="2" y="12"/>
                    <a:pt x="1" y="11"/>
                  </a:cubicBezTo>
                  <a:cubicBezTo>
                    <a:pt x="0" y="9"/>
                    <a:pt x="5" y="0"/>
                    <a:pt x="7" y="1"/>
                  </a:cubicBezTo>
                  <a:cubicBezTo>
                    <a:pt x="8"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0" name="Freeform 2641">
              <a:extLst>
                <a:ext uri="{FF2B5EF4-FFF2-40B4-BE49-F238E27FC236}">
                  <a16:creationId xmlns:a16="http://schemas.microsoft.com/office/drawing/2014/main" id="{6CBAD165-13C7-F1DD-D6F7-92FDB5C8EF5F}"/>
                </a:ext>
              </a:extLst>
            </p:cNvPr>
            <p:cNvSpPr>
              <a:spLocks/>
            </p:cNvSpPr>
            <p:nvPr/>
          </p:nvSpPr>
          <p:spPr bwMode="auto">
            <a:xfrm>
              <a:off x="6988" y="3501"/>
              <a:ext cx="39" cy="57"/>
            </a:xfrm>
            <a:custGeom>
              <a:avLst/>
              <a:gdLst>
                <a:gd name="T0" fmla="*/ 6 w 8"/>
                <a:gd name="T1" fmla="*/ 7 h 12"/>
                <a:gd name="T2" fmla="*/ 1 w 8"/>
                <a:gd name="T3" fmla="*/ 11 h 12"/>
                <a:gd name="T4" fmla="*/ 7 w 8"/>
                <a:gd name="T5" fmla="*/ 1 h 12"/>
                <a:gd name="T6" fmla="*/ 6 w 8"/>
                <a:gd name="T7" fmla="*/ 7 h 12"/>
              </a:gdLst>
              <a:ahLst/>
              <a:cxnLst>
                <a:cxn ang="0">
                  <a:pos x="T0" y="T1"/>
                </a:cxn>
                <a:cxn ang="0">
                  <a:pos x="T2" y="T3"/>
                </a:cxn>
                <a:cxn ang="0">
                  <a:pos x="T4" y="T5"/>
                </a:cxn>
                <a:cxn ang="0">
                  <a:pos x="T6" y="T7"/>
                </a:cxn>
              </a:cxnLst>
              <a:rect l="0" t="0" r="r" b="b"/>
              <a:pathLst>
                <a:path w="8" h="12">
                  <a:moveTo>
                    <a:pt x="6" y="7"/>
                  </a:moveTo>
                  <a:cubicBezTo>
                    <a:pt x="4" y="10"/>
                    <a:pt x="1" y="12"/>
                    <a:pt x="1" y="11"/>
                  </a:cubicBezTo>
                  <a:cubicBezTo>
                    <a:pt x="0" y="8"/>
                    <a:pt x="5" y="0"/>
                    <a:pt x="7" y="1"/>
                  </a:cubicBezTo>
                  <a:cubicBezTo>
                    <a:pt x="8"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1" name="Freeform 2642">
              <a:extLst>
                <a:ext uri="{FF2B5EF4-FFF2-40B4-BE49-F238E27FC236}">
                  <a16:creationId xmlns:a16="http://schemas.microsoft.com/office/drawing/2014/main" id="{71DB74F0-D1C8-0A54-3B8E-1FE798880007}"/>
                </a:ext>
              </a:extLst>
            </p:cNvPr>
            <p:cNvSpPr>
              <a:spLocks/>
            </p:cNvSpPr>
            <p:nvPr/>
          </p:nvSpPr>
          <p:spPr bwMode="auto">
            <a:xfrm>
              <a:off x="7060" y="3346"/>
              <a:ext cx="39" cy="63"/>
            </a:xfrm>
            <a:custGeom>
              <a:avLst/>
              <a:gdLst>
                <a:gd name="T0" fmla="*/ 6 w 8"/>
                <a:gd name="T1" fmla="*/ 7 h 13"/>
                <a:gd name="T2" fmla="*/ 1 w 8"/>
                <a:gd name="T3" fmla="*/ 11 h 13"/>
                <a:gd name="T4" fmla="*/ 6 w 8"/>
                <a:gd name="T5" fmla="*/ 1 h 13"/>
                <a:gd name="T6" fmla="*/ 6 w 8"/>
                <a:gd name="T7" fmla="*/ 7 h 13"/>
              </a:gdLst>
              <a:ahLst/>
              <a:cxnLst>
                <a:cxn ang="0">
                  <a:pos x="T0" y="T1"/>
                </a:cxn>
                <a:cxn ang="0">
                  <a:pos x="T2" y="T3"/>
                </a:cxn>
                <a:cxn ang="0">
                  <a:pos x="T4" y="T5"/>
                </a:cxn>
                <a:cxn ang="0">
                  <a:pos x="T6" y="T7"/>
                </a:cxn>
              </a:cxnLst>
              <a:rect l="0" t="0" r="r" b="b"/>
              <a:pathLst>
                <a:path w="8" h="13">
                  <a:moveTo>
                    <a:pt x="6" y="7"/>
                  </a:moveTo>
                  <a:cubicBezTo>
                    <a:pt x="4" y="11"/>
                    <a:pt x="2" y="13"/>
                    <a:pt x="1" y="11"/>
                  </a:cubicBezTo>
                  <a:cubicBezTo>
                    <a:pt x="0" y="9"/>
                    <a:pt x="4" y="0"/>
                    <a:pt x="6" y="1"/>
                  </a:cubicBezTo>
                  <a:cubicBezTo>
                    <a:pt x="8" y="1"/>
                    <a:pt x="7" y="5"/>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2" name="Freeform 2643">
              <a:extLst>
                <a:ext uri="{FF2B5EF4-FFF2-40B4-BE49-F238E27FC236}">
                  <a16:creationId xmlns:a16="http://schemas.microsoft.com/office/drawing/2014/main" id="{71156493-FE9B-1C06-E654-D2F98F73F402}"/>
                </a:ext>
              </a:extLst>
            </p:cNvPr>
            <p:cNvSpPr>
              <a:spLocks/>
            </p:cNvSpPr>
            <p:nvPr/>
          </p:nvSpPr>
          <p:spPr bwMode="auto">
            <a:xfrm>
              <a:off x="7012" y="3414"/>
              <a:ext cx="39" cy="58"/>
            </a:xfrm>
            <a:custGeom>
              <a:avLst/>
              <a:gdLst>
                <a:gd name="T0" fmla="*/ 6 w 8"/>
                <a:gd name="T1" fmla="*/ 7 h 12"/>
                <a:gd name="T2" fmla="*/ 1 w 8"/>
                <a:gd name="T3" fmla="*/ 11 h 12"/>
                <a:gd name="T4" fmla="*/ 6 w 8"/>
                <a:gd name="T5" fmla="*/ 0 h 12"/>
                <a:gd name="T6" fmla="*/ 6 w 8"/>
                <a:gd name="T7" fmla="*/ 7 h 12"/>
              </a:gdLst>
              <a:ahLst/>
              <a:cxnLst>
                <a:cxn ang="0">
                  <a:pos x="T0" y="T1"/>
                </a:cxn>
                <a:cxn ang="0">
                  <a:pos x="T2" y="T3"/>
                </a:cxn>
                <a:cxn ang="0">
                  <a:pos x="T4" y="T5"/>
                </a:cxn>
                <a:cxn ang="0">
                  <a:pos x="T6" y="T7"/>
                </a:cxn>
              </a:cxnLst>
              <a:rect l="0" t="0" r="r" b="b"/>
              <a:pathLst>
                <a:path w="8" h="12">
                  <a:moveTo>
                    <a:pt x="6" y="7"/>
                  </a:moveTo>
                  <a:cubicBezTo>
                    <a:pt x="4" y="10"/>
                    <a:pt x="1" y="12"/>
                    <a:pt x="1" y="11"/>
                  </a:cubicBezTo>
                  <a:cubicBezTo>
                    <a:pt x="0" y="8"/>
                    <a:pt x="4" y="0"/>
                    <a:pt x="6" y="0"/>
                  </a:cubicBezTo>
                  <a:cubicBezTo>
                    <a:pt x="8" y="1"/>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3" name="Freeform 2644">
              <a:extLst>
                <a:ext uri="{FF2B5EF4-FFF2-40B4-BE49-F238E27FC236}">
                  <a16:creationId xmlns:a16="http://schemas.microsoft.com/office/drawing/2014/main" id="{35ED8334-01B7-0F2A-B06E-C31738B96301}"/>
                </a:ext>
              </a:extLst>
            </p:cNvPr>
            <p:cNvSpPr>
              <a:spLocks/>
            </p:cNvSpPr>
            <p:nvPr/>
          </p:nvSpPr>
          <p:spPr bwMode="auto">
            <a:xfrm>
              <a:off x="7041" y="3515"/>
              <a:ext cx="39" cy="58"/>
            </a:xfrm>
            <a:custGeom>
              <a:avLst/>
              <a:gdLst>
                <a:gd name="T0" fmla="*/ 5 w 8"/>
                <a:gd name="T1" fmla="*/ 7 h 12"/>
                <a:gd name="T2" fmla="*/ 1 w 8"/>
                <a:gd name="T3" fmla="*/ 11 h 12"/>
                <a:gd name="T4" fmla="*/ 7 w 8"/>
                <a:gd name="T5" fmla="*/ 1 h 12"/>
                <a:gd name="T6" fmla="*/ 5 w 8"/>
                <a:gd name="T7" fmla="*/ 7 h 12"/>
              </a:gdLst>
              <a:ahLst/>
              <a:cxnLst>
                <a:cxn ang="0">
                  <a:pos x="T0" y="T1"/>
                </a:cxn>
                <a:cxn ang="0">
                  <a:pos x="T2" y="T3"/>
                </a:cxn>
                <a:cxn ang="0">
                  <a:pos x="T4" y="T5"/>
                </a:cxn>
                <a:cxn ang="0">
                  <a:pos x="T6" y="T7"/>
                </a:cxn>
              </a:cxnLst>
              <a:rect l="0" t="0" r="r" b="b"/>
              <a:pathLst>
                <a:path w="8" h="12">
                  <a:moveTo>
                    <a:pt x="5" y="7"/>
                  </a:moveTo>
                  <a:cubicBezTo>
                    <a:pt x="3" y="10"/>
                    <a:pt x="1" y="12"/>
                    <a:pt x="1" y="11"/>
                  </a:cubicBezTo>
                  <a:cubicBezTo>
                    <a:pt x="0" y="9"/>
                    <a:pt x="5" y="0"/>
                    <a:pt x="7" y="1"/>
                  </a:cubicBezTo>
                  <a:cubicBezTo>
                    <a:pt x="8" y="1"/>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4" name="Freeform 2645">
              <a:extLst>
                <a:ext uri="{FF2B5EF4-FFF2-40B4-BE49-F238E27FC236}">
                  <a16:creationId xmlns:a16="http://schemas.microsoft.com/office/drawing/2014/main" id="{2CB782BD-75CA-6E84-15B9-A63C22D8AF33}"/>
                </a:ext>
              </a:extLst>
            </p:cNvPr>
            <p:cNvSpPr>
              <a:spLocks/>
            </p:cNvSpPr>
            <p:nvPr/>
          </p:nvSpPr>
          <p:spPr bwMode="auto">
            <a:xfrm>
              <a:off x="7094" y="3443"/>
              <a:ext cx="34" cy="58"/>
            </a:xfrm>
            <a:custGeom>
              <a:avLst/>
              <a:gdLst>
                <a:gd name="T0" fmla="*/ 4 w 7"/>
                <a:gd name="T1" fmla="*/ 7 h 12"/>
                <a:gd name="T2" fmla="*/ 0 w 7"/>
                <a:gd name="T3" fmla="*/ 11 h 12"/>
                <a:gd name="T4" fmla="*/ 6 w 7"/>
                <a:gd name="T5" fmla="*/ 0 h 12"/>
                <a:gd name="T6" fmla="*/ 4 w 7"/>
                <a:gd name="T7" fmla="*/ 7 h 12"/>
              </a:gdLst>
              <a:ahLst/>
              <a:cxnLst>
                <a:cxn ang="0">
                  <a:pos x="T0" y="T1"/>
                </a:cxn>
                <a:cxn ang="0">
                  <a:pos x="T2" y="T3"/>
                </a:cxn>
                <a:cxn ang="0">
                  <a:pos x="T4" y="T5"/>
                </a:cxn>
                <a:cxn ang="0">
                  <a:pos x="T6" y="T7"/>
                </a:cxn>
              </a:cxnLst>
              <a:rect l="0" t="0" r="r" b="b"/>
              <a:pathLst>
                <a:path w="7" h="12">
                  <a:moveTo>
                    <a:pt x="4" y="7"/>
                  </a:moveTo>
                  <a:cubicBezTo>
                    <a:pt x="2" y="10"/>
                    <a:pt x="0" y="12"/>
                    <a:pt x="0" y="11"/>
                  </a:cubicBezTo>
                  <a:cubicBezTo>
                    <a:pt x="0" y="8"/>
                    <a:pt x="4" y="0"/>
                    <a:pt x="6" y="0"/>
                  </a:cubicBezTo>
                  <a:cubicBezTo>
                    <a:pt x="7" y="0"/>
                    <a:pt x="6"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5" name="Freeform 2646">
              <a:extLst>
                <a:ext uri="{FF2B5EF4-FFF2-40B4-BE49-F238E27FC236}">
                  <a16:creationId xmlns:a16="http://schemas.microsoft.com/office/drawing/2014/main" id="{8F315F15-FE6F-46C8-BEA2-D57FD20E7A3A}"/>
                </a:ext>
              </a:extLst>
            </p:cNvPr>
            <p:cNvSpPr>
              <a:spLocks/>
            </p:cNvSpPr>
            <p:nvPr/>
          </p:nvSpPr>
          <p:spPr bwMode="auto">
            <a:xfrm>
              <a:off x="7123" y="3356"/>
              <a:ext cx="34" cy="58"/>
            </a:xfrm>
            <a:custGeom>
              <a:avLst/>
              <a:gdLst>
                <a:gd name="T0" fmla="*/ 5 w 7"/>
                <a:gd name="T1" fmla="*/ 7 h 12"/>
                <a:gd name="T2" fmla="*/ 1 w 7"/>
                <a:gd name="T3" fmla="*/ 11 h 12"/>
                <a:gd name="T4" fmla="*/ 6 w 7"/>
                <a:gd name="T5" fmla="*/ 0 h 12"/>
                <a:gd name="T6" fmla="*/ 5 w 7"/>
                <a:gd name="T7" fmla="*/ 7 h 12"/>
              </a:gdLst>
              <a:ahLst/>
              <a:cxnLst>
                <a:cxn ang="0">
                  <a:pos x="T0" y="T1"/>
                </a:cxn>
                <a:cxn ang="0">
                  <a:pos x="T2" y="T3"/>
                </a:cxn>
                <a:cxn ang="0">
                  <a:pos x="T4" y="T5"/>
                </a:cxn>
                <a:cxn ang="0">
                  <a:pos x="T6" y="T7"/>
                </a:cxn>
              </a:cxnLst>
              <a:rect l="0" t="0" r="r" b="b"/>
              <a:pathLst>
                <a:path w="7" h="12">
                  <a:moveTo>
                    <a:pt x="5" y="7"/>
                  </a:moveTo>
                  <a:cubicBezTo>
                    <a:pt x="3" y="10"/>
                    <a:pt x="1" y="12"/>
                    <a:pt x="1" y="11"/>
                  </a:cubicBezTo>
                  <a:cubicBezTo>
                    <a:pt x="0" y="9"/>
                    <a:pt x="4" y="0"/>
                    <a:pt x="6" y="0"/>
                  </a:cubicBezTo>
                  <a:cubicBezTo>
                    <a:pt x="7" y="0"/>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6" name="Freeform 2647">
              <a:extLst>
                <a:ext uri="{FF2B5EF4-FFF2-40B4-BE49-F238E27FC236}">
                  <a16:creationId xmlns:a16="http://schemas.microsoft.com/office/drawing/2014/main" id="{CBB8EFCF-AD8E-232D-57F8-69274AAD64F2}"/>
                </a:ext>
              </a:extLst>
            </p:cNvPr>
            <p:cNvSpPr>
              <a:spLocks/>
            </p:cNvSpPr>
            <p:nvPr/>
          </p:nvSpPr>
          <p:spPr bwMode="auto">
            <a:xfrm>
              <a:off x="7094" y="3361"/>
              <a:ext cx="34" cy="62"/>
            </a:xfrm>
            <a:custGeom>
              <a:avLst/>
              <a:gdLst>
                <a:gd name="T0" fmla="*/ 5 w 7"/>
                <a:gd name="T1" fmla="*/ 7 h 13"/>
                <a:gd name="T2" fmla="*/ 0 w 7"/>
                <a:gd name="T3" fmla="*/ 11 h 13"/>
                <a:gd name="T4" fmla="*/ 6 w 7"/>
                <a:gd name="T5" fmla="*/ 0 h 13"/>
                <a:gd name="T6" fmla="*/ 5 w 7"/>
                <a:gd name="T7" fmla="*/ 7 h 13"/>
              </a:gdLst>
              <a:ahLst/>
              <a:cxnLst>
                <a:cxn ang="0">
                  <a:pos x="T0" y="T1"/>
                </a:cxn>
                <a:cxn ang="0">
                  <a:pos x="T2" y="T3"/>
                </a:cxn>
                <a:cxn ang="0">
                  <a:pos x="T4" y="T5"/>
                </a:cxn>
                <a:cxn ang="0">
                  <a:pos x="T6" y="T7"/>
                </a:cxn>
              </a:cxnLst>
              <a:rect l="0" t="0" r="r" b="b"/>
              <a:pathLst>
                <a:path w="7" h="13">
                  <a:moveTo>
                    <a:pt x="5" y="7"/>
                  </a:moveTo>
                  <a:cubicBezTo>
                    <a:pt x="3" y="11"/>
                    <a:pt x="1" y="13"/>
                    <a:pt x="0" y="11"/>
                  </a:cubicBezTo>
                  <a:cubicBezTo>
                    <a:pt x="0" y="9"/>
                    <a:pt x="4" y="0"/>
                    <a:pt x="6" y="0"/>
                  </a:cubicBezTo>
                  <a:cubicBezTo>
                    <a:pt x="7" y="1"/>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7" name="Freeform 2648">
              <a:extLst>
                <a:ext uri="{FF2B5EF4-FFF2-40B4-BE49-F238E27FC236}">
                  <a16:creationId xmlns:a16="http://schemas.microsoft.com/office/drawing/2014/main" id="{4D433684-69D6-6BF2-C93B-BDFA43BEC449}"/>
                </a:ext>
              </a:extLst>
            </p:cNvPr>
            <p:cNvSpPr>
              <a:spLocks/>
            </p:cNvSpPr>
            <p:nvPr/>
          </p:nvSpPr>
          <p:spPr bwMode="auto">
            <a:xfrm>
              <a:off x="7176" y="3235"/>
              <a:ext cx="29" cy="63"/>
            </a:xfrm>
            <a:custGeom>
              <a:avLst/>
              <a:gdLst>
                <a:gd name="T0" fmla="*/ 4 w 6"/>
                <a:gd name="T1" fmla="*/ 8 h 13"/>
                <a:gd name="T2" fmla="*/ 1 w 6"/>
                <a:gd name="T3" fmla="*/ 12 h 13"/>
                <a:gd name="T4" fmla="*/ 5 w 6"/>
                <a:gd name="T5" fmla="*/ 1 h 13"/>
                <a:gd name="T6" fmla="*/ 4 w 6"/>
                <a:gd name="T7" fmla="*/ 8 h 13"/>
              </a:gdLst>
              <a:ahLst/>
              <a:cxnLst>
                <a:cxn ang="0">
                  <a:pos x="T0" y="T1"/>
                </a:cxn>
                <a:cxn ang="0">
                  <a:pos x="T2" y="T3"/>
                </a:cxn>
                <a:cxn ang="0">
                  <a:pos x="T4" y="T5"/>
                </a:cxn>
                <a:cxn ang="0">
                  <a:pos x="T6" y="T7"/>
                </a:cxn>
              </a:cxnLst>
              <a:rect l="0" t="0" r="r" b="b"/>
              <a:pathLst>
                <a:path w="6" h="13">
                  <a:moveTo>
                    <a:pt x="4" y="8"/>
                  </a:moveTo>
                  <a:cubicBezTo>
                    <a:pt x="3" y="11"/>
                    <a:pt x="1" y="13"/>
                    <a:pt x="1" y="12"/>
                  </a:cubicBezTo>
                  <a:cubicBezTo>
                    <a:pt x="0" y="9"/>
                    <a:pt x="3" y="0"/>
                    <a:pt x="5" y="1"/>
                  </a:cubicBezTo>
                  <a:cubicBezTo>
                    <a:pt x="6" y="1"/>
                    <a:pt x="5"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8" name="Freeform 2649">
              <a:extLst>
                <a:ext uri="{FF2B5EF4-FFF2-40B4-BE49-F238E27FC236}">
                  <a16:creationId xmlns:a16="http://schemas.microsoft.com/office/drawing/2014/main" id="{B7F1DBD4-0D03-9D06-51C9-083E9B0A1B36}"/>
                </a:ext>
              </a:extLst>
            </p:cNvPr>
            <p:cNvSpPr>
              <a:spLocks/>
            </p:cNvSpPr>
            <p:nvPr/>
          </p:nvSpPr>
          <p:spPr bwMode="auto">
            <a:xfrm>
              <a:off x="7210" y="3187"/>
              <a:ext cx="24" cy="63"/>
            </a:xfrm>
            <a:custGeom>
              <a:avLst/>
              <a:gdLst>
                <a:gd name="T0" fmla="*/ 3 w 5"/>
                <a:gd name="T1" fmla="*/ 8 h 13"/>
                <a:gd name="T2" fmla="*/ 0 w 5"/>
                <a:gd name="T3" fmla="*/ 12 h 13"/>
                <a:gd name="T4" fmla="*/ 4 w 5"/>
                <a:gd name="T5" fmla="*/ 1 h 13"/>
                <a:gd name="T6" fmla="*/ 3 w 5"/>
                <a:gd name="T7" fmla="*/ 8 h 13"/>
              </a:gdLst>
              <a:ahLst/>
              <a:cxnLst>
                <a:cxn ang="0">
                  <a:pos x="T0" y="T1"/>
                </a:cxn>
                <a:cxn ang="0">
                  <a:pos x="T2" y="T3"/>
                </a:cxn>
                <a:cxn ang="0">
                  <a:pos x="T4" y="T5"/>
                </a:cxn>
                <a:cxn ang="0">
                  <a:pos x="T6" y="T7"/>
                </a:cxn>
              </a:cxnLst>
              <a:rect l="0" t="0" r="r" b="b"/>
              <a:pathLst>
                <a:path w="5" h="13">
                  <a:moveTo>
                    <a:pt x="3" y="8"/>
                  </a:moveTo>
                  <a:cubicBezTo>
                    <a:pt x="2" y="11"/>
                    <a:pt x="1" y="13"/>
                    <a:pt x="0" y="12"/>
                  </a:cubicBezTo>
                  <a:cubicBezTo>
                    <a:pt x="0" y="10"/>
                    <a:pt x="3" y="0"/>
                    <a:pt x="4" y="1"/>
                  </a:cubicBezTo>
                  <a:cubicBezTo>
                    <a:pt x="5" y="1"/>
                    <a:pt x="5" y="5"/>
                    <a:pt x="3"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79" name="Freeform 2650">
              <a:extLst>
                <a:ext uri="{FF2B5EF4-FFF2-40B4-BE49-F238E27FC236}">
                  <a16:creationId xmlns:a16="http://schemas.microsoft.com/office/drawing/2014/main" id="{58936A9A-175C-96B0-4F1A-F5F5595E0941}"/>
                </a:ext>
              </a:extLst>
            </p:cNvPr>
            <p:cNvSpPr>
              <a:spLocks/>
            </p:cNvSpPr>
            <p:nvPr/>
          </p:nvSpPr>
          <p:spPr bwMode="auto">
            <a:xfrm>
              <a:off x="7162" y="3308"/>
              <a:ext cx="33" cy="58"/>
            </a:xfrm>
            <a:custGeom>
              <a:avLst/>
              <a:gdLst>
                <a:gd name="T0" fmla="*/ 5 w 7"/>
                <a:gd name="T1" fmla="*/ 7 h 12"/>
                <a:gd name="T2" fmla="*/ 1 w 7"/>
                <a:gd name="T3" fmla="*/ 11 h 12"/>
                <a:gd name="T4" fmla="*/ 6 w 7"/>
                <a:gd name="T5" fmla="*/ 0 h 12"/>
                <a:gd name="T6" fmla="*/ 5 w 7"/>
                <a:gd name="T7" fmla="*/ 7 h 12"/>
              </a:gdLst>
              <a:ahLst/>
              <a:cxnLst>
                <a:cxn ang="0">
                  <a:pos x="T0" y="T1"/>
                </a:cxn>
                <a:cxn ang="0">
                  <a:pos x="T2" y="T3"/>
                </a:cxn>
                <a:cxn ang="0">
                  <a:pos x="T4" y="T5"/>
                </a:cxn>
                <a:cxn ang="0">
                  <a:pos x="T6" y="T7"/>
                </a:cxn>
              </a:cxnLst>
              <a:rect l="0" t="0" r="r" b="b"/>
              <a:pathLst>
                <a:path w="7" h="12">
                  <a:moveTo>
                    <a:pt x="5" y="7"/>
                  </a:moveTo>
                  <a:cubicBezTo>
                    <a:pt x="3" y="10"/>
                    <a:pt x="2" y="12"/>
                    <a:pt x="1" y="11"/>
                  </a:cubicBezTo>
                  <a:cubicBezTo>
                    <a:pt x="0" y="9"/>
                    <a:pt x="5" y="0"/>
                    <a:pt x="6" y="0"/>
                  </a:cubicBezTo>
                  <a:cubicBezTo>
                    <a:pt x="7" y="0"/>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0" name="Freeform 2651">
              <a:extLst>
                <a:ext uri="{FF2B5EF4-FFF2-40B4-BE49-F238E27FC236}">
                  <a16:creationId xmlns:a16="http://schemas.microsoft.com/office/drawing/2014/main" id="{A9AC2FE9-0462-EFBB-1B74-8F7561022B45}"/>
                </a:ext>
              </a:extLst>
            </p:cNvPr>
            <p:cNvSpPr>
              <a:spLocks/>
            </p:cNvSpPr>
            <p:nvPr/>
          </p:nvSpPr>
          <p:spPr bwMode="auto">
            <a:xfrm>
              <a:off x="7200" y="3245"/>
              <a:ext cx="29" cy="63"/>
            </a:xfrm>
            <a:custGeom>
              <a:avLst/>
              <a:gdLst>
                <a:gd name="T0" fmla="*/ 4 w 6"/>
                <a:gd name="T1" fmla="*/ 8 h 13"/>
                <a:gd name="T2" fmla="*/ 1 w 6"/>
                <a:gd name="T3" fmla="*/ 12 h 13"/>
                <a:gd name="T4" fmla="*/ 6 w 6"/>
                <a:gd name="T5" fmla="*/ 1 h 13"/>
                <a:gd name="T6" fmla="*/ 4 w 6"/>
                <a:gd name="T7" fmla="*/ 8 h 13"/>
              </a:gdLst>
              <a:ahLst/>
              <a:cxnLst>
                <a:cxn ang="0">
                  <a:pos x="T0" y="T1"/>
                </a:cxn>
                <a:cxn ang="0">
                  <a:pos x="T2" y="T3"/>
                </a:cxn>
                <a:cxn ang="0">
                  <a:pos x="T4" y="T5"/>
                </a:cxn>
                <a:cxn ang="0">
                  <a:pos x="T6" y="T7"/>
                </a:cxn>
              </a:cxnLst>
              <a:rect l="0" t="0" r="r" b="b"/>
              <a:pathLst>
                <a:path w="6" h="13">
                  <a:moveTo>
                    <a:pt x="4" y="8"/>
                  </a:moveTo>
                  <a:cubicBezTo>
                    <a:pt x="3" y="11"/>
                    <a:pt x="2" y="13"/>
                    <a:pt x="1" y="12"/>
                  </a:cubicBezTo>
                  <a:cubicBezTo>
                    <a:pt x="0" y="11"/>
                    <a:pt x="4" y="0"/>
                    <a:pt x="6" y="1"/>
                  </a:cubicBezTo>
                  <a:cubicBezTo>
                    <a:pt x="6" y="1"/>
                    <a:pt x="5"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1" name="Freeform 2652">
              <a:extLst>
                <a:ext uri="{FF2B5EF4-FFF2-40B4-BE49-F238E27FC236}">
                  <a16:creationId xmlns:a16="http://schemas.microsoft.com/office/drawing/2014/main" id="{63A3B208-8A13-52BD-09CF-3BFBE95592DA}"/>
                </a:ext>
              </a:extLst>
            </p:cNvPr>
            <p:cNvSpPr>
              <a:spLocks/>
            </p:cNvSpPr>
            <p:nvPr/>
          </p:nvSpPr>
          <p:spPr bwMode="auto">
            <a:xfrm>
              <a:off x="7229" y="3216"/>
              <a:ext cx="24" cy="53"/>
            </a:xfrm>
            <a:custGeom>
              <a:avLst/>
              <a:gdLst>
                <a:gd name="T0" fmla="*/ 3 w 5"/>
                <a:gd name="T1" fmla="*/ 7 h 11"/>
                <a:gd name="T2" fmla="*/ 0 w 5"/>
                <a:gd name="T3" fmla="*/ 11 h 11"/>
                <a:gd name="T4" fmla="*/ 2 w 5"/>
                <a:gd name="T5" fmla="*/ 6 h 11"/>
                <a:gd name="T6" fmla="*/ 4 w 5"/>
                <a:gd name="T7" fmla="*/ 0 h 11"/>
                <a:gd name="T8" fmla="*/ 4 w 5"/>
                <a:gd name="T9" fmla="*/ 0 h 11"/>
                <a:gd name="T10" fmla="*/ 3 w 5"/>
                <a:gd name="T11" fmla="*/ 7 h 11"/>
              </a:gdLst>
              <a:ahLst/>
              <a:cxnLst>
                <a:cxn ang="0">
                  <a:pos x="T0" y="T1"/>
                </a:cxn>
                <a:cxn ang="0">
                  <a:pos x="T2" y="T3"/>
                </a:cxn>
                <a:cxn ang="0">
                  <a:pos x="T4" y="T5"/>
                </a:cxn>
                <a:cxn ang="0">
                  <a:pos x="T6" y="T7"/>
                </a:cxn>
                <a:cxn ang="0">
                  <a:pos x="T8" y="T9"/>
                </a:cxn>
                <a:cxn ang="0">
                  <a:pos x="T10" y="T11"/>
                </a:cxn>
              </a:cxnLst>
              <a:rect l="0" t="0" r="r" b="b"/>
              <a:pathLst>
                <a:path w="5" h="11">
                  <a:moveTo>
                    <a:pt x="3" y="7"/>
                  </a:moveTo>
                  <a:cubicBezTo>
                    <a:pt x="3" y="8"/>
                    <a:pt x="1" y="11"/>
                    <a:pt x="0" y="11"/>
                  </a:cubicBezTo>
                  <a:cubicBezTo>
                    <a:pt x="0" y="11"/>
                    <a:pt x="1" y="7"/>
                    <a:pt x="2" y="6"/>
                  </a:cubicBezTo>
                  <a:cubicBezTo>
                    <a:pt x="3" y="2"/>
                    <a:pt x="4" y="0"/>
                    <a:pt x="4" y="0"/>
                  </a:cubicBezTo>
                  <a:cubicBezTo>
                    <a:pt x="4" y="0"/>
                    <a:pt x="4" y="0"/>
                    <a:pt x="4" y="0"/>
                  </a:cubicBezTo>
                  <a:cubicBezTo>
                    <a:pt x="5" y="1"/>
                    <a:pt x="4" y="5"/>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2" name="Freeform 2653">
              <a:extLst>
                <a:ext uri="{FF2B5EF4-FFF2-40B4-BE49-F238E27FC236}">
                  <a16:creationId xmlns:a16="http://schemas.microsoft.com/office/drawing/2014/main" id="{E3546905-B38F-E933-DF22-77E7441257D5}"/>
                </a:ext>
              </a:extLst>
            </p:cNvPr>
            <p:cNvSpPr>
              <a:spLocks/>
            </p:cNvSpPr>
            <p:nvPr/>
          </p:nvSpPr>
          <p:spPr bwMode="auto">
            <a:xfrm>
              <a:off x="7239" y="3144"/>
              <a:ext cx="24" cy="58"/>
            </a:xfrm>
            <a:custGeom>
              <a:avLst/>
              <a:gdLst>
                <a:gd name="T0" fmla="*/ 3 w 5"/>
                <a:gd name="T1" fmla="*/ 7 h 12"/>
                <a:gd name="T2" fmla="*/ 1 w 5"/>
                <a:gd name="T3" fmla="*/ 12 h 12"/>
                <a:gd name="T4" fmla="*/ 4 w 5"/>
                <a:gd name="T5" fmla="*/ 0 h 12"/>
                <a:gd name="T6" fmla="*/ 4 w 5"/>
                <a:gd name="T7" fmla="*/ 0 h 12"/>
                <a:gd name="T8" fmla="*/ 3 w 5"/>
                <a:gd name="T9" fmla="*/ 7 h 12"/>
              </a:gdLst>
              <a:ahLst/>
              <a:cxnLst>
                <a:cxn ang="0">
                  <a:pos x="T0" y="T1"/>
                </a:cxn>
                <a:cxn ang="0">
                  <a:pos x="T2" y="T3"/>
                </a:cxn>
                <a:cxn ang="0">
                  <a:pos x="T4" y="T5"/>
                </a:cxn>
                <a:cxn ang="0">
                  <a:pos x="T6" y="T7"/>
                </a:cxn>
                <a:cxn ang="0">
                  <a:pos x="T8" y="T9"/>
                </a:cxn>
              </a:cxnLst>
              <a:rect l="0" t="0" r="r" b="b"/>
              <a:pathLst>
                <a:path w="5" h="12">
                  <a:moveTo>
                    <a:pt x="3" y="7"/>
                  </a:moveTo>
                  <a:cubicBezTo>
                    <a:pt x="2" y="10"/>
                    <a:pt x="1" y="12"/>
                    <a:pt x="1" y="12"/>
                  </a:cubicBezTo>
                  <a:cubicBezTo>
                    <a:pt x="0" y="10"/>
                    <a:pt x="3" y="0"/>
                    <a:pt x="4" y="0"/>
                  </a:cubicBezTo>
                  <a:cubicBezTo>
                    <a:pt x="4" y="0"/>
                    <a:pt x="4" y="0"/>
                    <a:pt x="4" y="0"/>
                  </a:cubicBezTo>
                  <a:cubicBezTo>
                    <a:pt x="5" y="0"/>
                    <a:pt x="4"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3" name="Freeform 2654">
              <a:extLst>
                <a:ext uri="{FF2B5EF4-FFF2-40B4-BE49-F238E27FC236}">
                  <a16:creationId xmlns:a16="http://schemas.microsoft.com/office/drawing/2014/main" id="{2CF80BE7-9326-5A93-2D2E-91D6B66482CA}"/>
                </a:ext>
              </a:extLst>
            </p:cNvPr>
            <p:cNvSpPr>
              <a:spLocks/>
            </p:cNvSpPr>
            <p:nvPr/>
          </p:nvSpPr>
          <p:spPr bwMode="auto">
            <a:xfrm>
              <a:off x="7268" y="3091"/>
              <a:ext cx="19" cy="58"/>
            </a:xfrm>
            <a:custGeom>
              <a:avLst/>
              <a:gdLst>
                <a:gd name="T0" fmla="*/ 3 w 4"/>
                <a:gd name="T1" fmla="*/ 7 h 12"/>
                <a:gd name="T2" fmla="*/ 1 w 4"/>
                <a:gd name="T3" fmla="*/ 12 h 12"/>
                <a:gd name="T4" fmla="*/ 2 w 4"/>
                <a:gd name="T5" fmla="*/ 6 h 12"/>
                <a:gd name="T6" fmla="*/ 4 w 4"/>
                <a:gd name="T7" fmla="*/ 0 h 12"/>
                <a:gd name="T8" fmla="*/ 4 w 4"/>
                <a:gd name="T9" fmla="*/ 0 h 12"/>
                <a:gd name="T10" fmla="*/ 3 w 4"/>
                <a:gd name="T11" fmla="*/ 7 h 12"/>
              </a:gdLst>
              <a:ahLst/>
              <a:cxnLst>
                <a:cxn ang="0">
                  <a:pos x="T0" y="T1"/>
                </a:cxn>
                <a:cxn ang="0">
                  <a:pos x="T2" y="T3"/>
                </a:cxn>
                <a:cxn ang="0">
                  <a:pos x="T4" y="T5"/>
                </a:cxn>
                <a:cxn ang="0">
                  <a:pos x="T6" y="T7"/>
                </a:cxn>
                <a:cxn ang="0">
                  <a:pos x="T8" y="T9"/>
                </a:cxn>
                <a:cxn ang="0">
                  <a:pos x="T10" y="T11"/>
                </a:cxn>
              </a:cxnLst>
              <a:rect l="0" t="0" r="r" b="b"/>
              <a:pathLst>
                <a:path w="4" h="12">
                  <a:moveTo>
                    <a:pt x="3" y="7"/>
                  </a:moveTo>
                  <a:cubicBezTo>
                    <a:pt x="3" y="8"/>
                    <a:pt x="1" y="12"/>
                    <a:pt x="1" y="12"/>
                  </a:cubicBezTo>
                  <a:cubicBezTo>
                    <a:pt x="0" y="11"/>
                    <a:pt x="1" y="6"/>
                    <a:pt x="2" y="6"/>
                  </a:cubicBezTo>
                  <a:cubicBezTo>
                    <a:pt x="2" y="3"/>
                    <a:pt x="3" y="0"/>
                    <a:pt x="4" y="0"/>
                  </a:cubicBezTo>
                  <a:cubicBezTo>
                    <a:pt x="4" y="0"/>
                    <a:pt x="4" y="0"/>
                    <a:pt x="4" y="0"/>
                  </a:cubicBezTo>
                  <a:cubicBezTo>
                    <a:pt x="4" y="0"/>
                    <a:pt x="4"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4" name="Freeform 2655">
              <a:extLst>
                <a:ext uri="{FF2B5EF4-FFF2-40B4-BE49-F238E27FC236}">
                  <a16:creationId xmlns:a16="http://schemas.microsoft.com/office/drawing/2014/main" id="{78B323AA-ED45-1479-E537-445332736069}"/>
                </a:ext>
              </a:extLst>
            </p:cNvPr>
            <p:cNvSpPr>
              <a:spLocks/>
            </p:cNvSpPr>
            <p:nvPr/>
          </p:nvSpPr>
          <p:spPr bwMode="auto">
            <a:xfrm>
              <a:off x="7253" y="3163"/>
              <a:ext cx="24" cy="58"/>
            </a:xfrm>
            <a:custGeom>
              <a:avLst/>
              <a:gdLst>
                <a:gd name="T0" fmla="*/ 3 w 5"/>
                <a:gd name="T1" fmla="*/ 7 h 12"/>
                <a:gd name="T2" fmla="*/ 1 w 5"/>
                <a:gd name="T3" fmla="*/ 12 h 12"/>
                <a:gd name="T4" fmla="*/ 4 w 5"/>
                <a:gd name="T5" fmla="*/ 0 h 12"/>
                <a:gd name="T6" fmla="*/ 4 w 5"/>
                <a:gd name="T7" fmla="*/ 0 h 12"/>
                <a:gd name="T8" fmla="*/ 3 w 5"/>
                <a:gd name="T9" fmla="*/ 7 h 12"/>
              </a:gdLst>
              <a:ahLst/>
              <a:cxnLst>
                <a:cxn ang="0">
                  <a:pos x="T0" y="T1"/>
                </a:cxn>
                <a:cxn ang="0">
                  <a:pos x="T2" y="T3"/>
                </a:cxn>
                <a:cxn ang="0">
                  <a:pos x="T4" y="T5"/>
                </a:cxn>
                <a:cxn ang="0">
                  <a:pos x="T6" y="T7"/>
                </a:cxn>
                <a:cxn ang="0">
                  <a:pos x="T8" y="T9"/>
                </a:cxn>
              </a:cxnLst>
              <a:rect l="0" t="0" r="r" b="b"/>
              <a:pathLst>
                <a:path w="5" h="12">
                  <a:moveTo>
                    <a:pt x="3" y="7"/>
                  </a:moveTo>
                  <a:cubicBezTo>
                    <a:pt x="3" y="7"/>
                    <a:pt x="1" y="11"/>
                    <a:pt x="1" y="12"/>
                  </a:cubicBezTo>
                  <a:cubicBezTo>
                    <a:pt x="0" y="11"/>
                    <a:pt x="4" y="0"/>
                    <a:pt x="4" y="0"/>
                  </a:cubicBezTo>
                  <a:cubicBezTo>
                    <a:pt x="4" y="0"/>
                    <a:pt x="4" y="0"/>
                    <a:pt x="4" y="0"/>
                  </a:cubicBezTo>
                  <a:cubicBezTo>
                    <a:pt x="5" y="0"/>
                    <a:pt x="4"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5" name="Freeform 2656">
              <a:extLst>
                <a:ext uri="{FF2B5EF4-FFF2-40B4-BE49-F238E27FC236}">
                  <a16:creationId xmlns:a16="http://schemas.microsoft.com/office/drawing/2014/main" id="{C57723EE-AFC9-4FEC-A73D-02319F28C00B}"/>
                </a:ext>
              </a:extLst>
            </p:cNvPr>
            <p:cNvSpPr>
              <a:spLocks/>
            </p:cNvSpPr>
            <p:nvPr/>
          </p:nvSpPr>
          <p:spPr bwMode="auto">
            <a:xfrm>
              <a:off x="7248" y="2990"/>
              <a:ext cx="24" cy="62"/>
            </a:xfrm>
            <a:custGeom>
              <a:avLst/>
              <a:gdLst>
                <a:gd name="T0" fmla="*/ 4 w 5"/>
                <a:gd name="T1" fmla="*/ 8 h 13"/>
                <a:gd name="T2" fmla="*/ 1 w 5"/>
                <a:gd name="T3" fmla="*/ 12 h 13"/>
                <a:gd name="T4" fmla="*/ 4 w 5"/>
                <a:gd name="T5" fmla="*/ 0 h 13"/>
                <a:gd name="T6" fmla="*/ 4 w 5"/>
                <a:gd name="T7" fmla="*/ 8 h 13"/>
              </a:gdLst>
              <a:ahLst/>
              <a:cxnLst>
                <a:cxn ang="0">
                  <a:pos x="T0" y="T1"/>
                </a:cxn>
                <a:cxn ang="0">
                  <a:pos x="T2" y="T3"/>
                </a:cxn>
                <a:cxn ang="0">
                  <a:pos x="T4" y="T5"/>
                </a:cxn>
                <a:cxn ang="0">
                  <a:pos x="T6" y="T7"/>
                </a:cxn>
              </a:cxnLst>
              <a:rect l="0" t="0" r="r" b="b"/>
              <a:pathLst>
                <a:path w="5" h="13">
                  <a:moveTo>
                    <a:pt x="4" y="8"/>
                  </a:moveTo>
                  <a:cubicBezTo>
                    <a:pt x="3" y="11"/>
                    <a:pt x="2" y="13"/>
                    <a:pt x="1" y="12"/>
                  </a:cubicBezTo>
                  <a:cubicBezTo>
                    <a:pt x="0" y="10"/>
                    <a:pt x="3" y="0"/>
                    <a:pt x="4" y="0"/>
                  </a:cubicBezTo>
                  <a:cubicBezTo>
                    <a:pt x="5" y="1"/>
                    <a:pt x="5" y="5"/>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6" name="Freeform 2657">
              <a:extLst>
                <a:ext uri="{FF2B5EF4-FFF2-40B4-BE49-F238E27FC236}">
                  <a16:creationId xmlns:a16="http://schemas.microsoft.com/office/drawing/2014/main" id="{BEA12857-689A-BD02-8BF1-C54BD5F320F7}"/>
                </a:ext>
              </a:extLst>
            </p:cNvPr>
            <p:cNvSpPr>
              <a:spLocks/>
            </p:cNvSpPr>
            <p:nvPr/>
          </p:nvSpPr>
          <p:spPr bwMode="auto">
            <a:xfrm>
              <a:off x="7215" y="3062"/>
              <a:ext cx="28" cy="63"/>
            </a:xfrm>
            <a:custGeom>
              <a:avLst/>
              <a:gdLst>
                <a:gd name="T0" fmla="*/ 4 w 6"/>
                <a:gd name="T1" fmla="*/ 8 h 13"/>
                <a:gd name="T2" fmla="*/ 1 w 6"/>
                <a:gd name="T3" fmla="*/ 12 h 13"/>
                <a:gd name="T4" fmla="*/ 4 w 6"/>
                <a:gd name="T5" fmla="*/ 0 h 13"/>
                <a:gd name="T6" fmla="*/ 4 w 6"/>
                <a:gd name="T7" fmla="*/ 8 h 13"/>
              </a:gdLst>
              <a:ahLst/>
              <a:cxnLst>
                <a:cxn ang="0">
                  <a:pos x="T0" y="T1"/>
                </a:cxn>
                <a:cxn ang="0">
                  <a:pos x="T2" y="T3"/>
                </a:cxn>
                <a:cxn ang="0">
                  <a:pos x="T4" y="T5"/>
                </a:cxn>
                <a:cxn ang="0">
                  <a:pos x="T6" y="T7"/>
                </a:cxn>
              </a:cxnLst>
              <a:rect l="0" t="0" r="r" b="b"/>
              <a:pathLst>
                <a:path w="6" h="13">
                  <a:moveTo>
                    <a:pt x="4" y="8"/>
                  </a:moveTo>
                  <a:cubicBezTo>
                    <a:pt x="3" y="11"/>
                    <a:pt x="2" y="13"/>
                    <a:pt x="1" y="12"/>
                  </a:cubicBezTo>
                  <a:cubicBezTo>
                    <a:pt x="0" y="10"/>
                    <a:pt x="3" y="0"/>
                    <a:pt x="4" y="0"/>
                  </a:cubicBezTo>
                  <a:cubicBezTo>
                    <a:pt x="6" y="1"/>
                    <a:pt x="5" y="4"/>
                    <a:pt x="4"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7" name="Freeform 2658">
              <a:extLst>
                <a:ext uri="{FF2B5EF4-FFF2-40B4-BE49-F238E27FC236}">
                  <a16:creationId xmlns:a16="http://schemas.microsoft.com/office/drawing/2014/main" id="{6246F949-C6A7-3E2E-29E4-9BC33A02170A}"/>
                </a:ext>
              </a:extLst>
            </p:cNvPr>
            <p:cNvSpPr>
              <a:spLocks/>
            </p:cNvSpPr>
            <p:nvPr/>
          </p:nvSpPr>
          <p:spPr bwMode="auto">
            <a:xfrm>
              <a:off x="7162" y="3192"/>
              <a:ext cx="28" cy="63"/>
            </a:xfrm>
            <a:custGeom>
              <a:avLst/>
              <a:gdLst>
                <a:gd name="T0" fmla="*/ 5 w 6"/>
                <a:gd name="T1" fmla="*/ 7 h 13"/>
                <a:gd name="T2" fmla="*/ 1 w 6"/>
                <a:gd name="T3" fmla="*/ 11 h 13"/>
                <a:gd name="T4" fmla="*/ 5 w 6"/>
                <a:gd name="T5" fmla="*/ 0 h 13"/>
                <a:gd name="T6" fmla="*/ 5 w 6"/>
                <a:gd name="T7" fmla="*/ 7 h 13"/>
              </a:gdLst>
              <a:ahLst/>
              <a:cxnLst>
                <a:cxn ang="0">
                  <a:pos x="T0" y="T1"/>
                </a:cxn>
                <a:cxn ang="0">
                  <a:pos x="T2" y="T3"/>
                </a:cxn>
                <a:cxn ang="0">
                  <a:pos x="T4" y="T5"/>
                </a:cxn>
                <a:cxn ang="0">
                  <a:pos x="T6" y="T7"/>
                </a:cxn>
              </a:cxnLst>
              <a:rect l="0" t="0" r="r" b="b"/>
              <a:pathLst>
                <a:path w="6" h="13">
                  <a:moveTo>
                    <a:pt x="5" y="7"/>
                  </a:moveTo>
                  <a:cubicBezTo>
                    <a:pt x="3" y="11"/>
                    <a:pt x="2" y="13"/>
                    <a:pt x="1" y="11"/>
                  </a:cubicBezTo>
                  <a:cubicBezTo>
                    <a:pt x="0" y="8"/>
                    <a:pt x="3" y="0"/>
                    <a:pt x="5" y="0"/>
                  </a:cubicBezTo>
                  <a:cubicBezTo>
                    <a:pt x="6" y="0"/>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8" name="Freeform 2659">
              <a:extLst>
                <a:ext uri="{FF2B5EF4-FFF2-40B4-BE49-F238E27FC236}">
                  <a16:creationId xmlns:a16="http://schemas.microsoft.com/office/drawing/2014/main" id="{2224C8F6-61D8-58E1-7B6D-6ECE8B1141DF}"/>
                </a:ext>
              </a:extLst>
            </p:cNvPr>
            <p:cNvSpPr>
              <a:spLocks/>
            </p:cNvSpPr>
            <p:nvPr/>
          </p:nvSpPr>
          <p:spPr bwMode="auto">
            <a:xfrm>
              <a:off x="7200" y="3149"/>
              <a:ext cx="29" cy="62"/>
            </a:xfrm>
            <a:custGeom>
              <a:avLst/>
              <a:gdLst>
                <a:gd name="T0" fmla="*/ 4 w 6"/>
                <a:gd name="T1" fmla="*/ 7 h 13"/>
                <a:gd name="T2" fmla="*/ 1 w 6"/>
                <a:gd name="T3" fmla="*/ 12 h 13"/>
                <a:gd name="T4" fmla="*/ 5 w 6"/>
                <a:gd name="T5" fmla="*/ 0 h 13"/>
                <a:gd name="T6" fmla="*/ 4 w 6"/>
                <a:gd name="T7" fmla="*/ 7 h 13"/>
              </a:gdLst>
              <a:ahLst/>
              <a:cxnLst>
                <a:cxn ang="0">
                  <a:pos x="T0" y="T1"/>
                </a:cxn>
                <a:cxn ang="0">
                  <a:pos x="T2" y="T3"/>
                </a:cxn>
                <a:cxn ang="0">
                  <a:pos x="T4" y="T5"/>
                </a:cxn>
                <a:cxn ang="0">
                  <a:pos x="T6" y="T7"/>
                </a:cxn>
              </a:cxnLst>
              <a:rect l="0" t="0" r="r" b="b"/>
              <a:pathLst>
                <a:path w="6" h="13">
                  <a:moveTo>
                    <a:pt x="4" y="7"/>
                  </a:moveTo>
                  <a:cubicBezTo>
                    <a:pt x="3" y="11"/>
                    <a:pt x="1" y="13"/>
                    <a:pt x="1" y="12"/>
                  </a:cubicBezTo>
                  <a:cubicBezTo>
                    <a:pt x="0" y="9"/>
                    <a:pt x="3" y="0"/>
                    <a:pt x="5" y="0"/>
                  </a:cubicBezTo>
                  <a:cubicBezTo>
                    <a:pt x="6" y="0"/>
                    <a:pt x="5"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89" name="Freeform 2660">
              <a:extLst>
                <a:ext uri="{FF2B5EF4-FFF2-40B4-BE49-F238E27FC236}">
                  <a16:creationId xmlns:a16="http://schemas.microsoft.com/office/drawing/2014/main" id="{B77D33DE-7CB6-C331-CC8A-3F188D76EB32}"/>
                </a:ext>
              </a:extLst>
            </p:cNvPr>
            <p:cNvSpPr>
              <a:spLocks/>
            </p:cNvSpPr>
            <p:nvPr/>
          </p:nvSpPr>
          <p:spPr bwMode="auto">
            <a:xfrm>
              <a:off x="7109" y="3284"/>
              <a:ext cx="33" cy="58"/>
            </a:xfrm>
            <a:custGeom>
              <a:avLst/>
              <a:gdLst>
                <a:gd name="T0" fmla="*/ 6 w 7"/>
                <a:gd name="T1" fmla="*/ 7 h 12"/>
                <a:gd name="T2" fmla="*/ 1 w 7"/>
                <a:gd name="T3" fmla="*/ 11 h 12"/>
                <a:gd name="T4" fmla="*/ 6 w 7"/>
                <a:gd name="T5" fmla="*/ 0 h 12"/>
                <a:gd name="T6" fmla="*/ 6 w 7"/>
                <a:gd name="T7" fmla="*/ 7 h 12"/>
              </a:gdLst>
              <a:ahLst/>
              <a:cxnLst>
                <a:cxn ang="0">
                  <a:pos x="T0" y="T1"/>
                </a:cxn>
                <a:cxn ang="0">
                  <a:pos x="T2" y="T3"/>
                </a:cxn>
                <a:cxn ang="0">
                  <a:pos x="T4" y="T5"/>
                </a:cxn>
                <a:cxn ang="0">
                  <a:pos x="T6" y="T7"/>
                </a:cxn>
              </a:cxnLst>
              <a:rect l="0" t="0" r="r" b="b"/>
              <a:pathLst>
                <a:path w="7" h="12">
                  <a:moveTo>
                    <a:pt x="6" y="7"/>
                  </a:moveTo>
                  <a:cubicBezTo>
                    <a:pt x="4" y="10"/>
                    <a:pt x="2" y="12"/>
                    <a:pt x="1" y="11"/>
                  </a:cubicBezTo>
                  <a:cubicBezTo>
                    <a:pt x="0" y="9"/>
                    <a:pt x="4" y="0"/>
                    <a:pt x="6" y="0"/>
                  </a:cubicBezTo>
                  <a:cubicBezTo>
                    <a:pt x="7" y="0"/>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0" name="Freeform 2661">
              <a:extLst>
                <a:ext uri="{FF2B5EF4-FFF2-40B4-BE49-F238E27FC236}">
                  <a16:creationId xmlns:a16="http://schemas.microsoft.com/office/drawing/2014/main" id="{4F04DFD6-CAF9-1399-7281-92064AC3A6F9}"/>
                </a:ext>
              </a:extLst>
            </p:cNvPr>
            <p:cNvSpPr>
              <a:spLocks/>
            </p:cNvSpPr>
            <p:nvPr/>
          </p:nvSpPr>
          <p:spPr bwMode="auto">
            <a:xfrm>
              <a:off x="7137" y="3279"/>
              <a:ext cx="34" cy="63"/>
            </a:xfrm>
            <a:custGeom>
              <a:avLst/>
              <a:gdLst>
                <a:gd name="T0" fmla="*/ 5 w 7"/>
                <a:gd name="T1" fmla="*/ 7 h 13"/>
                <a:gd name="T2" fmla="*/ 1 w 7"/>
                <a:gd name="T3" fmla="*/ 12 h 13"/>
                <a:gd name="T4" fmla="*/ 6 w 7"/>
                <a:gd name="T5" fmla="*/ 1 h 13"/>
                <a:gd name="T6" fmla="*/ 5 w 7"/>
                <a:gd name="T7" fmla="*/ 7 h 13"/>
              </a:gdLst>
              <a:ahLst/>
              <a:cxnLst>
                <a:cxn ang="0">
                  <a:pos x="T0" y="T1"/>
                </a:cxn>
                <a:cxn ang="0">
                  <a:pos x="T2" y="T3"/>
                </a:cxn>
                <a:cxn ang="0">
                  <a:pos x="T4" y="T5"/>
                </a:cxn>
                <a:cxn ang="0">
                  <a:pos x="T6" y="T7"/>
                </a:cxn>
              </a:cxnLst>
              <a:rect l="0" t="0" r="r" b="b"/>
              <a:pathLst>
                <a:path w="7" h="13">
                  <a:moveTo>
                    <a:pt x="5" y="7"/>
                  </a:moveTo>
                  <a:cubicBezTo>
                    <a:pt x="4" y="11"/>
                    <a:pt x="2" y="13"/>
                    <a:pt x="1" y="12"/>
                  </a:cubicBezTo>
                  <a:cubicBezTo>
                    <a:pt x="0" y="9"/>
                    <a:pt x="4" y="0"/>
                    <a:pt x="6" y="1"/>
                  </a:cubicBezTo>
                  <a:cubicBezTo>
                    <a:pt x="7" y="1"/>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1" name="Freeform 2662">
              <a:extLst>
                <a:ext uri="{FF2B5EF4-FFF2-40B4-BE49-F238E27FC236}">
                  <a16:creationId xmlns:a16="http://schemas.microsoft.com/office/drawing/2014/main" id="{B04887BB-8BB5-C164-67AE-10C71B273373}"/>
                </a:ext>
              </a:extLst>
            </p:cNvPr>
            <p:cNvSpPr>
              <a:spLocks/>
            </p:cNvSpPr>
            <p:nvPr/>
          </p:nvSpPr>
          <p:spPr bwMode="auto">
            <a:xfrm>
              <a:off x="7070" y="3443"/>
              <a:ext cx="34" cy="58"/>
            </a:xfrm>
            <a:custGeom>
              <a:avLst/>
              <a:gdLst>
                <a:gd name="T0" fmla="*/ 4 w 7"/>
                <a:gd name="T1" fmla="*/ 6 h 12"/>
                <a:gd name="T2" fmla="*/ 0 w 7"/>
                <a:gd name="T3" fmla="*/ 10 h 12"/>
                <a:gd name="T4" fmla="*/ 6 w 7"/>
                <a:gd name="T5" fmla="*/ 0 h 12"/>
                <a:gd name="T6" fmla="*/ 4 w 7"/>
                <a:gd name="T7" fmla="*/ 6 h 12"/>
              </a:gdLst>
              <a:ahLst/>
              <a:cxnLst>
                <a:cxn ang="0">
                  <a:pos x="T0" y="T1"/>
                </a:cxn>
                <a:cxn ang="0">
                  <a:pos x="T2" y="T3"/>
                </a:cxn>
                <a:cxn ang="0">
                  <a:pos x="T4" y="T5"/>
                </a:cxn>
                <a:cxn ang="0">
                  <a:pos x="T6" y="T7"/>
                </a:cxn>
              </a:cxnLst>
              <a:rect l="0" t="0" r="r" b="b"/>
              <a:pathLst>
                <a:path w="7" h="12">
                  <a:moveTo>
                    <a:pt x="4" y="6"/>
                  </a:moveTo>
                  <a:cubicBezTo>
                    <a:pt x="2" y="10"/>
                    <a:pt x="0" y="12"/>
                    <a:pt x="0" y="10"/>
                  </a:cubicBezTo>
                  <a:cubicBezTo>
                    <a:pt x="0" y="8"/>
                    <a:pt x="4" y="0"/>
                    <a:pt x="6" y="0"/>
                  </a:cubicBezTo>
                  <a:cubicBezTo>
                    <a:pt x="7" y="0"/>
                    <a:pt x="6"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2" name="Freeform 2663">
              <a:extLst>
                <a:ext uri="{FF2B5EF4-FFF2-40B4-BE49-F238E27FC236}">
                  <a16:creationId xmlns:a16="http://schemas.microsoft.com/office/drawing/2014/main" id="{FD63255E-50F7-C1C7-461E-2D2F4C3D1C97}"/>
                </a:ext>
              </a:extLst>
            </p:cNvPr>
            <p:cNvSpPr>
              <a:spLocks/>
            </p:cNvSpPr>
            <p:nvPr/>
          </p:nvSpPr>
          <p:spPr bwMode="auto">
            <a:xfrm>
              <a:off x="7282" y="3076"/>
              <a:ext cx="19" cy="58"/>
            </a:xfrm>
            <a:custGeom>
              <a:avLst/>
              <a:gdLst>
                <a:gd name="T0" fmla="*/ 2 w 4"/>
                <a:gd name="T1" fmla="*/ 7 h 12"/>
                <a:gd name="T2" fmla="*/ 1 w 4"/>
                <a:gd name="T3" fmla="*/ 12 h 12"/>
                <a:gd name="T4" fmla="*/ 4 w 4"/>
                <a:gd name="T5" fmla="*/ 0 h 12"/>
                <a:gd name="T6" fmla="*/ 4 w 4"/>
                <a:gd name="T7" fmla="*/ 0 h 12"/>
                <a:gd name="T8" fmla="*/ 2 w 4"/>
                <a:gd name="T9" fmla="*/ 7 h 12"/>
              </a:gdLst>
              <a:ahLst/>
              <a:cxnLst>
                <a:cxn ang="0">
                  <a:pos x="T0" y="T1"/>
                </a:cxn>
                <a:cxn ang="0">
                  <a:pos x="T2" y="T3"/>
                </a:cxn>
                <a:cxn ang="0">
                  <a:pos x="T4" y="T5"/>
                </a:cxn>
                <a:cxn ang="0">
                  <a:pos x="T6" y="T7"/>
                </a:cxn>
                <a:cxn ang="0">
                  <a:pos x="T8" y="T9"/>
                </a:cxn>
              </a:cxnLst>
              <a:rect l="0" t="0" r="r" b="b"/>
              <a:pathLst>
                <a:path w="4" h="12">
                  <a:moveTo>
                    <a:pt x="2" y="7"/>
                  </a:moveTo>
                  <a:cubicBezTo>
                    <a:pt x="2" y="8"/>
                    <a:pt x="1" y="12"/>
                    <a:pt x="1" y="12"/>
                  </a:cubicBezTo>
                  <a:cubicBezTo>
                    <a:pt x="0" y="12"/>
                    <a:pt x="3" y="1"/>
                    <a:pt x="4" y="0"/>
                  </a:cubicBezTo>
                  <a:cubicBezTo>
                    <a:pt x="4" y="0"/>
                    <a:pt x="4" y="0"/>
                    <a:pt x="4" y="0"/>
                  </a:cubicBezTo>
                  <a:cubicBezTo>
                    <a:pt x="4" y="1"/>
                    <a:pt x="3" y="5"/>
                    <a:pt x="2"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3" name="Freeform 2664">
              <a:extLst>
                <a:ext uri="{FF2B5EF4-FFF2-40B4-BE49-F238E27FC236}">
                  <a16:creationId xmlns:a16="http://schemas.microsoft.com/office/drawing/2014/main" id="{ADBB4740-6B5B-5C79-4A4C-7106D05F096A}"/>
                </a:ext>
              </a:extLst>
            </p:cNvPr>
            <p:cNvSpPr>
              <a:spLocks/>
            </p:cNvSpPr>
            <p:nvPr/>
          </p:nvSpPr>
          <p:spPr bwMode="auto">
            <a:xfrm>
              <a:off x="7268" y="2908"/>
              <a:ext cx="19" cy="62"/>
            </a:xfrm>
            <a:custGeom>
              <a:avLst/>
              <a:gdLst>
                <a:gd name="T0" fmla="*/ 4 w 4"/>
                <a:gd name="T1" fmla="*/ 7 h 13"/>
                <a:gd name="T2" fmla="*/ 1 w 4"/>
                <a:gd name="T3" fmla="*/ 12 h 13"/>
                <a:gd name="T4" fmla="*/ 3 w 4"/>
                <a:gd name="T5" fmla="*/ 0 h 13"/>
                <a:gd name="T6" fmla="*/ 3 w 4"/>
                <a:gd name="T7" fmla="*/ 0 h 13"/>
                <a:gd name="T8" fmla="*/ 4 w 4"/>
                <a:gd name="T9" fmla="*/ 7 h 13"/>
              </a:gdLst>
              <a:ahLst/>
              <a:cxnLst>
                <a:cxn ang="0">
                  <a:pos x="T0" y="T1"/>
                </a:cxn>
                <a:cxn ang="0">
                  <a:pos x="T2" y="T3"/>
                </a:cxn>
                <a:cxn ang="0">
                  <a:pos x="T4" y="T5"/>
                </a:cxn>
                <a:cxn ang="0">
                  <a:pos x="T6" y="T7"/>
                </a:cxn>
                <a:cxn ang="0">
                  <a:pos x="T8" y="T9"/>
                </a:cxn>
              </a:cxnLst>
              <a:rect l="0" t="0" r="r" b="b"/>
              <a:pathLst>
                <a:path w="4" h="13">
                  <a:moveTo>
                    <a:pt x="4" y="7"/>
                  </a:moveTo>
                  <a:cubicBezTo>
                    <a:pt x="3" y="11"/>
                    <a:pt x="2" y="13"/>
                    <a:pt x="1" y="12"/>
                  </a:cubicBezTo>
                  <a:cubicBezTo>
                    <a:pt x="0" y="10"/>
                    <a:pt x="2" y="0"/>
                    <a:pt x="3" y="0"/>
                  </a:cubicBezTo>
                  <a:cubicBezTo>
                    <a:pt x="3" y="0"/>
                    <a:pt x="3" y="0"/>
                    <a:pt x="3" y="0"/>
                  </a:cubicBezTo>
                  <a:cubicBezTo>
                    <a:pt x="4" y="0"/>
                    <a:pt x="4" y="4"/>
                    <a:pt x="4"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4" name="Freeform 2665">
              <a:extLst>
                <a:ext uri="{FF2B5EF4-FFF2-40B4-BE49-F238E27FC236}">
                  <a16:creationId xmlns:a16="http://schemas.microsoft.com/office/drawing/2014/main" id="{A1F8981D-735B-659C-E658-E13F7B2955ED}"/>
                </a:ext>
              </a:extLst>
            </p:cNvPr>
            <p:cNvSpPr>
              <a:spLocks/>
            </p:cNvSpPr>
            <p:nvPr/>
          </p:nvSpPr>
          <p:spPr bwMode="auto">
            <a:xfrm>
              <a:off x="7176" y="3105"/>
              <a:ext cx="29" cy="63"/>
            </a:xfrm>
            <a:custGeom>
              <a:avLst/>
              <a:gdLst>
                <a:gd name="T0" fmla="*/ 5 w 6"/>
                <a:gd name="T1" fmla="*/ 7 h 13"/>
                <a:gd name="T2" fmla="*/ 1 w 6"/>
                <a:gd name="T3" fmla="*/ 11 h 13"/>
                <a:gd name="T4" fmla="*/ 5 w 6"/>
                <a:gd name="T5" fmla="*/ 0 h 13"/>
                <a:gd name="T6" fmla="*/ 5 w 6"/>
                <a:gd name="T7" fmla="*/ 7 h 13"/>
              </a:gdLst>
              <a:ahLst/>
              <a:cxnLst>
                <a:cxn ang="0">
                  <a:pos x="T0" y="T1"/>
                </a:cxn>
                <a:cxn ang="0">
                  <a:pos x="T2" y="T3"/>
                </a:cxn>
                <a:cxn ang="0">
                  <a:pos x="T4" y="T5"/>
                </a:cxn>
                <a:cxn ang="0">
                  <a:pos x="T6" y="T7"/>
                </a:cxn>
              </a:cxnLst>
              <a:rect l="0" t="0" r="r" b="b"/>
              <a:pathLst>
                <a:path w="6" h="13">
                  <a:moveTo>
                    <a:pt x="5" y="7"/>
                  </a:moveTo>
                  <a:cubicBezTo>
                    <a:pt x="4" y="11"/>
                    <a:pt x="2" y="13"/>
                    <a:pt x="1" y="11"/>
                  </a:cubicBezTo>
                  <a:cubicBezTo>
                    <a:pt x="0" y="9"/>
                    <a:pt x="3" y="0"/>
                    <a:pt x="5" y="0"/>
                  </a:cubicBezTo>
                  <a:cubicBezTo>
                    <a:pt x="6" y="0"/>
                    <a:pt x="6"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5" name="Freeform 2666">
              <a:extLst>
                <a:ext uri="{FF2B5EF4-FFF2-40B4-BE49-F238E27FC236}">
                  <a16:creationId xmlns:a16="http://schemas.microsoft.com/office/drawing/2014/main" id="{B4EBB869-B8BC-5028-8266-740FF8DE260E}"/>
                </a:ext>
              </a:extLst>
            </p:cNvPr>
            <p:cNvSpPr>
              <a:spLocks/>
            </p:cNvSpPr>
            <p:nvPr/>
          </p:nvSpPr>
          <p:spPr bwMode="auto">
            <a:xfrm>
              <a:off x="7239" y="3096"/>
              <a:ext cx="24" cy="62"/>
            </a:xfrm>
            <a:custGeom>
              <a:avLst/>
              <a:gdLst>
                <a:gd name="T0" fmla="*/ 3 w 5"/>
                <a:gd name="T1" fmla="*/ 7 h 13"/>
                <a:gd name="T2" fmla="*/ 1 w 5"/>
                <a:gd name="T3" fmla="*/ 12 h 13"/>
                <a:gd name="T4" fmla="*/ 4 w 5"/>
                <a:gd name="T5" fmla="*/ 0 h 13"/>
                <a:gd name="T6" fmla="*/ 3 w 5"/>
                <a:gd name="T7" fmla="*/ 7 h 13"/>
              </a:gdLst>
              <a:ahLst/>
              <a:cxnLst>
                <a:cxn ang="0">
                  <a:pos x="T0" y="T1"/>
                </a:cxn>
                <a:cxn ang="0">
                  <a:pos x="T2" y="T3"/>
                </a:cxn>
                <a:cxn ang="0">
                  <a:pos x="T4" y="T5"/>
                </a:cxn>
                <a:cxn ang="0">
                  <a:pos x="T6" y="T7"/>
                </a:cxn>
              </a:cxnLst>
              <a:rect l="0" t="0" r="r" b="b"/>
              <a:pathLst>
                <a:path w="5" h="13">
                  <a:moveTo>
                    <a:pt x="3" y="7"/>
                  </a:moveTo>
                  <a:cubicBezTo>
                    <a:pt x="2" y="11"/>
                    <a:pt x="1" y="13"/>
                    <a:pt x="1" y="12"/>
                  </a:cubicBezTo>
                  <a:cubicBezTo>
                    <a:pt x="0" y="10"/>
                    <a:pt x="3" y="0"/>
                    <a:pt x="4" y="0"/>
                  </a:cubicBezTo>
                  <a:cubicBezTo>
                    <a:pt x="5" y="0"/>
                    <a:pt x="4" y="4"/>
                    <a:pt x="3"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6" name="Freeform 2667">
              <a:extLst>
                <a:ext uri="{FF2B5EF4-FFF2-40B4-BE49-F238E27FC236}">
                  <a16:creationId xmlns:a16="http://schemas.microsoft.com/office/drawing/2014/main" id="{E3535F33-25CF-96EF-FD3F-EE7D996C9684}"/>
                </a:ext>
              </a:extLst>
            </p:cNvPr>
            <p:cNvSpPr>
              <a:spLocks/>
            </p:cNvSpPr>
            <p:nvPr/>
          </p:nvSpPr>
          <p:spPr bwMode="auto">
            <a:xfrm>
              <a:off x="7195" y="3014"/>
              <a:ext cx="29" cy="67"/>
            </a:xfrm>
            <a:custGeom>
              <a:avLst/>
              <a:gdLst>
                <a:gd name="T0" fmla="*/ 5 w 6"/>
                <a:gd name="T1" fmla="*/ 8 h 14"/>
                <a:gd name="T2" fmla="*/ 1 w 6"/>
                <a:gd name="T3" fmla="*/ 12 h 14"/>
                <a:gd name="T4" fmla="*/ 5 w 6"/>
                <a:gd name="T5" fmla="*/ 1 h 14"/>
                <a:gd name="T6" fmla="*/ 5 w 6"/>
                <a:gd name="T7" fmla="*/ 8 h 14"/>
              </a:gdLst>
              <a:ahLst/>
              <a:cxnLst>
                <a:cxn ang="0">
                  <a:pos x="T0" y="T1"/>
                </a:cxn>
                <a:cxn ang="0">
                  <a:pos x="T2" y="T3"/>
                </a:cxn>
                <a:cxn ang="0">
                  <a:pos x="T4" y="T5"/>
                </a:cxn>
                <a:cxn ang="0">
                  <a:pos x="T6" y="T7"/>
                </a:cxn>
              </a:cxnLst>
              <a:rect l="0" t="0" r="r" b="b"/>
              <a:pathLst>
                <a:path w="6" h="14">
                  <a:moveTo>
                    <a:pt x="5" y="8"/>
                  </a:moveTo>
                  <a:cubicBezTo>
                    <a:pt x="4" y="12"/>
                    <a:pt x="2" y="14"/>
                    <a:pt x="1" y="12"/>
                  </a:cubicBezTo>
                  <a:cubicBezTo>
                    <a:pt x="0" y="9"/>
                    <a:pt x="2" y="0"/>
                    <a:pt x="5" y="1"/>
                  </a:cubicBezTo>
                  <a:cubicBezTo>
                    <a:pt x="6" y="1"/>
                    <a:pt x="6"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7" name="Freeform 2668">
              <a:extLst>
                <a:ext uri="{FF2B5EF4-FFF2-40B4-BE49-F238E27FC236}">
                  <a16:creationId xmlns:a16="http://schemas.microsoft.com/office/drawing/2014/main" id="{BC06D05F-03E1-651C-132B-0ECC449DDC6A}"/>
                </a:ext>
              </a:extLst>
            </p:cNvPr>
            <p:cNvSpPr>
              <a:spLocks/>
            </p:cNvSpPr>
            <p:nvPr/>
          </p:nvSpPr>
          <p:spPr bwMode="auto">
            <a:xfrm>
              <a:off x="6819" y="3877"/>
              <a:ext cx="39" cy="48"/>
            </a:xfrm>
            <a:custGeom>
              <a:avLst/>
              <a:gdLst>
                <a:gd name="T0" fmla="*/ 4 w 8"/>
                <a:gd name="T1" fmla="*/ 6 h 10"/>
                <a:gd name="T2" fmla="*/ 0 w 8"/>
                <a:gd name="T3" fmla="*/ 9 h 10"/>
                <a:gd name="T4" fmla="*/ 8 w 8"/>
                <a:gd name="T5" fmla="*/ 0 h 10"/>
                <a:gd name="T6" fmla="*/ 4 w 8"/>
                <a:gd name="T7" fmla="*/ 6 h 10"/>
              </a:gdLst>
              <a:ahLst/>
              <a:cxnLst>
                <a:cxn ang="0">
                  <a:pos x="T0" y="T1"/>
                </a:cxn>
                <a:cxn ang="0">
                  <a:pos x="T2" y="T3"/>
                </a:cxn>
                <a:cxn ang="0">
                  <a:pos x="T4" y="T5"/>
                </a:cxn>
                <a:cxn ang="0">
                  <a:pos x="T6" y="T7"/>
                </a:cxn>
              </a:cxnLst>
              <a:rect l="0" t="0" r="r" b="b"/>
              <a:pathLst>
                <a:path w="8" h="10">
                  <a:moveTo>
                    <a:pt x="4" y="6"/>
                  </a:moveTo>
                  <a:cubicBezTo>
                    <a:pt x="3" y="7"/>
                    <a:pt x="0" y="10"/>
                    <a:pt x="0" y="9"/>
                  </a:cubicBezTo>
                  <a:cubicBezTo>
                    <a:pt x="0" y="8"/>
                    <a:pt x="7" y="0"/>
                    <a:pt x="8" y="0"/>
                  </a:cubicBezTo>
                  <a:cubicBezTo>
                    <a:pt x="8" y="1"/>
                    <a:pt x="6"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8" name="Freeform 2669">
              <a:extLst>
                <a:ext uri="{FF2B5EF4-FFF2-40B4-BE49-F238E27FC236}">
                  <a16:creationId xmlns:a16="http://schemas.microsoft.com/office/drawing/2014/main" id="{1E7B385A-343E-6538-B44B-2678B59F43DC}"/>
                </a:ext>
              </a:extLst>
            </p:cNvPr>
            <p:cNvSpPr>
              <a:spLocks/>
            </p:cNvSpPr>
            <p:nvPr/>
          </p:nvSpPr>
          <p:spPr bwMode="auto">
            <a:xfrm>
              <a:off x="6921" y="3751"/>
              <a:ext cx="38" cy="53"/>
            </a:xfrm>
            <a:custGeom>
              <a:avLst/>
              <a:gdLst>
                <a:gd name="T0" fmla="*/ 5 w 8"/>
                <a:gd name="T1" fmla="*/ 6 h 11"/>
                <a:gd name="T2" fmla="*/ 1 w 8"/>
                <a:gd name="T3" fmla="*/ 10 h 11"/>
                <a:gd name="T4" fmla="*/ 8 w 8"/>
                <a:gd name="T5" fmla="*/ 1 h 11"/>
                <a:gd name="T6" fmla="*/ 5 w 8"/>
                <a:gd name="T7" fmla="*/ 6 h 11"/>
              </a:gdLst>
              <a:ahLst/>
              <a:cxnLst>
                <a:cxn ang="0">
                  <a:pos x="T0" y="T1"/>
                </a:cxn>
                <a:cxn ang="0">
                  <a:pos x="T2" y="T3"/>
                </a:cxn>
                <a:cxn ang="0">
                  <a:pos x="T4" y="T5"/>
                </a:cxn>
                <a:cxn ang="0">
                  <a:pos x="T6" y="T7"/>
                </a:cxn>
              </a:cxnLst>
              <a:rect l="0" t="0" r="r" b="b"/>
              <a:pathLst>
                <a:path w="8" h="11">
                  <a:moveTo>
                    <a:pt x="5" y="6"/>
                  </a:moveTo>
                  <a:cubicBezTo>
                    <a:pt x="3" y="9"/>
                    <a:pt x="1" y="11"/>
                    <a:pt x="1" y="10"/>
                  </a:cubicBezTo>
                  <a:cubicBezTo>
                    <a:pt x="0" y="9"/>
                    <a:pt x="7" y="0"/>
                    <a:pt x="8" y="1"/>
                  </a:cubicBezTo>
                  <a:cubicBezTo>
                    <a:pt x="8" y="1"/>
                    <a:pt x="6"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99" name="Freeform 2670">
              <a:extLst>
                <a:ext uri="{FF2B5EF4-FFF2-40B4-BE49-F238E27FC236}">
                  <a16:creationId xmlns:a16="http://schemas.microsoft.com/office/drawing/2014/main" id="{4B0A206B-25A5-36CE-2957-168F8A4FA536}"/>
                </a:ext>
              </a:extLst>
            </p:cNvPr>
            <p:cNvSpPr>
              <a:spLocks/>
            </p:cNvSpPr>
            <p:nvPr/>
          </p:nvSpPr>
          <p:spPr bwMode="auto">
            <a:xfrm>
              <a:off x="6872" y="3814"/>
              <a:ext cx="44" cy="48"/>
            </a:xfrm>
            <a:custGeom>
              <a:avLst/>
              <a:gdLst>
                <a:gd name="T0" fmla="*/ 4 w 9"/>
                <a:gd name="T1" fmla="*/ 6 h 10"/>
                <a:gd name="T2" fmla="*/ 0 w 9"/>
                <a:gd name="T3" fmla="*/ 10 h 10"/>
                <a:gd name="T4" fmla="*/ 8 w 9"/>
                <a:gd name="T5" fmla="*/ 1 h 10"/>
                <a:gd name="T6" fmla="*/ 4 w 9"/>
                <a:gd name="T7" fmla="*/ 6 h 10"/>
              </a:gdLst>
              <a:ahLst/>
              <a:cxnLst>
                <a:cxn ang="0">
                  <a:pos x="T0" y="T1"/>
                </a:cxn>
                <a:cxn ang="0">
                  <a:pos x="T2" y="T3"/>
                </a:cxn>
                <a:cxn ang="0">
                  <a:pos x="T4" y="T5"/>
                </a:cxn>
                <a:cxn ang="0">
                  <a:pos x="T6" y="T7"/>
                </a:cxn>
              </a:cxnLst>
              <a:rect l="0" t="0" r="r" b="b"/>
              <a:pathLst>
                <a:path w="9" h="10">
                  <a:moveTo>
                    <a:pt x="4" y="6"/>
                  </a:moveTo>
                  <a:cubicBezTo>
                    <a:pt x="2" y="9"/>
                    <a:pt x="0" y="10"/>
                    <a:pt x="0" y="10"/>
                  </a:cubicBezTo>
                  <a:cubicBezTo>
                    <a:pt x="0" y="9"/>
                    <a:pt x="7" y="0"/>
                    <a:pt x="8" y="1"/>
                  </a:cubicBezTo>
                  <a:cubicBezTo>
                    <a:pt x="9" y="1"/>
                    <a:pt x="7" y="4"/>
                    <a:pt x="4"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0" name="Freeform 2671">
              <a:extLst>
                <a:ext uri="{FF2B5EF4-FFF2-40B4-BE49-F238E27FC236}">
                  <a16:creationId xmlns:a16="http://schemas.microsoft.com/office/drawing/2014/main" id="{4A402D5C-B632-6E03-2E2D-13A58967B078}"/>
                </a:ext>
              </a:extLst>
            </p:cNvPr>
            <p:cNvSpPr>
              <a:spLocks/>
            </p:cNvSpPr>
            <p:nvPr/>
          </p:nvSpPr>
          <p:spPr bwMode="auto">
            <a:xfrm>
              <a:off x="6954" y="3669"/>
              <a:ext cx="39" cy="53"/>
            </a:xfrm>
            <a:custGeom>
              <a:avLst/>
              <a:gdLst>
                <a:gd name="T0" fmla="*/ 5 w 8"/>
                <a:gd name="T1" fmla="*/ 6 h 11"/>
                <a:gd name="T2" fmla="*/ 0 w 8"/>
                <a:gd name="T3" fmla="*/ 10 h 11"/>
                <a:gd name="T4" fmla="*/ 7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2" y="9"/>
                    <a:pt x="0" y="11"/>
                    <a:pt x="0" y="10"/>
                  </a:cubicBezTo>
                  <a:cubicBezTo>
                    <a:pt x="0" y="8"/>
                    <a:pt x="6" y="0"/>
                    <a:pt x="7" y="0"/>
                  </a:cubicBezTo>
                  <a:cubicBezTo>
                    <a:pt x="8" y="1"/>
                    <a:pt x="6"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1" name="Freeform 2672">
              <a:extLst>
                <a:ext uri="{FF2B5EF4-FFF2-40B4-BE49-F238E27FC236}">
                  <a16:creationId xmlns:a16="http://schemas.microsoft.com/office/drawing/2014/main" id="{A03A97BC-DCEE-80E6-3FAA-DDCB1666037A}"/>
                </a:ext>
              </a:extLst>
            </p:cNvPr>
            <p:cNvSpPr>
              <a:spLocks/>
            </p:cNvSpPr>
            <p:nvPr/>
          </p:nvSpPr>
          <p:spPr bwMode="auto">
            <a:xfrm>
              <a:off x="6935" y="3660"/>
              <a:ext cx="39" cy="53"/>
            </a:xfrm>
            <a:custGeom>
              <a:avLst/>
              <a:gdLst>
                <a:gd name="T0" fmla="*/ 5 w 8"/>
                <a:gd name="T1" fmla="*/ 6 h 11"/>
                <a:gd name="T2" fmla="*/ 0 w 8"/>
                <a:gd name="T3" fmla="*/ 10 h 11"/>
                <a:gd name="T4" fmla="*/ 7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2" y="9"/>
                    <a:pt x="0" y="11"/>
                    <a:pt x="0" y="10"/>
                  </a:cubicBezTo>
                  <a:cubicBezTo>
                    <a:pt x="0" y="8"/>
                    <a:pt x="5" y="0"/>
                    <a:pt x="7" y="0"/>
                  </a:cubicBezTo>
                  <a:cubicBezTo>
                    <a:pt x="8" y="1"/>
                    <a:pt x="7"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2" name="Freeform 2673">
              <a:extLst>
                <a:ext uri="{FF2B5EF4-FFF2-40B4-BE49-F238E27FC236}">
                  <a16:creationId xmlns:a16="http://schemas.microsoft.com/office/drawing/2014/main" id="{263CC7FA-6D67-1390-E855-F4C8E1D53447}"/>
                </a:ext>
              </a:extLst>
            </p:cNvPr>
            <p:cNvSpPr>
              <a:spLocks/>
            </p:cNvSpPr>
            <p:nvPr/>
          </p:nvSpPr>
          <p:spPr bwMode="auto">
            <a:xfrm>
              <a:off x="6897" y="3732"/>
              <a:ext cx="38" cy="53"/>
            </a:xfrm>
            <a:custGeom>
              <a:avLst/>
              <a:gdLst>
                <a:gd name="T0" fmla="*/ 5 w 8"/>
                <a:gd name="T1" fmla="*/ 6 h 11"/>
                <a:gd name="T2" fmla="*/ 0 w 8"/>
                <a:gd name="T3" fmla="*/ 10 h 11"/>
                <a:gd name="T4" fmla="*/ 8 w 8"/>
                <a:gd name="T5" fmla="*/ 0 h 11"/>
                <a:gd name="T6" fmla="*/ 5 w 8"/>
                <a:gd name="T7" fmla="*/ 6 h 11"/>
              </a:gdLst>
              <a:ahLst/>
              <a:cxnLst>
                <a:cxn ang="0">
                  <a:pos x="T0" y="T1"/>
                </a:cxn>
                <a:cxn ang="0">
                  <a:pos x="T2" y="T3"/>
                </a:cxn>
                <a:cxn ang="0">
                  <a:pos x="T4" y="T5"/>
                </a:cxn>
                <a:cxn ang="0">
                  <a:pos x="T6" y="T7"/>
                </a:cxn>
              </a:cxnLst>
              <a:rect l="0" t="0" r="r" b="b"/>
              <a:pathLst>
                <a:path w="8" h="11">
                  <a:moveTo>
                    <a:pt x="5" y="6"/>
                  </a:moveTo>
                  <a:cubicBezTo>
                    <a:pt x="3" y="9"/>
                    <a:pt x="0" y="11"/>
                    <a:pt x="0" y="10"/>
                  </a:cubicBezTo>
                  <a:cubicBezTo>
                    <a:pt x="0" y="8"/>
                    <a:pt x="6" y="0"/>
                    <a:pt x="8" y="0"/>
                  </a:cubicBezTo>
                  <a:cubicBezTo>
                    <a:pt x="8" y="1"/>
                    <a:pt x="7" y="4"/>
                    <a:pt x="5" y="6"/>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3" name="Freeform 2674">
              <a:extLst>
                <a:ext uri="{FF2B5EF4-FFF2-40B4-BE49-F238E27FC236}">
                  <a16:creationId xmlns:a16="http://schemas.microsoft.com/office/drawing/2014/main" id="{98F4C4B2-61CF-ED4E-C0DD-6D3749A77701}"/>
                </a:ext>
              </a:extLst>
            </p:cNvPr>
            <p:cNvSpPr>
              <a:spLocks/>
            </p:cNvSpPr>
            <p:nvPr/>
          </p:nvSpPr>
          <p:spPr bwMode="auto">
            <a:xfrm>
              <a:off x="7133" y="3182"/>
              <a:ext cx="33" cy="63"/>
            </a:xfrm>
            <a:custGeom>
              <a:avLst/>
              <a:gdLst>
                <a:gd name="T0" fmla="*/ 5 w 7"/>
                <a:gd name="T1" fmla="*/ 8 h 13"/>
                <a:gd name="T2" fmla="*/ 1 w 7"/>
                <a:gd name="T3" fmla="*/ 12 h 13"/>
                <a:gd name="T4" fmla="*/ 6 w 7"/>
                <a:gd name="T5" fmla="*/ 1 h 13"/>
                <a:gd name="T6" fmla="*/ 5 w 7"/>
                <a:gd name="T7" fmla="*/ 8 h 13"/>
              </a:gdLst>
              <a:ahLst/>
              <a:cxnLst>
                <a:cxn ang="0">
                  <a:pos x="T0" y="T1"/>
                </a:cxn>
                <a:cxn ang="0">
                  <a:pos x="T2" y="T3"/>
                </a:cxn>
                <a:cxn ang="0">
                  <a:pos x="T4" y="T5"/>
                </a:cxn>
                <a:cxn ang="0">
                  <a:pos x="T6" y="T7"/>
                </a:cxn>
              </a:cxnLst>
              <a:rect l="0" t="0" r="r" b="b"/>
              <a:pathLst>
                <a:path w="7" h="13">
                  <a:moveTo>
                    <a:pt x="5" y="8"/>
                  </a:moveTo>
                  <a:cubicBezTo>
                    <a:pt x="4" y="11"/>
                    <a:pt x="2" y="13"/>
                    <a:pt x="1" y="12"/>
                  </a:cubicBezTo>
                  <a:cubicBezTo>
                    <a:pt x="0" y="9"/>
                    <a:pt x="3" y="0"/>
                    <a:pt x="6" y="1"/>
                  </a:cubicBezTo>
                  <a:cubicBezTo>
                    <a:pt x="7" y="1"/>
                    <a:pt x="7" y="5"/>
                    <a:pt x="5"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4" name="Freeform 2675">
              <a:extLst>
                <a:ext uri="{FF2B5EF4-FFF2-40B4-BE49-F238E27FC236}">
                  <a16:creationId xmlns:a16="http://schemas.microsoft.com/office/drawing/2014/main" id="{88C7E4A0-7F83-5FB3-BDF9-C73A04384635}"/>
                </a:ext>
              </a:extLst>
            </p:cNvPr>
            <p:cNvSpPr>
              <a:spLocks/>
            </p:cNvSpPr>
            <p:nvPr/>
          </p:nvSpPr>
          <p:spPr bwMode="auto">
            <a:xfrm>
              <a:off x="7229" y="2965"/>
              <a:ext cx="29" cy="63"/>
            </a:xfrm>
            <a:custGeom>
              <a:avLst/>
              <a:gdLst>
                <a:gd name="T0" fmla="*/ 5 w 6"/>
                <a:gd name="T1" fmla="*/ 7 h 13"/>
                <a:gd name="T2" fmla="*/ 2 w 6"/>
                <a:gd name="T3" fmla="*/ 12 h 13"/>
                <a:gd name="T4" fmla="*/ 4 w 6"/>
                <a:gd name="T5" fmla="*/ 0 h 13"/>
                <a:gd name="T6" fmla="*/ 5 w 6"/>
                <a:gd name="T7" fmla="*/ 7 h 13"/>
              </a:gdLst>
              <a:ahLst/>
              <a:cxnLst>
                <a:cxn ang="0">
                  <a:pos x="T0" y="T1"/>
                </a:cxn>
                <a:cxn ang="0">
                  <a:pos x="T2" y="T3"/>
                </a:cxn>
                <a:cxn ang="0">
                  <a:pos x="T4" y="T5"/>
                </a:cxn>
                <a:cxn ang="0">
                  <a:pos x="T6" y="T7"/>
                </a:cxn>
              </a:cxnLst>
              <a:rect l="0" t="0" r="r" b="b"/>
              <a:pathLst>
                <a:path w="6" h="13">
                  <a:moveTo>
                    <a:pt x="5" y="7"/>
                  </a:moveTo>
                  <a:cubicBezTo>
                    <a:pt x="4" y="11"/>
                    <a:pt x="2" y="13"/>
                    <a:pt x="2" y="12"/>
                  </a:cubicBezTo>
                  <a:cubicBezTo>
                    <a:pt x="0" y="9"/>
                    <a:pt x="2" y="0"/>
                    <a:pt x="4" y="0"/>
                  </a:cubicBezTo>
                  <a:cubicBezTo>
                    <a:pt x="6" y="0"/>
                    <a:pt x="5" y="4"/>
                    <a:pt x="5"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5" name="Freeform 2676">
              <a:extLst>
                <a:ext uri="{FF2B5EF4-FFF2-40B4-BE49-F238E27FC236}">
                  <a16:creationId xmlns:a16="http://schemas.microsoft.com/office/drawing/2014/main" id="{76A6F3B6-5C30-2CE2-237E-BAA7A6D17441}"/>
                </a:ext>
              </a:extLst>
            </p:cNvPr>
            <p:cNvSpPr>
              <a:spLocks/>
            </p:cNvSpPr>
            <p:nvPr/>
          </p:nvSpPr>
          <p:spPr bwMode="auto">
            <a:xfrm>
              <a:off x="7099" y="2720"/>
              <a:ext cx="38" cy="67"/>
            </a:xfrm>
            <a:custGeom>
              <a:avLst/>
              <a:gdLst>
                <a:gd name="T0" fmla="*/ 8 w 8"/>
                <a:gd name="T1" fmla="*/ 8 h 14"/>
                <a:gd name="T2" fmla="*/ 3 w 8"/>
                <a:gd name="T3" fmla="*/ 12 h 14"/>
                <a:gd name="T4" fmla="*/ 5 w 8"/>
                <a:gd name="T5" fmla="*/ 0 h 14"/>
                <a:gd name="T6" fmla="*/ 8 w 8"/>
                <a:gd name="T7" fmla="*/ 8 h 14"/>
              </a:gdLst>
              <a:ahLst/>
              <a:cxnLst>
                <a:cxn ang="0">
                  <a:pos x="T0" y="T1"/>
                </a:cxn>
                <a:cxn ang="0">
                  <a:pos x="T2" y="T3"/>
                </a:cxn>
                <a:cxn ang="0">
                  <a:pos x="T4" y="T5"/>
                </a:cxn>
                <a:cxn ang="0">
                  <a:pos x="T6" y="T7"/>
                </a:cxn>
              </a:cxnLst>
              <a:rect l="0" t="0" r="r" b="b"/>
              <a:pathLst>
                <a:path w="8" h="14">
                  <a:moveTo>
                    <a:pt x="8" y="8"/>
                  </a:moveTo>
                  <a:cubicBezTo>
                    <a:pt x="7" y="12"/>
                    <a:pt x="5" y="14"/>
                    <a:pt x="3" y="12"/>
                  </a:cubicBezTo>
                  <a:cubicBezTo>
                    <a:pt x="0" y="9"/>
                    <a:pt x="2" y="0"/>
                    <a:pt x="5" y="0"/>
                  </a:cubicBezTo>
                  <a:cubicBezTo>
                    <a:pt x="7" y="1"/>
                    <a:pt x="8" y="4"/>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6" name="Freeform 2677">
              <a:extLst>
                <a:ext uri="{FF2B5EF4-FFF2-40B4-BE49-F238E27FC236}">
                  <a16:creationId xmlns:a16="http://schemas.microsoft.com/office/drawing/2014/main" id="{6A99D9E3-05F9-09F5-7A01-4B888B42FBEB}"/>
                </a:ext>
              </a:extLst>
            </p:cNvPr>
            <p:cNvSpPr>
              <a:spLocks/>
            </p:cNvSpPr>
            <p:nvPr/>
          </p:nvSpPr>
          <p:spPr bwMode="auto">
            <a:xfrm>
              <a:off x="7113" y="2633"/>
              <a:ext cx="39" cy="67"/>
            </a:xfrm>
            <a:custGeom>
              <a:avLst/>
              <a:gdLst>
                <a:gd name="T0" fmla="*/ 7 w 8"/>
                <a:gd name="T1" fmla="*/ 8 h 14"/>
                <a:gd name="T2" fmla="*/ 3 w 8"/>
                <a:gd name="T3" fmla="*/ 12 h 14"/>
                <a:gd name="T4" fmla="*/ 5 w 8"/>
                <a:gd name="T5" fmla="*/ 0 h 14"/>
                <a:gd name="T6" fmla="*/ 7 w 8"/>
                <a:gd name="T7" fmla="*/ 8 h 14"/>
              </a:gdLst>
              <a:ahLst/>
              <a:cxnLst>
                <a:cxn ang="0">
                  <a:pos x="T0" y="T1"/>
                </a:cxn>
                <a:cxn ang="0">
                  <a:pos x="T2" y="T3"/>
                </a:cxn>
                <a:cxn ang="0">
                  <a:pos x="T4" y="T5"/>
                </a:cxn>
                <a:cxn ang="0">
                  <a:pos x="T6" y="T7"/>
                </a:cxn>
              </a:cxnLst>
              <a:rect l="0" t="0" r="r" b="b"/>
              <a:pathLst>
                <a:path w="8" h="14">
                  <a:moveTo>
                    <a:pt x="7" y="8"/>
                  </a:moveTo>
                  <a:cubicBezTo>
                    <a:pt x="7" y="12"/>
                    <a:pt x="5" y="14"/>
                    <a:pt x="3" y="12"/>
                  </a:cubicBezTo>
                  <a:cubicBezTo>
                    <a:pt x="0" y="9"/>
                    <a:pt x="1" y="0"/>
                    <a:pt x="5" y="0"/>
                  </a:cubicBezTo>
                  <a:cubicBezTo>
                    <a:pt x="7" y="1"/>
                    <a:pt x="8"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7" name="Freeform 2678">
              <a:extLst>
                <a:ext uri="{FF2B5EF4-FFF2-40B4-BE49-F238E27FC236}">
                  <a16:creationId xmlns:a16="http://schemas.microsoft.com/office/drawing/2014/main" id="{B45F9651-E802-46A8-D453-39F5865F2AD2}"/>
                </a:ext>
              </a:extLst>
            </p:cNvPr>
            <p:cNvSpPr>
              <a:spLocks/>
            </p:cNvSpPr>
            <p:nvPr/>
          </p:nvSpPr>
          <p:spPr bwMode="auto">
            <a:xfrm>
              <a:off x="7195" y="2840"/>
              <a:ext cx="34" cy="68"/>
            </a:xfrm>
            <a:custGeom>
              <a:avLst/>
              <a:gdLst>
                <a:gd name="T0" fmla="*/ 6 w 7"/>
                <a:gd name="T1" fmla="*/ 7 h 14"/>
                <a:gd name="T2" fmla="*/ 2 w 7"/>
                <a:gd name="T3" fmla="*/ 12 h 14"/>
                <a:gd name="T4" fmla="*/ 5 w 7"/>
                <a:gd name="T5" fmla="*/ 0 h 14"/>
                <a:gd name="T6" fmla="*/ 6 w 7"/>
                <a:gd name="T7" fmla="*/ 7 h 14"/>
              </a:gdLst>
              <a:ahLst/>
              <a:cxnLst>
                <a:cxn ang="0">
                  <a:pos x="T0" y="T1"/>
                </a:cxn>
                <a:cxn ang="0">
                  <a:pos x="T2" y="T3"/>
                </a:cxn>
                <a:cxn ang="0">
                  <a:pos x="T4" y="T5"/>
                </a:cxn>
                <a:cxn ang="0">
                  <a:pos x="T6" y="T7"/>
                </a:cxn>
              </a:cxnLst>
              <a:rect l="0" t="0" r="r" b="b"/>
              <a:pathLst>
                <a:path w="7" h="14">
                  <a:moveTo>
                    <a:pt x="6" y="7"/>
                  </a:moveTo>
                  <a:cubicBezTo>
                    <a:pt x="5" y="11"/>
                    <a:pt x="4" y="14"/>
                    <a:pt x="2" y="12"/>
                  </a:cubicBezTo>
                  <a:cubicBezTo>
                    <a:pt x="0" y="9"/>
                    <a:pt x="2" y="0"/>
                    <a:pt x="5" y="0"/>
                  </a:cubicBezTo>
                  <a:cubicBezTo>
                    <a:pt x="6" y="0"/>
                    <a:pt x="7" y="4"/>
                    <a:pt x="6"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8" name="Freeform 2679">
              <a:extLst>
                <a:ext uri="{FF2B5EF4-FFF2-40B4-BE49-F238E27FC236}">
                  <a16:creationId xmlns:a16="http://schemas.microsoft.com/office/drawing/2014/main" id="{9CDB37DE-7D1E-3CD4-C54D-235095C6CE14}"/>
                </a:ext>
              </a:extLst>
            </p:cNvPr>
            <p:cNvSpPr>
              <a:spLocks/>
            </p:cNvSpPr>
            <p:nvPr/>
          </p:nvSpPr>
          <p:spPr bwMode="auto">
            <a:xfrm>
              <a:off x="7181" y="2763"/>
              <a:ext cx="34" cy="67"/>
            </a:xfrm>
            <a:custGeom>
              <a:avLst/>
              <a:gdLst>
                <a:gd name="T0" fmla="*/ 6 w 7"/>
                <a:gd name="T1" fmla="*/ 8 h 14"/>
                <a:gd name="T2" fmla="*/ 2 w 7"/>
                <a:gd name="T3" fmla="*/ 12 h 14"/>
                <a:gd name="T4" fmla="*/ 4 w 7"/>
                <a:gd name="T5" fmla="*/ 0 h 14"/>
                <a:gd name="T6" fmla="*/ 6 w 7"/>
                <a:gd name="T7" fmla="*/ 8 h 14"/>
              </a:gdLst>
              <a:ahLst/>
              <a:cxnLst>
                <a:cxn ang="0">
                  <a:pos x="T0" y="T1"/>
                </a:cxn>
                <a:cxn ang="0">
                  <a:pos x="T2" y="T3"/>
                </a:cxn>
                <a:cxn ang="0">
                  <a:pos x="T4" y="T5"/>
                </a:cxn>
                <a:cxn ang="0">
                  <a:pos x="T6" y="T7"/>
                </a:cxn>
              </a:cxnLst>
              <a:rect l="0" t="0" r="r" b="b"/>
              <a:pathLst>
                <a:path w="7" h="14">
                  <a:moveTo>
                    <a:pt x="6" y="8"/>
                  </a:moveTo>
                  <a:cubicBezTo>
                    <a:pt x="5" y="12"/>
                    <a:pt x="4" y="14"/>
                    <a:pt x="2" y="12"/>
                  </a:cubicBezTo>
                  <a:cubicBezTo>
                    <a:pt x="0" y="9"/>
                    <a:pt x="2" y="0"/>
                    <a:pt x="4" y="0"/>
                  </a:cubicBezTo>
                  <a:cubicBezTo>
                    <a:pt x="6" y="1"/>
                    <a:pt x="7"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09" name="Freeform 2680">
              <a:extLst>
                <a:ext uri="{FF2B5EF4-FFF2-40B4-BE49-F238E27FC236}">
                  <a16:creationId xmlns:a16="http://schemas.microsoft.com/office/drawing/2014/main" id="{87D0EE52-7E30-80FB-A8A9-A3AF26D4B515}"/>
                </a:ext>
              </a:extLst>
            </p:cNvPr>
            <p:cNvSpPr>
              <a:spLocks/>
            </p:cNvSpPr>
            <p:nvPr/>
          </p:nvSpPr>
          <p:spPr bwMode="auto">
            <a:xfrm>
              <a:off x="7157" y="2859"/>
              <a:ext cx="33" cy="68"/>
            </a:xfrm>
            <a:custGeom>
              <a:avLst/>
              <a:gdLst>
                <a:gd name="T0" fmla="*/ 6 w 7"/>
                <a:gd name="T1" fmla="*/ 8 h 14"/>
                <a:gd name="T2" fmla="*/ 2 w 7"/>
                <a:gd name="T3" fmla="*/ 12 h 14"/>
                <a:gd name="T4" fmla="*/ 5 w 7"/>
                <a:gd name="T5" fmla="*/ 1 h 14"/>
                <a:gd name="T6" fmla="*/ 6 w 7"/>
                <a:gd name="T7" fmla="*/ 8 h 14"/>
              </a:gdLst>
              <a:ahLst/>
              <a:cxnLst>
                <a:cxn ang="0">
                  <a:pos x="T0" y="T1"/>
                </a:cxn>
                <a:cxn ang="0">
                  <a:pos x="T2" y="T3"/>
                </a:cxn>
                <a:cxn ang="0">
                  <a:pos x="T4" y="T5"/>
                </a:cxn>
                <a:cxn ang="0">
                  <a:pos x="T6" y="T7"/>
                </a:cxn>
              </a:cxnLst>
              <a:rect l="0" t="0" r="r" b="b"/>
              <a:pathLst>
                <a:path w="7" h="14">
                  <a:moveTo>
                    <a:pt x="6" y="8"/>
                  </a:moveTo>
                  <a:cubicBezTo>
                    <a:pt x="5" y="12"/>
                    <a:pt x="3" y="14"/>
                    <a:pt x="2" y="12"/>
                  </a:cubicBezTo>
                  <a:cubicBezTo>
                    <a:pt x="0" y="9"/>
                    <a:pt x="2" y="0"/>
                    <a:pt x="5" y="1"/>
                  </a:cubicBezTo>
                  <a:cubicBezTo>
                    <a:pt x="7" y="1"/>
                    <a:pt x="7" y="5"/>
                    <a:pt x="6"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0" name="Freeform 2681">
              <a:extLst>
                <a:ext uri="{FF2B5EF4-FFF2-40B4-BE49-F238E27FC236}">
                  <a16:creationId xmlns:a16="http://schemas.microsoft.com/office/drawing/2014/main" id="{2C5006F2-0D53-260A-1263-EC429957C9B6}"/>
                </a:ext>
              </a:extLst>
            </p:cNvPr>
            <p:cNvSpPr>
              <a:spLocks/>
            </p:cNvSpPr>
            <p:nvPr/>
          </p:nvSpPr>
          <p:spPr bwMode="auto">
            <a:xfrm>
              <a:off x="7113" y="2883"/>
              <a:ext cx="39" cy="68"/>
            </a:xfrm>
            <a:custGeom>
              <a:avLst/>
              <a:gdLst>
                <a:gd name="T0" fmla="*/ 7 w 8"/>
                <a:gd name="T1" fmla="*/ 8 h 14"/>
                <a:gd name="T2" fmla="*/ 2 w 8"/>
                <a:gd name="T3" fmla="*/ 12 h 14"/>
                <a:gd name="T4" fmla="*/ 6 w 8"/>
                <a:gd name="T5" fmla="*/ 1 h 14"/>
                <a:gd name="T6" fmla="*/ 7 w 8"/>
                <a:gd name="T7" fmla="*/ 8 h 14"/>
              </a:gdLst>
              <a:ahLst/>
              <a:cxnLst>
                <a:cxn ang="0">
                  <a:pos x="T0" y="T1"/>
                </a:cxn>
                <a:cxn ang="0">
                  <a:pos x="T2" y="T3"/>
                </a:cxn>
                <a:cxn ang="0">
                  <a:pos x="T4" y="T5"/>
                </a:cxn>
                <a:cxn ang="0">
                  <a:pos x="T6" y="T7"/>
                </a:cxn>
              </a:cxnLst>
              <a:rect l="0" t="0" r="r" b="b"/>
              <a:pathLst>
                <a:path w="8" h="14">
                  <a:moveTo>
                    <a:pt x="7" y="8"/>
                  </a:moveTo>
                  <a:cubicBezTo>
                    <a:pt x="6" y="12"/>
                    <a:pt x="4" y="14"/>
                    <a:pt x="2" y="12"/>
                  </a:cubicBezTo>
                  <a:cubicBezTo>
                    <a:pt x="0" y="9"/>
                    <a:pt x="3" y="0"/>
                    <a:pt x="6" y="1"/>
                  </a:cubicBezTo>
                  <a:cubicBezTo>
                    <a:pt x="7" y="1"/>
                    <a:pt x="8" y="5"/>
                    <a:pt x="7"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1" name="Freeform 2682">
              <a:extLst>
                <a:ext uri="{FF2B5EF4-FFF2-40B4-BE49-F238E27FC236}">
                  <a16:creationId xmlns:a16="http://schemas.microsoft.com/office/drawing/2014/main" id="{6607E663-2DC0-D404-DE48-4ADE82A01090}"/>
                </a:ext>
              </a:extLst>
            </p:cNvPr>
            <p:cNvSpPr>
              <a:spLocks/>
            </p:cNvSpPr>
            <p:nvPr/>
          </p:nvSpPr>
          <p:spPr bwMode="auto">
            <a:xfrm>
              <a:off x="7137" y="2787"/>
              <a:ext cx="34" cy="68"/>
            </a:xfrm>
            <a:custGeom>
              <a:avLst/>
              <a:gdLst>
                <a:gd name="T0" fmla="*/ 7 w 7"/>
                <a:gd name="T1" fmla="*/ 7 h 14"/>
                <a:gd name="T2" fmla="*/ 2 w 7"/>
                <a:gd name="T3" fmla="*/ 12 h 14"/>
                <a:gd name="T4" fmla="*/ 5 w 7"/>
                <a:gd name="T5" fmla="*/ 0 h 14"/>
                <a:gd name="T6" fmla="*/ 7 w 7"/>
                <a:gd name="T7" fmla="*/ 7 h 14"/>
              </a:gdLst>
              <a:ahLst/>
              <a:cxnLst>
                <a:cxn ang="0">
                  <a:pos x="T0" y="T1"/>
                </a:cxn>
                <a:cxn ang="0">
                  <a:pos x="T2" y="T3"/>
                </a:cxn>
                <a:cxn ang="0">
                  <a:pos x="T4" y="T5"/>
                </a:cxn>
                <a:cxn ang="0">
                  <a:pos x="T6" y="T7"/>
                </a:cxn>
              </a:cxnLst>
              <a:rect l="0" t="0" r="r" b="b"/>
              <a:pathLst>
                <a:path w="7" h="14">
                  <a:moveTo>
                    <a:pt x="7" y="7"/>
                  </a:moveTo>
                  <a:cubicBezTo>
                    <a:pt x="6" y="11"/>
                    <a:pt x="4" y="14"/>
                    <a:pt x="2" y="12"/>
                  </a:cubicBezTo>
                  <a:cubicBezTo>
                    <a:pt x="0" y="9"/>
                    <a:pt x="2" y="0"/>
                    <a:pt x="5" y="0"/>
                  </a:cubicBezTo>
                  <a:cubicBezTo>
                    <a:pt x="7" y="0"/>
                    <a:pt x="7"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2" name="Freeform 2683">
              <a:extLst>
                <a:ext uri="{FF2B5EF4-FFF2-40B4-BE49-F238E27FC236}">
                  <a16:creationId xmlns:a16="http://schemas.microsoft.com/office/drawing/2014/main" id="{ABE2DE24-EFFD-ECF6-3B92-947ED140CFAB}"/>
                </a:ext>
              </a:extLst>
            </p:cNvPr>
            <p:cNvSpPr>
              <a:spLocks/>
            </p:cNvSpPr>
            <p:nvPr/>
          </p:nvSpPr>
          <p:spPr bwMode="auto">
            <a:xfrm>
              <a:off x="7065" y="2898"/>
              <a:ext cx="39" cy="67"/>
            </a:xfrm>
            <a:custGeom>
              <a:avLst/>
              <a:gdLst>
                <a:gd name="T0" fmla="*/ 8 w 8"/>
                <a:gd name="T1" fmla="*/ 8 h 14"/>
                <a:gd name="T2" fmla="*/ 2 w 8"/>
                <a:gd name="T3" fmla="*/ 11 h 14"/>
                <a:gd name="T4" fmla="*/ 6 w 8"/>
                <a:gd name="T5" fmla="*/ 0 h 14"/>
                <a:gd name="T6" fmla="*/ 8 w 8"/>
                <a:gd name="T7" fmla="*/ 8 h 14"/>
              </a:gdLst>
              <a:ahLst/>
              <a:cxnLst>
                <a:cxn ang="0">
                  <a:pos x="T0" y="T1"/>
                </a:cxn>
                <a:cxn ang="0">
                  <a:pos x="T2" y="T3"/>
                </a:cxn>
                <a:cxn ang="0">
                  <a:pos x="T4" y="T5"/>
                </a:cxn>
                <a:cxn ang="0">
                  <a:pos x="T6" y="T7"/>
                </a:cxn>
              </a:cxnLst>
              <a:rect l="0" t="0" r="r" b="b"/>
              <a:pathLst>
                <a:path w="8" h="14">
                  <a:moveTo>
                    <a:pt x="8" y="8"/>
                  </a:moveTo>
                  <a:cubicBezTo>
                    <a:pt x="7" y="12"/>
                    <a:pt x="4" y="14"/>
                    <a:pt x="2" y="11"/>
                  </a:cubicBezTo>
                  <a:cubicBezTo>
                    <a:pt x="0" y="8"/>
                    <a:pt x="2" y="0"/>
                    <a:pt x="6" y="0"/>
                  </a:cubicBezTo>
                  <a:cubicBezTo>
                    <a:pt x="8" y="1"/>
                    <a:pt x="8" y="4"/>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3" name="Freeform 2684">
              <a:extLst>
                <a:ext uri="{FF2B5EF4-FFF2-40B4-BE49-F238E27FC236}">
                  <a16:creationId xmlns:a16="http://schemas.microsoft.com/office/drawing/2014/main" id="{8D8BFD99-9A4D-4D35-13A2-68CC756F00DE}"/>
                </a:ext>
              </a:extLst>
            </p:cNvPr>
            <p:cNvSpPr>
              <a:spLocks/>
            </p:cNvSpPr>
            <p:nvPr/>
          </p:nvSpPr>
          <p:spPr bwMode="auto">
            <a:xfrm>
              <a:off x="7012" y="2937"/>
              <a:ext cx="39" cy="67"/>
            </a:xfrm>
            <a:custGeom>
              <a:avLst/>
              <a:gdLst>
                <a:gd name="T0" fmla="*/ 8 w 8"/>
                <a:gd name="T1" fmla="*/ 7 h 14"/>
                <a:gd name="T2" fmla="*/ 2 w 8"/>
                <a:gd name="T3" fmla="*/ 11 h 14"/>
                <a:gd name="T4" fmla="*/ 5 w 8"/>
                <a:gd name="T5" fmla="*/ 0 h 14"/>
                <a:gd name="T6" fmla="*/ 8 w 8"/>
                <a:gd name="T7" fmla="*/ 7 h 14"/>
              </a:gdLst>
              <a:ahLst/>
              <a:cxnLst>
                <a:cxn ang="0">
                  <a:pos x="T0" y="T1"/>
                </a:cxn>
                <a:cxn ang="0">
                  <a:pos x="T2" y="T3"/>
                </a:cxn>
                <a:cxn ang="0">
                  <a:pos x="T4" y="T5"/>
                </a:cxn>
                <a:cxn ang="0">
                  <a:pos x="T6" y="T7"/>
                </a:cxn>
              </a:cxnLst>
              <a:rect l="0" t="0" r="r" b="b"/>
              <a:pathLst>
                <a:path w="8" h="14">
                  <a:moveTo>
                    <a:pt x="8" y="7"/>
                  </a:moveTo>
                  <a:cubicBezTo>
                    <a:pt x="6" y="12"/>
                    <a:pt x="3" y="14"/>
                    <a:pt x="2" y="11"/>
                  </a:cubicBezTo>
                  <a:cubicBezTo>
                    <a:pt x="0" y="8"/>
                    <a:pt x="2" y="0"/>
                    <a:pt x="5" y="0"/>
                  </a:cubicBezTo>
                  <a:cubicBezTo>
                    <a:pt x="8" y="0"/>
                    <a:pt x="8"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4" name="Freeform 2685">
              <a:extLst>
                <a:ext uri="{FF2B5EF4-FFF2-40B4-BE49-F238E27FC236}">
                  <a16:creationId xmlns:a16="http://schemas.microsoft.com/office/drawing/2014/main" id="{0CE75553-461A-B0BD-E391-EA1DEE4E0A9F}"/>
                </a:ext>
              </a:extLst>
            </p:cNvPr>
            <p:cNvSpPr>
              <a:spLocks/>
            </p:cNvSpPr>
            <p:nvPr/>
          </p:nvSpPr>
          <p:spPr bwMode="auto">
            <a:xfrm>
              <a:off x="6954" y="2937"/>
              <a:ext cx="49" cy="67"/>
            </a:xfrm>
            <a:custGeom>
              <a:avLst/>
              <a:gdLst>
                <a:gd name="T0" fmla="*/ 9 w 10"/>
                <a:gd name="T1" fmla="*/ 8 h 14"/>
                <a:gd name="T2" fmla="*/ 2 w 10"/>
                <a:gd name="T3" fmla="*/ 11 h 14"/>
                <a:gd name="T4" fmla="*/ 6 w 10"/>
                <a:gd name="T5" fmla="*/ 0 h 14"/>
                <a:gd name="T6" fmla="*/ 9 w 10"/>
                <a:gd name="T7" fmla="*/ 8 h 14"/>
              </a:gdLst>
              <a:ahLst/>
              <a:cxnLst>
                <a:cxn ang="0">
                  <a:pos x="T0" y="T1"/>
                </a:cxn>
                <a:cxn ang="0">
                  <a:pos x="T2" y="T3"/>
                </a:cxn>
                <a:cxn ang="0">
                  <a:pos x="T4" y="T5"/>
                </a:cxn>
                <a:cxn ang="0">
                  <a:pos x="T6" y="T7"/>
                </a:cxn>
              </a:cxnLst>
              <a:rect l="0" t="0" r="r" b="b"/>
              <a:pathLst>
                <a:path w="10" h="14">
                  <a:moveTo>
                    <a:pt x="9" y="8"/>
                  </a:moveTo>
                  <a:cubicBezTo>
                    <a:pt x="8" y="12"/>
                    <a:pt x="4" y="14"/>
                    <a:pt x="2" y="11"/>
                  </a:cubicBezTo>
                  <a:cubicBezTo>
                    <a:pt x="0" y="8"/>
                    <a:pt x="2" y="0"/>
                    <a:pt x="6" y="0"/>
                  </a:cubicBezTo>
                  <a:cubicBezTo>
                    <a:pt x="9" y="1"/>
                    <a:pt x="10" y="4"/>
                    <a:pt x="9"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5" name="Freeform 2686">
              <a:extLst>
                <a:ext uri="{FF2B5EF4-FFF2-40B4-BE49-F238E27FC236}">
                  <a16:creationId xmlns:a16="http://schemas.microsoft.com/office/drawing/2014/main" id="{EC44F64F-114C-FDAC-8614-61101B2287AA}"/>
                </a:ext>
              </a:extLst>
            </p:cNvPr>
            <p:cNvSpPr>
              <a:spLocks/>
            </p:cNvSpPr>
            <p:nvPr/>
          </p:nvSpPr>
          <p:spPr bwMode="auto">
            <a:xfrm>
              <a:off x="7041" y="2821"/>
              <a:ext cx="39" cy="67"/>
            </a:xfrm>
            <a:custGeom>
              <a:avLst/>
              <a:gdLst>
                <a:gd name="T0" fmla="*/ 7 w 8"/>
                <a:gd name="T1" fmla="*/ 7 h 14"/>
                <a:gd name="T2" fmla="*/ 2 w 8"/>
                <a:gd name="T3" fmla="*/ 11 h 14"/>
                <a:gd name="T4" fmla="*/ 5 w 8"/>
                <a:gd name="T5" fmla="*/ 0 h 14"/>
                <a:gd name="T6" fmla="*/ 7 w 8"/>
                <a:gd name="T7" fmla="*/ 7 h 14"/>
              </a:gdLst>
              <a:ahLst/>
              <a:cxnLst>
                <a:cxn ang="0">
                  <a:pos x="T0" y="T1"/>
                </a:cxn>
                <a:cxn ang="0">
                  <a:pos x="T2" y="T3"/>
                </a:cxn>
                <a:cxn ang="0">
                  <a:pos x="T4" y="T5"/>
                </a:cxn>
                <a:cxn ang="0">
                  <a:pos x="T6" y="T7"/>
                </a:cxn>
              </a:cxnLst>
              <a:rect l="0" t="0" r="r" b="b"/>
              <a:pathLst>
                <a:path w="8" h="14">
                  <a:moveTo>
                    <a:pt x="7" y="7"/>
                  </a:moveTo>
                  <a:cubicBezTo>
                    <a:pt x="7" y="12"/>
                    <a:pt x="4" y="14"/>
                    <a:pt x="2" y="11"/>
                  </a:cubicBezTo>
                  <a:cubicBezTo>
                    <a:pt x="0" y="8"/>
                    <a:pt x="1" y="0"/>
                    <a:pt x="5" y="0"/>
                  </a:cubicBezTo>
                  <a:cubicBezTo>
                    <a:pt x="7" y="0"/>
                    <a:pt x="8" y="4"/>
                    <a:pt x="7"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6" name="Freeform 2687">
              <a:extLst>
                <a:ext uri="{FF2B5EF4-FFF2-40B4-BE49-F238E27FC236}">
                  <a16:creationId xmlns:a16="http://schemas.microsoft.com/office/drawing/2014/main" id="{89CCE50A-85CB-08DE-D82B-B4CEC8AD3C5C}"/>
                </a:ext>
              </a:extLst>
            </p:cNvPr>
            <p:cNvSpPr>
              <a:spLocks/>
            </p:cNvSpPr>
            <p:nvPr/>
          </p:nvSpPr>
          <p:spPr bwMode="auto">
            <a:xfrm>
              <a:off x="6988" y="2859"/>
              <a:ext cx="43" cy="68"/>
            </a:xfrm>
            <a:custGeom>
              <a:avLst/>
              <a:gdLst>
                <a:gd name="T0" fmla="*/ 8 w 9"/>
                <a:gd name="T1" fmla="*/ 7 h 14"/>
                <a:gd name="T2" fmla="*/ 2 w 9"/>
                <a:gd name="T3" fmla="*/ 11 h 14"/>
                <a:gd name="T4" fmla="*/ 5 w 9"/>
                <a:gd name="T5" fmla="*/ 0 h 14"/>
                <a:gd name="T6" fmla="*/ 8 w 9"/>
                <a:gd name="T7" fmla="*/ 7 h 14"/>
              </a:gdLst>
              <a:ahLst/>
              <a:cxnLst>
                <a:cxn ang="0">
                  <a:pos x="T0" y="T1"/>
                </a:cxn>
                <a:cxn ang="0">
                  <a:pos x="T2" y="T3"/>
                </a:cxn>
                <a:cxn ang="0">
                  <a:pos x="T4" y="T5"/>
                </a:cxn>
                <a:cxn ang="0">
                  <a:pos x="T6" y="T7"/>
                </a:cxn>
              </a:cxnLst>
              <a:rect l="0" t="0" r="r" b="b"/>
              <a:pathLst>
                <a:path w="9" h="14">
                  <a:moveTo>
                    <a:pt x="8" y="7"/>
                  </a:moveTo>
                  <a:cubicBezTo>
                    <a:pt x="7" y="12"/>
                    <a:pt x="4" y="14"/>
                    <a:pt x="2" y="11"/>
                  </a:cubicBezTo>
                  <a:cubicBezTo>
                    <a:pt x="0" y="7"/>
                    <a:pt x="2" y="0"/>
                    <a:pt x="5" y="0"/>
                  </a:cubicBezTo>
                  <a:cubicBezTo>
                    <a:pt x="8" y="0"/>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7" name="Freeform 2688">
              <a:extLst>
                <a:ext uri="{FF2B5EF4-FFF2-40B4-BE49-F238E27FC236}">
                  <a16:creationId xmlns:a16="http://schemas.microsoft.com/office/drawing/2014/main" id="{D393944E-F7E1-CB01-BCEB-760E6EBF8BDC}"/>
                </a:ext>
              </a:extLst>
            </p:cNvPr>
            <p:cNvSpPr>
              <a:spLocks/>
            </p:cNvSpPr>
            <p:nvPr/>
          </p:nvSpPr>
          <p:spPr bwMode="auto">
            <a:xfrm>
              <a:off x="7089" y="2806"/>
              <a:ext cx="39" cy="73"/>
            </a:xfrm>
            <a:custGeom>
              <a:avLst/>
              <a:gdLst>
                <a:gd name="T0" fmla="*/ 8 w 8"/>
                <a:gd name="T1" fmla="*/ 8 h 15"/>
                <a:gd name="T2" fmla="*/ 3 w 8"/>
                <a:gd name="T3" fmla="*/ 12 h 15"/>
                <a:gd name="T4" fmla="*/ 5 w 8"/>
                <a:gd name="T5" fmla="*/ 1 h 15"/>
                <a:gd name="T6" fmla="*/ 8 w 8"/>
                <a:gd name="T7" fmla="*/ 8 h 15"/>
              </a:gdLst>
              <a:ahLst/>
              <a:cxnLst>
                <a:cxn ang="0">
                  <a:pos x="T0" y="T1"/>
                </a:cxn>
                <a:cxn ang="0">
                  <a:pos x="T2" y="T3"/>
                </a:cxn>
                <a:cxn ang="0">
                  <a:pos x="T4" y="T5"/>
                </a:cxn>
                <a:cxn ang="0">
                  <a:pos x="T6" y="T7"/>
                </a:cxn>
              </a:cxnLst>
              <a:rect l="0" t="0" r="r" b="b"/>
              <a:pathLst>
                <a:path w="8" h="15">
                  <a:moveTo>
                    <a:pt x="8" y="8"/>
                  </a:moveTo>
                  <a:cubicBezTo>
                    <a:pt x="7" y="12"/>
                    <a:pt x="4" y="15"/>
                    <a:pt x="3" y="12"/>
                  </a:cubicBezTo>
                  <a:cubicBezTo>
                    <a:pt x="0" y="9"/>
                    <a:pt x="2" y="0"/>
                    <a:pt x="5" y="1"/>
                  </a:cubicBezTo>
                  <a:cubicBezTo>
                    <a:pt x="7" y="1"/>
                    <a:pt x="8" y="5"/>
                    <a:pt x="8" y="8"/>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sp>
          <p:nvSpPr>
            <p:cNvPr id="118" name="Freeform 2689">
              <a:extLst>
                <a:ext uri="{FF2B5EF4-FFF2-40B4-BE49-F238E27FC236}">
                  <a16:creationId xmlns:a16="http://schemas.microsoft.com/office/drawing/2014/main" id="{2F3EBABE-E87B-3760-DA94-A20F2ACF1529}"/>
                </a:ext>
              </a:extLst>
            </p:cNvPr>
            <p:cNvSpPr>
              <a:spLocks/>
            </p:cNvSpPr>
            <p:nvPr/>
          </p:nvSpPr>
          <p:spPr bwMode="auto">
            <a:xfrm>
              <a:off x="6916" y="3293"/>
              <a:ext cx="43" cy="63"/>
            </a:xfrm>
            <a:custGeom>
              <a:avLst/>
              <a:gdLst>
                <a:gd name="T0" fmla="*/ 8 w 9"/>
                <a:gd name="T1" fmla="*/ 7 h 13"/>
                <a:gd name="T2" fmla="*/ 2 w 9"/>
                <a:gd name="T3" fmla="*/ 10 h 13"/>
                <a:gd name="T4" fmla="*/ 7 w 9"/>
                <a:gd name="T5" fmla="*/ 0 h 13"/>
                <a:gd name="T6" fmla="*/ 8 w 9"/>
                <a:gd name="T7" fmla="*/ 7 h 13"/>
              </a:gdLst>
              <a:ahLst/>
              <a:cxnLst>
                <a:cxn ang="0">
                  <a:pos x="T0" y="T1"/>
                </a:cxn>
                <a:cxn ang="0">
                  <a:pos x="T2" y="T3"/>
                </a:cxn>
                <a:cxn ang="0">
                  <a:pos x="T4" y="T5"/>
                </a:cxn>
                <a:cxn ang="0">
                  <a:pos x="T6" y="T7"/>
                </a:cxn>
              </a:cxnLst>
              <a:rect l="0" t="0" r="r" b="b"/>
              <a:pathLst>
                <a:path w="9" h="13">
                  <a:moveTo>
                    <a:pt x="8" y="7"/>
                  </a:moveTo>
                  <a:cubicBezTo>
                    <a:pt x="6" y="11"/>
                    <a:pt x="3" y="13"/>
                    <a:pt x="2" y="10"/>
                  </a:cubicBezTo>
                  <a:cubicBezTo>
                    <a:pt x="0" y="7"/>
                    <a:pt x="4" y="0"/>
                    <a:pt x="7" y="0"/>
                  </a:cubicBezTo>
                  <a:cubicBezTo>
                    <a:pt x="9" y="1"/>
                    <a:pt x="9" y="4"/>
                    <a:pt x="8" y="7"/>
                  </a:cubicBez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7880" tIns="43940" rIns="87880" bIns="43940" numCol="1" anchor="t" anchorCtr="0" compatLnSpc="1">
              <a:prstTxWarp prst="textNoShape">
                <a:avLst/>
              </a:prstTxWarp>
            </a:bodyPr>
            <a:lstStyle/>
            <a:p>
              <a:pPr marL="0" marR="0" lvl="0" indent="0" algn="l" defTabSz="878727" rtl="0" eaLnBrk="1" fontAlgn="auto" latinLnBrk="0" hangingPunct="1">
                <a:lnSpc>
                  <a:spcPct val="100000"/>
                </a:lnSpc>
                <a:spcBef>
                  <a:spcPts val="0"/>
                </a:spcBef>
                <a:spcAft>
                  <a:spcPts val="0"/>
                </a:spcAft>
                <a:buClrTx/>
                <a:buSzTx/>
                <a:buFontTx/>
                <a:buNone/>
                <a:tabLst/>
                <a:defRPr/>
              </a:pPr>
              <a:endParaRPr kumimoji="0" lang="en-US" sz="1345" b="0" i="0" u="none" strike="noStrike" kern="0" cap="none" spc="0" normalizeH="0" baseline="0" noProof="0">
                <a:ln>
                  <a:noFill/>
                </a:ln>
                <a:solidFill>
                  <a:srgbClr val="505050"/>
                </a:solidFill>
                <a:effectLst/>
                <a:uLnTx/>
                <a:uFillTx/>
                <a:latin typeface="Segoe UI"/>
                <a:ea typeface="+mn-ea"/>
                <a:cs typeface="+mn-cs"/>
              </a:endParaRPr>
            </a:p>
          </p:txBody>
        </p:sp>
      </p:grpSp>
      <p:sp>
        <p:nvSpPr>
          <p:cNvPr id="1119" name="Oval 1118">
            <a:extLst>
              <a:ext uri="{FF2B5EF4-FFF2-40B4-BE49-F238E27FC236}">
                <a16:creationId xmlns:a16="http://schemas.microsoft.com/office/drawing/2014/main" id="{D78CB9B8-A32E-C90B-260E-047B05C5179D}"/>
              </a:ext>
            </a:extLst>
          </p:cNvPr>
          <p:cNvSpPr/>
          <p:nvPr/>
        </p:nvSpPr>
        <p:spPr bwMode="auto">
          <a:xfrm>
            <a:off x="7767142" y="-30353"/>
            <a:ext cx="7119642" cy="7119642"/>
          </a:xfrm>
          <a:prstGeom prst="ellipse">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sp>
        <p:nvSpPr>
          <p:cNvPr id="1120" name="Text Placeholder 3">
            <a:extLst>
              <a:ext uri="{FF2B5EF4-FFF2-40B4-BE49-F238E27FC236}">
                <a16:creationId xmlns:a16="http://schemas.microsoft.com/office/drawing/2014/main" id="{7A2CF976-86BF-881D-E19F-1EAFFE6B71F6}"/>
              </a:ext>
            </a:extLst>
          </p:cNvPr>
          <p:cNvSpPr txBox="1">
            <a:spLocks/>
          </p:cNvSpPr>
          <p:nvPr/>
        </p:nvSpPr>
        <p:spPr>
          <a:xfrm>
            <a:off x="465138" y="1960860"/>
            <a:ext cx="4919661" cy="923330"/>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buSzTx/>
              <a:buFontTx/>
              <a:buNone/>
              <a:defRPr/>
            </a:pPr>
            <a:r>
              <a:rPr lang="en-GB" sz="2000" spc="0">
                <a:solidFill>
                  <a:schemeClr val="tx1"/>
                </a:solidFill>
                <a:cs typeface="Segoe UI" panose="020B0502040204020203" pitchFamily="34" charset="0"/>
              </a:rPr>
              <a:t>Over 160 datacenters across the planet</a:t>
            </a:r>
          </a:p>
        </p:txBody>
      </p:sp>
      <p:sp>
        <p:nvSpPr>
          <p:cNvPr id="1121" name="Oval 1120">
            <a:extLst>
              <a:ext uri="{FF2B5EF4-FFF2-40B4-BE49-F238E27FC236}">
                <a16:creationId xmlns:a16="http://schemas.microsoft.com/office/drawing/2014/main" id="{F8B584DC-3D41-7B09-7561-E7800739D898}"/>
              </a:ext>
            </a:extLst>
          </p:cNvPr>
          <p:cNvSpPr/>
          <p:nvPr/>
        </p:nvSpPr>
        <p:spPr bwMode="auto">
          <a:xfrm>
            <a:off x="8524428" y="2113741"/>
            <a:ext cx="817581" cy="817581"/>
          </a:xfrm>
          <a:prstGeom prst="ellipse">
            <a:avLst/>
          </a:prstGeom>
          <a:solidFill>
            <a:schemeClr val="bg1"/>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122" name="server" descr="server">
            <a:extLst>
              <a:ext uri="{FF2B5EF4-FFF2-40B4-BE49-F238E27FC236}">
                <a16:creationId xmlns:a16="http://schemas.microsoft.com/office/drawing/2014/main" id="{F6EE9E20-02C5-D090-E517-F243399CEE17}"/>
              </a:ext>
            </a:extLst>
          </p:cNvPr>
          <p:cNvGrpSpPr>
            <a:grpSpLocks noChangeAspect="1"/>
          </p:cNvGrpSpPr>
          <p:nvPr/>
        </p:nvGrpSpPr>
        <p:grpSpPr bwMode="auto">
          <a:xfrm>
            <a:off x="8747556" y="2357216"/>
            <a:ext cx="371324" cy="330630"/>
            <a:chOff x="1608" y="1359"/>
            <a:chExt cx="292" cy="260"/>
          </a:xfrm>
        </p:grpSpPr>
        <p:sp>
          <p:nvSpPr>
            <p:cNvPr id="1123" name="AutoShape 11">
              <a:extLst>
                <a:ext uri="{FF2B5EF4-FFF2-40B4-BE49-F238E27FC236}">
                  <a16:creationId xmlns:a16="http://schemas.microsoft.com/office/drawing/2014/main" id="{6B1E0F31-6F53-FEA3-C7BA-AD55976D9FAC}"/>
                </a:ext>
              </a:extLst>
            </p:cNvPr>
            <p:cNvSpPr>
              <a:spLocks noChangeAspect="1" noChangeArrowheads="1" noTextEdit="1"/>
            </p:cNvSpPr>
            <p:nvPr/>
          </p:nvSpPr>
          <p:spPr bwMode="auto">
            <a:xfrm>
              <a:off x="1608" y="1359"/>
              <a:ext cx="292"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4" name="Rectangle 13">
              <a:extLst>
                <a:ext uri="{FF2B5EF4-FFF2-40B4-BE49-F238E27FC236}">
                  <a16:creationId xmlns:a16="http://schemas.microsoft.com/office/drawing/2014/main" id="{0A6248D7-1D2B-6695-6DDC-47F8974BDF8F}"/>
                </a:ext>
              </a:extLst>
            </p:cNvPr>
            <p:cNvSpPr>
              <a:spLocks noChangeArrowheads="1"/>
            </p:cNvSpPr>
            <p:nvPr/>
          </p:nvSpPr>
          <p:spPr bwMode="auto">
            <a:xfrm>
              <a:off x="1608" y="1359"/>
              <a:ext cx="64" cy="25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5" name="Rectangle 14">
              <a:extLst>
                <a:ext uri="{FF2B5EF4-FFF2-40B4-BE49-F238E27FC236}">
                  <a16:creationId xmlns:a16="http://schemas.microsoft.com/office/drawing/2014/main" id="{3BF1EE8E-7BA9-0A23-0A84-C06E0F3FF3F8}"/>
                </a:ext>
              </a:extLst>
            </p:cNvPr>
            <p:cNvSpPr>
              <a:spLocks noChangeArrowheads="1"/>
            </p:cNvSpPr>
            <p:nvPr/>
          </p:nvSpPr>
          <p:spPr bwMode="auto">
            <a:xfrm>
              <a:off x="1633" y="1586"/>
              <a:ext cx="15" cy="13"/>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6" name="Rectangle 15">
              <a:extLst>
                <a:ext uri="{FF2B5EF4-FFF2-40B4-BE49-F238E27FC236}">
                  <a16:creationId xmlns:a16="http://schemas.microsoft.com/office/drawing/2014/main" id="{2D5C8299-C5DD-3511-614E-400A4B9F7A23}"/>
                </a:ext>
              </a:extLst>
            </p:cNvPr>
            <p:cNvSpPr>
              <a:spLocks noChangeArrowheads="1"/>
            </p:cNvSpPr>
            <p:nvPr/>
          </p:nvSpPr>
          <p:spPr bwMode="auto">
            <a:xfrm>
              <a:off x="1683" y="1359"/>
              <a:ext cx="65" cy="25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7" name="Rectangle 16">
              <a:extLst>
                <a:ext uri="{FF2B5EF4-FFF2-40B4-BE49-F238E27FC236}">
                  <a16:creationId xmlns:a16="http://schemas.microsoft.com/office/drawing/2014/main" id="{E3EA8399-41E1-C28D-DB2B-D3727B6BEC38}"/>
                </a:ext>
              </a:extLst>
            </p:cNvPr>
            <p:cNvSpPr>
              <a:spLocks noChangeArrowheads="1"/>
            </p:cNvSpPr>
            <p:nvPr/>
          </p:nvSpPr>
          <p:spPr bwMode="auto">
            <a:xfrm>
              <a:off x="1709" y="1586"/>
              <a:ext cx="14" cy="13"/>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8" name="Rectangle 17">
              <a:extLst>
                <a:ext uri="{FF2B5EF4-FFF2-40B4-BE49-F238E27FC236}">
                  <a16:creationId xmlns:a16="http://schemas.microsoft.com/office/drawing/2014/main" id="{7439ED3D-8AAA-00BB-05B6-6A308E5ACE30}"/>
                </a:ext>
              </a:extLst>
            </p:cNvPr>
            <p:cNvSpPr>
              <a:spLocks noChangeArrowheads="1"/>
            </p:cNvSpPr>
            <p:nvPr/>
          </p:nvSpPr>
          <p:spPr bwMode="auto">
            <a:xfrm>
              <a:off x="1760" y="1359"/>
              <a:ext cx="64" cy="25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29" name="Rectangle 18">
              <a:extLst>
                <a:ext uri="{FF2B5EF4-FFF2-40B4-BE49-F238E27FC236}">
                  <a16:creationId xmlns:a16="http://schemas.microsoft.com/office/drawing/2014/main" id="{32AFCF30-506A-044C-1D97-F012542570AA}"/>
                </a:ext>
              </a:extLst>
            </p:cNvPr>
            <p:cNvSpPr>
              <a:spLocks noChangeArrowheads="1"/>
            </p:cNvSpPr>
            <p:nvPr/>
          </p:nvSpPr>
          <p:spPr bwMode="auto">
            <a:xfrm>
              <a:off x="1784" y="1586"/>
              <a:ext cx="14" cy="13"/>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0" name="Rectangle 19">
              <a:extLst>
                <a:ext uri="{FF2B5EF4-FFF2-40B4-BE49-F238E27FC236}">
                  <a16:creationId xmlns:a16="http://schemas.microsoft.com/office/drawing/2014/main" id="{B784467B-940B-127B-96A6-CCA1C62E3DBE}"/>
                </a:ext>
              </a:extLst>
            </p:cNvPr>
            <p:cNvSpPr>
              <a:spLocks noChangeArrowheads="1"/>
            </p:cNvSpPr>
            <p:nvPr/>
          </p:nvSpPr>
          <p:spPr bwMode="auto">
            <a:xfrm>
              <a:off x="1835" y="1359"/>
              <a:ext cx="64" cy="259"/>
            </a:xfrm>
            <a:prstGeom prst="rect">
              <a:avLst/>
            </a:prstGeom>
            <a:solidFill>
              <a:srgbClr val="0078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1" name="Rectangle 20">
              <a:extLst>
                <a:ext uri="{FF2B5EF4-FFF2-40B4-BE49-F238E27FC236}">
                  <a16:creationId xmlns:a16="http://schemas.microsoft.com/office/drawing/2014/main" id="{4FE4C2C8-5ED0-7DD3-4000-56F28D47C384}"/>
                </a:ext>
              </a:extLst>
            </p:cNvPr>
            <p:cNvSpPr>
              <a:spLocks noChangeArrowheads="1"/>
            </p:cNvSpPr>
            <p:nvPr/>
          </p:nvSpPr>
          <p:spPr bwMode="auto">
            <a:xfrm>
              <a:off x="1860" y="1586"/>
              <a:ext cx="14" cy="13"/>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2" name="Rectangle 21">
              <a:extLst>
                <a:ext uri="{FF2B5EF4-FFF2-40B4-BE49-F238E27FC236}">
                  <a16:creationId xmlns:a16="http://schemas.microsoft.com/office/drawing/2014/main" id="{5DC7E568-499E-FC55-0F30-9D06D1B8513D}"/>
                </a:ext>
              </a:extLst>
            </p:cNvPr>
            <p:cNvSpPr>
              <a:spLocks noChangeArrowheads="1"/>
            </p:cNvSpPr>
            <p:nvPr/>
          </p:nvSpPr>
          <p:spPr bwMode="auto">
            <a:xfrm>
              <a:off x="1633" y="1554"/>
              <a:ext cx="1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3" name="Rectangle 22">
              <a:extLst>
                <a:ext uri="{FF2B5EF4-FFF2-40B4-BE49-F238E27FC236}">
                  <a16:creationId xmlns:a16="http://schemas.microsoft.com/office/drawing/2014/main" id="{2F8469DE-79E9-8689-4778-0BC11B117899}"/>
                </a:ext>
              </a:extLst>
            </p:cNvPr>
            <p:cNvSpPr>
              <a:spLocks noChangeArrowheads="1"/>
            </p:cNvSpPr>
            <p:nvPr/>
          </p:nvSpPr>
          <p:spPr bwMode="auto">
            <a:xfrm>
              <a:off x="1709" y="1554"/>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4" name="Rectangle 23">
              <a:extLst>
                <a:ext uri="{FF2B5EF4-FFF2-40B4-BE49-F238E27FC236}">
                  <a16:creationId xmlns:a16="http://schemas.microsoft.com/office/drawing/2014/main" id="{BF459D97-33BC-407D-1D4A-59A5C05E7655}"/>
                </a:ext>
              </a:extLst>
            </p:cNvPr>
            <p:cNvSpPr>
              <a:spLocks noChangeArrowheads="1"/>
            </p:cNvSpPr>
            <p:nvPr/>
          </p:nvSpPr>
          <p:spPr bwMode="auto">
            <a:xfrm>
              <a:off x="1784" y="1554"/>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5" name="Rectangle 24">
              <a:extLst>
                <a:ext uri="{FF2B5EF4-FFF2-40B4-BE49-F238E27FC236}">
                  <a16:creationId xmlns:a16="http://schemas.microsoft.com/office/drawing/2014/main" id="{494C196C-D851-8BE9-58FA-32AC3ABE5B57}"/>
                </a:ext>
              </a:extLst>
            </p:cNvPr>
            <p:cNvSpPr>
              <a:spLocks noChangeArrowheads="1"/>
            </p:cNvSpPr>
            <p:nvPr/>
          </p:nvSpPr>
          <p:spPr bwMode="auto">
            <a:xfrm>
              <a:off x="1860" y="1554"/>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cxnSp>
        <p:nvCxnSpPr>
          <p:cNvPr id="1137" name="Straight Connector 1136">
            <a:extLst>
              <a:ext uri="{FF2B5EF4-FFF2-40B4-BE49-F238E27FC236}">
                <a16:creationId xmlns:a16="http://schemas.microsoft.com/office/drawing/2014/main" id="{FDED1256-7F6E-D7A1-8933-98241B4C4902}"/>
              </a:ext>
            </a:extLst>
          </p:cNvPr>
          <p:cNvCxnSpPr>
            <a:cxnSpLocks/>
            <a:stCxn id="1121" idx="2"/>
          </p:cNvCxnSpPr>
          <p:nvPr/>
        </p:nvCxnSpPr>
        <p:spPr>
          <a:xfrm flipH="1">
            <a:off x="602428" y="2522532"/>
            <a:ext cx="7922000"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38" name="TextBox 1137">
            <a:extLst>
              <a:ext uri="{FF2B5EF4-FFF2-40B4-BE49-F238E27FC236}">
                <a16:creationId xmlns:a16="http://schemas.microsoft.com/office/drawing/2014/main" id="{35A4F79B-4BBC-42F1-5E2C-ADD3DC5845A9}"/>
              </a:ext>
            </a:extLst>
          </p:cNvPr>
          <p:cNvSpPr txBox="1"/>
          <p:nvPr/>
        </p:nvSpPr>
        <p:spPr>
          <a:xfrm>
            <a:off x="414896" y="2521895"/>
            <a:ext cx="3597706" cy="671763"/>
          </a:xfrm>
          <a:prstGeom prst="rect">
            <a:avLst/>
          </a:prstGeom>
          <a:noFill/>
        </p:spPr>
        <p:txBody>
          <a:bodyPr wrap="square" lIns="175761" tIns="140609" rIns="175761" bIns="140609" rtlCol="0">
            <a:spAutoFit/>
          </a:bodyPr>
          <a:lstStyle/>
          <a:p>
            <a:pPr marL="0" marR="0" lvl="0" indent="0" algn="l" defTabSz="878727" rtl="0" eaLnBrk="1" fontAlgn="auto" latinLnBrk="0" hangingPunct="1">
              <a:lnSpc>
                <a:spcPct val="90000"/>
              </a:lnSpc>
              <a:spcBef>
                <a:spcPts val="0"/>
              </a:spcBef>
              <a:spcAft>
                <a:spcPts val="576"/>
              </a:spcAft>
              <a:buClrTx/>
              <a:buSzTx/>
              <a:buFontTx/>
              <a:buNone/>
              <a:tabLst/>
              <a:defRPr/>
            </a:pPr>
            <a:r>
              <a:rPr kumimoji="0" lang="en-US" sz="1400" b="0" i="0" u="none" strike="noStrike" kern="0" cap="none" spc="0" normalizeH="0" baseline="0" noProof="0">
                <a:ln>
                  <a:noFill/>
                </a:ln>
                <a:effectLst/>
                <a:uLnTx/>
                <a:uFillTx/>
                <a:latin typeface="Segoe UI"/>
                <a:ea typeface="+mn-ea"/>
                <a:cs typeface="+mn-cs"/>
              </a:rPr>
              <a:t>Each </a:t>
            </a:r>
            <a:r>
              <a:rPr kumimoji="0" lang="en-US" sz="1400" b="0" i="0" u="none" strike="noStrike" kern="0" cap="none" spc="0" normalizeH="0" baseline="0" noProof="0">
                <a:ln>
                  <a:noFill/>
                </a:ln>
                <a:effectLst/>
                <a:uLnTx/>
                <a:uFillTx/>
                <a:latin typeface="Segoe UI Semibold"/>
                <a:ea typeface="+mn-ea"/>
                <a:cs typeface="+mn-cs"/>
              </a:rPr>
              <a:t>physical datacenter </a:t>
            </a:r>
            <a:r>
              <a:rPr kumimoji="0" lang="en-US" sz="1400" b="0" i="0" u="none" strike="noStrike" kern="0" cap="none" spc="0" normalizeH="0" baseline="0" noProof="0">
                <a:ln>
                  <a:noFill/>
                </a:ln>
                <a:effectLst/>
                <a:uLnTx/>
                <a:uFillTx/>
                <a:latin typeface="Segoe UI"/>
                <a:ea typeface="+mn-ea"/>
                <a:cs typeface="+mn-cs"/>
              </a:rPr>
              <a:t>protected with world-class, multi-layered protection</a:t>
            </a:r>
          </a:p>
        </p:txBody>
      </p:sp>
      <p:sp>
        <p:nvSpPr>
          <p:cNvPr id="1140" name="Oval 1139">
            <a:extLst>
              <a:ext uri="{FF2B5EF4-FFF2-40B4-BE49-F238E27FC236}">
                <a16:creationId xmlns:a16="http://schemas.microsoft.com/office/drawing/2014/main" id="{BE11BA77-5985-7484-A7A1-B428A6CD942E}"/>
              </a:ext>
            </a:extLst>
          </p:cNvPr>
          <p:cNvSpPr/>
          <p:nvPr/>
        </p:nvSpPr>
        <p:spPr bwMode="auto">
          <a:xfrm>
            <a:off x="7911636" y="3066326"/>
            <a:ext cx="817581" cy="817581"/>
          </a:xfrm>
          <a:prstGeom prst="ellipse">
            <a:avLst/>
          </a:prstGeom>
          <a:solidFill>
            <a:schemeClr val="bg1"/>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141" name="Group 1140">
            <a:extLst>
              <a:ext uri="{FF2B5EF4-FFF2-40B4-BE49-F238E27FC236}">
                <a16:creationId xmlns:a16="http://schemas.microsoft.com/office/drawing/2014/main" id="{38142B57-4C7F-EF5A-D83B-215F992C380D}"/>
              </a:ext>
            </a:extLst>
          </p:cNvPr>
          <p:cNvGrpSpPr/>
          <p:nvPr/>
        </p:nvGrpSpPr>
        <p:grpSpPr>
          <a:xfrm>
            <a:off x="8042927" y="3212216"/>
            <a:ext cx="782415" cy="531351"/>
            <a:chOff x="8759589" y="561004"/>
            <a:chExt cx="621801" cy="422275"/>
          </a:xfrm>
        </p:grpSpPr>
        <p:sp>
          <p:nvSpPr>
            <p:cNvPr id="1142" name="Rectangle 1141">
              <a:extLst>
                <a:ext uri="{FF2B5EF4-FFF2-40B4-BE49-F238E27FC236}">
                  <a16:creationId xmlns:a16="http://schemas.microsoft.com/office/drawing/2014/main" id="{5861F897-E365-1B3E-0586-258DFB5B07FB}"/>
                </a:ext>
              </a:extLst>
            </p:cNvPr>
            <p:cNvSpPr/>
            <p:nvPr/>
          </p:nvSpPr>
          <p:spPr bwMode="auto">
            <a:xfrm>
              <a:off x="9381325" y="625563"/>
              <a:ext cx="65"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endParaRPr>
            </a:p>
          </p:txBody>
        </p:sp>
        <p:grpSp>
          <p:nvGrpSpPr>
            <p:cNvPr id="1143" name="Group 1142">
              <a:extLst>
                <a:ext uri="{FF2B5EF4-FFF2-40B4-BE49-F238E27FC236}">
                  <a16:creationId xmlns:a16="http://schemas.microsoft.com/office/drawing/2014/main" id="{F72899D9-4383-9EC9-07E9-3B60F88E31A8}"/>
                </a:ext>
              </a:extLst>
            </p:cNvPr>
            <p:cNvGrpSpPr/>
            <p:nvPr/>
          </p:nvGrpSpPr>
          <p:grpSpPr>
            <a:xfrm>
              <a:off x="8759589" y="561004"/>
              <a:ext cx="422275" cy="422275"/>
              <a:chOff x="11056101" y="1233947"/>
              <a:chExt cx="422275" cy="422275"/>
            </a:xfrm>
          </p:grpSpPr>
          <p:grpSp>
            <p:nvGrpSpPr>
              <p:cNvPr id="1144" name="data" descr="data, cloud, scale">
                <a:extLst>
                  <a:ext uri="{FF2B5EF4-FFF2-40B4-BE49-F238E27FC236}">
                    <a16:creationId xmlns:a16="http://schemas.microsoft.com/office/drawing/2014/main" id="{C5CD0395-6EE7-97FA-693A-5B59904B9597}"/>
                  </a:ext>
                </a:extLst>
              </p:cNvPr>
              <p:cNvGrpSpPr>
                <a:grpSpLocks noChangeAspect="1"/>
              </p:cNvGrpSpPr>
              <p:nvPr/>
            </p:nvGrpSpPr>
            <p:grpSpPr bwMode="auto">
              <a:xfrm>
                <a:off x="11056101" y="1233947"/>
                <a:ext cx="422275" cy="422275"/>
                <a:chOff x="6956" y="798"/>
                <a:chExt cx="266" cy="266"/>
              </a:xfrm>
            </p:grpSpPr>
            <p:sp>
              <p:nvSpPr>
                <p:cNvPr id="1146" name="AutoShape 37">
                  <a:extLst>
                    <a:ext uri="{FF2B5EF4-FFF2-40B4-BE49-F238E27FC236}">
                      <a16:creationId xmlns:a16="http://schemas.microsoft.com/office/drawing/2014/main" id="{D58B0107-88F5-2784-4A25-16FECEB3CE05}"/>
                    </a:ext>
                  </a:extLst>
                </p:cNvPr>
                <p:cNvSpPr>
                  <a:spLocks noChangeAspect="1" noChangeArrowheads="1" noTextEdit="1"/>
                </p:cNvSpPr>
                <p:nvPr/>
              </p:nvSpPr>
              <p:spPr bwMode="auto">
                <a:xfrm>
                  <a:off x="6956" y="798"/>
                  <a:ext cx="26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47" name="Freeform 39">
                  <a:extLst>
                    <a:ext uri="{FF2B5EF4-FFF2-40B4-BE49-F238E27FC236}">
                      <a16:creationId xmlns:a16="http://schemas.microsoft.com/office/drawing/2014/main" id="{A5A1D2E9-83D6-C969-3CEE-91F0B896600F}"/>
                    </a:ext>
                  </a:extLst>
                </p:cNvPr>
                <p:cNvSpPr>
                  <a:spLocks/>
                </p:cNvSpPr>
                <p:nvPr/>
              </p:nvSpPr>
              <p:spPr bwMode="auto">
                <a:xfrm>
                  <a:off x="7169" y="938"/>
                  <a:ext cx="52" cy="82"/>
                </a:xfrm>
                <a:custGeom>
                  <a:avLst/>
                  <a:gdLst>
                    <a:gd name="T0" fmla="*/ 28 w 76"/>
                    <a:gd name="T1" fmla="*/ 118 h 118"/>
                    <a:gd name="T2" fmla="*/ 76 w 76"/>
                    <a:gd name="T3" fmla="*/ 0 h 118"/>
                    <a:gd name="T4" fmla="*/ 37 w 76"/>
                    <a:gd name="T5" fmla="*/ 0 h 118"/>
                    <a:gd name="T6" fmla="*/ 0 w 76"/>
                    <a:gd name="T7" fmla="*/ 90 h 118"/>
                    <a:gd name="T8" fmla="*/ 28 w 76"/>
                    <a:gd name="T9" fmla="*/ 118 h 118"/>
                  </a:gdLst>
                  <a:ahLst/>
                  <a:cxnLst>
                    <a:cxn ang="0">
                      <a:pos x="T0" y="T1"/>
                    </a:cxn>
                    <a:cxn ang="0">
                      <a:pos x="T2" y="T3"/>
                    </a:cxn>
                    <a:cxn ang="0">
                      <a:pos x="T4" y="T5"/>
                    </a:cxn>
                    <a:cxn ang="0">
                      <a:pos x="T6" y="T7"/>
                    </a:cxn>
                    <a:cxn ang="0">
                      <a:pos x="T8" y="T9"/>
                    </a:cxn>
                  </a:cxnLst>
                  <a:rect l="0" t="0" r="r" b="b"/>
                  <a:pathLst>
                    <a:path w="76" h="118">
                      <a:moveTo>
                        <a:pt x="28" y="118"/>
                      </a:moveTo>
                      <a:cubicBezTo>
                        <a:pt x="56" y="86"/>
                        <a:pt x="74" y="45"/>
                        <a:pt x="76" y="0"/>
                      </a:cubicBezTo>
                      <a:cubicBezTo>
                        <a:pt x="37" y="0"/>
                        <a:pt x="37" y="0"/>
                        <a:pt x="37" y="0"/>
                      </a:cubicBezTo>
                      <a:cubicBezTo>
                        <a:pt x="35" y="34"/>
                        <a:pt x="21" y="65"/>
                        <a:pt x="0" y="90"/>
                      </a:cubicBezTo>
                      <a:lnTo>
                        <a:pt x="28" y="118"/>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48" name="Freeform 40">
                  <a:extLst>
                    <a:ext uri="{FF2B5EF4-FFF2-40B4-BE49-F238E27FC236}">
                      <a16:creationId xmlns:a16="http://schemas.microsoft.com/office/drawing/2014/main" id="{C32098A7-BB10-BE3F-BCC7-051E590D34D7}"/>
                    </a:ext>
                  </a:extLst>
                </p:cNvPr>
                <p:cNvSpPr>
                  <a:spLocks/>
                </p:cNvSpPr>
                <p:nvPr/>
              </p:nvSpPr>
              <p:spPr bwMode="auto">
                <a:xfrm>
                  <a:off x="6956" y="842"/>
                  <a:ext cx="54" cy="82"/>
                </a:xfrm>
                <a:custGeom>
                  <a:avLst/>
                  <a:gdLst>
                    <a:gd name="T0" fmla="*/ 49 w 78"/>
                    <a:gd name="T1" fmla="*/ 0 h 119"/>
                    <a:gd name="T2" fmla="*/ 0 w 78"/>
                    <a:gd name="T3" fmla="*/ 119 h 119"/>
                    <a:gd name="T4" fmla="*/ 41 w 78"/>
                    <a:gd name="T5" fmla="*/ 119 h 119"/>
                    <a:gd name="T6" fmla="*/ 78 w 78"/>
                    <a:gd name="T7" fmla="*/ 29 h 119"/>
                    <a:gd name="T8" fmla="*/ 49 w 78"/>
                    <a:gd name="T9" fmla="*/ 0 h 119"/>
                  </a:gdLst>
                  <a:ahLst/>
                  <a:cxnLst>
                    <a:cxn ang="0">
                      <a:pos x="T0" y="T1"/>
                    </a:cxn>
                    <a:cxn ang="0">
                      <a:pos x="T2" y="T3"/>
                    </a:cxn>
                    <a:cxn ang="0">
                      <a:pos x="T4" y="T5"/>
                    </a:cxn>
                    <a:cxn ang="0">
                      <a:pos x="T6" y="T7"/>
                    </a:cxn>
                    <a:cxn ang="0">
                      <a:pos x="T8" y="T9"/>
                    </a:cxn>
                  </a:cxnLst>
                  <a:rect l="0" t="0" r="r" b="b"/>
                  <a:pathLst>
                    <a:path w="78" h="119">
                      <a:moveTo>
                        <a:pt x="49" y="0"/>
                      </a:moveTo>
                      <a:cubicBezTo>
                        <a:pt x="21" y="32"/>
                        <a:pt x="2" y="73"/>
                        <a:pt x="0" y="119"/>
                      </a:cubicBezTo>
                      <a:cubicBezTo>
                        <a:pt x="41" y="119"/>
                        <a:pt x="41" y="119"/>
                        <a:pt x="41" y="119"/>
                      </a:cubicBezTo>
                      <a:cubicBezTo>
                        <a:pt x="43" y="84"/>
                        <a:pt x="57" y="53"/>
                        <a:pt x="78" y="29"/>
                      </a:cubicBezTo>
                      <a:lnTo>
                        <a:pt x="49"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49" name="Freeform 41">
                  <a:extLst>
                    <a:ext uri="{FF2B5EF4-FFF2-40B4-BE49-F238E27FC236}">
                      <a16:creationId xmlns:a16="http://schemas.microsoft.com/office/drawing/2014/main" id="{DEEF1B92-60D7-940B-AB1F-44C4C28BDD51}"/>
                    </a:ext>
                  </a:extLst>
                </p:cNvPr>
                <p:cNvSpPr>
                  <a:spLocks/>
                </p:cNvSpPr>
                <p:nvPr/>
              </p:nvSpPr>
              <p:spPr bwMode="auto">
                <a:xfrm>
                  <a:off x="7000" y="1010"/>
                  <a:ext cx="82" cy="54"/>
                </a:xfrm>
                <a:custGeom>
                  <a:avLst/>
                  <a:gdLst>
                    <a:gd name="T0" fmla="*/ 0 w 118"/>
                    <a:gd name="T1" fmla="*/ 29 h 78"/>
                    <a:gd name="T2" fmla="*/ 118 w 118"/>
                    <a:gd name="T3" fmla="*/ 78 h 78"/>
                    <a:gd name="T4" fmla="*/ 118 w 118"/>
                    <a:gd name="T5" fmla="*/ 37 h 78"/>
                    <a:gd name="T6" fmla="*/ 29 w 118"/>
                    <a:gd name="T7" fmla="*/ 0 h 78"/>
                    <a:gd name="T8" fmla="*/ 0 w 118"/>
                    <a:gd name="T9" fmla="*/ 29 h 78"/>
                  </a:gdLst>
                  <a:ahLst/>
                  <a:cxnLst>
                    <a:cxn ang="0">
                      <a:pos x="T0" y="T1"/>
                    </a:cxn>
                    <a:cxn ang="0">
                      <a:pos x="T2" y="T3"/>
                    </a:cxn>
                    <a:cxn ang="0">
                      <a:pos x="T4" y="T5"/>
                    </a:cxn>
                    <a:cxn ang="0">
                      <a:pos x="T6" y="T7"/>
                    </a:cxn>
                    <a:cxn ang="0">
                      <a:pos x="T8" y="T9"/>
                    </a:cxn>
                  </a:cxnLst>
                  <a:rect l="0" t="0" r="r" b="b"/>
                  <a:pathLst>
                    <a:path w="118" h="78">
                      <a:moveTo>
                        <a:pt x="0" y="29"/>
                      </a:moveTo>
                      <a:cubicBezTo>
                        <a:pt x="32" y="57"/>
                        <a:pt x="73" y="76"/>
                        <a:pt x="118" y="78"/>
                      </a:cubicBezTo>
                      <a:cubicBezTo>
                        <a:pt x="118" y="37"/>
                        <a:pt x="118" y="37"/>
                        <a:pt x="118" y="37"/>
                      </a:cubicBezTo>
                      <a:cubicBezTo>
                        <a:pt x="84" y="35"/>
                        <a:pt x="53" y="21"/>
                        <a:pt x="29" y="0"/>
                      </a:cubicBezTo>
                      <a:lnTo>
                        <a:pt x="0" y="29"/>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0" name="Freeform 42">
                  <a:extLst>
                    <a:ext uri="{FF2B5EF4-FFF2-40B4-BE49-F238E27FC236}">
                      <a16:creationId xmlns:a16="http://schemas.microsoft.com/office/drawing/2014/main" id="{66688488-AD82-411A-CE46-24C82AC0591D}"/>
                    </a:ext>
                  </a:extLst>
                </p:cNvPr>
                <p:cNvSpPr>
                  <a:spLocks/>
                </p:cNvSpPr>
                <p:nvPr/>
              </p:nvSpPr>
              <p:spPr bwMode="auto">
                <a:xfrm>
                  <a:off x="6956" y="938"/>
                  <a:ext cx="54" cy="82"/>
                </a:xfrm>
                <a:custGeom>
                  <a:avLst/>
                  <a:gdLst>
                    <a:gd name="T0" fmla="*/ 0 w 78"/>
                    <a:gd name="T1" fmla="*/ 0 h 118"/>
                    <a:gd name="T2" fmla="*/ 49 w 78"/>
                    <a:gd name="T3" fmla="*/ 118 h 118"/>
                    <a:gd name="T4" fmla="*/ 78 w 78"/>
                    <a:gd name="T5" fmla="*/ 90 h 118"/>
                    <a:gd name="T6" fmla="*/ 41 w 78"/>
                    <a:gd name="T7" fmla="*/ 0 h 118"/>
                    <a:gd name="T8" fmla="*/ 0 w 78"/>
                    <a:gd name="T9" fmla="*/ 0 h 118"/>
                  </a:gdLst>
                  <a:ahLst/>
                  <a:cxnLst>
                    <a:cxn ang="0">
                      <a:pos x="T0" y="T1"/>
                    </a:cxn>
                    <a:cxn ang="0">
                      <a:pos x="T2" y="T3"/>
                    </a:cxn>
                    <a:cxn ang="0">
                      <a:pos x="T4" y="T5"/>
                    </a:cxn>
                    <a:cxn ang="0">
                      <a:pos x="T6" y="T7"/>
                    </a:cxn>
                    <a:cxn ang="0">
                      <a:pos x="T8" y="T9"/>
                    </a:cxn>
                  </a:cxnLst>
                  <a:rect l="0" t="0" r="r" b="b"/>
                  <a:pathLst>
                    <a:path w="78" h="118">
                      <a:moveTo>
                        <a:pt x="0" y="0"/>
                      </a:moveTo>
                      <a:cubicBezTo>
                        <a:pt x="2" y="45"/>
                        <a:pt x="21" y="87"/>
                        <a:pt x="49" y="118"/>
                      </a:cubicBezTo>
                      <a:cubicBezTo>
                        <a:pt x="78" y="90"/>
                        <a:pt x="78" y="90"/>
                        <a:pt x="78" y="90"/>
                      </a:cubicBezTo>
                      <a:cubicBezTo>
                        <a:pt x="57" y="65"/>
                        <a:pt x="43" y="34"/>
                        <a:pt x="41" y="0"/>
                      </a:cubicBezTo>
                      <a:lnTo>
                        <a:pt x="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1" name="Freeform 43">
                  <a:extLst>
                    <a:ext uri="{FF2B5EF4-FFF2-40B4-BE49-F238E27FC236}">
                      <a16:creationId xmlns:a16="http://schemas.microsoft.com/office/drawing/2014/main" id="{231E61FA-9A45-E9C2-D01C-F67F8B0A87BC}"/>
                    </a:ext>
                  </a:extLst>
                </p:cNvPr>
                <p:cNvSpPr>
                  <a:spLocks/>
                </p:cNvSpPr>
                <p:nvPr/>
              </p:nvSpPr>
              <p:spPr bwMode="auto">
                <a:xfrm>
                  <a:off x="7169" y="842"/>
                  <a:ext cx="52" cy="82"/>
                </a:xfrm>
                <a:custGeom>
                  <a:avLst/>
                  <a:gdLst>
                    <a:gd name="T0" fmla="*/ 28 w 76"/>
                    <a:gd name="T1" fmla="*/ 0 h 118"/>
                    <a:gd name="T2" fmla="*/ 0 w 76"/>
                    <a:gd name="T3" fmla="*/ 28 h 118"/>
                    <a:gd name="T4" fmla="*/ 37 w 76"/>
                    <a:gd name="T5" fmla="*/ 118 h 118"/>
                    <a:gd name="T6" fmla="*/ 76 w 76"/>
                    <a:gd name="T7" fmla="*/ 118 h 118"/>
                    <a:gd name="T8" fmla="*/ 28 w 76"/>
                    <a:gd name="T9" fmla="*/ 0 h 118"/>
                  </a:gdLst>
                  <a:ahLst/>
                  <a:cxnLst>
                    <a:cxn ang="0">
                      <a:pos x="T0" y="T1"/>
                    </a:cxn>
                    <a:cxn ang="0">
                      <a:pos x="T2" y="T3"/>
                    </a:cxn>
                    <a:cxn ang="0">
                      <a:pos x="T4" y="T5"/>
                    </a:cxn>
                    <a:cxn ang="0">
                      <a:pos x="T6" y="T7"/>
                    </a:cxn>
                    <a:cxn ang="0">
                      <a:pos x="T8" y="T9"/>
                    </a:cxn>
                  </a:cxnLst>
                  <a:rect l="0" t="0" r="r" b="b"/>
                  <a:pathLst>
                    <a:path w="76" h="118">
                      <a:moveTo>
                        <a:pt x="28" y="0"/>
                      </a:moveTo>
                      <a:cubicBezTo>
                        <a:pt x="0" y="28"/>
                        <a:pt x="0" y="28"/>
                        <a:pt x="0" y="28"/>
                      </a:cubicBezTo>
                      <a:cubicBezTo>
                        <a:pt x="21" y="52"/>
                        <a:pt x="35" y="83"/>
                        <a:pt x="37" y="118"/>
                      </a:cubicBezTo>
                      <a:cubicBezTo>
                        <a:pt x="76" y="118"/>
                        <a:pt x="76" y="118"/>
                        <a:pt x="76" y="118"/>
                      </a:cubicBezTo>
                      <a:cubicBezTo>
                        <a:pt x="74" y="72"/>
                        <a:pt x="56" y="31"/>
                        <a:pt x="28"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2" name="Freeform 44">
                  <a:extLst>
                    <a:ext uri="{FF2B5EF4-FFF2-40B4-BE49-F238E27FC236}">
                      <a16:creationId xmlns:a16="http://schemas.microsoft.com/office/drawing/2014/main" id="{5F3039F2-C692-30DC-B931-F0C1AA5146C8}"/>
                    </a:ext>
                  </a:extLst>
                </p:cNvPr>
                <p:cNvSpPr>
                  <a:spLocks/>
                </p:cNvSpPr>
                <p:nvPr/>
              </p:nvSpPr>
              <p:spPr bwMode="auto">
                <a:xfrm>
                  <a:off x="7096" y="1010"/>
                  <a:ext cx="82" cy="54"/>
                </a:xfrm>
                <a:custGeom>
                  <a:avLst/>
                  <a:gdLst>
                    <a:gd name="T0" fmla="*/ 1 w 118"/>
                    <a:gd name="T1" fmla="*/ 78 h 78"/>
                    <a:gd name="T2" fmla="*/ 118 w 118"/>
                    <a:gd name="T3" fmla="*/ 28 h 78"/>
                    <a:gd name="T4" fmla="*/ 90 w 118"/>
                    <a:gd name="T5" fmla="*/ 0 h 78"/>
                    <a:gd name="T6" fmla="*/ 0 w 118"/>
                    <a:gd name="T7" fmla="*/ 37 h 78"/>
                    <a:gd name="T8" fmla="*/ 0 w 118"/>
                    <a:gd name="T9" fmla="*/ 78 h 78"/>
                    <a:gd name="T10" fmla="*/ 1 w 118"/>
                    <a:gd name="T11" fmla="*/ 78 h 78"/>
                  </a:gdLst>
                  <a:ahLst/>
                  <a:cxnLst>
                    <a:cxn ang="0">
                      <a:pos x="T0" y="T1"/>
                    </a:cxn>
                    <a:cxn ang="0">
                      <a:pos x="T2" y="T3"/>
                    </a:cxn>
                    <a:cxn ang="0">
                      <a:pos x="T4" y="T5"/>
                    </a:cxn>
                    <a:cxn ang="0">
                      <a:pos x="T6" y="T7"/>
                    </a:cxn>
                    <a:cxn ang="0">
                      <a:pos x="T8" y="T9"/>
                    </a:cxn>
                    <a:cxn ang="0">
                      <a:pos x="T10" y="T11"/>
                    </a:cxn>
                  </a:cxnLst>
                  <a:rect l="0" t="0" r="r" b="b"/>
                  <a:pathLst>
                    <a:path w="118" h="78">
                      <a:moveTo>
                        <a:pt x="1" y="78"/>
                      </a:moveTo>
                      <a:cubicBezTo>
                        <a:pt x="46" y="75"/>
                        <a:pt x="87" y="57"/>
                        <a:pt x="118" y="28"/>
                      </a:cubicBezTo>
                      <a:cubicBezTo>
                        <a:pt x="90" y="0"/>
                        <a:pt x="90" y="0"/>
                        <a:pt x="90" y="0"/>
                      </a:cubicBezTo>
                      <a:cubicBezTo>
                        <a:pt x="66" y="22"/>
                        <a:pt x="35" y="35"/>
                        <a:pt x="0" y="37"/>
                      </a:cubicBezTo>
                      <a:cubicBezTo>
                        <a:pt x="0" y="78"/>
                        <a:pt x="0" y="78"/>
                        <a:pt x="0" y="78"/>
                      </a:cubicBezTo>
                      <a:lnTo>
                        <a:pt x="1" y="78"/>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3" name="Freeform 45">
                  <a:extLst>
                    <a:ext uri="{FF2B5EF4-FFF2-40B4-BE49-F238E27FC236}">
                      <a16:creationId xmlns:a16="http://schemas.microsoft.com/office/drawing/2014/main" id="{78745DE0-72D1-3069-9AAC-6D40C5E9D742}"/>
                    </a:ext>
                  </a:extLst>
                </p:cNvPr>
                <p:cNvSpPr>
                  <a:spLocks/>
                </p:cNvSpPr>
                <p:nvPr/>
              </p:nvSpPr>
              <p:spPr bwMode="auto">
                <a:xfrm>
                  <a:off x="7097" y="798"/>
                  <a:ext cx="81" cy="53"/>
                </a:xfrm>
                <a:custGeom>
                  <a:avLst/>
                  <a:gdLst>
                    <a:gd name="T0" fmla="*/ 0 w 117"/>
                    <a:gd name="T1" fmla="*/ 0 h 77"/>
                    <a:gd name="T2" fmla="*/ 0 w 117"/>
                    <a:gd name="T3" fmla="*/ 40 h 77"/>
                    <a:gd name="T4" fmla="*/ 89 w 117"/>
                    <a:gd name="T5" fmla="*/ 77 h 77"/>
                    <a:gd name="T6" fmla="*/ 117 w 117"/>
                    <a:gd name="T7" fmla="*/ 49 h 77"/>
                    <a:gd name="T8" fmla="*/ 0 w 117"/>
                    <a:gd name="T9" fmla="*/ 0 h 77"/>
                  </a:gdLst>
                  <a:ahLst/>
                  <a:cxnLst>
                    <a:cxn ang="0">
                      <a:pos x="T0" y="T1"/>
                    </a:cxn>
                    <a:cxn ang="0">
                      <a:pos x="T2" y="T3"/>
                    </a:cxn>
                    <a:cxn ang="0">
                      <a:pos x="T4" y="T5"/>
                    </a:cxn>
                    <a:cxn ang="0">
                      <a:pos x="T6" y="T7"/>
                    </a:cxn>
                    <a:cxn ang="0">
                      <a:pos x="T8" y="T9"/>
                    </a:cxn>
                  </a:cxnLst>
                  <a:rect l="0" t="0" r="r" b="b"/>
                  <a:pathLst>
                    <a:path w="117" h="77">
                      <a:moveTo>
                        <a:pt x="0" y="0"/>
                      </a:moveTo>
                      <a:cubicBezTo>
                        <a:pt x="0" y="40"/>
                        <a:pt x="0" y="40"/>
                        <a:pt x="0" y="40"/>
                      </a:cubicBezTo>
                      <a:cubicBezTo>
                        <a:pt x="34" y="42"/>
                        <a:pt x="65" y="56"/>
                        <a:pt x="89" y="77"/>
                      </a:cubicBezTo>
                      <a:cubicBezTo>
                        <a:pt x="117" y="49"/>
                        <a:pt x="117" y="49"/>
                        <a:pt x="117" y="49"/>
                      </a:cubicBezTo>
                      <a:cubicBezTo>
                        <a:pt x="86" y="21"/>
                        <a:pt x="45" y="3"/>
                        <a:pt x="0"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4" name="Freeform 46">
                  <a:extLst>
                    <a:ext uri="{FF2B5EF4-FFF2-40B4-BE49-F238E27FC236}">
                      <a16:creationId xmlns:a16="http://schemas.microsoft.com/office/drawing/2014/main" id="{0A1C6CFF-1C08-0ADA-C6A4-337908B11448}"/>
                    </a:ext>
                  </a:extLst>
                </p:cNvPr>
                <p:cNvSpPr>
                  <a:spLocks/>
                </p:cNvSpPr>
                <p:nvPr/>
              </p:nvSpPr>
              <p:spPr bwMode="auto">
                <a:xfrm>
                  <a:off x="7000" y="798"/>
                  <a:ext cx="82" cy="53"/>
                </a:xfrm>
                <a:custGeom>
                  <a:avLst/>
                  <a:gdLst>
                    <a:gd name="T0" fmla="*/ 118 w 118"/>
                    <a:gd name="T1" fmla="*/ 0 h 77"/>
                    <a:gd name="T2" fmla="*/ 0 w 118"/>
                    <a:gd name="T3" fmla="*/ 49 h 77"/>
                    <a:gd name="T4" fmla="*/ 29 w 118"/>
                    <a:gd name="T5" fmla="*/ 77 h 77"/>
                    <a:gd name="T6" fmla="*/ 118 w 118"/>
                    <a:gd name="T7" fmla="*/ 40 h 77"/>
                    <a:gd name="T8" fmla="*/ 118 w 118"/>
                    <a:gd name="T9" fmla="*/ 0 h 77"/>
                  </a:gdLst>
                  <a:ahLst/>
                  <a:cxnLst>
                    <a:cxn ang="0">
                      <a:pos x="T0" y="T1"/>
                    </a:cxn>
                    <a:cxn ang="0">
                      <a:pos x="T2" y="T3"/>
                    </a:cxn>
                    <a:cxn ang="0">
                      <a:pos x="T4" y="T5"/>
                    </a:cxn>
                    <a:cxn ang="0">
                      <a:pos x="T6" y="T7"/>
                    </a:cxn>
                    <a:cxn ang="0">
                      <a:pos x="T8" y="T9"/>
                    </a:cxn>
                  </a:cxnLst>
                  <a:rect l="0" t="0" r="r" b="b"/>
                  <a:pathLst>
                    <a:path w="118" h="77">
                      <a:moveTo>
                        <a:pt x="118" y="0"/>
                      </a:moveTo>
                      <a:cubicBezTo>
                        <a:pt x="73" y="2"/>
                        <a:pt x="32" y="20"/>
                        <a:pt x="0" y="49"/>
                      </a:cubicBezTo>
                      <a:cubicBezTo>
                        <a:pt x="29" y="77"/>
                        <a:pt x="29" y="77"/>
                        <a:pt x="29" y="77"/>
                      </a:cubicBezTo>
                      <a:cubicBezTo>
                        <a:pt x="53" y="56"/>
                        <a:pt x="84" y="43"/>
                        <a:pt x="118" y="40"/>
                      </a:cubicBezTo>
                      <a:cubicBezTo>
                        <a:pt x="118" y="0"/>
                        <a:pt x="118" y="0"/>
                        <a:pt x="118" y="0"/>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1145" name="Freeform: Shape 1144">
                <a:extLst>
                  <a:ext uri="{FF2B5EF4-FFF2-40B4-BE49-F238E27FC236}">
                    <a16:creationId xmlns:a16="http://schemas.microsoft.com/office/drawing/2014/main" id="{A9236E0A-4434-635E-2AAD-1617695D1AAB}"/>
                  </a:ext>
                </a:extLst>
              </p:cNvPr>
              <p:cNvSpPr/>
              <p:nvPr/>
            </p:nvSpPr>
            <p:spPr>
              <a:xfrm>
                <a:off x="11174732" y="1371940"/>
                <a:ext cx="185012" cy="146289"/>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solidFill>
                <a:srgbClr val="50E6FF"/>
              </a:solidFill>
              <a:ln w="42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cxnSp>
        <p:nvCxnSpPr>
          <p:cNvPr id="1155" name="Straight Connector 1154">
            <a:extLst>
              <a:ext uri="{FF2B5EF4-FFF2-40B4-BE49-F238E27FC236}">
                <a16:creationId xmlns:a16="http://schemas.microsoft.com/office/drawing/2014/main" id="{2EFEAB0C-CA66-8360-96EB-4C24CA354F2F}"/>
              </a:ext>
            </a:extLst>
          </p:cNvPr>
          <p:cNvCxnSpPr>
            <a:cxnSpLocks/>
          </p:cNvCxnSpPr>
          <p:nvPr/>
        </p:nvCxnSpPr>
        <p:spPr>
          <a:xfrm flipH="1">
            <a:off x="602428" y="3487090"/>
            <a:ext cx="730920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57" name="TextBox 1156">
            <a:extLst>
              <a:ext uri="{FF2B5EF4-FFF2-40B4-BE49-F238E27FC236}">
                <a16:creationId xmlns:a16="http://schemas.microsoft.com/office/drawing/2014/main" id="{7C55B8D0-D657-7E04-E836-E9B8F464932A}"/>
              </a:ext>
            </a:extLst>
          </p:cNvPr>
          <p:cNvSpPr txBox="1"/>
          <p:nvPr/>
        </p:nvSpPr>
        <p:spPr>
          <a:xfrm>
            <a:off x="414896" y="3487090"/>
            <a:ext cx="2881634" cy="477864"/>
          </a:xfrm>
          <a:prstGeom prst="rect">
            <a:avLst/>
          </a:prstGeom>
          <a:noFill/>
        </p:spPr>
        <p:txBody>
          <a:bodyPr wrap="square" lIns="175761" tIns="140609" rIns="175761" bIns="140609" rtlCol="0">
            <a:spAutoFit/>
          </a:bodyPr>
          <a:lstStyle/>
          <a:p>
            <a:pPr marL="0" marR="0" lvl="0" indent="0" algn="l" defTabSz="878727" rtl="0" eaLnBrk="1" fontAlgn="auto" latinLnBrk="0" hangingPunct="1">
              <a:lnSpc>
                <a:spcPct val="90000"/>
              </a:lnSpc>
              <a:spcBef>
                <a:spcPts val="0"/>
              </a:spcBef>
              <a:spcAft>
                <a:spcPts val="576"/>
              </a:spcAft>
              <a:buClrTx/>
              <a:buSzTx/>
              <a:buFontTx/>
              <a:buNone/>
              <a:tabLst/>
              <a:defRPr/>
            </a:pPr>
            <a:r>
              <a:rPr kumimoji="0" lang="en-US" sz="1400" b="0" i="0" u="none" strike="noStrike" kern="0" cap="none" spc="0" normalizeH="0" baseline="0" noProof="0">
                <a:ln>
                  <a:noFill/>
                </a:ln>
                <a:effectLst/>
                <a:uLnTx/>
                <a:uFillTx/>
                <a:latin typeface="Segoe UI"/>
                <a:ea typeface="+mn-ea"/>
                <a:cs typeface="+mn-cs"/>
              </a:rPr>
              <a:t>90+ </a:t>
            </a:r>
            <a:r>
              <a:rPr kumimoji="0" lang="en-US" sz="1400" b="1" i="0" u="none" strike="noStrike" kern="0" cap="none" spc="0" normalizeH="0" baseline="0" noProof="0">
                <a:ln>
                  <a:noFill/>
                </a:ln>
                <a:effectLst/>
                <a:uLnTx/>
                <a:uFillTx/>
                <a:latin typeface="+mj-lt"/>
                <a:ea typeface="+mn-ea"/>
                <a:cs typeface="+mn-cs"/>
              </a:rPr>
              <a:t>Compliance</a:t>
            </a:r>
            <a:r>
              <a:rPr kumimoji="0" lang="en-US" sz="1400" b="0" i="0" u="none" strike="noStrike" kern="0" cap="none" spc="0" normalizeH="0" baseline="0" noProof="0">
                <a:ln>
                  <a:noFill/>
                </a:ln>
                <a:effectLst/>
                <a:uLnTx/>
                <a:uFillTx/>
                <a:latin typeface="Segoe UI"/>
                <a:ea typeface="+mn-ea"/>
                <a:cs typeface="+mn-cs"/>
              </a:rPr>
              <a:t> Certifications</a:t>
            </a:r>
          </a:p>
        </p:txBody>
      </p:sp>
      <p:sp>
        <p:nvSpPr>
          <p:cNvPr id="1158" name="Oval 1157">
            <a:extLst>
              <a:ext uri="{FF2B5EF4-FFF2-40B4-BE49-F238E27FC236}">
                <a16:creationId xmlns:a16="http://schemas.microsoft.com/office/drawing/2014/main" id="{F75074A1-7D8A-DD3A-AECD-58A8EFB9D244}"/>
              </a:ext>
            </a:extLst>
          </p:cNvPr>
          <p:cNvSpPr/>
          <p:nvPr/>
        </p:nvSpPr>
        <p:spPr bwMode="auto">
          <a:xfrm>
            <a:off x="9825992" y="3861339"/>
            <a:ext cx="817581" cy="817581"/>
          </a:xfrm>
          <a:prstGeom prst="ellipse">
            <a:avLst/>
          </a:prstGeom>
          <a:solidFill>
            <a:schemeClr val="bg1"/>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60" name="Graphic 1159" descr="lock">
            <a:extLst>
              <a:ext uri="{FF2B5EF4-FFF2-40B4-BE49-F238E27FC236}">
                <a16:creationId xmlns:a16="http://schemas.microsoft.com/office/drawing/2014/main" id="{9DAD5CD9-DA9C-A11F-48C1-91B09E508F2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063735" y="4087205"/>
            <a:ext cx="342094" cy="342094"/>
          </a:xfrm>
          <a:prstGeom prst="rect">
            <a:avLst/>
          </a:prstGeom>
        </p:spPr>
      </p:pic>
      <p:cxnSp>
        <p:nvCxnSpPr>
          <p:cNvPr id="1161" name="Straight Connector 1160">
            <a:extLst>
              <a:ext uri="{FF2B5EF4-FFF2-40B4-BE49-F238E27FC236}">
                <a16:creationId xmlns:a16="http://schemas.microsoft.com/office/drawing/2014/main" id="{1B47D0BC-2019-51BE-8A21-82DC1A451C97}"/>
              </a:ext>
            </a:extLst>
          </p:cNvPr>
          <p:cNvCxnSpPr>
            <a:cxnSpLocks/>
          </p:cNvCxnSpPr>
          <p:nvPr/>
        </p:nvCxnSpPr>
        <p:spPr>
          <a:xfrm flipH="1">
            <a:off x="602428" y="4269529"/>
            <a:ext cx="9223564"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63" name="TextBox 1162">
            <a:extLst>
              <a:ext uri="{FF2B5EF4-FFF2-40B4-BE49-F238E27FC236}">
                <a16:creationId xmlns:a16="http://schemas.microsoft.com/office/drawing/2014/main" id="{FB0CA33E-0484-6351-C22F-3E1ADB3CDB6F}"/>
              </a:ext>
            </a:extLst>
          </p:cNvPr>
          <p:cNvSpPr txBox="1"/>
          <p:nvPr/>
        </p:nvSpPr>
        <p:spPr>
          <a:xfrm>
            <a:off x="465137" y="4258252"/>
            <a:ext cx="4138975" cy="1561237"/>
          </a:xfrm>
          <a:prstGeom prst="rect">
            <a:avLst/>
          </a:prstGeom>
          <a:noFill/>
        </p:spPr>
        <p:txBody>
          <a:bodyPr wrap="square" lIns="175761" tIns="140609" rIns="175761" bIns="140609" rtlCol="0">
            <a:spAutoFit/>
          </a:bodyPr>
          <a:lstStyle/>
          <a:p>
            <a:pPr marL="0" marR="0" lvl="0" indent="0" algn="l" defTabSz="878727" rtl="0" eaLnBrk="1" fontAlgn="auto" latinLnBrk="0" hangingPunct="1">
              <a:lnSpc>
                <a:spcPct val="90000"/>
              </a:lnSpc>
              <a:spcBef>
                <a:spcPts val="0"/>
              </a:spcBef>
              <a:spcAft>
                <a:spcPts val="576"/>
              </a:spcAft>
              <a:buClrTx/>
              <a:buSzTx/>
              <a:buFontTx/>
              <a:buNone/>
              <a:tabLst/>
              <a:defRPr/>
            </a:pPr>
            <a:r>
              <a:rPr kumimoji="0" lang="en-US" sz="1400" b="0" i="0" u="none" strike="noStrike" kern="0" cap="none" spc="0" normalizeH="0" baseline="0" noProof="0">
                <a:ln>
                  <a:noFill/>
                </a:ln>
                <a:effectLst/>
                <a:uLnTx/>
                <a:uFillTx/>
                <a:latin typeface="Segoe UI"/>
                <a:ea typeface="+mn-ea"/>
                <a:cs typeface="+mn-cs"/>
              </a:rPr>
              <a:t>Secured with cutting-edge </a:t>
            </a:r>
            <a:r>
              <a:rPr kumimoji="0" lang="en-US" sz="1400" b="0" i="0" u="none" strike="noStrike" kern="0" cap="none" spc="0" normalizeH="0" baseline="0" noProof="0">
                <a:ln>
                  <a:noFill/>
                </a:ln>
                <a:effectLst/>
                <a:uLnTx/>
                <a:uFillTx/>
                <a:latin typeface="Segoe UI Semibold"/>
                <a:ea typeface="+mn-ea"/>
                <a:cs typeface="+mn-cs"/>
              </a:rPr>
              <a:t>operational security</a:t>
            </a:r>
          </a:p>
          <a:p>
            <a:pPr marL="171450" marR="0" lvl="0" indent="-171450" algn="l" defTabSz="878727" rtl="0" eaLnBrk="1" fontAlgn="auto" latinLnBrk="0" hangingPunct="1">
              <a:lnSpc>
                <a:spcPct val="90000"/>
              </a:lnSpc>
              <a:spcBef>
                <a:spcPts val="0"/>
              </a:spcBef>
              <a:spcAft>
                <a:spcPts val="576"/>
              </a:spcAft>
              <a:buClrTx/>
              <a:buSzTx/>
              <a:buFont typeface="Arial" panose="020B0604020202020204" pitchFamily="34" charset="0"/>
              <a:buChar char="•"/>
              <a:tabLst/>
              <a:defRPr/>
            </a:pPr>
            <a:r>
              <a:rPr kumimoji="0" lang="en-US" sz="1400" b="0" i="0" u="none" strike="noStrike" kern="0" cap="none" spc="0" normalizeH="0" baseline="0" noProof="0">
                <a:ln>
                  <a:noFill/>
                </a:ln>
                <a:effectLst/>
                <a:uLnTx/>
                <a:uFillTx/>
                <a:latin typeface="Segoe UI"/>
                <a:ea typeface="+mn-ea"/>
                <a:cs typeface="+mn-cs"/>
              </a:rPr>
              <a:t>Restricted access</a:t>
            </a:r>
          </a:p>
          <a:p>
            <a:pPr marL="171450" marR="0" lvl="0" indent="-171450" algn="l" defTabSz="878727" rtl="0" eaLnBrk="1" fontAlgn="auto" latinLnBrk="0" hangingPunct="1">
              <a:lnSpc>
                <a:spcPct val="90000"/>
              </a:lnSpc>
              <a:spcBef>
                <a:spcPts val="0"/>
              </a:spcBef>
              <a:spcAft>
                <a:spcPts val="576"/>
              </a:spcAft>
              <a:buClrTx/>
              <a:buSzTx/>
              <a:buFont typeface="Arial" panose="020B0604020202020204" pitchFamily="34" charset="0"/>
              <a:buChar char="•"/>
              <a:tabLst/>
              <a:defRPr/>
            </a:pPr>
            <a:r>
              <a:rPr kumimoji="0" lang="en-US" sz="1400" b="0" i="0" u="none" strike="noStrike" kern="0" cap="none" spc="0" normalizeH="0" baseline="0" noProof="0">
                <a:ln>
                  <a:noFill/>
                </a:ln>
                <a:effectLst/>
                <a:uLnTx/>
                <a:uFillTx/>
                <a:latin typeface="Segoe UI"/>
                <a:ea typeface="+mn-ea"/>
                <a:cs typeface="+mn-cs"/>
              </a:rPr>
              <a:t>24x7 monitoring</a:t>
            </a:r>
          </a:p>
          <a:p>
            <a:pPr marL="171450" marR="0" lvl="0" indent="-171450" algn="l" defTabSz="878727" rtl="0" eaLnBrk="1" fontAlgn="auto" latinLnBrk="0" hangingPunct="1">
              <a:lnSpc>
                <a:spcPct val="90000"/>
              </a:lnSpc>
              <a:spcBef>
                <a:spcPts val="0"/>
              </a:spcBef>
              <a:spcAft>
                <a:spcPts val="576"/>
              </a:spcAft>
              <a:buClrTx/>
              <a:buSzTx/>
              <a:buFont typeface="Arial" panose="020B0604020202020204" pitchFamily="34" charset="0"/>
              <a:buChar char="•"/>
              <a:tabLst/>
              <a:defRPr/>
            </a:pPr>
            <a:r>
              <a:rPr kumimoji="0" lang="en-US" sz="1400" b="0" i="0" u="none" strike="noStrike" kern="0" cap="none" spc="0" normalizeH="0" baseline="0" noProof="0">
                <a:ln>
                  <a:noFill/>
                </a:ln>
                <a:effectLst/>
                <a:uLnTx/>
                <a:uFillTx/>
                <a:latin typeface="Segoe UI"/>
                <a:ea typeface="+mn-ea"/>
                <a:cs typeface="+mn-cs"/>
              </a:rPr>
              <a:t>Global security experts</a:t>
            </a:r>
            <a:endParaRPr lang="hu-HU" sz="1400" kern="0">
              <a:latin typeface="Segoe UI"/>
            </a:endParaRPr>
          </a:p>
          <a:p>
            <a:pPr marL="171450" indent="-171450" defTabSz="878727">
              <a:lnSpc>
                <a:spcPct val="90000"/>
              </a:lnSpc>
              <a:spcAft>
                <a:spcPts val="576"/>
              </a:spcAft>
              <a:buFont typeface="Arial" panose="020B0604020202020204" pitchFamily="34" charset="0"/>
              <a:buChar char="•"/>
              <a:defRPr/>
            </a:pPr>
            <a:r>
              <a:rPr lang="en-US" sz="1400" kern="0">
                <a:latin typeface="Segoe UI"/>
              </a:rPr>
              <a:t>Microsoft Cyber Defense Operations Center</a:t>
            </a:r>
          </a:p>
        </p:txBody>
      </p:sp>
      <p:sp>
        <p:nvSpPr>
          <p:cNvPr id="1165" name="Oval 1164">
            <a:extLst>
              <a:ext uri="{FF2B5EF4-FFF2-40B4-BE49-F238E27FC236}">
                <a16:creationId xmlns:a16="http://schemas.microsoft.com/office/drawing/2014/main" id="{1BA3BE10-89AA-C47B-3FE7-0445479B07EF}"/>
              </a:ext>
            </a:extLst>
          </p:cNvPr>
          <p:cNvSpPr/>
          <p:nvPr/>
        </p:nvSpPr>
        <p:spPr bwMode="auto">
          <a:xfrm>
            <a:off x="8196038" y="4443167"/>
            <a:ext cx="817581" cy="817581"/>
          </a:xfrm>
          <a:prstGeom prst="ellipse">
            <a:avLst/>
          </a:prstGeom>
          <a:solidFill>
            <a:schemeClr val="bg1"/>
          </a:solid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166" name="Group 1165">
            <a:extLst>
              <a:ext uri="{FF2B5EF4-FFF2-40B4-BE49-F238E27FC236}">
                <a16:creationId xmlns:a16="http://schemas.microsoft.com/office/drawing/2014/main" id="{F2E8E163-9E07-B6A6-CEBF-FA995162622F}"/>
              </a:ext>
            </a:extLst>
          </p:cNvPr>
          <p:cNvGrpSpPr/>
          <p:nvPr/>
        </p:nvGrpSpPr>
        <p:grpSpPr>
          <a:xfrm>
            <a:off x="8380122" y="4638445"/>
            <a:ext cx="489038" cy="439164"/>
            <a:chOff x="5459800" y="5314229"/>
            <a:chExt cx="399627" cy="358872"/>
          </a:xfrm>
        </p:grpSpPr>
        <p:grpSp>
          <p:nvGrpSpPr>
            <p:cNvPr id="1167" name="server" descr="server">
              <a:extLst>
                <a:ext uri="{FF2B5EF4-FFF2-40B4-BE49-F238E27FC236}">
                  <a16:creationId xmlns:a16="http://schemas.microsoft.com/office/drawing/2014/main" id="{610A5672-B2DB-DA2F-20D6-8AAE34740E88}"/>
                </a:ext>
              </a:extLst>
            </p:cNvPr>
            <p:cNvGrpSpPr/>
            <p:nvPr/>
          </p:nvGrpSpPr>
          <p:grpSpPr>
            <a:xfrm>
              <a:off x="5459800" y="5314229"/>
              <a:ext cx="208084" cy="358872"/>
              <a:chOff x="789783" y="2138184"/>
              <a:chExt cx="261778" cy="451476"/>
            </a:xfrm>
          </p:grpSpPr>
          <p:sp>
            <p:nvSpPr>
              <p:cNvPr id="1169" name="Rectangle 1168">
                <a:extLst>
                  <a:ext uri="{FF2B5EF4-FFF2-40B4-BE49-F238E27FC236}">
                    <a16:creationId xmlns:a16="http://schemas.microsoft.com/office/drawing/2014/main" id="{8363B869-8B72-285B-419C-0312D65DC6F1}"/>
                  </a:ext>
                </a:extLst>
              </p:cNvPr>
              <p:cNvSpPr/>
              <p:nvPr/>
            </p:nvSpPr>
            <p:spPr bwMode="auto">
              <a:xfrm>
                <a:off x="789783" y="2138184"/>
                <a:ext cx="261778" cy="4514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0" name="Rectangle 1169">
                <a:extLst>
                  <a:ext uri="{FF2B5EF4-FFF2-40B4-BE49-F238E27FC236}">
                    <a16:creationId xmlns:a16="http://schemas.microsoft.com/office/drawing/2014/main" id="{F0410457-ABE4-63C2-E4B4-BEE75AE67296}"/>
                  </a:ext>
                </a:extLst>
              </p:cNvPr>
              <p:cNvSpPr/>
              <p:nvPr/>
            </p:nvSpPr>
            <p:spPr bwMode="auto">
              <a:xfrm>
                <a:off x="840371" y="2202480"/>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1" name="Rectangle 1170">
                <a:extLst>
                  <a:ext uri="{FF2B5EF4-FFF2-40B4-BE49-F238E27FC236}">
                    <a16:creationId xmlns:a16="http://schemas.microsoft.com/office/drawing/2014/main" id="{F051B9CE-A50B-20C9-BF5D-5928DE5D08B3}"/>
                  </a:ext>
                </a:extLst>
              </p:cNvPr>
              <p:cNvSpPr/>
              <p:nvPr/>
            </p:nvSpPr>
            <p:spPr bwMode="auto">
              <a:xfrm>
                <a:off x="840371" y="2256330"/>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72" name="Rectangle 1171">
                <a:extLst>
                  <a:ext uri="{FF2B5EF4-FFF2-40B4-BE49-F238E27FC236}">
                    <a16:creationId xmlns:a16="http://schemas.microsoft.com/office/drawing/2014/main" id="{9AFB5359-E5CD-A3B4-F9D1-E90C5DAC03C8}"/>
                  </a:ext>
                </a:extLst>
              </p:cNvPr>
              <p:cNvSpPr/>
              <p:nvPr/>
            </p:nvSpPr>
            <p:spPr bwMode="auto">
              <a:xfrm>
                <a:off x="840371" y="2500865"/>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168" name="Cloud" descr="cloud">
              <a:extLst>
                <a:ext uri="{FF2B5EF4-FFF2-40B4-BE49-F238E27FC236}">
                  <a16:creationId xmlns:a16="http://schemas.microsoft.com/office/drawing/2014/main" id="{5FB65F78-3414-8706-60F0-9DD74C2EC951}"/>
                </a:ext>
              </a:extLst>
            </p:cNvPr>
            <p:cNvSpPr>
              <a:spLocks noChangeAspect="1"/>
            </p:cNvSpPr>
            <p:nvPr/>
          </p:nvSpPr>
          <p:spPr bwMode="auto">
            <a:xfrm flipV="1">
              <a:off x="5582749" y="5408646"/>
              <a:ext cx="276678" cy="152519"/>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chemeClr val="accent2"/>
            </a:solidFill>
            <a:ln w="25400" cap="flat">
              <a:noFill/>
              <a:prstDash val="solid"/>
              <a:miter lim="800000"/>
              <a:headEnd/>
              <a:tailEnd/>
            </a:ln>
          </p:spPr>
          <p:txBody>
            <a:bodyPr vert="horz" wrap="square" lIns="89642" tIns="44821" rIns="89642" bIns="44821" numCol="1" anchor="t" anchorCtr="0" compatLnSpc="1">
              <a:prstTxWarp prst="textNoShape">
                <a:avLst/>
              </a:prstTxWarp>
            </a:bodyPr>
            <a:lstStyle/>
            <a:p>
              <a:pPr marL="0" marR="0" lvl="0" indent="0" algn="ctr" defTabSz="896386"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353535"/>
                </a:solidFill>
                <a:effectLst/>
                <a:uLnTx/>
                <a:uFillTx/>
                <a:latin typeface="Segoe UI Semilight"/>
                <a:ea typeface="+mn-ea"/>
                <a:cs typeface="+mn-cs"/>
              </a:endParaRPr>
            </a:p>
          </p:txBody>
        </p:sp>
      </p:grpSp>
      <p:cxnSp>
        <p:nvCxnSpPr>
          <p:cNvPr id="1173" name="Straight Connector 1172">
            <a:extLst>
              <a:ext uri="{FF2B5EF4-FFF2-40B4-BE49-F238E27FC236}">
                <a16:creationId xmlns:a16="http://schemas.microsoft.com/office/drawing/2014/main" id="{FA5B8721-2C33-194F-1594-DEABA4AE11D5}"/>
              </a:ext>
            </a:extLst>
          </p:cNvPr>
          <p:cNvCxnSpPr>
            <a:cxnSpLocks/>
          </p:cNvCxnSpPr>
          <p:nvPr/>
        </p:nvCxnSpPr>
        <p:spPr>
          <a:xfrm flipH="1">
            <a:off x="5019434" y="4861836"/>
            <a:ext cx="3176604"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76" name="TextBox 1175">
            <a:extLst>
              <a:ext uri="{FF2B5EF4-FFF2-40B4-BE49-F238E27FC236}">
                <a16:creationId xmlns:a16="http://schemas.microsoft.com/office/drawing/2014/main" id="{F41E63A9-531A-4D84-1EBD-A473CDC5DE7B}"/>
              </a:ext>
            </a:extLst>
          </p:cNvPr>
          <p:cNvSpPr txBox="1"/>
          <p:nvPr/>
        </p:nvSpPr>
        <p:spPr>
          <a:xfrm>
            <a:off x="4833712" y="4870885"/>
            <a:ext cx="2989996" cy="1407349"/>
          </a:xfrm>
          <a:prstGeom prst="rect">
            <a:avLst/>
          </a:prstGeom>
          <a:noFill/>
        </p:spPr>
        <p:txBody>
          <a:bodyPr wrap="square" lIns="175761" tIns="140609" rIns="175761" bIns="140609" rtlCol="0">
            <a:spAutoFit/>
          </a:bodyPr>
          <a:lstStyle/>
          <a:p>
            <a:pPr marL="0" marR="0" lvl="0" indent="0" algn="l" defTabSz="878727" rtl="0" eaLnBrk="1" fontAlgn="auto" latinLnBrk="0" hangingPunct="1">
              <a:lnSpc>
                <a:spcPct val="90000"/>
              </a:lnSpc>
              <a:spcBef>
                <a:spcPts val="0"/>
              </a:spcBef>
              <a:spcAft>
                <a:spcPts val="576"/>
              </a:spcAft>
              <a:buClrTx/>
              <a:buSzTx/>
              <a:buFontTx/>
              <a:buNone/>
              <a:tabLst/>
              <a:defRPr/>
            </a:pPr>
            <a:r>
              <a:rPr kumimoji="0" lang="en-GB" sz="1400" b="0" i="0" u="none" strike="noStrike" kern="0" cap="none" spc="0" normalizeH="0" baseline="0" noProof="0">
                <a:ln>
                  <a:noFill/>
                </a:ln>
                <a:effectLst/>
                <a:uLnTx/>
                <a:uFillTx/>
                <a:latin typeface="+mj-lt"/>
                <a:ea typeface="+mn-ea"/>
                <a:cs typeface="+mn-cs"/>
              </a:rPr>
              <a:t>Global cloud infrastructure </a:t>
            </a:r>
            <a:r>
              <a:rPr kumimoji="0" lang="en-GB" sz="1400" b="0" i="0" u="none" strike="noStrike" kern="0" cap="none" spc="0" normalizeH="0" baseline="0" noProof="0">
                <a:ln>
                  <a:noFill/>
                </a:ln>
                <a:effectLst/>
                <a:uLnTx/>
                <a:uFillTx/>
                <a:latin typeface="Segoe UI"/>
                <a:ea typeface="+mn-ea"/>
                <a:cs typeface="+mn-cs"/>
              </a:rPr>
              <a:t>with </a:t>
            </a:r>
          </a:p>
          <a:p>
            <a:pPr marL="285750" marR="0" lvl="0" indent="-285750" algn="l" defTabSz="878727" rtl="0" eaLnBrk="1" fontAlgn="auto" latinLnBrk="0" hangingPunct="1">
              <a:lnSpc>
                <a:spcPct val="90000"/>
              </a:lnSpc>
              <a:spcBef>
                <a:spcPts val="0"/>
              </a:spcBef>
              <a:spcAft>
                <a:spcPts val="576"/>
              </a:spcAft>
              <a:buClrTx/>
              <a:buSzTx/>
              <a:buFont typeface="Arial" panose="020B0604020202020204" pitchFamily="34" charset="0"/>
              <a:buChar char="•"/>
              <a:tabLst/>
              <a:defRPr/>
            </a:pPr>
            <a:r>
              <a:rPr kumimoji="0" lang="en-GB" sz="1400" b="0" i="0" u="none" strike="noStrike" kern="0" cap="none" spc="0" normalizeH="0" baseline="0" noProof="0">
                <a:ln>
                  <a:noFill/>
                </a:ln>
                <a:effectLst/>
                <a:uLnTx/>
                <a:uFillTx/>
                <a:latin typeface="Segoe UI"/>
                <a:ea typeface="+mn-ea"/>
                <a:cs typeface="+mn-cs"/>
              </a:rPr>
              <a:t>custom hardware and network protection</a:t>
            </a:r>
          </a:p>
          <a:p>
            <a:pPr marL="285750" marR="0" lvl="0" indent="-285750" algn="l" defTabSz="878727" rtl="0" eaLnBrk="1" fontAlgn="auto" latinLnBrk="0" hangingPunct="1">
              <a:lnSpc>
                <a:spcPct val="90000"/>
              </a:lnSpc>
              <a:spcBef>
                <a:spcPts val="0"/>
              </a:spcBef>
              <a:spcAft>
                <a:spcPts val="576"/>
              </a:spcAft>
              <a:buClrTx/>
              <a:buSzTx/>
              <a:buFont typeface="Arial" panose="020B0604020202020204" pitchFamily="34" charset="0"/>
              <a:buChar char="•"/>
              <a:tabLst/>
              <a:defRPr/>
            </a:pPr>
            <a:r>
              <a:rPr kumimoji="0" lang="en-GB" sz="1400" b="0" i="0" u="none" strike="noStrike" kern="0" cap="none" spc="0" normalizeH="0" baseline="0" noProof="0">
                <a:ln>
                  <a:noFill/>
                </a:ln>
                <a:effectLst/>
                <a:uLnTx/>
                <a:uFillTx/>
                <a:latin typeface="Segoe UI"/>
                <a:ea typeface="+mn-ea"/>
                <a:cs typeface="+mn-cs"/>
              </a:rPr>
              <a:t>in-region and cross-region Disaster Recovery</a:t>
            </a:r>
          </a:p>
        </p:txBody>
      </p:sp>
    </p:spTree>
    <p:extLst>
      <p:ext uri="{BB962C8B-B14F-4D97-AF65-F5344CB8AC3E}">
        <p14:creationId xmlns:p14="http://schemas.microsoft.com/office/powerpoint/2010/main" val="703241997"/>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0F94BF21-676E-1B4C-B18B-81CCF4ABE752}"/>
    </a:ext>
  </a:extLst>
</a:theme>
</file>

<file path=ppt/theme/theme2.xml><?xml version="1.0" encoding="utf-8"?>
<a:theme xmlns:a="http://schemas.openxmlformats.org/drawingml/2006/main" name="Azure 2">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C207B1E-3148-EA4A-B755-E354687C8B39}" vid="{E341DE04-4C10-1245-995A-D784429DA4B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96D4D5D1BB25488E3B5986EEEA8C25" ma:contentTypeVersion="4" ma:contentTypeDescription="Create a new document." ma:contentTypeScope="" ma:versionID="9b71fd4867d0c1970d4535b0b5a2bac4">
  <xsd:schema xmlns:xsd="http://www.w3.org/2001/XMLSchema" xmlns:xs="http://www.w3.org/2001/XMLSchema" xmlns:p="http://schemas.microsoft.com/office/2006/metadata/properties" xmlns:ns2="ee112dfc-6fa1-400f-908a-55164cebbdba" xmlns:ns3="062f5f3b-7348-44f6-a2d5-487752d86c88" targetNamespace="http://schemas.microsoft.com/office/2006/metadata/properties" ma:root="true" ma:fieldsID="3b9611d5c7ecf27c6f3d1a53c46e1524" ns2:_="" ns3:_="">
    <xsd:import namespace="ee112dfc-6fa1-400f-908a-55164cebbdba"/>
    <xsd:import namespace="062f5f3b-7348-44f6-a2d5-487752d86c8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12dfc-6fa1-400f-908a-55164cebb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2f5f3b-7348-44f6-a2d5-487752d86c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C991A0-A5E6-430D-821B-60A13F326978}">
  <ds:schemaRefs>
    <ds:schemaRef ds:uri="062f5f3b-7348-44f6-a2d5-487752d86c88"/>
    <ds:schemaRef ds:uri="ee112dfc-6fa1-400f-908a-55164cebbdb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062f5f3b-7348-44f6-a2d5-487752d86c88"/>
    <ds:schemaRef ds:uri="ee112dfc-6fa1-400f-908a-55164cebbdb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Azure_PPT_Template_Aug2021</Template>
  <Application>Microsoft Office PowerPoint</Application>
  <PresentationFormat>Custom</PresentationFormat>
  <Slides>57</Slides>
  <Notes>36</Notes>
  <HiddenSlides>0</HiddenSlides>
  <ScaleCrop>false</ScaleCrop>
  <HeadingPairs>
    <vt:vector size="4" baseType="variant">
      <vt:variant>
        <vt:lpstr>Theme</vt:lpstr>
      </vt:variant>
      <vt:variant>
        <vt:i4>2</vt:i4>
      </vt:variant>
      <vt:variant>
        <vt:lpstr>Slide Titles</vt:lpstr>
      </vt:variant>
      <vt:variant>
        <vt:i4>57</vt:i4>
      </vt:variant>
    </vt:vector>
  </HeadingPairs>
  <TitlesOfParts>
    <vt:vector size="59" baseType="lpstr">
      <vt:lpstr>Azure 1</vt:lpstr>
      <vt:lpstr>Azure 2</vt:lpstr>
      <vt:lpstr>Reach for the  Cloud workshop</vt:lpstr>
      <vt:lpstr>The cloud powers our digital world</vt:lpstr>
      <vt:lpstr>Datacenters host the Microsoft cloud</vt:lpstr>
      <vt:lpstr>The Microsoft cloud is for everyone</vt:lpstr>
      <vt:lpstr>Microsoft runs on trust</vt:lpstr>
      <vt:lpstr>Microsoft datacenters are key to our sustainability goals</vt:lpstr>
      <vt:lpstr>More regions than any other cloud provider</vt:lpstr>
      <vt:lpstr>Azure geographies in  Western Europe</vt:lpstr>
      <vt:lpstr>The cloud powers our digital world</vt:lpstr>
      <vt:lpstr>A secure foundation at global scale</vt:lpstr>
      <vt:lpstr>Core benefits  of cloud migration</vt:lpstr>
      <vt:lpstr>Well-planned cloud usage can help  you significantly optimize IT spends</vt:lpstr>
      <vt:lpstr>Migrating to the cloud enables significant  operational efficiencies vs. on-premises </vt:lpstr>
      <vt:lpstr>Hybrid is the prevalent strategy</vt:lpstr>
      <vt:lpstr>PowerPoint Presentation</vt:lpstr>
      <vt:lpstr>Customer needs are changing </vt:lpstr>
      <vt:lpstr>Save money and increase business value  with Azure</vt:lpstr>
      <vt:lpstr>PowerPoint Presentation</vt:lpstr>
      <vt:lpstr>Ensure business continuity to avoid disruption</vt:lpstr>
      <vt:lpstr>PowerPoint Presentation</vt:lpstr>
      <vt:lpstr>Common migration projects</vt:lpstr>
      <vt:lpstr>Improve business results with the most value from  Windows Server and SQL Server on Azure</vt:lpstr>
      <vt:lpstr>Linux and open source databases offerings on Azure</vt:lpstr>
      <vt:lpstr>Broad open source portfolio support for Linux </vt:lpstr>
      <vt:lpstr>PowerPoint Presentation</vt:lpstr>
      <vt:lpstr>Strong secure foundation</vt:lpstr>
      <vt:lpstr>Built-in security controls</vt:lpstr>
      <vt:lpstr>Strengthen your cross-cloud security posture </vt:lpstr>
      <vt:lpstr>PowerPoint Presentation</vt:lpstr>
      <vt:lpstr>While data grows 400%, less than 30% gets analyzed</vt:lpstr>
      <vt:lpstr>Analytics &amp; AI is the #1 investment for business leaders,  however they struggle to maximize ROI</vt:lpstr>
      <vt:lpstr>Power BI: analytics for every organization Unified self-service &amp; cutting edge BI platform</vt:lpstr>
      <vt:lpstr>PowerPoint Presentation</vt:lpstr>
      <vt:lpstr>The digital storefronts</vt:lpstr>
      <vt:lpstr>A catalog from the world’s leading companies</vt:lpstr>
      <vt:lpstr>Leverage the power of Microsoft Cloud  through the commercial marketplace</vt:lpstr>
      <vt:lpstr>PowerPoint Presentation</vt:lpstr>
      <vt:lpstr>Austrian Customer Testimonials</vt:lpstr>
      <vt:lpstr>Belgium Customer Testimonials</vt:lpstr>
      <vt:lpstr>Danish Customer Testimonials</vt:lpstr>
      <vt:lpstr>Finnish Customer Testimonials</vt:lpstr>
      <vt:lpstr>Irish Customer Testimonials</vt:lpstr>
      <vt:lpstr>Italy Customer Testimonials</vt:lpstr>
      <vt:lpstr>Netherlands Customer Testimonials</vt:lpstr>
      <vt:lpstr>Norway Customer Testimonials</vt:lpstr>
      <vt:lpstr>Portuguese Customer Testimonials</vt:lpstr>
      <vt:lpstr>Spanish Customer Testimonials</vt:lpstr>
      <vt:lpstr>Swedish Customer Testimonials</vt:lpstr>
      <vt:lpstr>Swiss Customer Testimonials</vt:lpstr>
      <vt:lpstr>Next steps</vt:lpstr>
      <vt:lpstr>What is a Solution Assessment?</vt:lpstr>
      <vt:lpstr>Cloud Essentials Assessment</vt:lpstr>
      <vt:lpstr>Solution Assessments</vt:lpstr>
      <vt:lpstr>Want to know more about Solution Assessments?   Feel free to visit/share our NEW Pulse page! </vt:lpstr>
      <vt:lpstr>What Microsoft Brings</vt:lpstr>
      <vt:lpstr>Helping you take advantage of Microsoft Cloud</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new Azure PowerPoint template Below are some useful quick links.</dc:title>
  <dc:subject>&lt;Speech title here&gt;</dc:subject>
  <dc:creator>Mark Draper</dc:creator>
  <cp:keywords/>
  <dc:description>Template: Ariel Butz; ZUM Communications
Formatting: 
Audience Type:</dc:description>
  <cp:revision>1</cp:revision>
  <dcterms:created xsi:type="dcterms:W3CDTF">2022-12-19T14:23:09Z</dcterms:created>
  <dcterms:modified xsi:type="dcterms:W3CDTF">2023-01-05T14:44:34Z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0x010100C196D4D5D1BB25488E3B5986EEEA8C25</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ediaServiceImageTags">
    <vt:lpwstr/>
  </property>
</Properties>
</file>