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3.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4.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5.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99" r:id="rId4"/>
    <p:sldMasterId id="2147483936" r:id="rId5"/>
    <p:sldMasterId id="2147483975" r:id="rId6"/>
    <p:sldMasterId id="2147483976" r:id="rId7"/>
    <p:sldMasterId id="2147484877" r:id="rId8"/>
    <p:sldMasterId id="2147485223" r:id="rId9"/>
  </p:sldMasterIdLst>
  <p:notesMasterIdLst>
    <p:notesMasterId r:id="rId43"/>
  </p:notesMasterIdLst>
  <p:sldIdLst>
    <p:sldId id="2147470591" r:id="rId10"/>
    <p:sldId id="2147478356" r:id="rId11"/>
    <p:sldId id="2147478395" r:id="rId12"/>
    <p:sldId id="2147478391" r:id="rId13"/>
    <p:sldId id="2147478344" r:id="rId14"/>
    <p:sldId id="2147478346" r:id="rId15"/>
    <p:sldId id="2147478315" r:id="rId16"/>
    <p:sldId id="2147478328" r:id="rId17"/>
    <p:sldId id="2147478329" r:id="rId18"/>
    <p:sldId id="2147478330" r:id="rId19"/>
    <p:sldId id="2147478363" r:id="rId20"/>
    <p:sldId id="2147478399" r:id="rId21"/>
    <p:sldId id="2147478394" r:id="rId22"/>
    <p:sldId id="2147478370" r:id="rId23"/>
    <p:sldId id="2147478359" r:id="rId24"/>
    <p:sldId id="2147478386" r:id="rId25"/>
    <p:sldId id="2147470166" r:id="rId26"/>
    <p:sldId id="2147470168" r:id="rId27"/>
    <p:sldId id="2147478360" r:id="rId28"/>
    <p:sldId id="2147470162" r:id="rId29"/>
    <p:sldId id="2147478306" r:id="rId30"/>
    <p:sldId id="2147470161" r:id="rId31"/>
    <p:sldId id="2147470160" r:id="rId32"/>
    <p:sldId id="9998" r:id="rId33"/>
    <p:sldId id="2147478324" r:id="rId34"/>
    <p:sldId id="2147478361" r:id="rId35"/>
    <p:sldId id="2147478338" r:id="rId36"/>
    <p:sldId id="2147479212" r:id="rId37"/>
    <p:sldId id="2147478347" r:id="rId38"/>
    <p:sldId id="2147479213" r:id="rId39"/>
    <p:sldId id="2103812692" r:id="rId40"/>
    <p:sldId id="2147478396" r:id="rId41"/>
    <p:sldId id="2147470609" r:id="rId42"/>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Content" id="{D6A90233-F50A-44B1-9EC4-33969DEB3A76}">
          <p14:sldIdLst>
            <p14:sldId id="2147470591"/>
            <p14:sldId id="2147478356"/>
            <p14:sldId id="2147478395"/>
            <p14:sldId id="2147478391"/>
            <p14:sldId id="2147478344"/>
            <p14:sldId id="2147478346"/>
            <p14:sldId id="2147478315"/>
            <p14:sldId id="2147478328"/>
            <p14:sldId id="2147478329"/>
            <p14:sldId id="2147478330"/>
            <p14:sldId id="2147478363"/>
            <p14:sldId id="2147478399"/>
            <p14:sldId id="2147478394"/>
            <p14:sldId id="2147478370"/>
            <p14:sldId id="2147478359"/>
            <p14:sldId id="2147478386"/>
          </p14:sldIdLst>
        </p14:section>
        <p14:section name="Partner integration" id="{0029DD74-D8B1-492A-9054-1AE563994886}">
          <p14:sldIdLst>
            <p14:sldId id="2147470166"/>
            <p14:sldId id="2147470168"/>
          </p14:sldIdLst>
        </p14:section>
        <p14:section name="Customer stories" id="{7CA0D8F2-BA06-4272-8BA0-1EB84FB164ED}">
          <p14:sldIdLst>
            <p14:sldId id="2147478360"/>
            <p14:sldId id="2147470162"/>
            <p14:sldId id="2147478306"/>
            <p14:sldId id="2147470161"/>
            <p14:sldId id="2147470160"/>
          </p14:sldIdLst>
        </p14:section>
        <p14:section name="Next steps" id="{4EE92EF7-1A19-4780-AEC0-5D67C4B14571}">
          <p14:sldIdLst>
            <p14:sldId id="9998"/>
            <p14:sldId id="2147478324"/>
            <p14:sldId id="2147478361"/>
          </p14:sldIdLst>
        </p14:section>
        <p14:section name="Appendix" id="{CF0BEEDE-80D0-4A74-965A-8D516216E1D5}">
          <p14:sldIdLst>
            <p14:sldId id="2147478338"/>
            <p14:sldId id="2147479212"/>
            <p14:sldId id="2147478347"/>
            <p14:sldId id="2147479213"/>
            <p14:sldId id="2103812692"/>
            <p14:sldId id="2147478396"/>
            <p14:sldId id="214747060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A98167-8DCD-459F-8BC8-C7FF7A223295}" v="76" dt="2023-05-23T20:38:10.7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87937" autoAdjust="0"/>
  </p:normalViewPr>
  <p:slideViewPr>
    <p:cSldViewPr snapToGrid="0">
      <p:cViewPr varScale="1">
        <p:scale>
          <a:sx n="66" d="100"/>
          <a:sy n="66" d="100"/>
        </p:scale>
        <p:origin x="484" y="32"/>
      </p:cViewPr>
      <p:guideLst/>
    </p:cSldViewPr>
  </p:slideViewPr>
  <p:outlineViewPr>
    <p:cViewPr>
      <p:scale>
        <a:sx n="33" d="100"/>
        <a:sy n="33" d="100"/>
      </p:scale>
      <p:origin x="0" y="-217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560"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microsoft.com/office/2018/10/relationships/authors" Targe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notesMaster" Target="notesMasters/notesMaster1.xml"/><Relationship Id="rId48" Type="http://schemas.microsoft.com/office/2015/10/relationships/revisionInfo" Target="revisionInfo.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heme" Target="theme/theme1.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135A3E-E46E-4F35-BFA0-01B7B4EFD41E}" type="datetimeFigureOut">
              <a:rPr lang="en-US" smtClean="0"/>
              <a:t>5/23/2023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2297E2-F6B4-4E0F-9FB1-98A6A51574E8}" type="slidenum">
              <a:rPr lang="en-US" smtClean="0"/>
              <a:t>‹#›</a:t>
            </a:fld>
            <a:endParaRPr lang="en-US" dirty="0"/>
          </a:p>
        </p:txBody>
      </p:sp>
    </p:spTree>
    <p:extLst>
      <p:ext uri="{BB962C8B-B14F-4D97-AF65-F5344CB8AC3E}">
        <p14:creationId xmlns:p14="http://schemas.microsoft.com/office/powerpoint/2010/main" val="3160760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Segoe UI" panose="020B0502040204020203" pitchFamily="34" charset="0"/>
              </a:rPr>
              <a:t>Hello everyone, my name is </a:t>
            </a:r>
            <a:r>
              <a:rPr lang="en-US" sz="1200" b="1" i="0" dirty="0">
                <a:solidFill>
                  <a:srgbClr val="000000"/>
                </a:solidFill>
                <a:effectLst/>
                <a:latin typeface="Segoe UI" panose="020B0502040204020203" pitchFamily="34" charset="0"/>
              </a:rPr>
              <a:t>[insert name]</a:t>
            </a:r>
            <a:r>
              <a:rPr lang="en-US" sz="1200" b="0" i="0" dirty="0">
                <a:solidFill>
                  <a:srgbClr val="000000"/>
                </a:solidFill>
                <a:effectLst/>
                <a:latin typeface="Segoe UI" panose="020B0502040204020203" pitchFamily="34" charset="0"/>
              </a:rPr>
              <a:t> and I’m here to share with you the path to an accessible, secure, and cost-efficient virtualization desktop infrastructure with Azure Virtual Desktop. </a:t>
            </a:r>
            <a:endParaRPr lang="en-US" dirty="0"/>
          </a:p>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1</a:t>
            </a:fld>
            <a:endParaRPr lang="en-US" dirty="0"/>
          </a:p>
        </p:txBody>
      </p:sp>
    </p:spTree>
    <p:extLst>
      <p:ext uri="{BB962C8B-B14F-4D97-AF65-F5344CB8AC3E}">
        <p14:creationId xmlns:p14="http://schemas.microsoft.com/office/powerpoint/2010/main" val="2243804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Azure Virtual Desktop helps you unlock tools to make your virtualization infrastructure cost-efficient such as: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Leveraging Linux pricing for virtual machines when running Windows 10 or Windows 11.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Delivering multiple desktop sessions on a single virtual machine with Windows 11 multi-session to allow for multiple concurrent sessions from a single remote desktop host session.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Optimizing deployment costs using Autoscale to allocate resources automatically during peak and off-peak hours.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Using existing Windows and Microsoft 365 licenses to access Windows 11 and Microsoft Office at no additional cost. </a:t>
            </a:r>
          </a:p>
          <a:p>
            <a:pPr marL="7701" marR="3081" indent="0">
              <a:spcBef>
                <a:spcPts val="1137"/>
              </a:spcBef>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10</a:t>
            </a:fld>
            <a:endParaRPr lang="en-US" dirty="0"/>
          </a:p>
        </p:txBody>
      </p:sp>
    </p:spTree>
    <p:extLst>
      <p:ext uri="{BB962C8B-B14F-4D97-AF65-F5344CB8AC3E}">
        <p14:creationId xmlns:p14="http://schemas.microsoft.com/office/powerpoint/2010/main" val="1353292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600" b="0" i="0" dirty="0">
                <a:solidFill>
                  <a:srgbClr val="000000"/>
                </a:solidFill>
                <a:effectLst/>
                <a:latin typeface="Segoe UI" panose="020B0502040204020203" pitchFamily="34" charset="0"/>
              </a:rPr>
              <a:t>Azure Virtual Desktop provides multiple options for the operating systems you can use for virtual desktops and remote apps. You can even use different operating systems with different host pools to provide flexibility to your users. </a:t>
            </a:r>
          </a:p>
          <a:p>
            <a:pPr algn="l" rtl="0" fontAlgn="base"/>
            <a:endParaRPr lang="en-US" sz="2000" b="0" i="0" dirty="0">
              <a:solidFill>
                <a:srgbClr val="000000"/>
              </a:solidFill>
              <a:effectLst/>
              <a:latin typeface="Segoe UI" panose="020B0502040204020203" pitchFamily="34" charset="0"/>
            </a:endParaRPr>
          </a:p>
          <a:p>
            <a:pPr algn="l" rtl="0" fontAlgn="base"/>
            <a:r>
              <a:rPr lang="en-US" sz="1600" b="0" i="0" dirty="0">
                <a:solidFill>
                  <a:srgbClr val="000000"/>
                </a:solidFill>
                <a:effectLst/>
                <a:latin typeface="Segoe UI" panose="020B0502040204020203" pitchFamily="34" charset="0"/>
              </a:rPr>
              <a:t>You can choose the operating systems from images provided by Microsoft in the Azure Marketplace or bring your own custom images that you store in an Azure Compute Gallery.  </a:t>
            </a:r>
          </a:p>
          <a:p>
            <a:pPr algn="l" rtl="0" fontAlgn="base"/>
            <a:endParaRPr lang="en-US" sz="2000" b="0" i="0" dirty="0">
              <a:solidFill>
                <a:srgbClr val="000000"/>
              </a:solidFill>
              <a:effectLst/>
              <a:latin typeface="Segoe UI" panose="020B0502040204020203" pitchFamily="34" charset="0"/>
            </a:endParaRPr>
          </a:p>
          <a:p>
            <a:pPr algn="l" rtl="0" fontAlgn="base"/>
            <a:r>
              <a:rPr lang="en-US" sz="1600" b="0" i="0" dirty="0">
                <a:solidFill>
                  <a:srgbClr val="000000"/>
                </a:solidFill>
                <a:effectLst/>
                <a:latin typeface="Segoe UI" panose="020B0502040204020203" pitchFamily="34" charset="0"/>
              </a:rPr>
              <a:t>With Windows 11 and Windows 10 Enterprise Multi-Session, multiple concurrent users are supported on a session host allowing for more cost-effective virtual desktop deployment.  </a:t>
            </a:r>
          </a:p>
          <a:p>
            <a:pPr algn="l" rtl="0" fontAlgn="base"/>
            <a:endParaRPr lang="en-US" sz="2000" b="0" i="0" dirty="0">
              <a:solidFill>
                <a:srgbClr val="000000"/>
              </a:solidFill>
              <a:effectLst/>
              <a:latin typeface="Segoe UI" panose="020B0502040204020203" pitchFamily="34" charset="0"/>
            </a:endParaRPr>
          </a:p>
          <a:p>
            <a:pPr algn="l" rtl="0" fontAlgn="base"/>
            <a:r>
              <a:rPr lang="en-US" sz="1600" b="0" i="0" dirty="0">
                <a:solidFill>
                  <a:srgbClr val="000000"/>
                </a:solidFill>
                <a:effectLst/>
                <a:latin typeface="Segoe UI" panose="020B0502040204020203" pitchFamily="34" charset="0"/>
              </a:rPr>
              <a:t>Windows 11 and Windows 10 Enterprise and Enterprise Multi-Session OS provide users with the option to run Microsoft 365 Apps for Enterprise. </a:t>
            </a:r>
          </a:p>
          <a:p>
            <a:pPr algn="l" rtl="0" fontAlgn="base"/>
            <a:endParaRPr lang="en-US" sz="2000" b="0" i="0" dirty="0">
              <a:solidFill>
                <a:srgbClr val="000000"/>
              </a:solidFill>
              <a:effectLst/>
              <a:latin typeface="Segoe UI" panose="020B0502040204020203" pitchFamily="34" charset="0"/>
            </a:endParaRPr>
          </a:p>
          <a:p>
            <a:pPr algn="l" rtl="0" fontAlgn="base"/>
            <a:r>
              <a:rPr lang="en-US" sz="1600" b="0" i="0" dirty="0">
                <a:solidFill>
                  <a:srgbClr val="000000"/>
                </a:solidFill>
                <a:effectLst/>
                <a:latin typeface="Segoe UI" panose="020B0502040204020203" pitchFamily="34" charset="0"/>
              </a:rPr>
              <a:t>Each of these session host OS options for Azure Virtual Desktop can be managed using Microsoft Intune. </a:t>
            </a:r>
            <a:endParaRPr lang="en-US" sz="2000" b="0" i="0" dirty="0">
              <a:solidFill>
                <a:srgbClr val="000000"/>
              </a:solidFill>
              <a:effectLst/>
              <a:latin typeface="Segoe UI" panose="020B0502040204020203" pitchFamily="34" charset="0"/>
            </a:endParaRPr>
          </a:p>
          <a:p>
            <a:pPr defTabSz="914367"/>
            <a:endParaRPr lang="en-US" sz="1500" dirty="0">
              <a:gradFill>
                <a:gsLst>
                  <a:gs pos="1250">
                    <a:srgbClr val="505050"/>
                  </a:gs>
                  <a:gs pos="100000">
                    <a:srgbClr val="505050"/>
                  </a:gs>
                </a:gsLst>
                <a:lin ang="5400000" scaled="0"/>
              </a:gradFill>
              <a:latin typeface="Segoe UI Semilight" panose="020B0402040204020203" pitchFamily="34" charset="0"/>
              <a:cs typeface="Segoe UI Semilight" panose="020B0402040204020203" pitchFamily="34" charset="0"/>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7CB472-61B4-4A29-9AC5-4249580BC9CF}"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5/23/2023 11:06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55661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12</a:t>
            </a:fld>
            <a:endParaRPr lang="en-US" dirty="0"/>
          </a:p>
        </p:txBody>
      </p:sp>
    </p:spTree>
    <p:extLst>
      <p:ext uri="{BB962C8B-B14F-4D97-AF65-F5344CB8AC3E}">
        <p14:creationId xmlns:p14="http://schemas.microsoft.com/office/powerpoint/2010/main" val="2013863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An analysis conducted by technology industry consultants Forrester Research identified tangible productivity and cost savings associated with migrating on-premises VDI to Azure Virtual Desktop:​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1" i="0" dirty="0">
                <a:solidFill>
                  <a:srgbClr val="000000"/>
                </a:solidFill>
                <a:effectLst/>
                <a:latin typeface="Segoe UI" panose="020B0502040204020203" pitchFamily="34" charset="0"/>
              </a:rPr>
              <a:t>  Increased productivity of 22 person-hours per Azure Virtual Desktop end user from improved connectivity, onboarding, and security response</a:t>
            </a:r>
            <a:r>
              <a:rPr lang="en-US" sz="1200" b="0" i="0" dirty="0">
                <a:solidFill>
                  <a:srgbClr val="000000"/>
                </a:solidFill>
                <a:effectLst/>
                <a:latin typeface="Segoe UI" panose="020B0502040204020203" pitchFamily="34" charset="0"/>
              </a:rPr>
              <a:t>. ​ </a:t>
            </a:r>
          </a:p>
          <a:p>
            <a:pPr algn="l" rtl="0" fontAlgn="base"/>
            <a:r>
              <a:rPr lang="en-US" sz="1200" b="0" i="0" dirty="0">
                <a:solidFill>
                  <a:srgbClr val="000000"/>
                </a:solidFill>
                <a:effectLst/>
                <a:latin typeface="Segoe UI" panose="020B0502040204020203" pitchFamily="34" charset="0"/>
              </a:rPr>
              <a:t>Because of the improvements to connectivity and security response achieved by migrating from RDS to Azure Virtual Desktop, customers improved the productivity of Azure Virtual Desktop end users by 22 person-hours per user annually. At a deployment with 1,200 monthly active users, companies would add back 26,512 person-hours of productivity annually. Of this additional productivity, security response occurred 96% faster with Azure Virtual Desktop, adding in 23 productive work hours per effected employee per incident.​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a:t>
            </a:r>
            <a:r>
              <a:rPr lang="en-US" sz="1200" b="1" i="0" dirty="0">
                <a:solidFill>
                  <a:srgbClr val="000000"/>
                </a:solidFill>
                <a:effectLst/>
                <a:latin typeface="Segoe UI" panose="020B0502040204020203" pitchFamily="34" charset="0"/>
              </a:rPr>
              <a:t>Reduced cost of VDI licensing and related IT infrastructure by 34%.</a:t>
            </a:r>
            <a:r>
              <a:rPr lang="en-US" sz="1200" b="0" i="0" dirty="0">
                <a:solidFill>
                  <a:srgbClr val="000000"/>
                </a:solidFill>
                <a:effectLst/>
                <a:latin typeface="Segoe UI" panose="020B0502040204020203" pitchFamily="34" charset="0"/>
              </a:rPr>
              <a:t> ​ </a:t>
            </a:r>
          </a:p>
          <a:p>
            <a:pPr algn="l" rtl="0" fontAlgn="base"/>
            <a:r>
              <a:rPr lang="en-US" sz="1200" b="0" i="0" dirty="0">
                <a:solidFill>
                  <a:srgbClr val="000000"/>
                </a:solidFill>
                <a:effectLst/>
                <a:latin typeface="Segoe UI" panose="020B0502040204020203" pitchFamily="34" charset="0"/>
              </a:rPr>
              <a:t>By migrating from VDI running on-premises to cloud-based Azure Virtual Desktop, customers reduced their prior VDI licensing and IT infrastructure costs by up to 34% annually. Customers eliminated RDS-associated costs, including licensing, on-premises servers and maintenance fees, and network and power costs. Additionally, customers could stop buying employer-owned PCs for 25% of Azure Virtual Desktop end users who instead used their own personal devices. </a:t>
            </a:r>
            <a:endParaRPr lang="en-US" b="0" i="0" dirty="0">
              <a:solidFill>
                <a:srgbClr val="000000"/>
              </a:solidFill>
              <a:effectLst/>
              <a:latin typeface="Segoe UI" panose="020B0502040204020203" pitchFamily="34" charset="0"/>
            </a:endParaRPr>
          </a:p>
          <a:p>
            <a:pPr defTabSz="914367"/>
            <a:endParaRPr lang="en-US" b="0" dirty="0">
              <a:solidFill>
                <a:srgbClr val="505050"/>
              </a:solidFill>
              <a:cs typeface="Calibri" panose="020F0502020204030204"/>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7CB472-61B4-4A29-9AC5-4249580BC9CF}"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5/23/2023 11:06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07621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67"/>
            <a:endParaRPr lang="en-US" dirty="0">
              <a:cs typeface="Calibri" panose="020F0502020204030204"/>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7CB472-61B4-4A29-9AC5-4249580BC9CF}"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5/23/2023 11:06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76956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15</a:t>
            </a:fld>
            <a:endParaRPr lang="en-US" dirty="0"/>
          </a:p>
        </p:txBody>
      </p:sp>
    </p:spTree>
    <p:extLst>
      <p:ext uri="{BB962C8B-B14F-4D97-AF65-F5344CB8AC3E}">
        <p14:creationId xmlns:p14="http://schemas.microsoft.com/office/powerpoint/2010/main" val="2944433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There are many options for moving your existing virtualization environment to the cloud and begin leveraging the benefits of Azure Virtual Desktop.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These migration options aren’t mutually exclusive; they can be pursued individually or as part of a comprehensive migration strategy.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Some companies choose to manage the migration using their existing IT staff. Organizations using Citrix and VMware control planes can work with those vendors to drive their migrations. There are also a number of professional services organizations and ISVs with solutions and services to help drive migrations.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No matter which option or options an organization chooses, Microsoft provides frameworks (Microsoft Cloud Adoption Framework), tools, best practices, and supporting resources (Azure Modernization and Migration Program) to drive successful migrations.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If you’re currently using Microsoft Remote Desktop Services, you can transition to Azure Virtual Desktop for an improved experience that enables you to: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Provide a more flexible platform for delivering secure VDI services using any control plane.</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Simplify the delivery of VDI functionality for your team.</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Leverage the security, availability, and scalability of Azure.</a:t>
            </a:r>
          </a:p>
          <a:p>
            <a:pPr algn="l" rtl="0" fontAlgn="base">
              <a:buFont typeface="Arial" panose="020B0604020202020204" pitchFamily="34" charset="0"/>
              <a:buNone/>
            </a:pPr>
            <a:endParaRPr lang="en-US" sz="1200"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For customers currently using Partner VDI solutions, you can extend the benefits of Azure Virtual Desktop to enhance those solutions and: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Use your existing Citrix or VMware control planes.</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Bring the best features of your partner solution to the cloud.</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Leverage the security, availability, and scalability of Azure.</a:t>
            </a:r>
          </a:p>
          <a:p>
            <a:pPr>
              <a:lnSpc>
                <a:spcPct val="107000"/>
              </a:lnSpc>
              <a:spcAft>
                <a:spcPts val="800"/>
              </a:spcAft>
            </a:pPr>
            <a:endParaRPr lang="en-US" dirty="0"/>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82ACF9B1-0339-4B7C-B282-263AFE02D0CE}"/>
              </a:ext>
            </a:extLst>
          </p:cNvPr>
          <p:cNvSpPr txBox="1"/>
          <p:nvPr/>
        </p:nvSpPr>
        <p:spPr>
          <a:xfrm>
            <a:off x="4572000" y="773399"/>
            <a:ext cx="4114800" cy="276999"/>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100" normalizeH="0" baseline="0" noProof="0">
                <a:ln>
                  <a:noFill/>
                </a:ln>
                <a:solidFill>
                  <a:srgbClr val="FFFFFF"/>
                </a:solidFill>
                <a:effectLst/>
                <a:uLnTx/>
                <a:uFillTx/>
                <a:latin typeface="Segoe UI"/>
                <a:ea typeface="+mn-ea"/>
                <a:cs typeface="+mn-cs"/>
              </a:rPr>
              <a:t>“Insert text here”</a:t>
            </a:r>
          </a:p>
        </p:txBody>
      </p:sp>
    </p:spTree>
    <p:extLst>
      <p:ext uri="{BB962C8B-B14F-4D97-AF65-F5344CB8AC3E}">
        <p14:creationId xmlns:p14="http://schemas.microsoft.com/office/powerpoint/2010/main" val="3424993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400" b="0" i="0" dirty="0">
                <a:solidFill>
                  <a:srgbClr val="000000"/>
                </a:solidFill>
                <a:effectLst/>
                <a:latin typeface="Segoe UI" panose="020B0502040204020203" pitchFamily="34" charset="0"/>
              </a:rPr>
              <a:t>The Citrix DaaS solution provides an important and value rich virtualization control plane for on-premises customers. Customers can continue to gain value from the Citrix DaaS solution as they begin their migration to Azure Virtual Desktop.   </a:t>
            </a:r>
          </a:p>
          <a:p>
            <a:pPr algn="l" rtl="0" fontAlgn="base"/>
            <a:endParaRPr lang="en-US" sz="20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Citrix DaaS:</a:t>
            </a:r>
          </a:p>
          <a:p>
            <a:pPr algn="l" rtl="0" fontAlgn="base"/>
            <a:r>
              <a:rPr lang="en-US" sz="1400" b="0" i="0" dirty="0">
                <a:solidFill>
                  <a:srgbClr val="000000"/>
                </a:solidFill>
                <a:effectLst/>
                <a:latin typeface="Segoe UI" panose="020B0502040204020203" pitchFamily="34" charset="0"/>
              </a:rPr>
              <a:t> </a:t>
            </a:r>
            <a:endParaRPr lang="en-US" sz="2000"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Enables a hybrid cloud for virtual apps and desktops.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Manages existing on-premises Citrix deployments alongside new Azure Virtual Desktops in Azure.</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Speeds transition from on-prem Citrix workloads to Microsoft Azure and reduces time to value.</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Centrally manages images, policies, and profiles.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Uses the same Citrix tools you already know and love.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Gives users an intelligent experience.</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Takes collaboration to the next level.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Provides native Microsoft 365, </a:t>
            </a:r>
            <a:r>
              <a:rPr lang="en-US" sz="1400" b="0" i="0" dirty="0">
                <a:solidFill>
                  <a:srgbClr val="000000"/>
                </a:solidFill>
                <a:effectLst/>
                <a:latin typeface="WordVisiCarriageReturn_MSFontService"/>
              </a:rPr>
              <a:t>a</a:t>
            </a:r>
            <a:r>
              <a:rPr lang="en-US" sz="1400" b="0" i="0" dirty="0">
                <a:solidFill>
                  <a:srgbClr val="000000"/>
                </a:solidFill>
                <a:effectLst/>
                <a:latin typeface="Segoe UI" panose="020B0502040204020203" pitchFamily="34" charset="0"/>
              </a:rPr>
              <a:t>nd Teams app experience.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Delivers crystal-clear voice and video for Teams.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Overcomes bandwidth limitations for branch or remote locations.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Built-in intelligent capabilities aggregate actionable items, enhancing user productivity.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Gives IT a modern approach to monitoring and control.</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Real-time policy engine adapts to changing access conditions – location, identity, device, and threats.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Continues monitoring and real-time analytics respond before an incident occurs.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Adaptive security and performance settings are automatically applied on-premises and in Azure.</a:t>
            </a:r>
          </a:p>
          <a:p>
            <a:endParaRPr lang="en-US" sz="1400" dirty="0">
              <a:latin typeface="Segoe UI"/>
              <a:cs typeface="Segoe U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64B820-A5EF-474B-B8FF-45D174E5A13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10809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l" rtl="0" fontAlgn="base"/>
            <a:r>
              <a:rPr lang="en-US" sz="1400" b="0" i="0" dirty="0">
                <a:solidFill>
                  <a:srgbClr val="000000"/>
                </a:solidFill>
                <a:effectLst/>
                <a:latin typeface="Segoe UI" panose="020B0502040204020203" pitchFamily="34" charset="0"/>
              </a:rPr>
              <a:t>The partnership between Microsoft and VMware is designed to help customers accelerate their cloud adoption while maximizing cost savings and delivering an exceptional user experience. </a:t>
            </a:r>
          </a:p>
          <a:p>
            <a:pPr algn="l" rtl="0" fontAlgn="base"/>
            <a:endParaRPr lang="en-US" sz="16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With this combination of platforms, customers can: </a:t>
            </a:r>
            <a:endParaRPr lang="en-US" sz="1600"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Begin using Azure Virtual Desktop benefit more quickly by taking advantage of hybrid support.</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Use a common management interface across all platforms. </a:t>
            </a:r>
          </a:p>
          <a:p>
            <a:pPr algn="l" rtl="0" fontAlgn="base">
              <a:buFont typeface="Arial" panose="020B0604020202020204" pitchFamily="34" charset="0"/>
              <a:buChar char="•"/>
            </a:pPr>
            <a:r>
              <a:rPr lang="en-US" sz="1400" b="0" i="0" dirty="0">
                <a:solidFill>
                  <a:srgbClr val="000000"/>
                </a:solidFill>
                <a:effectLst/>
                <a:latin typeface="Segoe UI" panose="020B0502040204020203" pitchFamily="34" charset="0"/>
              </a:rPr>
              <a:t>  Access Horizon Cloud on Azure enterprise features that work with the capabilities of Azure Virtual Desktop to optimize costs at scale with advanced power management - a must-have as you begin a broader Windows 10 migration to the cloud.</a:t>
            </a:r>
          </a:p>
          <a:p>
            <a:pPr algn="l" rtl="0" fontAlgn="base">
              <a:buFont typeface="Arial" panose="020B0604020202020204" pitchFamily="34" charset="0"/>
              <a:buNone/>
            </a:pPr>
            <a:endParaRPr lang="en-US" sz="14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And, both Microsoft and VMware are focused heavily on user experience.  </a:t>
            </a:r>
          </a:p>
          <a:p>
            <a:pPr algn="l" rtl="0" fontAlgn="base"/>
            <a:endParaRPr lang="en-US" sz="16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The combination of FSLogix and VMware Dynamic Environment manager delivers exceptional user environment management capabilities, while the Blast Extreme protocol and Workspace ONE Access provides secure access to apps and desktops. </a:t>
            </a:r>
            <a:endParaRPr lang="en-US" sz="1600" b="0" i="0" dirty="0">
              <a:solidFill>
                <a:srgbClr val="000000"/>
              </a:solidFill>
              <a:effectLst/>
              <a:latin typeface="Segoe UI" panose="020B0502040204020203" pitchFamily="34" charset="0"/>
            </a:endParaRPr>
          </a:p>
          <a:p>
            <a:pPr marL="0" marR="0">
              <a:lnSpc>
                <a:spcPct val="107000"/>
              </a:lnSpc>
              <a:spcBef>
                <a:spcPts val="0"/>
              </a:spcBef>
              <a:spcAft>
                <a:spcPts val="600"/>
              </a:spcAft>
            </a:pPr>
            <a:endParaRPr lang="en-US" sz="1400"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FBC3A-A12C-40F9-BB8D-BC30C7901396}" type="slidenum">
              <a:rPr kumimoji="0" lang="en-US" sz="1200" b="0" i="0" u="none" strike="noStrike" kern="1200" cap="none" spc="0" normalizeH="0" baseline="0" noProof="0" smtClean="0">
                <a:ln>
                  <a:noFill/>
                </a:ln>
                <a:solidFill>
                  <a:srgbClr val="717074"/>
                </a:solidFill>
                <a:effectLst/>
                <a:uLnTx/>
                <a:uFillTx/>
                <a:latin typeface="Metropolis" panose="00000500000000000000" pitchFamily="50"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717074"/>
              </a:solidFill>
              <a:effectLst/>
              <a:uLnTx/>
              <a:uFillTx/>
              <a:latin typeface="Metropolis" panose="00000500000000000000" pitchFamily="50" charset="0"/>
              <a:ea typeface="+mn-ea"/>
              <a:cs typeface="+mn-cs"/>
            </a:endParaRPr>
          </a:p>
        </p:txBody>
      </p:sp>
    </p:spTree>
    <p:extLst>
      <p:ext uri="{BB962C8B-B14F-4D97-AF65-F5344CB8AC3E}">
        <p14:creationId xmlns:p14="http://schemas.microsoft.com/office/powerpoint/2010/main" val="3331451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000000"/>
                </a:solidFill>
                <a:effectLst/>
                <a:latin typeface="Segoe UI" panose="020B0502040204020203" pitchFamily="34" charset="0"/>
              </a:rPr>
              <a:t>Now, these words hold little weight without hearing the real-world applications and benefits directly from our customers. So, how has Azure Virtual Desktop been answering our customer’s challenges?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492297E2-F6B4-4E0F-9FB1-98A6A51574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29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First, let’s examine the challenges and opportunities organizations face when adapting to the shift to remote work.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Customers must: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Discover, adopt, and deploy technology that enables secure remote and hybrid work.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Revamp their technology to be more responsive when faced with unprecedented changes.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Evaluate various cloud solutions that fit their business needs to deliver better security and scalability.  </a:t>
            </a: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And implement solutions that deliver all these things with cost in mind.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So how are organizations overcoming all these challenges at once?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2</a:t>
            </a:fld>
            <a:endParaRPr lang="en-US" dirty="0"/>
          </a:p>
        </p:txBody>
      </p:sp>
    </p:spTree>
    <p:extLst>
      <p:ext uri="{BB962C8B-B14F-4D97-AF65-F5344CB8AC3E}">
        <p14:creationId xmlns:p14="http://schemas.microsoft.com/office/powerpoint/2010/main" val="949897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400" b="0" i="0" dirty="0">
                <a:solidFill>
                  <a:srgbClr val="000000"/>
                </a:solidFill>
                <a:effectLst/>
                <a:latin typeface="Segoe UI" panose="020B0502040204020203" pitchFamily="34" charset="0"/>
              </a:rPr>
              <a:t>ResultsCX provides call-center technology and staffing services for brands in key verticals, including top-level telecoms, major healthcare providers, big insurance companies, and online retailers.  </a:t>
            </a:r>
            <a:endParaRPr lang="en-US" sz="16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 </a:t>
            </a:r>
            <a:endParaRPr lang="en-US" sz="1600" b="0" i="0" dirty="0">
              <a:solidFill>
                <a:srgbClr val="000000"/>
              </a:solidFill>
              <a:effectLst/>
              <a:latin typeface="Segoe UI" panose="020B0502040204020203" pitchFamily="34" charset="0"/>
            </a:endParaRPr>
          </a:p>
          <a:p>
            <a:pPr algn="l" rtl="0" fontAlgn="base"/>
            <a:r>
              <a:rPr lang="en-US" sz="1400" b="0" i="0" dirty="0">
                <a:solidFill>
                  <a:srgbClr val="000000"/>
                </a:solidFill>
                <a:effectLst/>
                <a:latin typeface="Segoe UI" panose="020B0502040204020203" pitchFamily="34" charset="0"/>
              </a:rPr>
              <a:t>It supports many Fortune 500 companies and handles more than 71 million customer service calls a year. ResultsCX had an on-premises VDI environment, but it found that environment difficult to manage and expensive to maintain. They adopted Azure Virtual Desktop for a new, highly secure way to connect employees to everything they need in a workstation from virtually anywhere. </a:t>
            </a:r>
            <a:endParaRPr lang="en-US" sz="1600" b="0" i="0" dirty="0">
              <a:solidFill>
                <a:srgbClr val="000000"/>
              </a:solidFill>
              <a:effectLst/>
              <a:latin typeface="Segoe UI" panose="020B0502040204020203" pitchFamily="34" charset="0"/>
            </a:endParaRPr>
          </a:p>
          <a:p>
            <a:pPr marL="0" marR="0" lvl="0" indent="0" algn="l" defTabSz="932667" rtl="0" eaLnBrk="1" fontAlgn="auto" latinLnBrk="0" hangingPunct="1">
              <a:lnSpc>
                <a:spcPct val="100000"/>
              </a:lnSpc>
              <a:spcBef>
                <a:spcPts val="0"/>
              </a:spcBef>
              <a:spcAft>
                <a:spcPts val="667"/>
              </a:spcAft>
              <a:buClrTx/>
              <a:buSzTx/>
              <a:buFontTx/>
              <a:buNone/>
              <a:tabLst/>
              <a:defRPr/>
            </a:pPr>
            <a:endParaRPr kumimoji="0" lang="en-US" sz="1400" b="0" i="0" u="none" strike="noStrike" kern="1200" cap="none" spc="0" normalizeH="0" baseline="0" noProof="0" dirty="0">
              <a:ln w="3175">
                <a:noFill/>
              </a:ln>
              <a:solidFill>
                <a:srgbClr val="000000"/>
              </a:solidFill>
              <a:effectLst/>
              <a:uLnTx/>
              <a:uFillTx/>
              <a:latin typeface="Segoe UI"/>
              <a:ea typeface="+mn-ea"/>
              <a:cs typeface="Segoe UI"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81A3E-8B1C-4F70-B5C1-97EE19F48F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1886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21</a:t>
            </a:fld>
            <a:endParaRPr lang="en-US" dirty="0"/>
          </a:p>
        </p:txBody>
      </p:sp>
    </p:spTree>
    <p:extLst>
      <p:ext uri="{BB962C8B-B14F-4D97-AF65-F5344CB8AC3E}">
        <p14:creationId xmlns:p14="http://schemas.microsoft.com/office/powerpoint/2010/main" val="34178734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Segoe UI" panose="020B0502040204020203" pitchFamily="34" charset="0"/>
              </a:rPr>
              <a:t>Sage offers the biggest accountancy software package in the United Kingdom and the third largest worldwide, serving more than 6 million people.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000000"/>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Segoe UI" panose="020B0502040204020203" pitchFamily="34" charset="0"/>
              </a:rPr>
              <a:t>They help partners bring their customers who use on-premises servers into the cloud.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000000"/>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Segoe UI" panose="020B0502040204020203" pitchFamily="34" charset="0"/>
              </a:rPr>
              <a:t>Sage decided to redesign the remote access architecture used to host its Sage 100, Sage 200, and Sage 300 offerings for its own customers. For the new solution Sage used Azure Virtual Desktop for the improved security features and scalability benefits of Azure services.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81A3E-8B1C-4F70-B5C1-97EE19F48F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8337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Ricoh is one of Japan’s leading manufacturing companies and was also an early adopter of digital transformation initiatives to improve their business practices. </a:t>
            </a:r>
          </a:p>
          <a:p>
            <a:pPr algn="l" rtl="0" fontAlgn="base"/>
            <a:endParaRPr lang="en-US" sz="1200"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They aimed to be ahead of the curve with cloud computing capabilities which led them to begin incorporating Azure Virtual Desktop to create a flexible and scalable design environment while keeping costs down.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81A3E-8B1C-4F70-B5C1-97EE19F48F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744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So, who’s eligible to start using Azure Virtual Desktop? In actuality, many of our customers are already eligible to start using Azure Virtual Desktop today.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If you have one of the following licenses you are eligible to access Windows 11 and Windows 10 single and multi-session and Windows 7 with Azure Virtual Desktop. Additionally, if you have an RDS CAL license with active Software Assurance (SA) or RDS User Subscription Licenses you’re eligible to access Server workloads with Azure Virtual Desktop.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What next steps can you take to get started or learn more? </a:t>
            </a:r>
          </a:p>
          <a:p>
            <a:pPr algn="l" rtl="0" fontAlgn="base"/>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0FA7-2A11-4403-A54D-9B2F15AFF8C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644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Listed here, you’ll find links to continue learning about Azure Virtual Desktop, training courses to familiarize yourself with what’s possible on Azure Virtual Desktop, and an option to schedule a free demo that will help you decide whether this solution is a good choice for your organization. </a:t>
            </a:r>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 </a:t>
            </a:r>
            <a:endParaRPr lang="en-US" b="0" i="0" dirty="0">
              <a:solidFill>
                <a:srgbClr val="000000"/>
              </a:solidFill>
              <a:effectLst/>
              <a:latin typeface="Segoe UI" panose="020B0502040204020203" pitchFamily="34" charset="0"/>
            </a:endParaRPr>
          </a:p>
          <a:p>
            <a:endParaRPr lang="en-US" dirty="0"/>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D6F2FE2A-BC7A-413A-8C8B-C527C9D91FCE}"/>
              </a:ext>
            </a:extLst>
          </p:cNvPr>
          <p:cNvSpPr txBox="1"/>
          <p:nvPr/>
        </p:nvSpPr>
        <p:spPr>
          <a:xfrm>
            <a:off x="4800600" y="824960"/>
            <a:ext cx="4320540" cy="295466"/>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100" b="0" i="0" u="none" strike="noStrike" kern="1200" cap="none" spc="-106" normalizeH="0" baseline="0" noProof="0" dirty="0">
                <a:ln>
                  <a:noFill/>
                </a:ln>
                <a:solidFill>
                  <a:srgbClr val="FFFFFF"/>
                </a:solidFill>
                <a:effectLst/>
                <a:uLnTx/>
                <a:uFillTx/>
                <a:latin typeface="Segoe UI"/>
                <a:ea typeface="+mn-ea"/>
                <a:cs typeface="+mn-cs"/>
              </a:rPr>
              <a:t>“Get started today to learn more”</a:t>
            </a:r>
          </a:p>
        </p:txBody>
      </p:sp>
      <p:sp>
        <p:nvSpPr>
          <p:cNvPr id="13" name="Slide Image Placeholder 12">
            <a:extLst>
              <a:ext uri="{FF2B5EF4-FFF2-40B4-BE49-F238E27FC236}">
                <a16:creationId xmlns:a16="http://schemas.microsoft.com/office/drawing/2014/main" id="{EE57E0C5-03FB-4509-B05C-03D12AD228D8}"/>
              </a:ext>
            </a:extLst>
          </p:cNvPr>
          <p:cNvSpPr>
            <a:spLocks noGrp="1" noRot="1" noChangeAspect="1"/>
          </p:cNvSpPr>
          <p:nvPr>
            <p:ph type="sldImg"/>
          </p:nvPr>
        </p:nvSpPr>
        <p:spPr/>
      </p:sp>
    </p:spTree>
    <p:extLst>
      <p:ext uri="{BB962C8B-B14F-4D97-AF65-F5344CB8AC3E}">
        <p14:creationId xmlns:p14="http://schemas.microsoft.com/office/powerpoint/2010/main" val="3337274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26</a:t>
            </a:fld>
            <a:endParaRPr lang="en-US" dirty="0"/>
          </a:p>
        </p:txBody>
      </p:sp>
    </p:spTree>
    <p:extLst>
      <p:ext uri="{BB962C8B-B14F-4D97-AF65-F5344CB8AC3E}">
        <p14:creationId xmlns:p14="http://schemas.microsoft.com/office/powerpoint/2010/main" val="4053714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dirty="0">
                <a:solidFill>
                  <a:srgbClr val="000000"/>
                </a:solidFill>
                <a:effectLst/>
                <a:latin typeface="Times New Roman" panose="02020603050405020304" pitchFamily="18" charset="0"/>
              </a:rPr>
              <a:t>As I mentioned, Azure Virtual Desktop is a robust Cloud VDI solution that can be the right fit for you if you already have IT in-house capabilities in VDI, or a partner that you work very closely with and would like to retain. That way, you can take the investments that you’ve been making in your on-premises VDI deployment, and migrate and modernize it to the cloud, extending the value of those investments and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b="0" i="0" kern="1200" spc="10" dirty="0">
              <a:solidFill>
                <a:srgbClr val="000000"/>
              </a:solidFill>
              <a:effectLst/>
              <a:latin typeface="Times New Roman" panose="02020603050405020304" pitchFamily="18" charset="0"/>
              <a:ea typeface="MS Mincho" panose="02020609040205080304"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kern="1200" spc="10" dirty="0">
                <a:solidFill>
                  <a:srgbClr val="000000"/>
                </a:solidFill>
                <a:effectLst/>
                <a:latin typeface="Times New Roman" panose="02020603050405020304" pitchFamily="18" charset="0"/>
                <a:ea typeface="MS Mincho" panose="02020609040205080304" pitchFamily="49" charset="-128"/>
                <a:cs typeface="+mn-cs"/>
              </a:rPr>
              <a:t>And, </a:t>
            </a:r>
            <a:r>
              <a:rPr lang="en-US" sz="2400" b="0" i="0" dirty="0">
                <a:solidFill>
                  <a:srgbClr val="000000"/>
                </a:solidFill>
                <a:effectLst/>
                <a:latin typeface="Times New Roman" panose="02020603050405020304" pitchFamily="18" charset="0"/>
              </a:rPr>
              <a:t>Windows 365 really shines when a customer does not have VDI expertise in house or a trusted partner that can implement that for them.  If you are looking to move resources away from that, or you’re feeling resource-strapped in this area, Windows 365 can be a great fit because it allows you to move very quickly to enable secure work on personal PCs, on and off board employees easily, and it’s simple to buy, deploy and manage.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b="0" i="0" dirty="0">
              <a:solidFill>
                <a:srgbClr val="000000"/>
              </a:solidFill>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dirty="0">
                <a:solidFill>
                  <a:srgbClr val="000000"/>
                </a:solidFill>
                <a:effectLst/>
                <a:latin typeface="Times New Roman" panose="02020603050405020304" pitchFamily="18" charset="0"/>
              </a:rPr>
              <a:t>Now, there is a new way to deliver Windows from the Microsoft Cloud: Microsoft Dev Box. Microsoft Dev Box </a:t>
            </a:r>
            <a:r>
              <a:rPr lang="en-US" sz="1800" dirty="0">
                <a:solidFill>
                  <a:srgbClr val="242424"/>
                </a:solidFill>
                <a:effectLst/>
                <a:latin typeface="Segoe UI" panose="020B0502040204020203" pitchFamily="34" charset="0"/>
                <a:ea typeface="Segoe UI" panose="020B0502040204020203" pitchFamily="34" charset="0"/>
              </a:rPr>
              <a:t>is a specialized service for developers that provides self-service access to high performance, cloud-based workstations preconfigured and ready to code for their projects. </a:t>
            </a:r>
            <a:r>
              <a:rPr lang="en-US" sz="3600" b="0" i="0" dirty="0">
                <a:solidFill>
                  <a:srgbClr val="000000"/>
                </a:solidFill>
                <a:effectLst/>
                <a:latin typeface="Times New Roman" panose="02020603050405020304" pitchFamily="18" charset="0"/>
              </a:rPr>
              <a:t>Powered by Windows 365, Microsoft Dev Box adds these developer-optimized capabilities to the Cloud PC experience.</a:t>
            </a:r>
            <a:endParaRPr lang="en-US" sz="3600" b="0" i="0" dirty="0">
              <a:solidFill>
                <a:srgbClr val="000000"/>
              </a:solidFill>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kern="1200" spc="10" dirty="0">
              <a:solidFill>
                <a:srgbClr val="000000"/>
              </a:solidFill>
              <a:effectLst/>
              <a:latin typeface="Segoe UI" panose="020B0502040204020203" pitchFamily="34" charset="0"/>
              <a:ea typeface="MS Mincho" panose="02020609040205080304" pitchFamily="49" charset="-128"/>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0418E8-99A9-4F89-961C-DD2C277F38F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898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81A3E-8B1C-4F70-B5C1-97EE19F48F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39137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What next steps can you take to get started or learn more? It’s as easy as 1, 2, 3.</a:t>
            </a:r>
          </a:p>
          <a:p>
            <a:endParaRPr lang="en-US" dirty="0"/>
          </a:p>
          <a:p>
            <a:pPr algn="l" rtl="0" fontAlgn="base"/>
            <a:r>
              <a:rPr lang="en-US" sz="1200" b="0" i="0" dirty="0">
                <a:solidFill>
                  <a:srgbClr val="000000"/>
                </a:solidFill>
                <a:effectLst/>
                <a:latin typeface="Segoe UI" panose="020B0502040204020203" pitchFamily="34" charset="0"/>
              </a:rPr>
              <a:t>Listed here, you’ll find links to continue learning about Windows 365, Microsoft Dev Box, and Azure Virtual Desktop, including the opportunity for an extended demo from a Microsoft App Innovate seller with Microsoft Dev Box-specific expertise. I can also refer you to that team if you’d like to join the public preview and try the service for yourself today.</a:t>
            </a:r>
          </a:p>
          <a:p>
            <a:pPr algn="l" rtl="0" fontAlgn="base"/>
            <a:endParaRPr lang="en-US" sz="1200"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Thank you for your time. </a:t>
            </a:r>
            <a:endParaRPr lang="en-US" b="0" i="0" dirty="0">
              <a:solidFill>
                <a:srgbClr val="000000"/>
              </a:solidFill>
              <a:effectLst/>
              <a:latin typeface="Segoe UI" panose="020B0502040204020203" pitchFamily="34" charset="0"/>
            </a:endParaRPr>
          </a:p>
          <a:p>
            <a:endParaRPr lang="en-US" dirty="0"/>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D6F2FE2A-BC7A-413A-8C8B-C527C9D91FCE}"/>
              </a:ext>
            </a:extLst>
          </p:cNvPr>
          <p:cNvSpPr txBox="1"/>
          <p:nvPr/>
        </p:nvSpPr>
        <p:spPr>
          <a:xfrm>
            <a:off x="4800600" y="824960"/>
            <a:ext cx="4320540" cy="295466"/>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100" b="0" i="0" u="none" strike="noStrike" kern="1200" cap="none" spc="-106" normalizeH="0" baseline="0" noProof="0">
                <a:ln>
                  <a:noFill/>
                </a:ln>
                <a:solidFill>
                  <a:srgbClr val="FFFFFF"/>
                </a:solidFill>
                <a:effectLst/>
                <a:uLnTx/>
                <a:uFillTx/>
                <a:latin typeface="Segoe UI"/>
                <a:ea typeface="+mn-ea"/>
                <a:cs typeface="+mn-cs"/>
              </a:rPr>
              <a:t>“Get started today to learn more”</a:t>
            </a:r>
          </a:p>
        </p:txBody>
      </p:sp>
      <p:sp>
        <p:nvSpPr>
          <p:cNvPr id="13" name="Slide Image Placeholder 12">
            <a:extLst>
              <a:ext uri="{FF2B5EF4-FFF2-40B4-BE49-F238E27FC236}">
                <a16:creationId xmlns:a16="http://schemas.microsoft.com/office/drawing/2014/main" id="{EE57E0C5-03FB-4509-B05C-03D12AD228D8}"/>
              </a:ext>
            </a:extLst>
          </p:cNvPr>
          <p:cNvSpPr>
            <a:spLocks noGrp="1" noRot="1" noChangeAspect="1"/>
          </p:cNvSpPr>
          <p:nvPr>
            <p:ph type="sldImg"/>
          </p:nvPr>
        </p:nvSpPr>
        <p:spPr/>
      </p:sp>
    </p:spTree>
    <p:extLst>
      <p:ext uri="{BB962C8B-B14F-4D97-AF65-F5344CB8AC3E}">
        <p14:creationId xmlns:p14="http://schemas.microsoft.com/office/powerpoint/2010/main" val="3337274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Many organizations are finding that the shift to remote work is driving technological and cultural changes. The tools that worked reliably before need adaptation to meet the needs of a workforce that has come to expect the flexibility of remote work.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That’s why many organizations are embracing Virtual Desktop Infrastructure as part of the solution to meeting these challenges. This shift towards cloud VDI is supported by the data as we see numbers doubling between 2019 and 2020 then expected to double again by 2025. </a:t>
            </a:r>
          </a:p>
          <a:p>
            <a:pPr algn="l" rtl="0" fontAlgn="base"/>
            <a:endParaRPr lang="en-US" sz="1200"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That’s huge. </a:t>
            </a:r>
            <a:endParaRPr lang="en-US" b="0" i="0" dirty="0">
              <a:solidFill>
                <a:srgbClr val="000000"/>
              </a:solidFill>
              <a:effectLst/>
              <a:latin typeface="Segoe UI" panose="020B0502040204020203" pitchFamily="34" charset="0"/>
            </a:endParaRPr>
          </a:p>
          <a:p>
            <a:pPr marL="0" marR="0">
              <a:lnSpc>
                <a:spcPct val="107000"/>
              </a:lnSpc>
              <a:spcBef>
                <a:spcPts val="0"/>
              </a:spcBef>
              <a:spcAft>
                <a:spcPts val="600"/>
              </a:spcAft>
            </a:pPr>
            <a:endParaRPr lang="en-US" sz="1200" dirty="0"/>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492297E2-F6B4-4E0F-9FB1-98A6A51574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8908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5/23/2023 11:06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32623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F650BD0-6A65-4521-BA25-5D3155EF04D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5/23/2023 11:06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37090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244D7-4705-4214-8910-E1E9DAC42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6428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600"/>
              </a:spcAft>
              <a:buClrTx/>
              <a:buSzTx/>
              <a:buFontTx/>
              <a:buNone/>
              <a:tabLst/>
              <a:defRPr/>
            </a:pPr>
            <a:r>
              <a:rPr lang="en-US" sz="1200" dirty="0"/>
              <a:t>Read the customer quotation.</a:t>
            </a:r>
          </a:p>
          <a:p>
            <a:pPr marL="0" marR="0">
              <a:lnSpc>
                <a:spcPct val="107000"/>
              </a:lnSpc>
              <a:spcBef>
                <a:spcPts val="0"/>
              </a:spcBef>
              <a:spcAft>
                <a:spcPts val="600"/>
              </a:spcAft>
            </a:pPr>
            <a:endParaRPr lang="en-US" sz="1200" dirty="0"/>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492297E2-F6B4-4E0F-9FB1-98A6A51574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3709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Virtualization, and specifically Cloud Virtual Desktop Infrastructure, helps organizations address specific operating needs, such as: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Keeping data and organizational resources safe while enabling appropriate access by a variety of users.</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Out-of-the-box documentation and systems that support compliance with industry and local regulations (financial services, health care, government).</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Access to IT services on demand for an increasingly elastic workforce (mergers/acquisitions, short-term employees, contractors, partners).</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Meeting employee-specific needs (BYOD (bring your own device) or mobile staff, call centers, branch workers).</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Supporting specialized workloads (design/engineering, legacy apps, software development and testing).</a:t>
            </a:r>
          </a:p>
          <a:p>
            <a:pPr>
              <a:lnSpc>
                <a:spcPct val="107000"/>
              </a:lnSpc>
              <a:spcAft>
                <a:spcPts val="800"/>
              </a:spcAft>
            </a:pPr>
            <a:endParaRPr lang="en-US" dirty="0"/>
          </a:p>
        </p:txBody>
      </p:sp>
      <p:sp>
        <p:nvSpPr>
          <p:cNvPr id="4" name="Footer Placeholder 3"/>
          <p:cNvSpPr>
            <a:spLocks noGrp="1"/>
          </p:cNvSpPr>
          <p:nvPr>
            <p:ph type="ftr" sz="quarter" idx="10"/>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Segoe UI"/>
                <a:ea typeface="+mn-ea"/>
                <a:cs typeface="+mn-cs"/>
              </a:rPr>
              <a:t>May 2018 Roadshow Virtualization</a:t>
            </a:r>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6" name="TextBox 5">
            <a:extLst>
              <a:ext uri="{FF2B5EF4-FFF2-40B4-BE49-F238E27FC236}">
                <a16:creationId xmlns:a16="http://schemas.microsoft.com/office/drawing/2014/main" id="{82ACF9B1-0339-4B7C-B282-263AFE02D0CE}"/>
              </a:ext>
            </a:extLst>
          </p:cNvPr>
          <p:cNvSpPr txBox="1"/>
          <p:nvPr/>
        </p:nvSpPr>
        <p:spPr>
          <a:xfrm>
            <a:off x="4572000" y="773399"/>
            <a:ext cx="4114800" cy="276999"/>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100" normalizeH="0" baseline="0" noProof="0" dirty="0">
                <a:ln>
                  <a:noFill/>
                </a:ln>
                <a:solidFill>
                  <a:srgbClr val="FFFFFF"/>
                </a:solidFill>
                <a:effectLst/>
                <a:uLnTx/>
                <a:uFillTx/>
                <a:latin typeface="Segoe UI"/>
                <a:ea typeface="+mn-ea"/>
                <a:cs typeface="+mn-cs"/>
              </a:rPr>
              <a:t>“Insert text here”</a:t>
            </a:r>
          </a:p>
        </p:txBody>
      </p:sp>
      <p:sp>
        <p:nvSpPr>
          <p:cNvPr id="7" name="TextBox 6">
            <a:extLst>
              <a:ext uri="{FF2B5EF4-FFF2-40B4-BE49-F238E27FC236}">
                <a16:creationId xmlns:a16="http://schemas.microsoft.com/office/drawing/2014/main" id="{C17DEF79-6E8B-409D-A063-50DE6978025A}"/>
              </a:ext>
            </a:extLst>
          </p:cNvPr>
          <p:cNvSpPr txBox="1"/>
          <p:nvPr/>
        </p:nvSpPr>
        <p:spPr>
          <a:xfrm>
            <a:off x="6141719" y="2462904"/>
            <a:ext cx="2854691" cy="4051005"/>
          </a:xfrm>
          <a:prstGeom prst="rect">
            <a:avLst/>
          </a:prstGeom>
          <a:solidFill>
            <a:schemeClr val="bg1">
              <a:lumMod val="95000"/>
            </a:schemeClr>
          </a:solidFill>
        </p:spPr>
        <p:txBody>
          <a:bodyPr wrap="square" rtlCol="0">
            <a:noAutofit/>
          </a:bodyPr>
          <a:lstStyle/>
          <a:p>
            <a:pPr marL="0" marR="0" lvl="0" indent="0" algn="l" defTabSz="932688"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50" normalizeH="0" baseline="0" noProof="0" dirty="0">
                <a:ln>
                  <a:noFill/>
                </a:ln>
                <a:solidFill>
                  <a:srgbClr val="000000"/>
                </a:solidFill>
                <a:effectLst/>
                <a:uLnTx/>
                <a:uFillTx/>
                <a:latin typeface="Segoe UI Semibold"/>
                <a:ea typeface="+mn-ea"/>
                <a:cs typeface="+mn-cs"/>
              </a:rPr>
              <a:t>Key points to land</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mn-cs"/>
              </a:rPr>
              <a:t>Text</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mn-cs"/>
              </a:rPr>
              <a:t>Text</a:t>
            </a:r>
          </a:p>
          <a:p>
            <a:pPr marL="342900" marR="0" lvl="0" indent="-342900" algn="l" defTabSz="932688"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mn-cs"/>
              </a:rPr>
              <a:t>Text</a:t>
            </a: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448544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0" y="0"/>
            <a:ext cx="6831013" cy="3843338"/>
          </a:xfrm>
        </p:spPr>
      </p:sp>
      <p:sp>
        <p:nvSpPr>
          <p:cNvPr id="5" name="TextBox 4">
            <a:extLst>
              <a:ext uri="{FF2B5EF4-FFF2-40B4-BE49-F238E27FC236}">
                <a16:creationId xmlns:a16="http://schemas.microsoft.com/office/drawing/2014/main" id="{9EC49DAE-7F22-4114-9AD5-0501D87A607D}"/>
              </a:ext>
            </a:extLst>
          </p:cNvPr>
          <p:cNvSpPr txBox="1"/>
          <p:nvPr/>
        </p:nvSpPr>
        <p:spPr>
          <a:xfrm>
            <a:off x="4572000" y="773399"/>
            <a:ext cx="4114800" cy="276999"/>
          </a:xfrm>
          <a:prstGeom prst="rect">
            <a:avLst/>
          </a:prstGeom>
          <a:noFill/>
        </p:spPr>
        <p:txBody>
          <a:bodyPr wrap="square" lIns="0" tIns="0" rIns="0" bIns="0" rtlCol="0" anchor="t">
            <a:spAutoFit/>
          </a:bodyPr>
          <a:lstStyle/>
          <a:p>
            <a:pPr marL="0" marR="0" lvl="0" indent="0" algn="l" defTabSz="932688"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100" normalizeH="0" baseline="0" noProof="0" dirty="0">
                <a:ln>
                  <a:noFill/>
                </a:ln>
                <a:solidFill>
                  <a:srgbClr val="FFFFFF"/>
                </a:solidFill>
                <a:effectLst/>
                <a:uLnTx/>
                <a:uFillTx/>
                <a:latin typeface="Segoe UI"/>
                <a:ea typeface="+mn-ea"/>
                <a:cs typeface="+mn-cs"/>
              </a:rPr>
              <a:t>“Insert text here”</a:t>
            </a:r>
          </a:p>
        </p:txBody>
      </p:sp>
      <p:sp>
        <p:nvSpPr>
          <p:cNvPr id="6" name="TextBox 5">
            <a:extLst>
              <a:ext uri="{FF2B5EF4-FFF2-40B4-BE49-F238E27FC236}">
                <a16:creationId xmlns:a16="http://schemas.microsoft.com/office/drawing/2014/main" id="{928D6715-6552-4254-BE36-ADFA1BDD61F7}"/>
              </a:ext>
            </a:extLst>
          </p:cNvPr>
          <p:cNvSpPr txBox="1"/>
          <p:nvPr/>
        </p:nvSpPr>
        <p:spPr>
          <a:xfrm>
            <a:off x="0" y="3843337"/>
            <a:ext cx="6856412" cy="3043238"/>
          </a:xfrm>
          <a:prstGeom prst="rect">
            <a:avLst/>
          </a:prstGeom>
          <a:solidFill>
            <a:schemeClr val="bg1">
              <a:lumMod val="95000"/>
            </a:schemeClr>
          </a:solidFill>
        </p:spPr>
        <p:txBody>
          <a:bodyPr wrap="square" rtlCol="0">
            <a:noAutofit/>
          </a:bodyPr>
          <a:lstStyle/>
          <a:p>
            <a:pPr marL="0" marR="0" lvl="0" indent="0" algn="l" defTabSz="932688" rtl="0" eaLnBrk="1" fontAlgn="auto" latinLnBrk="0" hangingPunct="1">
              <a:lnSpc>
                <a:spcPct val="1000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Notes Placeholder 2">
            <a:extLst>
              <a:ext uri="{FF2B5EF4-FFF2-40B4-BE49-F238E27FC236}">
                <a16:creationId xmlns:a16="http://schemas.microsoft.com/office/drawing/2014/main" id="{7D98C744-25CD-469D-9012-B33ABA3F6840}"/>
              </a:ext>
            </a:extLst>
          </p:cNvPr>
          <p:cNvSpPr>
            <a:spLocks noGrp="1"/>
          </p:cNvSpPr>
          <p:nvPr>
            <p:ph type="body" idx="1"/>
          </p:nvPr>
        </p:nvSpPr>
        <p:spPr>
          <a:xfrm>
            <a:off x="187325" y="4036219"/>
            <a:ext cx="6534944" cy="2371725"/>
          </a:xfrm>
        </p:spPr>
        <p:txBody>
          <a:bodyPr/>
          <a:lstStyle/>
          <a:p>
            <a:pPr algn="l" rtl="0" fontAlgn="base"/>
            <a:r>
              <a:rPr lang="en-US" sz="1200" b="0" i="0" dirty="0">
                <a:solidFill>
                  <a:srgbClr val="000000"/>
                </a:solidFill>
                <a:effectLst/>
                <a:latin typeface="Segoe UI" panose="020B0502040204020203" pitchFamily="34" charset="0"/>
              </a:rPr>
              <a:t>Hybrid working models are here to stay and as organizations modernize and migrate their existing VDI ecosystems to the cloud, they are looking for cost-effective ways to implement new remote work strategies.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To help make this possible, Azure Virtual Desktop provides secure, Cloud VDI that: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Gives access to Windows 11 and Windows 10 from virtually anywhere via a variety of devices.</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Allows administrators full control over virtual desktop configuration and management.</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Benefits from the scalability, reliability, and security of the Microsoft Azure platform.</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Allows organizations to optimize their VDI environment for efficiency with innovations like Windows 11 multi-session, while only being charged for the cloud resources they use.</a:t>
            </a:r>
          </a:p>
          <a:p>
            <a:pPr algn="l" rtl="0" fontAlgn="base">
              <a:buFont typeface="Arial" panose="020B0604020202020204" pitchFamily="34" charset="0"/>
              <a:buNone/>
            </a:pPr>
            <a:endParaRPr lang="en-US" sz="1200" b="0" i="0" dirty="0">
              <a:solidFill>
                <a:srgbClr val="000000"/>
              </a:solidFill>
              <a:effectLst/>
              <a:latin typeface="Segoe UI" panose="020B0502040204020203" pitchFamily="34" charset="0"/>
            </a:endParaRPr>
          </a:p>
          <a:p>
            <a:pPr algn="l" rtl="0" fontAlgn="base"/>
            <a:r>
              <a:rPr lang="en-US" sz="1200" b="1" i="0" dirty="0">
                <a:solidFill>
                  <a:srgbClr val="000000"/>
                </a:solidFill>
                <a:effectLst/>
                <a:latin typeface="Segoe UI" panose="020B0502040204020203" pitchFamily="34" charset="0"/>
              </a:rPr>
              <a:t>Azure Virtual Desktop </a:t>
            </a:r>
            <a:r>
              <a:rPr lang="en-US" sz="1200" b="0" i="0" dirty="0">
                <a:solidFill>
                  <a:srgbClr val="000000"/>
                </a:solidFill>
                <a:effectLst/>
                <a:latin typeface="Segoe UI" panose="020B0502040204020203" pitchFamily="34" charset="0"/>
              </a:rPr>
              <a:t>can help customers achieve their desktop virtualization and remote work goals while driving down costs and shifting infrastructure to the cloud. </a:t>
            </a:r>
            <a:endParaRPr lang="en-US" b="0" i="0" dirty="0">
              <a:solidFill>
                <a:srgbClr val="000000"/>
              </a:solidFill>
              <a:effectLst/>
              <a:latin typeface="Segoe UI" panose="020B0502040204020203" pitchFamily="34" charset="0"/>
            </a:endParaRPr>
          </a:p>
          <a:p>
            <a:pPr defTabSz="932418">
              <a:defRPr/>
            </a:pPr>
            <a:endParaRPr lang="en-US" sz="1200" dirty="0">
              <a:solidFill>
                <a:srgbClr val="282828"/>
              </a:solidFill>
              <a:latin typeface="Segoe UI"/>
              <a:cs typeface="Segoe UI Semibold" panose="020B0702040204020203" pitchFamily="34" charset="0"/>
            </a:endParaRPr>
          </a:p>
        </p:txBody>
      </p:sp>
    </p:spTree>
    <p:extLst>
      <p:ext uri="{BB962C8B-B14F-4D97-AF65-F5344CB8AC3E}">
        <p14:creationId xmlns:p14="http://schemas.microsoft.com/office/powerpoint/2010/main" val="3030686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Azure Virtual Desktop helps businesses to boost employee productivity inside and outside of the office access with consistent and reliable access.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With the power of Azure Virtual Desktop, you can: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Provide access to Windows 11 and Windows 10 whether you are using your own Windows PC, iOS, or Android device, or HTML5.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Deliver a seamless Microsoft Office and Microsoft Teams experience with features like Multimedia Redirection.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Allow users to personalize their Windows 11 virtual experience by using persistent user profiles (via FSLogix) to store user information. </a:t>
            </a:r>
          </a:p>
          <a:p>
            <a:endParaRPr lang="en-US" dirty="0"/>
          </a:p>
        </p:txBody>
      </p:sp>
      <p:sp>
        <p:nvSpPr>
          <p:cNvPr id="4" name="Slide Number Placeholder 3"/>
          <p:cNvSpPr>
            <a:spLocks noGrp="1"/>
          </p:cNvSpPr>
          <p:nvPr>
            <p:ph type="sldNum" sz="quarter" idx="5"/>
          </p:nvPr>
        </p:nvSpPr>
        <p:spPr/>
        <p:txBody>
          <a:bodyPr/>
          <a:lstStyle/>
          <a:p>
            <a:fld id="{492297E2-F6B4-4E0F-9FB1-98A6A51574E8}" type="slidenum">
              <a:rPr lang="en-US" smtClean="0"/>
              <a:t>7</a:t>
            </a:fld>
            <a:endParaRPr lang="en-US" dirty="0"/>
          </a:p>
        </p:txBody>
      </p:sp>
    </p:spTree>
    <p:extLst>
      <p:ext uri="{BB962C8B-B14F-4D97-AF65-F5344CB8AC3E}">
        <p14:creationId xmlns:p14="http://schemas.microsoft.com/office/powerpoint/2010/main" val="345195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When considering a VDI solution, it is critical to consider how IT teams can access, configure, and manage virtual desktops, apps, and workloads.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With Azure Virtual Desktop, you can customize and optimize your virtualization infrastructure on the cloud to simplify the management of your virtual desktop and app environment. </a:t>
            </a:r>
          </a:p>
          <a:p>
            <a:pPr algn="l" rtl="0" fontAlgn="base"/>
            <a:endParaRPr lang="en-US" sz="1200"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Azure Virtual Desktop administrators can: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Use the broad array of Virtual Machine options available on Azure to deliver virtual desktop experiences tailored to meet the use case requirements of employees.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Specify how desktops are distributed across virtual machines and customize the configuration of session hosts during deployment.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Simplify the delivery of company-specific apps to employees with capabilities like MSIX App Attach or RemoteApp streaming for external users. </a:t>
            </a:r>
          </a:p>
          <a:p>
            <a:pPr marL="7701" marR="3081" indent="0">
              <a:spcBef>
                <a:spcPts val="1137"/>
              </a:spcBef>
              <a:buFont typeface="Arial" panose="020B0604020202020204" pitchFamily="34" charset="0"/>
              <a:buNone/>
            </a:pPr>
            <a:endParaRPr kumimoji="0" lang="en-US" sz="1200" b="0" i="0" u="none" strike="noStrike" kern="1200" cap="none" spc="0" normalizeH="0" baseline="0" noProof="0" dirty="0">
              <a:ln>
                <a:noFill/>
              </a:ln>
              <a:solidFill>
                <a:srgbClr val="000000"/>
              </a:solidFill>
              <a:effectLst/>
              <a:uLnTx/>
              <a:uFillTx/>
              <a:latin typeface="Segoe UI"/>
              <a:ea typeface="+mn-ea"/>
              <a:cs typeface="Segoe Pro"/>
            </a:endParaRPr>
          </a:p>
        </p:txBody>
      </p:sp>
      <p:sp>
        <p:nvSpPr>
          <p:cNvPr id="4" name="Slide Number Placeholder 3"/>
          <p:cNvSpPr>
            <a:spLocks noGrp="1"/>
          </p:cNvSpPr>
          <p:nvPr>
            <p:ph type="sldNum" sz="quarter" idx="5"/>
          </p:nvPr>
        </p:nvSpPr>
        <p:spPr/>
        <p:txBody>
          <a:bodyPr/>
          <a:lstStyle/>
          <a:p>
            <a:fld id="{492297E2-F6B4-4E0F-9FB1-98A6A51574E8}" type="slidenum">
              <a:rPr lang="en-US" smtClean="0"/>
              <a:t>8</a:t>
            </a:fld>
            <a:endParaRPr lang="en-US" dirty="0"/>
          </a:p>
        </p:txBody>
      </p:sp>
    </p:spTree>
    <p:extLst>
      <p:ext uri="{BB962C8B-B14F-4D97-AF65-F5344CB8AC3E}">
        <p14:creationId xmlns:p14="http://schemas.microsoft.com/office/powerpoint/2010/main" val="594279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000000"/>
                </a:solidFill>
                <a:effectLst/>
                <a:latin typeface="Segoe UI" panose="020B0502040204020203" pitchFamily="34" charset="0"/>
              </a:rPr>
              <a:t>With the expansive landscape of sophisticated cyber threats that look to disrupt your business, it’s vital your data is protected by security that you can trust.  </a:t>
            </a:r>
          </a:p>
          <a:p>
            <a:pPr algn="l" rtl="0" fontAlgn="base"/>
            <a:endParaRPr lang="en-US" b="0" i="0" dirty="0">
              <a:solidFill>
                <a:srgbClr val="000000"/>
              </a:solidFill>
              <a:effectLst/>
              <a:latin typeface="Segoe UI" panose="020B0502040204020203" pitchFamily="34" charset="0"/>
            </a:endParaRPr>
          </a:p>
          <a:p>
            <a:pPr algn="l" rtl="0" fontAlgn="base"/>
            <a:r>
              <a:rPr lang="en-US" sz="1200" b="0" i="0" dirty="0">
                <a:solidFill>
                  <a:srgbClr val="000000"/>
                </a:solidFill>
                <a:effectLst/>
                <a:latin typeface="Segoe UI" panose="020B0502040204020203" pitchFamily="34" charset="0"/>
              </a:rPr>
              <a:t>Azure Virtual Desktop is built with the powerful security, scalability, and flexibility of Microsoft Azure to protect business-critical data used by your remote workforce. </a:t>
            </a:r>
          </a:p>
          <a:p>
            <a:pPr algn="l" rtl="0" fontAlgn="base"/>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Deploy your virtual infrastructure in Azure Datacenters around the world to keep your data and applications nearby on a high-capacity networking infrastructure.</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Use Azure Active Directory and additional measures like MFA for security identity and access management across the entire Microsoft ecosystem of Azure, Office, and Azure Virtual Desktop .</a:t>
            </a:r>
          </a:p>
          <a:p>
            <a:pPr algn="l" rtl="0" fontAlgn="base">
              <a:buFont typeface="Arial" panose="020B0604020202020204" pitchFamily="34" charset="0"/>
              <a:buChar char="•"/>
            </a:pPr>
            <a:r>
              <a:rPr lang="en-US" sz="1200" b="0" i="0" dirty="0">
                <a:solidFill>
                  <a:srgbClr val="000000"/>
                </a:solidFill>
                <a:effectLst/>
                <a:latin typeface="Segoe UI" panose="020B0502040204020203" pitchFamily="34" charset="0"/>
              </a:rPr>
              <a:t>  Provide management and customization options for IT by leveraging Azure services like Microsoft Intune to spend more time on desktops and apps and less time on infrastructure. </a:t>
            </a:r>
          </a:p>
          <a:p>
            <a:pPr marL="7701" marR="3081" lvl="0" algn="l" defTabSz="914367" rtl="0" eaLnBrk="1" fontAlgn="auto" latinLnBrk="0" hangingPunct="1">
              <a:lnSpc>
                <a:spcPct val="100000"/>
              </a:lnSpc>
              <a:spcBef>
                <a:spcPts val="1137"/>
              </a:spcBef>
              <a:spcAft>
                <a:spcPts val="0"/>
              </a:spcAft>
              <a:buClrTx/>
              <a:buSzTx/>
              <a:tabLst/>
              <a:defRPr/>
            </a:pPr>
            <a:endParaRPr kumimoji="0" lang="en-US" sz="1200" b="0" i="0" u="none" strike="noStrike" kern="1200" cap="none" spc="0" normalizeH="0" baseline="0" noProof="0" dirty="0">
              <a:ln>
                <a:noFill/>
              </a:ln>
              <a:solidFill>
                <a:srgbClr val="000000"/>
              </a:solidFill>
              <a:effectLst/>
              <a:uLnTx/>
              <a:uFillTx/>
              <a:latin typeface="Segoe UI"/>
              <a:ea typeface="+mn-ea"/>
              <a:cs typeface="Segoe Pro"/>
            </a:endParaRPr>
          </a:p>
        </p:txBody>
      </p:sp>
      <p:sp>
        <p:nvSpPr>
          <p:cNvPr id="4" name="Slide Number Placeholder 3"/>
          <p:cNvSpPr>
            <a:spLocks noGrp="1"/>
          </p:cNvSpPr>
          <p:nvPr>
            <p:ph type="sldNum" sz="quarter" idx="5"/>
          </p:nvPr>
        </p:nvSpPr>
        <p:spPr/>
        <p:txBody>
          <a:bodyPr/>
          <a:lstStyle/>
          <a:p>
            <a:fld id="{492297E2-F6B4-4E0F-9FB1-98A6A51574E8}" type="slidenum">
              <a:rPr lang="en-US" smtClean="0"/>
              <a:t>9</a:t>
            </a:fld>
            <a:endParaRPr lang="en-US" dirty="0"/>
          </a:p>
        </p:txBody>
      </p:sp>
    </p:spTree>
    <p:extLst>
      <p:ext uri="{BB962C8B-B14F-4D97-AF65-F5344CB8AC3E}">
        <p14:creationId xmlns:p14="http://schemas.microsoft.com/office/powerpoint/2010/main" val="1477188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6.jpe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4.xml"/><Relationship Id="rId4" Type="http://schemas.openxmlformats.org/officeDocument/2006/relationships/image" Target="../media/image27.jpeg"/></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emf"/><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emf"/><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27.jpe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6.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2.xml"/><Relationship Id="rId4" Type="http://schemas.openxmlformats.org/officeDocument/2006/relationships/image" Target="../media/image27.jpe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6.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3.xml"/><Relationship Id="rId4" Type="http://schemas.openxmlformats.org/officeDocument/2006/relationships/image" Target="../media/image40.jpe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a:t>Azure presentation title </a:t>
            </a:r>
            <a:br>
              <a:rPr lang="en-US"/>
            </a:br>
            <a:r>
              <a:rPr lang="en-US"/>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2147408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1863597341"/>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2"/>
                </a:solidFill>
              </a:defRPr>
            </a:lvl1pPr>
          </a:lstStyle>
          <a:p>
            <a:r>
              <a:rPr lang="en-US"/>
              <a:t>Azure presentation title </a:t>
            </a:r>
            <a:br>
              <a:rPr lang="en-US"/>
            </a:br>
            <a:r>
              <a:rPr lang="en-US"/>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28680" y="4350114"/>
            <a:ext cx="963038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5207248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slide 3">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2"/>
                </a:solidFill>
              </a:defRPr>
            </a:lvl1pPr>
          </a:lstStyle>
          <a:p>
            <a:r>
              <a:rPr lang="en-US"/>
              <a:t>Azure presentation title </a:t>
            </a:r>
            <a:br>
              <a:rPr lang="en-US"/>
            </a:br>
            <a:r>
              <a:rPr lang="en-US"/>
              <a:t>or event name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28681" y="4350114"/>
            <a:ext cx="963038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67443810"/>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471523977"/>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3511410582"/>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5"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3094653101"/>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155059555"/>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2444996919"/>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93964239"/>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593806281"/>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A picture containing person, window, computer, table&#10;&#10;Description automatically generated">
            <a:extLst>
              <a:ext uri="{FF2B5EF4-FFF2-40B4-BE49-F238E27FC236}">
                <a16:creationId xmlns:a16="http://schemas.microsoft.com/office/drawing/2014/main" id="{B79E2876-FB33-2646-85EE-84CA60F64DE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67127888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A picture containing person, window, computer, table&#10;&#10;Description automatically generated">
            <a:extLst>
              <a:ext uri="{FF2B5EF4-FFF2-40B4-BE49-F238E27FC236}">
                <a16:creationId xmlns:a16="http://schemas.microsoft.com/office/drawing/2014/main" id="{B79E2876-FB33-2646-85EE-84CA60F64DE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756424516"/>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26924" y="4350114"/>
            <a:ext cx="5428936"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228737765"/>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8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800"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a:t>
            </a:r>
            <a:br>
              <a:rPr lang="en-US"/>
            </a:br>
            <a:r>
              <a:rPr lang="en-US"/>
              <a:t>##</a:t>
            </a:r>
            <a:br>
              <a:rPr lang="en-US"/>
            </a:br>
            <a:r>
              <a:rPr lang="en-US"/>
              <a:t>##</a:t>
            </a:r>
            <a:br>
              <a:rPr lang="en-US"/>
            </a:br>
            <a:r>
              <a:rPr lang="en-US"/>
              <a:t>##</a:t>
            </a:r>
            <a:br>
              <a:rPr lang="en-US"/>
            </a:br>
            <a:r>
              <a:rPr lang="en-US"/>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800"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Section Title</a:t>
            </a:r>
            <a:br>
              <a:rPr lang="en-US"/>
            </a:br>
            <a:r>
              <a:rPr lang="en-US"/>
              <a:t>Section Title</a:t>
            </a:r>
            <a:br>
              <a:rPr lang="en-US"/>
            </a:br>
            <a:r>
              <a:rPr lang="en-US"/>
              <a:t>Section Title</a:t>
            </a:r>
            <a:br>
              <a:rPr lang="en-US"/>
            </a:br>
            <a:r>
              <a:rPr lang="en-US"/>
              <a:t>Section Title</a:t>
            </a:r>
            <a:br>
              <a:rPr lang="en-US"/>
            </a:br>
            <a:r>
              <a:rPr lang="en-US"/>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54872468"/>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400"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3888"/>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100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Medium: body copy Segoe UI Regular 14/18</a:t>
            </a:r>
          </a:p>
        </p:txBody>
      </p:sp>
    </p:spTree>
    <p:extLst>
      <p:ext uri="{BB962C8B-B14F-4D97-AF65-F5344CB8AC3E}">
        <p14:creationId xmlns:p14="http://schemas.microsoft.com/office/powerpoint/2010/main" val="2760819518"/>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Heading Segoe UI </a:t>
            </a:r>
            <a:r>
              <a:rPr lang="en-US" err="1"/>
              <a:t>Semibold</a:t>
            </a:r>
            <a:r>
              <a:rPr lang="en-US"/>
              <a:t> 28/32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85542"/>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2000"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endParaRPr lang="en-US"/>
          </a:p>
          <a:p>
            <a:pPr lvl="0"/>
            <a:endParaRPr lang="en-US"/>
          </a:p>
          <a:p>
            <a:pPr lvl="0"/>
            <a:endParaRPr lang="en-US"/>
          </a:p>
          <a:p>
            <a:pPr lvl="0"/>
            <a:endParaRPr lang="en-US"/>
          </a:p>
        </p:txBody>
      </p:sp>
    </p:spTree>
    <p:extLst>
      <p:ext uri="{BB962C8B-B14F-4D97-AF65-F5344CB8AC3E}">
        <p14:creationId xmlns:p14="http://schemas.microsoft.com/office/powerpoint/2010/main" val="3851373103"/>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5" y="1922587"/>
            <a:ext cx="9384447" cy="615553"/>
          </a:xfrm>
          <a:prstGeom prst="rect">
            <a:avLst/>
          </a:prstGeom>
        </p:spPr>
        <p:txBody>
          <a:bodyPr wrap="square" lIns="0" tIns="0" rIns="0" bIns="0">
            <a:spAutoFit/>
          </a:bodyPr>
          <a:lstStyle>
            <a:lvl1pPr marL="0" indent="0">
              <a:lnSpc>
                <a:spcPts val="2353"/>
              </a:lnSpc>
              <a:buNone/>
              <a:defRPr lang="en-US" sz="2000"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400"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400"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400"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4067407280"/>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60436"/>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60436"/>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455117361"/>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214414379"/>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Tree>
    <p:extLst>
      <p:ext uri="{BB962C8B-B14F-4D97-AF65-F5344CB8AC3E}">
        <p14:creationId xmlns:p14="http://schemas.microsoft.com/office/powerpoint/2010/main" val="4010235627"/>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strike="noStrike">
                <a:solidFill>
                  <a:srgbClr val="000000"/>
                </a:solidFill>
              </a:defRPr>
            </a:lvl1pPr>
          </a:lstStyle>
          <a:p>
            <a:r>
              <a:rPr lang="en-US"/>
              <a:t>Title</a:t>
            </a:r>
          </a:p>
        </p:txBody>
      </p:sp>
      <p:sp>
        <p:nvSpPr>
          <p:cNvPr id="8" name="Text Box 3">
            <a:extLst>
              <a:ext uri="{FF2B5EF4-FFF2-40B4-BE49-F238E27FC236}">
                <a16:creationId xmlns:a16="http://schemas.microsoft.com/office/drawing/2014/main" id="{3F1DAFF6-F27C-B74D-96EC-43A1B70AA06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461758681"/>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800" spc="-49" baseline="0"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75343598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2">
    <p:bg>
      <p:bgPr>
        <a:solidFill>
          <a:schemeClr val="tx2">
            <a:lumMod val="50000"/>
          </a:schemeClr>
        </a:solidFill>
        <a:effectLst/>
      </p:bgPr>
    </p:bg>
    <p:spTree>
      <p:nvGrpSpPr>
        <p:cNvPr id="1" name=""/>
        <p:cNvGrpSpPr/>
        <p:nvPr/>
      </p:nvGrpSpPr>
      <p:grpSpPr>
        <a:xfrm>
          <a:off x="0" y="0"/>
          <a:ext cx="0" cy="0"/>
          <a:chOff x="0" y="0"/>
          <a:chExt cx="0" cy="0"/>
        </a:xfrm>
      </p:grpSpPr>
      <p:pic>
        <p:nvPicPr>
          <p:cNvPr id="3" name="Picture 2" descr="A person sitting at a desk with several monitors&#10;&#10;Description automatically generated with low confidence">
            <a:extLst>
              <a:ext uri="{FF2B5EF4-FFF2-40B4-BE49-F238E27FC236}">
                <a16:creationId xmlns:a16="http://schemas.microsoft.com/office/drawing/2014/main" id="{6E47C037-14EA-37B5-BB6B-5977B48D251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218210" y="0"/>
            <a:ext cx="5973790" cy="6858000"/>
          </a:xfrm>
          <a:custGeom>
            <a:avLst/>
            <a:gdLst>
              <a:gd name="connsiteX0" fmla="*/ 0 w 5973790"/>
              <a:gd name="connsiteY0" fmla="*/ 0 h 6858000"/>
              <a:gd name="connsiteX1" fmla="*/ 5973790 w 5973790"/>
              <a:gd name="connsiteY1" fmla="*/ 0 h 6858000"/>
              <a:gd name="connsiteX2" fmla="*/ 5973790 w 5973790"/>
              <a:gd name="connsiteY2" fmla="*/ 6858000 h 6858000"/>
              <a:gd name="connsiteX3" fmla="*/ 0 w 59737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73790" h="6858000">
                <a:moveTo>
                  <a:pt x="0" y="0"/>
                </a:moveTo>
                <a:lnTo>
                  <a:pt x="5973790" y="0"/>
                </a:lnTo>
                <a:lnTo>
                  <a:pt x="5973790" y="6858000"/>
                </a:lnTo>
                <a:lnTo>
                  <a:pt x="0" y="6858000"/>
                </a:lnTo>
                <a:close/>
              </a:path>
            </a:pathLst>
          </a:cu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5428936"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6406649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800" spc="-49" baseline="0"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36002865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a:t>Section title</a:t>
            </a:r>
          </a:p>
        </p:txBody>
      </p:sp>
    </p:spTree>
    <p:extLst>
      <p:ext uri="{BB962C8B-B14F-4D97-AF65-F5344CB8AC3E}">
        <p14:creationId xmlns:p14="http://schemas.microsoft.com/office/powerpoint/2010/main" val="38625186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800" baseline="0">
                <a:solidFill>
                  <a:srgbClr val="000000"/>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13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4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307777"/>
          </a:xfrm>
          <a:prstGeom prst="rect">
            <a:avLst/>
          </a:prstGeom>
        </p:spPr>
        <p:txBody>
          <a:bodyPr wrap="square" lIns="0" tIns="0" rIns="0" bIns="0">
            <a:spAutoFit/>
          </a:bodyPr>
          <a:lstStyle>
            <a:lvl1pPr marL="0" indent="0">
              <a:lnSpc>
                <a:spcPts val="2353"/>
              </a:lnSpc>
              <a:buNone/>
              <a:defRPr lang="en-US" sz="2000"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a:t>
            </a:r>
          </a:p>
        </p:txBody>
      </p:sp>
      <p:sp>
        <p:nvSpPr>
          <p:cNvPr id="13" name="Text Box 3">
            <a:extLst>
              <a:ext uri="{FF2B5EF4-FFF2-40B4-BE49-F238E27FC236}">
                <a16:creationId xmlns:a16="http://schemas.microsoft.com/office/drawing/2014/main" id="{9B6CD1B2-B033-3544-BC3C-77A135C6597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136"/>
          </a:xfrm>
          <a:prstGeom prst="rect">
            <a:avLst/>
          </a:prstGeom>
        </p:spPr>
        <p:txBody>
          <a:bodyPr lIns="0" tIns="0" rIns="0" bIns="0"/>
          <a:lstStyle>
            <a:lvl1pPr marL="0" indent="0">
              <a:lnSpc>
                <a:spcPts val="1765"/>
              </a:lnSpc>
              <a:spcBef>
                <a:spcPts val="1176"/>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400">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614621878"/>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screen">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400">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400">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Tree>
    <p:extLst>
      <p:ext uri="{BB962C8B-B14F-4D97-AF65-F5344CB8AC3E}">
        <p14:creationId xmlns:p14="http://schemas.microsoft.com/office/powerpoint/2010/main" val="343181862"/>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922802"/>
            <a:ext cx="4758211" cy="615553"/>
          </a:xfrm>
          <a:prstGeom prst="rect">
            <a:avLst/>
          </a:prstGeom>
        </p:spPr>
        <p:txBody>
          <a:bodyPr wrap="square" lIns="0" tIns="0" rIns="0" bIns="0">
            <a:spAutoFit/>
          </a:bodyPr>
          <a:lstStyle>
            <a:lvl1pPr marL="0" indent="0">
              <a:lnSpc>
                <a:spcPts val="2353"/>
              </a:lnSpc>
              <a:buNone/>
              <a:defRPr sz="2000"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4" name="Text Box 3">
            <a:extLst>
              <a:ext uri="{FF2B5EF4-FFF2-40B4-BE49-F238E27FC236}">
                <a16:creationId xmlns:a16="http://schemas.microsoft.com/office/drawing/2014/main" id="{9732C163-B0E6-5B41-A1A7-C570F404A2C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734266228"/>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4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447894956"/>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48517781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Chart examples</a:t>
            </a:r>
          </a:p>
        </p:txBody>
      </p:sp>
      <p:sp>
        <p:nvSpPr>
          <p:cNvPr id="9" name="Text Placeholder 4"/>
          <p:cNvSpPr>
            <a:spLocks noGrp="1"/>
          </p:cNvSpPr>
          <p:nvPr>
            <p:ph type="body" sz="quarter" idx="12" hasCustomPrompt="1"/>
          </p:nvPr>
        </p:nvSpPr>
        <p:spPr>
          <a:xfrm>
            <a:off x="455992" y="5857162"/>
            <a:ext cx="3618381" cy="307777"/>
          </a:xfrm>
          <a:prstGeom prst="rect">
            <a:avLst/>
          </a:prstGeom>
        </p:spPr>
        <p:txBody>
          <a:bodyPr lIns="0" tIns="0" rIns="0" bIns="0"/>
          <a:lstStyle>
            <a:lvl1pPr marL="0" indent="0">
              <a:lnSpc>
                <a:spcPts val="1176"/>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03152" y="5857162"/>
            <a:ext cx="3607487" cy="307777"/>
          </a:xfrm>
          <a:prstGeom prst="rect">
            <a:avLst/>
          </a:prstGeom>
        </p:spPr>
        <p:txBody>
          <a:bodyPr vert="horz" wrap="square" lIns="0" tIns="0" rIns="0" bIns="0" rtlCol="0">
            <a:spAutoFit/>
          </a:bodyPr>
          <a:lstStyle>
            <a:lvl1pPr>
              <a:tabLst/>
              <a:defRPr lang="en-US" sz="100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6221"/>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7777"/>
          </a:xfrm>
          <a:prstGeom prst="rect">
            <a:avLst/>
          </a:prstGeom>
        </p:spPr>
        <p:txBody>
          <a:bodyPr vert="horz" wrap="square" lIns="0" tIns="0" rIns="0" bIns="0" rtlCol="0">
            <a:spAutoFit/>
          </a:bodyPr>
          <a:lstStyle>
            <a:lvl1pPr>
              <a:tabLst/>
              <a:defRPr lang="en-US" sz="100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012945890"/>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800">
                <a:solidFill>
                  <a:srgbClr val="000000"/>
                </a:solidFill>
              </a:defRPr>
            </a:lvl1pPr>
          </a:lstStyle>
          <a:p>
            <a:r>
              <a:rPr lang="en-US"/>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dirty="0"/>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952758538"/>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800" spc="-49"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8159387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842976325"/>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9" name="Picture 8" descr="A meeting in a conference room.">
            <a:extLst>
              <a:ext uri="{FF2B5EF4-FFF2-40B4-BE49-F238E27FC236}">
                <a16:creationId xmlns:a16="http://schemas.microsoft.com/office/drawing/2014/main" id="{E4286AF1-448E-4DFE-9CAF-FD93F65F04BE}"/>
              </a:ext>
            </a:extLst>
          </p:cNvPr>
          <p:cNvPicPr>
            <a:picLocks noChangeAspect="1"/>
          </p:cNvPicPr>
          <p:nvPr userDrawn="1"/>
        </p:nvPicPr>
        <p:blipFill rotWithShape="1">
          <a:blip r:embed="rId3"/>
          <a:srcRect l="32559" r="10791"/>
          <a:stretch/>
        </p:blipFill>
        <p:spPr>
          <a:xfrm>
            <a:off x="5334000" y="0"/>
            <a:ext cx="6858000" cy="6858000"/>
          </a:xfrm>
          <a:prstGeom prst="rect">
            <a:avLst/>
          </a:prstGeom>
        </p:spPr>
      </p:pic>
    </p:spTree>
    <p:extLst>
      <p:ext uri="{BB962C8B-B14F-4D97-AF65-F5344CB8AC3E}">
        <p14:creationId xmlns:p14="http://schemas.microsoft.com/office/powerpoint/2010/main" val="4160485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8" name="MS logo white - EMF" descr="Microsoft logo white text version">
            <a:extLst>
              <a:ext uri="{FF2B5EF4-FFF2-40B4-BE49-F238E27FC236}">
                <a16:creationId xmlns:a16="http://schemas.microsoft.com/office/drawing/2014/main" id="{D2BBF83B-AB94-4635-A784-5E8484DEC774}"/>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3" name="Picture 2" descr="A meeting in a conference room.">
            <a:extLst>
              <a:ext uri="{FF2B5EF4-FFF2-40B4-BE49-F238E27FC236}">
                <a16:creationId xmlns:a16="http://schemas.microsoft.com/office/drawing/2014/main" id="{85A24E5A-A589-444B-A12E-6729B21E6E45}"/>
              </a:ext>
            </a:extLst>
          </p:cNvPr>
          <p:cNvPicPr>
            <a:picLocks noChangeAspect="1"/>
          </p:cNvPicPr>
          <p:nvPr userDrawn="1"/>
        </p:nvPicPr>
        <p:blipFill rotWithShape="1">
          <a:blip r:embed="rId3"/>
          <a:srcRect l="32559" r="10791"/>
          <a:stretch/>
        </p:blipFill>
        <p:spPr>
          <a:xfrm>
            <a:off x="5334000" y="0"/>
            <a:ext cx="6858000" cy="6858000"/>
          </a:xfrm>
          <a:prstGeom prst="rect">
            <a:avLst/>
          </a:prstGeom>
        </p:spPr>
      </p:pic>
    </p:spTree>
    <p:extLst>
      <p:ext uri="{BB962C8B-B14F-4D97-AF65-F5344CB8AC3E}">
        <p14:creationId xmlns:p14="http://schemas.microsoft.com/office/powerpoint/2010/main" val="173575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6931034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EB02FAD1-E14D-41F9-A1BC-FCCF4626291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33407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9121006B-09FA-4F62-9542-4F6479B0897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74588476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041091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9306679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252517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87298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0886361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a:t>
            </a:r>
            <a:br>
              <a:rPr lang="en-US"/>
            </a:br>
            <a:r>
              <a:rPr lang="en-US"/>
              <a:t>##</a:t>
            </a:r>
            <a:br>
              <a:rPr lang="en-US"/>
            </a:br>
            <a:r>
              <a:rPr lang="en-US"/>
              <a:t>##</a:t>
            </a:r>
            <a:br>
              <a:rPr lang="en-US"/>
            </a:br>
            <a:r>
              <a:rPr lang="en-US"/>
              <a:t>##</a:t>
            </a:r>
            <a:br>
              <a:rPr lang="en-US"/>
            </a:br>
            <a:r>
              <a:rPr lang="en-US"/>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Section Title</a:t>
            </a:r>
            <a:br>
              <a:rPr lang="en-US"/>
            </a:br>
            <a:r>
              <a:rPr lang="en-US"/>
              <a:t>Section Title</a:t>
            </a:r>
            <a:br>
              <a:rPr lang="en-US"/>
            </a:br>
            <a:r>
              <a:rPr lang="en-US"/>
              <a:t>Section Title</a:t>
            </a:r>
            <a:br>
              <a:rPr lang="en-US"/>
            </a:br>
            <a:r>
              <a:rPr lang="en-US"/>
              <a:t>Section Title</a:t>
            </a:r>
            <a:br>
              <a:rPr lang="en-US"/>
            </a:br>
            <a:r>
              <a:rPr lang="en-US"/>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232233122"/>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6" name="TextBox 5">
            <a:extLst>
              <a:ext uri="{FF2B5EF4-FFF2-40B4-BE49-F238E27FC236}">
                <a16:creationId xmlns:a16="http://schemas.microsoft.com/office/drawing/2014/main" id="{2A8B3ECF-E4A4-4BBE-8FC7-9B89BFA966A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841903408"/>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CB83FC06-DEAF-44A6-AE44-1424370CFF6E}"/>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373771252"/>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213E2564-B248-4307-9647-3860A1D1F957}"/>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626824655"/>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123383375"/>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354863440"/>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4266381074"/>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8EE0325E-4E70-4338-BF4C-7AFCB34D096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66449921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AACE723B-35DC-425C-8962-F4599190EE4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00083351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0" name="TextBox 9">
            <a:extLst>
              <a:ext uri="{FF2B5EF4-FFF2-40B4-BE49-F238E27FC236}">
                <a16:creationId xmlns:a16="http://schemas.microsoft.com/office/drawing/2014/main" id="{A39C78D3-0313-4B8D-88E0-883765889810}"/>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333979250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Box 13">
            <a:extLst>
              <a:ext uri="{FF2B5EF4-FFF2-40B4-BE49-F238E27FC236}">
                <a16:creationId xmlns:a16="http://schemas.microsoft.com/office/drawing/2014/main" id="{B2F9ED1A-9FCE-462D-B16F-2A263C5EA46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99023836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Medium: body copy Segoe UI Regular 14/18</a:t>
            </a:r>
          </a:p>
        </p:txBody>
      </p:sp>
    </p:spTree>
    <p:extLst>
      <p:ext uri="{BB962C8B-B14F-4D97-AF65-F5344CB8AC3E}">
        <p14:creationId xmlns:p14="http://schemas.microsoft.com/office/powerpoint/2010/main" val="1934182062"/>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16" name="TextBox 15">
            <a:extLst>
              <a:ext uri="{FF2B5EF4-FFF2-40B4-BE49-F238E27FC236}">
                <a16:creationId xmlns:a16="http://schemas.microsoft.com/office/drawing/2014/main" id="{F8455F91-F643-4C10-B5F5-E0C9FA397E4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4263204189"/>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354523" y="2309812"/>
            <a:ext cx="7254865" cy="3959226"/>
          </a:xfrm>
        </p:spPr>
        <p:txBody>
          <a:bodyPr anchor="t"/>
          <a:lstStyle>
            <a:lvl1pPr marL="0" indent="0">
              <a:spcAft>
                <a:spcPts val="800"/>
              </a:spcAft>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908358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179833570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userDrawn="1">
          <p15:clr>
            <a:srgbClr val="5ACBF0"/>
          </p15:clr>
        </p15:guide>
        <p15:guide id="30" pos="2376">
          <p15:clr>
            <a:srgbClr val="5ACBF0"/>
          </p15:clr>
        </p15:guide>
        <p15:guide id="31" pos="3113">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2834564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80718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9278963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05201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168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648496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solidFill>
                  <a:schemeClr val="tx1"/>
                </a:solidFill>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926527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Heading Segoe UI </a:t>
            </a:r>
            <a:r>
              <a:rPr lang="en-US" err="1"/>
              <a:t>Semibold</a:t>
            </a:r>
            <a:r>
              <a:rPr lang="en-US"/>
              <a:t> 28/32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endParaRPr lang="en-US"/>
          </a:p>
          <a:p>
            <a:pPr lvl="0"/>
            <a:endParaRPr lang="en-US"/>
          </a:p>
          <a:p>
            <a:pPr lvl="0"/>
            <a:endParaRPr lang="en-US"/>
          </a:p>
          <a:p>
            <a:pPr lvl="0"/>
            <a:endParaRPr lang="en-US"/>
          </a:p>
        </p:txBody>
      </p:sp>
    </p:spTree>
    <p:extLst>
      <p:ext uri="{BB962C8B-B14F-4D97-AF65-F5344CB8AC3E}">
        <p14:creationId xmlns:p14="http://schemas.microsoft.com/office/powerpoint/2010/main" val="858626346"/>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Service/Feature template 2">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68D3F81-D33A-4477-9264-787EC813B25B}"/>
              </a:ext>
            </a:extLst>
          </p:cNvPr>
          <p:cNvSpPr/>
          <p:nvPr userDrawn="1"/>
        </p:nvSpPr>
        <p:spPr bwMode="auto">
          <a:xfrm>
            <a:off x="4734046" y="585788"/>
            <a:ext cx="7164266" cy="5978525"/>
          </a:xfrm>
          <a:prstGeom prst="roundRect">
            <a:avLst>
              <a:gd name="adj" fmla="val 1345"/>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F502489-B80D-4ACF-AD37-6EECABD966C5}"/>
              </a:ext>
            </a:extLst>
          </p:cNvPr>
          <p:cNvSpPr>
            <a:spLocks noGrp="1"/>
          </p:cNvSpPr>
          <p:nvPr>
            <p:ph type="title"/>
          </p:nvPr>
        </p:nvSpPr>
        <p:spPr>
          <a:xfrm>
            <a:off x="588262" y="457199"/>
            <a:ext cx="3937439" cy="1082233"/>
          </a:xfrm>
        </p:spPr>
        <p:txBody>
          <a:bodyPr/>
          <a:lstStyle/>
          <a:p>
            <a:r>
              <a:rPr lang="en-US"/>
              <a:t>Click to edit Master title style</a:t>
            </a:r>
          </a:p>
        </p:txBody>
      </p:sp>
      <p:sp>
        <p:nvSpPr>
          <p:cNvPr id="11" name="Text Placeholder 3">
            <a:extLst>
              <a:ext uri="{FF2B5EF4-FFF2-40B4-BE49-F238E27FC236}">
                <a16:creationId xmlns:a16="http://schemas.microsoft.com/office/drawing/2014/main" id="{3C7637A7-066F-4922-97A1-55BE20FD8113}"/>
              </a:ext>
            </a:extLst>
          </p:cNvPr>
          <p:cNvSpPr>
            <a:spLocks noGrp="1"/>
          </p:cNvSpPr>
          <p:nvPr>
            <p:ph type="body" sz="quarter" idx="11"/>
          </p:nvPr>
        </p:nvSpPr>
        <p:spPr>
          <a:xfrm>
            <a:off x="584200" y="1782341"/>
            <a:ext cx="3940511" cy="2043636"/>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100A1780-E790-456E-83A2-D3AB9381FE1E}"/>
              </a:ext>
            </a:extLst>
          </p:cNvPr>
          <p:cNvSpPr>
            <a:spLocks noGrp="1"/>
          </p:cNvSpPr>
          <p:nvPr>
            <p:ph type="body" sz="quarter" idx="13"/>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edit Master text styles</a:t>
            </a:r>
          </a:p>
        </p:txBody>
      </p:sp>
      <p:sp>
        <p:nvSpPr>
          <p:cNvPr id="9" name="Content Placeholder 5">
            <a:extLst>
              <a:ext uri="{FF2B5EF4-FFF2-40B4-BE49-F238E27FC236}">
                <a16:creationId xmlns:a16="http://schemas.microsoft.com/office/drawing/2014/main" id="{67765A1A-88A4-4C05-9563-0447410C9003}"/>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Tree>
    <p:extLst>
      <p:ext uri="{BB962C8B-B14F-4D97-AF65-F5344CB8AC3E}">
        <p14:creationId xmlns:p14="http://schemas.microsoft.com/office/powerpoint/2010/main" val="766334232"/>
      </p:ext>
    </p:extLst>
  </p:cSld>
  <p:clrMapOvr>
    <a:masterClrMapping/>
  </p:clrMapOvr>
  <p:transition>
    <p:fade/>
  </p:transition>
  <p:extLst>
    <p:ext uri="{DCECCB84-F9BA-43D5-87BE-67443E8EF086}">
      <p15:sldGuideLst xmlns:p15="http://schemas.microsoft.com/office/powerpoint/2012/main">
        <p15:guide id="1" orient="horz" pos="1176">
          <p15:clr>
            <a:srgbClr val="FBAE40"/>
          </p15:clr>
        </p15:guide>
        <p15:guide id="2" orient="horz" pos="1128">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Two Column Non-bulleted text">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CC1758B-C1C8-41CB-A2D4-C338D555FEC0}"/>
              </a:ext>
            </a:extLst>
          </p:cNvPr>
          <p:cNvSpPr/>
          <p:nvPr userDrawn="1"/>
        </p:nvSpPr>
        <p:spPr bwMode="auto">
          <a:xfrm>
            <a:off x="5346700" y="585788"/>
            <a:ext cx="6551612" cy="5978525"/>
          </a:xfrm>
          <a:prstGeom prst="roundRect">
            <a:avLst>
              <a:gd name="adj" fmla="val 1345"/>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4160520" cy="1386114"/>
          </a:xfrm>
        </p:spPr>
        <p:txBody>
          <a:bodyPr/>
          <a:lstStyle/>
          <a:p>
            <a:r>
              <a:rPr lang="en-US"/>
              <a:t>Click to edit Master title style</a:t>
            </a:r>
          </a:p>
        </p:txBody>
      </p:sp>
      <p:sp>
        <p:nvSpPr>
          <p:cNvPr id="4" name="Text Placeholder 3"/>
          <p:cNvSpPr>
            <a:spLocks noGrp="1"/>
          </p:cNvSpPr>
          <p:nvPr>
            <p:ph type="body" sz="quarter" idx="10"/>
          </p:nvPr>
        </p:nvSpPr>
        <p:spPr>
          <a:xfrm>
            <a:off x="584200" y="2019300"/>
            <a:ext cx="4160520" cy="1129540"/>
          </a:xfrm>
        </p:spPr>
        <p:txBody>
          <a:bodyPr wrap="square">
            <a:noAutofit/>
          </a:bodyPr>
          <a:lstStyle>
            <a:lvl1pPr marL="0" indent="0">
              <a:lnSpc>
                <a:spcPct val="90000"/>
              </a:lnSpc>
              <a:spcBef>
                <a:spcPts val="0"/>
              </a:spcBef>
              <a:spcAft>
                <a:spcPts val="600"/>
              </a:spcAft>
              <a:buClr>
                <a:schemeClr val="tx1"/>
              </a:buClr>
              <a:buFont typeface="Arial" panose="020B0604020202020204" pitchFamily="34" charset="0"/>
              <a:buNone/>
              <a:defRPr sz="2800" b="0">
                <a:latin typeface="Segoe UI" panose="020B0502040204020203" pitchFamily="34" charset="0"/>
                <a:cs typeface="Segoe UI" panose="020B0502040204020203" pitchFamily="34" charset="0"/>
              </a:defRPr>
            </a:lvl1pPr>
            <a:lvl2pPr marL="255588" indent="0">
              <a:lnSpc>
                <a:spcPct val="90000"/>
              </a:lnSpc>
              <a:spcBef>
                <a:spcPts val="0"/>
              </a:spcBef>
              <a:spcAft>
                <a:spcPts val="600"/>
              </a:spcAft>
              <a:buFont typeface="Arial" panose="020B0604020202020204" pitchFamily="34" charset="0"/>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p:txBody>
      </p:sp>
      <p:sp>
        <p:nvSpPr>
          <p:cNvPr id="7" name="Text Placeholder 8">
            <a:extLst>
              <a:ext uri="{FF2B5EF4-FFF2-40B4-BE49-F238E27FC236}">
                <a16:creationId xmlns:a16="http://schemas.microsoft.com/office/drawing/2014/main" id="{15AEC45E-1235-4BFF-B027-916FFEC9E4AD}"/>
              </a:ext>
            </a:extLst>
          </p:cNvPr>
          <p:cNvSpPr>
            <a:spLocks noGrp="1"/>
          </p:cNvSpPr>
          <p:nvPr>
            <p:ph type="body" sz="quarter" idx="13"/>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edit Master text styles</a:t>
            </a:r>
          </a:p>
        </p:txBody>
      </p:sp>
      <p:sp>
        <p:nvSpPr>
          <p:cNvPr id="10" name="Content Placeholder 5">
            <a:extLst>
              <a:ext uri="{FF2B5EF4-FFF2-40B4-BE49-F238E27FC236}">
                <a16:creationId xmlns:a16="http://schemas.microsoft.com/office/drawing/2014/main" id="{437FC640-0610-4128-8B50-5F3A069001A4}"/>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Tree>
    <p:extLst>
      <p:ext uri="{BB962C8B-B14F-4D97-AF65-F5344CB8AC3E}">
        <p14:creationId xmlns:p14="http://schemas.microsoft.com/office/powerpoint/2010/main" val="185095348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5_Two Column Non-bulleted text">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CC1758B-C1C8-41CB-A2D4-C338D555FEC0}"/>
              </a:ext>
            </a:extLst>
          </p:cNvPr>
          <p:cNvSpPr/>
          <p:nvPr userDrawn="1"/>
        </p:nvSpPr>
        <p:spPr bwMode="auto">
          <a:xfrm>
            <a:off x="5346700" y="585788"/>
            <a:ext cx="6551612" cy="5978525"/>
          </a:xfrm>
          <a:prstGeom prst="roundRect">
            <a:avLst>
              <a:gd name="adj" fmla="val 1345"/>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4160520" cy="1386114"/>
          </a:xfrm>
        </p:spPr>
        <p:txBody>
          <a:bodyPr/>
          <a:lstStyle/>
          <a:p>
            <a:r>
              <a:rPr lang="en-US"/>
              <a:t>Click to edit Master title style</a:t>
            </a:r>
          </a:p>
        </p:txBody>
      </p:sp>
      <p:sp>
        <p:nvSpPr>
          <p:cNvPr id="4" name="Text Placeholder 3"/>
          <p:cNvSpPr>
            <a:spLocks noGrp="1"/>
          </p:cNvSpPr>
          <p:nvPr>
            <p:ph type="body" sz="quarter" idx="10"/>
          </p:nvPr>
        </p:nvSpPr>
        <p:spPr>
          <a:xfrm>
            <a:off x="584200" y="2019300"/>
            <a:ext cx="4160520" cy="1129540"/>
          </a:xfrm>
        </p:spPr>
        <p:txBody>
          <a:bodyPr wrap="square">
            <a:noAutofit/>
          </a:bodyPr>
          <a:lstStyle>
            <a:lvl1pPr marL="0" indent="0">
              <a:lnSpc>
                <a:spcPct val="90000"/>
              </a:lnSpc>
              <a:spcBef>
                <a:spcPts val="0"/>
              </a:spcBef>
              <a:spcAft>
                <a:spcPts val="600"/>
              </a:spcAft>
              <a:buClr>
                <a:schemeClr val="tx1"/>
              </a:buClr>
              <a:buFont typeface="Arial" panose="020B0604020202020204" pitchFamily="34" charset="0"/>
              <a:buNone/>
              <a:defRPr sz="2800" b="0">
                <a:latin typeface="Segoe UI" panose="020B0502040204020203" pitchFamily="34" charset="0"/>
                <a:cs typeface="Segoe UI" panose="020B0502040204020203" pitchFamily="34" charset="0"/>
              </a:defRPr>
            </a:lvl1pPr>
            <a:lvl2pPr marL="255588" indent="0">
              <a:lnSpc>
                <a:spcPct val="90000"/>
              </a:lnSpc>
              <a:spcBef>
                <a:spcPts val="0"/>
              </a:spcBef>
              <a:spcAft>
                <a:spcPts val="600"/>
              </a:spcAft>
              <a:buFont typeface="Arial" panose="020B0604020202020204" pitchFamily="34" charset="0"/>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4391286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Two Column Non-bulleted text">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72DBE22-58E6-4617-B323-4DFC45FCF055}"/>
              </a:ext>
            </a:extLst>
          </p:cNvPr>
          <p:cNvSpPr/>
          <p:nvPr userDrawn="1"/>
        </p:nvSpPr>
        <p:spPr bwMode="auto">
          <a:xfrm>
            <a:off x="6096000" y="585788"/>
            <a:ext cx="5802312" cy="5978525"/>
          </a:xfrm>
          <a:prstGeom prst="roundRect">
            <a:avLst>
              <a:gd name="adj" fmla="val 1345"/>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5303520" cy="1386114"/>
          </a:xfrm>
        </p:spPr>
        <p:txBody>
          <a:bodyPr/>
          <a:lstStyle/>
          <a:p>
            <a:r>
              <a:rPr lang="en-US"/>
              <a:t>Click to edit Master title style</a:t>
            </a:r>
          </a:p>
        </p:txBody>
      </p:sp>
      <p:sp>
        <p:nvSpPr>
          <p:cNvPr id="4" name="Text Placeholder 3"/>
          <p:cNvSpPr>
            <a:spLocks noGrp="1"/>
          </p:cNvSpPr>
          <p:nvPr>
            <p:ph type="body" sz="quarter" idx="10"/>
          </p:nvPr>
        </p:nvSpPr>
        <p:spPr>
          <a:xfrm>
            <a:off x="584200" y="2019300"/>
            <a:ext cx="5303520" cy="1129540"/>
          </a:xfrm>
        </p:spPr>
        <p:txBody>
          <a:bodyPr wrap="square">
            <a:noAutofit/>
          </a:bodyPr>
          <a:lstStyle>
            <a:lvl1pPr marL="0" indent="0">
              <a:lnSpc>
                <a:spcPct val="90000"/>
              </a:lnSpc>
              <a:spcBef>
                <a:spcPts val="0"/>
              </a:spcBef>
              <a:spcAft>
                <a:spcPts val="600"/>
              </a:spcAft>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lnSpc>
                <a:spcPct val="90000"/>
              </a:lnSpc>
              <a:spcBef>
                <a:spcPts val="0"/>
              </a:spcBef>
              <a:spcAft>
                <a:spcPts val="600"/>
              </a:spcAft>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p:txBody>
      </p:sp>
      <p:sp>
        <p:nvSpPr>
          <p:cNvPr id="7" name="Text Placeholder 8">
            <a:extLst>
              <a:ext uri="{FF2B5EF4-FFF2-40B4-BE49-F238E27FC236}">
                <a16:creationId xmlns:a16="http://schemas.microsoft.com/office/drawing/2014/main" id="{15AEC45E-1235-4BFF-B027-916FFEC9E4AD}"/>
              </a:ext>
            </a:extLst>
          </p:cNvPr>
          <p:cNvSpPr>
            <a:spLocks noGrp="1"/>
          </p:cNvSpPr>
          <p:nvPr>
            <p:ph type="body" sz="quarter" idx="13"/>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edit Master text styles</a:t>
            </a:r>
          </a:p>
        </p:txBody>
      </p:sp>
      <p:sp>
        <p:nvSpPr>
          <p:cNvPr id="10" name="Content Placeholder 5">
            <a:extLst>
              <a:ext uri="{FF2B5EF4-FFF2-40B4-BE49-F238E27FC236}">
                <a16:creationId xmlns:a16="http://schemas.microsoft.com/office/drawing/2014/main" id="{437FC640-0610-4128-8B50-5F3A069001A4}"/>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Tree>
    <p:extLst>
      <p:ext uri="{BB962C8B-B14F-4D97-AF65-F5344CB8AC3E}">
        <p14:creationId xmlns:p14="http://schemas.microsoft.com/office/powerpoint/2010/main" val="399997042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4136891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solidFill>
                  <a:schemeClr val="tx1"/>
                </a:solidFill>
                <a:latin typeface="+mn-lt"/>
              </a:defRPr>
            </a:lvl1pPr>
            <a:lvl2pPr>
              <a:defRPr sz="2800">
                <a:solidFill>
                  <a:schemeClr val="tx1"/>
                </a:solidFill>
                <a:latin typeface="+mn-lt"/>
              </a:defRPr>
            </a:lvl2pPr>
            <a:lvl3pPr>
              <a:defRPr sz="2400">
                <a:solidFill>
                  <a:schemeClr val="tx1"/>
                </a:solidFill>
                <a:latin typeface="+mn-lt"/>
              </a:defRPr>
            </a:lvl3pPr>
            <a:lvl4pPr>
              <a:defRPr sz="2000">
                <a:solidFill>
                  <a:schemeClr val="tx1"/>
                </a:solidFill>
                <a:latin typeface="+mn-lt"/>
              </a:defRPr>
            </a:lvl4pPr>
            <a:lvl5pPr>
              <a:defRPr sz="18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269212997"/>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4_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8631937"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a:extLst>
              <a:ext uri="{FF2B5EF4-FFF2-40B4-BE49-F238E27FC236}">
                <a16:creationId xmlns:a16="http://schemas.microsoft.com/office/drawing/2014/main" id="{3F4CF1FA-2F01-4544-A6DE-64F7D003DA67}"/>
              </a:ext>
            </a:extLst>
          </p:cNvPr>
          <p:cNvSpPr>
            <a:spLocks noGrp="1"/>
          </p:cNvSpPr>
          <p:nvPr>
            <p:ph type="body" sz="quarter" idx="13"/>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edit Master text styles</a:t>
            </a:r>
          </a:p>
        </p:txBody>
      </p:sp>
      <p:sp>
        <p:nvSpPr>
          <p:cNvPr id="10" name="Content Placeholder 5">
            <a:extLst>
              <a:ext uri="{FF2B5EF4-FFF2-40B4-BE49-F238E27FC236}">
                <a16:creationId xmlns:a16="http://schemas.microsoft.com/office/drawing/2014/main" id="{B771D319-4895-48C5-9DC3-C248B23C7FB1}"/>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Tree>
    <p:extLst>
      <p:ext uri="{BB962C8B-B14F-4D97-AF65-F5344CB8AC3E}">
        <p14:creationId xmlns:p14="http://schemas.microsoft.com/office/powerpoint/2010/main" val="5617908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Title &amp; 3 rows boxed content">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8EEA41C-CC7A-46B6-8999-333369687C40}"/>
              </a:ext>
              <a:ext uri="{C183D7F6-B498-43B3-948B-1728B52AA6E4}">
                <adec:decorative xmlns:adec="http://schemas.microsoft.com/office/drawing/2017/decorative" val="1"/>
              </a:ext>
            </a:extLst>
          </p:cNvPr>
          <p:cNvSpPr/>
          <p:nvPr userDrawn="1"/>
        </p:nvSpPr>
        <p:spPr bwMode="blackWhite">
          <a:xfrm>
            <a:off x="4939791" y="602302"/>
            <a:ext cx="6958522" cy="1780930"/>
          </a:xfrm>
          <a:prstGeom prst="rect">
            <a:avLst/>
          </a:prstGeom>
          <a:solidFill>
            <a:schemeClr val="bg1"/>
          </a:solidFill>
          <a:ln>
            <a:noFill/>
            <a:headEnd type="none" w="med" len="med"/>
            <a:tailEnd type="none" w="med" len="med"/>
          </a:ln>
          <a:effectLst>
            <a:outerShdw blurRad="1524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875002"/>
            <a:ext cx="3468956" cy="1107996"/>
          </a:xfrm>
        </p:spPr>
        <p:txBody>
          <a:bodyPr anchor="ctr" anchorCtr="0"/>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5449996" y="863365"/>
            <a:ext cx="5951429" cy="1258804"/>
          </a:xfrm>
        </p:spPr>
        <p:txBody>
          <a:bodyPr anchor="ctr" anchorCtr="0">
            <a:normAutofit/>
          </a:bodyPr>
          <a:lstStyle>
            <a:lvl1pPr marL="0" indent="0">
              <a:spcAft>
                <a:spcPts val="1200"/>
              </a:spcAft>
              <a:buNone/>
              <a:defRPr sz="2400"/>
            </a:lvl1pPr>
            <a:lvl2pPr marL="228600" indent="0">
              <a:buNone/>
              <a:defRPr/>
            </a:lvl2pPr>
          </a:lstStyle>
          <a:p>
            <a:pPr lvl="0"/>
            <a:r>
              <a:rPr lang="en-US"/>
              <a:t>Click to edit Master text styles</a:t>
            </a:r>
          </a:p>
        </p:txBody>
      </p:sp>
      <p:sp>
        <p:nvSpPr>
          <p:cNvPr id="9" name="Rectangle 8">
            <a:extLst>
              <a:ext uri="{FF2B5EF4-FFF2-40B4-BE49-F238E27FC236}">
                <a16:creationId xmlns:a16="http://schemas.microsoft.com/office/drawing/2014/main" id="{471C3553-A928-46D1-868F-E134C4E83DBD}"/>
              </a:ext>
              <a:ext uri="{C183D7F6-B498-43B3-948B-1728B52AA6E4}">
                <adec:decorative xmlns:adec="http://schemas.microsoft.com/office/drawing/2017/decorative" val="1"/>
              </a:ext>
            </a:extLst>
          </p:cNvPr>
          <p:cNvSpPr/>
          <p:nvPr userDrawn="1"/>
        </p:nvSpPr>
        <p:spPr bwMode="blackWhite">
          <a:xfrm>
            <a:off x="4939791" y="2549173"/>
            <a:ext cx="6958522" cy="1780930"/>
          </a:xfrm>
          <a:prstGeom prst="rect">
            <a:avLst/>
          </a:prstGeom>
          <a:solidFill>
            <a:schemeClr val="bg1"/>
          </a:solidFill>
          <a:ln>
            <a:noFill/>
            <a:headEnd type="none" w="med" len="med"/>
            <a:tailEnd type="none" w="med" len="med"/>
          </a:ln>
          <a:effectLst>
            <a:outerShdw blurRad="1524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6">
            <a:extLst>
              <a:ext uri="{FF2B5EF4-FFF2-40B4-BE49-F238E27FC236}">
                <a16:creationId xmlns:a16="http://schemas.microsoft.com/office/drawing/2014/main" id="{852D2F65-C88D-405F-ABEC-8689E7BB2437}"/>
              </a:ext>
            </a:extLst>
          </p:cNvPr>
          <p:cNvSpPr>
            <a:spLocks noGrp="1"/>
          </p:cNvSpPr>
          <p:nvPr>
            <p:ph type="body" sz="quarter" idx="11"/>
          </p:nvPr>
        </p:nvSpPr>
        <p:spPr>
          <a:xfrm>
            <a:off x="5449996" y="2810236"/>
            <a:ext cx="5951429" cy="1258804"/>
          </a:xfrm>
        </p:spPr>
        <p:txBody>
          <a:bodyPr anchor="ctr" anchorCtr="0">
            <a:normAutofit/>
          </a:bodyPr>
          <a:lstStyle>
            <a:lvl1pPr marL="0" indent="0">
              <a:spcAft>
                <a:spcPts val="1200"/>
              </a:spcAft>
              <a:buNone/>
              <a:defRPr sz="2400"/>
            </a:lvl1pPr>
            <a:lvl2pPr marL="228600" indent="0">
              <a:buNone/>
              <a:defRPr/>
            </a:lvl2pPr>
          </a:lstStyle>
          <a:p>
            <a:pPr lvl="0"/>
            <a:r>
              <a:rPr lang="en-US"/>
              <a:t>Click to edit Master text styles</a:t>
            </a:r>
          </a:p>
        </p:txBody>
      </p:sp>
      <p:sp>
        <p:nvSpPr>
          <p:cNvPr id="11" name="Rectangle 10">
            <a:extLst>
              <a:ext uri="{FF2B5EF4-FFF2-40B4-BE49-F238E27FC236}">
                <a16:creationId xmlns:a16="http://schemas.microsoft.com/office/drawing/2014/main" id="{2C010FFB-83C1-48D2-9778-17BAC921E5B8}"/>
              </a:ext>
              <a:ext uri="{C183D7F6-B498-43B3-948B-1728B52AA6E4}">
                <adec:decorative xmlns:adec="http://schemas.microsoft.com/office/drawing/2017/decorative" val="1"/>
              </a:ext>
            </a:extLst>
          </p:cNvPr>
          <p:cNvSpPr/>
          <p:nvPr userDrawn="1"/>
        </p:nvSpPr>
        <p:spPr bwMode="blackWhite">
          <a:xfrm>
            <a:off x="4939791" y="4496045"/>
            <a:ext cx="6958522" cy="1780930"/>
          </a:xfrm>
          <a:prstGeom prst="rect">
            <a:avLst/>
          </a:prstGeom>
          <a:solidFill>
            <a:schemeClr val="bg1"/>
          </a:solidFill>
          <a:ln>
            <a:noFill/>
            <a:headEnd type="none" w="med" len="med"/>
            <a:tailEnd type="none" w="med" len="med"/>
          </a:ln>
          <a:effectLst>
            <a:outerShdw blurRad="1524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6">
            <a:extLst>
              <a:ext uri="{FF2B5EF4-FFF2-40B4-BE49-F238E27FC236}">
                <a16:creationId xmlns:a16="http://schemas.microsoft.com/office/drawing/2014/main" id="{988995F0-A216-42F0-AC8A-54CDEB9C61EB}"/>
              </a:ext>
            </a:extLst>
          </p:cNvPr>
          <p:cNvSpPr>
            <a:spLocks noGrp="1"/>
          </p:cNvSpPr>
          <p:nvPr>
            <p:ph type="body" sz="quarter" idx="12"/>
          </p:nvPr>
        </p:nvSpPr>
        <p:spPr>
          <a:xfrm>
            <a:off x="5449996" y="4757108"/>
            <a:ext cx="5951429" cy="1258804"/>
          </a:xfrm>
        </p:spPr>
        <p:txBody>
          <a:bodyPr anchor="ctr" anchorCtr="0">
            <a:normAutofit/>
          </a:bodyPr>
          <a:lstStyle>
            <a:lvl1pPr marL="0" indent="0">
              <a:spcAft>
                <a:spcPts val="1200"/>
              </a:spcAft>
              <a:buNone/>
              <a:defRPr sz="24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07077114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2" pos="2561">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52A8F5-2EE9-4CAB-8C26-4CED82F62674}"/>
              </a:ext>
              <a:ext uri="{C183D7F6-B498-43B3-948B-1728B52AA6E4}">
                <adec:decorative xmlns:adec="http://schemas.microsoft.com/office/drawing/2017/decorative" val="1"/>
              </a:ext>
            </a:extLst>
          </p:cNvPr>
          <p:cNvSpPr/>
          <p:nvPr userDrawn="1"/>
        </p:nvSpPr>
        <p:spPr bwMode="blackWhite">
          <a:xfrm>
            <a:off x="0" y="0"/>
            <a:ext cx="121920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62007409"/>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C91DB-376C-44AD-BF2A-104C3549656F}"/>
              </a:ext>
            </a:extLst>
          </p:cNvPr>
          <p:cNvSpPr>
            <a:spLocks noGrp="1"/>
          </p:cNvSpPr>
          <p:nvPr>
            <p:ph type="title"/>
          </p:nvPr>
        </p:nvSpPr>
        <p:spPr>
          <a:xfrm>
            <a:off x="588263" y="457200"/>
            <a:ext cx="8229600" cy="553998"/>
          </a:xfrm>
        </p:spPr>
        <p:txBody>
          <a:bodyPr/>
          <a:lstStyle/>
          <a:p>
            <a:r>
              <a:rPr lang="en-US"/>
              <a:t>Click to edit Master title style</a:t>
            </a:r>
          </a:p>
        </p:txBody>
      </p:sp>
      <p:sp>
        <p:nvSpPr>
          <p:cNvPr id="3" name="Text Placeholder 8">
            <a:extLst>
              <a:ext uri="{FF2B5EF4-FFF2-40B4-BE49-F238E27FC236}">
                <a16:creationId xmlns:a16="http://schemas.microsoft.com/office/drawing/2014/main" id="{C647990C-12E6-4C74-A1EE-5A4613726A90}"/>
              </a:ext>
            </a:extLst>
          </p:cNvPr>
          <p:cNvSpPr>
            <a:spLocks noGrp="1"/>
          </p:cNvSpPr>
          <p:nvPr>
            <p:ph type="body" sz="quarter" idx="13"/>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edit Master text styles</a:t>
            </a:r>
          </a:p>
        </p:txBody>
      </p:sp>
      <p:sp>
        <p:nvSpPr>
          <p:cNvPr id="4" name="Content Placeholder 5">
            <a:extLst>
              <a:ext uri="{FF2B5EF4-FFF2-40B4-BE49-F238E27FC236}">
                <a16:creationId xmlns:a16="http://schemas.microsoft.com/office/drawing/2014/main" id="{543EF215-8472-48DC-9412-A96D960D2CDE}"/>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Tree>
    <p:extLst>
      <p:ext uri="{BB962C8B-B14F-4D97-AF65-F5344CB8AC3E}">
        <p14:creationId xmlns:p14="http://schemas.microsoft.com/office/powerpoint/2010/main" val="17326928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591528703"/>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3_Two Column Non-bulleted text">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644B162-36BD-4C9E-96EE-3EEFBE3AD8F1}"/>
              </a:ext>
            </a:extLst>
          </p:cNvPr>
          <p:cNvSpPr/>
          <p:nvPr userDrawn="1"/>
        </p:nvSpPr>
        <p:spPr bwMode="auto">
          <a:xfrm>
            <a:off x="6095999" y="604838"/>
            <a:ext cx="5773737" cy="5978525"/>
          </a:xfrm>
          <a:prstGeom prst="roundRect">
            <a:avLst>
              <a:gd name="adj" fmla="val 1345"/>
            </a:avLst>
          </a:prstGeom>
          <a:solidFill>
            <a:srgbClr val="26262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
            <a:extLst>
              <a:ext uri="{FF2B5EF4-FFF2-40B4-BE49-F238E27FC236}">
                <a16:creationId xmlns:a16="http://schemas.microsoft.com/office/drawing/2014/main" id="{B1F8BDA0-6722-4B45-AC43-F39680461120}"/>
              </a:ext>
            </a:extLst>
          </p:cNvPr>
          <p:cNvSpPr>
            <a:spLocks noGrp="1"/>
          </p:cNvSpPr>
          <p:nvPr>
            <p:ph type="title"/>
          </p:nvPr>
        </p:nvSpPr>
        <p:spPr>
          <a:xfrm>
            <a:off x="577851" y="819150"/>
            <a:ext cx="8740524" cy="369332"/>
          </a:xfrm>
        </p:spPr>
        <p:txBody>
          <a:bodyPr anchor="ctr"/>
          <a:lstStyle>
            <a:lvl1pPr>
              <a:defRPr sz="2400">
                <a:solidFill>
                  <a:schemeClr val="accent1"/>
                </a:solidFill>
              </a:defRPr>
            </a:lvl1pPr>
          </a:lstStyle>
          <a:p>
            <a:r>
              <a:rPr lang="en-US"/>
              <a:t>Click to edit Master title style</a:t>
            </a:r>
          </a:p>
        </p:txBody>
      </p:sp>
      <p:sp>
        <p:nvSpPr>
          <p:cNvPr id="5" name="Text Placeholder 3">
            <a:extLst>
              <a:ext uri="{FF2B5EF4-FFF2-40B4-BE49-F238E27FC236}">
                <a16:creationId xmlns:a16="http://schemas.microsoft.com/office/drawing/2014/main" id="{68A1B7F0-6D80-417F-828E-279BD5DEF1D4}"/>
              </a:ext>
            </a:extLst>
          </p:cNvPr>
          <p:cNvSpPr>
            <a:spLocks noGrp="1"/>
          </p:cNvSpPr>
          <p:nvPr>
            <p:ph type="body" sz="quarter" idx="10" hasCustomPrompt="1"/>
          </p:nvPr>
        </p:nvSpPr>
        <p:spPr>
          <a:xfrm>
            <a:off x="597787" y="1871889"/>
            <a:ext cx="5336287" cy="1129540"/>
          </a:xfrm>
        </p:spPr>
        <p:txBody>
          <a:bodyPr wrap="square">
            <a:noAutofit/>
          </a:bodyPr>
          <a:lstStyle>
            <a:lvl1pPr marL="0" indent="0">
              <a:lnSpc>
                <a:spcPct val="90000"/>
              </a:lnSpc>
              <a:spcBef>
                <a:spcPts val="0"/>
              </a:spcBef>
              <a:spcAft>
                <a:spcPts val="600"/>
              </a:spcAft>
              <a:buClr>
                <a:schemeClr val="tx1"/>
              </a:buClr>
              <a:buFont typeface="Arial" panose="020B0604020202020204" pitchFamily="34" charset="0"/>
              <a:buNone/>
              <a:defRPr sz="1200" b="0">
                <a:latin typeface="+mj-lt"/>
                <a:cs typeface="Segoe UI" panose="020B0502040204020203" pitchFamily="34" charset="0"/>
              </a:defRPr>
            </a:lvl1pPr>
            <a:lvl2pPr marL="255588" indent="0">
              <a:lnSpc>
                <a:spcPct val="90000"/>
              </a:lnSpc>
              <a:spcBef>
                <a:spcPts val="0"/>
              </a:spcBef>
              <a:spcAft>
                <a:spcPts val="600"/>
              </a:spcAft>
              <a:buFont typeface="Arial" panose="020B0604020202020204" pitchFamily="34" charset="0"/>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Business Value text</a:t>
            </a:r>
          </a:p>
        </p:txBody>
      </p:sp>
      <p:sp>
        <p:nvSpPr>
          <p:cNvPr id="6" name="Text Placeholder 8">
            <a:extLst>
              <a:ext uri="{FF2B5EF4-FFF2-40B4-BE49-F238E27FC236}">
                <a16:creationId xmlns:a16="http://schemas.microsoft.com/office/drawing/2014/main" id="{627A17B0-7851-46E8-B34F-9C13DB18AF86}"/>
              </a:ext>
            </a:extLst>
          </p:cNvPr>
          <p:cNvSpPr>
            <a:spLocks noGrp="1"/>
          </p:cNvSpPr>
          <p:nvPr>
            <p:ph type="body" sz="quarter" idx="13" hasCustomPrompt="1"/>
          </p:nvPr>
        </p:nvSpPr>
        <p:spPr>
          <a:xfrm>
            <a:off x="9515475" y="168934"/>
            <a:ext cx="2676525" cy="941726"/>
          </a:xfrm>
          <a:solidFill>
            <a:schemeClr val="accent2"/>
          </a:solidFill>
          <a:effectLst>
            <a:outerShdw blurRad="88900" dist="38100" dir="2700000" sx="101000" sy="101000" algn="ctr" rotWithShape="0">
              <a:srgbClr val="000000">
                <a:alpha val="15000"/>
              </a:srgbClr>
            </a:outerShdw>
          </a:effectLst>
        </p:spPr>
        <p:txBody>
          <a:bodyPr wrap="square" lIns="182880" rIns="548640" anchor="ctr" anchorCtr="0">
            <a:noAutofit/>
          </a:bodyPr>
          <a:lstStyle>
            <a:lvl1pPr marL="0" indent="0">
              <a:lnSpc>
                <a:spcPct val="90000"/>
              </a:lnSpc>
              <a:spcBef>
                <a:spcPts val="0"/>
              </a:spcBef>
              <a:spcAft>
                <a:spcPts val="600"/>
              </a:spcAft>
              <a:buNone/>
              <a:defRPr lang="en-US" sz="1200" smtClean="0">
                <a:solidFill>
                  <a:schemeClr val="tx1"/>
                </a:solidFill>
                <a:latin typeface="Segoe UI Semibold"/>
                <a:cs typeface="Segoe UI Semilight" panose="020B0402040204020203" pitchFamily="34" charset="0"/>
              </a:defRPr>
            </a:lvl1pPr>
            <a:lvl2pPr marL="228583" indent="0">
              <a:buNone/>
              <a:defRPr lang="en-US" sz="1765" smtClean="0">
                <a:solidFill>
                  <a:schemeClr val="bg1"/>
                </a:solidFill>
              </a:defRPr>
            </a:lvl2pPr>
            <a:lvl3pPr marL="714342" indent="0">
              <a:buNone/>
              <a:defRPr lang="en-US" sz="1765" smtClean="0">
                <a:solidFill>
                  <a:schemeClr val="bg1"/>
                </a:solidFill>
              </a:defRPr>
            </a:lvl3pPr>
            <a:lvl4pPr marL="1190575" indent="0">
              <a:buNone/>
              <a:defRPr lang="en-US" sz="1765" smtClean="0">
                <a:solidFill>
                  <a:schemeClr val="bg1"/>
                </a:solidFill>
              </a:defRPr>
            </a:lvl4pPr>
            <a:lvl5pPr marL="1660459" indent="0">
              <a:buNone/>
              <a:defRPr lang="en-US" sz="1765">
                <a:solidFill>
                  <a:schemeClr val="bg1"/>
                </a:solidFill>
              </a:defRPr>
            </a:lvl5pPr>
          </a:lstStyle>
          <a:p>
            <a:pPr marL="0" lvl="0" defTabSz="932563"/>
            <a:r>
              <a:rPr lang="en-US"/>
              <a:t>Click to Add Cycle Information</a:t>
            </a:r>
          </a:p>
        </p:txBody>
      </p:sp>
      <p:sp>
        <p:nvSpPr>
          <p:cNvPr id="7" name="Content Placeholder 5">
            <a:extLst>
              <a:ext uri="{FF2B5EF4-FFF2-40B4-BE49-F238E27FC236}">
                <a16:creationId xmlns:a16="http://schemas.microsoft.com/office/drawing/2014/main" id="{04C43695-5495-4F79-BD5C-717B00E4679B}"/>
              </a:ext>
              <a:ext uri="{C183D7F6-B498-43B3-948B-1728B52AA6E4}">
                <adec:decorative xmlns:adec="http://schemas.microsoft.com/office/drawing/2017/decorative" val="1"/>
              </a:ext>
            </a:extLst>
          </p:cNvPr>
          <p:cNvSpPr txBox="1">
            <a:spLocks/>
          </p:cNvSpPr>
          <p:nvPr userDrawn="1"/>
        </p:nvSpPr>
        <p:spPr>
          <a:xfrm>
            <a:off x="9424036" y="168828"/>
            <a:ext cx="91440" cy="941832"/>
          </a:xfrm>
          <a:prstGeom prst="rect">
            <a:avLst/>
          </a:prstGeom>
          <a:solidFill>
            <a:srgbClr val="50E6FF"/>
          </a:solidFill>
        </p:spPr>
        <p:txBody>
          <a:bodyPr vert="horz" wrap="non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 </a:t>
            </a:r>
          </a:p>
        </p:txBody>
      </p:sp>
      <p:sp>
        <p:nvSpPr>
          <p:cNvPr id="2" name="TextBox 1">
            <a:extLst>
              <a:ext uri="{FF2B5EF4-FFF2-40B4-BE49-F238E27FC236}">
                <a16:creationId xmlns:a16="http://schemas.microsoft.com/office/drawing/2014/main" id="{D3FD6168-5A8D-4594-A26D-98E88432C94F}"/>
              </a:ext>
            </a:extLst>
          </p:cNvPr>
          <p:cNvSpPr txBox="1"/>
          <p:nvPr userDrawn="1"/>
        </p:nvSpPr>
        <p:spPr>
          <a:xfrm>
            <a:off x="6662738" y="1352550"/>
            <a:ext cx="5111748" cy="461665"/>
          </a:xfrm>
          <a:prstGeom prst="rect">
            <a:avLst/>
          </a:prstGeom>
          <a:noFill/>
        </p:spPr>
        <p:txBody>
          <a:bodyPr wrap="square">
            <a:spAutoFit/>
          </a:bodyPr>
          <a:lstStyle/>
          <a:p>
            <a:pPr marL="0" marR="0" lvl="0" indent="0" algn="l" defTabSz="9325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D7D31"/>
                </a:solidFill>
                <a:effectLst/>
                <a:uLnTx/>
                <a:uFillTx/>
                <a:latin typeface="Segoe UI Semibold" panose="020B0702040204020203" pitchFamily="34" charset="0"/>
                <a:ea typeface="+mn-ea"/>
                <a:cs typeface="Segoe UI Semibold" panose="020B0702040204020203" pitchFamily="34" charset="0"/>
              </a:rPr>
              <a:t>Key benefits</a:t>
            </a:r>
          </a:p>
        </p:txBody>
      </p:sp>
      <p:sp>
        <p:nvSpPr>
          <p:cNvPr id="16" name="Picture Placeholder 15">
            <a:extLst>
              <a:ext uri="{FF2B5EF4-FFF2-40B4-BE49-F238E27FC236}">
                <a16:creationId xmlns:a16="http://schemas.microsoft.com/office/drawing/2014/main" id="{FAF2E327-D386-4821-B6D2-8C12A55C5ED7}"/>
              </a:ext>
            </a:extLst>
          </p:cNvPr>
          <p:cNvSpPr>
            <a:spLocks noGrp="1"/>
          </p:cNvSpPr>
          <p:nvPr>
            <p:ph type="pic" sz="quarter" idx="14"/>
          </p:nvPr>
        </p:nvSpPr>
        <p:spPr>
          <a:xfrm>
            <a:off x="6765924" y="3156165"/>
            <a:ext cx="4848225" cy="3186988"/>
          </a:xfrm>
        </p:spPr>
        <p:txBody>
          <a:bodyPr/>
          <a:lstStyle/>
          <a:p>
            <a:endParaRPr lang="en-US" dirty="0"/>
          </a:p>
        </p:txBody>
      </p:sp>
      <p:sp>
        <p:nvSpPr>
          <p:cNvPr id="18" name="Text Placeholder 17">
            <a:extLst>
              <a:ext uri="{FF2B5EF4-FFF2-40B4-BE49-F238E27FC236}">
                <a16:creationId xmlns:a16="http://schemas.microsoft.com/office/drawing/2014/main" id="{7CF5198F-91B0-4BEE-A74B-C38CC7C15FA0}"/>
              </a:ext>
            </a:extLst>
          </p:cNvPr>
          <p:cNvSpPr>
            <a:spLocks noGrp="1"/>
          </p:cNvSpPr>
          <p:nvPr>
            <p:ph type="body" sz="quarter" idx="15" hasCustomPrompt="1"/>
          </p:nvPr>
        </p:nvSpPr>
        <p:spPr>
          <a:xfrm>
            <a:off x="6765924" y="1878159"/>
            <a:ext cx="4845050" cy="627864"/>
          </a:xfrm>
        </p:spPr>
        <p:txBody>
          <a:bodyPr/>
          <a:lstStyle>
            <a:lvl1pPr marL="285750" indent="-285750">
              <a:lnSpc>
                <a:spcPct val="150000"/>
              </a:lnSpc>
              <a:buFont typeface="Arial" panose="020B0604020202020204" pitchFamily="34" charset="0"/>
              <a:buChar char="•"/>
              <a:defRPr sz="1200">
                <a:latin typeface="+mj-lt"/>
              </a:defRPr>
            </a:lvl1pPr>
          </a:lstStyle>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lang="en-US"/>
              <a:t>Click to edit key user benefits</a:t>
            </a:r>
          </a:p>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lang="en-US"/>
              <a:t>Click to edit key user benefits</a:t>
            </a:r>
          </a:p>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lang="en-US"/>
              <a:t>Click to edit key user benefits</a:t>
            </a:r>
          </a:p>
        </p:txBody>
      </p:sp>
      <p:sp>
        <p:nvSpPr>
          <p:cNvPr id="20" name="Text Placeholder 19">
            <a:extLst>
              <a:ext uri="{FF2B5EF4-FFF2-40B4-BE49-F238E27FC236}">
                <a16:creationId xmlns:a16="http://schemas.microsoft.com/office/drawing/2014/main" id="{B6DE0899-B184-4EE0-92B1-D6CBEE6C224A}"/>
              </a:ext>
            </a:extLst>
          </p:cNvPr>
          <p:cNvSpPr>
            <a:spLocks noGrp="1"/>
          </p:cNvSpPr>
          <p:nvPr>
            <p:ph type="body" sz="quarter" idx="16" hasCustomPrompt="1"/>
          </p:nvPr>
        </p:nvSpPr>
        <p:spPr>
          <a:xfrm>
            <a:off x="577851" y="6343153"/>
            <a:ext cx="5336287" cy="240210"/>
          </a:xfrm>
        </p:spPr>
        <p:txBody>
          <a:bodyPr/>
          <a:lstStyle>
            <a:lvl1pPr marL="0" indent="0">
              <a:buNone/>
              <a:defRPr sz="1200">
                <a:latin typeface="+mj-lt"/>
              </a:defRPr>
            </a:lvl1pPr>
            <a:lvl2pPr marL="228600" indent="0">
              <a:buNone/>
              <a:defRPr/>
            </a:lvl2pPr>
          </a:lstStyle>
          <a:p>
            <a:pPr lvl="0"/>
            <a:r>
              <a:rPr lang="en-US"/>
              <a:t>Click to edit for more information and add hyperlink</a:t>
            </a:r>
          </a:p>
        </p:txBody>
      </p:sp>
      <p:sp>
        <p:nvSpPr>
          <p:cNvPr id="22" name="TextBox 21">
            <a:extLst>
              <a:ext uri="{FF2B5EF4-FFF2-40B4-BE49-F238E27FC236}">
                <a16:creationId xmlns:a16="http://schemas.microsoft.com/office/drawing/2014/main" id="{71CFA4E4-8C23-4D4E-9646-507AF8229040}"/>
              </a:ext>
            </a:extLst>
          </p:cNvPr>
          <p:cNvSpPr txBox="1"/>
          <p:nvPr userDrawn="1"/>
        </p:nvSpPr>
        <p:spPr>
          <a:xfrm>
            <a:off x="506414" y="1352550"/>
            <a:ext cx="5427660" cy="461665"/>
          </a:xfrm>
          <a:prstGeom prst="rect">
            <a:avLst/>
          </a:prstGeom>
          <a:noFill/>
        </p:spPr>
        <p:txBody>
          <a:bodyPr wrap="square">
            <a:spAutoFit/>
          </a:bodyPr>
          <a:lstStyle/>
          <a:p>
            <a:pPr marL="0" marR="0" lvl="0" indent="0" algn="l" defTabSz="9325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Business Value</a:t>
            </a:r>
          </a:p>
        </p:txBody>
      </p:sp>
      <p:sp>
        <p:nvSpPr>
          <p:cNvPr id="23" name="Text Placeholder 3">
            <a:extLst>
              <a:ext uri="{FF2B5EF4-FFF2-40B4-BE49-F238E27FC236}">
                <a16:creationId xmlns:a16="http://schemas.microsoft.com/office/drawing/2014/main" id="{D334FFF1-A3F5-4EAE-9012-ADCB865FE601}"/>
              </a:ext>
            </a:extLst>
          </p:cNvPr>
          <p:cNvSpPr>
            <a:spLocks noGrp="1"/>
          </p:cNvSpPr>
          <p:nvPr>
            <p:ph type="body" sz="quarter" idx="17" hasCustomPrompt="1"/>
          </p:nvPr>
        </p:nvSpPr>
        <p:spPr>
          <a:xfrm>
            <a:off x="597787" y="3707469"/>
            <a:ext cx="5336287" cy="2417106"/>
          </a:xfrm>
        </p:spPr>
        <p:txBody>
          <a:bodyPr wrap="square">
            <a:noAutofit/>
          </a:bodyPr>
          <a:lstStyle>
            <a:lvl1pPr marL="0" indent="0">
              <a:lnSpc>
                <a:spcPct val="90000"/>
              </a:lnSpc>
              <a:spcBef>
                <a:spcPts val="0"/>
              </a:spcBef>
              <a:spcAft>
                <a:spcPts val="600"/>
              </a:spcAft>
              <a:buClr>
                <a:schemeClr val="tx1"/>
              </a:buClr>
              <a:buFont typeface="Arial" panose="020B0604020202020204" pitchFamily="34" charset="0"/>
              <a:buNone/>
              <a:defRPr sz="1200" b="0">
                <a:latin typeface="+mj-lt"/>
                <a:cs typeface="Segoe UI" panose="020B0502040204020203" pitchFamily="34" charset="0"/>
              </a:defRPr>
            </a:lvl1pPr>
            <a:lvl2pPr marL="255588" indent="0">
              <a:lnSpc>
                <a:spcPct val="90000"/>
              </a:lnSpc>
              <a:spcBef>
                <a:spcPts val="0"/>
              </a:spcBef>
              <a:spcAft>
                <a:spcPts val="600"/>
              </a:spcAft>
              <a:buFont typeface="Arial" panose="020B0604020202020204" pitchFamily="34" charset="0"/>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Feature details text</a:t>
            </a:r>
          </a:p>
        </p:txBody>
      </p:sp>
      <p:sp>
        <p:nvSpPr>
          <p:cNvPr id="24" name="TextBox 23">
            <a:extLst>
              <a:ext uri="{FF2B5EF4-FFF2-40B4-BE49-F238E27FC236}">
                <a16:creationId xmlns:a16="http://schemas.microsoft.com/office/drawing/2014/main" id="{065AEF95-A022-479E-B613-4D8D833BDF79}"/>
              </a:ext>
            </a:extLst>
          </p:cNvPr>
          <p:cNvSpPr txBox="1"/>
          <p:nvPr userDrawn="1"/>
        </p:nvSpPr>
        <p:spPr>
          <a:xfrm>
            <a:off x="506414" y="3188130"/>
            <a:ext cx="5427660" cy="461665"/>
          </a:xfrm>
          <a:prstGeom prst="rect">
            <a:avLst/>
          </a:prstGeom>
          <a:noFill/>
        </p:spPr>
        <p:txBody>
          <a:bodyPr wrap="square">
            <a:spAutoFit/>
          </a:bodyPr>
          <a:lstStyle/>
          <a:p>
            <a:pPr marL="0" marR="0" lvl="0" indent="0" algn="l" defTabSz="9325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Feature Details</a:t>
            </a:r>
          </a:p>
        </p:txBody>
      </p:sp>
      <p:sp>
        <p:nvSpPr>
          <p:cNvPr id="27" name="TextBox 26">
            <a:extLst>
              <a:ext uri="{FF2B5EF4-FFF2-40B4-BE49-F238E27FC236}">
                <a16:creationId xmlns:a16="http://schemas.microsoft.com/office/drawing/2014/main" id="{D9E67C3B-74EB-46FC-8479-075AB1F56FDE}"/>
              </a:ext>
            </a:extLst>
          </p:cNvPr>
          <p:cNvSpPr txBox="1"/>
          <p:nvPr userDrawn="1"/>
        </p:nvSpPr>
        <p:spPr>
          <a:xfrm>
            <a:off x="492216" y="295930"/>
            <a:ext cx="6762750" cy="523220"/>
          </a:xfrm>
          <a:prstGeom prst="rect">
            <a:avLst/>
          </a:prstGeom>
          <a:noFill/>
        </p:spPr>
        <p:txBody>
          <a:bodyPr wrap="square">
            <a:spAutoFit/>
          </a:bodyPr>
          <a:lstStyle/>
          <a:p>
            <a:r>
              <a:rPr lang="en-US" sz="2800" dirty="0">
                <a:latin typeface="+mj-lt"/>
              </a:rPr>
              <a:t>Azure Machine Learning </a:t>
            </a:r>
          </a:p>
        </p:txBody>
      </p:sp>
    </p:spTree>
    <p:extLst>
      <p:ext uri="{BB962C8B-B14F-4D97-AF65-F5344CB8AC3E}">
        <p14:creationId xmlns:p14="http://schemas.microsoft.com/office/powerpoint/2010/main" val="4218018182"/>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Document title slide with blue Windows logo on white background and half-page imag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E7BDDA2-75A8-924D-BB28-4018BF0721C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917" r="6837"/>
          <a:stretch/>
        </p:blipFill>
        <p:spPr>
          <a:xfrm>
            <a:off x="0" y="-29740"/>
            <a:ext cx="12192000" cy="6887739"/>
          </a:xfrm>
          <a:prstGeom prst="rect">
            <a:avLst/>
          </a:prstGeom>
        </p:spPr>
      </p:pic>
      <p:sp>
        <p:nvSpPr>
          <p:cNvPr id="5" name="Title">
            <a:extLst>
              <a:ext uri="{FF2B5EF4-FFF2-40B4-BE49-F238E27FC236}">
                <a16:creationId xmlns:a16="http://schemas.microsoft.com/office/drawing/2014/main" id="{5342E14A-2A42-43D8-9170-5AFA3A5CC150}"/>
              </a:ext>
            </a:extLst>
          </p:cNvPr>
          <p:cNvSpPr>
            <a:spLocks noGrp="1"/>
          </p:cNvSpPr>
          <p:nvPr>
            <p:ph type="title" hasCustomPrompt="1"/>
          </p:nvPr>
        </p:nvSpPr>
        <p:spPr>
          <a:xfrm>
            <a:off x="685800" y="2409095"/>
            <a:ext cx="5451739" cy="2889465"/>
          </a:xfrm>
          <a:prstGeom prst="rect">
            <a:avLst/>
          </a:prstGeom>
        </p:spPr>
        <p:txBody>
          <a:bodyPr lIns="0" tIns="0" rIns="0" bIns="0"/>
          <a:lstStyle>
            <a:lvl1pPr>
              <a:lnSpc>
                <a:spcPct val="100000"/>
              </a:lnSpc>
              <a:spcAft>
                <a:spcPts val="667"/>
              </a:spcAft>
              <a:defRPr lang="en-US" sz="2333" kern="1200" spc="0" baseline="0" noProof="0" dirty="0">
                <a:solidFill>
                  <a:srgbClr val="1B1B1B"/>
                </a:solidFill>
                <a:latin typeface="Segoe UI Variable Text Semibold" pitchFamily="2" charset="0"/>
                <a:ea typeface="+mn-ea"/>
                <a:cs typeface="Segoe UI Variable Text Semibold" pitchFamily="2" charset="0"/>
              </a:defRPr>
            </a:lvl1pPr>
          </a:lstStyle>
          <a:p>
            <a:r>
              <a:rPr lang="en-US" noProof="0"/>
              <a:t>Click to edit copy</a:t>
            </a:r>
          </a:p>
        </p:txBody>
      </p:sp>
      <p:sp>
        <p:nvSpPr>
          <p:cNvPr id="4" name="TextBox 3">
            <a:extLst>
              <a:ext uri="{FF2B5EF4-FFF2-40B4-BE49-F238E27FC236}">
                <a16:creationId xmlns:a16="http://schemas.microsoft.com/office/drawing/2014/main" id="{36CDFB03-308B-4101-9BDC-FBDE38742F5B}"/>
              </a:ext>
            </a:extLst>
          </p:cNvPr>
          <p:cNvSpPr txBox="1"/>
          <p:nvPr userDrawn="1"/>
        </p:nvSpPr>
        <p:spPr>
          <a:xfrm>
            <a:off x="619298" y="6483437"/>
            <a:ext cx="3848100" cy="123111"/>
          </a:xfrm>
          <a:prstGeom prst="rect">
            <a:avLst/>
          </a:prstGeom>
          <a:noFill/>
        </p:spPr>
        <p:txBody>
          <a:bodyPr wrap="square" lIns="0" tIns="0" rIns="0" bIns="0" rtlCol="0">
            <a:spAutoFit/>
          </a:bodyPr>
          <a:lstStyle/>
          <a:p>
            <a:pPr algn="l"/>
            <a:r>
              <a:rPr lang="en-US" sz="800" dirty="0"/>
              <a:t>© Microsoft confidential</a:t>
            </a:r>
            <a:endParaRPr lang="en-US" sz="8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892862691"/>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Presentation content slide with subtitle and 3 columns - large middle column on white background">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0"/>
            <a:ext cx="4298950" cy="307777"/>
          </a:xfrm>
          <a:prstGeom prst="rect">
            <a:avLst/>
          </a:prstGeom>
        </p:spPr>
        <p:txBody>
          <a:bodyPr vert="horz" wrap="square" lIns="0" tIns="0" rIns="0" bIns="0" rtlCol="0" anchor="t">
            <a:spAutoFit/>
          </a:bodyPr>
          <a:lstStyle>
            <a:lvl1pPr>
              <a:lnSpc>
                <a:spcPct val="100000"/>
              </a:lnSpc>
              <a:spcBef>
                <a:spcPts val="0"/>
              </a:spcBef>
              <a:spcAft>
                <a:spcPts val="667"/>
              </a:spcAft>
              <a:defRPr sz="20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2704236436"/>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3_Presentation content slide with subtitle and 3 columns - large middle column on white background">
    <p:bg>
      <p:bgPr>
        <a:gradFill>
          <a:gsLst>
            <a:gs pos="100000">
              <a:srgbClr val="AFD5F3"/>
            </a:gs>
            <a:gs pos="30085">
              <a:srgbClr val="E1E0E5"/>
            </a:gs>
            <a:gs pos="55000">
              <a:srgbClr val="BFCDE5"/>
            </a:gs>
            <a:gs pos="0">
              <a:srgbClr val="EEECEC"/>
            </a:gs>
          </a:gsLst>
          <a:lin ang="2700000" scaled="0"/>
        </a:gradFill>
        <a:effectLst/>
      </p:bgPr>
    </p:bg>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1"/>
            <a:ext cx="4298950" cy="307777"/>
          </a:xfrm>
          <a:prstGeom prst="rect">
            <a:avLst/>
          </a:prstGeom>
        </p:spPr>
        <p:txBody>
          <a:bodyPr vert="horz" wrap="square" lIns="0" tIns="0" rIns="0" bIns="0" rtlCol="0" anchor="t">
            <a:spAutoFit/>
          </a:bodyPr>
          <a:lstStyle>
            <a:lvl1pPr>
              <a:lnSpc>
                <a:spcPct val="100000"/>
              </a:lnSpc>
              <a:spcBef>
                <a:spcPts val="0"/>
              </a:spcBef>
              <a:spcAft>
                <a:spcPts val="667"/>
              </a:spcAft>
              <a:defRPr sz="20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1715755317"/>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Presentation content slide with subtitle and 3 columns - large middle column on white backgroun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4905975-9942-463F-8F86-A50DAF20751A}"/>
              </a:ext>
            </a:extLst>
          </p:cNvPr>
          <p:cNvGrpSpPr/>
          <p:nvPr userDrawn="1"/>
        </p:nvGrpSpPr>
        <p:grpSpPr>
          <a:xfrm>
            <a:off x="0" y="0"/>
            <a:ext cx="12192000" cy="6858000"/>
            <a:chOff x="0" y="0"/>
            <a:chExt cx="12192000" cy="6858000"/>
          </a:xfrm>
        </p:grpSpPr>
        <p:sp>
          <p:nvSpPr>
            <p:cNvPr id="5" name="Rectangle 4">
              <a:extLst>
                <a:ext uri="{FF2B5EF4-FFF2-40B4-BE49-F238E27FC236}">
                  <a16:creationId xmlns:a16="http://schemas.microsoft.com/office/drawing/2014/main" id="{CC649A5B-E5B9-41A6-901E-EC11552924A1}"/>
                </a:ext>
              </a:extLst>
            </p:cNvPr>
            <p:cNvSpPr/>
            <p:nvPr/>
          </p:nvSpPr>
          <p:spPr bwMode="auto">
            <a:xfrm>
              <a:off x="0" y="0"/>
              <a:ext cx="12192000" cy="6858000"/>
            </a:xfrm>
            <a:prstGeom prst="rect">
              <a:avLst/>
            </a:prstGeom>
            <a:blipFill dpi="0" rotWithShape="1">
              <a:blip r:embed="rId2">
                <a:alphaModFix amt="20000"/>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858B2FDB-8EC1-44F3-8BFA-523FE9448480}"/>
                </a:ext>
              </a:extLst>
            </p:cNvPr>
            <p:cNvSpPr/>
            <p:nvPr/>
          </p:nvSpPr>
          <p:spPr bwMode="auto">
            <a:xfrm>
              <a:off x="0" y="0"/>
              <a:ext cx="12192000" cy="6858000"/>
            </a:xfrm>
            <a:prstGeom prst="rect">
              <a:avLst/>
            </a:prstGeom>
            <a:gradFill>
              <a:gsLst>
                <a:gs pos="25000">
                  <a:schemeClr val="bg1"/>
                </a:gs>
                <a:gs pos="0">
                  <a:schemeClr val="bg1">
                    <a:alpha val="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1"/>
            <a:ext cx="4298950" cy="307777"/>
          </a:xfrm>
          <a:prstGeom prst="rect">
            <a:avLst/>
          </a:prstGeom>
        </p:spPr>
        <p:txBody>
          <a:bodyPr vert="horz" wrap="square" lIns="0" tIns="0" rIns="0" bIns="0" rtlCol="0" anchor="t">
            <a:spAutoFit/>
          </a:bodyPr>
          <a:lstStyle>
            <a:lvl1pPr>
              <a:lnSpc>
                <a:spcPct val="100000"/>
              </a:lnSpc>
              <a:spcBef>
                <a:spcPts val="0"/>
              </a:spcBef>
              <a:spcAft>
                <a:spcPts val="667"/>
              </a:spcAft>
              <a:defRPr sz="20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701733867"/>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_Presentation content slide with subtitle and 3 columns - large middle column on white background">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7856"/>
            <a:ext cx="4298950" cy="307777"/>
          </a:xfrm>
          <a:prstGeom prst="rect">
            <a:avLst/>
          </a:prstGeom>
        </p:spPr>
        <p:txBody>
          <a:bodyPr vert="horz" wrap="square" lIns="0" tIns="0" rIns="0" bIns="0" rtlCol="0" anchor="t">
            <a:spAutoFit/>
          </a:bodyPr>
          <a:lstStyle>
            <a:lvl1pPr>
              <a:lnSpc>
                <a:spcPct val="100000"/>
              </a:lnSpc>
              <a:spcBef>
                <a:spcPts val="0"/>
              </a:spcBef>
              <a:spcAft>
                <a:spcPts val="667"/>
              </a:spcAft>
              <a:defRPr sz="20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799509716"/>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_Presentation content slide with subtitle and 3 columns - large middle column on white background">
    <p:bg>
      <p:bgPr>
        <a:gradFill>
          <a:gsLst>
            <a:gs pos="30085">
              <a:srgbClr val="BFCDE5">
                <a:alpha val="55000"/>
              </a:srgbClr>
            </a:gs>
            <a:gs pos="100000">
              <a:schemeClr val="accent5"/>
            </a:gs>
            <a:gs pos="69000">
              <a:schemeClr val="accent5">
                <a:lumMod val="60000"/>
                <a:lumOff val="40000"/>
              </a:schemeClr>
            </a:gs>
            <a:gs pos="0">
              <a:srgbClr val="EEECEC"/>
            </a:gs>
          </a:gsLst>
          <a:lin ang="27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43764BB-908A-4E71-94A3-CC2D433BB832}"/>
              </a:ext>
            </a:extLst>
          </p:cNvPr>
          <p:cNvSpPr/>
          <p:nvPr userDrawn="1"/>
        </p:nvSpPr>
        <p:spPr bwMode="auto">
          <a:xfrm>
            <a:off x="0" y="0"/>
            <a:ext cx="12192000" cy="6858000"/>
          </a:xfrm>
          <a:prstGeom prst="rect">
            <a:avLst/>
          </a:prstGeom>
          <a:blipFill>
            <a:blip r:embed="rId2" cstate="screen">
              <a:alphaModFix amt="16000"/>
              <a:extLst>
                <a:ext uri="{28A0092B-C50C-407E-A947-70E740481C1C}">
                  <a14:useLocalDpi xmlns:a14="http://schemas.microsoft.com/office/drawing/2010/main"/>
                </a:ext>
              </a:extLst>
            </a:blip>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1"/>
            <a:ext cx="4298950" cy="307777"/>
          </a:xfrm>
          <a:prstGeom prst="rect">
            <a:avLst/>
          </a:prstGeom>
        </p:spPr>
        <p:txBody>
          <a:bodyPr vert="horz" wrap="square" lIns="0" tIns="0" rIns="0" bIns="0" rtlCol="0" anchor="t">
            <a:spAutoFit/>
          </a:bodyPr>
          <a:lstStyle>
            <a:lvl1pPr>
              <a:lnSpc>
                <a:spcPct val="100000"/>
              </a:lnSpc>
              <a:spcBef>
                <a:spcPts val="0"/>
              </a:spcBef>
              <a:spcAft>
                <a:spcPts val="667"/>
              </a:spcAft>
              <a:defRPr sz="20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3161151676"/>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Presentation content slide with subtitle and 3 columns - large middle column on white backgroun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17E2A84-BF12-4F0E-A598-E2C2A9EF0026}"/>
              </a:ext>
            </a:extLst>
          </p:cNvPr>
          <p:cNvSpPr/>
          <p:nvPr userDrawn="1"/>
        </p:nvSpPr>
        <p:spPr bwMode="auto">
          <a:xfrm>
            <a:off x="1481750" y="778598"/>
            <a:ext cx="9228500" cy="5300802"/>
          </a:xfrm>
          <a:prstGeom prst="roundRect">
            <a:avLst>
              <a:gd name="adj" fmla="val 1752"/>
            </a:avLst>
          </a:prstGeom>
          <a:solidFill>
            <a:schemeClr val="bg1">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7C5EF962-5FBF-44B7-9004-15B4700964E7}"/>
              </a:ext>
            </a:extLst>
          </p:cNvPr>
          <p:cNvSpPr/>
          <p:nvPr userDrawn="1"/>
        </p:nvSpPr>
        <p:spPr bwMode="auto">
          <a:xfrm>
            <a:off x="1481748" y="778598"/>
            <a:ext cx="9228500" cy="5300802"/>
          </a:xfrm>
          <a:prstGeom prst="roundRect">
            <a:avLst>
              <a:gd name="adj" fmla="val 2056"/>
            </a:avLst>
          </a:prstGeom>
          <a:gradFill>
            <a:gsLst>
              <a:gs pos="61000">
                <a:schemeClr val="bg1">
                  <a:alpha val="31000"/>
                </a:schemeClr>
              </a:gs>
              <a:gs pos="0">
                <a:schemeClr val="bg1">
                  <a:alpha val="7000"/>
                </a:schemeClr>
              </a:gs>
            </a:gsLst>
            <a:lin ang="2700000" scaled="0"/>
          </a:gradFill>
          <a:ln w="19050">
            <a:gradFill>
              <a:gsLst>
                <a:gs pos="100000">
                  <a:schemeClr val="bg1"/>
                </a:gs>
                <a:gs pos="34000">
                  <a:schemeClr val="bg1">
                    <a:alpha val="0"/>
                  </a:schemeClr>
                </a:gs>
                <a:gs pos="0">
                  <a:schemeClr val="bg1">
                    <a:alpha val="73000"/>
                  </a:schemeClr>
                </a:gs>
              </a:gsLst>
              <a:lin ang="27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dirty="0">
              <a:gradFill>
                <a:gsLst>
                  <a:gs pos="0">
                    <a:srgbClr val="FFFFFF"/>
                  </a:gs>
                  <a:gs pos="100000">
                    <a:srgbClr val="FFFFFF"/>
                  </a:gs>
                </a:gsLst>
                <a:lin ang="5400000" scaled="0"/>
              </a:gradFill>
              <a:cs typeface="Segoe UI" pitchFamily="34" charset="0"/>
            </a:endParaRPr>
          </a:p>
        </p:txBody>
      </p:sp>
      <p:sp>
        <p:nvSpPr>
          <p:cNvPr id="13" name="Rectangle 12">
            <a:extLst>
              <a:ext uri="{FF2B5EF4-FFF2-40B4-BE49-F238E27FC236}">
                <a16:creationId xmlns:a16="http://schemas.microsoft.com/office/drawing/2014/main" id="{EC919AF8-00FB-4D4D-8FFF-FB5738B918D1}"/>
              </a:ext>
            </a:extLst>
          </p:cNvPr>
          <p:cNvSpPr/>
          <p:nvPr userDrawn="1"/>
        </p:nvSpPr>
        <p:spPr bwMode="auto">
          <a:xfrm>
            <a:off x="1611086" y="906238"/>
            <a:ext cx="8969828" cy="504552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Media Placeholder 2">
            <a:extLst>
              <a:ext uri="{FF2B5EF4-FFF2-40B4-BE49-F238E27FC236}">
                <a16:creationId xmlns:a16="http://schemas.microsoft.com/office/drawing/2014/main" id="{8A9B2845-6ACD-483D-B807-D76975C0943E}"/>
              </a:ext>
            </a:extLst>
          </p:cNvPr>
          <p:cNvSpPr>
            <a:spLocks noGrp="1"/>
          </p:cNvSpPr>
          <p:nvPr>
            <p:ph type="media" sz="quarter" idx="10"/>
          </p:nvPr>
        </p:nvSpPr>
        <p:spPr>
          <a:xfrm>
            <a:off x="1371601" y="906236"/>
            <a:ext cx="8955314" cy="5045526"/>
          </a:xfrm>
          <a:prstGeom prst="rect">
            <a:avLst/>
          </a:prstGeom>
        </p:spPr>
        <p:txBody>
          <a:bodyPr/>
          <a:lstStyle/>
          <a:p>
            <a:endParaRPr lang="en-US" dirty="0"/>
          </a:p>
        </p:txBody>
      </p:sp>
    </p:spTree>
    <p:extLst>
      <p:ext uri="{BB962C8B-B14F-4D97-AF65-F5344CB8AC3E}">
        <p14:creationId xmlns:p14="http://schemas.microsoft.com/office/powerpoint/2010/main" val="1150946785"/>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Presentation slide with large gray type on white background">
    <p:spTree>
      <p:nvGrpSpPr>
        <p:cNvPr id="1" name=""/>
        <p:cNvGrpSpPr/>
        <p:nvPr/>
      </p:nvGrpSpPr>
      <p:grpSpPr>
        <a:xfrm>
          <a:off x="0" y="0"/>
          <a:ext cx="0" cy="0"/>
          <a:chOff x="0" y="0"/>
          <a:chExt cx="0" cy="0"/>
        </a:xfrm>
      </p:grpSpPr>
      <p:sp>
        <p:nvSpPr>
          <p:cNvPr id="5" name="Body copy">
            <a:extLst>
              <a:ext uri="{FF2B5EF4-FFF2-40B4-BE49-F238E27FC236}">
                <a16:creationId xmlns:a16="http://schemas.microsoft.com/office/drawing/2014/main" id="{A6D001A0-CC86-4E42-8E07-E1A025DA83E8}"/>
              </a:ext>
              <a:ext uri="{C183D7F6-B498-43B3-948B-1728B52AA6E4}">
                <adec:decorative xmlns:adec="http://schemas.microsoft.com/office/drawing/2017/decorative" val="0"/>
              </a:ext>
            </a:extLst>
          </p:cNvPr>
          <p:cNvSpPr>
            <a:spLocks noGrp="1"/>
          </p:cNvSpPr>
          <p:nvPr>
            <p:ph type="title" hasCustomPrompt="1"/>
          </p:nvPr>
        </p:nvSpPr>
        <p:spPr>
          <a:xfrm>
            <a:off x="576469" y="527464"/>
            <a:ext cx="8247385" cy="5814598"/>
          </a:xfrm>
          <a:prstGeom prst="rect">
            <a:avLst/>
          </a:prstGeom>
        </p:spPr>
        <p:txBody>
          <a:bodyPr lIns="0" tIns="0" rIns="0" bIns="0"/>
          <a:lstStyle>
            <a:lvl1pPr>
              <a:lnSpc>
                <a:spcPct val="100000"/>
              </a:lnSpc>
              <a:spcAft>
                <a:spcPts val="667"/>
              </a:spcAft>
              <a:defRPr lang="en-US" sz="9166" kern="1200" spc="-83" baseline="0" dirty="0">
                <a:solidFill>
                  <a:srgbClr val="0078D4"/>
                </a:solidFill>
                <a:latin typeface="+mj-lt"/>
                <a:ea typeface="+mn-ea"/>
                <a:cs typeface="Segoe UI" panose="020B0502040204020203" pitchFamily="34" charset="0"/>
              </a:defRPr>
            </a:lvl1pPr>
          </a:lstStyle>
          <a:p>
            <a:r>
              <a:rPr lang="fr-FR"/>
              <a:t>Click to </a:t>
            </a:r>
            <a:r>
              <a:rPr lang="fr-FR" err="1"/>
              <a:t>edit</a:t>
            </a:r>
            <a:r>
              <a:rPr lang="fr-FR"/>
              <a:t> copy</a:t>
            </a:r>
            <a:endParaRPr lang="en-US"/>
          </a:p>
        </p:txBody>
      </p:sp>
    </p:spTree>
    <p:extLst>
      <p:ext uri="{BB962C8B-B14F-4D97-AF65-F5344CB8AC3E}">
        <p14:creationId xmlns:p14="http://schemas.microsoft.com/office/powerpoint/2010/main" val="1030980186"/>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Presentation section slide with large dark gray copy and secundary title on image background">
    <p:spTree>
      <p:nvGrpSpPr>
        <p:cNvPr id="1" name=""/>
        <p:cNvGrpSpPr/>
        <p:nvPr/>
      </p:nvGrpSpPr>
      <p:grpSpPr>
        <a:xfrm>
          <a:off x="0" y="0"/>
          <a:ext cx="0" cy="0"/>
          <a:chOff x="0" y="0"/>
          <a:chExt cx="0" cy="0"/>
        </a:xfrm>
      </p:grpSpPr>
      <p:sp>
        <p:nvSpPr>
          <p:cNvPr id="5" name="Picture placeholder" descr="Placeholder to insert an image">
            <a:extLst>
              <a:ext uri="{FF2B5EF4-FFF2-40B4-BE49-F238E27FC236}">
                <a16:creationId xmlns:a16="http://schemas.microsoft.com/office/drawing/2014/main" id="{F0C0CEBC-EB2D-429A-BBA3-FF8E185156A7}"/>
              </a:ext>
              <a:ext uri="{C183D7F6-B498-43B3-948B-1728B52AA6E4}">
                <adec:decorative xmlns:adec="http://schemas.microsoft.com/office/drawing/2017/decorative" val="0"/>
              </a:ext>
            </a:extLst>
          </p:cNvPr>
          <p:cNvSpPr>
            <a:spLocks noGrp="1"/>
          </p:cNvSpPr>
          <p:nvPr>
            <p:ph type="pic" sz="quarter" idx="18" hasCustomPrompt="1"/>
          </p:nvPr>
        </p:nvSpPr>
        <p:spPr bwMode="gray">
          <a:xfrm>
            <a:off x="1" y="0"/>
            <a:ext cx="12191999" cy="6858000"/>
          </a:xfrm>
          <a:prstGeom prst="rect">
            <a:avLst/>
          </a:prstGeom>
          <a:noFill/>
        </p:spPr>
        <p:txBody>
          <a:bodyPr lIns="0" tIns="1371600" rIns="0" anchor="ctr" anchorCtr="0">
            <a:noAutofit/>
          </a:bodyPr>
          <a:lstStyle>
            <a:lvl1pPr marL="0" indent="0" algn="ctr">
              <a:lnSpc>
                <a:spcPct val="120000"/>
              </a:lnSpc>
              <a:spcBef>
                <a:spcPts val="0"/>
              </a:spcBef>
              <a:spcAft>
                <a:spcPts val="667"/>
              </a:spcAft>
              <a:buNone/>
              <a:defRPr sz="1333" b="0">
                <a:solidFill>
                  <a:srgbClr val="505050"/>
                </a:solidFill>
                <a:latin typeface="+mj-lt"/>
                <a:cs typeface="Segoe UI" panose="020B0502040204020203" pitchFamily="34" charset="0"/>
              </a:defRPr>
            </a:lvl1pPr>
          </a:lstStyle>
          <a:p>
            <a:r>
              <a:rPr lang="en-US" dirty="0"/>
              <a:t>drag &amp; drop your photo here </a:t>
            </a:r>
            <a:br>
              <a:rPr lang="en-US" dirty="0"/>
            </a:br>
            <a:r>
              <a:rPr lang="en-US" dirty="0"/>
              <a:t>or click the icon to insert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Secondary title">
            <a:extLst>
              <a:ext uri="{FF2B5EF4-FFF2-40B4-BE49-F238E27FC236}">
                <a16:creationId xmlns:a16="http://schemas.microsoft.com/office/drawing/2014/main" id="{6D04B204-8221-4A4C-A21D-4A94765A3362}"/>
              </a:ext>
            </a:extLst>
          </p:cNvPr>
          <p:cNvSpPr>
            <a:spLocks noGrp="1"/>
          </p:cNvSpPr>
          <p:nvPr>
            <p:ph type="body" sz="quarter" idx="10" hasCustomPrompt="1"/>
          </p:nvPr>
        </p:nvSpPr>
        <p:spPr>
          <a:xfrm>
            <a:off x="563880" y="511955"/>
            <a:ext cx="2658746" cy="223406"/>
          </a:xfrm>
          <a:prstGeom prst="rect">
            <a:avLst/>
          </a:prstGeom>
        </p:spPr>
        <p:txBody>
          <a:bodyPr lIns="0" tIns="0" rIns="0" bIns="0" anchor="t"/>
          <a:lstStyle>
            <a:lvl1pPr marL="0">
              <a:lnSpc>
                <a:spcPct val="120000"/>
              </a:lnSpc>
              <a:spcBef>
                <a:spcPts val="0"/>
              </a:spcBef>
              <a:spcAft>
                <a:spcPts val="667"/>
              </a:spcAft>
              <a:defRPr lang="en-US" sz="2167" b="0" kern="1200" cap="none" spc="0" baseline="0" dirty="0">
                <a:ln w="3175">
                  <a:noFill/>
                </a:ln>
                <a:solidFill>
                  <a:srgbClr val="505050"/>
                </a:solidFill>
                <a:effectLst/>
                <a:latin typeface="+mj-lt"/>
                <a:ea typeface="+mn-ea"/>
                <a:cs typeface="Segoe UI" pitchFamily="34" charset="0"/>
              </a:defRPr>
            </a:lvl1pPr>
            <a:lvl2pPr marL="0">
              <a:lnSpc>
                <a:spcPts val="1333"/>
              </a:lnSpc>
              <a:spcAft>
                <a:spcPts val="667"/>
              </a:spcAft>
              <a:defRPr sz="1000" baseline="0">
                <a:solidFill>
                  <a:srgbClr val="000000"/>
                </a:solidFill>
              </a:defRPr>
            </a:lvl2pPr>
            <a:lvl3pPr marL="0">
              <a:lnSpc>
                <a:spcPts val="1333"/>
              </a:lnSpc>
              <a:spcAft>
                <a:spcPts val="667"/>
              </a:spcAft>
              <a:defRPr sz="1000">
                <a:solidFill>
                  <a:srgbClr val="000000"/>
                </a:solidFill>
              </a:defRPr>
            </a:lvl3pPr>
          </a:lstStyle>
          <a:p>
            <a:pPr lvl="0"/>
            <a:r>
              <a:rPr lang="en-US"/>
              <a:t>Click to edit copy</a:t>
            </a:r>
          </a:p>
        </p:txBody>
      </p:sp>
      <p:sp>
        <p:nvSpPr>
          <p:cNvPr id="4" name="Title">
            <a:extLst>
              <a:ext uri="{FF2B5EF4-FFF2-40B4-BE49-F238E27FC236}">
                <a16:creationId xmlns:a16="http://schemas.microsoft.com/office/drawing/2014/main" id="{6D339EA1-D45E-4030-B680-24ABD51F295C}"/>
              </a:ext>
            </a:extLst>
          </p:cNvPr>
          <p:cNvSpPr>
            <a:spLocks noGrp="1"/>
          </p:cNvSpPr>
          <p:nvPr>
            <p:ph type="title" hasCustomPrompt="1"/>
          </p:nvPr>
        </p:nvSpPr>
        <p:spPr>
          <a:xfrm>
            <a:off x="493607" y="3731183"/>
            <a:ext cx="9191308" cy="2821285"/>
          </a:xfrm>
          <a:prstGeom prst="rect">
            <a:avLst/>
          </a:prstGeom>
        </p:spPr>
        <p:txBody>
          <a:bodyPr vert="horz" wrap="square" lIns="0" tIns="0" rIns="0" bIns="0" rtlCol="0" anchor="b">
            <a:spAutoFit/>
          </a:bodyPr>
          <a:lstStyle>
            <a:lvl1pPr>
              <a:lnSpc>
                <a:spcPct val="100000"/>
              </a:lnSpc>
              <a:spcBef>
                <a:spcPts val="0"/>
              </a:spcBef>
              <a:spcAft>
                <a:spcPts val="667"/>
              </a:spcAft>
              <a:defRPr lang="en-US" sz="9166" kern="1200" spc="-83" baseline="0" dirty="0">
                <a:solidFill>
                  <a:srgbClr val="505050"/>
                </a:solidFill>
                <a:latin typeface="+mj-lt"/>
                <a:ea typeface="+mn-ea"/>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71029911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722897542"/>
      </p:ext>
    </p:extLst>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2764955733"/>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6_Presentation content slide with subtitle and 3 columns - large middle column on white background">
    <p:bg>
      <p:bgPr>
        <a:gradFill>
          <a:gsLst>
            <a:gs pos="60000">
              <a:srgbClr val="E1E0E5">
                <a:alpha val="63000"/>
              </a:srgbClr>
            </a:gs>
            <a:gs pos="1000">
              <a:schemeClr val="bg1"/>
            </a:gs>
          </a:gsLst>
          <a:lin ang="2700000" scaled="0"/>
        </a:gradFill>
        <a:effectLst/>
      </p:bgPr>
    </p:bg>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1"/>
            <a:ext cx="10934700" cy="430887"/>
          </a:xfrm>
          <a:prstGeom prst="rect">
            <a:avLst/>
          </a:prstGeom>
        </p:spPr>
        <p:txBody>
          <a:bodyPr vert="horz" wrap="square" lIns="0" tIns="0" rIns="0" bIns="0" rtlCol="0" anchor="t">
            <a:spAutoFit/>
          </a:bodyPr>
          <a:lstStyle>
            <a:lvl1pPr>
              <a:lnSpc>
                <a:spcPct val="100000"/>
              </a:lnSpc>
              <a:spcBef>
                <a:spcPts val="0"/>
              </a:spcBef>
              <a:spcAft>
                <a:spcPts val="667"/>
              </a:spcAft>
              <a:defRPr sz="2800" baseline="0">
                <a:solidFill>
                  <a:schemeClr val="tx2"/>
                </a:solidFill>
              </a:defRPr>
            </a:lvl1pPr>
          </a:lstStyle>
          <a:p>
            <a:r>
              <a:rPr lang="en-US"/>
              <a:t>Click to edit Master title style</a:t>
            </a:r>
          </a:p>
        </p:txBody>
      </p:sp>
    </p:spTree>
    <p:extLst>
      <p:ext uri="{BB962C8B-B14F-4D97-AF65-F5344CB8AC3E}">
        <p14:creationId xmlns:p14="http://schemas.microsoft.com/office/powerpoint/2010/main" val="131251008"/>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7_Presentation content slide with subtitle and 3 columns - large middle column on white backgroun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17E2A84-BF12-4F0E-A598-E2C2A9EF0026}"/>
              </a:ext>
            </a:extLst>
          </p:cNvPr>
          <p:cNvSpPr/>
          <p:nvPr userDrawn="1"/>
        </p:nvSpPr>
        <p:spPr bwMode="auto">
          <a:xfrm>
            <a:off x="256067" y="51120"/>
            <a:ext cx="11679864" cy="6708850"/>
          </a:xfrm>
          <a:prstGeom prst="roundRect">
            <a:avLst>
              <a:gd name="adj" fmla="val 1752"/>
            </a:avLst>
          </a:prstGeom>
          <a:solidFill>
            <a:schemeClr val="bg1">
              <a:alpha val="3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7C5EF962-5FBF-44B7-9004-15B4700964E7}"/>
              </a:ext>
            </a:extLst>
          </p:cNvPr>
          <p:cNvSpPr/>
          <p:nvPr userDrawn="1"/>
        </p:nvSpPr>
        <p:spPr bwMode="auto">
          <a:xfrm>
            <a:off x="256067" y="51120"/>
            <a:ext cx="11679864" cy="6708850"/>
          </a:xfrm>
          <a:prstGeom prst="roundRect">
            <a:avLst>
              <a:gd name="adj" fmla="val 2056"/>
            </a:avLst>
          </a:prstGeom>
          <a:gradFill>
            <a:gsLst>
              <a:gs pos="100000">
                <a:srgbClr val="8661C5"/>
              </a:gs>
              <a:gs pos="0">
                <a:srgbClr val="99EBFF"/>
              </a:gs>
              <a:gs pos="85000">
                <a:srgbClr val="0078D4"/>
              </a:gs>
            </a:gsLst>
            <a:lin ang="12600000" scaled="0"/>
          </a:gradFill>
          <a:ln w="19050">
            <a:gradFill>
              <a:gsLst>
                <a:gs pos="100000">
                  <a:schemeClr val="bg1"/>
                </a:gs>
                <a:gs pos="34000">
                  <a:schemeClr val="bg1">
                    <a:alpha val="0"/>
                  </a:schemeClr>
                </a:gs>
                <a:gs pos="0">
                  <a:schemeClr val="bg1">
                    <a:alpha val="73000"/>
                  </a:schemeClr>
                </a:gs>
              </a:gsLst>
              <a:lin ang="270000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dirty="0">
              <a:gradFill>
                <a:gsLst>
                  <a:gs pos="0">
                    <a:srgbClr val="FFFFFF"/>
                  </a:gs>
                  <a:gs pos="100000">
                    <a:srgbClr val="FFFFFF"/>
                  </a:gs>
                </a:gsLst>
                <a:lin ang="5400000" scaled="0"/>
              </a:gradFill>
              <a:cs typeface="Segoe UI" pitchFamily="34" charset="0"/>
            </a:endParaRPr>
          </a:p>
        </p:txBody>
      </p:sp>
      <p:sp>
        <p:nvSpPr>
          <p:cNvPr id="13" name="Rectangle 12">
            <a:extLst>
              <a:ext uri="{FF2B5EF4-FFF2-40B4-BE49-F238E27FC236}">
                <a16:creationId xmlns:a16="http://schemas.microsoft.com/office/drawing/2014/main" id="{EC919AF8-00FB-4D4D-8FFF-FB5738B918D1}"/>
              </a:ext>
            </a:extLst>
          </p:cNvPr>
          <p:cNvSpPr/>
          <p:nvPr userDrawn="1"/>
        </p:nvSpPr>
        <p:spPr bwMode="auto">
          <a:xfrm>
            <a:off x="419756" y="212661"/>
            <a:ext cx="11352486" cy="638576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Media Placeholder 2">
            <a:extLst>
              <a:ext uri="{FF2B5EF4-FFF2-40B4-BE49-F238E27FC236}">
                <a16:creationId xmlns:a16="http://schemas.microsoft.com/office/drawing/2014/main" id="{8A9B2845-6ACD-483D-B807-D76975C0943E}"/>
              </a:ext>
            </a:extLst>
          </p:cNvPr>
          <p:cNvSpPr>
            <a:spLocks noGrp="1"/>
          </p:cNvSpPr>
          <p:nvPr>
            <p:ph type="media" sz="quarter" idx="10"/>
          </p:nvPr>
        </p:nvSpPr>
        <p:spPr>
          <a:xfrm>
            <a:off x="428941" y="212661"/>
            <a:ext cx="11334116" cy="6385768"/>
          </a:xfrm>
          <a:prstGeom prst="rect">
            <a:avLst/>
          </a:prstGeom>
        </p:spPr>
        <p:txBody>
          <a:bodyPr/>
          <a:lstStyle/>
          <a:p>
            <a:endParaRPr lang="en-US" dirty="0"/>
          </a:p>
        </p:txBody>
      </p:sp>
      <p:sp>
        <p:nvSpPr>
          <p:cNvPr id="15" name="Title">
            <a:extLst>
              <a:ext uri="{FF2B5EF4-FFF2-40B4-BE49-F238E27FC236}">
                <a16:creationId xmlns:a16="http://schemas.microsoft.com/office/drawing/2014/main" id="{CFF279C6-718B-4A08-A7C4-F5DF6AED7C87}"/>
              </a:ext>
            </a:extLst>
          </p:cNvPr>
          <p:cNvSpPr>
            <a:spLocks noGrp="1"/>
          </p:cNvSpPr>
          <p:nvPr>
            <p:ph type="title"/>
          </p:nvPr>
        </p:nvSpPr>
        <p:spPr>
          <a:xfrm>
            <a:off x="604837" y="-823572"/>
            <a:ext cx="10906125" cy="430887"/>
          </a:xfrm>
          <a:prstGeom prst="rect">
            <a:avLst/>
          </a:prstGeom>
        </p:spPr>
        <p:txBody>
          <a:bodyPr vert="horz" wrap="square" lIns="0" tIns="0" rIns="0" bIns="0" rtlCol="0" anchor="t">
            <a:spAutoFit/>
          </a:bodyPr>
          <a:lstStyle>
            <a:lvl1pPr>
              <a:lnSpc>
                <a:spcPct val="100000"/>
              </a:lnSpc>
              <a:spcBef>
                <a:spcPts val="0"/>
              </a:spcBef>
              <a:spcAft>
                <a:spcPts val="667"/>
              </a:spcAft>
              <a:defRPr sz="2800" baseline="0">
                <a:solidFill>
                  <a:schemeClr val="tx2"/>
                </a:solidFill>
              </a:defRPr>
            </a:lvl1pPr>
          </a:lstStyle>
          <a:p>
            <a:r>
              <a:rPr lang="en-US"/>
              <a:t>Click to edit Master title style</a:t>
            </a:r>
          </a:p>
        </p:txBody>
      </p:sp>
      <p:sp>
        <p:nvSpPr>
          <p:cNvPr id="16" name="TextBox 15">
            <a:extLst>
              <a:ext uri="{FF2B5EF4-FFF2-40B4-BE49-F238E27FC236}">
                <a16:creationId xmlns:a16="http://schemas.microsoft.com/office/drawing/2014/main" id="{3CC74C6F-1DD2-419E-989D-E0AAF4BB7977}"/>
              </a:ext>
            </a:extLst>
          </p:cNvPr>
          <p:cNvSpPr txBox="1"/>
          <p:nvPr userDrawn="1"/>
        </p:nvSpPr>
        <p:spPr>
          <a:xfrm>
            <a:off x="4171949" y="3343990"/>
            <a:ext cx="3848100" cy="123111"/>
          </a:xfrm>
          <a:prstGeom prst="rect">
            <a:avLst/>
          </a:prstGeom>
          <a:noFill/>
        </p:spPr>
        <p:txBody>
          <a:bodyPr wrap="square" lIns="0" tIns="0" rIns="0" bIns="0" rtlCol="0">
            <a:spAutoFit/>
          </a:bodyPr>
          <a:lstStyle/>
          <a:p>
            <a:pPr algn="l"/>
            <a:r>
              <a:rPr lang="en-US" sz="800" dirty="0"/>
              <a:t>© Microsoft confidential</a:t>
            </a:r>
            <a:endParaRPr lang="en-US" sz="8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637621113"/>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9_Presentation content slide with subtitle and 3 columns - large middle column on white background">
    <p:bg>
      <p:bgPr>
        <a:gradFill>
          <a:gsLst>
            <a:gs pos="60000">
              <a:srgbClr val="E1E0E5">
                <a:alpha val="63000"/>
              </a:srgbClr>
            </a:gs>
            <a:gs pos="1000">
              <a:schemeClr val="bg1"/>
            </a:gs>
          </a:gsLst>
          <a:lin ang="2700000" scaled="0"/>
        </a:gradFill>
        <a:effectLst/>
      </p:bgPr>
    </p:bg>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688FE3B8-F861-974A-9610-C8DFD00610B5}"/>
              </a:ext>
            </a:extLst>
          </p:cNvPr>
          <p:cNvSpPr>
            <a:spLocks noGrp="1"/>
          </p:cNvSpPr>
          <p:nvPr>
            <p:ph type="title"/>
          </p:nvPr>
        </p:nvSpPr>
        <p:spPr>
          <a:xfrm>
            <a:off x="685800" y="628651"/>
            <a:ext cx="10934700" cy="430887"/>
          </a:xfrm>
          <a:prstGeom prst="rect">
            <a:avLst/>
          </a:prstGeom>
        </p:spPr>
        <p:txBody>
          <a:bodyPr vert="horz" wrap="square" lIns="0" tIns="0" rIns="0" bIns="0" rtlCol="0" anchor="t">
            <a:spAutoFit/>
          </a:bodyPr>
          <a:lstStyle>
            <a:lvl1pPr>
              <a:lnSpc>
                <a:spcPct val="100000"/>
              </a:lnSpc>
              <a:spcBef>
                <a:spcPts val="0"/>
              </a:spcBef>
              <a:spcAft>
                <a:spcPts val="667"/>
              </a:spcAft>
              <a:defRPr sz="2800" baseline="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5BD91CEE-09D0-6724-0C93-E38BE1B012B6}"/>
              </a:ext>
            </a:extLst>
          </p:cNvPr>
          <p:cNvSpPr>
            <a:spLocks noGrp="1"/>
          </p:cNvSpPr>
          <p:nvPr>
            <p:ph type="body" sz="quarter" idx="10"/>
          </p:nvPr>
        </p:nvSpPr>
        <p:spPr>
          <a:xfrm>
            <a:off x="685800" y="1257300"/>
            <a:ext cx="7662863" cy="5143500"/>
          </a:xfrm>
          <a:prstGeom prst="rect">
            <a:avLst/>
          </a:prstGeom>
        </p:spPr>
        <p:txBody>
          <a:bodyPr lIns="0" tIns="0"/>
          <a:lstStyle>
            <a:lvl1pPr>
              <a:defRPr sz="1800"/>
            </a:lvl1pPr>
            <a:lvl2pPr>
              <a:defRPr sz="1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879722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36309014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7138927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Tree>
    <p:extLst>
      <p:ext uri="{BB962C8B-B14F-4D97-AF65-F5344CB8AC3E}">
        <p14:creationId xmlns:p14="http://schemas.microsoft.com/office/powerpoint/2010/main" val="132212617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4169" y="620428"/>
            <a:ext cx="11293331"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a:t>Title</a:t>
            </a:r>
          </a:p>
        </p:txBody>
      </p:sp>
    </p:spTree>
    <p:extLst>
      <p:ext uri="{BB962C8B-B14F-4D97-AF65-F5344CB8AC3E}">
        <p14:creationId xmlns:p14="http://schemas.microsoft.com/office/powerpoint/2010/main" val="411894183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7785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375679969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title 2">
    <p:bg>
      <p:bgPr>
        <a:solidFill>
          <a:schemeClr val="bg2">
            <a:lumMod val="50000"/>
          </a:schemeClr>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474452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a:t>Section title</a:t>
            </a:r>
          </a:p>
        </p:txBody>
      </p:sp>
    </p:spTree>
    <p:extLst>
      <p:ext uri="{BB962C8B-B14F-4D97-AF65-F5344CB8AC3E}">
        <p14:creationId xmlns:p14="http://schemas.microsoft.com/office/powerpoint/2010/main" val="8378687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a:t>
            </a:r>
          </a:p>
        </p:txBody>
      </p:sp>
      <p:sp>
        <p:nvSpPr>
          <p:cNvPr id="13" name="Text Box 3">
            <a:extLst>
              <a:ext uri="{FF2B5EF4-FFF2-40B4-BE49-F238E27FC236}">
                <a16:creationId xmlns:a16="http://schemas.microsoft.com/office/drawing/2014/main" id="{9B6CD1B2-B033-3544-BC3C-77A135C65972}"/>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6815343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userDrawn="1"/>
        </p:nvPicPr>
        <p:blipFill rotWithShape="1">
          <a:blip r:embed="rId3" cstate="screen">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Tree>
    <p:extLst>
      <p:ext uri="{BB962C8B-B14F-4D97-AF65-F5344CB8AC3E}">
        <p14:creationId xmlns:p14="http://schemas.microsoft.com/office/powerpoint/2010/main" val="82389687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4" name="Text Box 3">
            <a:extLst>
              <a:ext uri="{FF2B5EF4-FFF2-40B4-BE49-F238E27FC236}">
                <a16:creationId xmlns:a16="http://schemas.microsoft.com/office/drawing/2014/main" id="{9732C163-B0E6-5B41-A1A7-C570F404A2CB}"/>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8955477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124804858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274128947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83961439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14708862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dirty="0"/>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54169" y="6455175"/>
            <a:ext cx="11306469"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82352350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531698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losing slide 2">
    <p:bg>
      <p:bgPr>
        <a:solidFill>
          <a:srgbClr val="000000"/>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a:t>Thank you.</a:t>
            </a:r>
          </a:p>
        </p:txBody>
      </p:sp>
      <p:sp>
        <p:nvSpPr>
          <p:cNvPr id="5" name="Text Box 3">
            <a:extLst>
              <a:ext uri="{FF2B5EF4-FFF2-40B4-BE49-F238E27FC236}">
                <a16:creationId xmlns:a16="http://schemas.microsoft.com/office/drawing/2014/main" id="{0AFD6FAE-B215-4CF5-A1C7-AE7803BB4E41}"/>
              </a:ext>
            </a:extLst>
          </p:cNvPr>
          <p:cNvSpPr txBox="1">
            <a:spLocks noChangeArrowheads="1"/>
          </p:cNvSpPr>
          <p:nvPr userDrawn="1"/>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DC1F9C5D-BBFD-AE42-A1D5-DA2C27C2E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Tree>
    <p:extLst>
      <p:ext uri="{BB962C8B-B14F-4D97-AF65-F5344CB8AC3E}">
        <p14:creationId xmlns:p14="http://schemas.microsoft.com/office/powerpoint/2010/main" val="18223922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3211970"/>
            <a:ext cx="3182027" cy="430887"/>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73525"/>
            <a:ext cx="6667500" cy="307777"/>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870351159"/>
      </p:ext>
    </p:extLst>
  </p:cSld>
  <p:clrMapOvr>
    <a:masterClrMapping/>
  </p:clrMapOvr>
  <p:transition>
    <p:fade/>
  </p:transition>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l" defTabSz="932293"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383"/>
            <a:ext cx="3183637" cy="554061"/>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3119637"/>
            <a:ext cx="6669658" cy="615553"/>
          </a:xfrm>
        </p:spPr>
        <p:txBody>
          <a:bodyPr anchor="ctr" anchorCtr="0"/>
          <a:lstStyle>
            <a:lvl1pPr marL="0" indent="0">
              <a:spcAft>
                <a:spcPts val="1200"/>
              </a:spcAft>
              <a:buNone/>
              <a:defRPr sz="2800"/>
            </a:lvl1pPr>
            <a:lvl2pPr marL="228556" indent="0">
              <a:buNone/>
              <a:defRPr/>
            </a:lvl2pPr>
          </a:lstStyle>
          <a:p>
            <a:pPr lvl="0"/>
            <a:r>
              <a:rPr lang="en-US"/>
              <a:t>Click to edit Master text styles</a:t>
            </a:r>
          </a:p>
        </p:txBody>
      </p:sp>
    </p:spTree>
    <p:extLst>
      <p:ext uri="{BB962C8B-B14F-4D97-AF65-F5344CB8AC3E}">
        <p14:creationId xmlns:p14="http://schemas.microsoft.com/office/powerpoint/2010/main" val="54349087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201922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620499181"/>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87B2D66C-ED12-49C4-87B3-971271683801}"/>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1462625992"/>
      </p:ext>
    </p:extLst>
  </p:cSld>
  <p:clrMapOvr>
    <a:masterClrMapping/>
  </p:clrMapOvr>
  <p:transition>
    <p:fade/>
  </p:transition>
  <p:extLst>
    <p:ext uri="{DCECCB84-F9BA-43D5-87BE-67443E8EF086}">
      <p15:sldGuideLst xmlns:p15="http://schemas.microsoft.com/office/powerpoint/2012/main">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394436225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tx2"/>
                </a:solidFill>
              </a:defRPr>
            </a:lvl1pPr>
          </a:lstStyle>
          <a:p>
            <a:r>
              <a:rPr lang="en-US"/>
              <a:t>Azure presentation title </a:t>
            </a:r>
            <a:br>
              <a:rPr lang="en-US"/>
            </a:br>
            <a:r>
              <a:rPr lang="en-US"/>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6767013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F9C5D-BBFD-AE42-A1D5-DA2C27C2E9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18542655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slide 3">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1F9C5D-BBFD-AE42-A1D5-DA2C27C2E9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183" y="473796"/>
            <a:ext cx="1335673" cy="190278"/>
          </a:xfrm>
          <a:prstGeom prst="rect">
            <a:avLst/>
          </a:prstGeom>
        </p:spPr>
      </p:pic>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705" strike="noStrike" spc="-49" baseline="0">
                <a:solidFill>
                  <a:schemeClr val="bg2"/>
                </a:solidFill>
              </a:defRPr>
            </a:lvl1pPr>
          </a:lstStyle>
          <a:p>
            <a:r>
              <a:rPr lang="en-US"/>
              <a:t>Azure presentation title </a:t>
            </a:r>
            <a:br>
              <a:rPr lang="en-US"/>
            </a:br>
            <a:r>
              <a:rPr lang="en-US"/>
              <a:t>or event name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4350114"/>
            <a:ext cx="9602819" cy="724246"/>
          </a:xfrm>
          <a:prstGeom prst="rect">
            <a:avLst/>
          </a:prstGeom>
        </p:spPr>
        <p:txBody>
          <a:bodyPr/>
          <a:lstStyle>
            <a:lvl1pPr>
              <a:defRPr sz="1765">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342273364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slide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83EBA8-9428-5042-A6AB-BA1563CB95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pic>
        <p:nvPicPr>
          <p:cNvPr id="5" name="Picture 4">
            <a:extLst>
              <a:ext uri="{FF2B5EF4-FFF2-40B4-BE49-F238E27FC236}">
                <a16:creationId xmlns:a16="http://schemas.microsoft.com/office/drawing/2014/main" id="{B0419340-DB0C-B34E-84FE-2AA1A19A58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88945671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149424844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135307800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7507D490-6D76-184D-B20A-2C0F2F3DD099}"/>
              </a:ext>
            </a:extLst>
          </p:cNvPr>
          <p:cNvSpPr/>
          <p:nvPr/>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83797707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D76228DA-C78B-F44C-94F8-7128E0B2D7A7}"/>
              </a:ext>
            </a:extLst>
          </p:cNvPr>
          <p:cNvSpPr/>
          <p:nvPr/>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229986274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01443AB1-0CDE-B44D-8883-27DEB7B914EA}"/>
              </a:ext>
            </a:extLst>
          </p:cNvPr>
          <p:cNvSpPr/>
          <p:nvPr/>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37974333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Slide 1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9" name="Picture 8">
            <a:extLst>
              <a:ext uri="{FF2B5EF4-FFF2-40B4-BE49-F238E27FC236}">
                <a16:creationId xmlns:a16="http://schemas.microsoft.com/office/drawing/2014/main" id="{92E2926B-CE4C-8042-8EAB-E69CCC77CE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369034829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7" name="Picture 6">
            <a:extLst>
              <a:ext uri="{FF2B5EF4-FFF2-40B4-BE49-F238E27FC236}">
                <a16:creationId xmlns:a16="http://schemas.microsoft.com/office/drawing/2014/main" id="{F64BDF03-4137-9B4F-811A-B300BDF9B2A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86467" y="206105"/>
            <a:ext cx="5583404" cy="6409831"/>
          </a:xfrm>
          <a:prstGeom prst="rect">
            <a:avLst/>
          </a:prstGeom>
        </p:spPr>
      </p:pic>
    </p:spTree>
    <p:extLst>
      <p:ext uri="{BB962C8B-B14F-4D97-AF65-F5344CB8AC3E}">
        <p14:creationId xmlns:p14="http://schemas.microsoft.com/office/powerpoint/2010/main" val="301809231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Slide 1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A picture containing person, window, computer, table&#10;&#10;Description automatically generated">
            <a:extLst>
              <a:ext uri="{FF2B5EF4-FFF2-40B4-BE49-F238E27FC236}">
                <a16:creationId xmlns:a16="http://schemas.microsoft.com/office/drawing/2014/main" id="{B79E2876-FB33-2646-85EE-84CA60F64D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spTree>
    <p:extLst>
      <p:ext uri="{BB962C8B-B14F-4D97-AF65-F5344CB8AC3E}">
        <p14:creationId xmlns:p14="http://schemas.microsoft.com/office/powerpoint/2010/main" val="19124269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Slide 1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498CFD-6F0F-1548-B3CF-58EC8479BA8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218210" y="0"/>
            <a:ext cx="5973790" cy="6858000"/>
          </a:xfrm>
          <a:prstGeom prst="rect">
            <a:avLst/>
          </a:prstGeom>
        </p:spPr>
      </p:pic>
      <p:pic>
        <p:nvPicPr>
          <p:cNvPr id="4" name="Picture 3">
            <a:extLst>
              <a:ext uri="{FF2B5EF4-FFF2-40B4-BE49-F238E27FC236}">
                <a16:creationId xmlns:a16="http://schemas.microsoft.com/office/drawing/2014/main" id="{BCFF9732-E389-084D-A7F3-09AC5EED73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97740991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1168943"/>
            <a:ext cx="3618381" cy="899665"/>
          </a:xfrm>
          <a:prstGeom prst="rect">
            <a:avLst/>
          </a:prstGeom>
        </p:spPr>
        <p:txBody>
          <a:bodyPr lIns="0" tIns="0" rIns="0" bIns="0"/>
          <a:lstStyle>
            <a:lvl1pPr>
              <a:defRPr sz="1765"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29843" y="1168943"/>
            <a:ext cx="547437" cy="3786998"/>
          </a:xfrm>
          <a:prstGeom prst="rect">
            <a:avLst/>
          </a:prstGeom>
        </p:spPr>
        <p:txBody>
          <a:bodyPr wrap="square" lIns="0" tIns="0" rIns="0" bIns="0">
            <a:noAutofit/>
          </a:bodyPr>
          <a:lstStyle>
            <a:lvl1pPr marL="0" indent="0" defTabSz="507330">
              <a:spcAft>
                <a:spcPts val="490"/>
              </a:spcAft>
              <a:buNone/>
              <a:defRPr sz="1765" spc="0" baseline="0">
                <a:solidFill>
                  <a:schemeClr val="tx2"/>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a:t>
            </a:r>
            <a:br>
              <a:rPr lang="en-US"/>
            </a:br>
            <a:r>
              <a:rPr lang="en-US"/>
              <a:t>##</a:t>
            </a:r>
            <a:br>
              <a:rPr lang="en-US"/>
            </a:br>
            <a:r>
              <a:rPr lang="en-US"/>
              <a:t>##</a:t>
            </a:r>
            <a:br>
              <a:rPr lang="en-US"/>
            </a:br>
            <a:r>
              <a:rPr lang="en-US"/>
              <a:t>##</a:t>
            </a:r>
            <a:br>
              <a:rPr lang="en-US"/>
            </a:br>
            <a:r>
              <a:rPr lang="en-US"/>
              <a:t>##</a:t>
            </a:r>
          </a:p>
        </p:txBody>
      </p:sp>
      <p:sp>
        <p:nvSpPr>
          <p:cNvPr id="11" name="Text Placeholder 3">
            <a:extLst>
              <a:ext uri="{FF2B5EF4-FFF2-40B4-BE49-F238E27FC236}">
                <a16:creationId xmlns:a16="http://schemas.microsoft.com/office/drawing/2014/main" id="{FF941B29-79EC-DD49-A767-757BAE16FCDB}"/>
              </a:ext>
            </a:extLst>
          </p:cNvPr>
          <p:cNvSpPr>
            <a:spLocks noGrp="1"/>
          </p:cNvSpPr>
          <p:nvPr>
            <p:ph type="body" sz="quarter" idx="11" hasCustomPrompt="1"/>
          </p:nvPr>
        </p:nvSpPr>
        <p:spPr>
          <a:xfrm>
            <a:off x="6777280" y="1168942"/>
            <a:ext cx="3290380" cy="3786998"/>
          </a:xfrm>
          <a:prstGeom prst="rect">
            <a:avLst/>
          </a:prstGeom>
        </p:spPr>
        <p:txBody>
          <a:bodyPr wrap="square" lIns="0" tIns="0" rIns="0" bIns="0">
            <a:noAutofit/>
          </a:bodyPr>
          <a:lstStyle>
            <a:lvl1pPr marL="0" indent="0" defTabSz="507330">
              <a:spcAft>
                <a:spcPts val="490"/>
              </a:spcAft>
              <a:buNone/>
              <a:defRPr sz="1765" spc="0" baseline="0">
                <a:solidFill>
                  <a:srgbClr val="000000"/>
                </a:solidFill>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Section Title</a:t>
            </a:r>
            <a:br>
              <a:rPr lang="en-US"/>
            </a:br>
            <a:r>
              <a:rPr lang="en-US"/>
              <a:t>Section Title</a:t>
            </a:r>
            <a:br>
              <a:rPr lang="en-US"/>
            </a:br>
            <a:r>
              <a:rPr lang="en-US"/>
              <a:t>Section Title</a:t>
            </a:r>
            <a:br>
              <a:rPr lang="en-US"/>
            </a:br>
            <a:r>
              <a:rPr lang="en-US"/>
              <a:t>Section Title</a:t>
            </a:r>
            <a:br>
              <a:rPr lang="en-US"/>
            </a:br>
            <a:r>
              <a:rPr lang="en-US"/>
              <a:t>Section Title</a:t>
            </a:r>
          </a:p>
        </p:txBody>
      </p:sp>
      <p:sp>
        <p:nvSpPr>
          <p:cNvPr id="16" name="Text Box 3">
            <a:extLst>
              <a:ext uri="{FF2B5EF4-FFF2-40B4-BE49-F238E27FC236}">
                <a16:creationId xmlns:a16="http://schemas.microsoft.com/office/drawing/2014/main" id="{A2F7DAD6-99FA-B74A-87E5-BFA3CB237070}"/>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691871674"/>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5" y="1922801"/>
            <a:ext cx="11306469" cy="287771"/>
          </a:xfrm>
          <a:prstGeom prst="rect">
            <a:avLst/>
          </a:prstGeom>
        </p:spPr>
        <p:txBody>
          <a:bodyPr wrap="square" lIns="0" tIns="0" rIns="0" bIns="0">
            <a:spAutoFit/>
          </a:bodyPr>
          <a:lstStyle>
            <a:lvl1pPr marL="0" indent="0">
              <a:lnSpc>
                <a:spcPts val="2353"/>
              </a:lnSpc>
              <a:buNone/>
              <a:defRPr sz="1961" b="0" i="0" spc="0">
                <a:solidFill>
                  <a:srgbClr val="000000"/>
                </a:solidFill>
                <a:latin typeface="+mj-lt"/>
              </a:defRPr>
            </a:lvl1pPr>
            <a:lvl2pPr marL="0" indent="0">
              <a:lnSpc>
                <a:spcPts val="2353"/>
              </a:lnSpc>
              <a:buNone/>
              <a:defRPr spc="0">
                <a:solidFill>
                  <a:srgbClr val="000000"/>
                </a:solidFill>
                <a:latin typeface="+mn-lt"/>
              </a:defRPr>
            </a:lvl2pPr>
            <a:lvl3pPr marL="448193" indent="0">
              <a:buNone/>
              <a:defRPr/>
            </a:lvl3pPr>
            <a:lvl4pPr marL="672290" indent="0">
              <a:buNone/>
              <a:defRPr/>
            </a:lvl4pPr>
            <a:lvl5pPr marL="896386"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55995" y="3015704"/>
            <a:ext cx="11306469" cy="216206"/>
          </a:xfrm>
          <a:prstGeom prst="rect">
            <a:avLst/>
          </a:prstGeom>
        </p:spPr>
        <p:txBody>
          <a:bodyPr lIns="0" tIns="0" rIns="0" bIns="0"/>
          <a:lstStyle>
            <a:lvl1pPr marL="0" indent="0">
              <a:lnSpc>
                <a:spcPts val="1765"/>
              </a:lnSpc>
              <a:spcBef>
                <a:spcPts val="0"/>
              </a:spcBef>
              <a:buNone/>
              <a:defRPr sz="1372" b="0" spc="0">
                <a:solidFill>
                  <a:schemeClr val="tx2"/>
                </a:solidFill>
                <a:latin typeface="+mj-lt"/>
              </a:defRPr>
            </a:lvl1pPr>
            <a:lvl2pPr marL="0" indent="0">
              <a:lnSpc>
                <a:spcPts val="1765"/>
              </a:lnSpc>
              <a:spcBef>
                <a:spcPts val="0"/>
              </a:spcBef>
              <a:buNone/>
              <a:defRPr sz="1372" spc="0">
                <a:solidFill>
                  <a:srgbClr val="000000"/>
                </a:solidFill>
              </a:defRPr>
            </a:lvl2pPr>
            <a:lvl3pPr marL="448193" indent="0">
              <a:buNone/>
              <a:defRPr/>
            </a:lvl3pPr>
            <a:lvl4pPr marL="672290" indent="0">
              <a:buNone/>
              <a:defRPr/>
            </a:lvl4pPr>
            <a:lvl5pPr marL="896386"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55995" y="4503832"/>
            <a:ext cx="11306469" cy="150884"/>
          </a:xfrm>
          <a:prstGeom prst="rect">
            <a:avLst/>
          </a:prstGeom>
        </p:spPr>
        <p:txBody>
          <a:bodyPr lIns="0" tIns="0" rIns="0" bIns="0"/>
          <a:lstStyle>
            <a:lvl1pPr marL="0" indent="0">
              <a:lnSpc>
                <a:spcPts val="1176"/>
              </a:lnSpc>
              <a:spcBef>
                <a:spcPts val="0"/>
              </a:spcBef>
              <a:buNone/>
              <a:defRPr sz="980" spc="0">
                <a:solidFill>
                  <a:schemeClr val="tx1"/>
                </a:solidFill>
              </a:defRPr>
            </a:lvl1pPr>
            <a:lvl2pPr marL="0" indent="0">
              <a:lnSpc>
                <a:spcPct val="100000"/>
              </a:lnSpc>
              <a:spcBef>
                <a:spcPts val="0"/>
              </a:spcBef>
              <a:buNone/>
              <a:defRPr sz="980" spc="0">
                <a:solidFill>
                  <a:srgbClr val="000000"/>
                </a:solidFill>
              </a:defRPr>
            </a:lvl2pPr>
            <a:lvl3pPr marL="448193" indent="0">
              <a:buNone/>
              <a:defRPr/>
            </a:lvl3pPr>
            <a:lvl4pPr marL="67229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54169" y="4299924"/>
            <a:ext cx="11306469" cy="243143"/>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54169" y="3258992"/>
            <a:ext cx="11306469" cy="21614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Medium: body copy Segoe UI Regular 14/18</a:t>
            </a:r>
          </a:p>
        </p:txBody>
      </p:sp>
    </p:spTree>
    <p:extLst>
      <p:ext uri="{BB962C8B-B14F-4D97-AF65-F5344CB8AC3E}">
        <p14:creationId xmlns:p14="http://schemas.microsoft.com/office/powerpoint/2010/main" val="316702152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Heading Segoe UI </a:t>
            </a:r>
            <a:r>
              <a:rPr lang="en-US" err="1"/>
              <a:t>Semibold</a:t>
            </a:r>
            <a:r>
              <a:rPr lang="en-US"/>
              <a:t> 28/32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55995" y="1922586"/>
            <a:ext cx="9384447" cy="3365537"/>
          </a:xfrm>
          <a:prstGeom prst="rect">
            <a:avLst/>
          </a:prstGeom>
        </p:spPr>
        <p:txBody>
          <a:bodyPr wrap="square" lIns="0" tIns="0" rIns="0" bIns="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36145" marR="0" lvl="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endParaRPr lang="en-US"/>
          </a:p>
          <a:p>
            <a:pPr lvl="0"/>
            <a:endParaRPr lang="en-US"/>
          </a:p>
          <a:p>
            <a:pPr lvl="0"/>
            <a:endParaRPr lang="en-US"/>
          </a:p>
          <a:p>
            <a:pPr lvl="0"/>
            <a:endParaRPr lang="en-US"/>
          </a:p>
        </p:txBody>
      </p:sp>
    </p:spTree>
    <p:extLst>
      <p:ext uri="{BB962C8B-B14F-4D97-AF65-F5344CB8AC3E}">
        <p14:creationId xmlns:p14="http://schemas.microsoft.com/office/powerpoint/2010/main" val="260451613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5" y="1922587"/>
            <a:ext cx="9384447" cy="603538"/>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5"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49"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0" y="3151388"/>
            <a:ext cx="3618381" cy="216206"/>
          </a:xfrm>
          <a:prstGeom prst="rect">
            <a:avLst/>
          </a:prstGeom>
        </p:spPr>
        <p:txBody>
          <a:bodyPr lIns="0" tIns="0" rIns="0" bIns="0"/>
          <a:lstStyle>
            <a:lvl1pPr marL="0" indent="0">
              <a:lnSpc>
                <a:spcPts val="1765"/>
              </a:lnSpc>
              <a:spcBef>
                <a:spcPts val="0"/>
              </a:spcBef>
              <a:spcAft>
                <a:spcPts val="588"/>
              </a:spcAft>
              <a:buNone/>
              <a:defRPr sz="1372" b="0" spc="0" baseline="0">
                <a:solidFill>
                  <a:schemeClr val="tx2"/>
                </a:solidFill>
                <a:latin typeface="+mj-lt"/>
              </a:defRPr>
            </a:lvl1pPr>
            <a:lvl2pPr marL="280121" marR="0" indent="-280121" algn="l" defTabSz="914367"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2" kern="1200" spc="0" baseline="0" dirty="0">
                <a:solidFill>
                  <a:srgbClr val="000000"/>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14/18</a:t>
            </a:r>
          </a:p>
        </p:txBody>
      </p:sp>
      <p:sp>
        <p:nvSpPr>
          <p:cNvPr id="23" name="Text Box 3">
            <a:extLst>
              <a:ext uri="{FF2B5EF4-FFF2-40B4-BE49-F238E27FC236}">
                <a16:creationId xmlns:a16="http://schemas.microsoft.com/office/drawing/2014/main" id="{DD31BD93-DFDF-4C46-8FDE-B1B55850B6B2}"/>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4" name="Text Placeholder 4">
            <a:extLst>
              <a:ext uri="{FF2B5EF4-FFF2-40B4-BE49-F238E27FC236}">
                <a16:creationId xmlns:a16="http://schemas.microsoft.com/office/drawing/2014/main" id="{2951A14E-1D63-9E44-9361-FD57A8BD812A}"/>
              </a:ext>
            </a:extLst>
          </p:cNvPr>
          <p:cNvSpPr>
            <a:spLocks noGrp="1"/>
          </p:cNvSpPr>
          <p:nvPr>
            <p:ph type="body" sz="quarter" idx="17" hasCustomPrompt="1"/>
          </p:nvPr>
        </p:nvSpPr>
        <p:spPr>
          <a:xfrm>
            <a:off x="45416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5" name="Text Placeholder 4">
            <a:extLst>
              <a:ext uri="{FF2B5EF4-FFF2-40B4-BE49-F238E27FC236}">
                <a16:creationId xmlns:a16="http://schemas.microsoft.com/office/drawing/2014/main" id="{1C3BF983-4009-1049-9AD7-C94BE3AA193C}"/>
              </a:ext>
            </a:extLst>
          </p:cNvPr>
          <p:cNvSpPr>
            <a:spLocks noGrp="1"/>
          </p:cNvSpPr>
          <p:nvPr>
            <p:ph type="body" sz="quarter" idx="18" hasCustomPrompt="1"/>
          </p:nvPr>
        </p:nvSpPr>
        <p:spPr>
          <a:xfrm>
            <a:off x="4318449"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6" name="Text Placeholder 4">
            <a:extLst>
              <a:ext uri="{FF2B5EF4-FFF2-40B4-BE49-F238E27FC236}">
                <a16:creationId xmlns:a16="http://schemas.microsoft.com/office/drawing/2014/main" id="{2361C016-E331-F44F-ACAE-52E4AE73469E}"/>
              </a:ext>
            </a:extLst>
          </p:cNvPr>
          <p:cNvSpPr>
            <a:spLocks noGrp="1"/>
          </p:cNvSpPr>
          <p:nvPr>
            <p:ph type="body" sz="quarter" idx="19" hasCustomPrompt="1"/>
          </p:nvPr>
        </p:nvSpPr>
        <p:spPr>
          <a:xfrm>
            <a:off x="8156766" y="3378439"/>
            <a:ext cx="3618381" cy="2059666"/>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29373448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5"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1" y="23636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3" name="Text Box 3">
            <a:extLst>
              <a:ext uri="{FF2B5EF4-FFF2-40B4-BE49-F238E27FC236}">
                <a16:creationId xmlns:a16="http://schemas.microsoft.com/office/drawing/2014/main" id="{CCDF1654-4D2D-794C-BBB7-E1447C036FDB}"/>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82A6E05B-C65A-8C44-AC8B-AA08746E6668}"/>
              </a:ext>
            </a:extLst>
          </p:cNvPr>
          <p:cNvSpPr>
            <a:spLocks noGrp="1"/>
          </p:cNvSpPr>
          <p:nvPr>
            <p:ph type="body" sz="quarter" idx="17" hasCustomPrompt="1"/>
          </p:nvPr>
        </p:nvSpPr>
        <p:spPr>
          <a:xfrm>
            <a:off x="455995"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D52482AC-A354-B546-9AAD-B3E028512046}"/>
              </a:ext>
            </a:extLst>
          </p:cNvPr>
          <p:cNvSpPr>
            <a:spLocks noGrp="1"/>
          </p:cNvSpPr>
          <p:nvPr>
            <p:ph type="body" sz="quarter" idx="18" hasCustomPrompt="1"/>
          </p:nvPr>
        </p:nvSpPr>
        <p:spPr>
          <a:xfrm>
            <a:off x="4286809" y="2593749"/>
            <a:ext cx="3618381" cy="2059666"/>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33877192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957" y="1599722"/>
            <a:ext cx="3609417" cy="3108047"/>
          </a:xfrm>
          <a:prstGeom prst="rect">
            <a:avLst/>
          </a:prstGeom>
        </p:spPr>
      </p:pic>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465332" y="1599719"/>
            <a:ext cx="3609043"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09002" y="1599718"/>
            <a:ext cx="3612531" cy="3099392"/>
          </a:xfrm>
          <a:prstGeom prst="rect">
            <a:avLst/>
          </a:prstGeom>
        </p:spPr>
      </p:pic>
      <p:sp>
        <p:nvSpPr>
          <p:cNvPr id="11" name="Picture Placeholder 10">
            <a:extLst>
              <a:ext uri="{FF2B5EF4-FFF2-40B4-BE49-F238E27FC236}">
                <a16:creationId xmlns:a16="http://schemas.microsoft.com/office/drawing/2014/main" id="{5877AA6F-F5D0-8349-8D7F-7A036C53AFEC}"/>
              </a:ext>
            </a:extLst>
          </p:cNvPr>
          <p:cNvSpPr>
            <a:spLocks noGrp="1"/>
          </p:cNvSpPr>
          <p:nvPr>
            <p:ph type="pic" sz="quarter" idx="22" hasCustomPrompt="1"/>
          </p:nvPr>
        </p:nvSpPr>
        <p:spPr>
          <a:xfrm>
            <a:off x="4303151" y="1599720"/>
            <a:ext cx="3618381" cy="3099393"/>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44083" y="1599720"/>
            <a:ext cx="3609417" cy="3103720"/>
          </a:xfrm>
          <a:prstGeom prst="rect">
            <a:avLst/>
          </a:prstGeom>
        </p:spPr>
      </p:pic>
      <p:sp>
        <p:nvSpPr>
          <p:cNvPr id="14" name="Picture Placeholder 13">
            <a:extLst>
              <a:ext uri="{FF2B5EF4-FFF2-40B4-BE49-F238E27FC236}">
                <a16:creationId xmlns:a16="http://schemas.microsoft.com/office/drawing/2014/main" id="{983A4321-3796-F044-9126-51A6AA308B77}"/>
              </a:ext>
            </a:extLst>
          </p:cNvPr>
          <p:cNvSpPr>
            <a:spLocks noGrp="1"/>
          </p:cNvSpPr>
          <p:nvPr>
            <p:ph type="pic" sz="quarter" idx="23" hasCustomPrompt="1"/>
          </p:nvPr>
        </p:nvSpPr>
        <p:spPr>
          <a:xfrm>
            <a:off x="8144082" y="1599719"/>
            <a:ext cx="3609043" cy="3099394"/>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1" y="4927922"/>
            <a:ext cx="3618381" cy="21620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8" name="Text Box 3">
            <a:extLst>
              <a:ext uri="{FF2B5EF4-FFF2-40B4-BE49-F238E27FC236}">
                <a16:creationId xmlns:a16="http://schemas.microsoft.com/office/drawing/2014/main" id="{06DC0489-95B2-B74C-8FE4-80E75D67DE41}"/>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6495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306077"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157653"/>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65516965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ext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7"/>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4" name="Text Placeholder 4"/>
          <p:cNvSpPr>
            <a:spLocks noGrp="1"/>
          </p:cNvSpPr>
          <p:nvPr>
            <p:ph type="body" sz="quarter" idx="15" hasCustomPrompt="1"/>
          </p:nvPr>
        </p:nvSpPr>
        <p:spPr>
          <a:xfrm>
            <a:off x="2378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6" name="Text Placeholder 4"/>
          <p:cNvSpPr>
            <a:spLocks noGrp="1"/>
          </p:cNvSpPr>
          <p:nvPr>
            <p:ph type="body" sz="quarter" idx="17" hasCustomPrompt="1"/>
          </p:nvPr>
        </p:nvSpPr>
        <p:spPr>
          <a:xfrm>
            <a:off x="4300662"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18" name="Text Placeholder 4"/>
          <p:cNvSpPr>
            <a:spLocks noGrp="1"/>
          </p:cNvSpPr>
          <p:nvPr>
            <p:ph type="body" sz="quarter" idx="19" hasCustomPrompt="1"/>
          </p:nvPr>
        </p:nvSpPr>
        <p:spPr>
          <a:xfrm>
            <a:off x="6222995"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0" name="Text Placeholder 4"/>
          <p:cNvSpPr>
            <a:spLocks noGrp="1"/>
          </p:cNvSpPr>
          <p:nvPr>
            <p:ph type="body" sz="quarter" idx="21" hasCustomPrompt="1"/>
          </p:nvPr>
        </p:nvSpPr>
        <p:spPr>
          <a:xfrm>
            <a:off x="8145328"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22" name="Text Placeholder 4"/>
          <p:cNvSpPr>
            <a:spLocks noGrp="1"/>
          </p:cNvSpPr>
          <p:nvPr>
            <p:ph type="body" sz="quarter" idx="23" hasCustomPrompt="1"/>
          </p:nvPr>
        </p:nvSpPr>
        <p:spPr>
          <a:xfrm>
            <a:off x="10067660" y="3167817"/>
            <a:ext cx="1693247" cy="442532"/>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1"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2"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3"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6"/>
            <a:ext cx="256787" cy="258381"/>
          </a:xfrm>
          <a:prstGeom prst="rect">
            <a:avLst/>
          </a:prstGeom>
        </p:spPr>
        <p:txBody>
          <a:bodyPr tIns="0" bIns="0"/>
          <a:lstStyle>
            <a:lvl1pPr marL="0" algn="l" defTabSz="914102" rtl="0" eaLnBrk="1" fontAlgn="base" latinLnBrk="0" hangingPunct="1">
              <a:lnSpc>
                <a:spcPts val="2353"/>
              </a:lnSpc>
              <a:spcBef>
                <a:spcPct val="0"/>
              </a:spcBef>
              <a:spcAft>
                <a:spcPct val="0"/>
              </a:spcAft>
              <a:defRPr lang="en-US" sz="980" kern="1200" dirty="0" smtClean="0">
                <a:solidFill>
                  <a:srgbClr val="000000"/>
                </a:solidFill>
                <a:latin typeface="+mj-lt"/>
                <a:ea typeface="Segoe UI" pitchFamily="34" charset="0"/>
                <a:cs typeface="Segoe UI" pitchFamily="34" charset="0"/>
              </a:defRPr>
            </a:lvl1pPr>
            <a:lvl2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4102"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4102"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33" name="Text Box 3">
            <a:extLst>
              <a:ext uri="{FF2B5EF4-FFF2-40B4-BE49-F238E27FC236}">
                <a16:creationId xmlns:a16="http://schemas.microsoft.com/office/drawing/2014/main" id="{75395D73-9049-014E-BEF9-A35587DB4139}"/>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34" name="Text Placeholder 4">
            <a:extLst>
              <a:ext uri="{FF2B5EF4-FFF2-40B4-BE49-F238E27FC236}">
                <a16:creationId xmlns:a16="http://schemas.microsoft.com/office/drawing/2014/main" id="{3CC09D91-3BB7-5C4A-98CF-F87FD6AACD86}"/>
              </a:ext>
            </a:extLst>
          </p:cNvPr>
          <p:cNvSpPr>
            <a:spLocks noGrp="1"/>
          </p:cNvSpPr>
          <p:nvPr>
            <p:ph type="body" sz="quarter" idx="24" hasCustomPrompt="1"/>
          </p:nvPr>
        </p:nvSpPr>
        <p:spPr>
          <a:xfrm>
            <a:off x="45416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5" name="Text Placeholder 4">
            <a:extLst>
              <a:ext uri="{FF2B5EF4-FFF2-40B4-BE49-F238E27FC236}">
                <a16:creationId xmlns:a16="http://schemas.microsoft.com/office/drawing/2014/main" id="{90A489FF-470D-734F-9769-61F47A78897E}"/>
              </a:ext>
            </a:extLst>
          </p:cNvPr>
          <p:cNvSpPr>
            <a:spLocks noGrp="1"/>
          </p:cNvSpPr>
          <p:nvPr>
            <p:ph type="body" sz="quarter" idx="37" hasCustomPrompt="1"/>
          </p:nvPr>
        </p:nvSpPr>
        <p:spPr>
          <a:xfrm>
            <a:off x="2378329"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36" name="Text Placeholder 4">
            <a:extLst>
              <a:ext uri="{FF2B5EF4-FFF2-40B4-BE49-F238E27FC236}">
                <a16:creationId xmlns:a16="http://schemas.microsoft.com/office/drawing/2014/main" id="{6F43AC1C-4836-034C-B18E-A886EB0A0954}"/>
              </a:ext>
            </a:extLst>
          </p:cNvPr>
          <p:cNvSpPr>
            <a:spLocks noGrp="1"/>
          </p:cNvSpPr>
          <p:nvPr>
            <p:ph type="body" sz="quarter" idx="38" hasCustomPrompt="1"/>
          </p:nvPr>
        </p:nvSpPr>
        <p:spPr>
          <a:xfrm>
            <a:off x="430066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2" name="Text Placeholder 4">
            <a:extLst>
              <a:ext uri="{FF2B5EF4-FFF2-40B4-BE49-F238E27FC236}">
                <a16:creationId xmlns:a16="http://schemas.microsoft.com/office/drawing/2014/main" id="{9221C77D-8F08-6C49-9011-B244AD138F0B}"/>
              </a:ext>
            </a:extLst>
          </p:cNvPr>
          <p:cNvSpPr>
            <a:spLocks noGrp="1"/>
          </p:cNvSpPr>
          <p:nvPr>
            <p:ph type="body" sz="quarter" idx="39" hasCustomPrompt="1"/>
          </p:nvPr>
        </p:nvSpPr>
        <p:spPr>
          <a:xfrm>
            <a:off x="6229842"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3" name="Text Placeholder 4">
            <a:extLst>
              <a:ext uri="{FF2B5EF4-FFF2-40B4-BE49-F238E27FC236}">
                <a16:creationId xmlns:a16="http://schemas.microsoft.com/office/drawing/2014/main" id="{F3776908-857F-F24D-9AF6-14CF938B5693}"/>
              </a:ext>
            </a:extLst>
          </p:cNvPr>
          <p:cNvSpPr>
            <a:spLocks noGrp="1"/>
          </p:cNvSpPr>
          <p:nvPr>
            <p:ph type="body" sz="quarter" idx="40" hasCustomPrompt="1"/>
          </p:nvPr>
        </p:nvSpPr>
        <p:spPr>
          <a:xfrm>
            <a:off x="8139413"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44" name="Text Placeholder 4">
            <a:extLst>
              <a:ext uri="{FF2B5EF4-FFF2-40B4-BE49-F238E27FC236}">
                <a16:creationId xmlns:a16="http://schemas.microsoft.com/office/drawing/2014/main" id="{EFB7F2E6-D12A-0A47-939B-737BAD817601}"/>
              </a:ext>
            </a:extLst>
          </p:cNvPr>
          <p:cNvSpPr>
            <a:spLocks noGrp="1"/>
          </p:cNvSpPr>
          <p:nvPr>
            <p:ph type="body" sz="quarter" idx="41" hasCustomPrompt="1"/>
          </p:nvPr>
        </p:nvSpPr>
        <p:spPr>
          <a:xfrm>
            <a:off x="10044584" y="3622292"/>
            <a:ext cx="1693248"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pic>
        <p:nvPicPr>
          <p:cNvPr id="46" name="Picture 45">
            <a:extLst>
              <a:ext uri="{FF2B5EF4-FFF2-40B4-BE49-F238E27FC236}">
                <a16:creationId xmlns:a16="http://schemas.microsoft.com/office/drawing/2014/main" id="{15EF402B-0A39-4444-AF7E-380A1C2573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82637" y="2301518"/>
            <a:ext cx="647418" cy="647510"/>
          </a:xfrm>
          <a:prstGeom prst="rect">
            <a:avLst/>
          </a:prstGeom>
        </p:spPr>
      </p:pic>
      <p:pic>
        <p:nvPicPr>
          <p:cNvPr id="47" name="Picture 46">
            <a:extLst>
              <a:ext uri="{FF2B5EF4-FFF2-40B4-BE49-F238E27FC236}">
                <a16:creationId xmlns:a16="http://schemas.microsoft.com/office/drawing/2014/main" id="{3E2F996C-B451-5D43-A1A7-18659348D8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67498" y="2301518"/>
            <a:ext cx="647418" cy="647510"/>
          </a:xfrm>
          <a:prstGeom prst="rect">
            <a:avLst/>
          </a:prstGeom>
        </p:spPr>
      </p:pic>
      <p:pic>
        <p:nvPicPr>
          <p:cNvPr id="48" name="Picture 47">
            <a:extLst>
              <a:ext uri="{FF2B5EF4-FFF2-40B4-BE49-F238E27FC236}">
                <a16:creationId xmlns:a16="http://schemas.microsoft.com/office/drawing/2014/main" id="{2164D954-D4BE-604E-A1FA-5D4A16CC77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86028" y="2301518"/>
            <a:ext cx="647418" cy="647510"/>
          </a:xfrm>
          <a:prstGeom prst="rect">
            <a:avLst/>
          </a:prstGeom>
        </p:spPr>
      </p:pic>
      <p:pic>
        <p:nvPicPr>
          <p:cNvPr id="49" name="Picture 48">
            <a:extLst>
              <a:ext uri="{FF2B5EF4-FFF2-40B4-BE49-F238E27FC236}">
                <a16:creationId xmlns:a16="http://schemas.microsoft.com/office/drawing/2014/main" id="{5FC96516-B0E2-964A-9976-F62D8A3CA0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2756" y="2301518"/>
            <a:ext cx="647418" cy="647510"/>
          </a:xfrm>
          <a:prstGeom prst="rect">
            <a:avLst/>
          </a:prstGeom>
        </p:spPr>
      </p:pic>
      <p:pic>
        <p:nvPicPr>
          <p:cNvPr id="50" name="Picture 49">
            <a:extLst>
              <a:ext uri="{FF2B5EF4-FFF2-40B4-BE49-F238E27FC236}">
                <a16:creationId xmlns:a16="http://schemas.microsoft.com/office/drawing/2014/main" id="{C42970E5-3D59-6D4C-802D-2A054118D5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02988" y="2301518"/>
            <a:ext cx="647418" cy="647510"/>
          </a:xfrm>
          <a:prstGeom prst="rect">
            <a:avLst/>
          </a:prstGeom>
        </p:spPr>
      </p:pic>
      <p:pic>
        <p:nvPicPr>
          <p:cNvPr id="51" name="Picture 50">
            <a:extLst>
              <a:ext uri="{FF2B5EF4-FFF2-40B4-BE49-F238E27FC236}">
                <a16:creationId xmlns:a16="http://schemas.microsoft.com/office/drawing/2014/main" id="{32F713FA-C34D-0546-BEC6-2429F7B462C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2611" y="2301518"/>
            <a:ext cx="647418" cy="647510"/>
          </a:xfrm>
          <a:prstGeom prst="rect">
            <a:avLst/>
          </a:prstGeom>
        </p:spPr>
      </p:pic>
      <p:sp>
        <p:nvSpPr>
          <p:cNvPr id="25" name="Content Placeholder 15"/>
          <p:cNvSpPr>
            <a:spLocks noGrp="1"/>
          </p:cNvSpPr>
          <p:nvPr>
            <p:ph sz="quarter" idx="26" hasCustomPrompt="1"/>
          </p:nvPr>
        </p:nvSpPr>
        <p:spPr>
          <a:xfrm>
            <a:off x="2378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4" name="Content Placeholder 15"/>
          <p:cNvSpPr>
            <a:spLocks noGrp="1"/>
          </p:cNvSpPr>
          <p:nvPr>
            <p:ph sz="quarter" idx="25" hasCustomPrompt="1"/>
          </p:nvPr>
        </p:nvSpPr>
        <p:spPr>
          <a:xfrm>
            <a:off x="455995" y="2283405"/>
            <a:ext cx="1693247" cy="672414"/>
          </a:xfrm>
          <a:prstGeom prst="rect">
            <a:avLst/>
          </a:prstGeom>
        </p:spPr>
        <p:txBody>
          <a:bodyPr>
            <a:noAutofit/>
          </a:bodyPr>
          <a:lstStyle>
            <a:lvl1pPr marL="0" indent="0">
              <a:buNone/>
              <a:defRPr sz="1961">
                <a:solidFill>
                  <a:srgbClr val="000000"/>
                </a:solidFill>
              </a:defRPr>
            </a:lvl1pPr>
          </a:lstStyle>
          <a:p>
            <a:pPr lvl="0"/>
            <a:r>
              <a:rPr lang="en-US"/>
              <a:t>Drop graphic here</a:t>
            </a:r>
          </a:p>
        </p:txBody>
      </p:sp>
      <p:sp>
        <p:nvSpPr>
          <p:cNvPr id="26" name="Content Placeholder 15"/>
          <p:cNvSpPr>
            <a:spLocks noGrp="1"/>
          </p:cNvSpPr>
          <p:nvPr>
            <p:ph sz="quarter" idx="27" hasCustomPrompt="1"/>
          </p:nvPr>
        </p:nvSpPr>
        <p:spPr>
          <a:xfrm>
            <a:off x="4300662"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7" name="Content Placeholder 15"/>
          <p:cNvSpPr>
            <a:spLocks noGrp="1"/>
          </p:cNvSpPr>
          <p:nvPr>
            <p:ph sz="quarter" idx="28" hasCustomPrompt="1"/>
          </p:nvPr>
        </p:nvSpPr>
        <p:spPr>
          <a:xfrm>
            <a:off x="6222995"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8" name="Content Placeholder 15"/>
          <p:cNvSpPr>
            <a:spLocks noGrp="1"/>
          </p:cNvSpPr>
          <p:nvPr>
            <p:ph sz="quarter" idx="29" hasCustomPrompt="1"/>
          </p:nvPr>
        </p:nvSpPr>
        <p:spPr>
          <a:xfrm>
            <a:off x="8145328"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
        <p:nvSpPr>
          <p:cNvPr id="29" name="Content Placeholder 15"/>
          <p:cNvSpPr>
            <a:spLocks noGrp="1"/>
          </p:cNvSpPr>
          <p:nvPr>
            <p:ph sz="quarter" idx="30" hasCustomPrompt="1"/>
          </p:nvPr>
        </p:nvSpPr>
        <p:spPr>
          <a:xfrm>
            <a:off x="10067660" y="2283405"/>
            <a:ext cx="1693247" cy="672414"/>
          </a:xfrm>
          <a:prstGeom prst="rect">
            <a:avLst/>
          </a:prstGeom>
        </p:spPr>
        <p:txBody>
          <a:bodyPr>
            <a:noAutofit/>
          </a:bodyPr>
          <a:lstStyle>
            <a:lvl1pPr marL="0" indent="0">
              <a:buNone/>
              <a:defRPr sz="1961">
                <a:solidFill>
                  <a:srgbClr val="000000"/>
                </a:solidFill>
              </a:defRPr>
            </a:lvl1p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a:t>Drop graphic here</a:t>
            </a:r>
          </a:p>
          <a:p>
            <a:pPr lvl="0"/>
            <a:endParaRPr lang="en-US"/>
          </a:p>
        </p:txBody>
      </p:sp>
    </p:spTree>
    <p:extLst>
      <p:ext uri="{BB962C8B-B14F-4D97-AF65-F5344CB8AC3E}">
        <p14:creationId xmlns:p14="http://schemas.microsoft.com/office/powerpoint/2010/main" val="73078226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strike="noStrike">
                <a:solidFill>
                  <a:srgbClr val="000000"/>
                </a:solidFill>
              </a:defRPr>
            </a:lvl1pPr>
          </a:lstStyle>
          <a:p>
            <a:r>
              <a:rPr lang="en-US"/>
              <a:t>Title</a:t>
            </a:r>
          </a:p>
        </p:txBody>
      </p:sp>
      <p:sp>
        <p:nvSpPr>
          <p:cNvPr id="8" name="Text Box 3">
            <a:extLst>
              <a:ext uri="{FF2B5EF4-FFF2-40B4-BE49-F238E27FC236}">
                <a16:creationId xmlns:a16="http://schemas.microsoft.com/office/drawing/2014/main" id="{3F1DAFF6-F27C-B74D-96EC-43A1B70AA064}"/>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4" name="Text Box 3">
            <a:extLst>
              <a:ext uri="{FF2B5EF4-FFF2-40B4-BE49-F238E27FC236}">
                <a16:creationId xmlns:a16="http://schemas.microsoft.com/office/drawing/2014/main" id="{4D4CAF05-A664-6CAD-3A81-10C49B764C9B}"/>
              </a:ext>
            </a:extLst>
          </p:cNvPr>
          <p:cNvSpPr txBox="1">
            <a:spLocks noChangeArrowheads="1"/>
          </p:cNvSpPr>
          <p:nvPr userDrawn="1"/>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6749198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8" name="Picture 7">
            <a:extLst>
              <a:ext uri="{FF2B5EF4-FFF2-40B4-BE49-F238E27FC236}">
                <a16:creationId xmlns:a16="http://schemas.microsoft.com/office/drawing/2014/main" id="{67DB9C92-5B22-1645-98AA-DEA153351D4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45182" y="321589"/>
            <a:ext cx="5413537" cy="6214821"/>
          </a:xfrm>
          <a:prstGeom prst="rect">
            <a:avLst/>
          </a:prstGeom>
        </p:spPr>
      </p:pic>
    </p:spTree>
    <p:extLst>
      <p:ext uri="{BB962C8B-B14F-4D97-AF65-F5344CB8AC3E}">
        <p14:creationId xmlns:p14="http://schemas.microsoft.com/office/powerpoint/2010/main" val="3074998968"/>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394230498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6370090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FFFFFF"/>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chemeClr val="tx1"/>
                </a:solidFill>
              </a:defRPr>
            </a:lvl1pPr>
          </a:lstStyle>
          <a:p>
            <a:pPr marL="0" lvl="0">
              <a:lnSpc>
                <a:spcPts val="5490"/>
              </a:lnSpc>
            </a:pPr>
            <a:r>
              <a:rPr lang="en-US"/>
              <a:t>Section title</a:t>
            </a:r>
          </a:p>
        </p:txBody>
      </p:sp>
    </p:spTree>
    <p:extLst>
      <p:ext uri="{BB962C8B-B14F-4D97-AF65-F5344CB8AC3E}">
        <p14:creationId xmlns:p14="http://schemas.microsoft.com/office/powerpoint/2010/main" val="14191670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0"/>
            <a:ext cx="5973053" cy="6857999"/>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29841" y="0"/>
            <a:ext cx="5973790" cy="6857999"/>
          </a:xfrm>
          <a:prstGeom prst="rect">
            <a:avLst/>
          </a:prstGeom>
        </p:spPr>
      </p:pic>
      <p:sp>
        <p:nvSpPr>
          <p:cNvPr id="2" name="Title 1"/>
          <p:cNvSpPr>
            <a:spLocks noGrp="1"/>
          </p:cNvSpPr>
          <p:nvPr>
            <p:ph type="title" hasCustomPrompt="1"/>
          </p:nvPr>
        </p:nvSpPr>
        <p:spPr>
          <a:xfrm>
            <a:off x="455995" y="620428"/>
            <a:ext cx="5541959" cy="403137"/>
          </a:xfrm>
          <a:prstGeom prst="rect">
            <a:avLst/>
          </a:prstGeom>
        </p:spPr>
        <p:txBody>
          <a:bodyPr wrap="square" lIns="0" tIns="0" rIns="0" bIns="0">
            <a:spAutoFit/>
          </a:bodyPr>
          <a:lstStyle>
            <a:lvl1pPr>
              <a:lnSpc>
                <a:spcPts val="3137"/>
              </a:lnSpc>
              <a:defRPr sz="2745" baseline="0">
                <a:solidFill>
                  <a:srgbClr val="000000"/>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2"/>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5" y="1922587"/>
            <a:ext cx="4822951" cy="287771"/>
          </a:xfrm>
          <a:prstGeom prst="rect">
            <a:avLst/>
          </a:prstGeom>
        </p:spPr>
        <p:txBody>
          <a:bodyPr wrap="square" lIns="0" tIns="0" rIns="0" bIns="0">
            <a:spAutoFit/>
          </a:bodyPr>
          <a:lstStyle>
            <a:lvl1pPr marL="0" indent="0">
              <a:lnSpc>
                <a:spcPts val="2353"/>
              </a:lnSpc>
              <a:buNone/>
              <a:defRPr lang="en-US" sz="1961" kern="1200" spc="0" baseline="0" dirty="0">
                <a:solidFill>
                  <a:srgbClr val="000000"/>
                </a:solidFill>
                <a:latin typeface="+mn-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Regular 20/24. </a:t>
            </a:r>
          </a:p>
        </p:txBody>
      </p:sp>
      <p:sp>
        <p:nvSpPr>
          <p:cNvPr id="13" name="Text Box 3">
            <a:extLst>
              <a:ext uri="{FF2B5EF4-FFF2-40B4-BE49-F238E27FC236}">
                <a16:creationId xmlns:a16="http://schemas.microsoft.com/office/drawing/2014/main" id="{9B6CD1B2-B033-3544-BC3C-77A135C65972}"/>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55995" y="2576675"/>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55993" y="3428999"/>
            <a:ext cx="4822952" cy="495136"/>
          </a:xfrm>
          <a:prstGeom prst="rect">
            <a:avLst/>
          </a:prstGeom>
        </p:spPr>
        <p:txBody>
          <a:bodyPr lIns="0" tIns="0" rIns="0" bIns="0"/>
          <a:lstStyle>
            <a:lvl1pPr marL="0" indent="0">
              <a:lnSpc>
                <a:spcPts val="1765"/>
              </a:lnSpc>
              <a:spcBef>
                <a:spcPts val="1176"/>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a:p>
            <a:pPr lvl="1"/>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55994" y="3639464"/>
            <a:ext cx="4822951" cy="674672"/>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204773171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5647" y="2152781"/>
            <a:ext cx="3648727" cy="2589915"/>
          </a:xfrm>
          <a:prstGeom prst="rect">
            <a:avLst/>
          </a:prstGeom>
        </p:spPr>
      </p:pic>
      <p:sp>
        <p:nvSpPr>
          <p:cNvPr id="4" name="Picture Placeholder 3">
            <a:extLst>
              <a:ext uri="{FF2B5EF4-FFF2-40B4-BE49-F238E27FC236}">
                <a16:creationId xmlns:a16="http://schemas.microsoft.com/office/drawing/2014/main" id="{2717A0C5-B07A-A34B-9DBC-AEA2B456E25A}"/>
              </a:ext>
            </a:extLst>
          </p:cNvPr>
          <p:cNvSpPr>
            <a:spLocks noGrp="1"/>
          </p:cNvSpPr>
          <p:nvPr>
            <p:ph type="pic" sz="quarter" idx="14" hasCustomPrompt="1"/>
          </p:nvPr>
        </p:nvSpPr>
        <p:spPr>
          <a:xfrm>
            <a:off x="426424" y="2152781"/>
            <a:ext cx="364795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l="-302"/>
          <a:stretch/>
        </p:blipFill>
        <p:spPr>
          <a:xfrm>
            <a:off x="4295368" y="2152781"/>
            <a:ext cx="3623052" cy="2589916"/>
          </a:xfrm>
          <a:prstGeom prst="rect">
            <a:avLst/>
          </a:prstGeom>
        </p:spPr>
      </p:pic>
      <p:sp>
        <p:nvSpPr>
          <p:cNvPr id="7" name="Picture Placeholder 6">
            <a:extLst>
              <a:ext uri="{FF2B5EF4-FFF2-40B4-BE49-F238E27FC236}">
                <a16:creationId xmlns:a16="http://schemas.microsoft.com/office/drawing/2014/main" id="{F5287B92-3963-B94C-821F-3908B3544A42}"/>
              </a:ext>
            </a:extLst>
          </p:cNvPr>
          <p:cNvSpPr>
            <a:spLocks noGrp="1"/>
          </p:cNvSpPr>
          <p:nvPr>
            <p:ph type="pic" sz="quarter" idx="15" hasCustomPrompt="1"/>
          </p:nvPr>
        </p:nvSpPr>
        <p:spPr>
          <a:xfrm>
            <a:off x="4300039" y="2152781"/>
            <a:ext cx="3618381"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150360" y="2239883"/>
            <a:ext cx="3623053" cy="2502812"/>
          </a:xfrm>
          <a:prstGeom prst="rect">
            <a:avLst/>
          </a:prstGeom>
        </p:spPr>
      </p:pic>
      <p:sp>
        <p:nvSpPr>
          <p:cNvPr id="11" name="Picture Placeholder 10">
            <a:extLst>
              <a:ext uri="{FF2B5EF4-FFF2-40B4-BE49-F238E27FC236}">
                <a16:creationId xmlns:a16="http://schemas.microsoft.com/office/drawing/2014/main" id="{1DC31788-B7D8-9D46-BE0A-6B7EED7110B6}"/>
              </a:ext>
            </a:extLst>
          </p:cNvPr>
          <p:cNvSpPr>
            <a:spLocks noGrp="1"/>
          </p:cNvSpPr>
          <p:nvPr>
            <p:ph type="pic" sz="quarter" idx="16" hasCustomPrompt="1"/>
          </p:nvPr>
        </p:nvSpPr>
        <p:spPr>
          <a:xfrm>
            <a:off x="8150308" y="2152781"/>
            <a:ext cx="3612156" cy="2589915"/>
          </a:xfrm>
          <a:prstGeom prst="rect">
            <a:avLst/>
          </a:prstGeom>
        </p:spPr>
        <p:txBody>
          <a:bodyPr anchor="ctr" anchorCtr="0">
            <a:noAutofit/>
          </a:bodyPr>
          <a:lstStyle>
            <a:lvl1pPr algn="ctr">
              <a:defRPr>
                <a:solidFill>
                  <a:schemeClr val="bg1"/>
                </a:solidFill>
              </a:defRPr>
            </a:lvl1pPr>
          </a:lstStyle>
          <a:p>
            <a:r>
              <a:rPr lang="en-US" dirty="0"/>
              <a:t>Drop photo here</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Photo layout 2</a:t>
            </a:r>
          </a:p>
        </p:txBody>
      </p:sp>
      <p:sp>
        <p:nvSpPr>
          <p:cNvPr id="5" name="Text Placeholder 4"/>
          <p:cNvSpPr>
            <a:spLocks noGrp="1"/>
          </p:cNvSpPr>
          <p:nvPr>
            <p:ph type="body" sz="quarter" idx="11" hasCustomPrompt="1"/>
          </p:nvPr>
        </p:nvSpPr>
        <p:spPr>
          <a:xfrm>
            <a:off x="455995"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0" kern="1200" spc="0" baseline="0" dirty="0" smtClean="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9" name="Text Placeholder 4"/>
          <p:cNvSpPr>
            <a:spLocks noGrp="1"/>
          </p:cNvSpPr>
          <p:nvPr>
            <p:ph type="body" sz="quarter" idx="12" hasCustomPrompt="1"/>
          </p:nvPr>
        </p:nvSpPr>
        <p:spPr>
          <a:xfrm>
            <a:off x="4300039"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10" name="Text Placeholder 4"/>
          <p:cNvSpPr>
            <a:spLocks noGrp="1"/>
          </p:cNvSpPr>
          <p:nvPr>
            <p:ph type="body" sz="quarter" idx="13" hasCustomPrompt="1"/>
          </p:nvPr>
        </p:nvSpPr>
        <p:spPr>
          <a:xfrm>
            <a:off x="8144083" y="4927922"/>
            <a:ext cx="3618381" cy="216206"/>
          </a:xfrm>
          <a:prstGeom prst="rect">
            <a:avLst/>
          </a:prstGeo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sz="1372">
                <a:solidFill>
                  <a:schemeClr val="tx2"/>
                </a:solidFill>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p:txBody>
      </p:sp>
      <p:sp>
        <p:nvSpPr>
          <p:cNvPr id="20" name="Text Box 3">
            <a:extLst>
              <a:ext uri="{FF2B5EF4-FFF2-40B4-BE49-F238E27FC236}">
                <a16:creationId xmlns:a16="http://schemas.microsoft.com/office/drawing/2014/main" id="{F848FF14-9025-D34E-A47B-6D1957DCA63E}"/>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22" name="Text Placeholder 4">
            <a:extLst>
              <a:ext uri="{FF2B5EF4-FFF2-40B4-BE49-F238E27FC236}">
                <a16:creationId xmlns:a16="http://schemas.microsoft.com/office/drawing/2014/main" id="{B97163EF-E7E8-4446-98C1-DF17E29E7379}"/>
              </a:ext>
            </a:extLst>
          </p:cNvPr>
          <p:cNvSpPr>
            <a:spLocks noGrp="1"/>
          </p:cNvSpPr>
          <p:nvPr>
            <p:ph type="body" sz="quarter" idx="42" hasCustomPrompt="1"/>
          </p:nvPr>
        </p:nvSpPr>
        <p:spPr>
          <a:xfrm>
            <a:off x="454169"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3" name="Text Placeholder 4">
            <a:extLst>
              <a:ext uri="{FF2B5EF4-FFF2-40B4-BE49-F238E27FC236}">
                <a16:creationId xmlns:a16="http://schemas.microsoft.com/office/drawing/2014/main" id="{8E57B78A-F25C-4D46-917C-E53FD3A557E0}"/>
              </a:ext>
            </a:extLst>
          </p:cNvPr>
          <p:cNvSpPr>
            <a:spLocks noGrp="1"/>
          </p:cNvSpPr>
          <p:nvPr>
            <p:ph type="body" sz="quarter" idx="43" hasCustomPrompt="1"/>
          </p:nvPr>
        </p:nvSpPr>
        <p:spPr>
          <a:xfrm>
            <a:off x="4302175" y="5158174"/>
            <a:ext cx="3616245"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
        <p:nvSpPr>
          <p:cNvPr id="24" name="Text Placeholder 4">
            <a:extLst>
              <a:ext uri="{FF2B5EF4-FFF2-40B4-BE49-F238E27FC236}">
                <a16:creationId xmlns:a16="http://schemas.microsoft.com/office/drawing/2014/main" id="{A1AA5291-B66D-8249-B809-BA15DD1EEA3E}"/>
              </a:ext>
            </a:extLst>
          </p:cNvPr>
          <p:cNvSpPr>
            <a:spLocks noGrp="1"/>
          </p:cNvSpPr>
          <p:nvPr>
            <p:ph type="body" sz="quarter" idx="44" hasCustomPrompt="1"/>
          </p:nvPr>
        </p:nvSpPr>
        <p:spPr>
          <a:xfrm>
            <a:off x="8150308" y="5158174"/>
            <a:ext cx="3618381" cy="905504"/>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p>
        </p:txBody>
      </p:sp>
    </p:spTree>
    <p:extLst>
      <p:ext uri="{BB962C8B-B14F-4D97-AF65-F5344CB8AC3E}">
        <p14:creationId xmlns:p14="http://schemas.microsoft.com/office/powerpoint/2010/main" val="332643360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922802"/>
            <a:ext cx="4758211" cy="603538"/>
          </a:xfrm>
          <a:prstGeom prst="rect">
            <a:avLst/>
          </a:prstGeom>
        </p:spPr>
        <p:txBody>
          <a:bodyPr wrap="square" lIns="0" tIns="0" rIns="0" bIns="0">
            <a:spAutoFit/>
          </a:bodyPr>
          <a:lstStyle>
            <a:lvl1pPr marL="0" indent="0">
              <a:lnSpc>
                <a:spcPts val="2353"/>
              </a:lnSpc>
              <a:buNone/>
              <a:defRPr sz="1961" b="0" i="0">
                <a:solidFill>
                  <a:srgbClr val="000000"/>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a:prstGeom prst="rect">
            <a:avLst/>
          </a:prstGeom>
        </p:spPr>
        <p:txBody>
          <a:bodyPr lIns="0" tIns="0" rIns="0" bIns="0"/>
          <a:lstStyle>
            <a:lvl1pPr marL="280121" indent="-280121">
              <a:lnSpc>
                <a:spcPts val="1765"/>
              </a:lnSpc>
              <a:spcBef>
                <a:spcPts val="0"/>
              </a:spcBef>
              <a:buFont typeface="Arial" panose="020B0604020202020204" pitchFamily="34" charset="0"/>
              <a:buChar char="•"/>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8812" y="1519688"/>
            <a:ext cx="5833188" cy="4343375"/>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4" name="Text Box 3">
            <a:extLst>
              <a:ext uri="{FF2B5EF4-FFF2-40B4-BE49-F238E27FC236}">
                <a16:creationId xmlns:a16="http://schemas.microsoft.com/office/drawing/2014/main" id="{9732C163-B0E6-5B41-A1A7-C570F404A2CB}"/>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380501749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44774" y="418150"/>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59" y="1535104"/>
            <a:ext cx="5834041" cy="4315059"/>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2"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8" y="2000739"/>
            <a:ext cx="1693247" cy="442532"/>
          </a:xfrm>
          <a:prstGeom prst="rect">
            <a:avLst/>
          </a:prstGeom>
        </p:spPr>
        <p:txBody>
          <a:bodyPr lIns="0" tIns="0" rIns="0" bIns="0"/>
          <a:lstStyle>
            <a:lvl1pPr marL="0" indent="0">
              <a:lnSpc>
                <a:spcPts val="1765"/>
              </a:lnSpc>
              <a:spcBef>
                <a:spcPts val="882"/>
              </a:spcBef>
              <a:buNone/>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endParaRPr lang="en-US"/>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2: two columns</a:t>
            </a:r>
          </a:p>
        </p:txBody>
      </p:sp>
      <p:sp>
        <p:nvSpPr>
          <p:cNvPr id="17" name="Text Box 3">
            <a:extLst>
              <a:ext uri="{FF2B5EF4-FFF2-40B4-BE49-F238E27FC236}">
                <a16:creationId xmlns:a16="http://schemas.microsoft.com/office/drawing/2014/main" id="{E9958694-2D93-5A49-BF9C-C2FD1753BAA3}"/>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
        <p:nvSpPr>
          <p:cNvPr id="18" name="Text Placeholder 4">
            <a:extLst>
              <a:ext uri="{FF2B5EF4-FFF2-40B4-BE49-F238E27FC236}">
                <a16:creationId xmlns:a16="http://schemas.microsoft.com/office/drawing/2014/main" id="{02963930-27DC-A146-BED0-307A0CE5F43A}"/>
              </a:ext>
            </a:extLst>
          </p:cNvPr>
          <p:cNvSpPr>
            <a:spLocks noGrp="1"/>
          </p:cNvSpPr>
          <p:nvPr>
            <p:ph type="body" sz="quarter" idx="42" hasCustomPrompt="1"/>
          </p:nvPr>
        </p:nvSpPr>
        <p:spPr>
          <a:xfrm>
            <a:off x="45417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
        <p:nvSpPr>
          <p:cNvPr id="19" name="Text Placeholder 4">
            <a:extLst>
              <a:ext uri="{FF2B5EF4-FFF2-40B4-BE49-F238E27FC236}">
                <a16:creationId xmlns:a16="http://schemas.microsoft.com/office/drawing/2014/main" id="{8EE99189-A4FF-8C44-809C-285F33AF913B}"/>
              </a:ext>
            </a:extLst>
          </p:cNvPr>
          <p:cNvSpPr>
            <a:spLocks noGrp="1"/>
          </p:cNvSpPr>
          <p:nvPr>
            <p:ph type="body" sz="quarter" idx="43" hasCustomPrompt="1"/>
          </p:nvPr>
        </p:nvSpPr>
        <p:spPr>
          <a:xfrm>
            <a:off x="2385530" y="2452758"/>
            <a:ext cx="1693247" cy="2290499"/>
          </a:xfrm>
          <a:prstGeom prst="rect">
            <a:avLst/>
          </a:prstGeom>
        </p:spPr>
        <p:txBody>
          <a:bodyPr lIns="0" tIns="0" rIns="0" bIns="0"/>
          <a:lstStyle>
            <a:lvl1pPr marL="0" indent="0">
              <a:lnSpc>
                <a:spcPts val="1765"/>
              </a:lnSpc>
              <a:spcBef>
                <a:spcPts val="0"/>
              </a:spcBef>
              <a:buFont typeface="Arial" panose="020B0604020202020204" pitchFamily="34" charset="0"/>
              <a:buNone/>
              <a:defRPr sz="1372"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p:txBody>
      </p:sp>
    </p:spTree>
    <p:extLst>
      <p:ext uri="{BB962C8B-B14F-4D97-AF65-F5344CB8AC3E}">
        <p14:creationId xmlns:p14="http://schemas.microsoft.com/office/powerpoint/2010/main" val="358511892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4249" y="486947"/>
            <a:ext cx="10869930" cy="6371053"/>
          </a:xfrm>
          <a:prstGeom prst="rect">
            <a:avLst/>
          </a:prstGeom>
        </p:spPr>
      </p:pic>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1599603"/>
            <a:ext cx="7678751" cy="4327960"/>
          </a:xfrm>
          <a:prstGeom prst="rect">
            <a:avLst/>
          </a:prstGeom>
        </p:spPr>
        <p:txBody>
          <a:bodyPr anchor="ctr" anchorCtr="0">
            <a:noAutofit/>
          </a:bodyPr>
          <a:lstStyle>
            <a:lvl1pPr algn="ctr">
              <a:defRPr>
                <a:solidFill>
                  <a:srgbClr val="000000"/>
                </a:solidFill>
              </a:defRPr>
            </a:lvl1pPr>
          </a:lstStyle>
          <a:p>
            <a:r>
              <a:rPr lang="en-US" dirty="0"/>
              <a:t>Click icon to add picture</a:t>
            </a:r>
          </a:p>
        </p:txBody>
      </p:sp>
      <p:sp>
        <p:nvSpPr>
          <p:cNvPr id="12" name="Text Box 3">
            <a:extLst>
              <a:ext uri="{FF2B5EF4-FFF2-40B4-BE49-F238E27FC236}">
                <a16:creationId xmlns:a16="http://schemas.microsoft.com/office/drawing/2014/main" id="{A8F5F40B-56C9-1D43-9521-8583515F1C5D}"/>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22358813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9" name="Text Placeholder 4"/>
          <p:cNvSpPr>
            <a:spLocks noGrp="1"/>
          </p:cNvSpPr>
          <p:nvPr>
            <p:ph type="body" sz="quarter" idx="12" hasCustomPrompt="1"/>
          </p:nvPr>
        </p:nvSpPr>
        <p:spPr>
          <a:xfrm>
            <a:off x="455992" y="5857162"/>
            <a:ext cx="3618381" cy="301770"/>
          </a:xfrm>
          <a:prstGeom prst="rect">
            <a:avLst/>
          </a:prstGeom>
        </p:spPr>
        <p:txBody>
          <a:bodyPr lIns="0" tIns="0" rIns="0" bIns="0"/>
          <a:lstStyle>
            <a:lvl1pPr marL="0" indent="0">
              <a:lnSpc>
                <a:spcPts val="1176"/>
              </a:lnSpc>
              <a:spcBef>
                <a:spcPts val="882"/>
              </a:spcBef>
              <a:buFont typeface="Arial" panose="020B0604020202020204" pitchFamily="34" charset="0"/>
              <a:buNone/>
              <a:defRPr sz="98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03152"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dirty="0"/>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41415"/>
          </a:xfrm>
          <a:prstGeom prst="rect">
            <a:avLst/>
          </a:prstGeom>
        </p:spPr>
        <p:txBody>
          <a:bodyPr tIns="0"/>
          <a:lstStyle>
            <a:lvl1pPr>
              <a:defRPr lang="en-US" sz="980" b="1" kern="1200" spc="0" dirty="0" smtClean="0">
                <a:solidFill>
                  <a:srgbClr val="000000"/>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857162"/>
            <a:ext cx="3607487" cy="301770"/>
          </a:xfrm>
          <a:prstGeom prst="rect">
            <a:avLst/>
          </a:prstGeom>
        </p:spPr>
        <p:txBody>
          <a:bodyPr vert="horz" wrap="square" lIns="0" tIns="0" rIns="0" bIns="0" rtlCol="0">
            <a:spAutoFit/>
          </a:bodyPr>
          <a:lstStyle>
            <a:lvl1pPr>
              <a:tabLst/>
              <a:defRPr lang="en-US" sz="980" b="0" i="0" spc="0" dirty="0" smtClean="0">
                <a:solidFill>
                  <a:srgbClr val="000000"/>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9" name="Text Box 3">
            <a:extLst>
              <a:ext uri="{FF2B5EF4-FFF2-40B4-BE49-F238E27FC236}">
                <a16:creationId xmlns:a16="http://schemas.microsoft.com/office/drawing/2014/main" id="{DD3304D6-24AF-6742-A22C-8D78DC39B073}"/>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127976602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Table styling</a:t>
            </a:r>
          </a:p>
        </p:txBody>
      </p:sp>
      <p:sp>
        <p:nvSpPr>
          <p:cNvPr id="4" name="Table Placeholder 3"/>
          <p:cNvSpPr>
            <a:spLocks noGrp="1"/>
          </p:cNvSpPr>
          <p:nvPr>
            <p:ph type="tbl" sz="quarter" idx="10"/>
          </p:nvPr>
        </p:nvSpPr>
        <p:spPr>
          <a:xfrm>
            <a:off x="455995" y="3924852"/>
            <a:ext cx="11306469" cy="546753"/>
          </a:xfrm>
          <a:prstGeom prst="rect">
            <a:avLst/>
          </a:prstGeom>
        </p:spPr>
        <p:txBody>
          <a:bodyPr anchor="ctr" anchorCtr="0"/>
          <a:lstStyle>
            <a:lvl1pPr algn="ctr">
              <a:defRPr/>
            </a:lvl1pPr>
          </a:lstStyle>
          <a:p>
            <a:r>
              <a:rPr lang="en-US" dirty="0"/>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p:nvSpPr>
        <p:spPr bwMode="blackWhite">
          <a:xfrm>
            <a:off x="454169" y="6455175"/>
            <a:ext cx="11306469" cy="211083"/>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35495349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7507D490-6D76-184D-B20A-2C0F2F3DD099}"/>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04B63C3A-8B21-B940-BD1D-D9281E6DD25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139762361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slide 1">
    <p:bg>
      <p:bgPr>
        <a:solidFill>
          <a:schemeClr val="tx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
        <p:nvSpPr>
          <p:cNvPr id="6" name="Text Box 3">
            <a:extLst>
              <a:ext uri="{FF2B5EF4-FFF2-40B4-BE49-F238E27FC236}">
                <a16:creationId xmlns:a16="http://schemas.microsoft.com/office/drawing/2014/main" id="{4071864E-755E-AD40-A80D-10E454980F16}"/>
              </a:ext>
            </a:extLst>
          </p:cNvPr>
          <p:cNvSpPr txBox="1">
            <a:spLocks noChangeArrowheads="1"/>
          </p:cNvSpPr>
          <p:nvPr/>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32106737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Closing slide 2">
    <p:bg>
      <p:bgPr>
        <a:solidFill>
          <a:srgbClr val="000000"/>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5" y="1845277"/>
            <a:ext cx="7454644" cy="1473396"/>
          </a:xfrm>
          <a:prstGeom prst="rect">
            <a:avLst/>
          </a:prstGeom>
          <a:noFill/>
        </p:spPr>
        <p:txBody>
          <a:bodyPr lIns="0" tIns="0" rIns="0" bIns="0" anchor="t" anchorCtr="0"/>
          <a:lstStyle>
            <a:lvl1pPr>
              <a:lnSpc>
                <a:spcPct val="100000"/>
              </a:lnSpc>
              <a:spcAft>
                <a:spcPts val="1274"/>
              </a:spcAft>
              <a:defRPr sz="2549" spc="-49" baseline="0">
                <a:solidFill>
                  <a:schemeClr val="bg1"/>
                </a:solidFill>
              </a:defRPr>
            </a:lvl1pPr>
          </a:lstStyle>
          <a:p>
            <a:r>
              <a:rPr lang="en-US"/>
              <a:t>Thank you.</a:t>
            </a:r>
          </a:p>
        </p:txBody>
      </p:sp>
      <p:sp>
        <p:nvSpPr>
          <p:cNvPr id="5" name="Text Box 3">
            <a:extLst>
              <a:ext uri="{FF2B5EF4-FFF2-40B4-BE49-F238E27FC236}">
                <a16:creationId xmlns:a16="http://schemas.microsoft.com/office/drawing/2014/main" id="{0AFD6FAE-B215-4CF5-A1C7-AE7803BB4E41}"/>
              </a:ext>
            </a:extLst>
          </p:cNvPr>
          <p:cNvSpPr txBox="1">
            <a:spLocks noChangeArrowheads="1"/>
          </p:cNvSpPr>
          <p:nvPr/>
        </p:nvSpPr>
        <p:spPr bwMode="blackWhite">
          <a:xfrm>
            <a:off x="454170" y="6451197"/>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1"/>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DC1F9C5D-BBFD-AE42-A1D5-DA2C27C2E9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170" y="439310"/>
            <a:ext cx="1335673" cy="190278"/>
          </a:xfrm>
          <a:prstGeom prst="rect">
            <a:avLst/>
          </a:prstGeom>
        </p:spPr>
      </p:pic>
    </p:spTree>
    <p:extLst>
      <p:ext uri="{BB962C8B-B14F-4D97-AF65-F5344CB8AC3E}">
        <p14:creationId xmlns:p14="http://schemas.microsoft.com/office/powerpoint/2010/main" val="1729339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262516"/>
      </p:ext>
    </p:extLst>
  </p:cSld>
  <p:clrMapOvr>
    <a:masterClrMapping/>
  </p:clrMapOvr>
  <p:transition>
    <p:fade/>
  </p:transition>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4" y="3211970"/>
            <a:ext cx="3182027" cy="430887"/>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73525"/>
            <a:ext cx="6667500" cy="307777"/>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892795845"/>
      </p:ext>
    </p:extLst>
  </p:cSld>
  <p:clrMapOvr>
    <a:masterClrMapping/>
  </p:clrMapOvr>
  <p:transition>
    <p:fade/>
  </p:transition>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l" defTabSz="932293"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383"/>
            <a:ext cx="3183637" cy="554061"/>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3119637"/>
            <a:ext cx="6669658" cy="615553"/>
          </a:xfrm>
        </p:spPr>
        <p:txBody>
          <a:bodyPr anchor="ctr" anchorCtr="0"/>
          <a:lstStyle>
            <a:lvl1pPr marL="0" indent="0">
              <a:spcAft>
                <a:spcPts val="1200"/>
              </a:spcAft>
              <a:buNone/>
              <a:defRPr sz="2800"/>
            </a:lvl1pPr>
            <a:lvl2pPr marL="228556" indent="0">
              <a:buNone/>
              <a:defRPr/>
            </a:lvl2pPr>
          </a:lstStyle>
          <a:p>
            <a:pPr lvl="0"/>
            <a:r>
              <a:rPr lang="en-US"/>
              <a:t>Click to edit Master text styles</a:t>
            </a:r>
          </a:p>
        </p:txBody>
      </p:sp>
    </p:spTree>
    <p:extLst>
      <p:ext uri="{BB962C8B-B14F-4D97-AF65-F5344CB8AC3E}">
        <p14:creationId xmlns:p14="http://schemas.microsoft.com/office/powerpoint/2010/main" val="173554766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6149207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38721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3029995"/>
            <a:ext cx="9401560" cy="1793104"/>
          </a:xfrm>
          <a:noFill/>
        </p:spPr>
        <p:txBody>
          <a:bodyPr lIns="0" tIns="0" rIns="0" bIns="182880" anchor="b" anchorCtr="0"/>
          <a:lstStyle>
            <a:lvl1pPr>
              <a:defRPr sz="5293"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8" y="4838790"/>
            <a:ext cx="9401560" cy="945435"/>
          </a:xfrm>
          <a:noFill/>
        </p:spPr>
        <p:txBody>
          <a:bodyPr lIns="0" tIns="0" rIns="0" bIns="0">
            <a:noAutofit/>
          </a:bodyPr>
          <a:lstStyle>
            <a:lvl1pPr marL="0" indent="0">
              <a:lnSpc>
                <a:spcPct val="100000"/>
              </a:lnSpc>
              <a:spcBef>
                <a:spcPts val="0"/>
              </a:spcBef>
              <a:buNone/>
              <a:defRPr sz="1567"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29545" y="437139"/>
            <a:ext cx="896425" cy="190218"/>
          </a:xfrm>
          <a:prstGeom prst="rect">
            <a:avLst/>
          </a:prstGeom>
        </p:spPr>
      </p:pic>
    </p:spTree>
    <p:extLst>
      <p:ext uri="{BB962C8B-B14F-4D97-AF65-F5344CB8AC3E}">
        <p14:creationId xmlns:p14="http://schemas.microsoft.com/office/powerpoint/2010/main" val="403819823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28682" y="437142"/>
            <a:ext cx="896425" cy="191140"/>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3"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8" y="4838790"/>
            <a:ext cx="9401560" cy="945435"/>
          </a:xfrm>
          <a:noFill/>
        </p:spPr>
        <p:txBody>
          <a:bodyPr lIns="0" tIns="0" rIns="0" bIns="0">
            <a:noAutofit/>
          </a:bodyPr>
          <a:lstStyle>
            <a:lvl1pPr marL="0" indent="0">
              <a:lnSpc>
                <a:spcPct val="100000"/>
              </a:lnSpc>
              <a:spcBef>
                <a:spcPts val="0"/>
              </a:spcBef>
              <a:buNone/>
              <a:defRPr sz="1567"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21829558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6858973"/>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3"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7" y="4838790"/>
            <a:ext cx="9401560" cy="945435"/>
          </a:xfrm>
          <a:noFill/>
        </p:spPr>
        <p:txBody>
          <a:bodyPr lIns="0" tIns="0" rIns="0" bIns="0">
            <a:noAutofit/>
          </a:bodyPr>
          <a:lstStyle>
            <a:lvl1pPr marL="0" indent="0">
              <a:lnSpc>
                <a:spcPct val="100000"/>
              </a:lnSpc>
              <a:spcBef>
                <a:spcPts val="0"/>
              </a:spcBef>
              <a:buNone/>
              <a:defRPr sz="1567"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6424" y="438439"/>
            <a:ext cx="1364901" cy="224637"/>
          </a:xfrm>
          <a:prstGeom prst="rect">
            <a:avLst/>
          </a:prstGeom>
        </p:spPr>
      </p:pic>
    </p:spTree>
    <p:extLst>
      <p:ext uri="{BB962C8B-B14F-4D97-AF65-F5344CB8AC3E}">
        <p14:creationId xmlns:p14="http://schemas.microsoft.com/office/powerpoint/2010/main" val="9520100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D76228DA-C78B-F44C-94F8-7128E0B2D7A7}"/>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942E84EF-6F95-A646-8F37-FD94FE90797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868" t="8847" r="8127" b="8616"/>
          <a:stretch/>
        </p:blipFill>
        <p:spPr>
          <a:xfrm>
            <a:off x="6111901" y="0"/>
            <a:ext cx="6080099" cy="6858000"/>
          </a:xfrm>
          <a:prstGeom prst="rect">
            <a:avLst/>
          </a:prstGeom>
        </p:spPr>
      </p:pic>
    </p:spTree>
    <p:extLst>
      <p:ext uri="{BB962C8B-B14F-4D97-AF65-F5344CB8AC3E}">
        <p14:creationId xmlns:p14="http://schemas.microsoft.com/office/powerpoint/2010/main" val="2491321307"/>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close up of a computer&#10;&#10;Description generated with very high confidence">
            <a:extLst>
              <a:ext uri="{FF2B5EF4-FFF2-40B4-BE49-F238E27FC236}">
                <a16:creationId xmlns:a16="http://schemas.microsoft.com/office/drawing/2014/main" id="{526CAB38-C067-42AB-B30D-0B60633D91F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 b="-1"/>
          <a:stretch/>
        </p:blipFill>
        <p:spPr>
          <a:xfrm>
            <a:off x="1766" y="0"/>
            <a:ext cx="12188468" cy="6858000"/>
          </a:xfrm>
          <a:prstGeom prst="rect">
            <a:avLst/>
          </a:prstGeom>
        </p:spPr>
      </p:pic>
      <p:sp>
        <p:nvSpPr>
          <p:cNvPr id="8" name="Rectangle 7">
            <a:extLst>
              <a:ext uri="{FF2B5EF4-FFF2-40B4-BE49-F238E27FC236}">
                <a16:creationId xmlns:a16="http://schemas.microsoft.com/office/drawing/2014/main" id="{E49DE887-6B72-4CA7-9C1C-CD555B5F7493}"/>
              </a:ext>
            </a:extLst>
          </p:cNvPr>
          <p:cNvSpPr/>
          <p:nvPr userDrawn="1"/>
        </p:nvSpPr>
        <p:spPr bwMode="auto">
          <a:xfrm>
            <a:off x="2" y="0"/>
            <a:ext cx="7262561" cy="6858000"/>
          </a:xfrm>
          <a:prstGeom prst="rect">
            <a:avLst/>
          </a:prstGeom>
          <a:gradFill flip="none" rotWithShape="1">
            <a:gsLst>
              <a:gs pos="0">
                <a:srgbClr val="000000">
                  <a:alpha val="50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3"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8" y="4838790"/>
            <a:ext cx="9401560" cy="945435"/>
          </a:xfrm>
          <a:noFill/>
        </p:spPr>
        <p:txBody>
          <a:bodyPr lIns="0" tIns="0" rIns="0" bIns="0">
            <a:noAutofit/>
          </a:bodyPr>
          <a:lstStyle>
            <a:lvl1pPr marL="0" indent="0">
              <a:lnSpc>
                <a:spcPct val="100000"/>
              </a:lnSpc>
              <a:spcBef>
                <a:spcPts val="0"/>
              </a:spcBef>
              <a:buNone/>
              <a:defRPr sz="1567" spc="0" baseline="0">
                <a:solidFill>
                  <a:schemeClr val="bg2"/>
                </a:solidFill>
                <a:latin typeface="+mn-lt"/>
              </a:defRPr>
            </a:lvl1pPr>
          </a:lstStyle>
          <a:p>
            <a:pPr lvl="0"/>
            <a:r>
              <a:rPr lang="en-US"/>
              <a:t>Author name</a:t>
            </a:r>
          </a:p>
          <a:p>
            <a:pPr lvl="0"/>
            <a:r>
              <a:rPr lang="en-US"/>
              <a:t>Date</a:t>
            </a:r>
          </a:p>
        </p:txBody>
      </p:sp>
      <p:pic>
        <p:nvPicPr>
          <p:cNvPr id="13" name="Picture 12">
            <a:extLst>
              <a:ext uri="{FF2B5EF4-FFF2-40B4-BE49-F238E27FC236}">
                <a16:creationId xmlns:a16="http://schemas.microsoft.com/office/drawing/2014/main" id="{54F71F07-3FF3-4902-A108-DE5C884EF863}"/>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428682" y="437142"/>
            <a:ext cx="896425" cy="191140"/>
          </a:xfrm>
          <a:prstGeom prst="rect">
            <a:avLst/>
          </a:prstGeom>
        </p:spPr>
      </p:pic>
    </p:spTree>
    <p:extLst>
      <p:ext uri="{BB962C8B-B14F-4D97-AF65-F5344CB8AC3E}">
        <p14:creationId xmlns:p14="http://schemas.microsoft.com/office/powerpoint/2010/main" val="24065425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6" y="1202872"/>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233"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54" indent="0">
              <a:buNone/>
              <a:defRPr sz="1765"/>
            </a:lvl2pPr>
            <a:lvl3pPr marL="448107" indent="0">
              <a:buNone/>
              <a:defRPr sz="1765"/>
            </a:lvl3pPr>
            <a:lvl4pPr marL="672161" indent="0">
              <a:buNone/>
              <a:defRPr sz="1765"/>
            </a:lvl4pPr>
            <a:lvl5pPr marL="896214"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12303527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2139704"/>
            <a:ext cx="11339774" cy="1223171"/>
          </a:xfrm>
        </p:spPr>
        <p:txBody>
          <a:bodyPr wrap="square" lIns="0" tIns="0" rIns="0" bIns="0">
            <a:spAutoFit/>
          </a:bodyPr>
          <a:lstStyle>
            <a:lvl1pPr marL="0" indent="0">
              <a:lnSpc>
                <a:spcPct val="90000"/>
              </a:lnSpc>
              <a:spcBef>
                <a:spcPts val="0"/>
              </a:spcBef>
              <a:spcAft>
                <a:spcPts val="1273"/>
              </a:spcAft>
              <a:buNone/>
              <a:defRPr sz="2549" b="0" i="0">
                <a:solidFill>
                  <a:srgbClr val="000000"/>
                </a:solidFill>
                <a:latin typeface="+mn-lt"/>
              </a:defRPr>
            </a:lvl1pPr>
            <a:lvl2pPr marL="224054" indent="0">
              <a:lnSpc>
                <a:spcPct val="90000"/>
              </a:lnSpc>
              <a:spcBef>
                <a:spcPts val="0"/>
              </a:spcBef>
              <a:spcAft>
                <a:spcPts val="1273"/>
              </a:spcAft>
              <a:buNone/>
              <a:defRPr sz="1961">
                <a:solidFill>
                  <a:srgbClr val="000000"/>
                </a:solidFill>
              </a:defRPr>
            </a:lvl2pPr>
            <a:lvl3pPr marL="448107" indent="0">
              <a:spcBef>
                <a:spcPts val="0"/>
              </a:spcBef>
              <a:spcAft>
                <a:spcPts val="1273"/>
              </a:spcAft>
              <a:buNone/>
              <a:defRPr sz="1961">
                <a:solidFill>
                  <a:srgbClr val="000000"/>
                </a:solidFill>
              </a:defRPr>
            </a:lvl3pPr>
            <a:lvl4pPr marL="672161" indent="0">
              <a:spcBef>
                <a:spcPts val="0"/>
              </a:spcBef>
              <a:spcAft>
                <a:spcPts val="1273"/>
              </a:spcAft>
              <a:buNone/>
              <a:defRPr sz="1961"/>
            </a:lvl4pPr>
            <a:lvl5pPr marL="89621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8"/>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2670832003"/>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7"/>
            <a:ext cx="11339774" cy="1223171"/>
          </a:xfrm>
        </p:spPr>
        <p:txBody>
          <a:bodyPr wrap="square" lIns="0" tIns="0" rIns="0" bIns="0">
            <a:spAutoFit/>
          </a:bodyPr>
          <a:lstStyle>
            <a:lvl1pPr marL="268864" indent="-268864">
              <a:lnSpc>
                <a:spcPct val="90000"/>
              </a:lnSpc>
              <a:spcBef>
                <a:spcPts val="0"/>
              </a:spcBef>
              <a:spcAft>
                <a:spcPts val="1273"/>
              </a:spcAft>
              <a:buClr>
                <a:srgbClr val="000000"/>
              </a:buClr>
              <a:buSzPct val="77000"/>
              <a:buFont typeface="Arial" panose="020B0604020202020204" pitchFamily="34" charset="0"/>
              <a:buChar char="•"/>
              <a:defRPr sz="2549" b="0" i="0">
                <a:solidFill>
                  <a:srgbClr val="000000"/>
                </a:solidFill>
                <a:latin typeface="+mn-lt"/>
              </a:defRPr>
            </a:lvl1pPr>
            <a:lvl2pPr marL="537729" indent="-224054">
              <a:lnSpc>
                <a:spcPct val="90000"/>
              </a:lnSpc>
              <a:spcBef>
                <a:spcPts val="0"/>
              </a:spcBef>
              <a:spcAft>
                <a:spcPts val="1273"/>
              </a:spcAft>
              <a:buClr>
                <a:srgbClr val="000000"/>
              </a:buClr>
              <a:buSzPct val="77000"/>
              <a:buFont typeface="Arial" panose="020B0604020202020204" pitchFamily="34" charset="0"/>
              <a:buChar char="•"/>
              <a:defRPr sz="1961">
                <a:solidFill>
                  <a:srgbClr val="000000"/>
                </a:solidFill>
              </a:defRPr>
            </a:lvl2pPr>
            <a:lvl3pPr marL="806593" indent="-224054">
              <a:spcBef>
                <a:spcPts val="0"/>
              </a:spcBef>
              <a:spcAft>
                <a:spcPts val="1273"/>
              </a:spcAft>
              <a:buClr>
                <a:srgbClr val="000000"/>
              </a:buClr>
              <a:buSzPct val="77000"/>
              <a:buFont typeface="Arial" panose="020B0604020202020204" pitchFamily="34" charset="0"/>
              <a:buChar char="•"/>
              <a:defRPr sz="1961">
                <a:solidFill>
                  <a:srgbClr val="000000"/>
                </a:solidFill>
              </a:defRPr>
            </a:lvl3pPr>
            <a:lvl4pPr marL="672161" indent="0">
              <a:spcBef>
                <a:spcPts val="0"/>
              </a:spcBef>
              <a:spcAft>
                <a:spcPts val="1273"/>
              </a:spcAft>
              <a:buNone/>
              <a:defRPr sz="1961"/>
            </a:lvl4pPr>
            <a:lvl5pPr marL="89621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3"/>
            <a:ext cx="11339774" cy="353070"/>
          </a:xfrm>
        </p:spPr>
        <p:txBody>
          <a:bodyPr wrap="square" lIns="0" tIns="0" rIns="0" bIns="0">
            <a:spAutoFit/>
          </a:bodyPr>
          <a:lstStyle>
            <a:lvl1pPr marL="0" indent="0">
              <a:lnSpc>
                <a:spcPct val="90000"/>
              </a:lnSpc>
              <a:spcBef>
                <a:spcPts val="0"/>
              </a:spcBef>
              <a:spcAft>
                <a:spcPts val="1273"/>
              </a:spcAft>
              <a:buNone/>
              <a:defRPr sz="2549" b="0" i="0">
                <a:solidFill>
                  <a:srgbClr val="000000"/>
                </a:solidFill>
                <a:latin typeface="+mn-lt"/>
              </a:defRPr>
            </a:lvl1pPr>
            <a:lvl2pPr marL="224054" indent="0">
              <a:lnSpc>
                <a:spcPct val="90000"/>
              </a:lnSpc>
              <a:spcBef>
                <a:spcPts val="0"/>
              </a:spcBef>
              <a:spcAft>
                <a:spcPts val="1273"/>
              </a:spcAft>
              <a:buNone/>
              <a:defRPr sz="1961">
                <a:solidFill>
                  <a:schemeClr val="tx2"/>
                </a:solidFill>
              </a:defRPr>
            </a:lvl2pPr>
            <a:lvl3pPr marL="448107" indent="0">
              <a:spcBef>
                <a:spcPts val="0"/>
              </a:spcBef>
              <a:spcAft>
                <a:spcPts val="1273"/>
              </a:spcAft>
              <a:buNone/>
              <a:defRPr sz="1961"/>
            </a:lvl3pPr>
            <a:lvl4pPr marL="672161" indent="0">
              <a:spcBef>
                <a:spcPts val="0"/>
              </a:spcBef>
              <a:spcAft>
                <a:spcPts val="1273"/>
              </a:spcAft>
              <a:buNone/>
              <a:defRPr sz="1961"/>
            </a:lvl4pPr>
            <a:lvl5pPr marL="896214" indent="0">
              <a:buNone/>
              <a:defRPr/>
            </a:lvl5pPr>
          </a:lstStyle>
          <a:p>
            <a:pPr lvl="0"/>
            <a:r>
              <a:rPr lang="en-US"/>
              <a:t>Subtitle Segoe UI 26pt</a:t>
            </a:r>
          </a:p>
        </p:txBody>
      </p:sp>
    </p:spTree>
    <p:extLst>
      <p:ext uri="{BB962C8B-B14F-4D97-AF65-F5344CB8AC3E}">
        <p14:creationId xmlns:p14="http://schemas.microsoft.com/office/powerpoint/2010/main" val="1770062957"/>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23230526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1" y="2"/>
            <a:ext cx="5982390" cy="6858000"/>
          </a:xfrm>
          <a:blipFill dpi="0" rotWithShape="1">
            <a:blip r:embed="rId2" cstate="screen">
              <a:extLst>
                <a:ext uri="{28A0092B-C50C-407E-A947-70E740481C1C}">
                  <a14:useLocalDpi xmlns:a14="http://schemas.microsoft.com/office/drawing/2010/main" val="0"/>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7"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4"/>
            <a:ext cx="5555965" cy="2573509"/>
          </a:xfrm>
        </p:spPr>
        <p:txBody>
          <a:bodyPr wrap="square" lIns="0" tIns="0" rIns="0" bIns="0">
            <a:noAutofit/>
          </a:bodyPr>
          <a:lstStyle>
            <a:lvl1pPr marL="0" marR="0" indent="0" algn="l" defTabSz="914192"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54" marR="0" indent="0" algn="l" defTabSz="91419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07" indent="0">
              <a:buNone/>
              <a:defRPr/>
            </a:lvl3pPr>
            <a:lvl4pPr marL="672161" indent="0">
              <a:buNone/>
              <a:defRPr/>
            </a:lvl4pPr>
            <a:lvl5pPr marL="896214"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1117478050"/>
      </p:ext>
    </p:extLst>
  </p:cSld>
  <p:clrMapOvr>
    <a:masterClrMapping/>
  </p:clrMapOvr>
  <p:transition>
    <p:fade/>
  </p:transition>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5" y="2135538"/>
            <a:ext cx="3632388" cy="2583813"/>
          </a:xfrm>
          <a:blipFill>
            <a:blip r:embed="rId2" cstate="screen">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2" name="Picture Placeholder 10"/>
          <p:cNvSpPr>
            <a:spLocks noGrp="1"/>
          </p:cNvSpPr>
          <p:nvPr>
            <p:ph type="pic" sz="quarter" idx="15" hasCustomPrompt="1"/>
          </p:nvPr>
        </p:nvSpPr>
        <p:spPr>
          <a:xfrm>
            <a:off x="4281364" y="2135538"/>
            <a:ext cx="3623050" cy="2583813"/>
          </a:xfrm>
          <a:blipFill>
            <a:blip r:embed="rId3">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3" name="Picture Placeholder 10"/>
          <p:cNvSpPr>
            <a:spLocks noGrp="1"/>
          </p:cNvSpPr>
          <p:nvPr>
            <p:ph type="pic" sz="quarter" idx="16" hasCustomPrompt="1"/>
          </p:nvPr>
        </p:nvSpPr>
        <p:spPr>
          <a:xfrm>
            <a:off x="8126965" y="2135538"/>
            <a:ext cx="3634002" cy="2583814"/>
          </a:xfrm>
          <a:blipFill>
            <a:blip r:embed="rId4">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5" name="Text Placeholder 4"/>
          <p:cNvSpPr>
            <a:spLocks noGrp="1"/>
          </p:cNvSpPr>
          <p:nvPr>
            <p:ph type="body" sz="quarter" idx="11" hasCustomPrompt="1"/>
          </p:nvPr>
        </p:nvSpPr>
        <p:spPr>
          <a:xfrm>
            <a:off x="426426" y="4927922"/>
            <a:ext cx="3630521" cy="1307666"/>
          </a:xfrm>
        </p:spPr>
        <p:txBody>
          <a:bodyPr lIns="0" tIns="0" rIns="0" bIns="0"/>
          <a:lstStyle>
            <a:lvl1pPr marL="0" indent="0">
              <a:lnSpc>
                <a:spcPct val="100000"/>
              </a:lnSpc>
              <a:spcBef>
                <a:spcPts val="0"/>
              </a:spcBef>
              <a:spcAft>
                <a:spcPts val="784"/>
              </a:spcAft>
              <a:buNone/>
              <a:defRPr sz="1567" b="1">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4" y="4927922"/>
            <a:ext cx="3630521"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8"/>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382002803"/>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3" y="2145843"/>
            <a:ext cx="5780073" cy="3756460"/>
          </a:xfrm>
        </p:spPr>
        <p:txBody>
          <a:bodyPr anchor="ctr">
            <a:noAutofit/>
          </a:bodyPr>
          <a:lstStyle>
            <a:lvl1pPr algn="ctr">
              <a:defRPr sz="1961">
                <a:latin typeface="+mj-lt"/>
              </a:defRPr>
            </a:lvl1pPr>
          </a:lstStyle>
          <a:p>
            <a:r>
              <a:rPr lang="en-US" dirty="0"/>
              <a:t>Drop photo here</a:t>
            </a:r>
          </a:p>
        </p:txBody>
      </p:sp>
      <p:sp>
        <p:nvSpPr>
          <p:cNvPr id="4" name="Text Placeholder 3"/>
          <p:cNvSpPr>
            <a:spLocks noGrp="1"/>
          </p:cNvSpPr>
          <p:nvPr>
            <p:ph type="body" sz="quarter" idx="10" hasCustomPrompt="1"/>
          </p:nvPr>
        </p:nvSpPr>
        <p:spPr>
          <a:xfrm>
            <a:off x="426425" y="2145844"/>
            <a:ext cx="5138175" cy="2573509"/>
          </a:xfrm>
        </p:spPr>
        <p:txBody>
          <a:bodyPr wrap="square" lIns="0" tIns="0" rIns="0" bIns="0">
            <a:noAutofit/>
          </a:bodyPr>
          <a:lstStyle>
            <a:lvl1pPr marL="0" marR="0" indent="0" algn="l" defTabSz="914192"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54" marR="0" indent="0" algn="l" defTabSz="91419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07" indent="0">
              <a:buNone/>
              <a:defRPr/>
            </a:lvl3pPr>
            <a:lvl4pPr marL="672161" indent="0">
              <a:buNone/>
              <a:defRPr/>
            </a:lvl4pPr>
            <a:lvl5pPr marL="896214"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8"/>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1461050566"/>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6"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1"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4" y="440498"/>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7" y="4927922"/>
            <a:ext cx="3627659" cy="1307666"/>
          </a:xfrm>
        </p:spPr>
        <p:txBody>
          <a:bodyPr lIns="0" tIns="0" rIns="0" bIns="0"/>
          <a:lstStyle>
            <a:lvl1pPr marL="0" indent="0">
              <a:lnSpc>
                <a:spcPct val="100000"/>
              </a:lnSpc>
              <a:spcBef>
                <a:spcPts val="0"/>
              </a:spcBef>
              <a:spcAft>
                <a:spcPts val="784"/>
              </a:spcAft>
              <a:buNone/>
              <a:defRPr sz="1567" b="1">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4" y="4927922"/>
            <a:ext cx="3623051"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5" y="4927922"/>
            <a:ext cx="3635502"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20470334"/>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7" y="1590388"/>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2" y="1590388"/>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5" y="1590388"/>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8"/>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6"/>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7" b="1">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5" y="4927922"/>
            <a:ext cx="2653417"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2" y="4927922"/>
            <a:ext cx="2653417"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7" y="4927922"/>
            <a:ext cx="2653417" cy="1307666"/>
          </a:xfrm>
        </p:spPr>
        <p:txBody>
          <a:bodyPr lIns="0" tIns="0" rIns="0" bIns="0"/>
          <a:lstStyle>
            <a:lvl1pPr marL="0" indent="0">
              <a:lnSpc>
                <a:spcPct val="100000"/>
              </a:lnSpc>
              <a:spcBef>
                <a:spcPts val="0"/>
              </a:spcBef>
              <a:spcAft>
                <a:spcPts val="784"/>
              </a:spcAft>
              <a:buNone/>
              <a:defRPr sz="1567">
                <a:solidFill>
                  <a:schemeClr val="accent1"/>
                </a:solidFill>
                <a:latin typeface="+mj-lt"/>
              </a:defRPr>
            </a:lvl1pPr>
            <a:lvl2pPr marL="0" marR="0" indent="0" algn="l" defTabSz="914192" rtl="0" eaLnBrk="1" fontAlgn="auto" latinLnBrk="0" hangingPunct="1">
              <a:lnSpc>
                <a:spcPct val="100000"/>
              </a:lnSpc>
              <a:spcBef>
                <a:spcPts val="0"/>
              </a:spcBef>
              <a:spcAft>
                <a:spcPts val="784"/>
              </a:spcAft>
              <a:buClrTx/>
              <a:buSzPct val="90000"/>
              <a:buFont typeface="Arial" panose="020B0604020202020204" pitchFamily="34" charset="0"/>
              <a:buNone/>
              <a:tabLst/>
              <a:defRPr sz="1567">
                <a:solidFill>
                  <a:srgbClr val="000000"/>
                </a:solidFill>
              </a:defRPr>
            </a:lvl2pPr>
            <a:lvl3pPr marL="448107" indent="0">
              <a:buNone/>
              <a:defRPr/>
            </a:lvl3pPr>
            <a:lvl4pPr marL="672161" indent="0">
              <a:buNone/>
              <a:defRPr/>
            </a:lvl4pPr>
            <a:lvl5pPr marL="89621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66239467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9">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F9732-E389-084D-A7F3-09AC5EED73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705" strike="noStrike" spc="-49" baseline="0">
                <a:solidFill>
                  <a:srgbClr val="000000"/>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2424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Rectangle 6">
            <a:extLst>
              <a:ext uri="{FF2B5EF4-FFF2-40B4-BE49-F238E27FC236}">
                <a16:creationId xmlns:a16="http://schemas.microsoft.com/office/drawing/2014/main" id="{01443AB1-0CDE-B44D-8883-27DEB7B914EA}"/>
              </a:ext>
            </a:extLst>
          </p:cNvPr>
          <p:cNvSpPr/>
          <p:nvPr userDrawn="1"/>
        </p:nvSpPr>
        <p:spPr bwMode="auto">
          <a:xfrm>
            <a:off x="6111901" y="0"/>
            <a:ext cx="6080099" cy="68580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chemeClr val="tx1"/>
              </a:solidFill>
              <a:ea typeface="Segoe UI" pitchFamily="34" charset="0"/>
              <a:cs typeface="Segoe UI" pitchFamily="34" charset="0"/>
            </a:endParaRPr>
          </a:p>
        </p:txBody>
      </p:sp>
      <p:pic>
        <p:nvPicPr>
          <p:cNvPr id="8" name="Picture 7">
            <a:extLst>
              <a:ext uri="{FF2B5EF4-FFF2-40B4-BE49-F238E27FC236}">
                <a16:creationId xmlns:a16="http://schemas.microsoft.com/office/drawing/2014/main" id="{64E0159D-061E-A640-B0A5-C7A703E35A9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165055" y="0"/>
            <a:ext cx="5973790" cy="6858000"/>
          </a:xfrm>
          <a:prstGeom prst="rect">
            <a:avLst/>
          </a:prstGeom>
        </p:spPr>
      </p:pic>
    </p:spTree>
    <p:extLst>
      <p:ext uri="{BB962C8B-B14F-4D97-AF65-F5344CB8AC3E}">
        <p14:creationId xmlns:p14="http://schemas.microsoft.com/office/powerpoint/2010/main" val="2476658414"/>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dirty="0"/>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8"/>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055829083"/>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22"/>
            <a:ext cx="7477989" cy="3535032"/>
          </a:xfrm>
          <a:noFill/>
        </p:spPr>
        <p:txBody>
          <a:bodyPr vert="horz" wrap="square" lIns="0" tIns="0" rIns="0" bIns="0" rtlCol="0" anchor="t" anchorCtr="0">
            <a:noAutofit/>
          </a:bodyPr>
          <a:lstStyle>
            <a:lvl1pPr>
              <a:lnSpc>
                <a:spcPct val="90000"/>
              </a:lnSpc>
              <a:defRPr lang="en-US" sz="5293" spc="-147" dirty="0">
                <a:solidFill>
                  <a:srgbClr val="000000"/>
                </a:solidFill>
              </a:defRPr>
            </a:lvl1pPr>
          </a:lstStyle>
          <a:p>
            <a:pPr marL="0" lvl="0">
              <a:lnSpc>
                <a:spcPts val="5489"/>
              </a:lnSpc>
            </a:pPr>
            <a:r>
              <a:rPr lang="en-US"/>
              <a:t>Section title</a:t>
            </a:r>
          </a:p>
        </p:txBody>
      </p:sp>
    </p:spTree>
    <p:extLst>
      <p:ext uri="{BB962C8B-B14F-4D97-AF65-F5344CB8AC3E}">
        <p14:creationId xmlns:p14="http://schemas.microsoft.com/office/powerpoint/2010/main" val="40880890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22"/>
            <a:ext cx="7477989" cy="3535032"/>
          </a:xfrm>
          <a:noFill/>
        </p:spPr>
        <p:txBody>
          <a:bodyPr vert="horz" wrap="square" lIns="0" tIns="0" rIns="0" bIns="0" rtlCol="0" anchor="t" anchorCtr="0">
            <a:noAutofit/>
          </a:bodyPr>
          <a:lstStyle>
            <a:lvl1pPr>
              <a:lnSpc>
                <a:spcPct val="90000"/>
              </a:lnSpc>
              <a:defRPr lang="en-US" sz="5293" spc="-147"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4068845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
            <a:ext cx="12190264" cy="6857996"/>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26425" y="1184322"/>
            <a:ext cx="7477989" cy="3535032"/>
          </a:xfrm>
          <a:noFill/>
        </p:spPr>
        <p:txBody>
          <a:bodyPr vert="horz" wrap="square" lIns="0" tIns="0" rIns="0" bIns="0" rtlCol="0" anchor="t" anchorCtr="0">
            <a:noAutofit/>
          </a:bodyPr>
          <a:lstStyle>
            <a:lvl1pPr>
              <a:lnSpc>
                <a:spcPct val="90000"/>
              </a:lnSpc>
              <a:defRPr lang="en-US" sz="5293" spc="-147" dirty="0">
                <a:solidFill>
                  <a:srgbClr val="000000"/>
                </a:solidFill>
              </a:defRPr>
            </a:lvl1pPr>
          </a:lstStyle>
          <a:p>
            <a:pPr marL="0" lvl="0">
              <a:lnSpc>
                <a:spcPts val="5489"/>
              </a:lnSpc>
            </a:pPr>
            <a:r>
              <a:rPr lang="en-US"/>
              <a:t>Section title</a:t>
            </a:r>
          </a:p>
        </p:txBody>
      </p:sp>
    </p:spTree>
    <p:extLst>
      <p:ext uri="{BB962C8B-B14F-4D97-AF65-F5344CB8AC3E}">
        <p14:creationId xmlns:p14="http://schemas.microsoft.com/office/powerpoint/2010/main" val="32874662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181345"/>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3"/>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dirty="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29545" y="437137"/>
            <a:ext cx="896425" cy="190218"/>
          </a:xfrm>
          <a:prstGeom prst="rect">
            <a:avLst/>
          </a:prstGeom>
        </p:spPr>
      </p:pic>
    </p:spTree>
    <p:extLst>
      <p:ext uri="{BB962C8B-B14F-4D97-AF65-F5344CB8AC3E}">
        <p14:creationId xmlns:p14="http://schemas.microsoft.com/office/powerpoint/2010/main" val="36261061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3"/>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dirty="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6424" y="438439"/>
            <a:ext cx="1364901" cy="224637"/>
          </a:xfrm>
          <a:prstGeom prst="rect">
            <a:avLst/>
          </a:prstGeom>
        </p:spPr>
      </p:pic>
    </p:spTree>
    <p:extLst>
      <p:ext uri="{BB962C8B-B14F-4D97-AF65-F5344CB8AC3E}">
        <p14:creationId xmlns:p14="http://schemas.microsoft.com/office/powerpoint/2010/main" val="17581333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27294794"/>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BC6FA-2202-4602-A69F-90A5ABD9E5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631439-BF1F-45CF-8DE4-9576E11154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DBD498-69C5-4DE3-91D8-E63086D64B76}"/>
              </a:ext>
            </a:extLst>
          </p:cNvPr>
          <p:cNvSpPr>
            <a:spLocks noGrp="1"/>
          </p:cNvSpPr>
          <p:nvPr>
            <p:ph type="dt" sz="half" idx="10"/>
          </p:nvPr>
        </p:nvSpPr>
        <p:spPr/>
        <p:txBody>
          <a:bodyPr/>
          <a:lstStyle/>
          <a:p>
            <a:fld id="{9573B5A4-2E06-4236-BC41-3A7A78B1FF94}" type="datetimeFigureOut">
              <a:rPr lang="en-US" smtClean="0"/>
              <a:t>5/23/2023</a:t>
            </a:fld>
            <a:endParaRPr lang="en-US" dirty="0"/>
          </a:p>
        </p:txBody>
      </p:sp>
      <p:sp>
        <p:nvSpPr>
          <p:cNvPr id="5" name="Footer Placeholder 4">
            <a:extLst>
              <a:ext uri="{FF2B5EF4-FFF2-40B4-BE49-F238E27FC236}">
                <a16:creationId xmlns:a16="http://schemas.microsoft.com/office/drawing/2014/main" id="{BA1F18CA-20B9-49F5-B3B4-A34F168F73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C31AFE4-EF75-4F33-8938-98D79E3C87D6}"/>
              </a:ext>
            </a:extLst>
          </p:cNvPr>
          <p:cNvSpPr>
            <a:spLocks noGrp="1"/>
          </p:cNvSpPr>
          <p:nvPr>
            <p:ph type="sldNum" sz="quarter" idx="12"/>
          </p:nvPr>
        </p:nvSpPr>
        <p:spPr/>
        <p:txBody>
          <a:bodyPr/>
          <a:lstStyle/>
          <a:p>
            <a:fld id="{ADCA6F9B-7D1F-4CF8-BDC4-0C9078F45D31}" type="slidenum">
              <a:rPr lang="en-US" smtClean="0"/>
              <a:t>‹#›</a:t>
            </a:fld>
            <a:endParaRPr lang="en-US" dirty="0"/>
          </a:p>
        </p:txBody>
      </p:sp>
    </p:spTree>
    <p:extLst>
      <p:ext uri="{BB962C8B-B14F-4D97-AF65-F5344CB8AC3E}">
        <p14:creationId xmlns:p14="http://schemas.microsoft.com/office/powerpoint/2010/main" val="58620662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8681" y="472516"/>
            <a:ext cx="1335673" cy="190278"/>
          </a:xfrm>
          <a:prstGeom prst="rect">
            <a:avLst/>
          </a:prstGeom>
        </p:spPr>
      </p:pic>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a:t>Azure presentation title </a:t>
            </a:r>
            <a:br>
              <a:rPr lang="en-US"/>
            </a:br>
            <a:r>
              <a:rPr lang="en-US"/>
              <a:t>or event name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28682" y="4350114"/>
            <a:ext cx="9630388"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Tree>
    <p:extLst>
      <p:ext uri="{BB962C8B-B14F-4D97-AF65-F5344CB8AC3E}">
        <p14:creationId xmlns:p14="http://schemas.microsoft.com/office/powerpoint/2010/main" val="24859411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9" Type="http://schemas.openxmlformats.org/officeDocument/2006/relationships/image" Target="../media/image1.png"/><Relationship Id="rId21" Type="http://schemas.openxmlformats.org/officeDocument/2006/relationships/slideLayout" Target="../slideLayouts/slideLayout60.xml"/><Relationship Id="rId34" Type="http://schemas.openxmlformats.org/officeDocument/2006/relationships/slideLayout" Target="../slideLayouts/slideLayout73.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38" Type="http://schemas.openxmlformats.org/officeDocument/2006/relationships/theme" Target="../theme/theme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openxmlformats.org/officeDocument/2006/relationships/slideLayout" Target="../slideLayouts/slideLayout76.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slideLayout" Target="../slideLayouts/slideLayout75.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slideLayout" Target="../slideLayouts/slideLayout74.xml"/><Relationship Id="rId8" Type="http://schemas.openxmlformats.org/officeDocument/2006/relationships/slideLayout" Target="../slideLayouts/slideLayout47.xml"/><Relationship Id="rId3"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image" Target="../media/image31.png"/><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image" Target="../media/image30.emf"/><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theme" Target="../theme/theme3.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26" Type="http://schemas.openxmlformats.org/officeDocument/2006/relationships/slideLayout" Target="../slideLayouts/slideLayout124.xml"/><Relationship Id="rId3" Type="http://schemas.openxmlformats.org/officeDocument/2006/relationships/slideLayout" Target="../slideLayouts/slideLayout101.xml"/><Relationship Id="rId21" Type="http://schemas.openxmlformats.org/officeDocument/2006/relationships/slideLayout" Target="../slideLayouts/slideLayout119.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slideLayout" Target="../slideLayouts/slideLayout123.xml"/><Relationship Id="rId33" Type="http://schemas.openxmlformats.org/officeDocument/2006/relationships/image" Target="../media/image1.png"/><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0" Type="http://schemas.openxmlformats.org/officeDocument/2006/relationships/slideLayout" Target="../slideLayouts/slideLayout118.xml"/><Relationship Id="rId29" Type="http://schemas.openxmlformats.org/officeDocument/2006/relationships/slideLayout" Target="../slideLayouts/slideLayout127.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24" Type="http://schemas.openxmlformats.org/officeDocument/2006/relationships/slideLayout" Target="../slideLayouts/slideLayout122.xml"/><Relationship Id="rId32" Type="http://schemas.openxmlformats.org/officeDocument/2006/relationships/theme" Target="../theme/theme4.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28" Type="http://schemas.openxmlformats.org/officeDocument/2006/relationships/slideLayout" Target="../slideLayouts/slideLayout126.xml"/><Relationship Id="rId10" Type="http://schemas.openxmlformats.org/officeDocument/2006/relationships/slideLayout" Target="../slideLayouts/slideLayout108.xml"/><Relationship Id="rId19" Type="http://schemas.openxmlformats.org/officeDocument/2006/relationships/slideLayout" Target="../slideLayouts/slideLayout117.xml"/><Relationship Id="rId31" Type="http://schemas.openxmlformats.org/officeDocument/2006/relationships/slideLayout" Target="../slideLayouts/slideLayout129.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 Id="rId22" Type="http://schemas.openxmlformats.org/officeDocument/2006/relationships/slideLayout" Target="../slideLayouts/slideLayout120.xml"/><Relationship Id="rId27" Type="http://schemas.openxmlformats.org/officeDocument/2006/relationships/slideLayout" Target="../slideLayouts/slideLayout125.xml"/><Relationship Id="rId30" Type="http://schemas.openxmlformats.org/officeDocument/2006/relationships/slideLayout" Target="../slideLayouts/slideLayout128.xml"/><Relationship Id="rId8" Type="http://schemas.openxmlformats.org/officeDocument/2006/relationships/slideLayout" Target="../slideLayouts/slideLayout10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42.xml"/><Relationship Id="rId18" Type="http://schemas.openxmlformats.org/officeDocument/2006/relationships/slideLayout" Target="../slideLayouts/slideLayout147.xml"/><Relationship Id="rId26" Type="http://schemas.openxmlformats.org/officeDocument/2006/relationships/slideLayout" Target="../slideLayouts/slideLayout155.xml"/><Relationship Id="rId39" Type="http://schemas.openxmlformats.org/officeDocument/2006/relationships/slideLayout" Target="../slideLayouts/slideLayout168.xml"/><Relationship Id="rId21" Type="http://schemas.openxmlformats.org/officeDocument/2006/relationships/slideLayout" Target="../slideLayouts/slideLayout150.xml"/><Relationship Id="rId34" Type="http://schemas.openxmlformats.org/officeDocument/2006/relationships/slideLayout" Target="../slideLayouts/slideLayout163.xml"/><Relationship Id="rId42" Type="http://schemas.openxmlformats.org/officeDocument/2006/relationships/theme" Target="../theme/theme5.xml"/><Relationship Id="rId7" Type="http://schemas.openxmlformats.org/officeDocument/2006/relationships/slideLayout" Target="../slideLayouts/slideLayout136.xml"/><Relationship Id="rId2" Type="http://schemas.openxmlformats.org/officeDocument/2006/relationships/slideLayout" Target="../slideLayouts/slideLayout131.xml"/><Relationship Id="rId16" Type="http://schemas.openxmlformats.org/officeDocument/2006/relationships/slideLayout" Target="../slideLayouts/slideLayout145.xml"/><Relationship Id="rId20" Type="http://schemas.openxmlformats.org/officeDocument/2006/relationships/slideLayout" Target="../slideLayouts/slideLayout149.xml"/><Relationship Id="rId29" Type="http://schemas.openxmlformats.org/officeDocument/2006/relationships/slideLayout" Target="../slideLayouts/slideLayout158.xml"/><Relationship Id="rId41" Type="http://schemas.openxmlformats.org/officeDocument/2006/relationships/slideLayout" Target="../slideLayouts/slideLayout170.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24" Type="http://schemas.openxmlformats.org/officeDocument/2006/relationships/slideLayout" Target="../slideLayouts/slideLayout153.xml"/><Relationship Id="rId32" Type="http://schemas.openxmlformats.org/officeDocument/2006/relationships/slideLayout" Target="../slideLayouts/slideLayout161.xml"/><Relationship Id="rId37" Type="http://schemas.openxmlformats.org/officeDocument/2006/relationships/slideLayout" Target="../slideLayouts/slideLayout166.xml"/><Relationship Id="rId40" Type="http://schemas.openxmlformats.org/officeDocument/2006/relationships/slideLayout" Target="../slideLayouts/slideLayout169.xml"/><Relationship Id="rId5" Type="http://schemas.openxmlformats.org/officeDocument/2006/relationships/slideLayout" Target="../slideLayouts/slideLayout134.xml"/><Relationship Id="rId15" Type="http://schemas.openxmlformats.org/officeDocument/2006/relationships/slideLayout" Target="../slideLayouts/slideLayout144.xml"/><Relationship Id="rId23" Type="http://schemas.openxmlformats.org/officeDocument/2006/relationships/slideLayout" Target="../slideLayouts/slideLayout152.xml"/><Relationship Id="rId28" Type="http://schemas.openxmlformats.org/officeDocument/2006/relationships/slideLayout" Target="../slideLayouts/slideLayout157.xml"/><Relationship Id="rId36" Type="http://schemas.openxmlformats.org/officeDocument/2006/relationships/slideLayout" Target="../slideLayouts/slideLayout165.xml"/><Relationship Id="rId10" Type="http://schemas.openxmlformats.org/officeDocument/2006/relationships/slideLayout" Target="../slideLayouts/slideLayout139.xml"/><Relationship Id="rId19" Type="http://schemas.openxmlformats.org/officeDocument/2006/relationships/slideLayout" Target="../slideLayouts/slideLayout148.xml"/><Relationship Id="rId31" Type="http://schemas.openxmlformats.org/officeDocument/2006/relationships/slideLayout" Target="../slideLayouts/slideLayout160.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slideLayout" Target="../slideLayouts/slideLayout143.xml"/><Relationship Id="rId22" Type="http://schemas.openxmlformats.org/officeDocument/2006/relationships/slideLayout" Target="../slideLayouts/slideLayout151.xml"/><Relationship Id="rId27" Type="http://schemas.openxmlformats.org/officeDocument/2006/relationships/slideLayout" Target="../slideLayouts/slideLayout156.xml"/><Relationship Id="rId30" Type="http://schemas.openxmlformats.org/officeDocument/2006/relationships/slideLayout" Target="../slideLayouts/slideLayout159.xml"/><Relationship Id="rId35" Type="http://schemas.openxmlformats.org/officeDocument/2006/relationships/slideLayout" Target="../slideLayouts/slideLayout164.xml"/><Relationship Id="rId8" Type="http://schemas.openxmlformats.org/officeDocument/2006/relationships/slideLayout" Target="../slideLayouts/slideLayout137.xml"/><Relationship Id="rId3" Type="http://schemas.openxmlformats.org/officeDocument/2006/relationships/slideLayout" Target="../slideLayouts/slideLayout132.xml"/><Relationship Id="rId12" Type="http://schemas.openxmlformats.org/officeDocument/2006/relationships/slideLayout" Target="../slideLayouts/slideLayout141.xml"/><Relationship Id="rId17" Type="http://schemas.openxmlformats.org/officeDocument/2006/relationships/slideLayout" Target="../slideLayouts/slideLayout146.xml"/><Relationship Id="rId25" Type="http://schemas.openxmlformats.org/officeDocument/2006/relationships/slideLayout" Target="../slideLayouts/slideLayout154.xml"/><Relationship Id="rId33" Type="http://schemas.openxmlformats.org/officeDocument/2006/relationships/slideLayout" Target="../slideLayouts/slideLayout162.xml"/><Relationship Id="rId38" Type="http://schemas.openxmlformats.org/officeDocument/2006/relationships/slideLayout" Target="../slideLayouts/slideLayout1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slideLayout" Target="../slideLayouts/slideLayout183.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2436637980"/>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32" r:id="rId12"/>
    <p:sldLayoutId id="2147483911" r:id="rId13"/>
    <p:sldLayoutId id="2147483912" r:id="rId14"/>
    <p:sldLayoutId id="2147483913" r:id="rId15"/>
    <p:sldLayoutId id="2147483914" r:id="rId16"/>
    <p:sldLayoutId id="2147483915" r:id="rId17"/>
    <p:sldLayoutId id="2147483916" r:id="rId18"/>
    <p:sldLayoutId id="2147483917" r:id="rId19"/>
    <p:sldLayoutId id="2147483918" r:id="rId20"/>
    <p:sldLayoutId id="2147483919" r:id="rId21"/>
    <p:sldLayoutId id="2147483935" r:id="rId22"/>
    <p:sldLayoutId id="2147483920" r:id="rId23"/>
    <p:sldLayoutId id="2147483921" r:id="rId24"/>
    <p:sldLayoutId id="2147483922" r:id="rId25"/>
    <p:sldLayoutId id="2147483923" r:id="rId26"/>
    <p:sldLayoutId id="2147483924" r:id="rId27"/>
    <p:sldLayoutId id="2147483925" r:id="rId28"/>
    <p:sldLayoutId id="2147483926" r:id="rId29"/>
    <p:sldLayoutId id="2147483927" r:id="rId30"/>
    <p:sldLayoutId id="2147483928" r:id="rId31"/>
    <p:sldLayoutId id="2147483929" r:id="rId32"/>
    <p:sldLayoutId id="2147483930" r:id="rId33"/>
    <p:sldLayoutId id="2147483931" r:id="rId34"/>
    <p:sldLayoutId id="2147483933" r:id="rId35"/>
    <p:sldLayoutId id="2147483934" r:id="rId36"/>
    <p:sldLayoutId id="2147483974" r:id="rId37"/>
    <p:sldLayoutId id="2147484030" r:id="rId38"/>
    <p:sldLayoutId id="2147484031" r:id="rId39"/>
  </p:sldLayoutIdLst>
  <p:transition>
    <p:fade/>
  </p:transition>
  <p:hf hdr="0" dt="0"/>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4" userDrawn="1">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76" userDrawn="1">
          <p15:clr>
            <a:srgbClr val="F26B43"/>
          </p15:clr>
        </p15:guide>
        <p15:guide id="42" pos="7400" userDrawn="1">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036" userDrawn="1">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4" y="1817560"/>
            <a:ext cx="11231768" cy="202185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1638948910"/>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 id="2147483953" r:id="rId17"/>
    <p:sldLayoutId id="2147483954" r:id="rId18"/>
    <p:sldLayoutId id="2147483955" r:id="rId19"/>
    <p:sldLayoutId id="2147483956" r:id="rId20"/>
    <p:sldLayoutId id="2147483957" r:id="rId21"/>
    <p:sldLayoutId id="2147483958" r:id="rId22"/>
    <p:sldLayoutId id="2147483959" r:id="rId23"/>
    <p:sldLayoutId id="2147483960" r:id="rId24"/>
    <p:sldLayoutId id="2147483961" r:id="rId25"/>
    <p:sldLayoutId id="2147483962" r:id="rId26"/>
    <p:sldLayoutId id="2147483963" r:id="rId27"/>
    <p:sldLayoutId id="2147483964" r:id="rId28"/>
    <p:sldLayoutId id="2147483965" r:id="rId29"/>
    <p:sldLayoutId id="2147483966" r:id="rId30"/>
    <p:sldLayoutId id="2147483967" r:id="rId31"/>
    <p:sldLayoutId id="2147483968" r:id="rId32"/>
    <p:sldLayoutId id="2147483969" r:id="rId33"/>
    <p:sldLayoutId id="2147483970" r:id="rId34"/>
    <p:sldLayoutId id="2147483971" r:id="rId35"/>
    <p:sldLayoutId id="2147483972" r:id="rId36"/>
    <p:sldLayoutId id="2147483973" r:id="rId37"/>
  </p:sldLayoutIdLst>
  <p:transition>
    <p:fade/>
  </p:transition>
  <p:txStyles>
    <p:title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6"/>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20" y="1866618"/>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4" cstate="screen">
            <a:extLst>
              <a:ext uri="{28A0092B-C50C-407E-A947-70E740481C1C}">
                <a14:useLocalDpi xmlns:a14="http://schemas.microsoft.com/office/drawing/2010/main" val="0"/>
              </a:ext>
            </a:extLst>
          </a:blip>
          <a:stretch>
            <a:fillRect/>
          </a:stretch>
        </p:blipFill>
        <p:spPr>
          <a:xfrm rot="5400000">
            <a:off x="9687021" y="3012080"/>
            <a:ext cx="6858623" cy="833218"/>
          </a:xfrm>
          <a:prstGeom prst="rect">
            <a:avLst/>
          </a:prstGeom>
        </p:spPr>
      </p:pic>
      <p:grpSp>
        <p:nvGrpSpPr>
          <p:cNvPr id="6" name="Group 5">
            <a:extLst>
              <a:ext uri="{FF2B5EF4-FFF2-40B4-BE49-F238E27FC236}">
                <a16:creationId xmlns:a16="http://schemas.microsoft.com/office/drawing/2014/main" id="{B75A86E2-DC9B-4CB0-9A0D-6F18FD22340B}"/>
              </a:ext>
            </a:extLst>
          </p:cNvPr>
          <p:cNvGrpSpPr/>
          <p:nvPr userDrawn="1"/>
        </p:nvGrpSpPr>
        <p:grpSpPr>
          <a:xfrm>
            <a:off x="12245886" y="2"/>
            <a:ext cx="391204" cy="6858001"/>
            <a:chOff x="12930471" y="246575"/>
            <a:chExt cx="384981" cy="6747951"/>
          </a:xfrm>
        </p:grpSpPr>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5" cstate="screen">
              <a:extLst>
                <a:ext uri="{28A0092B-C50C-407E-A947-70E740481C1C}">
                  <a14:useLocalDpi xmlns:a14="http://schemas.microsoft.com/office/drawing/2010/main" val="0"/>
                </a:ext>
              </a:extLst>
            </a:blip>
            <a:stretch>
              <a:fillRect/>
            </a:stretch>
          </p:blipFill>
          <p:spPr>
            <a:xfrm rot="5400000">
              <a:off x="9941010" y="3620084"/>
              <a:ext cx="6363903" cy="384981"/>
            </a:xfrm>
            <a:prstGeom prst="rect">
              <a:avLst/>
            </a:prstGeom>
          </p:spPr>
        </p:pic>
        <p:sp>
          <p:nvSpPr>
            <p:cNvPr id="3" name="Rectangle 2">
              <a:extLst>
                <a:ext uri="{FF2B5EF4-FFF2-40B4-BE49-F238E27FC236}">
                  <a16:creationId xmlns:a16="http://schemas.microsoft.com/office/drawing/2014/main" id="{6F47187D-ECA7-40DA-AAE3-7CBF2C6E67B2}"/>
                </a:ext>
              </a:extLst>
            </p:cNvPr>
            <p:cNvSpPr/>
            <p:nvPr userDrawn="1"/>
          </p:nvSpPr>
          <p:spPr bwMode="auto">
            <a:xfrm>
              <a:off x="12930471" y="246575"/>
              <a:ext cx="384981" cy="384048"/>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3927" fontAlgn="base">
                <a:lnSpc>
                  <a:spcPct val="100000"/>
                </a:lnSpc>
                <a:spcBef>
                  <a:spcPct val="0"/>
                </a:spcBef>
                <a:spcAft>
                  <a:spcPct val="0"/>
                </a:spcAft>
              </a:pPr>
              <a:r>
                <a:rPr lang="en-US" sz="392" b="1" dirty="0">
                  <a:solidFill>
                    <a:srgbClr val="000000"/>
                  </a:solidFill>
                  <a:ea typeface="Segoe UI" pitchFamily="34" charset="0"/>
                  <a:cs typeface="Segoe UI" pitchFamily="34" charset="0"/>
                </a:rPr>
                <a:t>Light gray</a:t>
              </a:r>
            </a:p>
            <a:p>
              <a:pPr algn="l" defTabSz="913927" fontAlgn="base">
                <a:lnSpc>
                  <a:spcPct val="100000"/>
                </a:lnSpc>
                <a:spcBef>
                  <a:spcPct val="0"/>
                </a:spcBef>
                <a:spcAft>
                  <a:spcPct val="0"/>
                </a:spcAft>
              </a:pPr>
              <a:r>
                <a:rPr lang="en-US" sz="294" dirty="0">
                  <a:solidFill>
                    <a:srgbClr val="000000"/>
                  </a:solidFill>
                  <a:ea typeface="Segoe UI" pitchFamily="34" charset="0"/>
                  <a:cs typeface="Segoe UI" pitchFamily="34" charset="0"/>
                </a:rPr>
                <a:t>R243 G243 B243</a:t>
              </a:r>
            </a:p>
          </p:txBody>
        </p:sp>
      </p:grpSp>
    </p:spTree>
    <p:extLst>
      <p:ext uri="{BB962C8B-B14F-4D97-AF65-F5344CB8AC3E}">
        <p14:creationId xmlns:p14="http://schemas.microsoft.com/office/powerpoint/2010/main" val="3421020862"/>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 id="2147484024" r:id="rId17"/>
    <p:sldLayoutId id="2147484025" r:id="rId18"/>
    <p:sldLayoutId id="2147484026" r:id="rId19"/>
    <p:sldLayoutId id="2147484027" r:id="rId20"/>
    <p:sldLayoutId id="2147484028" r:id="rId21"/>
    <p:sldLayoutId id="2147484029" r:id="rId22"/>
  </p:sldLayoutIdLst>
  <p:transition>
    <p:fade/>
  </p:transition>
  <p:txStyles>
    <p:titleStyle>
      <a:lvl1pPr algn="l" defTabSz="914192" rtl="0" eaLnBrk="1" latinLnBrk="0" hangingPunct="1">
        <a:lnSpc>
          <a:spcPct val="90000"/>
        </a:lnSpc>
        <a:spcBef>
          <a:spcPct val="0"/>
        </a:spcBef>
        <a:buNone/>
        <a:defRPr lang="en-US" sz="3136"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54"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07"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3pPr>
      <a:lvl4pPr marL="672161"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4pPr>
      <a:lvl5pPr marL="896214" marR="0" indent="0" algn="l" defTabSz="914192" rtl="0" eaLnBrk="1" fontAlgn="auto" latinLnBrk="0" hangingPunct="1">
        <a:lnSpc>
          <a:spcPct val="90000"/>
        </a:lnSpc>
        <a:spcBef>
          <a:spcPts val="0"/>
        </a:spcBef>
        <a:spcAft>
          <a:spcPts val="0"/>
        </a:spcAft>
        <a:buClrTx/>
        <a:buSzPct val="90000"/>
        <a:buFont typeface="Wingdings" panose="05000000000000000000" pitchFamily="2" charset="2"/>
        <a:buNone/>
        <a:tabLst/>
        <a:defRPr sz="1567" kern="1200" spc="0" baseline="0">
          <a:solidFill>
            <a:srgbClr val="000000"/>
          </a:soli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401">
          <p15:clr>
            <a:srgbClr val="C35EA4"/>
          </p15:clr>
        </p15:guide>
        <p15:guide id="4" pos="1547">
          <p15:clr>
            <a:srgbClr val="C35EA4"/>
          </p15:clr>
        </p15:guide>
        <p15:guide id="5" pos="2660">
          <p15:clr>
            <a:srgbClr val="C35EA4"/>
          </p15:clr>
        </p15:guide>
        <p15:guide id="6" pos="2806">
          <p15:clr>
            <a:srgbClr val="C35EA4"/>
          </p15:clr>
        </p15:guide>
        <p15:guide id="7" pos="3921">
          <p15:clr>
            <a:srgbClr val="C35EA4"/>
          </p15:clr>
        </p15:guide>
        <p15:guide id="8" pos="4069">
          <p15:clr>
            <a:srgbClr val="C35EA4"/>
          </p15:clr>
        </p15:guide>
        <p15:guide id="9" pos="5181">
          <p15:clr>
            <a:srgbClr val="C35EA4"/>
          </p15:clr>
        </p15:guide>
        <p15:guide id="10" pos="5327">
          <p15:clr>
            <a:srgbClr val="C35EA4"/>
          </p15:clr>
        </p15:guide>
        <p15:guide id="11" pos="6444">
          <p15:clr>
            <a:srgbClr val="C35EA4"/>
          </p15:clr>
        </p15:guide>
        <p15:guide id="12" pos="6590">
          <p15:clr>
            <a:srgbClr val="C35EA4"/>
          </p15:clr>
        </p15:guide>
        <p15:guide id="16" pos="279">
          <p15:clr>
            <a:srgbClr val="F26B43"/>
          </p15:clr>
        </p15:guide>
        <p15:guide id="17" pos="7565">
          <p15:clr>
            <a:srgbClr val="F26B43"/>
          </p15:clr>
        </p15:guide>
        <p15:guide id="18" orient="horz" pos="773">
          <p15:clr>
            <a:srgbClr val="5ACBF0"/>
          </p15:clr>
        </p15:guide>
        <p15:guide id="19" orient="horz" pos="1399">
          <p15:clr>
            <a:srgbClr val="5ACBF0"/>
          </p15:clr>
        </p15:guide>
        <p15:guide id="20" orient="horz" pos="624">
          <p15:clr>
            <a:srgbClr val="5ACBF0"/>
          </p15:clr>
        </p15:guide>
        <p15:guide id="21" orient="horz" pos="1545">
          <p15:clr>
            <a:srgbClr val="5ACBF0"/>
          </p15:clr>
        </p15:guide>
        <p15:guide id="22" orient="horz" pos="2169">
          <p15:clr>
            <a:srgbClr val="5ACBF0"/>
          </p15:clr>
        </p15:guide>
        <p15:guide id="23" orient="horz" pos="2320">
          <p15:clr>
            <a:srgbClr val="5ACBF0"/>
          </p15:clr>
        </p15:guide>
        <p15:guide id="25" orient="horz" pos="286">
          <p15:clr>
            <a:srgbClr val="F26B43"/>
          </p15:clr>
        </p15:guide>
        <p15:guide id="26" orient="horz" pos="4123">
          <p15:clr>
            <a:srgbClr val="F26B43"/>
          </p15:clr>
        </p15:guide>
        <p15:guide id="27" orient="horz" pos="2947">
          <p15:clr>
            <a:srgbClr val="5ACBF0"/>
          </p15:clr>
        </p15:guide>
        <p15:guide id="28" orient="horz" pos="3092">
          <p15:clr>
            <a:srgbClr val="5ACBF0"/>
          </p15:clr>
        </p15:guide>
        <p15:guide id="29" orient="horz" pos="3721">
          <p15:clr>
            <a:srgbClr val="5ACBF0"/>
          </p15:clr>
        </p15:guide>
        <p15:guide id="30" orient="horz" pos="3867">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4" y="556381"/>
            <a:ext cx="11303917"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4" y="1817560"/>
            <a:ext cx="11231768" cy="2269852"/>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9432277" y="2842059"/>
            <a:ext cx="6843271" cy="1164777"/>
          </a:xfrm>
          <a:prstGeom prst="rect">
            <a:avLst/>
          </a:prstGeom>
        </p:spPr>
      </p:pic>
    </p:spTree>
    <p:extLst>
      <p:ext uri="{BB962C8B-B14F-4D97-AF65-F5344CB8AC3E}">
        <p14:creationId xmlns:p14="http://schemas.microsoft.com/office/powerpoint/2010/main" val="3151670759"/>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 id="2147483991" r:id="rId15"/>
    <p:sldLayoutId id="2147483992" r:id="rId16"/>
    <p:sldLayoutId id="2147483993" r:id="rId17"/>
    <p:sldLayoutId id="2147483994" r:id="rId18"/>
    <p:sldLayoutId id="2147483995" r:id="rId19"/>
    <p:sldLayoutId id="2147483996" r:id="rId20"/>
    <p:sldLayoutId id="2147483997" r:id="rId21"/>
    <p:sldLayoutId id="2147483998" r:id="rId22"/>
    <p:sldLayoutId id="2147483999" r:id="rId23"/>
    <p:sldLayoutId id="2147484000" r:id="rId24"/>
    <p:sldLayoutId id="2147484001" r:id="rId25"/>
    <p:sldLayoutId id="2147484002" r:id="rId26"/>
    <p:sldLayoutId id="2147484003" r:id="rId27"/>
    <p:sldLayoutId id="2147484004" r:id="rId28"/>
    <p:sldLayoutId id="2147484005" r:id="rId29"/>
    <p:sldLayoutId id="2147484006" r:id="rId30"/>
    <p:sldLayoutId id="2147484007" r:id="rId31"/>
  </p:sldLayoutIdLst>
  <p:transition>
    <p:fade/>
  </p:transition>
  <p:hf hdr="0" dt="0"/>
  <p:txStyles>
    <p:titleStyle>
      <a:lvl1pPr algn="l" defTabSz="914367" rtl="0" eaLnBrk="1" latinLnBrk="0" hangingPunct="1">
        <a:lnSpc>
          <a:spcPct val="90000"/>
        </a:lnSpc>
        <a:spcBef>
          <a:spcPct val="0"/>
        </a:spcBef>
        <a:buNone/>
        <a:defRPr lang="en-US" sz="28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2400"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69">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3">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52015802"/>
      </p:ext>
    </p:extLst>
  </p:cSld>
  <p:clrMap bg1="dk1" tx1="lt1" bg2="dk2" tx2="lt2" accent1="accent1" accent2="accent2" accent3="accent3" accent4="accent4" accent5="accent5" accent6="accent6" hlink="hlink" folHlink="folHlink"/>
  <p:sldLayoutIdLst>
    <p:sldLayoutId id="2147484878" r:id="rId1"/>
    <p:sldLayoutId id="2147484879" r:id="rId2"/>
    <p:sldLayoutId id="2147484880" r:id="rId3"/>
    <p:sldLayoutId id="2147484881" r:id="rId4"/>
    <p:sldLayoutId id="2147484882" r:id="rId5"/>
    <p:sldLayoutId id="2147484883" r:id="rId6"/>
    <p:sldLayoutId id="2147484912" r:id="rId7"/>
    <p:sldLayoutId id="2147484913" r:id="rId8"/>
    <p:sldLayoutId id="2147484886" r:id="rId9"/>
    <p:sldLayoutId id="2147484887" r:id="rId10"/>
    <p:sldLayoutId id="2147484888" r:id="rId11"/>
    <p:sldLayoutId id="2147484889" r:id="rId12"/>
    <p:sldLayoutId id="2147484890" r:id="rId13"/>
    <p:sldLayoutId id="2147484928" r:id="rId14"/>
    <p:sldLayoutId id="2147484929" r:id="rId15"/>
    <p:sldLayoutId id="2147484930" r:id="rId16"/>
    <p:sldLayoutId id="2147484894" r:id="rId17"/>
    <p:sldLayoutId id="2147484895" r:id="rId18"/>
    <p:sldLayoutId id="2147484896" r:id="rId19"/>
    <p:sldLayoutId id="2147484897" r:id="rId20"/>
    <p:sldLayoutId id="2147484898" r:id="rId21"/>
    <p:sldLayoutId id="2147484933" r:id="rId22"/>
    <p:sldLayoutId id="2147484900" r:id="rId23"/>
    <p:sldLayoutId id="2147484901" r:id="rId24"/>
    <p:sldLayoutId id="2147484902" r:id="rId25"/>
    <p:sldLayoutId id="2147484903" r:id="rId26"/>
    <p:sldLayoutId id="2147484904" r:id="rId27"/>
    <p:sldLayoutId id="2147484905" r:id="rId28"/>
    <p:sldLayoutId id="2147484906" r:id="rId29"/>
    <p:sldLayoutId id="2147484907" r:id="rId30"/>
    <p:sldLayoutId id="2147484934" r:id="rId31"/>
    <p:sldLayoutId id="2147484935" r:id="rId32"/>
    <p:sldLayoutId id="2147484948" r:id="rId33"/>
    <p:sldLayoutId id="2147484938" r:id="rId34"/>
    <p:sldLayoutId id="2147484908" r:id="rId35"/>
    <p:sldLayoutId id="2147484909" r:id="rId36"/>
    <p:sldLayoutId id="2147485173" r:id="rId37"/>
    <p:sldLayoutId id="2147485216" r:id="rId38"/>
    <p:sldLayoutId id="2147485218" r:id="rId39"/>
    <p:sldLayoutId id="2147485221" r:id="rId40"/>
    <p:sldLayoutId id="2147485222" r:id="rId4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77000">
              <a:srgbClr val="BFCDE5">
                <a:alpha val="10000"/>
              </a:srgbClr>
            </a:gs>
            <a:gs pos="34000">
              <a:srgbClr val="EEECEC">
                <a:alpha val="66000"/>
              </a:srgbClr>
            </a:gs>
          </a:gsLst>
          <a:lin ang="2700000" scaled="0"/>
        </a:gradFill>
        <a:effectLst/>
      </p:bgPr>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 uri="{C183D7F6-B498-43B3-948B-1728B52AA6E4}">
                <adec:decorative xmlns:adec="http://schemas.microsoft.com/office/drawing/2017/decorative" val="1"/>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 uri="{C183D7F6-B498-43B3-948B-1728B52AA6E4}">
                <adec:decorative xmlns:adec="http://schemas.microsoft.com/office/drawing/2017/decorative" val="1"/>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97"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 uri="{C183D7F6-B498-43B3-948B-1728B52AA6E4}">
                <adec:decorative xmlns:adec="http://schemas.microsoft.com/office/drawing/2017/decorative" val="1"/>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97"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997811150"/>
      </p:ext>
    </p:extLst>
  </p:cSld>
  <p:clrMap bg1="lt1" tx1="dk1" bg2="lt2" tx2="dk2" accent1="accent1" accent2="accent2" accent3="accent3" accent4="accent4" accent5="accent5" accent6="accent6" hlink="hlink" folHlink="folHlink"/>
  <p:sldLayoutIdLst>
    <p:sldLayoutId id="2147485224" r:id="rId1"/>
    <p:sldLayoutId id="2147485225" r:id="rId2"/>
    <p:sldLayoutId id="2147485226" r:id="rId3"/>
    <p:sldLayoutId id="2147485227" r:id="rId4"/>
    <p:sldLayoutId id="2147485228" r:id="rId5"/>
    <p:sldLayoutId id="2147485229" r:id="rId6"/>
    <p:sldLayoutId id="2147485230" r:id="rId7"/>
    <p:sldLayoutId id="2147485231" r:id="rId8"/>
    <p:sldLayoutId id="2147485232" r:id="rId9"/>
    <p:sldLayoutId id="2147485233" r:id="rId10"/>
    <p:sldLayoutId id="2147485234" r:id="rId11"/>
    <p:sldLayoutId id="2147485235" r:id="rId12"/>
    <p:sldLayoutId id="2147485236" r:id="rId13"/>
  </p:sldLayoutIdLst>
  <p:transition>
    <p:fade/>
  </p:transition>
  <p:hf hdr="0" dt="0"/>
  <p:txStyles>
    <p:titleStyle>
      <a:lvl1pPr algn="l" defTabSz="932667" rtl="0" eaLnBrk="1" latinLnBrk="0" hangingPunct="1">
        <a:lnSpc>
          <a:spcPct val="110000"/>
        </a:lnSpc>
        <a:spcBef>
          <a:spcPct val="0"/>
        </a:spcBef>
        <a:spcAft>
          <a:spcPts val="1000"/>
        </a:spcAft>
        <a:buNone/>
        <a:defRPr lang="en-US" sz="1600" b="0" kern="1200" cap="none" spc="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333"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3"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5"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5" algn="l" defTabSz="932667" rtl="0" eaLnBrk="1" latinLnBrk="0" hangingPunct="1">
        <a:defRPr sz="1800" kern="1200">
          <a:solidFill>
            <a:schemeClr val="tx1"/>
          </a:solidFill>
          <a:latin typeface="+mn-lt"/>
          <a:ea typeface="+mn-ea"/>
          <a:cs typeface="+mn-cs"/>
        </a:defRPr>
      </a:lvl8pPr>
      <a:lvl9pPr marL="3730671" algn="l" defTabSz="93266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7" pos="8784">
          <p15:clr>
            <a:srgbClr val="C35EA4"/>
          </p15:clr>
        </p15:guide>
        <p15:guide id="26" orient="horz" pos="4752">
          <p15:clr>
            <a:srgbClr val="C35EA4"/>
          </p15:clr>
        </p15:guide>
        <p15:guide id="29" orient="horz" pos="4973">
          <p15:clr>
            <a:srgbClr val="A4A3A4"/>
          </p15:clr>
        </p15:guide>
        <p15:guide id="31" pos="4608">
          <p15:clr>
            <a:srgbClr val="A4A3A4"/>
          </p15:clr>
        </p15:guide>
        <p15:guide id="32" orient="horz" pos="432">
          <p15:clr>
            <a:srgbClr val="C35EA4"/>
          </p15:clr>
        </p15:guide>
        <p15:guide id="34" orient="horz" pos="2592">
          <p15:clr>
            <a:srgbClr val="5ACBF0"/>
          </p15:clr>
        </p15:guide>
        <p15:guide id="35" orient="horz" pos="2232">
          <p15:clr>
            <a:srgbClr val="A4A3A4"/>
          </p15:clr>
        </p15:guide>
        <p15:guide id="37" orient="horz" pos="1152">
          <p15:clr>
            <a:srgbClr val="5ACBF0"/>
          </p15:clr>
        </p15:guide>
        <p15:guide id="38" orient="horz" pos="1526">
          <p15:clr>
            <a:srgbClr val="5ACBF0"/>
          </p15:clr>
        </p15:guide>
        <p15:guide id="39" orient="horz" pos="1872">
          <p15:clr>
            <a:srgbClr val="A4A3A4"/>
          </p15:clr>
        </p15:guide>
        <p15:guide id="40" orient="horz" pos="792">
          <p15:clr>
            <a:srgbClr val="A4A3A4"/>
          </p15:clr>
        </p15:guide>
        <p15:guide id="41" orient="horz" pos="2952">
          <p15:clr>
            <a:srgbClr val="A4A3A4"/>
          </p15:clr>
        </p15:guide>
        <p15:guide id="42" orient="horz" pos="3312">
          <p15:clr>
            <a:srgbClr val="A4A3A4"/>
          </p15:clr>
        </p15:guide>
        <p15:guide id="43" orient="horz" pos="3672">
          <p15:clr>
            <a:srgbClr val="A4A3A4"/>
          </p15:clr>
        </p15:guide>
        <p15:guide id="44" orient="horz" pos="4032">
          <p15:clr>
            <a:srgbClr val="A4A3A4"/>
          </p15:clr>
        </p15:guide>
        <p15:guide id="45" orient="horz" pos="4392">
          <p15:clr>
            <a:srgbClr val="A4A3A4"/>
          </p15:clr>
        </p15:guide>
        <p15:guide id="46" pos="432">
          <p15:clr>
            <a:srgbClr val="C35EA4"/>
          </p15:clr>
        </p15:guide>
        <p15:guide id="47" pos="3847">
          <p15:clr>
            <a:srgbClr val="A4A3A4"/>
          </p15:clr>
        </p15:guide>
        <p15:guide id="48" pos="3140">
          <p15:clr>
            <a:srgbClr val="A4A3A4"/>
          </p15:clr>
        </p15:guide>
        <p15:guide id="49" pos="2436">
          <p15:clr>
            <a:srgbClr val="5ACBF0"/>
          </p15:clr>
        </p15:guide>
        <p15:guide id="50" pos="1732">
          <p15:clr>
            <a:srgbClr val="A4A3A4"/>
          </p15:clr>
        </p15:guide>
        <p15:guide id="51" pos="1024">
          <p15:clr>
            <a:srgbClr val="A4A3A4"/>
          </p15:clr>
        </p15:guide>
        <p15:guide id="52" pos="1138">
          <p15:clr>
            <a:srgbClr val="A4A3A4"/>
          </p15:clr>
        </p15:guide>
        <p15:guide id="53" pos="1845">
          <p15:clr>
            <a:srgbClr val="A4A3A4"/>
          </p15:clr>
        </p15:guide>
        <p15:guide id="54" pos="2549">
          <p15:clr>
            <a:srgbClr val="5ACBF0"/>
          </p15:clr>
        </p15:guide>
        <p15:guide id="55" pos="3257">
          <p15:clr>
            <a:srgbClr val="A4A3A4"/>
          </p15:clr>
        </p15:guide>
        <p15:guide id="56" pos="3961">
          <p15:clr>
            <a:srgbClr val="A4A3A4"/>
          </p15:clr>
        </p15:guide>
        <p15:guide id="57" pos="4551">
          <p15:clr>
            <a:srgbClr val="5ACBF0"/>
          </p15:clr>
        </p15:guide>
        <p15:guide id="58" pos="4668">
          <p15:clr>
            <a:srgbClr val="5ACBF0"/>
          </p15:clr>
        </p15:guide>
        <p15:guide id="59" pos="5259">
          <p15:clr>
            <a:srgbClr val="A4A3A4"/>
          </p15:clr>
        </p15:guide>
        <p15:guide id="60" pos="5963">
          <p15:clr>
            <a:srgbClr val="A4A3A4"/>
          </p15:clr>
        </p15:guide>
        <p15:guide id="61" pos="6670">
          <p15:clr>
            <a:srgbClr val="5ACBF0"/>
          </p15:clr>
        </p15:guide>
        <p15:guide id="62" pos="7374">
          <p15:clr>
            <a:srgbClr val="A4A3A4"/>
          </p15:clr>
        </p15:guide>
        <p15:guide id="63" pos="8078">
          <p15:clr>
            <a:srgbClr val="A4A3A4"/>
          </p15:clr>
        </p15:guide>
        <p15:guide id="65" pos="6080">
          <p15:clr>
            <a:srgbClr val="A4A3A4"/>
          </p15:clr>
        </p15:guide>
        <p15:guide id="66" pos="6784">
          <p15:clr>
            <a:srgbClr val="5ACBF0"/>
          </p15:clr>
        </p15:guide>
        <p15:guide id="67" pos="7492">
          <p15:clr>
            <a:srgbClr val="A4A3A4"/>
          </p15:clr>
        </p15:guide>
        <p15:guide id="68" pos="8196">
          <p15:clr>
            <a:srgbClr val="A4A3A4"/>
          </p15:clr>
        </p15:guide>
        <p15:guide id="69" pos="5372">
          <p15:clr>
            <a:srgbClr val="A4A3A4"/>
          </p15:clr>
        </p15:guide>
        <p15:guide id="70" orient="horz" pos="211">
          <p15:clr>
            <a:srgbClr val="A4A3A4"/>
          </p15:clr>
        </p15:guide>
        <p15:guide id="71" pos="208">
          <p15:clr>
            <a:srgbClr val="A4A3A4"/>
          </p15:clr>
        </p15:guide>
        <p15:guide id="72" pos="9008">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62.svg"/></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39.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s>
</file>

<file path=ppt/slides/_rels/slide14.xml.rels><?xml version="1.0" encoding="UTF-8" standalone="yes"?>
<Relationships xmlns="http://schemas.openxmlformats.org/package/2006/relationships"><Relationship Id="rId3" Type="http://schemas.openxmlformats.org/officeDocument/2006/relationships/hyperlink" Target="https://docs.microsoft.com/fasttrack/win-10-app-assure" TargetMode="External"/><Relationship Id="rId2" Type="http://schemas.openxmlformats.org/officeDocument/2006/relationships/notesSlide" Target="../notesSlides/notesSlide14.xml"/><Relationship Id="rId1" Type="http://schemas.openxmlformats.org/officeDocument/2006/relationships/slideLayout" Target="../slideLayouts/slideLayout39.xml"/><Relationship Id="rId5" Type="http://schemas.openxmlformats.org/officeDocument/2006/relationships/image" Target="../media/image68.svg"/><Relationship Id="rId4" Type="http://schemas.openxmlformats.org/officeDocument/2006/relationships/image" Target="../media/image67.png"/></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62.svg"/></Relationships>
</file>

<file path=ppt/slides/_rels/slide16.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notesSlide" Target="../notesSlides/notesSlide16.xml"/><Relationship Id="rId7" Type="http://schemas.openxmlformats.org/officeDocument/2006/relationships/image" Target="../media/image71.png"/><Relationship Id="rId2" Type="http://schemas.openxmlformats.org/officeDocument/2006/relationships/slideLayout" Target="../slideLayouts/slideLayout38.xml"/><Relationship Id="rId1" Type="http://schemas.openxmlformats.org/officeDocument/2006/relationships/tags" Target="../tags/tag1.xml"/><Relationship Id="rId6" Type="http://schemas.openxmlformats.org/officeDocument/2006/relationships/image" Target="../media/image70.png"/><Relationship Id="rId5" Type="http://schemas.openxmlformats.org/officeDocument/2006/relationships/image" Target="../media/image69.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73.emf"/><Relationship Id="rId7" Type="http://schemas.openxmlformats.org/officeDocument/2006/relationships/image" Target="../media/image77.png"/><Relationship Id="rId2" Type="http://schemas.openxmlformats.org/officeDocument/2006/relationships/notesSlide" Target="../notesSlides/notesSlide17.xml"/><Relationship Id="rId1" Type="http://schemas.openxmlformats.org/officeDocument/2006/relationships/slideLayout" Target="../slideLayouts/slideLayout59.xml"/><Relationship Id="rId6" Type="http://schemas.openxmlformats.org/officeDocument/2006/relationships/image" Target="../media/image76.emf"/><Relationship Id="rId5" Type="http://schemas.openxmlformats.org/officeDocument/2006/relationships/image" Target="../media/image75.emf"/><Relationship Id="rId4" Type="http://schemas.openxmlformats.org/officeDocument/2006/relationships/image" Target="../media/image74.emf"/></Relationships>
</file>

<file path=ppt/slides/_rels/slide18.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78.png"/><Relationship Id="rId7" Type="http://schemas.openxmlformats.org/officeDocument/2006/relationships/image" Target="../media/image82.emf"/><Relationship Id="rId2" Type="http://schemas.openxmlformats.org/officeDocument/2006/relationships/notesSlide" Target="../notesSlides/notesSlide18.xml"/><Relationship Id="rId1" Type="http://schemas.openxmlformats.org/officeDocument/2006/relationships/slideLayout" Target="../slideLayouts/slideLayout59.xml"/><Relationship Id="rId6" Type="http://schemas.openxmlformats.org/officeDocument/2006/relationships/image" Target="../media/image81.png"/><Relationship Id="rId5" Type="http://schemas.openxmlformats.org/officeDocument/2006/relationships/image" Target="../media/image80.emf"/><Relationship Id="rId4" Type="http://schemas.openxmlformats.org/officeDocument/2006/relationships/image" Target="../media/image79.emf"/></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61.xml"/><Relationship Id="rId4" Type="http://schemas.openxmlformats.org/officeDocument/2006/relationships/image" Target="../media/image85.svg"/></Relationships>
</file>

<file path=ppt/slides/_rels/slide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21.xml"/><Relationship Id="rId5" Type="http://schemas.openxmlformats.org/officeDocument/2006/relationships/image" Target="../media/image87.jpeg"/><Relationship Id="rId4" Type="http://schemas.openxmlformats.org/officeDocument/2006/relationships/hyperlink" Target="https://customers.microsoft.com/en-us/story/1479625512432869104-resultscx-partner-professional-services-azure-virtual-deskto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customers.microsoft.com/en-US/story/1511391509441762902-nip-group-insurance-azure-en-united-states" TargetMode="External"/><Relationship Id="rId2" Type="http://schemas.openxmlformats.org/officeDocument/2006/relationships/notesSlide" Target="../notesSlides/notesSlide21.xml"/><Relationship Id="rId1" Type="http://schemas.openxmlformats.org/officeDocument/2006/relationships/slideLayout" Target="../slideLayouts/slideLayout26.xml"/><Relationship Id="rId5" Type="http://schemas.openxmlformats.org/officeDocument/2006/relationships/image" Target="../media/image89.jpe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2.xml"/><Relationship Id="rId1" Type="http://schemas.openxmlformats.org/officeDocument/2006/relationships/slideLayout" Target="../slideLayouts/slideLayout21.xml"/><Relationship Id="rId5" Type="http://schemas.openxmlformats.org/officeDocument/2006/relationships/image" Target="../media/image91.jpeg"/><Relationship Id="rId4" Type="http://schemas.openxmlformats.org/officeDocument/2006/relationships/hyperlink" Target="https://customers.microsoft.com/en-US/story/1465483125418530441-sage-uk-partner-professional-services-azure-virtual-deskto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21.xml"/><Relationship Id="rId5" Type="http://schemas.openxmlformats.org/officeDocument/2006/relationships/image" Target="../media/image93.jpeg"/><Relationship Id="rId4" Type="http://schemas.openxmlformats.org/officeDocument/2006/relationships/hyperlink" Target="https://customers.microsoft.com/en-US/story/1505594792026923770-ricoh-discrete-manufacturing-azure-microsoft-365-en"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learn.microsoft.com/en-us/azure/virtual-desktop/prerequisites" TargetMode="External"/><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hyperlink" Target="https://learn.microsoft.com/en-us/azure/virtual-desktop/overview" TargetMode="External"/><Relationship Id="rId7" Type="http://schemas.openxmlformats.org/officeDocument/2006/relationships/hyperlink" Target="https://azure.microsoft.com/en-us/virtual-machines-demo/on-demand/" TargetMode="External"/><Relationship Id="rId12" Type="http://schemas.openxmlformats.org/officeDocument/2006/relationships/hyperlink" Target="https://azure.microsoft.com/en-us/partners/" TargetMode="External"/><Relationship Id="rId2" Type="http://schemas.openxmlformats.org/officeDocument/2006/relationships/notesSlide" Target="../notesSlides/notesSlide25.xml"/><Relationship Id="rId1" Type="http://schemas.openxmlformats.org/officeDocument/2006/relationships/slideLayout" Target="../slideLayouts/slideLayout22.xml"/><Relationship Id="rId6" Type="http://schemas.openxmlformats.org/officeDocument/2006/relationships/hyperlink" Target="https://learn.microsoft.com/en-us/training/paths/m365-wvd/" TargetMode="External"/><Relationship Id="rId11" Type="http://schemas.openxmlformats.org/officeDocument/2006/relationships/image" Target="../media/image97.svg"/><Relationship Id="rId5" Type="http://schemas.openxmlformats.org/officeDocument/2006/relationships/image" Target="../media/image68.svg"/><Relationship Id="rId10" Type="http://schemas.openxmlformats.org/officeDocument/2006/relationships/image" Target="../media/image96.png"/><Relationship Id="rId4" Type="http://schemas.openxmlformats.org/officeDocument/2006/relationships/image" Target="../media/image67.png"/><Relationship Id="rId9" Type="http://schemas.openxmlformats.org/officeDocument/2006/relationships/image" Target="../media/image95.sv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24.xml"/><Relationship Id="rId5" Type="http://schemas.openxmlformats.org/officeDocument/2006/relationships/image" Target="../media/image51.png"/><Relationship Id="rId4" Type="http://schemas.openxmlformats.org/officeDocument/2006/relationships/image" Target="../media/image62.svg"/></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svg"/><Relationship Id="rId2" Type="http://schemas.openxmlformats.org/officeDocument/2006/relationships/notesSlide" Target="../notesSlides/notesSlide27.xml"/><Relationship Id="rId1" Type="http://schemas.openxmlformats.org/officeDocument/2006/relationships/slideLayout" Target="../slideLayouts/slideLayout37.xml"/><Relationship Id="rId6" Type="http://schemas.openxmlformats.org/officeDocument/2006/relationships/image" Target="../media/image101.png"/><Relationship Id="rId5" Type="http://schemas.openxmlformats.org/officeDocument/2006/relationships/image" Target="../media/image100.svg"/><Relationship Id="rId4" Type="http://schemas.openxmlformats.org/officeDocument/2006/relationships/image" Target="../media/image99.png"/></Relationships>
</file>

<file path=ppt/slides/_rels/slide29.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28.xml"/><Relationship Id="rId1" Type="http://schemas.openxmlformats.org/officeDocument/2006/relationships/slideLayout" Target="../slideLayouts/slideLayout21.xml"/><Relationship Id="rId5" Type="http://schemas.openxmlformats.org/officeDocument/2006/relationships/image" Target="../media/image105.png"/><Relationship Id="rId4" Type="http://schemas.openxmlformats.org/officeDocument/2006/relationships/image" Target="../media/image103.png"/></Relationships>
</file>

<file path=ppt/slides/_rels/slide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8" Type="http://schemas.openxmlformats.org/officeDocument/2006/relationships/hyperlink" Target="https://aka.ms/devbox_build_blog" TargetMode="External"/><Relationship Id="rId3" Type="http://schemas.openxmlformats.org/officeDocument/2006/relationships/image" Target="../media/image67.png"/><Relationship Id="rId7" Type="http://schemas.openxmlformats.org/officeDocument/2006/relationships/hyperlink" Target="https://windows365.com/" TargetMode="External"/><Relationship Id="rId2" Type="http://schemas.openxmlformats.org/officeDocument/2006/relationships/notesSlide" Target="../notesSlides/notesSlide29.xml"/><Relationship Id="rId1" Type="http://schemas.openxmlformats.org/officeDocument/2006/relationships/slideLayout" Target="../slideLayouts/slideLayout22.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68.svg"/><Relationship Id="rId9" Type="http://schemas.openxmlformats.org/officeDocument/2006/relationships/hyperlink" Target="https://azure.microsoft.com/en-us/services/virtual-desktop/"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1.xml"/><Relationship Id="rId1" Type="http://schemas.openxmlformats.org/officeDocument/2006/relationships/slideLayout" Target="../slideLayouts/slideLayout158.xml"/></Relationships>
</file>

<file path=ppt/slides/_rels/slide3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21.xml"/><Relationship Id="rId5" Type="http://schemas.openxmlformats.org/officeDocument/2006/relationships/image" Target="../media/image109.png"/><Relationship Id="rId4" Type="http://schemas.openxmlformats.org/officeDocument/2006/relationships/image" Target="../media/image108.svg"/></Relationships>
</file>

<file path=ppt/slides/_rels/slide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hyperlink" Target="https://www.microsoft.com/en-us/microsoft-365/blog/2020/04/30/enable-remote-work-faster-new-windows-virtual-desktop-capabilitie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5.xml"/><Relationship Id="rId1" Type="http://schemas.openxmlformats.org/officeDocument/2006/relationships/slideLayout" Target="../slideLayouts/slideLayout38.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48BD0-8F8C-EFEE-781F-6F43095DC5A7}"/>
              </a:ext>
            </a:extLst>
          </p:cNvPr>
          <p:cNvSpPr>
            <a:spLocks noGrp="1"/>
          </p:cNvSpPr>
          <p:nvPr>
            <p:ph type="title"/>
          </p:nvPr>
        </p:nvSpPr>
        <p:spPr>
          <a:xfrm>
            <a:off x="357244" y="2532448"/>
            <a:ext cx="5532124" cy="1793104"/>
          </a:xfrm>
        </p:spPr>
        <p:txBody>
          <a:bodyPr/>
          <a:lstStyle/>
          <a:p>
            <a:r>
              <a:rPr lang="en-US" sz="4400" dirty="0">
                <a:cs typeface="Segoe UI"/>
              </a:rPr>
              <a:t>Microsoft </a:t>
            </a:r>
            <a:br>
              <a:rPr lang="en-US" sz="4400" dirty="0">
                <a:cs typeface="Segoe UI"/>
              </a:rPr>
            </a:br>
            <a:r>
              <a:rPr lang="en-US" sz="4400" dirty="0">
                <a:cs typeface="Segoe UI"/>
              </a:rPr>
              <a:t>Azure Virtual Desktop</a:t>
            </a:r>
            <a:endParaRPr lang="en-US" dirty="0"/>
          </a:p>
        </p:txBody>
      </p:sp>
      <p:pic>
        <p:nvPicPr>
          <p:cNvPr id="3" name="Picture 6" descr="Microsoft logo">
            <a:extLst>
              <a:ext uri="{FF2B5EF4-FFF2-40B4-BE49-F238E27FC236}">
                <a16:creationId xmlns:a16="http://schemas.microsoft.com/office/drawing/2014/main" id="{6342F487-A69B-6F16-7E3F-B7A205473A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2589797" cy="1160767"/>
          </a:xfrm>
          <a:prstGeom prst="rect">
            <a:avLst/>
          </a:prstGeom>
        </p:spPr>
      </p:pic>
    </p:spTree>
    <p:extLst>
      <p:ext uri="{BB962C8B-B14F-4D97-AF65-F5344CB8AC3E}">
        <p14:creationId xmlns:p14="http://schemas.microsoft.com/office/powerpoint/2010/main" val="316733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3D247C-69A7-297C-A0FE-43CE83EC6376}"/>
              </a:ext>
              <a:ext uri="{C183D7F6-B498-43B3-948B-1728B52AA6E4}">
                <adec:decorative xmlns:adec="http://schemas.microsoft.com/office/drawing/2017/decorative" val="1"/>
              </a:ext>
            </a:extLst>
          </p:cNvPr>
          <p:cNvSpPr/>
          <p:nvPr/>
        </p:nvSpPr>
        <p:spPr bwMode="auto">
          <a:xfrm>
            <a:off x="0" y="0"/>
            <a:ext cx="5641263" cy="685800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0">
            <a:extLst>
              <a:ext uri="{FF2B5EF4-FFF2-40B4-BE49-F238E27FC236}">
                <a16:creationId xmlns:a16="http://schemas.microsoft.com/office/drawing/2014/main" id="{E449EF12-2AD6-759E-C88E-33CFA72975F4}"/>
              </a:ext>
            </a:extLst>
          </p:cNvPr>
          <p:cNvSpPr txBox="1">
            <a:spLocks noGrp="1"/>
          </p:cNvSpPr>
          <p:nvPr>
            <p:ph type="title" idx="4294967295"/>
          </p:nvPr>
        </p:nvSpPr>
        <p:spPr>
          <a:xfrm>
            <a:off x="486056" y="1491276"/>
            <a:ext cx="4669150" cy="36933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a:rPr>
              <a:t>Optimize cost with exclusive Windows 11 and Windows 10 multi-session and pay for only what you use</a:t>
            </a:r>
          </a:p>
        </p:txBody>
      </p:sp>
      <p:sp>
        <p:nvSpPr>
          <p:cNvPr id="3" name="TextBox 2">
            <a:extLst>
              <a:ext uri="{FF2B5EF4-FFF2-40B4-BE49-F238E27FC236}">
                <a16:creationId xmlns:a16="http://schemas.microsoft.com/office/drawing/2014/main" id="{773A054F-0815-F977-928D-E8A088B83795}"/>
              </a:ext>
            </a:extLst>
          </p:cNvPr>
          <p:cNvSpPr txBox="1"/>
          <p:nvPr/>
        </p:nvSpPr>
        <p:spPr>
          <a:xfrm>
            <a:off x="7053944" y="1795565"/>
            <a:ext cx="4813871" cy="830997"/>
          </a:xfrm>
          <a:prstGeom prst="rect">
            <a:avLst/>
          </a:prstGeom>
          <a:noFill/>
        </p:spPr>
        <p:txBody>
          <a:bodyPr wrap="square" lIns="0" tIns="0" rIns="0" bIns="0" anchor="t">
            <a:spAutoFit/>
          </a:bodyPr>
          <a:lstStyle/>
          <a:p>
            <a:pPr marL="7620" marR="2540">
              <a:spcBef>
                <a:spcPts val="1137"/>
              </a:spcBef>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Run multiple desktop sessions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on a single VM with </a:t>
            </a:r>
            <a:r>
              <a:rPr lang="en-US" sz="1800" dirty="0">
                <a:solidFill>
                  <a:srgbClr val="000000"/>
                </a:solidFill>
                <a:latin typeface="Segoe UI"/>
                <a:cs typeface="Segoe Pro"/>
              </a:rPr>
              <a:t>exclusive Windows</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 11 </a:t>
            </a:r>
            <a:r>
              <a:rPr lang="en-US" sz="1800" dirty="0">
                <a:solidFill>
                  <a:srgbClr val="000000"/>
                </a:solidFill>
                <a:latin typeface="Segoe UI"/>
                <a:cs typeface="Segoe Pro"/>
              </a:rPr>
              <a:t>and Windows 10 multi-session</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a:t>
            </a:r>
            <a:endParaRPr lang="en-US" dirty="0">
              <a:ea typeface="+mn-ea"/>
            </a:endParaRPr>
          </a:p>
        </p:txBody>
      </p:sp>
      <p:sp>
        <p:nvSpPr>
          <p:cNvPr id="7" name="TextBox 6">
            <a:extLst>
              <a:ext uri="{FF2B5EF4-FFF2-40B4-BE49-F238E27FC236}">
                <a16:creationId xmlns:a16="http://schemas.microsoft.com/office/drawing/2014/main" id="{84BB3BEA-9353-5428-877F-6ABDB26408CF}"/>
              </a:ext>
            </a:extLst>
          </p:cNvPr>
          <p:cNvSpPr txBox="1"/>
          <p:nvPr/>
        </p:nvSpPr>
        <p:spPr>
          <a:xfrm>
            <a:off x="7053944" y="3197395"/>
            <a:ext cx="4693556" cy="553998"/>
          </a:xfrm>
          <a:prstGeom prst="rect">
            <a:avLst/>
          </a:prstGeom>
          <a:noFill/>
        </p:spPr>
        <p:txBody>
          <a:bodyPr wrap="square" lIns="0" tIns="0" rIns="0" bIns="0" anchor="t">
            <a:spAutoFit/>
          </a:bodyPr>
          <a:lstStyle/>
          <a:p>
            <a:pPr marL="7620" marR="2540"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Optimize deployment costs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and scale session host VMs with Autoscale ​</a:t>
            </a:r>
            <a:endParaRPr lang="en-US" dirty="0">
              <a:ea typeface="+mn-ea"/>
            </a:endParaRPr>
          </a:p>
        </p:txBody>
      </p:sp>
      <p:sp>
        <p:nvSpPr>
          <p:cNvPr id="8" name="TextBox 7">
            <a:extLst>
              <a:ext uri="{FF2B5EF4-FFF2-40B4-BE49-F238E27FC236}">
                <a16:creationId xmlns:a16="http://schemas.microsoft.com/office/drawing/2014/main" id="{61E5CEE0-6916-4088-27D9-198348019FFF}"/>
              </a:ext>
            </a:extLst>
          </p:cNvPr>
          <p:cNvSpPr txBox="1"/>
          <p:nvPr/>
        </p:nvSpPr>
        <p:spPr>
          <a:xfrm>
            <a:off x="7053944" y="4572581"/>
            <a:ext cx="4910124" cy="830997"/>
          </a:xfrm>
          <a:prstGeom prst="rect">
            <a:avLst/>
          </a:prstGeom>
          <a:noFill/>
        </p:spPr>
        <p:txBody>
          <a:bodyPr wrap="square" lIns="0" tIns="0" rIns="0" bIns="0" anchor="t">
            <a:spAutoFit/>
          </a:bodyPr>
          <a:lstStyle/>
          <a:p>
            <a:pPr marL="7620" marR="2540">
              <a:spcBef>
                <a:spcPts val="1137"/>
              </a:spcBef>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Use existing Windows and Microsoft 365 licenses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to access Windows 11</a:t>
            </a:r>
            <a:r>
              <a:rPr lang="en-US" sz="1800" dirty="0">
                <a:solidFill>
                  <a:srgbClr val="000000"/>
                </a:solidFill>
                <a:latin typeface="Segoe UI"/>
                <a:cs typeface="Segoe Pro"/>
              </a:rPr>
              <a:t> and Windows 10</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 and Microsoft Office</a:t>
            </a:r>
            <a:endParaRPr lang="en-US" dirty="0">
              <a:ea typeface="+mn-ea"/>
            </a:endParaRPr>
          </a:p>
        </p:txBody>
      </p:sp>
      <p:grpSp>
        <p:nvGrpSpPr>
          <p:cNvPr id="57" name="Group 56">
            <a:extLst>
              <a:ext uri="{FF2B5EF4-FFF2-40B4-BE49-F238E27FC236}">
                <a16:creationId xmlns:a16="http://schemas.microsoft.com/office/drawing/2014/main" id="{44AB1A21-BBCF-B9A0-9C09-4EDFDB1E0EB9}"/>
              </a:ext>
              <a:ext uri="{C183D7F6-B498-43B3-948B-1728B52AA6E4}">
                <adec:decorative xmlns:adec="http://schemas.microsoft.com/office/drawing/2017/decorative" val="1"/>
              </a:ext>
            </a:extLst>
          </p:cNvPr>
          <p:cNvGrpSpPr/>
          <p:nvPr/>
        </p:nvGrpSpPr>
        <p:grpSpPr>
          <a:xfrm>
            <a:off x="6245646" y="1843666"/>
            <a:ext cx="555204" cy="457796"/>
            <a:chOff x="2179259" y="5194149"/>
            <a:chExt cx="600135" cy="494847"/>
          </a:xfrm>
          <a:solidFill>
            <a:srgbClr val="50E6FF"/>
          </a:solidFill>
        </p:grpSpPr>
        <p:sp>
          <p:nvSpPr>
            <p:cNvPr id="58" name="Freeform 65">
              <a:extLst>
                <a:ext uri="{FF2B5EF4-FFF2-40B4-BE49-F238E27FC236}">
                  <a16:creationId xmlns:a16="http://schemas.microsoft.com/office/drawing/2014/main" id="{87DDE3E2-1A8D-5F34-E13C-97C2B22DD8CD}"/>
                </a:ext>
              </a:extLst>
            </p:cNvPr>
            <p:cNvSpPr>
              <a:spLocks noEditPoints="1"/>
            </p:cNvSpPr>
            <p:nvPr/>
          </p:nvSpPr>
          <p:spPr bwMode="auto">
            <a:xfrm>
              <a:off x="2179259" y="5274706"/>
              <a:ext cx="600135" cy="414290"/>
            </a:xfrm>
            <a:custGeom>
              <a:avLst/>
              <a:gdLst>
                <a:gd name="T0" fmla="*/ 1454 w 2907"/>
                <a:gd name="T1" fmla="*/ 1887 h 1887"/>
                <a:gd name="T2" fmla="*/ 186 w 2907"/>
                <a:gd name="T3" fmla="*/ 1887 h 1887"/>
                <a:gd name="T4" fmla="*/ 1 w 2907"/>
                <a:gd name="T5" fmla="*/ 1704 h 1887"/>
                <a:gd name="T6" fmla="*/ 1 w 2907"/>
                <a:gd name="T7" fmla="*/ 180 h 1887"/>
                <a:gd name="T8" fmla="*/ 182 w 2907"/>
                <a:gd name="T9" fmla="*/ 0 h 1887"/>
                <a:gd name="T10" fmla="*/ 2724 w 2907"/>
                <a:gd name="T11" fmla="*/ 0 h 1887"/>
                <a:gd name="T12" fmla="*/ 2906 w 2907"/>
                <a:gd name="T13" fmla="*/ 180 h 1887"/>
                <a:gd name="T14" fmla="*/ 2906 w 2907"/>
                <a:gd name="T15" fmla="*/ 1710 h 1887"/>
                <a:gd name="T16" fmla="*/ 2728 w 2907"/>
                <a:gd name="T17" fmla="*/ 1887 h 1887"/>
                <a:gd name="T18" fmla="*/ 1454 w 2907"/>
                <a:gd name="T19" fmla="*/ 1887 h 1887"/>
                <a:gd name="T20" fmla="*/ 148 w 2907"/>
                <a:gd name="T21" fmla="*/ 1737 h 1887"/>
                <a:gd name="T22" fmla="*/ 2757 w 2907"/>
                <a:gd name="T23" fmla="*/ 1737 h 1887"/>
                <a:gd name="T24" fmla="*/ 2757 w 2907"/>
                <a:gd name="T25" fmla="*/ 148 h 1887"/>
                <a:gd name="T26" fmla="*/ 148 w 2907"/>
                <a:gd name="T27" fmla="*/ 148 h 1887"/>
                <a:gd name="T28" fmla="*/ 148 w 2907"/>
                <a:gd name="T29" fmla="*/ 1737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7" h="1887">
                  <a:moveTo>
                    <a:pt x="1454" y="1887"/>
                  </a:moveTo>
                  <a:cubicBezTo>
                    <a:pt x="1031" y="1887"/>
                    <a:pt x="608" y="1887"/>
                    <a:pt x="186" y="1887"/>
                  </a:cubicBezTo>
                  <a:cubicBezTo>
                    <a:pt x="51" y="1887"/>
                    <a:pt x="1" y="1838"/>
                    <a:pt x="1" y="1704"/>
                  </a:cubicBezTo>
                  <a:cubicBezTo>
                    <a:pt x="0" y="1196"/>
                    <a:pt x="0" y="688"/>
                    <a:pt x="1" y="180"/>
                  </a:cubicBezTo>
                  <a:cubicBezTo>
                    <a:pt x="1" y="51"/>
                    <a:pt x="52" y="0"/>
                    <a:pt x="182" y="0"/>
                  </a:cubicBezTo>
                  <a:cubicBezTo>
                    <a:pt x="1030" y="0"/>
                    <a:pt x="1877" y="0"/>
                    <a:pt x="2724" y="0"/>
                  </a:cubicBezTo>
                  <a:cubicBezTo>
                    <a:pt x="2854" y="0"/>
                    <a:pt x="2906" y="51"/>
                    <a:pt x="2906" y="180"/>
                  </a:cubicBezTo>
                  <a:cubicBezTo>
                    <a:pt x="2907" y="690"/>
                    <a:pt x="2907" y="1200"/>
                    <a:pt x="2906" y="1710"/>
                  </a:cubicBezTo>
                  <a:cubicBezTo>
                    <a:pt x="2906" y="1836"/>
                    <a:pt x="2854" y="1887"/>
                    <a:pt x="2728" y="1887"/>
                  </a:cubicBezTo>
                  <a:cubicBezTo>
                    <a:pt x="2303" y="1887"/>
                    <a:pt x="1878" y="1887"/>
                    <a:pt x="1454" y="1887"/>
                  </a:cubicBezTo>
                  <a:close/>
                  <a:moveTo>
                    <a:pt x="148" y="1737"/>
                  </a:moveTo>
                  <a:cubicBezTo>
                    <a:pt x="1019" y="1737"/>
                    <a:pt x="1888" y="1737"/>
                    <a:pt x="2757" y="1737"/>
                  </a:cubicBezTo>
                  <a:cubicBezTo>
                    <a:pt x="2757" y="1205"/>
                    <a:pt x="2757" y="676"/>
                    <a:pt x="2757" y="148"/>
                  </a:cubicBezTo>
                  <a:cubicBezTo>
                    <a:pt x="1885" y="148"/>
                    <a:pt x="1018" y="148"/>
                    <a:pt x="148" y="148"/>
                  </a:cubicBezTo>
                  <a:cubicBezTo>
                    <a:pt x="148" y="679"/>
                    <a:pt x="148" y="1206"/>
                    <a:pt x="148" y="1737"/>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59" name="Freeform 66">
              <a:extLst>
                <a:ext uri="{FF2B5EF4-FFF2-40B4-BE49-F238E27FC236}">
                  <a16:creationId xmlns:a16="http://schemas.microsoft.com/office/drawing/2014/main" id="{27823E16-BEF6-95D4-2850-FEB6CECBF3B5}"/>
                </a:ext>
              </a:extLst>
            </p:cNvPr>
            <p:cNvSpPr>
              <a:spLocks noEditPoints="1"/>
            </p:cNvSpPr>
            <p:nvPr/>
          </p:nvSpPr>
          <p:spPr bwMode="auto">
            <a:xfrm>
              <a:off x="2179259" y="5194149"/>
              <a:ext cx="600135" cy="67610"/>
            </a:xfrm>
            <a:custGeom>
              <a:avLst/>
              <a:gdLst>
                <a:gd name="T0" fmla="*/ 5 w 2906"/>
                <a:gd name="T1" fmla="*/ 310 h 312"/>
                <a:gd name="T2" fmla="*/ 7 w 2906"/>
                <a:gd name="T3" fmla="*/ 117 h 312"/>
                <a:gd name="T4" fmla="*/ 125 w 2906"/>
                <a:gd name="T5" fmla="*/ 3 h 312"/>
                <a:gd name="T6" fmla="*/ 198 w 2906"/>
                <a:gd name="T7" fmla="*/ 1 h 312"/>
                <a:gd name="T8" fmla="*/ 2710 w 2906"/>
                <a:gd name="T9" fmla="*/ 1 h 312"/>
                <a:gd name="T10" fmla="*/ 2906 w 2906"/>
                <a:gd name="T11" fmla="*/ 197 h 312"/>
                <a:gd name="T12" fmla="*/ 2906 w 2906"/>
                <a:gd name="T13" fmla="*/ 312 h 312"/>
                <a:gd name="T14" fmla="*/ 2691 w 2906"/>
                <a:gd name="T15" fmla="*/ 294 h 312"/>
                <a:gd name="T16" fmla="*/ 137 w 2906"/>
                <a:gd name="T17" fmla="*/ 294 h 312"/>
                <a:gd name="T18" fmla="*/ 5 w 2906"/>
                <a:gd name="T19" fmla="*/ 310 h 312"/>
                <a:gd name="T20" fmla="*/ 2615 w 2906"/>
                <a:gd name="T21" fmla="*/ 98 h 312"/>
                <a:gd name="T22" fmla="*/ 2608 w 2906"/>
                <a:gd name="T23" fmla="*/ 106 h 312"/>
                <a:gd name="T24" fmla="*/ 2643 w 2906"/>
                <a:gd name="T25" fmla="*/ 151 h 312"/>
                <a:gd name="T26" fmla="*/ 2619 w 2906"/>
                <a:gd name="T27" fmla="*/ 184 h 312"/>
                <a:gd name="T28" fmla="*/ 2707 w 2906"/>
                <a:gd name="T29" fmla="*/ 184 h 312"/>
                <a:gd name="T30" fmla="*/ 2681 w 2906"/>
                <a:gd name="T31" fmla="*/ 150 h 312"/>
                <a:gd name="T32" fmla="*/ 2716 w 2906"/>
                <a:gd name="T33" fmla="*/ 105 h 312"/>
                <a:gd name="T34" fmla="*/ 2710 w 2906"/>
                <a:gd name="T35" fmla="*/ 99 h 312"/>
                <a:gd name="T36" fmla="*/ 2662 w 2906"/>
                <a:gd name="T37" fmla="*/ 129 h 312"/>
                <a:gd name="T38" fmla="*/ 2615 w 2906"/>
                <a:gd name="T39" fmla="*/ 98 h 312"/>
                <a:gd name="T40" fmla="*/ 2404 w 2906"/>
                <a:gd name="T41" fmla="*/ 103 h 312"/>
                <a:gd name="T42" fmla="*/ 2404 w 2906"/>
                <a:gd name="T43" fmla="*/ 193 h 312"/>
                <a:gd name="T44" fmla="*/ 2492 w 2906"/>
                <a:gd name="T45" fmla="*/ 193 h 312"/>
                <a:gd name="T46" fmla="*/ 2492 w 2906"/>
                <a:gd name="T47" fmla="*/ 103 h 312"/>
                <a:gd name="T48" fmla="*/ 2404 w 2906"/>
                <a:gd name="T49" fmla="*/ 10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06" h="312">
                  <a:moveTo>
                    <a:pt x="5" y="310"/>
                  </a:moveTo>
                  <a:cubicBezTo>
                    <a:pt x="5" y="249"/>
                    <a:pt x="0" y="182"/>
                    <a:pt x="7" y="117"/>
                  </a:cubicBezTo>
                  <a:cubicBezTo>
                    <a:pt x="13" y="55"/>
                    <a:pt x="63" y="12"/>
                    <a:pt x="125" y="3"/>
                  </a:cubicBezTo>
                  <a:cubicBezTo>
                    <a:pt x="149" y="0"/>
                    <a:pt x="174" y="1"/>
                    <a:pt x="198" y="1"/>
                  </a:cubicBezTo>
                  <a:cubicBezTo>
                    <a:pt x="1036" y="1"/>
                    <a:pt x="1873" y="1"/>
                    <a:pt x="2710" y="1"/>
                  </a:cubicBezTo>
                  <a:cubicBezTo>
                    <a:pt x="2861" y="1"/>
                    <a:pt x="2906" y="46"/>
                    <a:pt x="2906" y="197"/>
                  </a:cubicBezTo>
                  <a:cubicBezTo>
                    <a:pt x="2906" y="239"/>
                    <a:pt x="2906" y="281"/>
                    <a:pt x="2906" y="312"/>
                  </a:cubicBezTo>
                  <a:cubicBezTo>
                    <a:pt x="2832" y="305"/>
                    <a:pt x="2761" y="294"/>
                    <a:pt x="2691" y="294"/>
                  </a:cubicBezTo>
                  <a:cubicBezTo>
                    <a:pt x="1839" y="292"/>
                    <a:pt x="988" y="293"/>
                    <a:pt x="137" y="294"/>
                  </a:cubicBezTo>
                  <a:cubicBezTo>
                    <a:pt x="95" y="294"/>
                    <a:pt x="54" y="304"/>
                    <a:pt x="5" y="310"/>
                  </a:cubicBezTo>
                  <a:close/>
                  <a:moveTo>
                    <a:pt x="2615" y="98"/>
                  </a:moveTo>
                  <a:cubicBezTo>
                    <a:pt x="2613" y="101"/>
                    <a:pt x="2610" y="103"/>
                    <a:pt x="2608" y="106"/>
                  </a:cubicBezTo>
                  <a:cubicBezTo>
                    <a:pt x="2620" y="121"/>
                    <a:pt x="2632" y="136"/>
                    <a:pt x="2643" y="151"/>
                  </a:cubicBezTo>
                  <a:cubicBezTo>
                    <a:pt x="2631" y="167"/>
                    <a:pt x="2622" y="180"/>
                    <a:pt x="2619" y="184"/>
                  </a:cubicBezTo>
                  <a:cubicBezTo>
                    <a:pt x="2649" y="184"/>
                    <a:pt x="2679" y="184"/>
                    <a:pt x="2707" y="184"/>
                  </a:cubicBezTo>
                  <a:cubicBezTo>
                    <a:pt x="2703" y="178"/>
                    <a:pt x="2693" y="165"/>
                    <a:pt x="2681" y="150"/>
                  </a:cubicBezTo>
                  <a:cubicBezTo>
                    <a:pt x="2693" y="134"/>
                    <a:pt x="2705" y="120"/>
                    <a:pt x="2716" y="105"/>
                  </a:cubicBezTo>
                  <a:cubicBezTo>
                    <a:pt x="2714" y="103"/>
                    <a:pt x="2712" y="101"/>
                    <a:pt x="2710" y="99"/>
                  </a:cubicBezTo>
                  <a:cubicBezTo>
                    <a:pt x="2694" y="109"/>
                    <a:pt x="2679" y="119"/>
                    <a:pt x="2662" y="129"/>
                  </a:cubicBezTo>
                  <a:cubicBezTo>
                    <a:pt x="2647" y="119"/>
                    <a:pt x="2631" y="108"/>
                    <a:pt x="2615" y="98"/>
                  </a:cubicBezTo>
                  <a:close/>
                  <a:moveTo>
                    <a:pt x="2404" y="103"/>
                  </a:moveTo>
                  <a:cubicBezTo>
                    <a:pt x="2404" y="137"/>
                    <a:pt x="2404" y="164"/>
                    <a:pt x="2404" y="193"/>
                  </a:cubicBezTo>
                  <a:cubicBezTo>
                    <a:pt x="2436" y="193"/>
                    <a:pt x="2465" y="193"/>
                    <a:pt x="2492" y="193"/>
                  </a:cubicBezTo>
                  <a:cubicBezTo>
                    <a:pt x="2492" y="160"/>
                    <a:pt x="2492" y="131"/>
                    <a:pt x="2492" y="103"/>
                  </a:cubicBezTo>
                  <a:cubicBezTo>
                    <a:pt x="2461" y="103"/>
                    <a:pt x="2435" y="103"/>
                    <a:pt x="2404" y="103"/>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0" name="Group 59">
              <a:extLst>
                <a:ext uri="{FF2B5EF4-FFF2-40B4-BE49-F238E27FC236}">
                  <a16:creationId xmlns:a16="http://schemas.microsoft.com/office/drawing/2014/main" id="{BCE9961D-C834-7D22-D76D-5632F2100C84}"/>
                </a:ext>
              </a:extLst>
            </p:cNvPr>
            <p:cNvGrpSpPr/>
            <p:nvPr/>
          </p:nvGrpSpPr>
          <p:grpSpPr>
            <a:xfrm>
              <a:off x="2327672" y="5335707"/>
              <a:ext cx="337653" cy="271766"/>
              <a:chOff x="3447812" y="5350946"/>
              <a:chExt cx="1137523" cy="915555"/>
            </a:xfrm>
            <a:grpFill/>
          </p:grpSpPr>
          <p:sp>
            <p:nvSpPr>
              <p:cNvPr id="61" name="Freeform 68">
                <a:extLst>
                  <a:ext uri="{FF2B5EF4-FFF2-40B4-BE49-F238E27FC236}">
                    <a16:creationId xmlns:a16="http://schemas.microsoft.com/office/drawing/2014/main" id="{6F873E88-2E60-C790-5EB3-ECF548ACB116}"/>
                  </a:ext>
                </a:extLst>
              </p:cNvPr>
              <p:cNvSpPr>
                <a:spLocks noEditPoints="1"/>
              </p:cNvSpPr>
              <p:nvPr/>
            </p:nvSpPr>
            <p:spPr bwMode="auto">
              <a:xfrm>
                <a:off x="3867171" y="5545633"/>
                <a:ext cx="718164" cy="720868"/>
              </a:xfrm>
              <a:custGeom>
                <a:avLst/>
                <a:gdLst>
                  <a:gd name="T0" fmla="*/ 512 w 902"/>
                  <a:gd name="T1" fmla="*/ 897 h 899"/>
                  <a:gd name="T2" fmla="*/ 437 w 902"/>
                  <a:gd name="T3" fmla="*/ 897 h 899"/>
                  <a:gd name="T4" fmla="*/ 374 w 902"/>
                  <a:gd name="T5" fmla="*/ 855 h 899"/>
                  <a:gd name="T6" fmla="*/ 215 w 902"/>
                  <a:gd name="T7" fmla="*/ 788 h 899"/>
                  <a:gd name="T8" fmla="*/ 136 w 902"/>
                  <a:gd name="T9" fmla="*/ 768 h 899"/>
                  <a:gd name="T10" fmla="*/ 112 w 902"/>
                  <a:gd name="T11" fmla="*/ 685 h 899"/>
                  <a:gd name="T12" fmla="*/ 42 w 902"/>
                  <a:gd name="T13" fmla="*/ 521 h 899"/>
                  <a:gd name="T14" fmla="*/ 7 w 902"/>
                  <a:gd name="T15" fmla="*/ 449 h 899"/>
                  <a:gd name="T16" fmla="*/ 41 w 902"/>
                  <a:gd name="T17" fmla="*/ 381 h 899"/>
                  <a:gd name="T18" fmla="*/ 110 w 902"/>
                  <a:gd name="T19" fmla="*/ 213 h 899"/>
                  <a:gd name="T20" fmla="*/ 136 w 902"/>
                  <a:gd name="T21" fmla="*/ 137 h 899"/>
                  <a:gd name="T22" fmla="*/ 206 w 902"/>
                  <a:gd name="T23" fmla="*/ 115 h 899"/>
                  <a:gd name="T24" fmla="*/ 376 w 902"/>
                  <a:gd name="T25" fmla="*/ 43 h 899"/>
                  <a:gd name="T26" fmla="*/ 447 w 902"/>
                  <a:gd name="T27" fmla="*/ 4 h 899"/>
                  <a:gd name="T28" fmla="*/ 529 w 902"/>
                  <a:gd name="T29" fmla="*/ 45 h 899"/>
                  <a:gd name="T30" fmla="*/ 693 w 902"/>
                  <a:gd name="T31" fmla="*/ 113 h 899"/>
                  <a:gd name="T32" fmla="*/ 765 w 902"/>
                  <a:gd name="T33" fmla="*/ 133 h 899"/>
                  <a:gd name="T34" fmla="*/ 793 w 902"/>
                  <a:gd name="T35" fmla="*/ 215 h 899"/>
                  <a:gd name="T36" fmla="*/ 859 w 902"/>
                  <a:gd name="T37" fmla="*/ 380 h 899"/>
                  <a:gd name="T38" fmla="*/ 898 w 902"/>
                  <a:gd name="T39" fmla="*/ 456 h 899"/>
                  <a:gd name="T40" fmla="*/ 861 w 902"/>
                  <a:gd name="T41" fmla="*/ 522 h 899"/>
                  <a:gd name="T42" fmla="*/ 792 w 902"/>
                  <a:gd name="T43" fmla="*/ 692 h 899"/>
                  <a:gd name="T44" fmla="*/ 773 w 902"/>
                  <a:gd name="T45" fmla="*/ 758 h 899"/>
                  <a:gd name="T46" fmla="*/ 706 w 902"/>
                  <a:gd name="T47" fmla="*/ 791 h 899"/>
                  <a:gd name="T48" fmla="*/ 512 w 902"/>
                  <a:gd name="T49" fmla="*/ 897 h 899"/>
                  <a:gd name="T50" fmla="*/ 453 w 902"/>
                  <a:gd name="T51" fmla="*/ 721 h 899"/>
                  <a:gd name="T52" fmla="*/ 722 w 902"/>
                  <a:gd name="T53" fmla="*/ 452 h 899"/>
                  <a:gd name="T54" fmla="*/ 448 w 902"/>
                  <a:gd name="T55" fmla="*/ 184 h 899"/>
                  <a:gd name="T56" fmla="*/ 182 w 902"/>
                  <a:gd name="T57" fmla="*/ 454 h 899"/>
                  <a:gd name="T58" fmla="*/ 453 w 902"/>
                  <a:gd name="T59" fmla="*/ 721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2" h="899">
                    <a:moveTo>
                      <a:pt x="512" y="897"/>
                    </a:moveTo>
                    <a:cubicBezTo>
                      <a:pt x="485" y="897"/>
                      <a:pt x="461" y="896"/>
                      <a:pt x="437" y="897"/>
                    </a:cubicBezTo>
                    <a:cubicBezTo>
                      <a:pt x="405" y="899"/>
                      <a:pt x="387" y="888"/>
                      <a:pt x="374" y="855"/>
                    </a:cubicBezTo>
                    <a:cubicBezTo>
                      <a:pt x="346" y="788"/>
                      <a:pt x="282" y="759"/>
                      <a:pt x="215" y="788"/>
                    </a:cubicBezTo>
                    <a:cubicBezTo>
                      <a:pt x="178" y="804"/>
                      <a:pt x="159" y="791"/>
                      <a:pt x="136" y="768"/>
                    </a:cubicBezTo>
                    <a:cubicBezTo>
                      <a:pt x="114" y="744"/>
                      <a:pt x="95" y="726"/>
                      <a:pt x="112" y="685"/>
                    </a:cubicBezTo>
                    <a:cubicBezTo>
                      <a:pt x="142" y="614"/>
                      <a:pt x="115" y="549"/>
                      <a:pt x="42" y="521"/>
                    </a:cubicBezTo>
                    <a:cubicBezTo>
                      <a:pt x="0" y="505"/>
                      <a:pt x="8" y="477"/>
                      <a:pt x="7" y="449"/>
                    </a:cubicBezTo>
                    <a:cubicBezTo>
                      <a:pt x="6" y="421"/>
                      <a:pt x="4" y="397"/>
                      <a:pt x="41" y="381"/>
                    </a:cubicBezTo>
                    <a:cubicBezTo>
                      <a:pt x="117" y="350"/>
                      <a:pt x="142" y="289"/>
                      <a:pt x="110" y="213"/>
                    </a:cubicBezTo>
                    <a:cubicBezTo>
                      <a:pt x="93" y="173"/>
                      <a:pt x="113" y="153"/>
                      <a:pt x="136" y="137"/>
                    </a:cubicBezTo>
                    <a:cubicBezTo>
                      <a:pt x="156" y="123"/>
                      <a:pt x="186" y="110"/>
                      <a:pt x="206" y="115"/>
                    </a:cubicBezTo>
                    <a:cubicBezTo>
                      <a:pt x="287" y="138"/>
                      <a:pt x="345" y="119"/>
                      <a:pt x="376" y="43"/>
                    </a:cubicBezTo>
                    <a:cubicBezTo>
                      <a:pt x="391" y="4"/>
                      <a:pt x="416" y="4"/>
                      <a:pt x="447" y="4"/>
                    </a:cubicBezTo>
                    <a:cubicBezTo>
                      <a:pt x="481" y="5"/>
                      <a:pt x="511" y="0"/>
                      <a:pt x="529" y="45"/>
                    </a:cubicBezTo>
                    <a:cubicBezTo>
                      <a:pt x="557" y="118"/>
                      <a:pt x="622" y="144"/>
                      <a:pt x="693" y="113"/>
                    </a:cubicBezTo>
                    <a:cubicBezTo>
                      <a:pt x="728" y="98"/>
                      <a:pt x="746" y="112"/>
                      <a:pt x="765" y="133"/>
                    </a:cubicBezTo>
                    <a:cubicBezTo>
                      <a:pt x="786" y="156"/>
                      <a:pt x="812" y="172"/>
                      <a:pt x="793" y="215"/>
                    </a:cubicBezTo>
                    <a:cubicBezTo>
                      <a:pt x="762" y="287"/>
                      <a:pt x="787" y="351"/>
                      <a:pt x="859" y="380"/>
                    </a:cubicBezTo>
                    <a:cubicBezTo>
                      <a:pt x="902" y="397"/>
                      <a:pt x="897" y="425"/>
                      <a:pt x="898" y="456"/>
                    </a:cubicBezTo>
                    <a:cubicBezTo>
                      <a:pt x="899" y="486"/>
                      <a:pt x="897" y="507"/>
                      <a:pt x="861" y="522"/>
                    </a:cubicBezTo>
                    <a:cubicBezTo>
                      <a:pt x="787" y="552"/>
                      <a:pt x="769" y="612"/>
                      <a:pt x="792" y="692"/>
                    </a:cubicBezTo>
                    <a:cubicBezTo>
                      <a:pt x="797" y="712"/>
                      <a:pt x="787" y="743"/>
                      <a:pt x="773" y="758"/>
                    </a:cubicBezTo>
                    <a:cubicBezTo>
                      <a:pt x="757" y="776"/>
                      <a:pt x="726" y="795"/>
                      <a:pt x="706" y="791"/>
                    </a:cubicBezTo>
                    <a:cubicBezTo>
                      <a:pt x="597" y="766"/>
                      <a:pt x="555" y="785"/>
                      <a:pt x="512" y="897"/>
                    </a:cubicBezTo>
                    <a:close/>
                    <a:moveTo>
                      <a:pt x="453" y="721"/>
                    </a:moveTo>
                    <a:cubicBezTo>
                      <a:pt x="597" y="720"/>
                      <a:pt x="722" y="595"/>
                      <a:pt x="722" y="452"/>
                    </a:cubicBezTo>
                    <a:cubicBezTo>
                      <a:pt x="722" y="303"/>
                      <a:pt x="598" y="182"/>
                      <a:pt x="448" y="184"/>
                    </a:cubicBezTo>
                    <a:cubicBezTo>
                      <a:pt x="301" y="186"/>
                      <a:pt x="180" y="309"/>
                      <a:pt x="182" y="454"/>
                    </a:cubicBezTo>
                    <a:cubicBezTo>
                      <a:pt x="183" y="597"/>
                      <a:pt x="310" y="722"/>
                      <a:pt x="453" y="721"/>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2" name="Freeform 71">
                <a:extLst>
                  <a:ext uri="{FF2B5EF4-FFF2-40B4-BE49-F238E27FC236}">
                    <a16:creationId xmlns:a16="http://schemas.microsoft.com/office/drawing/2014/main" id="{D04490F7-6E63-C31C-888B-EA42E683E4D7}"/>
                  </a:ext>
                </a:extLst>
              </p:cNvPr>
              <p:cNvSpPr>
                <a:spLocks noEditPoints="1"/>
              </p:cNvSpPr>
              <p:nvPr/>
            </p:nvSpPr>
            <p:spPr bwMode="auto">
              <a:xfrm>
                <a:off x="4076854" y="5761368"/>
                <a:ext cx="298802" cy="299926"/>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3" name="Group 62">
                <a:extLst>
                  <a:ext uri="{FF2B5EF4-FFF2-40B4-BE49-F238E27FC236}">
                    <a16:creationId xmlns:a16="http://schemas.microsoft.com/office/drawing/2014/main" id="{79564DE9-ABA0-A1DB-DF1E-1AFB5E1E4AF1}"/>
                  </a:ext>
                </a:extLst>
              </p:cNvPr>
              <p:cNvGrpSpPr/>
              <p:nvPr/>
            </p:nvGrpSpPr>
            <p:grpSpPr>
              <a:xfrm>
                <a:off x="3447812" y="5350946"/>
                <a:ext cx="471785" cy="489350"/>
                <a:chOff x="3447812" y="5350946"/>
                <a:chExt cx="471785" cy="489350"/>
              </a:xfrm>
              <a:grpFill/>
            </p:grpSpPr>
            <p:sp>
              <p:nvSpPr>
                <p:cNvPr id="64" name="Freeform 69">
                  <a:extLst>
                    <a:ext uri="{FF2B5EF4-FFF2-40B4-BE49-F238E27FC236}">
                      <a16:creationId xmlns:a16="http://schemas.microsoft.com/office/drawing/2014/main" id="{8764CE3D-FBEB-FA49-FF7C-424FE3545C42}"/>
                    </a:ext>
                  </a:extLst>
                </p:cNvPr>
                <p:cNvSpPr>
                  <a:spLocks noEditPoints="1"/>
                </p:cNvSpPr>
                <p:nvPr/>
              </p:nvSpPr>
              <p:spPr bwMode="auto">
                <a:xfrm>
                  <a:off x="3447812" y="5350946"/>
                  <a:ext cx="471785" cy="489350"/>
                </a:xfrm>
                <a:custGeom>
                  <a:avLst/>
                  <a:gdLst>
                    <a:gd name="T0" fmla="*/ 542 w 595"/>
                    <a:gd name="T1" fmla="*/ 120 h 611"/>
                    <a:gd name="T2" fmla="*/ 587 w 595"/>
                    <a:gd name="T3" fmla="*/ 268 h 611"/>
                    <a:gd name="T4" fmla="*/ 574 w 595"/>
                    <a:gd name="T5" fmla="*/ 347 h 611"/>
                    <a:gd name="T6" fmla="*/ 528 w 595"/>
                    <a:gd name="T7" fmla="*/ 460 h 611"/>
                    <a:gd name="T8" fmla="*/ 461 w 595"/>
                    <a:gd name="T9" fmla="*/ 525 h 611"/>
                    <a:gd name="T10" fmla="*/ 355 w 595"/>
                    <a:gd name="T11" fmla="*/ 572 h 611"/>
                    <a:gd name="T12" fmla="*/ 256 w 595"/>
                    <a:gd name="T13" fmla="*/ 570 h 611"/>
                    <a:gd name="T14" fmla="*/ 150 w 595"/>
                    <a:gd name="T15" fmla="*/ 526 h 611"/>
                    <a:gd name="T16" fmla="*/ 84 w 595"/>
                    <a:gd name="T17" fmla="*/ 459 h 611"/>
                    <a:gd name="T18" fmla="*/ 41 w 595"/>
                    <a:gd name="T19" fmla="*/ 351 h 611"/>
                    <a:gd name="T20" fmla="*/ 40 w 595"/>
                    <a:gd name="T21" fmla="*/ 258 h 611"/>
                    <a:gd name="T22" fmla="*/ 84 w 595"/>
                    <a:gd name="T23" fmla="*/ 151 h 611"/>
                    <a:gd name="T24" fmla="*/ 149 w 595"/>
                    <a:gd name="T25" fmla="*/ 85 h 611"/>
                    <a:gd name="T26" fmla="*/ 256 w 595"/>
                    <a:gd name="T27" fmla="*/ 40 h 611"/>
                    <a:gd name="T28" fmla="*/ 356 w 595"/>
                    <a:gd name="T29" fmla="*/ 40 h 611"/>
                    <a:gd name="T30" fmla="*/ 469 w 595"/>
                    <a:gd name="T31" fmla="*/ 85 h 611"/>
                    <a:gd name="T32" fmla="*/ 542 w 595"/>
                    <a:gd name="T33" fmla="*/ 120 h 611"/>
                    <a:gd name="T34" fmla="*/ 303 w 595"/>
                    <a:gd name="T35" fmla="*/ 480 h 611"/>
                    <a:gd name="T36" fmla="*/ 483 w 595"/>
                    <a:gd name="T37" fmla="*/ 309 h 611"/>
                    <a:gd name="T38" fmla="*/ 306 w 595"/>
                    <a:gd name="T39" fmla="*/ 128 h 611"/>
                    <a:gd name="T40" fmla="*/ 131 w 595"/>
                    <a:gd name="T41" fmla="*/ 303 h 611"/>
                    <a:gd name="T42" fmla="*/ 303 w 595"/>
                    <a:gd name="T43" fmla="*/ 48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611">
                      <a:moveTo>
                        <a:pt x="542" y="120"/>
                      </a:moveTo>
                      <a:cubicBezTo>
                        <a:pt x="507" y="197"/>
                        <a:pt x="528" y="237"/>
                        <a:pt x="587" y="268"/>
                      </a:cubicBezTo>
                      <a:cubicBezTo>
                        <a:pt x="595" y="273"/>
                        <a:pt x="590" y="335"/>
                        <a:pt x="574" y="347"/>
                      </a:cubicBezTo>
                      <a:cubicBezTo>
                        <a:pt x="533" y="378"/>
                        <a:pt x="514" y="408"/>
                        <a:pt x="528" y="460"/>
                      </a:cubicBezTo>
                      <a:cubicBezTo>
                        <a:pt x="541" y="503"/>
                        <a:pt x="507" y="536"/>
                        <a:pt x="461" y="525"/>
                      </a:cubicBezTo>
                      <a:cubicBezTo>
                        <a:pt x="412" y="512"/>
                        <a:pt x="380" y="529"/>
                        <a:pt x="355" y="572"/>
                      </a:cubicBezTo>
                      <a:cubicBezTo>
                        <a:pt x="333" y="611"/>
                        <a:pt x="280" y="610"/>
                        <a:pt x="256" y="570"/>
                      </a:cubicBezTo>
                      <a:cubicBezTo>
                        <a:pt x="231" y="527"/>
                        <a:pt x="198" y="512"/>
                        <a:pt x="150" y="526"/>
                      </a:cubicBezTo>
                      <a:cubicBezTo>
                        <a:pt x="106" y="537"/>
                        <a:pt x="72" y="502"/>
                        <a:pt x="84" y="459"/>
                      </a:cubicBezTo>
                      <a:cubicBezTo>
                        <a:pt x="97" y="411"/>
                        <a:pt x="84" y="377"/>
                        <a:pt x="41" y="351"/>
                      </a:cubicBezTo>
                      <a:cubicBezTo>
                        <a:pt x="0" y="326"/>
                        <a:pt x="0" y="283"/>
                        <a:pt x="40" y="258"/>
                      </a:cubicBezTo>
                      <a:cubicBezTo>
                        <a:pt x="83" y="233"/>
                        <a:pt x="97" y="199"/>
                        <a:pt x="84" y="151"/>
                      </a:cubicBezTo>
                      <a:cubicBezTo>
                        <a:pt x="72" y="108"/>
                        <a:pt x="106" y="74"/>
                        <a:pt x="149" y="85"/>
                      </a:cubicBezTo>
                      <a:cubicBezTo>
                        <a:pt x="198" y="97"/>
                        <a:pt x="231" y="83"/>
                        <a:pt x="256" y="40"/>
                      </a:cubicBezTo>
                      <a:cubicBezTo>
                        <a:pt x="280" y="0"/>
                        <a:pt x="332" y="1"/>
                        <a:pt x="356" y="40"/>
                      </a:cubicBezTo>
                      <a:cubicBezTo>
                        <a:pt x="383" y="84"/>
                        <a:pt x="417" y="95"/>
                        <a:pt x="469" y="85"/>
                      </a:cubicBezTo>
                      <a:cubicBezTo>
                        <a:pt x="491" y="81"/>
                        <a:pt x="519" y="108"/>
                        <a:pt x="542" y="120"/>
                      </a:cubicBezTo>
                      <a:close/>
                      <a:moveTo>
                        <a:pt x="303" y="480"/>
                      </a:moveTo>
                      <a:cubicBezTo>
                        <a:pt x="398" y="482"/>
                        <a:pt x="479" y="404"/>
                        <a:pt x="483" y="309"/>
                      </a:cubicBezTo>
                      <a:cubicBezTo>
                        <a:pt x="487" y="216"/>
                        <a:pt x="401" y="128"/>
                        <a:pt x="306" y="128"/>
                      </a:cubicBezTo>
                      <a:cubicBezTo>
                        <a:pt x="212" y="128"/>
                        <a:pt x="131" y="208"/>
                        <a:pt x="131" y="303"/>
                      </a:cubicBezTo>
                      <a:cubicBezTo>
                        <a:pt x="130" y="398"/>
                        <a:pt x="208" y="479"/>
                        <a:pt x="303" y="4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5" name="Freeform 71">
                  <a:extLst>
                    <a:ext uri="{FF2B5EF4-FFF2-40B4-BE49-F238E27FC236}">
                      <a16:creationId xmlns:a16="http://schemas.microsoft.com/office/drawing/2014/main" id="{C5B37C5B-24DA-55DA-BF40-19AE6D403A0A}"/>
                    </a:ext>
                  </a:extLst>
                </p:cNvPr>
                <p:cNvSpPr>
                  <a:spLocks noEditPoints="1"/>
                </p:cNvSpPr>
                <p:nvPr/>
              </p:nvSpPr>
              <p:spPr bwMode="auto">
                <a:xfrm>
                  <a:off x="3584411" y="5490218"/>
                  <a:ext cx="210017" cy="210807"/>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grpSp>
      </p:grpSp>
      <p:grpSp>
        <p:nvGrpSpPr>
          <p:cNvPr id="84" name="Group 83">
            <a:extLst>
              <a:ext uri="{FF2B5EF4-FFF2-40B4-BE49-F238E27FC236}">
                <a16:creationId xmlns:a16="http://schemas.microsoft.com/office/drawing/2014/main" id="{40F11855-AC42-8C27-6C64-4B6B71490383}"/>
              </a:ext>
              <a:ext uri="{C183D7F6-B498-43B3-948B-1728B52AA6E4}">
                <adec:decorative xmlns:adec="http://schemas.microsoft.com/office/drawing/2017/decorative" val="1"/>
              </a:ext>
            </a:extLst>
          </p:cNvPr>
          <p:cNvGrpSpPr/>
          <p:nvPr/>
        </p:nvGrpSpPr>
        <p:grpSpPr>
          <a:xfrm>
            <a:off x="6263973" y="3196017"/>
            <a:ext cx="518552" cy="556754"/>
            <a:chOff x="6481479" y="5567956"/>
            <a:chExt cx="394303" cy="423355"/>
          </a:xfrm>
        </p:grpSpPr>
        <p:sp>
          <p:nvSpPr>
            <p:cNvPr id="85" name="Oval 1124">
              <a:extLst>
                <a:ext uri="{FF2B5EF4-FFF2-40B4-BE49-F238E27FC236}">
                  <a16:creationId xmlns:a16="http://schemas.microsoft.com/office/drawing/2014/main" id="{E159DD9F-3A2A-1FD4-5C77-5149500CDD86}"/>
                </a:ext>
              </a:extLst>
            </p:cNvPr>
            <p:cNvSpPr>
              <a:spLocks noChangeArrowheads="1"/>
            </p:cNvSpPr>
            <p:nvPr/>
          </p:nvSpPr>
          <p:spPr bwMode="auto">
            <a:xfrm>
              <a:off x="6610148" y="5725676"/>
              <a:ext cx="132817" cy="132817"/>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6" name="Freeform 1125">
              <a:extLst>
                <a:ext uri="{FF2B5EF4-FFF2-40B4-BE49-F238E27FC236}">
                  <a16:creationId xmlns:a16="http://schemas.microsoft.com/office/drawing/2014/main" id="{C04BE613-544D-5619-756A-7D9D077A4EBB}"/>
                </a:ext>
              </a:extLst>
            </p:cNvPr>
            <p:cNvSpPr>
              <a:spLocks/>
            </p:cNvSpPr>
            <p:nvPr/>
          </p:nvSpPr>
          <p:spPr bwMode="auto">
            <a:xfrm>
              <a:off x="6564490" y="5875096"/>
              <a:ext cx="228281" cy="116215"/>
            </a:xfrm>
            <a:custGeom>
              <a:avLst/>
              <a:gdLst>
                <a:gd name="T0" fmla="*/ 35 w 69"/>
                <a:gd name="T1" fmla="*/ 0 h 35"/>
                <a:gd name="T2" fmla="*/ 0 w 69"/>
                <a:gd name="T3" fmla="*/ 35 h 35"/>
                <a:gd name="T4" fmla="*/ 69 w 69"/>
                <a:gd name="T5" fmla="*/ 35 h 35"/>
                <a:gd name="T6" fmla="*/ 35 w 69"/>
                <a:gd name="T7" fmla="*/ 0 h 35"/>
              </a:gdLst>
              <a:ahLst/>
              <a:cxnLst>
                <a:cxn ang="0">
                  <a:pos x="T0" y="T1"/>
                </a:cxn>
                <a:cxn ang="0">
                  <a:pos x="T2" y="T3"/>
                </a:cxn>
                <a:cxn ang="0">
                  <a:pos x="T4" y="T5"/>
                </a:cxn>
                <a:cxn ang="0">
                  <a:pos x="T6" y="T7"/>
                </a:cxn>
              </a:cxnLst>
              <a:rect l="0" t="0" r="r" b="b"/>
              <a:pathLst>
                <a:path w="69" h="35">
                  <a:moveTo>
                    <a:pt x="35" y="0"/>
                  </a:moveTo>
                  <a:cubicBezTo>
                    <a:pt x="16" y="0"/>
                    <a:pt x="0" y="16"/>
                    <a:pt x="0" y="35"/>
                  </a:cubicBezTo>
                  <a:cubicBezTo>
                    <a:pt x="69" y="35"/>
                    <a:pt x="69" y="35"/>
                    <a:pt x="69" y="35"/>
                  </a:cubicBezTo>
                  <a:cubicBezTo>
                    <a:pt x="69" y="16"/>
                    <a:pt x="54" y="0"/>
                    <a:pt x="35" y="0"/>
                  </a:cubicBezTo>
                  <a:close/>
                </a:path>
              </a:pathLst>
            </a:cu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7" name="Oval 1126">
              <a:extLst>
                <a:ext uri="{FF2B5EF4-FFF2-40B4-BE49-F238E27FC236}">
                  <a16:creationId xmlns:a16="http://schemas.microsoft.com/office/drawing/2014/main" id="{655EC696-8DF1-ED08-F4DA-B80A06368F13}"/>
                </a:ext>
              </a:extLst>
            </p:cNvPr>
            <p:cNvSpPr>
              <a:spLocks noChangeArrowheads="1"/>
            </p:cNvSpPr>
            <p:nvPr/>
          </p:nvSpPr>
          <p:spPr bwMode="auto">
            <a:xfrm>
              <a:off x="6772016" y="5609462"/>
              <a:ext cx="66410" cy="66410"/>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8" name="Oval 1127">
              <a:extLst>
                <a:ext uri="{FF2B5EF4-FFF2-40B4-BE49-F238E27FC236}">
                  <a16:creationId xmlns:a16="http://schemas.microsoft.com/office/drawing/2014/main" id="{DBCCCBD0-0F47-A7CB-4D7C-C5AE73A89815}"/>
                </a:ext>
              </a:extLst>
            </p:cNvPr>
            <p:cNvSpPr>
              <a:spLocks noChangeArrowheads="1"/>
            </p:cNvSpPr>
            <p:nvPr/>
          </p:nvSpPr>
          <p:spPr bwMode="auto">
            <a:xfrm>
              <a:off x="6481479" y="5742279"/>
              <a:ext cx="37356" cy="37356"/>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9" name="Oval 1128">
              <a:extLst>
                <a:ext uri="{FF2B5EF4-FFF2-40B4-BE49-F238E27FC236}">
                  <a16:creationId xmlns:a16="http://schemas.microsoft.com/office/drawing/2014/main" id="{D2DAAC41-8288-522F-42D6-0B01B872F379}"/>
                </a:ext>
              </a:extLst>
            </p:cNvPr>
            <p:cNvSpPr>
              <a:spLocks noChangeArrowheads="1"/>
            </p:cNvSpPr>
            <p:nvPr/>
          </p:nvSpPr>
          <p:spPr bwMode="auto">
            <a:xfrm>
              <a:off x="6531285" y="5621912"/>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0" name="Oval 1129">
              <a:extLst>
                <a:ext uri="{FF2B5EF4-FFF2-40B4-BE49-F238E27FC236}">
                  <a16:creationId xmlns:a16="http://schemas.microsoft.com/office/drawing/2014/main" id="{9C9245ED-A2D0-2EDA-FD05-0170CBF3361B}"/>
                </a:ext>
              </a:extLst>
            </p:cNvPr>
            <p:cNvSpPr>
              <a:spLocks noChangeArrowheads="1"/>
            </p:cNvSpPr>
            <p:nvPr/>
          </p:nvSpPr>
          <p:spPr bwMode="auto">
            <a:xfrm>
              <a:off x="6651652" y="5567956"/>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1" name="Oval 1130">
              <a:extLst>
                <a:ext uri="{FF2B5EF4-FFF2-40B4-BE49-F238E27FC236}">
                  <a16:creationId xmlns:a16="http://schemas.microsoft.com/office/drawing/2014/main" id="{FF43EFAE-6F68-0F75-1423-98A276AED6EF}"/>
                </a:ext>
              </a:extLst>
            </p:cNvPr>
            <p:cNvSpPr>
              <a:spLocks noChangeArrowheads="1"/>
            </p:cNvSpPr>
            <p:nvPr/>
          </p:nvSpPr>
          <p:spPr bwMode="auto">
            <a:xfrm>
              <a:off x="6838426" y="5725676"/>
              <a:ext cx="37356" cy="41506"/>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2" name="Oval 1131">
              <a:extLst>
                <a:ext uri="{FF2B5EF4-FFF2-40B4-BE49-F238E27FC236}">
                  <a16:creationId xmlns:a16="http://schemas.microsoft.com/office/drawing/2014/main" id="{5D506DDB-AF4F-2799-D68A-BCC3D3E2345B}"/>
                </a:ext>
              </a:extLst>
            </p:cNvPr>
            <p:cNvSpPr>
              <a:spLocks noChangeArrowheads="1"/>
            </p:cNvSpPr>
            <p:nvPr/>
          </p:nvSpPr>
          <p:spPr bwMode="auto">
            <a:xfrm>
              <a:off x="6531285" y="5846042"/>
              <a:ext cx="29054" cy="24903"/>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3" name="Oval 1132">
              <a:extLst>
                <a:ext uri="{FF2B5EF4-FFF2-40B4-BE49-F238E27FC236}">
                  <a16:creationId xmlns:a16="http://schemas.microsoft.com/office/drawing/2014/main" id="{20A5CBAE-AAD9-9B92-D135-66E44C3EA4CB}"/>
                </a:ext>
              </a:extLst>
            </p:cNvPr>
            <p:cNvSpPr>
              <a:spLocks noChangeArrowheads="1"/>
            </p:cNvSpPr>
            <p:nvPr/>
          </p:nvSpPr>
          <p:spPr bwMode="auto">
            <a:xfrm>
              <a:off x="6796920" y="5846042"/>
              <a:ext cx="24903" cy="24903"/>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grpSp>
      <p:grpSp>
        <p:nvGrpSpPr>
          <p:cNvPr id="108" name="Group 107">
            <a:extLst>
              <a:ext uri="{FF2B5EF4-FFF2-40B4-BE49-F238E27FC236}">
                <a16:creationId xmlns:a16="http://schemas.microsoft.com/office/drawing/2014/main" id="{3CA37878-3778-A9A1-98FC-5A66FDEE8B62}"/>
              </a:ext>
              <a:ext uri="{C183D7F6-B498-43B3-948B-1728B52AA6E4}">
                <adec:decorative xmlns:adec="http://schemas.microsoft.com/office/drawing/2017/decorative" val="1"/>
              </a:ext>
            </a:extLst>
          </p:cNvPr>
          <p:cNvGrpSpPr/>
          <p:nvPr/>
        </p:nvGrpSpPr>
        <p:grpSpPr>
          <a:xfrm>
            <a:off x="6268018" y="4578306"/>
            <a:ext cx="510460" cy="510464"/>
            <a:chOff x="8448274" y="942706"/>
            <a:chExt cx="634216" cy="634216"/>
          </a:xfrm>
        </p:grpSpPr>
        <p:sp>
          <p:nvSpPr>
            <p:cNvPr id="109" name="Freeform: Shape 108">
              <a:extLst>
                <a:ext uri="{FF2B5EF4-FFF2-40B4-BE49-F238E27FC236}">
                  <a16:creationId xmlns:a16="http://schemas.microsoft.com/office/drawing/2014/main" id="{9A723DC7-47C3-C51A-A570-1C8308D2020A}"/>
                </a:ext>
                <a:ext uri="{C183D7F6-B498-43B3-948B-1728B52AA6E4}">
                  <adec:decorative xmlns:adec="http://schemas.microsoft.com/office/drawing/2017/decorative" val="1"/>
                </a:ext>
              </a:extLst>
            </p:cNvPr>
            <p:cNvSpPr/>
            <p:nvPr/>
          </p:nvSpPr>
          <p:spPr>
            <a:xfrm>
              <a:off x="8651628" y="1170259"/>
              <a:ext cx="238372" cy="200424"/>
            </a:xfrm>
            <a:custGeom>
              <a:avLst/>
              <a:gdLst>
                <a:gd name="connsiteX0" fmla="*/ 222281 w 1065307"/>
                <a:gd name="connsiteY0" fmla="*/ 5 h 895726"/>
                <a:gd name="connsiteX1" fmla="*/ 532139 w 1065307"/>
                <a:gd name="connsiteY1" fmla="*/ 177940 h 895726"/>
                <a:gd name="connsiteX2" fmla="*/ 986072 w 1065307"/>
                <a:gd name="connsiteY2" fmla="*/ 64722 h 895726"/>
                <a:gd name="connsiteX3" fmla="*/ 525491 w 1065307"/>
                <a:gd name="connsiteY3" fmla="*/ 895726 h 895726"/>
                <a:gd name="connsiteX4" fmla="*/ 112925 w 1065307"/>
                <a:gd name="connsiteY4" fmla="*/ 524193 h 895726"/>
                <a:gd name="connsiteX5" fmla="*/ 201939 w 1065307"/>
                <a:gd name="connsiteY5" fmla="*/ 524193 h 895726"/>
                <a:gd name="connsiteX6" fmla="*/ 281349 w 1065307"/>
                <a:gd name="connsiteY6" fmla="*/ 524193 h 895726"/>
                <a:gd name="connsiteX7" fmla="*/ 306835 w 1065307"/>
                <a:gd name="connsiteY7" fmla="*/ 508437 h 895726"/>
                <a:gd name="connsiteX8" fmla="*/ 354481 w 1065307"/>
                <a:gd name="connsiteY8" fmla="*/ 382761 h 895726"/>
                <a:gd name="connsiteX9" fmla="*/ 357805 w 1065307"/>
                <a:gd name="connsiteY9" fmla="*/ 650235 h 895726"/>
                <a:gd name="connsiteX10" fmla="*/ 415054 w 1065307"/>
                <a:gd name="connsiteY10" fmla="*/ 735241 h 895726"/>
                <a:gd name="connsiteX11" fmla="*/ 475259 w 1065307"/>
                <a:gd name="connsiteY11" fmla="*/ 716188 h 895726"/>
                <a:gd name="connsiteX12" fmla="*/ 570552 w 1065307"/>
                <a:gd name="connsiteY12" fmla="*/ 524193 h 895726"/>
                <a:gd name="connsiteX13" fmla="*/ 875267 w 1065307"/>
                <a:gd name="connsiteY13" fmla="*/ 524193 h 895726"/>
                <a:gd name="connsiteX14" fmla="*/ 868988 w 1065307"/>
                <a:gd name="connsiteY14" fmla="*/ 451645 h 895726"/>
                <a:gd name="connsiteX15" fmla="*/ 849781 w 1065307"/>
                <a:gd name="connsiteY15" fmla="*/ 432592 h 895726"/>
                <a:gd name="connsiteX16" fmla="*/ 510347 w 1065307"/>
                <a:gd name="connsiteY16" fmla="*/ 435889 h 895726"/>
                <a:gd name="connsiteX17" fmla="*/ 484862 w 1065307"/>
                <a:gd name="connsiteY17" fmla="*/ 467400 h 895726"/>
                <a:gd name="connsiteX18" fmla="*/ 446819 w 1065307"/>
                <a:gd name="connsiteY18" fmla="*/ 577687 h 895726"/>
                <a:gd name="connsiteX19" fmla="*/ 443495 w 1065307"/>
                <a:gd name="connsiteY19" fmla="*/ 247190 h 895726"/>
                <a:gd name="connsiteX20" fmla="*/ 399172 w 1065307"/>
                <a:gd name="connsiteY20" fmla="*/ 177940 h 895726"/>
                <a:gd name="connsiteX21" fmla="*/ 335644 w 1065307"/>
                <a:gd name="connsiteY21" fmla="*/ 209451 h 895726"/>
                <a:gd name="connsiteX22" fmla="*/ 227793 w 1065307"/>
                <a:gd name="connsiteY22" fmla="*/ 432958 h 895726"/>
                <a:gd name="connsiteX23" fmla="*/ 170544 w 1065307"/>
                <a:gd name="connsiteY23" fmla="*/ 432958 h 895726"/>
                <a:gd name="connsiteX24" fmla="*/ 59369 w 1065307"/>
                <a:gd name="connsiteY24" fmla="*/ 436256 h 895726"/>
                <a:gd name="connsiteX25" fmla="*/ 71927 w 1065307"/>
                <a:gd name="connsiteY25" fmla="*/ 64722 h 895726"/>
                <a:gd name="connsiteX26" fmla="*/ 222281 w 1065307"/>
                <a:gd name="connsiteY26" fmla="*/ 5 h 8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65307" h="895726">
                  <a:moveTo>
                    <a:pt x="222281" y="5"/>
                  </a:moveTo>
                  <a:cubicBezTo>
                    <a:pt x="318666" y="-653"/>
                    <a:pt x="431029" y="57943"/>
                    <a:pt x="532139" y="177940"/>
                  </a:cubicBezTo>
                  <a:cubicBezTo>
                    <a:pt x="659196" y="-1231"/>
                    <a:pt x="878221" y="-48497"/>
                    <a:pt x="986072" y="64722"/>
                  </a:cubicBezTo>
                  <a:cubicBezTo>
                    <a:pt x="1284508" y="385692"/>
                    <a:pt x="652917" y="845528"/>
                    <a:pt x="525491" y="895726"/>
                  </a:cubicBezTo>
                  <a:cubicBezTo>
                    <a:pt x="439801" y="867513"/>
                    <a:pt x="258819" y="716188"/>
                    <a:pt x="112925" y="524193"/>
                  </a:cubicBezTo>
                  <a:lnTo>
                    <a:pt x="201939" y="524193"/>
                  </a:lnTo>
                  <a:lnTo>
                    <a:pt x="281349" y="524193"/>
                  </a:lnTo>
                  <a:cubicBezTo>
                    <a:pt x="290952" y="520895"/>
                    <a:pt x="303510" y="517964"/>
                    <a:pt x="306835" y="508437"/>
                  </a:cubicBezTo>
                  <a:lnTo>
                    <a:pt x="354481" y="382761"/>
                  </a:lnTo>
                  <a:lnTo>
                    <a:pt x="357805" y="650235"/>
                  </a:lnTo>
                  <a:cubicBezTo>
                    <a:pt x="361129" y="665991"/>
                    <a:pt x="364453" y="729012"/>
                    <a:pt x="415054" y="735241"/>
                  </a:cubicBezTo>
                  <a:cubicBezTo>
                    <a:pt x="424658" y="735241"/>
                    <a:pt x="465656" y="731943"/>
                    <a:pt x="475259" y="716188"/>
                  </a:cubicBezTo>
                  <a:lnTo>
                    <a:pt x="570552" y="524193"/>
                  </a:lnTo>
                  <a:lnTo>
                    <a:pt x="875267" y="524193"/>
                  </a:lnTo>
                  <a:cubicBezTo>
                    <a:pt x="891149" y="524193"/>
                    <a:pt x="868988" y="467400"/>
                    <a:pt x="868988" y="451645"/>
                  </a:cubicBezTo>
                  <a:cubicBezTo>
                    <a:pt x="868988" y="435889"/>
                    <a:pt x="865663" y="432592"/>
                    <a:pt x="849781" y="432592"/>
                  </a:cubicBezTo>
                  <a:lnTo>
                    <a:pt x="510347" y="435889"/>
                  </a:lnTo>
                  <a:cubicBezTo>
                    <a:pt x="497420" y="435889"/>
                    <a:pt x="488186" y="454942"/>
                    <a:pt x="484862" y="467400"/>
                  </a:cubicBezTo>
                  <a:lnTo>
                    <a:pt x="446819" y="577687"/>
                  </a:lnTo>
                  <a:lnTo>
                    <a:pt x="443495" y="247190"/>
                  </a:lnTo>
                  <a:cubicBezTo>
                    <a:pt x="440540" y="231435"/>
                    <a:pt x="440540" y="177940"/>
                    <a:pt x="399172" y="177940"/>
                  </a:cubicBezTo>
                  <a:cubicBezTo>
                    <a:pt x="386245" y="174643"/>
                    <a:pt x="338968" y="196993"/>
                    <a:pt x="335644" y="209451"/>
                  </a:cubicBezTo>
                  <a:lnTo>
                    <a:pt x="227793" y="432958"/>
                  </a:lnTo>
                  <a:lnTo>
                    <a:pt x="170544" y="432958"/>
                  </a:lnTo>
                  <a:lnTo>
                    <a:pt x="59369" y="436256"/>
                  </a:lnTo>
                  <a:cubicBezTo>
                    <a:pt x="-7484" y="323037"/>
                    <a:pt x="-35924" y="184535"/>
                    <a:pt x="71927" y="64722"/>
                  </a:cubicBezTo>
                  <a:cubicBezTo>
                    <a:pt x="112371" y="22127"/>
                    <a:pt x="164450" y="401"/>
                    <a:pt x="222281" y="5"/>
                  </a:cubicBezTo>
                  <a:close/>
                </a:path>
              </a:pathLst>
            </a:custGeom>
            <a:solidFill>
              <a:srgbClr val="50E6FF"/>
            </a:solidFill>
            <a:ln w="15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latin typeface="Segoe UI Semibold"/>
              </a:endParaRPr>
            </a:p>
          </p:txBody>
        </p:sp>
        <p:grpSp>
          <p:nvGrpSpPr>
            <p:cNvPr id="110" name="Group 109">
              <a:extLst>
                <a:ext uri="{FF2B5EF4-FFF2-40B4-BE49-F238E27FC236}">
                  <a16:creationId xmlns:a16="http://schemas.microsoft.com/office/drawing/2014/main" id="{23C05F2D-B6CB-69C3-16DA-26D33D893296}"/>
                </a:ext>
              </a:extLst>
            </p:cNvPr>
            <p:cNvGrpSpPr/>
            <p:nvPr/>
          </p:nvGrpSpPr>
          <p:grpSpPr>
            <a:xfrm>
              <a:off x="8448274" y="942706"/>
              <a:ext cx="634216" cy="634216"/>
              <a:chOff x="5524498" y="2857498"/>
              <a:chExt cx="1143002" cy="1143002"/>
            </a:xfrm>
          </p:grpSpPr>
          <p:sp>
            <p:nvSpPr>
              <p:cNvPr id="111" name="Freeform: Shape 110">
                <a:extLst>
                  <a:ext uri="{FF2B5EF4-FFF2-40B4-BE49-F238E27FC236}">
                    <a16:creationId xmlns:a16="http://schemas.microsoft.com/office/drawing/2014/main" id="{FDAE9D9B-7099-6536-D155-52635124572B}"/>
                  </a:ext>
                </a:extLst>
              </p:cNvPr>
              <p:cNvSpPr/>
              <p:nvPr/>
            </p:nvSpPr>
            <p:spPr>
              <a:xfrm>
                <a:off x="5524498" y="2857498"/>
                <a:ext cx="1143002" cy="1143002"/>
              </a:xfrm>
              <a:custGeom>
                <a:avLst/>
                <a:gdLst>
                  <a:gd name="connsiteX0" fmla="*/ 922734 w 922734"/>
                  <a:gd name="connsiteY0" fmla="*/ 461367 h 922734"/>
                  <a:gd name="connsiteX1" fmla="*/ 822156 w 922734"/>
                  <a:gd name="connsiteY1" fmla="*/ 311378 h 922734"/>
                  <a:gd name="connsiteX2" fmla="*/ 787598 w 922734"/>
                  <a:gd name="connsiteY2" fmla="*/ 135136 h 922734"/>
                  <a:gd name="connsiteX3" fmla="*/ 611356 w 922734"/>
                  <a:gd name="connsiteY3" fmla="*/ 100578 h 922734"/>
                  <a:gd name="connsiteX4" fmla="*/ 461367 w 922734"/>
                  <a:gd name="connsiteY4" fmla="*/ 0 h 922734"/>
                  <a:gd name="connsiteX5" fmla="*/ 311304 w 922734"/>
                  <a:gd name="connsiteY5" fmla="*/ 100712 h 922734"/>
                  <a:gd name="connsiteX6" fmla="*/ 203508 w 922734"/>
                  <a:gd name="connsiteY6" fmla="*/ 98762 h 922734"/>
                  <a:gd name="connsiteX7" fmla="*/ 148828 w 922734"/>
                  <a:gd name="connsiteY7" fmla="*/ 74414 h 922734"/>
                  <a:gd name="connsiteX8" fmla="*/ 74414 w 922734"/>
                  <a:gd name="connsiteY8" fmla="*/ 148828 h 922734"/>
                  <a:gd name="connsiteX9" fmla="*/ 98762 w 922734"/>
                  <a:gd name="connsiteY9" fmla="*/ 203508 h 922734"/>
                  <a:gd name="connsiteX10" fmla="*/ 100891 w 922734"/>
                  <a:gd name="connsiteY10" fmla="*/ 311185 h 922734"/>
                  <a:gd name="connsiteX11" fmla="*/ 0 w 922734"/>
                  <a:gd name="connsiteY11" fmla="*/ 461367 h 922734"/>
                  <a:gd name="connsiteX12" fmla="*/ 100578 w 922734"/>
                  <a:gd name="connsiteY12" fmla="*/ 611356 h 922734"/>
                  <a:gd name="connsiteX13" fmla="*/ 135136 w 922734"/>
                  <a:gd name="connsiteY13" fmla="*/ 787598 h 922734"/>
                  <a:gd name="connsiteX14" fmla="*/ 249183 w 922734"/>
                  <a:gd name="connsiteY14" fmla="*/ 829389 h 922734"/>
                  <a:gd name="connsiteX15" fmla="*/ 311289 w 922734"/>
                  <a:gd name="connsiteY15" fmla="*/ 822022 h 922734"/>
                  <a:gd name="connsiteX16" fmla="*/ 461367 w 922734"/>
                  <a:gd name="connsiteY16" fmla="*/ 922734 h 922734"/>
                  <a:gd name="connsiteX17" fmla="*/ 611535 w 922734"/>
                  <a:gd name="connsiteY17" fmla="*/ 821888 h 922734"/>
                  <a:gd name="connsiteX18" fmla="*/ 674206 w 922734"/>
                  <a:gd name="connsiteY18" fmla="*/ 829181 h 922734"/>
                  <a:gd name="connsiteX19" fmla="*/ 719405 w 922734"/>
                  <a:gd name="connsiteY19" fmla="*/ 824195 h 922734"/>
                  <a:gd name="connsiteX20" fmla="*/ 773906 w 922734"/>
                  <a:gd name="connsiteY20" fmla="*/ 848320 h 922734"/>
                  <a:gd name="connsiteX21" fmla="*/ 848320 w 922734"/>
                  <a:gd name="connsiteY21" fmla="*/ 773906 h 922734"/>
                  <a:gd name="connsiteX22" fmla="*/ 823972 w 922734"/>
                  <a:gd name="connsiteY22" fmla="*/ 719227 h 922734"/>
                  <a:gd name="connsiteX23" fmla="*/ 821844 w 922734"/>
                  <a:gd name="connsiteY23" fmla="*/ 611550 h 922734"/>
                  <a:gd name="connsiteX24" fmla="*/ 922734 w 922734"/>
                  <a:gd name="connsiteY24" fmla="*/ 461367 h 922734"/>
                  <a:gd name="connsiteX25" fmla="*/ 673551 w 922734"/>
                  <a:gd name="connsiteY25" fmla="*/ 123066 h 922734"/>
                  <a:gd name="connsiteX26" fmla="*/ 766554 w 922734"/>
                  <a:gd name="connsiteY26" fmla="*/ 156195 h 922734"/>
                  <a:gd name="connsiteX27" fmla="*/ 794846 w 922734"/>
                  <a:gd name="connsiteY27" fmla="*/ 295379 h 922734"/>
                  <a:gd name="connsiteX28" fmla="*/ 673611 w 922734"/>
                  <a:gd name="connsiteY28" fmla="*/ 249138 h 922734"/>
                  <a:gd name="connsiteX29" fmla="*/ 627236 w 922734"/>
                  <a:gd name="connsiteY29" fmla="*/ 127665 h 922734"/>
                  <a:gd name="connsiteX30" fmla="*/ 673551 w 922734"/>
                  <a:gd name="connsiteY30" fmla="*/ 123066 h 922734"/>
                  <a:gd name="connsiteX31" fmla="*/ 669727 w 922734"/>
                  <a:gd name="connsiteY31" fmla="*/ 461367 h 922734"/>
                  <a:gd name="connsiteX32" fmla="*/ 665485 w 922734"/>
                  <a:gd name="connsiteY32" fmla="*/ 546170 h 922734"/>
                  <a:gd name="connsiteX33" fmla="*/ 608692 w 922734"/>
                  <a:gd name="connsiteY33" fmla="*/ 608707 h 922734"/>
                  <a:gd name="connsiteX34" fmla="*/ 546155 w 922734"/>
                  <a:gd name="connsiteY34" fmla="*/ 665500 h 922734"/>
                  <a:gd name="connsiteX35" fmla="*/ 461367 w 922734"/>
                  <a:gd name="connsiteY35" fmla="*/ 669727 h 922734"/>
                  <a:gd name="connsiteX36" fmla="*/ 376848 w 922734"/>
                  <a:gd name="connsiteY36" fmla="*/ 665515 h 922734"/>
                  <a:gd name="connsiteX37" fmla="*/ 314027 w 922734"/>
                  <a:gd name="connsiteY37" fmla="*/ 608707 h 922734"/>
                  <a:gd name="connsiteX38" fmla="*/ 257220 w 922734"/>
                  <a:gd name="connsiteY38" fmla="*/ 545902 h 922734"/>
                  <a:gd name="connsiteX39" fmla="*/ 253008 w 922734"/>
                  <a:gd name="connsiteY39" fmla="*/ 461367 h 922734"/>
                  <a:gd name="connsiteX40" fmla="*/ 257249 w 922734"/>
                  <a:gd name="connsiteY40" fmla="*/ 376565 h 922734"/>
                  <a:gd name="connsiteX41" fmla="*/ 314042 w 922734"/>
                  <a:gd name="connsiteY41" fmla="*/ 314027 h 922734"/>
                  <a:gd name="connsiteX42" fmla="*/ 376580 w 922734"/>
                  <a:gd name="connsiteY42" fmla="*/ 257235 h 922734"/>
                  <a:gd name="connsiteX43" fmla="*/ 461367 w 922734"/>
                  <a:gd name="connsiteY43" fmla="*/ 253008 h 922734"/>
                  <a:gd name="connsiteX44" fmla="*/ 545961 w 922734"/>
                  <a:gd name="connsiteY44" fmla="*/ 257235 h 922734"/>
                  <a:gd name="connsiteX45" fmla="*/ 608692 w 922734"/>
                  <a:gd name="connsiteY45" fmla="*/ 314042 h 922734"/>
                  <a:gd name="connsiteX46" fmla="*/ 665500 w 922734"/>
                  <a:gd name="connsiteY46" fmla="*/ 376848 h 922734"/>
                  <a:gd name="connsiteX47" fmla="*/ 669727 w 922734"/>
                  <a:gd name="connsiteY47" fmla="*/ 461367 h 922734"/>
                  <a:gd name="connsiteX48" fmla="*/ 629736 w 922734"/>
                  <a:gd name="connsiteY48" fmla="*/ 292998 h 922734"/>
                  <a:gd name="connsiteX49" fmla="*/ 599896 w 922734"/>
                  <a:gd name="connsiteY49" fmla="*/ 264542 h 922734"/>
                  <a:gd name="connsiteX50" fmla="*/ 648370 w 922734"/>
                  <a:gd name="connsiteY50" fmla="*/ 274380 h 922734"/>
                  <a:gd name="connsiteX51" fmla="*/ 658207 w 922734"/>
                  <a:gd name="connsiteY51" fmla="*/ 322883 h 922734"/>
                  <a:gd name="connsiteX52" fmla="*/ 629736 w 922734"/>
                  <a:gd name="connsiteY52" fmla="*/ 292998 h 922734"/>
                  <a:gd name="connsiteX53" fmla="*/ 557213 w 922734"/>
                  <a:gd name="connsiteY53" fmla="*/ 228198 h 922734"/>
                  <a:gd name="connsiteX54" fmla="*/ 490225 w 922734"/>
                  <a:gd name="connsiteY54" fmla="*/ 179725 h 922734"/>
                  <a:gd name="connsiteX55" fmla="*/ 577691 w 922734"/>
                  <a:gd name="connsiteY55" fmla="*/ 140613 h 922734"/>
                  <a:gd name="connsiteX56" fmla="*/ 596027 w 922734"/>
                  <a:gd name="connsiteY56" fmla="*/ 135151 h 922734"/>
                  <a:gd name="connsiteX57" fmla="*/ 639500 w 922734"/>
                  <a:gd name="connsiteY57" fmla="*/ 241042 h 922734"/>
                  <a:gd name="connsiteX58" fmla="*/ 557213 w 922734"/>
                  <a:gd name="connsiteY58" fmla="*/ 228198 h 922734"/>
                  <a:gd name="connsiteX59" fmla="*/ 503262 w 922734"/>
                  <a:gd name="connsiteY59" fmla="*/ 224224 h 922734"/>
                  <a:gd name="connsiteX60" fmla="*/ 461367 w 922734"/>
                  <a:gd name="connsiteY60" fmla="*/ 223242 h 922734"/>
                  <a:gd name="connsiteX61" fmla="*/ 419800 w 922734"/>
                  <a:gd name="connsiteY61" fmla="*/ 224210 h 922734"/>
                  <a:gd name="connsiteX62" fmla="*/ 461605 w 922734"/>
                  <a:gd name="connsiteY62" fmla="*/ 196438 h 922734"/>
                  <a:gd name="connsiteX63" fmla="*/ 503262 w 922734"/>
                  <a:gd name="connsiteY63" fmla="*/ 224224 h 922734"/>
                  <a:gd name="connsiteX64" fmla="*/ 365269 w 922734"/>
                  <a:gd name="connsiteY64" fmla="*/ 228228 h 922734"/>
                  <a:gd name="connsiteX65" fmla="*/ 283250 w 922734"/>
                  <a:gd name="connsiteY65" fmla="*/ 241057 h 922734"/>
                  <a:gd name="connsiteX66" fmla="*/ 326946 w 922734"/>
                  <a:gd name="connsiteY66" fmla="*/ 134749 h 922734"/>
                  <a:gd name="connsiteX67" fmla="*/ 432569 w 922734"/>
                  <a:gd name="connsiteY67" fmla="*/ 179412 h 922734"/>
                  <a:gd name="connsiteX68" fmla="*/ 365269 w 922734"/>
                  <a:gd name="connsiteY68" fmla="*/ 228228 h 922734"/>
                  <a:gd name="connsiteX69" fmla="*/ 322883 w 922734"/>
                  <a:gd name="connsiteY69" fmla="*/ 264527 h 922734"/>
                  <a:gd name="connsiteX70" fmla="*/ 292998 w 922734"/>
                  <a:gd name="connsiteY70" fmla="*/ 292983 h 922734"/>
                  <a:gd name="connsiteX71" fmla="*/ 264542 w 922734"/>
                  <a:gd name="connsiteY71" fmla="*/ 322868 h 922734"/>
                  <a:gd name="connsiteX72" fmla="*/ 274380 w 922734"/>
                  <a:gd name="connsiteY72" fmla="*/ 274365 h 922734"/>
                  <a:gd name="connsiteX73" fmla="*/ 322883 w 922734"/>
                  <a:gd name="connsiteY73" fmla="*/ 264527 h 922734"/>
                  <a:gd name="connsiteX74" fmla="*/ 228228 w 922734"/>
                  <a:gd name="connsiteY74" fmla="*/ 365269 h 922734"/>
                  <a:gd name="connsiteX75" fmla="*/ 179502 w 922734"/>
                  <a:gd name="connsiteY75" fmla="*/ 432420 h 922734"/>
                  <a:gd name="connsiteX76" fmla="*/ 134928 w 922734"/>
                  <a:gd name="connsiteY76" fmla="*/ 326856 h 922734"/>
                  <a:gd name="connsiteX77" fmla="*/ 241057 w 922734"/>
                  <a:gd name="connsiteY77" fmla="*/ 283250 h 922734"/>
                  <a:gd name="connsiteX78" fmla="*/ 228228 w 922734"/>
                  <a:gd name="connsiteY78" fmla="*/ 365269 h 922734"/>
                  <a:gd name="connsiteX79" fmla="*/ 224210 w 922734"/>
                  <a:gd name="connsiteY79" fmla="*/ 419800 h 922734"/>
                  <a:gd name="connsiteX80" fmla="*/ 223242 w 922734"/>
                  <a:gd name="connsiteY80" fmla="*/ 461367 h 922734"/>
                  <a:gd name="connsiteX81" fmla="*/ 224224 w 922734"/>
                  <a:gd name="connsiteY81" fmla="*/ 503158 h 922734"/>
                  <a:gd name="connsiteX82" fmla="*/ 196528 w 922734"/>
                  <a:gd name="connsiteY82" fmla="*/ 461457 h 922734"/>
                  <a:gd name="connsiteX83" fmla="*/ 224210 w 922734"/>
                  <a:gd name="connsiteY83" fmla="*/ 419800 h 922734"/>
                  <a:gd name="connsiteX84" fmla="*/ 228198 w 922734"/>
                  <a:gd name="connsiteY84" fmla="*/ 557138 h 922734"/>
                  <a:gd name="connsiteX85" fmla="*/ 241057 w 922734"/>
                  <a:gd name="connsiteY85" fmla="*/ 639485 h 922734"/>
                  <a:gd name="connsiteX86" fmla="*/ 135270 w 922734"/>
                  <a:gd name="connsiteY86" fmla="*/ 596072 h 922734"/>
                  <a:gd name="connsiteX87" fmla="*/ 140613 w 922734"/>
                  <a:gd name="connsiteY87" fmla="*/ 577691 h 922734"/>
                  <a:gd name="connsiteX88" fmla="*/ 179755 w 922734"/>
                  <a:gd name="connsiteY88" fmla="*/ 490151 h 922734"/>
                  <a:gd name="connsiteX89" fmla="*/ 228198 w 922734"/>
                  <a:gd name="connsiteY89" fmla="*/ 557138 h 922734"/>
                  <a:gd name="connsiteX90" fmla="*/ 264527 w 922734"/>
                  <a:gd name="connsiteY90" fmla="*/ 599867 h 922734"/>
                  <a:gd name="connsiteX91" fmla="*/ 292983 w 922734"/>
                  <a:gd name="connsiteY91" fmla="*/ 629751 h 922734"/>
                  <a:gd name="connsiteX92" fmla="*/ 322972 w 922734"/>
                  <a:gd name="connsiteY92" fmla="*/ 658237 h 922734"/>
                  <a:gd name="connsiteX93" fmla="*/ 274365 w 922734"/>
                  <a:gd name="connsiteY93" fmla="*/ 648370 h 922734"/>
                  <a:gd name="connsiteX94" fmla="*/ 264527 w 922734"/>
                  <a:gd name="connsiteY94" fmla="*/ 599867 h 922734"/>
                  <a:gd name="connsiteX95" fmla="*/ 365239 w 922734"/>
                  <a:gd name="connsiteY95" fmla="*/ 694506 h 922734"/>
                  <a:gd name="connsiteX96" fmla="*/ 432584 w 922734"/>
                  <a:gd name="connsiteY96" fmla="*/ 742965 h 922734"/>
                  <a:gd name="connsiteX97" fmla="*/ 345028 w 922734"/>
                  <a:gd name="connsiteY97" fmla="*/ 782122 h 922734"/>
                  <a:gd name="connsiteX98" fmla="*/ 326633 w 922734"/>
                  <a:gd name="connsiteY98" fmla="*/ 787465 h 922734"/>
                  <a:gd name="connsiteX99" fmla="*/ 283220 w 922734"/>
                  <a:gd name="connsiteY99" fmla="*/ 681678 h 922734"/>
                  <a:gd name="connsiteX100" fmla="*/ 365239 w 922734"/>
                  <a:gd name="connsiteY100" fmla="*/ 694506 h 922734"/>
                  <a:gd name="connsiteX101" fmla="*/ 419576 w 922734"/>
                  <a:gd name="connsiteY101" fmla="*/ 698510 h 922734"/>
                  <a:gd name="connsiteX102" fmla="*/ 461367 w 922734"/>
                  <a:gd name="connsiteY102" fmla="*/ 699492 h 922734"/>
                  <a:gd name="connsiteX103" fmla="*/ 502935 w 922734"/>
                  <a:gd name="connsiteY103" fmla="*/ 698525 h 922734"/>
                  <a:gd name="connsiteX104" fmla="*/ 461263 w 922734"/>
                  <a:gd name="connsiteY104" fmla="*/ 726222 h 922734"/>
                  <a:gd name="connsiteX105" fmla="*/ 419576 w 922734"/>
                  <a:gd name="connsiteY105" fmla="*/ 698510 h 922734"/>
                  <a:gd name="connsiteX106" fmla="*/ 557466 w 922734"/>
                  <a:gd name="connsiteY106" fmla="*/ 694506 h 922734"/>
                  <a:gd name="connsiteX107" fmla="*/ 639485 w 922734"/>
                  <a:gd name="connsiteY107" fmla="*/ 681678 h 922734"/>
                  <a:gd name="connsiteX108" fmla="*/ 595878 w 922734"/>
                  <a:gd name="connsiteY108" fmla="*/ 787822 h 922734"/>
                  <a:gd name="connsiteX109" fmla="*/ 490314 w 922734"/>
                  <a:gd name="connsiteY109" fmla="*/ 743233 h 922734"/>
                  <a:gd name="connsiteX110" fmla="*/ 557466 w 922734"/>
                  <a:gd name="connsiteY110" fmla="*/ 694506 h 922734"/>
                  <a:gd name="connsiteX111" fmla="*/ 599852 w 922734"/>
                  <a:gd name="connsiteY111" fmla="*/ 658207 h 922734"/>
                  <a:gd name="connsiteX112" fmla="*/ 629736 w 922734"/>
                  <a:gd name="connsiteY112" fmla="*/ 629751 h 922734"/>
                  <a:gd name="connsiteX113" fmla="*/ 658192 w 922734"/>
                  <a:gd name="connsiteY113" fmla="*/ 599867 h 922734"/>
                  <a:gd name="connsiteX114" fmla="*/ 648355 w 922734"/>
                  <a:gd name="connsiteY114" fmla="*/ 648370 h 922734"/>
                  <a:gd name="connsiteX115" fmla="*/ 599852 w 922734"/>
                  <a:gd name="connsiteY115" fmla="*/ 658207 h 922734"/>
                  <a:gd name="connsiteX116" fmla="*/ 694506 w 922734"/>
                  <a:gd name="connsiteY116" fmla="*/ 557466 h 922734"/>
                  <a:gd name="connsiteX117" fmla="*/ 743233 w 922734"/>
                  <a:gd name="connsiteY117" fmla="*/ 490314 h 922734"/>
                  <a:gd name="connsiteX118" fmla="*/ 787807 w 922734"/>
                  <a:gd name="connsiteY118" fmla="*/ 595893 h 922734"/>
                  <a:gd name="connsiteX119" fmla="*/ 681678 w 922734"/>
                  <a:gd name="connsiteY119" fmla="*/ 639500 h 922734"/>
                  <a:gd name="connsiteX120" fmla="*/ 694506 w 922734"/>
                  <a:gd name="connsiteY120" fmla="*/ 557466 h 922734"/>
                  <a:gd name="connsiteX121" fmla="*/ 698525 w 922734"/>
                  <a:gd name="connsiteY121" fmla="*/ 502935 h 922734"/>
                  <a:gd name="connsiteX122" fmla="*/ 699492 w 922734"/>
                  <a:gd name="connsiteY122" fmla="*/ 461367 h 922734"/>
                  <a:gd name="connsiteX123" fmla="*/ 698510 w 922734"/>
                  <a:gd name="connsiteY123" fmla="*/ 419576 h 922734"/>
                  <a:gd name="connsiteX124" fmla="*/ 726207 w 922734"/>
                  <a:gd name="connsiteY124" fmla="*/ 461278 h 922734"/>
                  <a:gd name="connsiteX125" fmla="*/ 698525 w 922734"/>
                  <a:gd name="connsiteY125" fmla="*/ 502935 h 922734"/>
                  <a:gd name="connsiteX126" fmla="*/ 694536 w 922734"/>
                  <a:gd name="connsiteY126" fmla="*/ 365581 h 922734"/>
                  <a:gd name="connsiteX127" fmla="*/ 681678 w 922734"/>
                  <a:gd name="connsiteY127" fmla="*/ 283235 h 922734"/>
                  <a:gd name="connsiteX128" fmla="*/ 787465 w 922734"/>
                  <a:gd name="connsiteY128" fmla="*/ 326648 h 922734"/>
                  <a:gd name="connsiteX129" fmla="*/ 782122 w 922734"/>
                  <a:gd name="connsiteY129" fmla="*/ 345028 h 922734"/>
                  <a:gd name="connsiteX130" fmla="*/ 742980 w 922734"/>
                  <a:gd name="connsiteY130" fmla="*/ 432554 h 922734"/>
                  <a:gd name="connsiteX131" fmla="*/ 694536 w 922734"/>
                  <a:gd name="connsiteY131" fmla="*/ 365581 h 922734"/>
                  <a:gd name="connsiteX132" fmla="*/ 461367 w 922734"/>
                  <a:gd name="connsiteY132" fmla="*/ 29766 h 922734"/>
                  <a:gd name="connsiteX133" fmla="*/ 579745 w 922734"/>
                  <a:gd name="connsiteY133" fmla="*/ 108823 h 922734"/>
                  <a:gd name="connsiteX134" fmla="*/ 568285 w 922734"/>
                  <a:gd name="connsiteY134" fmla="*/ 112395 h 922734"/>
                  <a:gd name="connsiteX135" fmla="*/ 461055 w 922734"/>
                  <a:gd name="connsiteY135" fmla="*/ 161851 h 922734"/>
                  <a:gd name="connsiteX136" fmla="*/ 342840 w 922734"/>
                  <a:gd name="connsiteY136" fmla="*/ 109046 h 922734"/>
                  <a:gd name="connsiteX137" fmla="*/ 461367 w 922734"/>
                  <a:gd name="connsiteY137" fmla="*/ 29766 h 922734"/>
                  <a:gd name="connsiteX138" fmla="*/ 148828 w 922734"/>
                  <a:gd name="connsiteY138" fmla="*/ 104180 h 922734"/>
                  <a:gd name="connsiteX139" fmla="*/ 193477 w 922734"/>
                  <a:gd name="connsiteY139" fmla="*/ 148828 h 922734"/>
                  <a:gd name="connsiteX140" fmla="*/ 148828 w 922734"/>
                  <a:gd name="connsiteY140" fmla="*/ 193477 h 922734"/>
                  <a:gd name="connsiteX141" fmla="*/ 104180 w 922734"/>
                  <a:gd name="connsiteY141" fmla="*/ 148828 h 922734"/>
                  <a:gd name="connsiteX142" fmla="*/ 148828 w 922734"/>
                  <a:gd name="connsiteY142" fmla="*/ 104180 h 922734"/>
                  <a:gd name="connsiteX143" fmla="*/ 125715 w 922734"/>
                  <a:gd name="connsiteY143" fmla="*/ 219194 h 922734"/>
                  <a:gd name="connsiteX144" fmla="*/ 148828 w 922734"/>
                  <a:gd name="connsiteY144" fmla="*/ 223242 h 922734"/>
                  <a:gd name="connsiteX145" fmla="*/ 223242 w 922734"/>
                  <a:gd name="connsiteY145" fmla="*/ 148828 h 922734"/>
                  <a:gd name="connsiteX146" fmla="*/ 219135 w 922734"/>
                  <a:gd name="connsiteY146" fmla="*/ 125537 h 922734"/>
                  <a:gd name="connsiteX147" fmla="*/ 295588 w 922734"/>
                  <a:gd name="connsiteY147" fmla="*/ 127471 h 922734"/>
                  <a:gd name="connsiteX148" fmla="*/ 249123 w 922734"/>
                  <a:gd name="connsiteY148" fmla="*/ 249123 h 922734"/>
                  <a:gd name="connsiteX149" fmla="*/ 127575 w 922734"/>
                  <a:gd name="connsiteY149" fmla="*/ 295528 h 922734"/>
                  <a:gd name="connsiteX150" fmla="*/ 125715 w 922734"/>
                  <a:gd name="connsiteY150" fmla="*/ 219194 h 922734"/>
                  <a:gd name="connsiteX151" fmla="*/ 29766 w 922734"/>
                  <a:gd name="connsiteY151" fmla="*/ 461367 h 922734"/>
                  <a:gd name="connsiteX152" fmla="*/ 109091 w 922734"/>
                  <a:gd name="connsiteY152" fmla="*/ 342811 h 922734"/>
                  <a:gd name="connsiteX153" fmla="*/ 161895 w 922734"/>
                  <a:gd name="connsiteY153" fmla="*/ 460965 h 922734"/>
                  <a:gd name="connsiteX154" fmla="*/ 112395 w 922734"/>
                  <a:gd name="connsiteY154" fmla="*/ 568270 h 922734"/>
                  <a:gd name="connsiteX155" fmla="*/ 108838 w 922734"/>
                  <a:gd name="connsiteY155" fmla="*/ 579730 h 922734"/>
                  <a:gd name="connsiteX156" fmla="*/ 29766 w 922734"/>
                  <a:gd name="connsiteY156" fmla="*/ 461367 h 922734"/>
                  <a:gd name="connsiteX157" fmla="*/ 156180 w 922734"/>
                  <a:gd name="connsiteY157" fmla="*/ 766554 h 922734"/>
                  <a:gd name="connsiteX158" fmla="*/ 127888 w 922734"/>
                  <a:gd name="connsiteY158" fmla="*/ 627370 h 922734"/>
                  <a:gd name="connsiteX159" fmla="*/ 249123 w 922734"/>
                  <a:gd name="connsiteY159" fmla="*/ 673611 h 922734"/>
                  <a:gd name="connsiteX160" fmla="*/ 295349 w 922734"/>
                  <a:gd name="connsiteY160" fmla="*/ 794831 h 922734"/>
                  <a:gd name="connsiteX161" fmla="*/ 156180 w 922734"/>
                  <a:gd name="connsiteY161" fmla="*/ 766554 h 922734"/>
                  <a:gd name="connsiteX162" fmla="*/ 461367 w 922734"/>
                  <a:gd name="connsiteY162" fmla="*/ 892969 h 922734"/>
                  <a:gd name="connsiteX163" fmla="*/ 342900 w 922734"/>
                  <a:gd name="connsiteY163" fmla="*/ 813777 h 922734"/>
                  <a:gd name="connsiteX164" fmla="*/ 354449 w 922734"/>
                  <a:gd name="connsiteY164" fmla="*/ 810339 h 922734"/>
                  <a:gd name="connsiteX165" fmla="*/ 461709 w 922734"/>
                  <a:gd name="connsiteY165" fmla="*/ 760869 h 922734"/>
                  <a:gd name="connsiteX166" fmla="*/ 579968 w 922734"/>
                  <a:gd name="connsiteY166" fmla="*/ 813569 h 922734"/>
                  <a:gd name="connsiteX167" fmla="*/ 461367 w 922734"/>
                  <a:gd name="connsiteY167" fmla="*/ 892969 h 922734"/>
                  <a:gd name="connsiteX168" fmla="*/ 773906 w 922734"/>
                  <a:gd name="connsiteY168" fmla="*/ 818555 h 922734"/>
                  <a:gd name="connsiteX169" fmla="*/ 729258 w 922734"/>
                  <a:gd name="connsiteY169" fmla="*/ 773906 h 922734"/>
                  <a:gd name="connsiteX170" fmla="*/ 773906 w 922734"/>
                  <a:gd name="connsiteY170" fmla="*/ 729258 h 922734"/>
                  <a:gd name="connsiteX171" fmla="*/ 818555 w 922734"/>
                  <a:gd name="connsiteY171" fmla="*/ 773906 h 922734"/>
                  <a:gd name="connsiteX172" fmla="*/ 773906 w 922734"/>
                  <a:gd name="connsiteY172" fmla="*/ 818555 h 922734"/>
                  <a:gd name="connsiteX173" fmla="*/ 797019 w 922734"/>
                  <a:gd name="connsiteY173" fmla="*/ 703540 h 922734"/>
                  <a:gd name="connsiteX174" fmla="*/ 773906 w 922734"/>
                  <a:gd name="connsiteY174" fmla="*/ 699492 h 922734"/>
                  <a:gd name="connsiteX175" fmla="*/ 699492 w 922734"/>
                  <a:gd name="connsiteY175" fmla="*/ 773906 h 922734"/>
                  <a:gd name="connsiteX176" fmla="*/ 703540 w 922734"/>
                  <a:gd name="connsiteY176" fmla="*/ 797019 h 922734"/>
                  <a:gd name="connsiteX177" fmla="*/ 627191 w 922734"/>
                  <a:gd name="connsiteY177" fmla="*/ 795174 h 922734"/>
                  <a:gd name="connsiteX178" fmla="*/ 673611 w 922734"/>
                  <a:gd name="connsiteY178" fmla="*/ 673611 h 922734"/>
                  <a:gd name="connsiteX179" fmla="*/ 795159 w 922734"/>
                  <a:gd name="connsiteY179" fmla="*/ 627206 h 922734"/>
                  <a:gd name="connsiteX180" fmla="*/ 797019 w 922734"/>
                  <a:gd name="connsiteY180" fmla="*/ 703540 h 922734"/>
                  <a:gd name="connsiteX181" fmla="*/ 813643 w 922734"/>
                  <a:gd name="connsiteY181" fmla="*/ 579924 h 922734"/>
                  <a:gd name="connsiteX182" fmla="*/ 760839 w 922734"/>
                  <a:gd name="connsiteY182" fmla="*/ 461769 h 922734"/>
                  <a:gd name="connsiteX183" fmla="*/ 810339 w 922734"/>
                  <a:gd name="connsiteY183" fmla="*/ 354464 h 922734"/>
                  <a:gd name="connsiteX184" fmla="*/ 813896 w 922734"/>
                  <a:gd name="connsiteY184" fmla="*/ 343004 h 922734"/>
                  <a:gd name="connsiteX185" fmla="*/ 892969 w 922734"/>
                  <a:gd name="connsiteY185" fmla="*/ 461367 h 922734"/>
                  <a:gd name="connsiteX186" fmla="*/ 813643 w 922734"/>
                  <a:gd name="connsiteY186" fmla="*/ 579924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22734" h="922734">
                    <a:moveTo>
                      <a:pt x="922734" y="461367"/>
                    </a:moveTo>
                    <a:cubicBezTo>
                      <a:pt x="922734" y="404024"/>
                      <a:pt x="885289" y="352053"/>
                      <a:pt x="822156" y="311378"/>
                    </a:cubicBezTo>
                    <a:cubicBezTo>
                      <a:pt x="838483" y="235922"/>
                      <a:pt x="826740" y="174263"/>
                      <a:pt x="787598" y="135136"/>
                    </a:cubicBezTo>
                    <a:cubicBezTo>
                      <a:pt x="748472" y="96009"/>
                      <a:pt x="686797" y="84252"/>
                      <a:pt x="611356" y="100578"/>
                    </a:cubicBezTo>
                    <a:cubicBezTo>
                      <a:pt x="570667" y="37445"/>
                      <a:pt x="518711" y="0"/>
                      <a:pt x="461367" y="0"/>
                    </a:cubicBezTo>
                    <a:cubicBezTo>
                      <a:pt x="403994" y="0"/>
                      <a:pt x="351993" y="37505"/>
                      <a:pt x="311304" y="100712"/>
                    </a:cubicBezTo>
                    <a:cubicBezTo>
                      <a:pt x="271745" y="92139"/>
                      <a:pt x="235238" y="91380"/>
                      <a:pt x="203508" y="98762"/>
                    </a:cubicBezTo>
                    <a:cubicBezTo>
                      <a:pt x="189890" y="83909"/>
                      <a:pt x="170512" y="74414"/>
                      <a:pt x="148828" y="74414"/>
                    </a:cubicBezTo>
                    <a:cubicBezTo>
                      <a:pt x="107796" y="74414"/>
                      <a:pt x="74414" y="107796"/>
                      <a:pt x="74414" y="148828"/>
                    </a:cubicBezTo>
                    <a:cubicBezTo>
                      <a:pt x="74414" y="170512"/>
                      <a:pt x="83909" y="189890"/>
                      <a:pt x="98762" y="203508"/>
                    </a:cubicBezTo>
                    <a:cubicBezTo>
                      <a:pt x="91410" y="235148"/>
                      <a:pt x="92303" y="271671"/>
                      <a:pt x="100891" y="311185"/>
                    </a:cubicBezTo>
                    <a:cubicBezTo>
                      <a:pt x="37564" y="351889"/>
                      <a:pt x="0" y="403934"/>
                      <a:pt x="0" y="461367"/>
                    </a:cubicBezTo>
                    <a:cubicBezTo>
                      <a:pt x="0" y="518711"/>
                      <a:pt x="37445" y="570681"/>
                      <a:pt x="100578" y="611356"/>
                    </a:cubicBezTo>
                    <a:cubicBezTo>
                      <a:pt x="84252" y="686812"/>
                      <a:pt x="95994" y="748472"/>
                      <a:pt x="135136" y="787598"/>
                    </a:cubicBezTo>
                    <a:cubicBezTo>
                      <a:pt x="162878" y="815340"/>
                      <a:pt x="201915" y="829389"/>
                      <a:pt x="249183" y="829389"/>
                    </a:cubicBezTo>
                    <a:cubicBezTo>
                      <a:pt x="268531" y="829389"/>
                      <a:pt x="289396" y="826740"/>
                      <a:pt x="311289" y="822022"/>
                    </a:cubicBezTo>
                    <a:cubicBezTo>
                      <a:pt x="351979" y="885230"/>
                      <a:pt x="403994" y="922734"/>
                      <a:pt x="461367" y="922734"/>
                    </a:cubicBezTo>
                    <a:cubicBezTo>
                      <a:pt x="518785" y="922734"/>
                      <a:pt x="570830" y="885185"/>
                      <a:pt x="611535" y="821888"/>
                    </a:cubicBezTo>
                    <a:cubicBezTo>
                      <a:pt x="633413" y="826651"/>
                      <a:pt x="654442" y="829181"/>
                      <a:pt x="674206" y="829181"/>
                    </a:cubicBezTo>
                    <a:cubicBezTo>
                      <a:pt x="690161" y="829181"/>
                      <a:pt x="705267" y="827484"/>
                      <a:pt x="719405" y="824195"/>
                    </a:cubicBezTo>
                    <a:cubicBezTo>
                      <a:pt x="733008" y="838929"/>
                      <a:pt x="752311" y="848320"/>
                      <a:pt x="773906" y="848320"/>
                    </a:cubicBezTo>
                    <a:cubicBezTo>
                      <a:pt x="814938" y="848320"/>
                      <a:pt x="848320" y="814938"/>
                      <a:pt x="848320" y="773906"/>
                    </a:cubicBezTo>
                    <a:cubicBezTo>
                      <a:pt x="848320" y="752222"/>
                      <a:pt x="838825" y="732845"/>
                      <a:pt x="823972" y="719227"/>
                    </a:cubicBezTo>
                    <a:cubicBezTo>
                      <a:pt x="831324" y="687586"/>
                      <a:pt x="830431" y="651064"/>
                      <a:pt x="821844" y="611550"/>
                    </a:cubicBezTo>
                    <a:cubicBezTo>
                      <a:pt x="885170" y="570845"/>
                      <a:pt x="922734" y="518800"/>
                      <a:pt x="922734" y="461367"/>
                    </a:cubicBezTo>
                    <a:close/>
                    <a:moveTo>
                      <a:pt x="673551" y="123066"/>
                    </a:moveTo>
                    <a:cubicBezTo>
                      <a:pt x="712738" y="123066"/>
                      <a:pt x="744542" y="134169"/>
                      <a:pt x="766554" y="156195"/>
                    </a:cubicBezTo>
                    <a:cubicBezTo>
                      <a:pt x="796662" y="186288"/>
                      <a:pt x="806023" y="234866"/>
                      <a:pt x="794846" y="295379"/>
                    </a:cubicBezTo>
                    <a:cubicBezTo>
                      <a:pt x="759961" y="276701"/>
                      <a:pt x="719078" y="261045"/>
                      <a:pt x="673611" y="249138"/>
                    </a:cubicBezTo>
                    <a:cubicBezTo>
                      <a:pt x="661675" y="203567"/>
                      <a:pt x="645988" y="162595"/>
                      <a:pt x="627236" y="127665"/>
                    </a:cubicBezTo>
                    <a:cubicBezTo>
                      <a:pt x="643592" y="124614"/>
                      <a:pt x="659085" y="123066"/>
                      <a:pt x="673551" y="123066"/>
                    </a:cubicBezTo>
                    <a:close/>
                    <a:moveTo>
                      <a:pt x="669727" y="461367"/>
                    </a:moveTo>
                    <a:cubicBezTo>
                      <a:pt x="669727" y="490299"/>
                      <a:pt x="668253" y="518651"/>
                      <a:pt x="665485" y="546170"/>
                    </a:cubicBezTo>
                    <a:cubicBezTo>
                      <a:pt x="647923" y="567497"/>
                      <a:pt x="628963" y="588437"/>
                      <a:pt x="608692" y="608707"/>
                    </a:cubicBezTo>
                    <a:cubicBezTo>
                      <a:pt x="588422" y="628977"/>
                      <a:pt x="567482" y="647938"/>
                      <a:pt x="546155" y="665500"/>
                    </a:cubicBezTo>
                    <a:cubicBezTo>
                      <a:pt x="518651" y="668253"/>
                      <a:pt x="490299" y="669727"/>
                      <a:pt x="461367" y="669727"/>
                    </a:cubicBezTo>
                    <a:cubicBezTo>
                      <a:pt x="432539" y="669727"/>
                      <a:pt x="404277" y="668268"/>
                      <a:pt x="376848" y="665515"/>
                    </a:cubicBezTo>
                    <a:cubicBezTo>
                      <a:pt x="355506" y="647968"/>
                      <a:pt x="334447" y="629111"/>
                      <a:pt x="314027" y="608707"/>
                    </a:cubicBezTo>
                    <a:cubicBezTo>
                      <a:pt x="293623" y="588303"/>
                      <a:pt x="274766" y="567244"/>
                      <a:pt x="257220" y="545902"/>
                    </a:cubicBezTo>
                    <a:cubicBezTo>
                      <a:pt x="254466" y="518473"/>
                      <a:pt x="253008" y="490195"/>
                      <a:pt x="253008" y="461367"/>
                    </a:cubicBezTo>
                    <a:cubicBezTo>
                      <a:pt x="253008" y="432435"/>
                      <a:pt x="254481" y="404083"/>
                      <a:pt x="257249" y="376565"/>
                    </a:cubicBezTo>
                    <a:cubicBezTo>
                      <a:pt x="274811" y="355238"/>
                      <a:pt x="293772" y="334298"/>
                      <a:pt x="314042" y="314027"/>
                    </a:cubicBezTo>
                    <a:cubicBezTo>
                      <a:pt x="334313" y="293757"/>
                      <a:pt x="355253" y="274796"/>
                      <a:pt x="376580" y="257235"/>
                    </a:cubicBezTo>
                    <a:cubicBezTo>
                      <a:pt x="404083" y="254481"/>
                      <a:pt x="432435" y="253008"/>
                      <a:pt x="461367" y="253008"/>
                    </a:cubicBezTo>
                    <a:cubicBezTo>
                      <a:pt x="490225" y="253008"/>
                      <a:pt x="518517" y="254466"/>
                      <a:pt x="545961" y="257235"/>
                    </a:cubicBezTo>
                    <a:cubicBezTo>
                      <a:pt x="567258" y="274781"/>
                      <a:pt x="588288" y="293638"/>
                      <a:pt x="608692" y="314042"/>
                    </a:cubicBezTo>
                    <a:cubicBezTo>
                      <a:pt x="629097" y="334447"/>
                      <a:pt x="647953" y="355506"/>
                      <a:pt x="665500" y="376848"/>
                    </a:cubicBezTo>
                    <a:cubicBezTo>
                      <a:pt x="668268" y="404262"/>
                      <a:pt x="669727" y="432539"/>
                      <a:pt x="669727" y="461367"/>
                    </a:cubicBezTo>
                    <a:close/>
                    <a:moveTo>
                      <a:pt x="629736" y="292998"/>
                    </a:moveTo>
                    <a:cubicBezTo>
                      <a:pt x="619929" y="283190"/>
                      <a:pt x="609957" y="273725"/>
                      <a:pt x="599896" y="264542"/>
                    </a:cubicBezTo>
                    <a:cubicBezTo>
                      <a:pt x="616491" y="267355"/>
                      <a:pt x="632698" y="270629"/>
                      <a:pt x="648370" y="274380"/>
                    </a:cubicBezTo>
                    <a:cubicBezTo>
                      <a:pt x="652120" y="290066"/>
                      <a:pt x="655394" y="306273"/>
                      <a:pt x="658207" y="322883"/>
                    </a:cubicBezTo>
                    <a:cubicBezTo>
                      <a:pt x="649010" y="312792"/>
                      <a:pt x="639559" y="302806"/>
                      <a:pt x="629736" y="292998"/>
                    </a:cubicBezTo>
                    <a:close/>
                    <a:moveTo>
                      <a:pt x="557213" y="228198"/>
                    </a:moveTo>
                    <a:cubicBezTo>
                      <a:pt x="535112" y="210488"/>
                      <a:pt x="512713" y="194236"/>
                      <a:pt x="490225" y="179725"/>
                    </a:cubicBezTo>
                    <a:cubicBezTo>
                      <a:pt x="519663" y="163562"/>
                      <a:pt x="549027" y="150182"/>
                      <a:pt x="577691" y="140613"/>
                    </a:cubicBezTo>
                    <a:cubicBezTo>
                      <a:pt x="583942" y="138529"/>
                      <a:pt x="589970" y="136862"/>
                      <a:pt x="596027" y="135151"/>
                    </a:cubicBezTo>
                    <a:cubicBezTo>
                      <a:pt x="613038" y="165497"/>
                      <a:pt x="627787" y="201245"/>
                      <a:pt x="639500" y="241042"/>
                    </a:cubicBezTo>
                    <a:cubicBezTo>
                      <a:pt x="613261" y="235535"/>
                      <a:pt x="585758" y="231204"/>
                      <a:pt x="557213" y="228198"/>
                    </a:cubicBezTo>
                    <a:close/>
                    <a:moveTo>
                      <a:pt x="503262" y="224224"/>
                    </a:moveTo>
                    <a:cubicBezTo>
                      <a:pt x="489481" y="223614"/>
                      <a:pt x="475521" y="223242"/>
                      <a:pt x="461367" y="223242"/>
                    </a:cubicBezTo>
                    <a:cubicBezTo>
                      <a:pt x="447318" y="223242"/>
                      <a:pt x="433477" y="223614"/>
                      <a:pt x="419800" y="224210"/>
                    </a:cubicBezTo>
                    <a:cubicBezTo>
                      <a:pt x="433670" y="214283"/>
                      <a:pt x="447615" y="205055"/>
                      <a:pt x="461605" y="196438"/>
                    </a:cubicBezTo>
                    <a:cubicBezTo>
                      <a:pt x="475491" y="205055"/>
                      <a:pt x="489392" y="214253"/>
                      <a:pt x="503262" y="224224"/>
                    </a:cubicBezTo>
                    <a:close/>
                    <a:moveTo>
                      <a:pt x="365269" y="228228"/>
                    </a:moveTo>
                    <a:cubicBezTo>
                      <a:pt x="336813" y="231219"/>
                      <a:pt x="309399" y="235550"/>
                      <a:pt x="283250" y="241057"/>
                    </a:cubicBezTo>
                    <a:cubicBezTo>
                      <a:pt x="295022" y="201067"/>
                      <a:pt x="309830" y="165184"/>
                      <a:pt x="326946" y="134749"/>
                    </a:cubicBezTo>
                    <a:cubicBezTo>
                      <a:pt x="360581" y="144214"/>
                      <a:pt x="396225" y="159306"/>
                      <a:pt x="432569" y="179412"/>
                    </a:cubicBezTo>
                    <a:cubicBezTo>
                      <a:pt x="409888" y="194072"/>
                      <a:pt x="387385" y="210428"/>
                      <a:pt x="365269" y="228228"/>
                    </a:cubicBezTo>
                    <a:close/>
                    <a:moveTo>
                      <a:pt x="322883" y="264527"/>
                    </a:moveTo>
                    <a:cubicBezTo>
                      <a:pt x="312792" y="273754"/>
                      <a:pt x="302806" y="283190"/>
                      <a:pt x="292998" y="292983"/>
                    </a:cubicBezTo>
                    <a:cubicBezTo>
                      <a:pt x="283190" y="302791"/>
                      <a:pt x="273754" y="312777"/>
                      <a:pt x="264542" y="322868"/>
                    </a:cubicBezTo>
                    <a:cubicBezTo>
                      <a:pt x="267355" y="306259"/>
                      <a:pt x="270629" y="290036"/>
                      <a:pt x="274380" y="274365"/>
                    </a:cubicBezTo>
                    <a:cubicBezTo>
                      <a:pt x="290051" y="270614"/>
                      <a:pt x="306259" y="267340"/>
                      <a:pt x="322883" y="264527"/>
                    </a:cubicBezTo>
                    <a:close/>
                    <a:moveTo>
                      <a:pt x="228228" y="365269"/>
                    </a:moveTo>
                    <a:cubicBezTo>
                      <a:pt x="210473" y="387340"/>
                      <a:pt x="194146" y="409783"/>
                      <a:pt x="179502" y="432420"/>
                    </a:cubicBezTo>
                    <a:cubicBezTo>
                      <a:pt x="159454" y="396106"/>
                      <a:pt x="144393" y="360477"/>
                      <a:pt x="134928" y="326856"/>
                    </a:cubicBezTo>
                    <a:cubicBezTo>
                      <a:pt x="165318" y="309786"/>
                      <a:pt x="201156" y="294992"/>
                      <a:pt x="241057" y="283250"/>
                    </a:cubicBezTo>
                    <a:cubicBezTo>
                      <a:pt x="235550" y="309399"/>
                      <a:pt x="231234" y="336798"/>
                      <a:pt x="228228" y="365269"/>
                    </a:cubicBezTo>
                    <a:close/>
                    <a:moveTo>
                      <a:pt x="224210" y="419800"/>
                    </a:moveTo>
                    <a:cubicBezTo>
                      <a:pt x="223614" y="433477"/>
                      <a:pt x="223242" y="447318"/>
                      <a:pt x="223242" y="461367"/>
                    </a:cubicBezTo>
                    <a:cubicBezTo>
                      <a:pt x="223242" y="475491"/>
                      <a:pt x="223614" y="489406"/>
                      <a:pt x="224224" y="503158"/>
                    </a:cubicBezTo>
                    <a:cubicBezTo>
                      <a:pt x="214268" y="489272"/>
                      <a:pt x="205130" y="475357"/>
                      <a:pt x="196528" y="461457"/>
                    </a:cubicBezTo>
                    <a:cubicBezTo>
                      <a:pt x="205130" y="447526"/>
                      <a:pt x="214313" y="433626"/>
                      <a:pt x="224210" y="419800"/>
                    </a:cubicBezTo>
                    <a:close/>
                    <a:moveTo>
                      <a:pt x="228198" y="557138"/>
                    </a:moveTo>
                    <a:cubicBezTo>
                      <a:pt x="231204" y="585713"/>
                      <a:pt x="235535" y="613231"/>
                      <a:pt x="241057" y="639485"/>
                    </a:cubicBezTo>
                    <a:cubicBezTo>
                      <a:pt x="201305" y="627787"/>
                      <a:pt x="165601" y="613068"/>
                      <a:pt x="135270" y="596072"/>
                    </a:cubicBezTo>
                    <a:cubicBezTo>
                      <a:pt x="136996" y="589970"/>
                      <a:pt x="138529" y="583972"/>
                      <a:pt x="140613" y="577691"/>
                    </a:cubicBezTo>
                    <a:cubicBezTo>
                      <a:pt x="150182" y="548997"/>
                      <a:pt x="163577" y="519604"/>
                      <a:pt x="179755" y="490151"/>
                    </a:cubicBezTo>
                    <a:cubicBezTo>
                      <a:pt x="194250" y="512653"/>
                      <a:pt x="210517" y="535052"/>
                      <a:pt x="228198" y="557138"/>
                    </a:cubicBezTo>
                    <a:close/>
                    <a:moveTo>
                      <a:pt x="264527" y="599867"/>
                    </a:moveTo>
                    <a:cubicBezTo>
                      <a:pt x="273725" y="609957"/>
                      <a:pt x="283175" y="619944"/>
                      <a:pt x="292983" y="629751"/>
                    </a:cubicBezTo>
                    <a:cubicBezTo>
                      <a:pt x="302821" y="639589"/>
                      <a:pt x="312866" y="649010"/>
                      <a:pt x="322972" y="658237"/>
                    </a:cubicBezTo>
                    <a:cubicBezTo>
                      <a:pt x="306318" y="655409"/>
                      <a:pt x="290081" y="652135"/>
                      <a:pt x="274365" y="648370"/>
                    </a:cubicBezTo>
                    <a:cubicBezTo>
                      <a:pt x="270614" y="632683"/>
                      <a:pt x="267355" y="616476"/>
                      <a:pt x="264527" y="599867"/>
                    </a:cubicBezTo>
                    <a:close/>
                    <a:moveTo>
                      <a:pt x="365239" y="694506"/>
                    </a:moveTo>
                    <a:cubicBezTo>
                      <a:pt x="387429" y="712291"/>
                      <a:pt x="409992" y="728410"/>
                      <a:pt x="432584" y="742965"/>
                    </a:cubicBezTo>
                    <a:cubicBezTo>
                      <a:pt x="403131" y="759157"/>
                      <a:pt x="373722" y="772552"/>
                      <a:pt x="345028" y="782122"/>
                    </a:cubicBezTo>
                    <a:cubicBezTo>
                      <a:pt x="338733" y="784220"/>
                      <a:pt x="332735" y="785753"/>
                      <a:pt x="326633" y="787465"/>
                    </a:cubicBezTo>
                    <a:cubicBezTo>
                      <a:pt x="309637" y="757148"/>
                      <a:pt x="294918" y="721444"/>
                      <a:pt x="283220" y="681678"/>
                    </a:cubicBezTo>
                    <a:cubicBezTo>
                      <a:pt x="309384" y="687184"/>
                      <a:pt x="336783" y="691500"/>
                      <a:pt x="365239" y="694506"/>
                    </a:cubicBezTo>
                    <a:close/>
                    <a:moveTo>
                      <a:pt x="419576" y="698510"/>
                    </a:moveTo>
                    <a:cubicBezTo>
                      <a:pt x="433343" y="699120"/>
                      <a:pt x="447258" y="699492"/>
                      <a:pt x="461367" y="699492"/>
                    </a:cubicBezTo>
                    <a:cubicBezTo>
                      <a:pt x="475417" y="699492"/>
                      <a:pt x="489258" y="699120"/>
                      <a:pt x="502935" y="698525"/>
                    </a:cubicBezTo>
                    <a:cubicBezTo>
                      <a:pt x="489109" y="708422"/>
                      <a:pt x="475208" y="717619"/>
                      <a:pt x="461263" y="726222"/>
                    </a:cubicBezTo>
                    <a:cubicBezTo>
                      <a:pt x="447377" y="717605"/>
                      <a:pt x="433462" y="708467"/>
                      <a:pt x="419576" y="698510"/>
                    </a:cubicBezTo>
                    <a:close/>
                    <a:moveTo>
                      <a:pt x="557466" y="694506"/>
                    </a:moveTo>
                    <a:cubicBezTo>
                      <a:pt x="585921" y="691515"/>
                      <a:pt x="613336" y="687184"/>
                      <a:pt x="639485" y="681678"/>
                    </a:cubicBezTo>
                    <a:cubicBezTo>
                      <a:pt x="627742" y="721593"/>
                      <a:pt x="612949" y="757416"/>
                      <a:pt x="595878" y="787822"/>
                    </a:cubicBezTo>
                    <a:cubicBezTo>
                      <a:pt x="562258" y="778341"/>
                      <a:pt x="526628" y="763280"/>
                      <a:pt x="490314" y="743233"/>
                    </a:cubicBezTo>
                    <a:cubicBezTo>
                      <a:pt x="512951" y="728588"/>
                      <a:pt x="535394" y="712262"/>
                      <a:pt x="557466" y="694506"/>
                    </a:cubicBezTo>
                    <a:close/>
                    <a:moveTo>
                      <a:pt x="599852" y="658207"/>
                    </a:moveTo>
                    <a:cubicBezTo>
                      <a:pt x="609942" y="648980"/>
                      <a:pt x="619929" y="639544"/>
                      <a:pt x="629736" y="629751"/>
                    </a:cubicBezTo>
                    <a:cubicBezTo>
                      <a:pt x="639544" y="619944"/>
                      <a:pt x="648980" y="609957"/>
                      <a:pt x="658192" y="599867"/>
                    </a:cubicBezTo>
                    <a:cubicBezTo>
                      <a:pt x="655380" y="616476"/>
                      <a:pt x="652105" y="632698"/>
                      <a:pt x="648355" y="648370"/>
                    </a:cubicBezTo>
                    <a:cubicBezTo>
                      <a:pt x="632683" y="652120"/>
                      <a:pt x="616476" y="655394"/>
                      <a:pt x="599852" y="658207"/>
                    </a:cubicBezTo>
                    <a:close/>
                    <a:moveTo>
                      <a:pt x="694506" y="557466"/>
                    </a:moveTo>
                    <a:cubicBezTo>
                      <a:pt x="712262" y="535394"/>
                      <a:pt x="728588" y="512951"/>
                      <a:pt x="743233" y="490314"/>
                    </a:cubicBezTo>
                    <a:cubicBezTo>
                      <a:pt x="763280" y="526628"/>
                      <a:pt x="778341" y="562258"/>
                      <a:pt x="787807" y="595893"/>
                    </a:cubicBezTo>
                    <a:cubicBezTo>
                      <a:pt x="757416" y="612964"/>
                      <a:pt x="721578" y="627757"/>
                      <a:pt x="681678" y="639500"/>
                    </a:cubicBezTo>
                    <a:cubicBezTo>
                      <a:pt x="687184" y="613336"/>
                      <a:pt x="691500" y="585936"/>
                      <a:pt x="694506" y="557466"/>
                    </a:cubicBezTo>
                    <a:close/>
                    <a:moveTo>
                      <a:pt x="698525" y="502935"/>
                    </a:moveTo>
                    <a:cubicBezTo>
                      <a:pt x="699120" y="489258"/>
                      <a:pt x="699492" y="475417"/>
                      <a:pt x="699492" y="461367"/>
                    </a:cubicBezTo>
                    <a:cubicBezTo>
                      <a:pt x="699492" y="447243"/>
                      <a:pt x="699120" y="433328"/>
                      <a:pt x="698510" y="419576"/>
                    </a:cubicBezTo>
                    <a:cubicBezTo>
                      <a:pt x="708467" y="433462"/>
                      <a:pt x="717605" y="447377"/>
                      <a:pt x="726207" y="461278"/>
                    </a:cubicBezTo>
                    <a:cubicBezTo>
                      <a:pt x="717619" y="475208"/>
                      <a:pt x="708422" y="489109"/>
                      <a:pt x="698525" y="502935"/>
                    </a:cubicBezTo>
                    <a:close/>
                    <a:moveTo>
                      <a:pt x="694536" y="365581"/>
                    </a:moveTo>
                    <a:cubicBezTo>
                      <a:pt x="691530" y="337006"/>
                      <a:pt x="687199" y="309488"/>
                      <a:pt x="681678" y="283235"/>
                    </a:cubicBezTo>
                    <a:cubicBezTo>
                      <a:pt x="721429" y="294933"/>
                      <a:pt x="757133" y="309652"/>
                      <a:pt x="787465" y="326648"/>
                    </a:cubicBezTo>
                    <a:cubicBezTo>
                      <a:pt x="785738" y="332750"/>
                      <a:pt x="784205" y="338748"/>
                      <a:pt x="782122" y="345028"/>
                    </a:cubicBezTo>
                    <a:cubicBezTo>
                      <a:pt x="772552" y="373722"/>
                      <a:pt x="759157" y="403116"/>
                      <a:pt x="742980" y="432554"/>
                    </a:cubicBezTo>
                    <a:cubicBezTo>
                      <a:pt x="728484" y="410081"/>
                      <a:pt x="712217" y="387682"/>
                      <a:pt x="694536" y="365581"/>
                    </a:cubicBezTo>
                    <a:close/>
                    <a:moveTo>
                      <a:pt x="461367" y="29766"/>
                    </a:moveTo>
                    <a:cubicBezTo>
                      <a:pt x="504929" y="29766"/>
                      <a:pt x="545857" y="59263"/>
                      <a:pt x="579745" y="108823"/>
                    </a:cubicBezTo>
                    <a:cubicBezTo>
                      <a:pt x="575935" y="109984"/>
                      <a:pt x="572140" y="111100"/>
                      <a:pt x="568285" y="112395"/>
                    </a:cubicBezTo>
                    <a:cubicBezTo>
                      <a:pt x="533102" y="124123"/>
                      <a:pt x="497026" y="140881"/>
                      <a:pt x="461055" y="161851"/>
                    </a:cubicBezTo>
                    <a:cubicBezTo>
                      <a:pt x="420782" y="138470"/>
                      <a:pt x="380836" y="120610"/>
                      <a:pt x="342840" y="109046"/>
                    </a:cubicBezTo>
                    <a:cubicBezTo>
                      <a:pt x="376744" y="59353"/>
                      <a:pt x="417731" y="29766"/>
                      <a:pt x="461367" y="29766"/>
                    </a:cubicBezTo>
                    <a:close/>
                    <a:moveTo>
                      <a:pt x="148828" y="104180"/>
                    </a:moveTo>
                    <a:cubicBezTo>
                      <a:pt x="173444" y="104180"/>
                      <a:pt x="193477" y="124212"/>
                      <a:pt x="193477" y="148828"/>
                    </a:cubicBezTo>
                    <a:cubicBezTo>
                      <a:pt x="193477" y="173444"/>
                      <a:pt x="173444" y="193477"/>
                      <a:pt x="148828" y="193477"/>
                    </a:cubicBezTo>
                    <a:cubicBezTo>
                      <a:pt x="124212" y="193477"/>
                      <a:pt x="104180" y="173444"/>
                      <a:pt x="104180" y="148828"/>
                    </a:cubicBezTo>
                    <a:cubicBezTo>
                      <a:pt x="104180" y="124212"/>
                      <a:pt x="124212" y="104180"/>
                      <a:pt x="148828" y="104180"/>
                    </a:cubicBezTo>
                    <a:close/>
                    <a:moveTo>
                      <a:pt x="125715" y="219194"/>
                    </a:moveTo>
                    <a:cubicBezTo>
                      <a:pt x="133037" y="221605"/>
                      <a:pt x="140717" y="223242"/>
                      <a:pt x="148828" y="223242"/>
                    </a:cubicBezTo>
                    <a:cubicBezTo>
                      <a:pt x="189860" y="223242"/>
                      <a:pt x="223242" y="189860"/>
                      <a:pt x="223242" y="148828"/>
                    </a:cubicBezTo>
                    <a:cubicBezTo>
                      <a:pt x="223242" y="140643"/>
                      <a:pt x="221590" y="132904"/>
                      <a:pt x="219135" y="125537"/>
                    </a:cubicBezTo>
                    <a:cubicBezTo>
                      <a:pt x="242128" y="121518"/>
                      <a:pt x="267980" y="122471"/>
                      <a:pt x="295588" y="127471"/>
                    </a:cubicBezTo>
                    <a:cubicBezTo>
                      <a:pt x="276805" y="162446"/>
                      <a:pt x="261074" y="203478"/>
                      <a:pt x="249123" y="249123"/>
                    </a:cubicBezTo>
                    <a:cubicBezTo>
                      <a:pt x="203522" y="261059"/>
                      <a:pt x="162535" y="276776"/>
                      <a:pt x="127575" y="295528"/>
                    </a:cubicBezTo>
                    <a:cubicBezTo>
                      <a:pt x="122560" y="267920"/>
                      <a:pt x="121741" y="242158"/>
                      <a:pt x="125715" y="219194"/>
                    </a:cubicBezTo>
                    <a:close/>
                    <a:moveTo>
                      <a:pt x="29766" y="461367"/>
                    </a:moveTo>
                    <a:cubicBezTo>
                      <a:pt x="29766" y="417716"/>
                      <a:pt x="59368" y="376729"/>
                      <a:pt x="109091" y="342811"/>
                    </a:cubicBezTo>
                    <a:cubicBezTo>
                      <a:pt x="120670" y="380792"/>
                      <a:pt x="138574" y="420737"/>
                      <a:pt x="161895" y="460965"/>
                    </a:cubicBezTo>
                    <a:cubicBezTo>
                      <a:pt x="140910" y="496967"/>
                      <a:pt x="124123" y="533073"/>
                      <a:pt x="112395" y="568270"/>
                    </a:cubicBezTo>
                    <a:cubicBezTo>
                      <a:pt x="111100" y="572140"/>
                      <a:pt x="109984" y="575935"/>
                      <a:pt x="108838" y="579730"/>
                    </a:cubicBezTo>
                    <a:cubicBezTo>
                      <a:pt x="59263" y="545857"/>
                      <a:pt x="29766" y="504929"/>
                      <a:pt x="29766" y="461367"/>
                    </a:cubicBezTo>
                    <a:close/>
                    <a:moveTo>
                      <a:pt x="156180" y="766554"/>
                    </a:moveTo>
                    <a:cubicBezTo>
                      <a:pt x="126072" y="736461"/>
                      <a:pt x="116711" y="687884"/>
                      <a:pt x="127888" y="627370"/>
                    </a:cubicBezTo>
                    <a:cubicBezTo>
                      <a:pt x="162773" y="646048"/>
                      <a:pt x="203656" y="661705"/>
                      <a:pt x="249123" y="673611"/>
                    </a:cubicBezTo>
                    <a:cubicBezTo>
                      <a:pt x="261030" y="719078"/>
                      <a:pt x="276672" y="759946"/>
                      <a:pt x="295349" y="794831"/>
                    </a:cubicBezTo>
                    <a:cubicBezTo>
                      <a:pt x="234851" y="805994"/>
                      <a:pt x="186273" y="796647"/>
                      <a:pt x="156180" y="766554"/>
                    </a:cubicBezTo>
                    <a:close/>
                    <a:moveTo>
                      <a:pt x="461367" y="892969"/>
                    </a:moveTo>
                    <a:cubicBezTo>
                      <a:pt x="417761" y="892969"/>
                      <a:pt x="376803" y="863412"/>
                      <a:pt x="342900" y="813777"/>
                    </a:cubicBezTo>
                    <a:cubicBezTo>
                      <a:pt x="346770" y="812602"/>
                      <a:pt x="350535" y="811649"/>
                      <a:pt x="354449" y="810339"/>
                    </a:cubicBezTo>
                    <a:cubicBezTo>
                      <a:pt x="389632" y="798612"/>
                      <a:pt x="425723" y="781839"/>
                      <a:pt x="461709" y="760869"/>
                    </a:cubicBezTo>
                    <a:cubicBezTo>
                      <a:pt x="501982" y="784235"/>
                      <a:pt x="541958" y="801990"/>
                      <a:pt x="579968" y="813569"/>
                    </a:cubicBezTo>
                    <a:cubicBezTo>
                      <a:pt x="546050" y="863322"/>
                      <a:pt x="505033" y="892969"/>
                      <a:pt x="461367" y="892969"/>
                    </a:cubicBezTo>
                    <a:close/>
                    <a:moveTo>
                      <a:pt x="773906" y="818555"/>
                    </a:moveTo>
                    <a:cubicBezTo>
                      <a:pt x="749290" y="818555"/>
                      <a:pt x="729258" y="798522"/>
                      <a:pt x="729258" y="773906"/>
                    </a:cubicBezTo>
                    <a:cubicBezTo>
                      <a:pt x="729258" y="749290"/>
                      <a:pt x="749290" y="729258"/>
                      <a:pt x="773906" y="729258"/>
                    </a:cubicBezTo>
                    <a:cubicBezTo>
                      <a:pt x="798522" y="729258"/>
                      <a:pt x="818555" y="749290"/>
                      <a:pt x="818555" y="773906"/>
                    </a:cubicBezTo>
                    <a:cubicBezTo>
                      <a:pt x="818555" y="798522"/>
                      <a:pt x="798522" y="818555"/>
                      <a:pt x="773906" y="818555"/>
                    </a:cubicBezTo>
                    <a:close/>
                    <a:moveTo>
                      <a:pt x="797019" y="703540"/>
                    </a:moveTo>
                    <a:cubicBezTo>
                      <a:pt x="789697" y="701129"/>
                      <a:pt x="782017" y="699492"/>
                      <a:pt x="773906" y="699492"/>
                    </a:cubicBezTo>
                    <a:cubicBezTo>
                      <a:pt x="732874" y="699492"/>
                      <a:pt x="699492" y="732874"/>
                      <a:pt x="699492" y="773906"/>
                    </a:cubicBezTo>
                    <a:cubicBezTo>
                      <a:pt x="699492" y="782017"/>
                      <a:pt x="701129" y="789697"/>
                      <a:pt x="703540" y="797019"/>
                    </a:cubicBezTo>
                    <a:cubicBezTo>
                      <a:pt x="680576" y="801008"/>
                      <a:pt x="654814" y="800189"/>
                      <a:pt x="627191" y="795174"/>
                    </a:cubicBezTo>
                    <a:cubicBezTo>
                      <a:pt x="645959" y="760214"/>
                      <a:pt x="661660" y="719227"/>
                      <a:pt x="673611" y="673611"/>
                    </a:cubicBezTo>
                    <a:cubicBezTo>
                      <a:pt x="719212" y="661675"/>
                      <a:pt x="760199" y="645959"/>
                      <a:pt x="795159" y="627206"/>
                    </a:cubicBezTo>
                    <a:cubicBezTo>
                      <a:pt x="800174" y="654814"/>
                      <a:pt x="800993" y="680576"/>
                      <a:pt x="797019" y="703540"/>
                    </a:cubicBezTo>
                    <a:close/>
                    <a:moveTo>
                      <a:pt x="813643" y="579924"/>
                    </a:moveTo>
                    <a:cubicBezTo>
                      <a:pt x="802079" y="541943"/>
                      <a:pt x="784161" y="501982"/>
                      <a:pt x="760839" y="461769"/>
                    </a:cubicBezTo>
                    <a:cubicBezTo>
                      <a:pt x="781824" y="425768"/>
                      <a:pt x="798612" y="389662"/>
                      <a:pt x="810339" y="354464"/>
                    </a:cubicBezTo>
                    <a:cubicBezTo>
                      <a:pt x="811634" y="350594"/>
                      <a:pt x="812750" y="346799"/>
                      <a:pt x="813896" y="343004"/>
                    </a:cubicBezTo>
                    <a:cubicBezTo>
                      <a:pt x="863471" y="376877"/>
                      <a:pt x="892969" y="417805"/>
                      <a:pt x="892969" y="461367"/>
                    </a:cubicBezTo>
                    <a:cubicBezTo>
                      <a:pt x="892969" y="505018"/>
                      <a:pt x="863367" y="546006"/>
                      <a:pt x="813643" y="579924"/>
                    </a:cubicBezTo>
                    <a:close/>
                  </a:path>
                </a:pathLst>
              </a:custGeom>
              <a:solidFill>
                <a:srgbClr val="0078D4"/>
              </a:solidFill>
              <a:ln w="1488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2" name="Oval 111">
                <a:extLst>
                  <a:ext uri="{FF2B5EF4-FFF2-40B4-BE49-F238E27FC236}">
                    <a16:creationId xmlns:a16="http://schemas.microsoft.com/office/drawing/2014/main" id="{20947416-8FC0-8F71-3504-5E4B5F996B75}"/>
                  </a:ext>
                </a:extLst>
              </p:cNvPr>
              <p:cNvSpPr/>
              <p:nvPr/>
            </p:nvSpPr>
            <p:spPr bwMode="auto">
              <a:xfrm flipH="1">
                <a:off x="5594494" y="2941300"/>
                <a:ext cx="206374" cy="206374"/>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3" name="Oval 112">
                <a:extLst>
                  <a:ext uri="{FF2B5EF4-FFF2-40B4-BE49-F238E27FC236}">
                    <a16:creationId xmlns:a16="http://schemas.microsoft.com/office/drawing/2014/main" id="{808F5B16-D82A-C518-87B5-A31247986F78}"/>
                  </a:ext>
                </a:extLst>
              </p:cNvPr>
              <p:cNvSpPr/>
              <p:nvPr/>
            </p:nvSpPr>
            <p:spPr bwMode="auto">
              <a:xfrm flipH="1">
                <a:off x="6391172" y="3721702"/>
                <a:ext cx="184148" cy="184148"/>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extLst>
      <p:ext uri="{BB962C8B-B14F-4D97-AF65-F5344CB8AC3E}">
        <p14:creationId xmlns:p14="http://schemas.microsoft.com/office/powerpoint/2010/main" val="410495337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C2264212-F079-E9F5-F3AE-0E0126CA5418}"/>
              </a:ext>
              <a:ext uri="{C183D7F6-B498-43B3-948B-1728B52AA6E4}">
                <adec:decorative xmlns:adec="http://schemas.microsoft.com/office/drawing/2017/decorative" val="1"/>
              </a:ext>
            </a:extLst>
          </p:cNvPr>
          <p:cNvSpPr/>
          <p:nvPr/>
        </p:nvSpPr>
        <p:spPr bwMode="auto">
          <a:xfrm>
            <a:off x="0" y="2991757"/>
            <a:ext cx="12192000" cy="1130300"/>
          </a:xfrm>
          <a:prstGeom prst="rect">
            <a:avLst/>
          </a:prstGeom>
          <a:solidFill>
            <a:schemeClr val="bg1">
              <a:lumMod val="95000"/>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cs typeface="Segoe UI" pitchFamily="34" charset="0"/>
            </a:endParaRPr>
          </a:p>
        </p:txBody>
      </p:sp>
      <p:sp>
        <p:nvSpPr>
          <p:cNvPr id="2" name="Rectangle 1">
            <a:extLst>
              <a:ext uri="{FF2B5EF4-FFF2-40B4-BE49-F238E27FC236}">
                <a16:creationId xmlns:a16="http://schemas.microsoft.com/office/drawing/2014/main" id="{59690913-2B41-B218-DC78-FC2CD50D423A}"/>
              </a:ext>
              <a:ext uri="{C183D7F6-B498-43B3-948B-1728B52AA6E4}">
                <adec:decorative xmlns:adec="http://schemas.microsoft.com/office/drawing/2017/decorative" val="1"/>
              </a:ext>
            </a:extLst>
          </p:cNvPr>
          <p:cNvSpPr/>
          <p:nvPr/>
        </p:nvSpPr>
        <p:spPr bwMode="auto">
          <a:xfrm>
            <a:off x="0" y="-17567"/>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Title 4">
            <a:extLst>
              <a:ext uri="{FF2B5EF4-FFF2-40B4-BE49-F238E27FC236}">
                <a16:creationId xmlns:a16="http://schemas.microsoft.com/office/drawing/2014/main" id="{8E83A74A-987D-EEBC-C678-12ECEEDA07CD}"/>
              </a:ext>
            </a:extLst>
          </p:cNvPr>
          <p:cNvSpPr txBox="1">
            <a:spLocks noGrp="1"/>
          </p:cNvSpPr>
          <p:nvPr>
            <p:ph type="title" idx="4294967295"/>
          </p:nvPr>
        </p:nvSpPr>
        <p:spPr>
          <a:xfrm>
            <a:off x="442765" y="237444"/>
            <a:ext cx="10602224" cy="86177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solidFill>
                  <a:schemeClr val="bg1"/>
                </a:solidFill>
                <a:effectLst/>
                <a:uLnTx/>
                <a:uFillTx/>
                <a:latin typeface="+mj-lt"/>
                <a:ea typeface="+mn-ea"/>
                <a:cs typeface="Segoe UI"/>
              </a:rPr>
              <a:t>Azure Virtual Desktop provides a great experience across multiple Windows versions</a:t>
            </a:r>
            <a:endParaRPr kumimoji="0" lang="en-US" sz="2800" b="0" i="0" u="none" strike="noStrike" kern="1200" cap="none" spc="-49" normalizeH="0" baseline="0" noProof="0" dirty="0">
              <a:ln w="3175">
                <a:noFill/>
              </a:ln>
              <a:solidFill>
                <a:schemeClr val="bg1"/>
              </a:solidFill>
              <a:effectLst/>
              <a:uLnTx/>
              <a:uFillTx/>
              <a:latin typeface="+mj-lt"/>
              <a:ea typeface="+mn-ea"/>
              <a:cs typeface="Segoe UI" pitchFamily="34" charset="0"/>
            </a:endParaRPr>
          </a:p>
        </p:txBody>
      </p:sp>
      <p:sp>
        <p:nvSpPr>
          <p:cNvPr id="3" name="Rectangle 2">
            <a:extLst>
              <a:ext uri="{FF2B5EF4-FFF2-40B4-BE49-F238E27FC236}">
                <a16:creationId xmlns:a16="http://schemas.microsoft.com/office/drawing/2014/main" id="{B35CF812-51CE-BEEF-098A-EC56140F2EC7}"/>
              </a:ext>
              <a:ext uri="{C183D7F6-B498-43B3-948B-1728B52AA6E4}">
                <adec:decorative xmlns:adec="http://schemas.microsoft.com/office/drawing/2017/decorative" val="1"/>
              </a:ext>
            </a:extLst>
          </p:cNvPr>
          <p:cNvSpPr/>
          <p:nvPr/>
        </p:nvSpPr>
        <p:spPr bwMode="auto">
          <a:xfrm>
            <a:off x="442765" y="2432956"/>
            <a:ext cx="3690322" cy="3985316"/>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cs typeface="Segoe UI" pitchFamily="34" charset="0"/>
            </a:endParaRPr>
          </a:p>
        </p:txBody>
      </p:sp>
      <p:sp>
        <p:nvSpPr>
          <p:cNvPr id="11" name="Rectangle 10">
            <a:extLst>
              <a:ext uri="{FF2B5EF4-FFF2-40B4-BE49-F238E27FC236}">
                <a16:creationId xmlns:a16="http://schemas.microsoft.com/office/drawing/2014/main" id="{6BF2565F-EDFD-FB65-BDBD-B3CA378AFA7F}"/>
              </a:ext>
              <a:ext uri="{C183D7F6-B498-43B3-948B-1728B52AA6E4}">
                <adec:decorative xmlns:adec="http://schemas.microsoft.com/office/drawing/2017/decorative" val="1"/>
              </a:ext>
            </a:extLst>
          </p:cNvPr>
          <p:cNvSpPr/>
          <p:nvPr/>
        </p:nvSpPr>
        <p:spPr bwMode="auto">
          <a:xfrm>
            <a:off x="4249972" y="2432956"/>
            <a:ext cx="3690322" cy="3985316"/>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cs typeface="Segoe UI" pitchFamily="34" charset="0"/>
            </a:endParaRPr>
          </a:p>
        </p:txBody>
      </p:sp>
      <p:sp>
        <p:nvSpPr>
          <p:cNvPr id="12" name="Rectangle 11">
            <a:extLst>
              <a:ext uri="{FF2B5EF4-FFF2-40B4-BE49-F238E27FC236}">
                <a16:creationId xmlns:a16="http://schemas.microsoft.com/office/drawing/2014/main" id="{1DAD9369-EA4D-E99F-F630-79D27577C986}"/>
              </a:ext>
              <a:ext uri="{C183D7F6-B498-43B3-948B-1728B52AA6E4}">
                <adec:decorative xmlns:adec="http://schemas.microsoft.com/office/drawing/2017/decorative" val="1"/>
              </a:ext>
            </a:extLst>
          </p:cNvPr>
          <p:cNvSpPr/>
          <p:nvPr/>
        </p:nvSpPr>
        <p:spPr bwMode="auto">
          <a:xfrm>
            <a:off x="8057178" y="2432956"/>
            <a:ext cx="3690322" cy="3985316"/>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cs typeface="Segoe UI" pitchFamily="34" charset="0"/>
            </a:endParaRPr>
          </a:p>
        </p:txBody>
      </p:sp>
      <p:sp>
        <p:nvSpPr>
          <p:cNvPr id="42" name="Rectangle 41">
            <a:extLst>
              <a:ext uri="{FF2B5EF4-FFF2-40B4-BE49-F238E27FC236}">
                <a16:creationId xmlns:a16="http://schemas.microsoft.com/office/drawing/2014/main" id="{FB90BF04-FD9E-CAB2-F06C-283780B8CCC7}"/>
              </a:ext>
            </a:extLst>
          </p:cNvPr>
          <p:cNvSpPr/>
          <p:nvPr/>
        </p:nvSpPr>
        <p:spPr bwMode="auto">
          <a:xfrm>
            <a:off x="595165" y="2594770"/>
            <a:ext cx="3385522" cy="307777"/>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2000" dirty="0">
                <a:solidFill>
                  <a:schemeClr val="accent4"/>
                </a:solidFill>
                <a:latin typeface="+mj-lt"/>
                <a:cs typeface="Segoe UI Light"/>
              </a:rPr>
              <a:t>Windows Server 2019 </a:t>
            </a:r>
            <a:endParaRPr lang="en-US" sz="1800" spc="-50" dirty="0">
              <a:ln w="3175">
                <a:noFill/>
              </a:ln>
              <a:gradFill>
                <a:gsLst>
                  <a:gs pos="1250">
                    <a:schemeClr val="tx1"/>
                  </a:gs>
                  <a:gs pos="100000">
                    <a:schemeClr val="tx1"/>
                  </a:gs>
                </a:gsLst>
                <a:lin ang="5400000" scaled="0"/>
              </a:gradFill>
              <a:latin typeface="+mj-lt"/>
              <a:cs typeface="Segoe UI" pitchFamily="34" charset="0"/>
            </a:endParaRPr>
          </a:p>
        </p:txBody>
      </p:sp>
      <p:sp>
        <p:nvSpPr>
          <p:cNvPr id="46" name="Rectangle 45">
            <a:extLst>
              <a:ext uri="{FF2B5EF4-FFF2-40B4-BE49-F238E27FC236}">
                <a16:creationId xmlns:a16="http://schemas.microsoft.com/office/drawing/2014/main" id="{41843AFD-13BA-D792-466C-79F8253C91B5}"/>
              </a:ext>
            </a:extLst>
          </p:cNvPr>
          <p:cNvSpPr/>
          <p:nvPr/>
        </p:nvSpPr>
        <p:spPr bwMode="auto">
          <a:xfrm>
            <a:off x="595165" y="3120573"/>
            <a:ext cx="3385522" cy="492443"/>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1600" dirty="0">
                <a:ln w="3175">
                  <a:noFill/>
                </a:ln>
                <a:solidFill>
                  <a:schemeClr val="tx1"/>
                </a:solidFill>
                <a:cs typeface="Segoe UI" pitchFamily="34" charset="0"/>
              </a:rPr>
              <a:t>Scalable multi-user </a:t>
            </a:r>
            <a:r>
              <a:rPr lang="en-US" sz="1600" dirty="0">
                <a:ln w="3175">
                  <a:noFill/>
                </a:ln>
                <a:solidFill>
                  <a:schemeClr val="tx2"/>
                </a:solidFill>
                <a:latin typeface="+mj-lt"/>
                <a:cs typeface="Segoe UI" pitchFamily="34" charset="0"/>
              </a:rPr>
              <a:t>legacy</a:t>
            </a:r>
            <a:br>
              <a:rPr lang="en-US" sz="1600" b="1" dirty="0">
                <a:ln w="3175">
                  <a:noFill/>
                </a:ln>
                <a:solidFill>
                  <a:schemeClr val="tx1"/>
                </a:solidFill>
                <a:cs typeface="Segoe UI" pitchFamily="34" charset="0"/>
              </a:rPr>
            </a:br>
            <a:r>
              <a:rPr lang="en-US" sz="1600" dirty="0">
                <a:ln w="3175">
                  <a:noFill/>
                </a:ln>
                <a:solidFill>
                  <a:schemeClr val="tx1"/>
                </a:solidFill>
                <a:cs typeface="Segoe UI" pitchFamily="34" charset="0"/>
              </a:rPr>
              <a:t>Windows environment</a:t>
            </a:r>
          </a:p>
        </p:txBody>
      </p:sp>
      <p:sp>
        <p:nvSpPr>
          <p:cNvPr id="49" name="Rectangle 48">
            <a:extLst>
              <a:ext uri="{FF2B5EF4-FFF2-40B4-BE49-F238E27FC236}">
                <a16:creationId xmlns:a16="http://schemas.microsoft.com/office/drawing/2014/main" id="{192212C5-03B3-3D99-BE34-0CD7AA0844D8}"/>
              </a:ext>
            </a:extLst>
          </p:cNvPr>
          <p:cNvSpPr/>
          <p:nvPr/>
        </p:nvSpPr>
        <p:spPr bwMode="auto">
          <a:xfrm>
            <a:off x="595165" y="4309261"/>
            <a:ext cx="3385522" cy="1292662"/>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Aft>
                <a:spcPts val="800"/>
              </a:spcAft>
              <a:defRPr/>
            </a:pPr>
            <a:r>
              <a:rPr lang="en-US" sz="1600" spc="-50" dirty="0">
                <a:ln w="3175">
                  <a:noFill/>
                </a:ln>
                <a:solidFill>
                  <a:schemeClr val="tx1"/>
                </a:solidFill>
                <a:latin typeface="+mj-lt"/>
                <a:cs typeface="Segoe UI" pitchFamily="34" charset="0"/>
              </a:rPr>
              <a:t>Multiple users</a:t>
            </a:r>
          </a:p>
          <a:p>
            <a:pPr defTabSz="860922">
              <a:spcAft>
                <a:spcPts val="800"/>
              </a:spcAft>
              <a:defRPr/>
            </a:pPr>
            <a:r>
              <a:rPr lang="en-US" sz="1600" spc="-50" dirty="0">
                <a:ln w="3175">
                  <a:noFill/>
                </a:ln>
                <a:solidFill>
                  <a:schemeClr val="tx1"/>
                </a:solidFill>
                <a:latin typeface="+mj-lt"/>
                <a:cs typeface="Segoe UI" pitchFamily="34" charset="0"/>
              </a:rPr>
              <a:t>Win32</a:t>
            </a:r>
          </a:p>
          <a:p>
            <a:pPr defTabSz="860922">
              <a:spcAft>
                <a:spcPts val="800"/>
              </a:spcAft>
              <a:defRPr/>
            </a:pPr>
            <a:r>
              <a:rPr lang="en-US" sz="1600" spc="-50" dirty="0">
                <a:ln w="3175">
                  <a:noFill/>
                </a:ln>
                <a:solidFill>
                  <a:schemeClr val="tx1"/>
                </a:solidFill>
                <a:latin typeface="+mj-lt"/>
                <a:cs typeface="Segoe UI" pitchFamily="34" charset="0"/>
              </a:rPr>
              <a:t>Office 2019 Perpetual</a:t>
            </a:r>
          </a:p>
          <a:p>
            <a:pPr defTabSz="860922">
              <a:spcAft>
                <a:spcPts val="800"/>
              </a:spcAft>
              <a:defRPr/>
            </a:pPr>
            <a:r>
              <a:rPr lang="en-US" sz="1600" spc="-50" dirty="0">
                <a:ln w="3175">
                  <a:noFill/>
                </a:ln>
                <a:solidFill>
                  <a:schemeClr val="tx1"/>
                </a:solidFill>
                <a:latin typeface="+mj-lt"/>
                <a:cs typeface="Segoe UI" pitchFamily="34" charset="0"/>
              </a:rPr>
              <a:t>Long-Term Servicing Channel</a:t>
            </a:r>
          </a:p>
        </p:txBody>
      </p:sp>
      <p:sp>
        <p:nvSpPr>
          <p:cNvPr id="44" name="Rectangle 43">
            <a:extLst>
              <a:ext uri="{FF2B5EF4-FFF2-40B4-BE49-F238E27FC236}">
                <a16:creationId xmlns:a16="http://schemas.microsoft.com/office/drawing/2014/main" id="{A75A9313-07AB-EF95-2A13-B65B30B6FD92}"/>
              </a:ext>
            </a:extLst>
          </p:cNvPr>
          <p:cNvSpPr/>
          <p:nvPr/>
        </p:nvSpPr>
        <p:spPr bwMode="auto">
          <a:xfrm>
            <a:off x="4402372" y="2594767"/>
            <a:ext cx="3385522" cy="307777"/>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2000" dirty="0">
                <a:solidFill>
                  <a:schemeClr val="accent4"/>
                </a:solidFill>
                <a:latin typeface="+mj-lt"/>
                <a:cs typeface="Segoe UI Light"/>
              </a:rPr>
              <a:t>Windows 11 Enterprise</a:t>
            </a:r>
          </a:p>
        </p:txBody>
      </p:sp>
      <p:sp>
        <p:nvSpPr>
          <p:cNvPr id="48" name="Rectangle 47">
            <a:extLst>
              <a:ext uri="{FF2B5EF4-FFF2-40B4-BE49-F238E27FC236}">
                <a16:creationId xmlns:a16="http://schemas.microsoft.com/office/drawing/2014/main" id="{BB5D0606-D1C0-E482-DA13-B362EB04DDDD}"/>
              </a:ext>
            </a:extLst>
          </p:cNvPr>
          <p:cNvSpPr/>
          <p:nvPr/>
        </p:nvSpPr>
        <p:spPr bwMode="auto">
          <a:xfrm>
            <a:off x="4402372" y="3120573"/>
            <a:ext cx="3385522" cy="738664"/>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1600" dirty="0">
                <a:ln w="3175">
                  <a:noFill/>
                </a:ln>
                <a:solidFill>
                  <a:schemeClr val="tx1"/>
                </a:solidFill>
                <a:cs typeface="Segoe UI" pitchFamily="34" charset="0"/>
              </a:rPr>
              <a:t>Scalable single user or multi-session </a:t>
            </a:r>
            <a:r>
              <a:rPr lang="en-US" sz="1600" dirty="0">
                <a:ln w="3175">
                  <a:noFill/>
                </a:ln>
                <a:solidFill>
                  <a:schemeClr val="tx2"/>
                </a:solidFill>
                <a:latin typeface="+mj-lt"/>
                <a:cs typeface="Segoe UI" pitchFamily="34" charset="0"/>
              </a:rPr>
              <a:t>modern</a:t>
            </a:r>
            <a:r>
              <a:rPr lang="en-US" sz="1600" dirty="0">
                <a:ln w="3175">
                  <a:noFill/>
                </a:ln>
                <a:solidFill>
                  <a:schemeClr val="tx1"/>
                </a:solidFill>
                <a:cs typeface="Segoe UI" pitchFamily="34" charset="0"/>
              </a:rPr>
              <a:t> Windows experience with Windows 11 Enterprise security </a:t>
            </a:r>
          </a:p>
        </p:txBody>
      </p:sp>
      <p:sp>
        <p:nvSpPr>
          <p:cNvPr id="51" name="Rectangle 50">
            <a:extLst>
              <a:ext uri="{FF2B5EF4-FFF2-40B4-BE49-F238E27FC236}">
                <a16:creationId xmlns:a16="http://schemas.microsoft.com/office/drawing/2014/main" id="{0045AAF0-2DFF-5730-8286-84BDF7878B58}"/>
              </a:ext>
            </a:extLst>
          </p:cNvPr>
          <p:cNvSpPr/>
          <p:nvPr/>
        </p:nvSpPr>
        <p:spPr bwMode="auto">
          <a:xfrm>
            <a:off x="4402372" y="4309258"/>
            <a:ext cx="3385522" cy="1990288"/>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Aft>
                <a:spcPts val="800"/>
              </a:spcAft>
              <a:defRPr/>
            </a:pPr>
            <a:r>
              <a:rPr lang="en-US" sz="1600" spc="-50" dirty="0">
                <a:ln w="3175">
                  <a:noFill/>
                </a:ln>
                <a:solidFill>
                  <a:schemeClr val="tx1"/>
                </a:solidFill>
                <a:latin typeface="+mj-lt"/>
                <a:cs typeface="Segoe UI Semibold"/>
              </a:rPr>
              <a:t>Enhanced security</a:t>
            </a:r>
          </a:p>
          <a:p>
            <a:pPr defTabSz="860922">
              <a:spcAft>
                <a:spcPts val="800"/>
              </a:spcAft>
              <a:defRPr/>
            </a:pPr>
            <a:r>
              <a:rPr lang="en-US" sz="1600" spc="-50" dirty="0">
                <a:ln w="3175">
                  <a:noFill/>
                </a:ln>
                <a:solidFill>
                  <a:schemeClr val="tx1"/>
                </a:solidFill>
                <a:latin typeface="+mj-lt"/>
                <a:cs typeface="Segoe UI Semibold"/>
              </a:rPr>
              <a:t>Improved performance</a:t>
            </a:r>
            <a:endParaRPr lang="en-US" dirty="0">
              <a:solidFill>
                <a:schemeClr val="tx1"/>
              </a:solidFill>
            </a:endParaRPr>
          </a:p>
          <a:p>
            <a:pPr defTabSz="860922">
              <a:spcAft>
                <a:spcPts val="800"/>
              </a:spcAft>
              <a:defRPr/>
            </a:pPr>
            <a:r>
              <a:rPr lang="en-US" sz="1600" spc="-50" dirty="0">
                <a:ln w="3175">
                  <a:noFill/>
                </a:ln>
                <a:solidFill>
                  <a:schemeClr val="tx1"/>
                </a:solidFill>
                <a:latin typeface="+mj-lt"/>
                <a:cs typeface="Segoe UI"/>
              </a:rPr>
              <a:t>Single user or multiple users</a:t>
            </a:r>
          </a:p>
          <a:p>
            <a:pPr defTabSz="860922">
              <a:spcAft>
                <a:spcPts val="800"/>
              </a:spcAft>
              <a:defRPr/>
            </a:pPr>
            <a:r>
              <a:rPr lang="en-US" sz="1600" spc="-50" dirty="0">
                <a:ln w="3175">
                  <a:noFill/>
                </a:ln>
                <a:solidFill>
                  <a:schemeClr val="tx1"/>
                </a:solidFill>
                <a:latin typeface="+mj-lt"/>
                <a:cs typeface="Segoe UI"/>
              </a:rPr>
              <a:t>Win32, UWP</a:t>
            </a:r>
          </a:p>
          <a:p>
            <a:pPr defTabSz="860922">
              <a:spcAft>
                <a:spcPts val="800"/>
              </a:spcAft>
              <a:defRPr/>
            </a:pPr>
            <a:r>
              <a:rPr lang="en-US" sz="1600" spc="-50" dirty="0">
                <a:ln w="3175">
                  <a:noFill/>
                </a:ln>
                <a:solidFill>
                  <a:schemeClr val="tx1"/>
                </a:solidFill>
                <a:latin typeface="+mj-lt"/>
                <a:cs typeface="Segoe UI"/>
              </a:rPr>
              <a:t>Microsoft 365 Apps for enterprise</a:t>
            </a:r>
          </a:p>
          <a:p>
            <a:pPr defTabSz="860922">
              <a:spcAft>
                <a:spcPts val="800"/>
              </a:spcAft>
              <a:defRPr/>
            </a:pPr>
            <a:r>
              <a:rPr lang="en-US" sz="1600" spc="-50" dirty="0">
                <a:ln w="3175">
                  <a:noFill/>
                </a:ln>
                <a:solidFill>
                  <a:schemeClr val="tx1"/>
                </a:solidFill>
                <a:latin typeface="+mj-lt"/>
                <a:cs typeface="Segoe UI"/>
              </a:rPr>
              <a:t>Semi-Annual Channel</a:t>
            </a:r>
          </a:p>
        </p:txBody>
      </p:sp>
      <p:sp>
        <p:nvSpPr>
          <p:cNvPr id="43" name="Rectangle 42">
            <a:extLst>
              <a:ext uri="{FF2B5EF4-FFF2-40B4-BE49-F238E27FC236}">
                <a16:creationId xmlns:a16="http://schemas.microsoft.com/office/drawing/2014/main" id="{689EF131-1BA8-7117-FCAA-8FFE34DF55FE}"/>
              </a:ext>
            </a:extLst>
          </p:cNvPr>
          <p:cNvSpPr/>
          <p:nvPr/>
        </p:nvSpPr>
        <p:spPr bwMode="auto">
          <a:xfrm>
            <a:off x="8209578" y="2594767"/>
            <a:ext cx="3385522" cy="307777"/>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2000" dirty="0">
                <a:solidFill>
                  <a:schemeClr val="accent4"/>
                </a:solidFill>
                <a:latin typeface="+mj-lt"/>
                <a:cs typeface="Segoe UI Light"/>
              </a:rPr>
              <a:t>Windows 10 Enterprise</a:t>
            </a:r>
          </a:p>
        </p:txBody>
      </p:sp>
      <p:sp>
        <p:nvSpPr>
          <p:cNvPr id="47" name="Rectangle 46">
            <a:extLst>
              <a:ext uri="{FF2B5EF4-FFF2-40B4-BE49-F238E27FC236}">
                <a16:creationId xmlns:a16="http://schemas.microsoft.com/office/drawing/2014/main" id="{03736AB9-0E90-0EFB-D1A2-6251F83DD538}"/>
              </a:ext>
            </a:extLst>
          </p:cNvPr>
          <p:cNvSpPr/>
          <p:nvPr/>
        </p:nvSpPr>
        <p:spPr bwMode="auto">
          <a:xfrm>
            <a:off x="8209578" y="3120573"/>
            <a:ext cx="3385522" cy="492443"/>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Bef>
                <a:spcPts val="800"/>
              </a:spcBef>
              <a:spcAft>
                <a:spcPts val="1200"/>
              </a:spcAft>
              <a:defRPr/>
            </a:pPr>
            <a:r>
              <a:rPr lang="en-US" sz="1600" dirty="0">
                <a:ln w="3175">
                  <a:noFill/>
                </a:ln>
                <a:solidFill>
                  <a:schemeClr val="tx1"/>
                </a:solidFill>
                <a:cs typeface="Segoe UI" pitchFamily="34" charset="0"/>
              </a:rPr>
              <a:t>Scalable single user or multi-session </a:t>
            </a:r>
            <a:r>
              <a:rPr lang="en-US" sz="1600" dirty="0">
                <a:ln w="3175">
                  <a:noFill/>
                </a:ln>
                <a:solidFill>
                  <a:schemeClr val="tx2"/>
                </a:solidFill>
                <a:latin typeface="+mj-lt"/>
                <a:cs typeface="Segoe UI" pitchFamily="34" charset="0"/>
              </a:rPr>
              <a:t>modern</a:t>
            </a:r>
            <a:r>
              <a:rPr lang="en-US" sz="1600" dirty="0">
                <a:ln w="3175">
                  <a:noFill/>
                </a:ln>
                <a:solidFill>
                  <a:schemeClr val="tx1"/>
                </a:solidFill>
                <a:cs typeface="Segoe UI" pitchFamily="34" charset="0"/>
              </a:rPr>
              <a:t> Windows user experience</a:t>
            </a:r>
          </a:p>
        </p:txBody>
      </p:sp>
      <p:sp>
        <p:nvSpPr>
          <p:cNvPr id="50" name="Rectangle 49">
            <a:extLst>
              <a:ext uri="{FF2B5EF4-FFF2-40B4-BE49-F238E27FC236}">
                <a16:creationId xmlns:a16="http://schemas.microsoft.com/office/drawing/2014/main" id="{09262552-452D-D7F6-58E5-B6FCAC0298A4}"/>
              </a:ext>
            </a:extLst>
          </p:cNvPr>
          <p:cNvSpPr/>
          <p:nvPr/>
        </p:nvSpPr>
        <p:spPr bwMode="auto">
          <a:xfrm>
            <a:off x="8209578" y="4309258"/>
            <a:ext cx="3385522" cy="1292662"/>
          </a:xfrm>
          <a:prstGeom prst="rect">
            <a:avLst/>
          </a:prstGeom>
          <a:no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860922">
              <a:spcAft>
                <a:spcPts val="800"/>
              </a:spcAft>
              <a:defRPr/>
            </a:pPr>
            <a:r>
              <a:rPr lang="en-US" sz="1600" spc="-50" dirty="0">
                <a:ln w="3175">
                  <a:noFill/>
                </a:ln>
                <a:solidFill>
                  <a:schemeClr val="tx1"/>
                </a:solidFill>
                <a:latin typeface="+mj-lt"/>
                <a:cs typeface="Segoe UI" pitchFamily="34" charset="0"/>
              </a:rPr>
              <a:t>Single user or multiple users</a:t>
            </a:r>
            <a:endParaRPr lang="en-US" dirty="0"/>
          </a:p>
          <a:p>
            <a:pPr defTabSz="860922">
              <a:spcAft>
                <a:spcPts val="800"/>
              </a:spcAft>
              <a:defRPr/>
            </a:pPr>
            <a:r>
              <a:rPr lang="en-US" sz="1600" spc="-50" dirty="0">
                <a:ln w="3175">
                  <a:noFill/>
                </a:ln>
                <a:solidFill>
                  <a:schemeClr val="tx1"/>
                </a:solidFill>
                <a:latin typeface="+mj-lt"/>
                <a:cs typeface="Segoe UI"/>
              </a:rPr>
              <a:t>Win32, UWP</a:t>
            </a:r>
          </a:p>
          <a:p>
            <a:pPr defTabSz="860922">
              <a:spcAft>
                <a:spcPts val="800"/>
              </a:spcAft>
              <a:defRPr/>
            </a:pPr>
            <a:r>
              <a:rPr lang="en-US" sz="1600" spc="-50" dirty="0">
                <a:ln w="3175">
                  <a:noFill/>
                </a:ln>
                <a:solidFill>
                  <a:schemeClr val="tx1"/>
                </a:solidFill>
                <a:latin typeface="+mj-lt"/>
                <a:cs typeface="Segoe UI"/>
              </a:rPr>
              <a:t>Microsoft 365 Apps for enterprise</a:t>
            </a:r>
          </a:p>
          <a:p>
            <a:pPr defTabSz="860922">
              <a:spcAft>
                <a:spcPts val="800"/>
              </a:spcAft>
              <a:defRPr/>
            </a:pPr>
            <a:r>
              <a:rPr lang="en-US" sz="1600" spc="-50" dirty="0">
                <a:ln w="3175">
                  <a:noFill/>
                </a:ln>
                <a:solidFill>
                  <a:schemeClr val="tx1"/>
                </a:solidFill>
                <a:latin typeface="+mj-lt"/>
                <a:cs typeface="Segoe UI"/>
              </a:rPr>
              <a:t>Semi-Annual Channel</a:t>
            </a:r>
          </a:p>
        </p:txBody>
      </p:sp>
      <p:sp>
        <p:nvSpPr>
          <p:cNvPr id="55" name="Rectangle 54">
            <a:extLst>
              <a:ext uri="{FF2B5EF4-FFF2-40B4-BE49-F238E27FC236}">
                <a16:creationId xmlns:a16="http://schemas.microsoft.com/office/drawing/2014/main" id="{D092FE29-027D-1383-4D0F-2AC66CE881ED}"/>
              </a:ext>
              <a:ext uri="{C183D7F6-B498-43B3-948B-1728B52AA6E4}">
                <adec:decorative xmlns:adec="http://schemas.microsoft.com/office/drawing/2017/decorative" val="1"/>
              </a:ext>
            </a:extLst>
          </p:cNvPr>
          <p:cNvSpPr/>
          <p:nvPr/>
        </p:nvSpPr>
        <p:spPr bwMode="auto">
          <a:xfrm>
            <a:off x="5674219" y="2398736"/>
            <a:ext cx="841829" cy="7232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58" name="Group 57">
            <a:extLst>
              <a:ext uri="{FF2B5EF4-FFF2-40B4-BE49-F238E27FC236}">
                <a16:creationId xmlns:a16="http://schemas.microsoft.com/office/drawing/2014/main" id="{DF5FFD0E-2B24-8859-E075-E172A2EDE8A2}"/>
              </a:ext>
              <a:ext uri="{C183D7F6-B498-43B3-948B-1728B52AA6E4}">
                <adec:decorative xmlns:adec="http://schemas.microsoft.com/office/drawing/2017/decorative" val="1"/>
              </a:ext>
            </a:extLst>
          </p:cNvPr>
          <p:cNvGrpSpPr/>
          <p:nvPr/>
        </p:nvGrpSpPr>
        <p:grpSpPr>
          <a:xfrm>
            <a:off x="5862037" y="1559205"/>
            <a:ext cx="466192" cy="735054"/>
            <a:chOff x="8370019" y="-91495"/>
            <a:chExt cx="484825" cy="764437"/>
          </a:xfrm>
        </p:grpSpPr>
        <p:sp>
          <p:nvSpPr>
            <p:cNvPr id="59" name="Graphic 172">
              <a:extLst>
                <a:ext uri="{FF2B5EF4-FFF2-40B4-BE49-F238E27FC236}">
                  <a16:creationId xmlns:a16="http://schemas.microsoft.com/office/drawing/2014/main" id="{2A64682E-7170-0251-2955-B95523A1491D}"/>
                </a:ext>
              </a:extLst>
            </p:cNvPr>
            <p:cNvSpPr/>
            <p:nvPr/>
          </p:nvSpPr>
          <p:spPr>
            <a:xfrm>
              <a:off x="8370019" y="-91495"/>
              <a:ext cx="484825" cy="764437"/>
            </a:xfrm>
            <a:custGeom>
              <a:avLst/>
              <a:gdLst>
                <a:gd name="connsiteX0" fmla="*/ 464750 w 484825"/>
                <a:gd name="connsiteY0" fmla="*/ 349329 h 764437"/>
                <a:gd name="connsiteX1" fmla="*/ 411410 w 484825"/>
                <a:gd name="connsiteY1" fmla="*/ 370284 h 764437"/>
                <a:gd name="connsiteX2" fmla="*/ 405695 w 484825"/>
                <a:gd name="connsiteY2" fmla="*/ 377904 h 764437"/>
                <a:gd name="connsiteX3" fmla="*/ 402837 w 484825"/>
                <a:gd name="connsiteY3" fmla="*/ 436007 h 764437"/>
                <a:gd name="connsiteX4" fmla="*/ 366643 w 484825"/>
                <a:gd name="connsiteY4" fmla="*/ 462677 h 764437"/>
                <a:gd name="connsiteX5" fmla="*/ 310445 w 484825"/>
                <a:gd name="connsiteY5" fmla="*/ 447437 h 764437"/>
                <a:gd name="connsiteX6" fmla="*/ 302825 w 484825"/>
                <a:gd name="connsiteY6" fmla="*/ 450295 h 764437"/>
                <a:gd name="connsiteX7" fmla="*/ 266630 w 484825"/>
                <a:gd name="connsiteY7" fmla="*/ 495062 h 764437"/>
                <a:gd name="connsiteX8" fmla="*/ 220910 w 484825"/>
                <a:gd name="connsiteY8" fmla="*/ 495062 h 764437"/>
                <a:gd name="connsiteX9" fmla="*/ 184715 w 484825"/>
                <a:gd name="connsiteY9" fmla="*/ 450295 h 764437"/>
                <a:gd name="connsiteX10" fmla="*/ 176143 w 484825"/>
                <a:gd name="connsiteY10" fmla="*/ 447437 h 764437"/>
                <a:gd name="connsiteX11" fmla="*/ 121850 w 484825"/>
                <a:gd name="connsiteY11" fmla="*/ 462677 h 764437"/>
                <a:gd name="connsiteX12" fmla="*/ 82798 w 484825"/>
                <a:gd name="connsiteY12" fmla="*/ 434102 h 764437"/>
                <a:gd name="connsiteX13" fmla="*/ 79940 w 484825"/>
                <a:gd name="connsiteY13" fmla="*/ 378857 h 764437"/>
                <a:gd name="connsiteX14" fmla="*/ 74225 w 484825"/>
                <a:gd name="connsiteY14" fmla="*/ 371237 h 764437"/>
                <a:gd name="connsiteX15" fmla="*/ 18980 w 484825"/>
                <a:gd name="connsiteY15" fmla="*/ 350282 h 764437"/>
                <a:gd name="connsiteX16" fmla="*/ 4693 w 484825"/>
                <a:gd name="connsiteY16" fmla="*/ 308372 h 764437"/>
                <a:gd name="connsiteX17" fmla="*/ 37077 w 484825"/>
                <a:gd name="connsiteY17" fmla="*/ 258842 h 764437"/>
                <a:gd name="connsiteX18" fmla="*/ 37077 w 484825"/>
                <a:gd name="connsiteY18" fmla="*/ 249317 h 764437"/>
                <a:gd name="connsiteX19" fmla="*/ 5645 w 484825"/>
                <a:gd name="connsiteY19" fmla="*/ 200739 h 764437"/>
                <a:gd name="connsiteX20" fmla="*/ 18980 w 484825"/>
                <a:gd name="connsiteY20" fmla="*/ 157877 h 764437"/>
                <a:gd name="connsiteX21" fmla="*/ 73273 w 484825"/>
                <a:gd name="connsiteY21" fmla="*/ 136922 h 764437"/>
                <a:gd name="connsiteX22" fmla="*/ 78987 w 484825"/>
                <a:gd name="connsiteY22" fmla="*/ 129302 h 764437"/>
                <a:gd name="connsiteX23" fmla="*/ 81845 w 484825"/>
                <a:gd name="connsiteY23" fmla="*/ 71199 h 764437"/>
                <a:gd name="connsiteX24" fmla="*/ 123755 w 484825"/>
                <a:gd name="connsiteY24" fmla="*/ 46434 h 764437"/>
                <a:gd name="connsiteX25" fmla="*/ 173285 w 484825"/>
                <a:gd name="connsiteY25" fmla="*/ 59769 h 764437"/>
                <a:gd name="connsiteX26" fmla="*/ 183762 w 484825"/>
                <a:gd name="connsiteY26" fmla="*/ 55959 h 764437"/>
                <a:gd name="connsiteX27" fmla="*/ 219005 w 484825"/>
                <a:gd name="connsiteY27" fmla="*/ 12144 h 764437"/>
                <a:gd name="connsiteX28" fmla="*/ 264725 w 484825"/>
                <a:gd name="connsiteY28" fmla="*/ 12144 h 764437"/>
                <a:gd name="connsiteX29" fmla="*/ 300920 w 484825"/>
                <a:gd name="connsiteY29" fmla="*/ 56912 h 764437"/>
                <a:gd name="connsiteX30" fmla="*/ 310445 w 484825"/>
                <a:gd name="connsiteY30" fmla="*/ 59769 h 764437"/>
                <a:gd name="connsiteX31" fmla="*/ 365690 w 484825"/>
                <a:gd name="connsiteY31" fmla="*/ 44529 h 764437"/>
                <a:gd name="connsiteX32" fmla="*/ 402837 w 484825"/>
                <a:gd name="connsiteY32" fmla="*/ 71199 h 764437"/>
                <a:gd name="connsiteX33" fmla="*/ 405695 w 484825"/>
                <a:gd name="connsiteY33" fmla="*/ 128349 h 764437"/>
                <a:gd name="connsiteX34" fmla="*/ 411410 w 484825"/>
                <a:gd name="connsiteY34" fmla="*/ 135969 h 764437"/>
                <a:gd name="connsiteX35" fmla="*/ 463798 w 484825"/>
                <a:gd name="connsiteY35" fmla="*/ 155972 h 764437"/>
                <a:gd name="connsiteX36" fmla="*/ 479037 w 484825"/>
                <a:gd name="connsiteY36" fmla="*/ 200739 h 764437"/>
                <a:gd name="connsiteX37" fmla="*/ 448557 w 484825"/>
                <a:gd name="connsiteY37" fmla="*/ 248364 h 764437"/>
                <a:gd name="connsiteX38" fmla="*/ 448557 w 484825"/>
                <a:gd name="connsiteY38" fmla="*/ 257889 h 764437"/>
                <a:gd name="connsiteX39" fmla="*/ 479990 w 484825"/>
                <a:gd name="connsiteY39" fmla="*/ 306467 h 764437"/>
                <a:gd name="connsiteX40" fmla="*/ 464750 w 484825"/>
                <a:gd name="connsiteY40" fmla="*/ 349329 h 764437"/>
                <a:gd name="connsiteX41" fmla="*/ 343782 w 484825"/>
                <a:gd name="connsiteY41" fmla="*/ 498872 h 764437"/>
                <a:gd name="connsiteX42" fmla="*/ 319970 w 484825"/>
                <a:gd name="connsiteY42" fmla="*/ 492204 h 764437"/>
                <a:gd name="connsiteX43" fmla="*/ 297110 w 484825"/>
                <a:gd name="connsiteY43" fmla="*/ 520779 h 764437"/>
                <a:gd name="connsiteX44" fmla="*/ 242818 w 484825"/>
                <a:gd name="connsiteY44" fmla="*/ 548402 h 764437"/>
                <a:gd name="connsiteX45" fmla="*/ 188525 w 484825"/>
                <a:gd name="connsiteY45" fmla="*/ 520779 h 764437"/>
                <a:gd name="connsiteX46" fmla="*/ 165665 w 484825"/>
                <a:gd name="connsiteY46" fmla="*/ 492204 h 764437"/>
                <a:gd name="connsiteX47" fmla="*/ 134232 w 484825"/>
                <a:gd name="connsiteY47" fmla="*/ 500777 h 764437"/>
                <a:gd name="connsiteX48" fmla="*/ 134232 w 484825"/>
                <a:gd name="connsiteY48" fmla="*/ 666512 h 764437"/>
                <a:gd name="connsiteX49" fmla="*/ 134232 w 484825"/>
                <a:gd name="connsiteY49" fmla="*/ 748427 h 764437"/>
                <a:gd name="connsiteX50" fmla="*/ 158998 w 484825"/>
                <a:gd name="connsiteY50" fmla="*/ 760809 h 764437"/>
                <a:gd name="connsiteX51" fmla="*/ 224720 w 484825"/>
                <a:gd name="connsiteY51" fmla="*/ 707470 h 764437"/>
                <a:gd name="connsiteX52" fmla="*/ 259010 w 484825"/>
                <a:gd name="connsiteY52" fmla="*/ 707470 h 764437"/>
                <a:gd name="connsiteX53" fmla="*/ 324732 w 484825"/>
                <a:gd name="connsiteY53" fmla="*/ 760809 h 764437"/>
                <a:gd name="connsiteX54" fmla="*/ 349498 w 484825"/>
                <a:gd name="connsiteY54" fmla="*/ 748427 h 764437"/>
                <a:gd name="connsiteX55" fmla="*/ 349498 w 484825"/>
                <a:gd name="connsiteY55" fmla="*/ 666512 h 764437"/>
                <a:gd name="connsiteX56" fmla="*/ 349498 w 484825"/>
                <a:gd name="connsiteY56" fmla="*/ 499824 h 764437"/>
                <a:gd name="connsiteX57" fmla="*/ 343782 w 484825"/>
                <a:gd name="connsiteY57" fmla="*/ 498872 h 76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4825" h="764437">
                  <a:moveTo>
                    <a:pt x="464750" y="349329"/>
                  </a:moveTo>
                  <a:cubicBezTo>
                    <a:pt x="446653" y="355997"/>
                    <a:pt x="429507" y="363617"/>
                    <a:pt x="411410" y="370284"/>
                  </a:cubicBezTo>
                  <a:cubicBezTo>
                    <a:pt x="407600" y="372189"/>
                    <a:pt x="405695" y="373142"/>
                    <a:pt x="405695" y="377904"/>
                  </a:cubicBezTo>
                  <a:cubicBezTo>
                    <a:pt x="404743" y="396954"/>
                    <a:pt x="403790" y="416957"/>
                    <a:pt x="402837" y="436007"/>
                  </a:cubicBezTo>
                  <a:cubicBezTo>
                    <a:pt x="401885" y="456009"/>
                    <a:pt x="385693" y="467439"/>
                    <a:pt x="366643" y="462677"/>
                  </a:cubicBezTo>
                  <a:cubicBezTo>
                    <a:pt x="347593" y="457914"/>
                    <a:pt x="329495" y="453152"/>
                    <a:pt x="310445" y="447437"/>
                  </a:cubicBezTo>
                  <a:cubicBezTo>
                    <a:pt x="306635" y="446484"/>
                    <a:pt x="304730" y="447437"/>
                    <a:pt x="302825" y="450295"/>
                  </a:cubicBezTo>
                  <a:cubicBezTo>
                    <a:pt x="290443" y="465534"/>
                    <a:pt x="279012" y="480774"/>
                    <a:pt x="266630" y="495062"/>
                  </a:cubicBezTo>
                  <a:cubicBezTo>
                    <a:pt x="253295" y="511254"/>
                    <a:pt x="234245" y="511254"/>
                    <a:pt x="220910" y="495062"/>
                  </a:cubicBezTo>
                  <a:cubicBezTo>
                    <a:pt x="208527" y="479822"/>
                    <a:pt x="196145" y="465534"/>
                    <a:pt x="184715" y="450295"/>
                  </a:cubicBezTo>
                  <a:cubicBezTo>
                    <a:pt x="182810" y="447437"/>
                    <a:pt x="179952" y="446484"/>
                    <a:pt x="176143" y="447437"/>
                  </a:cubicBezTo>
                  <a:cubicBezTo>
                    <a:pt x="158045" y="452199"/>
                    <a:pt x="139948" y="456962"/>
                    <a:pt x="121850" y="462677"/>
                  </a:cubicBezTo>
                  <a:cubicBezTo>
                    <a:pt x="98990" y="469345"/>
                    <a:pt x="82798" y="453152"/>
                    <a:pt x="82798" y="434102"/>
                  </a:cubicBezTo>
                  <a:cubicBezTo>
                    <a:pt x="82798" y="416004"/>
                    <a:pt x="80893" y="396954"/>
                    <a:pt x="79940" y="378857"/>
                  </a:cubicBezTo>
                  <a:cubicBezTo>
                    <a:pt x="79940" y="375047"/>
                    <a:pt x="78987" y="373142"/>
                    <a:pt x="74225" y="371237"/>
                  </a:cubicBezTo>
                  <a:cubicBezTo>
                    <a:pt x="56127" y="364569"/>
                    <a:pt x="37077" y="356949"/>
                    <a:pt x="18980" y="350282"/>
                  </a:cubicBezTo>
                  <a:cubicBezTo>
                    <a:pt x="882" y="343614"/>
                    <a:pt x="-4832" y="324564"/>
                    <a:pt x="4693" y="308372"/>
                  </a:cubicBezTo>
                  <a:cubicBezTo>
                    <a:pt x="15170" y="292179"/>
                    <a:pt x="25648" y="275034"/>
                    <a:pt x="37077" y="258842"/>
                  </a:cubicBezTo>
                  <a:cubicBezTo>
                    <a:pt x="38982" y="255032"/>
                    <a:pt x="39935" y="253127"/>
                    <a:pt x="37077" y="249317"/>
                  </a:cubicBezTo>
                  <a:cubicBezTo>
                    <a:pt x="26600" y="233124"/>
                    <a:pt x="16123" y="216932"/>
                    <a:pt x="5645" y="200739"/>
                  </a:cubicBezTo>
                  <a:cubicBezTo>
                    <a:pt x="-5785" y="183594"/>
                    <a:pt x="882" y="165497"/>
                    <a:pt x="18980" y="157877"/>
                  </a:cubicBezTo>
                  <a:cubicBezTo>
                    <a:pt x="37077" y="150257"/>
                    <a:pt x="55175" y="143589"/>
                    <a:pt x="73273" y="136922"/>
                  </a:cubicBezTo>
                  <a:cubicBezTo>
                    <a:pt x="77082" y="135969"/>
                    <a:pt x="78035" y="134064"/>
                    <a:pt x="78987" y="129302"/>
                  </a:cubicBezTo>
                  <a:cubicBezTo>
                    <a:pt x="79940" y="110252"/>
                    <a:pt x="80893" y="90249"/>
                    <a:pt x="81845" y="71199"/>
                  </a:cubicBezTo>
                  <a:cubicBezTo>
                    <a:pt x="83750" y="50244"/>
                    <a:pt x="98037" y="39767"/>
                    <a:pt x="123755" y="46434"/>
                  </a:cubicBezTo>
                  <a:cubicBezTo>
                    <a:pt x="137090" y="50244"/>
                    <a:pt x="155187" y="55007"/>
                    <a:pt x="173285" y="59769"/>
                  </a:cubicBezTo>
                  <a:cubicBezTo>
                    <a:pt x="178048" y="60722"/>
                    <a:pt x="180905" y="60722"/>
                    <a:pt x="183762" y="55959"/>
                  </a:cubicBezTo>
                  <a:cubicBezTo>
                    <a:pt x="195193" y="40719"/>
                    <a:pt x="207575" y="26432"/>
                    <a:pt x="219005" y="12144"/>
                  </a:cubicBezTo>
                  <a:cubicBezTo>
                    <a:pt x="232340" y="-4048"/>
                    <a:pt x="251390" y="-4048"/>
                    <a:pt x="264725" y="12144"/>
                  </a:cubicBezTo>
                  <a:cubicBezTo>
                    <a:pt x="277107" y="27384"/>
                    <a:pt x="288537" y="41672"/>
                    <a:pt x="300920" y="56912"/>
                  </a:cubicBezTo>
                  <a:cubicBezTo>
                    <a:pt x="303778" y="59769"/>
                    <a:pt x="305682" y="60722"/>
                    <a:pt x="310445" y="59769"/>
                  </a:cubicBezTo>
                  <a:cubicBezTo>
                    <a:pt x="328543" y="54054"/>
                    <a:pt x="347593" y="49292"/>
                    <a:pt x="365690" y="44529"/>
                  </a:cubicBezTo>
                  <a:cubicBezTo>
                    <a:pt x="385693" y="38814"/>
                    <a:pt x="401885" y="51197"/>
                    <a:pt x="402837" y="71199"/>
                  </a:cubicBezTo>
                  <a:cubicBezTo>
                    <a:pt x="403790" y="90249"/>
                    <a:pt x="404743" y="109299"/>
                    <a:pt x="405695" y="128349"/>
                  </a:cubicBezTo>
                  <a:cubicBezTo>
                    <a:pt x="405695" y="132159"/>
                    <a:pt x="407600" y="134064"/>
                    <a:pt x="411410" y="135969"/>
                  </a:cubicBezTo>
                  <a:cubicBezTo>
                    <a:pt x="429507" y="142637"/>
                    <a:pt x="446653" y="149304"/>
                    <a:pt x="463798" y="155972"/>
                  </a:cubicBezTo>
                  <a:cubicBezTo>
                    <a:pt x="484753" y="163592"/>
                    <a:pt x="490468" y="181689"/>
                    <a:pt x="479037" y="200739"/>
                  </a:cubicBezTo>
                  <a:cubicBezTo>
                    <a:pt x="468560" y="216932"/>
                    <a:pt x="459035" y="232172"/>
                    <a:pt x="448557" y="248364"/>
                  </a:cubicBezTo>
                  <a:cubicBezTo>
                    <a:pt x="446653" y="252174"/>
                    <a:pt x="445700" y="254079"/>
                    <a:pt x="448557" y="257889"/>
                  </a:cubicBezTo>
                  <a:cubicBezTo>
                    <a:pt x="459035" y="274082"/>
                    <a:pt x="469512" y="290274"/>
                    <a:pt x="479990" y="306467"/>
                  </a:cubicBezTo>
                  <a:cubicBezTo>
                    <a:pt x="489515" y="322659"/>
                    <a:pt x="483800" y="341709"/>
                    <a:pt x="464750" y="349329"/>
                  </a:cubicBezTo>
                  <a:close/>
                  <a:moveTo>
                    <a:pt x="343782" y="498872"/>
                  </a:moveTo>
                  <a:cubicBezTo>
                    <a:pt x="336162" y="496967"/>
                    <a:pt x="327590" y="495062"/>
                    <a:pt x="319970" y="492204"/>
                  </a:cubicBezTo>
                  <a:cubicBezTo>
                    <a:pt x="312350" y="501729"/>
                    <a:pt x="303778" y="512207"/>
                    <a:pt x="297110" y="520779"/>
                  </a:cubicBezTo>
                  <a:cubicBezTo>
                    <a:pt x="282823" y="538877"/>
                    <a:pt x="263773" y="548402"/>
                    <a:pt x="242818" y="548402"/>
                  </a:cubicBezTo>
                  <a:cubicBezTo>
                    <a:pt x="221862" y="548402"/>
                    <a:pt x="202812" y="538877"/>
                    <a:pt x="188525" y="520779"/>
                  </a:cubicBezTo>
                  <a:cubicBezTo>
                    <a:pt x="180905" y="511254"/>
                    <a:pt x="173285" y="502682"/>
                    <a:pt x="165665" y="492204"/>
                  </a:cubicBezTo>
                  <a:cubicBezTo>
                    <a:pt x="155187" y="495062"/>
                    <a:pt x="144710" y="497920"/>
                    <a:pt x="134232" y="500777"/>
                  </a:cubicBezTo>
                  <a:lnTo>
                    <a:pt x="134232" y="666512"/>
                  </a:lnTo>
                  <a:lnTo>
                    <a:pt x="134232" y="748427"/>
                  </a:lnTo>
                  <a:cubicBezTo>
                    <a:pt x="134232" y="761762"/>
                    <a:pt x="149473" y="768429"/>
                    <a:pt x="158998" y="760809"/>
                  </a:cubicBezTo>
                  <a:lnTo>
                    <a:pt x="224720" y="707470"/>
                  </a:lnTo>
                  <a:cubicBezTo>
                    <a:pt x="234245" y="699849"/>
                    <a:pt x="248532" y="699849"/>
                    <a:pt x="259010" y="707470"/>
                  </a:cubicBezTo>
                  <a:lnTo>
                    <a:pt x="324732" y="760809"/>
                  </a:lnTo>
                  <a:cubicBezTo>
                    <a:pt x="335210" y="769382"/>
                    <a:pt x="349498" y="761762"/>
                    <a:pt x="349498" y="748427"/>
                  </a:cubicBezTo>
                  <a:lnTo>
                    <a:pt x="349498" y="666512"/>
                  </a:lnTo>
                  <a:lnTo>
                    <a:pt x="349498" y="499824"/>
                  </a:lnTo>
                  <a:lnTo>
                    <a:pt x="343782" y="498872"/>
                  </a:lnTo>
                  <a:close/>
                </a:path>
              </a:pathLst>
            </a:custGeom>
            <a:solidFill>
              <a:srgbClr val="0078D4"/>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60" name="Star: 5 Points 59">
              <a:extLst>
                <a:ext uri="{FF2B5EF4-FFF2-40B4-BE49-F238E27FC236}">
                  <a16:creationId xmlns:a16="http://schemas.microsoft.com/office/drawing/2014/main" id="{4C13D49F-49A9-2E21-5B67-EBCD700E1376}"/>
                </a:ext>
              </a:extLst>
            </p:cNvPr>
            <p:cNvSpPr/>
            <p:nvPr/>
          </p:nvSpPr>
          <p:spPr bwMode="auto">
            <a:xfrm rot="10800000" flipV="1">
              <a:off x="8470658" y="7177"/>
              <a:ext cx="283546" cy="283546"/>
            </a:xfrm>
            <a:prstGeom prst="star5">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489189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42" presetClass="path" presetSubtype="0" decel="100000" fill="hold" grpId="1" nodeType="withEffect">
                                  <p:stCondLst>
                                    <p:cond delay="0"/>
                                  </p:stCondLst>
                                  <p:childTnLst>
                                    <p:animMotion origin="layout" path="M 1.45833E-6 -1.11111E-6 L 1.45833E-6 0.03426 " pathEditMode="relative" rAng="0" ptsTypes="AA">
                                      <p:cBhvr>
                                        <p:cTn id="9" dur="750" spd="-100000" fill="hold"/>
                                        <p:tgtEl>
                                          <p:spTgt spid="44"/>
                                        </p:tgtEl>
                                        <p:attrNameLst>
                                          <p:attrName>ppt_x</p:attrName>
                                          <p:attrName>ppt_y</p:attrName>
                                        </p:attrNameLst>
                                      </p:cBhvr>
                                      <p:rCtr x="0" y="1713"/>
                                    </p:animMotion>
                                  </p:childTnLst>
                                </p:cTn>
                              </p:par>
                              <p:par>
                                <p:cTn id="10" presetID="10"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42" presetClass="path" presetSubtype="0" decel="100000" fill="hold" grpId="1" nodeType="withEffect">
                                  <p:stCondLst>
                                    <p:cond delay="0"/>
                                  </p:stCondLst>
                                  <p:childTnLst>
                                    <p:animMotion origin="layout" path="M 1.45833E-6 -1.11111E-6 L 1.45833E-6 0.03426 " pathEditMode="relative" rAng="0" ptsTypes="AA">
                                      <p:cBhvr>
                                        <p:cTn id="14" dur="750" spd="-100000" fill="hold"/>
                                        <p:tgtEl>
                                          <p:spTgt spid="43"/>
                                        </p:tgtEl>
                                        <p:attrNameLst>
                                          <p:attrName>ppt_x</p:attrName>
                                          <p:attrName>ppt_y</p:attrName>
                                        </p:attrNameLst>
                                      </p:cBhvr>
                                      <p:rCtr x="0" y="1713"/>
                                    </p:animMotion>
                                  </p:childTnLst>
                                </p:cTn>
                              </p:par>
                              <p:par>
                                <p:cTn id="15" presetID="10"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42" presetClass="path" presetSubtype="0" decel="100000" fill="hold" grpId="1" nodeType="withEffect">
                                  <p:stCondLst>
                                    <p:cond delay="0"/>
                                  </p:stCondLst>
                                  <p:childTnLst>
                                    <p:animMotion origin="layout" path="M 1.45833E-6 -1.11111E-6 L 1.45833E-6 0.03426 " pathEditMode="relative" rAng="0" ptsTypes="AA">
                                      <p:cBhvr>
                                        <p:cTn id="19" dur="750" spd="-100000" fill="hold"/>
                                        <p:tgtEl>
                                          <p:spTgt spid="42"/>
                                        </p:tgtEl>
                                        <p:attrNameLst>
                                          <p:attrName>ppt_x</p:attrName>
                                          <p:attrName>ppt_y</p:attrName>
                                        </p:attrNameLst>
                                      </p:cBhvr>
                                      <p:rCtr x="0" y="1713"/>
                                    </p:animMotion>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42" presetClass="path" presetSubtype="0" decel="100000" fill="hold" grpId="1" nodeType="withEffect">
                                  <p:stCondLst>
                                    <p:cond delay="0"/>
                                  </p:stCondLst>
                                  <p:childTnLst>
                                    <p:animMotion origin="layout" path="M 1.45833E-6 -1.11111E-6 L 1.45833E-6 0.03426 " pathEditMode="relative" rAng="0" ptsTypes="AA">
                                      <p:cBhvr>
                                        <p:cTn id="24" dur="750" spd="-100000" fill="hold"/>
                                        <p:tgtEl>
                                          <p:spTgt spid="48"/>
                                        </p:tgtEl>
                                        <p:attrNameLst>
                                          <p:attrName>ppt_x</p:attrName>
                                          <p:attrName>ppt_y</p:attrName>
                                        </p:attrNameLst>
                                      </p:cBhvr>
                                      <p:rCtr x="0" y="1713"/>
                                    </p:animMotion>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42" presetClass="path" presetSubtype="0" decel="100000" fill="hold" grpId="1" nodeType="withEffect">
                                  <p:stCondLst>
                                    <p:cond delay="0"/>
                                  </p:stCondLst>
                                  <p:childTnLst>
                                    <p:animMotion origin="layout" path="M 1.45833E-6 -1.11111E-6 L 1.45833E-6 0.03426 " pathEditMode="relative" rAng="0" ptsTypes="AA">
                                      <p:cBhvr>
                                        <p:cTn id="29" dur="750" spd="-100000" fill="hold"/>
                                        <p:tgtEl>
                                          <p:spTgt spid="47"/>
                                        </p:tgtEl>
                                        <p:attrNameLst>
                                          <p:attrName>ppt_x</p:attrName>
                                          <p:attrName>ppt_y</p:attrName>
                                        </p:attrNameLst>
                                      </p:cBhvr>
                                      <p:rCtr x="0" y="1713"/>
                                    </p:animMotion>
                                  </p:childTnLst>
                                </p:cTn>
                              </p:par>
                              <p:par>
                                <p:cTn id="30" presetID="10"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par>
                                <p:cTn id="33" presetID="42" presetClass="path" presetSubtype="0" decel="100000" fill="hold" grpId="1" nodeType="withEffect">
                                  <p:stCondLst>
                                    <p:cond delay="0"/>
                                  </p:stCondLst>
                                  <p:childTnLst>
                                    <p:animMotion origin="layout" path="M 1.45833E-6 -1.11111E-6 L 1.45833E-6 0.03426 " pathEditMode="relative" rAng="0" ptsTypes="AA">
                                      <p:cBhvr>
                                        <p:cTn id="34" dur="750" spd="-100000" fill="hold"/>
                                        <p:tgtEl>
                                          <p:spTgt spid="46"/>
                                        </p:tgtEl>
                                        <p:attrNameLst>
                                          <p:attrName>ppt_x</p:attrName>
                                          <p:attrName>ppt_y</p:attrName>
                                        </p:attrNameLst>
                                      </p:cBhvr>
                                      <p:rCtr x="0" y="17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6" grpId="0"/>
      <p:bldP spid="46" grpId="1"/>
      <p:bldP spid="44" grpId="0" animBg="1"/>
      <p:bldP spid="44" grpId="1" animBg="1"/>
      <p:bldP spid="48" grpId="0" animBg="1"/>
      <p:bldP spid="48" grpId="1" animBg="1"/>
      <p:bldP spid="43" grpId="0" animBg="1"/>
      <p:bldP spid="43" grpId="1" animBg="1"/>
      <p:bldP spid="47" grpId="0" animBg="1"/>
      <p:bldP spid="4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D570-B07C-7857-AB0C-9700F4003CAF}"/>
              </a:ext>
            </a:extLst>
          </p:cNvPr>
          <p:cNvSpPr>
            <a:spLocks noGrp="1"/>
          </p:cNvSpPr>
          <p:nvPr>
            <p:ph type="title"/>
          </p:nvPr>
        </p:nvSpPr>
        <p:spPr>
          <a:xfrm>
            <a:off x="471235" y="2548890"/>
            <a:ext cx="6402005" cy="555638"/>
          </a:xfrm>
        </p:spPr>
        <p:txBody>
          <a:bodyPr/>
          <a:lstStyle/>
          <a:p>
            <a:r>
              <a:rPr lang="en-US" sz="4800" dirty="0">
                <a:cs typeface="Segoe UI"/>
              </a:rPr>
              <a:t>Azure Virtual Desktop productivity and </a:t>
            </a:r>
            <a:br>
              <a:rPr lang="en-US" sz="4800" dirty="0">
                <a:cs typeface="Segoe UI"/>
              </a:rPr>
            </a:br>
            <a:r>
              <a:rPr lang="en-US" sz="4800" dirty="0">
                <a:cs typeface="Segoe UI"/>
              </a:rPr>
              <a:t>cost efficiency</a:t>
            </a:r>
            <a:endParaRPr lang="en-US" sz="4800" dirty="0"/>
          </a:p>
        </p:txBody>
      </p:sp>
      <p:pic>
        <p:nvPicPr>
          <p:cNvPr id="4" name="Graphic 3">
            <a:extLst>
              <a:ext uri="{FF2B5EF4-FFF2-40B4-BE49-F238E27FC236}">
                <a16:creationId xmlns:a16="http://schemas.microsoft.com/office/drawing/2014/main" id="{6A9AD85F-06DB-3E65-2A8E-CC73B1DEE67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110490"/>
            <a:ext cx="1219200" cy="1219200"/>
          </a:xfrm>
          <a:prstGeom prst="rect">
            <a:avLst/>
          </a:prstGeom>
        </p:spPr>
      </p:pic>
      <p:pic>
        <p:nvPicPr>
          <p:cNvPr id="5" name="Graphic 4">
            <a:extLst>
              <a:ext uri="{FF2B5EF4-FFF2-40B4-BE49-F238E27FC236}">
                <a16:creationId xmlns:a16="http://schemas.microsoft.com/office/drawing/2014/main" id="{A20254C6-F859-E497-7453-9D4C0D209EF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110490"/>
            <a:ext cx="1219200" cy="1219200"/>
          </a:xfrm>
          <a:prstGeom prst="rect">
            <a:avLst/>
          </a:prstGeom>
        </p:spPr>
      </p:pic>
      <p:pic>
        <p:nvPicPr>
          <p:cNvPr id="6" name="Graphic 5">
            <a:extLst>
              <a:ext uri="{FF2B5EF4-FFF2-40B4-BE49-F238E27FC236}">
                <a16:creationId xmlns:a16="http://schemas.microsoft.com/office/drawing/2014/main" id="{44818DC8-8A65-B91C-3081-55E9940C6A4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110490"/>
            <a:ext cx="1219200" cy="1219200"/>
          </a:xfrm>
          <a:prstGeom prst="rect">
            <a:avLst/>
          </a:prstGeom>
        </p:spPr>
      </p:pic>
      <p:pic>
        <p:nvPicPr>
          <p:cNvPr id="13" name="Graphic 12">
            <a:extLst>
              <a:ext uri="{FF2B5EF4-FFF2-40B4-BE49-F238E27FC236}">
                <a16:creationId xmlns:a16="http://schemas.microsoft.com/office/drawing/2014/main" id="{7A912467-D186-59EB-15DE-14249826E1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06050" y="1329690"/>
            <a:ext cx="1219200" cy="1219200"/>
          </a:xfrm>
          <a:prstGeom prst="rect">
            <a:avLst/>
          </a:prstGeom>
        </p:spPr>
      </p:pic>
      <p:pic>
        <p:nvPicPr>
          <p:cNvPr id="14" name="Graphic 13">
            <a:extLst>
              <a:ext uri="{FF2B5EF4-FFF2-40B4-BE49-F238E27FC236}">
                <a16:creationId xmlns:a16="http://schemas.microsoft.com/office/drawing/2014/main" id="{2261DD57-B81D-48BC-24BF-208683C14F1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55380" y="1329690"/>
            <a:ext cx="1219200" cy="1219200"/>
          </a:xfrm>
          <a:prstGeom prst="rect">
            <a:avLst/>
          </a:prstGeom>
        </p:spPr>
      </p:pic>
      <p:pic>
        <p:nvPicPr>
          <p:cNvPr id="15" name="Graphic 14">
            <a:extLst>
              <a:ext uri="{FF2B5EF4-FFF2-40B4-BE49-F238E27FC236}">
                <a16:creationId xmlns:a16="http://schemas.microsoft.com/office/drawing/2014/main" id="{258A199C-9D8A-97B8-70FD-5B4F2C1A98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4710" y="1329690"/>
            <a:ext cx="1219200" cy="1219200"/>
          </a:xfrm>
          <a:prstGeom prst="rect">
            <a:avLst/>
          </a:prstGeom>
        </p:spPr>
      </p:pic>
      <p:pic>
        <p:nvPicPr>
          <p:cNvPr id="16" name="Graphic 15">
            <a:extLst>
              <a:ext uri="{FF2B5EF4-FFF2-40B4-BE49-F238E27FC236}">
                <a16:creationId xmlns:a16="http://schemas.microsoft.com/office/drawing/2014/main" id="{AEAA1F2E-676E-C2E4-228B-3ACE151A408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2659069"/>
            <a:ext cx="1219200" cy="1219200"/>
          </a:xfrm>
          <a:prstGeom prst="rect">
            <a:avLst/>
          </a:prstGeom>
        </p:spPr>
      </p:pic>
      <p:pic>
        <p:nvPicPr>
          <p:cNvPr id="17" name="Graphic 16">
            <a:extLst>
              <a:ext uri="{FF2B5EF4-FFF2-40B4-BE49-F238E27FC236}">
                <a16:creationId xmlns:a16="http://schemas.microsoft.com/office/drawing/2014/main" id="{452313BB-7078-BACC-D451-BE78C5681A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2659069"/>
            <a:ext cx="1219200" cy="1219200"/>
          </a:xfrm>
          <a:prstGeom prst="rect">
            <a:avLst/>
          </a:prstGeom>
        </p:spPr>
      </p:pic>
      <p:pic>
        <p:nvPicPr>
          <p:cNvPr id="18" name="Graphic 17">
            <a:extLst>
              <a:ext uri="{FF2B5EF4-FFF2-40B4-BE49-F238E27FC236}">
                <a16:creationId xmlns:a16="http://schemas.microsoft.com/office/drawing/2014/main" id="{8E011E2A-15D6-CF0A-CE4C-1ED1B4B94D5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2659069"/>
            <a:ext cx="1219200" cy="1219200"/>
          </a:xfrm>
          <a:prstGeom prst="rect">
            <a:avLst/>
          </a:prstGeom>
        </p:spPr>
      </p:pic>
      <p:pic>
        <p:nvPicPr>
          <p:cNvPr id="21" name="Graphic 20">
            <a:extLst>
              <a:ext uri="{FF2B5EF4-FFF2-40B4-BE49-F238E27FC236}">
                <a16:creationId xmlns:a16="http://schemas.microsoft.com/office/drawing/2014/main" id="{7EC28BB0-9C7B-7864-CA27-A0DDC63A84A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06050" y="3988448"/>
            <a:ext cx="1219200" cy="1219200"/>
          </a:xfrm>
          <a:prstGeom prst="rect">
            <a:avLst/>
          </a:prstGeom>
        </p:spPr>
      </p:pic>
      <p:pic>
        <p:nvPicPr>
          <p:cNvPr id="22" name="Graphic 21">
            <a:extLst>
              <a:ext uri="{FF2B5EF4-FFF2-40B4-BE49-F238E27FC236}">
                <a16:creationId xmlns:a16="http://schemas.microsoft.com/office/drawing/2014/main" id="{8092691B-3D1A-2690-9218-14F169282B6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55380" y="3988448"/>
            <a:ext cx="1219200" cy="1219200"/>
          </a:xfrm>
          <a:prstGeom prst="rect">
            <a:avLst/>
          </a:prstGeom>
        </p:spPr>
      </p:pic>
      <p:pic>
        <p:nvPicPr>
          <p:cNvPr id="23" name="Graphic 22">
            <a:extLst>
              <a:ext uri="{FF2B5EF4-FFF2-40B4-BE49-F238E27FC236}">
                <a16:creationId xmlns:a16="http://schemas.microsoft.com/office/drawing/2014/main" id="{826CA50C-EB79-D62E-3E52-AFEC0E618F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4710" y="3988448"/>
            <a:ext cx="1219200" cy="1219200"/>
          </a:xfrm>
          <a:prstGeom prst="rect">
            <a:avLst/>
          </a:prstGeom>
        </p:spPr>
      </p:pic>
      <p:pic>
        <p:nvPicPr>
          <p:cNvPr id="24" name="Graphic 23">
            <a:extLst>
              <a:ext uri="{FF2B5EF4-FFF2-40B4-BE49-F238E27FC236}">
                <a16:creationId xmlns:a16="http://schemas.microsoft.com/office/drawing/2014/main" id="{D2448106-918D-C466-602E-7E6F4469903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5317827"/>
            <a:ext cx="1219200" cy="1219200"/>
          </a:xfrm>
          <a:prstGeom prst="rect">
            <a:avLst/>
          </a:prstGeom>
        </p:spPr>
      </p:pic>
      <p:pic>
        <p:nvPicPr>
          <p:cNvPr id="25" name="Graphic 24">
            <a:extLst>
              <a:ext uri="{FF2B5EF4-FFF2-40B4-BE49-F238E27FC236}">
                <a16:creationId xmlns:a16="http://schemas.microsoft.com/office/drawing/2014/main" id="{6F4C4BF8-0914-5BDC-EF05-9C90064C9A1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5317827"/>
            <a:ext cx="1219200" cy="1219200"/>
          </a:xfrm>
          <a:prstGeom prst="rect">
            <a:avLst/>
          </a:prstGeom>
        </p:spPr>
      </p:pic>
      <p:pic>
        <p:nvPicPr>
          <p:cNvPr id="26" name="Graphic 25">
            <a:extLst>
              <a:ext uri="{FF2B5EF4-FFF2-40B4-BE49-F238E27FC236}">
                <a16:creationId xmlns:a16="http://schemas.microsoft.com/office/drawing/2014/main" id="{6DDA68A0-B9DA-99D6-75C8-DC4E2634844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5317827"/>
            <a:ext cx="1219200" cy="1219200"/>
          </a:xfrm>
          <a:prstGeom prst="rect">
            <a:avLst/>
          </a:prstGeom>
        </p:spPr>
      </p:pic>
    </p:spTree>
    <p:extLst>
      <p:ext uri="{BB962C8B-B14F-4D97-AF65-F5344CB8AC3E}">
        <p14:creationId xmlns:p14="http://schemas.microsoft.com/office/powerpoint/2010/main" val="148917062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91D09B6-9FA4-648B-D627-CE2E6C6FFFCE}"/>
              </a:ext>
              <a:ext uri="{C183D7F6-B498-43B3-948B-1728B52AA6E4}">
                <adec:decorative xmlns:adec="http://schemas.microsoft.com/office/drawing/2017/decorative" val="1"/>
              </a:ext>
            </a:extLst>
          </p:cNvPr>
          <p:cNvSpPr/>
          <p:nvPr/>
        </p:nvSpPr>
        <p:spPr bwMode="auto">
          <a:xfrm>
            <a:off x="0" y="6238875"/>
            <a:ext cx="12192000" cy="61912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a:extLst>
              <a:ext uri="{FF2B5EF4-FFF2-40B4-BE49-F238E27FC236}">
                <a16:creationId xmlns:a16="http://schemas.microsoft.com/office/drawing/2014/main" id="{CC85C057-49C4-7389-E5B8-3ECFCC806A75}"/>
              </a:ext>
              <a:ext uri="{C183D7F6-B498-43B3-948B-1728B52AA6E4}">
                <adec:decorative xmlns:adec="http://schemas.microsoft.com/office/drawing/2017/decorative" val="1"/>
              </a:ext>
            </a:extLst>
          </p:cNvPr>
          <p:cNvSpPr/>
          <p:nvPr/>
        </p:nvSpPr>
        <p:spPr bwMode="auto">
          <a:xfrm>
            <a:off x="0" y="0"/>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Title 1">
            <a:extLst>
              <a:ext uri="{FF2B5EF4-FFF2-40B4-BE49-F238E27FC236}">
                <a16:creationId xmlns:a16="http://schemas.microsoft.com/office/drawing/2014/main" id="{357E312A-0F45-D2A4-34B1-50EAD7DBDD10}"/>
              </a:ext>
            </a:extLst>
          </p:cNvPr>
          <p:cNvSpPr>
            <a:spLocks noGrp="1"/>
          </p:cNvSpPr>
          <p:nvPr>
            <p:ph type="title"/>
          </p:nvPr>
        </p:nvSpPr>
        <p:spPr>
          <a:xfrm>
            <a:off x="447777" y="268228"/>
            <a:ext cx="11159006" cy="553998"/>
          </a:xfrm>
        </p:spPr>
        <p:txBody>
          <a:bodyPr/>
          <a:lstStyle/>
          <a:p>
            <a:r>
              <a:rPr lang="en-US" sz="2800" dirty="0">
                <a:solidFill>
                  <a:schemeClr val="bg1"/>
                </a:solidFill>
                <a:cs typeface="Segoe UI"/>
              </a:rPr>
              <a:t>Azure Virtual Desktop helps companies improve productivity while keeping costs in check</a:t>
            </a:r>
            <a:endParaRPr lang="en-US" sz="2800" dirty="0">
              <a:solidFill>
                <a:schemeClr val="bg1"/>
              </a:solidFill>
            </a:endParaRPr>
          </a:p>
        </p:txBody>
      </p:sp>
      <p:sp>
        <p:nvSpPr>
          <p:cNvPr id="7" name="TextBox 6">
            <a:extLst>
              <a:ext uri="{FF2B5EF4-FFF2-40B4-BE49-F238E27FC236}">
                <a16:creationId xmlns:a16="http://schemas.microsoft.com/office/drawing/2014/main" id="{3CED4565-4663-4069-1D89-B99382A894D8}"/>
              </a:ext>
            </a:extLst>
          </p:cNvPr>
          <p:cNvSpPr txBox="1"/>
          <p:nvPr/>
        </p:nvSpPr>
        <p:spPr>
          <a:xfrm>
            <a:off x="2414416" y="2950240"/>
            <a:ext cx="711733" cy="769441"/>
          </a:xfrm>
          <a:prstGeom prst="rect">
            <a:avLst/>
          </a:prstGeom>
          <a:noFill/>
        </p:spPr>
        <p:txBody>
          <a:bodyPr wrap="none" lIns="0" tIns="0" rIns="0" bIns="0" rtlCol="0">
            <a:spAutoFit/>
          </a:bodyPr>
          <a:lstStyle/>
          <a:p>
            <a:pPr>
              <a:spcAft>
                <a:spcPts val="600"/>
              </a:spcAft>
            </a:pPr>
            <a:r>
              <a:rPr lang="en-US" sz="5000" dirty="0">
                <a:solidFill>
                  <a:schemeClr val="tx2"/>
                </a:solidFill>
                <a:latin typeface="+mj-lt"/>
              </a:rPr>
              <a:t>22</a:t>
            </a:r>
          </a:p>
        </p:txBody>
      </p:sp>
      <p:sp>
        <p:nvSpPr>
          <p:cNvPr id="13" name="TextBox 12">
            <a:extLst>
              <a:ext uri="{FF2B5EF4-FFF2-40B4-BE49-F238E27FC236}">
                <a16:creationId xmlns:a16="http://schemas.microsoft.com/office/drawing/2014/main" id="{356770BD-4747-E8D7-CE38-563D0A75CC47}"/>
              </a:ext>
            </a:extLst>
          </p:cNvPr>
          <p:cNvSpPr txBox="1">
            <a:spLocks/>
          </p:cNvSpPr>
          <p:nvPr/>
        </p:nvSpPr>
        <p:spPr>
          <a:xfrm>
            <a:off x="452857" y="4711035"/>
            <a:ext cx="5170703" cy="1207165"/>
          </a:xfrm>
          <a:prstGeom prst="rect">
            <a:avLst/>
          </a:prstGeom>
          <a:noFill/>
        </p:spPr>
        <p:txBody>
          <a:bodyPr wrap="square" lIns="0" tIns="0" rIns="0" bIns="0" rtlCol="0" anchor="t">
            <a:noAutofit/>
          </a:bodyPr>
          <a:lstStyle/>
          <a:p>
            <a:pPr>
              <a:spcAft>
                <a:spcPts val="600"/>
              </a:spcAft>
            </a:pPr>
            <a:r>
              <a:rPr lang="en-US" sz="2000" dirty="0"/>
              <a:t>Hours of </a:t>
            </a:r>
            <a:r>
              <a:rPr lang="en-US" sz="2000" b="1" dirty="0"/>
              <a:t>increased productivity</a:t>
            </a:r>
            <a:r>
              <a:rPr lang="en-US" sz="2000" dirty="0"/>
              <a:t> per person annually*</a:t>
            </a:r>
          </a:p>
        </p:txBody>
      </p:sp>
      <p:sp>
        <p:nvSpPr>
          <p:cNvPr id="10" name="TextBox 9">
            <a:extLst>
              <a:ext uri="{FF2B5EF4-FFF2-40B4-BE49-F238E27FC236}">
                <a16:creationId xmlns:a16="http://schemas.microsoft.com/office/drawing/2014/main" id="{C60AFFDA-9FE6-D19A-25F9-0BD3F88CA5CA}"/>
              </a:ext>
            </a:extLst>
          </p:cNvPr>
          <p:cNvSpPr txBox="1"/>
          <p:nvPr/>
        </p:nvSpPr>
        <p:spPr>
          <a:xfrm>
            <a:off x="8145169" y="2946746"/>
            <a:ext cx="1263166" cy="769441"/>
          </a:xfrm>
          <a:prstGeom prst="rect">
            <a:avLst/>
          </a:prstGeom>
          <a:noFill/>
        </p:spPr>
        <p:txBody>
          <a:bodyPr wrap="none" lIns="0" tIns="0" rIns="0" bIns="0" rtlCol="0">
            <a:spAutoFit/>
          </a:bodyPr>
          <a:lstStyle/>
          <a:p>
            <a:pPr>
              <a:spcAft>
                <a:spcPts val="600"/>
              </a:spcAft>
            </a:pPr>
            <a:r>
              <a:rPr lang="en-US" sz="5000" dirty="0">
                <a:solidFill>
                  <a:srgbClr val="3C3C42"/>
                </a:solidFill>
                <a:latin typeface="+mj-lt"/>
              </a:rPr>
              <a:t>34%</a:t>
            </a:r>
          </a:p>
        </p:txBody>
      </p:sp>
      <p:sp>
        <p:nvSpPr>
          <p:cNvPr id="18" name="TextBox 17">
            <a:extLst>
              <a:ext uri="{FF2B5EF4-FFF2-40B4-BE49-F238E27FC236}">
                <a16:creationId xmlns:a16="http://schemas.microsoft.com/office/drawing/2014/main" id="{E387FA67-C47F-8DD1-768B-31910393BAC6}"/>
              </a:ext>
            </a:extLst>
          </p:cNvPr>
          <p:cNvSpPr txBox="1">
            <a:spLocks/>
          </p:cNvSpPr>
          <p:nvPr/>
        </p:nvSpPr>
        <p:spPr>
          <a:xfrm>
            <a:off x="6174373" y="4690745"/>
            <a:ext cx="5569852" cy="1758940"/>
          </a:xfrm>
          <a:prstGeom prst="rect">
            <a:avLst/>
          </a:prstGeom>
          <a:noFill/>
        </p:spPr>
        <p:txBody>
          <a:bodyPr wrap="square" lIns="0" tIns="0" rIns="0" bIns="0" rtlCol="0" anchor="t">
            <a:noAutofit/>
          </a:bodyPr>
          <a:lstStyle/>
          <a:p>
            <a:pPr>
              <a:spcAft>
                <a:spcPts val="600"/>
              </a:spcAft>
            </a:pPr>
            <a:r>
              <a:rPr lang="en-US" sz="2000" b="1" dirty="0"/>
              <a:t>Reduced licensing and IT infrastructure costs</a:t>
            </a:r>
            <a:r>
              <a:rPr lang="en-US" sz="2000" dirty="0"/>
              <a:t> when moving from on-prem solutions to Azure Virtual Desktop*</a:t>
            </a:r>
          </a:p>
        </p:txBody>
      </p:sp>
      <p:sp>
        <p:nvSpPr>
          <p:cNvPr id="4" name="TextBox 3">
            <a:extLst>
              <a:ext uri="{FF2B5EF4-FFF2-40B4-BE49-F238E27FC236}">
                <a16:creationId xmlns:a16="http://schemas.microsoft.com/office/drawing/2014/main" id="{D803CF8B-BB37-3146-A8F8-ED80A1959DB3}"/>
              </a:ext>
            </a:extLst>
          </p:cNvPr>
          <p:cNvSpPr txBox="1"/>
          <p:nvPr/>
        </p:nvSpPr>
        <p:spPr>
          <a:xfrm>
            <a:off x="447777" y="6486881"/>
            <a:ext cx="7788992" cy="153888"/>
          </a:xfrm>
          <a:prstGeom prst="rect">
            <a:avLst/>
          </a:prstGeom>
          <a:noFill/>
        </p:spPr>
        <p:txBody>
          <a:bodyPr wrap="none" lIns="0" tIns="0" rIns="0" bIns="0">
            <a:spAutoFit/>
          </a:bodyPr>
          <a:lstStyle/>
          <a:p>
            <a:pPr defTabSz="1097030">
              <a:defRPr/>
            </a:pPr>
            <a:r>
              <a:rPr kumimoji="0" lang="en-US" sz="1000" b="0" i="0" u="none" strike="noStrike" kern="1200" cap="none" spc="0" normalizeH="0" baseline="0" noProof="0" dirty="0">
                <a:ln>
                  <a:noFill/>
                </a:ln>
                <a:solidFill>
                  <a:schemeClr val="bg1"/>
                </a:solidFill>
                <a:effectLst/>
                <a:uLnTx/>
                <a:uFillTx/>
                <a:ea typeface="+mn-ea"/>
                <a:cs typeface="+mn-cs"/>
              </a:rPr>
              <a:t>*The Total Economic Impact™ of Microsoft Azure Virtual Desktop, a commissioned study conducted by Forrester Consulting, January 2021</a:t>
            </a:r>
          </a:p>
        </p:txBody>
      </p:sp>
      <p:pic>
        <p:nvPicPr>
          <p:cNvPr id="5" name="Graphic 4">
            <a:extLst>
              <a:ext uri="{FF2B5EF4-FFF2-40B4-BE49-F238E27FC236}">
                <a16:creationId xmlns:a16="http://schemas.microsoft.com/office/drawing/2014/main" id="{02CFD3CE-73B2-5D20-B314-B00B67D99A5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7834644" y="2392853"/>
            <a:ext cx="1884218" cy="1884218"/>
          </a:xfrm>
          <a:prstGeom prst="rect">
            <a:avLst/>
          </a:prstGeom>
        </p:spPr>
      </p:pic>
      <p:pic>
        <p:nvPicPr>
          <p:cNvPr id="6" name="Graphic 5">
            <a:extLst>
              <a:ext uri="{FF2B5EF4-FFF2-40B4-BE49-F238E27FC236}">
                <a16:creationId xmlns:a16="http://schemas.microsoft.com/office/drawing/2014/main" id="{98B98AFC-8CC8-0512-C296-4610C6E9636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1828174" y="2392853"/>
            <a:ext cx="1884218" cy="1884218"/>
          </a:xfrm>
          <a:prstGeom prst="rect">
            <a:avLst/>
          </a:prstGeom>
        </p:spPr>
      </p:pic>
    </p:spTree>
    <p:extLst>
      <p:ext uri="{BB962C8B-B14F-4D97-AF65-F5344CB8AC3E}">
        <p14:creationId xmlns:p14="http://schemas.microsoft.com/office/powerpoint/2010/main" val="17351071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C85C057-49C4-7389-E5B8-3ECFCC806A75}"/>
              </a:ext>
              <a:ext uri="{C183D7F6-B498-43B3-948B-1728B52AA6E4}">
                <adec:decorative xmlns:adec="http://schemas.microsoft.com/office/drawing/2017/decorative" val="1"/>
              </a:ext>
            </a:extLst>
          </p:cNvPr>
          <p:cNvSpPr/>
          <p:nvPr/>
        </p:nvSpPr>
        <p:spPr bwMode="auto">
          <a:xfrm>
            <a:off x="0" y="0"/>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Title 1">
            <a:extLst>
              <a:ext uri="{FF2B5EF4-FFF2-40B4-BE49-F238E27FC236}">
                <a16:creationId xmlns:a16="http://schemas.microsoft.com/office/drawing/2014/main" id="{357E312A-0F45-D2A4-34B1-50EAD7DBDD10}"/>
              </a:ext>
            </a:extLst>
          </p:cNvPr>
          <p:cNvSpPr>
            <a:spLocks noGrp="1"/>
          </p:cNvSpPr>
          <p:nvPr>
            <p:ph type="title"/>
          </p:nvPr>
        </p:nvSpPr>
        <p:spPr>
          <a:xfrm>
            <a:off x="447777" y="303675"/>
            <a:ext cx="11293331" cy="795089"/>
          </a:xfrm>
        </p:spPr>
        <p:txBody>
          <a:bodyPr/>
          <a:lstStyle/>
          <a:p>
            <a:r>
              <a:rPr lang="en-US" sz="2800" dirty="0">
                <a:solidFill>
                  <a:schemeClr val="bg1"/>
                </a:solidFill>
                <a:cs typeface="Segoe UI"/>
              </a:rPr>
              <a:t>Three ways to save when migrating RDS to Azure Virtual Desktop</a:t>
            </a:r>
            <a:endParaRPr lang="en-US" sz="2800" dirty="0">
              <a:solidFill>
                <a:schemeClr val="bg1"/>
              </a:solidFill>
            </a:endParaRPr>
          </a:p>
        </p:txBody>
      </p:sp>
      <p:sp>
        <p:nvSpPr>
          <p:cNvPr id="9" name="TextBox 8">
            <a:extLst>
              <a:ext uri="{FF2B5EF4-FFF2-40B4-BE49-F238E27FC236}">
                <a16:creationId xmlns:a16="http://schemas.microsoft.com/office/drawing/2014/main" id="{BD676C50-7D18-4E1B-ABA9-DEDBD969C14E}"/>
              </a:ext>
              <a:ext uri="{C183D7F6-B498-43B3-948B-1728B52AA6E4}">
                <adec:decorative xmlns:adec="http://schemas.microsoft.com/office/drawing/2017/decorative" val="1"/>
              </a:ext>
            </a:extLst>
          </p:cNvPr>
          <p:cNvSpPr txBox="1">
            <a:spLocks/>
          </p:cNvSpPr>
          <p:nvPr/>
        </p:nvSpPr>
        <p:spPr>
          <a:xfrm>
            <a:off x="447777" y="2730064"/>
            <a:ext cx="11293331" cy="1725904"/>
          </a:xfrm>
          <a:prstGeom prst="rect">
            <a:avLst/>
          </a:prstGeom>
          <a:solidFill>
            <a:schemeClr val="bg1"/>
          </a:solidFill>
          <a:ln w="3175">
            <a:solidFill>
              <a:schemeClr val="bg1">
                <a:lumMod val="85000"/>
              </a:schemeClr>
            </a:solidFill>
          </a:ln>
          <a:effectLst>
            <a:outerShdw blurRad="50800" dist="38100" dir="2700000" algn="tl" rotWithShape="0">
              <a:schemeClr val="bg1">
                <a:lumMod val="50000"/>
                <a:alpha val="20000"/>
              </a:schemeClr>
            </a:outerShdw>
          </a:effectLst>
        </p:spPr>
        <p:txBody>
          <a:bodyPr wrap="square" lIns="91440" tIns="45720" rIns="91440" bIns="45720" anchor="ctr">
            <a:noAutofit/>
          </a:bodyPr>
          <a:lstStyle/>
          <a:p>
            <a:pPr>
              <a:lnSpc>
                <a:spcPct val="90000"/>
              </a:lnSpc>
              <a:spcAft>
                <a:spcPts val="600"/>
              </a:spcAft>
            </a:pPr>
            <a:endParaRPr lang="en-US" sz="2800" dirty="0"/>
          </a:p>
        </p:txBody>
      </p:sp>
      <p:sp>
        <p:nvSpPr>
          <p:cNvPr id="5" name="TextBox 4">
            <a:extLst>
              <a:ext uri="{FF2B5EF4-FFF2-40B4-BE49-F238E27FC236}">
                <a16:creationId xmlns:a16="http://schemas.microsoft.com/office/drawing/2014/main" id="{D1F6A077-E588-6998-40E5-E1410C86919A}"/>
              </a:ext>
            </a:extLst>
          </p:cNvPr>
          <p:cNvSpPr txBox="1"/>
          <p:nvPr/>
        </p:nvSpPr>
        <p:spPr>
          <a:xfrm>
            <a:off x="661946" y="3057485"/>
            <a:ext cx="3061335" cy="1071062"/>
          </a:xfrm>
          <a:prstGeom prst="rect">
            <a:avLst/>
          </a:prstGeom>
          <a:noFill/>
        </p:spPr>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gn="ctr">
              <a:lnSpc>
                <a:spcPct val="90000"/>
              </a:lnSpc>
              <a:spcAft>
                <a:spcPts val="600"/>
              </a:spcAft>
            </a:pPr>
            <a:r>
              <a:rPr lang="en-US" sz="2800" dirty="0">
                <a:solidFill>
                  <a:schemeClr val="tx2"/>
                </a:solidFill>
                <a:latin typeface="+mj-lt"/>
                <a:cs typeface="Segoe UI"/>
              </a:rPr>
              <a:t>Infrastructure Costs</a:t>
            </a:r>
            <a:endParaRPr lang="en-US" sz="2800" dirty="0">
              <a:solidFill>
                <a:schemeClr val="tx2"/>
              </a:solidFill>
              <a:latin typeface="+mj-lt"/>
            </a:endParaRPr>
          </a:p>
        </p:txBody>
      </p:sp>
      <p:sp>
        <p:nvSpPr>
          <p:cNvPr id="2" name="TextBox 1">
            <a:extLst>
              <a:ext uri="{FF2B5EF4-FFF2-40B4-BE49-F238E27FC236}">
                <a16:creationId xmlns:a16="http://schemas.microsoft.com/office/drawing/2014/main" id="{6B8CA631-5FB7-8483-FBB9-D8BCE71C8A3C}"/>
              </a:ext>
            </a:extLst>
          </p:cNvPr>
          <p:cNvSpPr txBox="1"/>
          <p:nvPr/>
        </p:nvSpPr>
        <p:spPr>
          <a:xfrm>
            <a:off x="277366" y="4584080"/>
            <a:ext cx="3831122" cy="1372683"/>
          </a:xfrm>
          <a:prstGeom prst="rect">
            <a:avLst/>
          </a:prstGeom>
          <a:noFill/>
        </p:spPr>
        <p:txBody>
          <a:bodyPr wrap="square" lIns="182880" tIns="146304" rIns="182880" bIns="146304"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285750" indent="-285750">
              <a:buFont typeface="Arial" panose="020B0604020202020204" pitchFamily="34" charset="0"/>
              <a:buChar char="•"/>
              <a:defRPr/>
            </a:pPr>
            <a:r>
              <a:rPr kumimoji="0" lang="en-US" sz="1400" i="0" u="none" strike="noStrike" kern="1200" cap="none" spc="0" normalizeH="0" baseline="0" noProof="0" dirty="0">
                <a:ln>
                  <a:noFill/>
                </a:ln>
                <a:solidFill>
                  <a:srgbClr val="000000"/>
                </a:solidFill>
                <a:effectLst/>
                <a:uLnTx/>
                <a:uFillTx/>
                <a:latin typeface="Segoe UI"/>
                <a:ea typeface="+mn-ea"/>
                <a:cs typeface="+mn-cs"/>
              </a:rPr>
              <a:t>Scale infrastructure up or down </a:t>
            </a:r>
            <a:r>
              <a:rPr lang="en-US" sz="1400" dirty="0">
                <a:solidFill>
                  <a:srgbClr val="000000"/>
                </a:solidFill>
                <a:latin typeface="Segoe UI"/>
              </a:rPr>
              <a:t>in Azure based</a:t>
            </a:r>
            <a:r>
              <a:rPr kumimoji="0" lang="en-US" sz="1400" i="0" u="none" strike="noStrike" kern="1200" cap="none" spc="0" normalizeH="0" baseline="0" noProof="0" dirty="0">
                <a:ln>
                  <a:noFill/>
                </a:ln>
                <a:solidFill>
                  <a:srgbClr val="000000"/>
                </a:solidFill>
                <a:effectLst/>
                <a:uLnTx/>
                <a:uFillTx/>
                <a:latin typeface="Segoe UI"/>
                <a:ea typeface="+mn-ea"/>
                <a:cs typeface="+mn-cs"/>
              </a:rPr>
              <a:t> on your business needs</a:t>
            </a:r>
          </a:p>
          <a:p>
            <a:pPr marL="285750" indent="-285750">
              <a:buFont typeface="Arial" panose="020B0604020202020204" pitchFamily="34" charset="0"/>
              <a:buChar char="•"/>
              <a:defRPr/>
            </a:pPr>
            <a:r>
              <a:rPr lang="en-US" sz="1400" dirty="0">
                <a:solidFill>
                  <a:srgbClr val="000000"/>
                </a:solidFill>
                <a:latin typeface="Segoe UI"/>
              </a:rPr>
              <a:t>P</a:t>
            </a:r>
            <a:r>
              <a:rPr kumimoji="0" lang="en-US" sz="1400" i="0" u="none" strike="noStrike" kern="1200" cap="none" spc="0" normalizeH="0" baseline="0" noProof="0" dirty="0">
                <a:ln>
                  <a:noFill/>
                </a:ln>
                <a:solidFill>
                  <a:srgbClr val="000000"/>
                </a:solidFill>
                <a:effectLst/>
                <a:uLnTx/>
                <a:uFillTx/>
                <a:latin typeface="Segoe UI"/>
                <a:ea typeface="+mn-ea"/>
                <a:cs typeface="+mn-cs"/>
              </a:rPr>
              <a:t>ay only for what you use</a:t>
            </a:r>
          </a:p>
          <a:p>
            <a:pPr marL="285750" indent="-285750">
              <a:buFont typeface="Arial" panose="020B0604020202020204" pitchFamily="34" charset="0"/>
              <a:buChar char="•"/>
              <a:defRPr/>
            </a:pPr>
            <a:r>
              <a:rPr lang="en-US" sz="1400" dirty="0">
                <a:solidFill>
                  <a:srgbClr val="000000"/>
                </a:solidFill>
                <a:latin typeface="Segoe UI"/>
              </a:rPr>
              <a:t>Leverage multi-session and reserved instances to maximize VM usage</a:t>
            </a:r>
            <a:endParaRPr lang="en-US" sz="1600" dirty="0">
              <a:ea typeface="+mn-ea"/>
              <a:cs typeface="+mn-cs"/>
            </a:endParaRPr>
          </a:p>
        </p:txBody>
      </p:sp>
      <p:sp>
        <p:nvSpPr>
          <p:cNvPr id="7" name="TextBox 6">
            <a:extLst>
              <a:ext uri="{FF2B5EF4-FFF2-40B4-BE49-F238E27FC236}">
                <a16:creationId xmlns:a16="http://schemas.microsoft.com/office/drawing/2014/main" id="{F7EDB50C-CF85-16C4-61B8-8A20AC2076BE}"/>
              </a:ext>
            </a:extLst>
          </p:cNvPr>
          <p:cNvSpPr txBox="1"/>
          <p:nvPr/>
        </p:nvSpPr>
        <p:spPr>
          <a:xfrm>
            <a:off x="4658478" y="3019013"/>
            <a:ext cx="3061335" cy="1148007"/>
          </a:xfrm>
          <a:prstGeom prst="rect">
            <a:avLst/>
          </a:prstGeom>
          <a:noFill/>
        </p:spPr>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gn="ctr">
              <a:lnSpc>
                <a:spcPct val="90000"/>
              </a:lnSpc>
              <a:spcAft>
                <a:spcPts val="600"/>
              </a:spcAft>
            </a:pPr>
            <a:r>
              <a:rPr lang="en-US" sz="2800" dirty="0">
                <a:solidFill>
                  <a:schemeClr val="tx2"/>
                </a:solidFill>
                <a:latin typeface="+mj-lt"/>
                <a:cs typeface="Segoe UI"/>
              </a:rPr>
              <a:t>Licensing </a:t>
            </a:r>
          </a:p>
          <a:p>
            <a:pPr algn="ctr">
              <a:lnSpc>
                <a:spcPct val="90000"/>
              </a:lnSpc>
              <a:spcAft>
                <a:spcPts val="600"/>
              </a:spcAft>
            </a:pPr>
            <a:r>
              <a:rPr lang="en-US" sz="2800" dirty="0">
                <a:solidFill>
                  <a:schemeClr val="tx2"/>
                </a:solidFill>
                <a:latin typeface="+mj-lt"/>
                <a:cs typeface="Segoe UI"/>
              </a:rPr>
              <a:t>Costs</a:t>
            </a:r>
          </a:p>
        </p:txBody>
      </p:sp>
      <p:sp>
        <p:nvSpPr>
          <p:cNvPr id="3" name="TextBox 2">
            <a:extLst>
              <a:ext uri="{FF2B5EF4-FFF2-40B4-BE49-F238E27FC236}">
                <a16:creationId xmlns:a16="http://schemas.microsoft.com/office/drawing/2014/main" id="{A586D124-7DAB-B2CB-6830-43F65AA40B8E}"/>
              </a:ext>
            </a:extLst>
          </p:cNvPr>
          <p:cNvSpPr txBox="1"/>
          <p:nvPr/>
        </p:nvSpPr>
        <p:spPr>
          <a:xfrm>
            <a:off x="4413685" y="4584915"/>
            <a:ext cx="3535336" cy="1803571"/>
          </a:xfrm>
          <a:prstGeom prst="rect">
            <a:avLst/>
          </a:prstGeom>
          <a:noFill/>
        </p:spPr>
        <p:txBody>
          <a:bodyPr wrap="square" lIns="182880" tIns="146304" rIns="182880" bIns="146304"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285750" marR="0" lvl="0" indent="-2857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0000"/>
                </a:solidFill>
                <a:latin typeface="Segoe UI"/>
              </a:rPr>
              <a:t>Use existing eligible Windows or Microsoft 365 licenses</a:t>
            </a:r>
          </a:p>
          <a:p>
            <a:pPr marL="285750" marR="0" lvl="0" indent="-2857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0000"/>
                </a:solidFill>
                <a:latin typeface="Segoe UI"/>
              </a:rPr>
              <a:t>No RDS CAL required with multi-session</a:t>
            </a:r>
          </a:p>
          <a:p>
            <a:pPr marL="285750" marR="0" lvl="0" indent="-2857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0000"/>
                </a:solidFill>
                <a:latin typeface="Segoe UI"/>
                <a:hlinkClick r:id="rId3"/>
              </a:rPr>
              <a:t>App Assure </a:t>
            </a:r>
            <a:r>
              <a:rPr lang="en-US" sz="1400" dirty="0">
                <a:solidFill>
                  <a:srgbClr val="000000"/>
                </a:solidFill>
                <a:latin typeface="Segoe UI"/>
              </a:rPr>
              <a:t>available to address compatibility issues</a:t>
            </a:r>
          </a:p>
          <a:p>
            <a:pPr marL="285750" marR="0" lvl="0" indent="-285750"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dirty="0">
              <a:solidFill>
                <a:srgbClr val="000000"/>
              </a:solidFill>
              <a:latin typeface="Segoe UI"/>
            </a:endParaRPr>
          </a:p>
        </p:txBody>
      </p:sp>
      <p:sp>
        <p:nvSpPr>
          <p:cNvPr id="8" name="TextBox 7">
            <a:extLst>
              <a:ext uri="{FF2B5EF4-FFF2-40B4-BE49-F238E27FC236}">
                <a16:creationId xmlns:a16="http://schemas.microsoft.com/office/drawing/2014/main" id="{07A102AA-F1D9-A9F6-E079-822A3FE25114}"/>
              </a:ext>
            </a:extLst>
          </p:cNvPr>
          <p:cNvSpPr txBox="1"/>
          <p:nvPr/>
        </p:nvSpPr>
        <p:spPr>
          <a:xfrm>
            <a:off x="8538742" y="3057485"/>
            <a:ext cx="3061335" cy="1071062"/>
          </a:xfrm>
          <a:prstGeom prst="rect">
            <a:avLst/>
          </a:prstGeom>
          <a:noFill/>
        </p:spPr>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gn="ctr">
              <a:lnSpc>
                <a:spcPct val="90000"/>
              </a:lnSpc>
              <a:spcAft>
                <a:spcPts val="600"/>
              </a:spcAft>
            </a:pPr>
            <a:r>
              <a:rPr lang="en-US" sz="2800" dirty="0">
                <a:solidFill>
                  <a:schemeClr val="tx2"/>
                </a:solidFill>
                <a:latin typeface="+mj-lt"/>
                <a:cs typeface="Segoe UI"/>
              </a:rPr>
              <a:t>Total Cost of Ownership</a:t>
            </a:r>
            <a:endParaRPr lang="en-US" sz="1800" dirty="0">
              <a:solidFill>
                <a:schemeClr val="tx2"/>
              </a:solidFill>
              <a:latin typeface="+mj-lt"/>
            </a:endParaRPr>
          </a:p>
        </p:txBody>
      </p:sp>
      <p:sp>
        <p:nvSpPr>
          <p:cNvPr id="4" name="TextBox 3">
            <a:extLst>
              <a:ext uri="{FF2B5EF4-FFF2-40B4-BE49-F238E27FC236}">
                <a16:creationId xmlns:a16="http://schemas.microsoft.com/office/drawing/2014/main" id="{17F14E66-F1AF-7A1E-8809-CA8A3C975E59}"/>
              </a:ext>
            </a:extLst>
          </p:cNvPr>
          <p:cNvSpPr txBox="1"/>
          <p:nvPr/>
        </p:nvSpPr>
        <p:spPr>
          <a:xfrm>
            <a:off x="8327781" y="4584079"/>
            <a:ext cx="3611970" cy="1588127"/>
          </a:xfrm>
          <a:prstGeom prst="rect">
            <a:avLst/>
          </a:prstGeom>
          <a:noFill/>
        </p:spPr>
        <p:txBody>
          <a:bodyPr wrap="square" lIns="182880" tIns="146304" rIns="182880" bIns="146304"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dirty="0">
                <a:solidFill>
                  <a:srgbClr val="000000"/>
                </a:solidFill>
                <a:latin typeface="Segoe UI"/>
              </a:rPr>
              <a:t>No requirement for brokering, Gateway or Web Access</a:t>
            </a:r>
          </a:p>
          <a:p>
            <a:pPr marL="285750" indent="-285750">
              <a:buFont typeface="Arial" panose="020B0604020202020204" pitchFamily="34" charset="0"/>
              <a:buChar char="•"/>
              <a:defRPr/>
            </a:pPr>
            <a:r>
              <a:rPr lang="en-US" sz="1400" dirty="0">
                <a:solidFill>
                  <a:srgbClr val="000000"/>
                </a:solidFill>
                <a:latin typeface="Segoe UI"/>
              </a:rPr>
              <a:t>Track performance and resolve issues with Log Analytics and Azure Monitor</a:t>
            </a:r>
          </a:p>
          <a:p>
            <a:pPr marL="285750" indent="-285750">
              <a:buFont typeface="Arial" panose="020B0604020202020204" pitchFamily="34" charset="0"/>
              <a:buChar char="•"/>
              <a:defRPr/>
            </a:pPr>
            <a:r>
              <a:rPr lang="en-US" sz="1400" dirty="0">
                <a:solidFill>
                  <a:srgbClr val="000000"/>
                </a:solidFill>
                <a:latin typeface="Segoe UI"/>
              </a:rPr>
              <a:t>Automate deployment with ARM and Azure DevOps</a:t>
            </a:r>
          </a:p>
        </p:txBody>
      </p:sp>
      <p:sp>
        <p:nvSpPr>
          <p:cNvPr id="42" name="TextBox 41">
            <a:extLst>
              <a:ext uri="{FF2B5EF4-FFF2-40B4-BE49-F238E27FC236}">
                <a16:creationId xmlns:a16="http://schemas.microsoft.com/office/drawing/2014/main" id="{AD2DB391-7584-FC8C-883C-5F99000F6ED3}"/>
              </a:ext>
            </a:extLst>
          </p:cNvPr>
          <p:cNvSpPr txBox="1"/>
          <p:nvPr/>
        </p:nvSpPr>
        <p:spPr>
          <a:xfrm>
            <a:off x="447777" y="6647923"/>
            <a:ext cx="3670877" cy="123111"/>
          </a:xfrm>
          <a:prstGeom prst="rect">
            <a:avLst/>
          </a:prstGeom>
          <a:noFill/>
        </p:spPr>
        <p:txBody>
          <a:bodyPr wrap="square" lIns="0" tIns="0" rIns="0" bIns="0">
            <a:spAutoFit/>
          </a:bodyPr>
          <a:lstStyle/>
          <a:p>
            <a:pPr defTabSz="1097030">
              <a:defRPr/>
            </a:pPr>
            <a:r>
              <a:rPr lang="en-US" sz="800" dirty="0"/>
              <a:t>Three Ways to Save – Migrate Remote Desktop Services to Azure Virtual Desktop</a:t>
            </a:r>
          </a:p>
        </p:txBody>
      </p:sp>
      <p:grpSp>
        <p:nvGrpSpPr>
          <p:cNvPr id="16" name="Group 15">
            <a:extLst>
              <a:ext uri="{FF2B5EF4-FFF2-40B4-BE49-F238E27FC236}">
                <a16:creationId xmlns:a16="http://schemas.microsoft.com/office/drawing/2014/main" id="{1023B241-25F9-AEEB-155E-EC39342B53A8}"/>
              </a:ext>
              <a:ext uri="{C183D7F6-B498-43B3-948B-1728B52AA6E4}">
                <adec:decorative xmlns:adec="http://schemas.microsoft.com/office/drawing/2017/decorative" val="1"/>
              </a:ext>
            </a:extLst>
          </p:cNvPr>
          <p:cNvGrpSpPr/>
          <p:nvPr/>
        </p:nvGrpSpPr>
        <p:grpSpPr>
          <a:xfrm>
            <a:off x="1845636" y="1774692"/>
            <a:ext cx="689812" cy="694916"/>
            <a:chOff x="1843676" y="1066149"/>
            <a:chExt cx="790690" cy="796540"/>
          </a:xfrm>
        </p:grpSpPr>
        <p:sp>
          <p:nvSpPr>
            <p:cNvPr id="17" name="Freeform: Shape 16">
              <a:extLst>
                <a:ext uri="{FF2B5EF4-FFF2-40B4-BE49-F238E27FC236}">
                  <a16:creationId xmlns:a16="http://schemas.microsoft.com/office/drawing/2014/main" id="{AED06836-46A3-277E-9482-98DA254F70C3}"/>
                </a:ext>
              </a:extLst>
            </p:cNvPr>
            <p:cNvSpPr/>
            <p:nvPr/>
          </p:nvSpPr>
          <p:spPr>
            <a:xfrm>
              <a:off x="1843676" y="1219845"/>
              <a:ext cx="790463" cy="499917"/>
            </a:xfrm>
            <a:custGeom>
              <a:avLst/>
              <a:gdLst>
                <a:gd name="connsiteX0" fmla="*/ 0 w 790463"/>
                <a:gd name="connsiteY0" fmla="*/ 0 h 499917"/>
                <a:gd name="connsiteX1" fmla="*/ 0 w 790463"/>
                <a:gd name="connsiteY1" fmla="*/ 468995 h 499917"/>
                <a:gd name="connsiteX2" fmla="*/ 27905 w 790463"/>
                <a:gd name="connsiteY2" fmla="*/ 499225 h 499917"/>
                <a:gd name="connsiteX3" fmla="*/ 51811 w 790463"/>
                <a:gd name="connsiteY3" fmla="*/ 499225 h 499917"/>
                <a:gd name="connsiteX4" fmla="*/ 126504 w 790463"/>
                <a:gd name="connsiteY4" fmla="*/ 499225 h 499917"/>
                <a:gd name="connsiteX5" fmla="*/ 122318 w 790463"/>
                <a:gd name="connsiteY5" fmla="*/ 485273 h 499917"/>
                <a:gd name="connsiteX6" fmla="*/ 122411 w 790463"/>
                <a:gd name="connsiteY6" fmla="*/ 471320 h 499917"/>
                <a:gd name="connsiteX7" fmla="*/ 123899 w 790463"/>
                <a:gd name="connsiteY7" fmla="*/ 465274 h 499917"/>
                <a:gd name="connsiteX8" fmla="*/ 134969 w 790463"/>
                <a:gd name="connsiteY8" fmla="*/ 446763 h 499917"/>
                <a:gd name="connsiteX9" fmla="*/ 150130 w 790463"/>
                <a:gd name="connsiteY9" fmla="*/ 435787 h 499917"/>
                <a:gd name="connsiteX10" fmla="*/ 150782 w 790463"/>
                <a:gd name="connsiteY10" fmla="*/ 435415 h 499917"/>
                <a:gd name="connsiteX11" fmla="*/ 150782 w 790463"/>
                <a:gd name="connsiteY11" fmla="*/ 435415 h 499917"/>
                <a:gd name="connsiteX12" fmla="*/ 151247 w 790463"/>
                <a:gd name="connsiteY12" fmla="*/ 435043 h 499917"/>
                <a:gd name="connsiteX13" fmla="*/ 154595 w 790463"/>
                <a:gd name="connsiteY13" fmla="*/ 432067 h 499917"/>
                <a:gd name="connsiteX14" fmla="*/ 160083 w 790463"/>
                <a:gd name="connsiteY14" fmla="*/ 426207 h 499917"/>
                <a:gd name="connsiteX15" fmla="*/ 160176 w 790463"/>
                <a:gd name="connsiteY15" fmla="*/ 426114 h 499917"/>
                <a:gd name="connsiteX16" fmla="*/ 160269 w 790463"/>
                <a:gd name="connsiteY16" fmla="*/ 426021 h 499917"/>
                <a:gd name="connsiteX17" fmla="*/ 162595 w 790463"/>
                <a:gd name="connsiteY17" fmla="*/ 422486 h 499917"/>
                <a:gd name="connsiteX18" fmla="*/ 166036 w 790463"/>
                <a:gd name="connsiteY18" fmla="*/ 416347 h 499917"/>
                <a:gd name="connsiteX19" fmla="*/ 166594 w 790463"/>
                <a:gd name="connsiteY19" fmla="*/ 415137 h 499917"/>
                <a:gd name="connsiteX20" fmla="*/ 166594 w 790463"/>
                <a:gd name="connsiteY20" fmla="*/ 415044 h 499917"/>
                <a:gd name="connsiteX21" fmla="*/ 166874 w 790463"/>
                <a:gd name="connsiteY21" fmla="*/ 414300 h 499917"/>
                <a:gd name="connsiteX22" fmla="*/ 168176 w 790463"/>
                <a:gd name="connsiteY22" fmla="*/ 410301 h 499917"/>
                <a:gd name="connsiteX23" fmla="*/ 169850 w 790463"/>
                <a:gd name="connsiteY23" fmla="*/ 403603 h 499917"/>
                <a:gd name="connsiteX24" fmla="*/ 170222 w 790463"/>
                <a:gd name="connsiteY24" fmla="*/ 402301 h 499917"/>
                <a:gd name="connsiteX25" fmla="*/ 170408 w 790463"/>
                <a:gd name="connsiteY25" fmla="*/ 398952 h 499917"/>
                <a:gd name="connsiteX26" fmla="*/ 170501 w 790463"/>
                <a:gd name="connsiteY26" fmla="*/ 392162 h 499917"/>
                <a:gd name="connsiteX27" fmla="*/ 170501 w 790463"/>
                <a:gd name="connsiteY27" fmla="*/ 389372 h 499917"/>
                <a:gd name="connsiteX28" fmla="*/ 170501 w 790463"/>
                <a:gd name="connsiteY28" fmla="*/ 389372 h 499917"/>
                <a:gd name="connsiteX29" fmla="*/ 170222 w 790463"/>
                <a:gd name="connsiteY29" fmla="*/ 387976 h 499917"/>
                <a:gd name="connsiteX30" fmla="*/ 168455 w 790463"/>
                <a:gd name="connsiteY30" fmla="*/ 380349 h 499917"/>
                <a:gd name="connsiteX31" fmla="*/ 166315 w 790463"/>
                <a:gd name="connsiteY31" fmla="*/ 374117 h 499917"/>
                <a:gd name="connsiteX32" fmla="*/ 167153 w 790463"/>
                <a:gd name="connsiteY32" fmla="*/ 376163 h 499917"/>
                <a:gd name="connsiteX33" fmla="*/ 166594 w 790463"/>
                <a:gd name="connsiteY33" fmla="*/ 374954 h 499917"/>
                <a:gd name="connsiteX34" fmla="*/ 166036 w 790463"/>
                <a:gd name="connsiteY34" fmla="*/ 373745 h 499917"/>
                <a:gd name="connsiteX35" fmla="*/ 164176 w 790463"/>
                <a:gd name="connsiteY35" fmla="*/ 370210 h 499917"/>
                <a:gd name="connsiteX36" fmla="*/ 159897 w 790463"/>
                <a:gd name="connsiteY36" fmla="*/ 363420 h 499917"/>
                <a:gd name="connsiteX37" fmla="*/ 159804 w 790463"/>
                <a:gd name="connsiteY37" fmla="*/ 363327 h 499917"/>
                <a:gd name="connsiteX38" fmla="*/ 159432 w 790463"/>
                <a:gd name="connsiteY38" fmla="*/ 362955 h 499917"/>
                <a:gd name="connsiteX39" fmla="*/ 157572 w 790463"/>
                <a:gd name="connsiteY39" fmla="*/ 360908 h 499917"/>
                <a:gd name="connsiteX40" fmla="*/ 151526 w 790463"/>
                <a:gd name="connsiteY40" fmla="*/ 355141 h 499917"/>
                <a:gd name="connsiteX41" fmla="*/ 151061 w 790463"/>
                <a:gd name="connsiteY41" fmla="*/ 354676 h 499917"/>
                <a:gd name="connsiteX42" fmla="*/ 151061 w 790463"/>
                <a:gd name="connsiteY42" fmla="*/ 354676 h 499917"/>
                <a:gd name="connsiteX43" fmla="*/ 150782 w 790463"/>
                <a:gd name="connsiteY43" fmla="*/ 354490 h 499917"/>
                <a:gd name="connsiteX44" fmla="*/ 148363 w 790463"/>
                <a:gd name="connsiteY44" fmla="*/ 352816 h 499917"/>
                <a:gd name="connsiteX45" fmla="*/ 132457 w 790463"/>
                <a:gd name="connsiteY45" fmla="*/ 340165 h 499917"/>
                <a:gd name="connsiteX46" fmla="*/ 122783 w 790463"/>
                <a:gd name="connsiteY46" fmla="*/ 320911 h 499917"/>
                <a:gd name="connsiteX47" fmla="*/ 128364 w 790463"/>
                <a:gd name="connsiteY47" fmla="*/ 286494 h 499917"/>
                <a:gd name="connsiteX48" fmla="*/ 135155 w 790463"/>
                <a:gd name="connsiteY48" fmla="*/ 274774 h 499917"/>
                <a:gd name="connsiteX49" fmla="*/ 166222 w 790463"/>
                <a:gd name="connsiteY49" fmla="*/ 221010 h 499917"/>
                <a:gd name="connsiteX50" fmla="*/ 182594 w 790463"/>
                <a:gd name="connsiteY50" fmla="*/ 202127 h 499917"/>
                <a:gd name="connsiteX51" fmla="*/ 218870 w 790463"/>
                <a:gd name="connsiteY51" fmla="*/ 195430 h 499917"/>
                <a:gd name="connsiteX52" fmla="*/ 219987 w 790463"/>
                <a:gd name="connsiteY52" fmla="*/ 195709 h 499917"/>
                <a:gd name="connsiteX53" fmla="*/ 221382 w 790463"/>
                <a:gd name="connsiteY53" fmla="*/ 196081 h 499917"/>
                <a:gd name="connsiteX54" fmla="*/ 222405 w 790463"/>
                <a:gd name="connsiteY54" fmla="*/ 196453 h 499917"/>
                <a:gd name="connsiteX55" fmla="*/ 225754 w 790463"/>
                <a:gd name="connsiteY55" fmla="*/ 197755 h 499917"/>
                <a:gd name="connsiteX56" fmla="*/ 227428 w 790463"/>
                <a:gd name="connsiteY56" fmla="*/ 198500 h 499917"/>
                <a:gd name="connsiteX57" fmla="*/ 228916 w 790463"/>
                <a:gd name="connsiteY57" fmla="*/ 199244 h 499917"/>
                <a:gd name="connsiteX58" fmla="*/ 229288 w 790463"/>
                <a:gd name="connsiteY58" fmla="*/ 199430 h 499917"/>
                <a:gd name="connsiteX59" fmla="*/ 230684 w 790463"/>
                <a:gd name="connsiteY59" fmla="*/ 200174 h 499917"/>
                <a:gd name="connsiteX60" fmla="*/ 232265 w 790463"/>
                <a:gd name="connsiteY60" fmla="*/ 201011 h 499917"/>
                <a:gd name="connsiteX61" fmla="*/ 236544 w 790463"/>
                <a:gd name="connsiteY61" fmla="*/ 203150 h 499917"/>
                <a:gd name="connsiteX62" fmla="*/ 236730 w 790463"/>
                <a:gd name="connsiteY62" fmla="*/ 203243 h 499917"/>
                <a:gd name="connsiteX63" fmla="*/ 237102 w 790463"/>
                <a:gd name="connsiteY63" fmla="*/ 203336 h 499917"/>
                <a:gd name="connsiteX64" fmla="*/ 237288 w 790463"/>
                <a:gd name="connsiteY64" fmla="*/ 203429 h 499917"/>
                <a:gd name="connsiteX65" fmla="*/ 237288 w 790463"/>
                <a:gd name="connsiteY65" fmla="*/ 203429 h 499917"/>
                <a:gd name="connsiteX66" fmla="*/ 237753 w 790463"/>
                <a:gd name="connsiteY66" fmla="*/ 203615 h 499917"/>
                <a:gd name="connsiteX67" fmla="*/ 238032 w 790463"/>
                <a:gd name="connsiteY67" fmla="*/ 203709 h 499917"/>
                <a:gd name="connsiteX68" fmla="*/ 238869 w 790463"/>
                <a:gd name="connsiteY68" fmla="*/ 204081 h 499917"/>
                <a:gd name="connsiteX69" fmla="*/ 239334 w 790463"/>
                <a:gd name="connsiteY69" fmla="*/ 204267 h 499917"/>
                <a:gd name="connsiteX70" fmla="*/ 239706 w 790463"/>
                <a:gd name="connsiteY70" fmla="*/ 204453 h 499917"/>
                <a:gd name="connsiteX71" fmla="*/ 243706 w 790463"/>
                <a:gd name="connsiteY71" fmla="*/ 205662 h 499917"/>
                <a:gd name="connsiteX72" fmla="*/ 247706 w 790463"/>
                <a:gd name="connsiteY72" fmla="*/ 206685 h 499917"/>
                <a:gd name="connsiteX73" fmla="*/ 250961 w 790463"/>
                <a:gd name="connsiteY73" fmla="*/ 207243 h 499917"/>
                <a:gd name="connsiteX74" fmla="*/ 258403 w 790463"/>
                <a:gd name="connsiteY74" fmla="*/ 207522 h 499917"/>
                <a:gd name="connsiteX75" fmla="*/ 263891 w 790463"/>
                <a:gd name="connsiteY75" fmla="*/ 206871 h 499917"/>
                <a:gd name="connsiteX76" fmla="*/ 265379 w 790463"/>
                <a:gd name="connsiteY76" fmla="*/ 206964 h 499917"/>
                <a:gd name="connsiteX77" fmla="*/ 267891 w 790463"/>
                <a:gd name="connsiteY77" fmla="*/ 206499 h 499917"/>
                <a:gd name="connsiteX78" fmla="*/ 274867 w 790463"/>
                <a:gd name="connsiteY78" fmla="*/ 204453 h 499917"/>
                <a:gd name="connsiteX79" fmla="*/ 276913 w 790463"/>
                <a:gd name="connsiteY79" fmla="*/ 203709 h 499917"/>
                <a:gd name="connsiteX80" fmla="*/ 277006 w 790463"/>
                <a:gd name="connsiteY80" fmla="*/ 203709 h 499917"/>
                <a:gd name="connsiteX81" fmla="*/ 278030 w 790463"/>
                <a:gd name="connsiteY81" fmla="*/ 203243 h 499917"/>
                <a:gd name="connsiteX82" fmla="*/ 278030 w 790463"/>
                <a:gd name="connsiteY82" fmla="*/ 203243 h 499917"/>
                <a:gd name="connsiteX83" fmla="*/ 278216 w 790463"/>
                <a:gd name="connsiteY83" fmla="*/ 203150 h 499917"/>
                <a:gd name="connsiteX84" fmla="*/ 283518 w 790463"/>
                <a:gd name="connsiteY84" fmla="*/ 200267 h 499917"/>
                <a:gd name="connsiteX85" fmla="*/ 287982 w 790463"/>
                <a:gd name="connsiteY85" fmla="*/ 197569 h 499917"/>
                <a:gd name="connsiteX86" fmla="*/ 287982 w 790463"/>
                <a:gd name="connsiteY86" fmla="*/ 197569 h 499917"/>
                <a:gd name="connsiteX87" fmla="*/ 289006 w 790463"/>
                <a:gd name="connsiteY87" fmla="*/ 196639 h 499917"/>
                <a:gd name="connsiteX88" fmla="*/ 291238 w 790463"/>
                <a:gd name="connsiteY88" fmla="*/ 194686 h 499917"/>
                <a:gd name="connsiteX89" fmla="*/ 297098 w 790463"/>
                <a:gd name="connsiteY89" fmla="*/ 188640 h 499917"/>
                <a:gd name="connsiteX90" fmla="*/ 297656 w 790463"/>
                <a:gd name="connsiteY90" fmla="*/ 187989 h 499917"/>
                <a:gd name="connsiteX91" fmla="*/ 297749 w 790463"/>
                <a:gd name="connsiteY91" fmla="*/ 187896 h 499917"/>
                <a:gd name="connsiteX92" fmla="*/ 297935 w 790463"/>
                <a:gd name="connsiteY92" fmla="*/ 187616 h 499917"/>
                <a:gd name="connsiteX93" fmla="*/ 298679 w 790463"/>
                <a:gd name="connsiteY93" fmla="*/ 186593 h 499917"/>
                <a:gd name="connsiteX94" fmla="*/ 301935 w 790463"/>
                <a:gd name="connsiteY94" fmla="*/ 181384 h 499917"/>
                <a:gd name="connsiteX95" fmla="*/ 303702 w 790463"/>
                <a:gd name="connsiteY95" fmla="*/ 178129 h 499917"/>
                <a:gd name="connsiteX96" fmla="*/ 304726 w 790463"/>
                <a:gd name="connsiteY96" fmla="*/ 175896 h 499917"/>
                <a:gd name="connsiteX97" fmla="*/ 303795 w 790463"/>
                <a:gd name="connsiteY97" fmla="*/ 178036 h 499917"/>
                <a:gd name="connsiteX98" fmla="*/ 306307 w 790463"/>
                <a:gd name="connsiteY98" fmla="*/ 170873 h 499917"/>
                <a:gd name="connsiteX99" fmla="*/ 307981 w 790463"/>
                <a:gd name="connsiteY99" fmla="*/ 163339 h 499917"/>
                <a:gd name="connsiteX100" fmla="*/ 308167 w 790463"/>
                <a:gd name="connsiteY100" fmla="*/ 162316 h 499917"/>
                <a:gd name="connsiteX101" fmla="*/ 308167 w 790463"/>
                <a:gd name="connsiteY101" fmla="*/ 160362 h 499917"/>
                <a:gd name="connsiteX102" fmla="*/ 308818 w 790463"/>
                <a:gd name="connsiteY102" fmla="*/ 150781 h 499917"/>
                <a:gd name="connsiteX103" fmla="*/ 332445 w 790463"/>
                <a:gd name="connsiteY103" fmla="*/ 115714 h 499917"/>
                <a:gd name="connsiteX104" fmla="*/ 368443 w 790463"/>
                <a:gd name="connsiteY104" fmla="*/ 110133 h 499917"/>
                <a:gd name="connsiteX105" fmla="*/ 408254 w 790463"/>
                <a:gd name="connsiteY105" fmla="*/ 110133 h 499917"/>
                <a:gd name="connsiteX106" fmla="*/ 435043 w 790463"/>
                <a:gd name="connsiteY106" fmla="*/ 110133 h 499917"/>
                <a:gd name="connsiteX107" fmla="*/ 481552 w 790463"/>
                <a:gd name="connsiteY107" fmla="*/ 153758 h 499917"/>
                <a:gd name="connsiteX108" fmla="*/ 482017 w 790463"/>
                <a:gd name="connsiteY108" fmla="*/ 163060 h 499917"/>
                <a:gd name="connsiteX109" fmla="*/ 482017 w 790463"/>
                <a:gd name="connsiteY109" fmla="*/ 163246 h 499917"/>
                <a:gd name="connsiteX110" fmla="*/ 482482 w 790463"/>
                <a:gd name="connsiteY110" fmla="*/ 165943 h 499917"/>
                <a:gd name="connsiteX111" fmla="*/ 484436 w 790463"/>
                <a:gd name="connsiteY111" fmla="*/ 173385 h 499917"/>
                <a:gd name="connsiteX112" fmla="*/ 485273 w 790463"/>
                <a:gd name="connsiteY112" fmla="*/ 175803 h 499917"/>
                <a:gd name="connsiteX113" fmla="*/ 486203 w 790463"/>
                <a:gd name="connsiteY113" fmla="*/ 178129 h 499917"/>
                <a:gd name="connsiteX114" fmla="*/ 485273 w 790463"/>
                <a:gd name="connsiteY114" fmla="*/ 175989 h 499917"/>
                <a:gd name="connsiteX115" fmla="*/ 492714 w 790463"/>
                <a:gd name="connsiteY115" fmla="*/ 188640 h 499917"/>
                <a:gd name="connsiteX116" fmla="*/ 491598 w 790463"/>
                <a:gd name="connsiteY116" fmla="*/ 187244 h 499917"/>
                <a:gd name="connsiteX117" fmla="*/ 491412 w 790463"/>
                <a:gd name="connsiteY117" fmla="*/ 186965 h 499917"/>
                <a:gd name="connsiteX118" fmla="*/ 492063 w 790463"/>
                <a:gd name="connsiteY118" fmla="*/ 187709 h 499917"/>
                <a:gd name="connsiteX119" fmla="*/ 492807 w 790463"/>
                <a:gd name="connsiteY119" fmla="*/ 188640 h 499917"/>
                <a:gd name="connsiteX120" fmla="*/ 494388 w 790463"/>
                <a:gd name="connsiteY120" fmla="*/ 190407 h 499917"/>
                <a:gd name="connsiteX121" fmla="*/ 499597 w 790463"/>
                <a:gd name="connsiteY121" fmla="*/ 195430 h 499917"/>
                <a:gd name="connsiteX122" fmla="*/ 500435 w 790463"/>
                <a:gd name="connsiteY122" fmla="*/ 196267 h 499917"/>
                <a:gd name="connsiteX123" fmla="*/ 500435 w 790463"/>
                <a:gd name="connsiteY123" fmla="*/ 196267 h 499917"/>
                <a:gd name="connsiteX124" fmla="*/ 501458 w 790463"/>
                <a:gd name="connsiteY124" fmla="*/ 197011 h 499917"/>
                <a:gd name="connsiteX125" fmla="*/ 502481 w 790463"/>
                <a:gd name="connsiteY125" fmla="*/ 197662 h 499917"/>
                <a:gd name="connsiteX126" fmla="*/ 508062 w 790463"/>
                <a:gd name="connsiteY126" fmla="*/ 201197 h 499917"/>
                <a:gd name="connsiteX127" fmla="*/ 512713 w 790463"/>
                <a:gd name="connsiteY127" fmla="*/ 203522 h 499917"/>
                <a:gd name="connsiteX128" fmla="*/ 512806 w 790463"/>
                <a:gd name="connsiteY128" fmla="*/ 203522 h 499917"/>
                <a:gd name="connsiteX129" fmla="*/ 512806 w 790463"/>
                <a:gd name="connsiteY129" fmla="*/ 203522 h 499917"/>
                <a:gd name="connsiteX130" fmla="*/ 513829 w 790463"/>
                <a:gd name="connsiteY130" fmla="*/ 203988 h 499917"/>
                <a:gd name="connsiteX131" fmla="*/ 514015 w 790463"/>
                <a:gd name="connsiteY131" fmla="*/ 204081 h 499917"/>
                <a:gd name="connsiteX132" fmla="*/ 516341 w 790463"/>
                <a:gd name="connsiteY132" fmla="*/ 204825 h 499917"/>
                <a:gd name="connsiteX133" fmla="*/ 524526 w 790463"/>
                <a:gd name="connsiteY133" fmla="*/ 206964 h 499917"/>
                <a:gd name="connsiteX134" fmla="*/ 525642 w 790463"/>
                <a:gd name="connsiteY134" fmla="*/ 207243 h 499917"/>
                <a:gd name="connsiteX135" fmla="*/ 526759 w 790463"/>
                <a:gd name="connsiteY135" fmla="*/ 207336 h 499917"/>
                <a:gd name="connsiteX136" fmla="*/ 534479 w 790463"/>
                <a:gd name="connsiteY136" fmla="*/ 207615 h 499917"/>
                <a:gd name="connsiteX137" fmla="*/ 537642 w 790463"/>
                <a:gd name="connsiteY137" fmla="*/ 207429 h 499917"/>
                <a:gd name="connsiteX138" fmla="*/ 540804 w 790463"/>
                <a:gd name="connsiteY138" fmla="*/ 206964 h 499917"/>
                <a:gd name="connsiteX139" fmla="*/ 540804 w 790463"/>
                <a:gd name="connsiteY139" fmla="*/ 206964 h 499917"/>
                <a:gd name="connsiteX140" fmla="*/ 548618 w 790463"/>
                <a:gd name="connsiteY140" fmla="*/ 205011 h 499917"/>
                <a:gd name="connsiteX141" fmla="*/ 552059 w 790463"/>
                <a:gd name="connsiteY141" fmla="*/ 203802 h 499917"/>
                <a:gd name="connsiteX142" fmla="*/ 552152 w 790463"/>
                <a:gd name="connsiteY142" fmla="*/ 203802 h 499917"/>
                <a:gd name="connsiteX143" fmla="*/ 552524 w 790463"/>
                <a:gd name="connsiteY143" fmla="*/ 203615 h 499917"/>
                <a:gd name="connsiteX144" fmla="*/ 552803 w 790463"/>
                <a:gd name="connsiteY144" fmla="*/ 203429 h 499917"/>
                <a:gd name="connsiteX145" fmla="*/ 552990 w 790463"/>
                <a:gd name="connsiteY145" fmla="*/ 203336 h 499917"/>
                <a:gd name="connsiteX146" fmla="*/ 553269 w 790463"/>
                <a:gd name="connsiteY146" fmla="*/ 203243 h 499917"/>
                <a:gd name="connsiteX147" fmla="*/ 554106 w 790463"/>
                <a:gd name="connsiteY147" fmla="*/ 202871 h 499917"/>
                <a:gd name="connsiteX148" fmla="*/ 554850 w 790463"/>
                <a:gd name="connsiteY148" fmla="*/ 202592 h 499917"/>
                <a:gd name="connsiteX149" fmla="*/ 555129 w 790463"/>
                <a:gd name="connsiteY149" fmla="*/ 202499 h 499917"/>
                <a:gd name="connsiteX150" fmla="*/ 555222 w 790463"/>
                <a:gd name="connsiteY150" fmla="*/ 202406 h 499917"/>
                <a:gd name="connsiteX151" fmla="*/ 578290 w 790463"/>
                <a:gd name="connsiteY151" fmla="*/ 194686 h 499917"/>
                <a:gd name="connsiteX152" fmla="*/ 615125 w 790463"/>
                <a:gd name="connsiteY152" fmla="*/ 209104 h 499917"/>
                <a:gd name="connsiteX153" fmla="*/ 630752 w 790463"/>
                <a:gd name="connsiteY153" fmla="*/ 233753 h 499917"/>
                <a:gd name="connsiteX154" fmla="*/ 661820 w 790463"/>
                <a:gd name="connsiteY154" fmla="*/ 287610 h 499917"/>
                <a:gd name="connsiteX155" fmla="*/ 665541 w 790463"/>
                <a:gd name="connsiteY155" fmla="*/ 325748 h 499917"/>
                <a:gd name="connsiteX156" fmla="*/ 653914 w 790463"/>
                <a:gd name="connsiteY156" fmla="*/ 344072 h 499917"/>
                <a:gd name="connsiteX157" fmla="*/ 638845 w 790463"/>
                <a:gd name="connsiteY157" fmla="*/ 354769 h 499917"/>
                <a:gd name="connsiteX158" fmla="*/ 638566 w 790463"/>
                <a:gd name="connsiteY158" fmla="*/ 354955 h 499917"/>
                <a:gd name="connsiteX159" fmla="*/ 638566 w 790463"/>
                <a:gd name="connsiteY159" fmla="*/ 354955 h 499917"/>
                <a:gd name="connsiteX160" fmla="*/ 638101 w 790463"/>
                <a:gd name="connsiteY160" fmla="*/ 355420 h 499917"/>
                <a:gd name="connsiteX161" fmla="*/ 635031 w 790463"/>
                <a:gd name="connsiteY161" fmla="*/ 358211 h 499917"/>
                <a:gd name="connsiteX162" fmla="*/ 630287 w 790463"/>
                <a:gd name="connsiteY162" fmla="*/ 363234 h 499917"/>
                <a:gd name="connsiteX163" fmla="*/ 629915 w 790463"/>
                <a:gd name="connsiteY163" fmla="*/ 363606 h 499917"/>
                <a:gd name="connsiteX164" fmla="*/ 629822 w 790463"/>
                <a:gd name="connsiteY164" fmla="*/ 363792 h 499917"/>
                <a:gd name="connsiteX165" fmla="*/ 627590 w 790463"/>
                <a:gd name="connsiteY165" fmla="*/ 367140 h 499917"/>
                <a:gd name="connsiteX166" fmla="*/ 624334 w 790463"/>
                <a:gd name="connsiteY166" fmla="*/ 372907 h 499917"/>
                <a:gd name="connsiteX167" fmla="*/ 623218 w 790463"/>
                <a:gd name="connsiteY167" fmla="*/ 375326 h 499917"/>
                <a:gd name="connsiteX168" fmla="*/ 622939 w 790463"/>
                <a:gd name="connsiteY168" fmla="*/ 376070 h 499917"/>
                <a:gd name="connsiteX169" fmla="*/ 622939 w 790463"/>
                <a:gd name="connsiteY169" fmla="*/ 376070 h 499917"/>
                <a:gd name="connsiteX170" fmla="*/ 622753 w 790463"/>
                <a:gd name="connsiteY170" fmla="*/ 376349 h 499917"/>
                <a:gd name="connsiteX171" fmla="*/ 622753 w 790463"/>
                <a:gd name="connsiteY171" fmla="*/ 376442 h 499917"/>
                <a:gd name="connsiteX172" fmla="*/ 622753 w 790463"/>
                <a:gd name="connsiteY172" fmla="*/ 376442 h 499917"/>
                <a:gd name="connsiteX173" fmla="*/ 622753 w 790463"/>
                <a:gd name="connsiteY173" fmla="*/ 376442 h 499917"/>
                <a:gd name="connsiteX174" fmla="*/ 622288 w 790463"/>
                <a:gd name="connsiteY174" fmla="*/ 378209 h 499917"/>
                <a:gd name="connsiteX175" fmla="*/ 620520 w 790463"/>
                <a:gd name="connsiteY175" fmla="*/ 384535 h 499917"/>
                <a:gd name="connsiteX176" fmla="*/ 619776 w 790463"/>
                <a:gd name="connsiteY176" fmla="*/ 388069 h 499917"/>
                <a:gd name="connsiteX177" fmla="*/ 619404 w 790463"/>
                <a:gd name="connsiteY177" fmla="*/ 395139 h 499917"/>
                <a:gd name="connsiteX178" fmla="*/ 619869 w 790463"/>
                <a:gd name="connsiteY178" fmla="*/ 402766 h 499917"/>
                <a:gd name="connsiteX179" fmla="*/ 619962 w 790463"/>
                <a:gd name="connsiteY179" fmla="*/ 403231 h 499917"/>
                <a:gd name="connsiteX180" fmla="*/ 620799 w 790463"/>
                <a:gd name="connsiteY180" fmla="*/ 407045 h 499917"/>
                <a:gd name="connsiteX181" fmla="*/ 622660 w 790463"/>
                <a:gd name="connsiteY181" fmla="*/ 413370 h 499917"/>
                <a:gd name="connsiteX182" fmla="*/ 623125 w 790463"/>
                <a:gd name="connsiteY182" fmla="*/ 414951 h 499917"/>
                <a:gd name="connsiteX183" fmla="*/ 624334 w 790463"/>
                <a:gd name="connsiteY183" fmla="*/ 417463 h 499917"/>
                <a:gd name="connsiteX184" fmla="*/ 628334 w 790463"/>
                <a:gd name="connsiteY184" fmla="*/ 424346 h 499917"/>
                <a:gd name="connsiteX185" fmla="*/ 629729 w 790463"/>
                <a:gd name="connsiteY185" fmla="*/ 426486 h 499917"/>
                <a:gd name="connsiteX186" fmla="*/ 630287 w 790463"/>
                <a:gd name="connsiteY186" fmla="*/ 427044 h 499917"/>
                <a:gd name="connsiteX187" fmla="*/ 636054 w 790463"/>
                <a:gd name="connsiteY187" fmla="*/ 432997 h 499917"/>
                <a:gd name="connsiteX188" fmla="*/ 637915 w 790463"/>
                <a:gd name="connsiteY188" fmla="*/ 434857 h 499917"/>
                <a:gd name="connsiteX189" fmla="*/ 637915 w 790463"/>
                <a:gd name="connsiteY189" fmla="*/ 434857 h 499917"/>
                <a:gd name="connsiteX190" fmla="*/ 638845 w 790463"/>
                <a:gd name="connsiteY190" fmla="*/ 435508 h 499917"/>
                <a:gd name="connsiteX191" fmla="*/ 654751 w 790463"/>
                <a:gd name="connsiteY191" fmla="*/ 447042 h 499917"/>
                <a:gd name="connsiteX192" fmla="*/ 665448 w 790463"/>
                <a:gd name="connsiteY192" fmla="*/ 464437 h 499917"/>
                <a:gd name="connsiteX193" fmla="*/ 667308 w 790463"/>
                <a:gd name="connsiteY193" fmla="*/ 471599 h 499917"/>
                <a:gd name="connsiteX194" fmla="*/ 667494 w 790463"/>
                <a:gd name="connsiteY194" fmla="*/ 485552 h 499917"/>
                <a:gd name="connsiteX195" fmla="*/ 663308 w 790463"/>
                <a:gd name="connsiteY195" fmla="*/ 499504 h 499917"/>
                <a:gd name="connsiteX196" fmla="*/ 688423 w 790463"/>
                <a:gd name="connsiteY196" fmla="*/ 499504 h 499917"/>
                <a:gd name="connsiteX197" fmla="*/ 762558 w 790463"/>
                <a:gd name="connsiteY197" fmla="*/ 499504 h 499917"/>
                <a:gd name="connsiteX198" fmla="*/ 790463 w 790463"/>
                <a:gd name="connsiteY198" fmla="*/ 469181 h 499917"/>
                <a:gd name="connsiteX199" fmla="*/ 790463 w 790463"/>
                <a:gd name="connsiteY199" fmla="*/ 0 h 499917"/>
                <a:gd name="connsiteX200" fmla="*/ 0 w 790463"/>
                <a:gd name="connsiteY200" fmla="*/ 0 h 49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790463" h="499917">
                  <a:moveTo>
                    <a:pt x="0" y="0"/>
                  </a:moveTo>
                  <a:lnTo>
                    <a:pt x="0" y="468995"/>
                  </a:lnTo>
                  <a:cubicBezTo>
                    <a:pt x="0" y="485273"/>
                    <a:pt x="10976" y="498574"/>
                    <a:pt x="27905" y="499225"/>
                  </a:cubicBezTo>
                  <a:cubicBezTo>
                    <a:pt x="35812" y="499504"/>
                    <a:pt x="43904" y="499225"/>
                    <a:pt x="51811" y="499225"/>
                  </a:cubicBezTo>
                  <a:lnTo>
                    <a:pt x="126504" y="499225"/>
                  </a:lnTo>
                  <a:cubicBezTo>
                    <a:pt x="124458" y="494854"/>
                    <a:pt x="122969" y="490110"/>
                    <a:pt x="122318" y="485273"/>
                  </a:cubicBezTo>
                  <a:cubicBezTo>
                    <a:pt x="121667" y="480622"/>
                    <a:pt x="121667" y="475971"/>
                    <a:pt x="122411" y="471320"/>
                  </a:cubicBezTo>
                  <a:cubicBezTo>
                    <a:pt x="122783" y="469274"/>
                    <a:pt x="123248" y="467320"/>
                    <a:pt x="123899" y="465274"/>
                  </a:cubicBezTo>
                  <a:cubicBezTo>
                    <a:pt x="126318" y="458298"/>
                    <a:pt x="129853" y="452065"/>
                    <a:pt x="134969" y="446763"/>
                  </a:cubicBezTo>
                  <a:cubicBezTo>
                    <a:pt x="139340" y="442299"/>
                    <a:pt x="144921" y="439229"/>
                    <a:pt x="150130" y="435787"/>
                  </a:cubicBezTo>
                  <a:cubicBezTo>
                    <a:pt x="150409" y="435601"/>
                    <a:pt x="150595" y="435508"/>
                    <a:pt x="150782" y="435415"/>
                  </a:cubicBezTo>
                  <a:cubicBezTo>
                    <a:pt x="150782" y="435415"/>
                    <a:pt x="150782" y="435415"/>
                    <a:pt x="150782" y="435415"/>
                  </a:cubicBezTo>
                  <a:cubicBezTo>
                    <a:pt x="150875" y="435322"/>
                    <a:pt x="151061" y="435136"/>
                    <a:pt x="151247" y="435043"/>
                  </a:cubicBezTo>
                  <a:cubicBezTo>
                    <a:pt x="152363" y="434113"/>
                    <a:pt x="153479" y="433090"/>
                    <a:pt x="154595" y="432067"/>
                  </a:cubicBezTo>
                  <a:cubicBezTo>
                    <a:pt x="156549" y="430206"/>
                    <a:pt x="158223" y="428160"/>
                    <a:pt x="160083" y="426207"/>
                  </a:cubicBezTo>
                  <a:cubicBezTo>
                    <a:pt x="160083" y="426207"/>
                    <a:pt x="160176" y="426114"/>
                    <a:pt x="160176" y="426114"/>
                  </a:cubicBezTo>
                  <a:cubicBezTo>
                    <a:pt x="160176" y="426114"/>
                    <a:pt x="160176" y="426021"/>
                    <a:pt x="160269" y="426021"/>
                  </a:cubicBezTo>
                  <a:cubicBezTo>
                    <a:pt x="161013" y="424811"/>
                    <a:pt x="161851" y="423695"/>
                    <a:pt x="162595" y="422486"/>
                  </a:cubicBezTo>
                  <a:cubicBezTo>
                    <a:pt x="163804" y="420532"/>
                    <a:pt x="164920" y="418393"/>
                    <a:pt x="166036" y="416347"/>
                  </a:cubicBezTo>
                  <a:cubicBezTo>
                    <a:pt x="166222" y="415975"/>
                    <a:pt x="166408" y="415603"/>
                    <a:pt x="166594" y="415137"/>
                  </a:cubicBezTo>
                  <a:cubicBezTo>
                    <a:pt x="166594" y="415137"/>
                    <a:pt x="166594" y="415044"/>
                    <a:pt x="166594" y="415044"/>
                  </a:cubicBezTo>
                  <a:cubicBezTo>
                    <a:pt x="166688" y="414858"/>
                    <a:pt x="166781" y="414579"/>
                    <a:pt x="166874" y="414300"/>
                  </a:cubicBezTo>
                  <a:cubicBezTo>
                    <a:pt x="167339" y="412998"/>
                    <a:pt x="167804" y="411696"/>
                    <a:pt x="168176" y="410301"/>
                  </a:cubicBezTo>
                  <a:cubicBezTo>
                    <a:pt x="168827" y="408068"/>
                    <a:pt x="169385" y="405836"/>
                    <a:pt x="169850" y="403603"/>
                  </a:cubicBezTo>
                  <a:cubicBezTo>
                    <a:pt x="169943" y="403231"/>
                    <a:pt x="170036" y="402766"/>
                    <a:pt x="170222" y="402301"/>
                  </a:cubicBezTo>
                  <a:cubicBezTo>
                    <a:pt x="170408" y="401185"/>
                    <a:pt x="170315" y="399976"/>
                    <a:pt x="170408" y="398952"/>
                  </a:cubicBezTo>
                  <a:cubicBezTo>
                    <a:pt x="170501" y="396720"/>
                    <a:pt x="170594" y="394488"/>
                    <a:pt x="170501" y="392162"/>
                  </a:cubicBezTo>
                  <a:cubicBezTo>
                    <a:pt x="170501" y="391697"/>
                    <a:pt x="170501" y="390488"/>
                    <a:pt x="170501" y="389372"/>
                  </a:cubicBezTo>
                  <a:lnTo>
                    <a:pt x="170501" y="389372"/>
                  </a:lnTo>
                  <a:cubicBezTo>
                    <a:pt x="170501" y="389279"/>
                    <a:pt x="170408" y="388907"/>
                    <a:pt x="170222" y="387976"/>
                  </a:cubicBezTo>
                  <a:cubicBezTo>
                    <a:pt x="169757" y="385372"/>
                    <a:pt x="169199" y="382860"/>
                    <a:pt x="168455" y="380349"/>
                  </a:cubicBezTo>
                  <a:cubicBezTo>
                    <a:pt x="168083" y="378954"/>
                    <a:pt x="167432" y="375140"/>
                    <a:pt x="166315" y="374117"/>
                  </a:cubicBezTo>
                  <a:cubicBezTo>
                    <a:pt x="166874" y="375326"/>
                    <a:pt x="167153" y="375977"/>
                    <a:pt x="167153" y="376163"/>
                  </a:cubicBezTo>
                  <a:cubicBezTo>
                    <a:pt x="167153" y="376070"/>
                    <a:pt x="166874" y="375698"/>
                    <a:pt x="166594" y="374954"/>
                  </a:cubicBezTo>
                  <a:cubicBezTo>
                    <a:pt x="166408" y="374582"/>
                    <a:pt x="166222" y="374117"/>
                    <a:pt x="166036" y="373745"/>
                  </a:cubicBezTo>
                  <a:cubicBezTo>
                    <a:pt x="165478" y="372535"/>
                    <a:pt x="164827" y="371326"/>
                    <a:pt x="164176" y="370210"/>
                  </a:cubicBezTo>
                  <a:cubicBezTo>
                    <a:pt x="162874" y="367885"/>
                    <a:pt x="161386" y="365652"/>
                    <a:pt x="159897" y="363420"/>
                  </a:cubicBezTo>
                  <a:cubicBezTo>
                    <a:pt x="159897" y="363420"/>
                    <a:pt x="159804" y="363327"/>
                    <a:pt x="159804" y="363327"/>
                  </a:cubicBezTo>
                  <a:cubicBezTo>
                    <a:pt x="159711" y="363234"/>
                    <a:pt x="159618" y="363048"/>
                    <a:pt x="159432" y="362955"/>
                  </a:cubicBezTo>
                  <a:cubicBezTo>
                    <a:pt x="158781" y="362303"/>
                    <a:pt x="158223" y="361559"/>
                    <a:pt x="157572" y="360908"/>
                  </a:cubicBezTo>
                  <a:cubicBezTo>
                    <a:pt x="155711" y="358862"/>
                    <a:pt x="153572" y="357001"/>
                    <a:pt x="151526" y="355141"/>
                  </a:cubicBezTo>
                  <a:cubicBezTo>
                    <a:pt x="151340" y="354955"/>
                    <a:pt x="151154" y="354862"/>
                    <a:pt x="151061" y="354676"/>
                  </a:cubicBezTo>
                  <a:cubicBezTo>
                    <a:pt x="151061" y="354676"/>
                    <a:pt x="151061" y="354676"/>
                    <a:pt x="151061" y="354676"/>
                  </a:cubicBezTo>
                  <a:cubicBezTo>
                    <a:pt x="150968" y="354676"/>
                    <a:pt x="150875" y="354583"/>
                    <a:pt x="150782" y="354490"/>
                  </a:cubicBezTo>
                  <a:cubicBezTo>
                    <a:pt x="149944" y="353932"/>
                    <a:pt x="149200" y="353374"/>
                    <a:pt x="148363" y="352816"/>
                  </a:cubicBezTo>
                  <a:cubicBezTo>
                    <a:pt x="142596" y="349002"/>
                    <a:pt x="136829" y="345560"/>
                    <a:pt x="132457" y="340165"/>
                  </a:cubicBezTo>
                  <a:cubicBezTo>
                    <a:pt x="127899" y="334491"/>
                    <a:pt x="124271" y="328073"/>
                    <a:pt x="122783" y="320911"/>
                  </a:cubicBezTo>
                  <a:cubicBezTo>
                    <a:pt x="120179" y="308911"/>
                    <a:pt x="122318" y="297098"/>
                    <a:pt x="128364" y="286494"/>
                  </a:cubicBezTo>
                  <a:cubicBezTo>
                    <a:pt x="130597" y="282587"/>
                    <a:pt x="132829" y="278681"/>
                    <a:pt x="135155" y="274774"/>
                  </a:cubicBezTo>
                  <a:cubicBezTo>
                    <a:pt x="145479" y="256822"/>
                    <a:pt x="155804" y="238962"/>
                    <a:pt x="166222" y="221010"/>
                  </a:cubicBezTo>
                  <a:cubicBezTo>
                    <a:pt x="170501" y="213568"/>
                    <a:pt x="175431" y="207150"/>
                    <a:pt x="182594" y="202127"/>
                  </a:cubicBezTo>
                  <a:cubicBezTo>
                    <a:pt x="193105" y="194686"/>
                    <a:pt x="206406" y="192825"/>
                    <a:pt x="218870" y="195430"/>
                  </a:cubicBezTo>
                  <a:cubicBezTo>
                    <a:pt x="219242" y="195523"/>
                    <a:pt x="219615" y="195616"/>
                    <a:pt x="219987" y="195709"/>
                  </a:cubicBezTo>
                  <a:cubicBezTo>
                    <a:pt x="220452" y="195802"/>
                    <a:pt x="220917" y="195988"/>
                    <a:pt x="221382" y="196081"/>
                  </a:cubicBezTo>
                  <a:cubicBezTo>
                    <a:pt x="221754" y="196174"/>
                    <a:pt x="222126" y="196267"/>
                    <a:pt x="222405" y="196453"/>
                  </a:cubicBezTo>
                  <a:cubicBezTo>
                    <a:pt x="223521" y="196825"/>
                    <a:pt x="224637" y="197290"/>
                    <a:pt x="225754" y="197755"/>
                  </a:cubicBezTo>
                  <a:cubicBezTo>
                    <a:pt x="226312" y="198034"/>
                    <a:pt x="226870" y="198220"/>
                    <a:pt x="227428" y="198500"/>
                  </a:cubicBezTo>
                  <a:cubicBezTo>
                    <a:pt x="227893" y="198686"/>
                    <a:pt x="228358" y="198965"/>
                    <a:pt x="228916" y="199244"/>
                  </a:cubicBezTo>
                  <a:cubicBezTo>
                    <a:pt x="229009" y="199337"/>
                    <a:pt x="229195" y="199337"/>
                    <a:pt x="229288" y="199430"/>
                  </a:cubicBezTo>
                  <a:cubicBezTo>
                    <a:pt x="229753" y="199709"/>
                    <a:pt x="230219" y="199895"/>
                    <a:pt x="230684" y="200174"/>
                  </a:cubicBezTo>
                  <a:cubicBezTo>
                    <a:pt x="231242" y="200453"/>
                    <a:pt x="231800" y="200732"/>
                    <a:pt x="232265" y="201011"/>
                  </a:cubicBezTo>
                  <a:cubicBezTo>
                    <a:pt x="233660" y="201755"/>
                    <a:pt x="235148" y="202499"/>
                    <a:pt x="236544" y="203150"/>
                  </a:cubicBezTo>
                  <a:cubicBezTo>
                    <a:pt x="236544" y="203150"/>
                    <a:pt x="236637" y="203150"/>
                    <a:pt x="236730" y="203243"/>
                  </a:cubicBezTo>
                  <a:cubicBezTo>
                    <a:pt x="236823" y="203243"/>
                    <a:pt x="236916" y="203336"/>
                    <a:pt x="237102" y="203336"/>
                  </a:cubicBezTo>
                  <a:cubicBezTo>
                    <a:pt x="237195" y="203336"/>
                    <a:pt x="237288" y="203429"/>
                    <a:pt x="237288" y="203429"/>
                  </a:cubicBezTo>
                  <a:cubicBezTo>
                    <a:pt x="237288" y="203429"/>
                    <a:pt x="237288" y="203429"/>
                    <a:pt x="237288" y="203429"/>
                  </a:cubicBezTo>
                  <a:cubicBezTo>
                    <a:pt x="237474" y="203522"/>
                    <a:pt x="237567" y="203522"/>
                    <a:pt x="237753" y="203615"/>
                  </a:cubicBezTo>
                  <a:cubicBezTo>
                    <a:pt x="237846" y="203615"/>
                    <a:pt x="237939" y="203709"/>
                    <a:pt x="238032" y="203709"/>
                  </a:cubicBezTo>
                  <a:cubicBezTo>
                    <a:pt x="238311" y="203802"/>
                    <a:pt x="238590" y="203895"/>
                    <a:pt x="238869" y="204081"/>
                  </a:cubicBezTo>
                  <a:cubicBezTo>
                    <a:pt x="239055" y="204174"/>
                    <a:pt x="239148" y="204174"/>
                    <a:pt x="239334" y="204267"/>
                  </a:cubicBezTo>
                  <a:cubicBezTo>
                    <a:pt x="239520" y="204360"/>
                    <a:pt x="239706" y="204360"/>
                    <a:pt x="239706" y="204453"/>
                  </a:cubicBezTo>
                  <a:cubicBezTo>
                    <a:pt x="241009" y="204918"/>
                    <a:pt x="242311" y="205290"/>
                    <a:pt x="243706" y="205662"/>
                  </a:cubicBezTo>
                  <a:cubicBezTo>
                    <a:pt x="245008" y="206034"/>
                    <a:pt x="246311" y="206406"/>
                    <a:pt x="247706" y="206685"/>
                  </a:cubicBezTo>
                  <a:cubicBezTo>
                    <a:pt x="248171" y="206778"/>
                    <a:pt x="251240" y="207243"/>
                    <a:pt x="250961" y="207243"/>
                  </a:cubicBezTo>
                  <a:cubicBezTo>
                    <a:pt x="253380" y="207429"/>
                    <a:pt x="255891" y="207522"/>
                    <a:pt x="258403" y="207522"/>
                  </a:cubicBezTo>
                  <a:cubicBezTo>
                    <a:pt x="259798" y="207522"/>
                    <a:pt x="262124" y="206964"/>
                    <a:pt x="263891" y="206871"/>
                  </a:cubicBezTo>
                  <a:cubicBezTo>
                    <a:pt x="264263" y="206778"/>
                    <a:pt x="264821" y="206778"/>
                    <a:pt x="265379" y="206964"/>
                  </a:cubicBezTo>
                  <a:cubicBezTo>
                    <a:pt x="266216" y="206778"/>
                    <a:pt x="267053" y="206685"/>
                    <a:pt x="267891" y="206499"/>
                  </a:cubicBezTo>
                  <a:cubicBezTo>
                    <a:pt x="270216" y="205941"/>
                    <a:pt x="272542" y="205290"/>
                    <a:pt x="274867" y="204453"/>
                  </a:cubicBezTo>
                  <a:cubicBezTo>
                    <a:pt x="275146" y="204360"/>
                    <a:pt x="276076" y="203988"/>
                    <a:pt x="276913" y="203709"/>
                  </a:cubicBezTo>
                  <a:cubicBezTo>
                    <a:pt x="277006" y="203709"/>
                    <a:pt x="277006" y="203709"/>
                    <a:pt x="277006" y="203709"/>
                  </a:cubicBezTo>
                  <a:cubicBezTo>
                    <a:pt x="277378" y="203522"/>
                    <a:pt x="277751" y="203336"/>
                    <a:pt x="278030" y="203243"/>
                  </a:cubicBezTo>
                  <a:cubicBezTo>
                    <a:pt x="278030" y="203243"/>
                    <a:pt x="278030" y="203243"/>
                    <a:pt x="278030" y="203243"/>
                  </a:cubicBezTo>
                  <a:cubicBezTo>
                    <a:pt x="278123" y="203243"/>
                    <a:pt x="278123" y="203243"/>
                    <a:pt x="278216" y="203150"/>
                  </a:cubicBezTo>
                  <a:cubicBezTo>
                    <a:pt x="279983" y="202313"/>
                    <a:pt x="281750" y="201290"/>
                    <a:pt x="283518" y="200267"/>
                  </a:cubicBezTo>
                  <a:cubicBezTo>
                    <a:pt x="283890" y="199988"/>
                    <a:pt x="286401" y="198593"/>
                    <a:pt x="287982" y="197569"/>
                  </a:cubicBezTo>
                  <a:cubicBezTo>
                    <a:pt x="287982" y="197569"/>
                    <a:pt x="287982" y="197569"/>
                    <a:pt x="287982" y="197569"/>
                  </a:cubicBezTo>
                  <a:cubicBezTo>
                    <a:pt x="288168" y="197383"/>
                    <a:pt x="288448" y="197104"/>
                    <a:pt x="289006" y="196639"/>
                  </a:cubicBezTo>
                  <a:cubicBezTo>
                    <a:pt x="289750" y="195988"/>
                    <a:pt x="290494" y="195337"/>
                    <a:pt x="291238" y="194686"/>
                  </a:cubicBezTo>
                  <a:cubicBezTo>
                    <a:pt x="293284" y="192825"/>
                    <a:pt x="295331" y="190779"/>
                    <a:pt x="297098" y="188640"/>
                  </a:cubicBezTo>
                  <a:cubicBezTo>
                    <a:pt x="297191" y="188547"/>
                    <a:pt x="297377" y="188268"/>
                    <a:pt x="297656" y="187989"/>
                  </a:cubicBezTo>
                  <a:cubicBezTo>
                    <a:pt x="297656" y="187989"/>
                    <a:pt x="297749" y="187896"/>
                    <a:pt x="297749" y="187896"/>
                  </a:cubicBezTo>
                  <a:cubicBezTo>
                    <a:pt x="297842" y="187803"/>
                    <a:pt x="297842" y="187709"/>
                    <a:pt x="297935" y="187616"/>
                  </a:cubicBezTo>
                  <a:cubicBezTo>
                    <a:pt x="298214" y="187244"/>
                    <a:pt x="298400" y="186965"/>
                    <a:pt x="298679" y="186593"/>
                  </a:cubicBezTo>
                  <a:cubicBezTo>
                    <a:pt x="299889" y="184919"/>
                    <a:pt x="300912" y="183152"/>
                    <a:pt x="301935" y="181384"/>
                  </a:cubicBezTo>
                  <a:cubicBezTo>
                    <a:pt x="302586" y="180268"/>
                    <a:pt x="303144" y="179245"/>
                    <a:pt x="303702" y="178129"/>
                  </a:cubicBezTo>
                  <a:cubicBezTo>
                    <a:pt x="304074" y="177385"/>
                    <a:pt x="304447" y="176640"/>
                    <a:pt x="304726" y="175896"/>
                  </a:cubicBezTo>
                  <a:cubicBezTo>
                    <a:pt x="304447" y="176640"/>
                    <a:pt x="304167" y="177292"/>
                    <a:pt x="303795" y="178036"/>
                  </a:cubicBezTo>
                  <a:cubicBezTo>
                    <a:pt x="305098" y="176547"/>
                    <a:pt x="305749" y="172827"/>
                    <a:pt x="306307" y="170873"/>
                  </a:cubicBezTo>
                  <a:cubicBezTo>
                    <a:pt x="307051" y="168362"/>
                    <a:pt x="307516" y="165850"/>
                    <a:pt x="307981" y="163339"/>
                  </a:cubicBezTo>
                  <a:cubicBezTo>
                    <a:pt x="308074" y="162874"/>
                    <a:pt x="308167" y="162502"/>
                    <a:pt x="308167" y="162316"/>
                  </a:cubicBezTo>
                  <a:cubicBezTo>
                    <a:pt x="308167" y="161572"/>
                    <a:pt x="308167" y="160827"/>
                    <a:pt x="308167" y="160362"/>
                  </a:cubicBezTo>
                  <a:cubicBezTo>
                    <a:pt x="308353" y="157107"/>
                    <a:pt x="308353" y="154037"/>
                    <a:pt x="308818" y="150781"/>
                  </a:cubicBezTo>
                  <a:cubicBezTo>
                    <a:pt x="310772" y="136271"/>
                    <a:pt x="319143" y="122597"/>
                    <a:pt x="332445" y="115714"/>
                  </a:cubicBezTo>
                  <a:cubicBezTo>
                    <a:pt x="344072" y="109668"/>
                    <a:pt x="355885" y="110133"/>
                    <a:pt x="368443" y="110133"/>
                  </a:cubicBezTo>
                  <a:lnTo>
                    <a:pt x="408254" y="110133"/>
                  </a:lnTo>
                  <a:cubicBezTo>
                    <a:pt x="417184" y="110133"/>
                    <a:pt x="426114" y="110040"/>
                    <a:pt x="435043" y="110133"/>
                  </a:cubicBezTo>
                  <a:cubicBezTo>
                    <a:pt x="459693" y="110505"/>
                    <a:pt x="479785" y="129015"/>
                    <a:pt x="481552" y="153758"/>
                  </a:cubicBezTo>
                  <a:cubicBezTo>
                    <a:pt x="481831" y="156828"/>
                    <a:pt x="481831" y="159990"/>
                    <a:pt x="482017" y="163060"/>
                  </a:cubicBezTo>
                  <a:cubicBezTo>
                    <a:pt x="482017" y="163153"/>
                    <a:pt x="482017" y="163153"/>
                    <a:pt x="482017" y="163246"/>
                  </a:cubicBezTo>
                  <a:cubicBezTo>
                    <a:pt x="482203" y="164176"/>
                    <a:pt x="482296" y="165013"/>
                    <a:pt x="482482" y="165943"/>
                  </a:cubicBezTo>
                  <a:cubicBezTo>
                    <a:pt x="483040" y="168455"/>
                    <a:pt x="483691" y="170873"/>
                    <a:pt x="484436" y="173385"/>
                  </a:cubicBezTo>
                  <a:cubicBezTo>
                    <a:pt x="484715" y="174222"/>
                    <a:pt x="484994" y="174966"/>
                    <a:pt x="485273" y="175803"/>
                  </a:cubicBezTo>
                  <a:cubicBezTo>
                    <a:pt x="485552" y="176547"/>
                    <a:pt x="485831" y="177385"/>
                    <a:pt x="486203" y="178129"/>
                  </a:cubicBezTo>
                  <a:cubicBezTo>
                    <a:pt x="485924" y="177385"/>
                    <a:pt x="485645" y="176733"/>
                    <a:pt x="485273" y="175989"/>
                  </a:cubicBezTo>
                  <a:cubicBezTo>
                    <a:pt x="484808" y="177012"/>
                    <a:pt x="491691" y="188454"/>
                    <a:pt x="492714" y="188640"/>
                  </a:cubicBezTo>
                  <a:cubicBezTo>
                    <a:pt x="492249" y="187989"/>
                    <a:pt x="491877" y="187523"/>
                    <a:pt x="491598" y="187244"/>
                  </a:cubicBezTo>
                  <a:cubicBezTo>
                    <a:pt x="491505" y="187151"/>
                    <a:pt x="491412" y="187058"/>
                    <a:pt x="491412" y="186965"/>
                  </a:cubicBezTo>
                  <a:cubicBezTo>
                    <a:pt x="491505" y="187151"/>
                    <a:pt x="491784" y="187337"/>
                    <a:pt x="492063" y="187709"/>
                  </a:cubicBezTo>
                  <a:cubicBezTo>
                    <a:pt x="492342" y="187989"/>
                    <a:pt x="492621" y="188361"/>
                    <a:pt x="492807" y="188640"/>
                  </a:cubicBezTo>
                  <a:cubicBezTo>
                    <a:pt x="493365" y="189291"/>
                    <a:pt x="493830" y="189849"/>
                    <a:pt x="494388" y="190407"/>
                  </a:cubicBezTo>
                  <a:cubicBezTo>
                    <a:pt x="496063" y="192174"/>
                    <a:pt x="497737" y="193849"/>
                    <a:pt x="499597" y="195430"/>
                  </a:cubicBezTo>
                  <a:cubicBezTo>
                    <a:pt x="499690" y="195523"/>
                    <a:pt x="500062" y="195895"/>
                    <a:pt x="500435" y="196267"/>
                  </a:cubicBezTo>
                  <a:cubicBezTo>
                    <a:pt x="500435" y="196267"/>
                    <a:pt x="500435" y="196267"/>
                    <a:pt x="500435" y="196267"/>
                  </a:cubicBezTo>
                  <a:cubicBezTo>
                    <a:pt x="500528" y="196360"/>
                    <a:pt x="500807" y="196546"/>
                    <a:pt x="501458" y="197011"/>
                  </a:cubicBezTo>
                  <a:cubicBezTo>
                    <a:pt x="501737" y="197197"/>
                    <a:pt x="502109" y="197476"/>
                    <a:pt x="502481" y="197662"/>
                  </a:cubicBezTo>
                  <a:cubicBezTo>
                    <a:pt x="504248" y="198872"/>
                    <a:pt x="506202" y="200081"/>
                    <a:pt x="508062" y="201197"/>
                  </a:cubicBezTo>
                  <a:cubicBezTo>
                    <a:pt x="508434" y="201383"/>
                    <a:pt x="511039" y="202685"/>
                    <a:pt x="512713" y="203522"/>
                  </a:cubicBezTo>
                  <a:cubicBezTo>
                    <a:pt x="512713" y="203522"/>
                    <a:pt x="512713" y="203522"/>
                    <a:pt x="512806" y="203522"/>
                  </a:cubicBezTo>
                  <a:cubicBezTo>
                    <a:pt x="512806" y="203522"/>
                    <a:pt x="512806" y="203522"/>
                    <a:pt x="512806" y="203522"/>
                  </a:cubicBezTo>
                  <a:cubicBezTo>
                    <a:pt x="513178" y="203709"/>
                    <a:pt x="513643" y="203895"/>
                    <a:pt x="513829" y="203988"/>
                  </a:cubicBezTo>
                  <a:cubicBezTo>
                    <a:pt x="513829" y="203988"/>
                    <a:pt x="513922" y="203988"/>
                    <a:pt x="514015" y="204081"/>
                  </a:cubicBezTo>
                  <a:cubicBezTo>
                    <a:pt x="514759" y="204360"/>
                    <a:pt x="515503" y="204639"/>
                    <a:pt x="516341" y="204825"/>
                  </a:cubicBezTo>
                  <a:cubicBezTo>
                    <a:pt x="519038" y="205662"/>
                    <a:pt x="521736" y="206406"/>
                    <a:pt x="524526" y="206964"/>
                  </a:cubicBezTo>
                  <a:cubicBezTo>
                    <a:pt x="525642" y="207150"/>
                    <a:pt x="528340" y="206778"/>
                    <a:pt x="525642" y="207243"/>
                  </a:cubicBezTo>
                  <a:cubicBezTo>
                    <a:pt x="522852" y="207708"/>
                    <a:pt x="525921" y="207243"/>
                    <a:pt x="526759" y="207336"/>
                  </a:cubicBezTo>
                  <a:cubicBezTo>
                    <a:pt x="529363" y="207522"/>
                    <a:pt x="531875" y="207615"/>
                    <a:pt x="534479" y="207615"/>
                  </a:cubicBezTo>
                  <a:cubicBezTo>
                    <a:pt x="535502" y="207615"/>
                    <a:pt x="536618" y="207522"/>
                    <a:pt x="537642" y="207429"/>
                  </a:cubicBezTo>
                  <a:cubicBezTo>
                    <a:pt x="538107" y="207429"/>
                    <a:pt x="540618" y="206964"/>
                    <a:pt x="540804" y="206964"/>
                  </a:cubicBezTo>
                  <a:lnTo>
                    <a:pt x="540804" y="206964"/>
                  </a:lnTo>
                  <a:cubicBezTo>
                    <a:pt x="543409" y="206406"/>
                    <a:pt x="546013" y="205848"/>
                    <a:pt x="548618" y="205011"/>
                  </a:cubicBezTo>
                  <a:cubicBezTo>
                    <a:pt x="549734" y="204639"/>
                    <a:pt x="550943" y="204267"/>
                    <a:pt x="552059" y="203802"/>
                  </a:cubicBezTo>
                  <a:cubicBezTo>
                    <a:pt x="552059" y="203802"/>
                    <a:pt x="552059" y="203802"/>
                    <a:pt x="552152" y="203802"/>
                  </a:cubicBezTo>
                  <a:cubicBezTo>
                    <a:pt x="552245" y="203802"/>
                    <a:pt x="552338" y="203709"/>
                    <a:pt x="552524" y="203615"/>
                  </a:cubicBezTo>
                  <a:cubicBezTo>
                    <a:pt x="552617" y="203522"/>
                    <a:pt x="552710" y="203522"/>
                    <a:pt x="552803" y="203429"/>
                  </a:cubicBezTo>
                  <a:cubicBezTo>
                    <a:pt x="552803" y="203429"/>
                    <a:pt x="552897" y="203429"/>
                    <a:pt x="552990" y="203336"/>
                  </a:cubicBezTo>
                  <a:cubicBezTo>
                    <a:pt x="553083" y="203336"/>
                    <a:pt x="553176" y="203243"/>
                    <a:pt x="553269" y="203243"/>
                  </a:cubicBezTo>
                  <a:cubicBezTo>
                    <a:pt x="553548" y="203150"/>
                    <a:pt x="553827" y="202964"/>
                    <a:pt x="554106" y="202871"/>
                  </a:cubicBezTo>
                  <a:cubicBezTo>
                    <a:pt x="554385" y="202778"/>
                    <a:pt x="554664" y="202592"/>
                    <a:pt x="554850" y="202592"/>
                  </a:cubicBezTo>
                  <a:cubicBezTo>
                    <a:pt x="554943" y="202592"/>
                    <a:pt x="555036" y="202499"/>
                    <a:pt x="555129" y="202499"/>
                  </a:cubicBezTo>
                  <a:cubicBezTo>
                    <a:pt x="555222" y="202499"/>
                    <a:pt x="555222" y="202406"/>
                    <a:pt x="555222" y="202406"/>
                  </a:cubicBezTo>
                  <a:cubicBezTo>
                    <a:pt x="562756" y="198500"/>
                    <a:pt x="569733" y="195430"/>
                    <a:pt x="578290" y="194686"/>
                  </a:cubicBezTo>
                  <a:cubicBezTo>
                    <a:pt x="591778" y="193477"/>
                    <a:pt x="606010" y="199151"/>
                    <a:pt x="615125" y="209104"/>
                  </a:cubicBezTo>
                  <a:cubicBezTo>
                    <a:pt x="621636" y="216173"/>
                    <a:pt x="626008" y="225568"/>
                    <a:pt x="630752" y="233753"/>
                  </a:cubicBezTo>
                  <a:cubicBezTo>
                    <a:pt x="641077" y="251706"/>
                    <a:pt x="651867" y="269472"/>
                    <a:pt x="661820" y="287610"/>
                  </a:cubicBezTo>
                  <a:cubicBezTo>
                    <a:pt x="668145" y="299145"/>
                    <a:pt x="670099" y="313190"/>
                    <a:pt x="665541" y="325748"/>
                  </a:cubicBezTo>
                  <a:cubicBezTo>
                    <a:pt x="663029" y="332631"/>
                    <a:pt x="659309" y="338956"/>
                    <a:pt x="653914" y="344072"/>
                  </a:cubicBezTo>
                  <a:cubicBezTo>
                    <a:pt x="649356" y="348351"/>
                    <a:pt x="643961" y="351234"/>
                    <a:pt x="638845" y="354769"/>
                  </a:cubicBezTo>
                  <a:cubicBezTo>
                    <a:pt x="638752" y="354862"/>
                    <a:pt x="638659" y="354862"/>
                    <a:pt x="638566" y="354955"/>
                  </a:cubicBezTo>
                  <a:cubicBezTo>
                    <a:pt x="638566" y="354955"/>
                    <a:pt x="638566" y="354955"/>
                    <a:pt x="638566" y="354955"/>
                  </a:cubicBezTo>
                  <a:cubicBezTo>
                    <a:pt x="638473" y="355048"/>
                    <a:pt x="638287" y="355234"/>
                    <a:pt x="638101" y="355420"/>
                  </a:cubicBezTo>
                  <a:cubicBezTo>
                    <a:pt x="637077" y="356350"/>
                    <a:pt x="635961" y="357281"/>
                    <a:pt x="635031" y="358211"/>
                  </a:cubicBezTo>
                  <a:cubicBezTo>
                    <a:pt x="633357" y="359792"/>
                    <a:pt x="631868" y="361559"/>
                    <a:pt x="630287" y="363234"/>
                  </a:cubicBezTo>
                  <a:cubicBezTo>
                    <a:pt x="630194" y="363327"/>
                    <a:pt x="630008" y="363513"/>
                    <a:pt x="629915" y="363606"/>
                  </a:cubicBezTo>
                  <a:cubicBezTo>
                    <a:pt x="629915" y="363699"/>
                    <a:pt x="629822" y="363699"/>
                    <a:pt x="629822" y="363792"/>
                  </a:cubicBezTo>
                  <a:cubicBezTo>
                    <a:pt x="629078" y="364908"/>
                    <a:pt x="628241" y="366024"/>
                    <a:pt x="627590" y="367140"/>
                  </a:cubicBezTo>
                  <a:cubicBezTo>
                    <a:pt x="626380" y="369001"/>
                    <a:pt x="625264" y="370954"/>
                    <a:pt x="624334" y="372907"/>
                  </a:cubicBezTo>
                  <a:cubicBezTo>
                    <a:pt x="623962" y="373652"/>
                    <a:pt x="623590" y="374489"/>
                    <a:pt x="623218" y="375326"/>
                  </a:cubicBezTo>
                  <a:cubicBezTo>
                    <a:pt x="623125" y="375605"/>
                    <a:pt x="622939" y="375884"/>
                    <a:pt x="622939" y="376070"/>
                  </a:cubicBezTo>
                  <a:cubicBezTo>
                    <a:pt x="622939" y="376070"/>
                    <a:pt x="622939" y="376070"/>
                    <a:pt x="622939" y="376070"/>
                  </a:cubicBezTo>
                  <a:cubicBezTo>
                    <a:pt x="622846" y="376163"/>
                    <a:pt x="622846" y="376256"/>
                    <a:pt x="622753" y="376349"/>
                  </a:cubicBezTo>
                  <a:cubicBezTo>
                    <a:pt x="622753" y="376349"/>
                    <a:pt x="622753" y="376349"/>
                    <a:pt x="622753" y="376442"/>
                  </a:cubicBezTo>
                  <a:cubicBezTo>
                    <a:pt x="622753" y="376442"/>
                    <a:pt x="622753" y="376442"/>
                    <a:pt x="622753" y="376442"/>
                  </a:cubicBezTo>
                  <a:cubicBezTo>
                    <a:pt x="622753" y="376442"/>
                    <a:pt x="622753" y="376442"/>
                    <a:pt x="622753" y="376442"/>
                  </a:cubicBezTo>
                  <a:cubicBezTo>
                    <a:pt x="622567" y="377093"/>
                    <a:pt x="622381" y="377837"/>
                    <a:pt x="622288" y="378209"/>
                  </a:cubicBezTo>
                  <a:cubicBezTo>
                    <a:pt x="621636" y="380256"/>
                    <a:pt x="621078" y="382395"/>
                    <a:pt x="620520" y="384535"/>
                  </a:cubicBezTo>
                  <a:cubicBezTo>
                    <a:pt x="620241" y="385744"/>
                    <a:pt x="620055" y="386860"/>
                    <a:pt x="619776" y="388069"/>
                  </a:cubicBezTo>
                  <a:cubicBezTo>
                    <a:pt x="619683" y="390395"/>
                    <a:pt x="619404" y="392720"/>
                    <a:pt x="619404" y="395139"/>
                  </a:cubicBezTo>
                  <a:cubicBezTo>
                    <a:pt x="619404" y="397464"/>
                    <a:pt x="620148" y="400441"/>
                    <a:pt x="619869" y="402766"/>
                  </a:cubicBezTo>
                  <a:cubicBezTo>
                    <a:pt x="619869" y="402952"/>
                    <a:pt x="619869" y="403045"/>
                    <a:pt x="619962" y="403231"/>
                  </a:cubicBezTo>
                  <a:cubicBezTo>
                    <a:pt x="620241" y="404533"/>
                    <a:pt x="620520" y="405836"/>
                    <a:pt x="620799" y="407045"/>
                  </a:cubicBezTo>
                  <a:cubicBezTo>
                    <a:pt x="621357" y="409184"/>
                    <a:pt x="621916" y="411231"/>
                    <a:pt x="622660" y="413370"/>
                  </a:cubicBezTo>
                  <a:cubicBezTo>
                    <a:pt x="622753" y="413649"/>
                    <a:pt x="622939" y="414393"/>
                    <a:pt x="623125" y="414951"/>
                  </a:cubicBezTo>
                  <a:cubicBezTo>
                    <a:pt x="623497" y="415789"/>
                    <a:pt x="623962" y="416626"/>
                    <a:pt x="624334" y="417463"/>
                  </a:cubicBezTo>
                  <a:cubicBezTo>
                    <a:pt x="625543" y="419881"/>
                    <a:pt x="626846" y="422114"/>
                    <a:pt x="628334" y="424346"/>
                  </a:cubicBezTo>
                  <a:cubicBezTo>
                    <a:pt x="628799" y="424997"/>
                    <a:pt x="629264" y="425834"/>
                    <a:pt x="629729" y="426486"/>
                  </a:cubicBezTo>
                  <a:cubicBezTo>
                    <a:pt x="629915" y="426672"/>
                    <a:pt x="630101" y="426858"/>
                    <a:pt x="630287" y="427044"/>
                  </a:cubicBezTo>
                  <a:cubicBezTo>
                    <a:pt x="632147" y="429090"/>
                    <a:pt x="634008" y="431137"/>
                    <a:pt x="636054" y="432997"/>
                  </a:cubicBezTo>
                  <a:cubicBezTo>
                    <a:pt x="636612" y="433462"/>
                    <a:pt x="637263" y="434206"/>
                    <a:pt x="637915" y="434857"/>
                  </a:cubicBezTo>
                  <a:cubicBezTo>
                    <a:pt x="637915" y="434857"/>
                    <a:pt x="637915" y="434857"/>
                    <a:pt x="637915" y="434857"/>
                  </a:cubicBezTo>
                  <a:cubicBezTo>
                    <a:pt x="638101" y="434950"/>
                    <a:pt x="638473" y="435229"/>
                    <a:pt x="638845" y="435508"/>
                  </a:cubicBezTo>
                  <a:cubicBezTo>
                    <a:pt x="644240" y="439229"/>
                    <a:pt x="650100" y="442299"/>
                    <a:pt x="654751" y="447042"/>
                  </a:cubicBezTo>
                  <a:cubicBezTo>
                    <a:pt x="659681" y="452065"/>
                    <a:pt x="663029" y="457926"/>
                    <a:pt x="665448" y="464437"/>
                  </a:cubicBezTo>
                  <a:cubicBezTo>
                    <a:pt x="666285" y="466762"/>
                    <a:pt x="666936" y="469181"/>
                    <a:pt x="667308" y="471599"/>
                  </a:cubicBezTo>
                  <a:cubicBezTo>
                    <a:pt x="668145" y="476250"/>
                    <a:pt x="668145" y="480901"/>
                    <a:pt x="667494" y="485552"/>
                  </a:cubicBezTo>
                  <a:cubicBezTo>
                    <a:pt x="666843" y="490389"/>
                    <a:pt x="665355" y="495040"/>
                    <a:pt x="663308" y="499504"/>
                  </a:cubicBezTo>
                  <a:lnTo>
                    <a:pt x="688423" y="499504"/>
                  </a:lnTo>
                  <a:cubicBezTo>
                    <a:pt x="713073" y="499504"/>
                    <a:pt x="737908" y="500435"/>
                    <a:pt x="762558" y="499504"/>
                  </a:cubicBezTo>
                  <a:cubicBezTo>
                    <a:pt x="779487" y="498853"/>
                    <a:pt x="790463" y="485552"/>
                    <a:pt x="790463" y="469181"/>
                  </a:cubicBezTo>
                  <a:lnTo>
                    <a:pt x="790463" y="0"/>
                  </a:lnTo>
                  <a:lnTo>
                    <a:pt x="0" y="0"/>
                  </a:lnTo>
                  <a:close/>
                </a:path>
              </a:pathLst>
            </a:custGeom>
            <a:solidFill>
              <a:srgbClr val="0078D4"/>
            </a:solidFill>
            <a:ln w="93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8" name="Freeform: Shape 17">
              <a:extLst>
                <a:ext uri="{FF2B5EF4-FFF2-40B4-BE49-F238E27FC236}">
                  <a16:creationId xmlns:a16="http://schemas.microsoft.com/office/drawing/2014/main" id="{D28C6AC6-3F6E-FC45-F848-0FD87ABDB112}"/>
                </a:ext>
              </a:extLst>
            </p:cNvPr>
            <p:cNvSpPr/>
            <p:nvPr/>
          </p:nvSpPr>
          <p:spPr>
            <a:xfrm>
              <a:off x="1843676" y="1066149"/>
              <a:ext cx="790690" cy="116396"/>
            </a:xfrm>
            <a:custGeom>
              <a:avLst/>
              <a:gdLst>
                <a:gd name="connsiteX0" fmla="*/ 790649 w 790690"/>
                <a:gd name="connsiteY0" fmla="*/ 29704 h 116396"/>
                <a:gd name="connsiteX1" fmla="*/ 790649 w 790690"/>
                <a:gd name="connsiteY1" fmla="*/ 28122 h 116396"/>
                <a:gd name="connsiteX2" fmla="*/ 790556 w 790690"/>
                <a:gd name="connsiteY2" fmla="*/ 26541 h 116396"/>
                <a:gd name="connsiteX3" fmla="*/ 790463 w 790690"/>
                <a:gd name="connsiteY3" fmla="*/ 26076 h 116396"/>
                <a:gd name="connsiteX4" fmla="*/ 760698 w 790690"/>
                <a:gd name="connsiteY4" fmla="*/ 124 h 116396"/>
                <a:gd name="connsiteX5" fmla="*/ 51904 w 790690"/>
                <a:gd name="connsiteY5" fmla="*/ 124 h 116396"/>
                <a:gd name="connsiteX6" fmla="*/ 27998 w 790690"/>
                <a:gd name="connsiteY6" fmla="*/ 124 h 116396"/>
                <a:gd name="connsiteX7" fmla="*/ 0 w 790690"/>
                <a:gd name="connsiteY7" fmla="*/ 29425 h 116396"/>
                <a:gd name="connsiteX8" fmla="*/ 0 w 790690"/>
                <a:gd name="connsiteY8" fmla="*/ 41889 h 116396"/>
                <a:gd name="connsiteX9" fmla="*/ 0 w 790690"/>
                <a:gd name="connsiteY9" fmla="*/ 116396 h 116396"/>
                <a:gd name="connsiteX10" fmla="*/ 790649 w 790690"/>
                <a:gd name="connsiteY10" fmla="*/ 116396 h 116396"/>
                <a:gd name="connsiteX11" fmla="*/ 790649 w 790690"/>
                <a:gd name="connsiteY11" fmla="*/ 66446 h 116396"/>
                <a:gd name="connsiteX12" fmla="*/ 790649 w 790690"/>
                <a:gd name="connsiteY12" fmla="*/ 29704 h 116396"/>
                <a:gd name="connsiteX13" fmla="*/ 96924 w 790690"/>
                <a:gd name="connsiteY13" fmla="*/ 65143 h 116396"/>
                <a:gd name="connsiteX14" fmla="*/ 91436 w 790690"/>
                <a:gd name="connsiteY14" fmla="*/ 75189 h 116396"/>
                <a:gd name="connsiteX15" fmla="*/ 77112 w 790690"/>
                <a:gd name="connsiteY15" fmla="*/ 80863 h 116396"/>
                <a:gd name="connsiteX16" fmla="*/ 57299 w 790690"/>
                <a:gd name="connsiteY16" fmla="*/ 60678 h 116396"/>
                <a:gd name="connsiteX17" fmla="*/ 77484 w 790690"/>
                <a:gd name="connsiteY17" fmla="*/ 40494 h 116396"/>
                <a:gd name="connsiteX18" fmla="*/ 91715 w 790690"/>
                <a:gd name="connsiteY18" fmla="*/ 46354 h 116396"/>
                <a:gd name="connsiteX19" fmla="*/ 97110 w 790690"/>
                <a:gd name="connsiteY19" fmla="*/ 56679 h 116396"/>
                <a:gd name="connsiteX20" fmla="*/ 97575 w 790690"/>
                <a:gd name="connsiteY20" fmla="*/ 60585 h 116396"/>
                <a:gd name="connsiteX21" fmla="*/ 96924 w 790690"/>
                <a:gd name="connsiteY21" fmla="*/ 65143 h 116396"/>
                <a:gd name="connsiteX22" fmla="*/ 155711 w 790690"/>
                <a:gd name="connsiteY22" fmla="*/ 65236 h 116396"/>
                <a:gd name="connsiteX23" fmla="*/ 155711 w 790690"/>
                <a:gd name="connsiteY23" fmla="*/ 65236 h 116396"/>
                <a:gd name="connsiteX24" fmla="*/ 150223 w 790690"/>
                <a:gd name="connsiteY24" fmla="*/ 75096 h 116396"/>
                <a:gd name="connsiteX25" fmla="*/ 135899 w 790690"/>
                <a:gd name="connsiteY25" fmla="*/ 80770 h 116396"/>
                <a:gd name="connsiteX26" fmla="*/ 116086 w 790690"/>
                <a:gd name="connsiteY26" fmla="*/ 60585 h 116396"/>
                <a:gd name="connsiteX27" fmla="*/ 136271 w 790690"/>
                <a:gd name="connsiteY27" fmla="*/ 40401 h 116396"/>
                <a:gd name="connsiteX28" fmla="*/ 150502 w 790690"/>
                <a:gd name="connsiteY28" fmla="*/ 46261 h 116396"/>
                <a:gd name="connsiteX29" fmla="*/ 155897 w 790690"/>
                <a:gd name="connsiteY29" fmla="*/ 56493 h 116396"/>
                <a:gd name="connsiteX30" fmla="*/ 156456 w 790690"/>
                <a:gd name="connsiteY30" fmla="*/ 60492 h 116396"/>
                <a:gd name="connsiteX31" fmla="*/ 155711 w 790690"/>
                <a:gd name="connsiteY31" fmla="*/ 65236 h 116396"/>
                <a:gd name="connsiteX32" fmla="*/ 214592 w 790690"/>
                <a:gd name="connsiteY32" fmla="*/ 65236 h 116396"/>
                <a:gd name="connsiteX33" fmla="*/ 214592 w 790690"/>
                <a:gd name="connsiteY33" fmla="*/ 65236 h 116396"/>
                <a:gd name="connsiteX34" fmla="*/ 209104 w 790690"/>
                <a:gd name="connsiteY34" fmla="*/ 75096 h 116396"/>
                <a:gd name="connsiteX35" fmla="*/ 194779 w 790690"/>
                <a:gd name="connsiteY35" fmla="*/ 80770 h 116396"/>
                <a:gd name="connsiteX36" fmla="*/ 174966 w 790690"/>
                <a:gd name="connsiteY36" fmla="*/ 60585 h 116396"/>
                <a:gd name="connsiteX37" fmla="*/ 195151 w 790690"/>
                <a:gd name="connsiteY37" fmla="*/ 40401 h 116396"/>
                <a:gd name="connsiteX38" fmla="*/ 209383 w 790690"/>
                <a:gd name="connsiteY38" fmla="*/ 46261 h 116396"/>
                <a:gd name="connsiteX39" fmla="*/ 214778 w 790690"/>
                <a:gd name="connsiteY39" fmla="*/ 56493 h 116396"/>
                <a:gd name="connsiteX40" fmla="*/ 215336 w 790690"/>
                <a:gd name="connsiteY40" fmla="*/ 60492 h 116396"/>
                <a:gd name="connsiteX41" fmla="*/ 214592 w 790690"/>
                <a:gd name="connsiteY41" fmla="*/ 65236 h 11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0690" h="116396">
                  <a:moveTo>
                    <a:pt x="790649" y="29704"/>
                  </a:moveTo>
                  <a:lnTo>
                    <a:pt x="790649" y="28122"/>
                  </a:lnTo>
                  <a:cubicBezTo>
                    <a:pt x="790649" y="27564"/>
                    <a:pt x="790649" y="27099"/>
                    <a:pt x="790556" y="26541"/>
                  </a:cubicBezTo>
                  <a:cubicBezTo>
                    <a:pt x="790556" y="26355"/>
                    <a:pt x="790556" y="26262"/>
                    <a:pt x="790463" y="26076"/>
                  </a:cubicBezTo>
                  <a:cubicBezTo>
                    <a:pt x="788789" y="10542"/>
                    <a:pt x="776325" y="124"/>
                    <a:pt x="760698" y="124"/>
                  </a:cubicBezTo>
                  <a:lnTo>
                    <a:pt x="51904" y="124"/>
                  </a:lnTo>
                  <a:cubicBezTo>
                    <a:pt x="43997" y="124"/>
                    <a:pt x="35905" y="-155"/>
                    <a:pt x="27998" y="124"/>
                  </a:cubicBezTo>
                  <a:cubicBezTo>
                    <a:pt x="11627" y="682"/>
                    <a:pt x="93" y="13333"/>
                    <a:pt x="0" y="29425"/>
                  </a:cubicBezTo>
                  <a:cubicBezTo>
                    <a:pt x="0" y="33610"/>
                    <a:pt x="0" y="37703"/>
                    <a:pt x="0" y="41889"/>
                  </a:cubicBezTo>
                  <a:lnTo>
                    <a:pt x="0" y="116396"/>
                  </a:lnTo>
                  <a:lnTo>
                    <a:pt x="790649" y="116396"/>
                  </a:lnTo>
                  <a:lnTo>
                    <a:pt x="790649" y="66446"/>
                  </a:lnTo>
                  <a:cubicBezTo>
                    <a:pt x="790649" y="54260"/>
                    <a:pt x="790742" y="41982"/>
                    <a:pt x="790649" y="29704"/>
                  </a:cubicBezTo>
                  <a:close/>
                  <a:moveTo>
                    <a:pt x="96924" y="65143"/>
                  </a:moveTo>
                  <a:cubicBezTo>
                    <a:pt x="96087" y="68864"/>
                    <a:pt x="94320" y="72306"/>
                    <a:pt x="91436" y="75189"/>
                  </a:cubicBezTo>
                  <a:cubicBezTo>
                    <a:pt x="87716" y="78910"/>
                    <a:pt x="82321" y="80956"/>
                    <a:pt x="77112" y="80863"/>
                  </a:cubicBezTo>
                  <a:cubicBezTo>
                    <a:pt x="66508" y="80584"/>
                    <a:pt x="57020" y="71562"/>
                    <a:pt x="57299" y="60678"/>
                  </a:cubicBezTo>
                  <a:cubicBezTo>
                    <a:pt x="57578" y="49795"/>
                    <a:pt x="66322" y="40494"/>
                    <a:pt x="77484" y="40494"/>
                  </a:cubicBezTo>
                  <a:cubicBezTo>
                    <a:pt x="82786" y="40494"/>
                    <a:pt x="87995" y="42633"/>
                    <a:pt x="91715" y="46354"/>
                  </a:cubicBezTo>
                  <a:cubicBezTo>
                    <a:pt x="94599" y="49237"/>
                    <a:pt x="96366" y="52772"/>
                    <a:pt x="97110" y="56679"/>
                  </a:cubicBezTo>
                  <a:cubicBezTo>
                    <a:pt x="97482" y="57981"/>
                    <a:pt x="97668" y="59283"/>
                    <a:pt x="97575" y="60585"/>
                  </a:cubicBezTo>
                  <a:cubicBezTo>
                    <a:pt x="97668" y="62260"/>
                    <a:pt x="97389" y="63748"/>
                    <a:pt x="96924" y="65143"/>
                  </a:cubicBezTo>
                  <a:close/>
                  <a:moveTo>
                    <a:pt x="155711" y="65236"/>
                  </a:moveTo>
                  <a:cubicBezTo>
                    <a:pt x="155711" y="65236"/>
                    <a:pt x="155711" y="65236"/>
                    <a:pt x="155711" y="65236"/>
                  </a:cubicBezTo>
                  <a:cubicBezTo>
                    <a:pt x="154874" y="68957"/>
                    <a:pt x="153107" y="72306"/>
                    <a:pt x="150223" y="75096"/>
                  </a:cubicBezTo>
                  <a:cubicBezTo>
                    <a:pt x="146503" y="78817"/>
                    <a:pt x="141015" y="80863"/>
                    <a:pt x="135899" y="80770"/>
                  </a:cubicBezTo>
                  <a:cubicBezTo>
                    <a:pt x="125295" y="80491"/>
                    <a:pt x="115807" y="71469"/>
                    <a:pt x="116086" y="60585"/>
                  </a:cubicBezTo>
                  <a:cubicBezTo>
                    <a:pt x="116365" y="49702"/>
                    <a:pt x="125109" y="40401"/>
                    <a:pt x="136271" y="40401"/>
                  </a:cubicBezTo>
                  <a:cubicBezTo>
                    <a:pt x="141573" y="40401"/>
                    <a:pt x="146782" y="42540"/>
                    <a:pt x="150502" y="46261"/>
                  </a:cubicBezTo>
                  <a:cubicBezTo>
                    <a:pt x="153386" y="49144"/>
                    <a:pt x="155060" y="52679"/>
                    <a:pt x="155897" y="56493"/>
                  </a:cubicBezTo>
                  <a:cubicBezTo>
                    <a:pt x="156270" y="57795"/>
                    <a:pt x="156549" y="59190"/>
                    <a:pt x="156456" y="60492"/>
                  </a:cubicBezTo>
                  <a:cubicBezTo>
                    <a:pt x="156456" y="62260"/>
                    <a:pt x="156270" y="63748"/>
                    <a:pt x="155711" y="65236"/>
                  </a:cubicBezTo>
                  <a:close/>
                  <a:moveTo>
                    <a:pt x="214592" y="65236"/>
                  </a:moveTo>
                  <a:cubicBezTo>
                    <a:pt x="214592" y="65236"/>
                    <a:pt x="214592" y="65236"/>
                    <a:pt x="214592" y="65236"/>
                  </a:cubicBezTo>
                  <a:cubicBezTo>
                    <a:pt x="213754" y="68957"/>
                    <a:pt x="211987" y="72306"/>
                    <a:pt x="209104" y="75096"/>
                  </a:cubicBezTo>
                  <a:cubicBezTo>
                    <a:pt x="205383" y="78817"/>
                    <a:pt x="199895" y="80863"/>
                    <a:pt x="194779" y="80770"/>
                  </a:cubicBezTo>
                  <a:cubicBezTo>
                    <a:pt x="184175" y="80491"/>
                    <a:pt x="174687" y="71469"/>
                    <a:pt x="174966" y="60585"/>
                  </a:cubicBezTo>
                  <a:cubicBezTo>
                    <a:pt x="175245" y="49702"/>
                    <a:pt x="183989" y="40401"/>
                    <a:pt x="195151" y="40401"/>
                  </a:cubicBezTo>
                  <a:cubicBezTo>
                    <a:pt x="200453" y="40401"/>
                    <a:pt x="205662" y="42540"/>
                    <a:pt x="209383" y="46261"/>
                  </a:cubicBezTo>
                  <a:cubicBezTo>
                    <a:pt x="212266" y="49144"/>
                    <a:pt x="213940" y="52679"/>
                    <a:pt x="214778" y="56493"/>
                  </a:cubicBezTo>
                  <a:cubicBezTo>
                    <a:pt x="215150" y="57795"/>
                    <a:pt x="215429" y="59190"/>
                    <a:pt x="215336" y="60492"/>
                  </a:cubicBezTo>
                  <a:cubicBezTo>
                    <a:pt x="215336" y="62260"/>
                    <a:pt x="215057" y="63748"/>
                    <a:pt x="214592" y="65236"/>
                  </a:cubicBezTo>
                  <a:close/>
                </a:path>
              </a:pathLst>
            </a:custGeom>
            <a:solidFill>
              <a:srgbClr val="50E6FF"/>
            </a:solidFill>
            <a:ln w="93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9" name="Freeform: Shape 18">
              <a:extLst>
                <a:ext uri="{FF2B5EF4-FFF2-40B4-BE49-F238E27FC236}">
                  <a16:creationId xmlns:a16="http://schemas.microsoft.com/office/drawing/2014/main" id="{199356DE-A81B-75AD-D5C1-A50588AD00E2}"/>
                </a:ext>
              </a:extLst>
            </p:cNvPr>
            <p:cNvSpPr/>
            <p:nvPr/>
          </p:nvSpPr>
          <p:spPr>
            <a:xfrm>
              <a:off x="2002271" y="1366730"/>
              <a:ext cx="472157" cy="495959"/>
            </a:xfrm>
            <a:custGeom>
              <a:avLst/>
              <a:gdLst>
                <a:gd name="connsiteX0" fmla="*/ 471878 w 472157"/>
                <a:gd name="connsiteY0" fmla="*/ 160538 h 495959"/>
                <a:gd name="connsiteX1" fmla="*/ 471785 w 472157"/>
                <a:gd name="connsiteY1" fmla="*/ 160259 h 495959"/>
                <a:gd name="connsiteX2" fmla="*/ 471134 w 472157"/>
                <a:gd name="connsiteY2" fmla="*/ 159143 h 495959"/>
                <a:gd name="connsiteX3" fmla="*/ 459879 w 472157"/>
                <a:gd name="connsiteY3" fmla="*/ 139609 h 495959"/>
                <a:gd name="connsiteX4" fmla="*/ 440066 w 472157"/>
                <a:gd name="connsiteY4" fmla="*/ 105286 h 495959"/>
                <a:gd name="connsiteX5" fmla="*/ 432997 w 472157"/>
                <a:gd name="connsiteY5" fmla="*/ 93007 h 495959"/>
                <a:gd name="connsiteX6" fmla="*/ 431136 w 472157"/>
                <a:gd name="connsiteY6" fmla="*/ 89752 h 495959"/>
                <a:gd name="connsiteX7" fmla="*/ 430764 w 472157"/>
                <a:gd name="connsiteY7" fmla="*/ 89100 h 495959"/>
                <a:gd name="connsiteX8" fmla="*/ 430671 w 472157"/>
                <a:gd name="connsiteY8" fmla="*/ 89007 h 495959"/>
                <a:gd name="connsiteX9" fmla="*/ 429834 w 472157"/>
                <a:gd name="connsiteY9" fmla="*/ 87705 h 495959"/>
                <a:gd name="connsiteX10" fmla="*/ 428625 w 472157"/>
                <a:gd name="connsiteY10" fmla="*/ 86496 h 495959"/>
                <a:gd name="connsiteX11" fmla="*/ 428625 w 472157"/>
                <a:gd name="connsiteY11" fmla="*/ 86496 h 495959"/>
                <a:gd name="connsiteX12" fmla="*/ 427695 w 472157"/>
                <a:gd name="connsiteY12" fmla="*/ 85845 h 495959"/>
                <a:gd name="connsiteX13" fmla="*/ 426486 w 472157"/>
                <a:gd name="connsiteY13" fmla="*/ 85194 h 495959"/>
                <a:gd name="connsiteX14" fmla="*/ 426300 w 472157"/>
                <a:gd name="connsiteY14" fmla="*/ 85101 h 495959"/>
                <a:gd name="connsiteX15" fmla="*/ 425928 w 472157"/>
                <a:gd name="connsiteY15" fmla="*/ 85008 h 495959"/>
                <a:gd name="connsiteX16" fmla="*/ 423788 w 472157"/>
                <a:gd name="connsiteY16" fmla="*/ 84543 h 495959"/>
                <a:gd name="connsiteX17" fmla="*/ 422858 w 472157"/>
                <a:gd name="connsiteY17" fmla="*/ 84543 h 495959"/>
                <a:gd name="connsiteX18" fmla="*/ 422207 w 472157"/>
                <a:gd name="connsiteY18" fmla="*/ 84450 h 495959"/>
                <a:gd name="connsiteX19" fmla="*/ 419974 w 472157"/>
                <a:gd name="connsiteY19" fmla="*/ 85008 h 495959"/>
                <a:gd name="connsiteX20" fmla="*/ 416905 w 472157"/>
                <a:gd name="connsiteY20" fmla="*/ 86496 h 495959"/>
                <a:gd name="connsiteX21" fmla="*/ 411231 w 472157"/>
                <a:gd name="connsiteY21" fmla="*/ 89287 h 495959"/>
                <a:gd name="connsiteX22" fmla="*/ 375791 w 472157"/>
                <a:gd name="connsiteY22" fmla="*/ 97565 h 495959"/>
                <a:gd name="connsiteX23" fmla="*/ 369931 w 472157"/>
                <a:gd name="connsiteY23" fmla="*/ 97472 h 495959"/>
                <a:gd name="connsiteX24" fmla="*/ 316539 w 472157"/>
                <a:gd name="connsiteY24" fmla="*/ 76078 h 495959"/>
                <a:gd name="connsiteX25" fmla="*/ 299703 w 472157"/>
                <a:gd name="connsiteY25" fmla="*/ 57102 h 495959"/>
                <a:gd name="connsiteX26" fmla="*/ 286959 w 472157"/>
                <a:gd name="connsiteY26" fmla="*/ 23523 h 495959"/>
                <a:gd name="connsiteX27" fmla="*/ 286122 w 472157"/>
                <a:gd name="connsiteY27" fmla="*/ 17105 h 495959"/>
                <a:gd name="connsiteX28" fmla="*/ 285750 w 472157"/>
                <a:gd name="connsiteY28" fmla="*/ 11896 h 495959"/>
                <a:gd name="connsiteX29" fmla="*/ 285657 w 472157"/>
                <a:gd name="connsiteY29" fmla="*/ 7896 h 495959"/>
                <a:gd name="connsiteX30" fmla="*/ 285657 w 472157"/>
                <a:gd name="connsiteY30" fmla="*/ 7803 h 495959"/>
                <a:gd name="connsiteX31" fmla="*/ 285006 w 472157"/>
                <a:gd name="connsiteY31" fmla="*/ 5571 h 495959"/>
                <a:gd name="connsiteX32" fmla="*/ 284913 w 472157"/>
                <a:gd name="connsiteY32" fmla="*/ 5385 h 495959"/>
                <a:gd name="connsiteX33" fmla="*/ 283983 w 472157"/>
                <a:gd name="connsiteY33" fmla="*/ 3617 h 495959"/>
                <a:gd name="connsiteX34" fmla="*/ 283518 w 472157"/>
                <a:gd name="connsiteY34" fmla="*/ 3245 h 495959"/>
                <a:gd name="connsiteX35" fmla="*/ 282308 w 472157"/>
                <a:gd name="connsiteY35" fmla="*/ 2036 h 495959"/>
                <a:gd name="connsiteX36" fmla="*/ 280541 w 472157"/>
                <a:gd name="connsiteY36" fmla="*/ 920 h 495959"/>
                <a:gd name="connsiteX37" fmla="*/ 280355 w 472157"/>
                <a:gd name="connsiteY37" fmla="*/ 827 h 495959"/>
                <a:gd name="connsiteX38" fmla="*/ 278216 w 472157"/>
                <a:gd name="connsiteY38" fmla="*/ 176 h 495959"/>
                <a:gd name="connsiteX39" fmla="*/ 277192 w 472157"/>
                <a:gd name="connsiteY39" fmla="*/ 83 h 495959"/>
                <a:gd name="connsiteX40" fmla="*/ 276634 w 472157"/>
                <a:gd name="connsiteY40" fmla="*/ 83 h 495959"/>
                <a:gd name="connsiteX41" fmla="*/ 275983 w 472157"/>
                <a:gd name="connsiteY41" fmla="*/ 83 h 495959"/>
                <a:gd name="connsiteX42" fmla="*/ 209941 w 472157"/>
                <a:gd name="connsiteY42" fmla="*/ 83 h 495959"/>
                <a:gd name="connsiteX43" fmla="*/ 197941 w 472157"/>
                <a:gd name="connsiteY43" fmla="*/ 83 h 495959"/>
                <a:gd name="connsiteX44" fmla="*/ 195802 w 472157"/>
                <a:gd name="connsiteY44" fmla="*/ 83 h 495959"/>
                <a:gd name="connsiteX45" fmla="*/ 194221 w 472157"/>
                <a:gd name="connsiteY45" fmla="*/ 176 h 495959"/>
                <a:gd name="connsiteX46" fmla="*/ 194035 w 472157"/>
                <a:gd name="connsiteY46" fmla="*/ 176 h 495959"/>
                <a:gd name="connsiteX47" fmla="*/ 192081 w 472157"/>
                <a:gd name="connsiteY47" fmla="*/ 641 h 495959"/>
                <a:gd name="connsiteX48" fmla="*/ 190872 w 472157"/>
                <a:gd name="connsiteY48" fmla="*/ 1292 h 495959"/>
                <a:gd name="connsiteX49" fmla="*/ 190872 w 472157"/>
                <a:gd name="connsiteY49" fmla="*/ 1292 h 495959"/>
                <a:gd name="connsiteX50" fmla="*/ 189291 w 472157"/>
                <a:gd name="connsiteY50" fmla="*/ 2687 h 495959"/>
                <a:gd name="connsiteX51" fmla="*/ 187896 w 472157"/>
                <a:gd name="connsiteY51" fmla="*/ 4268 h 495959"/>
                <a:gd name="connsiteX52" fmla="*/ 187151 w 472157"/>
                <a:gd name="connsiteY52" fmla="*/ 5757 h 495959"/>
                <a:gd name="connsiteX53" fmla="*/ 187151 w 472157"/>
                <a:gd name="connsiteY53" fmla="*/ 5757 h 495959"/>
                <a:gd name="connsiteX54" fmla="*/ 186965 w 472157"/>
                <a:gd name="connsiteY54" fmla="*/ 6687 h 495959"/>
                <a:gd name="connsiteX55" fmla="*/ 186500 w 472157"/>
                <a:gd name="connsiteY55" fmla="*/ 8640 h 495959"/>
                <a:gd name="connsiteX56" fmla="*/ 186500 w 472157"/>
                <a:gd name="connsiteY56" fmla="*/ 8640 h 495959"/>
                <a:gd name="connsiteX57" fmla="*/ 186593 w 472157"/>
                <a:gd name="connsiteY57" fmla="*/ 11059 h 495959"/>
                <a:gd name="connsiteX58" fmla="*/ 186128 w 472157"/>
                <a:gd name="connsiteY58" fmla="*/ 17012 h 495959"/>
                <a:gd name="connsiteX59" fmla="*/ 185942 w 472157"/>
                <a:gd name="connsiteY59" fmla="*/ 18407 h 495959"/>
                <a:gd name="connsiteX60" fmla="*/ 175617 w 472157"/>
                <a:gd name="connsiteY60" fmla="*/ 51800 h 495959"/>
                <a:gd name="connsiteX61" fmla="*/ 172548 w 472157"/>
                <a:gd name="connsiteY61" fmla="*/ 56916 h 495959"/>
                <a:gd name="connsiteX62" fmla="*/ 127899 w 472157"/>
                <a:gd name="connsiteY62" fmla="*/ 92170 h 495959"/>
                <a:gd name="connsiteX63" fmla="*/ 102226 w 472157"/>
                <a:gd name="connsiteY63" fmla="*/ 97379 h 495959"/>
                <a:gd name="connsiteX64" fmla="*/ 61020 w 472157"/>
                <a:gd name="connsiteY64" fmla="*/ 89194 h 495959"/>
                <a:gd name="connsiteX65" fmla="*/ 56927 w 472157"/>
                <a:gd name="connsiteY65" fmla="*/ 87240 h 495959"/>
                <a:gd name="connsiteX66" fmla="*/ 53392 w 472157"/>
                <a:gd name="connsiteY66" fmla="*/ 85008 h 495959"/>
                <a:gd name="connsiteX67" fmla="*/ 52462 w 472157"/>
                <a:gd name="connsiteY67" fmla="*/ 84915 h 495959"/>
                <a:gd name="connsiteX68" fmla="*/ 50323 w 472157"/>
                <a:gd name="connsiteY68" fmla="*/ 84450 h 495959"/>
                <a:gd name="connsiteX69" fmla="*/ 50136 w 472157"/>
                <a:gd name="connsiteY69" fmla="*/ 84450 h 495959"/>
                <a:gd name="connsiteX70" fmla="*/ 48927 w 472157"/>
                <a:gd name="connsiteY70" fmla="*/ 84450 h 495959"/>
                <a:gd name="connsiteX71" fmla="*/ 48183 w 472157"/>
                <a:gd name="connsiteY71" fmla="*/ 84543 h 495959"/>
                <a:gd name="connsiteX72" fmla="*/ 48183 w 472157"/>
                <a:gd name="connsiteY72" fmla="*/ 84543 h 495959"/>
                <a:gd name="connsiteX73" fmla="*/ 47904 w 472157"/>
                <a:gd name="connsiteY73" fmla="*/ 84636 h 495959"/>
                <a:gd name="connsiteX74" fmla="*/ 46695 w 472157"/>
                <a:gd name="connsiteY74" fmla="*/ 84915 h 495959"/>
                <a:gd name="connsiteX75" fmla="*/ 45951 w 472157"/>
                <a:gd name="connsiteY75" fmla="*/ 85101 h 495959"/>
                <a:gd name="connsiteX76" fmla="*/ 44462 w 472157"/>
                <a:gd name="connsiteY76" fmla="*/ 85938 h 495959"/>
                <a:gd name="connsiteX77" fmla="*/ 43904 w 472157"/>
                <a:gd name="connsiteY77" fmla="*/ 86310 h 495959"/>
                <a:gd name="connsiteX78" fmla="*/ 43439 w 472157"/>
                <a:gd name="connsiteY78" fmla="*/ 86775 h 495959"/>
                <a:gd name="connsiteX79" fmla="*/ 42509 w 472157"/>
                <a:gd name="connsiteY79" fmla="*/ 87612 h 495959"/>
                <a:gd name="connsiteX80" fmla="*/ 42323 w 472157"/>
                <a:gd name="connsiteY80" fmla="*/ 87891 h 495959"/>
                <a:gd name="connsiteX81" fmla="*/ 41672 w 472157"/>
                <a:gd name="connsiteY81" fmla="*/ 89007 h 495959"/>
                <a:gd name="connsiteX82" fmla="*/ 41486 w 472157"/>
                <a:gd name="connsiteY82" fmla="*/ 89287 h 495959"/>
                <a:gd name="connsiteX83" fmla="*/ 39067 w 472157"/>
                <a:gd name="connsiteY83" fmla="*/ 93379 h 495959"/>
                <a:gd name="connsiteX84" fmla="*/ 25487 w 472157"/>
                <a:gd name="connsiteY84" fmla="*/ 116913 h 495959"/>
                <a:gd name="connsiteX85" fmla="*/ 8837 w 472157"/>
                <a:gd name="connsiteY85" fmla="*/ 145841 h 495959"/>
                <a:gd name="connsiteX86" fmla="*/ 1860 w 472157"/>
                <a:gd name="connsiteY86" fmla="*/ 158027 h 495959"/>
                <a:gd name="connsiteX87" fmla="*/ 1209 w 472157"/>
                <a:gd name="connsiteY87" fmla="*/ 159143 h 495959"/>
                <a:gd name="connsiteX88" fmla="*/ 744 w 472157"/>
                <a:gd name="connsiteY88" fmla="*/ 159980 h 495959"/>
                <a:gd name="connsiteX89" fmla="*/ 558 w 472157"/>
                <a:gd name="connsiteY89" fmla="*/ 160259 h 495959"/>
                <a:gd name="connsiteX90" fmla="*/ 465 w 472157"/>
                <a:gd name="connsiteY90" fmla="*/ 160817 h 495959"/>
                <a:gd name="connsiteX91" fmla="*/ 93 w 472157"/>
                <a:gd name="connsiteY91" fmla="*/ 163515 h 495959"/>
                <a:gd name="connsiteX92" fmla="*/ 93 w 472157"/>
                <a:gd name="connsiteY92" fmla="*/ 165189 h 495959"/>
                <a:gd name="connsiteX93" fmla="*/ 186 w 472157"/>
                <a:gd name="connsiteY93" fmla="*/ 165375 h 495959"/>
                <a:gd name="connsiteX94" fmla="*/ 651 w 472157"/>
                <a:gd name="connsiteY94" fmla="*/ 166956 h 495959"/>
                <a:gd name="connsiteX95" fmla="*/ 1674 w 472157"/>
                <a:gd name="connsiteY95" fmla="*/ 168910 h 495959"/>
                <a:gd name="connsiteX96" fmla="*/ 1674 w 472157"/>
                <a:gd name="connsiteY96" fmla="*/ 168910 h 495959"/>
                <a:gd name="connsiteX97" fmla="*/ 1767 w 472157"/>
                <a:gd name="connsiteY97" fmla="*/ 169096 h 495959"/>
                <a:gd name="connsiteX98" fmla="*/ 2698 w 472157"/>
                <a:gd name="connsiteY98" fmla="*/ 170119 h 495959"/>
                <a:gd name="connsiteX99" fmla="*/ 3070 w 472157"/>
                <a:gd name="connsiteY99" fmla="*/ 170584 h 495959"/>
                <a:gd name="connsiteX100" fmla="*/ 3349 w 472157"/>
                <a:gd name="connsiteY100" fmla="*/ 170770 h 495959"/>
                <a:gd name="connsiteX101" fmla="*/ 5860 w 472157"/>
                <a:gd name="connsiteY101" fmla="*/ 172258 h 495959"/>
                <a:gd name="connsiteX102" fmla="*/ 11162 w 472157"/>
                <a:gd name="connsiteY102" fmla="*/ 175793 h 495959"/>
                <a:gd name="connsiteX103" fmla="*/ 21115 w 472157"/>
                <a:gd name="connsiteY103" fmla="*/ 183792 h 495959"/>
                <a:gd name="connsiteX104" fmla="*/ 38788 w 472157"/>
                <a:gd name="connsiteY104" fmla="*/ 207233 h 495959"/>
                <a:gd name="connsiteX105" fmla="*/ 40370 w 472157"/>
                <a:gd name="connsiteY105" fmla="*/ 210488 h 495959"/>
                <a:gd name="connsiteX106" fmla="*/ 43253 w 472157"/>
                <a:gd name="connsiteY106" fmla="*/ 278577 h 495959"/>
                <a:gd name="connsiteX107" fmla="*/ 38602 w 472157"/>
                <a:gd name="connsiteY107" fmla="*/ 288902 h 495959"/>
                <a:gd name="connsiteX108" fmla="*/ 22975 w 472157"/>
                <a:gd name="connsiteY108" fmla="*/ 310389 h 495959"/>
                <a:gd name="connsiteX109" fmla="*/ 11162 w 472157"/>
                <a:gd name="connsiteY109" fmla="*/ 320156 h 495959"/>
                <a:gd name="connsiteX110" fmla="*/ 5953 w 472157"/>
                <a:gd name="connsiteY110" fmla="*/ 323598 h 495959"/>
                <a:gd name="connsiteX111" fmla="*/ 4651 w 472157"/>
                <a:gd name="connsiteY111" fmla="*/ 324435 h 495959"/>
                <a:gd name="connsiteX112" fmla="*/ 3442 w 472157"/>
                <a:gd name="connsiteY112" fmla="*/ 325086 h 495959"/>
                <a:gd name="connsiteX113" fmla="*/ 3349 w 472157"/>
                <a:gd name="connsiteY113" fmla="*/ 325179 h 495959"/>
                <a:gd name="connsiteX114" fmla="*/ 3163 w 472157"/>
                <a:gd name="connsiteY114" fmla="*/ 325365 h 495959"/>
                <a:gd name="connsiteX115" fmla="*/ 1488 w 472157"/>
                <a:gd name="connsiteY115" fmla="*/ 327226 h 495959"/>
                <a:gd name="connsiteX116" fmla="*/ 1488 w 472157"/>
                <a:gd name="connsiteY116" fmla="*/ 327319 h 495959"/>
                <a:gd name="connsiteX117" fmla="*/ 744 w 472157"/>
                <a:gd name="connsiteY117" fmla="*/ 328621 h 495959"/>
                <a:gd name="connsiteX118" fmla="*/ 93 w 472157"/>
                <a:gd name="connsiteY118" fmla="*/ 330667 h 495959"/>
                <a:gd name="connsiteX119" fmla="*/ 0 w 472157"/>
                <a:gd name="connsiteY119" fmla="*/ 330853 h 495959"/>
                <a:gd name="connsiteX120" fmla="*/ 0 w 472157"/>
                <a:gd name="connsiteY120" fmla="*/ 333644 h 495959"/>
                <a:gd name="connsiteX121" fmla="*/ 0 w 472157"/>
                <a:gd name="connsiteY121" fmla="*/ 333830 h 495959"/>
                <a:gd name="connsiteX122" fmla="*/ 0 w 472157"/>
                <a:gd name="connsiteY122" fmla="*/ 333737 h 495959"/>
                <a:gd name="connsiteX123" fmla="*/ 0 w 472157"/>
                <a:gd name="connsiteY123" fmla="*/ 334202 h 495959"/>
                <a:gd name="connsiteX124" fmla="*/ 0 w 472157"/>
                <a:gd name="connsiteY124" fmla="*/ 333923 h 495959"/>
                <a:gd name="connsiteX125" fmla="*/ 279 w 472157"/>
                <a:gd name="connsiteY125" fmla="*/ 335318 h 495959"/>
                <a:gd name="connsiteX126" fmla="*/ 279 w 472157"/>
                <a:gd name="connsiteY126" fmla="*/ 335318 h 495959"/>
                <a:gd name="connsiteX127" fmla="*/ 372 w 472157"/>
                <a:gd name="connsiteY127" fmla="*/ 335597 h 495959"/>
                <a:gd name="connsiteX128" fmla="*/ 1023 w 472157"/>
                <a:gd name="connsiteY128" fmla="*/ 336713 h 495959"/>
                <a:gd name="connsiteX129" fmla="*/ 1395 w 472157"/>
                <a:gd name="connsiteY129" fmla="*/ 337364 h 495959"/>
                <a:gd name="connsiteX130" fmla="*/ 2046 w 472157"/>
                <a:gd name="connsiteY130" fmla="*/ 338481 h 495959"/>
                <a:gd name="connsiteX131" fmla="*/ 5209 w 472157"/>
                <a:gd name="connsiteY131" fmla="*/ 343969 h 495959"/>
                <a:gd name="connsiteX132" fmla="*/ 5302 w 472157"/>
                <a:gd name="connsiteY132" fmla="*/ 344062 h 495959"/>
                <a:gd name="connsiteX133" fmla="*/ 10139 w 472157"/>
                <a:gd name="connsiteY133" fmla="*/ 352433 h 495959"/>
                <a:gd name="connsiteX134" fmla="*/ 39346 w 472157"/>
                <a:gd name="connsiteY134" fmla="*/ 403035 h 495959"/>
                <a:gd name="connsiteX135" fmla="*/ 41207 w 472157"/>
                <a:gd name="connsiteY135" fmla="*/ 406197 h 495959"/>
                <a:gd name="connsiteX136" fmla="*/ 41579 w 472157"/>
                <a:gd name="connsiteY136" fmla="*/ 406756 h 495959"/>
                <a:gd name="connsiteX137" fmla="*/ 42323 w 472157"/>
                <a:gd name="connsiteY137" fmla="*/ 408058 h 495959"/>
                <a:gd name="connsiteX138" fmla="*/ 42416 w 472157"/>
                <a:gd name="connsiteY138" fmla="*/ 408244 h 495959"/>
                <a:gd name="connsiteX139" fmla="*/ 42974 w 472157"/>
                <a:gd name="connsiteY139" fmla="*/ 408709 h 495959"/>
                <a:gd name="connsiteX140" fmla="*/ 44462 w 472157"/>
                <a:gd name="connsiteY140" fmla="*/ 410104 h 495959"/>
                <a:gd name="connsiteX141" fmla="*/ 45207 w 472157"/>
                <a:gd name="connsiteY141" fmla="*/ 410569 h 495959"/>
                <a:gd name="connsiteX142" fmla="*/ 45207 w 472157"/>
                <a:gd name="connsiteY142" fmla="*/ 410569 h 495959"/>
                <a:gd name="connsiteX143" fmla="*/ 46416 w 472157"/>
                <a:gd name="connsiteY143" fmla="*/ 410941 h 495959"/>
                <a:gd name="connsiteX144" fmla="*/ 47067 w 472157"/>
                <a:gd name="connsiteY144" fmla="*/ 411127 h 495959"/>
                <a:gd name="connsiteX145" fmla="*/ 48927 w 472157"/>
                <a:gd name="connsiteY145" fmla="*/ 411592 h 495959"/>
                <a:gd name="connsiteX146" fmla="*/ 51067 w 472157"/>
                <a:gd name="connsiteY146" fmla="*/ 411406 h 495959"/>
                <a:gd name="connsiteX147" fmla="*/ 49857 w 472157"/>
                <a:gd name="connsiteY147" fmla="*/ 411406 h 495959"/>
                <a:gd name="connsiteX148" fmla="*/ 51625 w 472157"/>
                <a:gd name="connsiteY148" fmla="*/ 411220 h 495959"/>
                <a:gd name="connsiteX149" fmla="*/ 53857 w 472157"/>
                <a:gd name="connsiteY149" fmla="*/ 410383 h 495959"/>
                <a:gd name="connsiteX150" fmla="*/ 53857 w 472157"/>
                <a:gd name="connsiteY150" fmla="*/ 410383 h 495959"/>
                <a:gd name="connsiteX151" fmla="*/ 57020 w 472157"/>
                <a:gd name="connsiteY151" fmla="*/ 408616 h 495959"/>
                <a:gd name="connsiteX152" fmla="*/ 129108 w 472157"/>
                <a:gd name="connsiteY152" fmla="*/ 404058 h 495959"/>
                <a:gd name="connsiteX153" fmla="*/ 177385 w 472157"/>
                <a:gd name="connsiteY153" fmla="*/ 447404 h 495959"/>
                <a:gd name="connsiteX154" fmla="*/ 186500 w 472157"/>
                <a:gd name="connsiteY154" fmla="*/ 485076 h 495959"/>
                <a:gd name="connsiteX155" fmla="*/ 186500 w 472157"/>
                <a:gd name="connsiteY155" fmla="*/ 488053 h 495959"/>
                <a:gd name="connsiteX156" fmla="*/ 186500 w 472157"/>
                <a:gd name="connsiteY156" fmla="*/ 488053 h 495959"/>
                <a:gd name="connsiteX157" fmla="*/ 186872 w 472157"/>
                <a:gd name="connsiteY157" fmla="*/ 489355 h 495959"/>
                <a:gd name="connsiteX158" fmla="*/ 187244 w 472157"/>
                <a:gd name="connsiteY158" fmla="*/ 490471 h 495959"/>
                <a:gd name="connsiteX159" fmla="*/ 188082 w 472157"/>
                <a:gd name="connsiteY159" fmla="*/ 491867 h 495959"/>
                <a:gd name="connsiteX160" fmla="*/ 187896 w 472157"/>
                <a:gd name="connsiteY160" fmla="*/ 491867 h 495959"/>
                <a:gd name="connsiteX161" fmla="*/ 188454 w 472157"/>
                <a:gd name="connsiteY161" fmla="*/ 492518 h 495959"/>
                <a:gd name="connsiteX162" fmla="*/ 188082 w 472157"/>
                <a:gd name="connsiteY162" fmla="*/ 491960 h 495959"/>
                <a:gd name="connsiteX163" fmla="*/ 188733 w 472157"/>
                <a:gd name="connsiteY163" fmla="*/ 492797 h 495959"/>
                <a:gd name="connsiteX164" fmla="*/ 189942 w 472157"/>
                <a:gd name="connsiteY164" fmla="*/ 493913 h 495959"/>
                <a:gd name="connsiteX165" fmla="*/ 189198 w 472157"/>
                <a:gd name="connsiteY165" fmla="*/ 493448 h 495959"/>
                <a:gd name="connsiteX166" fmla="*/ 189198 w 472157"/>
                <a:gd name="connsiteY166" fmla="*/ 493541 h 495959"/>
                <a:gd name="connsiteX167" fmla="*/ 190035 w 472157"/>
                <a:gd name="connsiteY167" fmla="*/ 494006 h 495959"/>
                <a:gd name="connsiteX168" fmla="*/ 190593 w 472157"/>
                <a:gd name="connsiteY168" fmla="*/ 494471 h 495959"/>
                <a:gd name="connsiteX169" fmla="*/ 190128 w 472157"/>
                <a:gd name="connsiteY169" fmla="*/ 494006 h 495959"/>
                <a:gd name="connsiteX170" fmla="*/ 190221 w 472157"/>
                <a:gd name="connsiteY170" fmla="*/ 494099 h 495959"/>
                <a:gd name="connsiteX171" fmla="*/ 191895 w 472157"/>
                <a:gd name="connsiteY171" fmla="*/ 495122 h 495959"/>
                <a:gd name="connsiteX172" fmla="*/ 194221 w 472157"/>
                <a:gd name="connsiteY172" fmla="*/ 495773 h 495959"/>
                <a:gd name="connsiteX173" fmla="*/ 194500 w 472157"/>
                <a:gd name="connsiteY173" fmla="*/ 495866 h 495959"/>
                <a:gd name="connsiteX174" fmla="*/ 195895 w 472157"/>
                <a:gd name="connsiteY174" fmla="*/ 495866 h 495959"/>
                <a:gd name="connsiteX175" fmla="*/ 198220 w 472157"/>
                <a:gd name="connsiteY175" fmla="*/ 495866 h 495959"/>
                <a:gd name="connsiteX176" fmla="*/ 249845 w 472157"/>
                <a:gd name="connsiteY176" fmla="*/ 495866 h 495959"/>
                <a:gd name="connsiteX177" fmla="*/ 276169 w 472157"/>
                <a:gd name="connsiteY177" fmla="*/ 495866 h 495959"/>
                <a:gd name="connsiteX178" fmla="*/ 276634 w 472157"/>
                <a:gd name="connsiteY178" fmla="*/ 495866 h 495959"/>
                <a:gd name="connsiteX179" fmla="*/ 277937 w 472157"/>
                <a:gd name="connsiteY179" fmla="*/ 495959 h 495959"/>
                <a:gd name="connsiteX180" fmla="*/ 279332 w 472157"/>
                <a:gd name="connsiteY180" fmla="*/ 495680 h 495959"/>
                <a:gd name="connsiteX181" fmla="*/ 279983 w 472157"/>
                <a:gd name="connsiteY181" fmla="*/ 495401 h 495959"/>
                <a:gd name="connsiteX182" fmla="*/ 281192 w 472157"/>
                <a:gd name="connsiteY182" fmla="*/ 494750 h 495959"/>
                <a:gd name="connsiteX183" fmla="*/ 281936 w 472157"/>
                <a:gd name="connsiteY183" fmla="*/ 494378 h 495959"/>
                <a:gd name="connsiteX184" fmla="*/ 281936 w 472157"/>
                <a:gd name="connsiteY184" fmla="*/ 494378 h 495959"/>
                <a:gd name="connsiteX185" fmla="*/ 283983 w 472157"/>
                <a:gd name="connsiteY185" fmla="*/ 492332 h 495959"/>
                <a:gd name="connsiteX186" fmla="*/ 284076 w 472157"/>
                <a:gd name="connsiteY186" fmla="*/ 492239 h 495959"/>
                <a:gd name="connsiteX187" fmla="*/ 284355 w 472157"/>
                <a:gd name="connsiteY187" fmla="*/ 491588 h 495959"/>
                <a:gd name="connsiteX188" fmla="*/ 285378 w 472157"/>
                <a:gd name="connsiteY188" fmla="*/ 489727 h 495959"/>
                <a:gd name="connsiteX189" fmla="*/ 285657 w 472157"/>
                <a:gd name="connsiteY189" fmla="*/ 488332 h 495959"/>
                <a:gd name="connsiteX190" fmla="*/ 285564 w 472157"/>
                <a:gd name="connsiteY190" fmla="*/ 486379 h 495959"/>
                <a:gd name="connsiteX191" fmla="*/ 285657 w 472157"/>
                <a:gd name="connsiteY191" fmla="*/ 483030 h 495959"/>
                <a:gd name="connsiteX192" fmla="*/ 288262 w 472157"/>
                <a:gd name="connsiteY192" fmla="*/ 465078 h 495959"/>
                <a:gd name="connsiteX193" fmla="*/ 324910 w 472157"/>
                <a:gd name="connsiteY193" fmla="*/ 413546 h 495959"/>
                <a:gd name="connsiteX194" fmla="*/ 388534 w 472157"/>
                <a:gd name="connsiteY194" fmla="*/ 399872 h 495959"/>
                <a:gd name="connsiteX195" fmla="*/ 408254 w 472157"/>
                <a:gd name="connsiteY195" fmla="*/ 405732 h 495959"/>
                <a:gd name="connsiteX196" fmla="*/ 418207 w 472157"/>
                <a:gd name="connsiteY196" fmla="*/ 410569 h 495959"/>
                <a:gd name="connsiteX197" fmla="*/ 419416 w 472157"/>
                <a:gd name="connsiteY197" fmla="*/ 411313 h 495959"/>
                <a:gd name="connsiteX198" fmla="*/ 420812 w 472157"/>
                <a:gd name="connsiteY198" fmla="*/ 411592 h 495959"/>
                <a:gd name="connsiteX199" fmla="*/ 421277 w 472157"/>
                <a:gd name="connsiteY199" fmla="*/ 411685 h 495959"/>
                <a:gd name="connsiteX200" fmla="*/ 421928 w 472157"/>
                <a:gd name="connsiteY200" fmla="*/ 411685 h 495959"/>
                <a:gd name="connsiteX201" fmla="*/ 423974 w 472157"/>
                <a:gd name="connsiteY201" fmla="*/ 411685 h 495959"/>
                <a:gd name="connsiteX202" fmla="*/ 424160 w 472157"/>
                <a:gd name="connsiteY202" fmla="*/ 411592 h 495959"/>
                <a:gd name="connsiteX203" fmla="*/ 426207 w 472157"/>
                <a:gd name="connsiteY203" fmla="*/ 411034 h 495959"/>
                <a:gd name="connsiteX204" fmla="*/ 426486 w 472157"/>
                <a:gd name="connsiteY204" fmla="*/ 410848 h 495959"/>
                <a:gd name="connsiteX205" fmla="*/ 428346 w 472157"/>
                <a:gd name="connsiteY205" fmla="*/ 409732 h 495959"/>
                <a:gd name="connsiteX206" fmla="*/ 428997 w 472157"/>
                <a:gd name="connsiteY206" fmla="*/ 408988 h 495959"/>
                <a:gd name="connsiteX207" fmla="*/ 430020 w 472157"/>
                <a:gd name="connsiteY207" fmla="*/ 408151 h 495959"/>
                <a:gd name="connsiteX208" fmla="*/ 432997 w 472157"/>
                <a:gd name="connsiteY208" fmla="*/ 402570 h 495959"/>
                <a:gd name="connsiteX209" fmla="*/ 440624 w 472157"/>
                <a:gd name="connsiteY209" fmla="*/ 389454 h 495959"/>
                <a:gd name="connsiteX210" fmla="*/ 461832 w 472157"/>
                <a:gd name="connsiteY210" fmla="*/ 352805 h 495959"/>
                <a:gd name="connsiteX211" fmla="*/ 466762 w 472157"/>
                <a:gd name="connsiteY211" fmla="*/ 344341 h 495959"/>
                <a:gd name="connsiteX212" fmla="*/ 469925 w 472157"/>
                <a:gd name="connsiteY212" fmla="*/ 338853 h 495959"/>
                <a:gd name="connsiteX213" fmla="*/ 470948 w 472157"/>
                <a:gd name="connsiteY213" fmla="*/ 337085 h 495959"/>
                <a:gd name="connsiteX214" fmla="*/ 471692 w 472157"/>
                <a:gd name="connsiteY214" fmla="*/ 335690 h 495959"/>
                <a:gd name="connsiteX215" fmla="*/ 472064 w 472157"/>
                <a:gd name="connsiteY215" fmla="*/ 333923 h 495959"/>
                <a:gd name="connsiteX216" fmla="*/ 472064 w 472157"/>
                <a:gd name="connsiteY216" fmla="*/ 333923 h 495959"/>
                <a:gd name="connsiteX217" fmla="*/ 472064 w 472157"/>
                <a:gd name="connsiteY217" fmla="*/ 331225 h 495959"/>
                <a:gd name="connsiteX218" fmla="*/ 471971 w 472157"/>
                <a:gd name="connsiteY218" fmla="*/ 331039 h 495959"/>
                <a:gd name="connsiteX219" fmla="*/ 471320 w 472157"/>
                <a:gd name="connsiteY219" fmla="*/ 328900 h 495959"/>
                <a:gd name="connsiteX220" fmla="*/ 471227 w 472157"/>
                <a:gd name="connsiteY220" fmla="*/ 328714 h 495959"/>
                <a:gd name="connsiteX221" fmla="*/ 470204 w 472157"/>
                <a:gd name="connsiteY221" fmla="*/ 326946 h 495959"/>
                <a:gd name="connsiteX222" fmla="*/ 469832 w 472157"/>
                <a:gd name="connsiteY222" fmla="*/ 326574 h 495959"/>
                <a:gd name="connsiteX223" fmla="*/ 467971 w 472157"/>
                <a:gd name="connsiteY223" fmla="*/ 324900 h 495959"/>
                <a:gd name="connsiteX224" fmla="*/ 469739 w 472157"/>
                <a:gd name="connsiteY224" fmla="*/ 326202 h 495959"/>
                <a:gd name="connsiteX225" fmla="*/ 468157 w 472157"/>
                <a:gd name="connsiteY225" fmla="*/ 324807 h 495959"/>
                <a:gd name="connsiteX226" fmla="*/ 463786 w 472157"/>
                <a:gd name="connsiteY226" fmla="*/ 322482 h 495959"/>
                <a:gd name="connsiteX227" fmla="*/ 460995 w 472157"/>
                <a:gd name="connsiteY227" fmla="*/ 320528 h 495959"/>
                <a:gd name="connsiteX228" fmla="*/ 448996 w 472157"/>
                <a:gd name="connsiteY228" fmla="*/ 310575 h 495959"/>
                <a:gd name="connsiteX229" fmla="*/ 433555 w 472157"/>
                <a:gd name="connsiteY229" fmla="*/ 289274 h 495959"/>
                <a:gd name="connsiteX230" fmla="*/ 433555 w 472157"/>
                <a:gd name="connsiteY230" fmla="*/ 207419 h 495959"/>
                <a:gd name="connsiteX231" fmla="*/ 448996 w 472157"/>
                <a:gd name="connsiteY231" fmla="*/ 186118 h 495959"/>
                <a:gd name="connsiteX232" fmla="*/ 460995 w 472157"/>
                <a:gd name="connsiteY232" fmla="*/ 176072 h 495959"/>
                <a:gd name="connsiteX233" fmla="*/ 464995 w 472157"/>
                <a:gd name="connsiteY233" fmla="*/ 173374 h 495959"/>
                <a:gd name="connsiteX234" fmla="*/ 467506 w 472157"/>
                <a:gd name="connsiteY234" fmla="*/ 171793 h 495959"/>
                <a:gd name="connsiteX235" fmla="*/ 469181 w 472157"/>
                <a:gd name="connsiteY235" fmla="*/ 170770 h 495959"/>
                <a:gd name="connsiteX236" fmla="*/ 469925 w 472157"/>
                <a:gd name="connsiteY236" fmla="*/ 169933 h 495959"/>
                <a:gd name="connsiteX237" fmla="*/ 470390 w 472157"/>
                <a:gd name="connsiteY237" fmla="*/ 169375 h 495959"/>
                <a:gd name="connsiteX238" fmla="*/ 470204 w 472157"/>
                <a:gd name="connsiteY238" fmla="*/ 169654 h 495959"/>
                <a:gd name="connsiteX239" fmla="*/ 470669 w 472157"/>
                <a:gd name="connsiteY239" fmla="*/ 169189 h 495959"/>
                <a:gd name="connsiteX240" fmla="*/ 471134 w 472157"/>
                <a:gd name="connsiteY240" fmla="*/ 168724 h 495959"/>
                <a:gd name="connsiteX241" fmla="*/ 471134 w 472157"/>
                <a:gd name="connsiteY241" fmla="*/ 168724 h 495959"/>
                <a:gd name="connsiteX242" fmla="*/ 471227 w 472157"/>
                <a:gd name="connsiteY242" fmla="*/ 168631 h 495959"/>
                <a:gd name="connsiteX243" fmla="*/ 471227 w 472157"/>
                <a:gd name="connsiteY243" fmla="*/ 168631 h 495959"/>
                <a:gd name="connsiteX244" fmla="*/ 470483 w 472157"/>
                <a:gd name="connsiteY244" fmla="*/ 169375 h 495959"/>
                <a:gd name="connsiteX245" fmla="*/ 471320 w 472157"/>
                <a:gd name="connsiteY245" fmla="*/ 167979 h 495959"/>
                <a:gd name="connsiteX246" fmla="*/ 471506 w 472157"/>
                <a:gd name="connsiteY246" fmla="*/ 167514 h 495959"/>
                <a:gd name="connsiteX247" fmla="*/ 471692 w 472157"/>
                <a:gd name="connsiteY247" fmla="*/ 166770 h 495959"/>
                <a:gd name="connsiteX248" fmla="*/ 471971 w 472157"/>
                <a:gd name="connsiteY248" fmla="*/ 165840 h 495959"/>
                <a:gd name="connsiteX249" fmla="*/ 472157 w 472157"/>
                <a:gd name="connsiteY249" fmla="*/ 163329 h 495959"/>
                <a:gd name="connsiteX250" fmla="*/ 472157 w 472157"/>
                <a:gd name="connsiteY250" fmla="*/ 163235 h 495959"/>
                <a:gd name="connsiteX251" fmla="*/ 472157 w 472157"/>
                <a:gd name="connsiteY251" fmla="*/ 163235 h 495959"/>
                <a:gd name="connsiteX252" fmla="*/ 471878 w 472157"/>
                <a:gd name="connsiteY252" fmla="*/ 160538 h 495959"/>
                <a:gd name="connsiteX253" fmla="*/ 333189 w 472157"/>
                <a:gd name="connsiteY253" fmla="*/ 247975 h 495959"/>
                <a:gd name="connsiteX254" fmla="*/ 333189 w 472157"/>
                <a:gd name="connsiteY254" fmla="*/ 248719 h 495959"/>
                <a:gd name="connsiteX255" fmla="*/ 256077 w 472157"/>
                <a:gd name="connsiteY255" fmla="*/ 342666 h 495959"/>
                <a:gd name="connsiteX256" fmla="*/ 153479 w 472157"/>
                <a:gd name="connsiteY256" fmla="*/ 297832 h 495959"/>
                <a:gd name="connsiteX257" fmla="*/ 162316 w 472157"/>
                <a:gd name="connsiteY257" fmla="*/ 185839 h 495959"/>
                <a:gd name="connsiteX258" fmla="*/ 268635 w 472157"/>
                <a:gd name="connsiteY258" fmla="*/ 156724 h 495959"/>
                <a:gd name="connsiteX259" fmla="*/ 333189 w 472157"/>
                <a:gd name="connsiteY259" fmla="*/ 247230 h 495959"/>
                <a:gd name="connsiteX260" fmla="*/ 333189 w 472157"/>
                <a:gd name="connsiteY260" fmla="*/ 247975 h 495959"/>
                <a:gd name="connsiteX261" fmla="*/ 333189 w 472157"/>
                <a:gd name="connsiteY261" fmla="*/ 247975 h 49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472157" h="495959">
                  <a:moveTo>
                    <a:pt x="471878" y="160538"/>
                  </a:moveTo>
                  <a:cubicBezTo>
                    <a:pt x="471878" y="160445"/>
                    <a:pt x="471878" y="160352"/>
                    <a:pt x="471785" y="160259"/>
                  </a:cubicBezTo>
                  <a:cubicBezTo>
                    <a:pt x="471599" y="159887"/>
                    <a:pt x="471320" y="159515"/>
                    <a:pt x="471134" y="159143"/>
                  </a:cubicBezTo>
                  <a:cubicBezTo>
                    <a:pt x="467506" y="152538"/>
                    <a:pt x="463600" y="146120"/>
                    <a:pt x="459879" y="139609"/>
                  </a:cubicBezTo>
                  <a:cubicBezTo>
                    <a:pt x="453275" y="128168"/>
                    <a:pt x="446670" y="116727"/>
                    <a:pt x="440066" y="105286"/>
                  </a:cubicBezTo>
                  <a:cubicBezTo>
                    <a:pt x="437741" y="101193"/>
                    <a:pt x="435322" y="97100"/>
                    <a:pt x="432997" y="93007"/>
                  </a:cubicBezTo>
                  <a:cubicBezTo>
                    <a:pt x="432346" y="91891"/>
                    <a:pt x="431788" y="90868"/>
                    <a:pt x="431136" y="89752"/>
                  </a:cubicBezTo>
                  <a:cubicBezTo>
                    <a:pt x="431043" y="89566"/>
                    <a:pt x="430857" y="89287"/>
                    <a:pt x="430764" y="89100"/>
                  </a:cubicBezTo>
                  <a:cubicBezTo>
                    <a:pt x="430764" y="89100"/>
                    <a:pt x="430764" y="89007"/>
                    <a:pt x="430671" y="89007"/>
                  </a:cubicBezTo>
                  <a:cubicBezTo>
                    <a:pt x="430392" y="88542"/>
                    <a:pt x="430113" y="88077"/>
                    <a:pt x="429834" y="87705"/>
                  </a:cubicBezTo>
                  <a:cubicBezTo>
                    <a:pt x="429555" y="87333"/>
                    <a:pt x="429090" y="86868"/>
                    <a:pt x="428625" y="86496"/>
                  </a:cubicBezTo>
                  <a:cubicBezTo>
                    <a:pt x="428625" y="86496"/>
                    <a:pt x="428625" y="86496"/>
                    <a:pt x="428625" y="86496"/>
                  </a:cubicBezTo>
                  <a:cubicBezTo>
                    <a:pt x="428439" y="86403"/>
                    <a:pt x="428067" y="86217"/>
                    <a:pt x="427695" y="85845"/>
                  </a:cubicBezTo>
                  <a:cubicBezTo>
                    <a:pt x="427323" y="85659"/>
                    <a:pt x="426858" y="85380"/>
                    <a:pt x="426486" y="85194"/>
                  </a:cubicBezTo>
                  <a:cubicBezTo>
                    <a:pt x="426393" y="85194"/>
                    <a:pt x="426393" y="85101"/>
                    <a:pt x="426300" y="85101"/>
                  </a:cubicBezTo>
                  <a:cubicBezTo>
                    <a:pt x="426207" y="85101"/>
                    <a:pt x="426021" y="85101"/>
                    <a:pt x="425928" y="85008"/>
                  </a:cubicBezTo>
                  <a:cubicBezTo>
                    <a:pt x="425648" y="85008"/>
                    <a:pt x="424532" y="84729"/>
                    <a:pt x="423788" y="84543"/>
                  </a:cubicBezTo>
                  <a:cubicBezTo>
                    <a:pt x="423509" y="84543"/>
                    <a:pt x="423137" y="84543"/>
                    <a:pt x="422858" y="84543"/>
                  </a:cubicBezTo>
                  <a:cubicBezTo>
                    <a:pt x="422579" y="84543"/>
                    <a:pt x="422393" y="84543"/>
                    <a:pt x="422207" y="84450"/>
                  </a:cubicBezTo>
                  <a:cubicBezTo>
                    <a:pt x="421463" y="84636"/>
                    <a:pt x="420719" y="84822"/>
                    <a:pt x="419974" y="85008"/>
                  </a:cubicBezTo>
                  <a:cubicBezTo>
                    <a:pt x="419881" y="85194"/>
                    <a:pt x="417277" y="86310"/>
                    <a:pt x="416905" y="86496"/>
                  </a:cubicBezTo>
                  <a:cubicBezTo>
                    <a:pt x="415044" y="87519"/>
                    <a:pt x="413184" y="88449"/>
                    <a:pt x="411231" y="89287"/>
                  </a:cubicBezTo>
                  <a:cubicBezTo>
                    <a:pt x="400069" y="94403"/>
                    <a:pt x="388162" y="97286"/>
                    <a:pt x="375791" y="97565"/>
                  </a:cubicBezTo>
                  <a:cubicBezTo>
                    <a:pt x="373838" y="97658"/>
                    <a:pt x="371884" y="97565"/>
                    <a:pt x="369931" y="97472"/>
                  </a:cubicBezTo>
                  <a:cubicBezTo>
                    <a:pt x="350304" y="96542"/>
                    <a:pt x="331701" y="88542"/>
                    <a:pt x="316539" y="76078"/>
                  </a:cubicBezTo>
                  <a:cubicBezTo>
                    <a:pt x="310028" y="70683"/>
                    <a:pt x="304354" y="64265"/>
                    <a:pt x="299703" y="57102"/>
                  </a:cubicBezTo>
                  <a:cubicBezTo>
                    <a:pt x="293191" y="46871"/>
                    <a:pt x="288727" y="35243"/>
                    <a:pt x="286959" y="23523"/>
                  </a:cubicBezTo>
                  <a:cubicBezTo>
                    <a:pt x="286680" y="21384"/>
                    <a:pt x="286401" y="19244"/>
                    <a:pt x="286122" y="17105"/>
                  </a:cubicBezTo>
                  <a:cubicBezTo>
                    <a:pt x="285936" y="15338"/>
                    <a:pt x="285750" y="13663"/>
                    <a:pt x="285750" y="11896"/>
                  </a:cubicBezTo>
                  <a:cubicBezTo>
                    <a:pt x="285657" y="10594"/>
                    <a:pt x="285657" y="9198"/>
                    <a:pt x="285657" y="7896"/>
                  </a:cubicBezTo>
                  <a:cubicBezTo>
                    <a:pt x="285657" y="7896"/>
                    <a:pt x="285657" y="7803"/>
                    <a:pt x="285657" y="7803"/>
                  </a:cubicBezTo>
                  <a:cubicBezTo>
                    <a:pt x="285378" y="7059"/>
                    <a:pt x="285192" y="6315"/>
                    <a:pt x="285006" y="5571"/>
                  </a:cubicBezTo>
                  <a:cubicBezTo>
                    <a:pt x="285006" y="5478"/>
                    <a:pt x="284913" y="5478"/>
                    <a:pt x="284913" y="5385"/>
                  </a:cubicBezTo>
                  <a:cubicBezTo>
                    <a:pt x="284820" y="5199"/>
                    <a:pt x="284355" y="4454"/>
                    <a:pt x="283983" y="3617"/>
                  </a:cubicBezTo>
                  <a:cubicBezTo>
                    <a:pt x="283890" y="3524"/>
                    <a:pt x="283704" y="3431"/>
                    <a:pt x="283518" y="3245"/>
                  </a:cubicBezTo>
                  <a:cubicBezTo>
                    <a:pt x="283146" y="2873"/>
                    <a:pt x="282773" y="2408"/>
                    <a:pt x="282308" y="2036"/>
                  </a:cubicBezTo>
                  <a:cubicBezTo>
                    <a:pt x="281750" y="1664"/>
                    <a:pt x="281099" y="1292"/>
                    <a:pt x="280541" y="920"/>
                  </a:cubicBezTo>
                  <a:cubicBezTo>
                    <a:pt x="280448" y="920"/>
                    <a:pt x="280448" y="827"/>
                    <a:pt x="280355" y="827"/>
                  </a:cubicBezTo>
                  <a:cubicBezTo>
                    <a:pt x="279983" y="734"/>
                    <a:pt x="279053" y="455"/>
                    <a:pt x="278216" y="176"/>
                  </a:cubicBezTo>
                  <a:cubicBezTo>
                    <a:pt x="277844" y="176"/>
                    <a:pt x="277471" y="176"/>
                    <a:pt x="277192" y="83"/>
                  </a:cubicBezTo>
                  <a:cubicBezTo>
                    <a:pt x="277006" y="83"/>
                    <a:pt x="276820" y="83"/>
                    <a:pt x="276634" y="83"/>
                  </a:cubicBezTo>
                  <a:lnTo>
                    <a:pt x="275983" y="83"/>
                  </a:lnTo>
                  <a:cubicBezTo>
                    <a:pt x="253938" y="-103"/>
                    <a:pt x="231893" y="83"/>
                    <a:pt x="209941" y="83"/>
                  </a:cubicBezTo>
                  <a:lnTo>
                    <a:pt x="197941" y="83"/>
                  </a:lnTo>
                  <a:cubicBezTo>
                    <a:pt x="197197" y="83"/>
                    <a:pt x="196453" y="83"/>
                    <a:pt x="195802" y="83"/>
                  </a:cubicBezTo>
                  <a:cubicBezTo>
                    <a:pt x="195337" y="83"/>
                    <a:pt x="194407" y="734"/>
                    <a:pt x="194221" y="176"/>
                  </a:cubicBezTo>
                  <a:cubicBezTo>
                    <a:pt x="194128" y="176"/>
                    <a:pt x="194128" y="176"/>
                    <a:pt x="194035" y="176"/>
                  </a:cubicBezTo>
                  <a:cubicBezTo>
                    <a:pt x="193570" y="269"/>
                    <a:pt x="192639" y="548"/>
                    <a:pt x="192081" y="641"/>
                  </a:cubicBezTo>
                  <a:cubicBezTo>
                    <a:pt x="191709" y="827"/>
                    <a:pt x="191244" y="1013"/>
                    <a:pt x="190872" y="1292"/>
                  </a:cubicBezTo>
                  <a:lnTo>
                    <a:pt x="190872" y="1292"/>
                  </a:lnTo>
                  <a:cubicBezTo>
                    <a:pt x="190314" y="1757"/>
                    <a:pt x="189849" y="2222"/>
                    <a:pt x="189291" y="2687"/>
                  </a:cubicBezTo>
                  <a:cubicBezTo>
                    <a:pt x="188826" y="3152"/>
                    <a:pt x="188361" y="3710"/>
                    <a:pt x="187896" y="4268"/>
                  </a:cubicBezTo>
                  <a:cubicBezTo>
                    <a:pt x="187616" y="4734"/>
                    <a:pt x="187337" y="5199"/>
                    <a:pt x="187151" y="5757"/>
                  </a:cubicBezTo>
                  <a:cubicBezTo>
                    <a:pt x="187151" y="5757"/>
                    <a:pt x="187151" y="5757"/>
                    <a:pt x="187151" y="5757"/>
                  </a:cubicBezTo>
                  <a:cubicBezTo>
                    <a:pt x="187151" y="5943"/>
                    <a:pt x="187058" y="6315"/>
                    <a:pt x="186965" y="6687"/>
                  </a:cubicBezTo>
                  <a:cubicBezTo>
                    <a:pt x="186779" y="7338"/>
                    <a:pt x="186593" y="7989"/>
                    <a:pt x="186500" y="8640"/>
                  </a:cubicBezTo>
                  <a:cubicBezTo>
                    <a:pt x="186500" y="8640"/>
                    <a:pt x="186500" y="8640"/>
                    <a:pt x="186500" y="8640"/>
                  </a:cubicBezTo>
                  <a:cubicBezTo>
                    <a:pt x="186500" y="9477"/>
                    <a:pt x="186593" y="10594"/>
                    <a:pt x="186593" y="11059"/>
                  </a:cubicBezTo>
                  <a:cubicBezTo>
                    <a:pt x="186500" y="13012"/>
                    <a:pt x="186407" y="15058"/>
                    <a:pt x="186128" y="17012"/>
                  </a:cubicBezTo>
                  <a:cubicBezTo>
                    <a:pt x="186128" y="17477"/>
                    <a:pt x="186035" y="17942"/>
                    <a:pt x="185942" y="18407"/>
                  </a:cubicBezTo>
                  <a:cubicBezTo>
                    <a:pt x="184547" y="30220"/>
                    <a:pt x="181384" y="41289"/>
                    <a:pt x="175617" y="51800"/>
                  </a:cubicBezTo>
                  <a:cubicBezTo>
                    <a:pt x="174687" y="53568"/>
                    <a:pt x="173664" y="55242"/>
                    <a:pt x="172548" y="56916"/>
                  </a:cubicBezTo>
                  <a:cubicBezTo>
                    <a:pt x="162037" y="73288"/>
                    <a:pt x="146038" y="85194"/>
                    <a:pt x="127899" y="92170"/>
                  </a:cubicBezTo>
                  <a:cubicBezTo>
                    <a:pt x="119621" y="95333"/>
                    <a:pt x="110970" y="97007"/>
                    <a:pt x="102226" y="97379"/>
                  </a:cubicBezTo>
                  <a:cubicBezTo>
                    <a:pt x="88181" y="97937"/>
                    <a:pt x="73856" y="95054"/>
                    <a:pt x="61020" y="89194"/>
                  </a:cubicBezTo>
                  <a:cubicBezTo>
                    <a:pt x="59624" y="88542"/>
                    <a:pt x="58229" y="87891"/>
                    <a:pt x="56927" y="87240"/>
                  </a:cubicBezTo>
                  <a:cubicBezTo>
                    <a:pt x="56276" y="86868"/>
                    <a:pt x="54787" y="85752"/>
                    <a:pt x="53392" y="85008"/>
                  </a:cubicBezTo>
                  <a:cubicBezTo>
                    <a:pt x="53299" y="85008"/>
                    <a:pt x="52927" y="85008"/>
                    <a:pt x="52462" y="84915"/>
                  </a:cubicBezTo>
                  <a:cubicBezTo>
                    <a:pt x="52276" y="84915"/>
                    <a:pt x="51253" y="84636"/>
                    <a:pt x="50323" y="84450"/>
                  </a:cubicBezTo>
                  <a:cubicBezTo>
                    <a:pt x="50229" y="84450"/>
                    <a:pt x="50229" y="84450"/>
                    <a:pt x="50136" y="84450"/>
                  </a:cubicBezTo>
                  <a:lnTo>
                    <a:pt x="48927" y="84450"/>
                  </a:lnTo>
                  <a:cubicBezTo>
                    <a:pt x="48834" y="84450"/>
                    <a:pt x="48555" y="84450"/>
                    <a:pt x="48183" y="84543"/>
                  </a:cubicBezTo>
                  <a:lnTo>
                    <a:pt x="48183" y="84543"/>
                  </a:lnTo>
                  <a:cubicBezTo>
                    <a:pt x="48090" y="84543"/>
                    <a:pt x="47997" y="84543"/>
                    <a:pt x="47904" y="84636"/>
                  </a:cubicBezTo>
                  <a:cubicBezTo>
                    <a:pt x="47532" y="84729"/>
                    <a:pt x="47160" y="84822"/>
                    <a:pt x="46695" y="84915"/>
                  </a:cubicBezTo>
                  <a:cubicBezTo>
                    <a:pt x="46416" y="85008"/>
                    <a:pt x="46137" y="85101"/>
                    <a:pt x="45951" y="85101"/>
                  </a:cubicBezTo>
                  <a:cubicBezTo>
                    <a:pt x="45393" y="85380"/>
                    <a:pt x="44555" y="85845"/>
                    <a:pt x="44462" y="85938"/>
                  </a:cubicBezTo>
                  <a:cubicBezTo>
                    <a:pt x="44183" y="86124"/>
                    <a:pt x="43997" y="86217"/>
                    <a:pt x="43904" y="86310"/>
                  </a:cubicBezTo>
                  <a:cubicBezTo>
                    <a:pt x="43718" y="86496"/>
                    <a:pt x="43532" y="86589"/>
                    <a:pt x="43439" y="86775"/>
                  </a:cubicBezTo>
                  <a:cubicBezTo>
                    <a:pt x="43439" y="86775"/>
                    <a:pt x="42974" y="87240"/>
                    <a:pt x="42509" y="87612"/>
                  </a:cubicBezTo>
                  <a:cubicBezTo>
                    <a:pt x="42416" y="87705"/>
                    <a:pt x="42416" y="87798"/>
                    <a:pt x="42323" y="87891"/>
                  </a:cubicBezTo>
                  <a:cubicBezTo>
                    <a:pt x="42137" y="88263"/>
                    <a:pt x="41858" y="88635"/>
                    <a:pt x="41672" y="89007"/>
                  </a:cubicBezTo>
                  <a:cubicBezTo>
                    <a:pt x="41579" y="89100"/>
                    <a:pt x="41579" y="89194"/>
                    <a:pt x="41486" y="89287"/>
                  </a:cubicBezTo>
                  <a:cubicBezTo>
                    <a:pt x="40649" y="90682"/>
                    <a:pt x="39905" y="92077"/>
                    <a:pt x="39067" y="93379"/>
                  </a:cubicBezTo>
                  <a:cubicBezTo>
                    <a:pt x="34510" y="101193"/>
                    <a:pt x="30045" y="109099"/>
                    <a:pt x="25487" y="116913"/>
                  </a:cubicBezTo>
                  <a:cubicBezTo>
                    <a:pt x="19906" y="126587"/>
                    <a:pt x="14325" y="136167"/>
                    <a:pt x="8837" y="145841"/>
                  </a:cubicBezTo>
                  <a:cubicBezTo>
                    <a:pt x="6511" y="149934"/>
                    <a:pt x="4186" y="153934"/>
                    <a:pt x="1860" y="158027"/>
                  </a:cubicBezTo>
                  <a:cubicBezTo>
                    <a:pt x="1674" y="158399"/>
                    <a:pt x="1395" y="158771"/>
                    <a:pt x="1209" y="159143"/>
                  </a:cubicBezTo>
                  <a:cubicBezTo>
                    <a:pt x="1023" y="159422"/>
                    <a:pt x="930" y="159608"/>
                    <a:pt x="744" y="159980"/>
                  </a:cubicBezTo>
                  <a:cubicBezTo>
                    <a:pt x="651" y="160073"/>
                    <a:pt x="558" y="160166"/>
                    <a:pt x="558" y="160259"/>
                  </a:cubicBezTo>
                  <a:cubicBezTo>
                    <a:pt x="558" y="160445"/>
                    <a:pt x="465" y="160631"/>
                    <a:pt x="465" y="160817"/>
                  </a:cubicBezTo>
                  <a:cubicBezTo>
                    <a:pt x="279" y="161747"/>
                    <a:pt x="93" y="165003"/>
                    <a:pt x="93" y="163515"/>
                  </a:cubicBezTo>
                  <a:cubicBezTo>
                    <a:pt x="93" y="164073"/>
                    <a:pt x="93" y="164631"/>
                    <a:pt x="93" y="165189"/>
                  </a:cubicBezTo>
                  <a:cubicBezTo>
                    <a:pt x="93" y="165282"/>
                    <a:pt x="186" y="165375"/>
                    <a:pt x="186" y="165375"/>
                  </a:cubicBezTo>
                  <a:cubicBezTo>
                    <a:pt x="279" y="165933"/>
                    <a:pt x="465" y="166398"/>
                    <a:pt x="651" y="166956"/>
                  </a:cubicBezTo>
                  <a:cubicBezTo>
                    <a:pt x="930" y="167607"/>
                    <a:pt x="1302" y="168351"/>
                    <a:pt x="1674" y="168910"/>
                  </a:cubicBezTo>
                  <a:cubicBezTo>
                    <a:pt x="1674" y="168910"/>
                    <a:pt x="1674" y="168910"/>
                    <a:pt x="1674" y="168910"/>
                  </a:cubicBezTo>
                  <a:cubicBezTo>
                    <a:pt x="1674" y="168910"/>
                    <a:pt x="1767" y="169003"/>
                    <a:pt x="1767" y="169096"/>
                  </a:cubicBezTo>
                  <a:cubicBezTo>
                    <a:pt x="2046" y="169468"/>
                    <a:pt x="2418" y="169747"/>
                    <a:pt x="2698" y="170119"/>
                  </a:cubicBezTo>
                  <a:cubicBezTo>
                    <a:pt x="2884" y="170305"/>
                    <a:pt x="2977" y="170491"/>
                    <a:pt x="3070" y="170584"/>
                  </a:cubicBezTo>
                  <a:cubicBezTo>
                    <a:pt x="3163" y="170584"/>
                    <a:pt x="3256" y="170677"/>
                    <a:pt x="3349" y="170770"/>
                  </a:cubicBezTo>
                  <a:cubicBezTo>
                    <a:pt x="4186" y="171235"/>
                    <a:pt x="5023" y="171793"/>
                    <a:pt x="5860" y="172258"/>
                  </a:cubicBezTo>
                  <a:cubicBezTo>
                    <a:pt x="7627" y="173374"/>
                    <a:pt x="9395" y="174491"/>
                    <a:pt x="11162" y="175793"/>
                  </a:cubicBezTo>
                  <a:cubicBezTo>
                    <a:pt x="14697" y="178211"/>
                    <a:pt x="18045" y="180909"/>
                    <a:pt x="21115" y="183792"/>
                  </a:cubicBezTo>
                  <a:cubicBezTo>
                    <a:pt x="28277" y="190397"/>
                    <a:pt x="34417" y="198489"/>
                    <a:pt x="38788" y="207233"/>
                  </a:cubicBezTo>
                  <a:cubicBezTo>
                    <a:pt x="39346" y="208349"/>
                    <a:pt x="39905" y="209465"/>
                    <a:pt x="40370" y="210488"/>
                  </a:cubicBezTo>
                  <a:cubicBezTo>
                    <a:pt x="49857" y="231789"/>
                    <a:pt x="51718" y="256532"/>
                    <a:pt x="43253" y="278577"/>
                  </a:cubicBezTo>
                  <a:cubicBezTo>
                    <a:pt x="41858" y="282112"/>
                    <a:pt x="40370" y="285554"/>
                    <a:pt x="38602" y="288902"/>
                  </a:cubicBezTo>
                  <a:cubicBezTo>
                    <a:pt x="34510" y="296809"/>
                    <a:pt x="29394" y="304064"/>
                    <a:pt x="22975" y="310389"/>
                  </a:cubicBezTo>
                  <a:cubicBezTo>
                    <a:pt x="19348" y="313924"/>
                    <a:pt x="15348" y="317273"/>
                    <a:pt x="11162" y="320156"/>
                  </a:cubicBezTo>
                  <a:cubicBezTo>
                    <a:pt x="9488" y="321365"/>
                    <a:pt x="7720" y="322482"/>
                    <a:pt x="5953" y="323598"/>
                  </a:cubicBezTo>
                  <a:cubicBezTo>
                    <a:pt x="5488" y="323877"/>
                    <a:pt x="5116" y="324156"/>
                    <a:pt x="4651" y="324435"/>
                  </a:cubicBezTo>
                  <a:cubicBezTo>
                    <a:pt x="4279" y="324714"/>
                    <a:pt x="3907" y="324900"/>
                    <a:pt x="3442" y="325086"/>
                  </a:cubicBezTo>
                  <a:cubicBezTo>
                    <a:pt x="3442" y="325086"/>
                    <a:pt x="3349" y="325086"/>
                    <a:pt x="3349" y="325179"/>
                  </a:cubicBezTo>
                  <a:cubicBezTo>
                    <a:pt x="3349" y="325179"/>
                    <a:pt x="3256" y="325272"/>
                    <a:pt x="3163" y="325365"/>
                  </a:cubicBezTo>
                  <a:cubicBezTo>
                    <a:pt x="2698" y="325923"/>
                    <a:pt x="2046" y="326667"/>
                    <a:pt x="1488" y="327226"/>
                  </a:cubicBezTo>
                  <a:cubicBezTo>
                    <a:pt x="1488" y="327226"/>
                    <a:pt x="1488" y="327319"/>
                    <a:pt x="1488" y="327319"/>
                  </a:cubicBezTo>
                  <a:cubicBezTo>
                    <a:pt x="1209" y="327784"/>
                    <a:pt x="930" y="328156"/>
                    <a:pt x="744" y="328621"/>
                  </a:cubicBezTo>
                  <a:cubicBezTo>
                    <a:pt x="558" y="329272"/>
                    <a:pt x="372" y="330016"/>
                    <a:pt x="93" y="330667"/>
                  </a:cubicBezTo>
                  <a:cubicBezTo>
                    <a:pt x="93" y="330760"/>
                    <a:pt x="93" y="330760"/>
                    <a:pt x="0" y="330853"/>
                  </a:cubicBezTo>
                  <a:cubicBezTo>
                    <a:pt x="0" y="331504"/>
                    <a:pt x="0" y="332900"/>
                    <a:pt x="0" y="333644"/>
                  </a:cubicBezTo>
                  <a:cubicBezTo>
                    <a:pt x="0" y="333737"/>
                    <a:pt x="0" y="333737"/>
                    <a:pt x="0" y="333830"/>
                  </a:cubicBezTo>
                  <a:cubicBezTo>
                    <a:pt x="0" y="333830"/>
                    <a:pt x="0" y="333737"/>
                    <a:pt x="0" y="333737"/>
                  </a:cubicBezTo>
                  <a:cubicBezTo>
                    <a:pt x="0" y="334016"/>
                    <a:pt x="0" y="334202"/>
                    <a:pt x="0" y="334202"/>
                  </a:cubicBezTo>
                  <a:cubicBezTo>
                    <a:pt x="0" y="334202"/>
                    <a:pt x="0" y="334109"/>
                    <a:pt x="0" y="333923"/>
                  </a:cubicBezTo>
                  <a:cubicBezTo>
                    <a:pt x="93" y="334388"/>
                    <a:pt x="186" y="334853"/>
                    <a:pt x="279" y="335318"/>
                  </a:cubicBezTo>
                  <a:lnTo>
                    <a:pt x="279" y="335318"/>
                  </a:lnTo>
                  <a:cubicBezTo>
                    <a:pt x="279" y="335411"/>
                    <a:pt x="372" y="335504"/>
                    <a:pt x="372" y="335597"/>
                  </a:cubicBezTo>
                  <a:cubicBezTo>
                    <a:pt x="558" y="335969"/>
                    <a:pt x="744" y="336341"/>
                    <a:pt x="1023" y="336713"/>
                  </a:cubicBezTo>
                  <a:cubicBezTo>
                    <a:pt x="1116" y="336899"/>
                    <a:pt x="1302" y="337178"/>
                    <a:pt x="1395" y="337364"/>
                  </a:cubicBezTo>
                  <a:cubicBezTo>
                    <a:pt x="1581" y="337737"/>
                    <a:pt x="1767" y="338109"/>
                    <a:pt x="2046" y="338481"/>
                  </a:cubicBezTo>
                  <a:cubicBezTo>
                    <a:pt x="3070" y="340341"/>
                    <a:pt x="4186" y="342108"/>
                    <a:pt x="5209" y="343969"/>
                  </a:cubicBezTo>
                  <a:cubicBezTo>
                    <a:pt x="5209" y="343969"/>
                    <a:pt x="5209" y="344062"/>
                    <a:pt x="5302" y="344062"/>
                  </a:cubicBezTo>
                  <a:cubicBezTo>
                    <a:pt x="6883" y="346852"/>
                    <a:pt x="8558" y="349643"/>
                    <a:pt x="10139" y="352433"/>
                  </a:cubicBezTo>
                  <a:cubicBezTo>
                    <a:pt x="19906" y="369269"/>
                    <a:pt x="29673" y="386199"/>
                    <a:pt x="39346" y="403035"/>
                  </a:cubicBezTo>
                  <a:cubicBezTo>
                    <a:pt x="39998" y="404058"/>
                    <a:pt x="40556" y="405174"/>
                    <a:pt x="41207" y="406197"/>
                  </a:cubicBezTo>
                  <a:cubicBezTo>
                    <a:pt x="41300" y="406383"/>
                    <a:pt x="41393" y="406570"/>
                    <a:pt x="41579" y="406756"/>
                  </a:cubicBezTo>
                  <a:cubicBezTo>
                    <a:pt x="41858" y="407221"/>
                    <a:pt x="42137" y="407686"/>
                    <a:pt x="42323" y="408058"/>
                  </a:cubicBezTo>
                  <a:cubicBezTo>
                    <a:pt x="42323" y="408151"/>
                    <a:pt x="42416" y="408151"/>
                    <a:pt x="42416" y="408244"/>
                  </a:cubicBezTo>
                  <a:cubicBezTo>
                    <a:pt x="42602" y="408337"/>
                    <a:pt x="42695" y="408523"/>
                    <a:pt x="42974" y="408709"/>
                  </a:cubicBezTo>
                  <a:cubicBezTo>
                    <a:pt x="43439" y="409174"/>
                    <a:pt x="43904" y="409639"/>
                    <a:pt x="44462" y="410104"/>
                  </a:cubicBezTo>
                  <a:cubicBezTo>
                    <a:pt x="44741" y="410290"/>
                    <a:pt x="44927" y="410383"/>
                    <a:pt x="45207" y="410569"/>
                  </a:cubicBezTo>
                  <a:lnTo>
                    <a:pt x="45207" y="410569"/>
                  </a:lnTo>
                  <a:cubicBezTo>
                    <a:pt x="45393" y="410662"/>
                    <a:pt x="45765" y="410755"/>
                    <a:pt x="46416" y="410941"/>
                  </a:cubicBezTo>
                  <a:cubicBezTo>
                    <a:pt x="46602" y="411034"/>
                    <a:pt x="46881" y="411034"/>
                    <a:pt x="47067" y="411127"/>
                  </a:cubicBezTo>
                  <a:cubicBezTo>
                    <a:pt x="47625" y="411313"/>
                    <a:pt x="48276" y="411406"/>
                    <a:pt x="48927" y="411592"/>
                  </a:cubicBezTo>
                  <a:cubicBezTo>
                    <a:pt x="49764" y="411592"/>
                    <a:pt x="50602" y="411406"/>
                    <a:pt x="51067" y="411406"/>
                  </a:cubicBezTo>
                  <a:lnTo>
                    <a:pt x="49857" y="411406"/>
                  </a:lnTo>
                  <a:cubicBezTo>
                    <a:pt x="50416" y="411406"/>
                    <a:pt x="51067" y="411313"/>
                    <a:pt x="51625" y="411220"/>
                  </a:cubicBezTo>
                  <a:cubicBezTo>
                    <a:pt x="52183" y="411034"/>
                    <a:pt x="53578" y="410476"/>
                    <a:pt x="53857" y="410383"/>
                  </a:cubicBezTo>
                  <a:cubicBezTo>
                    <a:pt x="53857" y="410383"/>
                    <a:pt x="53857" y="410383"/>
                    <a:pt x="53857" y="410383"/>
                  </a:cubicBezTo>
                  <a:cubicBezTo>
                    <a:pt x="54880" y="409825"/>
                    <a:pt x="55904" y="409174"/>
                    <a:pt x="57020" y="408616"/>
                  </a:cubicBezTo>
                  <a:cubicBezTo>
                    <a:pt x="79158" y="397175"/>
                    <a:pt x="105761" y="394849"/>
                    <a:pt x="129108" y="404058"/>
                  </a:cubicBezTo>
                  <a:cubicBezTo>
                    <a:pt x="149665" y="412244"/>
                    <a:pt x="167804" y="427126"/>
                    <a:pt x="177385" y="447404"/>
                  </a:cubicBezTo>
                  <a:cubicBezTo>
                    <a:pt x="183059" y="459403"/>
                    <a:pt x="186128" y="471775"/>
                    <a:pt x="186500" y="485076"/>
                  </a:cubicBezTo>
                  <a:cubicBezTo>
                    <a:pt x="186500" y="486100"/>
                    <a:pt x="186500" y="487030"/>
                    <a:pt x="186500" y="488053"/>
                  </a:cubicBezTo>
                  <a:cubicBezTo>
                    <a:pt x="186500" y="488053"/>
                    <a:pt x="186500" y="488053"/>
                    <a:pt x="186500" y="488053"/>
                  </a:cubicBezTo>
                  <a:cubicBezTo>
                    <a:pt x="186686" y="488611"/>
                    <a:pt x="186779" y="489262"/>
                    <a:pt x="186872" y="489355"/>
                  </a:cubicBezTo>
                  <a:cubicBezTo>
                    <a:pt x="186965" y="489727"/>
                    <a:pt x="187058" y="490099"/>
                    <a:pt x="187244" y="490471"/>
                  </a:cubicBezTo>
                  <a:cubicBezTo>
                    <a:pt x="187523" y="490936"/>
                    <a:pt x="187802" y="491402"/>
                    <a:pt x="188082" y="491867"/>
                  </a:cubicBezTo>
                  <a:cubicBezTo>
                    <a:pt x="187989" y="491774"/>
                    <a:pt x="187989" y="491774"/>
                    <a:pt x="187896" y="491867"/>
                  </a:cubicBezTo>
                  <a:cubicBezTo>
                    <a:pt x="187896" y="491867"/>
                    <a:pt x="188175" y="492146"/>
                    <a:pt x="188454" y="492518"/>
                  </a:cubicBezTo>
                  <a:cubicBezTo>
                    <a:pt x="188361" y="492332"/>
                    <a:pt x="188175" y="492146"/>
                    <a:pt x="188082" y="491960"/>
                  </a:cubicBezTo>
                  <a:cubicBezTo>
                    <a:pt x="188268" y="492146"/>
                    <a:pt x="188547" y="492518"/>
                    <a:pt x="188733" y="492797"/>
                  </a:cubicBezTo>
                  <a:cubicBezTo>
                    <a:pt x="189105" y="493169"/>
                    <a:pt x="189570" y="493634"/>
                    <a:pt x="189942" y="493913"/>
                  </a:cubicBezTo>
                  <a:cubicBezTo>
                    <a:pt x="189663" y="493727"/>
                    <a:pt x="189384" y="493541"/>
                    <a:pt x="189198" y="493448"/>
                  </a:cubicBezTo>
                  <a:cubicBezTo>
                    <a:pt x="189198" y="493448"/>
                    <a:pt x="189198" y="493448"/>
                    <a:pt x="189198" y="493541"/>
                  </a:cubicBezTo>
                  <a:cubicBezTo>
                    <a:pt x="189384" y="493634"/>
                    <a:pt x="189663" y="493820"/>
                    <a:pt x="190035" y="494006"/>
                  </a:cubicBezTo>
                  <a:cubicBezTo>
                    <a:pt x="190314" y="494285"/>
                    <a:pt x="190500" y="494471"/>
                    <a:pt x="190593" y="494471"/>
                  </a:cubicBezTo>
                  <a:cubicBezTo>
                    <a:pt x="190686" y="494378"/>
                    <a:pt x="190407" y="494192"/>
                    <a:pt x="190128" y="494006"/>
                  </a:cubicBezTo>
                  <a:cubicBezTo>
                    <a:pt x="190128" y="494006"/>
                    <a:pt x="190221" y="494099"/>
                    <a:pt x="190221" y="494099"/>
                  </a:cubicBezTo>
                  <a:cubicBezTo>
                    <a:pt x="190407" y="494192"/>
                    <a:pt x="191244" y="494750"/>
                    <a:pt x="191895" y="495122"/>
                  </a:cubicBezTo>
                  <a:cubicBezTo>
                    <a:pt x="192639" y="495401"/>
                    <a:pt x="193384" y="495587"/>
                    <a:pt x="194221" y="495773"/>
                  </a:cubicBezTo>
                  <a:cubicBezTo>
                    <a:pt x="194314" y="495773"/>
                    <a:pt x="194407" y="495866"/>
                    <a:pt x="194500" y="495866"/>
                  </a:cubicBezTo>
                  <a:cubicBezTo>
                    <a:pt x="195058" y="495866"/>
                    <a:pt x="195709" y="495866"/>
                    <a:pt x="195895" y="495866"/>
                  </a:cubicBezTo>
                  <a:cubicBezTo>
                    <a:pt x="196639" y="495866"/>
                    <a:pt x="197476" y="495866"/>
                    <a:pt x="198220" y="495866"/>
                  </a:cubicBezTo>
                  <a:lnTo>
                    <a:pt x="249845" y="495866"/>
                  </a:lnTo>
                  <a:cubicBezTo>
                    <a:pt x="258589" y="495866"/>
                    <a:pt x="267426" y="495959"/>
                    <a:pt x="276169" y="495866"/>
                  </a:cubicBezTo>
                  <a:cubicBezTo>
                    <a:pt x="276355" y="495866"/>
                    <a:pt x="276541" y="495866"/>
                    <a:pt x="276634" y="495866"/>
                  </a:cubicBezTo>
                  <a:cubicBezTo>
                    <a:pt x="277285" y="495866"/>
                    <a:pt x="277657" y="495866"/>
                    <a:pt x="277937" y="495959"/>
                  </a:cubicBezTo>
                  <a:cubicBezTo>
                    <a:pt x="278402" y="495866"/>
                    <a:pt x="278867" y="495773"/>
                    <a:pt x="279332" y="495680"/>
                  </a:cubicBezTo>
                  <a:cubicBezTo>
                    <a:pt x="279518" y="495587"/>
                    <a:pt x="279704" y="495494"/>
                    <a:pt x="279983" y="495401"/>
                  </a:cubicBezTo>
                  <a:cubicBezTo>
                    <a:pt x="280355" y="495215"/>
                    <a:pt x="280820" y="494936"/>
                    <a:pt x="281192" y="494750"/>
                  </a:cubicBezTo>
                  <a:cubicBezTo>
                    <a:pt x="281471" y="494564"/>
                    <a:pt x="281750" y="494471"/>
                    <a:pt x="281936" y="494378"/>
                  </a:cubicBezTo>
                  <a:cubicBezTo>
                    <a:pt x="281936" y="494378"/>
                    <a:pt x="281936" y="494378"/>
                    <a:pt x="281936" y="494378"/>
                  </a:cubicBezTo>
                  <a:cubicBezTo>
                    <a:pt x="282680" y="493727"/>
                    <a:pt x="283239" y="492983"/>
                    <a:pt x="283983" y="492332"/>
                  </a:cubicBezTo>
                  <a:cubicBezTo>
                    <a:pt x="283983" y="492332"/>
                    <a:pt x="284076" y="492239"/>
                    <a:pt x="284076" y="492239"/>
                  </a:cubicBezTo>
                  <a:cubicBezTo>
                    <a:pt x="284169" y="492053"/>
                    <a:pt x="284262" y="491867"/>
                    <a:pt x="284355" y="491588"/>
                  </a:cubicBezTo>
                  <a:cubicBezTo>
                    <a:pt x="284727" y="491029"/>
                    <a:pt x="285006" y="490378"/>
                    <a:pt x="285378" y="489727"/>
                  </a:cubicBezTo>
                  <a:cubicBezTo>
                    <a:pt x="285471" y="489262"/>
                    <a:pt x="285564" y="488797"/>
                    <a:pt x="285657" y="488332"/>
                  </a:cubicBezTo>
                  <a:cubicBezTo>
                    <a:pt x="285564" y="487774"/>
                    <a:pt x="285564" y="486844"/>
                    <a:pt x="285564" y="486379"/>
                  </a:cubicBezTo>
                  <a:cubicBezTo>
                    <a:pt x="285564" y="485262"/>
                    <a:pt x="285564" y="484146"/>
                    <a:pt x="285657" y="483030"/>
                  </a:cubicBezTo>
                  <a:cubicBezTo>
                    <a:pt x="286029" y="477077"/>
                    <a:pt x="286773" y="470938"/>
                    <a:pt x="288262" y="465078"/>
                  </a:cubicBezTo>
                  <a:cubicBezTo>
                    <a:pt x="293470" y="443870"/>
                    <a:pt x="307051" y="425824"/>
                    <a:pt x="324910" y="413546"/>
                  </a:cubicBezTo>
                  <a:cubicBezTo>
                    <a:pt x="343421" y="400802"/>
                    <a:pt x="366489" y="396524"/>
                    <a:pt x="388534" y="399872"/>
                  </a:cubicBezTo>
                  <a:cubicBezTo>
                    <a:pt x="395418" y="400895"/>
                    <a:pt x="401836" y="403035"/>
                    <a:pt x="408254" y="405732"/>
                  </a:cubicBezTo>
                  <a:cubicBezTo>
                    <a:pt x="411696" y="407221"/>
                    <a:pt x="414951" y="408802"/>
                    <a:pt x="418207" y="410569"/>
                  </a:cubicBezTo>
                  <a:cubicBezTo>
                    <a:pt x="419044" y="411034"/>
                    <a:pt x="421928" y="411592"/>
                    <a:pt x="419416" y="411313"/>
                  </a:cubicBezTo>
                  <a:cubicBezTo>
                    <a:pt x="416533" y="411034"/>
                    <a:pt x="420253" y="411406"/>
                    <a:pt x="420812" y="411592"/>
                  </a:cubicBezTo>
                  <a:cubicBezTo>
                    <a:pt x="420998" y="411592"/>
                    <a:pt x="421184" y="411685"/>
                    <a:pt x="421277" y="411685"/>
                  </a:cubicBezTo>
                  <a:cubicBezTo>
                    <a:pt x="421463" y="411685"/>
                    <a:pt x="421649" y="411685"/>
                    <a:pt x="421928" y="411685"/>
                  </a:cubicBezTo>
                  <a:cubicBezTo>
                    <a:pt x="422579" y="411592"/>
                    <a:pt x="423323" y="411685"/>
                    <a:pt x="423974" y="411685"/>
                  </a:cubicBezTo>
                  <a:cubicBezTo>
                    <a:pt x="424067" y="411685"/>
                    <a:pt x="424160" y="411685"/>
                    <a:pt x="424160" y="411592"/>
                  </a:cubicBezTo>
                  <a:cubicBezTo>
                    <a:pt x="424253" y="411592"/>
                    <a:pt x="425276" y="411313"/>
                    <a:pt x="426207" y="411034"/>
                  </a:cubicBezTo>
                  <a:cubicBezTo>
                    <a:pt x="426300" y="411034"/>
                    <a:pt x="426393" y="410941"/>
                    <a:pt x="426486" y="410848"/>
                  </a:cubicBezTo>
                  <a:cubicBezTo>
                    <a:pt x="427137" y="410476"/>
                    <a:pt x="427788" y="410104"/>
                    <a:pt x="428346" y="409732"/>
                  </a:cubicBezTo>
                  <a:cubicBezTo>
                    <a:pt x="428625" y="409453"/>
                    <a:pt x="428904" y="409081"/>
                    <a:pt x="428997" y="408988"/>
                  </a:cubicBezTo>
                  <a:cubicBezTo>
                    <a:pt x="429462" y="408523"/>
                    <a:pt x="429834" y="408244"/>
                    <a:pt x="430020" y="408151"/>
                  </a:cubicBezTo>
                  <a:cubicBezTo>
                    <a:pt x="431229" y="406383"/>
                    <a:pt x="432625" y="403221"/>
                    <a:pt x="432997" y="402570"/>
                  </a:cubicBezTo>
                  <a:cubicBezTo>
                    <a:pt x="435508" y="398198"/>
                    <a:pt x="438020" y="393826"/>
                    <a:pt x="440624" y="389454"/>
                  </a:cubicBezTo>
                  <a:cubicBezTo>
                    <a:pt x="447694" y="377269"/>
                    <a:pt x="454763" y="364991"/>
                    <a:pt x="461832" y="352805"/>
                  </a:cubicBezTo>
                  <a:cubicBezTo>
                    <a:pt x="463507" y="350015"/>
                    <a:pt x="465088" y="347131"/>
                    <a:pt x="466762" y="344341"/>
                  </a:cubicBezTo>
                  <a:cubicBezTo>
                    <a:pt x="467785" y="342480"/>
                    <a:pt x="468902" y="340713"/>
                    <a:pt x="469925" y="338853"/>
                  </a:cubicBezTo>
                  <a:cubicBezTo>
                    <a:pt x="470297" y="338295"/>
                    <a:pt x="470576" y="337643"/>
                    <a:pt x="470948" y="337085"/>
                  </a:cubicBezTo>
                  <a:cubicBezTo>
                    <a:pt x="471227" y="336620"/>
                    <a:pt x="471413" y="336155"/>
                    <a:pt x="471692" y="335690"/>
                  </a:cubicBezTo>
                  <a:cubicBezTo>
                    <a:pt x="471878" y="335132"/>
                    <a:pt x="471971" y="334481"/>
                    <a:pt x="472064" y="333923"/>
                  </a:cubicBezTo>
                  <a:cubicBezTo>
                    <a:pt x="472064" y="333923"/>
                    <a:pt x="472064" y="333923"/>
                    <a:pt x="472064" y="333923"/>
                  </a:cubicBezTo>
                  <a:cubicBezTo>
                    <a:pt x="471878" y="333179"/>
                    <a:pt x="471971" y="332062"/>
                    <a:pt x="472064" y="331225"/>
                  </a:cubicBezTo>
                  <a:cubicBezTo>
                    <a:pt x="472064" y="331132"/>
                    <a:pt x="472064" y="331132"/>
                    <a:pt x="471971" y="331039"/>
                  </a:cubicBezTo>
                  <a:cubicBezTo>
                    <a:pt x="471692" y="330388"/>
                    <a:pt x="471506" y="329551"/>
                    <a:pt x="471320" y="328900"/>
                  </a:cubicBezTo>
                  <a:cubicBezTo>
                    <a:pt x="471320" y="328900"/>
                    <a:pt x="471227" y="328807"/>
                    <a:pt x="471227" y="328714"/>
                  </a:cubicBezTo>
                  <a:cubicBezTo>
                    <a:pt x="470948" y="328156"/>
                    <a:pt x="470576" y="327505"/>
                    <a:pt x="470204" y="326946"/>
                  </a:cubicBezTo>
                  <a:cubicBezTo>
                    <a:pt x="470018" y="326760"/>
                    <a:pt x="469832" y="326667"/>
                    <a:pt x="469832" y="326574"/>
                  </a:cubicBezTo>
                  <a:cubicBezTo>
                    <a:pt x="469274" y="326016"/>
                    <a:pt x="468623" y="325365"/>
                    <a:pt x="467971" y="324900"/>
                  </a:cubicBezTo>
                  <a:cubicBezTo>
                    <a:pt x="468530" y="325365"/>
                    <a:pt x="469181" y="325830"/>
                    <a:pt x="469739" y="326202"/>
                  </a:cubicBezTo>
                  <a:cubicBezTo>
                    <a:pt x="469646" y="325830"/>
                    <a:pt x="468995" y="325272"/>
                    <a:pt x="468157" y="324807"/>
                  </a:cubicBezTo>
                  <a:cubicBezTo>
                    <a:pt x="466669" y="323877"/>
                    <a:pt x="464530" y="322947"/>
                    <a:pt x="463786" y="322482"/>
                  </a:cubicBezTo>
                  <a:cubicBezTo>
                    <a:pt x="462855" y="321830"/>
                    <a:pt x="461925" y="321179"/>
                    <a:pt x="460995" y="320528"/>
                  </a:cubicBezTo>
                  <a:cubicBezTo>
                    <a:pt x="456716" y="317552"/>
                    <a:pt x="452717" y="314203"/>
                    <a:pt x="448996" y="310575"/>
                  </a:cubicBezTo>
                  <a:cubicBezTo>
                    <a:pt x="442671" y="304157"/>
                    <a:pt x="437462" y="296995"/>
                    <a:pt x="433555" y="289274"/>
                  </a:cubicBezTo>
                  <a:cubicBezTo>
                    <a:pt x="420532" y="263881"/>
                    <a:pt x="420532" y="232813"/>
                    <a:pt x="433555" y="207419"/>
                  </a:cubicBezTo>
                  <a:cubicBezTo>
                    <a:pt x="437555" y="199698"/>
                    <a:pt x="442671" y="192443"/>
                    <a:pt x="448996" y="186118"/>
                  </a:cubicBezTo>
                  <a:cubicBezTo>
                    <a:pt x="452624" y="182490"/>
                    <a:pt x="456716" y="179142"/>
                    <a:pt x="460995" y="176072"/>
                  </a:cubicBezTo>
                  <a:cubicBezTo>
                    <a:pt x="462297" y="175142"/>
                    <a:pt x="463693" y="174212"/>
                    <a:pt x="464995" y="173374"/>
                  </a:cubicBezTo>
                  <a:cubicBezTo>
                    <a:pt x="465832" y="172816"/>
                    <a:pt x="466669" y="172351"/>
                    <a:pt x="467506" y="171793"/>
                  </a:cubicBezTo>
                  <a:cubicBezTo>
                    <a:pt x="468064" y="171514"/>
                    <a:pt x="468623" y="171142"/>
                    <a:pt x="469181" y="170770"/>
                  </a:cubicBezTo>
                  <a:cubicBezTo>
                    <a:pt x="469460" y="170491"/>
                    <a:pt x="469646" y="170212"/>
                    <a:pt x="469925" y="169933"/>
                  </a:cubicBezTo>
                  <a:cubicBezTo>
                    <a:pt x="469925" y="169840"/>
                    <a:pt x="470111" y="169561"/>
                    <a:pt x="470390" y="169375"/>
                  </a:cubicBezTo>
                  <a:cubicBezTo>
                    <a:pt x="470390" y="169468"/>
                    <a:pt x="470297" y="169561"/>
                    <a:pt x="470204" y="169654"/>
                  </a:cubicBezTo>
                  <a:cubicBezTo>
                    <a:pt x="470390" y="169468"/>
                    <a:pt x="470576" y="169282"/>
                    <a:pt x="470669" y="169189"/>
                  </a:cubicBezTo>
                  <a:cubicBezTo>
                    <a:pt x="470855" y="169003"/>
                    <a:pt x="470948" y="168910"/>
                    <a:pt x="471134" y="168724"/>
                  </a:cubicBezTo>
                  <a:lnTo>
                    <a:pt x="471134" y="168724"/>
                  </a:lnTo>
                  <a:cubicBezTo>
                    <a:pt x="471599" y="168258"/>
                    <a:pt x="471506" y="168351"/>
                    <a:pt x="471227" y="168631"/>
                  </a:cubicBezTo>
                  <a:cubicBezTo>
                    <a:pt x="471227" y="168631"/>
                    <a:pt x="471227" y="168631"/>
                    <a:pt x="471227" y="168631"/>
                  </a:cubicBezTo>
                  <a:cubicBezTo>
                    <a:pt x="471041" y="168817"/>
                    <a:pt x="470762" y="169096"/>
                    <a:pt x="470483" y="169375"/>
                  </a:cubicBezTo>
                  <a:cubicBezTo>
                    <a:pt x="470762" y="168910"/>
                    <a:pt x="471041" y="168445"/>
                    <a:pt x="471320" y="167979"/>
                  </a:cubicBezTo>
                  <a:cubicBezTo>
                    <a:pt x="471413" y="167793"/>
                    <a:pt x="471506" y="167700"/>
                    <a:pt x="471506" y="167514"/>
                  </a:cubicBezTo>
                  <a:cubicBezTo>
                    <a:pt x="471599" y="167235"/>
                    <a:pt x="471692" y="166863"/>
                    <a:pt x="471692" y="166770"/>
                  </a:cubicBezTo>
                  <a:cubicBezTo>
                    <a:pt x="471785" y="166491"/>
                    <a:pt x="471878" y="166212"/>
                    <a:pt x="471971" y="165840"/>
                  </a:cubicBezTo>
                  <a:cubicBezTo>
                    <a:pt x="471971" y="164817"/>
                    <a:pt x="472157" y="163515"/>
                    <a:pt x="472157" y="163329"/>
                  </a:cubicBezTo>
                  <a:cubicBezTo>
                    <a:pt x="472157" y="163329"/>
                    <a:pt x="472157" y="163235"/>
                    <a:pt x="472157" y="163235"/>
                  </a:cubicBezTo>
                  <a:lnTo>
                    <a:pt x="472157" y="163235"/>
                  </a:lnTo>
                  <a:cubicBezTo>
                    <a:pt x="472157" y="161840"/>
                    <a:pt x="471878" y="160724"/>
                    <a:pt x="471878" y="160538"/>
                  </a:cubicBezTo>
                  <a:close/>
                  <a:moveTo>
                    <a:pt x="333189" y="247975"/>
                  </a:moveTo>
                  <a:cubicBezTo>
                    <a:pt x="333189" y="248254"/>
                    <a:pt x="333189" y="248440"/>
                    <a:pt x="333189" y="248719"/>
                  </a:cubicBezTo>
                  <a:cubicBezTo>
                    <a:pt x="332445" y="293367"/>
                    <a:pt x="300447" y="334016"/>
                    <a:pt x="256077" y="342666"/>
                  </a:cubicBezTo>
                  <a:cubicBezTo>
                    <a:pt x="216080" y="350480"/>
                    <a:pt x="174780" y="332900"/>
                    <a:pt x="153479" y="297832"/>
                  </a:cubicBezTo>
                  <a:cubicBezTo>
                    <a:pt x="132178" y="262671"/>
                    <a:pt x="136457" y="217372"/>
                    <a:pt x="162316" y="185839"/>
                  </a:cubicBezTo>
                  <a:cubicBezTo>
                    <a:pt x="187337" y="155329"/>
                    <a:pt x="231521" y="143144"/>
                    <a:pt x="268635" y="156724"/>
                  </a:cubicBezTo>
                  <a:cubicBezTo>
                    <a:pt x="306772" y="170677"/>
                    <a:pt x="332538" y="206489"/>
                    <a:pt x="333189" y="247230"/>
                  </a:cubicBezTo>
                  <a:cubicBezTo>
                    <a:pt x="333189" y="247509"/>
                    <a:pt x="333189" y="247695"/>
                    <a:pt x="333189" y="247975"/>
                  </a:cubicBezTo>
                  <a:lnTo>
                    <a:pt x="333189" y="247975"/>
                  </a:lnTo>
                  <a:close/>
                </a:path>
              </a:pathLst>
            </a:custGeom>
            <a:solidFill>
              <a:srgbClr val="50E6FF"/>
            </a:solidFill>
            <a:ln w="93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nvGrpSpPr>
          <p:cNvPr id="20" name="Group 19">
            <a:extLst>
              <a:ext uri="{FF2B5EF4-FFF2-40B4-BE49-F238E27FC236}">
                <a16:creationId xmlns:a16="http://schemas.microsoft.com/office/drawing/2014/main" id="{140550A9-5460-3E1E-84AF-6665BE847AEB}"/>
              </a:ext>
              <a:ext uri="{C183D7F6-B498-43B3-948B-1728B52AA6E4}">
                <adec:decorative xmlns:adec="http://schemas.microsoft.com/office/drawing/2017/decorative" val="1"/>
              </a:ext>
            </a:extLst>
          </p:cNvPr>
          <p:cNvGrpSpPr/>
          <p:nvPr/>
        </p:nvGrpSpPr>
        <p:grpSpPr>
          <a:xfrm>
            <a:off x="5808876" y="1741150"/>
            <a:ext cx="762000" cy="762000"/>
            <a:chOff x="1480707" y="3745184"/>
            <a:chExt cx="914400" cy="914400"/>
          </a:xfrm>
        </p:grpSpPr>
        <p:sp>
          <p:nvSpPr>
            <p:cNvPr id="21" name="Freeform: Shape 20">
              <a:extLst>
                <a:ext uri="{FF2B5EF4-FFF2-40B4-BE49-F238E27FC236}">
                  <a16:creationId xmlns:a16="http://schemas.microsoft.com/office/drawing/2014/main" id="{1A3D5285-4A1D-AC24-6B67-8333A88B845C}"/>
                </a:ext>
              </a:extLst>
            </p:cNvPr>
            <p:cNvSpPr/>
            <p:nvPr/>
          </p:nvSpPr>
          <p:spPr>
            <a:xfrm>
              <a:off x="1480707" y="3977594"/>
              <a:ext cx="914400" cy="681990"/>
            </a:xfrm>
            <a:custGeom>
              <a:avLst/>
              <a:gdLst>
                <a:gd name="connsiteX0" fmla="*/ 0 w 914400"/>
                <a:gd name="connsiteY0" fmla="*/ 0 h 681990"/>
                <a:gd name="connsiteX1" fmla="*/ 914400 w 914400"/>
                <a:gd name="connsiteY1" fmla="*/ 0 h 681990"/>
                <a:gd name="connsiteX2" fmla="*/ 914400 w 914400"/>
                <a:gd name="connsiteY2" fmla="*/ 681990 h 681990"/>
                <a:gd name="connsiteX3" fmla="*/ 0 w 914400"/>
                <a:gd name="connsiteY3" fmla="*/ 681990 h 681990"/>
              </a:gdLst>
              <a:ahLst/>
              <a:cxnLst>
                <a:cxn ang="0">
                  <a:pos x="connsiteX0" y="connsiteY0"/>
                </a:cxn>
                <a:cxn ang="0">
                  <a:pos x="connsiteX1" y="connsiteY1"/>
                </a:cxn>
                <a:cxn ang="0">
                  <a:pos x="connsiteX2" y="connsiteY2"/>
                </a:cxn>
                <a:cxn ang="0">
                  <a:pos x="connsiteX3" y="connsiteY3"/>
                </a:cxn>
              </a:cxnLst>
              <a:rect l="l" t="t" r="r" b="b"/>
              <a:pathLst>
                <a:path w="914400" h="681990">
                  <a:moveTo>
                    <a:pt x="0" y="0"/>
                  </a:moveTo>
                  <a:lnTo>
                    <a:pt x="914400" y="0"/>
                  </a:lnTo>
                  <a:lnTo>
                    <a:pt x="914400" y="681990"/>
                  </a:lnTo>
                  <a:lnTo>
                    <a:pt x="0" y="681990"/>
                  </a:lnTo>
                  <a:close/>
                </a:path>
              </a:pathLst>
            </a:custGeom>
            <a:solidFill>
              <a:srgbClr val="0078D4"/>
            </a:solidFill>
            <a:ln w="190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2" name="Freeform: Shape 21">
              <a:extLst>
                <a:ext uri="{FF2B5EF4-FFF2-40B4-BE49-F238E27FC236}">
                  <a16:creationId xmlns:a16="http://schemas.microsoft.com/office/drawing/2014/main" id="{4F8816E1-4EC9-4854-AAF4-A1F87FF97015}"/>
                </a:ext>
              </a:extLst>
            </p:cNvPr>
            <p:cNvSpPr/>
            <p:nvPr/>
          </p:nvSpPr>
          <p:spPr>
            <a:xfrm>
              <a:off x="1480707" y="3745184"/>
              <a:ext cx="914400" cy="194309"/>
            </a:xfrm>
            <a:custGeom>
              <a:avLst/>
              <a:gdLst>
                <a:gd name="connsiteX0" fmla="*/ 0 w 914400"/>
                <a:gd name="connsiteY0" fmla="*/ 0 h 194309"/>
                <a:gd name="connsiteX1" fmla="*/ 0 w 914400"/>
                <a:gd name="connsiteY1" fmla="*/ 194310 h 194309"/>
                <a:gd name="connsiteX2" fmla="*/ 914400 w 914400"/>
                <a:gd name="connsiteY2" fmla="*/ 194310 h 194309"/>
                <a:gd name="connsiteX3" fmla="*/ 914400 w 914400"/>
                <a:gd name="connsiteY3" fmla="*/ 0 h 194309"/>
                <a:gd name="connsiteX4" fmla="*/ 0 w 914400"/>
                <a:gd name="connsiteY4" fmla="*/ 0 h 194309"/>
                <a:gd name="connsiteX5" fmla="*/ 577215 w 914400"/>
                <a:gd name="connsiteY5" fmla="*/ 127635 h 194309"/>
                <a:gd name="connsiteX6" fmla="*/ 110490 w 914400"/>
                <a:gd name="connsiteY6" fmla="*/ 127635 h 194309"/>
                <a:gd name="connsiteX7" fmla="*/ 110490 w 914400"/>
                <a:gd name="connsiteY7" fmla="*/ 89535 h 194309"/>
                <a:gd name="connsiteX8" fmla="*/ 577215 w 914400"/>
                <a:gd name="connsiteY8" fmla="*/ 89535 h 194309"/>
                <a:gd name="connsiteX9" fmla="*/ 577215 w 914400"/>
                <a:gd name="connsiteY9" fmla="*/ 127635 h 194309"/>
                <a:gd name="connsiteX10" fmla="*/ 729615 w 914400"/>
                <a:gd name="connsiteY10" fmla="*/ 127635 h 194309"/>
                <a:gd name="connsiteX11" fmla="*/ 691515 w 914400"/>
                <a:gd name="connsiteY11" fmla="*/ 127635 h 194309"/>
                <a:gd name="connsiteX12" fmla="*/ 691515 w 914400"/>
                <a:gd name="connsiteY12" fmla="*/ 89535 h 194309"/>
                <a:gd name="connsiteX13" fmla="*/ 729615 w 914400"/>
                <a:gd name="connsiteY13" fmla="*/ 89535 h 194309"/>
                <a:gd name="connsiteX14" fmla="*/ 729615 w 914400"/>
                <a:gd name="connsiteY14" fmla="*/ 127635 h 194309"/>
                <a:gd name="connsiteX15" fmla="*/ 809625 w 914400"/>
                <a:gd name="connsiteY15" fmla="*/ 127635 h 194309"/>
                <a:gd name="connsiteX16" fmla="*/ 771525 w 914400"/>
                <a:gd name="connsiteY16" fmla="*/ 127635 h 194309"/>
                <a:gd name="connsiteX17" fmla="*/ 771525 w 914400"/>
                <a:gd name="connsiteY17" fmla="*/ 89535 h 194309"/>
                <a:gd name="connsiteX18" fmla="*/ 809625 w 914400"/>
                <a:gd name="connsiteY18" fmla="*/ 89535 h 194309"/>
                <a:gd name="connsiteX19" fmla="*/ 809625 w 914400"/>
                <a:gd name="connsiteY19" fmla="*/ 127635 h 19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194309">
                  <a:moveTo>
                    <a:pt x="0" y="0"/>
                  </a:moveTo>
                  <a:lnTo>
                    <a:pt x="0" y="194310"/>
                  </a:lnTo>
                  <a:lnTo>
                    <a:pt x="914400" y="194310"/>
                  </a:lnTo>
                  <a:lnTo>
                    <a:pt x="914400" y="0"/>
                  </a:lnTo>
                  <a:lnTo>
                    <a:pt x="0" y="0"/>
                  </a:lnTo>
                  <a:close/>
                  <a:moveTo>
                    <a:pt x="577215" y="127635"/>
                  </a:moveTo>
                  <a:lnTo>
                    <a:pt x="110490" y="127635"/>
                  </a:lnTo>
                  <a:lnTo>
                    <a:pt x="110490" y="89535"/>
                  </a:lnTo>
                  <a:lnTo>
                    <a:pt x="577215" y="89535"/>
                  </a:lnTo>
                  <a:lnTo>
                    <a:pt x="577215" y="127635"/>
                  </a:lnTo>
                  <a:close/>
                  <a:moveTo>
                    <a:pt x="729615" y="127635"/>
                  </a:moveTo>
                  <a:lnTo>
                    <a:pt x="691515" y="127635"/>
                  </a:lnTo>
                  <a:lnTo>
                    <a:pt x="691515" y="89535"/>
                  </a:lnTo>
                  <a:lnTo>
                    <a:pt x="729615" y="89535"/>
                  </a:lnTo>
                  <a:lnTo>
                    <a:pt x="729615" y="127635"/>
                  </a:lnTo>
                  <a:close/>
                  <a:moveTo>
                    <a:pt x="809625" y="127635"/>
                  </a:moveTo>
                  <a:lnTo>
                    <a:pt x="771525" y="127635"/>
                  </a:lnTo>
                  <a:lnTo>
                    <a:pt x="771525" y="89535"/>
                  </a:lnTo>
                  <a:lnTo>
                    <a:pt x="809625" y="89535"/>
                  </a:lnTo>
                  <a:lnTo>
                    <a:pt x="809625" y="127635"/>
                  </a:lnTo>
                  <a:close/>
                </a:path>
              </a:pathLst>
            </a:custGeom>
            <a:solidFill>
              <a:srgbClr val="50E6FF"/>
            </a:solidFill>
            <a:ln w="190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3" name="Graphic 209">
              <a:extLst>
                <a:ext uri="{FF2B5EF4-FFF2-40B4-BE49-F238E27FC236}">
                  <a16:creationId xmlns:a16="http://schemas.microsoft.com/office/drawing/2014/main" id="{6154DD07-5F12-8229-1282-E8909EB32274}"/>
                </a:ext>
              </a:extLst>
            </p:cNvPr>
            <p:cNvSpPr/>
            <p:nvPr/>
          </p:nvSpPr>
          <p:spPr>
            <a:xfrm>
              <a:off x="1514854" y="4187250"/>
              <a:ext cx="281118" cy="281144"/>
            </a:xfrm>
            <a:custGeom>
              <a:avLst/>
              <a:gdLst>
                <a:gd name="connsiteX0" fmla="*/ 273680 w 281118"/>
                <a:gd name="connsiteY0" fmla="*/ 111080 h 281144"/>
                <a:gd name="connsiteX1" fmla="*/ 258650 w 281118"/>
                <a:gd name="connsiteY1" fmla="*/ 106908 h 281144"/>
                <a:gd name="connsiteX2" fmla="*/ 248468 w 281118"/>
                <a:gd name="connsiteY2" fmla="*/ 97670 h 281144"/>
                <a:gd name="connsiteX3" fmla="*/ 247205 w 281118"/>
                <a:gd name="connsiteY3" fmla="*/ 94621 h 281144"/>
                <a:gd name="connsiteX4" fmla="*/ 247869 w 281118"/>
                <a:gd name="connsiteY4" fmla="*/ 80879 h 281144"/>
                <a:gd name="connsiteX5" fmla="*/ 255550 w 281118"/>
                <a:gd name="connsiteY5" fmla="*/ 67291 h 281144"/>
                <a:gd name="connsiteX6" fmla="*/ 253878 w 281118"/>
                <a:gd name="connsiteY6" fmla="*/ 55068 h 281144"/>
                <a:gd name="connsiteX7" fmla="*/ 226076 w 281118"/>
                <a:gd name="connsiteY7" fmla="*/ 27266 h 281144"/>
                <a:gd name="connsiteX8" fmla="*/ 213853 w 281118"/>
                <a:gd name="connsiteY8" fmla="*/ 25595 h 281144"/>
                <a:gd name="connsiteX9" fmla="*/ 200265 w 281118"/>
                <a:gd name="connsiteY9" fmla="*/ 33275 h 281144"/>
                <a:gd name="connsiteX10" fmla="*/ 186524 w 281118"/>
                <a:gd name="connsiteY10" fmla="*/ 33939 h 281144"/>
                <a:gd name="connsiteX11" fmla="*/ 183474 w 281118"/>
                <a:gd name="connsiteY11" fmla="*/ 32676 h 281144"/>
                <a:gd name="connsiteX12" fmla="*/ 174237 w 281118"/>
                <a:gd name="connsiteY12" fmla="*/ 22494 h 281144"/>
                <a:gd name="connsiteX13" fmla="*/ 170065 w 281118"/>
                <a:gd name="connsiteY13" fmla="*/ 7464 h 281144"/>
                <a:gd name="connsiteX14" fmla="*/ 160240 w 281118"/>
                <a:gd name="connsiteY14" fmla="*/ 0 h 281144"/>
                <a:gd name="connsiteX15" fmla="*/ 120930 w 281118"/>
                <a:gd name="connsiteY15" fmla="*/ 0 h 281144"/>
                <a:gd name="connsiteX16" fmla="*/ 111105 w 281118"/>
                <a:gd name="connsiteY16" fmla="*/ 7464 h 281144"/>
                <a:gd name="connsiteX17" fmla="*/ 106933 w 281118"/>
                <a:gd name="connsiteY17" fmla="*/ 22494 h 281144"/>
                <a:gd name="connsiteX18" fmla="*/ 97696 w 281118"/>
                <a:gd name="connsiteY18" fmla="*/ 32676 h 281144"/>
                <a:gd name="connsiteX19" fmla="*/ 94646 w 281118"/>
                <a:gd name="connsiteY19" fmla="*/ 33939 h 281144"/>
                <a:gd name="connsiteX20" fmla="*/ 80905 w 281118"/>
                <a:gd name="connsiteY20" fmla="*/ 33275 h 281144"/>
                <a:gd name="connsiteX21" fmla="*/ 67291 w 281118"/>
                <a:gd name="connsiteY21" fmla="*/ 25582 h 281144"/>
                <a:gd name="connsiteX22" fmla="*/ 55068 w 281118"/>
                <a:gd name="connsiteY22" fmla="*/ 27253 h 281144"/>
                <a:gd name="connsiteX23" fmla="*/ 27266 w 281118"/>
                <a:gd name="connsiteY23" fmla="*/ 55055 h 281144"/>
                <a:gd name="connsiteX24" fmla="*/ 25595 w 281118"/>
                <a:gd name="connsiteY24" fmla="*/ 67278 h 281144"/>
                <a:gd name="connsiteX25" fmla="*/ 33275 w 281118"/>
                <a:gd name="connsiteY25" fmla="*/ 80866 h 281144"/>
                <a:gd name="connsiteX26" fmla="*/ 33939 w 281118"/>
                <a:gd name="connsiteY26" fmla="*/ 94608 h 281144"/>
                <a:gd name="connsiteX27" fmla="*/ 32676 w 281118"/>
                <a:gd name="connsiteY27" fmla="*/ 97657 h 281144"/>
                <a:gd name="connsiteX28" fmla="*/ 22494 w 281118"/>
                <a:gd name="connsiteY28" fmla="*/ 106895 h 281144"/>
                <a:gd name="connsiteX29" fmla="*/ 7464 w 281118"/>
                <a:gd name="connsiteY29" fmla="*/ 111067 h 281144"/>
                <a:gd name="connsiteX30" fmla="*/ 0 w 281118"/>
                <a:gd name="connsiteY30" fmla="*/ 120891 h 281144"/>
                <a:gd name="connsiteX31" fmla="*/ 0 w 281118"/>
                <a:gd name="connsiteY31" fmla="*/ 160202 h 281144"/>
                <a:gd name="connsiteX32" fmla="*/ 7464 w 281118"/>
                <a:gd name="connsiteY32" fmla="*/ 170026 h 281144"/>
                <a:gd name="connsiteX33" fmla="*/ 22494 w 281118"/>
                <a:gd name="connsiteY33" fmla="*/ 174198 h 281144"/>
                <a:gd name="connsiteX34" fmla="*/ 32676 w 281118"/>
                <a:gd name="connsiteY34" fmla="*/ 183436 h 281144"/>
                <a:gd name="connsiteX35" fmla="*/ 33939 w 281118"/>
                <a:gd name="connsiteY35" fmla="*/ 186485 h 281144"/>
                <a:gd name="connsiteX36" fmla="*/ 33275 w 281118"/>
                <a:gd name="connsiteY36" fmla="*/ 200227 h 281144"/>
                <a:gd name="connsiteX37" fmla="*/ 25595 w 281118"/>
                <a:gd name="connsiteY37" fmla="*/ 213815 h 281144"/>
                <a:gd name="connsiteX38" fmla="*/ 27266 w 281118"/>
                <a:gd name="connsiteY38" fmla="*/ 226038 h 281144"/>
                <a:gd name="connsiteX39" fmla="*/ 55068 w 281118"/>
                <a:gd name="connsiteY39" fmla="*/ 253840 h 281144"/>
                <a:gd name="connsiteX40" fmla="*/ 67291 w 281118"/>
                <a:gd name="connsiteY40" fmla="*/ 255511 h 281144"/>
                <a:gd name="connsiteX41" fmla="*/ 80879 w 281118"/>
                <a:gd name="connsiteY41" fmla="*/ 247843 h 281144"/>
                <a:gd name="connsiteX42" fmla="*/ 88356 w 281118"/>
                <a:gd name="connsiteY42" fmla="*/ 245878 h 281144"/>
                <a:gd name="connsiteX43" fmla="*/ 94621 w 281118"/>
                <a:gd name="connsiteY43" fmla="*/ 247193 h 281144"/>
                <a:gd name="connsiteX44" fmla="*/ 97670 w 281118"/>
                <a:gd name="connsiteY44" fmla="*/ 248456 h 281144"/>
                <a:gd name="connsiteX45" fmla="*/ 106908 w 281118"/>
                <a:gd name="connsiteY45" fmla="*/ 258637 h 281144"/>
                <a:gd name="connsiteX46" fmla="*/ 111080 w 281118"/>
                <a:gd name="connsiteY46" fmla="*/ 273680 h 281144"/>
                <a:gd name="connsiteX47" fmla="*/ 120904 w 281118"/>
                <a:gd name="connsiteY47" fmla="*/ 281144 h 281144"/>
                <a:gd name="connsiteX48" fmla="*/ 160215 w 281118"/>
                <a:gd name="connsiteY48" fmla="*/ 281144 h 281144"/>
                <a:gd name="connsiteX49" fmla="*/ 170039 w 281118"/>
                <a:gd name="connsiteY49" fmla="*/ 273680 h 281144"/>
                <a:gd name="connsiteX50" fmla="*/ 174211 w 281118"/>
                <a:gd name="connsiteY50" fmla="*/ 258637 h 281144"/>
                <a:gd name="connsiteX51" fmla="*/ 183449 w 281118"/>
                <a:gd name="connsiteY51" fmla="*/ 248456 h 281144"/>
                <a:gd name="connsiteX52" fmla="*/ 186498 w 281118"/>
                <a:gd name="connsiteY52" fmla="*/ 247193 h 281144"/>
                <a:gd name="connsiteX53" fmla="*/ 200240 w 281118"/>
                <a:gd name="connsiteY53" fmla="*/ 247856 h 281144"/>
                <a:gd name="connsiteX54" fmla="*/ 213828 w 281118"/>
                <a:gd name="connsiteY54" fmla="*/ 255537 h 281144"/>
                <a:gd name="connsiteX55" fmla="*/ 226051 w 281118"/>
                <a:gd name="connsiteY55" fmla="*/ 253866 h 281144"/>
                <a:gd name="connsiteX56" fmla="*/ 253853 w 281118"/>
                <a:gd name="connsiteY56" fmla="*/ 226064 h 281144"/>
                <a:gd name="connsiteX57" fmla="*/ 255524 w 281118"/>
                <a:gd name="connsiteY57" fmla="*/ 213841 h 281144"/>
                <a:gd name="connsiteX58" fmla="*/ 247843 w 281118"/>
                <a:gd name="connsiteY58" fmla="*/ 200252 h 281144"/>
                <a:gd name="connsiteX59" fmla="*/ 247180 w 281118"/>
                <a:gd name="connsiteY59" fmla="*/ 186511 h 281144"/>
                <a:gd name="connsiteX60" fmla="*/ 248443 w 281118"/>
                <a:gd name="connsiteY60" fmla="*/ 183461 h 281144"/>
                <a:gd name="connsiteX61" fmla="*/ 258625 w 281118"/>
                <a:gd name="connsiteY61" fmla="*/ 174224 h 281144"/>
                <a:gd name="connsiteX62" fmla="*/ 273655 w 281118"/>
                <a:gd name="connsiteY62" fmla="*/ 170052 h 281144"/>
                <a:gd name="connsiteX63" fmla="*/ 281119 w 281118"/>
                <a:gd name="connsiteY63" fmla="*/ 160227 h 281144"/>
                <a:gd name="connsiteX64" fmla="*/ 281119 w 281118"/>
                <a:gd name="connsiteY64" fmla="*/ 120917 h 281144"/>
                <a:gd name="connsiteX65" fmla="*/ 273680 w 281118"/>
                <a:gd name="connsiteY65" fmla="*/ 111080 h 281144"/>
                <a:gd name="connsiteX66" fmla="*/ 140579 w 281118"/>
                <a:gd name="connsiteY66" fmla="*/ 217107 h 281144"/>
                <a:gd name="connsiteX67" fmla="*/ 64025 w 281118"/>
                <a:gd name="connsiteY67" fmla="*/ 140553 h 281144"/>
                <a:gd name="connsiteX68" fmla="*/ 140579 w 281118"/>
                <a:gd name="connsiteY68" fmla="*/ 63999 h 281144"/>
                <a:gd name="connsiteX69" fmla="*/ 217132 w 281118"/>
                <a:gd name="connsiteY69" fmla="*/ 140553 h 281144"/>
                <a:gd name="connsiteX70" fmla="*/ 140579 w 281118"/>
                <a:gd name="connsiteY70" fmla="*/ 217107 h 28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81118" h="281144">
                  <a:moveTo>
                    <a:pt x="273680" y="111080"/>
                  </a:moveTo>
                  <a:lnTo>
                    <a:pt x="258650" y="106908"/>
                  </a:lnTo>
                  <a:cubicBezTo>
                    <a:pt x="254006" y="105619"/>
                    <a:pt x="250293" y="102251"/>
                    <a:pt x="248468" y="97670"/>
                  </a:cubicBezTo>
                  <a:cubicBezTo>
                    <a:pt x="248060" y="96649"/>
                    <a:pt x="247639" y="95629"/>
                    <a:pt x="247205" y="94621"/>
                  </a:cubicBezTo>
                  <a:cubicBezTo>
                    <a:pt x="245253" y="90091"/>
                    <a:pt x="245496" y="85077"/>
                    <a:pt x="247869" y="80879"/>
                  </a:cubicBezTo>
                  <a:lnTo>
                    <a:pt x="255550" y="67291"/>
                  </a:lnTo>
                  <a:cubicBezTo>
                    <a:pt x="257795" y="63323"/>
                    <a:pt x="257106" y="58296"/>
                    <a:pt x="253878" y="55068"/>
                  </a:cubicBezTo>
                  <a:lnTo>
                    <a:pt x="226076" y="27266"/>
                  </a:lnTo>
                  <a:cubicBezTo>
                    <a:pt x="222848" y="24038"/>
                    <a:pt x="217821" y="23349"/>
                    <a:pt x="213853" y="25595"/>
                  </a:cubicBezTo>
                  <a:lnTo>
                    <a:pt x="200265" y="33275"/>
                  </a:lnTo>
                  <a:cubicBezTo>
                    <a:pt x="196067" y="35649"/>
                    <a:pt x="191053" y="35891"/>
                    <a:pt x="186524" y="33939"/>
                  </a:cubicBezTo>
                  <a:cubicBezTo>
                    <a:pt x="185516" y="33505"/>
                    <a:pt x="184495" y="33084"/>
                    <a:pt x="183474" y="32676"/>
                  </a:cubicBezTo>
                  <a:cubicBezTo>
                    <a:pt x="178894" y="30851"/>
                    <a:pt x="175525" y="27138"/>
                    <a:pt x="174237" y="22494"/>
                  </a:cubicBezTo>
                  <a:lnTo>
                    <a:pt x="170065" y="7464"/>
                  </a:lnTo>
                  <a:cubicBezTo>
                    <a:pt x="168840" y="3062"/>
                    <a:pt x="164808" y="0"/>
                    <a:pt x="160240" y="0"/>
                  </a:cubicBezTo>
                  <a:lnTo>
                    <a:pt x="120930" y="0"/>
                  </a:lnTo>
                  <a:cubicBezTo>
                    <a:pt x="116362" y="0"/>
                    <a:pt x="112330" y="3075"/>
                    <a:pt x="111105" y="7464"/>
                  </a:cubicBezTo>
                  <a:lnTo>
                    <a:pt x="106933" y="22494"/>
                  </a:lnTo>
                  <a:cubicBezTo>
                    <a:pt x="105644" y="27138"/>
                    <a:pt x="102276" y="30851"/>
                    <a:pt x="97696" y="32676"/>
                  </a:cubicBezTo>
                  <a:cubicBezTo>
                    <a:pt x="96675" y="33084"/>
                    <a:pt x="95654" y="33505"/>
                    <a:pt x="94646" y="33939"/>
                  </a:cubicBezTo>
                  <a:cubicBezTo>
                    <a:pt x="90117" y="35891"/>
                    <a:pt x="85115" y="35649"/>
                    <a:pt x="80905" y="33275"/>
                  </a:cubicBezTo>
                  <a:lnTo>
                    <a:pt x="67291" y="25582"/>
                  </a:lnTo>
                  <a:cubicBezTo>
                    <a:pt x="63323" y="23336"/>
                    <a:pt x="58296" y="24025"/>
                    <a:pt x="55068" y="27253"/>
                  </a:cubicBezTo>
                  <a:lnTo>
                    <a:pt x="27266" y="55055"/>
                  </a:lnTo>
                  <a:cubicBezTo>
                    <a:pt x="24038" y="58283"/>
                    <a:pt x="23349" y="63310"/>
                    <a:pt x="25595" y="67278"/>
                  </a:cubicBezTo>
                  <a:lnTo>
                    <a:pt x="33275" y="80866"/>
                  </a:lnTo>
                  <a:cubicBezTo>
                    <a:pt x="35649" y="85064"/>
                    <a:pt x="35891" y="90078"/>
                    <a:pt x="33939" y="94608"/>
                  </a:cubicBezTo>
                  <a:cubicBezTo>
                    <a:pt x="33505" y="95616"/>
                    <a:pt x="33084" y="96637"/>
                    <a:pt x="32676" y="97657"/>
                  </a:cubicBezTo>
                  <a:cubicBezTo>
                    <a:pt x="30851" y="102238"/>
                    <a:pt x="27138" y="105606"/>
                    <a:pt x="22494" y="106895"/>
                  </a:cubicBezTo>
                  <a:lnTo>
                    <a:pt x="7464" y="111067"/>
                  </a:lnTo>
                  <a:cubicBezTo>
                    <a:pt x="3062" y="112292"/>
                    <a:pt x="0" y="116324"/>
                    <a:pt x="0" y="120891"/>
                  </a:cubicBezTo>
                  <a:lnTo>
                    <a:pt x="0" y="160202"/>
                  </a:lnTo>
                  <a:cubicBezTo>
                    <a:pt x="0" y="164770"/>
                    <a:pt x="3075" y="168801"/>
                    <a:pt x="7464" y="170026"/>
                  </a:cubicBezTo>
                  <a:lnTo>
                    <a:pt x="22494" y="174198"/>
                  </a:lnTo>
                  <a:cubicBezTo>
                    <a:pt x="27138" y="175487"/>
                    <a:pt x="30851" y="178855"/>
                    <a:pt x="32676" y="183436"/>
                  </a:cubicBezTo>
                  <a:cubicBezTo>
                    <a:pt x="33084" y="184457"/>
                    <a:pt x="33505" y="185477"/>
                    <a:pt x="33939" y="186485"/>
                  </a:cubicBezTo>
                  <a:cubicBezTo>
                    <a:pt x="35891" y="191015"/>
                    <a:pt x="35649" y="196016"/>
                    <a:pt x="33275" y="200227"/>
                  </a:cubicBezTo>
                  <a:lnTo>
                    <a:pt x="25595" y="213815"/>
                  </a:lnTo>
                  <a:cubicBezTo>
                    <a:pt x="23349" y="217783"/>
                    <a:pt x="24038" y="222810"/>
                    <a:pt x="27266" y="226038"/>
                  </a:cubicBezTo>
                  <a:lnTo>
                    <a:pt x="55068" y="253840"/>
                  </a:lnTo>
                  <a:cubicBezTo>
                    <a:pt x="58296" y="257068"/>
                    <a:pt x="63323" y="257757"/>
                    <a:pt x="67291" y="255511"/>
                  </a:cubicBezTo>
                  <a:lnTo>
                    <a:pt x="80879" y="247843"/>
                  </a:lnTo>
                  <a:cubicBezTo>
                    <a:pt x="83201" y="246529"/>
                    <a:pt x="85766" y="245878"/>
                    <a:pt x="88356" y="245878"/>
                  </a:cubicBezTo>
                  <a:cubicBezTo>
                    <a:pt x="90461" y="245878"/>
                    <a:pt x="92592" y="246312"/>
                    <a:pt x="94621" y="247193"/>
                  </a:cubicBezTo>
                  <a:cubicBezTo>
                    <a:pt x="95629" y="247626"/>
                    <a:pt x="96649" y="248047"/>
                    <a:pt x="97670" y="248456"/>
                  </a:cubicBezTo>
                  <a:cubicBezTo>
                    <a:pt x="102251" y="250280"/>
                    <a:pt x="105619" y="253993"/>
                    <a:pt x="106908" y="258637"/>
                  </a:cubicBezTo>
                  <a:lnTo>
                    <a:pt x="111080" y="273680"/>
                  </a:lnTo>
                  <a:cubicBezTo>
                    <a:pt x="112305" y="278082"/>
                    <a:pt x="116336" y="281144"/>
                    <a:pt x="120904" y="281144"/>
                  </a:cubicBezTo>
                  <a:lnTo>
                    <a:pt x="160215" y="281144"/>
                  </a:lnTo>
                  <a:cubicBezTo>
                    <a:pt x="164782" y="281144"/>
                    <a:pt x="168814" y="278069"/>
                    <a:pt x="170039" y="273680"/>
                  </a:cubicBezTo>
                  <a:lnTo>
                    <a:pt x="174211" y="258637"/>
                  </a:lnTo>
                  <a:cubicBezTo>
                    <a:pt x="175500" y="253993"/>
                    <a:pt x="178868" y="250280"/>
                    <a:pt x="183449" y="248456"/>
                  </a:cubicBezTo>
                  <a:cubicBezTo>
                    <a:pt x="184469" y="248047"/>
                    <a:pt x="185490" y="247626"/>
                    <a:pt x="186498" y="247193"/>
                  </a:cubicBezTo>
                  <a:cubicBezTo>
                    <a:pt x="191028" y="245240"/>
                    <a:pt x="196029" y="245483"/>
                    <a:pt x="200240" y="247856"/>
                  </a:cubicBezTo>
                  <a:lnTo>
                    <a:pt x="213828" y="255537"/>
                  </a:lnTo>
                  <a:cubicBezTo>
                    <a:pt x="217796" y="257783"/>
                    <a:pt x="222823" y="257094"/>
                    <a:pt x="226051" y="253866"/>
                  </a:cubicBezTo>
                  <a:lnTo>
                    <a:pt x="253853" y="226064"/>
                  </a:lnTo>
                  <a:cubicBezTo>
                    <a:pt x="257081" y="222836"/>
                    <a:pt x="257770" y="217809"/>
                    <a:pt x="255524" y="213841"/>
                  </a:cubicBezTo>
                  <a:lnTo>
                    <a:pt x="247843" y="200252"/>
                  </a:lnTo>
                  <a:cubicBezTo>
                    <a:pt x="245470" y="196055"/>
                    <a:pt x="245228" y="191040"/>
                    <a:pt x="247180" y="186511"/>
                  </a:cubicBezTo>
                  <a:cubicBezTo>
                    <a:pt x="247614" y="185503"/>
                    <a:pt x="248035" y="184482"/>
                    <a:pt x="248443" y="183461"/>
                  </a:cubicBezTo>
                  <a:cubicBezTo>
                    <a:pt x="250267" y="178881"/>
                    <a:pt x="253980" y="175513"/>
                    <a:pt x="258625" y="174224"/>
                  </a:cubicBezTo>
                  <a:lnTo>
                    <a:pt x="273655" y="170052"/>
                  </a:lnTo>
                  <a:cubicBezTo>
                    <a:pt x="278057" y="168827"/>
                    <a:pt x="281119" y="164782"/>
                    <a:pt x="281119" y="160227"/>
                  </a:cubicBezTo>
                  <a:lnTo>
                    <a:pt x="281119" y="120917"/>
                  </a:lnTo>
                  <a:cubicBezTo>
                    <a:pt x="281144" y="116336"/>
                    <a:pt x="278082" y="112292"/>
                    <a:pt x="273680" y="111080"/>
                  </a:cubicBezTo>
                  <a:close/>
                  <a:moveTo>
                    <a:pt x="140579" y="217107"/>
                  </a:moveTo>
                  <a:cubicBezTo>
                    <a:pt x="98372" y="217107"/>
                    <a:pt x="64025" y="182760"/>
                    <a:pt x="64025" y="140553"/>
                  </a:cubicBezTo>
                  <a:cubicBezTo>
                    <a:pt x="64025" y="98346"/>
                    <a:pt x="98372" y="63999"/>
                    <a:pt x="140579" y="63999"/>
                  </a:cubicBezTo>
                  <a:cubicBezTo>
                    <a:pt x="182785" y="63999"/>
                    <a:pt x="217132" y="98346"/>
                    <a:pt x="217132" y="140553"/>
                  </a:cubicBezTo>
                  <a:cubicBezTo>
                    <a:pt x="217132" y="182760"/>
                    <a:pt x="182785" y="217107"/>
                    <a:pt x="140579" y="217107"/>
                  </a:cubicBezTo>
                  <a:close/>
                </a:path>
              </a:pathLst>
            </a:custGeom>
            <a:solidFill>
              <a:srgbClr val="50E6FF"/>
            </a:solidFill>
            <a:ln w="126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4" name="Graphic 211">
              <a:extLst>
                <a:ext uri="{FF2B5EF4-FFF2-40B4-BE49-F238E27FC236}">
                  <a16:creationId xmlns:a16="http://schemas.microsoft.com/office/drawing/2014/main" id="{0544C1C7-3CCD-BADB-BB7F-59F9BAB3F798}"/>
                </a:ext>
              </a:extLst>
            </p:cNvPr>
            <p:cNvSpPr/>
            <p:nvPr/>
          </p:nvSpPr>
          <p:spPr>
            <a:xfrm>
              <a:off x="1838243" y="4123516"/>
              <a:ext cx="464834" cy="319450"/>
            </a:xfrm>
            <a:custGeom>
              <a:avLst/>
              <a:gdLst>
                <a:gd name="connsiteX0" fmla="*/ 30956 w 464834"/>
                <a:gd name="connsiteY0" fmla="*/ 228956 h 319450"/>
                <a:gd name="connsiteX1" fmla="*/ 45198 w 464834"/>
                <a:gd name="connsiteY1" fmla="*/ 223022 h 319450"/>
                <a:gd name="connsiteX2" fmla="*/ 157154 w 464834"/>
                <a:gd name="connsiteY2" fmla="*/ 111066 h 319450"/>
                <a:gd name="connsiteX3" fmla="*/ 244187 w 464834"/>
                <a:gd name="connsiteY3" fmla="*/ 215505 h 319450"/>
                <a:gd name="connsiteX4" fmla="*/ 258923 w 464834"/>
                <a:gd name="connsiteY4" fmla="*/ 222824 h 319450"/>
                <a:gd name="connsiteX5" fmla="*/ 274253 w 464834"/>
                <a:gd name="connsiteY5" fmla="*/ 216890 h 319450"/>
                <a:gd name="connsiteX6" fmla="*/ 421912 w 464834"/>
                <a:gd name="connsiteY6" fmla="*/ 69132 h 319450"/>
                <a:gd name="connsiteX7" fmla="*/ 421912 w 464834"/>
                <a:gd name="connsiteY7" fmla="*/ 81198 h 319450"/>
                <a:gd name="connsiteX8" fmla="*/ 441989 w 464834"/>
                <a:gd name="connsiteY8" fmla="*/ 101275 h 319450"/>
                <a:gd name="connsiteX9" fmla="*/ 442384 w 464834"/>
                <a:gd name="connsiteY9" fmla="*/ 101275 h 319450"/>
                <a:gd name="connsiteX10" fmla="*/ 462461 w 464834"/>
                <a:gd name="connsiteY10" fmla="*/ 81198 h 319450"/>
                <a:gd name="connsiteX11" fmla="*/ 462461 w 464834"/>
                <a:gd name="connsiteY11" fmla="*/ 0 h 319450"/>
                <a:gd name="connsiteX12" fmla="*/ 381264 w 464834"/>
                <a:gd name="connsiteY12" fmla="*/ 0 h 319450"/>
                <a:gd name="connsiteX13" fmla="*/ 361187 w 464834"/>
                <a:gd name="connsiteY13" fmla="*/ 20077 h 319450"/>
                <a:gd name="connsiteX14" fmla="*/ 361187 w 464834"/>
                <a:gd name="connsiteY14" fmla="*/ 20374 h 319450"/>
                <a:gd name="connsiteX15" fmla="*/ 381264 w 464834"/>
                <a:gd name="connsiteY15" fmla="*/ 40451 h 319450"/>
                <a:gd name="connsiteX16" fmla="*/ 393231 w 464834"/>
                <a:gd name="connsiteY16" fmla="*/ 40451 h 319450"/>
                <a:gd name="connsiteX17" fmla="*/ 261198 w 464834"/>
                <a:gd name="connsiteY17" fmla="*/ 172681 h 319450"/>
                <a:gd name="connsiteX18" fmla="*/ 174165 w 464834"/>
                <a:gd name="connsiteY18" fmla="*/ 68242 h 319450"/>
                <a:gd name="connsiteX19" fmla="*/ 159428 w 464834"/>
                <a:gd name="connsiteY19" fmla="*/ 60923 h 319450"/>
                <a:gd name="connsiteX20" fmla="*/ 144099 w 464834"/>
                <a:gd name="connsiteY20" fmla="*/ 66857 h 319450"/>
                <a:gd name="connsiteX21" fmla="*/ 16714 w 464834"/>
                <a:gd name="connsiteY21" fmla="*/ 194242 h 319450"/>
                <a:gd name="connsiteX22" fmla="*/ 16714 w 464834"/>
                <a:gd name="connsiteY22" fmla="*/ 223121 h 319450"/>
                <a:gd name="connsiteX23" fmla="*/ 30956 w 464834"/>
                <a:gd name="connsiteY23" fmla="*/ 228956 h 319450"/>
                <a:gd name="connsiteX24" fmla="*/ 450000 w 464834"/>
                <a:gd name="connsiteY24" fmla="*/ 289780 h 319450"/>
                <a:gd name="connsiteX25" fmla="*/ 14835 w 464834"/>
                <a:gd name="connsiteY25" fmla="*/ 289780 h 319450"/>
                <a:gd name="connsiteX26" fmla="*/ 0 w 464834"/>
                <a:gd name="connsiteY26" fmla="*/ 304615 h 319450"/>
                <a:gd name="connsiteX27" fmla="*/ 14835 w 464834"/>
                <a:gd name="connsiteY27" fmla="*/ 319450 h 319450"/>
                <a:gd name="connsiteX28" fmla="*/ 450000 w 464834"/>
                <a:gd name="connsiteY28" fmla="*/ 319450 h 319450"/>
                <a:gd name="connsiteX29" fmla="*/ 464835 w 464834"/>
                <a:gd name="connsiteY29" fmla="*/ 304615 h 319450"/>
                <a:gd name="connsiteX30" fmla="*/ 450000 w 464834"/>
                <a:gd name="connsiteY30" fmla="*/ 289780 h 31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4834" h="319450">
                  <a:moveTo>
                    <a:pt x="30956" y="228956"/>
                  </a:moveTo>
                  <a:cubicBezTo>
                    <a:pt x="36297" y="228956"/>
                    <a:pt x="41440" y="226879"/>
                    <a:pt x="45198" y="223022"/>
                  </a:cubicBezTo>
                  <a:lnTo>
                    <a:pt x="157154" y="111066"/>
                  </a:lnTo>
                  <a:lnTo>
                    <a:pt x="244187" y="215505"/>
                  </a:lnTo>
                  <a:cubicBezTo>
                    <a:pt x="247846" y="219956"/>
                    <a:pt x="253187" y="222527"/>
                    <a:pt x="258923" y="222824"/>
                  </a:cubicBezTo>
                  <a:cubicBezTo>
                    <a:pt x="264659" y="223121"/>
                    <a:pt x="270198" y="220945"/>
                    <a:pt x="274253" y="216890"/>
                  </a:cubicBezTo>
                  <a:lnTo>
                    <a:pt x="421912" y="69132"/>
                  </a:lnTo>
                  <a:lnTo>
                    <a:pt x="421912" y="81198"/>
                  </a:lnTo>
                  <a:cubicBezTo>
                    <a:pt x="421912" y="92275"/>
                    <a:pt x="430912" y="101275"/>
                    <a:pt x="441989" y="101275"/>
                  </a:cubicBezTo>
                  <a:lnTo>
                    <a:pt x="442384" y="101275"/>
                  </a:lnTo>
                  <a:cubicBezTo>
                    <a:pt x="453461" y="101275"/>
                    <a:pt x="462461" y="92275"/>
                    <a:pt x="462461" y="81198"/>
                  </a:cubicBezTo>
                  <a:lnTo>
                    <a:pt x="462461" y="0"/>
                  </a:lnTo>
                  <a:lnTo>
                    <a:pt x="381264" y="0"/>
                  </a:lnTo>
                  <a:cubicBezTo>
                    <a:pt x="370187" y="0"/>
                    <a:pt x="361187" y="9000"/>
                    <a:pt x="361187" y="20077"/>
                  </a:cubicBezTo>
                  <a:lnTo>
                    <a:pt x="361187" y="20374"/>
                  </a:lnTo>
                  <a:cubicBezTo>
                    <a:pt x="361187" y="31451"/>
                    <a:pt x="370187" y="40451"/>
                    <a:pt x="381264" y="40451"/>
                  </a:cubicBezTo>
                  <a:lnTo>
                    <a:pt x="393231" y="40451"/>
                  </a:lnTo>
                  <a:lnTo>
                    <a:pt x="261198" y="172681"/>
                  </a:lnTo>
                  <a:lnTo>
                    <a:pt x="174165" y="68242"/>
                  </a:lnTo>
                  <a:cubicBezTo>
                    <a:pt x="170505" y="63791"/>
                    <a:pt x="165165" y="61220"/>
                    <a:pt x="159428" y="60923"/>
                  </a:cubicBezTo>
                  <a:cubicBezTo>
                    <a:pt x="153692" y="60626"/>
                    <a:pt x="148154" y="62802"/>
                    <a:pt x="144099" y="66857"/>
                  </a:cubicBezTo>
                  <a:lnTo>
                    <a:pt x="16714" y="194242"/>
                  </a:lnTo>
                  <a:cubicBezTo>
                    <a:pt x="8703" y="202253"/>
                    <a:pt x="8703" y="215110"/>
                    <a:pt x="16714" y="223121"/>
                  </a:cubicBezTo>
                  <a:cubicBezTo>
                    <a:pt x="20473" y="226879"/>
                    <a:pt x="25615" y="228956"/>
                    <a:pt x="30956" y="228956"/>
                  </a:cubicBezTo>
                  <a:close/>
                  <a:moveTo>
                    <a:pt x="450000" y="289780"/>
                  </a:moveTo>
                  <a:lnTo>
                    <a:pt x="14835" y="289780"/>
                  </a:lnTo>
                  <a:cubicBezTo>
                    <a:pt x="6626" y="289780"/>
                    <a:pt x="0" y="296406"/>
                    <a:pt x="0" y="304615"/>
                  </a:cubicBezTo>
                  <a:cubicBezTo>
                    <a:pt x="0" y="312824"/>
                    <a:pt x="6626" y="319450"/>
                    <a:pt x="14835" y="319450"/>
                  </a:cubicBezTo>
                  <a:lnTo>
                    <a:pt x="450000" y="319450"/>
                  </a:lnTo>
                  <a:cubicBezTo>
                    <a:pt x="458209" y="319450"/>
                    <a:pt x="464835" y="312824"/>
                    <a:pt x="464835" y="304615"/>
                  </a:cubicBezTo>
                  <a:cubicBezTo>
                    <a:pt x="464835" y="296406"/>
                    <a:pt x="458209" y="289780"/>
                    <a:pt x="450000" y="289780"/>
                  </a:cubicBezTo>
                  <a:close/>
                </a:path>
              </a:pathLst>
            </a:custGeom>
            <a:solidFill>
              <a:srgbClr val="50E6FF"/>
            </a:solidFill>
            <a:ln w="972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nvGrpSpPr>
          <p:cNvPr id="25" name="Group 24">
            <a:extLst>
              <a:ext uri="{FF2B5EF4-FFF2-40B4-BE49-F238E27FC236}">
                <a16:creationId xmlns:a16="http://schemas.microsoft.com/office/drawing/2014/main" id="{178F163F-F488-6CA4-17F0-45F65D115EF6}"/>
              </a:ext>
              <a:ext uri="{C183D7F6-B498-43B3-948B-1728B52AA6E4}">
                <adec:decorative xmlns:adec="http://schemas.microsoft.com/office/drawing/2017/decorative" val="1"/>
              </a:ext>
            </a:extLst>
          </p:cNvPr>
          <p:cNvGrpSpPr/>
          <p:nvPr/>
        </p:nvGrpSpPr>
        <p:grpSpPr>
          <a:xfrm>
            <a:off x="9544878" y="1730198"/>
            <a:ext cx="1045934" cy="783904"/>
            <a:chOff x="9772314" y="-1676400"/>
            <a:chExt cx="1270887" cy="952500"/>
          </a:xfrm>
        </p:grpSpPr>
        <p:pic>
          <p:nvPicPr>
            <p:cNvPr id="26" name="Graphic 25">
              <a:extLst>
                <a:ext uri="{FF2B5EF4-FFF2-40B4-BE49-F238E27FC236}">
                  <a16:creationId xmlns:a16="http://schemas.microsoft.com/office/drawing/2014/main" id="{9194A022-AD9F-E704-4D34-72C1C4EEBC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90701" y="-1676400"/>
              <a:ext cx="952500" cy="952500"/>
            </a:xfrm>
            <a:prstGeom prst="rect">
              <a:avLst/>
            </a:prstGeom>
          </p:spPr>
        </p:pic>
        <p:sp>
          <p:nvSpPr>
            <p:cNvPr id="27" name="Freeform: Shape 26">
              <a:extLst>
                <a:ext uri="{FF2B5EF4-FFF2-40B4-BE49-F238E27FC236}">
                  <a16:creationId xmlns:a16="http://schemas.microsoft.com/office/drawing/2014/main" id="{D464F98F-64D8-14DB-DB20-393D25001E95}"/>
                </a:ext>
              </a:extLst>
            </p:cNvPr>
            <p:cNvSpPr/>
            <p:nvPr/>
          </p:nvSpPr>
          <p:spPr>
            <a:xfrm rot="18900000">
              <a:off x="9772314" y="-1549810"/>
              <a:ext cx="641929" cy="641052"/>
            </a:xfrm>
            <a:custGeom>
              <a:avLst/>
              <a:gdLst>
                <a:gd name="connsiteX0" fmla="*/ 222529 w 641929"/>
                <a:gd name="connsiteY0" fmla="*/ 593997 h 641052"/>
                <a:gd name="connsiteX1" fmla="*/ 17310 w 641929"/>
                <a:gd name="connsiteY1" fmla="*/ 640677 h 641052"/>
                <a:gd name="connsiteX2" fmla="*/ 14169 w 641929"/>
                <a:gd name="connsiteY2" fmla="*/ 641052 h 641052"/>
                <a:gd name="connsiteX3" fmla="*/ 4155 w 641929"/>
                <a:gd name="connsiteY3" fmla="*/ 636922 h 641052"/>
                <a:gd name="connsiteX4" fmla="*/ 364 w 641929"/>
                <a:gd name="connsiteY4" fmla="*/ 623766 h 641052"/>
                <a:gd name="connsiteX5" fmla="*/ 47043 w 641929"/>
                <a:gd name="connsiteY5" fmla="*/ 418660 h 641052"/>
                <a:gd name="connsiteX6" fmla="*/ 222529 w 641929"/>
                <a:gd name="connsiteY6" fmla="*/ 593997 h 641052"/>
                <a:gd name="connsiteX7" fmla="*/ 554067 w 641929"/>
                <a:gd name="connsiteY7" fmla="*/ 267135 h 641052"/>
                <a:gd name="connsiteX8" fmla="*/ 250792 w 641929"/>
                <a:gd name="connsiteY8" fmla="*/ 570353 h 641052"/>
                <a:gd name="connsiteX9" fmla="*/ 70780 w 641929"/>
                <a:gd name="connsiteY9" fmla="*/ 390369 h 641052"/>
                <a:gd name="connsiteX10" fmla="*/ 373969 w 641929"/>
                <a:gd name="connsiteY10" fmla="*/ 87094 h 641052"/>
                <a:gd name="connsiteX11" fmla="*/ 544023 w 641929"/>
                <a:gd name="connsiteY11" fmla="*/ 17047 h 641052"/>
                <a:gd name="connsiteX12" fmla="*/ 624021 w 641929"/>
                <a:gd name="connsiteY12" fmla="*/ 97081 h 641052"/>
                <a:gd name="connsiteX13" fmla="*/ 641929 w 641929"/>
                <a:gd name="connsiteY13" fmla="*/ 142459 h 641052"/>
                <a:gd name="connsiteX14" fmla="*/ 612818 w 641929"/>
                <a:gd name="connsiteY14" fmla="*/ 208291 h 641052"/>
                <a:gd name="connsiteX15" fmla="*/ 574003 w 641929"/>
                <a:gd name="connsiteY15" fmla="*/ 247106 h 641052"/>
                <a:gd name="connsiteX16" fmla="*/ 393977 w 641929"/>
                <a:gd name="connsiteY16" fmla="*/ 67065 h 641052"/>
                <a:gd name="connsiteX17" fmla="*/ 432764 w 641929"/>
                <a:gd name="connsiteY17" fmla="*/ 28250 h 641052"/>
                <a:gd name="connsiteX18" fmla="*/ 544023 w 641929"/>
                <a:gd name="connsiteY18" fmla="*/ 17047 h 64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1929" h="641052">
                  <a:moveTo>
                    <a:pt x="222529" y="593997"/>
                  </a:moveTo>
                  <a:lnTo>
                    <a:pt x="17310" y="640677"/>
                  </a:lnTo>
                  <a:cubicBezTo>
                    <a:pt x="16262" y="640939"/>
                    <a:pt x="15216" y="641052"/>
                    <a:pt x="14169" y="641052"/>
                  </a:cubicBezTo>
                  <a:cubicBezTo>
                    <a:pt x="10435" y="641051"/>
                    <a:pt x="6842" y="639609"/>
                    <a:pt x="4155" y="636922"/>
                  </a:cubicBezTo>
                  <a:cubicBezTo>
                    <a:pt x="703" y="633499"/>
                    <a:pt x="-740" y="628519"/>
                    <a:pt x="364" y="623766"/>
                  </a:cubicBezTo>
                  <a:lnTo>
                    <a:pt x="47043" y="418660"/>
                  </a:lnTo>
                  <a:cubicBezTo>
                    <a:pt x="66846" y="500985"/>
                    <a:pt x="140203" y="574201"/>
                    <a:pt x="222529" y="593997"/>
                  </a:cubicBezTo>
                  <a:close/>
                  <a:moveTo>
                    <a:pt x="554067" y="267135"/>
                  </a:moveTo>
                  <a:lnTo>
                    <a:pt x="250792" y="570353"/>
                  </a:lnTo>
                  <a:cubicBezTo>
                    <a:pt x="150389" y="563704"/>
                    <a:pt x="77371" y="490800"/>
                    <a:pt x="70780" y="390369"/>
                  </a:cubicBezTo>
                  <a:lnTo>
                    <a:pt x="373969" y="87094"/>
                  </a:lnTo>
                  <a:close/>
                  <a:moveTo>
                    <a:pt x="544023" y="17047"/>
                  </a:moveTo>
                  <a:lnTo>
                    <a:pt x="624021" y="97081"/>
                  </a:lnTo>
                  <a:cubicBezTo>
                    <a:pt x="635543" y="108595"/>
                    <a:pt x="641929" y="124721"/>
                    <a:pt x="641929" y="142459"/>
                  </a:cubicBezTo>
                  <a:cubicBezTo>
                    <a:pt x="641929" y="165827"/>
                    <a:pt x="631320" y="189818"/>
                    <a:pt x="612818" y="208291"/>
                  </a:cubicBezTo>
                  <a:lnTo>
                    <a:pt x="574003" y="247106"/>
                  </a:lnTo>
                  <a:lnTo>
                    <a:pt x="393977" y="67065"/>
                  </a:lnTo>
                  <a:lnTo>
                    <a:pt x="432764" y="28250"/>
                  </a:lnTo>
                  <a:cubicBezTo>
                    <a:pt x="465290" y="-4284"/>
                    <a:pt x="517344" y="-9660"/>
                    <a:pt x="544023" y="17047"/>
                  </a:cubicBezTo>
                  <a:close/>
                </a:path>
              </a:pathLst>
            </a:custGeom>
            <a:solidFill>
              <a:srgbClr val="50E6FF"/>
            </a:solidFill>
            <a:ln w="99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cxnSp>
        <p:nvCxnSpPr>
          <p:cNvPr id="36" name="Straight Connector 35">
            <a:extLst>
              <a:ext uri="{FF2B5EF4-FFF2-40B4-BE49-F238E27FC236}">
                <a16:creationId xmlns:a16="http://schemas.microsoft.com/office/drawing/2014/main" id="{DBA3605F-2E37-C78A-B9BF-7C0E7E45F9D9}"/>
              </a:ext>
              <a:ext uri="{C183D7F6-B498-43B3-948B-1728B52AA6E4}">
                <adec:decorative xmlns:adec="http://schemas.microsoft.com/office/drawing/2017/decorative" val="1"/>
              </a:ext>
            </a:extLst>
          </p:cNvPr>
          <p:cNvCxnSpPr>
            <a:cxnSpLocks/>
          </p:cNvCxnSpPr>
          <p:nvPr/>
        </p:nvCxnSpPr>
        <p:spPr>
          <a:xfrm>
            <a:off x="1468335" y="2730064"/>
            <a:ext cx="1441450" cy="0"/>
          </a:xfrm>
          <a:prstGeom prst="line">
            <a:avLst/>
          </a:prstGeom>
          <a:ln w="38100" cap="rnd">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D3517A7-79FC-13F1-B898-0FE41C59BD9D}"/>
              </a:ext>
              <a:ext uri="{C183D7F6-B498-43B3-948B-1728B52AA6E4}">
                <adec:decorative xmlns:adec="http://schemas.microsoft.com/office/drawing/2017/decorative" val="1"/>
              </a:ext>
            </a:extLst>
          </p:cNvPr>
          <p:cNvCxnSpPr>
            <a:cxnSpLocks/>
          </p:cNvCxnSpPr>
          <p:nvPr/>
        </p:nvCxnSpPr>
        <p:spPr>
          <a:xfrm>
            <a:off x="5468565" y="2730064"/>
            <a:ext cx="1441450" cy="0"/>
          </a:xfrm>
          <a:prstGeom prst="line">
            <a:avLst/>
          </a:prstGeom>
          <a:ln w="38100" cap="rnd">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B6EC240-BE8B-7086-3621-E96A34F35399}"/>
              </a:ext>
              <a:ext uri="{C183D7F6-B498-43B3-948B-1728B52AA6E4}">
                <adec:decorative xmlns:adec="http://schemas.microsoft.com/office/drawing/2017/decorative" val="1"/>
              </a:ext>
            </a:extLst>
          </p:cNvPr>
          <p:cNvCxnSpPr>
            <a:cxnSpLocks/>
          </p:cNvCxnSpPr>
          <p:nvPr/>
        </p:nvCxnSpPr>
        <p:spPr>
          <a:xfrm>
            <a:off x="9352528" y="2730064"/>
            <a:ext cx="1441450" cy="0"/>
          </a:xfrm>
          <a:prstGeom prst="line">
            <a:avLst/>
          </a:prstGeom>
          <a:ln w="38100" cap="rnd">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406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D570-B07C-7857-AB0C-9700F4003CAF}"/>
              </a:ext>
            </a:extLst>
          </p:cNvPr>
          <p:cNvSpPr>
            <a:spLocks noGrp="1"/>
          </p:cNvSpPr>
          <p:nvPr>
            <p:ph type="title"/>
          </p:nvPr>
        </p:nvSpPr>
        <p:spPr>
          <a:xfrm>
            <a:off x="455995" y="3151181"/>
            <a:ext cx="5144706" cy="555638"/>
          </a:xfrm>
        </p:spPr>
        <p:txBody>
          <a:bodyPr/>
          <a:lstStyle/>
          <a:p>
            <a:r>
              <a:rPr lang="en-US" sz="4800" dirty="0">
                <a:cs typeface="Segoe UI"/>
              </a:rPr>
              <a:t>Citrix and VMware</a:t>
            </a:r>
            <a:endParaRPr lang="en-US" sz="4800" dirty="0"/>
          </a:p>
        </p:txBody>
      </p:sp>
      <p:pic>
        <p:nvPicPr>
          <p:cNvPr id="4" name="Graphic 3">
            <a:extLst>
              <a:ext uri="{FF2B5EF4-FFF2-40B4-BE49-F238E27FC236}">
                <a16:creationId xmlns:a16="http://schemas.microsoft.com/office/drawing/2014/main" id="{6A9AD85F-06DB-3E65-2A8E-CC73B1DEE67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110490"/>
            <a:ext cx="1219200" cy="1219200"/>
          </a:xfrm>
          <a:prstGeom prst="rect">
            <a:avLst/>
          </a:prstGeom>
        </p:spPr>
      </p:pic>
      <p:pic>
        <p:nvPicPr>
          <p:cNvPr id="5" name="Graphic 4">
            <a:extLst>
              <a:ext uri="{FF2B5EF4-FFF2-40B4-BE49-F238E27FC236}">
                <a16:creationId xmlns:a16="http://schemas.microsoft.com/office/drawing/2014/main" id="{A20254C6-F859-E497-7453-9D4C0D209EF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110490"/>
            <a:ext cx="1219200" cy="1219200"/>
          </a:xfrm>
          <a:prstGeom prst="rect">
            <a:avLst/>
          </a:prstGeom>
        </p:spPr>
      </p:pic>
      <p:pic>
        <p:nvPicPr>
          <p:cNvPr id="6" name="Graphic 5">
            <a:extLst>
              <a:ext uri="{FF2B5EF4-FFF2-40B4-BE49-F238E27FC236}">
                <a16:creationId xmlns:a16="http://schemas.microsoft.com/office/drawing/2014/main" id="{44818DC8-8A65-B91C-3081-55E9940C6A4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110490"/>
            <a:ext cx="1219200" cy="1219200"/>
          </a:xfrm>
          <a:prstGeom prst="rect">
            <a:avLst/>
          </a:prstGeom>
        </p:spPr>
      </p:pic>
      <p:pic>
        <p:nvPicPr>
          <p:cNvPr id="13" name="Graphic 12">
            <a:extLst>
              <a:ext uri="{FF2B5EF4-FFF2-40B4-BE49-F238E27FC236}">
                <a16:creationId xmlns:a16="http://schemas.microsoft.com/office/drawing/2014/main" id="{7A912467-D186-59EB-15DE-14249826E1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06050" y="1329690"/>
            <a:ext cx="1219200" cy="1219200"/>
          </a:xfrm>
          <a:prstGeom prst="rect">
            <a:avLst/>
          </a:prstGeom>
        </p:spPr>
      </p:pic>
      <p:pic>
        <p:nvPicPr>
          <p:cNvPr id="14" name="Graphic 13">
            <a:extLst>
              <a:ext uri="{FF2B5EF4-FFF2-40B4-BE49-F238E27FC236}">
                <a16:creationId xmlns:a16="http://schemas.microsoft.com/office/drawing/2014/main" id="{2261DD57-B81D-48BC-24BF-208683C14F1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55380" y="1329690"/>
            <a:ext cx="1219200" cy="1219200"/>
          </a:xfrm>
          <a:prstGeom prst="rect">
            <a:avLst/>
          </a:prstGeom>
        </p:spPr>
      </p:pic>
      <p:pic>
        <p:nvPicPr>
          <p:cNvPr id="15" name="Graphic 14">
            <a:extLst>
              <a:ext uri="{FF2B5EF4-FFF2-40B4-BE49-F238E27FC236}">
                <a16:creationId xmlns:a16="http://schemas.microsoft.com/office/drawing/2014/main" id="{258A199C-9D8A-97B8-70FD-5B4F2C1A98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4710" y="1329690"/>
            <a:ext cx="1219200" cy="1219200"/>
          </a:xfrm>
          <a:prstGeom prst="rect">
            <a:avLst/>
          </a:prstGeom>
        </p:spPr>
      </p:pic>
      <p:pic>
        <p:nvPicPr>
          <p:cNvPr id="16" name="Graphic 15">
            <a:extLst>
              <a:ext uri="{FF2B5EF4-FFF2-40B4-BE49-F238E27FC236}">
                <a16:creationId xmlns:a16="http://schemas.microsoft.com/office/drawing/2014/main" id="{AEAA1F2E-676E-C2E4-228B-3ACE151A408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2659069"/>
            <a:ext cx="1219200" cy="1219200"/>
          </a:xfrm>
          <a:prstGeom prst="rect">
            <a:avLst/>
          </a:prstGeom>
        </p:spPr>
      </p:pic>
      <p:pic>
        <p:nvPicPr>
          <p:cNvPr id="17" name="Graphic 16">
            <a:extLst>
              <a:ext uri="{FF2B5EF4-FFF2-40B4-BE49-F238E27FC236}">
                <a16:creationId xmlns:a16="http://schemas.microsoft.com/office/drawing/2014/main" id="{452313BB-7078-BACC-D451-BE78C5681A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2659069"/>
            <a:ext cx="1219200" cy="1219200"/>
          </a:xfrm>
          <a:prstGeom prst="rect">
            <a:avLst/>
          </a:prstGeom>
        </p:spPr>
      </p:pic>
      <p:pic>
        <p:nvPicPr>
          <p:cNvPr id="18" name="Graphic 17">
            <a:extLst>
              <a:ext uri="{FF2B5EF4-FFF2-40B4-BE49-F238E27FC236}">
                <a16:creationId xmlns:a16="http://schemas.microsoft.com/office/drawing/2014/main" id="{8E011E2A-15D6-CF0A-CE4C-1ED1B4B94D5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2659069"/>
            <a:ext cx="1219200" cy="1219200"/>
          </a:xfrm>
          <a:prstGeom prst="rect">
            <a:avLst/>
          </a:prstGeom>
        </p:spPr>
      </p:pic>
      <p:pic>
        <p:nvPicPr>
          <p:cNvPr id="21" name="Graphic 20">
            <a:extLst>
              <a:ext uri="{FF2B5EF4-FFF2-40B4-BE49-F238E27FC236}">
                <a16:creationId xmlns:a16="http://schemas.microsoft.com/office/drawing/2014/main" id="{7EC28BB0-9C7B-7864-CA27-A0DDC63A84A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06050" y="3988448"/>
            <a:ext cx="1219200" cy="1219200"/>
          </a:xfrm>
          <a:prstGeom prst="rect">
            <a:avLst/>
          </a:prstGeom>
        </p:spPr>
      </p:pic>
      <p:pic>
        <p:nvPicPr>
          <p:cNvPr id="22" name="Graphic 21">
            <a:extLst>
              <a:ext uri="{FF2B5EF4-FFF2-40B4-BE49-F238E27FC236}">
                <a16:creationId xmlns:a16="http://schemas.microsoft.com/office/drawing/2014/main" id="{8092691B-3D1A-2690-9218-14F169282B6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55380" y="3988448"/>
            <a:ext cx="1219200" cy="1219200"/>
          </a:xfrm>
          <a:prstGeom prst="rect">
            <a:avLst/>
          </a:prstGeom>
        </p:spPr>
      </p:pic>
      <p:pic>
        <p:nvPicPr>
          <p:cNvPr id="23" name="Graphic 22">
            <a:extLst>
              <a:ext uri="{FF2B5EF4-FFF2-40B4-BE49-F238E27FC236}">
                <a16:creationId xmlns:a16="http://schemas.microsoft.com/office/drawing/2014/main" id="{826CA50C-EB79-D62E-3E52-AFEC0E618F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4710" y="3988448"/>
            <a:ext cx="1219200" cy="1219200"/>
          </a:xfrm>
          <a:prstGeom prst="rect">
            <a:avLst/>
          </a:prstGeom>
        </p:spPr>
      </p:pic>
      <p:pic>
        <p:nvPicPr>
          <p:cNvPr id="24" name="Graphic 23">
            <a:extLst>
              <a:ext uri="{FF2B5EF4-FFF2-40B4-BE49-F238E27FC236}">
                <a16:creationId xmlns:a16="http://schemas.microsoft.com/office/drawing/2014/main" id="{D2448106-918D-C466-602E-7E6F4469903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5650" y="5317827"/>
            <a:ext cx="1219200" cy="1219200"/>
          </a:xfrm>
          <a:prstGeom prst="rect">
            <a:avLst/>
          </a:prstGeom>
        </p:spPr>
      </p:pic>
      <p:pic>
        <p:nvPicPr>
          <p:cNvPr id="25" name="Graphic 24">
            <a:extLst>
              <a:ext uri="{FF2B5EF4-FFF2-40B4-BE49-F238E27FC236}">
                <a16:creationId xmlns:a16="http://schemas.microsoft.com/office/drawing/2014/main" id="{6F4C4BF8-0914-5BDC-EF05-9C90064C9A1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980" y="5317827"/>
            <a:ext cx="1219200" cy="1219200"/>
          </a:xfrm>
          <a:prstGeom prst="rect">
            <a:avLst/>
          </a:prstGeom>
        </p:spPr>
      </p:pic>
      <p:pic>
        <p:nvPicPr>
          <p:cNvPr id="26" name="Graphic 25">
            <a:extLst>
              <a:ext uri="{FF2B5EF4-FFF2-40B4-BE49-F238E27FC236}">
                <a16:creationId xmlns:a16="http://schemas.microsoft.com/office/drawing/2014/main" id="{6DDA68A0-B9DA-99D6-75C8-DC4E2634844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14310" y="5317827"/>
            <a:ext cx="1219200" cy="1219200"/>
          </a:xfrm>
          <a:prstGeom prst="rect">
            <a:avLst/>
          </a:prstGeom>
        </p:spPr>
      </p:pic>
    </p:spTree>
    <p:extLst>
      <p:ext uri="{BB962C8B-B14F-4D97-AF65-F5344CB8AC3E}">
        <p14:creationId xmlns:p14="http://schemas.microsoft.com/office/powerpoint/2010/main" val="20954577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773D99EA-02F0-5651-AA29-AB13F10703B6}"/>
              </a:ext>
              <a:ext uri="{C183D7F6-B498-43B3-948B-1728B52AA6E4}">
                <adec:decorative xmlns:adec="http://schemas.microsoft.com/office/drawing/2017/decorative" val="1"/>
              </a:ext>
            </a:extLst>
          </p:cNvPr>
          <p:cNvSpPr/>
          <p:nvPr/>
        </p:nvSpPr>
        <p:spPr bwMode="auto">
          <a:xfrm>
            <a:off x="4481848" y="2648502"/>
            <a:ext cx="2511380" cy="1485616"/>
          </a:xfrm>
          <a:prstGeom prst="roundRect">
            <a:avLst/>
          </a:prstGeom>
          <a:solidFill>
            <a:schemeClr val="bg2"/>
          </a:solidFill>
          <a:ln>
            <a:noFill/>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Object 3">
            <a:extLst>
              <a:ext uri="{FF2B5EF4-FFF2-40B4-BE49-F238E27FC236}">
                <a16:creationId xmlns:a16="http://schemas.microsoft.com/office/drawing/2014/main" id="{E487334E-E7FE-4F79-8213-F80C84084DAD}"/>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1057960464"/>
              </p:ext>
            </p:extLst>
          </p:nvPr>
        </p:nvGraphicFramePr>
        <p:xfrm>
          <a:off x="1557" y="2044"/>
          <a:ext cx="1557" cy="1557"/>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4" name="Object 3">
                        <a:extLst>
                          <a:ext uri="{FF2B5EF4-FFF2-40B4-BE49-F238E27FC236}">
                            <a16:creationId xmlns:a16="http://schemas.microsoft.com/office/drawing/2014/main" id="{E487334E-E7FE-4F79-8213-F80C84084DAD}"/>
                          </a:ext>
                          <a:ext uri="{C183D7F6-B498-43B3-948B-1728B52AA6E4}">
                            <adec:decorative xmlns:adec="http://schemas.microsoft.com/office/drawing/2017/decorative" val="1"/>
                          </a:ext>
                        </a:extLst>
                      </p:cNvPr>
                      <p:cNvPicPr/>
                      <p:nvPr/>
                    </p:nvPicPr>
                    <p:blipFill>
                      <a:blip r:embed="rId5"/>
                      <a:stretch>
                        <a:fillRect/>
                      </a:stretch>
                    </p:blipFill>
                    <p:spPr>
                      <a:xfrm>
                        <a:off x="1557" y="2044"/>
                        <a:ext cx="1557" cy="1557"/>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728596BC-FADD-27F5-C123-241C2075E5A3}"/>
              </a:ext>
              <a:ext uri="{C183D7F6-B498-43B3-948B-1728B52AA6E4}">
                <adec:decorative xmlns:adec="http://schemas.microsoft.com/office/drawing/2017/decorative" val="1"/>
              </a:ext>
            </a:extLst>
          </p:cNvPr>
          <p:cNvSpPr/>
          <p:nvPr/>
        </p:nvSpPr>
        <p:spPr bwMode="auto">
          <a:xfrm>
            <a:off x="0" y="0"/>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1">
            <a:extLst>
              <a:ext uri="{FF2B5EF4-FFF2-40B4-BE49-F238E27FC236}">
                <a16:creationId xmlns:a16="http://schemas.microsoft.com/office/drawing/2014/main" id="{15398D49-BAE9-F3FB-A735-8F180199A8D3}"/>
              </a:ext>
            </a:extLst>
          </p:cNvPr>
          <p:cNvSpPr>
            <a:spLocks noGrp="1"/>
          </p:cNvSpPr>
          <p:nvPr>
            <p:ph type="title"/>
          </p:nvPr>
        </p:nvSpPr>
        <p:spPr>
          <a:xfrm>
            <a:off x="447777" y="234342"/>
            <a:ext cx="11293331" cy="795089"/>
          </a:xfrm>
        </p:spPr>
        <p:txBody>
          <a:bodyPr/>
          <a:lstStyle/>
          <a:p>
            <a:r>
              <a:rPr lang="en-US" sz="2800" dirty="0">
                <a:solidFill>
                  <a:schemeClr val="bg1"/>
                </a:solidFill>
                <a:ea typeface="+mj-lt"/>
                <a:cs typeface="Segoe UI Semibold"/>
              </a:rPr>
              <a:t>Migrate to the cloud at your own pace with support from Microsoft and our partners</a:t>
            </a:r>
          </a:p>
          <a:p>
            <a:endParaRPr lang="en-US" sz="2700" dirty="0">
              <a:solidFill>
                <a:schemeClr val="bg1"/>
              </a:solidFill>
            </a:endParaRPr>
          </a:p>
        </p:txBody>
      </p:sp>
      <p:sp>
        <p:nvSpPr>
          <p:cNvPr id="10" name="Rectangle 9">
            <a:extLst>
              <a:ext uri="{FF2B5EF4-FFF2-40B4-BE49-F238E27FC236}">
                <a16:creationId xmlns:a16="http://schemas.microsoft.com/office/drawing/2014/main" id="{0B9B7A94-BE04-D78D-78FD-E88A272FE9AF}"/>
              </a:ext>
            </a:extLst>
          </p:cNvPr>
          <p:cNvSpPr/>
          <p:nvPr/>
        </p:nvSpPr>
        <p:spPr>
          <a:xfrm>
            <a:off x="550127" y="1767090"/>
            <a:ext cx="11390729" cy="511175"/>
          </a:xfrm>
          <a:prstGeom prst="rect">
            <a:avLst/>
          </a:prstGeom>
          <a:solidFill>
            <a:schemeClr val="accent5"/>
          </a:solidFill>
          <a:ln w="19050">
            <a:noFill/>
            <a:prstDash val="solid"/>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192"/>
            <a:r>
              <a:rPr lang="en-US" sz="1800" b="1" dirty="0">
                <a:solidFill>
                  <a:schemeClr val="tx1"/>
                </a:solidFill>
                <a:latin typeface="SegoeUI"/>
              </a:rPr>
              <a:t>Microsoft Cloud Adoption Framework (CAF)</a:t>
            </a:r>
          </a:p>
        </p:txBody>
      </p:sp>
      <p:sp>
        <p:nvSpPr>
          <p:cNvPr id="17" name="TextBox 16">
            <a:extLst>
              <a:ext uri="{FF2B5EF4-FFF2-40B4-BE49-F238E27FC236}">
                <a16:creationId xmlns:a16="http://schemas.microsoft.com/office/drawing/2014/main" id="{C4A49617-D625-FD7F-6C1A-D17EA6BCFACF}"/>
              </a:ext>
            </a:extLst>
          </p:cNvPr>
          <p:cNvSpPr txBox="1"/>
          <p:nvPr/>
        </p:nvSpPr>
        <p:spPr>
          <a:xfrm>
            <a:off x="890495" y="4436014"/>
            <a:ext cx="2130711" cy="369332"/>
          </a:xfrm>
          <a:prstGeom prst="rect">
            <a:avLst/>
          </a:prstGeom>
          <a:noFill/>
        </p:spPr>
        <p:txBody>
          <a:bodyPr wrap="none" lIns="91440" tIns="45720" rIns="91440" bIns="45720" rtlCol="0" anchor="t">
            <a:spAutoFit/>
          </a:bodyPr>
          <a:lstStyle/>
          <a:p>
            <a:pPr algn="ctr"/>
            <a:r>
              <a:rPr lang="en-US" sz="1800" dirty="0">
                <a:latin typeface="Segoe UI"/>
                <a:cs typeface="Segoe UI"/>
              </a:rPr>
              <a:t>In-house migration</a:t>
            </a:r>
            <a:endParaRPr lang="en-US" sz="1800" dirty="0">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13B171CE-C73F-D814-F229-F1071C63C296}"/>
              </a:ext>
            </a:extLst>
          </p:cNvPr>
          <p:cNvSpPr txBox="1"/>
          <p:nvPr/>
        </p:nvSpPr>
        <p:spPr>
          <a:xfrm>
            <a:off x="4294552" y="4436014"/>
            <a:ext cx="2973152" cy="646331"/>
          </a:xfrm>
          <a:prstGeom prst="rect">
            <a:avLst/>
          </a:prstGeom>
          <a:noFill/>
        </p:spPr>
        <p:txBody>
          <a:bodyPr wrap="square" rtlCol="0">
            <a:spAutoFit/>
          </a:bodyPr>
          <a:lstStyle/>
          <a:p>
            <a:pPr algn="ctr"/>
            <a:r>
              <a:rPr lang="en-US" sz="1800" dirty="0">
                <a:latin typeface="Segoe UI" panose="020B0502040204020203" pitchFamily="34" charset="0"/>
                <a:cs typeface="Segoe UI" panose="020B0502040204020203" pitchFamily="34" charset="0"/>
              </a:rPr>
              <a:t>Migrate with Citrix or VMware</a:t>
            </a:r>
          </a:p>
        </p:txBody>
      </p:sp>
      <p:sp>
        <p:nvSpPr>
          <p:cNvPr id="18" name="TextBox 17">
            <a:extLst>
              <a:ext uri="{FF2B5EF4-FFF2-40B4-BE49-F238E27FC236}">
                <a16:creationId xmlns:a16="http://schemas.microsoft.com/office/drawing/2014/main" id="{D49B8DA4-8A54-4A01-DE37-785AA5301DFE}"/>
              </a:ext>
            </a:extLst>
          </p:cNvPr>
          <p:cNvSpPr txBox="1"/>
          <p:nvPr/>
        </p:nvSpPr>
        <p:spPr>
          <a:xfrm>
            <a:off x="8195781" y="4297515"/>
            <a:ext cx="3164623" cy="923330"/>
          </a:xfrm>
          <a:prstGeom prst="rect">
            <a:avLst/>
          </a:prstGeom>
          <a:noFill/>
        </p:spPr>
        <p:txBody>
          <a:bodyPr wrap="square" lIns="91440" tIns="45720" rIns="91440" bIns="45720" rtlCol="0" anchor="t">
            <a:spAutoFit/>
          </a:bodyPr>
          <a:lstStyle/>
          <a:p>
            <a:pPr algn="ctr"/>
            <a:r>
              <a:rPr lang="en-US" sz="1800" dirty="0">
                <a:latin typeface="Segoe UI"/>
                <a:cs typeface="Segoe UI"/>
              </a:rPr>
              <a:t>Migrate with ISVs and Professional Services partners</a:t>
            </a:r>
          </a:p>
        </p:txBody>
      </p:sp>
      <p:sp>
        <p:nvSpPr>
          <p:cNvPr id="13" name="Rectangle 12">
            <a:extLst>
              <a:ext uri="{FF2B5EF4-FFF2-40B4-BE49-F238E27FC236}">
                <a16:creationId xmlns:a16="http://schemas.microsoft.com/office/drawing/2014/main" id="{B02356E0-6632-6EC4-C6BA-EE1B844FE80E}"/>
              </a:ext>
            </a:extLst>
          </p:cNvPr>
          <p:cNvSpPr/>
          <p:nvPr/>
        </p:nvSpPr>
        <p:spPr>
          <a:xfrm>
            <a:off x="513136" y="5501766"/>
            <a:ext cx="11331544" cy="511175"/>
          </a:xfrm>
          <a:prstGeom prst="rect">
            <a:avLst/>
          </a:prstGeom>
          <a:solidFill>
            <a:schemeClr val="accent5"/>
          </a:solidFill>
          <a:ln w="19050">
            <a:noFill/>
            <a:prstDash val="solid"/>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192"/>
            <a:r>
              <a:rPr lang="en-US" sz="1800" b="1" dirty="0">
                <a:solidFill>
                  <a:schemeClr val="tx1"/>
                </a:solidFill>
                <a:latin typeface="SegoeUI"/>
              </a:rPr>
              <a:t>Azure Modernization and Migration Program (AMMP)</a:t>
            </a:r>
          </a:p>
        </p:txBody>
      </p:sp>
      <p:sp>
        <p:nvSpPr>
          <p:cNvPr id="16" name="Oval 15">
            <a:extLst>
              <a:ext uri="{FF2B5EF4-FFF2-40B4-BE49-F238E27FC236}">
                <a16:creationId xmlns:a16="http://schemas.microsoft.com/office/drawing/2014/main" id="{25FF1CD5-FAC6-6B88-A973-885BA6E45599}"/>
              </a:ext>
              <a:ext uri="{C183D7F6-B498-43B3-948B-1728B52AA6E4}">
                <adec:decorative xmlns:adec="http://schemas.microsoft.com/office/drawing/2017/decorative" val="1"/>
              </a:ext>
            </a:extLst>
          </p:cNvPr>
          <p:cNvSpPr/>
          <p:nvPr/>
        </p:nvSpPr>
        <p:spPr bwMode="auto">
          <a:xfrm>
            <a:off x="9080271" y="2648502"/>
            <a:ext cx="1395641" cy="1365160"/>
          </a:xfrm>
          <a:prstGeom prst="ellipse">
            <a:avLst/>
          </a:prstGeom>
          <a:solidFill>
            <a:schemeClr val="bg2"/>
          </a:solidFill>
          <a:ln>
            <a:noFill/>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a:extLst>
              <a:ext uri="{FF2B5EF4-FFF2-40B4-BE49-F238E27FC236}">
                <a16:creationId xmlns:a16="http://schemas.microsoft.com/office/drawing/2014/main" id="{EDF862AC-A497-3DCB-40F2-3F8358C5BF79}"/>
              </a:ext>
              <a:ext uri="{C183D7F6-B498-43B3-948B-1728B52AA6E4}">
                <adec:decorative xmlns:adec="http://schemas.microsoft.com/office/drawing/2017/decorative" val="1"/>
              </a:ext>
            </a:extLst>
          </p:cNvPr>
          <p:cNvSpPr/>
          <p:nvPr/>
        </p:nvSpPr>
        <p:spPr bwMode="auto">
          <a:xfrm>
            <a:off x="1258031" y="2768958"/>
            <a:ext cx="1395641" cy="1365160"/>
          </a:xfrm>
          <a:prstGeom prst="ellipse">
            <a:avLst/>
          </a:prstGeom>
          <a:solidFill>
            <a:schemeClr val="bg2"/>
          </a:solidFill>
          <a:ln>
            <a:noFill/>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a:extLst>
              <a:ext uri="{FF2B5EF4-FFF2-40B4-BE49-F238E27FC236}">
                <a16:creationId xmlns:a16="http://schemas.microsoft.com/office/drawing/2014/main" id="{77A76656-8534-F387-F4B1-FE0698CB6237}"/>
              </a:ext>
              <a:ext uri="{C183D7F6-B498-43B3-948B-1728B52AA6E4}">
                <adec:decorative xmlns:adec="http://schemas.microsoft.com/office/drawing/2017/decorative" val="1"/>
              </a:ext>
            </a:extLst>
          </p:cNvPr>
          <p:cNvSpPr/>
          <p:nvPr/>
        </p:nvSpPr>
        <p:spPr bwMode="auto">
          <a:xfrm>
            <a:off x="-2005" y="6226915"/>
            <a:ext cx="12192000" cy="631083"/>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a:extLst>
              <a:ext uri="{FF2B5EF4-FFF2-40B4-BE49-F238E27FC236}">
                <a16:creationId xmlns:a16="http://schemas.microsoft.com/office/drawing/2014/main" id="{8EB15CEB-4447-A93E-6515-E3B34445DE8F}"/>
              </a:ext>
              <a:ext uri="{C183D7F6-B498-43B3-948B-1728B52AA6E4}">
                <adec:decorative xmlns:adec="http://schemas.microsoft.com/office/drawing/2017/decorative" val="1"/>
              </a:ext>
            </a:extLst>
          </p:cNvPr>
          <p:cNvGrpSpPr/>
          <p:nvPr/>
        </p:nvGrpSpPr>
        <p:grpSpPr>
          <a:xfrm>
            <a:off x="1488359" y="3060930"/>
            <a:ext cx="989379" cy="727842"/>
            <a:chOff x="-3218547" y="2709558"/>
            <a:chExt cx="699187" cy="514361"/>
          </a:xfrm>
        </p:grpSpPr>
        <p:grpSp>
          <p:nvGrpSpPr>
            <p:cNvPr id="8" name="Graphic 63" descr="people">
              <a:extLst>
                <a:ext uri="{FF2B5EF4-FFF2-40B4-BE49-F238E27FC236}">
                  <a16:creationId xmlns:a16="http://schemas.microsoft.com/office/drawing/2014/main" id="{5AE470AB-8A80-4E27-8544-2CE05C01AF26}"/>
                </a:ext>
              </a:extLst>
            </p:cNvPr>
            <p:cNvGrpSpPr/>
            <p:nvPr/>
          </p:nvGrpSpPr>
          <p:grpSpPr>
            <a:xfrm>
              <a:off x="-3218547" y="2838518"/>
              <a:ext cx="699187" cy="385401"/>
              <a:chOff x="5121849" y="3095502"/>
              <a:chExt cx="731922" cy="403440"/>
            </a:xfrm>
          </p:grpSpPr>
          <p:sp>
            <p:nvSpPr>
              <p:cNvPr id="26" name="Freeform: Shape 25">
                <a:extLst>
                  <a:ext uri="{FF2B5EF4-FFF2-40B4-BE49-F238E27FC236}">
                    <a16:creationId xmlns:a16="http://schemas.microsoft.com/office/drawing/2014/main" id="{1D6583D8-E132-3074-69BB-EFC8A98625FB}"/>
                  </a:ext>
                </a:extLst>
              </p:cNvPr>
              <p:cNvSpPr/>
              <p:nvPr/>
            </p:nvSpPr>
            <p:spPr>
              <a:xfrm>
                <a:off x="5673612" y="3095502"/>
                <a:ext cx="126834" cy="126833"/>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50E6FF"/>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8" name="Freeform: Shape 27">
                <a:extLst>
                  <a:ext uri="{FF2B5EF4-FFF2-40B4-BE49-F238E27FC236}">
                    <a16:creationId xmlns:a16="http://schemas.microsoft.com/office/drawing/2014/main" id="{AB2C0C22-ADA9-52E9-47E1-AB22BAC4D43F}"/>
                  </a:ext>
                </a:extLst>
              </p:cNvPr>
              <p:cNvSpPr/>
              <p:nvPr/>
            </p:nvSpPr>
            <p:spPr>
              <a:xfrm>
                <a:off x="5620396" y="3246018"/>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50E6FF"/>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9" name="Freeform: Shape 28">
                <a:extLst>
                  <a:ext uri="{FF2B5EF4-FFF2-40B4-BE49-F238E27FC236}">
                    <a16:creationId xmlns:a16="http://schemas.microsoft.com/office/drawing/2014/main" id="{0AEA42F9-9718-58A2-5D13-49AB1980F5E9}"/>
                  </a:ext>
                </a:extLst>
              </p:cNvPr>
              <p:cNvSpPr/>
              <p:nvPr/>
            </p:nvSpPr>
            <p:spPr>
              <a:xfrm>
                <a:off x="5418180" y="3216519"/>
                <a:ext cx="126834" cy="126834"/>
              </a:xfrm>
              <a:custGeom>
                <a:avLst/>
                <a:gdLst>
                  <a:gd name="connsiteX0" fmla="*/ 129210 w 126834"/>
                  <a:gd name="connsiteY0" fmla="*/ 65352 h 126834"/>
                  <a:gd name="connsiteX1" fmla="*/ 65858 w 126834"/>
                  <a:gd name="connsiteY1" fmla="*/ 128703 h 126834"/>
                  <a:gd name="connsiteX2" fmla="*/ 2001 w 126834"/>
                  <a:gd name="connsiteY2" fmla="*/ 65352 h 126834"/>
                  <a:gd name="connsiteX3" fmla="*/ 65858 w 126834"/>
                  <a:gd name="connsiteY3" fmla="*/ 2001 h 126834"/>
                  <a:gd name="connsiteX4" fmla="*/ 129210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9210" y="65352"/>
                    </a:moveTo>
                    <a:cubicBezTo>
                      <a:pt x="129210" y="100321"/>
                      <a:pt x="100829" y="128703"/>
                      <a:pt x="65858" y="128703"/>
                    </a:cubicBezTo>
                    <a:cubicBezTo>
                      <a:pt x="30889" y="128703"/>
                      <a:pt x="2001" y="100321"/>
                      <a:pt x="2001" y="65352"/>
                    </a:cubicBezTo>
                    <a:cubicBezTo>
                      <a:pt x="2001" y="30382"/>
                      <a:pt x="30382" y="2001"/>
                      <a:pt x="65858" y="2001"/>
                    </a:cubicBezTo>
                    <a:cubicBezTo>
                      <a:pt x="101335" y="2001"/>
                      <a:pt x="129210" y="30382"/>
                      <a:pt x="129210" y="65352"/>
                    </a:cubicBezTo>
                    <a:close/>
                  </a:path>
                </a:pathLst>
              </a:custGeom>
              <a:solidFill>
                <a:srgbClr val="0078D4"/>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0" name="Freeform: Shape 29">
                <a:extLst>
                  <a:ext uri="{FF2B5EF4-FFF2-40B4-BE49-F238E27FC236}">
                    <a16:creationId xmlns:a16="http://schemas.microsoft.com/office/drawing/2014/main" id="{86DC4F16-26CE-19FA-8D19-30601801A6A9}"/>
                  </a:ext>
                </a:extLst>
              </p:cNvPr>
              <p:cNvSpPr/>
              <p:nvPr/>
            </p:nvSpPr>
            <p:spPr>
              <a:xfrm>
                <a:off x="5365475" y="3367035"/>
                <a:ext cx="233375" cy="131907"/>
              </a:xfrm>
              <a:custGeom>
                <a:avLst/>
                <a:gdLst>
                  <a:gd name="connsiteX0" fmla="*/ 118060 w 233374"/>
                  <a:gd name="connsiteY0" fmla="*/ 2001 h 131907"/>
                  <a:gd name="connsiteX1" fmla="*/ 234119 w 233374"/>
                  <a:gd name="connsiteY1" fmla="*/ 118059 h 131907"/>
                  <a:gd name="connsiteX2" fmla="*/ 234119 w 233374"/>
                  <a:gd name="connsiteY2" fmla="*/ 132250 h 131907"/>
                  <a:gd name="connsiteX3" fmla="*/ 2001 w 233374"/>
                  <a:gd name="connsiteY3" fmla="*/ 132250 h 131907"/>
                  <a:gd name="connsiteX4" fmla="*/ 2001 w 233374"/>
                  <a:gd name="connsiteY4" fmla="*/ 117552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7" y="2001"/>
                      <a:pt x="234119" y="53695"/>
                      <a:pt x="234119" y="118059"/>
                    </a:cubicBezTo>
                    <a:lnTo>
                      <a:pt x="234119" y="132250"/>
                    </a:lnTo>
                    <a:lnTo>
                      <a:pt x="2001" y="132250"/>
                    </a:lnTo>
                    <a:lnTo>
                      <a:pt x="2001" y="117552"/>
                    </a:lnTo>
                    <a:cubicBezTo>
                      <a:pt x="2001" y="53695"/>
                      <a:pt x="53695" y="2001"/>
                      <a:pt x="118060" y="2001"/>
                    </a:cubicBezTo>
                    <a:close/>
                  </a:path>
                </a:pathLst>
              </a:custGeom>
              <a:solidFill>
                <a:srgbClr val="0078D4"/>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1" name="Freeform: Shape 30">
                <a:extLst>
                  <a:ext uri="{FF2B5EF4-FFF2-40B4-BE49-F238E27FC236}">
                    <a16:creationId xmlns:a16="http://schemas.microsoft.com/office/drawing/2014/main" id="{54655920-7EFF-9921-F4D2-873B59B7B9EF}"/>
                  </a:ext>
                </a:extLst>
              </p:cNvPr>
              <p:cNvSpPr/>
              <p:nvPr/>
            </p:nvSpPr>
            <p:spPr>
              <a:xfrm>
                <a:off x="5175065" y="3095502"/>
                <a:ext cx="126834" cy="126833"/>
              </a:xfrm>
              <a:custGeom>
                <a:avLst/>
                <a:gdLst>
                  <a:gd name="connsiteX0" fmla="*/ 128703 w 126834"/>
                  <a:gd name="connsiteY0" fmla="*/ 65352 h 126834"/>
                  <a:gd name="connsiteX1" fmla="*/ 65352 w 126834"/>
                  <a:gd name="connsiteY1" fmla="*/ 128703 h 126834"/>
                  <a:gd name="connsiteX2" fmla="*/ 2001 w 126834"/>
                  <a:gd name="connsiteY2" fmla="*/ 65352 h 126834"/>
                  <a:gd name="connsiteX3" fmla="*/ 65352 w 126834"/>
                  <a:gd name="connsiteY3" fmla="*/ 2001 h 126834"/>
                  <a:gd name="connsiteX4" fmla="*/ 128703 w 126834"/>
                  <a:gd name="connsiteY4" fmla="*/ 65352 h 12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34" h="126834">
                    <a:moveTo>
                      <a:pt x="128703" y="65352"/>
                    </a:moveTo>
                    <a:cubicBezTo>
                      <a:pt x="128703" y="100321"/>
                      <a:pt x="100321" y="128703"/>
                      <a:pt x="65352" y="128703"/>
                    </a:cubicBezTo>
                    <a:cubicBezTo>
                      <a:pt x="30382" y="128703"/>
                      <a:pt x="2001" y="100321"/>
                      <a:pt x="2001" y="65352"/>
                    </a:cubicBezTo>
                    <a:cubicBezTo>
                      <a:pt x="2001" y="30382"/>
                      <a:pt x="30382" y="2001"/>
                      <a:pt x="65352" y="2001"/>
                    </a:cubicBezTo>
                    <a:cubicBezTo>
                      <a:pt x="100321" y="2001"/>
                      <a:pt x="128703" y="30382"/>
                      <a:pt x="128703" y="65352"/>
                    </a:cubicBezTo>
                    <a:close/>
                  </a:path>
                </a:pathLst>
              </a:custGeom>
              <a:solidFill>
                <a:srgbClr val="50E6FF"/>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2" name="Freeform: Shape 31">
                <a:extLst>
                  <a:ext uri="{FF2B5EF4-FFF2-40B4-BE49-F238E27FC236}">
                    <a16:creationId xmlns:a16="http://schemas.microsoft.com/office/drawing/2014/main" id="{CDB7DBD3-53D1-4360-E38C-A41B0AE7E9AD}"/>
                  </a:ext>
                </a:extLst>
              </p:cNvPr>
              <p:cNvSpPr/>
              <p:nvPr/>
            </p:nvSpPr>
            <p:spPr>
              <a:xfrm>
                <a:off x="5121849" y="3246018"/>
                <a:ext cx="233375" cy="131907"/>
              </a:xfrm>
              <a:custGeom>
                <a:avLst/>
                <a:gdLst>
                  <a:gd name="connsiteX0" fmla="*/ 118060 w 233374"/>
                  <a:gd name="connsiteY0" fmla="*/ 2001 h 131907"/>
                  <a:gd name="connsiteX1" fmla="*/ 234119 w 233374"/>
                  <a:gd name="connsiteY1" fmla="*/ 118059 h 131907"/>
                  <a:gd name="connsiteX2" fmla="*/ 234119 w 233374"/>
                  <a:gd name="connsiteY2" fmla="*/ 132757 h 131907"/>
                  <a:gd name="connsiteX3" fmla="*/ 2001 w 233374"/>
                  <a:gd name="connsiteY3" fmla="*/ 132757 h 131907"/>
                  <a:gd name="connsiteX4" fmla="*/ 2001 w 233374"/>
                  <a:gd name="connsiteY4" fmla="*/ 118059 h 131907"/>
                  <a:gd name="connsiteX5" fmla="*/ 118060 w 233374"/>
                  <a:gd name="connsiteY5" fmla="*/ 2001 h 13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74" h="131907">
                    <a:moveTo>
                      <a:pt x="118060" y="2001"/>
                    </a:moveTo>
                    <a:cubicBezTo>
                      <a:pt x="181918" y="2001"/>
                      <a:pt x="234119" y="53695"/>
                      <a:pt x="234119" y="118059"/>
                    </a:cubicBezTo>
                    <a:lnTo>
                      <a:pt x="234119" y="132757"/>
                    </a:lnTo>
                    <a:lnTo>
                      <a:pt x="2001" y="132757"/>
                    </a:lnTo>
                    <a:lnTo>
                      <a:pt x="2001" y="118059"/>
                    </a:lnTo>
                    <a:cubicBezTo>
                      <a:pt x="2001" y="53695"/>
                      <a:pt x="54202" y="2001"/>
                      <a:pt x="118060" y="2001"/>
                    </a:cubicBezTo>
                    <a:close/>
                  </a:path>
                </a:pathLst>
              </a:custGeom>
              <a:solidFill>
                <a:srgbClr val="50E6FF"/>
              </a:solidFill>
              <a:ln w="500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nvGrpSpPr>
            <p:cNvPr id="11" name="Group 10">
              <a:extLst>
                <a:ext uri="{FF2B5EF4-FFF2-40B4-BE49-F238E27FC236}">
                  <a16:creationId xmlns:a16="http://schemas.microsoft.com/office/drawing/2014/main" id="{2CECD920-9468-5D95-01BB-0852D811E090}"/>
                </a:ext>
              </a:extLst>
            </p:cNvPr>
            <p:cNvGrpSpPr/>
            <p:nvPr/>
          </p:nvGrpSpPr>
          <p:grpSpPr>
            <a:xfrm>
              <a:off x="-2939908" y="2709558"/>
              <a:ext cx="141868" cy="214063"/>
              <a:chOff x="5946306" y="2679392"/>
              <a:chExt cx="299388" cy="451736"/>
            </a:xfrm>
          </p:grpSpPr>
          <p:sp>
            <p:nvSpPr>
              <p:cNvPr id="21" name="Freeform: Shape 20">
                <a:extLst>
                  <a:ext uri="{FF2B5EF4-FFF2-40B4-BE49-F238E27FC236}">
                    <a16:creationId xmlns:a16="http://schemas.microsoft.com/office/drawing/2014/main" id="{02324C9E-503F-4B6A-D740-C345DBE15377}"/>
                  </a:ext>
                </a:extLst>
              </p:cNvPr>
              <p:cNvSpPr/>
              <p:nvPr/>
            </p:nvSpPr>
            <p:spPr>
              <a:xfrm>
                <a:off x="6021800" y="3017208"/>
                <a:ext cx="148265" cy="29789"/>
              </a:xfrm>
              <a:custGeom>
                <a:avLst/>
                <a:gdLst>
                  <a:gd name="connsiteX0" fmla="*/ 186785 w 207644"/>
                  <a:gd name="connsiteY0" fmla="*/ 0 h 41719"/>
                  <a:gd name="connsiteX1" fmla="*/ 20860 w 207644"/>
                  <a:gd name="connsiteY1" fmla="*/ 0 h 41719"/>
                  <a:gd name="connsiteX2" fmla="*/ 0 w 207644"/>
                  <a:gd name="connsiteY2" fmla="*/ 20860 h 41719"/>
                  <a:gd name="connsiteX3" fmla="*/ 20860 w 207644"/>
                  <a:gd name="connsiteY3" fmla="*/ 41719 h 41719"/>
                  <a:gd name="connsiteX4" fmla="*/ 186785 w 207644"/>
                  <a:gd name="connsiteY4" fmla="*/ 41719 h 41719"/>
                  <a:gd name="connsiteX5" fmla="*/ 207645 w 207644"/>
                  <a:gd name="connsiteY5" fmla="*/ 20860 h 41719"/>
                  <a:gd name="connsiteX6" fmla="*/ 186785 w 207644"/>
                  <a:gd name="connsiteY6" fmla="*/ 0 h 4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644" h="41719">
                    <a:moveTo>
                      <a:pt x="186785" y="0"/>
                    </a:moveTo>
                    <a:lnTo>
                      <a:pt x="20860" y="0"/>
                    </a:lnTo>
                    <a:cubicBezTo>
                      <a:pt x="9339" y="0"/>
                      <a:pt x="0" y="9339"/>
                      <a:pt x="0" y="20860"/>
                    </a:cubicBezTo>
                    <a:cubicBezTo>
                      <a:pt x="0" y="32380"/>
                      <a:pt x="9339" y="41719"/>
                      <a:pt x="20860" y="41719"/>
                    </a:cubicBezTo>
                    <a:lnTo>
                      <a:pt x="186785" y="41719"/>
                    </a:lnTo>
                    <a:cubicBezTo>
                      <a:pt x="198306" y="41719"/>
                      <a:pt x="207645" y="32380"/>
                      <a:pt x="207645" y="20860"/>
                    </a:cubicBezTo>
                    <a:cubicBezTo>
                      <a:pt x="207645" y="9339"/>
                      <a:pt x="198306" y="0"/>
                      <a:pt x="186785" y="0"/>
                    </a:cubicBezTo>
                    <a:close/>
                  </a:path>
                </a:pathLst>
              </a:custGeom>
              <a:solidFill>
                <a:srgbClr val="0078D4"/>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3" name="Freeform: Shape 22">
                <a:extLst>
                  <a:ext uri="{FF2B5EF4-FFF2-40B4-BE49-F238E27FC236}">
                    <a16:creationId xmlns:a16="http://schemas.microsoft.com/office/drawing/2014/main" id="{A1DE094C-82DD-2592-501D-BA1B86AEDE14}"/>
                  </a:ext>
                </a:extLst>
              </p:cNvPr>
              <p:cNvSpPr/>
              <p:nvPr/>
            </p:nvSpPr>
            <p:spPr>
              <a:xfrm>
                <a:off x="6033838" y="3069918"/>
                <a:ext cx="123849" cy="61210"/>
              </a:xfrm>
              <a:custGeom>
                <a:avLst/>
                <a:gdLst>
                  <a:gd name="connsiteX0" fmla="*/ 43910 w 173450"/>
                  <a:gd name="connsiteY0" fmla="*/ 50578 h 85725"/>
                  <a:gd name="connsiteX1" fmla="*/ 43910 w 173450"/>
                  <a:gd name="connsiteY1" fmla="*/ 62008 h 85725"/>
                  <a:gd name="connsiteX2" fmla="*/ 67532 w 173450"/>
                  <a:gd name="connsiteY2" fmla="*/ 85725 h 85725"/>
                  <a:gd name="connsiteX3" fmla="*/ 101251 w 173450"/>
                  <a:gd name="connsiteY3" fmla="*/ 85725 h 85725"/>
                  <a:gd name="connsiteX4" fmla="*/ 124873 w 173450"/>
                  <a:gd name="connsiteY4" fmla="*/ 62103 h 85725"/>
                  <a:gd name="connsiteX5" fmla="*/ 124873 w 173450"/>
                  <a:gd name="connsiteY5" fmla="*/ 51054 h 85725"/>
                  <a:gd name="connsiteX6" fmla="*/ 173450 w 173450"/>
                  <a:gd name="connsiteY6" fmla="*/ 0 h 85725"/>
                  <a:gd name="connsiteX7" fmla="*/ 0 w 173450"/>
                  <a:gd name="connsiteY7" fmla="*/ 0 h 85725"/>
                  <a:gd name="connsiteX8" fmla="*/ 43910 w 173450"/>
                  <a:gd name="connsiteY8" fmla="*/ 50578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50" h="85725">
                    <a:moveTo>
                      <a:pt x="43910" y="50578"/>
                    </a:moveTo>
                    <a:lnTo>
                      <a:pt x="43910" y="62008"/>
                    </a:lnTo>
                    <a:cubicBezTo>
                      <a:pt x="43910" y="75069"/>
                      <a:pt x="54471" y="85673"/>
                      <a:pt x="67532" y="85725"/>
                    </a:cubicBezTo>
                    <a:lnTo>
                      <a:pt x="101251" y="85725"/>
                    </a:lnTo>
                    <a:cubicBezTo>
                      <a:pt x="114275" y="85673"/>
                      <a:pt x="124820" y="75127"/>
                      <a:pt x="124873" y="62103"/>
                    </a:cubicBezTo>
                    <a:lnTo>
                      <a:pt x="124873" y="51054"/>
                    </a:lnTo>
                    <a:cubicBezTo>
                      <a:pt x="152011" y="49544"/>
                      <a:pt x="173291" y="27181"/>
                      <a:pt x="173450" y="0"/>
                    </a:cubicBezTo>
                    <a:lnTo>
                      <a:pt x="0" y="0"/>
                    </a:lnTo>
                    <a:cubicBezTo>
                      <a:pt x="150" y="25385"/>
                      <a:pt x="18798" y="46864"/>
                      <a:pt x="43910" y="50578"/>
                    </a:cubicBezTo>
                    <a:close/>
                  </a:path>
                </a:pathLst>
              </a:custGeom>
              <a:solidFill>
                <a:srgbClr val="0078D4"/>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4" name="Freeform: Shape 23">
                <a:extLst>
                  <a:ext uri="{FF2B5EF4-FFF2-40B4-BE49-F238E27FC236}">
                    <a16:creationId xmlns:a16="http://schemas.microsoft.com/office/drawing/2014/main" id="{272557C0-DCA9-791E-2A82-45D142ED59C0}"/>
                  </a:ext>
                </a:extLst>
              </p:cNvPr>
              <p:cNvSpPr/>
              <p:nvPr/>
            </p:nvSpPr>
            <p:spPr>
              <a:xfrm>
                <a:off x="5946306" y="2679392"/>
                <a:ext cx="299388" cy="316118"/>
              </a:xfrm>
              <a:custGeom>
                <a:avLst/>
                <a:gdLst>
                  <a:gd name="connsiteX0" fmla="*/ 209550 w 419290"/>
                  <a:gd name="connsiteY0" fmla="*/ 0 h 442721"/>
                  <a:gd name="connsiteX1" fmla="*/ 0 w 419290"/>
                  <a:gd name="connsiteY1" fmla="*/ 215170 h 442721"/>
                  <a:gd name="connsiteX2" fmla="*/ 15335 w 419290"/>
                  <a:gd name="connsiteY2" fmla="*/ 295942 h 442721"/>
                  <a:gd name="connsiteX3" fmla="*/ 19336 w 419290"/>
                  <a:gd name="connsiteY3" fmla="*/ 305467 h 442721"/>
                  <a:gd name="connsiteX4" fmla="*/ 55340 w 419290"/>
                  <a:gd name="connsiteY4" fmla="*/ 360902 h 442721"/>
                  <a:gd name="connsiteX5" fmla="*/ 108585 w 419290"/>
                  <a:gd name="connsiteY5" fmla="*/ 442722 h 442721"/>
                  <a:gd name="connsiteX6" fmla="*/ 310706 w 419290"/>
                  <a:gd name="connsiteY6" fmla="*/ 442722 h 442721"/>
                  <a:gd name="connsiteX7" fmla="*/ 363950 w 419290"/>
                  <a:gd name="connsiteY7" fmla="*/ 360902 h 442721"/>
                  <a:gd name="connsiteX8" fmla="*/ 399955 w 419290"/>
                  <a:gd name="connsiteY8" fmla="*/ 305467 h 442721"/>
                  <a:gd name="connsiteX9" fmla="*/ 403955 w 419290"/>
                  <a:gd name="connsiteY9" fmla="*/ 295942 h 442721"/>
                  <a:gd name="connsiteX10" fmla="*/ 419291 w 419290"/>
                  <a:gd name="connsiteY10" fmla="*/ 215170 h 442721"/>
                  <a:gd name="connsiteX11" fmla="*/ 209550 w 419290"/>
                  <a:gd name="connsiteY11" fmla="*/ 0 h 442721"/>
                  <a:gd name="connsiteX12" fmla="*/ 200025 w 419290"/>
                  <a:gd name="connsiteY12" fmla="*/ 79248 h 442721"/>
                  <a:gd name="connsiteX13" fmla="*/ 137541 w 419290"/>
                  <a:gd name="connsiteY13" fmla="*/ 98298 h 442721"/>
                  <a:gd name="connsiteX14" fmla="*/ 75819 w 419290"/>
                  <a:gd name="connsiteY14" fmla="*/ 224695 h 442721"/>
                  <a:gd name="connsiteX15" fmla="*/ 54959 w 419290"/>
                  <a:gd name="connsiteY15" fmla="*/ 245174 h 442721"/>
                  <a:gd name="connsiteX16" fmla="*/ 54959 w 419290"/>
                  <a:gd name="connsiteY16" fmla="*/ 245174 h 442721"/>
                  <a:gd name="connsiteX17" fmla="*/ 34481 w 419290"/>
                  <a:gd name="connsiteY17" fmla="*/ 223939 h 442721"/>
                  <a:gd name="connsiteX18" fmla="*/ 34481 w 419290"/>
                  <a:gd name="connsiteY18" fmla="*/ 223933 h 442721"/>
                  <a:gd name="connsiteX19" fmla="*/ 118491 w 419290"/>
                  <a:gd name="connsiteY19" fmla="*/ 61341 h 442721"/>
                  <a:gd name="connsiteX20" fmla="*/ 200406 w 419290"/>
                  <a:gd name="connsiteY20" fmla="*/ 37814 h 442721"/>
                  <a:gd name="connsiteX21" fmla="*/ 221266 w 419290"/>
                  <a:gd name="connsiteY21" fmla="*/ 58674 h 442721"/>
                  <a:gd name="connsiteX22" fmla="*/ 200406 w 419290"/>
                  <a:gd name="connsiteY22" fmla="*/ 79534 h 44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9290" h="442721">
                    <a:moveTo>
                      <a:pt x="209550" y="0"/>
                    </a:moveTo>
                    <a:cubicBezTo>
                      <a:pt x="93726" y="0"/>
                      <a:pt x="0" y="96393"/>
                      <a:pt x="0" y="215170"/>
                    </a:cubicBezTo>
                    <a:cubicBezTo>
                      <a:pt x="-31" y="242820"/>
                      <a:pt x="5172" y="270227"/>
                      <a:pt x="15335" y="295942"/>
                    </a:cubicBezTo>
                    <a:cubicBezTo>
                      <a:pt x="16605" y="299116"/>
                      <a:pt x="17939" y="302292"/>
                      <a:pt x="19336" y="305467"/>
                    </a:cubicBezTo>
                    <a:cubicBezTo>
                      <a:pt x="28421" y="325684"/>
                      <a:pt x="40565" y="344381"/>
                      <a:pt x="55340" y="360902"/>
                    </a:cubicBezTo>
                    <a:lnTo>
                      <a:pt x="108585" y="442722"/>
                    </a:lnTo>
                    <a:lnTo>
                      <a:pt x="310706" y="442722"/>
                    </a:lnTo>
                    <a:lnTo>
                      <a:pt x="363950" y="360902"/>
                    </a:lnTo>
                    <a:cubicBezTo>
                      <a:pt x="378726" y="344381"/>
                      <a:pt x="390870" y="325684"/>
                      <a:pt x="399955" y="305467"/>
                    </a:cubicBezTo>
                    <a:cubicBezTo>
                      <a:pt x="401352" y="302355"/>
                      <a:pt x="402686" y="299180"/>
                      <a:pt x="403955" y="295942"/>
                    </a:cubicBezTo>
                    <a:cubicBezTo>
                      <a:pt x="414119" y="270227"/>
                      <a:pt x="419322" y="242820"/>
                      <a:pt x="419291" y="215170"/>
                    </a:cubicBezTo>
                    <a:cubicBezTo>
                      <a:pt x="419291" y="96298"/>
                      <a:pt x="325374" y="0"/>
                      <a:pt x="209550" y="0"/>
                    </a:cubicBezTo>
                    <a:close/>
                    <a:moveTo>
                      <a:pt x="200025" y="79248"/>
                    </a:moveTo>
                    <a:cubicBezTo>
                      <a:pt x="177981" y="80554"/>
                      <a:pt x="156564" y="87083"/>
                      <a:pt x="137541" y="98298"/>
                    </a:cubicBezTo>
                    <a:cubicBezTo>
                      <a:pt x="97631" y="122015"/>
                      <a:pt x="76867" y="164973"/>
                      <a:pt x="75819" y="224695"/>
                    </a:cubicBezTo>
                    <a:cubicBezTo>
                      <a:pt x="75612" y="236067"/>
                      <a:pt x="66333" y="245175"/>
                      <a:pt x="54959" y="245174"/>
                    </a:cubicBezTo>
                    <a:lnTo>
                      <a:pt x="54959" y="245174"/>
                    </a:lnTo>
                    <a:cubicBezTo>
                      <a:pt x="43441" y="244965"/>
                      <a:pt x="34272" y="235458"/>
                      <a:pt x="34481" y="223939"/>
                    </a:cubicBezTo>
                    <a:cubicBezTo>
                      <a:pt x="34481" y="223938"/>
                      <a:pt x="34481" y="223935"/>
                      <a:pt x="34481" y="223933"/>
                    </a:cubicBezTo>
                    <a:cubicBezTo>
                      <a:pt x="36100" y="128683"/>
                      <a:pt x="81058" y="82867"/>
                      <a:pt x="118491" y="61341"/>
                    </a:cubicBezTo>
                    <a:cubicBezTo>
                      <a:pt x="143513" y="47041"/>
                      <a:pt x="171609" y="38972"/>
                      <a:pt x="200406" y="37814"/>
                    </a:cubicBezTo>
                    <a:cubicBezTo>
                      <a:pt x="211927" y="37814"/>
                      <a:pt x="221266" y="47154"/>
                      <a:pt x="221266" y="58674"/>
                    </a:cubicBezTo>
                    <a:cubicBezTo>
                      <a:pt x="221266" y="70195"/>
                      <a:pt x="211927" y="79534"/>
                      <a:pt x="200406" y="79534"/>
                    </a:cubicBezTo>
                    <a:close/>
                  </a:path>
                </a:pathLst>
              </a:custGeom>
              <a:solidFill>
                <a:srgbClr val="4FE4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pic>
        <p:nvPicPr>
          <p:cNvPr id="5" name="Picture 5">
            <a:extLst>
              <a:ext uri="{FF2B5EF4-FFF2-40B4-BE49-F238E27FC236}">
                <a16:creationId xmlns:a16="http://schemas.microsoft.com/office/drawing/2014/main" id="{1D511C2B-24B4-B365-7DF2-2FC36CA3354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830793" y="2892871"/>
            <a:ext cx="1801392" cy="963193"/>
          </a:xfrm>
          <a:prstGeom prst="rect">
            <a:avLst/>
          </a:prstGeom>
        </p:spPr>
      </p:pic>
      <p:pic>
        <p:nvPicPr>
          <p:cNvPr id="33" name="Graphic 32">
            <a:extLst>
              <a:ext uri="{FF2B5EF4-FFF2-40B4-BE49-F238E27FC236}">
                <a16:creationId xmlns:a16="http://schemas.microsoft.com/office/drawing/2014/main" id="{68BE7B8F-47FF-FA2D-00FE-A3C049EE9E2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03469" y="2950989"/>
            <a:ext cx="749244" cy="699294"/>
          </a:xfrm>
          <a:prstGeom prst="rect">
            <a:avLst/>
          </a:prstGeom>
        </p:spPr>
      </p:pic>
    </p:spTree>
    <p:extLst>
      <p:ext uri="{BB962C8B-B14F-4D97-AF65-F5344CB8AC3E}">
        <p14:creationId xmlns:p14="http://schemas.microsoft.com/office/powerpoint/2010/main" val="599399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527BFB-BC10-697F-0207-F7DCE7519E53}"/>
              </a:ext>
              <a:ext uri="{C183D7F6-B498-43B3-948B-1728B52AA6E4}">
                <adec:decorative xmlns:adec="http://schemas.microsoft.com/office/drawing/2017/decorative" val="1"/>
              </a:ext>
            </a:extLst>
          </p:cNvPr>
          <p:cNvSpPr/>
          <p:nvPr/>
        </p:nvSpPr>
        <p:spPr bwMode="auto">
          <a:xfrm>
            <a:off x="0" y="-1"/>
            <a:ext cx="12192000" cy="1359877"/>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8">
            <a:extLst>
              <a:ext uri="{FF2B5EF4-FFF2-40B4-BE49-F238E27FC236}">
                <a16:creationId xmlns:a16="http://schemas.microsoft.com/office/drawing/2014/main" id="{9679EC8E-2BA8-45FD-9DAE-8860101BC660}"/>
              </a:ext>
            </a:extLst>
          </p:cNvPr>
          <p:cNvSpPr>
            <a:spLocks noGrp="1"/>
          </p:cNvSpPr>
          <p:nvPr>
            <p:ph type="title"/>
          </p:nvPr>
        </p:nvSpPr>
        <p:spPr>
          <a:xfrm>
            <a:off x="455995" y="358873"/>
            <a:ext cx="11306469" cy="403137"/>
          </a:xfrm>
        </p:spPr>
        <p:txBody>
          <a:bodyPr/>
          <a:lstStyle/>
          <a:p>
            <a:r>
              <a:rPr lang="en-US" sz="2800" dirty="0">
                <a:solidFill>
                  <a:schemeClr val="bg1"/>
                </a:solidFill>
              </a:rPr>
              <a:t>Citrix + Azure Virtual Desktop</a:t>
            </a:r>
          </a:p>
        </p:txBody>
      </p:sp>
      <p:sp>
        <p:nvSpPr>
          <p:cNvPr id="28" name="Text Placeholder 3">
            <a:extLst>
              <a:ext uri="{FF2B5EF4-FFF2-40B4-BE49-F238E27FC236}">
                <a16:creationId xmlns:a16="http://schemas.microsoft.com/office/drawing/2014/main" id="{CB1D5134-BEF2-43C0-A05B-525E8658DAE0}"/>
              </a:ext>
            </a:extLst>
          </p:cNvPr>
          <p:cNvSpPr txBox="1">
            <a:spLocks/>
          </p:cNvSpPr>
          <p:nvPr/>
        </p:nvSpPr>
        <p:spPr bwMode="gray">
          <a:xfrm>
            <a:off x="455995" y="793755"/>
            <a:ext cx="11276000" cy="307777"/>
          </a:xfrm>
          <a:prstGeom prst="rect">
            <a:avLst/>
          </a:prstGeom>
        </p:spPr>
        <p:txBody>
          <a:bodyPr vert="horz" wrap="square" lIns="0" tIns="0" rIns="0" bIns="0" rtlCol="0">
            <a:spAutoFit/>
          </a:bodyPr>
          <a:lstStyle>
            <a:lvl1pPr marL="0" indent="0" algn="l" defTabSz="914225" rtl="0" eaLnBrk="1" latinLnBrk="0" hangingPunct="1">
              <a:lnSpc>
                <a:spcPct val="90000"/>
              </a:lnSpc>
              <a:spcBef>
                <a:spcPts val="1400"/>
              </a:spcBef>
              <a:buFont typeface="Arial" panose="020B0604020202020204" pitchFamily="34" charset="0"/>
              <a:buNone/>
              <a:defRPr sz="1800" kern="100" spc="-30" baseline="0">
                <a:solidFill>
                  <a:schemeClr val="tx1"/>
                </a:solidFill>
                <a:latin typeface="+mn-lt"/>
                <a:ea typeface="+mn-ea"/>
                <a:cs typeface="+mn-cs"/>
              </a:defRPr>
            </a:lvl1pPr>
            <a:lvl2pPr marL="457112" indent="0" algn="l" defTabSz="914225" rtl="0" eaLnBrk="1" latinLnBrk="0" hangingPunct="1">
              <a:lnSpc>
                <a:spcPct val="90000"/>
              </a:lnSpc>
              <a:spcBef>
                <a:spcPts val="600"/>
              </a:spcBef>
              <a:spcAft>
                <a:spcPts val="200"/>
              </a:spcAft>
              <a:buFont typeface=".AppleSystemUIFont" charset="-120"/>
              <a:buNone/>
              <a:tabLst/>
              <a:defRPr sz="2000" kern="1200" spc="-30" baseline="0">
                <a:solidFill>
                  <a:schemeClr val="tx1">
                    <a:tint val="75000"/>
                  </a:schemeClr>
                </a:solidFill>
                <a:latin typeface="+mn-lt"/>
                <a:ea typeface="+mn-ea"/>
                <a:cs typeface="+mn-cs"/>
              </a:defRPr>
            </a:lvl2pPr>
            <a:lvl3pPr marL="914225" indent="0" algn="l" defTabSz="914225" rtl="0" eaLnBrk="1" latinLnBrk="0" hangingPunct="1">
              <a:lnSpc>
                <a:spcPct val="85000"/>
              </a:lnSpc>
              <a:spcBef>
                <a:spcPts val="600"/>
              </a:spcBef>
              <a:spcAft>
                <a:spcPts val="200"/>
              </a:spcAft>
              <a:buFont typeface="Arial" panose="020B0604020202020204" pitchFamily="34" charset="0"/>
              <a:buNone/>
              <a:tabLst/>
              <a:defRPr lang="en-US" sz="1800" kern="100" spc="-30" baseline="0">
                <a:solidFill>
                  <a:schemeClr val="tx1">
                    <a:tint val="75000"/>
                  </a:schemeClr>
                </a:solidFill>
                <a:latin typeface="+mn-lt"/>
                <a:ea typeface="+mn-ea"/>
                <a:cs typeface="+mn-cs"/>
              </a:defRPr>
            </a:lvl3pPr>
            <a:lvl4pPr marL="1371337" indent="0" algn="l" defTabSz="914225" rtl="0" eaLnBrk="1" latinLnBrk="0" hangingPunct="1">
              <a:lnSpc>
                <a:spcPct val="85000"/>
              </a:lnSpc>
              <a:spcBef>
                <a:spcPts val="600"/>
              </a:spcBef>
              <a:spcAft>
                <a:spcPts val="200"/>
              </a:spcAft>
              <a:buFont typeface=".AppleSystemUIFont" charset="-120"/>
              <a:buNone/>
              <a:tabLst/>
              <a:defRPr lang="en-US" sz="1600" kern="100" spc="-50" baseline="0">
                <a:solidFill>
                  <a:schemeClr val="tx1">
                    <a:tint val="75000"/>
                  </a:schemeClr>
                </a:solidFill>
                <a:latin typeface="+mn-lt"/>
                <a:ea typeface="+mn-ea"/>
                <a:cs typeface="+mn-cs"/>
              </a:defRPr>
            </a:lvl4pPr>
            <a:lvl5pPr marL="1828449" indent="0" algn="l" defTabSz="914225" rtl="0" eaLnBrk="1" latinLnBrk="0" hangingPunct="1">
              <a:lnSpc>
                <a:spcPct val="85000"/>
              </a:lnSpc>
              <a:spcBef>
                <a:spcPts val="600"/>
              </a:spcBef>
              <a:spcAft>
                <a:spcPts val="200"/>
              </a:spcAft>
              <a:buFont typeface="Arial" charset="0"/>
              <a:buNone/>
              <a:tabLst/>
              <a:defRPr sz="1600" b="0" kern="100" spc="30" baseline="0">
                <a:solidFill>
                  <a:schemeClr val="tx1">
                    <a:tint val="75000"/>
                  </a:schemeClr>
                </a:solidFill>
                <a:latin typeface="+mn-lt"/>
                <a:ea typeface="+mn-ea"/>
                <a:cs typeface="+mn-cs"/>
              </a:defRPr>
            </a:lvl5pPr>
            <a:lvl6pPr marL="2285561" indent="0" algn="l" defTabSz="914225" rtl="0" eaLnBrk="1" latinLnBrk="0" hangingPunct="1">
              <a:lnSpc>
                <a:spcPct val="110000"/>
              </a:lnSpc>
              <a:spcBef>
                <a:spcPts val="600"/>
              </a:spcBef>
              <a:spcAft>
                <a:spcPts val="800"/>
              </a:spcAft>
              <a:buFont typeface="Tahoma" panose="020B0604030504040204" pitchFamily="34" charset="0"/>
              <a:buNone/>
              <a:tabLst/>
              <a:defRPr sz="1600" kern="1200" spc="30" baseline="0">
                <a:solidFill>
                  <a:schemeClr val="tx1">
                    <a:tint val="75000"/>
                  </a:schemeClr>
                </a:solidFill>
                <a:latin typeface="+mn-lt"/>
                <a:ea typeface="+mn-ea"/>
                <a:cs typeface="+mn-cs"/>
              </a:defRPr>
            </a:lvl6pPr>
            <a:lvl7pPr marL="2742674" indent="0" algn="l" defTabSz="914225" rtl="0" eaLnBrk="1" latinLnBrk="0" hangingPunct="1">
              <a:lnSpc>
                <a:spcPct val="90000"/>
              </a:lnSpc>
              <a:spcBef>
                <a:spcPts val="0"/>
              </a:spcBef>
              <a:spcAft>
                <a:spcPts val="600"/>
              </a:spcAft>
              <a:buFont typeface="Arial" panose="020B0604020202020204" pitchFamily="34" charset="0"/>
              <a:buNone/>
              <a:defRPr sz="1600" kern="1200" spc="-50" baseline="0">
                <a:solidFill>
                  <a:schemeClr val="tx1">
                    <a:tint val="75000"/>
                  </a:schemeClr>
                </a:solidFill>
                <a:latin typeface="+mn-lt"/>
                <a:ea typeface="+mn-ea"/>
                <a:cs typeface="+mn-cs"/>
              </a:defRPr>
            </a:lvl7pPr>
            <a:lvl8pPr marL="3199785" indent="0" algn="l" defTabSz="914225" rtl="0" eaLnBrk="1" latinLnBrk="0" hangingPunct="1">
              <a:lnSpc>
                <a:spcPct val="120000"/>
              </a:lnSpc>
              <a:spcBef>
                <a:spcPts val="600"/>
              </a:spcBef>
              <a:spcAft>
                <a:spcPts val="600"/>
              </a:spcAft>
              <a:buFont typeface="Calibri Light" panose="020F0302020204030204" pitchFamily="34" charset="0"/>
              <a:buNone/>
              <a:defRPr sz="1600" kern="1200">
                <a:solidFill>
                  <a:schemeClr val="tx1">
                    <a:tint val="75000"/>
                  </a:schemeClr>
                </a:solidFill>
                <a:latin typeface="+mn-lt"/>
                <a:ea typeface="+mn-ea"/>
                <a:cs typeface="+mn-cs"/>
              </a:defRPr>
            </a:lvl8pPr>
            <a:lvl9pPr marL="3656897" indent="0" algn="l" defTabSz="914225" rtl="0" eaLnBrk="1" latinLnBrk="0" hangingPunct="1">
              <a:lnSpc>
                <a:spcPct val="85000"/>
              </a:lnSpc>
              <a:spcBef>
                <a:spcPts val="200"/>
              </a:spcBef>
              <a:spcAft>
                <a:spcPts val="1000"/>
              </a:spcAft>
              <a:buFont typeface="Tahoma" panose="020B0604030504040204" pitchFamily="34" charset="0"/>
              <a:buNone/>
              <a:defRPr sz="1600" b="1" kern="1200">
                <a:solidFill>
                  <a:schemeClr val="tx1">
                    <a:tint val="75000"/>
                  </a:schemeClr>
                </a:solidFill>
                <a:latin typeface="+mj-lt"/>
                <a:ea typeface="+mn-ea"/>
                <a:cs typeface="+mn-cs"/>
              </a:defRPr>
            </a:lvl9pPr>
          </a:lstStyle>
          <a:p>
            <a:pPr marL="0" marR="0" lvl="0" indent="0" algn="l" defTabSz="914049"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2000" b="0" i="0" u="none" strike="noStrike" kern="100" cap="none" spc="-30" normalizeH="0" baseline="0" noProof="0">
                <a:ln>
                  <a:noFill/>
                </a:ln>
                <a:solidFill>
                  <a:schemeClr val="bg1"/>
                </a:solidFill>
                <a:effectLst/>
                <a:uLnTx/>
                <a:uFillTx/>
                <a:latin typeface="Segoe UI"/>
                <a:ea typeface="+mn-ea"/>
                <a:cs typeface="Segoe UI Light" panose="020B0502040204020203" pitchFamily="34" charset="0"/>
              </a:rPr>
              <a:t>Delivering enterprise value and unified management around Azure Virtual Desktop</a:t>
            </a:r>
          </a:p>
        </p:txBody>
      </p:sp>
      <p:pic>
        <p:nvPicPr>
          <p:cNvPr id="118" name="Picture 117">
            <a:extLst>
              <a:ext uri="{FF2B5EF4-FFF2-40B4-BE49-F238E27FC236}">
                <a16:creationId xmlns:a16="http://schemas.microsoft.com/office/drawing/2014/main" id="{44B34CD5-E96A-4941-9326-4F0FBC386661}"/>
              </a:ext>
              <a:ext uri="{C183D7F6-B498-43B3-948B-1728B52AA6E4}">
                <adec:decorative xmlns:adec="http://schemas.microsoft.com/office/drawing/2017/decorative" val="1"/>
              </a:ext>
            </a:extLst>
          </p:cNvPr>
          <p:cNvPicPr>
            <a:picLocks/>
          </p:cNvPicPr>
          <p:nvPr/>
        </p:nvPicPr>
        <p:blipFill>
          <a:blip r:embed="rId3"/>
          <a:stretch>
            <a:fillRect/>
          </a:stretch>
        </p:blipFill>
        <p:spPr>
          <a:xfrm>
            <a:off x="431800" y="1826309"/>
            <a:ext cx="822960" cy="822960"/>
          </a:xfrm>
          <a:prstGeom prst="rect">
            <a:avLst/>
          </a:prstGeom>
        </p:spPr>
      </p:pic>
      <p:sp>
        <p:nvSpPr>
          <p:cNvPr id="16" name="Rectangle 15">
            <a:extLst>
              <a:ext uri="{FF2B5EF4-FFF2-40B4-BE49-F238E27FC236}">
                <a16:creationId xmlns:a16="http://schemas.microsoft.com/office/drawing/2014/main" id="{BEDFD26A-6DF7-49F6-B1F8-321CB94B0E72}"/>
              </a:ext>
            </a:extLst>
          </p:cNvPr>
          <p:cNvSpPr/>
          <p:nvPr/>
        </p:nvSpPr>
        <p:spPr>
          <a:xfrm>
            <a:off x="1534160" y="1826309"/>
            <a:ext cx="3059297" cy="1313180"/>
          </a:xfrm>
          <a:prstGeom prst="rect">
            <a:avLst/>
          </a:prstGeom>
        </p:spPr>
        <p:txBody>
          <a:bodyPr wrap="square" lIns="0" tIns="0" rIns="0" bIns="0">
            <a:spAutoFit/>
          </a:bodyPr>
          <a:lstStyle/>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Light" panose="020B0502040204020203" pitchFamily="34" charset="0"/>
              </a:rPr>
              <a:t>Workspace Experience</a:t>
            </a:r>
          </a:p>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Include Azure Virtual Desktop workloads within Citrix Workspace for central access to all apps, desktops and files</a:t>
            </a:r>
          </a:p>
        </p:txBody>
      </p:sp>
      <p:pic>
        <p:nvPicPr>
          <p:cNvPr id="53" name="Picture 52">
            <a:extLst>
              <a:ext uri="{FF2B5EF4-FFF2-40B4-BE49-F238E27FC236}">
                <a16:creationId xmlns:a16="http://schemas.microsoft.com/office/drawing/2014/main" id="{A6EEA019-D42E-47D0-B66D-674741545378}"/>
              </a:ext>
              <a:ext uri="{C183D7F6-B498-43B3-948B-1728B52AA6E4}">
                <adec:decorative xmlns:adec="http://schemas.microsoft.com/office/drawing/2017/decorative" val="1"/>
              </a:ext>
            </a:extLst>
          </p:cNvPr>
          <p:cNvPicPr>
            <a:picLocks/>
          </p:cNvPicPr>
          <p:nvPr/>
        </p:nvPicPr>
        <p:blipFill>
          <a:blip r:embed="rId4"/>
          <a:stretch>
            <a:fillRect/>
          </a:stretch>
        </p:blipFill>
        <p:spPr>
          <a:xfrm>
            <a:off x="6350000" y="1821746"/>
            <a:ext cx="822960" cy="822960"/>
          </a:xfrm>
          <a:prstGeom prst="rect">
            <a:avLst/>
          </a:prstGeom>
        </p:spPr>
      </p:pic>
      <p:sp>
        <p:nvSpPr>
          <p:cNvPr id="17" name="TextBox 16">
            <a:extLst>
              <a:ext uri="{FF2B5EF4-FFF2-40B4-BE49-F238E27FC236}">
                <a16:creationId xmlns:a16="http://schemas.microsoft.com/office/drawing/2014/main" id="{F0BD6067-435A-4B1E-B714-0847FF509044}"/>
              </a:ext>
            </a:extLst>
          </p:cNvPr>
          <p:cNvSpPr txBox="1"/>
          <p:nvPr/>
        </p:nvSpPr>
        <p:spPr>
          <a:xfrm>
            <a:off x="7411085" y="1827031"/>
            <a:ext cx="3059297" cy="1559401"/>
          </a:xfrm>
          <a:prstGeom prst="rect">
            <a:avLst/>
          </a:prstGeom>
          <a:noFill/>
        </p:spPr>
        <p:txBody>
          <a:bodyPr wrap="square" lIns="0" tIns="0" rIns="0" bIns="0" rtlCol="0" anchor="t">
            <a:spAutoFit/>
          </a:bodyPr>
          <a:lstStyle/>
          <a:p>
            <a:pPr marL="0" marR="0" lvl="0" indent="0" algn="l" defTabSz="1087873" rtl="0" eaLnBrk="1" fontAlgn="base" latinLnBrk="0" hangingPunct="1">
              <a:lnSpc>
                <a:spcPct val="100000"/>
              </a:lnSpc>
              <a:spcBef>
                <a:spcPct val="0"/>
              </a:spcBef>
              <a:spcAft>
                <a:spcPts val="400"/>
              </a:spcAft>
              <a:buClrTx/>
              <a:buSzPct val="135000"/>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Light" panose="020B0502040204020203" pitchFamily="34" charset="0"/>
              </a:rPr>
              <a:t>Image Management</a:t>
            </a:r>
          </a:p>
          <a:p>
            <a:pPr marL="0" marR="0" lvl="0" indent="0" algn="l" defTabSz="1087873" rtl="0" eaLnBrk="1" fontAlgn="base" latinLnBrk="0" hangingPunct="1">
              <a:lnSpc>
                <a:spcPct val="100000"/>
              </a:lnSpc>
              <a:spcBef>
                <a:spcPct val="0"/>
              </a:spcBef>
              <a:spcAft>
                <a:spcPts val="400"/>
              </a:spcAft>
              <a:buClrTx/>
              <a:buSzPct val="135000"/>
              <a:buFontTx/>
              <a:buNone/>
              <a:tabLst/>
              <a:defRPr/>
            </a:pP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Simplify management </a:t>
            </a:r>
            <a:b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b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by layering OS, apps </a:t>
            </a:r>
            <a:b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b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and user data on Azure Virtual Desktop resources and rapidly provisioning updates</a:t>
            </a:r>
          </a:p>
        </p:txBody>
      </p:sp>
      <p:pic>
        <p:nvPicPr>
          <p:cNvPr id="120" name="Picture 119">
            <a:extLst>
              <a:ext uri="{FF2B5EF4-FFF2-40B4-BE49-F238E27FC236}">
                <a16:creationId xmlns:a16="http://schemas.microsoft.com/office/drawing/2014/main" id="{3B11FD4D-8208-45B9-935A-BC6BCF4A7BE7}"/>
              </a:ext>
              <a:ext uri="{C183D7F6-B498-43B3-948B-1728B52AA6E4}">
                <adec:decorative xmlns:adec="http://schemas.microsoft.com/office/drawing/2017/decorative" val="1"/>
              </a:ext>
            </a:extLst>
          </p:cNvPr>
          <p:cNvPicPr>
            <a:picLocks/>
          </p:cNvPicPr>
          <p:nvPr/>
        </p:nvPicPr>
        <p:blipFill>
          <a:blip r:embed="rId5"/>
          <a:stretch>
            <a:fillRect/>
          </a:stretch>
        </p:blipFill>
        <p:spPr>
          <a:xfrm>
            <a:off x="431800" y="4089400"/>
            <a:ext cx="822960" cy="822960"/>
          </a:xfrm>
          <a:prstGeom prst="rect">
            <a:avLst/>
          </a:prstGeom>
        </p:spPr>
      </p:pic>
      <p:sp>
        <p:nvSpPr>
          <p:cNvPr id="18" name="TextBox 17">
            <a:extLst>
              <a:ext uri="{FF2B5EF4-FFF2-40B4-BE49-F238E27FC236}">
                <a16:creationId xmlns:a16="http://schemas.microsoft.com/office/drawing/2014/main" id="{A073D13C-256C-4C3A-AF2E-F79229DBCB36}"/>
              </a:ext>
            </a:extLst>
          </p:cNvPr>
          <p:cNvSpPr txBox="1"/>
          <p:nvPr/>
        </p:nvSpPr>
        <p:spPr>
          <a:xfrm>
            <a:off x="1534161" y="4093953"/>
            <a:ext cx="3059297" cy="1559401"/>
          </a:xfrm>
          <a:prstGeom prst="rect">
            <a:avLst/>
          </a:prstGeom>
          <a:noFill/>
        </p:spPr>
        <p:txBody>
          <a:bodyPr wrap="square" lIns="0" tIns="0" rIns="0" bIns="0" rtlCol="0" anchor="t">
            <a:spAutoFit/>
          </a:bodyPr>
          <a:lstStyle/>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Light" panose="020B0502040204020203" pitchFamily="34" charset="0"/>
              </a:rPr>
              <a:t>Hybrid Cloud Journey</a:t>
            </a:r>
          </a:p>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Accelerate the move to Azure for on-prem customers by enabling management of on-prem and Azure Virtual Desktop workloads from one console</a:t>
            </a:r>
          </a:p>
        </p:txBody>
      </p:sp>
      <p:pic>
        <p:nvPicPr>
          <p:cNvPr id="12" name="Picture 11">
            <a:extLst>
              <a:ext uri="{FF2B5EF4-FFF2-40B4-BE49-F238E27FC236}">
                <a16:creationId xmlns:a16="http://schemas.microsoft.com/office/drawing/2014/main" id="{EA46209E-70E1-4AF9-8BCA-633BDB99BF1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350000" y="4089400"/>
            <a:ext cx="822960" cy="822956"/>
          </a:xfrm>
          <a:prstGeom prst="rect">
            <a:avLst/>
          </a:prstGeom>
        </p:spPr>
      </p:pic>
      <p:sp>
        <p:nvSpPr>
          <p:cNvPr id="15" name="TextBox 14">
            <a:extLst>
              <a:ext uri="{FF2B5EF4-FFF2-40B4-BE49-F238E27FC236}">
                <a16:creationId xmlns:a16="http://schemas.microsoft.com/office/drawing/2014/main" id="{506DB8A8-BCF5-414C-91C8-CA25F793D0D2}"/>
              </a:ext>
            </a:extLst>
          </p:cNvPr>
          <p:cNvSpPr txBox="1"/>
          <p:nvPr/>
        </p:nvSpPr>
        <p:spPr>
          <a:xfrm>
            <a:off x="7411085" y="4099238"/>
            <a:ext cx="3059297" cy="1313180"/>
          </a:xfrm>
          <a:prstGeom prst="rect">
            <a:avLst/>
          </a:prstGeom>
          <a:noFill/>
        </p:spPr>
        <p:txBody>
          <a:bodyPr wrap="square" lIns="0" tIns="0" rIns="0" bIns="0" rtlCol="0" anchor="t">
            <a:spAutoFit/>
          </a:bodyPr>
          <a:lstStyle/>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Segoe UI Light" panose="020B0502040204020203" pitchFamily="34" charset="0"/>
              </a:rPr>
              <a:t>Environment Management</a:t>
            </a:r>
          </a:p>
          <a:p>
            <a:pPr marL="0" marR="0" lvl="0" indent="0" algn="l" defTabSz="1087873" rtl="0" eaLnBrk="1" fontAlgn="auto" latinLnBrk="0" hangingPunct="1">
              <a:lnSpc>
                <a:spcPct val="100000"/>
              </a:lnSpc>
              <a:spcBef>
                <a:spcPts val="0"/>
              </a:spcBef>
              <a:spcAft>
                <a:spcPts val="400"/>
              </a:spcAft>
              <a:buClrTx/>
              <a:buSzTx/>
              <a:buFontTx/>
              <a:buNone/>
              <a:tabLst/>
              <a:defRPr/>
            </a:pPr>
            <a:r>
              <a:rPr kumimoji="0" lang="en-US" sz="1600" b="0" i="0" u="none" strike="noStrike" kern="0" cap="none" spc="0" normalizeH="0" baseline="0" noProof="0">
                <a:ln>
                  <a:solidFill>
                    <a:srgbClr val="7F57A1">
                      <a:alpha val="0"/>
                    </a:srgbClr>
                  </a:solidFill>
                </a:ln>
                <a:solidFill>
                  <a:srgbClr val="000000"/>
                </a:solidFill>
                <a:effectLst/>
                <a:uLnTx/>
                <a:uFillTx/>
                <a:latin typeface="Segoe UI"/>
                <a:ea typeface="+mn-ea"/>
                <a:cs typeface="Segoe UI Light" panose="020B0502040204020203" pitchFamily="34" charset="0"/>
              </a:rPr>
              <a:t>Optimize host performance, accelerate application delivery, and enhance scalability for Azure Virtual Desktop</a:t>
            </a:r>
          </a:p>
        </p:txBody>
      </p:sp>
      <p:sp>
        <p:nvSpPr>
          <p:cNvPr id="3" name="Rectangle 2">
            <a:extLst>
              <a:ext uri="{FF2B5EF4-FFF2-40B4-BE49-F238E27FC236}">
                <a16:creationId xmlns:a16="http://schemas.microsoft.com/office/drawing/2014/main" id="{E131A738-5AF0-41EF-53C9-73047A10B988}"/>
              </a:ext>
              <a:ext uri="{C183D7F6-B498-43B3-948B-1728B52AA6E4}">
                <adec:decorative xmlns:adec="http://schemas.microsoft.com/office/drawing/2017/decorative" val="1"/>
              </a:ext>
            </a:extLst>
          </p:cNvPr>
          <p:cNvSpPr/>
          <p:nvPr/>
        </p:nvSpPr>
        <p:spPr bwMode="auto">
          <a:xfrm>
            <a:off x="-2005" y="6155793"/>
            <a:ext cx="12192000" cy="702206"/>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Citrix logo">
            <a:extLst>
              <a:ext uri="{FF2B5EF4-FFF2-40B4-BE49-F238E27FC236}">
                <a16:creationId xmlns:a16="http://schemas.microsoft.com/office/drawing/2014/main" id="{05A2AF38-1A1D-93B4-ACFB-6B5EFC9ADF1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60152" y="261541"/>
            <a:ext cx="1447308" cy="452857"/>
          </a:xfrm>
          <a:prstGeom prst="rect">
            <a:avLst/>
          </a:prstGeom>
        </p:spPr>
      </p:pic>
    </p:spTree>
    <p:extLst>
      <p:ext uri="{BB962C8B-B14F-4D97-AF65-F5344CB8AC3E}">
        <p14:creationId xmlns:p14="http://schemas.microsoft.com/office/powerpoint/2010/main" val="370859851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D7914F-DA6F-8B9D-3C1C-6F83205C080C}"/>
              </a:ext>
              <a:ext uri="{C183D7F6-B498-43B3-948B-1728B52AA6E4}">
                <adec:decorative xmlns:adec="http://schemas.microsoft.com/office/drawing/2017/decorative" val="1"/>
              </a:ext>
            </a:extLst>
          </p:cNvPr>
          <p:cNvSpPr/>
          <p:nvPr/>
        </p:nvSpPr>
        <p:spPr bwMode="auto">
          <a:xfrm>
            <a:off x="0" y="0"/>
            <a:ext cx="12192000" cy="131641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E36B7666-C024-425A-8939-08506C024FDE}"/>
              </a:ext>
            </a:extLst>
          </p:cNvPr>
          <p:cNvSpPr>
            <a:spLocks noGrp="1"/>
          </p:cNvSpPr>
          <p:nvPr>
            <p:ph type="title"/>
          </p:nvPr>
        </p:nvSpPr>
        <p:spPr>
          <a:xfrm>
            <a:off x="455995" y="301046"/>
            <a:ext cx="11306469" cy="403137"/>
          </a:xfrm>
        </p:spPr>
        <p:txBody>
          <a:bodyPr/>
          <a:lstStyle/>
          <a:p>
            <a:r>
              <a:rPr lang="en-US" sz="2800" dirty="0">
                <a:solidFill>
                  <a:schemeClr val="bg1"/>
                </a:solidFill>
              </a:rPr>
              <a:t>VMware Horizon Cloud on Microsoft Azure</a:t>
            </a:r>
          </a:p>
        </p:txBody>
      </p:sp>
      <p:grpSp>
        <p:nvGrpSpPr>
          <p:cNvPr id="5" name="Group 4" descr="VMware logo">
            <a:extLst>
              <a:ext uri="{FF2B5EF4-FFF2-40B4-BE49-F238E27FC236}">
                <a16:creationId xmlns:a16="http://schemas.microsoft.com/office/drawing/2014/main" id="{2B9D7106-D21C-0BAA-FC63-CE5B3860BAB5}"/>
              </a:ext>
            </a:extLst>
          </p:cNvPr>
          <p:cNvGrpSpPr>
            <a:grpSpLocks noChangeAspect="1"/>
          </p:cNvGrpSpPr>
          <p:nvPr/>
        </p:nvGrpSpPr>
        <p:grpSpPr>
          <a:xfrm>
            <a:off x="10224014" y="383930"/>
            <a:ext cx="1494220" cy="227983"/>
            <a:chOff x="10632580" y="1472304"/>
            <a:chExt cx="747317" cy="114026"/>
          </a:xfrm>
          <a:solidFill>
            <a:schemeClr val="bg1"/>
          </a:solidFill>
        </p:grpSpPr>
        <p:sp>
          <p:nvSpPr>
            <p:cNvPr id="7" name="Freeform 6">
              <a:extLst>
                <a:ext uri="{FF2B5EF4-FFF2-40B4-BE49-F238E27FC236}">
                  <a16:creationId xmlns:a16="http://schemas.microsoft.com/office/drawing/2014/main" id="{0D682708-7B8B-1030-F4FF-AD72182B54A4}"/>
                </a:ext>
              </a:extLst>
            </p:cNvPr>
            <p:cNvSpPr>
              <a:spLocks/>
            </p:cNvSpPr>
            <p:nvPr userDrawn="1"/>
          </p:nvSpPr>
          <p:spPr bwMode="auto">
            <a:xfrm>
              <a:off x="10921316" y="1476812"/>
              <a:ext cx="157791" cy="108192"/>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8" name="Freeform 7">
              <a:extLst>
                <a:ext uri="{FF2B5EF4-FFF2-40B4-BE49-F238E27FC236}">
                  <a16:creationId xmlns:a16="http://schemas.microsoft.com/office/drawing/2014/main" id="{D5B8F1DE-C7C2-2481-B8D3-0933DB0B13C9}"/>
                </a:ext>
              </a:extLst>
            </p:cNvPr>
            <p:cNvSpPr>
              <a:spLocks/>
            </p:cNvSpPr>
            <p:nvPr userDrawn="1"/>
          </p:nvSpPr>
          <p:spPr bwMode="auto">
            <a:xfrm>
              <a:off x="11193068" y="1476812"/>
              <a:ext cx="61089" cy="108192"/>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9" name="Freeform 8">
              <a:extLst>
                <a:ext uri="{FF2B5EF4-FFF2-40B4-BE49-F238E27FC236}">
                  <a16:creationId xmlns:a16="http://schemas.microsoft.com/office/drawing/2014/main" id="{580BE017-E53A-058F-DACE-57A48FFF7DCB}"/>
                </a:ext>
              </a:extLst>
            </p:cNvPr>
            <p:cNvSpPr>
              <a:spLocks noEditPoints="1"/>
            </p:cNvSpPr>
            <p:nvPr userDrawn="1"/>
          </p:nvSpPr>
          <p:spPr bwMode="auto">
            <a:xfrm>
              <a:off x="11252787" y="1476812"/>
              <a:ext cx="99989" cy="109518"/>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10" name="Freeform 9">
              <a:extLst>
                <a:ext uri="{FF2B5EF4-FFF2-40B4-BE49-F238E27FC236}">
                  <a16:creationId xmlns:a16="http://schemas.microsoft.com/office/drawing/2014/main" id="{73A7E421-A1D7-651D-B1F7-42DD687B8259}"/>
                </a:ext>
              </a:extLst>
            </p:cNvPr>
            <p:cNvSpPr>
              <a:spLocks noEditPoints="1"/>
            </p:cNvSpPr>
            <p:nvPr userDrawn="1"/>
          </p:nvSpPr>
          <p:spPr bwMode="auto">
            <a:xfrm>
              <a:off x="11079108" y="1476812"/>
              <a:ext cx="94511" cy="109518"/>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11" name="Freeform 10">
              <a:extLst>
                <a:ext uri="{FF2B5EF4-FFF2-40B4-BE49-F238E27FC236}">
                  <a16:creationId xmlns:a16="http://schemas.microsoft.com/office/drawing/2014/main" id="{89849833-88B5-168A-0325-B8D5E517F040}"/>
                </a:ext>
              </a:extLst>
            </p:cNvPr>
            <p:cNvSpPr>
              <a:spLocks/>
            </p:cNvSpPr>
            <p:nvPr userDrawn="1"/>
          </p:nvSpPr>
          <p:spPr bwMode="auto">
            <a:xfrm>
              <a:off x="10632580" y="1472304"/>
              <a:ext cx="282161" cy="114026"/>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12" name="Freeform 11">
              <a:extLst>
                <a:ext uri="{FF2B5EF4-FFF2-40B4-BE49-F238E27FC236}">
                  <a16:creationId xmlns:a16="http://schemas.microsoft.com/office/drawing/2014/main" id="{10A5B335-0A27-08A2-29A7-881F8DBC99C9}"/>
                </a:ext>
              </a:extLst>
            </p:cNvPr>
            <p:cNvSpPr>
              <a:spLocks noEditPoints="1"/>
            </p:cNvSpPr>
            <p:nvPr userDrawn="1"/>
          </p:nvSpPr>
          <p:spPr bwMode="auto">
            <a:xfrm>
              <a:off x="11354146" y="1476812"/>
              <a:ext cx="25751" cy="26253"/>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sp>
          <p:nvSpPr>
            <p:cNvPr id="14" name="Freeform 12">
              <a:extLst>
                <a:ext uri="{FF2B5EF4-FFF2-40B4-BE49-F238E27FC236}">
                  <a16:creationId xmlns:a16="http://schemas.microsoft.com/office/drawing/2014/main" id="{0AC42A26-2029-1563-0EAB-D9A0B1E0AA79}"/>
                </a:ext>
              </a:extLst>
            </p:cNvPr>
            <p:cNvSpPr>
              <a:spLocks noEditPoints="1"/>
            </p:cNvSpPr>
            <p:nvPr userDrawn="1"/>
          </p:nvSpPr>
          <p:spPr bwMode="auto">
            <a:xfrm>
              <a:off x="11361816" y="1483176"/>
              <a:ext cx="10958" cy="12729"/>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366" tIns="45684" rIns="91366" bIns="45684" numCol="1" anchor="t" anchorCtr="0" compatLnSpc="1">
              <a:prstTxWarp prst="textNoShape">
                <a:avLst/>
              </a:prstTxWarp>
            </a:bodyPr>
            <a:lstStyle/>
            <a:p>
              <a:pPr marL="0" marR="0" lvl="0" indent="0" algn="l" defTabSz="913589" rtl="0" eaLnBrk="1" fontAlgn="auto" latinLnBrk="0" hangingPunct="1">
                <a:lnSpc>
                  <a:spcPct val="100000"/>
                </a:lnSpc>
                <a:spcBef>
                  <a:spcPts val="0"/>
                </a:spcBef>
                <a:spcAft>
                  <a:spcPts val="0"/>
                </a:spcAft>
                <a:buClrTx/>
                <a:buSzTx/>
                <a:buFontTx/>
                <a:buNone/>
                <a:tabLst/>
                <a:defRPr/>
              </a:pPr>
              <a:endParaRPr kumimoji="0" lang="en-US" sz="1796" b="0" i="0" u="none" strike="noStrike" kern="1200" cap="none" spc="0" normalizeH="0" baseline="0" noProof="0">
                <a:ln>
                  <a:noFill/>
                </a:ln>
                <a:solidFill>
                  <a:srgbClr val="717074"/>
                </a:solidFill>
                <a:effectLst/>
                <a:uLnTx/>
                <a:uFillTx/>
                <a:latin typeface="Metropolis"/>
                <a:ea typeface="+mn-ea"/>
                <a:cs typeface="+mn-cs"/>
              </a:endParaRPr>
            </a:p>
          </p:txBody>
        </p:sp>
      </p:grpSp>
      <p:sp>
        <p:nvSpPr>
          <p:cNvPr id="115" name="Text Placeholder 3">
            <a:extLst>
              <a:ext uri="{FF2B5EF4-FFF2-40B4-BE49-F238E27FC236}">
                <a16:creationId xmlns:a16="http://schemas.microsoft.com/office/drawing/2014/main" id="{C3BF20A0-6198-48A8-85AF-D10CF4F3EA30}"/>
              </a:ext>
            </a:extLst>
          </p:cNvPr>
          <p:cNvSpPr txBox="1">
            <a:spLocks/>
          </p:cNvSpPr>
          <p:nvPr/>
        </p:nvSpPr>
        <p:spPr bwMode="gray">
          <a:xfrm>
            <a:off x="455995" y="711378"/>
            <a:ext cx="11276000" cy="307777"/>
          </a:xfrm>
          <a:prstGeom prst="rect">
            <a:avLst/>
          </a:prstGeom>
        </p:spPr>
        <p:txBody>
          <a:bodyPr vert="horz" wrap="square" lIns="0" tIns="0" rIns="0" bIns="0" rtlCol="0">
            <a:spAutoFit/>
          </a:bodyPr>
          <a:lstStyle>
            <a:lvl1pPr marL="0" indent="0" algn="l" defTabSz="914225" rtl="0" eaLnBrk="1" latinLnBrk="0" hangingPunct="1">
              <a:lnSpc>
                <a:spcPct val="90000"/>
              </a:lnSpc>
              <a:spcBef>
                <a:spcPts val="1400"/>
              </a:spcBef>
              <a:buFont typeface="Arial" panose="020B0604020202020204" pitchFamily="34" charset="0"/>
              <a:buNone/>
              <a:defRPr sz="1800" kern="100" spc="-30" baseline="0">
                <a:solidFill>
                  <a:schemeClr val="tx1"/>
                </a:solidFill>
                <a:latin typeface="+mn-lt"/>
                <a:ea typeface="+mn-ea"/>
                <a:cs typeface="+mn-cs"/>
              </a:defRPr>
            </a:lvl1pPr>
            <a:lvl2pPr marL="457112" indent="0" algn="l" defTabSz="914225" rtl="0" eaLnBrk="1" latinLnBrk="0" hangingPunct="1">
              <a:lnSpc>
                <a:spcPct val="90000"/>
              </a:lnSpc>
              <a:spcBef>
                <a:spcPts val="600"/>
              </a:spcBef>
              <a:spcAft>
                <a:spcPts val="200"/>
              </a:spcAft>
              <a:buFont typeface=".AppleSystemUIFont" charset="-120"/>
              <a:buNone/>
              <a:tabLst/>
              <a:defRPr sz="2000" kern="1200" spc="-30" baseline="0">
                <a:solidFill>
                  <a:schemeClr val="tx1">
                    <a:tint val="75000"/>
                  </a:schemeClr>
                </a:solidFill>
                <a:latin typeface="+mn-lt"/>
                <a:ea typeface="+mn-ea"/>
                <a:cs typeface="+mn-cs"/>
              </a:defRPr>
            </a:lvl2pPr>
            <a:lvl3pPr marL="914225" indent="0" algn="l" defTabSz="914225" rtl="0" eaLnBrk="1" latinLnBrk="0" hangingPunct="1">
              <a:lnSpc>
                <a:spcPct val="85000"/>
              </a:lnSpc>
              <a:spcBef>
                <a:spcPts val="600"/>
              </a:spcBef>
              <a:spcAft>
                <a:spcPts val="200"/>
              </a:spcAft>
              <a:buFont typeface="Arial" panose="020B0604020202020204" pitchFamily="34" charset="0"/>
              <a:buNone/>
              <a:tabLst/>
              <a:defRPr lang="en-US" sz="1800" kern="100" spc="-30" baseline="0">
                <a:solidFill>
                  <a:schemeClr val="tx1">
                    <a:tint val="75000"/>
                  </a:schemeClr>
                </a:solidFill>
                <a:latin typeface="+mn-lt"/>
                <a:ea typeface="+mn-ea"/>
                <a:cs typeface="+mn-cs"/>
              </a:defRPr>
            </a:lvl3pPr>
            <a:lvl4pPr marL="1371337" indent="0" algn="l" defTabSz="914225" rtl="0" eaLnBrk="1" latinLnBrk="0" hangingPunct="1">
              <a:lnSpc>
                <a:spcPct val="85000"/>
              </a:lnSpc>
              <a:spcBef>
                <a:spcPts val="600"/>
              </a:spcBef>
              <a:spcAft>
                <a:spcPts val="200"/>
              </a:spcAft>
              <a:buFont typeface=".AppleSystemUIFont" charset="-120"/>
              <a:buNone/>
              <a:tabLst/>
              <a:defRPr lang="en-US" sz="1600" kern="100" spc="-50" baseline="0">
                <a:solidFill>
                  <a:schemeClr val="tx1">
                    <a:tint val="75000"/>
                  </a:schemeClr>
                </a:solidFill>
                <a:latin typeface="+mn-lt"/>
                <a:ea typeface="+mn-ea"/>
                <a:cs typeface="+mn-cs"/>
              </a:defRPr>
            </a:lvl4pPr>
            <a:lvl5pPr marL="1828449" indent="0" algn="l" defTabSz="914225" rtl="0" eaLnBrk="1" latinLnBrk="0" hangingPunct="1">
              <a:lnSpc>
                <a:spcPct val="85000"/>
              </a:lnSpc>
              <a:spcBef>
                <a:spcPts val="600"/>
              </a:spcBef>
              <a:spcAft>
                <a:spcPts val="200"/>
              </a:spcAft>
              <a:buFont typeface="Arial" charset="0"/>
              <a:buNone/>
              <a:tabLst/>
              <a:defRPr sz="1600" b="0" kern="100" spc="30" baseline="0">
                <a:solidFill>
                  <a:schemeClr val="tx1">
                    <a:tint val="75000"/>
                  </a:schemeClr>
                </a:solidFill>
                <a:latin typeface="+mn-lt"/>
                <a:ea typeface="+mn-ea"/>
                <a:cs typeface="+mn-cs"/>
              </a:defRPr>
            </a:lvl5pPr>
            <a:lvl6pPr marL="2285561" indent="0" algn="l" defTabSz="914225" rtl="0" eaLnBrk="1" latinLnBrk="0" hangingPunct="1">
              <a:lnSpc>
                <a:spcPct val="110000"/>
              </a:lnSpc>
              <a:spcBef>
                <a:spcPts val="600"/>
              </a:spcBef>
              <a:spcAft>
                <a:spcPts val="800"/>
              </a:spcAft>
              <a:buFont typeface="Tahoma" panose="020B0604030504040204" pitchFamily="34" charset="0"/>
              <a:buNone/>
              <a:tabLst/>
              <a:defRPr sz="1600" kern="1200" spc="30" baseline="0">
                <a:solidFill>
                  <a:schemeClr val="tx1">
                    <a:tint val="75000"/>
                  </a:schemeClr>
                </a:solidFill>
                <a:latin typeface="+mn-lt"/>
                <a:ea typeface="+mn-ea"/>
                <a:cs typeface="+mn-cs"/>
              </a:defRPr>
            </a:lvl6pPr>
            <a:lvl7pPr marL="2742674" indent="0" algn="l" defTabSz="914225" rtl="0" eaLnBrk="1" latinLnBrk="0" hangingPunct="1">
              <a:lnSpc>
                <a:spcPct val="90000"/>
              </a:lnSpc>
              <a:spcBef>
                <a:spcPts val="0"/>
              </a:spcBef>
              <a:spcAft>
                <a:spcPts val="600"/>
              </a:spcAft>
              <a:buFont typeface="Arial" panose="020B0604020202020204" pitchFamily="34" charset="0"/>
              <a:buNone/>
              <a:defRPr sz="1600" kern="1200" spc="-50" baseline="0">
                <a:solidFill>
                  <a:schemeClr val="tx1">
                    <a:tint val="75000"/>
                  </a:schemeClr>
                </a:solidFill>
                <a:latin typeface="+mn-lt"/>
                <a:ea typeface="+mn-ea"/>
                <a:cs typeface="+mn-cs"/>
              </a:defRPr>
            </a:lvl7pPr>
            <a:lvl8pPr marL="3199785" indent="0" algn="l" defTabSz="914225" rtl="0" eaLnBrk="1" latinLnBrk="0" hangingPunct="1">
              <a:lnSpc>
                <a:spcPct val="120000"/>
              </a:lnSpc>
              <a:spcBef>
                <a:spcPts val="600"/>
              </a:spcBef>
              <a:spcAft>
                <a:spcPts val="600"/>
              </a:spcAft>
              <a:buFont typeface="Calibri Light" panose="020F0302020204030204" pitchFamily="34" charset="0"/>
              <a:buNone/>
              <a:defRPr sz="1600" kern="1200">
                <a:solidFill>
                  <a:schemeClr val="tx1">
                    <a:tint val="75000"/>
                  </a:schemeClr>
                </a:solidFill>
                <a:latin typeface="+mn-lt"/>
                <a:ea typeface="+mn-ea"/>
                <a:cs typeface="+mn-cs"/>
              </a:defRPr>
            </a:lvl8pPr>
            <a:lvl9pPr marL="3656897" indent="0" algn="l" defTabSz="914225" rtl="0" eaLnBrk="1" latinLnBrk="0" hangingPunct="1">
              <a:lnSpc>
                <a:spcPct val="85000"/>
              </a:lnSpc>
              <a:spcBef>
                <a:spcPts val="200"/>
              </a:spcBef>
              <a:spcAft>
                <a:spcPts val="1000"/>
              </a:spcAft>
              <a:buFont typeface="Tahoma" panose="020B0604030504040204" pitchFamily="34" charset="0"/>
              <a:buNone/>
              <a:defRPr sz="1600" b="1" kern="1200">
                <a:solidFill>
                  <a:schemeClr val="tx1">
                    <a:tint val="75000"/>
                  </a:schemeClr>
                </a:solidFill>
                <a:latin typeface="+mj-lt"/>
                <a:ea typeface="+mn-ea"/>
                <a:cs typeface="+mn-cs"/>
              </a:defRPr>
            </a:lvl9pPr>
          </a:lstStyle>
          <a:p>
            <a:pPr marL="0" marR="0" lvl="0" indent="0" algn="l" defTabSz="914049"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2000" b="0" i="0" u="none" strike="noStrike" kern="100" cap="none" spc="-30" normalizeH="0" baseline="0" noProof="0">
                <a:ln>
                  <a:noFill/>
                </a:ln>
                <a:solidFill>
                  <a:schemeClr val="bg1"/>
                </a:solidFill>
                <a:effectLst/>
                <a:uLnTx/>
                <a:uFillTx/>
                <a:latin typeface="Segoe UI"/>
                <a:ea typeface="+mn-ea"/>
                <a:cs typeface="Segoe UI Light" panose="020B0502040204020203" pitchFamily="34" charset="0"/>
              </a:rPr>
              <a:t>Extending Azure Virtual Desktop capabilities to Horizon Cloud </a:t>
            </a:r>
          </a:p>
        </p:txBody>
      </p:sp>
      <p:grpSp>
        <p:nvGrpSpPr>
          <p:cNvPr id="6" name="Group 5" descr="VMware Horizon Cloud">
            <a:extLst>
              <a:ext uri="{FF2B5EF4-FFF2-40B4-BE49-F238E27FC236}">
                <a16:creationId xmlns:a16="http://schemas.microsoft.com/office/drawing/2014/main" id="{894550E9-22C8-4427-A8CC-CF56419162F2}"/>
              </a:ext>
            </a:extLst>
          </p:cNvPr>
          <p:cNvGrpSpPr/>
          <p:nvPr/>
        </p:nvGrpSpPr>
        <p:grpSpPr>
          <a:xfrm>
            <a:off x="455995" y="3068551"/>
            <a:ext cx="1494554" cy="969204"/>
            <a:chOff x="5437345" y="-4978400"/>
            <a:chExt cx="1494554" cy="969204"/>
          </a:xfrm>
        </p:grpSpPr>
        <p:sp>
          <p:nvSpPr>
            <p:cNvPr id="54" name="Freeform 6">
              <a:extLst>
                <a:ext uri="{FF2B5EF4-FFF2-40B4-BE49-F238E27FC236}">
                  <a16:creationId xmlns:a16="http://schemas.microsoft.com/office/drawing/2014/main" id="{726C278E-9B3B-43C0-84D7-86261E97510C}"/>
                </a:ext>
              </a:extLst>
            </p:cNvPr>
            <p:cNvSpPr>
              <a:spLocks noChangeAspect="1"/>
            </p:cNvSpPr>
            <p:nvPr/>
          </p:nvSpPr>
          <p:spPr bwMode="auto">
            <a:xfrm>
              <a:off x="5437345" y="-4978400"/>
              <a:ext cx="1494554" cy="969204"/>
            </a:xfrm>
            <a:custGeom>
              <a:avLst/>
              <a:gdLst>
                <a:gd name="T0" fmla="*/ 888 w 1016"/>
                <a:gd name="T1" fmla="*/ 301 h 636"/>
                <a:gd name="T2" fmla="*/ 875 w 1016"/>
                <a:gd name="T3" fmla="*/ 263 h 636"/>
                <a:gd name="T4" fmla="*/ 853 w 1016"/>
                <a:gd name="T5" fmla="*/ 232 h 636"/>
                <a:gd name="T6" fmla="*/ 823 w 1016"/>
                <a:gd name="T7" fmla="*/ 207 h 636"/>
                <a:gd name="T8" fmla="*/ 787 w 1016"/>
                <a:gd name="T9" fmla="*/ 190 h 636"/>
                <a:gd name="T10" fmla="*/ 747 w 1016"/>
                <a:gd name="T11" fmla="*/ 185 h 636"/>
                <a:gd name="T12" fmla="*/ 712 w 1016"/>
                <a:gd name="T13" fmla="*/ 189 h 636"/>
                <a:gd name="T14" fmla="*/ 705 w 1016"/>
                <a:gd name="T15" fmla="*/ 150 h 636"/>
                <a:gd name="T16" fmla="*/ 684 w 1016"/>
                <a:gd name="T17" fmla="*/ 98 h 636"/>
                <a:gd name="T18" fmla="*/ 648 w 1016"/>
                <a:gd name="T19" fmla="*/ 55 h 636"/>
                <a:gd name="T20" fmla="*/ 603 w 1016"/>
                <a:gd name="T21" fmla="*/ 23 h 636"/>
                <a:gd name="T22" fmla="*/ 549 w 1016"/>
                <a:gd name="T23" fmla="*/ 4 h 636"/>
                <a:gd name="T24" fmla="*/ 510 w 1016"/>
                <a:gd name="T25" fmla="*/ 0 h 636"/>
                <a:gd name="T26" fmla="*/ 466 w 1016"/>
                <a:gd name="T27" fmla="*/ 5 h 636"/>
                <a:gd name="T28" fmla="*/ 424 w 1016"/>
                <a:gd name="T29" fmla="*/ 19 h 636"/>
                <a:gd name="T30" fmla="*/ 388 w 1016"/>
                <a:gd name="T31" fmla="*/ 41 h 636"/>
                <a:gd name="T32" fmla="*/ 358 w 1016"/>
                <a:gd name="T33" fmla="*/ 70 h 636"/>
                <a:gd name="T34" fmla="*/ 333 w 1016"/>
                <a:gd name="T35" fmla="*/ 105 h 636"/>
                <a:gd name="T36" fmla="*/ 315 w 1016"/>
                <a:gd name="T37" fmla="*/ 114 h 636"/>
                <a:gd name="T38" fmla="*/ 276 w 1016"/>
                <a:gd name="T39" fmla="*/ 109 h 636"/>
                <a:gd name="T40" fmla="*/ 243 w 1016"/>
                <a:gd name="T41" fmla="*/ 113 h 636"/>
                <a:gd name="T42" fmla="*/ 198 w 1016"/>
                <a:gd name="T43" fmla="*/ 128 h 636"/>
                <a:gd name="T44" fmla="*/ 160 w 1016"/>
                <a:gd name="T45" fmla="*/ 157 h 636"/>
                <a:gd name="T46" fmla="*/ 133 w 1016"/>
                <a:gd name="T47" fmla="*/ 194 h 636"/>
                <a:gd name="T48" fmla="*/ 116 w 1016"/>
                <a:gd name="T49" fmla="*/ 240 h 636"/>
                <a:gd name="T50" fmla="*/ 112 w 1016"/>
                <a:gd name="T51" fmla="*/ 273 h 636"/>
                <a:gd name="T52" fmla="*/ 117 w 1016"/>
                <a:gd name="T53" fmla="*/ 312 h 636"/>
                <a:gd name="T54" fmla="*/ 80 w 1016"/>
                <a:gd name="T55" fmla="*/ 330 h 636"/>
                <a:gd name="T56" fmla="*/ 50 w 1016"/>
                <a:gd name="T57" fmla="*/ 355 h 636"/>
                <a:gd name="T58" fmla="*/ 25 w 1016"/>
                <a:gd name="T59" fmla="*/ 384 h 636"/>
                <a:gd name="T60" fmla="*/ 8 w 1016"/>
                <a:gd name="T61" fmla="*/ 417 h 636"/>
                <a:gd name="T62" fmla="*/ 0 w 1016"/>
                <a:gd name="T63" fmla="*/ 454 h 636"/>
                <a:gd name="T64" fmla="*/ 0 w 1016"/>
                <a:gd name="T65" fmla="*/ 484 h 636"/>
                <a:gd name="T66" fmla="*/ 15 w 1016"/>
                <a:gd name="T67" fmla="*/ 533 h 636"/>
                <a:gd name="T68" fmla="*/ 44 w 1016"/>
                <a:gd name="T69" fmla="*/ 574 h 636"/>
                <a:gd name="T70" fmla="*/ 86 w 1016"/>
                <a:gd name="T71" fmla="*/ 607 h 636"/>
                <a:gd name="T72" fmla="*/ 137 w 1016"/>
                <a:gd name="T73" fmla="*/ 628 h 636"/>
                <a:gd name="T74" fmla="*/ 195 w 1016"/>
                <a:gd name="T75" fmla="*/ 636 h 636"/>
                <a:gd name="T76" fmla="*/ 462 w 1016"/>
                <a:gd name="T77" fmla="*/ 629 h 636"/>
                <a:gd name="T78" fmla="*/ 575 w 1016"/>
                <a:gd name="T79" fmla="*/ 629 h 636"/>
                <a:gd name="T80" fmla="*/ 870 w 1016"/>
                <a:gd name="T81" fmla="*/ 628 h 636"/>
                <a:gd name="T82" fmla="*/ 918 w 1016"/>
                <a:gd name="T83" fmla="*/ 615 h 636"/>
                <a:gd name="T84" fmla="*/ 958 w 1016"/>
                <a:gd name="T85" fmla="*/ 591 h 636"/>
                <a:gd name="T86" fmla="*/ 988 w 1016"/>
                <a:gd name="T87" fmla="*/ 555 h 636"/>
                <a:gd name="T88" fmla="*/ 1009 w 1016"/>
                <a:gd name="T89" fmla="*/ 512 h 636"/>
                <a:gd name="T90" fmla="*/ 1016 w 1016"/>
                <a:gd name="T91" fmla="*/ 465 h 636"/>
                <a:gd name="T92" fmla="*/ 1013 w 1016"/>
                <a:gd name="T93" fmla="*/ 439 h 636"/>
                <a:gd name="T94" fmla="*/ 1001 w 1016"/>
                <a:gd name="T95" fmla="*/ 402 h 636"/>
                <a:gd name="T96" fmla="*/ 980 w 1016"/>
                <a:gd name="T97" fmla="*/ 370 h 636"/>
                <a:gd name="T98" fmla="*/ 951 w 1016"/>
                <a:gd name="T99" fmla="*/ 344 h 636"/>
                <a:gd name="T100" fmla="*/ 917 w 1016"/>
                <a:gd name="T101" fmla="*/ 324 h 636"/>
                <a:gd name="T102" fmla="*/ 890 w 1016"/>
                <a:gd name="T103" fmla="*/ 315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16" h="636">
                  <a:moveTo>
                    <a:pt x="890" y="315"/>
                  </a:moveTo>
                  <a:lnTo>
                    <a:pt x="890" y="315"/>
                  </a:lnTo>
                  <a:lnTo>
                    <a:pt x="888" y="301"/>
                  </a:lnTo>
                  <a:lnTo>
                    <a:pt x="885" y="288"/>
                  </a:lnTo>
                  <a:lnTo>
                    <a:pt x="881" y="276"/>
                  </a:lnTo>
                  <a:lnTo>
                    <a:pt x="875" y="263"/>
                  </a:lnTo>
                  <a:lnTo>
                    <a:pt x="868" y="252"/>
                  </a:lnTo>
                  <a:lnTo>
                    <a:pt x="861" y="241"/>
                  </a:lnTo>
                  <a:lnTo>
                    <a:pt x="853" y="232"/>
                  </a:lnTo>
                  <a:lnTo>
                    <a:pt x="843" y="222"/>
                  </a:lnTo>
                  <a:lnTo>
                    <a:pt x="834" y="214"/>
                  </a:lnTo>
                  <a:lnTo>
                    <a:pt x="823" y="207"/>
                  </a:lnTo>
                  <a:lnTo>
                    <a:pt x="811" y="200"/>
                  </a:lnTo>
                  <a:lnTo>
                    <a:pt x="799" y="194"/>
                  </a:lnTo>
                  <a:lnTo>
                    <a:pt x="787" y="190"/>
                  </a:lnTo>
                  <a:lnTo>
                    <a:pt x="774" y="186"/>
                  </a:lnTo>
                  <a:lnTo>
                    <a:pt x="760" y="185"/>
                  </a:lnTo>
                  <a:lnTo>
                    <a:pt x="747" y="185"/>
                  </a:lnTo>
                  <a:lnTo>
                    <a:pt x="747" y="185"/>
                  </a:lnTo>
                  <a:lnTo>
                    <a:pt x="729" y="185"/>
                  </a:lnTo>
                  <a:lnTo>
                    <a:pt x="712" y="189"/>
                  </a:lnTo>
                  <a:lnTo>
                    <a:pt x="712" y="189"/>
                  </a:lnTo>
                  <a:lnTo>
                    <a:pt x="709" y="168"/>
                  </a:lnTo>
                  <a:lnTo>
                    <a:pt x="705" y="150"/>
                  </a:lnTo>
                  <a:lnTo>
                    <a:pt x="699" y="132"/>
                  </a:lnTo>
                  <a:lnTo>
                    <a:pt x="693" y="114"/>
                  </a:lnTo>
                  <a:lnTo>
                    <a:pt x="684" y="98"/>
                  </a:lnTo>
                  <a:lnTo>
                    <a:pt x="673" y="83"/>
                  </a:lnTo>
                  <a:lnTo>
                    <a:pt x="662" y="67"/>
                  </a:lnTo>
                  <a:lnTo>
                    <a:pt x="648" y="55"/>
                  </a:lnTo>
                  <a:lnTo>
                    <a:pt x="635" y="43"/>
                  </a:lnTo>
                  <a:lnTo>
                    <a:pt x="619" y="32"/>
                  </a:lnTo>
                  <a:lnTo>
                    <a:pt x="603" y="23"/>
                  </a:lnTo>
                  <a:lnTo>
                    <a:pt x="586" y="15"/>
                  </a:lnTo>
                  <a:lnTo>
                    <a:pt x="568" y="8"/>
                  </a:lnTo>
                  <a:lnTo>
                    <a:pt x="549" y="4"/>
                  </a:lnTo>
                  <a:lnTo>
                    <a:pt x="531" y="1"/>
                  </a:lnTo>
                  <a:lnTo>
                    <a:pt x="510" y="0"/>
                  </a:lnTo>
                  <a:lnTo>
                    <a:pt x="510" y="0"/>
                  </a:lnTo>
                  <a:lnTo>
                    <a:pt x="495" y="1"/>
                  </a:lnTo>
                  <a:lnTo>
                    <a:pt x="481" y="3"/>
                  </a:lnTo>
                  <a:lnTo>
                    <a:pt x="466" y="5"/>
                  </a:lnTo>
                  <a:lnTo>
                    <a:pt x="452" y="8"/>
                  </a:lnTo>
                  <a:lnTo>
                    <a:pt x="438" y="14"/>
                  </a:lnTo>
                  <a:lnTo>
                    <a:pt x="424" y="19"/>
                  </a:lnTo>
                  <a:lnTo>
                    <a:pt x="412" y="26"/>
                  </a:lnTo>
                  <a:lnTo>
                    <a:pt x="399" y="33"/>
                  </a:lnTo>
                  <a:lnTo>
                    <a:pt x="388" y="41"/>
                  </a:lnTo>
                  <a:lnTo>
                    <a:pt x="377" y="50"/>
                  </a:lnTo>
                  <a:lnTo>
                    <a:pt x="368" y="59"/>
                  </a:lnTo>
                  <a:lnTo>
                    <a:pt x="358" y="70"/>
                  </a:lnTo>
                  <a:lnTo>
                    <a:pt x="348" y="81"/>
                  </a:lnTo>
                  <a:lnTo>
                    <a:pt x="340" y="92"/>
                  </a:lnTo>
                  <a:lnTo>
                    <a:pt x="333" y="105"/>
                  </a:lnTo>
                  <a:lnTo>
                    <a:pt x="326" y="117"/>
                  </a:lnTo>
                  <a:lnTo>
                    <a:pt x="326" y="117"/>
                  </a:lnTo>
                  <a:lnTo>
                    <a:pt x="315" y="114"/>
                  </a:lnTo>
                  <a:lnTo>
                    <a:pt x="303" y="112"/>
                  </a:lnTo>
                  <a:lnTo>
                    <a:pt x="289" y="110"/>
                  </a:lnTo>
                  <a:lnTo>
                    <a:pt x="276" y="109"/>
                  </a:lnTo>
                  <a:lnTo>
                    <a:pt x="276" y="109"/>
                  </a:lnTo>
                  <a:lnTo>
                    <a:pt x="260" y="110"/>
                  </a:lnTo>
                  <a:lnTo>
                    <a:pt x="243" y="113"/>
                  </a:lnTo>
                  <a:lnTo>
                    <a:pt x="227" y="117"/>
                  </a:lnTo>
                  <a:lnTo>
                    <a:pt x="213" y="121"/>
                  </a:lnTo>
                  <a:lnTo>
                    <a:pt x="198" y="128"/>
                  </a:lnTo>
                  <a:lnTo>
                    <a:pt x="184" y="136"/>
                  </a:lnTo>
                  <a:lnTo>
                    <a:pt x="171" y="146"/>
                  </a:lnTo>
                  <a:lnTo>
                    <a:pt x="160" y="157"/>
                  </a:lnTo>
                  <a:lnTo>
                    <a:pt x="149" y="168"/>
                  </a:lnTo>
                  <a:lnTo>
                    <a:pt x="140" y="181"/>
                  </a:lnTo>
                  <a:lnTo>
                    <a:pt x="133" y="194"/>
                  </a:lnTo>
                  <a:lnTo>
                    <a:pt x="126" y="208"/>
                  </a:lnTo>
                  <a:lnTo>
                    <a:pt x="120" y="223"/>
                  </a:lnTo>
                  <a:lnTo>
                    <a:pt x="116" y="240"/>
                  </a:lnTo>
                  <a:lnTo>
                    <a:pt x="113" y="255"/>
                  </a:lnTo>
                  <a:lnTo>
                    <a:pt x="112" y="273"/>
                  </a:lnTo>
                  <a:lnTo>
                    <a:pt x="112" y="273"/>
                  </a:lnTo>
                  <a:lnTo>
                    <a:pt x="113" y="292"/>
                  </a:lnTo>
                  <a:lnTo>
                    <a:pt x="117" y="312"/>
                  </a:lnTo>
                  <a:lnTo>
                    <a:pt x="117" y="312"/>
                  </a:lnTo>
                  <a:lnTo>
                    <a:pt x="105" y="317"/>
                  </a:lnTo>
                  <a:lnTo>
                    <a:pt x="93" y="323"/>
                  </a:lnTo>
                  <a:lnTo>
                    <a:pt x="80" y="330"/>
                  </a:lnTo>
                  <a:lnTo>
                    <a:pt x="69" y="338"/>
                  </a:lnTo>
                  <a:lnTo>
                    <a:pt x="59" y="346"/>
                  </a:lnTo>
                  <a:lnTo>
                    <a:pt x="50" y="355"/>
                  </a:lnTo>
                  <a:lnTo>
                    <a:pt x="40" y="364"/>
                  </a:lnTo>
                  <a:lnTo>
                    <a:pt x="32" y="374"/>
                  </a:lnTo>
                  <a:lnTo>
                    <a:pt x="25" y="384"/>
                  </a:lnTo>
                  <a:lnTo>
                    <a:pt x="18" y="395"/>
                  </a:lnTo>
                  <a:lnTo>
                    <a:pt x="12" y="406"/>
                  </a:lnTo>
                  <a:lnTo>
                    <a:pt x="8" y="417"/>
                  </a:lnTo>
                  <a:lnTo>
                    <a:pt x="4" y="429"/>
                  </a:lnTo>
                  <a:lnTo>
                    <a:pt x="1" y="442"/>
                  </a:lnTo>
                  <a:lnTo>
                    <a:pt x="0" y="454"/>
                  </a:lnTo>
                  <a:lnTo>
                    <a:pt x="0" y="468"/>
                  </a:lnTo>
                  <a:lnTo>
                    <a:pt x="0" y="468"/>
                  </a:lnTo>
                  <a:lnTo>
                    <a:pt x="0" y="484"/>
                  </a:lnTo>
                  <a:lnTo>
                    <a:pt x="4" y="501"/>
                  </a:lnTo>
                  <a:lnTo>
                    <a:pt x="8" y="517"/>
                  </a:lnTo>
                  <a:lnTo>
                    <a:pt x="15" y="533"/>
                  </a:lnTo>
                  <a:lnTo>
                    <a:pt x="23" y="548"/>
                  </a:lnTo>
                  <a:lnTo>
                    <a:pt x="33" y="562"/>
                  </a:lnTo>
                  <a:lnTo>
                    <a:pt x="44" y="574"/>
                  </a:lnTo>
                  <a:lnTo>
                    <a:pt x="57" y="586"/>
                  </a:lnTo>
                  <a:lnTo>
                    <a:pt x="70" y="598"/>
                  </a:lnTo>
                  <a:lnTo>
                    <a:pt x="86" y="607"/>
                  </a:lnTo>
                  <a:lnTo>
                    <a:pt x="101" y="615"/>
                  </a:lnTo>
                  <a:lnTo>
                    <a:pt x="119" y="622"/>
                  </a:lnTo>
                  <a:lnTo>
                    <a:pt x="137" y="628"/>
                  </a:lnTo>
                  <a:lnTo>
                    <a:pt x="155" y="632"/>
                  </a:lnTo>
                  <a:lnTo>
                    <a:pt x="174" y="635"/>
                  </a:lnTo>
                  <a:lnTo>
                    <a:pt x="195" y="636"/>
                  </a:lnTo>
                  <a:lnTo>
                    <a:pt x="195" y="636"/>
                  </a:lnTo>
                  <a:lnTo>
                    <a:pt x="205" y="636"/>
                  </a:lnTo>
                  <a:lnTo>
                    <a:pt x="462" y="629"/>
                  </a:lnTo>
                  <a:lnTo>
                    <a:pt x="462" y="629"/>
                  </a:lnTo>
                  <a:lnTo>
                    <a:pt x="575" y="629"/>
                  </a:lnTo>
                  <a:lnTo>
                    <a:pt x="575" y="629"/>
                  </a:lnTo>
                  <a:lnTo>
                    <a:pt x="853" y="629"/>
                  </a:lnTo>
                  <a:lnTo>
                    <a:pt x="853" y="629"/>
                  </a:lnTo>
                  <a:lnTo>
                    <a:pt x="870" y="628"/>
                  </a:lnTo>
                  <a:lnTo>
                    <a:pt x="886" y="625"/>
                  </a:lnTo>
                  <a:lnTo>
                    <a:pt x="903" y="621"/>
                  </a:lnTo>
                  <a:lnTo>
                    <a:pt x="918" y="615"/>
                  </a:lnTo>
                  <a:lnTo>
                    <a:pt x="932" y="609"/>
                  </a:lnTo>
                  <a:lnTo>
                    <a:pt x="946" y="600"/>
                  </a:lnTo>
                  <a:lnTo>
                    <a:pt x="958" y="591"/>
                  </a:lnTo>
                  <a:lnTo>
                    <a:pt x="969" y="580"/>
                  </a:lnTo>
                  <a:lnTo>
                    <a:pt x="980" y="567"/>
                  </a:lnTo>
                  <a:lnTo>
                    <a:pt x="988" y="555"/>
                  </a:lnTo>
                  <a:lnTo>
                    <a:pt x="997" y="541"/>
                  </a:lnTo>
                  <a:lnTo>
                    <a:pt x="1004" y="527"/>
                  </a:lnTo>
                  <a:lnTo>
                    <a:pt x="1009" y="512"/>
                  </a:lnTo>
                  <a:lnTo>
                    <a:pt x="1012" y="497"/>
                  </a:lnTo>
                  <a:lnTo>
                    <a:pt x="1015" y="480"/>
                  </a:lnTo>
                  <a:lnTo>
                    <a:pt x="1016" y="465"/>
                  </a:lnTo>
                  <a:lnTo>
                    <a:pt x="1016" y="465"/>
                  </a:lnTo>
                  <a:lnTo>
                    <a:pt x="1015" y="451"/>
                  </a:lnTo>
                  <a:lnTo>
                    <a:pt x="1013" y="439"/>
                  </a:lnTo>
                  <a:lnTo>
                    <a:pt x="1011" y="426"/>
                  </a:lnTo>
                  <a:lnTo>
                    <a:pt x="1006" y="414"/>
                  </a:lnTo>
                  <a:lnTo>
                    <a:pt x="1001" y="402"/>
                  </a:lnTo>
                  <a:lnTo>
                    <a:pt x="995" y="390"/>
                  </a:lnTo>
                  <a:lnTo>
                    <a:pt x="988" y="379"/>
                  </a:lnTo>
                  <a:lnTo>
                    <a:pt x="980" y="370"/>
                  </a:lnTo>
                  <a:lnTo>
                    <a:pt x="972" y="360"/>
                  </a:lnTo>
                  <a:lnTo>
                    <a:pt x="962" y="352"/>
                  </a:lnTo>
                  <a:lnTo>
                    <a:pt x="951" y="344"/>
                  </a:lnTo>
                  <a:lnTo>
                    <a:pt x="940" y="337"/>
                  </a:lnTo>
                  <a:lnTo>
                    <a:pt x="929" y="330"/>
                  </a:lnTo>
                  <a:lnTo>
                    <a:pt x="917" y="324"/>
                  </a:lnTo>
                  <a:lnTo>
                    <a:pt x="903" y="319"/>
                  </a:lnTo>
                  <a:lnTo>
                    <a:pt x="890" y="315"/>
                  </a:lnTo>
                  <a:lnTo>
                    <a:pt x="890" y="315"/>
                  </a:lnTo>
                  <a:close/>
                </a:path>
              </a:pathLst>
            </a:custGeom>
            <a:solidFill>
              <a:srgbClr val="50E6FF"/>
            </a:solidFill>
            <a:ln w="28575">
              <a:noFill/>
              <a:prstDash val="solid"/>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Light" panose="020B0502040204020203" pitchFamily="34" charset="0"/>
                <a:ea typeface="+mn-ea"/>
                <a:cs typeface="Segoe UI Light" panose="020B0502040204020203" pitchFamily="34" charset="0"/>
              </a:endParaRPr>
            </a:p>
          </p:txBody>
        </p:sp>
        <p:grpSp>
          <p:nvGrpSpPr>
            <p:cNvPr id="28" name="Group 27">
              <a:extLst>
                <a:ext uri="{FF2B5EF4-FFF2-40B4-BE49-F238E27FC236}">
                  <a16:creationId xmlns:a16="http://schemas.microsoft.com/office/drawing/2014/main" id="{3F09AFEE-B073-44B1-BD17-DFBF92336051}"/>
                </a:ext>
              </a:extLst>
            </p:cNvPr>
            <p:cNvGrpSpPr/>
            <p:nvPr/>
          </p:nvGrpSpPr>
          <p:grpSpPr>
            <a:xfrm>
              <a:off x="5750345" y="-4596315"/>
              <a:ext cx="868554" cy="446334"/>
              <a:chOff x="5705950" y="1972429"/>
              <a:chExt cx="868676" cy="446397"/>
            </a:xfrm>
          </p:grpSpPr>
          <p:sp>
            <p:nvSpPr>
              <p:cNvPr id="65" name="Freeform 5">
                <a:extLst>
                  <a:ext uri="{FF2B5EF4-FFF2-40B4-BE49-F238E27FC236}">
                    <a16:creationId xmlns:a16="http://schemas.microsoft.com/office/drawing/2014/main" id="{AB2CF5F2-897B-4797-B2EB-A2FDC6B09565}"/>
                  </a:ext>
                </a:extLst>
              </p:cNvPr>
              <p:cNvSpPr>
                <a:spLocks/>
              </p:cNvSpPr>
              <p:nvPr/>
            </p:nvSpPr>
            <p:spPr bwMode="auto">
              <a:xfrm>
                <a:off x="6040860" y="1978317"/>
                <a:ext cx="183154" cy="136058"/>
              </a:xfrm>
              <a:custGeom>
                <a:avLst/>
                <a:gdLst>
                  <a:gd name="T0" fmla="*/ 28 w 130"/>
                  <a:gd name="T1" fmla="*/ 87 h 93"/>
                  <a:gd name="T2" fmla="*/ 1 w 130"/>
                  <a:gd name="T3" fmla="*/ 10 h 93"/>
                  <a:gd name="T4" fmla="*/ 0 w 130"/>
                  <a:gd name="T5" fmla="*/ 7 h 93"/>
                  <a:gd name="T6" fmla="*/ 7 w 130"/>
                  <a:gd name="T7" fmla="*/ 0 h 93"/>
                  <a:gd name="T8" fmla="*/ 14 w 130"/>
                  <a:gd name="T9" fmla="*/ 6 h 93"/>
                  <a:gd name="T10" fmla="*/ 36 w 130"/>
                  <a:gd name="T11" fmla="*/ 72 h 93"/>
                  <a:gd name="T12" fmla="*/ 58 w 130"/>
                  <a:gd name="T13" fmla="*/ 5 h 93"/>
                  <a:gd name="T14" fmla="*/ 65 w 130"/>
                  <a:gd name="T15" fmla="*/ 0 h 93"/>
                  <a:gd name="T16" fmla="*/ 65 w 130"/>
                  <a:gd name="T17" fmla="*/ 0 h 93"/>
                  <a:gd name="T18" fmla="*/ 72 w 130"/>
                  <a:gd name="T19" fmla="*/ 5 h 93"/>
                  <a:gd name="T20" fmla="*/ 95 w 130"/>
                  <a:gd name="T21" fmla="*/ 72 h 93"/>
                  <a:gd name="T22" fmla="*/ 117 w 130"/>
                  <a:gd name="T23" fmla="*/ 5 h 93"/>
                  <a:gd name="T24" fmla="*/ 123 w 130"/>
                  <a:gd name="T25" fmla="*/ 0 h 93"/>
                  <a:gd name="T26" fmla="*/ 130 w 130"/>
                  <a:gd name="T27" fmla="*/ 6 h 93"/>
                  <a:gd name="T28" fmla="*/ 129 w 130"/>
                  <a:gd name="T29" fmla="*/ 10 h 93"/>
                  <a:gd name="T30" fmla="*/ 102 w 130"/>
                  <a:gd name="T31" fmla="*/ 87 h 93"/>
                  <a:gd name="T32" fmla="*/ 95 w 130"/>
                  <a:gd name="T33" fmla="*/ 93 h 93"/>
                  <a:gd name="T34" fmla="*/ 94 w 130"/>
                  <a:gd name="T35" fmla="*/ 93 h 93"/>
                  <a:gd name="T36" fmla="*/ 87 w 130"/>
                  <a:gd name="T37" fmla="*/ 87 h 93"/>
                  <a:gd name="T38" fmla="*/ 65 w 130"/>
                  <a:gd name="T39" fmla="*/ 22 h 93"/>
                  <a:gd name="T40" fmla="*/ 43 w 130"/>
                  <a:gd name="T41" fmla="*/ 87 h 93"/>
                  <a:gd name="T42" fmla="*/ 36 w 130"/>
                  <a:gd name="T43" fmla="*/ 93 h 93"/>
                  <a:gd name="T44" fmla="*/ 35 w 130"/>
                  <a:gd name="T45" fmla="*/ 93 h 93"/>
                  <a:gd name="T46" fmla="*/ 28 w 130"/>
                  <a:gd name="T47"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93">
                    <a:moveTo>
                      <a:pt x="28" y="87"/>
                    </a:moveTo>
                    <a:cubicBezTo>
                      <a:pt x="1" y="10"/>
                      <a:pt x="1" y="10"/>
                      <a:pt x="1" y="10"/>
                    </a:cubicBezTo>
                    <a:cubicBezTo>
                      <a:pt x="1" y="9"/>
                      <a:pt x="0" y="8"/>
                      <a:pt x="0" y="7"/>
                    </a:cubicBezTo>
                    <a:cubicBezTo>
                      <a:pt x="0" y="3"/>
                      <a:pt x="3" y="0"/>
                      <a:pt x="7" y="0"/>
                    </a:cubicBezTo>
                    <a:cubicBezTo>
                      <a:pt x="10" y="0"/>
                      <a:pt x="13" y="2"/>
                      <a:pt x="14" y="6"/>
                    </a:cubicBezTo>
                    <a:cubicBezTo>
                      <a:pt x="36" y="72"/>
                      <a:pt x="36" y="72"/>
                      <a:pt x="36" y="72"/>
                    </a:cubicBezTo>
                    <a:cubicBezTo>
                      <a:pt x="58" y="5"/>
                      <a:pt x="58" y="5"/>
                      <a:pt x="58" y="5"/>
                    </a:cubicBezTo>
                    <a:cubicBezTo>
                      <a:pt x="59" y="2"/>
                      <a:pt x="61" y="0"/>
                      <a:pt x="65" y="0"/>
                    </a:cubicBezTo>
                    <a:cubicBezTo>
                      <a:pt x="65" y="0"/>
                      <a:pt x="65" y="0"/>
                      <a:pt x="65" y="0"/>
                    </a:cubicBezTo>
                    <a:cubicBezTo>
                      <a:pt x="69" y="0"/>
                      <a:pt x="71" y="2"/>
                      <a:pt x="72" y="5"/>
                    </a:cubicBezTo>
                    <a:cubicBezTo>
                      <a:pt x="95" y="72"/>
                      <a:pt x="95" y="72"/>
                      <a:pt x="95" y="72"/>
                    </a:cubicBezTo>
                    <a:cubicBezTo>
                      <a:pt x="117" y="5"/>
                      <a:pt x="117" y="5"/>
                      <a:pt x="117" y="5"/>
                    </a:cubicBezTo>
                    <a:cubicBezTo>
                      <a:pt x="118" y="2"/>
                      <a:pt x="120" y="0"/>
                      <a:pt x="123" y="0"/>
                    </a:cubicBezTo>
                    <a:cubicBezTo>
                      <a:pt x="127" y="0"/>
                      <a:pt x="130" y="3"/>
                      <a:pt x="130" y="6"/>
                    </a:cubicBezTo>
                    <a:cubicBezTo>
                      <a:pt x="130" y="8"/>
                      <a:pt x="129" y="9"/>
                      <a:pt x="129" y="10"/>
                    </a:cubicBezTo>
                    <a:cubicBezTo>
                      <a:pt x="102" y="87"/>
                      <a:pt x="102" y="87"/>
                      <a:pt x="102" y="87"/>
                    </a:cubicBezTo>
                    <a:cubicBezTo>
                      <a:pt x="101" y="91"/>
                      <a:pt x="98" y="93"/>
                      <a:pt x="95" y="93"/>
                    </a:cubicBezTo>
                    <a:cubicBezTo>
                      <a:pt x="94" y="93"/>
                      <a:pt x="94" y="93"/>
                      <a:pt x="94" y="93"/>
                    </a:cubicBezTo>
                    <a:cubicBezTo>
                      <a:pt x="91" y="93"/>
                      <a:pt x="88" y="91"/>
                      <a:pt x="87" y="87"/>
                    </a:cubicBezTo>
                    <a:cubicBezTo>
                      <a:pt x="65" y="22"/>
                      <a:pt x="65" y="22"/>
                      <a:pt x="65" y="22"/>
                    </a:cubicBezTo>
                    <a:cubicBezTo>
                      <a:pt x="43" y="87"/>
                      <a:pt x="43" y="87"/>
                      <a:pt x="43" y="87"/>
                    </a:cubicBezTo>
                    <a:cubicBezTo>
                      <a:pt x="42" y="91"/>
                      <a:pt x="39" y="93"/>
                      <a:pt x="36" y="93"/>
                    </a:cubicBezTo>
                    <a:cubicBezTo>
                      <a:pt x="35" y="93"/>
                      <a:pt x="35" y="93"/>
                      <a:pt x="35" y="93"/>
                    </a:cubicBezTo>
                    <a:cubicBezTo>
                      <a:pt x="32" y="93"/>
                      <a:pt x="29" y="91"/>
                      <a:pt x="28" y="87"/>
                    </a:cubicBezTo>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66" name="Freeform 6">
                <a:extLst>
                  <a:ext uri="{FF2B5EF4-FFF2-40B4-BE49-F238E27FC236}">
                    <a16:creationId xmlns:a16="http://schemas.microsoft.com/office/drawing/2014/main" id="{9EC7BA1C-6AD8-4BA8-B476-08468BF2415A}"/>
                  </a:ext>
                </a:extLst>
              </p:cNvPr>
              <p:cNvSpPr>
                <a:spLocks/>
              </p:cNvSpPr>
              <p:nvPr/>
            </p:nvSpPr>
            <p:spPr bwMode="auto">
              <a:xfrm>
                <a:off x="6356801" y="1978317"/>
                <a:ext cx="70645" cy="136058"/>
              </a:xfrm>
              <a:custGeom>
                <a:avLst/>
                <a:gdLst>
                  <a:gd name="T0" fmla="*/ 0 w 50"/>
                  <a:gd name="T1" fmla="*/ 7 h 93"/>
                  <a:gd name="T2" fmla="*/ 6 w 50"/>
                  <a:gd name="T3" fmla="*/ 0 h 93"/>
                  <a:gd name="T4" fmla="*/ 13 w 50"/>
                  <a:gd name="T5" fmla="*/ 7 h 93"/>
                  <a:gd name="T6" fmla="*/ 13 w 50"/>
                  <a:gd name="T7" fmla="*/ 22 h 93"/>
                  <a:gd name="T8" fmla="*/ 43 w 50"/>
                  <a:gd name="T9" fmla="*/ 0 h 93"/>
                  <a:gd name="T10" fmla="*/ 50 w 50"/>
                  <a:gd name="T11" fmla="*/ 7 h 93"/>
                  <a:gd name="T12" fmla="*/ 44 w 50"/>
                  <a:gd name="T13" fmla="*/ 14 h 93"/>
                  <a:gd name="T14" fmla="*/ 13 w 50"/>
                  <a:gd name="T15" fmla="*/ 55 h 93"/>
                  <a:gd name="T16" fmla="*/ 13 w 50"/>
                  <a:gd name="T17" fmla="*/ 86 h 93"/>
                  <a:gd name="T18" fmla="*/ 6 w 50"/>
                  <a:gd name="T19" fmla="*/ 93 h 93"/>
                  <a:gd name="T20" fmla="*/ 0 w 50"/>
                  <a:gd name="T21" fmla="*/ 86 h 93"/>
                  <a:gd name="T22" fmla="*/ 0 w 50"/>
                  <a:gd name="T23"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3">
                    <a:moveTo>
                      <a:pt x="0" y="7"/>
                    </a:moveTo>
                    <a:cubicBezTo>
                      <a:pt x="0" y="3"/>
                      <a:pt x="3" y="0"/>
                      <a:pt x="6" y="0"/>
                    </a:cubicBezTo>
                    <a:cubicBezTo>
                      <a:pt x="10" y="0"/>
                      <a:pt x="13" y="3"/>
                      <a:pt x="13" y="7"/>
                    </a:cubicBezTo>
                    <a:cubicBezTo>
                      <a:pt x="13" y="22"/>
                      <a:pt x="13" y="22"/>
                      <a:pt x="13" y="22"/>
                    </a:cubicBezTo>
                    <a:cubicBezTo>
                      <a:pt x="19" y="7"/>
                      <a:pt x="34" y="0"/>
                      <a:pt x="43" y="0"/>
                    </a:cubicBezTo>
                    <a:cubicBezTo>
                      <a:pt x="47" y="0"/>
                      <a:pt x="50" y="3"/>
                      <a:pt x="50" y="7"/>
                    </a:cubicBezTo>
                    <a:cubicBezTo>
                      <a:pt x="50" y="11"/>
                      <a:pt x="48" y="13"/>
                      <a:pt x="44" y="14"/>
                    </a:cubicBezTo>
                    <a:cubicBezTo>
                      <a:pt x="27" y="16"/>
                      <a:pt x="13" y="29"/>
                      <a:pt x="13" y="55"/>
                    </a:cubicBezTo>
                    <a:cubicBezTo>
                      <a:pt x="13" y="86"/>
                      <a:pt x="13" y="86"/>
                      <a:pt x="13" y="86"/>
                    </a:cubicBezTo>
                    <a:cubicBezTo>
                      <a:pt x="13" y="90"/>
                      <a:pt x="10" y="93"/>
                      <a:pt x="6" y="93"/>
                    </a:cubicBezTo>
                    <a:cubicBezTo>
                      <a:pt x="3" y="93"/>
                      <a:pt x="0" y="90"/>
                      <a:pt x="0" y="86"/>
                    </a:cubicBezTo>
                    <a:cubicBezTo>
                      <a:pt x="0" y="7"/>
                      <a:pt x="0" y="7"/>
                      <a:pt x="0" y="7"/>
                    </a:cubicBezTo>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67" name="Freeform 7">
                <a:extLst>
                  <a:ext uri="{FF2B5EF4-FFF2-40B4-BE49-F238E27FC236}">
                    <a16:creationId xmlns:a16="http://schemas.microsoft.com/office/drawing/2014/main" id="{89E43A4B-A531-40B5-8D6C-DA635D144ABC}"/>
                  </a:ext>
                </a:extLst>
              </p:cNvPr>
              <p:cNvSpPr>
                <a:spLocks noEditPoints="1"/>
              </p:cNvSpPr>
              <p:nvPr/>
            </p:nvSpPr>
            <p:spPr bwMode="auto">
              <a:xfrm>
                <a:off x="6426138" y="1978317"/>
                <a:ext cx="115780" cy="137366"/>
              </a:xfrm>
              <a:custGeom>
                <a:avLst/>
                <a:gdLst>
                  <a:gd name="T0" fmla="*/ 43 w 82"/>
                  <a:gd name="T1" fmla="*/ 94 h 94"/>
                  <a:gd name="T2" fmla="*/ 0 w 82"/>
                  <a:gd name="T3" fmla="*/ 47 h 94"/>
                  <a:gd name="T4" fmla="*/ 0 w 82"/>
                  <a:gd name="T5" fmla="*/ 46 h 94"/>
                  <a:gd name="T6" fmla="*/ 42 w 82"/>
                  <a:gd name="T7" fmla="*/ 0 h 94"/>
                  <a:gd name="T8" fmla="*/ 82 w 82"/>
                  <a:gd name="T9" fmla="*/ 45 h 94"/>
                  <a:gd name="T10" fmla="*/ 76 w 82"/>
                  <a:gd name="T11" fmla="*/ 52 h 94"/>
                  <a:gd name="T12" fmla="*/ 13 w 82"/>
                  <a:gd name="T13" fmla="*/ 52 h 94"/>
                  <a:gd name="T14" fmla="*/ 44 w 82"/>
                  <a:gd name="T15" fmla="*/ 82 h 94"/>
                  <a:gd name="T16" fmla="*/ 69 w 82"/>
                  <a:gd name="T17" fmla="*/ 71 h 94"/>
                  <a:gd name="T18" fmla="*/ 72 w 82"/>
                  <a:gd name="T19" fmla="*/ 70 h 94"/>
                  <a:gd name="T20" fmla="*/ 78 w 82"/>
                  <a:gd name="T21" fmla="*/ 76 h 94"/>
                  <a:gd name="T22" fmla="*/ 76 w 82"/>
                  <a:gd name="T23" fmla="*/ 80 h 94"/>
                  <a:gd name="T24" fmla="*/ 43 w 82"/>
                  <a:gd name="T25" fmla="*/ 94 h 94"/>
                  <a:gd name="T26" fmla="*/ 69 w 82"/>
                  <a:gd name="T27" fmla="*/ 42 h 94"/>
                  <a:gd name="T28" fmla="*/ 41 w 82"/>
                  <a:gd name="T29" fmla="*/ 11 h 94"/>
                  <a:gd name="T30" fmla="*/ 13 w 82"/>
                  <a:gd name="T31" fmla="*/ 42 h 94"/>
                  <a:gd name="T32" fmla="*/ 69 w 82"/>
                  <a:gd name="T33"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94">
                    <a:moveTo>
                      <a:pt x="43" y="94"/>
                    </a:moveTo>
                    <a:cubicBezTo>
                      <a:pt x="20" y="94"/>
                      <a:pt x="0" y="75"/>
                      <a:pt x="0" y="47"/>
                    </a:cubicBezTo>
                    <a:cubicBezTo>
                      <a:pt x="0" y="46"/>
                      <a:pt x="0" y="46"/>
                      <a:pt x="0" y="46"/>
                    </a:cubicBezTo>
                    <a:cubicBezTo>
                      <a:pt x="0" y="21"/>
                      <a:pt x="18" y="0"/>
                      <a:pt x="42" y="0"/>
                    </a:cubicBezTo>
                    <a:cubicBezTo>
                      <a:pt x="67" y="0"/>
                      <a:pt x="82" y="21"/>
                      <a:pt x="82" y="45"/>
                    </a:cubicBezTo>
                    <a:cubicBezTo>
                      <a:pt x="82" y="49"/>
                      <a:pt x="79" y="52"/>
                      <a:pt x="76" y="52"/>
                    </a:cubicBezTo>
                    <a:cubicBezTo>
                      <a:pt x="13" y="52"/>
                      <a:pt x="13" y="52"/>
                      <a:pt x="13" y="52"/>
                    </a:cubicBezTo>
                    <a:cubicBezTo>
                      <a:pt x="15" y="71"/>
                      <a:pt x="28" y="82"/>
                      <a:pt x="44" y="82"/>
                    </a:cubicBezTo>
                    <a:cubicBezTo>
                      <a:pt x="54" y="82"/>
                      <a:pt x="62" y="78"/>
                      <a:pt x="69" y="71"/>
                    </a:cubicBezTo>
                    <a:cubicBezTo>
                      <a:pt x="70" y="71"/>
                      <a:pt x="71" y="70"/>
                      <a:pt x="72" y="70"/>
                    </a:cubicBezTo>
                    <a:cubicBezTo>
                      <a:pt x="76" y="70"/>
                      <a:pt x="78" y="73"/>
                      <a:pt x="78" y="76"/>
                    </a:cubicBezTo>
                    <a:cubicBezTo>
                      <a:pt x="78" y="77"/>
                      <a:pt x="77" y="79"/>
                      <a:pt x="76" y="80"/>
                    </a:cubicBezTo>
                    <a:cubicBezTo>
                      <a:pt x="68" y="88"/>
                      <a:pt x="58" y="94"/>
                      <a:pt x="43" y="94"/>
                    </a:cubicBezTo>
                    <a:moveTo>
                      <a:pt x="69" y="42"/>
                    </a:moveTo>
                    <a:cubicBezTo>
                      <a:pt x="68" y="25"/>
                      <a:pt x="59" y="11"/>
                      <a:pt x="41" y="11"/>
                    </a:cubicBezTo>
                    <a:cubicBezTo>
                      <a:pt x="26" y="11"/>
                      <a:pt x="15" y="24"/>
                      <a:pt x="13" y="42"/>
                    </a:cubicBezTo>
                    <a:lnTo>
                      <a:pt x="69" y="42"/>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68" name="Freeform 8">
                <a:extLst>
                  <a:ext uri="{FF2B5EF4-FFF2-40B4-BE49-F238E27FC236}">
                    <a16:creationId xmlns:a16="http://schemas.microsoft.com/office/drawing/2014/main" id="{AC3E9F96-0624-4379-B660-3F7C6BAD84E3}"/>
                  </a:ext>
                </a:extLst>
              </p:cNvPr>
              <p:cNvSpPr>
                <a:spLocks noEditPoints="1"/>
              </p:cNvSpPr>
              <p:nvPr/>
            </p:nvSpPr>
            <p:spPr bwMode="auto">
              <a:xfrm>
                <a:off x="6224015" y="1978317"/>
                <a:ext cx="110547" cy="137366"/>
              </a:xfrm>
              <a:custGeom>
                <a:avLst/>
                <a:gdLst>
                  <a:gd name="T0" fmla="*/ 0 w 78"/>
                  <a:gd name="T1" fmla="*/ 65 h 94"/>
                  <a:gd name="T2" fmla="*/ 0 w 78"/>
                  <a:gd name="T3" fmla="*/ 65 h 94"/>
                  <a:gd name="T4" fmla="*/ 38 w 78"/>
                  <a:gd name="T5" fmla="*/ 36 h 94"/>
                  <a:gd name="T6" fmla="*/ 65 w 78"/>
                  <a:gd name="T7" fmla="*/ 40 h 94"/>
                  <a:gd name="T8" fmla="*/ 65 w 78"/>
                  <a:gd name="T9" fmla="*/ 37 h 94"/>
                  <a:gd name="T10" fmla="*/ 39 w 78"/>
                  <a:gd name="T11" fmla="*/ 12 h 94"/>
                  <a:gd name="T12" fmla="*/ 18 w 78"/>
                  <a:gd name="T13" fmla="*/ 16 h 94"/>
                  <a:gd name="T14" fmla="*/ 16 w 78"/>
                  <a:gd name="T15" fmla="*/ 17 h 94"/>
                  <a:gd name="T16" fmla="*/ 10 w 78"/>
                  <a:gd name="T17" fmla="*/ 11 h 94"/>
                  <a:gd name="T18" fmla="*/ 14 w 78"/>
                  <a:gd name="T19" fmla="*/ 5 h 94"/>
                  <a:gd name="T20" fmla="*/ 40 w 78"/>
                  <a:gd name="T21" fmla="*/ 0 h 94"/>
                  <a:gd name="T22" fmla="*/ 69 w 78"/>
                  <a:gd name="T23" fmla="*/ 10 h 94"/>
                  <a:gd name="T24" fmla="*/ 78 w 78"/>
                  <a:gd name="T25" fmla="*/ 36 h 94"/>
                  <a:gd name="T26" fmla="*/ 78 w 78"/>
                  <a:gd name="T27" fmla="*/ 86 h 94"/>
                  <a:gd name="T28" fmla="*/ 71 w 78"/>
                  <a:gd name="T29" fmla="*/ 93 h 94"/>
                  <a:gd name="T30" fmla="*/ 65 w 78"/>
                  <a:gd name="T31" fmla="*/ 87 h 94"/>
                  <a:gd name="T32" fmla="*/ 65 w 78"/>
                  <a:gd name="T33" fmla="*/ 78 h 94"/>
                  <a:gd name="T34" fmla="*/ 33 w 78"/>
                  <a:gd name="T35" fmla="*/ 94 h 94"/>
                  <a:gd name="T36" fmla="*/ 0 w 78"/>
                  <a:gd name="T37" fmla="*/ 65 h 94"/>
                  <a:gd name="T38" fmla="*/ 65 w 78"/>
                  <a:gd name="T39" fmla="*/ 58 h 94"/>
                  <a:gd name="T40" fmla="*/ 65 w 78"/>
                  <a:gd name="T41" fmla="*/ 50 h 94"/>
                  <a:gd name="T42" fmla="*/ 39 w 78"/>
                  <a:gd name="T43" fmla="*/ 46 h 94"/>
                  <a:gd name="T44" fmla="*/ 14 w 78"/>
                  <a:gd name="T45" fmla="*/ 65 h 94"/>
                  <a:gd name="T46" fmla="*/ 14 w 78"/>
                  <a:gd name="T47" fmla="*/ 65 h 94"/>
                  <a:gd name="T48" fmla="*/ 36 w 78"/>
                  <a:gd name="T49" fmla="*/ 83 h 94"/>
                  <a:gd name="T50" fmla="*/ 65 w 78"/>
                  <a:gd name="T5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94">
                    <a:moveTo>
                      <a:pt x="0" y="65"/>
                    </a:moveTo>
                    <a:cubicBezTo>
                      <a:pt x="0" y="65"/>
                      <a:pt x="0" y="65"/>
                      <a:pt x="0" y="65"/>
                    </a:cubicBezTo>
                    <a:cubicBezTo>
                      <a:pt x="0" y="46"/>
                      <a:pt x="16" y="36"/>
                      <a:pt x="38" y="36"/>
                    </a:cubicBezTo>
                    <a:cubicBezTo>
                      <a:pt x="49" y="36"/>
                      <a:pt x="57" y="37"/>
                      <a:pt x="65" y="40"/>
                    </a:cubicBezTo>
                    <a:cubicBezTo>
                      <a:pt x="65" y="37"/>
                      <a:pt x="65" y="37"/>
                      <a:pt x="65" y="37"/>
                    </a:cubicBezTo>
                    <a:cubicBezTo>
                      <a:pt x="65" y="20"/>
                      <a:pt x="55" y="12"/>
                      <a:pt x="39" y="12"/>
                    </a:cubicBezTo>
                    <a:cubicBezTo>
                      <a:pt x="30" y="12"/>
                      <a:pt x="25" y="13"/>
                      <a:pt x="18" y="16"/>
                    </a:cubicBezTo>
                    <a:cubicBezTo>
                      <a:pt x="17" y="16"/>
                      <a:pt x="17" y="17"/>
                      <a:pt x="16" y="17"/>
                    </a:cubicBezTo>
                    <a:cubicBezTo>
                      <a:pt x="13" y="17"/>
                      <a:pt x="10" y="14"/>
                      <a:pt x="10" y="11"/>
                    </a:cubicBezTo>
                    <a:cubicBezTo>
                      <a:pt x="10" y="8"/>
                      <a:pt x="11" y="6"/>
                      <a:pt x="14" y="5"/>
                    </a:cubicBezTo>
                    <a:cubicBezTo>
                      <a:pt x="22" y="1"/>
                      <a:pt x="29" y="0"/>
                      <a:pt x="40" y="0"/>
                    </a:cubicBezTo>
                    <a:cubicBezTo>
                      <a:pt x="53" y="0"/>
                      <a:pt x="62" y="3"/>
                      <a:pt x="69" y="10"/>
                    </a:cubicBezTo>
                    <a:cubicBezTo>
                      <a:pt x="75" y="16"/>
                      <a:pt x="78" y="25"/>
                      <a:pt x="78" y="36"/>
                    </a:cubicBezTo>
                    <a:cubicBezTo>
                      <a:pt x="78" y="86"/>
                      <a:pt x="78" y="86"/>
                      <a:pt x="78" y="86"/>
                    </a:cubicBezTo>
                    <a:cubicBezTo>
                      <a:pt x="78" y="90"/>
                      <a:pt x="75" y="93"/>
                      <a:pt x="71" y="93"/>
                    </a:cubicBezTo>
                    <a:cubicBezTo>
                      <a:pt x="68" y="93"/>
                      <a:pt x="65" y="90"/>
                      <a:pt x="65" y="87"/>
                    </a:cubicBezTo>
                    <a:cubicBezTo>
                      <a:pt x="65" y="78"/>
                      <a:pt x="65" y="78"/>
                      <a:pt x="65" y="78"/>
                    </a:cubicBezTo>
                    <a:cubicBezTo>
                      <a:pt x="59" y="86"/>
                      <a:pt x="49" y="94"/>
                      <a:pt x="33" y="94"/>
                    </a:cubicBezTo>
                    <a:cubicBezTo>
                      <a:pt x="17" y="94"/>
                      <a:pt x="0" y="84"/>
                      <a:pt x="0" y="65"/>
                    </a:cubicBezTo>
                    <a:moveTo>
                      <a:pt x="65" y="58"/>
                    </a:moveTo>
                    <a:cubicBezTo>
                      <a:pt x="65" y="50"/>
                      <a:pt x="65" y="50"/>
                      <a:pt x="65" y="50"/>
                    </a:cubicBezTo>
                    <a:cubicBezTo>
                      <a:pt x="59" y="48"/>
                      <a:pt x="50" y="46"/>
                      <a:pt x="39" y="46"/>
                    </a:cubicBezTo>
                    <a:cubicBezTo>
                      <a:pt x="23" y="46"/>
                      <a:pt x="14" y="53"/>
                      <a:pt x="14" y="65"/>
                    </a:cubicBezTo>
                    <a:cubicBezTo>
                      <a:pt x="14" y="65"/>
                      <a:pt x="14" y="65"/>
                      <a:pt x="14" y="65"/>
                    </a:cubicBezTo>
                    <a:cubicBezTo>
                      <a:pt x="14" y="76"/>
                      <a:pt x="24" y="83"/>
                      <a:pt x="36" y="83"/>
                    </a:cubicBezTo>
                    <a:cubicBezTo>
                      <a:pt x="52" y="83"/>
                      <a:pt x="65" y="73"/>
                      <a:pt x="65" y="58"/>
                    </a:cubicBezTo>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69" name="Freeform 9">
                <a:extLst>
                  <a:ext uri="{FF2B5EF4-FFF2-40B4-BE49-F238E27FC236}">
                    <a16:creationId xmlns:a16="http://schemas.microsoft.com/office/drawing/2014/main" id="{D11D7011-F1CC-44B9-8953-0D83F9C8675B}"/>
                  </a:ext>
                </a:extLst>
              </p:cNvPr>
              <p:cNvSpPr>
                <a:spLocks/>
              </p:cNvSpPr>
              <p:nvPr/>
            </p:nvSpPr>
            <p:spPr bwMode="auto">
              <a:xfrm>
                <a:off x="5705950" y="1972429"/>
                <a:ext cx="327716" cy="143253"/>
              </a:xfrm>
              <a:custGeom>
                <a:avLst/>
                <a:gdLst>
                  <a:gd name="T0" fmla="*/ 25 w 232"/>
                  <a:gd name="T1" fmla="*/ 10 h 98"/>
                  <a:gd name="T2" fmla="*/ 9 w 232"/>
                  <a:gd name="T3" fmla="*/ 3 h 98"/>
                  <a:gd name="T4" fmla="*/ 3 w 232"/>
                  <a:gd name="T5" fmla="*/ 20 h 98"/>
                  <a:gd name="T6" fmla="*/ 31 w 232"/>
                  <a:gd name="T7" fmla="*/ 83 h 98"/>
                  <a:gd name="T8" fmla="*/ 48 w 232"/>
                  <a:gd name="T9" fmla="*/ 98 h 98"/>
                  <a:gd name="T10" fmla="*/ 66 w 232"/>
                  <a:gd name="T11" fmla="*/ 83 h 98"/>
                  <a:gd name="T12" fmla="*/ 91 w 232"/>
                  <a:gd name="T13" fmla="*/ 28 h 98"/>
                  <a:gd name="T14" fmla="*/ 94 w 232"/>
                  <a:gd name="T15" fmla="*/ 25 h 98"/>
                  <a:gd name="T16" fmla="*/ 98 w 232"/>
                  <a:gd name="T17" fmla="*/ 29 h 98"/>
                  <a:gd name="T18" fmla="*/ 98 w 232"/>
                  <a:gd name="T19" fmla="*/ 83 h 98"/>
                  <a:gd name="T20" fmla="*/ 111 w 232"/>
                  <a:gd name="T21" fmla="*/ 98 h 98"/>
                  <a:gd name="T22" fmla="*/ 125 w 232"/>
                  <a:gd name="T23" fmla="*/ 83 h 98"/>
                  <a:gd name="T24" fmla="*/ 125 w 232"/>
                  <a:gd name="T25" fmla="*/ 39 h 98"/>
                  <a:gd name="T26" fmla="*/ 139 w 232"/>
                  <a:gd name="T27" fmla="*/ 25 h 98"/>
                  <a:gd name="T28" fmla="*/ 152 w 232"/>
                  <a:gd name="T29" fmla="*/ 39 h 98"/>
                  <a:gd name="T30" fmla="*/ 152 w 232"/>
                  <a:gd name="T31" fmla="*/ 83 h 98"/>
                  <a:gd name="T32" fmla="*/ 165 w 232"/>
                  <a:gd name="T33" fmla="*/ 98 h 98"/>
                  <a:gd name="T34" fmla="*/ 178 w 232"/>
                  <a:gd name="T35" fmla="*/ 83 h 98"/>
                  <a:gd name="T36" fmla="*/ 178 w 232"/>
                  <a:gd name="T37" fmla="*/ 39 h 98"/>
                  <a:gd name="T38" fmla="*/ 192 w 232"/>
                  <a:gd name="T39" fmla="*/ 25 h 98"/>
                  <a:gd name="T40" fmla="*/ 205 w 232"/>
                  <a:gd name="T41" fmla="*/ 39 h 98"/>
                  <a:gd name="T42" fmla="*/ 205 w 232"/>
                  <a:gd name="T43" fmla="*/ 83 h 98"/>
                  <a:gd name="T44" fmla="*/ 218 w 232"/>
                  <a:gd name="T45" fmla="*/ 98 h 98"/>
                  <a:gd name="T46" fmla="*/ 232 w 232"/>
                  <a:gd name="T47" fmla="*/ 83 h 98"/>
                  <a:gd name="T48" fmla="*/ 232 w 232"/>
                  <a:gd name="T49" fmla="*/ 33 h 98"/>
                  <a:gd name="T50" fmla="*/ 200 w 232"/>
                  <a:gd name="T51" fmla="*/ 2 h 98"/>
                  <a:gd name="T52" fmla="*/ 172 w 232"/>
                  <a:gd name="T53" fmla="*/ 14 h 98"/>
                  <a:gd name="T54" fmla="*/ 145 w 232"/>
                  <a:gd name="T55" fmla="*/ 2 h 98"/>
                  <a:gd name="T56" fmla="*/ 119 w 232"/>
                  <a:gd name="T57" fmla="*/ 14 h 98"/>
                  <a:gd name="T58" fmla="*/ 95 w 232"/>
                  <a:gd name="T59" fmla="*/ 2 h 98"/>
                  <a:gd name="T60" fmla="*/ 66 w 232"/>
                  <a:gd name="T61" fmla="*/ 22 h 98"/>
                  <a:gd name="T62" fmla="*/ 48 w 232"/>
                  <a:gd name="T63" fmla="*/ 65 h 98"/>
                  <a:gd name="T64" fmla="*/ 25 w 232"/>
                  <a:gd name="T65" fmla="*/ 1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98">
                    <a:moveTo>
                      <a:pt x="25" y="10"/>
                    </a:moveTo>
                    <a:cubicBezTo>
                      <a:pt x="23" y="3"/>
                      <a:pt x="15" y="0"/>
                      <a:pt x="9" y="3"/>
                    </a:cubicBezTo>
                    <a:cubicBezTo>
                      <a:pt x="2" y="6"/>
                      <a:pt x="0" y="14"/>
                      <a:pt x="3" y="20"/>
                    </a:cubicBezTo>
                    <a:cubicBezTo>
                      <a:pt x="31" y="83"/>
                      <a:pt x="31" y="83"/>
                      <a:pt x="31" y="83"/>
                    </a:cubicBezTo>
                    <a:cubicBezTo>
                      <a:pt x="35" y="93"/>
                      <a:pt x="40" y="98"/>
                      <a:pt x="48" y="98"/>
                    </a:cubicBezTo>
                    <a:cubicBezTo>
                      <a:pt x="58" y="98"/>
                      <a:pt x="62" y="92"/>
                      <a:pt x="66" y="83"/>
                    </a:cubicBezTo>
                    <a:cubicBezTo>
                      <a:pt x="66" y="83"/>
                      <a:pt x="91" y="28"/>
                      <a:pt x="91" y="28"/>
                    </a:cubicBezTo>
                    <a:cubicBezTo>
                      <a:pt x="91" y="27"/>
                      <a:pt x="92" y="25"/>
                      <a:pt x="94" y="25"/>
                    </a:cubicBezTo>
                    <a:cubicBezTo>
                      <a:pt x="97" y="25"/>
                      <a:pt x="98" y="27"/>
                      <a:pt x="98" y="29"/>
                    </a:cubicBezTo>
                    <a:cubicBezTo>
                      <a:pt x="98" y="83"/>
                      <a:pt x="98" y="83"/>
                      <a:pt x="98" y="83"/>
                    </a:cubicBezTo>
                    <a:cubicBezTo>
                      <a:pt x="98" y="91"/>
                      <a:pt x="103" y="98"/>
                      <a:pt x="111" y="98"/>
                    </a:cubicBezTo>
                    <a:cubicBezTo>
                      <a:pt x="120" y="98"/>
                      <a:pt x="125" y="91"/>
                      <a:pt x="125" y="83"/>
                    </a:cubicBezTo>
                    <a:cubicBezTo>
                      <a:pt x="125" y="39"/>
                      <a:pt x="125" y="39"/>
                      <a:pt x="125" y="39"/>
                    </a:cubicBezTo>
                    <a:cubicBezTo>
                      <a:pt x="125" y="31"/>
                      <a:pt x="130" y="25"/>
                      <a:pt x="139" y="25"/>
                    </a:cubicBezTo>
                    <a:cubicBezTo>
                      <a:pt x="147" y="25"/>
                      <a:pt x="152" y="31"/>
                      <a:pt x="152" y="39"/>
                    </a:cubicBezTo>
                    <a:cubicBezTo>
                      <a:pt x="152" y="83"/>
                      <a:pt x="152" y="83"/>
                      <a:pt x="152" y="83"/>
                    </a:cubicBezTo>
                    <a:cubicBezTo>
                      <a:pt x="152" y="91"/>
                      <a:pt x="156" y="98"/>
                      <a:pt x="165" y="98"/>
                    </a:cubicBezTo>
                    <a:cubicBezTo>
                      <a:pt x="173" y="98"/>
                      <a:pt x="178" y="91"/>
                      <a:pt x="178" y="83"/>
                    </a:cubicBezTo>
                    <a:cubicBezTo>
                      <a:pt x="178" y="39"/>
                      <a:pt x="178" y="39"/>
                      <a:pt x="178" y="39"/>
                    </a:cubicBezTo>
                    <a:cubicBezTo>
                      <a:pt x="178" y="31"/>
                      <a:pt x="184" y="25"/>
                      <a:pt x="192" y="25"/>
                    </a:cubicBezTo>
                    <a:cubicBezTo>
                      <a:pt x="200" y="25"/>
                      <a:pt x="205" y="31"/>
                      <a:pt x="205" y="39"/>
                    </a:cubicBezTo>
                    <a:cubicBezTo>
                      <a:pt x="205" y="83"/>
                      <a:pt x="205" y="83"/>
                      <a:pt x="205" y="83"/>
                    </a:cubicBezTo>
                    <a:cubicBezTo>
                      <a:pt x="205" y="91"/>
                      <a:pt x="210" y="98"/>
                      <a:pt x="218" y="98"/>
                    </a:cubicBezTo>
                    <a:cubicBezTo>
                      <a:pt x="227" y="98"/>
                      <a:pt x="232" y="91"/>
                      <a:pt x="232" y="83"/>
                    </a:cubicBezTo>
                    <a:cubicBezTo>
                      <a:pt x="232" y="33"/>
                      <a:pt x="232" y="33"/>
                      <a:pt x="232" y="33"/>
                    </a:cubicBezTo>
                    <a:cubicBezTo>
                      <a:pt x="232" y="15"/>
                      <a:pt x="217" y="2"/>
                      <a:pt x="200" y="2"/>
                    </a:cubicBezTo>
                    <a:cubicBezTo>
                      <a:pt x="183" y="2"/>
                      <a:pt x="172" y="14"/>
                      <a:pt x="172" y="14"/>
                    </a:cubicBezTo>
                    <a:cubicBezTo>
                      <a:pt x="166" y="7"/>
                      <a:pt x="158" y="2"/>
                      <a:pt x="145" y="2"/>
                    </a:cubicBezTo>
                    <a:cubicBezTo>
                      <a:pt x="131" y="2"/>
                      <a:pt x="119" y="14"/>
                      <a:pt x="119" y="14"/>
                    </a:cubicBezTo>
                    <a:cubicBezTo>
                      <a:pt x="113" y="7"/>
                      <a:pt x="103" y="2"/>
                      <a:pt x="95" y="2"/>
                    </a:cubicBezTo>
                    <a:cubicBezTo>
                      <a:pt x="82" y="2"/>
                      <a:pt x="72" y="8"/>
                      <a:pt x="66" y="22"/>
                    </a:cubicBezTo>
                    <a:cubicBezTo>
                      <a:pt x="48" y="65"/>
                      <a:pt x="48" y="65"/>
                      <a:pt x="48" y="65"/>
                    </a:cubicBezTo>
                    <a:cubicBezTo>
                      <a:pt x="25" y="10"/>
                      <a:pt x="25" y="10"/>
                      <a:pt x="25" y="10"/>
                    </a:cubicBezTo>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70" name="Freeform 10">
                <a:extLst>
                  <a:ext uri="{FF2B5EF4-FFF2-40B4-BE49-F238E27FC236}">
                    <a16:creationId xmlns:a16="http://schemas.microsoft.com/office/drawing/2014/main" id="{7477ED00-CA15-4C74-8E67-F9A480D31C94}"/>
                  </a:ext>
                </a:extLst>
              </p:cNvPr>
              <p:cNvSpPr>
                <a:spLocks noEditPoints="1"/>
              </p:cNvSpPr>
              <p:nvPr/>
            </p:nvSpPr>
            <p:spPr bwMode="auto">
              <a:xfrm>
                <a:off x="6543882" y="1978316"/>
                <a:ext cx="30744" cy="32052"/>
              </a:xfrm>
              <a:custGeom>
                <a:avLst/>
                <a:gdLst>
                  <a:gd name="T0" fmla="*/ 0 w 22"/>
                  <a:gd name="T1" fmla="*/ 11 h 22"/>
                  <a:gd name="T2" fmla="*/ 0 w 22"/>
                  <a:gd name="T3" fmla="*/ 11 h 22"/>
                  <a:gd name="T4" fmla="*/ 11 w 22"/>
                  <a:gd name="T5" fmla="*/ 0 h 22"/>
                  <a:gd name="T6" fmla="*/ 22 w 22"/>
                  <a:gd name="T7" fmla="*/ 11 h 22"/>
                  <a:gd name="T8" fmla="*/ 22 w 22"/>
                  <a:gd name="T9" fmla="*/ 11 h 22"/>
                  <a:gd name="T10" fmla="*/ 11 w 22"/>
                  <a:gd name="T11" fmla="*/ 22 h 22"/>
                  <a:gd name="T12" fmla="*/ 0 w 22"/>
                  <a:gd name="T13" fmla="*/ 11 h 22"/>
                  <a:gd name="T14" fmla="*/ 20 w 22"/>
                  <a:gd name="T15" fmla="*/ 11 h 22"/>
                  <a:gd name="T16" fmla="*/ 20 w 22"/>
                  <a:gd name="T17" fmla="*/ 11 h 22"/>
                  <a:gd name="T18" fmla="*/ 11 w 22"/>
                  <a:gd name="T19" fmla="*/ 2 h 22"/>
                  <a:gd name="T20" fmla="*/ 2 w 22"/>
                  <a:gd name="T21" fmla="*/ 11 h 22"/>
                  <a:gd name="T22" fmla="*/ 2 w 22"/>
                  <a:gd name="T23" fmla="*/ 11 h 22"/>
                  <a:gd name="T24" fmla="*/ 11 w 22"/>
                  <a:gd name="T25" fmla="*/ 20 h 22"/>
                  <a:gd name="T26" fmla="*/ 20 w 22"/>
                  <a:gd name="T2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2">
                    <a:moveTo>
                      <a:pt x="0" y="11"/>
                    </a:moveTo>
                    <a:cubicBezTo>
                      <a:pt x="0" y="11"/>
                      <a:pt x="0" y="11"/>
                      <a:pt x="0" y="11"/>
                    </a:cubicBez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moveTo>
                      <a:pt x="20" y="11"/>
                    </a:moveTo>
                    <a:cubicBezTo>
                      <a:pt x="20" y="11"/>
                      <a:pt x="20" y="11"/>
                      <a:pt x="20" y="11"/>
                    </a:cubicBezTo>
                    <a:cubicBezTo>
                      <a:pt x="20" y="6"/>
                      <a:pt x="16" y="2"/>
                      <a:pt x="11" y="2"/>
                    </a:cubicBezTo>
                    <a:cubicBezTo>
                      <a:pt x="6" y="2"/>
                      <a:pt x="2" y="6"/>
                      <a:pt x="2" y="11"/>
                    </a:cubicBezTo>
                    <a:cubicBezTo>
                      <a:pt x="2" y="11"/>
                      <a:pt x="2" y="11"/>
                      <a:pt x="2" y="11"/>
                    </a:cubicBezTo>
                    <a:cubicBezTo>
                      <a:pt x="2" y="16"/>
                      <a:pt x="6" y="20"/>
                      <a:pt x="11" y="20"/>
                    </a:cubicBezTo>
                    <a:cubicBezTo>
                      <a:pt x="16" y="20"/>
                      <a:pt x="20" y="16"/>
                      <a:pt x="20" y="11"/>
                    </a:cubicBezTo>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71" name="Freeform 11">
                <a:extLst>
                  <a:ext uri="{FF2B5EF4-FFF2-40B4-BE49-F238E27FC236}">
                    <a16:creationId xmlns:a16="http://schemas.microsoft.com/office/drawing/2014/main" id="{C0B62807-D525-42CD-8A0E-B47D669D9FB5}"/>
                  </a:ext>
                </a:extLst>
              </p:cNvPr>
              <p:cNvSpPr>
                <a:spLocks noEditPoints="1"/>
              </p:cNvSpPr>
              <p:nvPr/>
            </p:nvSpPr>
            <p:spPr bwMode="auto">
              <a:xfrm>
                <a:off x="6553698" y="1985512"/>
                <a:ext cx="12429" cy="15699"/>
              </a:xfrm>
              <a:custGeom>
                <a:avLst/>
                <a:gdLst>
                  <a:gd name="T0" fmla="*/ 0 w 9"/>
                  <a:gd name="T1" fmla="*/ 2 h 11"/>
                  <a:gd name="T2" fmla="*/ 1 w 9"/>
                  <a:gd name="T3" fmla="*/ 0 h 11"/>
                  <a:gd name="T4" fmla="*/ 5 w 9"/>
                  <a:gd name="T5" fmla="*/ 0 h 11"/>
                  <a:gd name="T6" fmla="*/ 8 w 9"/>
                  <a:gd name="T7" fmla="*/ 2 h 11"/>
                  <a:gd name="T8" fmla="*/ 9 w 9"/>
                  <a:gd name="T9" fmla="*/ 4 h 11"/>
                  <a:gd name="T10" fmla="*/ 9 w 9"/>
                  <a:gd name="T11" fmla="*/ 4 h 11"/>
                  <a:gd name="T12" fmla="*/ 7 w 9"/>
                  <a:gd name="T13" fmla="*/ 7 h 11"/>
                  <a:gd name="T14" fmla="*/ 8 w 9"/>
                  <a:gd name="T15" fmla="*/ 9 h 11"/>
                  <a:gd name="T16" fmla="*/ 9 w 9"/>
                  <a:gd name="T17" fmla="*/ 10 h 11"/>
                  <a:gd name="T18" fmla="*/ 7 w 9"/>
                  <a:gd name="T19" fmla="*/ 11 h 11"/>
                  <a:gd name="T20" fmla="*/ 6 w 9"/>
                  <a:gd name="T21" fmla="*/ 11 h 11"/>
                  <a:gd name="T22" fmla="*/ 4 w 9"/>
                  <a:gd name="T23" fmla="*/ 8 h 11"/>
                  <a:gd name="T24" fmla="*/ 2 w 9"/>
                  <a:gd name="T25" fmla="*/ 8 h 11"/>
                  <a:gd name="T26" fmla="*/ 2 w 9"/>
                  <a:gd name="T27" fmla="*/ 10 h 11"/>
                  <a:gd name="T28" fmla="*/ 1 w 9"/>
                  <a:gd name="T29" fmla="*/ 11 h 11"/>
                  <a:gd name="T30" fmla="*/ 0 w 9"/>
                  <a:gd name="T31" fmla="*/ 10 h 11"/>
                  <a:gd name="T32" fmla="*/ 0 w 9"/>
                  <a:gd name="T33" fmla="*/ 2 h 11"/>
                  <a:gd name="T34" fmla="*/ 5 w 9"/>
                  <a:gd name="T35" fmla="*/ 6 h 11"/>
                  <a:gd name="T36" fmla="*/ 6 w 9"/>
                  <a:gd name="T37" fmla="*/ 4 h 11"/>
                  <a:gd name="T38" fmla="*/ 6 w 9"/>
                  <a:gd name="T39" fmla="*/ 4 h 11"/>
                  <a:gd name="T40" fmla="*/ 4 w 9"/>
                  <a:gd name="T41" fmla="*/ 3 h 11"/>
                  <a:gd name="T42" fmla="*/ 2 w 9"/>
                  <a:gd name="T43" fmla="*/ 3 h 11"/>
                  <a:gd name="T44" fmla="*/ 2 w 9"/>
                  <a:gd name="T45" fmla="*/ 6 h 11"/>
                  <a:gd name="T46" fmla="*/ 5 w 9"/>
                  <a:gd name="T4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2"/>
                    </a:moveTo>
                    <a:cubicBezTo>
                      <a:pt x="0" y="1"/>
                      <a:pt x="0" y="0"/>
                      <a:pt x="1" y="0"/>
                    </a:cubicBezTo>
                    <a:cubicBezTo>
                      <a:pt x="5" y="0"/>
                      <a:pt x="5" y="0"/>
                      <a:pt x="5" y="0"/>
                    </a:cubicBezTo>
                    <a:cubicBezTo>
                      <a:pt x="6" y="0"/>
                      <a:pt x="7" y="1"/>
                      <a:pt x="8" y="2"/>
                    </a:cubicBezTo>
                    <a:cubicBezTo>
                      <a:pt x="8" y="2"/>
                      <a:pt x="9" y="3"/>
                      <a:pt x="9" y="4"/>
                    </a:cubicBezTo>
                    <a:cubicBezTo>
                      <a:pt x="9" y="4"/>
                      <a:pt x="9" y="4"/>
                      <a:pt x="9" y="4"/>
                    </a:cubicBezTo>
                    <a:cubicBezTo>
                      <a:pt x="9" y="6"/>
                      <a:pt x="8" y="7"/>
                      <a:pt x="7" y="7"/>
                    </a:cubicBezTo>
                    <a:cubicBezTo>
                      <a:pt x="8" y="9"/>
                      <a:pt x="8" y="9"/>
                      <a:pt x="8" y="9"/>
                    </a:cubicBezTo>
                    <a:cubicBezTo>
                      <a:pt x="8" y="10"/>
                      <a:pt x="9" y="10"/>
                      <a:pt x="9" y="10"/>
                    </a:cubicBezTo>
                    <a:cubicBezTo>
                      <a:pt x="9" y="11"/>
                      <a:pt x="8" y="11"/>
                      <a:pt x="7" y="11"/>
                    </a:cubicBezTo>
                    <a:cubicBezTo>
                      <a:pt x="7" y="11"/>
                      <a:pt x="7" y="11"/>
                      <a:pt x="6" y="11"/>
                    </a:cubicBezTo>
                    <a:cubicBezTo>
                      <a:pt x="4" y="8"/>
                      <a:pt x="4" y="8"/>
                      <a:pt x="4" y="8"/>
                    </a:cubicBezTo>
                    <a:cubicBezTo>
                      <a:pt x="2" y="8"/>
                      <a:pt x="2" y="8"/>
                      <a:pt x="2" y="8"/>
                    </a:cubicBezTo>
                    <a:cubicBezTo>
                      <a:pt x="2" y="10"/>
                      <a:pt x="2" y="10"/>
                      <a:pt x="2" y="10"/>
                    </a:cubicBezTo>
                    <a:cubicBezTo>
                      <a:pt x="2" y="11"/>
                      <a:pt x="2" y="11"/>
                      <a:pt x="1" y="11"/>
                    </a:cubicBezTo>
                    <a:cubicBezTo>
                      <a:pt x="0" y="11"/>
                      <a:pt x="0" y="11"/>
                      <a:pt x="0" y="10"/>
                    </a:cubicBezTo>
                    <a:lnTo>
                      <a:pt x="0" y="2"/>
                    </a:lnTo>
                    <a:close/>
                    <a:moveTo>
                      <a:pt x="5" y="6"/>
                    </a:moveTo>
                    <a:cubicBezTo>
                      <a:pt x="6" y="6"/>
                      <a:pt x="6" y="5"/>
                      <a:pt x="6" y="4"/>
                    </a:cubicBezTo>
                    <a:cubicBezTo>
                      <a:pt x="6" y="4"/>
                      <a:pt x="6" y="4"/>
                      <a:pt x="6" y="4"/>
                    </a:cubicBezTo>
                    <a:cubicBezTo>
                      <a:pt x="6" y="3"/>
                      <a:pt x="6" y="3"/>
                      <a:pt x="4" y="3"/>
                    </a:cubicBezTo>
                    <a:cubicBezTo>
                      <a:pt x="2" y="3"/>
                      <a:pt x="2" y="3"/>
                      <a:pt x="2" y="3"/>
                    </a:cubicBezTo>
                    <a:cubicBezTo>
                      <a:pt x="2" y="6"/>
                      <a:pt x="2" y="6"/>
                      <a:pt x="2" y="6"/>
                    </a:cubicBezTo>
                    <a:lnTo>
                      <a:pt x="5" y="6"/>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72" name="Freeform 12">
                <a:extLst>
                  <a:ext uri="{FF2B5EF4-FFF2-40B4-BE49-F238E27FC236}">
                    <a16:creationId xmlns:a16="http://schemas.microsoft.com/office/drawing/2014/main" id="{A6CD8430-BC0D-46F1-A2E8-22C33EB2C133}"/>
                  </a:ext>
                </a:extLst>
              </p:cNvPr>
              <p:cNvSpPr>
                <a:spLocks/>
              </p:cNvSpPr>
              <p:nvPr/>
            </p:nvSpPr>
            <p:spPr bwMode="auto">
              <a:xfrm>
                <a:off x="5707262" y="2206313"/>
                <a:ext cx="834661" cy="0"/>
              </a:xfrm>
              <a:custGeom>
                <a:avLst/>
                <a:gdLst>
                  <a:gd name="T0" fmla="*/ 1276 w 1276"/>
                  <a:gd name="T1" fmla="*/ 0 w 1276"/>
                  <a:gd name="T2" fmla="*/ 1276 w 1276"/>
                </a:gdLst>
                <a:ahLst/>
                <a:cxnLst>
                  <a:cxn ang="0">
                    <a:pos x="T0" y="0"/>
                  </a:cxn>
                  <a:cxn ang="0">
                    <a:pos x="T1" y="0"/>
                  </a:cxn>
                  <a:cxn ang="0">
                    <a:pos x="T2" y="0"/>
                  </a:cxn>
                </a:cxnLst>
                <a:rect l="0" t="0" r="r" b="b"/>
                <a:pathLst>
                  <a:path w="1276">
                    <a:moveTo>
                      <a:pt x="1276" y="0"/>
                    </a:moveTo>
                    <a:lnTo>
                      <a:pt x="0" y="0"/>
                    </a:lnTo>
                    <a:lnTo>
                      <a:pt x="1276" y="0"/>
                    </a:lnTo>
                    <a:close/>
                  </a:path>
                </a:pathLst>
              </a:custGeom>
              <a:solidFill>
                <a:schemeClr val="tx1"/>
              </a:solidFill>
              <a:ln w="9525">
                <a:solidFill>
                  <a:schemeClr val="tx1"/>
                </a:solid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90" name="Line 13">
                <a:extLst>
                  <a:ext uri="{FF2B5EF4-FFF2-40B4-BE49-F238E27FC236}">
                    <a16:creationId xmlns:a16="http://schemas.microsoft.com/office/drawing/2014/main" id="{05CD8CE6-3D71-4DD4-B36C-A8EBC7F82455}"/>
                  </a:ext>
                </a:extLst>
              </p:cNvPr>
              <p:cNvSpPr>
                <a:spLocks noChangeShapeType="1"/>
              </p:cNvSpPr>
              <p:nvPr/>
            </p:nvSpPr>
            <p:spPr bwMode="auto">
              <a:xfrm flipH="1">
                <a:off x="5707261" y="2206308"/>
                <a:ext cx="834661" cy="0"/>
              </a:xfrm>
              <a:prstGeom prst="line">
                <a:avLst/>
              </a:prstGeom>
              <a:solidFill>
                <a:srgbClr val="000000"/>
              </a:solidFill>
              <a:ln w="20638" cap="flat">
                <a:no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grpSp>
            <p:nvGrpSpPr>
              <p:cNvPr id="27" name="Group 26">
                <a:extLst>
                  <a:ext uri="{FF2B5EF4-FFF2-40B4-BE49-F238E27FC236}">
                    <a16:creationId xmlns:a16="http://schemas.microsoft.com/office/drawing/2014/main" id="{E4EC5443-A847-4D77-959E-33D33E8B1A2B}"/>
                  </a:ext>
                </a:extLst>
              </p:cNvPr>
              <p:cNvGrpSpPr/>
              <p:nvPr/>
            </p:nvGrpSpPr>
            <p:grpSpPr>
              <a:xfrm>
                <a:off x="5718384" y="2318091"/>
                <a:ext cx="813729" cy="100735"/>
                <a:chOff x="5718384" y="2392377"/>
                <a:chExt cx="813729" cy="100735"/>
              </a:xfrm>
            </p:grpSpPr>
            <p:sp>
              <p:nvSpPr>
                <p:cNvPr id="91" name="Freeform 14">
                  <a:extLst>
                    <a:ext uri="{FF2B5EF4-FFF2-40B4-BE49-F238E27FC236}">
                      <a16:creationId xmlns:a16="http://schemas.microsoft.com/office/drawing/2014/main" id="{B0B34314-B3E4-4BEC-920E-E75B6859950D}"/>
                    </a:ext>
                  </a:extLst>
                </p:cNvPr>
                <p:cNvSpPr>
                  <a:spLocks/>
                </p:cNvSpPr>
                <p:nvPr/>
              </p:nvSpPr>
              <p:spPr bwMode="auto">
                <a:xfrm>
                  <a:off x="5718384" y="2398264"/>
                  <a:ext cx="64758" cy="93540"/>
                </a:xfrm>
                <a:custGeom>
                  <a:avLst/>
                  <a:gdLst>
                    <a:gd name="T0" fmla="*/ 0 w 99"/>
                    <a:gd name="T1" fmla="*/ 0 h 143"/>
                    <a:gd name="T2" fmla="*/ 24 w 99"/>
                    <a:gd name="T3" fmla="*/ 0 h 143"/>
                    <a:gd name="T4" fmla="*/ 24 w 99"/>
                    <a:gd name="T5" fmla="*/ 60 h 143"/>
                    <a:gd name="T6" fmla="*/ 78 w 99"/>
                    <a:gd name="T7" fmla="*/ 60 h 143"/>
                    <a:gd name="T8" fmla="*/ 78 w 99"/>
                    <a:gd name="T9" fmla="*/ 0 h 143"/>
                    <a:gd name="T10" fmla="*/ 99 w 99"/>
                    <a:gd name="T11" fmla="*/ 0 h 143"/>
                    <a:gd name="T12" fmla="*/ 99 w 99"/>
                    <a:gd name="T13" fmla="*/ 143 h 143"/>
                    <a:gd name="T14" fmla="*/ 78 w 99"/>
                    <a:gd name="T15" fmla="*/ 143 h 143"/>
                    <a:gd name="T16" fmla="*/ 78 w 99"/>
                    <a:gd name="T17" fmla="*/ 83 h 143"/>
                    <a:gd name="T18" fmla="*/ 24 w 99"/>
                    <a:gd name="T19" fmla="*/ 83 h 143"/>
                    <a:gd name="T20" fmla="*/ 24 w 99"/>
                    <a:gd name="T21" fmla="*/ 143 h 143"/>
                    <a:gd name="T22" fmla="*/ 0 w 99"/>
                    <a:gd name="T23" fmla="*/ 143 h 143"/>
                    <a:gd name="T24" fmla="*/ 0 w 99"/>
                    <a:gd name="T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43">
                      <a:moveTo>
                        <a:pt x="0" y="0"/>
                      </a:moveTo>
                      <a:lnTo>
                        <a:pt x="24" y="0"/>
                      </a:lnTo>
                      <a:lnTo>
                        <a:pt x="24" y="60"/>
                      </a:lnTo>
                      <a:lnTo>
                        <a:pt x="78" y="60"/>
                      </a:lnTo>
                      <a:lnTo>
                        <a:pt x="78" y="0"/>
                      </a:lnTo>
                      <a:lnTo>
                        <a:pt x="99" y="0"/>
                      </a:lnTo>
                      <a:lnTo>
                        <a:pt x="99" y="143"/>
                      </a:lnTo>
                      <a:lnTo>
                        <a:pt x="78" y="143"/>
                      </a:lnTo>
                      <a:lnTo>
                        <a:pt x="78" y="83"/>
                      </a:lnTo>
                      <a:lnTo>
                        <a:pt x="24" y="83"/>
                      </a:lnTo>
                      <a:lnTo>
                        <a:pt x="24" y="143"/>
                      </a:lnTo>
                      <a:lnTo>
                        <a:pt x="0" y="143"/>
                      </a:lnTo>
                      <a:lnTo>
                        <a:pt x="0" y="0"/>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97" name="Freeform 15">
                  <a:extLst>
                    <a:ext uri="{FF2B5EF4-FFF2-40B4-BE49-F238E27FC236}">
                      <a16:creationId xmlns:a16="http://schemas.microsoft.com/office/drawing/2014/main" id="{2DB0D570-4622-4C36-9603-C8611A0CB421}"/>
                    </a:ext>
                  </a:extLst>
                </p:cNvPr>
                <p:cNvSpPr>
                  <a:spLocks noEditPoints="1"/>
                </p:cNvSpPr>
                <p:nvPr/>
              </p:nvSpPr>
              <p:spPr bwMode="auto">
                <a:xfrm>
                  <a:off x="5798840" y="2419850"/>
                  <a:ext cx="62142" cy="73262"/>
                </a:xfrm>
                <a:custGeom>
                  <a:avLst/>
                  <a:gdLst>
                    <a:gd name="T0" fmla="*/ 0 w 44"/>
                    <a:gd name="T1" fmla="*/ 25 h 50"/>
                    <a:gd name="T2" fmla="*/ 0 w 44"/>
                    <a:gd name="T3" fmla="*/ 24 h 50"/>
                    <a:gd name="T4" fmla="*/ 22 w 44"/>
                    <a:gd name="T5" fmla="*/ 0 h 50"/>
                    <a:gd name="T6" fmla="*/ 44 w 44"/>
                    <a:gd name="T7" fmla="*/ 24 h 50"/>
                    <a:gd name="T8" fmla="*/ 44 w 44"/>
                    <a:gd name="T9" fmla="*/ 25 h 50"/>
                    <a:gd name="T10" fmla="*/ 22 w 44"/>
                    <a:gd name="T11" fmla="*/ 50 h 50"/>
                    <a:gd name="T12" fmla="*/ 0 w 44"/>
                    <a:gd name="T13" fmla="*/ 25 h 50"/>
                    <a:gd name="T14" fmla="*/ 34 w 44"/>
                    <a:gd name="T15" fmla="*/ 25 h 50"/>
                    <a:gd name="T16" fmla="*/ 34 w 44"/>
                    <a:gd name="T17" fmla="*/ 25 h 50"/>
                    <a:gd name="T18" fmla="*/ 22 w 44"/>
                    <a:gd name="T19" fmla="*/ 9 h 50"/>
                    <a:gd name="T20" fmla="*/ 10 w 44"/>
                    <a:gd name="T21" fmla="*/ 24 h 50"/>
                    <a:gd name="T22" fmla="*/ 10 w 44"/>
                    <a:gd name="T23" fmla="*/ 25 h 50"/>
                    <a:gd name="T24" fmla="*/ 22 w 44"/>
                    <a:gd name="T25" fmla="*/ 41 h 50"/>
                    <a:gd name="T26" fmla="*/ 34 w 44"/>
                    <a:gd name="T2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50">
                      <a:moveTo>
                        <a:pt x="0" y="25"/>
                      </a:moveTo>
                      <a:cubicBezTo>
                        <a:pt x="0" y="24"/>
                        <a:pt x="0" y="24"/>
                        <a:pt x="0" y="24"/>
                      </a:cubicBezTo>
                      <a:cubicBezTo>
                        <a:pt x="0" y="10"/>
                        <a:pt x="9" y="0"/>
                        <a:pt x="22" y="0"/>
                      </a:cubicBezTo>
                      <a:cubicBezTo>
                        <a:pt x="35" y="0"/>
                        <a:pt x="44" y="10"/>
                        <a:pt x="44" y="24"/>
                      </a:cubicBezTo>
                      <a:cubicBezTo>
                        <a:pt x="44" y="25"/>
                        <a:pt x="44" y="25"/>
                        <a:pt x="44" y="25"/>
                      </a:cubicBezTo>
                      <a:cubicBezTo>
                        <a:pt x="44" y="39"/>
                        <a:pt x="35" y="50"/>
                        <a:pt x="22" y="50"/>
                      </a:cubicBezTo>
                      <a:cubicBezTo>
                        <a:pt x="9" y="50"/>
                        <a:pt x="0" y="40"/>
                        <a:pt x="0" y="25"/>
                      </a:cubicBezTo>
                      <a:close/>
                      <a:moveTo>
                        <a:pt x="34" y="25"/>
                      </a:moveTo>
                      <a:cubicBezTo>
                        <a:pt x="34" y="25"/>
                        <a:pt x="34" y="25"/>
                        <a:pt x="34" y="25"/>
                      </a:cubicBezTo>
                      <a:cubicBezTo>
                        <a:pt x="34" y="16"/>
                        <a:pt x="29" y="9"/>
                        <a:pt x="22" y="9"/>
                      </a:cubicBezTo>
                      <a:cubicBezTo>
                        <a:pt x="15" y="9"/>
                        <a:pt x="10" y="15"/>
                        <a:pt x="10" y="24"/>
                      </a:cubicBezTo>
                      <a:cubicBezTo>
                        <a:pt x="10" y="25"/>
                        <a:pt x="10" y="25"/>
                        <a:pt x="10" y="25"/>
                      </a:cubicBezTo>
                      <a:cubicBezTo>
                        <a:pt x="10" y="34"/>
                        <a:pt x="15" y="41"/>
                        <a:pt x="22" y="41"/>
                      </a:cubicBezTo>
                      <a:cubicBezTo>
                        <a:pt x="29" y="41"/>
                        <a:pt x="34" y="34"/>
                        <a:pt x="34" y="25"/>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98" name="Freeform 16">
                  <a:extLst>
                    <a:ext uri="{FF2B5EF4-FFF2-40B4-BE49-F238E27FC236}">
                      <a16:creationId xmlns:a16="http://schemas.microsoft.com/office/drawing/2014/main" id="{78DB39EA-F4EB-4FAF-8DC5-A500C296AA8C}"/>
                    </a:ext>
                  </a:extLst>
                </p:cNvPr>
                <p:cNvSpPr>
                  <a:spLocks/>
                </p:cNvSpPr>
                <p:nvPr/>
              </p:nvSpPr>
              <p:spPr bwMode="auto">
                <a:xfrm>
                  <a:off x="5875373" y="2418542"/>
                  <a:ext cx="35323" cy="73262"/>
                </a:xfrm>
                <a:custGeom>
                  <a:avLst/>
                  <a:gdLst>
                    <a:gd name="T0" fmla="*/ 0 w 25"/>
                    <a:gd name="T1" fmla="*/ 2 h 50"/>
                    <a:gd name="T2" fmla="*/ 10 w 25"/>
                    <a:gd name="T3" fmla="*/ 2 h 50"/>
                    <a:gd name="T4" fmla="*/ 10 w 25"/>
                    <a:gd name="T5" fmla="*/ 11 h 50"/>
                    <a:gd name="T6" fmla="*/ 25 w 25"/>
                    <a:gd name="T7" fmla="*/ 1 h 50"/>
                    <a:gd name="T8" fmla="*/ 25 w 25"/>
                    <a:gd name="T9" fmla="*/ 12 h 50"/>
                    <a:gd name="T10" fmla="*/ 24 w 25"/>
                    <a:gd name="T11" fmla="*/ 12 h 50"/>
                    <a:gd name="T12" fmla="*/ 10 w 25"/>
                    <a:gd name="T13" fmla="*/ 29 h 50"/>
                    <a:gd name="T14" fmla="*/ 10 w 25"/>
                    <a:gd name="T15" fmla="*/ 50 h 50"/>
                    <a:gd name="T16" fmla="*/ 0 w 25"/>
                    <a:gd name="T17" fmla="*/ 50 h 50"/>
                    <a:gd name="T18" fmla="*/ 0 w 25"/>
                    <a:gd name="T1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0" y="2"/>
                      </a:moveTo>
                      <a:cubicBezTo>
                        <a:pt x="10" y="2"/>
                        <a:pt x="10" y="2"/>
                        <a:pt x="10" y="2"/>
                      </a:cubicBezTo>
                      <a:cubicBezTo>
                        <a:pt x="10" y="11"/>
                        <a:pt x="10" y="11"/>
                        <a:pt x="10" y="11"/>
                      </a:cubicBezTo>
                      <a:cubicBezTo>
                        <a:pt x="13" y="5"/>
                        <a:pt x="17" y="0"/>
                        <a:pt x="25" y="1"/>
                      </a:cubicBezTo>
                      <a:cubicBezTo>
                        <a:pt x="25" y="12"/>
                        <a:pt x="25" y="12"/>
                        <a:pt x="25" y="12"/>
                      </a:cubicBezTo>
                      <a:cubicBezTo>
                        <a:pt x="24" y="12"/>
                        <a:pt x="24" y="12"/>
                        <a:pt x="24" y="12"/>
                      </a:cubicBezTo>
                      <a:cubicBezTo>
                        <a:pt x="16" y="12"/>
                        <a:pt x="10" y="18"/>
                        <a:pt x="10" y="29"/>
                      </a:cubicBezTo>
                      <a:cubicBezTo>
                        <a:pt x="10" y="50"/>
                        <a:pt x="10" y="50"/>
                        <a:pt x="10" y="50"/>
                      </a:cubicBezTo>
                      <a:cubicBezTo>
                        <a:pt x="0" y="50"/>
                        <a:pt x="0" y="50"/>
                        <a:pt x="0" y="50"/>
                      </a:cubicBezTo>
                      <a:lnTo>
                        <a:pt x="0" y="2"/>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99" name="Freeform 17">
                  <a:extLst>
                    <a:ext uri="{FF2B5EF4-FFF2-40B4-BE49-F238E27FC236}">
                      <a16:creationId xmlns:a16="http://schemas.microsoft.com/office/drawing/2014/main" id="{10B90636-A276-41F9-9358-C5CD66ECC2DF}"/>
                    </a:ext>
                  </a:extLst>
                </p:cNvPr>
                <p:cNvSpPr>
                  <a:spLocks noEditPoints="1"/>
                </p:cNvSpPr>
                <p:nvPr/>
              </p:nvSpPr>
              <p:spPr bwMode="auto">
                <a:xfrm>
                  <a:off x="5921816" y="2394994"/>
                  <a:ext cx="15699" cy="96810"/>
                </a:xfrm>
                <a:custGeom>
                  <a:avLst/>
                  <a:gdLst>
                    <a:gd name="T0" fmla="*/ 0 w 24"/>
                    <a:gd name="T1" fmla="*/ 0 h 148"/>
                    <a:gd name="T2" fmla="*/ 24 w 24"/>
                    <a:gd name="T3" fmla="*/ 0 h 148"/>
                    <a:gd name="T4" fmla="*/ 24 w 24"/>
                    <a:gd name="T5" fmla="*/ 25 h 148"/>
                    <a:gd name="T6" fmla="*/ 0 w 24"/>
                    <a:gd name="T7" fmla="*/ 25 h 148"/>
                    <a:gd name="T8" fmla="*/ 0 w 24"/>
                    <a:gd name="T9" fmla="*/ 0 h 148"/>
                    <a:gd name="T10" fmla="*/ 0 w 24"/>
                    <a:gd name="T11" fmla="*/ 41 h 148"/>
                    <a:gd name="T12" fmla="*/ 22 w 24"/>
                    <a:gd name="T13" fmla="*/ 41 h 148"/>
                    <a:gd name="T14" fmla="*/ 22 w 24"/>
                    <a:gd name="T15" fmla="*/ 148 h 148"/>
                    <a:gd name="T16" fmla="*/ 0 w 24"/>
                    <a:gd name="T17" fmla="*/ 148 h 148"/>
                    <a:gd name="T18" fmla="*/ 0 w 24"/>
                    <a:gd name="T19" fmla="*/ 4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48">
                      <a:moveTo>
                        <a:pt x="0" y="0"/>
                      </a:moveTo>
                      <a:lnTo>
                        <a:pt x="24" y="0"/>
                      </a:lnTo>
                      <a:lnTo>
                        <a:pt x="24" y="25"/>
                      </a:lnTo>
                      <a:lnTo>
                        <a:pt x="0" y="25"/>
                      </a:lnTo>
                      <a:lnTo>
                        <a:pt x="0" y="0"/>
                      </a:lnTo>
                      <a:close/>
                      <a:moveTo>
                        <a:pt x="0" y="41"/>
                      </a:moveTo>
                      <a:lnTo>
                        <a:pt x="22" y="41"/>
                      </a:lnTo>
                      <a:lnTo>
                        <a:pt x="22" y="148"/>
                      </a:lnTo>
                      <a:lnTo>
                        <a:pt x="0" y="148"/>
                      </a:lnTo>
                      <a:lnTo>
                        <a:pt x="0" y="41"/>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0" name="Freeform 18">
                  <a:extLst>
                    <a:ext uri="{FF2B5EF4-FFF2-40B4-BE49-F238E27FC236}">
                      <a16:creationId xmlns:a16="http://schemas.microsoft.com/office/drawing/2014/main" id="{C2C13932-68FE-456D-9C86-21D0FCF21E98}"/>
                    </a:ext>
                  </a:extLst>
                </p:cNvPr>
                <p:cNvSpPr>
                  <a:spLocks/>
                </p:cNvSpPr>
                <p:nvPr/>
              </p:nvSpPr>
              <p:spPr bwMode="auto">
                <a:xfrm>
                  <a:off x="5951251" y="2421812"/>
                  <a:ext cx="51022" cy="69991"/>
                </a:xfrm>
                <a:custGeom>
                  <a:avLst/>
                  <a:gdLst>
                    <a:gd name="T0" fmla="*/ 0 w 78"/>
                    <a:gd name="T1" fmla="*/ 91 h 107"/>
                    <a:gd name="T2" fmla="*/ 50 w 78"/>
                    <a:gd name="T3" fmla="*/ 17 h 107"/>
                    <a:gd name="T4" fmla="*/ 0 w 78"/>
                    <a:gd name="T5" fmla="*/ 17 h 107"/>
                    <a:gd name="T6" fmla="*/ 0 w 78"/>
                    <a:gd name="T7" fmla="*/ 0 h 107"/>
                    <a:gd name="T8" fmla="*/ 78 w 78"/>
                    <a:gd name="T9" fmla="*/ 0 h 107"/>
                    <a:gd name="T10" fmla="*/ 78 w 78"/>
                    <a:gd name="T11" fmla="*/ 15 h 107"/>
                    <a:gd name="T12" fmla="*/ 26 w 78"/>
                    <a:gd name="T13" fmla="*/ 87 h 107"/>
                    <a:gd name="T14" fmla="*/ 78 w 78"/>
                    <a:gd name="T15" fmla="*/ 87 h 107"/>
                    <a:gd name="T16" fmla="*/ 78 w 78"/>
                    <a:gd name="T17" fmla="*/ 107 h 107"/>
                    <a:gd name="T18" fmla="*/ 0 w 78"/>
                    <a:gd name="T19" fmla="*/ 107 h 107"/>
                    <a:gd name="T20" fmla="*/ 0 w 78"/>
                    <a:gd name="T21"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07">
                      <a:moveTo>
                        <a:pt x="0" y="91"/>
                      </a:moveTo>
                      <a:lnTo>
                        <a:pt x="50" y="17"/>
                      </a:lnTo>
                      <a:lnTo>
                        <a:pt x="0" y="17"/>
                      </a:lnTo>
                      <a:lnTo>
                        <a:pt x="0" y="0"/>
                      </a:lnTo>
                      <a:lnTo>
                        <a:pt x="78" y="0"/>
                      </a:lnTo>
                      <a:lnTo>
                        <a:pt x="78" y="15"/>
                      </a:lnTo>
                      <a:lnTo>
                        <a:pt x="26" y="87"/>
                      </a:lnTo>
                      <a:lnTo>
                        <a:pt x="78" y="87"/>
                      </a:lnTo>
                      <a:lnTo>
                        <a:pt x="78" y="107"/>
                      </a:lnTo>
                      <a:lnTo>
                        <a:pt x="0" y="107"/>
                      </a:lnTo>
                      <a:lnTo>
                        <a:pt x="0" y="91"/>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1" name="Freeform 19">
                  <a:extLst>
                    <a:ext uri="{FF2B5EF4-FFF2-40B4-BE49-F238E27FC236}">
                      <a16:creationId xmlns:a16="http://schemas.microsoft.com/office/drawing/2014/main" id="{9E8AA13A-9EB6-477A-A60C-3297F5338C74}"/>
                    </a:ext>
                  </a:extLst>
                </p:cNvPr>
                <p:cNvSpPr>
                  <a:spLocks noEditPoints="1"/>
                </p:cNvSpPr>
                <p:nvPr/>
              </p:nvSpPr>
              <p:spPr bwMode="auto">
                <a:xfrm>
                  <a:off x="6012085" y="2419850"/>
                  <a:ext cx="62142" cy="73262"/>
                </a:xfrm>
                <a:custGeom>
                  <a:avLst/>
                  <a:gdLst>
                    <a:gd name="T0" fmla="*/ 0 w 44"/>
                    <a:gd name="T1" fmla="*/ 25 h 50"/>
                    <a:gd name="T2" fmla="*/ 0 w 44"/>
                    <a:gd name="T3" fmla="*/ 24 h 50"/>
                    <a:gd name="T4" fmla="*/ 22 w 44"/>
                    <a:gd name="T5" fmla="*/ 0 h 50"/>
                    <a:gd name="T6" fmla="*/ 44 w 44"/>
                    <a:gd name="T7" fmla="*/ 24 h 50"/>
                    <a:gd name="T8" fmla="*/ 44 w 44"/>
                    <a:gd name="T9" fmla="*/ 25 h 50"/>
                    <a:gd name="T10" fmla="*/ 22 w 44"/>
                    <a:gd name="T11" fmla="*/ 50 h 50"/>
                    <a:gd name="T12" fmla="*/ 0 w 44"/>
                    <a:gd name="T13" fmla="*/ 25 h 50"/>
                    <a:gd name="T14" fmla="*/ 34 w 44"/>
                    <a:gd name="T15" fmla="*/ 25 h 50"/>
                    <a:gd name="T16" fmla="*/ 34 w 44"/>
                    <a:gd name="T17" fmla="*/ 25 h 50"/>
                    <a:gd name="T18" fmla="*/ 22 w 44"/>
                    <a:gd name="T19" fmla="*/ 9 h 50"/>
                    <a:gd name="T20" fmla="*/ 10 w 44"/>
                    <a:gd name="T21" fmla="*/ 24 h 50"/>
                    <a:gd name="T22" fmla="*/ 10 w 44"/>
                    <a:gd name="T23" fmla="*/ 25 h 50"/>
                    <a:gd name="T24" fmla="*/ 22 w 44"/>
                    <a:gd name="T25" fmla="*/ 41 h 50"/>
                    <a:gd name="T26" fmla="*/ 34 w 44"/>
                    <a:gd name="T2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50">
                      <a:moveTo>
                        <a:pt x="0" y="25"/>
                      </a:moveTo>
                      <a:cubicBezTo>
                        <a:pt x="0" y="24"/>
                        <a:pt x="0" y="24"/>
                        <a:pt x="0" y="24"/>
                      </a:cubicBezTo>
                      <a:cubicBezTo>
                        <a:pt x="0" y="10"/>
                        <a:pt x="9" y="0"/>
                        <a:pt x="22" y="0"/>
                      </a:cubicBezTo>
                      <a:cubicBezTo>
                        <a:pt x="35" y="0"/>
                        <a:pt x="44" y="10"/>
                        <a:pt x="44" y="24"/>
                      </a:cubicBezTo>
                      <a:cubicBezTo>
                        <a:pt x="44" y="25"/>
                        <a:pt x="44" y="25"/>
                        <a:pt x="44" y="25"/>
                      </a:cubicBezTo>
                      <a:cubicBezTo>
                        <a:pt x="44" y="39"/>
                        <a:pt x="35" y="50"/>
                        <a:pt x="22" y="50"/>
                      </a:cubicBezTo>
                      <a:cubicBezTo>
                        <a:pt x="9" y="50"/>
                        <a:pt x="0" y="40"/>
                        <a:pt x="0" y="25"/>
                      </a:cubicBezTo>
                      <a:close/>
                      <a:moveTo>
                        <a:pt x="34" y="25"/>
                      </a:moveTo>
                      <a:cubicBezTo>
                        <a:pt x="34" y="25"/>
                        <a:pt x="34" y="25"/>
                        <a:pt x="34" y="25"/>
                      </a:cubicBezTo>
                      <a:cubicBezTo>
                        <a:pt x="34" y="16"/>
                        <a:pt x="29" y="9"/>
                        <a:pt x="22" y="9"/>
                      </a:cubicBezTo>
                      <a:cubicBezTo>
                        <a:pt x="15" y="9"/>
                        <a:pt x="10" y="15"/>
                        <a:pt x="10" y="24"/>
                      </a:cubicBezTo>
                      <a:cubicBezTo>
                        <a:pt x="10" y="25"/>
                        <a:pt x="10" y="25"/>
                        <a:pt x="10" y="25"/>
                      </a:cubicBezTo>
                      <a:cubicBezTo>
                        <a:pt x="10" y="34"/>
                        <a:pt x="15" y="41"/>
                        <a:pt x="22" y="41"/>
                      </a:cubicBezTo>
                      <a:cubicBezTo>
                        <a:pt x="29" y="41"/>
                        <a:pt x="34" y="34"/>
                        <a:pt x="34" y="25"/>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2" name="Freeform 20">
                  <a:extLst>
                    <a:ext uri="{FF2B5EF4-FFF2-40B4-BE49-F238E27FC236}">
                      <a16:creationId xmlns:a16="http://schemas.microsoft.com/office/drawing/2014/main" id="{71C1487D-9C73-4CD8-BB40-C83D94634375}"/>
                    </a:ext>
                  </a:extLst>
                </p:cNvPr>
                <p:cNvSpPr>
                  <a:spLocks/>
                </p:cNvSpPr>
                <p:nvPr/>
              </p:nvSpPr>
              <p:spPr bwMode="auto">
                <a:xfrm>
                  <a:off x="6088617" y="2419850"/>
                  <a:ext cx="53638" cy="71954"/>
                </a:xfrm>
                <a:custGeom>
                  <a:avLst/>
                  <a:gdLst>
                    <a:gd name="T0" fmla="*/ 0 w 38"/>
                    <a:gd name="T1" fmla="*/ 1 h 49"/>
                    <a:gd name="T2" fmla="*/ 10 w 38"/>
                    <a:gd name="T3" fmla="*/ 1 h 49"/>
                    <a:gd name="T4" fmla="*/ 10 w 38"/>
                    <a:gd name="T5" fmla="*/ 8 h 49"/>
                    <a:gd name="T6" fmla="*/ 23 w 38"/>
                    <a:gd name="T7" fmla="*/ 0 h 49"/>
                    <a:gd name="T8" fmla="*/ 38 w 38"/>
                    <a:gd name="T9" fmla="*/ 17 h 49"/>
                    <a:gd name="T10" fmla="*/ 38 w 38"/>
                    <a:gd name="T11" fmla="*/ 49 h 49"/>
                    <a:gd name="T12" fmla="*/ 28 w 38"/>
                    <a:gd name="T13" fmla="*/ 49 h 49"/>
                    <a:gd name="T14" fmla="*/ 28 w 38"/>
                    <a:gd name="T15" fmla="*/ 19 h 49"/>
                    <a:gd name="T16" fmla="*/ 19 w 38"/>
                    <a:gd name="T17" fmla="*/ 9 h 49"/>
                    <a:gd name="T18" fmla="*/ 10 w 38"/>
                    <a:gd name="T19" fmla="*/ 20 h 49"/>
                    <a:gd name="T20" fmla="*/ 10 w 38"/>
                    <a:gd name="T21" fmla="*/ 49 h 49"/>
                    <a:gd name="T22" fmla="*/ 0 w 38"/>
                    <a:gd name="T23" fmla="*/ 49 h 49"/>
                    <a:gd name="T24" fmla="*/ 0 w 38"/>
                    <a:gd name="T25"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9">
                      <a:moveTo>
                        <a:pt x="0" y="1"/>
                      </a:moveTo>
                      <a:cubicBezTo>
                        <a:pt x="10" y="1"/>
                        <a:pt x="10" y="1"/>
                        <a:pt x="10" y="1"/>
                      </a:cubicBezTo>
                      <a:cubicBezTo>
                        <a:pt x="10" y="8"/>
                        <a:pt x="10" y="8"/>
                        <a:pt x="10" y="8"/>
                      </a:cubicBezTo>
                      <a:cubicBezTo>
                        <a:pt x="13" y="3"/>
                        <a:pt x="17" y="0"/>
                        <a:pt x="23" y="0"/>
                      </a:cubicBezTo>
                      <a:cubicBezTo>
                        <a:pt x="33" y="0"/>
                        <a:pt x="38" y="6"/>
                        <a:pt x="38" y="17"/>
                      </a:cubicBezTo>
                      <a:cubicBezTo>
                        <a:pt x="38" y="49"/>
                        <a:pt x="38" y="49"/>
                        <a:pt x="38" y="49"/>
                      </a:cubicBezTo>
                      <a:cubicBezTo>
                        <a:pt x="28" y="49"/>
                        <a:pt x="28" y="49"/>
                        <a:pt x="28" y="49"/>
                      </a:cubicBezTo>
                      <a:cubicBezTo>
                        <a:pt x="28" y="19"/>
                        <a:pt x="28" y="19"/>
                        <a:pt x="28" y="19"/>
                      </a:cubicBezTo>
                      <a:cubicBezTo>
                        <a:pt x="28" y="13"/>
                        <a:pt x="25" y="9"/>
                        <a:pt x="19" y="9"/>
                      </a:cubicBezTo>
                      <a:cubicBezTo>
                        <a:pt x="14" y="9"/>
                        <a:pt x="10" y="13"/>
                        <a:pt x="10" y="20"/>
                      </a:cubicBezTo>
                      <a:cubicBezTo>
                        <a:pt x="10" y="49"/>
                        <a:pt x="10" y="49"/>
                        <a:pt x="10" y="49"/>
                      </a:cubicBezTo>
                      <a:cubicBezTo>
                        <a:pt x="0" y="49"/>
                        <a:pt x="0" y="49"/>
                        <a:pt x="0" y="49"/>
                      </a:cubicBezTo>
                      <a:lnTo>
                        <a:pt x="0" y="1"/>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3" name="Freeform 21">
                  <a:extLst>
                    <a:ext uri="{FF2B5EF4-FFF2-40B4-BE49-F238E27FC236}">
                      <a16:creationId xmlns:a16="http://schemas.microsoft.com/office/drawing/2014/main" id="{2D206B47-7F1C-4229-A16B-1A5DCFE2C2CC}"/>
                    </a:ext>
                  </a:extLst>
                </p:cNvPr>
                <p:cNvSpPr>
                  <a:spLocks noEditPoints="1"/>
                </p:cNvSpPr>
                <p:nvPr/>
              </p:nvSpPr>
              <p:spPr bwMode="auto">
                <a:xfrm>
                  <a:off x="6152067" y="2392377"/>
                  <a:ext cx="24203" cy="26165"/>
                </a:xfrm>
                <a:custGeom>
                  <a:avLst/>
                  <a:gdLst>
                    <a:gd name="T0" fmla="*/ 0 w 17"/>
                    <a:gd name="T1" fmla="*/ 9 h 18"/>
                    <a:gd name="T2" fmla="*/ 0 w 17"/>
                    <a:gd name="T3" fmla="*/ 9 h 18"/>
                    <a:gd name="T4" fmla="*/ 8 w 17"/>
                    <a:gd name="T5" fmla="*/ 0 h 18"/>
                    <a:gd name="T6" fmla="*/ 17 w 17"/>
                    <a:gd name="T7" fmla="*/ 9 h 18"/>
                    <a:gd name="T8" fmla="*/ 17 w 17"/>
                    <a:gd name="T9" fmla="*/ 9 h 18"/>
                    <a:gd name="T10" fmla="*/ 8 w 17"/>
                    <a:gd name="T11" fmla="*/ 18 h 18"/>
                    <a:gd name="T12" fmla="*/ 0 w 17"/>
                    <a:gd name="T13" fmla="*/ 9 h 18"/>
                    <a:gd name="T14" fmla="*/ 16 w 17"/>
                    <a:gd name="T15" fmla="*/ 9 h 18"/>
                    <a:gd name="T16" fmla="*/ 16 w 17"/>
                    <a:gd name="T17" fmla="*/ 9 h 18"/>
                    <a:gd name="T18" fmla="*/ 8 w 17"/>
                    <a:gd name="T19" fmla="*/ 1 h 18"/>
                    <a:gd name="T20" fmla="*/ 1 w 17"/>
                    <a:gd name="T21" fmla="*/ 9 h 18"/>
                    <a:gd name="T22" fmla="*/ 1 w 17"/>
                    <a:gd name="T23" fmla="*/ 9 h 18"/>
                    <a:gd name="T24" fmla="*/ 8 w 17"/>
                    <a:gd name="T25" fmla="*/ 17 h 18"/>
                    <a:gd name="T26" fmla="*/ 16 w 17"/>
                    <a:gd name="T27" fmla="*/ 9 h 18"/>
                    <a:gd name="T28" fmla="*/ 5 w 17"/>
                    <a:gd name="T29" fmla="*/ 4 h 18"/>
                    <a:gd name="T30" fmla="*/ 9 w 17"/>
                    <a:gd name="T31" fmla="*/ 4 h 18"/>
                    <a:gd name="T32" fmla="*/ 12 w 17"/>
                    <a:gd name="T33" fmla="*/ 7 h 18"/>
                    <a:gd name="T34" fmla="*/ 12 w 17"/>
                    <a:gd name="T35" fmla="*/ 7 h 18"/>
                    <a:gd name="T36" fmla="*/ 10 w 17"/>
                    <a:gd name="T37" fmla="*/ 10 h 18"/>
                    <a:gd name="T38" fmla="*/ 13 w 17"/>
                    <a:gd name="T39" fmla="*/ 14 h 18"/>
                    <a:gd name="T40" fmla="*/ 10 w 17"/>
                    <a:gd name="T41" fmla="*/ 14 h 18"/>
                    <a:gd name="T42" fmla="*/ 8 w 17"/>
                    <a:gd name="T43" fmla="*/ 11 h 18"/>
                    <a:gd name="T44" fmla="*/ 7 w 17"/>
                    <a:gd name="T45" fmla="*/ 11 h 18"/>
                    <a:gd name="T46" fmla="*/ 7 w 17"/>
                    <a:gd name="T47" fmla="*/ 14 h 18"/>
                    <a:gd name="T48" fmla="*/ 5 w 17"/>
                    <a:gd name="T49" fmla="*/ 14 h 18"/>
                    <a:gd name="T50" fmla="*/ 5 w 17"/>
                    <a:gd name="T51" fmla="*/ 4 h 18"/>
                    <a:gd name="T52" fmla="*/ 8 w 17"/>
                    <a:gd name="T53" fmla="*/ 9 h 18"/>
                    <a:gd name="T54" fmla="*/ 10 w 17"/>
                    <a:gd name="T55" fmla="*/ 7 h 18"/>
                    <a:gd name="T56" fmla="*/ 8 w 17"/>
                    <a:gd name="T57" fmla="*/ 6 h 18"/>
                    <a:gd name="T58" fmla="*/ 7 w 17"/>
                    <a:gd name="T59" fmla="*/ 6 h 18"/>
                    <a:gd name="T60" fmla="*/ 7 w 17"/>
                    <a:gd name="T61" fmla="*/ 9 h 18"/>
                    <a:gd name="T62" fmla="*/ 8 w 17"/>
                    <a:gd name="T6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8">
                      <a:moveTo>
                        <a:pt x="0" y="9"/>
                      </a:moveTo>
                      <a:cubicBezTo>
                        <a:pt x="0" y="9"/>
                        <a:pt x="0" y="9"/>
                        <a:pt x="0" y="9"/>
                      </a:cubicBezTo>
                      <a:cubicBezTo>
                        <a:pt x="0" y="4"/>
                        <a:pt x="3" y="0"/>
                        <a:pt x="8" y="0"/>
                      </a:cubicBezTo>
                      <a:cubicBezTo>
                        <a:pt x="13" y="0"/>
                        <a:pt x="17" y="4"/>
                        <a:pt x="17" y="9"/>
                      </a:cubicBezTo>
                      <a:cubicBezTo>
                        <a:pt x="17" y="9"/>
                        <a:pt x="17" y="9"/>
                        <a:pt x="17" y="9"/>
                      </a:cubicBezTo>
                      <a:cubicBezTo>
                        <a:pt x="17" y="14"/>
                        <a:pt x="13" y="18"/>
                        <a:pt x="8" y="18"/>
                      </a:cubicBezTo>
                      <a:cubicBezTo>
                        <a:pt x="3" y="18"/>
                        <a:pt x="0" y="14"/>
                        <a:pt x="0" y="9"/>
                      </a:cubicBezTo>
                      <a:close/>
                      <a:moveTo>
                        <a:pt x="16" y="9"/>
                      </a:moveTo>
                      <a:cubicBezTo>
                        <a:pt x="16" y="9"/>
                        <a:pt x="16" y="9"/>
                        <a:pt x="16" y="9"/>
                      </a:cubicBezTo>
                      <a:cubicBezTo>
                        <a:pt x="16" y="4"/>
                        <a:pt x="13" y="1"/>
                        <a:pt x="8" y="1"/>
                      </a:cubicBezTo>
                      <a:cubicBezTo>
                        <a:pt x="4" y="1"/>
                        <a:pt x="1" y="4"/>
                        <a:pt x="1" y="9"/>
                      </a:cubicBezTo>
                      <a:cubicBezTo>
                        <a:pt x="1" y="9"/>
                        <a:pt x="1" y="9"/>
                        <a:pt x="1" y="9"/>
                      </a:cubicBezTo>
                      <a:cubicBezTo>
                        <a:pt x="1" y="14"/>
                        <a:pt x="4" y="17"/>
                        <a:pt x="8" y="17"/>
                      </a:cubicBezTo>
                      <a:cubicBezTo>
                        <a:pt x="12" y="17"/>
                        <a:pt x="16" y="14"/>
                        <a:pt x="16" y="9"/>
                      </a:cubicBezTo>
                      <a:close/>
                      <a:moveTo>
                        <a:pt x="5" y="4"/>
                      </a:moveTo>
                      <a:cubicBezTo>
                        <a:pt x="9" y="4"/>
                        <a:pt x="9" y="4"/>
                        <a:pt x="9" y="4"/>
                      </a:cubicBezTo>
                      <a:cubicBezTo>
                        <a:pt x="11" y="4"/>
                        <a:pt x="12" y="5"/>
                        <a:pt x="12" y="7"/>
                      </a:cubicBezTo>
                      <a:cubicBezTo>
                        <a:pt x="12" y="7"/>
                        <a:pt x="12" y="7"/>
                        <a:pt x="12" y="7"/>
                      </a:cubicBezTo>
                      <a:cubicBezTo>
                        <a:pt x="12" y="9"/>
                        <a:pt x="11" y="10"/>
                        <a:pt x="10" y="10"/>
                      </a:cubicBezTo>
                      <a:cubicBezTo>
                        <a:pt x="13" y="14"/>
                        <a:pt x="13" y="14"/>
                        <a:pt x="13" y="14"/>
                      </a:cubicBezTo>
                      <a:cubicBezTo>
                        <a:pt x="10" y="14"/>
                        <a:pt x="10" y="14"/>
                        <a:pt x="10" y="14"/>
                      </a:cubicBezTo>
                      <a:cubicBezTo>
                        <a:pt x="8" y="11"/>
                        <a:pt x="8" y="11"/>
                        <a:pt x="8" y="11"/>
                      </a:cubicBezTo>
                      <a:cubicBezTo>
                        <a:pt x="7" y="11"/>
                        <a:pt x="7" y="11"/>
                        <a:pt x="7" y="11"/>
                      </a:cubicBezTo>
                      <a:cubicBezTo>
                        <a:pt x="7" y="14"/>
                        <a:pt x="7" y="14"/>
                        <a:pt x="7" y="14"/>
                      </a:cubicBezTo>
                      <a:cubicBezTo>
                        <a:pt x="5" y="14"/>
                        <a:pt x="5" y="14"/>
                        <a:pt x="5" y="14"/>
                      </a:cubicBezTo>
                      <a:lnTo>
                        <a:pt x="5" y="4"/>
                      </a:lnTo>
                      <a:close/>
                      <a:moveTo>
                        <a:pt x="8" y="9"/>
                      </a:moveTo>
                      <a:cubicBezTo>
                        <a:pt x="9" y="9"/>
                        <a:pt x="10" y="8"/>
                        <a:pt x="10" y="7"/>
                      </a:cubicBezTo>
                      <a:cubicBezTo>
                        <a:pt x="10" y="6"/>
                        <a:pt x="9" y="6"/>
                        <a:pt x="8" y="6"/>
                      </a:cubicBezTo>
                      <a:cubicBezTo>
                        <a:pt x="7" y="6"/>
                        <a:pt x="7" y="6"/>
                        <a:pt x="7" y="6"/>
                      </a:cubicBezTo>
                      <a:cubicBezTo>
                        <a:pt x="7" y="9"/>
                        <a:pt x="7" y="9"/>
                        <a:pt x="7" y="9"/>
                      </a:cubicBezTo>
                      <a:lnTo>
                        <a:pt x="8" y="9"/>
                      </a:ln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4" name="Freeform 22">
                  <a:extLst>
                    <a:ext uri="{FF2B5EF4-FFF2-40B4-BE49-F238E27FC236}">
                      <a16:creationId xmlns:a16="http://schemas.microsoft.com/office/drawing/2014/main" id="{7365D945-141A-42AD-AD13-A49E77AD5FD7}"/>
                    </a:ext>
                  </a:extLst>
                </p:cNvPr>
                <p:cNvSpPr>
                  <a:spLocks/>
                </p:cNvSpPr>
                <p:nvPr/>
              </p:nvSpPr>
              <p:spPr bwMode="auto">
                <a:xfrm>
                  <a:off x="6217479" y="2396956"/>
                  <a:ext cx="68683" cy="96156"/>
                </a:xfrm>
                <a:custGeom>
                  <a:avLst/>
                  <a:gdLst>
                    <a:gd name="T0" fmla="*/ 0 w 49"/>
                    <a:gd name="T1" fmla="*/ 33 h 66"/>
                    <a:gd name="T2" fmla="*/ 0 w 49"/>
                    <a:gd name="T3" fmla="*/ 33 h 66"/>
                    <a:gd name="T4" fmla="*/ 28 w 49"/>
                    <a:gd name="T5" fmla="*/ 0 h 66"/>
                    <a:gd name="T6" fmla="*/ 48 w 49"/>
                    <a:gd name="T7" fmla="*/ 8 h 66"/>
                    <a:gd name="T8" fmla="*/ 42 w 49"/>
                    <a:gd name="T9" fmla="*/ 16 h 66"/>
                    <a:gd name="T10" fmla="*/ 28 w 49"/>
                    <a:gd name="T11" fmla="*/ 10 h 66"/>
                    <a:gd name="T12" fmla="*/ 11 w 49"/>
                    <a:gd name="T13" fmla="*/ 33 h 66"/>
                    <a:gd name="T14" fmla="*/ 11 w 49"/>
                    <a:gd name="T15" fmla="*/ 33 h 66"/>
                    <a:gd name="T16" fmla="*/ 28 w 49"/>
                    <a:gd name="T17" fmla="*/ 56 h 66"/>
                    <a:gd name="T18" fmla="*/ 42 w 49"/>
                    <a:gd name="T19" fmla="*/ 49 h 66"/>
                    <a:gd name="T20" fmla="*/ 49 w 49"/>
                    <a:gd name="T21" fmla="*/ 57 h 66"/>
                    <a:gd name="T22" fmla="*/ 28 w 49"/>
                    <a:gd name="T23" fmla="*/ 66 h 66"/>
                    <a:gd name="T24" fmla="*/ 0 w 49"/>
                    <a:gd name="T25"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66">
                      <a:moveTo>
                        <a:pt x="0" y="33"/>
                      </a:moveTo>
                      <a:cubicBezTo>
                        <a:pt x="0" y="33"/>
                        <a:pt x="0" y="33"/>
                        <a:pt x="0" y="33"/>
                      </a:cubicBezTo>
                      <a:cubicBezTo>
                        <a:pt x="0" y="13"/>
                        <a:pt x="12" y="0"/>
                        <a:pt x="28" y="0"/>
                      </a:cubicBezTo>
                      <a:cubicBezTo>
                        <a:pt x="37" y="0"/>
                        <a:pt x="43" y="3"/>
                        <a:pt x="48" y="8"/>
                      </a:cubicBezTo>
                      <a:cubicBezTo>
                        <a:pt x="42" y="16"/>
                        <a:pt x="42" y="16"/>
                        <a:pt x="42" y="16"/>
                      </a:cubicBezTo>
                      <a:cubicBezTo>
                        <a:pt x="38" y="13"/>
                        <a:pt x="34" y="10"/>
                        <a:pt x="28" y="10"/>
                      </a:cubicBezTo>
                      <a:cubicBezTo>
                        <a:pt x="18" y="10"/>
                        <a:pt x="11" y="19"/>
                        <a:pt x="11" y="33"/>
                      </a:cubicBezTo>
                      <a:cubicBezTo>
                        <a:pt x="11" y="33"/>
                        <a:pt x="11" y="33"/>
                        <a:pt x="11" y="33"/>
                      </a:cubicBezTo>
                      <a:cubicBezTo>
                        <a:pt x="11" y="47"/>
                        <a:pt x="18" y="56"/>
                        <a:pt x="28" y="56"/>
                      </a:cubicBezTo>
                      <a:cubicBezTo>
                        <a:pt x="34" y="56"/>
                        <a:pt x="38" y="53"/>
                        <a:pt x="42" y="49"/>
                      </a:cubicBezTo>
                      <a:cubicBezTo>
                        <a:pt x="49" y="57"/>
                        <a:pt x="49" y="57"/>
                        <a:pt x="49" y="57"/>
                      </a:cubicBezTo>
                      <a:cubicBezTo>
                        <a:pt x="43" y="63"/>
                        <a:pt x="37" y="66"/>
                        <a:pt x="28" y="66"/>
                      </a:cubicBezTo>
                      <a:cubicBezTo>
                        <a:pt x="11" y="66"/>
                        <a:pt x="0" y="53"/>
                        <a:pt x="0" y="33"/>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5" name="Rectangle 23">
                  <a:extLst>
                    <a:ext uri="{FF2B5EF4-FFF2-40B4-BE49-F238E27FC236}">
                      <a16:creationId xmlns:a16="http://schemas.microsoft.com/office/drawing/2014/main" id="{C72B8AB4-DE7A-4E06-BC88-691C0A2FA8B4}"/>
                    </a:ext>
                  </a:extLst>
                </p:cNvPr>
                <p:cNvSpPr>
                  <a:spLocks noChangeArrowheads="1"/>
                </p:cNvSpPr>
                <p:nvPr/>
              </p:nvSpPr>
              <p:spPr bwMode="auto">
                <a:xfrm>
                  <a:off x="6299245" y="2394994"/>
                  <a:ext cx="13737" cy="96810"/>
                </a:xfrm>
                <a:prstGeom prst="rect">
                  <a:avLst/>
                </a:prstGeom>
                <a:solidFill>
                  <a:srgbClr val="000000"/>
                </a:solidFill>
                <a:ln w="9525">
                  <a:noFill/>
                  <a:miter lim="800000"/>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6" name="Freeform 24">
                  <a:extLst>
                    <a:ext uri="{FF2B5EF4-FFF2-40B4-BE49-F238E27FC236}">
                      <a16:creationId xmlns:a16="http://schemas.microsoft.com/office/drawing/2014/main" id="{215319E0-AD2D-44DD-B8D3-BA1A600DD655}"/>
                    </a:ext>
                  </a:extLst>
                </p:cNvPr>
                <p:cNvSpPr>
                  <a:spLocks noEditPoints="1"/>
                </p:cNvSpPr>
                <p:nvPr/>
              </p:nvSpPr>
              <p:spPr bwMode="auto">
                <a:xfrm>
                  <a:off x="6327372" y="2419850"/>
                  <a:ext cx="63450" cy="73262"/>
                </a:xfrm>
                <a:custGeom>
                  <a:avLst/>
                  <a:gdLst>
                    <a:gd name="T0" fmla="*/ 0 w 45"/>
                    <a:gd name="T1" fmla="*/ 25 h 50"/>
                    <a:gd name="T2" fmla="*/ 0 w 45"/>
                    <a:gd name="T3" fmla="*/ 24 h 50"/>
                    <a:gd name="T4" fmla="*/ 23 w 45"/>
                    <a:gd name="T5" fmla="*/ 0 h 50"/>
                    <a:gd name="T6" fmla="*/ 45 w 45"/>
                    <a:gd name="T7" fmla="*/ 24 h 50"/>
                    <a:gd name="T8" fmla="*/ 45 w 45"/>
                    <a:gd name="T9" fmla="*/ 25 h 50"/>
                    <a:gd name="T10" fmla="*/ 22 w 45"/>
                    <a:gd name="T11" fmla="*/ 50 h 50"/>
                    <a:gd name="T12" fmla="*/ 0 w 45"/>
                    <a:gd name="T13" fmla="*/ 25 h 50"/>
                    <a:gd name="T14" fmla="*/ 34 w 45"/>
                    <a:gd name="T15" fmla="*/ 25 h 50"/>
                    <a:gd name="T16" fmla="*/ 34 w 45"/>
                    <a:gd name="T17" fmla="*/ 25 h 50"/>
                    <a:gd name="T18" fmla="*/ 22 w 45"/>
                    <a:gd name="T19" fmla="*/ 9 h 50"/>
                    <a:gd name="T20" fmla="*/ 11 w 45"/>
                    <a:gd name="T21" fmla="*/ 24 h 50"/>
                    <a:gd name="T22" fmla="*/ 11 w 45"/>
                    <a:gd name="T23" fmla="*/ 25 h 50"/>
                    <a:gd name="T24" fmla="*/ 23 w 45"/>
                    <a:gd name="T25" fmla="*/ 41 h 50"/>
                    <a:gd name="T26" fmla="*/ 34 w 45"/>
                    <a:gd name="T2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0">
                      <a:moveTo>
                        <a:pt x="0" y="25"/>
                      </a:moveTo>
                      <a:cubicBezTo>
                        <a:pt x="0" y="24"/>
                        <a:pt x="0" y="24"/>
                        <a:pt x="0" y="24"/>
                      </a:cubicBezTo>
                      <a:cubicBezTo>
                        <a:pt x="0" y="10"/>
                        <a:pt x="10" y="0"/>
                        <a:pt x="23" y="0"/>
                      </a:cubicBezTo>
                      <a:cubicBezTo>
                        <a:pt x="35" y="0"/>
                        <a:pt x="45" y="10"/>
                        <a:pt x="45" y="24"/>
                      </a:cubicBezTo>
                      <a:cubicBezTo>
                        <a:pt x="45" y="25"/>
                        <a:pt x="45" y="25"/>
                        <a:pt x="45" y="25"/>
                      </a:cubicBezTo>
                      <a:cubicBezTo>
                        <a:pt x="45" y="39"/>
                        <a:pt x="35" y="50"/>
                        <a:pt x="22" y="50"/>
                      </a:cubicBezTo>
                      <a:cubicBezTo>
                        <a:pt x="10" y="50"/>
                        <a:pt x="0" y="40"/>
                        <a:pt x="0" y="25"/>
                      </a:cubicBezTo>
                      <a:close/>
                      <a:moveTo>
                        <a:pt x="34" y="25"/>
                      </a:moveTo>
                      <a:cubicBezTo>
                        <a:pt x="34" y="25"/>
                        <a:pt x="34" y="25"/>
                        <a:pt x="34" y="25"/>
                      </a:cubicBezTo>
                      <a:cubicBezTo>
                        <a:pt x="34" y="16"/>
                        <a:pt x="29" y="9"/>
                        <a:pt x="22" y="9"/>
                      </a:cubicBezTo>
                      <a:cubicBezTo>
                        <a:pt x="15" y="9"/>
                        <a:pt x="11" y="15"/>
                        <a:pt x="11" y="24"/>
                      </a:cubicBezTo>
                      <a:cubicBezTo>
                        <a:pt x="11" y="25"/>
                        <a:pt x="11" y="25"/>
                        <a:pt x="11" y="25"/>
                      </a:cubicBezTo>
                      <a:cubicBezTo>
                        <a:pt x="11" y="34"/>
                        <a:pt x="16" y="41"/>
                        <a:pt x="23" y="41"/>
                      </a:cubicBezTo>
                      <a:cubicBezTo>
                        <a:pt x="30" y="41"/>
                        <a:pt x="34" y="34"/>
                        <a:pt x="34" y="25"/>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7" name="Freeform 25">
                  <a:extLst>
                    <a:ext uri="{FF2B5EF4-FFF2-40B4-BE49-F238E27FC236}">
                      <a16:creationId xmlns:a16="http://schemas.microsoft.com/office/drawing/2014/main" id="{F48C8CE5-AE63-4EDA-B2E0-3844B5E9D36D}"/>
                    </a:ext>
                  </a:extLst>
                </p:cNvPr>
                <p:cNvSpPr>
                  <a:spLocks/>
                </p:cNvSpPr>
                <p:nvPr/>
              </p:nvSpPr>
              <p:spPr bwMode="auto">
                <a:xfrm>
                  <a:off x="6403905" y="2421812"/>
                  <a:ext cx="53638" cy="71300"/>
                </a:xfrm>
                <a:custGeom>
                  <a:avLst/>
                  <a:gdLst>
                    <a:gd name="T0" fmla="*/ 0 w 38"/>
                    <a:gd name="T1" fmla="*/ 32 h 49"/>
                    <a:gd name="T2" fmla="*/ 0 w 38"/>
                    <a:gd name="T3" fmla="*/ 0 h 49"/>
                    <a:gd name="T4" fmla="*/ 10 w 38"/>
                    <a:gd name="T5" fmla="*/ 0 h 49"/>
                    <a:gd name="T6" fmla="*/ 10 w 38"/>
                    <a:gd name="T7" fmla="*/ 29 h 49"/>
                    <a:gd name="T8" fmla="*/ 19 w 38"/>
                    <a:gd name="T9" fmla="*/ 40 h 49"/>
                    <a:gd name="T10" fmla="*/ 28 w 38"/>
                    <a:gd name="T11" fmla="*/ 29 h 49"/>
                    <a:gd name="T12" fmla="*/ 28 w 38"/>
                    <a:gd name="T13" fmla="*/ 0 h 49"/>
                    <a:gd name="T14" fmla="*/ 38 w 38"/>
                    <a:gd name="T15" fmla="*/ 0 h 49"/>
                    <a:gd name="T16" fmla="*/ 38 w 38"/>
                    <a:gd name="T17" fmla="*/ 48 h 49"/>
                    <a:gd name="T18" fmla="*/ 28 w 38"/>
                    <a:gd name="T19" fmla="*/ 48 h 49"/>
                    <a:gd name="T20" fmla="*/ 28 w 38"/>
                    <a:gd name="T21" fmla="*/ 41 h 49"/>
                    <a:gd name="T22" fmla="*/ 15 w 38"/>
                    <a:gd name="T23" fmla="*/ 49 h 49"/>
                    <a:gd name="T24" fmla="*/ 0 w 38"/>
                    <a:gd name="T25"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9">
                      <a:moveTo>
                        <a:pt x="0" y="32"/>
                      </a:moveTo>
                      <a:cubicBezTo>
                        <a:pt x="0" y="0"/>
                        <a:pt x="0" y="0"/>
                        <a:pt x="0" y="0"/>
                      </a:cubicBezTo>
                      <a:cubicBezTo>
                        <a:pt x="10" y="0"/>
                        <a:pt x="10" y="0"/>
                        <a:pt x="10" y="0"/>
                      </a:cubicBezTo>
                      <a:cubicBezTo>
                        <a:pt x="10" y="29"/>
                        <a:pt x="10" y="29"/>
                        <a:pt x="10" y="29"/>
                      </a:cubicBezTo>
                      <a:cubicBezTo>
                        <a:pt x="10" y="36"/>
                        <a:pt x="13" y="40"/>
                        <a:pt x="19" y="40"/>
                      </a:cubicBezTo>
                      <a:cubicBezTo>
                        <a:pt x="24" y="40"/>
                        <a:pt x="28" y="35"/>
                        <a:pt x="28" y="29"/>
                      </a:cubicBezTo>
                      <a:cubicBezTo>
                        <a:pt x="28" y="0"/>
                        <a:pt x="28" y="0"/>
                        <a:pt x="28" y="0"/>
                      </a:cubicBezTo>
                      <a:cubicBezTo>
                        <a:pt x="38" y="0"/>
                        <a:pt x="38" y="0"/>
                        <a:pt x="38" y="0"/>
                      </a:cubicBezTo>
                      <a:cubicBezTo>
                        <a:pt x="38" y="48"/>
                        <a:pt x="38" y="48"/>
                        <a:pt x="38" y="48"/>
                      </a:cubicBezTo>
                      <a:cubicBezTo>
                        <a:pt x="28" y="48"/>
                        <a:pt x="28" y="48"/>
                        <a:pt x="28" y="48"/>
                      </a:cubicBezTo>
                      <a:cubicBezTo>
                        <a:pt x="28" y="41"/>
                        <a:pt x="28" y="41"/>
                        <a:pt x="28" y="41"/>
                      </a:cubicBezTo>
                      <a:cubicBezTo>
                        <a:pt x="25" y="45"/>
                        <a:pt x="21" y="49"/>
                        <a:pt x="15" y="49"/>
                      </a:cubicBezTo>
                      <a:cubicBezTo>
                        <a:pt x="5" y="49"/>
                        <a:pt x="0" y="42"/>
                        <a:pt x="0" y="32"/>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sp>
              <p:nvSpPr>
                <p:cNvPr id="108" name="Freeform 26">
                  <a:extLst>
                    <a:ext uri="{FF2B5EF4-FFF2-40B4-BE49-F238E27FC236}">
                      <a16:creationId xmlns:a16="http://schemas.microsoft.com/office/drawing/2014/main" id="{AF9809FF-91DB-4D2F-925D-2137E26B465A}"/>
                    </a:ext>
                  </a:extLst>
                </p:cNvPr>
                <p:cNvSpPr>
                  <a:spLocks noEditPoints="1"/>
                </p:cNvSpPr>
                <p:nvPr/>
              </p:nvSpPr>
              <p:spPr bwMode="auto">
                <a:xfrm>
                  <a:off x="6471279" y="2394994"/>
                  <a:ext cx="60834" cy="98118"/>
                </a:xfrm>
                <a:custGeom>
                  <a:avLst/>
                  <a:gdLst>
                    <a:gd name="T0" fmla="*/ 0 w 43"/>
                    <a:gd name="T1" fmla="*/ 42 h 67"/>
                    <a:gd name="T2" fmla="*/ 0 w 43"/>
                    <a:gd name="T3" fmla="*/ 41 h 67"/>
                    <a:gd name="T4" fmla="*/ 19 w 43"/>
                    <a:gd name="T5" fmla="*/ 17 h 67"/>
                    <a:gd name="T6" fmla="*/ 33 w 43"/>
                    <a:gd name="T7" fmla="*/ 25 h 67"/>
                    <a:gd name="T8" fmla="*/ 33 w 43"/>
                    <a:gd name="T9" fmla="*/ 0 h 67"/>
                    <a:gd name="T10" fmla="*/ 43 w 43"/>
                    <a:gd name="T11" fmla="*/ 0 h 67"/>
                    <a:gd name="T12" fmla="*/ 43 w 43"/>
                    <a:gd name="T13" fmla="*/ 66 h 67"/>
                    <a:gd name="T14" fmla="*/ 33 w 43"/>
                    <a:gd name="T15" fmla="*/ 66 h 67"/>
                    <a:gd name="T16" fmla="*/ 33 w 43"/>
                    <a:gd name="T17" fmla="*/ 58 h 67"/>
                    <a:gd name="T18" fmla="*/ 19 w 43"/>
                    <a:gd name="T19" fmla="*/ 67 h 67"/>
                    <a:gd name="T20" fmla="*/ 0 w 43"/>
                    <a:gd name="T21" fmla="*/ 42 h 67"/>
                    <a:gd name="T22" fmla="*/ 33 w 43"/>
                    <a:gd name="T23" fmla="*/ 42 h 67"/>
                    <a:gd name="T24" fmla="*/ 33 w 43"/>
                    <a:gd name="T25" fmla="*/ 41 h 67"/>
                    <a:gd name="T26" fmla="*/ 21 w 43"/>
                    <a:gd name="T27" fmla="*/ 26 h 67"/>
                    <a:gd name="T28" fmla="*/ 10 w 43"/>
                    <a:gd name="T29" fmla="*/ 41 h 67"/>
                    <a:gd name="T30" fmla="*/ 10 w 43"/>
                    <a:gd name="T31" fmla="*/ 42 h 67"/>
                    <a:gd name="T32" fmla="*/ 21 w 43"/>
                    <a:gd name="T33" fmla="*/ 58 h 67"/>
                    <a:gd name="T34" fmla="*/ 33 w 43"/>
                    <a:gd name="T35" fmla="*/ 4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67">
                      <a:moveTo>
                        <a:pt x="0" y="42"/>
                      </a:moveTo>
                      <a:cubicBezTo>
                        <a:pt x="0" y="41"/>
                        <a:pt x="0" y="41"/>
                        <a:pt x="0" y="41"/>
                      </a:cubicBezTo>
                      <a:cubicBezTo>
                        <a:pt x="0" y="25"/>
                        <a:pt x="9" y="17"/>
                        <a:pt x="19" y="17"/>
                      </a:cubicBezTo>
                      <a:cubicBezTo>
                        <a:pt x="26" y="17"/>
                        <a:pt x="30" y="21"/>
                        <a:pt x="33" y="25"/>
                      </a:cubicBezTo>
                      <a:cubicBezTo>
                        <a:pt x="33" y="0"/>
                        <a:pt x="33" y="0"/>
                        <a:pt x="33" y="0"/>
                      </a:cubicBezTo>
                      <a:cubicBezTo>
                        <a:pt x="43" y="0"/>
                        <a:pt x="43" y="0"/>
                        <a:pt x="43" y="0"/>
                      </a:cubicBezTo>
                      <a:cubicBezTo>
                        <a:pt x="43" y="66"/>
                        <a:pt x="43" y="66"/>
                        <a:pt x="43" y="66"/>
                      </a:cubicBezTo>
                      <a:cubicBezTo>
                        <a:pt x="33" y="66"/>
                        <a:pt x="33" y="66"/>
                        <a:pt x="33" y="66"/>
                      </a:cubicBezTo>
                      <a:cubicBezTo>
                        <a:pt x="33" y="58"/>
                        <a:pt x="33" y="58"/>
                        <a:pt x="33" y="58"/>
                      </a:cubicBezTo>
                      <a:cubicBezTo>
                        <a:pt x="30" y="63"/>
                        <a:pt x="25" y="67"/>
                        <a:pt x="19" y="67"/>
                      </a:cubicBezTo>
                      <a:cubicBezTo>
                        <a:pt x="9" y="67"/>
                        <a:pt x="0" y="59"/>
                        <a:pt x="0" y="42"/>
                      </a:cubicBezTo>
                      <a:close/>
                      <a:moveTo>
                        <a:pt x="33" y="42"/>
                      </a:moveTo>
                      <a:cubicBezTo>
                        <a:pt x="33" y="41"/>
                        <a:pt x="33" y="41"/>
                        <a:pt x="33" y="41"/>
                      </a:cubicBezTo>
                      <a:cubicBezTo>
                        <a:pt x="33" y="32"/>
                        <a:pt x="28" y="26"/>
                        <a:pt x="21" y="26"/>
                      </a:cubicBezTo>
                      <a:cubicBezTo>
                        <a:pt x="15" y="26"/>
                        <a:pt x="10" y="32"/>
                        <a:pt x="10" y="41"/>
                      </a:cubicBezTo>
                      <a:cubicBezTo>
                        <a:pt x="10" y="42"/>
                        <a:pt x="10" y="42"/>
                        <a:pt x="10" y="42"/>
                      </a:cubicBezTo>
                      <a:cubicBezTo>
                        <a:pt x="10" y="52"/>
                        <a:pt x="15" y="58"/>
                        <a:pt x="21" y="58"/>
                      </a:cubicBezTo>
                      <a:cubicBezTo>
                        <a:pt x="28" y="58"/>
                        <a:pt x="33" y="52"/>
                        <a:pt x="33" y="42"/>
                      </a:cubicBezTo>
                      <a:close/>
                    </a:path>
                  </a:pathLst>
                </a:custGeom>
                <a:solidFill>
                  <a:srgbClr val="000000"/>
                </a:solidFill>
                <a:ln w="9525">
                  <a:noFill/>
                  <a:round/>
                  <a:headEnd/>
                  <a:tailEnd/>
                </a:ln>
              </p:spPr>
              <p:txBody>
                <a:bodyPr vert="horz" wrap="square" lIns="91414" tIns="45706" rIns="91414" bIns="45706" numCol="1" anchor="t" anchorCtr="0" compatLnSpc="1">
                  <a:prstTxWarp prst="textNoShape">
                    <a:avLst/>
                  </a:prstTxWarp>
                </a:bodyPr>
                <a:lstStyle/>
                <a:p>
                  <a:pPr marL="0" marR="0" lvl="0" indent="0" algn="l" defTabSz="91404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Light" panose="020B0502040204020203" pitchFamily="34" charset="0"/>
                  </a:endParaRPr>
                </a:p>
              </p:txBody>
            </p:sp>
          </p:grpSp>
        </p:grpSp>
      </p:grpSp>
      <p:sp>
        <p:nvSpPr>
          <p:cNvPr id="53" name="TextBox 52">
            <a:extLst>
              <a:ext uri="{FF2B5EF4-FFF2-40B4-BE49-F238E27FC236}">
                <a16:creationId xmlns:a16="http://schemas.microsoft.com/office/drawing/2014/main" id="{86F7272D-9FAC-4B61-9E1E-EE2DD2842105}"/>
              </a:ext>
            </a:extLst>
          </p:cNvPr>
          <p:cNvSpPr txBox="1">
            <a:spLocks/>
          </p:cNvSpPr>
          <p:nvPr/>
        </p:nvSpPr>
        <p:spPr>
          <a:xfrm>
            <a:off x="3359462" y="1674110"/>
            <a:ext cx="5337463" cy="553998"/>
          </a:xfrm>
          <a:prstGeom prst="rect">
            <a:avLst/>
          </a:prstGeom>
          <a:noFill/>
        </p:spPr>
        <p:txBody>
          <a:bodyPr wrap="square" lIns="0" tIns="0" rIns="0" bIns="0" rtlCol="0">
            <a:spAutoFit/>
          </a:bodyPr>
          <a:lstStyle/>
          <a:p>
            <a:pPr marL="0" marR="0" lvl="0" indent="0" algn="l" defTabSz="1218427"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ＭＳ Ｐゴシック" pitchFamily="34" charset="-128"/>
                <a:cs typeface="Segoe UI Light" panose="020B0502040204020203" pitchFamily="34" charset="0"/>
              </a:rPr>
              <a:t>Broad endpoint support with enhanced remote experience</a:t>
            </a:r>
          </a:p>
        </p:txBody>
      </p:sp>
      <p:sp>
        <p:nvSpPr>
          <p:cNvPr id="50" name="TextBox 49">
            <a:extLst>
              <a:ext uri="{FF2B5EF4-FFF2-40B4-BE49-F238E27FC236}">
                <a16:creationId xmlns:a16="http://schemas.microsoft.com/office/drawing/2014/main" id="{2E790713-B4B7-49D2-ABC3-77159F514228}"/>
              </a:ext>
            </a:extLst>
          </p:cNvPr>
          <p:cNvSpPr txBox="1">
            <a:spLocks/>
          </p:cNvSpPr>
          <p:nvPr/>
        </p:nvSpPr>
        <p:spPr>
          <a:xfrm>
            <a:off x="3346762" y="2593257"/>
            <a:ext cx="5194499" cy="276999"/>
          </a:xfrm>
          <a:prstGeom prst="rect">
            <a:avLst/>
          </a:prstGeom>
          <a:noFill/>
        </p:spPr>
        <p:txBody>
          <a:bodyPr wrap="none" lIns="0" tIns="0" rIns="0" bIns="0" rtlCol="0">
            <a:spAutoFit/>
          </a:bodyPr>
          <a:lstStyle/>
          <a:p>
            <a:pPr marL="0" marR="0" lvl="0" indent="0" algn="l" defTabSz="1218427"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ＭＳ Ｐゴシック" pitchFamily="34" charset="-128"/>
                <a:cs typeface="Segoe UI Light" panose="020B0502040204020203" pitchFamily="34" charset="0"/>
              </a:rPr>
              <a:t>Global brokering with cloud-optimized architecture</a:t>
            </a:r>
          </a:p>
        </p:txBody>
      </p:sp>
      <p:sp>
        <p:nvSpPr>
          <p:cNvPr id="109" name="TextBox 108">
            <a:extLst>
              <a:ext uri="{FF2B5EF4-FFF2-40B4-BE49-F238E27FC236}">
                <a16:creationId xmlns:a16="http://schemas.microsoft.com/office/drawing/2014/main" id="{3B9254AE-A08B-4874-A451-2CC1FE330521}"/>
              </a:ext>
            </a:extLst>
          </p:cNvPr>
          <p:cNvSpPr txBox="1">
            <a:spLocks/>
          </p:cNvSpPr>
          <p:nvPr/>
        </p:nvSpPr>
        <p:spPr>
          <a:xfrm>
            <a:off x="3359462" y="3373904"/>
            <a:ext cx="4681025" cy="276999"/>
          </a:xfrm>
          <a:prstGeom prst="rect">
            <a:avLst/>
          </a:prstGeom>
          <a:noFill/>
        </p:spPr>
        <p:txBody>
          <a:bodyPr wrap="none" lIns="0" tIns="0" rIns="0" bIns="0" rtlCol="0">
            <a:spAutoFit/>
          </a:bodyPr>
          <a:lstStyle/>
          <a:p>
            <a:pPr marL="0" marR="0" lvl="0" indent="0" algn="l" defTabSz="1218427"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ＭＳ Ｐゴシック" pitchFamily="34" charset="-128"/>
                <a:cs typeface="Segoe UI Light" panose="020B0502040204020203" pitchFamily="34" charset="0"/>
              </a:rPr>
              <a:t>Real-time audio, video and peripheral support</a:t>
            </a:r>
          </a:p>
        </p:txBody>
      </p:sp>
      <p:sp>
        <p:nvSpPr>
          <p:cNvPr id="51" name="TextBox 50">
            <a:extLst>
              <a:ext uri="{FF2B5EF4-FFF2-40B4-BE49-F238E27FC236}">
                <a16:creationId xmlns:a16="http://schemas.microsoft.com/office/drawing/2014/main" id="{80366160-FFA8-40D7-B793-1E7B41EC8C79}"/>
              </a:ext>
            </a:extLst>
          </p:cNvPr>
          <p:cNvSpPr txBox="1">
            <a:spLocks/>
          </p:cNvSpPr>
          <p:nvPr/>
        </p:nvSpPr>
        <p:spPr>
          <a:xfrm>
            <a:off x="3375030" y="4154551"/>
            <a:ext cx="4235327" cy="276999"/>
          </a:xfrm>
          <a:prstGeom prst="rect">
            <a:avLst/>
          </a:prstGeom>
          <a:noFill/>
        </p:spPr>
        <p:txBody>
          <a:bodyPr wrap="none" lIns="0" tIns="0" rIns="0" bIns="0" rtlCol="0">
            <a:spAutoFit/>
          </a:bodyPr>
          <a:lstStyle/>
          <a:p>
            <a:pPr marL="0" marR="0" lvl="0" indent="0" algn="l" defTabSz="1218427"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ＭＳ Ｐゴシック" pitchFamily="34" charset="-128"/>
                <a:cs typeface="Segoe UI Light" panose="020B0502040204020203" pitchFamily="34" charset="0"/>
              </a:rPr>
              <a:t>Enhanced user environment management</a:t>
            </a:r>
          </a:p>
        </p:txBody>
      </p:sp>
      <p:sp>
        <p:nvSpPr>
          <p:cNvPr id="52" name="TextBox 51">
            <a:extLst>
              <a:ext uri="{FF2B5EF4-FFF2-40B4-BE49-F238E27FC236}">
                <a16:creationId xmlns:a16="http://schemas.microsoft.com/office/drawing/2014/main" id="{EF63E900-3C0F-4723-A36C-AFD003287CA7}"/>
              </a:ext>
            </a:extLst>
          </p:cNvPr>
          <p:cNvSpPr txBox="1">
            <a:spLocks/>
          </p:cNvSpPr>
          <p:nvPr/>
        </p:nvSpPr>
        <p:spPr>
          <a:xfrm>
            <a:off x="3387730" y="4935198"/>
            <a:ext cx="4439933" cy="276999"/>
          </a:xfrm>
          <a:prstGeom prst="rect">
            <a:avLst/>
          </a:prstGeom>
          <a:noFill/>
        </p:spPr>
        <p:txBody>
          <a:bodyPr wrap="none" lIns="0" tIns="0" rIns="0" bIns="0" rtlCol="0">
            <a:spAutoFit/>
          </a:bodyPr>
          <a:lstStyle/>
          <a:p>
            <a:pPr marL="0" marR="0" lvl="0" indent="0" algn="l" defTabSz="1218427"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a:ea typeface="ＭＳ Ｐゴシック" pitchFamily="34" charset="-128"/>
                <a:cs typeface="Segoe UI Light" panose="020B0502040204020203" pitchFamily="34" charset="0"/>
              </a:rPr>
              <a:t>Flexible desktop options and configurations</a:t>
            </a:r>
          </a:p>
        </p:txBody>
      </p:sp>
      <p:sp>
        <p:nvSpPr>
          <p:cNvPr id="111" name="TextBox 110">
            <a:extLst>
              <a:ext uri="{FF2B5EF4-FFF2-40B4-BE49-F238E27FC236}">
                <a16:creationId xmlns:a16="http://schemas.microsoft.com/office/drawing/2014/main" id="{2AE8551F-702E-41CE-A7C1-991021184805}"/>
              </a:ext>
            </a:extLst>
          </p:cNvPr>
          <p:cNvSpPr txBox="1">
            <a:spLocks/>
          </p:cNvSpPr>
          <p:nvPr/>
        </p:nvSpPr>
        <p:spPr>
          <a:xfrm>
            <a:off x="3387730" y="5560338"/>
            <a:ext cx="5213820" cy="553998"/>
          </a:xfrm>
          <a:prstGeom prst="rect">
            <a:avLst/>
          </a:prstGeom>
          <a:noFill/>
        </p:spPr>
        <p:txBody>
          <a:bodyPr wrap="square" lIns="0" tIns="0" rIns="0" bIns="0" rtlCol="0" anchor="t">
            <a:spAutoFit/>
          </a:bodyPr>
          <a:lstStyle/>
          <a:p>
            <a:pPr defTabSz="1218427">
              <a:spcBef>
                <a:spcPct val="0"/>
              </a:spcBef>
              <a:spcAft>
                <a:spcPct val="0"/>
              </a:spcAft>
              <a:defRPr/>
            </a:pPr>
            <a:r>
              <a:rPr kumimoji="0" lang="en-US" sz="1800" b="0" i="0" u="none" strike="noStrike" kern="1200" cap="none" spc="0" normalizeH="0" baseline="0" noProof="0">
                <a:ln>
                  <a:noFill/>
                </a:ln>
                <a:effectLst/>
                <a:uLnTx/>
                <a:uFillTx/>
                <a:ea typeface="+mn-lt"/>
                <a:cs typeface="+mn-lt"/>
              </a:rPr>
              <a:t>Hybrid environment </a:t>
            </a:r>
            <a:r>
              <a:rPr lang="en-US" sz="1800">
                <a:ea typeface="+mn-lt"/>
                <a:cs typeface="+mn-lt"/>
              </a:rPr>
              <a:t>management across on-premises and cloud </a:t>
            </a:r>
            <a:endParaRPr lang="en-US"/>
          </a:p>
        </p:txBody>
      </p:sp>
      <p:sp>
        <p:nvSpPr>
          <p:cNvPr id="13" name="Right Brace 12" descr="Right brace">
            <a:extLst>
              <a:ext uri="{FF2B5EF4-FFF2-40B4-BE49-F238E27FC236}">
                <a16:creationId xmlns:a16="http://schemas.microsoft.com/office/drawing/2014/main" id="{CEB23522-30CD-4BFC-8655-DA1A3F1DB011}"/>
              </a:ext>
            </a:extLst>
          </p:cNvPr>
          <p:cNvSpPr/>
          <p:nvPr/>
        </p:nvSpPr>
        <p:spPr>
          <a:xfrm>
            <a:off x="8523061" y="1480275"/>
            <a:ext cx="574835" cy="4653989"/>
          </a:xfrm>
          <a:prstGeom prst="rightBrace">
            <a:avLst>
              <a:gd name="adj1" fmla="val 0"/>
              <a:gd name="adj2" fmla="val 49728"/>
            </a:avLst>
          </a:prstGeom>
          <a:noFill/>
          <a:ln w="19050">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49" name="TextBox 48">
            <a:extLst>
              <a:ext uri="{FF2B5EF4-FFF2-40B4-BE49-F238E27FC236}">
                <a16:creationId xmlns:a16="http://schemas.microsoft.com/office/drawing/2014/main" id="{7C6D338E-1BD7-476B-ABA3-4143C21AACA4}"/>
              </a:ext>
            </a:extLst>
          </p:cNvPr>
          <p:cNvSpPr txBox="1"/>
          <p:nvPr/>
        </p:nvSpPr>
        <p:spPr>
          <a:xfrm>
            <a:off x="9290012" y="3587884"/>
            <a:ext cx="2550698" cy="307777"/>
          </a:xfrm>
          <a:prstGeom prst="rect">
            <a:avLst/>
          </a:prstGeom>
          <a:noFill/>
        </p:spPr>
        <p:txBody>
          <a:bodyPr wrap="none" lIns="0" tIns="0" rIns="0" bIns="0" rtlCol="0">
            <a:spAutoFit/>
          </a:bodyPr>
          <a:lstStyle/>
          <a:p>
            <a:pPr marL="0" marR="0" lvl="0" indent="0" algn="ctr" defTabSz="1218427"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chemeClr val="tx2">
                    <a:lumMod val="50000"/>
                  </a:schemeClr>
                </a:solidFill>
                <a:effectLst/>
                <a:uLnTx/>
                <a:uFillTx/>
                <a:latin typeface="Segoe UI Semibold"/>
                <a:ea typeface="ＭＳ Ｐゴシック" pitchFamily="34" charset="-128"/>
                <a:cs typeface="Segoe UI Light" panose="020B0502040204020203" pitchFamily="34" charset="0"/>
              </a:rPr>
              <a:t>Azure Virtual Desktop</a:t>
            </a:r>
          </a:p>
        </p:txBody>
      </p:sp>
      <p:sp>
        <p:nvSpPr>
          <p:cNvPr id="60" name="Oval 59">
            <a:extLst>
              <a:ext uri="{FF2B5EF4-FFF2-40B4-BE49-F238E27FC236}">
                <a16:creationId xmlns:a16="http://schemas.microsoft.com/office/drawing/2014/main" id="{F0E7ECDE-82D9-4200-B718-238D58686F9C}"/>
              </a:ext>
              <a:ext uri="{C183D7F6-B498-43B3-948B-1728B52AA6E4}">
                <adec:decorative xmlns:adec="http://schemas.microsoft.com/office/drawing/2017/decorative" val="1"/>
              </a:ext>
            </a:extLst>
          </p:cNvPr>
          <p:cNvSpPr>
            <a:spLocks/>
          </p:cNvSpPr>
          <p:nvPr/>
        </p:nvSpPr>
        <p:spPr bwMode="auto">
          <a:xfrm>
            <a:off x="2458685" y="1629464"/>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2" name="Picture 141">
            <a:extLst>
              <a:ext uri="{FF2B5EF4-FFF2-40B4-BE49-F238E27FC236}">
                <a16:creationId xmlns:a16="http://schemas.microsoft.com/office/drawing/2014/main" id="{0FC82FDC-666B-4BC4-8AE2-55808E9C2D17}"/>
              </a:ext>
              <a:ext uri="{C183D7F6-B498-43B3-948B-1728B52AA6E4}">
                <adec:decorative xmlns:adec="http://schemas.microsoft.com/office/drawing/2017/decorative" val="1"/>
              </a:ext>
            </a:extLst>
          </p:cNvPr>
          <p:cNvPicPr>
            <a:picLocks/>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69205" y="1739984"/>
            <a:ext cx="422250" cy="422250"/>
          </a:xfrm>
          <a:prstGeom prst="rect">
            <a:avLst/>
          </a:prstGeom>
        </p:spPr>
      </p:pic>
      <p:sp>
        <p:nvSpPr>
          <p:cNvPr id="61" name="Oval 60">
            <a:extLst>
              <a:ext uri="{FF2B5EF4-FFF2-40B4-BE49-F238E27FC236}">
                <a16:creationId xmlns:a16="http://schemas.microsoft.com/office/drawing/2014/main" id="{FB9F7D44-BA6F-443F-B619-E4A3BA9AC7D1}"/>
              </a:ext>
              <a:ext uri="{C183D7F6-B498-43B3-948B-1728B52AA6E4}">
                <adec:decorative xmlns:adec="http://schemas.microsoft.com/office/drawing/2017/decorative" val="1"/>
              </a:ext>
            </a:extLst>
          </p:cNvPr>
          <p:cNvSpPr>
            <a:spLocks/>
          </p:cNvSpPr>
          <p:nvPr/>
        </p:nvSpPr>
        <p:spPr bwMode="auto">
          <a:xfrm>
            <a:off x="2458685" y="2410111"/>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8" name="Picture 137">
            <a:extLst>
              <a:ext uri="{FF2B5EF4-FFF2-40B4-BE49-F238E27FC236}">
                <a16:creationId xmlns:a16="http://schemas.microsoft.com/office/drawing/2014/main" id="{3FE03010-1A82-4BB6-AE5C-BEBE423EA84B}"/>
              </a:ext>
              <a:ext uri="{C183D7F6-B498-43B3-948B-1728B52AA6E4}">
                <adec:decorative xmlns:adec="http://schemas.microsoft.com/office/drawing/2017/decorative" val="1"/>
              </a:ext>
            </a:extLst>
          </p:cNvPr>
          <p:cNvPicPr>
            <a:picLocks/>
          </p:cNvPicPr>
          <p:nvPr/>
        </p:nvPicPr>
        <p:blipFill>
          <a:blip r:embed="rId4"/>
          <a:stretch>
            <a:fillRect/>
          </a:stretch>
        </p:blipFill>
        <p:spPr>
          <a:xfrm>
            <a:off x="2557408" y="2508834"/>
            <a:ext cx="445844" cy="445844"/>
          </a:xfrm>
          <a:prstGeom prst="rect">
            <a:avLst/>
          </a:prstGeom>
        </p:spPr>
      </p:pic>
      <p:sp>
        <p:nvSpPr>
          <p:cNvPr id="58" name="Oval 57">
            <a:extLst>
              <a:ext uri="{FF2B5EF4-FFF2-40B4-BE49-F238E27FC236}">
                <a16:creationId xmlns:a16="http://schemas.microsoft.com/office/drawing/2014/main" id="{6C4FDC07-B373-4ED5-9AFE-7F08749B61DB}"/>
              </a:ext>
              <a:ext uri="{C183D7F6-B498-43B3-948B-1728B52AA6E4}">
                <adec:decorative xmlns:adec="http://schemas.microsoft.com/office/drawing/2017/decorative" val="1"/>
              </a:ext>
            </a:extLst>
          </p:cNvPr>
          <p:cNvSpPr>
            <a:spLocks/>
          </p:cNvSpPr>
          <p:nvPr/>
        </p:nvSpPr>
        <p:spPr bwMode="auto">
          <a:xfrm>
            <a:off x="2458685" y="3190758"/>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6" name="Picture 115">
            <a:extLst>
              <a:ext uri="{FF2B5EF4-FFF2-40B4-BE49-F238E27FC236}">
                <a16:creationId xmlns:a16="http://schemas.microsoft.com/office/drawing/2014/main" id="{CFC7DDD3-3CE8-43E6-97A6-AA8C65319F1D}"/>
              </a:ext>
              <a:ext uri="{C183D7F6-B498-43B3-948B-1728B52AA6E4}">
                <adec:decorative xmlns:adec="http://schemas.microsoft.com/office/drawing/2017/decorative" val="1"/>
              </a:ext>
            </a:extLst>
          </p:cNvPr>
          <p:cNvPicPr>
            <a:picLocks/>
          </p:cNvPicPr>
          <p:nvPr/>
        </p:nvPicPr>
        <p:blipFill>
          <a:blip r:embed="rId5"/>
          <a:stretch>
            <a:fillRect/>
          </a:stretch>
        </p:blipFill>
        <p:spPr>
          <a:xfrm>
            <a:off x="2585983" y="3318056"/>
            <a:ext cx="388694" cy="388694"/>
          </a:xfrm>
          <a:prstGeom prst="rect">
            <a:avLst/>
          </a:prstGeom>
        </p:spPr>
      </p:pic>
      <p:sp>
        <p:nvSpPr>
          <p:cNvPr id="59" name="Oval 58">
            <a:extLst>
              <a:ext uri="{FF2B5EF4-FFF2-40B4-BE49-F238E27FC236}">
                <a16:creationId xmlns:a16="http://schemas.microsoft.com/office/drawing/2014/main" id="{A2C40E86-CBE7-46B8-B6E4-80C2F57FF86D}"/>
              </a:ext>
              <a:ext uri="{C183D7F6-B498-43B3-948B-1728B52AA6E4}">
                <adec:decorative xmlns:adec="http://schemas.microsoft.com/office/drawing/2017/decorative" val="1"/>
              </a:ext>
            </a:extLst>
          </p:cNvPr>
          <p:cNvSpPr>
            <a:spLocks/>
          </p:cNvSpPr>
          <p:nvPr/>
        </p:nvSpPr>
        <p:spPr bwMode="auto">
          <a:xfrm>
            <a:off x="2458685" y="3971405"/>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0" name="Picture 139">
            <a:extLst>
              <a:ext uri="{FF2B5EF4-FFF2-40B4-BE49-F238E27FC236}">
                <a16:creationId xmlns:a16="http://schemas.microsoft.com/office/drawing/2014/main" id="{A9EA8E7D-0B90-4CAC-9AB4-2C33AB7DA6E2}"/>
              </a:ext>
              <a:ext uri="{C183D7F6-B498-43B3-948B-1728B52AA6E4}">
                <adec:decorative xmlns:adec="http://schemas.microsoft.com/office/drawing/2017/decorative" val="1"/>
              </a:ext>
            </a:extLst>
          </p:cNvPr>
          <p:cNvPicPr>
            <a:picLocks/>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23361" y="4136081"/>
            <a:ext cx="313938" cy="313938"/>
          </a:xfrm>
          <a:prstGeom prst="rect">
            <a:avLst/>
          </a:prstGeom>
        </p:spPr>
      </p:pic>
      <p:sp>
        <p:nvSpPr>
          <p:cNvPr id="56" name="Oval 55">
            <a:extLst>
              <a:ext uri="{FF2B5EF4-FFF2-40B4-BE49-F238E27FC236}">
                <a16:creationId xmlns:a16="http://schemas.microsoft.com/office/drawing/2014/main" id="{45CD9EB5-8BD2-49C4-8027-96C1EA43F2DB}"/>
              </a:ext>
              <a:ext uri="{C183D7F6-B498-43B3-948B-1728B52AA6E4}">
                <adec:decorative xmlns:adec="http://schemas.microsoft.com/office/drawing/2017/decorative" val="1"/>
              </a:ext>
            </a:extLst>
          </p:cNvPr>
          <p:cNvSpPr>
            <a:spLocks/>
          </p:cNvSpPr>
          <p:nvPr/>
        </p:nvSpPr>
        <p:spPr bwMode="auto">
          <a:xfrm>
            <a:off x="2458685" y="4752052"/>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9" name="Picture 138">
            <a:extLst>
              <a:ext uri="{FF2B5EF4-FFF2-40B4-BE49-F238E27FC236}">
                <a16:creationId xmlns:a16="http://schemas.microsoft.com/office/drawing/2014/main" id="{01B10D8C-0D92-43D5-A79F-1B751C469B80}"/>
              </a:ext>
              <a:ext uri="{C183D7F6-B498-43B3-948B-1728B52AA6E4}">
                <adec:decorative xmlns:adec="http://schemas.microsoft.com/office/drawing/2017/decorative" val="1"/>
              </a:ext>
            </a:extLst>
          </p:cNvPr>
          <p:cNvPicPr>
            <a:picLocks/>
          </p:cNvPicPr>
          <p:nvPr/>
        </p:nvPicPr>
        <p:blipFill>
          <a:blip r:embed="rId7"/>
          <a:stretch>
            <a:fillRect/>
          </a:stretch>
        </p:blipFill>
        <p:spPr>
          <a:xfrm>
            <a:off x="2612838" y="4906205"/>
            <a:ext cx="334984" cy="334984"/>
          </a:xfrm>
          <a:prstGeom prst="rect">
            <a:avLst/>
          </a:prstGeom>
        </p:spPr>
      </p:pic>
      <p:sp>
        <p:nvSpPr>
          <p:cNvPr id="57" name="Oval 56">
            <a:extLst>
              <a:ext uri="{FF2B5EF4-FFF2-40B4-BE49-F238E27FC236}">
                <a16:creationId xmlns:a16="http://schemas.microsoft.com/office/drawing/2014/main" id="{FBF63180-C1CC-4660-8483-C76A660F3C87}"/>
              </a:ext>
              <a:ext uri="{C183D7F6-B498-43B3-948B-1728B52AA6E4}">
                <adec:decorative xmlns:adec="http://schemas.microsoft.com/office/drawing/2017/decorative" val="1"/>
              </a:ext>
            </a:extLst>
          </p:cNvPr>
          <p:cNvSpPr>
            <a:spLocks/>
          </p:cNvSpPr>
          <p:nvPr/>
        </p:nvSpPr>
        <p:spPr bwMode="auto">
          <a:xfrm>
            <a:off x="2458685" y="5532700"/>
            <a:ext cx="643290" cy="643290"/>
          </a:xfrm>
          <a:prstGeom prst="ellipse">
            <a:avLst/>
          </a:prstGeom>
          <a:solidFill>
            <a:schemeClr val="bg1"/>
          </a:solidFill>
          <a:ln>
            <a:noFill/>
            <a:headEnd type="none" w="med" len="med"/>
            <a:tailEnd type="none" w="med" len="med"/>
          </a:ln>
          <a:effectLst>
            <a:outerShdw blurRad="63500" sx="102000" sy="1020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IN"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1" name="Picture 140">
            <a:extLst>
              <a:ext uri="{FF2B5EF4-FFF2-40B4-BE49-F238E27FC236}">
                <a16:creationId xmlns:a16="http://schemas.microsoft.com/office/drawing/2014/main" id="{BF503BAE-2ACD-41B0-BB78-2A7EC390F5F0}"/>
              </a:ext>
              <a:ext uri="{C183D7F6-B498-43B3-948B-1728B52AA6E4}">
                <adec:decorative xmlns:adec="http://schemas.microsoft.com/office/drawing/2017/decorative" val="1"/>
              </a:ext>
            </a:extLst>
          </p:cNvPr>
          <p:cNvPicPr>
            <a:picLocks/>
          </p:cNvPicPr>
          <p:nvPr/>
        </p:nvPicPr>
        <p:blipFill>
          <a:blip r:embed="rId8"/>
          <a:stretch>
            <a:fillRect/>
          </a:stretch>
        </p:blipFill>
        <p:spPr>
          <a:xfrm>
            <a:off x="2577214" y="5644581"/>
            <a:ext cx="419528" cy="419528"/>
          </a:xfrm>
          <a:prstGeom prst="rect">
            <a:avLst/>
          </a:prstGeom>
        </p:spPr>
      </p:pic>
      <p:sp>
        <p:nvSpPr>
          <p:cNvPr id="4" name="Rectangle 3">
            <a:extLst>
              <a:ext uri="{FF2B5EF4-FFF2-40B4-BE49-F238E27FC236}">
                <a16:creationId xmlns:a16="http://schemas.microsoft.com/office/drawing/2014/main" id="{B3230C76-00A3-3F59-3741-5B3998B22155}"/>
              </a:ext>
              <a:ext uri="{C183D7F6-B498-43B3-948B-1728B52AA6E4}">
                <adec:decorative xmlns:adec="http://schemas.microsoft.com/office/drawing/2017/decorative" val="1"/>
              </a:ext>
            </a:extLst>
          </p:cNvPr>
          <p:cNvSpPr/>
          <p:nvPr/>
        </p:nvSpPr>
        <p:spPr bwMode="auto">
          <a:xfrm>
            <a:off x="-2005" y="6438413"/>
            <a:ext cx="12192000" cy="419586"/>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1081820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D570-B07C-7857-AB0C-9700F4003CAF}"/>
              </a:ext>
            </a:extLst>
          </p:cNvPr>
          <p:cNvSpPr>
            <a:spLocks noGrp="1"/>
          </p:cNvSpPr>
          <p:nvPr>
            <p:ph type="title"/>
          </p:nvPr>
        </p:nvSpPr>
        <p:spPr>
          <a:xfrm>
            <a:off x="455994" y="2471096"/>
            <a:ext cx="6050683" cy="1915808"/>
          </a:xfrm>
        </p:spPr>
        <p:txBody>
          <a:bodyPr/>
          <a:lstStyle/>
          <a:p>
            <a:r>
              <a:rPr lang="en-US" sz="4800" dirty="0">
                <a:cs typeface="Segoe UI"/>
              </a:rPr>
              <a:t>Azure Virtual Desktop customer success stories</a:t>
            </a:r>
            <a:endParaRPr lang="en-US" sz="4800" dirty="0"/>
          </a:p>
        </p:txBody>
      </p:sp>
      <p:pic>
        <p:nvPicPr>
          <p:cNvPr id="6" name="Graphic 5">
            <a:extLst>
              <a:ext uri="{FF2B5EF4-FFF2-40B4-BE49-F238E27FC236}">
                <a16:creationId xmlns:a16="http://schemas.microsoft.com/office/drawing/2014/main" id="{10FC1344-0ADE-F4E5-7B1F-1C46340156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41380" y="620991"/>
            <a:ext cx="807720" cy="807720"/>
          </a:xfrm>
          <a:prstGeom prst="rect">
            <a:avLst/>
          </a:prstGeom>
        </p:spPr>
      </p:pic>
      <p:pic>
        <p:nvPicPr>
          <p:cNvPr id="7" name="Graphic 6">
            <a:extLst>
              <a:ext uri="{FF2B5EF4-FFF2-40B4-BE49-F238E27FC236}">
                <a16:creationId xmlns:a16="http://schemas.microsoft.com/office/drawing/2014/main" id="{A6537881-06B3-C835-E9E6-7F738146ECE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0710" y="620991"/>
            <a:ext cx="807720" cy="807720"/>
          </a:xfrm>
          <a:prstGeom prst="rect">
            <a:avLst/>
          </a:prstGeom>
        </p:spPr>
      </p:pic>
      <p:pic>
        <p:nvPicPr>
          <p:cNvPr id="8" name="Graphic 7">
            <a:extLst>
              <a:ext uri="{FF2B5EF4-FFF2-40B4-BE49-F238E27FC236}">
                <a16:creationId xmlns:a16="http://schemas.microsoft.com/office/drawing/2014/main" id="{1CBD36A7-3CAC-50E3-7C51-C53E3528A28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1000" y="620991"/>
            <a:ext cx="807720" cy="807720"/>
          </a:xfrm>
          <a:prstGeom prst="rect">
            <a:avLst/>
          </a:prstGeom>
        </p:spPr>
      </p:pic>
      <p:pic>
        <p:nvPicPr>
          <p:cNvPr id="11" name="Graphic 10">
            <a:extLst>
              <a:ext uri="{FF2B5EF4-FFF2-40B4-BE49-F238E27FC236}">
                <a16:creationId xmlns:a16="http://schemas.microsoft.com/office/drawing/2014/main" id="{0E597DF6-0964-9E61-426C-16B726AB5DC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81110" y="1842212"/>
            <a:ext cx="807720" cy="807720"/>
          </a:xfrm>
          <a:prstGeom prst="rect">
            <a:avLst/>
          </a:prstGeom>
        </p:spPr>
      </p:pic>
      <p:pic>
        <p:nvPicPr>
          <p:cNvPr id="12" name="Graphic 11">
            <a:extLst>
              <a:ext uri="{FF2B5EF4-FFF2-40B4-BE49-F238E27FC236}">
                <a16:creationId xmlns:a16="http://schemas.microsoft.com/office/drawing/2014/main" id="{5C4B0A87-38C8-24DD-E78B-863EB14F758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31780" y="1842212"/>
            <a:ext cx="807720" cy="807720"/>
          </a:xfrm>
          <a:prstGeom prst="rect">
            <a:avLst/>
          </a:prstGeom>
        </p:spPr>
      </p:pic>
      <p:pic>
        <p:nvPicPr>
          <p:cNvPr id="14" name="Graphic 13">
            <a:extLst>
              <a:ext uri="{FF2B5EF4-FFF2-40B4-BE49-F238E27FC236}">
                <a16:creationId xmlns:a16="http://schemas.microsoft.com/office/drawing/2014/main" id="{B4EB5FBA-44D7-CFCC-6C61-7A742E943EB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41380" y="3025140"/>
            <a:ext cx="807720" cy="807720"/>
          </a:xfrm>
          <a:prstGeom prst="rect">
            <a:avLst/>
          </a:prstGeom>
        </p:spPr>
      </p:pic>
      <p:pic>
        <p:nvPicPr>
          <p:cNvPr id="15" name="Graphic 14">
            <a:extLst>
              <a:ext uri="{FF2B5EF4-FFF2-40B4-BE49-F238E27FC236}">
                <a16:creationId xmlns:a16="http://schemas.microsoft.com/office/drawing/2014/main" id="{5B70FAAD-6B2B-8E94-13DC-904D83A5244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0710" y="3025140"/>
            <a:ext cx="807720" cy="807720"/>
          </a:xfrm>
          <a:prstGeom prst="rect">
            <a:avLst/>
          </a:prstGeom>
        </p:spPr>
      </p:pic>
      <p:pic>
        <p:nvPicPr>
          <p:cNvPr id="16" name="Graphic 15">
            <a:extLst>
              <a:ext uri="{FF2B5EF4-FFF2-40B4-BE49-F238E27FC236}">
                <a16:creationId xmlns:a16="http://schemas.microsoft.com/office/drawing/2014/main" id="{0C51DE37-35BB-38FC-A651-0CDF3A4709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1000" y="3025140"/>
            <a:ext cx="807720" cy="807720"/>
          </a:xfrm>
          <a:prstGeom prst="rect">
            <a:avLst/>
          </a:prstGeom>
        </p:spPr>
      </p:pic>
      <p:pic>
        <p:nvPicPr>
          <p:cNvPr id="19" name="Graphic 18">
            <a:extLst>
              <a:ext uri="{FF2B5EF4-FFF2-40B4-BE49-F238E27FC236}">
                <a16:creationId xmlns:a16="http://schemas.microsoft.com/office/drawing/2014/main" id="{12ECB8F5-2413-3F71-B6F4-6AC7490AE29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81110" y="4246361"/>
            <a:ext cx="807720" cy="807720"/>
          </a:xfrm>
          <a:prstGeom prst="rect">
            <a:avLst/>
          </a:prstGeom>
        </p:spPr>
      </p:pic>
      <p:pic>
        <p:nvPicPr>
          <p:cNvPr id="20" name="Graphic 19">
            <a:extLst>
              <a:ext uri="{FF2B5EF4-FFF2-40B4-BE49-F238E27FC236}">
                <a16:creationId xmlns:a16="http://schemas.microsoft.com/office/drawing/2014/main" id="{5C822595-37AA-BABB-50BA-D54EBCD1175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31780" y="4246361"/>
            <a:ext cx="807720" cy="807720"/>
          </a:xfrm>
          <a:prstGeom prst="rect">
            <a:avLst/>
          </a:prstGeom>
        </p:spPr>
      </p:pic>
      <p:pic>
        <p:nvPicPr>
          <p:cNvPr id="22" name="Graphic 21">
            <a:extLst>
              <a:ext uri="{FF2B5EF4-FFF2-40B4-BE49-F238E27FC236}">
                <a16:creationId xmlns:a16="http://schemas.microsoft.com/office/drawing/2014/main" id="{633C2676-1AB3-9411-88EE-E2BA796334E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41380" y="5372139"/>
            <a:ext cx="807720" cy="807720"/>
          </a:xfrm>
          <a:prstGeom prst="rect">
            <a:avLst/>
          </a:prstGeom>
        </p:spPr>
      </p:pic>
      <p:pic>
        <p:nvPicPr>
          <p:cNvPr id="23" name="Graphic 22">
            <a:extLst>
              <a:ext uri="{FF2B5EF4-FFF2-40B4-BE49-F238E27FC236}">
                <a16:creationId xmlns:a16="http://schemas.microsoft.com/office/drawing/2014/main" id="{2E7FE435-4FFB-8292-C262-72F3BD283B5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0710" y="5372139"/>
            <a:ext cx="807720" cy="807720"/>
          </a:xfrm>
          <a:prstGeom prst="rect">
            <a:avLst/>
          </a:prstGeom>
        </p:spPr>
      </p:pic>
      <p:pic>
        <p:nvPicPr>
          <p:cNvPr id="24" name="Graphic 23">
            <a:extLst>
              <a:ext uri="{FF2B5EF4-FFF2-40B4-BE49-F238E27FC236}">
                <a16:creationId xmlns:a16="http://schemas.microsoft.com/office/drawing/2014/main" id="{2C613A27-11A5-2F98-0C8E-62FB18CA2FF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1000" y="5372139"/>
            <a:ext cx="807720" cy="807720"/>
          </a:xfrm>
          <a:prstGeom prst="rect">
            <a:avLst/>
          </a:prstGeom>
        </p:spPr>
      </p:pic>
    </p:spTree>
    <p:extLst>
      <p:ext uri="{BB962C8B-B14F-4D97-AF65-F5344CB8AC3E}">
        <p14:creationId xmlns:p14="http://schemas.microsoft.com/office/powerpoint/2010/main" val="7492338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57334B-4302-DE12-048E-4C2BE27A29D1}"/>
              </a:ext>
              <a:ext uri="{C183D7F6-B498-43B3-948B-1728B52AA6E4}">
                <adec:decorative xmlns:adec="http://schemas.microsoft.com/office/drawing/2017/decorative" val="1"/>
              </a:ext>
            </a:extLst>
          </p:cNvPr>
          <p:cNvSpPr/>
          <p:nvPr/>
        </p:nvSpPr>
        <p:spPr bwMode="auto">
          <a:xfrm>
            <a:off x="-65649" y="0"/>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8">
            <a:extLst>
              <a:ext uri="{FF2B5EF4-FFF2-40B4-BE49-F238E27FC236}">
                <a16:creationId xmlns:a16="http://schemas.microsoft.com/office/drawing/2014/main" id="{EFF99738-E792-A873-4F95-EFFDED5F1341}"/>
              </a:ext>
            </a:extLst>
          </p:cNvPr>
          <p:cNvSpPr>
            <a:spLocks noGrp="1"/>
          </p:cNvSpPr>
          <p:nvPr>
            <p:ph type="title"/>
          </p:nvPr>
        </p:nvSpPr>
        <p:spPr>
          <a:xfrm>
            <a:off x="449334" y="470062"/>
            <a:ext cx="11293331" cy="397545"/>
          </a:xfrm>
        </p:spPr>
        <p:txBody>
          <a:bodyPr/>
          <a:lstStyle/>
          <a:p>
            <a:r>
              <a:rPr lang="en-US" sz="2800" dirty="0">
                <a:solidFill>
                  <a:schemeClr val="bg1"/>
                </a:solidFill>
                <a:cs typeface="Segoe UI"/>
              </a:rPr>
              <a:t>The shift to remote work creates many challenges</a:t>
            </a:r>
          </a:p>
        </p:txBody>
      </p:sp>
      <p:pic>
        <p:nvPicPr>
          <p:cNvPr id="15" name="Picture 14" descr="Man sitting at a computer in his hom">
            <a:extLst>
              <a:ext uri="{FF2B5EF4-FFF2-40B4-BE49-F238E27FC236}">
                <a16:creationId xmlns:a16="http://schemas.microsoft.com/office/drawing/2014/main" id="{9B959815-8A97-3BE5-0981-D431D842A849}"/>
              </a:ext>
            </a:extLst>
          </p:cNvPr>
          <p:cNvPicPr>
            <a:picLocks noChangeAspect="1"/>
          </p:cNvPicPr>
          <p:nvPr/>
        </p:nvPicPr>
        <p:blipFill rotWithShape="1">
          <a:blip r:embed="rId3">
            <a:extLst>
              <a:ext uri="{28A0092B-C50C-407E-A947-70E740481C1C}">
                <a14:useLocalDpi xmlns:a14="http://schemas.microsoft.com/office/drawing/2010/main" val="0"/>
              </a:ext>
            </a:extLst>
          </a:blip>
          <a:srcRect b="-589"/>
          <a:stretch/>
        </p:blipFill>
        <p:spPr>
          <a:xfrm>
            <a:off x="0" y="1363909"/>
            <a:ext cx="4958250" cy="5542536"/>
          </a:xfrm>
          <a:custGeom>
            <a:avLst/>
            <a:gdLst>
              <a:gd name="connsiteX0" fmla="*/ 0 w 2473822"/>
              <a:gd name="connsiteY0" fmla="*/ 0 h 2765340"/>
              <a:gd name="connsiteX1" fmla="*/ 2473822 w 2473822"/>
              <a:gd name="connsiteY1" fmla="*/ 0 h 2765340"/>
              <a:gd name="connsiteX2" fmla="*/ 2473822 w 2473822"/>
              <a:gd name="connsiteY2" fmla="*/ 2765340 h 2765340"/>
              <a:gd name="connsiteX3" fmla="*/ 0 w 2473822"/>
              <a:gd name="connsiteY3" fmla="*/ 2765340 h 2765340"/>
            </a:gdLst>
            <a:ahLst/>
            <a:cxnLst>
              <a:cxn ang="0">
                <a:pos x="connsiteX0" y="connsiteY0"/>
              </a:cxn>
              <a:cxn ang="0">
                <a:pos x="connsiteX1" y="connsiteY1"/>
              </a:cxn>
              <a:cxn ang="0">
                <a:pos x="connsiteX2" y="connsiteY2"/>
              </a:cxn>
              <a:cxn ang="0">
                <a:pos x="connsiteX3" y="connsiteY3"/>
              </a:cxn>
            </a:cxnLst>
            <a:rect l="l" t="t" r="r" b="b"/>
            <a:pathLst>
              <a:path w="2473822" h="2765340">
                <a:moveTo>
                  <a:pt x="0" y="0"/>
                </a:moveTo>
                <a:lnTo>
                  <a:pt x="2473822" y="0"/>
                </a:lnTo>
                <a:lnTo>
                  <a:pt x="2473822" y="2765340"/>
                </a:lnTo>
                <a:lnTo>
                  <a:pt x="0" y="2765340"/>
                </a:lnTo>
                <a:close/>
              </a:path>
            </a:pathLst>
          </a:custGeom>
        </p:spPr>
      </p:pic>
      <p:sp>
        <p:nvSpPr>
          <p:cNvPr id="3" name="TextBox 2">
            <a:extLst>
              <a:ext uri="{FF2B5EF4-FFF2-40B4-BE49-F238E27FC236}">
                <a16:creationId xmlns:a16="http://schemas.microsoft.com/office/drawing/2014/main" id="{22B3A2C4-BEAD-6511-6040-C214BA35AEC8}"/>
              </a:ext>
            </a:extLst>
          </p:cNvPr>
          <p:cNvSpPr txBox="1"/>
          <p:nvPr/>
        </p:nvSpPr>
        <p:spPr>
          <a:xfrm>
            <a:off x="5259158" y="1765115"/>
            <a:ext cx="5863239" cy="369332"/>
          </a:xfrm>
          <a:prstGeom prst="rect">
            <a:avLst/>
          </a:prstGeom>
          <a:noFill/>
        </p:spPr>
        <p:txBody>
          <a:bodyPr wrap="square" lIns="0" tIns="0" rIns="0" bIns="0" anchor="t">
            <a:spAutoFit/>
          </a:bodyPr>
          <a:lstStyle/>
          <a:p>
            <a:pPr>
              <a:defRPr/>
            </a:pPr>
            <a:r>
              <a:rPr lang="en-US" sz="2400" b="1" dirty="0">
                <a:latin typeface="Segoe UI"/>
                <a:cs typeface="Segoe UI Semilight"/>
              </a:rPr>
              <a:t>Organizations need to:</a:t>
            </a:r>
            <a:endParaRPr lang="en-US" sz="2400" b="1" i="0" u="none" strike="noStrike" kern="1200" cap="none" spc="0" normalizeH="0" baseline="0" noProof="0" dirty="0">
              <a:ln>
                <a:noFill/>
              </a:ln>
              <a:effectLst/>
              <a:uLnTx/>
              <a:uFillTx/>
              <a:latin typeface="Segoe UI"/>
              <a:cs typeface="Segoe UI Semilight" panose="020B0402040204020203" pitchFamily="34" charset="0"/>
            </a:endParaRPr>
          </a:p>
        </p:txBody>
      </p:sp>
      <p:sp>
        <p:nvSpPr>
          <p:cNvPr id="21" name="Text Placeholder 9">
            <a:extLst>
              <a:ext uri="{FF2B5EF4-FFF2-40B4-BE49-F238E27FC236}">
                <a16:creationId xmlns:a16="http://schemas.microsoft.com/office/drawing/2014/main" id="{CA161983-828C-A056-7A74-5342A0F95EF2}"/>
              </a:ext>
            </a:extLst>
          </p:cNvPr>
          <p:cNvSpPr txBox="1">
            <a:spLocks/>
          </p:cNvSpPr>
          <p:nvPr/>
        </p:nvSpPr>
        <p:spPr>
          <a:xfrm>
            <a:off x="6030351" y="2683528"/>
            <a:ext cx="5366235" cy="461665"/>
          </a:xfrm>
          <a:prstGeom prst="rect">
            <a:avLst/>
          </a:prstGeom>
        </p:spPr>
        <p:txBody>
          <a:bodyPr vert="horz" wrap="square" lIns="0" tIns="0" rIns="0" bIns="0" rtlCol="0" anchor="t">
            <a:spAutoFit/>
          </a:bodyPr>
          <a:lstStyle>
            <a:defPPr>
              <a:defRPr lang="en-US"/>
            </a:defPPr>
            <a:lvl1pPr marR="0" indent="0" fontAlgn="auto">
              <a:lnSpc>
                <a:spcPts val="1765"/>
              </a:lnSpc>
              <a:spcBef>
                <a:spcPts val="1176"/>
              </a:spcBef>
              <a:spcAft>
                <a:spcPts val="0"/>
              </a:spcAft>
              <a:buClrTx/>
              <a:buSzPct val="90000"/>
              <a:buFont typeface="Wingdings" panose="05000000000000000000" pitchFamily="2" charset="2"/>
              <a:buNone/>
              <a:tabLst/>
              <a:defRPr sz="1372" b="0" spc="0" baseline="0">
                <a:solidFill>
                  <a:schemeClr val="tx2"/>
                </a:solidFill>
                <a:latin typeface="+mj-lt"/>
              </a:defRPr>
            </a:lvl1pPr>
            <a:lvl2pPr marL="0" marR="0" indent="0" fontAlgn="auto">
              <a:lnSpc>
                <a:spcPts val="1765"/>
              </a:lnSpc>
              <a:spcBef>
                <a:spcPts val="441"/>
              </a:spcBef>
              <a:spcAft>
                <a:spcPts val="0"/>
              </a:spcAft>
              <a:buClrTx/>
              <a:buSzPct val="90000"/>
              <a:buFont typeface="Arial" panose="020B0604020202020204" pitchFamily="34" charset="0"/>
              <a:buNone/>
              <a:tabLst/>
              <a:defRPr sz="1372" spc="0" baseline="0">
                <a:solidFill>
                  <a:srgbClr val="000000"/>
                </a:solidFill>
              </a:defRPr>
            </a:lvl2pPr>
            <a:lvl3pPr marL="448193" marR="0" indent="0" fontAlgn="auto">
              <a:lnSpc>
                <a:spcPct val="100000"/>
              </a:lnSpc>
              <a:spcBef>
                <a:spcPts val="0"/>
              </a:spcBef>
              <a:spcAft>
                <a:spcPts val="0"/>
              </a:spcAft>
              <a:buClrTx/>
              <a:buSzPct val="90000"/>
              <a:buFont typeface="Wingdings" panose="05000000000000000000" pitchFamily="2" charset="2"/>
              <a:buNone/>
              <a:tabLst/>
              <a:defRPr sz="1372" spc="0" baseline="0">
                <a:solidFill>
                  <a:schemeClr val="tx2"/>
                </a:solidFill>
                <a:latin typeface="+mj-lt"/>
              </a:defRPr>
            </a:lvl3pPr>
            <a:lvl4pPr marL="672290" marR="0" indent="0" fontAlgn="auto">
              <a:lnSpc>
                <a:spcPct val="100000"/>
              </a:lnSpc>
              <a:spcBef>
                <a:spcPts val="0"/>
              </a:spcBef>
              <a:spcAft>
                <a:spcPts val="0"/>
              </a:spcAft>
              <a:buClrTx/>
              <a:buSzPct val="90000"/>
              <a:buFont typeface="Wingdings" panose="05000000000000000000" pitchFamily="2" charset="2"/>
              <a:buNone/>
              <a:tabLst/>
              <a:defRPr sz="1372" spc="0" baseline="0">
                <a:solidFill>
                  <a:srgbClr val="000000"/>
                </a:solidFill>
              </a:defRPr>
            </a:lvl4pPr>
            <a:lvl5pPr marL="896386" marR="0" indent="0" fontAlgn="auto">
              <a:lnSpc>
                <a:spcPct val="100000"/>
              </a:lnSpc>
              <a:spcBef>
                <a:spcPts val="0"/>
              </a:spcBef>
              <a:spcAft>
                <a:spcPts val="0"/>
              </a:spcAft>
              <a:buClrTx/>
              <a:buSzPct val="90000"/>
              <a:buFont typeface="Wingdings" panose="05000000000000000000" pitchFamily="2" charset="2"/>
              <a:buNone/>
              <a:tabLst/>
              <a:defRPr sz="980" b="1" spc="0" baseline="0">
                <a:solidFill>
                  <a:srgbClr val="000000"/>
                </a:solidFill>
              </a:defRPr>
            </a:lvl5pPr>
            <a:lvl6pPr marL="2285916" indent="0">
              <a:spcBef>
                <a:spcPct val="20000"/>
              </a:spcBef>
              <a:buFont typeface="Arial" pitchFamily="34" charset="0"/>
              <a:buNone/>
              <a:defRPr sz="1961"/>
            </a:lvl6pPr>
            <a:lvl7pPr marL="0" indent="0">
              <a:lnSpc>
                <a:spcPct val="100000"/>
              </a:lnSpc>
              <a:spcBef>
                <a:spcPts val="0"/>
              </a:spcBef>
              <a:spcAft>
                <a:spcPts val="0"/>
              </a:spcAft>
              <a:buFont typeface="Arial" pitchFamily="34" charset="0"/>
              <a:buNone/>
              <a:defRPr sz="980">
                <a:solidFill>
                  <a:srgbClr val="000000"/>
                </a:solidFill>
              </a:defRPr>
            </a:lvl7pPr>
            <a:lvl8pPr marL="3428877" indent="-228592">
              <a:spcBef>
                <a:spcPct val="20000"/>
              </a:spcBef>
              <a:buFont typeface="Arial" pitchFamily="34" charset="0"/>
              <a:buChar char="•"/>
              <a:defRPr sz="1961"/>
            </a:lvl8pPr>
            <a:lvl9pPr marL="3886061" indent="-228592">
              <a:spcBef>
                <a:spcPct val="20000"/>
              </a:spcBef>
              <a:buFont typeface="Arial" pitchFamily="34" charset="0"/>
              <a:buChar char="•"/>
              <a:defRPr sz="1961"/>
            </a:lvl9pPr>
          </a:lstStyle>
          <a:p>
            <a:pPr marL="7620" marR="2540">
              <a:spcBef>
                <a:spcPts val="1137"/>
              </a:spcBef>
            </a:pPr>
            <a:r>
              <a:rPr lang="en-US" sz="1800" dirty="0">
                <a:solidFill>
                  <a:schemeClr val="tx1"/>
                </a:solidFill>
                <a:latin typeface="+mn-lt"/>
              </a:rPr>
              <a:t>Adopt technology that enables secure, remote work regardless of device or location</a:t>
            </a:r>
            <a:endParaRPr lang="en-US" sz="1800" dirty="0">
              <a:solidFill>
                <a:schemeClr val="tx1"/>
              </a:solidFill>
              <a:latin typeface="+mn-lt"/>
              <a:cs typeface="Segoe UI"/>
            </a:endParaRPr>
          </a:p>
        </p:txBody>
      </p:sp>
      <p:sp>
        <p:nvSpPr>
          <p:cNvPr id="23" name="Text Placeholder 12">
            <a:extLst>
              <a:ext uri="{FF2B5EF4-FFF2-40B4-BE49-F238E27FC236}">
                <a16:creationId xmlns:a16="http://schemas.microsoft.com/office/drawing/2014/main" id="{5B6C24A2-9FAC-6489-2926-A6ACCBFB6D41}"/>
              </a:ext>
            </a:extLst>
          </p:cNvPr>
          <p:cNvSpPr txBox="1">
            <a:spLocks/>
          </p:cNvSpPr>
          <p:nvPr/>
        </p:nvSpPr>
        <p:spPr>
          <a:xfrm>
            <a:off x="6030351" y="3603018"/>
            <a:ext cx="5863240" cy="461665"/>
          </a:xfrm>
          <a:prstGeom prst="rect">
            <a:avLst/>
          </a:prstGeom>
        </p:spPr>
        <p:txBody>
          <a:bodyPr vert="horz" wrap="square" lIns="0" tIns="0" rIns="0" bIns="0" rtlCol="0" anchor="t">
            <a:spAutoFit/>
          </a:bodyPr>
          <a:lstStyle>
            <a:defPPr>
              <a:defRPr lang="en-US"/>
            </a:defPPr>
            <a:lvl1pPr marR="0" indent="0" fontAlgn="auto">
              <a:lnSpc>
                <a:spcPts val="1765"/>
              </a:lnSpc>
              <a:spcBef>
                <a:spcPts val="1176"/>
              </a:spcBef>
              <a:spcAft>
                <a:spcPts val="0"/>
              </a:spcAft>
              <a:buClrTx/>
              <a:buSzPct val="90000"/>
              <a:buFont typeface="Wingdings" panose="05000000000000000000" pitchFamily="2" charset="2"/>
              <a:buNone/>
              <a:tabLst/>
              <a:defRPr sz="1372" b="0" spc="0" baseline="0">
                <a:solidFill>
                  <a:schemeClr val="tx2"/>
                </a:solidFill>
                <a:latin typeface="+mj-lt"/>
              </a:defRPr>
            </a:lvl1pPr>
            <a:lvl2pPr marL="0" marR="0" indent="0" fontAlgn="auto">
              <a:lnSpc>
                <a:spcPts val="1765"/>
              </a:lnSpc>
              <a:spcBef>
                <a:spcPts val="441"/>
              </a:spcBef>
              <a:spcAft>
                <a:spcPts val="0"/>
              </a:spcAft>
              <a:buClrTx/>
              <a:buSzPct val="90000"/>
              <a:buFont typeface="Arial" panose="020B0604020202020204" pitchFamily="34" charset="0"/>
              <a:buNone/>
              <a:tabLst/>
              <a:defRPr sz="1372" spc="0" baseline="0">
                <a:solidFill>
                  <a:srgbClr val="000000"/>
                </a:solidFill>
              </a:defRPr>
            </a:lvl2pPr>
            <a:lvl3pPr marL="448193" marR="0" indent="0" fontAlgn="auto">
              <a:lnSpc>
                <a:spcPct val="100000"/>
              </a:lnSpc>
              <a:spcBef>
                <a:spcPts val="0"/>
              </a:spcBef>
              <a:spcAft>
                <a:spcPts val="0"/>
              </a:spcAft>
              <a:buClrTx/>
              <a:buSzPct val="90000"/>
              <a:buFont typeface="Wingdings" panose="05000000000000000000" pitchFamily="2" charset="2"/>
              <a:buNone/>
              <a:tabLst/>
              <a:defRPr sz="1372" spc="0" baseline="0">
                <a:solidFill>
                  <a:schemeClr val="tx2"/>
                </a:solidFill>
                <a:latin typeface="+mj-lt"/>
              </a:defRPr>
            </a:lvl3pPr>
            <a:lvl4pPr marL="672290" marR="0" indent="0" fontAlgn="auto">
              <a:lnSpc>
                <a:spcPct val="100000"/>
              </a:lnSpc>
              <a:spcBef>
                <a:spcPts val="0"/>
              </a:spcBef>
              <a:spcAft>
                <a:spcPts val="0"/>
              </a:spcAft>
              <a:buClrTx/>
              <a:buSzPct val="90000"/>
              <a:buFont typeface="Wingdings" panose="05000000000000000000" pitchFamily="2" charset="2"/>
              <a:buNone/>
              <a:tabLst/>
              <a:defRPr sz="1372" spc="0" baseline="0">
                <a:solidFill>
                  <a:srgbClr val="000000"/>
                </a:solidFill>
              </a:defRPr>
            </a:lvl4pPr>
            <a:lvl5pPr marL="896386" marR="0" indent="0" fontAlgn="auto">
              <a:lnSpc>
                <a:spcPct val="100000"/>
              </a:lnSpc>
              <a:spcBef>
                <a:spcPts val="0"/>
              </a:spcBef>
              <a:spcAft>
                <a:spcPts val="0"/>
              </a:spcAft>
              <a:buClrTx/>
              <a:buSzPct val="90000"/>
              <a:buFont typeface="Wingdings" panose="05000000000000000000" pitchFamily="2" charset="2"/>
              <a:buNone/>
              <a:tabLst/>
              <a:defRPr sz="980" b="1" spc="0" baseline="0">
                <a:solidFill>
                  <a:srgbClr val="000000"/>
                </a:solidFill>
              </a:defRPr>
            </a:lvl5pPr>
            <a:lvl6pPr marL="2285916" indent="0">
              <a:spcBef>
                <a:spcPct val="20000"/>
              </a:spcBef>
              <a:buFont typeface="Arial" pitchFamily="34" charset="0"/>
              <a:buNone/>
              <a:defRPr sz="1961"/>
            </a:lvl6pPr>
            <a:lvl7pPr marL="0" indent="0">
              <a:lnSpc>
                <a:spcPct val="100000"/>
              </a:lnSpc>
              <a:spcBef>
                <a:spcPts val="0"/>
              </a:spcBef>
              <a:spcAft>
                <a:spcPts val="0"/>
              </a:spcAft>
              <a:buFont typeface="Arial" pitchFamily="34" charset="0"/>
              <a:buNone/>
              <a:defRPr sz="980">
                <a:solidFill>
                  <a:srgbClr val="000000"/>
                </a:solidFill>
              </a:defRPr>
            </a:lvl7pPr>
            <a:lvl8pPr marL="3428877" indent="-228592">
              <a:spcBef>
                <a:spcPct val="20000"/>
              </a:spcBef>
              <a:buFont typeface="Arial" pitchFamily="34" charset="0"/>
              <a:buChar char="•"/>
              <a:defRPr sz="1961"/>
            </a:lvl8pPr>
            <a:lvl9pPr marL="3886061" indent="-228592">
              <a:spcBef>
                <a:spcPct val="20000"/>
              </a:spcBef>
              <a:buFont typeface="Arial" pitchFamily="34" charset="0"/>
              <a:buChar char="•"/>
              <a:defRPr sz="1961"/>
            </a:lvl9pPr>
          </a:lstStyle>
          <a:p>
            <a:pPr marL="7620" marR="2540">
              <a:spcBef>
                <a:spcPts val="1137"/>
              </a:spcBef>
            </a:pPr>
            <a:r>
              <a:rPr lang="en-US" sz="1800" dirty="0">
                <a:solidFill>
                  <a:schemeClr val="tx1"/>
                </a:solidFill>
                <a:latin typeface="+mn-lt"/>
              </a:rPr>
              <a:t>Revamp their technology to be more responsive when facing unprecedented changes</a:t>
            </a:r>
          </a:p>
        </p:txBody>
      </p:sp>
      <p:sp>
        <p:nvSpPr>
          <p:cNvPr id="22" name="Text Placeholder 10">
            <a:extLst>
              <a:ext uri="{FF2B5EF4-FFF2-40B4-BE49-F238E27FC236}">
                <a16:creationId xmlns:a16="http://schemas.microsoft.com/office/drawing/2014/main" id="{3AB12B85-75F5-0A28-494A-9463F4C37908}"/>
              </a:ext>
            </a:extLst>
          </p:cNvPr>
          <p:cNvSpPr txBox="1">
            <a:spLocks/>
          </p:cNvSpPr>
          <p:nvPr/>
        </p:nvSpPr>
        <p:spPr>
          <a:xfrm>
            <a:off x="6030351" y="4597381"/>
            <a:ext cx="5863240" cy="461665"/>
          </a:xfrm>
          <a:prstGeom prst="rect">
            <a:avLst/>
          </a:prstGeom>
        </p:spPr>
        <p:txBody>
          <a:bodyPr vert="horz" wrap="square" lIns="0" tIns="0" rIns="0" bIns="0" rtlCol="0" anchor="t">
            <a:spAutoFit/>
          </a:bodyPr>
          <a:lstStyle>
            <a:defPPr>
              <a:defRPr lang="en-US"/>
            </a:defPPr>
            <a:lvl1pPr marR="0" indent="0" fontAlgn="auto">
              <a:lnSpc>
                <a:spcPts val="1765"/>
              </a:lnSpc>
              <a:spcBef>
                <a:spcPts val="1176"/>
              </a:spcBef>
              <a:spcAft>
                <a:spcPts val="0"/>
              </a:spcAft>
              <a:buClrTx/>
              <a:buSzPct val="90000"/>
              <a:buFont typeface="Wingdings" panose="05000000000000000000" pitchFamily="2" charset="2"/>
              <a:buNone/>
              <a:tabLst/>
              <a:defRPr sz="1372" b="0" spc="0" baseline="0">
                <a:solidFill>
                  <a:schemeClr val="tx2"/>
                </a:solidFill>
                <a:latin typeface="+mj-lt"/>
              </a:defRPr>
            </a:lvl1pPr>
            <a:lvl2pPr marL="0" marR="0" indent="0" fontAlgn="auto">
              <a:lnSpc>
                <a:spcPts val="1765"/>
              </a:lnSpc>
              <a:spcBef>
                <a:spcPts val="441"/>
              </a:spcBef>
              <a:spcAft>
                <a:spcPts val="0"/>
              </a:spcAft>
              <a:buClrTx/>
              <a:buSzPct val="90000"/>
              <a:buFont typeface="Arial" panose="020B0604020202020204" pitchFamily="34" charset="0"/>
              <a:buNone/>
              <a:tabLst/>
              <a:defRPr sz="1372" spc="0" baseline="0">
                <a:solidFill>
                  <a:srgbClr val="000000"/>
                </a:solidFill>
              </a:defRPr>
            </a:lvl2pPr>
            <a:lvl3pPr marL="448193" marR="0" indent="0" fontAlgn="auto">
              <a:lnSpc>
                <a:spcPct val="100000"/>
              </a:lnSpc>
              <a:spcBef>
                <a:spcPts val="0"/>
              </a:spcBef>
              <a:spcAft>
                <a:spcPts val="0"/>
              </a:spcAft>
              <a:buClrTx/>
              <a:buSzPct val="90000"/>
              <a:buFont typeface="Wingdings" panose="05000000000000000000" pitchFamily="2" charset="2"/>
              <a:buNone/>
              <a:tabLst/>
              <a:defRPr sz="1372" spc="0" baseline="0">
                <a:solidFill>
                  <a:schemeClr val="tx2"/>
                </a:solidFill>
                <a:latin typeface="+mj-lt"/>
              </a:defRPr>
            </a:lvl3pPr>
            <a:lvl4pPr marL="672290" marR="0" indent="0" fontAlgn="auto">
              <a:lnSpc>
                <a:spcPct val="100000"/>
              </a:lnSpc>
              <a:spcBef>
                <a:spcPts val="0"/>
              </a:spcBef>
              <a:spcAft>
                <a:spcPts val="0"/>
              </a:spcAft>
              <a:buClrTx/>
              <a:buSzPct val="90000"/>
              <a:buFont typeface="Wingdings" panose="05000000000000000000" pitchFamily="2" charset="2"/>
              <a:buNone/>
              <a:tabLst/>
              <a:defRPr sz="1372" spc="0" baseline="0">
                <a:solidFill>
                  <a:srgbClr val="000000"/>
                </a:solidFill>
              </a:defRPr>
            </a:lvl4pPr>
            <a:lvl5pPr marL="896386" marR="0" indent="0" fontAlgn="auto">
              <a:lnSpc>
                <a:spcPct val="100000"/>
              </a:lnSpc>
              <a:spcBef>
                <a:spcPts val="0"/>
              </a:spcBef>
              <a:spcAft>
                <a:spcPts val="0"/>
              </a:spcAft>
              <a:buClrTx/>
              <a:buSzPct val="90000"/>
              <a:buFont typeface="Wingdings" panose="05000000000000000000" pitchFamily="2" charset="2"/>
              <a:buNone/>
              <a:tabLst/>
              <a:defRPr sz="980" b="1" spc="0" baseline="0">
                <a:solidFill>
                  <a:srgbClr val="000000"/>
                </a:solidFill>
              </a:defRPr>
            </a:lvl5pPr>
            <a:lvl6pPr marL="2285916" indent="0">
              <a:spcBef>
                <a:spcPct val="20000"/>
              </a:spcBef>
              <a:buFont typeface="Arial" pitchFamily="34" charset="0"/>
              <a:buNone/>
              <a:defRPr sz="1961"/>
            </a:lvl6pPr>
            <a:lvl7pPr marL="0" indent="0">
              <a:lnSpc>
                <a:spcPct val="100000"/>
              </a:lnSpc>
              <a:spcBef>
                <a:spcPts val="0"/>
              </a:spcBef>
              <a:spcAft>
                <a:spcPts val="0"/>
              </a:spcAft>
              <a:buFont typeface="Arial" pitchFamily="34" charset="0"/>
              <a:buNone/>
              <a:defRPr sz="980">
                <a:solidFill>
                  <a:srgbClr val="000000"/>
                </a:solidFill>
              </a:defRPr>
            </a:lvl7pPr>
            <a:lvl8pPr marL="3428877" indent="-228592">
              <a:spcBef>
                <a:spcPct val="20000"/>
              </a:spcBef>
              <a:buFont typeface="Arial" pitchFamily="34" charset="0"/>
              <a:buChar char="•"/>
              <a:defRPr sz="1961"/>
            </a:lvl8pPr>
            <a:lvl9pPr marL="3886061" indent="-228592">
              <a:spcBef>
                <a:spcPct val="20000"/>
              </a:spcBef>
              <a:buFont typeface="Arial" pitchFamily="34" charset="0"/>
              <a:buChar char="•"/>
              <a:defRPr sz="1961"/>
            </a:lvl9pPr>
          </a:lstStyle>
          <a:p>
            <a:pPr marL="7620" marR="2540">
              <a:spcBef>
                <a:spcPts val="1137"/>
              </a:spcBef>
            </a:pPr>
            <a:r>
              <a:rPr lang="en-US" sz="1800" dirty="0">
                <a:solidFill>
                  <a:schemeClr val="tx1"/>
                </a:solidFill>
                <a:latin typeface="+mn-lt"/>
              </a:rPr>
              <a:t>Evaluate cloud solutions to deliver better security and scalability</a:t>
            </a:r>
          </a:p>
        </p:txBody>
      </p:sp>
      <p:sp>
        <p:nvSpPr>
          <p:cNvPr id="24" name="Text Placeholder 10">
            <a:extLst>
              <a:ext uri="{FF2B5EF4-FFF2-40B4-BE49-F238E27FC236}">
                <a16:creationId xmlns:a16="http://schemas.microsoft.com/office/drawing/2014/main" id="{D5505461-F456-9B5E-4FA8-777C88439D86}"/>
              </a:ext>
            </a:extLst>
          </p:cNvPr>
          <p:cNvSpPr txBox="1">
            <a:spLocks/>
          </p:cNvSpPr>
          <p:nvPr/>
        </p:nvSpPr>
        <p:spPr>
          <a:xfrm>
            <a:off x="6030351" y="5761526"/>
            <a:ext cx="5238936" cy="230832"/>
          </a:xfrm>
          <a:prstGeom prst="rect">
            <a:avLst/>
          </a:prstGeom>
        </p:spPr>
        <p:txBody>
          <a:bodyPr vert="horz" wrap="square" lIns="0" tIns="0" rIns="0" bIns="0" rtlCol="0" anchor="t">
            <a:spAutoFit/>
          </a:bodyPr>
          <a:lstStyle>
            <a:lvl1pPr marL="0" marR="0" indent="0" algn="l" defTabSz="914367" rtl="0" eaLnBrk="1" fontAlgn="auto" latinLnBrk="0" hangingPunct="1">
              <a:lnSpc>
                <a:spcPts val="1765"/>
              </a:lnSpc>
              <a:spcBef>
                <a:spcPts val="1176"/>
              </a:spcBef>
              <a:spcAft>
                <a:spcPts val="0"/>
              </a:spcAft>
              <a:buClrTx/>
              <a:buSzPct val="90000"/>
              <a:buFont typeface="Wingdings" panose="05000000000000000000" pitchFamily="2" charset="2"/>
              <a:buNone/>
              <a:tabLst/>
              <a:defRPr lang="en-US" sz="1372"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solidFill>
                  <a:schemeClr val="tx1"/>
                </a:solidFill>
                <a:latin typeface="+mn-lt"/>
              </a:rPr>
              <a:t>Implement solutions that are cost-optimized</a:t>
            </a:r>
          </a:p>
        </p:txBody>
      </p:sp>
      <p:grpSp>
        <p:nvGrpSpPr>
          <p:cNvPr id="2" name="Group 1">
            <a:extLst>
              <a:ext uri="{FF2B5EF4-FFF2-40B4-BE49-F238E27FC236}">
                <a16:creationId xmlns:a16="http://schemas.microsoft.com/office/drawing/2014/main" id="{03E5A795-43BD-7FA0-E2D0-C77D746DC06B}"/>
              </a:ext>
              <a:ext uri="{C183D7F6-B498-43B3-948B-1728B52AA6E4}">
                <adec:decorative xmlns:adec="http://schemas.microsoft.com/office/drawing/2017/decorative" val="1"/>
              </a:ext>
            </a:extLst>
          </p:cNvPr>
          <p:cNvGrpSpPr/>
          <p:nvPr/>
        </p:nvGrpSpPr>
        <p:grpSpPr>
          <a:xfrm>
            <a:off x="5249300" y="5591286"/>
            <a:ext cx="551534" cy="549564"/>
            <a:chOff x="5422657" y="5746952"/>
            <a:chExt cx="435756" cy="434204"/>
          </a:xfrm>
        </p:grpSpPr>
        <p:sp>
          <p:nvSpPr>
            <p:cNvPr id="5" name="Freeform 841">
              <a:extLst>
                <a:ext uri="{FF2B5EF4-FFF2-40B4-BE49-F238E27FC236}">
                  <a16:creationId xmlns:a16="http://schemas.microsoft.com/office/drawing/2014/main" id="{B6CDBD01-FE63-47FC-B016-2AFC680FA6D6}"/>
                </a:ext>
              </a:extLst>
            </p:cNvPr>
            <p:cNvSpPr>
              <a:spLocks/>
            </p:cNvSpPr>
            <p:nvPr/>
          </p:nvSpPr>
          <p:spPr bwMode="auto">
            <a:xfrm>
              <a:off x="5724572" y="5815425"/>
              <a:ext cx="133841" cy="348609"/>
            </a:xfrm>
            <a:custGeom>
              <a:avLst/>
              <a:gdLst>
                <a:gd name="T0" fmla="*/ 116 w 116"/>
                <a:gd name="T1" fmla="*/ 133 h 304"/>
                <a:gd name="T2" fmla="*/ 60 w 116"/>
                <a:gd name="T3" fmla="*/ 0 h 304"/>
                <a:gd name="T4" fmla="*/ 46 w 116"/>
                <a:gd name="T5" fmla="*/ 14 h 304"/>
                <a:gd name="T6" fmla="*/ 48 w 116"/>
                <a:gd name="T7" fmla="*/ 16 h 304"/>
                <a:gd name="T8" fmla="*/ 83 w 116"/>
                <a:gd name="T9" fmla="*/ 68 h 304"/>
                <a:gd name="T10" fmla="*/ 96 w 116"/>
                <a:gd name="T11" fmla="*/ 133 h 304"/>
                <a:gd name="T12" fmla="*/ 83 w 116"/>
                <a:gd name="T13" fmla="*/ 197 h 304"/>
                <a:gd name="T14" fmla="*/ 47 w 116"/>
                <a:gd name="T15" fmla="*/ 250 h 304"/>
                <a:gd name="T16" fmla="*/ 19 w 116"/>
                <a:gd name="T17" fmla="*/ 273 h 304"/>
                <a:gd name="T18" fmla="*/ 5 w 116"/>
                <a:gd name="T19" fmla="*/ 255 h 304"/>
                <a:gd name="T20" fmla="*/ 0 w 116"/>
                <a:gd name="T21" fmla="*/ 299 h 304"/>
                <a:gd name="T22" fmla="*/ 43 w 116"/>
                <a:gd name="T23" fmla="*/ 304 h 304"/>
                <a:gd name="T24" fmla="*/ 31 w 116"/>
                <a:gd name="T25" fmla="*/ 289 h 304"/>
                <a:gd name="T26" fmla="*/ 116 w 116"/>
                <a:gd name="T27" fmla="*/ 13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304">
                  <a:moveTo>
                    <a:pt x="116" y="133"/>
                  </a:moveTo>
                  <a:cubicBezTo>
                    <a:pt x="116" y="81"/>
                    <a:pt x="94" y="33"/>
                    <a:pt x="60" y="0"/>
                  </a:cubicBezTo>
                  <a:cubicBezTo>
                    <a:pt x="46" y="14"/>
                    <a:pt x="46" y="14"/>
                    <a:pt x="46" y="14"/>
                  </a:cubicBezTo>
                  <a:cubicBezTo>
                    <a:pt x="46" y="14"/>
                    <a:pt x="47" y="15"/>
                    <a:pt x="48" y="16"/>
                  </a:cubicBezTo>
                  <a:cubicBezTo>
                    <a:pt x="63" y="31"/>
                    <a:pt x="75" y="49"/>
                    <a:pt x="83" y="68"/>
                  </a:cubicBezTo>
                  <a:cubicBezTo>
                    <a:pt x="92" y="89"/>
                    <a:pt x="96" y="111"/>
                    <a:pt x="96" y="133"/>
                  </a:cubicBezTo>
                  <a:cubicBezTo>
                    <a:pt x="96" y="155"/>
                    <a:pt x="91" y="177"/>
                    <a:pt x="83" y="197"/>
                  </a:cubicBezTo>
                  <a:cubicBezTo>
                    <a:pt x="74" y="217"/>
                    <a:pt x="62" y="235"/>
                    <a:pt x="47" y="250"/>
                  </a:cubicBezTo>
                  <a:cubicBezTo>
                    <a:pt x="39" y="259"/>
                    <a:pt x="29" y="266"/>
                    <a:pt x="19" y="273"/>
                  </a:cubicBezTo>
                  <a:cubicBezTo>
                    <a:pt x="5" y="255"/>
                    <a:pt x="5" y="255"/>
                    <a:pt x="5" y="255"/>
                  </a:cubicBezTo>
                  <a:cubicBezTo>
                    <a:pt x="0" y="299"/>
                    <a:pt x="0" y="299"/>
                    <a:pt x="0" y="299"/>
                  </a:cubicBezTo>
                  <a:cubicBezTo>
                    <a:pt x="43" y="304"/>
                    <a:pt x="43" y="304"/>
                    <a:pt x="43" y="304"/>
                  </a:cubicBezTo>
                  <a:cubicBezTo>
                    <a:pt x="31" y="289"/>
                    <a:pt x="31" y="289"/>
                    <a:pt x="31" y="289"/>
                  </a:cubicBezTo>
                  <a:cubicBezTo>
                    <a:pt x="82" y="255"/>
                    <a:pt x="116" y="198"/>
                    <a:pt x="116" y="133"/>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6" name="Freeform 842">
              <a:extLst>
                <a:ext uri="{FF2B5EF4-FFF2-40B4-BE49-F238E27FC236}">
                  <a16:creationId xmlns:a16="http://schemas.microsoft.com/office/drawing/2014/main" id="{6C5C26F5-A05E-3CB7-7DE5-474BA8109547}"/>
                </a:ext>
              </a:extLst>
            </p:cNvPr>
            <p:cNvSpPr>
              <a:spLocks/>
            </p:cNvSpPr>
            <p:nvPr/>
          </p:nvSpPr>
          <p:spPr bwMode="auto">
            <a:xfrm>
              <a:off x="5422657" y="6009964"/>
              <a:ext cx="273908" cy="171192"/>
            </a:xfrm>
            <a:custGeom>
              <a:avLst/>
              <a:gdLst>
                <a:gd name="T0" fmla="*/ 232 w 238"/>
                <a:gd name="T1" fmla="*/ 124 h 148"/>
                <a:gd name="T2" fmla="*/ 192 w 238"/>
                <a:gd name="T3" fmla="*/ 128 h 148"/>
                <a:gd name="T4" fmla="*/ 192 w 238"/>
                <a:gd name="T5" fmla="*/ 128 h 148"/>
                <a:gd name="T6" fmla="*/ 127 w 238"/>
                <a:gd name="T7" fmla="*/ 115 h 148"/>
                <a:gd name="T8" fmla="*/ 75 w 238"/>
                <a:gd name="T9" fmla="*/ 80 h 148"/>
                <a:gd name="T10" fmla="*/ 41 w 238"/>
                <a:gd name="T11" fmla="*/ 30 h 148"/>
                <a:gd name="T12" fmla="*/ 61 w 238"/>
                <a:gd name="T13" fmla="*/ 26 h 148"/>
                <a:gd name="T14" fmla="*/ 26 w 238"/>
                <a:gd name="T15" fmla="*/ 0 h 148"/>
                <a:gd name="T16" fmla="*/ 0 w 238"/>
                <a:gd name="T17" fmla="*/ 36 h 148"/>
                <a:gd name="T18" fmla="*/ 20 w 238"/>
                <a:gd name="T19" fmla="*/ 33 h 148"/>
                <a:gd name="T20" fmla="*/ 192 w 238"/>
                <a:gd name="T21" fmla="*/ 148 h 148"/>
                <a:gd name="T22" fmla="*/ 192 w 238"/>
                <a:gd name="T23" fmla="*/ 148 h 148"/>
                <a:gd name="T24" fmla="*/ 238 w 238"/>
                <a:gd name="T25" fmla="*/ 143 h 148"/>
                <a:gd name="T26" fmla="*/ 232 w 238"/>
                <a:gd name="T27"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148">
                  <a:moveTo>
                    <a:pt x="232" y="124"/>
                  </a:moveTo>
                  <a:cubicBezTo>
                    <a:pt x="219" y="127"/>
                    <a:pt x="206" y="128"/>
                    <a:pt x="192" y="128"/>
                  </a:cubicBezTo>
                  <a:cubicBezTo>
                    <a:pt x="192" y="128"/>
                    <a:pt x="192" y="128"/>
                    <a:pt x="192" y="128"/>
                  </a:cubicBezTo>
                  <a:cubicBezTo>
                    <a:pt x="170" y="128"/>
                    <a:pt x="148" y="124"/>
                    <a:pt x="127" y="115"/>
                  </a:cubicBezTo>
                  <a:cubicBezTo>
                    <a:pt x="108" y="107"/>
                    <a:pt x="90" y="95"/>
                    <a:pt x="75" y="80"/>
                  </a:cubicBezTo>
                  <a:cubicBezTo>
                    <a:pt x="60" y="65"/>
                    <a:pt x="49" y="48"/>
                    <a:pt x="41" y="30"/>
                  </a:cubicBezTo>
                  <a:cubicBezTo>
                    <a:pt x="61" y="26"/>
                    <a:pt x="61" y="26"/>
                    <a:pt x="61" y="26"/>
                  </a:cubicBezTo>
                  <a:cubicBezTo>
                    <a:pt x="26" y="0"/>
                    <a:pt x="26" y="0"/>
                    <a:pt x="26" y="0"/>
                  </a:cubicBezTo>
                  <a:cubicBezTo>
                    <a:pt x="0" y="36"/>
                    <a:pt x="0" y="36"/>
                    <a:pt x="0" y="36"/>
                  </a:cubicBezTo>
                  <a:cubicBezTo>
                    <a:pt x="20" y="33"/>
                    <a:pt x="20" y="33"/>
                    <a:pt x="20" y="33"/>
                  </a:cubicBezTo>
                  <a:cubicBezTo>
                    <a:pt x="48" y="100"/>
                    <a:pt x="114" y="148"/>
                    <a:pt x="192" y="148"/>
                  </a:cubicBezTo>
                  <a:cubicBezTo>
                    <a:pt x="192" y="148"/>
                    <a:pt x="192" y="148"/>
                    <a:pt x="192" y="148"/>
                  </a:cubicBezTo>
                  <a:cubicBezTo>
                    <a:pt x="208" y="148"/>
                    <a:pt x="223" y="146"/>
                    <a:pt x="238" y="143"/>
                  </a:cubicBezTo>
                  <a:lnTo>
                    <a:pt x="232" y="12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7" name="Freeform 843">
              <a:extLst>
                <a:ext uri="{FF2B5EF4-FFF2-40B4-BE49-F238E27FC236}">
                  <a16:creationId xmlns:a16="http://schemas.microsoft.com/office/drawing/2014/main" id="{673A6DE4-89B9-F3F4-51AF-08F2914EA48B}"/>
                </a:ext>
              </a:extLst>
            </p:cNvPr>
            <p:cNvSpPr>
              <a:spLocks/>
            </p:cNvSpPr>
            <p:nvPr/>
          </p:nvSpPr>
          <p:spPr bwMode="auto">
            <a:xfrm>
              <a:off x="5430446" y="5746952"/>
              <a:ext cx="325266" cy="216325"/>
            </a:xfrm>
            <a:custGeom>
              <a:avLst/>
              <a:gdLst>
                <a:gd name="T0" fmla="*/ 282 w 282"/>
                <a:gd name="T1" fmla="*/ 40 h 188"/>
                <a:gd name="T2" fmla="*/ 264 w 282"/>
                <a:gd name="T3" fmla="*/ 0 h 188"/>
                <a:gd name="T4" fmla="*/ 257 w 282"/>
                <a:gd name="T5" fmla="*/ 20 h 188"/>
                <a:gd name="T6" fmla="*/ 186 w 282"/>
                <a:gd name="T7" fmla="*/ 6 h 188"/>
                <a:gd name="T8" fmla="*/ 185 w 282"/>
                <a:gd name="T9" fmla="*/ 6 h 188"/>
                <a:gd name="T10" fmla="*/ 0 w 282"/>
                <a:gd name="T11" fmla="*/ 188 h 188"/>
                <a:gd name="T12" fmla="*/ 20 w 282"/>
                <a:gd name="T13" fmla="*/ 188 h 188"/>
                <a:gd name="T14" fmla="*/ 33 w 282"/>
                <a:gd name="T15" fmla="*/ 127 h 188"/>
                <a:gd name="T16" fmla="*/ 68 w 282"/>
                <a:gd name="T17" fmla="*/ 74 h 188"/>
                <a:gd name="T18" fmla="*/ 121 w 282"/>
                <a:gd name="T19" fmla="*/ 39 h 188"/>
                <a:gd name="T20" fmla="*/ 185 w 282"/>
                <a:gd name="T21" fmla="*/ 26 h 188"/>
                <a:gd name="T22" fmla="*/ 185 w 282"/>
                <a:gd name="T23" fmla="*/ 26 h 188"/>
                <a:gd name="T24" fmla="*/ 249 w 282"/>
                <a:gd name="T25" fmla="*/ 39 h 188"/>
                <a:gd name="T26" fmla="*/ 242 w 282"/>
                <a:gd name="T27" fmla="*/ 58 h 188"/>
                <a:gd name="T28" fmla="*/ 282 w 282"/>
                <a:gd name="T29" fmla="*/ 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188">
                  <a:moveTo>
                    <a:pt x="282" y="40"/>
                  </a:moveTo>
                  <a:cubicBezTo>
                    <a:pt x="264" y="0"/>
                    <a:pt x="264" y="0"/>
                    <a:pt x="264" y="0"/>
                  </a:cubicBezTo>
                  <a:cubicBezTo>
                    <a:pt x="257" y="20"/>
                    <a:pt x="257" y="20"/>
                    <a:pt x="257" y="20"/>
                  </a:cubicBezTo>
                  <a:cubicBezTo>
                    <a:pt x="235" y="11"/>
                    <a:pt x="211" y="6"/>
                    <a:pt x="186" y="6"/>
                  </a:cubicBezTo>
                  <a:cubicBezTo>
                    <a:pt x="185" y="6"/>
                    <a:pt x="185" y="6"/>
                    <a:pt x="185" y="6"/>
                  </a:cubicBezTo>
                  <a:cubicBezTo>
                    <a:pt x="84" y="6"/>
                    <a:pt x="2" y="87"/>
                    <a:pt x="0" y="188"/>
                  </a:cubicBezTo>
                  <a:cubicBezTo>
                    <a:pt x="20" y="188"/>
                    <a:pt x="20" y="188"/>
                    <a:pt x="20" y="188"/>
                  </a:cubicBezTo>
                  <a:cubicBezTo>
                    <a:pt x="20" y="167"/>
                    <a:pt x="24" y="146"/>
                    <a:pt x="33" y="127"/>
                  </a:cubicBezTo>
                  <a:cubicBezTo>
                    <a:pt x="41" y="107"/>
                    <a:pt x="53" y="90"/>
                    <a:pt x="68" y="74"/>
                  </a:cubicBezTo>
                  <a:cubicBezTo>
                    <a:pt x="83" y="59"/>
                    <a:pt x="101" y="47"/>
                    <a:pt x="121" y="39"/>
                  </a:cubicBezTo>
                  <a:cubicBezTo>
                    <a:pt x="141" y="30"/>
                    <a:pt x="163" y="26"/>
                    <a:pt x="185" y="26"/>
                  </a:cubicBezTo>
                  <a:cubicBezTo>
                    <a:pt x="185" y="26"/>
                    <a:pt x="185" y="26"/>
                    <a:pt x="185" y="26"/>
                  </a:cubicBezTo>
                  <a:cubicBezTo>
                    <a:pt x="208" y="26"/>
                    <a:pt x="229" y="30"/>
                    <a:pt x="249" y="39"/>
                  </a:cubicBezTo>
                  <a:cubicBezTo>
                    <a:pt x="242" y="58"/>
                    <a:pt x="242" y="58"/>
                    <a:pt x="242" y="58"/>
                  </a:cubicBezTo>
                  <a:lnTo>
                    <a:pt x="282" y="4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8" name="Freeform 844">
              <a:extLst>
                <a:ext uri="{FF2B5EF4-FFF2-40B4-BE49-F238E27FC236}">
                  <a16:creationId xmlns:a16="http://schemas.microsoft.com/office/drawing/2014/main" id="{88907EF9-0AB6-2047-3169-ED5B51FAA130}"/>
                </a:ext>
              </a:extLst>
            </p:cNvPr>
            <p:cNvSpPr>
              <a:spLocks/>
            </p:cNvSpPr>
            <p:nvPr/>
          </p:nvSpPr>
          <p:spPr bwMode="auto">
            <a:xfrm>
              <a:off x="5503621" y="5831360"/>
              <a:ext cx="284004" cy="282570"/>
            </a:xfrm>
            <a:custGeom>
              <a:avLst/>
              <a:gdLst>
                <a:gd name="T0" fmla="*/ 267 w 267"/>
                <a:gd name="T1" fmla="*/ 153 h 267"/>
                <a:gd name="T2" fmla="*/ 267 w 267"/>
                <a:gd name="T3" fmla="*/ 114 h 267"/>
                <a:gd name="T4" fmla="*/ 239 w 267"/>
                <a:gd name="T5" fmla="*/ 114 h 267"/>
                <a:gd name="T6" fmla="*/ 222 w 267"/>
                <a:gd name="T7" fmla="*/ 73 h 267"/>
                <a:gd name="T8" fmla="*/ 242 w 267"/>
                <a:gd name="T9" fmla="*/ 53 h 267"/>
                <a:gd name="T10" fmla="*/ 215 w 267"/>
                <a:gd name="T11" fmla="*/ 25 h 267"/>
                <a:gd name="T12" fmla="*/ 195 w 267"/>
                <a:gd name="T13" fmla="*/ 45 h 267"/>
                <a:gd name="T14" fmla="*/ 153 w 267"/>
                <a:gd name="T15" fmla="*/ 28 h 267"/>
                <a:gd name="T16" fmla="*/ 153 w 267"/>
                <a:gd name="T17" fmla="*/ 0 h 267"/>
                <a:gd name="T18" fmla="*/ 114 w 267"/>
                <a:gd name="T19" fmla="*/ 0 h 267"/>
                <a:gd name="T20" fmla="*/ 114 w 267"/>
                <a:gd name="T21" fmla="*/ 28 h 267"/>
                <a:gd name="T22" fmla="*/ 73 w 267"/>
                <a:gd name="T23" fmla="*/ 45 h 267"/>
                <a:gd name="T24" fmla="*/ 53 w 267"/>
                <a:gd name="T25" fmla="*/ 25 h 267"/>
                <a:gd name="T26" fmla="*/ 25 w 267"/>
                <a:gd name="T27" fmla="*/ 53 h 267"/>
                <a:gd name="T28" fmla="*/ 46 w 267"/>
                <a:gd name="T29" fmla="*/ 73 h 267"/>
                <a:gd name="T30" fmla="*/ 29 w 267"/>
                <a:gd name="T31" fmla="*/ 114 h 267"/>
                <a:gd name="T32" fmla="*/ 0 w 267"/>
                <a:gd name="T33" fmla="*/ 114 h 267"/>
                <a:gd name="T34" fmla="*/ 0 w 267"/>
                <a:gd name="T35" fmla="*/ 153 h 267"/>
                <a:gd name="T36" fmla="*/ 30 w 267"/>
                <a:gd name="T37" fmla="*/ 153 h 267"/>
                <a:gd name="T38" fmla="*/ 46 w 267"/>
                <a:gd name="T39" fmla="*/ 193 h 267"/>
                <a:gd name="T40" fmla="*/ 25 w 267"/>
                <a:gd name="T41" fmla="*/ 214 h 267"/>
                <a:gd name="T42" fmla="*/ 53 w 267"/>
                <a:gd name="T43" fmla="*/ 242 h 267"/>
                <a:gd name="T44" fmla="*/ 74 w 267"/>
                <a:gd name="T45" fmla="*/ 221 h 267"/>
                <a:gd name="T46" fmla="*/ 114 w 267"/>
                <a:gd name="T47" fmla="*/ 237 h 267"/>
                <a:gd name="T48" fmla="*/ 114 w 267"/>
                <a:gd name="T49" fmla="*/ 267 h 267"/>
                <a:gd name="T50" fmla="*/ 153 w 267"/>
                <a:gd name="T51" fmla="*/ 267 h 267"/>
                <a:gd name="T52" fmla="*/ 153 w 267"/>
                <a:gd name="T53" fmla="*/ 238 h 267"/>
                <a:gd name="T54" fmla="*/ 194 w 267"/>
                <a:gd name="T55" fmla="*/ 221 h 267"/>
                <a:gd name="T56" fmla="*/ 214 w 267"/>
                <a:gd name="T57" fmla="*/ 242 h 267"/>
                <a:gd name="T58" fmla="*/ 242 w 267"/>
                <a:gd name="T59" fmla="*/ 215 h 267"/>
                <a:gd name="T60" fmla="*/ 221 w 267"/>
                <a:gd name="T61" fmla="*/ 194 h 267"/>
                <a:gd name="T62" fmla="*/ 239 w 267"/>
                <a:gd name="T63" fmla="*/ 153 h 267"/>
                <a:gd name="T64" fmla="*/ 267 w 267"/>
                <a:gd name="T65" fmla="*/ 15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7" h="267">
                  <a:moveTo>
                    <a:pt x="267" y="153"/>
                  </a:moveTo>
                  <a:cubicBezTo>
                    <a:pt x="267" y="114"/>
                    <a:pt x="267" y="114"/>
                    <a:pt x="267" y="114"/>
                  </a:cubicBezTo>
                  <a:cubicBezTo>
                    <a:pt x="239" y="114"/>
                    <a:pt x="239" y="114"/>
                    <a:pt x="239" y="114"/>
                  </a:cubicBezTo>
                  <a:cubicBezTo>
                    <a:pt x="237" y="99"/>
                    <a:pt x="231" y="85"/>
                    <a:pt x="222" y="73"/>
                  </a:cubicBezTo>
                  <a:cubicBezTo>
                    <a:pt x="242" y="53"/>
                    <a:pt x="242" y="53"/>
                    <a:pt x="242" y="53"/>
                  </a:cubicBezTo>
                  <a:cubicBezTo>
                    <a:pt x="215" y="25"/>
                    <a:pt x="215" y="25"/>
                    <a:pt x="215" y="25"/>
                  </a:cubicBezTo>
                  <a:cubicBezTo>
                    <a:pt x="195" y="45"/>
                    <a:pt x="195" y="45"/>
                    <a:pt x="195" y="45"/>
                  </a:cubicBezTo>
                  <a:cubicBezTo>
                    <a:pt x="183" y="36"/>
                    <a:pt x="169" y="31"/>
                    <a:pt x="153" y="28"/>
                  </a:cubicBezTo>
                  <a:cubicBezTo>
                    <a:pt x="153" y="0"/>
                    <a:pt x="153" y="0"/>
                    <a:pt x="153" y="0"/>
                  </a:cubicBezTo>
                  <a:cubicBezTo>
                    <a:pt x="114" y="0"/>
                    <a:pt x="114" y="0"/>
                    <a:pt x="114" y="0"/>
                  </a:cubicBezTo>
                  <a:cubicBezTo>
                    <a:pt x="114" y="28"/>
                    <a:pt x="114" y="28"/>
                    <a:pt x="114" y="28"/>
                  </a:cubicBezTo>
                  <a:cubicBezTo>
                    <a:pt x="99" y="31"/>
                    <a:pt x="85" y="37"/>
                    <a:pt x="73" y="45"/>
                  </a:cubicBezTo>
                  <a:cubicBezTo>
                    <a:pt x="53" y="25"/>
                    <a:pt x="53" y="25"/>
                    <a:pt x="53" y="25"/>
                  </a:cubicBezTo>
                  <a:cubicBezTo>
                    <a:pt x="25" y="53"/>
                    <a:pt x="25" y="53"/>
                    <a:pt x="25" y="53"/>
                  </a:cubicBezTo>
                  <a:cubicBezTo>
                    <a:pt x="46" y="73"/>
                    <a:pt x="46" y="73"/>
                    <a:pt x="46" y="73"/>
                  </a:cubicBezTo>
                  <a:cubicBezTo>
                    <a:pt x="38" y="85"/>
                    <a:pt x="32" y="99"/>
                    <a:pt x="29" y="114"/>
                  </a:cubicBezTo>
                  <a:cubicBezTo>
                    <a:pt x="0" y="114"/>
                    <a:pt x="0" y="114"/>
                    <a:pt x="0" y="114"/>
                  </a:cubicBezTo>
                  <a:cubicBezTo>
                    <a:pt x="0" y="153"/>
                    <a:pt x="0" y="153"/>
                    <a:pt x="0" y="153"/>
                  </a:cubicBezTo>
                  <a:cubicBezTo>
                    <a:pt x="30" y="153"/>
                    <a:pt x="30" y="153"/>
                    <a:pt x="30" y="153"/>
                  </a:cubicBezTo>
                  <a:cubicBezTo>
                    <a:pt x="32" y="168"/>
                    <a:pt x="38" y="181"/>
                    <a:pt x="46" y="193"/>
                  </a:cubicBezTo>
                  <a:cubicBezTo>
                    <a:pt x="25" y="214"/>
                    <a:pt x="25" y="214"/>
                    <a:pt x="25" y="214"/>
                  </a:cubicBezTo>
                  <a:cubicBezTo>
                    <a:pt x="53" y="242"/>
                    <a:pt x="53" y="242"/>
                    <a:pt x="53" y="242"/>
                  </a:cubicBezTo>
                  <a:cubicBezTo>
                    <a:pt x="74" y="221"/>
                    <a:pt x="74" y="221"/>
                    <a:pt x="74" y="221"/>
                  </a:cubicBezTo>
                  <a:cubicBezTo>
                    <a:pt x="86" y="229"/>
                    <a:pt x="99" y="235"/>
                    <a:pt x="114" y="237"/>
                  </a:cubicBezTo>
                  <a:cubicBezTo>
                    <a:pt x="114" y="267"/>
                    <a:pt x="114" y="267"/>
                    <a:pt x="114" y="267"/>
                  </a:cubicBezTo>
                  <a:cubicBezTo>
                    <a:pt x="153" y="267"/>
                    <a:pt x="153" y="267"/>
                    <a:pt x="153" y="267"/>
                  </a:cubicBezTo>
                  <a:cubicBezTo>
                    <a:pt x="153" y="238"/>
                    <a:pt x="153" y="238"/>
                    <a:pt x="153" y="238"/>
                  </a:cubicBezTo>
                  <a:cubicBezTo>
                    <a:pt x="168" y="235"/>
                    <a:pt x="182" y="229"/>
                    <a:pt x="194" y="221"/>
                  </a:cubicBezTo>
                  <a:cubicBezTo>
                    <a:pt x="214" y="242"/>
                    <a:pt x="214" y="242"/>
                    <a:pt x="214" y="242"/>
                  </a:cubicBezTo>
                  <a:cubicBezTo>
                    <a:pt x="242" y="215"/>
                    <a:pt x="242" y="215"/>
                    <a:pt x="242" y="215"/>
                  </a:cubicBezTo>
                  <a:cubicBezTo>
                    <a:pt x="221" y="194"/>
                    <a:pt x="221" y="194"/>
                    <a:pt x="221" y="194"/>
                  </a:cubicBezTo>
                  <a:cubicBezTo>
                    <a:pt x="230" y="182"/>
                    <a:pt x="236" y="168"/>
                    <a:pt x="239" y="153"/>
                  </a:cubicBezTo>
                  <a:lnTo>
                    <a:pt x="267" y="15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0" name="Oval 845">
              <a:extLst>
                <a:ext uri="{FF2B5EF4-FFF2-40B4-BE49-F238E27FC236}">
                  <a16:creationId xmlns:a16="http://schemas.microsoft.com/office/drawing/2014/main" id="{D478C706-E89B-A752-9897-B3D86EC094E9}"/>
                </a:ext>
              </a:extLst>
            </p:cNvPr>
            <p:cNvSpPr>
              <a:spLocks noChangeArrowheads="1"/>
            </p:cNvSpPr>
            <p:nvPr/>
          </p:nvSpPr>
          <p:spPr bwMode="auto">
            <a:xfrm>
              <a:off x="5567029" y="5894831"/>
              <a:ext cx="157186" cy="15562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11" name="Group 10">
            <a:extLst>
              <a:ext uri="{FF2B5EF4-FFF2-40B4-BE49-F238E27FC236}">
                <a16:creationId xmlns:a16="http://schemas.microsoft.com/office/drawing/2014/main" id="{5654F266-45DE-67F5-FC11-E44B0B5FD71C}"/>
              </a:ext>
              <a:ext uri="{C183D7F6-B498-43B3-948B-1728B52AA6E4}">
                <adec:decorative xmlns:adec="http://schemas.microsoft.com/office/drawing/2017/decorative" val="1"/>
              </a:ext>
            </a:extLst>
          </p:cNvPr>
          <p:cNvGrpSpPr>
            <a:grpSpLocks/>
          </p:cNvGrpSpPr>
          <p:nvPr/>
        </p:nvGrpSpPr>
        <p:grpSpPr>
          <a:xfrm>
            <a:off x="5293382" y="4602536"/>
            <a:ext cx="463616" cy="463616"/>
            <a:chOff x="7320530" y="4876800"/>
            <a:chExt cx="397900" cy="396504"/>
          </a:xfrm>
        </p:grpSpPr>
        <p:sp>
          <p:nvSpPr>
            <p:cNvPr id="12" name="Freeform 912">
              <a:extLst>
                <a:ext uri="{FF2B5EF4-FFF2-40B4-BE49-F238E27FC236}">
                  <a16:creationId xmlns:a16="http://schemas.microsoft.com/office/drawing/2014/main" id="{D232F9AB-300E-3A36-F93E-1BD18E6EF3D4}"/>
                </a:ext>
              </a:extLst>
            </p:cNvPr>
            <p:cNvSpPr>
              <a:spLocks/>
            </p:cNvSpPr>
            <p:nvPr/>
          </p:nvSpPr>
          <p:spPr bwMode="auto">
            <a:xfrm>
              <a:off x="7626285" y="4960568"/>
              <a:ext cx="92145" cy="61430"/>
            </a:xfrm>
            <a:custGeom>
              <a:avLst/>
              <a:gdLst>
                <a:gd name="T0" fmla="*/ 8 w 89"/>
                <a:gd name="T1" fmla="*/ 51 h 60"/>
                <a:gd name="T2" fmla="*/ 8 w 89"/>
                <a:gd name="T3" fmla="*/ 60 h 60"/>
                <a:gd name="T4" fmla="*/ 59 w 89"/>
                <a:gd name="T5" fmla="*/ 60 h 60"/>
                <a:gd name="T6" fmla="*/ 89 w 89"/>
                <a:gd name="T7" fmla="*/ 30 h 60"/>
                <a:gd name="T8" fmla="*/ 59 w 89"/>
                <a:gd name="T9" fmla="*/ 0 h 60"/>
                <a:gd name="T10" fmla="*/ 0 w 89"/>
                <a:gd name="T11" fmla="*/ 0 h 60"/>
                <a:gd name="T12" fmla="*/ 8 w 89"/>
                <a:gd name="T13" fmla="*/ 42 h 60"/>
                <a:gd name="T14" fmla="*/ 8 w 89"/>
                <a:gd name="T15" fmla="*/ 5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0">
                  <a:moveTo>
                    <a:pt x="8" y="51"/>
                  </a:moveTo>
                  <a:cubicBezTo>
                    <a:pt x="8" y="60"/>
                    <a:pt x="8" y="60"/>
                    <a:pt x="8" y="60"/>
                  </a:cubicBezTo>
                  <a:cubicBezTo>
                    <a:pt x="59" y="60"/>
                    <a:pt x="59" y="60"/>
                    <a:pt x="59" y="60"/>
                  </a:cubicBezTo>
                  <a:cubicBezTo>
                    <a:pt x="75" y="60"/>
                    <a:pt x="89" y="47"/>
                    <a:pt x="89" y="30"/>
                  </a:cubicBezTo>
                  <a:cubicBezTo>
                    <a:pt x="89" y="13"/>
                    <a:pt x="75" y="0"/>
                    <a:pt x="59" y="0"/>
                  </a:cubicBezTo>
                  <a:cubicBezTo>
                    <a:pt x="0" y="0"/>
                    <a:pt x="0" y="0"/>
                    <a:pt x="0" y="0"/>
                  </a:cubicBezTo>
                  <a:cubicBezTo>
                    <a:pt x="5" y="13"/>
                    <a:pt x="8" y="27"/>
                    <a:pt x="8" y="42"/>
                  </a:cubicBezTo>
                  <a:cubicBezTo>
                    <a:pt x="8" y="45"/>
                    <a:pt x="8" y="48"/>
                    <a:pt x="8" y="5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3" name="Freeform 913">
              <a:extLst>
                <a:ext uri="{FF2B5EF4-FFF2-40B4-BE49-F238E27FC236}">
                  <a16:creationId xmlns:a16="http://schemas.microsoft.com/office/drawing/2014/main" id="{7E5C965E-C33B-C8A8-AEC6-98FEB398C48F}"/>
                </a:ext>
              </a:extLst>
            </p:cNvPr>
            <p:cNvSpPr>
              <a:spLocks/>
            </p:cNvSpPr>
            <p:nvPr/>
          </p:nvSpPr>
          <p:spPr bwMode="auto">
            <a:xfrm>
              <a:off x="7320530" y="4960568"/>
              <a:ext cx="92145" cy="61430"/>
            </a:xfrm>
            <a:custGeom>
              <a:avLst/>
              <a:gdLst>
                <a:gd name="T0" fmla="*/ 81 w 89"/>
                <a:gd name="T1" fmla="*/ 42 h 60"/>
                <a:gd name="T2" fmla="*/ 89 w 89"/>
                <a:gd name="T3" fmla="*/ 0 h 60"/>
                <a:gd name="T4" fmla="*/ 30 w 89"/>
                <a:gd name="T5" fmla="*/ 0 h 60"/>
                <a:gd name="T6" fmla="*/ 0 w 89"/>
                <a:gd name="T7" fmla="*/ 30 h 60"/>
                <a:gd name="T8" fmla="*/ 30 w 89"/>
                <a:gd name="T9" fmla="*/ 60 h 60"/>
                <a:gd name="T10" fmla="*/ 81 w 89"/>
                <a:gd name="T11" fmla="*/ 60 h 60"/>
                <a:gd name="T12" fmla="*/ 81 w 89"/>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89" h="60">
                  <a:moveTo>
                    <a:pt x="81" y="42"/>
                  </a:moveTo>
                  <a:cubicBezTo>
                    <a:pt x="81" y="27"/>
                    <a:pt x="84" y="13"/>
                    <a:pt x="89" y="0"/>
                  </a:cubicBezTo>
                  <a:cubicBezTo>
                    <a:pt x="30" y="0"/>
                    <a:pt x="30" y="0"/>
                    <a:pt x="30" y="0"/>
                  </a:cubicBezTo>
                  <a:cubicBezTo>
                    <a:pt x="14" y="0"/>
                    <a:pt x="0" y="13"/>
                    <a:pt x="0" y="30"/>
                  </a:cubicBezTo>
                  <a:cubicBezTo>
                    <a:pt x="0" y="47"/>
                    <a:pt x="14" y="60"/>
                    <a:pt x="30" y="60"/>
                  </a:cubicBezTo>
                  <a:cubicBezTo>
                    <a:pt x="81" y="60"/>
                    <a:pt x="81" y="60"/>
                    <a:pt x="81" y="60"/>
                  </a:cubicBezTo>
                  <a:cubicBezTo>
                    <a:pt x="81" y="42"/>
                    <a:pt x="81" y="42"/>
                    <a:pt x="81" y="4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4" name="Freeform 914">
              <a:extLst>
                <a:ext uri="{FF2B5EF4-FFF2-40B4-BE49-F238E27FC236}">
                  <a16:creationId xmlns:a16="http://schemas.microsoft.com/office/drawing/2014/main" id="{75D56BF8-C682-67F9-6783-16D95482EA40}"/>
                </a:ext>
              </a:extLst>
            </p:cNvPr>
            <p:cNvSpPr>
              <a:spLocks/>
            </p:cNvSpPr>
            <p:nvPr/>
          </p:nvSpPr>
          <p:spPr bwMode="auto">
            <a:xfrm>
              <a:off x="7320530" y="4876800"/>
              <a:ext cx="397900" cy="62827"/>
            </a:xfrm>
            <a:custGeom>
              <a:avLst/>
              <a:gdLst>
                <a:gd name="T0" fmla="*/ 192 w 384"/>
                <a:gd name="T1" fmla="*/ 12 h 61"/>
                <a:gd name="T2" fmla="*/ 284 w 384"/>
                <a:gd name="T3" fmla="*/ 61 h 61"/>
                <a:gd name="T4" fmla="*/ 354 w 384"/>
                <a:gd name="T5" fmla="*/ 61 h 61"/>
                <a:gd name="T6" fmla="*/ 384 w 384"/>
                <a:gd name="T7" fmla="*/ 30 h 61"/>
                <a:gd name="T8" fmla="*/ 354 w 384"/>
                <a:gd name="T9" fmla="*/ 0 h 61"/>
                <a:gd name="T10" fmla="*/ 30 w 384"/>
                <a:gd name="T11" fmla="*/ 0 h 61"/>
                <a:gd name="T12" fmla="*/ 0 w 384"/>
                <a:gd name="T13" fmla="*/ 30 h 61"/>
                <a:gd name="T14" fmla="*/ 30 w 384"/>
                <a:gd name="T15" fmla="*/ 61 h 61"/>
                <a:gd name="T16" fmla="*/ 100 w 384"/>
                <a:gd name="T17" fmla="*/ 61 h 61"/>
                <a:gd name="T18" fmla="*/ 192 w 384"/>
                <a:gd name="T19" fmla="*/ 1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61">
                  <a:moveTo>
                    <a:pt x="192" y="12"/>
                  </a:moveTo>
                  <a:cubicBezTo>
                    <a:pt x="230" y="12"/>
                    <a:pt x="264" y="31"/>
                    <a:pt x="284" y="61"/>
                  </a:cubicBezTo>
                  <a:cubicBezTo>
                    <a:pt x="354" y="61"/>
                    <a:pt x="354" y="61"/>
                    <a:pt x="354" y="61"/>
                  </a:cubicBezTo>
                  <a:cubicBezTo>
                    <a:pt x="370" y="61"/>
                    <a:pt x="384" y="47"/>
                    <a:pt x="384" y="30"/>
                  </a:cubicBezTo>
                  <a:cubicBezTo>
                    <a:pt x="384" y="14"/>
                    <a:pt x="370" y="0"/>
                    <a:pt x="354" y="0"/>
                  </a:cubicBezTo>
                  <a:cubicBezTo>
                    <a:pt x="30" y="0"/>
                    <a:pt x="30" y="0"/>
                    <a:pt x="30" y="0"/>
                  </a:cubicBezTo>
                  <a:cubicBezTo>
                    <a:pt x="14" y="0"/>
                    <a:pt x="0" y="14"/>
                    <a:pt x="0" y="30"/>
                  </a:cubicBezTo>
                  <a:cubicBezTo>
                    <a:pt x="0" y="47"/>
                    <a:pt x="14" y="61"/>
                    <a:pt x="30" y="61"/>
                  </a:cubicBezTo>
                  <a:cubicBezTo>
                    <a:pt x="100" y="61"/>
                    <a:pt x="100" y="61"/>
                    <a:pt x="100" y="61"/>
                  </a:cubicBezTo>
                  <a:cubicBezTo>
                    <a:pt x="120" y="31"/>
                    <a:pt x="154" y="12"/>
                    <a:pt x="192" y="1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6" name="Freeform 915">
              <a:extLst>
                <a:ext uri="{FF2B5EF4-FFF2-40B4-BE49-F238E27FC236}">
                  <a16:creationId xmlns:a16="http://schemas.microsoft.com/office/drawing/2014/main" id="{688C6AC1-AB67-069C-F059-B566CD6FA6BD}"/>
                </a:ext>
              </a:extLst>
            </p:cNvPr>
            <p:cNvSpPr>
              <a:spLocks/>
            </p:cNvSpPr>
            <p:nvPr/>
          </p:nvSpPr>
          <p:spPr bwMode="auto">
            <a:xfrm>
              <a:off x="7634661" y="5044337"/>
              <a:ext cx="83769" cy="61430"/>
            </a:xfrm>
            <a:custGeom>
              <a:avLst/>
              <a:gdLst>
                <a:gd name="T0" fmla="*/ 51 w 81"/>
                <a:gd name="T1" fmla="*/ 60 h 60"/>
                <a:gd name="T2" fmla="*/ 81 w 81"/>
                <a:gd name="T3" fmla="*/ 30 h 60"/>
                <a:gd name="T4" fmla="*/ 51 w 81"/>
                <a:gd name="T5" fmla="*/ 0 h 60"/>
                <a:gd name="T6" fmla="*/ 0 w 81"/>
                <a:gd name="T7" fmla="*/ 0 h 60"/>
                <a:gd name="T8" fmla="*/ 0 w 81"/>
                <a:gd name="T9" fmla="*/ 60 h 60"/>
                <a:gd name="T10" fmla="*/ 51 w 81"/>
                <a:gd name="T11" fmla="*/ 60 h 60"/>
              </a:gdLst>
              <a:ahLst/>
              <a:cxnLst>
                <a:cxn ang="0">
                  <a:pos x="T0" y="T1"/>
                </a:cxn>
                <a:cxn ang="0">
                  <a:pos x="T2" y="T3"/>
                </a:cxn>
                <a:cxn ang="0">
                  <a:pos x="T4" y="T5"/>
                </a:cxn>
                <a:cxn ang="0">
                  <a:pos x="T6" y="T7"/>
                </a:cxn>
                <a:cxn ang="0">
                  <a:pos x="T8" y="T9"/>
                </a:cxn>
                <a:cxn ang="0">
                  <a:pos x="T10" y="T11"/>
                </a:cxn>
              </a:cxnLst>
              <a:rect l="0" t="0" r="r" b="b"/>
              <a:pathLst>
                <a:path w="81" h="60">
                  <a:moveTo>
                    <a:pt x="51" y="60"/>
                  </a:moveTo>
                  <a:cubicBezTo>
                    <a:pt x="67" y="60"/>
                    <a:pt x="81" y="47"/>
                    <a:pt x="81" y="30"/>
                  </a:cubicBezTo>
                  <a:cubicBezTo>
                    <a:pt x="81" y="13"/>
                    <a:pt x="67" y="0"/>
                    <a:pt x="51" y="0"/>
                  </a:cubicBezTo>
                  <a:cubicBezTo>
                    <a:pt x="0" y="0"/>
                    <a:pt x="0" y="0"/>
                    <a:pt x="0" y="0"/>
                  </a:cubicBezTo>
                  <a:cubicBezTo>
                    <a:pt x="0" y="60"/>
                    <a:pt x="0" y="60"/>
                    <a:pt x="0" y="60"/>
                  </a:cubicBezTo>
                  <a:lnTo>
                    <a:pt x="51" y="6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7" name="Freeform 916">
              <a:extLst>
                <a:ext uri="{FF2B5EF4-FFF2-40B4-BE49-F238E27FC236}">
                  <a16:creationId xmlns:a16="http://schemas.microsoft.com/office/drawing/2014/main" id="{A1A67665-20B5-467B-CBD5-A0C14CDCBE09}"/>
                </a:ext>
              </a:extLst>
            </p:cNvPr>
            <p:cNvSpPr>
              <a:spLocks/>
            </p:cNvSpPr>
            <p:nvPr/>
          </p:nvSpPr>
          <p:spPr bwMode="auto">
            <a:xfrm>
              <a:off x="7320530" y="5044337"/>
              <a:ext cx="83769" cy="61430"/>
            </a:xfrm>
            <a:custGeom>
              <a:avLst/>
              <a:gdLst>
                <a:gd name="T0" fmla="*/ 30 w 81"/>
                <a:gd name="T1" fmla="*/ 0 h 60"/>
                <a:gd name="T2" fmla="*/ 0 w 81"/>
                <a:gd name="T3" fmla="*/ 30 h 60"/>
                <a:gd name="T4" fmla="*/ 30 w 81"/>
                <a:gd name="T5" fmla="*/ 60 h 60"/>
                <a:gd name="T6" fmla="*/ 81 w 81"/>
                <a:gd name="T7" fmla="*/ 60 h 60"/>
                <a:gd name="T8" fmla="*/ 81 w 81"/>
                <a:gd name="T9" fmla="*/ 0 h 60"/>
                <a:gd name="T10" fmla="*/ 30 w 81"/>
                <a:gd name="T11" fmla="*/ 0 h 60"/>
              </a:gdLst>
              <a:ahLst/>
              <a:cxnLst>
                <a:cxn ang="0">
                  <a:pos x="T0" y="T1"/>
                </a:cxn>
                <a:cxn ang="0">
                  <a:pos x="T2" y="T3"/>
                </a:cxn>
                <a:cxn ang="0">
                  <a:pos x="T4" y="T5"/>
                </a:cxn>
                <a:cxn ang="0">
                  <a:pos x="T6" y="T7"/>
                </a:cxn>
                <a:cxn ang="0">
                  <a:pos x="T8" y="T9"/>
                </a:cxn>
                <a:cxn ang="0">
                  <a:pos x="T10" y="T11"/>
                </a:cxn>
              </a:cxnLst>
              <a:rect l="0" t="0" r="r" b="b"/>
              <a:pathLst>
                <a:path w="81" h="60">
                  <a:moveTo>
                    <a:pt x="30" y="0"/>
                  </a:moveTo>
                  <a:cubicBezTo>
                    <a:pt x="14" y="0"/>
                    <a:pt x="0" y="13"/>
                    <a:pt x="0" y="30"/>
                  </a:cubicBezTo>
                  <a:cubicBezTo>
                    <a:pt x="0" y="47"/>
                    <a:pt x="14" y="60"/>
                    <a:pt x="30" y="60"/>
                  </a:cubicBezTo>
                  <a:cubicBezTo>
                    <a:pt x="81" y="60"/>
                    <a:pt x="81" y="60"/>
                    <a:pt x="81" y="60"/>
                  </a:cubicBezTo>
                  <a:cubicBezTo>
                    <a:pt x="81" y="0"/>
                    <a:pt x="81" y="0"/>
                    <a:pt x="81" y="0"/>
                  </a:cubicBezTo>
                  <a:lnTo>
                    <a:pt x="30"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8" name="Freeform 917">
              <a:extLst>
                <a:ext uri="{FF2B5EF4-FFF2-40B4-BE49-F238E27FC236}">
                  <a16:creationId xmlns:a16="http://schemas.microsoft.com/office/drawing/2014/main" id="{A7916CD9-C8C3-8680-692E-E63FD6C9A799}"/>
                </a:ext>
              </a:extLst>
            </p:cNvPr>
            <p:cNvSpPr>
              <a:spLocks/>
            </p:cNvSpPr>
            <p:nvPr/>
          </p:nvSpPr>
          <p:spPr bwMode="auto">
            <a:xfrm>
              <a:off x="7634661" y="5128105"/>
              <a:ext cx="83769" cy="61430"/>
            </a:xfrm>
            <a:custGeom>
              <a:avLst/>
              <a:gdLst>
                <a:gd name="T0" fmla="*/ 51 w 81"/>
                <a:gd name="T1" fmla="*/ 60 h 60"/>
                <a:gd name="T2" fmla="*/ 81 w 81"/>
                <a:gd name="T3" fmla="*/ 30 h 60"/>
                <a:gd name="T4" fmla="*/ 51 w 81"/>
                <a:gd name="T5" fmla="*/ 0 h 60"/>
                <a:gd name="T6" fmla="*/ 0 w 81"/>
                <a:gd name="T7" fmla="*/ 0 h 60"/>
                <a:gd name="T8" fmla="*/ 0 w 81"/>
                <a:gd name="T9" fmla="*/ 60 h 60"/>
                <a:gd name="T10" fmla="*/ 51 w 81"/>
                <a:gd name="T11" fmla="*/ 60 h 60"/>
              </a:gdLst>
              <a:ahLst/>
              <a:cxnLst>
                <a:cxn ang="0">
                  <a:pos x="T0" y="T1"/>
                </a:cxn>
                <a:cxn ang="0">
                  <a:pos x="T2" y="T3"/>
                </a:cxn>
                <a:cxn ang="0">
                  <a:pos x="T4" y="T5"/>
                </a:cxn>
                <a:cxn ang="0">
                  <a:pos x="T6" y="T7"/>
                </a:cxn>
                <a:cxn ang="0">
                  <a:pos x="T8" y="T9"/>
                </a:cxn>
                <a:cxn ang="0">
                  <a:pos x="T10" y="T11"/>
                </a:cxn>
              </a:cxnLst>
              <a:rect l="0" t="0" r="r" b="b"/>
              <a:pathLst>
                <a:path w="81" h="60">
                  <a:moveTo>
                    <a:pt x="51" y="60"/>
                  </a:moveTo>
                  <a:cubicBezTo>
                    <a:pt x="67" y="60"/>
                    <a:pt x="81" y="47"/>
                    <a:pt x="81" y="30"/>
                  </a:cubicBezTo>
                  <a:cubicBezTo>
                    <a:pt x="81" y="13"/>
                    <a:pt x="67" y="0"/>
                    <a:pt x="51" y="0"/>
                  </a:cubicBezTo>
                  <a:cubicBezTo>
                    <a:pt x="0" y="0"/>
                    <a:pt x="0" y="0"/>
                    <a:pt x="0" y="0"/>
                  </a:cubicBezTo>
                  <a:cubicBezTo>
                    <a:pt x="0" y="60"/>
                    <a:pt x="0" y="60"/>
                    <a:pt x="0" y="60"/>
                  </a:cubicBezTo>
                  <a:lnTo>
                    <a:pt x="51" y="6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19" name="Freeform 918">
              <a:extLst>
                <a:ext uri="{FF2B5EF4-FFF2-40B4-BE49-F238E27FC236}">
                  <a16:creationId xmlns:a16="http://schemas.microsoft.com/office/drawing/2014/main" id="{AD8459FD-855E-50FE-90D9-27A05F030814}"/>
                </a:ext>
              </a:extLst>
            </p:cNvPr>
            <p:cNvSpPr>
              <a:spLocks/>
            </p:cNvSpPr>
            <p:nvPr/>
          </p:nvSpPr>
          <p:spPr bwMode="auto">
            <a:xfrm>
              <a:off x="7320530" y="5128105"/>
              <a:ext cx="83769" cy="61430"/>
            </a:xfrm>
            <a:custGeom>
              <a:avLst/>
              <a:gdLst>
                <a:gd name="T0" fmla="*/ 30 w 81"/>
                <a:gd name="T1" fmla="*/ 0 h 60"/>
                <a:gd name="T2" fmla="*/ 0 w 81"/>
                <a:gd name="T3" fmla="*/ 30 h 60"/>
                <a:gd name="T4" fmla="*/ 30 w 81"/>
                <a:gd name="T5" fmla="*/ 60 h 60"/>
                <a:gd name="T6" fmla="*/ 81 w 81"/>
                <a:gd name="T7" fmla="*/ 60 h 60"/>
                <a:gd name="T8" fmla="*/ 81 w 81"/>
                <a:gd name="T9" fmla="*/ 0 h 60"/>
                <a:gd name="T10" fmla="*/ 30 w 81"/>
                <a:gd name="T11" fmla="*/ 0 h 60"/>
              </a:gdLst>
              <a:ahLst/>
              <a:cxnLst>
                <a:cxn ang="0">
                  <a:pos x="T0" y="T1"/>
                </a:cxn>
                <a:cxn ang="0">
                  <a:pos x="T2" y="T3"/>
                </a:cxn>
                <a:cxn ang="0">
                  <a:pos x="T4" y="T5"/>
                </a:cxn>
                <a:cxn ang="0">
                  <a:pos x="T6" y="T7"/>
                </a:cxn>
                <a:cxn ang="0">
                  <a:pos x="T8" y="T9"/>
                </a:cxn>
                <a:cxn ang="0">
                  <a:pos x="T10" y="T11"/>
                </a:cxn>
              </a:cxnLst>
              <a:rect l="0" t="0" r="r" b="b"/>
              <a:pathLst>
                <a:path w="81" h="60">
                  <a:moveTo>
                    <a:pt x="30" y="0"/>
                  </a:moveTo>
                  <a:cubicBezTo>
                    <a:pt x="14" y="0"/>
                    <a:pt x="0" y="13"/>
                    <a:pt x="0" y="30"/>
                  </a:cubicBezTo>
                  <a:cubicBezTo>
                    <a:pt x="0" y="47"/>
                    <a:pt x="14" y="60"/>
                    <a:pt x="30" y="60"/>
                  </a:cubicBezTo>
                  <a:cubicBezTo>
                    <a:pt x="81" y="60"/>
                    <a:pt x="81" y="60"/>
                    <a:pt x="81" y="60"/>
                  </a:cubicBezTo>
                  <a:cubicBezTo>
                    <a:pt x="81" y="0"/>
                    <a:pt x="81" y="0"/>
                    <a:pt x="81" y="0"/>
                  </a:cubicBezTo>
                  <a:lnTo>
                    <a:pt x="3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20" name="Freeform 919">
              <a:extLst>
                <a:ext uri="{FF2B5EF4-FFF2-40B4-BE49-F238E27FC236}">
                  <a16:creationId xmlns:a16="http://schemas.microsoft.com/office/drawing/2014/main" id="{4CD95455-572C-91EF-0442-BCA283DCC0B7}"/>
                </a:ext>
              </a:extLst>
            </p:cNvPr>
            <p:cNvSpPr>
              <a:spLocks/>
            </p:cNvSpPr>
            <p:nvPr/>
          </p:nvSpPr>
          <p:spPr bwMode="auto">
            <a:xfrm>
              <a:off x="7320530" y="5210477"/>
              <a:ext cx="397900" cy="62827"/>
            </a:xfrm>
            <a:custGeom>
              <a:avLst/>
              <a:gdLst>
                <a:gd name="T0" fmla="*/ 81 w 384"/>
                <a:gd name="T1" fmla="*/ 21 h 61"/>
                <a:gd name="T2" fmla="*/ 81 w 384"/>
                <a:gd name="T3" fmla="*/ 0 h 61"/>
                <a:gd name="T4" fmla="*/ 30 w 384"/>
                <a:gd name="T5" fmla="*/ 0 h 61"/>
                <a:gd name="T6" fmla="*/ 0 w 384"/>
                <a:gd name="T7" fmla="*/ 31 h 61"/>
                <a:gd name="T8" fmla="*/ 30 w 384"/>
                <a:gd name="T9" fmla="*/ 61 h 61"/>
                <a:gd name="T10" fmla="*/ 354 w 384"/>
                <a:gd name="T11" fmla="*/ 61 h 61"/>
                <a:gd name="T12" fmla="*/ 384 w 384"/>
                <a:gd name="T13" fmla="*/ 31 h 61"/>
                <a:gd name="T14" fmla="*/ 354 w 384"/>
                <a:gd name="T15" fmla="*/ 0 h 61"/>
                <a:gd name="T16" fmla="*/ 303 w 384"/>
                <a:gd name="T17" fmla="*/ 0 h 61"/>
                <a:gd name="T18" fmla="*/ 303 w 384"/>
                <a:gd name="T19" fmla="*/ 21 h 61"/>
                <a:gd name="T20" fmla="*/ 81 w 384"/>
                <a:gd name="T21" fmla="*/ 2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4" h="61">
                  <a:moveTo>
                    <a:pt x="81" y="21"/>
                  </a:moveTo>
                  <a:cubicBezTo>
                    <a:pt x="81" y="0"/>
                    <a:pt x="81" y="0"/>
                    <a:pt x="81" y="0"/>
                  </a:cubicBezTo>
                  <a:cubicBezTo>
                    <a:pt x="30" y="0"/>
                    <a:pt x="30" y="0"/>
                    <a:pt x="30" y="0"/>
                  </a:cubicBezTo>
                  <a:cubicBezTo>
                    <a:pt x="14" y="0"/>
                    <a:pt x="0" y="14"/>
                    <a:pt x="0" y="31"/>
                  </a:cubicBezTo>
                  <a:cubicBezTo>
                    <a:pt x="0" y="47"/>
                    <a:pt x="14" y="61"/>
                    <a:pt x="30" y="61"/>
                  </a:cubicBezTo>
                  <a:cubicBezTo>
                    <a:pt x="354" y="61"/>
                    <a:pt x="354" y="61"/>
                    <a:pt x="354" y="61"/>
                  </a:cubicBezTo>
                  <a:cubicBezTo>
                    <a:pt x="370" y="61"/>
                    <a:pt x="384" y="47"/>
                    <a:pt x="384" y="31"/>
                  </a:cubicBezTo>
                  <a:cubicBezTo>
                    <a:pt x="384" y="14"/>
                    <a:pt x="370" y="0"/>
                    <a:pt x="354" y="0"/>
                  </a:cubicBezTo>
                  <a:cubicBezTo>
                    <a:pt x="303" y="0"/>
                    <a:pt x="303" y="0"/>
                    <a:pt x="303" y="0"/>
                  </a:cubicBezTo>
                  <a:cubicBezTo>
                    <a:pt x="303" y="21"/>
                    <a:pt x="303" y="21"/>
                    <a:pt x="303" y="21"/>
                  </a:cubicBezTo>
                  <a:lnTo>
                    <a:pt x="81" y="2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25" name="Freeform 920">
              <a:extLst>
                <a:ext uri="{FF2B5EF4-FFF2-40B4-BE49-F238E27FC236}">
                  <a16:creationId xmlns:a16="http://schemas.microsoft.com/office/drawing/2014/main" id="{D933BDD8-0620-01EB-60A2-7A261552EE33}"/>
                </a:ext>
              </a:extLst>
            </p:cNvPr>
            <p:cNvSpPr>
              <a:spLocks/>
            </p:cNvSpPr>
            <p:nvPr/>
          </p:nvSpPr>
          <p:spPr bwMode="auto">
            <a:xfrm>
              <a:off x="7425240" y="4907515"/>
              <a:ext cx="188479" cy="304358"/>
            </a:xfrm>
            <a:custGeom>
              <a:avLst/>
              <a:gdLst>
                <a:gd name="T0" fmla="*/ 182 w 182"/>
                <a:gd name="T1" fmla="*/ 91 h 295"/>
                <a:gd name="T2" fmla="*/ 91 w 182"/>
                <a:gd name="T3" fmla="*/ 0 h 295"/>
                <a:gd name="T4" fmla="*/ 2 w 182"/>
                <a:gd name="T5" fmla="*/ 76 h 295"/>
                <a:gd name="T6" fmla="*/ 39 w 182"/>
                <a:gd name="T7" fmla="*/ 76 h 295"/>
                <a:gd name="T8" fmla="*/ 53 w 182"/>
                <a:gd name="T9" fmla="*/ 52 h 295"/>
                <a:gd name="T10" fmla="*/ 91 w 182"/>
                <a:gd name="T11" fmla="*/ 36 h 295"/>
                <a:gd name="T12" fmla="*/ 130 w 182"/>
                <a:gd name="T13" fmla="*/ 52 h 295"/>
                <a:gd name="T14" fmla="*/ 146 w 182"/>
                <a:gd name="T15" fmla="*/ 91 h 295"/>
                <a:gd name="T16" fmla="*/ 146 w 182"/>
                <a:gd name="T17" fmla="*/ 112 h 295"/>
                <a:gd name="T18" fmla="*/ 0 w 182"/>
                <a:gd name="T19" fmla="*/ 112 h 295"/>
                <a:gd name="T20" fmla="*/ 0 w 182"/>
                <a:gd name="T21" fmla="*/ 295 h 295"/>
                <a:gd name="T22" fmla="*/ 182 w 182"/>
                <a:gd name="T23" fmla="*/ 295 h 295"/>
                <a:gd name="T24" fmla="*/ 182 w 182"/>
                <a:gd name="T25" fmla="*/ 124 h 295"/>
                <a:gd name="T26" fmla="*/ 182 w 182"/>
                <a:gd name="T27" fmla="*/ 9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95">
                  <a:moveTo>
                    <a:pt x="182" y="91"/>
                  </a:moveTo>
                  <a:cubicBezTo>
                    <a:pt x="182" y="41"/>
                    <a:pt x="141" y="0"/>
                    <a:pt x="91" y="0"/>
                  </a:cubicBezTo>
                  <a:cubicBezTo>
                    <a:pt x="47" y="0"/>
                    <a:pt x="9" y="33"/>
                    <a:pt x="2" y="76"/>
                  </a:cubicBezTo>
                  <a:cubicBezTo>
                    <a:pt x="39" y="76"/>
                    <a:pt x="39" y="76"/>
                    <a:pt x="39" y="76"/>
                  </a:cubicBezTo>
                  <a:cubicBezTo>
                    <a:pt x="42" y="67"/>
                    <a:pt x="46" y="59"/>
                    <a:pt x="53" y="52"/>
                  </a:cubicBezTo>
                  <a:cubicBezTo>
                    <a:pt x="63" y="42"/>
                    <a:pt x="77" y="36"/>
                    <a:pt x="91" y="36"/>
                  </a:cubicBezTo>
                  <a:cubicBezTo>
                    <a:pt x="106" y="36"/>
                    <a:pt x="119" y="42"/>
                    <a:pt x="130" y="52"/>
                  </a:cubicBezTo>
                  <a:cubicBezTo>
                    <a:pt x="140" y="62"/>
                    <a:pt x="146" y="76"/>
                    <a:pt x="146" y="91"/>
                  </a:cubicBezTo>
                  <a:cubicBezTo>
                    <a:pt x="146" y="93"/>
                    <a:pt x="146" y="102"/>
                    <a:pt x="146" y="112"/>
                  </a:cubicBezTo>
                  <a:cubicBezTo>
                    <a:pt x="0" y="112"/>
                    <a:pt x="0" y="112"/>
                    <a:pt x="0" y="112"/>
                  </a:cubicBezTo>
                  <a:cubicBezTo>
                    <a:pt x="0" y="295"/>
                    <a:pt x="0" y="295"/>
                    <a:pt x="0" y="295"/>
                  </a:cubicBezTo>
                  <a:cubicBezTo>
                    <a:pt x="182" y="295"/>
                    <a:pt x="182" y="295"/>
                    <a:pt x="182" y="295"/>
                  </a:cubicBezTo>
                  <a:cubicBezTo>
                    <a:pt x="182" y="124"/>
                    <a:pt x="182" y="124"/>
                    <a:pt x="182" y="124"/>
                  </a:cubicBezTo>
                  <a:cubicBezTo>
                    <a:pt x="182" y="108"/>
                    <a:pt x="182" y="94"/>
                    <a:pt x="182" y="9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26" name="Oval 921">
              <a:extLst>
                <a:ext uri="{FF2B5EF4-FFF2-40B4-BE49-F238E27FC236}">
                  <a16:creationId xmlns:a16="http://schemas.microsoft.com/office/drawing/2014/main" id="{15D12333-EAD3-147A-E366-FD119066FF65}"/>
                </a:ext>
              </a:extLst>
            </p:cNvPr>
            <p:cNvSpPr>
              <a:spLocks noChangeArrowheads="1"/>
            </p:cNvSpPr>
            <p:nvPr/>
          </p:nvSpPr>
          <p:spPr bwMode="auto">
            <a:xfrm>
              <a:off x="7496444" y="5093202"/>
              <a:ext cx="46072" cy="4746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27" name="Group 26">
            <a:extLst>
              <a:ext uri="{FF2B5EF4-FFF2-40B4-BE49-F238E27FC236}">
                <a16:creationId xmlns:a16="http://schemas.microsoft.com/office/drawing/2014/main" id="{A3D5FBC5-08D6-C580-1908-7F7EF39972ED}"/>
              </a:ext>
              <a:ext uri="{C183D7F6-B498-43B3-948B-1728B52AA6E4}">
                <adec:decorative xmlns:adec="http://schemas.microsoft.com/office/drawing/2017/decorative" val="1"/>
              </a:ext>
            </a:extLst>
          </p:cNvPr>
          <p:cNvGrpSpPr/>
          <p:nvPr/>
        </p:nvGrpSpPr>
        <p:grpSpPr>
          <a:xfrm>
            <a:off x="5283936" y="2594735"/>
            <a:ext cx="481200" cy="481198"/>
            <a:chOff x="8617745" y="2840833"/>
            <a:chExt cx="896938" cy="896934"/>
          </a:xfrm>
        </p:grpSpPr>
        <p:sp>
          <p:nvSpPr>
            <p:cNvPr id="28" name="Oval 27">
              <a:extLst>
                <a:ext uri="{FF2B5EF4-FFF2-40B4-BE49-F238E27FC236}">
                  <a16:creationId xmlns:a16="http://schemas.microsoft.com/office/drawing/2014/main" id="{D3357CEA-F3F4-8345-C69D-47668B577F10}"/>
                </a:ext>
              </a:extLst>
            </p:cNvPr>
            <p:cNvSpPr/>
            <p:nvPr/>
          </p:nvSpPr>
          <p:spPr bwMode="auto">
            <a:xfrm>
              <a:off x="8618568" y="2840833"/>
              <a:ext cx="896112" cy="896112"/>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9" name="Group 4">
              <a:extLst>
                <a:ext uri="{FF2B5EF4-FFF2-40B4-BE49-F238E27FC236}">
                  <a16:creationId xmlns:a16="http://schemas.microsoft.com/office/drawing/2014/main" id="{9ECCF174-03EE-48C2-0D9E-08C02E8E6715}"/>
                </a:ext>
              </a:extLst>
            </p:cNvPr>
            <p:cNvGrpSpPr>
              <a:grpSpLocks noChangeAspect="1"/>
            </p:cNvGrpSpPr>
            <p:nvPr/>
          </p:nvGrpSpPr>
          <p:grpSpPr bwMode="auto">
            <a:xfrm>
              <a:off x="8617745" y="2840833"/>
              <a:ext cx="896938" cy="896934"/>
              <a:chOff x="2177" y="498"/>
              <a:chExt cx="3324" cy="3324"/>
            </a:xfrm>
            <a:solidFill>
              <a:srgbClr val="243A5E"/>
            </a:solidFill>
          </p:grpSpPr>
          <p:sp>
            <p:nvSpPr>
              <p:cNvPr id="30" name="Freeform 5">
                <a:extLst>
                  <a:ext uri="{FF2B5EF4-FFF2-40B4-BE49-F238E27FC236}">
                    <a16:creationId xmlns:a16="http://schemas.microsoft.com/office/drawing/2014/main" id="{E6D6156D-4771-9DED-11F7-B076E0CA4EA0}"/>
                  </a:ext>
                </a:extLst>
              </p:cNvPr>
              <p:cNvSpPr>
                <a:spLocks/>
              </p:cNvSpPr>
              <p:nvPr/>
            </p:nvSpPr>
            <p:spPr bwMode="auto">
              <a:xfrm>
                <a:off x="2177" y="2063"/>
                <a:ext cx="766" cy="1462"/>
              </a:xfrm>
              <a:custGeom>
                <a:avLst/>
                <a:gdLst>
                  <a:gd name="T0" fmla="*/ 429 w 435"/>
                  <a:gd name="T1" fmla="*/ 729 h 830"/>
                  <a:gd name="T2" fmla="*/ 404 w 435"/>
                  <a:gd name="T3" fmla="*/ 683 h 830"/>
                  <a:gd name="T4" fmla="*/ 411 w 435"/>
                  <a:gd name="T5" fmla="*/ 596 h 830"/>
                  <a:gd name="T6" fmla="*/ 315 w 435"/>
                  <a:gd name="T7" fmla="*/ 499 h 830"/>
                  <a:gd name="T8" fmla="*/ 255 w 435"/>
                  <a:gd name="T9" fmla="*/ 382 h 830"/>
                  <a:gd name="T10" fmla="*/ 271 w 435"/>
                  <a:gd name="T11" fmla="*/ 323 h 830"/>
                  <a:gd name="T12" fmla="*/ 266 w 435"/>
                  <a:gd name="T13" fmla="*/ 301 h 830"/>
                  <a:gd name="T14" fmla="*/ 285 w 435"/>
                  <a:gd name="T15" fmla="*/ 274 h 830"/>
                  <a:gd name="T16" fmla="*/ 313 w 435"/>
                  <a:gd name="T17" fmla="*/ 194 h 830"/>
                  <a:gd name="T18" fmla="*/ 290 w 435"/>
                  <a:gd name="T19" fmla="*/ 182 h 830"/>
                  <a:gd name="T20" fmla="*/ 263 w 435"/>
                  <a:gd name="T21" fmla="*/ 186 h 830"/>
                  <a:gd name="T22" fmla="*/ 213 w 435"/>
                  <a:gd name="T23" fmla="*/ 151 h 830"/>
                  <a:gd name="T24" fmla="*/ 177 w 435"/>
                  <a:gd name="T25" fmla="*/ 106 h 830"/>
                  <a:gd name="T26" fmla="*/ 107 w 435"/>
                  <a:gd name="T27" fmla="*/ 90 h 830"/>
                  <a:gd name="T28" fmla="*/ 35 w 435"/>
                  <a:gd name="T29" fmla="*/ 47 h 830"/>
                  <a:gd name="T30" fmla="*/ 1 w 435"/>
                  <a:gd name="T31" fmla="*/ 0 h 830"/>
                  <a:gd name="T32" fmla="*/ 0 w 435"/>
                  <a:gd name="T33" fmla="*/ 55 h 830"/>
                  <a:gd name="T34" fmla="*/ 404 w 435"/>
                  <a:gd name="T35" fmla="*/ 830 h 830"/>
                  <a:gd name="T36" fmla="*/ 429 w 435"/>
                  <a:gd name="T37" fmla="*/ 729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5" h="830">
                    <a:moveTo>
                      <a:pt x="429" y="729"/>
                    </a:moveTo>
                    <a:cubicBezTo>
                      <a:pt x="423" y="710"/>
                      <a:pt x="408" y="705"/>
                      <a:pt x="404" y="683"/>
                    </a:cubicBezTo>
                    <a:cubicBezTo>
                      <a:pt x="401" y="661"/>
                      <a:pt x="416" y="610"/>
                      <a:pt x="411" y="596"/>
                    </a:cubicBezTo>
                    <a:cubicBezTo>
                      <a:pt x="406" y="581"/>
                      <a:pt x="336" y="525"/>
                      <a:pt x="315" y="499"/>
                    </a:cubicBezTo>
                    <a:cubicBezTo>
                      <a:pt x="294" y="473"/>
                      <a:pt x="257" y="406"/>
                      <a:pt x="255" y="382"/>
                    </a:cubicBezTo>
                    <a:cubicBezTo>
                      <a:pt x="254" y="358"/>
                      <a:pt x="270" y="330"/>
                      <a:pt x="271" y="323"/>
                    </a:cubicBezTo>
                    <a:cubicBezTo>
                      <a:pt x="272" y="316"/>
                      <a:pt x="268" y="311"/>
                      <a:pt x="266" y="301"/>
                    </a:cubicBezTo>
                    <a:cubicBezTo>
                      <a:pt x="265" y="290"/>
                      <a:pt x="277" y="285"/>
                      <a:pt x="285" y="274"/>
                    </a:cubicBezTo>
                    <a:cubicBezTo>
                      <a:pt x="294" y="262"/>
                      <a:pt x="313" y="194"/>
                      <a:pt x="313" y="194"/>
                    </a:cubicBezTo>
                    <a:cubicBezTo>
                      <a:pt x="313" y="194"/>
                      <a:pt x="299" y="183"/>
                      <a:pt x="290" y="182"/>
                    </a:cubicBezTo>
                    <a:cubicBezTo>
                      <a:pt x="281" y="181"/>
                      <a:pt x="276" y="187"/>
                      <a:pt x="263" y="186"/>
                    </a:cubicBezTo>
                    <a:cubicBezTo>
                      <a:pt x="250" y="185"/>
                      <a:pt x="231" y="170"/>
                      <a:pt x="213" y="151"/>
                    </a:cubicBezTo>
                    <a:cubicBezTo>
                      <a:pt x="194" y="132"/>
                      <a:pt x="193" y="120"/>
                      <a:pt x="177" y="106"/>
                    </a:cubicBezTo>
                    <a:cubicBezTo>
                      <a:pt x="161" y="93"/>
                      <a:pt x="128" y="93"/>
                      <a:pt x="107" y="90"/>
                    </a:cubicBezTo>
                    <a:cubicBezTo>
                      <a:pt x="85" y="86"/>
                      <a:pt x="54" y="61"/>
                      <a:pt x="35" y="47"/>
                    </a:cubicBezTo>
                    <a:cubicBezTo>
                      <a:pt x="19" y="35"/>
                      <a:pt x="6" y="9"/>
                      <a:pt x="1" y="0"/>
                    </a:cubicBezTo>
                    <a:cubicBezTo>
                      <a:pt x="0" y="18"/>
                      <a:pt x="0" y="37"/>
                      <a:pt x="0" y="55"/>
                    </a:cubicBezTo>
                    <a:cubicBezTo>
                      <a:pt x="0" y="376"/>
                      <a:pt x="160" y="659"/>
                      <a:pt x="404" y="830"/>
                    </a:cubicBezTo>
                    <a:cubicBezTo>
                      <a:pt x="405" y="829"/>
                      <a:pt x="435" y="747"/>
                      <a:pt x="429" y="729"/>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1" name="Freeform 6">
                <a:extLst>
                  <a:ext uri="{FF2B5EF4-FFF2-40B4-BE49-F238E27FC236}">
                    <a16:creationId xmlns:a16="http://schemas.microsoft.com/office/drawing/2014/main" id="{EA82234E-B579-E5FC-FE74-A655D92A0331}"/>
                  </a:ext>
                </a:extLst>
              </p:cNvPr>
              <p:cNvSpPr>
                <a:spLocks/>
              </p:cNvSpPr>
              <p:nvPr/>
            </p:nvSpPr>
            <p:spPr bwMode="auto">
              <a:xfrm>
                <a:off x="2774" y="808"/>
                <a:ext cx="98" cy="81"/>
              </a:xfrm>
              <a:custGeom>
                <a:avLst/>
                <a:gdLst>
                  <a:gd name="T0" fmla="*/ 41 w 56"/>
                  <a:gd name="T1" fmla="*/ 43 h 46"/>
                  <a:gd name="T2" fmla="*/ 56 w 56"/>
                  <a:gd name="T3" fmla="*/ 0 h 46"/>
                  <a:gd name="T4" fmla="*/ 0 w 56"/>
                  <a:gd name="T5" fmla="*/ 43 h 46"/>
                  <a:gd name="T6" fmla="*/ 41 w 56"/>
                  <a:gd name="T7" fmla="*/ 43 h 46"/>
                </a:gdLst>
                <a:ahLst/>
                <a:cxnLst>
                  <a:cxn ang="0">
                    <a:pos x="T0" y="T1"/>
                  </a:cxn>
                  <a:cxn ang="0">
                    <a:pos x="T2" y="T3"/>
                  </a:cxn>
                  <a:cxn ang="0">
                    <a:pos x="T4" y="T5"/>
                  </a:cxn>
                  <a:cxn ang="0">
                    <a:pos x="T6" y="T7"/>
                  </a:cxn>
                </a:cxnLst>
                <a:rect l="0" t="0" r="r" b="b"/>
                <a:pathLst>
                  <a:path w="56" h="46">
                    <a:moveTo>
                      <a:pt x="41" y="43"/>
                    </a:moveTo>
                    <a:cubicBezTo>
                      <a:pt x="46" y="40"/>
                      <a:pt x="49" y="5"/>
                      <a:pt x="56" y="0"/>
                    </a:cubicBezTo>
                    <a:cubicBezTo>
                      <a:pt x="37" y="13"/>
                      <a:pt x="18" y="28"/>
                      <a:pt x="0" y="43"/>
                    </a:cubicBezTo>
                    <a:cubicBezTo>
                      <a:pt x="1" y="43"/>
                      <a:pt x="35" y="46"/>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2" name="Freeform 7">
                <a:extLst>
                  <a:ext uri="{FF2B5EF4-FFF2-40B4-BE49-F238E27FC236}">
                    <a16:creationId xmlns:a16="http://schemas.microsoft.com/office/drawing/2014/main" id="{9502D0D5-4CD8-C735-E215-822E9A8D14C3}"/>
                  </a:ext>
                </a:extLst>
              </p:cNvPr>
              <p:cNvSpPr>
                <a:spLocks noEditPoints="1"/>
              </p:cNvSpPr>
              <p:nvPr/>
            </p:nvSpPr>
            <p:spPr bwMode="auto">
              <a:xfrm>
                <a:off x="2333" y="498"/>
                <a:ext cx="3168" cy="3324"/>
              </a:xfrm>
              <a:custGeom>
                <a:avLst/>
                <a:gdLst>
                  <a:gd name="T0" fmla="*/ 1630 w 1799"/>
                  <a:gd name="T1" fmla="*/ 741 h 1888"/>
                  <a:gd name="T2" fmla="*/ 1732 w 1799"/>
                  <a:gd name="T3" fmla="*/ 850 h 1888"/>
                  <a:gd name="T4" fmla="*/ 1574 w 1799"/>
                  <a:gd name="T5" fmla="*/ 975 h 1888"/>
                  <a:gd name="T6" fmla="*/ 1459 w 1799"/>
                  <a:gd name="T7" fmla="*/ 770 h 1888"/>
                  <a:gd name="T8" fmla="*/ 1663 w 1799"/>
                  <a:gd name="T9" fmla="*/ 1004 h 1888"/>
                  <a:gd name="T10" fmla="*/ 1551 w 1799"/>
                  <a:gd name="T11" fmla="*/ 1367 h 1888"/>
                  <a:gd name="T12" fmla="*/ 1456 w 1799"/>
                  <a:gd name="T13" fmla="*/ 1563 h 1888"/>
                  <a:gd name="T14" fmla="*/ 1278 w 1799"/>
                  <a:gd name="T15" fmla="*/ 1690 h 1888"/>
                  <a:gd name="T16" fmla="*/ 1229 w 1799"/>
                  <a:gd name="T17" fmla="*/ 1383 h 1888"/>
                  <a:gd name="T18" fmla="*/ 1203 w 1799"/>
                  <a:gd name="T19" fmla="*/ 1132 h 1888"/>
                  <a:gd name="T20" fmla="*/ 1052 w 1799"/>
                  <a:gd name="T21" fmla="*/ 1102 h 1888"/>
                  <a:gd name="T22" fmla="*/ 879 w 1799"/>
                  <a:gd name="T23" fmla="*/ 944 h 1888"/>
                  <a:gd name="T24" fmla="*/ 961 w 1799"/>
                  <a:gd name="T25" fmla="*/ 739 h 1888"/>
                  <a:gd name="T26" fmla="*/ 1272 w 1799"/>
                  <a:gd name="T27" fmla="*/ 723 h 1888"/>
                  <a:gd name="T28" fmla="*/ 1478 w 1799"/>
                  <a:gd name="T29" fmla="*/ 665 h 1888"/>
                  <a:gd name="T30" fmla="*/ 1325 w 1799"/>
                  <a:gd name="T31" fmla="*/ 607 h 1888"/>
                  <a:gd name="T32" fmla="*/ 1248 w 1799"/>
                  <a:gd name="T33" fmla="*/ 536 h 1888"/>
                  <a:gd name="T34" fmla="*/ 1256 w 1799"/>
                  <a:gd name="T35" fmla="*/ 590 h 1888"/>
                  <a:gd name="T36" fmla="*/ 1213 w 1799"/>
                  <a:gd name="T37" fmla="*/ 562 h 1888"/>
                  <a:gd name="T38" fmla="*/ 1073 w 1799"/>
                  <a:gd name="T39" fmla="*/ 627 h 1888"/>
                  <a:gd name="T40" fmla="*/ 984 w 1799"/>
                  <a:gd name="T41" fmla="*/ 599 h 1888"/>
                  <a:gd name="T42" fmla="*/ 1045 w 1799"/>
                  <a:gd name="T43" fmla="*/ 477 h 1888"/>
                  <a:gd name="T44" fmla="*/ 1164 w 1799"/>
                  <a:gd name="T45" fmla="*/ 361 h 1888"/>
                  <a:gd name="T46" fmla="*/ 1291 w 1799"/>
                  <a:gd name="T47" fmla="*/ 336 h 1888"/>
                  <a:gd name="T48" fmla="*/ 1290 w 1799"/>
                  <a:gd name="T49" fmla="*/ 233 h 1888"/>
                  <a:gd name="T50" fmla="*/ 1201 w 1799"/>
                  <a:gd name="T51" fmla="*/ 348 h 1888"/>
                  <a:gd name="T52" fmla="*/ 1178 w 1799"/>
                  <a:gd name="T53" fmla="*/ 245 h 1888"/>
                  <a:gd name="T54" fmla="*/ 1435 w 1799"/>
                  <a:gd name="T55" fmla="*/ 210 h 1888"/>
                  <a:gd name="T56" fmla="*/ 1438 w 1799"/>
                  <a:gd name="T57" fmla="*/ 251 h 1888"/>
                  <a:gd name="T58" fmla="*/ 353 w 1799"/>
                  <a:gd name="T59" fmla="*/ 191 h 1888"/>
                  <a:gd name="T60" fmla="*/ 302 w 1799"/>
                  <a:gd name="T61" fmla="*/ 387 h 1888"/>
                  <a:gd name="T62" fmla="*/ 429 w 1799"/>
                  <a:gd name="T63" fmla="*/ 286 h 1888"/>
                  <a:gd name="T64" fmla="*/ 536 w 1799"/>
                  <a:gd name="T65" fmla="*/ 389 h 1888"/>
                  <a:gd name="T66" fmla="*/ 389 w 1799"/>
                  <a:gd name="T67" fmla="*/ 475 h 1888"/>
                  <a:gd name="T68" fmla="*/ 307 w 1799"/>
                  <a:gd name="T69" fmla="*/ 603 h 1888"/>
                  <a:gd name="T70" fmla="*/ 114 w 1799"/>
                  <a:gd name="T71" fmla="*/ 740 h 1888"/>
                  <a:gd name="T72" fmla="*/ 39 w 1799"/>
                  <a:gd name="T73" fmla="*/ 912 h 1888"/>
                  <a:gd name="T74" fmla="*/ 140 w 1799"/>
                  <a:gd name="T75" fmla="*/ 955 h 1888"/>
                  <a:gd name="T76" fmla="*/ 291 w 1799"/>
                  <a:gd name="T77" fmla="*/ 988 h 1888"/>
                  <a:gd name="T78" fmla="*/ 530 w 1799"/>
                  <a:gd name="T79" fmla="*/ 1170 h 1888"/>
                  <a:gd name="T80" fmla="*/ 632 w 1799"/>
                  <a:gd name="T81" fmla="*/ 1521 h 1888"/>
                  <a:gd name="T82" fmla="*/ 486 w 1799"/>
                  <a:gd name="T83" fmla="*/ 1700 h 1888"/>
                  <a:gd name="T84" fmla="*/ 855 w 1799"/>
                  <a:gd name="T85" fmla="*/ 1888 h 1888"/>
                  <a:gd name="T86" fmla="*/ 1091 w 1799"/>
                  <a:gd name="T87" fmla="*/ 388 h 1888"/>
                  <a:gd name="T88" fmla="*/ 1058 w 1799"/>
                  <a:gd name="T89" fmla="*/ 363 h 1888"/>
                  <a:gd name="T90" fmla="*/ 1042 w 1799"/>
                  <a:gd name="T91" fmla="*/ 409 h 1888"/>
                  <a:gd name="T92" fmla="*/ 905 w 1799"/>
                  <a:gd name="T93" fmla="*/ 257 h 1888"/>
                  <a:gd name="T94" fmla="*/ 454 w 1799"/>
                  <a:gd name="T95" fmla="*/ 99 h 1888"/>
                  <a:gd name="T96" fmla="*/ 615 w 1799"/>
                  <a:gd name="T97" fmla="*/ 67 h 1888"/>
                  <a:gd name="T98" fmla="*/ 454 w 1799"/>
                  <a:gd name="T99" fmla="*/ 99 h 1888"/>
                  <a:gd name="T100" fmla="*/ 516 w 1799"/>
                  <a:gd name="T101" fmla="*/ 249 h 1888"/>
                  <a:gd name="T102" fmla="*/ 549 w 1799"/>
                  <a:gd name="T103" fmla="*/ 504 h 1888"/>
                  <a:gd name="T104" fmla="*/ 395 w 1799"/>
                  <a:gd name="T105" fmla="*/ 225 h 1888"/>
                  <a:gd name="T106" fmla="*/ 388 w 1799"/>
                  <a:gd name="T107" fmla="*/ 198 h 1888"/>
                  <a:gd name="T108" fmla="*/ 448 w 1799"/>
                  <a:gd name="T109" fmla="*/ 145 h 1888"/>
                  <a:gd name="T110" fmla="*/ 574 w 1799"/>
                  <a:gd name="T111" fmla="*/ 240 h 1888"/>
                  <a:gd name="T112" fmla="*/ 642 w 1799"/>
                  <a:gd name="T113" fmla="*/ 228 h 1888"/>
                  <a:gd name="T114" fmla="*/ 746 w 1799"/>
                  <a:gd name="T115" fmla="*/ 4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99" h="1888">
                    <a:moveTo>
                      <a:pt x="1787" y="791"/>
                    </a:moveTo>
                    <a:cubicBezTo>
                      <a:pt x="1786" y="792"/>
                      <a:pt x="1758" y="822"/>
                      <a:pt x="1754" y="822"/>
                    </a:cubicBezTo>
                    <a:cubicBezTo>
                      <a:pt x="1751" y="822"/>
                      <a:pt x="1718" y="784"/>
                      <a:pt x="1711" y="782"/>
                    </a:cubicBezTo>
                    <a:cubicBezTo>
                      <a:pt x="1703" y="779"/>
                      <a:pt x="1679" y="779"/>
                      <a:pt x="1669" y="775"/>
                    </a:cubicBezTo>
                    <a:cubicBezTo>
                      <a:pt x="1660" y="771"/>
                      <a:pt x="1632" y="743"/>
                      <a:pt x="1630" y="741"/>
                    </a:cubicBezTo>
                    <a:cubicBezTo>
                      <a:pt x="1628" y="739"/>
                      <a:pt x="1624" y="787"/>
                      <a:pt x="1628" y="793"/>
                    </a:cubicBezTo>
                    <a:cubicBezTo>
                      <a:pt x="1633" y="799"/>
                      <a:pt x="1648" y="807"/>
                      <a:pt x="1655" y="809"/>
                    </a:cubicBezTo>
                    <a:cubicBezTo>
                      <a:pt x="1663" y="812"/>
                      <a:pt x="1678" y="825"/>
                      <a:pt x="1684" y="828"/>
                    </a:cubicBezTo>
                    <a:cubicBezTo>
                      <a:pt x="1691" y="831"/>
                      <a:pt x="1707" y="814"/>
                      <a:pt x="1713" y="814"/>
                    </a:cubicBezTo>
                    <a:cubicBezTo>
                      <a:pt x="1719" y="814"/>
                      <a:pt x="1730" y="841"/>
                      <a:pt x="1732" y="850"/>
                    </a:cubicBezTo>
                    <a:cubicBezTo>
                      <a:pt x="1734" y="859"/>
                      <a:pt x="1735" y="872"/>
                      <a:pt x="1732" y="891"/>
                    </a:cubicBezTo>
                    <a:cubicBezTo>
                      <a:pt x="1729" y="909"/>
                      <a:pt x="1712" y="918"/>
                      <a:pt x="1700" y="928"/>
                    </a:cubicBezTo>
                    <a:cubicBezTo>
                      <a:pt x="1688" y="939"/>
                      <a:pt x="1659" y="956"/>
                      <a:pt x="1644" y="965"/>
                    </a:cubicBezTo>
                    <a:cubicBezTo>
                      <a:pt x="1630" y="974"/>
                      <a:pt x="1606" y="1009"/>
                      <a:pt x="1599" y="1009"/>
                    </a:cubicBezTo>
                    <a:cubicBezTo>
                      <a:pt x="1591" y="1009"/>
                      <a:pt x="1576" y="981"/>
                      <a:pt x="1574" y="975"/>
                    </a:cubicBezTo>
                    <a:cubicBezTo>
                      <a:pt x="1571" y="969"/>
                      <a:pt x="1586" y="951"/>
                      <a:pt x="1583" y="942"/>
                    </a:cubicBezTo>
                    <a:cubicBezTo>
                      <a:pt x="1579" y="932"/>
                      <a:pt x="1565" y="923"/>
                      <a:pt x="1555" y="908"/>
                    </a:cubicBezTo>
                    <a:cubicBezTo>
                      <a:pt x="1545" y="892"/>
                      <a:pt x="1522" y="821"/>
                      <a:pt x="1506" y="804"/>
                    </a:cubicBezTo>
                    <a:cubicBezTo>
                      <a:pt x="1490" y="786"/>
                      <a:pt x="1470" y="763"/>
                      <a:pt x="1466" y="762"/>
                    </a:cubicBezTo>
                    <a:cubicBezTo>
                      <a:pt x="1463" y="761"/>
                      <a:pt x="1459" y="764"/>
                      <a:pt x="1459" y="770"/>
                    </a:cubicBezTo>
                    <a:cubicBezTo>
                      <a:pt x="1458" y="775"/>
                      <a:pt x="1465" y="822"/>
                      <a:pt x="1471" y="833"/>
                    </a:cubicBezTo>
                    <a:cubicBezTo>
                      <a:pt x="1478" y="844"/>
                      <a:pt x="1491" y="849"/>
                      <a:pt x="1498" y="860"/>
                    </a:cubicBezTo>
                    <a:cubicBezTo>
                      <a:pt x="1505" y="871"/>
                      <a:pt x="1552" y="1007"/>
                      <a:pt x="1563" y="1011"/>
                    </a:cubicBezTo>
                    <a:cubicBezTo>
                      <a:pt x="1573" y="1015"/>
                      <a:pt x="1594" y="1012"/>
                      <a:pt x="1602" y="1012"/>
                    </a:cubicBezTo>
                    <a:cubicBezTo>
                      <a:pt x="1610" y="1012"/>
                      <a:pt x="1661" y="1002"/>
                      <a:pt x="1663" y="1004"/>
                    </a:cubicBezTo>
                    <a:cubicBezTo>
                      <a:pt x="1665" y="1006"/>
                      <a:pt x="1663" y="1018"/>
                      <a:pt x="1663" y="1032"/>
                    </a:cubicBezTo>
                    <a:cubicBezTo>
                      <a:pt x="1663" y="1045"/>
                      <a:pt x="1633" y="1121"/>
                      <a:pt x="1626" y="1129"/>
                    </a:cubicBezTo>
                    <a:cubicBezTo>
                      <a:pt x="1620" y="1138"/>
                      <a:pt x="1595" y="1158"/>
                      <a:pt x="1588" y="1170"/>
                    </a:cubicBezTo>
                    <a:cubicBezTo>
                      <a:pt x="1580" y="1182"/>
                      <a:pt x="1556" y="1228"/>
                      <a:pt x="1550" y="1246"/>
                    </a:cubicBezTo>
                    <a:cubicBezTo>
                      <a:pt x="1545" y="1265"/>
                      <a:pt x="1548" y="1350"/>
                      <a:pt x="1551" y="1367"/>
                    </a:cubicBezTo>
                    <a:cubicBezTo>
                      <a:pt x="1555" y="1383"/>
                      <a:pt x="1560" y="1399"/>
                      <a:pt x="1560" y="1405"/>
                    </a:cubicBezTo>
                    <a:cubicBezTo>
                      <a:pt x="1560" y="1412"/>
                      <a:pt x="1533" y="1430"/>
                      <a:pt x="1533" y="1430"/>
                    </a:cubicBezTo>
                    <a:cubicBezTo>
                      <a:pt x="1533" y="1430"/>
                      <a:pt x="1486" y="1460"/>
                      <a:pt x="1484" y="1468"/>
                    </a:cubicBezTo>
                    <a:cubicBezTo>
                      <a:pt x="1482" y="1476"/>
                      <a:pt x="1493" y="1518"/>
                      <a:pt x="1491" y="1524"/>
                    </a:cubicBezTo>
                    <a:cubicBezTo>
                      <a:pt x="1490" y="1529"/>
                      <a:pt x="1459" y="1555"/>
                      <a:pt x="1456" y="1563"/>
                    </a:cubicBezTo>
                    <a:cubicBezTo>
                      <a:pt x="1453" y="1570"/>
                      <a:pt x="1459" y="1583"/>
                      <a:pt x="1456" y="1592"/>
                    </a:cubicBezTo>
                    <a:cubicBezTo>
                      <a:pt x="1453" y="1600"/>
                      <a:pt x="1397" y="1656"/>
                      <a:pt x="1387" y="1661"/>
                    </a:cubicBezTo>
                    <a:cubicBezTo>
                      <a:pt x="1376" y="1667"/>
                      <a:pt x="1355" y="1667"/>
                      <a:pt x="1341" y="1670"/>
                    </a:cubicBezTo>
                    <a:cubicBezTo>
                      <a:pt x="1327" y="1673"/>
                      <a:pt x="1299" y="1688"/>
                      <a:pt x="1294" y="1690"/>
                    </a:cubicBezTo>
                    <a:cubicBezTo>
                      <a:pt x="1289" y="1692"/>
                      <a:pt x="1282" y="1695"/>
                      <a:pt x="1278" y="1690"/>
                    </a:cubicBezTo>
                    <a:cubicBezTo>
                      <a:pt x="1274" y="1685"/>
                      <a:pt x="1276" y="1650"/>
                      <a:pt x="1276" y="1650"/>
                    </a:cubicBezTo>
                    <a:cubicBezTo>
                      <a:pt x="1276" y="1650"/>
                      <a:pt x="1274" y="1621"/>
                      <a:pt x="1273" y="1610"/>
                    </a:cubicBezTo>
                    <a:cubicBezTo>
                      <a:pt x="1272" y="1598"/>
                      <a:pt x="1246" y="1527"/>
                      <a:pt x="1246" y="1527"/>
                    </a:cubicBezTo>
                    <a:cubicBezTo>
                      <a:pt x="1229" y="1469"/>
                      <a:pt x="1229" y="1469"/>
                      <a:pt x="1229" y="1469"/>
                    </a:cubicBezTo>
                    <a:cubicBezTo>
                      <a:pt x="1225" y="1454"/>
                      <a:pt x="1225" y="1396"/>
                      <a:pt x="1229" y="1383"/>
                    </a:cubicBezTo>
                    <a:cubicBezTo>
                      <a:pt x="1233" y="1371"/>
                      <a:pt x="1248" y="1350"/>
                      <a:pt x="1247" y="1340"/>
                    </a:cubicBezTo>
                    <a:cubicBezTo>
                      <a:pt x="1245" y="1329"/>
                      <a:pt x="1225" y="1313"/>
                      <a:pt x="1223" y="1298"/>
                    </a:cubicBezTo>
                    <a:cubicBezTo>
                      <a:pt x="1220" y="1284"/>
                      <a:pt x="1227" y="1240"/>
                      <a:pt x="1223" y="1231"/>
                    </a:cubicBezTo>
                    <a:cubicBezTo>
                      <a:pt x="1219" y="1222"/>
                      <a:pt x="1197" y="1201"/>
                      <a:pt x="1194" y="1188"/>
                    </a:cubicBezTo>
                    <a:cubicBezTo>
                      <a:pt x="1191" y="1175"/>
                      <a:pt x="1206" y="1143"/>
                      <a:pt x="1203" y="1132"/>
                    </a:cubicBezTo>
                    <a:cubicBezTo>
                      <a:pt x="1200" y="1122"/>
                      <a:pt x="1187" y="1111"/>
                      <a:pt x="1178" y="1107"/>
                    </a:cubicBezTo>
                    <a:cubicBezTo>
                      <a:pt x="1169" y="1103"/>
                      <a:pt x="1137" y="1106"/>
                      <a:pt x="1130" y="1103"/>
                    </a:cubicBezTo>
                    <a:cubicBezTo>
                      <a:pt x="1122" y="1100"/>
                      <a:pt x="1123" y="1097"/>
                      <a:pt x="1113" y="1097"/>
                    </a:cubicBezTo>
                    <a:cubicBezTo>
                      <a:pt x="1103" y="1098"/>
                      <a:pt x="1087" y="1110"/>
                      <a:pt x="1079" y="1110"/>
                    </a:cubicBezTo>
                    <a:cubicBezTo>
                      <a:pt x="1071" y="1111"/>
                      <a:pt x="1058" y="1099"/>
                      <a:pt x="1052" y="1102"/>
                    </a:cubicBezTo>
                    <a:cubicBezTo>
                      <a:pt x="1046" y="1104"/>
                      <a:pt x="1047" y="1106"/>
                      <a:pt x="1040" y="1111"/>
                    </a:cubicBezTo>
                    <a:cubicBezTo>
                      <a:pt x="1034" y="1117"/>
                      <a:pt x="1008" y="1134"/>
                      <a:pt x="1003" y="1132"/>
                    </a:cubicBezTo>
                    <a:cubicBezTo>
                      <a:pt x="998" y="1131"/>
                      <a:pt x="974" y="1106"/>
                      <a:pt x="958" y="1091"/>
                    </a:cubicBezTo>
                    <a:cubicBezTo>
                      <a:pt x="942" y="1076"/>
                      <a:pt x="924" y="1052"/>
                      <a:pt x="912" y="1030"/>
                    </a:cubicBezTo>
                    <a:cubicBezTo>
                      <a:pt x="899" y="1007"/>
                      <a:pt x="879" y="954"/>
                      <a:pt x="879" y="944"/>
                    </a:cubicBezTo>
                    <a:cubicBezTo>
                      <a:pt x="879" y="934"/>
                      <a:pt x="896" y="919"/>
                      <a:pt x="900" y="913"/>
                    </a:cubicBezTo>
                    <a:cubicBezTo>
                      <a:pt x="904" y="906"/>
                      <a:pt x="907" y="903"/>
                      <a:pt x="906" y="895"/>
                    </a:cubicBezTo>
                    <a:cubicBezTo>
                      <a:pt x="904" y="888"/>
                      <a:pt x="895" y="883"/>
                      <a:pt x="895" y="876"/>
                    </a:cubicBezTo>
                    <a:cubicBezTo>
                      <a:pt x="895" y="869"/>
                      <a:pt x="925" y="794"/>
                      <a:pt x="931" y="783"/>
                    </a:cubicBezTo>
                    <a:cubicBezTo>
                      <a:pt x="938" y="771"/>
                      <a:pt x="952" y="748"/>
                      <a:pt x="961" y="739"/>
                    </a:cubicBezTo>
                    <a:cubicBezTo>
                      <a:pt x="971" y="729"/>
                      <a:pt x="1017" y="678"/>
                      <a:pt x="1029" y="671"/>
                    </a:cubicBezTo>
                    <a:cubicBezTo>
                      <a:pt x="1042" y="664"/>
                      <a:pt x="1082" y="654"/>
                      <a:pt x="1092" y="651"/>
                    </a:cubicBezTo>
                    <a:cubicBezTo>
                      <a:pt x="1103" y="648"/>
                      <a:pt x="1130" y="646"/>
                      <a:pt x="1157" y="646"/>
                    </a:cubicBezTo>
                    <a:cubicBezTo>
                      <a:pt x="1183" y="647"/>
                      <a:pt x="1189" y="649"/>
                      <a:pt x="1205" y="655"/>
                    </a:cubicBezTo>
                    <a:cubicBezTo>
                      <a:pt x="1222" y="661"/>
                      <a:pt x="1272" y="723"/>
                      <a:pt x="1272" y="723"/>
                    </a:cubicBezTo>
                    <a:cubicBezTo>
                      <a:pt x="1272" y="723"/>
                      <a:pt x="1286" y="700"/>
                      <a:pt x="1292" y="697"/>
                    </a:cubicBezTo>
                    <a:cubicBezTo>
                      <a:pt x="1299" y="694"/>
                      <a:pt x="1319" y="692"/>
                      <a:pt x="1327" y="693"/>
                    </a:cubicBezTo>
                    <a:cubicBezTo>
                      <a:pt x="1335" y="694"/>
                      <a:pt x="1362" y="711"/>
                      <a:pt x="1380" y="715"/>
                    </a:cubicBezTo>
                    <a:cubicBezTo>
                      <a:pt x="1398" y="719"/>
                      <a:pt x="1429" y="714"/>
                      <a:pt x="1439" y="711"/>
                    </a:cubicBezTo>
                    <a:cubicBezTo>
                      <a:pt x="1449" y="707"/>
                      <a:pt x="1480" y="674"/>
                      <a:pt x="1478" y="665"/>
                    </a:cubicBezTo>
                    <a:cubicBezTo>
                      <a:pt x="1475" y="657"/>
                      <a:pt x="1453" y="645"/>
                      <a:pt x="1445" y="644"/>
                    </a:cubicBezTo>
                    <a:cubicBezTo>
                      <a:pt x="1436" y="643"/>
                      <a:pt x="1403" y="641"/>
                      <a:pt x="1394" y="636"/>
                    </a:cubicBezTo>
                    <a:cubicBezTo>
                      <a:pt x="1385" y="631"/>
                      <a:pt x="1353" y="581"/>
                      <a:pt x="1347" y="581"/>
                    </a:cubicBezTo>
                    <a:cubicBezTo>
                      <a:pt x="1342" y="580"/>
                      <a:pt x="1333" y="582"/>
                      <a:pt x="1330" y="586"/>
                    </a:cubicBezTo>
                    <a:cubicBezTo>
                      <a:pt x="1326" y="591"/>
                      <a:pt x="1326" y="601"/>
                      <a:pt x="1325" y="607"/>
                    </a:cubicBezTo>
                    <a:cubicBezTo>
                      <a:pt x="1324" y="613"/>
                      <a:pt x="1323" y="637"/>
                      <a:pt x="1320" y="637"/>
                    </a:cubicBezTo>
                    <a:cubicBezTo>
                      <a:pt x="1318" y="637"/>
                      <a:pt x="1305" y="627"/>
                      <a:pt x="1301" y="621"/>
                    </a:cubicBezTo>
                    <a:cubicBezTo>
                      <a:pt x="1297" y="614"/>
                      <a:pt x="1291" y="607"/>
                      <a:pt x="1289" y="601"/>
                    </a:cubicBezTo>
                    <a:cubicBezTo>
                      <a:pt x="1287" y="595"/>
                      <a:pt x="1286" y="574"/>
                      <a:pt x="1283" y="565"/>
                    </a:cubicBezTo>
                    <a:cubicBezTo>
                      <a:pt x="1280" y="557"/>
                      <a:pt x="1256" y="540"/>
                      <a:pt x="1248" y="536"/>
                    </a:cubicBezTo>
                    <a:cubicBezTo>
                      <a:pt x="1241" y="533"/>
                      <a:pt x="1235" y="535"/>
                      <a:pt x="1235" y="535"/>
                    </a:cubicBezTo>
                    <a:cubicBezTo>
                      <a:pt x="1235" y="535"/>
                      <a:pt x="1238" y="545"/>
                      <a:pt x="1244" y="555"/>
                    </a:cubicBezTo>
                    <a:cubicBezTo>
                      <a:pt x="1248" y="561"/>
                      <a:pt x="1264" y="577"/>
                      <a:pt x="1264" y="584"/>
                    </a:cubicBezTo>
                    <a:cubicBezTo>
                      <a:pt x="1265" y="591"/>
                      <a:pt x="1253" y="575"/>
                      <a:pt x="1254" y="577"/>
                    </a:cubicBezTo>
                    <a:cubicBezTo>
                      <a:pt x="1255" y="579"/>
                      <a:pt x="1256" y="585"/>
                      <a:pt x="1256" y="590"/>
                    </a:cubicBezTo>
                    <a:cubicBezTo>
                      <a:pt x="1256" y="596"/>
                      <a:pt x="1254" y="602"/>
                      <a:pt x="1254" y="602"/>
                    </a:cubicBezTo>
                    <a:cubicBezTo>
                      <a:pt x="1254" y="602"/>
                      <a:pt x="1251" y="612"/>
                      <a:pt x="1247" y="613"/>
                    </a:cubicBezTo>
                    <a:cubicBezTo>
                      <a:pt x="1243" y="613"/>
                      <a:pt x="1243" y="610"/>
                      <a:pt x="1243" y="610"/>
                    </a:cubicBezTo>
                    <a:cubicBezTo>
                      <a:pt x="1243" y="610"/>
                      <a:pt x="1247" y="599"/>
                      <a:pt x="1240" y="587"/>
                    </a:cubicBezTo>
                    <a:cubicBezTo>
                      <a:pt x="1233" y="576"/>
                      <a:pt x="1219" y="569"/>
                      <a:pt x="1213" y="562"/>
                    </a:cubicBezTo>
                    <a:cubicBezTo>
                      <a:pt x="1206" y="555"/>
                      <a:pt x="1193" y="541"/>
                      <a:pt x="1182" y="536"/>
                    </a:cubicBezTo>
                    <a:cubicBezTo>
                      <a:pt x="1170" y="531"/>
                      <a:pt x="1135" y="543"/>
                      <a:pt x="1130" y="547"/>
                    </a:cubicBezTo>
                    <a:cubicBezTo>
                      <a:pt x="1126" y="550"/>
                      <a:pt x="1125" y="561"/>
                      <a:pt x="1119" y="565"/>
                    </a:cubicBezTo>
                    <a:cubicBezTo>
                      <a:pt x="1113" y="569"/>
                      <a:pt x="1097" y="573"/>
                      <a:pt x="1089" y="582"/>
                    </a:cubicBezTo>
                    <a:cubicBezTo>
                      <a:pt x="1081" y="591"/>
                      <a:pt x="1076" y="620"/>
                      <a:pt x="1073" y="627"/>
                    </a:cubicBezTo>
                    <a:cubicBezTo>
                      <a:pt x="1070" y="634"/>
                      <a:pt x="1069" y="637"/>
                      <a:pt x="1063" y="640"/>
                    </a:cubicBezTo>
                    <a:cubicBezTo>
                      <a:pt x="1058" y="644"/>
                      <a:pt x="1034" y="649"/>
                      <a:pt x="1029" y="648"/>
                    </a:cubicBezTo>
                    <a:cubicBezTo>
                      <a:pt x="1023" y="647"/>
                      <a:pt x="1015" y="628"/>
                      <a:pt x="1008" y="627"/>
                    </a:cubicBezTo>
                    <a:cubicBezTo>
                      <a:pt x="1002" y="626"/>
                      <a:pt x="990" y="629"/>
                      <a:pt x="988" y="627"/>
                    </a:cubicBezTo>
                    <a:cubicBezTo>
                      <a:pt x="985" y="626"/>
                      <a:pt x="985" y="612"/>
                      <a:pt x="984" y="599"/>
                    </a:cubicBezTo>
                    <a:cubicBezTo>
                      <a:pt x="982" y="587"/>
                      <a:pt x="983" y="564"/>
                      <a:pt x="988" y="556"/>
                    </a:cubicBezTo>
                    <a:cubicBezTo>
                      <a:pt x="993" y="548"/>
                      <a:pt x="1024" y="534"/>
                      <a:pt x="1033" y="531"/>
                    </a:cubicBezTo>
                    <a:cubicBezTo>
                      <a:pt x="1042" y="528"/>
                      <a:pt x="1063" y="536"/>
                      <a:pt x="1066" y="531"/>
                    </a:cubicBezTo>
                    <a:cubicBezTo>
                      <a:pt x="1069" y="526"/>
                      <a:pt x="1063" y="508"/>
                      <a:pt x="1062" y="501"/>
                    </a:cubicBezTo>
                    <a:cubicBezTo>
                      <a:pt x="1061" y="494"/>
                      <a:pt x="1042" y="481"/>
                      <a:pt x="1045" y="477"/>
                    </a:cubicBezTo>
                    <a:cubicBezTo>
                      <a:pt x="1048" y="473"/>
                      <a:pt x="1078" y="469"/>
                      <a:pt x="1082" y="465"/>
                    </a:cubicBezTo>
                    <a:cubicBezTo>
                      <a:pt x="1087" y="461"/>
                      <a:pt x="1124" y="405"/>
                      <a:pt x="1130" y="401"/>
                    </a:cubicBezTo>
                    <a:cubicBezTo>
                      <a:pt x="1137" y="398"/>
                      <a:pt x="1169" y="398"/>
                      <a:pt x="1169" y="398"/>
                    </a:cubicBezTo>
                    <a:cubicBezTo>
                      <a:pt x="1169" y="398"/>
                      <a:pt x="1157" y="378"/>
                      <a:pt x="1158" y="373"/>
                    </a:cubicBezTo>
                    <a:cubicBezTo>
                      <a:pt x="1158" y="369"/>
                      <a:pt x="1159" y="365"/>
                      <a:pt x="1164" y="361"/>
                    </a:cubicBezTo>
                    <a:cubicBezTo>
                      <a:pt x="1168" y="358"/>
                      <a:pt x="1177" y="355"/>
                      <a:pt x="1180" y="358"/>
                    </a:cubicBezTo>
                    <a:cubicBezTo>
                      <a:pt x="1184" y="360"/>
                      <a:pt x="1180" y="379"/>
                      <a:pt x="1183" y="387"/>
                    </a:cubicBezTo>
                    <a:cubicBezTo>
                      <a:pt x="1187" y="395"/>
                      <a:pt x="1222" y="398"/>
                      <a:pt x="1240" y="398"/>
                    </a:cubicBezTo>
                    <a:cubicBezTo>
                      <a:pt x="1259" y="399"/>
                      <a:pt x="1289" y="359"/>
                      <a:pt x="1290" y="353"/>
                    </a:cubicBezTo>
                    <a:cubicBezTo>
                      <a:pt x="1291" y="347"/>
                      <a:pt x="1289" y="342"/>
                      <a:pt x="1291" y="336"/>
                    </a:cubicBezTo>
                    <a:cubicBezTo>
                      <a:pt x="1294" y="329"/>
                      <a:pt x="1338" y="302"/>
                      <a:pt x="1338" y="302"/>
                    </a:cubicBezTo>
                    <a:cubicBezTo>
                      <a:pt x="1338" y="302"/>
                      <a:pt x="1293" y="309"/>
                      <a:pt x="1290" y="305"/>
                    </a:cubicBezTo>
                    <a:cubicBezTo>
                      <a:pt x="1286" y="300"/>
                      <a:pt x="1286" y="276"/>
                      <a:pt x="1291" y="268"/>
                    </a:cubicBezTo>
                    <a:cubicBezTo>
                      <a:pt x="1297" y="260"/>
                      <a:pt x="1307" y="235"/>
                      <a:pt x="1305" y="233"/>
                    </a:cubicBezTo>
                    <a:cubicBezTo>
                      <a:pt x="1302" y="230"/>
                      <a:pt x="1297" y="230"/>
                      <a:pt x="1290" y="233"/>
                    </a:cubicBezTo>
                    <a:cubicBezTo>
                      <a:pt x="1283" y="236"/>
                      <a:pt x="1264" y="256"/>
                      <a:pt x="1254" y="266"/>
                    </a:cubicBezTo>
                    <a:cubicBezTo>
                      <a:pt x="1244" y="277"/>
                      <a:pt x="1240" y="281"/>
                      <a:pt x="1240" y="286"/>
                    </a:cubicBezTo>
                    <a:cubicBezTo>
                      <a:pt x="1239" y="290"/>
                      <a:pt x="1250" y="307"/>
                      <a:pt x="1250" y="313"/>
                    </a:cubicBezTo>
                    <a:cubicBezTo>
                      <a:pt x="1250" y="320"/>
                      <a:pt x="1236" y="363"/>
                      <a:pt x="1232" y="364"/>
                    </a:cubicBezTo>
                    <a:cubicBezTo>
                      <a:pt x="1228" y="365"/>
                      <a:pt x="1201" y="348"/>
                      <a:pt x="1201" y="348"/>
                    </a:cubicBezTo>
                    <a:cubicBezTo>
                      <a:pt x="1201" y="348"/>
                      <a:pt x="1188" y="333"/>
                      <a:pt x="1179" y="331"/>
                    </a:cubicBezTo>
                    <a:cubicBezTo>
                      <a:pt x="1170" y="329"/>
                      <a:pt x="1149" y="350"/>
                      <a:pt x="1140" y="348"/>
                    </a:cubicBezTo>
                    <a:cubicBezTo>
                      <a:pt x="1131" y="346"/>
                      <a:pt x="1126" y="326"/>
                      <a:pt x="1126" y="317"/>
                    </a:cubicBezTo>
                    <a:cubicBezTo>
                      <a:pt x="1126" y="308"/>
                      <a:pt x="1123" y="293"/>
                      <a:pt x="1126" y="286"/>
                    </a:cubicBezTo>
                    <a:cubicBezTo>
                      <a:pt x="1134" y="271"/>
                      <a:pt x="1170" y="255"/>
                      <a:pt x="1178" y="245"/>
                    </a:cubicBezTo>
                    <a:cubicBezTo>
                      <a:pt x="1186" y="235"/>
                      <a:pt x="1188" y="222"/>
                      <a:pt x="1194" y="215"/>
                    </a:cubicBezTo>
                    <a:cubicBezTo>
                      <a:pt x="1199" y="208"/>
                      <a:pt x="1227" y="193"/>
                      <a:pt x="1236" y="190"/>
                    </a:cubicBezTo>
                    <a:cubicBezTo>
                      <a:pt x="1246" y="187"/>
                      <a:pt x="1293" y="173"/>
                      <a:pt x="1306" y="173"/>
                    </a:cubicBezTo>
                    <a:cubicBezTo>
                      <a:pt x="1319" y="173"/>
                      <a:pt x="1400" y="198"/>
                      <a:pt x="1400" y="198"/>
                    </a:cubicBezTo>
                    <a:cubicBezTo>
                      <a:pt x="1400" y="198"/>
                      <a:pt x="1429" y="206"/>
                      <a:pt x="1435" y="210"/>
                    </a:cubicBezTo>
                    <a:cubicBezTo>
                      <a:pt x="1440" y="214"/>
                      <a:pt x="1420" y="233"/>
                      <a:pt x="1412" y="233"/>
                    </a:cubicBezTo>
                    <a:cubicBezTo>
                      <a:pt x="1404" y="232"/>
                      <a:pt x="1380" y="230"/>
                      <a:pt x="1373" y="233"/>
                    </a:cubicBezTo>
                    <a:cubicBezTo>
                      <a:pt x="1367" y="235"/>
                      <a:pt x="1383" y="244"/>
                      <a:pt x="1388" y="250"/>
                    </a:cubicBezTo>
                    <a:cubicBezTo>
                      <a:pt x="1393" y="255"/>
                      <a:pt x="1408" y="266"/>
                      <a:pt x="1416" y="265"/>
                    </a:cubicBezTo>
                    <a:cubicBezTo>
                      <a:pt x="1424" y="264"/>
                      <a:pt x="1434" y="255"/>
                      <a:pt x="1438" y="251"/>
                    </a:cubicBezTo>
                    <a:cubicBezTo>
                      <a:pt x="1443" y="247"/>
                      <a:pt x="1462" y="223"/>
                      <a:pt x="1463" y="222"/>
                    </a:cubicBezTo>
                    <a:cubicBezTo>
                      <a:pt x="1299" y="83"/>
                      <a:pt x="1086" y="0"/>
                      <a:pt x="855" y="0"/>
                    </a:cubicBezTo>
                    <a:cubicBezTo>
                      <a:pt x="650" y="0"/>
                      <a:pt x="461" y="65"/>
                      <a:pt x="307" y="175"/>
                    </a:cubicBezTo>
                    <a:cubicBezTo>
                      <a:pt x="314" y="171"/>
                      <a:pt x="329" y="173"/>
                      <a:pt x="337" y="176"/>
                    </a:cubicBezTo>
                    <a:cubicBezTo>
                      <a:pt x="344" y="178"/>
                      <a:pt x="351" y="185"/>
                      <a:pt x="353" y="191"/>
                    </a:cubicBezTo>
                    <a:cubicBezTo>
                      <a:pt x="355" y="196"/>
                      <a:pt x="356" y="223"/>
                      <a:pt x="353" y="230"/>
                    </a:cubicBezTo>
                    <a:cubicBezTo>
                      <a:pt x="350" y="238"/>
                      <a:pt x="313" y="270"/>
                      <a:pt x="310" y="271"/>
                    </a:cubicBezTo>
                    <a:cubicBezTo>
                      <a:pt x="308" y="273"/>
                      <a:pt x="226" y="317"/>
                      <a:pt x="225" y="321"/>
                    </a:cubicBezTo>
                    <a:cubicBezTo>
                      <a:pt x="224" y="325"/>
                      <a:pt x="227" y="349"/>
                      <a:pt x="236" y="358"/>
                    </a:cubicBezTo>
                    <a:cubicBezTo>
                      <a:pt x="245" y="367"/>
                      <a:pt x="295" y="380"/>
                      <a:pt x="302" y="387"/>
                    </a:cubicBezTo>
                    <a:cubicBezTo>
                      <a:pt x="309" y="394"/>
                      <a:pt x="313" y="435"/>
                      <a:pt x="313" y="435"/>
                    </a:cubicBezTo>
                    <a:cubicBezTo>
                      <a:pt x="313" y="435"/>
                      <a:pt x="331" y="389"/>
                      <a:pt x="340" y="382"/>
                    </a:cubicBezTo>
                    <a:cubicBezTo>
                      <a:pt x="348" y="375"/>
                      <a:pt x="368" y="368"/>
                      <a:pt x="373" y="364"/>
                    </a:cubicBezTo>
                    <a:cubicBezTo>
                      <a:pt x="377" y="360"/>
                      <a:pt x="373" y="342"/>
                      <a:pt x="378" y="335"/>
                    </a:cubicBezTo>
                    <a:cubicBezTo>
                      <a:pt x="382" y="329"/>
                      <a:pt x="408" y="279"/>
                      <a:pt x="429" y="286"/>
                    </a:cubicBezTo>
                    <a:cubicBezTo>
                      <a:pt x="451" y="293"/>
                      <a:pt x="459" y="301"/>
                      <a:pt x="461" y="305"/>
                    </a:cubicBezTo>
                    <a:cubicBezTo>
                      <a:pt x="464" y="309"/>
                      <a:pt x="461" y="321"/>
                      <a:pt x="464" y="322"/>
                    </a:cubicBezTo>
                    <a:cubicBezTo>
                      <a:pt x="467" y="324"/>
                      <a:pt x="488" y="331"/>
                      <a:pt x="495" y="334"/>
                    </a:cubicBezTo>
                    <a:cubicBezTo>
                      <a:pt x="501" y="337"/>
                      <a:pt x="516" y="349"/>
                      <a:pt x="518" y="360"/>
                    </a:cubicBezTo>
                    <a:cubicBezTo>
                      <a:pt x="519" y="371"/>
                      <a:pt x="536" y="389"/>
                      <a:pt x="536" y="389"/>
                    </a:cubicBezTo>
                    <a:cubicBezTo>
                      <a:pt x="553" y="407"/>
                      <a:pt x="553" y="407"/>
                      <a:pt x="553" y="407"/>
                    </a:cubicBezTo>
                    <a:cubicBezTo>
                      <a:pt x="548" y="428"/>
                      <a:pt x="548" y="428"/>
                      <a:pt x="548" y="428"/>
                    </a:cubicBezTo>
                    <a:cubicBezTo>
                      <a:pt x="548" y="428"/>
                      <a:pt x="496" y="451"/>
                      <a:pt x="487" y="451"/>
                    </a:cubicBezTo>
                    <a:cubicBezTo>
                      <a:pt x="477" y="451"/>
                      <a:pt x="457" y="450"/>
                      <a:pt x="446" y="451"/>
                    </a:cubicBezTo>
                    <a:cubicBezTo>
                      <a:pt x="434" y="452"/>
                      <a:pt x="389" y="475"/>
                      <a:pt x="389" y="475"/>
                    </a:cubicBezTo>
                    <a:cubicBezTo>
                      <a:pt x="389" y="475"/>
                      <a:pt x="470" y="479"/>
                      <a:pt x="474" y="483"/>
                    </a:cubicBezTo>
                    <a:cubicBezTo>
                      <a:pt x="479" y="487"/>
                      <a:pt x="456" y="523"/>
                      <a:pt x="450" y="528"/>
                    </a:cubicBezTo>
                    <a:cubicBezTo>
                      <a:pt x="443" y="532"/>
                      <a:pt x="389" y="536"/>
                      <a:pt x="382" y="539"/>
                    </a:cubicBezTo>
                    <a:cubicBezTo>
                      <a:pt x="375" y="543"/>
                      <a:pt x="365" y="568"/>
                      <a:pt x="356" y="579"/>
                    </a:cubicBezTo>
                    <a:cubicBezTo>
                      <a:pt x="346" y="591"/>
                      <a:pt x="313" y="597"/>
                      <a:pt x="307" y="603"/>
                    </a:cubicBezTo>
                    <a:cubicBezTo>
                      <a:pt x="301" y="610"/>
                      <a:pt x="291" y="644"/>
                      <a:pt x="282" y="658"/>
                    </a:cubicBezTo>
                    <a:cubicBezTo>
                      <a:pt x="274" y="672"/>
                      <a:pt x="218" y="715"/>
                      <a:pt x="214" y="720"/>
                    </a:cubicBezTo>
                    <a:cubicBezTo>
                      <a:pt x="210" y="725"/>
                      <a:pt x="210" y="788"/>
                      <a:pt x="206" y="795"/>
                    </a:cubicBezTo>
                    <a:cubicBezTo>
                      <a:pt x="201" y="802"/>
                      <a:pt x="176" y="751"/>
                      <a:pt x="167" y="747"/>
                    </a:cubicBezTo>
                    <a:cubicBezTo>
                      <a:pt x="158" y="742"/>
                      <a:pt x="120" y="737"/>
                      <a:pt x="114" y="740"/>
                    </a:cubicBezTo>
                    <a:cubicBezTo>
                      <a:pt x="107" y="742"/>
                      <a:pt x="111" y="754"/>
                      <a:pt x="107" y="758"/>
                    </a:cubicBezTo>
                    <a:cubicBezTo>
                      <a:pt x="103" y="761"/>
                      <a:pt x="75" y="758"/>
                      <a:pt x="62" y="762"/>
                    </a:cubicBezTo>
                    <a:cubicBezTo>
                      <a:pt x="49" y="766"/>
                      <a:pt x="20" y="784"/>
                      <a:pt x="10" y="801"/>
                    </a:cubicBezTo>
                    <a:cubicBezTo>
                      <a:pt x="0" y="818"/>
                      <a:pt x="4" y="892"/>
                      <a:pt x="10" y="898"/>
                    </a:cubicBezTo>
                    <a:cubicBezTo>
                      <a:pt x="15" y="903"/>
                      <a:pt x="26" y="911"/>
                      <a:pt x="39" y="912"/>
                    </a:cubicBezTo>
                    <a:cubicBezTo>
                      <a:pt x="52" y="914"/>
                      <a:pt x="66" y="902"/>
                      <a:pt x="66" y="902"/>
                    </a:cubicBezTo>
                    <a:cubicBezTo>
                      <a:pt x="66" y="902"/>
                      <a:pt x="90" y="875"/>
                      <a:pt x="94" y="871"/>
                    </a:cubicBezTo>
                    <a:cubicBezTo>
                      <a:pt x="99" y="868"/>
                      <a:pt x="109" y="866"/>
                      <a:pt x="112" y="870"/>
                    </a:cubicBezTo>
                    <a:cubicBezTo>
                      <a:pt x="115" y="874"/>
                      <a:pt x="113" y="937"/>
                      <a:pt x="116" y="942"/>
                    </a:cubicBezTo>
                    <a:cubicBezTo>
                      <a:pt x="119" y="946"/>
                      <a:pt x="137" y="950"/>
                      <a:pt x="140" y="955"/>
                    </a:cubicBezTo>
                    <a:cubicBezTo>
                      <a:pt x="144" y="959"/>
                      <a:pt x="143" y="973"/>
                      <a:pt x="148" y="991"/>
                    </a:cubicBezTo>
                    <a:cubicBezTo>
                      <a:pt x="154" y="1010"/>
                      <a:pt x="159" y="1029"/>
                      <a:pt x="169" y="1034"/>
                    </a:cubicBezTo>
                    <a:cubicBezTo>
                      <a:pt x="178" y="1039"/>
                      <a:pt x="224" y="1055"/>
                      <a:pt x="224" y="1055"/>
                    </a:cubicBezTo>
                    <a:cubicBezTo>
                      <a:pt x="224" y="1055"/>
                      <a:pt x="222" y="1047"/>
                      <a:pt x="224" y="1041"/>
                    </a:cubicBezTo>
                    <a:cubicBezTo>
                      <a:pt x="225" y="1034"/>
                      <a:pt x="284" y="988"/>
                      <a:pt x="291" y="988"/>
                    </a:cubicBezTo>
                    <a:cubicBezTo>
                      <a:pt x="297" y="987"/>
                      <a:pt x="338" y="1028"/>
                      <a:pt x="347" y="1030"/>
                    </a:cubicBezTo>
                    <a:cubicBezTo>
                      <a:pt x="355" y="1032"/>
                      <a:pt x="410" y="1018"/>
                      <a:pt x="419" y="1025"/>
                    </a:cubicBezTo>
                    <a:cubicBezTo>
                      <a:pt x="427" y="1031"/>
                      <a:pt x="437" y="1088"/>
                      <a:pt x="449" y="1099"/>
                    </a:cubicBezTo>
                    <a:cubicBezTo>
                      <a:pt x="461" y="1110"/>
                      <a:pt x="485" y="1103"/>
                      <a:pt x="501" y="1113"/>
                    </a:cubicBezTo>
                    <a:cubicBezTo>
                      <a:pt x="516" y="1123"/>
                      <a:pt x="520" y="1156"/>
                      <a:pt x="530" y="1170"/>
                    </a:cubicBezTo>
                    <a:cubicBezTo>
                      <a:pt x="541" y="1184"/>
                      <a:pt x="694" y="1244"/>
                      <a:pt x="703" y="1258"/>
                    </a:cubicBezTo>
                    <a:cubicBezTo>
                      <a:pt x="711" y="1272"/>
                      <a:pt x="706" y="1306"/>
                      <a:pt x="699" y="1316"/>
                    </a:cubicBezTo>
                    <a:cubicBezTo>
                      <a:pt x="692" y="1326"/>
                      <a:pt x="663" y="1358"/>
                      <a:pt x="656" y="1378"/>
                    </a:cubicBezTo>
                    <a:cubicBezTo>
                      <a:pt x="650" y="1398"/>
                      <a:pt x="664" y="1445"/>
                      <a:pt x="662" y="1458"/>
                    </a:cubicBezTo>
                    <a:cubicBezTo>
                      <a:pt x="660" y="1470"/>
                      <a:pt x="639" y="1515"/>
                      <a:pt x="632" y="1521"/>
                    </a:cubicBezTo>
                    <a:cubicBezTo>
                      <a:pt x="624" y="1527"/>
                      <a:pt x="587" y="1526"/>
                      <a:pt x="578" y="1532"/>
                    </a:cubicBezTo>
                    <a:cubicBezTo>
                      <a:pt x="569" y="1538"/>
                      <a:pt x="559" y="1561"/>
                      <a:pt x="556" y="1570"/>
                    </a:cubicBezTo>
                    <a:cubicBezTo>
                      <a:pt x="554" y="1579"/>
                      <a:pt x="566" y="1590"/>
                      <a:pt x="566" y="1598"/>
                    </a:cubicBezTo>
                    <a:cubicBezTo>
                      <a:pt x="565" y="1606"/>
                      <a:pt x="537" y="1678"/>
                      <a:pt x="529" y="1683"/>
                    </a:cubicBezTo>
                    <a:cubicBezTo>
                      <a:pt x="522" y="1688"/>
                      <a:pt x="495" y="1694"/>
                      <a:pt x="486" y="1700"/>
                    </a:cubicBezTo>
                    <a:cubicBezTo>
                      <a:pt x="477" y="1706"/>
                      <a:pt x="479" y="1719"/>
                      <a:pt x="475" y="1728"/>
                    </a:cubicBezTo>
                    <a:cubicBezTo>
                      <a:pt x="471" y="1737"/>
                      <a:pt x="450" y="1748"/>
                      <a:pt x="447" y="1755"/>
                    </a:cubicBezTo>
                    <a:cubicBezTo>
                      <a:pt x="445" y="1762"/>
                      <a:pt x="451" y="1769"/>
                      <a:pt x="450" y="1776"/>
                    </a:cubicBezTo>
                    <a:cubicBezTo>
                      <a:pt x="448" y="1783"/>
                      <a:pt x="437" y="1791"/>
                      <a:pt x="437" y="1791"/>
                    </a:cubicBezTo>
                    <a:cubicBezTo>
                      <a:pt x="563" y="1853"/>
                      <a:pt x="705" y="1888"/>
                      <a:pt x="855" y="1888"/>
                    </a:cubicBezTo>
                    <a:cubicBezTo>
                      <a:pt x="1376" y="1888"/>
                      <a:pt x="1799" y="1466"/>
                      <a:pt x="1799" y="944"/>
                    </a:cubicBezTo>
                    <a:cubicBezTo>
                      <a:pt x="1799" y="892"/>
                      <a:pt x="1795" y="841"/>
                      <a:pt x="1787" y="791"/>
                    </a:cubicBezTo>
                    <a:close/>
                    <a:moveTo>
                      <a:pt x="1042" y="325"/>
                    </a:moveTo>
                    <a:cubicBezTo>
                      <a:pt x="1046" y="322"/>
                      <a:pt x="1060" y="321"/>
                      <a:pt x="1064" y="325"/>
                    </a:cubicBezTo>
                    <a:cubicBezTo>
                      <a:pt x="1068" y="329"/>
                      <a:pt x="1085" y="380"/>
                      <a:pt x="1091" y="388"/>
                    </a:cubicBezTo>
                    <a:cubicBezTo>
                      <a:pt x="1097" y="397"/>
                      <a:pt x="1115" y="409"/>
                      <a:pt x="1115" y="413"/>
                    </a:cubicBezTo>
                    <a:cubicBezTo>
                      <a:pt x="1115" y="416"/>
                      <a:pt x="1097" y="436"/>
                      <a:pt x="1091" y="441"/>
                    </a:cubicBezTo>
                    <a:cubicBezTo>
                      <a:pt x="1085" y="445"/>
                      <a:pt x="1058" y="451"/>
                      <a:pt x="1052" y="449"/>
                    </a:cubicBezTo>
                    <a:cubicBezTo>
                      <a:pt x="1047" y="447"/>
                      <a:pt x="1058" y="406"/>
                      <a:pt x="1060" y="394"/>
                    </a:cubicBezTo>
                    <a:cubicBezTo>
                      <a:pt x="1062" y="383"/>
                      <a:pt x="1062" y="367"/>
                      <a:pt x="1058" y="363"/>
                    </a:cubicBezTo>
                    <a:cubicBezTo>
                      <a:pt x="1055" y="358"/>
                      <a:pt x="1048" y="355"/>
                      <a:pt x="1045" y="351"/>
                    </a:cubicBezTo>
                    <a:cubicBezTo>
                      <a:pt x="1042" y="347"/>
                      <a:pt x="1037" y="328"/>
                      <a:pt x="1042" y="325"/>
                    </a:cubicBezTo>
                    <a:close/>
                    <a:moveTo>
                      <a:pt x="1006" y="382"/>
                    </a:moveTo>
                    <a:cubicBezTo>
                      <a:pt x="1010" y="380"/>
                      <a:pt x="1027" y="376"/>
                      <a:pt x="1032" y="378"/>
                    </a:cubicBezTo>
                    <a:cubicBezTo>
                      <a:pt x="1038" y="380"/>
                      <a:pt x="1045" y="401"/>
                      <a:pt x="1042" y="409"/>
                    </a:cubicBezTo>
                    <a:cubicBezTo>
                      <a:pt x="1039" y="417"/>
                      <a:pt x="1015" y="428"/>
                      <a:pt x="1012" y="425"/>
                    </a:cubicBezTo>
                    <a:cubicBezTo>
                      <a:pt x="1008" y="422"/>
                      <a:pt x="1002" y="384"/>
                      <a:pt x="1006" y="382"/>
                    </a:cubicBezTo>
                    <a:close/>
                    <a:moveTo>
                      <a:pt x="971" y="247"/>
                    </a:moveTo>
                    <a:cubicBezTo>
                      <a:pt x="969" y="251"/>
                      <a:pt x="940" y="276"/>
                      <a:pt x="932" y="276"/>
                    </a:cubicBezTo>
                    <a:cubicBezTo>
                      <a:pt x="924" y="276"/>
                      <a:pt x="908" y="263"/>
                      <a:pt x="905" y="257"/>
                    </a:cubicBezTo>
                    <a:cubicBezTo>
                      <a:pt x="902" y="250"/>
                      <a:pt x="905" y="238"/>
                      <a:pt x="909" y="236"/>
                    </a:cubicBezTo>
                    <a:cubicBezTo>
                      <a:pt x="912" y="235"/>
                      <a:pt x="919" y="241"/>
                      <a:pt x="923" y="242"/>
                    </a:cubicBezTo>
                    <a:cubicBezTo>
                      <a:pt x="926" y="243"/>
                      <a:pt x="938" y="231"/>
                      <a:pt x="947" y="228"/>
                    </a:cubicBezTo>
                    <a:cubicBezTo>
                      <a:pt x="956" y="225"/>
                      <a:pt x="974" y="243"/>
                      <a:pt x="971" y="247"/>
                    </a:cubicBezTo>
                    <a:close/>
                    <a:moveTo>
                      <a:pt x="454" y="99"/>
                    </a:moveTo>
                    <a:cubicBezTo>
                      <a:pt x="459" y="94"/>
                      <a:pt x="496" y="77"/>
                      <a:pt x="504" y="77"/>
                    </a:cubicBezTo>
                    <a:cubicBezTo>
                      <a:pt x="513" y="76"/>
                      <a:pt x="531" y="79"/>
                      <a:pt x="536" y="77"/>
                    </a:cubicBezTo>
                    <a:cubicBezTo>
                      <a:pt x="542" y="74"/>
                      <a:pt x="549" y="54"/>
                      <a:pt x="555" y="52"/>
                    </a:cubicBezTo>
                    <a:cubicBezTo>
                      <a:pt x="561" y="49"/>
                      <a:pt x="594" y="42"/>
                      <a:pt x="603" y="46"/>
                    </a:cubicBezTo>
                    <a:cubicBezTo>
                      <a:pt x="611" y="49"/>
                      <a:pt x="615" y="64"/>
                      <a:pt x="615" y="67"/>
                    </a:cubicBezTo>
                    <a:cubicBezTo>
                      <a:pt x="615" y="71"/>
                      <a:pt x="553" y="94"/>
                      <a:pt x="546" y="97"/>
                    </a:cubicBezTo>
                    <a:cubicBezTo>
                      <a:pt x="539" y="99"/>
                      <a:pt x="507" y="101"/>
                      <a:pt x="501" y="104"/>
                    </a:cubicBezTo>
                    <a:cubicBezTo>
                      <a:pt x="495" y="107"/>
                      <a:pt x="493" y="114"/>
                      <a:pt x="488" y="117"/>
                    </a:cubicBezTo>
                    <a:cubicBezTo>
                      <a:pt x="482" y="119"/>
                      <a:pt x="446" y="111"/>
                      <a:pt x="446" y="109"/>
                    </a:cubicBezTo>
                    <a:cubicBezTo>
                      <a:pt x="446" y="107"/>
                      <a:pt x="450" y="103"/>
                      <a:pt x="454" y="99"/>
                    </a:cubicBezTo>
                    <a:close/>
                    <a:moveTo>
                      <a:pt x="516" y="276"/>
                    </a:moveTo>
                    <a:cubicBezTo>
                      <a:pt x="514" y="279"/>
                      <a:pt x="493" y="279"/>
                      <a:pt x="486" y="276"/>
                    </a:cubicBezTo>
                    <a:cubicBezTo>
                      <a:pt x="478" y="273"/>
                      <a:pt x="452" y="260"/>
                      <a:pt x="452" y="255"/>
                    </a:cubicBezTo>
                    <a:cubicBezTo>
                      <a:pt x="452" y="250"/>
                      <a:pt x="474" y="232"/>
                      <a:pt x="480" y="233"/>
                    </a:cubicBezTo>
                    <a:cubicBezTo>
                      <a:pt x="486" y="235"/>
                      <a:pt x="512" y="244"/>
                      <a:pt x="516" y="249"/>
                    </a:cubicBezTo>
                    <a:cubicBezTo>
                      <a:pt x="520" y="254"/>
                      <a:pt x="518" y="274"/>
                      <a:pt x="516" y="276"/>
                    </a:cubicBezTo>
                    <a:close/>
                    <a:moveTo>
                      <a:pt x="549" y="504"/>
                    </a:moveTo>
                    <a:cubicBezTo>
                      <a:pt x="540" y="495"/>
                      <a:pt x="532" y="456"/>
                      <a:pt x="540" y="452"/>
                    </a:cubicBezTo>
                    <a:cubicBezTo>
                      <a:pt x="549" y="449"/>
                      <a:pt x="564" y="459"/>
                      <a:pt x="569" y="469"/>
                    </a:cubicBezTo>
                    <a:cubicBezTo>
                      <a:pt x="574" y="479"/>
                      <a:pt x="558" y="513"/>
                      <a:pt x="549" y="504"/>
                    </a:cubicBezTo>
                    <a:close/>
                    <a:moveTo>
                      <a:pt x="574" y="240"/>
                    </a:moveTo>
                    <a:cubicBezTo>
                      <a:pt x="567" y="246"/>
                      <a:pt x="550" y="253"/>
                      <a:pt x="547" y="252"/>
                    </a:cubicBezTo>
                    <a:cubicBezTo>
                      <a:pt x="544" y="251"/>
                      <a:pt x="498" y="215"/>
                      <a:pt x="484" y="207"/>
                    </a:cubicBezTo>
                    <a:cubicBezTo>
                      <a:pt x="469" y="199"/>
                      <a:pt x="452" y="193"/>
                      <a:pt x="446" y="193"/>
                    </a:cubicBezTo>
                    <a:cubicBezTo>
                      <a:pt x="439" y="192"/>
                      <a:pt x="405" y="217"/>
                      <a:pt x="395" y="225"/>
                    </a:cubicBezTo>
                    <a:cubicBezTo>
                      <a:pt x="384" y="232"/>
                      <a:pt x="381" y="266"/>
                      <a:pt x="377" y="268"/>
                    </a:cubicBezTo>
                    <a:cubicBezTo>
                      <a:pt x="372" y="270"/>
                      <a:pt x="363" y="270"/>
                      <a:pt x="358" y="269"/>
                    </a:cubicBezTo>
                    <a:cubicBezTo>
                      <a:pt x="354" y="269"/>
                      <a:pt x="345" y="270"/>
                      <a:pt x="344" y="267"/>
                    </a:cubicBezTo>
                    <a:cubicBezTo>
                      <a:pt x="343" y="264"/>
                      <a:pt x="357" y="229"/>
                      <a:pt x="361" y="222"/>
                    </a:cubicBezTo>
                    <a:cubicBezTo>
                      <a:pt x="365" y="216"/>
                      <a:pt x="386" y="209"/>
                      <a:pt x="388" y="198"/>
                    </a:cubicBezTo>
                    <a:cubicBezTo>
                      <a:pt x="391" y="187"/>
                      <a:pt x="383" y="158"/>
                      <a:pt x="386" y="153"/>
                    </a:cubicBezTo>
                    <a:cubicBezTo>
                      <a:pt x="388" y="147"/>
                      <a:pt x="390" y="143"/>
                      <a:pt x="392" y="143"/>
                    </a:cubicBezTo>
                    <a:cubicBezTo>
                      <a:pt x="395" y="143"/>
                      <a:pt x="410" y="179"/>
                      <a:pt x="410" y="179"/>
                    </a:cubicBezTo>
                    <a:cubicBezTo>
                      <a:pt x="410" y="179"/>
                      <a:pt x="416" y="155"/>
                      <a:pt x="422" y="150"/>
                    </a:cubicBezTo>
                    <a:cubicBezTo>
                      <a:pt x="428" y="144"/>
                      <a:pt x="442" y="143"/>
                      <a:pt x="448" y="145"/>
                    </a:cubicBezTo>
                    <a:cubicBezTo>
                      <a:pt x="454" y="147"/>
                      <a:pt x="455" y="159"/>
                      <a:pt x="460" y="162"/>
                    </a:cubicBezTo>
                    <a:cubicBezTo>
                      <a:pt x="464" y="165"/>
                      <a:pt x="521" y="166"/>
                      <a:pt x="528" y="171"/>
                    </a:cubicBezTo>
                    <a:cubicBezTo>
                      <a:pt x="535" y="175"/>
                      <a:pt x="538" y="200"/>
                      <a:pt x="544" y="206"/>
                    </a:cubicBezTo>
                    <a:cubicBezTo>
                      <a:pt x="549" y="212"/>
                      <a:pt x="579" y="221"/>
                      <a:pt x="583" y="222"/>
                    </a:cubicBezTo>
                    <a:cubicBezTo>
                      <a:pt x="587" y="223"/>
                      <a:pt x="580" y="233"/>
                      <a:pt x="574" y="240"/>
                    </a:cubicBezTo>
                    <a:close/>
                    <a:moveTo>
                      <a:pt x="749" y="241"/>
                    </a:moveTo>
                    <a:cubicBezTo>
                      <a:pt x="734" y="252"/>
                      <a:pt x="720" y="286"/>
                      <a:pt x="713" y="298"/>
                    </a:cubicBezTo>
                    <a:cubicBezTo>
                      <a:pt x="707" y="309"/>
                      <a:pt x="694" y="311"/>
                      <a:pt x="687" y="310"/>
                    </a:cubicBezTo>
                    <a:cubicBezTo>
                      <a:pt x="679" y="309"/>
                      <a:pt x="665" y="281"/>
                      <a:pt x="660" y="273"/>
                    </a:cubicBezTo>
                    <a:cubicBezTo>
                      <a:pt x="655" y="266"/>
                      <a:pt x="640" y="236"/>
                      <a:pt x="642" y="228"/>
                    </a:cubicBezTo>
                    <a:cubicBezTo>
                      <a:pt x="644" y="220"/>
                      <a:pt x="672" y="206"/>
                      <a:pt x="676" y="197"/>
                    </a:cubicBezTo>
                    <a:cubicBezTo>
                      <a:pt x="680" y="188"/>
                      <a:pt x="682" y="185"/>
                      <a:pt x="674" y="164"/>
                    </a:cubicBezTo>
                    <a:cubicBezTo>
                      <a:pt x="666" y="143"/>
                      <a:pt x="601" y="110"/>
                      <a:pt x="592" y="109"/>
                    </a:cubicBezTo>
                    <a:cubicBezTo>
                      <a:pt x="583" y="108"/>
                      <a:pt x="598" y="95"/>
                      <a:pt x="615" y="85"/>
                    </a:cubicBezTo>
                    <a:cubicBezTo>
                      <a:pt x="633" y="75"/>
                      <a:pt x="730" y="48"/>
                      <a:pt x="746" y="46"/>
                    </a:cubicBezTo>
                    <a:cubicBezTo>
                      <a:pt x="762" y="43"/>
                      <a:pt x="827" y="31"/>
                      <a:pt x="851" y="35"/>
                    </a:cubicBezTo>
                    <a:cubicBezTo>
                      <a:pt x="875" y="39"/>
                      <a:pt x="941" y="61"/>
                      <a:pt x="947" y="71"/>
                    </a:cubicBezTo>
                    <a:cubicBezTo>
                      <a:pt x="952" y="82"/>
                      <a:pt x="920" y="171"/>
                      <a:pt x="906" y="182"/>
                    </a:cubicBezTo>
                    <a:cubicBezTo>
                      <a:pt x="893" y="192"/>
                      <a:pt x="765" y="230"/>
                      <a:pt x="749" y="24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grpSp>
        <p:nvGrpSpPr>
          <p:cNvPr id="33" name="Group 32">
            <a:extLst>
              <a:ext uri="{FF2B5EF4-FFF2-40B4-BE49-F238E27FC236}">
                <a16:creationId xmlns:a16="http://schemas.microsoft.com/office/drawing/2014/main" id="{798CDB64-FD74-714C-0054-EDEB43E570F9}"/>
              </a:ext>
              <a:ext uri="{C183D7F6-B498-43B3-948B-1728B52AA6E4}">
                <adec:decorative xmlns:adec="http://schemas.microsoft.com/office/drawing/2017/decorative" val="1"/>
              </a:ext>
            </a:extLst>
          </p:cNvPr>
          <p:cNvGrpSpPr/>
          <p:nvPr/>
        </p:nvGrpSpPr>
        <p:grpSpPr>
          <a:xfrm>
            <a:off x="5252448" y="3511621"/>
            <a:ext cx="549244" cy="553062"/>
            <a:chOff x="704148" y="5404310"/>
            <a:chExt cx="532515" cy="536217"/>
          </a:xfrm>
        </p:grpSpPr>
        <p:grpSp>
          <p:nvGrpSpPr>
            <p:cNvPr id="34" name="Group 33">
              <a:extLst>
                <a:ext uri="{FF2B5EF4-FFF2-40B4-BE49-F238E27FC236}">
                  <a16:creationId xmlns:a16="http://schemas.microsoft.com/office/drawing/2014/main" id="{0B4BD3EC-56CC-1BE5-A34E-A84AF195D156}"/>
                </a:ext>
              </a:extLst>
            </p:cNvPr>
            <p:cNvGrpSpPr/>
            <p:nvPr/>
          </p:nvGrpSpPr>
          <p:grpSpPr>
            <a:xfrm>
              <a:off x="931630" y="5404310"/>
              <a:ext cx="305033" cy="303477"/>
              <a:chOff x="931630" y="5404310"/>
              <a:chExt cx="305033" cy="303477"/>
            </a:xfrm>
          </p:grpSpPr>
          <p:sp>
            <p:nvSpPr>
              <p:cNvPr id="48" name="Freeform 45">
                <a:extLst>
                  <a:ext uri="{FF2B5EF4-FFF2-40B4-BE49-F238E27FC236}">
                    <a16:creationId xmlns:a16="http://schemas.microsoft.com/office/drawing/2014/main" id="{171536EE-A9E6-0FC1-F118-5527748D29A0}"/>
                  </a:ext>
                </a:extLst>
              </p:cNvPr>
              <p:cNvSpPr>
                <a:spLocks noEditPoints="1"/>
              </p:cNvSpPr>
              <p:nvPr/>
            </p:nvSpPr>
            <p:spPr bwMode="auto">
              <a:xfrm>
                <a:off x="1091928" y="5461893"/>
                <a:ext cx="144735" cy="143179"/>
              </a:xfrm>
              <a:custGeom>
                <a:avLst/>
                <a:gdLst>
                  <a:gd name="T0" fmla="*/ 133 w 153"/>
                  <a:gd name="T1" fmla="*/ 68 h 152"/>
                  <a:gd name="T2" fmla="*/ 128 w 153"/>
                  <a:gd name="T3" fmla="*/ 50 h 152"/>
                  <a:gd name="T4" fmla="*/ 140 w 153"/>
                  <a:gd name="T5" fmla="*/ 34 h 152"/>
                  <a:gd name="T6" fmla="*/ 129 w 153"/>
                  <a:gd name="T7" fmla="*/ 21 h 152"/>
                  <a:gd name="T8" fmla="*/ 111 w 153"/>
                  <a:gd name="T9" fmla="*/ 31 h 152"/>
                  <a:gd name="T10" fmla="*/ 95 w 153"/>
                  <a:gd name="T11" fmla="*/ 23 h 152"/>
                  <a:gd name="T12" fmla="*/ 93 w 153"/>
                  <a:gd name="T13" fmla="*/ 2 h 152"/>
                  <a:gd name="T14" fmla="*/ 75 w 153"/>
                  <a:gd name="T15" fmla="*/ 0 h 152"/>
                  <a:gd name="T16" fmla="*/ 69 w 153"/>
                  <a:gd name="T17" fmla="*/ 20 h 152"/>
                  <a:gd name="T18" fmla="*/ 52 w 153"/>
                  <a:gd name="T19" fmla="*/ 25 h 152"/>
                  <a:gd name="T20" fmla="*/ 35 w 153"/>
                  <a:gd name="T21" fmla="*/ 12 h 152"/>
                  <a:gd name="T22" fmla="*/ 22 w 153"/>
                  <a:gd name="T23" fmla="*/ 23 h 152"/>
                  <a:gd name="T24" fmla="*/ 31 w 153"/>
                  <a:gd name="T25" fmla="*/ 42 h 152"/>
                  <a:gd name="T26" fmla="*/ 22 w 153"/>
                  <a:gd name="T27" fmla="*/ 57 h 152"/>
                  <a:gd name="T28" fmla="*/ 2 w 153"/>
                  <a:gd name="T29" fmla="*/ 60 h 152"/>
                  <a:gd name="T30" fmla="*/ 0 w 153"/>
                  <a:gd name="T31" fmla="*/ 77 h 152"/>
                  <a:gd name="T32" fmla="*/ 19 w 153"/>
                  <a:gd name="T33" fmla="*/ 84 h 152"/>
                  <a:gd name="T34" fmla="*/ 25 w 153"/>
                  <a:gd name="T35" fmla="*/ 101 h 152"/>
                  <a:gd name="T36" fmla="*/ 12 w 153"/>
                  <a:gd name="T37" fmla="*/ 117 h 152"/>
                  <a:gd name="T38" fmla="*/ 23 w 153"/>
                  <a:gd name="T39" fmla="*/ 130 h 152"/>
                  <a:gd name="T40" fmla="*/ 42 w 153"/>
                  <a:gd name="T41" fmla="*/ 121 h 152"/>
                  <a:gd name="T42" fmla="*/ 58 w 153"/>
                  <a:gd name="T43" fmla="*/ 129 h 152"/>
                  <a:gd name="T44" fmla="*/ 60 w 153"/>
                  <a:gd name="T45" fmla="*/ 150 h 152"/>
                  <a:gd name="T46" fmla="*/ 77 w 153"/>
                  <a:gd name="T47" fmla="*/ 152 h 152"/>
                  <a:gd name="T48" fmla="*/ 84 w 153"/>
                  <a:gd name="T49" fmla="*/ 132 h 152"/>
                  <a:gd name="T50" fmla="*/ 101 w 153"/>
                  <a:gd name="T51" fmla="*/ 127 h 152"/>
                  <a:gd name="T52" fmla="*/ 118 w 153"/>
                  <a:gd name="T53" fmla="*/ 140 h 152"/>
                  <a:gd name="T54" fmla="*/ 131 w 153"/>
                  <a:gd name="T55" fmla="*/ 129 h 152"/>
                  <a:gd name="T56" fmla="*/ 122 w 153"/>
                  <a:gd name="T57" fmla="*/ 111 h 152"/>
                  <a:gd name="T58" fmla="*/ 131 w 153"/>
                  <a:gd name="T59" fmla="*/ 95 h 152"/>
                  <a:gd name="T60" fmla="*/ 151 w 153"/>
                  <a:gd name="T61" fmla="*/ 92 h 152"/>
                  <a:gd name="T62" fmla="*/ 153 w 153"/>
                  <a:gd name="T63" fmla="*/ 75 h 152"/>
                  <a:gd name="T64" fmla="*/ 133 w 153"/>
                  <a:gd name="T65" fmla="*/ 68 h 152"/>
                  <a:gd name="T66" fmla="*/ 86 w 153"/>
                  <a:gd name="T67" fmla="*/ 108 h 152"/>
                  <a:gd name="T68" fmla="*/ 44 w 153"/>
                  <a:gd name="T69" fmla="*/ 86 h 152"/>
                  <a:gd name="T70" fmla="*/ 66 w 153"/>
                  <a:gd name="T71" fmla="*/ 44 h 152"/>
                  <a:gd name="T72" fmla="*/ 108 w 153"/>
                  <a:gd name="T73" fmla="*/ 66 h 152"/>
                  <a:gd name="T74" fmla="*/ 86 w 153"/>
                  <a:gd name="T75" fmla="*/ 10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152">
                    <a:moveTo>
                      <a:pt x="133" y="68"/>
                    </a:moveTo>
                    <a:cubicBezTo>
                      <a:pt x="133" y="62"/>
                      <a:pt x="131" y="56"/>
                      <a:pt x="128" y="50"/>
                    </a:cubicBezTo>
                    <a:cubicBezTo>
                      <a:pt x="130" y="49"/>
                      <a:pt x="140" y="34"/>
                      <a:pt x="140" y="34"/>
                    </a:cubicBezTo>
                    <a:cubicBezTo>
                      <a:pt x="129" y="21"/>
                      <a:pt x="129" y="21"/>
                      <a:pt x="129" y="21"/>
                    </a:cubicBezTo>
                    <a:cubicBezTo>
                      <a:pt x="129" y="21"/>
                      <a:pt x="112" y="29"/>
                      <a:pt x="111" y="31"/>
                    </a:cubicBezTo>
                    <a:cubicBezTo>
                      <a:pt x="106" y="28"/>
                      <a:pt x="101" y="25"/>
                      <a:pt x="95" y="23"/>
                    </a:cubicBezTo>
                    <a:cubicBezTo>
                      <a:pt x="95" y="22"/>
                      <a:pt x="93" y="2"/>
                      <a:pt x="93" y="2"/>
                    </a:cubicBezTo>
                    <a:cubicBezTo>
                      <a:pt x="75" y="0"/>
                      <a:pt x="75" y="0"/>
                      <a:pt x="75" y="0"/>
                    </a:cubicBezTo>
                    <a:cubicBezTo>
                      <a:pt x="75" y="0"/>
                      <a:pt x="69" y="20"/>
                      <a:pt x="69" y="20"/>
                    </a:cubicBezTo>
                    <a:cubicBezTo>
                      <a:pt x="63" y="21"/>
                      <a:pt x="57" y="23"/>
                      <a:pt x="52" y="25"/>
                    </a:cubicBezTo>
                    <a:cubicBezTo>
                      <a:pt x="51" y="24"/>
                      <a:pt x="35" y="12"/>
                      <a:pt x="35" y="12"/>
                    </a:cubicBezTo>
                    <a:cubicBezTo>
                      <a:pt x="22" y="23"/>
                      <a:pt x="22" y="23"/>
                      <a:pt x="22" y="23"/>
                    </a:cubicBezTo>
                    <a:cubicBezTo>
                      <a:pt x="22" y="23"/>
                      <a:pt x="29" y="40"/>
                      <a:pt x="31" y="42"/>
                    </a:cubicBezTo>
                    <a:cubicBezTo>
                      <a:pt x="27" y="46"/>
                      <a:pt x="24" y="52"/>
                      <a:pt x="22" y="57"/>
                    </a:cubicBezTo>
                    <a:cubicBezTo>
                      <a:pt x="20" y="57"/>
                      <a:pt x="2" y="60"/>
                      <a:pt x="2" y="60"/>
                    </a:cubicBezTo>
                    <a:cubicBezTo>
                      <a:pt x="0" y="77"/>
                      <a:pt x="0" y="77"/>
                      <a:pt x="0" y="77"/>
                    </a:cubicBezTo>
                    <a:cubicBezTo>
                      <a:pt x="0" y="77"/>
                      <a:pt x="17" y="83"/>
                      <a:pt x="19" y="84"/>
                    </a:cubicBezTo>
                    <a:cubicBezTo>
                      <a:pt x="20" y="90"/>
                      <a:pt x="22" y="96"/>
                      <a:pt x="25" y="101"/>
                    </a:cubicBezTo>
                    <a:cubicBezTo>
                      <a:pt x="23" y="102"/>
                      <a:pt x="12" y="117"/>
                      <a:pt x="12" y="117"/>
                    </a:cubicBezTo>
                    <a:cubicBezTo>
                      <a:pt x="23" y="130"/>
                      <a:pt x="23" y="130"/>
                      <a:pt x="23" y="130"/>
                    </a:cubicBezTo>
                    <a:cubicBezTo>
                      <a:pt x="23" y="130"/>
                      <a:pt x="41" y="122"/>
                      <a:pt x="42" y="121"/>
                    </a:cubicBezTo>
                    <a:cubicBezTo>
                      <a:pt x="47" y="124"/>
                      <a:pt x="52" y="127"/>
                      <a:pt x="58" y="129"/>
                    </a:cubicBezTo>
                    <a:cubicBezTo>
                      <a:pt x="57" y="130"/>
                      <a:pt x="60" y="150"/>
                      <a:pt x="60" y="150"/>
                    </a:cubicBezTo>
                    <a:cubicBezTo>
                      <a:pt x="77" y="152"/>
                      <a:pt x="77" y="152"/>
                      <a:pt x="77" y="152"/>
                    </a:cubicBezTo>
                    <a:cubicBezTo>
                      <a:pt x="77" y="152"/>
                      <a:pt x="84" y="132"/>
                      <a:pt x="84" y="132"/>
                    </a:cubicBezTo>
                    <a:cubicBezTo>
                      <a:pt x="90" y="131"/>
                      <a:pt x="96" y="129"/>
                      <a:pt x="101" y="127"/>
                    </a:cubicBezTo>
                    <a:cubicBezTo>
                      <a:pt x="102" y="128"/>
                      <a:pt x="118" y="140"/>
                      <a:pt x="118" y="140"/>
                    </a:cubicBezTo>
                    <a:cubicBezTo>
                      <a:pt x="131" y="129"/>
                      <a:pt x="131" y="129"/>
                      <a:pt x="131" y="129"/>
                    </a:cubicBezTo>
                    <a:cubicBezTo>
                      <a:pt x="131" y="129"/>
                      <a:pt x="124" y="113"/>
                      <a:pt x="122" y="111"/>
                    </a:cubicBezTo>
                    <a:cubicBezTo>
                      <a:pt x="126" y="106"/>
                      <a:pt x="129" y="101"/>
                      <a:pt x="131" y="95"/>
                    </a:cubicBezTo>
                    <a:cubicBezTo>
                      <a:pt x="134" y="95"/>
                      <a:pt x="151" y="92"/>
                      <a:pt x="151" y="92"/>
                    </a:cubicBezTo>
                    <a:cubicBezTo>
                      <a:pt x="153" y="75"/>
                      <a:pt x="153" y="75"/>
                      <a:pt x="153" y="75"/>
                    </a:cubicBezTo>
                    <a:cubicBezTo>
                      <a:pt x="152" y="75"/>
                      <a:pt x="136" y="68"/>
                      <a:pt x="133" y="68"/>
                    </a:cubicBezTo>
                    <a:close/>
                    <a:moveTo>
                      <a:pt x="86" y="108"/>
                    </a:moveTo>
                    <a:cubicBezTo>
                      <a:pt x="69" y="113"/>
                      <a:pt x="50" y="103"/>
                      <a:pt x="44" y="86"/>
                    </a:cubicBezTo>
                    <a:cubicBezTo>
                      <a:pt x="39" y="68"/>
                      <a:pt x="49" y="49"/>
                      <a:pt x="66" y="44"/>
                    </a:cubicBezTo>
                    <a:cubicBezTo>
                      <a:pt x="84" y="38"/>
                      <a:pt x="103" y="48"/>
                      <a:pt x="108" y="66"/>
                    </a:cubicBezTo>
                    <a:cubicBezTo>
                      <a:pt x="114" y="83"/>
                      <a:pt x="104" y="102"/>
                      <a:pt x="86" y="108"/>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9" name="Freeform 46">
                <a:extLst>
                  <a:ext uri="{FF2B5EF4-FFF2-40B4-BE49-F238E27FC236}">
                    <a16:creationId xmlns:a16="http://schemas.microsoft.com/office/drawing/2014/main" id="{483E7C97-E72D-C4E7-300C-35C9BCD59356}"/>
                  </a:ext>
                </a:extLst>
              </p:cNvPr>
              <p:cNvSpPr>
                <a:spLocks noEditPoints="1"/>
              </p:cNvSpPr>
              <p:nvPr/>
            </p:nvSpPr>
            <p:spPr bwMode="auto">
              <a:xfrm>
                <a:off x="1012557" y="5404310"/>
                <a:ext cx="104272" cy="104272"/>
              </a:xfrm>
              <a:custGeom>
                <a:avLst/>
                <a:gdLst>
                  <a:gd name="T0" fmla="*/ 19 w 110"/>
                  <a:gd name="T1" fmla="*/ 74 h 109"/>
                  <a:gd name="T2" fmla="*/ 10 w 110"/>
                  <a:gd name="T3" fmla="*/ 86 h 109"/>
                  <a:gd name="T4" fmla="*/ 18 w 110"/>
                  <a:gd name="T5" fmla="*/ 95 h 109"/>
                  <a:gd name="T6" fmla="*/ 32 w 110"/>
                  <a:gd name="T7" fmla="*/ 88 h 109"/>
                  <a:gd name="T8" fmla="*/ 44 w 110"/>
                  <a:gd name="T9" fmla="*/ 93 h 109"/>
                  <a:gd name="T10" fmla="*/ 46 w 110"/>
                  <a:gd name="T11" fmla="*/ 108 h 109"/>
                  <a:gd name="T12" fmla="*/ 58 w 110"/>
                  <a:gd name="T13" fmla="*/ 109 h 109"/>
                  <a:gd name="T14" fmla="*/ 63 w 110"/>
                  <a:gd name="T15" fmla="*/ 94 h 109"/>
                  <a:gd name="T16" fmla="*/ 75 w 110"/>
                  <a:gd name="T17" fmla="*/ 90 h 109"/>
                  <a:gd name="T18" fmla="*/ 87 w 110"/>
                  <a:gd name="T19" fmla="*/ 99 h 109"/>
                  <a:gd name="T20" fmla="*/ 96 w 110"/>
                  <a:gd name="T21" fmla="*/ 91 h 109"/>
                  <a:gd name="T22" fmla="*/ 90 w 110"/>
                  <a:gd name="T23" fmla="*/ 78 h 109"/>
                  <a:gd name="T24" fmla="*/ 96 w 110"/>
                  <a:gd name="T25" fmla="*/ 67 h 109"/>
                  <a:gd name="T26" fmla="*/ 110 w 110"/>
                  <a:gd name="T27" fmla="*/ 64 h 109"/>
                  <a:gd name="T28" fmla="*/ 110 w 110"/>
                  <a:gd name="T29" fmla="*/ 52 h 109"/>
                  <a:gd name="T30" fmla="*/ 97 w 110"/>
                  <a:gd name="T31" fmla="*/ 48 h 109"/>
                  <a:gd name="T32" fmla="*/ 92 w 110"/>
                  <a:gd name="T33" fmla="*/ 35 h 109"/>
                  <a:gd name="T34" fmla="*/ 101 w 110"/>
                  <a:gd name="T35" fmla="*/ 23 h 109"/>
                  <a:gd name="T36" fmla="*/ 93 w 110"/>
                  <a:gd name="T37" fmla="*/ 14 h 109"/>
                  <a:gd name="T38" fmla="*/ 80 w 110"/>
                  <a:gd name="T39" fmla="*/ 21 h 109"/>
                  <a:gd name="T40" fmla="*/ 68 w 110"/>
                  <a:gd name="T41" fmla="*/ 16 h 109"/>
                  <a:gd name="T42" fmla="*/ 66 w 110"/>
                  <a:gd name="T43" fmla="*/ 1 h 109"/>
                  <a:gd name="T44" fmla="*/ 52 w 110"/>
                  <a:gd name="T45" fmla="*/ 0 h 109"/>
                  <a:gd name="T46" fmla="*/ 48 w 110"/>
                  <a:gd name="T47" fmla="*/ 15 h 109"/>
                  <a:gd name="T48" fmla="*/ 36 w 110"/>
                  <a:gd name="T49" fmla="*/ 19 h 109"/>
                  <a:gd name="T50" fmla="*/ 24 w 110"/>
                  <a:gd name="T51" fmla="*/ 10 h 109"/>
                  <a:gd name="T52" fmla="*/ 14 w 110"/>
                  <a:gd name="T53" fmla="*/ 18 h 109"/>
                  <a:gd name="T54" fmla="*/ 22 w 110"/>
                  <a:gd name="T55" fmla="*/ 31 h 109"/>
                  <a:gd name="T56" fmla="*/ 16 w 110"/>
                  <a:gd name="T57" fmla="*/ 42 h 109"/>
                  <a:gd name="T58" fmla="*/ 1 w 110"/>
                  <a:gd name="T59" fmla="*/ 45 h 109"/>
                  <a:gd name="T60" fmla="*/ 0 w 110"/>
                  <a:gd name="T61" fmla="*/ 57 h 109"/>
                  <a:gd name="T62" fmla="*/ 14 w 110"/>
                  <a:gd name="T63" fmla="*/ 62 h 109"/>
                  <a:gd name="T64" fmla="*/ 19 w 110"/>
                  <a:gd name="T65" fmla="*/ 74 h 109"/>
                  <a:gd name="T66" fmla="*/ 47 w 110"/>
                  <a:gd name="T67" fmla="*/ 32 h 109"/>
                  <a:gd name="T68" fmla="*/ 78 w 110"/>
                  <a:gd name="T69" fmla="*/ 46 h 109"/>
                  <a:gd name="T70" fmla="*/ 64 w 110"/>
                  <a:gd name="T71" fmla="*/ 77 h 109"/>
                  <a:gd name="T72" fmla="*/ 33 w 110"/>
                  <a:gd name="T73" fmla="*/ 63 h 109"/>
                  <a:gd name="T74" fmla="*/ 47 w 110"/>
                  <a:gd name="T75" fmla="*/ 3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109">
                    <a:moveTo>
                      <a:pt x="19" y="74"/>
                    </a:moveTo>
                    <a:cubicBezTo>
                      <a:pt x="18" y="75"/>
                      <a:pt x="10" y="86"/>
                      <a:pt x="10" y="86"/>
                    </a:cubicBezTo>
                    <a:cubicBezTo>
                      <a:pt x="18" y="95"/>
                      <a:pt x="18" y="95"/>
                      <a:pt x="18" y="95"/>
                    </a:cubicBezTo>
                    <a:cubicBezTo>
                      <a:pt x="18" y="95"/>
                      <a:pt x="31" y="88"/>
                      <a:pt x="32" y="88"/>
                    </a:cubicBezTo>
                    <a:cubicBezTo>
                      <a:pt x="36" y="90"/>
                      <a:pt x="39" y="92"/>
                      <a:pt x="44" y="93"/>
                    </a:cubicBezTo>
                    <a:cubicBezTo>
                      <a:pt x="44" y="93"/>
                      <a:pt x="46" y="108"/>
                      <a:pt x="46" y="108"/>
                    </a:cubicBezTo>
                    <a:cubicBezTo>
                      <a:pt x="58" y="109"/>
                      <a:pt x="58" y="109"/>
                      <a:pt x="58" y="109"/>
                    </a:cubicBezTo>
                    <a:cubicBezTo>
                      <a:pt x="58" y="109"/>
                      <a:pt x="63" y="95"/>
                      <a:pt x="63" y="94"/>
                    </a:cubicBezTo>
                    <a:cubicBezTo>
                      <a:pt x="67" y="94"/>
                      <a:pt x="71" y="92"/>
                      <a:pt x="75" y="90"/>
                    </a:cubicBezTo>
                    <a:cubicBezTo>
                      <a:pt x="76" y="92"/>
                      <a:pt x="87" y="99"/>
                      <a:pt x="87" y="99"/>
                    </a:cubicBezTo>
                    <a:cubicBezTo>
                      <a:pt x="96" y="91"/>
                      <a:pt x="96" y="91"/>
                      <a:pt x="96" y="91"/>
                    </a:cubicBezTo>
                    <a:cubicBezTo>
                      <a:pt x="96" y="91"/>
                      <a:pt x="91" y="80"/>
                      <a:pt x="90" y="78"/>
                    </a:cubicBezTo>
                    <a:cubicBezTo>
                      <a:pt x="92" y="75"/>
                      <a:pt x="94" y="71"/>
                      <a:pt x="96" y="67"/>
                    </a:cubicBezTo>
                    <a:cubicBezTo>
                      <a:pt x="98" y="67"/>
                      <a:pt x="110" y="64"/>
                      <a:pt x="110" y="64"/>
                    </a:cubicBezTo>
                    <a:cubicBezTo>
                      <a:pt x="110" y="52"/>
                      <a:pt x="110" y="52"/>
                      <a:pt x="110" y="52"/>
                    </a:cubicBezTo>
                    <a:cubicBezTo>
                      <a:pt x="110" y="52"/>
                      <a:pt x="98" y="48"/>
                      <a:pt x="97" y="48"/>
                    </a:cubicBezTo>
                    <a:cubicBezTo>
                      <a:pt x="96" y="43"/>
                      <a:pt x="94" y="39"/>
                      <a:pt x="92" y="35"/>
                    </a:cubicBezTo>
                    <a:cubicBezTo>
                      <a:pt x="94" y="34"/>
                      <a:pt x="101" y="23"/>
                      <a:pt x="101" y="23"/>
                    </a:cubicBezTo>
                    <a:cubicBezTo>
                      <a:pt x="93" y="14"/>
                      <a:pt x="93" y="14"/>
                      <a:pt x="93" y="14"/>
                    </a:cubicBezTo>
                    <a:cubicBezTo>
                      <a:pt x="93" y="14"/>
                      <a:pt x="80" y="20"/>
                      <a:pt x="80" y="21"/>
                    </a:cubicBezTo>
                    <a:cubicBezTo>
                      <a:pt x="76" y="19"/>
                      <a:pt x="72" y="17"/>
                      <a:pt x="68" y="16"/>
                    </a:cubicBezTo>
                    <a:cubicBezTo>
                      <a:pt x="68" y="15"/>
                      <a:pt x="66" y="1"/>
                      <a:pt x="66" y="1"/>
                    </a:cubicBezTo>
                    <a:cubicBezTo>
                      <a:pt x="52" y="0"/>
                      <a:pt x="52" y="0"/>
                      <a:pt x="52" y="0"/>
                    </a:cubicBezTo>
                    <a:cubicBezTo>
                      <a:pt x="52" y="0"/>
                      <a:pt x="48" y="14"/>
                      <a:pt x="48" y="15"/>
                    </a:cubicBezTo>
                    <a:cubicBezTo>
                      <a:pt x="44" y="16"/>
                      <a:pt x="40" y="17"/>
                      <a:pt x="36" y="19"/>
                    </a:cubicBezTo>
                    <a:cubicBezTo>
                      <a:pt x="36" y="18"/>
                      <a:pt x="24" y="10"/>
                      <a:pt x="24" y="10"/>
                    </a:cubicBezTo>
                    <a:cubicBezTo>
                      <a:pt x="14" y="18"/>
                      <a:pt x="14" y="18"/>
                      <a:pt x="14" y="18"/>
                    </a:cubicBezTo>
                    <a:cubicBezTo>
                      <a:pt x="14" y="18"/>
                      <a:pt x="20" y="30"/>
                      <a:pt x="22" y="31"/>
                    </a:cubicBezTo>
                    <a:cubicBezTo>
                      <a:pt x="19" y="34"/>
                      <a:pt x="17" y="38"/>
                      <a:pt x="16" y="42"/>
                    </a:cubicBezTo>
                    <a:cubicBezTo>
                      <a:pt x="14" y="42"/>
                      <a:pt x="1" y="45"/>
                      <a:pt x="1" y="45"/>
                    </a:cubicBezTo>
                    <a:cubicBezTo>
                      <a:pt x="0" y="57"/>
                      <a:pt x="0" y="57"/>
                      <a:pt x="0" y="57"/>
                    </a:cubicBezTo>
                    <a:cubicBezTo>
                      <a:pt x="0" y="57"/>
                      <a:pt x="13" y="61"/>
                      <a:pt x="14" y="62"/>
                    </a:cubicBezTo>
                    <a:cubicBezTo>
                      <a:pt x="16" y="66"/>
                      <a:pt x="17" y="70"/>
                      <a:pt x="19" y="74"/>
                    </a:cubicBezTo>
                    <a:close/>
                    <a:moveTo>
                      <a:pt x="47" y="32"/>
                    </a:moveTo>
                    <a:cubicBezTo>
                      <a:pt x="60" y="28"/>
                      <a:pt x="74" y="34"/>
                      <a:pt x="78" y="46"/>
                    </a:cubicBezTo>
                    <a:cubicBezTo>
                      <a:pt x="82" y="59"/>
                      <a:pt x="76" y="73"/>
                      <a:pt x="64" y="77"/>
                    </a:cubicBezTo>
                    <a:cubicBezTo>
                      <a:pt x="51" y="82"/>
                      <a:pt x="37" y="75"/>
                      <a:pt x="33" y="63"/>
                    </a:cubicBezTo>
                    <a:cubicBezTo>
                      <a:pt x="28" y="50"/>
                      <a:pt x="34" y="36"/>
                      <a:pt x="47" y="32"/>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50" name="Freeform 47">
                <a:extLst>
                  <a:ext uri="{FF2B5EF4-FFF2-40B4-BE49-F238E27FC236}">
                    <a16:creationId xmlns:a16="http://schemas.microsoft.com/office/drawing/2014/main" id="{A1066804-1B2B-BF08-42BD-5603CE28DBF9}"/>
                  </a:ext>
                </a:extLst>
              </p:cNvPr>
              <p:cNvSpPr>
                <a:spLocks noEditPoints="1"/>
              </p:cNvSpPr>
              <p:nvPr/>
            </p:nvSpPr>
            <p:spPr bwMode="auto">
              <a:xfrm>
                <a:off x="931630" y="5519476"/>
                <a:ext cx="188311" cy="188311"/>
              </a:xfrm>
              <a:custGeom>
                <a:avLst/>
                <a:gdLst>
                  <a:gd name="T0" fmla="*/ 163 w 199"/>
                  <a:gd name="T1" fmla="*/ 60 h 199"/>
                  <a:gd name="T2" fmla="*/ 177 w 199"/>
                  <a:gd name="T3" fmla="*/ 37 h 199"/>
                  <a:gd name="T4" fmla="*/ 161 w 199"/>
                  <a:gd name="T5" fmla="*/ 21 h 199"/>
                  <a:gd name="T6" fmla="*/ 138 w 199"/>
                  <a:gd name="T7" fmla="*/ 36 h 199"/>
                  <a:gd name="T8" fmla="*/ 116 w 199"/>
                  <a:gd name="T9" fmla="*/ 28 h 199"/>
                  <a:gd name="T10" fmla="*/ 110 w 199"/>
                  <a:gd name="T11" fmla="*/ 0 h 199"/>
                  <a:gd name="T12" fmla="*/ 88 w 199"/>
                  <a:gd name="T13" fmla="*/ 0 h 199"/>
                  <a:gd name="T14" fmla="*/ 82 w 199"/>
                  <a:gd name="T15" fmla="*/ 28 h 199"/>
                  <a:gd name="T16" fmla="*/ 61 w 199"/>
                  <a:gd name="T17" fmla="*/ 36 h 199"/>
                  <a:gd name="T18" fmla="*/ 37 w 199"/>
                  <a:gd name="T19" fmla="*/ 21 h 199"/>
                  <a:gd name="T20" fmla="*/ 21 w 199"/>
                  <a:gd name="T21" fmla="*/ 37 h 199"/>
                  <a:gd name="T22" fmla="*/ 36 w 199"/>
                  <a:gd name="T23" fmla="*/ 60 h 199"/>
                  <a:gd name="T24" fmla="*/ 26 w 199"/>
                  <a:gd name="T25" fmla="*/ 82 h 199"/>
                  <a:gd name="T26" fmla="*/ 0 w 199"/>
                  <a:gd name="T27" fmla="*/ 88 h 199"/>
                  <a:gd name="T28" fmla="*/ 0 w 199"/>
                  <a:gd name="T29" fmla="*/ 111 h 199"/>
                  <a:gd name="T30" fmla="*/ 26 w 199"/>
                  <a:gd name="T31" fmla="*/ 117 h 199"/>
                  <a:gd name="T32" fmla="*/ 36 w 199"/>
                  <a:gd name="T33" fmla="*/ 139 h 199"/>
                  <a:gd name="T34" fmla="*/ 22 w 199"/>
                  <a:gd name="T35" fmla="*/ 162 h 199"/>
                  <a:gd name="T36" fmla="*/ 38 w 199"/>
                  <a:gd name="T37" fmla="*/ 178 h 199"/>
                  <a:gd name="T38" fmla="*/ 61 w 199"/>
                  <a:gd name="T39" fmla="*/ 163 h 199"/>
                  <a:gd name="T40" fmla="*/ 83 w 199"/>
                  <a:gd name="T41" fmla="*/ 171 h 199"/>
                  <a:gd name="T42" fmla="*/ 82 w 199"/>
                  <a:gd name="T43" fmla="*/ 171 h 199"/>
                  <a:gd name="T44" fmla="*/ 88 w 199"/>
                  <a:gd name="T45" fmla="*/ 199 h 199"/>
                  <a:gd name="T46" fmla="*/ 111 w 199"/>
                  <a:gd name="T47" fmla="*/ 199 h 199"/>
                  <a:gd name="T48" fmla="*/ 117 w 199"/>
                  <a:gd name="T49" fmla="*/ 171 h 199"/>
                  <a:gd name="T50" fmla="*/ 138 w 199"/>
                  <a:gd name="T51" fmla="*/ 163 h 199"/>
                  <a:gd name="T52" fmla="*/ 162 w 199"/>
                  <a:gd name="T53" fmla="*/ 177 h 199"/>
                  <a:gd name="T54" fmla="*/ 178 w 199"/>
                  <a:gd name="T55" fmla="*/ 161 h 199"/>
                  <a:gd name="T56" fmla="*/ 164 w 199"/>
                  <a:gd name="T57" fmla="*/ 139 h 199"/>
                  <a:gd name="T58" fmla="*/ 173 w 199"/>
                  <a:gd name="T59" fmla="*/ 117 h 199"/>
                  <a:gd name="T60" fmla="*/ 199 w 199"/>
                  <a:gd name="T61" fmla="*/ 111 h 199"/>
                  <a:gd name="T62" fmla="*/ 199 w 199"/>
                  <a:gd name="T63" fmla="*/ 88 h 199"/>
                  <a:gd name="T64" fmla="*/ 174 w 199"/>
                  <a:gd name="T65" fmla="*/ 82 h 199"/>
                  <a:gd name="T66" fmla="*/ 163 w 199"/>
                  <a:gd name="T67" fmla="*/ 60 h 199"/>
                  <a:gd name="T68" fmla="*/ 116 w 199"/>
                  <a:gd name="T69" fmla="*/ 140 h 199"/>
                  <a:gd name="T70" fmla="*/ 59 w 199"/>
                  <a:gd name="T71" fmla="*/ 117 h 199"/>
                  <a:gd name="T72" fmla="*/ 82 w 199"/>
                  <a:gd name="T73" fmla="*/ 59 h 199"/>
                  <a:gd name="T74" fmla="*/ 139 w 199"/>
                  <a:gd name="T75" fmla="*/ 82 h 199"/>
                  <a:gd name="T76" fmla="*/ 116 w 199"/>
                  <a:gd name="T77" fmla="*/ 14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9" h="199">
                    <a:moveTo>
                      <a:pt x="163" y="60"/>
                    </a:moveTo>
                    <a:cubicBezTo>
                      <a:pt x="166" y="58"/>
                      <a:pt x="177" y="37"/>
                      <a:pt x="177" y="37"/>
                    </a:cubicBezTo>
                    <a:cubicBezTo>
                      <a:pt x="161" y="21"/>
                      <a:pt x="161" y="21"/>
                      <a:pt x="161" y="21"/>
                    </a:cubicBezTo>
                    <a:cubicBezTo>
                      <a:pt x="161" y="21"/>
                      <a:pt x="140" y="34"/>
                      <a:pt x="138" y="36"/>
                    </a:cubicBezTo>
                    <a:cubicBezTo>
                      <a:pt x="132" y="33"/>
                      <a:pt x="124" y="29"/>
                      <a:pt x="116" y="28"/>
                    </a:cubicBezTo>
                    <a:cubicBezTo>
                      <a:pt x="117" y="26"/>
                      <a:pt x="110" y="0"/>
                      <a:pt x="110" y="0"/>
                    </a:cubicBezTo>
                    <a:cubicBezTo>
                      <a:pt x="88" y="0"/>
                      <a:pt x="88" y="0"/>
                      <a:pt x="88" y="0"/>
                    </a:cubicBezTo>
                    <a:cubicBezTo>
                      <a:pt x="88" y="0"/>
                      <a:pt x="82" y="27"/>
                      <a:pt x="82" y="28"/>
                    </a:cubicBezTo>
                    <a:cubicBezTo>
                      <a:pt x="74" y="29"/>
                      <a:pt x="67" y="33"/>
                      <a:pt x="61" y="36"/>
                    </a:cubicBezTo>
                    <a:cubicBezTo>
                      <a:pt x="60" y="35"/>
                      <a:pt x="37" y="21"/>
                      <a:pt x="37" y="21"/>
                    </a:cubicBezTo>
                    <a:cubicBezTo>
                      <a:pt x="21" y="37"/>
                      <a:pt x="21" y="37"/>
                      <a:pt x="21" y="37"/>
                    </a:cubicBezTo>
                    <a:cubicBezTo>
                      <a:pt x="21" y="37"/>
                      <a:pt x="34" y="58"/>
                      <a:pt x="36" y="60"/>
                    </a:cubicBezTo>
                    <a:cubicBezTo>
                      <a:pt x="31" y="67"/>
                      <a:pt x="28" y="74"/>
                      <a:pt x="26" y="82"/>
                    </a:cubicBezTo>
                    <a:cubicBezTo>
                      <a:pt x="23" y="82"/>
                      <a:pt x="0" y="88"/>
                      <a:pt x="0" y="88"/>
                    </a:cubicBezTo>
                    <a:cubicBezTo>
                      <a:pt x="0" y="111"/>
                      <a:pt x="0" y="111"/>
                      <a:pt x="0" y="111"/>
                    </a:cubicBezTo>
                    <a:cubicBezTo>
                      <a:pt x="0" y="111"/>
                      <a:pt x="24" y="117"/>
                      <a:pt x="26" y="117"/>
                    </a:cubicBezTo>
                    <a:cubicBezTo>
                      <a:pt x="28" y="125"/>
                      <a:pt x="32" y="132"/>
                      <a:pt x="36" y="139"/>
                    </a:cubicBezTo>
                    <a:cubicBezTo>
                      <a:pt x="34" y="141"/>
                      <a:pt x="22" y="162"/>
                      <a:pt x="22" y="162"/>
                    </a:cubicBezTo>
                    <a:cubicBezTo>
                      <a:pt x="38" y="178"/>
                      <a:pt x="38" y="178"/>
                      <a:pt x="38" y="178"/>
                    </a:cubicBezTo>
                    <a:cubicBezTo>
                      <a:pt x="38" y="178"/>
                      <a:pt x="60" y="164"/>
                      <a:pt x="61" y="163"/>
                    </a:cubicBezTo>
                    <a:cubicBezTo>
                      <a:pt x="68" y="167"/>
                      <a:pt x="75" y="169"/>
                      <a:pt x="83" y="171"/>
                    </a:cubicBezTo>
                    <a:cubicBezTo>
                      <a:pt x="82" y="171"/>
                      <a:pt x="82" y="171"/>
                      <a:pt x="82" y="171"/>
                    </a:cubicBezTo>
                    <a:cubicBezTo>
                      <a:pt x="82" y="172"/>
                      <a:pt x="88" y="199"/>
                      <a:pt x="88" y="199"/>
                    </a:cubicBezTo>
                    <a:cubicBezTo>
                      <a:pt x="111" y="199"/>
                      <a:pt x="111" y="199"/>
                      <a:pt x="111" y="199"/>
                    </a:cubicBezTo>
                    <a:cubicBezTo>
                      <a:pt x="111" y="199"/>
                      <a:pt x="117" y="172"/>
                      <a:pt x="117" y="171"/>
                    </a:cubicBezTo>
                    <a:cubicBezTo>
                      <a:pt x="124" y="169"/>
                      <a:pt x="132" y="167"/>
                      <a:pt x="138" y="163"/>
                    </a:cubicBezTo>
                    <a:cubicBezTo>
                      <a:pt x="140" y="164"/>
                      <a:pt x="162" y="177"/>
                      <a:pt x="162" y="177"/>
                    </a:cubicBezTo>
                    <a:cubicBezTo>
                      <a:pt x="178" y="161"/>
                      <a:pt x="178" y="161"/>
                      <a:pt x="178" y="161"/>
                    </a:cubicBezTo>
                    <a:cubicBezTo>
                      <a:pt x="178" y="161"/>
                      <a:pt x="166" y="141"/>
                      <a:pt x="164" y="139"/>
                    </a:cubicBezTo>
                    <a:cubicBezTo>
                      <a:pt x="168" y="132"/>
                      <a:pt x="171" y="125"/>
                      <a:pt x="173" y="117"/>
                    </a:cubicBezTo>
                    <a:cubicBezTo>
                      <a:pt x="176" y="117"/>
                      <a:pt x="199" y="111"/>
                      <a:pt x="199" y="111"/>
                    </a:cubicBezTo>
                    <a:cubicBezTo>
                      <a:pt x="199" y="88"/>
                      <a:pt x="199" y="88"/>
                      <a:pt x="199" y="88"/>
                    </a:cubicBezTo>
                    <a:cubicBezTo>
                      <a:pt x="199" y="88"/>
                      <a:pt x="177" y="82"/>
                      <a:pt x="174" y="82"/>
                    </a:cubicBezTo>
                    <a:cubicBezTo>
                      <a:pt x="171" y="74"/>
                      <a:pt x="168" y="67"/>
                      <a:pt x="163" y="60"/>
                    </a:cubicBezTo>
                    <a:close/>
                    <a:moveTo>
                      <a:pt x="116" y="140"/>
                    </a:moveTo>
                    <a:cubicBezTo>
                      <a:pt x="94" y="149"/>
                      <a:pt x="68" y="139"/>
                      <a:pt x="59" y="117"/>
                    </a:cubicBezTo>
                    <a:cubicBezTo>
                      <a:pt x="49" y="95"/>
                      <a:pt x="60" y="69"/>
                      <a:pt x="82" y="59"/>
                    </a:cubicBezTo>
                    <a:cubicBezTo>
                      <a:pt x="104" y="50"/>
                      <a:pt x="130" y="60"/>
                      <a:pt x="139" y="82"/>
                    </a:cubicBezTo>
                    <a:cubicBezTo>
                      <a:pt x="149" y="105"/>
                      <a:pt x="139" y="130"/>
                      <a:pt x="116" y="14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grpSp>
        <p:grpSp>
          <p:nvGrpSpPr>
            <p:cNvPr id="35" name="Group 34">
              <a:extLst>
                <a:ext uri="{FF2B5EF4-FFF2-40B4-BE49-F238E27FC236}">
                  <a16:creationId xmlns:a16="http://schemas.microsoft.com/office/drawing/2014/main" id="{4F87914F-17C7-6E70-AD39-576CFB5953FE}"/>
                </a:ext>
              </a:extLst>
            </p:cNvPr>
            <p:cNvGrpSpPr/>
            <p:nvPr/>
          </p:nvGrpSpPr>
          <p:grpSpPr>
            <a:xfrm>
              <a:off x="704148" y="5636895"/>
              <a:ext cx="293264" cy="303632"/>
              <a:chOff x="645272" y="5573946"/>
              <a:chExt cx="308146" cy="319040"/>
            </a:xfrm>
          </p:grpSpPr>
          <p:sp>
            <p:nvSpPr>
              <p:cNvPr id="36" name="Freeform 48">
                <a:extLst>
                  <a:ext uri="{FF2B5EF4-FFF2-40B4-BE49-F238E27FC236}">
                    <a16:creationId xmlns:a16="http://schemas.microsoft.com/office/drawing/2014/main" id="{604B560F-827C-690D-96A1-F811200F0C00}"/>
                  </a:ext>
                </a:extLst>
              </p:cNvPr>
              <p:cNvSpPr>
                <a:spLocks/>
              </p:cNvSpPr>
              <p:nvPr/>
            </p:nvSpPr>
            <p:spPr bwMode="auto">
              <a:xfrm>
                <a:off x="645272" y="5573946"/>
                <a:ext cx="150960" cy="319040"/>
              </a:xfrm>
              <a:custGeom>
                <a:avLst/>
                <a:gdLst>
                  <a:gd name="T0" fmla="*/ 77 w 160"/>
                  <a:gd name="T1" fmla="*/ 111 h 335"/>
                  <a:gd name="T2" fmla="*/ 88 w 160"/>
                  <a:gd name="T3" fmla="*/ 122 h 335"/>
                  <a:gd name="T4" fmla="*/ 77 w 160"/>
                  <a:gd name="T5" fmla="*/ 133 h 335"/>
                  <a:gd name="T6" fmla="*/ 66 w 160"/>
                  <a:gd name="T7" fmla="*/ 122 h 335"/>
                  <a:gd name="T8" fmla="*/ 67 w 160"/>
                  <a:gd name="T9" fmla="*/ 118 h 335"/>
                  <a:gd name="T10" fmla="*/ 44 w 160"/>
                  <a:gd name="T11" fmla="*/ 104 h 335"/>
                  <a:gd name="T12" fmla="*/ 0 w 160"/>
                  <a:gd name="T13" fmla="*/ 130 h 335"/>
                  <a:gd name="T14" fmla="*/ 0 w 160"/>
                  <a:gd name="T15" fmla="*/ 167 h 335"/>
                  <a:gd name="T16" fmla="*/ 33 w 160"/>
                  <a:gd name="T17" fmla="*/ 167 h 335"/>
                  <a:gd name="T18" fmla="*/ 44 w 160"/>
                  <a:gd name="T19" fmla="*/ 159 h 335"/>
                  <a:gd name="T20" fmla="*/ 55 w 160"/>
                  <a:gd name="T21" fmla="*/ 171 h 335"/>
                  <a:gd name="T22" fmla="*/ 44 w 160"/>
                  <a:gd name="T23" fmla="*/ 182 h 335"/>
                  <a:gd name="T24" fmla="*/ 33 w 160"/>
                  <a:gd name="T25" fmla="*/ 173 h 335"/>
                  <a:gd name="T26" fmla="*/ 0 w 160"/>
                  <a:gd name="T27" fmla="*/ 173 h 335"/>
                  <a:gd name="T28" fmla="*/ 0 w 160"/>
                  <a:gd name="T29" fmla="*/ 212 h 335"/>
                  <a:gd name="T30" fmla="*/ 44 w 160"/>
                  <a:gd name="T31" fmla="*/ 239 h 335"/>
                  <a:gd name="T32" fmla="*/ 67 w 160"/>
                  <a:gd name="T33" fmla="*/ 225 h 335"/>
                  <a:gd name="T34" fmla="*/ 66 w 160"/>
                  <a:gd name="T35" fmla="*/ 221 h 335"/>
                  <a:gd name="T36" fmla="*/ 78 w 160"/>
                  <a:gd name="T37" fmla="*/ 210 h 335"/>
                  <a:gd name="T38" fmla="*/ 88 w 160"/>
                  <a:gd name="T39" fmla="*/ 221 h 335"/>
                  <a:gd name="T40" fmla="*/ 77 w 160"/>
                  <a:gd name="T41" fmla="*/ 232 h 335"/>
                  <a:gd name="T42" fmla="*/ 70 w 160"/>
                  <a:gd name="T43" fmla="*/ 229 h 335"/>
                  <a:gd name="T44" fmla="*/ 47 w 160"/>
                  <a:gd name="T45" fmla="*/ 243 h 335"/>
                  <a:gd name="T46" fmla="*/ 47 w 160"/>
                  <a:gd name="T47" fmla="*/ 285 h 335"/>
                  <a:gd name="T48" fmla="*/ 130 w 160"/>
                  <a:gd name="T49" fmla="*/ 335 h 335"/>
                  <a:gd name="T50" fmla="*/ 160 w 160"/>
                  <a:gd name="T51" fmla="*/ 315 h 335"/>
                  <a:gd name="T52" fmla="*/ 160 w 160"/>
                  <a:gd name="T53" fmla="*/ 174 h 335"/>
                  <a:gd name="T54" fmla="*/ 143 w 160"/>
                  <a:gd name="T55" fmla="*/ 174 h 335"/>
                  <a:gd name="T56" fmla="*/ 132 w 160"/>
                  <a:gd name="T57" fmla="*/ 182 h 335"/>
                  <a:gd name="T58" fmla="*/ 121 w 160"/>
                  <a:gd name="T59" fmla="*/ 171 h 335"/>
                  <a:gd name="T60" fmla="*/ 132 w 160"/>
                  <a:gd name="T61" fmla="*/ 159 h 335"/>
                  <a:gd name="T62" fmla="*/ 143 w 160"/>
                  <a:gd name="T63" fmla="*/ 168 h 335"/>
                  <a:gd name="T64" fmla="*/ 159 w 160"/>
                  <a:gd name="T65" fmla="*/ 168 h 335"/>
                  <a:gd name="T66" fmla="*/ 159 w 160"/>
                  <a:gd name="T67" fmla="*/ 21 h 335"/>
                  <a:gd name="T68" fmla="*/ 124 w 160"/>
                  <a:gd name="T69" fmla="*/ 0 h 335"/>
                  <a:gd name="T70" fmla="*/ 47 w 160"/>
                  <a:gd name="T71" fmla="*/ 46 h 335"/>
                  <a:gd name="T72" fmla="*/ 47 w 160"/>
                  <a:gd name="T73" fmla="*/ 99 h 335"/>
                  <a:gd name="T74" fmla="*/ 70 w 160"/>
                  <a:gd name="T75" fmla="*/ 113 h 335"/>
                  <a:gd name="T76" fmla="*/ 77 w 160"/>
                  <a:gd name="T77" fmla="*/ 11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35">
                    <a:moveTo>
                      <a:pt x="77" y="111"/>
                    </a:moveTo>
                    <a:cubicBezTo>
                      <a:pt x="83" y="111"/>
                      <a:pt x="88" y="116"/>
                      <a:pt x="88" y="122"/>
                    </a:cubicBezTo>
                    <a:cubicBezTo>
                      <a:pt x="88" y="128"/>
                      <a:pt x="84" y="133"/>
                      <a:pt x="77" y="133"/>
                    </a:cubicBezTo>
                    <a:cubicBezTo>
                      <a:pt x="71" y="133"/>
                      <a:pt x="66" y="128"/>
                      <a:pt x="66" y="122"/>
                    </a:cubicBezTo>
                    <a:cubicBezTo>
                      <a:pt x="66" y="121"/>
                      <a:pt x="66" y="119"/>
                      <a:pt x="67" y="118"/>
                    </a:cubicBezTo>
                    <a:cubicBezTo>
                      <a:pt x="44" y="104"/>
                      <a:pt x="44" y="104"/>
                      <a:pt x="44" y="104"/>
                    </a:cubicBezTo>
                    <a:cubicBezTo>
                      <a:pt x="0" y="130"/>
                      <a:pt x="0" y="130"/>
                      <a:pt x="0" y="130"/>
                    </a:cubicBezTo>
                    <a:cubicBezTo>
                      <a:pt x="0" y="167"/>
                      <a:pt x="0" y="167"/>
                      <a:pt x="0" y="167"/>
                    </a:cubicBezTo>
                    <a:cubicBezTo>
                      <a:pt x="33" y="167"/>
                      <a:pt x="33" y="167"/>
                      <a:pt x="33" y="167"/>
                    </a:cubicBezTo>
                    <a:cubicBezTo>
                      <a:pt x="35" y="163"/>
                      <a:pt x="39" y="159"/>
                      <a:pt x="44" y="159"/>
                    </a:cubicBezTo>
                    <a:cubicBezTo>
                      <a:pt x="50" y="159"/>
                      <a:pt x="55" y="165"/>
                      <a:pt x="55" y="171"/>
                    </a:cubicBezTo>
                    <a:cubicBezTo>
                      <a:pt x="55" y="177"/>
                      <a:pt x="50" y="182"/>
                      <a:pt x="44" y="182"/>
                    </a:cubicBezTo>
                    <a:cubicBezTo>
                      <a:pt x="38" y="182"/>
                      <a:pt x="34" y="178"/>
                      <a:pt x="33" y="173"/>
                    </a:cubicBezTo>
                    <a:cubicBezTo>
                      <a:pt x="0" y="173"/>
                      <a:pt x="0" y="173"/>
                      <a:pt x="0" y="173"/>
                    </a:cubicBezTo>
                    <a:cubicBezTo>
                      <a:pt x="0" y="212"/>
                      <a:pt x="0" y="212"/>
                      <a:pt x="0" y="212"/>
                    </a:cubicBezTo>
                    <a:cubicBezTo>
                      <a:pt x="44" y="239"/>
                      <a:pt x="44" y="239"/>
                      <a:pt x="44" y="239"/>
                    </a:cubicBezTo>
                    <a:cubicBezTo>
                      <a:pt x="67" y="225"/>
                      <a:pt x="67" y="225"/>
                      <a:pt x="67" y="225"/>
                    </a:cubicBezTo>
                    <a:cubicBezTo>
                      <a:pt x="66" y="224"/>
                      <a:pt x="66" y="223"/>
                      <a:pt x="66" y="221"/>
                    </a:cubicBezTo>
                    <a:cubicBezTo>
                      <a:pt x="66" y="215"/>
                      <a:pt x="72" y="210"/>
                      <a:pt x="78" y="210"/>
                    </a:cubicBezTo>
                    <a:cubicBezTo>
                      <a:pt x="84" y="210"/>
                      <a:pt x="88" y="215"/>
                      <a:pt x="88" y="221"/>
                    </a:cubicBezTo>
                    <a:cubicBezTo>
                      <a:pt x="88" y="227"/>
                      <a:pt x="83" y="232"/>
                      <a:pt x="77" y="232"/>
                    </a:cubicBezTo>
                    <a:cubicBezTo>
                      <a:pt x="74" y="232"/>
                      <a:pt x="72" y="231"/>
                      <a:pt x="70" y="229"/>
                    </a:cubicBezTo>
                    <a:cubicBezTo>
                      <a:pt x="47" y="243"/>
                      <a:pt x="47" y="243"/>
                      <a:pt x="47" y="243"/>
                    </a:cubicBezTo>
                    <a:cubicBezTo>
                      <a:pt x="47" y="285"/>
                      <a:pt x="47" y="285"/>
                      <a:pt x="47" y="285"/>
                    </a:cubicBezTo>
                    <a:cubicBezTo>
                      <a:pt x="130" y="335"/>
                      <a:pt x="130" y="335"/>
                      <a:pt x="130" y="335"/>
                    </a:cubicBezTo>
                    <a:cubicBezTo>
                      <a:pt x="160" y="315"/>
                      <a:pt x="160" y="315"/>
                      <a:pt x="160" y="315"/>
                    </a:cubicBezTo>
                    <a:cubicBezTo>
                      <a:pt x="160" y="174"/>
                      <a:pt x="160" y="174"/>
                      <a:pt x="160" y="174"/>
                    </a:cubicBezTo>
                    <a:cubicBezTo>
                      <a:pt x="143" y="174"/>
                      <a:pt x="143" y="174"/>
                      <a:pt x="143" y="174"/>
                    </a:cubicBezTo>
                    <a:cubicBezTo>
                      <a:pt x="142" y="179"/>
                      <a:pt x="138" y="182"/>
                      <a:pt x="132" y="182"/>
                    </a:cubicBezTo>
                    <a:cubicBezTo>
                      <a:pt x="126" y="182"/>
                      <a:pt x="121" y="177"/>
                      <a:pt x="121" y="171"/>
                    </a:cubicBezTo>
                    <a:cubicBezTo>
                      <a:pt x="121" y="165"/>
                      <a:pt x="126" y="159"/>
                      <a:pt x="132" y="159"/>
                    </a:cubicBezTo>
                    <a:cubicBezTo>
                      <a:pt x="138" y="159"/>
                      <a:pt x="142" y="163"/>
                      <a:pt x="143" y="168"/>
                    </a:cubicBezTo>
                    <a:cubicBezTo>
                      <a:pt x="159" y="168"/>
                      <a:pt x="159" y="168"/>
                      <a:pt x="159" y="168"/>
                    </a:cubicBezTo>
                    <a:cubicBezTo>
                      <a:pt x="159" y="21"/>
                      <a:pt x="159" y="21"/>
                      <a:pt x="159" y="21"/>
                    </a:cubicBezTo>
                    <a:cubicBezTo>
                      <a:pt x="124" y="0"/>
                      <a:pt x="124" y="0"/>
                      <a:pt x="124" y="0"/>
                    </a:cubicBezTo>
                    <a:cubicBezTo>
                      <a:pt x="47" y="46"/>
                      <a:pt x="47" y="46"/>
                      <a:pt x="47" y="46"/>
                    </a:cubicBezTo>
                    <a:cubicBezTo>
                      <a:pt x="47" y="99"/>
                      <a:pt x="47" y="99"/>
                      <a:pt x="47" y="99"/>
                    </a:cubicBezTo>
                    <a:cubicBezTo>
                      <a:pt x="70" y="113"/>
                      <a:pt x="70" y="113"/>
                      <a:pt x="70" y="113"/>
                    </a:cubicBezTo>
                    <a:cubicBezTo>
                      <a:pt x="72" y="111"/>
                      <a:pt x="75" y="111"/>
                      <a:pt x="77" y="11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7" name="Freeform 49">
                <a:extLst>
                  <a:ext uri="{FF2B5EF4-FFF2-40B4-BE49-F238E27FC236}">
                    <a16:creationId xmlns:a16="http://schemas.microsoft.com/office/drawing/2014/main" id="{B865CCB8-7912-C76C-E4CC-9A8BF23F3027}"/>
                  </a:ext>
                </a:extLst>
              </p:cNvPr>
              <p:cNvSpPr>
                <a:spLocks/>
              </p:cNvSpPr>
              <p:nvPr/>
            </p:nvSpPr>
            <p:spPr bwMode="auto">
              <a:xfrm>
                <a:off x="802458" y="5573946"/>
                <a:ext cx="150960" cy="319040"/>
              </a:xfrm>
              <a:custGeom>
                <a:avLst/>
                <a:gdLst>
                  <a:gd name="T0" fmla="*/ 93 w 160"/>
                  <a:gd name="T1" fmla="*/ 122 h 336"/>
                  <a:gd name="T2" fmla="*/ 82 w 160"/>
                  <a:gd name="T3" fmla="*/ 133 h 336"/>
                  <a:gd name="T4" fmla="*/ 71 w 160"/>
                  <a:gd name="T5" fmla="*/ 122 h 336"/>
                  <a:gd name="T6" fmla="*/ 82 w 160"/>
                  <a:gd name="T7" fmla="*/ 111 h 336"/>
                  <a:gd name="T8" fmla="*/ 89 w 160"/>
                  <a:gd name="T9" fmla="*/ 114 h 336"/>
                  <a:gd name="T10" fmla="*/ 113 w 160"/>
                  <a:gd name="T11" fmla="*/ 100 h 336"/>
                  <a:gd name="T12" fmla="*/ 113 w 160"/>
                  <a:gd name="T13" fmla="*/ 46 h 336"/>
                  <a:gd name="T14" fmla="*/ 36 w 160"/>
                  <a:gd name="T15" fmla="*/ 0 h 336"/>
                  <a:gd name="T16" fmla="*/ 1 w 160"/>
                  <a:gd name="T17" fmla="*/ 21 h 336"/>
                  <a:gd name="T18" fmla="*/ 1 w 160"/>
                  <a:gd name="T19" fmla="*/ 169 h 336"/>
                  <a:gd name="T20" fmla="*/ 16 w 160"/>
                  <a:gd name="T21" fmla="*/ 169 h 336"/>
                  <a:gd name="T22" fmla="*/ 27 w 160"/>
                  <a:gd name="T23" fmla="*/ 160 h 336"/>
                  <a:gd name="T24" fmla="*/ 38 w 160"/>
                  <a:gd name="T25" fmla="*/ 171 h 336"/>
                  <a:gd name="T26" fmla="*/ 27 w 160"/>
                  <a:gd name="T27" fmla="*/ 182 h 336"/>
                  <a:gd name="T28" fmla="*/ 16 w 160"/>
                  <a:gd name="T29" fmla="*/ 175 h 336"/>
                  <a:gd name="T30" fmla="*/ 0 w 160"/>
                  <a:gd name="T31" fmla="*/ 175 h 336"/>
                  <a:gd name="T32" fmla="*/ 0 w 160"/>
                  <a:gd name="T33" fmla="*/ 315 h 336"/>
                  <a:gd name="T34" fmla="*/ 30 w 160"/>
                  <a:gd name="T35" fmla="*/ 336 h 336"/>
                  <a:gd name="T36" fmla="*/ 113 w 160"/>
                  <a:gd name="T37" fmla="*/ 286 h 336"/>
                  <a:gd name="T38" fmla="*/ 113 w 160"/>
                  <a:gd name="T39" fmla="*/ 244 h 336"/>
                  <a:gd name="T40" fmla="*/ 89 w 160"/>
                  <a:gd name="T41" fmla="*/ 230 h 336"/>
                  <a:gd name="T42" fmla="*/ 82 w 160"/>
                  <a:gd name="T43" fmla="*/ 233 h 336"/>
                  <a:gd name="T44" fmla="*/ 71 w 160"/>
                  <a:gd name="T45" fmla="*/ 222 h 336"/>
                  <a:gd name="T46" fmla="*/ 82 w 160"/>
                  <a:gd name="T47" fmla="*/ 211 h 336"/>
                  <a:gd name="T48" fmla="*/ 93 w 160"/>
                  <a:gd name="T49" fmla="*/ 222 h 336"/>
                  <a:gd name="T50" fmla="*/ 93 w 160"/>
                  <a:gd name="T51" fmla="*/ 226 h 336"/>
                  <a:gd name="T52" fmla="*/ 116 w 160"/>
                  <a:gd name="T53" fmla="*/ 240 h 336"/>
                  <a:gd name="T54" fmla="*/ 160 w 160"/>
                  <a:gd name="T55" fmla="*/ 213 h 336"/>
                  <a:gd name="T56" fmla="*/ 160 w 160"/>
                  <a:gd name="T57" fmla="*/ 173 h 336"/>
                  <a:gd name="T58" fmla="*/ 127 w 160"/>
                  <a:gd name="T59" fmla="*/ 173 h 336"/>
                  <a:gd name="T60" fmla="*/ 116 w 160"/>
                  <a:gd name="T61" fmla="*/ 182 h 336"/>
                  <a:gd name="T62" fmla="*/ 105 w 160"/>
                  <a:gd name="T63" fmla="*/ 171 h 336"/>
                  <a:gd name="T64" fmla="*/ 116 w 160"/>
                  <a:gd name="T65" fmla="*/ 159 h 336"/>
                  <a:gd name="T66" fmla="*/ 127 w 160"/>
                  <a:gd name="T67" fmla="*/ 167 h 336"/>
                  <a:gd name="T68" fmla="*/ 160 w 160"/>
                  <a:gd name="T69" fmla="*/ 167 h 336"/>
                  <a:gd name="T70" fmla="*/ 160 w 160"/>
                  <a:gd name="T71" fmla="*/ 130 h 336"/>
                  <a:gd name="T72" fmla="*/ 116 w 160"/>
                  <a:gd name="T73" fmla="*/ 104 h 336"/>
                  <a:gd name="T74" fmla="*/ 93 w 160"/>
                  <a:gd name="T75" fmla="*/ 118 h 336"/>
                  <a:gd name="T76" fmla="*/ 93 w 160"/>
                  <a:gd name="T77" fmla="*/ 122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36">
                    <a:moveTo>
                      <a:pt x="93" y="122"/>
                    </a:moveTo>
                    <a:cubicBezTo>
                      <a:pt x="93" y="128"/>
                      <a:pt x="88" y="133"/>
                      <a:pt x="82" y="133"/>
                    </a:cubicBezTo>
                    <a:cubicBezTo>
                      <a:pt x="76" y="133"/>
                      <a:pt x="71" y="128"/>
                      <a:pt x="71" y="122"/>
                    </a:cubicBezTo>
                    <a:cubicBezTo>
                      <a:pt x="71" y="116"/>
                      <a:pt x="76" y="111"/>
                      <a:pt x="82" y="111"/>
                    </a:cubicBezTo>
                    <a:cubicBezTo>
                      <a:pt x="85" y="111"/>
                      <a:pt x="87" y="112"/>
                      <a:pt x="89" y="114"/>
                    </a:cubicBezTo>
                    <a:cubicBezTo>
                      <a:pt x="113" y="100"/>
                      <a:pt x="113" y="100"/>
                      <a:pt x="113" y="100"/>
                    </a:cubicBezTo>
                    <a:cubicBezTo>
                      <a:pt x="113" y="46"/>
                      <a:pt x="113" y="46"/>
                      <a:pt x="113" y="46"/>
                    </a:cubicBezTo>
                    <a:cubicBezTo>
                      <a:pt x="36" y="0"/>
                      <a:pt x="36" y="0"/>
                      <a:pt x="36" y="0"/>
                    </a:cubicBezTo>
                    <a:cubicBezTo>
                      <a:pt x="1" y="21"/>
                      <a:pt x="1" y="21"/>
                      <a:pt x="1" y="21"/>
                    </a:cubicBezTo>
                    <a:cubicBezTo>
                      <a:pt x="1" y="169"/>
                      <a:pt x="1" y="169"/>
                      <a:pt x="1" y="169"/>
                    </a:cubicBezTo>
                    <a:cubicBezTo>
                      <a:pt x="16" y="169"/>
                      <a:pt x="16" y="169"/>
                      <a:pt x="16" y="169"/>
                    </a:cubicBezTo>
                    <a:cubicBezTo>
                      <a:pt x="17" y="163"/>
                      <a:pt x="22" y="160"/>
                      <a:pt x="27" y="160"/>
                    </a:cubicBezTo>
                    <a:cubicBezTo>
                      <a:pt x="33" y="160"/>
                      <a:pt x="38" y="165"/>
                      <a:pt x="38" y="171"/>
                    </a:cubicBezTo>
                    <a:cubicBezTo>
                      <a:pt x="38" y="177"/>
                      <a:pt x="33" y="182"/>
                      <a:pt x="27" y="182"/>
                    </a:cubicBezTo>
                    <a:cubicBezTo>
                      <a:pt x="22" y="182"/>
                      <a:pt x="18" y="179"/>
                      <a:pt x="16" y="175"/>
                    </a:cubicBezTo>
                    <a:cubicBezTo>
                      <a:pt x="0" y="175"/>
                      <a:pt x="0" y="175"/>
                      <a:pt x="0" y="175"/>
                    </a:cubicBezTo>
                    <a:cubicBezTo>
                      <a:pt x="0" y="315"/>
                      <a:pt x="0" y="315"/>
                      <a:pt x="0" y="315"/>
                    </a:cubicBezTo>
                    <a:cubicBezTo>
                      <a:pt x="30" y="336"/>
                      <a:pt x="30" y="336"/>
                      <a:pt x="30" y="336"/>
                    </a:cubicBezTo>
                    <a:cubicBezTo>
                      <a:pt x="113" y="286"/>
                      <a:pt x="113" y="286"/>
                      <a:pt x="113" y="286"/>
                    </a:cubicBezTo>
                    <a:cubicBezTo>
                      <a:pt x="113" y="244"/>
                      <a:pt x="113" y="244"/>
                      <a:pt x="113" y="244"/>
                    </a:cubicBezTo>
                    <a:cubicBezTo>
                      <a:pt x="89" y="230"/>
                      <a:pt x="89" y="230"/>
                      <a:pt x="89" y="230"/>
                    </a:cubicBezTo>
                    <a:cubicBezTo>
                      <a:pt x="87" y="232"/>
                      <a:pt x="85" y="233"/>
                      <a:pt x="82" y="233"/>
                    </a:cubicBezTo>
                    <a:cubicBezTo>
                      <a:pt x="76" y="233"/>
                      <a:pt x="71" y="228"/>
                      <a:pt x="71" y="222"/>
                    </a:cubicBezTo>
                    <a:cubicBezTo>
                      <a:pt x="71" y="216"/>
                      <a:pt x="76" y="211"/>
                      <a:pt x="82" y="211"/>
                    </a:cubicBezTo>
                    <a:cubicBezTo>
                      <a:pt x="88" y="211"/>
                      <a:pt x="93" y="216"/>
                      <a:pt x="93" y="222"/>
                    </a:cubicBezTo>
                    <a:cubicBezTo>
                      <a:pt x="93" y="223"/>
                      <a:pt x="93" y="225"/>
                      <a:pt x="93" y="226"/>
                    </a:cubicBezTo>
                    <a:cubicBezTo>
                      <a:pt x="116" y="240"/>
                      <a:pt x="116" y="240"/>
                      <a:pt x="116" y="240"/>
                    </a:cubicBezTo>
                    <a:cubicBezTo>
                      <a:pt x="160" y="213"/>
                      <a:pt x="160" y="213"/>
                      <a:pt x="160" y="213"/>
                    </a:cubicBezTo>
                    <a:cubicBezTo>
                      <a:pt x="160" y="173"/>
                      <a:pt x="160" y="173"/>
                      <a:pt x="160" y="173"/>
                    </a:cubicBezTo>
                    <a:cubicBezTo>
                      <a:pt x="127" y="173"/>
                      <a:pt x="127" y="173"/>
                      <a:pt x="127" y="173"/>
                    </a:cubicBezTo>
                    <a:cubicBezTo>
                      <a:pt x="126" y="178"/>
                      <a:pt x="121" y="182"/>
                      <a:pt x="116" y="182"/>
                    </a:cubicBezTo>
                    <a:cubicBezTo>
                      <a:pt x="110" y="182"/>
                      <a:pt x="105" y="177"/>
                      <a:pt x="105" y="171"/>
                    </a:cubicBezTo>
                    <a:cubicBezTo>
                      <a:pt x="105" y="165"/>
                      <a:pt x="110" y="159"/>
                      <a:pt x="116" y="159"/>
                    </a:cubicBezTo>
                    <a:cubicBezTo>
                      <a:pt x="121" y="159"/>
                      <a:pt x="125" y="163"/>
                      <a:pt x="127" y="167"/>
                    </a:cubicBezTo>
                    <a:cubicBezTo>
                      <a:pt x="160" y="167"/>
                      <a:pt x="160" y="167"/>
                      <a:pt x="160" y="167"/>
                    </a:cubicBezTo>
                    <a:cubicBezTo>
                      <a:pt x="160" y="130"/>
                      <a:pt x="160" y="130"/>
                      <a:pt x="160" y="130"/>
                    </a:cubicBezTo>
                    <a:cubicBezTo>
                      <a:pt x="116" y="104"/>
                      <a:pt x="116" y="104"/>
                      <a:pt x="116" y="104"/>
                    </a:cubicBezTo>
                    <a:cubicBezTo>
                      <a:pt x="93" y="118"/>
                      <a:pt x="93" y="118"/>
                      <a:pt x="93" y="118"/>
                    </a:cubicBezTo>
                    <a:cubicBezTo>
                      <a:pt x="93" y="119"/>
                      <a:pt x="93" y="121"/>
                      <a:pt x="93" y="12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8" name="Freeform 50">
                <a:extLst>
                  <a:ext uri="{FF2B5EF4-FFF2-40B4-BE49-F238E27FC236}">
                    <a16:creationId xmlns:a16="http://schemas.microsoft.com/office/drawing/2014/main" id="{10D17F2D-42FB-3BFE-1ABA-CAA30641ADFC}"/>
                  </a:ext>
                </a:extLst>
              </p:cNvPr>
              <p:cNvSpPr>
                <a:spLocks/>
              </p:cNvSpPr>
              <p:nvPr/>
            </p:nvSpPr>
            <p:spPr bwMode="auto">
              <a:xfrm>
                <a:off x="687292" y="5668880"/>
                <a:ext cx="42020" cy="31126"/>
              </a:xfrm>
              <a:custGeom>
                <a:avLst/>
                <a:gdLst>
                  <a:gd name="T0" fmla="*/ 0 w 44"/>
                  <a:gd name="T1" fmla="*/ 5 h 34"/>
                  <a:gd name="T2" fmla="*/ 23 w 44"/>
                  <a:gd name="T3" fmla="*/ 19 h 34"/>
                  <a:gd name="T4" fmla="*/ 22 w 44"/>
                  <a:gd name="T5" fmla="*/ 23 h 34"/>
                  <a:gd name="T6" fmla="*/ 33 w 44"/>
                  <a:gd name="T7" fmla="*/ 34 h 34"/>
                  <a:gd name="T8" fmla="*/ 44 w 44"/>
                  <a:gd name="T9" fmla="*/ 23 h 34"/>
                  <a:gd name="T10" fmla="*/ 33 w 44"/>
                  <a:gd name="T11" fmla="*/ 12 h 34"/>
                  <a:gd name="T12" fmla="*/ 26 w 44"/>
                  <a:gd name="T13" fmla="*/ 14 h 34"/>
                  <a:gd name="T14" fmla="*/ 3 w 44"/>
                  <a:gd name="T15" fmla="*/ 0 h 34"/>
                  <a:gd name="T16" fmla="*/ 3 w 44"/>
                  <a:gd name="T17" fmla="*/ 4 h 34"/>
                  <a:gd name="T18" fmla="*/ 0 w 4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4">
                    <a:moveTo>
                      <a:pt x="0" y="5"/>
                    </a:moveTo>
                    <a:cubicBezTo>
                      <a:pt x="23" y="19"/>
                      <a:pt x="23" y="19"/>
                      <a:pt x="23" y="19"/>
                    </a:cubicBezTo>
                    <a:cubicBezTo>
                      <a:pt x="22" y="20"/>
                      <a:pt x="22" y="22"/>
                      <a:pt x="22" y="23"/>
                    </a:cubicBezTo>
                    <a:cubicBezTo>
                      <a:pt x="22" y="29"/>
                      <a:pt x="27" y="34"/>
                      <a:pt x="33" y="34"/>
                    </a:cubicBezTo>
                    <a:cubicBezTo>
                      <a:pt x="39" y="34"/>
                      <a:pt x="44" y="29"/>
                      <a:pt x="44" y="23"/>
                    </a:cubicBezTo>
                    <a:cubicBezTo>
                      <a:pt x="44" y="17"/>
                      <a:pt x="39" y="12"/>
                      <a:pt x="33" y="12"/>
                    </a:cubicBezTo>
                    <a:cubicBezTo>
                      <a:pt x="30" y="12"/>
                      <a:pt x="28" y="12"/>
                      <a:pt x="26" y="14"/>
                    </a:cubicBezTo>
                    <a:cubicBezTo>
                      <a:pt x="3" y="0"/>
                      <a:pt x="3" y="0"/>
                      <a:pt x="3" y="0"/>
                    </a:cubicBezTo>
                    <a:cubicBezTo>
                      <a:pt x="3" y="4"/>
                      <a:pt x="3" y="4"/>
                      <a:pt x="3" y="4"/>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9" name="Freeform 51">
                <a:extLst>
                  <a:ext uri="{FF2B5EF4-FFF2-40B4-BE49-F238E27FC236}">
                    <a16:creationId xmlns:a16="http://schemas.microsoft.com/office/drawing/2014/main" id="{3574B4BD-2808-5F31-2709-1A5D60E50E14}"/>
                  </a:ext>
                </a:extLst>
              </p:cNvPr>
              <p:cNvSpPr>
                <a:spLocks/>
              </p:cNvSpPr>
              <p:nvPr/>
            </p:nvSpPr>
            <p:spPr bwMode="auto">
              <a:xfrm>
                <a:off x="687292" y="5774708"/>
                <a:ext cx="42020" cy="31126"/>
              </a:xfrm>
              <a:custGeom>
                <a:avLst/>
                <a:gdLst>
                  <a:gd name="T0" fmla="*/ 33 w 44"/>
                  <a:gd name="T1" fmla="*/ 23 h 34"/>
                  <a:gd name="T2" fmla="*/ 44 w 44"/>
                  <a:gd name="T3" fmla="*/ 11 h 34"/>
                  <a:gd name="T4" fmla="*/ 34 w 44"/>
                  <a:gd name="T5" fmla="*/ 0 h 34"/>
                  <a:gd name="T6" fmla="*/ 22 w 44"/>
                  <a:gd name="T7" fmla="*/ 11 h 34"/>
                  <a:gd name="T8" fmla="*/ 23 w 44"/>
                  <a:gd name="T9" fmla="*/ 15 h 34"/>
                  <a:gd name="T10" fmla="*/ 0 w 44"/>
                  <a:gd name="T11" fmla="*/ 29 h 34"/>
                  <a:gd name="T12" fmla="*/ 3 w 44"/>
                  <a:gd name="T13" fmla="*/ 31 h 34"/>
                  <a:gd name="T14" fmla="*/ 3 w 44"/>
                  <a:gd name="T15" fmla="*/ 34 h 34"/>
                  <a:gd name="T16" fmla="*/ 26 w 44"/>
                  <a:gd name="T17" fmla="*/ 20 h 34"/>
                  <a:gd name="T18" fmla="*/ 33 w 44"/>
                  <a:gd name="T1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4">
                    <a:moveTo>
                      <a:pt x="33" y="23"/>
                    </a:moveTo>
                    <a:cubicBezTo>
                      <a:pt x="39" y="23"/>
                      <a:pt x="44" y="17"/>
                      <a:pt x="44" y="11"/>
                    </a:cubicBezTo>
                    <a:cubicBezTo>
                      <a:pt x="44" y="5"/>
                      <a:pt x="40" y="0"/>
                      <a:pt x="34" y="0"/>
                    </a:cubicBezTo>
                    <a:cubicBezTo>
                      <a:pt x="28" y="0"/>
                      <a:pt x="22" y="5"/>
                      <a:pt x="22" y="11"/>
                    </a:cubicBezTo>
                    <a:cubicBezTo>
                      <a:pt x="22" y="13"/>
                      <a:pt x="23" y="14"/>
                      <a:pt x="23" y="15"/>
                    </a:cubicBezTo>
                    <a:cubicBezTo>
                      <a:pt x="0" y="29"/>
                      <a:pt x="0" y="29"/>
                      <a:pt x="0" y="29"/>
                    </a:cubicBezTo>
                    <a:cubicBezTo>
                      <a:pt x="3" y="31"/>
                      <a:pt x="3" y="31"/>
                      <a:pt x="3" y="31"/>
                    </a:cubicBezTo>
                    <a:cubicBezTo>
                      <a:pt x="3" y="34"/>
                      <a:pt x="3" y="34"/>
                      <a:pt x="3" y="34"/>
                    </a:cubicBezTo>
                    <a:cubicBezTo>
                      <a:pt x="26" y="20"/>
                      <a:pt x="26" y="20"/>
                      <a:pt x="26" y="20"/>
                    </a:cubicBezTo>
                    <a:cubicBezTo>
                      <a:pt x="28" y="21"/>
                      <a:pt x="30" y="23"/>
                      <a:pt x="33"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0" name="Freeform 52">
                <a:extLst>
                  <a:ext uri="{FF2B5EF4-FFF2-40B4-BE49-F238E27FC236}">
                    <a16:creationId xmlns:a16="http://schemas.microsoft.com/office/drawing/2014/main" id="{F1657912-3310-F18C-C8C6-45E6942F161C}"/>
                  </a:ext>
                </a:extLst>
              </p:cNvPr>
              <p:cNvSpPr>
                <a:spLocks/>
              </p:cNvSpPr>
              <p:nvPr/>
            </p:nvSpPr>
            <p:spPr bwMode="auto">
              <a:xfrm>
                <a:off x="645272" y="5724906"/>
                <a:ext cx="52914" cy="21788"/>
              </a:xfrm>
              <a:custGeom>
                <a:avLst/>
                <a:gdLst>
                  <a:gd name="T0" fmla="*/ 44 w 55"/>
                  <a:gd name="T1" fmla="*/ 23 h 23"/>
                  <a:gd name="T2" fmla="*/ 55 w 55"/>
                  <a:gd name="T3" fmla="*/ 12 h 23"/>
                  <a:gd name="T4" fmla="*/ 44 w 55"/>
                  <a:gd name="T5" fmla="*/ 0 h 23"/>
                  <a:gd name="T6" fmla="*/ 33 w 55"/>
                  <a:gd name="T7" fmla="*/ 8 h 23"/>
                  <a:gd name="T8" fmla="*/ 0 w 55"/>
                  <a:gd name="T9" fmla="*/ 8 h 23"/>
                  <a:gd name="T10" fmla="*/ 0 w 55"/>
                  <a:gd name="T11" fmla="*/ 14 h 23"/>
                  <a:gd name="T12" fmla="*/ 32 w 55"/>
                  <a:gd name="T13" fmla="*/ 14 h 23"/>
                  <a:gd name="T14" fmla="*/ 44 w 55"/>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3">
                    <a:moveTo>
                      <a:pt x="44" y="23"/>
                    </a:moveTo>
                    <a:cubicBezTo>
                      <a:pt x="50" y="23"/>
                      <a:pt x="55" y="18"/>
                      <a:pt x="55" y="12"/>
                    </a:cubicBezTo>
                    <a:cubicBezTo>
                      <a:pt x="55" y="6"/>
                      <a:pt x="50" y="0"/>
                      <a:pt x="44" y="0"/>
                    </a:cubicBezTo>
                    <a:cubicBezTo>
                      <a:pt x="38" y="0"/>
                      <a:pt x="34" y="4"/>
                      <a:pt x="33" y="8"/>
                    </a:cubicBezTo>
                    <a:cubicBezTo>
                      <a:pt x="0" y="8"/>
                      <a:pt x="0" y="8"/>
                      <a:pt x="0" y="8"/>
                    </a:cubicBezTo>
                    <a:cubicBezTo>
                      <a:pt x="0" y="14"/>
                      <a:pt x="0" y="14"/>
                      <a:pt x="0" y="14"/>
                    </a:cubicBezTo>
                    <a:cubicBezTo>
                      <a:pt x="32" y="14"/>
                      <a:pt x="32" y="14"/>
                      <a:pt x="32" y="14"/>
                    </a:cubicBezTo>
                    <a:cubicBezTo>
                      <a:pt x="34" y="19"/>
                      <a:pt x="38"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1" name="Freeform 53">
                <a:extLst>
                  <a:ext uri="{FF2B5EF4-FFF2-40B4-BE49-F238E27FC236}">
                    <a16:creationId xmlns:a16="http://schemas.microsoft.com/office/drawing/2014/main" id="{50852E26-C334-BF90-BEC9-482BBF1CEFD3}"/>
                  </a:ext>
                </a:extLst>
              </p:cNvPr>
              <p:cNvSpPr>
                <a:spLocks/>
              </p:cNvSpPr>
              <p:nvPr/>
            </p:nvSpPr>
            <p:spPr bwMode="auto">
              <a:xfrm>
                <a:off x="760438" y="5724906"/>
                <a:ext cx="35795" cy="21788"/>
              </a:xfrm>
              <a:custGeom>
                <a:avLst/>
                <a:gdLst>
                  <a:gd name="T0" fmla="*/ 11 w 39"/>
                  <a:gd name="T1" fmla="*/ 0 h 23"/>
                  <a:gd name="T2" fmla="*/ 0 w 39"/>
                  <a:gd name="T3" fmla="*/ 12 h 23"/>
                  <a:gd name="T4" fmla="*/ 11 w 39"/>
                  <a:gd name="T5" fmla="*/ 23 h 23"/>
                  <a:gd name="T6" fmla="*/ 22 w 39"/>
                  <a:gd name="T7" fmla="*/ 15 h 23"/>
                  <a:gd name="T8" fmla="*/ 39 w 39"/>
                  <a:gd name="T9" fmla="*/ 15 h 23"/>
                  <a:gd name="T10" fmla="*/ 39 w 39"/>
                  <a:gd name="T11" fmla="*/ 9 h 23"/>
                  <a:gd name="T12" fmla="*/ 23 w 39"/>
                  <a:gd name="T13" fmla="*/ 9 h 23"/>
                  <a:gd name="T14" fmla="*/ 11 w 39"/>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3">
                    <a:moveTo>
                      <a:pt x="11" y="0"/>
                    </a:moveTo>
                    <a:cubicBezTo>
                      <a:pt x="5" y="0"/>
                      <a:pt x="0" y="6"/>
                      <a:pt x="0" y="12"/>
                    </a:cubicBezTo>
                    <a:cubicBezTo>
                      <a:pt x="0" y="18"/>
                      <a:pt x="5" y="23"/>
                      <a:pt x="11" y="23"/>
                    </a:cubicBezTo>
                    <a:cubicBezTo>
                      <a:pt x="17" y="23"/>
                      <a:pt x="21" y="20"/>
                      <a:pt x="22" y="15"/>
                    </a:cubicBezTo>
                    <a:cubicBezTo>
                      <a:pt x="39" y="15"/>
                      <a:pt x="39" y="15"/>
                      <a:pt x="39" y="15"/>
                    </a:cubicBezTo>
                    <a:cubicBezTo>
                      <a:pt x="39" y="9"/>
                      <a:pt x="39" y="9"/>
                      <a:pt x="39" y="9"/>
                    </a:cubicBezTo>
                    <a:cubicBezTo>
                      <a:pt x="23" y="9"/>
                      <a:pt x="23" y="9"/>
                      <a:pt x="23" y="9"/>
                    </a:cubicBezTo>
                    <a:cubicBezTo>
                      <a:pt x="21" y="4"/>
                      <a:pt x="17"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2" name="Freeform 54">
                <a:extLst>
                  <a:ext uri="{FF2B5EF4-FFF2-40B4-BE49-F238E27FC236}">
                    <a16:creationId xmlns:a16="http://schemas.microsoft.com/office/drawing/2014/main" id="{AF167A19-D45E-C146-C679-E3279BB76FC0}"/>
                  </a:ext>
                </a:extLst>
              </p:cNvPr>
              <p:cNvSpPr>
                <a:spLocks/>
              </p:cNvSpPr>
              <p:nvPr/>
            </p:nvSpPr>
            <p:spPr bwMode="auto">
              <a:xfrm>
                <a:off x="869378" y="5668880"/>
                <a:ext cx="42020" cy="31126"/>
              </a:xfrm>
              <a:custGeom>
                <a:avLst/>
                <a:gdLst>
                  <a:gd name="T0" fmla="*/ 42 w 45"/>
                  <a:gd name="T1" fmla="*/ 0 h 34"/>
                  <a:gd name="T2" fmla="*/ 18 w 45"/>
                  <a:gd name="T3" fmla="*/ 14 h 34"/>
                  <a:gd name="T4" fmla="*/ 11 w 45"/>
                  <a:gd name="T5" fmla="*/ 12 h 34"/>
                  <a:gd name="T6" fmla="*/ 0 w 45"/>
                  <a:gd name="T7" fmla="*/ 23 h 34"/>
                  <a:gd name="T8" fmla="*/ 11 w 45"/>
                  <a:gd name="T9" fmla="*/ 34 h 34"/>
                  <a:gd name="T10" fmla="*/ 22 w 45"/>
                  <a:gd name="T11" fmla="*/ 23 h 34"/>
                  <a:gd name="T12" fmla="*/ 22 w 45"/>
                  <a:gd name="T13" fmla="*/ 19 h 34"/>
                  <a:gd name="T14" fmla="*/ 45 w 45"/>
                  <a:gd name="T15" fmla="*/ 5 h 34"/>
                  <a:gd name="T16" fmla="*/ 42 w 45"/>
                  <a:gd name="T17" fmla="*/ 3 h 34"/>
                  <a:gd name="T18" fmla="*/ 42 w 4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4">
                    <a:moveTo>
                      <a:pt x="42" y="0"/>
                    </a:moveTo>
                    <a:cubicBezTo>
                      <a:pt x="18" y="14"/>
                      <a:pt x="18" y="14"/>
                      <a:pt x="18" y="14"/>
                    </a:cubicBezTo>
                    <a:cubicBezTo>
                      <a:pt x="16" y="13"/>
                      <a:pt x="14" y="12"/>
                      <a:pt x="11" y="12"/>
                    </a:cubicBezTo>
                    <a:cubicBezTo>
                      <a:pt x="5" y="12"/>
                      <a:pt x="0" y="17"/>
                      <a:pt x="0" y="23"/>
                    </a:cubicBezTo>
                    <a:cubicBezTo>
                      <a:pt x="0" y="29"/>
                      <a:pt x="5" y="34"/>
                      <a:pt x="11" y="34"/>
                    </a:cubicBezTo>
                    <a:cubicBezTo>
                      <a:pt x="17" y="34"/>
                      <a:pt x="22" y="29"/>
                      <a:pt x="22" y="23"/>
                    </a:cubicBezTo>
                    <a:cubicBezTo>
                      <a:pt x="22" y="21"/>
                      <a:pt x="22" y="20"/>
                      <a:pt x="22" y="19"/>
                    </a:cubicBezTo>
                    <a:cubicBezTo>
                      <a:pt x="45" y="5"/>
                      <a:pt x="45" y="5"/>
                      <a:pt x="45" y="5"/>
                    </a:cubicBezTo>
                    <a:cubicBezTo>
                      <a:pt x="42" y="3"/>
                      <a:pt x="42" y="3"/>
                      <a:pt x="42" y="3"/>
                    </a:cubicBezTo>
                    <a:cubicBezTo>
                      <a:pt x="42" y="0"/>
                      <a:pt x="42"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3" name="Freeform 55">
                <a:extLst>
                  <a:ext uri="{FF2B5EF4-FFF2-40B4-BE49-F238E27FC236}">
                    <a16:creationId xmlns:a16="http://schemas.microsoft.com/office/drawing/2014/main" id="{5C35AD04-8B2E-AA19-0F06-B62A269267C3}"/>
                  </a:ext>
                </a:extLst>
              </p:cNvPr>
              <p:cNvSpPr>
                <a:spLocks/>
              </p:cNvSpPr>
              <p:nvPr/>
            </p:nvSpPr>
            <p:spPr bwMode="auto">
              <a:xfrm>
                <a:off x="869378" y="5774708"/>
                <a:ext cx="42020" cy="31126"/>
              </a:xfrm>
              <a:custGeom>
                <a:avLst/>
                <a:gdLst>
                  <a:gd name="T0" fmla="*/ 23 w 45"/>
                  <a:gd name="T1" fmla="*/ 11 h 34"/>
                  <a:gd name="T2" fmla="*/ 12 w 45"/>
                  <a:gd name="T3" fmla="*/ 0 h 34"/>
                  <a:gd name="T4" fmla="*/ 0 w 45"/>
                  <a:gd name="T5" fmla="*/ 11 h 34"/>
                  <a:gd name="T6" fmla="*/ 12 w 45"/>
                  <a:gd name="T7" fmla="*/ 23 h 34"/>
                  <a:gd name="T8" fmla="*/ 19 w 45"/>
                  <a:gd name="T9" fmla="*/ 20 h 34"/>
                  <a:gd name="T10" fmla="*/ 42 w 45"/>
                  <a:gd name="T11" fmla="*/ 34 h 34"/>
                  <a:gd name="T12" fmla="*/ 42 w 45"/>
                  <a:gd name="T13" fmla="*/ 31 h 34"/>
                  <a:gd name="T14" fmla="*/ 45 w 45"/>
                  <a:gd name="T15" fmla="*/ 29 h 34"/>
                  <a:gd name="T16" fmla="*/ 22 w 45"/>
                  <a:gd name="T17" fmla="*/ 15 h 34"/>
                  <a:gd name="T18" fmla="*/ 23 w 4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4">
                    <a:moveTo>
                      <a:pt x="23" y="11"/>
                    </a:moveTo>
                    <a:cubicBezTo>
                      <a:pt x="23" y="5"/>
                      <a:pt x="18" y="0"/>
                      <a:pt x="12" y="0"/>
                    </a:cubicBezTo>
                    <a:cubicBezTo>
                      <a:pt x="6" y="0"/>
                      <a:pt x="0" y="5"/>
                      <a:pt x="0" y="11"/>
                    </a:cubicBezTo>
                    <a:cubicBezTo>
                      <a:pt x="0" y="17"/>
                      <a:pt x="6" y="23"/>
                      <a:pt x="12" y="23"/>
                    </a:cubicBezTo>
                    <a:cubicBezTo>
                      <a:pt x="14" y="23"/>
                      <a:pt x="17" y="22"/>
                      <a:pt x="19" y="20"/>
                    </a:cubicBezTo>
                    <a:cubicBezTo>
                      <a:pt x="42" y="34"/>
                      <a:pt x="42" y="34"/>
                      <a:pt x="42" y="34"/>
                    </a:cubicBezTo>
                    <a:cubicBezTo>
                      <a:pt x="42" y="31"/>
                      <a:pt x="42" y="31"/>
                      <a:pt x="42" y="31"/>
                    </a:cubicBezTo>
                    <a:cubicBezTo>
                      <a:pt x="45" y="29"/>
                      <a:pt x="45" y="29"/>
                      <a:pt x="45" y="29"/>
                    </a:cubicBezTo>
                    <a:cubicBezTo>
                      <a:pt x="22" y="15"/>
                      <a:pt x="22" y="15"/>
                      <a:pt x="22" y="15"/>
                    </a:cubicBezTo>
                    <a:cubicBezTo>
                      <a:pt x="22" y="14"/>
                      <a:pt x="23" y="13"/>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4" name="Freeform 56">
                <a:extLst>
                  <a:ext uri="{FF2B5EF4-FFF2-40B4-BE49-F238E27FC236}">
                    <a16:creationId xmlns:a16="http://schemas.microsoft.com/office/drawing/2014/main" id="{69B0A4F1-70AD-0A89-71A1-470FCEB9AF05}"/>
                  </a:ext>
                </a:extLst>
              </p:cNvPr>
              <p:cNvSpPr>
                <a:spLocks/>
              </p:cNvSpPr>
              <p:nvPr/>
            </p:nvSpPr>
            <p:spPr bwMode="auto">
              <a:xfrm>
                <a:off x="900504" y="5724906"/>
                <a:ext cx="52914" cy="21788"/>
              </a:xfrm>
              <a:custGeom>
                <a:avLst/>
                <a:gdLst>
                  <a:gd name="T0" fmla="*/ 11 w 55"/>
                  <a:gd name="T1" fmla="*/ 0 h 23"/>
                  <a:gd name="T2" fmla="*/ 0 w 55"/>
                  <a:gd name="T3" fmla="*/ 12 h 23"/>
                  <a:gd name="T4" fmla="*/ 11 w 55"/>
                  <a:gd name="T5" fmla="*/ 23 h 23"/>
                  <a:gd name="T6" fmla="*/ 22 w 55"/>
                  <a:gd name="T7" fmla="*/ 14 h 23"/>
                  <a:gd name="T8" fmla="*/ 55 w 55"/>
                  <a:gd name="T9" fmla="*/ 14 h 23"/>
                  <a:gd name="T10" fmla="*/ 55 w 55"/>
                  <a:gd name="T11" fmla="*/ 8 h 23"/>
                  <a:gd name="T12" fmla="*/ 22 w 55"/>
                  <a:gd name="T13" fmla="*/ 8 h 23"/>
                  <a:gd name="T14" fmla="*/ 11 w 55"/>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3">
                    <a:moveTo>
                      <a:pt x="11" y="0"/>
                    </a:moveTo>
                    <a:cubicBezTo>
                      <a:pt x="5" y="0"/>
                      <a:pt x="0" y="6"/>
                      <a:pt x="0" y="12"/>
                    </a:cubicBezTo>
                    <a:cubicBezTo>
                      <a:pt x="0" y="18"/>
                      <a:pt x="5" y="23"/>
                      <a:pt x="11" y="23"/>
                    </a:cubicBezTo>
                    <a:cubicBezTo>
                      <a:pt x="16" y="23"/>
                      <a:pt x="21" y="19"/>
                      <a:pt x="22" y="14"/>
                    </a:cubicBezTo>
                    <a:cubicBezTo>
                      <a:pt x="55" y="14"/>
                      <a:pt x="55" y="14"/>
                      <a:pt x="55" y="14"/>
                    </a:cubicBezTo>
                    <a:cubicBezTo>
                      <a:pt x="55" y="8"/>
                      <a:pt x="55" y="8"/>
                      <a:pt x="55" y="8"/>
                    </a:cubicBezTo>
                    <a:cubicBezTo>
                      <a:pt x="22" y="8"/>
                      <a:pt x="22" y="8"/>
                      <a:pt x="22" y="8"/>
                    </a:cubicBezTo>
                    <a:cubicBezTo>
                      <a:pt x="20" y="4"/>
                      <a:pt x="16"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5" name="Freeform 57">
                <a:extLst>
                  <a:ext uri="{FF2B5EF4-FFF2-40B4-BE49-F238E27FC236}">
                    <a16:creationId xmlns:a16="http://schemas.microsoft.com/office/drawing/2014/main" id="{9D8D46D4-543A-37C9-20C5-C3028DD23B0E}"/>
                  </a:ext>
                </a:extLst>
              </p:cNvPr>
              <p:cNvSpPr>
                <a:spLocks/>
              </p:cNvSpPr>
              <p:nvPr/>
            </p:nvSpPr>
            <p:spPr bwMode="auto">
              <a:xfrm>
                <a:off x="802458" y="5724906"/>
                <a:ext cx="35795" cy="21788"/>
              </a:xfrm>
              <a:custGeom>
                <a:avLst/>
                <a:gdLst>
                  <a:gd name="T0" fmla="*/ 26 w 37"/>
                  <a:gd name="T1" fmla="*/ 23 h 23"/>
                  <a:gd name="T2" fmla="*/ 37 w 37"/>
                  <a:gd name="T3" fmla="*/ 12 h 23"/>
                  <a:gd name="T4" fmla="*/ 26 w 37"/>
                  <a:gd name="T5" fmla="*/ 0 h 23"/>
                  <a:gd name="T6" fmla="*/ 15 w 37"/>
                  <a:gd name="T7" fmla="*/ 9 h 23"/>
                  <a:gd name="T8" fmla="*/ 0 w 37"/>
                  <a:gd name="T9" fmla="*/ 9 h 23"/>
                  <a:gd name="T10" fmla="*/ 0 w 37"/>
                  <a:gd name="T11" fmla="*/ 15 h 23"/>
                  <a:gd name="T12" fmla="*/ 16 w 37"/>
                  <a:gd name="T13" fmla="*/ 15 h 23"/>
                  <a:gd name="T14" fmla="*/ 26 w 3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3">
                    <a:moveTo>
                      <a:pt x="26" y="23"/>
                    </a:moveTo>
                    <a:cubicBezTo>
                      <a:pt x="32" y="23"/>
                      <a:pt x="37" y="18"/>
                      <a:pt x="37" y="12"/>
                    </a:cubicBezTo>
                    <a:cubicBezTo>
                      <a:pt x="37" y="6"/>
                      <a:pt x="32" y="0"/>
                      <a:pt x="26" y="0"/>
                    </a:cubicBezTo>
                    <a:cubicBezTo>
                      <a:pt x="21" y="0"/>
                      <a:pt x="16" y="4"/>
                      <a:pt x="15" y="9"/>
                    </a:cubicBezTo>
                    <a:cubicBezTo>
                      <a:pt x="0" y="9"/>
                      <a:pt x="0" y="9"/>
                      <a:pt x="0" y="9"/>
                    </a:cubicBezTo>
                    <a:cubicBezTo>
                      <a:pt x="0" y="15"/>
                      <a:pt x="0" y="15"/>
                      <a:pt x="0" y="15"/>
                    </a:cubicBezTo>
                    <a:cubicBezTo>
                      <a:pt x="16" y="15"/>
                      <a:pt x="16" y="15"/>
                      <a:pt x="16" y="15"/>
                    </a:cubicBezTo>
                    <a:cubicBezTo>
                      <a:pt x="17" y="20"/>
                      <a:pt x="21" y="23"/>
                      <a:pt x="2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6" name="Freeform 58">
                <a:extLst>
                  <a:ext uri="{FF2B5EF4-FFF2-40B4-BE49-F238E27FC236}">
                    <a16:creationId xmlns:a16="http://schemas.microsoft.com/office/drawing/2014/main" id="{AFFE8EF4-E299-2562-7AA2-AC1F3B66BF39}"/>
                  </a:ext>
                </a:extLst>
              </p:cNvPr>
              <p:cNvSpPr>
                <a:spLocks/>
              </p:cNvSpPr>
              <p:nvPr/>
            </p:nvSpPr>
            <p:spPr bwMode="auto">
              <a:xfrm>
                <a:off x="737093" y="5619078"/>
                <a:ext cx="37351" cy="227219"/>
              </a:xfrm>
              <a:custGeom>
                <a:avLst/>
                <a:gdLst>
                  <a:gd name="T0" fmla="*/ 31 w 39"/>
                  <a:gd name="T1" fmla="*/ 217 h 239"/>
                  <a:gd name="T2" fmla="*/ 31 w 39"/>
                  <a:gd name="T3" fmla="*/ 171 h 239"/>
                  <a:gd name="T4" fmla="*/ 5 w 39"/>
                  <a:gd name="T5" fmla="*/ 155 h 239"/>
                  <a:gd name="T6" fmla="*/ 5 w 39"/>
                  <a:gd name="T7" fmla="*/ 98 h 239"/>
                  <a:gd name="T8" fmla="*/ 31 w 39"/>
                  <a:gd name="T9" fmla="*/ 82 h 239"/>
                  <a:gd name="T10" fmla="*/ 31 w 39"/>
                  <a:gd name="T11" fmla="*/ 22 h 239"/>
                  <a:gd name="T12" fmla="*/ 38 w 39"/>
                  <a:gd name="T13" fmla="*/ 11 h 239"/>
                  <a:gd name="T14" fmla="*/ 26 w 39"/>
                  <a:gd name="T15" fmla="*/ 1 h 239"/>
                  <a:gd name="T16" fmla="*/ 16 w 39"/>
                  <a:gd name="T17" fmla="*/ 13 h 239"/>
                  <a:gd name="T18" fmla="*/ 25 w 39"/>
                  <a:gd name="T19" fmla="*/ 23 h 239"/>
                  <a:gd name="T20" fmla="*/ 25 w 39"/>
                  <a:gd name="T21" fmla="*/ 79 h 239"/>
                  <a:gd name="T22" fmla="*/ 0 w 39"/>
                  <a:gd name="T23" fmla="*/ 94 h 239"/>
                  <a:gd name="T24" fmla="*/ 0 w 39"/>
                  <a:gd name="T25" fmla="*/ 158 h 239"/>
                  <a:gd name="T26" fmla="*/ 25 w 39"/>
                  <a:gd name="T27" fmla="*/ 174 h 239"/>
                  <a:gd name="T28" fmla="*/ 25 w 39"/>
                  <a:gd name="T29" fmla="*/ 216 h 239"/>
                  <a:gd name="T30" fmla="*/ 16 w 39"/>
                  <a:gd name="T31" fmla="*/ 228 h 239"/>
                  <a:gd name="T32" fmla="*/ 28 w 39"/>
                  <a:gd name="T33" fmla="*/ 238 h 239"/>
                  <a:gd name="T34" fmla="*/ 38 w 39"/>
                  <a:gd name="T35" fmla="*/ 226 h 239"/>
                  <a:gd name="T36" fmla="*/ 31 w 39"/>
                  <a:gd name="T37"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239">
                    <a:moveTo>
                      <a:pt x="31" y="217"/>
                    </a:moveTo>
                    <a:cubicBezTo>
                      <a:pt x="31" y="171"/>
                      <a:pt x="31" y="171"/>
                      <a:pt x="31" y="171"/>
                    </a:cubicBezTo>
                    <a:cubicBezTo>
                      <a:pt x="5" y="155"/>
                      <a:pt x="5" y="155"/>
                      <a:pt x="5" y="155"/>
                    </a:cubicBezTo>
                    <a:cubicBezTo>
                      <a:pt x="5" y="98"/>
                      <a:pt x="5" y="98"/>
                      <a:pt x="5" y="98"/>
                    </a:cubicBezTo>
                    <a:cubicBezTo>
                      <a:pt x="31" y="82"/>
                      <a:pt x="31" y="82"/>
                      <a:pt x="31" y="82"/>
                    </a:cubicBezTo>
                    <a:cubicBezTo>
                      <a:pt x="31" y="22"/>
                      <a:pt x="31" y="22"/>
                      <a:pt x="31" y="22"/>
                    </a:cubicBezTo>
                    <a:cubicBezTo>
                      <a:pt x="36" y="21"/>
                      <a:pt x="39" y="16"/>
                      <a:pt x="38" y="11"/>
                    </a:cubicBezTo>
                    <a:cubicBezTo>
                      <a:pt x="38" y="5"/>
                      <a:pt x="32" y="0"/>
                      <a:pt x="26" y="1"/>
                    </a:cubicBezTo>
                    <a:cubicBezTo>
                      <a:pt x="20" y="1"/>
                      <a:pt x="15" y="7"/>
                      <a:pt x="16" y="13"/>
                    </a:cubicBezTo>
                    <a:cubicBezTo>
                      <a:pt x="16" y="18"/>
                      <a:pt x="20" y="22"/>
                      <a:pt x="25" y="23"/>
                    </a:cubicBezTo>
                    <a:cubicBezTo>
                      <a:pt x="25" y="79"/>
                      <a:pt x="25" y="79"/>
                      <a:pt x="25" y="79"/>
                    </a:cubicBezTo>
                    <a:cubicBezTo>
                      <a:pt x="0" y="94"/>
                      <a:pt x="0" y="94"/>
                      <a:pt x="0" y="94"/>
                    </a:cubicBezTo>
                    <a:cubicBezTo>
                      <a:pt x="0" y="158"/>
                      <a:pt x="0" y="158"/>
                      <a:pt x="0" y="158"/>
                    </a:cubicBezTo>
                    <a:cubicBezTo>
                      <a:pt x="25" y="174"/>
                      <a:pt x="25" y="174"/>
                      <a:pt x="25" y="174"/>
                    </a:cubicBezTo>
                    <a:cubicBezTo>
                      <a:pt x="25" y="216"/>
                      <a:pt x="25" y="216"/>
                      <a:pt x="25" y="216"/>
                    </a:cubicBezTo>
                    <a:cubicBezTo>
                      <a:pt x="19" y="217"/>
                      <a:pt x="15" y="222"/>
                      <a:pt x="16" y="228"/>
                    </a:cubicBezTo>
                    <a:cubicBezTo>
                      <a:pt x="16" y="234"/>
                      <a:pt x="22" y="239"/>
                      <a:pt x="28" y="238"/>
                    </a:cubicBezTo>
                    <a:cubicBezTo>
                      <a:pt x="34" y="238"/>
                      <a:pt x="39" y="232"/>
                      <a:pt x="38" y="226"/>
                    </a:cubicBezTo>
                    <a:cubicBezTo>
                      <a:pt x="38" y="222"/>
                      <a:pt x="35" y="218"/>
                      <a:pt x="31" y="2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7" name="Freeform 59">
                <a:extLst>
                  <a:ext uri="{FF2B5EF4-FFF2-40B4-BE49-F238E27FC236}">
                    <a16:creationId xmlns:a16="http://schemas.microsoft.com/office/drawing/2014/main" id="{1721A98D-525E-EF85-EABF-7BF2E8B56D91}"/>
                  </a:ext>
                </a:extLst>
              </p:cNvPr>
              <p:cNvSpPr>
                <a:spLocks/>
              </p:cNvSpPr>
              <p:nvPr/>
            </p:nvSpPr>
            <p:spPr bwMode="auto">
              <a:xfrm>
                <a:off x="825802" y="5619078"/>
                <a:ext cx="35795" cy="227219"/>
              </a:xfrm>
              <a:custGeom>
                <a:avLst/>
                <a:gdLst>
                  <a:gd name="T0" fmla="*/ 13 w 38"/>
                  <a:gd name="T1" fmla="*/ 23 h 239"/>
                  <a:gd name="T2" fmla="*/ 22 w 38"/>
                  <a:gd name="T3" fmla="*/ 13 h 239"/>
                  <a:gd name="T4" fmla="*/ 12 w 38"/>
                  <a:gd name="T5" fmla="*/ 1 h 239"/>
                  <a:gd name="T6" fmla="*/ 0 w 38"/>
                  <a:gd name="T7" fmla="*/ 11 h 239"/>
                  <a:gd name="T8" fmla="*/ 7 w 38"/>
                  <a:gd name="T9" fmla="*/ 22 h 239"/>
                  <a:gd name="T10" fmla="*/ 7 w 38"/>
                  <a:gd name="T11" fmla="*/ 83 h 239"/>
                  <a:gd name="T12" fmla="*/ 33 w 38"/>
                  <a:gd name="T13" fmla="*/ 98 h 239"/>
                  <a:gd name="T14" fmla="*/ 33 w 38"/>
                  <a:gd name="T15" fmla="*/ 156 h 239"/>
                  <a:gd name="T16" fmla="*/ 7 w 38"/>
                  <a:gd name="T17" fmla="*/ 171 h 239"/>
                  <a:gd name="T18" fmla="*/ 7 w 38"/>
                  <a:gd name="T19" fmla="*/ 217 h 239"/>
                  <a:gd name="T20" fmla="*/ 0 w 38"/>
                  <a:gd name="T21" fmla="*/ 226 h 239"/>
                  <a:gd name="T22" fmla="*/ 10 w 38"/>
                  <a:gd name="T23" fmla="*/ 239 h 239"/>
                  <a:gd name="T24" fmla="*/ 22 w 38"/>
                  <a:gd name="T25" fmla="*/ 229 h 239"/>
                  <a:gd name="T26" fmla="*/ 13 w 38"/>
                  <a:gd name="T27" fmla="*/ 217 h 239"/>
                  <a:gd name="T28" fmla="*/ 13 w 38"/>
                  <a:gd name="T29" fmla="*/ 175 h 239"/>
                  <a:gd name="T30" fmla="*/ 38 w 38"/>
                  <a:gd name="T31" fmla="*/ 159 h 239"/>
                  <a:gd name="T32" fmla="*/ 38 w 38"/>
                  <a:gd name="T33" fmla="*/ 94 h 239"/>
                  <a:gd name="T34" fmla="*/ 13 w 38"/>
                  <a:gd name="T35" fmla="*/ 79 h 239"/>
                  <a:gd name="T36" fmla="*/ 13 w 38"/>
                  <a:gd name="T37" fmla="*/ 2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39">
                    <a:moveTo>
                      <a:pt x="13" y="23"/>
                    </a:moveTo>
                    <a:cubicBezTo>
                      <a:pt x="18" y="22"/>
                      <a:pt x="22" y="18"/>
                      <a:pt x="22" y="13"/>
                    </a:cubicBezTo>
                    <a:cubicBezTo>
                      <a:pt x="23" y="7"/>
                      <a:pt x="18" y="1"/>
                      <a:pt x="12" y="1"/>
                    </a:cubicBezTo>
                    <a:cubicBezTo>
                      <a:pt x="6" y="0"/>
                      <a:pt x="0" y="5"/>
                      <a:pt x="0" y="11"/>
                    </a:cubicBezTo>
                    <a:cubicBezTo>
                      <a:pt x="0" y="16"/>
                      <a:pt x="3" y="20"/>
                      <a:pt x="7" y="22"/>
                    </a:cubicBezTo>
                    <a:cubicBezTo>
                      <a:pt x="7" y="83"/>
                      <a:pt x="7" y="83"/>
                      <a:pt x="7" y="83"/>
                    </a:cubicBezTo>
                    <a:cubicBezTo>
                      <a:pt x="33" y="98"/>
                      <a:pt x="33" y="98"/>
                      <a:pt x="33" y="98"/>
                    </a:cubicBezTo>
                    <a:cubicBezTo>
                      <a:pt x="33" y="156"/>
                      <a:pt x="33" y="156"/>
                      <a:pt x="33" y="156"/>
                    </a:cubicBezTo>
                    <a:cubicBezTo>
                      <a:pt x="7" y="171"/>
                      <a:pt x="7" y="171"/>
                      <a:pt x="7" y="171"/>
                    </a:cubicBezTo>
                    <a:cubicBezTo>
                      <a:pt x="7" y="217"/>
                      <a:pt x="7" y="217"/>
                      <a:pt x="7" y="217"/>
                    </a:cubicBezTo>
                    <a:cubicBezTo>
                      <a:pt x="3" y="218"/>
                      <a:pt x="0" y="222"/>
                      <a:pt x="0" y="226"/>
                    </a:cubicBezTo>
                    <a:cubicBezTo>
                      <a:pt x="0" y="232"/>
                      <a:pt x="4" y="238"/>
                      <a:pt x="10" y="239"/>
                    </a:cubicBezTo>
                    <a:cubicBezTo>
                      <a:pt x="16" y="239"/>
                      <a:pt x="22" y="235"/>
                      <a:pt x="22" y="229"/>
                    </a:cubicBezTo>
                    <a:cubicBezTo>
                      <a:pt x="23" y="223"/>
                      <a:pt x="19" y="218"/>
                      <a:pt x="13" y="217"/>
                    </a:cubicBezTo>
                    <a:cubicBezTo>
                      <a:pt x="13" y="175"/>
                      <a:pt x="13" y="175"/>
                      <a:pt x="13" y="175"/>
                    </a:cubicBezTo>
                    <a:cubicBezTo>
                      <a:pt x="38" y="159"/>
                      <a:pt x="38" y="159"/>
                      <a:pt x="38" y="159"/>
                    </a:cubicBezTo>
                    <a:cubicBezTo>
                      <a:pt x="38" y="94"/>
                      <a:pt x="38" y="94"/>
                      <a:pt x="38" y="94"/>
                    </a:cubicBezTo>
                    <a:cubicBezTo>
                      <a:pt x="13" y="79"/>
                      <a:pt x="13" y="79"/>
                      <a:pt x="13" y="79"/>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grpSp>
      </p:grpSp>
    </p:spTree>
    <p:extLst>
      <p:ext uri="{BB962C8B-B14F-4D97-AF65-F5344CB8AC3E}">
        <p14:creationId xmlns:p14="http://schemas.microsoft.com/office/powerpoint/2010/main" val="388945722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1032CA-FFDA-F449-7539-45DC5BC6A9FB}"/>
              </a:ext>
              <a:ext uri="{C183D7F6-B498-43B3-948B-1728B52AA6E4}">
                <adec:decorative xmlns:adec="http://schemas.microsoft.com/office/drawing/2017/decorative" val="1"/>
              </a:ext>
            </a:extLst>
          </p:cNvPr>
          <p:cNvSpPr/>
          <p:nvPr/>
        </p:nvSpPr>
        <p:spPr bwMode="auto">
          <a:xfrm>
            <a:off x="0" y="0"/>
            <a:ext cx="6511924"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36F24738-1554-D8B8-6F66-44B727D38ECE}"/>
              </a:ext>
              <a:ext uri="{C183D7F6-B498-43B3-948B-1728B52AA6E4}">
                <adec:decorative xmlns:adec="http://schemas.microsoft.com/office/drawing/2017/decorative" val="1"/>
              </a:ext>
            </a:extLst>
          </p:cNvPr>
          <p:cNvSpPr/>
          <p:nvPr/>
        </p:nvSpPr>
        <p:spPr bwMode="auto">
          <a:xfrm>
            <a:off x="438148" y="4455713"/>
            <a:ext cx="6073776" cy="178044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8">
            <a:extLst>
              <a:ext uri="{FF2B5EF4-FFF2-40B4-BE49-F238E27FC236}">
                <a16:creationId xmlns:a16="http://schemas.microsoft.com/office/drawing/2014/main" id="{7E5B8EE6-EAA9-479B-8F3F-2145088A6DBC}"/>
              </a:ext>
            </a:extLst>
          </p:cNvPr>
          <p:cNvSpPr>
            <a:spLocks noGrp="1"/>
          </p:cNvSpPr>
          <p:nvPr>
            <p:ph type="title"/>
          </p:nvPr>
        </p:nvSpPr>
        <p:spPr>
          <a:xfrm>
            <a:off x="438148" y="341968"/>
            <a:ext cx="11293331" cy="795089"/>
          </a:xfrm>
        </p:spPr>
        <p:txBody>
          <a:bodyPr/>
          <a:lstStyle/>
          <a:p>
            <a:pPr lvl="0"/>
            <a:r>
              <a:rPr lang="en-US" sz="2800" dirty="0">
                <a:solidFill>
                  <a:schemeClr val="bg1"/>
                </a:solidFill>
              </a:rPr>
              <a:t>ResultsCX uses Azure Virtual Desktop</a:t>
            </a:r>
            <a:br>
              <a:rPr lang="en-US" sz="2800" dirty="0">
                <a:solidFill>
                  <a:schemeClr val="bg1"/>
                </a:solidFill>
              </a:rPr>
            </a:br>
            <a:r>
              <a:rPr lang="en-US" sz="2800" dirty="0">
                <a:solidFill>
                  <a:schemeClr val="bg1"/>
                </a:solidFill>
              </a:rPr>
              <a:t>to enable a remote workforce</a:t>
            </a:r>
          </a:p>
        </p:txBody>
      </p:sp>
      <p:pic>
        <p:nvPicPr>
          <p:cNvPr id="5" name="Picture 2" descr="ResultsCX Logo">
            <a:extLst>
              <a:ext uri="{FF2B5EF4-FFF2-40B4-BE49-F238E27FC236}">
                <a16:creationId xmlns:a16="http://schemas.microsoft.com/office/drawing/2014/main" id="{E71E8788-C3E9-E497-2C66-8C08A33379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69" y="1601299"/>
            <a:ext cx="2107370" cy="7811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2188EB8-6965-7E31-68BA-40034961FF83}"/>
              </a:ext>
            </a:extLst>
          </p:cNvPr>
          <p:cNvSpPr txBox="1"/>
          <p:nvPr/>
        </p:nvSpPr>
        <p:spPr>
          <a:xfrm>
            <a:off x="438149" y="2560054"/>
            <a:ext cx="5680075" cy="1554272"/>
          </a:xfrm>
          <a:prstGeom prst="rect">
            <a:avLst/>
          </a:prstGeom>
          <a:noFill/>
        </p:spPr>
        <p:txBody>
          <a:bodyPr wrap="square" lIns="0" tIns="0" rIns="0" bIns="0" anchor="t">
            <a:spAutoFit/>
          </a:bodyPr>
          <a:lstStyle/>
          <a:p>
            <a:pPr>
              <a:spcAft>
                <a:spcPts val="600"/>
              </a:spcAft>
            </a:pPr>
            <a:r>
              <a:rPr lang="en-US" sz="1600" b="0" i="0" dirty="0">
                <a:effectLst/>
                <a:latin typeface="SegoeUI"/>
              </a:rPr>
              <a:t>Historically, </a:t>
            </a:r>
            <a:r>
              <a:rPr lang="en-US" sz="1600" b="0" i="0" dirty="0">
                <a:effectLst/>
                <a:latin typeface="SegoeUI"/>
                <a:hlinkClick r:id="rId4">
                  <a:extLst>
                    <a:ext uri="{A12FA001-AC4F-418D-AE19-62706E023703}">
                      <ahyp:hlinkClr xmlns:ahyp="http://schemas.microsoft.com/office/drawing/2018/hyperlinkcolor" val="tx"/>
                    </a:ext>
                  </a:extLst>
                </a:hlinkClick>
              </a:rPr>
              <a:t>ResultsCX</a:t>
            </a:r>
            <a:r>
              <a:rPr lang="en-US" sz="1600" b="0" i="0" dirty="0">
                <a:effectLst/>
                <a:latin typeface="SegoeUI"/>
              </a:rPr>
              <a:t> installed and managed the necessary hardware and software on-premises at its own or its customers’ call centers.</a:t>
            </a:r>
            <a:r>
              <a:rPr lang="en-US" sz="1600" dirty="0">
                <a:latin typeface="SegoeUI"/>
              </a:rPr>
              <a:t> </a:t>
            </a:r>
            <a:endParaRPr lang="en-US" sz="1600" b="0" i="0" dirty="0">
              <a:effectLst/>
              <a:latin typeface="SegoeUI"/>
            </a:endParaRPr>
          </a:p>
          <a:p>
            <a:pPr>
              <a:spcAft>
                <a:spcPts val="600"/>
              </a:spcAft>
            </a:pPr>
            <a:r>
              <a:rPr lang="en-US" sz="1600" b="0" i="0" dirty="0">
                <a:effectLst/>
                <a:latin typeface="SegoeUI"/>
              </a:rPr>
              <a:t>ResultsCX wanted to develop new remote and hybrid models for staffing and equipping call centers to deliver outstanding customer service value. </a:t>
            </a:r>
            <a:endParaRPr lang="en-US" sz="1600" dirty="0"/>
          </a:p>
        </p:txBody>
      </p:sp>
      <p:sp>
        <p:nvSpPr>
          <p:cNvPr id="3" name="Title 1">
            <a:extLst>
              <a:ext uri="{FF2B5EF4-FFF2-40B4-BE49-F238E27FC236}">
                <a16:creationId xmlns:a16="http://schemas.microsoft.com/office/drawing/2014/main" id="{EEA36AB6-53A5-98B8-75B8-A37B3DA7CC7C}"/>
              </a:ext>
            </a:extLst>
          </p:cNvPr>
          <p:cNvSpPr txBox="1">
            <a:spLocks/>
          </p:cNvSpPr>
          <p:nvPr/>
        </p:nvSpPr>
        <p:spPr>
          <a:xfrm>
            <a:off x="739774" y="4684214"/>
            <a:ext cx="5470525" cy="1323439"/>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marL="0" marR="0" lvl="0" indent="0" algn="l" defTabSz="932667"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w="3175">
                  <a:noFill/>
                </a:ln>
                <a:solidFill>
                  <a:schemeClr val="tx1"/>
                </a:solidFill>
                <a:effectLst/>
                <a:uLnTx/>
                <a:uFillTx/>
                <a:latin typeface="Segoe UI"/>
                <a:ea typeface="+mn-ea"/>
                <a:cs typeface="Segoe UI" pitchFamily="34" charset="0"/>
              </a:rPr>
              <a:t>“Azure Virtual Desktop plays a big part in the story of how we can launch and support and maintain a work-at-home population with confidence.” </a:t>
            </a:r>
          </a:p>
          <a:p>
            <a:pPr marL="0" marR="0" lvl="0" indent="0" algn="r" defTabSz="932667"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dirty="0">
                <a:ln w="3175">
                  <a:noFill/>
                </a:ln>
                <a:effectLst/>
                <a:uLnTx/>
                <a:uFillTx/>
                <a:latin typeface="Segoe UI Semibold"/>
                <a:ea typeface="+mn-ea"/>
                <a:cs typeface="Segoe UI" pitchFamily="34" charset="0"/>
              </a:rPr>
              <a:t>Jamie Vernon</a:t>
            </a:r>
            <a:r>
              <a:rPr kumimoji="0" lang="en-US" sz="1400" b="0" i="0" u="none" strike="noStrike" kern="1200" cap="none" spc="0" normalizeH="0" baseline="0" noProof="0" dirty="0">
                <a:ln w="3175">
                  <a:noFill/>
                </a:ln>
                <a:solidFill>
                  <a:schemeClr val="tx1"/>
                </a:solidFill>
                <a:effectLst/>
                <a:uLnTx/>
                <a:uFillTx/>
                <a:latin typeface="Segoe UI Semibold"/>
                <a:ea typeface="+mn-ea"/>
                <a:cs typeface="Segoe UI" pitchFamily="34" charset="0"/>
              </a:rPr>
              <a:t>,</a:t>
            </a:r>
            <a:br>
              <a:rPr kumimoji="0" lang="en-US" sz="1400" b="0" i="0" u="none" strike="noStrike" kern="1200" cap="none" spc="0" normalizeH="0" baseline="0" noProof="0" dirty="0">
                <a:ln w="3175">
                  <a:noFill/>
                </a:ln>
                <a:solidFill>
                  <a:schemeClr val="tx1"/>
                </a:solidFill>
                <a:effectLst/>
                <a:uLnTx/>
                <a:uFillTx/>
                <a:latin typeface="Segoe UI Semibold"/>
                <a:ea typeface="+mn-ea"/>
                <a:cs typeface="Segoe UI" pitchFamily="34" charset="0"/>
              </a:rPr>
            </a:br>
            <a:r>
              <a:rPr kumimoji="0" lang="en-US" sz="1400" b="0" i="0" u="none" strike="noStrike" kern="1200" cap="none" spc="0" normalizeH="0" baseline="0" noProof="0" dirty="0">
                <a:ln w="3175">
                  <a:noFill/>
                </a:ln>
                <a:solidFill>
                  <a:schemeClr val="tx1"/>
                </a:solidFill>
                <a:effectLst/>
                <a:uLnTx/>
                <a:uFillTx/>
                <a:latin typeface="Segoe UI"/>
                <a:ea typeface="+mn-ea"/>
                <a:cs typeface="Segoe UI" pitchFamily="34" charset="0"/>
              </a:rPr>
              <a:t>Senior Vice President of IT Infrastructure and Operations </a:t>
            </a:r>
          </a:p>
        </p:txBody>
      </p:sp>
      <p:pic>
        <p:nvPicPr>
          <p:cNvPr id="8" name="Picture 7" descr="A person using a computer&#10;">
            <a:extLst>
              <a:ext uri="{FF2B5EF4-FFF2-40B4-BE49-F238E27FC236}">
                <a16:creationId xmlns:a16="http://schemas.microsoft.com/office/drawing/2014/main" id="{22AABD67-F3AF-B25F-0E54-767C26EAA0A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511924" y="0"/>
            <a:ext cx="5680076" cy="6858000"/>
          </a:xfrm>
          <a:custGeom>
            <a:avLst/>
            <a:gdLst>
              <a:gd name="connsiteX0" fmla="*/ 0 w 5837236"/>
              <a:gd name="connsiteY0" fmla="*/ 0 h 6858000"/>
              <a:gd name="connsiteX1" fmla="*/ 5837236 w 5837236"/>
              <a:gd name="connsiteY1" fmla="*/ 0 h 6858000"/>
              <a:gd name="connsiteX2" fmla="*/ 5837236 w 5837236"/>
              <a:gd name="connsiteY2" fmla="*/ 6858000 h 6858000"/>
              <a:gd name="connsiteX3" fmla="*/ 0 w 58372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37236" h="6858000">
                <a:moveTo>
                  <a:pt x="0" y="0"/>
                </a:moveTo>
                <a:lnTo>
                  <a:pt x="5837236" y="0"/>
                </a:lnTo>
                <a:lnTo>
                  <a:pt x="5837236" y="6858000"/>
                </a:lnTo>
                <a:lnTo>
                  <a:pt x="0" y="6858000"/>
                </a:lnTo>
                <a:close/>
              </a:path>
            </a:pathLst>
          </a:custGeom>
        </p:spPr>
      </p:pic>
    </p:spTree>
    <p:extLst>
      <p:ext uri="{BB962C8B-B14F-4D97-AF65-F5344CB8AC3E}">
        <p14:creationId xmlns:p14="http://schemas.microsoft.com/office/powerpoint/2010/main" val="292695003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D928FD-969D-7251-7BA4-6BF4C6AE4AE0}"/>
              </a:ext>
              <a:ext uri="{C183D7F6-B498-43B3-948B-1728B52AA6E4}">
                <adec:decorative xmlns:adec="http://schemas.microsoft.com/office/drawing/2017/decorative" val="1"/>
              </a:ext>
            </a:extLst>
          </p:cNvPr>
          <p:cNvSpPr/>
          <p:nvPr/>
        </p:nvSpPr>
        <p:spPr bwMode="auto">
          <a:xfrm>
            <a:off x="345547" y="4455713"/>
            <a:ext cx="6009215" cy="178044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a:extLst>
              <a:ext uri="{FF2B5EF4-FFF2-40B4-BE49-F238E27FC236}">
                <a16:creationId xmlns:a16="http://schemas.microsoft.com/office/drawing/2014/main" id="{279B2668-3A42-D882-F0A6-654A6244BEBC}"/>
              </a:ext>
              <a:ext uri="{C183D7F6-B498-43B3-948B-1728B52AA6E4}">
                <adec:decorative xmlns:adec="http://schemas.microsoft.com/office/drawing/2017/decorative" val="1"/>
              </a:ext>
            </a:extLst>
          </p:cNvPr>
          <p:cNvSpPr/>
          <p:nvPr/>
        </p:nvSpPr>
        <p:spPr bwMode="auto">
          <a:xfrm>
            <a:off x="0" y="0"/>
            <a:ext cx="6229843" cy="131563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401184BC-6FB3-4A61-1B62-91F861312BE8}"/>
              </a:ext>
            </a:extLst>
          </p:cNvPr>
          <p:cNvSpPr>
            <a:spLocks noGrp="1"/>
          </p:cNvSpPr>
          <p:nvPr>
            <p:ph type="title"/>
          </p:nvPr>
        </p:nvSpPr>
        <p:spPr>
          <a:xfrm>
            <a:off x="345547" y="284409"/>
            <a:ext cx="5616612" cy="795089"/>
          </a:xfrm>
        </p:spPr>
        <p:txBody>
          <a:bodyPr/>
          <a:lstStyle/>
          <a:p>
            <a:r>
              <a:rPr lang="en-US" dirty="0">
                <a:solidFill>
                  <a:schemeClr val="bg1"/>
                </a:solidFill>
              </a:rPr>
              <a:t>NIP Group simplifies IT management with Azure Virtual Desktop</a:t>
            </a:r>
          </a:p>
        </p:txBody>
      </p:sp>
      <p:sp>
        <p:nvSpPr>
          <p:cNvPr id="9" name="Title 1">
            <a:extLst>
              <a:ext uri="{FF2B5EF4-FFF2-40B4-BE49-F238E27FC236}">
                <a16:creationId xmlns:a16="http://schemas.microsoft.com/office/drawing/2014/main" id="{0B409752-FDB1-DF12-1F85-A513BE7ECEFC}"/>
              </a:ext>
            </a:extLst>
          </p:cNvPr>
          <p:cNvSpPr txBox="1">
            <a:spLocks/>
          </p:cNvSpPr>
          <p:nvPr/>
        </p:nvSpPr>
        <p:spPr>
          <a:xfrm>
            <a:off x="436269" y="4561104"/>
            <a:ext cx="5525890" cy="1569660"/>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marL="0" marR="0" lvl="0" indent="0" algn="l" defTabSz="932667"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rPr>
              <a:t>“[Azure] gives us options to choose software-as-a-service and infrastructure-as-a-service, something we wouldn’t have had on-premises. I can host services anywhere in the world and have them up and running much faster.”</a:t>
            </a:r>
          </a:p>
          <a:p>
            <a:pPr marL="0" marR="0" lvl="0" indent="0" algn="l" defTabSz="932667" rtl="0" eaLnBrk="1" fontAlgn="base"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w="3175">
                  <a:noFill/>
                </a:ln>
                <a:solidFill>
                  <a:srgbClr val="0078D3"/>
                </a:solidFill>
                <a:effectLst/>
                <a:uLnTx/>
                <a:uFillTx/>
                <a:latin typeface="Segoe UI Semibold" panose="020B0702040204020203" pitchFamily="34" charset="0"/>
                <a:cs typeface="Segoe UI Semibold" panose="020B0702040204020203" pitchFamily="34" charset="0"/>
              </a:rPr>
              <a:t>Hagar Elshentenawy</a:t>
            </a:r>
            <a:endParaRPr lang="en-US" sz="1400" dirty="0">
              <a:solidFill>
                <a:srgbClr val="0078D3"/>
              </a:solidFill>
              <a:latin typeface="Segoe UI Semibold" panose="020B0702040204020203" pitchFamily="34" charset="0"/>
              <a:cs typeface="Segoe UI Semibold" panose="020B0702040204020203" pitchFamily="34" charset="0"/>
            </a:endParaRPr>
          </a:p>
          <a:p>
            <a:pPr marL="0" marR="0" lvl="0" indent="0" algn="l" defTabSz="932667" rtl="0" eaLnBrk="1" fontAlgn="base"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w="3175">
                  <a:noFill/>
                </a:ln>
                <a:solidFill>
                  <a:schemeClr val="tx1"/>
                </a:solidFill>
                <a:effectLst/>
                <a:uLnTx/>
                <a:uFillTx/>
                <a:latin typeface="Segoe UI"/>
                <a:ea typeface="+mn-ea"/>
                <a:cs typeface="Segoe UI" pitchFamily="34" charset="0"/>
              </a:rPr>
              <a:t>Chief Engineer</a:t>
            </a:r>
          </a:p>
        </p:txBody>
      </p:sp>
      <p:sp>
        <p:nvSpPr>
          <p:cNvPr id="11" name="Title 1">
            <a:extLst>
              <a:ext uri="{FF2B5EF4-FFF2-40B4-BE49-F238E27FC236}">
                <a16:creationId xmlns:a16="http://schemas.microsoft.com/office/drawing/2014/main" id="{B778F8CA-BAC4-3EE0-F395-E5ED1149AC65}"/>
              </a:ext>
            </a:extLst>
          </p:cNvPr>
          <p:cNvSpPr txBox="1">
            <a:spLocks/>
          </p:cNvSpPr>
          <p:nvPr/>
        </p:nvSpPr>
        <p:spPr>
          <a:xfrm>
            <a:off x="345547" y="2311213"/>
            <a:ext cx="5525890" cy="1877437"/>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fontAlgn="base">
              <a:spcAft>
                <a:spcPts val="1200"/>
              </a:spcAf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a:hlinkClick r:id="rId3"/>
              </a:rPr>
              <a:t>NIP Group</a:t>
            </a:r>
            <a:r>
              <a:rPr kumimoji="0" lang="en-US" sz="1600" b="0" i="0" u="none" strike="noStrike" kern="1200" cap="none" spc="0" normalizeH="0" baseline="0" noProof="0" dirty="0">
                <a:ln w="3175">
                  <a:noFill/>
                </a:ln>
                <a:solidFill>
                  <a:srgbClr val="000000"/>
                </a:solidFill>
                <a:effectLst/>
                <a:uLnTx/>
                <a:uFillTx/>
                <a:latin typeface="Segoe UI"/>
                <a:ea typeface="+mn-ea"/>
                <a:cs typeface="Segoe UI"/>
              </a:rPr>
              <a:t> was aiming to deliver reliable financial services and convenient, engaging digital experiences for its more than 6,000 clients, while it safeguarding client data and meeting tough compliance requirements.</a:t>
            </a:r>
            <a:r>
              <a:rPr lang="en-US" sz="1600" dirty="0">
                <a:solidFill>
                  <a:srgbClr val="000000"/>
                </a:solidFill>
                <a:latin typeface="Segoe UI"/>
                <a:cs typeface="Segoe UI"/>
              </a:rPr>
              <a:t> </a:t>
            </a:r>
            <a:endPar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endParaRPr>
          </a:p>
          <a:p>
            <a:pPr marL="0" marR="0" lvl="0" indent="0" algn="l" defTabSz="932667"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a:rPr>
              <a:t>To achieve this, NIP Group needed an advanced, reliable, high-performance IT structure that included comprehensive network and data security.</a:t>
            </a:r>
            <a:endParaRPr kumimoji="0" lang="en-US" sz="1400" b="0" i="0" u="none" strike="noStrike" kern="1200" cap="none" spc="0" normalizeH="0" baseline="0" noProof="0" dirty="0">
              <a:ln w="3175">
                <a:noFill/>
              </a:ln>
              <a:solidFill>
                <a:srgbClr val="0078D3"/>
              </a:solidFill>
              <a:effectLst/>
              <a:uLnTx/>
              <a:uFillTx/>
              <a:latin typeface="Segoe UI"/>
              <a:ea typeface="+mn-ea"/>
              <a:cs typeface="Segoe UI"/>
            </a:endParaRPr>
          </a:p>
        </p:txBody>
      </p:sp>
      <p:pic>
        <p:nvPicPr>
          <p:cNvPr id="14" name="Picture 13" descr="NIP Group logo">
            <a:extLst>
              <a:ext uri="{FF2B5EF4-FFF2-40B4-BE49-F238E27FC236}">
                <a16:creationId xmlns:a16="http://schemas.microsoft.com/office/drawing/2014/main" id="{FE197F1A-7E5F-84A0-B888-525C7B6E48EC}"/>
              </a:ext>
            </a:extLst>
          </p:cNvPr>
          <p:cNvPicPr>
            <a:picLocks noChangeAspect="1"/>
          </p:cNvPicPr>
          <p:nvPr/>
        </p:nvPicPr>
        <p:blipFill>
          <a:blip r:embed="rId4"/>
          <a:stretch>
            <a:fillRect/>
          </a:stretch>
        </p:blipFill>
        <p:spPr>
          <a:xfrm>
            <a:off x="345547" y="1567899"/>
            <a:ext cx="1605378" cy="507182"/>
          </a:xfrm>
          <a:prstGeom prst="rect">
            <a:avLst/>
          </a:prstGeom>
        </p:spPr>
      </p:pic>
      <p:pic>
        <p:nvPicPr>
          <p:cNvPr id="7" name="Picture 6" descr="A picture containing text, indoor, wall, person">
            <a:extLst>
              <a:ext uri="{FF2B5EF4-FFF2-40B4-BE49-F238E27FC236}">
                <a16:creationId xmlns:a16="http://schemas.microsoft.com/office/drawing/2014/main" id="{E3448593-BEE8-C640-9AA9-E496078B725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214237" y="0"/>
            <a:ext cx="5988396" cy="6858000"/>
          </a:xfrm>
          <a:prstGeom prst="rect">
            <a:avLst/>
          </a:prstGeom>
        </p:spPr>
      </p:pic>
    </p:spTree>
    <p:extLst>
      <p:ext uri="{BB962C8B-B14F-4D97-AF65-F5344CB8AC3E}">
        <p14:creationId xmlns:p14="http://schemas.microsoft.com/office/powerpoint/2010/main" val="115573679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C4BAE64-0486-5DEC-B9B3-7CC436BB6B01}"/>
              </a:ext>
              <a:ext uri="{C183D7F6-B498-43B3-948B-1728B52AA6E4}">
                <adec:decorative xmlns:adec="http://schemas.microsoft.com/office/drawing/2017/decorative" val="1"/>
              </a:ext>
            </a:extLst>
          </p:cNvPr>
          <p:cNvSpPr/>
          <p:nvPr/>
        </p:nvSpPr>
        <p:spPr bwMode="auto">
          <a:xfrm>
            <a:off x="464820" y="3782810"/>
            <a:ext cx="5889941" cy="24533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E85F76DB-20BB-4540-0015-CD935418641A}"/>
              </a:ext>
              <a:ext uri="{C183D7F6-B498-43B3-948B-1728B52AA6E4}">
                <adec:decorative xmlns:adec="http://schemas.microsoft.com/office/drawing/2017/decorative" val="1"/>
              </a:ext>
            </a:extLst>
          </p:cNvPr>
          <p:cNvSpPr/>
          <p:nvPr/>
        </p:nvSpPr>
        <p:spPr bwMode="auto">
          <a:xfrm>
            <a:off x="0" y="0"/>
            <a:ext cx="6354762"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8">
            <a:extLst>
              <a:ext uri="{FF2B5EF4-FFF2-40B4-BE49-F238E27FC236}">
                <a16:creationId xmlns:a16="http://schemas.microsoft.com/office/drawing/2014/main" id="{7E5B8EE6-EAA9-479B-8F3F-2145088A6DBC}"/>
              </a:ext>
            </a:extLst>
          </p:cNvPr>
          <p:cNvSpPr>
            <a:spLocks noGrp="1"/>
          </p:cNvSpPr>
          <p:nvPr>
            <p:ph type="title"/>
          </p:nvPr>
        </p:nvSpPr>
        <p:spPr>
          <a:xfrm>
            <a:off x="464821" y="342033"/>
            <a:ext cx="5631179" cy="795089"/>
          </a:xfrm>
        </p:spPr>
        <p:txBody>
          <a:bodyPr/>
          <a:lstStyle/>
          <a:p>
            <a:pPr lvl="0"/>
            <a:r>
              <a:rPr lang="en-US" sz="2800" noProof="0" dirty="0">
                <a:solidFill>
                  <a:schemeClr val="bg1"/>
                </a:solidFill>
              </a:rPr>
              <a:t>Sage keeps their data secure on Azure Virtual Desktop</a:t>
            </a:r>
          </a:p>
        </p:txBody>
      </p:sp>
      <p:pic>
        <p:nvPicPr>
          <p:cNvPr id="6" name="Picture 5" descr="Sage Logo">
            <a:extLst>
              <a:ext uri="{FF2B5EF4-FFF2-40B4-BE49-F238E27FC236}">
                <a16:creationId xmlns:a16="http://schemas.microsoft.com/office/drawing/2014/main" id="{CDA329EA-D662-41C6-A264-CE5F3D254BC7}"/>
              </a:ext>
            </a:extLst>
          </p:cNvPr>
          <p:cNvPicPr>
            <a:picLocks noChangeAspect="1"/>
          </p:cNvPicPr>
          <p:nvPr/>
        </p:nvPicPr>
        <p:blipFill>
          <a:blip r:embed="rId3"/>
          <a:stretch>
            <a:fillRect/>
          </a:stretch>
        </p:blipFill>
        <p:spPr>
          <a:xfrm>
            <a:off x="464821" y="1520139"/>
            <a:ext cx="1063243" cy="431144"/>
          </a:xfrm>
          <a:prstGeom prst="rect">
            <a:avLst/>
          </a:prstGeom>
        </p:spPr>
      </p:pic>
      <p:sp>
        <p:nvSpPr>
          <p:cNvPr id="8" name="TextBox 7">
            <a:extLst>
              <a:ext uri="{FF2B5EF4-FFF2-40B4-BE49-F238E27FC236}">
                <a16:creationId xmlns:a16="http://schemas.microsoft.com/office/drawing/2014/main" id="{2E02CB4A-5439-9DEA-4BEB-6B616ED2D4C6}"/>
              </a:ext>
            </a:extLst>
          </p:cNvPr>
          <p:cNvSpPr txBox="1"/>
          <p:nvPr/>
        </p:nvSpPr>
        <p:spPr>
          <a:xfrm>
            <a:off x="362481" y="1951283"/>
            <a:ext cx="5410199" cy="1400383"/>
          </a:xfrm>
          <a:prstGeom prst="rect">
            <a:avLst/>
          </a:prstGeom>
          <a:noFill/>
        </p:spPr>
        <p:txBody>
          <a:bodyPr wrap="square" lIns="91440" tIns="45720" rIns="91440" bIns="45720" anchor="t">
            <a:spAutoFit/>
          </a:bodyPr>
          <a:lstStyle/>
          <a:p>
            <a:pPr>
              <a:spcAft>
                <a:spcPts val="600"/>
              </a:spcAft>
            </a:pPr>
            <a:r>
              <a:rPr lang="en-US" sz="1600" dirty="0"/>
              <a:t>In 1981, the </a:t>
            </a:r>
            <a:r>
              <a:rPr lang="en-US" sz="1600" dirty="0">
                <a:hlinkClick r:id="rId4"/>
              </a:rPr>
              <a:t>Sage Group</a:t>
            </a:r>
            <a:r>
              <a:rPr lang="en-US" sz="1600" dirty="0"/>
              <a:t> formed and by 2020, they offered the biggest accountancy software package in the United Kingdom and the third-largest worldwide.</a:t>
            </a:r>
          </a:p>
          <a:p>
            <a:pPr>
              <a:spcAft>
                <a:spcPts val="600"/>
              </a:spcAft>
            </a:pPr>
            <a:r>
              <a:rPr lang="en-US" sz="1600" dirty="0"/>
              <a:t>Sage decided to redesign the remote access architecture used to host offerings for their own customers. </a:t>
            </a:r>
            <a:endParaRPr lang="en-US" sz="1600" dirty="0">
              <a:cs typeface="Segoe UI"/>
            </a:endParaRPr>
          </a:p>
        </p:txBody>
      </p:sp>
      <p:sp>
        <p:nvSpPr>
          <p:cNvPr id="2" name="Title 1">
            <a:extLst>
              <a:ext uri="{FF2B5EF4-FFF2-40B4-BE49-F238E27FC236}">
                <a16:creationId xmlns:a16="http://schemas.microsoft.com/office/drawing/2014/main" id="{12023764-A3AF-1583-C4E3-FD1A4B37A729}"/>
              </a:ext>
            </a:extLst>
          </p:cNvPr>
          <p:cNvSpPr txBox="1">
            <a:spLocks/>
          </p:cNvSpPr>
          <p:nvPr/>
        </p:nvSpPr>
        <p:spPr>
          <a:xfrm>
            <a:off x="570110" y="3855320"/>
            <a:ext cx="5525890" cy="2308324"/>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marL="0" marR="0" lvl="0" indent="0" algn="l" defTabSz="932667" rtl="0" eaLnBrk="1" fontAlgn="base"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rPr>
              <a:t>“The sheer amount of investment that Microsoft makes in the Azure ecosystem, and the robust security it provides, are unparalleled in the market. Our partners get to take advantage of the innovation and security of Azure, in which Microsoft has invested billions of dollars. And we get the peace of mind of delivering a trusted platform—that’s good for our partners and our brand.”</a:t>
            </a:r>
          </a:p>
          <a:p>
            <a:pPr marL="0" marR="0" lvl="0" indent="0" algn="l" defTabSz="932667" rtl="0" eaLnBrk="1" fontAlgn="base"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w="3175">
                  <a:noFill/>
                </a:ln>
                <a:effectLst/>
                <a:uLnTx/>
                <a:uFillTx/>
                <a:latin typeface="Segoe UI Semibold" panose="020B0702040204020203" pitchFamily="34" charset="0"/>
                <a:cs typeface="Segoe UI Semibold" panose="020B0702040204020203" pitchFamily="34" charset="0"/>
              </a:rPr>
              <a:t>Josep Mascaro Fedelich</a:t>
            </a:r>
            <a:br>
              <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rPr>
            </a:br>
            <a:r>
              <a:rPr kumimoji="0" lang="en-US" sz="1400" b="0" i="0" u="none" strike="noStrike" kern="1200" cap="none" spc="0" normalizeH="0" baseline="0" noProof="0" dirty="0">
                <a:ln w="3175">
                  <a:noFill/>
                </a:ln>
                <a:solidFill>
                  <a:srgbClr val="000000"/>
                </a:solidFill>
                <a:effectLst/>
                <a:uLnTx/>
                <a:uFillTx/>
                <a:latin typeface="Segoe UI"/>
                <a:ea typeface="+mn-ea"/>
                <a:cs typeface="Segoe UI" pitchFamily="34" charset="0"/>
              </a:rPr>
              <a:t>Development Manager</a:t>
            </a:r>
            <a:endPar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endParaRPr>
          </a:p>
        </p:txBody>
      </p:sp>
      <p:pic>
        <p:nvPicPr>
          <p:cNvPr id="5" name="Picture 4" descr="A group of people sitting at computers.&#10;&#10;">
            <a:extLst>
              <a:ext uri="{FF2B5EF4-FFF2-40B4-BE49-F238E27FC236}">
                <a16:creationId xmlns:a16="http://schemas.microsoft.com/office/drawing/2014/main" id="{851B3AF2-5A3D-4224-A67F-FAC40F22AC38}"/>
              </a:ext>
            </a:extLst>
          </p:cNvPr>
          <p:cNvPicPr>
            <a:picLocks/>
          </p:cNvPicPr>
          <p:nvPr/>
        </p:nvPicPr>
        <p:blipFill>
          <a:blip r:embed="rId5">
            <a:extLst>
              <a:ext uri="{28A0092B-C50C-407E-A947-70E740481C1C}">
                <a14:useLocalDpi xmlns:a14="http://schemas.microsoft.com/office/drawing/2010/main" val="0"/>
              </a:ext>
            </a:extLst>
          </a:blip>
          <a:srcRect/>
          <a:stretch>
            <a:fillRect/>
          </a:stretch>
        </p:blipFill>
        <p:spPr>
          <a:xfrm>
            <a:off x="6354764" y="0"/>
            <a:ext cx="6210891" cy="6858000"/>
          </a:xfrm>
          <a:prstGeom prst="rect">
            <a:avLst/>
          </a:prstGeom>
        </p:spPr>
      </p:pic>
    </p:spTree>
    <p:extLst>
      <p:ext uri="{BB962C8B-B14F-4D97-AF65-F5344CB8AC3E}">
        <p14:creationId xmlns:p14="http://schemas.microsoft.com/office/powerpoint/2010/main" val="207908423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AA575B-F13A-E092-8EDD-15B4A96B5D34}"/>
              </a:ext>
              <a:ext uri="{C183D7F6-B498-43B3-948B-1728B52AA6E4}">
                <adec:decorative xmlns:adec="http://schemas.microsoft.com/office/drawing/2017/decorative" val="1"/>
              </a:ext>
            </a:extLst>
          </p:cNvPr>
          <p:cNvSpPr/>
          <p:nvPr/>
        </p:nvSpPr>
        <p:spPr bwMode="auto">
          <a:xfrm>
            <a:off x="345547" y="4455713"/>
            <a:ext cx="6163439" cy="178044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a:extLst>
              <a:ext uri="{FF2B5EF4-FFF2-40B4-BE49-F238E27FC236}">
                <a16:creationId xmlns:a16="http://schemas.microsoft.com/office/drawing/2014/main" id="{13D8D52E-FB95-CDDE-3053-6A6B0A420960}"/>
              </a:ext>
              <a:ext uri="{C183D7F6-B498-43B3-948B-1728B52AA6E4}">
                <adec:decorative xmlns:adec="http://schemas.microsoft.com/office/drawing/2017/decorative" val="1"/>
              </a:ext>
            </a:extLst>
          </p:cNvPr>
          <p:cNvSpPr/>
          <p:nvPr/>
        </p:nvSpPr>
        <p:spPr bwMode="auto">
          <a:xfrm>
            <a:off x="0" y="0"/>
            <a:ext cx="6508986"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8">
            <a:extLst>
              <a:ext uri="{FF2B5EF4-FFF2-40B4-BE49-F238E27FC236}">
                <a16:creationId xmlns:a16="http://schemas.microsoft.com/office/drawing/2014/main" id="{7E5B8EE6-EAA9-479B-8F3F-2145088A6DBC}"/>
              </a:ext>
            </a:extLst>
          </p:cNvPr>
          <p:cNvSpPr>
            <a:spLocks noGrp="1"/>
          </p:cNvSpPr>
          <p:nvPr>
            <p:ph type="title"/>
          </p:nvPr>
        </p:nvSpPr>
        <p:spPr>
          <a:xfrm>
            <a:off x="345547" y="262948"/>
            <a:ext cx="6009216" cy="795089"/>
          </a:xfrm>
        </p:spPr>
        <p:txBody>
          <a:bodyPr/>
          <a:lstStyle/>
          <a:p>
            <a:pPr lvl="0"/>
            <a:r>
              <a:rPr lang="en-US" sz="2600" noProof="0" dirty="0">
                <a:solidFill>
                  <a:schemeClr val="bg1"/>
                </a:solidFill>
              </a:rPr>
              <a:t>Ricoh leverages Azure Virtual Desktop to digitally transform </a:t>
            </a:r>
            <a:r>
              <a:rPr lang="en-US" sz="2600" dirty="0">
                <a:solidFill>
                  <a:schemeClr val="bg1"/>
                </a:solidFill>
              </a:rPr>
              <a:t>&amp;</a:t>
            </a:r>
            <a:r>
              <a:rPr lang="en-US" sz="2600" noProof="0" dirty="0">
                <a:solidFill>
                  <a:schemeClr val="bg1"/>
                </a:solidFill>
              </a:rPr>
              <a:t> stay cost-efficient</a:t>
            </a:r>
          </a:p>
        </p:txBody>
      </p:sp>
      <p:pic>
        <p:nvPicPr>
          <p:cNvPr id="1026" name="Picture 2" descr="Ricoh logo">
            <a:extLst>
              <a:ext uri="{FF2B5EF4-FFF2-40B4-BE49-F238E27FC236}">
                <a16:creationId xmlns:a16="http://schemas.microsoft.com/office/drawing/2014/main" id="{A5B80A43-27D5-18EE-1A75-4863DC5A0F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45547" y="1699466"/>
            <a:ext cx="1638573" cy="32710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B095F112-E25E-DD85-8CD9-B9873FA7ECE1}"/>
              </a:ext>
            </a:extLst>
          </p:cNvPr>
          <p:cNvSpPr txBox="1">
            <a:spLocks/>
          </p:cNvSpPr>
          <p:nvPr/>
        </p:nvSpPr>
        <p:spPr>
          <a:xfrm>
            <a:off x="345547" y="2362127"/>
            <a:ext cx="5525890" cy="1631216"/>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lvl="0" fontAlgn="base">
              <a:spcAft>
                <a:spcPts val="1200"/>
              </a:spcAf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a:hlinkClick r:id="rId4"/>
              </a:rPr>
              <a:t>Ricoh</a:t>
            </a:r>
            <a:r>
              <a:rPr kumimoji="0" lang="en-US" sz="1600" b="0" i="0" u="none" strike="noStrike" kern="1200" cap="none" spc="0" normalizeH="0" baseline="0" noProof="0" dirty="0">
                <a:ln w="3175">
                  <a:noFill/>
                </a:ln>
                <a:solidFill>
                  <a:srgbClr val="000000"/>
                </a:solidFill>
                <a:effectLst/>
                <a:uLnTx/>
                <a:uFillTx/>
                <a:latin typeface="Segoe UI"/>
                <a:ea typeface="+mn-ea"/>
                <a:cs typeface="Segoe UI"/>
              </a:rPr>
              <a:t> </a:t>
            </a:r>
            <a:r>
              <a:rPr lang="en-US" sz="1600" dirty="0">
                <a:solidFill>
                  <a:srgbClr val="000000"/>
                </a:solidFill>
                <a:latin typeface="Segoe UI"/>
                <a:cs typeface="Segoe UI"/>
              </a:rPr>
              <a:t>aimed to be ahead of the digital transformation curve in the world of manufacturing and begin leveraging</a:t>
            </a:r>
            <a:r>
              <a:rPr kumimoji="0" lang="en-US" sz="1600" b="0" i="0" u="none" strike="noStrike" kern="1200" cap="none" spc="0" normalizeH="0" baseline="0" noProof="0" dirty="0">
                <a:ln w="3175">
                  <a:noFill/>
                </a:ln>
                <a:solidFill>
                  <a:srgbClr val="000000"/>
                </a:solidFill>
                <a:effectLst/>
                <a:uLnTx/>
                <a:uFillTx/>
                <a:latin typeface="Segoe UI"/>
                <a:ea typeface="+mn-ea"/>
                <a:cs typeface="Segoe UI"/>
              </a:rPr>
              <a:t> cloud computing</a:t>
            </a:r>
            <a:r>
              <a:rPr lang="en-US" sz="1600" dirty="0">
                <a:solidFill>
                  <a:srgbClr val="000000"/>
                </a:solidFill>
                <a:latin typeface="Segoe UI"/>
                <a:cs typeface="Segoe UI"/>
              </a:rPr>
              <a:t>.</a:t>
            </a:r>
            <a:endParaRPr kumimoji="0" lang="en-US" sz="1600" b="0" i="0" u="none" strike="noStrike" kern="1200" cap="none" spc="0" normalizeH="0" baseline="0" noProof="0" dirty="0">
              <a:ln w="3175">
                <a:noFill/>
              </a:ln>
              <a:solidFill>
                <a:srgbClr val="000000"/>
              </a:solidFill>
              <a:effectLst/>
              <a:uLnTx/>
              <a:uFillTx/>
              <a:latin typeface="Segoe UI"/>
              <a:ea typeface="+mn-ea"/>
              <a:cs typeface="Segoe UI"/>
            </a:endParaRPr>
          </a:p>
          <a:p>
            <a:pPr marL="0" marR="0" lvl="0" indent="0" algn="l" defTabSz="932667"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a:rPr>
              <a:t>By incorporating Azure Virtual Desktop, Ricoh was able to create a flexible and scalable design environment while keeping costs down.</a:t>
            </a:r>
            <a:endParaRPr kumimoji="0" lang="en-US" sz="1400" b="0" i="0" u="none" strike="noStrike" kern="1200" cap="none" spc="0" normalizeH="0" baseline="0" noProof="0" dirty="0">
              <a:ln w="3175">
                <a:noFill/>
              </a:ln>
              <a:solidFill>
                <a:srgbClr val="0078D3"/>
              </a:solidFill>
              <a:effectLst/>
              <a:uLnTx/>
              <a:uFillTx/>
              <a:latin typeface="Segoe UI"/>
              <a:ea typeface="+mn-ea"/>
              <a:cs typeface="Segoe UI"/>
            </a:endParaRPr>
          </a:p>
        </p:txBody>
      </p:sp>
      <p:sp>
        <p:nvSpPr>
          <p:cNvPr id="13" name="Title 1">
            <a:extLst>
              <a:ext uri="{FF2B5EF4-FFF2-40B4-BE49-F238E27FC236}">
                <a16:creationId xmlns:a16="http://schemas.microsoft.com/office/drawing/2014/main" id="{5DF98A25-5AB6-417A-90A6-63D820BEFF98}"/>
              </a:ext>
            </a:extLst>
          </p:cNvPr>
          <p:cNvSpPr txBox="1">
            <a:spLocks/>
          </p:cNvSpPr>
          <p:nvPr/>
        </p:nvSpPr>
        <p:spPr>
          <a:xfrm>
            <a:off x="587210" y="4561104"/>
            <a:ext cx="5525890" cy="1569660"/>
          </a:xfrm>
          <a:prstGeom prst="rect">
            <a:avLst/>
          </a:prstGeom>
        </p:spPr>
        <p:txBody>
          <a:bodyPr vert="horz" wrap="square" lIns="0" tIns="0" rIns="0" bIns="0" rtlCol="0" anchor="t">
            <a:spAutoFit/>
          </a:bodyPr>
          <a:lstStyle>
            <a:lvl1pPr algn="l" defTabSz="932667" rtl="0" eaLnBrk="1" latinLnBrk="0" hangingPunct="1">
              <a:lnSpc>
                <a:spcPct val="100000"/>
              </a:lnSpc>
              <a:spcBef>
                <a:spcPts val="0"/>
              </a:spcBef>
              <a:spcAft>
                <a:spcPts val="667"/>
              </a:spcAft>
              <a:buNone/>
              <a:defRPr lang="en-US" sz="2000" b="0" kern="1200" cap="none" spc="0" baseline="0">
                <a:ln w="3175">
                  <a:noFill/>
                </a:ln>
                <a:solidFill>
                  <a:schemeClr val="tx2"/>
                </a:solidFill>
                <a:effectLst/>
                <a:latin typeface="+mj-lt"/>
                <a:ea typeface="+mn-ea"/>
                <a:cs typeface="Segoe UI" pitchFamily="34" charset="0"/>
              </a:defRPr>
            </a:lvl1pPr>
          </a:lstStyle>
          <a:p>
            <a:pPr marL="0" marR="0" lvl="0" indent="0" algn="l" defTabSz="932667"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w="3175">
                  <a:noFill/>
                </a:ln>
                <a:solidFill>
                  <a:srgbClr val="000000"/>
                </a:solidFill>
                <a:effectLst/>
                <a:uLnTx/>
                <a:uFillTx/>
                <a:latin typeface="Segoe UI"/>
                <a:ea typeface="+mn-ea"/>
                <a:cs typeface="Segoe UI" pitchFamily="34" charset="0"/>
              </a:rPr>
              <a:t>“In on-premises VDI, first it takes about three months to purchase the equipment, and then it takes several months to install it, but Azure Virtual Desktop was able to be deployed really quickly.“</a:t>
            </a:r>
            <a:endParaRPr lang="en-US" sz="1600" dirty="0">
              <a:solidFill>
                <a:srgbClr val="000000"/>
              </a:solidFill>
              <a:latin typeface="Segoe UI"/>
            </a:endParaRPr>
          </a:p>
          <a:p>
            <a:pPr marL="0" marR="0" lvl="0" indent="0" algn="l" defTabSz="932667" rtl="0" eaLnBrk="1" fontAlgn="base"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dirty="0">
                <a:ln w="3175">
                  <a:noFill/>
                </a:ln>
                <a:solidFill>
                  <a:srgbClr val="0078D3"/>
                </a:solidFill>
                <a:effectLst/>
                <a:uLnTx/>
                <a:uFillTx/>
                <a:latin typeface="Segoe UI Semibold"/>
                <a:ea typeface="+mn-ea"/>
                <a:cs typeface="Segoe UI" pitchFamily="34" charset="0"/>
              </a:rPr>
              <a:t>Toshiya Yoshimura</a:t>
            </a:r>
            <a:br>
              <a:rPr kumimoji="0" lang="en-US" sz="1400" b="0" i="0" u="none" strike="noStrike" kern="1200" cap="none" spc="0" normalizeH="0" baseline="0" noProof="0" dirty="0">
                <a:ln w="3175">
                  <a:noFill/>
                </a:ln>
                <a:solidFill>
                  <a:srgbClr val="0078D3"/>
                </a:solidFill>
                <a:effectLst/>
                <a:uLnTx/>
                <a:uFillTx/>
                <a:latin typeface="Segoe UI"/>
                <a:ea typeface="+mn-ea"/>
                <a:cs typeface="Segoe UI" pitchFamily="34" charset="0"/>
              </a:rPr>
            </a:br>
            <a:r>
              <a:rPr kumimoji="0" lang="en-US" sz="1400" b="0" i="0" u="none" strike="noStrike" kern="1200" cap="none" spc="0" normalizeH="0" baseline="0" noProof="0" dirty="0">
                <a:ln w="3175">
                  <a:noFill/>
                </a:ln>
                <a:solidFill>
                  <a:srgbClr val="000000"/>
                </a:solidFill>
                <a:effectLst/>
                <a:uLnTx/>
                <a:uFillTx/>
                <a:latin typeface="Segoe UI"/>
                <a:ea typeface="+mn-ea"/>
                <a:cs typeface="Segoe UI" pitchFamily="34" charset="0"/>
              </a:rPr>
              <a:t>Design Group 1, No. 2 Reform Promotion Office</a:t>
            </a:r>
            <a:endParaRPr kumimoji="0" lang="en-US" sz="1400" b="0" i="0" u="none" strike="noStrike" kern="1200" cap="none" spc="0" normalizeH="0" baseline="0" noProof="0" dirty="0">
              <a:ln w="3175">
                <a:noFill/>
              </a:ln>
              <a:solidFill>
                <a:srgbClr val="0078D3"/>
              </a:solidFill>
              <a:effectLst/>
              <a:uLnTx/>
              <a:uFillTx/>
              <a:latin typeface="Segoe UI"/>
              <a:ea typeface="+mn-ea"/>
              <a:cs typeface="Segoe UI" pitchFamily="34" charset="0"/>
            </a:endParaRPr>
          </a:p>
        </p:txBody>
      </p:sp>
      <p:pic>
        <p:nvPicPr>
          <p:cNvPr id="3" name="Picture 2" descr="A person giving a presentation.&#10;&#10;">
            <a:extLst>
              <a:ext uri="{FF2B5EF4-FFF2-40B4-BE49-F238E27FC236}">
                <a16:creationId xmlns:a16="http://schemas.microsoft.com/office/drawing/2014/main" id="{2D75BF4E-0D04-4F84-80AB-CC1FA3153CC8}"/>
              </a:ext>
            </a:extLst>
          </p:cNvPr>
          <p:cNvPicPr>
            <a:picLocks/>
          </p:cNvPicPr>
          <p:nvPr/>
        </p:nvPicPr>
        <p:blipFill rotWithShape="1">
          <a:blip r:embed="rId5">
            <a:extLst>
              <a:ext uri="{28A0092B-C50C-407E-A947-70E740481C1C}">
                <a14:useLocalDpi xmlns:a14="http://schemas.microsoft.com/office/drawing/2010/main" val="0"/>
              </a:ext>
            </a:extLst>
          </a:blip>
          <a:srcRect/>
          <a:stretch/>
        </p:blipFill>
        <p:spPr>
          <a:xfrm>
            <a:off x="6508986" y="-1"/>
            <a:ext cx="5683014" cy="6858000"/>
          </a:xfrm>
          <a:prstGeom prst="rect">
            <a:avLst/>
          </a:prstGeom>
        </p:spPr>
      </p:pic>
    </p:spTree>
    <p:extLst>
      <p:ext uri="{BB962C8B-B14F-4D97-AF65-F5344CB8AC3E}">
        <p14:creationId xmlns:p14="http://schemas.microsoft.com/office/powerpoint/2010/main" val="373352132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8DFA9E62-5A9F-EC2E-339A-372A10102509}"/>
              </a:ext>
              <a:ext uri="{C183D7F6-B498-43B3-948B-1728B52AA6E4}">
                <adec:decorative xmlns:adec="http://schemas.microsoft.com/office/drawing/2017/decorative" val="1"/>
              </a:ext>
            </a:extLst>
          </p:cNvPr>
          <p:cNvSpPr/>
          <p:nvPr/>
        </p:nvSpPr>
        <p:spPr bwMode="auto">
          <a:xfrm>
            <a:off x="0" y="-1"/>
            <a:ext cx="4160838" cy="6858001"/>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solidFill>
                <a:schemeClr val="tx2">
                  <a:lumMod val="50000"/>
                </a:schemeClr>
              </a:solidFill>
              <a:ea typeface="Segoe UI" pitchFamily="34" charset="0"/>
              <a:cs typeface="Segoe UI" pitchFamily="34" charset="0"/>
            </a:endParaRPr>
          </a:p>
        </p:txBody>
      </p:sp>
      <p:sp>
        <p:nvSpPr>
          <p:cNvPr id="46" name="Title 1">
            <a:extLst>
              <a:ext uri="{FF2B5EF4-FFF2-40B4-BE49-F238E27FC236}">
                <a16:creationId xmlns:a16="http://schemas.microsoft.com/office/drawing/2014/main" id="{87109DCB-4844-0666-2058-1F04DED9EF54}"/>
              </a:ext>
            </a:extLst>
          </p:cNvPr>
          <p:cNvSpPr txBox="1">
            <a:spLocks noGrp="1"/>
          </p:cNvSpPr>
          <p:nvPr>
            <p:ph type="title" idx="4294967295"/>
          </p:nvPr>
        </p:nvSpPr>
        <p:spPr>
          <a:xfrm>
            <a:off x="488826" y="1582339"/>
            <a:ext cx="3183185" cy="36933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Many customers are already eligible for Azure Virtual Desktop</a:t>
            </a:r>
            <a:endParaRPr kumimoji="0" lang="en-US" sz="4000" b="0" i="0" u="none" strike="noStrike" kern="1200" cap="none" spc="-49" normalizeH="0" baseline="0" noProof="0" dirty="0">
              <a:ln w="3175">
                <a:noFill/>
              </a:ln>
              <a:solidFill>
                <a:schemeClr val="bg1"/>
              </a:solidFill>
              <a:effectLst/>
              <a:uLnTx/>
              <a:uFillTx/>
              <a:latin typeface="+mn-lt"/>
              <a:ea typeface="+mn-ea"/>
              <a:cs typeface="Segoe UI" pitchFamily="34" charset="0"/>
            </a:endParaRPr>
          </a:p>
        </p:txBody>
      </p:sp>
      <p:sp>
        <p:nvSpPr>
          <p:cNvPr id="58" name="Title 1">
            <a:extLst>
              <a:ext uri="{FF2B5EF4-FFF2-40B4-BE49-F238E27FC236}">
                <a16:creationId xmlns:a16="http://schemas.microsoft.com/office/drawing/2014/main" id="{B2B81587-DA07-98B3-0774-B2ADE2A5CC8E}"/>
              </a:ext>
            </a:extLst>
          </p:cNvPr>
          <p:cNvSpPr txBox="1">
            <a:spLocks/>
          </p:cNvSpPr>
          <p:nvPr/>
        </p:nvSpPr>
        <p:spPr>
          <a:xfrm>
            <a:off x="488826" y="5815793"/>
            <a:ext cx="3183185" cy="615553"/>
          </a:xfrm>
          <a:prstGeom prst="rect">
            <a:avLst/>
          </a:prstGeom>
        </p:spPr>
        <p:txBody>
          <a:bodyPr lIns="0" tIns="0" rIns="0" bIns="0">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a:lnSpc>
                <a:spcPct val="100000"/>
              </a:lnSpc>
            </a:pPr>
            <a:r>
              <a:rPr lang="en-US" sz="2000" dirty="0">
                <a:solidFill>
                  <a:schemeClr val="bg1"/>
                </a:solidFill>
                <a:latin typeface="+mn-lt"/>
              </a:rPr>
              <a:t>Azure Virtual Desktop Licensing Requirements</a:t>
            </a:r>
            <a:endParaRPr lang="en-US" dirty="0">
              <a:solidFill>
                <a:schemeClr val="bg1"/>
              </a:solidFill>
              <a:latin typeface="+mn-lt"/>
            </a:endParaRPr>
          </a:p>
        </p:txBody>
      </p:sp>
      <p:sp>
        <p:nvSpPr>
          <p:cNvPr id="45" name="Rectangle 44">
            <a:extLst>
              <a:ext uri="{FF2B5EF4-FFF2-40B4-BE49-F238E27FC236}">
                <a16:creationId xmlns:a16="http://schemas.microsoft.com/office/drawing/2014/main" id="{20A98DCD-5994-514E-2763-D092F815E761}"/>
              </a:ext>
            </a:extLst>
          </p:cNvPr>
          <p:cNvSpPr>
            <a:spLocks/>
          </p:cNvSpPr>
          <p:nvPr/>
        </p:nvSpPr>
        <p:spPr bwMode="auto">
          <a:xfrm>
            <a:off x="5095875" y="412925"/>
            <a:ext cx="6651625" cy="3354765"/>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225" eaLnBrk="0" fontAlgn="base" hangingPunct="0">
              <a:spcAft>
                <a:spcPts val="600"/>
              </a:spcAft>
              <a:defRPr/>
            </a:pPr>
            <a:r>
              <a:rPr lang="en-US" altLang="en-US" sz="1800" dirty="0">
                <a:solidFill>
                  <a:srgbClr val="0078D4"/>
                </a:solidFill>
                <a:latin typeface="Segoe UI Semibold"/>
              </a:rPr>
              <a:t>Client</a:t>
            </a:r>
          </a:p>
          <a:p>
            <a:pPr defTabSz="914225" eaLnBrk="0" fontAlgn="base" hangingPunct="0">
              <a:spcAft>
                <a:spcPts val="600"/>
              </a:spcAft>
              <a:defRPr/>
            </a:pPr>
            <a:r>
              <a:rPr lang="en-US" altLang="en-US" sz="1600" dirty="0">
                <a:solidFill>
                  <a:srgbClr val="000000"/>
                </a:solidFill>
                <a:latin typeface="Segoe UI"/>
              </a:rPr>
              <a:t>Customers are eligible to access Windows 11 and Windows 10 single and multi-session and Windows 7 with Azure Virtual Desktop if they have one of the following licenses*:</a:t>
            </a:r>
            <a:endParaRPr lang="en-US" altLang="en-US" sz="1600" dirty="0">
              <a:solidFill>
                <a:srgbClr val="000000"/>
              </a:solidFill>
              <a:latin typeface="Segoe UI"/>
              <a:cs typeface="Segoe UI"/>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Microsoft 365 E3/E5</a:t>
            </a:r>
            <a:endParaRPr lang="en-US" altLang="en-US" sz="1600" dirty="0">
              <a:solidFill>
                <a:srgbClr val="000000"/>
              </a:solidFill>
              <a:latin typeface="Segoe UI Semibold"/>
              <a:cs typeface="Segoe UI Semibold"/>
            </a:endParaRPr>
          </a:p>
          <a:p>
            <a:pPr marL="182845" lvl="1" indent="-182845" defTabSz="914225">
              <a:spcAft>
                <a:spcPts val="600"/>
              </a:spcAft>
              <a:buFont typeface="Arial" panose="020B0604020202020204" pitchFamily="34" charset="0"/>
              <a:buChar char="•"/>
              <a:defRPr/>
            </a:pPr>
            <a:r>
              <a:rPr lang="en-US" altLang="en-US" sz="1600" dirty="0">
                <a:solidFill>
                  <a:srgbClr val="000000"/>
                </a:solidFill>
                <a:latin typeface="Segoe UI Semibold"/>
              </a:rPr>
              <a:t>Microsoft 365 A3/A5/Student Use Benefits</a:t>
            </a:r>
            <a:endParaRPr lang="en-US" sz="1600" dirty="0">
              <a:solidFill>
                <a:srgbClr val="FFFFFF"/>
              </a:solidFill>
              <a:latin typeface="Segoe UI"/>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Microsoft 365 F3</a:t>
            </a:r>
            <a:endParaRPr lang="en-US" altLang="en-US" sz="1600" dirty="0">
              <a:solidFill>
                <a:srgbClr val="000000"/>
              </a:solidFill>
              <a:latin typeface="Segoe UI Semibold"/>
              <a:cs typeface="Segoe UI Semibold"/>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Microsoft 365 Business Premium</a:t>
            </a:r>
            <a:endParaRPr lang="en-US" altLang="en-US" sz="1600" dirty="0">
              <a:solidFill>
                <a:srgbClr val="000000"/>
              </a:solidFill>
              <a:latin typeface="Segoe UI Semibold"/>
              <a:cs typeface="Segoe UI Semibold"/>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Windows 11 and Windows 10 Enterprise E3/E5</a:t>
            </a:r>
            <a:endParaRPr lang="en-US" altLang="en-US" sz="1600" dirty="0">
              <a:solidFill>
                <a:srgbClr val="000000"/>
              </a:solidFill>
              <a:latin typeface="Segoe UI Semibold"/>
              <a:cs typeface="Segoe UI Semibold"/>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Windows 11 and Windows 10 Education A3/A5</a:t>
            </a:r>
            <a:endParaRPr lang="en-US" altLang="en-US" sz="1600" dirty="0">
              <a:solidFill>
                <a:srgbClr val="000000"/>
              </a:solidFill>
              <a:latin typeface="Segoe UI Semibold"/>
              <a:cs typeface="Segoe UI Semibold"/>
            </a:endParaRP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Windows 11 and Windows 10 VDA E3/E5</a:t>
            </a:r>
            <a:endParaRPr lang="en-US" altLang="en-US" sz="1600" dirty="0">
              <a:solidFill>
                <a:srgbClr val="000000"/>
              </a:solidFill>
              <a:latin typeface="Segoe UI Semibold"/>
              <a:cs typeface="Segoe UI Semibold"/>
            </a:endParaRPr>
          </a:p>
        </p:txBody>
      </p:sp>
      <p:sp>
        <p:nvSpPr>
          <p:cNvPr id="47" name="Rectangle 46">
            <a:extLst>
              <a:ext uri="{FF2B5EF4-FFF2-40B4-BE49-F238E27FC236}">
                <a16:creationId xmlns:a16="http://schemas.microsoft.com/office/drawing/2014/main" id="{EC9C0909-FC19-38ED-F53B-56BC1CA94370}"/>
              </a:ext>
            </a:extLst>
          </p:cNvPr>
          <p:cNvSpPr>
            <a:spLocks/>
          </p:cNvSpPr>
          <p:nvPr/>
        </p:nvSpPr>
        <p:spPr bwMode="auto">
          <a:xfrm>
            <a:off x="5095875" y="4007480"/>
            <a:ext cx="6651625" cy="1415772"/>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14225" eaLnBrk="0" fontAlgn="base" hangingPunct="0">
              <a:spcAft>
                <a:spcPts val="600"/>
              </a:spcAft>
              <a:defRPr/>
            </a:pPr>
            <a:r>
              <a:rPr lang="en-US" altLang="en-US" sz="1800" dirty="0">
                <a:solidFill>
                  <a:srgbClr val="0078D4"/>
                </a:solidFill>
                <a:latin typeface="Segoe UI Semibold"/>
              </a:rPr>
              <a:t>Server</a:t>
            </a:r>
          </a:p>
          <a:p>
            <a:pPr defTabSz="914225" eaLnBrk="0" fontAlgn="base" hangingPunct="0">
              <a:spcAft>
                <a:spcPts val="600"/>
              </a:spcAft>
              <a:defRPr/>
            </a:pPr>
            <a:r>
              <a:rPr lang="en-US" altLang="en-US" sz="1600" dirty="0">
                <a:solidFill>
                  <a:srgbClr val="000000"/>
                </a:solidFill>
                <a:latin typeface="Segoe UI"/>
              </a:rPr>
              <a:t>Customers are eligible to access Server workloads with Azure Virtual Desktop if they have one of the following licenses:</a:t>
            </a:r>
          </a:p>
          <a:p>
            <a:pPr marL="182845" lvl="1" indent="-182845" defTabSz="914225" eaLnBrk="0" fontAlgn="base" hangingPunct="0">
              <a:spcAft>
                <a:spcPts val="600"/>
              </a:spcAft>
              <a:buFont typeface="Arial" panose="020B0604020202020204" pitchFamily="34" charset="0"/>
              <a:buChar char="•"/>
              <a:defRPr/>
            </a:pPr>
            <a:r>
              <a:rPr lang="en-US" altLang="en-US" sz="1600" dirty="0">
                <a:solidFill>
                  <a:srgbClr val="000000"/>
                </a:solidFill>
                <a:latin typeface="Segoe UI Semibold"/>
              </a:rPr>
              <a:t>RDS CAL license with active Software Assurance (SA) or RDS User Subscription Licenses</a:t>
            </a:r>
            <a:endParaRPr lang="en-US" altLang="en-US" sz="1600" i="1" dirty="0">
              <a:solidFill>
                <a:srgbClr val="000000"/>
              </a:solidFill>
              <a:latin typeface="Segoe UI"/>
              <a:cs typeface="Segoe UI"/>
            </a:endParaRPr>
          </a:p>
        </p:txBody>
      </p:sp>
      <p:sp>
        <p:nvSpPr>
          <p:cNvPr id="55" name="Rectangle 54">
            <a:extLst>
              <a:ext uri="{FF2B5EF4-FFF2-40B4-BE49-F238E27FC236}">
                <a16:creationId xmlns:a16="http://schemas.microsoft.com/office/drawing/2014/main" id="{779DF0FC-3976-66F6-A074-F3D82EE5E024}"/>
              </a:ext>
            </a:extLst>
          </p:cNvPr>
          <p:cNvSpPr/>
          <p:nvPr/>
        </p:nvSpPr>
        <p:spPr>
          <a:xfrm>
            <a:off x="5095875" y="5538423"/>
            <a:ext cx="6651625" cy="492443"/>
          </a:xfrm>
          <a:prstGeom prst="rect">
            <a:avLst/>
          </a:prstGeom>
          <a:noFill/>
          <a:ln w="10795" cap="flat" cmpd="sng" algn="ctr">
            <a:noFill/>
            <a:prstDash val="solid"/>
          </a:ln>
          <a:effectLst/>
        </p:spPr>
        <p:txBody>
          <a:bodyPr spcFirstLastPara="0" vert="horz" wrap="square" lIns="0" tIns="0" rIns="0" bIns="0" numCol="1" spcCol="1270" anchor="ctr" anchorCtr="0">
            <a:spAutoFit/>
          </a:bodyPr>
          <a:lstStyle/>
          <a:p>
            <a:pPr defTabSz="1219613">
              <a:spcBef>
                <a:spcPct val="0"/>
              </a:spcBef>
              <a:spcAft>
                <a:spcPts val="588"/>
              </a:spcAft>
              <a:defRPr/>
            </a:pPr>
            <a:r>
              <a:rPr lang="en-US" sz="1600" dirty="0">
                <a:solidFill>
                  <a:srgbClr val="000000"/>
                </a:solidFill>
                <a:latin typeface="Segoe UI"/>
              </a:rPr>
              <a:t>Customers pay for the virtual machines (VMs), storage, and networking consumed when the users are using the service</a:t>
            </a:r>
            <a:endParaRPr lang="en-US" sz="1600" dirty="0">
              <a:solidFill>
                <a:srgbClr val="353535"/>
              </a:solidFill>
              <a:latin typeface="Segoe UI "/>
              <a:ea typeface="Calibri" panose="020F0502020204030204" pitchFamily="34" charset="0"/>
              <a:cs typeface="Arial" panose="020B0604020202020204" pitchFamily="34" charset="0"/>
            </a:endParaRPr>
          </a:p>
        </p:txBody>
      </p:sp>
      <p:sp>
        <p:nvSpPr>
          <p:cNvPr id="56" name="Rectangle 55">
            <a:extLst>
              <a:ext uri="{FF2B5EF4-FFF2-40B4-BE49-F238E27FC236}">
                <a16:creationId xmlns:a16="http://schemas.microsoft.com/office/drawing/2014/main" id="{8BAB4E60-2627-8380-CEC9-FAC48C8A2F24}"/>
              </a:ext>
            </a:extLst>
          </p:cNvPr>
          <p:cNvSpPr/>
          <p:nvPr/>
        </p:nvSpPr>
        <p:spPr>
          <a:xfrm>
            <a:off x="4389438" y="6277458"/>
            <a:ext cx="7358062" cy="307777"/>
          </a:xfrm>
          <a:prstGeom prst="rect">
            <a:avLst/>
          </a:prstGeom>
        </p:spPr>
        <p:txBody>
          <a:bodyPr wrap="square" lIns="0" tIns="0" rIns="0" bIns="0" anchor="t">
            <a:spAutoFit/>
          </a:bodyPr>
          <a:lstStyle/>
          <a:p>
            <a:pPr marL="0" lvl="1" defTabSz="914225" eaLnBrk="0" fontAlgn="base" hangingPunct="0">
              <a:spcBef>
                <a:spcPts val="800"/>
              </a:spcBef>
              <a:defRPr/>
            </a:pPr>
            <a:r>
              <a:rPr lang="en-US" altLang="en-US" sz="1000" i="1" dirty="0">
                <a:solidFill>
                  <a:srgbClr val="000000"/>
                </a:solidFill>
                <a:latin typeface="Segoe UI"/>
              </a:rPr>
              <a:t>*Customers can access Azure Virtual Desktop from their non-Windows Pro endpoints if they have a Microsoft 365 E3/E5/F3, Microsoft 365 A3/A5 or Windows 11 and Windows 10 VDA per user license. Source: </a:t>
            </a:r>
            <a:r>
              <a:rPr lang="en-US" altLang="en-US" sz="1000" i="1" dirty="0">
                <a:solidFill>
                  <a:srgbClr val="000000"/>
                </a:solidFill>
                <a:latin typeface="Segoe UI"/>
                <a:hlinkClick r:id="rId3"/>
              </a:rPr>
              <a:t>Azure Virtual Desktop Prerequisites</a:t>
            </a:r>
            <a:endParaRPr lang="en-US" altLang="en-US" sz="1000" i="1" dirty="0">
              <a:solidFill>
                <a:srgbClr val="000000"/>
              </a:solidFill>
              <a:latin typeface="Segoe UI"/>
            </a:endParaRPr>
          </a:p>
        </p:txBody>
      </p:sp>
      <p:cxnSp>
        <p:nvCxnSpPr>
          <p:cNvPr id="48" name="Straight Connector 47">
            <a:extLst>
              <a:ext uri="{FF2B5EF4-FFF2-40B4-BE49-F238E27FC236}">
                <a16:creationId xmlns:a16="http://schemas.microsoft.com/office/drawing/2014/main" id="{14D81045-EA14-CA7A-6700-A8CAABA0AF0D}"/>
              </a:ext>
              <a:ext uri="{C183D7F6-B498-43B3-948B-1728B52AA6E4}">
                <adec:decorative xmlns:adec="http://schemas.microsoft.com/office/drawing/2017/decorative" val="1"/>
              </a:ext>
            </a:extLst>
          </p:cNvPr>
          <p:cNvCxnSpPr>
            <a:cxnSpLocks/>
          </p:cNvCxnSpPr>
          <p:nvPr/>
        </p:nvCxnSpPr>
        <p:spPr>
          <a:xfrm>
            <a:off x="5095875" y="3887585"/>
            <a:ext cx="6651625" cy="0"/>
          </a:xfrm>
          <a:prstGeom prst="line">
            <a:avLst/>
          </a:prstGeom>
          <a:ln w="6350" cap="rnd">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CE7FAFE-751E-C1B3-2640-8B11866F2732}"/>
              </a:ext>
              <a:ext uri="{C183D7F6-B498-43B3-948B-1728B52AA6E4}">
                <adec:decorative xmlns:adec="http://schemas.microsoft.com/office/drawing/2017/decorative" val="1"/>
              </a:ext>
            </a:extLst>
          </p:cNvPr>
          <p:cNvCxnSpPr>
            <a:cxnSpLocks/>
          </p:cNvCxnSpPr>
          <p:nvPr/>
        </p:nvCxnSpPr>
        <p:spPr>
          <a:xfrm>
            <a:off x="5095875" y="4320973"/>
            <a:ext cx="649605" cy="0"/>
          </a:xfrm>
          <a:prstGeom prst="line">
            <a:avLst/>
          </a:prstGeom>
          <a:ln w="22225" cap="rnd">
            <a:solidFill>
              <a:schemeClr val="tx2"/>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12D16E8D-BD15-8BF2-D075-EDE51651BC6F}"/>
              </a:ext>
              <a:ext uri="{C183D7F6-B498-43B3-948B-1728B52AA6E4}">
                <adec:decorative xmlns:adec="http://schemas.microsoft.com/office/drawing/2017/decorative" val="1"/>
              </a:ext>
            </a:extLst>
          </p:cNvPr>
          <p:cNvCxnSpPr>
            <a:cxnSpLocks/>
          </p:cNvCxnSpPr>
          <p:nvPr/>
        </p:nvCxnSpPr>
        <p:spPr>
          <a:xfrm>
            <a:off x="5095875" y="744043"/>
            <a:ext cx="649605" cy="0"/>
          </a:xfrm>
          <a:prstGeom prst="line">
            <a:avLst/>
          </a:prstGeom>
          <a:ln w="22225" cap="rnd">
            <a:solidFill>
              <a:schemeClr val="tx2"/>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4C346188-9F5B-B67B-A520-EF971666A9D6}"/>
              </a:ext>
              <a:ext uri="{C183D7F6-B498-43B3-948B-1728B52AA6E4}">
                <adec:decorative xmlns:adec="http://schemas.microsoft.com/office/drawing/2017/decorative" val="1"/>
              </a:ext>
            </a:extLst>
          </p:cNvPr>
          <p:cNvGrpSpPr/>
          <p:nvPr/>
        </p:nvGrpSpPr>
        <p:grpSpPr>
          <a:xfrm>
            <a:off x="4471326" y="412925"/>
            <a:ext cx="315204" cy="314150"/>
            <a:chOff x="6356350" y="3498849"/>
            <a:chExt cx="474663" cy="473076"/>
          </a:xfrm>
        </p:grpSpPr>
        <p:sp>
          <p:nvSpPr>
            <p:cNvPr id="79" name="AutoShape 3">
              <a:extLst>
                <a:ext uri="{FF2B5EF4-FFF2-40B4-BE49-F238E27FC236}">
                  <a16:creationId xmlns:a16="http://schemas.microsoft.com/office/drawing/2014/main" id="{97210D81-A4D0-6497-DA5B-FE930AFB1A0F}"/>
                </a:ext>
              </a:extLst>
            </p:cNvPr>
            <p:cNvSpPr>
              <a:spLocks noChangeAspect="1" noChangeArrowheads="1" noTextEdit="1"/>
            </p:cNvSpPr>
            <p:nvPr/>
          </p:nvSpPr>
          <p:spPr bwMode="auto">
            <a:xfrm>
              <a:off x="6356350" y="3498849"/>
              <a:ext cx="47466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endParaRPr>
            </a:p>
          </p:txBody>
        </p:sp>
        <p:sp>
          <p:nvSpPr>
            <p:cNvPr id="80" name="Freeform 5">
              <a:extLst>
                <a:ext uri="{FF2B5EF4-FFF2-40B4-BE49-F238E27FC236}">
                  <a16:creationId xmlns:a16="http://schemas.microsoft.com/office/drawing/2014/main" id="{135D16DD-74AD-C055-4736-4B82E3C92DB0}"/>
                </a:ext>
              </a:extLst>
            </p:cNvPr>
            <p:cNvSpPr>
              <a:spLocks/>
            </p:cNvSpPr>
            <p:nvPr/>
          </p:nvSpPr>
          <p:spPr bwMode="auto">
            <a:xfrm>
              <a:off x="6356350" y="3868737"/>
              <a:ext cx="168275" cy="103188"/>
            </a:xfrm>
            <a:custGeom>
              <a:avLst/>
              <a:gdLst>
                <a:gd name="T0" fmla="*/ 121 w 121"/>
                <a:gd name="T1" fmla="*/ 16 h 75"/>
                <a:gd name="T2" fmla="*/ 75 w 121"/>
                <a:gd name="T3" fmla="*/ 0 h 75"/>
                <a:gd name="T4" fmla="*/ 0 w 121"/>
                <a:gd name="T5" fmla="*/ 75 h 75"/>
                <a:gd name="T6" fmla="*/ 107 w 121"/>
                <a:gd name="T7" fmla="*/ 75 h 75"/>
                <a:gd name="T8" fmla="*/ 121 w 121"/>
                <a:gd name="T9" fmla="*/ 16 h 75"/>
              </a:gdLst>
              <a:ahLst/>
              <a:cxnLst>
                <a:cxn ang="0">
                  <a:pos x="T0" y="T1"/>
                </a:cxn>
                <a:cxn ang="0">
                  <a:pos x="T2" y="T3"/>
                </a:cxn>
                <a:cxn ang="0">
                  <a:pos x="T4" y="T5"/>
                </a:cxn>
                <a:cxn ang="0">
                  <a:pos x="T6" y="T7"/>
                </a:cxn>
                <a:cxn ang="0">
                  <a:pos x="T8" y="T9"/>
                </a:cxn>
              </a:cxnLst>
              <a:rect l="0" t="0" r="r" b="b"/>
              <a:pathLst>
                <a:path w="121" h="75">
                  <a:moveTo>
                    <a:pt x="121" y="16"/>
                  </a:moveTo>
                  <a:cubicBezTo>
                    <a:pt x="108" y="6"/>
                    <a:pt x="92" y="0"/>
                    <a:pt x="75" y="0"/>
                  </a:cubicBezTo>
                  <a:cubicBezTo>
                    <a:pt x="33" y="0"/>
                    <a:pt x="0" y="33"/>
                    <a:pt x="0" y="75"/>
                  </a:cubicBezTo>
                  <a:cubicBezTo>
                    <a:pt x="107" y="75"/>
                    <a:pt x="107" y="75"/>
                    <a:pt x="107" y="75"/>
                  </a:cubicBezTo>
                  <a:cubicBezTo>
                    <a:pt x="107" y="54"/>
                    <a:pt x="112" y="34"/>
                    <a:pt x="121" y="16"/>
                  </a:cubicBezTo>
                  <a:close/>
                </a:path>
              </a:pathLst>
            </a:cu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78D4"/>
                </a:solidFill>
                <a:effectLst/>
                <a:uLnTx/>
                <a:uFillTx/>
              </a:endParaRPr>
            </a:p>
          </p:txBody>
        </p:sp>
        <p:sp>
          <p:nvSpPr>
            <p:cNvPr id="81" name="Oval 6">
              <a:extLst>
                <a:ext uri="{FF2B5EF4-FFF2-40B4-BE49-F238E27FC236}">
                  <a16:creationId xmlns:a16="http://schemas.microsoft.com/office/drawing/2014/main" id="{E0D3A831-DC72-D522-147B-E372361BFC18}"/>
                </a:ext>
              </a:extLst>
            </p:cNvPr>
            <p:cNvSpPr>
              <a:spLocks noChangeArrowheads="1"/>
            </p:cNvSpPr>
            <p:nvPr/>
          </p:nvSpPr>
          <p:spPr bwMode="auto">
            <a:xfrm>
              <a:off x="6416675" y="3751262"/>
              <a:ext cx="87313" cy="87313"/>
            </a:xfrm>
            <a:prstGeom prst="ellipse">
              <a:avLst/>
            </a:pr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78D4"/>
                </a:solidFill>
                <a:effectLst/>
                <a:uLnTx/>
                <a:uFillTx/>
              </a:endParaRPr>
            </a:p>
          </p:txBody>
        </p:sp>
        <p:sp>
          <p:nvSpPr>
            <p:cNvPr id="82" name="Freeform 7">
              <a:extLst>
                <a:ext uri="{FF2B5EF4-FFF2-40B4-BE49-F238E27FC236}">
                  <a16:creationId xmlns:a16="http://schemas.microsoft.com/office/drawing/2014/main" id="{F0AB55E8-5873-1983-DE2E-DD125C77D583}"/>
                </a:ext>
              </a:extLst>
            </p:cNvPr>
            <p:cNvSpPr>
              <a:spLocks/>
            </p:cNvSpPr>
            <p:nvPr/>
          </p:nvSpPr>
          <p:spPr bwMode="auto">
            <a:xfrm>
              <a:off x="6534150" y="3824287"/>
              <a:ext cx="296863" cy="147638"/>
            </a:xfrm>
            <a:custGeom>
              <a:avLst/>
              <a:gdLst>
                <a:gd name="T0" fmla="*/ 213 w 213"/>
                <a:gd name="T1" fmla="*/ 107 h 107"/>
                <a:gd name="T2" fmla="*/ 107 w 213"/>
                <a:gd name="T3" fmla="*/ 0 h 107"/>
                <a:gd name="T4" fmla="*/ 0 w 213"/>
                <a:gd name="T5" fmla="*/ 107 h 107"/>
                <a:gd name="T6" fmla="*/ 213 w 213"/>
                <a:gd name="T7" fmla="*/ 107 h 107"/>
              </a:gdLst>
              <a:ahLst/>
              <a:cxnLst>
                <a:cxn ang="0">
                  <a:pos x="T0" y="T1"/>
                </a:cxn>
                <a:cxn ang="0">
                  <a:pos x="T2" y="T3"/>
                </a:cxn>
                <a:cxn ang="0">
                  <a:pos x="T4" y="T5"/>
                </a:cxn>
                <a:cxn ang="0">
                  <a:pos x="T6" y="T7"/>
                </a:cxn>
              </a:cxnLst>
              <a:rect l="0" t="0" r="r" b="b"/>
              <a:pathLst>
                <a:path w="213" h="107">
                  <a:moveTo>
                    <a:pt x="213" y="107"/>
                  </a:moveTo>
                  <a:cubicBezTo>
                    <a:pt x="213" y="48"/>
                    <a:pt x="166" y="0"/>
                    <a:pt x="107" y="0"/>
                  </a:cubicBezTo>
                  <a:cubicBezTo>
                    <a:pt x="48" y="0"/>
                    <a:pt x="0" y="48"/>
                    <a:pt x="0" y="107"/>
                  </a:cubicBezTo>
                  <a:lnTo>
                    <a:pt x="213" y="107"/>
                  </a:lnTo>
                  <a:close/>
                </a:path>
              </a:pathLst>
            </a:cu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78D4"/>
                </a:solidFill>
                <a:effectLst/>
                <a:uLnTx/>
                <a:uFillTx/>
              </a:endParaRPr>
            </a:p>
          </p:txBody>
        </p:sp>
        <p:sp>
          <p:nvSpPr>
            <p:cNvPr id="83" name="Oval 8">
              <a:extLst>
                <a:ext uri="{FF2B5EF4-FFF2-40B4-BE49-F238E27FC236}">
                  <a16:creationId xmlns:a16="http://schemas.microsoft.com/office/drawing/2014/main" id="{C1636AC2-266E-8B08-D92B-89308A3EE2F1}"/>
                </a:ext>
              </a:extLst>
            </p:cNvPr>
            <p:cNvSpPr>
              <a:spLocks noChangeArrowheads="1"/>
            </p:cNvSpPr>
            <p:nvPr/>
          </p:nvSpPr>
          <p:spPr bwMode="auto">
            <a:xfrm>
              <a:off x="6608763" y="3632199"/>
              <a:ext cx="149225" cy="147638"/>
            </a:xfrm>
            <a:prstGeom prst="ellipse">
              <a:avLst/>
            </a:pr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78D4"/>
                </a:solidFill>
                <a:effectLst/>
                <a:uLnTx/>
                <a:uFillTx/>
              </a:endParaRPr>
            </a:p>
          </p:txBody>
        </p:sp>
        <p:sp>
          <p:nvSpPr>
            <p:cNvPr id="84" name="Freeform 9">
              <a:extLst>
                <a:ext uri="{FF2B5EF4-FFF2-40B4-BE49-F238E27FC236}">
                  <a16:creationId xmlns:a16="http://schemas.microsoft.com/office/drawing/2014/main" id="{19E1EACA-A305-806D-1F8E-BF257FF6B13E}"/>
                </a:ext>
              </a:extLst>
            </p:cNvPr>
            <p:cNvSpPr>
              <a:spLocks/>
            </p:cNvSpPr>
            <p:nvPr/>
          </p:nvSpPr>
          <p:spPr bwMode="auto">
            <a:xfrm>
              <a:off x="6384925" y="3498849"/>
              <a:ext cx="149225" cy="147638"/>
            </a:xfrm>
            <a:custGeom>
              <a:avLst/>
              <a:gdLst>
                <a:gd name="T0" fmla="*/ 94 w 94"/>
                <a:gd name="T1" fmla="*/ 37 h 93"/>
                <a:gd name="T2" fmla="*/ 57 w 94"/>
                <a:gd name="T3" fmla="*/ 37 h 93"/>
                <a:gd name="T4" fmla="*/ 57 w 94"/>
                <a:gd name="T5" fmla="*/ 0 h 93"/>
                <a:gd name="T6" fmla="*/ 38 w 94"/>
                <a:gd name="T7" fmla="*/ 0 h 93"/>
                <a:gd name="T8" fmla="*/ 38 w 94"/>
                <a:gd name="T9" fmla="*/ 37 h 93"/>
                <a:gd name="T10" fmla="*/ 0 w 94"/>
                <a:gd name="T11" fmla="*/ 37 h 93"/>
                <a:gd name="T12" fmla="*/ 0 w 94"/>
                <a:gd name="T13" fmla="*/ 56 h 93"/>
                <a:gd name="T14" fmla="*/ 38 w 94"/>
                <a:gd name="T15" fmla="*/ 56 h 93"/>
                <a:gd name="T16" fmla="*/ 38 w 94"/>
                <a:gd name="T17" fmla="*/ 93 h 93"/>
                <a:gd name="T18" fmla="*/ 57 w 94"/>
                <a:gd name="T19" fmla="*/ 93 h 93"/>
                <a:gd name="T20" fmla="*/ 57 w 94"/>
                <a:gd name="T21" fmla="*/ 56 h 93"/>
                <a:gd name="T22" fmla="*/ 94 w 94"/>
                <a:gd name="T23" fmla="*/ 56 h 93"/>
                <a:gd name="T24" fmla="*/ 94 w 94"/>
                <a:gd name="T25" fmla="*/ 3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93">
                  <a:moveTo>
                    <a:pt x="94" y="37"/>
                  </a:moveTo>
                  <a:lnTo>
                    <a:pt x="57" y="37"/>
                  </a:lnTo>
                  <a:lnTo>
                    <a:pt x="57" y="0"/>
                  </a:lnTo>
                  <a:lnTo>
                    <a:pt x="38" y="0"/>
                  </a:lnTo>
                  <a:lnTo>
                    <a:pt x="38" y="37"/>
                  </a:lnTo>
                  <a:lnTo>
                    <a:pt x="0" y="37"/>
                  </a:lnTo>
                  <a:lnTo>
                    <a:pt x="0" y="56"/>
                  </a:lnTo>
                  <a:lnTo>
                    <a:pt x="38" y="56"/>
                  </a:lnTo>
                  <a:lnTo>
                    <a:pt x="38" y="93"/>
                  </a:lnTo>
                  <a:lnTo>
                    <a:pt x="57" y="93"/>
                  </a:lnTo>
                  <a:lnTo>
                    <a:pt x="57" y="56"/>
                  </a:lnTo>
                  <a:lnTo>
                    <a:pt x="94" y="56"/>
                  </a:lnTo>
                  <a:lnTo>
                    <a:pt x="94" y="37"/>
                  </a:lnTo>
                  <a:close/>
                </a:path>
              </a:pathLst>
            </a:custGeom>
            <a:solidFill>
              <a:srgbClr val="0078D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endParaRPr>
            </a:p>
          </p:txBody>
        </p:sp>
      </p:grpSp>
      <p:grpSp>
        <p:nvGrpSpPr>
          <p:cNvPr id="106" name="Group 105">
            <a:extLst>
              <a:ext uri="{FF2B5EF4-FFF2-40B4-BE49-F238E27FC236}">
                <a16:creationId xmlns:a16="http://schemas.microsoft.com/office/drawing/2014/main" id="{A911E0B4-2B3A-6016-124D-51C191DBB874}"/>
              </a:ext>
              <a:ext uri="{C183D7F6-B498-43B3-948B-1728B52AA6E4}">
                <adec:decorative xmlns:adec="http://schemas.microsoft.com/office/drawing/2017/decorative" val="1"/>
              </a:ext>
            </a:extLst>
          </p:cNvPr>
          <p:cNvGrpSpPr/>
          <p:nvPr/>
        </p:nvGrpSpPr>
        <p:grpSpPr>
          <a:xfrm>
            <a:off x="4470183" y="4007480"/>
            <a:ext cx="316347" cy="360236"/>
            <a:chOff x="2875135" y="-3390477"/>
            <a:chExt cx="800965" cy="912091"/>
          </a:xfrm>
        </p:grpSpPr>
        <p:sp>
          <p:nvSpPr>
            <p:cNvPr id="107" name="Freeform: Shape 106">
              <a:extLst>
                <a:ext uri="{FF2B5EF4-FFF2-40B4-BE49-F238E27FC236}">
                  <a16:creationId xmlns:a16="http://schemas.microsoft.com/office/drawing/2014/main" id="{ED5B8BB8-1867-4724-BEDB-383BA73F35CF}"/>
                </a:ext>
              </a:extLst>
            </p:cNvPr>
            <p:cNvSpPr/>
            <p:nvPr/>
          </p:nvSpPr>
          <p:spPr>
            <a:xfrm>
              <a:off x="2875135" y="-3390477"/>
              <a:ext cx="800965" cy="489960"/>
            </a:xfrm>
            <a:custGeom>
              <a:avLst/>
              <a:gdLst>
                <a:gd name="connsiteX0" fmla="*/ 800966 w 800965"/>
                <a:gd name="connsiteY0" fmla="*/ 321108 h 489960"/>
                <a:gd name="connsiteX1" fmla="*/ 646545 w 800965"/>
                <a:gd name="connsiteY1" fmla="*/ 489960 h 489960"/>
                <a:gd name="connsiteX2" fmla="*/ 642938 w 800965"/>
                <a:gd name="connsiteY2" fmla="*/ 489960 h 489960"/>
                <a:gd name="connsiteX3" fmla="*/ 642938 w 800965"/>
                <a:gd name="connsiteY3" fmla="*/ 456045 h 489960"/>
                <a:gd name="connsiteX4" fmla="*/ 616239 w 800965"/>
                <a:gd name="connsiteY4" fmla="*/ 422852 h 489960"/>
                <a:gd name="connsiteX5" fmla="*/ 642938 w 800965"/>
                <a:gd name="connsiteY5" fmla="*/ 389659 h 489960"/>
                <a:gd name="connsiteX6" fmla="*/ 642938 w 800965"/>
                <a:gd name="connsiteY6" fmla="*/ 278534 h 489960"/>
                <a:gd name="connsiteX7" fmla="*/ 609023 w 800965"/>
                <a:gd name="connsiteY7" fmla="*/ 244619 h 489960"/>
                <a:gd name="connsiteX8" fmla="*/ 187614 w 800965"/>
                <a:gd name="connsiteY8" fmla="*/ 244619 h 489960"/>
                <a:gd name="connsiteX9" fmla="*/ 153699 w 800965"/>
                <a:gd name="connsiteY9" fmla="*/ 278534 h 489960"/>
                <a:gd name="connsiteX10" fmla="*/ 153699 w 800965"/>
                <a:gd name="connsiteY10" fmla="*/ 389659 h 489960"/>
                <a:gd name="connsiteX11" fmla="*/ 180398 w 800965"/>
                <a:gd name="connsiteY11" fmla="*/ 422852 h 489960"/>
                <a:gd name="connsiteX12" fmla="*/ 153699 w 800965"/>
                <a:gd name="connsiteY12" fmla="*/ 456045 h 489960"/>
                <a:gd name="connsiteX13" fmla="*/ 153699 w 800965"/>
                <a:gd name="connsiteY13" fmla="*/ 489239 h 489960"/>
                <a:gd name="connsiteX14" fmla="*/ 150813 w 800965"/>
                <a:gd name="connsiteY14" fmla="*/ 489239 h 489960"/>
                <a:gd name="connsiteX15" fmla="*/ 150091 w 800965"/>
                <a:gd name="connsiteY15" fmla="*/ 489239 h 489960"/>
                <a:gd name="connsiteX16" fmla="*/ 0 w 800965"/>
                <a:gd name="connsiteY16" fmla="*/ 321108 h 489960"/>
                <a:gd name="connsiteX17" fmla="*/ 169574 w 800965"/>
                <a:gd name="connsiteY17" fmla="*/ 151534 h 489960"/>
                <a:gd name="connsiteX18" fmla="*/ 196273 w 800965"/>
                <a:gd name="connsiteY18" fmla="*/ 153699 h 489960"/>
                <a:gd name="connsiteX19" fmla="*/ 408420 w 800965"/>
                <a:gd name="connsiteY19" fmla="*/ 0 h 489960"/>
                <a:gd name="connsiteX20" fmla="*/ 621290 w 800965"/>
                <a:gd name="connsiteY20" fmla="*/ 152256 h 489960"/>
                <a:gd name="connsiteX21" fmla="*/ 631392 w 800965"/>
                <a:gd name="connsiteY21" fmla="*/ 152256 h 489960"/>
                <a:gd name="connsiteX22" fmla="*/ 800966 w 800965"/>
                <a:gd name="connsiteY22" fmla="*/ 321108 h 489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0965" h="489960">
                  <a:moveTo>
                    <a:pt x="800966" y="321108"/>
                  </a:moveTo>
                  <a:cubicBezTo>
                    <a:pt x="800966" y="408420"/>
                    <a:pt x="733136" y="482023"/>
                    <a:pt x="646545" y="489960"/>
                  </a:cubicBezTo>
                  <a:lnTo>
                    <a:pt x="642938" y="489960"/>
                  </a:lnTo>
                  <a:lnTo>
                    <a:pt x="642938" y="456045"/>
                  </a:lnTo>
                  <a:cubicBezTo>
                    <a:pt x="642938" y="439449"/>
                    <a:pt x="631392" y="425739"/>
                    <a:pt x="616239" y="422852"/>
                  </a:cubicBezTo>
                  <a:cubicBezTo>
                    <a:pt x="631392" y="419966"/>
                    <a:pt x="642938" y="406256"/>
                    <a:pt x="642938" y="389659"/>
                  </a:cubicBezTo>
                  <a:lnTo>
                    <a:pt x="642938" y="278534"/>
                  </a:lnTo>
                  <a:cubicBezTo>
                    <a:pt x="642938" y="259773"/>
                    <a:pt x="627784" y="244619"/>
                    <a:pt x="609023" y="244619"/>
                  </a:cubicBezTo>
                  <a:lnTo>
                    <a:pt x="187614" y="244619"/>
                  </a:lnTo>
                  <a:cubicBezTo>
                    <a:pt x="168852" y="244619"/>
                    <a:pt x="153699" y="259773"/>
                    <a:pt x="153699" y="278534"/>
                  </a:cubicBezTo>
                  <a:lnTo>
                    <a:pt x="153699" y="389659"/>
                  </a:lnTo>
                  <a:cubicBezTo>
                    <a:pt x="153699" y="406256"/>
                    <a:pt x="165244" y="419966"/>
                    <a:pt x="180398" y="422852"/>
                  </a:cubicBezTo>
                  <a:cubicBezTo>
                    <a:pt x="165244" y="426460"/>
                    <a:pt x="153699" y="440170"/>
                    <a:pt x="153699" y="456045"/>
                  </a:cubicBezTo>
                  <a:lnTo>
                    <a:pt x="153699" y="489239"/>
                  </a:lnTo>
                  <a:lnTo>
                    <a:pt x="150813" y="489239"/>
                  </a:lnTo>
                  <a:cubicBezTo>
                    <a:pt x="150813" y="489239"/>
                    <a:pt x="150091" y="489239"/>
                    <a:pt x="150091" y="489239"/>
                  </a:cubicBezTo>
                  <a:cubicBezTo>
                    <a:pt x="64943" y="479136"/>
                    <a:pt x="0" y="406977"/>
                    <a:pt x="0" y="321108"/>
                  </a:cubicBezTo>
                  <a:cubicBezTo>
                    <a:pt x="0" y="228023"/>
                    <a:pt x="75767" y="151534"/>
                    <a:pt x="169574" y="151534"/>
                  </a:cubicBezTo>
                  <a:cubicBezTo>
                    <a:pt x="178955" y="151534"/>
                    <a:pt x="187614" y="152256"/>
                    <a:pt x="196273" y="153699"/>
                  </a:cubicBezTo>
                  <a:cubicBezTo>
                    <a:pt x="225136" y="62778"/>
                    <a:pt x="312449" y="0"/>
                    <a:pt x="408420" y="0"/>
                  </a:cubicBezTo>
                  <a:cubicBezTo>
                    <a:pt x="505835" y="0"/>
                    <a:pt x="590261" y="61335"/>
                    <a:pt x="621290" y="152256"/>
                  </a:cubicBezTo>
                  <a:cubicBezTo>
                    <a:pt x="624898" y="152256"/>
                    <a:pt x="627784" y="152256"/>
                    <a:pt x="631392" y="152256"/>
                  </a:cubicBezTo>
                  <a:cubicBezTo>
                    <a:pt x="725199" y="151534"/>
                    <a:pt x="800966" y="228023"/>
                    <a:pt x="800966" y="321108"/>
                  </a:cubicBezTo>
                  <a:close/>
                </a:path>
              </a:pathLst>
            </a:custGeom>
            <a:solidFill>
              <a:srgbClr val="0078D4"/>
            </a:solid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08" name="Freeform: Shape 107">
              <a:extLst>
                <a:ext uri="{FF2B5EF4-FFF2-40B4-BE49-F238E27FC236}">
                  <a16:creationId xmlns:a16="http://schemas.microsoft.com/office/drawing/2014/main" id="{7A3BCC22-9638-DBFA-1A48-A5DFE26F8607}"/>
                </a:ext>
              </a:extLst>
            </p:cNvPr>
            <p:cNvSpPr/>
            <p:nvPr/>
          </p:nvSpPr>
          <p:spPr>
            <a:xfrm>
              <a:off x="3178924" y="-2549869"/>
              <a:ext cx="189778" cy="71483"/>
            </a:xfrm>
            <a:custGeom>
              <a:avLst/>
              <a:gdLst>
                <a:gd name="connsiteX0" fmla="*/ 189778 w 189778"/>
                <a:gd name="connsiteY0" fmla="*/ 17364 h 71483"/>
                <a:gd name="connsiteX1" fmla="*/ 189778 w 189778"/>
                <a:gd name="connsiteY1" fmla="*/ 54165 h 71483"/>
                <a:gd name="connsiteX2" fmla="*/ 189778 w 189778"/>
                <a:gd name="connsiteY2" fmla="*/ 54165 h 71483"/>
                <a:gd name="connsiteX3" fmla="*/ 189778 w 189778"/>
                <a:gd name="connsiteY3" fmla="*/ 54165 h 71483"/>
                <a:gd name="connsiteX4" fmla="*/ 172460 w 189778"/>
                <a:gd name="connsiteY4" fmla="*/ 71483 h 71483"/>
                <a:gd name="connsiteX5" fmla="*/ 17318 w 189778"/>
                <a:gd name="connsiteY5" fmla="*/ 71483 h 71483"/>
                <a:gd name="connsiteX6" fmla="*/ 0 w 189778"/>
                <a:gd name="connsiteY6" fmla="*/ 54165 h 71483"/>
                <a:gd name="connsiteX7" fmla="*/ 0 w 189778"/>
                <a:gd name="connsiteY7" fmla="*/ 17364 h 71483"/>
                <a:gd name="connsiteX8" fmla="*/ 17318 w 189778"/>
                <a:gd name="connsiteY8" fmla="*/ 46 h 71483"/>
                <a:gd name="connsiteX9" fmla="*/ 171739 w 189778"/>
                <a:gd name="connsiteY9" fmla="*/ 46 h 71483"/>
                <a:gd name="connsiteX10" fmla="*/ 189778 w 189778"/>
                <a:gd name="connsiteY10" fmla="*/ 17364 h 71483"/>
                <a:gd name="connsiteX11" fmla="*/ 189778 w 189778"/>
                <a:gd name="connsiteY11" fmla="*/ 17364 h 71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778" h="71483">
                  <a:moveTo>
                    <a:pt x="189778" y="17364"/>
                  </a:moveTo>
                  <a:lnTo>
                    <a:pt x="189778" y="54165"/>
                  </a:lnTo>
                  <a:lnTo>
                    <a:pt x="189778" y="54165"/>
                  </a:lnTo>
                  <a:lnTo>
                    <a:pt x="189778" y="54165"/>
                  </a:lnTo>
                  <a:cubicBezTo>
                    <a:pt x="189778" y="64267"/>
                    <a:pt x="181841" y="71483"/>
                    <a:pt x="172460" y="71483"/>
                  </a:cubicBezTo>
                  <a:lnTo>
                    <a:pt x="17318" y="71483"/>
                  </a:lnTo>
                  <a:cubicBezTo>
                    <a:pt x="7216" y="71483"/>
                    <a:pt x="0" y="63546"/>
                    <a:pt x="0" y="54165"/>
                  </a:cubicBezTo>
                  <a:lnTo>
                    <a:pt x="0" y="17364"/>
                  </a:lnTo>
                  <a:cubicBezTo>
                    <a:pt x="0" y="7261"/>
                    <a:pt x="7938" y="46"/>
                    <a:pt x="17318" y="46"/>
                  </a:cubicBezTo>
                  <a:lnTo>
                    <a:pt x="171739" y="46"/>
                  </a:lnTo>
                  <a:cubicBezTo>
                    <a:pt x="181841" y="-676"/>
                    <a:pt x="189778" y="7261"/>
                    <a:pt x="189778" y="17364"/>
                  </a:cubicBezTo>
                  <a:lnTo>
                    <a:pt x="189778" y="17364"/>
                  </a:lnTo>
                  <a:close/>
                </a:path>
              </a:pathLst>
            </a:custGeom>
            <a:solidFill>
              <a:srgbClr val="0078D4"/>
            </a:solid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nvGrpSpPr>
            <p:cNvPr id="109" name="Graphic 88">
              <a:extLst>
                <a:ext uri="{FF2B5EF4-FFF2-40B4-BE49-F238E27FC236}">
                  <a16:creationId xmlns:a16="http://schemas.microsoft.com/office/drawing/2014/main" id="{395D0946-C7D5-E7DC-0512-434AF055E966}"/>
                </a:ext>
              </a:extLst>
            </p:cNvPr>
            <p:cNvGrpSpPr/>
            <p:nvPr/>
          </p:nvGrpSpPr>
          <p:grpSpPr>
            <a:xfrm>
              <a:off x="3043265" y="-3131426"/>
              <a:ext cx="460374" cy="567170"/>
              <a:chOff x="3043265" y="-3131426"/>
              <a:chExt cx="460374" cy="567170"/>
            </a:xfrm>
            <a:solidFill>
              <a:srgbClr val="50E6FF"/>
            </a:solidFill>
          </p:grpSpPr>
          <p:sp>
            <p:nvSpPr>
              <p:cNvPr id="112" name="Freeform: Shape 111">
                <a:extLst>
                  <a:ext uri="{FF2B5EF4-FFF2-40B4-BE49-F238E27FC236}">
                    <a16:creationId xmlns:a16="http://schemas.microsoft.com/office/drawing/2014/main" id="{6BB3F062-1BE4-2730-0A4F-ABB557C812E2}"/>
                  </a:ext>
                </a:extLst>
              </p:cNvPr>
              <p:cNvSpPr/>
              <p:nvPr/>
            </p:nvSpPr>
            <p:spPr>
              <a:xfrm>
                <a:off x="3103879" y="-2897630"/>
                <a:ext cx="30306" cy="30306"/>
              </a:xfrm>
              <a:custGeom>
                <a:avLst/>
                <a:gdLst>
                  <a:gd name="connsiteX0" fmla="*/ 15153 w 30306"/>
                  <a:gd name="connsiteY0" fmla="*/ 30307 h 30306"/>
                  <a:gd name="connsiteX1" fmla="*/ 30307 w 30306"/>
                  <a:gd name="connsiteY1" fmla="*/ 15153 h 30306"/>
                  <a:gd name="connsiteX2" fmla="*/ 15153 w 30306"/>
                  <a:gd name="connsiteY2" fmla="*/ 0 h 30306"/>
                  <a:gd name="connsiteX3" fmla="*/ 0 w 30306"/>
                  <a:gd name="connsiteY3" fmla="*/ 15153 h 30306"/>
                  <a:gd name="connsiteX4" fmla="*/ 15153 w 30306"/>
                  <a:gd name="connsiteY4" fmla="*/ 30307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6" h="30306">
                    <a:moveTo>
                      <a:pt x="15153" y="30307"/>
                    </a:moveTo>
                    <a:cubicBezTo>
                      <a:pt x="23812" y="30307"/>
                      <a:pt x="30307" y="23813"/>
                      <a:pt x="30307" y="15153"/>
                    </a:cubicBezTo>
                    <a:cubicBezTo>
                      <a:pt x="30307" y="6494"/>
                      <a:pt x="23812" y="0"/>
                      <a:pt x="15153" y="0"/>
                    </a:cubicBezTo>
                    <a:cubicBezTo>
                      <a:pt x="6494" y="0"/>
                      <a:pt x="0" y="7216"/>
                      <a:pt x="0" y="15153"/>
                    </a:cubicBezTo>
                    <a:cubicBezTo>
                      <a:pt x="0" y="23813"/>
                      <a:pt x="7216" y="30307"/>
                      <a:pt x="15153" y="30307"/>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3" name="Freeform: Shape 112">
                <a:extLst>
                  <a:ext uri="{FF2B5EF4-FFF2-40B4-BE49-F238E27FC236}">
                    <a16:creationId xmlns:a16="http://schemas.microsoft.com/office/drawing/2014/main" id="{C7F387C2-BAD8-4E8D-2C10-CE2AEC7D68C3}"/>
                  </a:ext>
                </a:extLst>
              </p:cNvPr>
              <p:cNvSpPr/>
              <p:nvPr/>
            </p:nvSpPr>
            <p:spPr>
              <a:xfrm>
                <a:off x="3183975" y="-2897630"/>
                <a:ext cx="30306" cy="30306"/>
              </a:xfrm>
              <a:custGeom>
                <a:avLst/>
                <a:gdLst>
                  <a:gd name="connsiteX0" fmla="*/ 0 w 30306"/>
                  <a:gd name="connsiteY0" fmla="*/ 15153 h 30306"/>
                  <a:gd name="connsiteX1" fmla="*/ 15153 w 30306"/>
                  <a:gd name="connsiteY1" fmla="*/ 30307 h 30306"/>
                  <a:gd name="connsiteX2" fmla="*/ 30307 w 30306"/>
                  <a:gd name="connsiteY2" fmla="*/ 15153 h 30306"/>
                  <a:gd name="connsiteX3" fmla="*/ 15153 w 30306"/>
                  <a:gd name="connsiteY3" fmla="*/ 0 h 30306"/>
                  <a:gd name="connsiteX4" fmla="*/ 0 w 30306"/>
                  <a:gd name="connsiteY4" fmla="*/ 15153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6" h="30306">
                    <a:moveTo>
                      <a:pt x="0" y="15153"/>
                    </a:moveTo>
                    <a:cubicBezTo>
                      <a:pt x="0" y="23813"/>
                      <a:pt x="6494" y="30307"/>
                      <a:pt x="15153" y="30307"/>
                    </a:cubicBezTo>
                    <a:cubicBezTo>
                      <a:pt x="23812" y="30307"/>
                      <a:pt x="30307" y="23813"/>
                      <a:pt x="30307" y="15153"/>
                    </a:cubicBezTo>
                    <a:cubicBezTo>
                      <a:pt x="30307" y="6494"/>
                      <a:pt x="23812" y="0"/>
                      <a:pt x="15153" y="0"/>
                    </a:cubicBezTo>
                    <a:cubicBezTo>
                      <a:pt x="7216" y="0"/>
                      <a:pt x="0" y="7216"/>
                      <a:pt x="0" y="15153"/>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4" name="Freeform: Shape 113">
                <a:extLst>
                  <a:ext uri="{FF2B5EF4-FFF2-40B4-BE49-F238E27FC236}">
                    <a16:creationId xmlns:a16="http://schemas.microsoft.com/office/drawing/2014/main" id="{BB18650C-CE82-1DB7-152F-0F38A6932B83}"/>
                  </a:ext>
                </a:extLst>
              </p:cNvPr>
              <p:cNvSpPr/>
              <p:nvPr/>
            </p:nvSpPr>
            <p:spPr>
              <a:xfrm>
                <a:off x="3183975" y="-2719397"/>
                <a:ext cx="30356" cy="30306"/>
              </a:xfrm>
              <a:custGeom>
                <a:avLst/>
                <a:gdLst>
                  <a:gd name="connsiteX0" fmla="*/ 15153 w 30356"/>
                  <a:gd name="connsiteY0" fmla="*/ 0 h 30306"/>
                  <a:gd name="connsiteX1" fmla="*/ 0 w 30356"/>
                  <a:gd name="connsiteY1" fmla="*/ 15153 h 30306"/>
                  <a:gd name="connsiteX2" fmla="*/ 15153 w 30356"/>
                  <a:gd name="connsiteY2" fmla="*/ 30307 h 30306"/>
                  <a:gd name="connsiteX3" fmla="*/ 30307 w 30356"/>
                  <a:gd name="connsiteY3" fmla="*/ 15153 h 30306"/>
                  <a:gd name="connsiteX4" fmla="*/ 15153 w 30356"/>
                  <a:gd name="connsiteY4" fmla="*/ 0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56" h="30306">
                    <a:moveTo>
                      <a:pt x="15153" y="0"/>
                    </a:moveTo>
                    <a:cubicBezTo>
                      <a:pt x="6494" y="0"/>
                      <a:pt x="0" y="7216"/>
                      <a:pt x="0" y="15153"/>
                    </a:cubicBezTo>
                    <a:cubicBezTo>
                      <a:pt x="0" y="23812"/>
                      <a:pt x="6494" y="30307"/>
                      <a:pt x="15153" y="30307"/>
                    </a:cubicBezTo>
                    <a:cubicBezTo>
                      <a:pt x="23812" y="30307"/>
                      <a:pt x="30307" y="23812"/>
                      <a:pt x="30307" y="15153"/>
                    </a:cubicBezTo>
                    <a:cubicBezTo>
                      <a:pt x="31028" y="6494"/>
                      <a:pt x="23812" y="0"/>
                      <a:pt x="15153" y="0"/>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5" name="Freeform: Shape 114">
                <a:extLst>
                  <a:ext uri="{FF2B5EF4-FFF2-40B4-BE49-F238E27FC236}">
                    <a16:creationId xmlns:a16="http://schemas.microsoft.com/office/drawing/2014/main" id="{95B52068-BB28-F6A4-5850-ACD73523BB35}"/>
                  </a:ext>
                </a:extLst>
              </p:cNvPr>
              <p:cNvSpPr/>
              <p:nvPr/>
            </p:nvSpPr>
            <p:spPr>
              <a:xfrm>
                <a:off x="3103879" y="-3075142"/>
                <a:ext cx="30306" cy="30306"/>
              </a:xfrm>
              <a:custGeom>
                <a:avLst/>
                <a:gdLst>
                  <a:gd name="connsiteX0" fmla="*/ 15153 w 30306"/>
                  <a:gd name="connsiteY0" fmla="*/ 30307 h 30306"/>
                  <a:gd name="connsiteX1" fmla="*/ 30307 w 30306"/>
                  <a:gd name="connsiteY1" fmla="*/ 15153 h 30306"/>
                  <a:gd name="connsiteX2" fmla="*/ 15153 w 30306"/>
                  <a:gd name="connsiteY2" fmla="*/ 0 h 30306"/>
                  <a:gd name="connsiteX3" fmla="*/ 0 w 30306"/>
                  <a:gd name="connsiteY3" fmla="*/ 15153 h 30306"/>
                  <a:gd name="connsiteX4" fmla="*/ 15153 w 30306"/>
                  <a:gd name="connsiteY4" fmla="*/ 30307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6" h="30306">
                    <a:moveTo>
                      <a:pt x="15153" y="30307"/>
                    </a:moveTo>
                    <a:cubicBezTo>
                      <a:pt x="23812" y="30307"/>
                      <a:pt x="30307" y="23812"/>
                      <a:pt x="30307" y="15153"/>
                    </a:cubicBezTo>
                    <a:cubicBezTo>
                      <a:pt x="30307" y="6494"/>
                      <a:pt x="23812" y="0"/>
                      <a:pt x="15153" y="0"/>
                    </a:cubicBezTo>
                    <a:cubicBezTo>
                      <a:pt x="6494" y="0"/>
                      <a:pt x="0" y="6494"/>
                      <a:pt x="0" y="15153"/>
                    </a:cubicBezTo>
                    <a:cubicBezTo>
                      <a:pt x="0" y="23091"/>
                      <a:pt x="7216" y="30307"/>
                      <a:pt x="15153" y="30307"/>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6" name="Freeform: Shape 115">
                <a:extLst>
                  <a:ext uri="{FF2B5EF4-FFF2-40B4-BE49-F238E27FC236}">
                    <a16:creationId xmlns:a16="http://schemas.microsoft.com/office/drawing/2014/main" id="{11081419-2299-ED8F-1515-DD57D790F72C}"/>
                  </a:ext>
                </a:extLst>
              </p:cNvPr>
              <p:cNvSpPr/>
              <p:nvPr/>
            </p:nvSpPr>
            <p:spPr>
              <a:xfrm>
                <a:off x="3183975" y="-3075142"/>
                <a:ext cx="30306" cy="30306"/>
              </a:xfrm>
              <a:custGeom>
                <a:avLst/>
                <a:gdLst>
                  <a:gd name="connsiteX0" fmla="*/ 15153 w 30306"/>
                  <a:gd name="connsiteY0" fmla="*/ 30307 h 30306"/>
                  <a:gd name="connsiteX1" fmla="*/ 30307 w 30306"/>
                  <a:gd name="connsiteY1" fmla="*/ 15153 h 30306"/>
                  <a:gd name="connsiteX2" fmla="*/ 15153 w 30306"/>
                  <a:gd name="connsiteY2" fmla="*/ 0 h 30306"/>
                  <a:gd name="connsiteX3" fmla="*/ 0 w 30306"/>
                  <a:gd name="connsiteY3" fmla="*/ 15153 h 30306"/>
                  <a:gd name="connsiteX4" fmla="*/ 15153 w 30306"/>
                  <a:gd name="connsiteY4" fmla="*/ 30307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6" h="30306">
                    <a:moveTo>
                      <a:pt x="15153" y="30307"/>
                    </a:moveTo>
                    <a:cubicBezTo>
                      <a:pt x="23812" y="30307"/>
                      <a:pt x="30307" y="23812"/>
                      <a:pt x="30307" y="15153"/>
                    </a:cubicBezTo>
                    <a:cubicBezTo>
                      <a:pt x="30307" y="6494"/>
                      <a:pt x="23812" y="0"/>
                      <a:pt x="15153" y="0"/>
                    </a:cubicBezTo>
                    <a:cubicBezTo>
                      <a:pt x="6494" y="0"/>
                      <a:pt x="0" y="6494"/>
                      <a:pt x="0" y="15153"/>
                    </a:cubicBezTo>
                    <a:cubicBezTo>
                      <a:pt x="0" y="23091"/>
                      <a:pt x="7216" y="30307"/>
                      <a:pt x="15153" y="30307"/>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7" name="Freeform: Shape 116">
                <a:extLst>
                  <a:ext uri="{FF2B5EF4-FFF2-40B4-BE49-F238E27FC236}">
                    <a16:creationId xmlns:a16="http://schemas.microsoft.com/office/drawing/2014/main" id="{3334C9C8-8D22-FE4D-7344-94DA3B82BDEE}"/>
                  </a:ext>
                </a:extLst>
              </p:cNvPr>
              <p:cNvSpPr/>
              <p:nvPr/>
            </p:nvSpPr>
            <p:spPr>
              <a:xfrm>
                <a:off x="3103879" y="-2719397"/>
                <a:ext cx="30306" cy="30306"/>
              </a:xfrm>
              <a:custGeom>
                <a:avLst/>
                <a:gdLst>
                  <a:gd name="connsiteX0" fmla="*/ 15153 w 30306"/>
                  <a:gd name="connsiteY0" fmla="*/ 0 h 30306"/>
                  <a:gd name="connsiteX1" fmla="*/ 0 w 30306"/>
                  <a:gd name="connsiteY1" fmla="*/ 15153 h 30306"/>
                  <a:gd name="connsiteX2" fmla="*/ 15153 w 30306"/>
                  <a:gd name="connsiteY2" fmla="*/ 30307 h 30306"/>
                  <a:gd name="connsiteX3" fmla="*/ 30307 w 30306"/>
                  <a:gd name="connsiteY3" fmla="*/ 15153 h 30306"/>
                  <a:gd name="connsiteX4" fmla="*/ 15153 w 30306"/>
                  <a:gd name="connsiteY4" fmla="*/ 0 h 30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6" h="30306">
                    <a:moveTo>
                      <a:pt x="15153" y="0"/>
                    </a:moveTo>
                    <a:cubicBezTo>
                      <a:pt x="6494" y="0"/>
                      <a:pt x="0" y="7216"/>
                      <a:pt x="0" y="15153"/>
                    </a:cubicBezTo>
                    <a:cubicBezTo>
                      <a:pt x="0" y="23812"/>
                      <a:pt x="6494" y="30307"/>
                      <a:pt x="15153" y="30307"/>
                    </a:cubicBezTo>
                    <a:cubicBezTo>
                      <a:pt x="23812" y="30307"/>
                      <a:pt x="30307" y="23812"/>
                      <a:pt x="30307" y="15153"/>
                    </a:cubicBezTo>
                    <a:cubicBezTo>
                      <a:pt x="30307" y="6494"/>
                      <a:pt x="23812" y="0"/>
                      <a:pt x="15153" y="0"/>
                    </a:cubicBez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8" name="Freeform: Shape 117">
                <a:extLst>
                  <a:ext uri="{FF2B5EF4-FFF2-40B4-BE49-F238E27FC236}">
                    <a16:creationId xmlns:a16="http://schemas.microsoft.com/office/drawing/2014/main" id="{BB59D408-9E0B-DBCF-2F89-5360E6F14E7D}"/>
                  </a:ext>
                </a:extLst>
              </p:cNvPr>
              <p:cNvSpPr/>
              <p:nvPr/>
            </p:nvSpPr>
            <p:spPr>
              <a:xfrm>
                <a:off x="3043265" y="-3131426"/>
                <a:ext cx="460374" cy="567170"/>
              </a:xfrm>
              <a:custGeom>
                <a:avLst/>
                <a:gdLst>
                  <a:gd name="connsiteX0" fmla="*/ 440892 w 460374"/>
                  <a:gd name="connsiteY0" fmla="*/ 150091 h 567170"/>
                  <a:gd name="connsiteX1" fmla="*/ 460375 w 460374"/>
                  <a:gd name="connsiteY1" fmla="*/ 130608 h 567170"/>
                  <a:gd name="connsiteX2" fmla="*/ 460375 w 460374"/>
                  <a:gd name="connsiteY2" fmla="*/ 19483 h 567170"/>
                  <a:gd name="connsiteX3" fmla="*/ 440892 w 460374"/>
                  <a:gd name="connsiteY3" fmla="*/ 0 h 567170"/>
                  <a:gd name="connsiteX4" fmla="*/ 19483 w 460374"/>
                  <a:gd name="connsiteY4" fmla="*/ 0 h 567170"/>
                  <a:gd name="connsiteX5" fmla="*/ 0 w 460374"/>
                  <a:gd name="connsiteY5" fmla="*/ 19483 h 567170"/>
                  <a:gd name="connsiteX6" fmla="*/ 0 w 460374"/>
                  <a:gd name="connsiteY6" fmla="*/ 130608 h 567170"/>
                  <a:gd name="connsiteX7" fmla="*/ 19483 w 460374"/>
                  <a:gd name="connsiteY7" fmla="*/ 150091 h 567170"/>
                  <a:gd name="connsiteX8" fmla="*/ 46182 w 460374"/>
                  <a:gd name="connsiteY8" fmla="*/ 150091 h 567170"/>
                  <a:gd name="connsiteX9" fmla="*/ 46182 w 460374"/>
                  <a:gd name="connsiteY9" fmla="*/ 177511 h 567170"/>
                  <a:gd name="connsiteX10" fmla="*/ 19483 w 460374"/>
                  <a:gd name="connsiteY10" fmla="*/ 177511 h 567170"/>
                  <a:gd name="connsiteX11" fmla="*/ 0 w 460374"/>
                  <a:gd name="connsiteY11" fmla="*/ 196994 h 567170"/>
                  <a:gd name="connsiteX12" fmla="*/ 0 w 460374"/>
                  <a:gd name="connsiteY12" fmla="*/ 308119 h 567170"/>
                  <a:gd name="connsiteX13" fmla="*/ 19483 w 460374"/>
                  <a:gd name="connsiteY13" fmla="*/ 327602 h 567170"/>
                  <a:gd name="connsiteX14" fmla="*/ 49068 w 460374"/>
                  <a:gd name="connsiteY14" fmla="*/ 327602 h 567170"/>
                  <a:gd name="connsiteX15" fmla="*/ 49068 w 460374"/>
                  <a:gd name="connsiteY15" fmla="*/ 355744 h 567170"/>
                  <a:gd name="connsiteX16" fmla="*/ 19483 w 460374"/>
                  <a:gd name="connsiteY16" fmla="*/ 355744 h 567170"/>
                  <a:gd name="connsiteX17" fmla="*/ 0 w 460374"/>
                  <a:gd name="connsiteY17" fmla="*/ 375227 h 567170"/>
                  <a:gd name="connsiteX18" fmla="*/ 0 w 460374"/>
                  <a:gd name="connsiteY18" fmla="*/ 487074 h 567170"/>
                  <a:gd name="connsiteX19" fmla="*/ 19483 w 460374"/>
                  <a:gd name="connsiteY19" fmla="*/ 506557 h 567170"/>
                  <a:gd name="connsiteX20" fmla="*/ 211426 w 460374"/>
                  <a:gd name="connsiteY20" fmla="*/ 506557 h 567170"/>
                  <a:gd name="connsiteX21" fmla="*/ 211426 w 460374"/>
                  <a:gd name="connsiteY21" fmla="*/ 567171 h 567170"/>
                  <a:gd name="connsiteX22" fmla="*/ 248227 w 460374"/>
                  <a:gd name="connsiteY22" fmla="*/ 567171 h 567170"/>
                  <a:gd name="connsiteX23" fmla="*/ 248227 w 460374"/>
                  <a:gd name="connsiteY23" fmla="*/ 506557 h 567170"/>
                  <a:gd name="connsiteX24" fmla="*/ 440170 w 460374"/>
                  <a:gd name="connsiteY24" fmla="*/ 506557 h 567170"/>
                  <a:gd name="connsiteX25" fmla="*/ 459653 w 460374"/>
                  <a:gd name="connsiteY25" fmla="*/ 487074 h 567170"/>
                  <a:gd name="connsiteX26" fmla="*/ 459653 w 460374"/>
                  <a:gd name="connsiteY26" fmla="*/ 375227 h 567170"/>
                  <a:gd name="connsiteX27" fmla="*/ 440170 w 460374"/>
                  <a:gd name="connsiteY27" fmla="*/ 355744 h 567170"/>
                  <a:gd name="connsiteX28" fmla="*/ 410585 w 460374"/>
                  <a:gd name="connsiteY28" fmla="*/ 355744 h 567170"/>
                  <a:gd name="connsiteX29" fmla="*/ 410585 w 460374"/>
                  <a:gd name="connsiteY29" fmla="*/ 328324 h 567170"/>
                  <a:gd name="connsiteX30" fmla="*/ 440170 w 460374"/>
                  <a:gd name="connsiteY30" fmla="*/ 328324 h 567170"/>
                  <a:gd name="connsiteX31" fmla="*/ 459653 w 460374"/>
                  <a:gd name="connsiteY31" fmla="*/ 308841 h 567170"/>
                  <a:gd name="connsiteX32" fmla="*/ 459653 w 460374"/>
                  <a:gd name="connsiteY32" fmla="*/ 196994 h 567170"/>
                  <a:gd name="connsiteX33" fmla="*/ 440170 w 460374"/>
                  <a:gd name="connsiteY33" fmla="*/ 177511 h 567170"/>
                  <a:gd name="connsiteX34" fmla="*/ 407699 w 460374"/>
                  <a:gd name="connsiteY34" fmla="*/ 177511 h 567170"/>
                  <a:gd name="connsiteX35" fmla="*/ 407699 w 460374"/>
                  <a:gd name="connsiteY35" fmla="*/ 150091 h 567170"/>
                  <a:gd name="connsiteX36" fmla="*/ 440892 w 460374"/>
                  <a:gd name="connsiteY36" fmla="*/ 150091 h 567170"/>
                  <a:gd name="connsiteX37" fmla="*/ 60614 w 460374"/>
                  <a:gd name="connsiteY37" fmla="*/ 177511 h 567170"/>
                  <a:gd name="connsiteX38" fmla="*/ 60614 w 460374"/>
                  <a:gd name="connsiteY38" fmla="*/ 150091 h 567170"/>
                  <a:gd name="connsiteX39" fmla="*/ 393989 w 460374"/>
                  <a:gd name="connsiteY39" fmla="*/ 150091 h 567170"/>
                  <a:gd name="connsiteX40" fmla="*/ 393989 w 460374"/>
                  <a:gd name="connsiteY40" fmla="*/ 177511 h 567170"/>
                  <a:gd name="connsiteX41" fmla="*/ 60614 w 460374"/>
                  <a:gd name="connsiteY41" fmla="*/ 177511 h 567170"/>
                  <a:gd name="connsiteX42" fmla="*/ 362960 w 460374"/>
                  <a:gd name="connsiteY42" fmla="*/ 211426 h 567170"/>
                  <a:gd name="connsiteX43" fmla="*/ 362960 w 460374"/>
                  <a:gd name="connsiteY43" fmla="*/ 295131 h 567170"/>
                  <a:gd name="connsiteX44" fmla="*/ 348528 w 460374"/>
                  <a:gd name="connsiteY44" fmla="*/ 295131 h 567170"/>
                  <a:gd name="connsiteX45" fmla="*/ 348528 w 460374"/>
                  <a:gd name="connsiteY45" fmla="*/ 211426 h 567170"/>
                  <a:gd name="connsiteX46" fmla="*/ 362960 w 460374"/>
                  <a:gd name="connsiteY46" fmla="*/ 211426 h 567170"/>
                  <a:gd name="connsiteX47" fmla="*/ 312449 w 460374"/>
                  <a:gd name="connsiteY47" fmla="*/ 211426 h 567170"/>
                  <a:gd name="connsiteX48" fmla="*/ 312449 w 460374"/>
                  <a:gd name="connsiteY48" fmla="*/ 295131 h 567170"/>
                  <a:gd name="connsiteX49" fmla="*/ 298017 w 460374"/>
                  <a:gd name="connsiteY49" fmla="*/ 295131 h 567170"/>
                  <a:gd name="connsiteX50" fmla="*/ 298017 w 460374"/>
                  <a:gd name="connsiteY50" fmla="*/ 211426 h 567170"/>
                  <a:gd name="connsiteX51" fmla="*/ 312449 w 460374"/>
                  <a:gd name="connsiteY51" fmla="*/ 211426 h 567170"/>
                  <a:gd name="connsiteX52" fmla="*/ 186170 w 460374"/>
                  <a:gd name="connsiteY52" fmla="*/ 248949 h 567170"/>
                  <a:gd name="connsiteX53" fmla="*/ 156585 w 460374"/>
                  <a:gd name="connsiteY53" fmla="*/ 278534 h 567170"/>
                  <a:gd name="connsiteX54" fmla="*/ 127000 w 460374"/>
                  <a:gd name="connsiteY54" fmla="*/ 248949 h 567170"/>
                  <a:gd name="connsiteX55" fmla="*/ 156585 w 460374"/>
                  <a:gd name="connsiteY55" fmla="*/ 219364 h 567170"/>
                  <a:gd name="connsiteX56" fmla="*/ 186170 w 460374"/>
                  <a:gd name="connsiteY56" fmla="*/ 248949 h 567170"/>
                  <a:gd name="connsiteX57" fmla="*/ 348528 w 460374"/>
                  <a:gd name="connsiteY57" fmla="*/ 33193 h 567170"/>
                  <a:gd name="connsiteX58" fmla="*/ 362960 w 460374"/>
                  <a:gd name="connsiteY58" fmla="*/ 33193 h 567170"/>
                  <a:gd name="connsiteX59" fmla="*/ 362960 w 460374"/>
                  <a:gd name="connsiteY59" fmla="*/ 116898 h 567170"/>
                  <a:gd name="connsiteX60" fmla="*/ 348528 w 460374"/>
                  <a:gd name="connsiteY60" fmla="*/ 116898 h 567170"/>
                  <a:gd name="connsiteX61" fmla="*/ 348528 w 460374"/>
                  <a:gd name="connsiteY61" fmla="*/ 33193 h 567170"/>
                  <a:gd name="connsiteX62" fmla="*/ 298017 w 460374"/>
                  <a:gd name="connsiteY62" fmla="*/ 33193 h 567170"/>
                  <a:gd name="connsiteX63" fmla="*/ 312449 w 460374"/>
                  <a:gd name="connsiteY63" fmla="*/ 33193 h 567170"/>
                  <a:gd name="connsiteX64" fmla="*/ 312449 w 460374"/>
                  <a:gd name="connsiteY64" fmla="*/ 116898 h 567170"/>
                  <a:gd name="connsiteX65" fmla="*/ 298017 w 460374"/>
                  <a:gd name="connsiteY65" fmla="*/ 116898 h 567170"/>
                  <a:gd name="connsiteX66" fmla="*/ 298017 w 460374"/>
                  <a:gd name="connsiteY66" fmla="*/ 33193 h 567170"/>
                  <a:gd name="connsiteX67" fmla="*/ 155864 w 460374"/>
                  <a:gd name="connsiteY67" fmla="*/ 41852 h 567170"/>
                  <a:gd name="connsiteX68" fmla="*/ 185449 w 460374"/>
                  <a:gd name="connsiteY68" fmla="*/ 71437 h 567170"/>
                  <a:gd name="connsiteX69" fmla="*/ 155864 w 460374"/>
                  <a:gd name="connsiteY69" fmla="*/ 101023 h 567170"/>
                  <a:gd name="connsiteX70" fmla="*/ 126278 w 460374"/>
                  <a:gd name="connsiteY70" fmla="*/ 71437 h 567170"/>
                  <a:gd name="connsiteX71" fmla="*/ 155864 w 460374"/>
                  <a:gd name="connsiteY71" fmla="*/ 41852 h 567170"/>
                  <a:gd name="connsiteX72" fmla="*/ 46182 w 460374"/>
                  <a:gd name="connsiteY72" fmla="*/ 71437 h 567170"/>
                  <a:gd name="connsiteX73" fmla="*/ 75767 w 460374"/>
                  <a:gd name="connsiteY73" fmla="*/ 41852 h 567170"/>
                  <a:gd name="connsiteX74" fmla="*/ 105352 w 460374"/>
                  <a:gd name="connsiteY74" fmla="*/ 71437 h 567170"/>
                  <a:gd name="connsiteX75" fmla="*/ 75767 w 460374"/>
                  <a:gd name="connsiteY75" fmla="*/ 101023 h 567170"/>
                  <a:gd name="connsiteX76" fmla="*/ 46182 w 460374"/>
                  <a:gd name="connsiteY76" fmla="*/ 71437 h 567170"/>
                  <a:gd name="connsiteX77" fmla="*/ 46182 w 460374"/>
                  <a:gd name="connsiteY77" fmla="*/ 248949 h 567170"/>
                  <a:gd name="connsiteX78" fmla="*/ 75767 w 460374"/>
                  <a:gd name="connsiteY78" fmla="*/ 219364 h 567170"/>
                  <a:gd name="connsiteX79" fmla="*/ 105352 w 460374"/>
                  <a:gd name="connsiteY79" fmla="*/ 248949 h 567170"/>
                  <a:gd name="connsiteX80" fmla="*/ 75767 w 460374"/>
                  <a:gd name="connsiteY80" fmla="*/ 278534 h 567170"/>
                  <a:gd name="connsiteX81" fmla="*/ 46182 w 460374"/>
                  <a:gd name="connsiteY81" fmla="*/ 248949 h 567170"/>
                  <a:gd name="connsiteX82" fmla="*/ 75767 w 460374"/>
                  <a:gd name="connsiteY82" fmla="*/ 456767 h 567170"/>
                  <a:gd name="connsiteX83" fmla="*/ 46182 w 460374"/>
                  <a:gd name="connsiteY83" fmla="*/ 427182 h 567170"/>
                  <a:gd name="connsiteX84" fmla="*/ 75767 w 460374"/>
                  <a:gd name="connsiteY84" fmla="*/ 397597 h 567170"/>
                  <a:gd name="connsiteX85" fmla="*/ 105352 w 460374"/>
                  <a:gd name="connsiteY85" fmla="*/ 427182 h 567170"/>
                  <a:gd name="connsiteX86" fmla="*/ 75767 w 460374"/>
                  <a:gd name="connsiteY86" fmla="*/ 456767 h 567170"/>
                  <a:gd name="connsiteX87" fmla="*/ 155864 w 460374"/>
                  <a:gd name="connsiteY87" fmla="*/ 456767 h 567170"/>
                  <a:gd name="connsiteX88" fmla="*/ 126278 w 460374"/>
                  <a:gd name="connsiteY88" fmla="*/ 427182 h 567170"/>
                  <a:gd name="connsiteX89" fmla="*/ 155864 w 460374"/>
                  <a:gd name="connsiteY89" fmla="*/ 397597 h 567170"/>
                  <a:gd name="connsiteX90" fmla="*/ 185449 w 460374"/>
                  <a:gd name="connsiteY90" fmla="*/ 427182 h 567170"/>
                  <a:gd name="connsiteX91" fmla="*/ 155864 w 460374"/>
                  <a:gd name="connsiteY91" fmla="*/ 456767 h 567170"/>
                  <a:gd name="connsiteX92" fmla="*/ 312449 w 460374"/>
                  <a:gd name="connsiteY92" fmla="*/ 472642 h 567170"/>
                  <a:gd name="connsiteX93" fmla="*/ 298017 w 460374"/>
                  <a:gd name="connsiteY93" fmla="*/ 472642 h 567170"/>
                  <a:gd name="connsiteX94" fmla="*/ 298017 w 460374"/>
                  <a:gd name="connsiteY94" fmla="*/ 388937 h 567170"/>
                  <a:gd name="connsiteX95" fmla="*/ 312449 w 460374"/>
                  <a:gd name="connsiteY95" fmla="*/ 388937 h 567170"/>
                  <a:gd name="connsiteX96" fmla="*/ 312449 w 460374"/>
                  <a:gd name="connsiteY96" fmla="*/ 472642 h 567170"/>
                  <a:gd name="connsiteX97" fmla="*/ 362960 w 460374"/>
                  <a:gd name="connsiteY97" fmla="*/ 472642 h 567170"/>
                  <a:gd name="connsiteX98" fmla="*/ 348528 w 460374"/>
                  <a:gd name="connsiteY98" fmla="*/ 472642 h 567170"/>
                  <a:gd name="connsiteX99" fmla="*/ 348528 w 460374"/>
                  <a:gd name="connsiteY99" fmla="*/ 388937 h 567170"/>
                  <a:gd name="connsiteX100" fmla="*/ 362960 w 460374"/>
                  <a:gd name="connsiteY100" fmla="*/ 388937 h 567170"/>
                  <a:gd name="connsiteX101" fmla="*/ 362960 w 460374"/>
                  <a:gd name="connsiteY101" fmla="*/ 472642 h 567170"/>
                  <a:gd name="connsiteX102" fmla="*/ 396875 w 460374"/>
                  <a:gd name="connsiteY102" fmla="*/ 355744 h 567170"/>
                  <a:gd name="connsiteX103" fmla="*/ 63500 w 460374"/>
                  <a:gd name="connsiteY103" fmla="*/ 355744 h 567170"/>
                  <a:gd name="connsiteX104" fmla="*/ 63500 w 460374"/>
                  <a:gd name="connsiteY104" fmla="*/ 328324 h 567170"/>
                  <a:gd name="connsiteX105" fmla="*/ 396875 w 460374"/>
                  <a:gd name="connsiteY105" fmla="*/ 328324 h 567170"/>
                  <a:gd name="connsiteX106" fmla="*/ 396875 w 460374"/>
                  <a:gd name="connsiteY106" fmla="*/ 355744 h 567170"/>
                  <a:gd name="connsiteX107" fmla="*/ 414193 w 460374"/>
                  <a:gd name="connsiteY107" fmla="*/ 388937 h 567170"/>
                  <a:gd name="connsiteX108" fmla="*/ 414193 w 460374"/>
                  <a:gd name="connsiteY108" fmla="*/ 472642 h 567170"/>
                  <a:gd name="connsiteX109" fmla="*/ 399761 w 460374"/>
                  <a:gd name="connsiteY109" fmla="*/ 472642 h 567170"/>
                  <a:gd name="connsiteX110" fmla="*/ 399761 w 460374"/>
                  <a:gd name="connsiteY110" fmla="*/ 388937 h 567170"/>
                  <a:gd name="connsiteX111" fmla="*/ 414193 w 460374"/>
                  <a:gd name="connsiteY111" fmla="*/ 388937 h 567170"/>
                  <a:gd name="connsiteX112" fmla="*/ 414193 w 460374"/>
                  <a:gd name="connsiteY112" fmla="*/ 211426 h 567170"/>
                  <a:gd name="connsiteX113" fmla="*/ 414193 w 460374"/>
                  <a:gd name="connsiteY113" fmla="*/ 295131 h 567170"/>
                  <a:gd name="connsiteX114" fmla="*/ 399761 w 460374"/>
                  <a:gd name="connsiteY114" fmla="*/ 295131 h 567170"/>
                  <a:gd name="connsiteX115" fmla="*/ 399761 w 460374"/>
                  <a:gd name="connsiteY115" fmla="*/ 211426 h 567170"/>
                  <a:gd name="connsiteX116" fmla="*/ 414193 w 460374"/>
                  <a:gd name="connsiteY116" fmla="*/ 211426 h 567170"/>
                  <a:gd name="connsiteX117" fmla="*/ 399761 w 460374"/>
                  <a:gd name="connsiteY117" fmla="*/ 116898 h 567170"/>
                  <a:gd name="connsiteX118" fmla="*/ 399761 w 460374"/>
                  <a:gd name="connsiteY118" fmla="*/ 33193 h 567170"/>
                  <a:gd name="connsiteX119" fmla="*/ 414193 w 460374"/>
                  <a:gd name="connsiteY119" fmla="*/ 33193 h 567170"/>
                  <a:gd name="connsiteX120" fmla="*/ 414193 w 460374"/>
                  <a:gd name="connsiteY120" fmla="*/ 116898 h 567170"/>
                  <a:gd name="connsiteX121" fmla="*/ 399761 w 460374"/>
                  <a:gd name="connsiteY121" fmla="*/ 116898 h 56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0374" h="567170">
                    <a:moveTo>
                      <a:pt x="440892" y="150091"/>
                    </a:moveTo>
                    <a:cubicBezTo>
                      <a:pt x="451716" y="150091"/>
                      <a:pt x="460375" y="141432"/>
                      <a:pt x="460375" y="130608"/>
                    </a:cubicBezTo>
                    <a:lnTo>
                      <a:pt x="460375" y="19483"/>
                    </a:lnTo>
                    <a:cubicBezTo>
                      <a:pt x="460375" y="8659"/>
                      <a:pt x="451716" y="0"/>
                      <a:pt x="440892" y="0"/>
                    </a:cubicBezTo>
                    <a:lnTo>
                      <a:pt x="19483" y="0"/>
                    </a:lnTo>
                    <a:cubicBezTo>
                      <a:pt x="8659" y="0"/>
                      <a:pt x="0" y="8659"/>
                      <a:pt x="0" y="19483"/>
                    </a:cubicBezTo>
                    <a:lnTo>
                      <a:pt x="0" y="130608"/>
                    </a:lnTo>
                    <a:cubicBezTo>
                      <a:pt x="0" y="141432"/>
                      <a:pt x="8659" y="150091"/>
                      <a:pt x="19483" y="150091"/>
                    </a:cubicBezTo>
                    <a:lnTo>
                      <a:pt x="46182" y="150091"/>
                    </a:lnTo>
                    <a:lnTo>
                      <a:pt x="46182" y="177511"/>
                    </a:lnTo>
                    <a:lnTo>
                      <a:pt x="19483" y="177511"/>
                    </a:lnTo>
                    <a:cubicBezTo>
                      <a:pt x="8659" y="177511"/>
                      <a:pt x="0" y="186170"/>
                      <a:pt x="0" y="196994"/>
                    </a:cubicBezTo>
                    <a:lnTo>
                      <a:pt x="0" y="308119"/>
                    </a:lnTo>
                    <a:cubicBezTo>
                      <a:pt x="0" y="318943"/>
                      <a:pt x="8659" y="327602"/>
                      <a:pt x="19483" y="327602"/>
                    </a:cubicBezTo>
                    <a:lnTo>
                      <a:pt x="49068" y="327602"/>
                    </a:lnTo>
                    <a:lnTo>
                      <a:pt x="49068" y="355744"/>
                    </a:lnTo>
                    <a:lnTo>
                      <a:pt x="19483" y="355744"/>
                    </a:lnTo>
                    <a:cubicBezTo>
                      <a:pt x="8659" y="355744"/>
                      <a:pt x="0" y="364403"/>
                      <a:pt x="0" y="375227"/>
                    </a:cubicBezTo>
                    <a:lnTo>
                      <a:pt x="0" y="487074"/>
                    </a:lnTo>
                    <a:cubicBezTo>
                      <a:pt x="0" y="497898"/>
                      <a:pt x="8659" y="506557"/>
                      <a:pt x="19483" y="506557"/>
                    </a:cubicBezTo>
                    <a:lnTo>
                      <a:pt x="211426" y="506557"/>
                    </a:lnTo>
                    <a:lnTo>
                      <a:pt x="211426" y="567171"/>
                    </a:lnTo>
                    <a:lnTo>
                      <a:pt x="248227" y="567171"/>
                    </a:lnTo>
                    <a:lnTo>
                      <a:pt x="248227" y="506557"/>
                    </a:lnTo>
                    <a:lnTo>
                      <a:pt x="440170" y="506557"/>
                    </a:lnTo>
                    <a:cubicBezTo>
                      <a:pt x="450994" y="506557"/>
                      <a:pt x="459653" y="497898"/>
                      <a:pt x="459653" y="487074"/>
                    </a:cubicBezTo>
                    <a:lnTo>
                      <a:pt x="459653" y="375227"/>
                    </a:lnTo>
                    <a:cubicBezTo>
                      <a:pt x="459653" y="364403"/>
                      <a:pt x="450994" y="355744"/>
                      <a:pt x="440170" y="355744"/>
                    </a:cubicBezTo>
                    <a:lnTo>
                      <a:pt x="410585" y="355744"/>
                    </a:lnTo>
                    <a:lnTo>
                      <a:pt x="410585" y="328324"/>
                    </a:lnTo>
                    <a:lnTo>
                      <a:pt x="440170" y="328324"/>
                    </a:lnTo>
                    <a:cubicBezTo>
                      <a:pt x="450994" y="328324"/>
                      <a:pt x="459653" y="319665"/>
                      <a:pt x="459653" y="308841"/>
                    </a:cubicBezTo>
                    <a:lnTo>
                      <a:pt x="459653" y="196994"/>
                    </a:lnTo>
                    <a:cubicBezTo>
                      <a:pt x="459653" y="186170"/>
                      <a:pt x="450994" y="177511"/>
                      <a:pt x="440170" y="177511"/>
                    </a:cubicBezTo>
                    <a:lnTo>
                      <a:pt x="407699" y="177511"/>
                    </a:lnTo>
                    <a:lnTo>
                      <a:pt x="407699" y="150091"/>
                    </a:lnTo>
                    <a:lnTo>
                      <a:pt x="440892" y="150091"/>
                    </a:lnTo>
                    <a:close/>
                    <a:moveTo>
                      <a:pt x="60614" y="177511"/>
                    </a:moveTo>
                    <a:lnTo>
                      <a:pt x="60614" y="150091"/>
                    </a:lnTo>
                    <a:lnTo>
                      <a:pt x="393989" y="150091"/>
                    </a:lnTo>
                    <a:lnTo>
                      <a:pt x="393989" y="177511"/>
                    </a:lnTo>
                    <a:lnTo>
                      <a:pt x="60614" y="177511"/>
                    </a:lnTo>
                    <a:close/>
                    <a:moveTo>
                      <a:pt x="362960" y="211426"/>
                    </a:moveTo>
                    <a:lnTo>
                      <a:pt x="362960" y="295131"/>
                    </a:lnTo>
                    <a:lnTo>
                      <a:pt x="348528" y="295131"/>
                    </a:lnTo>
                    <a:lnTo>
                      <a:pt x="348528" y="211426"/>
                    </a:lnTo>
                    <a:lnTo>
                      <a:pt x="362960" y="211426"/>
                    </a:lnTo>
                    <a:close/>
                    <a:moveTo>
                      <a:pt x="312449" y="211426"/>
                    </a:moveTo>
                    <a:lnTo>
                      <a:pt x="312449" y="295131"/>
                    </a:lnTo>
                    <a:lnTo>
                      <a:pt x="298017" y="295131"/>
                    </a:lnTo>
                    <a:lnTo>
                      <a:pt x="298017" y="211426"/>
                    </a:lnTo>
                    <a:lnTo>
                      <a:pt x="312449" y="211426"/>
                    </a:lnTo>
                    <a:close/>
                    <a:moveTo>
                      <a:pt x="186170" y="248949"/>
                    </a:moveTo>
                    <a:cubicBezTo>
                      <a:pt x="186170" y="265545"/>
                      <a:pt x="173182" y="278534"/>
                      <a:pt x="156585" y="278534"/>
                    </a:cubicBezTo>
                    <a:cubicBezTo>
                      <a:pt x="139989" y="278534"/>
                      <a:pt x="127000" y="265545"/>
                      <a:pt x="127000" y="248949"/>
                    </a:cubicBezTo>
                    <a:cubicBezTo>
                      <a:pt x="127000" y="232352"/>
                      <a:pt x="139989" y="219364"/>
                      <a:pt x="156585" y="219364"/>
                    </a:cubicBezTo>
                    <a:cubicBezTo>
                      <a:pt x="172460" y="219364"/>
                      <a:pt x="186170" y="233074"/>
                      <a:pt x="186170" y="248949"/>
                    </a:cubicBezTo>
                    <a:close/>
                    <a:moveTo>
                      <a:pt x="348528" y="33193"/>
                    </a:moveTo>
                    <a:lnTo>
                      <a:pt x="362960" y="33193"/>
                    </a:lnTo>
                    <a:lnTo>
                      <a:pt x="362960" y="116898"/>
                    </a:lnTo>
                    <a:lnTo>
                      <a:pt x="348528" y="116898"/>
                    </a:lnTo>
                    <a:lnTo>
                      <a:pt x="348528" y="33193"/>
                    </a:lnTo>
                    <a:close/>
                    <a:moveTo>
                      <a:pt x="298017" y="33193"/>
                    </a:moveTo>
                    <a:lnTo>
                      <a:pt x="312449" y="33193"/>
                    </a:lnTo>
                    <a:lnTo>
                      <a:pt x="312449" y="116898"/>
                    </a:lnTo>
                    <a:lnTo>
                      <a:pt x="298017" y="116898"/>
                    </a:lnTo>
                    <a:lnTo>
                      <a:pt x="298017" y="33193"/>
                    </a:lnTo>
                    <a:close/>
                    <a:moveTo>
                      <a:pt x="155864" y="41852"/>
                    </a:moveTo>
                    <a:cubicBezTo>
                      <a:pt x="172460" y="41852"/>
                      <a:pt x="185449" y="54841"/>
                      <a:pt x="185449" y="71437"/>
                    </a:cubicBezTo>
                    <a:cubicBezTo>
                      <a:pt x="185449" y="88034"/>
                      <a:pt x="172460" y="101023"/>
                      <a:pt x="155864" y="101023"/>
                    </a:cubicBezTo>
                    <a:cubicBezTo>
                      <a:pt x="139267" y="101023"/>
                      <a:pt x="126278" y="88034"/>
                      <a:pt x="126278" y="71437"/>
                    </a:cubicBezTo>
                    <a:cubicBezTo>
                      <a:pt x="126278" y="54841"/>
                      <a:pt x="139989" y="41852"/>
                      <a:pt x="155864" y="41852"/>
                    </a:cubicBezTo>
                    <a:close/>
                    <a:moveTo>
                      <a:pt x="46182" y="71437"/>
                    </a:moveTo>
                    <a:cubicBezTo>
                      <a:pt x="46182" y="54841"/>
                      <a:pt x="59170" y="41852"/>
                      <a:pt x="75767" y="41852"/>
                    </a:cubicBezTo>
                    <a:cubicBezTo>
                      <a:pt x="92364" y="41852"/>
                      <a:pt x="105352" y="54841"/>
                      <a:pt x="105352" y="71437"/>
                    </a:cubicBezTo>
                    <a:cubicBezTo>
                      <a:pt x="105352" y="88034"/>
                      <a:pt x="92364" y="101023"/>
                      <a:pt x="75767" y="101023"/>
                    </a:cubicBezTo>
                    <a:cubicBezTo>
                      <a:pt x="59892" y="101023"/>
                      <a:pt x="46182" y="87312"/>
                      <a:pt x="46182" y="71437"/>
                    </a:cubicBezTo>
                    <a:close/>
                    <a:moveTo>
                      <a:pt x="46182" y="248949"/>
                    </a:moveTo>
                    <a:cubicBezTo>
                      <a:pt x="46182" y="232352"/>
                      <a:pt x="59170" y="219364"/>
                      <a:pt x="75767" y="219364"/>
                    </a:cubicBezTo>
                    <a:cubicBezTo>
                      <a:pt x="92364" y="219364"/>
                      <a:pt x="105352" y="232352"/>
                      <a:pt x="105352" y="248949"/>
                    </a:cubicBezTo>
                    <a:cubicBezTo>
                      <a:pt x="105352" y="265545"/>
                      <a:pt x="92364" y="278534"/>
                      <a:pt x="75767" y="278534"/>
                    </a:cubicBezTo>
                    <a:cubicBezTo>
                      <a:pt x="59892" y="278534"/>
                      <a:pt x="46182" y="265545"/>
                      <a:pt x="46182" y="248949"/>
                    </a:cubicBezTo>
                    <a:close/>
                    <a:moveTo>
                      <a:pt x="75767" y="456767"/>
                    </a:moveTo>
                    <a:cubicBezTo>
                      <a:pt x="59170" y="456767"/>
                      <a:pt x="46182" y="443778"/>
                      <a:pt x="46182" y="427182"/>
                    </a:cubicBezTo>
                    <a:cubicBezTo>
                      <a:pt x="46182" y="410585"/>
                      <a:pt x="59170" y="397597"/>
                      <a:pt x="75767" y="397597"/>
                    </a:cubicBezTo>
                    <a:cubicBezTo>
                      <a:pt x="92364" y="397597"/>
                      <a:pt x="105352" y="410585"/>
                      <a:pt x="105352" y="427182"/>
                    </a:cubicBezTo>
                    <a:cubicBezTo>
                      <a:pt x="105352" y="443778"/>
                      <a:pt x="92364" y="456767"/>
                      <a:pt x="75767" y="456767"/>
                    </a:cubicBezTo>
                    <a:close/>
                    <a:moveTo>
                      <a:pt x="155864" y="456767"/>
                    </a:moveTo>
                    <a:cubicBezTo>
                      <a:pt x="139267" y="456767"/>
                      <a:pt x="126278" y="443778"/>
                      <a:pt x="126278" y="427182"/>
                    </a:cubicBezTo>
                    <a:cubicBezTo>
                      <a:pt x="126278" y="410585"/>
                      <a:pt x="139267" y="397597"/>
                      <a:pt x="155864" y="397597"/>
                    </a:cubicBezTo>
                    <a:cubicBezTo>
                      <a:pt x="172460" y="397597"/>
                      <a:pt x="185449" y="410585"/>
                      <a:pt x="185449" y="427182"/>
                    </a:cubicBezTo>
                    <a:cubicBezTo>
                      <a:pt x="186170" y="443778"/>
                      <a:pt x="172460" y="456767"/>
                      <a:pt x="155864" y="456767"/>
                    </a:cubicBezTo>
                    <a:close/>
                    <a:moveTo>
                      <a:pt x="312449" y="472642"/>
                    </a:moveTo>
                    <a:lnTo>
                      <a:pt x="298017" y="472642"/>
                    </a:lnTo>
                    <a:lnTo>
                      <a:pt x="298017" y="388937"/>
                    </a:lnTo>
                    <a:lnTo>
                      <a:pt x="312449" y="388937"/>
                    </a:lnTo>
                    <a:lnTo>
                      <a:pt x="312449" y="472642"/>
                    </a:lnTo>
                    <a:close/>
                    <a:moveTo>
                      <a:pt x="362960" y="472642"/>
                    </a:moveTo>
                    <a:lnTo>
                      <a:pt x="348528" y="472642"/>
                    </a:lnTo>
                    <a:lnTo>
                      <a:pt x="348528" y="388937"/>
                    </a:lnTo>
                    <a:lnTo>
                      <a:pt x="362960" y="388937"/>
                    </a:lnTo>
                    <a:lnTo>
                      <a:pt x="362960" y="472642"/>
                    </a:lnTo>
                    <a:close/>
                    <a:moveTo>
                      <a:pt x="396875" y="355744"/>
                    </a:moveTo>
                    <a:lnTo>
                      <a:pt x="63500" y="355744"/>
                    </a:lnTo>
                    <a:lnTo>
                      <a:pt x="63500" y="328324"/>
                    </a:lnTo>
                    <a:lnTo>
                      <a:pt x="396875" y="328324"/>
                    </a:lnTo>
                    <a:lnTo>
                      <a:pt x="396875" y="355744"/>
                    </a:lnTo>
                    <a:close/>
                    <a:moveTo>
                      <a:pt x="414193" y="388937"/>
                    </a:moveTo>
                    <a:lnTo>
                      <a:pt x="414193" y="472642"/>
                    </a:lnTo>
                    <a:lnTo>
                      <a:pt x="399761" y="472642"/>
                    </a:lnTo>
                    <a:lnTo>
                      <a:pt x="399761" y="388937"/>
                    </a:lnTo>
                    <a:lnTo>
                      <a:pt x="414193" y="388937"/>
                    </a:lnTo>
                    <a:close/>
                    <a:moveTo>
                      <a:pt x="414193" y="211426"/>
                    </a:moveTo>
                    <a:lnTo>
                      <a:pt x="414193" y="295131"/>
                    </a:lnTo>
                    <a:lnTo>
                      <a:pt x="399761" y="295131"/>
                    </a:lnTo>
                    <a:lnTo>
                      <a:pt x="399761" y="211426"/>
                    </a:lnTo>
                    <a:lnTo>
                      <a:pt x="414193" y="211426"/>
                    </a:lnTo>
                    <a:close/>
                    <a:moveTo>
                      <a:pt x="399761" y="116898"/>
                    </a:moveTo>
                    <a:lnTo>
                      <a:pt x="399761" y="33193"/>
                    </a:lnTo>
                    <a:lnTo>
                      <a:pt x="414193" y="33193"/>
                    </a:lnTo>
                    <a:lnTo>
                      <a:pt x="414193" y="116898"/>
                    </a:lnTo>
                    <a:lnTo>
                      <a:pt x="399761" y="116898"/>
                    </a:lnTo>
                    <a:close/>
                  </a:path>
                </a:pathLst>
              </a:custGeom>
              <a:grp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sp>
          <p:nvSpPr>
            <p:cNvPr id="110" name="Freeform: Shape 109">
              <a:extLst>
                <a:ext uri="{FF2B5EF4-FFF2-40B4-BE49-F238E27FC236}">
                  <a16:creationId xmlns:a16="http://schemas.microsoft.com/office/drawing/2014/main" id="{881E4F9C-5113-182D-6D6B-C6363ADB56B0}"/>
                </a:ext>
              </a:extLst>
            </p:cNvPr>
            <p:cNvSpPr/>
            <p:nvPr/>
          </p:nvSpPr>
          <p:spPr>
            <a:xfrm>
              <a:off x="3085839" y="-2533227"/>
              <a:ext cx="77931" cy="37522"/>
            </a:xfrm>
            <a:custGeom>
              <a:avLst/>
              <a:gdLst>
                <a:gd name="connsiteX0" fmla="*/ 77932 w 77931"/>
                <a:gd name="connsiteY0" fmla="*/ 722 h 37522"/>
                <a:gd name="connsiteX1" fmla="*/ 77932 w 77931"/>
                <a:gd name="connsiteY1" fmla="*/ 37523 h 37522"/>
                <a:gd name="connsiteX2" fmla="*/ 18761 w 77931"/>
                <a:gd name="connsiteY2" fmla="*/ 37523 h 37522"/>
                <a:gd name="connsiteX3" fmla="*/ 0 w 77931"/>
                <a:gd name="connsiteY3" fmla="*/ 18761 h 37522"/>
                <a:gd name="connsiteX4" fmla="*/ 5773 w 77931"/>
                <a:gd name="connsiteY4" fmla="*/ 5773 h 37522"/>
                <a:gd name="connsiteX5" fmla="*/ 18761 w 77931"/>
                <a:gd name="connsiteY5" fmla="*/ 0 h 37522"/>
                <a:gd name="connsiteX6" fmla="*/ 77932 w 77931"/>
                <a:gd name="connsiteY6" fmla="*/ 0 h 3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931" h="37522">
                  <a:moveTo>
                    <a:pt x="77932" y="722"/>
                  </a:moveTo>
                  <a:lnTo>
                    <a:pt x="77932" y="37523"/>
                  </a:lnTo>
                  <a:lnTo>
                    <a:pt x="18761" y="37523"/>
                  </a:lnTo>
                  <a:cubicBezTo>
                    <a:pt x="8659" y="37523"/>
                    <a:pt x="0" y="29585"/>
                    <a:pt x="0" y="18761"/>
                  </a:cubicBezTo>
                  <a:cubicBezTo>
                    <a:pt x="0" y="13710"/>
                    <a:pt x="2165" y="9381"/>
                    <a:pt x="5773" y="5773"/>
                  </a:cubicBezTo>
                  <a:cubicBezTo>
                    <a:pt x="9381" y="2165"/>
                    <a:pt x="13710" y="0"/>
                    <a:pt x="18761" y="0"/>
                  </a:cubicBezTo>
                  <a:lnTo>
                    <a:pt x="77932" y="0"/>
                  </a:lnTo>
                  <a:close/>
                </a:path>
              </a:pathLst>
            </a:custGeom>
            <a:solidFill>
              <a:srgbClr val="0078D4"/>
            </a:solid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1" name="Freeform: Shape 110">
              <a:extLst>
                <a:ext uri="{FF2B5EF4-FFF2-40B4-BE49-F238E27FC236}">
                  <a16:creationId xmlns:a16="http://schemas.microsoft.com/office/drawing/2014/main" id="{032DF399-E2C6-55C7-694E-ED628E8F9723}"/>
                </a:ext>
              </a:extLst>
            </p:cNvPr>
            <p:cNvSpPr/>
            <p:nvPr/>
          </p:nvSpPr>
          <p:spPr>
            <a:xfrm>
              <a:off x="3382413" y="-2532505"/>
              <a:ext cx="77931" cy="36801"/>
            </a:xfrm>
            <a:custGeom>
              <a:avLst/>
              <a:gdLst>
                <a:gd name="connsiteX0" fmla="*/ 77932 w 77931"/>
                <a:gd name="connsiteY0" fmla="*/ 18040 h 36801"/>
                <a:gd name="connsiteX1" fmla="*/ 59170 w 77931"/>
                <a:gd name="connsiteY1" fmla="*/ 36801 h 36801"/>
                <a:gd name="connsiteX2" fmla="*/ 0 w 77931"/>
                <a:gd name="connsiteY2" fmla="*/ 36801 h 36801"/>
                <a:gd name="connsiteX3" fmla="*/ 0 w 77931"/>
                <a:gd name="connsiteY3" fmla="*/ 26699 h 36801"/>
                <a:gd name="connsiteX4" fmla="*/ 0 w 77931"/>
                <a:gd name="connsiteY4" fmla="*/ 0 h 36801"/>
                <a:gd name="connsiteX5" fmla="*/ 59170 w 77931"/>
                <a:gd name="connsiteY5" fmla="*/ 0 h 36801"/>
                <a:gd name="connsiteX6" fmla="*/ 77932 w 77931"/>
                <a:gd name="connsiteY6" fmla="*/ 18040 h 3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931" h="36801">
                  <a:moveTo>
                    <a:pt x="77932" y="18040"/>
                  </a:moveTo>
                  <a:cubicBezTo>
                    <a:pt x="77932" y="28142"/>
                    <a:pt x="69273" y="36801"/>
                    <a:pt x="59170" y="36801"/>
                  </a:cubicBezTo>
                  <a:lnTo>
                    <a:pt x="0" y="36801"/>
                  </a:lnTo>
                  <a:lnTo>
                    <a:pt x="0" y="26699"/>
                  </a:lnTo>
                  <a:lnTo>
                    <a:pt x="0" y="0"/>
                  </a:lnTo>
                  <a:lnTo>
                    <a:pt x="59170" y="0"/>
                  </a:lnTo>
                  <a:cubicBezTo>
                    <a:pt x="69273" y="0"/>
                    <a:pt x="77932" y="7938"/>
                    <a:pt x="77932" y="18040"/>
                  </a:cubicBezTo>
                  <a:close/>
                </a:path>
              </a:pathLst>
            </a:custGeom>
            <a:solidFill>
              <a:srgbClr val="0078D4"/>
            </a:solidFill>
            <a:ln w="721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spTree>
    <p:extLst>
      <p:ext uri="{BB962C8B-B14F-4D97-AF65-F5344CB8AC3E}">
        <p14:creationId xmlns:p14="http://schemas.microsoft.com/office/powerpoint/2010/main" val="27607528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86F942-9690-18F1-AB98-1C96A4957251}"/>
              </a:ext>
              <a:ext uri="{C183D7F6-B498-43B3-948B-1728B52AA6E4}">
                <adec:decorative xmlns:adec="http://schemas.microsoft.com/office/drawing/2017/decorative" val="1"/>
              </a:ext>
            </a:extLst>
          </p:cNvPr>
          <p:cNvSpPr/>
          <p:nvPr/>
        </p:nvSpPr>
        <p:spPr bwMode="auto">
          <a:xfrm>
            <a:off x="0" y="-1"/>
            <a:ext cx="4160838" cy="6858001"/>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Title 7">
            <a:extLst>
              <a:ext uri="{FF2B5EF4-FFF2-40B4-BE49-F238E27FC236}">
                <a16:creationId xmlns:a16="http://schemas.microsoft.com/office/drawing/2014/main" id="{E5B3D960-F36D-7913-ABD1-67FDA218BD03}"/>
              </a:ext>
            </a:extLst>
          </p:cNvPr>
          <p:cNvSpPr txBox="1">
            <a:spLocks noGrp="1"/>
          </p:cNvSpPr>
          <p:nvPr>
            <p:ph type="title" idx="4294967295"/>
          </p:nvPr>
        </p:nvSpPr>
        <p:spPr>
          <a:xfrm>
            <a:off x="454170" y="1012314"/>
            <a:ext cx="2927660" cy="6155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Next steps</a:t>
            </a:r>
          </a:p>
        </p:txBody>
      </p:sp>
      <p:sp>
        <p:nvSpPr>
          <p:cNvPr id="11" name="Text Placeholder 2">
            <a:extLst>
              <a:ext uri="{FF2B5EF4-FFF2-40B4-BE49-F238E27FC236}">
                <a16:creationId xmlns:a16="http://schemas.microsoft.com/office/drawing/2014/main" id="{FB006531-5A6B-07E6-CE52-334E4DB4F67B}"/>
              </a:ext>
            </a:extLst>
          </p:cNvPr>
          <p:cNvSpPr txBox="1">
            <a:spLocks/>
          </p:cNvSpPr>
          <p:nvPr/>
        </p:nvSpPr>
        <p:spPr>
          <a:xfrm>
            <a:off x="5142046" y="745999"/>
            <a:ext cx="6591285" cy="892552"/>
          </a:xfrm>
          <a:prstGeom prst="rect">
            <a:avLst/>
          </a:prstGeom>
        </p:spPr>
        <p:txBody>
          <a:bodyPr wrap="square" lIns="0" tIns="0" rIns="0" bIns="0" anchor="t">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1200"/>
              </a:spcAft>
            </a:pPr>
            <a:r>
              <a:rPr lang="en-US" sz="2400" b="1" dirty="0">
                <a:solidFill>
                  <a:schemeClr val="tx1"/>
                </a:solidFill>
                <a:latin typeface="+mn-lt"/>
              </a:rPr>
              <a:t>Review Azure Virtual Desktop documentation</a:t>
            </a:r>
          </a:p>
          <a:p>
            <a:pPr>
              <a:spcAft>
                <a:spcPts val="1200"/>
              </a:spcAft>
            </a:pPr>
            <a:r>
              <a:rPr lang="en-US" sz="2400" dirty="0">
                <a:solidFill>
                  <a:schemeClr val="tx1"/>
                </a:solidFill>
                <a:latin typeface="+mn-lt"/>
                <a:hlinkClick r:id="rId3">
                  <a:extLst>
                    <a:ext uri="{A12FA001-AC4F-418D-AE19-62706E023703}">
                      <ahyp:hlinkClr xmlns:ahyp="http://schemas.microsoft.com/office/drawing/2018/hyperlinkcolor" val="tx"/>
                    </a:ext>
                  </a:extLst>
                </a:hlinkClick>
              </a:rPr>
              <a:t>https://aka.ms/</a:t>
            </a:r>
            <a:r>
              <a:rPr lang="en-US" sz="2400" dirty="0">
                <a:solidFill>
                  <a:schemeClr val="tx2"/>
                </a:solidFill>
                <a:latin typeface="+mn-lt"/>
                <a:hlinkClick r:id="rId3">
                  <a:extLst>
                    <a:ext uri="{A12FA001-AC4F-418D-AE19-62706E023703}">
                      <ahyp:hlinkClr xmlns:ahyp="http://schemas.microsoft.com/office/drawing/2018/hyperlinkcolor" val="tx"/>
                    </a:ext>
                  </a:extLst>
                </a:hlinkClick>
              </a:rPr>
              <a:t>AVDDocs</a:t>
            </a:r>
            <a:endParaRPr lang="en-US" sz="2400" dirty="0">
              <a:solidFill>
                <a:schemeClr val="tx2"/>
              </a:solidFill>
              <a:latin typeface="+mn-lt"/>
              <a:cs typeface="Segoe UI"/>
            </a:endParaRPr>
          </a:p>
        </p:txBody>
      </p:sp>
      <p:grpSp>
        <p:nvGrpSpPr>
          <p:cNvPr id="25" name="Group 24">
            <a:extLst>
              <a:ext uri="{FF2B5EF4-FFF2-40B4-BE49-F238E27FC236}">
                <a16:creationId xmlns:a16="http://schemas.microsoft.com/office/drawing/2014/main" id="{6EEA78F4-8E72-B1C3-9692-0F2F2B46FF71}"/>
              </a:ext>
              <a:ext uri="{C183D7F6-B498-43B3-948B-1728B52AA6E4}">
                <adec:decorative xmlns:adec="http://schemas.microsoft.com/office/drawing/2017/decorative" val="1"/>
              </a:ext>
            </a:extLst>
          </p:cNvPr>
          <p:cNvGrpSpPr/>
          <p:nvPr/>
        </p:nvGrpSpPr>
        <p:grpSpPr>
          <a:xfrm>
            <a:off x="4314899" y="921515"/>
            <a:ext cx="648308" cy="485892"/>
            <a:chOff x="9772314" y="-1676400"/>
            <a:chExt cx="1270887" cy="952500"/>
          </a:xfrm>
        </p:grpSpPr>
        <p:pic>
          <p:nvPicPr>
            <p:cNvPr id="26" name="Graphic 25">
              <a:extLst>
                <a:ext uri="{FF2B5EF4-FFF2-40B4-BE49-F238E27FC236}">
                  <a16:creationId xmlns:a16="http://schemas.microsoft.com/office/drawing/2014/main" id="{F00321C7-E8FF-06CE-7171-8D7A5980BC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90701" y="-1676400"/>
              <a:ext cx="952500" cy="952500"/>
            </a:xfrm>
            <a:prstGeom prst="rect">
              <a:avLst/>
            </a:prstGeom>
          </p:spPr>
        </p:pic>
        <p:sp>
          <p:nvSpPr>
            <p:cNvPr id="27" name="Freeform: Shape 26">
              <a:extLst>
                <a:ext uri="{FF2B5EF4-FFF2-40B4-BE49-F238E27FC236}">
                  <a16:creationId xmlns:a16="http://schemas.microsoft.com/office/drawing/2014/main" id="{3E342FB5-C5C7-A3CD-7BA3-FAD506D86DCE}"/>
                </a:ext>
              </a:extLst>
            </p:cNvPr>
            <p:cNvSpPr/>
            <p:nvPr/>
          </p:nvSpPr>
          <p:spPr>
            <a:xfrm rot="18900000">
              <a:off x="9772314" y="-1549810"/>
              <a:ext cx="641929" cy="641052"/>
            </a:xfrm>
            <a:custGeom>
              <a:avLst/>
              <a:gdLst>
                <a:gd name="connsiteX0" fmla="*/ 222529 w 641929"/>
                <a:gd name="connsiteY0" fmla="*/ 593997 h 641052"/>
                <a:gd name="connsiteX1" fmla="*/ 17310 w 641929"/>
                <a:gd name="connsiteY1" fmla="*/ 640677 h 641052"/>
                <a:gd name="connsiteX2" fmla="*/ 14169 w 641929"/>
                <a:gd name="connsiteY2" fmla="*/ 641052 h 641052"/>
                <a:gd name="connsiteX3" fmla="*/ 4155 w 641929"/>
                <a:gd name="connsiteY3" fmla="*/ 636922 h 641052"/>
                <a:gd name="connsiteX4" fmla="*/ 364 w 641929"/>
                <a:gd name="connsiteY4" fmla="*/ 623766 h 641052"/>
                <a:gd name="connsiteX5" fmla="*/ 47043 w 641929"/>
                <a:gd name="connsiteY5" fmla="*/ 418660 h 641052"/>
                <a:gd name="connsiteX6" fmla="*/ 222529 w 641929"/>
                <a:gd name="connsiteY6" fmla="*/ 593997 h 641052"/>
                <a:gd name="connsiteX7" fmla="*/ 554067 w 641929"/>
                <a:gd name="connsiteY7" fmla="*/ 267135 h 641052"/>
                <a:gd name="connsiteX8" fmla="*/ 250792 w 641929"/>
                <a:gd name="connsiteY8" fmla="*/ 570353 h 641052"/>
                <a:gd name="connsiteX9" fmla="*/ 70780 w 641929"/>
                <a:gd name="connsiteY9" fmla="*/ 390369 h 641052"/>
                <a:gd name="connsiteX10" fmla="*/ 373969 w 641929"/>
                <a:gd name="connsiteY10" fmla="*/ 87094 h 641052"/>
                <a:gd name="connsiteX11" fmla="*/ 544023 w 641929"/>
                <a:gd name="connsiteY11" fmla="*/ 17047 h 641052"/>
                <a:gd name="connsiteX12" fmla="*/ 624021 w 641929"/>
                <a:gd name="connsiteY12" fmla="*/ 97081 h 641052"/>
                <a:gd name="connsiteX13" fmla="*/ 641929 w 641929"/>
                <a:gd name="connsiteY13" fmla="*/ 142459 h 641052"/>
                <a:gd name="connsiteX14" fmla="*/ 612818 w 641929"/>
                <a:gd name="connsiteY14" fmla="*/ 208291 h 641052"/>
                <a:gd name="connsiteX15" fmla="*/ 574003 w 641929"/>
                <a:gd name="connsiteY15" fmla="*/ 247106 h 641052"/>
                <a:gd name="connsiteX16" fmla="*/ 393977 w 641929"/>
                <a:gd name="connsiteY16" fmla="*/ 67065 h 641052"/>
                <a:gd name="connsiteX17" fmla="*/ 432764 w 641929"/>
                <a:gd name="connsiteY17" fmla="*/ 28250 h 641052"/>
                <a:gd name="connsiteX18" fmla="*/ 544023 w 641929"/>
                <a:gd name="connsiteY18" fmla="*/ 17047 h 64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1929" h="641052">
                  <a:moveTo>
                    <a:pt x="222529" y="593997"/>
                  </a:moveTo>
                  <a:lnTo>
                    <a:pt x="17310" y="640677"/>
                  </a:lnTo>
                  <a:cubicBezTo>
                    <a:pt x="16262" y="640939"/>
                    <a:pt x="15216" y="641052"/>
                    <a:pt x="14169" y="641052"/>
                  </a:cubicBezTo>
                  <a:cubicBezTo>
                    <a:pt x="10435" y="641051"/>
                    <a:pt x="6842" y="639609"/>
                    <a:pt x="4155" y="636922"/>
                  </a:cubicBezTo>
                  <a:cubicBezTo>
                    <a:pt x="703" y="633499"/>
                    <a:pt x="-740" y="628519"/>
                    <a:pt x="364" y="623766"/>
                  </a:cubicBezTo>
                  <a:lnTo>
                    <a:pt x="47043" y="418660"/>
                  </a:lnTo>
                  <a:cubicBezTo>
                    <a:pt x="66846" y="500985"/>
                    <a:pt x="140203" y="574201"/>
                    <a:pt x="222529" y="593997"/>
                  </a:cubicBezTo>
                  <a:close/>
                  <a:moveTo>
                    <a:pt x="554067" y="267135"/>
                  </a:moveTo>
                  <a:lnTo>
                    <a:pt x="250792" y="570353"/>
                  </a:lnTo>
                  <a:cubicBezTo>
                    <a:pt x="150389" y="563704"/>
                    <a:pt x="77371" y="490800"/>
                    <a:pt x="70780" y="390369"/>
                  </a:cubicBezTo>
                  <a:lnTo>
                    <a:pt x="373969" y="87094"/>
                  </a:lnTo>
                  <a:close/>
                  <a:moveTo>
                    <a:pt x="544023" y="17047"/>
                  </a:moveTo>
                  <a:lnTo>
                    <a:pt x="624021" y="97081"/>
                  </a:lnTo>
                  <a:cubicBezTo>
                    <a:pt x="635543" y="108595"/>
                    <a:pt x="641929" y="124721"/>
                    <a:pt x="641929" y="142459"/>
                  </a:cubicBezTo>
                  <a:cubicBezTo>
                    <a:pt x="641929" y="165827"/>
                    <a:pt x="631320" y="189818"/>
                    <a:pt x="612818" y="208291"/>
                  </a:cubicBezTo>
                  <a:lnTo>
                    <a:pt x="574003" y="247106"/>
                  </a:lnTo>
                  <a:lnTo>
                    <a:pt x="393977" y="67065"/>
                  </a:lnTo>
                  <a:lnTo>
                    <a:pt x="432764" y="28250"/>
                  </a:lnTo>
                  <a:cubicBezTo>
                    <a:pt x="465290" y="-4284"/>
                    <a:pt x="517344" y="-9660"/>
                    <a:pt x="544023" y="17047"/>
                  </a:cubicBezTo>
                  <a:close/>
                </a:path>
              </a:pathLst>
            </a:custGeom>
            <a:solidFill>
              <a:srgbClr val="50E6FF"/>
            </a:solidFill>
            <a:ln w="9922" cap="flat">
              <a:noFill/>
              <a:prstDash val="solid"/>
              <a:miter/>
            </a:ln>
          </p:spPr>
          <p:txBody>
            <a:bodyPr rtlCol="0" anchor="ctr"/>
            <a:lstStyle/>
            <a:p>
              <a:endParaRPr lang="en-US" dirty="0"/>
            </a:p>
          </p:txBody>
        </p:sp>
      </p:grpSp>
      <p:sp>
        <p:nvSpPr>
          <p:cNvPr id="13" name="Text Placeholder 2">
            <a:extLst>
              <a:ext uri="{FF2B5EF4-FFF2-40B4-BE49-F238E27FC236}">
                <a16:creationId xmlns:a16="http://schemas.microsoft.com/office/drawing/2014/main" id="{6049F4A1-096F-0475-6B5B-672553E3AC86}"/>
              </a:ext>
            </a:extLst>
          </p:cNvPr>
          <p:cNvSpPr txBox="1">
            <a:spLocks/>
          </p:cNvSpPr>
          <p:nvPr/>
        </p:nvSpPr>
        <p:spPr>
          <a:xfrm>
            <a:off x="5196153" y="2193856"/>
            <a:ext cx="6591285" cy="892552"/>
          </a:xfrm>
          <a:prstGeom prst="rect">
            <a:avLst/>
          </a:prstGeom>
        </p:spPr>
        <p:txBody>
          <a:bodyPr wrap="square" lIns="0" tIns="0" rIns="0" bIns="0" anchor="t">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1200"/>
              </a:spcAft>
            </a:pPr>
            <a:r>
              <a:rPr lang="en-US" sz="2400" b="1" dirty="0">
                <a:solidFill>
                  <a:schemeClr val="tx1"/>
                </a:solidFill>
                <a:latin typeface="+mn-lt"/>
              </a:rPr>
              <a:t>Take Azure Virtual Desktop training courses</a:t>
            </a:r>
          </a:p>
          <a:p>
            <a:pPr>
              <a:spcAft>
                <a:spcPts val="1200"/>
              </a:spcAft>
            </a:pPr>
            <a:r>
              <a:rPr lang="en-US" sz="2400" dirty="0">
                <a:solidFill>
                  <a:schemeClr val="tx1"/>
                </a:solidFill>
                <a:latin typeface="+mn-lt"/>
                <a:hlinkClick r:id="rId6">
                  <a:extLst>
                    <a:ext uri="{A12FA001-AC4F-418D-AE19-62706E023703}">
                      <ahyp:hlinkClr xmlns:ahyp="http://schemas.microsoft.com/office/drawing/2018/hyperlinkcolor" val="tx"/>
                    </a:ext>
                  </a:extLst>
                </a:hlinkClick>
              </a:rPr>
              <a:t>https://aka.ms/</a:t>
            </a:r>
            <a:r>
              <a:rPr lang="en-US" sz="2400" dirty="0">
                <a:solidFill>
                  <a:schemeClr val="tx2"/>
                </a:solidFill>
                <a:latin typeface="+mn-lt"/>
                <a:hlinkClick r:id="rId6">
                  <a:extLst>
                    <a:ext uri="{A12FA001-AC4F-418D-AE19-62706E023703}">
                      <ahyp:hlinkClr xmlns:ahyp="http://schemas.microsoft.com/office/drawing/2018/hyperlinkcolor" val="tx"/>
                    </a:ext>
                  </a:extLst>
                </a:hlinkClick>
              </a:rPr>
              <a:t>AVDTrain</a:t>
            </a:r>
            <a:endParaRPr lang="en-US" sz="2400" dirty="0">
              <a:solidFill>
                <a:schemeClr val="tx2"/>
              </a:solidFill>
              <a:latin typeface="+mn-lt"/>
              <a:cs typeface="Segoe UI"/>
            </a:endParaRPr>
          </a:p>
        </p:txBody>
      </p:sp>
      <p:grpSp>
        <p:nvGrpSpPr>
          <p:cNvPr id="37" name="spreadsheet">
            <a:extLst>
              <a:ext uri="{FF2B5EF4-FFF2-40B4-BE49-F238E27FC236}">
                <a16:creationId xmlns:a16="http://schemas.microsoft.com/office/drawing/2014/main" id="{D6B8F9BB-0D28-A0E9-82F8-F8393C60FD43}"/>
              </a:ext>
              <a:ext uri="{C183D7F6-B498-43B3-948B-1728B52AA6E4}">
                <adec:decorative xmlns:adec="http://schemas.microsoft.com/office/drawing/2017/decorative" val="1"/>
              </a:ext>
            </a:extLst>
          </p:cNvPr>
          <p:cNvGrpSpPr/>
          <p:nvPr/>
        </p:nvGrpSpPr>
        <p:grpSpPr>
          <a:xfrm>
            <a:off x="4442779" y="2361937"/>
            <a:ext cx="500762" cy="500762"/>
            <a:chOff x="6354216" y="3963965"/>
            <a:chExt cx="379710" cy="379710"/>
          </a:xfrm>
        </p:grpSpPr>
        <p:sp>
          <p:nvSpPr>
            <p:cNvPr id="38" name="Freeform: Shape 37">
              <a:extLst>
                <a:ext uri="{FF2B5EF4-FFF2-40B4-BE49-F238E27FC236}">
                  <a16:creationId xmlns:a16="http://schemas.microsoft.com/office/drawing/2014/main" id="{A2BF2F09-33BF-3AFA-6DFC-7AE538BD3E65}"/>
                </a:ext>
              </a:extLst>
            </p:cNvPr>
            <p:cNvSpPr/>
            <p:nvPr/>
          </p:nvSpPr>
          <p:spPr>
            <a:xfrm>
              <a:off x="6392789" y="3964742"/>
              <a:ext cx="297505" cy="375795"/>
            </a:xfrm>
            <a:custGeom>
              <a:avLst/>
              <a:gdLst>
                <a:gd name="connsiteX0" fmla="*/ 1180 w 297504"/>
                <a:gd name="connsiteY0" fmla="*/ 376584 h 375795"/>
                <a:gd name="connsiteX1" fmla="*/ 298294 w 297504"/>
                <a:gd name="connsiteY1" fmla="*/ 376584 h 375795"/>
                <a:gd name="connsiteX2" fmla="*/ 298294 w 297504"/>
                <a:gd name="connsiteY2" fmla="*/ 1180 h 375795"/>
                <a:gd name="connsiteX3" fmla="*/ 1180 w 297504"/>
                <a:gd name="connsiteY3" fmla="*/ 1180 h 375795"/>
                <a:gd name="connsiteX4" fmla="*/ 1180 w 297504"/>
                <a:gd name="connsiteY4" fmla="*/ 376584 h 37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04" h="375795">
                  <a:moveTo>
                    <a:pt x="1180" y="376584"/>
                  </a:moveTo>
                  <a:lnTo>
                    <a:pt x="298294" y="376584"/>
                  </a:lnTo>
                  <a:lnTo>
                    <a:pt x="298294" y="1180"/>
                  </a:lnTo>
                  <a:lnTo>
                    <a:pt x="1180" y="1180"/>
                  </a:lnTo>
                  <a:lnTo>
                    <a:pt x="1180" y="376584"/>
                  </a:lnTo>
                  <a:close/>
                </a:path>
              </a:pathLst>
            </a:custGeom>
            <a:solidFill>
              <a:srgbClr val="0078D4"/>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5EB8CD23-1FC0-67B8-13D1-BABB48B2F95B}"/>
                </a:ext>
              </a:extLst>
            </p:cNvPr>
            <p:cNvSpPr/>
            <p:nvPr/>
          </p:nvSpPr>
          <p:spPr>
            <a:xfrm>
              <a:off x="6452680" y="4242276"/>
              <a:ext cx="180069" cy="39145"/>
            </a:xfrm>
            <a:custGeom>
              <a:avLst/>
              <a:gdLst>
                <a:gd name="connsiteX0" fmla="*/ 1180 w 180068"/>
                <a:gd name="connsiteY0" fmla="*/ 40326 h 39145"/>
                <a:gd name="connsiteX1" fmla="*/ 179292 w 180068"/>
                <a:gd name="connsiteY1" fmla="*/ 40326 h 39145"/>
                <a:gd name="connsiteX2" fmla="*/ 179292 w 180068"/>
                <a:gd name="connsiteY2" fmla="*/ 1180 h 39145"/>
                <a:gd name="connsiteX3" fmla="*/ 1180 w 180068"/>
                <a:gd name="connsiteY3" fmla="*/ 1180 h 39145"/>
                <a:gd name="connsiteX4" fmla="*/ 1180 w 180068"/>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326"/>
                  </a:moveTo>
                  <a:lnTo>
                    <a:pt x="179292" y="40326"/>
                  </a:lnTo>
                  <a:lnTo>
                    <a:pt x="179292" y="1180"/>
                  </a:lnTo>
                  <a:lnTo>
                    <a:pt x="1180" y="1180"/>
                  </a:lnTo>
                  <a:lnTo>
                    <a:pt x="1180" y="40326"/>
                  </a:lnTo>
                  <a:close/>
                </a:path>
              </a:pathLst>
            </a:custGeom>
            <a:solidFill>
              <a:srgbClr val="50E6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0" name="Freeform: Shape 39">
              <a:extLst>
                <a:ext uri="{FF2B5EF4-FFF2-40B4-BE49-F238E27FC236}">
                  <a16:creationId xmlns:a16="http://schemas.microsoft.com/office/drawing/2014/main" id="{03F51B0B-99A1-DA62-1872-DC87D4EE118E}"/>
                </a:ext>
              </a:extLst>
            </p:cNvPr>
            <p:cNvSpPr/>
            <p:nvPr/>
          </p:nvSpPr>
          <p:spPr>
            <a:xfrm>
              <a:off x="6452680" y="4182778"/>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rgbClr val="50E6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1" name="Freeform: Shape 40">
              <a:extLst>
                <a:ext uri="{FF2B5EF4-FFF2-40B4-BE49-F238E27FC236}">
                  <a16:creationId xmlns:a16="http://schemas.microsoft.com/office/drawing/2014/main" id="{AF1A1A18-1D9C-8B6B-15E2-90C18837B731}"/>
                </a:ext>
              </a:extLst>
            </p:cNvPr>
            <p:cNvSpPr/>
            <p:nvPr/>
          </p:nvSpPr>
          <p:spPr>
            <a:xfrm>
              <a:off x="6452680" y="4122883"/>
              <a:ext cx="180069" cy="39145"/>
            </a:xfrm>
            <a:custGeom>
              <a:avLst/>
              <a:gdLst>
                <a:gd name="connsiteX0" fmla="*/ 1180 w 180068"/>
                <a:gd name="connsiteY0" fmla="*/ 40717 h 39145"/>
                <a:gd name="connsiteX1" fmla="*/ 179292 w 180068"/>
                <a:gd name="connsiteY1" fmla="*/ 40717 h 39145"/>
                <a:gd name="connsiteX2" fmla="*/ 179292 w 180068"/>
                <a:gd name="connsiteY2" fmla="*/ 1180 h 39145"/>
                <a:gd name="connsiteX3" fmla="*/ 1180 w 180068"/>
                <a:gd name="connsiteY3" fmla="*/ 1180 h 39145"/>
                <a:gd name="connsiteX4" fmla="*/ 1180 w 180068"/>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68" h="39145">
                  <a:moveTo>
                    <a:pt x="1180" y="40717"/>
                  </a:moveTo>
                  <a:lnTo>
                    <a:pt x="179292" y="40717"/>
                  </a:lnTo>
                  <a:lnTo>
                    <a:pt x="179292" y="1180"/>
                  </a:lnTo>
                  <a:lnTo>
                    <a:pt x="1180" y="1180"/>
                  </a:lnTo>
                  <a:lnTo>
                    <a:pt x="1180" y="40717"/>
                  </a:lnTo>
                  <a:close/>
                </a:path>
              </a:pathLst>
            </a:custGeom>
            <a:solidFill>
              <a:srgbClr val="50E6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2" name="Freeform: Shape 41">
              <a:extLst>
                <a:ext uri="{FF2B5EF4-FFF2-40B4-BE49-F238E27FC236}">
                  <a16:creationId xmlns:a16="http://schemas.microsoft.com/office/drawing/2014/main" id="{7404EFDB-8376-7A4C-39A0-F4FB2968412C}"/>
                </a:ext>
              </a:extLst>
            </p:cNvPr>
            <p:cNvSpPr/>
            <p:nvPr/>
          </p:nvSpPr>
          <p:spPr>
            <a:xfrm>
              <a:off x="6570510" y="4063003"/>
              <a:ext cx="62633" cy="39145"/>
            </a:xfrm>
            <a:custGeom>
              <a:avLst/>
              <a:gdLst>
                <a:gd name="connsiteX0" fmla="*/ 1180 w 62632"/>
                <a:gd name="connsiteY0" fmla="*/ 40717 h 39145"/>
                <a:gd name="connsiteX1" fmla="*/ 61464 w 62632"/>
                <a:gd name="connsiteY1" fmla="*/ 40717 h 39145"/>
                <a:gd name="connsiteX2" fmla="*/ 61464 w 62632"/>
                <a:gd name="connsiteY2" fmla="*/ 1180 h 39145"/>
                <a:gd name="connsiteX3" fmla="*/ 1180 w 62632"/>
                <a:gd name="connsiteY3" fmla="*/ 1180 h 39145"/>
                <a:gd name="connsiteX4" fmla="*/ 1180 w 62632"/>
                <a:gd name="connsiteY4" fmla="*/ 40717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717"/>
                  </a:moveTo>
                  <a:lnTo>
                    <a:pt x="61464" y="40717"/>
                  </a:lnTo>
                  <a:lnTo>
                    <a:pt x="61464" y="1180"/>
                  </a:lnTo>
                  <a:lnTo>
                    <a:pt x="1180" y="1180"/>
                  </a:lnTo>
                  <a:lnTo>
                    <a:pt x="1180" y="40717"/>
                  </a:lnTo>
                  <a:close/>
                </a:path>
              </a:pathLst>
            </a:custGeom>
            <a:solidFill>
              <a:srgbClr val="50E6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3" name="Freeform: Shape 42">
              <a:extLst>
                <a:ext uri="{FF2B5EF4-FFF2-40B4-BE49-F238E27FC236}">
                  <a16:creationId xmlns:a16="http://schemas.microsoft.com/office/drawing/2014/main" id="{BAAC148B-348F-4533-CA63-32C4DCA4CF45}"/>
                </a:ext>
              </a:extLst>
            </p:cNvPr>
            <p:cNvSpPr/>
            <p:nvPr/>
          </p:nvSpPr>
          <p:spPr>
            <a:xfrm>
              <a:off x="6570510" y="4004285"/>
              <a:ext cx="62633" cy="39145"/>
            </a:xfrm>
            <a:custGeom>
              <a:avLst/>
              <a:gdLst>
                <a:gd name="connsiteX0" fmla="*/ 1180 w 62632"/>
                <a:gd name="connsiteY0" fmla="*/ 40326 h 39145"/>
                <a:gd name="connsiteX1" fmla="*/ 61464 w 62632"/>
                <a:gd name="connsiteY1" fmla="*/ 40326 h 39145"/>
                <a:gd name="connsiteX2" fmla="*/ 61464 w 62632"/>
                <a:gd name="connsiteY2" fmla="*/ 1180 h 39145"/>
                <a:gd name="connsiteX3" fmla="*/ 1180 w 62632"/>
                <a:gd name="connsiteY3" fmla="*/ 1180 h 39145"/>
                <a:gd name="connsiteX4" fmla="*/ 1180 w 62632"/>
                <a:gd name="connsiteY4" fmla="*/ 40326 h 39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2" h="39145">
                  <a:moveTo>
                    <a:pt x="1180" y="40326"/>
                  </a:moveTo>
                  <a:lnTo>
                    <a:pt x="61464" y="40326"/>
                  </a:lnTo>
                  <a:lnTo>
                    <a:pt x="61464" y="1180"/>
                  </a:lnTo>
                  <a:lnTo>
                    <a:pt x="1180" y="1180"/>
                  </a:lnTo>
                  <a:lnTo>
                    <a:pt x="1180" y="40326"/>
                  </a:lnTo>
                  <a:close/>
                </a:path>
              </a:pathLst>
            </a:custGeom>
            <a:solidFill>
              <a:srgbClr val="50E6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4" name="Freeform: Shape 43">
              <a:extLst>
                <a:ext uri="{FF2B5EF4-FFF2-40B4-BE49-F238E27FC236}">
                  <a16:creationId xmlns:a16="http://schemas.microsoft.com/office/drawing/2014/main" id="{601C3789-B7E8-AE12-8806-FE830070AFD8}"/>
                </a:ext>
              </a:extLst>
            </p:cNvPr>
            <p:cNvSpPr/>
            <p:nvPr/>
          </p:nvSpPr>
          <p:spPr>
            <a:xfrm>
              <a:off x="6473821" y="4019148"/>
              <a:ext cx="78291" cy="78291"/>
            </a:xfrm>
            <a:custGeom>
              <a:avLst/>
              <a:gdLst>
                <a:gd name="connsiteX0" fmla="*/ 1180 w 78290"/>
                <a:gd name="connsiteY0" fmla="*/ 68119 h 78290"/>
                <a:gd name="connsiteX1" fmla="*/ 13315 w 78290"/>
                <a:gd name="connsiteY1" fmla="*/ 80254 h 78290"/>
                <a:gd name="connsiteX2" fmla="*/ 80254 w 78290"/>
                <a:gd name="connsiteY2" fmla="*/ 13315 h 78290"/>
                <a:gd name="connsiteX3" fmla="*/ 68119 w 78290"/>
                <a:gd name="connsiteY3" fmla="*/ 1180 h 78290"/>
                <a:gd name="connsiteX4" fmla="*/ 1180 w 78290"/>
                <a:gd name="connsiteY4" fmla="*/ 68119 h 7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90" h="78290">
                  <a:moveTo>
                    <a:pt x="1180" y="68119"/>
                  </a:moveTo>
                  <a:lnTo>
                    <a:pt x="13315" y="80254"/>
                  </a:lnTo>
                  <a:lnTo>
                    <a:pt x="80254" y="13315"/>
                  </a:lnTo>
                  <a:lnTo>
                    <a:pt x="68119" y="1180"/>
                  </a:lnTo>
                  <a:lnTo>
                    <a:pt x="1180" y="68119"/>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45" name="Freeform: Shape 44">
              <a:extLst>
                <a:ext uri="{FF2B5EF4-FFF2-40B4-BE49-F238E27FC236}">
                  <a16:creationId xmlns:a16="http://schemas.microsoft.com/office/drawing/2014/main" id="{A2E9549B-023A-D34B-4EA9-30074791DACE}"/>
                </a:ext>
              </a:extLst>
            </p:cNvPr>
            <p:cNvSpPr/>
            <p:nvPr/>
          </p:nvSpPr>
          <p:spPr>
            <a:xfrm>
              <a:off x="6447199" y="4047727"/>
              <a:ext cx="50889" cy="50889"/>
            </a:xfrm>
            <a:custGeom>
              <a:avLst/>
              <a:gdLst>
                <a:gd name="connsiteX0" fmla="*/ 39543 w 50888"/>
                <a:gd name="connsiteY0" fmla="*/ 51286 h 50888"/>
                <a:gd name="connsiteX1" fmla="*/ 51678 w 50888"/>
                <a:gd name="connsiteY1" fmla="*/ 39151 h 50888"/>
                <a:gd name="connsiteX2" fmla="*/ 13315 w 50888"/>
                <a:gd name="connsiteY2" fmla="*/ 1180 h 50888"/>
                <a:gd name="connsiteX3" fmla="*/ 1180 w 50888"/>
                <a:gd name="connsiteY3" fmla="*/ 13315 h 50888"/>
                <a:gd name="connsiteX4" fmla="*/ 39543 w 50888"/>
                <a:gd name="connsiteY4" fmla="*/ 51286 h 5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88" h="50888">
                  <a:moveTo>
                    <a:pt x="39543" y="51286"/>
                  </a:moveTo>
                  <a:lnTo>
                    <a:pt x="51678" y="39151"/>
                  </a:lnTo>
                  <a:lnTo>
                    <a:pt x="13315" y="1180"/>
                  </a:lnTo>
                  <a:lnTo>
                    <a:pt x="1180" y="13315"/>
                  </a:lnTo>
                  <a:lnTo>
                    <a:pt x="39543" y="51286"/>
                  </a:lnTo>
                  <a:close/>
                </a:path>
              </a:pathLst>
            </a:custGeom>
            <a:solidFill>
              <a:srgbClr val="FFFFFF"/>
            </a:solidFill>
            <a:ln w="38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grpSp>
      <p:sp>
        <p:nvSpPr>
          <p:cNvPr id="10" name="Text Placeholder 2">
            <a:extLst>
              <a:ext uri="{FF2B5EF4-FFF2-40B4-BE49-F238E27FC236}">
                <a16:creationId xmlns:a16="http://schemas.microsoft.com/office/drawing/2014/main" id="{E3D42FED-8028-0BBA-744E-5A830BDF7C11}"/>
              </a:ext>
            </a:extLst>
          </p:cNvPr>
          <p:cNvSpPr txBox="1">
            <a:spLocks/>
          </p:cNvSpPr>
          <p:nvPr/>
        </p:nvSpPr>
        <p:spPr>
          <a:xfrm>
            <a:off x="5196153" y="3641713"/>
            <a:ext cx="6591285" cy="892552"/>
          </a:xfrm>
          <a:prstGeom prst="rect">
            <a:avLst/>
          </a:prstGeom>
        </p:spPr>
        <p:txBody>
          <a:bodyPr wrap="square" lIns="0" tIns="0" rIns="0" bIns="0" anchor="t">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1200"/>
              </a:spcAft>
            </a:pPr>
            <a:r>
              <a:rPr lang="en-US" sz="2400" b="1" dirty="0">
                <a:solidFill>
                  <a:schemeClr val="tx1"/>
                </a:solidFill>
                <a:latin typeface="+mn-lt"/>
              </a:rPr>
              <a:t>Schedule an Azure Virtual Desktop demo</a:t>
            </a:r>
          </a:p>
          <a:p>
            <a:pPr>
              <a:spcAft>
                <a:spcPts val="1200"/>
              </a:spcAft>
            </a:pPr>
            <a:r>
              <a:rPr lang="en-US" sz="2400" dirty="0">
                <a:solidFill>
                  <a:schemeClr val="tx1"/>
                </a:solidFill>
                <a:latin typeface="+mn-lt"/>
                <a:hlinkClick r:id="rId7">
                  <a:extLst>
                    <a:ext uri="{A12FA001-AC4F-418D-AE19-62706E023703}">
                      <ahyp:hlinkClr xmlns:ahyp="http://schemas.microsoft.com/office/drawing/2018/hyperlinkcolor" val="tx"/>
                    </a:ext>
                  </a:extLst>
                </a:hlinkClick>
              </a:rPr>
              <a:t>https://aka.ms/</a:t>
            </a:r>
            <a:r>
              <a:rPr lang="en-US" sz="2400" dirty="0">
                <a:solidFill>
                  <a:srgbClr val="0078D4"/>
                </a:solidFill>
                <a:latin typeface="+mn-lt"/>
                <a:hlinkClick r:id="rId7">
                  <a:extLst>
                    <a:ext uri="{A12FA001-AC4F-418D-AE19-62706E023703}">
                      <ahyp:hlinkClr xmlns:ahyp="http://schemas.microsoft.com/office/drawing/2018/hyperlinkcolor" val="tx"/>
                    </a:ext>
                  </a:extLst>
                </a:hlinkClick>
              </a:rPr>
              <a:t>AVDDemo</a:t>
            </a:r>
            <a:r>
              <a:rPr lang="en-US" sz="2400" dirty="0">
                <a:solidFill>
                  <a:schemeClr val="tx1"/>
                </a:solidFill>
                <a:latin typeface="+mn-lt"/>
              </a:rPr>
              <a:t> </a:t>
            </a:r>
            <a:endParaRPr lang="en-US" sz="2400" dirty="0">
              <a:solidFill>
                <a:schemeClr val="tx1"/>
              </a:solidFill>
              <a:latin typeface="+mn-lt"/>
              <a:cs typeface="Segoe UI"/>
            </a:endParaRPr>
          </a:p>
        </p:txBody>
      </p:sp>
      <p:grpSp>
        <p:nvGrpSpPr>
          <p:cNvPr id="51" name="Group 50">
            <a:extLst>
              <a:ext uri="{FF2B5EF4-FFF2-40B4-BE49-F238E27FC236}">
                <a16:creationId xmlns:a16="http://schemas.microsoft.com/office/drawing/2014/main" id="{65706640-5C5F-9E0B-00AE-14BF25084A4B}"/>
              </a:ext>
              <a:ext uri="{C183D7F6-B498-43B3-948B-1728B52AA6E4}">
                <adec:decorative xmlns:adec="http://schemas.microsoft.com/office/drawing/2017/decorative" val="1"/>
              </a:ext>
            </a:extLst>
          </p:cNvPr>
          <p:cNvGrpSpPr/>
          <p:nvPr/>
        </p:nvGrpSpPr>
        <p:grpSpPr>
          <a:xfrm>
            <a:off x="4398163" y="3856961"/>
            <a:ext cx="589994" cy="406428"/>
            <a:chOff x="9269044" y="-2684050"/>
            <a:chExt cx="2450516" cy="1688074"/>
          </a:xfrm>
        </p:grpSpPr>
        <p:sp>
          <p:nvSpPr>
            <p:cNvPr id="52" name="Graphic 43">
              <a:extLst>
                <a:ext uri="{FF2B5EF4-FFF2-40B4-BE49-F238E27FC236}">
                  <a16:creationId xmlns:a16="http://schemas.microsoft.com/office/drawing/2014/main" id="{89A2142E-171B-8D30-F913-6DCD78AAEBFC}"/>
                </a:ext>
              </a:extLst>
            </p:cNvPr>
            <p:cNvSpPr/>
            <p:nvPr/>
          </p:nvSpPr>
          <p:spPr>
            <a:xfrm>
              <a:off x="9269044" y="-2684050"/>
              <a:ext cx="2450516" cy="1688074"/>
            </a:xfrm>
            <a:custGeom>
              <a:avLst/>
              <a:gdLst>
                <a:gd name="connsiteX0" fmla="*/ 104775 w 857250"/>
                <a:gd name="connsiteY0" fmla="*/ -952 h 590530"/>
                <a:gd name="connsiteX1" fmla="*/ 57150 w 857250"/>
                <a:gd name="connsiteY1" fmla="*/ 46673 h 590530"/>
                <a:gd name="connsiteX2" fmla="*/ 57150 w 857250"/>
                <a:gd name="connsiteY2" fmla="*/ 475278 h 590530"/>
                <a:gd name="connsiteX3" fmla="*/ 800100 w 857250"/>
                <a:gd name="connsiteY3" fmla="*/ 475278 h 590530"/>
                <a:gd name="connsiteX4" fmla="*/ 800100 w 857250"/>
                <a:gd name="connsiteY4" fmla="*/ 46673 h 590530"/>
                <a:gd name="connsiteX5" fmla="*/ 752475 w 857250"/>
                <a:gd name="connsiteY5" fmla="*/ -952 h 590530"/>
                <a:gd name="connsiteX6" fmla="*/ 0 w 857250"/>
                <a:gd name="connsiteY6" fmla="*/ 494328 h 590530"/>
                <a:gd name="connsiteX7" fmla="*/ 0 w 857250"/>
                <a:gd name="connsiteY7" fmla="*/ 532428 h 590530"/>
                <a:gd name="connsiteX8" fmla="*/ 57150 w 857250"/>
                <a:gd name="connsiteY8" fmla="*/ 589578 h 590530"/>
                <a:gd name="connsiteX9" fmla="*/ 800100 w 857250"/>
                <a:gd name="connsiteY9" fmla="*/ 589578 h 590530"/>
                <a:gd name="connsiteX10" fmla="*/ 857250 w 857250"/>
                <a:gd name="connsiteY10" fmla="*/ 532428 h 590530"/>
                <a:gd name="connsiteX11" fmla="*/ 857250 w 857250"/>
                <a:gd name="connsiteY11" fmla="*/ 494328 h 59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0" h="590530">
                  <a:moveTo>
                    <a:pt x="104775" y="-952"/>
                  </a:moveTo>
                  <a:cubicBezTo>
                    <a:pt x="78391" y="-952"/>
                    <a:pt x="57150" y="20288"/>
                    <a:pt x="57150" y="46673"/>
                  </a:cubicBezTo>
                  <a:lnTo>
                    <a:pt x="57150" y="475278"/>
                  </a:lnTo>
                  <a:lnTo>
                    <a:pt x="800100" y="475278"/>
                  </a:lnTo>
                  <a:lnTo>
                    <a:pt x="800100" y="46673"/>
                  </a:lnTo>
                  <a:cubicBezTo>
                    <a:pt x="800100" y="20288"/>
                    <a:pt x="778860" y="-952"/>
                    <a:pt x="752475" y="-952"/>
                  </a:cubicBezTo>
                  <a:close/>
                  <a:moveTo>
                    <a:pt x="0" y="494328"/>
                  </a:moveTo>
                  <a:lnTo>
                    <a:pt x="0" y="532428"/>
                  </a:lnTo>
                  <a:cubicBezTo>
                    <a:pt x="0" y="564146"/>
                    <a:pt x="25489" y="589578"/>
                    <a:pt x="57150" y="589578"/>
                  </a:cubicBezTo>
                  <a:lnTo>
                    <a:pt x="800100" y="589578"/>
                  </a:lnTo>
                  <a:cubicBezTo>
                    <a:pt x="831761" y="589578"/>
                    <a:pt x="857250" y="564146"/>
                    <a:pt x="857250" y="532428"/>
                  </a:cubicBezTo>
                  <a:lnTo>
                    <a:pt x="857250" y="494328"/>
                  </a:lnTo>
                  <a:close/>
                </a:path>
              </a:pathLst>
            </a:custGeom>
            <a:solidFill>
              <a:srgbClr val="0078D4"/>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pic>
          <p:nvPicPr>
            <p:cNvPr id="53" name="Graphic 52">
              <a:extLst>
                <a:ext uri="{FF2B5EF4-FFF2-40B4-BE49-F238E27FC236}">
                  <a16:creationId xmlns:a16="http://schemas.microsoft.com/office/drawing/2014/main" id="{6DA79967-2717-1BA3-70FB-C6F9DB9AE1E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908214" y="-2618701"/>
              <a:ext cx="1171832" cy="1171832"/>
            </a:xfrm>
            <a:prstGeom prst="rect">
              <a:avLst/>
            </a:prstGeom>
          </p:spPr>
        </p:pic>
      </p:grpSp>
      <p:grpSp>
        <p:nvGrpSpPr>
          <p:cNvPr id="60" name="Group 59">
            <a:extLst>
              <a:ext uri="{FF2B5EF4-FFF2-40B4-BE49-F238E27FC236}">
                <a16:creationId xmlns:a16="http://schemas.microsoft.com/office/drawing/2014/main" id="{8C68EAC2-255C-C808-2B4D-D8039CB45F75}"/>
              </a:ext>
              <a:ext uri="{C183D7F6-B498-43B3-948B-1728B52AA6E4}">
                <adec:decorative xmlns:adec="http://schemas.microsoft.com/office/drawing/2017/decorative" val="1"/>
              </a:ext>
            </a:extLst>
          </p:cNvPr>
          <p:cNvGrpSpPr/>
          <p:nvPr/>
        </p:nvGrpSpPr>
        <p:grpSpPr>
          <a:xfrm>
            <a:off x="4418133" y="5137082"/>
            <a:ext cx="619789" cy="681936"/>
            <a:chOff x="8582783" y="6254632"/>
            <a:chExt cx="496108" cy="462390"/>
          </a:xfrm>
        </p:grpSpPr>
        <p:pic>
          <p:nvPicPr>
            <p:cNvPr id="61" name="Graphic 60">
              <a:extLst>
                <a:ext uri="{FF2B5EF4-FFF2-40B4-BE49-F238E27FC236}">
                  <a16:creationId xmlns:a16="http://schemas.microsoft.com/office/drawing/2014/main" id="{7AF3881D-B42D-04A9-E070-BE6F1AF3CFD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82783" y="6296940"/>
              <a:ext cx="420082" cy="420082"/>
            </a:xfrm>
            <a:prstGeom prst="rect">
              <a:avLst/>
            </a:prstGeom>
          </p:spPr>
        </p:pic>
        <p:pic>
          <p:nvPicPr>
            <p:cNvPr id="62" name="Graphic 61">
              <a:extLst>
                <a:ext uri="{FF2B5EF4-FFF2-40B4-BE49-F238E27FC236}">
                  <a16:creationId xmlns:a16="http://schemas.microsoft.com/office/drawing/2014/main" id="{D158DAEB-DC0F-D9B5-C5FF-D6BD35AC377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803953" y="6254632"/>
              <a:ext cx="274938" cy="274938"/>
            </a:xfrm>
            <a:prstGeom prst="rect">
              <a:avLst/>
            </a:prstGeom>
          </p:spPr>
        </p:pic>
      </p:grpSp>
      <p:sp>
        <p:nvSpPr>
          <p:cNvPr id="2" name="Text Placeholder 2">
            <a:extLst>
              <a:ext uri="{FF2B5EF4-FFF2-40B4-BE49-F238E27FC236}">
                <a16:creationId xmlns:a16="http://schemas.microsoft.com/office/drawing/2014/main" id="{5C33239D-C2E5-D372-8009-5DC2F9869C83}"/>
              </a:ext>
            </a:extLst>
          </p:cNvPr>
          <p:cNvSpPr txBox="1">
            <a:spLocks/>
          </p:cNvSpPr>
          <p:nvPr/>
        </p:nvSpPr>
        <p:spPr>
          <a:xfrm>
            <a:off x="5208542" y="5025026"/>
            <a:ext cx="6591285" cy="892552"/>
          </a:xfrm>
          <a:prstGeom prst="rect">
            <a:avLst/>
          </a:prstGeom>
        </p:spPr>
        <p:txBody>
          <a:bodyPr wrap="square" lIns="0" tIns="0" rIns="0" bIns="0" anchor="t">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1200"/>
              </a:spcAft>
            </a:pPr>
            <a:r>
              <a:rPr lang="en-US" sz="2400" b="1" dirty="0">
                <a:solidFill>
                  <a:schemeClr val="tx1"/>
                </a:solidFill>
                <a:latin typeface="+mn-lt"/>
              </a:rPr>
              <a:t>Find an Azure Virtual Desktop partner</a:t>
            </a:r>
            <a:endParaRPr lang="en-US" dirty="0">
              <a:solidFill>
                <a:schemeClr val="tx1"/>
              </a:solidFill>
            </a:endParaRPr>
          </a:p>
          <a:p>
            <a:pPr>
              <a:spcAft>
                <a:spcPts val="1200"/>
              </a:spcAft>
            </a:pPr>
            <a:r>
              <a:rPr lang="en-US" sz="2400" dirty="0">
                <a:solidFill>
                  <a:schemeClr val="tx1"/>
                </a:solidFill>
                <a:latin typeface="+mn-lt"/>
                <a:hlinkClick r:id="rId12">
                  <a:extLst>
                    <a:ext uri="{A12FA001-AC4F-418D-AE19-62706E023703}">
                      <ahyp:hlinkClr xmlns:ahyp="http://schemas.microsoft.com/office/drawing/2018/hyperlinkcolor" val="tx"/>
                    </a:ext>
                  </a:extLst>
                </a:hlinkClick>
              </a:rPr>
              <a:t>https://aka.ms/</a:t>
            </a:r>
            <a:r>
              <a:rPr lang="en-US" sz="2400" dirty="0">
                <a:solidFill>
                  <a:srgbClr val="0078D4"/>
                </a:solidFill>
                <a:latin typeface="+mn-lt"/>
                <a:hlinkClick r:id="rId12">
                  <a:extLst>
                    <a:ext uri="{A12FA001-AC4F-418D-AE19-62706E023703}">
                      <ahyp:hlinkClr xmlns:ahyp="http://schemas.microsoft.com/office/drawing/2018/hyperlinkcolor" val="tx"/>
                    </a:ext>
                  </a:extLst>
                </a:hlinkClick>
              </a:rPr>
              <a:t>AVDFindPartner</a:t>
            </a:r>
            <a:endParaRPr lang="en-US" sz="2400" dirty="0">
              <a:solidFill>
                <a:srgbClr val="0078D4"/>
              </a:solidFill>
              <a:latin typeface="+mn-lt"/>
              <a:cs typeface="Segoe UI"/>
              <a:hlinkClick r:id="rId12">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394225567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AD570-B07C-7857-AB0C-9700F4003CAF}"/>
              </a:ext>
            </a:extLst>
          </p:cNvPr>
          <p:cNvSpPr>
            <a:spLocks noGrp="1"/>
          </p:cNvSpPr>
          <p:nvPr>
            <p:ph type="title"/>
          </p:nvPr>
        </p:nvSpPr>
        <p:spPr>
          <a:xfrm>
            <a:off x="455995" y="3151181"/>
            <a:ext cx="5144706" cy="555638"/>
          </a:xfrm>
        </p:spPr>
        <p:txBody>
          <a:bodyPr/>
          <a:lstStyle/>
          <a:p>
            <a:r>
              <a:rPr lang="en-US" sz="4800" dirty="0">
                <a:cs typeface="Segoe UI"/>
              </a:rPr>
              <a:t>Thank you</a:t>
            </a:r>
            <a:endParaRPr lang="en-US" sz="4800" dirty="0"/>
          </a:p>
        </p:txBody>
      </p:sp>
      <p:pic>
        <p:nvPicPr>
          <p:cNvPr id="4" name="Graphic 3">
            <a:extLst>
              <a:ext uri="{FF2B5EF4-FFF2-40B4-BE49-F238E27FC236}">
                <a16:creationId xmlns:a16="http://schemas.microsoft.com/office/drawing/2014/main" id="{6A9AD85F-06DB-3E65-2A8E-CC73B1DEE67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81360" y="247650"/>
            <a:ext cx="1219200" cy="1219200"/>
          </a:xfrm>
          <a:prstGeom prst="rect">
            <a:avLst/>
          </a:prstGeom>
        </p:spPr>
      </p:pic>
      <p:pic>
        <p:nvPicPr>
          <p:cNvPr id="5" name="Graphic 4">
            <a:extLst>
              <a:ext uri="{FF2B5EF4-FFF2-40B4-BE49-F238E27FC236}">
                <a16:creationId xmlns:a16="http://schemas.microsoft.com/office/drawing/2014/main" id="{A20254C6-F859-E497-7453-9D4C0D209EF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30690" y="247650"/>
            <a:ext cx="1219200" cy="1219200"/>
          </a:xfrm>
          <a:prstGeom prst="rect">
            <a:avLst/>
          </a:prstGeom>
        </p:spPr>
      </p:pic>
      <p:pic>
        <p:nvPicPr>
          <p:cNvPr id="6" name="Graphic 5">
            <a:extLst>
              <a:ext uri="{FF2B5EF4-FFF2-40B4-BE49-F238E27FC236}">
                <a16:creationId xmlns:a16="http://schemas.microsoft.com/office/drawing/2014/main" id="{44818DC8-8A65-B91C-3081-55E9940C6A4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80020" y="247650"/>
            <a:ext cx="1219200" cy="1219200"/>
          </a:xfrm>
          <a:prstGeom prst="rect">
            <a:avLst/>
          </a:prstGeom>
        </p:spPr>
      </p:pic>
      <p:pic>
        <p:nvPicPr>
          <p:cNvPr id="13" name="Graphic 12">
            <a:extLst>
              <a:ext uri="{FF2B5EF4-FFF2-40B4-BE49-F238E27FC236}">
                <a16:creationId xmlns:a16="http://schemas.microsoft.com/office/drawing/2014/main" id="{7A912467-D186-59EB-15DE-14249826E1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71760" y="1466850"/>
            <a:ext cx="1219200" cy="1219200"/>
          </a:xfrm>
          <a:prstGeom prst="rect">
            <a:avLst/>
          </a:prstGeom>
        </p:spPr>
      </p:pic>
      <p:pic>
        <p:nvPicPr>
          <p:cNvPr id="14" name="Graphic 13">
            <a:extLst>
              <a:ext uri="{FF2B5EF4-FFF2-40B4-BE49-F238E27FC236}">
                <a16:creationId xmlns:a16="http://schemas.microsoft.com/office/drawing/2014/main" id="{2261DD57-B81D-48BC-24BF-208683C14F1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21090" y="1466850"/>
            <a:ext cx="1219200" cy="1219200"/>
          </a:xfrm>
          <a:prstGeom prst="rect">
            <a:avLst/>
          </a:prstGeom>
        </p:spPr>
      </p:pic>
      <p:pic>
        <p:nvPicPr>
          <p:cNvPr id="15" name="Graphic 14">
            <a:extLst>
              <a:ext uri="{FF2B5EF4-FFF2-40B4-BE49-F238E27FC236}">
                <a16:creationId xmlns:a16="http://schemas.microsoft.com/office/drawing/2014/main" id="{258A199C-9D8A-97B8-70FD-5B4F2C1A98A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0420" y="1466850"/>
            <a:ext cx="1219200" cy="1219200"/>
          </a:xfrm>
          <a:prstGeom prst="rect">
            <a:avLst/>
          </a:prstGeom>
        </p:spPr>
      </p:pic>
      <p:pic>
        <p:nvPicPr>
          <p:cNvPr id="16" name="Graphic 15">
            <a:extLst>
              <a:ext uri="{FF2B5EF4-FFF2-40B4-BE49-F238E27FC236}">
                <a16:creationId xmlns:a16="http://schemas.microsoft.com/office/drawing/2014/main" id="{AEAA1F2E-676E-C2E4-228B-3ACE151A408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81360" y="2796229"/>
            <a:ext cx="1219200" cy="1219200"/>
          </a:xfrm>
          <a:prstGeom prst="rect">
            <a:avLst/>
          </a:prstGeom>
        </p:spPr>
      </p:pic>
      <p:pic>
        <p:nvPicPr>
          <p:cNvPr id="17" name="Graphic 16">
            <a:extLst>
              <a:ext uri="{FF2B5EF4-FFF2-40B4-BE49-F238E27FC236}">
                <a16:creationId xmlns:a16="http://schemas.microsoft.com/office/drawing/2014/main" id="{452313BB-7078-BACC-D451-BE78C5681A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30690" y="2796229"/>
            <a:ext cx="1219200" cy="1219200"/>
          </a:xfrm>
          <a:prstGeom prst="rect">
            <a:avLst/>
          </a:prstGeom>
        </p:spPr>
      </p:pic>
      <p:pic>
        <p:nvPicPr>
          <p:cNvPr id="18" name="Graphic 17">
            <a:extLst>
              <a:ext uri="{FF2B5EF4-FFF2-40B4-BE49-F238E27FC236}">
                <a16:creationId xmlns:a16="http://schemas.microsoft.com/office/drawing/2014/main" id="{8E011E2A-15D6-CF0A-CE4C-1ED1B4B94D5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80020" y="2796229"/>
            <a:ext cx="1219200" cy="1219200"/>
          </a:xfrm>
          <a:prstGeom prst="rect">
            <a:avLst/>
          </a:prstGeom>
        </p:spPr>
      </p:pic>
      <p:pic>
        <p:nvPicPr>
          <p:cNvPr id="21" name="Graphic 20">
            <a:extLst>
              <a:ext uri="{FF2B5EF4-FFF2-40B4-BE49-F238E27FC236}">
                <a16:creationId xmlns:a16="http://schemas.microsoft.com/office/drawing/2014/main" id="{7EC28BB0-9C7B-7864-CA27-A0DDC63A84A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71760" y="4125608"/>
            <a:ext cx="1219200" cy="1219200"/>
          </a:xfrm>
          <a:prstGeom prst="rect">
            <a:avLst/>
          </a:prstGeom>
        </p:spPr>
      </p:pic>
      <p:pic>
        <p:nvPicPr>
          <p:cNvPr id="22" name="Graphic 21">
            <a:extLst>
              <a:ext uri="{FF2B5EF4-FFF2-40B4-BE49-F238E27FC236}">
                <a16:creationId xmlns:a16="http://schemas.microsoft.com/office/drawing/2014/main" id="{8092691B-3D1A-2690-9218-14F169282B6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21090" y="4125608"/>
            <a:ext cx="1219200" cy="1219200"/>
          </a:xfrm>
          <a:prstGeom prst="rect">
            <a:avLst/>
          </a:prstGeom>
        </p:spPr>
      </p:pic>
      <p:pic>
        <p:nvPicPr>
          <p:cNvPr id="23" name="Graphic 22">
            <a:extLst>
              <a:ext uri="{FF2B5EF4-FFF2-40B4-BE49-F238E27FC236}">
                <a16:creationId xmlns:a16="http://schemas.microsoft.com/office/drawing/2014/main" id="{826CA50C-EB79-D62E-3E52-AFEC0E618F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0420" y="4125608"/>
            <a:ext cx="1219200" cy="1219200"/>
          </a:xfrm>
          <a:prstGeom prst="rect">
            <a:avLst/>
          </a:prstGeom>
        </p:spPr>
      </p:pic>
      <p:pic>
        <p:nvPicPr>
          <p:cNvPr id="24" name="Graphic 23">
            <a:extLst>
              <a:ext uri="{FF2B5EF4-FFF2-40B4-BE49-F238E27FC236}">
                <a16:creationId xmlns:a16="http://schemas.microsoft.com/office/drawing/2014/main" id="{D2448106-918D-C466-602E-7E6F4469903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81360" y="5454987"/>
            <a:ext cx="1219200" cy="1219200"/>
          </a:xfrm>
          <a:prstGeom prst="rect">
            <a:avLst/>
          </a:prstGeom>
        </p:spPr>
      </p:pic>
      <p:pic>
        <p:nvPicPr>
          <p:cNvPr id="25" name="Graphic 24">
            <a:extLst>
              <a:ext uri="{FF2B5EF4-FFF2-40B4-BE49-F238E27FC236}">
                <a16:creationId xmlns:a16="http://schemas.microsoft.com/office/drawing/2014/main" id="{6F4C4BF8-0914-5BDC-EF05-9C90064C9A1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30690" y="5454987"/>
            <a:ext cx="1219200" cy="1219200"/>
          </a:xfrm>
          <a:prstGeom prst="rect">
            <a:avLst/>
          </a:prstGeom>
        </p:spPr>
      </p:pic>
      <p:pic>
        <p:nvPicPr>
          <p:cNvPr id="26" name="Graphic 25">
            <a:extLst>
              <a:ext uri="{FF2B5EF4-FFF2-40B4-BE49-F238E27FC236}">
                <a16:creationId xmlns:a16="http://schemas.microsoft.com/office/drawing/2014/main" id="{6DDA68A0-B9DA-99D6-75C8-DC4E2634844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80020" y="5454987"/>
            <a:ext cx="1219200" cy="1219200"/>
          </a:xfrm>
          <a:prstGeom prst="rect">
            <a:avLst/>
          </a:prstGeom>
        </p:spPr>
      </p:pic>
      <p:pic>
        <p:nvPicPr>
          <p:cNvPr id="3" name="Picture 6" descr="Microsoft Logo&#10;">
            <a:extLst>
              <a:ext uri="{FF2B5EF4-FFF2-40B4-BE49-F238E27FC236}">
                <a16:creationId xmlns:a16="http://schemas.microsoft.com/office/drawing/2014/main" id="{60C184FF-620E-0A14-F4A2-CCB267530CC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49" y="5734313"/>
            <a:ext cx="2589797" cy="1160767"/>
          </a:xfrm>
          <a:prstGeom prst="rect">
            <a:avLst/>
          </a:prstGeom>
        </p:spPr>
      </p:pic>
    </p:spTree>
    <p:extLst>
      <p:ext uri="{BB962C8B-B14F-4D97-AF65-F5344CB8AC3E}">
        <p14:creationId xmlns:p14="http://schemas.microsoft.com/office/powerpoint/2010/main" val="12565089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72EFA-E196-79A5-9BD3-0208F23A2C42}"/>
              </a:ext>
            </a:extLst>
          </p:cNvPr>
          <p:cNvSpPr>
            <a:spLocks noGrp="1"/>
          </p:cNvSpPr>
          <p:nvPr>
            <p:ph type="title"/>
          </p:nvPr>
        </p:nvSpPr>
        <p:spPr/>
        <p:txBody>
          <a:bodyPr/>
          <a:lstStyle/>
          <a:p>
            <a:r>
              <a:rPr lang="en-US" dirty="0"/>
              <a:t>Appendix</a:t>
            </a:r>
          </a:p>
        </p:txBody>
      </p:sp>
      <p:pic>
        <p:nvPicPr>
          <p:cNvPr id="3" name="Picture 6" descr="Microsoft logo">
            <a:extLst>
              <a:ext uri="{FF2B5EF4-FFF2-40B4-BE49-F238E27FC236}">
                <a16:creationId xmlns:a16="http://schemas.microsoft.com/office/drawing/2014/main" id="{A35765E5-1891-DDAF-951B-2D225893135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8549" y="5734313"/>
            <a:ext cx="2589797" cy="1160767"/>
          </a:xfrm>
          <a:prstGeom prst="rect">
            <a:avLst/>
          </a:prstGeom>
        </p:spPr>
      </p:pic>
    </p:spTree>
    <p:extLst>
      <p:ext uri="{BB962C8B-B14F-4D97-AF65-F5344CB8AC3E}">
        <p14:creationId xmlns:p14="http://schemas.microsoft.com/office/powerpoint/2010/main" val="351015489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FD5167F-DF28-4A74-BF3A-9FD61FE73242}"/>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b="15604"/>
          <a:stretch/>
        </p:blipFill>
        <p:spPr>
          <a:xfrm>
            <a:off x="3048" y="0"/>
            <a:ext cx="12188952" cy="6858000"/>
          </a:xfrm>
          <a:prstGeom prst="rect">
            <a:avLst/>
          </a:prstGeom>
        </p:spPr>
      </p:pic>
      <p:sp>
        <p:nvSpPr>
          <p:cNvPr id="9" name="Title 8">
            <a:extLst>
              <a:ext uri="{FF2B5EF4-FFF2-40B4-BE49-F238E27FC236}">
                <a16:creationId xmlns:a16="http://schemas.microsoft.com/office/drawing/2014/main" id="{A066F5C4-E800-05E8-8A6B-B56FCF599180}"/>
              </a:ext>
            </a:extLst>
          </p:cNvPr>
          <p:cNvSpPr txBox="1">
            <a:spLocks noGrp="1"/>
          </p:cNvSpPr>
          <p:nvPr>
            <p:ph type="title" idx="4294967295"/>
          </p:nvPr>
        </p:nvSpPr>
        <p:spPr>
          <a:xfrm>
            <a:off x="994906" y="214873"/>
            <a:ext cx="9398115" cy="683264"/>
          </a:xfrm>
          <a:prstGeom prst="rect">
            <a:avLst/>
          </a:prstGeom>
          <a:noFill/>
          <a:ln>
            <a:noFill/>
            <a:prstDash/>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chemeClr val="tx1"/>
                    </a:gs>
                    <a:gs pos="30000">
                      <a:schemeClr val="tx1"/>
                    </a:gs>
                  </a:gsLst>
                  <a:lin ang="5400000" scaled="0"/>
                </a:gradFill>
                <a:effectLst/>
                <a:uLnTx/>
                <a:uFillTx/>
                <a:latin typeface="+mj-lt"/>
                <a:ea typeface="+mn-ea"/>
                <a:cs typeface="+mn-cs"/>
              </a:rPr>
              <a:t>Microsoft Cloud solutions</a:t>
            </a:r>
          </a:p>
        </p:txBody>
      </p:sp>
      <p:sp>
        <p:nvSpPr>
          <p:cNvPr id="6" name="Rectangle: Rounded Corners 5">
            <a:extLst>
              <a:ext uri="{FF2B5EF4-FFF2-40B4-BE49-F238E27FC236}">
                <a16:creationId xmlns:a16="http://schemas.microsoft.com/office/drawing/2014/main" id="{EEEF48EE-D432-4B31-9CF6-72B4358F1470}"/>
              </a:ext>
              <a:ext uri="{C183D7F6-B498-43B3-948B-1728B52AA6E4}">
                <adec:decorative xmlns:adec="http://schemas.microsoft.com/office/drawing/2017/decorative" val="1"/>
              </a:ext>
            </a:extLst>
          </p:cNvPr>
          <p:cNvSpPr/>
          <p:nvPr/>
        </p:nvSpPr>
        <p:spPr bwMode="auto">
          <a:xfrm>
            <a:off x="1056525" y="1022688"/>
            <a:ext cx="10058400" cy="5435952"/>
          </a:xfrm>
          <a:prstGeom prst="roundRect">
            <a:avLst>
              <a:gd name="adj" fmla="val 5741"/>
            </a:avLst>
          </a:prstGeom>
          <a:solidFill>
            <a:schemeClr val="bg1">
              <a:alpha val="9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7B01A2FD-12A1-8D7E-01F2-D80DB776FEEC}"/>
              </a:ext>
              <a:ext uri="{C183D7F6-B498-43B3-948B-1728B52AA6E4}">
                <adec:decorative xmlns:adec="http://schemas.microsoft.com/office/drawing/2017/decorative" val="1"/>
              </a:ext>
            </a:extLst>
          </p:cNvPr>
          <p:cNvGrpSpPr/>
          <p:nvPr/>
        </p:nvGrpSpPr>
        <p:grpSpPr>
          <a:xfrm>
            <a:off x="3806215" y="1692889"/>
            <a:ext cx="759376" cy="521311"/>
            <a:chOff x="629037" y="3610952"/>
            <a:chExt cx="759376" cy="521311"/>
          </a:xfrm>
        </p:grpSpPr>
        <p:grpSp>
          <p:nvGrpSpPr>
            <p:cNvPr id="25" name="Group 24">
              <a:extLst>
                <a:ext uri="{FF2B5EF4-FFF2-40B4-BE49-F238E27FC236}">
                  <a16:creationId xmlns:a16="http://schemas.microsoft.com/office/drawing/2014/main" id="{A91C6361-D959-0F65-597A-08D4C349FC52}"/>
                </a:ext>
              </a:extLst>
            </p:cNvPr>
            <p:cNvGrpSpPr>
              <a:grpSpLocks noChangeAspect="1"/>
            </p:cNvGrpSpPr>
            <p:nvPr/>
          </p:nvGrpSpPr>
          <p:grpSpPr>
            <a:xfrm>
              <a:off x="629037" y="3610952"/>
              <a:ext cx="617240" cy="482170"/>
              <a:chOff x="403572" y="3532163"/>
              <a:chExt cx="993738" cy="776280"/>
            </a:xfrm>
          </p:grpSpPr>
          <p:sp>
            <p:nvSpPr>
              <p:cNvPr id="29" name="Freeform 5">
                <a:extLst>
                  <a:ext uri="{FF2B5EF4-FFF2-40B4-BE49-F238E27FC236}">
                    <a16:creationId xmlns:a16="http://schemas.microsoft.com/office/drawing/2014/main" id="{867E5BED-A15D-93C8-125C-7D54AC9F75B2}"/>
                  </a:ext>
                </a:extLst>
              </p:cNvPr>
              <p:cNvSpPr>
                <a:spLocks/>
              </p:cNvSpPr>
              <p:nvPr/>
            </p:nvSpPr>
            <p:spPr bwMode="auto">
              <a:xfrm>
                <a:off x="403572" y="3532163"/>
                <a:ext cx="993738" cy="776280"/>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rgbClr val="1B1B1B"/>
                    </a:solidFill>
                    <a:latin typeface="Segoe UI"/>
                  </a:defRPr>
                </a:lvl1pPr>
                <a:lvl2pPr marL="457200" algn="l" defTabSz="914400" rtl="0" eaLnBrk="1" latinLnBrk="0" hangingPunct="1">
                  <a:defRPr sz="1800" kern="1200">
                    <a:solidFill>
                      <a:srgbClr val="1B1B1B"/>
                    </a:solidFill>
                    <a:latin typeface="Segoe UI"/>
                  </a:defRPr>
                </a:lvl2pPr>
                <a:lvl3pPr marL="914400" algn="l" defTabSz="914400" rtl="0" eaLnBrk="1" latinLnBrk="0" hangingPunct="1">
                  <a:defRPr sz="1800" kern="1200">
                    <a:solidFill>
                      <a:srgbClr val="1B1B1B"/>
                    </a:solidFill>
                    <a:latin typeface="Segoe UI"/>
                  </a:defRPr>
                </a:lvl3pPr>
                <a:lvl4pPr marL="1371600" algn="l" defTabSz="914400" rtl="0" eaLnBrk="1" latinLnBrk="0" hangingPunct="1">
                  <a:defRPr sz="1800" kern="1200">
                    <a:solidFill>
                      <a:srgbClr val="1B1B1B"/>
                    </a:solidFill>
                    <a:latin typeface="Segoe UI"/>
                  </a:defRPr>
                </a:lvl4pPr>
                <a:lvl5pPr marL="1828800" algn="l" defTabSz="914400" rtl="0" eaLnBrk="1" latinLnBrk="0" hangingPunct="1">
                  <a:defRPr sz="1800" kern="1200">
                    <a:solidFill>
                      <a:srgbClr val="1B1B1B"/>
                    </a:solidFill>
                    <a:latin typeface="Segoe UI"/>
                  </a:defRPr>
                </a:lvl5pPr>
                <a:lvl6pPr marL="2286000" algn="l" defTabSz="914400" rtl="0" eaLnBrk="1" latinLnBrk="0" hangingPunct="1">
                  <a:defRPr sz="1800" kern="1200">
                    <a:solidFill>
                      <a:srgbClr val="1B1B1B"/>
                    </a:solidFill>
                    <a:latin typeface="Segoe UI"/>
                  </a:defRPr>
                </a:lvl6pPr>
                <a:lvl7pPr marL="2743200" algn="l" defTabSz="914400" rtl="0" eaLnBrk="1" latinLnBrk="0" hangingPunct="1">
                  <a:defRPr sz="1800" kern="1200">
                    <a:solidFill>
                      <a:srgbClr val="1B1B1B"/>
                    </a:solidFill>
                    <a:latin typeface="Segoe UI"/>
                  </a:defRPr>
                </a:lvl7pPr>
                <a:lvl8pPr marL="3200400" algn="l" defTabSz="914400" rtl="0" eaLnBrk="1" latinLnBrk="0" hangingPunct="1">
                  <a:defRPr sz="1800" kern="1200">
                    <a:solidFill>
                      <a:srgbClr val="1B1B1B"/>
                    </a:solidFill>
                    <a:latin typeface="Segoe UI"/>
                  </a:defRPr>
                </a:lvl8pPr>
                <a:lvl9pPr marL="3657600" algn="l" defTabSz="914400" rtl="0" eaLnBrk="1" latinLnBrk="0" hangingPunct="1">
                  <a:defRPr sz="1800" kern="1200">
                    <a:solidFill>
                      <a:srgbClr val="1B1B1B"/>
                    </a:solidFill>
                    <a:latin typeface="Segoe U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ndParaRPr>
              </a:p>
            </p:txBody>
          </p:sp>
          <p:sp>
            <p:nvSpPr>
              <p:cNvPr id="30" name="Rectangle 29">
                <a:extLst>
                  <a:ext uri="{FF2B5EF4-FFF2-40B4-BE49-F238E27FC236}">
                    <a16:creationId xmlns:a16="http://schemas.microsoft.com/office/drawing/2014/main" id="{207EF3A9-5317-E2A4-2C24-69676D2033C1}"/>
                  </a:ext>
                </a:extLst>
              </p:cNvPr>
              <p:cNvSpPr/>
              <p:nvPr/>
            </p:nvSpPr>
            <p:spPr bwMode="auto">
              <a:xfrm>
                <a:off x="460376" y="3587057"/>
                <a:ext cx="880132" cy="509380"/>
              </a:xfrm>
              <a:prstGeom prst="rect">
                <a:avLst/>
              </a:prstGeom>
              <a:solidFill>
                <a:srgbClr val="FFFFFF"/>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FFFFFF"/>
                    </a:solidFill>
                    <a:latin typeface="Segoe UI"/>
                  </a:defRPr>
                </a:lvl1pPr>
                <a:lvl2pPr marL="457200" algn="l" defTabSz="914400" rtl="0" eaLnBrk="1" latinLnBrk="0" hangingPunct="1">
                  <a:defRPr sz="1800" kern="1200">
                    <a:solidFill>
                      <a:srgbClr val="FFFFFF"/>
                    </a:solidFill>
                    <a:latin typeface="Segoe UI"/>
                  </a:defRPr>
                </a:lvl2pPr>
                <a:lvl3pPr marL="914400" algn="l" defTabSz="914400" rtl="0" eaLnBrk="1" latinLnBrk="0" hangingPunct="1">
                  <a:defRPr sz="1800" kern="1200">
                    <a:solidFill>
                      <a:srgbClr val="FFFFFF"/>
                    </a:solidFill>
                    <a:latin typeface="Segoe UI"/>
                  </a:defRPr>
                </a:lvl3pPr>
                <a:lvl4pPr marL="1371600" algn="l" defTabSz="914400" rtl="0" eaLnBrk="1" latinLnBrk="0" hangingPunct="1">
                  <a:defRPr sz="1800" kern="1200">
                    <a:solidFill>
                      <a:srgbClr val="FFFFFF"/>
                    </a:solidFill>
                    <a:latin typeface="Segoe UI"/>
                  </a:defRPr>
                </a:lvl4pPr>
                <a:lvl5pPr marL="1828800" algn="l" defTabSz="914400" rtl="0" eaLnBrk="1" latinLnBrk="0" hangingPunct="1">
                  <a:defRPr sz="1800" kern="1200">
                    <a:solidFill>
                      <a:srgbClr val="FFFFFF"/>
                    </a:solidFill>
                    <a:latin typeface="Segoe UI"/>
                  </a:defRPr>
                </a:lvl5pPr>
                <a:lvl6pPr marL="2286000" algn="l" defTabSz="914400" rtl="0" eaLnBrk="1" latinLnBrk="0" hangingPunct="1">
                  <a:defRPr sz="1800" kern="1200">
                    <a:solidFill>
                      <a:srgbClr val="FFFFFF"/>
                    </a:solidFill>
                    <a:latin typeface="Segoe UI"/>
                  </a:defRPr>
                </a:lvl6pPr>
                <a:lvl7pPr marL="2743200" algn="l" defTabSz="914400" rtl="0" eaLnBrk="1" latinLnBrk="0" hangingPunct="1">
                  <a:defRPr sz="1800" kern="1200">
                    <a:solidFill>
                      <a:srgbClr val="FFFFFF"/>
                    </a:solidFill>
                    <a:latin typeface="Segoe UI"/>
                  </a:defRPr>
                </a:lvl7pPr>
                <a:lvl8pPr marL="3200400" algn="l" defTabSz="914400" rtl="0" eaLnBrk="1" latinLnBrk="0" hangingPunct="1">
                  <a:defRPr sz="1800" kern="1200">
                    <a:solidFill>
                      <a:srgbClr val="FFFFFF"/>
                    </a:solidFill>
                    <a:latin typeface="Segoe UI"/>
                  </a:defRPr>
                </a:lvl8pPr>
                <a:lvl9pPr marL="3657600" algn="l" defTabSz="914400" rtl="0" eaLnBrk="1" latinLnBrk="0" hangingPunct="1">
                  <a:defRPr sz="1800" kern="1200">
                    <a:solidFill>
                      <a:srgbClr val="FFFFFF"/>
                    </a:solidFill>
                    <a:latin typeface="Segoe UI"/>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pic>
          <p:nvPicPr>
            <p:cNvPr id="26" name="Graphic 7">
              <a:extLst>
                <a:ext uri="{FF2B5EF4-FFF2-40B4-BE49-F238E27FC236}">
                  <a16:creationId xmlns:a16="http://schemas.microsoft.com/office/drawing/2014/main" id="{DD736171-B3DF-819A-C034-253B4E7238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5185" y="3713420"/>
              <a:ext cx="187034" cy="187034"/>
            </a:xfrm>
            <a:prstGeom prst="rect">
              <a:avLst/>
            </a:prstGeom>
          </p:spPr>
        </p:pic>
        <p:sp>
          <p:nvSpPr>
            <p:cNvPr id="27" name="Oval 26">
              <a:extLst>
                <a:ext uri="{FF2B5EF4-FFF2-40B4-BE49-F238E27FC236}">
                  <a16:creationId xmlns:a16="http://schemas.microsoft.com/office/drawing/2014/main" id="{A38A77F0-F781-E13C-CAA0-1A0A51834C3B}"/>
                </a:ext>
              </a:extLst>
            </p:cNvPr>
            <p:cNvSpPr/>
            <p:nvPr/>
          </p:nvSpPr>
          <p:spPr bwMode="auto">
            <a:xfrm>
              <a:off x="1030335" y="3774185"/>
              <a:ext cx="358078" cy="358078"/>
            </a:xfrm>
            <a:prstGeom prst="ellipse">
              <a:avLst/>
            </a:prstGeom>
            <a:solidFill>
              <a:srgbClr val="FFFFFF"/>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FFFFFF"/>
                  </a:solidFill>
                  <a:latin typeface="Segoe UI"/>
                </a:defRPr>
              </a:lvl1pPr>
              <a:lvl2pPr marL="457200" algn="l" defTabSz="914400" rtl="0" eaLnBrk="1" latinLnBrk="0" hangingPunct="1">
                <a:defRPr sz="1800" kern="1200">
                  <a:solidFill>
                    <a:srgbClr val="FFFFFF"/>
                  </a:solidFill>
                  <a:latin typeface="Segoe UI"/>
                </a:defRPr>
              </a:lvl2pPr>
              <a:lvl3pPr marL="914400" algn="l" defTabSz="914400" rtl="0" eaLnBrk="1" latinLnBrk="0" hangingPunct="1">
                <a:defRPr sz="1800" kern="1200">
                  <a:solidFill>
                    <a:srgbClr val="FFFFFF"/>
                  </a:solidFill>
                  <a:latin typeface="Segoe UI"/>
                </a:defRPr>
              </a:lvl3pPr>
              <a:lvl4pPr marL="1371600" algn="l" defTabSz="914400" rtl="0" eaLnBrk="1" latinLnBrk="0" hangingPunct="1">
                <a:defRPr sz="1800" kern="1200">
                  <a:solidFill>
                    <a:srgbClr val="FFFFFF"/>
                  </a:solidFill>
                  <a:latin typeface="Segoe UI"/>
                </a:defRPr>
              </a:lvl4pPr>
              <a:lvl5pPr marL="1828800" algn="l" defTabSz="914400" rtl="0" eaLnBrk="1" latinLnBrk="0" hangingPunct="1">
                <a:defRPr sz="1800" kern="1200">
                  <a:solidFill>
                    <a:srgbClr val="FFFFFF"/>
                  </a:solidFill>
                  <a:latin typeface="Segoe UI"/>
                </a:defRPr>
              </a:lvl5pPr>
              <a:lvl6pPr marL="2286000" algn="l" defTabSz="914400" rtl="0" eaLnBrk="1" latinLnBrk="0" hangingPunct="1">
                <a:defRPr sz="1800" kern="1200">
                  <a:solidFill>
                    <a:srgbClr val="FFFFFF"/>
                  </a:solidFill>
                  <a:latin typeface="Segoe UI"/>
                </a:defRPr>
              </a:lvl6pPr>
              <a:lvl7pPr marL="2743200" algn="l" defTabSz="914400" rtl="0" eaLnBrk="1" latinLnBrk="0" hangingPunct="1">
                <a:defRPr sz="1800" kern="1200">
                  <a:solidFill>
                    <a:srgbClr val="FFFFFF"/>
                  </a:solidFill>
                  <a:latin typeface="Segoe UI"/>
                </a:defRPr>
              </a:lvl7pPr>
              <a:lvl8pPr marL="3200400" algn="l" defTabSz="914400" rtl="0" eaLnBrk="1" latinLnBrk="0" hangingPunct="1">
                <a:defRPr sz="1800" kern="1200">
                  <a:solidFill>
                    <a:srgbClr val="FFFFFF"/>
                  </a:solidFill>
                  <a:latin typeface="Segoe UI"/>
                </a:defRPr>
              </a:lvl8pPr>
              <a:lvl9pPr marL="3657600" algn="l" defTabSz="914400" rtl="0" eaLnBrk="1" latinLnBrk="0" hangingPunct="1">
                <a:defRPr sz="1800" kern="1200">
                  <a:solidFill>
                    <a:srgbClr val="FFFFFF"/>
                  </a:solidFill>
                  <a:latin typeface="Segoe UI"/>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8" name="Graphic 5">
              <a:extLst>
                <a:ext uri="{FF2B5EF4-FFF2-40B4-BE49-F238E27FC236}">
                  <a16:creationId xmlns:a16="http://schemas.microsoft.com/office/drawing/2014/main" id="{6EDB1AE4-343A-DB0C-3EA4-81FCCCDDE52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40257" y="3784107"/>
              <a:ext cx="338234" cy="338234"/>
            </a:xfrm>
            <a:prstGeom prst="rect">
              <a:avLst/>
            </a:prstGeom>
          </p:spPr>
        </p:pic>
      </p:grpSp>
      <p:sp>
        <p:nvSpPr>
          <p:cNvPr id="42" name="TextBox 41">
            <a:extLst>
              <a:ext uri="{FF2B5EF4-FFF2-40B4-BE49-F238E27FC236}">
                <a16:creationId xmlns:a16="http://schemas.microsoft.com/office/drawing/2014/main" id="{977BCAFB-CAE3-412F-B25B-707BC5768AE2}"/>
              </a:ext>
            </a:extLst>
          </p:cNvPr>
          <p:cNvSpPr txBox="1"/>
          <p:nvPr/>
        </p:nvSpPr>
        <p:spPr>
          <a:xfrm>
            <a:off x="2629601" y="2188793"/>
            <a:ext cx="293624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50" normalizeH="0" baseline="0" noProof="0">
                <a:ln>
                  <a:noFill/>
                </a:ln>
                <a:solidFill>
                  <a:srgbClr val="000000"/>
                </a:solidFill>
                <a:effectLst/>
                <a:uLnTx/>
                <a:uFillTx/>
                <a:latin typeface="Segoe UI"/>
                <a:ea typeface="+mn-ea"/>
                <a:cs typeface="+mn-cs"/>
              </a:rPr>
              <a:t>Cloud VDI</a:t>
            </a:r>
            <a:endParaRPr kumimoji="0" lang="en-US" sz="1800" b="1" i="1" u="none" strike="noStrike" kern="1200" cap="none" spc="-50" normalizeH="0" baseline="0" noProof="0">
              <a:ln>
                <a:noFill/>
              </a:ln>
              <a:solidFill>
                <a:srgbClr val="0078D4"/>
              </a:solidFill>
              <a:effectLst/>
              <a:uLnTx/>
              <a:uFillTx/>
              <a:latin typeface="Segoe UI"/>
              <a:ea typeface="+mn-ea"/>
              <a:cs typeface="+mn-cs"/>
            </a:endParaRPr>
          </a:p>
        </p:txBody>
      </p:sp>
      <p:sp>
        <p:nvSpPr>
          <p:cNvPr id="11" name="TextBox 10">
            <a:extLst>
              <a:ext uri="{FF2B5EF4-FFF2-40B4-BE49-F238E27FC236}">
                <a16:creationId xmlns:a16="http://schemas.microsoft.com/office/drawing/2014/main" id="{7A4F41C7-0F56-EA95-1EF8-F356733678F9}"/>
              </a:ext>
            </a:extLst>
          </p:cNvPr>
          <p:cNvSpPr txBox="1"/>
          <p:nvPr/>
        </p:nvSpPr>
        <p:spPr>
          <a:xfrm flipH="1">
            <a:off x="3121872" y="3058982"/>
            <a:ext cx="316887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Azure Virtual Desktop</a:t>
            </a:r>
          </a:p>
        </p:txBody>
      </p:sp>
      <p:sp>
        <p:nvSpPr>
          <p:cNvPr id="12" name="TextBox 11">
            <a:extLst>
              <a:ext uri="{FF2B5EF4-FFF2-40B4-BE49-F238E27FC236}">
                <a16:creationId xmlns:a16="http://schemas.microsoft.com/office/drawing/2014/main" id="{B86BB03E-8A65-6F6F-B27E-EE9C6B60D382}"/>
              </a:ext>
            </a:extLst>
          </p:cNvPr>
          <p:cNvSpPr txBox="1"/>
          <p:nvPr/>
        </p:nvSpPr>
        <p:spPr>
          <a:xfrm>
            <a:off x="3039817" y="3295887"/>
            <a:ext cx="280343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33333"/>
                </a:solidFill>
                <a:effectLst/>
                <a:uLnTx/>
                <a:uFillTx/>
                <a:latin typeface="Segoe UI"/>
                <a:ea typeface="+mn-ea"/>
                <a:cs typeface="Segoe UI Semibold" panose="020B0702040204020203" pitchFamily="34" charset="0"/>
              </a:rPr>
              <a:t>A cloud VDI platform that delivers hosted desktops and apps with maximum flexibility and control</a:t>
            </a:r>
          </a:p>
        </p:txBody>
      </p:sp>
      <p:grpSp>
        <p:nvGrpSpPr>
          <p:cNvPr id="31" name="Group 30">
            <a:extLst>
              <a:ext uri="{FF2B5EF4-FFF2-40B4-BE49-F238E27FC236}">
                <a16:creationId xmlns:a16="http://schemas.microsoft.com/office/drawing/2014/main" id="{6886F14F-4866-99F6-3FF1-6C2BD61C66F2}"/>
              </a:ext>
              <a:ext uri="{C183D7F6-B498-43B3-948B-1728B52AA6E4}">
                <adec:decorative xmlns:adec="http://schemas.microsoft.com/office/drawing/2017/decorative" val="1"/>
              </a:ext>
            </a:extLst>
          </p:cNvPr>
          <p:cNvGrpSpPr/>
          <p:nvPr/>
        </p:nvGrpSpPr>
        <p:grpSpPr>
          <a:xfrm>
            <a:off x="7947877" y="1547945"/>
            <a:ext cx="764287" cy="636198"/>
            <a:chOff x="588263" y="4638804"/>
            <a:chExt cx="764287" cy="636198"/>
          </a:xfrm>
        </p:grpSpPr>
        <p:grpSp>
          <p:nvGrpSpPr>
            <p:cNvPr id="32" name="Group 31">
              <a:extLst>
                <a:ext uri="{FF2B5EF4-FFF2-40B4-BE49-F238E27FC236}">
                  <a16:creationId xmlns:a16="http://schemas.microsoft.com/office/drawing/2014/main" id="{4F3E6663-3D52-EB98-D7D3-DDF47C1CE286}"/>
                </a:ext>
              </a:extLst>
            </p:cNvPr>
            <p:cNvGrpSpPr>
              <a:grpSpLocks noChangeAspect="1"/>
            </p:cNvGrpSpPr>
            <p:nvPr/>
          </p:nvGrpSpPr>
          <p:grpSpPr>
            <a:xfrm>
              <a:off x="588263" y="4792832"/>
              <a:ext cx="617240" cy="482170"/>
              <a:chOff x="403572" y="3532163"/>
              <a:chExt cx="993738" cy="776280"/>
            </a:xfrm>
          </p:grpSpPr>
          <p:sp>
            <p:nvSpPr>
              <p:cNvPr id="36" name="Freeform 5">
                <a:extLst>
                  <a:ext uri="{FF2B5EF4-FFF2-40B4-BE49-F238E27FC236}">
                    <a16:creationId xmlns:a16="http://schemas.microsoft.com/office/drawing/2014/main" id="{9AACA692-DD59-715A-AD9A-0D98A6A67900}"/>
                  </a:ext>
                </a:extLst>
              </p:cNvPr>
              <p:cNvSpPr>
                <a:spLocks/>
              </p:cNvSpPr>
              <p:nvPr/>
            </p:nvSpPr>
            <p:spPr bwMode="auto">
              <a:xfrm>
                <a:off x="403572" y="3532163"/>
                <a:ext cx="993738" cy="776280"/>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rgbClr val="1B1B1B"/>
                    </a:solidFill>
                    <a:latin typeface="Segoe UI"/>
                  </a:defRPr>
                </a:lvl1pPr>
                <a:lvl2pPr marL="457200" algn="l" defTabSz="914400" rtl="0" eaLnBrk="1" latinLnBrk="0" hangingPunct="1">
                  <a:defRPr sz="1800" kern="1200">
                    <a:solidFill>
                      <a:srgbClr val="1B1B1B"/>
                    </a:solidFill>
                    <a:latin typeface="Segoe UI"/>
                  </a:defRPr>
                </a:lvl2pPr>
                <a:lvl3pPr marL="914400" algn="l" defTabSz="914400" rtl="0" eaLnBrk="1" latinLnBrk="0" hangingPunct="1">
                  <a:defRPr sz="1800" kern="1200">
                    <a:solidFill>
                      <a:srgbClr val="1B1B1B"/>
                    </a:solidFill>
                    <a:latin typeface="Segoe UI"/>
                  </a:defRPr>
                </a:lvl3pPr>
                <a:lvl4pPr marL="1371600" algn="l" defTabSz="914400" rtl="0" eaLnBrk="1" latinLnBrk="0" hangingPunct="1">
                  <a:defRPr sz="1800" kern="1200">
                    <a:solidFill>
                      <a:srgbClr val="1B1B1B"/>
                    </a:solidFill>
                    <a:latin typeface="Segoe UI"/>
                  </a:defRPr>
                </a:lvl4pPr>
                <a:lvl5pPr marL="1828800" algn="l" defTabSz="914400" rtl="0" eaLnBrk="1" latinLnBrk="0" hangingPunct="1">
                  <a:defRPr sz="1800" kern="1200">
                    <a:solidFill>
                      <a:srgbClr val="1B1B1B"/>
                    </a:solidFill>
                    <a:latin typeface="Segoe UI"/>
                  </a:defRPr>
                </a:lvl5pPr>
                <a:lvl6pPr marL="2286000" algn="l" defTabSz="914400" rtl="0" eaLnBrk="1" latinLnBrk="0" hangingPunct="1">
                  <a:defRPr sz="1800" kern="1200">
                    <a:solidFill>
                      <a:srgbClr val="1B1B1B"/>
                    </a:solidFill>
                    <a:latin typeface="Segoe UI"/>
                  </a:defRPr>
                </a:lvl6pPr>
                <a:lvl7pPr marL="2743200" algn="l" defTabSz="914400" rtl="0" eaLnBrk="1" latinLnBrk="0" hangingPunct="1">
                  <a:defRPr sz="1800" kern="1200">
                    <a:solidFill>
                      <a:srgbClr val="1B1B1B"/>
                    </a:solidFill>
                    <a:latin typeface="Segoe UI"/>
                  </a:defRPr>
                </a:lvl7pPr>
                <a:lvl8pPr marL="3200400" algn="l" defTabSz="914400" rtl="0" eaLnBrk="1" latinLnBrk="0" hangingPunct="1">
                  <a:defRPr sz="1800" kern="1200">
                    <a:solidFill>
                      <a:srgbClr val="1B1B1B"/>
                    </a:solidFill>
                    <a:latin typeface="Segoe UI"/>
                  </a:defRPr>
                </a:lvl8pPr>
                <a:lvl9pPr marL="3657600" algn="l" defTabSz="914400" rtl="0" eaLnBrk="1" latinLnBrk="0" hangingPunct="1">
                  <a:defRPr sz="1800" kern="1200">
                    <a:solidFill>
                      <a:srgbClr val="1B1B1B"/>
                    </a:solidFill>
                    <a:latin typeface="Segoe U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ndParaRPr>
              </a:p>
            </p:txBody>
          </p:sp>
          <p:sp>
            <p:nvSpPr>
              <p:cNvPr id="37" name="Rectangle 36">
                <a:extLst>
                  <a:ext uri="{FF2B5EF4-FFF2-40B4-BE49-F238E27FC236}">
                    <a16:creationId xmlns:a16="http://schemas.microsoft.com/office/drawing/2014/main" id="{DDBC49CD-E343-7097-E65D-1BA34D68A112}"/>
                  </a:ext>
                </a:extLst>
              </p:cNvPr>
              <p:cNvSpPr/>
              <p:nvPr/>
            </p:nvSpPr>
            <p:spPr bwMode="auto">
              <a:xfrm>
                <a:off x="460376" y="3587057"/>
                <a:ext cx="880132" cy="509380"/>
              </a:xfrm>
              <a:prstGeom prst="rect">
                <a:avLst/>
              </a:prstGeom>
              <a:solidFill>
                <a:srgbClr val="FFFFFF"/>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FFFFFF"/>
                    </a:solidFill>
                    <a:latin typeface="Segoe UI"/>
                  </a:defRPr>
                </a:lvl1pPr>
                <a:lvl2pPr marL="457200" algn="l" defTabSz="914400" rtl="0" eaLnBrk="1" latinLnBrk="0" hangingPunct="1">
                  <a:defRPr sz="1800" kern="1200">
                    <a:solidFill>
                      <a:srgbClr val="FFFFFF"/>
                    </a:solidFill>
                    <a:latin typeface="Segoe UI"/>
                  </a:defRPr>
                </a:lvl2pPr>
                <a:lvl3pPr marL="914400" algn="l" defTabSz="914400" rtl="0" eaLnBrk="1" latinLnBrk="0" hangingPunct="1">
                  <a:defRPr sz="1800" kern="1200">
                    <a:solidFill>
                      <a:srgbClr val="FFFFFF"/>
                    </a:solidFill>
                    <a:latin typeface="Segoe UI"/>
                  </a:defRPr>
                </a:lvl3pPr>
                <a:lvl4pPr marL="1371600" algn="l" defTabSz="914400" rtl="0" eaLnBrk="1" latinLnBrk="0" hangingPunct="1">
                  <a:defRPr sz="1800" kern="1200">
                    <a:solidFill>
                      <a:srgbClr val="FFFFFF"/>
                    </a:solidFill>
                    <a:latin typeface="Segoe UI"/>
                  </a:defRPr>
                </a:lvl4pPr>
                <a:lvl5pPr marL="1828800" algn="l" defTabSz="914400" rtl="0" eaLnBrk="1" latinLnBrk="0" hangingPunct="1">
                  <a:defRPr sz="1800" kern="1200">
                    <a:solidFill>
                      <a:srgbClr val="FFFFFF"/>
                    </a:solidFill>
                    <a:latin typeface="Segoe UI"/>
                  </a:defRPr>
                </a:lvl5pPr>
                <a:lvl6pPr marL="2286000" algn="l" defTabSz="914400" rtl="0" eaLnBrk="1" latinLnBrk="0" hangingPunct="1">
                  <a:defRPr sz="1800" kern="1200">
                    <a:solidFill>
                      <a:srgbClr val="FFFFFF"/>
                    </a:solidFill>
                    <a:latin typeface="Segoe UI"/>
                  </a:defRPr>
                </a:lvl6pPr>
                <a:lvl7pPr marL="2743200" algn="l" defTabSz="914400" rtl="0" eaLnBrk="1" latinLnBrk="0" hangingPunct="1">
                  <a:defRPr sz="1800" kern="1200">
                    <a:solidFill>
                      <a:srgbClr val="FFFFFF"/>
                    </a:solidFill>
                    <a:latin typeface="Segoe UI"/>
                  </a:defRPr>
                </a:lvl7pPr>
                <a:lvl8pPr marL="3200400" algn="l" defTabSz="914400" rtl="0" eaLnBrk="1" latinLnBrk="0" hangingPunct="1">
                  <a:defRPr sz="1800" kern="1200">
                    <a:solidFill>
                      <a:srgbClr val="FFFFFF"/>
                    </a:solidFill>
                    <a:latin typeface="Segoe UI"/>
                  </a:defRPr>
                </a:lvl8pPr>
                <a:lvl9pPr marL="3657600" algn="l" defTabSz="914400" rtl="0" eaLnBrk="1" latinLnBrk="0" hangingPunct="1">
                  <a:defRPr sz="1800" kern="1200">
                    <a:solidFill>
                      <a:srgbClr val="FFFFFF"/>
                    </a:solidFill>
                    <a:latin typeface="Segoe UI"/>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pic>
          <p:nvPicPr>
            <p:cNvPr id="33" name="Graphic 7">
              <a:extLst>
                <a:ext uri="{FF2B5EF4-FFF2-40B4-BE49-F238E27FC236}">
                  <a16:creationId xmlns:a16="http://schemas.microsoft.com/office/drawing/2014/main" id="{ABE850E3-21FB-F79A-881D-A7F7A63D12E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4411" y="4895300"/>
              <a:ext cx="187034" cy="187034"/>
            </a:xfrm>
            <a:prstGeom prst="rect">
              <a:avLst/>
            </a:prstGeom>
          </p:spPr>
        </p:pic>
        <p:sp>
          <p:nvSpPr>
            <p:cNvPr id="34" name="Rectangle 33">
              <a:extLst>
                <a:ext uri="{FF2B5EF4-FFF2-40B4-BE49-F238E27FC236}">
                  <a16:creationId xmlns:a16="http://schemas.microsoft.com/office/drawing/2014/main" id="{46C32AEA-D10C-8077-883A-0492CFF39815}"/>
                </a:ext>
              </a:extLst>
            </p:cNvPr>
            <p:cNvSpPr/>
            <p:nvPr/>
          </p:nvSpPr>
          <p:spPr bwMode="auto">
            <a:xfrm>
              <a:off x="1016049" y="4787787"/>
              <a:ext cx="188956" cy="188956"/>
            </a:xfrm>
            <a:prstGeom prst="rect">
              <a:avLst/>
            </a:prstGeom>
            <a:solidFill>
              <a:srgbClr val="FFFFFF"/>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rgbClr val="FFFFFF"/>
                  </a:solidFill>
                  <a:latin typeface="Segoe UI"/>
                </a:defRPr>
              </a:lvl1pPr>
              <a:lvl2pPr marL="457200" algn="l" defTabSz="914400" rtl="0" eaLnBrk="1" latinLnBrk="0" hangingPunct="1">
                <a:defRPr sz="1800" kern="1200">
                  <a:solidFill>
                    <a:srgbClr val="FFFFFF"/>
                  </a:solidFill>
                  <a:latin typeface="Segoe UI"/>
                </a:defRPr>
              </a:lvl2pPr>
              <a:lvl3pPr marL="914400" algn="l" defTabSz="914400" rtl="0" eaLnBrk="1" latinLnBrk="0" hangingPunct="1">
                <a:defRPr sz="1800" kern="1200">
                  <a:solidFill>
                    <a:srgbClr val="FFFFFF"/>
                  </a:solidFill>
                  <a:latin typeface="Segoe UI"/>
                </a:defRPr>
              </a:lvl3pPr>
              <a:lvl4pPr marL="1371600" algn="l" defTabSz="914400" rtl="0" eaLnBrk="1" latinLnBrk="0" hangingPunct="1">
                <a:defRPr sz="1800" kern="1200">
                  <a:solidFill>
                    <a:srgbClr val="FFFFFF"/>
                  </a:solidFill>
                  <a:latin typeface="Segoe UI"/>
                </a:defRPr>
              </a:lvl4pPr>
              <a:lvl5pPr marL="1828800" algn="l" defTabSz="914400" rtl="0" eaLnBrk="1" latinLnBrk="0" hangingPunct="1">
                <a:defRPr sz="1800" kern="1200">
                  <a:solidFill>
                    <a:srgbClr val="FFFFFF"/>
                  </a:solidFill>
                  <a:latin typeface="Segoe UI"/>
                </a:defRPr>
              </a:lvl5pPr>
              <a:lvl6pPr marL="2286000" algn="l" defTabSz="914400" rtl="0" eaLnBrk="1" latinLnBrk="0" hangingPunct="1">
                <a:defRPr sz="1800" kern="1200">
                  <a:solidFill>
                    <a:srgbClr val="FFFFFF"/>
                  </a:solidFill>
                  <a:latin typeface="Segoe UI"/>
                </a:defRPr>
              </a:lvl6pPr>
              <a:lvl7pPr marL="2743200" algn="l" defTabSz="914400" rtl="0" eaLnBrk="1" latinLnBrk="0" hangingPunct="1">
                <a:defRPr sz="1800" kern="1200">
                  <a:solidFill>
                    <a:srgbClr val="FFFFFF"/>
                  </a:solidFill>
                  <a:latin typeface="Segoe UI"/>
                </a:defRPr>
              </a:lvl7pPr>
              <a:lvl8pPr marL="3200400" algn="l" defTabSz="914400" rtl="0" eaLnBrk="1" latinLnBrk="0" hangingPunct="1">
                <a:defRPr sz="1800" kern="1200">
                  <a:solidFill>
                    <a:srgbClr val="FFFFFF"/>
                  </a:solidFill>
                  <a:latin typeface="Segoe UI"/>
                </a:defRPr>
              </a:lvl8pPr>
              <a:lvl9pPr marL="3657600" algn="l" defTabSz="914400" rtl="0" eaLnBrk="1" latinLnBrk="0" hangingPunct="1">
                <a:defRPr sz="1800" kern="1200">
                  <a:solidFill>
                    <a:srgbClr val="FFFFFF"/>
                  </a:solidFill>
                  <a:latin typeface="Segoe UI"/>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5" name="Picture 34">
              <a:extLst>
                <a:ext uri="{FF2B5EF4-FFF2-40B4-BE49-F238E27FC236}">
                  <a16:creationId xmlns:a16="http://schemas.microsoft.com/office/drawing/2014/main" id="{2C518CA5-3051-0A70-A126-34C9B440D036}"/>
                </a:ext>
              </a:extLst>
            </p:cNvPr>
            <p:cNvPicPr>
              <a:picLocks noChangeAspect="1"/>
            </p:cNvPicPr>
            <p:nvPr/>
          </p:nvPicPr>
          <p:blipFill>
            <a:blip r:embed="rId8"/>
            <a:stretch>
              <a:fillRect/>
            </a:stretch>
          </p:blipFill>
          <p:spPr>
            <a:xfrm>
              <a:off x="1033124" y="4638804"/>
              <a:ext cx="319426" cy="319426"/>
            </a:xfrm>
            <a:prstGeom prst="rect">
              <a:avLst/>
            </a:prstGeom>
          </p:spPr>
        </p:pic>
      </p:grpSp>
      <p:sp>
        <p:nvSpPr>
          <p:cNvPr id="43" name="TextBox 42">
            <a:extLst>
              <a:ext uri="{FF2B5EF4-FFF2-40B4-BE49-F238E27FC236}">
                <a16:creationId xmlns:a16="http://schemas.microsoft.com/office/drawing/2014/main" id="{14D103D4-0681-4C75-8F5F-FCCA42AA9136}"/>
              </a:ext>
            </a:extLst>
          </p:cNvPr>
          <p:cNvSpPr txBox="1"/>
          <p:nvPr/>
        </p:nvSpPr>
        <p:spPr>
          <a:xfrm>
            <a:off x="7046458" y="2188793"/>
            <a:ext cx="2557959"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50" normalizeH="0" baseline="0" noProof="0">
                <a:ln>
                  <a:noFill/>
                </a:ln>
                <a:solidFill>
                  <a:srgbClr val="000000"/>
                </a:solidFill>
                <a:effectLst/>
                <a:uLnTx/>
                <a:uFillTx/>
                <a:latin typeface="Segoe UI"/>
                <a:ea typeface="+mn-ea"/>
                <a:cs typeface="+mn-cs"/>
              </a:rPr>
              <a:t>Cloud PC</a:t>
            </a:r>
            <a:endParaRPr kumimoji="0" lang="en-US" sz="1800" b="0" i="0" u="none" strike="noStrike" kern="1200" cap="none" spc="-50" normalizeH="0" baseline="0" noProof="0">
              <a:ln>
                <a:noFill/>
              </a:ln>
              <a:solidFill>
                <a:srgbClr val="0078D4"/>
              </a:solidFill>
              <a:effectLst/>
              <a:uLnTx/>
              <a:uFillTx/>
              <a:latin typeface="Segoe UI Semibold"/>
              <a:ea typeface="+mn-ea"/>
              <a:cs typeface="+mn-cs"/>
            </a:endParaRPr>
          </a:p>
        </p:txBody>
      </p:sp>
      <p:sp>
        <p:nvSpPr>
          <p:cNvPr id="13" name="TextBox 12">
            <a:extLst>
              <a:ext uri="{FF2B5EF4-FFF2-40B4-BE49-F238E27FC236}">
                <a16:creationId xmlns:a16="http://schemas.microsoft.com/office/drawing/2014/main" id="{FE340568-FE8C-EB56-7B90-4BA66501AE1F}"/>
              </a:ext>
            </a:extLst>
          </p:cNvPr>
          <p:cNvSpPr txBox="1"/>
          <p:nvPr/>
        </p:nvSpPr>
        <p:spPr>
          <a:xfrm flipH="1">
            <a:off x="7150802" y="2992825"/>
            <a:ext cx="316887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Windows 365</a:t>
            </a:r>
          </a:p>
        </p:txBody>
      </p:sp>
      <p:sp>
        <p:nvSpPr>
          <p:cNvPr id="14" name="TextBox 13">
            <a:extLst>
              <a:ext uri="{FF2B5EF4-FFF2-40B4-BE49-F238E27FC236}">
                <a16:creationId xmlns:a16="http://schemas.microsoft.com/office/drawing/2014/main" id="{45787C73-166F-D2C2-ADBB-BFF9BCBABB4C}"/>
              </a:ext>
            </a:extLst>
          </p:cNvPr>
          <p:cNvSpPr txBox="1"/>
          <p:nvPr/>
        </p:nvSpPr>
        <p:spPr>
          <a:xfrm>
            <a:off x="7069534" y="3228015"/>
            <a:ext cx="3323487" cy="83099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B1B1B"/>
                </a:solidFill>
                <a:effectLst/>
                <a:uLnTx/>
                <a:uFillTx/>
                <a:latin typeface="Segoe UI"/>
                <a:ea typeface="+mn-ea"/>
                <a:cs typeface="+mn-cs"/>
              </a:rPr>
              <a:t>A complete SaaS solution that securely streams your personalized Windows desktop, apps, settings, and content from the Microsoft Cloud, to any device</a:t>
            </a:r>
            <a:endParaRPr kumimoji="0" lang="en-US" sz="1200" b="0" i="0" u="none" strike="noStrike" kern="1200" cap="none" spc="0" normalizeH="0" baseline="0" noProof="0" dirty="0">
              <a:ln>
                <a:noFill/>
              </a:ln>
              <a:solidFill>
                <a:srgbClr val="FF0000"/>
              </a:solidFill>
              <a:effectLst/>
              <a:uLnTx/>
              <a:uFillTx/>
              <a:latin typeface="Segoe UI"/>
              <a:ea typeface="+mn-ea"/>
              <a:cs typeface="Segoe UI Semibold" panose="020B0702040204020203" pitchFamily="34" charset="0"/>
            </a:endParaRPr>
          </a:p>
        </p:txBody>
      </p:sp>
      <p:sp>
        <p:nvSpPr>
          <p:cNvPr id="15" name="TextBox 14">
            <a:extLst>
              <a:ext uri="{FF2B5EF4-FFF2-40B4-BE49-F238E27FC236}">
                <a16:creationId xmlns:a16="http://schemas.microsoft.com/office/drawing/2014/main" id="{3A27B99B-CE90-0A90-3196-F93C8C9F5CD3}"/>
              </a:ext>
            </a:extLst>
          </p:cNvPr>
          <p:cNvSpPr txBox="1"/>
          <p:nvPr/>
        </p:nvSpPr>
        <p:spPr>
          <a:xfrm flipH="1">
            <a:off x="7127725" y="4525768"/>
            <a:ext cx="316887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panose="020B0702040204020203" pitchFamily="34" charset="0"/>
                <a:ea typeface="+mn-ea"/>
                <a:cs typeface="Segoe UI Semibold" panose="020B0702040204020203" pitchFamily="34" charset="0"/>
              </a:rPr>
              <a:t>Microsoft Dev Box</a:t>
            </a:r>
          </a:p>
        </p:txBody>
      </p:sp>
      <p:sp>
        <p:nvSpPr>
          <p:cNvPr id="16" name="TextBox 15">
            <a:extLst>
              <a:ext uri="{FF2B5EF4-FFF2-40B4-BE49-F238E27FC236}">
                <a16:creationId xmlns:a16="http://schemas.microsoft.com/office/drawing/2014/main" id="{84C8D6DF-C663-9F49-26F2-0FC28670FD8B}"/>
              </a:ext>
            </a:extLst>
          </p:cNvPr>
          <p:cNvSpPr txBox="1"/>
          <p:nvPr/>
        </p:nvSpPr>
        <p:spPr>
          <a:xfrm>
            <a:off x="7046458" y="4760958"/>
            <a:ext cx="3250146" cy="83099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B1B1B"/>
                </a:solidFill>
                <a:effectLst/>
                <a:uLnTx/>
                <a:uFillTx/>
                <a:latin typeface="Segoe UI"/>
                <a:ea typeface="+mn-ea"/>
                <a:cs typeface="+mn-cs"/>
              </a:rPr>
              <a:t>A specialized SaaS solution that provides developers with self-service access to high-performance workstations preconfigured and ready-to-code for specific projects</a:t>
            </a:r>
            <a:endParaRPr kumimoji="0" lang="en-US" sz="1200" b="0" i="0" u="none" strike="noStrike" kern="1200" cap="none" spc="0" normalizeH="0" baseline="0" noProof="0">
              <a:ln>
                <a:noFill/>
              </a:ln>
              <a:solidFill>
                <a:srgbClr val="FF0000"/>
              </a:solidFill>
              <a:effectLst/>
              <a:uLnTx/>
              <a:uFillTx/>
              <a:latin typeface="Segoe UI"/>
              <a:ea typeface="+mn-ea"/>
              <a:cs typeface="Segoe UI Semibold" panose="020B0702040204020203" pitchFamily="34" charset="0"/>
            </a:endParaRPr>
          </a:p>
        </p:txBody>
      </p:sp>
    </p:spTree>
    <p:extLst>
      <p:ext uri="{BB962C8B-B14F-4D97-AF65-F5344CB8AC3E}">
        <p14:creationId xmlns:p14="http://schemas.microsoft.com/office/powerpoint/2010/main" val="1439464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5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50"/>
                                        <p:tgtEl>
                                          <p:spTgt spid="42"/>
                                        </p:tgtEl>
                                      </p:cBhvr>
                                    </p:animEffect>
                                  </p:childTnLst>
                                </p:cTn>
                              </p:par>
                              <p:par>
                                <p:cTn id="8" presetID="42" presetClass="path" presetSubtype="0" decel="100000" fill="hold" grpId="1" nodeType="withEffect">
                                  <p:stCondLst>
                                    <p:cond delay="450"/>
                                  </p:stCondLst>
                                  <p:childTnLst>
                                    <p:animMotion origin="layout" path="M 0.01667 -0.00046 L 0 -4.44444E-6 " pathEditMode="relative" rAng="0" ptsTypes="AA">
                                      <p:cBhvr>
                                        <p:cTn id="9" dur="500" fill="hold"/>
                                        <p:tgtEl>
                                          <p:spTgt spid="42"/>
                                        </p:tgtEl>
                                        <p:attrNameLst>
                                          <p:attrName>ppt_x</p:attrName>
                                          <p:attrName>ppt_y</p:attrName>
                                        </p:attrNameLst>
                                      </p:cBhvr>
                                      <p:rCtr x="-833" y="23"/>
                                    </p:animMotion>
                                  </p:childTnLst>
                                </p:cTn>
                              </p:par>
                              <p:par>
                                <p:cTn id="10" presetID="10" presetClass="entr" presetSubtype="0" fill="hold" grpId="0" nodeType="withEffect">
                                  <p:stCondLst>
                                    <p:cond delay="75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250"/>
                                        <p:tgtEl>
                                          <p:spTgt spid="43"/>
                                        </p:tgtEl>
                                      </p:cBhvr>
                                    </p:animEffect>
                                  </p:childTnLst>
                                </p:cTn>
                              </p:par>
                              <p:par>
                                <p:cTn id="13" presetID="42" presetClass="path" presetSubtype="0" decel="100000" fill="hold" grpId="1" nodeType="withEffect">
                                  <p:stCondLst>
                                    <p:cond delay="750"/>
                                  </p:stCondLst>
                                  <p:childTnLst>
                                    <p:animMotion origin="layout" path="M 0.01667 -0.00046 L -3.125E-6 -4.44444E-6 " pathEditMode="relative" rAng="0" ptsTypes="AA">
                                      <p:cBhvr>
                                        <p:cTn id="14" dur="500" fill="hold"/>
                                        <p:tgtEl>
                                          <p:spTgt spid="43"/>
                                        </p:tgtEl>
                                        <p:attrNameLst>
                                          <p:attrName>ppt_x</p:attrName>
                                          <p:attrName>ppt_y</p:attrName>
                                        </p:attrNameLst>
                                      </p:cBhvr>
                                      <p:rCtr x="-833"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43" grpId="0"/>
      <p:bldP spid="4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49C6E-FF2A-C25E-CC11-4CA1BC809745}"/>
              </a:ext>
            </a:extLst>
          </p:cNvPr>
          <p:cNvSpPr>
            <a:spLocks noGrp="1"/>
          </p:cNvSpPr>
          <p:nvPr>
            <p:ph type="title" idx="4294967295"/>
          </p:nvPr>
        </p:nvSpPr>
        <p:spPr bwMode="auto">
          <a:xfrm>
            <a:off x="0" y="9913"/>
            <a:ext cx="12192000" cy="914314"/>
          </a:xfrm>
          <a:prstGeom prst="rect">
            <a:avLst/>
          </a:prstGeom>
          <a:solidFill>
            <a:schemeClr val="tx2">
              <a:lumMod val="50000"/>
            </a:schemeClr>
          </a:solidFill>
          <a:ln w="9525"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2800" b="0" i="0" u="none" strike="noStrike" kern="1200" cap="none" spc="0" normalizeH="0" baseline="0" noProof="0" dirty="0">
                <a:ln>
                  <a:noFill/>
                </a:ln>
                <a:solidFill>
                  <a:schemeClr val="lt1"/>
                </a:solidFill>
                <a:effectLst/>
                <a:uLnTx/>
                <a:uFillTx/>
                <a:latin typeface="+mj-lt"/>
                <a:ea typeface="+mn-ea"/>
                <a:cs typeface="+mn-cs"/>
              </a:rPr>
              <a:t>Microsoft </a:t>
            </a:r>
            <a:r>
              <a:rPr lang="en-US" spc="0" dirty="0">
                <a:ln>
                  <a:noFill/>
                </a:ln>
                <a:latin typeface="+mj-lt"/>
              </a:rPr>
              <a:t>c</a:t>
            </a:r>
            <a:r>
              <a:rPr kumimoji="0" lang="en-US" sz="2800" b="0" i="0" u="none" strike="noStrike" kern="1200" cap="none" spc="0" normalizeH="0" baseline="0" noProof="0" dirty="0">
                <a:ln>
                  <a:noFill/>
                </a:ln>
                <a:solidFill>
                  <a:schemeClr val="lt1"/>
                </a:solidFill>
                <a:effectLst/>
                <a:uLnTx/>
                <a:uFillTx/>
                <a:latin typeface="+mj-lt"/>
                <a:ea typeface="+mn-ea"/>
                <a:cs typeface="+mn-cs"/>
              </a:rPr>
              <a:t>loud solution options</a:t>
            </a:r>
            <a:endParaRPr kumimoji="0" lang="en-US" sz="2800" b="0" i="0" u="none" strike="noStrike" kern="1200" cap="none" spc="0" normalizeH="0" baseline="0" noProof="0" dirty="0">
              <a:ln>
                <a:noFill/>
              </a:ln>
              <a:solidFill>
                <a:schemeClr val="bg1"/>
              </a:solidFill>
              <a:effectLst/>
              <a:uLnTx/>
              <a:uFillTx/>
              <a:latin typeface="+mj-lt"/>
              <a:ea typeface="Segoe UI" pitchFamily="34" charset="0"/>
              <a:cs typeface="Segoe UI" pitchFamily="34" charset="0"/>
            </a:endParaRPr>
          </a:p>
        </p:txBody>
      </p:sp>
      <p:pic>
        <p:nvPicPr>
          <p:cNvPr id="43" name="Picture 42">
            <a:extLst>
              <a:ext uri="{FF2B5EF4-FFF2-40B4-BE49-F238E27FC236}">
                <a16:creationId xmlns:a16="http://schemas.microsoft.com/office/drawing/2014/main" id="{A8ABD2CC-328B-45DF-A692-7DD8FD4D02D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00836" y="1304298"/>
            <a:ext cx="609265" cy="457200"/>
          </a:xfrm>
          <a:prstGeom prst="rect">
            <a:avLst/>
          </a:prstGeom>
        </p:spPr>
      </p:pic>
      <p:sp>
        <p:nvSpPr>
          <p:cNvPr id="51" name="TextBox 50">
            <a:extLst>
              <a:ext uri="{FF2B5EF4-FFF2-40B4-BE49-F238E27FC236}">
                <a16:creationId xmlns:a16="http://schemas.microsoft.com/office/drawing/2014/main" id="{9E8F860F-9714-440F-8064-CE926CD93B26}"/>
              </a:ext>
            </a:extLst>
          </p:cNvPr>
          <p:cNvSpPr txBox="1"/>
          <p:nvPr/>
        </p:nvSpPr>
        <p:spPr>
          <a:xfrm flipH="1">
            <a:off x="1300836" y="1944853"/>
            <a:ext cx="3168877"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a:ea typeface="+mn-ea"/>
                <a:cs typeface="Segoe UI Semibold" panose="020B0702040204020203" pitchFamily="34" charset="0"/>
              </a:rPr>
              <a:t>Azure Virtual Desktop</a:t>
            </a:r>
          </a:p>
        </p:txBody>
      </p:sp>
      <p:sp>
        <p:nvSpPr>
          <p:cNvPr id="54" name="TextBox 53">
            <a:extLst>
              <a:ext uri="{FF2B5EF4-FFF2-40B4-BE49-F238E27FC236}">
                <a16:creationId xmlns:a16="http://schemas.microsoft.com/office/drawing/2014/main" id="{12547D8B-D21C-4623-8F4B-E18D4D61AB75}"/>
              </a:ext>
            </a:extLst>
          </p:cNvPr>
          <p:cNvSpPr txBox="1"/>
          <p:nvPr/>
        </p:nvSpPr>
        <p:spPr>
          <a:xfrm>
            <a:off x="1218781" y="2160976"/>
            <a:ext cx="325093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0000"/>
                </a:solidFill>
                <a:effectLst/>
                <a:uLnTx/>
                <a:uFillTx/>
                <a:latin typeface="Segoe UI"/>
                <a:ea typeface="+mn-ea"/>
                <a:cs typeface="Segoe UI Semibold" panose="020B0702040204020203" pitchFamily="34" charset="0"/>
              </a:rPr>
              <a:t>A cloud VDI platform that delivers hosted desktops and apps with maximum flexibility and control</a:t>
            </a:r>
          </a:p>
        </p:txBody>
      </p:sp>
      <p:grpSp>
        <p:nvGrpSpPr>
          <p:cNvPr id="22" name="Group 21">
            <a:extLst>
              <a:ext uri="{FF2B5EF4-FFF2-40B4-BE49-F238E27FC236}">
                <a16:creationId xmlns:a16="http://schemas.microsoft.com/office/drawing/2014/main" id="{9B84E816-8E39-4621-949D-854D7E2C0640}"/>
              </a:ext>
              <a:ext uri="{C183D7F6-B498-43B3-948B-1728B52AA6E4}">
                <adec:decorative xmlns:adec="http://schemas.microsoft.com/office/drawing/2017/decorative" val="1"/>
              </a:ext>
            </a:extLst>
          </p:cNvPr>
          <p:cNvGrpSpPr/>
          <p:nvPr/>
        </p:nvGrpSpPr>
        <p:grpSpPr>
          <a:xfrm>
            <a:off x="4783081" y="1172450"/>
            <a:ext cx="764287" cy="636198"/>
            <a:chOff x="455995" y="1373527"/>
            <a:chExt cx="764287" cy="636198"/>
          </a:xfrm>
        </p:grpSpPr>
        <p:sp>
          <p:nvSpPr>
            <p:cNvPr id="49" name="Freeform 5">
              <a:extLst>
                <a:ext uri="{FF2B5EF4-FFF2-40B4-BE49-F238E27FC236}">
                  <a16:creationId xmlns:a16="http://schemas.microsoft.com/office/drawing/2014/main" id="{7A9C7335-9A6D-44CA-9FDF-19142CACAC1C}"/>
                </a:ext>
              </a:extLst>
            </p:cNvPr>
            <p:cNvSpPr>
              <a:spLocks/>
            </p:cNvSpPr>
            <p:nvPr/>
          </p:nvSpPr>
          <p:spPr bwMode="auto">
            <a:xfrm>
              <a:off x="455995" y="1527555"/>
              <a:ext cx="617240" cy="482170"/>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72" name="Rectangle 71">
              <a:extLst>
                <a:ext uri="{FF2B5EF4-FFF2-40B4-BE49-F238E27FC236}">
                  <a16:creationId xmlns:a16="http://schemas.microsoft.com/office/drawing/2014/main" id="{8E94E802-6AA8-4B28-8042-140FD75B7E5C}"/>
                </a:ext>
              </a:extLst>
            </p:cNvPr>
            <p:cNvSpPr/>
            <p:nvPr/>
          </p:nvSpPr>
          <p:spPr bwMode="auto">
            <a:xfrm>
              <a:off x="491278" y="1561651"/>
              <a:ext cx="546676" cy="31639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0" name="Graphic 7">
              <a:extLst>
                <a:ext uri="{FF2B5EF4-FFF2-40B4-BE49-F238E27FC236}">
                  <a16:creationId xmlns:a16="http://schemas.microsoft.com/office/drawing/2014/main" id="{6F1564DB-29F5-434F-8870-776C63DA2923}"/>
                </a:ext>
              </a:extLst>
            </p:cNvPr>
            <p:cNvSpPr/>
            <p:nvPr/>
          </p:nvSpPr>
          <p:spPr>
            <a:xfrm>
              <a:off x="672143" y="1630023"/>
              <a:ext cx="175344" cy="175344"/>
            </a:xfrm>
            <a:custGeom>
              <a:avLst/>
              <a:gdLst>
                <a:gd name="connsiteX0" fmla="*/ 81827 w 175344"/>
                <a:gd name="connsiteY0" fmla="*/ 81827 h 175344"/>
                <a:gd name="connsiteX1" fmla="*/ 0 w 175344"/>
                <a:gd name="connsiteY1" fmla="*/ 81827 h 175344"/>
                <a:gd name="connsiteX2" fmla="*/ 0 w 175344"/>
                <a:gd name="connsiteY2" fmla="*/ 0 h 175344"/>
                <a:gd name="connsiteX3" fmla="*/ 81827 w 175344"/>
                <a:gd name="connsiteY3" fmla="*/ 0 h 175344"/>
                <a:gd name="connsiteX4" fmla="*/ 81827 w 175344"/>
                <a:gd name="connsiteY4" fmla="*/ 81827 h 175344"/>
                <a:gd name="connsiteX5" fmla="*/ 175344 w 175344"/>
                <a:gd name="connsiteY5" fmla="*/ 81827 h 175344"/>
                <a:gd name="connsiteX6" fmla="*/ 93517 w 175344"/>
                <a:gd name="connsiteY6" fmla="*/ 81827 h 175344"/>
                <a:gd name="connsiteX7" fmla="*/ 93517 w 175344"/>
                <a:gd name="connsiteY7" fmla="*/ 0 h 175344"/>
                <a:gd name="connsiteX8" fmla="*/ 175344 w 175344"/>
                <a:gd name="connsiteY8" fmla="*/ 0 h 175344"/>
                <a:gd name="connsiteX9" fmla="*/ 175344 w 175344"/>
                <a:gd name="connsiteY9" fmla="*/ 81827 h 175344"/>
                <a:gd name="connsiteX10" fmla="*/ 81827 w 175344"/>
                <a:gd name="connsiteY10" fmla="*/ 175344 h 175344"/>
                <a:gd name="connsiteX11" fmla="*/ 0 w 175344"/>
                <a:gd name="connsiteY11" fmla="*/ 175344 h 175344"/>
                <a:gd name="connsiteX12" fmla="*/ 0 w 175344"/>
                <a:gd name="connsiteY12" fmla="*/ 93517 h 175344"/>
                <a:gd name="connsiteX13" fmla="*/ 81827 w 175344"/>
                <a:gd name="connsiteY13" fmla="*/ 93517 h 175344"/>
                <a:gd name="connsiteX14" fmla="*/ 81827 w 175344"/>
                <a:gd name="connsiteY14" fmla="*/ 175344 h 175344"/>
                <a:gd name="connsiteX15" fmla="*/ 175344 w 175344"/>
                <a:gd name="connsiteY15" fmla="*/ 175344 h 175344"/>
                <a:gd name="connsiteX16" fmla="*/ 93517 w 175344"/>
                <a:gd name="connsiteY16" fmla="*/ 175344 h 175344"/>
                <a:gd name="connsiteX17" fmla="*/ 93517 w 175344"/>
                <a:gd name="connsiteY17" fmla="*/ 93517 h 175344"/>
                <a:gd name="connsiteX18" fmla="*/ 175344 w 175344"/>
                <a:gd name="connsiteY18" fmla="*/ 93517 h 175344"/>
                <a:gd name="connsiteX19" fmla="*/ 175344 w 175344"/>
                <a:gd name="connsiteY19" fmla="*/ 175344 h 17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5344" h="175344">
                  <a:moveTo>
                    <a:pt x="81827" y="81827"/>
                  </a:moveTo>
                  <a:lnTo>
                    <a:pt x="0" y="81827"/>
                  </a:lnTo>
                  <a:lnTo>
                    <a:pt x="0" y="0"/>
                  </a:lnTo>
                  <a:lnTo>
                    <a:pt x="81827" y="0"/>
                  </a:lnTo>
                  <a:lnTo>
                    <a:pt x="81827" y="81827"/>
                  </a:lnTo>
                  <a:close/>
                  <a:moveTo>
                    <a:pt x="175344" y="81827"/>
                  </a:moveTo>
                  <a:lnTo>
                    <a:pt x="93517" y="81827"/>
                  </a:lnTo>
                  <a:lnTo>
                    <a:pt x="93517" y="0"/>
                  </a:lnTo>
                  <a:lnTo>
                    <a:pt x="175344" y="0"/>
                  </a:lnTo>
                  <a:lnTo>
                    <a:pt x="175344" y="81827"/>
                  </a:lnTo>
                  <a:close/>
                  <a:moveTo>
                    <a:pt x="81827" y="175344"/>
                  </a:moveTo>
                  <a:lnTo>
                    <a:pt x="0" y="175344"/>
                  </a:lnTo>
                  <a:lnTo>
                    <a:pt x="0" y="93517"/>
                  </a:lnTo>
                  <a:lnTo>
                    <a:pt x="81827" y="93517"/>
                  </a:lnTo>
                  <a:lnTo>
                    <a:pt x="81827" y="175344"/>
                  </a:lnTo>
                  <a:close/>
                  <a:moveTo>
                    <a:pt x="175344" y="175344"/>
                  </a:moveTo>
                  <a:lnTo>
                    <a:pt x="93517" y="175344"/>
                  </a:lnTo>
                  <a:lnTo>
                    <a:pt x="93517" y="93517"/>
                  </a:lnTo>
                  <a:lnTo>
                    <a:pt x="175344" y="93517"/>
                  </a:lnTo>
                  <a:lnTo>
                    <a:pt x="175344" y="175344"/>
                  </a:lnTo>
                  <a:close/>
                </a:path>
              </a:pathLst>
            </a:custGeom>
            <a:solidFill>
              <a:schemeClr val="accent1"/>
            </a:solidFill>
            <a:ln w="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47" name="Rectangle 46">
              <a:extLst>
                <a:ext uri="{FF2B5EF4-FFF2-40B4-BE49-F238E27FC236}">
                  <a16:creationId xmlns:a16="http://schemas.microsoft.com/office/drawing/2014/main" id="{F05F1A22-1108-4756-AEF9-F60C54F162D9}"/>
                </a:ext>
              </a:extLst>
            </p:cNvPr>
            <p:cNvSpPr/>
            <p:nvPr/>
          </p:nvSpPr>
          <p:spPr bwMode="auto">
            <a:xfrm>
              <a:off x="883781" y="1522510"/>
              <a:ext cx="188956" cy="18895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8" name="Picture 47">
              <a:extLst>
                <a:ext uri="{FF2B5EF4-FFF2-40B4-BE49-F238E27FC236}">
                  <a16:creationId xmlns:a16="http://schemas.microsoft.com/office/drawing/2014/main" id="{698217A8-0B87-4285-B1A8-C2468358EB06}"/>
                </a:ext>
              </a:extLst>
            </p:cNvPr>
            <p:cNvPicPr>
              <a:picLocks noChangeAspect="1"/>
            </p:cNvPicPr>
            <p:nvPr/>
          </p:nvPicPr>
          <p:blipFill>
            <a:blip r:embed="rId4"/>
            <a:stretch>
              <a:fillRect/>
            </a:stretch>
          </p:blipFill>
          <p:spPr>
            <a:xfrm>
              <a:off x="900856" y="1373527"/>
              <a:ext cx="319426" cy="319426"/>
            </a:xfrm>
            <a:prstGeom prst="rect">
              <a:avLst/>
            </a:prstGeom>
          </p:spPr>
        </p:pic>
      </p:grpSp>
      <p:sp>
        <p:nvSpPr>
          <p:cNvPr id="69" name="TextBox 68">
            <a:extLst>
              <a:ext uri="{FF2B5EF4-FFF2-40B4-BE49-F238E27FC236}">
                <a16:creationId xmlns:a16="http://schemas.microsoft.com/office/drawing/2014/main" id="{AA233E69-3147-43C5-B54A-F4ECEF245057}"/>
              </a:ext>
            </a:extLst>
          </p:cNvPr>
          <p:cNvSpPr txBox="1"/>
          <p:nvPr/>
        </p:nvSpPr>
        <p:spPr>
          <a:xfrm flipH="1">
            <a:off x="4783081" y="1912650"/>
            <a:ext cx="3168878" cy="2462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0" cap="none" spc="0" normalizeH="0" baseline="0" noProof="0">
                <a:ln>
                  <a:noFill/>
                </a:ln>
                <a:solidFill>
                  <a:srgbClr val="0078D4"/>
                </a:solidFill>
                <a:effectLst/>
                <a:uLnTx/>
                <a:uFillTx/>
                <a:latin typeface="Segoe UI Semibold"/>
                <a:ea typeface="+mn-ea"/>
                <a:cs typeface="Segoe UI Semibold" panose="020B0702040204020203" pitchFamily="34" charset="0"/>
              </a:rPr>
              <a:t>Windows 365</a:t>
            </a:r>
          </a:p>
        </p:txBody>
      </p:sp>
      <p:sp>
        <p:nvSpPr>
          <p:cNvPr id="70" name="TextBox 69">
            <a:extLst>
              <a:ext uri="{FF2B5EF4-FFF2-40B4-BE49-F238E27FC236}">
                <a16:creationId xmlns:a16="http://schemas.microsoft.com/office/drawing/2014/main" id="{FE1205E9-C65A-4F35-A708-069D9C279631}"/>
              </a:ext>
            </a:extLst>
          </p:cNvPr>
          <p:cNvSpPr txBox="1"/>
          <p:nvPr/>
        </p:nvSpPr>
        <p:spPr>
          <a:xfrm>
            <a:off x="4701813" y="2140104"/>
            <a:ext cx="3701990"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0000"/>
                </a:solidFill>
                <a:effectLst/>
                <a:uLnTx/>
                <a:uFillTx/>
                <a:latin typeface="Segoe UI"/>
                <a:ea typeface="+mn-ea"/>
                <a:cs typeface="+mn-cs"/>
              </a:rPr>
              <a:t>A complete SaaS solution that securely streams your personalized Windows desktop, apps, settings, and content from the Microsoft Cloud, to any device</a:t>
            </a:r>
            <a:endParaRPr kumimoji="0" lang="en-US" sz="1200" b="0" i="0" u="none" strike="noStrike" kern="0" cap="none" spc="0" normalizeH="0" baseline="0" noProof="0">
              <a:ln>
                <a:noFill/>
              </a:ln>
              <a:solidFill>
                <a:srgbClr val="000000"/>
              </a:solidFill>
              <a:effectLst/>
              <a:uLnTx/>
              <a:uFillTx/>
              <a:latin typeface="Segoe UI"/>
              <a:ea typeface="+mn-ea"/>
              <a:cs typeface="Segoe UI Semibold" panose="020B0702040204020203" pitchFamily="34" charset="0"/>
            </a:endParaRPr>
          </a:p>
        </p:txBody>
      </p:sp>
      <p:sp>
        <p:nvSpPr>
          <p:cNvPr id="4" name="Graphic 44">
            <a:extLst>
              <a:ext uri="{FF2B5EF4-FFF2-40B4-BE49-F238E27FC236}">
                <a16:creationId xmlns:a16="http://schemas.microsoft.com/office/drawing/2014/main" id="{5A65D624-13EA-A8F3-0A52-C67AD9EE98E6}"/>
              </a:ext>
              <a:ext uri="{C183D7F6-B498-43B3-948B-1728B52AA6E4}">
                <adec:decorative xmlns:adec="http://schemas.microsoft.com/office/drawing/2017/decorative" val="1"/>
              </a:ext>
            </a:extLst>
          </p:cNvPr>
          <p:cNvSpPr/>
          <p:nvPr/>
        </p:nvSpPr>
        <p:spPr>
          <a:xfrm>
            <a:off x="8577300" y="1083334"/>
            <a:ext cx="717070" cy="717070"/>
          </a:xfrm>
          <a:custGeom>
            <a:avLst/>
            <a:gdLst>
              <a:gd name="connsiteX0" fmla="*/ 865823 w 865822"/>
              <a:gd name="connsiteY0" fmla="*/ 432911 h 865822"/>
              <a:gd name="connsiteX1" fmla="*/ 432911 w 865822"/>
              <a:gd name="connsiteY1" fmla="*/ 865823 h 865822"/>
              <a:gd name="connsiteX2" fmla="*/ 0 w 865822"/>
              <a:gd name="connsiteY2" fmla="*/ 432911 h 865822"/>
              <a:gd name="connsiteX3" fmla="*/ 432911 w 865822"/>
              <a:gd name="connsiteY3" fmla="*/ 0 h 865822"/>
              <a:gd name="connsiteX4" fmla="*/ 865823 w 865822"/>
              <a:gd name="connsiteY4" fmla="*/ 432911 h 865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822" h="865822">
                <a:moveTo>
                  <a:pt x="865823" y="432911"/>
                </a:moveTo>
                <a:cubicBezTo>
                  <a:pt x="865823" y="672002"/>
                  <a:pt x="672002" y="865823"/>
                  <a:pt x="432911" y="865823"/>
                </a:cubicBezTo>
                <a:cubicBezTo>
                  <a:pt x="193821" y="865823"/>
                  <a:pt x="0" y="672002"/>
                  <a:pt x="0" y="432911"/>
                </a:cubicBezTo>
                <a:cubicBezTo>
                  <a:pt x="0" y="193821"/>
                  <a:pt x="193821" y="0"/>
                  <a:pt x="432911" y="0"/>
                </a:cubicBezTo>
                <a:cubicBezTo>
                  <a:pt x="672002" y="0"/>
                  <a:pt x="865823" y="193821"/>
                  <a:pt x="865823" y="432911"/>
                </a:cubicBezTo>
                <a:close/>
              </a:path>
            </a:pathLst>
          </a:custGeom>
          <a:noFill/>
          <a:ln w="12700" cap="flat">
            <a:gradFill flip="none" rotWithShape="1">
              <a:gsLst>
                <a:gs pos="10000">
                  <a:srgbClr val="0078D4"/>
                </a:gs>
                <a:gs pos="100000">
                  <a:srgbClr val="27AEE9"/>
                </a:gs>
              </a:gsLst>
              <a:lin ang="2700000" scaled="1"/>
              <a:tileRect/>
            </a:gradFill>
            <a:prstDash val="solid"/>
            <a:miter/>
          </a:ln>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kern="1200" cap="none" spc="0" normalizeH="0" baseline="0" noProof="0">
              <a:ln>
                <a:noFill/>
              </a:ln>
              <a:solidFill>
                <a:srgbClr val="1B1B1B"/>
              </a:solidFill>
              <a:effectLst/>
              <a:uLnTx/>
              <a:uFillTx/>
              <a:latin typeface="Segoe UI Semibold"/>
              <a:cs typeface="Segoe UI Semibold"/>
            </a:endParaRPr>
          </a:p>
        </p:txBody>
      </p:sp>
      <p:pic>
        <p:nvPicPr>
          <p:cNvPr id="10" name="Picture 21">
            <a:extLst>
              <a:ext uri="{FF2B5EF4-FFF2-40B4-BE49-F238E27FC236}">
                <a16:creationId xmlns:a16="http://schemas.microsoft.com/office/drawing/2014/main" id="{17FA2B41-365B-4E7D-5598-11D89953372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651505" y="1191738"/>
            <a:ext cx="522095" cy="514974"/>
          </a:xfrm>
          <a:prstGeom prst="rect">
            <a:avLst/>
          </a:prstGeom>
        </p:spPr>
      </p:pic>
      <p:sp>
        <p:nvSpPr>
          <p:cNvPr id="6" name="TextBox 5">
            <a:extLst>
              <a:ext uri="{FF2B5EF4-FFF2-40B4-BE49-F238E27FC236}">
                <a16:creationId xmlns:a16="http://schemas.microsoft.com/office/drawing/2014/main" id="{318D0360-C406-EEEE-ECF1-A6A7BDDA53AC}"/>
              </a:ext>
            </a:extLst>
          </p:cNvPr>
          <p:cNvSpPr txBox="1"/>
          <p:nvPr/>
        </p:nvSpPr>
        <p:spPr>
          <a:xfrm flipH="1">
            <a:off x="8562678" y="1921026"/>
            <a:ext cx="3168878" cy="24622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78D4"/>
                </a:solidFill>
                <a:effectLst/>
                <a:uLnTx/>
                <a:uFillTx/>
                <a:latin typeface="Segoe UI Semibold"/>
                <a:cs typeface="Segoe UI Semibold"/>
              </a:rPr>
              <a:t>Microsoft Dev Box</a:t>
            </a:r>
            <a:endParaRPr lang="en-US" sz="1600" b="0" i="0" u="none" strike="noStrike" kern="1200" cap="none" spc="0" normalizeH="0" baseline="0" noProof="0">
              <a:ln>
                <a:noFill/>
              </a:ln>
              <a:solidFill>
                <a:srgbClr val="0078D4"/>
              </a:solidFill>
              <a:effectLst/>
              <a:uLnTx/>
              <a:uFillTx/>
              <a:latin typeface="Segoe UI Semibold"/>
              <a:cs typeface="Segoe UI Semibold"/>
            </a:endParaRPr>
          </a:p>
        </p:txBody>
      </p:sp>
      <p:sp>
        <p:nvSpPr>
          <p:cNvPr id="7" name="TextBox 6">
            <a:extLst>
              <a:ext uri="{FF2B5EF4-FFF2-40B4-BE49-F238E27FC236}">
                <a16:creationId xmlns:a16="http://schemas.microsoft.com/office/drawing/2014/main" id="{5A260F31-C7A3-A51E-0C42-1FA1710FF69E}"/>
              </a:ext>
            </a:extLst>
          </p:cNvPr>
          <p:cNvSpPr txBox="1"/>
          <p:nvPr/>
        </p:nvSpPr>
        <p:spPr>
          <a:xfrm>
            <a:off x="8481411" y="2156216"/>
            <a:ext cx="3250146"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1B1B1B"/>
                </a:solidFill>
                <a:effectLst/>
                <a:uLnTx/>
                <a:uFillTx/>
                <a:latin typeface="Segoe UI"/>
                <a:cs typeface="Segoe UI Semibold"/>
              </a:rPr>
              <a:t>A managed service that provides developers with secure, preconfigured, on-demand workstations</a:t>
            </a:r>
            <a:endParaRPr lang="en-US" sz="1200" i="0" u="none" strike="noStrike" kern="1200" cap="none" spc="0" normalizeH="0" baseline="0" noProof="0">
              <a:ln>
                <a:noFill/>
              </a:ln>
              <a:solidFill>
                <a:srgbClr val="FF0000"/>
              </a:solidFill>
              <a:effectLst/>
              <a:uLnTx/>
              <a:uFillTx/>
              <a:latin typeface="Segoe UI"/>
              <a:cs typeface="Segoe UI Semibold"/>
            </a:endParaRPr>
          </a:p>
        </p:txBody>
      </p:sp>
      <p:graphicFrame>
        <p:nvGraphicFramePr>
          <p:cNvPr id="71" name="Table 21">
            <a:extLst>
              <a:ext uri="{FF2B5EF4-FFF2-40B4-BE49-F238E27FC236}">
                <a16:creationId xmlns:a16="http://schemas.microsoft.com/office/drawing/2014/main" id="{6E51C47F-0114-48C9-BCAE-52CB0ED2AD14}"/>
              </a:ext>
            </a:extLst>
          </p:cNvPr>
          <p:cNvGraphicFramePr>
            <a:graphicFrameLocks noGrp="1"/>
          </p:cNvGraphicFramePr>
          <p:nvPr/>
        </p:nvGraphicFramePr>
        <p:xfrm>
          <a:off x="136186" y="2868322"/>
          <a:ext cx="11595370" cy="3921760"/>
        </p:xfrm>
        <a:graphic>
          <a:graphicData uri="http://schemas.openxmlformats.org/drawingml/2006/table">
            <a:tbl>
              <a:tblPr firstRow="1" bandRow="1"/>
              <a:tblGrid>
                <a:gridCol w="1107220">
                  <a:extLst>
                    <a:ext uri="{9D8B030D-6E8A-4147-A177-3AD203B41FA5}">
                      <a16:colId xmlns:a16="http://schemas.microsoft.com/office/drawing/2014/main" val="2387323108"/>
                    </a:ext>
                  </a:extLst>
                </a:gridCol>
                <a:gridCol w="3666191">
                  <a:extLst>
                    <a:ext uri="{9D8B030D-6E8A-4147-A177-3AD203B41FA5}">
                      <a16:colId xmlns:a16="http://schemas.microsoft.com/office/drawing/2014/main" val="3883492327"/>
                    </a:ext>
                  </a:extLst>
                </a:gridCol>
                <a:gridCol w="3499195">
                  <a:extLst>
                    <a:ext uri="{9D8B030D-6E8A-4147-A177-3AD203B41FA5}">
                      <a16:colId xmlns:a16="http://schemas.microsoft.com/office/drawing/2014/main" val="2197319078"/>
                    </a:ext>
                  </a:extLst>
                </a:gridCol>
                <a:gridCol w="3322764">
                  <a:extLst>
                    <a:ext uri="{9D8B030D-6E8A-4147-A177-3AD203B41FA5}">
                      <a16:colId xmlns:a16="http://schemas.microsoft.com/office/drawing/2014/main" val="2834090222"/>
                    </a:ext>
                  </a:extLst>
                </a:gridCol>
              </a:tblGrid>
              <a:tr h="370840">
                <a:tc>
                  <a:txBody>
                    <a:bodyPr/>
                    <a:lstStyle>
                      <a:lvl1pPr marL="0" algn="l" defTabSz="914367" rtl="0" eaLnBrk="1" latinLnBrk="0" hangingPunct="1">
                        <a:defRPr sz="1765" b="1" kern="1200">
                          <a:solidFill>
                            <a:schemeClr val="lt1"/>
                          </a:solidFill>
                          <a:latin typeface="Segoe UI"/>
                        </a:defRPr>
                      </a:lvl1pPr>
                      <a:lvl2pPr marL="457183" algn="l" defTabSz="914367" rtl="0" eaLnBrk="1" latinLnBrk="0" hangingPunct="1">
                        <a:defRPr sz="1765" b="1" kern="1200">
                          <a:solidFill>
                            <a:schemeClr val="lt1"/>
                          </a:solidFill>
                          <a:latin typeface="Segoe UI"/>
                        </a:defRPr>
                      </a:lvl2pPr>
                      <a:lvl3pPr marL="914367" algn="l" defTabSz="914367" rtl="0" eaLnBrk="1" latinLnBrk="0" hangingPunct="1">
                        <a:defRPr sz="1765" b="1" kern="1200">
                          <a:solidFill>
                            <a:schemeClr val="lt1"/>
                          </a:solidFill>
                          <a:latin typeface="Segoe UI"/>
                        </a:defRPr>
                      </a:lvl3pPr>
                      <a:lvl4pPr marL="1371550" algn="l" defTabSz="914367" rtl="0" eaLnBrk="1" latinLnBrk="0" hangingPunct="1">
                        <a:defRPr sz="1765" b="1" kern="1200">
                          <a:solidFill>
                            <a:schemeClr val="lt1"/>
                          </a:solidFill>
                          <a:latin typeface="Segoe UI"/>
                        </a:defRPr>
                      </a:lvl4pPr>
                      <a:lvl5pPr marL="1828734" algn="l" defTabSz="914367" rtl="0" eaLnBrk="1" latinLnBrk="0" hangingPunct="1">
                        <a:defRPr sz="1765" b="1" kern="1200">
                          <a:solidFill>
                            <a:schemeClr val="lt1"/>
                          </a:solidFill>
                          <a:latin typeface="Segoe UI"/>
                        </a:defRPr>
                      </a:lvl5pPr>
                      <a:lvl6pPr marL="2285918" algn="l" defTabSz="914367" rtl="0" eaLnBrk="1" latinLnBrk="0" hangingPunct="1">
                        <a:defRPr sz="1765" b="1" kern="1200">
                          <a:solidFill>
                            <a:schemeClr val="lt1"/>
                          </a:solidFill>
                          <a:latin typeface="Segoe UI"/>
                        </a:defRPr>
                      </a:lvl6pPr>
                      <a:lvl7pPr marL="2743101" algn="l" defTabSz="914367" rtl="0" eaLnBrk="1" latinLnBrk="0" hangingPunct="1">
                        <a:defRPr sz="1765" b="1" kern="1200">
                          <a:solidFill>
                            <a:schemeClr val="lt1"/>
                          </a:solidFill>
                          <a:latin typeface="Segoe UI"/>
                        </a:defRPr>
                      </a:lvl7pPr>
                      <a:lvl8pPr marL="3200284" algn="l" defTabSz="914367" rtl="0" eaLnBrk="1" latinLnBrk="0" hangingPunct="1">
                        <a:defRPr sz="1765" b="1" kern="1200">
                          <a:solidFill>
                            <a:schemeClr val="lt1"/>
                          </a:solidFill>
                          <a:latin typeface="Segoe UI"/>
                        </a:defRPr>
                      </a:lvl8pPr>
                      <a:lvl9pPr marL="3657469" algn="l" defTabSz="914367" rtl="0" eaLnBrk="1" latinLnBrk="0" hangingPunct="1">
                        <a:defRPr sz="1765" b="1" kern="1200">
                          <a:solidFill>
                            <a:schemeClr val="lt1"/>
                          </a:solidFill>
                          <a:latin typeface="Segoe UI"/>
                        </a:defRPr>
                      </a:lvl9pPr>
                    </a:lstStyle>
                    <a:p>
                      <a:endParaRPr lang="en-US" sz="1200" b="1">
                        <a:solidFill>
                          <a:schemeClr val="bg1"/>
                        </a:solidFill>
                        <a:latin typeface="+mn-lt"/>
                      </a:endParaRP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tx2"/>
                    </a:solidFill>
                  </a:tcPr>
                </a:tc>
                <a:tc>
                  <a:txBody>
                    <a:bodyPr/>
                    <a:lstStyle>
                      <a:lvl1pPr marL="0" algn="l" defTabSz="914367" rtl="0" eaLnBrk="1" latinLnBrk="0" hangingPunct="1">
                        <a:defRPr sz="1765" b="1" kern="1200">
                          <a:solidFill>
                            <a:schemeClr val="lt1"/>
                          </a:solidFill>
                          <a:latin typeface="Segoe UI"/>
                        </a:defRPr>
                      </a:lvl1pPr>
                      <a:lvl2pPr marL="457183" algn="l" defTabSz="914367" rtl="0" eaLnBrk="1" latinLnBrk="0" hangingPunct="1">
                        <a:defRPr sz="1765" b="1" kern="1200">
                          <a:solidFill>
                            <a:schemeClr val="lt1"/>
                          </a:solidFill>
                          <a:latin typeface="Segoe UI"/>
                        </a:defRPr>
                      </a:lvl2pPr>
                      <a:lvl3pPr marL="914367" algn="l" defTabSz="914367" rtl="0" eaLnBrk="1" latinLnBrk="0" hangingPunct="1">
                        <a:defRPr sz="1765" b="1" kern="1200">
                          <a:solidFill>
                            <a:schemeClr val="lt1"/>
                          </a:solidFill>
                          <a:latin typeface="Segoe UI"/>
                        </a:defRPr>
                      </a:lvl3pPr>
                      <a:lvl4pPr marL="1371550" algn="l" defTabSz="914367" rtl="0" eaLnBrk="1" latinLnBrk="0" hangingPunct="1">
                        <a:defRPr sz="1765" b="1" kern="1200">
                          <a:solidFill>
                            <a:schemeClr val="lt1"/>
                          </a:solidFill>
                          <a:latin typeface="Segoe UI"/>
                        </a:defRPr>
                      </a:lvl4pPr>
                      <a:lvl5pPr marL="1828734" algn="l" defTabSz="914367" rtl="0" eaLnBrk="1" latinLnBrk="0" hangingPunct="1">
                        <a:defRPr sz="1765" b="1" kern="1200">
                          <a:solidFill>
                            <a:schemeClr val="lt1"/>
                          </a:solidFill>
                          <a:latin typeface="Segoe UI"/>
                        </a:defRPr>
                      </a:lvl5pPr>
                      <a:lvl6pPr marL="2285918" algn="l" defTabSz="914367" rtl="0" eaLnBrk="1" latinLnBrk="0" hangingPunct="1">
                        <a:defRPr sz="1765" b="1" kern="1200">
                          <a:solidFill>
                            <a:schemeClr val="lt1"/>
                          </a:solidFill>
                          <a:latin typeface="Segoe UI"/>
                        </a:defRPr>
                      </a:lvl6pPr>
                      <a:lvl7pPr marL="2743101" algn="l" defTabSz="914367" rtl="0" eaLnBrk="1" latinLnBrk="0" hangingPunct="1">
                        <a:defRPr sz="1765" b="1" kern="1200">
                          <a:solidFill>
                            <a:schemeClr val="lt1"/>
                          </a:solidFill>
                          <a:latin typeface="Segoe UI"/>
                        </a:defRPr>
                      </a:lvl7pPr>
                      <a:lvl8pPr marL="3200284" algn="l" defTabSz="914367" rtl="0" eaLnBrk="1" latinLnBrk="0" hangingPunct="1">
                        <a:defRPr sz="1765" b="1" kern="1200">
                          <a:solidFill>
                            <a:schemeClr val="lt1"/>
                          </a:solidFill>
                          <a:latin typeface="Segoe UI"/>
                        </a:defRPr>
                      </a:lvl8pPr>
                      <a:lvl9pPr marL="3657469" algn="l" defTabSz="914367" rtl="0" eaLnBrk="1" latinLnBrk="0" hangingPunct="1">
                        <a:defRPr sz="1765" b="1" kern="1200">
                          <a:solidFill>
                            <a:schemeClr val="lt1"/>
                          </a:solidFill>
                          <a:latin typeface="Segoe UI"/>
                        </a:defRPr>
                      </a:lvl9pPr>
                    </a:lstStyle>
                    <a:p>
                      <a:r>
                        <a:rPr lang="en-US" sz="1200" b="1">
                          <a:solidFill>
                            <a:schemeClr val="bg1"/>
                          </a:solidFill>
                          <a:latin typeface="+mn-lt"/>
                        </a:rPr>
                        <a:t>Azure Virtual Desktop Cloud VDI</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tx2"/>
                    </a:solidFill>
                  </a:tcPr>
                </a:tc>
                <a:tc>
                  <a:txBody>
                    <a:bodyPr/>
                    <a:lstStyle>
                      <a:lvl1pPr marL="0" algn="l" defTabSz="914367" rtl="0" eaLnBrk="1" latinLnBrk="0" hangingPunct="1">
                        <a:defRPr sz="1765" b="1" kern="1200">
                          <a:solidFill>
                            <a:schemeClr val="lt1"/>
                          </a:solidFill>
                          <a:latin typeface="Segoe UI"/>
                        </a:defRPr>
                      </a:lvl1pPr>
                      <a:lvl2pPr marL="457183" algn="l" defTabSz="914367" rtl="0" eaLnBrk="1" latinLnBrk="0" hangingPunct="1">
                        <a:defRPr sz="1765" b="1" kern="1200">
                          <a:solidFill>
                            <a:schemeClr val="lt1"/>
                          </a:solidFill>
                          <a:latin typeface="Segoe UI"/>
                        </a:defRPr>
                      </a:lvl2pPr>
                      <a:lvl3pPr marL="914367" algn="l" defTabSz="914367" rtl="0" eaLnBrk="1" latinLnBrk="0" hangingPunct="1">
                        <a:defRPr sz="1765" b="1" kern="1200">
                          <a:solidFill>
                            <a:schemeClr val="lt1"/>
                          </a:solidFill>
                          <a:latin typeface="Segoe UI"/>
                        </a:defRPr>
                      </a:lvl3pPr>
                      <a:lvl4pPr marL="1371550" algn="l" defTabSz="914367" rtl="0" eaLnBrk="1" latinLnBrk="0" hangingPunct="1">
                        <a:defRPr sz="1765" b="1" kern="1200">
                          <a:solidFill>
                            <a:schemeClr val="lt1"/>
                          </a:solidFill>
                          <a:latin typeface="Segoe UI"/>
                        </a:defRPr>
                      </a:lvl4pPr>
                      <a:lvl5pPr marL="1828734" algn="l" defTabSz="914367" rtl="0" eaLnBrk="1" latinLnBrk="0" hangingPunct="1">
                        <a:defRPr sz="1765" b="1" kern="1200">
                          <a:solidFill>
                            <a:schemeClr val="lt1"/>
                          </a:solidFill>
                          <a:latin typeface="Segoe UI"/>
                        </a:defRPr>
                      </a:lvl5pPr>
                      <a:lvl6pPr marL="2285918" algn="l" defTabSz="914367" rtl="0" eaLnBrk="1" latinLnBrk="0" hangingPunct="1">
                        <a:defRPr sz="1765" b="1" kern="1200">
                          <a:solidFill>
                            <a:schemeClr val="lt1"/>
                          </a:solidFill>
                          <a:latin typeface="Segoe UI"/>
                        </a:defRPr>
                      </a:lvl6pPr>
                      <a:lvl7pPr marL="2743101" algn="l" defTabSz="914367" rtl="0" eaLnBrk="1" latinLnBrk="0" hangingPunct="1">
                        <a:defRPr sz="1765" b="1" kern="1200">
                          <a:solidFill>
                            <a:schemeClr val="lt1"/>
                          </a:solidFill>
                          <a:latin typeface="Segoe UI"/>
                        </a:defRPr>
                      </a:lvl7pPr>
                      <a:lvl8pPr marL="3200284" algn="l" defTabSz="914367" rtl="0" eaLnBrk="1" latinLnBrk="0" hangingPunct="1">
                        <a:defRPr sz="1765" b="1" kern="1200">
                          <a:solidFill>
                            <a:schemeClr val="lt1"/>
                          </a:solidFill>
                          <a:latin typeface="Segoe UI"/>
                        </a:defRPr>
                      </a:lvl8pPr>
                      <a:lvl9pPr marL="3657469" algn="l" defTabSz="914367" rtl="0" eaLnBrk="1" latinLnBrk="0" hangingPunct="1">
                        <a:defRPr sz="1765" b="1" kern="1200">
                          <a:solidFill>
                            <a:schemeClr val="lt1"/>
                          </a:solidFill>
                          <a:latin typeface="Segoe UI"/>
                        </a:defRPr>
                      </a:lvl9pPr>
                    </a:lstStyle>
                    <a:p>
                      <a:r>
                        <a:rPr lang="en-US" sz="1200" b="1">
                          <a:solidFill>
                            <a:schemeClr val="bg1"/>
                          </a:solidFill>
                          <a:latin typeface="+mn-lt"/>
                        </a:rPr>
                        <a:t>Windows 365 Cloud PC</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tx2"/>
                    </a:solidFill>
                  </a:tcPr>
                </a:tc>
                <a:tc>
                  <a:txBody>
                    <a:bodyPr/>
                    <a:lstStyle/>
                    <a:p>
                      <a:pPr algn="l"/>
                      <a:r>
                        <a:rPr lang="en-US" sz="1200" b="1">
                          <a:solidFill>
                            <a:schemeClr val="bg1"/>
                          </a:solidFill>
                        </a:rPr>
                        <a:t>Microsoft Dev Box</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449050125"/>
                  </a:ext>
                </a:extLst>
              </a:tr>
              <a:tr h="370840">
                <a:tc>
                  <a:txBody>
                    <a:bodyPr/>
                    <a:lstStyle/>
                    <a:p>
                      <a:pPr algn="r"/>
                      <a:r>
                        <a:rPr lang="en-US" sz="1100">
                          <a:latin typeface="+mj-lt"/>
                        </a:rPr>
                        <a:t>Optimized for</a:t>
                      </a:r>
                    </a:p>
                  </a:txBody>
                  <a:tcPr anchor="ctr">
                    <a:lnL w="12700" cmpd="sng">
                      <a:noFill/>
                      <a:prstDash val="solid"/>
                    </a:lnL>
                    <a:lnR w="12700" cmpd="sng">
                      <a:noFill/>
                      <a:prstDash val="solid"/>
                    </a:lnR>
                    <a:lnT w="12700" cmpd="sng">
                      <a:noFill/>
                      <a:prstDash val="soli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000" u="none"/>
                        <a:t>Multi-session desktop for multiple personas</a:t>
                      </a:r>
                    </a:p>
                  </a:txBody>
                  <a:tcPr anchor="ctr">
                    <a:lnL w="12700" cmpd="sng">
                      <a:noFill/>
                      <a:prstDash val="solid"/>
                    </a:lnL>
                    <a:lnR w="12700" cmpd="sng">
                      <a:noFill/>
                      <a:prstDash val="solid"/>
                    </a:lnR>
                    <a:lnT w="12700" cmpd="sng">
                      <a:noFill/>
                      <a:prstDash val="soli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sz="1000" b="0" i="0" u="none" strike="noStrike" noProof="0">
                          <a:solidFill>
                            <a:srgbClr val="000000"/>
                          </a:solidFill>
                          <a:latin typeface="Segoe UI"/>
                        </a:rPr>
                        <a:t>Persistent desktop for multiple personas </a:t>
                      </a:r>
                      <a:endParaRPr lang="en-US"/>
                    </a:p>
                  </a:txBody>
                  <a:tcPr anchor="ctr">
                    <a:lnL w="12700" cmpd="sng">
                      <a:noFill/>
                      <a:prstDash val="solid"/>
                    </a:lnL>
                    <a:lnR w="12700" cmpd="sng">
                      <a:noFill/>
                      <a:prstDash val="solid"/>
                    </a:lnR>
                    <a:lnT w="12700" cmpd="sng">
                      <a:noFill/>
                      <a:prstDash val="soli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b="0" i="0" u="none" strike="noStrike" noProof="0">
                          <a:solidFill>
                            <a:srgbClr val="000000"/>
                          </a:solidFill>
                          <a:latin typeface="Segoe UI"/>
                        </a:rPr>
                        <a:t>Developer productivity </a:t>
                      </a:r>
                      <a:r>
                        <a:rPr lang="en-US" sz="1100" b="0" i="0" u="none" strike="noStrike" noProof="0">
                          <a:solidFill>
                            <a:srgbClr val="1B1B1B"/>
                          </a:solidFill>
                          <a:latin typeface="Segoe UI"/>
                        </a:rPr>
                        <a:t>solution</a:t>
                      </a:r>
                      <a:endParaRPr lang="en-US" sz="1000" u="none"/>
                    </a:p>
                  </a:txBody>
                  <a:tcPr anchor="ctr">
                    <a:lnL w="12700" cmpd="sng">
                      <a:noFill/>
                      <a:prstDash val="solid"/>
                    </a:lnL>
                    <a:lnR w="12700" cmpd="sng">
                      <a:noFill/>
                      <a:prstDash val="solid"/>
                    </a:lnR>
                    <a:lnT w="12700" cmpd="sng">
                      <a:noFill/>
                      <a:prstDash val="soli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51550438"/>
                  </a:ext>
                </a:extLst>
              </a:tr>
              <a:tr h="370840">
                <a:tc>
                  <a:txBody>
                    <a:bodyPr/>
                    <a:lstStyle/>
                    <a:p>
                      <a:pPr algn="r"/>
                      <a:r>
                        <a:rPr lang="en-US" sz="1100">
                          <a:latin typeface="+mj-lt"/>
                        </a:rPr>
                        <a:t>SKU configurations</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buFont typeface="Arial" panose="020B0604020202020204" pitchFamily="34" charset="0"/>
                        <a:buNone/>
                      </a:pPr>
                      <a:r>
                        <a:rPr lang="en-US" sz="1000">
                          <a:solidFill>
                            <a:schemeClr val="tx1"/>
                          </a:solidFill>
                          <a:latin typeface="+mn-lt"/>
                        </a:rPr>
                        <a:t>Fully customizable</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2, 4, 8 vCPU</a:t>
                      </a:r>
                    </a:p>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4, 8, 16, 32 GB RAM</a:t>
                      </a:r>
                    </a:p>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64, 128, 256, 512 GB storage</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8, 16, 32 vCPU</a:t>
                      </a:r>
                    </a:p>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16, 32, 64, 128 GB RAM</a:t>
                      </a:r>
                    </a:p>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256, 512 GB, 1 TB, 2TB storage</a:t>
                      </a:r>
                    </a:p>
                    <a:p>
                      <a:pPr marL="0" marR="0" lvl="0" indent="0" algn="l" defTabSz="582789" rtl="0" eaLnBrk="1" fontAlgn="auto" latinLnBrk="0" hangingPunct="1">
                        <a:lnSpc>
                          <a:spcPct val="100000"/>
                        </a:lnSpc>
                        <a:spcBef>
                          <a:spcPts val="0"/>
                        </a:spcBef>
                        <a:spcAft>
                          <a:spcPts val="375"/>
                        </a:spcAft>
                        <a:buClr>
                          <a:srgbClr val="24292E"/>
                        </a:buClr>
                        <a:buSzPts val="3000"/>
                        <a:buFont typeface="Arial" panose="020B0604020202020204" pitchFamily="34" charset="0"/>
                        <a:buNone/>
                        <a:tabLst/>
                        <a:defRPr/>
                      </a:pPr>
                      <a:r>
                        <a:rPr kumimoji="0" lang="en-US" sz="1000" b="0" i="0" u="none" strike="noStrike" kern="1200" cap="none" spc="0" normalizeH="0" baseline="0" noProof="0">
                          <a:ln w="3175">
                            <a:noFill/>
                          </a:ln>
                          <a:solidFill>
                            <a:schemeClr val="tx1"/>
                          </a:solidFill>
                          <a:effectLst/>
                          <a:uLnTx/>
                          <a:uFillTx/>
                          <a:latin typeface="+mn-lt"/>
                          <a:ea typeface="+mn-ea"/>
                          <a:cs typeface="Segoe UI"/>
                        </a:rPr>
                        <a:t>Premium SSD</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11289497"/>
                  </a:ext>
                </a:extLst>
              </a:tr>
              <a:tr h="370840">
                <a:tc>
                  <a:txBody>
                    <a:bodyPr/>
                    <a:lstStyle/>
                    <a:p>
                      <a:pPr algn="r"/>
                      <a:r>
                        <a:rPr lang="en-US" sz="1100">
                          <a:latin typeface="+mj-lt"/>
                        </a:rPr>
                        <a:t>OS Support</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000"/>
                        <a:t>Windows 11, Windows 10, single- or multi-session, Windows Server</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a:t>Windows 11 or Windows 10</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32667" rtl="0" eaLnBrk="1" fontAlgn="auto" latinLnBrk="0" hangingPunct="1">
                        <a:lnSpc>
                          <a:spcPct val="100000"/>
                        </a:lnSpc>
                        <a:spcBef>
                          <a:spcPts val="0"/>
                        </a:spcBef>
                        <a:spcAft>
                          <a:spcPts val="0"/>
                        </a:spcAft>
                        <a:buClrTx/>
                        <a:buSzTx/>
                        <a:buFontTx/>
                        <a:buNone/>
                        <a:tabLst/>
                        <a:defRPr/>
                      </a:pPr>
                      <a:r>
                        <a:rPr lang="en-US" sz="1000"/>
                        <a:t>Windows 11 or Windows 10</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2976181"/>
                  </a:ext>
                </a:extLst>
              </a:tr>
              <a:tr h="370840">
                <a:tc>
                  <a:txBody>
                    <a:bodyPr/>
                    <a:lstStyle/>
                    <a:p>
                      <a:pPr algn="r"/>
                      <a:r>
                        <a:rPr lang="en-US" sz="1100">
                          <a:latin typeface="+mj-lt"/>
                        </a:rPr>
                        <a:t>Admin role</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buFont typeface="Arial" panose="020B0604020202020204" pitchFamily="34" charset="0"/>
                        <a:buChar char="•"/>
                      </a:pPr>
                      <a:r>
                        <a:rPr lang="en-US" sz="1000"/>
                        <a:t>Infra admin</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buFont typeface="Arial" panose="020B0604020202020204" pitchFamily="34" charset="0"/>
                        <a:buChar char="•"/>
                      </a:pPr>
                      <a:r>
                        <a:rPr lang="en-US" sz="1000"/>
                        <a:t>EUC IT admin</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buFont typeface="Arial" panose="020B0604020202020204" pitchFamily="34" charset="0"/>
                        <a:buChar char="•"/>
                      </a:pPr>
                      <a:r>
                        <a:rPr lang="en-US" sz="1000"/>
                        <a:t>Platform engineering lead/dev dead</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8718932"/>
                  </a:ext>
                </a:extLst>
              </a:tr>
              <a:tr h="370840">
                <a:tc>
                  <a:txBody>
                    <a:bodyPr/>
                    <a:lstStyle/>
                    <a:p>
                      <a:pPr algn="r"/>
                      <a:r>
                        <a:rPr lang="en-US" sz="1100">
                          <a:latin typeface="+mj-lt"/>
                        </a:rPr>
                        <a:t>Admin tools</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buFont typeface="Arial" panose="020B0604020202020204" pitchFamily="34" charset="0"/>
                        <a:buChar char="•"/>
                      </a:pPr>
                      <a:r>
                        <a:rPr lang="en-US" sz="1000"/>
                        <a:t>Azure Portal</a:t>
                      </a:r>
                    </a:p>
                    <a:p>
                      <a:pPr marL="171450" indent="-171450">
                        <a:buFont typeface="Arial" panose="020B0604020202020204" pitchFamily="34" charset="0"/>
                        <a:buChar char="•"/>
                      </a:pPr>
                      <a:r>
                        <a:rPr lang="en-US" sz="1000"/>
                        <a:t>VMware or Citrix management panel</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buFont typeface="Arial" panose="020B0604020202020204" pitchFamily="34" charset="0"/>
                        <a:buChar char="•"/>
                      </a:pPr>
                      <a:r>
                        <a:rPr lang="en-US" sz="1000"/>
                        <a:t>Microsoft Intune (Enterprise) </a:t>
                      </a:r>
                    </a:p>
                    <a:p>
                      <a:pPr marL="171450" indent="-171450">
                        <a:buFont typeface="Arial" panose="020B0604020202020204" pitchFamily="34" charset="0"/>
                        <a:buChar char="•"/>
                      </a:pPr>
                      <a:r>
                        <a:rPr lang="en-US" sz="1000"/>
                        <a:t>Web self-service (Business)</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buFont typeface="Arial" panose="020B0604020202020204" pitchFamily="34" charset="0"/>
                        <a:buChar char="•"/>
                      </a:pPr>
                      <a:r>
                        <a:rPr lang="en-US" sz="1000"/>
                        <a:t>Azure Portal</a:t>
                      </a:r>
                    </a:p>
                    <a:p>
                      <a:pPr marL="171450" lvl="0" indent="-171450">
                        <a:buFont typeface="Arial" panose="020B0604020202020204" pitchFamily="34" charset="0"/>
                        <a:buChar char="•"/>
                      </a:pPr>
                      <a:r>
                        <a:rPr lang="en-US" sz="1000" b="0" i="0" u="none" strike="noStrike" noProof="0">
                          <a:solidFill>
                            <a:srgbClr val="000000"/>
                          </a:solidFill>
                          <a:latin typeface="Segoe UI"/>
                        </a:rPr>
                        <a:t>Microsoft Intune</a:t>
                      </a:r>
                      <a:endParaRPr lang="en-US" sz="1000"/>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99517131"/>
                  </a:ext>
                </a:extLst>
              </a:tr>
              <a:tr h="370840">
                <a:tc>
                  <a:txBody>
                    <a:bodyPr/>
                    <a:lstStyle/>
                    <a:p>
                      <a:pPr algn="r"/>
                      <a:r>
                        <a:rPr lang="en-US" sz="1100">
                          <a:latin typeface="+mj-lt"/>
                        </a:rPr>
                        <a:t>Service</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000"/>
                        <a:t>PaaS: granular controls over configuration and management</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a:t>SaaS: complete end-to-end Microsoft solution</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32667" rtl="0" eaLnBrk="1" fontAlgn="auto" latinLnBrk="0" hangingPunct="1">
                        <a:lnSpc>
                          <a:spcPct val="100000"/>
                        </a:lnSpc>
                        <a:spcBef>
                          <a:spcPts val="0"/>
                        </a:spcBef>
                        <a:spcAft>
                          <a:spcPts val="0"/>
                        </a:spcAft>
                        <a:buClrTx/>
                        <a:buSzTx/>
                        <a:buFontTx/>
                        <a:buNone/>
                        <a:tabLst/>
                        <a:defRPr/>
                      </a:pPr>
                      <a:r>
                        <a:rPr lang="en-US" sz="1000"/>
                        <a:t>SaaS: complete end-to-end Microsoft solution</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00871802"/>
                  </a:ext>
                </a:extLst>
              </a:tr>
              <a:tr h="370840">
                <a:tc>
                  <a:txBody>
                    <a:bodyPr/>
                    <a:lstStyle/>
                    <a:p>
                      <a:pPr algn="r"/>
                      <a:r>
                        <a:rPr lang="en-US" sz="1100">
                          <a:latin typeface="+mj-lt"/>
                        </a:rPr>
                        <a:t>Pricing</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000"/>
                        <a:t>Consumption-based</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a:t>Per-user, per-month</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00">
                          <a:latin typeface="Segoe UI"/>
                          <a:cs typeface="Segoe UI"/>
                        </a:rPr>
                        <a:t>Monthly price per instance with an hourly rate for low usage</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77643844"/>
                  </a:ext>
                </a:extLst>
              </a:tr>
              <a:tr h="370840">
                <a:tc>
                  <a:txBody>
                    <a:bodyPr/>
                    <a:lstStyle/>
                    <a:p>
                      <a:pPr algn="r"/>
                      <a:r>
                        <a:rPr lang="en-US" sz="1100">
                          <a:latin typeface="+mj-lt"/>
                        </a:rPr>
                        <a:t>End-user </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chemeClr val="bg1">
                        <a:lumMod val="95000"/>
                      </a:schemeClr>
                    </a:solidFill>
                  </a:tcPr>
                </a:tc>
                <a:tc>
                  <a:txBody>
                    <a:bodyPr/>
                    <a:lstStyle/>
                    <a:p>
                      <a:r>
                        <a:rPr lang="en-US" sz="1000"/>
                        <a:t>Single or multi-user, pooled, remote app</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r>
                        <a:rPr lang="en-US" sz="1000"/>
                        <a:t>Full Windows like-local experience </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lvl="0" indent="0" algn="l" defTabSz="932667" rtl="0" eaLnBrk="1" fontAlgn="auto" latinLnBrk="0" hangingPunct="1">
                        <a:lnSpc>
                          <a:spcPct val="100000"/>
                        </a:lnSpc>
                        <a:spcBef>
                          <a:spcPts val="0"/>
                        </a:spcBef>
                        <a:spcAft>
                          <a:spcPts val="0"/>
                        </a:spcAft>
                        <a:buClrTx/>
                        <a:buSzTx/>
                        <a:buFontTx/>
                        <a:buNone/>
                        <a:tabLst/>
                        <a:defRPr/>
                      </a:pPr>
                      <a:r>
                        <a:rPr lang="en-US" sz="1000"/>
                        <a:t>Developer project-specific Windows experience, ready-to-code with preinstalled dev tools and customizations</a:t>
                      </a:r>
                    </a:p>
                  </a:txBody>
                  <a:tcPr anchor="ctr">
                    <a:lnL w="12700" cmpd="sng">
                      <a:noFill/>
                      <a:prstDash val="solid"/>
                    </a:lnL>
                    <a:lnR w="12700" cmpd="sng">
                      <a:noFill/>
                      <a:prstDash val="solid"/>
                    </a:lnR>
                    <a:lnT w="6350" cap="flat" cmpd="sng" algn="ctr">
                      <a:solidFill>
                        <a:schemeClr val="bg1">
                          <a:lumMod val="7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65454880"/>
                  </a:ext>
                </a:extLst>
              </a:tr>
            </a:tbl>
          </a:graphicData>
        </a:graphic>
      </p:graphicFrame>
    </p:spTree>
    <p:extLst>
      <p:ext uri="{BB962C8B-B14F-4D97-AF65-F5344CB8AC3E}">
        <p14:creationId xmlns:p14="http://schemas.microsoft.com/office/powerpoint/2010/main" val="207911217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8D3C4D6-1C08-FC72-8B86-C123DD5CA69F}"/>
              </a:ext>
              <a:ext uri="{C183D7F6-B498-43B3-948B-1728B52AA6E4}">
                <adec:decorative xmlns:adec="http://schemas.microsoft.com/office/drawing/2017/decorative" val="1"/>
              </a:ext>
            </a:extLst>
          </p:cNvPr>
          <p:cNvSpPr/>
          <p:nvPr/>
        </p:nvSpPr>
        <p:spPr bwMode="auto">
          <a:xfrm>
            <a:off x="0" y="6151456"/>
            <a:ext cx="12192000" cy="70654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Rectangle 16">
            <a:extLst>
              <a:ext uri="{FF2B5EF4-FFF2-40B4-BE49-F238E27FC236}">
                <a16:creationId xmlns:a16="http://schemas.microsoft.com/office/drawing/2014/main" id="{35A7DA2B-0365-AEF8-8B82-A359D955614C}"/>
              </a:ext>
              <a:ext uri="{C183D7F6-B498-43B3-948B-1728B52AA6E4}">
                <adec:decorative xmlns:adec="http://schemas.microsoft.com/office/drawing/2017/decorative" val="1"/>
              </a:ext>
            </a:extLst>
          </p:cNvPr>
          <p:cNvSpPr/>
          <p:nvPr/>
        </p:nvSpPr>
        <p:spPr bwMode="auto">
          <a:xfrm>
            <a:off x="0" y="0"/>
            <a:ext cx="12192000" cy="128116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Title 4">
            <a:extLst>
              <a:ext uri="{FF2B5EF4-FFF2-40B4-BE49-F238E27FC236}">
                <a16:creationId xmlns:a16="http://schemas.microsoft.com/office/drawing/2014/main" id="{04701E22-207B-92DD-A1FA-10BEE8A64D53}"/>
              </a:ext>
            </a:extLst>
          </p:cNvPr>
          <p:cNvSpPr txBox="1">
            <a:spLocks noGrp="1"/>
          </p:cNvSpPr>
          <p:nvPr>
            <p:ph type="title" idx="4294967295"/>
          </p:nvPr>
        </p:nvSpPr>
        <p:spPr>
          <a:xfrm>
            <a:off x="442765" y="296247"/>
            <a:ext cx="11306469" cy="7950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ts val="3137"/>
              </a:lnSpc>
              <a:spcBef>
                <a:spcPct val="0"/>
              </a:spcBef>
              <a:spcAft>
                <a:spcPts val="0"/>
              </a:spcAft>
              <a:buClrTx/>
              <a:buSzTx/>
              <a:buFontTx/>
              <a:buNone/>
              <a:tabLst/>
              <a:defRPr/>
            </a:pPr>
            <a:r>
              <a:rPr kumimoji="0" lang="en-US" sz="2800" b="0" i="0" u="none" strike="noStrike" kern="1200" cap="none" spc="-49" normalizeH="0" baseline="0" noProof="0" dirty="0">
                <a:ln w="3175">
                  <a:noFill/>
                </a:ln>
                <a:solidFill>
                  <a:srgbClr val="FFFFFF"/>
                </a:solidFill>
                <a:effectLst/>
                <a:uLnTx/>
                <a:uFillTx/>
                <a:latin typeface="Segoe UI Semibold"/>
                <a:ea typeface="+mn-ea"/>
                <a:cs typeface="Segoe UI"/>
              </a:rPr>
              <a:t>Companies are embracing Virtual Desktop Infrastructure (VDI) to address remote work needs</a:t>
            </a:r>
          </a:p>
        </p:txBody>
      </p:sp>
      <p:pic>
        <p:nvPicPr>
          <p:cNvPr id="3" name="Picture 2" descr="Woman typing on a computer at home. ">
            <a:extLst>
              <a:ext uri="{FF2B5EF4-FFF2-40B4-BE49-F238E27FC236}">
                <a16:creationId xmlns:a16="http://schemas.microsoft.com/office/drawing/2014/main" id="{787E3686-1F51-033A-1E1A-9E6EFDD055F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1274991"/>
            <a:ext cx="5182534" cy="4876638"/>
          </a:xfrm>
          <a:prstGeom prst="rect">
            <a:avLst/>
          </a:prstGeom>
        </p:spPr>
      </p:pic>
      <p:sp>
        <p:nvSpPr>
          <p:cNvPr id="16" name="TextBox 15">
            <a:extLst>
              <a:ext uri="{FF2B5EF4-FFF2-40B4-BE49-F238E27FC236}">
                <a16:creationId xmlns:a16="http://schemas.microsoft.com/office/drawing/2014/main" id="{6140CEF8-CF40-7754-5D54-ABF7B6C8F372}"/>
              </a:ext>
            </a:extLst>
          </p:cNvPr>
          <p:cNvSpPr txBox="1"/>
          <p:nvPr/>
        </p:nvSpPr>
        <p:spPr>
          <a:xfrm>
            <a:off x="6449027" y="1845538"/>
            <a:ext cx="4856407" cy="1231106"/>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Segoe UI"/>
                <a:ea typeface="+mn-ea"/>
                <a:cs typeface="+mn-cs"/>
              </a:rPr>
              <a:t>60% </a:t>
            </a:r>
            <a:r>
              <a:rPr kumimoji="0" lang="en-US" sz="2000" b="0" i="0" u="none" strike="noStrike" kern="1200" cap="none" spc="0" normalizeH="0" baseline="0" noProof="0" dirty="0">
                <a:ln>
                  <a:noFill/>
                </a:ln>
                <a:solidFill>
                  <a:srgbClr val="000000"/>
                </a:solidFill>
                <a:effectLst/>
                <a:uLnTx/>
                <a:uFillTx/>
                <a:latin typeface="Segoe UI"/>
                <a:ea typeface="+mn-ea"/>
                <a:cs typeface="+mn-cs"/>
              </a:rPr>
              <a:t>of employees say that the ability to work flexibly (work from home) would impact whether they stay at their organization*</a:t>
            </a: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p:txBody>
      </p:sp>
      <p:sp>
        <p:nvSpPr>
          <p:cNvPr id="18" name="TextBox 17">
            <a:extLst>
              <a:ext uri="{FF2B5EF4-FFF2-40B4-BE49-F238E27FC236}">
                <a16:creationId xmlns:a16="http://schemas.microsoft.com/office/drawing/2014/main" id="{CFE3B5A9-720D-2DE4-57B8-DECCA7A336BA}"/>
              </a:ext>
            </a:extLst>
          </p:cNvPr>
          <p:cNvSpPr txBox="1"/>
          <p:nvPr/>
        </p:nvSpPr>
        <p:spPr>
          <a:xfrm>
            <a:off x="6449027" y="3779407"/>
            <a:ext cx="5182533" cy="1538883"/>
          </a:xfrm>
          <a:prstGeom prst="rect">
            <a:avLst/>
          </a:prstGeom>
          <a:noFill/>
        </p:spPr>
        <p:txBody>
          <a:bodyPr wrap="square" lIns="0" tIns="0" rIns="0" bIns="0" rtlCol="0" anchor="t">
            <a:spAutoFit/>
          </a:bodyPr>
          <a:lstStyle>
            <a:defPPr>
              <a:defRPr lang="en-US"/>
            </a:defPPr>
            <a:lvl1pPr>
              <a:spcAft>
                <a:spcPts val="600"/>
              </a:spcAft>
              <a:defRPr sz="2000"/>
            </a:lvl1p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42424"/>
                </a:solidFill>
                <a:effectLst/>
                <a:uLnTx/>
                <a:uFillTx/>
                <a:latin typeface="Segoe UI"/>
                <a:ea typeface="+mn-ea"/>
                <a:cs typeface="+mn-cs"/>
              </a:rPr>
              <a:t>“Desktop as a service hosted in the cloud has absolutely exploded. </a:t>
            </a:r>
            <a:r>
              <a:rPr kumimoji="0" lang="en-US" sz="2000" b="1" i="0" u="none" strike="noStrike" kern="1200" cap="none" spc="0" normalizeH="0" baseline="0" noProof="0" dirty="0">
                <a:ln>
                  <a:noFill/>
                </a:ln>
                <a:solidFill>
                  <a:srgbClr val="242424"/>
                </a:solidFill>
                <a:effectLst/>
                <a:uLnTx/>
                <a:uFillTx/>
                <a:latin typeface="Segoe UI"/>
                <a:ea typeface="+mn-ea"/>
                <a:cs typeface="+mn-cs"/>
              </a:rPr>
              <a:t>Spending doubled between 2019 and 2020</a:t>
            </a:r>
            <a:r>
              <a:rPr kumimoji="0" lang="en-US" sz="2000" b="0" i="0" u="none" strike="noStrike" kern="1200" cap="none" spc="0" normalizeH="0" baseline="0" noProof="0" dirty="0">
                <a:ln>
                  <a:noFill/>
                </a:ln>
                <a:solidFill>
                  <a:srgbClr val="242424"/>
                </a:solidFill>
                <a:effectLst/>
                <a:uLnTx/>
                <a:uFillTx/>
                <a:latin typeface="Segoe UI"/>
                <a:ea typeface="+mn-ea"/>
                <a:cs typeface="+mn-cs"/>
              </a:rPr>
              <a:t>. It rose by 70% between 2020 and 2021. And we expect it to </a:t>
            </a:r>
            <a:r>
              <a:rPr kumimoji="0" lang="en-US" sz="2000" b="1" i="0" u="none" strike="noStrike" kern="1200" cap="none" spc="0" normalizeH="0" baseline="0" noProof="0" dirty="0">
                <a:ln>
                  <a:noFill/>
                </a:ln>
                <a:solidFill>
                  <a:srgbClr val="242424"/>
                </a:solidFill>
                <a:effectLst/>
                <a:uLnTx/>
                <a:uFillTx/>
                <a:latin typeface="Segoe UI"/>
                <a:ea typeface="+mn-ea"/>
                <a:cs typeface="+mn-cs"/>
              </a:rPr>
              <a:t>double again </a:t>
            </a:r>
            <a:r>
              <a:rPr kumimoji="0" lang="en-US" sz="2000" b="0" i="0" u="none" strike="noStrike" kern="1200" cap="none" spc="0" normalizeH="0" baseline="0" noProof="0" dirty="0">
                <a:ln>
                  <a:noFill/>
                </a:ln>
                <a:solidFill>
                  <a:srgbClr val="242424"/>
                </a:solidFill>
                <a:effectLst/>
                <a:uLnTx/>
                <a:uFillTx/>
                <a:latin typeface="Segoe UI"/>
                <a:ea typeface="+mn-ea"/>
                <a:cs typeface="+mn-cs"/>
              </a:rPr>
              <a:t>between 2021 and 2025</a:t>
            </a:r>
            <a:r>
              <a:rPr kumimoji="0" lang="en-US" sz="2000" b="0" i="0" u="none" strike="noStrike" kern="1200" cap="none" spc="0" normalizeH="0" baseline="0" noProof="0" dirty="0">
                <a:ln>
                  <a:noFill/>
                </a:ln>
                <a:solidFill>
                  <a:srgbClr val="000000"/>
                </a:solidFill>
                <a:effectLst/>
                <a:uLnTx/>
                <a:uFillTx/>
                <a:latin typeface="Segoe UI"/>
                <a:ea typeface="+mn-ea"/>
                <a:cs typeface="+mn-cs"/>
              </a:rPr>
              <a:t>.”*</a:t>
            </a:r>
          </a:p>
        </p:txBody>
      </p:sp>
      <p:sp>
        <p:nvSpPr>
          <p:cNvPr id="7" name="TextBox 6">
            <a:extLst>
              <a:ext uri="{FF2B5EF4-FFF2-40B4-BE49-F238E27FC236}">
                <a16:creationId xmlns:a16="http://schemas.microsoft.com/office/drawing/2014/main" id="{507F6E55-8F9F-B90A-FCDC-3B4617A4CBE4}"/>
              </a:ext>
            </a:extLst>
          </p:cNvPr>
          <p:cNvSpPr txBox="1"/>
          <p:nvPr/>
        </p:nvSpPr>
        <p:spPr>
          <a:xfrm>
            <a:off x="327471" y="6325876"/>
            <a:ext cx="9949590" cy="569387"/>
          </a:xfrm>
          <a:prstGeom prst="rect">
            <a:avLst/>
          </a:prstGeom>
          <a:noFill/>
        </p:spPr>
        <p:txBody>
          <a:bodyPr wrap="square" lIns="0" tIns="0" rIns="0" bIns="0" rtlCol="0">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a:t>
            </a:r>
            <a:r>
              <a:rPr kumimoji="0" lang="en-US" sz="1000" b="0" i="1" u="none" strike="noStrike" kern="1200" cap="none" spc="0" normalizeH="0" baseline="0" noProof="0" dirty="0">
                <a:ln>
                  <a:noFill/>
                </a:ln>
                <a:solidFill>
                  <a:srgbClr val="FFFFFF"/>
                </a:solidFill>
                <a:effectLst/>
                <a:uLnTx/>
                <a:uFillTx/>
                <a:latin typeface="Segoe UI"/>
                <a:ea typeface="+mn-ea"/>
                <a:cs typeface="+mn-cs"/>
              </a:rPr>
              <a:t>Gartner®, The Future of End-User Computing —User Experiences and Support in a Digital Workplace, Stuart Downes</a:t>
            </a:r>
          </a:p>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000" b="0" i="1" u="none" strike="noStrike" kern="1200" cap="none" spc="0" normalizeH="0" baseline="0" noProof="0" dirty="0">
                <a:ln>
                  <a:noFill/>
                </a:ln>
                <a:solidFill>
                  <a:srgbClr val="FFFFFF"/>
                </a:solidFill>
                <a:effectLst/>
                <a:uLnTx/>
                <a:uFillTx/>
                <a:latin typeface="Segoe UI"/>
                <a:ea typeface="+mn-ea"/>
                <a:cs typeface="+mn-cs"/>
              </a:rPr>
              <a:t>**GARTNER is a registered trademark and service mark of Gartner, Inc. and/or its affiliates in the U.S. and internationally and is used herein with permission. All rights reserved.</a:t>
            </a:r>
          </a:p>
          <a:p>
            <a:pPr marL="0" marR="0" lvl="0" indent="0" algn="l" defTabSz="914367" rtl="0" eaLnBrk="1" fontAlgn="auto" latinLnBrk="0" hangingPunct="1">
              <a:lnSpc>
                <a:spcPct val="9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L-Shape 1">
            <a:extLst>
              <a:ext uri="{FF2B5EF4-FFF2-40B4-BE49-F238E27FC236}">
                <a16:creationId xmlns:a16="http://schemas.microsoft.com/office/drawing/2014/main" id="{FE85A47D-1688-F0BE-5424-EBF12FC1B9AE}"/>
              </a:ext>
              <a:ext uri="{C183D7F6-B498-43B3-948B-1728B52AA6E4}">
                <adec:decorative xmlns:adec="http://schemas.microsoft.com/office/drawing/2017/decorative" val="1"/>
              </a:ext>
            </a:extLst>
          </p:cNvPr>
          <p:cNvSpPr/>
          <p:nvPr/>
        </p:nvSpPr>
        <p:spPr bwMode="auto">
          <a:xfrm rot="13328140">
            <a:off x="5802632" y="2318945"/>
            <a:ext cx="290024" cy="301451"/>
          </a:xfrm>
          <a:prstGeom prst="corner">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L-Shape 3">
            <a:extLst>
              <a:ext uri="{FF2B5EF4-FFF2-40B4-BE49-F238E27FC236}">
                <a16:creationId xmlns:a16="http://schemas.microsoft.com/office/drawing/2014/main" id="{5BEA37DC-BBA4-2000-D31C-2C3D0F6178CF}"/>
              </a:ext>
              <a:ext uri="{C183D7F6-B498-43B3-948B-1728B52AA6E4}">
                <adec:decorative xmlns:adec="http://schemas.microsoft.com/office/drawing/2017/decorative" val="1"/>
              </a:ext>
            </a:extLst>
          </p:cNvPr>
          <p:cNvSpPr/>
          <p:nvPr/>
        </p:nvSpPr>
        <p:spPr bwMode="auto">
          <a:xfrm rot="13328140">
            <a:off x="5802632" y="4398124"/>
            <a:ext cx="290024" cy="301451"/>
          </a:xfrm>
          <a:prstGeom prst="corner">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16013367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86F942-9690-18F1-AB98-1C96A4957251}"/>
              </a:ext>
              <a:ext uri="{C183D7F6-B498-43B3-948B-1728B52AA6E4}">
                <adec:decorative xmlns:adec="http://schemas.microsoft.com/office/drawing/2017/decorative" val="1"/>
              </a:ext>
            </a:extLst>
          </p:cNvPr>
          <p:cNvSpPr/>
          <p:nvPr/>
        </p:nvSpPr>
        <p:spPr bwMode="auto">
          <a:xfrm>
            <a:off x="0" y="-1"/>
            <a:ext cx="4160838" cy="6858001"/>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Title 7">
            <a:extLst>
              <a:ext uri="{FF2B5EF4-FFF2-40B4-BE49-F238E27FC236}">
                <a16:creationId xmlns:a16="http://schemas.microsoft.com/office/drawing/2014/main" id="{E5B3D960-F36D-7913-ABD1-67FDA218BD03}"/>
              </a:ext>
            </a:extLst>
          </p:cNvPr>
          <p:cNvSpPr txBox="1">
            <a:spLocks noGrp="1"/>
          </p:cNvSpPr>
          <p:nvPr>
            <p:ph type="title" idx="4294967295"/>
          </p:nvPr>
        </p:nvSpPr>
        <p:spPr>
          <a:xfrm>
            <a:off x="454170" y="1012314"/>
            <a:ext cx="2927660" cy="24622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rgbClr val="FFFFFF"/>
                </a:solidFill>
                <a:effectLst/>
                <a:uLnTx/>
                <a:uFillTx/>
                <a:latin typeface="Segoe UI Semibold"/>
                <a:ea typeface="+mn-ea"/>
                <a:cs typeface="Segoe UI" pitchFamily="34" charset="0"/>
              </a:rPr>
              <a:t>Next steps for Microsoft Dev Box</a:t>
            </a:r>
          </a:p>
        </p:txBody>
      </p:sp>
      <p:sp>
        <p:nvSpPr>
          <p:cNvPr id="19" name="Rectangle 18">
            <a:extLst>
              <a:ext uri="{FF2B5EF4-FFF2-40B4-BE49-F238E27FC236}">
                <a16:creationId xmlns:a16="http://schemas.microsoft.com/office/drawing/2014/main" id="{478CA8AC-6723-40E4-D891-8C8274D307C7}"/>
              </a:ext>
              <a:ext uri="{C183D7F6-B498-43B3-948B-1728B52AA6E4}">
                <adec:decorative xmlns:adec="http://schemas.microsoft.com/office/drawing/2017/decorative" val="1"/>
              </a:ext>
            </a:extLst>
          </p:cNvPr>
          <p:cNvSpPr/>
          <p:nvPr/>
        </p:nvSpPr>
        <p:spPr bwMode="auto">
          <a:xfrm>
            <a:off x="2382157" y="4858204"/>
            <a:ext cx="1544171" cy="1545771"/>
          </a:xfrm>
          <a:prstGeom prst="rect">
            <a:avLst/>
          </a:prstGeom>
          <a:solidFill>
            <a:schemeClr val="bg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60" name="Group 59">
            <a:extLst>
              <a:ext uri="{FF2B5EF4-FFF2-40B4-BE49-F238E27FC236}">
                <a16:creationId xmlns:a16="http://schemas.microsoft.com/office/drawing/2014/main" id="{8C68EAC2-255C-C808-2B4D-D8039CB45F75}"/>
              </a:ext>
              <a:ext uri="{C183D7F6-B498-43B3-948B-1728B52AA6E4}">
                <adec:decorative xmlns:adec="http://schemas.microsoft.com/office/drawing/2017/decorative" val="1"/>
              </a:ext>
            </a:extLst>
          </p:cNvPr>
          <p:cNvGrpSpPr/>
          <p:nvPr/>
        </p:nvGrpSpPr>
        <p:grpSpPr>
          <a:xfrm>
            <a:off x="2524770" y="5044386"/>
            <a:ext cx="1258944" cy="1173379"/>
            <a:chOff x="8582783" y="6254632"/>
            <a:chExt cx="496108" cy="462390"/>
          </a:xfrm>
        </p:grpSpPr>
        <p:pic>
          <p:nvPicPr>
            <p:cNvPr id="61" name="Graphic 60">
              <a:extLst>
                <a:ext uri="{FF2B5EF4-FFF2-40B4-BE49-F238E27FC236}">
                  <a16:creationId xmlns:a16="http://schemas.microsoft.com/office/drawing/2014/main" id="{7AF3881D-B42D-04A9-E070-BE6F1AF3CFD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82783" y="6296940"/>
              <a:ext cx="420082" cy="420082"/>
            </a:xfrm>
            <a:prstGeom prst="rect">
              <a:avLst/>
            </a:prstGeom>
          </p:spPr>
        </p:pic>
        <p:pic>
          <p:nvPicPr>
            <p:cNvPr id="62" name="Graphic 61">
              <a:extLst>
                <a:ext uri="{FF2B5EF4-FFF2-40B4-BE49-F238E27FC236}">
                  <a16:creationId xmlns:a16="http://schemas.microsoft.com/office/drawing/2014/main" id="{D158DAEB-DC0F-D9B5-C5FF-D6BD35AC377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03953" y="6254632"/>
              <a:ext cx="274938" cy="274938"/>
            </a:xfrm>
            <a:prstGeom prst="rect">
              <a:avLst/>
            </a:prstGeom>
          </p:spPr>
        </p:pic>
      </p:grpSp>
      <p:sp>
        <p:nvSpPr>
          <p:cNvPr id="5" name="TextBox 4">
            <a:extLst>
              <a:ext uri="{FF2B5EF4-FFF2-40B4-BE49-F238E27FC236}">
                <a16:creationId xmlns:a16="http://schemas.microsoft.com/office/drawing/2014/main" id="{B7CF71F1-80D3-3E59-2E46-4B4CFB2AD709}"/>
              </a:ext>
            </a:extLst>
          </p:cNvPr>
          <p:cNvSpPr txBox="1"/>
          <p:nvPr/>
        </p:nvSpPr>
        <p:spPr>
          <a:xfrm>
            <a:off x="4473238" y="1507045"/>
            <a:ext cx="617798" cy="960263"/>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a:ln>
                  <a:noFill/>
                </a:ln>
                <a:solidFill>
                  <a:srgbClr val="0078D3"/>
                </a:solidFill>
                <a:effectLst/>
                <a:uLnTx/>
                <a:uFillTx/>
                <a:latin typeface="Segoe UI Semibold"/>
                <a:ea typeface="+mn-ea"/>
                <a:cs typeface="+mn-cs"/>
              </a:rPr>
              <a:t>1</a:t>
            </a:r>
          </a:p>
        </p:txBody>
      </p:sp>
      <p:sp>
        <p:nvSpPr>
          <p:cNvPr id="2" name="TextBox 1">
            <a:extLst>
              <a:ext uri="{FF2B5EF4-FFF2-40B4-BE49-F238E27FC236}">
                <a16:creationId xmlns:a16="http://schemas.microsoft.com/office/drawing/2014/main" id="{DEF8B2C4-5DF9-20BF-10A8-FD1630BDEFC7}"/>
              </a:ext>
            </a:extLst>
          </p:cNvPr>
          <p:cNvSpPr txBox="1"/>
          <p:nvPr/>
        </p:nvSpPr>
        <p:spPr>
          <a:xfrm>
            <a:off x="5403437" y="1566312"/>
            <a:ext cx="5870055" cy="769441"/>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a:ln>
                  <a:noFill/>
                </a:ln>
                <a:solidFill>
                  <a:srgbClr val="000000"/>
                </a:solidFill>
                <a:effectLst/>
                <a:uLnTx/>
                <a:uFillTx/>
                <a:latin typeface="Segoe UI"/>
                <a:cs typeface="Segoe UI"/>
              </a:rPr>
              <a:t>Learn more </a:t>
            </a:r>
            <a:r>
              <a:rPr kumimoji="0" lang="en-US" sz="2200" b="0" i="0" u="none" strike="noStrike" kern="0" cap="none" spc="0" normalizeH="0" baseline="0" noProof="0">
                <a:ln>
                  <a:noFill/>
                </a:ln>
                <a:solidFill>
                  <a:srgbClr val="1B1B1B"/>
                </a:solidFill>
                <a:effectLst/>
                <a:uLnTx/>
                <a:uFillTx/>
                <a:latin typeface="Segoe UI"/>
                <a:cs typeface="Segoe UI"/>
              </a:rPr>
              <a:t>at</a:t>
            </a:r>
            <a:r>
              <a:rPr kumimoji="0" lang="en-US" sz="2200" b="0" i="0" u="none" strike="noStrike" kern="0" cap="none" spc="0" normalizeH="0" baseline="0" noProof="0">
                <a:ln>
                  <a:noFill/>
                </a:ln>
                <a:solidFill>
                  <a:srgbClr val="0078D4"/>
                </a:solidFill>
                <a:effectLst/>
                <a:uLnTx/>
                <a:uFillTx/>
                <a:latin typeface="Segoe UI"/>
                <a:cs typeface="Segoe UI"/>
              </a:rPr>
              <a:t> </a:t>
            </a:r>
            <a:r>
              <a:rPr kumimoji="0" lang="en-US" sz="2200" b="0" i="0" u="none" strike="noStrike" kern="0" cap="none" spc="0" normalizeH="0" baseline="0" noProof="0">
                <a:ln>
                  <a:noFill/>
                </a:ln>
                <a:solidFill>
                  <a:srgbClr val="0078D4"/>
                </a:solidFill>
                <a:effectLst/>
                <a:uLnTx/>
                <a:uFillTx/>
                <a:latin typeface="Segoe UI"/>
                <a:cs typeface="Segoe UI"/>
                <a:hlinkClick r:id="rId7">
                  <a:extLst>
                    <a:ext uri="{A12FA001-AC4F-418D-AE19-62706E023703}">
                      <ahyp:hlinkClr xmlns:ahyp="http://schemas.microsoft.com/office/drawing/2018/hyperlinkcolor" val="tx"/>
                    </a:ext>
                  </a:extLst>
                </a:hlinkClick>
              </a:rPr>
              <a:t>windows365.com</a:t>
            </a:r>
            <a:r>
              <a:rPr kumimoji="0" lang="en-US" sz="2200" b="0" i="0" u="none" strike="noStrike" kern="0" cap="none" spc="0" normalizeH="0" baseline="0" noProof="0">
                <a:ln>
                  <a:noFill/>
                </a:ln>
                <a:solidFill>
                  <a:srgbClr val="000000"/>
                </a:solidFill>
                <a:effectLst/>
                <a:uLnTx/>
                <a:uFillTx/>
                <a:latin typeface="Segoe UI"/>
                <a:cs typeface="Segoe UI"/>
              </a:rPr>
              <a:t>, </a:t>
            </a:r>
            <a:r>
              <a:rPr lang="en-US" sz="2200" kern="0">
                <a:solidFill>
                  <a:srgbClr val="0078D4"/>
                </a:solidFill>
                <a:latin typeface="Segoe UI"/>
                <a:cs typeface="Segoe UI"/>
                <a:hlinkClick r:id="rId8">
                  <a:extLst>
                    <a:ext uri="{A12FA001-AC4F-418D-AE19-62706E023703}">
                      <ahyp:hlinkClr xmlns:ahyp="http://schemas.microsoft.com/office/drawing/2018/hyperlinkcolor" val="tx"/>
                    </a:ext>
                  </a:extLst>
                </a:hlinkClick>
              </a:rPr>
              <a:t>aka.ms/devbox_build_blog</a:t>
            </a:r>
            <a:r>
              <a:rPr kumimoji="0" lang="en-US" sz="2200" b="0" i="0" u="none" strike="noStrike" kern="0" cap="none" spc="0" normalizeH="0" baseline="0" noProof="0">
                <a:ln>
                  <a:noFill/>
                </a:ln>
                <a:solidFill>
                  <a:srgbClr val="000000"/>
                </a:solidFill>
                <a:effectLst/>
                <a:uLnTx/>
                <a:uFillTx/>
                <a:latin typeface="Segoe UI"/>
                <a:cs typeface="Segoe UI"/>
              </a:rPr>
              <a:t>, and </a:t>
            </a:r>
            <a:r>
              <a:rPr kumimoji="0" lang="en-US" sz="2200" b="0" i="0" u="none" strike="noStrike" kern="0" cap="none" spc="0" normalizeH="0" baseline="0" noProof="0">
                <a:ln>
                  <a:noFill/>
                </a:ln>
                <a:solidFill>
                  <a:srgbClr val="0078D4"/>
                </a:solidFill>
                <a:effectLst/>
                <a:uLnTx/>
                <a:uFillTx/>
                <a:latin typeface="Segoe UI"/>
                <a:cs typeface="Segoe UI"/>
                <a:hlinkClick r:id="rId9">
                  <a:extLst>
                    <a:ext uri="{A12FA001-AC4F-418D-AE19-62706E023703}">
                      <ahyp:hlinkClr xmlns:ahyp="http://schemas.microsoft.com/office/drawing/2018/hyperlinkcolor" val="tx"/>
                    </a:ext>
                  </a:extLst>
                </a:hlinkClick>
              </a:rPr>
              <a:t>aka.ms/AVD</a:t>
            </a:r>
            <a:endParaRPr kumimoji="0" lang="en-US" sz="2200" b="0" i="0" u="none" strike="noStrike" kern="0" cap="none" spc="0" normalizeH="0" baseline="0" noProof="0">
              <a:ln>
                <a:noFill/>
              </a:ln>
              <a:solidFill>
                <a:srgbClr val="0078D4"/>
              </a:solidFill>
              <a:effectLst/>
              <a:uLnTx/>
              <a:uFillTx/>
              <a:latin typeface="Segoe UI"/>
              <a:cs typeface="Segoe UI"/>
            </a:endParaRPr>
          </a:p>
        </p:txBody>
      </p:sp>
      <p:sp>
        <p:nvSpPr>
          <p:cNvPr id="7" name="TextBox 6">
            <a:extLst>
              <a:ext uri="{FF2B5EF4-FFF2-40B4-BE49-F238E27FC236}">
                <a16:creationId xmlns:a16="http://schemas.microsoft.com/office/drawing/2014/main" id="{511E5A9E-CE9F-EED9-5888-2E77F9F2EE98}"/>
              </a:ext>
            </a:extLst>
          </p:cNvPr>
          <p:cNvSpPr txBox="1"/>
          <p:nvPr/>
        </p:nvSpPr>
        <p:spPr>
          <a:xfrm>
            <a:off x="4435425" y="2890983"/>
            <a:ext cx="710772" cy="960263"/>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a:ln>
                  <a:noFill/>
                </a:ln>
                <a:solidFill>
                  <a:srgbClr val="0078D3"/>
                </a:solidFill>
                <a:effectLst/>
                <a:uLnTx/>
                <a:uFillTx/>
                <a:latin typeface="Segoe UI Semibold"/>
                <a:ea typeface="+mn-ea"/>
                <a:cs typeface="+mn-cs"/>
              </a:rPr>
              <a:t>2</a:t>
            </a:r>
          </a:p>
        </p:txBody>
      </p:sp>
      <p:sp>
        <p:nvSpPr>
          <p:cNvPr id="3" name="TextBox 2">
            <a:extLst>
              <a:ext uri="{FF2B5EF4-FFF2-40B4-BE49-F238E27FC236}">
                <a16:creationId xmlns:a16="http://schemas.microsoft.com/office/drawing/2014/main" id="{DDBF03DC-75D1-ABAF-876C-958161B5DC08}"/>
              </a:ext>
            </a:extLst>
          </p:cNvPr>
          <p:cNvSpPr txBox="1"/>
          <p:nvPr/>
        </p:nvSpPr>
        <p:spPr>
          <a:xfrm>
            <a:off x="5327810" y="2986395"/>
            <a:ext cx="5870055" cy="769441"/>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a:ln>
                  <a:noFill/>
                </a:ln>
                <a:solidFill>
                  <a:srgbClr val="000000"/>
                </a:solidFill>
                <a:effectLst/>
                <a:uLnTx/>
                <a:uFillTx/>
                <a:latin typeface="Segoe UI" panose="020B0502040204020203" pitchFamily="34" charset="0"/>
                <a:ea typeface="+mn-ea"/>
                <a:cs typeface="+mn-cs"/>
              </a:rPr>
              <a:t>Request a deep-dive demo </a:t>
            </a:r>
            <a:r>
              <a:rPr kumimoji="0" lang="en-US" sz="2200" b="0" i="0" u="none" strike="noStrike" kern="0" cap="none" spc="0" normalizeH="0" baseline="0" noProof="0">
                <a:ln>
                  <a:noFill/>
                </a:ln>
                <a:solidFill>
                  <a:srgbClr val="000000"/>
                </a:solidFill>
                <a:effectLst/>
                <a:uLnTx/>
                <a:uFillTx/>
                <a:latin typeface="Segoe UI" panose="020B0502040204020203" pitchFamily="34" charset="0"/>
                <a:ea typeface="+mn-ea"/>
                <a:cs typeface="+mn-cs"/>
              </a:rPr>
              <a:t>from a Microsoft App Innovate seller</a:t>
            </a:r>
            <a:endParaRPr kumimoji="0" lang="en-US" sz="2200" b="0" i="0" u="none" strike="noStrike" kern="0" cap="none" spc="0" normalizeH="0" baseline="0" noProof="0">
              <a:ln>
                <a:noFill/>
              </a:ln>
              <a:solidFill>
                <a:srgbClr val="1B1B1B"/>
              </a:solidFill>
              <a:effectLst/>
              <a:highlight>
                <a:srgbClr val="FFFF00"/>
              </a:highlight>
              <a:uLnTx/>
              <a:uFillTx/>
              <a:latin typeface="Segoe UI" panose="020B0502040204020203" pitchFamily="34" charset="0"/>
              <a:ea typeface="+mn-ea"/>
              <a:cs typeface="+mn-cs"/>
            </a:endParaRPr>
          </a:p>
        </p:txBody>
      </p:sp>
      <p:sp>
        <p:nvSpPr>
          <p:cNvPr id="8" name="TextBox 7">
            <a:extLst>
              <a:ext uri="{FF2B5EF4-FFF2-40B4-BE49-F238E27FC236}">
                <a16:creationId xmlns:a16="http://schemas.microsoft.com/office/drawing/2014/main" id="{5F16AF58-E43C-5B1D-1620-55D71E129F1C}"/>
              </a:ext>
            </a:extLst>
          </p:cNvPr>
          <p:cNvSpPr txBox="1"/>
          <p:nvPr/>
        </p:nvSpPr>
        <p:spPr>
          <a:xfrm>
            <a:off x="4435425" y="4348324"/>
            <a:ext cx="710772" cy="960263"/>
          </a:xfrm>
          <a:prstGeom prst="rect">
            <a:avLst/>
          </a:prstGeom>
          <a:noFill/>
        </p:spPr>
        <p:txBody>
          <a:bodyPr wrap="non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a:ln>
                  <a:noFill/>
                </a:ln>
                <a:solidFill>
                  <a:srgbClr val="0078D3"/>
                </a:solidFill>
                <a:effectLst/>
                <a:uLnTx/>
                <a:uFillTx/>
                <a:latin typeface="Segoe UI Semibold"/>
                <a:ea typeface="+mn-ea"/>
                <a:cs typeface="+mn-cs"/>
              </a:rPr>
              <a:t>3</a:t>
            </a:r>
          </a:p>
        </p:txBody>
      </p:sp>
      <p:sp>
        <p:nvSpPr>
          <p:cNvPr id="4" name="TextBox 3">
            <a:extLst>
              <a:ext uri="{FF2B5EF4-FFF2-40B4-BE49-F238E27FC236}">
                <a16:creationId xmlns:a16="http://schemas.microsoft.com/office/drawing/2014/main" id="{CA21A585-087C-3936-67D7-07ADD27C95A4}"/>
              </a:ext>
            </a:extLst>
          </p:cNvPr>
          <p:cNvSpPr txBox="1"/>
          <p:nvPr/>
        </p:nvSpPr>
        <p:spPr>
          <a:xfrm>
            <a:off x="5327810" y="4406478"/>
            <a:ext cx="5870055" cy="769441"/>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a:ln>
                  <a:noFill/>
                </a:ln>
                <a:solidFill>
                  <a:srgbClr val="000000"/>
                </a:solidFill>
                <a:effectLst/>
                <a:uLnTx/>
                <a:uFillTx/>
                <a:latin typeface="Segoe UI" panose="020B0502040204020203" pitchFamily="34" charset="0"/>
                <a:ea typeface="+mn-ea"/>
                <a:cs typeface="+mn-cs"/>
              </a:rPr>
              <a:t>Join the public preview</a:t>
            </a:r>
            <a:br>
              <a:rPr kumimoji="0" lang="en-US" sz="2200" b="0" i="0" u="none" strike="noStrike" kern="0" cap="none" spc="0" normalizeH="0" baseline="0" noProof="0">
                <a:ln>
                  <a:noFill/>
                </a:ln>
                <a:solidFill>
                  <a:srgbClr val="1B1B1B"/>
                </a:solidFill>
                <a:effectLst/>
                <a:uLnTx/>
                <a:uFillTx/>
                <a:latin typeface="Segoe UI" panose="020B0502040204020203" pitchFamily="34" charset="0"/>
                <a:ea typeface="+mn-ea"/>
                <a:cs typeface="+mn-cs"/>
              </a:rPr>
            </a:br>
            <a:r>
              <a:rPr kumimoji="0" lang="en-US" sz="2200" b="0" i="0" u="none" strike="noStrike" kern="0" cap="none" spc="0" normalizeH="0" baseline="0" noProof="0">
                <a:ln>
                  <a:noFill/>
                </a:ln>
                <a:solidFill>
                  <a:srgbClr val="1B1B1B"/>
                </a:solidFill>
                <a:effectLst/>
                <a:uLnTx/>
                <a:uFillTx/>
                <a:latin typeface="Segoe UI" panose="020B0502040204020203" pitchFamily="34" charset="0"/>
                <a:ea typeface="+mn-ea"/>
                <a:cs typeface="+mn-cs"/>
              </a:rPr>
              <a:t>to try Microsoft Dev Box today</a:t>
            </a:r>
          </a:p>
        </p:txBody>
      </p:sp>
    </p:spTree>
    <p:extLst>
      <p:ext uri="{BB962C8B-B14F-4D97-AF65-F5344CB8AC3E}">
        <p14:creationId xmlns:p14="http://schemas.microsoft.com/office/powerpoint/2010/main" val="236100811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D838650-98D1-4CA9-BF57-49CF99DE755F}"/>
              </a:ext>
            </a:extLst>
          </p:cNvPr>
          <p:cNvSpPr>
            <a:spLocks noGrp="1"/>
          </p:cNvSpPr>
          <p:nvPr>
            <p:ph type="title"/>
          </p:nvPr>
        </p:nvSpPr>
        <p:spPr>
          <a:xfrm>
            <a:off x="1277718" y="620827"/>
            <a:ext cx="10484746" cy="403079"/>
          </a:xfrm>
        </p:spPr>
        <p:txBody>
          <a:bodyPr/>
          <a:lstStyle/>
          <a:p>
            <a:r>
              <a:rPr lang="en-US" sz="2800" dirty="0"/>
              <a:t>End-to-end security for your virtual desktops</a:t>
            </a:r>
          </a:p>
        </p:txBody>
      </p:sp>
      <p:sp>
        <p:nvSpPr>
          <p:cNvPr id="2" name="Arrow: Right 1">
            <a:extLst>
              <a:ext uri="{FF2B5EF4-FFF2-40B4-BE49-F238E27FC236}">
                <a16:creationId xmlns:a16="http://schemas.microsoft.com/office/drawing/2014/main" id="{80565816-6F21-4CA4-BDFB-672677CD57D5}"/>
              </a:ext>
              <a:ext uri="{C183D7F6-B498-43B3-948B-1728B52AA6E4}">
                <adec:decorative xmlns:adec="http://schemas.microsoft.com/office/drawing/2017/decorative" val="1"/>
              </a:ext>
            </a:extLst>
          </p:cNvPr>
          <p:cNvSpPr/>
          <p:nvPr/>
        </p:nvSpPr>
        <p:spPr bwMode="auto">
          <a:xfrm>
            <a:off x="865" y="2678126"/>
            <a:ext cx="12124565" cy="1412431"/>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 name="Identity">
            <a:extLst>
              <a:ext uri="{FF2B5EF4-FFF2-40B4-BE49-F238E27FC236}">
                <a16:creationId xmlns:a16="http://schemas.microsoft.com/office/drawing/2014/main" id="{8BA2864D-27CC-456C-A9EC-036674E78C11}"/>
              </a:ext>
            </a:extLst>
          </p:cNvPr>
          <p:cNvSpPr/>
          <p:nvPr/>
        </p:nvSpPr>
        <p:spPr>
          <a:xfrm>
            <a:off x="751613" y="4044304"/>
            <a:ext cx="1613336" cy="406151"/>
          </a:xfrm>
          <a:prstGeom prst="rect">
            <a:avLst/>
          </a:prstGeom>
        </p:spPr>
        <p:txBody>
          <a:bodyPr wrap="square" lIns="0">
            <a:noAutofit/>
          </a:bodyPr>
          <a:lstStyle/>
          <a:p>
            <a:pPr defTabSz="914192"/>
            <a:r>
              <a:rPr lang="en-US" sz="1567" dirty="0">
                <a:solidFill>
                  <a:srgbClr val="000000"/>
                </a:solidFill>
                <a:latin typeface="Segoe UI Semibold"/>
              </a:rPr>
              <a:t>Identity</a:t>
            </a:r>
          </a:p>
        </p:txBody>
      </p:sp>
      <p:sp>
        <p:nvSpPr>
          <p:cNvPr id="36" name="TextBox 35">
            <a:extLst>
              <a:ext uri="{FF2B5EF4-FFF2-40B4-BE49-F238E27FC236}">
                <a16:creationId xmlns:a16="http://schemas.microsoft.com/office/drawing/2014/main" id="{96425B0D-A400-4914-A5B3-53FE6BC4E41C}"/>
              </a:ext>
            </a:extLst>
          </p:cNvPr>
          <p:cNvSpPr txBox="1"/>
          <p:nvPr/>
        </p:nvSpPr>
        <p:spPr>
          <a:xfrm>
            <a:off x="751613" y="4361566"/>
            <a:ext cx="1613336" cy="69085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Conditional Access</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Microsoft Intune support</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MFA</a:t>
            </a:r>
          </a:p>
          <a:p>
            <a:pPr defTabSz="914192">
              <a:lnSpc>
                <a:spcPct val="90000"/>
              </a:lnSpc>
              <a:spcAft>
                <a:spcPts val="588"/>
              </a:spcAft>
            </a:pPr>
            <a:br>
              <a:rPr lang="en-US" sz="1175" dirty="0">
                <a:gradFill>
                  <a:gsLst>
                    <a:gs pos="2917">
                      <a:srgbClr val="000000"/>
                    </a:gs>
                    <a:gs pos="30000">
                      <a:srgbClr val="000000"/>
                    </a:gs>
                  </a:gsLst>
                  <a:lin ang="5400000" scaled="0"/>
                </a:gradFill>
                <a:latin typeface="Segoe UI"/>
              </a:rPr>
            </a:br>
            <a:endParaRPr lang="en-US" sz="1175" dirty="0">
              <a:gradFill>
                <a:gsLst>
                  <a:gs pos="2917">
                    <a:srgbClr val="000000"/>
                  </a:gs>
                  <a:gs pos="30000">
                    <a:srgbClr val="000000"/>
                  </a:gs>
                </a:gsLst>
                <a:lin ang="5400000" scaled="0"/>
              </a:gradFill>
              <a:latin typeface="Segoe UI"/>
            </a:endParaRPr>
          </a:p>
        </p:txBody>
      </p:sp>
      <p:sp>
        <p:nvSpPr>
          <p:cNvPr id="27" name="Session Host">
            <a:extLst>
              <a:ext uri="{FF2B5EF4-FFF2-40B4-BE49-F238E27FC236}">
                <a16:creationId xmlns:a16="http://schemas.microsoft.com/office/drawing/2014/main" id="{47FD02D4-48ED-44A2-8BBE-267D212C044D}"/>
              </a:ext>
            </a:extLst>
          </p:cNvPr>
          <p:cNvSpPr/>
          <p:nvPr/>
        </p:nvSpPr>
        <p:spPr>
          <a:xfrm>
            <a:off x="2439054" y="4044304"/>
            <a:ext cx="1613336" cy="398223"/>
          </a:xfrm>
          <a:prstGeom prst="rect">
            <a:avLst/>
          </a:prstGeom>
        </p:spPr>
        <p:txBody>
          <a:bodyPr wrap="square" lIns="0">
            <a:noAutofit/>
          </a:bodyPr>
          <a:lstStyle/>
          <a:p>
            <a:pPr defTabSz="914192"/>
            <a:r>
              <a:rPr lang="en-US" sz="1567" dirty="0">
                <a:solidFill>
                  <a:srgbClr val="000000"/>
                </a:solidFill>
                <a:latin typeface="Segoe UI Semibold"/>
              </a:rPr>
              <a:t>Session Host</a:t>
            </a:r>
          </a:p>
        </p:txBody>
      </p:sp>
      <p:sp>
        <p:nvSpPr>
          <p:cNvPr id="35" name="TextBox 34">
            <a:extLst>
              <a:ext uri="{FF2B5EF4-FFF2-40B4-BE49-F238E27FC236}">
                <a16:creationId xmlns:a16="http://schemas.microsoft.com/office/drawing/2014/main" id="{8EF1F647-D5FB-4136-88D5-B8F4CF99E62A}"/>
              </a:ext>
            </a:extLst>
          </p:cNvPr>
          <p:cNvSpPr txBox="1"/>
          <p:nvPr/>
        </p:nvSpPr>
        <p:spPr>
          <a:xfrm>
            <a:off x="2439054" y="4361566"/>
            <a:ext cx="1613336" cy="69085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Defender ATP</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Policies</a:t>
            </a:r>
          </a:p>
        </p:txBody>
      </p:sp>
      <p:sp>
        <p:nvSpPr>
          <p:cNvPr id="8" name="Apps">
            <a:extLst>
              <a:ext uri="{FF2B5EF4-FFF2-40B4-BE49-F238E27FC236}">
                <a16:creationId xmlns:a16="http://schemas.microsoft.com/office/drawing/2014/main" id="{1D8133A7-3787-4C53-8339-FC7EC6F227BE}"/>
              </a:ext>
            </a:extLst>
          </p:cNvPr>
          <p:cNvSpPr/>
          <p:nvPr/>
        </p:nvSpPr>
        <p:spPr>
          <a:xfrm>
            <a:off x="4187864" y="4044304"/>
            <a:ext cx="1613336" cy="406151"/>
          </a:xfrm>
          <a:prstGeom prst="rect">
            <a:avLst/>
          </a:prstGeom>
        </p:spPr>
        <p:txBody>
          <a:bodyPr wrap="square" lIns="0">
            <a:noAutofit/>
          </a:bodyPr>
          <a:lstStyle/>
          <a:p>
            <a:pPr defTabSz="914192"/>
            <a:r>
              <a:rPr lang="en-US" sz="1567" dirty="0">
                <a:solidFill>
                  <a:srgbClr val="000000"/>
                </a:solidFill>
                <a:latin typeface="Segoe UI Semibold"/>
              </a:rPr>
              <a:t>Apps</a:t>
            </a:r>
          </a:p>
        </p:txBody>
      </p:sp>
      <p:sp>
        <p:nvSpPr>
          <p:cNvPr id="33" name="TextBox 32">
            <a:extLst>
              <a:ext uri="{FF2B5EF4-FFF2-40B4-BE49-F238E27FC236}">
                <a16:creationId xmlns:a16="http://schemas.microsoft.com/office/drawing/2014/main" id="{117DDE3F-3CAB-44D7-946D-539412187DFE}"/>
              </a:ext>
            </a:extLst>
          </p:cNvPr>
          <p:cNvSpPr txBox="1"/>
          <p:nvPr/>
        </p:nvSpPr>
        <p:spPr>
          <a:xfrm>
            <a:off x="4187864" y="4361566"/>
            <a:ext cx="1613336" cy="69085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Application Control</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AppLocker</a:t>
            </a:r>
          </a:p>
          <a:p>
            <a:pPr defTabSz="914192">
              <a:lnSpc>
                <a:spcPct val="90000"/>
              </a:lnSpc>
              <a:spcAft>
                <a:spcPts val="588"/>
              </a:spcAft>
            </a:pPr>
            <a:endParaRPr lang="en-US" sz="1175" dirty="0">
              <a:gradFill>
                <a:gsLst>
                  <a:gs pos="2917">
                    <a:srgbClr val="000000"/>
                  </a:gs>
                  <a:gs pos="30000">
                    <a:srgbClr val="000000"/>
                  </a:gs>
                </a:gsLst>
                <a:lin ang="5400000" scaled="0"/>
              </a:gradFill>
              <a:latin typeface="Segoe UI"/>
            </a:endParaRPr>
          </a:p>
        </p:txBody>
      </p:sp>
      <p:sp>
        <p:nvSpPr>
          <p:cNvPr id="29" name="Infrastructure">
            <a:extLst>
              <a:ext uri="{FF2B5EF4-FFF2-40B4-BE49-F238E27FC236}">
                <a16:creationId xmlns:a16="http://schemas.microsoft.com/office/drawing/2014/main" id="{BBE9CFE1-CCAD-4EB9-B422-B53F3028B8C6}"/>
              </a:ext>
            </a:extLst>
          </p:cNvPr>
          <p:cNvSpPr/>
          <p:nvPr/>
        </p:nvSpPr>
        <p:spPr>
          <a:xfrm>
            <a:off x="5936672" y="4044304"/>
            <a:ext cx="1613336" cy="406151"/>
          </a:xfrm>
          <a:prstGeom prst="rect">
            <a:avLst/>
          </a:prstGeom>
        </p:spPr>
        <p:txBody>
          <a:bodyPr wrap="square" lIns="0">
            <a:noAutofit/>
          </a:bodyPr>
          <a:lstStyle/>
          <a:p>
            <a:pPr defTabSz="914192"/>
            <a:r>
              <a:rPr lang="en-US" sz="1567" dirty="0">
                <a:solidFill>
                  <a:srgbClr val="000000"/>
                </a:solidFill>
                <a:latin typeface="Segoe UI Semibold"/>
              </a:rPr>
              <a:t>Infrastructure</a:t>
            </a:r>
          </a:p>
        </p:txBody>
      </p:sp>
      <p:sp>
        <p:nvSpPr>
          <p:cNvPr id="4" name="TextBox 3">
            <a:extLst>
              <a:ext uri="{FF2B5EF4-FFF2-40B4-BE49-F238E27FC236}">
                <a16:creationId xmlns:a16="http://schemas.microsoft.com/office/drawing/2014/main" id="{04D9B494-E8E7-4F5C-A9C7-F6DC7ED938BB}"/>
              </a:ext>
            </a:extLst>
          </p:cNvPr>
          <p:cNvSpPr txBox="1"/>
          <p:nvPr/>
        </p:nvSpPr>
        <p:spPr>
          <a:xfrm>
            <a:off x="5936672" y="4361568"/>
            <a:ext cx="1613336" cy="92918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Azure Security Center</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Secure Score</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Best Practices</a:t>
            </a:r>
          </a:p>
        </p:txBody>
      </p:sp>
      <p:sp>
        <p:nvSpPr>
          <p:cNvPr id="30" name="Networking">
            <a:extLst>
              <a:ext uri="{FF2B5EF4-FFF2-40B4-BE49-F238E27FC236}">
                <a16:creationId xmlns:a16="http://schemas.microsoft.com/office/drawing/2014/main" id="{EDB392AB-50DB-45F6-AC85-E4C533318F99}"/>
              </a:ext>
            </a:extLst>
          </p:cNvPr>
          <p:cNvSpPr/>
          <p:nvPr/>
        </p:nvSpPr>
        <p:spPr>
          <a:xfrm>
            <a:off x="7703937" y="4044304"/>
            <a:ext cx="1613336" cy="406151"/>
          </a:xfrm>
          <a:prstGeom prst="rect">
            <a:avLst/>
          </a:prstGeom>
        </p:spPr>
        <p:txBody>
          <a:bodyPr wrap="square" lIns="0">
            <a:noAutofit/>
          </a:bodyPr>
          <a:lstStyle/>
          <a:p>
            <a:pPr defTabSz="914192"/>
            <a:r>
              <a:rPr lang="en-US" sz="1567" dirty="0">
                <a:solidFill>
                  <a:srgbClr val="000000"/>
                </a:solidFill>
                <a:latin typeface="Segoe UI Semibold"/>
              </a:rPr>
              <a:t>Networking</a:t>
            </a:r>
          </a:p>
        </p:txBody>
      </p:sp>
      <p:sp>
        <p:nvSpPr>
          <p:cNvPr id="39" name="TextBox 38">
            <a:extLst>
              <a:ext uri="{FF2B5EF4-FFF2-40B4-BE49-F238E27FC236}">
                <a16:creationId xmlns:a16="http://schemas.microsoft.com/office/drawing/2014/main" id="{586ECC15-6F6A-49E4-9E86-B140036B7646}"/>
              </a:ext>
            </a:extLst>
          </p:cNvPr>
          <p:cNvSpPr txBox="1"/>
          <p:nvPr/>
        </p:nvSpPr>
        <p:spPr>
          <a:xfrm>
            <a:off x="7703937" y="4361568"/>
            <a:ext cx="1613336" cy="92918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Reverse Connect</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Service tags</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Firewall</a:t>
            </a:r>
          </a:p>
        </p:txBody>
      </p:sp>
      <p:sp>
        <p:nvSpPr>
          <p:cNvPr id="32" name="Data">
            <a:extLst>
              <a:ext uri="{FF2B5EF4-FFF2-40B4-BE49-F238E27FC236}">
                <a16:creationId xmlns:a16="http://schemas.microsoft.com/office/drawing/2014/main" id="{E530E09F-FBB3-42B4-94B5-7AEFAE5C31F5}"/>
              </a:ext>
            </a:extLst>
          </p:cNvPr>
          <p:cNvSpPr/>
          <p:nvPr/>
        </p:nvSpPr>
        <p:spPr>
          <a:xfrm>
            <a:off x="9471202" y="4062490"/>
            <a:ext cx="1613336" cy="406151"/>
          </a:xfrm>
          <a:prstGeom prst="rect">
            <a:avLst/>
          </a:prstGeom>
        </p:spPr>
        <p:txBody>
          <a:bodyPr wrap="square" lIns="0">
            <a:noAutofit/>
          </a:bodyPr>
          <a:lstStyle/>
          <a:p>
            <a:pPr defTabSz="914192"/>
            <a:r>
              <a:rPr lang="en-US" sz="1567" dirty="0">
                <a:solidFill>
                  <a:srgbClr val="000000"/>
                </a:solidFill>
                <a:latin typeface="Segoe UI Semibold"/>
              </a:rPr>
              <a:t>Data</a:t>
            </a:r>
          </a:p>
        </p:txBody>
      </p:sp>
      <p:sp>
        <p:nvSpPr>
          <p:cNvPr id="40" name="TextBox 39">
            <a:extLst>
              <a:ext uri="{FF2B5EF4-FFF2-40B4-BE49-F238E27FC236}">
                <a16:creationId xmlns:a16="http://schemas.microsoft.com/office/drawing/2014/main" id="{DA5EE261-3C53-45C9-88DA-7559795AFF44}"/>
              </a:ext>
            </a:extLst>
          </p:cNvPr>
          <p:cNvSpPr txBox="1"/>
          <p:nvPr/>
        </p:nvSpPr>
        <p:spPr>
          <a:xfrm>
            <a:off x="9471202" y="4361568"/>
            <a:ext cx="1613336" cy="929185"/>
          </a:xfrm>
          <a:prstGeom prst="rect">
            <a:avLst/>
          </a:prstGeom>
          <a:noFill/>
        </p:spPr>
        <p:txBody>
          <a:bodyPr wrap="square" lIns="0" tIns="143407" rIns="0" bIns="143407" rtlCol="0">
            <a:noAutofit/>
          </a:bodyPr>
          <a:lstStyle/>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Information Protection</a:t>
            </a:r>
          </a:p>
          <a:p>
            <a:pPr defTabSz="914192">
              <a:lnSpc>
                <a:spcPct val="90000"/>
              </a:lnSpc>
              <a:spcAft>
                <a:spcPts val="588"/>
              </a:spcAft>
            </a:pPr>
            <a:r>
              <a:rPr lang="en-US" sz="1175" dirty="0">
                <a:gradFill>
                  <a:gsLst>
                    <a:gs pos="2917">
                      <a:srgbClr val="000000"/>
                    </a:gs>
                    <a:gs pos="30000">
                      <a:srgbClr val="000000"/>
                    </a:gs>
                  </a:gsLst>
                  <a:lin ang="5400000" scaled="0"/>
                </a:gradFill>
                <a:latin typeface="Segoe UI"/>
              </a:rPr>
              <a:t>Azure Disk Encryption</a:t>
            </a:r>
          </a:p>
        </p:txBody>
      </p:sp>
      <p:sp>
        <p:nvSpPr>
          <p:cNvPr id="3" name="TextBox 2">
            <a:extLst>
              <a:ext uri="{FF2B5EF4-FFF2-40B4-BE49-F238E27FC236}">
                <a16:creationId xmlns:a16="http://schemas.microsoft.com/office/drawing/2014/main" id="{582336A7-840A-4C0A-AB1D-D1A2352F2BDC}"/>
              </a:ext>
            </a:extLst>
          </p:cNvPr>
          <p:cNvSpPr txBox="1"/>
          <p:nvPr/>
        </p:nvSpPr>
        <p:spPr>
          <a:xfrm>
            <a:off x="10587188" y="3076271"/>
            <a:ext cx="1517860" cy="588073"/>
          </a:xfrm>
          <a:prstGeom prst="rect">
            <a:avLst/>
          </a:prstGeom>
          <a:noFill/>
        </p:spPr>
        <p:txBody>
          <a:bodyPr wrap="square" lIns="179259" tIns="143407" rIns="179259" bIns="143407" rtlCol="0">
            <a:spAutoFit/>
          </a:bodyPr>
          <a:lstStyle/>
          <a:p>
            <a:pPr defTabSz="914192">
              <a:lnSpc>
                <a:spcPct val="90000"/>
              </a:lnSpc>
              <a:spcAft>
                <a:spcPts val="588"/>
              </a:spcAft>
            </a:pPr>
            <a:r>
              <a:rPr lang="en-US" sz="1077" dirty="0">
                <a:solidFill>
                  <a:srgbClr val="FFFFFF"/>
                </a:solidFill>
                <a:latin typeface="Segoe UI"/>
              </a:rPr>
              <a:t>Threat protection, Analytics and SIEM</a:t>
            </a:r>
          </a:p>
        </p:txBody>
      </p:sp>
      <p:grpSp>
        <p:nvGrpSpPr>
          <p:cNvPr id="34" name="Group 33">
            <a:extLst>
              <a:ext uri="{FF2B5EF4-FFF2-40B4-BE49-F238E27FC236}">
                <a16:creationId xmlns:a16="http://schemas.microsoft.com/office/drawing/2014/main" id="{37C04C17-005F-40B8-A758-1E28E8220EB3}"/>
              </a:ext>
              <a:ext uri="{C183D7F6-B498-43B3-948B-1728B52AA6E4}">
                <adec:decorative xmlns:adec="http://schemas.microsoft.com/office/drawing/2017/decorative" val="1"/>
              </a:ext>
            </a:extLst>
          </p:cNvPr>
          <p:cNvGrpSpPr/>
          <p:nvPr/>
        </p:nvGrpSpPr>
        <p:grpSpPr>
          <a:xfrm>
            <a:off x="5838382" y="2768654"/>
            <a:ext cx="1185120" cy="1185120"/>
            <a:chOff x="6448512" y="2268944"/>
            <a:chExt cx="1185456" cy="1185456"/>
          </a:xfrm>
        </p:grpSpPr>
        <p:sp>
          <p:nvSpPr>
            <p:cNvPr id="18" name="Oval 17">
              <a:extLst>
                <a:ext uri="{FF2B5EF4-FFF2-40B4-BE49-F238E27FC236}">
                  <a16:creationId xmlns:a16="http://schemas.microsoft.com/office/drawing/2014/main" id="{C7B0ECBC-870F-43EE-B11F-A801F1FA522B}"/>
                </a:ext>
              </a:extLst>
            </p:cNvPr>
            <p:cNvSpPr/>
            <p:nvPr/>
          </p:nvSpPr>
          <p:spPr bwMode="auto">
            <a:xfrm>
              <a:off x="6448512"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grpSp>
          <p:nvGrpSpPr>
            <p:cNvPr id="17" name="Group 16">
              <a:extLst>
                <a:ext uri="{FF2B5EF4-FFF2-40B4-BE49-F238E27FC236}">
                  <a16:creationId xmlns:a16="http://schemas.microsoft.com/office/drawing/2014/main" id="{3BCFE300-5DE3-4B1D-A72B-E141B205A63F}"/>
                </a:ext>
              </a:extLst>
            </p:cNvPr>
            <p:cNvGrpSpPr/>
            <p:nvPr/>
          </p:nvGrpSpPr>
          <p:grpSpPr>
            <a:xfrm>
              <a:off x="6774265" y="2593294"/>
              <a:ext cx="533950" cy="546053"/>
              <a:chOff x="6635580" y="2593294"/>
              <a:chExt cx="533950" cy="546053"/>
            </a:xfrm>
          </p:grpSpPr>
          <p:sp>
            <p:nvSpPr>
              <p:cNvPr id="42" name="Shape 1158">
                <a:extLst>
                  <a:ext uri="{FF2B5EF4-FFF2-40B4-BE49-F238E27FC236}">
                    <a16:creationId xmlns:a16="http://schemas.microsoft.com/office/drawing/2014/main" id="{25B13DC6-7062-451C-908D-FC09E94A4D4B}"/>
                  </a:ext>
                </a:extLst>
              </p:cNvPr>
              <p:cNvSpPr/>
              <p:nvPr/>
            </p:nvSpPr>
            <p:spPr>
              <a:xfrm>
                <a:off x="6880307" y="3006524"/>
                <a:ext cx="44496" cy="59033"/>
              </a:xfrm>
              <a:custGeom>
                <a:avLst/>
                <a:gdLst/>
                <a:ahLst/>
                <a:cxnLst/>
                <a:rect l="0" t="0" r="0" b="0"/>
                <a:pathLst>
                  <a:path w="32753" h="43440">
                    <a:moveTo>
                      <a:pt x="0" y="0"/>
                    </a:moveTo>
                    <a:lnTo>
                      <a:pt x="32753" y="0"/>
                    </a:lnTo>
                    <a:lnTo>
                      <a:pt x="32753" y="43440"/>
                    </a:lnTo>
                    <a:lnTo>
                      <a:pt x="0" y="43440"/>
                    </a:ln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43" name="Shape 10279">
                <a:extLst>
                  <a:ext uri="{FF2B5EF4-FFF2-40B4-BE49-F238E27FC236}">
                    <a16:creationId xmlns:a16="http://schemas.microsoft.com/office/drawing/2014/main" id="{A84C03B5-606D-4C0E-B0A7-C7574C45D803}"/>
                  </a:ext>
                </a:extLst>
              </p:cNvPr>
              <p:cNvSpPr/>
              <p:nvPr/>
            </p:nvSpPr>
            <p:spPr>
              <a:xfrm>
                <a:off x="6880307" y="3095073"/>
                <a:ext cx="44496" cy="44274"/>
              </a:xfrm>
              <a:custGeom>
                <a:avLst/>
                <a:gdLst/>
                <a:ahLst/>
                <a:cxnLst/>
                <a:rect l="0" t="0" r="0" b="0"/>
                <a:pathLst>
                  <a:path w="32753" h="32580">
                    <a:moveTo>
                      <a:pt x="0" y="0"/>
                    </a:moveTo>
                    <a:lnTo>
                      <a:pt x="32753" y="0"/>
                    </a:lnTo>
                    <a:lnTo>
                      <a:pt x="32753" y="32580"/>
                    </a:lnTo>
                    <a:lnTo>
                      <a:pt x="0" y="32580"/>
                    </a:lnTo>
                    <a:lnTo>
                      <a:pt x="0" y="0"/>
                    </a:lnTo>
                  </a:path>
                </a:pathLst>
              </a:custGeom>
              <a:solidFill>
                <a:srgbClr val="939393"/>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endParaRPr lang="en-US" sz="1800" kern="0" dirty="0">
                  <a:solidFill>
                    <a:srgbClr val="3C3C41"/>
                  </a:solidFill>
                  <a:latin typeface="Segoe UI"/>
                </a:endParaRPr>
              </a:p>
            </p:txBody>
          </p:sp>
          <p:sp>
            <p:nvSpPr>
              <p:cNvPr id="44" name="Shape 1160">
                <a:extLst>
                  <a:ext uri="{FF2B5EF4-FFF2-40B4-BE49-F238E27FC236}">
                    <a16:creationId xmlns:a16="http://schemas.microsoft.com/office/drawing/2014/main" id="{CD1042A5-454F-4B37-8D21-7BFC2D5DA48A}"/>
                  </a:ext>
                </a:extLst>
              </p:cNvPr>
              <p:cNvSpPr/>
              <p:nvPr/>
            </p:nvSpPr>
            <p:spPr>
              <a:xfrm>
                <a:off x="6954467" y="3095073"/>
                <a:ext cx="215063" cy="44274"/>
              </a:xfrm>
              <a:custGeom>
                <a:avLst/>
                <a:gdLst/>
                <a:ahLst/>
                <a:cxnLst/>
                <a:rect l="0" t="0" r="0" b="0"/>
                <a:pathLst>
                  <a:path w="158307" h="32580">
                    <a:moveTo>
                      <a:pt x="0" y="0"/>
                    </a:moveTo>
                    <a:lnTo>
                      <a:pt x="158307" y="0"/>
                    </a:lnTo>
                    <a:lnTo>
                      <a:pt x="158307" y="32580"/>
                    </a:lnTo>
                    <a:lnTo>
                      <a:pt x="0" y="32580"/>
                    </a:lnTo>
                    <a:lnTo>
                      <a:pt x="0" y="0"/>
                    </a:lnTo>
                    <a:close/>
                  </a:path>
                </a:pathLst>
              </a:custGeom>
              <a:solidFill>
                <a:srgbClr val="939393"/>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endParaRPr lang="en-US" sz="1800" kern="0" dirty="0">
                  <a:solidFill>
                    <a:srgbClr val="3C3C41"/>
                  </a:solidFill>
                  <a:latin typeface="Segoe UI"/>
                </a:endParaRPr>
              </a:p>
            </p:txBody>
          </p:sp>
          <p:sp>
            <p:nvSpPr>
              <p:cNvPr id="45" name="Shape 10280">
                <a:extLst>
                  <a:ext uri="{FF2B5EF4-FFF2-40B4-BE49-F238E27FC236}">
                    <a16:creationId xmlns:a16="http://schemas.microsoft.com/office/drawing/2014/main" id="{17EDBDB2-7FDA-4A0C-9F6F-44EFE07B8347}"/>
                  </a:ext>
                </a:extLst>
              </p:cNvPr>
              <p:cNvSpPr/>
              <p:nvPr/>
            </p:nvSpPr>
            <p:spPr>
              <a:xfrm>
                <a:off x="6635580" y="3095073"/>
                <a:ext cx="215063" cy="44274"/>
              </a:xfrm>
              <a:custGeom>
                <a:avLst/>
                <a:gdLst/>
                <a:ahLst/>
                <a:cxnLst/>
                <a:rect l="0" t="0" r="0" b="0"/>
                <a:pathLst>
                  <a:path w="158307" h="32580">
                    <a:moveTo>
                      <a:pt x="0" y="0"/>
                    </a:moveTo>
                    <a:lnTo>
                      <a:pt x="158307" y="0"/>
                    </a:lnTo>
                    <a:lnTo>
                      <a:pt x="158307" y="32580"/>
                    </a:lnTo>
                    <a:lnTo>
                      <a:pt x="0" y="32580"/>
                    </a:lnTo>
                    <a:lnTo>
                      <a:pt x="0" y="0"/>
                    </a:lnTo>
                  </a:path>
                </a:pathLst>
              </a:custGeom>
              <a:solidFill>
                <a:srgbClr val="939393"/>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endParaRPr lang="en-US" sz="1800" kern="0" dirty="0">
                  <a:solidFill>
                    <a:srgbClr val="3C3C41"/>
                  </a:solidFill>
                  <a:latin typeface="Segoe UI"/>
                </a:endParaRPr>
              </a:p>
            </p:txBody>
          </p:sp>
          <p:sp>
            <p:nvSpPr>
              <p:cNvPr id="46" name="Shape 1162">
                <a:extLst>
                  <a:ext uri="{FF2B5EF4-FFF2-40B4-BE49-F238E27FC236}">
                    <a16:creationId xmlns:a16="http://schemas.microsoft.com/office/drawing/2014/main" id="{BEBDFB68-41AE-4464-B11F-C389B88C73F3}"/>
                  </a:ext>
                </a:extLst>
              </p:cNvPr>
              <p:cNvSpPr/>
              <p:nvPr/>
            </p:nvSpPr>
            <p:spPr>
              <a:xfrm>
                <a:off x="6665243" y="2888454"/>
                <a:ext cx="74160" cy="118071"/>
              </a:xfrm>
              <a:custGeom>
                <a:avLst/>
                <a:gdLst/>
                <a:ahLst/>
                <a:cxnLst/>
                <a:rect l="0" t="0" r="0" b="0"/>
                <a:pathLst>
                  <a:path w="54589" h="86884">
                    <a:moveTo>
                      <a:pt x="19543" y="0"/>
                    </a:moveTo>
                    <a:lnTo>
                      <a:pt x="54589" y="0"/>
                    </a:lnTo>
                    <a:lnTo>
                      <a:pt x="54589" y="32584"/>
                    </a:lnTo>
                    <a:cubicBezTo>
                      <a:pt x="48559" y="32584"/>
                      <a:pt x="43671" y="37446"/>
                      <a:pt x="43671" y="43444"/>
                    </a:cubicBezTo>
                    <a:cubicBezTo>
                      <a:pt x="43671" y="49442"/>
                      <a:pt x="48559" y="54304"/>
                      <a:pt x="54589" y="54304"/>
                    </a:cubicBezTo>
                    <a:lnTo>
                      <a:pt x="54589" y="86884"/>
                    </a:lnTo>
                    <a:lnTo>
                      <a:pt x="19543" y="86884"/>
                    </a:lnTo>
                    <a:cubicBezTo>
                      <a:pt x="8750" y="86884"/>
                      <a:pt x="0" y="78180"/>
                      <a:pt x="0" y="67444"/>
                    </a:cubicBezTo>
                    <a:lnTo>
                      <a:pt x="0" y="19444"/>
                    </a:lnTo>
                    <a:cubicBezTo>
                      <a:pt x="0" y="8711"/>
                      <a:pt x="8750" y="0"/>
                      <a:pt x="19543" y="0"/>
                    </a:cubicBez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47" name="Shape 1163">
                <a:extLst>
                  <a:ext uri="{FF2B5EF4-FFF2-40B4-BE49-F238E27FC236}">
                    <a16:creationId xmlns:a16="http://schemas.microsoft.com/office/drawing/2014/main" id="{1439BC69-6886-4C53-8196-66129334C2BB}"/>
                  </a:ext>
                </a:extLst>
              </p:cNvPr>
              <p:cNvSpPr/>
              <p:nvPr/>
            </p:nvSpPr>
            <p:spPr>
              <a:xfrm>
                <a:off x="6739404" y="2888454"/>
                <a:ext cx="74160" cy="118071"/>
              </a:xfrm>
              <a:custGeom>
                <a:avLst/>
                <a:gdLst/>
                <a:ahLst/>
                <a:cxnLst/>
                <a:rect l="0" t="0" r="0" b="0"/>
                <a:pathLst>
                  <a:path w="54589" h="86884">
                    <a:moveTo>
                      <a:pt x="0" y="0"/>
                    </a:moveTo>
                    <a:lnTo>
                      <a:pt x="54589" y="0"/>
                    </a:lnTo>
                    <a:lnTo>
                      <a:pt x="54589" y="32584"/>
                    </a:lnTo>
                    <a:cubicBezTo>
                      <a:pt x="48559" y="32584"/>
                      <a:pt x="43671" y="37447"/>
                      <a:pt x="43671" y="43444"/>
                    </a:cubicBezTo>
                    <a:cubicBezTo>
                      <a:pt x="43671" y="49442"/>
                      <a:pt x="48559" y="54304"/>
                      <a:pt x="54589" y="54304"/>
                    </a:cubicBezTo>
                    <a:lnTo>
                      <a:pt x="54589" y="86884"/>
                    </a:lnTo>
                    <a:lnTo>
                      <a:pt x="0" y="86884"/>
                    </a:lnTo>
                    <a:lnTo>
                      <a:pt x="0" y="54304"/>
                    </a:lnTo>
                    <a:cubicBezTo>
                      <a:pt x="6030" y="54304"/>
                      <a:pt x="10918" y="49442"/>
                      <a:pt x="10918" y="43444"/>
                    </a:cubicBezTo>
                    <a:cubicBezTo>
                      <a:pt x="10918" y="37446"/>
                      <a:pt x="6030" y="32584"/>
                      <a:pt x="0" y="32584"/>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48" name="Shape 1164">
                <a:extLst>
                  <a:ext uri="{FF2B5EF4-FFF2-40B4-BE49-F238E27FC236}">
                    <a16:creationId xmlns:a16="http://schemas.microsoft.com/office/drawing/2014/main" id="{0452B97F-A4D0-41A4-AE52-9579BE80C816}"/>
                  </a:ext>
                </a:extLst>
              </p:cNvPr>
              <p:cNvSpPr/>
              <p:nvPr/>
            </p:nvSpPr>
            <p:spPr>
              <a:xfrm>
                <a:off x="6813564" y="2888454"/>
                <a:ext cx="74160" cy="118071"/>
              </a:xfrm>
              <a:custGeom>
                <a:avLst/>
                <a:gdLst/>
                <a:ahLst/>
                <a:cxnLst/>
                <a:rect l="0" t="0" r="0" b="0"/>
                <a:pathLst>
                  <a:path w="54589" h="86884">
                    <a:moveTo>
                      <a:pt x="0" y="0"/>
                    </a:moveTo>
                    <a:lnTo>
                      <a:pt x="54589" y="0"/>
                    </a:lnTo>
                    <a:lnTo>
                      <a:pt x="54589" y="32584"/>
                    </a:lnTo>
                    <a:cubicBezTo>
                      <a:pt x="48561" y="32584"/>
                      <a:pt x="43671" y="37447"/>
                      <a:pt x="43671" y="43444"/>
                    </a:cubicBezTo>
                    <a:cubicBezTo>
                      <a:pt x="43671" y="49442"/>
                      <a:pt x="48561" y="54304"/>
                      <a:pt x="54589" y="54304"/>
                    </a:cubicBezTo>
                    <a:lnTo>
                      <a:pt x="54589" y="86884"/>
                    </a:lnTo>
                    <a:lnTo>
                      <a:pt x="0" y="86884"/>
                    </a:lnTo>
                    <a:lnTo>
                      <a:pt x="0" y="54304"/>
                    </a:lnTo>
                    <a:cubicBezTo>
                      <a:pt x="6030" y="54304"/>
                      <a:pt x="10918" y="49442"/>
                      <a:pt x="10918" y="43444"/>
                    </a:cubicBezTo>
                    <a:cubicBezTo>
                      <a:pt x="10918" y="37447"/>
                      <a:pt x="6030" y="32584"/>
                      <a:pt x="0" y="32584"/>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49" name="Shape 1165">
                <a:extLst>
                  <a:ext uri="{FF2B5EF4-FFF2-40B4-BE49-F238E27FC236}">
                    <a16:creationId xmlns:a16="http://schemas.microsoft.com/office/drawing/2014/main" id="{6AD13B77-AA75-4D0A-8777-62344727CCC1}"/>
                  </a:ext>
                </a:extLst>
              </p:cNvPr>
              <p:cNvSpPr/>
              <p:nvPr/>
            </p:nvSpPr>
            <p:spPr>
              <a:xfrm>
                <a:off x="6887724" y="2888454"/>
                <a:ext cx="252144" cy="118071"/>
              </a:xfrm>
              <a:custGeom>
                <a:avLst/>
                <a:gdLst/>
                <a:ahLst/>
                <a:cxnLst/>
                <a:rect l="0" t="0" r="0" b="0"/>
                <a:pathLst>
                  <a:path w="185602" h="86884">
                    <a:moveTo>
                      <a:pt x="0" y="0"/>
                    </a:moveTo>
                    <a:lnTo>
                      <a:pt x="166063" y="0"/>
                    </a:lnTo>
                    <a:cubicBezTo>
                      <a:pt x="176845" y="0"/>
                      <a:pt x="185602" y="8711"/>
                      <a:pt x="185602" y="19444"/>
                    </a:cubicBezTo>
                    <a:lnTo>
                      <a:pt x="185602" y="67445"/>
                    </a:lnTo>
                    <a:cubicBezTo>
                      <a:pt x="185602" y="78180"/>
                      <a:pt x="176845" y="86884"/>
                      <a:pt x="166063" y="86884"/>
                    </a:cubicBezTo>
                    <a:lnTo>
                      <a:pt x="0" y="86884"/>
                    </a:lnTo>
                    <a:lnTo>
                      <a:pt x="0" y="54304"/>
                    </a:lnTo>
                    <a:cubicBezTo>
                      <a:pt x="6027" y="54304"/>
                      <a:pt x="10918" y="49442"/>
                      <a:pt x="10918" y="43444"/>
                    </a:cubicBezTo>
                    <a:cubicBezTo>
                      <a:pt x="10918" y="37447"/>
                      <a:pt x="6027" y="32584"/>
                      <a:pt x="0" y="32584"/>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0" name="Shape 1166">
                <a:extLst>
                  <a:ext uri="{FF2B5EF4-FFF2-40B4-BE49-F238E27FC236}">
                    <a16:creationId xmlns:a16="http://schemas.microsoft.com/office/drawing/2014/main" id="{53EA177D-DEF6-4C8C-AD31-97B0323B5F78}"/>
                  </a:ext>
                </a:extLst>
              </p:cNvPr>
              <p:cNvSpPr/>
              <p:nvPr/>
            </p:nvSpPr>
            <p:spPr>
              <a:xfrm>
                <a:off x="6665243" y="2740874"/>
                <a:ext cx="74160" cy="118064"/>
              </a:xfrm>
              <a:custGeom>
                <a:avLst/>
                <a:gdLst/>
                <a:ahLst/>
                <a:cxnLst/>
                <a:rect l="0" t="0" r="0" b="0"/>
                <a:pathLst>
                  <a:path w="54589" h="86879">
                    <a:moveTo>
                      <a:pt x="19543" y="0"/>
                    </a:moveTo>
                    <a:lnTo>
                      <a:pt x="54589" y="0"/>
                    </a:lnTo>
                    <a:lnTo>
                      <a:pt x="54589" y="32580"/>
                    </a:lnTo>
                    <a:cubicBezTo>
                      <a:pt x="48559" y="32580"/>
                      <a:pt x="43671" y="37444"/>
                      <a:pt x="43671" y="43440"/>
                    </a:cubicBezTo>
                    <a:cubicBezTo>
                      <a:pt x="43671" y="49435"/>
                      <a:pt x="48559" y="54299"/>
                      <a:pt x="54589" y="54299"/>
                    </a:cubicBezTo>
                    <a:lnTo>
                      <a:pt x="54589" y="86879"/>
                    </a:lnTo>
                    <a:lnTo>
                      <a:pt x="19543" y="86879"/>
                    </a:lnTo>
                    <a:cubicBezTo>
                      <a:pt x="8750" y="86879"/>
                      <a:pt x="0" y="78168"/>
                      <a:pt x="0" y="67444"/>
                    </a:cubicBezTo>
                    <a:lnTo>
                      <a:pt x="0" y="19434"/>
                    </a:lnTo>
                    <a:cubicBezTo>
                      <a:pt x="0" y="8710"/>
                      <a:pt x="8750" y="0"/>
                      <a:pt x="19543" y="0"/>
                    </a:cubicBez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1" name="Shape 1167">
                <a:extLst>
                  <a:ext uri="{FF2B5EF4-FFF2-40B4-BE49-F238E27FC236}">
                    <a16:creationId xmlns:a16="http://schemas.microsoft.com/office/drawing/2014/main" id="{78E6D6D6-BEFD-478F-9B98-3183EA1711FC}"/>
                  </a:ext>
                </a:extLst>
              </p:cNvPr>
              <p:cNvSpPr/>
              <p:nvPr/>
            </p:nvSpPr>
            <p:spPr>
              <a:xfrm>
                <a:off x="6739404" y="2740874"/>
                <a:ext cx="74160" cy="118064"/>
              </a:xfrm>
              <a:custGeom>
                <a:avLst/>
                <a:gdLst/>
                <a:ahLst/>
                <a:cxnLst/>
                <a:rect l="0" t="0" r="0" b="0"/>
                <a:pathLst>
                  <a:path w="54589" h="86879">
                    <a:moveTo>
                      <a:pt x="0" y="0"/>
                    </a:moveTo>
                    <a:lnTo>
                      <a:pt x="54589" y="0"/>
                    </a:lnTo>
                    <a:lnTo>
                      <a:pt x="54589" y="32580"/>
                    </a:lnTo>
                    <a:cubicBezTo>
                      <a:pt x="48559" y="32580"/>
                      <a:pt x="43671" y="37444"/>
                      <a:pt x="43671" y="43440"/>
                    </a:cubicBezTo>
                    <a:cubicBezTo>
                      <a:pt x="43671" y="49435"/>
                      <a:pt x="48559" y="54299"/>
                      <a:pt x="54589" y="54299"/>
                    </a:cubicBezTo>
                    <a:lnTo>
                      <a:pt x="54589" y="86879"/>
                    </a:lnTo>
                    <a:lnTo>
                      <a:pt x="0" y="86879"/>
                    </a:lnTo>
                    <a:lnTo>
                      <a:pt x="0" y="54299"/>
                    </a:lnTo>
                    <a:cubicBezTo>
                      <a:pt x="6030" y="54299"/>
                      <a:pt x="10918" y="49435"/>
                      <a:pt x="10918" y="43440"/>
                    </a:cubicBezTo>
                    <a:cubicBezTo>
                      <a:pt x="10918" y="37444"/>
                      <a:pt x="6030" y="32580"/>
                      <a:pt x="0" y="32580"/>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2" name="Shape 1168">
                <a:extLst>
                  <a:ext uri="{FF2B5EF4-FFF2-40B4-BE49-F238E27FC236}">
                    <a16:creationId xmlns:a16="http://schemas.microsoft.com/office/drawing/2014/main" id="{03546BE9-34A2-44E0-B131-15CFD4A8425F}"/>
                  </a:ext>
                </a:extLst>
              </p:cNvPr>
              <p:cNvSpPr/>
              <p:nvPr/>
            </p:nvSpPr>
            <p:spPr>
              <a:xfrm>
                <a:off x="6813564" y="2740874"/>
                <a:ext cx="74160" cy="118064"/>
              </a:xfrm>
              <a:custGeom>
                <a:avLst/>
                <a:gdLst/>
                <a:ahLst/>
                <a:cxnLst/>
                <a:rect l="0" t="0" r="0" b="0"/>
                <a:pathLst>
                  <a:path w="54589" h="86879">
                    <a:moveTo>
                      <a:pt x="0" y="0"/>
                    </a:moveTo>
                    <a:lnTo>
                      <a:pt x="54589" y="0"/>
                    </a:lnTo>
                    <a:lnTo>
                      <a:pt x="54589" y="32580"/>
                    </a:lnTo>
                    <a:cubicBezTo>
                      <a:pt x="48561" y="32580"/>
                      <a:pt x="43671" y="37444"/>
                      <a:pt x="43671" y="43440"/>
                    </a:cubicBezTo>
                    <a:cubicBezTo>
                      <a:pt x="43671" y="49435"/>
                      <a:pt x="48561" y="54299"/>
                      <a:pt x="54589" y="54299"/>
                    </a:cubicBezTo>
                    <a:lnTo>
                      <a:pt x="54589" y="86879"/>
                    </a:lnTo>
                    <a:lnTo>
                      <a:pt x="0" y="86879"/>
                    </a:lnTo>
                    <a:lnTo>
                      <a:pt x="0" y="54299"/>
                    </a:lnTo>
                    <a:cubicBezTo>
                      <a:pt x="6030" y="54299"/>
                      <a:pt x="10918" y="49435"/>
                      <a:pt x="10918" y="43440"/>
                    </a:cubicBezTo>
                    <a:cubicBezTo>
                      <a:pt x="10918" y="37444"/>
                      <a:pt x="6030" y="32580"/>
                      <a:pt x="0" y="32580"/>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3" name="Shape 1169">
                <a:extLst>
                  <a:ext uri="{FF2B5EF4-FFF2-40B4-BE49-F238E27FC236}">
                    <a16:creationId xmlns:a16="http://schemas.microsoft.com/office/drawing/2014/main" id="{4A977063-0EBC-4F79-B3FE-B5F6E26BD0F7}"/>
                  </a:ext>
                </a:extLst>
              </p:cNvPr>
              <p:cNvSpPr/>
              <p:nvPr/>
            </p:nvSpPr>
            <p:spPr>
              <a:xfrm>
                <a:off x="6887724" y="2740874"/>
                <a:ext cx="252144" cy="118064"/>
              </a:xfrm>
              <a:custGeom>
                <a:avLst/>
                <a:gdLst/>
                <a:ahLst/>
                <a:cxnLst/>
                <a:rect l="0" t="0" r="0" b="0"/>
                <a:pathLst>
                  <a:path w="185602" h="86879">
                    <a:moveTo>
                      <a:pt x="0" y="0"/>
                    </a:moveTo>
                    <a:lnTo>
                      <a:pt x="166063" y="0"/>
                    </a:lnTo>
                    <a:cubicBezTo>
                      <a:pt x="176845" y="0"/>
                      <a:pt x="185602" y="8711"/>
                      <a:pt x="185602" y="19435"/>
                    </a:cubicBezTo>
                    <a:lnTo>
                      <a:pt x="185602" y="67445"/>
                    </a:lnTo>
                    <a:cubicBezTo>
                      <a:pt x="185602" y="78169"/>
                      <a:pt x="176845" y="86879"/>
                      <a:pt x="166063" y="86879"/>
                    </a:cubicBezTo>
                    <a:lnTo>
                      <a:pt x="0" y="86879"/>
                    </a:lnTo>
                    <a:lnTo>
                      <a:pt x="0" y="54299"/>
                    </a:lnTo>
                    <a:cubicBezTo>
                      <a:pt x="6027" y="54299"/>
                      <a:pt x="10918" y="49435"/>
                      <a:pt x="10918" y="43440"/>
                    </a:cubicBezTo>
                    <a:cubicBezTo>
                      <a:pt x="10918" y="37444"/>
                      <a:pt x="6027" y="32580"/>
                      <a:pt x="0" y="32580"/>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4" name="Shape 1170">
                <a:extLst>
                  <a:ext uri="{FF2B5EF4-FFF2-40B4-BE49-F238E27FC236}">
                    <a16:creationId xmlns:a16="http://schemas.microsoft.com/office/drawing/2014/main" id="{CEDD07BC-646D-46D9-8E83-2496F31B16E3}"/>
                  </a:ext>
                </a:extLst>
              </p:cNvPr>
              <p:cNvSpPr/>
              <p:nvPr/>
            </p:nvSpPr>
            <p:spPr>
              <a:xfrm>
                <a:off x="6665243" y="2593294"/>
                <a:ext cx="74160" cy="118064"/>
              </a:xfrm>
              <a:custGeom>
                <a:avLst/>
                <a:gdLst/>
                <a:ahLst/>
                <a:cxnLst/>
                <a:rect l="0" t="0" r="0" b="0"/>
                <a:pathLst>
                  <a:path w="54589" h="86879">
                    <a:moveTo>
                      <a:pt x="19543" y="0"/>
                    </a:moveTo>
                    <a:lnTo>
                      <a:pt x="54589" y="0"/>
                    </a:lnTo>
                    <a:lnTo>
                      <a:pt x="54589" y="32579"/>
                    </a:lnTo>
                    <a:cubicBezTo>
                      <a:pt x="48559" y="32579"/>
                      <a:pt x="43671" y="37444"/>
                      <a:pt x="43671" y="43440"/>
                    </a:cubicBezTo>
                    <a:cubicBezTo>
                      <a:pt x="43671" y="49435"/>
                      <a:pt x="48559" y="54299"/>
                      <a:pt x="54589" y="54299"/>
                    </a:cubicBezTo>
                    <a:lnTo>
                      <a:pt x="54589" y="86879"/>
                    </a:lnTo>
                    <a:lnTo>
                      <a:pt x="19543" y="86879"/>
                    </a:lnTo>
                    <a:cubicBezTo>
                      <a:pt x="8750" y="86879"/>
                      <a:pt x="0" y="78168"/>
                      <a:pt x="0" y="67444"/>
                    </a:cubicBezTo>
                    <a:lnTo>
                      <a:pt x="0" y="19434"/>
                    </a:lnTo>
                    <a:cubicBezTo>
                      <a:pt x="0" y="8710"/>
                      <a:pt x="8750" y="0"/>
                      <a:pt x="19543" y="0"/>
                    </a:cubicBez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5" name="Shape 1171">
                <a:extLst>
                  <a:ext uri="{FF2B5EF4-FFF2-40B4-BE49-F238E27FC236}">
                    <a16:creationId xmlns:a16="http://schemas.microsoft.com/office/drawing/2014/main" id="{A5E35C9C-3922-46A4-A228-0ABE024C248F}"/>
                  </a:ext>
                </a:extLst>
              </p:cNvPr>
              <p:cNvSpPr/>
              <p:nvPr/>
            </p:nvSpPr>
            <p:spPr>
              <a:xfrm>
                <a:off x="6739404" y="2593294"/>
                <a:ext cx="74160" cy="118064"/>
              </a:xfrm>
              <a:custGeom>
                <a:avLst/>
                <a:gdLst/>
                <a:ahLst/>
                <a:cxnLst/>
                <a:rect l="0" t="0" r="0" b="0"/>
                <a:pathLst>
                  <a:path w="54589" h="86879">
                    <a:moveTo>
                      <a:pt x="0" y="0"/>
                    </a:moveTo>
                    <a:lnTo>
                      <a:pt x="54589" y="0"/>
                    </a:lnTo>
                    <a:lnTo>
                      <a:pt x="54589" y="32580"/>
                    </a:lnTo>
                    <a:cubicBezTo>
                      <a:pt x="48559" y="32580"/>
                      <a:pt x="43671" y="37444"/>
                      <a:pt x="43671" y="43440"/>
                    </a:cubicBezTo>
                    <a:cubicBezTo>
                      <a:pt x="43671" y="49435"/>
                      <a:pt x="48559" y="54299"/>
                      <a:pt x="54589" y="54299"/>
                    </a:cubicBezTo>
                    <a:lnTo>
                      <a:pt x="54589" y="86879"/>
                    </a:lnTo>
                    <a:lnTo>
                      <a:pt x="0" y="86879"/>
                    </a:lnTo>
                    <a:lnTo>
                      <a:pt x="0" y="54299"/>
                    </a:lnTo>
                    <a:cubicBezTo>
                      <a:pt x="6030" y="54299"/>
                      <a:pt x="10918" y="49435"/>
                      <a:pt x="10918" y="43440"/>
                    </a:cubicBezTo>
                    <a:cubicBezTo>
                      <a:pt x="10918" y="37444"/>
                      <a:pt x="6030" y="32579"/>
                      <a:pt x="0" y="32579"/>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6" name="Shape 1172">
                <a:extLst>
                  <a:ext uri="{FF2B5EF4-FFF2-40B4-BE49-F238E27FC236}">
                    <a16:creationId xmlns:a16="http://schemas.microsoft.com/office/drawing/2014/main" id="{CC99A381-EC90-4A46-AFB7-3418B4822A6C}"/>
                  </a:ext>
                </a:extLst>
              </p:cNvPr>
              <p:cNvSpPr/>
              <p:nvPr/>
            </p:nvSpPr>
            <p:spPr>
              <a:xfrm>
                <a:off x="6813564" y="2593294"/>
                <a:ext cx="74160" cy="118064"/>
              </a:xfrm>
              <a:custGeom>
                <a:avLst/>
                <a:gdLst/>
                <a:ahLst/>
                <a:cxnLst/>
                <a:rect l="0" t="0" r="0" b="0"/>
                <a:pathLst>
                  <a:path w="54589" h="86879">
                    <a:moveTo>
                      <a:pt x="0" y="0"/>
                    </a:moveTo>
                    <a:lnTo>
                      <a:pt x="54589" y="0"/>
                    </a:lnTo>
                    <a:lnTo>
                      <a:pt x="54589" y="32580"/>
                    </a:lnTo>
                    <a:cubicBezTo>
                      <a:pt x="48561" y="32580"/>
                      <a:pt x="43671" y="37444"/>
                      <a:pt x="43671" y="43440"/>
                    </a:cubicBezTo>
                    <a:cubicBezTo>
                      <a:pt x="43671" y="49435"/>
                      <a:pt x="48561" y="54299"/>
                      <a:pt x="54589" y="54299"/>
                    </a:cubicBezTo>
                    <a:lnTo>
                      <a:pt x="54589" y="86879"/>
                    </a:lnTo>
                    <a:lnTo>
                      <a:pt x="0" y="86879"/>
                    </a:lnTo>
                    <a:lnTo>
                      <a:pt x="0" y="54299"/>
                    </a:lnTo>
                    <a:cubicBezTo>
                      <a:pt x="6030" y="54299"/>
                      <a:pt x="10918" y="49435"/>
                      <a:pt x="10918" y="43440"/>
                    </a:cubicBezTo>
                    <a:cubicBezTo>
                      <a:pt x="10918" y="37444"/>
                      <a:pt x="6030" y="32580"/>
                      <a:pt x="0" y="32580"/>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sp>
            <p:nvSpPr>
              <p:cNvPr id="57" name="Shape 1173">
                <a:extLst>
                  <a:ext uri="{FF2B5EF4-FFF2-40B4-BE49-F238E27FC236}">
                    <a16:creationId xmlns:a16="http://schemas.microsoft.com/office/drawing/2014/main" id="{65FF5483-0AAD-4484-AE27-936EDC6D651D}"/>
                  </a:ext>
                </a:extLst>
              </p:cNvPr>
              <p:cNvSpPr/>
              <p:nvPr/>
            </p:nvSpPr>
            <p:spPr>
              <a:xfrm>
                <a:off x="6887725" y="2593294"/>
                <a:ext cx="252144" cy="118064"/>
              </a:xfrm>
              <a:custGeom>
                <a:avLst/>
                <a:gdLst/>
                <a:ahLst/>
                <a:cxnLst/>
                <a:rect l="0" t="0" r="0" b="0"/>
                <a:pathLst>
                  <a:path w="185602" h="86879">
                    <a:moveTo>
                      <a:pt x="0" y="0"/>
                    </a:moveTo>
                    <a:lnTo>
                      <a:pt x="166063" y="0"/>
                    </a:lnTo>
                    <a:cubicBezTo>
                      <a:pt x="176845" y="0"/>
                      <a:pt x="185602" y="8711"/>
                      <a:pt x="185602" y="19435"/>
                    </a:cubicBezTo>
                    <a:lnTo>
                      <a:pt x="185602" y="67444"/>
                    </a:lnTo>
                    <a:cubicBezTo>
                      <a:pt x="185602" y="78168"/>
                      <a:pt x="176845" y="86879"/>
                      <a:pt x="166063" y="86879"/>
                    </a:cubicBezTo>
                    <a:lnTo>
                      <a:pt x="0" y="86879"/>
                    </a:lnTo>
                    <a:lnTo>
                      <a:pt x="0" y="54299"/>
                    </a:lnTo>
                    <a:cubicBezTo>
                      <a:pt x="6027" y="54299"/>
                      <a:pt x="10918" y="49435"/>
                      <a:pt x="10918" y="43440"/>
                    </a:cubicBezTo>
                    <a:cubicBezTo>
                      <a:pt x="10918" y="37444"/>
                      <a:pt x="6027" y="32580"/>
                      <a:pt x="0" y="32580"/>
                    </a:cubicBezTo>
                    <a:lnTo>
                      <a:pt x="0" y="0"/>
                    </a:lnTo>
                    <a:close/>
                  </a:path>
                </a:pathLst>
              </a:custGeom>
              <a:solidFill>
                <a:schemeClr val="tx2"/>
              </a:solidFill>
              <a:ln w="0" cap="flat">
                <a:miter lim="127000"/>
              </a:ln>
            </p:spPr>
            <p:style>
              <a:lnRef idx="0">
                <a:srgbClr val="000000">
                  <a:alpha val="0"/>
                </a:srgbClr>
              </a:lnRef>
              <a:fillRef idx="1">
                <a:srgbClr val="868686"/>
              </a:fillRef>
              <a:effectRef idx="0">
                <a:scrgbClr r="0" g="0" b="0"/>
              </a:effectRef>
              <a:fontRef idx="none"/>
            </p:style>
            <p:txBody>
              <a:bodyPr/>
              <a:lstStyle/>
              <a:p>
                <a:pPr defTabSz="914192"/>
                <a:endParaRPr lang="en-US" sz="2000" dirty="0">
                  <a:solidFill>
                    <a:srgbClr val="000000"/>
                  </a:solidFill>
                  <a:latin typeface="Segoe UI"/>
                </a:endParaRPr>
              </a:p>
            </p:txBody>
          </p:sp>
        </p:grpSp>
      </p:grpSp>
      <p:grpSp>
        <p:nvGrpSpPr>
          <p:cNvPr id="23" name="Group 22">
            <a:extLst>
              <a:ext uri="{FF2B5EF4-FFF2-40B4-BE49-F238E27FC236}">
                <a16:creationId xmlns:a16="http://schemas.microsoft.com/office/drawing/2014/main" id="{09550ABD-FF68-4A5C-97CF-6AF330B1BAC6}"/>
              </a:ext>
              <a:ext uri="{C183D7F6-B498-43B3-948B-1728B52AA6E4}">
                <adec:decorative xmlns:adec="http://schemas.microsoft.com/office/drawing/2017/decorative" val="1"/>
              </a:ext>
            </a:extLst>
          </p:cNvPr>
          <p:cNvGrpSpPr/>
          <p:nvPr/>
        </p:nvGrpSpPr>
        <p:grpSpPr>
          <a:xfrm>
            <a:off x="573501" y="2768654"/>
            <a:ext cx="1185120" cy="1185120"/>
            <a:chOff x="787508" y="2268944"/>
            <a:chExt cx="1185456" cy="1185456"/>
          </a:xfrm>
        </p:grpSpPr>
        <p:sp>
          <p:nvSpPr>
            <p:cNvPr id="10" name="Oval 9">
              <a:extLst>
                <a:ext uri="{FF2B5EF4-FFF2-40B4-BE49-F238E27FC236}">
                  <a16:creationId xmlns:a16="http://schemas.microsoft.com/office/drawing/2014/main" id="{E83E5D1C-2DD2-4293-9B41-A184BC19A6FB}"/>
                </a:ext>
              </a:extLst>
            </p:cNvPr>
            <p:cNvSpPr/>
            <p:nvPr/>
          </p:nvSpPr>
          <p:spPr bwMode="auto">
            <a:xfrm>
              <a:off x="787508"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grpSp>
          <p:nvGrpSpPr>
            <p:cNvPr id="14" name="Group 13">
              <a:extLst>
                <a:ext uri="{FF2B5EF4-FFF2-40B4-BE49-F238E27FC236}">
                  <a16:creationId xmlns:a16="http://schemas.microsoft.com/office/drawing/2014/main" id="{1FF62FB3-5DB6-424A-AE05-CCD2BBEDC689}"/>
                </a:ext>
              </a:extLst>
            </p:cNvPr>
            <p:cNvGrpSpPr/>
            <p:nvPr/>
          </p:nvGrpSpPr>
          <p:grpSpPr>
            <a:xfrm>
              <a:off x="1088116" y="2577913"/>
              <a:ext cx="584240" cy="578511"/>
              <a:chOff x="947605" y="2608909"/>
              <a:chExt cx="584240" cy="578511"/>
            </a:xfrm>
          </p:grpSpPr>
          <p:sp>
            <p:nvSpPr>
              <p:cNvPr id="72" name="Freeform 1030">
                <a:extLst>
                  <a:ext uri="{FF2B5EF4-FFF2-40B4-BE49-F238E27FC236}">
                    <a16:creationId xmlns:a16="http://schemas.microsoft.com/office/drawing/2014/main" id="{8500726B-6176-4AE4-B924-4183C46D6921}"/>
                  </a:ext>
                </a:extLst>
              </p:cNvPr>
              <p:cNvSpPr>
                <a:spLocks/>
              </p:cNvSpPr>
              <p:nvPr/>
            </p:nvSpPr>
            <p:spPr bwMode="auto">
              <a:xfrm>
                <a:off x="947605" y="2608909"/>
                <a:ext cx="131742" cy="126012"/>
              </a:xfrm>
              <a:custGeom>
                <a:avLst/>
                <a:gdLst>
                  <a:gd name="T0" fmla="*/ 23 w 23"/>
                  <a:gd name="T1" fmla="*/ 0 h 22"/>
                  <a:gd name="T2" fmla="*/ 7 w 23"/>
                  <a:gd name="T3" fmla="*/ 0 h 22"/>
                  <a:gd name="T4" fmla="*/ 0 w 23"/>
                  <a:gd name="T5" fmla="*/ 0 h 22"/>
                  <a:gd name="T6" fmla="*/ 0 w 23"/>
                  <a:gd name="T7" fmla="*/ 6 h 22"/>
                  <a:gd name="T8" fmla="*/ 0 w 23"/>
                  <a:gd name="T9" fmla="*/ 22 h 22"/>
                  <a:gd name="T10" fmla="*/ 7 w 23"/>
                  <a:gd name="T11" fmla="*/ 22 h 22"/>
                  <a:gd name="T12" fmla="*/ 7 w 23"/>
                  <a:gd name="T13" fmla="*/ 6 h 22"/>
                  <a:gd name="T14" fmla="*/ 23 w 23"/>
                  <a:gd name="T15" fmla="*/ 6 h 22"/>
                  <a:gd name="T16" fmla="*/ 23 w 23"/>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2">
                    <a:moveTo>
                      <a:pt x="23" y="0"/>
                    </a:moveTo>
                    <a:lnTo>
                      <a:pt x="7" y="0"/>
                    </a:lnTo>
                    <a:lnTo>
                      <a:pt x="0" y="0"/>
                    </a:lnTo>
                    <a:lnTo>
                      <a:pt x="0" y="6"/>
                    </a:lnTo>
                    <a:lnTo>
                      <a:pt x="0" y="22"/>
                    </a:lnTo>
                    <a:lnTo>
                      <a:pt x="7" y="22"/>
                    </a:lnTo>
                    <a:lnTo>
                      <a:pt x="7" y="6"/>
                    </a:lnTo>
                    <a:lnTo>
                      <a:pt x="23" y="6"/>
                    </a:lnTo>
                    <a:lnTo>
                      <a:pt x="23" y="0"/>
                    </a:lnTo>
                    <a:close/>
                  </a:path>
                </a:pathLst>
              </a:custGeom>
              <a:solidFill>
                <a:srgbClr val="939393"/>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73" name="Freeform 1031">
                <a:extLst>
                  <a:ext uri="{FF2B5EF4-FFF2-40B4-BE49-F238E27FC236}">
                    <a16:creationId xmlns:a16="http://schemas.microsoft.com/office/drawing/2014/main" id="{8A02C4AD-C17F-4D4B-98F3-A1CAF1698031}"/>
                  </a:ext>
                </a:extLst>
              </p:cNvPr>
              <p:cNvSpPr>
                <a:spLocks/>
              </p:cNvSpPr>
              <p:nvPr/>
            </p:nvSpPr>
            <p:spPr bwMode="auto">
              <a:xfrm>
                <a:off x="1405833" y="2608909"/>
                <a:ext cx="126012" cy="126012"/>
              </a:xfrm>
              <a:custGeom>
                <a:avLst/>
                <a:gdLst>
                  <a:gd name="T0" fmla="*/ 0 w 22"/>
                  <a:gd name="T1" fmla="*/ 0 h 22"/>
                  <a:gd name="T2" fmla="*/ 16 w 22"/>
                  <a:gd name="T3" fmla="*/ 0 h 22"/>
                  <a:gd name="T4" fmla="*/ 22 w 22"/>
                  <a:gd name="T5" fmla="*/ 0 h 22"/>
                  <a:gd name="T6" fmla="*/ 22 w 22"/>
                  <a:gd name="T7" fmla="*/ 6 h 22"/>
                  <a:gd name="T8" fmla="*/ 22 w 22"/>
                  <a:gd name="T9" fmla="*/ 22 h 22"/>
                  <a:gd name="T10" fmla="*/ 16 w 22"/>
                  <a:gd name="T11" fmla="*/ 22 h 22"/>
                  <a:gd name="T12" fmla="*/ 16 w 22"/>
                  <a:gd name="T13" fmla="*/ 6 h 22"/>
                  <a:gd name="T14" fmla="*/ 0 w 22"/>
                  <a:gd name="T15" fmla="*/ 6 h 22"/>
                  <a:gd name="T16" fmla="*/ 0 w 2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2">
                    <a:moveTo>
                      <a:pt x="0" y="0"/>
                    </a:moveTo>
                    <a:lnTo>
                      <a:pt x="16" y="0"/>
                    </a:lnTo>
                    <a:lnTo>
                      <a:pt x="22" y="0"/>
                    </a:lnTo>
                    <a:lnTo>
                      <a:pt x="22" y="6"/>
                    </a:lnTo>
                    <a:lnTo>
                      <a:pt x="22" y="22"/>
                    </a:lnTo>
                    <a:lnTo>
                      <a:pt x="16" y="22"/>
                    </a:lnTo>
                    <a:lnTo>
                      <a:pt x="16" y="6"/>
                    </a:lnTo>
                    <a:lnTo>
                      <a:pt x="0" y="6"/>
                    </a:lnTo>
                    <a:lnTo>
                      <a:pt x="0" y="0"/>
                    </a:lnTo>
                    <a:close/>
                  </a:path>
                </a:pathLst>
              </a:custGeom>
              <a:solidFill>
                <a:srgbClr val="939393"/>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74" name="Freeform 1032">
                <a:extLst>
                  <a:ext uri="{FF2B5EF4-FFF2-40B4-BE49-F238E27FC236}">
                    <a16:creationId xmlns:a16="http://schemas.microsoft.com/office/drawing/2014/main" id="{D34F4753-4E25-4058-A7BC-9D3A7ECC367E}"/>
                  </a:ext>
                </a:extLst>
              </p:cNvPr>
              <p:cNvSpPr>
                <a:spLocks/>
              </p:cNvSpPr>
              <p:nvPr/>
            </p:nvSpPr>
            <p:spPr bwMode="auto">
              <a:xfrm>
                <a:off x="947605" y="3061408"/>
                <a:ext cx="131742" cy="126012"/>
              </a:xfrm>
              <a:custGeom>
                <a:avLst/>
                <a:gdLst>
                  <a:gd name="T0" fmla="*/ 23 w 23"/>
                  <a:gd name="T1" fmla="*/ 22 h 22"/>
                  <a:gd name="T2" fmla="*/ 7 w 23"/>
                  <a:gd name="T3" fmla="*/ 22 h 22"/>
                  <a:gd name="T4" fmla="*/ 0 w 23"/>
                  <a:gd name="T5" fmla="*/ 22 h 22"/>
                  <a:gd name="T6" fmla="*/ 0 w 23"/>
                  <a:gd name="T7" fmla="*/ 16 h 22"/>
                  <a:gd name="T8" fmla="*/ 0 w 23"/>
                  <a:gd name="T9" fmla="*/ 0 h 22"/>
                  <a:gd name="T10" fmla="*/ 7 w 23"/>
                  <a:gd name="T11" fmla="*/ 0 h 22"/>
                  <a:gd name="T12" fmla="*/ 7 w 23"/>
                  <a:gd name="T13" fmla="*/ 16 h 22"/>
                  <a:gd name="T14" fmla="*/ 23 w 23"/>
                  <a:gd name="T15" fmla="*/ 16 h 22"/>
                  <a:gd name="T16" fmla="*/ 23 w 23"/>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2">
                    <a:moveTo>
                      <a:pt x="23" y="22"/>
                    </a:moveTo>
                    <a:lnTo>
                      <a:pt x="7" y="22"/>
                    </a:lnTo>
                    <a:lnTo>
                      <a:pt x="0" y="22"/>
                    </a:lnTo>
                    <a:lnTo>
                      <a:pt x="0" y="16"/>
                    </a:lnTo>
                    <a:lnTo>
                      <a:pt x="0" y="0"/>
                    </a:lnTo>
                    <a:lnTo>
                      <a:pt x="7" y="0"/>
                    </a:lnTo>
                    <a:lnTo>
                      <a:pt x="7" y="16"/>
                    </a:lnTo>
                    <a:lnTo>
                      <a:pt x="23" y="16"/>
                    </a:lnTo>
                    <a:lnTo>
                      <a:pt x="23" y="22"/>
                    </a:lnTo>
                    <a:close/>
                  </a:path>
                </a:pathLst>
              </a:custGeom>
              <a:solidFill>
                <a:srgbClr val="939393"/>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75" name="Freeform 1033">
                <a:extLst>
                  <a:ext uri="{FF2B5EF4-FFF2-40B4-BE49-F238E27FC236}">
                    <a16:creationId xmlns:a16="http://schemas.microsoft.com/office/drawing/2014/main" id="{F5819AAF-7239-4201-9DD9-23429ADEF2B8}"/>
                  </a:ext>
                </a:extLst>
              </p:cNvPr>
              <p:cNvSpPr>
                <a:spLocks/>
              </p:cNvSpPr>
              <p:nvPr/>
            </p:nvSpPr>
            <p:spPr bwMode="auto">
              <a:xfrm>
                <a:off x="1405833" y="3061408"/>
                <a:ext cx="126012" cy="126012"/>
              </a:xfrm>
              <a:custGeom>
                <a:avLst/>
                <a:gdLst>
                  <a:gd name="T0" fmla="*/ 0 w 22"/>
                  <a:gd name="T1" fmla="*/ 22 h 22"/>
                  <a:gd name="T2" fmla="*/ 16 w 22"/>
                  <a:gd name="T3" fmla="*/ 22 h 22"/>
                  <a:gd name="T4" fmla="*/ 22 w 22"/>
                  <a:gd name="T5" fmla="*/ 22 h 22"/>
                  <a:gd name="T6" fmla="*/ 22 w 22"/>
                  <a:gd name="T7" fmla="*/ 16 h 22"/>
                  <a:gd name="T8" fmla="*/ 22 w 22"/>
                  <a:gd name="T9" fmla="*/ 0 h 22"/>
                  <a:gd name="T10" fmla="*/ 16 w 22"/>
                  <a:gd name="T11" fmla="*/ 0 h 22"/>
                  <a:gd name="T12" fmla="*/ 16 w 22"/>
                  <a:gd name="T13" fmla="*/ 16 h 22"/>
                  <a:gd name="T14" fmla="*/ 0 w 22"/>
                  <a:gd name="T15" fmla="*/ 16 h 22"/>
                  <a:gd name="T16" fmla="*/ 0 w 2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2">
                    <a:moveTo>
                      <a:pt x="0" y="22"/>
                    </a:moveTo>
                    <a:lnTo>
                      <a:pt x="16" y="22"/>
                    </a:lnTo>
                    <a:lnTo>
                      <a:pt x="22" y="22"/>
                    </a:lnTo>
                    <a:lnTo>
                      <a:pt x="22" y="16"/>
                    </a:lnTo>
                    <a:lnTo>
                      <a:pt x="22" y="0"/>
                    </a:lnTo>
                    <a:lnTo>
                      <a:pt x="16" y="0"/>
                    </a:lnTo>
                    <a:lnTo>
                      <a:pt x="16" y="16"/>
                    </a:lnTo>
                    <a:lnTo>
                      <a:pt x="0" y="16"/>
                    </a:lnTo>
                    <a:lnTo>
                      <a:pt x="0" y="22"/>
                    </a:lnTo>
                    <a:close/>
                  </a:path>
                </a:pathLst>
              </a:custGeom>
              <a:solidFill>
                <a:srgbClr val="939393"/>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76" name="Freeform 1059">
                <a:extLst>
                  <a:ext uri="{FF2B5EF4-FFF2-40B4-BE49-F238E27FC236}">
                    <a16:creationId xmlns:a16="http://schemas.microsoft.com/office/drawing/2014/main" id="{4BF8849B-CEBE-453A-A097-925D91129AB5}"/>
                  </a:ext>
                </a:extLst>
              </p:cNvPr>
              <p:cNvSpPr>
                <a:spLocks/>
              </p:cNvSpPr>
              <p:nvPr/>
            </p:nvSpPr>
            <p:spPr bwMode="auto">
              <a:xfrm>
                <a:off x="1096529" y="2918214"/>
                <a:ext cx="292122" cy="143198"/>
              </a:xfrm>
              <a:custGeom>
                <a:avLst/>
                <a:gdLst>
                  <a:gd name="T0" fmla="*/ 32 w 64"/>
                  <a:gd name="T1" fmla="*/ 0 h 32"/>
                  <a:gd name="T2" fmla="*/ 0 w 64"/>
                  <a:gd name="T3" fmla="*/ 32 h 32"/>
                  <a:gd name="T4" fmla="*/ 64 w 64"/>
                  <a:gd name="T5" fmla="*/ 32 h 32"/>
                  <a:gd name="T6" fmla="*/ 32 w 64"/>
                  <a:gd name="T7" fmla="*/ 0 h 32"/>
                </a:gdLst>
                <a:ahLst/>
                <a:cxnLst>
                  <a:cxn ang="0">
                    <a:pos x="T0" y="T1"/>
                  </a:cxn>
                  <a:cxn ang="0">
                    <a:pos x="T2" y="T3"/>
                  </a:cxn>
                  <a:cxn ang="0">
                    <a:pos x="T4" y="T5"/>
                  </a:cxn>
                  <a:cxn ang="0">
                    <a:pos x="T6" y="T7"/>
                  </a:cxn>
                </a:cxnLst>
                <a:rect l="0" t="0" r="r" b="b"/>
                <a:pathLst>
                  <a:path w="64" h="32">
                    <a:moveTo>
                      <a:pt x="32" y="0"/>
                    </a:moveTo>
                    <a:cubicBezTo>
                      <a:pt x="14" y="0"/>
                      <a:pt x="0" y="14"/>
                      <a:pt x="0" y="32"/>
                    </a:cubicBezTo>
                    <a:cubicBezTo>
                      <a:pt x="64" y="32"/>
                      <a:pt x="64" y="32"/>
                      <a:pt x="64" y="32"/>
                    </a:cubicBezTo>
                    <a:cubicBezTo>
                      <a:pt x="64" y="14"/>
                      <a:pt x="50" y="0"/>
                      <a:pt x="3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77" name="Oval 1060">
                <a:extLst>
                  <a:ext uri="{FF2B5EF4-FFF2-40B4-BE49-F238E27FC236}">
                    <a16:creationId xmlns:a16="http://schemas.microsoft.com/office/drawing/2014/main" id="{E959025C-9014-4268-9EF2-D1C36544CA49}"/>
                  </a:ext>
                </a:extLst>
              </p:cNvPr>
              <p:cNvSpPr>
                <a:spLocks noChangeArrowheads="1"/>
              </p:cNvSpPr>
              <p:nvPr/>
            </p:nvSpPr>
            <p:spPr bwMode="auto">
              <a:xfrm>
                <a:off x="1170994" y="2734921"/>
                <a:ext cx="143198" cy="14319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grpSp>
      </p:grpSp>
      <p:grpSp>
        <p:nvGrpSpPr>
          <p:cNvPr id="26" name="Group 25">
            <a:extLst>
              <a:ext uri="{FF2B5EF4-FFF2-40B4-BE49-F238E27FC236}">
                <a16:creationId xmlns:a16="http://schemas.microsoft.com/office/drawing/2014/main" id="{C3B456E0-7FA1-4723-9A71-68DFA89BA5C3}"/>
              </a:ext>
              <a:ext uri="{C183D7F6-B498-43B3-948B-1728B52AA6E4}">
                <adec:decorative xmlns:adec="http://schemas.microsoft.com/office/drawing/2017/decorative" val="1"/>
              </a:ext>
            </a:extLst>
          </p:cNvPr>
          <p:cNvGrpSpPr/>
          <p:nvPr/>
        </p:nvGrpSpPr>
        <p:grpSpPr>
          <a:xfrm>
            <a:off x="2328460" y="2768654"/>
            <a:ext cx="1185120" cy="1185120"/>
            <a:chOff x="2681838" y="2268944"/>
            <a:chExt cx="1185456" cy="1185456"/>
          </a:xfrm>
        </p:grpSpPr>
        <p:sp>
          <p:nvSpPr>
            <p:cNvPr id="12" name="Oval 11">
              <a:extLst>
                <a:ext uri="{FF2B5EF4-FFF2-40B4-BE49-F238E27FC236}">
                  <a16:creationId xmlns:a16="http://schemas.microsoft.com/office/drawing/2014/main" id="{9752B57A-D693-475A-A430-5AF4E491C84F}"/>
                </a:ext>
              </a:extLst>
            </p:cNvPr>
            <p:cNvSpPr/>
            <p:nvPr/>
          </p:nvSpPr>
          <p:spPr bwMode="auto">
            <a:xfrm>
              <a:off x="2681838"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grpSp>
          <p:nvGrpSpPr>
            <p:cNvPr id="59" name="Group 58">
              <a:extLst>
                <a:ext uri="{FF2B5EF4-FFF2-40B4-BE49-F238E27FC236}">
                  <a16:creationId xmlns:a16="http://schemas.microsoft.com/office/drawing/2014/main" id="{DCDF821B-592B-4051-92AD-2EBC6A94766C}"/>
                </a:ext>
              </a:extLst>
            </p:cNvPr>
            <p:cNvGrpSpPr/>
            <p:nvPr/>
          </p:nvGrpSpPr>
          <p:grpSpPr>
            <a:xfrm>
              <a:off x="2953526" y="2556932"/>
              <a:ext cx="642082" cy="560250"/>
              <a:chOff x="4356575" y="3023477"/>
              <a:chExt cx="459365" cy="400821"/>
            </a:xfrm>
          </p:grpSpPr>
          <p:grpSp>
            <p:nvGrpSpPr>
              <p:cNvPr id="60" name="Group 59">
                <a:extLst>
                  <a:ext uri="{FF2B5EF4-FFF2-40B4-BE49-F238E27FC236}">
                    <a16:creationId xmlns:a16="http://schemas.microsoft.com/office/drawing/2014/main" id="{958BD50E-ABFB-469C-90ED-9B7CD743733D}"/>
                  </a:ext>
                </a:extLst>
              </p:cNvPr>
              <p:cNvGrpSpPr/>
              <p:nvPr/>
            </p:nvGrpSpPr>
            <p:grpSpPr>
              <a:xfrm>
                <a:off x="4356575" y="3023477"/>
                <a:ext cx="459365" cy="400821"/>
                <a:chOff x="4356575" y="3023477"/>
                <a:chExt cx="459365" cy="400821"/>
              </a:xfrm>
            </p:grpSpPr>
            <p:sp>
              <p:nvSpPr>
                <p:cNvPr id="63" name="Freeform 975">
                  <a:extLst>
                    <a:ext uri="{FF2B5EF4-FFF2-40B4-BE49-F238E27FC236}">
                      <a16:creationId xmlns:a16="http://schemas.microsoft.com/office/drawing/2014/main" id="{2257092F-EF78-453B-BCAF-B66DC66099DF}"/>
                    </a:ext>
                  </a:extLst>
                </p:cNvPr>
                <p:cNvSpPr>
                  <a:spLocks/>
                </p:cNvSpPr>
                <p:nvPr/>
              </p:nvSpPr>
              <p:spPr bwMode="auto">
                <a:xfrm>
                  <a:off x="4356575" y="3140571"/>
                  <a:ext cx="387307" cy="283727"/>
                </a:xfrm>
                <a:custGeom>
                  <a:avLst/>
                  <a:gdLst>
                    <a:gd name="T0" fmla="*/ 88 w 108"/>
                    <a:gd name="T1" fmla="*/ 48 h 80"/>
                    <a:gd name="T2" fmla="*/ 76 w 108"/>
                    <a:gd name="T3" fmla="*/ 36 h 80"/>
                    <a:gd name="T4" fmla="*/ 76 w 108"/>
                    <a:gd name="T5" fmla="*/ 0 h 80"/>
                    <a:gd name="T6" fmla="*/ 8 w 108"/>
                    <a:gd name="T7" fmla="*/ 0 h 80"/>
                    <a:gd name="T8" fmla="*/ 0 w 108"/>
                    <a:gd name="T9" fmla="*/ 8 h 80"/>
                    <a:gd name="T10" fmla="*/ 0 w 108"/>
                    <a:gd name="T11" fmla="*/ 72 h 80"/>
                    <a:gd name="T12" fmla="*/ 8 w 108"/>
                    <a:gd name="T13" fmla="*/ 80 h 80"/>
                    <a:gd name="T14" fmla="*/ 100 w 108"/>
                    <a:gd name="T15" fmla="*/ 80 h 80"/>
                    <a:gd name="T16" fmla="*/ 108 w 108"/>
                    <a:gd name="T17" fmla="*/ 72 h 80"/>
                    <a:gd name="T18" fmla="*/ 108 w 108"/>
                    <a:gd name="T19" fmla="*/ 48 h 80"/>
                    <a:gd name="T20" fmla="*/ 88 w 108"/>
                    <a:gd name="T21"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80">
                      <a:moveTo>
                        <a:pt x="88" y="48"/>
                      </a:moveTo>
                      <a:cubicBezTo>
                        <a:pt x="81" y="48"/>
                        <a:pt x="76" y="43"/>
                        <a:pt x="76" y="36"/>
                      </a:cubicBezTo>
                      <a:cubicBezTo>
                        <a:pt x="76" y="0"/>
                        <a:pt x="76" y="0"/>
                        <a:pt x="76" y="0"/>
                      </a:cubicBezTo>
                      <a:cubicBezTo>
                        <a:pt x="8" y="0"/>
                        <a:pt x="8" y="0"/>
                        <a:pt x="8" y="0"/>
                      </a:cubicBezTo>
                      <a:cubicBezTo>
                        <a:pt x="4" y="0"/>
                        <a:pt x="0" y="4"/>
                        <a:pt x="0" y="8"/>
                      </a:cubicBezTo>
                      <a:cubicBezTo>
                        <a:pt x="0" y="72"/>
                        <a:pt x="0" y="72"/>
                        <a:pt x="0" y="72"/>
                      </a:cubicBezTo>
                      <a:cubicBezTo>
                        <a:pt x="0" y="76"/>
                        <a:pt x="4" y="80"/>
                        <a:pt x="8" y="80"/>
                      </a:cubicBezTo>
                      <a:cubicBezTo>
                        <a:pt x="100" y="80"/>
                        <a:pt x="100" y="80"/>
                        <a:pt x="100" y="80"/>
                      </a:cubicBezTo>
                      <a:cubicBezTo>
                        <a:pt x="104" y="80"/>
                        <a:pt x="108" y="76"/>
                        <a:pt x="108" y="72"/>
                      </a:cubicBezTo>
                      <a:cubicBezTo>
                        <a:pt x="108" y="48"/>
                        <a:pt x="108" y="48"/>
                        <a:pt x="108" y="48"/>
                      </a:cubicBezTo>
                      <a:lnTo>
                        <a:pt x="88" y="48"/>
                      </a:lnTo>
                      <a:close/>
                    </a:path>
                  </a:pathLst>
                </a:custGeom>
                <a:solidFill>
                  <a:schemeClr val="tx2"/>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64" name="Freeform 976">
                  <a:extLst>
                    <a:ext uri="{FF2B5EF4-FFF2-40B4-BE49-F238E27FC236}">
                      <a16:creationId xmlns:a16="http://schemas.microsoft.com/office/drawing/2014/main" id="{D6AF5629-E78A-4088-A1EE-54128ADFEE2C}"/>
                    </a:ext>
                  </a:extLst>
                </p:cNvPr>
                <p:cNvSpPr>
                  <a:spLocks/>
                </p:cNvSpPr>
                <p:nvPr/>
              </p:nvSpPr>
              <p:spPr bwMode="auto">
                <a:xfrm>
                  <a:off x="4658313" y="3023477"/>
                  <a:ext cx="157627" cy="256705"/>
                </a:xfrm>
                <a:custGeom>
                  <a:avLst/>
                  <a:gdLst>
                    <a:gd name="T0" fmla="*/ 40 w 44"/>
                    <a:gd name="T1" fmla="*/ 72 h 72"/>
                    <a:gd name="T2" fmla="*/ 44 w 44"/>
                    <a:gd name="T3" fmla="*/ 68 h 72"/>
                    <a:gd name="T4" fmla="*/ 44 w 44"/>
                    <a:gd name="T5" fmla="*/ 4 h 72"/>
                    <a:gd name="T6" fmla="*/ 40 w 44"/>
                    <a:gd name="T7" fmla="*/ 0 h 72"/>
                    <a:gd name="T8" fmla="*/ 4 w 44"/>
                    <a:gd name="T9" fmla="*/ 0 h 72"/>
                    <a:gd name="T10" fmla="*/ 0 w 44"/>
                    <a:gd name="T11" fmla="*/ 4 h 72"/>
                    <a:gd name="T12" fmla="*/ 0 w 44"/>
                    <a:gd name="T13" fmla="*/ 68 h 72"/>
                    <a:gd name="T14" fmla="*/ 4 w 44"/>
                    <a:gd name="T15" fmla="*/ 72 h 72"/>
                    <a:gd name="T16" fmla="*/ 40 w 44"/>
                    <a:gd name="T17"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2">
                      <a:moveTo>
                        <a:pt x="40" y="72"/>
                      </a:moveTo>
                      <a:cubicBezTo>
                        <a:pt x="42" y="72"/>
                        <a:pt x="44" y="70"/>
                        <a:pt x="44" y="68"/>
                      </a:cubicBezTo>
                      <a:cubicBezTo>
                        <a:pt x="44" y="4"/>
                        <a:pt x="44" y="4"/>
                        <a:pt x="44" y="4"/>
                      </a:cubicBezTo>
                      <a:cubicBezTo>
                        <a:pt x="44" y="2"/>
                        <a:pt x="42" y="0"/>
                        <a:pt x="40" y="0"/>
                      </a:cubicBezTo>
                      <a:cubicBezTo>
                        <a:pt x="4" y="0"/>
                        <a:pt x="4" y="0"/>
                        <a:pt x="4" y="0"/>
                      </a:cubicBezTo>
                      <a:cubicBezTo>
                        <a:pt x="2" y="0"/>
                        <a:pt x="0" y="2"/>
                        <a:pt x="0" y="4"/>
                      </a:cubicBezTo>
                      <a:cubicBezTo>
                        <a:pt x="0" y="68"/>
                        <a:pt x="0" y="68"/>
                        <a:pt x="0" y="68"/>
                      </a:cubicBezTo>
                      <a:cubicBezTo>
                        <a:pt x="0" y="70"/>
                        <a:pt x="2" y="72"/>
                        <a:pt x="4" y="72"/>
                      </a:cubicBezTo>
                      <a:lnTo>
                        <a:pt x="40" y="72"/>
                      </a:lnTo>
                      <a:close/>
                    </a:path>
                  </a:pathLst>
                </a:custGeom>
                <a:solidFill>
                  <a:srgbClr val="939393"/>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grpSp>
          <p:sp>
            <p:nvSpPr>
              <p:cNvPr id="61" name="Rectangle 977">
                <a:extLst>
                  <a:ext uri="{FF2B5EF4-FFF2-40B4-BE49-F238E27FC236}">
                    <a16:creationId xmlns:a16="http://schemas.microsoft.com/office/drawing/2014/main" id="{4AD1BF52-71D5-405E-B15E-6284B2A1A92D}"/>
                  </a:ext>
                </a:extLst>
              </p:cNvPr>
              <p:cNvSpPr>
                <a:spLocks noChangeArrowheads="1"/>
              </p:cNvSpPr>
              <p:nvPr/>
            </p:nvSpPr>
            <p:spPr bwMode="auto">
              <a:xfrm>
                <a:off x="4514198" y="3365749"/>
                <a:ext cx="72057" cy="31526"/>
              </a:xfrm>
              <a:prstGeom prst="rect">
                <a:avLst/>
              </a:prstGeom>
              <a:solidFill>
                <a:schemeClr val="bg1"/>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sp>
            <p:nvSpPr>
              <p:cNvPr id="62" name="Rectangle 978">
                <a:extLst>
                  <a:ext uri="{FF2B5EF4-FFF2-40B4-BE49-F238E27FC236}">
                    <a16:creationId xmlns:a16="http://schemas.microsoft.com/office/drawing/2014/main" id="{B027F9EE-E763-4639-A172-8EC1D5348319}"/>
                  </a:ext>
                </a:extLst>
              </p:cNvPr>
              <p:cNvSpPr>
                <a:spLocks noChangeArrowheads="1"/>
              </p:cNvSpPr>
              <p:nvPr/>
            </p:nvSpPr>
            <p:spPr bwMode="auto">
              <a:xfrm>
                <a:off x="4703349" y="3226140"/>
                <a:ext cx="72057" cy="27021"/>
              </a:xfrm>
              <a:prstGeom prst="rect">
                <a:avLst/>
              </a:prstGeom>
              <a:solidFill>
                <a:schemeClr val="bg1"/>
              </a:solidFill>
              <a:ln>
                <a:noFill/>
              </a:ln>
            </p:spPr>
            <p:txBody>
              <a:bodyPr vert="horz" wrap="square" lIns="109696" tIns="54848" rIns="109696" bIns="54848" numCol="1" anchor="t" anchorCtr="0" compatLnSpc="1">
                <a:prstTxWarp prst="textNoShape">
                  <a:avLst/>
                </a:prstTxWarp>
              </a:bodyPr>
              <a:lstStyle/>
              <a:p>
                <a:pPr defTabSz="932384">
                  <a:defRPr/>
                </a:pPr>
                <a:endParaRPr lang="en-US" sz="1800" dirty="0">
                  <a:solidFill>
                    <a:srgbClr val="3C3C41"/>
                  </a:solidFill>
                  <a:latin typeface="Segoe UI"/>
                </a:endParaRPr>
              </a:p>
            </p:txBody>
          </p:sp>
        </p:grpSp>
      </p:grpSp>
      <p:grpSp>
        <p:nvGrpSpPr>
          <p:cNvPr id="83" name="Group 82">
            <a:extLst>
              <a:ext uri="{FF2B5EF4-FFF2-40B4-BE49-F238E27FC236}">
                <a16:creationId xmlns:a16="http://schemas.microsoft.com/office/drawing/2014/main" id="{B9396F11-176E-40A1-807D-B5C6B313C789}"/>
              </a:ext>
              <a:ext uri="{C183D7F6-B498-43B3-948B-1728B52AA6E4}">
                <adec:decorative xmlns:adec="http://schemas.microsoft.com/office/drawing/2017/decorative" val="1"/>
              </a:ext>
            </a:extLst>
          </p:cNvPr>
          <p:cNvGrpSpPr/>
          <p:nvPr/>
        </p:nvGrpSpPr>
        <p:grpSpPr>
          <a:xfrm>
            <a:off x="9348304" y="2768654"/>
            <a:ext cx="1185120" cy="1185120"/>
            <a:chOff x="10232277" y="2268944"/>
            <a:chExt cx="1185456" cy="1185456"/>
          </a:xfrm>
        </p:grpSpPr>
        <p:sp>
          <p:nvSpPr>
            <p:cNvPr id="24" name="Oval 23">
              <a:extLst>
                <a:ext uri="{FF2B5EF4-FFF2-40B4-BE49-F238E27FC236}">
                  <a16:creationId xmlns:a16="http://schemas.microsoft.com/office/drawing/2014/main" id="{50721CE3-4910-49DE-9FFB-9CCF9BB373B5}"/>
                </a:ext>
              </a:extLst>
            </p:cNvPr>
            <p:cNvSpPr/>
            <p:nvPr/>
          </p:nvSpPr>
          <p:spPr bwMode="auto">
            <a:xfrm>
              <a:off x="10232277"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sp>
          <p:nvSpPr>
            <p:cNvPr id="78" name="binary">
              <a:extLst>
                <a:ext uri="{FF2B5EF4-FFF2-40B4-BE49-F238E27FC236}">
                  <a16:creationId xmlns:a16="http://schemas.microsoft.com/office/drawing/2014/main" id="{1D3E4065-8ACE-41D4-966C-F8AFE19B0980}"/>
                </a:ext>
              </a:extLst>
            </p:cNvPr>
            <p:cNvSpPr>
              <a:spLocks noChangeAspect="1" noEditPoints="1"/>
            </p:cNvSpPr>
            <p:nvPr/>
          </p:nvSpPr>
          <p:spPr bwMode="auto">
            <a:xfrm>
              <a:off x="10531943" y="2617815"/>
              <a:ext cx="586124" cy="506114"/>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25400" cap="sq">
              <a:solidFill>
                <a:srgbClr val="939393"/>
              </a:solidFill>
              <a:prstDash val="solid"/>
              <a:miter lim="800000"/>
              <a:headEnd/>
              <a:tailEnd/>
            </a:ln>
          </p:spPr>
          <p:txBody>
            <a:bodyPr vert="horz" wrap="square" lIns="91414" tIns="45706" rIns="91414" bIns="45706" numCol="1" anchor="t" anchorCtr="0" compatLnSpc="1">
              <a:prstTxWarp prst="textNoShape">
                <a:avLst/>
              </a:prstTxWarp>
            </a:bodyPr>
            <a:lstStyle/>
            <a:p>
              <a:pPr defTabSz="932384">
                <a:defRPr/>
              </a:pPr>
              <a:endParaRPr lang="en-US" sz="1800" kern="0" dirty="0">
                <a:solidFill>
                  <a:srgbClr val="282828"/>
                </a:solidFill>
                <a:latin typeface="Segoe UI"/>
              </a:endParaRPr>
            </a:p>
          </p:txBody>
        </p:sp>
      </p:grpSp>
      <p:grpSp>
        <p:nvGrpSpPr>
          <p:cNvPr id="82" name="Group 81">
            <a:extLst>
              <a:ext uri="{FF2B5EF4-FFF2-40B4-BE49-F238E27FC236}">
                <a16:creationId xmlns:a16="http://schemas.microsoft.com/office/drawing/2014/main" id="{778B4262-E33C-48FB-8D7A-FFC3700F19E3}"/>
              </a:ext>
              <a:ext uri="{C183D7F6-B498-43B3-948B-1728B52AA6E4}">
                <adec:decorative xmlns:adec="http://schemas.microsoft.com/office/drawing/2017/decorative" val="1"/>
              </a:ext>
            </a:extLst>
          </p:cNvPr>
          <p:cNvGrpSpPr/>
          <p:nvPr/>
        </p:nvGrpSpPr>
        <p:grpSpPr>
          <a:xfrm>
            <a:off x="7593341" y="2768654"/>
            <a:ext cx="1185120" cy="1185120"/>
            <a:chOff x="8336122" y="2268944"/>
            <a:chExt cx="1185456" cy="1185456"/>
          </a:xfrm>
        </p:grpSpPr>
        <p:sp>
          <p:nvSpPr>
            <p:cNvPr id="21" name="Oval 20">
              <a:extLst>
                <a:ext uri="{FF2B5EF4-FFF2-40B4-BE49-F238E27FC236}">
                  <a16:creationId xmlns:a16="http://schemas.microsoft.com/office/drawing/2014/main" id="{7093B76B-F49F-4CAF-A6CB-F42D3E15A1FF}"/>
                </a:ext>
              </a:extLst>
            </p:cNvPr>
            <p:cNvSpPr/>
            <p:nvPr/>
          </p:nvSpPr>
          <p:spPr bwMode="auto">
            <a:xfrm>
              <a:off x="8336122"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grpSp>
          <p:nvGrpSpPr>
            <p:cNvPr id="20" name="Group 19">
              <a:extLst>
                <a:ext uri="{FF2B5EF4-FFF2-40B4-BE49-F238E27FC236}">
                  <a16:creationId xmlns:a16="http://schemas.microsoft.com/office/drawing/2014/main" id="{6776DCF8-E4CF-450B-8FE2-78CB71AA4051}"/>
                </a:ext>
              </a:extLst>
            </p:cNvPr>
            <p:cNvGrpSpPr/>
            <p:nvPr/>
          </p:nvGrpSpPr>
          <p:grpSpPr>
            <a:xfrm>
              <a:off x="8656594" y="2581463"/>
              <a:ext cx="544513" cy="541338"/>
              <a:chOff x="8531225" y="2589212"/>
              <a:chExt cx="544513" cy="541338"/>
            </a:xfrm>
          </p:grpSpPr>
          <p:sp>
            <p:nvSpPr>
              <p:cNvPr id="5" name="Freeform 5">
                <a:extLst>
                  <a:ext uri="{FF2B5EF4-FFF2-40B4-BE49-F238E27FC236}">
                    <a16:creationId xmlns:a16="http://schemas.microsoft.com/office/drawing/2014/main" id="{8613F173-A616-4A6D-938E-07FAA85475C0}"/>
                  </a:ext>
                </a:extLst>
              </p:cNvPr>
              <p:cNvSpPr>
                <a:spLocks noEditPoints="1"/>
              </p:cNvSpPr>
              <p:nvPr/>
            </p:nvSpPr>
            <p:spPr bwMode="auto">
              <a:xfrm>
                <a:off x="8531225" y="2589212"/>
                <a:ext cx="544513" cy="541338"/>
              </a:xfrm>
              <a:custGeom>
                <a:avLst/>
                <a:gdLst>
                  <a:gd name="T0" fmla="*/ 142 w 426"/>
                  <a:gd name="T1" fmla="*/ 0 h 425"/>
                  <a:gd name="T2" fmla="*/ 142 w 426"/>
                  <a:gd name="T3" fmla="*/ 0 h 425"/>
                  <a:gd name="T4" fmla="*/ 142 w 426"/>
                  <a:gd name="T5" fmla="*/ 141 h 425"/>
                  <a:gd name="T6" fmla="*/ 199 w 426"/>
                  <a:gd name="T7" fmla="*/ 141 h 425"/>
                  <a:gd name="T8" fmla="*/ 199 w 426"/>
                  <a:gd name="T9" fmla="*/ 198 h 425"/>
                  <a:gd name="T10" fmla="*/ 56 w 426"/>
                  <a:gd name="T11" fmla="*/ 198 h 425"/>
                  <a:gd name="T12" fmla="*/ 56 w 426"/>
                  <a:gd name="T13" fmla="*/ 283 h 425"/>
                  <a:gd name="T14" fmla="*/ 0 w 426"/>
                  <a:gd name="T15" fmla="*/ 283 h 425"/>
                  <a:gd name="T16" fmla="*/ 0 w 426"/>
                  <a:gd name="T17" fmla="*/ 425 h 425"/>
                  <a:gd name="T18" fmla="*/ 142 w 426"/>
                  <a:gd name="T19" fmla="*/ 425 h 425"/>
                  <a:gd name="T20" fmla="*/ 142 w 426"/>
                  <a:gd name="T21" fmla="*/ 283 h 425"/>
                  <a:gd name="T22" fmla="*/ 85 w 426"/>
                  <a:gd name="T23" fmla="*/ 283 h 425"/>
                  <a:gd name="T24" fmla="*/ 85 w 426"/>
                  <a:gd name="T25" fmla="*/ 226 h 425"/>
                  <a:gd name="T26" fmla="*/ 341 w 426"/>
                  <a:gd name="T27" fmla="*/ 226 h 425"/>
                  <a:gd name="T28" fmla="*/ 341 w 426"/>
                  <a:gd name="T29" fmla="*/ 283 h 425"/>
                  <a:gd name="T30" fmla="*/ 284 w 426"/>
                  <a:gd name="T31" fmla="*/ 283 h 425"/>
                  <a:gd name="T32" fmla="*/ 284 w 426"/>
                  <a:gd name="T33" fmla="*/ 425 h 425"/>
                  <a:gd name="T34" fmla="*/ 426 w 426"/>
                  <a:gd name="T35" fmla="*/ 425 h 425"/>
                  <a:gd name="T36" fmla="*/ 426 w 426"/>
                  <a:gd name="T37" fmla="*/ 283 h 425"/>
                  <a:gd name="T38" fmla="*/ 369 w 426"/>
                  <a:gd name="T39" fmla="*/ 283 h 425"/>
                  <a:gd name="T40" fmla="*/ 369 w 426"/>
                  <a:gd name="T41" fmla="*/ 198 h 425"/>
                  <a:gd name="T42" fmla="*/ 227 w 426"/>
                  <a:gd name="T43" fmla="*/ 198 h 425"/>
                  <a:gd name="T44" fmla="*/ 227 w 426"/>
                  <a:gd name="T45" fmla="*/ 141 h 425"/>
                  <a:gd name="T46" fmla="*/ 284 w 426"/>
                  <a:gd name="T47" fmla="*/ 141 h 425"/>
                  <a:gd name="T48" fmla="*/ 284 w 426"/>
                  <a:gd name="T49" fmla="*/ 0 h 425"/>
                  <a:gd name="T50" fmla="*/ 142 w 426"/>
                  <a:gd name="T51" fmla="*/ 0 h 425"/>
                  <a:gd name="T52" fmla="*/ 170 w 426"/>
                  <a:gd name="T53" fmla="*/ 27 h 425"/>
                  <a:gd name="T54" fmla="*/ 170 w 426"/>
                  <a:gd name="T55" fmla="*/ 27 h 425"/>
                  <a:gd name="T56" fmla="*/ 256 w 426"/>
                  <a:gd name="T57" fmla="*/ 27 h 425"/>
                  <a:gd name="T58" fmla="*/ 256 w 426"/>
                  <a:gd name="T59" fmla="*/ 113 h 425"/>
                  <a:gd name="T60" fmla="*/ 170 w 426"/>
                  <a:gd name="T61" fmla="*/ 113 h 425"/>
                  <a:gd name="T62" fmla="*/ 170 w 426"/>
                  <a:gd name="T63" fmla="*/ 27 h 425"/>
                  <a:gd name="T64" fmla="*/ 312 w 426"/>
                  <a:gd name="T65" fmla="*/ 312 h 425"/>
                  <a:gd name="T66" fmla="*/ 312 w 426"/>
                  <a:gd name="T67" fmla="*/ 312 h 425"/>
                  <a:gd name="T68" fmla="*/ 398 w 426"/>
                  <a:gd name="T69" fmla="*/ 312 h 425"/>
                  <a:gd name="T70" fmla="*/ 398 w 426"/>
                  <a:gd name="T71" fmla="*/ 397 h 425"/>
                  <a:gd name="T72" fmla="*/ 312 w 426"/>
                  <a:gd name="T73" fmla="*/ 397 h 425"/>
                  <a:gd name="T74" fmla="*/ 312 w 426"/>
                  <a:gd name="T75" fmla="*/ 312 h 425"/>
                  <a:gd name="T76" fmla="*/ 28 w 426"/>
                  <a:gd name="T77" fmla="*/ 312 h 425"/>
                  <a:gd name="T78" fmla="*/ 28 w 426"/>
                  <a:gd name="T79" fmla="*/ 312 h 425"/>
                  <a:gd name="T80" fmla="*/ 113 w 426"/>
                  <a:gd name="T81" fmla="*/ 312 h 425"/>
                  <a:gd name="T82" fmla="*/ 113 w 426"/>
                  <a:gd name="T83" fmla="*/ 397 h 425"/>
                  <a:gd name="T84" fmla="*/ 28 w 426"/>
                  <a:gd name="T85" fmla="*/ 397 h 425"/>
                  <a:gd name="T86" fmla="*/ 28 w 426"/>
                  <a:gd name="T87" fmla="*/ 3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6" h="425">
                    <a:moveTo>
                      <a:pt x="142" y="0"/>
                    </a:moveTo>
                    <a:lnTo>
                      <a:pt x="142" y="0"/>
                    </a:lnTo>
                    <a:lnTo>
                      <a:pt x="142" y="141"/>
                    </a:lnTo>
                    <a:lnTo>
                      <a:pt x="199" y="141"/>
                    </a:lnTo>
                    <a:lnTo>
                      <a:pt x="199" y="198"/>
                    </a:lnTo>
                    <a:lnTo>
                      <a:pt x="56" y="198"/>
                    </a:lnTo>
                    <a:lnTo>
                      <a:pt x="56" y="283"/>
                    </a:lnTo>
                    <a:lnTo>
                      <a:pt x="0" y="283"/>
                    </a:lnTo>
                    <a:lnTo>
                      <a:pt x="0" y="425"/>
                    </a:lnTo>
                    <a:lnTo>
                      <a:pt x="142" y="425"/>
                    </a:lnTo>
                    <a:lnTo>
                      <a:pt x="142" y="283"/>
                    </a:lnTo>
                    <a:lnTo>
                      <a:pt x="85" y="283"/>
                    </a:lnTo>
                    <a:lnTo>
                      <a:pt x="85" y="226"/>
                    </a:lnTo>
                    <a:lnTo>
                      <a:pt x="341" y="226"/>
                    </a:lnTo>
                    <a:lnTo>
                      <a:pt x="341" y="283"/>
                    </a:lnTo>
                    <a:lnTo>
                      <a:pt x="284" y="283"/>
                    </a:lnTo>
                    <a:lnTo>
                      <a:pt x="284" y="425"/>
                    </a:lnTo>
                    <a:lnTo>
                      <a:pt x="426" y="425"/>
                    </a:lnTo>
                    <a:lnTo>
                      <a:pt x="426" y="283"/>
                    </a:lnTo>
                    <a:lnTo>
                      <a:pt x="369" y="283"/>
                    </a:lnTo>
                    <a:lnTo>
                      <a:pt x="369" y="198"/>
                    </a:lnTo>
                    <a:lnTo>
                      <a:pt x="227" y="198"/>
                    </a:lnTo>
                    <a:lnTo>
                      <a:pt x="227" y="141"/>
                    </a:lnTo>
                    <a:lnTo>
                      <a:pt x="284" y="141"/>
                    </a:lnTo>
                    <a:lnTo>
                      <a:pt x="284" y="0"/>
                    </a:lnTo>
                    <a:lnTo>
                      <a:pt x="142" y="0"/>
                    </a:lnTo>
                    <a:close/>
                    <a:moveTo>
                      <a:pt x="170" y="27"/>
                    </a:moveTo>
                    <a:lnTo>
                      <a:pt x="170" y="27"/>
                    </a:lnTo>
                    <a:lnTo>
                      <a:pt x="256" y="27"/>
                    </a:lnTo>
                    <a:lnTo>
                      <a:pt x="256" y="113"/>
                    </a:lnTo>
                    <a:lnTo>
                      <a:pt x="170" y="113"/>
                    </a:lnTo>
                    <a:lnTo>
                      <a:pt x="170" y="27"/>
                    </a:lnTo>
                    <a:close/>
                    <a:moveTo>
                      <a:pt x="312" y="312"/>
                    </a:moveTo>
                    <a:lnTo>
                      <a:pt x="312" y="312"/>
                    </a:lnTo>
                    <a:lnTo>
                      <a:pt x="398" y="312"/>
                    </a:lnTo>
                    <a:lnTo>
                      <a:pt x="398" y="397"/>
                    </a:lnTo>
                    <a:lnTo>
                      <a:pt x="312" y="397"/>
                    </a:lnTo>
                    <a:lnTo>
                      <a:pt x="312" y="312"/>
                    </a:lnTo>
                    <a:close/>
                    <a:moveTo>
                      <a:pt x="28" y="312"/>
                    </a:moveTo>
                    <a:lnTo>
                      <a:pt x="28" y="312"/>
                    </a:lnTo>
                    <a:lnTo>
                      <a:pt x="113" y="312"/>
                    </a:lnTo>
                    <a:lnTo>
                      <a:pt x="113" y="397"/>
                    </a:lnTo>
                    <a:lnTo>
                      <a:pt x="28" y="397"/>
                    </a:lnTo>
                    <a:lnTo>
                      <a:pt x="28" y="312"/>
                    </a:lnTo>
                    <a:close/>
                  </a:path>
                </a:pathLst>
              </a:custGeom>
              <a:solidFill>
                <a:srgbClr val="939393"/>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endParaRPr lang="en-US" sz="1800" kern="0" dirty="0">
                  <a:solidFill>
                    <a:srgbClr val="3C3C41"/>
                  </a:solidFill>
                  <a:latin typeface="Segoe UI"/>
                </a:endParaRPr>
              </a:p>
            </p:txBody>
          </p:sp>
          <p:sp>
            <p:nvSpPr>
              <p:cNvPr id="9" name="Freeform 7">
                <a:extLst>
                  <a:ext uri="{FF2B5EF4-FFF2-40B4-BE49-F238E27FC236}">
                    <a16:creationId xmlns:a16="http://schemas.microsoft.com/office/drawing/2014/main" id="{F5CBE209-6E2F-4A3F-8372-67C0FB576EA2}"/>
                  </a:ext>
                </a:extLst>
              </p:cNvPr>
              <p:cNvSpPr>
                <a:spLocks/>
              </p:cNvSpPr>
              <p:nvPr/>
            </p:nvSpPr>
            <p:spPr bwMode="auto">
              <a:xfrm>
                <a:off x="8948327" y="3004457"/>
                <a:ext cx="72260" cy="71212"/>
              </a:xfrm>
              <a:custGeom>
                <a:avLst/>
                <a:gdLst>
                  <a:gd name="T0" fmla="*/ 0 w 86"/>
                  <a:gd name="T1" fmla="*/ 85 h 85"/>
                  <a:gd name="T2" fmla="*/ 0 w 86"/>
                  <a:gd name="T3" fmla="*/ 85 h 85"/>
                  <a:gd name="T4" fmla="*/ 86 w 86"/>
                  <a:gd name="T5" fmla="*/ 85 h 85"/>
                  <a:gd name="T6" fmla="*/ 86 w 86"/>
                  <a:gd name="T7" fmla="*/ 0 h 85"/>
                  <a:gd name="T8" fmla="*/ 0 w 86"/>
                  <a:gd name="T9" fmla="*/ 0 h 85"/>
                  <a:gd name="T10" fmla="*/ 0 w 86"/>
                  <a:gd name="T11" fmla="*/ 85 h 85"/>
                </a:gdLst>
                <a:ahLst/>
                <a:cxnLst>
                  <a:cxn ang="0">
                    <a:pos x="T0" y="T1"/>
                  </a:cxn>
                  <a:cxn ang="0">
                    <a:pos x="T2" y="T3"/>
                  </a:cxn>
                  <a:cxn ang="0">
                    <a:pos x="T4" y="T5"/>
                  </a:cxn>
                  <a:cxn ang="0">
                    <a:pos x="T6" y="T7"/>
                  </a:cxn>
                  <a:cxn ang="0">
                    <a:pos x="T8" y="T9"/>
                  </a:cxn>
                  <a:cxn ang="0">
                    <a:pos x="T10" y="T11"/>
                  </a:cxn>
                </a:cxnLst>
                <a:rect l="0" t="0" r="r" b="b"/>
                <a:pathLst>
                  <a:path w="86" h="85">
                    <a:moveTo>
                      <a:pt x="0" y="85"/>
                    </a:moveTo>
                    <a:lnTo>
                      <a:pt x="0" y="85"/>
                    </a:lnTo>
                    <a:lnTo>
                      <a:pt x="86" y="85"/>
                    </a:lnTo>
                    <a:lnTo>
                      <a:pt x="86" y="0"/>
                    </a:lnTo>
                    <a:lnTo>
                      <a:pt x="0" y="0"/>
                    </a:lnTo>
                    <a:lnTo>
                      <a:pt x="0" y="85"/>
                    </a:lnTo>
                    <a:close/>
                  </a:path>
                </a:pathLst>
              </a:custGeom>
              <a:solidFill>
                <a:srgbClr val="0078D4"/>
              </a:solidFill>
              <a:ln w="0">
                <a:noFill/>
                <a:prstDash val="solid"/>
                <a:round/>
                <a:headEnd/>
                <a:tailEnd/>
              </a:ln>
            </p:spPr>
            <p:txBody>
              <a:bodyPr vert="horz" wrap="square" lIns="91414" tIns="45706" rIns="91414" bIns="45706" numCol="1" anchor="t" anchorCtr="0" compatLnSpc="1">
                <a:prstTxWarp prst="textNoShape">
                  <a:avLst/>
                </a:prstTxWarp>
              </a:bodyPr>
              <a:lstStyle/>
              <a:p>
                <a:pPr defTabSz="914192"/>
                <a:endParaRPr lang="en-US" sz="1800" dirty="0">
                  <a:solidFill>
                    <a:srgbClr val="000000"/>
                  </a:solidFill>
                  <a:latin typeface="Segoe UI"/>
                </a:endParaRPr>
              </a:p>
            </p:txBody>
          </p:sp>
          <p:sp>
            <p:nvSpPr>
              <p:cNvPr id="80" name="Freeform 7">
                <a:extLst>
                  <a:ext uri="{FF2B5EF4-FFF2-40B4-BE49-F238E27FC236}">
                    <a16:creationId xmlns:a16="http://schemas.microsoft.com/office/drawing/2014/main" id="{1C128856-3CEE-4C2E-A7ED-1E14BD2E3958}"/>
                  </a:ext>
                </a:extLst>
              </p:cNvPr>
              <p:cNvSpPr>
                <a:spLocks/>
              </p:cNvSpPr>
              <p:nvPr/>
            </p:nvSpPr>
            <p:spPr bwMode="auto">
              <a:xfrm>
                <a:off x="8583998" y="3006632"/>
                <a:ext cx="72260" cy="71212"/>
              </a:xfrm>
              <a:custGeom>
                <a:avLst/>
                <a:gdLst>
                  <a:gd name="T0" fmla="*/ 0 w 86"/>
                  <a:gd name="T1" fmla="*/ 85 h 85"/>
                  <a:gd name="T2" fmla="*/ 0 w 86"/>
                  <a:gd name="T3" fmla="*/ 85 h 85"/>
                  <a:gd name="T4" fmla="*/ 86 w 86"/>
                  <a:gd name="T5" fmla="*/ 85 h 85"/>
                  <a:gd name="T6" fmla="*/ 86 w 86"/>
                  <a:gd name="T7" fmla="*/ 0 h 85"/>
                  <a:gd name="T8" fmla="*/ 0 w 86"/>
                  <a:gd name="T9" fmla="*/ 0 h 85"/>
                  <a:gd name="T10" fmla="*/ 0 w 86"/>
                  <a:gd name="T11" fmla="*/ 85 h 85"/>
                </a:gdLst>
                <a:ahLst/>
                <a:cxnLst>
                  <a:cxn ang="0">
                    <a:pos x="T0" y="T1"/>
                  </a:cxn>
                  <a:cxn ang="0">
                    <a:pos x="T2" y="T3"/>
                  </a:cxn>
                  <a:cxn ang="0">
                    <a:pos x="T4" y="T5"/>
                  </a:cxn>
                  <a:cxn ang="0">
                    <a:pos x="T6" y="T7"/>
                  </a:cxn>
                  <a:cxn ang="0">
                    <a:pos x="T8" y="T9"/>
                  </a:cxn>
                  <a:cxn ang="0">
                    <a:pos x="T10" y="T11"/>
                  </a:cxn>
                </a:cxnLst>
                <a:rect l="0" t="0" r="r" b="b"/>
                <a:pathLst>
                  <a:path w="86" h="85">
                    <a:moveTo>
                      <a:pt x="0" y="85"/>
                    </a:moveTo>
                    <a:lnTo>
                      <a:pt x="0" y="85"/>
                    </a:lnTo>
                    <a:lnTo>
                      <a:pt x="86" y="85"/>
                    </a:lnTo>
                    <a:lnTo>
                      <a:pt x="86" y="0"/>
                    </a:lnTo>
                    <a:lnTo>
                      <a:pt x="0" y="0"/>
                    </a:lnTo>
                    <a:lnTo>
                      <a:pt x="0" y="85"/>
                    </a:lnTo>
                    <a:close/>
                  </a:path>
                </a:pathLst>
              </a:custGeom>
              <a:solidFill>
                <a:srgbClr val="0078D4"/>
              </a:solidFill>
              <a:ln w="0">
                <a:noFill/>
                <a:prstDash val="solid"/>
                <a:round/>
                <a:headEnd/>
                <a:tailEnd/>
              </a:ln>
            </p:spPr>
            <p:txBody>
              <a:bodyPr vert="horz" wrap="square" lIns="91414" tIns="45706" rIns="91414" bIns="45706" numCol="1" anchor="t" anchorCtr="0" compatLnSpc="1">
                <a:prstTxWarp prst="textNoShape">
                  <a:avLst/>
                </a:prstTxWarp>
              </a:bodyPr>
              <a:lstStyle/>
              <a:p>
                <a:pPr defTabSz="914192"/>
                <a:endParaRPr lang="en-US" sz="1800" dirty="0">
                  <a:solidFill>
                    <a:srgbClr val="000000"/>
                  </a:solidFill>
                  <a:latin typeface="Segoe UI"/>
                </a:endParaRPr>
              </a:p>
            </p:txBody>
          </p:sp>
          <p:sp>
            <p:nvSpPr>
              <p:cNvPr id="81" name="Freeform 7">
                <a:extLst>
                  <a:ext uri="{FF2B5EF4-FFF2-40B4-BE49-F238E27FC236}">
                    <a16:creationId xmlns:a16="http://schemas.microsoft.com/office/drawing/2014/main" id="{BE2AADE2-59FE-48E9-BBFC-BB3BB11168AD}"/>
                  </a:ext>
                </a:extLst>
              </p:cNvPr>
              <p:cNvSpPr>
                <a:spLocks/>
              </p:cNvSpPr>
              <p:nvPr/>
            </p:nvSpPr>
            <p:spPr bwMode="auto">
              <a:xfrm>
                <a:off x="8767351" y="2642563"/>
                <a:ext cx="72260" cy="71212"/>
              </a:xfrm>
              <a:custGeom>
                <a:avLst/>
                <a:gdLst>
                  <a:gd name="T0" fmla="*/ 0 w 86"/>
                  <a:gd name="T1" fmla="*/ 85 h 85"/>
                  <a:gd name="T2" fmla="*/ 0 w 86"/>
                  <a:gd name="T3" fmla="*/ 85 h 85"/>
                  <a:gd name="T4" fmla="*/ 86 w 86"/>
                  <a:gd name="T5" fmla="*/ 85 h 85"/>
                  <a:gd name="T6" fmla="*/ 86 w 86"/>
                  <a:gd name="T7" fmla="*/ 0 h 85"/>
                  <a:gd name="T8" fmla="*/ 0 w 86"/>
                  <a:gd name="T9" fmla="*/ 0 h 85"/>
                  <a:gd name="T10" fmla="*/ 0 w 86"/>
                  <a:gd name="T11" fmla="*/ 85 h 85"/>
                </a:gdLst>
                <a:ahLst/>
                <a:cxnLst>
                  <a:cxn ang="0">
                    <a:pos x="T0" y="T1"/>
                  </a:cxn>
                  <a:cxn ang="0">
                    <a:pos x="T2" y="T3"/>
                  </a:cxn>
                  <a:cxn ang="0">
                    <a:pos x="T4" y="T5"/>
                  </a:cxn>
                  <a:cxn ang="0">
                    <a:pos x="T6" y="T7"/>
                  </a:cxn>
                  <a:cxn ang="0">
                    <a:pos x="T8" y="T9"/>
                  </a:cxn>
                  <a:cxn ang="0">
                    <a:pos x="T10" y="T11"/>
                  </a:cxn>
                </a:cxnLst>
                <a:rect l="0" t="0" r="r" b="b"/>
                <a:pathLst>
                  <a:path w="86" h="85">
                    <a:moveTo>
                      <a:pt x="0" y="85"/>
                    </a:moveTo>
                    <a:lnTo>
                      <a:pt x="0" y="85"/>
                    </a:lnTo>
                    <a:lnTo>
                      <a:pt x="86" y="85"/>
                    </a:lnTo>
                    <a:lnTo>
                      <a:pt x="86" y="0"/>
                    </a:lnTo>
                    <a:lnTo>
                      <a:pt x="0" y="0"/>
                    </a:lnTo>
                    <a:lnTo>
                      <a:pt x="0" y="85"/>
                    </a:lnTo>
                    <a:close/>
                  </a:path>
                </a:pathLst>
              </a:custGeom>
              <a:solidFill>
                <a:srgbClr val="0078D4"/>
              </a:solidFill>
              <a:ln w="0">
                <a:noFill/>
                <a:prstDash val="solid"/>
                <a:round/>
                <a:headEnd/>
                <a:tailEnd/>
              </a:ln>
            </p:spPr>
            <p:txBody>
              <a:bodyPr vert="horz" wrap="square" lIns="91414" tIns="45706" rIns="91414" bIns="45706" numCol="1" anchor="t" anchorCtr="0" compatLnSpc="1">
                <a:prstTxWarp prst="textNoShape">
                  <a:avLst/>
                </a:prstTxWarp>
              </a:bodyPr>
              <a:lstStyle/>
              <a:p>
                <a:pPr defTabSz="914192"/>
                <a:endParaRPr lang="en-US" sz="1800" dirty="0">
                  <a:solidFill>
                    <a:srgbClr val="000000"/>
                  </a:solidFill>
                  <a:latin typeface="Segoe UI"/>
                </a:endParaRPr>
              </a:p>
            </p:txBody>
          </p:sp>
        </p:grpSp>
      </p:grpSp>
      <p:grpSp>
        <p:nvGrpSpPr>
          <p:cNvPr id="90" name="Group 89">
            <a:extLst>
              <a:ext uri="{FF2B5EF4-FFF2-40B4-BE49-F238E27FC236}">
                <a16:creationId xmlns:a16="http://schemas.microsoft.com/office/drawing/2014/main" id="{96900FC0-39EA-44CD-B2FC-98A689DC4048}"/>
              </a:ext>
              <a:ext uri="{C183D7F6-B498-43B3-948B-1728B52AA6E4}">
                <adec:decorative xmlns:adec="http://schemas.microsoft.com/office/drawing/2017/decorative" val="1"/>
              </a:ext>
            </a:extLst>
          </p:cNvPr>
          <p:cNvGrpSpPr/>
          <p:nvPr/>
        </p:nvGrpSpPr>
        <p:grpSpPr>
          <a:xfrm>
            <a:off x="4083420" y="2768654"/>
            <a:ext cx="1185120" cy="1185120"/>
            <a:chOff x="4569448" y="2268944"/>
            <a:chExt cx="1185456" cy="1185456"/>
          </a:xfrm>
        </p:grpSpPr>
        <p:sp>
          <p:nvSpPr>
            <p:cNvPr id="91" name="Oval 90">
              <a:extLst>
                <a:ext uri="{FF2B5EF4-FFF2-40B4-BE49-F238E27FC236}">
                  <a16:creationId xmlns:a16="http://schemas.microsoft.com/office/drawing/2014/main" id="{52F76367-C6F2-4421-96A7-FD5D4FA82F04}"/>
                </a:ext>
              </a:extLst>
            </p:cNvPr>
            <p:cNvSpPr/>
            <p:nvPr/>
          </p:nvSpPr>
          <p:spPr bwMode="auto">
            <a:xfrm>
              <a:off x="4569448" y="2268944"/>
              <a:ext cx="1185456" cy="1185456"/>
            </a:xfrm>
            <a:prstGeom prst="ellipse">
              <a:avLst/>
            </a:prstGeom>
            <a:solidFill>
              <a:schemeClr val="bg1"/>
            </a:solidFill>
            <a:ln>
              <a:noFill/>
              <a:headEnd type="none" w="med" len="med"/>
              <a:tailEnd type="none" w="med" len="med"/>
            </a:ln>
            <a:effectLst>
              <a:outerShdw blurRad="254000" dist="25400" dir="2700000" algn="ctr" rotWithShape="0">
                <a:srgbClr val="000000">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defTabSz="913751" fontAlgn="base">
                <a:spcBef>
                  <a:spcPct val="0"/>
                </a:spcBef>
                <a:spcAft>
                  <a:spcPct val="0"/>
                </a:spcAft>
                <a:defRPr/>
              </a:pPr>
              <a:endParaRPr lang="en-US" sz="2000" dirty="0">
                <a:gradFill>
                  <a:gsLst>
                    <a:gs pos="83000">
                      <a:srgbClr val="000000"/>
                    </a:gs>
                    <a:gs pos="100000">
                      <a:srgbClr val="000000"/>
                    </a:gs>
                  </a:gsLst>
                  <a:lin ang="5400000" scaled="1"/>
                </a:gradFill>
                <a:latin typeface="Segoe UI"/>
                <a:cs typeface="Segoe UI" pitchFamily="34" charset="0"/>
              </a:endParaRPr>
            </a:p>
          </p:txBody>
        </p:sp>
        <p:grpSp>
          <p:nvGrpSpPr>
            <p:cNvPr id="92" name="Group 91">
              <a:extLst>
                <a:ext uri="{FF2B5EF4-FFF2-40B4-BE49-F238E27FC236}">
                  <a16:creationId xmlns:a16="http://schemas.microsoft.com/office/drawing/2014/main" id="{7A749BC4-20F6-42B4-BD96-D25B92FD19ED}"/>
                </a:ext>
              </a:extLst>
            </p:cNvPr>
            <p:cNvGrpSpPr/>
            <p:nvPr/>
          </p:nvGrpSpPr>
          <p:grpSpPr>
            <a:xfrm>
              <a:off x="4856579" y="2606991"/>
              <a:ext cx="611195" cy="497754"/>
              <a:chOff x="19906669" y="4851200"/>
              <a:chExt cx="362764" cy="295432"/>
            </a:xfrm>
          </p:grpSpPr>
          <p:sp>
            <p:nvSpPr>
              <p:cNvPr id="93" name="Freeform 161">
                <a:extLst>
                  <a:ext uri="{FF2B5EF4-FFF2-40B4-BE49-F238E27FC236}">
                    <a16:creationId xmlns:a16="http://schemas.microsoft.com/office/drawing/2014/main" id="{BE335377-FE00-471D-AC5A-1DB73208F798}"/>
                  </a:ext>
                </a:extLst>
              </p:cNvPr>
              <p:cNvSpPr>
                <a:spLocks/>
              </p:cNvSpPr>
              <p:nvPr/>
            </p:nvSpPr>
            <p:spPr bwMode="auto">
              <a:xfrm>
                <a:off x="19906669" y="4851200"/>
                <a:ext cx="362764" cy="23360"/>
              </a:xfrm>
              <a:custGeom>
                <a:avLst/>
                <a:gdLst>
                  <a:gd name="T0" fmla="*/ 0 w 426"/>
                  <a:gd name="T1" fmla="*/ 0 h 27"/>
                  <a:gd name="T2" fmla="*/ 0 w 426"/>
                  <a:gd name="T3" fmla="*/ 0 h 27"/>
                  <a:gd name="T4" fmla="*/ 0 w 426"/>
                  <a:gd name="T5" fmla="*/ 27 h 27"/>
                  <a:gd name="T6" fmla="*/ 426 w 426"/>
                  <a:gd name="T7" fmla="*/ 27 h 27"/>
                  <a:gd name="T8" fmla="*/ 426 w 426"/>
                  <a:gd name="T9" fmla="*/ 27 h 27"/>
                  <a:gd name="T10" fmla="*/ 426 w 426"/>
                  <a:gd name="T11" fmla="*/ 0 h 27"/>
                  <a:gd name="T12" fmla="*/ 0 w 4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26" h="27">
                    <a:moveTo>
                      <a:pt x="0" y="0"/>
                    </a:moveTo>
                    <a:lnTo>
                      <a:pt x="0" y="0"/>
                    </a:lnTo>
                    <a:lnTo>
                      <a:pt x="0" y="27"/>
                    </a:lnTo>
                    <a:lnTo>
                      <a:pt x="426" y="27"/>
                    </a:lnTo>
                    <a:lnTo>
                      <a:pt x="426" y="27"/>
                    </a:lnTo>
                    <a:lnTo>
                      <a:pt x="426" y="0"/>
                    </a:lnTo>
                    <a:lnTo>
                      <a:pt x="0" y="0"/>
                    </a:lnTo>
                    <a:close/>
                  </a:path>
                </a:pathLst>
              </a:custGeom>
              <a:solidFill>
                <a:srgbClr val="0078D4"/>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defRPr/>
                </a:pPr>
                <a:endParaRPr lang="en-US" sz="1800" kern="0" dirty="0">
                  <a:solidFill>
                    <a:srgbClr val="3C3C41"/>
                  </a:solidFill>
                  <a:latin typeface="Segoe UI"/>
                </a:endParaRPr>
              </a:p>
            </p:txBody>
          </p:sp>
          <p:sp>
            <p:nvSpPr>
              <p:cNvPr id="94" name="Freeform 163">
                <a:extLst>
                  <a:ext uri="{FF2B5EF4-FFF2-40B4-BE49-F238E27FC236}">
                    <a16:creationId xmlns:a16="http://schemas.microsoft.com/office/drawing/2014/main" id="{FC98EA85-97B7-437D-A045-DAB20CBC53DF}"/>
                  </a:ext>
                </a:extLst>
              </p:cNvPr>
              <p:cNvSpPr>
                <a:spLocks noEditPoints="1"/>
              </p:cNvSpPr>
              <p:nvPr/>
            </p:nvSpPr>
            <p:spPr bwMode="auto">
              <a:xfrm>
                <a:off x="19906669" y="4896545"/>
                <a:ext cx="362764" cy="250087"/>
              </a:xfrm>
              <a:custGeom>
                <a:avLst/>
                <a:gdLst>
                  <a:gd name="T0" fmla="*/ 0 w 426"/>
                  <a:gd name="T1" fmla="*/ 293 h 293"/>
                  <a:gd name="T2" fmla="*/ 0 w 426"/>
                  <a:gd name="T3" fmla="*/ 293 h 293"/>
                  <a:gd name="T4" fmla="*/ 426 w 426"/>
                  <a:gd name="T5" fmla="*/ 293 h 293"/>
                  <a:gd name="T6" fmla="*/ 426 w 426"/>
                  <a:gd name="T7" fmla="*/ 0 h 293"/>
                  <a:gd name="T8" fmla="*/ 0 w 426"/>
                  <a:gd name="T9" fmla="*/ 0 h 293"/>
                  <a:gd name="T10" fmla="*/ 0 w 426"/>
                  <a:gd name="T11" fmla="*/ 293 h 293"/>
                  <a:gd name="T12" fmla="*/ 106 w 426"/>
                  <a:gd name="T13" fmla="*/ 28 h 293"/>
                  <a:gd name="T14" fmla="*/ 106 w 426"/>
                  <a:gd name="T15" fmla="*/ 28 h 293"/>
                  <a:gd name="T16" fmla="*/ 399 w 426"/>
                  <a:gd name="T17" fmla="*/ 28 h 293"/>
                  <a:gd name="T18" fmla="*/ 399 w 426"/>
                  <a:gd name="T19" fmla="*/ 267 h 293"/>
                  <a:gd name="T20" fmla="*/ 106 w 426"/>
                  <a:gd name="T21" fmla="*/ 267 h 293"/>
                  <a:gd name="T22" fmla="*/ 106 w 426"/>
                  <a:gd name="T23" fmla="*/ 28 h 293"/>
                  <a:gd name="T24" fmla="*/ 27 w 426"/>
                  <a:gd name="T25" fmla="*/ 28 h 293"/>
                  <a:gd name="T26" fmla="*/ 27 w 426"/>
                  <a:gd name="T27" fmla="*/ 28 h 293"/>
                  <a:gd name="T28" fmla="*/ 80 w 426"/>
                  <a:gd name="T29" fmla="*/ 28 h 293"/>
                  <a:gd name="T30" fmla="*/ 80 w 426"/>
                  <a:gd name="T31" fmla="*/ 67 h 293"/>
                  <a:gd name="T32" fmla="*/ 27 w 426"/>
                  <a:gd name="T33" fmla="*/ 67 h 293"/>
                  <a:gd name="T34" fmla="*/ 27 w 426"/>
                  <a:gd name="T35" fmla="*/ 28 h 293"/>
                  <a:gd name="T36" fmla="*/ 27 w 426"/>
                  <a:gd name="T37" fmla="*/ 93 h 293"/>
                  <a:gd name="T38" fmla="*/ 27 w 426"/>
                  <a:gd name="T39" fmla="*/ 93 h 293"/>
                  <a:gd name="T40" fmla="*/ 80 w 426"/>
                  <a:gd name="T41" fmla="*/ 93 h 293"/>
                  <a:gd name="T42" fmla="*/ 80 w 426"/>
                  <a:gd name="T43" fmla="*/ 132 h 293"/>
                  <a:gd name="T44" fmla="*/ 27 w 426"/>
                  <a:gd name="T45" fmla="*/ 132 h 293"/>
                  <a:gd name="T46" fmla="*/ 27 w 426"/>
                  <a:gd name="T47" fmla="*/ 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293">
                    <a:moveTo>
                      <a:pt x="0" y="293"/>
                    </a:moveTo>
                    <a:lnTo>
                      <a:pt x="0" y="293"/>
                    </a:lnTo>
                    <a:lnTo>
                      <a:pt x="426" y="293"/>
                    </a:lnTo>
                    <a:lnTo>
                      <a:pt x="426" y="0"/>
                    </a:lnTo>
                    <a:lnTo>
                      <a:pt x="0" y="0"/>
                    </a:lnTo>
                    <a:lnTo>
                      <a:pt x="0" y="293"/>
                    </a:lnTo>
                    <a:close/>
                    <a:moveTo>
                      <a:pt x="106" y="28"/>
                    </a:moveTo>
                    <a:lnTo>
                      <a:pt x="106" y="28"/>
                    </a:lnTo>
                    <a:lnTo>
                      <a:pt x="399" y="28"/>
                    </a:lnTo>
                    <a:lnTo>
                      <a:pt x="399" y="267"/>
                    </a:lnTo>
                    <a:lnTo>
                      <a:pt x="106" y="267"/>
                    </a:lnTo>
                    <a:lnTo>
                      <a:pt x="106" y="28"/>
                    </a:lnTo>
                    <a:close/>
                    <a:moveTo>
                      <a:pt x="27" y="28"/>
                    </a:moveTo>
                    <a:lnTo>
                      <a:pt x="27" y="28"/>
                    </a:lnTo>
                    <a:lnTo>
                      <a:pt x="80" y="28"/>
                    </a:lnTo>
                    <a:lnTo>
                      <a:pt x="80" y="67"/>
                    </a:lnTo>
                    <a:lnTo>
                      <a:pt x="27" y="67"/>
                    </a:lnTo>
                    <a:lnTo>
                      <a:pt x="27" y="28"/>
                    </a:lnTo>
                    <a:close/>
                    <a:moveTo>
                      <a:pt x="27" y="93"/>
                    </a:moveTo>
                    <a:lnTo>
                      <a:pt x="27" y="93"/>
                    </a:lnTo>
                    <a:lnTo>
                      <a:pt x="80" y="93"/>
                    </a:lnTo>
                    <a:lnTo>
                      <a:pt x="80" y="132"/>
                    </a:lnTo>
                    <a:lnTo>
                      <a:pt x="27" y="132"/>
                    </a:lnTo>
                    <a:lnTo>
                      <a:pt x="27" y="93"/>
                    </a:lnTo>
                    <a:close/>
                  </a:path>
                </a:pathLst>
              </a:custGeom>
              <a:solidFill>
                <a:srgbClr val="939393"/>
              </a:solidFill>
              <a:ln w="0">
                <a:noFill/>
                <a:prstDash val="solid"/>
                <a:round/>
                <a:headEnd/>
                <a:tailEnd/>
              </a:ln>
            </p:spPr>
            <p:txBody>
              <a:bodyPr vert="horz" wrap="square" lIns="109696" tIns="54848" rIns="109696" bIns="54848" numCol="1" anchor="t" anchorCtr="0" compatLnSpc="1">
                <a:prstTxWarp prst="textNoShape">
                  <a:avLst/>
                </a:prstTxWarp>
              </a:bodyPr>
              <a:lstStyle/>
              <a:p>
                <a:pPr defTabSz="932384">
                  <a:defRPr/>
                </a:pPr>
                <a:endParaRPr lang="en-US" sz="1800" kern="0" dirty="0">
                  <a:solidFill>
                    <a:srgbClr val="3C3C41"/>
                  </a:solidFill>
                  <a:latin typeface="Segoe UI"/>
                </a:endParaRPr>
              </a:p>
            </p:txBody>
          </p:sp>
        </p:grpSp>
      </p:grpSp>
      <p:grpSp>
        <p:nvGrpSpPr>
          <p:cNvPr id="6" name="Group 5">
            <a:extLst>
              <a:ext uri="{FF2B5EF4-FFF2-40B4-BE49-F238E27FC236}">
                <a16:creationId xmlns:a16="http://schemas.microsoft.com/office/drawing/2014/main" id="{1CBA7AAD-6C0F-496D-8FC3-16DC712BEC43}"/>
              </a:ext>
              <a:ext uri="{C183D7F6-B498-43B3-948B-1728B52AA6E4}">
                <adec:decorative xmlns:adec="http://schemas.microsoft.com/office/drawing/2017/decorative" val="1"/>
              </a:ext>
            </a:extLst>
          </p:cNvPr>
          <p:cNvGrpSpPr/>
          <p:nvPr/>
        </p:nvGrpSpPr>
        <p:grpSpPr>
          <a:xfrm>
            <a:off x="426426" y="444899"/>
            <a:ext cx="656384" cy="656384"/>
            <a:chOff x="434976" y="453324"/>
            <a:chExt cx="669546" cy="669546"/>
          </a:xfrm>
        </p:grpSpPr>
        <p:sp>
          <p:nvSpPr>
            <p:cNvPr id="87" name="Oval 86">
              <a:extLst>
                <a:ext uri="{FF2B5EF4-FFF2-40B4-BE49-F238E27FC236}">
                  <a16:creationId xmlns:a16="http://schemas.microsoft.com/office/drawing/2014/main" id="{C9C2C89D-FD30-4F36-9619-8B7828708BAA}"/>
                </a:ext>
              </a:extLst>
            </p:cNvPr>
            <p:cNvSpPr/>
            <p:nvPr/>
          </p:nvSpPr>
          <p:spPr bwMode="auto">
            <a:xfrm>
              <a:off x="434976" y="453324"/>
              <a:ext cx="669546" cy="669546"/>
            </a:xfrm>
            <a:prstGeom prst="ellipse">
              <a:avLst/>
            </a:prstGeom>
            <a:solidFill>
              <a:schemeClr val="bg1"/>
            </a:solidFill>
            <a:ln>
              <a:noFill/>
              <a:headEnd type="none" w="med" len="med"/>
              <a:tailEnd type="none" w="med" len="med"/>
            </a:ln>
            <a:effectLst>
              <a:outerShdw blurRad="127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grpSp>
          <p:nvGrpSpPr>
            <p:cNvPr id="69" name="Group 125">
              <a:extLst>
                <a:ext uri="{FF2B5EF4-FFF2-40B4-BE49-F238E27FC236}">
                  <a16:creationId xmlns:a16="http://schemas.microsoft.com/office/drawing/2014/main" id="{36F4A526-CECC-4D7D-90F8-BCB7AA65A135}"/>
                </a:ext>
                <a:ext uri="{C183D7F6-B498-43B3-948B-1728B52AA6E4}">
                  <adec:decorative xmlns:adec="http://schemas.microsoft.com/office/drawing/2017/decorative" val="1"/>
                </a:ext>
              </a:extLst>
            </p:cNvPr>
            <p:cNvGrpSpPr>
              <a:grpSpLocks noChangeAspect="1"/>
            </p:cNvGrpSpPr>
            <p:nvPr/>
          </p:nvGrpSpPr>
          <p:grpSpPr bwMode="auto">
            <a:xfrm>
              <a:off x="564835" y="586929"/>
              <a:ext cx="403696" cy="402336"/>
              <a:chOff x="2224" y="3045"/>
              <a:chExt cx="297" cy="296"/>
            </a:xfrm>
          </p:grpSpPr>
          <p:sp>
            <p:nvSpPr>
              <p:cNvPr id="70" name="AutoShape 124">
                <a:extLst>
                  <a:ext uri="{FF2B5EF4-FFF2-40B4-BE49-F238E27FC236}">
                    <a16:creationId xmlns:a16="http://schemas.microsoft.com/office/drawing/2014/main" id="{76BE6244-AA92-43BD-A079-CA1C0B93F9DF}"/>
                  </a:ext>
                </a:extLst>
              </p:cNvPr>
              <p:cNvSpPr>
                <a:spLocks noChangeAspect="1" noChangeArrowheads="1" noTextEdit="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algn="ctr" defTabSz="914192">
                  <a:defRPr/>
                </a:pPr>
                <a:endParaRPr lang="en-US" sz="1800" dirty="0">
                  <a:latin typeface="Segoe UI"/>
                </a:endParaRPr>
              </a:p>
            </p:txBody>
          </p:sp>
          <p:sp>
            <p:nvSpPr>
              <p:cNvPr id="71" name="Rectangle 127">
                <a:extLst>
                  <a:ext uri="{FF2B5EF4-FFF2-40B4-BE49-F238E27FC236}">
                    <a16:creationId xmlns:a16="http://schemas.microsoft.com/office/drawing/2014/main" id="{593D0B6A-B16F-47AD-AF2F-913C29190DF8}"/>
                  </a:ext>
                </a:extLst>
              </p:cNvPr>
              <p:cNvSpPr>
                <a:spLocks noChangeArrowheads="1"/>
              </p:cNvSpPr>
              <p:nvPr/>
            </p:nvSpPr>
            <p:spPr bwMode="auto">
              <a:xfrm>
                <a:off x="2224" y="3045"/>
                <a:ext cx="29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algn="ctr" defTabSz="914192">
                  <a:defRPr/>
                </a:pPr>
                <a:endParaRPr lang="en-US" sz="1800" dirty="0">
                  <a:latin typeface="Segoe UI"/>
                </a:endParaRPr>
              </a:p>
            </p:txBody>
          </p:sp>
          <p:sp>
            <p:nvSpPr>
              <p:cNvPr id="79" name="Freeform 128">
                <a:extLst>
                  <a:ext uri="{FF2B5EF4-FFF2-40B4-BE49-F238E27FC236}">
                    <a16:creationId xmlns:a16="http://schemas.microsoft.com/office/drawing/2014/main" id="{6ACFD1C0-14A8-410E-BF55-6D3B3685413A}"/>
                  </a:ext>
                </a:extLst>
              </p:cNvPr>
              <p:cNvSpPr>
                <a:spLocks/>
              </p:cNvSpPr>
              <p:nvPr/>
            </p:nvSpPr>
            <p:spPr bwMode="auto">
              <a:xfrm>
                <a:off x="2273" y="3067"/>
                <a:ext cx="201" cy="252"/>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algn="ctr" defTabSz="914192">
                  <a:defRPr/>
                </a:pPr>
                <a:endParaRPr lang="en-US" sz="1800" dirty="0">
                  <a:latin typeface="Segoe UI"/>
                </a:endParaRPr>
              </a:p>
            </p:txBody>
          </p:sp>
          <p:sp>
            <p:nvSpPr>
              <p:cNvPr id="84" name="Freeform 129">
                <a:extLst>
                  <a:ext uri="{FF2B5EF4-FFF2-40B4-BE49-F238E27FC236}">
                    <a16:creationId xmlns:a16="http://schemas.microsoft.com/office/drawing/2014/main" id="{E3A33C25-3467-4FD0-9E1A-87BED6436A39}"/>
                  </a:ext>
                </a:extLst>
              </p:cNvPr>
              <p:cNvSpPr>
                <a:spLocks/>
              </p:cNvSpPr>
              <p:nvPr/>
            </p:nvSpPr>
            <p:spPr bwMode="auto">
              <a:xfrm>
                <a:off x="2357" y="3166"/>
                <a:ext cx="32" cy="65"/>
              </a:xfrm>
              <a:custGeom>
                <a:avLst/>
                <a:gdLst>
                  <a:gd name="T0" fmla="*/ 16 w 22"/>
                  <a:gd name="T1" fmla="*/ 22 h 44"/>
                  <a:gd name="T2" fmla="*/ 16 w 22"/>
                  <a:gd name="T3" fmla="*/ 44 h 44"/>
                  <a:gd name="T4" fmla="*/ 7 w 22"/>
                  <a:gd name="T5" fmla="*/ 44 h 44"/>
                  <a:gd name="T6" fmla="*/ 7 w 22"/>
                  <a:gd name="T7" fmla="*/ 22 h 44"/>
                  <a:gd name="T8" fmla="*/ 0 w 22"/>
                  <a:gd name="T9" fmla="*/ 11 h 44"/>
                  <a:gd name="T10" fmla="*/ 11 w 22"/>
                  <a:gd name="T11" fmla="*/ 0 h 44"/>
                  <a:gd name="T12" fmla="*/ 22 w 22"/>
                  <a:gd name="T13" fmla="*/ 11 h 44"/>
                  <a:gd name="T14" fmla="*/ 16 w 22"/>
                  <a:gd name="T15" fmla="*/ 2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4">
                    <a:moveTo>
                      <a:pt x="16" y="22"/>
                    </a:moveTo>
                    <a:cubicBezTo>
                      <a:pt x="16" y="44"/>
                      <a:pt x="16" y="44"/>
                      <a:pt x="16" y="44"/>
                    </a:cubicBezTo>
                    <a:cubicBezTo>
                      <a:pt x="7" y="44"/>
                      <a:pt x="7" y="44"/>
                      <a:pt x="7" y="44"/>
                    </a:cubicBezTo>
                    <a:cubicBezTo>
                      <a:pt x="7" y="22"/>
                      <a:pt x="7" y="22"/>
                      <a:pt x="7" y="22"/>
                    </a:cubicBezTo>
                    <a:cubicBezTo>
                      <a:pt x="2" y="20"/>
                      <a:pt x="0" y="16"/>
                      <a:pt x="0" y="11"/>
                    </a:cubicBezTo>
                    <a:cubicBezTo>
                      <a:pt x="0" y="5"/>
                      <a:pt x="5" y="0"/>
                      <a:pt x="11" y="0"/>
                    </a:cubicBezTo>
                    <a:cubicBezTo>
                      <a:pt x="17" y="0"/>
                      <a:pt x="22" y="5"/>
                      <a:pt x="22" y="11"/>
                    </a:cubicBezTo>
                    <a:cubicBezTo>
                      <a:pt x="22" y="16"/>
                      <a:pt x="20" y="20"/>
                      <a:pt x="16" y="22"/>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algn="ctr" defTabSz="914192">
                  <a:defRPr/>
                </a:pPr>
                <a:endParaRPr lang="en-US" sz="1800" dirty="0">
                  <a:latin typeface="Segoe UI"/>
                </a:endParaRPr>
              </a:p>
            </p:txBody>
          </p:sp>
        </p:grpSp>
      </p:grpSp>
    </p:spTree>
    <p:extLst>
      <p:ext uri="{BB962C8B-B14F-4D97-AF65-F5344CB8AC3E}">
        <p14:creationId xmlns:p14="http://schemas.microsoft.com/office/powerpoint/2010/main" val="195465847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16" name="Group 15" descr="World map">
            <a:extLst>
              <a:ext uri="{FF2B5EF4-FFF2-40B4-BE49-F238E27FC236}">
                <a16:creationId xmlns:a16="http://schemas.microsoft.com/office/drawing/2014/main" id="{A8A33B3D-3C19-43F6-B679-194D7FF3ED6C}"/>
              </a:ext>
            </a:extLst>
          </p:cNvPr>
          <p:cNvGrpSpPr/>
          <p:nvPr/>
        </p:nvGrpSpPr>
        <p:grpSpPr>
          <a:xfrm>
            <a:off x="1" y="562393"/>
            <a:ext cx="12192000" cy="6295121"/>
            <a:chOff x="0" y="573173"/>
            <a:chExt cx="12436475" cy="6421352"/>
          </a:xfrm>
        </p:grpSpPr>
        <p:sp>
          <p:nvSpPr>
            <p:cNvPr id="20" name="Rectangle 19">
              <a:extLst>
                <a:ext uri="{FF2B5EF4-FFF2-40B4-BE49-F238E27FC236}">
                  <a16:creationId xmlns:a16="http://schemas.microsoft.com/office/drawing/2014/main" id="{C11CFDF3-C5C1-44EE-825B-931DCDE023F6}"/>
                </a:ext>
              </a:extLst>
            </p:cNvPr>
            <p:cNvSpPr/>
            <p:nvPr/>
          </p:nvSpPr>
          <p:spPr bwMode="auto">
            <a:xfrm>
              <a:off x="0" y="6545262"/>
              <a:ext cx="12436475" cy="449263"/>
            </a:xfrm>
            <a:prstGeom prst="rect">
              <a:avLst/>
            </a:prstGeom>
            <a:solidFill>
              <a:srgbClr val="3333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pic>
          <p:nvPicPr>
            <p:cNvPr id="8" name="Picture 7">
              <a:extLst>
                <a:ext uri="{FF2B5EF4-FFF2-40B4-BE49-F238E27FC236}">
                  <a16:creationId xmlns:a16="http://schemas.microsoft.com/office/drawing/2014/main" id="{301EBC14-C424-402F-96EB-32A39A64BB9E}"/>
                </a:ext>
              </a:extLst>
            </p:cNvPr>
            <p:cNvPicPr>
              <a:picLocks noChangeAspect="1"/>
            </p:cNvPicPr>
            <p:nvPr/>
          </p:nvPicPr>
          <p:blipFill rotWithShape="1">
            <a:blip r:embed="rId3"/>
            <a:srcRect t="2960"/>
            <a:stretch/>
          </p:blipFill>
          <p:spPr>
            <a:xfrm>
              <a:off x="2159" y="573173"/>
              <a:ext cx="12432156" cy="6032128"/>
            </a:xfrm>
            <a:prstGeom prst="rect">
              <a:avLst/>
            </a:prstGeom>
          </p:spPr>
        </p:pic>
      </p:grpSp>
      <p:grpSp>
        <p:nvGrpSpPr>
          <p:cNvPr id="23" name="Group 22">
            <a:extLst>
              <a:ext uri="{FF2B5EF4-FFF2-40B4-BE49-F238E27FC236}">
                <a16:creationId xmlns:a16="http://schemas.microsoft.com/office/drawing/2014/main" id="{D9ECE7A4-39B2-409C-9324-9F3DCD174352}"/>
              </a:ext>
              <a:ext uri="{C183D7F6-B498-43B3-948B-1728B52AA6E4}">
                <adec:decorative xmlns:adec="http://schemas.microsoft.com/office/drawing/2017/decorative" val="1"/>
              </a:ext>
            </a:extLst>
          </p:cNvPr>
          <p:cNvGrpSpPr/>
          <p:nvPr/>
        </p:nvGrpSpPr>
        <p:grpSpPr>
          <a:xfrm>
            <a:off x="312329" y="4424759"/>
            <a:ext cx="760260" cy="181036"/>
            <a:chOff x="318591" y="4512988"/>
            <a:chExt cx="775505" cy="184666"/>
          </a:xfrm>
        </p:grpSpPr>
        <p:sp>
          <p:nvSpPr>
            <p:cNvPr id="6" name="Oval 5" descr="Icon for Region">
              <a:extLst>
                <a:ext uri="{FF2B5EF4-FFF2-40B4-BE49-F238E27FC236}">
                  <a16:creationId xmlns:a16="http://schemas.microsoft.com/office/drawing/2014/main" id="{2AB363E2-07A5-4FB1-89E5-F6DE0D4C0A57}"/>
                </a:ext>
              </a:extLst>
            </p:cNvPr>
            <p:cNvSpPr/>
            <p:nvPr/>
          </p:nvSpPr>
          <p:spPr bwMode="auto">
            <a:xfrm>
              <a:off x="318591" y="4521501"/>
              <a:ext cx="167640" cy="167640"/>
            </a:xfrm>
            <a:prstGeom prst="ellipse">
              <a:avLst/>
            </a:prstGeom>
            <a:solidFill>
              <a:srgbClr val="73FAF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12" name="TextBox 11">
              <a:extLst>
                <a:ext uri="{FF2B5EF4-FFF2-40B4-BE49-F238E27FC236}">
                  <a16:creationId xmlns:a16="http://schemas.microsoft.com/office/drawing/2014/main" id="{19217DAC-DF4A-46D1-8E66-57D050BC9395}"/>
                </a:ext>
              </a:extLst>
            </p:cNvPr>
            <p:cNvSpPr txBox="1"/>
            <p:nvPr/>
          </p:nvSpPr>
          <p:spPr>
            <a:xfrm>
              <a:off x="622300" y="4512988"/>
              <a:ext cx="471796" cy="184666"/>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76" b="0" i="0" u="none" strike="noStrike" kern="1200" cap="none" spc="0" normalizeH="0" baseline="0" noProof="0" dirty="0">
                  <a:ln>
                    <a:noFill/>
                  </a:ln>
                  <a:solidFill>
                    <a:srgbClr val="FFFFFF"/>
                  </a:solidFill>
                  <a:effectLst/>
                  <a:uLnTx/>
                  <a:uFillTx/>
                  <a:latin typeface="Segoe UI"/>
                  <a:ea typeface="+mn-ea"/>
                  <a:cs typeface="+mn-cs"/>
                </a:rPr>
                <a:t>Region</a:t>
              </a:r>
            </a:p>
          </p:txBody>
        </p:sp>
      </p:grpSp>
      <p:sp>
        <p:nvSpPr>
          <p:cNvPr id="2" name="Title 1">
            <a:extLst>
              <a:ext uri="{FF2B5EF4-FFF2-40B4-BE49-F238E27FC236}">
                <a16:creationId xmlns:a16="http://schemas.microsoft.com/office/drawing/2014/main" id="{E8154E96-A7F5-EC59-7EF1-02A946B2AD1B}"/>
              </a:ext>
            </a:extLst>
          </p:cNvPr>
          <p:cNvSpPr txBox="1">
            <a:spLocks noGrp="1"/>
          </p:cNvSpPr>
          <p:nvPr>
            <p:ph type="title" idx="4294967295"/>
          </p:nvPr>
        </p:nvSpPr>
        <p:spPr>
          <a:xfrm>
            <a:off x="476673" y="254616"/>
            <a:ext cx="6653463"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1" normalizeH="0" baseline="0" noProof="0" dirty="0">
                <a:ln w="3175">
                  <a:noFill/>
                </a:ln>
                <a:solidFill>
                  <a:schemeClr val="accent1"/>
                </a:solidFill>
                <a:effectLst/>
                <a:uLnTx/>
                <a:uFillTx/>
                <a:latin typeface="Segoe UI Semibold"/>
                <a:ea typeface="+mn-ea"/>
                <a:cs typeface="Segoe UI" pitchFamily="34" charset="0"/>
              </a:rPr>
              <a:t>Microsoft global network</a:t>
            </a:r>
          </a:p>
        </p:txBody>
      </p:sp>
      <p:grpSp>
        <p:nvGrpSpPr>
          <p:cNvPr id="21" name="Group 20" descr="Region coming soon">
            <a:extLst>
              <a:ext uri="{FF2B5EF4-FFF2-40B4-BE49-F238E27FC236}">
                <a16:creationId xmlns:a16="http://schemas.microsoft.com/office/drawing/2014/main" id="{ABBD4A37-2D66-4847-AF31-325E9F150EED}"/>
              </a:ext>
            </a:extLst>
          </p:cNvPr>
          <p:cNvGrpSpPr/>
          <p:nvPr/>
        </p:nvGrpSpPr>
        <p:grpSpPr>
          <a:xfrm>
            <a:off x="312328" y="4767149"/>
            <a:ext cx="1669910" cy="180947"/>
            <a:chOff x="318591" y="4862238"/>
            <a:chExt cx="1703395" cy="184575"/>
          </a:xfrm>
        </p:grpSpPr>
        <p:sp>
          <p:nvSpPr>
            <p:cNvPr id="7" name="Oval 6" descr="Icon for Region Coming Soon">
              <a:extLst>
                <a:ext uri="{FF2B5EF4-FFF2-40B4-BE49-F238E27FC236}">
                  <a16:creationId xmlns:a16="http://schemas.microsoft.com/office/drawing/2014/main" id="{FDE7ACDA-A976-491E-9CE7-96A7F058B3E9}"/>
                </a:ext>
              </a:extLst>
            </p:cNvPr>
            <p:cNvSpPr/>
            <p:nvPr/>
          </p:nvSpPr>
          <p:spPr bwMode="auto">
            <a:xfrm>
              <a:off x="318591" y="4870751"/>
              <a:ext cx="167640" cy="167640"/>
            </a:xfrm>
            <a:prstGeom prst="ellipse">
              <a:avLst/>
            </a:prstGeom>
            <a:solidFill>
              <a:srgbClr val="80808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sp>
          <p:nvSpPr>
            <p:cNvPr id="13" name="TextBox 12">
              <a:extLst>
                <a:ext uri="{FF2B5EF4-FFF2-40B4-BE49-F238E27FC236}">
                  <a16:creationId xmlns:a16="http://schemas.microsoft.com/office/drawing/2014/main" id="{4EFAE8D6-C791-4C27-B07B-52A998FAA0FF}"/>
                </a:ext>
              </a:extLst>
            </p:cNvPr>
            <p:cNvSpPr txBox="1"/>
            <p:nvPr/>
          </p:nvSpPr>
          <p:spPr>
            <a:xfrm>
              <a:off x="622300" y="4862238"/>
              <a:ext cx="1399686" cy="184575"/>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76" b="0" i="0" u="none" strike="noStrike" kern="1200" cap="none" spc="0" normalizeH="0" baseline="0" noProof="0" dirty="0">
                  <a:ln>
                    <a:noFill/>
                  </a:ln>
                  <a:solidFill>
                    <a:srgbClr val="FFFFFF"/>
                  </a:solidFill>
                  <a:effectLst/>
                  <a:uLnTx/>
                  <a:uFillTx/>
                  <a:latin typeface="Segoe UI"/>
                  <a:ea typeface="+mn-ea"/>
                  <a:cs typeface="+mn-cs"/>
                </a:rPr>
                <a:t>Region coming soon</a:t>
              </a:r>
            </a:p>
          </p:txBody>
        </p:sp>
      </p:grpSp>
      <p:grpSp>
        <p:nvGrpSpPr>
          <p:cNvPr id="22" name="Group 21" descr="Network PoPs">
            <a:extLst>
              <a:ext uri="{FF2B5EF4-FFF2-40B4-BE49-F238E27FC236}">
                <a16:creationId xmlns:a16="http://schemas.microsoft.com/office/drawing/2014/main" id="{6F4B9370-0FAB-4E50-9787-691CD60E58A4}"/>
              </a:ext>
            </a:extLst>
          </p:cNvPr>
          <p:cNvGrpSpPr/>
          <p:nvPr/>
        </p:nvGrpSpPr>
        <p:grpSpPr>
          <a:xfrm>
            <a:off x="312329" y="5109528"/>
            <a:ext cx="1222027" cy="181036"/>
            <a:chOff x="318591" y="5224399"/>
            <a:chExt cx="1246531" cy="184666"/>
          </a:xfrm>
        </p:grpSpPr>
        <p:sp>
          <p:nvSpPr>
            <p:cNvPr id="15" name="TextBox 14">
              <a:extLst>
                <a:ext uri="{FF2B5EF4-FFF2-40B4-BE49-F238E27FC236}">
                  <a16:creationId xmlns:a16="http://schemas.microsoft.com/office/drawing/2014/main" id="{C321F6B5-1652-42BA-B247-848D4A4DCAF9}"/>
                </a:ext>
              </a:extLst>
            </p:cNvPr>
            <p:cNvSpPr txBox="1"/>
            <p:nvPr/>
          </p:nvSpPr>
          <p:spPr>
            <a:xfrm>
              <a:off x="622300" y="5224399"/>
              <a:ext cx="942822" cy="184666"/>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76" b="0" i="0" u="none" strike="noStrike" kern="1200" cap="none" spc="0" normalizeH="0" baseline="0" noProof="0" dirty="0">
                  <a:ln>
                    <a:noFill/>
                  </a:ln>
                  <a:solidFill>
                    <a:srgbClr val="FFFFFF"/>
                  </a:solidFill>
                  <a:effectLst/>
                  <a:uLnTx/>
                  <a:uFillTx/>
                  <a:latin typeface="Segoe UI"/>
                  <a:ea typeface="+mn-ea"/>
                  <a:cs typeface="+mn-cs"/>
                </a:rPr>
                <a:t>Network PoPs</a:t>
              </a:r>
            </a:p>
          </p:txBody>
        </p:sp>
        <p:sp>
          <p:nvSpPr>
            <p:cNvPr id="18" name="Oval 17" descr="Icon for Region">
              <a:extLst>
                <a:ext uri="{FF2B5EF4-FFF2-40B4-BE49-F238E27FC236}">
                  <a16:creationId xmlns:a16="http://schemas.microsoft.com/office/drawing/2014/main" id="{4B938BA7-E8EA-46D9-AEE7-2DF2A9028208}"/>
                </a:ext>
              </a:extLst>
            </p:cNvPr>
            <p:cNvSpPr/>
            <p:nvPr/>
          </p:nvSpPr>
          <p:spPr bwMode="auto">
            <a:xfrm>
              <a:off x="318591" y="5232912"/>
              <a:ext cx="167640" cy="167640"/>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endParaRPr>
            </a:p>
          </p:txBody>
        </p:sp>
      </p:grpSp>
      <p:graphicFrame>
        <p:nvGraphicFramePr>
          <p:cNvPr id="3" name="Table 2">
            <a:extLst>
              <a:ext uri="{FF2B5EF4-FFF2-40B4-BE49-F238E27FC236}">
                <a16:creationId xmlns:a16="http://schemas.microsoft.com/office/drawing/2014/main" id="{B7463D7C-8693-47FE-AC57-0C2CD96DF5E4}"/>
              </a:ext>
            </a:extLst>
          </p:cNvPr>
          <p:cNvGraphicFramePr>
            <a:graphicFrameLocks noGrp="1"/>
          </p:cNvGraphicFramePr>
          <p:nvPr>
            <p:extLst>
              <p:ext uri="{D42A27DB-BD31-4B8C-83A1-F6EECF244321}">
                <p14:modId xmlns:p14="http://schemas.microsoft.com/office/powerpoint/2010/main" val="404500888"/>
              </p:ext>
            </p:extLst>
          </p:nvPr>
        </p:nvGraphicFramePr>
        <p:xfrm>
          <a:off x="2142306" y="4847290"/>
          <a:ext cx="10049694" cy="1240519"/>
        </p:xfrm>
        <a:graphic>
          <a:graphicData uri="http://schemas.openxmlformats.org/drawingml/2006/table">
            <a:tbl>
              <a:tblPr firstRow="1" bandRow="1">
                <a:tableStyleId>{5C22544A-7EE6-4342-B048-85BDC9FD1C3A}</a:tableStyleId>
              </a:tblPr>
              <a:tblGrid>
                <a:gridCol w="1674949">
                  <a:extLst>
                    <a:ext uri="{9D8B030D-6E8A-4147-A177-3AD203B41FA5}">
                      <a16:colId xmlns:a16="http://schemas.microsoft.com/office/drawing/2014/main" val="1757943321"/>
                    </a:ext>
                  </a:extLst>
                </a:gridCol>
                <a:gridCol w="1674949">
                  <a:extLst>
                    <a:ext uri="{9D8B030D-6E8A-4147-A177-3AD203B41FA5}">
                      <a16:colId xmlns:a16="http://schemas.microsoft.com/office/drawing/2014/main" val="1908642061"/>
                    </a:ext>
                  </a:extLst>
                </a:gridCol>
                <a:gridCol w="1674949">
                  <a:extLst>
                    <a:ext uri="{9D8B030D-6E8A-4147-A177-3AD203B41FA5}">
                      <a16:colId xmlns:a16="http://schemas.microsoft.com/office/drawing/2014/main" val="2938148068"/>
                    </a:ext>
                  </a:extLst>
                </a:gridCol>
                <a:gridCol w="1674949">
                  <a:extLst>
                    <a:ext uri="{9D8B030D-6E8A-4147-A177-3AD203B41FA5}">
                      <a16:colId xmlns:a16="http://schemas.microsoft.com/office/drawing/2014/main" val="2751032542"/>
                    </a:ext>
                  </a:extLst>
                </a:gridCol>
                <a:gridCol w="1674949">
                  <a:extLst>
                    <a:ext uri="{9D8B030D-6E8A-4147-A177-3AD203B41FA5}">
                      <a16:colId xmlns:a16="http://schemas.microsoft.com/office/drawing/2014/main" val="1452353469"/>
                    </a:ext>
                  </a:extLst>
                </a:gridCol>
                <a:gridCol w="1674949">
                  <a:extLst>
                    <a:ext uri="{9D8B030D-6E8A-4147-A177-3AD203B41FA5}">
                      <a16:colId xmlns:a16="http://schemas.microsoft.com/office/drawing/2014/main" val="3439795853"/>
                    </a:ext>
                  </a:extLst>
                </a:gridCol>
              </a:tblGrid>
              <a:tr h="703984">
                <a:tc>
                  <a:txBody>
                    <a:bodyPr/>
                    <a:lstStyle/>
                    <a:p>
                      <a:pPr algn="ctr"/>
                      <a:r>
                        <a:rPr lang="en-US" sz="4000" kern="1200" spc="-51" dirty="0">
                          <a:ln w="3175">
                            <a:noFill/>
                          </a:ln>
                          <a:solidFill>
                            <a:schemeClr val="accent1"/>
                          </a:solidFill>
                          <a:latin typeface="Segoe UI Semibold"/>
                          <a:ea typeface="+mn-ea"/>
                          <a:cs typeface="Segoe UI" pitchFamily="34" charset="0"/>
                        </a:rPr>
                        <a:t>60+</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32563" rtl="0" eaLnBrk="1" latinLnBrk="0" hangingPunct="1"/>
                      <a:r>
                        <a:rPr lang="en-US" sz="4000" b="1" kern="1200" spc="-51" dirty="0">
                          <a:ln w="3175">
                            <a:noFill/>
                          </a:ln>
                          <a:solidFill>
                            <a:schemeClr val="accent1"/>
                          </a:solidFill>
                          <a:latin typeface="Segoe UI Semibold"/>
                          <a:ea typeface="+mn-ea"/>
                          <a:cs typeface="Segoe UI" pitchFamily="34" charset="0"/>
                        </a:rPr>
                        <a:t>175K+</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32563" rtl="0" eaLnBrk="1" latinLnBrk="0" hangingPunct="1"/>
                      <a:r>
                        <a:rPr lang="en-US" sz="4000" b="1" kern="1200" spc="-51" dirty="0">
                          <a:ln w="3175">
                            <a:noFill/>
                          </a:ln>
                          <a:solidFill>
                            <a:schemeClr val="accent1"/>
                          </a:solidFill>
                          <a:latin typeface="Segoe UI Semibold"/>
                          <a:ea typeface="+mn-ea"/>
                          <a:cs typeface="Segoe UI" pitchFamily="34" charset="0"/>
                        </a:rPr>
                        <a:t>190+</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32563" rtl="0" eaLnBrk="1" latinLnBrk="0" hangingPunct="1"/>
                      <a:r>
                        <a:rPr lang="en-US" sz="4000" b="1" kern="1200" spc="-51" dirty="0">
                          <a:ln w="3175">
                            <a:noFill/>
                          </a:ln>
                          <a:solidFill>
                            <a:schemeClr val="accent1"/>
                          </a:solidFill>
                          <a:latin typeface="Segoe UI Semibold"/>
                          <a:ea typeface="+mn-ea"/>
                          <a:cs typeface="Segoe UI" pitchFamily="34" charset="0"/>
                        </a:rPr>
                        <a:t>100+</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32563" rtl="0" eaLnBrk="1" latinLnBrk="0" hangingPunct="1"/>
                      <a:r>
                        <a:rPr lang="en-US" sz="4000" b="1" kern="1200" spc="-51" dirty="0">
                          <a:ln w="3175">
                            <a:noFill/>
                          </a:ln>
                          <a:solidFill>
                            <a:schemeClr val="accent1"/>
                          </a:solidFill>
                          <a:latin typeface="Segoe UI Semibold"/>
                          <a:ea typeface="+mn-ea"/>
                          <a:cs typeface="Segoe UI" pitchFamily="34" charset="0"/>
                        </a:rPr>
                        <a:t>35</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ctr" defTabSz="932563" rtl="0" eaLnBrk="1" latinLnBrk="0" hangingPunct="1"/>
                      <a:r>
                        <a:rPr lang="en-US" sz="4000" b="1" kern="1200" spc="-51" dirty="0">
                          <a:ln w="3175">
                            <a:noFill/>
                          </a:ln>
                          <a:solidFill>
                            <a:schemeClr val="accent1"/>
                          </a:solidFill>
                          <a:latin typeface="Segoe UI Semibold"/>
                          <a:ea typeface="+mn-ea"/>
                          <a:cs typeface="Segoe UI" pitchFamily="34" charset="0"/>
                        </a:rPr>
                        <a:t>200+</a:t>
                      </a:r>
                    </a:p>
                  </a:txBody>
                  <a:tcPr marL="91427" marR="91427" marT="45713" marB="45713">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0438537"/>
                  </a:ext>
                </a:extLst>
              </a:tr>
              <a:tr h="536535">
                <a:tc>
                  <a:txBody>
                    <a:bodyPr/>
                    <a:lstStyle/>
                    <a:p>
                      <a:pPr algn="ctr"/>
                      <a:r>
                        <a:rPr lang="en-US" sz="1200" dirty="0">
                          <a:solidFill>
                            <a:schemeClr val="tx1"/>
                          </a:solidFill>
                          <a:latin typeface="+mj-lt"/>
                        </a:rPr>
                        <a:t>regions</a:t>
                      </a:r>
                      <a:br>
                        <a:rPr lang="en-US" sz="1200" dirty="0">
                          <a:solidFill>
                            <a:schemeClr val="tx1"/>
                          </a:solidFill>
                          <a:latin typeface="+mj-lt"/>
                        </a:rPr>
                      </a:br>
                      <a:r>
                        <a:rPr lang="en-US" sz="1200" dirty="0">
                          <a:solidFill>
                            <a:schemeClr val="tx1"/>
                          </a:solidFill>
                          <a:latin typeface="+mj-lt"/>
                        </a:rPr>
                        <a:t>worldwide</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mj-lt"/>
                        </a:rPr>
                        <a:t>miles of fiber</a:t>
                      </a:r>
                      <a:br>
                        <a:rPr lang="en-US" sz="1200" dirty="0">
                          <a:solidFill>
                            <a:schemeClr val="tx1"/>
                          </a:solidFill>
                          <a:latin typeface="+mj-lt"/>
                        </a:rPr>
                      </a:br>
                      <a:r>
                        <a:rPr lang="en-US" sz="1200" dirty="0">
                          <a:solidFill>
                            <a:schemeClr val="tx1"/>
                          </a:solidFill>
                          <a:latin typeface="+mj-lt"/>
                        </a:rPr>
                        <a:t>and subsea cable</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mj-lt"/>
                        </a:rPr>
                        <a:t>network PoPs</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mj-lt"/>
                        </a:rPr>
                        <a:t>compliance offerings</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mj-lt"/>
                        </a:rPr>
                        <a:t>countries with data residency</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mj-lt"/>
                        </a:rPr>
                        <a:t>ExpressRoute</a:t>
                      </a:r>
                      <a:br>
                        <a:rPr lang="en-US" sz="1200" dirty="0">
                          <a:solidFill>
                            <a:schemeClr val="tx1"/>
                          </a:solidFill>
                          <a:latin typeface="+mj-lt"/>
                        </a:rPr>
                      </a:br>
                      <a:r>
                        <a:rPr lang="en-US" sz="1200" dirty="0">
                          <a:solidFill>
                            <a:schemeClr val="tx1"/>
                          </a:solidFill>
                          <a:latin typeface="+mj-lt"/>
                        </a:rPr>
                        <a:t>partners</a:t>
                      </a:r>
                    </a:p>
                  </a:txBody>
                  <a:tcPr marL="91427" marR="91427" marT="45713" marB="45713">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22062520"/>
                  </a:ext>
                </a:extLst>
              </a:tr>
            </a:tbl>
          </a:graphicData>
        </a:graphic>
      </p:graphicFrame>
    </p:spTree>
    <p:extLst>
      <p:ext uri="{BB962C8B-B14F-4D97-AF65-F5344CB8AC3E}">
        <p14:creationId xmlns:p14="http://schemas.microsoft.com/office/powerpoint/2010/main" val="2358726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med" p14:dur="700">
        <p159:morph option="byObject"/>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930C57A0-A413-300D-E183-9525218F0B2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5084" y="309284"/>
            <a:ext cx="1176337" cy="189902"/>
          </a:xfrm>
          <a:prstGeom prst="rect">
            <a:avLst/>
          </a:prstGeom>
        </p:spPr>
      </p:pic>
      <p:pic>
        <p:nvPicPr>
          <p:cNvPr id="25" name="Picture 24">
            <a:extLst>
              <a:ext uri="{FF2B5EF4-FFF2-40B4-BE49-F238E27FC236}">
                <a16:creationId xmlns:a16="http://schemas.microsoft.com/office/drawing/2014/main" id="{2FA2FA6A-74E9-42A9-13AE-4E09FD3CE47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9560" y="312795"/>
            <a:ext cx="588562" cy="182880"/>
          </a:xfrm>
          <a:prstGeom prst="rect">
            <a:avLst/>
          </a:prstGeom>
        </p:spPr>
      </p:pic>
      <p:sp>
        <p:nvSpPr>
          <p:cNvPr id="17" name="Title 16">
            <a:extLst>
              <a:ext uri="{FF2B5EF4-FFF2-40B4-BE49-F238E27FC236}">
                <a16:creationId xmlns:a16="http://schemas.microsoft.com/office/drawing/2014/main" id="{7C7B5A5D-C235-7EAC-3734-2494C01DDC91}"/>
              </a:ext>
            </a:extLst>
          </p:cNvPr>
          <p:cNvSpPr>
            <a:spLocks noGrp="1"/>
          </p:cNvSpPr>
          <p:nvPr>
            <p:ph type="title"/>
          </p:nvPr>
        </p:nvSpPr>
        <p:spPr>
          <a:xfrm>
            <a:off x="454169" y="673183"/>
            <a:ext cx="11293331" cy="403137"/>
          </a:xfrm>
        </p:spPr>
        <p:txBody>
          <a:bodyPr/>
          <a:lstStyle/>
          <a:p>
            <a:r>
              <a:rPr lang="en-US" sz="2800" dirty="0"/>
              <a:t>Citrix HDX Plus for Windows 365  </a:t>
            </a:r>
          </a:p>
        </p:txBody>
      </p:sp>
      <p:sp>
        <p:nvSpPr>
          <p:cNvPr id="20" name="Text Placeholder 19">
            <a:extLst>
              <a:ext uri="{FF2B5EF4-FFF2-40B4-BE49-F238E27FC236}">
                <a16:creationId xmlns:a16="http://schemas.microsoft.com/office/drawing/2014/main" id="{2B8896D5-C07B-39D5-FF8A-8EC69832FE74}"/>
              </a:ext>
            </a:extLst>
          </p:cNvPr>
          <p:cNvSpPr>
            <a:spLocks noGrp="1"/>
          </p:cNvSpPr>
          <p:nvPr>
            <p:ph type="body" sz="quarter" idx="4294967295"/>
          </p:nvPr>
        </p:nvSpPr>
        <p:spPr>
          <a:xfrm>
            <a:off x="454169" y="1141930"/>
            <a:ext cx="7662863" cy="1292662"/>
          </a:xfrm>
        </p:spPr>
        <p:txBody>
          <a:bodyPr/>
          <a:lstStyle/>
          <a:p>
            <a:r>
              <a:rPr lang="en-US" sz="1800" dirty="0">
                <a:latin typeface="+mn-lt"/>
              </a:rPr>
              <a:t>Microsoft and Citrix are extending the Windows 365 experience with Citrix</a:t>
            </a:r>
            <a:r>
              <a:rPr lang="en-US" sz="1800" dirty="0">
                <a:latin typeface="+mn-lt"/>
                <a:cs typeface="Segoe UI Semibold" panose="020B0702040204020203" pitchFamily="34" charset="0"/>
              </a:rPr>
              <a:t> </a:t>
            </a:r>
            <a:r>
              <a:rPr lang="en-US" sz="1800" dirty="0">
                <a:latin typeface="+mn-lt"/>
              </a:rPr>
              <a:t>HDX high-end graphics technology, support for a broader range of endpoint devices and peripherals, advanced security and policy controls, and third-party identity integrations. </a:t>
            </a:r>
          </a:p>
        </p:txBody>
      </p:sp>
      <p:sp>
        <p:nvSpPr>
          <p:cNvPr id="23" name="Text Placeholder 19">
            <a:extLst>
              <a:ext uri="{FF2B5EF4-FFF2-40B4-BE49-F238E27FC236}">
                <a16:creationId xmlns:a16="http://schemas.microsoft.com/office/drawing/2014/main" id="{A59903D9-CED2-F3FB-1F88-AE05B4EE04BE}"/>
              </a:ext>
            </a:extLst>
          </p:cNvPr>
          <p:cNvSpPr txBox="1">
            <a:spLocks/>
          </p:cNvSpPr>
          <p:nvPr/>
        </p:nvSpPr>
        <p:spPr>
          <a:xfrm>
            <a:off x="681061" y="3608737"/>
            <a:ext cx="2002536" cy="1783395"/>
          </a:xfrm>
          <a:prstGeom prst="rect">
            <a:avLst/>
          </a:prstGeom>
        </p:spPr>
        <p:txBody>
          <a:bodyPr lIns="0" tIns="0"/>
          <a:lst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Provide a high‑definition, interactive experience across a</a:t>
            </a: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Semibold" panose="020B0702040204020203" pitchFamily="34" charset="0"/>
                <a:ea typeface="+mn-ea"/>
                <a:cs typeface="Segoe UI Semibold" panose="020B0702040204020203" pitchFamily="34" charset="0"/>
              </a:rPr>
              <a:t> </a:t>
            </a: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broad range of endpoint devices and peripherals</a:t>
            </a:r>
          </a:p>
        </p:txBody>
      </p:sp>
      <p:sp>
        <p:nvSpPr>
          <p:cNvPr id="47" name="Text Placeholder 19">
            <a:extLst>
              <a:ext uri="{FF2B5EF4-FFF2-40B4-BE49-F238E27FC236}">
                <a16:creationId xmlns:a16="http://schemas.microsoft.com/office/drawing/2014/main" id="{CFECEFD4-708B-0A78-7F56-40B9B9FBC5A8}"/>
              </a:ext>
            </a:extLst>
          </p:cNvPr>
          <p:cNvSpPr txBox="1">
            <a:spLocks/>
          </p:cNvSpPr>
          <p:nvPr/>
        </p:nvSpPr>
        <p:spPr>
          <a:xfrm>
            <a:off x="2967037" y="3608737"/>
            <a:ext cx="1999487" cy="1171575"/>
          </a:xfrm>
          <a:prstGeom prst="rect">
            <a:avLst/>
          </a:prstGeom>
        </p:spPr>
        <p:txBody>
          <a:bodyPr lIns="0" tIns="0"/>
          <a:lst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Apply granular policy controls to enhance security and protect corporate data</a:t>
            </a:r>
          </a:p>
        </p:txBody>
      </p:sp>
      <p:sp>
        <p:nvSpPr>
          <p:cNvPr id="46" name="Text Placeholder 19">
            <a:extLst>
              <a:ext uri="{FF2B5EF4-FFF2-40B4-BE49-F238E27FC236}">
                <a16:creationId xmlns:a16="http://schemas.microsoft.com/office/drawing/2014/main" id="{1A997DF9-060C-ACBA-38C2-62B04187FE1A}"/>
              </a:ext>
            </a:extLst>
          </p:cNvPr>
          <p:cNvSpPr txBox="1">
            <a:spLocks/>
          </p:cNvSpPr>
          <p:nvPr/>
        </p:nvSpPr>
        <p:spPr>
          <a:xfrm>
            <a:off x="5249964" y="3608737"/>
            <a:ext cx="1999487" cy="1171575"/>
          </a:xfrm>
          <a:prstGeom prst="rect">
            <a:avLst/>
          </a:prstGeom>
        </p:spPr>
        <p:txBody>
          <a:bodyPr lIns="0" tIns="0"/>
          <a:lst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Allow employees to seamlessly switch to existing or new Citrix</a:t>
            </a: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Semibold" panose="020B0702040204020203" pitchFamily="34" charset="0"/>
              </a:rPr>
              <a:t> </a:t>
            </a: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clients</a:t>
            </a:r>
          </a:p>
        </p:txBody>
      </p:sp>
      <p:sp>
        <p:nvSpPr>
          <p:cNvPr id="45" name="Text Placeholder 19">
            <a:extLst>
              <a:ext uri="{FF2B5EF4-FFF2-40B4-BE49-F238E27FC236}">
                <a16:creationId xmlns:a16="http://schemas.microsoft.com/office/drawing/2014/main" id="{FF67D3B6-F4D9-2035-4989-C04B065CE37D}"/>
              </a:ext>
            </a:extLst>
          </p:cNvPr>
          <p:cNvSpPr txBox="1">
            <a:spLocks/>
          </p:cNvSpPr>
          <p:nvPr/>
        </p:nvSpPr>
        <p:spPr>
          <a:xfrm>
            <a:off x="7532891" y="3608737"/>
            <a:ext cx="1999487" cy="1171575"/>
          </a:xfrm>
          <a:prstGeom prst="rect">
            <a:avLst/>
          </a:prstGeom>
        </p:spPr>
        <p:txBody>
          <a:bodyPr lIns="0" tIns="0"/>
          <a:lst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Optimize voice and video performance for multimedia applications</a:t>
            </a:r>
          </a:p>
        </p:txBody>
      </p:sp>
      <p:sp>
        <p:nvSpPr>
          <p:cNvPr id="44" name="Text Placeholder 19">
            <a:extLst>
              <a:ext uri="{FF2B5EF4-FFF2-40B4-BE49-F238E27FC236}">
                <a16:creationId xmlns:a16="http://schemas.microsoft.com/office/drawing/2014/main" id="{7DCBA226-674A-A445-A847-EDEB3447D2DA}"/>
              </a:ext>
            </a:extLst>
          </p:cNvPr>
          <p:cNvSpPr txBox="1">
            <a:spLocks/>
          </p:cNvSpPr>
          <p:nvPr/>
        </p:nvSpPr>
        <p:spPr>
          <a:xfrm>
            <a:off x="9815817" y="3608737"/>
            <a:ext cx="1801368" cy="1171575"/>
          </a:xfrm>
          <a:prstGeom prst="rect">
            <a:avLst/>
          </a:prstGeom>
        </p:spPr>
        <p:txBody>
          <a:bodyPr lIns="0" tIns="0"/>
          <a:lstStyle>
            <a:lvl1pPr marL="0"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228582"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2pPr>
            <a:lvl3pPr marL="457163" marR="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sz="1167" kern="1200" spc="0" baseline="0">
                <a:gradFill>
                  <a:gsLst>
                    <a:gs pos="1250">
                      <a:schemeClr val="tx1"/>
                    </a:gs>
                    <a:gs pos="100000">
                      <a:schemeClr val="tx1"/>
                    </a:gs>
                  </a:gsLst>
                  <a:lin ang="5400000" scaled="0"/>
                </a:gradFill>
                <a:latin typeface="+mn-lt"/>
                <a:ea typeface="+mn-ea"/>
                <a:cs typeface="+mn-cs"/>
              </a:defRPr>
            </a:lvl3pPr>
            <a:lvl4pPr marL="842896" marR="0" indent="-180961"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856" marR="0" indent="-168262" algn="l" defTabSz="932667"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9"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7"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667" rtl="0" eaLnBrk="1" fontAlgn="auto" latinLnBrk="0" hangingPunct="1">
              <a:lnSpc>
                <a:spcPct val="100000"/>
              </a:lnSpc>
              <a:spcBef>
                <a:spcPts val="0"/>
              </a:spcBef>
              <a:spcAft>
                <a:spcPts val="10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Integrate with</a:t>
            </a:r>
            <a:b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b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third-party</a:t>
            </a:r>
            <a:b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br>
            <a:r>
              <a:rPr kumimoji="0" lang="en-US" sz="1600" b="0" i="0" u="none" strike="noStrike" kern="1200" cap="none" spc="0" normalizeH="0" baseline="0" noProof="0" dirty="0">
                <a:ln>
                  <a:noFill/>
                </a:ln>
                <a:gradFill>
                  <a:gsLst>
                    <a:gs pos="1250">
                      <a:srgbClr val="1B1B1B"/>
                    </a:gs>
                    <a:gs pos="100000">
                      <a:srgbClr val="1B1B1B"/>
                    </a:gs>
                  </a:gsLst>
                  <a:lin ang="5400000" scaled="0"/>
                </a:gradFill>
                <a:effectLst/>
                <a:uLnTx/>
                <a:uFillTx/>
                <a:latin typeface="Segoe UI"/>
                <a:ea typeface="+mn-ea"/>
                <a:cs typeface="Segoe UI" panose="020B0502040204020203" pitchFamily="34" charset="0"/>
              </a:rPr>
              <a:t>identity solutions</a:t>
            </a:r>
          </a:p>
        </p:txBody>
      </p:sp>
      <p:sp>
        <p:nvSpPr>
          <p:cNvPr id="30" name="PageRight_E761">
            <a:extLst>
              <a:ext uri="{FF2B5EF4-FFF2-40B4-BE49-F238E27FC236}">
                <a16:creationId xmlns:a16="http://schemas.microsoft.com/office/drawing/2014/main" id="{379F0DAA-EAC5-A4BE-FA46-73506FA684AD}"/>
              </a:ext>
              <a:ext uri="{C183D7F6-B498-43B3-948B-1728B52AA6E4}">
                <adec:decorative xmlns:adec="http://schemas.microsoft.com/office/drawing/2017/decorative" val="1"/>
              </a:ext>
            </a:extLst>
          </p:cNvPr>
          <p:cNvSpPr>
            <a:spLocks noChangeAspect="1" noEditPoints="1"/>
          </p:cNvSpPr>
          <p:nvPr/>
        </p:nvSpPr>
        <p:spPr bwMode="auto">
          <a:xfrm>
            <a:off x="705084" y="5917196"/>
            <a:ext cx="289573" cy="289785"/>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noFill/>
          <a:ln w="19050" cap="sq">
            <a:solidFill>
              <a:srgbClr val="0078D4"/>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078D4"/>
              </a:solidFill>
              <a:effectLst/>
              <a:uLnTx/>
              <a:uFillTx/>
              <a:latin typeface="Segoe UI"/>
              <a:ea typeface="+mn-ea"/>
              <a:cs typeface="+mn-cs"/>
            </a:endParaRPr>
          </a:p>
        </p:txBody>
      </p:sp>
      <p:sp>
        <p:nvSpPr>
          <p:cNvPr id="28" name="TextBox 27">
            <a:extLst>
              <a:ext uri="{FF2B5EF4-FFF2-40B4-BE49-F238E27FC236}">
                <a16:creationId xmlns:a16="http://schemas.microsoft.com/office/drawing/2014/main" id="{3DD84CB4-0744-4B05-6FB2-97B0AC1B8BC7}"/>
              </a:ext>
            </a:extLst>
          </p:cNvPr>
          <p:cNvSpPr txBox="1"/>
          <p:nvPr/>
        </p:nvSpPr>
        <p:spPr>
          <a:xfrm>
            <a:off x="1045175" y="5904496"/>
            <a:ext cx="10467142"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B1B1B"/>
                </a:solidFill>
                <a:effectLst/>
                <a:uLnTx/>
                <a:uFillTx/>
                <a:latin typeface="Segoe UI"/>
                <a:ea typeface="+mn-ea"/>
                <a:cs typeface="+mn-cs"/>
              </a:rPr>
              <a:t>Citrix HDX Plus for Windows 365 is now generally available</a:t>
            </a:r>
          </a:p>
        </p:txBody>
      </p:sp>
      <p:sp>
        <p:nvSpPr>
          <p:cNvPr id="48" name="Touchscreen">
            <a:extLst>
              <a:ext uri="{FF2B5EF4-FFF2-40B4-BE49-F238E27FC236}">
                <a16:creationId xmlns:a16="http://schemas.microsoft.com/office/drawing/2014/main" id="{7449AE6B-E607-CFEF-58B8-F0915A4A36DC}"/>
              </a:ext>
              <a:ext uri="{C183D7F6-B498-43B3-948B-1728B52AA6E4}">
                <adec:decorative xmlns:adec="http://schemas.microsoft.com/office/drawing/2017/decorative" val="1"/>
              </a:ext>
            </a:extLst>
          </p:cNvPr>
          <p:cNvSpPr>
            <a:spLocks noChangeAspect="1" noEditPoints="1"/>
          </p:cNvSpPr>
          <p:nvPr/>
        </p:nvSpPr>
        <p:spPr bwMode="auto">
          <a:xfrm>
            <a:off x="699444" y="2922437"/>
            <a:ext cx="588100" cy="551402"/>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noFill/>
          <a:ln w="1905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sp>
        <p:nvSpPr>
          <p:cNvPr id="49" name="Shield_EA18">
            <a:extLst>
              <a:ext uri="{FF2B5EF4-FFF2-40B4-BE49-F238E27FC236}">
                <a16:creationId xmlns:a16="http://schemas.microsoft.com/office/drawing/2014/main" id="{0DAE8CE2-AE07-355E-E1F3-385565EF3970}"/>
              </a:ext>
              <a:ext uri="{C183D7F6-B498-43B3-948B-1728B52AA6E4}">
                <adec:decorative xmlns:adec="http://schemas.microsoft.com/office/drawing/2017/decorative" val="1"/>
              </a:ext>
            </a:extLst>
          </p:cNvPr>
          <p:cNvSpPr>
            <a:spLocks noChangeAspect="1"/>
          </p:cNvSpPr>
          <p:nvPr/>
        </p:nvSpPr>
        <p:spPr bwMode="auto">
          <a:xfrm>
            <a:off x="2948389" y="2922437"/>
            <a:ext cx="517910" cy="551402"/>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noFill/>
          <a:ln w="1905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gradFill>
                <a:gsLst>
                  <a:gs pos="0">
                    <a:srgbClr val="505050"/>
                  </a:gs>
                  <a:gs pos="100000">
                    <a:srgbClr val="505050"/>
                  </a:gs>
                </a:gsLst>
              </a:gradFill>
              <a:effectLst/>
              <a:uLnTx/>
              <a:uFillTx/>
              <a:latin typeface="Segoe UI"/>
              <a:ea typeface="+mn-ea"/>
              <a:cs typeface="+mn-cs"/>
            </a:endParaRPr>
          </a:p>
        </p:txBody>
      </p:sp>
      <p:sp>
        <p:nvSpPr>
          <p:cNvPr id="50" name="people_3">
            <a:extLst>
              <a:ext uri="{FF2B5EF4-FFF2-40B4-BE49-F238E27FC236}">
                <a16:creationId xmlns:a16="http://schemas.microsoft.com/office/drawing/2014/main" id="{2CFFC017-3B0C-DC20-D910-65861C1BC4BB}"/>
              </a:ext>
              <a:ext uri="{C183D7F6-B498-43B3-948B-1728B52AA6E4}">
                <adec:decorative xmlns:adec="http://schemas.microsoft.com/office/drawing/2017/decorative" val="1"/>
              </a:ext>
            </a:extLst>
          </p:cNvPr>
          <p:cNvSpPr>
            <a:spLocks noChangeAspect="1" noEditPoints="1"/>
          </p:cNvSpPr>
          <p:nvPr/>
        </p:nvSpPr>
        <p:spPr bwMode="auto">
          <a:xfrm>
            <a:off x="5237264" y="2922437"/>
            <a:ext cx="547029" cy="551402"/>
          </a:xfrm>
          <a:custGeom>
            <a:avLst/>
            <a:gdLst>
              <a:gd name="T0" fmla="*/ 346 w 346"/>
              <a:gd name="T1" fmla="*/ 265 h 348"/>
              <a:gd name="T2" fmla="*/ 346 w 346"/>
              <a:gd name="T3" fmla="*/ 348 h 348"/>
              <a:gd name="T4" fmla="*/ 263 w 346"/>
              <a:gd name="T5" fmla="*/ 348 h 348"/>
              <a:gd name="T6" fmla="*/ 346 w 346"/>
              <a:gd name="T7" fmla="*/ 83 h 348"/>
              <a:gd name="T8" fmla="*/ 346 w 346"/>
              <a:gd name="T9" fmla="*/ 0 h 348"/>
              <a:gd name="T10" fmla="*/ 263 w 346"/>
              <a:gd name="T11" fmla="*/ 0 h 348"/>
              <a:gd name="T12" fmla="*/ 83 w 346"/>
              <a:gd name="T13" fmla="*/ 0 h 348"/>
              <a:gd name="T14" fmla="*/ 0 w 346"/>
              <a:gd name="T15" fmla="*/ 0 h 348"/>
              <a:gd name="T16" fmla="*/ 0 w 346"/>
              <a:gd name="T17" fmla="*/ 83 h 348"/>
              <a:gd name="T18" fmla="*/ 0 w 346"/>
              <a:gd name="T19" fmla="*/ 265 h 348"/>
              <a:gd name="T20" fmla="*/ 0 w 346"/>
              <a:gd name="T21" fmla="*/ 348 h 348"/>
              <a:gd name="T22" fmla="*/ 83 w 346"/>
              <a:gd name="T23" fmla="*/ 348 h 348"/>
              <a:gd name="T24" fmla="*/ 173 w 346"/>
              <a:gd name="T25" fmla="*/ 184 h 348"/>
              <a:gd name="T26" fmla="*/ 229 w 346"/>
              <a:gd name="T27" fmla="*/ 129 h 348"/>
              <a:gd name="T28" fmla="*/ 173 w 346"/>
              <a:gd name="T29" fmla="*/ 73 h 348"/>
              <a:gd name="T30" fmla="*/ 117 w 346"/>
              <a:gd name="T31" fmla="*/ 129 h 348"/>
              <a:gd name="T32" fmla="*/ 173 w 346"/>
              <a:gd name="T33" fmla="*/ 184 h 348"/>
              <a:gd name="T34" fmla="*/ 262 w 346"/>
              <a:gd name="T35" fmla="*/ 275 h 348"/>
              <a:gd name="T36" fmla="*/ 172 w 346"/>
              <a:gd name="T37" fmla="*/ 184 h 348"/>
              <a:gd name="T38" fmla="*/ 82 w 346"/>
              <a:gd name="T39" fmla="*/ 27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348">
                <a:moveTo>
                  <a:pt x="346" y="265"/>
                </a:moveTo>
                <a:cubicBezTo>
                  <a:pt x="346" y="348"/>
                  <a:pt x="346" y="348"/>
                  <a:pt x="346" y="348"/>
                </a:cubicBezTo>
                <a:cubicBezTo>
                  <a:pt x="263" y="348"/>
                  <a:pt x="263" y="348"/>
                  <a:pt x="263" y="348"/>
                </a:cubicBezTo>
                <a:moveTo>
                  <a:pt x="346" y="83"/>
                </a:moveTo>
                <a:cubicBezTo>
                  <a:pt x="346" y="0"/>
                  <a:pt x="346" y="0"/>
                  <a:pt x="346" y="0"/>
                </a:cubicBezTo>
                <a:cubicBezTo>
                  <a:pt x="263" y="0"/>
                  <a:pt x="263" y="0"/>
                  <a:pt x="263" y="0"/>
                </a:cubicBezTo>
                <a:moveTo>
                  <a:pt x="83" y="0"/>
                </a:moveTo>
                <a:cubicBezTo>
                  <a:pt x="0" y="0"/>
                  <a:pt x="0" y="0"/>
                  <a:pt x="0" y="0"/>
                </a:cubicBezTo>
                <a:cubicBezTo>
                  <a:pt x="0" y="83"/>
                  <a:pt x="0" y="83"/>
                  <a:pt x="0" y="83"/>
                </a:cubicBezTo>
                <a:moveTo>
                  <a:pt x="0" y="265"/>
                </a:moveTo>
                <a:cubicBezTo>
                  <a:pt x="0" y="348"/>
                  <a:pt x="0" y="348"/>
                  <a:pt x="0" y="348"/>
                </a:cubicBezTo>
                <a:cubicBezTo>
                  <a:pt x="83" y="348"/>
                  <a:pt x="83" y="348"/>
                  <a:pt x="83" y="348"/>
                </a:cubicBezTo>
                <a:moveTo>
                  <a:pt x="173" y="184"/>
                </a:moveTo>
                <a:cubicBezTo>
                  <a:pt x="204" y="184"/>
                  <a:pt x="229" y="159"/>
                  <a:pt x="229" y="129"/>
                </a:cubicBezTo>
                <a:cubicBezTo>
                  <a:pt x="229" y="98"/>
                  <a:pt x="204" y="73"/>
                  <a:pt x="173" y="73"/>
                </a:cubicBezTo>
                <a:cubicBezTo>
                  <a:pt x="142" y="73"/>
                  <a:pt x="117" y="98"/>
                  <a:pt x="117" y="129"/>
                </a:cubicBezTo>
                <a:cubicBezTo>
                  <a:pt x="117" y="159"/>
                  <a:pt x="142" y="184"/>
                  <a:pt x="173" y="184"/>
                </a:cubicBezTo>
                <a:close/>
                <a:moveTo>
                  <a:pt x="262" y="275"/>
                </a:moveTo>
                <a:cubicBezTo>
                  <a:pt x="262" y="225"/>
                  <a:pt x="222" y="184"/>
                  <a:pt x="172" y="184"/>
                </a:cubicBezTo>
                <a:cubicBezTo>
                  <a:pt x="122" y="184"/>
                  <a:pt x="82" y="225"/>
                  <a:pt x="82" y="275"/>
                </a:cubicBezTo>
              </a:path>
            </a:pathLst>
          </a:custGeom>
          <a:noFill/>
          <a:ln w="19050" cap="sq">
            <a:solidFill>
              <a:srgbClr val="0078D4"/>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gradFill>
                <a:gsLst>
                  <a:gs pos="0">
                    <a:srgbClr val="505050"/>
                  </a:gs>
                  <a:gs pos="100000">
                    <a:srgbClr val="505050"/>
                  </a:gs>
                </a:gsLst>
              </a:gradFill>
              <a:effectLst/>
              <a:uLnTx/>
              <a:uFillTx/>
              <a:latin typeface="Segoe UI"/>
              <a:ea typeface="+mn-ea"/>
              <a:cs typeface="+mn-cs"/>
            </a:endParaRPr>
          </a:p>
        </p:txBody>
      </p:sp>
      <p:sp>
        <p:nvSpPr>
          <p:cNvPr id="51" name="Microphone_E720">
            <a:extLst>
              <a:ext uri="{FF2B5EF4-FFF2-40B4-BE49-F238E27FC236}">
                <a16:creationId xmlns:a16="http://schemas.microsoft.com/office/drawing/2014/main" id="{A49D9CBF-6102-5636-4A94-AFBAED231C57}"/>
              </a:ext>
              <a:ext uri="{C183D7F6-B498-43B3-948B-1728B52AA6E4}">
                <adec:decorative xmlns:adec="http://schemas.microsoft.com/office/drawing/2017/decorative" val="1"/>
              </a:ext>
            </a:extLst>
          </p:cNvPr>
          <p:cNvSpPr>
            <a:spLocks noChangeAspect="1" noEditPoints="1"/>
          </p:cNvSpPr>
          <p:nvPr/>
        </p:nvSpPr>
        <p:spPr bwMode="auto">
          <a:xfrm>
            <a:off x="7539217" y="2922437"/>
            <a:ext cx="367423" cy="551402"/>
          </a:xfrm>
          <a:custGeom>
            <a:avLst/>
            <a:gdLst>
              <a:gd name="T0" fmla="*/ 1250 w 2500"/>
              <a:gd name="T1" fmla="*/ 3251 h 3751"/>
              <a:gd name="T2" fmla="*/ 1250 w 2500"/>
              <a:gd name="T3" fmla="*/ 3751 h 3751"/>
              <a:gd name="T4" fmla="*/ 1875 w 2500"/>
              <a:gd name="T5" fmla="*/ 3750 h 3751"/>
              <a:gd name="T6" fmla="*/ 625 w 2500"/>
              <a:gd name="T7" fmla="*/ 3750 h 3751"/>
              <a:gd name="T8" fmla="*/ 2000 w 2500"/>
              <a:gd name="T9" fmla="*/ 2547 h 3751"/>
              <a:gd name="T10" fmla="*/ 2000 w 2500"/>
              <a:gd name="T11" fmla="*/ 203 h 3751"/>
              <a:gd name="T12" fmla="*/ 1797 w 2500"/>
              <a:gd name="T13" fmla="*/ 0 h 3751"/>
              <a:gd name="T14" fmla="*/ 703 w 2500"/>
              <a:gd name="T15" fmla="*/ 0 h 3751"/>
              <a:gd name="T16" fmla="*/ 500 w 2500"/>
              <a:gd name="T17" fmla="*/ 203 h 3751"/>
              <a:gd name="T18" fmla="*/ 500 w 2500"/>
              <a:gd name="T19" fmla="*/ 2547 h 3751"/>
              <a:gd name="T20" fmla="*/ 703 w 2500"/>
              <a:gd name="T21" fmla="*/ 2750 h 3751"/>
              <a:gd name="T22" fmla="*/ 1797 w 2500"/>
              <a:gd name="T23" fmla="*/ 2750 h 3751"/>
              <a:gd name="T24" fmla="*/ 2000 w 2500"/>
              <a:gd name="T25" fmla="*/ 2547 h 3751"/>
              <a:gd name="T26" fmla="*/ 0 w 2500"/>
              <a:gd name="T27" fmla="*/ 1875 h 3751"/>
              <a:gd name="T28" fmla="*/ 0 w 2500"/>
              <a:gd name="T29" fmla="*/ 2582 h 3751"/>
              <a:gd name="T30" fmla="*/ 668 w 2500"/>
              <a:gd name="T31" fmla="*/ 3250 h 3751"/>
              <a:gd name="T32" fmla="*/ 1832 w 2500"/>
              <a:gd name="T33" fmla="*/ 3250 h 3751"/>
              <a:gd name="T34" fmla="*/ 2500 w 2500"/>
              <a:gd name="T35" fmla="*/ 2582 h 3751"/>
              <a:gd name="T36" fmla="*/ 2500 w 2500"/>
              <a:gd name="T37" fmla="*/ 1875 h 3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00" h="3751">
                <a:moveTo>
                  <a:pt x="1250" y="3251"/>
                </a:moveTo>
                <a:cubicBezTo>
                  <a:pt x="1250" y="3751"/>
                  <a:pt x="1250" y="3751"/>
                  <a:pt x="1250" y="3751"/>
                </a:cubicBezTo>
                <a:moveTo>
                  <a:pt x="1875" y="3750"/>
                </a:moveTo>
                <a:cubicBezTo>
                  <a:pt x="625" y="3750"/>
                  <a:pt x="625" y="3750"/>
                  <a:pt x="625" y="3750"/>
                </a:cubicBezTo>
                <a:moveTo>
                  <a:pt x="2000" y="2547"/>
                </a:moveTo>
                <a:cubicBezTo>
                  <a:pt x="2000" y="203"/>
                  <a:pt x="2000" y="203"/>
                  <a:pt x="2000" y="203"/>
                </a:cubicBezTo>
                <a:cubicBezTo>
                  <a:pt x="2000" y="91"/>
                  <a:pt x="1909" y="0"/>
                  <a:pt x="1797" y="0"/>
                </a:cubicBezTo>
                <a:cubicBezTo>
                  <a:pt x="703" y="0"/>
                  <a:pt x="703" y="0"/>
                  <a:pt x="703" y="0"/>
                </a:cubicBezTo>
                <a:cubicBezTo>
                  <a:pt x="591" y="0"/>
                  <a:pt x="500" y="91"/>
                  <a:pt x="500" y="203"/>
                </a:cubicBezTo>
                <a:cubicBezTo>
                  <a:pt x="500" y="2547"/>
                  <a:pt x="500" y="2547"/>
                  <a:pt x="500" y="2547"/>
                </a:cubicBezTo>
                <a:cubicBezTo>
                  <a:pt x="500" y="2659"/>
                  <a:pt x="591" y="2750"/>
                  <a:pt x="703" y="2750"/>
                </a:cubicBezTo>
                <a:cubicBezTo>
                  <a:pt x="1797" y="2750"/>
                  <a:pt x="1797" y="2750"/>
                  <a:pt x="1797" y="2750"/>
                </a:cubicBezTo>
                <a:cubicBezTo>
                  <a:pt x="1909" y="2750"/>
                  <a:pt x="2000" y="2659"/>
                  <a:pt x="2000" y="2547"/>
                </a:cubicBezTo>
                <a:close/>
                <a:moveTo>
                  <a:pt x="0" y="1875"/>
                </a:moveTo>
                <a:cubicBezTo>
                  <a:pt x="0" y="2582"/>
                  <a:pt x="0" y="2582"/>
                  <a:pt x="0" y="2582"/>
                </a:cubicBezTo>
                <a:cubicBezTo>
                  <a:pt x="0" y="2951"/>
                  <a:pt x="299" y="3250"/>
                  <a:pt x="668" y="3250"/>
                </a:cubicBezTo>
                <a:cubicBezTo>
                  <a:pt x="1832" y="3250"/>
                  <a:pt x="1832" y="3250"/>
                  <a:pt x="1832" y="3250"/>
                </a:cubicBezTo>
                <a:cubicBezTo>
                  <a:pt x="2201" y="3250"/>
                  <a:pt x="2500" y="2951"/>
                  <a:pt x="2500" y="2582"/>
                </a:cubicBezTo>
                <a:cubicBezTo>
                  <a:pt x="2500" y="1875"/>
                  <a:pt x="2500" y="1875"/>
                  <a:pt x="2500" y="1875"/>
                </a:cubicBezTo>
              </a:path>
            </a:pathLst>
          </a:custGeom>
          <a:noFill/>
          <a:ln w="1905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B1B1B"/>
              </a:solidFill>
              <a:effectLst/>
              <a:uLnTx/>
              <a:uFillTx/>
              <a:latin typeface="Segoe UI"/>
              <a:ea typeface="+mn-ea"/>
              <a:cs typeface="+mn-cs"/>
            </a:endParaRPr>
          </a:p>
        </p:txBody>
      </p:sp>
      <p:sp>
        <p:nvSpPr>
          <p:cNvPr id="52" name="control_3">
            <a:extLst>
              <a:ext uri="{FF2B5EF4-FFF2-40B4-BE49-F238E27FC236}">
                <a16:creationId xmlns:a16="http://schemas.microsoft.com/office/drawing/2014/main" id="{35D0984E-E74D-BC7E-63E3-3597904B7A72}"/>
              </a:ext>
              <a:ext uri="{C183D7F6-B498-43B3-948B-1728B52AA6E4}">
                <adec:decorative xmlns:adec="http://schemas.microsoft.com/office/drawing/2017/decorative" val="1"/>
              </a:ext>
            </a:extLst>
          </p:cNvPr>
          <p:cNvSpPr>
            <a:spLocks noChangeAspect="1"/>
          </p:cNvSpPr>
          <p:nvPr/>
        </p:nvSpPr>
        <p:spPr bwMode="auto">
          <a:xfrm>
            <a:off x="8158493" y="2922437"/>
            <a:ext cx="437817" cy="551402"/>
          </a:xfrm>
          <a:custGeom>
            <a:avLst/>
            <a:gdLst>
              <a:gd name="T0" fmla="*/ 0 w 424"/>
              <a:gd name="T1" fmla="*/ 534 h 534"/>
              <a:gd name="T2" fmla="*/ 0 w 424"/>
              <a:gd name="T3" fmla="*/ 0 h 534"/>
              <a:gd name="T4" fmla="*/ 424 w 424"/>
              <a:gd name="T5" fmla="*/ 266 h 534"/>
              <a:gd name="T6" fmla="*/ 0 w 424"/>
              <a:gd name="T7" fmla="*/ 534 h 534"/>
            </a:gdLst>
            <a:ahLst/>
            <a:cxnLst>
              <a:cxn ang="0">
                <a:pos x="T0" y="T1"/>
              </a:cxn>
              <a:cxn ang="0">
                <a:pos x="T2" y="T3"/>
              </a:cxn>
              <a:cxn ang="0">
                <a:pos x="T4" y="T5"/>
              </a:cxn>
              <a:cxn ang="0">
                <a:pos x="T6" y="T7"/>
              </a:cxn>
            </a:cxnLst>
            <a:rect l="0" t="0" r="r" b="b"/>
            <a:pathLst>
              <a:path w="424" h="534">
                <a:moveTo>
                  <a:pt x="0" y="534"/>
                </a:moveTo>
                <a:lnTo>
                  <a:pt x="0" y="0"/>
                </a:lnTo>
                <a:lnTo>
                  <a:pt x="424" y="266"/>
                </a:lnTo>
                <a:lnTo>
                  <a:pt x="0" y="534"/>
                </a:lnTo>
                <a:close/>
              </a:path>
            </a:pathLst>
          </a:custGeom>
          <a:noFill/>
          <a:ln w="1905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B1B1B"/>
              </a:solidFill>
              <a:effectLst/>
              <a:uLnTx/>
              <a:uFillTx/>
              <a:latin typeface="Segoe UI"/>
              <a:ea typeface="+mn-ea"/>
              <a:cs typeface="+mn-cs"/>
            </a:endParaRPr>
          </a:p>
        </p:txBody>
      </p:sp>
      <p:sp>
        <p:nvSpPr>
          <p:cNvPr id="53" name="ContactCard_EEBD">
            <a:extLst>
              <a:ext uri="{FF2B5EF4-FFF2-40B4-BE49-F238E27FC236}">
                <a16:creationId xmlns:a16="http://schemas.microsoft.com/office/drawing/2014/main" id="{BF53C6D0-4035-4C27-EADD-F44B9FB91F04}"/>
              </a:ext>
              <a:ext uri="{C183D7F6-B498-43B3-948B-1728B52AA6E4}">
                <adec:decorative xmlns:adec="http://schemas.microsoft.com/office/drawing/2017/decorative" val="1"/>
              </a:ext>
            </a:extLst>
          </p:cNvPr>
          <p:cNvSpPr>
            <a:spLocks noChangeAspect="1" noEditPoints="1"/>
          </p:cNvSpPr>
          <p:nvPr/>
        </p:nvSpPr>
        <p:spPr bwMode="auto">
          <a:xfrm>
            <a:off x="9832751" y="2939656"/>
            <a:ext cx="704487" cy="516965"/>
          </a:xfrm>
          <a:custGeom>
            <a:avLst/>
            <a:gdLst>
              <a:gd name="T0" fmla="*/ 2121 w 3742"/>
              <a:gd name="T1" fmla="*/ 998 h 2744"/>
              <a:gd name="T2" fmla="*/ 3368 w 3742"/>
              <a:gd name="T3" fmla="*/ 998 h 2744"/>
              <a:gd name="T4" fmla="*/ 2121 w 3742"/>
              <a:gd name="T5" fmla="*/ 1746 h 2744"/>
              <a:gd name="T6" fmla="*/ 2869 w 3742"/>
              <a:gd name="T7" fmla="*/ 1746 h 2744"/>
              <a:gd name="T8" fmla="*/ 3742 w 3742"/>
              <a:gd name="T9" fmla="*/ 0 h 2744"/>
              <a:gd name="T10" fmla="*/ 0 w 3742"/>
              <a:gd name="T11" fmla="*/ 0 h 2744"/>
              <a:gd name="T12" fmla="*/ 0 w 3742"/>
              <a:gd name="T13" fmla="*/ 2744 h 2744"/>
              <a:gd name="T14" fmla="*/ 3742 w 3742"/>
              <a:gd name="T15" fmla="*/ 2744 h 2744"/>
              <a:gd name="T16" fmla="*/ 3742 w 3742"/>
              <a:gd name="T17" fmla="*/ 0 h 2744"/>
              <a:gd name="T18" fmla="*/ 1123 w 3742"/>
              <a:gd name="T19" fmla="*/ 748 h 2744"/>
              <a:gd name="T20" fmla="*/ 748 w 3742"/>
              <a:gd name="T21" fmla="*/ 1123 h 2744"/>
              <a:gd name="T22" fmla="*/ 1123 w 3742"/>
              <a:gd name="T23" fmla="*/ 1497 h 2744"/>
              <a:gd name="T24" fmla="*/ 1497 w 3742"/>
              <a:gd name="T25" fmla="*/ 1123 h 2744"/>
              <a:gd name="T26" fmla="*/ 1123 w 3742"/>
              <a:gd name="T27" fmla="*/ 748 h 2744"/>
              <a:gd name="T28" fmla="*/ 1746 w 3742"/>
              <a:gd name="T29" fmla="*/ 2121 h 2744"/>
              <a:gd name="T30" fmla="*/ 1123 w 3742"/>
              <a:gd name="T31" fmla="*/ 1497 h 2744"/>
              <a:gd name="T32" fmla="*/ 499 w 3742"/>
              <a:gd name="T33" fmla="*/ 2121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2" h="2744">
                <a:moveTo>
                  <a:pt x="2121" y="998"/>
                </a:moveTo>
                <a:cubicBezTo>
                  <a:pt x="3368" y="998"/>
                  <a:pt x="3368" y="998"/>
                  <a:pt x="3368" y="998"/>
                </a:cubicBezTo>
                <a:moveTo>
                  <a:pt x="2121" y="1746"/>
                </a:moveTo>
                <a:cubicBezTo>
                  <a:pt x="2869" y="1746"/>
                  <a:pt x="2869" y="1746"/>
                  <a:pt x="2869" y="1746"/>
                </a:cubicBezTo>
                <a:moveTo>
                  <a:pt x="3742" y="0"/>
                </a:moveTo>
                <a:cubicBezTo>
                  <a:pt x="0" y="0"/>
                  <a:pt x="0" y="0"/>
                  <a:pt x="0" y="0"/>
                </a:cubicBezTo>
                <a:cubicBezTo>
                  <a:pt x="0" y="2744"/>
                  <a:pt x="0" y="2744"/>
                  <a:pt x="0" y="2744"/>
                </a:cubicBezTo>
                <a:cubicBezTo>
                  <a:pt x="3742" y="2744"/>
                  <a:pt x="3742" y="2744"/>
                  <a:pt x="3742" y="2744"/>
                </a:cubicBezTo>
                <a:lnTo>
                  <a:pt x="3742" y="0"/>
                </a:lnTo>
                <a:close/>
                <a:moveTo>
                  <a:pt x="1123" y="748"/>
                </a:moveTo>
                <a:cubicBezTo>
                  <a:pt x="916" y="748"/>
                  <a:pt x="748" y="916"/>
                  <a:pt x="748" y="1123"/>
                </a:cubicBezTo>
                <a:cubicBezTo>
                  <a:pt x="748" y="1329"/>
                  <a:pt x="916" y="1497"/>
                  <a:pt x="1123" y="1497"/>
                </a:cubicBezTo>
                <a:cubicBezTo>
                  <a:pt x="1329" y="1497"/>
                  <a:pt x="1497" y="1329"/>
                  <a:pt x="1497" y="1123"/>
                </a:cubicBezTo>
                <a:cubicBezTo>
                  <a:pt x="1497" y="916"/>
                  <a:pt x="1329" y="748"/>
                  <a:pt x="1123" y="748"/>
                </a:cubicBezTo>
                <a:close/>
                <a:moveTo>
                  <a:pt x="1746" y="2121"/>
                </a:moveTo>
                <a:cubicBezTo>
                  <a:pt x="1746" y="1776"/>
                  <a:pt x="1467" y="1497"/>
                  <a:pt x="1123" y="1497"/>
                </a:cubicBezTo>
                <a:cubicBezTo>
                  <a:pt x="778" y="1497"/>
                  <a:pt x="499" y="1776"/>
                  <a:pt x="499" y="2121"/>
                </a:cubicBezTo>
              </a:path>
            </a:pathLst>
          </a:custGeom>
          <a:noFill/>
          <a:ln w="19050"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B1B1B"/>
              </a:solidFill>
              <a:effectLst/>
              <a:uLnTx/>
              <a:uFillTx/>
              <a:latin typeface="Segoe UI"/>
              <a:ea typeface="+mn-ea"/>
              <a:cs typeface="+mn-cs"/>
            </a:endParaRPr>
          </a:p>
        </p:txBody>
      </p:sp>
    </p:spTree>
    <p:extLst>
      <p:ext uri="{BB962C8B-B14F-4D97-AF65-F5344CB8AC3E}">
        <p14:creationId xmlns:p14="http://schemas.microsoft.com/office/powerpoint/2010/main" val="775786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4">
            <a:extLst>
              <a:ext uri="{FF2B5EF4-FFF2-40B4-BE49-F238E27FC236}">
                <a16:creationId xmlns:a16="http://schemas.microsoft.com/office/drawing/2014/main" id="{04701E22-207B-92DD-A1FA-10BEE8A64D53}"/>
              </a:ext>
            </a:extLst>
          </p:cNvPr>
          <p:cNvSpPr txBox="1">
            <a:spLocks noGrp="1"/>
          </p:cNvSpPr>
          <p:nvPr>
            <p:ph type="title" idx="4294967295"/>
          </p:nvPr>
        </p:nvSpPr>
        <p:spPr>
          <a:xfrm>
            <a:off x="442765" y="404125"/>
            <a:ext cx="11306469" cy="39754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ts val="3137"/>
              </a:lnSpc>
              <a:spcBef>
                <a:spcPct val="0"/>
              </a:spcBef>
              <a:buNone/>
              <a:defRPr lang="en-US" sz="2745" b="0" strike="noStrike"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ts val="3137"/>
              </a:lnSpc>
              <a:spcBef>
                <a:spcPct val="0"/>
              </a:spcBef>
              <a:spcAft>
                <a:spcPts val="0"/>
              </a:spcAft>
              <a:buClrTx/>
              <a:buSzTx/>
              <a:buFontTx/>
              <a:buNone/>
              <a:tabLst/>
              <a:defRPr/>
            </a:pPr>
            <a:r>
              <a:rPr kumimoji="0" lang="en-US" sz="2700" b="0" i="0" u="none" strike="noStrike" kern="1200" cap="none" spc="-49" normalizeH="0" baseline="0" noProof="0" dirty="0">
                <a:ln w="3175">
                  <a:noFill/>
                </a:ln>
                <a:solidFill>
                  <a:srgbClr val="FFFFFF"/>
                </a:solidFill>
                <a:effectLst/>
                <a:uLnTx/>
                <a:uFillTx/>
                <a:latin typeface="Segoe UI Semibold"/>
                <a:ea typeface="+mn-ea"/>
                <a:cs typeface="Segoe UI"/>
              </a:rPr>
              <a:t>What customers are saying</a:t>
            </a:r>
          </a:p>
        </p:txBody>
      </p:sp>
      <p:sp>
        <p:nvSpPr>
          <p:cNvPr id="10" name="TextBox 9">
            <a:extLst>
              <a:ext uri="{FF2B5EF4-FFF2-40B4-BE49-F238E27FC236}">
                <a16:creationId xmlns:a16="http://schemas.microsoft.com/office/drawing/2014/main" id="{F9D4779C-19B1-3388-5D2D-A048502BFCEF}"/>
              </a:ext>
            </a:extLst>
          </p:cNvPr>
          <p:cNvSpPr txBox="1">
            <a:spLocks/>
          </p:cNvSpPr>
          <p:nvPr/>
        </p:nvSpPr>
        <p:spPr>
          <a:xfrm>
            <a:off x="2020469" y="1688796"/>
            <a:ext cx="7782676" cy="4088311"/>
          </a:xfrm>
          <a:prstGeom prst="rect">
            <a:avLst/>
          </a:prstGeom>
          <a:solidFill>
            <a:schemeClr val="bg1"/>
          </a:solidFill>
          <a:ln>
            <a:noFill/>
          </a:ln>
          <a:effectLst/>
        </p:spPr>
        <p:txBody>
          <a:bodyPr wrap="square" lIns="182880" tIns="137160" rIns="182880" bIns="137160">
            <a:noAutofit/>
          </a:bodyPr>
          <a:lstStyle/>
          <a:p>
            <a:pPr marL="0" marR="0" lvl="0" indent="0" algn="l" defTabSz="914367" rtl="0" eaLnBrk="1" fontAlgn="auto" latinLnBrk="0" hangingPunct="1">
              <a:lnSpc>
                <a:spcPct val="100000"/>
              </a:lnSpc>
              <a:spcBef>
                <a:spcPts val="0"/>
              </a:spcBef>
              <a:spcAft>
                <a:spcPts val="180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Segoe UI"/>
                <a:ea typeface="+mn-ea"/>
                <a:cs typeface="+mn-cs"/>
              </a:rPr>
              <a:t>“Traditional remote access services are no longer sufficient for our workforce, with high user demand and availability requirements… at a time when local infrastructure, VPNs, and other technology services have their reliability questioned and may be at higher risk of being unavailable—a risk we cannot afford” </a:t>
            </a:r>
          </a:p>
          <a:p>
            <a:pPr marL="0" marR="0" lvl="0" indent="0" algn="r" defTabSz="914367" rtl="0" eaLnBrk="1" fontAlgn="auto" latinLnBrk="0" hangingPunct="1">
              <a:lnSpc>
                <a:spcPct val="100000"/>
              </a:lnSpc>
              <a:spcBef>
                <a:spcPts val="0"/>
              </a:spcBef>
              <a:spcAft>
                <a:spcPts val="1800"/>
              </a:spcAft>
              <a:buClrTx/>
              <a:buSzTx/>
              <a:buFontTx/>
              <a:buNone/>
              <a:tabLst/>
              <a:defRPr/>
            </a:pPr>
            <a:r>
              <a:rPr kumimoji="0" lang="en-US" sz="1600" b="0" i="1" u="none" strike="noStrike" kern="1200" cap="none" spc="0" normalizeH="0" baseline="0" noProof="0" dirty="0">
                <a:ln>
                  <a:noFill/>
                </a:ln>
                <a:solidFill>
                  <a:srgbClr val="0078D3"/>
                </a:solidFill>
                <a:effectLst/>
                <a:uLnTx/>
                <a:uFillTx/>
                <a:latin typeface="Segoe UI Semibold"/>
                <a:ea typeface="+mn-ea"/>
                <a:cs typeface="+mn-cs"/>
              </a:rPr>
              <a:t>~ Bill Wyatt​, CIO, Georgia Office of the State Treasurer*</a:t>
            </a:r>
          </a:p>
        </p:txBody>
      </p:sp>
      <p:pic>
        <p:nvPicPr>
          <p:cNvPr id="1029" name="Picture 5" descr="Office of the Gorgia state treasurer emblem. ">
            <a:extLst>
              <a:ext uri="{FF2B5EF4-FFF2-40B4-BE49-F238E27FC236}">
                <a16:creationId xmlns:a16="http://schemas.microsoft.com/office/drawing/2014/main" id="{991F2CFC-B18E-13CF-3E8A-576CC67FF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9509" y="4280232"/>
            <a:ext cx="1073563" cy="106872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E8D3C4D6-1C08-FC72-8B86-C123DD5CA69F}"/>
              </a:ext>
              <a:ext uri="{C183D7F6-B498-43B3-948B-1728B52AA6E4}">
                <adec:decorative xmlns:adec="http://schemas.microsoft.com/office/drawing/2017/decorative" val="1"/>
              </a:ext>
            </a:extLst>
          </p:cNvPr>
          <p:cNvSpPr/>
          <p:nvPr/>
        </p:nvSpPr>
        <p:spPr bwMode="auto">
          <a:xfrm>
            <a:off x="0" y="-24215"/>
            <a:ext cx="12192000" cy="122832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Rectangle 16">
            <a:extLst>
              <a:ext uri="{FF2B5EF4-FFF2-40B4-BE49-F238E27FC236}">
                <a16:creationId xmlns:a16="http://schemas.microsoft.com/office/drawing/2014/main" id="{35A7DA2B-0365-AEF8-8B82-A359D955614C}"/>
              </a:ext>
              <a:ext uri="{C183D7F6-B498-43B3-948B-1728B52AA6E4}">
                <adec:decorative xmlns:adec="http://schemas.microsoft.com/office/drawing/2017/decorative" val="1"/>
              </a:ext>
            </a:extLst>
          </p:cNvPr>
          <p:cNvSpPr/>
          <p:nvPr/>
        </p:nvSpPr>
        <p:spPr bwMode="auto">
          <a:xfrm>
            <a:off x="0" y="5976412"/>
            <a:ext cx="12192000" cy="881587"/>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507F6E55-8F9F-B90A-FCDC-3B4617A4CBE4}"/>
              </a:ext>
            </a:extLst>
          </p:cNvPr>
          <p:cNvSpPr txBox="1"/>
          <p:nvPr/>
        </p:nvSpPr>
        <p:spPr>
          <a:xfrm>
            <a:off x="442765" y="6398475"/>
            <a:ext cx="8671214" cy="110800"/>
          </a:xfrm>
          <a:prstGeom prst="rect">
            <a:avLst/>
          </a:prstGeom>
          <a:noFill/>
        </p:spPr>
        <p:txBody>
          <a:bodyPr wrap="square" lIns="0" tIns="0" rIns="0" bIns="0" rtlCol="0" anchor="t">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Segoe UI"/>
                <a:ea typeface="+mn-ea"/>
                <a:cs typeface="Segoe UI"/>
              </a:rPr>
              <a:t>*</a:t>
            </a:r>
            <a:r>
              <a:rPr kumimoji="0" lang="en-US" sz="800" b="0" i="0" u="none" strike="noStrike" kern="1200" cap="none" spc="0" normalizeH="0" baseline="0" noProof="0" dirty="0">
                <a:ln>
                  <a:noFill/>
                </a:ln>
                <a:solidFill>
                  <a:srgbClr val="FFFFFF"/>
                </a:solidFill>
                <a:effectLst/>
                <a:uLnTx/>
                <a:uFillTx/>
                <a:latin typeface="Segoe UI"/>
                <a:ea typeface="+mn-ea"/>
                <a:cs typeface="Segoe UI"/>
                <a:hlinkClick r:id="rId4">
                  <a:extLst>
                    <a:ext uri="{A12FA001-AC4F-418D-AE19-62706E023703}">
                      <ahyp:hlinkClr xmlns:ahyp="http://schemas.microsoft.com/office/drawing/2018/hyperlinkcolor" val="tx"/>
                    </a:ext>
                  </a:extLst>
                </a:hlinkClick>
              </a:rPr>
              <a:t>https://www.microsoft.com/en-us/microsoft-365/blog/2020/04/30/enable-remote-work-faster-new-windows-virtual-desktop-capabilities/</a:t>
            </a:r>
            <a:r>
              <a:rPr kumimoji="0" lang="en-US" sz="800" b="0" i="0" u="none" strike="noStrike" kern="1200" cap="none" spc="0" normalizeH="0" baseline="0" noProof="0" dirty="0">
                <a:ln>
                  <a:noFill/>
                </a:ln>
                <a:solidFill>
                  <a:srgbClr val="FFFFFF"/>
                </a:solidFill>
                <a:effectLst/>
                <a:uLnTx/>
                <a:uFillTx/>
                <a:latin typeface="Segoe UI"/>
                <a:ea typeface="+mn-ea"/>
                <a:cs typeface="Segoe UI"/>
              </a:rPr>
              <a:t> </a:t>
            </a:r>
            <a:endParaRPr kumimoji="0" lang="en-US" sz="800" b="0" i="0" u="none" strike="noStrike" kern="1200" cap="none" spc="0" normalizeH="0" baseline="0" noProof="0" dirty="0">
              <a:ln>
                <a:noFill/>
              </a:ln>
              <a:solidFill>
                <a:srgbClr val="FFFFFF"/>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315270521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6A448-B625-457B-B8E3-7EB67F99E95A}"/>
              </a:ext>
            </a:extLst>
          </p:cNvPr>
          <p:cNvSpPr>
            <a:spLocks noGrp="1"/>
          </p:cNvSpPr>
          <p:nvPr>
            <p:ph type="title"/>
          </p:nvPr>
        </p:nvSpPr>
        <p:spPr>
          <a:xfrm>
            <a:off x="427980" y="-49997"/>
            <a:ext cx="11336039" cy="785396"/>
          </a:xfrm>
        </p:spPr>
        <p:txBody>
          <a:bodyPr/>
          <a:lstStyle/>
          <a:p>
            <a:r>
              <a:rPr lang="en-US" sz="2700" dirty="0">
                <a:solidFill>
                  <a:schemeClr val="bg1"/>
                </a:solidFill>
                <a:cs typeface="Segoe UI"/>
              </a:rPr>
              <a:t>Cloud VDI can provide a flexible cost-effective way to address current challenges and unlock new use cases</a:t>
            </a:r>
            <a:endParaRPr lang="en-US" dirty="0">
              <a:solidFill>
                <a:schemeClr val="bg1"/>
              </a:solidFill>
            </a:endParaRPr>
          </a:p>
        </p:txBody>
      </p:sp>
      <p:sp>
        <p:nvSpPr>
          <p:cNvPr id="13" name="Rectangle 12">
            <a:extLst>
              <a:ext uri="{FF2B5EF4-FFF2-40B4-BE49-F238E27FC236}">
                <a16:creationId xmlns:a16="http://schemas.microsoft.com/office/drawing/2014/main" id="{73252E57-A288-EAEB-7396-EDDD14E64C42}"/>
              </a:ext>
            </a:extLst>
          </p:cNvPr>
          <p:cNvSpPr/>
          <p:nvPr/>
        </p:nvSpPr>
        <p:spPr bwMode="auto">
          <a:xfrm>
            <a:off x="0" y="9913"/>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chemeClr val="bg1"/>
                </a:solidFill>
                <a:latin typeface="+mj-lt"/>
                <a:cs typeface="Segoe UI"/>
              </a:rPr>
              <a:t>Cloud VDI can provide a flexible, cost-effective way to address current IT challenges and unlock new use cases</a:t>
            </a: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pic>
        <p:nvPicPr>
          <p:cNvPr id="3" name="Picture 2" descr="A group of people sitting in a room watching a presentation on large screens.&#10;&#10;">
            <a:extLst>
              <a:ext uri="{FF2B5EF4-FFF2-40B4-BE49-F238E27FC236}">
                <a16:creationId xmlns:a16="http://schemas.microsoft.com/office/drawing/2014/main" id="{5034E20F-7AB3-F65F-F526-501BB07FAD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1800" y="1691787"/>
            <a:ext cx="2781293" cy="1164875"/>
          </a:xfrm>
          <a:prstGeom prst="rect">
            <a:avLst/>
          </a:prstGeom>
        </p:spPr>
      </p:pic>
      <p:sp>
        <p:nvSpPr>
          <p:cNvPr id="4" name="TextBox 3">
            <a:extLst>
              <a:ext uri="{FF2B5EF4-FFF2-40B4-BE49-F238E27FC236}">
                <a16:creationId xmlns:a16="http://schemas.microsoft.com/office/drawing/2014/main" id="{845AAA54-F453-0E3F-F5DA-AD0A78465578}"/>
              </a:ext>
            </a:extLst>
          </p:cNvPr>
          <p:cNvSpPr txBox="1"/>
          <p:nvPr/>
        </p:nvSpPr>
        <p:spPr>
          <a:xfrm flipH="1">
            <a:off x="431804" y="2939983"/>
            <a:ext cx="1211870"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Data security</a:t>
            </a:r>
          </a:p>
        </p:txBody>
      </p:sp>
      <p:sp>
        <p:nvSpPr>
          <p:cNvPr id="5" name="TextBox 4">
            <a:extLst>
              <a:ext uri="{FF2B5EF4-FFF2-40B4-BE49-F238E27FC236}">
                <a16:creationId xmlns:a16="http://schemas.microsoft.com/office/drawing/2014/main" id="{16C21C56-9B70-E737-39F4-DAB60992B0CB}"/>
              </a:ext>
            </a:extLst>
          </p:cNvPr>
          <p:cNvSpPr txBox="1"/>
          <p:nvPr/>
        </p:nvSpPr>
        <p:spPr>
          <a:xfrm flipH="1">
            <a:off x="431800" y="3247276"/>
            <a:ext cx="3409542" cy="64633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Improve regulatory compliance and IP protection via data centralization and a reduced threat surface.</a:t>
            </a:r>
          </a:p>
        </p:txBody>
      </p:sp>
      <p:pic>
        <p:nvPicPr>
          <p:cNvPr id="7" name="Picture 6" descr="A person sitting at a desk with a computer and books&#10;&#10;">
            <a:extLst>
              <a:ext uri="{FF2B5EF4-FFF2-40B4-BE49-F238E27FC236}">
                <a16:creationId xmlns:a16="http://schemas.microsoft.com/office/drawing/2014/main" id="{2F667FD1-E937-4A02-2691-60143D39F65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474962" y="1691787"/>
            <a:ext cx="2781293" cy="1164875"/>
          </a:xfrm>
          <a:prstGeom prst="rect">
            <a:avLst/>
          </a:prstGeom>
        </p:spPr>
      </p:pic>
      <p:sp>
        <p:nvSpPr>
          <p:cNvPr id="9" name="TextBox 8">
            <a:extLst>
              <a:ext uri="{FF2B5EF4-FFF2-40B4-BE49-F238E27FC236}">
                <a16:creationId xmlns:a16="http://schemas.microsoft.com/office/drawing/2014/main" id="{0461F5DC-014B-7505-5600-9F52AFCB74F3}"/>
              </a:ext>
            </a:extLst>
          </p:cNvPr>
          <p:cNvSpPr txBox="1"/>
          <p:nvPr/>
        </p:nvSpPr>
        <p:spPr>
          <a:xfrm flipH="1">
            <a:off x="4474973" y="2939983"/>
            <a:ext cx="2357184"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High-capacity computing</a:t>
            </a:r>
          </a:p>
        </p:txBody>
      </p:sp>
      <p:sp>
        <p:nvSpPr>
          <p:cNvPr id="11" name="TextBox 10">
            <a:extLst>
              <a:ext uri="{FF2B5EF4-FFF2-40B4-BE49-F238E27FC236}">
                <a16:creationId xmlns:a16="http://schemas.microsoft.com/office/drawing/2014/main" id="{EF01BF5F-1679-ABC0-FA50-3AE643197C89}"/>
              </a:ext>
            </a:extLst>
          </p:cNvPr>
          <p:cNvSpPr txBox="1"/>
          <p:nvPr/>
        </p:nvSpPr>
        <p:spPr>
          <a:xfrm flipH="1">
            <a:off x="4474969" y="3247276"/>
            <a:ext cx="3242327" cy="64633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Cloud-scale compute and storage to support specialized workloads like design and development. </a:t>
            </a:r>
          </a:p>
        </p:txBody>
      </p:sp>
      <p:pic>
        <p:nvPicPr>
          <p:cNvPr id="15" name="Picture 14" descr="A person sitting at a computer&#10;">
            <a:extLst>
              <a:ext uri="{FF2B5EF4-FFF2-40B4-BE49-F238E27FC236}">
                <a16:creationId xmlns:a16="http://schemas.microsoft.com/office/drawing/2014/main" id="{9534B742-2715-6750-4FD5-FBF4827D346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518161" y="1691787"/>
            <a:ext cx="2781293" cy="1164875"/>
          </a:xfrm>
          <a:prstGeom prst="rect">
            <a:avLst/>
          </a:prstGeom>
        </p:spPr>
      </p:pic>
      <p:sp>
        <p:nvSpPr>
          <p:cNvPr id="17" name="TextBox 16">
            <a:extLst>
              <a:ext uri="{FF2B5EF4-FFF2-40B4-BE49-F238E27FC236}">
                <a16:creationId xmlns:a16="http://schemas.microsoft.com/office/drawing/2014/main" id="{CD45A3D6-5031-FC19-4239-9B2E2BD8A973}"/>
              </a:ext>
            </a:extLst>
          </p:cNvPr>
          <p:cNvSpPr txBox="1"/>
          <p:nvPr/>
        </p:nvSpPr>
        <p:spPr>
          <a:xfrm flipH="1">
            <a:off x="8518157" y="2939983"/>
            <a:ext cx="1585690"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BYOPC programs</a:t>
            </a:r>
          </a:p>
        </p:txBody>
      </p:sp>
      <p:sp>
        <p:nvSpPr>
          <p:cNvPr id="18" name="TextBox 17">
            <a:extLst>
              <a:ext uri="{FF2B5EF4-FFF2-40B4-BE49-F238E27FC236}">
                <a16:creationId xmlns:a16="http://schemas.microsoft.com/office/drawing/2014/main" id="{026F482E-EF22-C903-E66A-EB12ED05CBC5}"/>
              </a:ext>
            </a:extLst>
          </p:cNvPr>
          <p:cNvSpPr txBox="1"/>
          <p:nvPr/>
        </p:nvSpPr>
        <p:spPr>
          <a:xfrm flipH="1">
            <a:off x="8518153" y="3241216"/>
            <a:ext cx="3409542" cy="430887"/>
          </a:xfrm>
          <a:prstGeom prst="rect">
            <a:avLst/>
          </a:prstGeom>
          <a:noFill/>
        </p:spPr>
        <p:txBody>
          <a:bodyPr wrap="square" lIns="0" tIns="0" rIns="0" bIns="0" rtlCol="0" anchor="t">
            <a:spAutoFit/>
          </a:bodyPr>
          <a:lstStyle/>
          <a:p>
            <a:pPr>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Enable secure v</a:t>
            </a:r>
            <a:r>
              <a:rPr lang="en-US" sz="1400" dirty="0">
                <a:solidFill>
                  <a:srgbClr val="000000"/>
                </a:solidFill>
                <a:latin typeface="Segoe UI"/>
                <a:cs typeface="Segoe UI"/>
              </a:rPr>
              <a:t>irtual desktops</a:t>
            </a:r>
            <a:r>
              <a:rPr kumimoji="0" lang="en-US" sz="1400" b="0" i="0" u="none" strike="noStrike" kern="1200" cap="none" spc="0" normalizeH="0" baseline="0" noProof="0" dirty="0">
                <a:ln>
                  <a:noFill/>
                </a:ln>
                <a:solidFill>
                  <a:srgbClr val="000000"/>
                </a:solidFill>
                <a:effectLst/>
                <a:uLnTx/>
                <a:uFillTx/>
                <a:latin typeface="Segoe UI"/>
                <a:ea typeface="+mn-ea"/>
                <a:cs typeface="Segoe UI"/>
              </a:rPr>
              <a:t>, even on</a:t>
            </a:r>
            <a:br>
              <a:rPr lang="en-US" sz="1400" b="0" i="0" u="none" strike="noStrike" kern="1200" cap="none" spc="0" normalizeH="0" baseline="0" noProof="0" dirty="0">
                <a:ln>
                  <a:noFill/>
                </a:ln>
                <a:effectLst/>
                <a:uLnTx/>
                <a:uFillTx/>
                <a:latin typeface="Segoe UI"/>
                <a:cs typeface="Segoe UI" panose="020B0502040204020203" pitchFamily="34" charset="0"/>
              </a:rPr>
            </a:br>
            <a:r>
              <a:rPr kumimoji="0" lang="en-US" sz="1400" b="0" i="0" u="none" strike="noStrike" kern="1200" cap="none" spc="0" normalizeH="0" baseline="0" noProof="0" dirty="0">
                <a:ln>
                  <a:noFill/>
                </a:ln>
                <a:solidFill>
                  <a:srgbClr val="000000"/>
                </a:solidFill>
                <a:effectLst/>
                <a:uLnTx/>
                <a:uFillTx/>
                <a:latin typeface="Segoe UI"/>
                <a:ea typeface="+mn-ea"/>
                <a:cs typeface="Segoe UI"/>
              </a:rPr>
              <a:t>personal devices.</a:t>
            </a:r>
          </a:p>
        </p:txBody>
      </p:sp>
      <p:pic>
        <p:nvPicPr>
          <p:cNvPr id="19" name="Picture 18" descr="A person sitting at a desk, working on a laptop.&#10;&#10;">
            <a:extLst>
              <a:ext uri="{FF2B5EF4-FFF2-40B4-BE49-F238E27FC236}">
                <a16:creationId xmlns:a16="http://schemas.microsoft.com/office/drawing/2014/main" id="{14E93AF2-5983-2E69-3752-FA60D8B8B54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31800" y="4453996"/>
            <a:ext cx="2781293" cy="1164875"/>
          </a:xfrm>
          <a:prstGeom prst="rect">
            <a:avLst/>
          </a:prstGeom>
        </p:spPr>
      </p:pic>
      <p:sp>
        <p:nvSpPr>
          <p:cNvPr id="20" name="TextBox 19">
            <a:extLst>
              <a:ext uri="{FF2B5EF4-FFF2-40B4-BE49-F238E27FC236}">
                <a16:creationId xmlns:a16="http://schemas.microsoft.com/office/drawing/2014/main" id="{B2A73C10-BE37-F391-416A-6744F9FB0642}"/>
              </a:ext>
            </a:extLst>
          </p:cNvPr>
          <p:cNvSpPr txBox="1"/>
          <p:nvPr/>
        </p:nvSpPr>
        <p:spPr>
          <a:xfrm flipH="1">
            <a:off x="431804" y="5724626"/>
            <a:ext cx="1596976"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Disaster recovery</a:t>
            </a:r>
          </a:p>
        </p:txBody>
      </p:sp>
      <p:sp>
        <p:nvSpPr>
          <p:cNvPr id="21" name="TextBox 20">
            <a:extLst>
              <a:ext uri="{FF2B5EF4-FFF2-40B4-BE49-F238E27FC236}">
                <a16:creationId xmlns:a16="http://schemas.microsoft.com/office/drawing/2014/main" id="{779C4F9B-EFEA-CADC-46D0-A4D93B942599}"/>
              </a:ext>
            </a:extLst>
          </p:cNvPr>
          <p:cNvSpPr txBox="1"/>
          <p:nvPr/>
        </p:nvSpPr>
        <p:spPr>
          <a:xfrm flipH="1">
            <a:off x="431800" y="6025859"/>
            <a:ext cx="3409542" cy="64633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Help ensure continuity and access for your workforce and company data even in the most challenging circumstances.</a:t>
            </a:r>
          </a:p>
        </p:txBody>
      </p:sp>
      <p:pic>
        <p:nvPicPr>
          <p:cNvPr id="23" name="Picture 22" descr="A person sitting at a desk with a computer and papers.&#10;">
            <a:extLst>
              <a:ext uri="{FF2B5EF4-FFF2-40B4-BE49-F238E27FC236}">
                <a16:creationId xmlns:a16="http://schemas.microsoft.com/office/drawing/2014/main" id="{3EEB437E-C454-C01A-B27D-02FC3A40C6E5}"/>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474962" y="4453996"/>
            <a:ext cx="2781293" cy="1164875"/>
          </a:xfrm>
          <a:prstGeom prst="rect">
            <a:avLst/>
          </a:prstGeom>
        </p:spPr>
      </p:pic>
      <p:sp>
        <p:nvSpPr>
          <p:cNvPr id="25" name="TextBox 24">
            <a:extLst>
              <a:ext uri="{FF2B5EF4-FFF2-40B4-BE49-F238E27FC236}">
                <a16:creationId xmlns:a16="http://schemas.microsoft.com/office/drawing/2014/main" id="{8B5E74F1-D299-1AEF-BE11-C01406AD2285}"/>
              </a:ext>
            </a:extLst>
          </p:cNvPr>
          <p:cNvSpPr txBox="1"/>
          <p:nvPr/>
        </p:nvSpPr>
        <p:spPr>
          <a:xfrm flipH="1">
            <a:off x="4474973" y="5724626"/>
            <a:ext cx="2074350"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Temporary workforces</a:t>
            </a:r>
          </a:p>
        </p:txBody>
      </p:sp>
      <p:sp>
        <p:nvSpPr>
          <p:cNvPr id="27" name="TextBox 26">
            <a:extLst>
              <a:ext uri="{FF2B5EF4-FFF2-40B4-BE49-F238E27FC236}">
                <a16:creationId xmlns:a16="http://schemas.microsoft.com/office/drawing/2014/main" id="{DA4D31CB-C47D-7C22-422C-CBB7082FBA9D}"/>
              </a:ext>
            </a:extLst>
          </p:cNvPr>
          <p:cNvSpPr txBox="1"/>
          <p:nvPr/>
        </p:nvSpPr>
        <p:spPr>
          <a:xfrm flipH="1">
            <a:off x="4474969" y="6025859"/>
            <a:ext cx="3066220" cy="64633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Simplify and accelerate the onboarding and offboarding process for elastic workforces.</a:t>
            </a:r>
          </a:p>
        </p:txBody>
      </p:sp>
      <p:pic>
        <p:nvPicPr>
          <p:cNvPr id="29" name="Picture 28" descr="A person walking through an office.">
            <a:extLst>
              <a:ext uri="{FF2B5EF4-FFF2-40B4-BE49-F238E27FC236}">
                <a16:creationId xmlns:a16="http://schemas.microsoft.com/office/drawing/2014/main" id="{5E91668B-328D-91F5-601B-68B2E2DA101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18161" y="4453996"/>
            <a:ext cx="2781293" cy="1164875"/>
          </a:xfrm>
          <a:prstGeom prst="rect">
            <a:avLst/>
          </a:prstGeom>
        </p:spPr>
      </p:pic>
      <p:sp>
        <p:nvSpPr>
          <p:cNvPr id="31" name="TextBox 30">
            <a:extLst>
              <a:ext uri="{FF2B5EF4-FFF2-40B4-BE49-F238E27FC236}">
                <a16:creationId xmlns:a16="http://schemas.microsoft.com/office/drawing/2014/main" id="{3FBCBD8A-641A-8080-CD7A-9FA220413140}"/>
              </a:ext>
            </a:extLst>
          </p:cNvPr>
          <p:cNvSpPr txBox="1"/>
          <p:nvPr/>
        </p:nvSpPr>
        <p:spPr>
          <a:xfrm flipH="1">
            <a:off x="8518157" y="5724626"/>
            <a:ext cx="2157129" cy="246221"/>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Segoe UI Semibold" panose="020B0702040204020203" pitchFamily="34" charset="0"/>
              </a:rPr>
              <a:t>Mergers &amp; Acquisitions</a:t>
            </a:r>
          </a:p>
        </p:txBody>
      </p:sp>
      <p:sp>
        <p:nvSpPr>
          <p:cNvPr id="33" name="TextBox 32">
            <a:extLst>
              <a:ext uri="{FF2B5EF4-FFF2-40B4-BE49-F238E27FC236}">
                <a16:creationId xmlns:a16="http://schemas.microsoft.com/office/drawing/2014/main" id="{7101E712-CCEC-4636-FDAF-697158AB24FB}"/>
              </a:ext>
            </a:extLst>
          </p:cNvPr>
          <p:cNvSpPr txBox="1"/>
          <p:nvPr/>
        </p:nvSpPr>
        <p:spPr>
          <a:xfrm flipH="1">
            <a:off x="8518152" y="6025859"/>
            <a:ext cx="3066219"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Provide seamless transitions and access for growing businesses. </a:t>
            </a:r>
          </a:p>
        </p:txBody>
      </p:sp>
    </p:spTree>
    <p:extLst>
      <p:ext uri="{BB962C8B-B14F-4D97-AF65-F5344CB8AC3E}">
        <p14:creationId xmlns:p14="http://schemas.microsoft.com/office/powerpoint/2010/main" val="30211965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D01CE13-505D-12E0-3FDB-2C4A9E9C570A}"/>
              </a:ext>
              <a:ext uri="{C183D7F6-B498-43B3-948B-1728B52AA6E4}">
                <adec:decorative xmlns:adec="http://schemas.microsoft.com/office/drawing/2017/decorative" val="1"/>
              </a:ext>
            </a:extLst>
          </p:cNvPr>
          <p:cNvSpPr/>
          <p:nvPr/>
        </p:nvSpPr>
        <p:spPr bwMode="auto">
          <a:xfrm>
            <a:off x="0" y="0"/>
            <a:ext cx="12192000" cy="1363908"/>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a:extLst>
              <a:ext uri="{FF2B5EF4-FFF2-40B4-BE49-F238E27FC236}">
                <a16:creationId xmlns:a16="http://schemas.microsoft.com/office/drawing/2014/main" id="{8D8D43E6-A674-4EC4-8D39-D768DAB87A30}"/>
              </a:ext>
            </a:extLst>
          </p:cNvPr>
          <p:cNvSpPr>
            <a:spLocks noGrp="1"/>
          </p:cNvSpPr>
          <p:nvPr>
            <p:ph type="title"/>
          </p:nvPr>
        </p:nvSpPr>
        <p:spPr>
          <a:xfrm>
            <a:off x="454169" y="323209"/>
            <a:ext cx="11293331" cy="795089"/>
          </a:xfrm>
        </p:spPr>
        <p:txBody>
          <a:bodyPr/>
          <a:lstStyle/>
          <a:p>
            <a:r>
              <a:rPr lang="en-US" sz="2800" dirty="0">
                <a:solidFill>
                  <a:schemeClr val="bg1"/>
                </a:solidFill>
              </a:rPr>
              <a:t>Azure Virtual Desktop is a cloud VDI solution designed to meet the challenges of remote work</a:t>
            </a:r>
          </a:p>
        </p:txBody>
      </p:sp>
      <p:sp>
        <p:nvSpPr>
          <p:cNvPr id="5" name="Rectangle 4">
            <a:extLst>
              <a:ext uri="{FF2B5EF4-FFF2-40B4-BE49-F238E27FC236}">
                <a16:creationId xmlns:a16="http://schemas.microsoft.com/office/drawing/2014/main" id="{6D344E86-924C-8690-EED7-B321A02FF483}"/>
              </a:ext>
              <a:ext uri="{C183D7F6-B498-43B3-948B-1728B52AA6E4}">
                <adec:decorative xmlns:adec="http://schemas.microsoft.com/office/drawing/2017/decorative" val="1"/>
              </a:ext>
            </a:extLst>
          </p:cNvPr>
          <p:cNvSpPr/>
          <p:nvPr/>
        </p:nvSpPr>
        <p:spPr bwMode="auto">
          <a:xfrm>
            <a:off x="0" y="1363908"/>
            <a:ext cx="4152900" cy="5494092"/>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solidFill>
                <a:schemeClr val="tx2">
                  <a:lumMod val="75000"/>
                </a:schemeClr>
              </a:solidFill>
              <a:ea typeface="Segoe UI" pitchFamily="34" charset="0"/>
              <a:cs typeface="Segoe UI" pitchFamily="34" charset="0"/>
            </a:endParaRPr>
          </a:p>
        </p:txBody>
      </p:sp>
      <p:sp>
        <p:nvSpPr>
          <p:cNvPr id="6" name="Title 10">
            <a:extLst>
              <a:ext uri="{FF2B5EF4-FFF2-40B4-BE49-F238E27FC236}">
                <a16:creationId xmlns:a16="http://schemas.microsoft.com/office/drawing/2014/main" id="{EFCAC425-C40F-F53F-CE2E-03D0FE55AC21}"/>
              </a:ext>
            </a:extLst>
          </p:cNvPr>
          <p:cNvSpPr txBox="1">
            <a:spLocks/>
          </p:cNvSpPr>
          <p:nvPr/>
        </p:nvSpPr>
        <p:spPr>
          <a:xfrm>
            <a:off x="438151" y="2883283"/>
            <a:ext cx="3248478" cy="1723549"/>
          </a:xfrm>
          <a:prstGeom prst="rect">
            <a:avLst/>
          </a:prstGeom>
        </p:spPr>
        <p:txBody>
          <a:bodyPr vert="horz" wrap="square" lIns="0" tIns="0" rIns="0" bIns="0" rtlCol="0" anchor="t">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a:lnSpc>
                <a:spcPct val="100000"/>
              </a:lnSpc>
            </a:pPr>
            <a:r>
              <a:rPr lang="en-US" sz="2800" dirty="0">
                <a:solidFill>
                  <a:schemeClr val="bg1"/>
                </a:solidFill>
              </a:rPr>
              <a:t>Enable a secure, remote desktop experience from virtually anywhere​</a:t>
            </a:r>
          </a:p>
        </p:txBody>
      </p:sp>
      <p:sp>
        <p:nvSpPr>
          <p:cNvPr id="7" name="TextBox 6">
            <a:extLst>
              <a:ext uri="{FF2B5EF4-FFF2-40B4-BE49-F238E27FC236}">
                <a16:creationId xmlns:a16="http://schemas.microsoft.com/office/drawing/2014/main" id="{DCB2ABC1-80C7-9577-C20D-490C80580D2E}"/>
              </a:ext>
            </a:extLst>
          </p:cNvPr>
          <p:cNvSpPr txBox="1">
            <a:spLocks/>
          </p:cNvSpPr>
          <p:nvPr/>
        </p:nvSpPr>
        <p:spPr>
          <a:xfrm>
            <a:off x="5431046" y="2025350"/>
            <a:ext cx="6509656" cy="276999"/>
          </a:xfrm>
          <a:prstGeom prst="rect">
            <a:avLst/>
          </a:prstGeom>
          <a:noFill/>
        </p:spPr>
        <p:txBody>
          <a:bodyPr wrap="square" lIns="0" tIns="0" rIns="0" bIns="0" anchor="t">
            <a:spAutoFit/>
          </a:bodyPr>
          <a:lstStyle/>
          <a:p>
            <a:pPr marL="7620" marR="2540">
              <a:spcBef>
                <a:spcPts val="1137"/>
              </a:spcBef>
            </a:pPr>
            <a:r>
              <a:rPr lang="en-US" sz="1800" dirty="0">
                <a:cs typeface="Segoe Pro"/>
              </a:rPr>
              <a:t>Access Windows 11 and Windows 10 from virtually anywhere</a:t>
            </a:r>
            <a:endParaRPr lang="en-US" dirty="0"/>
          </a:p>
        </p:txBody>
      </p:sp>
      <p:sp>
        <p:nvSpPr>
          <p:cNvPr id="8" name="TextBox 7">
            <a:extLst>
              <a:ext uri="{FF2B5EF4-FFF2-40B4-BE49-F238E27FC236}">
                <a16:creationId xmlns:a16="http://schemas.microsoft.com/office/drawing/2014/main" id="{31145B28-30E4-02D2-B3CB-2E8B930F7031}"/>
              </a:ext>
            </a:extLst>
          </p:cNvPr>
          <p:cNvSpPr txBox="1">
            <a:spLocks/>
          </p:cNvSpPr>
          <p:nvPr/>
        </p:nvSpPr>
        <p:spPr>
          <a:xfrm>
            <a:off x="5431046" y="3152001"/>
            <a:ext cx="5996213" cy="276999"/>
          </a:xfrm>
          <a:prstGeom prst="rect">
            <a:avLst/>
          </a:prstGeom>
          <a:noFill/>
        </p:spPr>
        <p:txBody>
          <a:bodyPr wrap="square" lIns="0" tIns="0" rIns="0" bIns="0">
            <a:spAutoFit/>
          </a:bodyPr>
          <a:lstStyle/>
          <a:p>
            <a:pPr marL="7701" marR="3081">
              <a:spcBef>
                <a:spcPts val="1137"/>
              </a:spcBef>
            </a:pPr>
            <a:r>
              <a:rPr lang="en-US" sz="1800" dirty="0">
                <a:cs typeface="Segoe Pro"/>
              </a:rPr>
              <a:t>Maintain full control over configuration and management</a:t>
            </a:r>
          </a:p>
        </p:txBody>
      </p:sp>
      <p:sp>
        <p:nvSpPr>
          <p:cNvPr id="9" name="TextBox 8">
            <a:extLst>
              <a:ext uri="{FF2B5EF4-FFF2-40B4-BE49-F238E27FC236}">
                <a16:creationId xmlns:a16="http://schemas.microsoft.com/office/drawing/2014/main" id="{7EC42A62-2CF4-B982-0EC7-E36181EA29D5}"/>
              </a:ext>
            </a:extLst>
          </p:cNvPr>
          <p:cNvSpPr txBox="1">
            <a:spLocks/>
          </p:cNvSpPr>
          <p:nvPr/>
        </p:nvSpPr>
        <p:spPr>
          <a:xfrm>
            <a:off x="5431047" y="4278652"/>
            <a:ext cx="5647870" cy="276999"/>
          </a:xfrm>
          <a:prstGeom prst="rect">
            <a:avLst/>
          </a:prstGeom>
          <a:noFill/>
        </p:spPr>
        <p:txBody>
          <a:bodyPr wrap="square" lIns="0" tIns="0" rIns="0" bIns="0">
            <a:spAutoFit/>
          </a:bodyPr>
          <a:lstStyle/>
          <a:p>
            <a:pPr marL="7701" marR="3081">
              <a:spcBef>
                <a:spcPts val="1137"/>
              </a:spcBef>
            </a:pPr>
            <a:r>
              <a:rPr lang="en-US" sz="1800" dirty="0">
                <a:cs typeface="Segoe Pro"/>
              </a:rPr>
              <a:t>Get the security and reliability of Azure </a:t>
            </a:r>
          </a:p>
        </p:txBody>
      </p:sp>
      <p:sp>
        <p:nvSpPr>
          <p:cNvPr id="10" name="TextBox 9">
            <a:extLst>
              <a:ext uri="{FF2B5EF4-FFF2-40B4-BE49-F238E27FC236}">
                <a16:creationId xmlns:a16="http://schemas.microsoft.com/office/drawing/2014/main" id="{659B5B13-9A40-1EB6-9BEB-458BA809D408}"/>
              </a:ext>
            </a:extLst>
          </p:cNvPr>
          <p:cNvSpPr txBox="1">
            <a:spLocks/>
          </p:cNvSpPr>
          <p:nvPr/>
        </p:nvSpPr>
        <p:spPr>
          <a:xfrm>
            <a:off x="5431046" y="5405304"/>
            <a:ext cx="6509656" cy="276999"/>
          </a:xfrm>
          <a:prstGeom prst="rect">
            <a:avLst/>
          </a:prstGeom>
          <a:noFill/>
        </p:spPr>
        <p:txBody>
          <a:bodyPr wrap="square" lIns="0" tIns="0" rIns="0" bIns="0">
            <a:spAutoFit/>
          </a:bodyPr>
          <a:lstStyle/>
          <a:p>
            <a:pPr marL="7701" marR="3081">
              <a:spcBef>
                <a:spcPts val="1137"/>
              </a:spcBef>
            </a:pPr>
            <a:r>
              <a:rPr lang="en-US" sz="1800" dirty="0">
                <a:cs typeface="Segoe Pro"/>
              </a:rPr>
              <a:t>Optimize cost with multi-session and pay for only what you use</a:t>
            </a:r>
          </a:p>
        </p:txBody>
      </p:sp>
      <p:grpSp>
        <p:nvGrpSpPr>
          <p:cNvPr id="26" name="Group 25">
            <a:extLst>
              <a:ext uri="{FF2B5EF4-FFF2-40B4-BE49-F238E27FC236}">
                <a16:creationId xmlns:a16="http://schemas.microsoft.com/office/drawing/2014/main" id="{8B6F6F72-D31B-6EA6-3C49-4E11FE308916}"/>
              </a:ext>
              <a:ext uri="{C183D7F6-B498-43B3-948B-1728B52AA6E4}">
                <adec:decorative xmlns:adec="http://schemas.microsoft.com/office/drawing/2017/decorative" val="1"/>
              </a:ext>
            </a:extLst>
          </p:cNvPr>
          <p:cNvGrpSpPr/>
          <p:nvPr/>
        </p:nvGrpSpPr>
        <p:grpSpPr>
          <a:xfrm>
            <a:off x="4591051" y="5269021"/>
            <a:ext cx="551534" cy="549564"/>
            <a:chOff x="5422657" y="5746952"/>
            <a:chExt cx="435756" cy="434204"/>
          </a:xfrm>
        </p:grpSpPr>
        <p:sp>
          <p:nvSpPr>
            <p:cNvPr id="27" name="Freeform 841">
              <a:extLst>
                <a:ext uri="{FF2B5EF4-FFF2-40B4-BE49-F238E27FC236}">
                  <a16:creationId xmlns:a16="http://schemas.microsoft.com/office/drawing/2014/main" id="{06382706-7074-0D47-7903-30E8ADD4CF4A}"/>
                </a:ext>
              </a:extLst>
            </p:cNvPr>
            <p:cNvSpPr>
              <a:spLocks/>
            </p:cNvSpPr>
            <p:nvPr/>
          </p:nvSpPr>
          <p:spPr bwMode="auto">
            <a:xfrm>
              <a:off x="5724572" y="5815425"/>
              <a:ext cx="133841" cy="348609"/>
            </a:xfrm>
            <a:custGeom>
              <a:avLst/>
              <a:gdLst>
                <a:gd name="T0" fmla="*/ 116 w 116"/>
                <a:gd name="T1" fmla="*/ 133 h 304"/>
                <a:gd name="T2" fmla="*/ 60 w 116"/>
                <a:gd name="T3" fmla="*/ 0 h 304"/>
                <a:gd name="T4" fmla="*/ 46 w 116"/>
                <a:gd name="T5" fmla="*/ 14 h 304"/>
                <a:gd name="T6" fmla="*/ 48 w 116"/>
                <a:gd name="T7" fmla="*/ 16 h 304"/>
                <a:gd name="T8" fmla="*/ 83 w 116"/>
                <a:gd name="T9" fmla="*/ 68 h 304"/>
                <a:gd name="T10" fmla="*/ 96 w 116"/>
                <a:gd name="T11" fmla="*/ 133 h 304"/>
                <a:gd name="T12" fmla="*/ 83 w 116"/>
                <a:gd name="T13" fmla="*/ 197 h 304"/>
                <a:gd name="T14" fmla="*/ 47 w 116"/>
                <a:gd name="T15" fmla="*/ 250 h 304"/>
                <a:gd name="T16" fmla="*/ 19 w 116"/>
                <a:gd name="T17" fmla="*/ 273 h 304"/>
                <a:gd name="T18" fmla="*/ 5 w 116"/>
                <a:gd name="T19" fmla="*/ 255 h 304"/>
                <a:gd name="T20" fmla="*/ 0 w 116"/>
                <a:gd name="T21" fmla="*/ 299 h 304"/>
                <a:gd name="T22" fmla="*/ 43 w 116"/>
                <a:gd name="T23" fmla="*/ 304 h 304"/>
                <a:gd name="T24" fmla="*/ 31 w 116"/>
                <a:gd name="T25" fmla="*/ 289 h 304"/>
                <a:gd name="T26" fmla="*/ 116 w 116"/>
                <a:gd name="T27" fmla="*/ 13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304">
                  <a:moveTo>
                    <a:pt x="116" y="133"/>
                  </a:moveTo>
                  <a:cubicBezTo>
                    <a:pt x="116" y="81"/>
                    <a:pt x="94" y="33"/>
                    <a:pt x="60" y="0"/>
                  </a:cubicBezTo>
                  <a:cubicBezTo>
                    <a:pt x="46" y="14"/>
                    <a:pt x="46" y="14"/>
                    <a:pt x="46" y="14"/>
                  </a:cubicBezTo>
                  <a:cubicBezTo>
                    <a:pt x="46" y="14"/>
                    <a:pt x="47" y="15"/>
                    <a:pt x="48" y="16"/>
                  </a:cubicBezTo>
                  <a:cubicBezTo>
                    <a:pt x="63" y="31"/>
                    <a:pt x="75" y="49"/>
                    <a:pt x="83" y="68"/>
                  </a:cubicBezTo>
                  <a:cubicBezTo>
                    <a:pt x="92" y="89"/>
                    <a:pt x="96" y="111"/>
                    <a:pt x="96" y="133"/>
                  </a:cubicBezTo>
                  <a:cubicBezTo>
                    <a:pt x="96" y="155"/>
                    <a:pt x="91" y="177"/>
                    <a:pt x="83" y="197"/>
                  </a:cubicBezTo>
                  <a:cubicBezTo>
                    <a:pt x="74" y="217"/>
                    <a:pt x="62" y="235"/>
                    <a:pt x="47" y="250"/>
                  </a:cubicBezTo>
                  <a:cubicBezTo>
                    <a:pt x="39" y="259"/>
                    <a:pt x="29" y="266"/>
                    <a:pt x="19" y="273"/>
                  </a:cubicBezTo>
                  <a:cubicBezTo>
                    <a:pt x="5" y="255"/>
                    <a:pt x="5" y="255"/>
                    <a:pt x="5" y="255"/>
                  </a:cubicBezTo>
                  <a:cubicBezTo>
                    <a:pt x="0" y="299"/>
                    <a:pt x="0" y="299"/>
                    <a:pt x="0" y="299"/>
                  </a:cubicBezTo>
                  <a:cubicBezTo>
                    <a:pt x="43" y="304"/>
                    <a:pt x="43" y="304"/>
                    <a:pt x="43" y="304"/>
                  </a:cubicBezTo>
                  <a:cubicBezTo>
                    <a:pt x="31" y="289"/>
                    <a:pt x="31" y="289"/>
                    <a:pt x="31" y="289"/>
                  </a:cubicBezTo>
                  <a:cubicBezTo>
                    <a:pt x="82" y="255"/>
                    <a:pt x="116" y="198"/>
                    <a:pt x="116" y="133"/>
                  </a:cubicBez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28" name="Freeform 842">
              <a:extLst>
                <a:ext uri="{FF2B5EF4-FFF2-40B4-BE49-F238E27FC236}">
                  <a16:creationId xmlns:a16="http://schemas.microsoft.com/office/drawing/2014/main" id="{CCCE0768-DED3-FC48-3E52-80D41600AA51}"/>
                </a:ext>
              </a:extLst>
            </p:cNvPr>
            <p:cNvSpPr>
              <a:spLocks/>
            </p:cNvSpPr>
            <p:nvPr/>
          </p:nvSpPr>
          <p:spPr bwMode="auto">
            <a:xfrm>
              <a:off x="5422657" y="6009964"/>
              <a:ext cx="273908" cy="171192"/>
            </a:xfrm>
            <a:custGeom>
              <a:avLst/>
              <a:gdLst>
                <a:gd name="T0" fmla="*/ 232 w 238"/>
                <a:gd name="T1" fmla="*/ 124 h 148"/>
                <a:gd name="T2" fmla="*/ 192 w 238"/>
                <a:gd name="T3" fmla="*/ 128 h 148"/>
                <a:gd name="T4" fmla="*/ 192 w 238"/>
                <a:gd name="T5" fmla="*/ 128 h 148"/>
                <a:gd name="T6" fmla="*/ 127 w 238"/>
                <a:gd name="T7" fmla="*/ 115 h 148"/>
                <a:gd name="T8" fmla="*/ 75 w 238"/>
                <a:gd name="T9" fmla="*/ 80 h 148"/>
                <a:gd name="T10" fmla="*/ 41 w 238"/>
                <a:gd name="T11" fmla="*/ 30 h 148"/>
                <a:gd name="T12" fmla="*/ 61 w 238"/>
                <a:gd name="T13" fmla="*/ 26 h 148"/>
                <a:gd name="T14" fmla="*/ 26 w 238"/>
                <a:gd name="T15" fmla="*/ 0 h 148"/>
                <a:gd name="T16" fmla="*/ 0 w 238"/>
                <a:gd name="T17" fmla="*/ 36 h 148"/>
                <a:gd name="T18" fmla="*/ 20 w 238"/>
                <a:gd name="T19" fmla="*/ 33 h 148"/>
                <a:gd name="T20" fmla="*/ 192 w 238"/>
                <a:gd name="T21" fmla="*/ 148 h 148"/>
                <a:gd name="T22" fmla="*/ 192 w 238"/>
                <a:gd name="T23" fmla="*/ 148 h 148"/>
                <a:gd name="T24" fmla="*/ 238 w 238"/>
                <a:gd name="T25" fmla="*/ 143 h 148"/>
                <a:gd name="T26" fmla="*/ 232 w 238"/>
                <a:gd name="T27"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148">
                  <a:moveTo>
                    <a:pt x="232" y="124"/>
                  </a:moveTo>
                  <a:cubicBezTo>
                    <a:pt x="219" y="127"/>
                    <a:pt x="206" y="128"/>
                    <a:pt x="192" y="128"/>
                  </a:cubicBezTo>
                  <a:cubicBezTo>
                    <a:pt x="192" y="128"/>
                    <a:pt x="192" y="128"/>
                    <a:pt x="192" y="128"/>
                  </a:cubicBezTo>
                  <a:cubicBezTo>
                    <a:pt x="170" y="128"/>
                    <a:pt x="148" y="124"/>
                    <a:pt x="127" y="115"/>
                  </a:cubicBezTo>
                  <a:cubicBezTo>
                    <a:pt x="108" y="107"/>
                    <a:pt x="90" y="95"/>
                    <a:pt x="75" y="80"/>
                  </a:cubicBezTo>
                  <a:cubicBezTo>
                    <a:pt x="60" y="65"/>
                    <a:pt x="49" y="48"/>
                    <a:pt x="41" y="30"/>
                  </a:cubicBezTo>
                  <a:cubicBezTo>
                    <a:pt x="61" y="26"/>
                    <a:pt x="61" y="26"/>
                    <a:pt x="61" y="26"/>
                  </a:cubicBezTo>
                  <a:cubicBezTo>
                    <a:pt x="26" y="0"/>
                    <a:pt x="26" y="0"/>
                    <a:pt x="26" y="0"/>
                  </a:cubicBezTo>
                  <a:cubicBezTo>
                    <a:pt x="0" y="36"/>
                    <a:pt x="0" y="36"/>
                    <a:pt x="0" y="36"/>
                  </a:cubicBezTo>
                  <a:cubicBezTo>
                    <a:pt x="20" y="33"/>
                    <a:pt x="20" y="33"/>
                    <a:pt x="20" y="33"/>
                  </a:cubicBezTo>
                  <a:cubicBezTo>
                    <a:pt x="48" y="100"/>
                    <a:pt x="114" y="148"/>
                    <a:pt x="192" y="148"/>
                  </a:cubicBezTo>
                  <a:cubicBezTo>
                    <a:pt x="192" y="148"/>
                    <a:pt x="192" y="148"/>
                    <a:pt x="192" y="148"/>
                  </a:cubicBezTo>
                  <a:cubicBezTo>
                    <a:pt x="208" y="148"/>
                    <a:pt x="223" y="146"/>
                    <a:pt x="238" y="143"/>
                  </a:cubicBezTo>
                  <a:lnTo>
                    <a:pt x="232" y="12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29" name="Freeform 843">
              <a:extLst>
                <a:ext uri="{FF2B5EF4-FFF2-40B4-BE49-F238E27FC236}">
                  <a16:creationId xmlns:a16="http://schemas.microsoft.com/office/drawing/2014/main" id="{06F306BD-80D0-C899-EAC3-B1875C204610}"/>
                </a:ext>
              </a:extLst>
            </p:cNvPr>
            <p:cNvSpPr>
              <a:spLocks/>
            </p:cNvSpPr>
            <p:nvPr/>
          </p:nvSpPr>
          <p:spPr bwMode="auto">
            <a:xfrm>
              <a:off x="5430446" y="5746952"/>
              <a:ext cx="325266" cy="216325"/>
            </a:xfrm>
            <a:custGeom>
              <a:avLst/>
              <a:gdLst>
                <a:gd name="T0" fmla="*/ 282 w 282"/>
                <a:gd name="T1" fmla="*/ 40 h 188"/>
                <a:gd name="T2" fmla="*/ 264 w 282"/>
                <a:gd name="T3" fmla="*/ 0 h 188"/>
                <a:gd name="T4" fmla="*/ 257 w 282"/>
                <a:gd name="T5" fmla="*/ 20 h 188"/>
                <a:gd name="T6" fmla="*/ 186 w 282"/>
                <a:gd name="T7" fmla="*/ 6 h 188"/>
                <a:gd name="T8" fmla="*/ 185 w 282"/>
                <a:gd name="T9" fmla="*/ 6 h 188"/>
                <a:gd name="T10" fmla="*/ 0 w 282"/>
                <a:gd name="T11" fmla="*/ 188 h 188"/>
                <a:gd name="T12" fmla="*/ 20 w 282"/>
                <a:gd name="T13" fmla="*/ 188 h 188"/>
                <a:gd name="T14" fmla="*/ 33 w 282"/>
                <a:gd name="T15" fmla="*/ 127 h 188"/>
                <a:gd name="T16" fmla="*/ 68 w 282"/>
                <a:gd name="T17" fmla="*/ 74 h 188"/>
                <a:gd name="T18" fmla="*/ 121 w 282"/>
                <a:gd name="T19" fmla="*/ 39 h 188"/>
                <a:gd name="T20" fmla="*/ 185 w 282"/>
                <a:gd name="T21" fmla="*/ 26 h 188"/>
                <a:gd name="T22" fmla="*/ 185 w 282"/>
                <a:gd name="T23" fmla="*/ 26 h 188"/>
                <a:gd name="T24" fmla="*/ 249 w 282"/>
                <a:gd name="T25" fmla="*/ 39 h 188"/>
                <a:gd name="T26" fmla="*/ 242 w 282"/>
                <a:gd name="T27" fmla="*/ 58 h 188"/>
                <a:gd name="T28" fmla="*/ 282 w 282"/>
                <a:gd name="T29" fmla="*/ 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188">
                  <a:moveTo>
                    <a:pt x="282" y="40"/>
                  </a:moveTo>
                  <a:cubicBezTo>
                    <a:pt x="264" y="0"/>
                    <a:pt x="264" y="0"/>
                    <a:pt x="264" y="0"/>
                  </a:cubicBezTo>
                  <a:cubicBezTo>
                    <a:pt x="257" y="20"/>
                    <a:pt x="257" y="20"/>
                    <a:pt x="257" y="20"/>
                  </a:cubicBezTo>
                  <a:cubicBezTo>
                    <a:pt x="235" y="11"/>
                    <a:pt x="211" y="6"/>
                    <a:pt x="186" y="6"/>
                  </a:cubicBezTo>
                  <a:cubicBezTo>
                    <a:pt x="185" y="6"/>
                    <a:pt x="185" y="6"/>
                    <a:pt x="185" y="6"/>
                  </a:cubicBezTo>
                  <a:cubicBezTo>
                    <a:pt x="84" y="6"/>
                    <a:pt x="2" y="87"/>
                    <a:pt x="0" y="188"/>
                  </a:cubicBezTo>
                  <a:cubicBezTo>
                    <a:pt x="20" y="188"/>
                    <a:pt x="20" y="188"/>
                    <a:pt x="20" y="188"/>
                  </a:cubicBezTo>
                  <a:cubicBezTo>
                    <a:pt x="20" y="167"/>
                    <a:pt x="24" y="146"/>
                    <a:pt x="33" y="127"/>
                  </a:cubicBezTo>
                  <a:cubicBezTo>
                    <a:pt x="41" y="107"/>
                    <a:pt x="53" y="90"/>
                    <a:pt x="68" y="74"/>
                  </a:cubicBezTo>
                  <a:cubicBezTo>
                    <a:pt x="83" y="59"/>
                    <a:pt x="101" y="47"/>
                    <a:pt x="121" y="39"/>
                  </a:cubicBezTo>
                  <a:cubicBezTo>
                    <a:pt x="141" y="30"/>
                    <a:pt x="163" y="26"/>
                    <a:pt x="185" y="26"/>
                  </a:cubicBezTo>
                  <a:cubicBezTo>
                    <a:pt x="185" y="26"/>
                    <a:pt x="185" y="26"/>
                    <a:pt x="185" y="26"/>
                  </a:cubicBezTo>
                  <a:cubicBezTo>
                    <a:pt x="208" y="26"/>
                    <a:pt x="229" y="30"/>
                    <a:pt x="249" y="39"/>
                  </a:cubicBezTo>
                  <a:cubicBezTo>
                    <a:pt x="242" y="58"/>
                    <a:pt x="242" y="58"/>
                    <a:pt x="242" y="58"/>
                  </a:cubicBezTo>
                  <a:lnTo>
                    <a:pt x="282" y="4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30" name="Freeform 844">
              <a:extLst>
                <a:ext uri="{FF2B5EF4-FFF2-40B4-BE49-F238E27FC236}">
                  <a16:creationId xmlns:a16="http://schemas.microsoft.com/office/drawing/2014/main" id="{0D9CE39E-418A-6C98-3F3D-733F255DCCF1}"/>
                </a:ext>
              </a:extLst>
            </p:cNvPr>
            <p:cNvSpPr>
              <a:spLocks/>
            </p:cNvSpPr>
            <p:nvPr/>
          </p:nvSpPr>
          <p:spPr bwMode="auto">
            <a:xfrm>
              <a:off x="5503621" y="5831360"/>
              <a:ext cx="284004" cy="282570"/>
            </a:xfrm>
            <a:custGeom>
              <a:avLst/>
              <a:gdLst>
                <a:gd name="T0" fmla="*/ 267 w 267"/>
                <a:gd name="T1" fmla="*/ 153 h 267"/>
                <a:gd name="T2" fmla="*/ 267 w 267"/>
                <a:gd name="T3" fmla="*/ 114 h 267"/>
                <a:gd name="T4" fmla="*/ 239 w 267"/>
                <a:gd name="T5" fmla="*/ 114 h 267"/>
                <a:gd name="T6" fmla="*/ 222 w 267"/>
                <a:gd name="T7" fmla="*/ 73 h 267"/>
                <a:gd name="T8" fmla="*/ 242 w 267"/>
                <a:gd name="T9" fmla="*/ 53 h 267"/>
                <a:gd name="T10" fmla="*/ 215 w 267"/>
                <a:gd name="T11" fmla="*/ 25 h 267"/>
                <a:gd name="T12" fmla="*/ 195 w 267"/>
                <a:gd name="T13" fmla="*/ 45 h 267"/>
                <a:gd name="T14" fmla="*/ 153 w 267"/>
                <a:gd name="T15" fmla="*/ 28 h 267"/>
                <a:gd name="T16" fmla="*/ 153 w 267"/>
                <a:gd name="T17" fmla="*/ 0 h 267"/>
                <a:gd name="T18" fmla="*/ 114 w 267"/>
                <a:gd name="T19" fmla="*/ 0 h 267"/>
                <a:gd name="T20" fmla="*/ 114 w 267"/>
                <a:gd name="T21" fmla="*/ 28 h 267"/>
                <a:gd name="T22" fmla="*/ 73 w 267"/>
                <a:gd name="T23" fmla="*/ 45 h 267"/>
                <a:gd name="T24" fmla="*/ 53 w 267"/>
                <a:gd name="T25" fmla="*/ 25 h 267"/>
                <a:gd name="T26" fmla="*/ 25 w 267"/>
                <a:gd name="T27" fmla="*/ 53 h 267"/>
                <a:gd name="T28" fmla="*/ 46 w 267"/>
                <a:gd name="T29" fmla="*/ 73 h 267"/>
                <a:gd name="T30" fmla="*/ 29 w 267"/>
                <a:gd name="T31" fmla="*/ 114 h 267"/>
                <a:gd name="T32" fmla="*/ 0 w 267"/>
                <a:gd name="T33" fmla="*/ 114 h 267"/>
                <a:gd name="T34" fmla="*/ 0 w 267"/>
                <a:gd name="T35" fmla="*/ 153 h 267"/>
                <a:gd name="T36" fmla="*/ 30 w 267"/>
                <a:gd name="T37" fmla="*/ 153 h 267"/>
                <a:gd name="T38" fmla="*/ 46 w 267"/>
                <a:gd name="T39" fmla="*/ 193 h 267"/>
                <a:gd name="T40" fmla="*/ 25 w 267"/>
                <a:gd name="T41" fmla="*/ 214 h 267"/>
                <a:gd name="T42" fmla="*/ 53 w 267"/>
                <a:gd name="T43" fmla="*/ 242 h 267"/>
                <a:gd name="T44" fmla="*/ 74 w 267"/>
                <a:gd name="T45" fmla="*/ 221 h 267"/>
                <a:gd name="T46" fmla="*/ 114 w 267"/>
                <a:gd name="T47" fmla="*/ 237 h 267"/>
                <a:gd name="T48" fmla="*/ 114 w 267"/>
                <a:gd name="T49" fmla="*/ 267 h 267"/>
                <a:gd name="T50" fmla="*/ 153 w 267"/>
                <a:gd name="T51" fmla="*/ 267 h 267"/>
                <a:gd name="T52" fmla="*/ 153 w 267"/>
                <a:gd name="T53" fmla="*/ 238 h 267"/>
                <a:gd name="T54" fmla="*/ 194 w 267"/>
                <a:gd name="T55" fmla="*/ 221 h 267"/>
                <a:gd name="T56" fmla="*/ 214 w 267"/>
                <a:gd name="T57" fmla="*/ 242 h 267"/>
                <a:gd name="T58" fmla="*/ 242 w 267"/>
                <a:gd name="T59" fmla="*/ 215 h 267"/>
                <a:gd name="T60" fmla="*/ 221 w 267"/>
                <a:gd name="T61" fmla="*/ 194 h 267"/>
                <a:gd name="T62" fmla="*/ 239 w 267"/>
                <a:gd name="T63" fmla="*/ 153 h 267"/>
                <a:gd name="T64" fmla="*/ 267 w 267"/>
                <a:gd name="T65" fmla="*/ 15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7" h="267">
                  <a:moveTo>
                    <a:pt x="267" y="153"/>
                  </a:moveTo>
                  <a:cubicBezTo>
                    <a:pt x="267" y="114"/>
                    <a:pt x="267" y="114"/>
                    <a:pt x="267" y="114"/>
                  </a:cubicBezTo>
                  <a:cubicBezTo>
                    <a:pt x="239" y="114"/>
                    <a:pt x="239" y="114"/>
                    <a:pt x="239" y="114"/>
                  </a:cubicBezTo>
                  <a:cubicBezTo>
                    <a:pt x="237" y="99"/>
                    <a:pt x="231" y="85"/>
                    <a:pt x="222" y="73"/>
                  </a:cubicBezTo>
                  <a:cubicBezTo>
                    <a:pt x="242" y="53"/>
                    <a:pt x="242" y="53"/>
                    <a:pt x="242" y="53"/>
                  </a:cubicBezTo>
                  <a:cubicBezTo>
                    <a:pt x="215" y="25"/>
                    <a:pt x="215" y="25"/>
                    <a:pt x="215" y="25"/>
                  </a:cubicBezTo>
                  <a:cubicBezTo>
                    <a:pt x="195" y="45"/>
                    <a:pt x="195" y="45"/>
                    <a:pt x="195" y="45"/>
                  </a:cubicBezTo>
                  <a:cubicBezTo>
                    <a:pt x="183" y="36"/>
                    <a:pt x="169" y="31"/>
                    <a:pt x="153" y="28"/>
                  </a:cubicBezTo>
                  <a:cubicBezTo>
                    <a:pt x="153" y="0"/>
                    <a:pt x="153" y="0"/>
                    <a:pt x="153" y="0"/>
                  </a:cubicBezTo>
                  <a:cubicBezTo>
                    <a:pt x="114" y="0"/>
                    <a:pt x="114" y="0"/>
                    <a:pt x="114" y="0"/>
                  </a:cubicBezTo>
                  <a:cubicBezTo>
                    <a:pt x="114" y="28"/>
                    <a:pt x="114" y="28"/>
                    <a:pt x="114" y="28"/>
                  </a:cubicBezTo>
                  <a:cubicBezTo>
                    <a:pt x="99" y="31"/>
                    <a:pt x="85" y="37"/>
                    <a:pt x="73" y="45"/>
                  </a:cubicBezTo>
                  <a:cubicBezTo>
                    <a:pt x="53" y="25"/>
                    <a:pt x="53" y="25"/>
                    <a:pt x="53" y="25"/>
                  </a:cubicBezTo>
                  <a:cubicBezTo>
                    <a:pt x="25" y="53"/>
                    <a:pt x="25" y="53"/>
                    <a:pt x="25" y="53"/>
                  </a:cubicBezTo>
                  <a:cubicBezTo>
                    <a:pt x="46" y="73"/>
                    <a:pt x="46" y="73"/>
                    <a:pt x="46" y="73"/>
                  </a:cubicBezTo>
                  <a:cubicBezTo>
                    <a:pt x="38" y="85"/>
                    <a:pt x="32" y="99"/>
                    <a:pt x="29" y="114"/>
                  </a:cubicBezTo>
                  <a:cubicBezTo>
                    <a:pt x="0" y="114"/>
                    <a:pt x="0" y="114"/>
                    <a:pt x="0" y="114"/>
                  </a:cubicBezTo>
                  <a:cubicBezTo>
                    <a:pt x="0" y="153"/>
                    <a:pt x="0" y="153"/>
                    <a:pt x="0" y="153"/>
                  </a:cubicBezTo>
                  <a:cubicBezTo>
                    <a:pt x="30" y="153"/>
                    <a:pt x="30" y="153"/>
                    <a:pt x="30" y="153"/>
                  </a:cubicBezTo>
                  <a:cubicBezTo>
                    <a:pt x="32" y="168"/>
                    <a:pt x="38" y="181"/>
                    <a:pt x="46" y="193"/>
                  </a:cubicBezTo>
                  <a:cubicBezTo>
                    <a:pt x="25" y="214"/>
                    <a:pt x="25" y="214"/>
                    <a:pt x="25" y="214"/>
                  </a:cubicBezTo>
                  <a:cubicBezTo>
                    <a:pt x="53" y="242"/>
                    <a:pt x="53" y="242"/>
                    <a:pt x="53" y="242"/>
                  </a:cubicBezTo>
                  <a:cubicBezTo>
                    <a:pt x="74" y="221"/>
                    <a:pt x="74" y="221"/>
                    <a:pt x="74" y="221"/>
                  </a:cubicBezTo>
                  <a:cubicBezTo>
                    <a:pt x="86" y="229"/>
                    <a:pt x="99" y="235"/>
                    <a:pt x="114" y="237"/>
                  </a:cubicBezTo>
                  <a:cubicBezTo>
                    <a:pt x="114" y="267"/>
                    <a:pt x="114" y="267"/>
                    <a:pt x="114" y="267"/>
                  </a:cubicBezTo>
                  <a:cubicBezTo>
                    <a:pt x="153" y="267"/>
                    <a:pt x="153" y="267"/>
                    <a:pt x="153" y="267"/>
                  </a:cubicBezTo>
                  <a:cubicBezTo>
                    <a:pt x="153" y="238"/>
                    <a:pt x="153" y="238"/>
                    <a:pt x="153" y="238"/>
                  </a:cubicBezTo>
                  <a:cubicBezTo>
                    <a:pt x="168" y="235"/>
                    <a:pt x="182" y="229"/>
                    <a:pt x="194" y="221"/>
                  </a:cubicBezTo>
                  <a:cubicBezTo>
                    <a:pt x="214" y="242"/>
                    <a:pt x="214" y="242"/>
                    <a:pt x="214" y="242"/>
                  </a:cubicBezTo>
                  <a:cubicBezTo>
                    <a:pt x="242" y="215"/>
                    <a:pt x="242" y="215"/>
                    <a:pt x="242" y="215"/>
                  </a:cubicBezTo>
                  <a:cubicBezTo>
                    <a:pt x="221" y="194"/>
                    <a:pt x="221" y="194"/>
                    <a:pt x="221" y="194"/>
                  </a:cubicBezTo>
                  <a:cubicBezTo>
                    <a:pt x="230" y="182"/>
                    <a:pt x="236" y="168"/>
                    <a:pt x="239" y="153"/>
                  </a:cubicBezTo>
                  <a:lnTo>
                    <a:pt x="267" y="153"/>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Oval 845">
              <a:extLst>
                <a:ext uri="{FF2B5EF4-FFF2-40B4-BE49-F238E27FC236}">
                  <a16:creationId xmlns:a16="http://schemas.microsoft.com/office/drawing/2014/main" id="{CEAFD922-CC94-7A01-7368-51CAB040C57B}"/>
                </a:ext>
              </a:extLst>
            </p:cNvPr>
            <p:cNvSpPr>
              <a:spLocks noChangeArrowheads="1"/>
            </p:cNvSpPr>
            <p:nvPr/>
          </p:nvSpPr>
          <p:spPr bwMode="auto">
            <a:xfrm>
              <a:off x="5567029" y="5894831"/>
              <a:ext cx="157186" cy="15562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04" tIns="44802" rIns="89604" bIns="44802" numCol="1" anchor="t" anchorCtr="0" compatLnSpc="1">
              <a:prstTxWarp prst="textNoShape">
                <a:avLst/>
              </a:prstTxWarp>
            </a:bodyPr>
            <a:lstStyle/>
            <a:p>
              <a:pPr marL="0" marR="0" lvl="0" indent="0" algn="ctr" defTabSz="895870"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41" name="Group 40">
            <a:extLst>
              <a:ext uri="{FF2B5EF4-FFF2-40B4-BE49-F238E27FC236}">
                <a16:creationId xmlns:a16="http://schemas.microsoft.com/office/drawing/2014/main" id="{BD697E54-80D2-3FC5-349A-AABABB2DE5F1}"/>
              </a:ext>
              <a:ext uri="{C183D7F6-B498-43B3-948B-1728B52AA6E4}">
                <adec:decorative xmlns:adec="http://schemas.microsoft.com/office/drawing/2017/decorative" val="1"/>
              </a:ext>
            </a:extLst>
          </p:cNvPr>
          <p:cNvGrpSpPr>
            <a:grpSpLocks/>
          </p:cNvGrpSpPr>
          <p:nvPr/>
        </p:nvGrpSpPr>
        <p:grpSpPr>
          <a:xfrm>
            <a:off x="4635010" y="4196720"/>
            <a:ext cx="463616" cy="463616"/>
            <a:chOff x="7320530" y="4876800"/>
            <a:chExt cx="397900" cy="396504"/>
          </a:xfrm>
        </p:grpSpPr>
        <p:sp>
          <p:nvSpPr>
            <p:cNvPr id="42" name="Freeform 912">
              <a:extLst>
                <a:ext uri="{FF2B5EF4-FFF2-40B4-BE49-F238E27FC236}">
                  <a16:creationId xmlns:a16="http://schemas.microsoft.com/office/drawing/2014/main" id="{61661292-3710-5C7F-0462-DC288A28B994}"/>
                </a:ext>
              </a:extLst>
            </p:cNvPr>
            <p:cNvSpPr>
              <a:spLocks/>
            </p:cNvSpPr>
            <p:nvPr/>
          </p:nvSpPr>
          <p:spPr bwMode="auto">
            <a:xfrm>
              <a:off x="7626285" y="4960568"/>
              <a:ext cx="92145" cy="61430"/>
            </a:xfrm>
            <a:custGeom>
              <a:avLst/>
              <a:gdLst>
                <a:gd name="T0" fmla="*/ 8 w 89"/>
                <a:gd name="T1" fmla="*/ 51 h 60"/>
                <a:gd name="T2" fmla="*/ 8 w 89"/>
                <a:gd name="T3" fmla="*/ 60 h 60"/>
                <a:gd name="T4" fmla="*/ 59 w 89"/>
                <a:gd name="T5" fmla="*/ 60 h 60"/>
                <a:gd name="T6" fmla="*/ 89 w 89"/>
                <a:gd name="T7" fmla="*/ 30 h 60"/>
                <a:gd name="T8" fmla="*/ 59 w 89"/>
                <a:gd name="T9" fmla="*/ 0 h 60"/>
                <a:gd name="T10" fmla="*/ 0 w 89"/>
                <a:gd name="T11" fmla="*/ 0 h 60"/>
                <a:gd name="T12" fmla="*/ 8 w 89"/>
                <a:gd name="T13" fmla="*/ 42 h 60"/>
                <a:gd name="T14" fmla="*/ 8 w 89"/>
                <a:gd name="T15" fmla="*/ 5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0">
                  <a:moveTo>
                    <a:pt x="8" y="51"/>
                  </a:moveTo>
                  <a:cubicBezTo>
                    <a:pt x="8" y="60"/>
                    <a:pt x="8" y="60"/>
                    <a:pt x="8" y="60"/>
                  </a:cubicBezTo>
                  <a:cubicBezTo>
                    <a:pt x="59" y="60"/>
                    <a:pt x="59" y="60"/>
                    <a:pt x="59" y="60"/>
                  </a:cubicBezTo>
                  <a:cubicBezTo>
                    <a:pt x="75" y="60"/>
                    <a:pt x="89" y="47"/>
                    <a:pt x="89" y="30"/>
                  </a:cubicBezTo>
                  <a:cubicBezTo>
                    <a:pt x="89" y="13"/>
                    <a:pt x="75" y="0"/>
                    <a:pt x="59" y="0"/>
                  </a:cubicBezTo>
                  <a:cubicBezTo>
                    <a:pt x="0" y="0"/>
                    <a:pt x="0" y="0"/>
                    <a:pt x="0" y="0"/>
                  </a:cubicBezTo>
                  <a:cubicBezTo>
                    <a:pt x="5" y="13"/>
                    <a:pt x="8" y="27"/>
                    <a:pt x="8" y="42"/>
                  </a:cubicBezTo>
                  <a:cubicBezTo>
                    <a:pt x="8" y="45"/>
                    <a:pt x="8" y="48"/>
                    <a:pt x="8" y="5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43" name="Freeform 913">
              <a:extLst>
                <a:ext uri="{FF2B5EF4-FFF2-40B4-BE49-F238E27FC236}">
                  <a16:creationId xmlns:a16="http://schemas.microsoft.com/office/drawing/2014/main" id="{86BF7593-70F6-D336-6245-6D84A1978F37}"/>
                </a:ext>
              </a:extLst>
            </p:cNvPr>
            <p:cNvSpPr>
              <a:spLocks/>
            </p:cNvSpPr>
            <p:nvPr/>
          </p:nvSpPr>
          <p:spPr bwMode="auto">
            <a:xfrm>
              <a:off x="7320530" y="4960568"/>
              <a:ext cx="92145" cy="61430"/>
            </a:xfrm>
            <a:custGeom>
              <a:avLst/>
              <a:gdLst>
                <a:gd name="T0" fmla="*/ 81 w 89"/>
                <a:gd name="T1" fmla="*/ 42 h 60"/>
                <a:gd name="T2" fmla="*/ 89 w 89"/>
                <a:gd name="T3" fmla="*/ 0 h 60"/>
                <a:gd name="T4" fmla="*/ 30 w 89"/>
                <a:gd name="T5" fmla="*/ 0 h 60"/>
                <a:gd name="T6" fmla="*/ 0 w 89"/>
                <a:gd name="T7" fmla="*/ 30 h 60"/>
                <a:gd name="T8" fmla="*/ 30 w 89"/>
                <a:gd name="T9" fmla="*/ 60 h 60"/>
                <a:gd name="T10" fmla="*/ 81 w 89"/>
                <a:gd name="T11" fmla="*/ 60 h 60"/>
                <a:gd name="T12" fmla="*/ 81 w 89"/>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89" h="60">
                  <a:moveTo>
                    <a:pt x="81" y="42"/>
                  </a:moveTo>
                  <a:cubicBezTo>
                    <a:pt x="81" y="27"/>
                    <a:pt x="84" y="13"/>
                    <a:pt x="89" y="0"/>
                  </a:cubicBezTo>
                  <a:cubicBezTo>
                    <a:pt x="30" y="0"/>
                    <a:pt x="30" y="0"/>
                    <a:pt x="30" y="0"/>
                  </a:cubicBezTo>
                  <a:cubicBezTo>
                    <a:pt x="14" y="0"/>
                    <a:pt x="0" y="13"/>
                    <a:pt x="0" y="30"/>
                  </a:cubicBezTo>
                  <a:cubicBezTo>
                    <a:pt x="0" y="47"/>
                    <a:pt x="14" y="60"/>
                    <a:pt x="30" y="60"/>
                  </a:cubicBezTo>
                  <a:cubicBezTo>
                    <a:pt x="81" y="60"/>
                    <a:pt x="81" y="60"/>
                    <a:pt x="81" y="60"/>
                  </a:cubicBezTo>
                  <a:cubicBezTo>
                    <a:pt x="81" y="42"/>
                    <a:pt x="81" y="42"/>
                    <a:pt x="81" y="4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45" name="Freeform 914">
              <a:extLst>
                <a:ext uri="{FF2B5EF4-FFF2-40B4-BE49-F238E27FC236}">
                  <a16:creationId xmlns:a16="http://schemas.microsoft.com/office/drawing/2014/main" id="{F1612A32-95DE-786C-1353-C829B49E76D3}"/>
                </a:ext>
              </a:extLst>
            </p:cNvPr>
            <p:cNvSpPr>
              <a:spLocks/>
            </p:cNvSpPr>
            <p:nvPr/>
          </p:nvSpPr>
          <p:spPr bwMode="auto">
            <a:xfrm>
              <a:off x="7320530" y="4876800"/>
              <a:ext cx="397900" cy="62827"/>
            </a:xfrm>
            <a:custGeom>
              <a:avLst/>
              <a:gdLst>
                <a:gd name="T0" fmla="*/ 192 w 384"/>
                <a:gd name="T1" fmla="*/ 12 h 61"/>
                <a:gd name="T2" fmla="*/ 284 w 384"/>
                <a:gd name="T3" fmla="*/ 61 h 61"/>
                <a:gd name="T4" fmla="*/ 354 w 384"/>
                <a:gd name="T5" fmla="*/ 61 h 61"/>
                <a:gd name="T6" fmla="*/ 384 w 384"/>
                <a:gd name="T7" fmla="*/ 30 h 61"/>
                <a:gd name="T8" fmla="*/ 354 w 384"/>
                <a:gd name="T9" fmla="*/ 0 h 61"/>
                <a:gd name="T10" fmla="*/ 30 w 384"/>
                <a:gd name="T11" fmla="*/ 0 h 61"/>
                <a:gd name="T12" fmla="*/ 0 w 384"/>
                <a:gd name="T13" fmla="*/ 30 h 61"/>
                <a:gd name="T14" fmla="*/ 30 w 384"/>
                <a:gd name="T15" fmla="*/ 61 h 61"/>
                <a:gd name="T16" fmla="*/ 100 w 384"/>
                <a:gd name="T17" fmla="*/ 61 h 61"/>
                <a:gd name="T18" fmla="*/ 192 w 384"/>
                <a:gd name="T19" fmla="*/ 1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61">
                  <a:moveTo>
                    <a:pt x="192" y="12"/>
                  </a:moveTo>
                  <a:cubicBezTo>
                    <a:pt x="230" y="12"/>
                    <a:pt x="264" y="31"/>
                    <a:pt x="284" y="61"/>
                  </a:cubicBezTo>
                  <a:cubicBezTo>
                    <a:pt x="354" y="61"/>
                    <a:pt x="354" y="61"/>
                    <a:pt x="354" y="61"/>
                  </a:cubicBezTo>
                  <a:cubicBezTo>
                    <a:pt x="370" y="61"/>
                    <a:pt x="384" y="47"/>
                    <a:pt x="384" y="30"/>
                  </a:cubicBezTo>
                  <a:cubicBezTo>
                    <a:pt x="384" y="14"/>
                    <a:pt x="370" y="0"/>
                    <a:pt x="354" y="0"/>
                  </a:cubicBezTo>
                  <a:cubicBezTo>
                    <a:pt x="30" y="0"/>
                    <a:pt x="30" y="0"/>
                    <a:pt x="30" y="0"/>
                  </a:cubicBezTo>
                  <a:cubicBezTo>
                    <a:pt x="14" y="0"/>
                    <a:pt x="0" y="14"/>
                    <a:pt x="0" y="30"/>
                  </a:cubicBezTo>
                  <a:cubicBezTo>
                    <a:pt x="0" y="47"/>
                    <a:pt x="14" y="61"/>
                    <a:pt x="30" y="61"/>
                  </a:cubicBezTo>
                  <a:cubicBezTo>
                    <a:pt x="100" y="61"/>
                    <a:pt x="100" y="61"/>
                    <a:pt x="100" y="61"/>
                  </a:cubicBezTo>
                  <a:cubicBezTo>
                    <a:pt x="120" y="31"/>
                    <a:pt x="154" y="12"/>
                    <a:pt x="192" y="1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46" name="Freeform 915">
              <a:extLst>
                <a:ext uri="{FF2B5EF4-FFF2-40B4-BE49-F238E27FC236}">
                  <a16:creationId xmlns:a16="http://schemas.microsoft.com/office/drawing/2014/main" id="{7338183E-D28A-DE56-2840-DBECB675DAEC}"/>
                </a:ext>
              </a:extLst>
            </p:cNvPr>
            <p:cNvSpPr>
              <a:spLocks/>
            </p:cNvSpPr>
            <p:nvPr/>
          </p:nvSpPr>
          <p:spPr bwMode="auto">
            <a:xfrm>
              <a:off x="7634661" y="5044337"/>
              <a:ext cx="83769" cy="61430"/>
            </a:xfrm>
            <a:custGeom>
              <a:avLst/>
              <a:gdLst>
                <a:gd name="T0" fmla="*/ 51 w 81"/>
                <a:gd name="T1" fmla="*/ 60 h 60"/>
                <a:gd name="T2" fmla="*/ 81 w 81"/>
                <a:gd name="T3" fmla="*/ 30 h 60"/>
                <a:gd name="T4" fmla="*/ 51 w 81"/>
                <a:gd name="T5" fmla="*/ 0 h 60"/>
                <a:gd name="T6" fmla="*/ 0 w 81"/>
                <a:gd name="T7" fmla="*/ 0 h 60"/>
                <a:gd name="T8" fmla="*/ 0 w 81"/>
                <a:gd name="T9" fmla="*/ 60 h 60"/>
                <a:gd name="T10" fmla="*/ 51 w 81"/>
                <a:gd name="T11" fmla="*/ 60 h 60"/>
              </a:gdLst>
              <a:ahLst/>
              <a:cxnLst>
                <a:cxn ang="0">
                  <a:pos x="T0" y="T1"/>
                </a:cxn>
                <a:cxn ang="0">
                  <a:pos x="T2" y="T3"/>
                </a:cxn>
                <a:cxn ang="0">
                  <a:pos x="T4" y="T5"/>
                </a:cxn>
                <a:cxn ang="0">
                  <a:pos x="T6" y="T7"/>
                </a:cxn>
                <a:cxn ang="0">
                  <a:pos x="T8" y="T9"/>
                </a:cxn>
                <a:cxn ang="0">
                  <a:pos x="T10" y="T11"/>
                </a:cxn>
              </a:cxnLst>
              <a:rect l="0" t="0" r="r" b="b"/>
              <a:pathLst>
                <a:path w="81" h="60">
                  <a:moveTo>
                    <a:pt x="51" y="60"/>
                  </a:moveTo>
                  <a:cubicBezTo>
                    <a:pt x="67" y="60"/>
                    <a:pt x="81" y="47"/>
                    <a:pt x="81" y="30"/>
                  </a:cubicBezTo>
                  <a:cubicBezTo>
                    <a:pt x="81" y="13"/>
                    <a:pt x="67" y="0"/>
                    <a:pt x="51" y="0"/>
                  </a:cubicBezTo>
                  <a:cubicBezTo>
                    <a:pt x="0" y="0"/>
                    <a:pt x="0" y="0"/>
                    <a:pt x="0" y="0"/>
                  </a:cubicBezTo>
                  <a:cubicBezTo>
                    <a:pt x="0" y="60"/>
                    <a:pt x="0" y="60"/>
                    <a:pt x="0" y="60"/>
                  </a:cubicBezTo>
                  <a:lnTo>
                    <a:pt x="51" y="6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50" name="Freeform 916">
              <a:extLst>
                <a:ext uri="{FF2B5EF4-FFF2-40B4-BE49-F238E27FC236}">
                  <a16:creationId xmlns:a16="http://schemas.microsoft.com/office/drawing/2014/main" id="{14E937F4-1C8E-8BD9-F20A-7D0B41B2E935}"/>
                </a:ext>
              </a:extLst>
            </p:cNvPr>
            <p:cNvSpPr>
              <a:spLocks/>
            </p:cNvSpPr>
            <p:nvPr/>
          </p:nvSpPr>
          <p:spPr bwMode="auto">
            <a:xfrm>
              <a:off x="7320530" y="5044337"/>
              <a:ext cx="83769" cy="61430"/>
            </a:xfrm>
            <a:custGeom>
              <a:avLst/>
              <a:gdLst>
                <a:gd name="T0" fmla="*/ 30 w 81"/>
                <a:gd name="T1" fmla="*/ 0 h 60"/>
                <a:gd name="T2" fmla="*/ 0 w 81"/>
                <a:gd name="T3" fmla="*/ 30 h 60"/>
                <a:gd name="T4" fmla="*/ 30 w 81"/>
                <a:gd name="T5" fmla="*/ 60 h 60"/>
                <a:gd name="T6" fmla="*/ 81 w 81"/>
                <a:gd name="T7" fmla="*/ 60 h 60"/>
                <a:gd name="T8" fmla="*/ 81 w 81"/>
                <a:gd name="T9" fmla="*/ 0 h 60"/>
                <a:gd name="T10" fmla="*/ 30 w 81"/>
                <a:gd name="T11" fmla="*/ 0 h 60"/>
              </a:gdLst>
              <a:ahLst/>
              <a:cxnLst>
                <a:cxn ang="0">
                  <a:pos x="T0" y="T1"/>
                </a:cxn>
                <a:cxn ang="0">
                  <a:pos x="T2" y="T3"/>
                </a:cxn>
                <a:cxn ang="0">
                  <a:pos x="T4" y="T5"/>
                </a:cxn>
                <a:cxn ang="0">
                  <a:pos x="T6" y="T7"/>
                </a:cxn>
                <a:cxn ang="0">
                  <a:pos x="T8" y="T9"/>
                </a:cxn>
                <a:cxn ang="0">
                  <a:pos x="T10" y="T11"/>
                </a:cxn>
              </a:cxnLst>
              <a:rect l="0" t="0" r="r" b="b"/>
              <a:pathLst>
                <a:path w="81" h="60">
                  <a:moveTo>
                    <a:pt x="30" y="0"/>
                  </a:moveTo>
                  <a:cubicBezTo>
                    <a:pt x="14" y="0"/>
                    <a:pt x="0" y="13"/>
                    <a:pt x="0" y="30"/>
                  </a:cubicBezTo>
                  <a:cubicBezTo>
                    <a:pt x="0" y="47"/>
                    <a:pt x="14" y="60"/>
                    <a:pt x="30" y="60"/>
                  </a:cubicBezTo>
                  <a:cubicBezTo>
                    <a:pt x="81" y="60"/>
                    <a:pt x="81" y="60"/>
                    <a:pt x="81" y="60"/>
                  </a:cubicBezTo>
                  <a:cubicBezTo>
                    <a:pt x="81" y="0"/>
                    <a:pt x="81" y="0"/>
                    <a:pt x="81" y="0"/>
                  </a:cubicBezTo>
                  <a:lnTo>
                    <a:pt x="30" y="0"/>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51" name="Freeform 917">
              <a:extLst>
                <a:ext uri="{FF2B5EF4-FFF2-40B4-BE49-F238E27FC236}">
                  <a16:creationId xmlns:a16="http://schemas.microsoft.com/office/drawing/2014/main" id="{29BD683A-E57B-E7AD-2BA9-F16FE0F8A492}"/>
                </a:ext>
              </a:extLst>
            </p:cNvPr>
            <p:cNvSpPr>
              <a:spLocks/>
            </p:cNvSpPr>
            <p:nvPr/>
          </p:nvSpPr>
          <p:spPr bwMode="auto">
            <a:xfrm>
              <a:off x="7634661" y="5128105"/>
              <a:ext cx="83769" cy="61430"/>
            </a:xfrm>
            <a:custGeom>
              <a:avLst/>
              <a:gdLst>
                <a:gd name="T0" fmla="*/ 51 w 81"/>
                <a:gd name="T1" fmla="*/ 60 h 60"/>
                <a:gd name="T2" fmla="*/ 81 w 81"/>
                <a:gd name="T3" fmla="*/ 30 h 60"/>
                <a:gd name="T4" fmla="*/ 51 w 81"/>
                <a:gd name="T5" fmla="*/ 0 h 60"/>
                <a:gd name="T6" fmla="*/ 0 w 81"/>
                <a:gd name="T7" fmla="*/ 0 h 60"/>
                <a:gd name="T8" fmla="*/ 0 w 81"/>
                <a:gd name="T9" fmla="*/ 60 h 60"/>
                <a:gd name="T10" fmla="*/ 51 w 81"/>
                <a:gd name="T11" fmla="*/ 60 h 60"/>
              </a:gdLst>
              <a:ahLst/>
              <a:cxnLst>
                <a:cxn ang="0">
                  <a:pos x="T0" y="T1"/>
                </a:cxn>
                <a:cxn ang="0">
                  <a:pos x="T2" y="T3"/>
                </a:cxn>
                <a:cxn ang="0">
                  <a:pos x="T4" y="T5"/>
                </a:cxn>
                <a:cxn ang="0">
                  <a:pos x="T6" y="T7"/>
                </a:cxn>
                <a:cxn ang="0">
                  <a:pos x="T8" y="T9"/>
                </a:cxn>
                <a:cxn ang="0">
                  <a:pos x="T10" y="T11"/>
                </a:cxn>
              </a:cxnLst>
              <a:rect l="0" t="0" r="r" b="b"/>
              <a:pathLst>
                <a:path w="81" h="60">
                  <a:moveTo>
                    <a:pt x="51" y="60"/>
                  </a:moveTo>
                  <a:cubicBezTo>
                    <a:pt x="67" y="60"/>
                    <a:pt x="81" y="47"/>
                    <a:pt x="81" y="30"/>
                  </a:cubicBezTo>
                  <a:cubicBezTo>
                    <a:pt x="81" y="13"/>
                    <a:pt x="67" y="0"/>
                    <a:pt x="51" y="0"/>
                  </a:cubicBezTo>
                  <a:cubicBezTo>
                    <a:pt x="0" y="0"/>
                    <a:pt x="0" y="0"/>
                    <a:pt x="0" y="0"/>
                  </a:cubicBezTo>
                  <a:cubicBezTo>
                    <a:pt x="0" y="60"/>
                    <a:pt x="0" y="60"/>
                    <a:pt x="0" y="60"/>
                  </a:cubicBezTo>
                  <a:lnTo>
                    <a:pt x="51" y="6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52" name="Freeform 918">
              <a:extLst>
                <a:ext uri="{FF2B5EF4-FFF2-40B4-BE49-F238E27FC236}">
                  <a16:creationId xmlns:a16="http://schemas.microsoft.com/office/drawing/2014/main" id="{047BC059-2587-AC4A-E428-57536D9B6D22}"/>
                </a:ext>
              </a:extLst>
            </p:cNvPr>
            <p:cNvSpPr>
              <a:spLocks/>
            </p:cNvSpPr>
            <p:nvPr/>
          </p:nvSpPr>
          <p:spPr bwMode="auto">
            <a:xfrm>
              <a:off x="7320530" y="5128105"/>
              <a:ext cx="83769" cy="61430"/>
            </a:xfrm>
            <a:custGeom>
              <a:avLst/>
              <a:gdLst>
                <a:gd name="T0" fmla="*/ 30 w 81"/>
                <a:gd name="T1" fmla="*/ 0 h 60"/>
                <a:gd name="T2" fmla="*/ 0 w 81"/>
                <a:gd name="T3" fmla="*/ 30 h 60"/>
                <a:gd name="T4" fmla="*/ 30 w 81"/>
                <a:gd name="T5" fmla="*/ 60 h 60"/>
                <a:gd name="T6" fmla="*/ 81 w 81"/>
                <a:gd name="T7" fmla="*/ 60 h 60"/>
                <a:gd name="T8" fmla="*/ 81 w 81"/>
                <a:gd name="T9" fmla="*/ 0 h 60"/>
                <a:gd name="T10" fmla="*/ 30 w 81"/>
                <a:gd name="T11" fmla="*/ 0 h 60"/>
              </a:gdLst>
              <a:ahLst/>
              <a:cxnLst>
                <a:cxn ang="0">
                  <a:pos x="T0" y="T1"/>
                </a:cxn>
                <a:cxn ang="0">
                  <a:pos x="T2" y="T3"/>
                </a:cxn>
                <a:cxn ang="0">
                  <a:pos x="T4" y="T5"/>
                </a:cxn>
                <a:cxn ang="0">
                  <a:pos x="T6" y="T7"/>
                </a:cxn>
                <a:cxn ang="0">
                  <a:pos x="T8" y="T9"/>
                </a:cxn>
                <a:cxn ang="0">
                  <a:pos x="T10" y="T11"/>
                </a:cxn>
              </a:cxnLst>
              <a:rect l="0" t="0" r="r" b="b"/>
              <a:pathLst>
                <a:path w="81" h="60">
                  <a:moveTo>
                    <a:pt x="30" y="0"/>
                  </a:moveTo>
                  <a:cubicBezTo>
                    <a:pt x="14" y="0"/>
                    <a:pt x="0" y="13"/>
                    <a:pt x="0" y="30"/>
                  </a:cubicBezTo>
                  <a:cubicBezTo>
                    <a:pt x="0" y="47"/>
                    <a:pt x="14" y="60"/>
                    <a:pt x="30" y="60"/>
                  </a:cubicBezTo>
                  <a:cubicBezTo>
                    <a:pt x="81" y="60"/>
                    <a:pt x="81" y="60"/>
                    <a:pt x="81" y="60"/>
                  </a:cubicBezTo>
                  <a:cubicBezTo>
                    <a:pt x="81" y="0"/>
                    <a:pt x="81" y="0"/>
                    <a:pt x="81" y="0"/>
                  </a:cubicBezTo>
                  <a:lnTo>
                    <a:pt x="30" y="0"/>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58" name="Freeform 919">
              <a:extLst>
                <a:ext uri="{FF2B5EF4-FFF2-40B4-BE49-F238E27FC236}">
                  <a16:creationId xmlns:a16="http://schemas.microsoft.com/office/drawing/2014/main" id="{6620F39E-A2CB-A32C-54A5-82BEDAAD7004}"/>
                </a:ext>
              </a:extLst>
            </p:cNvPr>
            <p:cNvSpPr>
              <a:spLocks/>
            </p:cNvSpPr>
            <p:nvPr/>
          </p:nvSpPr>
          <p:spPr bwMode="auto">
            <a:xfrm>
              <a:off x="7320530" y="5210477"/>
              <a:ext cx="397900" cy="62827"/>
            </a:xfrm>
            <a:custGeom>
              <a:avLst/>
              <a:gdLst>
                <a:gd name="T0" fmla="*/ 81 w 384"/>
                <a:gd name="T1" fmla="*/ 21 h 61"/>
                <a:gd name="T2" fmla="*/ 81 w 384"/>
                <a:gd name="T3" fmla="*/ 0 h 61"/>
                <a:gd name="T4" fmla="*/ 30 w 384"/>
                <a:gd name="T5" fmla="*/ 0 h 61"/>
                <a:gd name="T6" fmla="*/ 0 w 384"/>
                <a:gd name="T7" fmla="*/ 31 h 61"/>
                <a:gd name="T8" fmla="*/ 30 w 384"/>
                <a:gd name="T9" fmla="*/ 61 h 61"/>
                <a:gd name="T10" fmla="*/ 354 w 384"/>
                <a:gd name="T11" fmla="*/ 61 h 61"/>
                <a:gd name="T12" fmla="*/ 384 w 384"/>
                <a:gd name="T13" fmla="*/ 31 h 61"/>
                <a:gd name="T14" fmla="*/ 354 w 384"/>
                <a:gd name="T15" fmla="*/ 0 h 61"/>
                <a:gd name="T16" fmla="*/ 303 w 384"/>
                <a:gd name="T17" fmla="*/ 0 h 61"/>
                <a:gd name="T18" fmla="*/ 303 w 384"/>
                <a:gd name="T19" fmla="*/ 21 h 61"/>
                <a:gd name="T20" fmla="*/ 81 w 384"/>
                <a:gd name="T21" fmla="*/ 2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4" h="61">
                  <a:moveTo>
                    <a:pt x="81" y="21"/>
                  </a:moveTo>
                  <a:cubicBezTo>
                    <a:pt x="81" y="0"/>
                    <a:pt x="81" y="0"/>
                    <a:pt x="81" y="0"/>
                  </a:cubicBezTo>
                  <a:cubicBezTo>
                    <a:pt x="30" y="0"/>
                    <a:pt x="30" y="0"/>
                    <a:pt x="30" y="0"/>
                  </a:cubicBezTo>
                  <a:cubicBezTo>
                    <a:pt x="14" y="0"/>
                    <a:pt x="0" y="14"/>
                    <a:pt x="0" y="31"/>
                  </a:cubicBezTo>
                  <a:cubicBezTo>
                    <a:pt x="0" y="47"/>
                    <a:pt x="14" y="61"/>
                    <a:pt x="30" y="61"/>
                  </a:cubicBezTo>
                  <a:cubicBezTo>
                    <a:pt x="354" y="61"/>
                    <a:pt x="354" y="61"/>
                    <a:pt x="354" y="61"/>
                  </a:cubicBezTo>
                  <a:cubicBezTo>
                    <a:pt x="370" y="61"/>
                    <a:pt x="384" y="47"/>
                    <a:pt x="384" y="31"/>
                  </a:cubicBezTo>
                  <a:cubicBezTo>
                    <a:pt x="384" y="14"/>
                    <a:pt x="370" y="0"/>
                    <a:pt x="354" y="0"/>
                  </a:cubicBezTo>
                  <a:cubicBezTo>
                    <a:pt x="303" y="0"/>
                    <a:pt x="303" y="0"/>
                    <a:pt x="303" y="0"/>
                  </a:cubicBezTo>
                  <a:cubicBezTo>
                    <a:pt x="303" y="21"/>
                    <a:pt x="303" y="21"/>
                    <a:pt x="303" y="21"/>
                  </a:cubicBezTo>
                  <a:lnTo>
                    <a:pt x="81" y="2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60" name="Freeform 920">
              <a:extLst>
                <a:ext uri="{FF2B5EF4-FFF2-40B4-BE49-F238E27FC236}">
                  <a16:creationId xmlns:a16="http://schemas.microsoft.com/office/drawing/2014/main" id="{E53272CC-8FB3-3A06-C5E3-BEADB43E9752}"/>
                </a:ext>
              </a:extLst>
            </p:cNvPr>
            <p:cNvSpPr>
              <a:spLocks/>
            </p:cNvSpPr>
            <p:nvPr/>
          </p:nvSpPr>
          <p:spPr bwMode="auto">
            <a:xfrm>
              <a:off x="7425240" y="4907515"/>
              <a:ext cx="188479" cy="304358"/>
            </a:xfrm>
            <a:custGeom>
              <a:avLst/>
              <a:gdLst>
                <a:gd name="T0" fmla="*/ 182 w 182"/>
                <a:gd name="T1" fmla="*/ 91 h 295"/>
                <a:gd name="T2" fmla="*/ 91 w 182"/>
                <a:gd name="T3" fmla="*/ 0 h 295"/>
                <a:gd name="T4" fmla="*/ 2 w 182"/>
                <a:gd name="T5" fmla="*/ 76 h 295"/>
                <a:gd name="T6" fmla="*/ 39 w 182"/>
                <a:gd name="T7" fmla="*/ 76 h 295"/>
                <a:gd name="T8" fmla="*/ 53 w 182"/>
                <a:gd name="T9" fmla="*/ 52 h 295"/>
                <a:gd name="T10" fmla="*/ 91 w 182"/>
                <a:gd name="T11" fmla="*/ 36 h 295"/>
                <a:gd name="T12" fmla="*/ 130 w 182"/>
                <a:gd name="T13" fmla="*/ 52 h 295"/>
                <a:gd name="T14" fmla="*/ 146 w 182"/>
                <a:gd name="T15" fmla="*/ 91 h 295"/>
                <a:gd name="T16" fmla="*/ 146 w 182"/>
                <a:gd name="T17" fmla="*/ 112 h 295"/>
                <a:gd name="T18" fmla="*/ 0 w 182"/>
                <a:gd name="T19" fmla="*/ 112 h 295"/>
                <a:gd name="T20" fmla="*/ 0 w 182"/>
                <a:gd name="T21" fmla="*/ 295 h 295"/>
                <a:gd name="T22" fmla="*/ 182 w 182"/>
                <a:gd name="T23" fmla="*/ 295 h 295"/>
                <a:gd name="T24" fmla="*/ 182 w 182"/>
                <a:gd name="T25" fmla="*/ 124 h 295"/>
                <a:gd name="T26" fmla="*/ 182 w 182"/>
                <a:gd name="T27" fmla="*/ 9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95">
                  <a:moveTo>
                    <a:pt x="182" y="91"/>
                  </a:moveTo>
                  <a:cubicBezTo>
                    <a:pt x="182" y="41"/>
                    <a:pt x="141" y="0"/>
                    <a:pt x="91" y="0"/>
                  </a:cubicBezTo>
                  <a:cubicBezTo>
                    <a:pt x="47" y="0"/>
                    <a:pt x="9" y="33"/>
                    <a:pt x="2" y="76"/>
                  </a:cubicBezTo>
                  <a:cubicBezTo>
                    <a:pt x="39" y="76"/>
                    <a:pt x="39" y="76"/>
                    <a:pt x="39" y="76"/>
                  </a:cubicBezTo>
                  <a:cubicBezTo>
                    <a:pt x="42" y="67"/>
                    <a:pt x="46" y="59"/>
                    <a:pt x="53" y="52"/>
                  </a:cubicBezTo>
                  <a:cubicBezTo>
                    <a:pt x="63" y="42"/>
                    <a:pt x="77" y="36"/>
                    <a:pt x="91" y="36"/>
                  </a:cubicBezTo>
                  <a:cubicBezTo>
                    <a:pt x="106" y="36"/>
                    <a:pt x="119" y="42"/>
                    <a:pt x="130" y="52"/>
                  </a:cubicBezTo>
                  <a:cubicBezTo>
                    <a:pt x="140" y="62"/>
                    <a:pt x="146" y="76"/>
                    <a:pt x="146" y="91"/>
                  </a:cubicBezTo>
                  <a:cubicBezTo>
                    <a:pt x="146" y="93"/>
                    <a:pt x="146" y="102"/>
                    <a:pt x="146" y="112"/>
                  </a:cubicBezTo>
                  <a:cubicBezTo>
                    <a:pt x="0" y="112"/>
                    <a:pt x="0" y="112"/>
                    <a:pt x="0" y="112"/>
                  </a:cubicBezTo>
                  <a:cubicBezTo>
                    <a:pt x="0" y="295"/>
                    <a:pt x="0" y="295"/>
                    <a:pt x="0" y="295"/>
                  </a:cubicBezTo>
                  <a:cubicBezTo>
                    <a:pt x="182" y="295"/>
                    <a:pt x="182" y="295"/>
                    <a:pt x="182" y="295"/>
                  </a:cubicBezTo>
                  <a:cubicBezTo>
                    <a:pt x="182" y="124"/>
                    <a:pt x="182" y="124"/>
                    <a:pt x="182" y="124"/>
                  </a:cubicBezTo>
                  <a:cubicBezTo>
                    <a:pt x="182" y="108"/>
                    <a:pt x="182" y="94"/>
                    <a:pt x="182" y="9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sp>
          <p:nvSpPr>
            <p:cNvPr id="62" name="Oval 921">
              <a:extLst>
                <a:ext uri="{FF2B5EF4-FFF2-40B4-BE49-F238E27FC236}">
                  <a16:creationId xmlns:a16="http://schemas.microsoft.com/office/drawing/2014/main" id="{7BDA2176-2B4F-24D2-CE09-B8FC78120D96}"/>
                </a:ext>
              </a:extLst>
            </p:cNvPr>
            <p:cNvSpPr>
              <a:spLocks noChangeArrowheads="1"/>
            </p:cNvSpPr>
            <p:nvPr/>
          </p:nvSpPr>
          <p:spPr bwMode="auto">
            <a:xfrm>
              <a:off x="7496444" y="5093202"/>
              <a:ext cx="46072" cy="4746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2" name="Group 1">
            <a:extLst>
              <a:ext uri="{FF2B5EF4-FFF2-40B4-BE49-F238E27FC236}">
                <a16:creationId xmlns:a16="http://schemas.microsoft.com/office/drawing/2014/main" id="{1E994E00-EDF8-A349-A32D-09A4DB6A2FAE}"/>
              </a:ext>
              <a:ext uri="{C183D7F6-B498-43B3-948B-1728B52AA6E4}">
                <adec:decorative xmlns:adec="http://schemas.microsoft.com/office/drawing/2017/decorative" val="1"/>
              </a:ext>
            </a:extLst>
          </p:cNvPr>
          <p:cNvGrpSpPr/>
          <p:nvPr/>
        </p:nvGrpSpPr>
        <p:grpSpPr>
          <a:xfrm>
            <a:off x="4626218" y="1923250"/>
            <a:ext cx="481200" cy="481198"/>
            <a:chOff x="8617745" y="2840833"/>
            <a:chExt cx="896938" cy="896934"/>
          </a:xfrm>
        </p:grpSpPr>
        <p:sp>
          <p:nvSpPr>
            <p:cNvPr id="3" name="Oval 2">
              <a:extLst>
                <a:ext uri="{FF2B5EF4-FFF2-40B4-BE49-F238E27FC236}">
                  <a16:creationId xmlns:a16="http://schemas.microsoft.com/office/drawing/2014/main" id="{9DCCA5FB-AF61-1932-ED40-3C30A65E5381}"/>
                </a:ext>
              </a:extLst>
            </p:cNvPr>
            <p:cNvSpPr/>
            <p:nvPr/>
          </p:nvSpPr>
          <p:spPr bwMode="auto">
            <a:xfrm>
              <a:off x="8618568" y="2840833"/>
              <a:ext cx="896112" cy="896112"/>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 name="Group 4">
              <a:extLst>
                <a:ext uri="{FF2B5EF4-FFF2-40B4-BE49-F238E27FC236}">
                  <a16:creationId xmlns:a16="http://schemas.microsoft.com/office/drawing/2014/main" id="{A2BA741C-EA5B-280B-DD64-26D134385F7B}"/>
                </a:ext>
              </a:extLst>
            </p:cNvPr>
            <p:cNvGrpSpPr>
              <a:grpSpLocks noChangeAspect="1"/>
            </p:cNvGrpSpPr>
            <p:nvPr/>
          </p:nvGrpSpPr>
          <p:grpSpPr bwMode="auto">
            <a:xfrm>
              <a:off x="8617745" y="2840833"/>
              <a:ext cx="896938" cy="896934"/>
              <a:chOff x="2177" y="498"/>
              <a:chExt cx="3324" cy="3324"/>
            </a:xfrm>
            <a:solidFill>
              <a:srgbClr val="243A5E"/>
            </a:solidFill>
          </p:grpSpPr>
          <p:sp>
            <p:nvSpPr>
              <p:cNvPr id="12" name="Freeform 5">
                <a:extLst>
                  <a:ext uri="{FF2B5EF4-FFF2-40B4-BE49-F238E27FC236}">
                    <a16:creationId xmlns:a16="http://schemas.microsoft.com/office/drawing/2014/main" id="{7FDB87A1-BCA2-80DD-C534-C579DBE29CC4}"/>
                  </a:ext>
                </a:extLst>
              </p:cNvPr>
              <p:cNvSpPr>
                <a:spLocks/>
              </p:cNvSpPr>
              <p:nvPr/>
            </p:nvSpPr>
            <p:spPr bwMode="auto">
              <a:xfrm>
                <a:off x="2177" y="2063"/>
                <a:ext cx="766" cy="1462"/>
              </a:xfrm>
              <a:custGeom>
                <a:avLst/>
                <a:gdLst>
                  <a:gd name="T0" fmla="*/ 429 w 435"/>
                  <a:gd name="T1" fmla="*/ 729 h 830"/>
                  <a:gd name="T2" fmla="*/ 404 w 435"/>
                  <a:gd name="T3" fmla="*/ 683 h 830"/>
                  <a:gd name="T4" fmla="*/ 411 w 435"/>
                  <a:gd name="T5" fmla="*/ 596 h 830"/>
                  <a:gd name="T6" fmla="*/ 315 w 435"/>
                  <a:gd name="T7" fmla="*/ 499 h 830"/>
                  <a:gd name="T8" fmla="*/ 255 w 435"/>
                  <a:gd name="T9" fmla="*/ 382 h 830"/>
                  <a:gd name="T10" fmla="*/ 271 w 435"/>
                  <a:gd name="T11" fmla="*/ 323 h 830"/>
                  <a:gd name="T12" fmla="*/ 266 w 435"/>
                  <a:gd name="T13" fmla="*/ 301 h 830"/>
                  <a:gd name="T14" fmla="*/ 285 w 435"/>
                  <a:gd name="T15" fmla="*/ 274 h 830"/>
                  <a:gd name="T16" fmla="*/ 313 w 435"/>
                  <a:gd name="T17" fmla="*/ 194 h 830"/>
                  <a:gd name="T18" fmla="*/ 290 w 435"/>
                  <a:gd name="T19" fmla="*/ 182 h 830"/>
                  <a:gd name="T20" fmla="*/ 263 w 435"/>
                  <a:gd name="T21" fmla="*/ 186 h 830"/>
                  <a:gd name="T22" fmla="*/ 213 w 435"/>
                  <a:gd name="T23" fmla="*/ 151 h 830"/>
                  <a:gd name="T24" fmla="*/ 177 w 435"/>
                  <a:gd name="T25" fmla="*/ 106 h 830"/>
                  <a:gd name="T26" fmla="*/ 107 w 435"/>
                  <a:gd name="T27" fmla="*/ 90 h 830"/>
                  <a:gd name="T28" fmla="*/ 35 w 435"/>
                  <a:gd name="T29" fmla="*/ 47 h 830"/>
                  <a:gd name="T30" fmla="*/ 1 w 435"/>
                  <a:gd name="T31" fmla="*/ 0 h 830"/>
                  <a:gd name="T32" fmla="*/ 0 w 435"/>
                  <a:gd name="T33" fmla="*/ 55 h 830"/>
                  <a:gd name="T34" fmla="*/ 404 w 435"/>
                  <a:gd name="T35" fmla="*/ 830 h 830"/>
                  <a:gd name="T36" fmla="*/ 429 w 435"/>
                  <a:gd name="T37" fmla="*/ 729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5" h="830">
                    <a:moveTo>
                      <a:pt x="429" y="729"/>
                    </a:moveTo>
                    <a:cubicBezTo>
                      <a:pt x="423" y="710"/>
                      <a:pt x="408" y="705"/>
                      <a:pt x="404" y="683"/>
                    </a:cubicBezTo>
                    <a:cubicBezTo>
                      <a:pt x="401" y="661"/>
                      <a:pt x="416" y="610"/>
                      <a:pt x="411" y="596"/>
                    </a:cubicBezTo>
                    <a:cubicBezTo>
                      <a:pt x="406" y="581"/>
                      <a:pt x="336" y="525"/>
                      <a:pt x="315" y="499"/>
                    </a:cubicBezTo>
                    <a:cubicBezTo>
                      <a:pt x="294" y="473"/>
                      <a:pt x="257" y="406"/>
                      <a:pt x="255" y="382"/>
                    </a:cubicBezTo>
                    <a:cubicBezTo>
                      <a:pt x="254" y="358"/>
                      <a:pt x="270" y="330"/>
                      <a:pt x="271" y="323"/>
                    </a:cubicBezTo>
                    <a:cubicBezTo>
                      <a:pt x="272" y="316"/>
                      <a:pt x="268" y="311"/>
                      <a:pt x="266" y="301"/>
                    </a:cubicBezTo>
                    <a:cubicBezTo>
                      <a:pt x="265" y="290"/>
                      <a:pt x="277" y="285"/>
                      <a:pt x="285" y="274"/>
                    </a:cubicBezTo>
                    <a:cubicBezTo>
                      <a:pt x="294" y="262"/>
                      <a:pt x="313" y="194"/>
                      <a:pt x="313" y="194"/>
                    </a:cubicBezTo>
                    <a:cubicBezTo>
                      <a:pt x="313" y="194"/>
                      <a:pt x="299" y="183"/>
                      <a:pt x="290" y="182"/>
                    </a:cubicBezTo>
                    <a:cubicBezTo>
                      <a:pt x="281" y="181"/>
                      <a:pt x="276" y="187"/>
                      <a:pt x="263" y="186"/>
                    </a:cubicBezTo>
                    <a:cubicBezTo>
                      <a:pt x="250" y="185"/>
                      <a:pt x="231" y="170"/>
                      <a:pt x="213" y="151"/>
                    </a:cubicBezTo>
                    <a:cubicBezTo>
                      <a:pt x="194" y="132"/>
                      <a:pt x="193" y="120"/>
                      <a:pt x="177" y="106"/>
                    </a:cubicBezTo>
                    <a:cubicBezTo>
                      <a:pt x="161" y="93"/>
                      <a:pt x="128" y="93"/>
                      <a:pt x="107" y="90"/>
                    </a:cubicBezTo>
                    <a:cubicBezTo>
                      <a:pt x="85" y="86"/>
                      <a:pt x="54" y="61"/>
                      <a:pt x="35" y="47"/>
                    </a:cubicBezTo>
                    <a:cubicBezTo>
                      <a:pt x="19" y="35"/>
                      <a:pt x="6" y="9"/>
                      <a:pt x="1" y="0"/>
                    </a:cubicBezTo>
                    <a:cubicBezTo>
                      <a:pt x="0" y="18"/>
                      <a:pt x="0" y="37"/>
                      <a:pt x="0" y="55"/>
                    </a:cubicBezTo>
                    <a:cubicBezTo>
                      <a:pt x="0" y="376"/>
                      <a:pt x="160" y="659"/>
                      <a:pt x="404" y="830"/>
                    </a:cubicBezTo>
                    <a:cubicBezTo>
                      <a:pt x="405" y="829"/>
                      <a:pt x="435" y="747"/>
                      <a:pt x="429" y="729"/>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3" name="Freeform 6">
                <a:extLst>
                  <a:ext uri="{FF2B5EF4-FFF2-40B4-BE49-F238E27FC236}">
                    <a16:creationId xmlns:a16="http://schemas.microsoft.com/office/drawing/2014/main" id="{5B839BC2-511D-4D06-8362-382E07412D27}"/>
                  </a:ext>
                </a:extLst>
              </p:cNvPr>
              <p:cNvSpPr>
                <a:spLocks/>
              </p:cNvSpPr>
              <p:nvPr/>
            </p:nvSpPr>
            <p:spPr bwMode="auto">
              <a:xfrm>
                <a:off x="2774" y="808"/>
                <a:ext cx="98" cy="81"/>
              </a:xfrm>
              <a:custGeom>
                <a:avLst/>
                <a:gdLst>
                  <a:gd name="T0" fmla="*/ 41 w 56"/>
                  <a:gd name="T1" fmla="*/ 43 h 46"/>
                  <a:gd name="T2" fmla="*/ 56 w 56"/>
                  <a:gd name="T3" fmla="*/ 0 h 46"/>
                  <a:gd name="T4" fmla="*/ 0 w 56"/>
                  <a:gd name="T5" fmla="*/ 43 h 46"/>
                  <a:gd name="T6" fmla="*/ 41 w 56"/>
                  <a:gd name="T7" fmla="*/ 43 h 46"/>
                </a:gdLst>
                <a:ahLst/>
                <a:cxnLst>
                  <a:cxn ang="0">
                    <a:pos x="T0" y="T1"/>
                  </a:cxn>
                  <a:cxn ang="0">
                    <a:pos x="T2" y="T3"/>
                  </a:cxn>
                  <a:cxn ang="0">
                    <a:pos x="T4" y="T5"/>
                  </a:cxn>
                  <a:cxn ang="0">
                    <a:pos x="T6" y="T7"/>
                  </a:cxn>
                </a:cxnLst>
                <a:rect l="0" t="0" r="r" b="b"/>
                <a:pathLst>
                  <a:path w="56" h="46">
                    <a:moveTo>
                      <a:pt x="41" y="43"/>
                    </a:moveTo>
                    <a:cubicBezTo>
                      <a:pt x="46" y="40"/>
                      <a:pt x="49" y="5"/>
                      <a:pt x="56" y="0"/>
                    </a:cubicBezTo>
                    <a:cubicBezTo>
                      <a:pt x="37" y="13"/>
                      <a:pt x="18" y="28"/>
                      <a:pt x="0" y="43"/>
                    </a:cubicBezTo>
                    <a:cubicBezTo>
                      <a:pt x="1" y="43"/>
                      <a:pt x="35" y="46"/>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5" name="Freeform 7">
                <a:extLst>
                  <a:ext uri="{FF2B5EF4-FFF2-40B4-BE49-F238E27FC236}">
                    <a16:creationId xmlns:a16="http://schemas.microsoft.com/office/drawing/2014/main" id="{D3339257-78FB-0A63-A601-52CF6D2A78D6}"/>
                  </a:ext>
                </a:extLst>
              </p:cNvPr>
              <p:cNvSpPr>
                <a:spLocks noEditPoints="1"/>
              </p:cNvSpPr>
              <p:nvPr/>
            </p:nvSpPr>
            <p:spPr bwMode="auto">
              <a:xfrm>
                <a:off x="2333" y="498"/>
                <a:ext cx="3168" cy="3324"/>
              </a:xfrm>
              <a:custGeom>
                <a:avLst/>
                <a:gdLst>
                  <a:gd name="T0" fmla="*/ 1630 w 1799"/>
                  <a:gd name="T1" fmla="*/ 741 h 1888"/>
                  <a:gd name="T2" fmla="*/ 1732 w 1799"/>
                  <a:gd name="T3" fmla="*/ 850 h 1888"/>
                  <a:gd name="T4" fmla="*/ 1574 w 1799"/>
                  <a:gd name="T5" fmla="*/ 975 h 1888"/>
                  <a:gd name="T6" fmla="*/ 1459 w 1799"/>
                  <a:gd name="T7" fmla="*/ 770 h 1888"/>
                  <a:gd name="T8" fmla="*/ 1663 w 1799"/>
                  <a:gd name="T9" fmla="*/ 1004 h 1888"/>
                  <a:gd name="T10" fmla="*/ 1551 w 1799"/>
                  <a:gd name="T11" fmla="*/ 1367 h 1888"/>
                  <a:gd name="T12" fmla="*/ 1456 w 1799"/>
                  <a:gd name="T13" fmla="*/ 1563 h 1888"/>
                  <a:gd name="T14" fmla="*/ 1278 w 1799"/>
                  <a:gd name="T15" fmla="*/ 1690 h 1888"/>
                  <a:gd name="T16" fmla="*/ 1229 w 1799"/>
                  <a:gd name="T17" fmla="*/ 1383 h 1888"/>
                  <a:gd name="T18" fmla="*/ 1203 w 1799"/>
                  <a:gd name="T19" fmla="*/ 1132 h 1888"/>
                  <a:gd name="T20" fmla="*/ 1052 w 1799"/>
                  <a:gd name="T21" fmla="*/ 1102 h 1888"/>
                  <a:gd name="T22" fmla="*/ 879 w 1799"/>
                  <a:gd name="T23" fmla="*/ 944 h 1888"/>
                  <a:gd name="T24" fmla="*/ 961 w 1799"/>
                  <a:gd name="T25" fmla="*/ 739 h 1888"/>
                  <a:gd name="T26" fmla="*/ 1272 w 1799"/>
                  <a:gd name="T27" fmla="*/ 723 h 1888"/>
                  <a:gd name="T28" fmla="*/ 1478 w 1799"/>
                  <a:gd name="T29" fmla="*/ 665 h 1888"/>
                  <a:gd name="T30" fmla="*/ 1325 w 1799"/>
                  <a:gd name="T31" fmla="*/ 607 h 1888"/>
                  <a:gd name="T32" fmla="*/ 1248 w 1799"/>
                  <a:gd name="T33" fmla="*/ 536 h 1888"/>
                  <a:gd name="T34" fmla="*/ 1256 w 1799"/>
                  <a:gd name="T35" fmla="*/ 590 h 1888"/>
                  <a:gd name="T36" fmla="*/ 1213 w 1799"/>
                  <a:gd name="T37" fmla="*/ 562 h 1888"/>
                  <a:gd name="T38" fmla="*/ 1073 w 1799"/>
                  <a:gd name="T39" fmla="*/ 627 h 1888"/>
                  <a:gd name="T40" fmla="*/ 984 w 1799"/>
                  <a:gd name="T41" fmla="*/ 599 h 1888"/>
                  <a:gd name="T42" fmla="*/ 1045 w 1799"/>
                  <a:gd name="T43" fmla="*/ 477 h 1888"/>
                  <a:gd name="T44" fmla="*/ 1164 w 1799"/>
                  <a:gd name="T45" fmla="*/ 361 h 1888"/>
                  <a:gd name="T46" fmla="*/ 1291 w 1799"/>
                  <a:gd name="T47" fmla="*/ 336 h 1888"/>
                  <a:gd name="T48" fmla="*/ 1290 w 1799"/>
                  <a:gd name="T49" fmla="*/ 233 h 1888"/>
                  <a:gd name="T50" fmla="*/ 1201 w 1799"/>
                  <a:gd name="T51" fmla="*/ 348 h 1888"/>
                  <a:gd name="T52" fmla="*/ 1178 w 1799"/>
                  <a:gd name="T53" fmla="*/ 245 h 1888"/>
                  <a:gd name="T54" fmla="*/ 1435 w 1799"/>
                  <a:gd name="T55" fmla="*/ 210 h 1888"/>
                  <a:gd name="T56" fmla="*/ 1438 w 1799"/>
                  <a:gd name="T57" fmla="*/ 251 h 1888"/>
                  <a:gd name="T58" fmla="*/ 353 w 1799"/>
                  <a:gd name="T59" fmla="*/ 191 h 1888"/>
                  <a:gd name="T60" fmla="*/ 302 w 1799"/>
                  <a:gd name="T61" fmla="*/ 387 h 1888"/>
                  <a:gd name="T62" fmla="*/ 429 w 1799"/>
                  <a:gd name="T63" fmla="*/ 286 h 1888"/>
                  <a:gd name="T64" fmla="*/ 536 w 1799"/>
                  <a:gd name="T65" fmla="*/ 389 h 1888"/>
                  <a:gd name="T66" fmla="*/ 389 w 1799"/>
                  <a:gd name="T67" fmla="*/ 475 h 1888"/>
                  <a:gd name="T68" fmla="*/ 307 w 1799"/>
                  <a:gd name="T69" fmla="*/ 603 h 1888"/>
                  <a:gd name="T70" fmla="*/ 114 w 1799"/>
                  <a:gd name="T71" fmla="*/ 740 h 1888"/>
                  <a:gd name="T72" fmla="*/ 39 w 1799"/>
                  <a:gd name="T73" fmla="*/ 912 h 1888"/>
                  <a:gd name="T74" fmla="*/ 140 w 1799"/>
                  <a:gd name="T75" fmla="*/ 955 h 1888"/>
                  <a:gd name="T76" fmla="*/ 291 w 1799"/>
                  <a:gd name="T77" fmla="*/ 988 h 1888"/>
                  <a:gd name="T78" fmla="*/ 530 w 1799"/>
                  <a:gd name="T79" fmla="*/ 1170 h 1888"/>
                  <a:gd name="T80" fmla="*/ 632 w 1799"/>
                  <a:gd name="T81" fmla="*/ 1521 h 1888"/>
                  <a:gd name="T82" fmla="*/ 486 w 1799"/>
                  <a:gd name="T83" fmla="*/ 1700 h 1888"/>
                  <a:gd name="T84" fmla="*/ 855 w 1799"/>
                  <a:gd name="T85" fmla="*/ 1888 h 1888"/>
                  <a:gd name="T86" fmla="*/ 1091 w 1799"/>
                  <a:gd name="T87" fmla="*/ 388 h 1888"/>
                  <a:gd name="T88" fmla="*/ 1058 w 1799"/>
                  <a:gd name="T89" fmla="*/ 363 h 1888"/>
                  <a:gd name="T90" fmla="*/ 1042 w 1799"/>
                  <a:gd name="T91" fmla="*/ 409 h 1888"/>
                  <a:gd name="T92" fmla="*/ 905 w 1799"/>
                  <a:gd name="T93" fmla="*/ 257 h 1888"/>
                  <a:gd name="T94" fmla="*/ 454 w 1799"/>
                  <a:gd name="T95" fmla="*/ 99 h 1888"/>
                  <a:gd name="T96" fmla="*/ 615 w 1799"/>
                  <a:gd name="T97" fmla="*/ 67 h 1888"/>
                  <a:gd name="T98" fmla="*/ 454 w 1799"/>
                  <a:gd name="T99" fmla="*/ 99 h 1888"/>
                  <a:gd name="T100" fmla="*/ 516 w 1799"/>
                  <a:gd name="T101" fmla="*/ 249 h 1888"/>
                  <a:gd name="T102" fmla="*/ 549 w 1799"/>
                  <a:gd name="T103" fmla="*/ 504 h 1888"/>
                  <a:gd name="T104" fmla="*/ 395 w 1799"/>
                  <a:gd name="T105" fmla="*/ 225 h 1888"/>
                  <a:gd name="T106" fmla="*/ 388 w 1799"/>
                  <a:gd name="T107" fmla="*/ 198 h 1888"/>
                  <a:gd name="T108" fmla="*/ 448 w 1799"/>
                  <a:gd name="T109" fmla="*/ 145 h 1888"/>
                  <a:gd name="T110" fmla="*/ 574 w 1799"/>
                  <a:gd name="T111" fmla="*/ 240 h 1888"/>
                  <a:gd name="T112" fmla="*/ 642 w 1799"/>
                  <a:gd name="T113" fmla="*/ 228 h 1888"/>
                  <a:gd name="T114" fmla="*/ 746 w 1799"/>
                  <a:gd name="T115" fmla="*/ 4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99" h="1888">
                    <a:moveTo>
                      <a:pt x="1787" y="791"/>
                    </a:moveTo>
                    <a:cubicBezTo>
                      <a:pt x="1786" y="792"/>
                      <a:pt x="1758" y="822"/>
                      <a:pt x="1754" y="822"/>
                    </a:cubicBezTo>
                    <a:cubicBezTo>
                      <a:pt x="1751" y="822"/>
                      <a:pt x="1718" y="784"/>
                      <a:pt x="1711" y="782"/>
                    </a:cubicBezTo>
                    <a:cubicBezTo>
                      <a:pt x="1703" y="779"/>
                      <a:pt x="1679" y="779"/>
                      <a:pt x="1669" y="775"/>
                    </a:cubicBezTo>
                    <a:cubicBezTo>
                      <a:pt x="1660" y="771"/>
                      <a:pt x="1632" y="743"/>
                      <a:pt x="1630" y="741"/>
                    </a:cubicBezTo>
                    <a:cubicBezTo>
                      <a:pt x="1628" y="739"/>
                      <a:pt x="1624" y="787"/>
                      <a:pt x="1628" y="793"/>
                    </a:cubicBezTo>
                    <a:cubicBezTo>
                      <a:pt x="1633" y="799"/>
                      <a:pt x="1648" y="807"/>
                      <a:pt x="1655" y="809"/>
                    </a:cubicBezTo>
                    <a:cubicBezTo>
                      <a:pt x="1663" y="812"/>
                      <a:pt x="1678" y="825"/>
                      <a:pt x="1684" y="828"/>
                    </a:cubicBezTo>
                    <a:cubicBezTo>
                      <a:pt x="1691" y="831"/>
                      <a:pt x="1707" y="814"/>
                      <a:pt x="1713" y="814"/>
                    </a:cubicBezTo>
                    <a:cubicBezTo>
                      <a:pt x="1719" y="814"/>
                      <a:pt x="1730" y="841"/>
                      <a:pt x="1732" y="850"/>
                    </a:cubicBezTo>
                    <a:cubicBezTo>
                      <a:pt x="1734" y="859"/>
                      <a:pt x="1735" y="872"/>
                      <a:pt x="1732" y="891"/>
                    </a:cubicBezTo>
                    <a:cubicBezTo>
                      <a:pt x="1729" y="909"/>
                      <a:pt x="1712" y="918"/>
                      <a:pt x="1700" y="928"/>
                    </a:cubicBezTo>
                    <a:cubicBezTo>
                      <a:pt x="1688" y="939"/>
                      <a:pt x="1659" y="956"/>
                      <a:pt x="1644" y="965"/>
                    </a:cubicBezTo>
                    <a:cubicBezTo>
                      <a:pt x="1630" y="974"/>
                      <a:pt x="1606" y="1009"/>
                      <a:pt x="1599" y="1009"/>
                    </a:cubicBezTo>
                    <a:cubicBezTo>
                      <a:pt x="1591" y="1009"/>
                      <a:pt x="1576" y="981"/>
                      <a:pt x="1574" y="975"/>
                    </a:cubicBezTo>
                    <a:cubicBezTo>
                      <a:pt x="1571" y="969"/>
                      <a:pt x="1586" y="951"/>
                      <a:pt x="1583" y="942"/>
                    </a:cubicBezTo>
                    <a:cubicBezTo>
                      <a:pt x="1579" y="932"/>
                      <a:pt x="1565" y="923"/>
                      <a:pt x="1555" y="908"/>
                    </a:cubicBezTo>
                    <a:cubicBezTo>
                      <a:pt x="1545" y="892"/>
                      <a:pt x="1522" y="821"/>
                      <a:pt x="1506" y="804"/>
                    </a:cubicBezTo>
                    <a:cubicBezTo>
                      <a:pt x="1490" y="786"/>
                      <a:pt x="1470" y="763"/>
                      <a:pt x="1466" y="762"/>
                    </a:cubicBezTo>
                    <a:cubicBezTo>
                      <a:pt x="1463" y="761"/>
                      <a:pt x="1459" y="764"/>
                      <a:pt x="1459" y="770"/>
                    </a:cubicBezTo>
                    <a:cubicBezTo>
                      <a:pt x="1458" y="775"/>
                      <a:pt x="1465" y="822"/>
                      <a:pt x="1471" y="833"/>
                    </a:cubicBezTo>
                    <a:cubicBezTo>
                      <a:pt x="1478" y="844"/>
                      <a:pt x="1491" y="849"/>
                      <a:pt x="1498" y="860"/>
                    </a:cubicBezTo>
                    <a:cubicBezTo>
                      <a:pt x="1505" y="871"/>
                      <a:pt x="1552" y="1007"/>
                      <a:pt x="1563" y="1011"/>
                    </a:cubicBezTo>
                    <a:cubicBezTo>
                      <a:pt x="1573" y="1015"/>
                      <a:pt x="1594" y="1012"/>
                      <a:pt x="1602" y="1012"/>
                    </a:cubicBezTo>
                    <a:cubicBezTo>
                      <a:pt x="1610" y="1012"/>
                      <a:pt x="1661" y="1002"/>
                      <a:pt x="1663" y="1004"/>
                    </a:cubicBezTo>
                    <a:cubicBezTo>
                      <a:pt x="1665" y="1006"/>
                      <a:pt x="1663" y="1018"/>
                      <a:pt x="1663" y="1032"/>
                    </a:cubicBezTo>
                    <a:cubicBezTo>
                      <a:pt x="1663" y="1045"/>
                      <a:pt x="1633" y="1121"/>
                      <a:pt x="1626" y="1129"/>
                    </a:cubicBezTo>
                    <a:cubicBezTo>
                      <a:pt x="1620" y="1138"/>
                      <a:pt x="1595" y="1158"/>
                      <a:pt x="1588" y="1170"/>
                    </a:cubicBezTo>
                    <a:cubicBezTo>
                      <a:pt x="1580" y="1182"/>
                      <a:pt x="1556" y="1228"/>
                      <a:pt x="1550" y="1246"/>
                    </a:cubicBezTo>
                    <a:cubicBezTo>
                      <a:pt x="1545" y="1265"/>
                      <a:pt x="1548" y="1350"/>
                      <a:pt x="1551" y="1367"/>
                    </a:cubicBezTo>
                    <a:cubicBezTo>
                      <a:pt x="1555" y="1383"/>
                      <a:pt x="1560" y="1399"/>
                      <a:pt x="1560" y="1405"/>
                    </a:cubicBezTo>
                    <a:cubicBezTo>
                      <a:pt x="1560" y="1412"/>
                      <a:pt x="1533" y="1430"/>
                      <a:pt x="1533" y="1430"/>
                    </a:cubicBezTo>
                    <a:cubicBezTo>
                      <a:pt x="1533" y="1430"/>
                      <a:pt x="1486" y="1460"/>
                      <a:pt x="1484" y="1468"/>
                    </a:cubicBezTo>
                    <a:cubicBezTo>
                      <a:pt x="1482" y="1476"/>
                      <a:pt x="1493" y="1518"/>
                      <a:pt x="1491" y="1524"/>
                    </a:cubicBezTo>
                    <a:cubicBezTo>
                      <a:pt x="1490" y="1529"/>
                      <a:pt x="1459" y="1555"/>
                      <a:pt x="1456" y="1563"/>
                    </a:cubicBezTo>
                    <a:cubicBezTo>
                      <a:pt x="1453" y="1570"/>
                      <a:pt x="1459" y="1583"/>
                      <a:pt x="1456" y="1592"/>
                    </a:cubicBezTo>
                    <a:cubicBezTo>
                      <a:pt x="1453" y="1600"/>
                      <a:pt x="1397" y="1656"/>
                      <a:pt x="1387" y="1661"/>
                    </a:cubicBezTo>
                    <a:cubicBezTo>
                      <a:pt x="1376" y="1667"/>
                      <a:pt x="1355" y="1667"/>
                      <a:pt x="1341" y="1670"/>
                    </a:cubicBezTo>
                    <a:cubicBezTo>
                      <a:pt x="1327" y="1673"/>
                      <a:pt x="1299" y="1688"/>
                      <a:pt x="1294" y="1690"/>
                    </a:cubicBezTo>
                    <a:cubicBezTo>
                      <a:pt x="1289" y="1692"/>
                      <a:pt x="1282" y="1695"/>
                      <a:pt x="1278" y="1690"/>
                    </a:cubicBezTo>
                    <a:cubicBezTo>
                      <a:pt x="1274" y="1685"/>
                      <a:pt x="1276" y="1650"/>
                      <a:pt x="1276" y="1650"/>
                    </a:cubicBezTo>
                    <a:cubicBezTo>
                      <a:pt x="1276" y="1650"/>
                      <a:pt x="1274" y="1621"/>
                      <a:pt x="1273" y="1610"/>
                    </a:cubicBezTo>
                    <a:cubicBezTo>
                      <a:pt x="1272" y="1598"/>
                      <a:pt x="1246" y="1527"/>
                      <a:pt x="1246" y="1527"/>
                    </a:cubicBezTo>
                    <a:cubicBezTo>
                      <a:pt x="1229" y="1469"/>
                      <a:pt x="1229" y="1469"/>
                      <a:pt x="1229" y="1469"/>
                    </a:cubicBezTo>
                    <a:cubicBezTo>
                      <a:pt x="1225" y="1454"/>
                      <a:pt x="1225" y="1396"/>
                      <a:pt x="1229" y="1383"/>
                    </a:cubicBezTo>
                    <a:cubicBezTo>
                      <a:pt x="1233" y="1371"/>
                      <a:pt x="1248" y="1350"/>
                      <a:pt x="1247" y="1340"/>
                    </a:cubicBezTo>
                    <a:cubicBezTo>
                      <a:pt x="1245" y="1329"/>
                      <a:pt x="1225" y="1313"/>
                      <a:pt x="1223" y="1298"/>
                    </a:cubicBezTo>
                    <a:cubicBezTo>
                      <a:pt x="1220" y="1284"/>
                      <a:pt x="1227" y="1240"/>
                      <a:pt x="1223" y="1231"/>
                    </a:cubicBezTo>
                    <a:cubicBezTo>
                      <a:pt x="1219" y="1222"/>
                      <a:pt x="1197" y="1201"/>
                      <a:pt x="1194" y="1188"/>
                    </a:cubicBezTo>
                    <a:cubicBezTo>
                      <a:pt x="1191" y="1175"/>
                      <a:pt x="1206" y="1143"/>
                      <a:pt x="1203" y="1132"/>
                    </a:cubicBezTo>
                    <a:cubicBezTo>
                      <a:pt x="1200" y="1122"/>
                      <a:pt x="1187" y="1111"/>
                      <a:pt x="1178" y="1107"/>
                    </a:cubicBezTo>
                    <a:cubicBezTo>
                      <a:pt x="1169" y="1103"/>
                      <a:pt x="1137" y="1106"/>
                      <a:pt x="1130" y="1103"/>
                    </a:cubicBezTo>
                    <a:cubicBezTo>
                      <a:pt x="1122" y="1100"/>
                      <a:pt x="1123" y="1097"/>
                      <a:pt x="1113" y="1097"/>
                    </a:cubicBezTo>
                    <a:cubicBezTo>
                      <a:pt x="1103" y="1098"/>
                      <a:pt x="1087" y="1110"/>
                      <a:pt x="1079" y="1110"/>
                    </a:cubicBezTo>
                    <a:cubicBezTo>
                      <a:pt x="1071" y="1111"/>
                      <a:pt x="1058" y="1099"/>
                      <a:pt x="1052" y="1102"/>
                    </a:cubicBezTo>
                    <a:cubicBezTo>
                      <a:pt x="1046" y="1104"/>
                      <a:pt x="1047" y="1106"/>
                      <a:pt x="1040" y="1111"/>
                    </a:cubicBezTo>
                    <a:cubicBezTo>
                      <a:pt x="1034" y="1117"/>
                      <a:pt x="1008" y="1134"/>
                      <a:pt x="1003" y="1132"/>
                    </a:cubicBezTo>
                    <a:cubicBezTo>
                      <a:pt x="998" y="1131"/>
                      <a:pt x="974" y="1106"/>
                      <a:pt x="958" y="1091"/>
                    </a:cubicBezTo>
                    <a:cubicBezTo>
                      <a:pt x="942" y="1076"/>
                      <a:pt x="924" y="1052"/>
                      <a:pt x="912" y="1030"/>
                    </a:cubicBezTo>
                    <a:cubicBezTo>
                      <a:pt x="899" y="1007"/>
                      <a:pt x="879" y="954"/>
                      <a:pt x="879" y="944"/>
                    </a:cubicBezTo>
                    <a:cubicBezTo>
                      <a:pt x="879" y="934"/>
                      <a:pt x="896" y="919"/>
                      <a:pt x="900" y="913"/>
                    </a:cubicBezTo>
                    <a:cubicBezTo>
                      <a:pt x="904" y="906"/>
                      <a:pt x="907" y="903"/>
                      <a:pt x="906" y="895"/>
                    </a:cubicBezTo>
                    <a:cubicBezTo>
                      <a:pt x="904" y="888"/>
                      <a:pt x="895" y="883"/>
                      <a:pt x="895" y="876"/>
                    </a:cubicBezTo>
                    <a:cubicBezTo>
                      <a:pt x="895" y="869"/>
                      <a:pt x="925" y="794"/>
                      <a:pt x="931" y="783"/>
                    </a:cubicBezTo>
                    <a:cubicBezTo>
                      <a:pt x="938" y="771"/>
                      <a:pt x="952" y="748"/>
                      <a:pt x="961" y="739"/>
                    </a:cubicBezTo>
                    <a:cubicBezTo>
                      <a:pt x="971" y="729"/>
                      <a:pt x="1017" y="678"/>
                      <a:pt x="1029" y="671"/>
                    </a:cubicBezTo>
                    <a:cubicBezTo>
                      <a:pt x="1042" y="664"/>
                      <a:pt x="1082" y="654"/>
                      <a:pt x="1092" y="651"/>
                    </a:cubicBezTo>
                    <a:cubicBezTo>
                      <a:pt x="1103" y="648"/>
                      <a:pt x="1130" y="646"/>
                      <a:pt x="1157" y="646"/>
                    </a:cubicBezTo>
                    <a:cubicBezTo>
                      <a:pt x="1183" y="647"/>
                      <a:pt x="1189" y="649"/>
                      <a:pt x="1205" y="655"/>
                    </a:cubicBezTo>
                    <a:cubicBezTo>
                      <a:pt x="1222" y="661"/>
                      <a:pt x="1272" y="723"/>
                      <a:pt x="1272" y="723"/>
                    </a:cubicBezTo>
                    <a:cubicBezTo>
                      <a:pt x="1272" y="723"/>
                      <a:pt x="1286" y="700"/>
                      <a:pt x="1292" y="697"/>
                    </a:cubicBezTo>
                    <a:cubicBezTo>
                      <a:pt x="1299" y="694"/>
                      <a:pt x="1319" y="692"/>
                      <a:pt x="1327" y="693"/>
                    </a:cubicBezTo>
                    <a:cubicBezTo>
                      <a:pt x="1335" y="694"/>
                      <a:pt x="1362" y="711"/>
                      <a:pt x="1380" y="715"/>
                    </a:cubicBezTo>
                    <a:cubicBezTo>
                      <a:pt x="1398" y="719"/>
                      <a:pt x="1429" y="714"/>
                      <a:pt x="1439" y="711"/>
                    </a:cubicBezTo>
                    <a:cubicBezTo>
                      <a:pt x="1449" y="707"/>
                      <a:pt x="1480" y="674"/>
                      <a:pt x="1478" y="665"/>
                    </a:cubicBezTo>
                    <a:cubicBezTo>
                      <a:pt x="1475" y="657"/>
                      <a:pt x="1453" y="645"/>
                      <a:pt x="1445" y="644"/>
                    </a:cubicBezTo>
                    <a:cubicBezTo>
                      <a:pt x="1436" y="643"/>
                      <a:pt x="1403" y="641"/>
                      <a:pt x="1394" y="636"/>
                    </a:cubicBezTo>
                    <a:cubicBezTo>
                      <a:pt x="1385" y="631"/>
                      <a:pt x="1353" y="581"/>
                      <a:pt x="1347" y="581"/>
                    </a:cubicBezTo>
                    <a:cubicBezTo>
                      <a:pt x="1342" y="580"/>
                      <a:pt x="1333" y="582"/>
                      <a:pt x="1330" y="586"/>
                    </a:cubicBezTo>
                    <a:cubicBezTo>
                      <a:pt x="1326" y="591"/>
                      <a:pt x="1326" y="601"/>
                      <a:pt x="1325" y="607"/>
                    </a:cubicBezTo>
                    <a:cubicBezTo>
                      <a:pt x="1324" y="613"/>
                      <a:pt x="1323" y="637"/>
                      <a:pt x="1320" y="637"/>
                    </a:cubicBezTo>
                    <a:cubicBezTo>
                      <a:pt x="1318" y="637"/>
                      <a:pt x="1305" y="627"/>
                      <a:pt x="1301" y="621"/>
                    </a:cubicBezTo>
                    <a:cubicBezTo>
                      <a:pt x="1297" y="614"/>
                      <a:pt x="1291" y="607"/>
                      <a:pt x="1289" y="601"/>
                    </a:cubicBezTo>
                    <a:cubicBezTo>
                      <a:pt x="1287" y="595"/>
                      <a:pt x="1286" y="574"/>
                      <a:pt x="1283" y="565"/>
                    </a:cubicBezTo>
                    <a:cubicBezTo>
                      <a:pt x="1280" y="557"/>
                      <a:pt x="1256" y="540"/>
                      <a:pt x="1248" y="536"/>
                    </a:cubicBezTo>
                    <a:cubicBezTo>
                      <a:pt x="1241" y="533"/>
                      <a:pt x="1235" y="535"/>
                      <a:pt x="1235" y="535"/>
                    </a:cubicBezTo>
                    <a:cubicBezTo>
                      <a:pt x="1235" y="535"/>
                      <a:pt x="1238" y="545"/>
                      <a:pt x="1244" y="555"/>
                    </a:cubicBezTo>
                    <a:cubicBezTo>
                      <a:pt x="1248" y="561"/>
                      <a:pt x="1264" y="577"/>
                      <a:pt x="1264" y="584"/>
                    </a:cubicBezTo>
                    <a:cubicBezTo>
                      <a:pt x="1265" y="591"/>
                      <a:pt x="1253" y="575"/>
                      <a:pt x="1254" y="577"/>
                    </a:cubicBezTo>
                    <a:cubicBezTo>
                      <a:pt x="1255" y="579"/>
                      <a:pt x="1256" y="585"/>
                      <a:pt x="1256" y="590"/>
                    </a:cubicBezTo>
                    <a:cubicBezTo>
                      <a:pt x="1256" y="596"/>
                      <a:pt x="1254" y="602"/>
                      <a:pt x="1254" y="602"/>
                    </a:cubicBezTo>
                    <a:cubicBezTo>
                      <a:pt x="1254" y="602"/>
                      <a:pt x="1251" y="612"/>
                      <a:pt x="1247" y="613"/>
                    </a:cubicBezTo>
                    <a:cubicBezTo>
                      <a:pt x="1243" y="613"/>
                      <a:pt x="1243" y="610"/>
                      <a:pt x="1243" y="610"/>
                    </a:cubicBezTo>
                    <a:cubicBezTo>
                      <a:pt x="1243" y="610"/>
                      <a:pt x="1247" y="599"/>
                      <a:pt x="1240" y="587"/>
                    </a:cubicBezTo>
                    <a:cubicBezTo>
                      <a:pt x="1233" y="576"/>
                      <a:pt x="1219" y="569"/>
                      <a:pt x="1213" y="562"/>
                    </a:cubicBezTo>
                    <a:cubicBezTo>
                      <a:pt x="1206" y="555"/>
                      <a:pt x="1193" y="541"/>
                      <a:pt x="1182" y="536"/>
                    </a:cubicBezTo>
                    <a:cubicBezTo>
                      <a:pt x="1170" y="531"/>
                      <a:pt x="1135" y="543"/>
                      <a:pt x="1130" y="547"/>
                    </a:cubicBezTo>
                    <a:cubicBezTo>
                      <a:pt x="1126" y="550"/>
                      <a:pt x="1125" y="561"/>
                      <a:pt x="1119" y="565"/>
                    </a:cubicBezTo>
                    <a:cubicBezTo>
                      <a:pt x="1113" y="569"/>
                      <a:pt x="1097" y="573"/>
                      <a:pt x="1089" y="582"/>
                    </a:cubicBezTo>
                    <a:cubicBezTo>
                      <a:pt x="1081" y="591"/>
                      <a:pt x="1076" y="620"/>
                      <a:pt x="1073" y="627"/>
                    </a:cubicBezTo>
                    <a:cubicBezTo>
                      <a:pt x="1070" y="634"/>
                      <a:pt x="1069" y="637"/>
                      <a:pt x="1063" y="640"/>
                    </a:cubicBezTo>
                    <a:cubicBezTo>
                      <a:pt x="1058" y="644"/>
                      <a:pt x="1034" y="649"/>
                      <a:pt x="1029" y="648"/>
                    </a:cubicBezTo>
                    <a:cubicBezTo>
                      <a:pt x="1023" y="647"/>
                      <a:pt x="1015" y="628"/>
                      <a:pt x="1008" y="627"/>
                    </a:cubicBezTo>
                    <a:cubicBezTo>
                      <a:pt x="1002" y="626"/>
                      <a:pt x="990" y="629"/>
                      <a:pt x="988" y="627"/>
                    </a:cubicBezTo>
                    <a:cubicBezTo>
                      <a:pt x="985" y="626"/>
                      <a:pt x="985" y="612"/>
                      <a:pt x="984" y="599"/>
                    </a:cubicBezTo>
                    <a:cubicBezTo>
                      <a:pt x="982" y="587"/>
                      <a:pt x="983" y="564"/>
                      <a:pt x="988" y="556"/>
                    </a:cubicBezTo>
                    <a:cubicBezTo>
                      <a:pt x="993" y="548"/>
                      <a:pt x="1024" y="534"/>
                      <a:pt x="1033" y="531"/>
                    </a:cubicBezTo>
                    <a:cubicBezTo>
                      <a:pt x="1042" y="528"/>
                      <a:pt x="1063" y="536"/>
                      <a:pt x="1066" y="531"/>
                    </a:cubicBezTo>
                    <a:cubicBezTo>
                      <a:pt x="1069" y="526"/>
                      <a:pt x="1063" y="508"/>
                      <a:pt x="1062" y="501"/>
                    </a:cubicBezTo>
                    <a:cubicBezTo>
                      <a:pt x="1061" y="494"/>
                      <a:pt x="1042" y="481"/>
                      <a:pt x="1045" y="477"/>
                    </a:cubicBezTo>
                    <a:cubicBezTo>
                      <a:pt x="1048" y="473"/>
                      <a:pt x="1078" y="469"/>
                      <a:pt x="1082" y="465"/>
                    </a:cubicBezTo>
                    <a:cubicBezTo>
                      <a:pt x="1087" y="461"/>
                      <a:pt x="1124" y="405"/>
                      <a:pt x="1130" y="401"/>
                    </a:cubicBezTo>
                    <a:cubicBezTo>
                      <a:pt x="1137" y="398"/>
                      <a:pt x="1169" y="398"/>
                      <a:pt x="1169" y="398"/>
                    </a:cubicBezTo>
                    <a:cubicBezTo>
                      <a:pt x="1169" y="398"/>
                      <a:pt x="1157" y="378"/>
                      <a:pt x="1158" y="373"/>
                    </a:cubicBezTo>
                    <a:cubicBezTo>
                      <a:pt x="1158" y="369"/>
                      <a:pt x="1159" y="365"/>
                      <a:pt x="1164" y="361"/>
                    </a:cubicBezTo>
                    <a:cubicBezTo>
                      <a:pt x="1168" y="358"/>
                      <a:pt x="1177" y="355"/>
                      <a:pt x="1180" y="358"/>
                    </a:cubicBezTo>
                    <a:cubicBezTo>
                      <a:pt x="1184" y="360"/>
                      <a:pt x="1180" y="379"/>
                      <a:pt x="1183" y="387"/>
                    </a:cubicBezTo>
                    <a:cubicBezTo>
                      <a:pt x="1187" y="395"/>
                      <a:pt x="1222" y="398"/>
                      <a:pt x="1240" y="398"/>
                    </a:cubicBezTo>
                    <a:cubicBezTo>
                      <a:pt x="1259" y="399"/>
                      <a:pt x="1289" y="359"/>
                      <a:pt x="1290" y="353"/>
                    </a:cubicBezTo>
                    <a:cubicBezTo>
                      <a:pt x="1291" y="347"/>
                      <a:pt x="1289" y="342"/>
                      <a:pt x="1291" y="336"/>
                    </a:cubicBezTo>
                    <a:cubicBezTo>
                      <a:pt x="1294" y="329"/>
                      <a:pt x="1338" y="302"/>
                      <a:pt x="1338" y="302"/>
                    </a:cubicBezTo>
                    <a:cubicBezTo>
                      <a:pt x="1338" y="302"/>
                      <a:pt x="1293" y="309"/>
                      <a:pt x="1290" y="305"/>
                    </a:cubicBezTo>
                    <a:cubicBezTo>
                      <a:pt x="1286" y="300"/>
                      <a:pt x="1286" y="276"/>
                      <a:pt x="1291" y="268"/>
                    </a:cubicBezTo>
                    <a:cubicBezTo>
                      <a:pt x="1297" y="260"/>
                      <a:pt x="1307" y="235"/>
                      <a:pt x="1305" y="233"/>
                    </a:cubicBezTo>
                    <a:cubicBezTo>
                      <a:pt x="1302" y="230"/>
                      <a:pt x="1297" y="230"/>
                      <a:pt x="1290" y="233"/>
                    </a:cubicBezTo>
                    <a:cubicBezTo>
                      <a:pt x="1283" y="236"/>
                      <a:pt x="1264" y="256"/>
                      <a:pt x="1254" y="266"/>
                    </a:cubicBezTo>
                    <a:cubicBezTo>
                      <a:pt x="1244" y="277"/>
                      <a:pt x="1240" y="281"/>
                      <a:pt x="1240" y="286"/>
                    </a:cubicBezTo>
                    <a:cubicBezTo>
                      <a:pt x="1239" y="290"/>
                      <a:pt x="1250" y="307"/>
                      <a:pt x="1250" y="313"/>
                    </a:cubicBezTo>
                    <a:cubicBezTo>
                      <a:pt x="1250" y="320"/>
                      <a:pt x="1236" y="363"/>
                      <a:pt x="1232" y="364"/>
                    </a:cubicBezTo>
                    <a:cubicBezTo>
                      <a:pt x="1228" y="365"/>
                      <a:pt x="1201" y="348"/>
                      <a:pt x="1201" y="348"/>
                    </a:cubicBezTo>
                    <a:cubicBezTo>
                      <a:pt x="1201" y="348"/>
                      <a:pt x="1188" y="333"/>
                      <a:pt x="1179" y="331"/>
                    </a:cubicBezTo>
                    <a:cubicBezTo>
                      <a:pt x="1170" y="329"/>
                      <a:pt x="1149" y="350"/>
                      <a:pt x="1140" y="348"/>
                    </a:cubicBezTo>
                    <a:cubicBezTo>
                      <a:pt x="1131" y="346"/>
                      <a:pt x="1126" y="326"/>
                      <a:pt x="1126" y="317"/>
                    </a:cubicBezTo>
                    <a:cubicBezTo>
                      <a:pt x="1126" y="308"/>
                      <a:pt x="1123" y="293"/>
                      <a:pt x="1126" y="286"/>
                    </a:cubicBezTo>
                    <a:cubicBezTo>
                      <a:pt x="1134" y="271"/>
                      <a:pt x="1170" y="255"/>
                      <a:pt x="1178" y="245"/>
                    </a:cubicBezTo>
                    <a:cubicBezTo>
                      <a:pt x="1186" y="235"/>
                      <a:pt x="1188" y="222"/>
                      <a:pt x="1194" y="215"/>
                    </a:cubicBezTo>
                    <a:cubicBezTo>
                      <a:pt x="1199" y="208"/>
                      <a:pt x="1227" y="193"/>
                      <a:pt x="1236" y="190"/>
                    </a:cubicBezTo>
                    <a:cubicBezTo>
                      <a:pt x="1246" y="187"/>
                      <a:pt x="1293" y="173"/>
                      <a:pt x="1306" y="173"/>
                    </a:cubicBezTo>
                    <a:cubicBezTo>
                      <a:pt x="1319" y="173"/>
                      <a:pt x="1400" y="198"/>
                      <a:pt x="1400" y="198"/>
                    </a:cubicBezTo>
                    <a:cubicBezTo>
                      <a:pt x="1400" y="198"/>
                      <a:pt x="1429" y="206"/>
                      <a:pt x="1435" y="210"/>
                    </a:cubicBezTo>
                    <a:cubicBezTo>
                      <a:pt x="1440" y="214"/>
                      <a:pt x="1420" y="233"/>
                      <a:pt x="1412" y="233"/>
                    </a:cubicBezTo>
                    <a:cubicBezTo>
                      <a:pt x="1404" y="232"/>
                      <a:pt x="1380" y="230"/>
                      <a:pt x="1373" y="233"/>
                    </a:cubicBezTo>
                    <a:cubicBezTo>
                      <a:pt x="1367" y="235"/>
                      <a:pt x="1383" y="244"/>
                      <a:pt x="1388" y="250"/>
                    </a:cubicBezTo>
                    <a:cubicBezTo>
                      <a:pt x="1393" y="255"/>
                      <a:pt x="1408" y="266"/>
                      <a:pt x="1416" y="265"/>
                    </a:cubicBezTo>
                    <a:cubicBezTo>
                      <a:pt x="1424" y="264"/>
                      <a:pt x="1434" y="255"/>
                      <a:pt x="1438" y="251"/>
                    </a:cubicBezTo>
                    <a:cubicBezTo>
                      <a:pt x="1443" y="247"/>
                      <a:pt x="1462" y="223"/>
                      <a:pt x="1463" y="222"/>
                    </a:cubicBezTo>
                    <a:cubicBezTo>
                      <a:pt x="1299" y="83"/>
                      <a:pt x="1086" y="0"/>
                      <a:pt x="855" y="0"/>
                    </a:cubicBezTo>
                    <a:cubicBezTo>
                      <a:pt x="650" y="0"/>
                      <a:pt x="461" y="65"/>
                      <a:pt x="307" y="175"/>
                    </a:cubicBezTo>
                    <a:cubicBezTo>
                      <a:pt x="314" y="171"/>
                      <a:pt x="329" y="173"/>
                      <a:pt x="337" y="176"/>
                    </a:cubicBezTo>
                    <a:cubicBezTo>
                      <a:pt x="344" y="178"/>
                      <a:pt x="351" y="185"/>
                      <a:pt x="353" y="191"/>
                    </a:cubicBezTo>
                    <a:cubicBezTo>
                      <a:pt x="355" y="196"/>
                      <a:pt x="356" y="223"/>
                      <a:pt x="353" y="230"/>
                    </a:cubicBezTo>
                    <a:cubicBezTo>
                      <a:pt x="350" y="238"/>
                      <a:pt x="313" y="270"/>
                      <a:pt x="310" y="271"/>
                    </a:cubicBezTo>
                    <a:cubicBezTo>
                      <a:pt x="308" y="273"/>
                      <a:pt x="226" y="317"/>
                      <a:pt x="225" y="321"/>
                    </a:cubicBezTo>
                    <a:cubicBezTo>
                      <a:pt x="224" y="325"/>
                      <a:pt x="227" y="349"/>
                      <a:pt x="236" y="358"/>
                    </a:cubicBezTo>
                    <a:cubicBezTo>
                      <a:pt x="245" y="367"/>
                      <a:pt x="295" y="380"/>
                      <a:pt x="302" y="387"/>
                    </a:cubicBezTo>
                    <a:cubicBezTo>
                      <a:pt x="309" y="394"/>
                      <a:pt x="313" y="435"/>
                      <a:pt x="313" y="435"/>
                    </a:cubicBezTo>
                    <a:cubicBezTo>
                      <a:pt x="313" y="435"/>
                      <a:pt x="331" y="389"/>
                      <a:pt x="340" y="382"/>
                    </a:cubicBezTo>
                    <a:cubicBezTo>
                      <a:pt x="348" y="375"/>
                      <a:pt x="368" y="368"/>
                      <a:pt x="373" y="364"/>
                    </a:cubicBezTo>
                    <a:cubicBezTo>
                      <a:pt x="377" y="360"/>
                      <a:pt x="373" y="342"/>
                      <a:pt x="378" y="335"/>
                    </a:cubicBezTo>
                    <a:cubicBezTo>
                      <a:pt x="382" y="329"/>
                      <a:pt x="408" y="279"/>
                      <a:pt x="429" y="286"/>
                    </a:cubicBezTo>
                    <a:cubicBezTo>
                      <a:pt x="451" y="293"/>
                      <a:pt x="459" y="301"/>
                      <a:pt x="461" y="305"/>
                    </a:cubicBezTo>
                    <a:cubicBezTo>
                      <a:pt x="464" y="309"/>
                      <a:pt x="461" y="321"/>
                      <a:pt x="464" y="322"/>
                    </a:cubicBezTo>
                    <a:cubicBezTo>
                      <a:pt x="467" y="324"/>
                      <a:pt x="488" y="331"/>
                      <a:pt x="495" y="334"/>
                    </a:cubicBezTo>
                    <a:cubicBezTo>
                      <a:pt x="501" y="337"/>
                      <a:pt x="516" y="349"/>
                      <a:pt x="518" y="360"/>
                    </a:cubicBezTo>
                    <a:cubicBezTo>
                      <a:pt x="519" y="371"/>
                      <a:pt x="536" y="389"/>
                      <a:pt x="536" y="389"/>
                    </a:cubicBezTo>
                    <a:cubicBezTo>
                      <a:pt x="553" y="407"/>
                      <a:pt x="553" y="407"/>
                      <a:pt x="553" y="407"/>
                    </a:cubicBezTo>
                    <a:cubicBezTo>
                      <a:pt x="548" y="428"/>
                      <a:pt x="548" y="428"/>
                      <a:pt x="548" y="428"/>
                    </a:cubicBezTo>
                    <a:cubicBezTo>
                      <a:pt x="548" y="428"/>
                      <a:pt x="496" y="451"/>
                      <a:pt x="487" y="451"/>
                    </a:cubicBezTo>
                    <a:cubicBezTo>
                      <a:pt x="477" y="451"/>
                      <a:pt x="457" y="450"/>
                      <a:pt x="446" y="451"/>
                    </a:cubicBezTo>
                    <a:cubicBezTo>
                      <a:pt x="434" y="452"/>
                      <a:pt x="389" y="475"/>
                      <a:pt x="389" y="475"/>
                    </a:cubicBezTo>
                    <a:cubicBezTo>
                      <a:pt x="389" y="475"/>
                      <a:pt x="470" y="479"/>
                      <a:pt x="474" y="483"/>
                    </a:cubicBezTo>
                    <a:cubicBezTo>
                      <a:pt x="479" y="487"/>
                      <a:pt x="456" y="523"/>
                      <a:pt x="450" y="528"/>
                    </a:cubicBezTo>
                    <a:cubicBezTo>
                      <a:pt x="443" y="532"/>
                      <a:pt x="389" y="536"/>
                      <a:pt x="382" y="539"/>
                    </a:cubicBezTo>
                    <a:cubicBezTo>
                      <a:pt x="375" y="543"/>
                      <a:pt x="365" y="568"/>
                      <a:pt x="356" y="579"/>
                    </a:cubicBezTo>
                    <a:cubicBezTo>
                      <a:pt x="346" y="591"/>
                      <a:pt x="313" y="597"/>
                      <a:pt x="307" y="603"/>
                    </a:cubicBezTo>
                    <a:cubicBezTo>
                      <a:pt x="301" y="610"/>
                      <a:pt x="291" y="644"/>
                      <a:pt x="282" y="658"/>
                    </a:cubicBezTo>
                    <a:cubicBezTo>
                      <a:pt x="274" y="672"/>
                      <a:pt x="218" y="715"/>
                      <a:pt x="214" y="720"/>
                    </a:cubicBezTo>
                    <a:cubicBezTo>
                      <a:pt x="210" y="725"/>
                      <a:pt x="210" y="788"/>
                      <a:pt x="206" y="795"/>
                    </a:cubicBezTo>
                    <a:cubicBezTo>
                      <a:pt x="201" y="802"/>
                      <a:pt x="176" y="751"/>
                      <a:pt x="167" y="747"/>
                    </a:cubicBezTo>
                    <a:cubicBezTo>
                      <a:pt x="158" y="742"/>
                      <a:pt x="120" y="737"/>
                      <a:pt x="114" y="740"/>
                    </a:cubicBezTo>
                    <a:cubicBezTo>
                      <a:pt x="107" y="742"/>
                      <a:pt x="111" y="754"/>
                      <a:pt x="107" y="758"/>
                    </a:cubicBezTo>
                    <a:cubicBezTo>
                      <a:pt x="103" y="761"/>
                      <a:pt x="75" y="758"/>
                      <a:pt x="62" y="762"/>
                    </a:cubicBezTo>
                    <a:cubicBezTo>
                      <a:pt x="49" y="766"/>
                      <a:pt x="20" y="784"/>
                      <a:pt x="10" y="801"/>
                    </a:cubicBezTo>
                    <a:cubicBezTo>
                      <a:pt x="0" y="818"/>
                      <a:pt x="4" y="892"/>
                      <a:pt x="10" y="898"/>
                    </a:cubicBezTo>
                    <a:cubicBezTo>
                      <a:pt x="15" y="903"/>
                      <a:pt x="26" y="911"/>
                      <a:pt x="39" y="912"/>
                    </a:cubicBezTo>
                    <a:cubicBezTo>
                      <a:pt x="52" y="914"/>
                      <a:pt x="66" y="902"/>
                      <a:pt x="66" y="902"/>
                    </a:cubicBezTo>
                    <a:cubicBezTo>
                      <a:pt x="66" y="902"/>
                      <a:pt x="90" y="875"/>
                      <a:pt x="94" y="871"/>
                    </a:cubicBezTo>
                    <a:cubicBezTo>
                      <a:pt x="99" y="868"/>
                      <a:pt x="109" y="866"/>
                      <a:pt x="112" y="870"/>
                    </a:cubicBezTo>
                    <a:cubicBezTo>
                      <a:pt x="115" y="874"/>
                      <a:pt x="113" y="937"/>
                      <a:pt x="116" y="942"/>
                    </a:cubicBezTo>
                    <a:cubicBezTo>
                      <a:pt x="119" y="946"/>
                      <a:pt x="137" y="950"/>
                      <a:pt x="140" y="955"/>
                    </a:cubicBezTo>
                    <a:cubicBezTo>
                      <a:pt x="144" y="959"/>
                      <a:pt x="143" y="973"/>
                      <a:pt x="148" y="991"/>
                    </a:cubicBezTo>
                    <a:cubicBezTo>
                      <a:pt x="154" y="1010"/>
                      <a:pt x="159" y="1029"/>
                      <a:pt x="169" y="1034"/>
                    </a:cubicBezTo>
                    <a:cubicBezTo>
                      <a:pt x="178" y="1039"/>
                      <a:pt x="224" y="1055"/>
                      <a:pt x="224" y="1055"/>
                    </a:cubicBezTo>
                    <a:cubicBezTo>
                      <a:pt x="224" y="1055"/>
                      <a:pt x="222" y="1047"/>
                      <a:pt x="224" y="1041"/>
                    </a:cubicBezTo>
                    <a:cubicBezTo>
                      <a:pt x="225" y="1034"/>
                      <a:pt x="284" y="988"/>
                      <a:pt x="291" y="988"/>
                    </a:cubicBezTo>
                    <a:cubicBezTo>
                      <a:pt x="297" y="987"/>
                      <a:pt x="338" y="1028"/>
                      <a:pt x="347" y="1030"/>
                    </a:cubicBezTo>
                    <a:cubicBezTo>
                      <a:pt x="355" y="1032"/>
                      <a:pt x="410" y="1018"/>
                      <a:pt x="419" y="1025"/>
                    </a:cubicBezTo>
                    <a:cubicBezTo>
                      <a:pt x="427" y="1031"/>
                      <a:pt x="437" y="1088"/>
                      <a:pt x="449" y="1099"/>
                    </a:cubicBezTo>
                    <a:cubicBezTo>
                      <a:pt x="461" y="1110"/>
                      <a:pt x="485" y="1103"/>
                      <a:pt x="501" y="1113"/>
                    </a:cubicBezTo>
                    <a:cubicBezTo>
                      <a:pt x="516" y="1123"/>
                      <a:pt x="520" y="1156"/>
                      <a:pt x="530" y="1170"/>
                    </a:cubicBezTo>
                    <a:cubicBezTo>
                      <a:pt x="541" y="1184"/>
                      <a:pt x="694" y="1244"/>
                      <a:pt x="703" y="1258"/>
                    </a:cubicBezTo>
                    <a:cubicBezTo>
                      <a:pt x="711" y="1272"/>
                      <a:pt x="706" y="1306"/>
                      <a:pt x="699" y="1316"/>
                    </a:cubicBezTo>
                    <a:cubicBezTo>
                      <a:pt x="692" y="1326"/>
                      <a:pt x="663" y="1358"/>
                      <a:pt x="656" y="1378"/>
                    </a:cubicBezTo>
                    <a:cubicBezTo>
                      <a:pt x="650" y="1398"/>
                      <a:pt x="664" y="1445"/>
                      <a:pt x="662" y="1458"/>
                    </a:cubicBezTo>
                    <a:cubicBezTo>
                      <a:pt x="660" y="1470"/>
                      <a:pt x="639" y="1515"/>
                      <a:pt x="632" y="1521"/>
                    </a:cubicBezTo>
                    <a:cubicBezTo>
                      <a:pt x="624" y="1527"/>
                      <a:pt x="587" y="1526"/>
                      <a:pt x="578" y="1532"/>
                    </a:cubicBezTo>
                    <a:cubicBezTo>
                      <a:pt x="569" y="1538"/>
                      <a:pt x="559" y="1561"/>
                      <a:pt x="556" y="1570"/>
                    </a:cubicBezTo>
                    <a:cubicBezTo>
                      <a:pt x="554" y="1579"/>
                      <a:pt x="566" y="1590"/>
                      <a:pt x="566" y="1598"/>
                    </a:cubicBezTo>
                    <a:cubicBezTo>
                      <a:pt x="565" y="1606"/>
                      <a:pt x="537" y="1678"/>
                      <a:pt x="529" y="1683"/>
                    </a:cubicBezTo>
                    <a:cubicBezTo>
                      <a:pt x="522" y="1688"/>
                      <a:pt x="495" y="1694"/>
                      <a:pt x="486" y="1700"/>
                    </a:cubicBezTo>
                    <a:cubicBezTo>
                      <a:pt x="477" y="1706"/>
                      <a:pt x="479" y="1719"/>
                      <a:pt x="475" y="1728"/>
                    </a:cubicBezTo>
                    <a:cubicBezTo>
                      <a:pt x="471" y="1737"/>
                      <a:pt x="450" y="1748"/>
                      <a:pt x="447" y="1755"/>
                    </a:cubicBezTo>
                    <a:cubicBezTo>
                      <a:pt x="445" y="1762"/>
                      <a:pt x="451" y="1769"/>
                      <a:pt x="450" y="1776"/>
                    </a:cubicBezTo>
                    <a:cubicBezTo>
                      <a:pt x="448" y="1783"/>
                      <a:pt x="437" y="1791"/>
                      <a:pt x="437" y="1791"/>
                    </a:cubicBezTo>
                    <a:cubicBezTo>
                      <a:pt x="563" y="1853"/>
                      <a:pt x="705" y="1888"/>
                      <a:pt x="855" y="1888"/>
                    </a:cubicBezTo>
                    <a:cubicBezTo>
                      <a:pt x="1376" y="1888"/>
                      <a:pt x="1799" y="1466"/>
                      <a:pt x="1799" y="944"/>
                    </a:cubicBezTo>
                    <a:cubicBezTo>
                      <a:pt x="1799" y="892"/>
                      <a:pt x="1795" y="841"/>
                      <a:pt x="1787" y="791"/>
                    </a:cubicBezTo>
                    <a:close/>
                    <a:moveTo>
                      <a:pt x="1042" y="325"/>
                    </a:moveTo>
                    <a:cubicBezTo>
                      <a:pt x="1046" y="322"/>
                      <a:pt x="1060" y="321"/>
                      <a:pt x="1064" y="325"/>
                    </a:cubicBezTo>
                    <a:cubicBezTo>
                      <a:pt x="1068" y="329"/>
                      <a:pt x="1085" y="380"/>
                      <a:pt x="1091" y="388"/>
                    </a:cubicBezTo>
                    <a:cubicBezTo>
                      <a:pt x="1097" y="397"/>
                      <a:pt x="1115" y="409"/>
                      <a:pt x="1115" y="413"/>
                    </a:cubicBezTo>
                    <a:cubicBezTo>
                      <a:pt x="1115" y="416"/>
                      <a:pt x="1097" y="436"/>
                      <a:pt x="1091" y="441"/>
                    </a:cubicBezTo>
                    <a:cubicBezTo>
                      <a:pt x="1085" y="445"/>
                      <a:pt x="1058" y="451"/>
                      <a:pt x="1052" y="449"/>
                    </a:cubicBezTo>
                    <a:cubicBezTo>
                      <a:pt x="1047" y="447"/>
                      <a:pt x="1058" y="406"/>
                      <a:pt x="1060" y="394"/>
                    </a:cubicBezTo>
                    <a:cubicBezTo>
                      <a:pt x="1062" y="383"/>
                      <a:pt x="1062" y="367"/>
                      <a:pt x="1058" y="363"/>
                    </a:cubicBezTo>
                    <a:cubicBezTo>
                      <a:pt x="1055" y="358"/>
                      <a:pt x="1048" y="355"/>
                      <a:pt x="1045" y="351"/>
                    </a:cubicBezTo>
                    <a:cubicBezTo>
                      <a:pt x="1042" y="347"/>
                      <a:pt x="1037" y="328"/>
                      <a:pt x="1042" y="325"/>
                    </a:cubicBezTo>
                    <a:close/>
                    <a:moveTo>
                      <a:pt x="1006" y="382"/>
                    </a:moveTo>
                    <a:cubicBezTo>
                      <a:pt x="1010" y="380"/>
                      <a:pt x="1027" y="376"/>
                      <a:pt x="1032" y="378"/>
                    </a:cubicBezTo>
                    <a:cubicBezTo>
                      <a:pt x="1038" y="380"/>
                      <a:pt x="1045" y="401"/>
                      <a:pt x="1042" y="409"/>
                    </a:cubicBezTo>
                    <a:cubicBezTo>
                      <a:pt x="1039" y="417"/>
                      <a:pt x="1015" y="428"/>
                      <a:pt x="1012" y="425"/>
                    </a:cubicBezTo>
                    <a:cubicBezTo>
                      <a:pt x="1008" y="422"/>
                      <a:pt x="1002" y="384"/>
                      <a:pt x="1006" y="382"/>
                    </a:cubicBezTo>
                    <a:close/>
                    <a:moveTo>
                      <a:pt x="971" y="247"/>
                    </a:moveTo>
                    <a:cubicBezTo>
                      <a:pt x="969" y="251"/>
                      <a:pt x="940" y="276"/>
                      <a:pt x="932" y="276"/>
                    </a:cubicBezTo>
                    <a:cubicBezTo>
                      <a:pt x="924" y="276"/>
                      <a:pt x="908" y="263"/>
                      <a:pt x="905" y="257"/>
                    </a:cubicBezTo>
                    <a:cubicBezTo>
                      <a:pt x="902" y="250"/>
                      <a:pt x="905" y="238"/>
                      <a:pt x="909" y="236"/>
                    </a:cubicBezTo>
                    <a:cubicBezTo>
                      <a:pt x="912" y="235"/>
                      <a:pt x="919" y="241"/>
                      <a:pt x="923" y="242"/>
                    </a:cubicBezTo>
                    <a:cubicBezTo>
                      <a:pt x="926" y="243"/>
                      <a:pt x="938" y="231"/>
                      <a:pt x="947" y="228"/>
                    </a:cubicBezTo>
                    <a:cubicBezTo>
                      <a:pt x="956" y="225"/>
                      <a:pt x="974" y="243"/>
                      <a:pt x="971" y="247"/>
                    </a:cubicBezTo>
                    <a:close/>
                    <a:moveTo>
                      <a:pt x="454" y="99"/>
                    </a:moveTo>
                    <a:cubicBezTo>
                      <a:pt x="459" y="94"/>
                      <a:pt x="496" y="77"/>
                      <a:pt x="504" y="77"/>
                    </a:cubicBezTo>
                    <a:cubicBezTo>
                      <a:pt x="513" y="76"/>
                      <a:pt x="531" y="79"/>
                      <a:pt x="536" y="77"/>
                    </a:cubicBezTo>
                    <a:cubicBezTo>
                      <a:pt x="542" y="74"/>
                      <a:pt x="549" y="54"/>
                      <a:pt x="555" y="52"/>
                    </a:cubicBezTo>
                    <a:cubicBezTo>
                      <a:pt x="561" y="49"/>
                      <a:pt x="594" y="42"/>
                      <a:pt x="603" y="46"/>
                    </a:cubicBezTo>
                    <a:cubicBezTo>
                      <a:pt x="611" y="49"/>
                      <a:pt x="615" y="64"/>
                      <a:pt x="615" y="67"/>
                    </a:cubicBezTo>
                    <a:cubicBezTo>
                      <a:pt x="615" y="71"/>
                      <a:pt x="553" y="94"/>
                      <a:pt x="546" y="97"/>
                    </a:cubicBezTo>
                    <a:cubicBezTo>
                      <a:pt x="539" y="99"/>
                      <a:pt x="507" y="101"/>
                      <a:pt x="501" y="104"/>
                    </a:cubicBezTo>
                    <a:cubicBezTo>
                      <a:pt x="495" y="107"/>
                      <a:pt x="493" y="114"/>
                      <a:pt x="488" y="117"/>
                    </a:cubicBezTo>
                    <a:cubicBezTo>
                      <a:pt x="482" y="119"/>
                      <a:pt x="446" y="111"/>
                      <a:pt x="446" y="109"/>
                    </a:cubicBezTo>
                    <a:cubicBezTo>
                      <a:pt x="446" y="107"/>
                      <a:pt x="450" y="103"/>
                      <a:pt x="454" y="99"/>
                    </a:cubicBezTo>
                    <a:close/>
                    <a:moveTo>
                      <a:pt x="516" y="276"/>
                    </a:moveTo>
                    <a:cubicBezTo>
                      <a:pt x="514" y="279"/>
                      <a:pt x="493" y="279"/>
                      <a:pt x="486" y="276"/>
                    </a:cubicBezTo>
                    <a:cubicBezTo>
                      <a:pt x="478" y="273"/>
                      <a:pt x="452" y="260"/>
                      <a:pt x="452" y="255"/>
                    </a:cubicBezTo>
                    <a:cubicBezTo>
                      <a:pt x="452" y="250"/>
                      <a:pt x="474" y="232"/>
                      <a:pt x="480" y="233"/>
                    </a:cubicBezTo>
                    <a:cubicBezTo>
                      <a:pt x="486" y="235"/>
                      <a:pt x="512" y="244"/>
                      <a:pt x="516" y="249"/>
                    </a:cubicBezTo>
                    <a:cubicBezTo>
                      <a:pt x="520" y="254"/>
                      <a:pt x="518" y="274"/>
                      <a:pt x="516" y="276"/>
                    </a:cubicBezTo>
                    <a:close/>
                    <a:moveTo>
                      <a:pt x="549" y="504"/>
                    </a:moveTo>
                    <a:cubicBezTo>
                      <a:pt x="540" y="495"/>
                      <a:pt x="532" y="456"/>
                      <a:pt x="540" y="452"/>
                    </a:cubicBezTo>
                    <a:cubicBezTo>
                      <a:pt x="549" y="449"/>
                      <a:pt x="564" y="459"/>
                      <a:pt x="569" y="469"/>
                    </a:cubicBezTo>
                    <a:cubicBezTo>
                      <a:pt x="574" y="479"/>
                      <a:pt x="558" y="513"/>
                      <a:pt x="549" y="504"/>
                    </a:cubicBezTo>
                    <a:close/>
                    <a:moveTo>
                      <a:pt x="574" y="240"/>
                    </a:moveTo>
                    <a:cubicBezTo>
                      <a:pt x="567" y="246"/>
                      <a:pt x="550" y="253"/>
                      <a:pt x="547" y="252"/>
                    </a:cubicBezTo>
                    <a:cubicBezTo>
                      <a:pt x="544" y="251"/>
                      <a:pt x="498" y="215"/>
                      <a:pt x="484" y="207"/>
                    </a:cubicBezTo>
                    <a:cubicBezTo>
                      <a:pt x="469" y="199"/>
                      <a:pt x="452" y="193"/>
                      <a:pt x="446" y="193"/>
                    </a:cubicBezTo>
                    <a:cubicBezTo>
                      <a:pt x="439" y="192"/>
                      <a:pt x="405" y="217"/>
                      <a:pt x="395" y="225"/>
                    </a:cubicBezTo>
                    <a:cubicBezTo>
                      <a:pt x="384" y="232"/>
                      <a:pt x="381" y="266"/>
                      <a:pt x="377" y="268"/>
                    </a:cubicBezTo>
                    <a:cubicBezTo>
                      <a:pt x="372" y="270"/>
                      <a:pt x="363" y="270"/>
                      <a:pt x="358" y="269"/>
                    </a:cubicBezTo>
                    <a:cubicBezTo>
                      <a:pt x="354" y="269"/>
                      <a:pt x="345" y="270"/>
                      <a:pt x="344" y="267"/>
                    </a:cubicBezTo>
                    <a:cubicBezTo>
                      <a:pt x="343" y="264"/>
                      <a:pt x="357" y="229"/>
                      <a:pt x="361" y="222"/>
                    </a:cubicBezTo>
                    <a:cubicBezTo>
                      <a:pt x="365" y="216"/>
                      <a:pt x="386" y="209"/>
                      <a:pt x="388" y="198"/>
                    </a:cubicBezTo>
                    <a:cubicBezTo>
                      <a:pt x="391" y="187"/>
                      <a:pt x="383" y="158"/>
                      <a:pt x="386" y="153"/>
                    </a:cubicBezTo>
                    <a:cubicBezTo>
                      <a:pt x="388" y="147"/>
                      <a:pt x="390" y="143"/>
                      <a:pt x="392" y="143"/>
                    </a:cubicBezTo>
                    <a:cubicBezTo>
                      <a:pt x="395" y="143"/>
                      <a:pt x="410" y="179"/>
                      <a:pt x="410" y="179"/>
                    </a:cubicBezTo>
                    <a:cubicBezTo>
                      <a:pt x="410" y="179"/>
                      <a:pt x="416" y="155"/>
                      <a:pt x="422" y="150"/>
                    </a:cubicBezTo>
                    <a:cubicBezTo>
                      <a:pt x="428" y="144"/>
                      <a:pt x="442" y="143"/>
                      <a:pt x="448" y="145"/>
                    </a:cubicBezTo>
                    <a:cubicBezTo>
                      <a:pt x="454" y="147"/>
                      <a:pt x="455" y="159"/>
                      <a:pt x="460" y="162"/>
                    </a:cubicBezTo>
                    <a:cubicBezTo>
                      <a:pt x="464" y="165"/>
                      <a:pt x="521" y="166"/>
                      <a:pt x="528" y="171"/>
                    </a:cubicBezTo>
                    <a:cubicBezTo>
                      <a:pt x="535" y="175"/>
                      <a:pt x="538" y="200"/>
                      <a:pt x="544" y="206"/>
                    </a:cubicBezTo>
                    <a:cubicBezTo>
                      <a:pt x="549" y="212"/>
                      <a:pt x="579" y="221"/>
                      <a:pt x="583" y="222"/>
                    </a:cubicBezTo>
                    <a:cubicBezTo>
                      <a:pt x="587" y="223"/>
                      <a:pt x="580" y="233"/>
                      <a:pt x="574" y="240"/>
                    </a:cubicBezTo>
                    <a:close/>
                    <a:moveTo>
                      <a:pt x="749" y="241"/>
                    </a:moveTo>
                    <a:cubicBezTo>
                      <a:pt x="734" y="252"/>
                      <a:pt x="720" y="286"/>
                      <a:pt x="713" y="298"/>
                    </a:cubicBezTo>
                    <a:cubicBezTo>
                      <a:pt x="707" y="309"/>
                      <a:pt x="694" y="311"/>
                      <a:pt x="687" y="310"/>
                    </a:cubicBezTo>
                    <a:cubicBezTo>
                      <a:pt x="679" y="309"/>
                      <a:pt x="665" y="281"/>
                      <a:pt x="660" y="273"/>
                    </a:cubicBezTo>
                    <a:cubicBezTo>
                      <a:pt x="655" y="266"/>
                      <a:pt x="640" y="236"/>
                      <a:pt x="642" y="228"/>
                    </a:cubicBezTo>
                    <a:cubicBezTo>
                      <a:pt x="644" y="220"/>
                      <a:pt x="672" y="206"/>
                      <a:pt x="676" y="197"/>
                    </a:cubicBezTo>
                    <a:cubicBezTo>
                      <a:pt x="680" y="188"/>
                      <a:pt x="682" y="185"/>
                      <a:pt x="674" y="164"/>
                    </a:cubicBezTo>
                    <a:cubicBezTo>
                      <a:pt x="666" y="143"/>
                      <a:pt x="601" y="110"/>
                      <a:pt x="592" y="109"/>
                    </a:cubicBezTo>
                    <a:cubicBezTo>
                      <a:pt x="583" y="108"/>
                      <a:pt x="598" y="95"/>
                      <a:pt x="615" y="85"/>
                    </a:cubicBezTo>
                    <a:cubicBezTo>
                      <a:pt x="633" y="75"/>
                      <a:pt x="730" y="48"/>
                      <a:pt x="746" y="46"/>
                    </a:cubicBezTo>
                    <a:cubicBezTo>
                      <a:pt x="762" y="43"/>
                      <a:pt x="827" y="31"/>
                      <a:pt x="851" y="35"/>
                    </a:cubicBezTo>
                    <a:cubicBezTo>
                      <a:pt x="875" y="39"/>
                      <a:pt x="941" y="61"/>
                      <a:pt x="947" y="71"/>
                    </a:cubicBezTo>
                    <a:cubicBezTo>
                      <a:pt x="952" y="82"/>
                      <a:pt x="920" y="171"/>
                      <a:pt x="906" y="182"/>
                    </a:cubicBezTo>
                    <a:cubicBezTo>
                      <a:pt x="893" y="192"/>
                      <a:pt x="765" y="230"/>
                      <a:pt x="749" y="24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grpSp>
      </p:grpSp>
      <p:grpSp>
        <p:nvGrpSpPr>
          <p:cNvPr id="16" name="Group 15">
            <a:extLst>
              <a:ext uri="{FF2B5EF4-FFF2-40B4-BE49-F238E27FC236}">
                <a16:creationId xmlns:a16="http://schemas.microsoft.com/office/drawing/2014/main" id="{4CD8996A-F89D-90DD-8045-613C9CAF2206}"/>
              </a:ext>
              <a:ext uri="{C183D7F6-B498-43B3-948B-1728B52AA6E4}">
                <adec:decorative xmlns:adec="http://schemas.microsoft.com/office/drawing/2017/decorative" val="1"/>
              </a:ext>
            </a:extLst>
          </p:cNvPr>
          <p:cNvGrpSpPr/>
          <p:nvPr/>
        </p:nvGrpSpPr>
        <p:grpSpPr>
          <a:xfrm>
            <a:off x="4592196" y="3034972"/>
            <a:ext cx="549244" cy="553062"/>
            <a:chOff x="704148" y="5404310"/>
            <a:chExt cx="532515" cy="536217"/>
          </a:xfrm>
        </p:grpSpPr>
        <p:grpSp>
          <p:nvGrpSpPr>
            <p:cNvPr id="17" name="Group 16">
              <a:extLst>
                <a:ext uri="{FF2B5EF4-FFF2-40B4-BE49-F238E27FC236}">
                  <a16:creationId xmlns:a16="http://schemas.microsoft.com/office/drawing/2014/main" id="{79A58EFA-6E7A-DDA1-9E63-3C51DEB20D05}"/>
                </a:ext>
              </a:extLst>
            </p:cNvPr>
            <p:cNvGrpSpPr/>
            <p:nvPr/>
          </p:nvGrpSpPr>
          <p:grpSpPr>
            <a:xfrm>
              <a:off x="931630" y="5404310"/>
              <a:ext cx="305033" cy="303477"/>
              <a:chOff x="931630" y="5404310"/>
              <a:chExt cx="305033" cy="303477"/>
            </a:xfrm>
          </p:grpSpPr>
          <p:sp>
            <p:nvSpPr>
              <p:cNvPr id="55" name="Freeform 45">
                <a:extLst>
                  <a:ext uri="{FF2B5EF4-FFF2-40B4-BE49-F238E27FC236}">
                    <a16:creationId xmlns:a16="http://schemas.microsoft.com/office/drawing/2014/main" id="{B9CF8C8B-6178-F0A2-DDD4-ECFABFDF765D}"/>
                  </a:ext>
                </a:extLst>
              </p:cNvPr>
              <p:cNvSpPr>
                <a:spLocks noEditPoints="1"/>
              </p:cNvSpPr>
              <p:nvPr/>
            </p:nvSpPr>
            <p:spPr bwMode="auto">
              <a:xfrm>
                <a:off x="1091928" y="5461893"/>
                <a:ext cx="144735" cy="143179"/>
              </a:xfrm>
              <a:custGeom>
                <a:avLst/>
                <a:gdLst>
                  <a:gd name="T0" fmla="*/ 133 w 153"/>
                  <a:gd name="T1" fmla="*/ 68 h 152"/>
                  <a:gd name="T2" fmla="*/ 128 w 153"/>
                  <a:gd name="T3" fmla="*/ 50 h 152"/>
                  <a:gd name="T4" fmla="*/ 140 w 153"/>
                  <a:gd name="T5" fmla="*/ 34 h 152"/>
                  <a:gd name="T6" fmla="*/ 129 w 153"/>
                  <a:gd name="T7" fmla="*/ 21 h 152"/>
                  <a:gd name="T8" fmla="*/ 111 w 153"/>
                  <a:gd name="T9" fmla="*/ 31 h 152"/>
                  <a:gd name="T10" fmla="*/ 95 w 153"/>
                  <a:gd name="T11" fmla="*/ 23 h 152"/>
                  <a:gd name="T12" fmla="*/ 93 w 153"/>
                  <a:gd name="T13" fmla="*/ 2 h 152"/>
                  <a:gd name="T14" fmla="*/ 75 w 153"/>
                  <a:gd name="T15" fmla="*/ 0 h 152"/>
                  <a:gd name="T16" fmla="*/ 69 w 153"/>
                  <a:gd name="T17" fmla="*/ 20 h 152"/>
                  <a:gd name="T18" fmla="*/ 52 w 153"/>
                  <a:gd name="T19" fmla="*/ 25 h 152"/>
                  <a:gd name="T20" fmla="*/ 35 w 153"/>
                  <a:gd name="T21" fmla="*/ 12 h 152"/>
                  <a:gd name="T22" fmla="*/ 22 w 153"/>
                  <a:gd name="T23" fmla="*/ 23 h 152"/>
                  <a:gd name="T24" fmla="*/ 31 w 153"/>
                  <a:gd name="T25" fmla="*/ 42 h 152"/>
                  <a:gd name="T26" fmla="*/ 22 w 153"/>
                  <a:gd name="T27" fmla="*/ 57 h 152"/>
                  <a:gd name="T28" fmla="*/ 2 w 153"/>
                  <a:gd name="T29" fmla="*/ 60 h 152"/>
                  <a:gd name="T30" fmla="*/ 0 w 153"/>
                  <a:gd name="T31" fmla="*/ 77 h 152"/>
                  <a:gd name="T32" fmla="*/ 19 w 153"/>
                  <a:gd name="T33" fmla="*/ 84 h 152"/>
                  <a:gd name="T34" fmla="*/ 25 w 153"/>
                  <a:gd name="T35" fmla="*/ 101 h 152"/>
                  <a:gd name="T36" fmla="*/ 12 w 153"/>
                  <a:gd name="T37" fmla="*/ 117 h 152"/>
                  <a:gd name="T38" fmla="*/ 23 w 153"/>
                  <a:gd name="T39" fmla="*/ 130 h 152"/>
                  <a:gd name="T40" fmla="*/ 42 w 153"/>
                  <a:gd name="T41" fmla="*/ 121 h 152"/>
                  <a:gd name="T42" fmla="*/ 58 w 153"/>
                  <a:gd name="T43" fmla="*/ 129 h 152"/>
                  <a:gd name="T44" fmla="*/ 60 w 153"/>
                  <a:gd name="T45" fmla="*/ 150 h 152"/>
                  <a:gd name="T46" fmla="*/ 77 w 153"/>
                  <a:gd name="T47" fmla="*/ 152 h 152"/>
                  <a:gd name="T48" fmla="*/ 84 w 153"/>
                  <a:gd name="T49" fmla="*/ 132 h 152"/>
                  <a:gd name="T50" fmla="*/ 101 w 153"/>
                  <a:gd name="T51" fmla="*/ 127 h 152"/>
                  <a:gd name="T52" fmla="*/ 118 w 153"/>
                  <a:gd name="T53" fmla="*/ 140 h 152"/>
                  <a:gd name="T54" fmla="*/ 131 w 153"/>
                  <a:gd name="T55" fmla="*/ 129 h 152"/>
                  <a:gd name="T56" fmla="*/ 122 w 153"/>
                  <a:gd name="T57" fmla="*/ 111 h 152"/>
                  <a:gd name="T58" fmla="*/ 131 w 153"/>
                  <a:gd name="T59" fmla="*/ 95 h 152"/>
                  <a:gd name="T60" fmla="*/ 151 w 153"/>
                  <a:gd name="T61" fmla="*/ 92 h 152"/>
                  <a:gd name="T62" fmla="*/ 153 w 153"/>
                  <a:gd name="T63" fmla="*/ 75 h 152"/>
                  <a:gd name="T64" fmla="*/ 133 w 153"/>
                  <a:gd name="T65" fmla="*/ 68 h 152"/>
                  <a:gd name="T66" fmla="*/ 86 w 153"/>
                  <a:gd name="T67" fmla="*/ 108 h 152"/>
                  <a:gd name="T68" fmla="*/ 44 w 153"/>
                  <a:gd name="T69" fmla="*/ 86 h 152"/>
                  <a:gd name="T70" fmla="*/ 66 w 153"/>
                  <a:gd name="T71" fmla="*/ 44 h 152"/>
                  <a:gd name="T72" fmla="*/ 108 w 153"/>
                  <a:gd name="T73" fmla="*/ 66 h 152"/>
                  <a:gd name="T74" fmla="*/ 86 w 153"/>
                  <a:gd name="T75" fmla="*/ 10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152">
                    <a:moveTo>
                      <a:pt x="133" y="68"/>
                    </a:moveTo>
                    <a:cubicBezTo>
                      <a:pt x="133" y="62"/>
                      <a:pt x="131" y="56"/>
                      <a:pt x="128" y="50"/>
                    </a:cubicBezTo>
                    <a:cubicBezTo>
                      <a:pt x="130" y="49"/>
                      <a:pt x="140" y="34"/>
                      <a:pt x="140" y="34"/>
                    </a:cubicBezTo>
                    <a:cubicBezTo>
                      <a:pt x="129" y="21"/>
                      <a:pt x="129" y="21"/>
                      <a:pt x="129" y="21"/>
                    </a:cubicBezTo>
                    <a:cubicBezTo>
                      <a:pt x="129" y="21"/>
                      <a:pt x="112" y="29"/>
                      <a:pt x="111" y="31"/>
                    </a:cubicBezTo>
                    <a:cubicBezTo>
                      <a:pt x="106" y="28"/>
                      <a:pt x="101" y="25"/>
                      <a:pt x="95" y="23"/>
                    </a:cubicBezTo>
                    <a:cubicBezTo>
                      <a:pt x="95" y="22"/>
                      <a:pt x="93" y="2"/>
                      <a:pt x="93" y="2"/>
                    </a:cubicBezTo>
                    <a:cubicBezTo>
                      <a:pt x="75" y="0"/>
                      <a:pt x="75" y="0"/>
                      <a:pt x="75" y="0"/>
                    </a:cubicBezTo>
                    <a:cubicBezTo>
                      <a:pt x="75" y="0"/>
                      <a:pt x="69" y="20"/>
                      <a:pt x="69" y="20"/>
                    </a:cubicBezTo>
                    <a:cubicBezTo>
                      <a:pt x="63" y="21"/>
                      <a:pt x="57" y="23"/>
                      <a:pt x="52" y="25"/>
                    </a:cubicBezTo>
                    <a:cubicBezTo>
                      <a:pt x="51" y="24"/>
                      <a:pt x="35" y="12"/>
                      <a:pt x="35" y="12"/>
                    </a:cubicBezTo>
                    <a:cubicBezTo>
                      <a:pt x="22" y="23"/>
                      <a:pt x="22" y="23"/>
                      <a:pt x="22" y="23"/>
                    </a:cubicBezTo>
                    <a:cubicBezTo>
                      <a:pt x="22" y="23"/>
                      <a:pt x="29" y="40"/>
                      <a:pt x="31" y="42"/>
                    </a:cubicBezTo>
                    <a:cubicBezTo>
                      <a:pt x="27" y="46"/>
                      <a:pt x="24" y="52"/>
                      <a:pt x="22" y="57"/>
                    </a:cubicBezTo>
                    <a:cubicBezTo>
                      <a:pt x="20" y="57"/>
                      <a:pt x="2" y="60"/>
                      <a:pt x="2" y="60"/>
                    </a:cubicBezTo>
                    <a:cubicBezTo>
                      <a:pt x="0" y="77"/>
                      <a:pt x="0" y="77"/>
                      <a:pt x="0" y="77"/>
                    </a:cubicBezTo>
                    <a:cubicBezTo>
                      <a:pt x="0" y="77"/>
                      <a:pt x="17" y="83"/>
                      <a:pt x="19" y="84"/>
                    </a:cubicBezTo>
                    <a:cubicBezTo>
                      <a:pt x="20" y="90"/>
                      <a:pt x="22" y="96"/>
                      <a:pt x="25" y="101"/>
                    </a:cubicBezTo>
                    <a:cubicBezTo>
                      <a:pt x="23" y="102"/>
                      <a:pt x="12" y="117"/>
                      <a:pt x="12" y="117"/>
                    </a:cubicBezTo>
                    <a:cubicBezTo>
                      <a:pt x="23" y="130"/>
                      <a:pt x="23" y="130"/>
                      <a:pt x="23" y="130"/>
                    </a:cubicBezTo>
                    <a:cubicBezTo>
                      <a:pt x="23" y="130"/>
                      <a:pt x="41" y="122"/>
                      <a:pt x="42" y="121"/>
                    </a:cubicBezTo>
                    <a:cubicBezTo>
                      <a:pt x="47" y="124"/>
                      <a:pt x="52" y="127"/>
                      <a:pt x="58" y="129"/>
                    </a:cubicBezTo>
                    <a:cubicBezTo>
                      <a:pt x="57" y="130"/>
                      <a:pt x="60" y="150"/>
                      <a:pt x="60" y="150"/>
                    </a:cubicBezTo>
                    <a:cubicBezTo>
                      <a:pt x="77" y="152"/>
                      <a:pt x="77" y="152"/>
                      <a:pt x="77" y="152"/>
                    </a:cubicBezTo>
                    <a:cubicBezTo>
                      <a:pt x="77" y="152"/>
                      <a:pt x="84" y="132"/>
                      <a:pt x="84" y="132"/>
                    </a:cubicBezTo>
                    <a:cubicBezTo>
                      <a:pt x="90" y="131"/>
                      <a:pt x="96" y="129"/>
                      <a:pt x="101" y="127"/>
                    </a:cubicBezTo>
                    <a:cubicBezTo>
                      <a:pt x="102" y="128"/>
                      <a:pt x="118" y="140"/>
                      <a:pt x="118" y="140"/>
                    </a:cubicBezTo>
                    <a:cubicBezTo>
                      <a:pt x="131" y="129"/>
                      <a:pt x="131" y="129"/>
                      <a:pt x="131" y="129"/>
                    </a:cubicBezTo>
                    <a:cubicBezTo>
                      <a:pt x="131" y="129"/>
                      <a:pt x="124" y="113"/>
                      <a:pt x="122" y="111"/>
                    </a:cubicBezTo>
                    <a:cubicBezTo>
                      <a:pt x="126" y="106"/>
                      <a:pt x="129" y="101"/>
                      <a:pt x="131" y="95"/>
                    </a:cubicBezTo>
                    <a:cubicBezTo>
                      <a:pt x="134" y="95"/>
                      <a:pt x="151" y="92"/>
                      <a:pt x="151" y="92"/>
                    </a:cubicBezTo>
                    <a:cubicBezTo>
                      <a:pt x="153" y="75"/>
                      <a:pt x="153" y="75"/>
                      <a:pt x="153" y="75"/>
                    </a:cubicBezTo>
                    <a:cubicBezTo>
                      <a:pt x="152" y="75"/>
                      <a:pt x="136" y="68"/>
                      <a:pt x="133" y="68"/>
                    </a:cubicBezTo>
                    <a:close/>
                    <a:moveTo>
                      <a:pt x="86" y="108"/>
                    </a:moveTo>
                    <a:cubicBezTo>
                      <a:pt x="69" y="113"/>
                      <a:pt x="50" y="103"/>
                      <a:pt x="44" y="86"/>
                    </a:cubicBezTo>
                    <a:cubicBezTo>
                      <a:pt x="39" y="68"/>
                      <a:pt x="49" y="49"/>
                      <a:pt x="66" y="44"/>
                    </a:cubicBezTo>
                    <a:cubicBezTo>
                      <a:pt x="84" y="38"/>
                      <a:pt x="103" y="48"/>
                      <a:pt x="108" y="66"/>
                    </a:cubicBezTo>
                    <a:cubicBezTo>
                      <a:pt x="114" y="83"/>
                      <a:pt x="104" y="102"/>
                      <a:pt x="86" y="108"/>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56" name="Freeform 46">
                <a:extLst>
                  <a:ext uri="{FF2B5EF4-FFF2-40B4-BE49-F238E27FC236}">
                    <a16:creationId xmlns:a16="http://schemas.microsoft.com/office/drawing/2014/main" id="{8E76226F-34D1-CFE6-6892-F3999422447B}"/>
                  </a:ext>
                </a:extLst>
              </p:cNvPr>
              <p:cNvSpPr>
                <a:spLocks noEditPoints="1"/>
              </p:cNvSpPr>
              <p:nvPr/>
            </p:nvSpPr>
            <p:spPr bwMode="auto">
              <a:xfrm>
                <a:off x="1012557" y="5404310"/>
                <a:ext cx="104272" cy="104272"/>
              </a:xfrm>
              <a:custGeom>
                <a:avLst/>
                <a:gdLst>
                  <a:gd name="T0" fmla="*/ 19 w 110"/>
                  <a:gd name="T1" fmla="*/ 74 h 109"/>
                  <a:gd name="T2" fmla="*/ 10 w 110"/>
                  <a:gd name="T3" fmla="*/ 86 h 109"/>
                  <a:gd name="T4" fmla="*/ 18 w 110"/>
                  <a:gd name="T5" fmla="*/ 95 h 109"/>
                  <a:gd name="T6" fmla="*/ 32 w 110"/>
                  <a:gd name="T7" fmla="*/ 88 h 109"/>
                  <a:gd name="T8" fmla="*/ 44 w 110"/>
                  <a:gd name="T9" fmla="*/ 93 h 109"/>
                  <a:gd name="T10" fmla="*/ 46 w 110"/>
                  <a:gd name="T11" fmla="*/ 108 h 109"/>
                  <a:gd name="T12" fmla="*/ 58 w 110"/>
                  <a:gd name="T13" fmla="*/ 109 h 109"/>
                  <a:gd name="T14" fmla="*/ 63 w 110"/>
                  <a:gd name="T15" fmla="*/ 94 h 109"/>
                  <a:gd name="T16" fmla="*/ 75 w 110"/>
                  <a:gd name="T17" fmla="*/ 90 h 109"/>
                  <a:gd name="T18" fmla="*/ 87 w 110"/>
                  <a:gd name="T19" fmla="*/ 99 h 109"/>
                  <a:gd name="T20" fmla="*/ 96 w 110"/>
                  <a:gd name="T21" fmla="*/ 91 h 109"/>
                  <a:gd name="T22" fmla="*/ 90 w 110"/>
                  <a:gd name="T23" fmla="*/ 78 h 109"/>
                  <a:gd name="T24" fmla="*/ 96 w 110"/>
                  <a:gd name="T25" fmla="*/ 67 h 109"/>
                  <a:gd name="T26" fmla="*/ 110 w 110"/>
                  <a:gd name="T27" fmla="*/ 64 h 109"/>
                  <a:gd name="T28" fmla="*/ 110 w 110"/>
                  <a:gd name="T29" fmla="*/ 52 h 109"/>
                  <a:gd name="T30" fmla="*/ 97 w 110"/>
                  <a:gd name="T31" fmla="*/ 48 h 109"/>
                  <a:gd name="T32" fmla="*/ 92 w 110"/>
                  <a:gd name="T33" fmla="*/ 35 h 109"/>
                  <a:gd name="T34" fmla="*/ 101 w 110"/>
                  <a:gd name="T35" fmla="*/ 23 h 109"/>
                  <a:gd name="T36" fmla="*/ 93 w 110"/>
                  <a:gd name="T37" fmla="*/ 14 h 109"/>
                  <a:gd name="T38" fmla="*/ 80 w 110"/>
                  <a:gd name="T39" fmla="*/ 21 h 109"/>
                  <a:gd name="T40" fmla="*/ 68 w 110"/>
                  <a:gd name="T41" fmla="*/ 16 h 109"/>
                  <a:gd name="T42" fmla="*/ 66 w 110"/>
                  <a:gd name="T43" fmla="*/ 1 h 109"/>
                  <a:gd name="T44" fmla="*/ 52 w 110"/>
                  <a:gd name="T45" fmla="*/ 0 h 109"/>
                  <a:gd name="T46" fmla="*/ 48 w 110"/>
                  <a:gd name="T47" fmla="*/ 15 h 109"/>
                  <a:gd name="T48" fmla="*/ 36 w 110"/>
                  <a:gd name="T49" fmla="*/ 19 h 109"/>
                  <a:gd name="T50" fmla="*/ 24 w 110"/>
                  <a:gd name="T51" fmla="*/ 10 h 109"/>
                  <a:gd name="T52" fmla="*/ 14 w 110"/>
                  <a:gd name="T53" fmla="*/ 18 h 109"/>
                  <a:gd name="T54" fmla="*/ 22 w 110"/>
                  <a:gd name="T55" fmla="*/ 31 h 109"/>
                  <a:gd name="T56" fmla="*/ 16 w 110"/>
                  <a:gd name="T57" fmla="*/ 42 h 109"/>
                  <a:gd name="T58" fmla="*/ 1 w 110"/>
                  <a:gd name="T59" fmla="*/ 45 h 109"/>
                  <a:gd name="T60" fmla="*/ 0 w 110"/>
                  <a:gd name="T61" fmla="*/ 57 h 109"/>
                  <a:gd name="T62" fmla="*/ 14 w 110"/>
                  <a:gd name="T63" fmla="*/ 62 h 109"/>
                  <a:gd name="T64" fmla="*/ 19 w 110"/>
                  <a:gd name="T65" fmla="*/ 74 h 109"/>
                  <a:gd name="T66" fmla="*/ 47 w 110"/>
                  <a:gd name="T67" fmla="*/ 32 h 109"/>
                  <a:gd name="T68" fmla="*/ 78 w 110"/>
                  <a:gd name="T69" fmla="*/ 46 h 109"/>
                  <a:gd name="T70" fmla="*/ 64 w 110"/>
                  <a:gd name="T71" fmla="*/ 77 h 109"/>
                  <a:gd name="T72" fmla="*/ 33 w 110"/>
                  <a:gd name="T73" fmla="*/ 63 h 109"/>
                  <a:gd name="T74" fmla="*/ 47 w 110"/>
                  <a:gd name="T75" fmla="*/ 3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109">
                    <a:moveTo>
                      <a:pt x="19" y="74"/>
                    </a:moveTo>
                    <a:cubicBezTo>
                      <a:pt x="18" y="75"/>
                      <a:pt x="10" y="86"/>
                      <a:pt x="10" y="86"/>
                    </a:cubicBezTo>
                    <a:cubicBezTo>
                      <a:pt x="18" y="95"/>
                      <a:pt x="18" y="95"/>
                      <a:pt x="18" y="95"/>
                    </a:cubicBezTo>
                    <a:cubicBezTo>
                      <a:pt x="18" y="95"/>
                      <a:pt x="31" y="88"/>
                      <a:pt x="32" y="88"/>
                    </a:cubicBezTo>
                    <a:cubicBezTo>
                      <a:pt x="36" y="90"/>
                      <a:pt x="39" y="92"/>
                      <a:pt x="44" y="93"/>
                    </a:cubicBezTo>
                    <a:cubicBezTo>
                      <a:pt x="44" y="93"/>
                      <a:pt x="46" y="108"/>
                      <a:pt x="46" y="108"/>
                    </a:cubicBezTo>
                    <a:cubicBezTo>
                      <a:pt x="58" y="109"/>
                      <a:pt x="58" y="109"/>
                      <a:pt x="58" y="109"/>
                    </a:cubicBezTo>
                    <a:cubicBezTo>
                      <a:pt x="58" y="109"/>
                      <a:pt x="63" y="95"/>
                      <a:pt x="63" y="94"/>
                    </a:cubicBezTo>
                    <a:cubicBezTo>
                      <a:pt x="67" y="94"/>
                      <a:pt x="71" y="92"/>
                      <a:pt x="75" y="90"/>
                    </a:cubicBezTo>
                    <a:cubicBezTo>
                      <a:pt x="76" y="92"/>
                      <a:pt x="87" y="99"/>
                      <a:pt x="87" y="99"/>
                    </a:cubicBezTo>
                    <a:cubicBezTo>
                      <a:pt x="96" y="91"/>
                      <a:pt x="96" y="91"/>
                      <a:pt x="96" y="91"/>
                    </a:cubicBezTo>
                    <a:cubicBezTo>
                      <a:pt x="96" y="91"/>
                      <a:pt x="91" y="80"/>
                      <a:pt x="90" y="78"/>
                    </a:cubicBezTo>
                    <a:cubicBezTo>
                      <a:pt x="92" y="75"/>
                      <a:pt x="94" y="71"/>
                      <a:pt x="96" y="67"/>
                    </a:cubicBezTo>
                    <a:cubicBezTo>
                      <a:pt x="98" y="67"/>
                      <a:pt x="110" y="64"/>
                      <a:pt x="110" y="64"/>
                    </a:cubicBezTo>
                    <a:cubicBezTo>
                      <a:pt x="110" y="52"/>
                      <a:pt x="110" y="52"/>
                      <a:pt x="110" y="52"/>
                    </a:cubicBezTo>
                    <a:cubicBezTo>
                      <a:pt x="110" y="52"/>
                      <a:pt x="98" y="48"/>
                      <a:pt x="97" y="48"/>
                    </a:cubicBezTo>
                    <a:cubicBezTo>
                      <a:pt x="96" y="43"/>
                      <a:pt x="94" y="39"/>
                      <a:pt x="92" y="35"/>
                    </a:cubicBezTo>
                    <a:cubicBezTo>
                      <a:pt x="94" y="34"/>
                      <a:pt x="101" y="23"/>
                      <a:pt x="101" y="23"/>
                    </a:cubicBezTo>
                    <a:cubicBezTo>
                      <a:pt x="93" y="14"/>
                      <a:pt x="93" y="14"/>
                      <a:pt x="93" y="14"/>
                    </a:cubicBezTo>
                    <a:cubicBezTo>
                      <a:pt x="93" y="14"/>
                      <a:pt x="80" y="20"/>
                      <a:pt x="80" y="21"/>
                    </a:cubicBezTo>
                    <a:cubicBezTo>
                      <a:pt x="76" y="19"/>
                      <a:pt x="72" y="17"/>
                      <a:pt x="68" y="16"/>
                    </a:cubicBezTo>
                    <a:cubicBezTo>
                      <a:pt x="68" y="15"/>
                      <a:pt x="66" y="1"/>
                      <a:pt x="66" y="1"/>
                    </a:cubicBezTo>
                    <a:cubicBezTo>
                      <a:pt x="52" y="0"/>
                      <a:pt x="52" y="0"/>
                      <a:pt x="52" y="0"/>
                    </a:cubicBezTo>
                    <a:cubicBezTo>
                      <a:pt x="52" y="0"/>
                      <a:pt x="48" y="14"/>
                      <a:pt x="48" y="15"/>
                    </a:cubicBezTo>
                    <a:cubicBezTo>
                      <a:pt x="44" y="16"/>
                      <a:pt x="40" y="17"/>
                      <a:pt x="36" y="19"/>
                    </a:cubicBezTo>
                    <a:cubicBezTo>
                      <a:pt x="36" y="18"/>
                      <a:pt x="24" y="10"/>
                      <a:pt x="24" y="10"/>
                    </a:cubicBezTo>
                    <a:cubicBezTo>
                      <a:pt x="14" y="18"/>
                      <a:pt x="14" y="18"/>
                      <a:pt x="14" y="18"/>
                    </a:cubicBezTo>
                    <a:cubicBezTo>
                      <a:pt x="14" y="18"/>
                      <a:pt x="20" y="30"/>
                      <a:pt x="22" y="31"/>
                    </a:cubicBezTo>
                    <a:cubicBezTo>
                      <a:pt x="19" y="34"/>
                      <a:pt x="17" y="38"/>
                      <a:pt x="16" y="42"/>
                    </a:cubicBezTo>
                    <a:cubicBezTo>
                      <a:pt x="14" y="42"/>
                      <a:pt x="1" y="45"/>
                      <a:pt x="1" y="45"/>
                    </a:cubicBezTo>
                    <a:cubicBezTo>
                      <a:pt x="0" y="57"/>
                      <a:pt x="0" y="57"/>
                      <a:pt x="0" y="57"/>
                    </a:cubicBezTo>
                    <a:cubicBezTo>
                      <a:pt x="0" y="57"/>
                      <a:pt x="13" y="61"/>
                      <a:pt x="14" y="62"/>
                    </a:cubicBezTo>
                    <a:cubicBezTo>
                      <a:pt x="16" y="66"/>
                      <a:pt x="17" y="70"/>
                      <a:pt x="19" y="74"/>
                    </a:cubicBezTo>
                    <a:close/>
                    <a:moveTo>
                      <a:pt x="47" y="32"/>
                    </a:moveTo>
                    <a:cubicBezTo>
                      <a:pt x="60" y="28"/>
                      <a:pt x="74" y="34"/>
                      <a:pt x="78" y="46"/>
                    </a:cubicBezTo>
                    <a:cubicBezTo>
                      <a:pt x="82" y="59"/>
                      <a:pt x="76" y="73"/>
                      <a:pt x="64" y="77"/>
                    </a:cubicBezTo>
                    <a:cubicBezTo>
                      <a:pt x="51" y="82"/>
                      <a:pt x="37" y="75"/>
                      <a:pt x="33" y="63"/>
                    </a:cubicBezTo>
                    <a:cubicBezTo>
                      <a:pt x="28" y="50"/>
                      <a:pt x="34" y="36"/>
                      <a:pt x="47" y="32"/>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57" name="Freeform 47">
                <a:extLst>
                  <a:ext uri="{FF2B5EF4-FFF2-40B4-BE49-F238E27FC236}">
                    <a16:creationId xmlns:a16="http://schemas.microsoft.com/office/drawing/2014/main" id="{BE9407C2-E25A-9D4A-C557-815AF84726FB}"/>
                  </a:ext>
                </a:extLst>
              </p:cNvPr>
              <p:cNvSpPr>
                <a:spLocks noEditPoints="1"/>
              </p:cNvSpPr>
              <p:nvPr/>
            </p:nvSpPr>
            <p:spPr bwMode="auto">
              <a:xfrm>
                <a:off x="931630" y="5519476"/>
                <a:ext cx="188311" cy="188311"/>
              </a:xfrm>
              <a:custGeom>
                <a:avLst/>
                <a:gdLst>
                  <a:gd name="T0" fmla="*/ 163 w 199"/>
                  <a:gd name="T1" fmla="*/ 60 h 199"/>
                  <a:gd name="T2" fmla="*/ 177 w 199"/>
                  <a:gd name="T3" fmla="*/ 37 h 199"/>
                  <a:gd name="T4" fmla="*/ 161 w 199"/>
                  <a:gd name="T5" fmla="*/ 21 h 199"/>
                  <a:gd name="T6" fmla="*/ 138 w 199"/>
                  <a:gd name="T7" fmla="*/ 36 h 199"/>
                  <a:gd name="T8" fmla="*/ 116 w 199"/>
                  <a:gd name="T9" fmla="*/ 28 h 199"/>
                  <a:gd name="T10" fmla="*/ 110 w 199"/>
                  <a:gd name="T11" fmla="*/ 0 h 199"/>
                  <a:gd name="T12" fmla="*/ 88 w 199"/>
                  <a:gd name="T13" fmla="*/ 0 h 199"/>
                  <a:gd name="T14" fmla="*/ 82 w 199"/>
                  <a:gd name="T15" fmla="*/ 28 h 199"/>
                  <a:gd name="T16" fmla="*/ 61 w 199"/>
                  <a:gd name="T17" fmla="*/ 36 h 199"/>
                  <a:gd name="T18" fmla="*/ 37 w 199"/>
                  <a:gd name="T19" fmla="*/ 21 h 199"/>
                  <a:gd name="T20" fmla="*/ 21 w 199"/>
                  <a:gd name="T21" fmla="*/ 37 h 199"/>
                  <a:gd name="T22" fmla="*/ 36 w 199"/>
                  <a:gd name="T23" fmla="*/ 60 h 199"/>
                  <a:gd name="T24" fmla="*/ 26 w 199"/>
                  <a:gd name="T25" fmla="*/ 82 h 199"/>
                  <a:gd name="T26" fmla="*/ 0 w 199"/>
                  <a:gd name="T27" fmla="*/ 88 h 199"/>
                  <a:gd name="T28" fmla="*/ 0 w 199"/>
                  <a:gd name="T29" fmla="*/ 111 h 199"/>
                  <a:gd name="T30" fmla="*/ 26 w 199"/>
                  <a:gd name="T31" fmla="*/ 117 h 199"/>
                  <a:gd name="T32" fmla="*/ 36 w 199"/>
                  <a:gd name="T33" fmla="*/ 139 h 199"/>
                  <a:gd name="T34" fmla="*/ 22 w 199"/>
                  <a:gd name="T35" fmla="*/ 162 h 199"/>
                  <a:gd name="T36" fmla="*/ 38 w 199"/>
                  <a:gd name="T37" fmla="*/ 178 h 199"/>
                  <a:gd name="T38" fmla="*/ 61 w 199"/>
                  <a:gd name="T39" fmla="*/ 163 h 199"/>
                  <a:gd name="T40" fmla="*/ 83 w 199"/>
                  <a:gd name="T41" fmla="*/ 171 h 199"/>
                  <a:gd name="T42" fmla="*/ 82 w 199"/>
                  <a:gd name="T43" fmla="*/ 171 h 199"/>
                  <a:gd name="T44" fmla="*/ 88 w 199"/>
                  <a:gd name="T45" fmla="*/ 199 h 199"/>
                  <a:gd name="T46" fmla="*/ 111 w 199"/>
                  <a:gd name="T47" fmla="*/ 199 h 199"/>
                  <a:gd name="T48" fmla="*/ 117 w 199"/>
                  <a:gd name="T49" fmla="*/ 171 h 199"/>
                  <a:gd name="T50" fmla="*/ 138 w 199"/>
                  <a:gd name="T51" fmla="*/ 163 h 199"/>
                  <a:gd name="T52" fmla="*/ 162 w 199"/>
                  <a:gd name="T53" fmla="*/ 177 h 199"/>
                  <a:gd name="T54" fmla="*/ 178 w 199"/>
                  <a:gd name="T55" fmla="*/ 161 h 199"/>
                  <a:gd name="T56" fmla="*/ 164 w 199"/>
                  <a:gd name="T57" fmla="*/ 139 h 199"/>
                  <a:gd name="T58" fmla="*/ 173 w 199"/>
                  <a:gd name="T59" fmla="*/ 117 h 199"/>
                  <a:gd name="T60" fmla="*/ 199 w 199"/>
                  <a:gd name="T61" fmla="*/ 111 h 199"/>
                  <a:gd name="T62" fmla="*/ 199 w 199"/>
                  <a:gd name="T63" fmla="*/ 88 h 199"/>
                  <a:gd name="T64" fmla="*/ 174 w 199"/>
                  <a:gd name="T65" fmla="*/ 82 h 199"/>
                  <a:gd name="T66" fmla="*/ 163 w 199"/>
                  <a:gd name="T67" fmla="*/ 60 h 199"/>
                  <a:gd name="T68" fmla="*/ 116 w 199"/>
                  <a:gd name="T69" fmla="*/ 140 h 199"/>
                  <a:gd name="T70" fmla="*/ 59 w 199"/>
                  <a:gd name="T71" fmla="*/ 117 h 199"/>
                  <a:gd name="T72" fmla="*/ 82 w 199"/>
                  <a:gd name="T73" fmla="*/ 59 h 199"/>
                  <a:gd name="T74" fmla="*/ 139 w 199"/>
                  <a:gd name="T75" fmla="*/ 82 h 199"/>
                  <a:gd name="T76" fmla="*/ 116 w 199"/>
                  <a:gd name="T77" fmla="*/ 14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9" h="199">
                    <a:moveTo>
                      <a:pt x="163" y="60"/>
                    </a:moveTo>
                    <a:cubicBezTo>
                      <a:pt x="166" y="58"/>
                      <a:pt x="177" y="37"/>
                      <a:pt x="177" y="37"/>
                    </a:cubicBezTo>
                    <a:cubicBezTo>
                      <a:pt x="161" y="21"/>
                      <a:pt x="161" y="21"/>
                      <a:pt x="161" y="21"/>
                    </a:cubicBezTo>
                    <a:cubicBezTo>
                      <a:pt x="161" y="21"/>
                      <a:pt x="140" y="34"/>
                      <a:pt x="138" y="36"/>
                    </a:cubicBezTo>
                    <a:cubicBezTo>
                      <a:pt x="132" y="33"/>
                      <a:pt x="124" y="29"/>
                      <a:pt x="116" y="28"/>
                    </a:cubicBezTo>
                    <a:cubicBezTo>
                      <a:pt x="117" y="26"/>
                      <a:pt x="110" y="0"/>
                      <a:pt x="110" y="0"/>
                    </a:cubicBezTo>
                    <a:cubicBezTo>
                      <a:pt x="88" y="0"/>
                      <a:pt x="88" y="0"/>
                      <a:pt x="88" y="0"/>
                    </a:cubicBezTo>
                    <a:cubicBezTo>
                      <a:pt x="88" y="0"/>
                      <a:pt x="82" y="27"/>
                      <a:pt x="82" y="28"/>
                    </a:cubicBezTo>
                    <a:cubicBezTo>
                      <a:pt x="74" y="29"/>
                      <a:pt x="67" y="33"/>
                      <a:pt x="61" y="36"/>
                    </a:cubicBezTo>
                    <a:cubicBezTo>
                      <a:pt x="60" y="35"/>
                      <a:pt x="37" y="21"/>
                      <a:pt x="37" y="21"/>
                    </a:cubicBezTo>
                    <a:cubicBezTo>
                      <a:pt x="21" y="37"/>
                      <a:pt x="21" y="37"/>
                      <a:pt x="21" y="37"/>
                    </a:cubicBezTo>
                    <a:cubicBezTo>
                      <a:pt x="21" y="37"/>
                      <a:pt x="34" y="58"/>
                      <a:pt x="36" y="60"/>
                    </a:cubicBezTo>
                    <a:cubicBezTo>
                      <a:pt x="31" y="67"/>
                      <a:pt x="28" y="74"/>
                      <a:pt x="26" y="82"/>
                    </a:cubicBezTo>
                    <a:cubicBezTo>
                      <a:pt x="23" y="82"/>
                      <a:pt x="0" y="88"/>
                      <a:pt x="0" y="88"/>
                    </a:cubicBezTo>
                    <a:cubicBezTo>
                      <a:pt x="0" y="111"/>
                      <a:pt x="0" y="111"/>
                      <a:pt x="0" y="111"/>
                    </a:cubicBezTo>
                    <a:cubicBezTo>
                      <a:pt x="0" y="111"/>
                      <a:pt x="24" y="117"/>
                      <a:pt x="26" y="117"/>
                    </a:cubicBezTo>
                    <a:cubicBezTo>
                      <a:pt x="28" y="125"/>
                      <a:pt x="32" y="132"/>
                      <a:pt x="36" y="139"/>
                    </a:cubicBezTo>
                    <a:cubicBezTo>
                      <a:pt x="34" y="141"/>
                      <a:pt x="22" y="162"/>
                      <a:pt x="22" y="162"/>
                    </a:cubicBezTo>
                    <a:cubicBezTo>
                      <a:pt x="38" y="178"/>
                      <a:pt x="38" y="178"/>
                      <a:pt x="38" y="178"/>
                    </a:cubicBezTo>
                    <a:cubicBezTo>
                      <a:pt x="38" y="178"/>
                      <a:pt x="60" y="164"/>
                      <a:pt x="61" y="163"/>
                    </a:cubicBezTo>
                    <a:cubicBezTo>
                      <a:pt x="68" y="167"/>
                      <a:pt x="75" y="169"/>
                      <a:pt x="83" y="171"/>
                    </a:cubicBezTo>
                    <a:cubicBezTo>
                      <a:pt x="82" y="171"/>
                      <a:pt x="82" y="171"/>
                      <a:pt x="82" y="171"/>
                    </a:cubicBezTo>
                    <a:cubicBezTo>
                      <a:pt x="82" y="172"/>
                      <a:pt x="88" y="199"/>
                      <a:pt x="88" y="199"/>
                    </a:cubicBezTo>
                    <a:cubicBezTo>
                      <a:pt x="111" y="199"/>
                      <a:pt x="111" y="199"/>
                      <a:pt x="111" y="199"/>
                    </a:cubicBezTo>
                    <a:cubicBezTo>
                      <a:pt x="111" y="199"/>
                      <a:pt x="117" y="172"/>
                      <a:pt x="117" y="171"/>
                    </a:cubicBezTo>
                    <a:cubicBezTo>
                      <a:pt x="124" y="169"/>
                      <a:pt x="132" y="167"/>
                      <a:pt x="138" y="163"/>
                    </a:cubicBezTo>
                    <a:cubicBezTo>
                      <a:pt x="140" y="164"/>
                      <a:pt x="162" y="177"/>
                      <a:pt x="162" y="177"/>
                    </a:cubicBezTo>
                    <a:cubicBezTo>
                      <a:pt x="178" y="161"/>
                      <a:pt x="178" y="161"/>
                      <a:pt x="178" y="161"/>
                    </a:cubicBezTo>
                    <a:cubicBezTo>
                      <a:pt x="178" y="161"/>
                      <a:pt x="166" y="141"/>
                      <a:pt x="164" y="139"/>
                    </a:cubicBezTo>
                    <a:cubicBezTo>
                      <a:pt x="168" y="132"/>
                      <a:pt x="171" y="125"/>
                      <a:pt x="173" y="117"/>
                    </a:cubicBezTo>
                    <a:cubicBezTo>
                      <a:pt x="176" y="117"/>
                      <a:pt x="199" y="111"/>
                      <a:pt x="199" y="111"/>
                    </a:cubicBezTo>
                    <a:cubicBezTo>
                      <a:pt x="199" y="88"/>
                      <a:pt x="199" y="88"/>
                      <a:pt x="199" y="88"/>
                    </a:cubicBezTo>
                    <a:cubicBezTo>
                      <a:pt x="199" y="88"/>
                      <a:pt x="177" y="82"/>
                      <a:pt x="174" y="82"/>
                    </a:cubicBezTo>
                    <a:cubicBezTo>
                      <a:pt x="171" y="74"/>
                      <a:pt x="168" y="67"/>
                      <a:pt x="163" y="60"/>
                    </a:cubicBezTo>
                    <a:close/>
                    <a:moveTo>
                      <a:pt x="116" y="140"/>
                    </a:moveTo>
                    <a:cubicBezTo>
                      <a:pt x="94" y="149"/>
                      <a:pt x="68" y="139"/>
                      <a:pt x="59" y="117"/>
                    </a:cubicBezTo>
                    <a:cubicBezTo>
                      <a:pt x="49" y="95"/>
                      <a:pt x="60" y="69"/>
                      <a:pt x="82" y="59"/>
                    </a:cubicBezTo>
                    <a:cubicBezTo>
                      <a:pt x="104" y="50"/>
                      <a:pt x="130" y="60"/>
                      <a:pt x="139" y="82"/>
                    </a:cubicBezTo>
                    <a:cubicBezTo>
                      <a:pt x="149" y="105"/>
                      <a:pt x="139" y="130"/>
                      <a:pt x="116" y="14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grpSp>
        <p:grpSp>
          <p:nvGrpSpPr>
            <p:cNvPr id="18" name="Group 17">
              <a:extLst>
                <a:ext uri="{FF2B5EF4-FFF2-40B4-BE49-F238E27FC236}">
                  <a16:creationId xmlns:a16="http://schemas.microsoft.com/office/drawing/2014/main" id="{48EBA569-E35A-5AF1-586C-4EE9085F8990}"/>
                </a:ext>
              </a:extLst>
            </p:cNvPr>
            <p:cNvGrpSpPr/>
            <p:nvPr/>
          </p:nvGrpSpPr>
          <p:grpSpPr>
            <a:xfrm>
              <a:off x="704148" y="5636895"/>
              <a:ext cx="293264" cy="303632"/>
              <a:chOff x="645272" y="5573946"/>
              <a:chExt cx="308146" cy="319040"/>
            </a:xfrm>
          </p:grpSpPr>
          <p:sp>
            <p:nvSpPr>
              <p:cNvPr id="19" name="Freeform 48">
                <a:extLst>
                  <a:ext uri="{FF2B5EF4-FFF2-40B4-BE49-F238E27FC236}">
                    <a16:creationId xmlns:a16="http://schemas.microsoft.com/office/drawing/2014/main" id="{9B32592F-BB79-0752-467E-24F64B8A88E6}"/>
                  </a:ext>
                </a:extLst>
              </p:cNvPr>
              <p:cNvSpPr>
                <a:spLocks/>
              </p:cNvSpPr>
              <p:nvPr/>
            </p:nvSpPr>
            <p:spPr bwMode="auto">
              <a:xfrm>
                <a:off x="645272" y="5573946"/>
                <a:ext cx="150960" cy="319040"/>
              </a:xfrm>
              <a:custGeom>
                <a:avLst/>
                <a:gdLst>
                  <a:gd name="T0" fmla="*/ 77 w 160"/>
                  <a:gd name="T1" fmla="*/ 111 h 335"/>
                  <a:gd name="T2" fmla="*/ 88 w 160"/>
                  <a:gd name="T3" fmla="*/ 122 h 335"/>
                  <a:gd name="T4" fmla="*/ 77 w 160"/>
                  <a:gd name="T5" fmla="*/ 133 h 335"/>
                  <a:gd name="T6" fmla="*/ 66 w 160"/>
                  <a:gd name="T7" fmla="*/ 122 h 335"/>
                  <a:gd name="T8" fmla="*/ 67 w 160"/>
                  <a:gd name="T9" fmla="*/ 118 h 335"/>
                  <a:gd name="T10" fmla="*/ 44 w 160"/>
                  <a:gd name="T11" fmla="*/ 104 h 335"/>
                  <a:gd name="T12" fmla="*/ 0 w 160"/>
                  <a:gd name="T13" fmla="*/ 130 h 335"/>
                  <a:gd name="T14" fmla="*/ 0 w 160"/>
                  <a:gd name="T15" fmla="*/ 167 h 335"/>
                  <a:gd name="T16" fmla="*/ 33 w 160"/>
                  <a:gd name="T17" fmla="*/ 167 h 335"/>
                  <a:gd name="T18" fmla="*/ 44 w 160"/>
                  <a:gd name="T19" fmla="*/ 159 h 335"/>
                  <a:gd name="T20" fmla="*/ 55 w 160"/>
                  <a:gd name="T21" fmla="*/ 171 h 335"/>
                  <a:gd name="T22" fmla="*/ 44 w 160"/>
                  <a:gd name="T23" fmla="*/ 182 h 335"/>
                  <a:gd name="T24" fmla="*/ 33 w 160"/>
                  <a:gd name="T25" fmla="*/ 173 h 335"/>
                  <a:gd name="T26" fmla="*/ 0 w 160"/>
                  <a:gd name="T27" fmla="*/ 173 h 335"/>
                  <a:gd name="T28" fmla="*/ 0 w 160"/>
                  <a:gd name="T29" fmla="*/ 212 h 335"/>
                  <a:gd name="T30" fmla="*/ 44 w 160"/>
                  <a:gd name="T31" fmla="*/ 239 h 335"/>
                  <a:gd name="T32" fmla="*/ 67 w 160"/>
                  <a:gd name="T33" fmla="*/ 225 h 335"/>
                  <a:gd name="T34" fmla="*/ 66 w 160"/>
                  <a:gd name="T35" fmla="*/ 221 h 335"/>
                  <a:gd name="T36" fmla="*/ 78 w 160"/>
                  <a:gd name="T37" fmla="*/ 210 h 335"/>
                  <a:gd name="T38" fmla="*/ 88 w 160"/>
                  <a:gd name="T39" fmla="*/ 221 h 335"/>
                  <a:gd name="T40" fmla="*/ 77 w 160"/>
                  <a:gd name="T41" fmla="*/ 232 h 335"/>
                  <a:gd name="T42" fmla="*/ 70 w 160"/>
                  <a:gd name="T43" fmla="*/ 229 h 335"/>
                  <a:gd name="T44" fmla="*/ 47 w 160"/>
                  <a:gd name="T45" fmla="*/ 243 h 335"/>
                  <a:gd name="T46" fmla="*/ 47 w 160"/>
                  <a:gd name="T47" fmla="*/ 285 h 335"/>
                  <a:gd name="T48" fmla="*/ 130 w 160"/>
                  <a:gd name="T49" fmla="*/ 335 h 335"/>
                  <a:gd name="T50" fmla="*/ 160 w 160"/>
                  <a:gd name="T51" fmla="*/ 315 h 335"/>
                  <a:gd name="T52" fmla="*/ 160 w 160"/>
                  <a:gd name="T53" fmla="*/ 174 h 335"/>
                  <a:gd name="T54" fmla="*/ 143 w 160"/>
                  <a:gd name="T55" fmla="*/ 174 h 335"/>
                  <a:gd name="T56" fmla="*/ 132 w 160"/>
                  <a:gd name="T57" fmla="*/ 182 h 335"/>
                  <a:gd name="T58" fmla="*/ 121 w 160"/>
                  <a:gd name="T59" fmla="*/ 171 h 335"/>
                  <a:gd name="T60" fmla="*/ 132 w 160"/>
                  <a:gd name="T61" fmla="*/ 159 h 335"/>
                  <a:gd name="T62" fmla="*/ 143 w 160"/>
                  <a:gd name="T63" fmla="*/ 168 h 335"/>
                  <a:gd name="T64" fmla="*/ 159 w 160"/>
                  <a:gd name="T65" fmla="*/ 168 h 335"/>
                  <a:gd name="T66" fmla="*/ 159 w 160"/>
                  <a:gd name="T67" fmla="*/ 21 h 335"/>
                  <a:gd name="T68" fmla="*/ 124 w 160"/>
                  <a:gd name="T69" fmla="*/ 0 h 335"/>
                  <a:gd name="T70" fmla="*/ 47 w 160"/>
                  <a:gd name="T71" fmla="*/ 46 h 335"/>
                  <a:gd name="T72" fmla="*/ 47 w 160"/>
                  <a:gd name="T73" fmla="*/ 99 h 335"/>
                  <a:gd name="T74" fmla="*/ 70 w 160"/>
                  <a:gd name="T75" fmla="*/ 113 h 335"/>
                  <a:gd name="T76" fmla="*/ 77 w 160"/>
                  <a:gd name="T77" fmla="*/ 11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35">
                    <a:moveTo>
                      <a:pt x="77" y="111"/>
                    </a:moveTo>
                    <a:cubicBezTo>
                      <a:pt x="83" y="111"/>
                      <a:pt x="88" y="116"/>
                      <a:pt x="88" y="122"/>
                    </a:cubicBezTo>
                    <a:cubicBezTo>
                      <a:pt x="88" y="128"/>
                      <a:pt x="84" y="133"/>
                      <a:pt x="77" y="133"/>
                    </a:cubicBezTo>
                    <a:cubicBezTo>
                      <a:pt x="71" y="133"/>
                      <a:pt x="66" y="128"/>
                      <a:pt x="66" y="122"/>
                    </a:cubicBezTo>
                    <a:cubicBezTo>
                      <a:pt x="66" y="121"/>
                      <a:pt x="66" y="119"/>
                      <a:pt x="67" y="118"/>
                    </a:cubicBezTo>
                    <a:cubicBezTo>
                      <a:pt x="44" y="104"/>
                      <a:pt x="44" y="104"/>
                      <a:pt x="44" y="104"/>
                    </a:cubicBezTo>
                    <a:cubicBezTo>
                      <a:pt x="0" y="130"/>
                      <a:pt x="0" y="130"/>
                      <a:pt x="0" y="130"/>
                    </a:cubicBezTo>
                    <a:cubicBezTo>
                      <a:pt x="0" y="167"/>
                      <a:pt x="0" y="167"/>
                      <a:pt x="0" y="167"/>
                    </a:cubicBezTo>
                    <a:cubicBezTo>
                      <a:pt x="33" y="167"/>
                      <a:pt x="33" y="167"/>
                      <a:pt x="33" y="167"/>
                    </a:cubicBezTo>
                    <a:cubicBezTo>
                      <a:pt x="35" y="163"/>
                      <a:pt x="39" y="159"/>
                      <a:pt x="44" y="159"/>
                    </a:cubicBezTo>
                    <a:cubicBezTo>
                      <a:pt x="50" y="159"/>
                      <a:pt x="55" y="165"/>
                      <a:pt x="55" y="171"/>
                    </a:cubicBezTo>
                    <a:cubicBezTo>
                      <a:pt x="55" y="177"/>
                      <a:pt x="50" y="182"/>
                      <a:pt x="44" y="182"/>
                    </a:cubicBezTo>
                    <a:cubicBezTo>
                      <a:pt x="38" y="182"/>
                      <a:pt x="34" y="178"/>
                      <a:pt x="33" y="173"/>
                    </a:cubicBezTo>
                    <a:cubicBezTo>
                      <a:pt x="0" y="173"/>
                      <a:pt x="0" y="173"/>
                      <a:pt x="0" y="173"/>
                    </a:cubicBezTo>
                    <a:cubicBezTo>
                      <a:pt x="0" y="212"/>
                      <a:pt x="0" y="212"/>
                      <a:pt x="0" y="212"/>
                    </a:cubicBezTo>
                    <a:cubicBezTo>
                      <a:pt x="44" y="239"/>
                      <a:pt x="44" y="239"/>
                      <a:pt x="44" y="239"/>
                    </a:cubicBezTo>
                    <a:cubicBezTo>
                      <a:pt x="67" y="225"/>
                      <a:pt x="67" y="225"/>
                      <a:pt x="67" y="225"/>
                    </a:cubicBezTo>
                    <a:cubicBezTo>
                      <a:pt x="66" y="224"/>
                      <a:pt x="66" y="223"/>
                      <a:pt x="66" y="221"/>
                    </a:cubicBezTo>
                    <a:cubicBezTo>
                      <a:pt x="66" y="215"/>
                      <a:pt x="72" y="210"/>
                      <a:pt x="78" y="210"/>
                    </a:cubicBezTo>
                    <a:cubicBezTo>
                      <a:pt x="84" y="210"/>
                      <a:pt x="88" y="215"/>
                      <a:pt x="88" y="221"/>
                    </a:cubicBezTo>
                    <a:cubicBezTo>
                      <a:pt x="88" y="227"/>
                      <a:pt x="83" y="232"/>
                      <a:pt x="77" y="232"/>
                    </a:cubicBezTo>
                    <a:cubicBezTo>
                      <a:pt x="74" y="232"/>
                      <a:pt x="72" y="231"/>
                      <a:pt x="70" y="229"/>
                    </a:cubicBezTo>
                    <a:cubicBezTo>
                      <a:pt x="47" y="243"/>
                      <a:pt x="47" y="243"/>
                      <a:pt x="47" y="243"/>
                    </a:cubicBezTo>
                    <a:cubicBezTo>
                      <a:pt x="47" y="285"/>
                      <a:pt x="47" y="285"/>
                      <a:pt x="47" y="285"/>
                    </a:cubicBezTo>
                    <a:cubicBezTo>
                      <a:pt x="130" y="335"/>
                      <a:pt x="130" y="335"/>
                      <a:pt x="130" y="335"/>
                    </a:cubicBezTo>
                    <a:cubicBezTo>
                      <a:pt x="160" y="315"/>
                      <a:pt x="160" y="315"/>
                      <a:pt x="160" y="315"/>
                    </a:cubicBezTo>
                    <a:cubicBezTo>
                      <a:pt x="160" y="174"/>
                      <a:pt x="160" y="174"/>
                      <a:pt x="160" y="174"/>
                    </a:cubicBezTo>
                    <a:cubicBezTo>
                      <a:pt x="143" y="174"/>
                      <a:pt x="143" y="174"/>
                      <a:pt x="143" y="174"/>
                    </a:cubicBezTo>
                    <a:cubicBezTo>
                      <a:pt x="142" y="179"/>
                      <a:pt x="138" y="182"/>
                      <a:pt x="132" y="182"/>
                    </a:cubicBezTo>
                    <a:cubicBezTo>
                      <a:pt x="126" y="182"/>
                      <a:pt x="121" y="177"/>
                      <a:pt x="121" y="171"/>
                    </a:cubicBezTo>
                    <a:cubicBezTo>
                      <a:pt x="121" y="165"/>
                      <a:pt x="126" y="159"/>
                      <a:pt x="132" y="159"/>
                    </a:cubicBezTo>
                    <a:cubicBezTo>
                      <a:pt x="138" y="159"/>
                      <a:pt x="142" y="163"/>
                      <a:pt x="143" y="168"/>
                    </a:cubicBezTo>
                    <a:cubicBezTo>
                      <a:pt x="159" y="168"/>
                      <a:pt x="159" y="168"/>
                      <a:pt x="159" y="168"/>
                    </a:cubicBezTo>
                    <a:cubicBezTo>
                      <a:pt x="159" y="21"/>
                      <a:pt x="159" y="21"/>
                      <a:pt x="159" y="21"/>
                    </a:cubicBezTo>
                    <a:cubicBezTo>
                      <a:pt x="124" y="0"/>
                      <a:pt x="124" y="0"/>
                      <a:pt x="124" y="0"/>
                    </a:cubicBezTo>
                    <a:cubicBezTo>
                      <a:pt x="47" y="46"/>
                      <a:pt x="47" y="46"/>
                      <a:pt x="47" y="46"/>
                    </a:cubicBezTo>
                    <a:cubicBezTo>
                      <a:pt x="47" y="99"/>
                      <a:pt x="47" y="99"/>
                      <a:pt x="47" y="99"/>
                    </a:cubicBezTo>
                    <a:cubicBezTo>
                      <a:pt x="70" y="113"/>
                      <a:pt x="70" y="113"/>
                      <a:pt x="70" y="113"/>
                    </a:cubicBezTo>
                    <a:cubicBezTo>
                      <a:pt x="72" y="111"/>
                      <a:pt x="75" y="111"/>
                      <a:pt x="77" y="111"/>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24" name="Freeform 49">
                <a:extLst>
                  <a:ext uri="{FF2B5EF4-FFF2-40B4-BE49-F238E27FC236}">
                    <a16:creationId xmlns:a16="http://schemas.microsoft.com/office/drawing/2014/main" id="{C50C3135-A259-C550-E302-492EDFF5C1D7}"/>
                  </a:ext>
                </a:extLst>
              </p:cNvPr>
              <p:cNvSpPr>
                <a:spLocks/>
              </p:cNvSpPr>
              <p:nvPr/>
            </p:nvSpPr>
            <p:spPr bwMode="auto">
              <a:xfrm>
                <a:off x="802458" y="5573946"/>
                <a:ext cx="150960" cy="319040"/>
              </a:xfrm>
              <a:custGeom>
                <a:avLst/>
                <a:gdLst>
                  <a:gd name="T0" fmla="*/ 93 w 160"/>
                  <a:gd name="T1" fmla="*/ 122 h 336"/>
                  <a:gd name="T2" fmla="*/ 82 w 160"/>
                  <a:gd name="T3" fmla="*/ 133 h 336"/>
                  <a:gd name="T4" fmla="*/ 71 w 160"/>
                  <a:gd name="T5" fmla="*/ 122 h 336"/>
                  <a:gd name="T6" fmla="*/ 82 w 160"/>
                  <a:gd name="T7" fmla="*/ 111 h 336"/>
                  <a:gd name="T8" fmla="*/ 89 w 160"/>
                  <a:gd name="T9" fmla="*/ 114 h 336"/>
                  <a:gd name="T10" fmla="*/ 113 w 160"/>
                  <a:gd name="T11" fmla="*/ 100 h 336"/>
                  <a:gd name="T12" fmla="*/ 113 w 160"/>
                  <a:gd name="T13" fmla="*/ 46 h 336"/>
                  <a:gd name="T14" fmla="*/ 36 w 160"/>
                  <a:gd name="T15" fmla="*/ 0 h 336"/>
                  <a:gd name="T16" fmla="*/ 1 w 160"/>
                  <a:gd name="T17" fmla="*/ 21 h 336"/>
                  <a:gd name="T18" fmla="*/ 1 w 160"/>
                  <a:gd name="T19" fmla="*/ 169 h 336"/>
                  <a:gd name="T20" fmla="*/ 16 w 160"/>
                  <a:gd name="T21" fmla="*/ 169 h 336"/>
                  <a:gd name="T22" fmla="*/ 27 w 160"/>
                  <a:gd name="T23" fmla="*/ 160 h 336"/>
                  <a:gd name="T24" fmla="*/ 38 w 160"/>
                  <a:gd name="T25" fmla="*/ 171 h 336"/>
                  <a:gd name="T26" fmla="*/ 27 w 160"/>
                  <a:gd name="T27" fmla="*/ 182 h 336"/>
                  <a:gd name="T28" fmla="*/ 16 w 160"/>
                  <a:gd name="T29" fmla="*/ 175 h 336"/>
                  <a:gd name="T30" fmla="*/ 0 w 160"/>
                  <a:gd name="T31" fmla="*/ 175 h 336"/>
                  <a:gd name="T32" fmla="*/ 0 w 160"/>
                  <a:gd name="T33" fmla="*/ 315 h 336"/>
                  <a:gd name="T34" fmla="*/ 30 w 160"/>
                  <a:gd name="T35" fmla="*/ 336 h 336"/>
                  <a:gd name="T36" fmla="*/ 113 w 160"/>
                  <a:gd name="T37" fmla="*/ 286 h 336"/>
                  <a:gd name="T38" fmla="*/ 113 w 160"/>
                  <a:gd name="T39" fmla="*/ 244 h 336"/>
                  <a:gd name="T40" fmla="*/ 89 w 160"/>
                  <a:gd name="T41" fmla="*/ 230 h 336"/>
                  <a:gd name="T42" fmla="*/ 82 w 160"/>
                  <a:gd name="T43" fmla="*/ 233 h 336"/>
                  <a:gd name="T44" fmla="*/ 71 w 160"/>
                  <a:gd name="T45" fmla="*/ 222 h 336"/>
                  <a:gd name="T46" fmla="*/ 82 w 160"/>
                  <a:gd name="T47" fmla="*/ 211 h 336"/>
                  <a:gd name="T48" fmla="*/ 93 w 160"/>
                  <a:gd name="T49" fmla="*/ 222 h 336"/>
                  <a:gd name="T50" fmla="*/ 93 w 160"/>
                  <a:gd name="T51" fmla="*/ 226 h 336"/>
                  <a:gd name="T52" fmla="*/ 116 w 160"/>
                  <a:gd name="T53" fmla="*/ 240 h 336"/>
                  <a:gd name="T54" fmla="*/ 160 w 160"/>
                  <a:gd name="T55" fmla="*/ 213 h 336"/>
                  <a:gd name="T56" fmla="*/ 160 w 160"/>
                  <a:gd name="T57" fmla="*/ 173 h 336"/>
                  <a:gd name="T58" fmla="*/ 127 w 160"/>
                  <a:gd name="T59" fmla="*/ 173 h 336"/>
                  <a:gd name="T60" fmla="*/ 116 w 160"/>
                  <a:gd name="T61" fmla="*/ 182 h 336"/>
                  <a:gd name="T62" fmla="*/ 105 w 160"/>
                  <a:gd name="T63" fmla="*/ 171 h 336"/>
                  <a:gd name="T64" fmla="*/ 116 w 160"/>
                  <a:gd name="T65" fmla="*/ 159 h 336"/>
                  <a:gd name="T66" fmla="*/ 127 w 160"/>
                  <a:gd name="T67" fmla="*/ 167 h 336"/>
                  <a:gd name="T68" fmla="*/ 160 w 160"/>
                  <a:gd name="T69" fmla="*/ 167 h 336"/>
                  <a:gd name="T70" fmla="*/ 160 w 160"/>
                  <a:gd name="T71" fmla="*/ 130 h 336"/>
                  <a:gd name="T72" fmla="*/ 116 w 160"/>
                  <a:gd name="T73" fmla="*/ 104 h 336"/>
                  <a:gd name="T74" fmla="*/ 93 w 160"/>
                  <a:gd name="T75" fmla="*/ 118 h 336"/>
                  <a:gd name="T76" fmla="*/ 93 w 160"/>
                  <a:gd name="T77" fmla="*/ 122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36">
                    <a:moveTo>
                      <a:pt x="93" y="122"/>
                    </a:moveTo>
                    <a:cubicBezTo>
                      <a:pt x="93" y="128"/>
                      <a:pt x="88" y="133"/>
                      <a:pt x="82" y="133"/>
                    </a:cubicBezTo>
                    <a:cubicBezTo>
                      <a:pt x="76" y="133"/>
                      <a:pt x="71" y="128"/>
                      <a:pt x="71" y="122"/>
                    </a:cubicBezTo>
                    <a:cubicBezTo>
                      <a:pt x="71" y="116"/>
                      <a:pt x="76" y="111"/>
                      <a:pt x="82" y="111"/>
                    </a:cubicBezTo>
                    <a:cubicBezTo>
                      <a:pt x="85" y="111"/>
                      <a:pt x="87" y="112"/>
                      <a:pt x="89" y="114"/>
                    </a:cubicBezTo>
                    <a:cubicBezTo>
                      <a:pt x="113" y="100"/>
                      <a:pt x="113" y="100"/>
                      <a:pt x="113" y="100"/>
                    </a:cubicBezTo>
                    <a:cubicBezTo>
                      <a:pt x="113" y="46"/>
                      <a:pt x="113" y="46"/>
                      <a:pt x="113" y="46"/>
                    </a:cubicBezTo>
                    <a:cubicBezTo>
                      <a:pt x="36" y="0"/>
                      <a:pt x="36" y="0"/>
                      <a:pt x="36" y="0"/>
                    </a:cubicBezTo>
                    <a:cubicBezTo>
                      <a:pt x="1" y="21"/>
                      <a:pt x="1" y="21"/>
                      <a:pt x="1" y="21"/>
                    </a:cubicBezTo>
                    <a:cubicBezTo>
                      <a:pt x="1" y="169"/>
                      <a:pt x="1" y="169"/>
                      <a:pt x="1" y="169"/>
                    </a:cubicBezTo>
                    <a:cubicBezTo>
                      <a:pt x="16" y="169"/>
                      <a:pt x="16" y="169"/>
                      <a:pt x="16" y="169"/>
                    </a:cubicBezTo>
                    <a:cubicBezTo>
                      <a:pt x="17" y="163"/>
                      <a:pt x="22" y="160"/>
                      <a:pt x="27" y="160"/>
                    </a:cubicBezTo>
                    <a:cubicBezTo>
                      <a:pt x="33" y="160"/>
                      <a:pt x="38" y="165"/>
                      <a:pt x="38" y="171"/>
                    </a:cubicBezTo>
                    <a:cubicBezTo>
                      <a:pt x="38" y="177"/>
                      <a:pt x="33" y="182"/>
                      <a:pt x="27" y="182"/>
                    </a:cubicBezTo>
                    <a:cubicBezTo>
                      <a:pt x="22" y="182"/>
                      <a:pt x="18" y="179"/>
                      <a:pt x="16" y="175"/>
                    </a:cubicBezTo>
                    <a:cubicBezTo>
                      <a:pt x="0" y="175"/>
                      <a:pt x="0" y="175"/>
                      <a:pt x="0" y="175"/>
                    </a:cubicBezTo>
                    <a:cubicBezTo>
                      <a:pt x="0" y="315"/>
                      <a:pt x="0" y="315"/>
                      <a:pt x="0" y="315"/>
                    </a:cubicBezTo>
                    <a:cubicBezTo>
                      <a:pt x="30" y="336"/>
                      <a:pt x="30" y="336"/>
                      <a:pt x="30" y="336"/>
                    </a:cubicBezTo>
                    <a:cubicBezTo>
                      <a:pt x="113" y="286"/>
                      <a:pt x="113" y="286"/>
                      <a:pt x="113" y="286"/>
                    </a:cubicBezTo>
                    <a:cubicBezTo>
                      <a:pt x="113" y="244"/>
                      <a:pt x="113" y="244"/>
                      <a:pt x="113" y="244"/>
                    </a:cubicBezTo>
                    <a:cubicBezTo>
                      <a:pt x="89" y="230"/>
                      <a:pt x="89" y="230"/>
                      <a:pt x="89" y="230"/>
                    </a:cubicBezTo>
                    <a:cubicBezTo>
                      <a:pt x="87" y="232"/>
                      <a:pt x="85" y="233"/>
                      <a:pt x="82" y="233"/>
                    </a:cubicBezTo>
                    <a:cubicBezTo>
                      <a:pt x="76" y="233"/>
                      <a:pt x="71" y="228"/>
                      <a:pt x="71" y="222"/>
                    </a:cubicBezTo>
                    <a:cubicBezTo>
                      <a:pt x="71" y="216"/>
                      <a:pt x="76" y="211"/>
                      <a:pt x="82" y="211"/>
                    </a:cubicBezTo>
                    <a:cubicBezTo>
                      <a:pt x="88" y="211"/>
                      <a:pt x="93" y="216"/>
                      <a:pt x="93" y="222"/>
                    </a:cubicBezTo>
                    <a:cubicBezTo>
                      <a:pt x="93" y="223"/>
                      <a:pt x="93" y="225"/>
                      <a:pt x="93" y="226"/>
                    </a:cubicBezTo>
                    <a:cubicBezTo>
                      <a:pt x="116" y="240"/>
                      <a:pt x="116" y="240"/>
                      <a:pt x="116" y="240"/>
                    </a:cubicBezTo>
                    <a:cubicBezTo>
                      <a:pt x="160" y="213"/>
                      <a:pt x="160" y="213"/>
                      <a:pt x="160" y="213"/>
                    </a:cubicBezTo>
                    <a:cubicBezTo>
                      <a:pt x="160" y="173"/>
                      <a:pt x="160" y="173"/>
                      <a:pt x="160" y="173"/>
                    </a:cubicBezTo>
                    <a:cubicBezTo>
                      <a:pt x="127" y="173"/>
                      <a:pt x="127" y="173"/>
                      <a:pt x="127" y="173"/>
                    </a:cubicBezTo>
                    <a:cubicBezTo>
                      <a:pt x="126" y="178"/>
                      <a:pt x="121" y="182"/>
                      <a:pt x="116" y="182"/>
                    </a:cubicBezTo>
                    <a:cubicBezTo>
                      <a:pt x="110" y="182"/>
                      <a:pt x="105" y="177"/>
                      <a:pt x="105" y="171"/>
                    </a:cubicBezTo>
                    <a:cubicBezTo>
                      <a:pt x="105" y="165"/>
                      <a:pt x="110" y="159"/>
                      <a:pt x="116" y="159"/>
                    </a:cubicBezTo>
                    <a:cubicBezTo>
                      <a:pt x="121" y="159"/>
                      <a:pt x="125" y="163"/>
                      <a:pt x="127" y="167"/>
                    </a:cubicBezTo>
                    <a:cubicBezTo>
                      <a:pt x="160" y="167"/>
                      <a:pt x="160" y="167"/>
                      <a:pt x="160" y="167"/>
                    </a:cubicBezTo>
                    <a:cubicBezTo>
                      <a:pt x="160" y="130"/>
                      <a:pt x="160" y="130"/>
                      <a:pt x="160" y="130"/>
                    </a:cubicBezTo>
                    <a:cubicBezTo>
                      <a:pt x="116" y="104"/>
                      <a:pt x="116" y="104"/>
                      <a:pt x="116" y="104"/>
                    </a:cubicBezTo>
                    <a:cubicBezTo>
                      <a:pt x="93" y="118"/>
                      <a:pt x="93" y="118"/>
                      <a:pt x="93" y="118"/>
                    </a:cubicBezTo>
                    <a:cubicBezTo>
                      <a:pt x="93" y="119"/>
                      <a:pt x="93" y="121"/>
                      <a:pt x="93" y="122"/>
                    </a:cubicBez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25" name="Freeform 50">
                <a:extLst>
                  <a:ext uri="{FF2B5EF4-FFF2-40B4-BE49-F238E27FC236}">
                    <a16:creationId xmlns:a16="http://schemas.microsoft.com/office/drawing/2014/main" id="{D3F71E5E-CC8E-9530-16A5-3DEB662A67F6}"/>
                  </a:ext>
                </a:extLst>
              </p:cNvPr>
              <p:cNvSpPr>
                <a:spLocks/>
              </p:cNvSpPr>
              <p:nvPr/>
            </p:nvSpPr>
            <p:spPr bwMode="auto">
              <a:xfrm>
                <a:off x="687292" y="5668880"/>
                <a:ext cx="42020" cy="31126"/>
              </a:xfrm>
              <a:custGeom>
                <a:avLst/>
                <a:gdLst>
                  <a:gd name="T0" fmla="*/ 0 w 44"/>
                  <a:gd name="T1" fmla="*/ 5 h 34"/>
                  <a:gd name="T2" fmla="*/ 23 w 44"/>
                  <a:gd name="T3" fmla="*/ 19 h 34"/>
                  <a:gd name="T4" fmla="*/ 22 w 44"/>
                  <a:gd name="T5" fmla="*/ 23 h 34"/>
                  <a:gd name="T6" fmla="*/ 33 w 44"/>
                  <a:gd name="T7" fmla="*/ 34 h 34"/>
                  <a:gd name="T8" fmla="*/ 44 w 44"/>
                  <a:gd name="T9" fmla="*/ 23 h 34"/>
                  <a:gd name="T10" fmla="*/ 33 w 44"/>
                  <a:gd name="T11" fmla="*/ 12 h 34"/>
                  <a:gd name="T12" fmla="*/ 26 w 44"/>
                  <a:gd name="T13" fmla="*/ 14 h 34"/>
                  <a:gd name="T14" fmla="*/ 3 w 44"/>
                  <a:gd name="T15" fmla="*/ 0 h 34"/>
                  <a:gd name="T16" fmla="*/ 3 w 44"/>
                  <a:gd name="T17" fmla="*/ 4 h 34"/>
                  <a:gd name="T18" fmla="*/ 0 w 4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4">
                    <a:moveTo>
                      <a:pt x="0" y="5"/>
                    </a:moveTo>
                    <a:cubicBezTo>
                      <a:pt x="23" y="19"/>
                      <a:pt x="23" y="19"/>
                      <a:pt x="23" y="19"/>
                    </a:cubicBezTo>
                    <a:cubicBezTo>
                      <a:pt x="22" y="20"/>
                      <a:pt x="22" y="22"/>
                      <a:pt x="22" y="23"/>
                    </a:cubicBezTo>
                    <a:cubicBezTo>
                      <a:pt x="22" y="29"/>
                      <a:pt x="27" y="34"/>
                      <a:pt x="33" y="34"/>
                    </a:cubicBezTo>
                    <a:cubicBezTo>
                      <a:pt x="39" y="34"/>
                      <a:pt x="44" y="29"/>
                      <a:pt x="44" y="23"/>
                    </a:cubicBezTo>
                    <a:cubicBezTo>
                      <a:pt x="44" y="17"/>
                      <a:pt x="39" y="12"/>
                      <a:pt x="33" y="12"/>
                    </a:cubicBezTo>
                    <a:cubicBezTo>
                      <a:pt x="30" y="12"/>
                      <a:pt x="28" y="12"/>
                      <a:pt x="26" y="14"/>
                    </a:cubicBezTo>
                    <a:cubicBezTo>
                      <a:pt x="3" y="0"/>
                      <a:pt x="3" y="0"/>
                      <a:pt x="3" y="0"/>
                    </a:cubicBezTo>
                    <a:cubicBezTo>
                      <a:pt x="3" y="4"/>
                      <a:pt x="3" y="4"/>
                      <a:pt x="3" y="4"/>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2" name="Freeform 51">
                <a:extLst>
                  <a:ext uri="{FF2B5EF4-FFF2-40B4-BE49-F238E27FC236}">
                    <a16:creationId xmlns:a16="http://schemas.microsoft.com/office/drawing/2014/main" id="{CBA89945-2F7A-AE63-5B77-5FA939B9A914}"/>
                  </a:ext>
                </a:extLst>
              </p:cNvPr>
              <p:cNvSpPr>
                <a:spLocks/>
              </p:cNvSpPr>
              <p:nvPr/>
            </p:nvSpPr>
            <p:spPr bwMode="auto">
              <a:xfrm>
                <a:off x="687292" y="5774708"/>
                <a:ext cx="42020" cy="31126"/>
              </a:xfrm>
              <a:custGeom>
                <a:avLst/>
                <a:gdLst>
                  <a:gd name="T0" fmla="*/ 33 w 44"/>
                  <a:gd name="T1" fmla="*/ 23 h 34"/>
                  <a:gd name="T2" fmla="*/ 44 w 44"/>
                  <a:gd name="T3" fmla="*/ 11 h 34"/>
                  <a:gd name="T4" fmla="*/ 34 w 44"/>
                  <a:gd name="T5" fmla="*/ 0 h 34"/>
                  <a:gd name="T6" fmla="*/ 22 w 44"/>
                  <a:gd name="T7" fmla="*/ 11 h 34"/>
                  <a:gd name="T8" fmla="*/ 23 w 44"/>
                  <a:gd name="T9" fmla="*/ 15 h 34"/>
                  <a:gd name="T10" fmla="*/ 0 w 44"/>
                  <a:gd name="T11" fmla="*/ 29 h 34"/>
                  <a:gd name="T12" fmla="*/ 3 w 44"/>
                  <a:gd name="T13" fmla="*/ 31 h 34"/>
                  <a:gd name="T14" fmla="*/ 3 w 44"/>
                  <a:gd name="T15" fmla="*/ 34 h 34"/>
                  <a:gd name="T16" fmla="*/ 26 w 44"/>
                  <a:gd name="T17" fmla="*/ 20 h 34"/>
                  <a:gd name="T18" fmla="*/ 33 w 44"/>
                  <a:gd name="T1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4">
                    <a:moveTo>
                      <a:pt x="33" y="23"/>
                    </a:moveTo>
                    <a:cubicBezTo>
                      <a:pt x="39" y="23"/>
                      <a:pt x="44" y="17"/>
                      <a:pt x="44" y="11"/>
                    </a:cubicBezTo>
                    <a:cubicBezTo>
                      <a:pt x="44" y="5"/>
                      <a:pt x="40" y="0"/>
                      <a:pt x="34" y="0"/>
                    </a:cubicBezTo>
                    <a:cubicBezTo>
                      <a:pt x="28" y="0"/>
                      <a:pt x="22" y="5"/>
                      <a:pt x="22" y="11"/>
                    </a:cubicBezTo>
                    <a:cubicBezTo>
                      <a:pt x="22" y="13"/>
                      <a:pt x="23" y="14"/>
                      <a:pt x="23" y="15"/>
                    </a:cubicBezTo>
                    <a:cubicBezTo>
                      <a:pt x="0" y="29"/>
                      <a:pt x="0" y="29"/>
                      <a:pt x="0" y="29"/>
                    </a:cubicBezTo>
                    <a:cubicBezTo>
                      <a:pt x="3" y="31"/>
                      <a:pt x="3" y="31"/>
                      <a:pt x="3" y="31"/>
                    </a:cubicBezTo>
                    <a:cubicBezTo>
                      <a:pt x="3" y="34"/>
                      <a:pt x="3" y="34"/>
                      <a:pt x="3" y="34"/>
                    </a:cubicBezTo>
                    <a:cubicBezTo>
                      <a:pt x="26" y="20"/>
                      <a:pt x="26" y="20"/>
                      <a:pt x="26" y="20"/>
                    </a:cubicBezTo>
                    <a:cubicBezTo>
                      <a:pt x="28" y="21"/>
                      <a:pt x="30" y="23"/>
                      <a:pt x="33"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3" name="Freeform 52">
                <a:extLst>
                  <a:ext uri="{FF2B5EF4-FFF2-40B4-BE49-F238E27FC236}">
                    <a16:creationId xmlns:a16="http://schemas.microsoft.com/office/drawing/2014/main" id="{4270C2B2-68B2-D23C-26BF-376DFA54F45F}"/>
                  </a:ext>
                </a:extLst>
              </p:cNvPr>
              <p:cNvSpPr>
                <a:spLocks/>
              </p:cNvSpPr>
              <p:nvPr/>
            </p:nvSpPr>
            <p:spPr bwMode="auto">
              <a:xfrm>
                <a:off x="645272" y="5724906"/>
                <a:ext cx="52914" cy="21788"/>
              </a:xfrm>
              <a:custGeom>
                <a:avLst/>
                <a:gdLst>
                  <a:gd name="T0" fmla="*/ 44 w 55"/>
                  <a:gd name="T1" fmla="*/ 23 h 23"/>
                  <a:gd name="T2" fmla="*/ 55 w 55"/>
                  <a:gd name="T3" fmla="*/ 12 h 23"/>
                  <a:gd name="T4" fmla="*/ 44 w 55"/>
                  <a:gd name="T5" fmla="*/ 0 h 23"/>
                  <a:gd name="T6" fmla="*/ 33 w 55"/>
                  <a:gd name="T7" fmla="*/ 8 h 23"/>
                  <a:gd name="T8" fmla="*/ 0 w 55"/>
                  <a:gd name="T9" fmla="*/ 8 h 23"/>
                  <a:gd name="T10" fmla="*/ 0 w 55"/>
                  <a:gd name="T11" fmla="*/ 14 h 23"/>
                  <a:gd name="T12" fmla="*/ 32 w 55"/>
                  <a:gd name="T13" fmla="*/ 14 h 23"/>
                  <a:gd name="T14" fmla="*/ 44 w 55"/>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3">
                    <a:moveTo>
                      <a:pt x="44" y="23"/>
                    </a:moveTo>
                    <a:cubicBezTo>
                      <a:pt x="50" y="23"/>
                      <a:pt x="55" y="18"/>
                      <a:pt x="55" y="12"/>
                    </a:cubicBezTo>
                    <a:cubicBezTo>
                      <a:pt x="55" y="6"/>
                      <a:pt x="50" y="0"/>
                      <a:pt x="44" y="0"/>
                    </a:cubicBezTo>
                    <a:cubicBezTo>
                      <a:pt x="38" y="0"/>
                      <a:pt x="34" y="4"/>
                      <a:pt x="33" y="8"/>
                    </a:cubicBezTo>
                    <a:cubicBezTo>
                      <a:pt x="0" y="8"/>
                      <a:pt x="0" y="8"/>
                      <a:pt x="0" y="8"/>
                    </a:cubicBezTo>
                    <a:cubicBezTo>
                      <a:pt x="0" y="14"/>
                      <a:pt x="0" y="14"/>
                      <a:pt x="0" y="14"/>
                    </a:cubicBezTo>
                    <a:cubicBezTo>
                      <a:pt x="32" y="14"/>
                      <a:pt x="32" y="14"/>
                      <a:pt x="32" y="14"/>
                    </a:cubicBezTo>
                    <a:cubicBezTo>
                      <a:pt x="34" y="19"/>
                      <a:pt x="38"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38" name="Freeform 53">
                <a:extLst>
                  <a:ext uri="{FF2B5EF4-FFF2-40B4-BE49-F238E27FC236}">
                    <a16:creationId xmlns:a16="http://schemas.microsoft.com/office/drawing/2014/main" id="{25C19D47-287A-62CD-3717-61E65C4D0B31}"/>
                  </a:ext>
                </a:extLst>
              </p:cNvPr>
              <p:cNvSpPr>
                <a:spLocks/>
              </p:cNvSpPr>
              <p:nvPr/>
            </p:nvSpPr>
            <p:spPr bwMode="auto">
              <a:xfrm>
                <a:off x="760438" y="5724906"/>
                <a:ext cx="35795" cy="21788"/>
              </a:xfrm>
              <a:custGeom>
                <a:avLst/>
                <a:gdLst>
                  <a:gd name="T0" fmla="*/ 11 w 39"/>
                  <a:gd name="T1" fmla="*/ 0 h 23"/>
                  <a:gd name="T2" fmla="*/ 0 w 39"/>
                  <a:gd name="T3" fmla="*/ 12 h 23"/>
                  <a:gd name="T4" fmla="*/ 11 w 39"/>
                  <a:gd name="T5" fmla="*/ 23 h 23"/>
                  <a:gd name="T6" fmla="*/ 22 w 39"/>
                  <a:gd name="T7" fmla="*/ 15 h 23"/>
                  <a:gd name="T8" fmla="*/ 39 w 39"/>
                  <a:gd name="T9" fmla="*/ 15 h 23"/>
                  <a:gd name="T10" fmla="*/ 39 w 39"/>
                  <a:gd name="T11" fmla="*/ 9 h 23"/>
                  <a:gd name="T12" fmla="*/ 23 w 39"/>
                  <a:gd name="T13" fmla="*/ 9 h 23"/>
                  <a:gd name="T14" fmla="*/ 11 w 39"/>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3">
                    <a:moveTo>
                      <a:pt x="11" y="0"/>
                    </a:moveTo>
                    <a:cubicBezTo>
                      <a:pt x="5" y="0"/>
                      <a:pt x="0" y="6"/>
                      <a:pt x="0" y="12"/>
                    </a:cubicBezTo>
                    <a:cubicBezTo>
                      <a:pt x="0" y="18"/>
                      <a:pt x="5" y="23"/>
                      <a:pt x="11" y="23"/>
                    </a:cubicBezTo>
                    <a:cubicBezTo>
                      <a:pt x="17" y="23"/>
                      <a:pt x="21" y="20"/>
                      <a:pt x="22" y="15"/>
                    </a:cubicBezTo>
                    <a:cubicBezTo>
                      <a:pt x="39" y="15"/>
                      <a:pt x="39" y="15"/>
                      <a:pt x="39" y="15"/>
                    </a:cubicBezTo>
                    <a:cubicBezTo>
                      <a:pt x="39" y="9"/>
                      <a:pt x="39" y="9"/>
                      <a:pt x="39" y="9"/>
                    </a:cubicBezTo>
                    <a:cubicBezTo>
                      <a:pt x="23" y="9"/>
                      <a:pt x="23" y="9"/>
                      <a:pt x="23" y="9"/>
                    </a:cubicBezTo>
                    <a:cubicBezTo>
                      <a:pt x="21" y="4"/>
                      <a:pt x="17"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4" name="Freeform 54">
                <a:extLst>
                  <a:ext uri="{FF2B5EF4-FFF2-40B4-BE49-F238E27FC236}">
                    <a16:creationId xmlns:a16="http://schemas.microsoft.com/office/drawing/2014/main" id="{14C7EC87-D737-5805-9DCA-87B2DE678136}"/>
                  </a:ext>
                </a:extLst>
              </p:cNvPr>
              <p:cNvSpPr>
                <a:spLocks/>
              </p:cNvSpPr>
              <p:nvPr/>
            </p:nvSpPr>
            <p:spPr bwMode="auto">
              <a:xfrm>
                <a:off x="869378" y="5668880"/>
                <a:ext cx="42020" cy="31126"/>
              </a:xfrm>
              <a:custGeom>
                <a:avLst/>
                <a:gdLst>
                  <a:gd name="T0" fmla="*/ 42 w 45"/>
                  <a:gd name="T1" fmla="*/ 0 h 34"/>
                  <a:gd name="T2" fmla="*/ 18 w 45"/>
                  <a:gd name="T3" fmla="*/ 14 h 34"/>
                  <a:gd name="T4" fmla="*/ 11 w 45"/>
                  <a:gd name="T5" fmla="*/ 12 h 34"/>
                  <a:gd name="T6" fmla="*/ 0 w 45"/>
                  <a:gd name="T7" fmla="*/ 23 h 34"/>
                  <a:gd name="T8" fmla="*/ 11 w 45"/>
                  <a:gd name="T9" fmla="*/ 34 h 34"/>
                  <a:gd name="T10" fmla="*/ 22 w 45"/>
                  <a:gd name="T11" fmla="*/ 23 h 34"/>
                  <a:gd name="T12" fmla="*/ 22 w 45"/>
                  <a:gd name="T13" fmla="*/ 19 h 34"/>
                  <a:gd name="T14" fmla="*/ 45 w 45"/>
                  <a:gd name="T15" fmla="*/ 5 h 34"/>
                  <a:gd name="T16" fmla="*/ 42 w 45"/>
                  <a:gd name="T17" fmla="*/ 3 h 34"/>
                  <a:gd name="T18" fmla="*/ 42 w 4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4">
                    <a:moveTo>
                      <a:pt x="42" y="0"/>
                    </a:moveTo>
                    <a:cubicBezTo>
                      <a:pt x="18" y="14"/>
                      <a:pt x="18" y="14"/>
                      <a:pt x="18" y="14"/>
                    </a:cubicBezTo>
                    <a:cubicBezTo>
                      <a:pt x="16" y="13"/>
                      <a:pt x="14" y="12"/>
                      <a:pt x="11" y="12"/>
                    </a:cubicBezTo>
                    <a:cubicBezTo>
                      <a:pt x="5" y="12"/>
                      <a:pt x="0" y="17"/>
                      <a:pt x="0" y="23"/>
                    </a:cubicBezTo>
                    <a:cubicBezTo>
                      <a:pt x="0" y="29"/>
                      <a:pt x="5" y="34"/>
                      <a:pt x="11" y="34"/>
                    </a:cubicBezTo>
                    <a:cubicBezTo>
                      <a:pt x="17" y="34"/>
                      <a:pt x="22" y="29"/>
                      <a:pt x="22" y="23"/>
                    </a:cubicBezTo>
                    <a:cubicBezTo>
                      <a:pt x="22" y="21"/>
                      <a:pt x="22" y="20"/>
                      <a:pt x="22" y="19"/>
                    </a:cubicBezTo>
                    <a:cubicBezTo>
                      <a:pt x="45" y="5"/>
                      <a:pt x="45" y="5"/>
                      <a:pt x="45" y="5"/>
                    </a:cubicBezTo>
                    <a:cubicBezTo>
                      <a:pt x="42" y="3"/>
                      <a:pt x="42" y="3"/>
                      <a:pt x="42" y="3"/>
                    </a:cubicBezTo>
                    <a:cubicBezTo>
                      <a:pt x="42" y="0"/>
                      <a:pt x="42"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7" name="Freeform 55">
                <a:extLst>
                  <a:ext uri="{FF2B5EF4-FFF2-40B4-BE49-F238E27FC236}">
                    <a16:creationId xmlns:a16="http://schemas.microsoft.com/office/drawing/2014/main" id="{E5DBEF4F-FDB2-D639-95AB-D28CCCF3C310}"/>
                  </a:ext>
                </a:extLst>
              </p:cNvPr>
              <p:cNvSpPr>
                <a:spLocks/>
              </p:cNvSpPr>
              <p:nvPr/>
            </p:nvSpPr>
            <p:spPr bwMode="auto">
              <a:xfrm>
                <a:off x="869378" y="5774708"/>
                <a:ext cx="42020" cy="31126"/>
              </a:xfrm>
              <a:custGeom>
                <a:avLst/>
                <a:gdLst>
                  <a:gd name="T0" fmla="*/ 23 w 45"/>
                  <a:gd name="T1" fmla="*/ 11 h 34"/>
                  <a:gd name="T2" fmla="*/ 12 w 45"/>
                  <a:gd name="T3" fmla="*/ 0 h 34"/>
                  <a:gd name="T4" fmla="*/ 0 w 45"/>
                  <a:gd name="T5" fmla="*/ 11 h 34"/>
                  <a:gd name="T6" fmla="*/ 12 w 45"/>
                  <a:gd name="T7" fmla="*/ 23 h 34"/>
                  <a:gd name="T8" fmla="*/ 19 w 45"/>
                  <a:gd name="T9" fmla="*/ 20 h 34"/>
                  <a:gd name="T10" fmla="*/ 42 w 45"/>
                  <a:gd name="T11" fmla="*/ 34 h 34"/>
                  <a:gd name="T12" fmla="*/ 42 w 45"/>
                  <a:gd name="T13" fmla="*/ 31 h 34"/>
                  <a:gd name="T14" fmla="*/ 45 w 45"/>
                  <a:gd name="T15" fmla="*/ 29 h 34"/>
                  <a:gd name="T16" fmla="*/ 22 w 45"/>
                  <a:gd name="T17" fmla="*/ 15 h 34"/>
                  <a:gd name="T18" fmla="*/ 23 w 4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4">
                    <a:moveTo>
                      <a:pt x="23" y="11"/>
                    </a:moveTo>
                    <a:cubicBezTo>
                      <a:pt x="23" y="5"/>
                      <a:pt x="18" y="0"/>
                      <a:pt x="12" y="0"/>
                    </a:cubicBezTo>
                    <a:cubicBezTo>
                      <a:pt x="6" y="0"/>
                      <a:pt x="0" y="5"/>
                      <a:pt x="0" y="11"/>
                    </a:cubicBezTo>
                    <a:cubicBezTo>
                      <a:pt x="0" y="17"/>
                      <a:pt x="6" y="23"/>
                      <a:pt x="12" y="23"/>
                    </a:cubicBezTo>
                    <a:cubicBezTo>
                      <a:pt x="14" y="23"/>
                      <a:pt x="17" y="22"/>
                      <a:pt x="19" y="20"/>
                    </a:cubicBezTo>
                    <a:cubicBezTo>
                      <a:pt x="42" y="34"/>
                      <a:pt x="42" y="34"/>
                      <a:pt x="42" y="34"/>
                    </a:cubicBezTo>
                    <a:cubicBezTo>
                      <a:pt x="42" y="31"/>
                      <a:pt x="42" y="31"/>
                      <a:pt x="42" y="31"/>
                    </a:cubicBezTo>
                    <a:cubicBezTo>
                      <a:pt x="45" y="29"/>
                      <a:pt x="45" y="29"/>
                      <a:pt x="45" y="29"/>
                    </a:cubicBezTo>
                    <a:cubicBezTo>
                      <a:pt x="22" y="15"/>
                      <a:pt x="22" y="15"/>
                      <a:pt x="22" y="15"/>
                    </a:cubicBezTo>
                    <a:cubicBezTo>
                      <a:pt x="22" y="14"/>
                      <a:pt x="23" y="13"/>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8" name="Freeform 56">
                <a:extLst>
                  <a:ext uri="{FF2B5EF4-FFF2-40B4-BE49-F238E27FC236}">
                    <a16:creationId xmlns:a16="http://schemas.microsoft.com/office/drawing/2014/main" id="{B1FEAC42-E88B-5EE8-05FD-E9E633BC616E}"/>
                  </a:ext>
                </a:extLst>
              </p:cNvPr>
              <p:cNvSpPr>
                <a:spLocks/>
              </p:cNvSpPr>
              <p:nvPr/>
            </p:nvSpPr>
            <p:spPr bwMode="auto">
              <a:xfrm>
                <a:off x="900504" y="5724906"/>
                <a:ext cx="52914" cy="21788"/>
              </a:xfrm>
              <a:custGeom>
                <a:avLst/>
                <a:gdLst>
                  <a:gd name="T0" fmla="*/ 11 w 55"/>
                  <a:gd name="T1" fmla="*/ 0 h 23"/>
                  <a:gd name="T2" fmla="*/ 0 w 55"/>
                  <a:gd name="T3" fmla="*/ 12 h 23"/>
                  <a:gd name="T4" fmla="*/ 11 w 55"/>
                  <a:gd name="T5" fmla="*/ 23 h 23"/>
                  <a:gd name="T6" fmla="*/ 22 w 55"/>
                  <a:gd name="T7" fmla="*/ 14 h 23"/>
                  <a:gd name="T8" fmla="*/ 55 w 55"/>
                  <a:gd name="T9" fmla="*/ 14 h 23"/>
                  <a:gd name="T10" fmla="*/ 55 w 55"/>
                  <a:gd name="T11" fmla="*/ 8 h 23"/>
                  <a:gd name="T12" fmla="*/ 22 w 55"/>
                  <a:gd name="T13" fmla="*/ 8 h 23"/>
                  <a:gd name="T14" fmla="*/ 11 w 55"/>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3">
                    <a:moveTo>
                      <a:pt x="11" y="0"/>
                    </a:moveTo>
                    <a:cubicBezTo>
                      <a:pt x="5" y="0"/>
                      <a:pt x="0" y="6"/>
                      <a:pt x="0" y="12"/>
                    </a:cubicBezTo>
                    <a:cubicBezTo>
                      <a:pt x="0" y="18"/>
                      <a:pt x="5" y="23"/>
                      <a:pt x="11" y="23"/>
                    </a:cubicBezTo>
                    <a:cubicBezTo>
                      <a:pt x="16" y="23"/>
                      <a:pt x="21" y="19"/>
                      <a:pt x="22" y="14"/>
                    </a:cubicBezTo>
                    <a:cubicBezTo>
                      <a:pt x="55" y="14"/>
                      <a:pt x="55" y="14"/>
                      <a:pt x="55" y="14"/>
                    </a:cubicBezTo>
                    <a:cubicBezTo>
                      <a:pt x="55" y="8"/>
                      <a:pt x="55" y="8"/>
                      <a:pt x="55" y="8"/>
                    </a:cubicBezTo>
                    <a:cubicBezTo>
                      <a:pt x="22" y="8"/>
                      <a:pt x="22" y="8"/>
                      <a:pt x="22" y="8"/>
                    </a:cubicBezTo>
                    <a:cubicBezTo>
                      <a:pt x="20" y="4"/>
                      <a:pt x="16"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49" name="Freeform 57">
                <a:extLst>
                  <a:ext uri="{FF2B5EF4-FFF2-40B4-BE49-F238E27FC236}">
                    <a16:creationId xmlns:a16="http://schemas.microsoft.com/office/drawing/2014/main" id="{3C084A13-471D-E064-32EA-854A0CB77D0E}"/>
                  </a:ext>
                </a:extLst>
              </p:cNvPr>
              <p:cNvSpPr>
                <a:spLocks/>
              </p:cNvSpPr>
              <p:nvPr/>
            </p:nvSpPr>
            <p:spPr bwMode="auto">
              <a:xfrm>
                <a:off x="802458" y="5724906"/>
                <a:ext cx="35795" cy="21788"/>
              </a:xfrm>
              <a:custGeom>
                <a:avLst/>
                <a:gdLst>
                  <a:gd name="T0" fmla="*/ 26 w 37"/>
                  <a:gd name="T1" fmla="*/ 23 h 23"/>
                  <a:gd name="T2" fmla="*/ 37 w 37"/>
                  <a:gd name="T3" fmla="*/ 12 h 23"/>
                  <a:gd name="T4" fmla="*/ 26 w 37"/>
                  <a:gd name="T5" fmla="*/ 0 h 23"/>
                  <a:gd name="T6" fmla="*/ 15 w 37"/>
                  <a:gd name="T7" fmla="*/ 9 h 23"/>
                  <a:gd name="T8" fmla="*/ 0 w 37"/>
                  <a:gd name="T9" fmla="*/ 9 h 23"/>
                  <a:gd name="T10" fmla="*/ 0 w 37"/>
                  <a:gd name="T11" fmla="*/ 15 h 23"/>
                  <a:gd name="T12" fmla="*/ 16 w 37"/>
                  <a:gd name="T13" fmla="*/ 15 h 23"/>
                  <a:gd name="T14" fmla="*/ 26 w 3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3">
                    <a:moveTo>
                      <a:pt x="26" y="23"/>
                    </a:moveTo>
                    <a:cubicBezTo>
                      <a:pt x="32" y="23"/>
                      <a:pt x="37" y="18"/>
                      <a:pt x="37" y="12"/>
                    </a:cubicBezTo>
                    <a:cubicBezTo>
                      <a:pt x="37" y="6"/>
                      <a:pt x="32" y="0"/>
                      <a:pt x="26" y="0"/>
                    </a:cubicBezTo>
                    <a:cubicBezTo>
                      <a:pt x="21" y="0"/>
                      <a:pt x="16" y="4"/>
                      <a:pt x="15" y="9"/>
                    </a:cubicBezTo>
                    <a:cubicBezTo>
                      <a:pt x="0" y="9"/>
                      <a:pt x="0" y="9"/>
                      <a:pt x="0" y="9"/>
                    </a:cubicBezTo>
                    <a:cubicBezTo>
                      <a:pt x="0" y="15"/>
                      <a:pt x="0" y="15"/>
                      <a:pt x="0" y="15"/>
                    </a:cubicBezTo>
                    <a:cubicBezTo>
                      <a:pt x="16" y="15"/>
                      <a:pt x="16" y="15"/>
                      <a:pt x="16" y="15"/>
                    </a:cubicBezTo>
                    <a:cubicBezTo>
                      <a:pt x="17" y="20"/>
                      <a:pt x="21" y="23"/>
                      <a:pt x="2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53" name="Freeform 58">
                <a:extLst>
                  <a:ext uri="{FF2B5EF4-FFF2-40B4-BE49-F238E27FC236}">
                    <a16:creationId xmlns:a16="http://schemas.microsoft.com/office/drawing/2014/main" id="{68015899-9746-1C7A-192E-A7ED721FD19F}"/>
                  </a:ext>
                </a:extLst>
              </p:cNvPr>
              <p:cNvSpPr>
                <a:spLocks/>
              </p:cNvSpPr>
              <p:nvPr/>
            </p:nvSpPr>
            <p:spPr bwMode="auto">
              <a:xfrm>
                <a:off x="737093" y="5619078"/>
                <a:ext cx="37351" cy="227219"/>
              </a:xfrm>
              <a:custGeom>
                <a:avLst/>
                <a:gdLst>
                  <a:gd name="T0" fmla="*/ 31 w 39"/>
                  <a:gd name="T1" fmla="*/ 217 h 239"/>
                  <a:gd name="T2" fmla="*/ 31 w 39"/>
                  <a:gd name="T3" fmla="*/ 171 h 239"/>
                  <a:gd name="T4" fmla="*/ 5 w 39"/>
                  <a:gd name="T5" fmla="*/ 155 h 239"/>
                  <a:gd name="T6" fmla="*/ 5 w 39"/>
                  <a:gd name="T7" fmla="*/ 98 h 239"/>
                  <a:gd name="T8" fmla="*/ 31 w 39"/>
                  <a:gd name="T9" fmla="*/ 82 h 239"/>
                  <a:gd name="T10" fmla="*/ 31 w 39"/>
                  <a:gd name="T11" fmla="*/ 22 h 239"/>
                  <a:gd name="T12" fmla="*/ 38 w 39"/>
                  <a:gd name="T13" fmla="*/ 11 h 239"/>
                  <a:gd name="T14" fmla="*/ 26 w 39"/>
                  <a:gd name="T15" fmla="*/ 1 h 239"/>
                  <a:gd name="T16" fmla="*/ 16 w 39"/>
                  <a:gd name="T17" fmla="*/ 13 h 239"/>
                  <a:gd name="T18" fmla="*/ 25 w 39"/>
                  <a:gd name="T19" fmla="*/ 23 h 239"/>
                  <a:gd name="T20" fmla="*/ 25 w 39"/>
                  <a:gd name="T21" fmla="*/ 79 h 239"/>
                  <a:gd name="T22" fmla="*/ 0 w 39"/>
                  <a:gd name="T23" fmla="*/ 94 h 239"/>
                  <a:gd name="T24" fmla="*/ 0 w 39"/>
                  <a:gd name="T25" fmla="*/ 158 h 239"/>
                  <a:gd name="T26" fmla="*/ 25 w 39"/>
                  <a:gd name="T27" fmla="*/ 174 h 239"/>
                  <a:gd name="T28" fmla="*/ 25 w 39"/>
                  <a:gd name="T29" fmla="*/ 216 h 239"/>
                  <a:gd name="T30" fmla="*/ 16 w 39"/>
                  <a:gd name="T31" fmla="*/ 228 h 239"/>
                  <a:gd name="T32" fmla="*/ 28 w 39"/>
                  <a:gd name="T33" fmla="*/ 238 h 239"/>
                  <a:gd name="T34" fmla="*/ 38 w 39"/>
                  <a:gd name="T35" fmla="*/ 226 h 239"/>
                  <a:gd name="T36" fmla="*/ 31 w 39"/>
                  <a:gd name="T37"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239">
                    <a:moveTo>
                      <a:pt x="31" y="217"/>
                    </a:moveTo>
                    <a:cubicBezTo>
                      <a:pt x="31" y="171"/>
                      <a:pt x="31" y="171"/>
                      <a:pt x="31" y="171"/>
                    </a:cubicBezTo>
                    <a:cubicBezTo>
                      <a:pt x="5" y="155"/>
                      <a:pt x="5" y="155"/>
                      <a:pt x="5" y="155"/>
                    </a:cubicBezTo>
                    <a:cubicBezTo>
                      <a:pt x="5" y="98"/>
                      <a:pt x="5" y="98"/>
                      <a:pt x="5" y="98"/>
                    </a:cubicBezTo>
                    <a:cubicBezTo>
                      <a:pt x="31" y="82"/>
                      <a:pt x="31" y="82"/>
                      <a:pt x="31" y="82"/>
                    </a:cubicBezTo>
                    <a:cubicBezTo>
                      <a:pt x="31" y="22"/>
                      <a:pt x="31" y="22"/>
                      <a:pt x="31" y="22"/>
                    </a:cubicBezTo>
                    <a:cubicBezTo>
                      <a:pt x="36" y="21"/>
                      <a:pt x="39" y="16"/>
                      <a:pt x="38" y="11"/>
                    </a:cubicBezTo>
                    <a:cubicBezTo>
                      <a:pt x="38" y="5"/>
                      <a:pt x="32" y="0"/>
                      <a:pt x="26" y="1"/>
                    </a:cubicBezTo>
                    <a:cubicBezTo>
                      <a:pt x="20" y="1"/>
                      <a:pt x="15" y="7"/>
                      <a:pt x="16" y="13"/>
                    </a:cubicBezTo>
                    <a:cubicBezTo>
                      <a:pt x="16" y="18"/>
                      <a:pt x="20" y="22"/>
                      <a:pt x="25" y="23"/>
                    </a:cubicBezTo>
                    <a:cubicBezTo>
                      <a:pt x="25" y="79"/>
                      <a:pt x="25" y="79"/>
                      <a:pt x="25" y="79"/>
                    </a:cubicBezTo>
                    <a:cubicBezTo>
                      <a:pt x="0" y="94"/>
                      <a:pt x="0" y="94"/>
                      <a:pt x="0" y="94"/>
                    </a:cubicBezTo>
                    <a:cubicBezTo>
                      <a:pt x="0" y="158"/>
                      <a:pt x="0" y="158"/>
                      <a:pt x="0" y="158"/>
                    </a:cubicBezTo>
                    <a:cubicBezTo>
                      <a:pt x="25" y="174"/>
                      <a:pt x="25" y="174"/>
                      <a:pt x="25" y="174"/>
                    </a:cubicBezTo>
                    <a:cubicBezTo>
                      <a:pt x="25" y="216"/>
                      <a:pt x="25" y="216"/>
                      <a:pt x="25" y="216"/>
                    </a:cubicBezTo>
                    <a:cubicBezTo>
                      <a:pt x="19" y="217"/>
                      <a:pt x="15" y="222"/>
                      <a:pt x="16" y="228"/>
                    </a:cubicBezTo>
                    <a:cubicBezTo>
                      <a:pt x="16" y="234"/>
                      <a:pt x="22" y="239"/>
                      <a:pt x="28" y="238"/>
                    </a:cubicBezTo>
                    <a:cubicBezTo>
                      <a:pt x="34" y="238"/>
                      <a:pt x="39" y="232"/>
                      <a:pt x="38" y="226"/>
                    </a:cubicBezTo>
                    <a:cubicBezTo>
                      <a:pt x="38" y="222"/>
                      <a:pt x="35" y="218"/>
                      <a:pt x="31" y="2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sp>
            <p:nvSpPr>
              <p:cNvPr id="54" name="Freeform 59">
                <a:extLst>
                  <a:ext uri="{FF2B5EF4-FFF2-40B4-BE49-F238E27FC236}">
                    <a16:creationId xmlns:a16="http://schemas.microsoft.com/office/drawing/2014/main" id="{5DF31E1D-E628-28F7-7FB2-1E798AE92E72}"/>
                  </a:ext>
                </a:extLst>
              </p:cNvPr>
              <p:cNvSpPr>
                <a:spLocks/>
              </p:cNvSpPr>
              <p:nvPr/>
            </p:nvSpPr>
            <p:spPr bwMode="auto">
              <a:xfrm>
                <a:off x="825802" y="5619078"/>
                <a:ext cx="35795" cy="227219"/>
              </a:xfrm>
              <a:custGeom>
                <a:avLst/>
                <a:gdLst>
                  <a:gd name="T0" fmla="*/ 13 w 38"/>
                  <a:gd name="T1" fmla="*/ 23 h 239"/>
                  <a:gd name="T2" fmla="*/ 22 w 38"/>
                  <a:gd name="T3" fmla="*/ 13 h 239"/>
                  <a:gd name="T4" fmla="*/ 12 w 38"/>
                  <a:gd name="T5" fmla="*/ 1 h 239"/>
                  <a:gd name="T6" fmla="*/ 0 w 38"/>
                  <a:gd name="T7" fmla="*/ 11 h 239"/>
                  <a:gd name="T8" fmla="*/ 7 w 38"/>
                  <a:gd name="T9" fmla="*/ 22 h 239"/>
                  <a:gd name="T10" fmla="*/ 7 w 38"/>
                  <a:gd name="T11" fmla="*/ 83 h 239"/>
                  <a:gd name="T12" fmla="*/ 33 w 38"/>
                  <a:gd name="T13" fmla="*/ 98 h 239"/>
                  <a:gd name="T14" fmla="*/ 33 w 38"/>
                  <a:gd name="T15" fmla="*/ 156 h 239"/>
                  <a:gd name="T16" fmla="*/ 7 w 38"/>
                  <a:gd name="T17" fmla="*/ 171 h 239"/>
                  <a:gd name="T18" fmla="*/ 7 w 38"/>
                  <a:gd name="T19" fmla="*/ 217 h 239"/>
                  <a:gd name="T20" fmla="*/ 0 w 38"/>
                  <a:gd name="T21" fmla="*/ 226 h 239"/>
                  <a:gd name="T22" fmla="*/ 10 w 38"/>
                  <a:gd name="T23" fmla="*/ 239 h 239"/>
                  <a:gd name="T24" fmla="*/ 22 w 38"/>
                  <a:gd name="T25" fmla="*/ 229 h 239"/>
                  <a:gd name="T26" fmla="*/ 13 w 38"/>
                  <a:gd name="T27" fmla="*/ 217 h 239"/>
                  <a:gd name="T28" fmla="*/ 13 w 38"/>
                  <a:gd name="T29" fmla="*/ 175 h 239"/>
                  <a:gd name="T30" fmla="*/ 38 w 38"/>
                  <a:gd name="T31" fmla="*/ 159 h 239"/>
                  <a:gd name="T32" fmla="*/ 38 w 38"/>
                  <a:gd name="T33" fmla="*/ 94 h 239"/>
                  <a:gd name="T34" fmla="*/ 13 w 38"/>
                  <a:gd name="T35" fmla="*/ 79 h 239"/>
                  <a:gd name="T36" fmla="*/ 13 w 38"/>
                  <a:gd name="T37" fmla="*/ 2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39">
                    <a:moveTo>
                      <a:pt x="13" y="23"/>
                    </a:moveTo>
                    <a:cubicBezTo>
                      <a:pt x="18" y="22"/>
                      <a:pt x="22" y="18"/>
                      <a:pt x="22" y="13"/>
                    </a:cubicBezTo>
                    <a:cubicBezTo>
                      <a:pt x="23" y="7"/>
                      <a:pt x="18" y="1"/>
                      <a:pt x="12" y="1"/>
                    </a:cubicBezTo>
                    <a:cubicBezTo>
                      <a:pt x="6" y="0"/>
                      <a:pt x="0" y="5"/>
                      <a:pt x="0" y="11"/>
                    </a:cubicBezTo>
                    <a:cubicBezTo>
                      <a:pt x="0" y="16"/>
                      <a:pt x="3" y="20"/>
                      <a:pt x="7" y="22"/>
                    </a:cubicBezTo>
                    <a:cubicBezTo>
                      <a:pt x="7" y="83"/>
                      <a:pt x="7" y="83"/>
                      <a:pt x="7" y="83"/>
                    </a:cubicBezTo>
                    <a:cubicBezTo>
                      <a:pt x="33" y="98"/>
                      <a:pt x="33" y="98"/>
                      <a:pt x="33" y="98"/>
                    </a:cubicBezTo>
                    <a:cubicBezTo>
                      <a:pt x="33" y="156"/>
                      <a:pt x="33" y="156"/>
                      <a:pt x="33" y="156"/>
                    </a:cubicBezTo>
                    <a:cubicBezTo>
                      <a:pt x="7" y="171"/>
                      <a:pt x="7" y="171"/>
                      <a:pt x="7" y="171"/>
                    </a:cubicBezTo>
                    <a:cubicBezTo>
                      <a:pt x="7" y="217"/>
                      <a:pt x="7" y="217"/>
                      <a:pt x="7" y="217"/>
                    </a:cubicBezTo>
                    <a:cubicBezTo>
                      <a:pt x="3" y="218"/>
                      <a:pt x="0" y="222"/>
                      <a:pt x="0" y="226"/>
                    </a:cubicBezTo>
                    <a:cubicBezTo>
                      <a:pt x="0" y="232"/>
                      <a:pt x="4" y="238"/>
                      <a:pt x="10" y="239"/>
                    </a:cubicBezTo>
                    <a:cubicBezTo>
                      <a:pt x="16" y="239"/>
                      <a:pt x="22" y="235"/>
                      <a:pt x="22" y="229"/>
                    </a:cubicBezTo>
                    <a:cubicBezTo>
                      <a:pt x="23" y="223"/>
                      <a:pt x="19" y="218"/>
                      <a:pt x="13" y="217"/>
                    </a:cubicBezTo>
                    <a:cubicBezTo>
                      <a:pt x="13" y="175"/>
                      <a:pt x="13" y="175"/>
                      <a:pt x="13" y="175"/>
                    </a:cubicBezTo>
                    <a:cubicBezTo>
                      <a:pt x="38" y="159"/>
                      <a:pt x="38" y="159"/>
                      <a:pt x="38" y="159"/>
                    </a:cubicBezTo>
                    <a:cubicBezTo>
                      <a:pt x="38" y="94"/>
                      <a:pt x="38" y="94"/>
                      <a:pt x="38" y="94"/>
                    </a:cubicBezTo>
                    <a:cubicBezTo>
                      <a:pt x="13" y="79"/>
                      <a:pt x="13" y="79"/>
                      <a:pt x="13" y="79"/>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dirty="0">
                  <a:ln>
                    <a:noFill/>
                  </a:ln>
                  <a:solidFill>
                    <a:srgbClr val="505050"/>
                  </a:solidFill>
                  <a:effectLst/>
                  <a:uLnTx/>
                  <a:uFillTx/>
                </a:endParaRPr>
              </a:p>
            </p:txBody>
          </p:sp>
        </p:grpSp>
      </p:grpSp>
    </p:spTree>
    <p:extLst>
      <p:ext uri="{BB962C8B-B14F-4D97-AF65-F5344CB8AC3E}">
        <p14:creationId xmlns:p14="http://schemas.microsoft.com/office/powerpoint/2010/main" val="267726404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3D247C-69A7-297C-A0FE-43CE83EC6376}"/>
              </a:ext>
              <a:ext uri="{C183D7F6-B498-43B3-948B-1728B52AA6E4}">
                <adec:decorative xmlns:adec="http://schemas.microsoft.com/office/drawing/2017/decorative" val="1"/>
              </a:ext>
            </a:extLst>
          </p:cNvPr>
          <p:cNvSpPr/>
          <p:nvPr/>
        </p:nvSpPr>
        <p:spPr bwMode="auto">
          <a:xfrm>
            <a:off x="0" y="0"/>
            <a:ext cx="5641263" cy="685800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0">
            <a:extLst>
              <a:ext uri="{FF2B5EF4-FFF2-40B4-BE49-F238E27FC236}">
                <a16:creationId xmlns:a16="http://schemas.microsoft.com/office/drawing/2014/main" id="{E449EF12-2AD6-759E-C88E-33CFA72975F4}"/>
              </a:ext>
            </a:extLst>
          </p:cNvPr>
          <p:cNvSpPr txBox="1">
            <a:spLocks noGrp="1"/>
          </p:cNvSpPr>
          <p:nvPr>
            <p:ph type="title" idx="4294967295"/>
          </p:nvPr>
        </p:nvSpPr>
        <p:spPr>
          <a:xfrm>
            <a:off x="532861" y="1995066"/>
            <a:ext cx="4575539" cy="24622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Access Windows 11 and Windows 10 from virtually anywhere</a:t>
            </a:r>
          </a:p>
        </p:txBody>
      </p:sp>
      <p:sp>
        <p:nvSpPr>
          <p:cNvPr id="3" name="TextBox 2">
            <a:extLst>
              <a:ext uri="{FF2B5EF4-FFF2-40B4-BE49-F238E27FC236}">
                <a16:creationId xmlns:a16="http://schemas.microsoft.com/office/drawing/2014/main" id="{773A054F-0815-F977-928D-E8A088B83795}"/>
              </a:ext>
            </a:extLst>
          </p:cNvPr>
          <p:cNvSpPr txBox="1"/>
          <p:nvPr/>
        </p:nvSpPr>
        <p:spPr>
          <a:xfrm>
            <a:off x="6517467" y="1795565"/>
            <a:ext cx="5026931" cy="553998"/>
          </a:xfrm>
          <a:prstGeom prst="rect">
            <a:avLst/>
          </a:prstGeom>
          <a:noFill/>
        </p:spPr>
        <p:txBody>
          <a:bodyPr wrap="square" lIns="0" tIns="0" rIns="0" bIns="0">
            <a:spAutoFit/>
          </a:bodyPr>
          <a:lstStyle/>
          <a:p>
            <a:pPr marL="7701" marR="3081">
              <a:spcBef>
                <a:spcPts val="1137"/>
              </a:spcBef>
            </a:pPr>
            <a:r>
              <a:rPr lang="en-US" sz="1800" dirty="0">
                <a:latin typeface="+mj-lt"/>
                <a:cs typeface="Segoe Pro"/>
              </a:rPr>
              <a:t>Provide access to Windows 11 and Windows 10 </a:t>
            </a:r>
            <a:r>
              <a:rPr lang="en-US" sz="1800" dirty="0">
                <a:cs typeface="Segoe Pro"/>
              </a:rPr>
              <a:t>on a variety of devices</a:t>
            </a:r>
          </a:p>
        </p:txBody>
      </p:sp>
      <p:sp>
        <p:nvSpPr>
          <p:cNvPr id="7" name="TextBox 6">
            <a:extLst>
              <a:ext uri="{FF2B5EF4-FFF2-40B4-BE49-F238E27FC236}">
                <a16:creationId xmlns:a16="http://schemas.microsoft.com/office/drawing/2014/main" id="{84BB3BEA-9353-5428-877F-6ABDB26408CF}"/>
              </a:ext>
            </a:extLst>
          </p:cNvPr>
          <p:cNvSpPr txBox="1"/>
          <p:nvPr/>
        </p:nvSpPr>
        <p:spPr>
          <a:xfrm>
            <a:off x="6517467" y="3197395"/>
            <a:ext cx="5026931" cy="553998"/>
          </a:xfrm>
          <a:prstGeom prst="rect">
            <a:avLst/>
          </a:prstGeom>
          <a:noFill/>
        </p:spPr>
        <p:txBody>
          <a:bodyPr wrap="square" lIns="0" tIns="0" rIns="0" bIns="0" anchor="t">
            <a:spAutoFit/>
          </a:bodyPr>
          <a:lstStyle/>
          <a:p>
            <a:pPr marL="7620" marR="2540">
              <a:spcBef>
                <a:spcPts val="1137"/>
              </a:spcBef>
            </a:pPr>
            <a:r>
              <a:rPr lang="en-US" sz="1800" dirty="0">
                <a:latin typeface="+mj-lt"/>
                <a:cs typeface="Segoe Pro"/>
              </a:rPr>
              <a:t>Deliver a seamless experience </a:t>
            </a:r>
            <a:r>
              <a:rPr lang="en-US" sz="1800" dirty="0">
                <a:cs typeface="Segoe Pro"/>
              </a:rPr>
              <a:t>on Microsoft Office and Microsoft Teams</a:t>
            </a:r>
            <a:endParaRPr lang="en-US" dirty="0"/>
          </a:p>
        </p:txBody>
      </p:sp>
      <p:sp>
        <p:nvSpPr>
          <p:cNvPr id="8" name="TextBox 7">
            <a:extLst>
              <a:ext uri="{FF2B5EF4-FFF2-40B4-BE49-F238E27FC236}">
                <a16:creationId xmlns:a16="http://schemas.microsoft.com/office/drawing/2014/main" id="{61E5CEE0-6916-4088-27D9-198348019FFF}"/>
              </a:ext>
            </a:extLst>
          </p:cNvPr>
          <p:cNvSpPr txBox="1"/>
          <p:nvPr/>
        </p:nvSpPr>
        <p:spPr>
          <a:xfrm>
            <a:off x="6517302" y="4541159"/>
            <a:ext cx="5394008" cy="553998"/>
          </a:xfrm>
          <a:prstGeom prst="rect">
            <a:avLst/>
          </a:prstGeom>
          <a:noFill/>
        </p:spPr>
        <p:txBody>
          <a:bodyPr wrap="square" lIns="0" tIns="0" rIns="0" bIns="0" anchor="t">
            <a:spAutoFit/>
          </a:bodyPr>
          <a:lstStyle/>
          <a:p>
            <a:pPr marL="7620" marR="2540">
              <a:spcBef>
                <a:spcPts val="1137"/>
              </a:spcBef>
            </a:pPr>
            <a:r>
              <a:rPr lang="en-US" sz="1800" dirty="0">
                <a:latin typeface="+mj-lt"/>
                <a:cs typeface="Segoe Pro"/>
              </a:rPr>
              <a:t>Personalize</a:t>
            </a:r>
            <a:r>
              <a:rPr lang="en-US" sz="1800" dirty="0">
                <a:latin typeface="Segoe UI Semibold"/>
                <a:cs typeface="Segoe Pro"/>
              </a:rPr>
              <a:t> the </a:t>
            </a:r>
            <a:r>
              <a:rPr lang="en-US" sz="1800" dirty="0">
                <a:cs typeface="Segoe Pro"/>
              </a:rPr>
              <a:t> Windows 11 and Windows 10 virtual experience</a:t>
            </a:r>
            <a:r>
              <a:rPr lang="en-US" sz="1800" dirty="0">
                <a:latin typeface="+mj-lt"/>
                <a:cs typeface="Segoe Pro"/>
              </a:rPr>
              <a:t> </a:t>
            </a:r>
            <a:r>
              <a:rPr lang="en-US" sz="1800" dirty="0">
                <a:cs typeface="Segoe Pro"/>
              </a:rPr>
              <a:t>with roaming user profiles</a:t>
            </a:r>
            <a:endParaRPr lang="en-US" sz="1800" dirty="0">
              <a:cs typeface="Segoe UI"/>
            </a:endParaRPr>
          </a:p>
        </p:txBody>
      </p:sp>
      <p:grpSp>
        <p:nvGrpSpPr>
          <p:cNvPr id="57" name="Group 56">
            <a:extLst>
              <a:ext uri="{FF2B5EF4-FFF2-40B4-BE49-F238E27FC236}">
                <a16:creationId xmlns:a16="http://schemas.microsoft.com/office/drawing/2014/main" id="{44AB1A21-BBCF-B9A0-9C09-4EDFDB1E0EB9}"/>
              </a:ext>
              <a:ext uri="{C183D7F6-B498-43B3-948B-1728B52AA6E4}">
                <adec:decorative xmlns:adec="http://schemas.microsoft.com/office/drawing/2017/decorative" val="1"/>
              </a:ext>
            </a:extLst>
          </p:cNvPr>
          <p:cNvGrpSpPr/>
          <p:nvPr/>
        </p:nvGrpSpPr>
        <p:grpSpPr>
          <a:xfrm>
            <a:off x="5827741" y="1843666"/>
            <a:ext cx="555204" cy="457796"/>
            <a:chOff x="2179259" y="5194149"/>
            <a:chExt cx="600135" cy="494847"/>
          </a:xfrm>
          <a:solidFill>
            <a:srgbClr val="50E6FF"/>
          </a:solidFill>
        </p:grpSpPr>
        <p:sp>
          <p:nvSpPr>
            <p:cNvPr id="58" name="Freeform 65">
              <a:extLst>
                <a:ext uri="{FF2B5EF4-FFF2-40B4-BE49-F238E27FC236}">
                  <a16:creationId xmlns:a16="http://schemas.microsoft.com/office/drawing/2014/main" id="{87DDE3E2-1A8D-5F34-E13C-97C2B22DD8CD}"/>
                </a:ext>
              </a:extLst>
            </p:cNvPr>
            <p:cNvSpPr>
              <a:spLocks noEditPoints="1"/>
            </p:cNvSpPr>
            <p:nvPr/>
          </p:nvSpPr>
          <p:spPr bwMode="auto">
            <a:xfrm>
              <a:off x="2179259" y="5274706"/>
              <a:ext cx="600135" cy="414290"/>
            </a:xfrm>
            <a:custGeom>
              <a:avLst/>
              <a:gdLst>
                <a:gd name="T0" fmla="*/ 1454 w 2907"/>
                <a:gd name="T1" fmla="*/ 1887 h 1887"/>
                <a:gd name="T2" fmla="*/ 186 w 2907"/>
                <a:gd name="T3" fmla="*/ 1887 h 1887"/>
                <a:gd name="T4" fmla="*/ 1 w 2907"/>
                <a:gd name="T5" fmla="*/ 1704 h 1887"/>
                <a:gd name="T6" fmla="*/ 1 w 2907"/>
                <a:gd name="T7" fmla="*/ 180 h 1887"/>
                <a:gd name="T8" fmla="*/ 182 w 2907"/>
                <a:gd name="T9" fmla="*/ 0 h 1887"/>
                <a:gd name="T10" fmla="*/ 2724 w 2907"/>
                <a:gd name="T11" fmla="*/ 0 h 1887"/>
                <a:gd name="T12" fmla="*/ 2906 w 2907"/>
                <a:gd name="T13" fmla="*/ 180 h 1887"/>
                <a:gd name="T14" fmla="*/ 2906 w 2907"/>
                <a:gd name="T15" fmla="*/ 1710 h 1887"/>
                <a:gd name="T16" fmla="*/ 2728 w 2907"/>
                <a:gd name="T17" fmla="*/ 1887 h 1887"/>
                <a:gd name="T18" fmla="*/ 1454 w 2907"/>
                <a:gd name="T19" fmla="*/ 1887 h 1887"/>
                <a:gd name="T20" fmla="*/ 148 w 2907"/>
                <a:gd name="T21" fmla="*/ 1737 h 1887"/>
                <a:gd name="T22" fmla="*/ 2757 w 2907"/>
                <a:gd name="T23" fmla="*/ 1737 h 1887"/>
                <a:gd name="T24" fmla="*/ 2757 w 2907"/>
                <a:gd name="T25" fmla="*/ 148 h 1887"/>
                <a:gd name="T26" fmla="*/ 148 w 2907"/>
                <a:gd name="T27" fmla="*/ 148 h 1887"/>
                <a:gd name="T28" fmla="*/ 148 w 2907"/>
                <a:gd name="T29" fmla="*/ 1737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7" h="1887">
                  <a:moveTo>
                    <a:pt x="1454" y="1887"/>
                  </a:moveTo>
                  <a:cubicBezTo>
                    <a:pt x="1031" y="1887"/>
                    <a:pt x="608" y="1887"/>
                    <a:pt x="186" y="1887"/>
                  </a:cubicBezTo>
                  <a:cubicBezTo>
                    <a:pt x="51" y="1887"/>
                    <a:pt x="1" y="1838"/>
                    <a:pt x="1" y="1704"/>
                  </a:cubicBezTo>
                  <a:cubicBezTo>
                    <a:pt x="0" y="1196"/>
                    <a:pt x="0" y="688"/>
                    <a:pt x="1" y="180"/>
                  </a:cubicBezTo>
                  <a:cubicBezTo>
                    <a:pt x="1" y="51"/>
                    <a:pt x="52" y="0"/>
                    <a:pt x="182" y="0"/>
                  </a:cubicBezTo>
                  <a:cubicBezTo>
                    <a:pt x="1030" y="0"/>
                    <a:pt x="1877" y="0"/>
                    <a:pt x="2724" y="0"/>
                  </a:cubicBezTo>
                  <a:cubicBezTo>
                    <a:pt x="2854" y="0"/>
                    <a:pt x="2906" y="51"/>
                    <a:pt x="2906" y="180"/>
                  </a:cubicBezTo>
                  <a:cubicBezTo>
                    <a:pt x="2907" y="690"/>
                    <a:pt x="2907" y="1200"/>
                    <a:pt x="2906" y="1710"/>
                  </a:cubicBezTo>
                  <a:cubicBezTo>
                    <a:pt x="2906" y="1836"/>
                    <a:pt x="2854" y="1887"/>
                    <a:pt x="2728" y="1887"/>
                  </a:cubicBezTo>
                  <a:cubicBezTo>
                    <a:pt x="2303" y="1887"/>
                    <a:pt x="1878" y="1887"/>
                    <a:pt x="1454" y="1887"/>
                  </a:cubicBezTo>
                  <a:close/>
                  <a:moveTo>
                    <a:pt x="148" y="1737"/>
                  </a:moveTo>
                  <a:cubicBezTo>
                    <a:pt x="1019" y="1737"/>
                    <a:pt x="1888" y="1737"/>
                    <a:pt x="2757" y="1737"/>
                  </a:cubicBezTo>
                  <a:cubicBezTo>
                    <a:pt x="2757" y="1205"/>
                    <a:pt x="2757" y="676"/>
                    <a:pt x="2757" y="148"/>
                  </a:cubicBezTo>
                  <a:cubicBezTo>
                    <a:pt x="1885" y="148"/>
                    <a:pt x="1018" y="148"/>
                    <a:pt x="148" y="148"/>
                  </a:cubicBezTo>
                  <a:cubicBezTo>
                    <a:pt x="148" y="679"/>
                    <a:pt x="148" y="1206"/>
                    <a:pt x="148" y="1737"/>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59" name="Freeform 66">
              <a:extLst>
                <a:ext uri="{FF2B5EF4-FFF2-40B4-BE49-F238E27FC236}">
                  <a16:creationId xmlns:a16="http://schemas.microsoft.com/office/drawing/2014/main" id="{27823E16-BEF6-95D4-2850-FEB6CECBF3B5}"/>
                </a:ext>
              </a:extLst>
            </p:cNvPr>
            <p:cNvSpPr>
              <a:spLocks noEditPoints="1"/>
            </p:cNvSpPr>
            <p:nvPr/>
          </p:nvSpPr>
          <p:spPr bwMode="auto">
            <a:xfrm>
              <a:off x="2179259" y="5194149"/>
              <a:ext cx="600135" cy="67610"/>
            </a:xfrm>
            <a:custGeom>
              <a:avLst/>
              <a:gdLst>
                <a:gd name="T0" fmla="*/ 5 w 2906"/>
                <a:gd name="T1" fmla="*/ 310 h 312"/>
                <a:gd name="T2" fmla="*/ 7 w 2906"/>
                <a:gd name="T3" fmla="*/ 117 h 312"/>
                <a:gd name="T4" fmla="*/ 125 w 2906"/>
                <a:gd name="T5" fmla="*/ 3 h 312"/>
                <a:gd name="T6" fmla="*/ 198 w 2906"/>
                <a:gd name="T7" fmla="*/ 1 h 312"/>
                <a:gd name="T8" fmla="*/ 2710 w 2906"/>
                <a:gd name="T9" fmla="*/ 1 h 312"/>
                <a:gd name="T10" fmla="*/ 2906 w 2906"/>
                <a:gd name="T11" fmla="*/ 197 h 312"/>
                <a:gd name="T12" fmla="*/ 2906 w 2906"/>
                <a:gd name="T13" fmla="*/ 312 h 312"/>
                <a:gd name="T14" fmla="*/ 2691 w 2906"/>
                <a:gd name="T15" fmla="*/ 294 h 312"/>
                <a:gd name="T16" fmla="*/ 137 w 2906"/>
                <a:gd name="T17" fmla="*/ 294 h 312"/>
                <a:gd name="T18" fmla="*/ 5 w 2906"/>
                <a:gd name="T19" fmla="*/ 310 h 312"/>
                <a:gd name="T20" fmla="*/ 2615 w 2906"/>
                <a:gd name="T21" fmla="*/ 98 h 312"/>
                <a:gd name="T22" fmla="*/ 2608 w 2906"/>
                <a:gd name="T23" fmla="*/ 106 h 312"/>
                <a:gd name="T24" fmla="*/ 2643 w 2906"/>
                <a:gd name="T25" fmla="*/ 151 h 312"/>
                <a:gd name="T26" fmla="*/ 2619 w 2906"/>
                <a:gd name="T27" fmla="*/ 184 h 312"/>
                <a:gd name="T28" fmla="*/ 2707 w 2906"/>
                <a:gd name="T29" fmla="*/ 184 h 312"/>
                <a:gd name="T30" fmla="*/ 2681 w 2906"/>
                <a:gd name="T31" fmla="*/ 150 h 312"/>
                <a:gd name="T32" fmla="*/ 2716 w 2906"/>
                <a:gd name="T33" fmla="*/ 105 h 312"/>
                <a:gd name="T34" fmla="*/ 2710 w 2906"/>
                <a:gd name="T35" fmla="*/ 99 h 312"/>
                <a:gd name="T36" fmla="*/ 2662 w 2906"/>
                <a:gd name="T37" fmla="*/ 129 h 312"/>
                <a:gd name="T38" fmla="*/ 2615 w 2906"/>
                <a:gd name="T39" fmla="*/ 98 h 312"/>
                <a:gd name="T40" fmla="*/ 2404 w 2906"/>
                <a:gd name="T41" fmla="*/ 103 h 312"/>
                <a:gd name="T42" fmla="*/ 2404 w 2906"/>
                <a:gd name="T43" fmla="*/ 193 h 312"/>
                <a:gd name="T44" fmla="*/ 2492 w 2906"/>
                <a:gd name="T45" fmla="*/ 193 h 312"/>
                <a:gd name="T46" fmla="*/ 2492 w 2906"/>
                <a:gd name="T47" fmla="*/ 103 h 312"/>
                <a:gd name="T48" fmla="*/ 2404 w 2906"/>
                <a:gd name="T49" fmla="*/ 10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06" h="312">
                  <a:moveTo>
                    <a:pt x="5" y="310"/>
                  </a:moveTo>
                  <a:cubicBezTo>
                    <a:pt x="5" y="249"/>
                    <a:pt x="0" y="182"/>
                    <a:pt x="7" y="117"/>
                  </a:cubicBezTo>
                  <a:cubicBezTo>
                    <a:pt x="13" y="55"/>
                    <a:pt x="63" y="12"/>
                    <a:pt x="125" y="3"/>
                  </a:cubicBezTo>
                  <a:cubicBezTo>
                    <a:pt x="149" y="0"/>
                    <a:pt x="174" y="1"/>
                    <a:pt x="198" y="1"/>
                  </a:cubicBezTo>
                  <a:cubicBezTo>
                    <a:pt x="1036" y="1"/>
                    <a:pt x="1873" y="1"/>
                    <a:pt x="2710" y="1"/>
                  </a:cubicBezTo>
                  <a:cubicBezTo>
                    <a:pt x="2861" y="1"/>
                    <a:pt x="2906" y="46"/>
                    <a:pt x="2906" y="197"/>
                  </a:cubicBezTo>
                  <a:cubicBezTo>
                    <a:pt x="2906" y="239"/>
                    <a:pt x="2906" y="281"/>
                    <a:pt x="2906" y="312"/>
                  </a:cubicBezTo>
                  <a:cubicBezTo>
                    <a:pt x="2832" y="305"/>
                    <a:pt x="2761" y="294"/>
                    <a:pt x="2691" y="294"/>
                  </a:cubicBezTo>
                  <a:cubicBezTo>
                    <a:pt x="1839" y="292"/>
                    <a:pt x="988" y="293"/>
                    <a:pt x="137" y="294"/>
                  </a:cubicBezTo>
                  <a:cubicBezTo>
                    <a:pt x="95" y="294"/>
                    <a:pt x="54" y="304"/>
                    <a:pt x="5" y="310"/>
                  </a:cubicBezTo>
                  <a:close/>
                  <a:moveTo>
                    <a:pt x="2615" y="98"/>
                  </a:moveTo>
                  <a:cubicBezTo>
                    <a:pt x="2613" y="101"/>
                    <a:pt x="2610" y="103"/>
                    <a:pt x="2608" y="106"/>
                  </a:cubicBezTo>
                  <a:cubicBezTo>
                    <a:pt x="2620" y="121"/>
                    <a:pt x="2632" y="136"/>
                    <a:pt x="2643" y="151"/>
                  </a:cubicBezTo>
                  <a:cubicBezTo>
                    <a:pt x="2631" y="167"/>
                    <a:pt x="2622" y="180"/>
                    <a:pt x="2619" y="184"/>
                  </a:cubicBezTo>
                  <a:cubicBezTo>
                    <a:pt x="2649" y="184"/>
                    <a:pt x="2679" y="184"/>
                    <a:pt x="2707" y="184"/>
                  </a:cubicBezTo>
                  <a:cubicBezTo>
                    <a:pt x="2703" y="178"/>
                    <a:pt x="2693" y="165"/>
                    <a:pt x="2681" y="150"/>
                  </a:cubicBezTo>
                  <a:cubicBezTo>
                    <a:pt x="2693" y="134"/>
                    <a:pt x="2705" y="120"/>
                    <a:pt x="2716" y="105"/>
                  </a:cubicBezTo>
                  <a:cubicBezTo>
                    <a:pt x="2714" y="103"/>
                    <a:pt x="2712" y="101"/>
                    <a:pt x="2710" y="99"/>
                  </a:cubicBezTo>
                  <a:cubicBezTo>
                    <a:pt x="2694" y="109"/>
                    <a:pt x="2679" y="119"/>
                    <a:pt x="2662" y="129"/>
                  </a:cubicBezTo>
                  <a:cubicBezTo>
                    <a:pt x="2647" y="119"/>
                    <a:pt x="2631" y="108"/>
                    <a:pt x="2615" y="98"/>
                  </a:cubicBezTo>
                  <a:close/>
                  <a:moveTo>
                    <a:pt x="2404" y="103"/>
                  </a:moveTo>
                  <a:cubicBezTo>
                    <a:pt x="2404" y="137"/>
                    <a:pt x="2404" y="164"/>
                    <a:pt x="2404" y="193"/>
                  </a:cubicBezTo>
                  <a:cubicBezTo>
                    <a:pt x="2436" y="193"/>
                    <a:pt x="2465" y="193"/>
                    <a:pt x="2492" y="193"/>
                  </a:cubicBezTo>
                  <a:cubicBezTo>
                    <a:pt x="2492" y="160"/>
                    <a:pt x="2492" y="131"/>
                    <a:pt x="2492" y="103"/>
                  </a:cubicBezTo>
                  <a:cubicBezTo>
                    <a:pt x="2461" y="103"/>
                    <a:pt x="2435" y="103"/>
                    <a:pt x="2404" y="103"/>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0" name="Group 59">
              <a:extLst>
                <a:ext uri="{FF2B5EF4-FFF2-40B4-BE49-F238E27FC236}">
                  <a16:creationId xmlns:a16="http://schemas.microsoft.com/office/drawing/2014/main" id="{BCE9961D-C834-7D22-D76D-5632F2100C84}"/>
                </a:ext>
              </a:extLst>
            </p:cNvPr>
            <p:cNvGrpSpPr/>
            <p:nvPr/>
          </p:nvGrpSpPr>
          <p:grpSpPr>
            <a:xfrm>
              <a:off x="2327672" y="5335707"/>
              <a:ext cx="337653" cy="271766"/>
              <a:chOff x="3447812" y="5350946"/>
              <a:chExt cx="1137523" cy="915555"/>
            </a:xfrm>
            <a:grpFill/>
          </p:grpSpPr>
          <p:sp>
            <p:nvSpPr>
              <p:cNvPr id="61" name="Freeform 68">
                <a:extLst>
                  <a:ext uri="{FF2B5EF4-FFF2-40B4-BE49-F238E27FC236}">
                    <a16:creationId xmlns:a16="http://schemas.microsoft.com/office/drawing/2014/main" id="{6F873E88-2E60-C790-5EB3-ECF548ACB116}"/>
                  </a:ext>
                </a:extLst>
              </p:cNvPr>
              <p:cNvSpPr>
                <a:spLocks noEditPoints="1"/>
              </p:cNvSpPr>
              <p:nvPr/>
            </p:nvSpPr>
            <p:spPr bwMode="auto">
              <a:xfrm>
                <a:off x="3867171" y="5545633"/>
                <a:ext cx="718164" cy="720868"/>
              </a:xfrm>
              <a:custGeom>
                <a:avLst/>
                <a:gdLst>
                  <a:gd name="T0" fmla="*/ 512 w 902"/>
                  <a:gd name="T1" fmla="*/ 897 h 899"/>
                  <a:gd name="T2" fmla="*/ 437 w 902"/>
                  <a:gd name="T3" fmla="*/ 897 h 899"/>
                  <a:gd name="T4" fmla="*/ 374 w 902"/>
                  <a:gd name="T5" fmla="*/ 855 h 899"/>
                  <a:gd name="T6" fmla="*/ 215 w 902"/>
                  <a:gd name="T7" fmla="*/ 788 h 899"/>
                  <a:gd name="T8" fmla="*/ 136 w 902"/>
                  <a:gd name="T9" fmla="*/ 768 h 899"/>
                  <a:gd name="T10" fmla="*/ 112 w 902"/>
                  <a:gd name="T11" fmla="*/ 685 h 899"/>
                  <a:gd name="T12" fmla="*/ 42 w 902"/>
                  <a:gd name="T13" fmla="*/ 521 h 899"/>
                  <a:gd name="T14" fmla="*/ 7 w 902"/>
                  <a:gd name="T15" fmla="*/ 449 h 899"/>
                  <a:gd name="T16" fmla="*/ 41 w 902"/>
                  <a:gd name="T17" fmla="*/ 381 h 899"/>
                  <a:gd name="T18" fmla="*/ 110 w 902"/>
                  <a:gd name="T19" fmla="*/ 213 h 899"/>
                  <a:gd name="T20" fmla="*/ 136 w 902"/>
                  <a:gd name="T21" fmla="*/ 137 h 899"/>
                  <a:gd name="T22" fmla="*/ 206 w 902"/>
                  <a:gd name="T23" fmla="*/ 115 h 899"/>
                  <a:gd name="T24" fmla="*/ 376 w 902"/>
                  <a:gd name="T25" fmla="*/ 43 h 899"/>
                  <a:gd name="T26" fmla="*/ 447 w 902"/>
                  <a:gd name="T27" fmla="*/ 4 h 899"/>
                  <a:gd name="T28" fmla="*/ 529 w 902"/>
                  <a:gd name="T29" fmla="*/ 45 h 899"/>
                  <a:gd name="T30" fmla="*/ 693 w 902"/>
                  <a:gd name="T31" fmla="*/ 113 h 899"/>
                  <a:gd name="T32" fmla="*/ 765 w 902"/>
                  <a:gd name="T33" fmla="*/ 133 h 899"/>
                  <a:gd name="T34" fmla="*/ 793 w 902"/>
                  <a:gd name="T35" fmla="*/ 215 h 899"/>
                  <a:gd name="T36" fmla="*/ 859 w 902"/>
                  <a:gd name="T37" fmla="*/ 380 h 899"/>
                  <a:gd name="T38" fmla="*/ 898 w 902"/>
                  <a:gd name="T39" fmla="*/ 456 h 899"/>
                  <a:gd name="T40" fmla="*/ 861 w 902"/>
                  <a:gd name="T41" fmla="*/ 522 h 899"/>
                  <a:gd name="T42" fmla="*/ 792 w 902"/>
                  <a:gd name="T43" fmla="*/ 692 h 899"/>
                  <a:gd name="T44" fmla="*/ 773 w 902"/>
                  <a:gd name="T45" fmla="*/ 758 h 899"/>
                  <a:gd name="T46" fmla="*/ 706 w 902"/>
                  <a:gd name="T47" fmla="*/ 791 h 899"/>
                  <a:gd name="T48" fmla="*/ 512 w 902"/>
                  <a:gd name="T49" fmla="*/ 897 h 899"/>
                  <a:gd name="T50" fmla="*/ 453 w 902"/>
                  <a:gd name="T51" fmla="*/ 721 h 899"/>
                  <a:gd name="T52" fmla="*/ 722 w 902"/>
                  <a:gd name="T53" fmla="*/ 452 h 899"/>
                  <a:gd name="T54" fmla="*/ 448 w 902"/>
                  <a:gd name="T55" fmla="*/ 184 h 899"/>
                  <a:gd name="T56" fmla="*/ 182 w 902"/>
                  <a:gd name="T57" fmla="*/ 454 h 899"/>
                  <a:gd name="T58" fmla="*/ 453 w 902"/>
                  <a:gd name="T59" fmla="*/ 721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2" h="899">
                    <a:moveTo>
                      <a:pt x="512" y="897"/>
                    </a:moveTo>
                    <a:cubicBezTo>
                      <a:pt x="485" y="897"/>
                      <a:pt x="461" y="896"/>
                      <a:pt x="437" y="897"/>
                    </a:cubicBezTo>
                    <a:cubicBezTo>
                      <a:pt x="405" y="899"/>
                      <a:pt x="387" y="888"/>
                      <a:pt x="374" y="855"/>
                    </a:cubicBezTo>
                    <a:cubicBezTo>
                      <a:pt x="346" y="788"/>
                      <a:pt x="282" y="759"/>
                      <a:pt x="215" y="788"/>
                    </a:cubicBezTo>
                    <a:cubicBezTo>
                      <a:pt x="178" y="804"/>
                      <a:pt x="159" y="791"/>
                      <a:pt x="136" y="768"/>
                    </a:cubicBezTo>
                    <a:cubicBezTo>
                      <a:pt x="114" y="744"/>
                      <a:pt x="95" y="726"/>
                      <a:pt x="112" y="685"/>
                    </a:cubicBezTo>
                    <a:cubicBezTo>
                      <a:pt x="142" y="614"/>
                      <a:pt x="115" y="549"/>
                      <a:pt x="42" y="521"/>
                    </a:cubicBezTo>
                    <a:cubicBezTo>
                      <a:pt x="0" y="505"/>
                      <a:pt x="8" y="477"/>
                      <a:pt x="7" y="449"/>
                    </a:cubicBezTo>
                    <a:cubicBezTo>
                      <a:pt x="6" y="421"/>
                      <a:pt x="4" y="397"/>
                      <a:pt x="41" y="381"/>
                    </a:cubicBezTo>
                    <a:cubicBezTo>
                      <a:pt x="117" y="350"/>
                      <a:pt x="142" y="289"/>
                      <a:pt x="110" y="213"/>
                    </a:cubicBezTo>
                    <a:cubicBezTo>
                      <a:pt x="93" y="173"/>
                      <a:pt x="113" y="153"/>
                      <a:pt x="136" y="137"/>
                    </a:cubicBezTo>
                    <a:cubicBezTo>
                      <a:pt x="156" y="123"/>
                      <a:pt x="186" y="110"/>
                      <a:pt x="206" y="115"/>
                    </a:cubicBezTo>
                    <a:cubicBezTo>
                      <a:pt x="287" y="138"/>
                      <a:pt x="345" y="119"/>
                      <a:pt x="376" y="43"/>
                    </a:cubicBezTo>
                    <a:cubicBezTo>
                      <a:pt x="391" y="4"/>
                      <a:pt x="416" y="4"/>
                      <a:pt x="447" y="4"/>
                    </a:cubicBezTo>
                    <a:cubicBezTo>
                      <a:pt x="481" y="5"/>
                      <a:pt x="511" y="0"/>
                      <a:pt x="529" y="45"/>
                    </a:cubicBezTo>
                    <a:cubicBezTo>
                      <a:pt x="557" y="118"/>
                      <a:pt x="622" y="144"/>
                      <a:pt x="693" y="113"/>
                    </a:cubicBezTo>
                    <a:cubicBezTo>
                      <a:pt x="728" y="98"/>
                      <a:pt x="746" y="112"/>
                      <a:pt x="765" y="133"/>
                    </a:cubicBezTo>
                    <a:cubicBezTo>
                      <a:pt x="786" y="156"/>
                      <a:pt x="812" y="172"/>
                      <a:pt x="793" y="215"/>
                    </a:cubicBezTo>
                    <a:cubicBezTo>
                      <a:pt x="762" y="287"/>
                      <a:pt x="787" y="351"/>
                      <a:pt x="859" y="380"/>
                    </a:cubicBezTo>
                    <a:cubicBezTo>
                      <a:pt x="902" y="397"/>
                      <a:pt x="897" y="425"/>
                      <a:pt x="898" y="456"/>
                    </a:cubicBezTo>
                    <a:cubicBezTo>
                      <a:pt x="899" y="486"/>
                      <a:pt x="897" y="507"/>
                      <a:pt x="861" y="522"/>
                    </a:cubicBezTo>
                    <a:cubicBezTo>
                      <a:pt x="787" y="552"/>
                      <a:pt x="769" y="612"/>
                      <a:pt x="792" y="692"/>
                    </a:cubicBezTo>
                    <a:cubicBezTo>
                      <a:pt x="797" y="712"/>
                      <a:pt x="787" y="743"/>
                      <a:pt x="773" y="758"/>
                    </a:cubicBezTo>
                    <a:cubicBezTo>
                      <a:pt x="757" y="776"/>
                      <a:pt x="726" y="795"/>
                      <a:pt x="706" y="791"/>
                    </a:cubicBezTo>
                    <a:cubicBezTo>
                      <a:pt x="597" y="766"/>
                      <a:pt x="555" y="785"/>
                      <a:pt x="512" y="897"/>
                    </a:cubicBezTo>
                    <a:close/>
                    <a:moveTo>
                      <a:pt x="453" y="721"/>
                    </a:moveTo>
                    <a:cubicBezTo>
                      <a:pt x="597" y="720"/>
                      <a:pt x="722" y="595"/>
                      <a:pt x="722" y="452"/>
                    </a:cubicBezTo>
                    <a:cubicBezTo>
                      <a:pt x="722" y="303"/>
                      <a:pt x="598" y="182"/>
                      <a:pt x="448" y="184"/>
                    </a:cubicBezTo>
                    <a:cubicBezTo>
                      <a:pt x="301" y="186"/>
                      <a:pt x="180" y="309"/>
                      <a:pt x="182" y="454"/>
                    </a:cubicBezTo>
                    <a:cubicBezTo>
                      <a:pt x="183" y="597"/>
                      <a:pt x="310" y="722"/>
                      <a:pt x="453" y="721"/>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2" name="Freeform 71">
                <a:extLst>
                  <a:ext uri="{FF2B5EF4-FFF2-40B4-BE49-F238E27FC236}">
                    <a16:creationId xmlns:a16="http://schemas.microsoft.com/office/drawing/2014/main" id="{D04490F7-6E63-C31C-888B-EA42E683E4D7}"/>
                  </a:ext>
                </a:extLst>
              </p:cNvPr>
              <p:cNvSpPr>
                <a:spLocks noEditPoints="1"/>
              </p:cNvSpPr>
              <p:nvPr/>
            </p:nvSpPr>
            <p:spPr bwMode="auto">
              <a:xfrm>
                <a:off x="4076854" y="5761368"/>
                <a:ext cx="298802" cy="299926"/>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3" name="Group 62">
                <a:extLst>
                  <a:ext uri="{FF2B5EF4-FFF2-40B4-BE49-F238E27FC236}">
                    <a16:creationId xmlns:a16="http://schemas.microsoft.com/office/drawing/2014/main" id="{79564DE9-ABA0-A1DB-DF1E-1AFB5E1E4AF1}"/>
                  </a:ext>
                </a:extLst>
              </p:cNvPr>
              <p:cNvGrpSpPr/>
              <p:nvPr/>
            </p:nvGrpSpPr>
            <p:grpSpPr>
              <a:xfrm>
                <a:off x="3447812" y="5350946"/>
                <a:ext cx="471785" cy="489350"/>
                <a:chOff x="3447812" y="5350946"/>
                <a:chExt cx="471785" cy="489350"/>
              </a:xfrm>
              <a:grpFill/>
            </p:grpSpPr>
            <p:sp>
              <p:nvSpPr>
                <p:cNvPr id="64" name="Freeform 69">
                  <a:extLst>
                    <a:ext uri="{FF2B5EF4-FFF2-40B4-BE49-F238E27FC236}">
                      <a16:creationId xmlns:a16="http://schemas.microsoft.com/office/drawing/2014/main" id="{8764CE3D-FBEB-FA49-FF7C-424FE3545C42}"/>
                    </a:ext>
                  </a:extLst>
                </p:cNvPr>
                <p:cNvSpPr>
                  <a:spLocks noEditPoints="1"/>
                </p:cNvSpPr>
                <p:nvPr/>
              </p:nvSpPr>
              <p:spPr bwMode="auto">
                <a:xfrm>
                  <a:off x="3447812" y="5350946"/>
                  <a:ext cx="471785" cy="489350"/>
                </a:xfrm>
                <a:custGeom>
                  <a:avLst/>
                  <a:gdLst>
                    <a:gd name="T0" fmla="*/ 542 w 595"/>
                    <a:gd name="T1" fmla="*/ 120 h 611"/>
                    <a:gd name="T2" fmla="*/ 587 w 595"/>
                    <a:gd name="T3" fmla="*/ 268 h 611"/>
                    <a:gd name="T4" fmla="*/ 574 w 595"/>
                    <a:gd name="T5" fmla="*/ 347 h 611"/>
                    <a:gd name="T6" fmla="*/ 528 w 595"/>
                    <a:gd name="T7" fmla="*/ 460 h 611"/>
                    <a:gd name="T8" fmla="*/ 461 w 595"/>
                    <a:gd name="T9" fmla="*/ 525 h 611"/>
                    <a:gd name="T10" fmla="*/ 355 w 595"/>
                    <a:gd name="T11" fmla="*/ 572 h 611"/>
                    <a:gd name="T12" fmla="*/ 256 w 595"/>
                    <a:gd name="T13" fmla="*/ 570 h 611"/>
                    <a:gd name="T14" fmla="*/ 150 w 595"/>
                    <a:gd name="T15" fmla="*/ 526 h 611"/>
                    <a:gd name="T16" fmla="*/ 84 w 595"/>
                    <a:gd name="T17" fmla="*/ 459 h 611"/>
                    <a:gd name="T18" fmla="*/ 41 w 595"/>
                    <a:gd name="T19" fmla="*/ 351 h 611"/>
                    <a:gd name="T20" fmla="*/ 40 w 595"/>
                    <a:gd name="T21" fmla="*/ 258 h 611"/>
                    <a:gd name="T22" fmla="*/ 84 w 595"/>
                    <a:gd name="T23" fmla="*/ 151 h 611"/>
                    <a:gd name="T24" fmla="*/ 149 w 595"/>
                    <a:gd name="T25" fmla="*/ 85 h 611"/>
                    <a:gd name="T26" fmla="*/ 256 w 595"/>
                    <a:gd name="T27" fmla="*/ 40 h 611"/>
                    <a:gd name="T28" fmla="*/ 356 w 595"/>
                    <a:gd name="T29" fmla="*/ 40 h 611"/>
                    <a:gd name="T30" fmla="*/ 469 w 595"/>
                    <a:gd name="T31" fmla="*/ 85 h 611"/>
                    <a:gd name="T32" fmla="*/ 542 w 595"/>
                    <a:gd name="T33" fmla="*/ 120 h 611"/>
                    <a:gd name="T34" fmla="*/ 303 w 595"/>
                    <a:gd name="T35" fmla="*/ 480 h 611"/>
                    <a:gd name="T36" fmla="*/ 483 w 595"/>
                    <a:gd name="T37" fmla="*/ 309 h 611"/>
                    <a:gd name="T38" fmla="*/ 306 w 595"/>
                    <a:gd name="T39" fmla="*/ 128 h 611"/>
                    <a:gd name="T40" fmla="*/ 131 w 595"/>
                    <a:gd name="T41" fmla="*/ 303 h 611"/>
                    <a:gd name="T42" fmla="*/ 303 w 595"/>
                    <a:gd name="T43" fmla="*/ 48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611">
                      <a:moveTo>
                        <a:pt x="542" y="120"/>
                      </a:moveTo>
                      <a:cubicBezTo>
                        <a:pt x="507" y="197"/>
                        <a:pt x="528" y="237"/>
                        <a:pt x="587" y="268"/>
                      </a:cubicBezTo>
                      <a:cubicBezTo>
                        <a:pt x="595" y="273"/>
                        <a:pt x="590" y="335"/>
                        <a:pt x="574" y="347"/>
                      </a:cubicBezTo>
                      <a:cubicBezTo>
                        <a:pt x="533" y="378"/>
                        <a:pt x="514" y="408"/>
                        <a:pt x="528" y="460"/>
                      </a:cubicBezTo>
                      <a:cubicBezTo>
                        <a:pt x="541" y="503"/>
                        <a:pt x="507" y="536"/>
                        <a:pt x="461" y="525"/>
                      </a:cubicBezTo>
                      <a:cubicBezTo>
                        <a:pt x="412" y="512"/>
                        <a:pt x="380" y="529"/>
                        <a:pt x="355" y="572"/>
                      </a:cubicBezTo>
                      <a:cubicBezTo>
                        <a:pt x="333" y="611"/>
                        <a:pt x="280" y="610"/>
                        <a:pt x="256" y="570"/>
                      </a:cubicBezTo>
                      <a:cubicBezTo>
                        <a:pt x="231" y="527"/>
                        <a:pt x="198" y="512"/>
                        <a:pt x="150" y="526"/>
                      </a:cubicBezTo>
                      <a:cubicBezTo>
                        <a:pt x="106" y="537"/>
                        <a:pt x="72" y="502"/>
                        <a:pt x="84" y="459"/>
                      </a:cubicBezTo>
                      <a:cubicBezTo>
                        <a:pt x="97" y="411"/>
                        <a:pt x="84" y="377"/>
                        <a:pt x="41" y="351"/>
                      </a:cubicBezTo>
                      <a:cubicBezTo>
                        <a:pt x="0" y="326"/>
                        <a:pt x="0" y="283"/>
                        <a:pt x="40" y="258"/>
                      </a:cubicBezTo>
                      <a:cubicBezTo>
                        <a:pt x="83" y="233"/>
                        <a:pt x="97" y="199"/>
                        <a:pt x="84" y="151"/>
                      </a:cubicBezTo>
                      <a:cubicBezTo>
                        <a:pt x="72" y="108"/>
                        <a:pt x="106" y="74"/>
                        <a:pt x="149" y="85"/>
                      </a:cubicBezTo>
                      <a:cubicBezTo>
                        <a:pt x="198" y="97"/>
                        <a:pt x="231" y="83"/>
                        <a:pt x="256" y="40"/>
                      </a:cubicBezTo>
                      <a:cubicBezTo>
                        <a:pt x="280" y="0"/>
                        <a:pt x="332" y="1"/>
                        <a:pt x="356" y="40"/>
                      </a:cubicBezTo>
                      <a:cubicBezTo>
                        <a:pt x="383" y="84"/>
                        <a:pt x="417" y="95"/>
                        <a:pt x="469" y="85"/>
                      </a:cubicBezTo>
                      <a:cubicBezTo>
                        <a:pt x="491" y="81"/>
                        <a:pt x="519" y="108"/>
                        <a:pt x="542" y="120"/>
                      </a:cubicBezTo>
                      <a:close/>
                      <a:moveTo>
                        <a:pt x="303" y="480"/>
                      </a:moveTo>
                      <a:cubicBezTo>
                        <a:pt x="398" y="482"/>
                        <a:pt x="479" y="404"/>
                        <a:pt x="483" y="309"/>
                      </a:cubicBezTo>
                      <a:cubicBezTo>
                        <a:pt x="487" y="216"/>
                        <a:pt x="401" y="128"/>
                        <a:pt x="306" y="128"/>
                      </a:cubicBezTo>
                      <a:cubicBezTo>
                        <a:pt x="212" y="128"/>
                        <a:pt x="131" y="208"/>
                        <a:pt x="131" y="303"/>
                      </a:cubicBezTo>
                      <a:cubicBezTo>
                        <a:pt x="130" y="398"/>
                        <a:pt x="208" y="479"/>
                        <a:pt x="303" y="4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5" name="Freeform 71">
                  <a:extLst>
                    <a:ext uri="{FF2B5EF4-FFF2-40B4-BE49-F238E27FC236}">
                      <a16:creationId xmlns:a16="http://schemas.microsoft.com/office/drawing/2014/main" id="{C5B37C5B-24DA-55DA-BF40-19AE6D403A0A}"/>
                    </a:ext>
                  </a:extLst>
                </p:cNvPr>
                <p:cNvSpPr>
                  <a:spLocks noEditPoints="1"/>
                </p:cNvSpPr>
                <p:nvPr/>
              </p:nvSpPr>
              <p:spPr bwMode="auto">
                <a:xfrm>
                  <a:off x="3584411" y="5490218"/>
                  <a:ext cx="210017" cy="210807"/>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grpSp>
      </p:grpSp>
      <p:grpSp>
        <p:nvGrpSpPr>
          <p:cNvPr id="84" name="Group 83">
            <a:extLst>
              <a:ext uri="{FF2B5EF4-FFF2-40B4-BE49-F238E27FC236}">
                <a16:creationId xmlns:a16="http://schemas.microsoft.com/office/drawing/2014/main" id="{40F11855-AC42-8C27-6C64-4B6B71490383}"/>
              </a:ext>
              <a:ext uri="{C183D7F6-B498-43B3-948B-1728B52AA6E4}">
                <adec:decorative xmlns:adec="http://schemas.microsoft.com/office/drawing/2017/decorative" val="1"/>
              </a:ext>
            </a:extLst>
          </p:cNvPr>
          <p:cNvGrpSpPr/>
          <p:nvPr/>
        </p:nvGrpSpPr>
        <p:grpSpPr>
          <a:xfrm>
            <a:off x="5846069" y="3196030"/>
            <a:ext cx="518552" cy="556755"/>
            <a:chOff x="6481479" y="5567956"/>
            <a:chExt cx="394303" cy="423355"/>
          </a:xfrm>
        </p:grpSpPr>
        <p:sp>
          <p:nvSpPr>
            <p:cNvPr id="85" name="Oval 1124">
              <a:extLst>
                <a:ext uri="{FF2B5EF4-FFF2-40B4-BE49-F238E27FC236}">
                  <a16:creationId xmlns:a16="http://schemas.microsoft.com/office/drawing/2014/main" id="{E159DD9F-3A2A-1FD4-5C77-5149500CDD86}"/>
                </a:ext>
              </a:extLst>
            </p:cNvPr>
            <p:cNvSpPr>
              <a:spLocks noChangeArrowheads="1"/>
            </p:cNvSpPr>
            <p:nvPr/>
          </p:nvSpPr>
          <p:spPr bwMode="auto">
            <a:xfrm>
              <a:off x="6610148" y="5725676"/>
              <a:ext cx="132817" cy="132817"/>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6" name="Freeform 1125">
              <a:extLst>
                <a:ext uri="{FF2B5EF4-FFF2-40B4-BE49-F238E27FC236}">
                  <a16:creationId xmlns:a16="http://schemas.microsoft.com/office/drawing/2014/main" id="{C04BE613-544D-5619-756A-7D9D077A4EBB}"/>
                </a:ext>
              </a:extLst>
            </p:cNvPr>
            <p:cNvSpPr>
              <a:spLocks/>
            </p:cNvSpPr>
            <p:nvPr/>
          </p:nvSpPr>
          <p:spPr bwMode="auto">
            <a:xfrm>
              <a:off x="6564490" y="5875096"/>
              <a:ext cx="228281" cy="116215"/>
            </a:xfrm>
            <a:custGeom>
              <a:avLst/>
              <a:gdLst>
                <a:gd name="T0" fmla="*/ 35 w 69"/>
                <a:gd name="T1" fmla="*/ 0 h 35"/>
                <a:gd name="T2" fmla="*/ 0 w 69"/>
                <a:gd name="T3" fmla="*/ 35 h 35"/>
                <a:gd name="T4" fmla="*/ 69 w 69"/>
                <a:gd name="T5" fmla="*/ 35 h 35"/>
                <a:gd name="T6" fmla="*/ 35 w 69"/>
                <a:gd name="T7" fmla="*/ 0 h 35"/>
              </a:gdLst>
              <a:ahLst/>
              <a:cxnLst>
                <a:cxn ang="0">
                  <a:pos x="T0" y="T1"/>
                </a:cxn>
                <a:cxn ang="0">
                  <a:pos x="T2" y="T3"/>
                </a:cxn>
                <a:cxn ang="0">
                  <a:pos x="T4" y="T5"/>
                </a:cxn>
                <a:cxn ang="0">
                  <a:pos x="T6" y="T7"/>
                </a:cxn>
              </a:cxnLst>
              <a:rect l="0" t="0" r="r" b="b"/>
              <a:pathLst>
                <a:path w="69" h="35">
                  <a:moveTo>
                    <a:pt x="35" y="0"/>
                  </a:moveTo>
                  <a:cubicBezTo>
                    <a:pt x="16" y="0"/>
                    <a:pt x="0" y="16"/>
                    <a:pt x="0" y="35"/>
                  </a:cubicBezTo>
                  <a:cubicBezTo>
                    <a:pt x="69" y="35"/>
                    <a:pt x="69" y="35"/>
                    <a:pt x="69" y="35"/>
                  </a:cubicBezTo>
                  <a:cubicBezTo>
                    <a:pt x="69" y="16"/>
                    <a:pt x="54" y="0"/>
                    <a:pt x="35" y="0"/>
                  </a:cubicBezTo>
                  <a:close/>
                </a:path>
              </a:pathLst>
            </a:cu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7" name="Oval 1126">
              <a:extLst>
                <a:ext uri="{FF2B5EF4-FFF2-40B4-BE49-F238E27FC236}">
                  <a16:creationId xmlns:a16="http://schemas.microsoft.com/office/drawing/2014/main" id="{655EC696-8DF1-ED08-F4DA-B80A06368F13}"/>
                </a:ext>
              </a:extLst>
            </p:cNvPr>
            <p:cNvSpPr>
              <a:spLocks noChangeArrowheads="1"/>
            </p:cNvSpPr>
            <p:nvPr/>
          </p:nvSpPr>
          <p:spPr bwMode="auto">
            <a:xfrm>
              <a:off x="6772016" y="5609462"/>
              <a:ext cx="66410" cy="66410"/>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8" name="Oval 1127">
              <a:extLst>
                <a:ext uri="{FF2B5EF4-FFF2-40B4-BE49-F238E27FC236}">
                  <a16:creationId xmlns:a16="http://schemas.microsoft.com/office/drawing/2014/main" id="{DBCCCBD0-0F47-A7CB-4D7C-C5AE73A89815}"/>
                </a:ext>
              </a:extLst>
            </p:cNvPr>
            <p:cNvSpPr>
              <a:spLocks noChangeArrowheads="1"/>
            </p:cNvSpPr>
            <p:nvPr/>
          </p:nvSpPr>
          <p:spPr bwMode="auto">
            <a:xfrm>
              <a:off x="6481479" y="5742279"/>
              <a:ext cx="37356" cy="37356"/>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9" name="Oval 1128">
              <a:extLst>
                <a:ext uri="{FF2B5EF4-FFF2-40B4-BE49-F238E27FC236}">
                  <a16:creationId xmlns:a16="http://schemas.microsoft.com/office/drawing/2014/main" id="{D2DAAC41-8288-522F-42D6-0B01B872F379}"/>
                </a:ext>
              </a:extLst>
            </p:cNvPr>
            <p:cNvSpPr>
              <a:spLocks noChangeArrowheads="1"/>
            </p:cNvSpPr>
            <p:nvPr/>
          </p:nvSpPr>
          <p:spPr bwMode="auto">
            <a:xfrm>
              <a:off x="6531285" y="5621912"/>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0" name="Oval 1129">
              <a:extLst>
                <a:ext uri="{FF2B5EF4-FFF2-40B4-BE49-F238E27FC236}">
                  <a16:creationId xmlns:a16="http://schemas.microsoft.com/office/drawing/2014/main" id="{9C9245ED-A2D0-2EDA-FD05-0170CBF3361B}"/>
                </a:ext>
              </a:extLst>
            </p:cNvPr>
            <p:cNvSpPr>
              <a:spLocks noChangeArrowheads="1"/>
            </p:cNvSpPr>
            <p:nvPr/>
          </p:nvSpPr>
          <p:spPr bwMode="auto">
            <a:xfrm>
              <a:off x="6651652" y="5567956"/>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1" name="Oval 1130">
              <a:extLst>
                <a:ext uri="{FF2B5EF4-FFF2-40B4-BE49-F238E27FC236}">
                  <a16:creationId xmlns:a16="http://schemas.microsoft.com/office/drawing/2014/main" id="{FF43EFAE-6F68-0F75-1423-98A276AED6EF}"/>
                </a:ext>
              </a:extLst>
            </p:cNvPr>
            <p:cNvSpPr>
              <a:spLocks noChangeArrowheads="1"/>
            </p:cNvSpPr>
            <p:nvPr/>
          </p:nvSpPr>
          <p:spPr bwMode="auto">
            <a:xfrm>
              <a:off x="6838426" y="5725676"/>
              <a:ext cx="37356" cy="41506"/>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2" name="Oval 1131">
              <a:extLst>
                <a:ext uri="{FF2B5EF4-FFF2-40B4-BE49-F238E27FC236}">
                  <a16:creationId xmlns:a16="http://schemas.microsoft.com/office/drawing/2014/main" id="{5D506DDB-AF4F-2799-D68A-BCC3D3E2345B}"/>
                </a:ext>
              </a:extLst>
            </p:cNvPr>
            <p:cNvSpPr>
              <a:spLocks noChangeArrowheads="1"/>
            </p:cNvSpPr>
            <p:nvPr/>
          </p:nvSpPr>
          <p:spPr bwMode="auto">
            <a:xfrm>
              <a:off x="6531285" y="5846042"/>
              <a:ext cx="29054" cy="24903"/>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3" name="Oval 1132">
              <a:extLst>
                <a:ext uri="{FF2B5EF4-FFF2-40B4-BE49-F238E27FC236}">
                  <a16:creationId xmlns:a16="http://schemas.microsoft.com/office/drawing/2014/main" id="{20A5CBAE-AAD9-9B92-D135-66E44C3EA4CB}"/>
                </a:ext>
              </a:extLst>
            </p:cNvPr>
            <p:cNvSpPr>
              <a:spLocks noChangeArrowheads="1"/>
            </p:cNvSpPr>
            <p:nvPr/>
          </p:nvSpPr>
          <p:spPr bwMode="auto">
            <a:xfrm>
              <a:off x="6796920" y="5846042"/>
              <a:ext cx="24903" cy="24903"/>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grpSp>
      <p:grpSp>
        <p:nvGrpSpPr>
          <p:cNvPr id="108" name="Group 107">
            <a:extLst>
              <a:ext uri="{FF2B5EF4-FFF2-40B4-BE49-F238E27FC236}">
                <a16:creationId xmlns:a16="http://schemas.microsoft.com/office/drawing/2014/main" id="{3CA37878-3778-A9A1-98FC-5A66FDEE8B62}"/>
              </a:ext>
              <a:ext uri="{C183D7F6-B498-43B3-948B-1728B52AA6E4}">
                <adec:decorative xmlns:adec="http://schemas.microsoft.com/office/drawing/2017/decorative" val="1"/>
              </a:ext>
            </a:extLst>
          </p:cNvPr>
          <p:cNvGrpSpPr/>
          <p:nvPr/>
        </p:nvGrpSpPr>
        <p:grpSpPr>
          <a:xfrm>
            <a:off x="5850113" y="4578306"/>
            <a:ext cx="510460" cy="510464"/>
            <a:chOff x="8448274" y="942706"/>
            <a:chExt cx="634216" cy="634216"/>
          </a:xfrm>
        </p:grpSpPr>
        <p:sp>
          <p:nvSpPr>
            <p:cNvPr id="109" name="Freeform: Shape 108">
              <a:extLst>
                <a:ext uri="{FF2B5EF4-FFF2-40B4-BE49-F238E27FC236}">
                  <a16:creationId xmlns:a16="http://schemas.microsoft.com/office/drawing/2014/main" id="{9A723DC7-47C3-C51A-A570-1C8308D2020A}"/>
                </a:ext>
                <a:ext uri="{C183D7F6-B498-43B3-948B-1728B52AA6E4}">
                  <adec:decorative xmlns:adec="http://schemas.microsoft.com/office/drawing/2017/decorative" val="1"/>
                </a:ext>
              </a:extLst>
            </p:cNvPr>
            <p:cNvSpPr/>
            <p:nvPr/>
          </p:nvSpPr>
          <p:spPr>
            <a:xfrm>
              <a:off x="8651628" y="1170259"/>
              <a:ext cx="238372" cy="200424"/>
            </a:xfrm>
            <a:custGeom>
              <a:avLst/>
              <a:gdLst>
                <a:gd name="connsiteX0" fmla="*/ 222281 w 1065307"/>
                <a:gd name="connsiteY0" fmla="*/ 5 h 895726"/>
                <a:gd name="connsiteX1" fmla="*/ 532139 w 1065307"/>
                <a:gd name="connsiteY1" fmla="*/ 177940 h 895726"/>
                <a:gd name="connsiteX2" fmla="*/ 986072 w 1065307"/>
                <a:gd name="connsiteY2" fmla="*/ 64722 h 895726"/>
                <a:gd name="connsiteX3" fmla="*/ 525491 w 1065307"/>
                <a:gd name="connsiteY3" fmla="*/ 895726 h 895726"/>
                <a:gd name="connsiteX4" fmla="*/ 112925 w 1065307"/>
                <a:gd name="connsiteY4" fmla="*/ 524193 h 895726"/>
                <a:gd name="connsiteX5" fmla="*/ 201939 w 1065307"/>
                <a:gd name="connsiteY5" fmla="*/ 524193 h 895726"/>
                <a:gd name="connsiteX6" fmla="*/ 281349 w 1065307"/>
                <a:gd name="connsiteY6" fmla="*/ 524193 h 895726"/>
                <a:gd name="connsiteX7" fmla="*/ 306835 w 1065307"/>
                <a:gd name="connsiteY7" fmla="*/ 508437 h 895726"/>
                <a:gd name="connsiteX8" fmla="*/ 354481 w 1065307"/>
                <a:gd name="connsiteY8" fmla="*/ 382761 h 895726"/>
                <a:gd name="connsiteX9" fmla="*/ 357805 w 1065307"/>
                <a:gd name="connsiteY9" fmla="*/ 650235 h 895726"/>
                <a:gd name="connsiteX10" fmla="*/ 415054 w 1065307"/>
                <a:gd name="connsiteY10" fmla="*/ 735241 h 895726"/>
                <a:gd name="connsiteX11" fmla="*/ 475259 w 1065307"/>
                <a:gd name="connsiteY11" fmla="*/ 716188 h 895726"/>
                <a:gd name="connsiteX12" fmla="*/ 570552 w 1065307"/>
                <a:gd name="connsiteY12" fmla="*/ 524193 h 895726"/>
                <a:gd name="connsiteX13" fmla="*/ 875267 w 1065307"/>
                <a:gd name="connsiteY13" fmla="*/ 524193 h 895726"/>
                <a:gd name="connsiteX14" fmla="*/ 868988 w 1065307"/>
                <a:gd name="connsiteY14" fmla="*/ 451645 h 895726"/>
                <a:gd name="connsiteX15" fmla="*/ 849781 w 1065307"/>
                <a:gd name="connsiteY15" fmla="*/ 432592 h 895726"/>
                <a:gd name="connsiteX16" fmla="*/ 510347 w 1065307"/>
                <a:gd name="connsiteY16" fmla="*/ 435889 h 895726"/>
                <a:gd name="connsiteX17" fmla="*/ 484862 w 1065307"/>
                <a:gd name="connsiteY17" fmla="*/ 467400 h 895726"/>
                <a:gd name="connsiteX18" fmla="*/ 446819 w 1065307"/>
                <a:gd name="connsiteY18" fmla="*/ 577687 h 895726"/>
                <a:gd name="connsiteX19" fmla="*/ 443495 w 1065307"/>
                <a:gd name="connsiteY19" fmla="*/ 247190 h 895726"/>
                <a:gd name="connsiteX20" fmla="*/ 399172 w 1065307"/>
                <a:gd name="connsiteY20" fmla="*/ 177940 h 895726"/>
                <a:gd name="connsiteX21" fmla="*/ 335644 w 1065307"/>
                <a:gd name="connsiteY21" fmla="*/ 209451 h 895726"/>
                <a:gd name="connsiteX22" fmla="*/ 227793 w 1065307"/>
                <a:gd name="connsiteY22" fmla="*/ 432958 h 895726"/>
                <a:gd name="connsiteX23" fmla="*/ 170544 w 1065307"/>
                <a:gd name="connsiteY23" fmla="*/ 432958 h 895726"/>
                <a:gd name="connsiteX24" fmla="*/ 59369 w 1065307"/>
                <a:gd name="connsiteY24" fmla="*/ 436256 h 895726"/>
                <a:gd name="connsiteX25" fmla="*/ 71927 w 1065307"/>
                <a:gd name="connsiteY25" fmla="*/ 64722 h 895726"/>
                <a:gd name="connsiteX26" fmla="*/ 222281 w 1065307"/>
                <a:gd name="connsiteY26" fmla="*/ 5 h 8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65307" h="895726">
                  <a:moveTo>
                    <a:pt x="222281" y="5"/>
                  </a:moveTo>
                  <a:cubicBezTo>
                    <a:pt x="318666" y="-653"/>
                    <a:pt x="431029" y="57943"/>
                    <a:pt x="532139" y="177940"/>
                  </a:cubicBezTo>
                  <a:cubicBezTo>
                    <a:pt x="659196" y="-1231"/>
                    <a:pt x="878221" y="-48497"/>
                    <a:pt x="986072" y="64722"/>
                  </a:cubicBezTo>
                  <a:cubicBezTo>
                    <a:pt x="1284508" y="385692"/>
                    <a:pt x="652917" y="845528"/>
                    <a:pt x="525491" y="895726"/>
                  </a:cubicBezTo>
                  <a:cubicBezTo>
                    <a:pt x="439801" y="867513"/>
                    <a:pt x="258819" y="716188"/>
                    <a:pt x="112925" y="524193"/>
                  </a:cubicBezTo>
                  <a:lnTo>
                    <a:pt x="201939" y="524193"/>
                  </a:lnTo>
                  <a:lnTo>
                    <a:pt x="281349" y="524193"/>
                  </a:lnTo>
                  <a:cubicBezTo>
                    <a:pt x="290952" y="520895"/>
                    <a:pt x="303510" y="517964"/>
                    <a:pt x="306835" y="508437"/>
                  </a:cubicBezTo>
                  <a:lnTo>
                    <a:pt x="354481" y="382761"/>
                  </a:lnTo>
                  <a:lnTo>
                    <a:pt x="357805" y="650235"/>
                  </a:lnTo>
                  <a:cubicBezTo>
                    <a:pt x="361129" y="665991"/>
                    <a:pt x="364453" y="729012"/>
                    <a:pt x="415054" y="735241"/>
                  </a:cubicBezTo>
                  <a:cubicBezTo>
                    <a:pt x="424658" y="735241"/>
                    <a:pt x="465656" y="731943"/>
                    <a:pt x="475259" y="716188"/>
                  </a:cubicBezTo>
                  <a:lnTo>
                    <a:pt x="570552" y="524193"/>
                  </a:lnTo>
                  <a:lnTo>
                    <a:pt x="875267" y="524193"/>
                  </a:lnTo>
                  <a:cubicBezTo>
                    <a:pt x="891149" y="524193"/>
                    <a:pt x="868988" y="467400"/>
                    <a:pt x="868988" y="451645"/>
                  </a:cubicBezTo>
                  <a:cubicBezTo>
                    <a:pt x="868988" y="435889"/>
                    <a:pt x="865663" y="432592"/>
                    <a:pt x="849781" y="432592"/>
                  </a:cubicBezTo>
                  <a:lnTo>
                    <a:pt x="510347" y="435889"/>
                  </a:lnTo>
                  <a:cubicBezTo>
                    <a:pt x="497420" y="435889"/>
                    <a:pt x="488186" y="454942"/>
                    <a:pt x="484862" y="467400"/>
                  </a:cubicBezTo>
                  <a:lnTo>
                    <a:pt x="446819" y="577687"/>
                  </a:lnTo>
                  <a:lnTo>
                    <a:pt x="443495" y="247190"/>
                  </a:lnTo>
                  <a:cubicBezTo>
                    <a:pt x="440540" y="231435"/>
                    <a:pt x="440540" y="177940"/>
                    <a:pt x="399172" y="177940"/>
                  </a:cubicBezTo>
                  <a:cubicBezTo>
                    <a:pt x="386245" y="174643"/>
                    <a:pt x="338968" y="196993"/>
                    <a:pt x="335644" y="209451"/>
                  </a:cubicBezTo>
                  <a:lnTo>
                    <a:pt x="227793" y="432958"/>
                  </a:lnTo>
                  <a:lnTo>
                    <a:pt x="170544" y="432958"/>
                  </a:lnTo>
                  <a:lnTo>
                    <a:pt x="59369" y="436256"/>
                  </a:lnTo>
                  <a:cubicBezTo>
                    <a:pt x="-7484" y="323037"/>
                    <a:pt x="-35924" y="184535"/>
                    <a:pt x="71927" y="64722"/>
                  </a:cubicBezTo>
                  <a:cubicBezTo>
                    <a:pt x="112371" y="22127"/>
                    <a:pt x="164450" y="401"/>
                    <a:pt x="222281" y="5"/>
                  </a:cubicBezTo>
                  <a:close/>
                </a:path>
              </a:pathLst>
            </a:custGeom>
            <a:solidFill>
              <a:srgbClr val="50E6FF"/>
            </a:solidFill>
            <a:ln w="15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latin typeface="Segoe UI Semibold"/>
              </a:endParaRPr>
            </a:p>
          </p:txBody>
        </p:sp>
        <p:grpSp>
          <p:nvGrpSpPr>
            <p:cNvPr id="110" name="Group 109">
              <a:extLst>
                <a:ext uri="{FF2B5EF4-FFF2-40B4-BE49-F238E27FC236}">
                  <a16:creationId xmlns:a16="http://schemas.microsoft.com/office/drawing/2014/main" id="{23C05F2D-B6CB-69C3-16DA-26D33D893296}"/>
                </a:ext>
              </a:extLst>
            </p:cNvPr>
            <p:cNvGrpSpPr/>
            <p:nvPr/>
          </p:nvGrpSpPr>
          <p:grpSpPr>
            <a:xfrm>
              <a:off x="8448274" y="942706"/>
              <a:ext cx="634216" cy="634216"/>
              <a:chOff x="5524498" y="2857498"/>
              <a:chExt cx="1143002" cy="1143002"/>
            </a:xfrm>
          </p:grpSpPr>
          <p:sp>
            <p:nvSpPr>
              <p:cNvPr id="111" name="Freeform: Shape 110">
                <a:extLst>
                  <a:ext uri="{FF2B5EF4-FFF2-40B4-BE49-F238E27FC236}">
                    <a16:creationId xmlns:a16="http://schemas.microsoft.com/office/drawing/2014/main" id="{FDAE9D9B-7099-6536-D155-52635124572B}"/>
                  </a:ext>
                </a:extLst>
              </p:cNvPr>
              <p:cNvSpPr/>
              <p:nvPr/>
            </p:nvSpPr>
            <p:spPr>
              <a:xfrm>
                <a:off x="5524498" y="2857498"/>
                <a:ext cx="1143002" cy="1143002"/>
              </a:xfrm>
              <a:custGeom>
                <a:avLst/>
                <a:gdLst>
                  <a:gd name="connsiteX0" fmla="*/ 922734 w 922734"/>
                  <a:gd name="connsiteY0" fmla="*/ 461367 h 922734"/>
                  <a:gd name="connsiteX1" fmla="*/ 822156 w 922734"/>
                  <a:gd name="connsiteY1" fmla="*/ 311378 h 922734"/>
                  <a:gd name="connsiteX2" fmla="*/ 787598 w 922734"/>
                  <a:gd name="connsiteY2" fmla="*/ 135136 h 922734"/>
                  <a:gd name="connsiteX3" fmla="*/ 611356 w 922734"/>
                  <a:gd name="connsiteY3" fmla="*/ 100578 h 922734"/>
                  <a:gd name="connsiteX4" fmla="*/ 461367 w 922734"/>
                  <a:gd name="connsiteY4" fmla="*/ 0 h 922734"/>
                  <a:gd name="connsiteX5" fmla="*/ 311304 w 922734"/>
                  <a:gd name="connsiteY5" fmla="*/ 100712 h 922734"/>
                  <a:gd name="connsiteX6" fmla="*/ 203508 w 922734"/>
                  <a:gd name="connsiteY6" fmla="*/ 98762 h 922734"/>
                  <a:gd name="connsiteX7" fmla="*/ 148828 w 922734"/>
                  <a:gd name="connsiteY7" fmla="*/ 74414 h 922734"/>
                  <a:gd name="connsiteX8" fmla="*/ 74414 w 922734"/>
                  <a:gd name="connsiteY8" fmla="*/ 148828 h 922734"/>
                  <a:gd name="connsiteX9" fmla="*/ 98762 w 922734"/>
                  <a:gd name="connsiteY9" fmla="*/ 203508 h 922734"/>
                  <a:gd name="connsiteX10" fmla="*/ 100891 w 922734"/>
                  <a:gd name="connsiteY10" fmla="*/ 311185 h 922734"/>
                  <a:gd name="connsiteX11" fmla="*/ 0 w 922734"/>
                  <a:gd name="connsiteY11" fmla="*/ 461367 h 922734"/>
                  <a:gd name="connsiteX12" fmla="*/ 100578 w 922734"/>
                  <a:gd name="connsiteY12" fmla="*/ 611356 h 922734"/>
                  <a:gd name="connsiteX13" fmla="*/ 135136 w 922734"/>
                  <a:gd name="connsiteY13" fmla="*/ 787598 h 922734"/>
                  <a:gd name="connsiteX14" fmla="*/ 249183 w 922734"/>
                  <a:gd name="connsiteY14" fmla="*/ 829389 h 922734"/>
                  <a:gd name="connsiteX15" fmla="*/ 311289 w 922734"/>
                  <a:gd name="connsiteY15" fmla="*/ 822022 h 922734"/>
                  <a:gd name="connsiteX16" fmla="*/ 461367 w 922734"/>
                  <a:gd name="connsiteY16" fmla="*/ 922734 h 922734"/>
                  <a:gd name="connsiteX17" fmla="*/ 611535 w 922734"/>
                  <a:gd name="connsiteY17" fmla="*/ 821888 h 922734"/>
                  <a:gd name="connsiteX18" fmla="*/ 674206 w 922734"/>
                  <a:gd name="connsiteY18" fmla="*/ 829181 h 922734"/>
                  <a:gd name="connsiteX19" fmla="*/ 719405 w 922734"/>
                  <a:gd name="connsiteY19" fmla="*/ 824195 h 922734"/>
                  <a:gd name="connsiteX20" fmla="*/ 773906 w 922734"/>
                  <a:gd name="connsiteY20" fmla="*/ 848320 h 922734"/>
                  <a:gd name="connsiteX21" fmla="*/ 848320 w 922734"/>
                  <a:gd name="connsiteY21" fmla="*/ 773906 h 922734"/>
                  <a:gd name="connsiteX22" fmla="*/ 823972 w 922734"/>
                  <a:gd name="connsiteY22" fmla="*/ 719227 h 922734"/>
                  <a:gd name="connsiteX23" fmla="*/ 821844 w 922734"/>
                  <a:gd name="connsiteY23" fmla="*/ 611550 h 922734"/>
                  <a:gd name="connsiteX24" fmla="*/ 922734 w 922734"/>
                  <a:gd name="connsiteY24" fmla="*/ 461367 h 922734"/>
                  <a:gd name="connsiteX25" fmla="*/ 673551 w 922734"/>
                  <a:gd name="connsiteY25" fmla="*/ 123066 h 922734"/>
                  <a:gd name="connsiteX26" fmla="*/ 766554 w 922734"/>
                  <a:gd name="connsiteY26" fmla="*/ 156195 h 922734"/>
                  <a:gd name="connsiteX27" fmla="*/ 794846 w 922734"/>
                  <a:gd name="connsiteY27" fmla="*/ 295379 h 922734"/>
                  <a:gd name="connsiteX28" fmla="*/ 673611 w 922734"/>
                  <a:gd name="connsiteY28" fmla="*/ 249138 h 922734"/>
                  <a:gd name="connsiteX29" fmla="*/ 627236 w 922734"/>
                  <a:gd name="connsiteY29" fmla="*/ 127665 h 922734"/>
                  <a:gd name="connsiteX30" fmla="*/ 673551 w 922734"/>
                  <a:gd name="connsiteY30" fmla="*/ 123066 h 922734"/>
                  <a:gd name="connsiteX31" fmla="*/ 669727 w 922734"/>
                  <a:gd name="connsiteY31" fmla="*/ 461367 h 922734"/>
                  <a:gd name="connsiteX32" fmla="*/ 665485 w 922734"/>
                  <a:gd name="connsiteY32" fmla="*/ 546170 h 922734"/>
                  <a:gd name="connsiteX33" fmla="*/ 608692 w 922734"/>
                  <a:gd name="connsiteY33" fmla="*/ 608707 h 922734"/>
                  <a:gd name="connsiteX34" fmla="*/ 546155 w 922734"/>
                  <a:gd name="connsiteY34" fmla="*/ 665500 h 922734"/>
                  <a:gd name="connsiteX35" fmla="*/ 461367 w 922734"/>
                  <a:gd name="connsiteY35" fmla="*/ 669727 h 922734"/>
                  <a:gd name="connsiteX36" fmla="*/ 376848 w 922734"/>
                  <a:gd name="connsiteY36" fmla="*/ 665515 h 922734"/>
                  <a:gd name="connsiteX37" fmla="*/ 314027 w 922734"/>
                  <a:gd name="connsiteY37" fmla="*/ 608707 h 922734"/>
                  <a:gd name="connsiteX38" fmla="*/ 257220 w 922734"/>
                  <a:gd name="connsiteY38" fmla="*/ 545902 h 922734"/>
                  <a:gd name="connsiteX39" fmla="*/ 253008 w 922734"/>
                  <a:gd name="connsiteY39" fmla="*/ 461367 h 922734"/>
                  <a:gd name="connsiteX40" fmla="*/ 257249 w 922734"/>
                  <a:gd name="connsiteY40" fmla="*/ 376565 h 922734"/>
                  <a:gd name="connsiteX41" fmla="*/ 314042 w 922734"/>
                  <a:gd name="connsiteY41" fmla="*/ 314027 h 922734"/>
                  <a:gd name="connsiteX42" fmla="*/ 376580 w 922734"/>
                  <a:gd name="connsiteY42" fmla="*/ 257235 h 922734"/>
                  <a:gd name="connsiteX43" fmla="*/ 461367 w 922734"/>
                  <a:gd name="connsiteY43" fmla="*/ 253008 h 922734"/>
                  <a:gd name="connsiteX44" fmla="*/ 545961 w 922734"/>
                  <a:gd name="connsiteY44" fmla="*/ 257235 h 922734"/>
                  <a:gd name="connsiteX45" fmla="*/ 608692 w 922734"/>
                  <a:gd name="connsiteY45" fmla="*/ 314042 h 922734"/>
                  <a:gd name="connsiteX46" fmla="*/ 665500 w 922734"/>
                  <a:gd name="connsiteY46" fmla="*/ 376848 h 922734"/>
                  <a:gd name="connsiteX47" fmla="*/ 669727 w 922734"/>
                  <a:gd name="connsiteY47" fmla="*/ 461367 h 922734"/>
                  <a:gd name="connsiteX48" fmla="*/ 629736 w 922734"/>
                  <a:gd name="connsiteY48" fmla="*/ 292998 h 922734"/>
                  <a:gd name="connsiteX49" fmla="*/ 599896 w 922734"/>
                  <a:gd name="connsiteY49" fmla="*/ 264542 h 922734"/>
                  <a:gd name="connsiteX50" fmla="*/ 648370 w 922734"/>
                  <a:gd name="connsiteY50" fmla="*/ 274380 h 922734"/>
                  <a:gd name="connsiteX51" fmla="*/ 658207 w 922734"/>
                  <a:gd name="connsiteY51" fmla="*/ 322883 h 922734"/>
                  <a:gd name="connsiteX52" fmla="*/ 629736 w 922734"/>
                  <a:gd name="connsiteY52" fmla="*/ 292998 h 922734"/>
                  <a:gd name="connsiteX53" fmla="*/ 557213 w 922734"/>
                  <a:gd name="connsiteY53" fmla="*/ 228198 h 922734"/>
                  <a:gd name="connsiteX54" fmla="*/ 490225 w 922734"/>
                  <a:gd name="connsiteY54" fmla="*/ 179725 h 922734"/>
                  <a:gd name="connsiteX55" fmla="*/ 577691 w 922734"/>
                  <a:gd name="connsiteY55" fmla="*/ 140613 h 922734"/>
                  <a:gd name="connsiteX56" fmla="*/ 596027 w 922734"/>
                  <a:gd name="connsiteY56" fmla="*/ 135151 h 922734"/>
                  <a:gd name="connsiteX57" fmla="*/ 639500 w 922734"/>
                  <a:gd name="connsiteY57" fmla="*/ 241042 h 922734"/>
                  <a:gd name="connsiteX58" fmla="*/ 557213 w 922734"/>
                  <a:gd name="connsiteY58" fmla="*/ 228198 h 922734"/>
                  <a:gd name="connsiteX59" fmla="*/ 503262 w 922734"/>
                  <a:gd name="connsiteY59" fmla="*/ 224224 h 922734"/>
                  <a:gd name="connsiteX60" fmla="*/ 461367 w 922734"/>
                  <a:gd name="connsiteY60" fmla="*/ 223242 h 922734"/>
                  <a:gd name="connsiteX61" fmla="*/ 419800 w 922734"/>
                  <a:gd name="connsiteY61" fmla="*/ 224210 h 922734"/>
                  <a:gd name="connsiteX62" fmla="*/ 461605 w 922734"/>
                  <a:gd name="connsiteY62" fmla="*/ 196438 h 922734"/>
                  <a:gd name="connsiteX63" fmla="*/ 503262 w 922734"/>
                  <a:gd name="connsiteY63" fmla="*/ 224224 h 922734"/>
                  <a:gd name="connsiteX64" fmla="*/ 365269 w 922734"/>
                  <a:gd name="connsiteY64" fmla="*/ 228228 h 922734"/>
                  <a:gd name="connsiteX65" fmla="*/ 283250 w 922734"/>
                  <a:gd name="connsiteY65" fmla="*/ 241057 h 922734"/>
                  <a:gd name="connsiteX66" fmla="*/ 326946 w 922734"/>
                  <a:gd name="connsiteY66" fmla="*/ 134749 h 922734"/>
                  <a:gd name="connsiteX67" fmla="*/ 432569 w 922734"/>
                  <a:gd name="connsiteY67" fmla="*/ 179412 h 922734"/>
                  <a:gd name="connsiteX68" fmla="*/ 365269 w 922734"/>
                  <a:gd name="connsiteY68" fmla="*/ 228228 h 922734"/>
                  <a:gd name="connsiteX69" fmla="*/ 322883 w 922734"/>
                  <a:gd name="connsiteY69" fmla="*/ 264527 h 922734"/>
                  <a:gd name="connsiteX70" fmla="*/ 292998 w 922734"/>
                  <a:gd name="connsiteY70" fmla="*/ 292983 h 922734"/>
                  <a:gd name="connsiteX71" fmla="*/ 264542 w 922734"/>
                  <a:gd name="connsiteY71" fmla="*/ 322868 h 922734"/>
                  <a:gd name="connsiteX72" fmla="*/ 274380 w 922734"/>
                  <a:gd name="connsiteY72" fmla="*/ 274365 h 922734"/>
                  <a:gd name="connsiteX73" fmla="*/ 322883 w 922734"/>
                  <a:gd name="connsiteY73" fmla="*/ 264527 h 922734"/>
                  <a:gd name="connsiteX74" fmla="*/ 228228 w 922734"/>
                  <a:gd name="connsiteY74" fmla="*/ 365269 h 922734"/>
                  <a:gd name="connsiteX75" fmla="*/ 179502 w 922734"/>
                  <a:gd name="connsiteY75" fmla="*/ 432420 h 922734"/>
                  <a:gd name="connsiteX76" fmla="*/ 134928 w 922734"/>
                  <a:gd name="connsiteY76" fmla="*/ 326856 h 922734"/>
                  <a:gd name="connsiteX77" fmla="*/ 241057 w 922734"/>
                  <a:gd name="connsiteY77" fmla="*/ 283250 h 922734"/>
                  <a:gd name="connsiteX78" fmla="*/ 228228 w 922734"/>
                  <a:gd name="connsiteY78" fmla="*/ 365269 h 922734"/>
                  <a:gd name="connsiteX79" fmla="*/ 224210 w 922734"/>
                  <a:gd name="connsiteY79" fmla="*/ 419800 h 922734"/>
                  <a:gd name="connsiteX80" fmla="*/ 223242 w 922734"/>
                  <a:gd name="connsiteY80" fmla="*/ 461367 h 922734"/>
                  <a:gd name="connsiteX81" fmla="*/ 224224 w 922734"/>
                  <a:gd name="connsiteY81" fmla="*/ 503158 h 922734"/>
                  <a:gd name="connsiteX82" fmla="*/ 196528 w 922734"/>
                  <a:gd name="connsiteY82" fmla="*/ 461457 h 922734"/>
                  <a:gd name="connsiteX83" fmla="*/ 224210 w 922734"/>
                  <a:gd name="connsiteY83" fmla="*/ 419800 h 922734"/>
                  <a:gd name="connsiteX84" fmla="*/ 228198 w 922734"/>
                  <a:gd name="connsiteY84" fmla="*/ 557138 h 922734"/>
                  <a:gd name="connsiteX85" fmla="*/ 241057 w 922734"/>
                  <a:gd name="connsiteY85" fmla="*/ 639485 h 922734"/>
                  <a:gd name="connsiteX86" fmla="*/ 135270 w 922734"/>
                  <a:gd name="connsiteY86" fmla="*/ 596072 h 922734"/>
                  <a:gd name="connsiteX87" fmla="*/ 140613 w 922734"/>
                  <a:gd name="connsiteY87" fmla="*/ 577691 h 922734"/>
                  <a:gd name="connsiteX88" fmla="*/ 179755 w 922734"/>
                  <a:gd name="connsiteY88" fmla="*/ 490151 h 922734"/>
                  <a:gd name="connsiteX89" fmla="*/ 228198 w 922734"/>
                  <a:gd name="connsiteY89" fmla="*/ 557138 h 922734"/>
                  <a:gd name="connsiteX90" fmla="*/ 264527 w 922734"/>
                  <a:gd name="connsiteY90" fmla="*/ 599867 h 922734"/>
                  <a:gd name="connsiteX91" fmla="*/ 292983 w 922734"/>
                  <a:gd name="connsiteY91" fmla="*/ 629751 h 922734"/>
                  <a:gd name="connsiteX92" fmla="*/ 322972 w 922734"/>
                  <a:gd name="connsiteY92" fmla="*/ 658237 h 922734"/>
                  <a:gd name="connsiteX93" fmla="*/ 274365 w 922734"/>
                  <a:gd name="connsiteY93" fmla="*/ 648370 h 922734"/>
                  <a:gd name="connsiteX94" fmla="*/ 264527 w 922734"/>
                  <a:gd name="connsiteY94" fmla="*/ 599867 h 922734"/>
                  <a:gd name="connsiteX95" fmla="*/ 365239 w 922734"/>
                  <a:gd name="connsiteY95" fmla="*/ 694506 h 922734"/>
                  <a:gd name="connsiteX96" fmla="*/ 432584 w 922734"/>
                  <a:gd name="connsiteY96" fmla="*/ 742965 h 922734"/>
                  <a:gd name="connsiteX97" fmla="*/ 345028 w 922734"/>
                  <a:gd name="connsiteY97" fmla="*/ 782122 h 922734"/>
                  <a:gd name="connsiteX98" fmla="*/ 326633 w 922734"/>
                  <a:gd name="connsiteY98" fmla="*/ 787465 h 922734"/>
                  <a:gd name="connsiteX99" fmla="*/ 283220 w 922734"/>
                  <a:gd name="connsiteY99" fmla="*/ 681678 h 922734"/>
                  <a:gd name="connsiteX100" fmla="*/ 365239 w 922734"/>
                  <a:gd name="connsiteY100" fmla="*/ 694506 h 922734"/>
                  <a:gd name="connsiteX101" fmla="*/ 419576 w 922734"/>
                  <a:gd name="connsiteY101" fmla="*/ 698510 h 922734"/>
                  <a:gd name="connsiteX102" fmla="*/ 461367 w 922734"/>
                  <a:gd name="connsiteY102" fmla="*/ 699492 h 922734"/>
                  <a:gd name="connsiteX103" fmla="*/ 502935 w 922734"/>
                  <a:gd name="connsiteY103" fmla="*/ 698525 h 922734"/>
                  <a:gd name="connsiteX104" fmla="*/ 461263 w 922734"/>
                  <a:gd name="connsiteY104" fmla="*/ 726222 h 922734"/>
                  <a:gd name="connsiteX105" fmla="*/ 419576 w 922734"/>
                  <a:gd name="connsiteY105" fmla="*/ 698510 h 922734"/>
                  <a:gd name="connsiteX106" fmla="*/ 557466 w 922734"/>
                  <a:gd name="connsiteY106" fmla="*/ 694506 h 922734"/>
                  <a:gd name="connsiteX107" fmla="*/ 639485 w 922734"/>
                  <a:gd name="connsiteY107" fmla="*/ 681678 h 922734"/>
                  <a:gd name="connsiteX108" fmla="*/ 595878 w 922734"/>
                  <a:gd name="connsiteY108" fmla="*/ 787822 h 922734"/>
                  <a:gd name="connsiteX109" fmla="*/ 490314 w 922734"/>
                  <a:gd name="connsiteY109" fmla="*/ 743233 h 922734"/>
                  <a:gd name="connsiteX110" fmla="*/ 557466 w 922734"/>
                  <a:gd name="connsiteY110" fmla="*/ 694506 h 922734"/>
                  <a:gd name="connsiteX111" fmla="*/ 599852 w 922734"/>
                  <a:gd name="connsiteY111" fmla="*/ 658207 h 922734"/>
                  <a:gd name="connsiteX112" fmla="*/ 629736 w 922734"/>
                  <a:gd name="connsiteY112" fmla="*/ 629751 h 922734"/>
                  <a:gd name="connsiteX113" fmla="*/ 658192 w 922734"/>
                  <a:gd name="connsiteY113" fmla="*/ 599867 h 922734"/>
                  <a:gd name="connsiteX114" fmla="*/ 648355 w 922734"/>
                  <a:gd name="connsiteY114" fmla="*/ 648370 h 922734"/>
                  <a:gd name="connsiteX115" fmla="*/ 599852 w 922734"/>
                  <a:gd name="connsiteY115" fmla="*/ 658207 h 922734"/>
                  <a:gd name="connsiteX116" fmla="*/ 694506 w 922734"/>
                  <a:gd name="connsiteY116" fmla="*/ 557466 h 922734"/>
                  <a:gd name="connsiteX117" fmla="*/ 743233 w 922734"/>
                  <a:gd name="connsiteY117" fmla="*/ 490314 h 922734"/>
                  <a:gd name="connsiteX118" fmla="*/ 787807 w 922734"/>
                  <a:gd name="connsiteY118" fmla="*/ 595893 h 922734"/>
                  <a:gd name="connsiteX119" fmla="*/ 681678 w 922734"/>
                  <a:gd name="connsiteY119" fmla="*/ 639500 h 922734"/>
                  <a:gd name="connsiteX120" fmla="*/ 694506 w 922734"/>
                  <a:gd name="connsiteY120" fmla="*/ 557466 h 922734"/>
                  <a:gd name="connsiteX121" fmla="*/ 698525 w 922734"/>
                  <a:gd name="connsiteY121" fmla="*/ 502935 h 922734"/>
                  <a:gd name="connsiteX122" fmla="*/ 699492 w 922734"/>
                  <a:gd name="connsiteY122" fmla="*/ 461367 h 922734"/>
                  <a:gd name="connsiteX123" fmla="*/ 698510 w 922734"/>
                  <a:gd name="connsiteY123" fmla="*/ 419576 h 922734"/>
                  <a:gd name="connsiteX124" fmla="*/ 726207 w 922734"/>
                  <a:gd name="connsiteY124" fmla="*/ 461278 h 922734"/>
                  <a:gd name="connsiteX125" fmla="*/ 698525 w 922734"/>
                  <a:gd name="connsiteY125" fmla="*/ 502935 h 922734"/>
                  <a:gd name="connsiteX126" fmla="*/ 694536 w 922734"/>
                  <a:gd name="connsiteY126" fmla="*/ 365581 h 922734"/>
                  <a:gd name="connsiteX127" fmla="*/ 681678 w 922734"/>
                  <a:gd name="connsiteY127" fmla="*/ 283235 h 922734"/>
                  <a:gd name="connsiteX128" fmla="*/ 787465 w 922734"/>
                  <a:gd name="connsiteY128" fmla="*/ 326648 h 922734"/>
                  <a:gd name="connsiteX129" fmla="*/ 782122 w 922734"/>
                  <a:gd name="connsiteY129" fmla="*/ 345028 h 922734"/>
                  <a:gd name="connsiteX130" fmla="*/ 742980 w 922734"/>
                  <a:gd name="connsiteY130" fmla="*/ 432554 h 922734"/>
                  <a:gd name="connsiteX131" fmla="*/ 694536 w 922734"/>
                  <a:gd name="connsiteY131" fmla="*/ 365581 h 922734"/>
                  <a:gd name="connsiteX132" fmla="*/ 461367 w 922734"/>
                  <a:gd name="connsiteY132" fmla="*/ 29766 h 922734"/>
                  <a:gd name="connsiteX133" fmla="*/ 579745 w 922734"/>
                  <a:gd name="connsiteY133" fmla="*/ 108823 h 922734"/>
                  <a:gd name="connsiteX134" fmla="*/ 568285 w 922734"/>
                  <a:gd name="connsiteY134" fmla="*/ 112395 h 922734"/>
                  <a:gd name="connsiteX135" fmla="*/ 461055 w 922734"/>
                  <a:gd name="connsiteY135" fmla="*/ 161851 h 922734"/>
                  <a:gd name="connsiteX136" fmla="*/ 342840 w 922734"/>
                  <a:gd name="connsiteY136" fmla="*/ 109046 h 922734"/>
                  <a:gd name="connsiteX137" fmla="*/ 461367 w 922734"/>
                  <a:gd name="connsiteY137" fmla="*/ 29766 h 922734"/>
                  <a:gd name="connsiteX138" fmla="*/ 148828 w 922734"/>
                  <a:gd name="connsiteY138" fmla="*/ 104180 h 922734"/>
                  <a:gd name="connsiteX139" fmla="*/ 193477 w 922734"/>
                  <a:gd name="connsiteY139" fmla="*/ 148828 h 922734"/>
                  <a:gd name="connsiteX140" fmla="*/ 148828 w 922734"/>
                  <a:gd name="connsiteY140" fmla="*/ 193477 h 922734"/>
                  <a:gd name="connsiteX141" fmla="*/ 104180 w 922734"/>
                  <a:gd name="connsiteY141" fmla="*/ 148828 h 922734"/>
                  <a:gd name="connsiteX142" fmla="*/ 148828 w 922734"/>
                  <a:gd name="connsiteY142" fmla="*/ 104180 h 922734"/>
                  <a:gd name="connsiteX143" fmla="*/ 125715 w 922734"/>
                  <a:gd name="connsiteY143" fmla="*/ 219194 h 922734"/>
                  <a:gd name="connsiteX144" fmla="*/ 148828 w 922734"/>
                  <a:gd name="connsiteY144" fmla="*/ 223242 h 922734"/>
                  <a:gd name="connsiteX145" fmla="*/ 223242 w 922734"/>
                  <a:gd name="connsiteY145" fmla="*/ 148828 h 922734"/>
                  <a:gd name="connsiteX146" fmla="*/ 219135 w 922734"/>
                  <a:gd name="connsiteY146" fmla="*/ 125537 h 922734"/>
                  <a:gd name="connsiteX147" fmla="*/ 295588 w 922734"/>
                  <a:gd name="connsiteY147" fmla="*/ 127471 h 922734"/>
                  <a:gd name="connsiteX148" fmla="*/ 249123 w 922734"/>
                  <a:gd name="connsiteY148" fmla="*/ 249123 h 922734"/>
                  <a:gd name="connsiteX149" fmla="*/ 127575 w 922734"/>
                  <a:gd name="connsiteY149" fmla="*/ 295528 h 922734"/>
                  <a:gd name="connsiteX150" fmla="*/ 125715 w 922734"/>
                  <a:gd name="connsiteY150" fmla="*/ 219194 h 922734"/>
                  <a:gd name="connsiteX151" fmla="*/ 29766 w 922734"/>
                  <a:gd name="connsiteY151" fmla="*/ 461367 h 922734"/>
                  <a:gd name="connsiteX152" fmla="*/ 109091 w 922734"/>
                  <a:gd name="connsiteY152" fmla="*/ 342811 h 922734"/>
                  <a:gd name="connsiteX153" fmla="*/ 161895 w 922734"/>
                  <a:gd name="connsiteY153" fmla="*/ 460965 h 922734"/>
                  <a:gd name="connsiteX154" fmla="*/ 112395 w 922734"/>
                  <a:gd name="connsiteY154" fmla="*/ 568270 h 922734"/>
                  <a:gd name="connsiteX155" fmla="*/ 108838 w 922734"/>
                  <a:gd name="connsiteY155" fmla="*/ 579730 h 922734"/>
                  <a:gd name="connsiteX156" fmla="*/ 29766 w 922734"/>
                  <a:gd name="connsiteY156" fmla="*/ 461367 h 922734"/>
                  <a:gd name="connsiteX157" fmla="*/ 156180 w 922734"/>
                  <a:gd name="connsiteY157" fmla="*/ 766554 h 922734"/>
                  <a:gd name="connsiteX158" fmla="*/ 127888 w 922734"/>
                  <a:gd name="connsiteY158" fmla="*/ 627370 h 922734"/>
                  <a:gd name="connsiteX159" fmla="*/ 249123 w 922734"/>
                  <a:gd name="connsiteY159" fmla="*/ 673611 h 922734"/>
                  <a:gd name="connsiteX160" fmla="*/ 295349 w 922734"/>
                  <a:gd name="connsiteY160" fmla="*/ 794831 h 922734"/>
                  <a:gd name="connsiteX161" fmla="*/ 156180 w 922734"/>
                  <a:gd name="connsiteY161" fmla="*/ 766554 h 922734"/>
                  <a:gd name="connsiteX162" fmla="*/ 461367 w 922734"/>
                  <a:gd name="connsiteY162" fmla="*/ 892969 h 922734"/>
                  <a:gd name="connsiteX163" fmla="*/ 342900 w 922734"/>
                  <a:gd name="connsiteY163" fmla="*/ 813777 h 922734"/>
                  <a:gd name="connsiteX164" fmla="*/ 354449 w 922734"/>
                  <a:gd name="connsiteY164" fmla="*/ 810339 h 922734"/>
                  <a:gd name="connsiteX165" fmla="*/ 461709 w 922734"/>
                  <a:gd name="connsiteY165" fmla="*/ 760869 h 922734"/>
                  <a:gd name="connsiteX166" fmla="*/ 579968 w 922734"/>
                  <a:gd name="connsiteY166" fmla="*/ 813569 h 922734"/>
                  <a:gd name="connsiteX167" fmla="*/ 461367 w 922734"/>
                  <a:gd name="connsiteY167" fmla="*/ 892969 h 922734"/>
                  <a:gd name="connsiteX168" fmla="*/ 773906 w 922734"/>
                  <a:gd name="connsiteY168" fmla="*/ 818555 h 922734"/>
                  <a:gd name="connsiteX169" fmla="*/ 729258 w 922734"/>
                  <a:gd name="connsiteY169" fmla="*/ 773906 h 922734"/>
                  <a:gd name="connsiteX170" fmla="*/ 773906 w 922734"/>
                  <a:gd name="connsiteY170" fmla="*/ 729258 h 922734"/>
                  <a:gd name="connsiteX171" fmla="*/ 818555 w 922734"/>
                  <a:gd name="connsiteY171" fmla="*/ 773906 h 922734"/>
                  <a:gd name="connsiteX172" fmla="*/ 773906 w 922734"/>
                  <a:gd name="connsiteY172" fmla="*/ 818555 h 922734"/>
                  <a:gd name="connsiteX173" fmla="*/ 797019 w 922734"/>
                  <a:gd name="connsiteY173" fmla="*/ 703540 h 922734"/>
                  <a:gd name="connsiteX174" fmla="*/ 773906 w 922734"/>
                  <a:gd name="connsiteY174" fmla="*/ 699492 h 922734"/>
                  <a:gd name="connsiteX175" fmla="*/ 699492 w 922734"/>
                  <a:gd name="connsiteY175" fmla="*/ 773906 h 922734"/>
                  <a:gd name="connsiteX176" fmla="*/ 703540 w 922734"/>
                  <a:gd name="connsiteY176" fmla="*/ 797019 h 922734"/>
                  <a:gd name="connsiteX177" fmla="*/ 627191 w 922734"/>
                  <a:gd name="connsiteY177" fmla="*/ 795174 h 922734"/>
                  <a:gd name="connsiteX178" fmla="*/ 673611 w 922734"/>
                  <a:gd name="connsiteY178" fmla="*/ 673611 h 922734"/>
                  <a:gd name="connsiteX179" fmla="*/ 795159 w 922734"/>
                  <a:gd name="connsiteY179" fmla="*/ 627206 h 922734"/>
                  <a:gd name="connsiteX180" fmla="*/ 797019 w 922734"/>
                  <a:gd name="connsiteY180" fmla="*/ 703540 h 922734"/>
                  <a:gd name="connsiteX181" fmla="*/ 813643 w 922734"/>
                  <a:gd name="connsiteY181" fmla="*/ 579924 h 922734"/>
                  <a:gd name="connsiteX182" fmla="*/ 760839 w 922734"/>
                  <a:gd name="connsiteY182" fmla="*/ 461769 h 922734"/>
                  <a:gd name="connsiteX183" fmla="*/ 810339 w 922734"/>
                  <a:gd name="connsiteY183" fmla="*/ 354464 h 922734"/>
                  <a:gd name="connsiteX184" fmla="*/ 813896 w 922734"/>
                  <a:gd name="connsiteY184" fmla="*/ 343004 h 922734"/>
                  <a:gd name="connsiteX185" fmla="*/ 892969 w 922734"/>
                  <a:gd name="connsiteY185" fmla="*/ 461367 h 922734"/>
                  <a:gd name="connsiteX186" fmla="*/ 813643 w 922734"/>
                  <a:gd name="connsiteY186" fmla="*/ 579924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22734" h="922734">
                    <a:moveTo>
                      <a:pt x="922734" y="461367"/>
                    </a:moveTo>
                    <a:cubicBezTo>
                      <a:pt x="922734" y="404024"/>
                      <a:pt x="885289" y="352053"/>
                      <a:pt x="822156" y="311378"/>
                    </a:cubicBezTo>
                    <a:cubicBezTo>
                      <a:pt x="838483" y="235922"/>
                      <a:pt x="826740" y="174263"/>
                      <a:pt x="787598" y="135136"/>
                    </a:cubicBezTo>
                    <a:cubicBezTo>
                      <a:pt x="748472" y="96009"/>
                      <a:pt x="686797" y="84252"/>
                      <a:pt x="611356" y="100578"/>
                    </a:cubicBezTo>
                    <a:cubicBezTo>
                      <a:pt x="570667" y="37445"/>
                      <a:pt x="518711" y="0"/>
                      <a:pt x="461367" y="0"/>
                    </a:cubicBezTo>
                    <a:cubicBezTo>
                      <a:pt x="403994" y="0"/>
                      <a:pt x="351993" y="37505"/>
                      <a:pt x="311304" y="100712"/>
                    </a:cubicBezTo>
                    <a:cubicBezTo>
                      <a:pt x="271745" y="92139"/>
                      <a:pt x="235238" y="91380"/>
                      <a:pt x="203508" y="98762"/>
                    </a:cubicBezTo>
                    <a:cubicBezTo>
                      <a:pt x="189890" y="83909"/>
                      <a:pt x="170512" y="74414"/>
                      <a:pt x="148828" y="74414"/>
                    </a:cubicBezTo>
                    <a:cubicBezTo>
                      <a:pt x="107796" y="74414"/>
                      <a:pt x="74414" y="107796"/>
                      <a:pt x="74414" y="148828"/>
                    </a:cubicBezTo>
                    <a:cubicBezTo>
                      <a:pt x="74414" y="170512"/>
                      <a:pt x="83909" y="189890"/>
                      <a:pt x="98762" y="203508"/>
                    </a:cubicBezTo>
                    <a:cubicBezTo>
                      <a:pt x="91410" y="235148"/>
                      <a:pt x="92303" y="271671"/>
                      <a:pt x="100891" y="311185"/>
                    </a:cubicBezTo>
                    <a:cubicBezTo>
                      <a:pt x="37564" y="351889"/>
                      <a:pt x="0" y="403934"/>
                      <a:pt x="0" y="461367"/>
                    </a:cubicBezTo>
                    <a:cubicBezTo>
                      <a:pt x="0" y="518711"/>
                      <a:pt x="37445" y="570681"/>
                      <a:pt x="100578" y="611356"/>
                    </a:cubicBezTo>
                    <a:cubicBezTo>
                      <a:pt x="84252" y="686812"/>
                      <a:pt x="95994" y="748472"/>
                      <a:pt x="135136" y="787598"/>
                    </a:cubicBezTo>
                    <a:cubicBezTo>
                      <a:pt x="162878" y="815340"/>
                      <a:pt x="201915" y="829389"/>
                      <a:pt x="249183" y="829389"/>
                    </a:cubicBezTo>
                    <a:cubicBezTo>
                      <a:pt x="268531" y="829389"/>
                      <a:pt x="289396" y="826740"/>
                      <a:pt x="311289" y="822022"/>
                    </a:cubicBezTo>
                    <a:cubicBezTo>
                      <a:pt x="351979" y="885230"/>
                      <a:pt x="403994" y="922734"/>
                      <a:pt x="461367" y="922734"/>
                    </a:cubicBezTo>
                    <a:cubicBezTo>
                      <a:pt x="518785" y="922734"/>
                      <a:pt x="570830" y="885185"/>
                      <a:pt x="611535" y="821888"/>
                    </a:cubicBezTo>
                    <a:cubicBezTo>
                      <a:pt x="633413" y="826651"/>
                      <a:pt x="654442" y="829181"/>
                      <a:pt x="674206" y="829181"/>
                    </a:cubicBezTo>
                    <a:cubicBezTo>
                      <a:pt x="690161" y="829181"/>
                      <a:pt x="705267" y="827484"/>
                      <a:pt x="719405" y="824195"/>
                    </a:cubicBezTo>
                    <a:cubicBezTo>
                      <a:pt x="733008" y="838929"/>
                      <a:pt x="752311" y="848320"/>
                      <a:pt x="773906" y="848320"/>
                    </a:cubicBezTo>
                    <a:cubicBezTo>
                      <a:pt x="814938" y="848320"/>
                      <a:pt x="848320" y="814938"/>
                      <a:pt x="848320" y="773906"/>
                    </a:cubicBezTo>
                    <a:cubicBezTo>
                      <a:pt x="848320" y="752222"/>
                      <a:pt x="838825" y="732845"/>
                      <a:pt x="823972" y="719227"/>
                    </a:cubicBezTo>
                    <a:cubicBezTo>
                      <a:pt x="831324" y="687586"/>
                      <a:pt x="830431" y="651064"/>
                      <a:pt x="821844" y="611550"/>
                    </a:cubicBezTo>
                    <a:cubicBezTo>
                      <a:pt x="885170" y="570845"/>
                      <a:pt x="922734" y="518800"/>
                      <a:pt x="922734" y="461367"/>
                    </a:cubicBezTo>
                    <a:close/>
                    <a:moveTo>
                      <a:pt x="673551" y="123066"/>
                    </a:moveTo>
                    <a:cubicBezTo>
                      <a:pt x="712738" y="123066"/>
                      <a:pt x="744542" y="134169"/>
                      <a:pt x="766554" y="156195"/>
                    </a:cubicBezTo>
                    <a:cubicBezTo>
                      <a:pt x="796662" y="186288"/>
                      <a:pt x="806023" y="234866"/>
                      <a:pt x="794846" y="295379"/>
                    </a:cubicBezTo>
                    <a:cubicBezTo>
                      <a:pt x="759961" y="276701"/>
                      <a:pt x="719078" y="261045"/>
                      <a:pt x="673611" y="249138"/>
                    </a:cubicBezTo>
                    <a:cubicBezTo>
                      <a:pt x="661675" y="203567"/>
                      <a:pt x="645988" y="162595"/>
                      <a:pt x="627236" y="127665"/>
                    </a:cubicBezTo>
                    <a:cubicBezTo>
                      <a:pt x="643592" y="124614"/>
                      <a:pt x="659085" y="123066"/>
                      <a:pt x="673551" y="123066"/>
                    </a:cubicBezTo>
                    <a:close/>
                    <a:moveTo>
                      <a:pt x="669727" y="461367"/>
                    </a:moveTo>
                    <a:cubicBezTo>
                      <a:pt x="669727" y="490299"/>
                      <a:pt x="668253" y="518651"/>
                      <a:pt x="665485" y="546170"/>
                    </a:cubicBezTo>
                    <a:cubicBezTo>
                      <a:pt x="647923" y="567497"/>
                      <a:pt x="628963" y="588437"/>
                      <a:pt x="608692" y="608707"/>
                    </a:cubicBezTo>
                    <a:cubicBezTo>
                      <a:pt x="588422" y="628977"/>
                      <a:pt x="567482" y="647938"/>
                      <a:pt x="546155" y="665500"/>
                    </a:cubicBezTo>
                    <a:cubicBezTo>
                      <a:pt x="518651" y="668253"/>
                      <a:pt x="490299" y="669727"/>
                      <a:pt x="461367" y="669727"/>
                    </a:cubicBezTo>
                    <a:cubicBezTo>
                      <a:pt x="432539" y="669727"/>
                      <a:pt x="404277" y="668268"/>
                      <a:pt x="376848" y="665515"/>
                    </a:cubicBezTo>
                    <a:cubicBezTo>
                      <a:pt x="355506" y="647968"/>
                      <a:pt x="334447" y="629111"/>
                      <a:pt x="314027" y="608707"/>
                    </a:cubicBezTo>
                    <a:cubicBezTo>
                      <a:pt x="293623" y="588303"/>
                      <a:pt x="274766" y="567244"/>
                      <a:pt x="257220" y="545902"/>
                    </a:cubicBezTo>
                    <a:cubicBezTo>
                      <a:pt x="254466" y="518473"/>
                      <a:pt x="253008" y="490195"/>
                      <a:pt x="253008" y="461367"/>
                    </a:cubicBezTo>
                    <a:cubicBezTo>
                      <a:pt x="253008" y="432435"/>
                      <a:pt x="254481" y="404083"/>
                      <a:pt x="257249" y="376565"/>
                    </a:cubicBezTo>
                    <a:cubicBezTo>
                      <a:pt x="274811" y="355238"/>
                      <a:pt x="293772" y="334298"/>
                      <a:pt x="314042" y="314027"/>
                    </a:cubicBezTo>
                    <a:cubicBezTo>
                      <a:pt x="334313" y="293757"/>
                      <a:pt x="355253" y="274796"/>
                      <a:pt x="376580" y="257235"/>
                    </a:cubicBezTo>
                    <a:cubicBezTo>
                      <a:pt x="404083" y="254481"/>
                      <a:pt x="432435" y="253008"/>
                      <a:pt x="461367" y="253008"/>
                    </a:cubicBezTo>
                    <a:cubicBezTo>
                      <a:pt x="490225" y="253008"/>
                      <a:pt x="518517" y="254466"/>
                      <a:pt x="545961" y="257235"/>
                    </a:cubicBezTo>
                    <a:cubicBezTo>
                      <a:pt x="567258" y="274781"/>
                      <a:pt x="588288" y="293638"/>
                      <a:pt x="608692" y="314042"/>
                    </a:cubicBezTo>
                    <a:cubicBezTo>
                      <a:pt x="629097" y="334447"/>
                      <a:pt x="647953" y="355506"/>
                      <a:pt x="665500" y="376848"/>
                    </a:cubicBezTo>
                    <a:cubicBezTo>
                      <a:pt x="668268" y="404262"/>
                      <a:pt x="669727" y="432539"/>
                      <a:pt x="669727" y="461367"/>
                    </a:cubicBezTo>
                    <a:close/>
                    <a:moveTo>
                      <a:pt x="629736" y="292998"/>
                    </a:moveTo>
                    <a:cubicBezTo>
                      <a:pt x="619929" y="283190"/>
                      <a:pt x="609957" y="273725"/>
                      <a:pt x="599896" y="264542"/>
                    </a:cubicBezTo>
                    <a:cubicBezTo>
                      <a:pt x="616491" y="267355"/>
                      <a:pt x="632698" y="270629"/>
                      <a:pt x="648370" y="274380"/>
                    </a:cubicBezTo>
                    <a:cubicBezTo>
                      <a:pt x="652120" y="290066"/>
                      <a:pt x="655394" y="306273"/>
                      <a:pt x="658207" y="322883"/>
                    </a:cubicBezTo>
                    <a:cubicBezTo>
                      <a:pt x="649010" y="312792"/>
                      <a:pt x="639559" y="302806"/>
                      <a:pt x="629736" y="292998"/>
                    </a:cubicBezTo>
                    <a:close/>
                    <a:moveTo>
                      <a:pt x="557213" y="228198"/>
                    </a:moveTo>
                    <a:cubicBezTo>
                      <a:pt x="535112" y="210488"/>
                      <a:pt x="512713" y="194236"/>
                      <a:pt x="490225" y="179725"/>
                    </a:cubicBezTo>
                    <a:cubicBezTo>
                      <a:pt x="519663" y="163562"/>
                      <a:pt x="549027" y="150182"/>
                      <a:pt x="577691" y="140613"/>
                    </a:cubicBezTo>
                    <a:cubicBezTo>
                      <a:pt x="583942" y="138529"/>
                      <a:pt x="589970" y="136862"/>
                      <a:pt x="596027" y="135151"/>
                    </a:cubicBezTo>
                    <a:cubicBezTo>
                      <a:pt x="613038" y="165497"/>
                      <a:pt x="627787" y="201245"/>
                      <a:pt x="639500" y="241042"/>
                    </a:cubicBezTo>
                    <a:cubicBezTo>
                      <a:pt x="613261" y="235535"/>
                      <a:pt x="585758" y="231204"/>
                      <a:pt x="557213" y="228198"/>
                    </a:cubicBezTo>
                    <a:close/>
                    <a:moveTo>
                      <a:pt x="503262" y="224224"/>
                    </a:moveTo>
                    <a:cubicBezTo>
                      <a:pt x="489481" y="223614"/>
                      <a:pt x="475521" y="223242"/>
                      <a:pt x="461367" y="223242"/>
                    </a:cubicBezTo>
                    <a:cubicBezTo>
                      <a:pt x="447318" y="223242"/>
                      <a:pt x="433477" y="223614"/>
                      <a:pt x="419800" y="224210"/>
                    </a:cubicBezTo>
                    <a:cubicBezTo>
                      <a:pt x="433670" y="214283"/>
                      <a:pt x="447615" y="205055"/>
                      <a:pt x="461605" y="196438"/>
                    </a:cubicBezTo>
                    <a:cubicBezTo>
                      <a:pt x="475491" y="205055"/>
                      <a:pt x="489392" y="214253"/>
                      <a:pt x="503262" y="224224"/>
                    </a:cubicBezTo>
                    <a:close/>
                    <a:moveTo>
                      <a:pt x="365269" y="228228"/>
                    </a:moveTo>
                    <a:cubicBezTo>
                      <a:pt x="336813" y="231219"/>
                      <a:pt x="309399" y="235550"/>
                      <a:pt x="283250" y="241057"/>
                    </a:cubicBezTo>
                    <a:cubicBezTo>
                      <a:pt x="295022" y="201067"/>
                      <a:pt x="309830" y="165184"/>
                      <a:pt x="326946" y="134749"/>
                    </a:cubicBezTo>
                    <a:cubicBezTo>
                      <a:pt x="360581" y="144214"/>
                      <a:pt x="396225" y="159306"/>
                      <a:pt x="432569" y="179412"/>
                    </a:cubicBezTo>
                    <a:cubicBezTo>
                      <a:pt x="409888" y="194072"/>
                      <a:pt x="387385" y="210428"/>
                      <a:pt x="365269" y="228228"/>
                    </a:cubicBezTo>
                    <a:close/>
                    <a:moveTo>
                      <a:pt x="322883" y="264527"/>
                    </a:moveTo>
                    <a:cubicBezTo>
                      <a:pt x="312792" y="273754"/>
                      <a:pt x="302806" y="283190"/>
                      <a:pt x="292998" y="292983"/>
                    </a:cubicBezTo>
                    <a:cubicBezTo>
                      <a:pt x="283190" y="302791"/>
                      <a:pt x="273754" y="312777"/>
                      <a:pt x="264542" y="322868"/>
                    </a:cubicBezTo>
                    <a:cubicBezTo>
                      <a:pt x="267355" y="306259"/>
                      <a:pt x="270629" y="290036"/>
                      <a:pt x="274380" y="274365"/>
                    </a:cubicBezTo>
                    <a:cubicBezTo>
                      <a:pt x="290051" y="270614"/>
                      <a:pt x="306259" y="267340"/>
                      <a:pt x="322883" y="264527"/>
                    </a:cubicBezTo>
                    <a:close/>
                    <a:moveTo>
                      <a:pt x="228228" y="365269"/>
                    </a:moveTo>
                    <a:cubicBezTo>
                      <a:pt x="210473" y="387340"/>
                      <a:pt x="194146" y="409783"/>
                      <a:pt x="179502" y="432420"/>
                    </a:cubicBezTo>
                    <a:cubicBezTo>
                      <a:pt x="159454" y="396106"/>
                      <a:pt x="144393" y="360477"/>
                      <a:pt x="134928" y="326856"/>
                    </a:cubicBezTo>
                    <a:cubicBezTo>
                      <a:pt x="165318" y="309786"/>
                      <a:pt x="201156" y="294992"/>
                      <a:pt x="241057" y="283250"/>
                    </a:cubicBezTo>
                    <a:cubicBezTo>
                      <a:pt x="235550" y="309399"/>
                      <a:pt x="231234" y="336798"/>
                      <a:pt x="228228" y="365269"/>
                    </a:cubicBezTo>
                    <a:close/>
                    <a:moveTo>
                      <a:pt x="224210" y="419800"/>
                    </a:moveTo>
                    <a:cubicBezTo>
                      <a:pt x="223614" y="433477"/>
                      <a:pt x="223242" y="447318"/>
                      <a:pt x="223242" y="461367"/>
                    </a:cubicBezTo>
                    <a:cubicBezTo>
                      <a:pt x="223242" y="475491"/>
                      <a:pt x="223614" y="489406"/>
                      <a:pt x="224224" y="503158"/>
                    </a:cubicBezTo>
                    <a:cubicBezTo>
                      <a:pt x="214268" y="489272"/>
                      <a:pt x="205130" y="475357"/>
                      <a:pt x="196528" y="461457"/>
                    </a:cubicBezTo>
                    <a:cubicBezTo>
                      <a:pt x="205130" y="447526"/>
                      <a:pt x="214313" y="433626"/>
                      <a:pt x="224210" y="419800"/>
                    </a:cubicBezTo>
                    <a:close/>
                    <a:moveTo>
                      <a:pt x="228198" y="557138"/>
                    </a:moveTo>
                    <a:cubicBezTo>
                      <a:pt x="231204" y="585713"/>
                      <a:pt x="235535" y="613231"/>
                      <a:pt x="241057" y="639485"/>
                    </a:cubicBezTo>
                    <a:cubicBezTo>
                      <a:pt x="201305" y="627787"/>
                      <a:pt x="165601" y="613068"/>
                      <a:pt x="135270" y="596072"/>
                    </a:cubicBezTo>
                    <a:cubicBezTo>
                      <a:pt x="136996" y="589970"/>
                      <a:pt x="138529" y="583972"/>
                      <a:pt x="140613" y="577691"/>
                    </a:cubicBezTo>
                    <a:cubicBezTo>
                      <a:pt x="150182" y="548997"/>
                      <a:pt x="163577" y="519604"/>
                      <a:pt x="179755" y="490151"/>
                    </a:cubicBezTo>
                    <a:cubicBezTo>
                      <a:pt x="194250" y="512653"/>
                      <a:pt x="210517" y="535052"/>
                      <a:pt x="228198" y="557138"/>
                    </a:cubicBezTo>
                    <a:close/>
                    <a:moveTo>
                      <a:pt x="264527" y="599867"/>
                    </a:moveTo>
                    <a:cubicBezTo>
                      <a:pt x="273725" y="609957"/>
                      <a:pt x="283175" y="619944"/>
                      <a:pt x="292983" y="629751"/>
                    </a:cubicBezTo>
                    <a:cubicBezTo>
                      <a:pt x="302821" y="639589"/>
                      <a:pt x="312866" y="649010"/>
                      <a:pt x="322972" y="658237"/>
                    </a:cubicBezTo>
                    <a:cubicBezTo>
                      <a:pt x="306318" y="655409"/>
                      <a:pt x="290081" y="652135"/>
                      <a:pt x="274365" y="648370"/>
                    </a:cubicBezTo>
                    <a:cubicBezTo>
                      <a:pt x="270614" y="632683"/>
                      <a:pt x="267355" y="616476"/>
                      <a:pt x="264527" y="599867"/>
                    </a:cubicBezTo>
                    <a:close/>
                    <a:moveTo>
                      <a:pt x="365239" y="694506"/>
                    </a:moveTo>
                    <a:cubicBezTo>
                      <a:pt x="387429" y="712291"/>
                      <a:pt x="409992" y="728410"/>
                      <a:pt x="432584" y="742965"/>
                    </a:cubicBezTo>
                    <a:cubicBezTo>
                      <a:pt x="403131" y="759157"/>
                      <a:pt x="373722" y="772552"/>
                      <a:pt x="345028" y="782122"/>
                    </a:cubicBezTo>
                    <a:cubicBezTo>
                      <a:pt x="338733" y="784220"/>
                      <a:pt x="332735" y="785753"/>
                      <a:pt x="326633" y="787465"/>
                    </a:cubicBezTo>
                    <a:cubicBezTo>
                      <a:pt x="309637" y="757148"/>
                      <a:pt x="294918" y="721444"/>
                      <a:pt x="283220" y="681678"/>
                    </a:cubicBezTo>
                    <a:cubicBezTo>
                      <a:pt x="309384" y="687184"/>
                      <a:pt x="336783" y="691500"/>
                      <a:pt x="365239" y="694506"/>
                    </a:cubicBezTo>
                    <a:close/>
                    <a:moveTo>
                      <a:pt x="419576" y="698510"/>
                    </a:moveTo>
                    <a:cubicBezTo>
                      <a:pt x="433343" y="699120"/>
                      <a:pt x="447258" y="699492"/>
                      <a:pt x="461367" y="699492"/>
                    </a:cubicBezTo>
                    <a:cubicBezTo>
                      <a:pt x="475417" y="699492"/>
                      <a:pt x="489258" y="699120"/>
                      <a:pt x="502935" y="698525"/>
                    </a:cubicBezTo>
                    <a:cubicBezTo>
                      <a:pt x="489109" y="708422"/>
                      <a:pt x="475208" y="717619"/>
                      <a:pt x="461263" y="726222"/>
                    </a:cubicBezTo>
                    <a:cubicBezTo>
                      <a:pt x="447377" y="717605"/>
                      <a:pt x="433462" y="708467"/>
                      <a:pt x="419576" y="698510"/>
                    </a:cubicBezTo>
                    <a:close/>
                    <a:moveTo>
                      <a:pt x="557466" y="694506"/>
                    </a:moveTo>
                    <a:cubicBezTo>
                      <a:pt x="585921" y="691515"/>
                      <a:pt x="613336" y="687184"/>
                      <a:pt x="639485" y="681678"/>
                    </a:cubicBezTo>
                    <a:cubicBezTo>
                      <a:pt x="627742" y="721593"/>
                      <a:pt x="612949" y="757416"/>
                      <a:pt x="595878" y="787822"/>
                    </a:cubicBezTo>
                    <a:cubicBezTo>
                      <a:pt x="562258" y="778341"/>
                      <a:pt x="526628" y="763280"/>
                      <a:pt x="490314" y="743233"/>
                    </a:cubicBezTo>
                    <a:cubicBezTo>
                      <a:pt x="512951" y="728588"/>
                      <a:pt x="535394" y="712262"/>
                      <a:pt x="557466" y="694506"/>
                    </a:cubicBezTo>
                    <a:close/>
                    <a:moveTo>
                      <a:pt x="599852" y="658207"/>
                    </a:moveTo>
                    <a:cubicBezTo>
                      <a:pt x="609942" y="648980"/>
                      <a:pt x="619929" y="639544"/>
                      <a:pt x="629736" y="629751"/>
                    </a:cubicBezTo>
                    <a:cubicBezTo>
                      <a:pt x="639544" y="619944"/>
                      <a:pt x="648980" y="609957"/>
                      <a:pt x="658192" y="599867"/>
                    </a:cubicBezTo>
                    <a:cubicBezTo>
                      <a:pt x="655380" y="616476"/>
                      <a:pt x="652105" y="632698"/>
                      <a:pt x="648355" y="648370"/>
                    </a:cubicBezTo>
                    <a:cubicBezTo>
                      <a:pt x="632683" y="652120"/>
                      <a:pt x="616476" y="655394"/>
                      <a:pt x="599852" y="658207"/>
                    </a:cubicBezTo>
                    <a:close/>
                    <a:moveTo>
                      <a:pt x="694506" y="557466"/>
                    </a:moveTo>
                    <a:cubicBezTo>
                      <a:pt x="712262" y="535394"/>
                      <a:pt x="728588" y="512951"/>
                      <a:pt x="743233" y="490314"/>
                    </a:cubicBezTo>
                    <a:cubicBezTo>
                      <a:pt x="763280" y="526628"/>
                      <a:pt x="778341" y="562258"/>
                      <a:pt x="787807" y="595893"/>
                    </a:cubicBezTo>
                    <a:cubicBezTo>
                      <a:pt x="757416" y="612964"/>
                      <a:pt x="721578" y="627757"/>
                      <a:pt x="681678" y="639500"/>
                    </a:cubicBezTo>
                    <a:cubicBezTo>
                      <a:pt x="687184" y="613336"/>
                      <a:pt x="691500" y="585936"/>
                      <a:pt x="694506" y="557466"/>
                    </a:cubicBezTo>
                    <a:close/>
                    <a:moveTo>
                      <a:pt x="698525" y="502935"/>
                    </a:moveTo>
                    <a:cubicBezTo>
                      <a:pt x="699120" y="489258"/>
                      <a:pt x="699492" y="475417"/>
                      <a:pt x="699492" y="461367"/>
                    </a:cubicBezTo>
                    <a:cubicBezTo>
                      <a:pt x="699492" y="447243"/>
                      <a:pt x="699120" y="433328"/>
                      <a:pt x="698510" y="419576"/>
                    </a:cubicBezTo>
                    <a:cubicBezTo>
                      <a:pt x="708467" y="433462"/>
                      <a:pt x="717605" y="447377"/>
                      <a:pt x="726207" y="461278"/>
                    </a:cubicBezTo>
                    <a:cubicBezTo>
                      <a:pt x="717619" y="475208"/>
                      <a:pt x="708422" y="489109"/>
                      <a:pt x="698525" y="502935"/>
                    </a:cubicBezTo>
                    <a:close/>
                    <a:moveTo>
                      <a:pt x="694536" y="365581"/>
                    </a:moveTo>
                    <a:cubicBezTo>
                      <a:pt x="691530" y="337006"/>
                      <a:pt x="687199" y="309488"/>
                      <a:pt x="681678" y="283235"/>
                    </a:cubicBezTo>
                    <a:cubicBezTo>
                      <a:pt x="721429" y="294933"/>
                      <a:pt x="757133" y="309652"/>
                      <a:pt x="787465" y="326648"/>
                    </a:cubicBezTo>
                    <a:cubicBezTo>
                      <a:pt x="785738" y="332750"/>
                      <a:pt x="784205" y="338748"/>
                      <a:pt x="782122" y="345028"/>
                    </a:cubicBezTo>
                    <a:cubicBezTo>
                      <a:pt x="772552" y="373722"/>
                      <a:pt x="759157" y="403116"/>
                      <a:pt x="742980" y="432554"/>
                    </a:cubicBezTo>
                    <a:cubicBezTo>
                      <a:pt x="728484" y="410081"/>
                      <a:pt x="712217" y="387682"/>
                      <a:pt x="694536" y="365581"/>
                    </a:cubicBezTo>
                    <a:close/>
                    <a:moveTo>
                      <a:pt x="461367" y="29766"/>
                    </a:moveTo>
                    <a:cubicBezTo>
                      <a:pt x="504929" y="29766"/>
                      <a:pt x="545857" y="59263"/>
                      <a:pt x="579745" y="108823"/>
                    </a:cubicBezTo>
                    <a:cubicBezTo>
                      <a:pt x="575935" y="109984"/>
                      <a:pt x="572140" y="111100"/>
                      <a:pt x="568285" y="112395"/>
                    </a:cubicBezTo>
                    <a:cubicBezTo>
                      <a:pt x="533102" y="124123"/>
                      <a:pt x="497026" y="140881"/>
                      <a:pt x="461055" y="161851"/>
                    </a:cubicBezTo>
                    <a:cubicBezTo>
                      <a:pt x="420782" y="138470"/>
                      <a:pt x="380836" y="120610"/>
                      <a:pt x="342840" y="109046"/>
                    </a:cubicBezTo>
                    <a:cubicBezTo>
                      <a:pt x="376744" y="59353"/>
                      <a:pt x="417731" y="29766"/>
                      <a:pt x="461367" y="29766"/>
                    </a:cubicBezTo>
                    <a:close/>
                    <a:moveTo>
                      <a:pt x="148828" y="104180"/>
                    </a:moveTo>
                    <a:cubicBezTo>
                      <a:pt x="173444" y="104180"/>
                      <a:pt x="193477" y="124212"/>
                      <a:pt x="193477" y="148828"/>
                    </a:cubicBezTo>
                    <a:cubicBezTo>
                      <a:pt x="193477" y="173444"/>
                      <a:pt x="173444" y="193477"/>
                      <a:pt x="148828" y="193477"/>
                    </a:cubicBezTo>
                    <a:cubicBezTo>
                      <a:pt x="124212" y="193477"/>
                      <a:pt x="104180" y="173444"/>
                      <a:pt x="104180" y="148828"/>
                    </a:cubicBezTo>
                    <a:cubicBezTo>
                      <a:pt x="104180" y="124212"/>
                      <a:pt x="124212" y="104180"/>
                      <a:pt x="148828" y="104180"/>
                    </a:cubicBezTo>
                    <a:close/>
                    <a:moveTo>
                      <a:pt x="125715" y="219194"/>
                    </a:moveTo>
                    <a:cubicBezTo>
                      <a:pt x="133037" y="221605"/>
                      <a:pt x="140717" y="223242"/>
                      <a:pt x="148828" y="223242"/>
                    </a:cubicBezTo>
                    <a:cubicBezTo>
                      <a:pt x="189860" y="223242"/>
                      <a:pt x="223242" y="189860"/>
                      <a:pt x="223242" y="148828"/>
                    </a:cubicBezTo>
                    <a:cubicBezTo>
                      <a:pt x="223242" y="140643"/>
                      <a:pt x="221590" y="132904"/>
                      <a:pt x="219135" y="125537"/>
                    </a:cubicBezTo>
                    <a:cubicBezTo>
                      <a:pt x="242128" y="121518"/>
                      <a:pt x="267980" y="122471"/>
                      <a:pt x="295588" y="127471"/>
                    </a:cubicBezTo>
                    <a:cubicBezTo>
                      <a:pt x="276805" y="162446"/>
                      <a:pt x="261074" y="203478"/>
                      <a:pt x="249123" y="249123"/>
                    </a:cubicBezTo>
                    <a:cubicBezTo>
                      <a:pt x="203522" y="261059"/>
                      <a:pt x="162535" y="276776"/>
                      <a:pt x="127575" y="295528"/>
                    </a:cubicBezTo>
                    <a:cubicBezTo>
                      <a:pt x="122560" y="267920"/>
                      <a:pt x="121741" y="242158"/>
                      <a:pt x="125715" y="219194"/>
                    </a:cubicBezTo>
                    <a:close/>
                    <a:moveTo>
                      <a:pt x="29766" y="461367"/>
                    </a:moveTo>
                    <a:cubicBezTo>
                      <a:pt x="29766" y="417716"/>
                      <a:pt x="59368" y="376729"/>
                      <a:pt x="109091" y="342811"/>
                    </a:cubicBezTo>
                    <a:cubicBezTo>
                      <a:pt x="120670" y="380792"/>
                      <a:pt x="138574" y="420737"/>
                      <a:pt x="161895" y="460965"/>
                    </a:cubicBezTo>
                    <a:cubicBezTo>
                      <a:pt x="140910" y="496967"/>
                      <a:pt x="124123" y="533073"/>
                      <a:pt x="112395" y="568270"/>
                    </a:cubicBezTo>
                    <a:cubicBezTo>
                      <a:pt x="111100" y="572140"/>
                      <a:pt x="109984" y="575935"/>
                      <a:pt x="108838" y="579730"/>
                    </a:cubicBezTo>
                    <a:cubicBezTo>
                      <a:pt x="59263" y="545857"/>
                      <a:pt x="29766" y="504929"/>
                      <a:pt x="29766" y="461367"/>
                    </a:cubicBezTo>
                    <a:close/>
                    <a:moveTo>
                      <a:pt x="156180" y="766554"/>
                    </a:moveTo>
                    <a:cubicBezTo>
                      <a:pt x="126072" y="736461"/>
                      <a:pt x="116711" y="687884"/>
                      <a:pt x="127888" y="627370"/>
                    </a:cubicBezTo>
                    <a:cubicBezTo>
                      <a:pt x="162773" y="646048"/>
                      <a:pt x="203656" y="661705"/>
                      <a:pt x="249123" y="673611"/>
                    </a:cubicBezTo>
                    <a:cubicBezTo>
                      <a:pt x="261030" y="719078"/>
                      <a:pt x="276672" y="759946"/>
                      <a:pt x="295349" y="794831"/>
                    </a:cubicBezTo>
                    <a:cubicBezTo>
                      <a:pt x="234851" y="805994"/>
                      <a:pt x="186273" y="796647"/>
                      <a:pt x="156180" y="766554"/>
                    </a:cubicBezTo>
                    <a:close/>
                    <a:moveTo>
                      <a:pt x="461367" y="892969"/>
                    </a:moveTo>
                    <a:cubicBezTo>
                      <a:pt x="417761" y="892969"/>
                      <a:pt x="376803" y="863412"/>
                      <a:pt x="342900" y="813777"/>
                    </a:cubicBezTo>
                    <a:cubicBezTo>
                      <a:pt x="346770" y="812602"/>
                      <a:pt x="350535" y="811649"/>
                      <a:pt x="354449" y="810339"/>
                    </a:cubicBezTo>
                    <a:cubicBezTo>
                      <a:pt x="389632" y="798612"/>
                      <a:pt x="425723" y="781839"/>
                      <a:pt x="461709" y="760869"/>
                    </a:cubicBezTo>
                    <a:cubicBezTo>
                      <a:pt x="501982" y="784235"/>
                      <a:pt x="541958" y="801990"/>
                      <a:pt x="579968" y="813569"/>
                    </a:cubicBezTo>
                    <a:cubicBezTo>
                      <a:pt x="546050" y="863322"/>
                      <a:pt x="505033" y="892969"/>
                      <a:pt x="461367" y="892969"/>
                    </a:cubicBezTo>
                    <a:close/>
                    <a:moveTo>
                      <a:pt x="773906" y="818555"/>
                    </a:moveTo>
                    <a:cubicBezTo>
                      <a:pt x="749290" y="818555"/>
                      <a:pt x="729258" y="798522"/>
                      <a:pt x="729258" y="773906"/>
                    </a:cubicBezTo>
                    <a:cubicBezTo>
                      <a:pt x="729258" y="749290"/>
                      <a:pt x="749290" y="729258"/>
                      <a:pt x="773906" y="729258"/>
                    </a:cubicBezTo>
                    <a:cubicBezTo>
                      <a:pt x="798522" y="729258"/>
                      <a:pt x="818555" y="749290"/>
                      <a:pt x="818555" y="773906"/>
                    </a:cubicBezTo>
                    <a:cubicBezTo>
                      <a:pt x="818555" y="798522"/>
                      <a:pt x="798522" y="818555"/>
                      <a:pt x="773906" y="818555"/>
                    </a:cubicBezTo>
                    <a:close/>
                    <a:moveTo>
                      <a:pt x="797019" y="703540"/>
                    </a:moveTo>
                    <a:cubicBezTo>
                      <a:pt x="789697" y="701129"/>
                      <a:pt x="782017" y="699492"/>
                      <a:pt x="773906" y="699492"/>
                    </a:cubicBezTo>
                    <a:cubicBezTo>
                      <a:pt x="732874" y="699492"/>
                      <a:pt x="699492" y="732874"/>
                      <a:pt x="699492" y="773906"/>
                    </a:cubicBezTo>
                    <a:cubicBezTo>
                      <a:pt x="699492" y="782017"/>
                      <a:pt x="701129" y="789697"/>
                      <a:pt x="703540" y="797019"/>
                    </a:cubicBezTo>
                    <a:cubicBezTo>
                      <a:pt x="680576" y="801008"/>
                      <a:pt x="654814" y="800189"/>
                      <a:pt x="627191" y="795174"/>
                    </a:cubicBezTo>
                    <a:cubicBezTo>
                      <a:pt x="645959" y="760214"/>
                      <a:pt x="661660" y="719227"/>
                      <a:pt x="673611" y="673611"/>
                    </a:cubicBezTo>
                    <a:cubicBezTo>
                      <a:pt x="719212" y="661675"/>
                      <a:pt x="760199" y="645959"/>
                      <a:pt x="795159" y="627206"/>
                    </a:cubicBezTo>
                    <a:cubicBezTo>
                      <a:pt x="800174" y="654814"/>
                      <a:pt x="800993" y="680576"/>
                      <a:pt x="797019" y="703540"/>
                    </a:cubicBezTo>
                    <a:close/>
                    <a:moveTo>
                      <a:pt x="813643" y="579924"/>
                    </a:moveTo>
                    <a:cubicBezTo>
                      <a:pt x="802079" y="541943"/>
                      <a:pt x="784161" y="501982"/>
                      <a:pt x="760839" y="461769"/>
                    </a:cubicBezTo>
                    <a:cubicBezTo>
                      <a:pt x="781824" y="425768"/>
                      <a:pt x="798612" y="389662"/>
                      <a:pt x="810339" y="354464"/>
                    </a:cubicBezTo>
                    <a:cubicBezTo>
                      <a:pt x="811634" y="350594"/>
                      <a:pt x="812750" y="346799"/>
                      <a:pt x="813896" y="343004"/>
                    </a:cubicBezTo>
                    <a:cubicBezTo>
                      <a:pt x="863471" y="376877"/>
                      <a:pt x="892969" y="417805"/>
                      <a:pt x="892969" y="461367"/>
                    </a:cubicBezTo>
                    <a:cubicBezTo>
                      <a:pt x="892969" y="505018"/>
                      <a:pt x="863367" y="546006"/>
                      <a:pt x="813643" y="579924"/>
                    </a:cubicBezTo>
                    <a:close/>
                  </a:path>
                </a:pathLst>
              </a:custGeom>
              <a:solidFill>
                <a:srgbClr val="0078D4"/>
              </a:solidFill>
              <a:ln w="1488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2" name="Oval 111">
                <a:extLst>
                  <a:ext uri="{FF2B5EF4-FFF2-40B4-BE49-F238E27FC236}">
                    <a16:creationId xmlns:a16="http://schemas.microsoft.com/office/drawing/2014/main" id="{20947416-8FC0-8F71-3504-5E4B5F996B75}"/>
                  </a:ext>
                </a:extLst>
              </p:cNvPr>
              <p:cNvSpPr/>
              <p:nvPr/>
            </p:nvSpPr>
            <p:spPr bwMode="auto">
              <a:xfrm flipH="1">
                <a:off x="5594494" y="2941300"/>
                <a:ext cx="206374" cy="206374"/>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3" name="Oval 112">
                <a:extLst>
                  <a:ext uri="{FF2B5EF4-FFF2-40B4-BE49-F238E27FC236}">
                    <a16:creationId xmlns:a16="http://schemas.microsoft.com/office/drawing/2014/main" id="{808F5B16-D82A-C518-87B5-A31247986F78}"/>
                  </a:ext>
                </a:extLst>
              </p:cNvPr>
              <p:cNvSpPr/>
              <p:nvPr/>
            </p:nvSpPr>
            <p:spPr bwMode="auto">
              <a:xfrm flipH="1">
                <a:off x="6391172" y="3721702"/>
                <a:ext cx="184148" cy="184148"/>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extLst>
      <p:ext uri="{BB962C8B-B14F-4D97-AF65-F5344CB8AC3E}">
        <p14:creationId xmlns:p14="http://schemas.microsoft.com/office/powerpoint/2010/main" val="72533580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3D247C-69A7-297C-A0FE-43CE83EC6376}"/>
              </a:ext>
              <a:ext uri="{C183D7F6-B498-43B3-948B-1728B52AA6E4}">
                <adec:decorative xmlns:adec="http://schemas.microsoft.com/office/drawing/2017/decorative" val="1"/>
              </a:ext>
            </a:extLst>
          </p:cNvPr>
          <p:cNvSpPr/>
          <p:nvPr/>
        </p:nvSpPr>
        <p:spPr bwMode="auto">
          <a:xfrm>
            <a:off x="0" y="0"/>
            <a:ext cx="5641263" cy="685800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0">
            <a:extLst>
              <a:ext uri="{FF2B5EF4-FFF2-40B4-BE49-F238E27FC236}">
                <a16:creationId xmlns:a16="http://schemas.microsoft.com/office/drawing/2014/main" id="{E449EF12-2AD6-759E-C88E-33CFA72975F4}"/>
              </a:ext>
            </a:extLst>
          </p:cNvPr>
          <p:cNvSpPr txBox="1">
            <a:spLocks noGrp="1"/>
          </p:cNvSpPr>
          <p:nvPr>
            <p:ph type="title" idx="4294967295"/>
          </p:nvPr>
        </p:nvSpPr>
        <p:spPr>
          <a:xfrm>
            <a:off x="444500" y="2272687"/>
            <a:ext cx="4857749" cy="184665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Maintain full control over configuration and management</a:t>
            </a:r>
          </a:p>
        </p:txBody>
      </p:sp>
      <p:sp>
        <p:nvSpPr>
          <p:cNvPr id="6" name="TextBox 5">
            <a:extLst>
              <a:ext uri="{FF2B5EF4-FFF2-40B4-BE49-F238E27FC236}">
                <a16:creationId xmlns:a16="http://schemas.microsoft.com/office/drawing/2014/main" id="{69C99F11-8B75-B1B5-1ABB-E899840C3568}"/>
              </a:ext>
            </a:extLst>
          </p:cNvPr>
          <p:cNvSpPr txBox="1"/>
          <p:nvPr/>
        </p:nvSpPr>
        <p:spPr>
          <a:xfrm>
            <a:off x="7053944" y="1693505"/>
            <a:ext cx="4404631" cy="830997"/>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Enable GPU accelerated app rendering and encoding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on Azure Virtual Desktop session hosts</a:t>
            </a:r>
          </a:p>
        </p:txBody>
      </p:sp>
      <p:sp>
        <p:nvSpPr>
          <p:cNvPr id="7" name="TextBox 6">
            <a:extLst>
              <a:ext uri="{FF2B5EF4-FFF2-40B4-BE49-F238E27FC236}">
                <a16:creationId xmlns:a16="http://schemas.microsoft.com/office/drawing/2014/main" id="{84BB3BEA-9353-5428-877F-6ABDB26408CF}"/>
              </a:ext>
            </a:extLst>
          </p:cNvPr>
          <p:cNvSpPr txBox="1"/>
          <p:nvPr/>
        </p:nvSpPr>
        <p:spPr>
          <a:xfrm>
            <a:off x="7053944" y="3197395"/>
            <a:ext cx="4693556" cy="553998"/>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Empower IT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to specify how desktops are distributed across VMs​</a:t>
            </a:r>
          </a:p>
        </p:txBody>
      </p:sp>
      <p:sp>
        <p:nvSpPr>
          <p:cNvPr id="8" name="TextBox 7">
            <a:extLst>
              <a:ext uri="{FF2B5EF4-FFF2-40B4-BE49-F238E27FC236}">
                <a16:creationId xmlns:a16="http://schemas.microsoft.com/office/drawing/2014/main" id="{61E5CEE0-6916-4088-27D9-198348019FFF}"/>
              </a:ext>
            </a:extLst>
          </p:cNvPr>
          <p:cNvSpPr txBox="1"/>
          <p:nvPr/>
        </p:nvSpPr>
        <p:spPr>
          <a:xfrm>
            <a:off x="7053944" y="4556539"/>
            <a:ext cx="4693556" cy="830997"/>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Simplify the delivery of company-specific apps to employees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with capabilities for external users</a:t>
            </a:r>
          </a:p>
        </p:txBody>
      </p:sp>
      <p:grpSp>
        <p:nvGrpSpPr>
          <p:cNvPr id="84" name="Group 83">
            <a:extLst>
              <a:ext uri="{FF2B5EF4-FFF2-40B4-BE49-F238E27FC236}">
                <a16:creationId xmlns:a16="http://schemas.microsoft.com/office/drawing/2014/main" id="{40F11855-AC42-8C27-6C64-4B6B71490383}"/>
              </a:ext>
              <a:ext uri="{C183D7F6-B498-43B3-948B-1728B52AA6E4}">
                <adec:decorative xmlns:adec="http://schemas.microsoft.com/office/drawing/2017/decorative" val="1"/>
              </a:ext>
            </a:extLst>
          </p:cNvPr>
          <p:cNvGrpSpPr/>
          <p:nvPr/>
        </p:nvGrpSpPr>
        <p:grpSpPr>
          <a:xfrm>
            <a:off x="6263973" y="3196017"/>
            <a:ext cx="518552" cy="556754"/>
            <a:chOff x="6481479" y="5567956"/>
            <a:chExt cx="394303" cy="423355"/>
          </a:xfrm>
        </p:grpSpPr>
        <p:sp>
          <p:nvSpPr>
            <p:cNvPr id="85" name="Oval 1124">
              <a:extLst>
                <a:ext uri="{FF2B5EF4-FFF2-40B4-BE49-F238E27FC236}">
                  <a16:creationId xmlns:a16="http://schemas.microsoft.com/office/drawing/2014/main" id="{E159DD9F-3A2A-1FD4-5C77-5149500CDD86}"/>
                </a:ext>
              </a:extLst>
            </p:cNvPr>
            <p:cNvSpPr>
              <a:spLocks noChangeArrowheads="1"/>
            </p:cNvSpPr>
            <p:nvPr/>
          </p:nvSpPr>
          <p:spPr bwMode="auto">
            <a:xfrm>
              <a:off x="6610148" y="5725676"/>
              <a:ext cx="132817" cy="132817"/>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6" name="Freeform 1125">
              <a:extLst>
                <a:ext uri="{FF2B5EF4-FFF2-40B4-BE49-F238E27FC236}">
                  <a16:creationId xmlns:a16="http://schemas.microsoft.com/office/drawing/2014/main" id="{C04BE613-544D-5619-756A-7D9D077A4EBB}"/>
                </a:ext>
              </a:extLst>
            </p:cNvPr>
            <p:cNvSpPr>
              <a:spLocks/>
            </p:cNvSpPr>
            <p:nvPr/>
          </p:nvSpPr>
          <p:spPr bwMode="auto">
            <a:xfrm>
              <a:off x="6564490" y="5875096"/>
              <a:ext cx="228281" cy="116215"/>
            </a:xfrm>
            <a:custGeom>
              <a:avLst/>
              <a:gdLst>
                <a:gd name="T0" fmla="*/ 35 w 69"/>
                <a:gd name="T1" fmla="*/ 0 h 35"/>
                <a:gd name="T2" fmla="*/ 0 w 69"/>
                <a:gd name="T3" fmla="*/ 35 h 35"/>
                <a:gd name="T4" fmla="*/ 69 w 69"/>
                <a:gd name="T5" fmla="*/ 35 h 35"/>
                <a:gd name="T6" fmla="*/ 35 w 69"/>
                <a:gd name="T7" fmla="*/ 0 h 35"/>
              </a:gdLst>
              <a:ahLst/>
              <a:cxnLst>
                <a:cxn ang="0">
                  <a:pos x="T0" y="T1"/>
                </a:cxn>
                <a:cxn ang="0">
                  <a:pos x="T2" y="T3"/>
                </a:cxn>
                <a:cxn ang="0">
                  <a:pos x="T4" y="T5"/>
                </a:cxn>
                <a:cxn ang="0">
                  <a:pos x="T6" y="T7"/>
                </a:cxn>
              </a:cxnLst>
              <a:rect l="0" t="0" r="r" b="b"/>
              <a:pathLst>
                <a:path w="69" h="35">
                  <a:moveTo>
                    <a:pt x="35" y="0"/>
                  </a:moveTo>
                  <a:cubicBezTo>
                    <a:pt x="16" y="0"/>
                    <a:pt x="0" y="16"/>
                    <a:pt x="0" y="35"/>
                  </a:cubicBezTo>
                  <a:cubicBezTo>
                    <a:pt x="69" y="35"/>
                    <a:pt x="69" y="35"/>
                    <a:pt x="69" y="35"/>
                  </a:cubicBezTo>
                  <a:cubicBezTo>
                    <a:pt x="69" y="16"/>
                    <a:pt x="54" y="0"/>
                    <a:pt x="35" y="0"/>
                  </a:cubicBezTo>
                  <a:close/>
                </a:path>
              </a:pathLst>
            </a:cu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7" name="Oval 1126">
              <a:extLst>
                <a:ext uri="{FF2B5EF4-FFF2-40B4-BE49-F238E27FC236}">
                  <a16:creationId xmlns:a16="http://schemas.microsoft.com/office/drawing/2014/main" id="{655EC696-8DF1-ED08-F4DA-B80A06368F13}"/>
                </a:ext>
              </a:extLst>
            </p:cNvPr>
            <p:cNvSpPr>
              <a:spLocks noChangeArrowheads="1"/>
            </p:cNvSpPr>
            <p:nvPr/>
          </p:nvSpPr>
          <p:spPr bwMode="auto">
            <a:xfrm>
              <a:off x="6772016" y="5609462"/>
              <a:ext cx="66410" cy="66410"/>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8" name="Oval 1127">
              <a:extLst>
                <a:ext uri="{FF2B5EF4-FFF2-40B4-BE49-F238E27FC236}">
                  <a16:creationId xmlns:a16="http://schemas.microsoft.com/office/drawing/2014/main" id="{DBCCCBD0-0F47-A7CB-4D7C-C5AE73A89815}"/>
                </a:ext>
              </a:extLst>
            </p:cNvPr>
            <p:cNvSpPr>
              <a:spLocks noChangeArrowheads="1"/>
            </p:cNvSpPr>
            <p:nvPr/>
          </p:nvSpPr>
          <p:spPr bwMode="auto">
            <a:xfrm>
              <a:off x="6481479" y="5742279"/>
              <a:ext cx="37356" cy="37356"/>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9" name="Oval 1128">
              <a:extLst>
                <a:ext uri="{FF2B5EF4-FFF2-40B4-BE49-F238E27FC236}">
                  <a16:creationId xmlns:a16="http://schemas.microsoft.com/office/drawing/2014/main" id="{D2DAAC41-8288-522F-42D6-0B01B872F379}"/>
                </a:ext>
              </a:extLst>
            </p:cNvPr>
            <p:cNvSpPr>
              <a:spLocks noChangeArrowheads="1"/>
            </p:cNvSpPr>
            <p:nvPr/>
          </p:nvSpPr>
          <p:spPr bwMode="auto">
            <a:xfrm>
              <a:off x="6531285" y="5621912"/>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0" name="Oval 1129">
              <a:extLst>
                <a:ext uri="{FF2B5EF4-FFF2-40B4-BE49-F238E27FC236}">
                  <a16:creationId xmlns:a16="http://schemas.microsoft.com/office/drawing/2014/main" id="{9C9245ED-A2D0-2EDA-FD05-0170CBF3361B}"/>
                </a:ext>
              </a:extLst>
            </p:cNvPr>
            <p:cNvSpPr>
              <a:spLocks noChangeArrowheads="1"/>
            </p:cNvSpPr>
            <p:nvPr/>
          </p:nvSpPr>
          <p:spPr bwMode="auto">
            <a:xfrm>
              <a:off x="6651652" y="5567956"/>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1" name="Oval 1130">
              <a:extLst>
                <a:ext uri="{FF2B5EF4-FFF2-40B4-BE49-F238E27FC236}">
                  <a16:creationId xmlns:a16="http://schemas.microsoft.com/office/drawing/2014/main" id="{FF43EFAE-6F68-0F75-1423-98A276AED6EF}"/>
                </a:ext>
              </a:extLst>
            </p:cNvPr>
            <p:cNvSpPr>
              <a:spLocks noChangeArrowheads="1"/>
            </p:cNvSpPr>
            <p:nvPr/>
          </p:nvSpPr>
          <p:spPr bwMode="auto">
            <a:xfrm>
              <a:off x="6838426" y="5725676"/>
              <a:ext cx="37356" cy="41506"/>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2" name="Oval 1131">
              <a:extLst>
                <a:ext uri="{FF2B5EF4-FFF2-40B4-BE49-F238E27FC236}">
                  <a16:creationId xmlns:a16="http://schemas.microsoft.com/office/drawing/2014/main" id="{5D506DDB-AF4F-2799-D68A-BCC3D3E2345B}"/>
                </a:ext>
              </a:extLst>
            </p:cNvPr>
            <p:cNvSpPr>
              <a:spLocks noChangeArrowheads="1"/>
            </p:cNvSpPr>
            <p:nvPr/>
          </p:nvSpPr>
          <p:spPr bwMode="auto">
            <a:xfrm>
              <a:off x="6531285" y="5846042"/>
              <a:ext cx="29054" cy="24903"/>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3" name="Oval 1132">
              <a:extLst>
                <a:ext uri="{FF2B5EF4-FFF2-40B4-BE49-F238E27FC236}">
                  <a16:creationId xmlns:a16="http://schemas.microsoft.com/office/drawing/2014/main" id="{20A5CBAE-AAD9-9B92-D135-66E44C3EA4CB}"/>
                </a:ext>
              </a:extLst>
            </p:cNvPr>
            <p:cNvSpPr>
              <a:spLocks noChangeArrowheads="1"/>
            </p:cNvSpPr>
            <p:nvPr/>
          </p:nvSpPr>
          <p:spPr bwMode="auto">
            <a:xfrm>
              <a:off x="6796920" y="5846042"/>
              <a:ext cx="24903" cy="24903"/>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grpSp>
      <p:grpSp>
        <p:nvGrpSpPr>
          <p:cNvPr id="108" name="Group 107">
            <a:extLst>
              <a:ext uri="{FF2B5EF4-FFF2-40B4-BE49-F238E27FC236}">
                <a16:creationId xmlns:a16="http://schemas.microsoft.com/office/drawing/2014/main" id="{3CA37878-3778-A9A1-98FC-5A66FDEE8B62}"/>
              </a:ext>
              <a:ext uri="{C183D7F6-B498-43B3-948B-1728B52AA6E4}">
                <adec:decorative xmlns:adec="http://schemas.microsoft.com/office/drawing/2017/decorative" val="1"/>
              </a:ext>
            </a:extLst>
          </p:cNvPr>
          <p:cNvGrpSpPr/>
          <p:nvPr/>
        </p:nvGrpSpPr>
        <p:grpSpPr>
          <a:xfrm>
            <a:off x="6268018" y="4578306"/>
            <a:ext cx="510460" cy="510464"/>
            <a:chOff x="8448274" y="942706"/>
            <a:chExt cx="634216" cy="634216"/>
          </a:xfrm>
        </p:grpSpPr>
        <p:sp>
          <p:nvSpPr>
            <p:cNvPr id="109" name="Freeform: Shape 108">
              <a:extLst>
                <a:ext uri="{FF2B5EF4-FFF2-40B4-BE49-F238E27FC236}">
                  <a16:creationId xmlns:a16="http://schemas.microsoft.com/office/drawing/2014/main" id="{9A723DC7-47C3-C51A-A570-1C8308D2020A}"/>
                </a:ext>
                <a:ext uri="{C183D7F6-B498-43B3-948B-1728B52AA6E4}">
                  <adec:decorative xmlns:adec="http://schemas.microsoft.com/office/drawing/2017/decorative" val="1"/>
                </a:ext>
              </a:extLst>
            </p:cNvPr>
            <p:cNvSpPr/>
            <p:nvPr/>
          </p:nvSpPr>
          <p:spPr>
            <a:xfrm>
              <a:off x="8651628" y="1170259"/>
              <a:ext cx="238372" cy="200424"/>
            </a:xfrm>
            <a:custGeom>
              <a:avLst/>
              <a:gdLst>
                <a:gd name="connsiteX0" fmla="*/ 222281 w 1065307"/>
                <a:gd name="connsiteY0" fmla="*/ 5 h 895726"/>
                <a:gd name="connsiteX1" fmla="*/ 532139 w 1065307"/>
                <a:gd name="connsiteY1" fmla="*/ 177940 h 895726"/>
                <a:gd name="connsiteX2" fmla="*/ 986072 w 1065307"/>
                <a:gd name="connsiteY2" fmla="*/ 64722 h 895726"/>
                <a:gd name="connsiteX3" fmla="*/ 525491 w 1065307"/>
                <a:gd name="connsiteY3" fmla="*/ 895726 h 895726"/>
                <a:gd name="connsiteX4" fmla="*/ 112925 w 1065307"/>
                <a:gd name="connsiteY4" fmla="*/ 524193 h 895726"/>
                <a:gd name="connsiteX5" fmla="*/ 201939 w 1065307"/>
                <a:gd name="connsiteY5" fmla="*/ 524193 h 895726"/>
                <a:gd name="connsiteX6" fmla="*/ 281349 w 1065307"/>
                <a:gd name="connsiteY6" fmla="*/ 524193 h 895726"/>
                <a:gd name="connsiteX7" fmla="*/ 306835 w 1065307"/>
                <a:gd name="connsiteY7" fmla="*/ 508437 h 895726"/>
                <a:gd name="connsiteX8" fmla="*/ 354481 w 1065307"/>
                <a:gd name="connsiteY8" fmla="*/ 382761 h 895726"/>
                <a:gd name="connsiteX9" fmla="*/ 357805 w 1065307"/>
                <a:gd name="connsiteY9" fmla="*/ 650235 h 895726"/>
                <a:gd name="connsiteX10" fmla="*/ 415054 w 1065307"/>
                <a:gd name="connsiteY10" fmla="*/ 735241 h 895726"/>
                <a:gd name="connsiteX11" fmla="*/ 475259 w 1065307"/>
                <a:gd name="connsiteY11" fmla="*/ 716188 h 895726"/>
                <a:gd name="connsiteX12" fmla="*/ 570552 w 1065307"/>
                <a:gd name="connsiteY12" fmla="*/ 524193 h 895726"/>
                <a:gd name="connsiteX13" fmla="*/ 875267 w 1065307"/>
                <a:gd name="connsiteY13" fmla="*/ 524193 h 895726"/>
                <a:gd name="connsiteX14" fmla="*/ 868988 w 1065307"/>
                <a:gd name="connsiteY14" fmla="*/ 451645 h 895726"/>
                <a:gd name="connsiteX15" fmla="*/ 849781 w 1065307"/>
                <a:gd name="connsiteY15" fmla="*/ 432592 h 895726"/>
                <a:gd name="connsiteX16" fmla="*/ 510347 w 1065307"/>
                <a:gd name="connsiteY16" fmla="*/ 435889 h 895726"/>
                <a:gd name="connsiteX17" fmla="*/ 484862 w 1065307"/>
                <a:gd name="connsiteY17" fmla="*/ 467400 h 895726"/>
                <a:gd name="connsiteX18" fmla="*/ 446819 w 1065307"/>
                <a:gd name="connsiteY18" fmla="*/ 577687 h 895726"/>
                <a:gd name="connsiteX19" fmla="*/ 443495 w 1065307"/>
                <a:gd name="connsiteY19" fmla="*/ 247190 h 895726"/>
                <a:gd name="connsiteX20" fmla="*/ 399172 w 1065307"/>
                <a:gd name="connsiteY20" fmla="*/ 177940 h 895726"/>
                <a:gd name="connsiteX21" fmla="*/ 335644 w 1065307"/>
                <a:gd name="connsiteY21" fmla="*/ 209451 h 895726"/>
                <a:gd name="connsiteX22" fmla="*/ 227793 w 1065307"/>
                <a:gd name="connsiteY22" fmla="*/ 432958 h 895726"/>
                <a:gd name="connsiteX23" fmla="*/ 170544 w 1065307"/>
                <a:gd name="connsiteY23" fmla="*/ 432958 h 895726"/>
                <a:gd name="connsiteX24" fmla="*/ 59369 w 1065307"/>
                <a:gd name="connsiteY24" fmla="*/ 436256 h 895726"/>
                <a:gd name="connsiteX25" fmla="*/ 71927 w 1065307"/>
                <a:gd name="connsiteY25" fmla="*/ 64722 h 895726"/>
                <a:gd name="connsiteX26" fmla="*/ 222281 w 1065307"/>
                <a:gd name="connsiteY26" fmla="*/ 5 h 8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65307" h="895726">
                  <a:moveTo>
                    <a:pt x="222281" y="5"/>
                  </a:moveTo>
                  <a:cubicBezTo>
                    <a:pt x="318666" y="-653"/>
                    <a:pt x="431029" y="57943"/>
                    <a:pt x="532139" y="177940"/>
                  </a:cubicBezTo>
                  <a:cubicBezTo>
                    <a:pt x="659196" y="-1231"/>
                    <a:pt x="878221" y="-48497"/>
                    <a:pt x="986072" y="64722"/>
                  </a:cubicBezTo>
                  <a:cubicBezTo>
                    <a:pt x="1284508" y="385692"/>
                    <a:pt x="652917" y="845528"/>
                    <a:pt x="525491" y="895726"/>
                  </a:cubicBezTo>
                  <a:cubicBezTo>
                    <a:pt x="439801" y="867513"/>
                    <a:pt x="258819" y="716188"/>
                    <a:pt x="112925" y="524193"/>
                  </a:cubicBezTo>
                  <a:lnTo>
                    <a:pt x="201939" y="524193"/>
                  </a:lnTo>
                  <a:lnTo>
                    <a:pt x="281349" y="524193"/>
                  </a:lnTo>
                  <a:cubicBezTo>
                    <a:pt x="290952" y="520895"/>
                    <a:pt x="303510" y="517964"/>
                    <a:pt x="306835" y="508437"/>
                  </a:cubicBezTo>
                  <a:lnTo>
                    <a:pt x="354481" y="382761"/>
                  </a:lnTo>
                  <a:lnTo>
                    <a:pt x="357805" y="650235"/>
                  </a:lnTo>
                  <a:cubicBezTo>
                    <a:pt x="361129" y="665991"/>
                    <a:pt x="364453" y="729012"/>
                    <a:pt x="415054" y="735241"/>
                  </a:cubicBezTo>
                  <a:cubicBezTo>
                    <a:pt x="424658" y="735241"/>
                    <a:pt x="465656" y="731943"/>
                    <a:pt x="475259" y="716188"/>
                  </a:cubicBezTo>
                  <a:lnTo>
                    <a:pt x="570552" y="524193"/>
                  </a:lnTo>
                  <a:lnTo>
                    <a:pt x="875267" y="524193"/>
                  </a:lnTo>
                  <a:cubicBezTo>
                    <a:pt x="891149" y="524193"/>
                    <a:pt x="868988" y="467400"/>
                    <a:pt x="868988" y="451645"/>
                  </a:cubicBezTo>
                  <a:cubicBezTo>
                    <a:pt x="868988" y="435889"/>
                    <a:pt x="865663" y="432592"/>
                    <a:pt x="849781" y="432592"/>
                  </a:cubicBezTo>
                  <a:lnTo>
                    <a:pt x="510347" y="435889"/>
                  </a:lnTo>
                  <a:cubicBezTo>
                    <a:pt x="497420" y="435889"/>
                    <a:pt x="488186" y="454942"/>
                    <a:pt x="484862" y="467400"/>
                  </a:cubicBezTo>
                  <a:lnTo>
                    <a:pt x="446819" y="577687"/>
                  </a:lnTo>
                  <a:lnTo>
                    <a:pt x="443495" y="247190"/>
                  </a:lnTo>
                  <a:cubicBezTo>
                    <a:pt x="440540" y="231435"/>
                    <a:pt x="440540" y="177940"/>
                    <a:pt x="399172" y="177940"/>
                  </a:cubicBezTo>
                  <a:cubicBezTo>
                    <a:pt x="386245" y="174643"/>
                    <a:pt x="338968" y="196993"/>
                    <a:pt x="335644" y="209451"/>
                  </a:cubicBezTo>
                  <a:lnTo>
                    <a:pt x="227793" y="432958"/>
                  </a:lnTo>
                  <a:lnTo>
                    <a:pt x="170544" y="432958"/>
                  </a:lnTo>
                  <a:lnTo>
                    <a:pt x="59369" y="436256"/>
                  </a:lnTo>
                  <a:cubicBezTo>
                    <a:pt x="-7484" y="323037"/>
                    <a:pt x="-35924" y="184535"/>
                    <a:pt x="71927" y="64722"/>
                  </a:cubicBezTo>
                  <a:cubicBezTo>
                    <a:pt x="112371" y="22127"/>
                    <a:pt x="164450" y="401"/>
                    <a:pt x="222281" y="5"/>
                  </a:cubicBezTo>
                  <a:close/>
                </a:path>
              </a:pathLst>
            </a:custGeom>
            <a:solidFill>
              <a:srgbClr val="50E6FF"/>
            </a:solidFill>
            <a:ln w="15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latin typeface="Segoe UI Semibold"/>
              </a:endParaRPr>
            </a:p>
          </p:txBody>
        </p:sp>
        <p:grpSp>
          <p:nvGrpSpPr>
            <p:cNvPr id="110" name="Group 109">
              <a:extLst>
                <a:ext uri="{FF2B5EF4-FFF2-40B4-BE49-F238E27FC236}">
                  <a16:creationId xmlns:a16="http://schemas.microsoft.com/office/drawing/2014/main" id="{23C05F2D-B6CB-69C3-16DA-26D33D893296}"/>
                </a:ext>
              </a:extLst>
            </p:cNvPr>
            <p:cNvGrpSpPr/>
            <p:nvPr/>
          </p:nvGrpSpPr>
          <p:grpSpPr>
            <a:xfrm>
              <a:off x="8448274" y="942706"/>
              <a:ext cx="634216" cy="634216"/>
              <a:chOff x="5524498" y="2857498"/>
              <a:chExt cx="1143002" cy="1143002"/>
            </a:xfrm>
          </p:grpSpPr>
          <p:sp>
            <p:nvSpPr>
              <p:cNvPr id="111" name="Freeform: Shape 110">
                <a:extLst>
                  <a:ext uri="{FF2B5EF4-FFF2-40B4-BE49-F238E27FC236}">
                    <a16:creationId xmlns:a16="http://schemas.microsoft.com/office/drawing/2014/main" id="{FDAE9D9B-7099-6536-D155-52635124572B}"/>
                  </a:ext>
                </a:extLst>
              </p:cNvPr>
              <p:cNvSpPr/>
              <p:nvPr/>
            </p:nvSpPr>
            <p:spPr>
              <a:xfrm>
                <a:off x="5524498" y="2857498"/>
                <a:ext cx="1143002" cy="1143002"/>
              </a:xfrm>
              <a:custGeom>
                <a:avLst/>
                <a:gdLst>
                  <a:gd name="connsiteX0" fmla="*/ 922734 w 922734"/>
                  <a:gd name="connsiteY0" fmla="*/ 461367 h 922734"/>
                  <a:gd name="connsiteX1" fmla="*/ 822156 w 922734"/>
                  <a:gd name="connsiteY1" fmla="*/ 311378 h 922734"/>
                  <a:gd name="connsiteX2" fmla="*/ 787598 w 922734"/>
                  <a:gd name="connsiteY2" fmla="*/ 135136 h 922734"/>
                  <a:gd name="connsiteX3" fmla="*/ 611356 w 922734"/>
                  <a:gd name="connsiteY3" fmla="*/ 100578 h 922734"/>
                  <a:gd name="connsiteX4" fmla="*/ 461367 w 922734"/>
                  <a:gd name="connsiteY4" fmla="*/ 0 h 922734"/>
                  <a:gd name="connsiteX5" fmla="*/ 311304 w 922734"/>
                  <a:gd name="connsiteY5" fmla="*/ 100712 h 922734"/>
                  <a:gd name="connsiteX6" fmla="*/ 203508 w 922734"/>
                  <a:gd name="connsiteY6" fmla="*/ 98762 h 922734"/>
                  <a:gd name="connsiteX7" fmla="*/ 148828 w 922734"/>
                  <a:gd name="connsiteY7" fmla="*/ 74414 h 922734"/>
                  <a:gd name="connsiteX8" fmla="*/ 74414 w 922734"/>
                  <a:gd name="connsiteY8" fmla="*/ 148828 h 922734"/>
                  <a:gd name="connsiteX9" fmla="*/ 98762 w 922734"/>
                  <a:gd name="connsiteY9" fmla="*/ 203508 h 922734"/>
                  <a:gd name="connsiteX10" fmla="*/ 100891 w 922734"/>
                  <a:gd name="connsiteY10" fmla="*/ 311185 h 922734"/>
                  <a:gd name="connsiteX11" fmla="*/ 0 w 922734"/>
                  <a:gd name="connsiteY11" fmla="*/ 461367 h 922734"/>
                  <a:gd name="connsiteX12" fmla="*/ 100578 w 922734"/>
                  <a:gd name="connsiteY12" fmla="*/ 611356 h 922734"/>
                  <a:gd name="connsiteX13" fmla="*/ 135136 w 922734"/>
                  <a:gd name="connsiteY13" fmla="*/ 787598 h 922734"/>
                  <a:gd name="connsiteX14" fmla="*/ 249183 w 922734"/>
                  <a:gd name="connsiteY14" fmla="*/ 829389 h 922734"/>
                  <a:gd name="connsiteX15" fmla="*/ 311289 w 922734"/>
                  <a:gd name="connsiteY15" fmla="*/ 822022 h 922734"/>
                  <a:gd name="connsiteX16" fmla="*/ 461367 w 922734"/>
                  <a:gd name="connsiteY16" fmla="*/ 922734 h 922734"/>
                  <a:gd name="connsiteX17" fmla="*/ 611535 w 922734"/>
                  <a:gd name="connsiteY17" fmla="*/ 821888 h 922734"/>
                  <a:gd name="connsiteX18" fmla="*/ 674206 w 922734"/>
                  <a:gd name="connsiteY18" fmla="*/ 829181 h 922734"/>
                  <a:gd name="connsiteX19" fmla="*/ 719405 w 922734"/>
                  <a:gd name="connsiteY19" fmla="*/ 824195 h 922734"/>
                  <a:gd name="connsiteX20" fmla="*/ 773906 w 922734"/>
                  <a:gd name="connsiteY20" fmla="*/ 848320 h 922734"/>
                  <a:gd name="connsiteX21" fmla="*/ 848320 w 922734"/>
                  <a:gd name="connsiteY21" fmla="*/ 773906 h 922734"/>
                  <a:gd name="connsiteX22" fmla="*/ 823972 w 922734"/>
                  <a:gd name="connsiteY22" fmla="*/ 719227 h 922734"/>
                  <a:gd name="connsiteX23" fmla="*/ 821844 w 922734"/>
                  <a:gd name="connsiteY23" fmla="*/ 611550 h 922734"/>
                  <a:gd name="connsiteX24" fmla="*/ 922734 w 922734"/>
                  <a:gd name="connsiteY24" fmla="*/ 461367 h 922734"/>
                  <a:gd name="connsiteX25" fmla="*/ 673551 w 922734"/>
                  <a:gd name="connsiteY25" fmla="*/ 123066 h 922734"/>
                  <a:gd name="connsiteX26" fmla="*/ 766554 w 922734"/>
                  <a:gd name="connsiteY26" fmla="*/ 156195 h 922734"/>
                  <a:gd name="connsiteX27" fmla="*/ 794846 w 922734"/>
                  <a:gd name="connsiteY27" fmla="*/ 295379 h 922734"/>
                  <a:gd name="connsiteX28" fmla="*/ 673611 w 922734"/>
                  <a:gd name="connsiteY28" fmla="*/ 249138 h 922734"/>
                  <a:gd name="connsiteX29" fmla="*/ 627236 w 922734"/>
                  <a:gd name="connsiteY29" fmla="*/ 127665 h 922734"/>
                  <a:gd name="connsiteX30" fmla="*/ 673551 w 922734"/>
                  <a:gd name="connsiteY30" fmla="*/ 123066 h 922734"/>
                  <a:gd name="connsiteX31" fmla="*/ 669727 w 922734"/>
                  <a:gd name="connsiteY31" fmla="*/ 461367 h 922734"/>
                  <a:gd name="connsiteX32" fmla="*/ 665485 w 922734"/>
                  <a:gd name="connsiteY32" fmla="*/ 546170 h 922734"/>
                  <a:gd name="connsiteX33" fmla="*/ 608692 w 922734"/>
                  <a:gd name="connsiteY33" fmla="*/ 608707 h 922734"/>
                  <a:gd name="connsiteX34" fmla="*/ 546155 w 922734"/>
                  <a:gd name="connsiteY34" fmla="*/ 665500 h 922734"/>
                  <a:gd name="connsiteX35" fmla="*/ 461367 w 922734"/>
                  <a:gd name="connsiteY35" fmla="*/ 669727 h 922734"/>
                  <a:gd name="connsiteX36" fmla="*/ 376848 w 922734"/>
                  <a:gd name="connsiteY36" fmla="*/ 665515 h 922734"/>
                  <a:gd name="connsiteX37" fmla="*/ 314027 w 922734"/>
                  <a:gd name="connsiteY37" fmla="*/ 608707 h 922734"/>
                  <a:gd name="connsiteX38" fmla="*/ 257220 w 922734"/>
                  <a:gd name="connsiteY38" fmla="*/ 545902 h 922734"/>
                  <a:gd name="connsiteX39" fmla="*/ 253008 w 922734"/>
                  <a:gd name="connsiteY39" fmla="*/ 461367 h 922734"/>
                  <a:gd name="connsiteX40" fmla="*/ 257249 w 922734"/>
                  <a:gd name="connsiteY40" fmla="*/ 376565 h 922734"/>
                  <a:gd name="connsiteX41" fmla="*/ 314042 w 922734"/>
                  <a:gd name="connsiteY41" fmla="*/ 314027 h 922734"/>
                  <a:gd name="connsiteX42" fmla="*/ 376580 w 922734"/>
                  <a:gd name="connsiteY42" fmla="*/ 257235 h 922734"/>
                  <a:gd name="connsiteX43" fmla="*/ 461367 w 922734"/>
                  <a:gd name="connsiteY43" fmla="*/ 253008 h 922734"/>
                  <a:gd name="connsiteX44" fmla="*/ 545961 w 922734"/>
                  <a:gd name="connsiteY44" fmla="*/ 257235 h 922734"/>
                  <a:gd name="connsiteX45" fmla="*/ 608692 w 922734"/>
                  <a:gd name="connsiteY45" fmla="*/ 314042 h 922734"/>
                  <a:gd name="connsiteX46" fmla="*/ 665500 w 922734"/>
                  <a:gd name="connsiteY46" fmla="*/ 376848 h 922734"/>
                  <a:gd name="connsiteX47" fmla="*/ 669727 w 922734"/>
                  <a:gd name="connsiteY47" fmla="*/ 461367 h 922734"/>
                  <a:gd name="connsiteX48" fmla="*/ 629736 w 922734"/>
                  <a:gd name="connsiteY48" fmla="*/ 292998 h 922734"/>
                  <a:gd name="connsiteX49" fmla="*/ 599896 w 922734"/>
                  <a:gd name="connsiteY49" fmla="*/ 264542 h 922734"/>
                  <a:gd name="connsiteX50" fmla="*/ 648370 w 922734"/>
                  <a:gd name="connsiteY50" fmla="*/ 274380 h 922734"/>
                  <a:gd name="connsiteX51" fmla="*/ 658207 w 922734"/>
                  <a:gd name="connsiteY51" fmla="*/ 322883 h 922734"/>
                  <a:gd name="connsiteX52" fmla="*/ 629736 w 922734"/>
                  <a:gd name="connsiteY52" fmla="*/ 292998 h 922734"/>
                  <a:gd name="connsiteX53" fmla="*/ 557213 w 922734"/>
                  <a:gd name="connsiteY53" fmla="*/ 228198 h 922734"/>
                  <a:gd name="connsiteX54" fmla="*/ 490225 w 922734"/>
                  <a:gd name="connsiteY54" fmla="*/ 179725 h 922734"/>
                  <a:gd name="connsiteX55" fmla="*/ 577691 w 922734"/>
                  <a:gd name="connsiteY55" fmla="*/ 140613 h 922734"/>
                  <a:gd name="connsiteX56" fmla="*/ 596027 w 922734"/>
                  <a:gd name="connsiteY56" fmla="*/ 135151 h 922734"/>
                  <a:gd name="connsiteX57" fmla="*/ 639500 w 922734"/>
                  <a:gd name="connsiteY57" fmla="*/ 241042 h 922734"/>
                  <a:gd name="connsiteX58" fmla="*/ 557213 w 922734"/>
                  <a:gd name="connsiteY58" fmla="*/ 228198 h 922734"/>
                  <a:gd name="connsiteX59" fmla="*/ 503262 w 922734"/>
                  <a:gd name="connsiteY59" fmla="*/ 224224 h 922734"/>
                  <a:gd name="connsiteX60" fmla="*/ 461367 w 922734"/>
                  <a:gd name="connsiteY60" fmla="*/ 223242 h 922734"/>
                  <a:gd name="connsiteX61" fmla="*/ 419800 w 922734"/>
                  <a:gd name="connsiteY61" fmla="*/ 224210 h 922734"/>
                  <a:gd name="connsiteX62" fmla="*/ 461605 w 922734"/>
                  <a:gd name="connsiteY62" fmla="*/ 196438 h 922734"/>
                  <a:gd name="connsiteX63" fmla="*/ 503262 w 922734"/>
                  <a:gd name="connsiteY63" fmla="*/ 224224 h 922734"/>
                  <a:gd name="connsiteX64" fmla="*/ 365269 w 922734"/>
                  <a:gd name="connsiteY64" fmla="*/ 228228 h 922734"/>
                  <a:gd name="connsiteX65" fmla="*/ 283250 w 922734"/>
                  <a:gd name="connsiteY65" fmla="*/ 241057 h 922734"/>
                  <a:gd name="connsiteX66" fmla="*/ 326946 w 922734"/>
                  <a:gd name="connsiteY66" fmla="*/ 134749 h 922734"/>
                  <a:gd name="connsiteX67" fmla="*/ 432569 w 922734"/>
                  <a:gd name="connsiteY67" fmla="*/ 179412 h 922734"/>
                  <a:gd name="connsiteX68" fmla="*/ 365269 w 922734"/>
                  <a:gd name="connsiteY68" fmla="*/ 228228 h 922734"/>
                  <a:gd name="connsiteX69" fmla="*/ 322883 w 922734"/>
                  <a:gd name="connsiteY69" fmla="*/ 264527 h 922734"/>
                  <a:gd name="connsiteX70" fmla="*/ 292998 w 922734"/>
                  <a:gd name="connsiteY70" fmla="*/ 292983 h 922734"/>
                  <a:gd name="connsiteX71" fmla="*/ 264542 w 922734"/>
                  <a:gd name="connsiteY71" fmla="*/ 322868 h 922734"/>
                  <a:gd name="connsiteX72" fmla="*/ 274380 w 922734"/>
                  <a:gd name="connsiteY72" fmla="*/ 274365 h 922734"/>
                  <a:gd name="connsiteX73" fmla="*/ 322883 w 922734"/>
                  <a:gd name="connsiteY73" fmla="*/ 264527 h 922734"/>
                  <a:gd name="connsiteX74" fmla="*/ 228228 w 922734"/>
                  <a:gd name="connsiteY74" fmla="*/ 365269 h 922734"/>
                  <a:gd name="connsiteX75" fmla="*/ 179502 w 922734"/>
                  <a:gd name="connsiteY75" fmla="*/ 432420 h 922734"/>
                  <a:gd name="connsiteX76" fmla="*/ 134928 w 922734"/>
                  <a:gd name="connsiteY76" fmla="*/ 326856 h 922734"/>
                  <a:gd name="connsiteX77" fmla="*/ 241057 w 922734"/>
                  <a:gd name="connsiteY77" fmla="*/ 283250 h 922734"/>
                  <a:gd name="connsiteX78" fmla="*/ 228228 w 922734"/>
                  <a:gd name="connsiteY78" fmla="*/ 365269 h 922734"/>
                  <a:gd name="connsiteX79" fmla="*/ 224210 w 922734"/>
                  <a:gd name="connsiteY79" fmla="*/ 419800 h 922734"/>
                  <a:gd name="connsiteX80" fmla="*/ 223242 w 922734"/>
                  <a:gd name="connsiteY80" fmla="*/ 461367 h 922734"/>
                  <a:gd name="connsiteX81" fmla="*/ 224224 w 922734"/>
                  <a:gd name="connsiteY81" fmla="*/ 503158 h 922734"/>
                  <a:gd name="connsiteX82" fmla="*/ 196528 w 922734"/>
                  <a:gd name="connsiteY82" fmla="*/ 461457 h 922734"/>
                  <a:gd name="connsiteX83" fmla="*/ 224210 w 922734"/>
                  <a:gd name="connsiteY83" fmla="*/ 419800 h 922734"/>
                  <a:gd name="connsiteX84" fmla="*/ 228198 w 922734"/>
                  <a:gd name="connsiteY84" fmla="*/ 557138 h 922734"/>
                  <a:gd name="connsiteX85" fmla="*/ 241057 w 922734"/>
                  <a:gd name="connsiteY85" fmla="*/ 639485 h 922734"/>
                  <a:gd name="connsiteX86" fmla="*/ 135270 w 922734"/>
                  <a:gd name="connsiteY86" fmla="*/ 596072 h 922734"/>
                  <a:gd name="connsiteX87" fmla="*/ 140613 w 922734"/>
                  <a:gd name="connsiteY87" fmla="*/ 577691 h 922734"/>
                  <a:gd name="connsiteX88" fmla="*/ 179755 w 922734"/>
                  <a:gd name="connsiteY88" fmla="*/ 490151 h 922734"/>
                  <a:gd name="connsiteX89" fmla="*/ 228198 w 922734"/>
                  <a:gd name="connsiteY89" fmla="*/ 557138 h 922734"/>
                  <a:gd name="connsiteX90" fmla="*/ 264527 w 922734"/>
                  <a:gd name="connsiteY90" fmla="*/ 599867 h 922734"/>
                  <a:gd name="connsiteX91" fmla="*/ 292983 w 922734"/>
                  <a:gd name="connsiteY91" fmla="*/ 629751 h 922734"/>
                  <a:gd name="connsiteX92" fmla="*/ 322972 w 922734"/>
                  <a:gd name="connsiteY92" fmla="*/ 658237 h 922734"/>
                  <a:gd name="connsiteX93" fmla="*/ 274365 w 922734"/>
                  <a:gd name="connsiteY93" fmla="*/ 648370 h 922734"/>
                  <a:gd name="connsiteX94" fmla="*/ 264527 w 922734"/>
                  <a:gd name="connsiteY94" fmla="*/ 599867 h 922734"/>
                  <a:gd name="connsiteX95" fmla="*/ 365239 w 922734"/>
                  <a:gd name="connsiteY95" fmla="*/ 694506 h 922734"/>
                  <a:gd name="connsiteX96" fmla="*/ 432584 w 922734"/>
                  <a:gd name="connsiteY96" fmla="*/ 742965 h 922734"/>
                  <a:gd name="connsiteX97" fmla="*/ 345028 w 922734"/>
                  <a:gd name="connsiteY97" fmla="*/ 782122 h 922734"/>
                  <a:gd name="connsiteX98" fmla="*/ 326633 w 922734"/>
                  <a:gd name="connsiteY98" fmla="*/ 787465 h 922734"/>
                  <a:gd name="connsiteX99" fmla="*/ 283220 w 922734"/>
                  <a:gd name="connsiteY99" fmla="*/ 681678 h 922734"/>
                  <a:gd name="connsiteX100" fmla="*/ 365239 w 922734"/>
                  <a:gd name="connsiteY100" fmla="*/ 694506 h 922734"/>
                  <a:gd name="connsiteX101" fmla="*/ 419576 w 922734"/>
                  <a:gd name="connsiteY101" fmla="*/ 698510 h 922734"/>
                  <a:gd name="connsiteX102" fmla="*/ 461367 w 922734"/>
                  <a:gd name="connsiteY102" fmla="*/ 699492 h 922734"/>
                  <a:gd name="connsiteX103" fmla="*/ 502935 w 922734"/>
                  <a:gd name="connsiteY103" fmla="*/ 698525 h 922734"/>
                  <a:gd name="connsiteX104" fmla="*/ 461263 w 922734"/>
                  <a:gd name="connsiteY104" fmla="*/ 726222 h 922734"/>
                  <a:gd name="connsiteX105" fmla="*/ 419576 w 922734"/>
                  <a:gd name="connsiteY105" fmla="*/ 698510 h 922734"/>
                  <a:gd name="connsiteX106" fmla="*/ 557466 w 922734"/>
                  <a:gd name="connsiteY106" fmla="*/ 694506 h 922734"/>
                  <a:gd name="connsiteX107" fmla="*/ 639485 w 922734"/>
                  <a:gd name="connsiteY107" fmla="*/ 681678 h 922734"/>
                  <a:gd name="connsiteX108" fmla="*/ 595878 w 922734"/>
                  <a:gd name="connsiteY108" fmla="*/ 787822 h 922734"/>
                  <a:gd name="connsiteX109" fmla="*/ 490314 w 922734"/>
                  <a:gd name="connsiteY109" fmla="*/ 743233 h 922734"/>
                  <a:gd name="connsiteX110" fmla="*/ 557466 w 922734"/>
                  <a:gd name="connsiteY110" fmla="*/ 694506 h 922734"/>
                  <a:gd name="connsiteX111" fmla="*/ 599852 w 922734"/>
                  <a:gd name="connsiteY111" fmla="*/ 658207 h 922734"/>
                  <a:gd name="connsiteX112" fmla="*/ 629736 w 922734"/>
                  <a:gd name="connsiteY112" fmla="*/ 629751 h 922734"/>
                  <a:gd name="connsiteX113" fmla="*/ 658192 w 922734"/>
                  <a:gd name="connsiteY113" fmla="*/ 599867 h 922734"/>
                  <a:gd name="connsiteX114" fmla="*/ 648355 w 922734"/>
                  <a:gd name="connsiteY114" fmla="*/ 648370 h 922734"/>
                  <a:gd name="connsiteX115" fmla="*/ 599852 w 922734"/>
                  <a:gd name="connsiteY115" fmla="*/ 658207 h 922734"/>
                  <a:gd name="connsiteX116" fmla="*/ 694506 w 922734"/>
                  <a:gd name="connsiteY116" fmla="*/ 557466 h 922734"/>
                  <a:gd name="connsiteX117" fmla="*/ 743233 w 922734"/>
                  <a:gd name="connsiteY117" fmla="*/ 490314 h 922734"/>
                  <a:gd name="connsiteX118" fmla="*/ 787807 w 922734"/>
                  <a:gd name="connsiteY118" fmla="*/ 595893 h 922734"/>
                  <a:gd name="connsiteX119" fmla="*/ 681678 w 922734"/>
                  <a:gd name="connsiteY119" fmla="*/ 639500 h 922734"/>
                  <a:gd name="connsiteX120" fmla="*/ 694506 w 922734"/>
                  <a:gd name="connsiteY120" fmla="*/ 557466 h 922734"/>
                  <a:gd name="connsiteX121" fmla="*/ 698525 w 922734"/>
                  <a:gd name="connsiteY121" fmla="*/ 502935 h 922734"/>
                  <a:gd name="connsiteX122" fmla="*/ 699492 w 922734"/>
                  <a:gd name="connsiteY122" fmla="*/ 461367 h 922734"/>
                  <a:gd name="connsiteX123" fmla="*/ 698510 w 922734"/>
                  <a:gd name="connsiteY123" fmla="*/ 419576 h 922734"/>
                  <a:gd name="connsiteX124" fmla="*/ 726207 w 922734"/>
                  <a:gd name="connsiteY124" fmla="*/ 461278 h 922734"/>
                  <a:gd name="connsiteX125" fmla="*/ 698525 w 922734"/>
                  <a:gd name="connsiteY125" fmla="*/ 502935 h 922734"/>
                  <a:gd name="connsiteX126" fmla="*/ 694536 w 922734"/>
                  <a:gd name="connsiteY126" fmla="*/ 365581 h 922734"/>
                  <a:gd name="connsiteX127" fmla="*/ 681678 w 922734"/>
                  <a:gd name="connsiteY127" fmla="*/ 283235 h 922734"/>
                  <a:gd name="connsiteX128" fmla="*/ 787465 w 922734"/>
                  <a:gd name="connsiteY128" fmla="*/ 326648 h 922734"/>
                  <a:gd name="connsiteX129" fmla="*/ 782122 w 922734"/>
                  <a:gd name="connsiteY129" fmla="*/ 345028 h 922734"/>
                  <a:gd name="connsiteX130" fmla="*/ 742980 w 922734"/>
                  <a:gd name="connsiteY130" fmla="*/ 432554 h 922734"/>
                  <a:gd name="connsiteX131" fmla="*/ 694536 w 922734"/>
                  <a:gd name="connsiteY131" fmla="*/ 365581 h 922734"/>
                  <a:gd name="connsiteX132" fmla="*/ 461367 w 922734"/>
                  <a:gd name="connsiteY132" fmla="*/ 29766 h 922734"/>
                  <a:gd name="connsiteX133" fmla="*/ 579745 w 922734"/>
                  <a:gd name="connsiteY133" fmla="*/ 108823 h 922734"/>
                  <a:gd name="connsiteX134" fmla="*/ 568285 w 922734"/>
                  <a:gd name="connsiteY134" fmla="*/ 112395 h 922734"/>
                  <a:gd name="connsiteX135" fmla="*/ 461055 w 922734"/>
                  <a:gd name="connsiteY135" fmla="*/ 161851 h 922734"/>
                  <a:gd name="connsiteX136" fmla="*/ 342840 w 922734"/>
                  <a:gd name="connsiteY136" fmla="*/ 109046 h 922734"/>
                  <a:gd name="connsiteX137" fmla="*/ 461367 w 922734"/>
                  <a:gd name="connsiteY137" fmla="*/ 29766 h 922734"/>
                  <a:gd name="connsiteX138" fmla="*/ 148828 w 922734"/>
                  <a:gd name="connsiteY138" fmla="*/ 104180 h 922734"/>
                  <a:gd name="connsiteX139" fmla="*/ 193477 w 922734"/>
                  <a:gd name="connsiteY139" fmla="*/ 148828 h 922734"/>
                  <a:gd name="connsiteX140" fmla="*/ 148828 w 922734"/>
                  <a:gd name="connsiteY140" fmla="*/ 193477 h 922734"/>
                  <a:gd name="connsiteX141" fmla="*/ 104180 w 922734"/>
                  <a:gd name="connsiteY141" fmla="*/ 148828 h 922734"/>
                  <a:gd name="connsiteX142" fmla="*/ 148828 w 922734"/>
                  <a:gd name="connsiteY142" fmla="*/ 104180 h 922734"/>
                  <a:gd name="connsiteX143" fmla="*/ 125715 w 922734"/>
                  <a:gd name="connsiteY143" fmla="*/ 219194 h 922734"/>
                  <a:gd name="connsiteX144" fmla="*/ 148828 w 922734"/>
                  <a:gd name="connsiteY144" fmla="*/ 223242 h 922734"/>
                  <a:gd name="connsiteX145" fmla="*/ 223242 w 922734"/>
                  <a:gd name="connsiteY145" fmla="*/ 148828 h 922734"/>
                  <a:gd name="connsiteX146" fmla="*/ 219135 w 922734"/>
                  <a:gd name="connsiteY146" fmla="*/ 125537 h 922734"/>
                  <a:gd name="connsiteX147" fmla="*/ 295588 w 922734"/>
                  <a:gd name="connsiteY147" fmla="*/ 127471 h 922734"/>
                  <a:gd name="connsiteX148" fmla="*/ 249123 w 922734"/>
                  <a:gd name="connsiteY148" fmla="*/ 249123 h 922734"/>
                  <a:gd name="connsiteX149" fmla="*/ 127575 w 922734"/>
                  <a:gd name="connsiteY149" fmla="*/ 295528 h 922734"/>
                  <a:gd name="connsiteX150" fmla="*/ 125715 w 922734"/>
                  <a:gd name="connsiteY150" fmla="*/ 219194 h 922734"/>
                  <a:gd name="connsiteX151" fmla="*/ 29766 w 922734"/>
                  <a:gd name="connsiteY151" fmla="*/ 461367 h 922734"/>
                  <a:gd name="connsiteX152" fmla="*/ 109091 w 922734"/>
                  <a:gd name="connsiteY152" fmla="*/ 342811 h 922734"/>
                  <a:gd name="connsiteX153" fmla="*/ 161895 w 922734"/>
                  <a:gd name="connsiteY153" fmla="*/ 460965 h 922734"/>
                  <a:gd name="connsiteX154" fmla="*/ 112395 w 922734"/>
                  <a:gd name="connsiteY154" fmla="*/ 568270 h 922734"/>
                  <a:gd name="connsiteX155" fmla="*/ 108838 w 922734"/>
                  <a:gd name="connsiteY155" fmla="*/ 579730 h 922734"/>
                  <a:gd name="connsiteX156" fmla="*/ 29766 w 922734"/>
                  <a:gd name="connsiteY156" fmla="*/ 461367 h 922734"/>
                  <a:gd name="connsiteX157" fmla="*/ 156180 w 922734"/>
                  <a:gd name="connsiteY157" fmla="*/ 766554 h 922734"/>
                  <a:gd name="connsiteX158" fmla="*/ 127888 w 922734"/>
                  <a:gd name="connsiteY158" fmla="*/ 627370 h 922734"/>
                  <a:gd name="connsiteX159" fmla="*/ 249123 w 922734"/>
                  <a:gd name="connsiteY159" fmla="*/ 673611 h 922734"/>
                  <a:gd name="connsiteX160" fmla="*/ 295349 w 922734"/>
                  <a:gd name="connsiteY160" fmla="*/ 794831 h 922734"/>
                  <a:gd name="connsiteX161" fmla="*/ 156180 w 922734"/>
                  <a:gd name="connsiteY161" fmla="*/ 766554 h 922734"/>
                  <a:gd name="connsiteX162" fmla="*/ 461367 w 922734"/>
                  <a:gd name="connsiteY162" fmla="*/ 892969 h 922734"/>
                  <a:gd name="connsiteX163" fmla="*/ 342900 w 922734"/>
                  <a:gd name="connsiteY163" fmla="*/ 813777 h 922734"/>
                  <a:gd name="connsiteX164" fmla="*/ 354449 w 922734"/>
                  <a:gd name="connsiteY164" fmla="*/ 810339 h 922734"/>
                  <a:gd name="connsiteX165" fmla="*/ 461709 w 922734"/>
                  <a:gd name="connsiteY165" fmla="*/ 760869 h 922734"/>
                  <a:gd name="connsiteX166" fmla="*/ 579968 w 922734"/>
                  <a:gd name="connsiteY166" fmla="*/ 813569 h 922734"/>
                  <a:gd name="connsiteX167" fmla="*/ 461367 w 922734"/>
                  <a:gd name="connsiteY167" fmla="*/ 892969 h 922734"/>
                  <a:gd name="connsiteX168" fmla="*/ 773906 w 922734"/>
                  <a:gd name="connsiteY168" fmla="*/ 818555 h 922734"/>
                  <a:gd name="connsiteX169" fmla="*/ 729258 w 922734"/>
                  <a:gd name="connsiteY169" fmla="*/ 773906 h 922734"/>
                  <a:gd name="connsiteX170" fmla="*/ 773906 w 922734"/>
                  <a:gd name="connsiteY170" fmla="*/ 729258 h 922734"/>
                  <a:gd name="connsiteX171" fmla="*/ 818555 w 922734"/>
                  <a:gd name="connsiteY171" fmla="*/ 773906 h 922734"/>
                  <a:gd name="connsiteX172" fmla="*/ 773906 w 922734"/>
                  <a:gd name="connsiteY172" fmla="*/ 818555 h 922734"/>
                  <a:gd name="connsiteX173" fmla="*/ 797019 w 922734"/>
                  <a:gd name="connsiteY173" fmla="*/ 703540 h 922734"/>
                  <a:gd name="connsiteX174" fmla="*/ 773906 w 922734"/>
                  <a:gd name="connsiteY174" fmla="*/ 699492 h 922734"/>
                  <a:gd name="connsiteX175" fmla="*/ 699492 w 922734"/>
                  <a:gd name="connsiteY175" fmla="*/ 773906 h 922734"/>
                  <a:gd name="connsiteX176" fmla="*/ 703540 w 922734"/>
                  <a:gd name="connsiteY176" fmla="*/ 797019 h 922734"/>
                  <a:gd name="connsiteX177" fmla="*/ 627191 w 922734"/>
                  <a:gd name="connsiteY177" fmla="*/ 795174 h 922734"/>
                  <a:gd name="connsiteX178" fmla="*/ 673611 w 922734"/>
                  <a:gd name="connsiteY178" fmla="*/ 673611 h 922734"/>
                  <a:gd name="connsiteX179" fmla="*/ 795159 w 922734"/>
                  <a:gd name="connsiteY179" fmla="*/ 627206 h 922734"/>
                  <a:gd name="connsiteX180" fmla="*/ 797019 w 922734"/>
                  <a:gd name="connsiteY180" fmla="*/ 703540 h 922734"/>
                  <a:gd name="connsiteX181" fmla="*/ 813643 w 922734"/>
                  <a:gd name="connsiteY181" fmla="*/ 579924 h 922734"/>
                  <a:gd name="connsiteX182" fmla="*/ 760839 w 922734"/>
                  <a:gd name="connsiteY182" fmla="*/ 461769 h 922734"/>
                  <a:gd name="connsiteX183" fmla="*/ 810339 w 922734"/>
                  <a:gd name="connsiteY183" fmla="*/ 354464 h 922734"/>
                  <a:gd name="connsiteX184" fmla="*/ 813896 w 922734"/>
                  <a:gd name="connsiteY184" fmla="*/ 343004 h 922734"/>
                  <a:gd name="connsiteX185" fmla="*/ 892969 w 922734"/>
                  <a:gd name="connsiteY185" fmla="*/ 461367 h 922734"/>
                  <a:gd name="connsiteX186" fmla="*/ 813643 w 922734"/>
                  <a:gd name="connsiteY186" fmla="*/ 579924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22734" h="922734">
                    <a:moveTo>
                      <a:pt x="922734" y="461367"/>
                    </a:moveTo>
                    <a:cubicBezTo>
                      <a:pt x="922734" y="404024"/>
                      <a:pt x="885289" y="352053"/>
                      <a:pt x="822156" y="311378"/>
                    </a:cubicBezTo>
                    <a:cubicBezTo>
                      <a:pt x="838483" y="235922"/>
                      <a:pt x="826740" y="174263"/>
                      <a:pt x="787598" y="135136"/>
                    </a:cubicBezTo>
                    <a:cubicBezTo>
                      <a:pt x="748472" y="96009"/>
                      <a:pt x="686797" y="84252"/>
                      <a:pt x="611356" y="100578"/>
                    </a:cubicBezTo>
                    <a:cubicBezTo>
                      <a:pt x="570667" y="37445"/>
                      <a:pt x="518711" y="0"/>
                      <a:pt x="461367" y="0"/>
                    </a:cubicBezTo>
                    <a:cubicBezTo>
                      <a:pt x="403994" y="0"/>
                      <a:pt x="351993" y="37505"/>
                      <a:pt x="311304" y="100712"/>
                    </a:cubicBezTo>
                    <a:cubicBezTo>
                      <a:pt x="271745" y="92139"/>
                      <a:pt x="235238" y="91380"/>
                      <a:pt x="203508" y="98762"/>
                    </a:cubicBezTo>
                    <a:cubicBezTo>
                      <a:pt x="189890" y="83909"/>
                      <a:pt x="170512" y="74414"/>
                      <a:pt x="148828" y="74414"/>
                    </a:cubicBezTo>
                    <a:cubicBezTo>
                      <a:pt x="107796" y="74414"/>
                      <a:pt x="74414" y="107796"/>
                      <a:pt x="74414" y="148828"/>
                    </a:cubicBezTo>
                    <a:cubicBezTo>
                      <a:pt x="74414" y="170512"/>
                      <a:pt x="83909" y="189890"/>
                      <a:pt x="98762" y="203508"/>
                    </a:cubicBezTo>
                    <a:cubicBezTo>
                      <a:pt x="91410" y="235148"/>
                      <a:pt x="92303" y="271671"/>
                      <a:pt x="100891" y="311185"/>
                    </a:cubicBezTo>
                    <a:cubicBezTo>
                      <a:pt x="37564" y="351889"/>
                      <a:pt x="0" y="403934"/>
                      <a:pt x="0" y="461367"/>
                    </a:cubicBezTo>
                    <a:cubicBezTo>
                      <a:pt x="0" y="518711"/>
                      <a:pt x="37445" y="570681"/>
                      <a:pt x="100578" y="611356"/>
                    </a:cubicBezTo>
                    <a:cubicBezTo>
                      <a:pt x="84252" y="686812"/>
                      <a:pt x="95994" y="748472"/>
                      <a:pt x="135136" y="787598"/>
                    </a:cubicBezTo>
                    <a:cubicBezTo>
                      <a:pt x="162878" y="815340"/>
                      <a:pt x="201915" y="829389"/>
                      <a:pt x="249183" y="829389"/>
                    </a:cubicBezTo>
                    <a:cubicBezTo>
                      <a:pt x="268531" y="829389"/>
                      <a:pt x="289396" y="826740"/>
                      <a:pt x="311289" y="822022"/>
                    </a:cubicBezTo>
                    <a:cubicBezTo>
                      <a:pt x="351979" y="885230"/>
                      <a:pt x="403994" y="922734"/>
                      <a:pt x="461367" y="922734"/>
                    </a:cubicBezTo>
                    <a:cubicBezTo>
                      <a:pt x="518785" y="922734"/>
                      <a:pt x="570830" y="885185"/>
                      <a:pt x="611535" y="821888"/>
                    </a:cubicBezTo>
                    <a:cubicBezTo>
                      <a:pt x="633413" y="826651"/>
                      <a:pt x="654442" y="829181"/>
                      <a:pt x="674206" y="829181"/>
                    </a:cubicBezTo>
                    <a:cubicBezTo>
                      <a:pt x="690161" y="829181"/>
                      <a:pt x="705267" y="827484"/>
                      <a:pt x="719405" y="824195"/>
                    </a:cubicBezTo>
                    <a:cubicBezTo>
                      <a:pt x="733008" y="838929"/>
                      <a:pt x="752311" y="848320"/>
                      <a:pt x="773906" y="848320"/>
                    </a:cubicBezTo>
                    <a:cubicBezTo>
                      <a:pt x="814938" y="848320"/>
                      <a:pt x="848320" y="814938"/>
                      <a:pt x="848320" y="773906"/>
                    </a:cubicBezTo>
                    <a:cubicBezTo>
                      <a:pt x="848320" y="752222"/>
                      <a:pt x="838825" y="732845"/>
                      <a:pt x="823972" y="719227"/>
                    </a:cubicBezTo>
                    <a:cubicBezTo>
                      <a:pt x="831324" y="687586"/>
                      <a:pt x="830431" y="651064"/>
                      <a:pt x="821844" y="611550"/>
                    </a:cubicBezTo>
                    <a:cubicBezTo>
                      <a:pt x="885170" y="570845"/>
                      <a:pt x="922734" y="518800"/>
                      <a:pt x="922734" y="461367"/>
                    </a:cubicBezTo>
                    <a:close/>
                    <a:moveTo>
                      <a:pt x="673551" y="123066"/>
                    </a:moveTo>
                    <a:cubicBezTo>
                      <a:pt x="712738" y="123066"/>
                      <a:pt x="744542" y="134169"/>
                      <a:pt x="766554" y="156195"/>
                    </a:cubicBezTo>
                    <a:cubicBezTo>
                      <a:pt x="796662" y="186288"/>
                      <a:pt x="806023" y="234866"/>
                      <a:pt x="794846" y="295379"/>
                    </a:cubicBezTo>
                    <a:cubicBezTo>
                      <a:pt x="759961" y="276701"/>
                      <a:pt x="719078" y="261045"/>
                      <a:pt x="673611" y="249138"/>
                    </a:cubicBezTo>
                    <a:cubicBezTo>
                      <a:pt x="661675" y="203567"/>
                      <a:pt x="645988" y="162595"/>
                      <a:pt x="627236" y="127665"/>
                    </a:cubicBezTo>
                    <a:cubicBezTo>
                      <a:pt x="643592" y="124614"/>
                      <a:pt x="659085" y="123066"/>
                      <a:pt x="673551" y="123066"/>
                    </a:cubicBezTo>
                    <a:close/>
                    <a:moveTo>
                      <a:pt x="669727" y="461367"/>
                    </a:moveTo>
                    <a:cubicBezTo>
                      <a:pt x="669727" y="490299"/>
                      <a:pt x="668253" y="518651"/>
                      <a:pt x="665485" y="546170"/>
                    </a:cubicBezTo>
                    <a:cubicBezTo>
                      <a:pt x="647923" y="567497"/>
                      <a:pt x="628963" y="588437"/>
                      <a:pt x="608692" y="608707"/>
                    </a:cubicBezTo>
                    <a:cubicBezTo>
                      <a:pt x="588422" y="628977"/>
                      <a:pt x="567482" y="647938"/>
                      <a:pt x="546155" y="665500"/>
                    </a:cubicBezTo>
                    <a:cubicBezTo>
                      <a:pt x="518651" y="668253"/>
                      <a:pt x="490299" y="669727"/>
                      <a:pt x="461367" y="669727"/>
                    </a:cubicBezTo>
                    <a:cubicBezTo>
                      <a:pt x="432539" y="669727"/>
                      <a:pt x="404277" y="668268"/>
                      <a:pt x="376848" y="665515"/>
                    </a:cubicBezTo>
                    <a:cubicBezTo>
                      <a:pt x="355506" y="647968"/>
                      <a:pt x="334447" y="629111"/>
                      <a:pt x="314027" y="608707"/>
                    </a:cubicBezTo>
                    <a:cubicBezTo>
                      <a:pt x="293623" y="588303"/>
                      <a:pt x="274766" y="567244"/>
                      <a:pt x="257220" y="545902"/>
                    </a:cubicBezTo>
                    <a:cubicBezTo>
                      <a:pt x="254466" y="518473"/>
                      <a:pt x="253008" y="490195"/>
                      <a:pt x="253008" y="461367"/>
                    </a:cubicBezTo>
                    <a:cubicBezTo>
                      <a:pt x="253008" y="432435"/>
                      <a:pt x="254481" y="404083"/>
                      <a:pt x="257249" y="376565"/>
                    </a:cubicBezTo>
                    <a:cubicBezTo>
                      <a:pt x="274811" y="355238"/>
                      <a:pt x="293772" y="334298"/>
                      <a:pt x="314042" y="314027"/>
                    </a:cubicBezTo>
                    <a:cubicBezTo>
                      <a:pt x="334313" y="293757"/>
                      <a:pt x="355253" y="274796"/>
                      <a:pt x="376580" y="257235"/>
                    </a:cubicBezTo>
                    <a:cubicBezTo>
                      <a:pt x="404083" y="254481"/>
                      <a:pt x="432435" y="253008"/>
                      <a:pt x="461367" y="253008"/>
                    </a:cubicBezTo>
                    <a:cubicBezTo>
                      <a:pt x="490225" y="253008"/>
                      <a:pt x="518517" y="254466"/>
                      <a:pt x="545961" y="257235"/>
                    </a:cubicBezTo>
                    <a:cubicBezTo>
                      <a:pt x="567258" y="274781"/>
                      <a:pt x="588288" y="293638"/>
                      <a:pt x="608692" y="314042"/>
                    </a:cubicBezTo>
                    <a:cubicBezTo>
                      <a:pt x="629097" y="334447"/>
                      <a:pt x="647953" y="355506"/>
                      <a:pt x="665500" y="376848"/>
                    </a:cubicBezTo>
                    <a:cubicBezTo>
                      <a:pt x="668268" y="404262"/>
                      <a:pt x="669727" y="432539"/>
                      <a:pt x="669727" y="461367"/>
                    </a:cubicBezTo>
                    <a:close/>
                    <a:moveTo>
                      <a:pt x="629736" y="292998"/>
                    </a:moveTo>
                    <a:cubicBezTo>
                      <a:pt x="619929" y="283190"/>
                      <a:pt x="609957" y="273725"/>
                      <a:pt x="599896" y="264542"/>
                    </a:cubicBezTo>
                    <a:cubicBezTo>
                      <a:pt x="616491" y="267355"/>
                      <a:pt x="632698" y="270629"/>
                      <a:pt x="648370" y="274380"/>
                    </a:cubicBezTo>
                    <a:cubicBezTo>
                      <a:pt x="652120" y="290066"/>
                      <a:pt x="655394" y="306273"/>
                      <a:pt x="658207" y="322883"/>
                    </a:cubicBezTo>
                    <a:cubicBezTo>
                      <a:pt x="649010" y="312792"/>
                      <a:pt x="639559" y="302806"/>
                      <a:pt x="629736" y="292998"/>
                    </a:cubicBezTo>
                    <a:close/>
                    <a:moveTo>
                      <a:pt x="557213" y="228198"/>
                    </a:moveTo>
                    <a:cubicBezTo>
                      <a:pt x="535112" y="210488"/>
                      <a:pt x="512713" y="194236"/>
                      <a:pt x="490225" y="179725"/>
                    </a:cubicBezTo>
                    <a:cubicBezTo>
                      <a:pt x="519663" y="163562"/>
                      <a:pt x="549027" y="150182"/>
                      <a:pt x="577691" y="140613"/>
                    </a:cubicBezTo>
                    <a:cubicBezTo>
                      <a:pt x="583942" y="138529"/>
                      <a:pt x="589970" y="136862"/>
                      <a:pt x="596027" y="135151"/>
                    </a:cubicBezTo>
                    <a:cubicBezTo>
                      <a:pt x="613038" y="165497"/>
                      <a:pt x="627787" y="201245"/>
                      <a:pt x="639500" y="241042"/>
                    </a:cubicBezTo>
                    <a:cubicBezTo>
                      <a:pt x="613261" y="235535"/>
                      <a:pt x="585758" y="231204"/>
                      <a:pt x="557213" y="228198"/>
                    </a:cubicBezTo>
                    <a:close/>
                    <a:moveTo>
                      <a:pt x="503262" y="224224"/>
                    </a:moveTo>
                    <a:cubicBezTo>
                      <a:pt x="489481" y="223614"/>
                      <a:pt x="475521" y="223242"/>
                      <a:pt x="461367" y="223242"/>
                    </a:cubicBezTo>
                    <a:cubicBezTo>
                      <a:pt x="447318" y="223242"/>
                      <a:pt x="433477" y="223614"/>
                      <a:pt x="419800" y="224210"/>
                    </a:cubicBezTo>
                    <a:cubicBezTo>
                      <a:pt x="433670" y="214283"/>
                      <a:pt x="447615" y="205055"/>
                      <a:pt x="461605" y="196438"/>
                    </a:cubicBezTo>
                    <a:cubicBezTo>
                      <a:pt x="475491" y="205055"/>
                      <a:pt x="489392" y="214253"/>
                      <a:pt x="503262" y="224224"/>
                    </a:cubicBezTo>
                    <a:close/>
                    <a:moveTo>
                      <a:pt x="365269" y="228228"/>
                    </a:moveTo>
                    <a:cubicBezTo>
                      <a:pt x="336813" y="231219"/>
                      <a:pt x="309399" y="235550"/>
                      <a:pt x="283250" y="241057"/>
                    </a:cubicBezTo>
                    <a:cubicBezTo>
                      <a:pt x="295022" y="201067"/>
                      <a:pt x="309830" y="165184"/>
                      <a:pt x="326946" y="134749"/>
                    </a:cubicBezTo>
                    <a:cubicBezTo>
                      <a:pt x="360581" y="144214"/>
                      <a:pt x="396225" y="159306"/>
                      <a:pt x="432569" y="179412"/>
                    </a:cubicBezTo>
                    <a:cubicBezTo>
                      <a:pt x="409888" y="194072"/>
                      <a:pt x="387385" y="210428"/>
                      <a:pt x="365269" y="228228"/>
                    </a:cubicBezTo>
                    <a:close/>
                    <a:moveTo>
                      <a:pt x="322883" y="264527"/>
                    </a:moveTo>
                    <a:cubicBezTo>
                      <a:pt x="312792" y="273754"/>
                      <a:pt x="302806" y="283190"/>
                      <a:pt x="292998" y="292983"/>
                    </a:cubicBezTo>
                    <a:cubicBezTo>
                      <a:pt x="283190" y="302791"/>
                      <a:pt x="273754" y="312777"/>
                      <a:pt x="264542" y="322868"/>
                    </a:cubicBezTo>
                    <a:cubicBezTo>
                      <a:pt x="267355" y="306259"/>
                      <a:pt x="270629" y="290036"/>
                      <a:pt x="274380" y="274365"/>
                    </a:cubicBezTo>
                    <a:cubicBezTo>
                      <a:pt x="290051" y="270614"/>
                      <a:pt x="306259" y="267340"/>
                      <a:pt x="322883" y="264527"/>
                    </a:cubicBezTo>
                    <a:close/>
                    <a:moveTo>
                      <a:pt x="228228" y="365269"/>
                    </a:moveTo>
                    <a:cubicBezTo>
                      <a:pt x="210473" y="387340"/>
                      <a:pt x="194146" y="409783"/>
                      <a:pt x="179502" y="432420"/>
                    </a:cubicBezTo>
                    <a:cubicBezTo>
                      <a:pt x="159454" y="396106"/>
                      <a:pt x="144393" y="360477"/>
                      <a:pt x="134928" y="326856"/>
                    </a:cubicBezTo>
                    <a:cubicBezTo>
                      <a:pt x="165318" y="309786"/>
                      <a:pt x="201156" y="294992"/>
                      <a:pt x="241057" y="283250"/>
                    </a:cubicBezTo>
                    <a:cubicBezTo>
                      <a:pt x="235550" y="309399"/>
                      <a:pt x="231234" y="336798"/>
                      <a:pt x="228228" y="365269"/>
                    </a:cubicBezTo>
                    <a:close/>
                    <a:moveTo>
                      <a:pt x="224210" y="419800"/>
                    </a:moveTo>
                    <a:cubicBezTo>
                      <a:pt x="223614" y="433477"/>
                      <a:pt x="223242" y="447318"/>
                      <a:pt x="223242" y="461367"/>
                    </a:cubicBezTo>
                    <a:cubicBezTo>
                      <a:pt x="223242" y="475491"/>
                      <a:pt x="223614" y="489406"/>
                      <a:pt x="224224" y="503158"/>
                    </a:cubicBezTo>
                    <a:cubicBezTo>
                      <a:pt x="214268" y="489272"/>
                      <a:pt x="205130" y="475357"/>
                      <a:pt x="196528" y="461457"/>
                    </a:cubicBezTo>
                    <a:cubicBezTo>
                      <a:pt x="205130" y="447526"/>
                      <a:pt x="214313" y="433626"/>
                      <a:pt x="224210" y="419800"/>
                    </a:cubicBezTo>
                    <a:close/>
                    <a:moveTo>
                      <a:pt x="228198" y="557138"/>
                    </a:moveTo>
                    <a:cubicBezTo>
                      <a:pt x="231204" y="585713"/>
                      <a:pt x="235535" y="613231"/>
                      <a:pt x="241057" y="639485"/>
                    </a:cubicBezTo>
                    <a:cubicBezTo>
                      <a:pt x="201305" y="627787"/>
                      <a:pt x="165601" y="613068"/>
                      <a:pt x="135270" y="596072"/>
                    </a:cubicBezTo>
                    <a:cubicBezTo>
                      <a:pt x="136996" y="589970"/>
                      <a:pt x="138529" y="583972"/>
                      <a:pt x="140613" y="577691"/>
                    </a:cubicBezTo>
                    <a:cubicBezTo>
                      <a:pt x="150182" y="548997"/>
                      <a:pt x="163577" y="519604"/>
                      <a:pt x="179755" y="490151"/>
                    </a:cubicBezTo>
                    <a:cubicBezTo>
                      <a:pt x="194250" y="512653"/>
                      <a:pt x="210517" y="535052"/>
                      <a:pt x="228198" y="557138"/>
                    </a:cubicBezTo>
                    <a:close/>
                    <a:moveTo>
                      <a:pt x="264527" y="599867"/>
                    </a:moveTo>
                    <a:cubicBezTo>
                      <a:pt x="273725" y="609957"/>
                      <a:pt x="283175" y="619944"/>
                      <a:pt x="292983" y="629751"/>
                    </a:cubicBezTo>
                    <a:cubicBezTo>
                      <a:pt x="302821" y="639589"/>
                      <a:pt x="312866" y="649010"/>
                      <a:pt x="322972" y="658237"/>
                    </a:cubicBezTo>
                    <a:cubicBezTo>
                      <a:pt x="306318" y="655409"/>
                      <a:pt x="290081" y="652135"/>
                      <a:pt x="274365" y="648370"/>
                    </a:cubicBezTo>
                    <a:cubicBezTo>
                      <a:pt x="270614" y="632683"/>
                      <a:pt x="267355" y="616476"/>
                      <a:pt x="264527" y="599867"/>
                    </a:cubicBezTo>
                    <a:close/>
                    <a:moveTo>
                      <a:pt x="365239" y="694506"/>
                    </a:moveTo>
                    <a:cubicBezTo>
                      <a:pt x="387429" y="712291"/>
                      <a:pt x="409992" y="728410"/>
                      <a:pt x="432584" y="742965"/>
                    </a:cubicBezTo>
                    <a:cubicBezTo>
                      <a:pt x="403131" y="759157"/>
                      <a:pt x="373722" y="772552"/>
                      <a:pt x="345028" y="782122"/>
                    </a:cubicBezTo>
                    <a:cubicBezTo>
                      <a:pt x="338733" y="784220"/>
                      <a:pt x="332735" y="785753"/>
                      <a:pt x="326633" y="787465"/>
                    </a:cubicBezTo>
                    <a:cubicBezTo>
                      <a:pt x="309637" y="757148"/>
                      <a:pt x="294918" y="721444"/>
                      <a:pt x="283220" y="681678"/>
                    </a:cubicBezTo>
                    <a:cubicBezTo>
                      <a:pt x="309384" y="687184"/>
                      <a:pt x="336783" y="691500"/>
                      <a:pt x="365239" y="694506"/>
                    </a:cubicBezTo>
                    <a:close/>
                    <a:moveTo>
                      <a:pt x="419576" y="698510"/>
                    </a:moveTo>
                    <a:cubicBezTo>
                      <a:pt x="433343" y="699120"/>
                      <a:pt x="447258" y="699492"/>
                      <a:pt x="461367" y="699492"/>
                    </a:cubicBezTo>
                    <a:cubicBezTo>
                      <a:pt x="475417" y="699492"/>
                      <a:pt x="489258" y="699120"/>
                      <a:pt x="502935" y="698525"/>
                    </a:cubicBezTo>
                    <a:cubicBezTo>
                      <a:pt x="489109" y="708422"/>
                      <a:pt x="475208" y="717619"/>
                      <a:pt x="461263" y="726222"/>
                    </a:cubicBezTo>
                    <a:cubicBezTo>
                      <a:pt x="447377" y="717605"/>
                      <a:pt x="433462" y="708467"/>
                      <a:pt x="419576" y="698510"/>
                    </a:cubicBezTo>
                    <a:close/>
                    <a:moveTo>
                      <a:pt x="557466" y="694506"/>
                    </a:moveTo>
                    <a:cubicBezTo>
                      <a:pt x="585921" y="691515"/>
                      <a:pt x="613336" y="687184"/>
                      <a:pt x="639485" y="681678"/>
                    </a:cubicBezTo>
                    <a:cubicBezTo>
                      <a:pt x="627742" y="721593"/>
                      <a:pt x="612949" y="757416"/>
                      <a:pt x="595878" y="787822"/>
                    </a:cubicBezTo>
                    <a:cubicBezTo>
                      <a:pt x="562258" y="778341"/>
                      <a:pt x="526628" y="763280"/>
                      <a:pt x="490314" y="743233"/>
                    </a:cubicBezTo>
                    <a:cubicBezTo>
                      <a:pt x="512951" y="728588"/>
                      <a:pt x="535394" y="712262"/>
                      <a:pt x="557466" y="694506"/>
                    </a:cubicBezTo>
                    <a:close/>
                    <a:moveTo>
                      <a:pt x="599852" y="658207"/>
                    </a:moveTo>
                    <a:cubicBezTo>
                      <a:pt x="609942" y="648980"/>
                      <a:pt x="619929" y="639544"/>
                      <a:pt x="629736" y="629751"/>
                    </a:cubicBezTo>
                    <a:cubicBezTo>
                      <a:pt x="639544" y="619944"/>
                      <a:pt x="648980" y="609957"/>
                      <a:pt x="658192" y="599867"/>
                    </a:cubicBezTo>
                    <a:cubicBezTo>
                      <a:pt x="655380" y="616476"/>
                      <a:pt x="652105" y="632698"/>
                      <a:pt x="648355" y="648370"/>
                    </a:cubicBezTo>
                    <a:cubicBezTo>
                      <a:pt x="632683" y="652120"/>
                      <a:pt x="616476" y="655394"/>
                      <a:pt x="599852" y="658207"/>
                    </a:cubicBezTo>
                    <a:close/>
                    <a:moveTo>
                      <a:pt x="694506" y="557466"/>
                    </a:moveTo>
                    <a:cubicBezTo>
                      <a:pt x="712262" y="535394"/>
                      <a:pt x="728588" y="512951"/>
                      <a:pt x="743233" y="490314"/>
                    </a:cubicBezTo>
                    <a:cubicBezTo>
                      <a:pt x="763280" y="526628"/>
                      <a:pt x="778341" y="562258"/>
                      <a:pt x="787807" y="595893"/>
                    </a:cubicBezTo>
                    <a:cubicBezTo>
                      <a:pt x="757416" y="612964"/>
                      <a:pt x="721578" y="627757"/>
                      <a:pt x="681678" y="639500"/>
                    </a:cubicBezTo>
                    <a:cubicBezTo>
                      <a:pt x="687184" y="613336"/>
                      <a:pt x="691500" y="585936"/>
                      <a:pt x="694506" y="557466"/>
                    </a:cubicBezTo>
                    <a:close/>
                    <a:moveTo>
                      <a:pt x="698525" y="502935"/>
                    </a:moveTo>
                    <a:cubicBezTo>
                      <a:pt x="699120" y="489258"/>
                      <a:pt x="699492" y="475417"/>
                      <a:pt x="699492" y="461367"/>
                    </a:cubicBezTo>
                    <a:cubicBezTo>
                      <a:pt x="699492" y="447243"/>
                      <a:pt x="699120" y="433328"/>
                      <a:pt x="698510" y="419576"/>
                    </a:cubicBezTo>
                    <a:cubicBezTo>
                      <a:pt x="708467" y="433462"/>
                      <a:pt x="717605" y="447377"/>
                      <a:pt x="726207" y="461278"/>
                    </a:cubicBezTo>
                    <a:cubicBezTo>
                      <a:pt x="717619" y="475208"/>
                      <a:pt x="708422" y="489109"/>
                      <a:pt x="698525" y="502935"/>
                    </a:cubicBezTo>
                    <a:close/>
                    <a:moveTo>
                      <a:pt x="694536" y="365581"/>
                    </a:moveTo>
                    <a:cubicBezTo>
                      <a:pt x="691530" y="337006"/>
                      <a:pt x="687199" y="309488"/>
                      <a:pt x="681678" y="283235"/>
                    </a:cubicBezTo>
                    <a:cubicBezTo>
                      <a:pt x="721429" y="294933"/>
                      <a:pt x="757133" y="309652"/>
                      <a:pt x="787465" y="326648"/>
                    </a:cubicBezTo>
                    <a:cubicBezTo>
                      <a:pt x="785738" y="332750"/>
                      <a:pt x="784205" y="338748"/>
                      <a:pt x="782122" y="345028"/>
                    </a:cubicBezTo>
                    <a:cubicBezTo>
                      <a:pt x="772552" y="373722"/>
                      <a:pt x="759157" y="403116"/>
                      <a:pt x="742980" y="432554"/>
                    </a:cubicBezTo>
                    <a:cubicBezTo>
                      <a:pt x="728484" y="410081"/>
                      <a:pt x="712217" y="387682"/>
                      <a:pt x="694536" y="365581"/>
                    </a:cubicBezTo>
                    <a:close/>
                    <a:moveTo>
                      <a:pt x="461367" y="29766"/>
                    </a:moveTo>
                    <a:cubicBezTo>
                      <a:pt x="504929" y="29766"/>
                      <a:pt x="545857" y="59263"/>
                      <a:pt x="579745" y="108823"/>
                    </a:cubicBezTo>
                    <a:cubicBezTo>
                      <a:pt x="575935" y="109984"/>
                      <a:pt x="572140" y="111100"/>
                      <a:pt x="568285" y="112395"/>
                    </a:cubicBezTo>
                    <a:cubicBezTo>
                      <a:pt x="533102" y="124123"/>
                      <a:pt x="497026" y="140881"/>
                      <a:pt x="461055" y="161851"/>
                    </a:cubicBezTo>
                    <a:cubicBezTo>
                      <a:pt x="420782" y="138470"/>
                      <a:pt x="380836" y="120610"/>
                      <a:pt x="342840" y="109046"/>
                    </a:cubicBezTo>
                    <a:cubicBezTo>
                      <a:pt x="376744" y="59353"/>
                      <a:pt x="417731" y="29766"/>
                      <a:pt x="461367" y="29766"/>
                    </a:cubicBezTo>
                    <a:close/>
                    <a:moveTo>
                      <a:pt x="148828" y="104180"/>
                    </a:moveTo>
                    <a:cubicBezTo>
                      <a:pt x="173444" y="104180"/>
                      <a:pt x="193477" y="124212"/>
                      <a:pt x="193477" y="148828"/>
                    </a:cubicBezTo>
                    <a:cubicBezTo>
                      <a:pt x="193477" y="173444"/>
                      <a:pt x="173444" y="193477"/>
                      <a:pt x="148828" y="193477"/>
                    </a:cubicBezTo>
                    <a:cubicBezTo>
                      <a:pt x="124212" y="193477"/>
                      <a:pt x="104180" y="173444"/>
                      <a:pt x="104180" y="148828"/>
                    </a:cubicBezTo>
                    <a:cubicBezTo>
                      <a:pt x="104180" y="124212"/>
                      <a:pt x="124212" y="104180"/>
                      <a:pt x="148828" y="104180"/>
                    </a:cubicBezTo>
                    <a:close/>
                    <a:moveTo>
                      <a:pt x="125715" y="219194"/>
                    </a:moveTo>
                    <a:cubicBezTo>
                      <a:pt x="133037" y="221605"/>
                      <a:pt x="140717" y="223242"/>
                      <a:pt x="148828" y="223242"/>
                    </a:cubicBezTo>
                    <a:cubicBezTo>
                      <a:pt x="189860" y="223242"/>
                      <a:pt x="223242" y="189860"/>
                      <a:pt x="223242" y="148828"/>
                    </a:cubicBezTo>
                    <a:cubicBezTo>
                      <a:pt x="223242" y="140643"/>
                      <a:pt x="221590" y="132904"/>
                      <a:pt x="219135" y="125537"/>
                    </a:cubicBezTo>
                    <a:cubicBezTo>
                      <a:pt x="242128" y="121518"/>
                      <a:pt x="267980" y="122471"/>
                      <a:pt x="295588" y="127471"/>
                    </a:cubicBezTo>
                    <a:cubicBezTo>
                      <a:pt x="276805" y="162446"/>
                      <a:pt x="261074" y="203478"/>
                      <a:pt x="249123" y="249123"/>
                    </a:cubicBezTo>
                    <a:cubicBezTo>
                      <a:pt x="203522" y="261059"/>
                      <a:pt x="162535" y="276776"/>
                      <a:pt x="127575" y="295528"/>
                    </a:cubicBezTo>
                    <a:cubicBezTo>
                      <a:pt x="122560" y="267920"/>
                      <a:pt x="121741" y="242158"/>
                      <a:pt x="125715" y="219194"/>
                    </a:cubicBezTo>
                    <a:close/>
                    <a:moveTo>
                      <a:pt x="29766" y="461367"/>
                    </a:moveTo>
                    <a:cubicBezTo>
                      <a:pt x="29766" y="417716"/>
                      <a:pt x="59368" y="376729"/>
                      <a:pt x="109091" y="342811"/>
                    </a:cubicBezTo>
                    <a:cubicBezTo>
                      <a:pt x="120670" y="380792"/>
                      <a:pt x="138574" y="420737"/>
                      <a:pt x="161895" y="460965"/>
                    </a:cubicBezTo>
                    <a:cubicBezTo>
                      <a:pt x="140910" y="496967"/>
                      <a:pt x="124123" y="533073"/>
                      <a:pt x="112395" y="568270"/>
                    </a:cubicBezTo>
                    <a:cubicBezTo>
                      <a:pt x="111100" y="572140"/>
                      <a:pt x="109984" y="575935"/>
                      <a:pt x="108838" y="579730"/>
                    </a:cubicBezTo>
                    <a:cubicBezTo>
                      <a:pt x="59263" y="545857"/>
                      <a:pt x="29766" y="504929"/>
                      <a:pt x="29766" y="461367"/>
                    </a:cubicBezTo>
                    <a:close/>
                    <a:moveTo>
                      <a:pt x="156180" y="766554"/>
                    </a:moveTo>
                    <a:cubicBezTo>
                      <a:pt x="126072" y="736461"/>
                      <a:pt x="116711" y="687884"/>
                      <a:pt x="127888" y="627370"/>
                    </a:cubicBezTo>
                    <a:cubicBezTo>
                      <a:pt x="162773" y="646048"/>
                      <a:pt x="203656" y="661705"/>
                      <a:pt x="249123" y="673611"/>
                    </a:cubicBezTo>
                    <a:cubicBezTo>
                      <a:pt x="261030" y="719078"/>
                      <a:pt x="276672" y="759946"/>
                      <a:pt x="295349" y="794831"/>
                    </a:cubicBezTo>
                    <a:cubicBezTo>
                      <a:pt x="234851" y="805994"/>
                      <a:pt x="186273" y="796647"/>
                      <a:pt x="156180" y="766554"/>
                    </a:cubicBezTo>
                    <a:close/>
                    <a:moveTo>
                      <a:pt x="461367" y="892969"/>
                    </a:moveTo>
                    <a:cubicBezTo>
                      <a:pt x="417761" y="892969"/>
                      <a:pt x="376803" y="863412"/>
                      <a:pt x="342900" y="813777"/>
                    </a:cubicBezTo>
                    <a:cubicBezTo>
                      <a:pt x="346770" y="812602"/>
                      <a:pt x="350535" y="811649"/>
                      <a:pt x="354449" y="810339"/>
                    </a:cubicBezTo>
                    <a:cubicBezTo>
                      <a:pt x="389632" y="798612"/>
                      <a:pt x="425723" y="781839"/>
                      <a:pt x="461709" y="760869"/>
                    </a:cubicBezTo>
                    <a:cubicBezTo>
                      <a:pt x="501982" y="784235"/>
                      <a:pt x="541958" y="801990"/>
                      <a:pt x="579968" y="813569"/>
                    </a:cubicBezTo>
                    <a:cubicBezTo>
                      <a:pt x="546050" y="863322"/>
                      <a:pt x="505033" y="892969"/>
                      <a:pt x="461367" y="892969"/>
                    </a:cubicBezTo>
                    <a:close/>
                    <a:moveTo>
                      <a:pt x="773906" y="818555"/>
                    </a:moveTo>
                    <a:cubicBezTo>
                      <a:pt x="749290" y="818555"/>
                      <a:pt x="729258" y="798522"/>
                      <a:pt x="729258" y="773906"/>
                    </a:cubicBezTo>
                    <a:cubicBezTo>
                      <a:pt x="729258" y="749290"/>
                      <a:pt x="749290" y="729258"/>
                      <a:pt x="773906" y="729258"/>
                    </a:cubicBezTo>
                    <a:cubicBezTo>
                      <a:pt x="798522" y="729258"/>
                      <a:pt x="818555" y="749290"/>
                      <a:pt x="818555" y="773906"/>
                    </a:cubicBezTo>
                    <a:cubicBezTo>
                      <a:pt x="818555" y="798522"/>
                      <a:pt x="798522" y="818555"/>
                      <a:pt x="773906" y="818555"/>
                    </a:cubicBezTo>
                    <a:close/>
                    <a:moveTo>
                      <a:pt x="797019" y="703540"/>
                    </a:moveTo>
                    <a:cubicBezTo>
                      <a:pt x="789697" y="701129"/>
                      <a:pt x="782017" y="699492"/>
                      <a:pt x="773906" y="699492"/>
                    </a:cubicBezTo>
                    <a:cubicBezTo>
                      <a:pt x="732874" y="699492"/>
                      <a:pt x="699492" y="732874"/>
                      <a:pt x="699492" y="773906"/>
                    </a:cubicBezTo>
                    <a:cubicBezTo>
                      <a:pt x="699492" y="782017"/>
                      <a:pt x="701129" y="789697"/>
                      <a:pt x="703540" y="797019"/>
                    </a:cubicBezTo>
                    <a:cubicBezTo>
                      <a:pt x="680576" y="801008"/>
                      <a:pt x="654814" y="800189"/>
                      <a:pt x="627191" y="795174"/>
                    </a:cubicBezTo>
                    <a:cubicBezTo>
                      <a:pt x="645959" y="760214"/>
                      <a:pt x="661660" y="719227"/>
                      <a:pt x="673611" y="673611"/>
                    </a:cubicBezTo>
                    <a:cubicBezTo>
                      <a:pt x="719212" y="661675"/>
                      <a:pt x="760199" y="645959"/>
                      <a:pt x="795159" y="627206"/>
                    </a:cubicBezTo>
                    <a:cubicBezTo>
                      <a:pt x="800174" y="654814"/>
                      <a:pt x="800993" y="680576"/>
                      <a:pt x="797019" y="703540"/>
                    </a:cubicBezTo>
                    <a:close/>
                    <a:moveTo>
                      <a:pt x="813643" y="579924"/>
                    </a:moveTo>
                    <a:cubicBezTo>
                      <a:pt x="802079" y="541943"/>
                      <a:pt x="784161" y="501982"/>
                      <a:pt x="760839" y="461769"/>
                    </a:cubicBezTo>
                    <a:cubicBezTo>
                      <a:pt x="781824" y="425768"/>
                      <a:pt x="798612" y="389662"/>
                      <a:pt x="810339" y="354464"/>
                    </a:cubicBezTo>
                    <a:cubicBezTo>
                      <a:pt x="811634" y="350594"/>
                      <a:pt x="812750" y="346799"/>
                      <a:pt x="813896" y="343004"/>
                    </a:cubicBezTo>
                    <a:cubicBezTo>
                      <a:pt x="863471" y="376877"/>
                      <a:pt x="892969" y="417805"/>
                      <a:pt x="892969" y="461367"/>
                    </a:cubicBezTo>
                    <a:cubicBezTo>
                      <a:pt x="892969" y="505018"/>
                      <a:pt x="863367" y="546006"/>
                      <a:pt x="813643" y="579924"/>
                    </a:cubicBezTo>
                    <a:close/>
                  </a:path>
                </a:pathLst>
              </a:custGeom>
              <a:solidFill>
                <a:srgbClr val="0078D4"/>
              </a:solidFill>
              <a:ln w="1488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2" name="Oval 111">
                <a:extLst>
                  <a:ext uri="{FF2B5EF4-FFF2-40B4-BE49-F238E27FC236}">
                    <a16:creationId xmlns:a16="http://schemas.microsoft.com/office/drawing/2014/main" id="{20947416-8FC0-8F71-3504-5E4B5F996B75}"/>
                  </a:ext>
                </a:extLst>
              </p:cNvPr>
              <p:cNvSpPr/>
              <p:nvPr/>
            </p:nvSpPr>
            <p:spPr bwMode="auto">
              <a:xfrm flipH="1">
                <a:off x="5594494" y="2941300"/>
                <a:ext cx="206374" cy="206374"/>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3" name="Oval 112">
                <a:extLst>
                  <a:ext uri="{FF2B5EF4-FFF2-40B4-BE49-F238E27FC236}">
                    <a16:creationId xmlns:a16="http://schemas.microsoft.com/office/drawing/2014/main" id="{808F5B16-D82A-C518-87B5-A31247986F78}"/>
                  </a:ext>
                </a:extLst>
              </p:cNvPr>
              <p:cNvSpPr/>
              <p:nvPr/>
            </p:nvSpPr>
            <p:spPr bwMode="auto">
              <a:xfrm flipH="1">
                <a:off x="6391172" y="3721702"/>
                <a:ext cx="184148" cy="184148"/>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3" name="Group 2">
            <a:extLst>
              <a:ext uri="{FF2B5EF4-FFF2-40B4-BE49-F238E27FC236}">
                <a16:creationId xmlns:a16="http://schemas.microsoft.com/office/drawing/2014/main" id="{AE3DBDB3-AF5B-1D58-E9C3-88421F4B6A88}"/>
              </a:ext>
              <a:ext uri="{C183D7F6-B498-43B3-948B-1728B52AA6E4}">
                <adec:decorative xmlns:adec="http://schemas.microsoft.com/office/drawing/2017/decorative" val="1"/>
              </a:ext>
            </a:extLst>
          </p:cNvPr>
          <p:cNvGrpSpPr/>
          <p:nvPr/>
        </p:nvGrpSpPr>
        <p:grpSpPr>
          <a:xfrm>
            <a:off x="6245646" y="1843666"/>
            <a:ext cx="555204" cy="457796"/>
            <a:chOff x="2179259" y="5194149"/>
            <a:chExt cx="600135" cy="494847"/>
          </a:xfrm>
          <a:solidFill>
            <a:srgbClr val="50E6FF"/>
          </a:solidFill>
        </p:grpSpPr>
        <p:sp>
          <p:nvSpPr>
            <p:cNvPr id="9" name="Freeform 65">
              <a:extLst>
                <a:ext uri="{FF2B5EF4-FFF2-40B4-BE49-F238E27FC236}">
                  <a16:creationId xmlns:a16="http://schemas.microsoft.com/office/drawing/2014/main" id="{10DC744F-4885-99F7-9C13-EBF90D0C8E15}"/>
                </a:ext>
              </a:extLst>
            </p:cNvPr>
            <p:cNvSpPr>
              <a:spLocks noEditPoints="1"/>
            </p:cNvSpPr>
            <p:nvPr/>
          </p:nvSpPr>
          <p:spPr bwMode="auto">
            <a:xfrm>
              <a:off x="2179259" y="5274706"/>
              <a:ext cx="600135" cy="414290"/>
            </a:xfrm>
            <a:custGeom>
              <a:avLst/>
              <a:gdLst>
                <a:gd name="T0" fmla="*/ 1454 w 2907"/>
                <a:gd name="T1" fmla="*/ 1887 h 1887"/>
                <a:gd name="T2" fmla="*/ 186 w 2907"/>
                <a:gd name="T3" fmla="*/ 1887 h 1887"/>
                <a:gd name="T4" fmla="*/ 1 w 2907"/>
                <a:gd name="T5" fmla="*/ 1704 h 1887"/>
                <a:gd name="T6" fmla="*/ 1 w 2907"/>
                <a:gd name="T7" fmla="*/ 180 h 1887"/>
                <a:gd name="T8" fmla="*/ 182 w 2907"/>
                <a:gd name="T9" fmla="*/ 0 h 1887"/>
                <a:gd name="T10" fmla="*/ 2724 w 2907"/>
                <a:gd name="T11" fmla="*/ 0 h 1887"/>
                <a:gd name="T12" fmla="*/ 2906 w 2907"/>
                <a:gd name="T13" fmla="*/ 180 h 1887"/>
                <a:gd name="T14" fmla="*/ 2906 w 2907"/>
                <a:gd name="T15" fmla="*/ 1710 h 1887"/>
                <a:gd name="T16" fmla="*/ 2728 w 2907"/>
                <a:gd name="T17" fmla="*/ 1887 h 1887"/>
                <a:gd name="T18" fmla="*/ 1454 w 2907"/>
                <a:gd name="T19" fmla="*/ 1887 h 1887"/>
                <a:gd name="T20" fmla="*/ 148 w 2907"/>
                <a:gd name="T21" fmla="*/ 1737 h 1887"/>
                <a:gd name="T22" fmla="*/ 2757 w 2907"/>
                <a:gd name="T23" fmla="*/ 1737 h 1887"/>
                <a:gd name="T24" fmla="*/ 2757 w 2907"/>
                <a:gd name="T25" fmla="*/ 148 h 1887"/>
                <a:gd name="T26" fmla="*/ 148 w 2907"/>
                <a:gd name="T27" fmla="*/ 148 h 1887"/>
                <a:gd name="T28" fmla="*/ 148 w 2907"/>
                <a:gd name="T29" fmla="*/ 1737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7" h="1887">
                  <a:moveTo>
                    <a:pt x="1454" y="1887"/>
                  </a:moveTo>
                  <a:cubicBezTo>
                    <a:pt x="1031" y="1887"/>
                    <a:pt x="608" y="1887"/>
                    <a:pt x="186" y="1887"/>
                  </a:cubicBezTo>
                  <a:cubicBezTo>
                    <a:pt x="51" y="1887"/>
                    <a:pt x="1" y="1838"/>
                    <a:pt x="1" y="1704"/>
                  </a:cubicBezTo>
                  <a:cubicBezTo>
                    <a:pt x="0" y="1196"/>
                    <a:pt x="0" y="688"/>
                    <a:pt x="1" y="180"/>
                  </a:cubicBezTo>
                  <a:cubicBezTo>
                    <a:pt x="1" y="51"/>
                    <a:pt x="52" y="0"/>
                    <a:pt x="182" y="0"/>
                  </a:cubicBezTo>
                  <a:cubicBezTo>
                    <a:pt x="1030" y="0"/>
                    <a:pt x="1877" y="0"/>
                    <a:pt x="2724" y="0"/>
                  </a:cubicBezTo>
                  <a:cubicBezTo>
                    <a:pt x="2854" y="0"/>
                    <a:pt x="2906" y="51"/>
                    <a:pt x="2906" y="180"/>
                  </a:cubicBezTo>
                  <a:cubicBezTo>
                    <a:pt x="2907" y="690"/>
                    <a:pt x="2907" y="1200"/>
                    <a:pt x="2906" y="1710"/>
                  </a:cubicBezTo>
                  <a:cubicBezTo>
                    <a:pt x="2906" y="1836"/>
                    <a:pt x="2854" y="1887"/>
                    <a:pt x="2728" y="1887"/>
                  </a:cubicBezTo>
                  <a:cubicBezTo>
                    <a:pt x="2303" y="1887"/>
                    <a:pt x="1878" y="1887"/>
                    <a:pt x="1454" y="1887"/>
                  </a:cubicBezTo>
                  <a:close/>
                  <a:moveTo>
                    <a:pt x="148" y="1737"/>
                  </a:moveTo>
                  <a:cubicBezTo>
                    <a:pt x="1019" y="1737"/>
                    <a:pt x="1888" y="1737"/>
                    <a:pt x="2757" y="1737"/>
                  </a:cubicBezTo>
                  <a:cubicBezTo>
                    <a:pt x="2757" y="1205"/>
                    <a:pt x="2757" y="676"/>
                    <a:pt x="2757" y="148"/>
                  </a:cubicBezTo>
                  <a:cubicBezTo>
                    <a:pt x="1885" y="148"/>
                    <a:pt x="1018" y="148"/>
                    <a:pt x="148" y="148"/>
                  </a:cubicBezTo>
                  <a:cubicBezTo>
                    <a:pt x="148" y="679"/>
                    <a:pt x="148" y="1206"/>
                    <a:pt x="148" y="1737"/>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10" name="Freeform 66">
              <a:extLst>
                <a:ext uri="{FF2B5EF4-FFF2-40B4-BE49-F238E27FC236}">
                  <a16:creationId xmlns:a16="http://schemas.microsoft.com/office/drawing/2014/main" id="{15142C5B-E85E-6891-061E-5E6E56258976}"/>
                </a:ext>
              </a:extLst>
            </p:cNvPr>
            <p:cNvSpPr>
              <a:spLocks noEditPoints="1"/>
            </p:cNvSpPr>
            <p:nvPr/>
          </p:nvSpPr>
          <p:spPr bwMode="auto">
            <a:xfrm>
              <a:off x="2179259" y="5194149"/>
              <a:ext cx="600135" cy="67610"/>
            </a:xfrm>
            <a:custGeom>
              <a:avLst/>
              <a:gdLst>
                <a:gd name="T0" fmla="*/ 5 w 2906"/>
                <a:gd name="T1" fmla="*/ 310 h 312"/>
                <a:gd name="T2" fmla="*/ 7 w 2906"/>
                <a:gd name="T3" fmla="*/ 117 h 312"/>
                <a:gd name="T4" fmla="*/ 125 w 2906"/>
                <a:gd name="T5" fmla="*/ 3 h 312"/>
                <a:gd name="T6" fmla="*/ 198 w 2906"/>
                <a:gd name="T7" fmla="*/ 1 h 312"/>
                <a:gd name="T8" fmla="*/ 2710 w 2906"/>
                <a:gd name="T9" fmla="*/ 1 h 312"/>
                <a:gd name="T10" fmla="*/ 2906 w 2906"/>
                <a:gd name="T11" fmla="*/ 197 h 312"/>
                <a:gd name="T12" fmla="*/ 2906 w 2906"/>
                <a:gd name="T13" fmla="*/ 312 h 312"/>
                <a:gd name="T14" fmla="*/ 2691 w 2906"/>
                <a:gd name="T15" fmla="*/ 294 h 312"/>
                <a:gd name="T16" fmla="*/ 137 w 2906"/>
                <a:gd name="T17" fmla="*/ 294 h 312"/>
                <a:gd name="T18" fmla="*/ 5 w 2906"/>
                <a:gd name="T19" fmla="*/ 310 h 312"/>
                <a:gd name="T20" fmla="*/ 2615 w 2906"/>
                <a:gd name="T21" fmla="*/ 98 h 312"/>
                <a:gd name="T22" fmla="*/ 2608 w 2906"/>
                <a:gd name="T23" fmla="*/ 106 h 312"/>
                <a:gd name="T24" fmla="*/ 2643 w 2906"/>
                <a:gd name="T25" fmla="*/ 151 h 312"/>
                <a:gd name="T26" fmla="*/ 2619 w 2906"/>
                <a:gd name="T27" fmla="*/ 184 h 312"/>
                <a:gd name="T28" fmla="*/ 2707 w 2906"/>
                <a:gd name="T29" fmla="*/ 184 h 312"/>
                <a:gd name="T30" fmla="*/ 2681 w 2906"/>
                <a:gd name="T31" fmla="*/ 150 h 312"/>
                <a:gd name="T32" fmla="*/ 2716 w 2906"/>
                <a:gd name="T33" fmla="*/ 105 h 312"/>
                <a:gd name="T34" fmla="*/ 2710 w 2906"/>
                <a:gd name="T35" fmla="*/ 99 h 312"/>
                <a:gd name="T36" fmla="*/ 2662 w 2906"/>
                <a:gd name="T37" fmla="*/ 129 h 312"/>
                <a:gd name="T38" fmla="*/ 2615 w 2906"/>
                <a:gd name="T39" fmla="*/ 98 h 312"/>
                <a:gd name="T40" fmla="*/ 2404 w 2906"/>
                <a:gd name="T41" fmla="*/ 103 h 312"/>
                <a:gd name="T42" fmla="*/ 2404 w 2906"/>
                <a:gd name="T43" fmla="*/ 193 h 312"/>
                <a:gd name="T44" fmla="*/ 2492 w 2906"/>
                <a:gd name="T45" fmla="*/ 193 h 312"/>
                <a:gd name="T46" fmla="*/ 2492 w 2906"/>
                <a:gd name="T47" fmla="*/ 103 h 312"/>
                <a:gd name="T48" fmla="*/ 2404 w 2906"/>
                <a:gd name="T49" fmla="*/ 10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06" h="312">
                  <a:moveTo>
                    <a:pt x="5" y="310"/>
                  </a:moveTo>
                  <a:cubicBezTo>
                    <a:pt x="5" y="249"/>
                    <a:pt x="0" y="182"/>
                    <a:pt x="7" y="117"/>
                  </a:cubicBezTo>
                  <a:cubicBezTo>
                    <a:pt x="13" y="55"/>
                    <a:pt x="63" y="12"/>
                    <a:pt x="125" y="3"/>
                  </a:cubicBezTo>
                  <a:cubicBezTo>
                    <a:pt x="149" y="0"/>
                    <a:pt x="174" y="1"/>
                    <a:pt x="198" y="1"/>
                  </a:cubicBezTo>
                  <a:cubicBezTo>
                    <a:pt x="1036" y="1"/>
                    <a:pt x="1873" y="1"/>
                    <a:pt x="2710" y="1"/>
                  </a:cubicBezTo>
                  <a:cubicBezTo>
                    <a:pt x="2861" y="1"/>
                    <a:pt x="2906" y="46"/>
                    <a:pt x="2906" y="197"/>
                  </a:cubicBezTo>
                  <a:cubicBezTo>
                    <a:pt x="2906" y="239"/>
                    <a:pt x="2906" y="281"/>
                    <a:pt x="2906" y="312"/>
                  </a:cubicBezTo>
                  <a:cubicBezTo>
                    <a:pt x="2832" y="305"/>
                    <a:pt x="2761" y="294"/>
                    <a:pt x="2691" y="294"/>
                  </a:cubicBezTo>
                  <a:cubicBezTo>
                    <a:pt x="1839" y="292"/>
                    <a:pt x="988" y="293"/>
                    <a:pt x="137" y="294"/>
                  </a:cubicBezTo>
                  <a:cubicBezTo>
                    <a:pt x="95" y="294"/>
                    <a:pt x="54" y="304"/>
                    <a:pt x="5" y="310"/>
                  </a:cubicBezTo>
                  <a:close/>
                  <a:moveTo>
                    <a:pt x="2615" y="98"/>
                  </a:moveTo>
                  <a:cubicBezTo>
                    <a:pt x="2613" y="101"/>
                    <a:pt x="2610" y="103"/>
                    <a:pt x="2608" y="106"/>
                  </a:cubicBezTo>
                  <a:cubicBezTo>
                    <a:pt x="2620" y="121"/>
                    <a:pt x="2632" y="136"/>
                    <a:pt x="2643" y="151"/>
                  </a:cubicBezTo>
                  <a:cubicBezTo>
                    <a:pt x="2631" y="167"/>
                    <a:pt x="2622" y="180"/>
                    <a:pt x="2619" y="184"/>
                  </a:cubicBezTo>
                  <a:cubicBezTo>
                    <a:pt x="2649" y="184"/>
                    <a:pt x="2679" y="184"/>
                    <a:pt x="2707" y="184"/>
                  </a:cubicBezTo>
                  <a:cubicBezTo>
                    <a:pt x="2703" y="178"/>
                    <a:pt x="2693" y="165"/>
                    <a:pt x="2681" y="150"/>
                  </a:cubicBezTo>
                  <a:cubicBezTo>
                    <a:pt x="2693" y="134"/>
                    <a:pt x="2705" y="120"/>
                    <a:pt x="2716" y="105"/>
                  </a:cubicBezTo>
                  <a:cubicBezTo>
                    <a:pt x="2714" y="103"/>
                    <a:pt x="2712" y="101"/>
                    <a:pt x="2710" y="99"/>
                  </a:cubicBezTo>
                  <a:cubicBezTo>
                    <a:pt x="2694" y="109"/>
                    <a:pt x="2679" y="119"/>
                    <a:pt x="2662" y="129"/>
                  </a:cubicBezTo>
                  <a:cubicBezTo>
                    <a:pt x="2647" y="119"/>
                    <a:pt x="2631" y="108"/>
                    <a:pt x="2615" y="98"/>
                  </a:cubicBezTo>
                  <a:close/>
                  <a:moveTo>
                    <a:pt x="2404" y="103"/>
                  </a:moveTo>
                  <a:cubicBezTo>
                    <a:pt x="2404" y="137"/>
                    <a:pt x="2404" y="164"/>
                    <a:pt x="2404" y="193"/>
                  </a:cubicBezTo>
                  <a:cubicBezTo>
                    <a:pt x="2436" y="193"/>
                    <a:pt x="2465" y="193"/>
                    <a:pt x="2492" y="193"/>
                  </a:cubicBezTo>
                  <a:cubicBezTo>
                    <a:pt x="2492" y="160"/>
                    <a:pt x="2492" y="131"/>
                    <a:pt x="2492" y="103"/>
                  </a:cubicBezTo>
                  <a:cubicBezTo>
                    <a:pt x="2461" y="103"/>
                    <a:pt x="2435" y="103"/>
                    <a:pt x="2404" y="103"/>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11" name="Group 10">
              <a:extLst>
                <a:ext uri="{FF2B5EF4-FFF2-40B4-BE49-F238E27FC236}">
                  <a16:creationId xmlns:a16="http://schemas.microsoft.com/office/drawing/2014/main" id="{B1E24862-0F5D-A488-43FA-83044892DC0F}"/>
                </a:ext>
              </a:extLst>
            </p:cNvPr>
            <p:cNvGrpSpPr/>
            <p:nvPr/>
          </p:nvGrpSpPr>
          <p:grpSpPr>
            <a:xfrm>
              <a:off x="2327672" y="5335707"/>
              <a:ext cx="337653" cy="271766"/>
              <a:chOff x="3447812" y="5350946"/>
              <a:chExt cx="1137523" cy="915555"/>
            </a:xfrm>
            <a:grpFill/>
          </p:grpSpPr>
          <p:sp>
            <p:nvSpPr>
              <p:cNvPr id="12" name="Freeform 68">
                <a:extLst>
                  <a:ext uri="{FF2B5EF4-FFF2-40B4-BE49-F238E27FC236}">
                    <a16:creationId xmlns:a16="http://schemas.microsoft.com/office/drawing/2014/main" id="{AE4E876E-17B1-6E02-164A-D96C3E8C6099}"/>
                  </a:ext>
                </a:extLst>
              </p:cNvPr>
              <p:cNvSpPr>
                <a:spLocks noEditPoints="1"/>
              </p:cNvSpPr>
              <p:nvPr/>
            </p:nvSpPr>
            <p:spPr bwMode="auto">
              <a:xfrm>
                <a:off x="3867171" y="5545633"/>
                <a:ext cx="718164" cy="720868"/>
              </a:xfrm>
              <a:custGeom>
                <a:avLst/>
                <a:gdLst>
                  <a:gd name="T0" fmla="*/ 512 w 902"/>
                  <a:gd name="T1" fmla="*/ 897 h 899"/>
                  <a:gd name="T2" fmla="*/ 437 w 902"/>
                  <a:gd name="T3" fmla="*/ 897 h 899"/>
                  <a:gd name="T4" fmla="*/ 374 w 902"/>
                  <a:gd name="T5" fmla="*/ 855 h 899"/>
                  <a:gd name="T6" fmla="*/ 215 w 902"/>
                  <a:gd name="T7" fmla="*/ 788 h 899"/>
                  <a:gd name="T8" fmla="*/ 136 w 902"/>
                  <a:gd name="T9" fmla="*/ 768 h 899"/>
                  <a:gd name="T10" fmla="*/ 112 w 902"/>
                  <a:gd name="T11" fmla="*/ 685 h 899"/>
                  <a:gd name="T12" fmla="*/ 42 w 902"/>
                  <a:gd name="T13" fmla="*/ 521 h 899"/>
                  <a:gd name="T14" fmla="*/ 7 w 902"/>
                  <a:gd name="T15" fmla="*/ 449 h 899"/>
                  <a:gd name="T16" fmla="*/ 41 w 902"/>
                  <a:gd name="T17" fmla="*/ 381 h 899"/>
                  <a:gd name="T18" fmla="*/ 110 w 902"/>
                  <a:gd name="T19" fmla="*/ 213 h 899"/>
                  <a:gd name="T20" fmla="*/ 136 w 902"/>
                  <a:gd name="T21" fmla="*/ 137 h 899"/>
                  <a:gd name="T22" fmla="*/ 206 w 902"/>
                  <a:gd name="T23" fmla="*/ 115 h 899"/>
                  <a:gd name="T24" fmla="*/ 376 w 902"/>
                  <a:gd name="T25" fmla="*/ 43 h 899"/>
                  <a:gd name="T26" fmla="*/ 447 w 902"/>
                  <a:gd name="T27" fmla="*/ 4 h 899"/>
                  <a:gd name="T28" fmla="*/ 529 w 902"/>
                  <a:gd name="T29" fmla="*/ 45 h 899"/>
                  <a:gd name="T30" fmla="*/ 693 w 902"/>
                  <a:gd name="T31" fmla="*/ 113 h 899"/>
                  <a:gd name="T32" fmla="*/ 765 w 902"/>
                  <a:gd name="T33" fmla="*/ 133 h 899"/>
                  <a:gd name="T34" fmla="*/ 793 w 902"/>
                  <a:gd name="T35" fmla="*/ 215 h 899"/>
                  <a:gd name="T36" fmla="*/ 859 w 902"/>
                  <a:gd name="T37" fmla="*/ 380 h 899"/>
                  <a:gd name="T38" fmla="*/ 898 w 902"/>
                  <a:gd name="T39" fmla="*/ 456 h 899"/>
                  <a:gd name="T40" fmla="*/ 861 w 902"/>
                  <a:gd name="T41" fmla="*/ 522 h 899"/>
                  <a:gd name="T42" fmla="*/ 792 w 902"/>
                  <a:gd name="T43" fmla="*/ 692 h 899"/>
                  <a:gd name="T44" fmla="*/ 773 w 902"/>
                  <a:gd name="T45" fmla="*/ 758 h 899"/>
                  <a:gd name="T46" fmla="*/ 706 w 902"/>
                  <a:gd name="T47" fmla="*/ 791 h 899"/>
                  <a:gd name="T48" fmla="*/ 512 w 902"/>
                  <a:gd name="T49" fmla="*/ 897 h 899"/>
                  <a:gd name="T50" fmla="*/ 453 w 902"/>
                  <a:gd name="T51" fmla="*/ 721 h 899"/>
                  <a:gd name="T52" fmla="*/ 722 w 902"/>
                  <a:gd name="T53" fmla="*/ 452 h 899"/>
                  <a:gd name="T54" fmla="*/ 448 w 902"/>
                  <a:gd name="T55" fmla="*/ 184 h 899"/>
                  <a:gd name="T56" fmla="*/ 182 w 902"/>
                  <a:gd name="T57" fmla="*/ 454 h 899"/>
                  <a:gd name="T58" fmla="*/ 453 w 902"/>
                  <a:gd name="T59" fmla="*/ 721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2" h="899">
                    <a:moveTo>
                      <a:pt x="512" y="897"/>
                    </a:moveTo>
                    <a:cubicBezTo>
                      <a:pt x="485" y="897"/>
                      <a:pt x="461" y="896"/>
                      <a:pt x="437" y="897"/>
                    </a:cubicBezTo>
                    <a:cubicBezTo>
                      <a:pt x="405" y="899"/>
                      <a:pt x="387" y="888"/>
                      <a:pt x="374" y="855"/>
                    </a:cubicBezTo>
                    <a:cubicBezTo>
                      <a:pt x="346" y="788"/>
                      <a:pt x="282" y="759"/>
                      <a:pt x="215" y="788"/>
                    </a:cubicBezTo>
                    <a:cubicBezTo>
                      <a:pt x="178" y="804"/>
                      <a:pt x="159" y="791"/>
                      <a:pt x="136" y="768"/>
                    </a:cubicBezTo>
                    <a:cubicBezTo>
                      <a:pt x="114" y="744"/>
                      <a:pt x="95" y="726"/>
                      <a:pt x="112" y="685"/>
                    </a:cubicBezTo>
                    <a:cubicBezTo>
                      <a:pt x="142" y="614"/>
                      <a:pt x="115" y="549"/>
                      <a:pt x="42" y="521"/>
                    </a:cubicBezTo>
                    <a:cubicBezTo>
                      <a:pt x="0" y="505"/>
                      <a:pt x="8" y="477"/>
                      <a:pt x="7" y="449"/>
                    </a:cubicBezTo>
                    <a:cubicBezTo>
                      <a:pt x="6" y="421"/>
                      <a:pt x="4" y="397"/>
                      <a:pt x="41" y="381"/>
                    </a:cubicBezTo>
                    <a:cubicBezTo>
                      <a:pt x="117" y="350"/>
                      <a:pt x="142" y="289"/>
                      <a:pt x="110" y="213"/>
                    </a:cubicBezTo>
                    <a:cubicBezTo>
                      <a:pt x="93" y="173"/>
                      <a:pt x="113" y="153"/>
                      <a:pt x="136" y="137"/>
                    </a:cubicBezTo>
                    <a:cubicBezTo>
                      <a:pt x="156" y="123"/>
                      <a:pt x="186" y="110"/>
                      <a:pt x="206" y="115"/>
                    </a:cubicBezTo>
                    <a:cubicBezTo>
                      <a:pt x="287" y="138"/>
                      <a:pt x="345" y="119"/>
                      <a:pt x="376" y="43"/>
                    </a:cubicBezTo>
                    <a:cubicBezTo>
                      <a:pt x="391" y="4"/>
                      <a:pt x="416" y="4"/>
                      <a:pt x="447" y="4"/>
                    </a:cubicBezTo>
                    <a:cubicBezTo>
                      <a:pt x="481" y="5"/>
                      <a:pt x="511" y="0"/>
                      <a:pt x="529" y="45"/>
                    </a:cubicBezTo>
                    <a:cubicBezTo>
                      <a:pt x="557" y="118"/>
                      <a:pt x="622" y="144"/>
                      <a:pt x="693" y="113"/>
                    </a:cubicBezTo>
                    <a:cubicBezTo>
                      <a:pt x="728" y="98"/>
                      <a:pt x="746" y="112"/>
                      <a:pt x="765" y="133"/>
                    </a:cubicBezTo>
                    <a:cubicBezTo>
                      <a:pt x="786" y="156"/>
                      <a:pt x="812" y="172"/>
                      <a:pt x="793" y="215"/>
                    </a:cubicBezTo>
                    <a:cubicBezTo>
                      <a:pt x="762" y="287"/>
                      <a:pt x="787" y="351"/>
                      <a:pt x="859" y="380"/>
                    </a:cubicBezTo>
                    <a:cubicBezTo>
                      <a:pt x="902" y="397"/>
                      <a:pt x="897" y="425"/>
                      <a:pt x="898" y="456"/>
                    </a:cubicBezTo>
                    <a:cubicBezTo>
                      <a:pt x="899" y="486"/>
                      <a:pt x="897" y="507"/>
                      <a:pt x="861" y="522"/>
                    </a:cubicBezTo>
                    <a:cubicBezTo>
                      <a:pt x="787" y="552"/>
                      <a:pt x="769" y="612"/>
                      <a:pt x="792" y="692"/>
                    </a:cubicBezTo>
                    <a:cubicBezTo>
                      <a:pt x="797" y="712"/>
                      <a:pt x="787" y="743"/>
                      <a:pt x="773" y="758"/>
                    </a:cubicBezTo>
                    <a:cubicBezTo>
                      <a:pt x="757" y="776"/>
                      <a:pt x="726" y="795"/>
                      <a:pt x="706" y="791"/>
                    </a:cubicBezTo>
                    <a:cubicBezTo>
                      <a:pt x="597" y="766"/>
                      <a:pt x="555" y="785"/>
                      <a:pt x="512" y="897"/>
                    </a:cubicBezTo>
                    <a:close/>
                    <a:moveTo>
                      <a:pt x="453" y="721"/>
                    </a:moveTo>
                    <a:cubicBezTo>
                      <a:pt x="597" y="720"/>
                      <a:pt x="722" y="595"/>
                      <a:pt x="722" y="452"/>
                    </a:cubicBezTo>
                    <a:cubicBezTo>
                      <a:pt x="722" y="303"/>
                      <a:pt x="598" y="182"/>
                      <a:pt x="448" y="184"/>
                    </a:cubicBezTo>
                    <a:cubicBezTo>
                      <a:pt x="301" y="186"/>
                      <a:pt x="180" y="309"/>
                      <a:pt x="182" y="454"/>
                    </a:cubicBezTo>
                    <a:cubicBezTo>
                      <a:pt x="183" y="597"/>
                      <a:pt x="310" y="722"/>
                      <a:pt x="453" y="721"/>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13" name="Freeform 71">
                <a:extLst>
                  <a:ext uri="{FF2B5EF4-FFF2-40B4-BE49-F238E27FC236}">
                    <a16:creationId xmlns:a16="http://schemas.microsoft.com/office/drawing/2014/main" id="{E4760A18-0DC9-FFB4-9A31-559DFBEF4037}"/>
                  </a:ext>
                </a:extLst>
              </p:cNvPr>
              <p:cNvSpPr>
                <a:spLocks noEditPoints="1"/>
              </p:cNvSpPr>
              <p:nvPr/>
            </p:nvSpPr>
            <p:spPr bwMode="auto">
              <a:xfrm>
                <a:off x="4076854" y="5761368"/>
                <a:ext cx="298802" cy="299926"/>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14" name="Group 13">
                <a:extLst>
                  <a:ext uri="{FF2B5EF4-FFF2-40B4-BE49-F238E27FC236}">
                    <a16:creationId xmlns:a16="http://schemas.microsoft.com/office/drawing/2014/main" id="{0BF50F81-C54C-95D9-4F28-CDF35BF99299}"/>
                  </a:ext>
                </a:extLst>
              </p:cNvPr>
              <p:cNvGrpSpPr/>
              <p:nvPr/>
            </p:nvGrpSpPr>
            <p:grpSpPr>
              <a:xfrm>
                <a:off x="3447812" y="5350946"/>
                <a:ext cx="471785" cy="489350"/>
                <a:chOff x="3447812" y="5350946"/>
                <a:chExt cx="471785" cy="489350"/>
              </a:xfrm>
              <a:grpFill/>
            </p:grpSpPr>
            <p:sp>
              <p:nvSpPr>
                <p:cNvPr id="15" name="Freeform 69">
                  <a:extLst>
                    <a:ext uri="{FF2B5EF4-FFF2-40B4-BE49-F238E27FC236}">
                      <a16:creationId xmlns:a16="http://schemas.microsoft.com/office/drawing/2014/main" id="{C39805C4-A6D8-D929-491A-5B7BA455BBBA}"/>
                    </a:ext>
                  </a:extLst>
                </p:cNvPr>
                <p:cNvSpPr>
                  <a:spLocks noEditPoints="1"/>
                </p:cNvSpPr>
                <p:nvPr/>
              </p:nvSpPr>
              <p:spPr bwMode="auto">
                <a:xfrm>
                  <a:off x="3447812" y="5350946"/>
                  <a:ext cx="471785" cy="489350"/>
                </a:xfrm>
                <a:custGeom>
                  <a:avLst/>
                  <a:gdLst>
                    <a:gd name="T0" fmla="*/ 542 w 595"/>
                    <a:gd name="T1" fmla="*/ 120 h 611"/>
                    <a:gd name="T2" fmla="*/ 587 w 595"/>
                    <a:gd name="T3" fmla="*/ 268 h 611"/>
                    <a:gd name="T4" fmla="*/ 574 w 595"/>
                    <a:gd name="T5" fmla="*/ 347 h 611"/>
                    <a:gd name="T6" fmla="*/ 528 w 595"/>
                    <a:gd name="T7" fmla="*/ 460 h 611"/>
                    <a:gd name="T8" fmla="*/ 461 w 595"/>
                    <a:gd name="T9" fmla="*/ 525 h 611"/>
                    <a:gd name="T10" fmla="*/ 355 w 595"/>
                    <a:gd name="T11" fmla="*/ 572 h 611"/>
                    <a:gd name="T12" fmla="*/ 256 w 595"/>
                    <a:gd name="T13" fmla="*/ 570 h 611"/>
                    <a:gd name="T14" fmla="*/ 150 w 595"/>
                    <a:gd name="T15" fmla="*/ 526 h 611"/>
                    <a:gd name="T16" fmla="*/ 84 w 595"/>
                    <a:gd name="T17" fmla="*/ 459 h 611"/>
                    <a:gd name="T18" fmla="*/ 41 w 595"/>
                    <a:gd name="T19" fmla="*/ 351 h 611"/>
                    <a:gd name="T20" fmla="*/ 40 w 595"/>
                    <a:gd name="T21" fmla="*/ 258 h 611"/>
                    <a:gd name="T22" fmla="*/ 84 w 595"/>
                    <a:gd name="T23" fmla="*/ 151 h 611"/>
                    <a:gd name="T24" fmla="*/ 149 w 595"/>
                    <a:gd name="T25" fmla="*/ 85 h 611"/>
                    <a:gd name="T26" fmla="*/ 256 w 595"/>
                    <a:gd name="T27" fmla="*/ 40 h 611"/>
                    <a:gd name="T28" fmla="*/ 356 w 595"/>
                    <a:gd name="T29" fmla="*/ 40 h 611"/>
                    <a:gd name="T30" fmla="*/ 469 w 595"/>
                    <a:gd name="T31" fmla="*/ 85 h 611"/>
                    <a:gd name="T32" fmla="*/ 542 w 595"/>
                    <a:gd name="T33" fmla="*/ 120 h 611"/>
                    <a:gd name="T34" fmla="*/ 303 w 595"/>
                    <a:gd name="T35" fmla="*/ 480 h 611"/>
                    <a:gd name="T36" fmla="*/ 483 w 595"/>
                    <a:gd name="T37" fmla="*/ 309 h 611"/>
                    <a:gd name="T38" fmla="*/ 306 w 595"/>
                    <a:gd name="T39" fmla="*/ 128 h 611"/>
                    <a:gd name="T40" fmla="*/ 131 w 595"/>
                    <a:gd name="T41" fmla="*/ 303 h 611"/>
                    <a:gd name="T42" fmla="*/ 303 w 595"/>
                    <a:gd name="T43" fmla="*/ 48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611">
                      <a:moveTo>
                        <a:pt x="542" y="120"/>
                      </a:moveTo>
                      <a:cubicBezTo>
                        <a:pt x="507" y="197"/>
                        <a:pt x="528" y="237"/>
                        <a:pt x="587" y="268"/>
                      </a:cubicBezTo>
                      <a:cubicBezTo>
                        <a:pt x="595" y="273"/>
                        <a:pt x="590" y="335"/>
                        <a:pt x="574" y="347"/>
                      </a:cubicBezTo>
                      <a:cubicBezTo>
                        <a:pt x="533" y="378"/>
                        <a:pt x="514" y="408"/>
                        <a:pt x="528" y="460"/>
                      </a:cubicBezTo>
                      <a:cubicBezTo>
                        <a:pt x="541" y="503"/>
                        <a:pt x="507" y="536"/>
                        <a:pt x="461" y="525"/>
                      </a:cubicBezTo>
                      <a:cubicBezTo>
                        <a:pt x="412" y="512"/>
                        <a:pt x="380" y="529"/>
                        <a:pt x="355" y="572"/>
                      </a:cubicBezTo>
                      <a:cubicBezTo>
                        <a:pt x="333" y="611"/>
                        <a:pt x="280" y="610"/>
                        <a:pt x="256" y="570"/>
                      </a:cubicBezTo>
                      <a:cubicBezTo>
                        <a:pt x="231" y="527"/>
                        <a:pt x="198" y="512"/>
                        <a:pt x="150" y="526"/>
                      </a:cubicBezTo>
                      <a:cubicBezTo>
                        <a:pt x="106" y="537"/>
                        <a:pt x="72" y="502"/>
                        <a:pt x="84" y="459"/>
                      </a:cubicBezTo>
                      <a:cubicBezTo>
                        <a:pt x="97" y="411"/>
                        <a:pt x="84" y="377"/>
                        <a:pt x="41" y="351"/>
                      </a:cubicBezTo>
                      <a:cubicBezTo>
                        <a:pt x="0" y="326"/>
                        <a:pt x="0" y="283"/>
                        <a:pt x="40" y="258"/>
                      </a:cubicBezTo>
                      <a:cubicBezTo>
                        <a:pt x="83" y="233"/>
                        <a:pt x="97" y="199"/>
                        <a:pt x="84" y="151"/>
                      </a:cubicBezTo>
                      <a:cubicBezTo>
                        <a:pt x="72" y="108"/>
                        <a:pt x="106" y="74"/>
                        <a:pt x="149" y="85"/>
                      </a:cubicBezTo>
                      <a:cubicBezTo>
                        <a:pt x="198" y="97"/>
                        <a:pt x="231" y="83"/>
                        <a:pt x="256" y="40"/>
                      </a:cubicBezTo>
                      <a:cubicBezTo>
                        <a:pt x="280" y="0"/>
                        <a:pt x="332" y="1"/>
                        <a:pt x="356" y="40"/>
                      </a:cubicBezTo>
                      <a:cubicBezTo>
                        <a:pt x="383" y="84"/>
                        <a:pt x="417" y="95"/>
                        <a:pt x="469" y="85"/>
                      </a:cubicBezTo>
                      <a:cubicBezTo>
                        <a:pt x="491" y="81"/>
                        <a:pt x="519" y="108"/>
                        <a:pt x="542" y="120"/>
                      </a:cubicBezTo>
                      <a:close/>
                      <a:moveTo>
                        <a:pt x="303" y="480"/>
                      </a:moveTo>
                      <a:cubicBezTo>
                        <a:pt x="398" y="482"/>
                        <a:pt x="479" y="404"/>
                        <a:pt x="483" y="309"/>
                      </a:cubicBezTo>
                      <a:cubicBezTo>
                        <a:pt x="487" y="216"/>
                        <a:pt x="401" y="128"/>
                        <a:pt x="306" y="128"/>
                      </a:cubicBezTo>
                      <a:cubicBezTo>
                        <a:pt x="212" y="128"/>
                        <a:pt x="131" y="208"/>
                        <a:pt x="131" y="303"/>
                      </a:cubicBezTo>
                      <a:cubicBezTo>
                        <a:pt x="130" y="398"/>
                        <a:pt x="208" y="479"/>
                        <a:pt x="303" y="4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16" name="Freeform 71">
                  <a:extLst>
                    <a:ext uri="{FF2B5EF4-FFF2-40B4-BE49-F238E27FC236}">
                      <a16:creationId xmlns:a16="http://schemas.microsoft.com/office/drawing/2014/main" id="{3CC8F332-2DDF-64B1-9C70-3433DBF70895}"/>
                    </a:ext>
                  </a:extLst>
                </p:cNvPr>
                <p:cNvSpPr>
                  <a:spLocks noEditPoints="1"/>
                </p:cNvSpPr>
                <p:nvPr/>
              </p:nvSpPr>
              <p:spPr bwMode="auto">
                <a:xfrm>
                  <a:off x="3584411" y="5490218"/>
                  <a:ext cx="210017" cy="210807"/>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grpSp>
      </p:grpSp>
    </p:spTree>
    <p:extLst>
      <p:ext uri="{BB962C8B-B14F-4D97-AF65-F5344CB8AC3E}">
        <p14:creationId xmlns:p14="http://schemas.microsoft.com/office/powerpoint/2010/main" val="308988681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3D247C-69A7-297C-A0FE-43CE83EC6376}"/>
              </a:ext>
              <a:ext uri="{C183D7F6-B498-43B3-948B-1728B52AA6E4}">
                <adec:decorative xmlns:adec="http://schemas.microsoft.com/office/drawing/2017/decorative" val="1"/>
              </a:ext>
            </a:extLst>
          </p:cNvPr>
          <p:cNvSpPr/>
          <p:nvPr/>
        </p:nvSpPr>
        <p:spPr bwMode="auto">
          <a:xfrm>
            <a:off x="0" y="0"/>
            <a:ext cx="5641263" cy="685800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10">
            <a:extLst>
              <a:ext uri="{FF2B5EF4-FFF2-40B4-BE49-F238E27FC236}">
                <a16:creationId xmlns:a16="http://schemas.microsoft.com/office/drawing/2014/main" id="{E449EF12-2AD6-759E-C88E-33CFA72975F4}"/>
              </a:ext>
            </a:extLst>
          </p:cNvPr>
          <p:cNvSpPr txBox="1">
            <a:spLocks noGrp="1"/>
          </p:cNvSpPr>
          <p:nvPr>
            <p:ph type="title" idx="4294967295"/>
          </p:nvPr>
        </p:nvSpPr>
        <p:spPr>
          <a:xfrm>
            <a:off x="444500" y="2272687"/>
            <a:ext cx="4857749" cy="184665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367" rtl="0" eaLnBrk="1" latinLnBrk="0" hangingPunct="1">
              <a:lnSpc>
                <a:spcPct val="90000"/>
              </a:lnSpc>
              <a:spcBef>
                <a:spcPct val="0"/>
              </a:spcBef>
              <a:buNone/>
              <a:defRPr lang="en-US" sz="2745"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Get the security and reliability </a:t>
            </a:r>
            <a:b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br>
            <a:r>
              <a:rPr kumimoji="0" lang="en-US" sz="4000" b="0" i="0" u="none" strike="noStrike" kern="1200" cap="none" spc="-49" normalizeH="0" baseline="0" noProof="0" dirty="0">
                <a:ln w="3175">
                  <a:noFill/>
                </a:ln>
                <a:solidFill>
                  <a:schemeClr val="bg1"/>
                </a:solidFill>
                <a:effectLst/>
                <a:uLnTx/>
                <a:uFillTx/>
                <a:latin typeface="+mj-lt"/>
                <a:ea typeface="+mn-ea"/>
                <a:cs typeface="Segoe UI" pitchFamily="34" charset="0"/>
              </a:rPr>
              <a:t>of Azure </a:t>
            </a:r>
          </a:p>
        </p:txBody>
      </p:sp>
      <p:sp>
        <p:nvSpPr>
          <p:cNvPr id="7" name="TextBox 6">
            <a:extLst>
              <a:ext uri="{FF2B5EF4-FFF2-40B4-BE49-F238E27FC236}">
                <a16:creationId xmlns:a16="http://schemas.microsoft.com/office/drawing/2014/main" id="{84BB3BEA-9353-5428-877F-6ABDB26408CF}"/>
              </a:ext>
            </a:extLst>
          </p:cNvPr>
          <p:cNvSpPr txBox="1"/>
          <p:nvPr/>
        </p:nvSpPr>
        <p:spPr>
          <a:xfrm>
            <a:off x="7053944" y="1792458"/>
            <a:ext cx="4693556" cy="553998"/>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Use Azure Active Directory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and Multi-Factor Authentication to secure your virtual desktops</a:t>
            </a:r>
          </a:p>
        </p:txBody>
      </p:sp>
      <p:sp>
        <p:nvSpPr>
          <p:cNvPr id="3" name="TextBox 2">
            <a:extLst>
              <a:ext uri="{FF2B5EF4-FFF2-40B4-BE49-F238E27FC236}">
                <a16:creationId xmlns:a16="http://schemas.microsoft.com/office/drawing/2014/main" id="{773A054F-0815-F977-928D-E8A088B83795}"/>
              </a:ext>
            </a:extLst>
          </p:cNvPr>
          <p:cNvSpPr txBox="1"/>
          <p:nvPr/>
        </p:nvSpPr>
        <p:spPr>
          <a:xfrm>
            <a:off x="7053944" y="3264002"/>
            <a:ext cx="4693556" cy="553998"/>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Deploy your virtual infrastructure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in Azure Datacenters around the world </a:t>
            </a:r>
          </a:p>
        </p:txBody>
      </p:sp>
      <p:sp>
        <p:nvSpPr>
          <p:cNvPr id="8" name="TextBox 7">
            <a:extLst>
              <a:ext uri="{FF2B5EF4-FFF2-40B4-BE49-F238E27FC236}">
                <a16:creationId xmlns:a16="http://schemas.microsoft.com/office/drawing/2014/main" id="{61E5CEE0-6916-4088-27D9-198348019FFF}"/>
              </a:ext>
            </a:extLst>
          </p:cNvPr>
          <p:cNvSpPr txBox="1"/>
          <p:nvPr/>
        </p:nvSpPr>
        <p:spPr>
          <a:xfrm>
            <a:off x="7053944" y="4556539"/>
            <a:ext cx="4693556" cy="830997"/>
          </a:xfrm>
          <a:prstGeom prst="rect">
            <a:avLst/>
          </a:prstGeom>
          <a:noFill/>
        </p:spPr>
        <p:txBody>
          <a:bodyPr wrap="square" lIns="0" tIns="0" rIns="0" bIns="0">
            <a:spAutoFit/>
          </a:bodyPr>
          <a:lstStyle/>
          <a:p>
            <a:pPr marL="7701" marR="3081" lvl="0" algn="l" defTabSz="914367" rtl="0" eaLnBrk="1" fontAlgn="auto" latinLnBrk="0" hangingPunct="1">
              <a:lnSpc>
                <a:spcPct val="100000"/>
              </a:lnSpc>
              <a:spcBef>
                <a:spcPts val="1137"/>
              </a:spcBef>
              <a:spcAft>
                <a:spcPts val="0"/>
              </a:spcAft>
              <a:buClrTx/>
              <a:buSzTx/>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Segoe Pro"/>
              </a:rPr>
              <a:t>Provide management and customization options </a:t>
            </a:r>
            <a:r>
              <a:rPr kumimoji="0" lang="en-US" sz="1800" b="0" i="0" u="none" strike="noStrike" kern="1200" cap="none" spc="0" normalizeH="0" baseline="0" noProof="0" dirty="0">
                <a:ln>
                  <a:noFill/>
                </a:ln>
                <a:solidFill>
                  <a:srgbClr val="000000"/>
                </a:solidFill>
                <a:effectLst/>
                <a:uLnTx/>
                <a:uFillTx/>
                <a:latin typeface="Segoe UI"/>
                <a:ea typeface="+mn-ea"/>
                <a:cs typeface="Segoe Pro"/>
              </a:rPr>
              <a:t>for IT by leveraging Azure services like Azure Monitor</a:t>
            </a:r>
          </a:p>
        </p:txBody>
      </p:sp>
      <p:grpSp>
        <p:nvGrpSpPr>
          <p:cNvPr id="57" name="Group 56">
            <a:extLst>
              <a:ext uri="{FF2B5EF4-FFF2-40B4-BE49-F238E27FC236}">
                <a16:creationId xmlns:a16="http://schemas.microsoft.com/office/drawing/2014/main" id="{44AB1A21-BBCF-B9A0-9C09-4EDFDB1E0EB9}"/>
              </a:ext>
              <a:ext uri="{C183D7F6-B498-43B3-948B-1728B52AA6E4}">
                <adec:decorative xmlns:adec="http://schemas.microsoft.com/office/drawing/2017/decorative" val="1"/>
              </a:ext>
            </a:extLst>
          </p:cNvPr>
          <p:cNvGrpSpPr/>
          <p:nvPr/>
        </p:nvGrpSpPr>
        <p:grpSpPr>
          <a:xfrm>
            <a:off x="6245646" y="1843666"/>
            <a:ext cx="555204" cy="457796"/>
            <a:chOff x="2179259" y="5194149"/>
            <a:chExt cx="600135" cy="494847"/>
          </a:xfrm>
          <a:solidFill>
            <a:srgbClr val="50E6FF"/>
          </a:solidFill>
        </p:grpSpPr>
        <p:sp>
          <p:nvSpPr>
            <p:cNvPr id="58" name="Freeform 65">
              <a:extLst>
                <a:ext uri="{FF2B5EF4-FFF2-40B4-BE49-F238E27FC236}">
                  <a16:creationId xmlns:a16="http://schemas.microsoft.com/office/drawing/2014/main" id="{87DDE3E2-1A8D-5F34-E13C-97C2B22DD8CD}"/>
                </a:ext>
              </a:extLst>
            </p:cNvPr>
            <p:cNvSpPr>
              <a:spLocks noEditPoints="1"/>
            </p:cNvSpPr>
            <p:nvPr/>
          </p:nvSpPr>
          <p:spPr bwMode="auto">
            <a:xfrm>
              <a:off x="2179259" y="5274706"/>
              <a:ext cx="600135" cy="414290"/>
            </a:xfrm>
            <a:custGeom>
              <a:avLst/>
              <a:gdLst>
                <a:gd name="T0" fmla="*/ 1454 w 2907"/>
                <a:gd name="T1" fmla="*/ 1887 h 1887"/>
                <a:gd name="T2" fmla="*/ 186 w 2907"/>
                <a:gd name="T3" fmla="*/ 1887 h 1887"/>
                <a:gd name="T4" fmla="*/ 1 w 2907"/>
                <a:gd name="T5" fmla="*/ 1704 h 1887"/>
                <a:gd name="T6" fmla="*/ 1 w 2907"/>
                <a:gd name="T7" fmla="*/ 180 h 1887"/>
                <a:gd name="T8" fmla="*/ 182 w 2907"/>
                <a:gd name="T9" fmla="*/ 0 h 1887"/>
                <a:gd name="T10" fmla="*/ 2724 w 2907"/>
                <a:gd name="T11" fmla="*/ 0 h 1887"/>
                <a:gd name="T12" fmla="*/ 2906 w 2907"/>
                <a:gd name="T13" fmla="*/ 180 h 1887"/>
                <a:gd name="T14" fmla="*/ 2906 w 2907"/>
                <a:gd name="T15" fmla="*/ 1710 h 1887"/>
                <a:gd name="T16" fmla="*/ 2728 w 2907"/>
                <a:gd name="T17" fmla="*/ 1887 h 1887"/>
                <a:gd name="T18" fmla="*/ 1454 w 2907"/>
                <a:gd name="T19" fmla="*/ 1887 h 1887"/>
                <a:gd name="T20" fmla="*/ 148 w 2907"/>
                <a:gd name="T21" fmla="*/ 1737 h 1887"/>
                <a:gd name="T22" fmla="*/ 2757 w 2907"/>
                <a:gd name="T23" fmla="*/ 1737 h 1887"/>
                <a:gd name="T24" fmla="*/ 2757 w 2907"/>
                <a:gd name="T25" fmla="*/ 148 h 1887"/>
                <a:gd name="T26" fmla="*/ 148 w 2907"/>
                <a:gd name="T27" fmla="*/ 148 h 1887"/>
                <a:gd name="T28" fmla="*/ 148 w 2907"/>
                <a:gd name="T29" fmla="*/ 1737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7" h="1887">
                  <a:moveTo>
                    <a:pt x="1454" y="1887"/>
                  </a:moveTo>
                  <a:cubicBezTo>
                    <a:pt x="1031" y="1887"/>
                    <a:pt x="608" y="1887"/>
                    <a:pt x="186" y="1887"/>
                  </a:cubicBezTo>
                  <a:cubicBezTo>
                    <a:pt x="51" y="1887"/>
                    <a:pt x="1" y="1838"/>
                    <a:pt x="1" y="1704"/>
                  </a:cubicBezTo>
                  <a:cubicBezTo>
                    <a:pt x="0" y="1196"/>
                    <a:pt x="0" y="688"/>
                    <a:pt x="1" y="180"/>
                  </a:cubicBezTo>
                  <a:cubicBezTo>
                    <a:pt x="1" y="51"/>
                    <a:pt x="52" y="0"/>
                    <a:pt x="182" y="0"/>
                  </a:cubicBezTo>
                  <a:cubicBezTo>
                    <a:pt x="1030" y="0"/>
                    <a:pt x="1877" y="0"/>
                    <a:pt x="2724" y="0"/>
                  </a:cubicBezTo>
                  <a:cubicBezTo>
                    <a:pt x="2854" y="0"/>
                    <a:pt x="2906" y="51"/>
                    <a:pt x="2906" y="180"/>
                  </a:cubicBezTo>
                  <a:cubicBezTo>
                    <a:pt x="2907" y="690"/>
                    <a:pt x="2907" y="1200"/>
                    <a:pt x="2906" y="1710"/>
                  </a:cubicBezTo>
                  <a:cubicBezTo>
                    <a:pt x="2906" y="1836"/>
                    <a:pt x="2854" y="1887"/>
                    <a:pt x="2728" y="1887"/>
                  </a:cubicBezTo>
                  <a:cubicBezTo>
                    <a:pt x="2303" y="1887"/>
                    <a:pt x="1878" y="1887"/>
                    <a:pt x="1454" y="1887"/>
                  </a:cubicBezTo>
                  <a:close/>
                  <a:moveTo>
                    <a:pt x="148" y="1737"/>
                  </a:moveTo>
                  <a:cubicBezTo>
                    <a:pt x="1019" y="1737"/>
                    <a:pt x="1888" y="1737"/>
                    <a:pt x="2757" y="1737"/>
                  </a:cubicBezTo>
                  <a:cubicBezTo>
                    <a:pt x="2757" y="1205"/>
                    <a:pt x="2757" y="676"/>
                    <a:pt x="2757" y="148"/>
                  </a:cubicBezTo>
                  <a:cubicBezTo>
                    <a:pt x="1885" y="148"/>
                    <a:pt x="1018" y="148"/>
                    <a:pt x="148" y="148"/>
                  </a:cubicBezTo>
                  <a:cubicBezTo>
                    <a:pt x="148" y="679"/>
                    <a:pt x="148" y="1206"/>
                    <a:pt x="148" y="1737"/>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59" name="Freeform 66">
              <a:extLst>
                <a:ext uri="{FF2B5EF4-FFF2-40B4-BE49-F238E27FC236}">
                  <a16:creationId xmlns:a16="http://schemas.microsoft.com/office/drawing/2014/main" id="{27823E16-BEF6-95D4-2850-FEB6CECBF3B5}"/>
                </a:ext>
              </a:extLst>
            </p:cNvPr>
            <p:cNvSpPr>
              <a:spLocks noEditPoints="1"/>
            </p:cNvSpPr>
            <p:nvPr/>
          </p:nvSpPr>
          <p:spPr bwMode="auto">
            <a:xfrm>
              <a:off x="2179259" y="5194149"/>
              <a:ext cx="600135" cy="67610"/>
            </a:xfrm>
            <a:custGeom>
              <a:avLst/>
              <a:gdLst>
                <a:gd name="T0" fmla="*/ 5 w 2906"/>
                <a:gd name="T1" fmla="*/ 310 h 312"/>
                <a:gd name="T2" fmla="*/ 7 w 2906"/>
                <a:gd name="T3" fmla="*/ 117 h 312"/>
                <a:gd name="T4" fmla="*/ 125 w 2906"/>
                <a:gd name="T5" fmla="*/ 3 h 312"/>
                <a:gd name="T6" fmla="*/ 198 w 2906"/>
                <a:gd name="T7" fmla="*/ 1 h 312"/>
                <a:gd name="T8" fmla="*/ 2710 w 2906"/>
                <a:gd name="T9" fmla="*/ 1 h 312"/>
                <a:gd name="T10" fmla="*/ 2906 w 2906"/>
                <a:gd name="T11" fmla="*/ 197 h 312"/>
                <a:gd name="T12" fmla="*/ 2906 w 2906"/>
                <a:gd name="T13" fmla="*/ 312 h 312"/>
                <a:gd name="T14" fmla="*/ 2691 w 2906"/>
                <a:gd name="T15" fmla="*/ 294 h 312"/>
                <a:gd name="T16" fmla="*/ 137 w 2906"/>
                <a:gd name="T17" fmla="*/ 294 h 312"/>
                <a:gd name="T18" fmla="*/ 5 w 2906"/>
                <a:gd name="T19" fmla="*/ 310 h 312"/>
                <a:gd name="T20" fmla="*/ 2615 w 2906"/>
                <a:gd name="T21" fmla="*/ 98 h 312"/>
                <a:gd name="T22" fmla="*/ 2608 w 2906"/>
                <a:gd name="T23" fmla="*/ 106 h 312"/>
                <a:gd name="T24" fmla="*/ 2643 w 2906"/>
                <a:gd name="T25" fmla="*/ 151 h 312"/>
                <a:gd name="T26" fmla="*/ 2619 w 2906"/>
                <a:gd name="T27" fmla="*/ 184 h 312"/>
                <a:gd name="T28" fmla="*/ 2707 w 2906"/>
                <a:gd name="T29" fmla="*/ 184 h 312"/>
                <a:gd name="T30" fmla="*/ 2681 w 2906"/>
                <a:gd name="T31" fmla="*/ 150 h 312"/>
                <a:gd name="T32" fmla="*/ 2716 w 2906"/>
                <a:gd name="T33" fmla="*/ 105 h 312"/>
                <a:gd name="T34" fmla="*/ 2710 w 2906"/>
                <a:gd name="T35" fmla="*/ 99 h 312"/>
                <a:gd name="T36" fmla="*/ 2662 w 2906"/>
                <a:gd name="T37" fmla="*/ 129 h 312"/>
                <a:gd name="T38" fmla="*/ 2615 w 2906"/>
                <a:gd name="T39" fmla="*/ 98 h 312"/>
                <a:gd name="T40" fmla="*/ 2404 w 2906"/>
                <a:gd name="T41" fmla="*/ 103 h 312"/>
                <a:gd name="T42" fmla="*/ 2404 w 2906"/>
                <a:gd name="T43" fmla="*/ 193 h 312"/>
                <a:gd name="T44" fmla="*/ 2492 w 2906"/>
                <a:gd name="T45" fmla="*/ 193 h 312"/>
                <a:gd name="T46" fmla="*/ 2492 w 2906"/>
                <a:gd name="T47" fmla="*/ 103 h 312"/>
                <a:gd name="T48" fmla="*/ 2404 w 2906"/>
                <a:gd name="T49" fmla="*/ 10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06" h="312">
                  <a:moveTo>
                    <a:pt x="5" y="310"/>
                  </a:moveTo>
                  <a:cubicBezTo>
                    <a:pt x="5" y="249"/>
                    <a:pt x="0" y="182"/>
                    <a:pt x="7" y="117"/>
                  </a:cubicBezTo>
                  <a:cubicBezTo>
                    <a:pt x="13" y="55"/>
                    <a:pt x="63" y="12"/>
                    <a:pt x="125" y="3"/>
                  </a:cubicBezTo>
                  <a:cubicBezTo>
                    <a:pt x="149" y="0"/>
                    <a:pt x="174" y="1"/>
                    <a:pt x="198" y="1"/>
                  </a:cubicBezTo>
                  <a:cubicBezTo>
                    <a:pt x="1036" y="1"/>
                    <a:pt x="1873" y="1"/>
                    <a:pt x="2710" y="1"/>
                  </a:cubicBezTo>
                  <a:cubicBezTo>
                    <a:pt x="2861" y="1"/>
                    <a:pt x="2906" y="46"/>
                    <a:pt x="2906" y="197"/>
                  </a:cubicBezTo>
                  <a:cubicBezTo>
                    <a:pt x="2906" y="239"/>
                    <a:pt x="2906" y="281"/>
                    <a:pt x="2906" y="312"/>
                  </a:cubicBezTo>
                  <a:cubicBezTo>
                    <a:pt x="2832" y="305"/>
                    <a:pt x="2761" y="294"/>
                    <a:pt x="2691" y="294"/>
                  </a:cubicBezTo>
                  <a:cubicBezTo>
                    <a:pt x="1839" y="292"/>
                    <a:pt x="988" y="293"/>
                    <a:pt x="137" y="294"/>
                  </a:cubicBezTo>
                  <a:cubicBezTo>
                    <a:pt x="95" y="294"/>
                    <a:pt x="54" y="304"/>
                    <a:pt x="5" y="310"/>
                  </a:cubicBezTo>
                  <a:close/>
                  <a:moveTo>
                    <a:pt x="2615" y="98"/>
                  </a:moveTo>
                  <a:cubicBezTo>
                    <a:pt x="2613" y="101"/>
                    <a:pt x="2610" y="103"/>
                    <a:pt x="2608" y="106"/>
                  </a:cubicBezTo>
                  <a:cubicBezTo>
                    <a:pt x="2620" y="121"/>
                    <a:pt x="2632" y="136"/>
                    <a:pt x="2643" y="151"/>
                  </a:cubicBezTo>
                  <a:cubicBezTo>
                    <a:pt x="2631" y="167"/>
                    <a:pt x="2622" y="180"/>
                    <a:pt x="2619" y="184"/>
                  </a:cubicBezTo>
                  <a:cubicBezTo>
                    <a:pt x="2649" y="184"/>
                    <a:pt x="2679" y="184"/>
                    <a:pt x="2707" y="184"/>
                  </a:cubicBezTo>
                  <a:cubicBezTo>
                    <a:pt x="2703" y="178"/>
                    <a:pt x="2693" y="165"/>
                    <a:pt x="2681" y="150"/>
                  </a:cubicBezTo>
                  <a:cubicBezTo>
                    <a:pt x="2693" y="134"/>
                    <a:pt x="2705" y="120"/>
                    <a:pt x="2716" y="105"/>
                  </a:cubicBezTo>
                  <a:cubicBezTo>
                    <a:pt x="2714" y="103"/>
                    <a:pt x="2712" y="101"/>
                    <a:pt x="2710" y="99"/>
                  </a:cubicBezTo>
                  <a:cubicBezTo>
                    <a:pt x="2694" y="109"/>
                    <a:pt x="2679" y="119"/>
                    <a:pt x="2662" y="129"/>
                  </a:cubicBezTo>
                  <a:cubicBezTo>
                    <a:pt x="2647" y="119"/>
                    <a:pt x="2631" y="108"/>
                    <a:pt x="2615" y="98"/>
                  </a:cubicBezTo>
                  <a:close/>
                  <a:moveTo>
                    <a:pt x="2404" y="103"/>
                  </a:moveTo>
                  <a:cubicBezTo>
                    <a:pt x="2404" y="137"/>
                    <a:pt x="2404" y="164"/>
                    <a:pt x="2404" y="193"/>
                  </a:cubicBezTo>
                  <a:cubicBezTo>
                    <a:pt x="2436" y="193"/>
                    <a:pt x="2465" y="193"/>
                    <a:pt x="2492" y="193"/>
                  </a:cubicBezTo>
                  <a:cubicBezTo>
                    <a:pt x="2492" y="160"/>
                    <a:pt x="2492" y="131"/>
                    <a:pt x="2492" y="103"/>
                  </a:cubicBezTo>
                  <a:cubicBezTo>
                    <a:pt x="2461" y="103"/>
                    <a:pt x="2435" y="103"/>
                    <a:pt x="2404" y="103"/>
                  </a:cubicBezTo>
                  <a:close/>
                </a:path>
              </a:pathLst>
            </a:custGeom>
            <a:solidFill>
              <a:srgbClr val="0078D4"/>
            </a:solid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0" name="Group 59">
              <a:extLst>
                <a:ext uri="{FF2B5EF4-FFF2-40B4-BE49-F238E27FC236}">
                  <a16:creationId xmlns:a16="http://schemas.microsoft.com/office/drawing/2014/main" id="{BCE9961D-C834-7D22-D76D-5632F2100C84}"/>
                </a:ext>
              </a:extLst>
            </p:cNvPr>
            <p:cNvGrpSpPr/>
            <p:nvPr/>
          </p:nvGrpSpPr>
          <p:grpSpPr>
            <a:xfrm>
              <a:off x="2327672" y="5335707"/>
              <a:ext cx="337653" cy="271766"/>
              <a:chOff x="3447812" y="5350946"/>
              <a:chExt cx="1137523" cy="915555"/>
            </a:xfrm>
            <a:grpFill/>
          </p:grpSpPr>
          <p:sp>
            <p:nvSpPr>
              <p:cNvPr id="61" name="Freeform 68">
                <a:extLst>
                  <a:ext uri="{FF2B5EF4-FFF2-40B4-BE49-F238E27FC236}">
                    <a16:creationId xmlns:a16="http://schemas.microsoft.com/office/drawing/2014/main" id="{6F873E88-2E60-C790-5EB3-ECF548ACB116}"/>
                  </a:ext>
                </a:extLst>
              </p:cNvPr>
              <p:cNvSpPr>
                <a:spLocks noEditPoints="1"/>
              </p:cNvSpPr>
              <p:nvPr/>
            </p:nvSpPr>
            <p:spPr bwMode="auto">
              <a:xfrm>
                <a:off x="3867171" y="5545633"/>
                <a:ext cx="718164" cy="720868"/>
              </a:xfrm>
              <a:custGeom>
                <a:avLst/>
                <a:gdLst>
                  <a:gd name="T0" fmla="*/ 512 w 902"/>
                  <a:gd name="T1" fmla="*/ 897 h 899"/>
                  <a:gd name="T2" fmla="*/ 437 w 902"/>
                  <a:gd name="T3" fmla="*/ 897 h 899"/>
                  <a:gd name="T4" fmla="*/ 374 w 902"/>
                  <a:gd name="T5" fmla="*/ 855 h 899"/>
                  <a:gd name="T6" fmla="*/ 215 w 902"/>
                  <a:gd name="T7" fmla="*/ 788 h 899"/>
                  <a:gd name="T8" fmla="*/ 136 w 902"/>
                  <a:gd name="T9" fmla="*/ 768 h 899"/>
                  <a:gd name="T10" fmla="*/ 112 w 902"/>
                  <a:gd name="T11" fmla="*/ 685 h 899"/>
                  <a:gd name="T12" fmla="*/ 42 w 902"/>
                  <a:gd name="T13" fmla="*/ 521 h 899"/>
                  <a:gd name="T14" fmla="*/ 7 w 902"/>
                  <a:gd name="T15" fmla="*/ 449 h 899"/>
                  <a:gd name="T16" fmla="*/ 41 w 902"/>
                  <a:gd name="T17" fmla="*/ 381 h 899"/>
                  <a:gd name="T18" fmla="*/ 110 w 902"/>
                  <a:gd name="T19" fmla="*/ 213 h 899"/>
                  <a:gd name="T20" fmla="*/ 136 w 902"/>
                  <a:gd name="T21" fmla="*/ 137 h 899"/>
                  <a:gd name="T22" fmla="*/ 206 w 902"/>
                  <a:gd name="T23" fmla="*/ 115 h 899"/>
                  <a:gd name="T24" fmla="*/ 376 w 902"/>
                  <a:gd name="T25" fmla="*/ 43 h 899"/>
                  <a:gd name="T26" fmla="*/ 447 w 902"/>
                  <a:gd name="T27" fmla="*/ 4 h 899"/>
                  <a:gd name="T28" fmla="*/ 529 w 902"/>
                  <a:gd name="T29" fmla="*/ 45 h 899"/>
                  <a:gd name="T30" fmla="*/ 693 w 902"/>
                  <a:gd name="T31" fmla="*/ 113 h 899"/>
                  <a:gd name="T32" fmla="*/ 765 w 902"/>
                  <a:gd name="T33" fmla="*/ 133 h 899"/>
                  <a:gd name="T34" fmla="*/ 793 w 902"/>
                  <a:gd name="T35" fmla="*/ 215 h 899"/>
                  <a:gd name="T36" fmla="*/ 859 w 902"/>
                  <a:gd name="T37" fmla="*/ 380 h 899"/>
                  <a:gd name="T38" fmla="*/ 898 w 902"/>
                  <a:gd name="T39" fmla="*/ 456 h 899"/>
                  <a:gd name="T40" fmla="*/ 861 w 902"/>
                  <a:gd name="T41" fmla="*/ 522 h 899"/>
                  <a:gd name="T42" fmla="*/ 792 w 902"/>
                  <a:gd name="T43" fmla="*/ 692 h 899"/>
                  <a:gd name="T44" fmla="*/ 773 w 902"/>
                  <a:gd name="T45" fmla="*/ 758 h 899"/>
                  <a:gd name="T46" fmla="*/ 706 w 902"/>
                  <a:gd name="T47" fmla="*/ 791 h 899"/>
                  <a:gd name="T48" fmla="*/ 512 w 902"/>
                  <a:gd name="T49" fmla="*/ 897 h 899"/>
                  <a:gd name="T50" fmla="*/ 453 w 902"/>
                  <a:gd name="T51" fmla="*/ 721 h 899"/>
                  <a:gd name="T52" fmla="*/ 722 w 902"/>
                  <a:gd name="T53" fmla="*/ 452 h 899"/>
                  <a:gd name="T54" fmla="*/ 448 w 902"/>
                  <a:gd name="T55" fmla="*/ 184 h 899"/>
                  <a:gd name="T56" fmla="*/ 182 w 902"/>
                  <a:gd name="T57" fmla="*/ 454 h 899"/>
                  <a:gd name="T58" fmla="*/ 453 w 902"/>
                  <a:gd name="T59" fmla="*/ 721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2" h="899">
                    <a:moveTo>
                      <a:pt x="512" y="897"/>
                    </a:moveTo>
                    <a:cubicBezTo>
                      <a:pt x="485" y="897"/>
                      <a:pt x="461" y="896"/>
                      <a:pt x="437" y="897"/>
                    </a:cubicBezTo>
                    <a:cubicBezTo>
                      <a:pt x="405" y="899"/>
                      <a:pt x="387" y="888"/>
                      <a:pt x="374" y="855"/>
                    </a:cubicBezTo>
                    <a:cubicBezTo>
                      <a:pt x="346" y="788"/>
                      <a:pt x="282" y="759"/>
                      <a:pt x="215" y="788"/>
                    </a:cubicBezTo>
                    <a:cubicBezTo>
                      <a:pt x="178" y="804"/>
                      <a:pt x="159" y="791"/>
                      <a:pt x="136" y="768"/>
                    </a:cubicBezTo>
                    <a:cubicBezTo>
                      <a:pt x="114" y="744"/>
                      <a:pt x="95" y="726"/>
                      <a:pt x="112" y="685"/>
                    </a:cubicBezTo>
                    <a:cubicBezTo>
                      <a:pt x="142" y="614"/>
                      <a:pt x="115" y="549"/>
                      <a:pt x="42" y="521"/>
                    </a:cubicBezTo>
                    <a:cubicBezTo>
                      <a:pt x="0" y="505"/>
                      <a:pt x="8" y="477"/>
                      <a:pt x="7" y="449"/>
                    </a:cubicBezTo>
                    <a:cubicBezTo>
                      <a:pt x="6" y="421"/>
                      <a:pt x="4" y="397"/>
                      <a:pt x="41" y="381"/>
                    </a:cubicBezTo>
                    <a:cubicBezTo>
                      <a:pt x="117" y="350"/>
                      <a:pt x="142" y="289"/>
                      <a:pt x="110" y="213"/>
                    </a:cubicBezTo>
                    <a:cubicBezTo>
                      <a:pt x="93" y="173"/>
                      <a:pt x="113" y="153"/>
                      <a:pt x="136" y="137"/>
                    </a:cubicBezTo>
                    <a:cubicBezTo>
                      <a:pt x="156" y="123"/>
                      <a:pt x="186" y="110"/>
                      <a:pt x="206" y="115"/>
                    </a:cubicBezTo>
                    <a:cubicBezTo>
                      <a:pt x="287" y="138"/>
                      <a:pt x="345" y="119"/>
                      <a:pt x="376" y="43"/>
                    </a:cubicBezTo>
                    <a:cubicBezTo>
                      <a:pt x="391" y="4"/>
                      <a:pt x="416" y="4"/>
                      <a:pt x="447" y="4"/>
                    </a:cubicBezTo>
                    <a:cubicBezTo>
                      <a:pt x="481" y="5"/>
                      <a:pt x="511" y="0"/>
                      <a:pt x="529" y="45"/>
                    </a:cubicBezTo>
                    <a:cubicBezTo>
                      <a:pt x="557" y="118"/>
                      <a:pt x="622" y="144"/>
                      <a:pt x="693" y="113"/>
                    </a:cubicBezTo>
                    <a:cubicBezTo>
                      <a:pt x="728" y="98"/>
                      <a:pt x="746" y="112"/>
                      <a:pt x="765" y="133"/>
                    </a:cubicBezTo>
                    <a:cubicBezTo>
                      <a:pt x="786" y="156"/>
                      <a:pt x="812" y="172"/>
                      <a:pt x="793" y="215"/>
                    </a:cubicBezTo>
                    <a:cubicBezTo>
                      <a:pt x="762" y="287"/>
                      <a:pt x="787" y="351"/>
                      <a:pt x="859" y="380"/>
                    </a:cubicBezTo>
                    <a:cubicBezTo>
                      <a:pt x="902" y="397"/>
                      <a:pt x="897" y="425"/>
                      <a:pt x="898" y="456"/>
                    </a:cubicBezTo>
                    <a:cubicBezTo>
                      <a:pt x="899" y="486"/>
                      <a:pt x="897" y="507"/>
                      <a:pt x="861" y="522"/>
                    </a:cubicBezTo>
                    <a:cubicBezTo>
                      <a:pt x="787" y="552"/>
                      <a:pt x="769" y="612"/>
                      <a:pt x="792" y="692"/>
                    </a:cubicBezTo>
                    <a:cubicBezTo>
                      <a:pt x="797" y="712"/>
                      <a:pt x="787" y="743"/>
                      <a:pt x="773" y="758"/>
                    </a:cubicBezTo>
                    <a:cubicBezTo>
                      <a:pt x="757" y="776"/>
                      <a:pt x="726" y="795"/>
                      <a:pt x="706" y="791"/>
                    </a:cubicBezTo>
                    <a:cubicBezTo>
                      <a:pt x="597" y="766"/>
                      <a:pt x="555" y="785"/>
                      <a:pt x="512" y="897"/>
                    </a:cubicBezTo>
                    <a:close/>
                    <a:moveTo>
                      <a:pt x="453" y="721"/>
                    </a:moveTo>
                    <a:cubicBezTo>
                      <a:pt x="597" y="720"/>
                      <a:pt x="722" y="595"/>
                      <a:pt x="722" y="452"/>
                    </a:cubicBezTo>
                    <a:cubicBezTo>
                      <a:pt x="722" y="303"/>
                      <a:pt x="598" y="182"/>
                      <a:pt x="448" y="184"/>
                    </a:cubicBezTo>
                    <a:cubicBezTo>
                      <a:pt x="301" y="186"/>
                      <a:pt x="180" y="309"/>
                      <a:pt x="182" y="454"/>
                    </a:cubicBezTo>
                    <a:cubicBezTo>
                      <a:pt x="183" y="597"/>
                      <a:pt x="310" y="722"/>
                      <a:pt x="453" y="721"/>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2" name="Freeform 71">
                <a:extLst>
                  <a:ext uri="{FF2B5EF4-FFF2-40B4-BE49-F238E27FC236}">
                    <a16:creationId xmlns:a16="http://schemas.microsoft.com/office/drawing/2014/main" id="{D04490F7-6E63-C31C-888B-EA42E683E4D7}"/>
                  </a:ext>
                </a:extLst>
              </p:cNvPr>
              <p:cNvSpPr>
                <a:spLocks noEditPoints="1"/>
              </p:cNvSpPr>
              <p:nvPr/>
            </p:nvSpPr>
            <p:spPr bwMode="auto">
              <a:xfrm>
                <a:off x="4076854" y="5761368"/>
                <a:ext cx="298802" cy="299926"/>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nvGrpSpPr>
              <p:cNvPr id="63" name="Group 62">
                <a:extLst>
                  <a:ext uri="{FF2B5EF4-FFF2-40B4-BE49-F238E27FC236}">
                    <a16:creationId xmlns:a16="http://schemas.microsoft.com/office/drawing/2014/main" id="{79564DE9-ABA0-A1DB-DF1E-1AFB5E1E4AF1}"/>
                  </a:ext>
                </a:extLst>
              </p:cNvPr>
              <p:cNvGrpSpPr/>
              <p:nvPr/>
            </p:nvGrpSpPr>
            <p:grpSpPr>
              <a:xfrm>
                <a:off x="3447812" y="5350946"/>
                <a:ext cx="471785" cy="489350"/>
                <a:chOff x="3447812" y="5350946"/>
                <a:chExt cx="471785" cy="489350"/>
              </a:xfrm>
              <a:grpFill/>
            </p:grpSpPr>
            <p:sp>
              <p:nvSpPr>
                <p:cNvPr id="64" name="Freeform 69">
                  <a:extLst>
                    <a:ext uri="{FF2B5EF4-FFF2-40B4-BE49-F238E27FC236}">
                      <a16:creationId xmlns:a16="http://schemas.microsoft.com/office/drawing/2014/main" id="{8764CE3D-FBEB-FA49-FF7C-424FE3545C42}"/>
                    </a:ext>
                  </a:extLst>
                </p:cNvPr>
                <p:cNvSpPr>
                  <a:spLocks noEditPoints="1"/>
                </p:cNvSpPr>
                <p:nvPr/>
              </p:nvSpPr>
              <p:spPr bwMode="auto">
                <a:xfrm>
                  <a:off x="3447812" y="5350946"/>
                  <a:ext cx="471785" cy="489350"/>
                </a:xfrm>
                <a:custGeom>
                  <a:avLst/>
                  <a:gdLst>
                    <a:gd name="T0" fmla="*/ 542 w 595"/>
                    <a:gd name="T1" fmla="*/ 120 h 611"/>
                    <a:gd name="T2" fmla="*/ 587 w 595"/>
                    <a:gd name="T3" fmla="*/ 268 h 611"/>
                    <a:gd name="T4" fmla="*/ 574 w 595"/>
                    <a:gd name="T5" fmla="*/ 347 h 611"/>
                    <a:gd name="T6" fmla="*/ 528 w 595"/>
                    <a:gd name="T7" fmla="*/ 460 h 611"/>
                    <a:gd name="T8" fmla="*/ 461 w 595"/>
                    <a:gd name="T9" fmla="*/ 525 h 611"/>
                    <a:gd name="T10" fmla="*/ 355 w 595"/>
                    <a:gd name="T11" fmla="*/ 572 h 611"/>
                    <a:gd name="T12" fmla="*/ 256 w 595"/>
                    <a:gd name="T13" fmla="*/ 570 h 611"/>
                    <a:gd name="T14" fmla="*/ 150 w 595"/>
                    <a:gd name="T15" fmla="*/ 526 h 611"/>
                    <a:gd name="T16" fmla="*/ 84 w 595"/>
                    <a:gd name="T17" fmla="*/ 459 h 611"/>
                    <a:gd name="T18" fmla="*/ 41 w 595"/>
                    <a:gd name="T19" fmla="*/ 351 h 611"/>
                    <a:gd name="T20" fmla="*/ 40 w 595"/>
                    <a:gd name="T21" fmla="*/ 258 h 611"/>
                    <a:gd name="T22" fmla="*/ 84 w 595"/>
                    <a:gd name="T23" fmla="*/ 151 h 611"/>
                    <a:gd name="T24" fmla="*/ 149 w 595"/>
                    <a:gd name="T25" fmla="*/ 85 h 611"/>
                    <a:gd name="T26" fmla="*/ 256 w 595"/>
                    <a:gd name="T27" fmla="*/ 40 h 611"/>
                    <a:gd name="T28" fmla="*/ 356 w 595"/>
                    <a:gd name="T29" fmla="*/ 40 h 611"/>
                    <a:gd name="T30" fmla="*/ 469 w 595"/>
                    <a:gd name="T31" fmla="*/ 85 h 611"/>
                    <a:gd name="T32" fmla="*/ 542 w 595"/>
                    <a:gd name="T33" fmla="*/ 120 h 611"/>
                    <a:gd name="T34" fmla="*/ 303 w 595"/>
                    <a:gd name="T35" fmla="*/ 480 h 611"/>
                    <a:gd name="T36" fmla="*/ 483 w 595"/>
                    <a:gd name="T37" fmla="*/ 309 h 611"/>
                    <a:gd name="T38" fmla="*/ 306 w 595"/>
                    <a:gd name="T39" fmla="*/ 128 h 611"/>
                    <a:gd name="T40" fmla="*/ 131 w 595"/>
                    <a:gd name="T41" fmla="*/ 303 h 611"/>
                    <a:gd name="T42" fmla="*/ 303 w 595"/>
                    <a:gd name="T43" fmla="*/ 48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5" h="611">
                      <a:moveTo>
                        <a:pt x="542" y="120"/>
                      </a:moveTo>
                      <a:cubicBezTo>
                        <a:pt x="507" y="197"/>
                        <a:pt x="528" y="237"/>
                        <a:pt x="587" y="268"/>
                      </a:cubicBezTo>
                      <a:cubicBezTo>
                        <a:pt x="595" y="273"/>
                        <a:pt x="590" y="335"/>
                        <a:pt x="574" y="347"/>
                      </a:cubicBezTo>
                      <a:cubicBezTo>
                        <a:pt x="533" y="378"/>
                        <a:pt x="514" y="408"/>
                        <a:pt x="528" y="460"/>
                      </a:cubicBezTo>
                      <a:cubicBezTo>
                        <a:pt x="541" y="503"/>
                        <a:pt x="507" y="536"/>
                        <a:pt x="461" y="525"/>
                      </a:cubicBezTo>
                      <a:cubicBezTo>
                        <a:pt x="412" y="512"/>
                        <a:pt x="380" y="529"/>
                        <a:pt x="355" y="572"/>
                      </a:cubicBezTo>
                      <a:cubicBezTo>
                        <a:pt x="333" y="611"/>
                        <a:pt x="280" y="610"/>
                        <a:pt x="256" y="570"/>
                      </a:cubicBezTo>
                      <a:cubicBezTo>
                        <a:pt x="231" y="527"/>
                        <a:pt x="198" y="512"/>
                        <a:pt x="150" y="526"/>
                      </a:cubicBezTo>
                      <a:cubicBezTo>
                        <a:pt x="106" y="537"/>
                        <a:pt x="72" y="502"/>
                        <a:pt x="84" y="459"/>
                      </a:cubicBezTo>
                      <a:cubicBezTo>
                        <a:pt x="97" y="411"/>
                        <a:pt x="84" y="377"/>
                        <a:pt x="41" y="351"/>
                      </a:cubicBezTo>
                      <a:cubicBezTo>
                        <a:pt x="0" y="326"/>
                        <a:pt x="0" y="283"/>
                        <a:pt x="40" y="258"/>
                      </a:cubicBezTo>
                      <a:cubicBezTo>
                        <a:pt x="83" y="233"/>
                        <a:pt x="97" y="199"/>
                        <a:pt x="84" y="151"/>
                      </a:cubicBezTo>
                      <a:cubicBezTo>
                        <a:pt x="72" y="108"/>
                        <a:pt x="106" y="74"/>
                        <a:pt x="149" y="85"/>
                      </a:cubicBezTo>
                      <a:cubicBezTo>
                        <a:pt x="198" y="97"/>
                        <a:pt x="231" y="83"/>
                        <a:pt x="256" y="40"/>
                      </a:cubicBezTo>
                      <a:cubicBezTo>
                        <a:pt x="280" y="0"/>
                        <a:pt x="332" y="1"/>
                        <a:pt x="356" y="40"/>
                      </a:cubicBezTo>
                      <a:cubicBezTo>
                        <a:pt x="383" y="84"/>
                        <a:pt x="417" y="95"/>
                        <a:pt x="469" y="85"/>
                      </a:cubicBezTo>
                      <a:cubicBezTo>
                        <a:pt x="491" y="81"/>
                        <a:pt x="519" y="108"/>
                        <a:pt x="542" y="120"/>
                      </a:cubicBezTo>
                      <a:close/>
                      <a:moveTo>
                        <a:pt x="303" y="480"/>
                      </a:moveTo>
                      <a:cubicBezTo>
                        <a:pt x="398" y="482"/>
                        <a:pt x="479" y="404"/>
                        <a:pt x="483" y="309"/>
                      </a:cubicBezTo>
                      <a:cubicBezTo>
                        <a:pt x="487" y="216"/>
                        <a:pt x="401" y="128"/>
                        <a:pt x="306" y="128"/>
                      </a:cubicBezTo>
                      <a:cubicBezTo>
                        <a:pt x="212" y="128"/>
                        <a:pt x="131" y="208"/>
                        <a:pt x="131" y="303"/>
                      </a:cubicBezTo>
                      <a:cubicBezTo>
                        <a:pt x="130" y="398"/>
                        <a:pt x="208" y="479"/>
                        <a:pt x="303" y="4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sp>
              <p:nvSpPr>
                <p:cNvPr id="65" name="Freeform 71">
                  <a:extLst>
                    <a:ext uri="{FF2B5EF4-FFF2-40B4-BE49-F238E27FC236}">
                      <a16:creationId xmlns:a16="http://schemas.microsoft.com/office/drawing/2014/main" id="{C5B37C5B-24DA-55DA-BF40-19AE6D403A0A}"/>
                    </a:ext>
                  </a:extLst>
                </p:cNvPr>
                <p:cNvSpPr>
                  <a:spLocks noEditPoints="1"/>
                </p:cNvSpPr>
                <p:nvPr/>
              </p:nvSpPr>
              <p:spPr bwMode="auto">
                <a:xfrm>
                  <a:off x="3584411" y="5490218"/>
                  <a:ext cx="210017" cy="210807"/>
                </a:xfrm>
                <a:custGeom>
                  <a:avLst/>
                  <a:gdLst>
                    <a:gd name="T0" fmla="*/ 373 w 374"/>
                    <a:gd name="T1" fmla="*/ 185 h 375"/>
                    <a:gd name="T2" fmla="*/ 189 w 374"/>
                    <a:gd name="T3" fmla="*/ 374 h 375"/>
                    <a:gd name="T4" fmla="*/ 1 w 374"/>
                    <a:gd name="T5" fmla="*/ 190 h 375"/>
                    <a:gd name="T6" fmla="*/ 185 w 374"/>
                    <a:gd name="T7" fmla="*/ 2 h 375"/>
                    <a:gd name="T8" fmla="*/ 373 w 374"/>
                    <a:gd name="T9" fmla="*/ 185 h 375"/>
                    <a:gd name="T10" fmla="*/ 185 w 374"/>
                    <a:gd name="T11" fmla="*/ 280 h 375"/>
                    <a:gd name="T12" fmla="*/ 280 w 374"/>
                    <a:gd name="T13" fmla="*/ 189 h 375"/>
                    <a:gd name="T14" fmla="*/ 189 w 374"/>
                    <a:gd name="T15" fmla="*/ 94 h 375"/>
                    <a:gd name="T16" fmla="*/ 94 w 374"/>
                    <a:gd name="T17" fmla="*/ 185 h 375"/>
                    <a:gd name="T18" fmla="*/ 185 w 374"/>
                    <a:gd name="T19" fmla="*/ 28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375">
                      <a:moveTo>
                        <a:pt x="373" y="185"/>
                      </a:moveTo>
                      <a:cubicBezTo>
                        <a:pt x="374" y="288"/>
                        <a:pt x="292" y="372"/>
                        <a:pt x="189" y="374"/>
                      </a:cubicBezTo>
                      <a:cubicBezTo>
                        <a:pt x="88" y="375"/>
                        <a:pt x="2" y="292"/>
                        <a:pt x="1" y="190"/>
                      </a:cubicBezTo>
                      <a:cubicBezTo>
                        <a:pt x="0" y="86"/>
                        <a:pt x="81" y="3"/>
                        <a:pt x="185" y="2"/>
                      </a:cubicBezTo>
                      <a:cubicBezTo>
                        <a:pt x="288" y="0"/>
                        <a:pt x="371" y="82"/>
                        <a:pt x="373" y="185"/>
                      </a:cubicBezTo>
                      <a:close/>
                      <a:moveTo>
                        <a:pt x="185" y="280"/>
                      </a:moveTo>
                      <a:cubicBezTo>
                        <a:pt x="236" y="281"/>
                        <a:pt x="279" y="240"/>
                        <a:pt x="280" y="189"/>
                      </a:cubicBezTo>
                      <a:cubicBezTo>
                        <a:pt x="281" y="138"/>
                        <a:pt x="240" y="95"/>
                        <a:pt x="189" y="94"/>
                      </a:cubicBezTo>
                      <a:cubicBezTo>
                        <a:pt x="139" y="93"/>
                        <a:pt x="96" y="134"/>
                        <a:pt x="94" y="185"/>
                      </a:cubicBezTo>
                      <a:cubicBezTo>
                        <a:pt x="93" y="237"/>
                        <a:pt x="134" y="279"/>
                        <a:pt x="185" y="280"/>
                      </a:cubicBezTo>
                      <a:close/>
                    </a:path>
                  </a:pathLst>
                </a:custGeom>
                <a:grpFill/>
                <a:ln>
                  <a:noFill/>
                </a:ln>
              </p:spPr>
              <p:txBody>
                <a:bodyPr vert="horz" wrap="square" lIns="89642" tIns="44821" rIns="89642" bIns="44821" numCol="1" anchor="t" anchorCtr="0" compatLnSpc="1">
                  <a:prstTxWarp prst="textNoShape">
                    <a:avLst/>
                  </a:prstTxWarp>
                </a:bodyPr>
                <a:lstStyle/>
                <a:p>
                  <a:pPr marL="0" marR="0" lvl="0" indent="0" defTabSz="67229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73A3C"/>
                    </a:solidFill>
                    <a:effectLst/>
                    <a:uLnTx/>
                    <a:uFillTx/>
                  </a:endParaRPr>
                </a:p>
              </p:txBody>
            </p:sp>
          </p:grpSp>
        </p:grpSp>
      </p:grpSp>
      <p:grpSp>
        <p:nvGrpSpPr>
          <p:cNvPr id="84" name="Group 83">
            <a:extLst>
              <a:ext uri="{FF2B5EF4-FFF2-40B4-BE49-F238E27FC236}">
                <a16:creationId xmlns:a16="http://schemas.microsoft.com/office/drawing/2014/main" id="{40F11855-AC42-8C27-6C64-4B6B71490383}"/>
              </a:ext>
              <a:ext uri="{C183D7F6-B498-43B3-948B-1728B52AA6E4}">
                <adec:decorative xmlns:adec="http://schemas.microsoft.com/office/drawing/2017/decorative" val="1"/>
              </a:ext>
            </a:extLst>
          </p:cNvPr>
          <p:cNvGrpSpPr/>
          <p:nvPr/>
        </p:nvGrpSpPr>
        <p:grpSpPr>
          <a:xfrm>
            <a:off x="6263973" y="3196017"/>
            <a:ext cx="518552" cy="556754"/>
            <a:chOff x="6481479" y="5567956"/>
            <a:chExt cx="394303" cy="423355"/>
          </a:xfrm>
        </p:grpSpPr>
        <p:sp>
          <p:nvSpPr>
            <p:cNvPr id="85" name="Oval 1124">
              <a:extLst>
                <a:ext uri="{FF2B5EF4-FFF2-40B4-BE49-F238E27FC236}">
                  <a16:creationId xmlns:a16="http://schemas.microsoft.com/office/drawing/2014/main" id="{E159DD9F-3A2A-1FD4-5C77-5149500CDD86}"/>
                </a:ext>
              </a:extLst>
            </p:cNvPr>
            <p:cNvSpPr>
              <a:spLocks noChangeArrowheads="1"/>
            </p:cNvSpPr>
            <p:nvPr/>
          </p:nvSpPr>
          <p:spPr bwMode="auto">
            <a:xfrm>
              <a:off x="6610148" y="5725676"/>
              <a:ext cx="132817" cy="132817"/>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6" name="Freeform 1125">
              <a:extLst>
                <a:ext uri="{FF2B5EF4-FFF2-40B4-BE49-F238E27FC236}">
                  <a16:creationId xmlns:a16="http://schemas.microsoft.com/office/drawing/2014/main" id="{C04BE613-544D-5619-756A-7D9D077A4EBB}"/>
                </a:ext>
              </a:extLst>
            </p:cNvPr>
            <p:cNvSpPr>
              <a:spLocks/>
            </p:cNvSpPr>
            <p:nvPr/>
          </p:nvSpPr>
          <p:spPr bwMode="auto">
            <a:xfrm>
              <a:off x="6564490" y="5875096"/>
              <a:ext cx="228281" cy="116215"/>
            </a:xfrm>
            <a:custGeom>
              <a:avLst/>
              <a:gdLst>
                <a:gd name="T0" fmla="*/ 35 w 69"/>
                <a:gd name="T1" fmla="*/ 0 h 35"/>
                <a:gd name="T2" fmla="*/ 0 w 69"/>
                <a:gd name="T3" fmla="*/ 35 h 35"/>
                <a:gd name="T4" fmla="*/ 69 w 69"/>
                <a:gd name="T5" fmla="*/ 35 h 35"/>
                <a:gd name="T6" fmla="*/ 35 w 69"/>
                <a:gd name="T7" fmla="*/ 0 h 35"/>
              </a:gdLst>
              <a:ahLst/>
              <a:cxnLst>
                <a:cxn ang="0">
                  <a:pos x="T0" y="T1"/>
                </a:cxn>
                <a:cxn ang="0">
                  <a:pos x="T2" y="T3"/>
                </a:cxn>
                <a:cxn ang="0">
                  <a:pos x="T4" y="T5"/>
                </a:cxn>
                <a:cxn ang="0">
                  <a:pos x="T6" y="T7"/>
                </a:cxn>
              </a:cxnLst>
              <a:rect l="0" t="0" r="r" b="b"/>
              <a:pathLst>
                <a:path w="69" h="35">
                  <a:moveTo>
                    <a:pt x="35" y="0"/>
                  </a:moveTo>
                  <a:cubicBezTo>
                    <a:pt x="16" y="0"/>
                    <a:pt x="0" y="16"/>
                    <a:pt x="0" y="35"/>
                  </a:cubicBezTo>
                  <a:cubicBezTo>
                    <a:pt x="69" y="35"/>
                    <a:pt x="69" y="35"/>
                    <a:pt x="69" y="35"/>
                  </a:cubicBezTo>
                  <a:cubicBezTo>
                    <a:pt x="69" y="16"/>
                    <a:pt x="54" y="0"/>
                    <a:pt x="35" y="0"/>
                  </a:cubicBezTo>
                  <a:close/>
                </a:path>
              </a:pathLst>
            </a:cu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7" name="Oval 1126">
              <a:extLst>
                <a:ext uri="{FF2B5EF4-FFF2-40B4-BE49-F238E27FC236}">
                  <a16:creationId xmlns:a16="http://schemas.microsoft.com/office/drawing/2014/main" id="{655EC696-8DF1-ED08-F4DA-B80A06368F13}"/>
                </a:ext>
              </a:extLst>
            </p:cNvPr>
            <p:cNvSpPr>
              <a:spLocks noChangeArrowheads="1"/>
            </p:cNvSpPr>
            <p:nvPr/>
          </p:nvSpPr>
          <p:spPr bwMode="auto">
            <a:xfrm>
              <a:off x="6772016" y="5609462"/>
              <a:ext cx="66410" cy="66410"/>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8" name="Oval 1127">
              <a:extLst>
                <a:ext uri="{FF2B5EF4-FFF2-40B4-BE49-F238E27FC236}">
                  <a16:creationId xmlns:a16="http://schemas.microsoft.com/office/drawing/2014/main" id="{DBCCCBD0-0F47-A7CB-4D7C-C5AE73A89815}"/>
                </a:ext>
              </a:extLst>
            </p:cNvPr>
            <p:cNvSpPr>
              <a:spLocks noChangeArrowheads="1"/>
            </p:cNvSpPr>
            <p:nvPr/>
          </p:nvSpPr>
          <p:spPr bwMode="auto">
            <a:xfrm>
              <a:off x="6481479" y="5742279"/>
              <a:ext cx="37356" cy="37356"/>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89" name="Oval 1128">
              <a:extLst>
                <a:ext uri="{FF2B5EF4-FFF2-40B4-BE49-F238E27FC236}">
                  <a16:creationId xmlns:a16="http://schemas.microsoft.com/office/drawing/2014/main" id="{D2DAAC41-8288-522F-42D6-0B01B872F379}"/>
                </a:ext>
              </a:extLst>
            </p:cNvPr>
            <p:cNvSpPr>
              <a:spLocks noChangeArrowheads="1"/>
            </p:cNvSpPr>
            <p:nvPr/>
          </p:nvSpPr>
          <p:spPr bwMode="auto">
            <a:xfrm>
              <a:off x="6531285" y="5621912"/>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0" name="Oval 1129">
              <a:extLst>
                <a:ext uri="{FF2B5EF4-FFF2-40B4-BE49-F238E27FC236}">
                  <a16:creationId xmlns:a16="http://schemas.microsoft.com/office/drawing/2014/main" id="{9C9245ED-A2D0-2EDA-FD05-0170CBF3361B}"/>
                </a:ext>
              </a:extLst>
            </p:cNvPr>
            <p:cNvSpPr>
              <a:spLocks noChangeArrowheads="1"/>
            </p:cNvSpPr>
            <p:nvPr/>
          </p:nvSpPr>
          <p:spPr bwMode="auto">
            <a:xfrm>
              <a:off x="6651652" y="5567956"/>
              <a:ext cx="53959" cy="53959"/>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1" name="Oval 1130">
              <a:extLst>
                <a:ext uri="{FF2B5EF4-FFF2-40B4-BE49-F238E27FC236}">
                  <a16:creationId xmlns:a16="http://schemas.microsoft.com/office/drawing/2014/main" id="{FF43EFAE-6F68-0F75-1423-98A276AED6EF}"/>
                </a:ext>
              </a:extLst>
            </p:cNvPr>
            <p:cNvSpPr>
              <a:spLocks noChangeArrowheads="1"/>
            </p:cNvSpPr>
            <p:nvPr/>
          </p:nvSpPr>
          <p:spPr bwMode="auto">
            <a:xfrm>
              <a:off x="6838426" y="5725676"/>
              <a:ext cx="37356" cy="41506"/>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2" name="Oval 1131">
              <a:extLst>
                <a:ext uri="{FF2B5EF4-FFF2-40B4-BE49-F238E27FC236}">
                  <a16:creationId xmlns:a16="http://schemas.microsoft.com/office/drawing/2014/main" id="{5D506DDB-AF4F-2799-D68A-BCC3D3E2345B}"/>
                </a:ext>
              </a:extLst>
            </p:cNvPr>
            <p:cNvSpPr>
              <a:spLocks noChangeArrowheads="1"/>
            </p:cNvSpPr>
            <p:nvPr/>
          </p:nvSpPr>
          <p:spPr bwMode="auto">
            <a:xfrm>
              <a:off x="6531285" y="5846042"/>
              <a:ext cx="29054" cy="24903"/>
            </a:xfrm>
            <a:prstGeom prst="ellipse">
              <a:avLst/>
            </a:prstGeom>
            <a:solidFill>
              <a:srgbClr val="50E6FF"/>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sp>
          <p:nvSpPr>
            <p:cNvPr id="93" name="Oval 1132">
              <a:extLst>
                <a:ext uri="{FF2B5EF4-FFF2-40B4-BE49-F238E27FC236}">
                  <a16:creationId xmlns:a16="http://schemas.microsoft.com/office/drawing/2014/main" id="{20A5CBAE-AAD9-9B92-D135-66E44C3EA4CB}"/>
                </a:ext>
              </a:extLst>
            </p:cNvPr>
            <p:cNvSpPr>
              <a:spLocks noChangeArrowheads="1"/>
            </p:cNvSpPr>
            <p:nvPr/>
          </p:nvSpPr>
          <p:spPr bwMode="auto">
            <a:xfrm>
              <a:off x="6796920" y="5846042"/>
              <a:ext cx="24903" cy="24903"/>
            </a:xfrm>
            <a:prstGeom prst="ellipse">
              <a:avLst/>
            </a:prstGeom>
            <a:solidFill>
              <a:srgbClr val="0078D3"/>
            </a:solidFill>
            <a:ln>
              <a:noFill/>
            </a:ln>
          </p:spPr>
          <p:txBody>
            <a:bodyPr vert="horz" wrap="square" lIns="109728" tIns="54864" rIns="109728" bIns="54864"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C3C41"/>
                </a:solidFill>
                <a:effectLst/>
                <a:uLnTx/>
                <a:uFillTx/>
              </a:endParaRPr>
            </a:p>
          </p:txBody>
        </p:sp>
      </p:grpSp>
      <p:grpSp>
        <p:nvGrpSpPr>
          <p:cNvPr id="108" name="Group 107">
            <a:extLst>
              <a:ext uri="{FF2B5EF4-FFF2-40B4-BE49-F238E27FC236}">
                <a16:creationId xmlns:a16="http://schemas.microsoft.com/office/drawing/2014/main" id="{3CA37878-3778-A9A1-98FC-5A66FDEE8B62}"/>
              </a:ext>
              <a:ext uri="{C183D7F6-B498-43B3-948B-1728B52AA6E4}">
                <adec:decorative xmlns:adec="http://schemas.microsoft.com/office/drawing/2017/decorative" val="1"/>
              </a:ext>
            </a:extLst>
          </p:cNvPr>
          <p:cNvGrpSpPr/>
          <p:nvPr/>
        </p:nvGrpSpPr>
        <p:grpSpPr>
          <a:xfrm>
            <a:off x="6268018" y="4578306"/>
            <a:ext cx="510460" cy="510464"/>
            <a:chOff x="8448274" y="942706"/>
            <a:chExt cx="634216" cy="634216"/>
          </a:xfrm>
        </p:grpSpPr>
        <p:sp>
          <p:nvSpPr>
            <p:cNvPr id="109" name="Freeform: Shape 108">
              <a:extLst>
                <a:ext uri="{FF2B5EF4-FFF2-40B4-BE49-F238E27FC236}">
                  <a16:creationId xmlns:a16="http://schemas.microsoft.com/office/drawing/2014/main" id="{9A723DC7-47C3-C51A-A570-1C8308D2020A}"/>
                </a:ext>
                <a:ext uri="{C183D7F6-B498-43B3-948B-1728B52AA6E4}">
                  <adec:decorative xmlns:adec="http://schemas.microsoft.com/office/drawing/2017/decorative" val="1"/>
                </a:ext>
              </a:extLst>
            </p:cNvPr>
            <p:cNvSpPr/>
            <p:nvPr/>
          </p:nvSpPr>
          <p:spPr>
            <a:xfrm>
              <a:off x="8651628" y="1170259"/>
              <a:ext cx="238372" cy="200424"/>
            </a:xfrm>
            <a:custGeom>
              <a:avLst/>
              <a:gdLst>
                <a:gd name="connsiteX0" fmla="*/ 222281 w 1065307"/>
                <a:gd name="connsiteY0" fmla="*/ 5 h 895726"/>
                <a:gd name="connsiteX1" fmla="*/ 532139 w 1065307"/>
                <a:gd name="connsiteY1" fmla="*/ 177940 h 895726"/>
                <a:gd name="connsiteX2" fmla="*/ 986072 w 1065307"/>
                <a:gd name="connsiteY2" fmla="*/ 64722 h 895726"/>
                <a:gd name="connsiteX3" fmla="*/ 525491 w 1065307"/>
                <a:gd name="connsiteY3" fmla="*/ 895726 h 895726"/>
                <a:gd name="connsiteX4" fmla="*/ 112925 w 1065307"/>
                <a:gd name="connsiteY4" fmla="*/ 524193 h 895726"/>
                <a:gd name="connsiteX5" fmla="*/ 201939 w 1065307"/>
                <a:gd name="connsiteY5" fmla="*/ 524193 h 895726"/>
                <a:gd name="connsiteX6" fmla="*/ 281349 w 1065307"/>
                <a:gd name="connsiteY6" fmla="*/ 524193 h 895726"/>
                <a:gd name="connsiteX7" fmla="*/ 306835 w 1065307"/>
                <a:gd name="connsiteY7" fmla="*/ 508437 h 895726"/>
                <a:gd name="connsiteX8" fmla="*/ 354481 w 1065307"/>
                <a:gd name="connsiteY8" fmla="*/ 382761 h 895726"/>
                <a:gd name="connsiteX9" fmla="*/ 357805 w 1065307"/>
                <a:gd name="connsiteY9" fmla="*/ 650235 h 895726"/>
                <a:gd name="connsiteX10" fmla="*/ 415054 w 1065307"/>
                <a:gd name="connsiteY10" fmla="*/ 735241 h 895726"/>
                <a:gd name="connsiteX11" fmla="*/ 475259 w 1065307"/>
                <a:gd name="connsiteY11" fmla="*/ 716188 h 895726"/>
                <a:gd name="connsiteX12" fmla="*/ 570552 w 1065307"/>
                <a:gd name="connsiteY12" fmla="*/ 524193 h 895726"/>
                <a:gd name="connsiteX13" fmla="*/ 875267 w 1065307"/>
                <a:gd name="connsiteY13" fmla="*/ 524193 h 895726"/>
                <a:gd name="connsiteX14" fmla="*/ 868988 w 1065307"/>
                <a:gd name="connsiteY14" fmla="*/ 451645 h 895726"/>
                <a:gd name="connsiteX15" fmla="*/ 849781 w 1065307"/>
                <a:gd name="connsiteY15" fmla="*/ 432592 h 895726"/>
                <a:gd name="connsiteX16" fmla="*/ 510347 w 1065307"/>
                <a:gd name="connsiteY16" fmla="*/ 435889 h 895726"/>
                <a:gd name="connsiteX17" fmla="*/ 484862 w 1065307"/>
                <a:gd name="connsiteY17" fmla="*/ 467400 h 895726"/>
                <a:gd name="connsiteX18" fmla="*/ 446819 w 1065307"/>
                <a:gd name="connsiteY18" fmla="*/ 577687 h 895726"/>
                <a:gd name="connsiteX19" fmla="*/ 443495 w 1065307"/>
                <a:gd name="connsiteY19" fmla="*/ 247190 h 895726"/>
                <a:gd name="connsiteX20" fmla="*/ 399172 w 1065307"/>
                <a:gd name="connsiteY20" fmla="*/ 177940 h 895726"/>
                <a:gd name="connsiteX21" fmla="*/ 335644 w 1065307"/>
                <a:gd name="connsiteY21" fmla="*/ 209451 h 895726"/>
                <a:gd name="connsiteX22" fmla="*/ 227793 w 1065307"/>
                <a:gd name="connsiteY22" fmla="*/ 432958 h 895726"/>
                <a:gd name="connsiteX23" fmla="*/ 170544 w 1065307"/>
                <a:gd name="connsiteY23" fmla="*/ 432958 h 895726"/>
                <a:gd name="connsiteX24" fmla="*/ 59369 w 1065307"/>
                <a:gd name="connsiteY24" fmla="*/ 436256 h 895726"/>
                <a:gd name="connsiteX25" fmla="*/ 71927 w 1065307"/>
                <a:gd name="connsiteY25" fmla="*/ 64722 h 895726"/>
                <a:gd name="connsiteX26" fmla="*/ 222281 w 1065307"/>
                <a:gd name="connsiteY26" fmla="*/ 5 h 8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65307" h="895726">
                  <a:moveTo>
                    <a:pt x="222281" y="5"/>
                  </a:moveTo>
                  <a:cubicBezTo>
                    <a:pt x="318666" y="-653"/>
                    <a:pt x="431029" y="57943"/>
                    <a:pt x="532139" y="177940"/>
                  </a:cubicBezTo>
                  <a:cubicBezTo>
                    <a:pt x="659196" y="-1231"/>
                    <a:pt x="878221" y="-48497"/>
                    <a:pt x="986072" y="64722"/>
                  </a:cubicBezTo>
                  <a:cubicBezTo>
                    <a:pt x="1284508" y="385692"/>
                    <a:pt x="652917" y="845528"/>
                    <a:pt x="525491" y="895726"/>
                  </a:cubicBezTo>
                  <a:cubicBezTo>
                    <a:pt x="439801" y="867513"/>
                    <a:pt x="258819" y="716188"/>
                    <a:pt x="112925" y="524193"/>
                  </a:cubicBezTo>
                  <a:lnTo>
                    <a:pt x="201939" y="524193"/>
                  </a:lnTo>
                  <a:lnTo>
                    <a:pt x="281349" y="524193"/>
                  </a:lnTo>
                  <a:cubicBezTo>
                    <a:pt x="290952" y="520895"/>
                    <a:pt x="303510" y="517964"/>
                    <a:pt x="306835" y="508437"/>
                  </a:cubicBezTo>
                  <a:lnTo>
                    <a:pt x="354481" y="382761"/>
                  </a:lnTo>
                  <a:lnTo>
                    <a:pt x="357805" y="650235"/>
                  </a:lnTo>
                  <a:cubicBezTo>
                    <a:pt x="361129" y="665991"/>
                    <a:pt x="364453" y="729012"/>
                    <a:pt x="415054" y="735241"/>
                  </a:cubicBezTo>
                  <a:cubicBezTo>
                    <a:pt x="424658" y="735241"/>
                    <a:pt x="465656" y="731943"/>
                    <a:pt x="475259" y="716188"/>
                  </a:cubicBezTo>
                  <a:lnTo>
                    <a:pt x="570552" y="524193"/>
                  </a:lnTo>
                  <a:lnTo>
                    <a:pt x="875267" y="524193"/>
                  </a:lnTo>
                  <a:cubicBezTo>
                    <a:pt x="891149" y="524193"/>
                    <a:pt x="868988" y="467400"/>
                    <a:pt x="868988" y="451645"/>
                  </a:cubicBezTo>
                  <a:cubicBezTo>
                    <a:pt x="868988" y="435889"/>
                    <a:pt x="865663" y="432592"/>
                    <a:pt x="849781" y="432592"/>
                  </a:cubicBezTo>
                  <a:lnTo>
                    <a:pt x="510347" y="435889"/>
                  </a:lnTo>
                  <a:cubicBezTo>
                    <a:pt x="497420" y="435889"/>
                    <a:pt x="488186" y="454942"/>
                    <a:pt x="484862" y="467400"/>
                  </a:cubicBezTo>
                  <a:lnTo>
                    <a:pt x="446819" y="577687"/>
                  </a:lnTo>
                  <a:lnTo>
                    <a:pt x="443495" y="247190"/>
                  </a:lnTo>
                  <a:cubicBezTo>
                    <a:pt x="440540" y="231435"/>
                    <a:pt x="440540" y="177940"/>
                    <a:pt x="399172" y="177940"/>
                  </a:cubicBezTo>
                  <a:cubicBezTo>
                    <a:pt x="386245" y="174643"/>
                    <a:pt x="338968" y="196993"/>
                    <a:pt x="335644" y="209451"/>
                  </a:cubicBezTo>
                  <a:lnTo>
                    <a:pt x="227793" y="432958"/>
                  </a:lnTo>
                  <a:lnTo>
                    <a:pt x="170544" y="432958"/>
                  </a:lnTo>
                  <a:lnTo>
                    <a:pt x="59369" y="436256"/>
                  </a:lnTo>
                  <a:cubicBezTo>
                    <a:pt x="-7484" y="323037"/>
                    <a:pt x="-35924" y="184535"/>
                    <a:pt x="71927" y="64722"/>
                  </a:cubicBezTo>
                  <a:cubicBezTo>
                    <a:pt x="112371" y="22127"/>
                    <a:pt x="164450" y="401"/>
                    <a:pt x="222281" y="5"/>
                  </a:cubicBezTo>
                  <a:close/>
                </a:path>
              </a:pathLst>
            </a:custGeom>
            <a:solidFill>
              <a:srgbClr val="50E6FF"/>
            </a:solidFill>
            <a:ln w="15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srgbClr val="000000"/>
                </a:solidFill>
                <a:effectLst/>
                <a:uLnTx/>
                <a:uFillTx/>
                <a:latin typeface="Segoe UI Semibold"/>
              </a:endParaRPr>
            </a:p>
          </p:txBody>
        </p:sp>
        <p:grpSp>
          <p:nvGrpSpPr>
            <p:cNvPr id="110" name="Group 109">
              <a:extLst>
                <a:ext uri="{FF2B5EF4-FFF2-40B4-BE49-F238E27FC236}">
                  <a16:creationId xmlns:a16="http://schemas.microsoft.com/office/drawing/2014/main" id="{23C05F2D-B6CB-69C3-16DA-26D33D893296}"/>
                </a:ext>
              </a:extLst>
            </p:cNvPr>
            <p:cNvGrpSpPr/>
            <p:nvPr/>
          </p:nvGrpSpPr>
          <p:grpSpPr>
            <a:xfrm>
              <a:off x="8448274" y="942706"/>
              <a:ext cx="634216" cy="634216"/>
              <a:chOff x="5524498" y="2857498"/>
              <a:chExt cx="1143002" cy="1143002"/>
            </a:xfrm>
          </p:grpSpPr>
          <p:sp>
            <p:nvSpPr>
              <p:cNvPr id="111" name="Freeform: Shape 110">
                <a:extLst>
                  <a:ext uri="{FF2B5EF4-FFF2-40B4-BE49-F238E27FC236}">
                    <a16:creationId xmlns:a16="http://schemas.microsoft.com/office/drawing/2014/main" id="{FDAE9D9B-7099-6536-D155-52635124572B}"/>
                  </a:ext>
                </a:extLst>
              </p:cNvPr>
              <p:cNvSpPr/>
              <p:nvPr/>
            </p:nvSpPr>
            <p:spPr>
              <a:xfrm>
                <a:off x="5524498" y="2857498"/>
                <a:ext cx="1143002" cy="1143002"/>
              </a:xfrm>
              <a:custGeom>
                <a:avLst/>
                <a:gdLst>
                  <a:gd name="connsiteX0" fmla="*/ 922734 w 922734"/>
                  <a:gd name="connsiteY0" fmla="*/ 461367 h 922734"/>
                  <a:gd name="connsiteX1" fmla="*/ 822156 w 922734"/>
                  <a:gd name="connsiteY1" fmla="*/ 311378 h 922734"/>
                  <a:gd name="connsiteX2" fmla="*/ 787598 w 922734"/>
                  <a:gd name="connsiteY2" fmla="*/ 135136 h 922734"/>
                  <a:gd name="connsiteX3" fmla="*/ 611356 w 922734"/>
                  <a:gd name="connsiteY3" fmla="*/ 100578 h 922734"/>
                  <a:gd name="connsiteX4" fmla="*/ 461367 w 922734"/>
                  <a:gd name="connsiteY4" fmla="*/ 0 h 922734"/>
                  <a:gd name="connsiteX5" fmla="*/ 311304 w 922734"/>
                  <a:gd name="connsiteY5" fmla="*/ 100712 h 922734"/>
                  <a:gd name="connsiteX6" fmla="*/ 203508 w 922734"/>
                  <a:gd name="connsiteY6" fmla="*/ 98762 h 922734"/>
                  <a:gd name="connsiteX7" fmla="*/ 148828 w 922734"/>
                  <a:gd name="connsiteY7" fmla="*/ 74414 h 922734"/>
                  <a:gd name="connsiteX8" fmla="*/ 74414 w 922734"/>
                  <a:gd name="connsiteY8" fmla="*/ 148828 h 922734"/>
                  <a:gd name="connsiteX9" fmla="*/ 98762 w 922734"/>
                  <a:gd name="connsiteY9" fmla="*/ 203508 h 922734"/>
                  <a:gd name="connsiteX10" fmla="*/ 100891 w 922734"/>
                  <a:gd name="connsiteY10" fmla="*/ 311185 h 922734"/>
                  <a:gd name="connsiteX11" fmla="*/ 0 w 922734"/>
                  <a:gd name="connsiteY11" fmla="*/ 461367 h 922734"/>
                  <a:gd name="connsiteX12" fmla="*/ 100578 w 922734"/>
                  <a:gd name="connsiteY12" fmla="*/ 611356 h 922734"/>
                  <a:gd name="connsiteX13" fmla="*/ 135136 w 922734"/>
                  <a:gd name="connsiteY13" fmla="*/ 787598 h 922734"/>
                  <a:gd name="connsiteX14" fmla="*/ 249183 w 922734"/>
                  <a:gd name="connsiteY14" fmla="*/ 829389 h 922734"/>
                  <a:gd name="connsiteX15" fmla="*/ 311289 w 922734"/>
                  <a:gd name="connsiteY15" fmla="*/ 822022 h 922734"/>
                  <a:gd name="connsiteX16" fmla="*/ 461367 w 922734"/>
                  <a:gd name="connsiteY16" fmla="*/ 922734 h 922734"/>
                  <a:gd name="connsiteX17" fmla="*/ 611535 w 922734"/>
                  <a:gd name="connsiteY17" fmla="*/ 821888 h 922734"/>
                  <a:gd name="connsiteX18" fmla="*/ 674206 w 922734"/>
                  <a:gd name="connsiteY18" fmla="*/ 829181 h 922734"/>
                  <a:gd name="connsiteX19" fmla="*/ 719405 w 922734"/>
                  <a:gd name="connsiteY19" fmla="*/ 824195 h 922734"/>
                  <a:gd name="connsiteX20" fmla="*/ 773906 w 922734"/>
                  <a:gd name="connsiteY20" fmla="*/ 848320 h 922734"/>
                  <a:gd name="connsiteX21" fmla="*/ 848320 w 922734"/>
                  <a:gd name="connsiteY21" fmla="*/ 773906 h 922734"/>
                  <a:gd name="connsiteX22" fmla="*/ 823972 w 922734"/>
                  <a:gd name="connsiteY22" fmla="*/ 719227 h 922734"/>
                  <a:gd name="connsiteX23" fmla="*/ 821844 w 922734"/>
                  <a:gd name="connsiteY23" fmla="*/ 611550 h 922734"/>
                  <a:gd name="connsiteX24" fmla="*/ 922734 w 922734"/>
                  <a:gd name="connsiteY24" fmla="*/ 461367 h 922734"/>
                  <a:gd name="connsiteX25" fmla="*/ 673551 w 922734"/>
                  <a:gd name="connsiteY25" fmla="*/ 123066 h 922734"/>
                  <a:gd name="connsiteX26" fmla="*/ 766554 w 922734"/>
                  <a:gd name="connsiteY26" fmla="*/ 156195 h 922734"/>
                  <a:gd name="connsiteX27" fmla="*/ 794846 w 922734"/>
                  <a:gd name="connsiteY27" fmla="*/ 295379 h 922734"/>
                  <a:gd name="connsiteX28" fmla="*/ 673611 w 922734"/>
                  <a:gd name="connsiteY28" fmla="*/ 249138 h 922734"/>
                  <a:gd name="connsiteX29" fmla="*/ 627236 w 922734"/>
                  <a:gd name="connsiteY29" fmla="*/ 127665 h 922734"/>
                  <a:gd name="connsiteX30" fmla="*/ 673551 w 922734"/>
                  <a:gd name="connsiteY30" fmla="*/ 123066 h 922734"/>
                  <a:gd name="connsiteX31" fmla="*/ 669727 w 922734"/>
                  <a:gd name="connsiteY31" fmla="*/ 461367 h 922734"/>
                  <a:gd name="connsiteX32" fmla="*/ 665485 w 922734"/>
                  <a:gd name="connsiteY32" fmla="*/ 546170 h 922734"/>
                  <a:gd name="connsiteX33" fmla="*/ 608692 w 922734"/>
                  <a:gd name="connsiteY33" fmla="*/ 608707 h 922734"/>
                  <a:gd name="connsiteX34" fmla="*/ 546155 w 922734"/>
                  <a:gd name="connsiteY34" fmla="*/ 665500 h 922734"/>
                  <a:gd name="connsiteX35" fmla="*/ 461367 w 922734"/>
                  <a:gd name="connsiteY35" fmla="*/ 669727 h 922734"/>
                  <a:gd name="connsiteX36" fmla="*/ 376848 w 922734"/>
                  <a:gd name="connsiteY36" fmla="*/ 665515 h 922734"/>
                  <a:gd name="connsiteX37" fmla="*/ 314027 w 922734"/>
                  <a:gd name="connsiteY37" fmla="*/ 608707 h 922734"/>
                  <a:gd name="connsiteX38" fmla="*/ 257220 w 922734"/>
                  <a:gd name="connsiteY38" fmla="*/ 545902 h 922734"/>
                  <a:gd name="connsiteX39" fmla="*/ 253008 w 922734"/>
                  <a:gd name="connsiteY39" fmla="*/ 461367 h 922734"/>
                  <a:gd name="connsiteX40" fmla="*/ 257249 w 922734"/>
                  <a:gd name="connsiteY40" fmla="*/ 376565 h 922734"/>
                  <a:gd name="connsiteX41" fmla="*/ 314042 w 922734"/>
                  <a:gd name="connsiteY41" fmla="*/ 314027 h 922734"/>
                  <a:gd name="connsiteX42" fmla="*/ 376580 w 922734"/>
                  <a:gd name="connsiteY42" fmla="*/ 257235 h 922734"/>
                  <a:gd name="connsiteX43" fmla="*/ 461367 w 922734"/>
                  <a:gd name="connsiteY43" fmla="*/ 253008 h 922734"/>
                  <a:gd name="connsiteX44" fmla="*/ 545961 w 922734"/>
                  <a:gd name="connsiteY44" fmla="*/ 257235 h 922734"/>
                  <a:gd name="connsiteX45" fmla="*/ 608692 w 922734"/>
                  <a:gd name="connsiteY45" fmla="*/ 314042 h 922734"/>
                  <a:gd name="connsiteX46" fmla="*/ 665500 w 922734"/>
                  <a:gd name="connsiteY46" fmla="*/ 376848 h 922734"/>
                  <a:gd name="connsiteX47" fmla="*/ 669727 w 922734"/>
                  <a:gd name="connsiteY47" fmla="*/ 461367 h 922734"/>
                  <a:gd name="connsiteX48" fmla="*/ 629736 w 922734"/>
                  <a:gd name="connsiteY48" fmla="*/ 292998 h 922734"/>
                  <a:gd name="connsiteX49" fmla="*/ 599896 w 922734"/>
                  <a:gd name="connsiteY49" fmla="*/ 264542 h 922734"/>
                  <a:gd name="connsiteX50" fmla="*/ 648370 w 922734"/>
                  <a:gd name="connsiteY50" fmla="*/ 274380 h 922734"/>
                  <a:gd name="connsiteX51" fmla="*/ 658207 w 922734"/>
                  <a:gd name="connsiteY51" fmla="*/ 322883 h 922734"/>
                  <a:gd name="connsiteX52" fmla="*/ 629736 w 922734"/>
                  <a:gd name="connsiteY52" fmla="*/ 292998 h 922734"/>
                  <a:gd name="connsiteX53" fmla="*/ 557213 w 922734"/>
                  <a:gd name="connsiteY53" fmla="*/ 228198 h 922734"/>
                  <a:gd name="connsiteX54" fmla="*/ 490225 w 922734"/>
                  <a:gd name="connsiteY54" fmla="*/ 179725 h 922734"/>
                  <a:gd name="connsiteX55" fmla="*/ 577691 w 922734"/>
                  <a:gd name="connsiteY55" fmla="*/ 140613 h 922734"/>
                  <a:gd name="connsiteX56" fmla="*/ 596027 w 922734"/>
                  <a:gd name="connsiteY56" fmla="*/ 135151 h 922734"/>
                  <a:gd name="connsiteX57" fmla="*/ 639500 w 922734"/>
                  <a:gd name="connsiteY57" fmla="*/ 241042 h 922734"/>
                  <a:gd name="connsiteX58" fmla="*/ 557213 w 922734"/>
                  <a:gd name="connsiteY58" fmla="*/ 228198 h 922734"/>
                  <a:gd name="connsiteX59" fmla="*/ 503262 w 922734"/>
                  <a:gd name="connsiteY59" fmla="*/ 224224 h 922734"/>
                  <a:gd name="connsiteX60" fmla="*/ 461367 w 922734"/>
                  <a:gd name="connsiteY60" fmla="*/ 223242 h 922734"/>
                  <a:gd name="connsiteX61" fmla="*/ 419800 w 922734"/>
                  <a:gd name="connsiteY61" fmla="*/ 224210 h 922734"/>
                  <a:gd name="connsiteX62" fmla="*/ 461605 w 922734"/>
                  <a:gd name="connsiteY62" fmla="*/ 196438 h 922734"/>
                  <a:gd name="connsiteX63" fmla="*/ 503262 w 922734"/>
                  <a:gd name="connsiteY63" fmla="*/ 224224 h 922734"/>
                  <a:gd name="connsiteX64" fmla="*/ 365269 w 922734"/>
                  <a:gd name="connsiteY64" fmla="*/ 228228 h 922734"/>
                  <a:gd name="connsiteX65" fmla="*/ 283250 w 922734"/>
                  <a:gd name="connsiteY65" fmla="*/ 241057 h 922734"/>
                  <a:gd name="connsiteX66" fmla="*/ 326946 w 922734"/>
                  <a:gd name="connsiteY66" fmla="*/ 134749 h 922734"/>
                  <a:gd name="connsiteX67" fmla="*/ 432569 w 922734"/>
                  <a:gd name="connsiteY67" fmla="*/ 179412 h 922734"/>
                  <a:gd name="connsiteX68" fmla="*/ 365269 w 922734"/>
                  <a:gd name="connsiteY68" fmla="*/ 228228 h 922734"/>
                  <a:gd name="connsiteX69" fmla="*/ 322883 w 922734"/>
                  <a:gd name="connsiteY69" fmla="*/ 264527 h 922734"/>
                  <a:gd name="connsiteX70" fmla="*/ 292998 w 922734"/>
                  <a:gd name="connsiteY70" fmla="*/ 292983 h 922734"/>
                  <a:gd name="connsiteX71" fmla="*/ 264542 w 922734"/>
                  <a:gd name="connsiteY71" fmla="*/ 322868 h 922734"/>
                  <a:gd name="connsiteX72" fmla="*/ 274380 w 922734"/>
                  <a:gd name="connsiteY72" fmla="*/ 274365 h 922734"/>
                  <a:gd name="connsiteX73" fmla="*/ 322883 w 922734"/>
                  <a:gd name="connsiteY73" fmla="*/ 264527 h 922734"/>
                  <a:gd name="connsiteX74" fmla="*/ 228228 w 922734"/>
                  <a:gd name="connsiteY74" fmla="*/ 365269 h 922734"/>
                  <a:gd name="connsiteX75" fmla="*/ 179502 w 922734"/>
                  <a:gd name="connsiteY75" fmla="*/ 432420 h 922734"/>
                  <a:gd name="connsiteX76" fmla="*/ 134928 w 922734"/>
                  <a:gd name="connsiteY76" fmla="*/ 326856 h 922734"/>
                  <a:gd name="connsiteX77" fmla="*/ 241057 w 922734"/>
                  <a:gd name="connsiteY77" fmla="*/ 283250 h 922734"/>
                  <a:gd name="connsiteX78" fmla="*/ 228228 w 922734"/>
                  <a:gd name="connsiteY78" fmla="*/ 365269 h 922734"/>
                  <a:gd name="connsiteX79" fmla="*/ 224210 w 922734"/>
                  <a:gd name="connsiteY79" fmla="*/ 419800 h 922734"/>
                  <a:gd name="connsiteX80" fmla="*/ 223242 w 922734"/>
                  <a:gd name="connsiteY80" fmla="*/ 461367 h 922734"/>
                  <a:gd name="connsiteX81" fmla="*/ 224224 w 922734"/>
                  <a:gd name="connsiteY81" fmla="*/ 503158 h 922734"/>
                  <a:gd name="connsiteX82" fmla="*/ 196528 w 922734"/>
                  <a:gd name="connsiteY82" fmla="*/ 461457 h 922734"/>
                  <a:gd name="connsiteX83" fmla="*/ 224210 w 922734"/>
                  <a:gd name="connsiteY83" fmla="*/ 419800 h 922734"/>
                  <a:gd name="connsiteX84" fmla="*/ 228198 w 922734"/>
                  <a:gd name="connsiteY84" fmla="*/ 557138 h 922734"/>
                  <a:gd name="connsiteX85" fmla="*/ 241057 w 922734"/>
                  <a:gd name="connsiteY85" fmla="*/ 639485 h 922734"/>
                  <a:gd name="connsiteX86" fmla="*/ 135270 w 922734"/>
                  <a:gd name="connsiteY86" fmla="*/ 596072 h 922734"/>
                  <a:gd name="connsiteX87" fmla="*/ 140613 w 922734"/>
                  <a:gd name="connsiteY87" fmla="*/ 577691 h 922734"/>
                  <a:gd name="connsiteX88" fmla="*/ 179755 w 922734"/>
                  <a:gd name="connsiteY88" fmla="*/ 490151 h 922734"/>
                  <a:gd name="connsiteX89" fmla="*/ 228198 w 922734"/>
                  <a:gd name="connsiteY89" fmla="*/ 557138 h 922734"/>
                  <a:gd name="connsiteX90" fmla="*/ 264527 w 922734"/>
                  <a:gd name="connsiteY90" fmla="*/ 599867 h 922734"/>
                  <a:gd name="connsiteX91" fmla="*/ 292983 w 922734"/>
                  <a:gd name="connsiteY91" fmla="*/ 629751 h 922734"/>
                  <a:gd name="connsiteX92" fmla="*/ 322972 w 922734"/>
                  <a:gd name="connsiteY92" fmla="*/ 658237 h 922734"/>
                  <a:gd name="connsiteX93" fmla="*/ 274365 w 922734"/>
                  <a:gd name="connsiteY93" fmla="*/ 648370 h 922734"/>
                  <a:gd name="connsiteX94" fmla="*/ 264527 w 922734"/>
                  <a:gd name="connsiteY94" fmla="*/ 599867 h 922734"/>
                  <a:gd name="connsiteX95" fmla="*/ 365239 w 922734"/>
                  <a:gd name="connsiteY95" fmla="*/ 694506 h 922734"/>
                  <a:gd name="connsiteX96" fmla="*/ 432584 w 922734"/>
                  <a:gd name="connsiteY96" fmla="*/ 742965 h 922734"/>
                  <a:gd name="connsiteX97" fmla="*/ 345028 w 922734"/>
                  <a:gd name="connsiteY97" fmla="*/ 782122 h 922734"/>
                  <a:gd name="connsiteX98" fmla="*/ 326633 w 922734"/>
                  <a:gd name="connsiteY98" fmla="*/ 787465 h 922734"/>
                  <a:gd name="connsiteX99" fmla="*/ 283220 w 922734"/>
                  <a:gd name="connsiteY99" fmla="*/ 681678 h 922734"/>
                  <a:gd name="connsiteX100" fmla="*/ 365239 w 922734"/>
                  <a:gd name="connsiteY100" fmla="*/ 694506 h 922734"/>
                  <a:gd name="connsiteX101" fmla="*/ 419576 w 922734"/>
                  <a:gd name="connsiteY101" fmla="*/ 698510 h 922734"/>
                  <a:gd name="connsiteX102" fmla="*/ 461367 w 922734"/>
                  <a:gd name="connsiteY102" fmla="*/ 699492 h 922734"/>
                  <a:gd name="connsiteX103" fmla="*/ 502935 w 922734"/>
                  <a:gd name="connsiteY103" fmla="*/ 698525 h 922734"/>
                  <a:gd name="connsiteX104" fmla="*/ 461263 w 922734"/>
                  <a:gd name="connsiteY104" fmla="*/ 726222 h 922734"/>
                  <a:gd name="connsiteX105" fmla="*/ 419576 w 922734"/>
                  <a:gd name="connsiteY105" fmla="*/ 698510 h 922734"/>
                  <a:gd name="connsiteX106" fmla="*/ 557466 w 922734"/>
                  <a:gd name="connsiteY106" fmla="*/ 694506 h 922734"/>
                  <a:gd name="connsiteX107" fmla="*/ 639485 w 922734"/>
                  <a:gd name="connsiteY107" fmla="*/ 681678 h 922734"/>
                  <a:gd name="connsiteX108" fmla="*/ 595878 w 922734"/>
                  <a:gd name="connsiteY108" fmla="*/ 787822 h 922734"/>
                  <a:gd name="connsiteX109" fmla="*/ 490314 w 922734"/>
                  <a:gd name="connsiteY109" fmla="*/ 743233 h 922734"/>
                  <a:gd name="connsiteX110" fmla="*/ 557466 w 922734"/>
                  <a:gd name="connsiteY110" fmla="*/ 694506 h 922734"/>
                  <a:gd name="connsiteX111" fmla="*/ 599852 w 922734"/>
                  <a:gd name="connsiteY111" fmla="*/ 658207 h 922734"/>
                  <a:gd name="connsiteX112" fmla="*/ 629736 w 922734"/>
                  <a:gd name="connsiteY112" fmla="*/ 629751 h 922734"/>
                  <a:gd name="connsiteX113" fmla="*/ 658192 w 922734"/>
                  <a:gd name="connsiteY113" fmla="*/ 599867 h 922734"/>
                  <a:gd name="connsiteX114" fmla="*/ 648355 w 922734"/>
                  <a:gd name="connsiteY114" fmla="*/ 648370 h 922734"/>
                  <a:gd name="connsiteX115" fmla="*/ 599852 w 922734"/>
                  <a:gd name="connsiteY115" fmla="*/ 658207 h 922734"/>
                  <a:gd name="connsiteX116" fmla="*/ 694506 w 922734"/>
                  <a:gd name="connsiteY116" fmla="*/ 557466 h 922734"/>
                  <a:gd name="connsiteX117" fmla="*/ 743233 w 922734"/>
                  <a:gd name="connsiteY117" fmla="*/ 490314 h 922734"/>
                  <a:gd name="connsiteX118" fmla="*/ 787807 w 922734"/>
                  <a:gd name="connsiteY118" fmla="*/ 595893 h 922734"/>
                  <a:gd name="connsiteX119" fmla="*/ 681678 w 922734"/>
                  <a:gd name="connsiteY119" fmla="*/ 639500 h 922734"/>
                  <a:gd name="connsiteX120" fmla="*/ 694506 w 922734"/>
                  <a:gd name="connsiteY120" fmla="*/ 557466 h 922734"/>
                  <a:gd name="connsiteX121" fmla="*/ 698525 w 922734"/>
                  <a:gd name="connsiteY121" fmla="*/ 502935 h 922734"/>
                  <a:gd name="connsiteX122" fmla="*/ 699492 w 922734"/>
                  <a:gd name="connsiteY122" fmla="*/ 461367 h 922734"/>
                  <a:gd name="connsiteX123" fmla="*/ 698510 w 922734"/>
                  <a:gd name="connsiteY123" fmla="*/ 419576 h 922734"/>
                  <a:gd name="connsiteX124" fmla="*/ 726207 w 922734"/>
                  <a:gd name="connsiteY124" fmla="*/ 461278 h 922734"/>
                  <a:gd name="connsiteX125" fmla="*/ 698525 w 922734"/>
                  <a:gd name="connsiteY125" fmla="*/ 502935 h 922734"/>
                  <a:gd name="connsiteX126" fmla="*/ 694536 w 922734"/>
                  <a:gd name="connsiteY126" fmla="*/ 365581 h 922734"/>
                  <a:gd name="connsiteX127" fmla="*/ 681678 w 922734"/>
                  <a:gd name="connsiteY127" fmla="*/ 283235 h 922734"/>
                  <a:gd name="connsiteX128" fmla="*/ 787465 w 922734"/>
                  <a:gd name="connsiteY128" fmla="*/ 326648 h 922734"/>
                  <a:gd name="connsiteX129" fmla="*/ 782122 w 922734"/>
                  <a:gd name="connsiteY129" fmla="*/ 345028 h 922734"/>
                  <a:gd name="connsiteX130" fmla="*/ 742980 w 922734"/>
                  <a:gd name="connsiteY130" fmla="*/ 432554 h 922734"/>
                  <a:gd name="connsiteX131" fmla="*/ 694536 w 922734"/>
                  <a:gd name="connsiteY131" fmla="*/ 365581 h 922734"/>
                  <a:gd name="connsiteX132" fmla="*/ 461367 w 922734"/>
                  <a:gd name="connsiteY132" fmla="*/ 29766 h 922734"/>
                  <a:gd name="connsiteX133" fmla="*/ 579745 w 922734"/>
                  <a:gd name="connsiteY133" fmla="*/ 108823 h 922734"/>
                  <a:gd name="connsiteX134" fmla="*/ 568285 w 922734"/>
                  <a:gd name="connsiteY134" fmla="*/ 112395 h 922734"/>
                  <a:gd name="connsiteX135" fmla="*/ 461055 w 922734"/>
                  <a:gd name="connsiteY135" fmla="*/ 161851 h 922734"/>
                  <a:gd name="connsiteX136" fmla="*/ 342840 w 922734"/>
                  <a:gd name="connsiteY136" fmla="*/ 109046 h 922734"/>
                  <a:gd name="connsiteX137" fmla="*/ 461367 w 922734"/>
                  <a:gd name="connsiteY137" fmla="*/ 29766 h 922734"/>
                  <a:gd name="connsiteX138" fmla="*/ 148828 w 922734"/>
                  <a:gd name="connsiteY138" fmla="*/ 104180 h 922734"/>
                  <a:gd name="connsiteX139" fmla="*/ 193477 w 922734"/>
                  <a:gd name="connsiteY139" fmla="*/ 148828 h 922734"/>
                  <a:gd name="connsiteX140" fmla="*/ 148828 w 922734"/>
                  <a:gd name="connsiteY140" fmla="*/ 193477 h 922734"/>
                  <a:gd name="connsiteX141" fmla="*/ 104180 w 922734"/>
                  <a:gd name="connsiteY141" fmla="*/ 148828 h 922734"/>
                  <a:gd name="connsiteX142" fmla="*/ 148828 w 922734"/>
                  <a:gd name="connsiteY142" fmla="*/ 104180 h 922734"/>
                  <a:gd name="connsiteX143" fmla="*/ 125715 w 922734"/>
                  <a:gd name="connsiteY143" fmla="*/ 219194 h 922734"/>
                  <a:gd name="connsiteX144" fmla="*/ 148828 w 922734"/>
                  <a:gd name="connsiteY144" fmla="*/ 223242 h 922734"/>
                  <a:gd name="connsiteX145" fmla="*/ 223242 w 922734"/>
                  <a:gd name="connsiteY145" fmla="*/ 148828 h 922734"/>
                  <a:gd name="connsiteX146" fmla="*/ 219135 w 922734"/>
                  <a:gd name="connsiteY146" fmla="*/ 125537 h 922734"/>
                  <a:gd name="connsiteX147" fmla="*/ 295588 w 922734"/>
                  <a:gd name="connsiteY147" fmla="*/ 127471 h 922734"/>
                  <a:gd name="connsiteX148" fmla="*/ 249123 w 922734"/>
                  <a:gd name="connsiteY148" fmla="*/ 249123 h 922734"/>
                  <a:gd name="connsiteX149" fmla="*/ 127575 w 922734"/>
                  <a:gd name="connsiteY149" fmla="*/ 295528 h 922734"/>
                  <a:gd name="connsiteX150" fmla="*/ 125715 w 922734"/>
                  <a:gd name="connsiteY150" fmla="*/ 219194 h 922734"/>
                  <a:gd name="connsiteX151" fmla="*/ 29766 w 922734"/>
                  <a:gd name="connsiteY151" fmla="*/ 461367 h 922734"/>
                  <a:gd name="connsiteX152" fmla="*/ 109091 w 922734"/>
                  <a:gd name="connsiteY152" fmla="*/ 342811 h 922734"/>
                  <a:gd name="connsiteX153" fmla="*/ 161895 w 922734"/>
                  <a:gd name="connsiteY153" fmla="*/ 460965 h 922734"/>
                  <a:gd name="connsiteX154" fmla="*/ 112395 w 922734"/>
                  <a:gd name="connsiteY154" fmla="*/ 568270 h 922734"/>
                  <a:gd name="connsiteX155" fmla="*/ 108838 w 922734"/>
                  <a:gd name="connsiteY155" fmla="*/ 579730 h 922734"/>
                  <a:gd name="connsiteX156" fmla="*/ 29766 w 922734"/>
                  <a:gd name="connsiteY156" fmla="*/ 461367 h 922734"/>
                  <a:gd name="connsiteX157" fmla="*/ 156180 w 922734"/>
                  <a:gd name="connsiteY157" fmla="*/ 766554 h 922734"/>
                  <a:gd name="connsiteX158" fmla="*/ 127888 w 922734"/>
                  <a:gd name="connsiteY158" fmla="*/ 627370 h 922734"/>
                  <a:gd name="connsiteX159" fmla="*/ 249123 w 922734"/>
                  <a:gd name="connsiteY159" fmla="*/ 673611 h 922734"/>
                  <a:gd name="connsiteX160" fmla="*/ 295349 w 922734"/>
                  <a:gd name="connsiteY160" fmla="*/ 794831 h 922734"/>
                  <a:gd name="connsiteX161" fmla="*/ 156180 w 922734"/>
                  <a:gd name="connsiteY161" fmla="*/ 766554 h 922734"/>
                  <a:gd name="connsiteX162" fmla="*/ 461367 w 922734"/>
                  <a:gd name="connsiteY162" fmla="*/ 892969 h 922734"/>
                  <a:gd name="connsiteX163" fmla="*/ 342900 w 922734"/>
                  <a:gd name="connsiteY163" fmla="*/ 813777 h 922734"/>
                  <a:gd name="connsiteX164" fmla="*/ 354449 w 922734"/>
                  <a:gd name="connsiteY164" fmla="*/ 810339 h 922734"/>
                  <a:gd name="connsiteX165" fmla="*/ 461709 w 922734"/>
                  <a:gd name="connsiteY165" fmla="*/ 760869 h 922734"/>
                  <a:gd name="connsiteX166" fmla="*/ 579968 w 922734"/>
                  <a:gd name="connsiteY166" fmla="*/ 813569 h 922734"/>
                  <a:gd name="connsiteX167" fmla="*/ 461367 w 922734"/>
                  <a:gd name="connsiteY167" fmla="*/ 892969 h 922734"/>
                  <a:gd name="connsiteX168" fmla="*/ 773906 w 922734"/>
                  <a:gd name="connsiteY168" fmla="*/ 818555 h 922734"/>
                  <a:gd name="connsiteX169" fmla="*/ 729258 w 922734"/>
                  <a:gd name="connsiteY169" fmla="*/ 773906 h 922734"/>
                  <a:gd name="connsiteX170" fmla="*/ 773906 w 922734"/>
                  <a:gd name="connsiteY170" fmla="*/ 729258 h 922734"/>
                  <a:gd name="connsiteX171" fmla="*/ 818555 w 922734"/>
                  <a:gd name="connsiteY171" fmla="*/ 773906 h 922734"/>
                  <a:gd name="connsiteX172" fmla="*/ 773906 w 922734"/>
                  <a:gd name="connsiteY172" fmla="*/ 818555 h 922734"/>
                  <a:gd name="connsiteX173" fmla="*/ 797019 w 922734"/>
                  <a:gd name="connsiteY173" fmla="*/ 703540 h 922734"/>
                  <a:gd name="connsiteX174" fmla="*/ 773906 w 922734"/>
                  <a:gd name="connsiteY174" fmla="*/ 699492 h 922734"/>
                  <a:gd name="connsiteX175" fmla="*/ 699492 w 922734"/>
                  <a:gd name="connsiteY175" fmla="*/ 773906 h 922734"/>
                  <a:gd name="connsiteX176" fmla="*/ 703540 w 922734"/>
                  <a:gd name="connsiteY176" fmla="*/ 797019 h 922734"/>
                  <a:gd name="connsiteX177" fmla="*/ 627191 w 922734"/>
                  <a:gd name="connsiteY177" fmla="*/ 795174 h 922734"/>
                  <a:gd name="connsiteX178" fmla="*/ 673611 w 922734"/>
                  <a:gd name="connsiteY178" fmla="*/ 673611 h 922734"/>
                  <a:gd name="connsiteX179" fmla="*/ 795159 w 922734"/>
                  <a:gd name="connsiteY179" fmla="*/ 627206 h 922734"/>
                  <a:gd name="connsiteX180" fmla="*/ 797019 w 922734"/>
                  <a:gd name="connsiteY180" fmla="*/ 703540 h 922734"/>
                  <a:gd name="connsiteX181" fmla="*/ 813643 w 922734"/>
                  <a:gd name="connsiteY181" fmla="*/ 579924 h 922734"/>
                  <a:gd name="connsiteX182" fmla="*/ 760839 w 922734"/>
                  <a:gd name="connsiteY182" fmla="*/ 461769 h 922734"/>
                  <a:gd name="connsiteX183" fmla="*/ 810339 w 922734"/>
                  <a:gd name="connsiteY183" fmla="*/ 354464 h 922734"/>
                  <a:gd name="connsiteX184" fmla="*/ 813896 w 922734"/>
                  <a:gd name="connsiteY184" fmla="*/ 343004 h 922734"/>
                  <a:gd name="connsiteX185" fmla="*/ 892969 w 922734"/>
                  <a:gd name="connsiteY185" fmla="*/ 461367 h 922734"/>
                  <a:gd name="connsiteX186" fmla="*/ 813643 w 922734"/>
                  <a:gd name="connsiteY186" fmla="*/ 579924 h 92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922734" h="922734">
                    <a:moveTo>
                      <a:pt x="922734" y="461367"/>
                    </a:moveTo>
                    <a:cubicBezTo>
                      <a:pt x="922734" y="404024"/>
                      <a:pt x="885289" y="352053"/>
                      <a:pt x="822156" y="311378"/>
                    </a:cubicBezTo>
                    <a:cubicBezTo>
                      <a:pt x="838483" y="235922"/>
                      <a:pt x="826740" y="174263"/>
                      <a:pt x="787598" y="135136"/>
                    </a:cubicBezTo>
                    <a:cubicBezTo>
                      <a:pt x="748472" y="96009"/>
                      <a:pt x="686797" y="84252"/>
                      <a:pt x="611356" y="100578"/>
                    </a:cubicBezTo>
                    <a:cubicBezTo>
                      <a:pt x="570667" y="37445"/>
                      <a:pt x="518711" y="0"/>
                      <a:pt x="461367" y="0"/>
                    </a:cubicBezTo>
                    <a:cubicBezTo>
                      <a:pt x="403994" y="0"/>
                      <a:pt x="351993" y="37505"/>
                      <a:pt x="311304" y="100712"/>
                    </a:cubicBezTo>
                    <a:cubicBezTo>
                      <a:pt x="271745" y="92139"/>
                      <a:pt x="235238" y="91380"/>
                      <a:pt x="203508" y="98762"/>
                    </a:cubicBezTo>
                    <a:cubicBezTo>
                      <a:pt x="189890" y="83909"/>
                      <a:pt x="170512" y="74414"/>
                      <a:pt x="148828" y="74414"/>
                    </a:cubicBezTo>
                    <a:cubicBezTo>
                      <a:pt x="107796" y="74414"/>
                      <a:pt x="74414" y="107796"/>
                      <a:pt x="74414" y="148828"/>
                    </a:cubicBezTo>
                    <a:cubicBezTo>
                      <a:pt x="74414" y="170512"/>
                      <a:pt x="83909" y="189890"/>
                      <a:pt x="98762" y="203508"/>
                    </a:cubicBezTo>
                    <a:cubicBezTo>
                      <a:pt x="91410" y="235148"/>
                      <a:pt x="92303" y="271671"/>
                      <a:pt x="100891" y="311185"/>
                    </a:cubicBezTo>
                    <a:cubicBezTo>
                      <a:pt x="37564" y="351889"/>
                      <a:pt x="0" y="403934"/>
                      <a:pt x="0" y="461367"/>
                    </a:cubicBezTo>
                    <a:cubicBezTo>
                      <a:pt x="0" y="518711"/>
                      <a:pt x="37445" y="570681"/>
                      <a:pt x="100578" y="611356"/>
                    </a:cubicBezTo>
                    <a:cubicBezTo>
                      <a:pt x="84252" y="686812"/>
                      <a:pt x="95994" y="748472"/>
                      <a:pt x="135136" y="787598"/>
                    </a:cubicBezTo>
                    <a:cubicBezTo>
                      <a:pt x="162878" y="815340"/>
                      <a:pt x="201915" y="829389"/>
                      <a:pt x="249183" y="829389"/>
                    </a:cubicBezTo>
                    <a:cubicBezTo>
                      <a:pt x="268531" y="829389"/>
                      <a:pt x="289396" y="826740"/>
                      <a:pt x="311289" y="822022"/>
                    </a:cubicBezTo>
                    <a:cubicBezTo>
                      <a:pt x="351979" y="885230"/>
                      <a:pt x="403994" y="922734"/>
                      <a:pt x="461367" y="922734"/>
                    </a:cubicBezTo>
                    <a:cubicBezTo>
                      <a:pt x="518785" y="922734"/>
                      <a:pt x="570830" y="885185"/>
                      <a:pt x="611535" y="821888"/>
                    </a:cubicBezTo>
                    <a:cubicBezTo>
                      <a:pt x="633413" y="826651"/>
                      <a:pt x="654442" y="829181"/>
                      <a:pt x="674206" y="829181"/>
                    </a:cubicBezTo>
                    <a:cubicBezTo>
                      <a:pt x="690161" y="829181"/>
                      <a:pt x="705267" y="827484"/>
                      <a:pt x="719405" y="824195"/>
                    </a:cubicBezTo>
                    <a:cubicBezTo>
                      <a:pt x="733008" y="838929"/>
                      <a:pt x="752311" y="848320"/>
                      <a:pt x="773906" y="848320"/>
                    </a:cubicBezTo>
                    <a:cubicBezTo>
                      <a:pt x="814938" y="848320"/>
                      <a:pt x="848320" y="814938"/>
                      <a:pt x="848320" y="773906"/>
                    </a:cubicBezTo>
                    <a:cubicBezTo>
                      <a:pt x="848320" y="752222"/>
                      <a:pt x="838825" y="732845"/>
                      <a:pt x="823972" y="719227"/>
                    </a:cubicBezTo>
                    <a:cubicBezTo>
                      <a:pt x="831324" y="687586"/>
                      <a:pt x="830431" y="651064"/>
                      <a:pt x="821844" y="611550"/>
                    </a:cubicBezTo>
                    <a:cubicBezTo>
                      <a:pt x="885170" y="570845"/>
                      <a:pt x="922734" y="518800"/>
                      <a:pt x="922734" y="461367"/>
                    </a:cubicBezTo>
                    <a:close/>
                    <a:moveTo>
                      <a:pt x="673551" y="123066"/>
                    </a:moveTo>
                    <a:cubicBezTo>
                      <a:pt x="712738" y="123066"/>
                      <a:pt x="744542" y="134169"/>
                      <a:pt x="766554" y="156195"/>
                    </a:cubicBezTo>
                    <a:cubicBezTo>
                      <a:pt x="796662" y="186288"/>
                      <a:pt x="806023" y="234866"/>
                      <a:pt x="794846" y="295379"/>
                    </a:cubicBezTo>
                    <a:cubicBezTo>
                      <a:pt x="759961" y="276701"/>
                      <a:pt x="719078" y="261045"/>
                      <a:pt x="673611" y="249138"/>
                    </a:cubicBezTo>
                    <a:cubicBezTo>
                      <a:pt x="661675" y="203567"/>
                      <a:pt x="645988" y="162595"/>
                      <a:pt x="627236" y="127665"/>
                    </a:cubicBezTo>
                    <a:cubicBezTo>
                      <a:pt x="643592" y="124614"/>
                      <a:pt x="659085" y="123066"/>
                      <a:pt x="673551" y="123066"/>
                    </a:cubicBezTo>
                    <a:close/>
                    <a:moveTo>
                      <a:pt x="669727" y="461367"/>
                    </a:moveTo>
                    <a:cubicBezTo>
                      <a:pt x="669727" y="490299"/>
                      <a:pt x="668253" y="518651"/>
                      <a:pt x="665485" y="546170"/>
                    </a:cubicBezTo>
                    <a:cubicBezTo>
                      <a:pt x="647923" y="567497"/>
                      <a:pt x="628963" y="588437"/>
                      <a:pt x="608692" y="608707"/>
                    </a:cubicBezTo>
                    <a:cubicBezTo>
                      <a:pt x="588422" y="628977"/>
                      <a:pt x="567482" y="647938"/>
                      <a:pt x="546155" y="665500"/>
                    </a:cubicBezTo>
                    <a:cubicBezTo>
                      <a:pt x="518651" y="668253"/>
                      <a:pt x="490299" y="669727"/>
                      <a:pt x="461367" y="669727"/>
                    </a:cubicBezTo>
                    <a:cubicBezTo>
                      <a:pt x="432539" y="669727"/>
                      <a:pt x="404277" y="668268"/>
                      <a:pt x="376848" y="665515"/>
                    </a:cubicBezTo>
                    <a:cubicBezTo>
                      <a:pt x="355506" y="647968"/>
                      <a:pt x="334447" y="629111"/>
                      <a:pt x="314027" y="608707"/>
                    </a:cubicBezTo>
                    <a:cubicBezTo>
                      <a:pt x="293623" y="588303"/>
                      <a:pt x="274766" y="567244"/>
                      <a:pt x="257220" y="545902"/>
                    </a:cubicBezTo>
                    <a:cubicBezTo>
                      <a:pt x="254466" y="518473"/>
                      <a:pt x="253008" y="490195"/>
                      <a:pt x="253008" y="461367"/>
                    </a:cubicBezTo>
                    <a:cubicBezTo>
                      <a:pt x="253008" y="432435"/>
                      <a:pt x="254481" y="404083"/>
                      <a:pt x="257249" y="376565"/>
                    </a:cubicBezTo>
                    <a:cubicBezTo>
                      <a:pt x="274811" y="355238"/>
                      <a:pt x="293772" y="334298"/>
                      <a:pt x="314042" y="314027"/>
                    </a:cubicBezTo>
                    <a:cubicBezTo>
                      <a:pt x="334313" y="293757"/>
                      <a:pt x="355253" y="274796"/>
                      <a:pt x="376580" y="257235"/>
                    </a:cubicBezTo>
                    <a:cubicBezTo>
                      <a:pt x="404083" y="254481"/>
                      <a:pt x="432435" y="253008"/>
                      <a:pt x="461367" y="253008"/>
                    </a:cubicBezTo>
                    <a:cubicBezTo>
                      <a:pt x="490225" y="253008"/>
                      <a:pt x="518517" y="254466"/>
                      <a:pt x="545961" y="257235"/>
                    </a:cubicBezTo>
                    <a:cubicBezTo>
                      <a:pt x="567258" y="274781"/>
                      <a:pt x="588288" y="293638"/>
                      <a:pt x="608692" y="314042"/>
                    </a:cubicBezTo>
                    <a:cubicBezTo>
                      <a:pt x="629097" y="334447"/>
                      <a:pt x="647953" y="355506"/>
                      <a:pt x="665500" y="376848"/>
                    </a:cubicBezTo>
                    <a:cubicBezTo>
                      <a:pt x="668268" y="404262"/>
                      <a:pt x="669727" y="432539"/>
                      <a:pt x="669727" y="461367"/>
                    </a:cubicBezTo>
                    <a:close/>
                    <a:moveTo>
                      <a:pt x="629736" y="292998"/>
                    </a:moveTo>
                    <a:cubicBezTo>
                      <a:pt x="619929" y="283190"/>
                      <a:pt x="609957" y="273725"/>
                      <a:pt x="599896" y="264542"/>
                    </a:cubicBezTo>
                    <a:cubicBezTo>
                      <a:pt x="616491" y="267355"/>
                      <a:pt x="632698" y="270629"/>
                      <a:pt x="648370" y="274380"/>
                    </a:cubicBezTo>
                    <a:cubicBezTo>
                      <a:pt x="652120" y="290066"/>
                      <a:pt x="655394" y="306273"/>
                      <a:pt x="658207" y="322883"/>
                    </a:cubicBezTo>
                    <a:cubicBezTo>
                      <a:pt x="649010" y="312792"/>
                      <a:pt x="639559" y="302806"/>
                      <a:pt x="629736" y="292998"/>
                    </a:cubicBezTo>
                    <a:close/>
                    <a:moveTo>
                      <a:pt x="557213" y="228198"/>
                    </a:moveTo>
                    <a:cubicBezTo>
                      <a:pt x="535112" y="210488"/>
                      <a:pt x="512713" y="194236"/>
                      <a:pt x="490225" y="179725"/>
                    </a:cubicBezTo>
                    <a:cubicBezTo>
                      <a:pt x="519663" y="163562"/>
                      <a:pt x="549027" y="150182"/>
                      <a:pt x="577691" y="140613"/>
                    </a:cubicBezTo>
                    <a:cubicBezTo>
                      <a:pt x="583942" y="138529"/>
                      <a:pt x="589970" y="136862"/>
                      <a:pt x="596027" y="135151"/>
                    </a:cubicBezTo>
                    <a:cubicBezTo>
                      <a:pt x="613038" y="165497"/>
                      <a:pt x="627787" y="201245"/>
                      <a:pt x="639500" y="241042"/>
                    </a:cubicBezTo>
                    <a:cubicBezTo>
                      <a:pt x="613261" y="235535"/>
                      <a:pt x="585758" y="231204"/>
                      <a:pt x="557213" y="228198"/>
                    </a:cubicBezTo>
                    <a:close/>
                    <a:moveTo>
                      <a:pt x="503262" y="224224"/>
                    </a:moveTo>
                    <a:cubicBezTo>
                      <a:pt x="489481" y="223614"/>
                      <a:pt x="475521" y="223242"/>
                      <a:pt x="461367" y="223242"/>
                    </a:cubicBezTo>
                    <a:cubicBezTo>
                      <a:pt x="447318" y="223242"/>
                      <a:pt x="433477" y="223614"/>
                      <a:pt x="419800" y="224210"/>
                    </a:cubicBezTo>
                    <a:cubicBezTo>
                      <a:pt x="433670" y="214283"/>
                      <a:pt x="447615" y="205055"/>
                      <a:pt x="461605" y="196438"/>
                    </a:cubicBezTo>
                    <a:cubicBezTo>
                      <a:pt x="475491" y="205055"/>
                      <a:pt x="489392" y="214253"/>
                      <a:pt x="503262" y="224224"/>
                    </a:cubicBezTo>
                    <a:close/>
                    <a:moveTo>
                      <a:pt x="365269" y="228228"/>
                    </a:moveTo>
                    <a:cubicBezTo>
                      <a:pt x="336813" y="231219"/>
                      <a:pt x="309399" y="235550"/>
                      <a:pt x="283250" y="241057"/>
                    </a:cubicBezTo>
                    <a:cubicBezTo>
                      <a:pt x="295022" y="201067"/>
                      <a:pt x="309830" y="165184"/>
                      <a:pt x="326946" y="134749"/>
                    </a:cubicBezTo>
                    <a:cubicBezTo>
                      <a:pt x="360581" y="144214"/>
                      <a:pt x="396225" y="159306"/>
                      <a:pt x="432569" y="179412"/>
                    </a:cubicBezTo>
                    <a:cubicBezTo>
                      <a:pt x="409888" y="194072"/>
                      <a:pt x="387385" y="210428"/>
                      <a:pt x="365269" y="228228"/>
                    </a:cubicBezTo>
                    <a:close/>
                    <a:moveTo>
                      <a:pt x="322883" y="264527"/>
                    </a:moveTo>
                    <a:cubicBezTo>
                      <a:pt x="312792" y="273754"/>
                      <a:pt x="302806" y="283190"/>
                      <a:pt x="292998" y="292983"/>
                    </a:cubicBezTo>
                    <a:cubicBezTo>
                      <a:pt x="283190" y="302791"/>
                      <a:pt x="273754" y="312777"/>
                      <a:pt x="264542" y="322868"/>
                    </a:cubicBezTo>
                    <a:cubicBezTo>
                      <a:pt x="267355" y="306259"/>
                      <a:pt x="270629" y="290036"/>
                      <a:pt x="274380" y="274365"/>
                    </a:cubicBezTo>
                    <a:cubicBezTo>
                      <a:pt x="290051" y="270614"/>
                      <a:pt x="306259" y="267340"/>
                      <a:pt x="322883" y="264527"/>
                    </a:cubicBezTo>
                    <a:close/>
                    <a:moveTo>
                      <a:pt x="228228" y="365269"/>
                    </a:moveTo>
                    <a:cubicBezTo>
                      <a:pt x="210473" y="387340"/>
                      <a:pt x="194146" y="409783"/>
                      <a:pt x="179502" y="432420"/>
                    </a:cubicBezTo>
                    <a:cubicBezTo>
                      <a:pt x="159454" y="396106"/>
                      <a:pt x="144393" y="360477"/>
                      <a:pt x="134928" y="326856"/>
                    </a:cubicBezTo>
                    <a:cubicBezTo>
                      <a:pt x="165318" y="309786"/>
                      <a:pt x="201156" y="294992"/>
                      <a:pt x="241057" y="283250"/>
                    </a:cubicBezTo>
                    <a:cubicBezTo>
                      <a:pt x="235550" y="309399"/>
                      <a:pt x="231234" y="336798"/>
                      <a:pt x="228228" y="365269"/>
                    </a:cubicBezTo>
                    <a:close/>
                    <a:moveTo>
                      <a:pt x="224210" y="419800"/>
                    </a:moveTo>
                    <a:cubicBezTo>
                      <a:pt x="223614" y="433477"/>
                      <a:pt x="223242" y="447318"/>
                      <a:pt x="223242" y="461367"/>
                    </a:cubicBezTo>
                    <a:cubicBezTo>
                      <a:pt x="223242" y="475491"/>
                      <a:pt x="223614" y="489406"/>
                      <a:pt x="224224" y="503158"/>
                    </a:cubicBezTo>
                    <a:cubicBezTo>
                      <a:pt x="214268" y="489272"/>
                      <a:pt x="205130" y="475357"/>
                      <a:pt x="196528" y="461457"/>
                    </a:cubicBezTo>
                    <a:cubicBezTo>
                      <a:pt x="205130" y="447526"/>
                      <a:pt x="214313" y="433626"/>
                      <a:pt x="224210" y="419800"/>
                    </a:cubicBezTo>
                    <a:close/>
                    <a:moveTo>
                      <a:pt x="228198" y="557138"/>
                    </a:moveTo>
                    <a:cubicBezTo>
                      <a:pt x="231204" y="585713"/>
                      <a:pt x="235535" y="613231"/>
                      <a:pt x="241057" y="639485"/>
                    </a:cubicBezTo>
                    <a:cubicBezTo>
                      <a:pt x="201305" y="627787"/>
                      <a:pt x="165601" y="613068"/>
                      <a:pt x="135270" y="596072"/>
                    </a:cubicBezTo>
                    <a:cubicBezTo>
                      <a:pt x="136996" y="589970"/>
                      <a:pt x="138529" y="583972"/>
                      <a:pt x="140613" y="577691"/>
                    </a:cubicBezTo>
                    <a:cubicBezTo>
                      <a:pt x="150182" y="548997"/>
                      <a:pt x="163577" y="519604"/>
                      <a:pt x="179755" y="490151"/>
                    </a:cubicBezTo>
                    <a:cubicBezTo>
                      <a:pt x="194250" y="512653"/>
                      <a:pt x="210517" y="535052"/>
                      <a:pt x="228198" y="557138"/>
                    </a:cubicBezTo>
                    <a:close/>
                    <a:moveTo>
                      <a:pt x="264527" y="599867"/>
                    </a:moveTo>
                    <a:cubicBezTo>
                      <a:pt x="273725" y="609957"/>
                      <a:pt x="283175" y="619944"/>
                      <a:pt x="292983" y="629751"/>
                    </a:cubicBezTo>
                    <a:cubicBezTo>
                      <a:pt x="302821" y="639589"/>
                      <a:pt x="312866" y="649010"/>
                      <a:pt x="322972" y="658237"/>
                    </a:cubicBezTo>
                    <a:cubicBezTo>
                      <a:pt x="306318" y="655409"/>
                      <a:pt x="290081" y="652135"/>
                      <a:pt x="274365" y="648370"/>
                    </a:cubicBezTo>
                    <a:cubicBezTo>
                      <a:pt x="270614" y="632683"/>
                      <a:pt x="267355" y="616476"/>
                      <a:pt x="264527" y="599867"/>
                    </a:cubicBezTo>
                    <a:close/>
                    <a:moveTo>
                      <a:pt x="365239" y="694506"/>
                    </a:moveTo>
                    <a:cubicBezTo>
                      <a:pt x="387429" y="712291"/>
                      <a:pt x="409992" y="728410"/>
                      <a:pt x="432584" y="742965"/>
                    </a:cubicBezTo>
                    <a:cubicBezTo>
                      <a:pt x="403131" y="759157"/>
                      <a:pt x="373722" y="772552"/>
                      <a:pt x="345028" y="782122"/>
                    </a:cubicBezTo>
                    <a:cubicBezTo>
                      <a:pt x="338733" y="784220"/>
                      <a:pt x="332735" y="785753"/>
                      <a:pt x="326633" y="787465"/>
                    </a:cubicBezTo>
                    <a:cubicBezTo>
                      <a:pt x="309637" y="757148"/>
                      <a:pt x="294918" y="721444"/>
                      <a:pt x="283220" y="681678"/>
                    </a:cubicBezTo>
                    <a:cubicBezTo>
                      <a:pt x="309384" y="687184"/>
                      <a:pt x="336783" y="691500"/>
                      <a:pt x="365239" y="694506"/>
                    </a:cubicBezTo>
                    <a:close/>
                    <a:moveTo>
                      <a:pt x="419576" y="698510"/>
                    </a:moveTo>
                    <a:cubicBezTo>
                      <a:pt x="433343" y="699120"/>
                      <a:pt x="447258" y="699492"/>
                      <a:pt x="461367" y="699492"/>
                    </a:cubicBezTo>
                    <a:cubicBezTo>
                      <a:pt x="475417" y="699492"/>
                      <a:pt x="489258" y="699120"/>
                      <a:pt x="502935" y="698525"/>
                    </a:cubicBezTo>
                    <a:cubicBezTo>
                      <a:pt x="489109" y="708422"/>
                      <a:pt x="475208" y="717619"/>
                      <a:pt x="461263" y="726222"/>
                    </a:cubicBezTo>
                    <a:cubicBezTo>
                      <a:pt x="447377" y="717605"/>
                      <a:pt x="433462" y="708467"/>
                      <a:pt x="419576" y="698510"/>
                    </a:cubicBezTo>
                    <a:close/>
                    <a:moveTo>
                      <a:pt x="557466" y="694506"/>
                    </a:moveTo>
                    <a:cubicBezTo>
                      <a:pt x="585921" y="691515"/>
                      <a:pt x="613336" y="687184"/>
                      <a:pt x="639485" y="681678"/>
                    </a:cubicBezTo>
                    <a:cubicBezTo>
                      <a:pt x="627742" y="721593"/>
                      <a:pt x="612949" y="757416"/>
                      <a:pt x="595878" y="787822"/>
                    </a:cubicBezTo>
                    <a:cubicBezTo>
                      <a:pt x="562258" y="778341"/>
                      <a:pt x="526628" y="763280"/>
                      <a:pt x="490314" y="743233"/>
                    </a:cubicBezTo>
                    <a:cubicBezTo>
                      <a:pt x="512951" y="728588"/>
                      <a:pt x="535394" y="712262"/>
                      <a:pt x="557466" y="694506"/>
                    </a:cubicBezTo>
                    <a:close/>
                    <a:moveTo>
                      <a:pt x="599852" y="658207"/>
                    </a:moveTo>
                    <a:cubicBezTo>
                      <a:pt x="609942" y="648980"/>
                      <a:pt x="619929" y="639544"/>
                      <a:pt x="629736" y="629751"/>
                    </a:cubicBezTo>
                    <a:cubicBezTo>
                      <a:pt x="639544" y="619944"/>
                      <a:pt x="648980" y="609957"/>
                      <a:pt x="658192" y="599867"/>
                    </a:cubicBezTo>
                    <a:cubicBezTo>
                      <a:pt x="655380" y="616476"/>
                      <a:pt x="652105" y="632698"/>
                      <a:pt x="648355" y="648370"/>
                    </a:cubicBezTo>
                    <a:cubicBezTo>
                      <a:pt x="632683" y="652120"/>
                      <a:pt x="616476" y="655394"/>
                      <a:pt x="599852" y="658207"/>
                    </a:cubicBezTo>
                    <a:close/>
                    <a:moveTo>
                      <a:pt x="694506" y="557466"/>
                    </a:moveTo>
                    <a:cubicBezTo>
                      <a:pt x="712262" y="535394"/>
                      <a:pt x="728588" y="512951"/>
                      <a:pt x="743233" y="490314"/>
                    </a:cubicBezTo>
                    <a:cubicBezTo>
                      <a:pt x="763280" y="526628"/>
                      <a:pt x="778341" y="562258"/>
                      <a:pt x="787807" y="595893"/>
                    </a:cubicBezTo>
                    <a:cubicBezTo>
                      <a:pt x="757416" y="612964"/>
                      <a:pt x="721578" y="627757"/>
                      <a:pt x="681678" y="639500"/>
                    </a:cubicBezTo>
                    <a:cubicBezTo>
                      <a:pt x="687184" y="613336"/>
                      <a:pt x="691500" y="585936"/>
                      <a:pt x="694506" y="557466"/>
                    </a:cubicBezTo>
                    <a:close/>
                    <a:moveTo>
                      <a:pt x="698525" y="502935"/>
                    </a:moveTo>
                    <a:cubicBezTo>
                      <a:pt x="699120" y="489258"/>
                      <a:pt x="699492" y="475417"/>
                      <a:pt x="699492" y="461367"/>
                    </a:cubicBezTo>
                    <a:cubicBezTo>
                      <a:pt x="699492" y="447243"/>
                      <a:pt x="699120" y="433328"/>
                      <a:pt x="698510" y="419576"/>
                    </a:cubicBezTo>
                    <a:cubicBezTo>
                      <a:pt x="708467" y="433462"/>
                      <a:pt x="717605" y="447377"/>
                      <a:pt x="726207" y="461278"/>
                    </a:cubicBezTo>
                    <a:cubicBezTo>
                      <a:pt x="717619" y="475208"/>
                      <a:pt x="708422" y="489109"/>
                      <a:pt x="698525" y="502935"/>
                    </a:cubicBezTo>
                    <a:close/>
                    <a:moveTo>
                      <a:pt x="694536" y="365581"/>
                    </a:moveTo>
                    <a:cubicBezTo>
                      <a:pt x="691530" y="337006"/>
                      <a:pt x="687199" y="309488"/>
                      <a:pt x="681678" y="283235"/>
                    </a:cubicBezTo>
                    <a:cubicBezTo>
                      <a:pt x="721429" y="294933"/>
                      <a:pt x="757133" y="309652"/>
                      <a:pt x="787465" y="326648"/>
                    </a:cubicBezTo>
                    <a:cubicBezTo>
                      <a:pt x="785738" y="332750"/>
                      <a:pt x="784205" y="338748"/>
                      <a:pt x="782122" y="345028"/>
                    </a:cubicBezTo>
                    <a:cubicBezTo>
                      <a:pt x="772552" y="373722"/>
                      <a:pt x="759157" y="403116"/>
                      <a:pt x="742980" y="432554"/>
                    </a:cubicBezTo>
                    <a:cubicBezTo>
                      <a:pt x="728484" y="410081"/>
                      <a:pt x="712217" y="387682"/>
                      <a:pt x="694536" y="365581"/>
                    </a:cubicBezTo>
                    <a:close/>
                    <a:moveTo>
                      <a:pt x="461367" y="29766"/>
                    </a:moveTo>
                    <a:cubicBezTo>
                      <a:pt x="504929" y="29766"/>
                      <a:pt x="545857" y="59263"/>
                      <a:pt x="579745" y="108823"/>
                    </a:cubicBezTo>
                    <a:cubicBezTo>
                      <a:pt x="575935" y="109984"/>
                      <a:pt x="572140" y="111100"/>
                      <a:pt x="568285" y="112395"/>
                    </a:cubicBezTo>
                    <a:cubicBezTo>
                      <a:pt x="533102" y="124123"/>
                      <a:pt x="497026" y="140881"/>
                      <a:pt x="461055" y="161851"/>
                    </a:cubicBezTo>
                    <a:cubicBezTo>
                      <a:pt x="420782" y="138470"/>
                      <a:pt x="380836" y="120610"/>
                      <a:pt x="342840" y="109046"/>
                    </a:cubicBezTo>
                    <a:cubicBezTo>
                      <a:pt x="376744" y="59353"/>
                      <a:pt x="417731" y="29766"/>
                      <a:pt x="461367" y="29766"/>
                    </a:cubicBezTo>
                    <a:close/>
                    <a:moveTo>
                      <a:pt x="148828" y="104180"/>
                    </a:moveTo>
                    <a:cubicBezTo>
                      <a:pt x="173444" y="104180"/>
                      <a:pt x="193477" y="124212"/>
                      <a:pt x="193477" y="148828"/>
                    </a:cubicBezTo>
                    <a:cubicBezTo>
                      <a:pt x="193477" y="173444"/>
                      <a:pt x="173444" y="193477"/>
                      <a:pt x="148828" y="193477"/>
                    </a:cubicBezTo>
                    <a:cubicBezTo>
                      <a:pt x="124212" y="193477"/>
                      <a:pt x="104180" y="173444"/>
                      <a:pt x="104180" y="148828"/>
                    </a:cubicBezTo>
                    <a:cubicBezTo>
                      <a:pt x="104180" y="124212"/>
                      <a:pt x="124212" y="104180"/>
                      <a:pt x="148828" y="104180"/>
                    </a:cubicBezTo>
                    <a:close/>
                    <a:moveTo>
                      <a:pt x="125715" y="219194"/>
                    </a:moveTo>
                    <a:cubicBezTo>
                      <a:pt x="133037" y="221605"/>
                      <a:pt x="140717" y="223242"/>
                      <a:pt x="148828" y="223242"/>
                    </a:cubicBezTo>
                    <a:cubicBezTo>
                      <a:pt x="189860" y="223242"/>
                      <a:pt x="223242" y="189860"/>
                      <a:pt x="223242" y="148828"/>
                    </a:cubicBezTo>
                    <a:cubicBezTo>
                      <a:pt x="223242" y="140643"/>
                      <a:pt x="221590" y="132904"/>
                      <a:pt x="219135" y="125537"/>
                    </a:cubicBezTo>
                    <a:cubicBezTo>
                      <a:pt x="242128" y="121518"/>
                      <a:pt x="267980" y="122471"/>
                      <a:pt x="295588" y="127471"/>
                    </a:cubicBezTo>
                    <a:cubicBezTo>
                      <a:pt x="276805" y="162446"/>
                      <a:pt x="261074" y="203478"/>
                      <a:pt x="249123" y="249123"/>
                    </a:cubicBezTo>
                    <a:cubicBezTo>
                      <a:pt x="203522" y="261059"/>
                      <a:pt x="162535" y="276776"/>
                      <a:pt x="127575" y="295528"/>
                    </a:cubicBezTo>
                    <a:cubicBezTo>
                      <a:pt x="122560" y="267920"/>
                      <a:pt x="121741" y="242158"/>
                      <a:pt x="125715" y="219194"/>
                    </a:cubicBezTo>
                    <a:close/>
                    <a:moveTo>
                      <a:pt x="29766" y="461367"/>
                    </a:moveTo>
                    <a:cubicBezTo>
                      <a:pt x="29766" y="417716"/>
                      <a:pt x="59368" y="376729"/>
                      <a:pt x="109091" y="342811"/>
                    </a:cubicBezTo>
                    <a:cubicBezTo>
                      <a:pt x="120670" y="380792"/>
                      <a:pt x="138574" y="420737"/>
                      <a:pt x="161895" y="460965"/>
                    </a:cubicBezTo>
                    <a:cubicBezTo>
                      <a:pt x="140910" y="496967"/>
                      <a:pt x="124123" y="533073"/>
                      <a:pt x="112395" y="568270"/>
                    </a:cubicBezTo>
                    <a:cubicBezTo>
                      <a:pt x="111100" y="572140"/>
                      <a:pt x="109984" y="575935"/>
                      <a:pt x="108838" y="579730"/>
                    </a:cubicBezTo>
                    <a:cubicBezTo>
                      <a:pt x="59263" y="545857"/>
                      <a:pt x="29766" y="504929"/>
                      <a:pt x="29766" y="461367"/>
                    </a:cubicBezTo>
                    <a:close/>
                    <a:moveTo>
                      <a:pt x="156180" y="766554"/>
                    </a:moveTo>
                    <a:cubicBezTo>
                      <a:pt x="126072" y="736461"/>
                      <a:pt x="116711" y="687884"/>
                      <a:pt x="127888" y="627370"/>
                    </a:cubicBezTo>
                    <a:cubicBezTo>
                      <a:pt x="162773" y="646048"/>
                      <a:pt x="203656" y="661705"/>
                      <a:pt x="249123" y="673611"/>
                    </a:cubicBezTo>
                    <a:cubicBezTo>
                      <a:pt x="261030" y="719078"/>
                      <a:pt x="276672" y="759946"/>
                      <a:pt x="295349" y="794831"/>
                    </a:cubicBezTo>
                    <a:cubicBezTo>
                      <a:pt x="234851" y="805994"/>
                      <a:pt x="186273" y="796647"/>
                      <a:pt x="156180" y="766554"/>
                    </a:cubicBezTo>
                    <a:close/>
                    <a:moveTo>
                      <a:pt x="461367" y="892969"/>
                    </a:moveTo>
                    <a:cubicBezTo>
                      <a:pt x="417761" y="892969"/>
                      <a:pt x="376803" y="863412"/>
                      <a:pt x="342900" y="813777"/>
                    </a:cubicBezTo>
                    <a:cubicBezTo>
                      <a:pt x="346770" y="812602"/>
                      <a:pt x="350535" y="811649"/>
                      <a:pt x="354449" y="810339"/>
                    </a:cubicBezTo>
                    <a:cubicBezTo>
                      <a:pt x="389632" y="798612"/>
                      <a:pt x="425723" y="781839"/>
                      <a:pt x="461709" y="760869"/>
                    </a:cubicBezTo>
                    <a:cubicBezTo>
                      <a:pt x="501982" y="784235"/>
                      <a:pt x="541958" y="801990"/>
                      <a:pt x="579968" y="813569"/>
                    </a:cubicBezTo>
                    <a:cubicBezTo>
                      <a:pt x="546050" y="863322"/>
                      <a:pt x="505033" y="892969"/>
                      <a:pt x="461367" y="892969"/>
                    </a:cubicBezTo>
                    <a:close/>
                    <a:moveTo>
                      <a:pt x="773906" y="818555"/>
                    </a:moveTo>
                    <a:cubicBezTo>
                      <a:pt x="749290" y="818555"/>
                      <a:pt x="729258" y="798522"/>
                      <a:pt x="729258" y="773906"/>
                    </a:cubicBezTo>
                    <a:cubicBezTo>
                      <a:pt x="729258" y="749290"/>
                      <a:pt x="749290" y="729258"/>
                      <a:pt x="773906" y="729258"/>
                    </a:cubicBezTo>
                    <a:cubicBezTo>
                      <a:pt x="798522" y="729258"/>
                      <a:pt x="818555" y="749290"/>
                      <a:pt x="818555" y="773906"/>
                    </a:cubicBezTo>
                    <a:cubicBezTo>
                      <a:pt x="818555" y="798522"/>
                      <a:pt x="798522" y="818555"/>
                      <a:pt x="773906" y="818555"/>
                    </a:cubicBezTo>
                    <a:close/>
                    <a:moveTo>
                      <a:pt x="797019" y="703540"/>
                    </a:moveTo>
                    <a:cubicBezTo>
                      <a:pt x="789697" y="701129"/>
                      <a:pt x="782017" y="699492"/>
                      <a:pt x="773906" y="699492"/>
                    </a:cubicBezTo>
                    <a:cubicBezTo>
                      <a:pt x="732874" y="699492"/>
                      <a:pt x="699492" y="732874"/>
                      <a:pt x="699492" y="773906"/>
                    </a:cubicBezTo>
                    <a:cubicBezTo>
                      <a:pt x="699492" y="782017"/>
                      <a:pt x="701129" y="789697"/>
                      <a:pt x="703540" y="797019"/>
                    </a:cubicBezTo>
                    <a:cubicBezTo>
                      <a:pt x="680576" y="801008"/>
                      <a:pt x="654814" y="800189"/>
                      <a:pt x="627191" y="795174"/>
                    </a:cubicBezTo>
                    <a:cubicBezTo>
                      <a:pt x="645959" y="760214"/>
                      <a:pt x="661660" y="719227"/>
                      <a:pt x="673611" y="673611"/>
                    </a:cubicBezTo>
                    <a:cubicBezTo>
                      <a:pt x="719212" y="661675"/>
                      <a:pt x="760199" y="645959"/>
                      <a:pt x="795159" y="627206"/>
                    </a:cubicBezTo>
                    <a:cubicBezTo>
                      <a:pt x="800174" y="654814"/>
                      <a:pt x="800993" y="680576"/>
                      <a:pt x="797019" y="703540"/>
                    </a:cubicBezTo>
                    <a:close/>
                    <a:moveTo>
                      <a:pt x="813643" y="579924"/>
                    </a:moveTo>
                    <a:cubicBezTo>
                      <a:pt x="802079" y="541943"/>
                      <a:pt x="784161" y="501982"/>
                      <a:pt x="760839" y="461769"/>
                    </a:cubicBezTo>
                    <a:cubicBezTo>
                      <a:pt x="781824" y="425768"/>
                      <a:pt x="798612" y="389662"/>
                      <a:pt x="810339" y="354464"/>
                    </a:cubicBezTo>
                    <a:cubicBezTo>
                      <a:pt x="811634" y="350594"/>
                      <a:pt x="812750" y="346799"/>
                      <a:pt x="813896" y="343004"/>
                    </a:cubicBezTo>
                    <a:cubicBezTo>
                      <a:pt x="863471" y="376877"/>
                      <a:pt x="892969" y="417805"/>
                      <a:pt x="892969" y="461367"/>
                    </a:cubicBezTo>
                    <a:cubicBezTo>
                      <a:pt x="892969" y="505018"/>
                      <a:pt x="863367" y="546006"/>
                      <a:pt x="813643" y="579924"/>
                    </a:cubicBezTo>
                    <a:close/>
                  </a:path>
                </a:pathLst>
              </a:custGeom>
              <a:solidFill>
                <a:srgbClr val="0078D4"/>
              </a:solidFill>
              <a:ln w="1488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112" name="Oval 111">
                <a:extLst>
                  <a:ext uri="{FF2B5EF4-FFF2-40B4-BE49-F238E27FC236}">
                    <a16:creationId xmlns:a16="http://schemas.microsoft.com/office/drawing/2014/main" id="{20947416-8FC0-8F71-3504-5E4B5F996B75}"/>
                  </a:ext>
                </a:extLst>
              </p:cNvPr>
              <p:cNvSpPr/>
              <p:nvPr/>
            </p:nvSpPr>
            <p:spPr bwMode="auto">
              <a:xfrm flipH="1">
                <a:off x="5594494" y="2941300"/>
                <a:ext cx="206374" cy="206374"/>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3" name="Oval 112">
                <a:extLst>
                  <a:ext uri="{FF2B5EF4-FFF2-40B4-BE49-F238E27FC236}">
                    <a16:creationId xmlns:a16="http://schemas.microsoft.com/office/drawing/2014/main" id="{808F5B16-D82A-C518-87B5-A31247986F78}"/>
                  </a:ext>
                </a:extLst>
              </p:cNvPr>
              <p:cNvSpPr/>
              <p:nvPr/>
            </p:nvSpPr>
            <p:spPr bwMode="auto">
              <a:xfrm flipH="1">
                <a:off x="6391172" y="3721702"/>
                <a:ext cx="184148" cy="184148"/>
              </a:xfrm>
              <a:prstGeom prst="ellipse">
                <a:avLst/>
              </a:prstGeom>
              <a:solidFill>
                <a:srgbClr val="50E6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extLst>
      <p:ext uri="{BB962C8B-B14F-4D97-AF65-F5344CB8AC3E}">
        <p14:creationId xmlns:p14="http://schemas.microsoft.com/office/powerpoint/2010/main" val="4284469935"/>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zure_PPT_Template_Aug2021" id="{EC78A15F-B235-4DFA-8323-2FA3031BB4EF}" vid="{4930E482-C633-466F-941C-955C30A96D30}"/>
    </a:ext>
  </a:extLst>
</a:theme>
</file>

<file path=ppt/theme/theme2.xml><?xml version="1.0" encoding="utf-8"?>
<a:theme xmlns:a="http://schemas.openxmlformats.org/drawingml/2006/main" name="Azure">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zure" id="{D4B33171-461A-47E0-8A97-281054DB2A38}" vid="{22241DDE-9D1F-4B0D-AFFB-913A12FCB95F}"/>
    </a:ext>
  </a:extLst>
</a:theme>
</file>

<file path=ppt/theme/theme3.xml><?xml version="1.0" encoding="utf-8"?>
<a:theme xmlns:a="http://schemas.openxmlformats.org/drawingml/2006/main" name="1_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73EB1BD4-8DD0-42C8-81CF-E8FE58869E13}" vid="{7127501C-7AE5-48D0-B874-F536F38BF7C1}"/>
    </a:ext>
  </a:extLst>
</a:theme>
</file>

<file path=ppt/theme/theme4.xml><?xml version="1.0" encoding="utf-8"?>
<a:theme xmlns:a="http://schemas.openxmlformats.org/drawingml/2006/main" name="2_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9" id="{54FB6363-1086-4D4D-A733-73C40F614B6C}" vid="{C7C5E0E3-7D0F-DE45-915C-0B481B5DC3A0}"/>
    </a:ext>
  </a:extLst>
</a:theme>
</file>

<file path=ppt/theme/theme5.xml><?xml version="1.0" encoding="utf-8"?>
<a:theme xmlns:a="http://schemas.openxmlformats.org/drawingml/2006/main" name="Black Template">
  <a:themeElements>
    <a:clrScheme name="TS_20_Blue on Black">
      <a:dk1>
        <a:srgbClr val="000000"/>
      </a:dk1>
      <a:lt1>
        <a:srgbClr val="FFFFFF"/>
      </a:lt1>
      <a:dk2>
        <a:srgbClr val="243A5E"/>
      </a:dk2>
      <a:lt2>
        <a:srgbClr val="E6E6E6"/>
      </a:lt2>
      <a:accent1>
        <a:srgbClr val="50E6FF"/>
      </a:accent1>
      <a:accent2>
        <a:srgbClr val="0078D4"/>
      </a:accent2>
      <a:accent3>
        <a:srgbClr val="243A5E"/>
      </a:accent3>
      <a:accent4>
        <a:srgbClr val="30E5D0"/>
      </a:accent4>
      <a:accent5>
        <a:srgbClr val="008575"/>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000000"/>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smtClean="0"/>
        </a:defPPr>
      </a:lstStyle>
    </a:txDef>
  </a:objectDefaults>
  <a:extraClrSchemeLst/>
  <a:extLst>
    <a:ext uri="{05A4C25C-085E-4340-85A3-A5531E510DB2}">
      <thm15:themeFamily xmlns:thm15="http://schemas.microsoft.com/office/thememl/2012/main" name="Microsoft brand template_WHITE_Blue_Accent.potx" id="{D66F7511-47FD-43CB-A804-3BD691A97EAD}" vid="{5E227C23-4ECD-456A-8393-399A513A27CA}"/>
    </a:ext>
  </a:extLst>
</a:theme>
</file>

<file path=ppt/theme/theme6.xml><?xml version="1.0" encoding="utf-8"?>
<a:theme xmlns:a="http://schemas.openxmlformats.org/drawingml/2006/main" name="3_Document template - light mode">
  <a:themeElements>
    <a:clrScheme name="Windows">
      <a:dk1>
        <a:srgbClr val="1B1B1B"/>
      </a:dk1>
      <a:lt1>
        <a:srgbClr val="FFFFFF"/>
      </a:lt1>
      <a:dk2>
        <a:srgbClr val="333333"/>
      </a:dk2>
      <a:lt2>
        <a:srgbClr val="FBFBFB"/>
      </a:lt2>
      <a:accent1>
        <a:srgbClr val="0078D4"/>
      </a:accent1>
      <a:accent2>
        <a:srgbClr val="005FB7"/>
      </a:accent2>
      <a:accent3>
        <a:srgbClr val="003E92"/>
      </a:accent3>
      <a:accent4>
        <a:srgbClr val="00A1FF"/>
      </a:accent4>
      <a:accent5>
        <a:srgbClr val="60CDFF"/>
      </a:accent5>
      <a:accent6>
        <a:srgbClr val="99EBFF"/>
      </a:accent6>
      <a:hlink>
        <a:srgbClr val="1B1B1B"/>
      </a:hlink>
      <a:folHlink>
        <a:srgbClr val="1B1B1B"/>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8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indows Document Template_2021 - light theme" id="{5DE8FCC2-F27E-4FDC-9636-611544F2617D}" vid="{E940E838-7F7E-43B3-ACEC-B9006091BEE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est xmlns="07c5dfa0-33a3-47dd-bfb7-87fb96739115" xsi:nil="true"/>
    <Time xmlns="07c5dfa0-33a3-47dd-bfb7-87fb96739115" xsi:nil="true"/>
    <Status xmlns="07c5dfa0-33a3-47dd-bfb7-87fb96739115" xsi:nil="true"/>
    <_ip_UnifiedCompliancePolicyProperties xmlns="http://schemas.microsoft.com/sharepoint/v3" xsi:nil="true"/>
    <lcf76f155ced4ddcb4097134ff3c332f xmlns="07c5dfa0-33a3-47dd-bfb7-87fb96739115">
      <Terms xmlns="http://schemas.microsoft.com/office/infopath/2007/PartnerControls"/>
    </lcf76f155ced4ddcb4097134ff3c332f>
    <Date xmlns="07c5dfa0-33a3-47dd-bfb7-87fb96739115" xsi:nil="true"/>
    <TaxCatchAll xmlns="230e9df3-be65-4c73-a93b-d1236ebd677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86D235E0236944CB2D0154C00AD9253" ma:contentTypeVersion="25" ma:contentTypeDescription="Create a new document." ma:contentTypeScope="" ma:versionID="fb6870767754a5e8c852f72a7b4d39dc">
  <xsd:schema xmlns:xsd="http://www.w3.org/2001/XMLSchema" xmlns:xs="http://www.w3.org/2001/XMLSchema" xmlns:p="http://schemas.microsoft.com/office/2006/metadata/properties" xmlns:ns1="http://schemas.microsoft.com/sharepoint/v3" xmlns:ns2="07c5dfa0-33a3-47dd-bfb7-87fb96739115" xmlns:ns3="b1c3d6fc-5689-40cc-899d-3b916b4ff5bf" xmlns:ns4="230e9df3-be65-4c73-a93b-d1236ebd677e" targetNamespace="http://schemas.microsoft.com/office/2006/metadata/properties" ma:root="true" ma:fieldsID="ce035406f93707c26f00a7c91088ea74" ns1:_="" ns2:_="" ns3:_="" ns4:_="">
    <xsd:import namespace="http://schemas.microsoft.com/sharepoint/v3"/>
    <xsd:import namespace="07c5dfa0-33a3-47dd-bfb7-87fb96739115"/>
    <xsd:import namespace="b1c3d6fc-5689-40cc-899d-3b916b4ff5bf"/>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2:Statu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Date" minOccurs="0"/>
                <xsd:element ref="ns2:Time" minOccurs="0"/>
                <xsd:element ref="ns2:test" minOccurs="0"/>
                <xsd:element ref="ns2:MediaServiceLocation" minOccurs="0"/>
                <xsd:element ref="ns2:MediaServiceSearchProperties" minOccurs="0"/>
                <xsd:element ref="ns2:MediaServiceDoc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c5dfa0-33a3-47dd-bfb7-87fb967391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Status" ma:index="18" nillable="true" ma:displayName="Status" ma:format="Dropdown" ma:internalName="Status">
      <xsd:simpleType>
        <xsd:restriction base="dms:Text">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Date" ma:index="25" nillable="true" ma:displayName="Date" ma:format="DateOnly" ma:internalName="Date">
      <xsd:simpleType>
        <xsd:restriction base="dms:DateTime"/>
      </xsd:simpleType>
    </xsd:element>
    <xsd:element name="Time" ma:index="26" nillable="true" ma:displayName="Time" ma:format="DateTime" ma:internalName="Time">
      <xsd:simpleType>
        <xsd:restriction base="dms:DateTime"/>
      </xsd:simpleType>
    </xsd:element>
    <xsd:element name="test" ma:index="27" nillable="true" ma:displayName="test" ma:format="DateOnly" ma:internalName="test">
      <xsd:simpleType>
        <xsd:restriction base="dms:DateTime"/>
      </xsd:simpleType>
    </xsd:element>
    <xsd:element name="MediaServiceLocation" ma:index="28" nillable="true" ma:displayName="Location" ma:internalName="MediaServiceLocation"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1c3d6fc-5689-40cc-899d-3b916b4ff5b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1603ea5b-56ba-41f6-bada-27c0bbbe9ac1}" ma:internalName="TaxCatchAll" ma:showField="CatchAllData" ma:web="b1c3d6fc-5689-40cc-899d-3b916b4ff5b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C89837-8D0C-4822-83AA-FAE685842D99}">
  <ds:schemaRefs>
    <ds:schemaRef ds:uri="http://schemas.microsoft.com/office/2006/documentManagement/types"/>
    <ds:schemaRef ds:uri="http://purl.org/dc/dcmitype/"/>
    <ds:schemaRef ds:uri="http://schemas.openxmlformats.org/package/2006/metadata/core-properties"/>
    <ds:schemaRef ds:uri="http://schemas.microsoft.com/office/2006/metadata/properties"/>
    <ds:schemaRef ds:uri="230e9df3-be65-4c73-a93b-d1236ebd677e"/>
    <ds:schemaRef ds:uri="http://purl.org/dc/elements/1.1/"/>
    <ds:schemaRef ds:uri="http://purl.org/dc/terms/"/>
    <ds:schemaRef ds:uri="http://www.w3.org/XML/1998/namespace"/>
    <ds:schemaRef ds:uri="http://schemas.microsoft.com/office/infopath/2007/PartnerControls"/>
    <ds:schemaRef ds:uri="b1c3d6fc-5689-40cc-899d-3b916b4ff5bf"/>
    <ds:schemaRef ds:uri="07c5dfa0-33a3-47dd-bfb7-87fb96739115"/>
    <ds:schemaRef ds:uri="http://schemas.microsoft.com/sharepoint/v3"/>
  </ds:schemaRefs>
</ds:datastoreItem>
</file>

<file path=customXml/itemProps2.xml><?xml version="1.0" encoding="utf-8"?>
<ds:datastoreItem xmlns:ds="http://schemas.openxmlformats.org/officeDocument/2006/customXml" ds:itemID="{311BFDEF-DF27-42A0-900A-236B64CEA130}">
  <ds:schemaRefs>
    <ds:schemaRef ds:uri="http://schemas.microsoft.com/sharepoint/v3/contenttype/forms"/>
  </ds:schemaRefs>
</ds:datastoreItem>
</file>

<file path=customXml/itemProps3.xml><?xml version="1.0" encoding="utf-8"?>
<ds:datastoreItem xmlns:ds="http://schemas.openxmlformats.org/officeDocument/2006/customXml" ds:itemID="{731F891A-A3DE-4C7F-99A4-779C1FCA8E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7c5dfa0-33a3-47dd-bfb7-87fb96739115"/>
    <ds:schemaRef ds:uri="b1c3d6fc-5689-40cc-899d-3b916b4ff5bf"/>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m365</Template>
  <TotalTime>0</TotalTime>
  <Words>5329</Words>
  <Application>Microsoft Office PowerPoint</Application>
  <PresentationFormat>Widescreen</PresentationFormat>
  <Paragraphs>490</Paragraphs>
  <Slides>33</Slides>
  <Notes>32</Notes>
  <HiddenSlides>0</HiddenSlides>
  <MMClips>0</MMClips>
  <ScaleCrop>false</ScaleCrop>
  <HeadingPairs>
    <vt:vector size="8" baseType="variant">
      <vt:variant>
        <vt:lpstr>Fonts Used</vt:lpstr>
      </vt:variant>
      <vt:variant>
        <vt:i4>15</vt:i4>
      </vt:variant>
      <vt:variant>
        <vt:lpstr>Theme</vt:lpstr>
      </vt:variant>
      <vt:variant>
        <vt:i4>6</vt:i4>
      </vt:variant>
      <vt:variant>
        <vt:lpstr>Embedded OLE Servers</vt:lpstr>
      </vt:variant>
      <vt:variant>
        <vt:i4>1</vt:i4>
      </vt:variant>
      <vt:variant>
        <vt:lpstr>Slide Titles</vt:lpstr>
      </vt:variant>
      <vt:variant>
        <vt:i4>33</vt:i4>
      </vt:variant>
    </vt:vector>
  </HeadingPairs>
  <TitlesOfParts>
    <vt:vector size="55" baseType="lpstr">
      <vt:lpstr>Arial</vt:lpstr>
      <vt:lpstr>Calibri</vt:lpstr>
      <vt:lpstr>Consolas</vt:lpstr>
      <vt:lpstr>Metropolis</vt:lpstr>
      <vt:lpstr>Segoe UI</vt:lpstr>
      <vt:lpstr>Segoe UI </vt:lpstr>
      <vt:lpstr>Segoe UI Light</vt:lpstr>
      <vt:lpstr>Segoe UI Semibold</vt:lpstr>
      <vt:lpstr>Segoe UI Semilight</vt:lpstr>
      <vt:lpstr>Segoe UI Variable Text Semibold</vt:lpstr>
      <vt:lpstr>SegoeUI</vt:lpstr>
      <vt:lpstr>Symbol</vt:lpstr>
      <vt:lpstr>Times New Roman</vt:lpstr>
      <vt:lpstr>Wingdings</vt:lpstr>
      <vt:lpstr>WordVisiCarriageReturn_MSFontService</vt:lpstr>
      <vt:lpstr>Azure 1</vt:lpstr>
      <vt:lpstr>Azure</vt:lpstr>
      <vt:lpstr>1_Microsoft 365 PPT Template - 2018</vt:lpstr>
      <vt:lpstr>2_Azure 1</vt:lpstr>
      <vt:lpstr>Black Template</vt:lpstr>
      <vt:lpstr>3_Document template - light mode</vt:lpstr>
      <vt:lpstr>think-cell Slide</vt:lpstr>
      <vt:lpstr>Microsoft  Azure Virtual Desktop</vt:lpstr>
      <vt:lpstr>The shift to remote work creates many challenges</vt:lpstr>
      <vt:lpstr>Companies are embracing Virtual Desktop Infrastructure (VDI) to address remote work needs</vt:lpstr>
      <vt:lpstr>What customers are saying</vt:lpstr>
      <vt:lpstr>Cloud VDI can provide a flexible cost-effective way to address current challenges and unlock new use cases</vt:lpstr>
      <vt:lpstr>Azure Virtual Desktop is a cloud VDI solution designed to meet the challenges of remote work</vt:lpstr>
      <vt:lpstr>Access Windows 11 and Windows 10 from virtually anywhere</vt:lpstr>
      <vt:lpstr>Maintain full control over configuration and management</vt:lpstr>
      <vt:lpstr>Get the security and reliability  of Azure </vt:lpstr>
      <vt:lpstr>Optimize cost with exclusive Windows 11 and Windows 10 multi-session and pay for only what you use</vt:lpstr>
      <vt:lpstr>Azure Virtual Desktop provides a great experience across multiple Windows versions</vt:lpstr>
      <vt:lpstr>Azure Virtual Desktop productivity and  cost efficiency</vt:lpstr>
      <vt:lpstr>Azure Virtual Desktop helps companies improve productivity while keeping costs in check</vt:lpstr>
      <vt:lpstr>Three ways to save when migrating RDS to Azure Virtual Desktop</vt:lpstr>
      <vt:lpstr>Citrix and VMware</vt:lpstr>
      <vt:lpstr>Migrate to the cloud at your own pace with support from Microsoft and our partners </vt:lpstr>
      <vt:lpstr>Citrix + Azure Virtual Desktop</vt:lpstr>
      <vt:lpstr>VMware Horizon Cloud on Microsoft Azure</vt:lpstr>
      <vt:lpstr>Azure Virtual Desktop customer success stories</vt:lpstr>
      <vt:lpstr>ResultsCX uses Azure Virtual Desktop to enable a remote workforce</vt:lpstr>
      <vt:lpstr>NIP Group simplifies IT management with Azure Virtual Desktop</vt:lpstr>
      <vt:lpstr>Sage keeps their data secure on Azure Virtual Desktop</vt:lpstr>
      <vt:lpstr>Ricoh leverages Azure Virtual Desktop to digitally transform &amp; stay cost-efficient</vt:lpstr>
      <vt:lpstr>Many customers are already eligible for Azure Virtual Desktop</vt:lpstr>
      <vt:lpstr>Next steps</vt:lpstr>
      <vt:lpstr>Thank you</vt:lpstr>
      <vt:lpstr>Appendix</vt:lpstr>
      <vt:lpstr>Microsoft Cloud solutions</vt:lpstr>
      <vt:lpstr>Microsoft cloud solution options</vt:lpstr>
      <vt:lpstr>Next steps for Microsoft Dev Box</vt:lpstr>
      <vt:lpstr>End-to-end security for your virtual desktops</vt:lpstr>
      <vt:lpstr>Microsoft global network</vt:lpstr>
      <vt:lpstr>Citrix HDX Plus for Windows 365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Azure Virtual Desktop</dc:title>
  <dc:creator/>
  <cp:lastModifiedBy/>
  <cp:revision>2</cp:revision>
  <dcterms:created xsi:type="dcterms:W3CDTF">2022-10-14T17:35:41Z</dcterms:created>
  <dcterms:modified xsi:type="dcterms:W3CDTF">2023-05-23T20:40:33Z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0x010100D86D235E0236944CB2D0154C00AD9253</vt:lpwstr>
  </property>
  <property fmtid="{D5CDD505-2E9C-101B-9397-08002B2CF9AE}" pid="3" name="MediaServiceImageTags">
    <vt:lpwstr/>
  </property>
</Properties>
</file>