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19" r:id="rId4"/>
    <p:sldMasterId id="2147484386" r:id="rId5"/>
  </p:sldMasterIdLst>
  <p:notesMasterIdLst>
    <p:notesMasterId r:id="rId37"/>
  </p:notesMasterIdLst>
  <p:sldIdLst>
    <p:sldId id="9949" r:id="rId6"/>
    <p:sldId id="2123258612" r:id="rId7"/>
    <p:sldId id="2147470815" r:id="rId8"/>
    <p:sldId id="2147469425" r:id="rId9"/>
    <p:sldId id="2147470817" r:id="rId10"/>
    <p:sldId id="2147469424" r:id="rId11"/>
    <p:sldId id="2143187635" r:id="rId12"/>
    <p:sldId id="2146846685" r:id="rId13"/>
    <p:sldId id="2147470818" r:id="rId14"/>
    <p:sldId id="2076137570" r:id="rId15"/>
    <p:sldId id="2076137586" r:id="rId16"/>
    <p:sldId id="2076137594" r:id="rId17"/>
    <p:sldId id="2076137589" r:id="rId18"/>
    <p:sldId id="2147469429" r:id="rId19"/>
    <p:sldId id="4590" r:id="rId20"/>
    <p:sldId id="2076137592" r:id="rId21"/>
    <p:sldId id="2147469431" r:id="rId22"/>
    <p:sldId id="2147469422" r:id="rId23"/>
    <p:sldId id="2076137593" r:id="rId24"/>
    <p:sldId id="2147470819" r:id="rId25"/>
    <p:sldId id="2076138721" r:id="rId26"/>
    <p:sldId id="2147470453" r:id="rId27"/>
    <p:sldId id="2076138823" r:id="rId28"/>
    <p:sldId id="2147470820" r:id="rId29"/>
    <p:sldId id="2147470822" r:id="rId30"/>
    <p:sldId id="2147470816" r:id="rId31"/>
    <p:sldId id="2147469503" r:id="rId32"/>
    <p:sldId id="2147469504" r:id="rId33"/>
    <p:sldId id="2147469505" r:id="rId34"/>
    <p:sldId id="2147470814" r:id="rId35"/>
    <p:sldId id="2143187637"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3EADB8A-0838-44D5-8A84-F591D9E1CF2E}">
          <p14:sldIdLst/>
        </p14:section>
        <p14:section name="Default Section" id="{08B25769-8417-4BD9-9D43-CE312844DA14}">
          <p14:sldIdLst>
            <p14:sldId id="9949"/>
            <p14:sldId id="2123258612"/>
            <p14:sldId id="2147470815"/>
            <p14:sldId id="2147469425"/>
            <p14:sldId id="2147470817"/>
            <p14:sldId id="2147469424"/>
            <p14:sldId id="2143187635"/>
            <p14:sldId id="2146846685"/>
            <p14:sldId id="2147470818"/>
            <p14:sldId id="2076137570"/>
            <p14:sldId id="2076137586"/>
            <p14:sldId id="2076137594"/>
            <p14:sldId id="2076137589"/>
            <p14:sldId id="2147469429"/>
            <p14:sldId id="4590"/>
            <p14:sldId id="2076137592"/>
            <p14:sldId id="2147469431"/>
            <p14:sldId id="2147469422"/>
            <p14:sldId id="2076137593"/>
            <p14:sldId id="2147470819"/>
            <p14:sldId id="2076138721"/>
            <p14:sldId id="2147470453"/>
            <p14:sldId id="2076138823"/>
            <p14:sldId id="2147470820"/>
            <p14:sldId id="2147470822"/>
            <p14:sldId id="2147470816"/>
            <p14:sldId id="2147469503"/>
            <p14:sldId id="2147469504"/>
            <p14:sldId id="2147469505"/>
            <p14:sldId id="2147470814"/>
            <p14:sldId id="2143187637"/>
          </p14:sldIdLst>
        </p14:section>
        <p14:section name="MSFT Alignment" id="{48F4FF00-7C47-4A08-B30B-536D6F6DC78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C69"/>
    <a:srgbClr val="EBEBEB"/>
    <a:srgbClr val="FFFFFF"/>
    <a:srgbClr val="0078D7"/>
    <a:srgbClr val="3F94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318" autoAdjust="0"/>
    <p:restoredTop sz="93328" autoAdjust="0"/>
  </p:normalViewPr>
  <p:slideViewPr>
    <p:cSldViewPr snapToGrid="0">
      <p:cViewPr varScale="1">
        <p:scale>
          <a:sx n="144" d="100"/>
          <a:sy n="144" d="100"/>
        </p:scale>
        <p:origin x="68" y="92"/>
      </p:cViewPr>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42"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er Budai" userId="46952dac-ae8c-44c5-b47a-7592b9bea84f" providerId="ADAL" clId="{CE2C8BF7-724F-47D5-9C19-7442B98B34B7}"/>
    <pc:docChg chg="modSld">
      <pc:chgData name="Peter Budai" userId="46952dac-ae8c-44c5-b47a-7592b9bea84f" providerId="ADAL" clId="{CE2C8BF7-724F-47D5-9C19-7442B98B34B7}" dt="2023-01-04T18:03:50.316" v="11" actId="207"/>
      <pc:docMkLst>
        <pc:docMk/>
      </pc:docMkLst>
      <pc:sldChg chg="modSp mod">
        <pc:chgData name="Peter Budai" userId="46952dac-ae8c-44c5-b47a-7592b9bea84f" providerId="ADAL" clId="{CE2C8BF7-724F-47D5-9C19-7442B98B34B7}" dt="2023-01-04T17:59:56.634" v="4" actId="790"/>
        <pc:sldMkLst>
          <pc:docMk/>
          <pc:sldMk cId="1160067295" sldId="9949"/>
        </pc:sldMkLst>
        <pc:spChg chg="mod">
          <ac:chgData name="Peter Budai" userId="46952dac-ae8c-44c5-b47a-7592b9bea84f" providerId="ADAL" clId="{CE2C8BF7-724F-47D5-9C19-7442B98B34B7}" dt="2023-01-04T17:59:56.634" v="4" actId="790"/>
          <ac:spMkLst>
            <pc:docMk/>
            <pc:sldMk cId="1160067295" sldId="9949"/>
            <ac:spMk id="7" creationId="{E7FCCB93-A434-28A6-C4F5-B6A233F6D502}"/>
          </ac:spMkLst>
        </pc:spChg>
      </pc:sldChg>
      <pc:sldChg chg="modSp mod">
        <pc:chgData name="Peter Budai" userId="46952dac-ae8c-44c5-b47a-7592b9bea84f" providerId="ADAL" clId="{CE2C8BF7-724F-47D5-9C19-7442B98B34B7}" dt="2023-01-04T18:02:44.013" v="6" actId="207"/>
        <pc:sldMkLst>
          <pc:docMk/>
          <pc:sldMk cId="1605723136" sldId="2076137586"/>
        </pc:sldMkLst>
        <pc:spChg chg="mod">
          <ac:chgData name="Peter Budai" userId="46952dac-ae8c-44c5-b47a-7592b9bea84f" providerId="ADAL" clId="{CE2C8BF7-724F-47D5-9C19-7442B98B34B7}" dt="2023-01-04T18:02:41.777" v="5" actId="207"/>
          <ac:spMkLst>
            <pc:docMk/>
            <pc:sldMk cId="1605723136" sldId="2076137586"/>
            <ac:spMk id="29" creationId="{67849F40-ECA1-4FCE-AC3D-D5C0CF2F79FC}"/>
          </ac:spMkLst>
        </pc:spChg>
        <pc:spChg chg="mod">
          <ac:chgData name="Peter Budai" userId="46952dac-ae8c-44c5-b47a-7592b9bea84f" providerId="ADAL" clId="{CE2C8BF7-724F-47D5-9C19-7442B98B34B7}" dt="2023-01-04T18:02:44.013" v="6" actId="207"/>
          <ac:spMkLst>
            <pc:docMk/>
            <pc:sldMk cId="1605723136" sldId="2076137586"/>
            <ac:spMk id="88" creationId="{52C4C793-43BC-4AF9-9D4D-AEDA80613B15}"/>
          </ac:spMkLst>
        </pc:spChg>
      </pc:sldChg>
      <pc:sldChg chg="modSp mod">
        <pc:chgData name="Peter Budai" userId="46952dac-ae8c-44c5-b47a-7592b9bea84f" providerId="ADAL" clId="{CE2C8BF7-724F-47D5-9C19-7442B98B34B7}" dt="2023-01-04T18:03:01.311" v="10" actId="207"/>
        <pc:sldMkLst>
          <pc:docMk/>
          <pc:sldMk cId="1529398849" sldId="2076137589"/>
        </pc:sldMkLst>
        <pc:spChg chg="mod">
          <ac:chgData name="Peter Budai" userId="46952dac-ae8c-44c5-b47a-7592b9bea84f" providerId="ADAL" clId="{CE2C8BF7-724F-47D5-9C19-7442B98B34B7}" dt="2023-01-04T18:03:01.311" v="10" actId="207"/>
          <ac:spMkLst>
            <pc:docMk/>
            <pc:sldMk cId="1529398849" sldId="2076137589"/>
            <ac:spMk id="9" creationId="{F363E88F-190B-4D76-ACC3-6228596BD503}"/>
          </ac:spMkLst>
        </pc:spChg>
        <pc:spChg chg="mod">
          <ac:chgData name="Peter Budai" userId="46952dac-ae8c-44c5-b47a-7592b9bea84f" providerId="ADAL" clId="{CE2C8BF7-724F-47D5-9C19-7442B98B34B7}" dt="2023-01-04T18:03:01.311" v="10" actId="207"/>
          <ac:spMkLst>
            <pc:docMk/>
            <pc:sldMk cId="1529398849" sldId="2076137589"/>
            <ac:spMk id="10" creationId="{1908728B-B2CF-4694-A60C-2D95F8A5289B}"/>
          </ac:spMkLst>
        </pc:spChg>
        <pc:spChg chg="mod">
          <ac:chgData name="Peter Budai" userId="46952dac-ae8c-44c5-b47a-7592b9bea84f" providerId="ADAL" clId="{CE2C8BF7-724F-47D5-9C19-7442B98B34B7}" dt="2023-01-04T18:03:01.311" v="10" actId="207"/>
          <ac:spMkLst>
            <pc:docMk/>
            <pc:sldMk cId="1529398849" sldId="2076137589"/>
            <ac:spMk id="132" creationId="{27F88FAD-2A59-47F0-B658-94FFC32A5AE8}"/>
          </ac:spMkLst>
        </pc:spChg>
      </pc:sldChg>
      <pc:sldChg chg="modSp mod">
        <pc:chgData name="Peter Budai" userId="46952dac-ae8c-44c5-b47a-7592b9bea84f" providerId="ADAL" clId="{CE2C8BF7-724F-47D5-9C19-7442B98B34B7}" dt="2023-01-04T18:03:50.316" v="11" actId="207"/>
        <pc:sldMkLst>
          <pc:docMk/>
          <pc:sldMk cId="2861176339" sldId="2076137592"/>
        </pc:sldMkLst>
        <pc:spChg chg="mod">
          <ac:chgData name="Peter Budai" userId="46952dac-ae8c-44c5-b47a-7592b9bea84f" providerId="ADAL" clId="{CE2C8BF7-724F-47D5-9C19-7442B98B34B7}" dt="2023-01-04T18:03:50.316" v="11" actId="207"/>
          <ac:spMkLst>
            <pc:docMk/>
            <pc:sldMk cId="2861176339" sldId="2076137592"/>
            <ac:spMk id="9" creationId="{F363E88F-190B-4D76-ACC3-6228596BD503}"/>
          </ac:spMkLst>
        </pc:spChg>
        <pc:spChg chg="mod">
          <ac:chgData name="Peter Budai" userId="46952dac-ae8c-44c5-b47a-7592b9bea84f" providerId="ADAL" clId="{CE2C8BF7-724F-47D5-9C19-7442B98B34B7}" dt="2023-01-04T18:03:50.316" v="11" actId="207"/>
          <ac:spMkLst>
            <pc:docMk/>
            <pc:sldMk cId="2861176339" sldId="2076137592"/>
            <ac:spMk id="10" creationId="{1908728B-B2CF-4694-A60C-2D95F8A5289B}"/>
          </ac:spMkLst>
        </pc:spChg>
        <pc:spChg chg="mod">
          <ac:chgData name="Peter Budai" userId="46952dac-ae8c-44c5-b47a-7592b9bea84f" providerId="ADAL" clId="{CE2C8BF7-724F-47D5-9C19-7442B98B34B7}" dt="2023-01-04T18:03:50.316" v="11" actId="207"/>
          <ac:spMkLst>
            <pc:docMk/>
            <pc:sldMk cId="2861176339" sldId="2076137592"/>
            <ac:spMk id="132" creationId="{27F88FAD-2A59-47F0-B658-94FFC32A5AE8}"/>
          </ac:spMkLst>
        </pc:spChg>
      </pc:sldChg>
      <pc:sldChg chg="modSp mod">
        <pc:chgData name="Peter Budai" userId="46952dac-ae8c-44c5-b47a-7592b9bea84f" providerId="ADAL" clId="{CE2C8BF7-724F-47D5-9C19-7442B98B34B7}" dt="2023-01-04T18:02:53.869" v="9" actId="207"/>
        <pc:sldMkLst>
          <pc:docMk/>
          <pc:sldMk cId="3642196297" sldId="2076137594"/>
        </pc:sldMkLst>
        <pc:spChg chg="mod">
          <ac:chgData name="Peter Budai" userId="46952dac-ae8c-44c5-b47a-7592b9bea84f" providerId="ADAL" clId="{CE2C8BF7-724F-47D5-9C19-7442B98B34B7}" dt="2023-01-04T18:02:53.869" v="9" actId="207"/>
          <ac:spMkLst>
            <pc:docMk/>
            <pc:sldMk cId="3642196297" sldId="2076137594"/>
            <ac:spMk id="9" creationId="{F363E88F-190B-4D76-ACC3-6228596BD503}"/>
          </ac:spMkLst>
        </pc:spChg>
        <pc:spChg chg="mod">
          <ac:chgData name="Peter Budai" userId="46952dac-ae8c-44c5-b47a-7592b9bea84f" providerId="ADAL" clId="{CE2C8BF7-724F-47D5-9C19-7442B98B34B7}" dt="2023-01-04T18:02:49.408" v="7" actId="207"/>
          <ac:spMkLst>
            <pc:docMk/>
            <pc:sldMk cId="3642196297" sldId="2076137594"/>
            <ac:spMk id="10" creationId="{1908728B-B2CF-4694-A60C-2D95F8A5289B}"/>
          </ac:spMkLst>
        </pc:spChg>
        <pc:spChg chg="mod">
          <ac:chgData name="Peter Budai" userId="46952dac-ae8c-44c5-b47a-7592b9bea84f" providerId="ADAL" clId="{CE2C8BF7-724F-47D5-9C19-7442B98B34B7}" dt="2023-01-04T18:02:51.483" v="8" actId="207"/>
          <ac:spMkLst>
            <pc:docMk/>
            <pc:sldMk cId="3642196297" sldId="2076137594"/>
            <ac:spMk id="60" creationId="{DD2F9FF0-EC1D-4432-BAB1-78AA2DD50B3B}"/>
          </ac:spMkLst>
        </pc:spChg>
      </pc:sldChg>
    </pc:docChg>
  </pc:docChgLst>
  <pc:docChgLst>
    <pc:chgData name="Peter Budai" userId="46952dac-ae8c-44c5-b47a-7592b9bea84f" providerId="ADAL" clId="{1C506DC9-EFC3-42FE-9BBD-F699EF3D18B8}"/>
    <pc:docChg chg="custSel modMainMaster">
      <pc:chgData name="Peter Budai" userId="46952dac-ae8c-44c5-b47a-7592b9bea84f" providerId="ADAL" clId="{1C506DC9-EFC3-42FE-9BBD-F699EF3D18B8}" dt="2023-01-05T12:13:15.683" v="1" actId="478"/>
      <pc:docMkLst>
        <pc:docMk/>
      </pc:docMkLst>
      <pc:sldMasterChg chg="modSldLayout">
        <pc:chgData name="Peter Budai" userId="46952dac-ae8c-44c5-b47a-7592b9bea84f" providerId="ADAL" clId="{1C506DC9-EFC3-42FE-9BBD-F699EF3D18B8}" dt="2023-01-05T12:13:15.683" v="1" actId="478"/>
        <pc:sldMasterMkLst>
          <pc:docMk/>
          <pc:sldMasterMk cId="390628187" sldId="2147484319"/>
        </pc:sldMasterMkLst>
        <pc:sldLayoutChg chg="delSp mod">
          <pc:chgData name="Peter Budai" userId="46952dac-ae8c-44c5-b47a-7592b9bea84f" providerId="ADAL" clId="{1C506DC9-EFC3-42FE-9BBD-F699EF3D18B8}" dt="2023-01-05T12:13:15.683" v="1" actId="478"/>
          <pc:sldLayoutMkLst>
            <pc:docMk/>
            <pc:sldMasterMk cId="390628187" sldId="2147484319"/>
            <pc:sldLayoutMk cId="4089533337" sldId="2147484338"/>
          </pc:sldLayoutMkLst>
          <pc:spChg chg="del">
            <ac:chgData name="Peter Budai" userId="46952dac-ae8c-44c5-b47a-7592b9bea84f" providerId="ADAL" clId="{1C506DC9-EFC3-42FE-9BBD-F699EF3D18B8}" dt="2023-01-05T12:13:15.683" v="1" actId="478"/>
            <ac:spMkLst>
              <pc:docMk/>
              <pc:sldMasterMk cId="390628187" sldId="2147484319"/>
              <pc:sldLayoutMk cId="4089533337" sldId="2147484338"/>
              <ac:spMk id="3" creationId="{7E92F5BE-E1D3-BFC9-732F-99E99264D18E}"/>
            </ac:spMkLst>
          </pc:spChg>
        </pc:sldLayoutChg>
        <pc:sldLayoutChg chg="delSp mod">
          <pc:chgData name="Peter Budai" userId="46952dac-ae8c-44c5-b47a-7592b9bea84f" providerId="ADAL" clId="{1C506DC9-EFC3-42FE-9BBD-F699EF3D18B8}" dt="2023-01-05T12:13:01.685" v="0" actId="478"/>
          <pc:sldLayoutMkLst>
            <pc:docMk/>
            <pc:sldMasterMk cId="390628187" sldId="2147484319"/>
            <pc:sldLayoutMk cId="165212039" sldId="2147484344"/>
          </pc:sldLayoutMkLst>
          <pc:spChg chg="del">
            <ac:chgData name="Peter Budai" userId="46952dac-ae8c-44c5-b47a-7592b9bea84f" providerId="ADAL" clId="{1C506DC9-EFC3-42FE-9BBD-F699EF3D18B8}" dt="2023-01-05T12:13:01.685" v="0" actId="478"/>
            <ac:spMkLst>
              <pc:docMk/>
              <pc:sldMasterMk cId="390628187" sldId="2147484319"/>
              <pc:sldLayoutMk cId="165212039" sldId="2147484344"/>
              <ac:spMk id="14" creationId="{9732C163-B0E6-5B41-A1A7-C570F404A2CB}"/>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6FCD5C-584C-4F4B-90D0-4E5A2947EF02}" type="datetimeFigureOut">
              <a:rPr lang="en-US" smtClean="0"/>
              <a:t>1/5/2023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2C4431-AF1C-47D5-B92B-FC4F37D8F9C8}" type="slidenum">
              <a:rPr lang="en-US" smtClean="0"/>
              <a:t>‹#›</a:t>
            </a:fld>
            <a:endParaRPr lang="en-US"/>
          </a:p>
        </p:txBody>
      </p:sp>
    </p:spTree>
    <p:extLst>
      <p:ext uri="{BB962C8B-B14F-4D97-AF65-F5344CB8AC3E}">
        <p14:creationId xmlns:p14="http://schemas.microsoft.com/office/powerpoint/2010/main" val="40074295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50409" rtl="0" eaLnBrk="1" fontAlgn="auto" latinLnBrk="0" hangingPunct="1">
              <a:lnSpc>
                <a:spcPct val="100000"/>
              </a:lnSpc>
              <a:spcBef>
                <a:spcPts val="0"/>
              </a:spcBef>
              <a:spcAft>
                <a:spcPts val="0"/>
              </a:spcAft>
              <a:buClrTx/>
              <a:buSzTx/>
              <a:buFontTx/>
              <a:buNone/>
              <a:tabLst/>
              <a:defRPr/>
            </a:pPr>
            <a:fld id="{3D7B9D4F-5F19-438C-92E8-037C6AE8F87D}"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50409"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998444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72E0C910-0166-48E0-B8EF-5071277A02A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1/5/2023 1:11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3050474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00" dirty="0"/>
              <a:t>9. </a:t>
            </a:r>
          </a:p>
          <a:p>
            <a:pPr marL="0" marR="0" lvl="0" indent="0" algn="l" defTabSz="914367" rtl="0" eaLnBrk="1" fontAlgn="auto" latinLnBrk="0" hangingPunct="1">
              <a:lnSpc>
                <a:spcPct val="90000"/>
              </a:lnSpc>
              <a:spcBef>
                <a:spcPts val="0"/>
              </a:spcBef>
              <a:spcAft>
                <a:spcPts val="333"/>
              </a:spcAft>
              <a:buClrTx/>
              <a:buSzTx/>
              <a:buFontTx/>
              <a:buNone/>
              <a:tabLst/>
              <a:defRPr/>
            </a:pP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People log on with one identity, Preferably with </a:t>
            </a:r>
            <a:r>
              <a:rPr kumimoji="0" lang="en-US" altLang="en-US" sz="800" b="0"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Passwordless</a:t>
            </a:r>
            <a:r>
              <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but even if they have a password it’s only one, </a:t>
            </a:r>
            <a:r>
              <a:rPr kumimoji="0" lang="en-US" altLang="en-US" sz="800" b="0"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siem</a:t>
            </a:r>
            <a:r>
              <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analysts only have to integrate a single alerting and log source for correlation. Admins will only have to worry about changing accounts in one place, or disabling/deleting in one place when someone gets fired. Identity integration with other systems only has to happen on one directory. </a:t>
            </a:r>
          </a:p>
          <a:p>
            <a:pPr marL="0" marR="0" lvl="0" indent="0" algn="l" defTabSz="914367" rtl="0" eaLnBrk="1" fontAlgn="auto" latinLnBrk="0" hangingPunct="1">
              <a:lnSpc>
                <a:spcPct val="90000"/>
              </a:lnSpc>
              <a:spcBef>
                <a:spcPts val="0"/>
              </a:spcBef>
              <a:spcAft>
                <a:spcPts val="333"/>
              </a:spcAft>
              <a:buClrTx/>
              <a:buSzTx/>
              <a:buFontTx/>
              <a:buNone/>
              <a:tabLst/>
              <a:defRPr/>
            </a:pP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We know it will take a long time to get rid of any on premises systems you have, but for the cloud generation just use Azure AD. It’s built in, its modern, it’s secure and you are making </a:t>
            </a:r>
          </a:p>
          <a:p>
            <a:pPr marL="0" marR="0" lvl="0" indent="0" algn="l" defTabSz="914367" rtl="0" eaLnBrk="1" fontAlgn="auto" latinLnBrk="0" hangingPunct="1">
              <a:lnSpc>
                <a:spcPct val="90000"/>
              </a:lnSpc>
              <a:spcBef>
                <a:spcPts val="0"/>
              </a:spcBef>
              <a:spcAft>
                <a:spcPts val="333"/>
              </a:spcAft>
              <a:buClrTx/>
              <a:buSzTx/>
              <a:buFontTx/>
              <a:buNone/>
              <a:tabLst/>
              <a:defRPr/>
            </a:pP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10.</a:t>
            </a:r>
          </a:p>
          <a:p>
            <a:pPr marL="0" marR="0" lvl="0" indent="0" algn="l" defTabSz="914367" rtl="0" eaLnBrk="1" fontAlgn="auto" latinLnBrk="0" hangingPunct="1">
              <a:lnSpc>
                <a:spcPct val="90000"/>
              </a:lnSpc>
              <a:spcBef>
                <a:spcPts val="0"/>
              </a:spcBef>
              <a:spcAft>
                <a:spcPts val="333"/>
              </a:spcAft>
              <a:buClrTx/>
              <a:buSzTx/>
              <a:buFontTx/>
              <a:buNone/>
              <a:tabLst/>
              <a:defRPr/>
            </a:pP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For most larger enterprises, you probably won’t get to zero keys right away, but you can make sure you are getting down to the lowest level of pain and not growing this problem over time by setting strong preference, policy/standards and guidance on how to avoid keys. </a:t>
            </a:r>
          </a:p>
          <a:p>
            <a:pPr marL="0" marR="0" lvl="0" indent="0" algn="l" defTabSz="914367" rtl="0" eaLnBrk="1" fontAlgn="auto" latinLnBrk="0" hangingPunct="1">
              <a:lnSpc>
                <a:spcPct val="90000"/>
              </a:lnSpc>
              <a:spcBef>
                <a:spcPts val="0"/>
              </a:spcBef>
              <a:spcAft>
                <a:spcPts val="333"/>
              </a:spcAft>
              <a:buClrTx/>
              <a:buSzTx/>
              <a:buFontTx/>
              <a:buNone/>
              <a:tabLst/>
              <a:defRPr/>
            </a:pP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What its like is silence, beautiful silence. The absence of having to use keys, having to change and rotate them, to train developers on good key practices while knowing they won’t really do it. The absence of having to deal with cleaning up incidents and publicity when keys get published to </a:t>
            </a:r>
            <a:r>
              <a:rPr kumimoji="0" lang="en-US" altLang="en-US" sz="800" b="0"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github</a:t>
            </a:r>
            <a:r>
              <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by accident or compromised by attackers. It’s the blissful silence of that, maybe broken by a few clicks when you force a user or app developer to change their password instead of having to do a bunch of manual key management. </a:t>
            </a:r>
          </a:p>
          <a:p>
            <a:pPr marL="0" marR="0" lvl="0" indent="0" algn="l" defTabSz="914367" rtl="0" eaLnBrk="1" fontAlgn="auto" latinLnBrk="0" hangingPunct="1">
              <a:lnSpc>
                <a:spcPct val="90000"/>
              </a:lnSpc>
              <a:spcBef>
                <a:spcPts val="0"/>
              </a:spcBef>
              <a:spcAft>
                <a:spcPts val="333"/>
              </a:spcAft>
              <a:buClrTx/>
              <a:buSzTx/>
              <a:buFontTx/>
              <a:buNone/>
              <a:tabLst/>
              <a:defRPr/>
            </a:pP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11. </a:t>
            </a:r>
          </a:p>
          <a:p>
            <a:pPr marL="0" marR="0" lvl="0" indent="0" algn="l" defTabSz="914367" rtl="0" eaLnBrk="1" fontAlgn="auto" latinLnBrk="0" hangingPunct="1">
              <a:lnSpc>
                <a:spcPct val="90000"/>
              </a:lnSpc>
              <a:spcBef>
                <a:spcPts val="0"/>
              </a:spcBef>
              <a:spcAft>
                <a:spcPts val="333"/>
              </a:spcAft>
              <a:buClrTx/>
              <a:buSzTx/>
              <a:buFontTx/>
              <a:buNone/>
              <a:tabLst/>
              <a:defRPr/>
            </a:pPr>
            <a:r>
              <a:rPr kumimoji="0" lang="en-US" altLang="en-US" sz="8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More info on security transformation and strategy - </a:t>
            </a:r>
            <a:r>
              <a:rPr lang="en-US" dirty="0"/>
              <a:t>https://aka.ms/securitystrategy</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Segmentation is the most obvious example, but there are thousand of daily s=</a:t>
            </a:r>
            <a:r>
              <a:rPr lang="en-US" dirty="0" err="1"/>
              <a:t>ecisions</a:t>
            </a:r>
            <a:r>
              <a:rPr lang="en-US" dirty="0"/>
              <a:t> that will make your security posture better when teams work together </a:t>
            </a:r>
            <a:r>
              <a:rPr lang="en-US" dirty="0" err="1"/>
              <a:t>retularly</a:t>
            </a:r>
            <a:r>
              <a:rPr lang="en-US" dirty="0"/>
              <a:t> on such a fluid and changing platform of the cloud</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b="1" dirty="0"/>
              <a:t>Everyone has to be on board - </a:t>
            </a:r>
            <a:r>
              <a:rPr lang="en-US" dirty="0"/>
              <a:t>Tell the story of the ADS/compass where we repeat the meeting until everyone is there</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1/5/2023 1:11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686322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51" normalizeH="0" baseline="0" noProof="0" dirty="0">
                <a:ln w="3175">
                  <a:noFill/>
                </a:ln>
                <a:gradFill>
                  <a:gsLst>
                    <a:gs pos="1250">
                      <a:srgbClr val="1A1A1A"/>
                    </a:gs>
                    <a:gs pos="100000">
                      <a:srgbClr val="1A1A1A"/>
                    </a:gs>
                  </a:gsLst>
                  <a:lin ang="5400000" scaled="0"/>
                </a:gradFill>
                <a:effectLst/>
                <a:uLnTx/>
                <a:uFillTx/>
                <a:latin typeface="Segoe UI"/>
                <a:ea typeface="+mn-ea"/>
                <a:cs typeface="Segoe UI" pitchFamily="34" charset="0"/>
              </a:rPr>
              <a:t>Key Takeaway: </a:t>
            </a:r>
            <a:r>
              <a:rPr kumimoji="0" lang="en-US" sz="1200" b="0" i="0" u="none" strike="noStrike" kern="1200" cap="none" spc="-51" normalizeH="0" baseline="0" noProof="0" dirty="0">
                <a:ln w="3175">
                  <a:noFill/>
                </a:ln>
                <a:gradFill>
                  <a:gsLst>
                    <a:gs pos="1250">
                      <a:srgbClr val="1A1A1A"/>
                    </a:gs>
                    <a:gs pos="100000">
                      <a:srgbClr val="1A1A1A"/>
                    </a:gs>
                  </a:gsLst>
                  <a:lin ang="5400000" scaled="0"/>
                </a:gradFill>
                <a:effectLst/>
                <a:uLnTx/>
                <a:uFillTx/>
                <a:latin typeface="Segoe UI"/>
                <a:ea typeface="+mn-ea"/>
                <a:cs typeface="Segoe UI" pitchFamily="34" charset="0"/>
              </a:rPr>
              <a:t>This is a summary of how Microsoft technologies work together to apply Zero Trust principles to Access Control</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E290E43F-E41D-B944-AB69-251B7D9709D4}"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Arial" pitchFamily="34" charset="0"/>
              </a:rPr>
              <a:pPr marL="0" marR="0" lvl="0" indent="0" algn="r" defTabSz="914367"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Arial" pitchFamily="34" charset="0"/>
            </a:endParaRPr>
          </a:p>
        </p:txBody>
      </p:sp>
    </p:spTree>
    <p:extLst>
      <p:ext uri="{BB962C8B-B14F-4D97-AF65-F5344CB8AC3E}">
        <p14:creationId xmlns:p14="http://schemas.microsoft.com/office/powerpoint/2010/main" val="18728732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882" b="0" i="0" u="none" strike="noStrike" kern="1200">
                <a:solidFill>
                  <a:schemeClr val="tx1"/>
                </a:solidFill>
                <a:effectLst/>
                <a:latin typeface="Segoe UI" panose="020B0502040204020203" pitchFamily="34" charset="0"/>
                <a:ea typeface="+mn-ea"/>
                <a:cs typeface="+mn-cs"/>
              </a:rPr>
              <a:t>​</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1/5/2023 1:11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806645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E0C910-0166-48E0-B8EF-5071277A02A8}" type="datetime8">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1/5/2023 1:11 PM</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42443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200">
                <a:latin typeface="Segoe UI"/>
                <a:cs typeface="Segoe UI"/>
              </a:rPr>
              <a:t>Defender offering includes two types of security solutions to protect cloud workloads</a:t>
            </a:r>
          </a:p>
          <a:p>
            <a:pPr marL="0" marR="0" lvl="0" indent="0" algn="l" defTabSz="914367" rtl="0" eaLnBrk="1" fontAlgn="auto" latinLnBrk="0" hangingPunct="1">
              <a:lnSpc>
                <a:spcPct val="90000"/>
              </a:lnSpc>
              <a:spcBef>
                <a:spcPts val="0"/>
              </a:spcBef>
              <a:spcAft>
                <a:spcPts val="333"/>
              </a:spcAft>
              <a:buClrTx/>
              <a:buSzTx/>
              <a:buFontTx/>
              <a:buNone/>
              <a:tabLst/>
              <a:defRPr/>
            </a:pPr>
            <a:endParaRPr kumimoji="0" lang="en-US" sz="1200" b="1" i="0" u="none" strike="noStrike" kern="1200" cap="none" spc="0" normalizeH="0" baseline="0" noProof="0">
              <a:ln>
                <a:noFill/>
              </a:ln>
              <a:solidFill>
                <a:schemeClr val="bg1"/>
              </a:solidFill>
              <a:effectLst/>
              <a:uLnTx/>
              <a:uFillTx/>
              <a:latin typeface="Segoe UI" panose="020B0502040204020203" pitchFamily="34" charset="0"/>
              <a:cs typeface="Segoe UI" panose="020B0502040204020203" pitchFamily="34" charset="0"/>
            </a:endParaRPr>
          </a:p>
          <a:p>
            <a:pPr marL="171450" indent="-171450">
              <a:buFont typeface="Arial" panose="020B0604020202020204" pitchFamily="34" charset="0"/>
              <a:buChar char="•"/>
            </a:pPr>
            <a:r>
              <a:rPr lang="en-US" sz="1200">
                <a:latin typeface="Segoe UI"/>
                <a:cs typeface="Segoe UI"/>
              </a:rPr>
              <a:t>The first set offers cloud </a:t>
            </a:r>
            <a:r>
              <a:rPr lang="en-US" sz="1200" b="1" u="sng">
                <a:latin typeface="Segoe UI"/>
                <a:cs typeface="Segoe UI"/>
              </a:rPr>
              <a:t>depth</a:t>
            </a:r>
            <a:r>
              <a:rPr lang="en-US" sz="1200" b="1">
                <a:latin typeface="Segoe UI"/>
                <a:cs typeface="Segoe UI"/>
              </a:rPr>
              <a:t> threat protection</a:t>
            </a:r>
            <a:r>
              <a:rPr lang="en-US" sz="1200">
                <a:latin typeface="Segoe UI"/>
                <a:cs typeface="Segoe UI"/>
              </a:rPr>
              <a:t> </a:t>
            </a:r>
            <a:r>
              <a:rPr lang="en-US" sz="1200" b="1" u="sng">
                <a:latin typeface="Segoe UI"/>
                <a:cs typeface="Segoe UI"/>
              </a:rPr>
              <a:t>for most popular Azure workloads </a:t>
            </a:r>
            <a:r>
              <a:rPr lang="en-US" sz="1200">
                <a:latin typeface="Segoe UI"/>
                <a:cs typeface="Segoe UI"/>
              </a:rPr>
              <a:t>such as VMs, Web applications, containers , databases and Storage accounts </a:t>
            </a:r>
          </a:p>
          <a:p>
            <a:pPr marL="171450" indent="-171450">
              <a:buFont typeface="Arial" panose="020B0604020202020204" pitchFamily="34" charset="0"/>
              <a:buChar char="•"/>
            </a:pPr>
            <a:r>
              <a:rPr lang="en-US" sz="1200">
                <a:latin typeface="Segoe UI"/>
                <a:cs typeface="Segoe UI"/>
              </a:rPr>
              <a:t>The second set offers cloud </a:t>
            </a:r>
            <a:r>
              <a:rPr lang="en-US" sz="1200" b="1">
                <a:latin typeface="Segoe UI"/>
                <a:cs typeface="Segoe UI"/>
              </a:rPr>
              <a:t>native</a:t>
            </a:r>
            <a:r>
              <a:rPr lang="en-US" sz="1200">
                <a:latin typeface="Segoe UI"/>
                <a:cs typeface="Segoe UI"/>
              </a:rPr>
              <a:t> </a:t>
            </a:r>
            <a:r>
              <a:rPr lang="en-US" sz="1200" b="1" u="sng" kern="1200">
                <a:solidFill>
                  <a:schemeClr val="tx1"/>
                </a:solidFill>
                <a:latin typeface="Segoe UI"/>
                <a:cs typeface="Segoe UI"/>
              </a:rPr>
              <a:t>breadth</a:t>
            </a:r>
            <a:r>
              <a:rPr lang="en-US" sz="1200" b="1" kern="1200">
                <a:solidFill>
                  <a:schemeClr val="tx1"/>
                </a:solidFill>
                <a:latin typeface="Segoe UI"/>
                <a:cs typeface="Segoe UI"/>
              </a:rPr>
              <a:t> </a:t>
            </a:r>
            <a:r>
              <a:rPr lang="en-US" sz="1200" b="1">
                <a:latin typeface="Segoe UI"/>
                <a:cs typeface="Segoe UI"/>
              </a:rPr>
              <a:t>threat</a:t>
            </a:r>
            <a:r>
              <a:rPr lang="en-US" sz="1200" b="1" kern="1200">
                <a:solidFill>
                  <a:schemeClr val="tx1"/>
                </a:solidFill>
                <a:latin typeface="Segoe UI"/>
                <a:cs typeface="Segoe UI"/>
              </a:rPr>
              <a:t> protection </a:t>
            </a:r>
            <a:r>
              <a:rPr lang="en-US" sz="1200" b="1" u="sng" kern="1200">
                <a:solidFill>
                  <a:schemeClr val="tx1"/>
                </a:solidFill>
                <a:latin typeface="Segoe UI"/>
                <a:cs typeface="Segoe UI"/>
              </a:rPr>
              <a:t>for every workload in Azure </a:t>
            </a:r>
            <a:r>
              <a:rPr lang="en-US" sz="1200" b="0" kern="1200">
                <a:solidFill>
                  <a:schemeClr val="tx1"/>
                </a:solidFill>
                <a:latin typeface="Segoe UI"/>
                <a:cs typeface="Segoe UI"/>
              </a:rPr>
              <a:t>that use </a:t>
            </a:r>
            <a:r>
              <a:rPr lang="en-US" sz="1200" b="0">
                <a:solidFill>
                  <a:srgbClr val="00B050"/>
                </a:solidFill>
                <a:latin typeface="Segoe UI"/>
                <a:cs typeface="Segoe UI"/>
              </a:rPr>
              <a:t>Azure Service Layers such as Azure Network , Azure DNS , Azure Resource Manager or Azure Key Vault</a:t>
            </a:r>
            <a:r>
              <a:rPr lang="en-US" sz="1200">
                <a:solidFill>
                  <a:srgbClr val="00B050"/>
                </a:solidFill>
                <a:latin typeface="Segoe UI"/>
                <a:cs typeface="Segoe UI"/>
              </a:rPr>
              <a:t>  </a:t>
            </a:r>
            <a:endParaRPr lang="en-US" sz="1200" b="0">
              <a:solidFill>
                <a:srgbClr val="00B050"/>
              </a:solidFill>
              <a:latin typeface="Segoe UI" panose="020B0502040204020203" pitchFamily="34" charset="0"/>
              <a:cs typeface="Segoe UI" panose="020B0502040204020203" pitchFamily="34" charset="0"/>
            </a:endParaRPr>
          </a:p>
          <a:p>
            <a:pPr marL="0" indent="0">
              <a:buFont typeface="Arial" panose="020B0604020202020204" pitchFamily="34" charset="0"/>
              <a:buNone/>
            </a:pPr>
            <a:endParaRPr lang="en-US" sz="1200">
              <a:latin typeface="Segoe UI" panose="020B0502040204020203" pitchFamily="34" charset="0"/>
              <a:cs typeface="Segoe UI" panose="020B0502040204020203" pitchFamily="34" charset="0"/>
            </a:endParaRPr>
          </a:p>
          <a:p>
            <a:pPr algn="l"/>
            <a:r>
              <a:rPr lang="en-US" sz="3200" b="1" i="0">
                <a:solidFill>
                  <a:srgbClr val="E6E6E6"/>
                </a:solidFill>
                <a:effectLst/>
                <a:latin typeface="Segoe UI" panose="020B0502040204020203" pitchFamily="34" charset="0"/>
              </a:rPr>
              <a:t>Security alerts - a reference guide</a:t>
            </a:r>
            <a:endParaRPr lang="en-US" sz="1200">
              <a:latin typeface="Segoe UI" panose="020B0502040204020203" pitchFamily="34" charset="0"/>
              <a:cs typeface="Segoe UI" panose="020B0502040204020203"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1200">
                <a:solidFill>
                  <a:srgbClr val="3C3C41"/>
                </a:solidFill>
                <a:latin typeface="Segoe UI" panose="020B0502040204020203" pitchFamily="34" charset="0"/>
                <a:cs typeface="Segoe UI" panose="020B0502040204020203" pitchFamily="34" charset="0"/>
              </a:rPr>
              <a:t>https://docs.microsoft.com/en-us/azure/defender-for-cloud/alerts-reference</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1200">
              <a:latin typeface="Segoe UI"/>
              <a:cs typeface="Segoe UI"/>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1200">
              <a:latin typeface="Segoe UI"/>
              <a:cs typeface="Segoe UI"/>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1200">
              <a:latin typeface="Segoe UI"/>
              <a:cs typeface="Segoe UI"/>
            </a:endParaRPr>
          </a:p>
          <a:p>
            <a:endParaRPr lang="en-US" sz="1200">
              <a:latin typeface="Segoe UI" panose="020B0502040204020203" pitchFamily="34" charset="0"/>
              <a:cs typeface="Segoe UI" panose="020B0502040204020203" pitchFamily="34"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0897B401-DE58-4B44-B802-541D7ABC2DB6}"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8835398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200" dirty="0">
                <a:effectLst/>
                <a:latin typeface="Calibri" panose="020F0502020204030204" pitchFamily="34" charset="0"/>
                <a:ea typeface="Calibri" panose="020F0502020204030204" pitchFamily="34" charset="0"/>
                <a:cs typeface="Calibri" panose="020F0502020204030204" pitchFamily="34" charset="0"/>
              </a:rPr>
              <a:t>Even with these benefits, DevSecOps adoption is slower and part of that is due to required organizational changes and knowledge gaps that must be filled in order to safeguard the developer cloud.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2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200" dirty="0">
                <a:effectLst/>
                <a:latin typeface="Calibri" panose="020F0502020204030204" pitchFamily="34" charset="0"/>
                <a:ea typeface="Calibri" panose="020F0502020204030204" pitchFamily="34" charset="0"/>
                <a:cs typeface="Calibri" panose="020F0502020204030204" pitchFamily="34" charset="0"/>
              </a:rPr>
              <a:t>There are different key criteria for success for developers and CISOs: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2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200" dirty="0">
                <a:effectLst/>
                <a:latin typeface="Calibri" panose="020F0502020204030204" pitchFamily="34" charset="0"/>
                <a:ea typeface="Calibri" panose="020F0502020204030204" pitchFamily="34" charset="0"/>
                <a:cs typeface="Calibri" panose="020F0502020204030204" pitchFamily="34" charset="0"/>
              </a:rPr>
              <a:t>Development teams are all about speed and productivity, generally their teams have three main requirements: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gn="l" defTabSz="1492301" rtl="0" eaLnBrk="1" latinLnBrk="0" hangingPunct="1">
              <a:lnSpc>
                <a:spcPct val="107000"/>
              </a:lnSpc>
              <a:spcBef>
                <a:spcPts val="0"/>
              </a:spcBef>
              <a:spcAft>
                <a:spcPts val="0"/>
              </a:spcAft>
              <a:buFont typeface="Arial" panose="020B0604020202020204" pitchFamily="34" charset="0"/>
              <a:buChar char="•"/>
            </a:pPr>
            <a:r>
              <a:rPr lang="en-US"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The first is to ensure developer velocity is maximized so there are no limits to innovation and speed.</a:t>
            </a:r>
          </a:p>
          <a:p>
            <a:pPr marL="285750" marR="0" lvl="0" indent="-285750" algn="l" defTabSz="1492301" rtl="0" eaLnBrk="1" latinLnBrk="0" hangingPunct="1">
              <a:lnSpc>
                <a:spcPct val="107000"/>
              </a:lnSpc>
              <a:spcBef>
                <a:spcPts val="0"/>
              </a:spcBef>
              <a:spcAft>
                <a:spcPts val="0"/>
              </a:spcAft>
              <a:buFont typeface="Arial" panose="020B0604020202020204" pitchFamily="34" charset="0"/>
              <a:buChar char="•"/>
            </a:pPr>
            <a:r>
              <a:rPr lang="en-US"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The second is to not put any increased complexity on the developer. How? Through developer-first tooling that's secure by design.</a:t>
            </a:r>
          </a:p>
          <a:p>
            <a:pPr marL="285750" marR="0" lvl="0" indent="-285750" algn="l" defTabSz="1492301" rtl="0" eaLnBrk="1" latinLnBrk="0" hangingPunct="1">
              <a:lnSpc>
                <a:spcPct val="107000"/>
              </a:lnSpc>
              <a:spcBef>
                <a:spcPts val="0"/>
              </a:spcBef>
              <a:spcAft>
                <a:spcPts val="0"/>
              </a:spcAft>
              <a:buFont typeface="Arial" panose="020B0604020202020204" pitchFamily="34" charset="0"/>
              <a:buChar char="•"/>
            </a:pPr>
            <a:r>
              <a:rPr lang="en-US"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And third, to involve developers in the security conversation and empower them to contribute.</a:t>
            </a:r>
          </a:p>
          <a:p>
            <a:pPr marL="0" marR="0">
              <a:lnSpc>
                <a:spcPct val="107000"/>
              </a:lnSpc>
              <a:spcBef>
                <a:spcPts val="0"/>
              </a:spcBef>
              <a:spcAft>
                <a:spcPts val="0"/>
              </a:spcAft>
            </a:pPr>
            <a:r>
              <a:rPr lang="en-US" sz="1800" kern="12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200" dirty="0">
                <a:effectLst/>
                <a:latin typeface="Calibri" panose="020F0502020204030204" pitchFamily="34" charset="0"/>
                <a:ea typeface="Calibri" panose="020F0502020204030204" pitchFamily="34" charset="0"/>
                <a:cs typeface="Calibri" panose="020F0502020204030204" pitchFamily="34" charset="0"/>
              </a:rPr>
              <a:t>And for CISOs, it’s more about protecting company IP, data, and secrets without impeding the development process, their top 3 requirements reflect this difference: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gn="l" defTabSz="1492301" rtl="0" eaLnBrk="1" latinLnBrk="0" hangingPunct="1">
              <a:lnSpc>
                <a:spcPct val="107000"/>
              </a:lnSpc>
              <a:spcBef>
                <a:spcPts val="0"/>
              </a:spcBef>
              <a:spcAft>
                <a:spcPts val="0"/>
              </a:spcAft>
              <a:buFont typeface="Arial" panose="020B0604020202020204" pitchFamily="34" charset="0"/>
              <a:buChar char="•"/>
            </a:pPr>
            <a:r>
              <a:rPr lang="en-US"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The first is to augment your security practices with cutting-edge forensic and detection tools to keep pace with evolving threats.</a:t>
            </a:r>
          </a:p>
          <a:p>
            <a:pPr marL="285750" marR="0" lvl="0" indent="-285750" algn="l" defTabSz="1492301" rtl="0" eaLnBrk="1" latinLnBrk="0" hangingPunct="1">
              <a:lnSpc>
                <a:spcPct val="107000"/>
              </a:lnSpc>
              <a:spcBef>
                <a:spcPts val="0"/>
              </a:spcBef>
              <a:spcAft>
                <a:spcPts val="0"/>
              </a:spcAft>
              <a:buFont typeface="Arial" panose="020B0604020202020204" pitchFamily="34" charset="0"/>
              <a:buChar char="•"/>
            </a:pPr>
            <a:r>
              <a:rPr lang="en-US"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Another big issue is visibility across applications from testing to production, this requires partnering with developer teams to gain holistic observability.</a:t>
            </a:r>
          </a:p>
          <a:p>
            <a:pPr marL="285750" marR="0" lvl="0" indent="-285750" algn="l" defTabSz="1492301" rtl="0" eaLnBrk="1" latinLnBrk="0" hangingPunct="1">
              <a:lnSpc>
                <a:spcPct val="107000"/>
              </a:lnSpc>
              <a:spcBef>
                <a:spcPts val="0"/>
              </a:spcBef>
              <a:spcAft>
                <a:spcPts val="0"/>
              </a:spcAft>
              <a:buFont typeface="Arial" panose="020B0604020202020204" pitchFamily="34" charset="0"/>
              <a:buChar char="•"/>
            </a:pPr>
            <a:r>
              <a:rPr lang="en-US"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And last, is the ability to proactively hunt threats instead of operating in a state of reactive security. </a:t>
            </a:r>
          </a:p>
          <a:p>
            <a:pPr marL="227965" marR="0">
              <a:lnSpc>
                <a:spcPct val="107000"/>
              </a:lnSpc>
              <a:spcBef>
                <a:spcPts val="0"/>
              </a:spcBef>
              <a:spcAft>
                <a:spcPts val="0"/>
              </a:spcAft>
            </a:pPr>
            <a:r>
              <a:rPr lang="en-US" sz="1800" kern="12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200" dirty="0">
                <a:effectLst/>
                <a:latin typeface="Calibri" panose="020F0502020204030204" pitchFamily="34" charset="0"/>
                <a:ea typeface="Calibri" panose="020F0502020204030204" pitchFamily="34" charset="0"/>
                <a:cs typeface="Calibri" panose="020F0502020204030204" pitchFamily="34" charset="0"/>
              </a:rPr>
              <a:t>Fortunately, DevSecOps finds commonalities for both developers and CISOs at an organizational level: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nSpc>
                <a:spcPct val="107000"/>
              </a:lnSpc>
              <a:spcBef>
                <a:spcPts val="0"/>
              </a:spcBef>
              <a:spcAft>
                <a:spcPts val="0"/>
              </a:spcAft>
              <a:buFont typeface="Arial" panose="020B0604020202020204" pitchFamily="34" charset="0"/>
              <a:buChar char="•"/>
            </a:pPr>
            <a:r>
              <a:rPr lang="en-US" sz="1800" kern="1200" dirty="0">
                <a:effectLst/>
                <a:latin typeface="Calibri" panose="020F0502020204030204" pitchFamily="34" charset="0"/>
                <a:ea typeface="Calibri" panose="020F0502020204030204" pitchFamily="34" charset="0"/>
                <a:cs typeface="Calibri" panose="020F0502020204030204" pitchFamily="34" charset="0"/>
              </a:rPr>
              <a:t>Shared accountability: through adopting security as a company-wide culture and tracking the right metrics.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nSpc>
                <a:spcPct val="107000"/>
              </a:lnSpc>
              <a:spcBef>
                <a:spcPts val="0"/>
              </a:spcBef>
              <a:spcAft>
                <a:spcPts val="0"/>
              </a:spcAft>
              <a:buFont typeface="Arial" panose="020B0604020202020204" pitchFamily="34" charset="0"/>
              <a:buChar char="•"/>
            </a:pPr>
            <a:r>
              <a:rPr lang="en-US" sz="1800" kern="1200" dirty="0">
                <a:effectLst/>
                <a:latin typeface="Calibri" panose="020F0502020204030204" pitchFamily="34" charset="0"/>
                <a:ea typeface="Calibri" panose="020F0502020204030204" pitchFamily="34" charset="0"/>
                <a:cs typeface="Calibri" panose="020F0502020204030204" pitchFamily="34" charset="0"/>
              </a:rPr>
              <a:t>Securing the development environment: to limit developer machines, infrastructure, and codebases as attack vectors.</a:t>
            </a:r>
          </a:p>
          <a:p>
            <a:pPr marL="285750" marR="0" lvl="0" indent="-285750">
              <a:lnSpc>
                <a:spcPct val="107000"/>
              </a:lnSpc>
              <a:spcBef>
                <a:spcPts val="0"/>
              </a:spcBef>
              <a:spcAft>
                <a:spcPts val="0"/>
              </a:spcAft>
              <a:buFont typeface="Arial" panose="020B0604020202020204" pitchFamily="34" charset="0"/>
              <a:buChar char="•"/>
            </a:pPr>
            <a:r>
              <a:rPr lang="en-US" sz="1800" kern="1200" dirty="0">
                <a:effectLst/>
                <a:latin typeface="Calibri" panose="020F0502020204030204" pitchFamily="34" charset="0"/>
                <a:ea typeface="Calibri" panose="020F0502020204030204" pitchFamily="34" charset="0"/>
              </a:rPr>
              <a:t>And embedding security in the developer workflow: to involve developers in security processes and secure the software supply chain.</a:t>
            </a:r>
            <a:endParaRPr lang="en-US" sz="180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9C7E86-76DE-4D38-A718-39A1E655A73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21703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Microsoft’s unified </a:t>
            </a:r>
            <a:r>
              <a:rPr lang="en-US" dirty="0" err="1"/>
              <a:t>DevSecOps</a:t>
            </a:r>
            <a:r>
              <a:rPr lang="en-US" dirty="0"/>
              <a:t> solution relies on two main components: </a:t>
            </a:r>
          </a:p>
          <a:p>
            <a:pPr marL="457200" indent="-457200">
              <a:buFont typeface="+mj-lt"/>
              <a:buAutoNum type="arabicPeriod"/>
            </a:pPr>
            <a:r>
              <a:rPr lang="en-US" dirty="0"/>
              <a:t>Making sure we are securing the developer workflow as code is being created</a:t>
            </a:r>
          </a:p>
          <a:p>
            <a:pPr marL="457200" indent="-457200">
              <a:buFont typeface="+mj-lt"/>
              <a:buAutoNum type="arabicPeriod"/>
            </a:pPr>
            <a:r>
              <a:rPr lang="en-US" dirty="0"/>
              <a:t>Security operations, which tends to the code after it’s deployed in production.</a:t>
            </a:r>
          </a:p>
          <a:p>
            <a:pPr marL="228600" indent="-228600">
              <a:buAutoNum type="arabicPeriod"/>
            </a:pPr>
            <a:endParaRPr lang="en-US" dirty="0"/>
          </a:p>
          <a:p>
            <a:r>
              <a:rPr lang="en-US" dirty="0"/>
              <a:t>Let’s dig into the development section first. We have an extensive solution thanks to GitHub and Azure’s combined forces. </a:t>
            </a:r>
          </a:p>
          <a:p>
            <a:pPr marL="342900" indent="-342900">
              <a:buFont typeface="Arial" panose="020B0604020202020204" pitchFamily="34" charset="0"/>
              <a:buChar char="•"/>
            </a:pPr>
            <a:r>
              <a:rPr lang="en-US" dirty="0"/>
              <a:t>Visual Studio Code: Provides a virtual development environment for any developer regardless of their local capabilities</a:t>
            </a:r>
          </a:p>
          <a:p>
            <a:pPr marL="342900" indent="-342900">
              <a:buFont typeface="Arial" panose="020B0604020202020204" pitchFamily="34" charset="0"/>
              <a:buChar char="•"/>
            </a:pPr>
            <a:r>
              <a:rPr lang="en-US" dirty="0"/>
              <a:t>Same goes for GitHub </a:t>
            </a:r>
            <a:r>
              <a:rPr lang="en-US" dirty="0" err="1"/>
              <a:t>Codespaces</a:t>
            </a:r>
            <a:r>
              <a:rPr lang="en-US" dirty="0"/>
              <a:t> capabilities: It’s essentially an entire development lifecycle tool that’s in the cloud, that’s makes it super easy to onboard new developers to your team, and work with contractors or third parties. It also has a lot of built-in intellectual property protection capabilities. This is because code is no longer being dispersed into multiple locations.</a:t>
            </a:r>
          </a:p>
          <a:p>
            <a:pPr marL="342900" indent="-342900">
              <a:buFont typeface="Arial" panose="020B0604020202020204" pitchFamily="34" charset="0"/>
              <a:buChar char="•"/>
            </a:pPr>
            <a:r>
              <a:rPr lang="en-US" dirty="0"/>
              <a:t>Additional components like GitHub Repos and GitHub Actions — really help our customers deploy the code they want to, wherever they want. </a:t>
            </a:r>
          </a:p>
          <a:p>
            <a:pPr marL="342900" indent="-342900">
              <a:buFont typeface="Arial" panose="020B0604020202020204" pitchFamily="34" charset="0"/>
              <a:buChar char="•"/>
            </a:pPr>
            <a:r>
              <a:rPr lang="en-US" dirty="0"/>
              <a:t>Finally, we have security guidance and continuous feedback through GitHub Advanced Security, which includes code scanning, secret scanning, and dependency scanning. </a:t>
            </a:r>
          </a:p>
          <a:p>
            <a:pPr marL="0" indent="0">
              <a:buFontTx/>
              <a:buNone/>
            </a:pPr>
            <a:endParaRPr lang="en-US" dirty="0"/>
          </a:p>
          <a:p>
            <a:pPr marL="0" indent="0">
              <a:buFontTx/>
              <a:buNone/>
            </a:pPr>
            <a:r>
              <a:rPr lang="en-US" dirty="0"/>
              <a:t>We’ve also compiled a strong, unified set of SecOps tools that help proactively defend against threats:</a:t>
            </a:r>
          </a:p>
          <a:p>
            <a:pPr marL="342900" indent="-342900">
              <a:buFont typeface="Arial" panose="020B0604020202020204" pitchFamily="34" charset="0"/>
              <a:buChar char="•"/>
            </a:pPr>
            <a:r>
              <a:rPr lang="en-US" dirty="0"/>
              <a:t>For identity management services, use Azure AD to instill zero-trust security throughout your organization</a:t>
            </a:r>
          </a:p>
          <a:p>
            <a:pPr marL="342900" indent="-342900">
              <a:buFont typeface="Arial" panose="020B0604020202020204" pitchFamily="34" charset="0"/>
              <a:buChar char="•"/>
            </a:pPr>
            <a:r>
              <a:rPr lang="en-US" dirty="0"/>
              <a:t>Leverage Azure Policy and Azure Key Vault to systematically apply policies across applications and projects while storing secrets outside of your code. </a:t>
            </a:r>
          </a:p>
          <a:p>
            <a:pPr marL="342900" indent="-342900">
              <a:buFont typeface="Arial" panose="020B0604020202020204" pitchFamily="34" charset="0"/>
              <a:buChar char="•"/>
            </a:pPr>
            <a:r>
              <a:rPr lang="en-US" dirty="0"/>
              <a:t>With Azure Security Center you have all the tools necessary to anticipate and remediate threats wherever your applications live. </a:t>
            </a:r>
          </a:p>
          <a:p>
            <a:pPr marL="342900" indent="-342900">
              <a:buFont typeface="Arial" panose="020B0604020202020204" pitchFamily="34" charset="0"/>
              <a:buChar char="•"/>
            </a:pPr>
            <a:r>
              <a:rPr lang="en-US" dirty="0"/>
              <a:t>And with Azure Sentinel, your enterprise has access to intelligent, security analytics that allow you to view a birds-eye-view across your organization.</a:t>
            </a:r>
          </a:p>
          <a:p>
            <a:pPr marL="342900" indent="-342900">
              <a:buFont typeface="Arial" panose="020B0604020202020204" pitchFamily="34" charset="0"/>
              <a:buChar char="•"/>
            </a:pPr>
            <a:endParaRPr lang="en-US" dirty="0"/>
          </a:p>
          <a:p>
            <a:pPr marL="0" indent="0">
              <a:buFontTx/>
              <a:buNone/>
            </a:pPr>
            <a:endParaRPr lang="en-US" dirty="0"/>
          </a:p>
          <a:p>
            <a:pPr marL="0" indent="0">
              <a:buFontTx/>
              <a:buNone/>
            </a:pPr>
            <a:r>
              <a:rPr lang="en-US" dirty="0"/>
              <a:t>All these capabilities fully integrate with one another and deployed together in Azure, making this a complete, unified solution for secure development.</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6CDAB9-777E-4B17-AA69-54DD5C11C86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95657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100"/>
              <a:buNone/>
            </a:pPr>
            <a:r>
              <a:rPr lang="en-US"/>
              <a:t>This unified DevSecOps solution makes it easier for organizations to realize the core DevSecOps benefits of: </a:t>
            </a:r>
            <a:endParaRPr lang="en-US" sz="1200" b="0">
              <a:solidFill>
                <a:schemeClr val="tx1"/>
              </a:solidFill>
              <a:latin typeface="+mn-lt"/>
              <a:ea typeface="+mn-ea"/>
              <a:cs typeface="+mn-cs"/>
            </a:endParaRPr>
          </a:p>
          <a:p>
            <a:pPr marL="571500" lvl="0" indent="-342900" algn="l" defTabSz="914400" rtl="0" eaLnBrk="1" latinLnBrk="0" hangingPunct="1">
              <a:lnSpc>
                <a:spcPct val="100000"/>
              </a:lnSpc>
              <a:spcBef>
                <a:spcPts val="0"/>
              </a:spcBef>
              <a:spcAft>
                <a:spcPts val="0"/>
              </a:spcAft>
              <a:buSzPts val="1100"/>
              <a:buFont typeface="Arial" panose="020B0604020202020204" pitchFamily="34" charset="0"/>
              <a:buChar char="•"/>
            </a:pPr>
            <a:r>
              <a:rPr lang="en-US" sz="1200" kern="1200">
                <a:solidFill>
                  <a:schemeClr val="tx1"/>
                </a:solidFill>
                <a:latin typeface="+mn-lt"/>
                <a:ea typeface="+mn-ea"/>
                <a:cs typeface="+mn-cs"/>
              </a:rPr>
              <a:t>Bridging the divide across DevOps and SecOps teams</a:t>
            </a:r>
          </a:p>
          <a:p>
            <a:pPr marL="571500" marR="0" lvl="0" indent="-342900" algn="l" defTabSz="914400" rtl="0" eaLnBrk="1" fontAlgn="auto" latinLnBrk="0" hangingPunct="1">
              <a:lnSpc>
                <a:spcPct val="100000"/>
              </a:lnSpc>
              <a:spcBef>
                <a:spcPts val="0"/>
              </a:spcBef>
              <a:spcAft>
                <a:spcPts val="0"/>
              </a:spcAft>
              <a:buClrTx/>
              <a:buSzPts val="1100"/>
              <a:buFont typeface="Arial" panose="020B0604020202020204" pitchFamily="34" charset="0"/>
              <a:buChar char="•"/>
              <a:tabLst/>
              <a:defRPr/>
            </a:pPr>
            <a:r>
              <a:rPr lang="en-US" sz="1200" kern="1200">
                <a:solidFill>
                  <a:schemeClr val="tx1"/>
                </a:solidFill>
                <a:latin typeface="+mn-lt"/>
                <a:ea typeface="+mn-ea"/>
                <a:cs typeface="+mn-cs"/>
              </a:rPr>
              <a:t>Securing your development environments</a:t>
            </a:r>
          </a:p>
          <a:p>
            <a:pPr marL="571500" marR="0" lvl="0" indent="-342900" algn="l" defTabSz="914400" rtl="0" eaLnBrk="1" fontAlgn="auto" latinLnBrk="0" hangingPunct="1">
              <a:lnSpc>
                <a:spcPct val="100000"/>
              </a:lnSpc>
              <a:spcBef>
                <a:spcPts val="0"/>
              </a:spcBef>
              <a:spcAft>
                <a:spcPts val="0"/>
              </a:spcAft>
              <a:buClrTx/>
              <a:buSzPts val="1100"/>
              <a:buFont typeface="Arial" panose="020B0604020202020204" pitchFamily="34" charset="0"/>
              <a:buChar char="•"/>
              <a:tabLst/>
              <a:defRPr/>
            </a:pPr>
            <a:r>
              <a:rPr lang="en-US" sz="1200" kern="1200">
                <a:solidFill>
                  <a:schemeClr val="tx1"/>
                </a:solidFill>
                <a:latin typeface="+mn-lt"/>
                <a:ea typeface="+mn-ea"/>
                <a:cs typeface="+mn-cs"/>
              </a:rPr>
              <a:t>And easily allows you to embed security in your developer workflow</a:t>
            </a:r>
          </a:p>
          <a:p>
            <a:pPr marL="0" lvl="0" indent="0" algn="l" rtl="0">
              <a:lnSpc>
                <a:spcPct val="100000"/>
              </a:lnSpc>
              <a:spcBef>
                <a:spcPts val="0"/>
              </a:spcBef>
              <a:spcAft>
                <a:spcPts val="0"/>
              </a:spcAft>
              <a:buSzPts val="1100"/>
              <a:buFont typeface="Arial" panose="020B0604020202020204" pitchFamily="34" charset="0"/>
              <a:buNone/>
            </a:pPr>
            <a:endParaRPr lang="en-US"/>
          </a:p>
          <a:p>
            <a:pPr marL="0" lvl="0" indent="0" algn="l" rtl="0">
              <a:lnSpc>
                <a:spcPct val="100000"/>
              </a:lnSpc>
              <a:spcBef>
                <a:spcPts val="0"/>
              </a:spcBef>
              <a:spcAft>
                <a:spcPts val="0"/>
              </a:spcAft>
              <a:buSzPts val="1100"/>
              <a:buFont typeface="Arial" panose="020B0604020202020204" pitchFamily="34" charset="0"/>
              <a:buNone/>
            </a:pPr>
            <a:r>
              <a:rPr lang="en-US"/>
              <a:t>Let’s dive into each of these topics a little further.</a:t>
            </a:r>
          </a:p>
          <a:p>
            <a:pPr marL="0" lvl="0" indent="0" algn="l" rtl="0">
              <a:lnSpc>
                <a:spcPct val="100000"/>
              </a:lnSpc>
              <a:spcBef>
                <a:spcPts val="0"/>
              </a:spcBef>
              <a:spcAft>
                <a:spcPts val="0"/>
              </a:spcAft>
              <a:buSzPts val="1100"/>
              <a:buFont typeface="Arial" panose="020B0604020202020204" pitchFamily="34" charset="0"/>
              <a:buNone/>
            </a:pPr>
            <a:endParaRPr lang="en-US"/>
          </a:p>
          <a:p>
            <a:pPr marL="0" lvl="0" indent="0" algn="l" rtl="0">
              <a:lnSpc>
                <a:spcPct val="100000"/>
              </a:lnSpc>
              <a:spcBef>
                <a:spcPts val="0"/>
              </a:spcBef>
              <a:spcAft>
                <a:spcPts val="0"/>
              </a:spcAft>
              <a:buSzPts val="1100"/>
              <a:buFont typeface="Arial" panose="020B0604020202020204" pitchFamily="34" charset="0"/>
              <a:buNone/>
            </a:pPr>
            <a:endParaRPr lang="en-US"/>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Arial"/>
              <a:sym typeface="Arial"/>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sym typeface="Arial"/>
              </a:rPr>
              <a:t>© Microsoft Corporation</a:t>
            </a:r>
          </a:p>
        </p:txBody>
      </p:sp>
      <p:sp>
        <p:nvSpPr>
          <p:cNvPr id="6" name="Slide Number Placeholder 5"/>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Arial"/>
                <a:sym typeface="Arial"/>
              </a:rPr>
              <a:pPr marL="0" marR="0" lvl="0" indent="0" algn="r" defTabSz="932742"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Arial"/>
              <a:sym typeface="Arial"/>
            </a:endParaRPr>
          </a:p>
        </p:txBody>
      </p:sp>
    </p:spTree>
    <p:extLst>
      <p:ext uri="{BB962C8B-B14F-4D97-AF65-F5344CB8AC3E}">
        <p14:creationId xmlns:p14="http://schemas.microsoft.com/office/powerpoint/2010/main" val="8654177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F9D5C6-D558-4750-9D21-11E9D90EDD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99432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1/5/2023 1:11 PM</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71125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50409" rtl="0" eaLnBrk="1" fontAlgn="auto" latinLnBrk="0" hangingPunct="1">
              <a:lnSpc>
                <a:spcPct val="100000"/>
              </a:lnSpc>
              <a:spcBef>
                <a:spcPts val="0"/>
              </a:spcBef>
              <a:spcAft>
                <a:spcPts val="0"/>
              </a:spcAft>
              <a:buClrTx/>
              <a:buSzTx/>
              <a:buFontTx/>
              <a:buNone/>
              <a:tabLst/>
              <a:defRPr/>
            </a:pPr>
            <a:fld id="{3D7B9D4F-5F19-438C-92E8-037C6AE8F87D}"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50409"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99844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980F55-CE2B-4E44-B628-FCCF0390B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5985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Laura </a:t>
            </a:r>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TechReady 18</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8F61FB5F-BE8B-49B2-ABC3-64EBE39AE93D}"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1/5/2023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0201995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Key Takeaway - </a:t>
            </a:r>
            <a:r>
              <a:rPr lang="en-US"/>
              <a:t>The Top 10 azure security best practices are designed to address all aspects of azure security both in the short and setting you up for long term success</a:t>
            </a:r>
          </a:p>
          <a:p>
            <a:endParaRPr lang="en-US"/>
          </a:p>
          <a:p>
            <a:r>
              <a:rPr lang="en-US"/>
              <a:t>Anything that gets done in security is the result of a symbiotic systems of people, process, and technology</a:t>
            </a:r>
          </a:p>
          <a:p>
            <a:endParaRPr lang="en-US"/>
          </a:p>
          <a:p>
            <a:r>
              <a:rPr lang="en-US" b="1"/>
              <a:t>People </a:t>
            </a:r>
            <a:r>
              <a:rPr lang="en-US"/>
              <a:t>bring the skills, knowledge, and understanding of the problem</a:t>
            </a:r>
          </a:p>
          <a:p>
            <a:r>
              <a:rPr lang="en-US" b="1"/>
              <a:t>Processes </a:t>
            </a:r>
            <a:r>
              <a:rPr lang="en-US"/>
              <a:t>help them execute consistently on a problem and know what to expect from each other so they aren’t wasting their time doing duplicate work or dropping the ball because nobody owns it. </a:t>
            </a:r>
          </a:p>
          <a:p>
            <a:r>
              <a:rPr lang="en-US" b="1"/>
              <a:t>Technology </a:t>
            </a:r>
            <a:r>
              <a:rPr lang="en-US"/>
              <a:t>is what we automate to make our lives easier</a:t>
            </a:r>
          </a:p>
          <a:p>
            <a:endParaRPr lang="en-US"/>
          </a:p>
          <a:p>
            <a:r>
              <a:rPr lang="en-US"/>
              <a:t>There is also a dimension that is often forgotten except by the architects that have to make changes to the decision – the foundational decisions that were made long ago that are still impacting our daily lives today. This surfaces occasionally in daily life with “</a:t>
            </a:r>
            <a:r>
              <a:rPr lang="en-US" i="1"/>
              <a:t>Why didn’t they just use the main Active Directory instead of some custom directory?</a:t>
            </a:r>
            <a:r>
              <a:rPr lang="en-US"/>
              <a:t>” and “</a:t>
            </a:r>
            <a:r>
              <a:rPr lang="en-US" i="1"/>
              <a:t>Who designed this thing?</a:t>
            </a:r>
            <a:r>
              <a:rPr lang="en-US"/>
              <a:t>” (probably nobody ;-)</a:t>
            </a:r>
          </a:p>
          <a:p>
            <a:endParaRPr lang="en-US"/>
          </a:p>
          <a:p>
            <a:r>
              <a:rPr lang="en-US"/>
              <a:t>We designed this update of the Top 10 best practices to address each of those areas so that we are easing both short term immediate pain as well as setting you up for the long term to avoid recurring pain. </a:t>
            </a:r>
          </a:p>
          <a:p>
            <a:endParaRPr lang="en-US"/>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1/5/2023 1:11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9926812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Focus </a:t>
            </a:r>
            <a:r>
              <a:rPr lang="en-US" dirty="0" err="1"/>
              <a:t>ont</a:t>
            </a:r>
            <a:r>
              <a:rPr lang="en-US" dirty="0"/>
              <a:t> MSBP / azure security compass and what they will learn </a:t>
            </a:r>
          </a:p>
          <a:p>
            <a:endParaRPr lang="en-US" dirty="0"/>
          </a:p>
          <a:p>
            <a:r>
              <a:rPr lang="en-US" dirty="0"/>
              <a:t>1. </a:t>
            </a:r>
          </a:p>
          <a:p>
            <a:endParaRPr lang="en-US" dirty="0"/>
          </a:p>
          <a:p>
            <a:r>
              <a:rPr lang="en-US" dirty="0"/>
              <a:t>Videos with details on the shared responsibility model and how it applies to security</a:t>
            </a:r>
          </a:p>
          <a:p>
            <a:endParaRPr lang="en-US" dirty="0"/>
          </a:p>
          <a:p>
            <a:r>
              <a:rPr lang="en-US" dirty="0"/>
              <a:t>What threats are the same as on premises what threats are different</a:t>
            </a:r>
          </a:p>
          <a:p>
            <a:endParaRPr lang="en-US" dirty="0"/>
          </a:p>
          <a:p>
            <a:r>
              <a:rPr lang="en-US" dirty="0"/>
              <a:t>How Microsoft secures </a:t>
            </a:r>
            <a:r>
              <a:rPr lang="en-US" dirty="0" err="1"/>
              <a:t>ourhyperscale</a:t>
            </a:r>
            <a:r>
              <a:rPr lang="en-US" dirty="0"/>
              <a:t> cloud environment and what we learned that will help you</a:t>
            </a:r>
          </a:p>
          <a:p>
            <a:endParaRPr lang="en-US" dirty="0"/>
          </a:p>
          <a:p>
            <a:r>
              <a:rPr lang="en-US" dirty="0"/>
              <a:t>And more</a:t>
            </a:r>
          </a:p>
          <a:p>
            <a:endParaRPr lang="en-US" dirty="0"/>
          </a:p>
          <a:p>
            <a:endParaRPr lang="en-US" dirty="0"/>
          </a:p>
          <a:p>
            <a:r>
              <a:rPr lang="en-US" dirty="0"/>
              <a:t>2. </a:t>
            </a:r>
          </a:p>
          <a:p>
            <a:endParaRPr lang="en-US" dirty="0"/>
          </a:p>
          <a:p>
            <a:r>
              <a:rPr lang="en-US" dirty="0"/>
              <a:t>Security information for each azure service, which ones support what types of encryption and key management, which ones identities </a:t>
            </a:r>
          </a:p>
          <a:p>
            <a:endParaRPr lang="en-US" dirty="0"/>
          </a:p>
          <a:p>
            <a:r>
              <a:rPr lang="en-US" dirty="0"/>
              <a:t>Azure documentation site with all the </a:t>
            </a:r>
          </a:p>
          <a:p>
            <a:endParaRPr lang="en-US" dirty="0"/>
          </a:p>
          <a:p>
            <a:r>
              <a:rPr lang="en-US" dirty="0"/>
              <a:t>Full set of security best practices for azure – about 50-60</a:t>
            </a:r>
          </a:p>
          <a:p>
            <a:endParaRPr lang="en-US" dirty="0"/>
          </a:p>
          <a:p>
            <a:endParaRPr lang="en-US"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1/5/2023 1:11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706137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3. </a:t>
            </a:r>
          </a:p>
          <a:p>
            <a:pPr marL="0" indent="0">
              <a:buFont typeface="Arial" panose="020B0604020202020204" pitchFamily="34" charset="0"/>
              <a:buNone/>
            </a:pPr>
            <a:endParaRPr lang="en-US" dirty="0"/>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r>
              <a:rPr lang="en-US" sz="900" dirty="0">
                <a:latin typeface="Segoe UI" panose="020B0502040204020203" pitchFamily="34" charset="0"/>
              </a:rPr>
              <a:t>(From Heath) What about clearly documented policies including distribution of policies, education and attestation?</a:t>
            </a:r>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r>
              <a:rPr lang="en-US" dirty="0"/>
              <a:t>Who decides on network security, IP Addresses, </a:t>
            </a:r>
            <a:r>
              <a:rPr lang="en-US" dirty="0" err="1"/>
              <a:t>incidnent</a:t>
            </a:r>
            <a:r>
              <a:rPr lang="en-US" dirty="0"/>
              <a:t> response processes, policy management, identity?</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This speeds up the project and makes security people happy, IT people happy, and business people happy because there is no uncertainty or confusion. The decision is made and you move forward to make the best of it</a:t>
            </a:r>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r>
              <a:rPr lang="en-US" dirty="0"/>
              <a:t>4 - </a:t>
            </a:r>
            <a:r>
              <a:rPr lang="en-US" sz="1800" b="1"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rPr>
              <a:t>Rapid incident response</a:t>
            </a:r>
          </a:p>
          <a:p>
            <a:pPr marL="457200" marR="0">
              <a:lnSpc>
                <a:spcPct val="107000"/>
              </a:lnSpc>
              <a:spcBef>
                <a:spcPts val="0"/>
              </a:spcBef>
              <a:spcAft>
                <a:spcPts val="800"/>
              </a:spcAft>
            </a:pPr>
            <a:r>
              <a:rPr lang="en-US" sz="1800" i="1" dirty="0">
                <a:effectLst/>
                <a:latin typeface="Calibri" panose="020F0502020204030204" pitchFamily="34" charset="0"/>
                <a:ea typeface="Calibri" panose="020F0502020204030204" pitchFamily="34" charset="0"/>
                <a:cs typeface="Times New Roman" panose="02020603050405020304" pitchFamily="18" charset="0"/>
              </a:rPr>
              <a:t>You don’t have time to plan for a crisis during a crisis.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Update processes and prepare analysts to do incident response (IR) on your Azure cloud platform. Update processes and prepare your team so they can perform at their best during incident investigation, remediation, and threat hunting. The cloud is new and some elements of it will be unfamiliar to security analysts, which can break processes and slow down incident response. </a:t>
            </a:r>
          </a:p>
          <a:p>
            <a:pPr marL="45720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While there are many details, focus on key areas for analyst education and process planning:</a:t>
            </a:r>
          </a:p>
          <a:p>
            <a:pPr marL="742950" marR="0" indent="-285750">
              <a:lnSpc>
                <a:spcPct val="107000"/>
              </a:lnSpc>
              <a:spcBef>
                <a:spcPts val="0"/>
              </a:spcBef>
              <a:spcAft>
                <a:spcPts val="800"/>
              </a:spcAft>
              <a:buFont typeface="Arial" panose="020B060402020202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Shared responsibility model and Cloud Architectures</a:t>
            </a:r>
            <a:r>
              <a:rPr lang="en-US" sz="1800" dirty="0">
                <a:effectLst/>
                <a:latin typeface="Calibri" panose="020F0502020204030204" pitchFamily="34" charset="0"/>
                <a:ea typeface="Calibri" panose="020F0502020204030204" pitchFamily="34" charset="0"/>
                <a:cs typeface="Times New Roman" panose="02020603050405020304" pitchFamily="18" charset="0"/>
              </a:rPr>
              <a:t> – to familiarize analysts with Azure landscape</a:t>
            </a:r>
          </a:p>
          <a:p>
            <a:pPr marL="742950" marR="0" indent="-285750">
              <a:lnSpc>
                <a:spcPct val="107000"/>
              </a:lnSpc>
              <a:spcBef>
                <a:spcPts val="0"/>
              </a:spcBef>
              <a:spcAft>
                <a:spcPts val="800"/>
              </a:spcAft>
              <a:buFont typeface="Arial" panose="020B060402020202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Endpoint data sources</a:t>
            </a:r>
            <a:r>
              <a:rPr lang="en-US" sz="1800" dirty="0">
                <a:effectLst/>
                <a:latin typeface="Calibri" panose="020F0502020204030204" pitchFamily="34" charset="0"/>
                <a:ea typeface="Calibri" panose="020F0502020204030204" pitchFamily="34" charset="0"/>
                <a:cs typeface="Times New Roman" panose="02020603050405020304" pitchFamily="18" charset="0"/>
              </a:rPr>
              <a:t> – to update traditional disk forensic approaches with modern cloud tools and data sources</a:t>
            </a:r>
          </a:p>
          <a:p>
            <a:pPr marL="742950" marR="0" indent="-285750">
              <a:lnSpc>
                <a:spcPct val="107000"/>
              </a:lnSpc>
              <a:spcBef>
                <a:spcPts val="0"/>
              </a:spcBef>
              <a:spcAft>
                <a:spcPts val="800"/>
              </a:spcAft>
              <a:buFont typeface="Arial" panose="020B060402020202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Network and Identity data sources</a:t>
            </a:r>
            <a:r>
              <a:rPr lang="en-US" sz="1800" dirty="0">
                <a:effectLst/>
                <a:latin typeface="Calibri" panose="020F0502020204030204" pitchFamily="34" charset="0"/>
                <a:ea typeface="Calibri" panose="020F0502020204030204" pitchFamily="34" charset="0"/>
                <a:cs typeface="Times New Roman" panose="02020603050405020304" pitchFamily="18" charset="0"/>
              </a:rPr>
              <a:t> – to cover access to azure portal, azure services, and cloud identity protocols</a:t>
            </a:r>
          </a:p>
          <a:p>
            <a:pPr marL="742950" marR="0" indent="-285750">
              <a:lnSpc>
                <a:spcPct val="107000"/>
              </a:lnSpc>
              <a:spcBef>
                <a:spcPts val="0"/>
              </a:spcBef>
              <a:spcAft>
                <a:spcPts val="800"/>
              </a:spcAft>
              <a:buFont typeface="Arial" panose="020B060402020202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Practice exercises</a:t>
            </a:r>
            <a:r>
              <a:rPr lang="en-US" sz="1800" dirty="0">
                <a:effectLst/>
                <a:latin typeface="Calibri" panose="020F0502020204030204" pitchFamily="34" charset="0"/>
                <a:ea typeface="Calibri" panose="020F0502020204030204" pitchFamily="34" charset="0"/>
                <a:cs typeface="Times New Roman" panose="02020603050405020304" pitchFamily="18" charset="0"/>
              </a:rPr>
              <a:t> – to help build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familliarity</a:t>
            </a:r>
            <a:r>
              <a:rPr lang="en-US" sz="1800" dirty="0">
                <a:effectLst/>
                <a:latin typeface="Calibri" panose="020F0502020204030204" pitchFamily="34" charset="0"/>
                <a:ea typeface="Calibri" panose="020F0502020204030204" pitchFamily="34" charset="0"/>
                <a:cs typeface="Times New Roman" panose="02020603050405020304" pitchFamily="18" charset="0"/>
              </a:rPr>
              <a:t> and muscle memory on the new platform</a:t>
            </a:r>
          </a:p>
          <a:p>
            <a:pPr marL="0" indent="0">
              <a:buFont typeface="Arial" panose="020B0604020202020204" pitchFamily="34" charset="0"/>
              <a:buNone/>
            </a:pPr>
            <a:endParaRPr lang="en-US" dirty="0"/>
          </a:p>
          <a:p>
            <a:endParaRPr lang="en-US" dirty="0"/>
          </a:p>
          <a:p>
            <a:r>
              <a:rPr lang="en-US" dirty="0"/>
              <a:t>5. </a:t>
            </a:r>
          </a:p>
          <a:p>
            <a:endParaRPr lang="en-US" dirty="0"/>
          </a:p>
          <a:p>
            <a:r>
              <a:rPr lang="en-US" dirty="0"/>
              <a:t>What does it look like after this is made?</a:t>
            </a:r>
          </a:p>
          <a:p>
            <a:r>
              <a:rPr lang="en-US" dirty="0"/>
              <a:t>There is one team assigned to see how Azure is doing all up on security, making sure the attack surface is low with near real-time information (thought others can see their status as well) </a:t>
            </a:r>
          </a:p>
          <a:p>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Everyone knows who is responsible for fixing the security issues (hint, it’s the team that owns the functioning of the resources like </a:t>
            </a:r>
            <a:r>
              <a:rPr lang="en-US" dirty="0" err="1"/>
              <a:t>sql</a:t>
            </a:r>
            <a:r>
              <a:rPr lang="en-US" dirty="0"/>
              <a:t>, storage, subscriptions, VMs, key vault, and so on)</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In a DevOps model, a decent amount of this will go to the application team that operates their resources (with the governance folks helping them out with monitoring). In a classic model, the IT operations team specialists are more likely to take some of this on. </a:t>
            </a:r>
          </a:p>
          <a:p>
            <a:endParaRPr lang="en-US"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1/5/2023 1:11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957830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6. </a:t>
            </a:r>
          </a:p>
          <a:p>
            <a:endParaRPr lang="en-US"/>
          </a:p>
          <a:p>
            <a:r>
              <a:rPr lang="en-US"/>
              <a:t>Why (existing text)</a:t>
            </a:r>
          </a:p>
          <a:p>
            <a:endParaRPr lang="en-US"/>
          </a:p>
          <a:p>
            <a:r>
              <a:rPr lang="en-US"/>
              <a:t>------</a:t>
            </a:r>
          </a:p>
          <a:p>
            <a:endParaRPr lang="en-US"/>
          </a:p>
          <a:p>
            <a:r>
              <a:rPr lang="en-US"/>
              <a:t>What t looks like on the other side</a:t>
            </a:r>
          </a:p>
          <a:p>
            <a:r>
              <a:rPr lang="en-US"/>
              <a:t>Logging in with Passwordless is amazing – just show your face to the screen or just hit your phone once and then it won’t bother you until a risk factor changes. No more long complex passwords multiple times a day. </a:t>
            </a:r>
          </a:p>
          <a:p>
            <a:endParaRPr lang="en-US"/>
          </a:p>
          <a:p>
            <a:endParaRPr lang="en-US"/>
          </a:p>
          <a:p>
            <a:r>
              <a:rPr lang="en-US"/>
              <a:t>7. </a:t>
            </a:r>
          </a:p>
          <a:p>
            <a:endParaRPr lang="en-US"/>
          </a:p>
          <a:p>
            <a:r>
              <a:rPr lang="en-US"/>
              <a:t>What it </a:t>
            </a:r>
            <a:r>
              <a:rPr lang="en-US" err="1"/>
              <a:t>loks</a:t>
            </a:r>
            <a:r>
              <a:rPr lang="en-US"/>
              <a:t> </a:t>
            </a:r>
            <a:r>
              <a:rPr lang="en-US" err="1"/>
              <a:t>lik</a:t>
            </a:r>
            <a:r>
              <a:rPr lang="en-US"/>
              <a:t> on the other side</a:t>
            </a:r>
          </a:p>
          <a:p>
            <a:endParaRPr lang="en-US"/>
          </a:p>
          <a:p>
            <a:r>
              <a:rPr lang="en-US"/>
              <a:t>A link to a VLAN, A simple page of configuration (in the demo coming up), and you’re off to the races and into the next task. No more load balancing complexity, worrying if you got it right, etc.</a:t>
            </a:r>
          </a:p>
          <a:p>
            <a:endParaRPr lang="en-US"/>
          </a:p>
          <a:p>
            <a:r>
              <a:rPr lang="en-US"/>
              <a:t>To be fair tuning a WAF isn’t necessarily a simple task as you have to know the app well. At least the configuration to get it up and running is easy through. </a:t>
            </a:r>
          </a:p>
          <a:p>
            <a:endParaRPr lang="en-US"/>
          </a:p>
          <a:p>
            <a:endParaRPr lang="en-US"/>
          </a:p>
          <a:p>
            <a:r>
              <a:rPr lang="en-US"/>
              <a:t>8. </a:t>
            </a:r>
          </a:p>
          <a:p>
            <a:endParaRPr lang="en-US"/>
          </a:p>
          <a:p>
            <a:r>
              <a:rPr lang="en-US"/>
              <a:t>Native threat detection  - similar to firewall. Turn it on and feed it into Azure Sentinel or the SIEM of your choice and you can then worry about learning the alerts and worry about what attackers are doing instead of having to fiddle and futz with a bunch of SIEM queries to try and figure out what matters, researching a bunch of web pages, </a:t>
            </a:r>
            <a:r>
              <a:rPr lang="en-US" err="1"/>
              <a:t>tryinga</a:t>
            </a:r>
            <a:r>
              <a:rPr lang="en-US"/>
              <a:t> </a:t>
            </a:r>
            <a:r>
              <a:rPr lang="en-US" err="1"/>
              <a:t>qeurty</a:t>
            </a:r>
            <a:r>
              <a:rPr lang="en-US"/>
              <a:t>, investigating if it works, talking to a bunch of people and asking questions, etc. </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1/5/2023 1:11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7887553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2C4431-AF1C-47D5-B92B-FC4F37D8F9C8}" type="slidenum">
              <a:rPr lang="en-US" smtClean="0"/>
              <a:t>14</a:t>
            </a:fld>
            <a:endParaRPr lang="en-US"/>
          </a:p>
        </p:txBody>
      </p:sp>
    </p:spTree>
    <p:extLst>
      <p:ext uri="{BB962C8B-B14F-4D97-AF65-F5344CB8AC3E}">
        <p14:creationId xmlns:p14="http://schemas.microsoft.com/office/powerpoint/2010/main" val="17397766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5.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Master" Target="../slideMasters/slideMaster1.xml"/><Relationship Id="rId4" Type="http://schemas.openxmlformats.org/officeDocument/2006/relationships/image" Target="../media/image26.jpeg"/></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2.xml"/><Relationship Id="rId4" Type="http://schemas.openxmlformats.org/officeDocument/2006/relationships/image" Target="../media/image15.jpe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Master" Target="../slideMasters/slideMaster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Master" Target="../slideMasters/slideMaster2.xml"/><Relationship Id="rId4" Type="http://schemas.openxmlformats.org/officeDocument/2006/relationships/image" Target="../media/image26.jpeg"/></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47B7F7-3EAA-3540-BC65-00BDB110EAC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705" strike="noStrike" spc="-49" baseline="0">
                <a:solidFill>
                  <a:schemeClr val="tx2"/>
                </a:solidFill>
              </a:defRPr>
            </a:lvl1pPr>
          </a:lstStyle>
          <a:p>
            <a:r>
              <a:rPr lang="en-US" dirty="0"/>
              <a:t>Azure presentation title </a:t>
            </a:r>
            <a:br>
              <a:rPr lang="en-US" dirty="0"/>
            </a:br>
            <a:r>
              <a:rPr lang="en-US" dirty="0"/>
              <a:t>or event name</a:t>
            </a:r>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Tree>
    <p:extLst>
      <p:ext uri="{BB962C8B-B14F-4D97-AF65-F5344CB8AC3E}">
        <p14:creationId xmlns:p14="http://schemas.microsoft.com/office/powerpoint/2010/main" val="27192840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1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pic>
        <p:nvPicPr>
          <p:cNvPr id="2" name="Picture 1">
            <a:extLst>
              <a:ext uri="{FF2B5EF4-FFF2-40B4-BE49-F238E27FC236}">
                <a16:creationId xmlns:a16="http://schemas.microsoft.com/office/drawing/2014/main" id="{B79E2876-FB33-2646-85EE-84CA60F64DE5}"/>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218211" y="0"/>
            <a:ext cx="6856551" cy="6858000"/>
          </a:xfrm>
          <a:prstGeom prst="rect">
            <a:avLst/>
          </a:prstGeom>
        </p:spPr>
      </p:pic>
    </p:spTree>
    <p:extLst>
      <p:ext uri="{BB962C8B-B14F-4D97-AF65-F5344CB8AC3E}">
        <p14:creationId xmlns:p14="http://schemas.microsoft.com/office/powerpoint/2010/main" val="4209179282"/>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1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B498CFD-6F0F-1548-B3CF-58EC8479BA89}"/>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6218210" y="0"/>
            <a:ext cx="5973790" cy="6858000"/>
          </a:xfrm>
          <a:prstGeom prst="rect">
            <a:avLst/>
          </a:prstGeom>
        </p:spPr>
      </p:pic>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Tree>
    <p:extLst>
      <p:ext uri="{BB962C8B-B14F-4D97-AF65-F5344CB8AC3E}">
        <p14:creationId xmlns:p14="http://schemas.microsoft.com/office/powerpoint/2010/main" val="3161708525"/>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1168943"/>
            <a:ext cx="3618381" cy="899665"/>
          </a:xfrm>
          <a:prstGeom prst="rect">
            <a:avLst/>
          </a:prstGeom>
        </p:spPr>
        <p:txBody>
          <a:bodyPr lIns="0" tIns="0" rIns="0" bIns="0"/>
          <a:lstStyle>
            <a:lvl1pPr>
              <a:defRPr sz="1765" spc="0" baseline="0">
                <a:solidFill>
                  <a:srgbClr val="000000"/>
                </a:solidFill>
              </a:defRPr>
            </a:lvl1pPr>
          </a:lstStyle>
          <a:p>
            <a:r>
              <a:rPr lang="en-US" dirty="0"/>
              <a:t>Contents</a:t>
            </a:r>
          </a:p>
        </p:txBody>
      </p:sp>
      <p:sp>
        <p:nvSpPr>
          <p:cNvPr id="4" name="Text Placeholder 3"/>
          <p:cNvSpPr>
            <a:spLocks noGrp="1"/>
          </p:cNvSpPr>
          <p:nvPr>
            <p:ph type="body" sz="quarter" idx="10" hasCustomPrompt="1"/>
          </p:nvPr>
        </p:nvSpPr>
        <p:spPr>
          <a:xfrm>
            <a:off x="6229843" y="1168943"/>
            <a:ext cx="547437" cy="3786998"/>
          </a:xfrm>
          <a:prstGeom prst="rect">
            <a:avLst/>
          </a:prstGeom>
        </p:spPr>
        <p:txBody>
          <a:bodyPr wrap="square" lIns="0" tIns="0" rIns="0" bIns="0">
            <a:noAutofit/>
          </a:bodyPr>
          <a:lstStyle>
            <a:lvl1pPr marL="0" indent="0" defTabSz="507330">
              <a:spcAft>
                <a:spcPts val="490"/>
              </a:spcAft>
              <a:buNone/>
              <a:defRPr sz="1765" spc="0" baseline="0">
                <a:solidFill>
                  <a:schemeClr val="tx2"/>
                </a:solidFill>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dirty="0"/>
              <a:t>##</a:t>
            </a:r>
            <a:br>
              <a:rPr lang="en-US" dirty="0"/>
            </a:br>
            <a:r>
              <a:rPr lang="en-US" dirty="0"/>
              <a:t>##</a:t>
            </a:r>
            <a:br>
              <a:rPr lang="en-US" dirty="0"/>
            </a:br>
            <a:r>
              <a:rPr lang="en-US" dirty="0"/>
              <a:t>##</a:t>
            </a:r>
            <a:br>
              <a:rPr lang="en-US" dirty="0"/>
            </a:br>
            <a:r>
              <a:rPr lang="en-US" dirty="0"/>
              <a:t>##</a:t>
            </a:r>
            <a:br>
              <a:rPr lang="en-US" dirty="0"/>
            </a:br>
            <a:r>
              <a:rPr lang="en-US" dirty="0"/>
              <a:t>##</a:t>
            </a:r>
          </a:p>
        </p:txBody>
      </p:sp>
      <p:sp>
        <p:nvSpPr>
          <p:cNvPr id="11" name="Text Placeholder 3">
            <a:extLst>
              <a:ext uri="{FF2B5EF4-FFF2-40B4-BE49-F238E27FC236}">
                <a16:creationId xmlns:a16="http://schemas.microsoft.com/office/drawing/2014/main" id="{FF941B29-79EC-DD49-A767-757BAE16FCDB}"/>
              </a:ext>
            </a:extLst>
          </p:cNvPr>
          <p:cNvSpPr>
            <a:spLocks noGrp="1"/>
          </p:cNvSpPr>
          <p:nvPr>
            <p:ph type="body" sz="quarter" idx="11" hasCustomPrompt="1"/>
          </p:nvPr>
        </p:nvSpPr>
        <p:spPr>
          <a:xfrm>
            <a:off x="6777280" y="1168942"/>
            <a:ext cx="3290380" cy="3786998"/>
          </a:xfrm>
          <a:prstGeom prst="rect">
            <a:avLst/>
          </a:prstGeom>
        </p:spPr>
        <p:txBody>
          <a:bodyPr wrap="square" lIns="0" tIns="0" rIns="0" bIns="0">
            <a:noAutofit/>
          </a:bodyPr>
          <a:lstStyle>
            <a:lvl1pPr marL="0" indent="0" defTabSz="507330">
              <a:spcAft>
                <a:spcPts val="490"/>
              </a:spcAft>
              <a:buNone/>
              <a:defRPr sz="1765" spc="0" baseline="0">
                <a:solidFill>
                  <a:srgbClr val="000000"/>
                </a:solidFill>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dirty="0"/>
              <a:t>Section Title</a:t>
            </a:r>
            <a:br>
              <a:rPr lang="en-US" dirty="0"/>
            </a:br>
            <a:r>
              <a:rPr lang="en-US" dirty="0"/>
              <a:t>Section Title</a:t>
            </a:r>
            <a:br>
              <a:rPr lang="en-US" dirty="0"/>
            </a:br>
            <a:r>
              <a:rPr lang="en-US" dirty="0"/>
              <a:t>Section Title</a:t>
            </a:r>
            <a:br>
              <a:rPr lang="en-US" dirty="0"/>
            </a:br>
            <a:r>
              <a:rPr lang="en-US" dirty="0"/>
              <a:t>Section Title</a:t>
            </a:r>
            <a:br>
              <a:rPr lang="en-US" dirty="0"/>
            </a:br>
            <a:r>
              <a:rPr lang="en-US" dirty="0"/>
              <a:t>Section Title</a:t>
            </a:r>
          </a:p>
        </p:txBody>
      </p:sp>
      <p:sp>
        <p:nvSpPr>
          <p:cNvPr id="16" name="Text Box 3">
            <a:extLst>
              <a:ext uri="{FF2B5EF4-FFF2-40B4-BE49-F238E27FC236}">
                <a16:creationId xmlns:a16="http://schemas.microsoft.com/office/drawing/2014/main" id="{A2F7DAD6-99FA-B74A-87E5-BFA3CB237070}"/>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2418793936"/>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Heading Segoe UI </a:t>
            </a:r>
            <a:r>
              <a:rPr lang="en-US" dirty="0" err="1"/>
              <a:t>Semibold</a:t>
            </a:r>
            <a:r>
              <a:rPr lang="en-US" dirty="0"/>
              <a:t> 28/32</a:t>
            </a:r>
          </a:p>
        </p:txBody>
      </p:sp>
      <p:sp>
        <p:nvSpPr>
          <p:cNvPr id="4" name="Text Placeholder 3"/>
          <p:cNvSpPr>
            <a:spLocks noGrp="1"/>
          </p:cNvSpPr>
          <p:nvPr>
            <p:ph type="body" sz="quarter" idx="10" hasCustomPrompt="1"/>
          </p:nvPr>
        </p:nvSpPr>
        <p:spPr>
          <a:xfrm>
            <a:off x="455995" y="1922801"/>
            <a:ext cx="11306469" cy="287771"/>
          </a:xfrm>
          <a:prstGeom prst="rect">
            <a:avLst/>
          </a:prstGeom>
        </p:spPr>
        <p:txBody>
          <a:bodyPr wrap="square" lIns="0" tIns="0" rIns="0" bIns="0">
            <a:spAutoFit/>
          </a:bodyPr>
          <a:lstStyle>
            <a:lvl1pPr marL="0" indent="0">
              <a:lnSpc>
                <a:spcPts val="2353"/>
              </a:lnSpc>
              <a:buNone/>
              <a:defRPr sz="1961" b="0" i="0" spc="0">
                <a:solidFill>
                  <a:srgbClr val="000000"/>
                </a:solidFill>
                <a:latin typeface="+mj-lt"/>
              </a:defRPr>
            </a:lvl1pPr>
            <a:lvl2pPr marL="0" indent="0">
              <a:lnSpc>
                <a:spcPts val="2353"/>
              </a:lnSpc>
              <a:buNone/>
              <a:defRPr spc="0">
                <a:solidFill>
                  <a:srgbClr val="000000"/>
                </a:solidFill>
                <a:latin typeface="+mn-lt"/>
              </a:defRPr>
            </a:lvl2pPr>
            <a:lvl3pPr marL="448193" indent="0">
              <a:buNone/>
              <a:defRPr/>
            </a:lvl3pPr>
            <a:lvl4pPr marL="672290" indent="0">
              <a:buNone/>
              <a:defRPr/>
            </a:lvl4pPr>
            <a:lvl5pPr marL="896386" indent="0">
              <a:buNone/>
              <a:defRPr/>
            </a:lvl5pPr>
          </a:lstStyle>
          <a:p>
            <a:pPr lvl="1"/>
            <a:r>
              <a:rPr lang="en-US" dirty="0"/>
              <a:t>Large: subhead Segoe UI Regular 20/24</a:t>
            </a:r>
          </a:p>
        </p:txBody>
      </p:sp>
      <p:sp>
        <p:nvSpPr>
          <p:cNvPr id="5" name="Text Placeholder 4"/>
          <p:cNvSpPr>
            <a:spLocks noGrp="1"/>
          </p:cNvSpPr>
          <p:nvPr>
            <p:ph type="body" sz="quarter" idx="11" hasCustomPrompt="1"/>
          </p:nvPr>
        </p:nvSpPr>
        <p:spPr>
          <a:xfrm>
            <a:off x="455995" y="3015704"/>
            <a:ext cx="11306469" cy="216206"/>
          </a:xfrm>
          <a:prstGeom prst="rect">
            <a:avLst/>
          </a:prstGeom>
        </p:spPr>
        <p:txBody>
          <a:bodyPr lIns="0" tIns="0" rIns="0" bIns="0"/>
          <a:lstStyle>
            <a:lvl1pPr marL="0" indent="0">
              <a:lnSpc>
                <a:spcPts val="1765"/>
              </a:lnSpc>
              <a:spcBef>
                <a:spcPts val="0"/>
              </a:spcBef>
              <a:buNone/>
              <a:defRPr sz="1372" b="0" spc="0">
                <a:solidFill>
                  <a:schemeClr val="tx2"/>
                </a:solidFill>
                <a:latin typeface="+mj-lt"/>
              </a:defRPr>
            </a:lvl1pPr>
            <a:lvl2pPr marL="0" indent="0">
              <a:lnSpc>
                <a:spcPts val="1765"/>
              </a:lnSpc>
              <a:spcBef>
                <a:spcPts val="0"/>
              </a:spcBef>
              <a:buNone/>
              <a:defRPr sz="1372" spc="0">
                <a:solidFill>
                  <a:srgbClr val="000000"/>
                </a:solidFill>
              </a:defRPr>
            </a:lvl2pPr>
            <a:lvl3pPr marL="448193" indent="0">
              <a:buNone/>
              <a:defRPr/>
            </a:lvl3pPr>
            <a:lvl4pPr marL="672290" indent="0">
              <a:buNone/>
              <a:defRPr/>
            </a:lvl4pPr>
            <a:lvl5pPr marL="896386" indent="0">
              <a:buNone/>
              <a:defRPr/>
            </a:lvl5pPr>
          </a:lstStyle>
          <a:p>
            <a:pPr lvl="0"/>
            <a:r>
              <a:rPr lang="en-US" dirty="0"/>
              <a:t>Medium: paragraph heading Segoe UI </a:t>
            </a:r>
            <a:r>
              <a:rPr lang="en-US" dirty="0" err="1"/>
              <a:t>Semibold</a:t>
            </a:r>
            <a:r>
              <a:rPr lang="en-US" dirty="0"/>
              <a:t> 14/18</a:t>
            </a:r>
          </a:p>
        </p:txBody>
      </p:sp>
      <p:sp>
        <p:nvSpPr>
          <p:cNvPr id="10" name="Text Placeholder 6">
            <a:extLst>
              <a:ext uri="{FF2B5EF4-FFF2-40B4-BE49-F238E27FC236}">
                <a16:creationId xmlns:a16="http://schemas.microsoft.com/office/drawing/2014/main" id="{76E35749-090F-0542-9B4B-BF37EFC334BC}"/>
              </a:ext>
            </a:extLst>
          </p:cNvPr>
          <p:cNvSpPr>
            <a:spLocks noGrp="1"/>
          </p:cNvSpPr>
          <p:nvPr>
            <p:ph type="body" sz="quarter" idx="14" hasCustomPrompt="1"/>
          </p:nvPr>
        </p:nvSpPr>
        <p:spPr>
          <a:xfrm>
            <a:off x="455995" y="4503832"/>
            <a:ext cx="11306469" cy="150884"/>
          </a:xfrm>
          <a:prstGeom prst="rect">
            <a:avLst/>
          </a:prstGeom>
        </p:spPr>
        <p:txBody>
          <a:bodyPr lIns="0" tIns="0" rIns="0" bIns="0"/>
          <a:lstStyle>
            <a:lvl1pPr marL="0" indent="0">
              <a:lnSpc>
                <a:spcPts val="1176"/>
              </a:lnSpc>
              <a:spcBef>
                <a:spcPts val="0"/>
              </a:spcBef>
              <a:buNone/>
              <a:defRPr sz="980" spc="0">
                <a:solidFill>
                  <a:schemeClr val="tx1"/>
                </a:solidFill>
              </a:defRPr>
            </a:lvl1pPr>
            <a:lvl2pPr marL="0" indent="0">
              <a:lnSpc>
                <a:spcPct val="100000"/>
              </a:lnSpc>
              <a:spcBef>
                <a:spcPts val="0"/>
              </a:spcBef>
              <a:buNone/>
              <a:defRPr sz="980" spc="0">
                <a:solidFill>
                  <a:srgbClr val="000000"/>
                </a:solidFill>
              </a:defRPr>
            </a:lvl2pPr>
            <a:lvl3pPr marL="448193" indent="0">
              <a:buNone/>
              <a:defRPr/>
            </a:lvl3pPr>
            <a:lvl4pPr marL="672290" indent="0">
              <a:buNone/>
              <a:defRPr/>
            </a:lvl4pPr>
            <a:lvl5pPr marL="0" indent="0">
              <a:lnSpc>
                <a:spcPct val="100000"/>
              </a:lnSpc>
              <a:buNone/>
              <a:defRPr>
                <a:solidFill>
                  <a:srgbClr val="000000"/>
                </a:solidFill>
              </a:defRPr>
            </a:lvl5pPr>
          </a:lstStyle>
          <a:p>
            <a:pPr lvl="1"/>
            <a:r>
              <a:rPr lang="en-US" dirty="0"/>
              <a:t>Small: caption body copy Segoe Regular 10/12</a:t>
            </a:r>
          </a:p>
        </p:txBody>
      </p:sp>
      <p:sp>
        <p:nvSpPr>
          <p:cNvPr id="19" name="Text Placeholder 3">
            <a:extLst>
              <a:ext uri="{FF2B5EF4-FFF2-40B4-BE49-F238E27FC236}">
                <a16:creationId xmlns:a16="http://schemas.microsoft.com/office/drawing/2014/main" id="{68F32AD9-0E33-284C-8468-E63BF69AF2EB}"/>
              </a:ext>
            </a:extLst>
          </p:cNvPr>
          <p:cNvSpPr>
            <a:spLocks noGrp="1"/>
          </p:cNvSpPr>
          <p:nvPr>
            <p:ph type="body" sz="quarter" idx="24" hasCustomPrompt="1"/>
          </p:nvPr>
        </p:nvSpPr>
        <p:spPr>
          <a:xfrm>
            <a:off x="454169" y="4299924"/>
            <a:ext cx="11306469" cy="243143"/>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dirty="0"/>
              <a:t>Small: caption title Segoe UI Bold 10/12. </a:t>
            </a:r>
          </a:p>
        </p:txBody>
      </p:sp>
      <p:sp>
        <p:nvSpPr>
          <p:cNvPr id="21" name="Text Placeholder 4">
            <a:extLst>
              <a:ext uri="{FF2B5EF4-FFF2-40B4-BE49-F238E27FC236}">
                <a16:creationId xmlns:a16="http://schemas.microsoft.com/office/drawing/2014/main" id="{BA46FDB1-D336-7C45-BF92-D58B6C550364}"/>
              </a:ext>
            </a:extLst>
          </p:cNvPr>
          <p:cNvSpPr>
            <a:spLocks noGrp="1"/>
          </p:cNvSpPr>
          <p:nvPr>
            <p:ph type="body" sz="quarter" idx="18" hasCustomPrompt="1"/>
          </p:nvPr>
        </p:nvSpPr>
        <p:spPr>
          <a:xfrm>
            <a:off x="454169" y="3258992"/>
            <a:ext cx="11306469" cy="216142"/>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Medium: body copy Segoe UI Regular 14/18</a:t>
            </a:r>
          </a:p>
        </p:txBody>
      </p:sp>
      <p:sp>
        <p:nvSpPr>
          <p:cNvPr id="3" name="Text Box 3">
            <a:extLst>
              <a:ext uri="{FF2B5EF4-FFF2-40B4-BE49-F238E27FC236}">
                <a16:creationId xmlns:a16="http://schemas.microsoft.com/office/drawing/2014/main" id="{1E5B406D-B563-9D71-908F-28BA8327D387}"/>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123010816"/>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Heading Segoe UI </a:t>
            </a:r>
            <a:r>
              <a:rPr lang="en-US" dirty="0" err="1"/>
              <a:t>Semibold</a:t>
            </a:r>
            <a:r>
              <a:rPr lang="en-US" dirty="0"/>
              <a:t> 28/32</a:t>
            </a:r>
          </a:p>
        </p:txBody>
      </p:sp>
      <p:sp>
        <p:nvSpPr>
          <p:cNvPr id="18" name="Text Box 3">
            <a:extLst>
              <a:ext uri="{FF2B5EF4-FFF2-40B4-BE49-F238E27FC236}">
                <a16:creationId xmlns:a16="http://schemas.microsoft.com/office/drawing/2014/main" id="{19F02595-114B-2D46-ABDC-5E65D166807C}"/>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7" name="Text Placeholder 3">
            <a:extLst>
              <a:ext uri="{FF2B5EF4-FFF2-40B4-BE49-F238E27FC236}">
                <a16:creationId xmlns:a16="http://schemas.microsoft.com/office/drawing/2014/main" id="{FEE1E43F-C091-614B-AA20-F39D0AACAA1C}"/>
              </a:ext>
            </a:extLst>
          </p:cNvPr>
          <p:cNvSpPr>
            <a:spLocks noGrp="1"/>
          </p:cNvSpPr>
          <p:nvPr>
            <p:ph type="body" sz="quarter" idx="10" hasCustomPrompt="1"/>
          </p:nvPr>
        </p:nvSpPr>
        <p:spPr>
          <a:xfrm>
            <a:off x="455995" y="1922586"/>
            <a:ext cx="9384447" cy="3365537"/>
          </a:xfrm>
          <a:prstGeom prst="rect">
            <a:avLst/>
          </a:prstGeom>
        </p:spPr>
        <p:txBody>
          <a:bodyPr wrap="square" lIns="0" tIns="0" rIns="0" bIns="0">
            <a:spAutoFit/>
          </a:bodyPr>
          <a:lstStyle>
            <a:lvl1pPr marL="336145" marR="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lang="en-US" sz="1961" kern="1200" spc="0" baseline="0" dirty="0">
                <a:solidFill>
                  <a:srgbClr val="000000"/>
                </a:solidFill>
                <a:latin typeface="+mn-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Bulleted list Segoe UI Regular 20/24. Dis </a:t>
            </a:r>
            <a:r>
              <a:rPr lang="en-US" dirty="0" err="1"/>
              <a:t>apid</a:t>
            </a:r>
            <a:r>
              <a:rPr lang="en-US" dirty="0"/>
              <a:t> es </a:t>
            </a:r>
            <a:r>
              <a:rPr lang="en-US" dirty="0" err="1"/>
              <a:t>simusanditis</a:t>
            </a:r>
            <a:r>
              <a:rPr lang="en-US" dirty="0"/>
              <a:t> </a:t>
            </a:r>
            <a:r>
              <a:rPr lang="en-US" dirty="0" err="1"/>
              <a:t>ea</a:t>
            </a:r>
            <a:r>
              <a:rPr lang="en-US" dirty="0"/>
              <a:t> ex et </a:t>
            </a:r>
            <a:r>
              <a:rPr lang="en-US" dirty="0" err="1"/>
              <a:t>illore</a:t>
            </a:r>
            <a:r>
              <a:rPr lang="en-US" dirty="0"/>
              <a:t>, </a:t>
            </a:r>
            <a:r>
              <a:rPr lang="en-US" dirty="0" err="1"/>
              <a:t>nectationet</a:t>
            </a:r>
            <a:r>
              <a:rPr lang="en-US" dirty="0"/>
              <a:t> </a:t>
            </a:r>
            <a:r>
              <a:rPr lang="en-US" dirty="0" err="1"/>
              <a:t>aut</a:t>
            </a:r>
            <a:r>
              <a:rPr lang="en-US" dirty="0"/>
              <a:t> </a:t>
            </a:r>
            <a:r>
              <a:rPr lang="en-US" dirty="0" err="1"/>
              <a:t>dic</a:t>
            </a:r>
            <a:r>
              <a:rPr lang="en-US" dirty="0"/>
              <a:t> </a:t>
            </a:r>
            <a:r>
              <a:rPr lang="en-US" dirty="0" err="1"/>
              <a:t>tem</a:t>
            </a:r>
            <a:r>
              <a:rPr lang="en-US" dirty="0"/>
              <a:t> vit </a:t>
            </a:r>
            <a:r>
              <a:rPr lang="en-US" dirty="0" err="1"/>
              <a:t>velestium</a:t>
            </a:r>
            <a:r>
              <a:rPr lang="en-US" dirty="0"/>
              <a:t> </a:t>
            </a:r>
            <a:r>
              <a:rPr lang="en-US" dirty="0" err="1"/>
              <a:t>reperro</a:t>
            </a:r>
            <a:r>
              <a:rPr lang="en-US" dirty="0"/>
              <a:t> </a:t>
            </a:r>
            <a:r>
              <a:rPr lang="en-US" dirty="0" err="1"/>
              <a:t>rroviduntion</a:t>
            </a:r>
            <a:r>
              <a:rPr lang="en-US" dirty="0"/>
              <a:t> </a:t>
            </a:r>
            <a:r>
              <a:rPr lang="en-US" dirty="0" err="1"/>
              <a:t>conem</a:t>
            </a:r>
            <a:r>
              <a:rPr lang="en-US" dirty="0"/>
              <a:t> </a:t>
            </a:r>
            <a:r>
              <a:rPr lang="en-US" dirty="0" err="1"/>
              <a:t>rehend</a:t>
            </a:r>
            <a:br>
              <a:rPr lang="en-US" dirty="0"/>
            </a:br>
            <a:endParaRPr lang="en-US" dirty="0"/>
          </a:p>
          <a:p>
            <a:pPr marL="336145" marR="0" lvl="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a:pPr>
            <a:r>
              <a:rPr lang="en-US" dirty="0"/>
              <a:t>Bulleted list Segoe UI Regular 20/24. Dis </a:t>
            </a:r>
            <a:r>
              <a:rPr lang="en-US" dirty="0" err="1"/>
              <a:t>apid</a:t>
            </a:r>
            <a:r>
              <a:rPr lang="en-US" dirty="0"/>
              <a:t> es </a:t>
            </a:r>
            <a:r>
              <a:rPr lang="en-US" dirty="0" err="1"/>
              <a:t>simusanditis</a:t>
            </a:r>
            <a:r>
              <a:rPr lang="en-US" dirty="0"/>
              <a:t> </a:t>
            </a:r>
            <a:r>
              <a:rPr lang="en-US" dirty="0" err="1"/>
              <a:t>ea</a:t>
            </a:r>
            <a:r>
              <a:rPr lang="en-US" dirty="0"/>
              <a:t> ex et </a:t>
            </a:r>
            <a:r>
              <a:rPr lang="en-US" dirty="0" err="1"/>
              <a:t>illore</a:t>
            </a:r>
            <a:r>
              <a:rPr lang="en-US" dirty="0"/>
              <a:t>, </a:t>
            </a:r>
            <a:r>
              <a:rPr lang="en-US" dirty="0" err="1"/>
              <a:t>nectationet</a:t>
            </a:r>
            <a:r>
              <a:rPr lang="en-US" dirty="0"/>
              <a:t> </a:t>
            </a:r>
            <a:r>
              <a:rPr lang="en-US" dirty="0" err="1"/>
              <a:t>aut</a:t>
            </a:r>
            <a:r>
              <a:rPr lang="en-US" dirty="0"/>
              <a:t> </a:t>
            </a:r>
            <a:r>
              <a:rPr lang="en-US" dirty="0" err="1"/>
              <a:t>dic</a:t>
            </a:r>
            <a:r>
              <a:rPr lang="en-US" dirty="0"/>
              <a:t> </a:t>
            </a:r>
            <a:r>
              <a:rPr lang="en-US" dirty="0" err="1"/>
              <a:t>tem</a:t>
            </a:r>
            <a:r>
              <a:rPr lang="en-US" dirty="0"/>
              <a:t> vit </a:t>
            </a:r>
            <a:r>
              <a:rPr lang="en-US" dirty="0" err="1"/>
              <a:t>velestium</a:t>
            </a:r>
            <a:r>
              <a:rPr lang="en-US" dirty="0"/>
              <a:t> </a:t>
            </a:r>
            <a:r>
              <a:rPr lang="en-US" dirty="0" err="1"/>
              <a:t>reperro</a:t>
            </a:r>
            <a:r>
              <a:rPr lang="en-US" dirty="0"/>
              <a:t> </a:t>
            </a:r>
            <a:r>
              <a:rPr lang="en-US" dirty="0" err="1"/>
              <a:t>rroviduntion</a:t>
            </a:r>
            <a:r>
              <a:rPr lang="en-US" dirty="0"/>
              <a:t> </a:t>
            </a:r>
            <a:r>
              <a:rPr lang="en-US" dirty="0" err="1"/>
              <a:t>conem</a:t>
            </a:r>
            <a:r>
              <a:rPr lang="en-US" dirty="0"/>
              <a:t> </a:t>
            </a:r>
            <a:r>
              <a:rPr lang="en-US" dirty="0" err="1"/>
              <a:t>rehend</a:t>
            </a:r>
            <a:br>
              <a:rPr lang="en-US" dirty="0"/>
            </a:br>
            <a:endParaRPr lang="en-US" dirty="0"/>
          </a:p>
          <a:p>
            <a:pPr marL="336145" marR="0" lvl="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a:pPr>
            <a:r>
              <a:rPr lang="en-US" dirty="0"/>
              <a:t>Bulleted list Segoe UI Regular 20/24. Dis </a:t>
            </a:r>
            <a:r>
              <a:rPr lang="en-US" dirty="0" err="1"/>
              <a:t>apid</a:t>
            </a:r>
            <a:r>
              <a:rPr lang="en-US" dirty="0"/>
              <a:t> es </a:t>
            </a:r>
            <a:r>
              <a:rPr lang="en-US" dirty="0" err="1"/>
              <a:t>simusanditis</a:t>
            </a:r>
            <a:r>
              <a:rPr lang="en-US" dirty="0"/>
              <a:t> </a:t>
            </a:r>
            <a:r>
              <a:rPr lang="en-US" dirty="0" err="1"/>
              <a:t>ea</a:t>
            </a:r>
            <a:r>
              <a:rPr lang="en-US" dirty="0"/>
              <a:t> ex et </a:t>
            </a:r>
            <a:r>
              <a:rPr lang="en-US" dirty="0" err="1"/>
              <a:t>illore</a:t>
            </a:r>
            <a:r>
              <a:rPr lang="en-US" dirty="0"/>
              <a:t>, </a:t>
            </a:r>
            <a:r>
              <a:rPr lang="en-US" dirty="0" err="1"/>
              <a:t>nectationet</a:t>
            </a:r>
            <a:r>
              <a:rPr lang="en-US" dirty="0"/>
              <a:t> </a:t>
            </a:r>
            <a:r>
              <a:rPr lang="en-US" dirty="0" err="1"/>
              <a:t>aut</a:t>
            </a:r>
            <a:r>
              <a:rPr lang="en-US" dirty="0"/>
              <a:t> </a:t>
            </a:r>
            <a:r>
              <a:rPr lang="en-US" dirty="0" err="1"/>
              <a:t>dic</a:t>
            </a:r>
            <a:r>
              <a:rPr lang="en-US" dirty="0"/>
              <a:t> </a:t>
            </a:r>
            <a:r>
              <a:rPr lang="en-US" dirty="0" err="1"/>
              <a:t>tem</a:t>
            </a:r>
            <a:r>
              <a:rPr lang="en-US" dirty="0"/>
              <a:t> vit </a:t>
            </a:r>
            <a:r>
              <a:rPr lang="en-US" dirty="0" err="1"/>
              <a:t>velestium</a:t>
            </a:r>
            <a:r>
              <a:rPr lang="en-US" dirty="0"/>
              <a:t> </a:t>
            </a:r>
            <a:r>
              <a:rPr lang="en-US" dirty="0" err="1"/>
              <a:t>reperro</a:t>
            </a:r>
            <a:r>
              <a:rPr lang="en-US" dirty="0"/>
              <a:t> </a:t>
            </a:r>
            <a:r>
              <a:rPr lang="en-US" dirty="0" err="1"/>
              <a:t>rroviduntion</a:t>
            </a:r>
            <a:r>
              <a:rPr lang="en-US" dirty="0"/>
              <a:t> </a:t>
            </a:r>
            <a:r>
              <a:rPr lang="en-US" dirty="0" err="1"/>
              <a:t>conem</a:t>
            </a:r>
            <a:r>
              <a:rPr lang="en-US" dirty="0"/>
              <a:t> </a:t>
            </a:r>
            <a:r>
              <a:rPr lang="en-US" dirty="0" err="1"/>
              <a:t>rehend</a:t>
            </a:r>
            <a:endParaRPr lang="en-US" dirty="0"/>
          </a:p>
          <a:p>
            <a:pPr lvl="0"/>
            <a:endParaRPr lang="en-US" dirty="0"/>
          </a:p>
          <a:p>
            <a:pPr lvl="0"/>
            <a:endParaRPr lang="en-US" dirty="0"/>
          </a:p>
          <a:p>
            <a:pPr lvl="0"/>
            <a:endParaRPr lang="en-US" dirty="0"/>
          </a:p>
        </p:txBody>
      </p:sp>
    </p:spTree>
    <p:extLst>
      <p:ext uri="{BB962C8B-B14F-4D97-AF65-F5344CB8AC3E}">
        <p14:creationId xmlns:p14="http://schemas.microsoft.com/office/powerpoint/2010/main" val="507089942"/>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Text option 1: three column bulleted list</a:t>
            </a:r>
          </a:p>
        </p:txBody>
      </p:sp>
      <p:sp>
        <p:nvSpPr>
          <p:cNvPr id="4" name="Text Placeholder 3"/>
          <p:cNvSpPr>
            <a:spLocks noGrp="1"/>
          </p:cNvSpPr>
          <p:nvPr>
            <p:ph type="body" sz="quarter" idx="10" hasCustomPrompt="1"/>
          </p:nvPr>
        </p:nvSpPr>
        <p:spPr>
          <a:xfrm>
            <a:off x="455995" y="1922587"/>
            <a:ext cx="9384447" cy="603538"/>
          </a:xfrm>
          <a:prstGeom prst="rect">
            <a:avLst/>
          </a:prstGeom>
        </p:spPr>
        <p:txBody>
          <a:bodyPr wrap="square" lIns="0" tIns="0" rIns="0" bIns="0">
            <a:spAutoFit/>
          </a:bodyPr>
          <a:lstStyle>
            <a:lvl1pPr marL="0" indent="0">
              <a:lnSpc>
                <a:spcPts val="2353"/>
              </a:lnSpc>
              <a:buNone/>
              <a:defRPr lang="en-US" sz="1961" kern="1200" spc="0" baseline="0" dirty="0">
                <a:solidFill>
                  <a:srgbClr val="000000"/>
                </a:solidFill>
                <a:latin typeface="+mn-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Regular 20/24. Dis </a:t>
            </a:r>
            <a:r>
              <a:rPr lang="en-US" dirty="0" err="1"/>
              <a:t>apid</a:t>
            </a:r>
            <a:r>
              <a:rPr lang="en-US" dirty="0"/>
              <a:t> </a:t>
            </a:r>
            <a:r>
              <a:rPr lang="en-US" dirty="0" err="1"/>
              <a:t>es</a:t>
            </a:r>
            <a:r>
              <a:rPr lang="en-US" dirty="0"/>
              <a:t> </a:t>
            </a:r>
            <a:r>
              <a:rPr lang="en-US" dirty="0" err="1"/>
              <a:t>simusanditis</a:t>
            </a:r>
            <a:r>
              <a:rPr lang="en-US" dirty="0"/>
              <a:t> </a:t>
            </a:r>
            <a:r>
              <a:rPr lang="en-US" dirty="0" err="1"/>
              <a:t>ea</a:t>
            </a:r>
            <a:r>
              <a:rPr lang="en-US" dirty="0"/>
              <a:t> ex et </a:t>
            </a:r>
            <a:r>
              <a:rPr lang="en-US" dirty="0" err="1"/>
              <a:t>illore</a:t>
            </a:r>
            <a:r>
              <a:rPr lang="en-US" dirty="0"/>
              <a:t>, </a:t>
            </a:r>
            <a:r>
              <a:rPr lang="en-US" dirty="0" err="1"/>
              <a:t>nectationet</a:t>
            </a:r>
            <a:r>
              <a:rPr lang="en-US" dirty="0"/>
              <a:t> </a:t>
            </a:r>
            <a:r>
              <a:rPr lang="en-US" dirty="0" err="1"/>
              <a:t>aut</a:t>
            </a:r>
            <a:r>
              <a:rPr lang="en-US" dirty="0"/>
              <a:t> </a:t>
            </a:r>
            <a:r>
              <a:rPr lang="en-US" dirty="0" err="1"/>
              <a:t>dic</a:t>
            </a:r>
            <a:r>
              <a:rPr lang="en-US" dirty="0"/>
              <a:t> </a:t>
            </a:r>
            <a:r>
              <a:rPr lang="en-US" dirty="0" err="1"/>
              <a:t>tem</a:t>
            </a:r>
            <a:r>
              <a:rPr lang="en-US" dirty="0"/>
              <a:t> </a:t>
            </a:r>
            <a:r>
              <a:rPr lang="en-US" dirty="0" err="1"/>
              <a:t>vit</a:t>
            </a:r>
            <a:r>
              <a:rPr lang="en-US" dirty="0"/>
              <a:t> </a:t>
            </a:r>
            <a:r>
              <a:rPr lang="en-US" dirty="0" err="1"/>
              <a:t>velestium</a:t>
            </a:r>
            <a:r>
              <a:rPr lang="en-US" dirty="0"/>
              <a:t> </a:t>
            </a:r>
            <a:r>
              <a:rPr lang="en-US" dirty="0" err="1"/>
              <a:t>reperro</a:t>
            </a:r>
            <a:r>
              <a:rPr lang="en-US" dirty="0"/>
              <a:t> </a:t>
            </a:r>
            <a:r>
              <a:rPr lang="en-US" dirty="0" err="1"/>
              <a:t>rroviduntion</a:t>
            </a:r>
            <a:r>
              <a:rPr lang="en-US" dirty="0"/>
              <a:t> </a:t>
            </a:r>
            <a:r>
              <a:rPr lang="en-US" dirty="0" err="1"/>
              <a:t>conem</a:t>
            </a:r>
            <a:r>
              <a:rPr lang="en-US" dirty="0"/>
              <a:t> </a:t>
            </a:r>
            <a:r>
              <a:rPr lang="en-US" dirty="0" err="1"/>
              <a:t>rehend</a:t>
            </a:r>
            <a:r>
              <a:rPr lang="en-US" dirty="0"/>
              <a:t>.</a:t>
            </a:r>
          </a:p>
        </p:txBody>
      </p:sp>
      <p:sp>
        <p:nvSpPr>
          <p:cNvPr id="5" name="Text Placeholder 4"/>
          <p:cNvSpPr>
            <a:spLocks noGrp="1"/>
          </p:cNvSpPr>
          <p:nvPr>
            <p:ph type="body" sz="quarter" idx="11" hasCustomPrompt="1"/>
          </p:nvPr>
        </p:nvSpPr>
        <p:spPr>
          <a:xfrm>
            <a:off x="455995" y="3151388"/>
            <a:ext cx="3618381" cy="216206"/>
          </a:xfrm>
          <a:prstGeom prst="rect">
            <a:avLst/>
          </a:prstGeom>
        </p:spPr>
        <p:txBody>
          <a:bodyPr lIns="0" tIns="0" rIns="0" bIns="0"/>
          <a:lstStyle>
            <a:lvl1pPr marL="0" indent="0">
              <a:lnSpc>
                <a:spcPts val="1765"/>
              </a:lnSpc>
              <a:spcBef>
                <a:spcPts val="0"/>
              </a:spcBef>
              <a:spcAft>
                <a:spcPts val="588"/>
              </a:spcAft>
              <a:buNone/>
              <a:defRPr sz="1372"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dirty="0"/>
              <a:t>Paragraph title Segoe UI </a:t>
            </a:r>
            <a:r>
              <a:rPr lang="en-US" dirty="0" err="1"/>
              <a:t>Semibold</a:t>
            </a:r>
            <a:r>
              <a:rPr lang="en-US" dirty="0"/>
              <a:t> 14/18</a:t>
            </a:r>
          </a:p>
        </p:txBody>
      </p:sp>
      <p:sp>
        <p:nvSpPr>
          <p:cNvPr id="21" name="Text Placeholder 4">
            <a:extLst>
              <a:ext uri="{FF2B5EF4-FFF2-40B4-BE49-F238E27FC236}">
                <a16:creationId xmlns:a16="http://schemas.microsoft.com/office/drawing/2014/main" id="{03383CEA-4FEB-4C9E-B7D6-3B36BC8EB75A}"/>
              </a:ext>
            </a:extLst>
          </p:cNvPr>
          <p:cNvSpPr>
            <a:spLocks noGrp="1"/>
          </p:cNvSpPr>
          <p:nvPr>
            <p:ph type="body" sz="quarter" idx="12" hasCustomPrompt="1"/>
          </p:nvPr>
        </p:nvSpPr>
        <p:spPr>
          <a:xfrm>
            <a:off x="4318449" y="3151388"/>
            <a:ext cx="3618381" cy="216206"/>
          </a:xfrm>
          <a:prstGeom prst="rect">
            <a:avLst/>
          </a:prstGeom>
        </p:spPr>
        <p:txBody>
          <a:bodyPr lIns="0" tIns="0" rIns="0" bIns="0"/>
          <a:lstStyle>
            <a:lvl1pPr marL="0" indent="0">
              <a:lnSpc>
                <a:spcPts val="1765"/>
              </a:lnSpc>
              <a:spcBef>
                <a:spcPts val="0"/>
              </a:spcBef>
              <a:spcAft>
                <a:spcPts val="588"/>
              </a:spcAft>
              <a:buNone/>
              <a:defRPr sz="1372"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dirty="0"/>
              <a:t>Paragraph title Segoe UI </a:t>
            </a:r>
            <a:r>
              <a:rPr lang="en-US" dirty="0" err="1"/>
              <a:t>Semibold</a:t>
            </a:r>
            <a:r>
              <a:rPr lang="en-US" dirty="0"/>
              <a:t> 14/18</a:t>
            </a:r>
          </a:p>
        </p:txBody>
      </p:sp>
      <p:sp>
        <p:nvSpPr>
          <p:cNvPr id="22" name="Text Placeholder 4">
            <a:extLst>
              <a:ext uri="{FF2B5EF4-FFF2-40B4-BE49-F238E27FC236}">
                <a16:creationId xmlns:a16="http://schemas.microsoft.com/office/drawing/2014/main" id="{35007055-7118-477F-B301-DB401591FA27}"/>
              </a:ext>
            </a:extLst>
          </p:cNvPr>
          <p:cNvSpPr>
            <a:spLocks noGrp="1"/>
          </p:cNvSpPr>
          <p:nvPr>
            <p:ph type="body" sz="quarter" idx="13" hasCustomPrompt="1"/>
          </p:nvPr>
        </p:nvSpPr>
        <p:spPr>
          <a:xfrm>
            <a:off x="8149960" y="3151388"/>
            <a:ext cx="3618381" cy="216206"/>
          </a:xfrm>
          <a:prstGeom prst="rect">
            <a:avLst/>
          </a:prstGeom>
        </p:spPr>
        <p:txBody>
          <a:bodyPr lIns="0" tIns="0" rIns="0" bIns="0"/>
          <a:lstStyle>
            <a:lvl1pPr marL="0" indent="0">
              <a:lnSpc>
                <a:spcPts val="1765"/>
              </a:lnSpc>
              <a:spcBef>
                <a:spcPts val="0"/>
              </a:spcBef>
              <a:spcAft>
                <a:spcPts val="588"/>
              </a:spcAft>
              <a:buNone/>
              <a:defRPr sz="1372"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dirty="0"/>
              <a:t>Paragraph title Segoe UI </a:t>
            </a:r>
            <a:r>
              <a:rPr lang="en-US" dirty="0" err="1"/>
              <a:t>Semibold</a:t>
            </a:r>
            <a:r>
              <a:rPr lang="en-US" dirty="0"/>
              <a:t> 14/18</a:t>
            </a:r>
          </a:p>
        </p:txBody>
      </p:sp>
      <p:sp>
        <p:nvSpPr>
          <p:cNvPr id="23" name="Text Box 3">
            <a:extLst>
              <a:ext uri="{FF2B5EF4-FFF2-40B4-BE49-F238E27FC236}">
                <a16:creationId xmlns:a16="http://schemas.microsoft.com/office/drawing/2014/main" id="{DD31BD93-DFDF-4C46-8FDE-B1B55850B6B2}"/>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24" name="Text Placeholder 4">
            <a:extLst>
              <a:ext uri="{FF2B5EF4-FFF2-40B4-BE49-F238E27FC236}">
                <a16:creationId xmlns:a16="http://schemas.microsoft.com/office/drawing/2014/main" id="{2951A14E-1D63-9E44-9361-FD57A8BD812A}"/>
              </a:ext>
            </a:extLst>
          </p:cNvPr>
          <p:cNvSpPr>
            <a:spLocks noGrp="1"/>
          </p:cNvSpPr>
          <p:nvPr>
            <p:ph type="body" sz="quarter" idx="17" hasCustomPrompt="1"/>
          </p:nvPr>
        </p:nvSpPr>
        <p:spPr>
          <a:xfrm>
            <a:off x="454169" y="3378439"/>
            <a:ext cx="3618381" cy="2059603"/>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25" name="Text Placeholder 4">
            <a:extLst>
              <a:ext uri="{FF2B5EF4-FFF2-40B4-BE49-F238E27FC236}">
                <a16:creationId xmlns:a16="http://schemas.microsoft.com/office/drawing/2014/main" id="{1C3BF983-4009-1049-9AD7-C94BE3AA193C}"/>
              </a:ext>
            </a:extLst>
          </p:cNvPr>
          <p:cNvSpPr>
            <a:spLocks noGrp="1"/>
          </p:cNvSpPr>
          <p:nvPr>
            <p:ph type="body" sz="quarter" idx="18" hasCustomPrompt="1"/>
          </p:nvPr>
        </p:nvSpPr>
        <p:spPr>
          <a:xfrm>
            <a:off x="4318449" y="3378439"/>
            <a:ext cx="3618381" cy="2059603"/>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26" name="Text Placeholder 4">
            <a:extLst>
              <a:ext uri="{FF2B5EF4-FFF2-40B4-BE49-F238E27FC236}">
                <a16:creationId xmlns:a16="http://schemas.microsoft.com/office/drawing/2014/main" id="{2361C016-E331-F44F-ACAE-52E4AE73469E}"/>
              </a:ext>
            </a:extLst>
          </p:cNvPr>
          <p:cNvSpPr>
            <a:spLocks noGrp="1"/>
          </p:cNvSpPr>
          <p:nvPr>
            <p:ph type="body" sz="quarter" idx="19" hasCustomPrompt="1"/>
          </p:nvPr>
        </p:nvSpPr>
        <p:spPr>
          <a:xfrm>
            <a:off x="8156766" y="3378439"/>
            <a:ext cx="3618381" cy="2059603"/>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Tree>
    <p:extLst>
      <p:ext uri="{BB962C8B-B14F-4D97-AF65-F5344CB8AC3E}">
        <p14:creationId xmlns:p14="http://schemas.microsoft.com/office/powerpoint/2010/main" val="98789818"/>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Text option 2: two columns copy heavy</a:t>
            </a:r>
          </a:p>
        </p:txBody>
      </p:sp>
      <p:sp>
        <p:nvSpPr>
          <p:cNvPr id="16" name="Text Placeholder 4">
            <a:extLst>
              <a:ext uri="{FF2B5EF4-FFF2-40B4-BE49-F238E27FC236}">
                <a16:creationId xmlns:a16="http://schemas.microsoft.com/office/drawing/2014/main" id="{99E39B6D-21AF-485C-B606-D6EA248988A6}"/>
              </a:ext>
            </a:extLst>
          </p:cNvPr>
          <p:cNvSpPr>
            <a:spLocks noGrp="1"/>
          </p:cNvSpPr>
          <p:nvPr>
            <p:ph type="body" sz="quarter" idx="13" hasCustomPrompt="1"/>
          </p:nvPr>
        </p:nvSpPr>
        <p:spPr>
          <a:xfrm>
            <a:off x="455995" y="23636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7" name="Text Placeholder 4">
            <a:extLst>
              <a:ext uri="{FF2B5EF4-FFF2-40B4-BE49-F238E27FC236}">
                <a16:creationId xmlns:a16="http://schemas.microsoft.com/office/drawing/2014/main" id="{D0D85DDD-B7EA-4D73-BA98-A5ACF1DB2D33}"/>
              </a:ext>
            </a:extLst>
          </p:cNvPr>
          <p:cNvSpPr>
            <a:spLocks noGrp="1"/>
          </p:cNvSpPr>
          <p:nvPr>
            <p:ph type="body" sz="quarter" idx="14" hasCustomPrompt="1"/>
          </p:nvPr>
        </p:nvSpPr>
        <p:spPr>
          <a:xfrm>
            <a:off x="4303151" y="23636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3" name="Text Box 3">
            <a:extLst>
              <a:ext uri="{FF2B5EF4-FFF2-40B4-BE49-F238E27FC236}">
                <a16:creationId xmlns:a16="http://schemas.microsoft.com/office/drawing/2014/main" id="{CCDF1654-4D2D-794C-BBB7-E1447C036FDB}"/>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18" name="Text Placeholder 4">
            <a:extLst>
              <a:ext uri="{FF2B5EF4-FFF2-40B4-BE49-F238E27FC236}">
                <a16:creationId xmlns:a16="http://schemas.microsoft.com/office/drawing/2014/main" id="{82A6E05B-C65A-8C44-AC8B-AA08746E6668}"/>
              </a:ext>
            </a:extLst>
          </p:cNvPr>
          <p:cNvSpPr>
            <a:spLocks noGrp="1"/>
          </p:cNvSpPr>
          <p:nvPr>
            <p:ph type="body" sz="quarter" idx="17" hasCustomPrompt="1"/>
          </p:nvPr>
        </p:nvSpPr>
        <p:spPr>
          <a:xfrm>
            <a:off x="455995" y="2593749"/>
            <a:ext cx="3618381" cy="2059603"/>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19" name="Text Placeholder 4">
            <a:extLst>
              <a:ext uri="{FF2B5EF4-FFF2-40B4-BE49-F238E27FC236}">
                <a16:creationId xmlns:a16="http://schemas.microsoft.com/office/drawing/2014/main" id="{D52482AC-A354-B546-9AAD-B3E028512046}"/>
              </a:ext>
            </a:extLst>
          </p:cNvPr>
          <p:cNvSpPr>
            <a:spLocks noGrp="1"/>
          </p:cNvSpPr>
          <p:nvPr>
            <p:ph type="body" sz="quarter" idx="18" hasCustomPrompt="1"/>
          </p:nvPr>
        </p:nvSpPr>
        <p:spPr>
          <a:xfrm>
            <a:off x="4286809" y="2593749"/>
            <a:ext cx="3618381" cy="2059603"/>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Tree>
    <p:extLst>
      <p:ext uri="{BB962C8B-B14F-4D97-AF65-F5344CB8AC3E}">
        <p14:creationId xmlns:p14="http://schemas.microsoft.com/office/powerpoint/2010/main" val="715181035"/>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64957" y="1599722"/>
            <a:ext cx="3609417" cy="3108047"/>
          </a:xfrm>
          <a:prstGeom prst="rect">
            <a:avLst/>
          </a:prstGeom>
        </p:spPr>
      </p:pic>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465332" y="1599719"/>
            <a:ext cx="3609043" cy="3099393"/>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6" name="Picture 5"/>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4309002" y="1599718"/>
            <a:ext cx="3612531" cy="3099392"/>
          </a:xfrm>
          <a:prstGeom prst="rect">
            <a:avLst/>
          </a:prstGeom>
        </p:spPr>
      </p:pic>
      <p:sp>
        <p:nvSpPr>
          <p:cNvPr id="11" name="Picture Placeholder 10">
            <a:extLst>
              <a:ext uri="{FF2B5EF4-FFF2-40B4-BE49-F238E27FC236}">
                <a16:creationId xmlns:a16="http://schemas.microsoft.com/office/drawing/2014/main" id="{5877AA6F-F5D0-8349-8D7F-7A036C53AFEC}"/>
              </a:ext>
            </a:extLst>
          </p:cNvPr>
          <p:cNvSpPr>
            <a:spLocks noGrp="1"/>
          </p:cNvSpPr>
          <p:nvPr>
            <p:ph type="pic" sz="quarter" idx="22" hasCustomPrompt="1"/>
          </p:nvPr>
        </p:nvSpPr>
        <p:spPr>
          <a:xfrm>
            <a:off x="4303151" y="1599720"/>
            <a:ext cx="3618381" cy="3099393"/>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7" name="Picture 6"/>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8144083" y="1599720"/>
            <a:ext cx="3609417" cy="3103720"/>
          </a:xfrm>
          <a:prstGeom prst="rect">
            <a:avLst/>
          </a:prstGeom>
        </p:spPr>
      </p:pic>
      <p:sp>
        <p:nvSpPr>
          <p:cNvPr id="14" name="Picture Placeholder 13">
            <a:extLst>
              <a:ext uri="{FF2B5EF4-FFF2-40B4-BE49-F238E27FC236}">
                <a16:creationId xmlns:a16="http://schemas.microsoft.com/office/drawing/2014/main" id="{983A4321-3796-F044-9126-51A6AA308B77}"/>
              </a:ext>
            </a:extLst>
          </p:cNvPr>
          <p:cNvSpPr>
            <a:spLocks noGrp="1"/>
          </p:cNvSpPr>
          <p:nvPr>
            <p:ph type="pic" sz="quarter" idx="23" hasCustomPrompt="1"/>
          </p:nvPr>
        </p:nvSpPr>
        <p:spPr>
          <a:xfrm>
            <a:off x="8144082" y="1599719"/>
            <a:ext cx="3609043" cy="3099394"/>
          </a:xfrm>
          <a:prstGeom prst="rect">
            <a:avLst/>
          </a:prstGeom>
        </p:spPr>
        <p:txBody>
          <a:bodyPr anchor="ctr" anchorCtr="0">
            <a:noAutofit/>
          </a:bodyPr>
          <a:lstStyle>
            <a:lvl1pPr algn="ctr">
              <a:defRPr>
                <a:solidFill>
                  <a:schemeClr val="bg1"/>
                </a:solidFill>
              </a:defRPr>
            </a:lvl1pPr>
          </a:lstStyle>
          <a:p>
            <a:r>
              <a:rPr lang="en-US" dirty="0"/>
              <a:t>Drop photo here</a:t>
            </a:r>
          </a:p>
        </p:txBody>
      </p:sp>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Text option 3: three columns images and text</a:t>
            </a:r>
          </a:p>
        </p:txBody>
      </p:sp>
      <p:sp>
        <p:nvSpPr>
          <p:cNvPr id="5" name="Text Placeholder 4"/>
          <p:cNvSpPr>
            <a:spLocks noGrp="1"/>
          </p:cNvSpPr>
          <p:nvPr>
            <p:ph type="body" sz="quarter" idx="11" hasCustomPrompt="1"/>
          </p:nvPr>
        </p:nvSpPr>
        <p:spPr>
          <a:xfrm>
            <a:off x="455995" y="49279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p>
        </p:txBody>
      </p:sp>
      <p:sp>
        <p:nvSpPr>
          <p:cNvPr id="10" name="Text Placeholder 4"/>
          <p:cNvSpPr>
            <a:spLocks noGrp="1"/>
          </p:cNvSpPr>
          <p:nvPr>
            <p:ph type="body" sz="quarter" idx="13" hasCustomPrompt="1"/>
          </p:nvPr>
        </p:nvSpPr>
        <p:spPr>
          <a:xfrm>
            <a:off x="8144083" y="49279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303151" y="49279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p>
        </p:txBody>
      </p:sp>
      <p:sp>
        <p:nvSpPr>
          <p:cNvPr id="18" name="Text Box 3">
            <a:extLst>
              <a:ext uri="{FF2B5EF4-FFF2-40B4-BE49-F238E27FC236}">
                <a16:creationId xmlns:a16="http://schemas.microsoft.com/office/drawing/2014/main" id="{06DC0489-95B2-B74C-8FE4-80E75D67DE41}"/>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64957" y="5157653"/>
            <a:ext cx="3618381"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306077" y="5157653"/>
            <a:ext cx="3618381"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157653"/>
            <a:ext cx="3618381"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Tree>
    <p:extLst>
      <p:ext uri="{BB962C8B-B14F-4D97-AF65-F5344CB8AC3E}">
        <p14:creationId xmlns:p14="http://schemas.microsoft.com/office/powerpoint/2010/main" val="3314602909"/>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option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Text option 4: Six columns (numbered list)</a:t>
            </a:r>
          </a:p>
        </p:txBody>
      </p:sp>
      <p:sp>
        <p:nvSpPr>
          <p:cNvPr id="5" name="Text Placeholder 4"/>
          <p:cNvSpPr>
            <a:spLocks noGrp="1"/>
          </p:cNvSpPr>
          <p:nvPr>
            <p:ph type="body" sz="quarter" idx="11" hasCustomPrompt="1"/>
          </p:nvPr>
        </p:nvSpPr>
        <p:spPr>
          <a:xfrm>
            <a:off x="455995" y="3167817"/>
            <a:ext cx="1693247" cy="442532"/>
          </a:xfrm>
          <a:prstGeom prst="rect">
            <a:avLst/>
          </a:prstGeom>
        </p:spPr>
        <p:txBody>
          <a:bodyPr lIns="0" tIns="0" rIns="0" bIns="0"/>
          <a:lstStyle>
            <a:lvl1pPr marL="0" indent="0">
              <a:lnSpc>
                <a:spcPts val="1765"/>
              </a:lnSpc>
              <a:spcBef>
                <a:spcPts val="882"/>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14" name="Text Placeholder 4"/>
          <p:cNvSpPr>
            <a:spLocks noGrp="1"/>
          </p:cNvSpPr>
          <p:nvPr>
            <p:ph type="body" sz="quarter" idx="15" hasCustomPrompt="1"/>
          </p:nvPr>
        </p:nvSpPr>
        <p:spPr>
          <a:xfrm>
            <a:off x="2378328"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16" name="Text Placeholder 4"/>
          <p:cNvSpPr>
            <a:spLocks noGrp="1"/>
          </p:cNvSpPr>
          <p:nvPr>
            <p:ph type="body" sz="quarter" idx="17" hasCustomPrompt="1"/>
          </p:nvPr>
        </p:nvSpPr>
        <p:spPr>
          <a:xfrm>
            <a:off x="4300662"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18" name="Text Placeholder 4"/>
          <p:cNvSpPr>
            <a:spLocks noGrp="1"/>
          </p:cNvSpPr>
          <p:nvPr>
            <p:ph type="body" sz="quarter" idx="19" hasCustomPrompt="1"/>
          </p:nvPr>
        </p:nvSpPr>
        <p:spPr>
          <a:xfrm>
            <a:off x="6222995"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20" name="Text Placeholder 4"/>
          <p:cNvSpPr>
            <a:spLocks noGrp="1"/>
          </p:cNvSpPr>
          <p:nvPr>
            <p:ph type="body" sz="quarter" idx="21" hasCustomPrompt="1"/>
          </p:nvPr>
        </p:nvSpPr>
        <p:spPr>
          <a:xfrm>
            <a:off x="8145328"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22" name="Text Placeholder 4"/>
          <p:cNvSpPr>
            <a:spLocks noGrp="1"/>
          </p:cNvSpPr>
          <p:nvPr>
            <p:ph type="body" sz="quarter" idx="23" hasCustomPrompt="1"/>
          </p:nvPr>
        </p:nvSpPr>
        <p:spPr>
          <a:xfrm>
            <a:off x="10067660"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4" name="Text Placeholder 3">
            <a:extLst>
              <a:ext uri="{FF2B5EF4-FFF2-40B4-BE49-F238E27FC236}">
                <a16:creationId xmlns:a16="http://schemas.microsoft.com/office/drawing/2014/main" id="{44FF16C0-0541-41AD-98F7-A469609E8DC6}"/>
              </a:ext>
            </a:extLst>
          </p:cNvPr>
          <p:cNvSpPr>
            <a:spLocks noGrp="1"/>
          </p:cNvSpPr>
          <p:nvPr>
            <p:ph type="body" sz="quarter" idx="31" hasCustomPrompt="1"/>
          </p:nvPr>
        </p:nvSpPr>
        <p:spPr>
          <a:xfrm>
            <a:off x="455995"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1.</a:t>
            </a:r>
          </a:p>
        </p:txBody>
      </p:sp>
      <p:sp>
        <p:nvSpPr>
          <p:cNvPr id="37" name="Text Placeholder 3">
            <a:extLst>
              <a:ext uri="{FF2B5EF4-FFF2-40B4-BE49-F238E27FC236}">
                <a16:creationId xmlns:a16="http://schemas.microsoft.com/office/drawing/2014/main" id="{95171A5B-905D-4832-B11A-13594619F33F}"/>
              </a:ext>
            </a:extLst>
          </p:cNvPr>
          <p:cNvSpPr>
            <a:spLocks noGrp="1"/>
          </p:cNvSpPr>
          <p:nvPr>
            <p:ph type="body" sz="quarter" idx="32" hasCustomPrompt="1"/>
          </p:nvPr>
        </p:nvSpPr>
        <p:spPr>
          <a:xfrm>
            <a:off x="2379573"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2.</a:t>
            </a:r>
          </a:p>
        </p:txBody>
      </p:sp>
      <p:sp>
        <p:nvSpPr>
          <p:cNvPr id="38" name="Text Placeholder 3">
            <a:extLst>
              <a:ext uri="{FF2B5EF4-FFF2-40B4-BE49-F238E27FC236}">
                <a16:creationId xmlns:a16="http://schemas.microsoft.com/office/drawing/2014/main" id="{DDBE933A-166C-4934-8425-2A89AAA211E9}"/>
              </a:ext>
            </a:extLst>
          </p:cNvPr>
          <p:cNvSpPr>
            <a:spLocks noGrp="1"/>
          </p:cNvSpPr>
          <p:nvPr>
            <p:ph type="body" sz="quarter" idx="33" hasCustomPrompt="1"/>
          </p:nvPr>
        </p:nvSpPr>
        <p:spPr>
          <a:xfrm>
            <a:off x="4303151"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3.</a:t>
            </a:r>
          </a:p>
        </p:txBody>
      </p:sp>
      <p:sp>
        <p:nvSpPr>
          <p:cNvPr id="39" name="Text Placeholder 3">
            <a:extLst>
              <a:ext uri="{FF2B5EF4-FFF2-40B4-BE49-F238E27FC236}">
                <a16:creationId xmlns:a16="http://schemas.microsoft.com/office/drawing/2014/main" id="{171069D2-CF68-4D89-9134-20A61AFA10DD}"/>
              </a:ext>
            </a:extLst>
          </p:cNvPr>
          <p:cNvSpPr>
            <a:spLocks noGrp="1"/>
          </p:cNvSpPr>
          <p:nvPr>
            <p:ph type="body" sz="quarter" idx="34" hasCustomPrompt="1"/>
          </p:nvPr>
        </p:nvSpPr>
        <p:spPr>
          <a:xfrm>
            <a:off x="6229842"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4.</a:t>
            </a:r>
          </a:p>
        </p:txBody>
      </p:sp>
      <p:sp>
        <p:nvSpPr>
          <p:cNvPr id="40" name="Text Placeholder 3">
            <a:extLst>
              <a:ext uri="{FF2B5EF4-FFF2-40B4-BE49-F238E27FC236}">
                <a16:creationId xmlns:a16="http://schemas.microsoft.com/office/drawing/2014/main" id="{77858A5B-7408-41FF-9369-C0F9B773A308}"/>
              </a:ext>
            </a:extLst>
          </p:cNvPr>
          <p:cNvSpPr>
            <a:spLocks noGrp="1"/>
          </p:cNvSpPr>
          <p:nvPr>
            <p:ph type="body" sz="quarter" idx="35" hasCustomPrompt="1"/>
          </p:nvPr>
        </p:nvSpPr>
        <p:spPr>
          <a:xfrm>
            <a:off x="8139413"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5.</a:t>
            </a:r>
          </a:p>
        </p:txBody>
      </p:sp>
      <p:sp>
        <p:nvSpPr>
          <p:cNvPr id="41" name="Text Placeholder 3">
            <a:extLst>
              <a:ext uri="{FF2B5EF4-FFF2-40B4-BE49-F238E27FC236}">
                <a16:creationId xmlns:a16="http://schemas.microsoft.com/office/drawing/2014/main" id="{AF637A76-D1E1-49A2-AF33-3521BBC721C4}"/>
              </a:ext>
            </a:extLst>
          </p:cNvPr>
          <p:cNvSpPr>
            <a:spLocks noGrp="1"/>
          </p:cNvSpPr>
          <p:nvPr>
            <p:ph type="body" sz="quarter" idx="36" hasCustomPrompt="1"/>
          </p:nvPr>
        </p:nvSpPr>
        <p:spPr>
          <a:xfrm>
            <a:off x="10067660"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6.</a:t>
            </a:r>
          </a:p>
        </p:txBody>
      </p:sp>
      <p:sp>
        <p:nvSpPr>
          <p:cNvPr id="33" name="Text Box 3">
            <a:extLst>
              <a:ext uri="{FF2B5EF4-FFF2-40B4-BE49-F238E27FC236}">
                <a16:creationId xmlns:a16="http://schemas.microsoft.com/office/drawing/2014/main" id="{75395D73-9049-014E-BEF9-A35587DB4139}"/>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34" name="Text Placeholder 4">
            <a:extLst>
              <a:ext uri="{FF2B5EF4-FFF2-40B4-BE49-F238E27FC236}">
                <a16:creationId xmlns:a16="http://schemas.microsoft.com/office/drawing/2014/main" id="{3CC09D91-3BB7-5C4A-98CF-F87FD6AACD86}"/>
              </a:ext>
            </a:extLst>
          </p:cNvPr>
          <p:cNvSpPr>
            <a:spLocks noGrp="1"/>
          </p:cNvSpPr>
          <p:nvPr>
            <p:ph type="body" sz="quarter" idx="24" hasCustomPrompt="1"/>
          </p:nvPr>
        </p:nvSpPr>
        <p:spPr>
          <a:xfrm>
            <a:off x="454169"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35" name="Text Placeholder 4">
            <a:extLst>
              <a:ext uri="{FF2B5EF4-FFF2-40B4-BE49-F238E27FC236}">
                <a16:creationId xmlns:a16="http://schemas.microsoft.com/office/drawing/2014/main" id="{90A489FF-470D-734F-9769-61F47A78897E}"/>
              </a:ext>
            </a:extLst>
          </p:cNvPr>
          <p:cNvSpPr>
            <a:spLocks noGrp="1"/>
          </p:cNvSpPr>
          <p:nvPr>
            <p:ph type="body" sz="quarter" idx="37" hasCustomPrompt="1"/>
          </p:nvPr>
        </p:nvSpPr>
        <p:spPr>
          <a:xfrm>
            <a:off x="2378329"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36" name="Text Placeholder 4">
            <a:extLst>
              <a:ext uri="{FF2B5EF4-FFF2-40B4-BE49-F238E27FC236}">
                <a16:creationId xmlns:a16="http://schemas.microsoft.com/office/drawing/2014/main" id="{6F43AC1C-4836-034C-B18E-A886EB0A0954}"/>
              </a:ext>
            </a:extLst>
          </p:cNvPr>
          <p:cNvSpPr>
            <a:spLocks noGrp="1"/>
          </p:cNvSpPr>
          <p:nvPr>
            <p:ph type="body" sz="quarter" idx="38" hasCustomPrompt="1"/>
          </p:nvPr>
        </p:nvSpPr>
        <p:spPr>
          <a:xfrm>
            <a:off x="4300662"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42" name="Text Placeholder 4">
            <a:extLst>
              <a:ext uri="{FF2B5EF4-FFF2-40B4-BE49-F238E27FC236}">
                <a16:creationId xmlns:a16="http://schemas.microsoft.com/office/drawing/2014/main" id="{9221C77D-8F08-6C49-9011-B244AD138F0B}"/>
              </a:ext>
            </a:extLst>
          </p:cNvPr>
          <p:cNvSpPr>
            <a:spLocks noGrp="1"/>
          </p:cNvSpPr>
          <p:nvPr>
            <p:ph type="body" sz="quarter" idx="39" hasCustomPrompt="1"/>
          </p:nvPr>
        </p:nvSpPr>
        <p:spPr>
          <a:xfrm>
            <a:off x="6229842"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43" name="Text Placeholder 4">
            <a:extLst>
              <a:ext uri="{FF2B5EF4-FFF2-40B4-BE49-F238E27FC236}">
                <a16:creationId xmlns:a16="http://schemas.microsoft.com/office/drawing/2014/main" id="{F3776908-857F-F24D-9AF6-14CF938B5693}"/>
              </a:ext>
            </a:extLst>
          </p:cNvPr>
          <p:cNvSpPr>
            <a:spLocks noGrp="1"/>
          </p:cNvSpPr>
          <p:nvPr>
            <p:ph type="body" sz="quarter" idx="40" hasCustomPrompt="1"/>
          </p:nvPr>
        </p:nvSpPr>
        <p:spPr>
          <a:xfrm>
            <a:off x="8139413"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44" name="Text Placeholder 4">
            <a:extLst>
              <a:ext uri="{FF2B5EF4-FFF2-40B4-BE49-F238E27FC236}">
                <a16:creationId xmlns:a16="http://schemas.microsoft.com/office/drawing/2014/main" id="{EFB7F2E6-D12A-0A47-939B-737BAD817601}"/>
              </a:ext>
            </a:extLst>
          </p:cNvPr>
          <p:cNvSpPr>
            <a:spLocks noGrp="1"/>
          </p:cNvSpPr>
          <p:nvPr>
            <p:ph type="body" sz="quarter" idx="41" hasCustomPrompt="1"/>
          </p:nvPr>
        </p:nvSpPr>
        <p:spPr>
          <a:xfrm>
            <a:off x="10044584"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pic>
        <p:nvPicPr>
          <p:cNvPr id="46" name="Picture 45">
            <a:extLst>
              <a:ext uri="{FF2B5EF4-FFF2-40B4-BE49-F238E27FC236}">
                <a16:creationId xmlns:a16="http://schemas.microsoft.com/office/drawing/2014/main" id="{15EF402B-0A39-4444-AF7E-380A1C25739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882637" y="2301518"/>
            <a:ext cx="647418" cy="647510"/>
          </a:xfrm>
          <a:prstGeom prst="rect">
            <a:avLst/>
          </a:prstGeom>
        </p:spPr>
      </p:pic>
      <p:pic>
        <p:nvPicPr>
          <p:cNvPr id="47" name="Picture 46">
            <a:extLst>
              <a:ext uri="{FF2B5EF4-FFF2-40B4-BE49-F238E27FC236}">
                <a16:creationId xmlns:a16="http://schemas.microsoft.com/office/drawing/2014/main" id="{3E2F996C-B451-5D43-A1A7-18659348D8D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567498" y="2301518"/>
            <a:ext cx="647418" cy="647510"/>
          </a:xfrm>
          <a:prstGeom prst="rect">
            <a:avLst/>
          </a:prstGeom>
        </p:spPr>
      </p:pic>
      <p:pic>
        <p:nvPicPr>
          <p:cNvPr id="48" name="Picture 47">
            <a:extLst>
              <a:ext uri="{FF2B5EF4-FFF2-40B4-BE49-F238E27FC236}">
                <a16:creationId xmlns:a16="http://schemas.microsoft.com/office/drawing/2014/main" id="{2164D954-D4BE-604E-A1FA-5D4A16CC776D}"/>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686028" y="2301518"/>
            <a:ext cx="647418" cy="647510"/>
          </a:xfrm>
          <a:prstGeom prst="rect">
            <a:avLst/>
          </a:prstGeom>
        </p:spPr>
      </p:pic>
      <p:pic>
        <p:nvPicPr>
          <p:cNvPr id="49" name="Picture 48">
            <a:extLst>
              <a:ext uri="{FF2B5EF4-FFF2-40B4-BE49-F238E27FC236}">
                <a16:creationId xmlns:a16="http://schemas.microsoft.com/office/drawing/2014/main" id="{5FC96516-B0E2-964A-9976-F62D8A3CA035}"/>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52756" y="2301518"/>
            <a:ext cx="647418" cy="647510"/>
          </a:xfrm>
          <a:prstGeom prst="rect">
            <a:avLst/>
          </a:prstGeom>
        </p:spPr>
      </p:pic>
      <p:pic>
        <p:nvPicPr>
          <p:cNvPr id="50" name="Picture 49">
            <a:extLst>
              <a:ext uri="{FF2B5EF4-FFF2-40B4-BE49-F238E27FC236}">
                <a16:creationId xmlns:a16="http://schemas.microsoft.com/office/drawing/2014/main" id="{C42970E5-3D59-6D4C-802D-2A054118D505}"/>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802988" y="2301518"/>
            <a:ext cx="647418" cy="647510"/>
          </a:xfrm>
          <a:prstGeom prst="rect">
            <a:avLst/>
          </a:prstGeom>
        </p:spPr>
      </p:pic>
      <p:pic>
        <p:nvPicPr>
          <p:cNvPr id="51" name="Picture 50">
            <a:extLst>
              <a:ext uri="{FF2B5EF4-FFF2-40B4-BE49-F238E27FC236}">
                <a16:creationId xmlns:a16="http://schemas.microsoft.com/office/drawing/2014/main" id="{32F713FA-C34D-0546-BEC6-2429F7B462C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02611" y="2301518"/>
            <a:ext cx="647418" cy="647510"/>
          </a:xfrm>
          <a:prstGeom prst="rect">
            <a:avLst/>
          </a:prstGeom>
        </p:spPr>
      </p:pic>
      <p:sp>
        <p:nvSpPr>
          <p:cNvPr id="25" name="Content Placeholder 15"/>
          <p:cNvSpPr>
            <a:spLocks noGrp="1"/>
          </p:cNvSpPr>
          <p:nvPr>
            <p:ph sz="quarter" idx="26" hasCustomPrompt="1"/>
          </p:nvPr>
        </p:nvSpPr>
        <p:spPr>
          <a:xfrm>
            <a:off x="2378328"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dirty="0"/>
              <a:t>Drop graphic here</a:t>
            </a:r>
          </a:p>
          <a:p>
            <a:pPr lvl="0"/>
            <a:endParaRPr lang="en-US" dirty="0"/>
          </a:p>
        </p:txBody>
      </p:sp>
      <p:sp>
        <p:nvSpPr>
          <p:cNvPr id="24" name="Content Placeholder 15"/>
          <p:cNvSpPr>
            <a:spLocks noGrp="1"/>
          </p:cNvSpPr>
          <p:nvPr>
            <p:ph sz="quarter" idx="25" hasCustomPrompt="1"/>
          </p:nvPr>
        </p:nvSpPr>
        <p:spPr>
          <a:xfrm>
            <a:off x="455995" y="2283405"/>
            <a:ext cx="1693247" cy="672414"/>
          </a:xfrm>
          <a:prstGeom prst="rect">
            <a:avLst/>
          </a:prstGeom>
        </p:spPr>
        <p:txBody>
          <a:bodyPr>
            <a:noAutofit/>
          </a:bodyPr>
          <a:lstStyle>
            <a:lvl1pPr marL="0" indent="0">
              <a:buNone/>
              <a:defRPr sz="1961">
                <a:solidFill>
                  <a:srgbClr val="000000"/>
                </a:solidFill>
              </a:defRPr>
            </a:lvl1pPr>
          </a:lstStyle>
          <a:p>
            <a:pPr lvl="0"/>
            <a:r>
              <a:rPr lang="en-US" dirty="0"/>
              <a:t>Drop graphic here</a:t>
            </a:r>
          </a:p>
        </p:txBody>
      </p:sp>
      <p:sp>
        <p:nvSpPr>
          <p:cNvPr id="26" name="Content Placeholder 15"/>
          <p:cNvSpPr>
            <a:spLocks noGrp="1"/>
          </p:cNvSpPr>
          <p:nvPr>
            <p:ph sz="quarter" idx="27" hasCustomPrompt="1"/>
          </p:nvPr>
        </p:nvSpPr>
        <p:spPr>
          <a:xfrm>
            <a:off x="4300662"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dirty="0"/>
              <a:t>Drop graphic here</a:t>
            </a:r>
          </a:p>
          <a:p>
            <a:pPr lvl="0"/>
            <a:endParaRPr lang="en-US" dirty="0"/>
          </a:p>
        </p:txBody>
      </p:sp>
      <p:sp>
        <p:nvSpPr>
          <p:cNvPr id="27" name="Content Placeholder 15"/>
          <p:cNvSpPr>
            <a:spLocks noGrp="1"/>
          </p:cNvSpPr>
          <p:nvPr>
            <p:ph sz="quarter" idx="28" hasCustomPrompt="1"/>
          </p:nvPr>
        </p:nvSpPr>
        <p:spPr>
          <a:xfrm>
            <a:off x="6222995"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dirty="0"/>
              <a:t>Drop graphic here</a:t>
            </a:r>
          </a:p>
          <a:p>
            <a:pPr lvl="0"/>
            <a:endParaRPr lang="en-US" dirty="0"/>
          </a:p>
        </p:txBody>
      </p:sp>
      <p:sp>
        <p:nvSpPr>
          <p:cNvPr id="28" name="Content Placeholder 15"/>
          <p:cNvSpPr>
            <a:spLocks noGrp="1"/>
          </p:cNvSpPr>
          <p:nvPr>
            <p:ph sz="quarter" idx="29" hasCustomPrompt="1"/>
          </p:nvPr>
        </p:nvSpPr>
        <p:spPr>
          <a:xfrm>
            <a:off x="8145328"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dirty="0"/>
              <a:t>Drop graphic here</a:t>
            </a:r>
          </a:p>
          <a:p>
            <a:pPr lvl="0"/>
            <a:endParaRPr lang="en-US" dirty="0"/>
          </a:p>
        </p:txBody>
      </p:sp>
      <p:sp>
        <p:nvSpPr>
          <p:cNvPr id="29" name="Content Placeholder 15"/>
          <p:cNvSpPr>
            <a:spLocks noGrp="1"/>
          </p:cNvSpPr>
          <p:nvPr>
            <p:ph sz="quarter" idx="30" hasCustomPrompt="1"/>
          </p:nvPr>
        </p:nvSpPr>
        <p:spPr>
          <a:xfrm>
            <a:off x="10067660"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dirty="0"/>
              <a:t>Drop graphic here</a:t>
            </a:r>
          </a:p>
          <a:p>
            <a:pPr lvl="0"/>
            <a:endParaRPr lang="en-US" dirty="0"/>
          </a:p>
        </p:txBody>
      </p:sp>
    </p:spTree>
    <p:extLst>
      <p:ext uri="{BB962C8B-B14F-4D97-AF65-F5344CB8AC3E}">
        <p14:creationId xmlns:p14="http://schemas.microsoft.com/office/powerpoint/2010/main" val="2452442507"/>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strike="noStrike">
                <a:solidFill>
                  <a:srgbClr val="000000"/>
                </a:solidFill>
              </a:defRPr>
            </a:lvl1pPr>
          </a:lstStyle>
          <a:p>
            <a:r>
              <a:rPr lang="en-US" dirty="0"/>
              <a:t>Title</a:t>
            </a:r>
          </a:p>
        </p:txBody>
      </p:sp>
    </p:spTree>
    <p:extLst>
      <p:ext uri="{BB962C8B-B14F-4D97-AF65-F5344CB8AC3E}">
        <p14:creationId xmlns:p14="http://schemas.microsoft.com/office/powerpoint/2010/main" val="408953333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tx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C1F9C5D-BBFD-AE42-A1D5-DA2C27C2E90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31183" y="473796"/>
            <a:ext cx="1335673" cy="190278"/>
          </a:xfrm>
          <a:prstGeom prst="rect">
            <a:avLst/>
          </a:prstGeom>
        </p:spPr>
      </p:pic>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705" strike="noStrike" spc="-49" baseline="0">
                <a:solidFill>
                  <a:schemeClr val="bg2"/>
                </a:solidFill>
              </a:defRPr>
            </a:lvl1pPr>
          </a:lstStyle>
          <a:p>
            <a:r>
              <a:rPr lang="en-US" dirty="0"/>
              <a:t>Azure presentation title </a:t>
            </a:r>
            <a:br>
              <a:rPr lang="en-US" dirty="0"/>
            </a:br>
            <a:r>
              <a:rPr lang="en-US" dirty="0"/>
              <a:t>or event name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24246"/>
          </a:xfrm>
          <a:prstGeom prst="rect">
            <a:avLst/>
          </a:prstGeom>
        </p:spPr>
        <p:txBody>
          <a:bodyPr/>
          <a:lstStyle>
            <a:lvl1pPr>
              <a:defRPr sz="1765">
                <a:solidFill>
                  <a:schemeClr val="bg2"/>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Tree>
    <p:extLst>
      <p:ext uri="{BB962C8B-B14F-4D97-AF65-F5344CB8AC3E}">
        <p14:creationId xmlns:p14="http://schemas.microsoft.com/office/powerpoint/2010/main" val="12111662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title 1">
    <p:bg>
      <p:bgPr>
        <a:solidFill>
          <a:schemeClr val="bg1"/>
        </a:solidFill>
        <a:effectLst/>
      </p:bgPr>
    </p:bg>
    <p:spTree>
      <p:nvGrpSpPr>
        <p:cNvPr id="1" name=""/>
        <p:cNvGrpSpPr/>
        <p:nvPr/>
      </p:nvGrpSpPr>
      <p:grpSpPr>
        <a:xfrm>
          <a:off x="0" y="0"/>
          <a:ext cx="0" cy="0"/>
          <a:chOff x="0" y="0"/>
          <a:chExt cx="0" cy="0"/>
        </a:xfrm>
      </p:grpSpPr>
      <p:sp>
        <p:nvSpPr>
          <p:cNvPr id="4" name="Title 35"/>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rgbClr val="000000"/>
                </a:solidFill>
              </a:defRPr>
            </a:lvl1pPr>
          </a:lstStyle>
          <a:p>
            <a:pPr marL="0" lvl="0">
              <a:lnSpc>
                <a:spcPts val="5490"/>
              </a:lnSpc>
            </a:pPr>
            <a:r>
              <a:rPr lang="en-US" dirty="0"/>
              <a:t>Section title</a:t>
            </a:r>
          </a:p>
        </p:txBody>
      </p:sp>
    </p:spTree>
    <p:extLst>
      <p:ext uri="{BB962C8B-B14F-4D97-AF65-F5344CB8AC3E}">
        <p14:creationId xmlns:p14="http://schemas.microsoft.com/office/powerpoint/2010/main" val="29563719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Section title 2">
    <p:bg>
      <p:bgPr>
        <a:solidFill>
          <a:schemeClr val="bg2"/>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rgbClr val="FFFFFF"/>
                </a:solidFill>
              </a:defRPr>
            </a:lvl1pPr>
          </a:lstStyle>
          <a:p>
            <a:pPr marL="0" lvl="0">
              <a:lnSpc>
                <a:spcPts val="5490"/>
              </a:lnSpc>
            </a:pPr>
            <a:r>
              <a:rPr lang="en-US" dirty="0"/>
              <a:t>Section title</a:t>
            </a:r>
          </a:p>
        </p:txBody>
      </p:sp>
    </p:spTree>
    <p:extLst>
      <p:ext uri="{BB962C8B-B14F-4D97-AF65-F5344CB8AC3E}">
        <p14:creationId xmlns:p14="http://schemas.microsoft.com/office/powerpoint/2010/main" val="199953871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rgbClr val="FFFFFF"/>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5" name="Title 35">
            <a:extLst>
              <a:ext uri="{FF2B5EF4-FFF2-40B4-BE49-F238E27FC236}">
                <a16:creationId xmlns:a16="http://schemas.microsoft.com/office/drawing/2014/main" id="{60388DA1-8C2D-4FFD-88BD-DE4D7CEFD0D2}"/>
              </a:ext>
            </a:extLst>
          </p:cNvPr>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chemeClr val="tx1"/>
                </a:solidFill>
              </a:defRPr>
            </a:lvl1pPr>
          </a:lstStyle>
          <a:p>
            <a:pPr marL="0" lvl="0">
              <a:lnSpc>
                <a:spcPts val="5490"/>
              </a:lnSpc>
            </a:pPr>
            <a:r>
              <a:rPr lang="en-US" dirty="0"/>
              <a:t>Section title</a:t>
            </a:r>
          </a:p>
        </p:txBody>
      </p:sp>
    </p:spTree>
    <p:extLst>
      <p:ext uri="{BB962C8B-B14F-4D97-AF65-F5344CB8AC3E}">
        <p14:creationId xmlns:p14="http://schemas.microsoft.com/office/powerpoint/2010/main" val="14643126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0"/>
            <a:ext cx="5973053" cy="6857999"/>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3" name="Picture 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229841" y="0"/>
            <a:ext cx="5973790" cy="6857999"/>
          </a:xfrm>
          <a:prstGeom prst="rect">
            <a:avLst/>
          </a:prstGeom>
        </p:spPr>
      </p:pic>
      <p:sp>
        <p:nvSpPr>
          <p:cNvPr id="2" name="Title 1"/>
          <p:cNvSpPr>
            <a:spLocks noGrp="1"/>
          </p:cNvSpPr>
          <p:nvPr>
            <p:ph type="title" hasCustomPrompt="1"/>
          </p:nvPr>
        </p:nvSpPr>
        <p:spPr>
          <a:xfrm>
            <a:off x="455995" y="620428"/>
            <a:ext cx="5541959" cy="403137"/>
          </a:xfrm>
          <a:prstGeom prst="rect">
            <a:avLst/>
          </a:prstGeom>
        </p:spPr>
        <p:txBody>
          <a:bodyPr wrap="square" lIns="0" tIns="0" rIns="0" bIns="0">
            <a:spAutoFit/>
          </a:bodyPr>
          <a:lstStyle>
            <a:lvl1pPr>
              <a:lnSpc>
                <a:spcPts val="3137"/>
              </a:lnSpc>
              <a:defRPr sz="2745" baseline="0">
                <a:solidFill>
                  <a:srgbClr val="000000"/>
                </a:solidFill>
              </a:defRPr>
            </a:lvl1pPr>
          </a:lstStyle>
          <a:p>
            <a:r>
              <a:rPr lang="en-US" dirty="0"/>
              <a:t>Photo layout 1</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55994" y="2363622"/>
            <a:ext cx="4822952" cy="495072"/>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a:p>
            <a:pPr lvl="1"/>
            <a:endParaRPr lang="en-US" dirty="0"/>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55995" y="1922587"/>
            <a:ext cx="4822951" cy="287771"/>
          </a:xfrm>
          <a:prstGeom prst="rect">
            <a:avLst/>
          </a:prstGeom>
        </p:spPr>
        <p:txBody>
          <a:bodyPr wrap="square" lIns="0" tIns="0" rIns="0" bIns="0">
            <a:spAutoFit/>
          </a:bodyPr>
          <a:lstStyle>
            <a:lvl1pPr marL="0" indent="0">
              <a:lnSpc>
                <a:spcPts val="2353"/>
              </a:lnSpc>
              <a:buNone/>
              <a:defRPr lang="en-US" sz="1961" kern="1200" spc="0" baseline="0" dirty="0">
                <a:solidFill>
                  <a:srgbClr val="000000"/>
                </a:solidFill>
                <a:latin typeface="+mn-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Regular 20/24. </a:t>
            </a:r>
          </a:p>
        </p:txBody>
      </p:sp>
      <p:sp>
        <p:nvSpPr>
          <p:cNvPr id="13" name="Text Box 3">
            <a:extLst>
              <a:ext uri="{FF2B5EF4-FFF2-40B4-BE49-F238E27FC236}">
                <a16:creationId xmlns:a16="http://schemas.microsoft.com/office/drawing/2014/main" id="{9B6CD1B2-B033-3544-BC3C-77A135C65972}"/>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55995" y="2576675"/>
            <a:ext cx="4822951" cy="674608"/>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55993" y="3428999"/>
            <a:ext cx="4822952" cy="495072"/>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a:p>
            <a:pPr lvl="1"/>
            <a:endParaRPr lang="en-US" dirty="0"/>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55994" y="3639464"/>
            <a:ext cx="4822951" cy="674608"/>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Tree>
    <p:extLst>
      <p:ext uri="{BB962C8B-B14F-4D97-AF65-F5344CB8AC3E}">
        <p14:creationId xmlns:p14="http://schemas.microsoft.com/office/powerpoint/2010/main" val="3868467763"/>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5647" y="2152781"/>
            <a:ext cx="3648727" cy="2589915"/>
          </a:xfrm>
          <a:prstGeom prst="rect">
            <a:avLst/>
          </a:prstGeom>
        </p:spPr>
      </p:pic>
      <p:sp>
        <p:nvSpPr>
          <p:cNvPr id="4" name="Picture Placeholder 3">
            <a:extLst>
              <a:ext uri="{FF2B5EF4-FFF2-40B4-BE49-F238E27FC236}">
                <a16:creationId xmlns:a16="http://schemas.microsoft.com/office/drawing/2014/main" id="{2717A0C5-B07A-A34B-9DBC-AEA2B456E25A}"/>
              </a:ext>
            </a:extLst>
          </p:cNvPr>
          <p:cNvSpPr>
            <a:spLocks noGrp="1"/>
          </p:cNvSpPr>
          <p:nvPr>
            <p:ph type="pic" sz="quarter" idx="14" hasCustomPrompt="1"/>
          </p:nvPr>
        </p:nvSpPr>
        <p:spPr>
          <a:xfrm>
            <a:off x="426424" y="2152781"/>
            <a:ext cx="3647951" cy="2589915"/>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17" name="Picture 16"/>
          <p:cNvPicPr>
            <a:picLocks noChangeAspect="1"/>
          </p:cNvPicPr>
          <p:nvPr userDrawn="1"/>
        </p:nvPicPr>
        <p:blipFill rotWithShape="1">
          <a:blip r:embed="rId3" cstate="email">
            <a:extLst>
              <a:ext uri="{28A0092B-C50C-407E-A947-70E740481C1C}">
                <a14:useLocalDpi xmlns:a14="http://schemas.microsoft.com/office/drawing/2010/main"/>
              </a:ext>
            </a:extLst>
          </a:blip>
          <a:srcRect l="-302"/>
          <a:stretch/>
        </p:blipFill>
        <p:spPr>
          <a:xfrm>
            <a:off x="4295368" y="2152781"/>
            <a:ext cx="3623052" cy="2589916"/>
          </a:xfrm>
          <a:prstGeom prst="rect">
            <a:avLst/>
          </a:prstGeom>
        </p:spPr>
      </p:pic>
      <p:sp>
        <p:nvSpPr>
          <p:cNvPr id="7" name="Picture Placeholder 6">
            <a:extLst>
              <a:ext uri="{FF2B5EF4-FFF2-40B4-BE49-F238E27FC236}">
                <a16:creationId xmlns:a16="http://schemas.microsoft.com/office/drawing/2014/main" id="{F5287B92-3963-B94C-821F-3908B3544A42}"/>
              </a:ext>
            </a:extLst>
          </p:cNvPr>
          <p:cNvSpPr>
            <a:spLocks noGrp="1"/>
          </p:cNvSpPr>
          <p:nvPr>
            <p:ph type="pic" sz="quarter" idx="15" hasCustomPrompt="1"/>
          </p:nvPr>
        </p:nvSpPr>
        <p:spPr>
          <a:xfrm>
            <a:off x="4300039" y="2152781"/>
            <a:ext cx="3618381" cy="2589915"/>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15" name="Picture 14"/>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8150360" y="2239883"/>
            <a:ext cx="3623053" cy="2502812"/>
          </a:xfrm>
          <a:prstGeom prst="rect">
            <a:avLst/>
          </a:prstGeom>
        </p:spPr>
      </p:pic>
      <p:sp>
        <p:nvSpPr>
          <p:cNvPr id="11" name="Picture Placeholder 10">
            <a:extLst>
              <a:ext uri="{FF2B5EF4-FFF2-40B4-BE49-F238E27FC236}">
                <a16:creationId xmlns:a16="http://schemas.microsoft.com/office/drawing/2014/main" id="{1DC31788-B7D8-9D46-BE0A-6B7EED7110B6}"/>
              </a:ext>
            </a:extLst>
          </p:cNvPr>
          <p:cNvSpPr>
            <a:spLocks noGrp="1"/>
          </p:cNvSpPr>
          <p:nvPr>
            <p:ph type="pic" sz="quarter" idx="16" hasCustomPrompt="1"/>
          </p:nvPr>
        </p:nvSpPr>
        <p:spPr>
          <a:xfrm>
            <a:off x="8150308" y="2152781"/>
            <a:ext cx="3612156" cy="2589915"/>
          </a:xfrm>
          <a:prstGeom prst="rect">
            <a:avLst/>
          </a:prstGeom>
        </p:spPr>
        <p:txBody>
          <a:bodyPr anchor="ctr" anchorCtr="0">
            <a:noAutofit/>
          </a:bodyPr>
          <a:lstStyle>
            <a:lvl1pPr algn="ctr">
              <a:defRPr>
                <a:solidFill>
                  <a:schemeClr val="bg1"/>
                </a:solidFill>
              </a:defRPr>
            </a:lvl1pPr>
          </a:lstStyle>
          <a:p>
            <a:r>
              <a:rPr lang="en-US" dirty="0"/>
              <a:t>Drop photo here</a:t>
            </a:r>
          </a:p>
        </p:txBody>
      </p:sp>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Photo layout 2</a:t>
            </a:r>
          </a:p>
        </p:txBody>
      </p:sp>
      <p:sp>
        <p:nvSpPr>
          <p:cNvPr id="5" name="Text Placeholder 4"/>
          <p:cNvSpPr>
            <a:spLocks noGrp="1"/>
          </p:cNvSpPr>
          <p:nvPr>
            <p:ph type="body" sz="quarter" idx="11" hasCustomPrompt="1"/>
          </p:nvPr>
        </p:nvSpPr>
        <p:spPr>
          <a:xfrm>
            <a:off x="455995"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UI </a:t>
            </a:r>
            <a:r>
              <a:rPr lang="en-US" dirty="0" err="1"/>
              <a:t>Semibold</a:t>
            </a:r>
            <a:r>
              <a:rPr lang="en-US" dirty="0"/>
              <a:t> 14</a:t>
            </a:r>
          </a:p>
        </p:txBody>
      </p:sp>
      <p:sp>
        <p:nvSpPr>
          <p:cNvPr id="9" name="Text Placeholder 4"/>
          <p:cNvSpPr>
            <a:spLocks noGrp="1"/>
          </p:cNvSpPr>
          <p:nvPr>
            <p:ph type="body" sz="quarter" idx="12" hasCustomPrompt="1"/>
          </p:nvPr>
        </p:nvSpPr>
        <p:spPr>
          <a:xfrm>
            <a:off x="4300039"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sz="1372">
                <a:solidFill>
                  <a:schemeClr val="tx2"/>
                </a:solidFill>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UI </a:t>
            </a:r>
            <a:r>
              <a:rPr lang="en-US" dirty="0" err="1"/>
              <a:t>Semibold</a:t>
            </a:r>
            <a:r>
              <a:rPr lang="en-US" dirty="0"/>
              <a:t> 14</a:t>
            </a:r>
          </a:p>
        </p:txBody>
      </p:sp>
      <p:sp>
        <p:nvSpPr>
          <p:cNvPr id="10" name="Text Placeholder 4"/>
          <p:cNvSpPr>
            <a:spLocks noGrp="1"/>
          </p:cNvSpPr>
          <p:nvPr>
            <p:ph type="body" sz="quarter" idx="13" hasCustomPrompt="1"/>
          </p:nvPr>
        </p:nvSpPr>
        <p:spPr>
          <a:xfrm>
            <a:off x="8144083"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sz="1372">
                <a:solidFill>
                  <a:schemeClr val="tx2"/>
                </a:solidFill>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UI </a:t>
            </a:r>
            <a:r>
              <a:rPr lang="en-US" dirty="0" err="1"/>
              <a:t>Semibold</a:t>
            </a:r>
            <a:r>
              <a:rPr lang="en-US" dirty="0"/>
              <a:t> 14</a:t>
            </a:r>
          </a:p>
        </p:txBody>
      </p:sp>
      <p:sp>
        <p:nvSpPr>
          <p:cNvPr id="20" name="Text Box 3">
            <a:extLst>
              <a:ext uri="{FF2B5EF4-FFF2-40B4-BE49-F238E27FC236}">
                <a16:creationId xmlns:a16="http://schemas.microsoft.com/office/drawing/2014/main" id="{F848FF14-9025-D34E-A47B-6D1957DCA63E}"/>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22" name="Text Placeholder 4">
            <a:extLst>
              <a:ext uri="{FF2B5EF4-FFF2-40B4-BE49-F238E27FC236}">
                <a16:creationId xmlns:a16="http://schemas.microsoft.com/office/drawing/2014/main" id="{B97163EF-E7E8-4446-98C1-DF17E29E7379}"/>
              </a:ext>
            </a:extLst>
          </p:cNvPr>
          <p:cNvSpPr>
            <a:spLocks noGrp="1"/>
          </p:cNvSpPr>
          <p:nvPr>
            <p:ph type="body" sz="quarter" idx="42" hasCustomPrompt="1"/>
          </p:nvPr>
        </p:nvSpPr>
        <p:spPr>
          <a:xfrm>
            <a:off x="454169" y="5158174"/>
            <a:ext cx="3618381"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p>
        </p:txBody>
      </p:sp>
      <p:sp>
        <p:nvSpPr>
          <p:cNvPr id="23" name="Text Placeholder 4">
            <a:extLst>
              <a:ext uri="{FF2B5EF4-FFF2-40B4-BE49-F238E27FC236}">
                <a16:creationId xmlns:a16="http://schemas.microsoft.com/office/drawing/2014/main" id="{8E57B78A-F25C-4D46-917C-E53FD3A557E0}"/>
              </a:ext>
            </a:extLst>
          </p:cNvPr>
          <p:cNvSpPr>
            <a:spLocks noGrp="1"/>
          </p:cNvSpPr>
          <p:nvPr>
            <p:ph type="body" sz="quarter" idx="43" hasCustomPrompt="1"/>
          </p:nvPr>
        </p:nvSpPr>
        <p:spPr>
          <a:xfrm>
            <a:off x="4302175" y="5158174"/>
            <a:ext cx="3616245"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p>
        </p:txBody>
      </p:sp>
      <p:sp>
        <p:nvSpPr>
          <p:cNvPr id="24" name="Text Placeholder 4">
            <a:extLst>
              <a:ext uri="{FF2B5EF4-FFF2-40B4-BE49-F238E27FC236}">
                <a16:creationId xmlns:a16="http://schemas.microsoft.com/office/drawing/2014/main" id="{A1AA5291-B66D-8249-B809-BA15DD1EEA3E}"/>
              </a:ext>
            </a:extLst>
          </p:cNvPr>
          <p:cNvSpPr>
            <a:spLocks noGrp="1"/>
          </p:cNvSpPr>
          <p:nvPr>
            <p:ph type="body" sz="quarter" idx="44" hasCustomPrompt="1"/>
          </p:nvPr>
        </p:nvSpPr>
        <p:spPr>
          <a:xfrm>
            <a:off x="8150308" y="5158174"/>
            <a:ext cx="3618381"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p>
        </p:txBody>
      </p:sp>
    </p:spTree>
    <p:extLst>
      <p:ext uri="{BB962C8B-B14F-4D97-AF65-F5344CB8AC3E}">
        <p14:creationId xmlns:p14="http://schemas.microsoft.com/office/powerpoint/2010/main" val="1821981690"/>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vice layout 1">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444774" y="418150"/>
            <a:ext cx="7747227" cy="6439851"/>
          </a:xfrm>
          <a:prstGeom prst="rect">
            <a:avLst/>
          </a:prstGeom>
        </p:spPr>
      </p:pic>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Device layout 1: one column</a:t>
            </a:r>
          </a:p>
        </p:txBody>
      </p:sp>
      <p:sp>
        <p:nvSpPr>
          <p:cNvPr id="4" name="Text Placeholder 3"/>
          <p:cNvSpPr>
            <a:spLocks noGrp="1"/>
          </p:cNvSpPr>
          <p:nvPr>
            <p:ph type="body" sz="quarter" idx="10" hasCustomPrompt="1"/>
          </p:nvPr>
        </p:nvSpPr>
        <p:spPr>
          <a:xfrm>
            <a:off x="455995" y="1922802"/>
            <a:ext cx="4758211" cy="603538"/>
          </a:xfrm>
          <a:prstGeom prst="rect">
            <a:avLst/>
          </a:prstGeom>
        </p:spPr>
        <p:txBody>
          <a:bodyPr wrap="square" lIns="0" tIns="0" rIns="0" bIns="0">
            <a:spAutoFit/>
          </a:bodyPr>
          <a:lstStyle>
            <a:lvl1pPr marL="0" indent="0">
              <a:lnSpc>
                <a:spcPts val="2353"/>
              </a:lnSpc>
              <a:buNone/>
              <a:defRPr sz="1961" b="0" i="0">
                <a:solidFill>
                  <a:srgbClr val="000000"/>
                </a:solidFill>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pt-BR" dirty="0"/>
              <a:t>Large subhead Segoe UI Regular 20/24. Em volor resequaectur.</a:t>
            </a:r>
            <a:endParaRPr lang="en-US" dirty="0"/>
          </a:p>
        </p:txBody>
      </p:sp>
      <p:sp>
        <p:nvSpPr>
          <p:cNvPr id="5" name="Text Placeholder 4"/>
          <p:cNvSpPr>
            <a:spLocks noGrp="1"/>
          </p:cNvSpPr>
          <p:nvPr>
            <p:ph type="body" sz="quarter" idx="11" hasCustomPrompt="1"/>
          </p:nvPr>
        </p:nvSpPr>
        <p:spPr>
          <a:xfrm>
            <a:off x="455995" y="2707597"/>
            <a:ext cx="4758210" cy="2521268"/>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a:t>
            </a:r>
          </a:p>
        </p:txBody>
      </p:sp>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p:nvPr>
        </p:nvSpPr>
        <p:spPr>
          <a:xfrm>
            <a:off x="6358812" y="1519688"/>
            <a:ext cx="5833188" cy="4343375"/>
          </a:xfrm>
          <a:prstGeom prst="rect">
            <a:avLst/>
          </a:prstGeom>
        </p:spPr>
        <p:txBody>
          <a:bodyPr anchor="ctr" anchorCtr="0">
            <a:noAutofit/>
          </a:bodyPr>
          <a:lstStyle>
            <a:lvl1pPr algn="ctr">
              <a:defRPr>
                <a:solidFill>
                  <a:srgbClr val="000000"/>
                </a:solidFill>
              </a:defRPr>
            </a:lvl1pPr>
          </a:lstStyle>
          <a:p>
            <a:r>
              <a:rPr lang="en-US"/>
              <a:t>Click icon to add picture</a:t>
            </a:r>
            <a:endParaRPr lang="en-US" dirty="0"/>
          </a:p>
        </p:txBody>
      </p:sp>
    </p:spTree>
    <p:extLst>
      <p:ext uri="{BB962C8B-B14F-4D97-AF65-F5344CB8AC3E}">
        <p14:creationId xmlns:p14="http://schemas.microsoft.com/office/powerpoint/2010/main" val="165212039"/>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vice layout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99DE98C-91A8-4163-A280-8BB561692C8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444774" y="418150"/>
            <a:ext cx="7747227" cy="6439851"/>
          </a:xfrm>
          <a:prstGeom prst="rect">
            <a:avLst/>
          </a:prstGeom>
        </p:spPr>
      </p:pic>
      <p:sp>
        <p:nvSpPr>
          <p:cNvPr id="9" name="Picture Placeholder 11">
            <a:extLst>
              <a:ext uri="{FF2B5EF4-FFF2-40B4-BE49-F238E27FC236}">
                <a16:creationId xmlns:a16="http://schemas.microsoft.com/office/drawing/2014/main" id="{784CA30E-A92E-4E40-944A-73B1CF9EEE0A}"/>
              </a:ext>
            </a:extLst>
          </p:cNvPr>
          <p:cNvSpPr>
            <a:spLocks noGrp="1"/>
          </p:cNvSpPr>
          <p:nvPr>
            <p:ph type="pic" sz="quarter" idx="12"/>
          </p:nvPr>
        </p:nvSpPr>
        <p:spPr>
          <a:xfrm>
            <a:off x="6357959" y="1535104"/>
            <a:ext cx="5834041" cy="4315059"/>
          </a:xfrm>
          <a:prstGeom prst="rect">
            <a:avLst/>
          </a:prstGeom>
        </p:spPr>
        <p:txBody>
          <a:bodyPr anchor="ctr" anchorCtr="0">
            <a:noAutofit/>
          </a:bodyPr>
          <a:lstStyle>
            <a:lvl1pPr algn="ctr">
              <a:defRPr>
                <a:solidFill>
                  <a:srgbClr val="000000"/>
                </a:solidFill>
              </a:defRPr>
            </a:lvl1pPr>
          </a:lstStyle>
          <a:p>
            <a:r>
              <a:rPr lang="en-US"/>
              <a:t>Click icon to add picture</a:t>
            </a:r>
            <a:endParaRPr lang="en-US" dirty="0"/>
          </a:p>
        </p:txBody>
      </p:sp>
      <p:sp>
        <p:nvSpPr>
          <p:cNvPr id="13" name="Text Placeholder 4">
            <a:extLst>
              <a:ext uri="{FF2B5EF4-FFF2-40B4-BE49-F238E27FC236}">
                <a16:creationId xmlns:a16="http://schemas.microsoft.com/office/drawing/2014/main" id="{8D17D4B4-B6B9-4273-ACCB-7A5ED46F35A8}"/>
              </a:ext>
            </a:extLst>
          </p:cNvPr>
          <p:cNvSpPr>
            <a:spLocks noGrp="1"/>
          </p:cNvSpPr>
          <p:nvPr>
            <p:ph type="body" sz="quarter" idx="11" hasCustomPrompt="1"/>
          </p:nvPr>
        </p:nvSpPr>
        <p:spPr>
          <a:xfrm>
            <a:off x="457672" y="2000739"/>
            <a:ext cx="1693247" cy="442532"/>
          </a:xfrm>
          <a:prstGeom prst="rect">
            <a:avLst/>
          </a:prstGeom>
        </p:spPr>
        <p:txBody>
          <a:bodyPr lIns="0" tIns="0" rIns="0" bIns="0"/>
          <a:lstStyle>
            <a:lvl1pPr marL="0" indent="0">
              <a:lnSpc>
                <a:spcPts val="1765"/>
              </a:lnSpc>
              <a:spcBef>
                <a:spcPts val="882"/>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UI </a:t>
            </a:r>
            <a:r>
              <a:rPr lang="en-US" dirty="0" err="1"/>
              <a:t>Semibold</a:t>
            </a:r>
            <a:endParaRPr lang="en-US" dirty="0"/>
          </a:p>
        </p:txBody>
      </p:sp>
      <p:sp>
        <p:nvSpPr>
          <p:cNvPr id="14" name="Text Placeholder 4">
            <a:extLst>
              <a:ext uri="{FF2B5EF4-FFF2-40B4-BE49-F238E27FC236}">
                <a16:creationId xmlns:a16="http://schemas.microsoft.com/office/drawing/2014/main" id="{FB204BE2-B985-4315-8D5B-9C54B1074DD6}"/>
              </a:ext>
            </a:extLst>
          </p:cNvPr>
          <p:cNvSpPr>
            <a:spLocks noGrp="1"/>
          </p:cNvSpPr>
          <p:nvPr>
            <p:ph type="body" sz="quarter" idx="13" hasCustomPrompt="1"/>
          </p:nvPr>
        </p:nvSpPr>
        <p:spPr>
          <a:xfrm>
            <a:off x="2385798" y="2000739"/>
            <a:ext cx="1693247" cy="442532"/>
          </a:xfrm>
          <a:prstGeom prst="rect">
            <a:avLst/>
          </a:prstGeom>
        </p:spPr>
        <p:txBody>
          <a:bodyPr lIns="0" tIns="0" rIns="0" bIns="0"/>
          <a:lstStyle>
            <a:lvl1pPr marL="0" indent="0">
              <a:lnSpc>
                <a:spcPts val="1765"/>
              </a:lnSpc>
              <a:spcBef>
                <a:spcPts val="882"/>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UI </a:t>
            </a:r>
            <a:r>
              <a:rPr lang="en-US" dirty="0" err="1"/>
              <a:t>Semibold</a:t>
            </a:r>
            <a:endParaRPr lang="en-US" dirty="0"/>
          </a:p>
        </p:txBody>
      </p:sp>
      <p:sp>
        <p:nvSpPr>
          <p:cNvPr id="15" name="Title 1">
            <a:extLst>
              <a:ext uri="{FF2B5EF4-FFF2-40B4-BE49-F238E27FC236}">
                <a16:creationId xmlns:a16="http://schemas.microsoft.com/office/drawing/2014/main" id="{889045D2-7C49-4F5C-A376-228A5A2B015B}"/>
              </a:ext>
            </a:extLst>
          </p:cNvPr>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Device layout 2: two columns</a:t>
            </a:r>
          </a:p>
        </p:txBody>
      </p:sp>
      <p:sp>
        <p:nvSpPr>
          <p:cNvPr id="17" name="Text Box 3">
            <a:extLst>
              <a:ext uri="{FF2B5EF4-FFF2-40B4-BE49-F238E27FC236}">
                <a16:creationId xmlns:a16="http://schemas.microsoft.com/office/drawing/2014/main" id="{E9958694-2D93-5A49-BF9C-C2FD1753BAA3}"/>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18" name="Text Placeholder 4">
            <a:extLst>
              <a:ext uri="{FF2B5EF4-FFF2-40B4-BE49-F238E27FC236}">
                <a16:creationId xmlns:a16="http://schemas.microsoft.com/office/drawing/2014/main" id="{02963930-27DC-A146-BED0-307A0CE5F43A}"/>
              </a:ext>
            </a:extLst>
          </p:cNvPr>
          <p:cNvSpPr>
            <a:spLocks noGrp="1"/>
          </p:cNvSpPr>
          <p:nvPr>
            <p:ph type="body" sz="quarter" idx="42" hasCustomPrompt="1"/>
          </p:nvPr>
        </p:nvSpPr>
        <p:spPr>
          <a:xfrm>
            <a:off x="454170" y="2452758"/>
            <a:ext cx="1693247"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19" name="Text Placeholder 4">
            <a:extLst>
              <a:ext uri="{FF2B5EF4-FFF2-40B4-BE49-F238E27FC236}">
                <a16:creationId xmlns:a16="http://schemas.microsoft.com/office/drawing/2014/main" id="{8EE99189-A4FF-8C44-809C-285F33AF913B}"/>
              </a:ext>
            </a:extLst>
          </p:cNvPr>
          <p:cNvSpPr>
            <a:spLocks noGrp="1"/>
          </p:cNvSpPr>
          <p:nvPr>
            <p:ph type="body" sz="quarter" idx="43" hasCustomPrompt="1"/>
          </p:nvPr>
        </p:nvSpPr>
        <p:spPr>
          <a:xfrm>
            <a:off x="2385530" y="2452758"/>
            <a:ext cx="1693247"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Tree>
    <p:extLst>
      <p:ext uri="{BB962C8B-B14F-4D97-AF65-F5344CB8AC3E}">
        <p14:creationId xmlns:p14="http://schemas.microsoft.com/office/powerpoint/2010/main" val="3146480180"/>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vice layout 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384249" y="486947"/>
            <a:ext cx="10869930" cy="6371053"/>
          </a:xfrm>
          <a:prstGeom prst="rect">
            <a:avLst/>
          </a:prstGeom>
        </p:spPr>
      </p:pic>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Device layout 3</a:t>
            </a:r>
          </a:p>
        </p:txBody>
      </p:sp>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p:nvPr>
        </p:nvSpPr>
        <p:spPr>
          <a:xfrm>
            <a:off x="2293976" y="1599603"/>
            <a:ext cx="7678751" cy="4327960"/>
          </a:xfrm>
          <a:prstGeom prst="rect">
            <a:avLst/>
          </a:prstGeom>
        </p:spPr>
        <p:txBody>
          <a:bodyPr anchor="ctr" anchorCtr="0">
            <a:noAutofit/>
          </a:bodyPr>
          <a:lstStyle>
            <a:lvl1pPr algn="ctr">
              <a:defRPr>
                <a:solidFill>
                  <a:srgbClr val="000000"/>
                </a:solidFill>
              </a:defRPr>
            </a:lvl1pPr>
          </a:lstStyle>
          <a:p>
            <a:r>
              <a:rPr lang="en-US"/>
              <a:t>Click icon to add picture</a:t>
            </a:r>
            <a:endParaRPr lang="en-US" dirty="0"/>
          </a:p>
        </p:txBody>
      </p:sp>
      <p:sp>
        <p:nvSpPr>
          <p:cNvPr id="12" name="Text Box 3">
            <a:extLst>
              <a:ext uri="{FF2B5EF4-FFF2-40B4-BE49-F238E27FC236}">
                <a16:creationId xmlns:a16="http://schemas.microsoft.com/office/drawing/2014/main" id="{A8F5F40B-56C9-1D43-9521-8583515F1C5D}"/>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147309057"/>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endParaRPr lang="en-US" dirty="0"/>
          </a:p>
        </p:txBody>
      </p:sp>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Chart examples</a:t>
            </a:r>
          </a:p>
        </p:txBody>
      </p:sp>
      <p:sp>
        <p:nvSpPr>
          <p:cNvPr id="9" name="Text Placeholder 4"/>
          <p:cNvSpPr>
            <a:spLocks noGrp="1"/>
          </p:cNvSpPr>
          <p:nvPr>
            <p:ph type="body" sz="quarter" idx="12" hasCustomPrompt="1"/>
          </p:nvPr>
        </p:nvSpPr>
        <p:spPr>
          <a:xfrm>
            <a:off x="455992" y="5857162"/>
            <a:ext cx="3618381" cy="301770"/>
          </a:xfrm>
          <a:prstGeom prst="rect">
            <a:avLst/>
          </a:prstGeom>
        </p:spPr>
        <p:txBody>
          <a:bodyPr lIns="0" tIns="0" rIns="0" bIns="0"/>
          <a:lstStyle>
            <a:lvl1pPr marL="0" indent="0">
              <a:lnSpc>
                <a:spcPts val="1176"/>
              </a:lnSpc>
              <a:spcBef>
                <a:spcPts val="882"/>
              </a:spcBef>
              <a:buFont typeface="Arial" panose="020B0604020202020204" pitchFamily="34" charset="0"/>
              <a:buNone/>
              <a:defRPr sz="98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Regular 10/12. </a:t>
            </a:r>
            <a:r>
              <a:rPr lang="en-US" dirty="0" err="1"/>
              <a:t>Cavorest</a:t>
            </a:r>
            <a:r>
              <a:rPr lang="en-US" dirty="0"/>
              <a:t> a </a:t>
            </a:r>
            <a:r>
              <a:rPr lang="en-US" dirty="0" err="1"/>
              <a:t>aut</a:t>
            </a:r>
            <a:r>
              <a:rPr lang="en-US" dirty="0"/>
              <a:t> arum </a:t>
            </a:r>
            <a:r>
              <a:rPr lang="en-US" dirty="0" err="1"/>
              <a:t>quam</a:t>
            </a:r>
            <a:r>
              <a:rPr lang="en-US" dirty="0"/>
              <a:t> id eat.</a:t>
            </a:r>
          </a:p>
        </p:txBody>
      </p:sp>
      <p:sp>
        <p:nvSpPr>
          <p:cNvPr id="17" name="Text Placeholder 4"/>
          <p:cNvSpPr>
            <a:spLocks noGrp="1"/>
          </p:cNvSpPr>
          <p:nvPr>
            <p:ph type="body" sz="quarter" idx="18" hasCustomPrompt="1"/>
          </p:nvPr>
        </p:nvSpPr>
        <p:spPr>
          <a:xfrm>
            <a:off x="4303152" y="5857162"/>
            <a:ext cx="3607487" cy="301770"/>
          </a:xfrm>
          <a:prstGeom prst="rect">
            <a:avLst/>
          </a:prstGeom>
        </p:spPr>
        <p:txBody>
          <a:bodyPr vert="horz" wrap="square" lIns="0" tIns="0" rIns="0" bIns="0" rtlCol="0">
            <a:spAutoFit/>
          </a:bodyPr>
          <a:lstStyle>
            <a:lvl1pPr>
              <a:tabLst/>
              <a:defRPr lang="en-US" sz="980" b="0" i="0" spc="0" dirty="0" smtClean="0">
                <a:solidFill>
                  <a:srgbClr val="000000"/>
                </a:solidFill>
                <a:latin typeface="+mn-lt"/>
              </a:defRPr>
            </a:lvl1pPr>
          </a:lstStyle>
          <a:p>
            <a:pPr marL="0" lvl="0" indent="0">
              <a:lnSpc>
                <a:spcPts val="1176"/>
              </a:lnSpc>
              <a:spcBef>
                <a:spcPts val="882"/>
              </a:spcBef>
              <a:buFont typeface="Arial" panose="020B0604020202020204" pitchFamily="34" charset="0"/>
              <a:buNone/>
            </a:pPr>
            <a:r>
              <a:rPr lang="en-US" dirty="0"/>
              <a:t>Caption body copy Segoe Regular 10/12. </a:t>
            </a:r>
            <a:r>
              <a:rPr lang="en-US" dirty="0" err="1"/>
              <a:t>Cavorest</a:t>
            </a:r>
            <a:r>
              <a:rPr lang="en-US" dirty="0"/>
              <a:t> a </a:t>
            </a:r>
            <a:r>
              <a:rPr lang="en-US" dirty="0" err="1"/>
              <a:t>aut</a:t>
            </a:r>
            <a:r>
              <a:rPr lang="en-US" dirty="0"/>
              <a:t> arum </a:t>
            </a:r>
            <a:r>
              <a:rPr lang="en-US" dirty="0" err="1"/>
              <a:t>quam</a:t>
            </a:r>
            <a:r>
              <a:rPr lang="en-US" dirty="0"/>
              <a:t> id eat.</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endParaRPr lang="en-US" dirty="0"/>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endParaRPr lang="en-US" dirty="0"/>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41415"/>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dirty="0"/>
              <a:t>Caption title Segoe bold 10/12. </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41415"/>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dirty="0"/>
              <a:t>Caption title Segoe bold 10/12. </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41415"/>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dirty="0"/>
              <a:t>Caption title Segoe bold 10/12. </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857162"/>
            <a:ext cx="3607487" cy="301770"/>
          </a:xfrm>
          <a:prstGeom prst="rect">
            <a:avLst/>
          </a:prstGeom>
        </p:spPr>
        <p:txBody>
          <a:bodyPr vert="horz" wrap="square" lIns="0" tIns="0" rIns="0" bIns="0" rtlCol="0">
            <a:spAutoFit/>
          </a:bodyPr>
          <a:lstStyle>
            <a:lvl1pPr>
              <a:tabLst/>
              <a:defRPr lang="en-US" sz="980" b="0" i="0" spc="0" dirty="0" smtClean="0">
                <a:solidFill>
                  <a:srgbClr val="000000"/>
                </a:solidFill>
                <a:latin typeface="+mn-lt"/>
              </a:defRPr>
            </a:lvl1pPr>
          </a:lstStyle>
          <a:p>
            <a:pPr marL="0" lvl="0" indent="0">
              <a:lnSpc>
                <a:spcPts val="1176"/>
              </a:lnSpc>
              <a:spcBef>
                <a:spcPts val="882"/>
              </a:spcBef>
              <a:buFont typeface="Arial" panose="020B0604020202020204" pitchFamily="34" charset="0"/>
              <a:buNone/>
            </a:pPr>
            <a:r>
              <a:rPr lang="en-US" dirty="0"/>
              <a:t>Caption body copy Segoe Regular 10/12. </a:t>
            </a:r>
            <a:r>
              <a:rPr lang="en-US" dirty="0" err="1"/>
              <a:t>Cavorest</a:t>
            </a:r>
            <a:r>
              <a:rPr lang="en-US" dirty="0"/>
              <a:t> a </a:t>
            </a:r>
            <a:r>
              <a:rPr lang="en-US" dirty="0" err="1"/>
              <a:t>aut</a:t>
            </a:r>
            <a:r>
              <a:rPr lang="en-US" dirty="0"/>
              <a:t> arum </a:t>
            </a:r>
            <a:r>
              <a:rPr lang="en-US" dirty="0" err="1"/>
              <a:t>quam</a:t>
            </a:r>
            <a:r>
              <a:rPr lang="en-US" dirty="0"/>
              <a:t> id eat.</a:t>
            </a:r>
          </a:p>
        </p:txBody>
      </p:sp>
      <p:sp>
        <p:nvSpPr>
          <p:cNvPr id="19" name="Text Box 3">
            <a:extLst>
              <a:ext uri="{FF2B5EF4-FFF2-40B4-BE49-F238E27FC236}">
                <a16:creationId xmlns:a16="http://schemas.microsoft.com/office/drawing/2014/main" id="{DD3304D6-24AF-6742-A22C-8D78DC39B073}"/>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803184636"/>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Table styling</a:t>
            </a:r>
          </a:p>
        </p:txBody>
      </p:sp>
      <p:sp>
        <p:nvSpPr>
          <p:cNvPr id="4" name="Table Placeholder 3"/>
          <p:cNvSpPr>
            <a:spLocks noGrp="1"/>
          </p:cNvSpPr>
          <p:nvPr>
            <p:ph type="tbl" sz="quarter" idx="10"/>
          </p:nvPr>
        </p:nvSpPr>
        <p:spPr>
          <a:xfrm>
            <a:off x="455995" y="3924852"/>
            <a:ext cx="11306469" cy="546753"/>
          </a:xfrm>
          <a:prstGeom prst="rect">
            <a:avLst/>
          </a:prstGeom>
        </p:spPr>
        <p:txBody>
          <a:bodyPr anchor="ctr" anchorCtr="0"/>
          <a:lstStyle>
            <a:lvl1pPr algn="ctr">
              <a:defRPr/>
            </a:lvl1pPr>
          </a:lstStyle>
          <a:p>
            <a:r>
              <a:rPr lang="en-US"/>
              <a:t>Click icon to add table</a:t>
            </a:r>
            <a:endParaRPr lang="en-US" dirty="0"/>
          </a:p>
        </p:txBody>
      </p:sp>
      <p:sp>
        <p:nvSpPr>
          <p:cNvPr id="10" name="Text Box 3">
            <a:extLst>
              <a:ext uri="{FF2B5EF4-FFF2-40B4-BE49-F238E27FC236}">
                <a16:creationId xmlns:a16="http://schemas.microsoft.com/office/drawing/2014/main" id="{AD9F5927-827C-2E4D-8781-07CF39C27494}"/>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1365821667"/>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F83EBA8-9428-5042-A6AB-BA1563CB953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pic>
        <p:nvPicPr>
          <p:cNvPr id="5" name="Picture 4">
            <a:extLst>
              <a:ext uri="{FF2B5EF4-FFF2-40B4-BE49-F238E27FC236}">
                <a16:creationId xmlns:a16="http://schemas.microsoft.com/office/drawing/2014/main" id="{B0419340-DB0C-B34E-84FE-2AA1A19A58C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857617" y="0"/>
            <a:ext cx="5973790" cy="6858000"/>
          </a:xfrm>
          <a:prstGeom prst="rect">
            <a:avLst/>
          </a:prstGeom>
        </p:spPr>
      </p:pic>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Tree>
    <p:extLst>
      <p:ext uri="{BB962C8B-B14F-4D97-AF65-F5344CB8AC3E}">
        <p14:creationId xmlns:p14="http://schemas.microsoft.com/office/powerpoint/2010/main" val="4137958835"/>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losing slide 1">
    <p:bg>
      <p:bgPr>
        <a:solidFill>
          <a:schemeClr val="tx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3C370E04-F3D7-44F1-9863-6604D12FE022}"/>
              </a:ext>
            </a:extLst>
          </p:cNvPr>
          <p:cNvSpPr>
            <a:spLocks noGrp="1"/>
          </p:cNvSpPr>
          <p:nvPr>
            <p:ph type="title" hasCustomPrompt="1"/>
          </p:nvPr>
        </p:nvSpPr>
        <p:spPr>
          <a:xfrm>
            <a:off x="455995" y="1845277"/>
            <a:ext cx="7454644" cy="1473396"/>
          </a:xfrm>
          <a:prstGeom prst="rect">
            <a:avLst/>
          </a:prstGeom>
          <a:noFill/>
        </p:spPr>
        <p:txBody>
          <a:bodyPr lIns="0" tIns="0" rIns="0" bIns="0" anchor="t" anchorCtr="0"/>
          <a:lstStyle>
            <a:lvl1pPr>
              <a:lnSpc>
                <a:spcPct val="100000"/>
              </a:lnSpc>
              <a:spcAft>
                <a:spcPts val="1274"/>
              </a:spcAft>
              <a:defRPr sz="2549" spc="-49" baseline="0">
                <a:solidFill>
                  <a:schemeClr val="bg1"/>
                </a:solidFill>
              </a:defRPr>
            </a:lvl1pPr>
          </a:lstStyle>
          <a:p>
            <a:r>
              <a:rPr lang="en-US" dirty="0"/>
              <a:t>Thank you.</a:t>
            </a:r>
          </a:p>
        </p:txBody>
      </p:sp>
      <p:pic>
        <p:nvPicPr>
          <p:cNvPr id="5" name="Picture 4">
            <a:extLst>
              <a:ext uri="{FF2B5EF4-FFF2-40B4-BE49-F238E27FC236}">
                <a16:creationId xmlns:a16="http://schemas.microsoft.com/office/drawing/2014/main" id="{DC1F9C5D-BBFD-AE42-A1D5-DA2C27C2E90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4170" y="439310"/>
            <a:ext cx="1335673" cy="190278"/>
          </a:xfrm>
          <a:prstGeom prst="rect">
            <a:avLst/>
          </a:prstGeom>
        </p:spPr>
      </p:pic>
      <p:sp>
        <p:nvSpPr>
          <p:cNvPr id="6" name="Text Box 3">
            <a:extLst>
              <a:ext uri="{FF2B5EF4-FFF2-40B4-BE49-F238E27FC236}">
                <a16:creationId xmlns:a16="http://schemas.microsoft.com/office/drawing/2014/main" id="{4071864E-755E-AD40-A80D-10E454980F16}"/>
              </a:ext>
            </a:extLst>
          </p:cNvPr>
          <p:cNvSpPr txBox="1">
            <a:spLocks noChangeArrowheads="1"/>
          </p:cNvSpPr>
          <p:nvPr userDrawn="1"/>
        </p:nvSpPr>
        <p:spPr bwMode="blackWhite">
          <a:xfrm>
            <a:off x="454170" y="6451197"/>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bg1"/>
                </a:solidFill>
                <a:cs typeface="Segoe UI" pitchFamily="34" charset="0"/>
              </a:rPr>
              <a:t>© Copyright Microsoft Corporation. All rights reserved. </a:t>
            </a:r>
          </a:p>
        </p:txBody>
      </p:sp>
    </p:spTree>
    <p:extLst>
      <p:ext uri="{BB962C8B-B14F-4D97-AF65-F5344CB8AC3E}">
        <p14:creationId xmlns:p14="http://schemas.microsoft.com/office/powerpoint/2010/main" val="22417302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3804649"/>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Agenda">
    <p:bg>
      <p:bgPr>
        <a:solidFill>
          <a:schemeClr val="tx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4200" y="2305841"/>
            <a:ext cx="3468956" cy="1107996"/>
          </a:xfrm>
        </p:spPr>
        <p:txBody>
          <a:bodyPr/>
          <a:lstStyle>
            <a:lvl1pPr>
              <a:defRPr sz="3600">
                <a:solidFill>
                  <a:schemeClr val="bg1"/>
                </a:solidFill>
              </a:defRPr>
            </a:lvl1pPr>
          </a:lstStyle>
          <a:p>
            <a:r>
              <a:rPr lang="en-US" dirty="0"/>
              <a:t>Click to edit Master title style</a:t>
            </a:r>
          </a:p>
        </p:txBody>
      </p:sp>
      <p:sp>
        <p:nvSpPr>
          <p:cNvPr id="7" name="Text Placeholder 6">
            <a:extLst>
              <a:ext uri="{FF2B5EF4-FFF2-40B4-BE49-F238E27FC236}">
                <a16:creationId xmlns:a16="http://schemas.microsoft.com/office/drawing/2014/main" id="{A08DBB0A-21C9-483B-83DA-E59B5C357879}"/>
              </a:ext>
            </a:extLst>
          </p:cNvPr>
          <p:cNvSpPr>
            <a:spLocks noGrp="1"/>
          </p:cNvSpPr>
          <p:nvPr>
            <p:ph type="body" sz="quarter" idx="10"/>
          </p:nvPr>
        </p:nvSpPr>
        <p:spPr>
          <a:xfrm>
            <a:off x="4356100" y="2447039"/>
            <a:ext cx="7251192" cy="369332"/>
          </a:xfrm>
        </p:spPr>
        <p:txBody>
          <a:bodyPr/>
          <a:lstStyle>
            <a:lvl1pPr marL="0" indent="0">
              <a:spcAft>
                <a:spcPts val="1200"/>
              </a:spcAft>
              <a:buNone/>
              <a:defRPr sz="2400">
                <a:solidFill>
                  <a:schemeClr val="bg1"/>
                </a:solidFill>
              </a:defRPr>
            </a:lvl1pPr>
            <a:lvl2pPr marL="228603" indent="0">
              <a:buNone/>
              <a:defRPr/>
            </a:lvl2pPr>
          </a:lstStyle>
          <a:p>
            <a:pPr lvl="0"/>
            <a:r>
              <a:rPr lang="en-US" dirty="0"/>
              <a:t>Edit Master text styles</a:t>
            </a:r>
          </a:p>
        </p:txBody>
      </p:sp>
      <p:cxnSp>
        <p:nvCxnSpPr>
          <p:cNvPr id="4" name="Straight Connector 3">
            <a:extLst>
              <a:ext uri="{FF2B5EF4-FFF2-40B4-BE49-F238E27FC236}">
                <a16:creationId xmlns:a16="http://schemas.microsoft.com/office/drawing/2014/main" id="{B9FD800B-7DF4-487A-ADA4-F44FB0D5A337}"/>
              </a:ext>
              <a:ext uri="{C183D7F6-B498-43B3-948B-1728B52AA6E4}">
                <adec:decorative xmlns:adec="http://schemas.microsoft.com/office/drawing/2017/decorative" val="1"/>
              </a:ext>
            </a:extLst>
          </p:cNvPr>
          <p:cNvCxnSpPr/>
          <p:nvPr userDrawn="1"/>
        </p:nvCxnSpPr>
        <p:spPr>
          <a:xfrm>
            <a:off x="588264" y="2017713"/>
            <a:ext cx="3477325" cy="0"/>
          </a:xfrm>
          <a:prstGeom prst="line">
            <a:avLst/>
          </a:prstGeom>
          <a:ln w="28575">
            <a:solidFill>
              <a:srgbClr val="0078D7"/>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17D0DD9-81B9-4F58-9346-51EE2B8F81A3}"/>
              </a:ext>
              <a:ext uri="{C183D7F6-B498-43B3-948B-1728B52AA6E4}">
                <adec:decorative xmlns:adec="http://schemas.microsoft.com/office/drawing/2017/decorative" val="1"/>
              </a:ext>
            </a:extLst>
          </p:cNvPr>
          <p:cNvCxnSpPr>
            <a:cxnSpLocks/>
          </p:cNvCxnSpPr>
          <p:nvPr userDrawn="1"/>
        </p:nvCxnSpPr>
        <p:spPr>
          <a:xfrm>
            <a:off x="4356100" y="2017713"/>
            <a:ext cx="7253288" cy="0"/>
          </a:xfrm>
          <a:prstGeom prst="line">
            <a:avLst/>
          </a:prstGeom>
          <a:ln w="12700">
            <a:solidFill>
              <a:srgbClr val="0078D7"/>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539149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5ACBF0"/>
          </p15:clr>
        </p15:guide>
        <p15:guide id="13" pos="2744">
          <p15:clr>
            <a:srgbClr val="5ACBF0"/>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2" orient="horz" pos="1728">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37063" y="289513"/>
            <a:ext cx="11655840" cy="899665"/>
          </a:xfrm>
        </p:spPr>
        <p:txBody>
          <a:bodyPr tIns="45720" bIns="45720"/>
          <a:lstStyle>
            <a:lvl1pPr>
              <a:defRPr lang="en-US" sz="3600" b="0" kern="1200" cap="none" spc="0" baseline="0" dirty="0">
                <a:ln w="3175">
                  <a:noFill/>
                </a:ln>
                <a:gradFill>
                  <a:gsLst>
                    <a:gs pos="1250">
                      <a:schemeClr val="accent1"/>
                    </a:gs>
                    <a:gs pos="100000">
                      <a:schemeClr val="accent1"/>
                    </a:gs>
                  </a:gsLst>
                  <a:lin ang="5400000" scaled="0"/>
                </a:gradFill>
                <a:effectLst/>
                <a:latin typeface="+mj-lt"/>
                <a:ea typeface="+mn-ea"/>
                <a:cs typeface="Segoe UI" pitchFamily="34" charset="0"/>
              </a:defRPr>
            </a:lvl1pPr>
          </a:lstStyle>
          <a:p>
            <a:r>
              <a:rPr lang="en-US"/>
              <a:t>Title Text Style</a:t>
            </a:r>
          </a:p>
        </p:txBody>
      </p:sp>
      <p:sp>
        <p:nvSpPr>
          <p:cNvPr id="4" name="Content Placeholder 3"/>
          <p:cNvSpPr>
            <a:spLocks noGrp="1"/>
          </p:cNvSpPr>
          <p:nvPr>
            <p:ph sz="quarter" idx="10" hasCustomPrompt="1"/>
          </p:nvPr>
        </p:nvSpPr>
        <p:spPr>
          <a:xfrm>
            <a:off x="337063" y="1189178"/>
            <a:ext cx="11655078" cy="851323"/>
          </a:xfrm>
        </p:spPr>
        <p:txBody>
          <a:bodyPr/>
          <a:lstStyle>
            <a:lvl1pPr>
              <a:defRPr/>
            </a:lvl1pPr>
            <a:lvl2pPr>
              <a:defRPr/>
            </a:lvl2pPr>
            <a:lvl3pPr>
              <a:defRPr/>
            </a:lvl3pPr>
            <a:lvl4pPr>
              <a:defRPr sz="980" b="0"/>
            </a:lvl4pPr>
            <a:lvl5pPr>
              <a:defRPr sz="980" b="0"/>
            </a:lvl5pPr>
          </a:lstStyle>
          <a:p>
            <a:pPr lvl="0"/>
            <a:r>
              <a:rPr lang="en-US"/>
              <a:t>Subheading text style</a:t>
            </a:r>
          </a:p>
          <a:p>
            <a:pPr lvl="1"/>
            <a:r>
              <a:rPr lang="en-US"/>
              <a:t>Paragraph title text style</a:t>
            </a:r>
          </a:p>
          <a:p>
            <a:pPr lvl="2"/>
            <a:r>
              <a:rPr lang="en-US"/>
              <a:t>Body text style</a:t>
            </a:r>
          </a:p>
        </p:txBody>
      </p:sp>
    </p:spTree>
    <p:extLst>
      <p:ext uri="{BB962C8B-B14F-4D97-AF65-F5344CB8AC3E}">
        <p14:creationId xmlns:p14="http://schemas.microsoft.com/office/powerpoint/2010/main" val="444412337"/>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2D0474C-1FC1-1F40-63B0-9A3F72D2094E}"/>
              </a:ext>
            </a:extLst>
          </p:cNvPr>
          <p:cNvSpPr>
            <a:spLocks noGrp="1"/>
          </p:cNvSpPr>
          <p:nvPr>
            <p:ph type="dt" sz="half" idx="10"/>
          </p:nvPr>
        </p:nvSpPr>
        <p:spPr/>
        <p:txBody>
          <a:bodyPr/>
          <a:lstStyle/>
          <a:p>
            <a:fld id="{865BBD58-DF59-4AF1-AF89-5EA8FD119B2F}" type="datetimeFigureOut">
              <a:rPr lang="en-US" smtClean="0"/>
              <a:t>1/5/2023</a:t>
            </a:fld>
            <a:endParaRPr lang="en-US"/>
          </a:p>
        </p:txBody>
      </p:sp>
      <p:sp>
        <p:nvSpPr>
          <p:cNvPr id="3" name="Footer Placeholder 2">
            <a:extLst>
              <a:ext uri="{FF2B5EF4-FFF2-40B4-BE49-F238E27FC236}">
                <a16:creationId xmlns:a16="http://schemas.microsoft.com/office/drawing/2014/main" id="{2D7A5ED8-89AB-B18D-4C76-037AEE1241A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C104D5-761B-A8EB-9492-BDD254CBAFE7}"/>
              </a:ext>
            </a:extLst>
          </p:cNvPr>
          <p:cNvSpPr>
            <a:spLocks noGrp="1"/>
          </p:cNvSpPr>
          <p:nvPr>
            <p:ph type="sldNum" sz="quarter" idx="12"/>
          </p:nvPr>
        </p:nvSpPr>
        <p:spPr/>
        <p:txBody>
          <a:bodyPr/>
          <a:lstStyle/>
          <a:p>
            <a:fld id="{38860C0F-C41E-4727-938D-86C40C167C40}" type="slidenum">
              <a:rPr lang="en-US" smtClean="0"/>
              <a:t>‹#›</a:t>
            </a:fld>
            <a:endParaRPr lang="en-US"/>
          </a:p>
        </p:txBody>
      </p:sp>
    </p:spTree>
    <p:extLst>
      <p:ext uri="{BB962C8B-B14F-4D97-AF65-F5344CB8AC3E}">
        <p14:creationId xmlns:p14="http://schemas.microsoft.com/office/powerpoint/2010/main" val="256144458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2F253213-343D-EC4E-80BF-981DFB4846FE}"/>
              </a:ext>
            </a:extLst>
          </p:cNvPr>
          <p:cNvSpPr>
            <a:spLocks noGrp="1"/>
          </p:cNvSpPr>
          <p:nvPr>
            <p:ph type="body" sz="quarter" idx="12" hasCustomPrompt="1"/>
          </p:nvPr>
        </p:nvSpPr>
        <p:spPr>
          <a:xfrm>
            <a:off x="457200" y="457200"/>
            <a:ext cx="11299371" cy="622664"/>
          </a:xfrm>
        </p:spPr>
        <p:txBody>
          <a:bodyPr lIns="0">
            <a:noAutofit/>
          </a:bodyPr>
          <a:lstStyle>
            <a:lvl1pPr marL="0" indent="0" algn="l">
              <a:buNone/>
              <a:defRPr sz="2800" b="0" i="0" spc="0">
                <a:solidFill>
                  <a:schemeClr val="tx1"/>
                </a:solidFill>
                <a:latin typeface="Segoe UI Semibold" panose="020B0502040204020203" pitchFamily="34" charset="0"/>
                <a:cs typeface="Segoe UI Semibold" panose="020B050204020402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Slide title goes here</a:t>
            </a:r>
          </a:p>
        </p:txBody>
      </p:sp>
    </p:spTree>
    <p:extLst>
      <p:ext uri="{BB962C8B-B14F-4D97-AF65-F5344CB8AC3E}">
        <p14:creationId xmlns:p14="http://schemas.microsoft.com/office/powerpoint/2010/main" val="3709750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F260C-F17A-2107-D374-668C9A38539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B66B775-6577-A210-70BE-DE36B2D8BCBE}"/>
              </a:ext>
            </a:extLst>
          </p:cNvPr>
          <p:cNvSpPr>
            <a:spLocks noGrp="1"/>
          </p:cNvSpPr>
          <p:nvPr>
            <p:ph type="dt" sz="half" idx="10"/>
          </p:nvPr>
        </p:nvSpPr>
        <p:spPr/>
        <p:txBody>
          <a:bodyPr/>
          <a:lstStyle/>
          <a:p>
            <a:fld id="{865BBD58-DF59-4AF1-AF89-5EA8FD119B2F}" type="datetimeFigureOut">
              <a:rPr lang="en-US" smtClean="0"/>
              <a:t>1/5/2023</a:t>
            </a:fld>
            <a:endParaRPr lang="en-US"/>
          </a:p>
        </p:txBody>
      </p:sp>
      <p:sp>
        <p:nvSpPr>
          <p:cNvPr id="4" name="Footer Placeholder 3">
            <a:extLst>
              <a:ext uri="{FF2B5EF4-FFF2-40B4-BE49-F238E27FC236}">
                <a16:creationId xmlns:a16="http://schemas.microsoft.com/office/drawing/2014/main" id="{F77BF7C5-E563-D8CC-6AB3-3ED9B759107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4CCBA3-C5F4-13CD-3420-F75CAB58E58B}"/>
              </a:ext>
            </a:extLst>
          </p:cNvPr>
          <p:cNvSpPr>
            <a:spLocks noGrp="1"/>
          </p:cNvSpPr>
          <p:nvPr>
            <p:ph type="sldNum" sz="quarter" idx="12"/>
          </p:nvPr>
        </p:nvSpPr>
        <p:spPr/>
        <p:txBody>
          <a:bodyPr/>
          <a:lstStyle/>
          <a:p>
            <a:fld id="{38860C0F-C41E-4727-938D-86C40C167C40}" type="slidenum">
              <a:rPr lang="en-US" smtClean="0"/>
              <a:t>‹#›</a:t>
            </a:fld>
            <a:endParaRPr lang="en-US"/>
          </a:p>
        </p:txBody>
      </p:sp>
    </p:spTree>
    <p:extLst>
      <p:ext uri="{BB962C8B-B14F-4D97-AF65-F5344CB8AC3E}">
        <p14:creationId xmlns:p14="http://schemas.microsoft.com/office/powerpoint/2010/main" val="9614866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COVER BACKGROU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8120D6-8347-794E-B139-F37EEA261A46}"/>
              </a:ext>
            </a:extLst>
          </p:cNvPr>
          <p:cNvSpPr/>
          <p:nvPr userDrawn="1"/>
        </p:nvSpPr>
        <p:spPr>
          <a:xfrm>
            <a:off x="0" y="1"/>
            <a:ext cx="12192000" cy="6857999"/>
          </a:xfrm>
          <a:prstGeom prst="rect">
            <a:avLst/>
          </a:prstGeom>
          <a:gradFill flip="none" rotWithShape="1">
            <a:gsLst>
              <a:gs pos="67000">
                <a:srgbClr val="1B1D30">
                  <a:alpha val="58000"/>
                </a:srgbClr>
              </a:gs>
              <a:gs pos="100000">
                <a:srgbClr val="2E3252">
                  <a:alpha val="0"/>
                </a:srgbClr>
              </a:gs>
              <a:gs pos="15000">
                <a:srgbClr val="161828"/>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a:p>
        </p:txBody>
      </p:sp>
      <p:cxnSp>
        <p:nvCxnSpPr>
          <p:cNvPr id="3" name="Straight Connector 2">
            <a:extLst>
              <a:ext uri="{FF2B5EF4-FFF2-40B4-BE49-F238E27FC236}">
                <a16:creationId xmlns:a16="http://schemas.microsoft.com/office/drawing/2014/main" id="{4208A27C-250D-5645-8D7F-C2C259BD6246}"/>
              </a:ext>
            </a:extLst>
          </p:cNvPr>
          <p:cNvCxnSpPr>
            <a:cxnSpLocks/>
          </p:cNvCxnSpPr>
          <p:nvPr userDrawn="1"/>
        </p:nvCxnSpPr>
        <p:spPr>
          <a:xfrm>
            <a:off x="840270" y="6377214"/>
            <a:ext cx="11350923" cy="0"/>
          </a:xfrm>
          <a:prstGeom prst="line">
            <a:avLst/>
          </a:prstGeom>
          <a:ln w="12700">
            <a:solidFill>
              <a:srgbClr val="627597"/>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0B4EF941-4A5E-7648-8DB6-246D20227A32}"/>
              </a:ext>
            </a:extLst>
          </p:cNvPr>
          <p:cNvSpPr/>
          <p:nvPr userDrawn="1"/>
        </p:nvSpPr>
        <p:spPr>
          <a:xfrm>
            <a:off x="789258" y="6534431"/>
            <a:ext cx="4794455" cy="197170"/>
          </a:xfrm>
          <a:prstGeom prst="rect">
            <a:avLst/>
          </a:prstGeom>
        </p:spPr>
        <p:txBody>
          <a:bodyPr wrap="square">
            <a:spAutoFit/>
          </a:bodyPr>
          <a:lstStyle/>
          <a:p>
            <a:pPr marL="0" algn="l" defTabSz="285750" rtl="0" eaLnBrk="1" latinLnBrk="0" hangingPunct="1">
              <a:lnSpc>
                <a:spcPct val="120000"/>
              </a:lnSpc>
            </a:pPr>
            <a:r>
              <a:rPr lang="en-US" sz="625" kern="1200" spc="375">
                <a:solidFill>
                  <a:srgbClr val="627597"/>
                </a:solidFill>
                <a:latin typeface="Helvetica" pitchFamily="2" charset="0"/>
                <a:ea typeface="+mn-ea"/>
                <a:cs typeface="Segoe UI Light" panose="020B0502040204020203" pitchFamily="34" charset="0"/>
              </a:rPr>
              <a:t>DEVSECOPS with GitHub and Azure</a:t>
            </a:r>
          </a:p>
        </p:txBody>
      </p:sp>
      <p:sp>
        <p:nvSpPr>
          <p:cNvPr id="5" name="Rectangle 4">
            <a:extLst>
              <a:ext uri="{FF2B5EF4-FFF2-40B4-BE49-F238E27FC236}">
                <a16:creationId xmlns:a16="http://schemas.microsoft.com/office/drawing/2014/main" id="{DE2E1DFE-61BD-AD43-94CE-AE6DD4A62E89}"/>
              </a:ext>
            </a:extLst>
          </p:cNvPr>
          <p:cNvSpPr/>
          <p:nvPr userDrawn="1"/>
        </p:nvSpPr>
        <p:spPr>
          <a:xfrm>
            <a:off x="7266884" y="6534431"/>
            <a:ext cx="4794455" cy="197170"/>
          </a:xfrm>
          <a:prstGeom prst="rect">
            <a:avLst/>
          </a:prstGeom>
        </p:spPr>
        <p:txBody>
          <a:bodyPr wrap="square">
            <a:spAutoFit/>
          </a:bodyPr>
          <a:lstStyle/>
          <a:p>
            <a:pPr algn="r">
              <a:lnSpc>
                <a:spcPct val="120000"/>
              </a:lnSpc>
            </a:pPr>
            <a:fld id="{D4F9CC37-649C-A24D-8487-AF6F4FDCA213}" type="slidenum">
              <a:rPr lang="en-US" sz="625" spc="375" smtClean="0">
                <a:solidFill>
                  <a:schemeClr val="bg1"/>
                </a:solidFill>
                <a:latin typeface="Helvetica" pitchFamily="2" charset="0"/>
                <a:cs typeface="Segoe UI Light" panose="020B0502040204020203" pitchFamily="34" charset="0"/>
              </a:rPr>
              <a:t>‹#›</a:t>
            </a:fld>
            <a:endParaRPr lang="en-US" sz="625" spc="375">
              <a:solidFill>
                <a:schemeClr val="bg1"/>
              </a:solidFill>
              <a:latin typeface="Helvetica" pitchFamily="2" charset="0"/>
              <a:cs typeface="Segoe UI Light" panose="020B0502040204020203" pitchFamily="34" charset="0"/>
            </a:endParaRPr>
          </a:p>
        </p:txBody>
      </p:sp>
      <p:sp>
        <p:nvSpPr>
          <p:cNvPr id="2" name="Title 1">
            <a:extLst>
              <a:ext uri="{FF2B5EF4-FFF2-40B4-BE49-F238E27FC236}">
                <a16:creationId xmlns:a16="http://schemas.microsoft.com/office/drawing/2014/main" id="{EF2E0AC5-6457-47B1-ADA9-40298FA07A33}"/>
              </a:ext>
            </a:extLst>
          </p:cNvPr>
          <p:cNvSpPr>
            <a:spLocks noGrp="1"/>
          </p:cNvSpPr>
          <p:nvPr>
            <p:ph type="title"/>
          </p:nvPr>
        </p:nvSpPr>
        <p:spPr>
          <a:xfrm>
            <a:off x="751256" y="553357"/>
            <a:ext cx="10678558" cy="705304"/>
          </a:xfrm>
          <a:prstGeom prst="rect">
            <a:avLst/>
          </a:prstGeom>
        </p:spPr>
        <p:txBody>
          <a:bodyPr anchor="ctr"/>
          <a:lstStyle>
            <a:lvl1pPr marL="0" indent="0" algn="l" defTabSz="912971" rtl="0" eaLnBrk="1" latinLnBrk="0" hangingPunct="1">
              <a:lnSpc>
                <a:spcPct val="90000"/>
              </a:lnSpc>
              <a:spcBef>
                <a:spcPts val="999"/>
              </a:spcBef>
              <a:buFont typeface="Arial" panose="020B0604020202020204" pitchFamily="34" charset="0"/>
              <a:buNone/>
              <a:defRPr lang="en-US" sz="4500" b="1" kern="1200" dirty="0">
                <a:solidFill>
                  <a:schemeClr val="bg1"/>
                </a:solidFill>
                <a:effectLst>
                  <a:outerShdw blurRad="1270000" dist="914400" dir="8100000" algn="tr" rotWithShape="0">
                    <a:prstClr val="black">
                      <a:alpha val="40000"/>
                    </a:prstClr>
                  </a:outerShdw>
                </a:effectLst>
                <a:latin typeface="Helvetica" pitchFamily="2" charset="0"/>
                <a:ea typeface="+mn-ea"/>
                <a:cs typeface="+mn-cs"/>
              </a:defRPr>
            </a:lvl1pPr>
          </a:lstStyle>
          <a:p>
            <a:r>
              <a:rPr lang="en-US"/>
              <a:t>Click to edit Master title style</a:t>
            </a:r>
          </a:p>
        </p:txBody>
      </p:sp>
    </p:spTree>
    <p:extLst>
      <p:ext uri="{BB962C8B-B14F-4D97-AF65-F5344CB8AC3E}">
        <p14:creationId xmlns:p14="http://schemas.microsoft.com/office/powerpoint/2010/main" val="33441362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Demo slide blu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563"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Speaker name</a:t>
            </a:r>
          </a:p>
        </p:txBody>
      </p:sp>
      <p:sp>
        <p:nvSpPr>
          <p:cNvPr id="4" name="Rectangle 3">
            <a:extLst>
              <a:ext uri="{FF2B5EF4-FFF2-40B4-BE49-F238E27FC236}">
                <a16:creationId xmlns:a16="http://schemas.microsoft.com/office/drawing/2014/main" id="{0CD875CD-BD02-4A68-9932-26CB72FF6ED0}"/>
              </a:ext>
            </a:extLst>
          </p:cNvPr>
          <p:cNvSpPr/>
          <p:nvPr userDrawn="1"/>
        </p:nvSpPr>
        <p:spPr bwMode="auto">
          <a:xfrm>
            <a:off x="445770" y="6275071"/>
            <a:ext cx="2697480" cy="294139"/>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defTabSz="932293"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err="1">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6446586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5"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297926585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5">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pic>
        <p:nvPicPr>
          <p:cNvPr id="7" name="Picture 6">
            <a:extLst>
              <a:ext uri="{FF2B5EF4-FFF2-40B4-BE49-F238E27FC236}">
                <a16:creationId xmlns:a16="http://schemas.microsoft.com/office/drawing/2014/main" id="{F64BDF03-4137-9B4F-811A-B300BDF9B2A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286467" y="206105"/>
            <a:ext cx="5583404" cy="6409831"/>
          </a:xfrm>
          <a:prstGeom prst="rect">
            <a:avLst/>
          </a:prstGeom>
        </p:spPr>
      </p:pic>
    </p:spTree>
    <p:extLst>
      <p:ext uri="{BB962C8B-B14F-4D97-AF65-F5344CB8AC3E}">
        <p14:creationId xmlns:p14="http://schemas.microsoft.com/office/powerpoint/2010/main" val="1745854622"/>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Device layout 1">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444774" y="418150"/>
            <a:ext cx="7747227" cy="6439851"/>
          </a:xfrm>
          <a:prstGeom prst="rect">
            <a:avLst/>
          </a:prstGeom>
        </p:spPr>
      </p:pic>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Device layout 1: one column</a:t>
            </a:r>
          </a:p>
        </p:txBody>
      </p:sp>
      <p:sp>
        <p:nvSpPr>
          <p:cNvPr id="4" name="Text Placeholder 3"/>
          <p:cNvSpPr>
            <a:spLocks noGrp="1"/>
          </p:cNvSpPr>
          <p:nvPr>
            <p:ph type="body" sz="quarter" idx="10" hasCustomPrompt="1"/>
          </p:nvPr>
        </p:nvSpPr>
        <p:spPr>
          <a:xfrm>
            <a:off x="455995" y="1922802"/>
            <a:ext cx="4758211" cy="603538"/>
          </a:xfrm>
          <a:prstGeom prst="rect">
            <a:avLst/>
          </a:prstGeom>
        </p:spPr>
        <p:txBody>
          <a:bodyPr wrap="square" lIns="0" tIns="0" rIns="0" bIns="0">
            <a:spAutoFit/>
          </a:bodyPr>
          <a:lstStyle>
            <a:lvl1pPr marL="0" indent="0">
              <a:lnSpc>
                <a:spcPts val="2353"/>
              </a:lnSpc>
              <a:buNone/>
              <a:defRPr sz="1961" b="0" i="0">
                <a:solidFill>
                  <a:srgbClr val="000000"/>
                </a:solidFill>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pt-BR"/>
              <a:t>Large subhead Segoe UI Regular 20/24. Em volor resequaectur.</a:t>
            </a:r>
            <a:endParaRPr lang="en-US"/>
          </a:p>
        </p:txBody>
      </p:sp>
      <p:sp>
        <p:nvSpPr>
          <p:cNvPr id="5" name="Text Placeholder 4"/>
          <p:cNvSpPr>
            <a:spLocks noGrp="1"/>
          </p:cNvSpPr>
          <p:nvPr>
            <p:ph type="body" sz="quarter" idx="11" hasCustomPrompt="1"/>
          </p:nvPr>
        </p:nvSpPr>
        <p:spPr>
          <a:xfrm>
            <a:off x="455995" y="2707597"/>
            <a:ext cx="4758210" cy="2521331"/>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a:t>
            </a:r>
          </a:p>
        </p:txBody>
      </p:sp>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p:nvPr>
        </p:nvSpPr>
        <p:spPr>
          <a:xfrm>
            <a:off x="6357959" y="3239966"/>
            <a:ext cx="5834041" cy="908839"/>
          </a:xfrm>
          <a:prstGeom prst="rect">
            <a:avLst/>
          </a:prstGeom>
        </p:spPr>
        <p:txBody>
          <a:bodyPr anchor="ctr" anchorCtr="0"/>
          <a:lstStyle>
            <a:lvl1pPr algn="ctr">
              <a:defRPr>
                <a:solidFill>
                  <a:srgbClr val="000000"/>
                </a:solidFill>
              </a:defRPr>
            </a:lvl1pPr>
          </a:lstStyle>
          <a:p>
            <a:r>
              <a:rPr lang="en-US"/>
              <a:t>Drag picture to placeholder or click icon to add</a:t>
            </a:r>
          </a:p>
        </p:txBody>
      </p:sp>
    </p:spTree>
    <p:extLst>
      <p:ext uri="{BB962C8B-B14F-4D97-AF65-F5344CB8AC3E}">
        <p14:creationId xmlns:p14="http://schemas.microsoft.com/office/powerpoint/2010/main" val="3603104194"/>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3547865"/>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FOOTER">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4208A27C-250D-5645-8D7F-C2C259BD6246}"/>
              </a:ext>
            </a:extLst>
          </p:cNvPr>
          <p:cNvCxnSpPr>
            <a:cxnSpLocks/>
          </p:cNvCxnSpPr>
          <p:nvPr userDrawn="1"/>
        </p:nvCxnSpPr>
        <p:spPr>
          <a:xfrm>
            <a:off x="840270" y="6377214"/>
            <a:ext cx="11350923" cy="0"/>
          </a:xfrm>
          <a:prstGeom prst="line">
            <a:avLst/>
          </a:prstGeom>
          <a:ln w="12700">
            <a:solidFill>
              <a:srgbClr val="627597"/>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DE2E1DFE-61BD-AD43-94CE-AE6DD4A62E89}"/>
              </a:ext>
            </a:extLst>
          </p:cNvPr>
          <p:cNvSpPr/>
          <p:nvPr userDrawn="1"/>
        </p:nvSpPr>
        <p:spPr>
          <a:xfrm>
            <a:off x="7266884" y="6534431"/>
            <a:ext cx="4794455" cy="197170"/>
          </a:xfrm>
          <a:prstGeom prst="rect">
            <a:avLst/>
          </a:prstGeom>
        </p:spPr>
        <p:txBody>
          <a:bodyPr wrap="square">
            <a:spAutoFit/>
          </a:bodyPr>
          <a:lstStyle/>
          <a:p>
            <a:pPr algn="r">
              <a:lnSpc>
                <a:spcPct val="120000"/>
              </a:lnSpc>
            </a:pPr>
            <a:fld id="{D4F9CC37-649C-A24D-8487-AF6F4FDCA213}" type="slidenum">
              <a:rPr lang="en-US" sz="625" spc="375" smtClean="0">
                <a:solidFill>
                  <a:schemeClr val="bg1"/>
                </a:solidFill>
                <a:latin typeface="Helvetica" pitchFamily="2" charset="0"/>
                <a:cs typeface="Segoe UI Light" panose="020B0502040204020203" pitchFamily="34" charset="0"/>
              </a:rPr>
              <a:t>‹#›</a:t>
            </a:fld>
            <a:endParaRPr lang="en-US" sz="625" spc="375">
              <a:solidFill>
                <a:schemeClr val="bg1"/>
              </a:solidFill>
              <a:latin typeface="Helvetica" pitchFamily="2" charset="0"/>
              <a:cs typeface="Segoe UI Light" panose="020B0502040204020203" pitchFamily="34" charset="0"/>
            </a:endParaRPr>
          </a:p>
        </p:txBody>
      </p:sp>
      <p:sp>
        <p:nvSpPr>
          <p:cNvPr id="6" name="Rectangle 5">
            <a:extLst>
              <a:ext uri="{FF2B5EF4-FFF2-40B4-BE49-F238E27FC236}">
                <a16:creationId xmlns:a16="http://schemas.microsoft.com/office/drawing/2014/main" id="{4B47B5B9-B01C-4E56-B86A-C3920C23A6EB}"/>
              </a:ext>
            </a:extLst>
          </p:cNvPr>
          <p:cNvSpPr/>
          <p:nvPr userDrawn="1"/>
        </p:nvSpPr>
        <p:spPr>
          <a:xfrm>
            <a:off x="789258" y="6534431"/>
            <a:ext cx="4794455" cy="197170"/>
          </a:xfrm>
          <a:prstGeom prst="rect">
            <a:avLst/>
          </a:prstGeom>
        </p:spPr>
        <p:txBody>
          <a:bodyPr wrap="square">
            <a:spAutoFit/>
          </a:bodyPr>
          <a:lstStyle/>
          <a:p>
            <a:pPr>
              <a:lnSpc>
                <a:spcPct val="120000"/>
              </a:lnSpc>
            </a:pPr>
            <a:r>
              <a:rPr lang="en-US" sz="625" spc="375">
                <a:solidFill>
                  <a:srgbClr val="627597"/>
                </a:solidFill>
                <a:latin typeface="Helvetica" pitchFamily="2" charset="0"/>
                <a:cs typeface="Segoe UI Light" panose="020B0502040204020203" pitchFamily="34" charset="0"/>
              </a:rPr>
              <a:t>DevSecOps with GitHub and Azure</a:t>
            </a:r>
          </a:p>
        </p:txBody>
      </p:sp>
    </p:spTree>
    <p:extLst>
      <p:ext uri="{BB962C8B-B14F-4D97-AF65-F5344CB8AC3E}">
        <p14:creationId xmlns:p14="http://schemas.microsoft.com/office/powerpoint/2010/main" val="1121976487"/>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2551655"/>
      </p:ext>
    </p:extLst>
  </p:cSld>
  <p:clrMapOvr>
    <a:masterClrMapping/>
  </p:clrMapOvr>
  <p:transition>
    <p:fade/>
  </p:transition>
  <p:extLst>
    <p:ext uri="{DCECCB84-F9BA-43D5-87BE-67443E8EF086}">
      <p15:sldGuideLst xmlns:p15="http://schemas.microsoft.com/office/powerpoint/2012/main">
        <p15:guide id="28" orient="horz" pos="905">
          <p15:clr>
            <a:srgbClr val="5ACBF0"/>
          </p15:clr>
        </p15:guide>
        <p15:guide id="30" orient="horz" pos="288">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4808411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47B7F7-3EAA-3540-BC65-00BDB110EAC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705" strike="noStrike" spc="-49" baseline="0">
                <a:solidFill>
                  <a:schemeClr val="tx2"/>
                </a:solidFill>
              </a:defRPr>
            </a:lvl1pPr>
          </a:lstStyle>
          <a:p>
            <a:r>
              <a:rPr lang="en-US" dirty="0"/>
              <a:t>Azure presentation title </a:t>
            </a:r>
            <a:br>
              <a:rPr lang="en-US" dirty="0"/>
            </a:br>
            <a:r>
              <a:rPr lang="en-US" dirty="0"/>
              <a:t>or event name</a:t>
            </a:r>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Tree>
    <p:extLst>
      <p:ext uri="{BB962C8B-B14F-4D97-AF65-F5344CB8AC3E}">
        <p14:creationId xmlns:p14="http://schemas.microsoft.com/office/powerpoint/2010/main" val="38245846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tx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C1F9C5D-BBFD-AE42-A1D5-DA2C27C2E90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31183" y="473796"/>
            <a:ext cx="1335673" cy="190278"/>
          </a:xfrm>
          <a:prstGeom prst="rect">
            <a:avLst/>
          </a:prstGeom>
        </p:spPr>
      </p:pic>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705" strike="noStrike" spc="-49" baseline="0">
                <a:solidFill>
                  <a:schemeClr val="bg2"/>
                </a:solidFill>
              </a:defRPr>
            </a:lvl1pPr>
          </a:lstStyle>
          <a:p>
            <a:r>
              <a:rPr lang="en-US" dirty="0"/>
              <a:t>Azure presentation title </a:t>
            </a:r>
            <a:br>
              <a:rPr lang="en-US" dirty="0"/>
            </a:br>
            <a:r>
              <a:rPr lang="en-US" dirty="0"/>
              <a:t>or event name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24246"/>
          </a:xfrm>
          <a:prstGeom prst="rect">
            <a:avLst/>
          </a:prstGeom>
        </p:spPr>
        <p:txBody>
          <a:bodyPr/>
          <a:lstStyle>
            <a:lvl1pPr>
              <a:defRPr sz="1765">
                <a:solidFill>
                  <a:schemeClr val="bg2"/>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Tree>
    <p:extLst>
      <p:ext uri="{BB962C8B-B14F-4D97-AF65-F5344CB8AC3E}">
        <p14:creationId xmlns:p14="http://schemas.microsoft.com/office/powerpoint/2010/main" val="12496899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F83EBA8-9428-5042-A6AB-BA1563CB953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pic>
        <p:nvPicPr>
          <p:cNvPr id="5" name="Picture 4">
            <a:extLst>
              <a:ext uri="{FF2B5EF4-FFF2-40B4-BE49-F238E27FC236}">
                <a16:creationId xmlns:a16="http://schemas.microsoft.com/office/drawing/2014/main" id="{B0419340-DB0C-B34E-84FE-2AA1A19A58C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857617" y="0"/>
            <a:ext cx="5973790" cy="6858000"/>
          </a:xfrm>
          <a:prstGeom prst="rect">
            <a:avLst/>
          </a:prstGeom>
        </p:spPr>
      </p:pic>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Tree>
    <p:extLst>
      <p:ext uri="{BB962C8B-B14F-4D97-AF65-F5344CB8AC3E}">
        <p14:creationId xmlns:p14="http://schemas.microsoft.com/office/powerpoint/2010/main" val="303861117"/>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Slide 5">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pic>
        <p:nvPicPr>
          <p:cNvPr id="7" name="Picture 6">
            <a:extLst>
              <a:ext uri="{FF2B5EF4-FFF2-40B4-BE49-F238E27FC236}">
                <a16:creationId xmlns:a16="http://schemas.microsoft.com/office/drawing/2014/main" id="{F64BDF03-4137-9B4F-811A-B300BDF9B2A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286467" y="206105"/>
            <a:ext cx="5583404" cy="6409831"/>
          </a:xfrm>
          <a:prstGeom prst="rect">
            <a:avLst/>
          </a:prstGeom>
        </p:spPr>
      </p:pic>
    </p:spTree>
    <p:extLst>
      <p:ext uri="{BB962C8B-B14F-4D97-AF65-F5344CB8AC3E}">
        <p14:creationId xmlns:p14="http://schemas.microsoft.com/office/powerpoint/2010/main" val="1771904437"/>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6">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pic>
        <p:nvPicPr>
          <p:cNvPr id="8" name="Picture 7">
            <a:extLst>
              <a:ext uri="{FF2B5EF4-FFF2-40B4-BE49-F238E27FC236}">
                <a16:creationId xmlns:a16="http://schemas.microsoft.com/office/drawing/2014/main" id="{67DB9C92-5B22-1645-98AA-DEA153351D4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45182" y="321589"/>
            <a:ext cx="5413537" cy="6214821"/>
          </a:xfrm>
          <a:prstGeom prst="rect">
            <a:avLst/>
          </a:prstGeom>
        </p:spPr>
      </p:pic>
    </p:spTree>
    <p:extLst>
      <p:ext uri="{BB962C8B-B14F-4D97-AF65-F5344CB8AC3E}">
        <p14:creationId xmlns:p14="http://schemas.microsoft.com/office/powerpoint/2010/main" val="5990173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6">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pic>
        <p:nvPicPr>
          <p:cNvPr id="8" name="Picture 7">
            <a:extLst>
              <a:ext uri="{FF2B5EF4-FFF2-40B4-BE49-F238E27FC236}">
                <a16:creationId xmlns:a16="http://schemas.microsoft.com/office/drawing/2014/main" id="{67DB9C92-5B22-1645-98AA-DEA153351D4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45182" y="321589"/>
            <a:ext cx="5413537" cy="6214821"/>
          </a:xfrm>
          <a:prstGeom prst="rect">
            <a:avLst/>
          </a:prstGeom>
        </p:spPr>
      </p:pic>
    </p:spTree>
    <p:extLst>
      <p:ext uri="{BB962C8B-B14F-4D97-AF65-F5344CB8AC3E}">
        <p14:creationId xmlns:p14="http://schemas.microsoft.com/office/powerpoint/2010/main" val="2310864893"/>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Slide 7">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pic>
        <p:nvPicPr>
          <p:cNvPr id="2" name="Picture 1">
            <a:extLst>
              <a:ext uri="{FF2B5EF4-FFF2-40B4-BE49-F238E27FC236}">
                <a16:creationId xmlns:a16="http://schemas.microsoft.com/office/drawing/2014/main" id="{589D5A25-0528-5D23-7D57-33B76CD1C34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165055" y="0"/>
            <a:ext cx="5973790" cy="6858000"/>
          </a:xfrm>
          <a:prstGeom prst="rect">
            <a:avLst/>
          </a:prstGeom>
        </p:spPr>
      </p:pic>
    </p:spTree>
    <p:extLst>
      <p:ext uri="{BB962C8B-B14F-4D97-AF65-F5344CB8AC3E}">
        <p14:creationId xmlns:p14="http://schemas.microsoft.com/office/powerpoint/2010/main" val="2505167604"/>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 8">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pic>
        <p:nvPicPr>
          <p:cNvPr id="2" name="Picture 1">
            <a:extLst>
              <a:ext uri="{FF2B5EF4-FFF2-40B4-BE49-F238E27FC236}">
                <a16:creationId xmlns:a16="http://schemas.microsoft.com/office/drawing/2014/main" id="{A869E6A8-B269-4247-8C11-43918C8C6034}"/>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7868" t="8847" r="8127" b="8616"/>
          <a:stretch/>
        </p:blipFill>
        <p:spPr>
          <a:xfrm>
            <a:off x="6111901" y="0"/>
            <a:ext cx="6080099" cy="6858000"/>
          </a:xfrm>
          <a:prstGeom prst="rect">
            <a:avLst/>
          </a:prstGeom>
        </p:spPr>
      </p:pic>
    </p:spTree>
    <p:extLst>
      <p:ext uri="{BB962C8B-B14F-4D97-AF65-F5344CB8AC3E}">
        <p14:creationId xmlns:p14="http://schemas.microsoft.com/office/powerpoint/2010/main" val="1974160867"/>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Slide 9">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7" name="Rectangle 6">
            <a:extLst>
              <a:ext uri="{FF2B5EF4-FFF2-40B4-BE49-F238E27FC236}">
                <a16:creationId xmlns:a16="http://schemas.microsoft.com/office/drawing/2014/main" id="{01443AB1-0CDE-B44D-8883-27DEB7B914EA}"/>
              </a:ext>
            </a:extLst>
          </p:cNvPr>
          <p:cNvSpPr/>
          <p:nvPr userDrawn="1"/>
        </p:nvSpPr>
        <p:spPr bwMode="auto">
          <a:xfrm>
            <a:off x="6111901" y="0"/>
            <a:ext cx="6080099" cy="6858000"/>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solidFill>
                <a:schemeClr val="tx1"/>
              </a:solidFill>
              <a:ea typeface="Segoe UI" pitchFamily="34" charset="0"/>
              <a:cs typeface="Segoe UI" pitchFamily="34" charset="0"/>
            </a:endParaRPr>
          </a:p>
        </p:txBody>
      </p:sp>
      <p:pic>
        <p:nvPicPr>
          <p:cNvPr id="8" name="Picture 7">
            <a:extLst>
              <a:ext uri="{FF2B5EF4-FFF2-40B4-BE49-F238E27FC236}">
                <a16:creationId xmlns:a16="http://schemas.microsoft.com/office/drawing/2014/main" id="{64E0159D-061E-A640-B0A5-C7A703E35A9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165055" y="0"/>
            <a:ext cx="5973790" cy="6858000"/>
          </a:xfrm>
          <a:prstGeom prst="rect">
            <a:avLst/>
          </a:prstGeom>
        </p:spPr>
      </p:pic>
    </p:spTree>
    <p:extLst>
      <p:ext uri="{BB962C8B-B14F-4D97-AF65-F5344CB8AC3E}">
        <p14:creationId xmlns:p14="http://schemas.microsoft.com/office/powerpoint/2010/main" val="1134590596"/>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Slide 1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pic>
        <p:nvPicPr>
          <p:cNvPr id="9" name="Picture 8">
            <a:extLst>
              <a:ext uri="{FF2B5EF4-FFF2-40B4-BE49-F238E27FC236}">
                <a16:creationId xmlns:a16="http://schemas.microsoft.com/office/drawing/2014/main" id="{92E2926B-CE4C-8042-8EAB-E69CCC77CEFF}"/>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6218210" y="0"/>
            <a:ext cx="5973790" cy="6858000"/>
          </a:xfrm>
          <a:prstGeom prst="rect">
            <a:avLst/>
          </a:prstGeom>
        </p:spPr>
      </p:pic>
    </p:spTree>
    <p:extLst>
      <p:ext uri="{BB962C8B-B14F-4D97-AF65-F5344CB8AC3E}">
        <p14:creationId xmlns:p14="http://schemas.microsoft.com/office/powerpoint/2010/main" val="2347085316"/>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Slide 1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pic>
        <p:nvPicPr>
          <p:cNvPr id="2" name="Picture 1">
            <a:extLst>
              <a:ext uri="{FF2B5EF4-FFF2-40B4-BE49-F238E27FC236}">
                <a16:creationId xmlns:a16="http://schemas.microsoft.com/office/drawing/2014/main" id="{B79E2876-FB33-2646-85EE-84CA60F64DE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6218210" y="1"/>
            <a:ext cx="5972546" cy="6857999"/>
          </a:xfrm>
          <a:prstGeom prst="rect">
            <a:avLst/>
          </a:prstGeom>
        </p:spPr>
      </p:pic>
    </p:spTree>
    <p:extLst>
      <p:ext uri="{BB962C8B-B14F-4D97-AF65-F5344CB8AC3E}">
        <p14:creationId xmlns:p14="http://schemas.microsoft.com/office/powerpoint/2010/main" val="1931147861"/>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Slide 1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B498CFD-6F0F-1548-B3CF-58EC8479BA89}"/>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6218210" y="0"/>
            <a:ext cx="5973790" cy="6858000"/>
          </a:xfrm>
          <a:prstGeom prst="rect">
            <a:avLst/>
          </a:prstGeom>
        </p:spPr>
      </p:pic>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Tree>
    <p:extLst>
      <p:ext uri="{BB962C8B-B14F-4D97-AF65-F5344CB8AC3E}">
        <p14:creationId xmlns:p14="http://schemas.microsoft.com/office/powerpoint/2010/main" val="2842942319"/>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1168943"/>
            <a:ext cx="3618381" cy="899665"/>
          </a:xfrm>
          <a:prstGeom prst="rect">
            <a:avLst/>
          </a:prstGeom>
        </p:spPr>
        <p:txBody>
          <a:bodyPr lIns="0" tIns="0" rIns="0" bIns="0"/>
          <a:lstStyle>
            <a:lvl1pPr>
              <a:defRPr sz="1765" spc="0" baseline="0">
                <a:solidFill>
                  <a:srgbClr val="000000"/>
                </a:solidFill>
              </a:defRPr>
            </a:lvl1pPr>
          </a:lstStyle>
          <a:p>
            <a:r>
              <a:rPr lang="en-US" dirty="0"/>
              <a:t>Contents</a:t>
            </a:r>
          </a:p>
        </p:txBody>
      </p:sp>
      <p:sp>
        <p:nvSpPr>
          <p:cNvPr id="4" name="Text Placeholder 3"/>
          <p:cNvSpPr>
            <a:spLocks noGrp="1"/>
          </p:cNvSpPr>
          <p:nvPr>
            <p:ph type="body" sz="quarter" idx="10" hasCustomPrompt="1"/>
          </p:nvPr>
        </p:nvSpPr>
        <p:spPr>
          <a:xfrm>
            <a:off x="6229843" y="1168943"/>
            <a:ext cx="547437" cy="3786998"/>
          </a:xfrm>
          <a:prstGeom prst="rect">
            <a:avLst/>
          </a:prstGeom>
        </p:spPr>
        <p:txBody>
          <a:bodyPr wrap="square" lIns="0" tIns="0" rIns="0" bIns="0">
            <a:noAutofit/>
          </a:bodyPr>
          <a:lstStyle>
            <a:lvl1pPr marL="0" indent="0" defTabSz="507330">
              <a:spcAft>
                <a:spcPts val="490"/>
              </a:spcAft>
              <a:buNone/>
              <a:defRPr sz="1765" spc="0" baseline="0">
                <a:solidFill>
                  <a:schemeClr val="tx2"/>
                </a:solidFill>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dirty="0"/>
              <a:t>##</a:t>
            </a:r>
            <a:br>
              <a:rPr lang="en-US" dirty="0"/>
            </a:br>
            <a:r>
              <a:rPr lang="en-US" dirty="0"/>
              <a:t>##</a:t>
            </a:r>
            <a:br>
              <a:rPr lang="en-US" dirty="0"/>
            </a:br>
            <a:r>
              <a:rPr lang="en-US" dirty="0"/>
              <a:t>##</a:t>
            </a:r>
            <a:br>
              <a:rPr lang="en-US" dirty="0"/>
            </a:br>
            <a:r>
              <a:rPr lang="en-US" dirty="0"/>
              <a:t>##</a:t>
            </a:r>
            <a:br>
              <a:rPr lang="en-US" dirty="0"/>
            </a:br>
            <a:r>
              <a:rPr lang="en-US" dirty="0"/>
              <a:t>##</a:t>
            </a:r>
          </a:p>
        </p:txBody>
      </p:sp>
      <p:sp>
        <p:nvSpPr>
          <p:cNvPr id="11" name="Text Placeholder 3">
            <a:extLst>
              <a:ext uri="{FF2B5EF4-FFF2-40B4-BE49-F238E27FC236}">
                <a16:creationId xmlns:a16="http://schemas.microsoft.com/office/drawing/2014/main" id="{FF941B29-79EC-DD49-A767-757BAE16FCDB}"/>
              </a:ext>
            </a:extLst>
          </p:cNvPr>
          <p:cNvSpPr>
            <a:spLocks noGrp="1"/>
          </p:cNvSpPr>
          <p:nvPr>
            <p:ph type="body" sz="quarter" idx="11" hasCustomPrompt="1"/>
          </p:nvPr>
        </p:nvSpPr>
        <p:spPr>
          <a:xfrm>
            <a:off x="6777280" y="1168942"/>
            <a:ext cx="3290380" cy="3786998"/>
          </a:xfrm>
          <a:prstGeom prst="rect">
            <a:avLst/>
          </a:prstGeom>
        </p:spPr>
        <p:txBody>
          <a:bodyPr wrap="square" lIns="0" tIns="0" rIns="0" bIns="0">
            <a:noAutofit/>
          </a:bodyPr>
          <a:lstStyle>
            <a:lvl1pPr marL="0" indent="0" defTabSz="507330">
              <a:spcAft>
                <a:spcPts val="490"/>
              </a:spcAft>
              <a:buNone/>
              <a:defRPr sz="1765" spc="0" baseline="0">
                <a:solidFill>
                  <a:srgbClr val="000000"/>
                </a:solidFill>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dirty="0"/>
              <a:t>Section Title</a:t>
            </a:r>
            <a:br>
              <a:rPr lang="en-US" dirty="0"/>
            </a:br>
            <a:r>
              <a:rPr lang="en-US" dirty="0"/>
              <a:t>Section Title</a:t>
            </a:r>
            <a:br>
              <a:rPr lang="en-US" dirty="0"/>
            </a:br>
            <a:r>
              <a:rPr lang="en-US" dirty="0"/>
              <a:t>Section Title</a:t>
            </a:r>
            <a:br>
              <a:rPr lang="en-US" dirty="0"/>
            </a:br>
            <a:r>
              <a:rPr lang="en-US" dirty="0"/>
              <a:t>Section Title</a:t>
            </a:r>
            <a:br>
              <a:rPr lang="en-US" dirty="0"/>
            </a:br>
            <a:r>
              <a:rPr lang="en-US" dirty="0"/>
              <a:t>Section Title</a:t>
            </a:r>
          </a:p>
        </p:txBody>
      </p:sp>
      <p:sp>
        <p:nvSpPr>
          <p:cNvPr id="5" name="Text Box 3">
            <a:extLst>
              <a:ext uri="{FF2B5EF4-FFF2-40B4-BE49-F238E27FC236}">
                <a16:creationId xmlns:a16="http://schemas.microsoft.com/office/drawing/2014/main" id="{2DC7E65D-D547-FE1B-0613-C53103193E26}"/>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1195234568"/>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Heading Segoe UI </a:t>
            </a:r>
            <a:r>
              <a:rPr lang="en-US" dirty="0" err="1"/>
              <a:t>Semibold</a:t>
            </a:r>
            <a:r>
              <a:rPr lang="en-US" dirty="0"/>
              <a:t> 28/32</a:t>
            </a:r>
          </a:p>
        </p:txBody>
      </p:sp>
      <p:sp>
        <p:nvSpPr>
          <p:cNvPr id="4" name="Text Placeholder 3"/>
          <p:cNvSpPr>
            <a:spLocks noGrp="1"/>
          </p:cNvSpPr>
          <p:nvPr>
            <p:ph type="body" sz="quarter" idx="10" hasCustomPrompt="1"/>
          </p:nvPr>
        </p:nvSpPr>
        <p:spPr>
          <a:xfrm>
            <a:off x="455995" y="1922801"/>
            <a:ext cx="11306469" cy="287771"/>
          </a:xfrm>
          <a:prstGeom prst="rect">
            <a:avLst/>
          </a:prstGeom>
        </p:spPr>
        <p:txBody>
          <a:bodyPr wrap="square" lIns="0" tIns="0" rIns="0" bIns="0">
            <a:spAutoFit/>
          </a:bodyPr>
          <a:lstStyle>
            <a:lvl1pPr marL="0" indent="0">
              <a:lnSpc>
                <a:spcPts val="2353"/>
              </a:lnSpc>
              <a:buNone/>
              <a:defRPr sz="1961" b="0" i="0" spc="0">
                <a:solidFill>
                  <a:srgbClr val="000000"/>
                </a:solidFill>
                <a:latin typeface="+mj-lt"/>
              </a:defRPr>
            </a:lvl1pPr>
            <a:lvl2pPr marL="0" indent="0">
              <a:lnSpc>
                <a:spcPts val="2353"/>
              </a:lnSpc>
              <a:buNone/>
              <a:defRPr spc="0">
                <a:solidFill>
                  <a:srgbClr val="000000"/>
                </a:solidFill>
                <a:latin typeface="+mn-lt"/>
              </a:defRPr>
            </a:lvl2pPr>
            <a:lvl3pPr marL="448193" indent="0">
              <a:buNone/>
              <a:defRPr/>
            </a:lvl3pPr>
            <a:lvl4pPr marL="672290" indent="0">
              <a:buNone/>
              <a:defRPr/>
            </a:lvl4pPr>
            <a:lvl5pPr marL="896386" indent="0">
              <a:buNone/>
              <a:defRPr/>
            </a:lvl5pPr>
          </a:lstStyle>
          <a:p>
            <a:pPr lvl="1"/>
            <a:r>
              <a:rPr lang="en-US" dirty="0"/>
              <a:t>Large: subhead Segoe UI Regular 20/24</a:t>
            </a:r>
          </a:p>
        </p:txBody>
      </p:sp>
      <p:sp>
        <p:nvSpPr>
          <p:cNvPr id="5" name="Text Placeholder 4"/>
          <p:cNvSpPr>
            <a:spLocks noGrp="1"/>
          </p:cNvSpPr>
          <p:nvPr>
            <p:ph type="body" sz="quarter" idx="11" hasCustomPrompt="1"/>
          </p:nvPr>
        </p:nvSpPr>
        <p:spPr>
          <a:xfrm>
            <a:off x="455995" y="3015704"/>
            <a:ext cx="11306469" cy="216206"/>
          </a:xfrm>
          <a:prstGeom prst="rect">
            <a:avLst/>
          </a:prstGeom>
        </p:spPr>
        <p:txBody>
          <a:bodyPr lIns="0" tIns="0" rIns="0" bIns="0"/>
          <a:lstStyle>
            <a:lvl1pPr marL="0" indent="0">
              <a:lnSpc>
                <a:spcPts val="1765"/>
              </a:lnSpc>
              <a:spcBef>
                <a:spcPts val="0"/>
              </a:spcBef>
              <a:buNone/>
              <a:defRPr sz="1372" b="0" spc="0">
                <a:solidFill>
                  <a:schemeClr val="tx2"/>
                </a:solidFill>
                <a:latin typeface="+mj-lt"/>
              </a:defRPr>
            </a:lvl1pPr>
            <a:lvl2pPr marL="0" indent="0">
              <a:lnSpc>
                <a:spcPts val="1765"/>
              </a:lnSpc>
              <a:spcBef>
                <a:spcPts val="0"/>
              </a:spcBef>
              <a:buNone/>
              <a:defRPr sz="1372" spc="0">
                <a:solidFill>
                  <a:srgbClr val="000000"/>
                </a:solidFill>
              </a:defRPr>
            </a:lvl2pPr>
            <a:lvl3pPr marL="448193" indent="0">
              <a:buNone/>
              <a:defRPr/>
            </a:lvl3pPr>
            <a:lvl4pPr marL="672290" indent="0">
              <a:buNone/>
              <a:defRPr/>
            </a:lvl4pPr>
            <a:lvl5pPr marL="896386" indent="0">
              <a:buNone/>
              <a:defRPr/>
            </a:lvl5pPr>
          </a:lstStyle>
          <a:p>
            <a:pPr lvl="0"/>
            <a:r>
              <a:rPr lang="en-US" dirty="0"/>
              <a:t>Medium: paragraph heading Segoe UI </a:t>
            </a:r>
            <a:r>
              <a:rPr lang="en-US" dirty="0" err="1"/>
              <a:t>Semibold</a:t>
            </a:r>
            <a:r>
              <a:rPr lang="en-US" dirty="0"/>
              <a:t> 14/18</a:t>
            </a:r>
          </a:p>
        </p:txBody>
      </p:sp>
      <p:sp>
        <p:nvSpPr>
          <p:cNvPr id="10" name="Text Placeholder 6">
            <a:extLst>
              <a:ext uri="{FF2B5EF4-FFF2-40B4-BE49-F238E27FC236}">
                <a16:creationId xmlns:a16="http://schemas.microsoft.com/office/drawing/2014/main" id="{76E35749-090F-0542-9B4B-BF37EFC334BC}"/>
              </a:ext>
            </a:extLst>
          </p:cNvPr>
          <p:cNvSpPr>
            <a:spLocks noGrp="1"/>
          </p:cNvSpPr>
          <p:nvPr>
            <p:ph type="body" sz="quarter" idx="14" hasCustomPrompt="1"/>
          </p:nvPr>
        </p:nvSpPr>
        <p:spPr>
          <a:xfrm>
            <a:off x="455995" y="4503832"/>
            <a:ext cx="11306469" cy="150884"/>
          </a:xfrm>
          <a:prstGeom prst="rect">
            <a:avLst/>
          </a:prstGeom>
        </p:spPr>
        <p:txBody>
          <a:bodyPr lIns="0" tIns="0" rIns="0" bIns="0"/>
          <a:lstStyle>
            <a:lvl1pPr marL="0" indent="0">
              <a:lnSpc>
                <a:spcPts val="1176"/>
              </a:lnSpc>
              <a:spcBef>
                <a:spcPts val="0"/>
              </a:spcBef>
              <a:buNone/>
              <a:defRPr sz="980" spc="0">
                <a:solidFill>
                  <a:schemeClr val="tx1"/>
                </a:solidFill>
              </a:defRPr>
            </a:lvl1pPr>
            <a:lvl2pPr marL="0" indent="0">
              <a:lnSpc>
                <a:spcPct val="100000"/>
              </a:lnSpc>
              <a:spcBef>
                <a:spcPts val="0"/>
              </a:spcBef>
              <a:buNone/>
              <a:defRPr sz="980" spc="0">
                <a:solidFill>
                  <a:srgbClr val="000000"/>
                </a:solidFill>
              </a:defRPr>
            </a:lvl2pPr>
            <a:lvl3pPr marL="448193" indent="0">
              <a:buNone/>
              <a:defRPr/>
            </a:lvl3pPr>
            <a:lvl4pPr marL="672290" indent="0">
              <a:buNone/>
              <a:defRPr/>
            </a:lvl4pPr>
            <a:lvl5pPr marL="0" indent="0">
              <a:lnSpc>
                <a:spcPct val="100000"/>
              </a:lnSpc>
              <a:buNone/>
              <a:defRPr>
                <a:solidFill>
                  <a:srgbClr val="000000"/>
                </a:solidFill>
              </a:defRPr>
            </a:lvl5pPr>
          </a:lstStyle>
          <a:p>
            <a:pPr lvl="1"/>
            <a:r>
              <a:rPr lang="en-US" dirty="0"/>
              <a:t>Small: caption body copy Segoe Regular 10/12</a:t>
            </a:r>
          </a:p>
        </p:txBody>
      </p:sp>
      <p:sp>
        <p:nvSpPr>
          <p:cNvPr id="19" name="Text Placeholder 3">
            <a:extLst>
              <a:ext uri="{FF2B5EF4-FFF2-40B4-BE49-F238E27FC236}">
                <a16:creationId xmlns:a16="http://schemas.microsoft.com/office/drawing/2014/main" id="{68F32AD9-0E33-284C-8468-E63BF69AF2EB}"/>
              </a:ext>
            </a:extLst>
          </p:cNvPr>
          <p:cNvSpPr>
            <a:spLocks noGrp="1"/>
          </p:cNvSpPr>
          <p:nvPr>
            <p:ph type="body" sz="quarter" idx="24" hasCustomPrompt="1"/>
          </p:nvPr>
        </p:nvSpPr>
        <p:spPr>
          <a:xfrm>
            <a:off x="454169" y="4299924"/>
            <a:ext cx="11306469" cy="243143"/>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dirty="0"/>
              <a:t>Small: caption title Segoe UI Bold 10/12. </a:t>
            </a:r>
          </a:p>
        </p:txBody>
      </p:sp>
      <p:sp>
        <p:nvSpPr>
          <p:cNvPr id="21" name="Text Placeholder 4">
            <a:extLst>
              <a:ext uri="{FF2B5EF4-FFF2-40B4-BE49-F238E27FC236}">
                <a16:creationId xmlns:a16="http://schemas.microsoft.com/office/drawing/2014/main" id="{BA46FDB1-D336-7C45-BF92-D58B6C550364}"/>
              </a:ext>
            </a:extLst>
          </p:cNvPr>
          <p:cNvSpPr>
            <a:spLocks noGrp="1"/>
          </p:cNvSpPr>
          <p:nvPr>
            <p:ph type="body" sz="quarter" idx="18" hasCustomPrompt="1"/>
          </p:nvPr>
        </p:nvSpPr>
        <p:spPr>
          <a:xfrm>
            <a:off x="454169" y="3258992"/>
            <a:ext cx="11306469" cy="216142"/>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Medium: body copy Segoe UI Regular 14/18</a:t>
            </a:r>
          </a:p>
        </p:txBody>
      </p:sp>
      <p:sp>
        <p:nvSpPr>
          <p:cNvPr id="6" name="Text Box 3">
            <a:extLst>
              <a:ext uri="{FF2B5EF4-FFF2-40B4-BE49-F238E27FC236}">
                <a16:creationId xmlns:a16="http://schemas.microsoft.com/office/drawing/2014/main" id="{3FEE34BD-D9A8-4A3E-DC40-843CB51AB6E0}"/>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796845352"/>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Heading Segoe UI </a:t>
            </a:r>
            <a:r>
              <a:rPr lang="en-US" dirty="0" err="1"/>
              <a:t>Semibold</a:t>
            </a:r>
            <a:r>
              <a:rPr lang="en-US" dirty="0"/>
              <a:t> 28/32</a:t>
            </a:r>
          </a:p>
        </p:txBody>
      </p:sp>
      <p:sp>
        <p:nvSpPr>
          <p:cNvPr id="7" name="Text Placeholder 3">
            <a:extLst>
              <a:ext uri="{FF2B5EF4-FFF2-40B4-BE49-F238E27FC236}">
                <a16:creationId xmlns:a16="http://schemas.microsoft.com/office/drawing/2014/main" id="{FEE1E43F-C091-614B-AA20-F39D0AACAA1C}"/>
              </a:ext>
            </a:extLst>
          </p:cNvPr>
          <p:cNvSpPr>
            <a:spLocks noGrp="1"/>
          </p:cNvSpPr>
          <p:nvPr>
            <p:ph type="body" sz="quarter" idx="10" hasCustomPrompt="1"/>
          </p:nvPr>
        </p:nvSpPr>
        <p:spPr>
          <a:xfrm>
            <a:off x="455995" y="1922586"/>
            <a:ext cx="9384447" cy="3365537"/>
          </a:xfrm>
          <a:prstGeom prst="rect">
            <a:avLst/>
          </a:prstGeom>
        </p:spPr>
        <p:txBody>
          <a:bodyPr wrap="square" lIns="0" tIns="0" rIns="0" bIns="0">
            <a:spAutoFit/>
          </a:bodyPr>
          <a:lstStyle>
            <a:lvl1pPr marL="336145" marR="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lang="en-US" sz="1961" kern="1200" spc="0" baseline="0" dirty="0">
                <a:solidFill>
                  <a:srgbClr val="000000"/>
                </a:solidFill>
                <a:latin typeface="+mn-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Bulleted list Segoe UI Regular 20/24. Dis </a:t>
            </a:r>
            <a:r>
              <a:rPr lang="en-US" dirty="0" err="1"/>
              <a:t>apid</a:t>
            </a:r>
            <a:r>
              <a:rPr lang="en-US" dirty="0"/>
              <a:t> es </a:t>
            </a:r>
            <a:r>
              <a:rPr lang="en-US" dirty="0" err="1"/>
              <a:t>simusanditis</a:t>
            </a:r>
            <a:r>
              <a:rPr lang="en-US" dirty="0"/>
              <a:t> </a:t>
            </a:r>
            <a:r>
              <a:rPr lang="en-US" dirty="0" err="1"/>
              <a:t>ea</a:t>
            </a:r>
            <a:r>
              <a:rPr lang="en-US" dirty="0"/>
              <a:t> ex et </a:t>
            </a:r>
            <a:r>
              <a:rPr lang="en-US" dirty="0" err="1"/>
              <a:t>illore</a:t>
            </a:r>
            <a:r>
              <a:rPr lang="en-US" dirty="0"/>
              <a:t>, </a:t>
            </a:r>
            <a:r>
              <a:rPr lang="en-US" dirty="0" err="1"/>
              <a:t>nectationet</a:t>
            </a:r>
            <a:r>
              <a:rPr lang="en-US" dirty="0"/>
              <a:t> </a:t>
            </a:r>
            <a:r>
              <a:rPr lang="en-US" dirty="0" err="1"/>
              <a:t>aut</a:t>
            </a:r>
            <a:r>
              <a:rPr lang="en-US" dirty="0"/>
              <a:t> </a:t>
            </a:r>
            <a:r>
              <a:rPr lang="en-US" dirty="0" err="1"/>
              <a:t>dic</a:t>
            </a:r>
            <a:r>
              <a:rPr lang="en-US" dirty="0"/>
              <a:t> </a:t>
            </a:r>
            <a:r>
              <a:rPr lang="en-US" dirty="0" err="1"/>
              <a:t>tem</a:t>
            </a:r>
            <a:r>
              <a:rPr lang="en-US" dirty="0"/>
              <a:t> vit </a:t>
            </a:r>
            <a:r>
              <a:rPr lang="en-US" dirty="0" err="1"/>
              <a:t>velestium</a:t>
            </a:r>
            <a:r>
              <a:rPr lang="en-US" dirty="0"/>
              <a:t> </a:t>
            </a:r>
            <a:r>
              <a:rPr lang="en-US" dirty="0" err="1"/>
              <a:t>reperro</a:t>
            </a:r>
            <a:r>
              <a:rPr lang="en-US" dirty="0"/>
              <a:t> </a:t>
            </a:r>
            <a:r>
              <a:rPr lang="en-US" dirty="0" err="1"/>
              <a:t>rroviduntion</a:t>
            </a:r>
            <a:r>
              <a:rPr lang="en-US" dirty="0"/>
              <a:t> </a:t>
            </a:r>
            <a:r>
              <a:rPr lang="en-US" dirty="0" err="1"/>
              <a:t>conem</a:t>
            </a:r>
            <a:r>
              <a:rPr lang="en-US" dirty="0"/>
              <a:t> </a:t>
            </a:r>
            <a:r>
              <a:rPr lang="en-US" dirty="0" err="1"/>
              <a:t>rehend</a:t>
            </a:r>
            <a:br>
              <a:rPr lang="en-US" dirty="0"/>
            </a:br>
            <a:endParaRPr lang="en-US" dirty="0"/>
          </a:p>
          <a:p>
            <a:pPr marL="336145" marR="0" lvl="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a:pPr>
            <a:r>
              <a:rPr lang="en-US" dirty="0"/>
              <a:t>Bulleted list Segoe UI Regular 20/24. Dis </a:t>
            </a:r>
            <a:r>
              <a:rPr lang="en-US" dirty="0" err="1"/>
              <a:t>apid</a:t>
            </a:r>
            <a:r>
              <a:rPr lang="en-US" dirty="0"/>
              <a:t> es </a:t>
            </a:r>
            <a:r>
              <a:rPr lang="en-US" dirty="0" err="1"/>
              <a:t>simusanditis</a:t>
            </a:r>
            <a:r>
              <a:rPr lang="en-US" dirty="0"/>
              <a:t> </a:t>
            </a:r>
            <a:r>
              <a:rPr lang="en-US" dirty="0" err="1"/>
              <a:t>ea</a:t>
            </a:r>
            <a:r>
              <a:rPr lang="en-US" dirty="0"/>
              <a:t> ex et </a:t>
            </a:r>
            <a:r>
              <a:rPr lang="en-US" dirty="0" err="1"/>
              <a:t>illore</a:t>
            </a:r>
            <a:r>
              <a:rPr lang="en-US" dirty="0"/>
              <a:t>, </a:t>
            </a:r>
            <a:r>
              <a:rPr lang="en-US" dirty="0" err="1"/>
              <a:t>nectationet</a:t>
            </a:r>
            <a:r>
              <a:rPr lang="en-US" dirty="0"/>
              <a:t> </a:t>
            </a:r>
            <a:r>
              <a:rPr lang="en-US" dirty="0" err="1"/>
              <a:t>aut</a:t>
            </a:r>
            <a:r>
              <a:rPr lang="en-US" dirty="0"/>
              <a:t> </a:t>
            </a:r>
            <a:r>
              <a:rPr lang="en-US" dirty="0" err="1"/>
              <a:t>dic</a:t>
            </a:r>
            <a:r>
              <a:rPr lang="en-US" dirty="0"/>
              <a:t> </a:t>
            </a:r>
            <a:r>
              <a:rPr lang="en-US" dirty="0" err="1"/>
              <a:t>tem</a:t>
            </a:r>
            <a:r>
              <a:rPr lang="en-US" dirty="0"/>
              <a:t> vit </a:t>
            </a:r>
            <a:r>
              <a:rPr lang="en-US" dirty="0" err="1"/>
              <a:t>velestium</a:t>
            </a:r>
            <a:r>
              <a:rPr lang="en-US" dirty="0"/>
              <a:t> </a:t>
            </a:r>
            <a:r>
              <a:rPr lang="en-US" dirty="0" err="1"/>
              <a:t>reperro</a:t>
            </a:r>
            <a:r>
              <a:rPr lang="en-US" dirty="0"/>
              <a:t> </a:t>
            </a:r>
            <a:r>
              <a:rPr lang="en-US" dirty="0" err="1"/>
              <a:t>rroviduntion</a:t>
            </a:r>
            <a:r>
              <a:rPr lang="en-US" dirty="0"/>
              <a:t> </a:t>
            </a:r>
            <a:r>
              <a:rPr lang="en-US" dirty="0" err="1"/>
              <a:t>conem</a:t>
            </a:r>
            <a:r>
              <a:rPr lang="en-US" dirty="0"/>
              <a:t> </a:t>
            </a:r>
            <a:r>
              <a:rPr lang="en-US" dirty="0" err="1"/>
              <a:t>rehend</a:t>
            </a:r>
            <a:br>
              <a:rPr lang="en-US" dirty="0"/>
            </a:br>
            <a:endParaRPr lang="en-US" dirty="0"/>
          </a:p>
          <a:p>
            <a:pPr marL="336145" marR="0" lvl="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a:pPr>
            <a:r>
              <a:rPr lang="en-US" dirty="0"/>
              <a:t>Bulleted list Segoe UI Regular 20/24. Dis </a:t>
            </a:r>
            <a:r>
              <a:rPr lang="en-US" dirty="0" err="1"/>
              <a:t>apid</a:t>
            </a:r>
            <a:r>
              <a:rPr lang="en-US" dirty="0"/>
              <a:t> es </a:t>
            </a:r>
            <a:r>
              <a:rPr lang="en-US" dirty="0" err="1"/>
              <a:t>simusanditis</a:t>
            </a:r>
            <a:r>
              <a:rPr lang="en-US" dirty="0"/>
              <a:t> </a:t>
            </a:r>
            <a:r>
              <a:rPr lang="en-US" dirty="0" err="1"/>
              <a:t>ea</a:t>
            </a:r>
            <a:r>
              <a:rPr lang="en-US" dirty="0"/>
              <a:t> ex et </a:t>
            </a:r>
            <a:r>
              <a:rPr lang="en-US" dirty="0" err="1"/>
              <a:t>illore</a:t>
            </a:r>
            <a:r>
              <a:rPr lang="en-US" dirty="0"/>
              <a:t>, </a:t>
            </a:r>
            <a:r>
              <a:rPr lang="en-US" dirty="0" err="1"/>
              <a:t>nectationet</a:t>
            </a:r>
            <a:r>
              <a:rPr lang="en-US" dirty="0"/>
              <a:t> </a:t>
            </a:r>
            <a:r>
              <a:rPr lang="en-US" dirty="0" err="1"/>
              <a:t>aut</a:t>
            </a:r>
            <a:r>
              <a:rPr lang="en-US" dirty="0"/>
              <a:t> </a:t>
            </a:r>
            <a:r>
              <a:rPr lang="en-US" dirty="0" err="1"/>
              <a:t>dic</a:t>
            </a:r>
            <a:r>
              <a:rPr lang="en-US" dirty="0"/>
              <a:t> </a:t>
            </a:r>
            <a:r>
              <a:rPr lang="en-US" dirty="0" err="1"/>
              <a:t>tem</a:t>
            </a:r>
            <a:r>
              <a:rPr lang="en-US" dirty="0"/>
              <a:t> vit </a:t>
            </a:r>
            <a:r>
              <a:rPr lang="en-US" dirty="0" err="1"/>
              <a:t>velestium</a:t>
            </a:r>
            <a:r>
              <a:rPr lang="en-US" dirty="0"/>
              <a:t> </a:t>
            </a:r>
            <a:r>
              <a:rPr lang="en-US" dirty="0" err="1"/>
              <a:t>reperro</a:t>
            </a:r>
            <a:r>
              <a:rPr lang="en-US" dirty="0"/>
              <a:t> </a:t>
            </a:r>
            <a:r>
              <a:rPr lang="en-US" dirty="0" err="1"/>
              <a:t>rroviduntion</a:t>
            </a:r>
            <a:r>
              <a:rPr lang="en-US" dirty="0"/>
              <a:t> </a:t>
            </a:r>
            <a:r>
              <a:rPr lang="en-US" dirty="0" err="1"/>
              <a:t>conem</a:t>
            </a:r>
            <a:r>
              <a:rPr lang="en-US" dirty="0"/>
              <a:t> </a:t>
            </a:r>
            <a:r>
              <a:rPr lang="en-US" dirty="0" err="1"/>
              <a:t>rehend</a:t>
            </a:r>
            <a:endParaRPr lang="en-US" dirty="0"/>
          </a:p>
          <a:p>
            <a:pPr lvl="0"/>
            <a:endParaRPr lang="en-US" dirty="0"/>
          </a:p>
          <a:p>
            <a:pPr lvl="0"/>
            <a:endParaRPr lang="en-US" dirty="0"/>
          </a:p>
          <a:p>
            <a:pPr lvl="0"/>
            <a:endParaRPr lang="en-US" dirty="0"/>
          </a:p>
        </p:txBody>
      </p:sp>
      <p:sp>
        <p:nvSpPr>
          <p:cNvPr id="4" name="Text Box 3">
            <a:extLst>
              <a:ext uri="{FF2B5EF4-FFF2-40B4-BE49-F238E27FC236}">
                <a16:creationId xmlns:a16="http://schemas.microsoft.com/office/drawing/2014/main" id="{97B77E3B-92C9-29F3-E398-55B4CF899727}"/>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1898444675"/>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Text option 1: three column bulleted list</a:t>
            </a:r>
          </a:p>
        </p:txBody>
      </p:sp>
      <p:sp>
        <p:nvSpPr>
          <p:cNvPr id="4" name="Text Placeholder 3"/>
          <p:cNvSpPr>
            <a:spLocks noGrp="1"/>
          </p:cNvSpPr>
          <p:nvPr>
            <p:ph type="body" sz="quarter" idx="10" hasCustomPrompt="1"/>
          </p:nvPr>
        </p:nvSpPr>
        <p:spPr>
          <a:xfrm>
            <a:off x="455995" y="1922587"/>
            <a:ext cx="9384447" cy="603538"/>
          </a:xfrm>
          <a:prstGeom prst="rect">
            <a:avLst/>
          </a:prstGeom>
        </p:spPr>
        <p:txBody>
          <a:bodyPr wrap="square" lIns="0" tIns="0" rIns="0" bIns="0">
            <a:spAutoFit/>
          </a:bodyPr>
          <a:lstStyle>
            <a:lvl1pPr marL="0" indent="0">
              <a:lnSpc>
                <a:spcPts val="2353"/>
              </a:lnSpc>
              <a:buNone/>
              <a:defRPr lang="en-US" sz="1961" kern="1200" spc="0" baseline="0" dirty="0">
                <a:solidFill>
                  <a:srgbClr val="000000"/>
                </a:solidFill>
                <a:latin typeface="+mn-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Regular 20/24. Dis </a:t>
            </a:r>
            <a:r>
              <a:rPr lang="en-US" dirty="0" err="1"/>
              <a:t>apid</a:t>
            </a:r>
            <a:r>
              <a:rPr lang="en-US" dirty="0"/>
              <a:t> </a:t>
            </a:r>
            <a:r>
              <a:rPr lang="en-US" dirty="0" err="1"/>
              <a:t>es</a:t>
            </a:r>
            <a:r>
              <a:rPr lang="en-US" dirty="0"/>
              <a:t> </a:t>
            </a:r>
            <a:r>
              <a:rPr lang="en-US" dirty="0" err="1"/>
              <a:t>simusanditis</a:t>
            </a:r>
            <a:r>
              <a:rPr lang="en-US" dirty="0"/>
              <a:t> </a:t>
            </a:r>
            <a:r>
              <a:rPr lang="en-US" dirty="0" err="1"/>
              <a:t>ea</a:t>
            </a:r>
            <a:r>
              <a:rPr lang="en-US" dirty="0"/>
              <a:t> ex et </a:t>
            </a:r>
            <a:r>
              <a:rPr lang="en-US" dirty="0" err="1"/>
              <a:t>illore</a:t>
            </a:r>
            <a:r>
              <a:rPr lang="en-US" dirty="0"/>
              <a:t>, </a:t>
            </a:r>
            <a:r>
              <a:rPr lang="en-US" dirty="0" err="1"/>
              <a:t>nectationet</a:t>
            </a:r>
            <a:r>
              <a:rPr lang="en-US" dirty="0"/>
              <a:t> </a:t>
            </a:r>
            <a:r>
              <a:rPr lang="en-US" dirty="0" err="1"/>
              <a:t>aut</a:t>
            </a:r>
            <a:r>
              <a:rPr lang="en-US" dirty="0"/>
              <a:t> </a:t>
            </a:r>
            <a:r>
              <a:rPr lang="en-US" dirty="0" err="1"/>
              <a:t>dic</a:t>
            </a:r>
            <a:r>
              <a:rPr lang="en-US" dirty="0"/>
              <a:t> </a:t>
            </a:r>
            <a:r>
              <a:rPr lang="en-US" dirty="0" err="1"/>
              <a:t>tem</a:t>
            </a:r>
            <a:r>
              <a:rPr lang="en-US" dirty="0"/>
              <a:t> </a:t>
            </a:r>
            <a:r>
              <a:rPr lang="en-US" dirty="0" err="1"/>
              <a:t>vit</a:t>
            </a:r>
            <a:r>
              <a:rPr lang="en-US" dirty="0"/>
              <a:t> </a:t>
            </a:r>
            <a:r>
              <a:rPr lang="en-US" dirty="0" err="1"/>
              <a:t>velestium</a:t>
            </a:r>
            <a:r>
              <a:rPr lang="en-US" dirty="0"/>
              <a:t> </a:t>
            </a:r>
            <a:r>
              <a:rPr lang="en-US" dirty="0" err="1"/>
              <a:t>reperro</a:t>
            </a:r>
            <a:r>
              <a:rPr lang="en-US" dirty="0"/>
              <a:t> </a:t>
            </a:r>
            <a:r>
              <a:rPr lang="en-US" dirty="0" err="1"/>
              <a:t>rroviduntion</a:t>
            </a:r>
            <a:r>
              <a:rPr lang="en-US" dirty="0"/>
              <a:t> </a:t>
            </a:r>
            <a:r>
              <a:rPr lang="en-US" dirty="0" err="1"/>
              <a:t>conem</a:t>
            </a:r>
            <a:r>
              <a:rPr lang="en-US" dirty="0"/>
              <a:t> </a:t>
            </a:r>
            <a:r>
              <a:rPr lang="en-US" dirty="0" err="1"/>
              <a:t>rehend</a:t>
            </a:r>
            <a:r>
              <a:rPr lang="en-US" dirty="0"/>
              <a:t>.</a:t>
            </a:r>
          </a:p>
        </p:txBody>
      </p:sp>
      <p:sp>
        <p:nvSpPr>
          <p:cNvPr id="5" name="Text Placeholder 4"/>
          <p:cNvSpPr>
            <a:spLocks noGrp="1"/>
          </p:cNvSpPr>
          <p:nvPr>
            <p:ph type="body" sz="quarter" idx="11" hasCustomPrompt="1"/>
          </p:nvPr>
        </p:nvSpPr>
        <p:spPr>
          <a:xfrm>
            <a:off x="455995" y="3151388"/>
            <a:ext cx="3618381" cy="216206"/>
          </a:xfrm>
          <a:prstGeom prst="rect">
            <a:avLst/>
          </a:prstGeom>
        </p:spPr>
        <p:txBody>
          <a:bodyPr lIns="0" tIns="0" rIns="0" bIns="0"/>
          <a:lstStyle>
            <a:lvl1pPr marL="0" indent="0">
              <a:lnSpc>
                <a:spcPts val="1765"/>
              </a:lnSpc>
              <a:spcBef>
                <a:spcPts val="0"/>
              </a:spcBef>
              <a:spcAft>
                <a:spcPts val="588"/>
              </a:spcAft>
              <a:buNone/>
              <a:defRPr sz="1372"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dirty="0"/>
              <a:t>Paragraph title Segoe UI </a:t>
            </a:r>
            <a:r>
              <a:rPr lang="en-US" dirty="0" err="1"/>
              <a:t>Semibold</a:t>
            </a:r>
            <a:r>
              <a:rPr lang="en-US" dirty="0"/>
              <a:t> 14/18</a:t>
            </a:r>
          </a:p>
        </p:txBody>
      </p:sp>
      <p:sp>
        <p:nvSpPr>
          <p:cNvPr id="21" name="Text Placeholder 4">
            <a:extLst>
              <a:ext uri="{FF2B5EF4-FFF2-40B4-BE49-F238E27FC236}">
                <a16:creationId xmlns:a16="http://schemas.microsoft.com/office/drawing/2014/main" id="{03383CEA-4FEB-4C9E-B7D6-3B36BC8EB75A}"/>
              </a:ext>
            </a:extLst>
          </p:cNvPr>
          <p:cNvSpPr>
            <a:spLocks noGrp="1"/>
          </p:cNvSpPr>
          <p:nvPr>
            <p:ph type="body" sz="quarter" idx="12" hasCustomPrompt="1"/>
          </p:nvPr>
        </p:nvSpPr>
        <p:spPr>
          <a:xfrm>
            <a:off x="4318449" y="3151388"/>
            <a:ext cx="3618381" cy="216206"/>
          </a:xfrm>
          <a:prstGeom prst="rect">
            <a:avLst/>
          </a:prstGeom>
        </p:spPr>
        <p:txBody>
          <a:bodyPr lIns="0" tIns="0" rIns="0" bIns="0"/>
          <a:lstStyle>
            <a:lvl1pPr marL="0" indent="0">
              <a:lnSpc>
                <a:spcPts val="1765"/>
              </a:lnSpc>
              <a:spcBef>
                <a:spcPts val="0"/>
              </a:spcBef>
              <a:spcAft>
                <a:spcPts val="588"/>
              </a:spcAft>
              <a:buNone/>
              <a:defRPr sz="1372"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dirty="0"/>
              <a:t>Paragraph title Segoe UI </a:t>
            </a:r>
            <a:r>
              <a:rPr lang="en-US" dirty="0" err="1"/>
              <a:t>Semibold</a:t>
            </a:r>
            <a:r>
              <a:rPr lang="en-US" dirty="0"/>
              <a:t> 14/18</a:t>
            </a:r>
          </a:p>
        </p:txBody>
      </p:sp>
      <p:sp>
        <p:nvSpPr>
          <p:cNvPr id="22" name="Text Placeholder 4">
            <a:extLst>
              <a:ext uri="{FF2B5EF4-FFF2-40B4-BE49-F238E27FC236}">
                <a16:creationId xmlns:a16="http://schemas.microsoft.com/office/drawing/2014/main" id="{35007055-7118-477F-B301-DB401591FA27}"/>
              </a:ext>
            </a:extLst>
          </p:cNvPr>
          <p:cNvSpPr>
            <a:spLocks noGrp="1"/>
          </p:cNvSpPr>
          <p:nvPr>
            <p:ph type="body" sz="quarter" idx="13" hasCustomPrompt="1"/>
          </p:nvPr>
        </p:nvSpPr>
        <p:spPr>
          <a:xfrm>
            <a:off x="8149960" y="3151388"/>
            <a:ext cx="3618381" cy="216206"/>
          </a:xfrm>
          <a:prstGeom prst="rect">
            <a:avLst/>
          </a:prstGeom>
        </p:spPr>
        <p:txBody>
          <a:bodyPr lIns="0" tIns="0" rIns="0" bIns="0"/>
          <a:lstStyle>
            <a:lvl1pPr marL="0" indent="0">
              <a:lnSpc>
                <a:spcPts val="1765"/>
              </a:lnSpc>
              <a:spcBef>
                <a:spcPts val="0"/>
              </a:spcBef>
              <a:spcAft>
                <a:spcPts val="588"/>
              </a:spcAft>
              <a:buNone/>
              <a:defRPr sz="1372"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dirty="0"/>
              <a:t>Paragraph title Segoe UI </a:t>
            </a:r>
            <a:r>
              <a:rPr lang="en-US" dirty="0" err="1"/>
              <a:t>Semibold</a:t>
            </a:r>
            <a:r>
              <a:rPr lang="en-US" dirty="0"/>
              <a:t> 14/18</a:t>
            </a:r>
          </a:p>
        </p:txBody>
      </p:sp>
      <p:sp>
        <p:nvSpPr>
          <p:cNvPr id="23" name="Text Box 3">
            <a:extLst>
              <a:ext uri="{FF2B5EF4-FFF2-40B4-BE49-F238E27FC236}">
                <a16:creationId xmlns:a16="http://schemas.microsoft.com/office/drawing/2014/main" id="{DD31BD93-DFDF-4C46-8FDE-B1B55850B6B2}"/>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24" name="Text Placeholder 4">
            <a:extLst>
              <a:ext uri="{FF2B5EF4-FFF2-40B4-BE49-F238E27FC236}">
                <a16:creationId xmlns:a16="http://schemas.microsoft.com/office/drawing/2014/main" id="{2951A14E-1D63-9E44-9361-FD57A8BD812A}"/>
              </a:ext>
            </a:extLst>
          </p:cNvPr>
          <p:cNvSpPr>
            <a:spLocks noGrp="1"/>
          </p:cNvSpPr>
          <p:nvPr>
            <p:ph type="body" sz="quarter" idx="17" hasCustomPrompt="1"/>
          </p:nvPr>
        </p:nvSpPr>
        <p:spPr>
          <a:xfrm>
            <a:off x="454169" y="3378439"/>
            <a:ext cx="3618381" cy="2059603"/>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25" name="Text Placeholder 4">
            <a:extLst>
              <a:ext uri="{FF2B5EF4-FFF2-40B4-BE49-F238E27FC236}">
                <a16:creationId xmlns:a16="http://schemas.microsoft.com/office/drawing/2014/main" id="{1C3BF983-4009-1049-9AD7-C94BE3AA193C}"/>
              </a:ext>
            </a:extLst>
          </p:cNvPr>
          <p:cNvSpPr>
            <a:spLocks noGrp="1"/>
          </p:cNvSpPr>
          <p:nvPr>
            <p:ph type="body" sz="quarter" idx="18" hasCustomPrompt="1"/>
          </p:nvPr>
        </p:nvSpPr>
        <p:spPr>
          <a:xfrm>
            <a:off x="4318449" y="3378439"/>
            <a:ext cx="3618381" cy="2059603"/>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26" name="Text Placeholder 4">
            <a:extLst>
              <a:ext uri="{FF2B5EF4-FFF2-40B4-BE49-F238E27FC236}">
                <a16:creationId xmlns:a16="http://schemas.microsoft.com/office/drawing/2014/main" id="{2361C016-E331-F44F-ACAE-52E4AE73469E}"/>
              </a:ext>
            </a:extLst>
          </p:cNvPr>
          <p:cNvSpPr>
            <a:spLocks noGrp="1"/>
          </p:cNvSpPr>
          <p:nvPr>
            <p:ph type="body" sz="quarter" idx="19" hasCustomPrompt="1"/>
          </p:nvPr>
        </p:nvSpPr>
        <p:spPr>
          <a:xfrm>
            <a:off x="8156766" y="3378439"/>
            <a:ext cx="3618381" cy="2059603"/>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Tree>
    <p:extLst>
      <p:ext uri="{BB962C8B-B14F-4D97-AF65-F5344CB8AC3E}">
        <p14:creationId xmlns:p14="http://schemas.microsoft.com/office/powerpoint/2010/main" val="83894103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7">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7" name="Rectangle 6">
            <a:extLst>
              <a:ext uri="{FF2B5EF4-FFF2-40B4-BE49-F238E27FC236}">
                <a16:creationId xmlns:a16="http://schemas.microsoft.com/office/drawing/2014/main" id="{7507D490-6D76-184D-B20A-2C0F2F3DD099}"/>
              </a:ext>
            </a:extLst>
          </p:cNvPr>
          <p:cNvSpPr/>
          <p:nvPr userDrawn="1"/>
        </p:nvSpPr>
        <p:spPr bwMode="auto">
          <a:xfrm>
            <a:off x="6111901" y="0"/>
            <a:ext cx="6080099" cy="6858000"/>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solidFill>
                <a:schemeClr val="tx1"/>
              </a:solidFill>
              <a:ea typeface="Segoe UI" pitchFamily="34" charset="0"/>
              <a:cs typeface="Segoe UI" pitchFamily="34" charset="0"/>
            </a:endParaRPr>
          </a:p>
        </p:txBody>
      </p:sp>
      <p:pic>
        <p:nvPicPr>
          <p:cNvPr id="9" name="Picture 8">
            <a:extLst>
              <a:ext uri="{FF2B5EF4-FFF2-40B4-BE49-F238E27FC236}">
                <a16:creationId xmlns:a16="http://schemas.microsoft.com/office/drawing/2014/main" id="{04B63C3A-8B21-B940-BD1D-D9281E6DD25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165055" y="0"/>
            <a:ext cx="5973790" cy="6858000"/>
          </a:xfrm>
          <a:prstGeom prst="rect">
            <a:avLst/>
          </a:prstGeom>
        </p:spPr>
      </p:pic>
    </p:spTree>
    <p:extLst>
      <p:ext uri="{BB962C8B-B14F-4D97-AF65-F5344CB8AC3E}">
        <p14:creationId xmlns:p14="http://schemas.microsoft.com/office/powerpoint/2010/main" val="3616419244"/>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Text option 2: two columns copy heavy</a:t>
            </a:r>
          </a:p>
        </p:txBody>
      </p:sp>
      <p:sp>
        <p:nvSpPr>
          <p:cNvPr id="16" name="Text Placeholder 4">
            <a:extLst>
              <a:ext uri="{FF2B5EF4-FFF2-40B4-BE49-F238E27FC236}">
                <a16:creationId xmlns:a16="http://schemas.microsoft.com/office/drawing/2014/main" id="{99E39B6D-21AF-485C-B606-D6EA248988A6}"/>
              </a:ext>
            </a:extLst>
          </p:cNvPr>
          <p:cNvSpPr>
            <a:spLocks noGrp="1"/>
          </p:cNvSpPr>
          <p:nvPr>
            <p:ph type="body" sz="quarter" idx="13" hasCustomPrompt="1"/>
          </p:nvPr>
        </p:nvSpPr>
        <p:spPr>
          <a:xfrm>
            <a:off x="455995" y="23636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7" name="Text Placeholder 4">
            <a:extLst>
              <a:ext uri="{FF2B5EF4-FFF2-40B4-BE49-F238E27FC236}">
                <a16:creationId xmlns:a16="http://schemas.microsoft.com/office/drawing/2014/main" id="{D0D85DDD-B7EA-4D73-BA98-A5ACF1DB2D33}"/>
              </a:ext>
            </a:extLst>
          </p:cNvPr>
          <p:cNvSpPr>
            <a:spLocks noGrp="1"/>
          </p:cNvSpPr>
          <p:nvPr>
            <p:ph type="body" sz="quarter" idx="14" hasCustomPrompt="1"/>
          </p:nvPr>
        </p:nvSpPr>
        <p:spPr>
          <a:xfrm>
            <a:off x="4303151" y="23636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8" name="Text Placeholder 4">
            <a:extLst>
              <a:ext uri="{FF2B5EF4-FFF2-40B4-BE49-F238E27FC236}">
                <a16:creationId xmlns:a16="http://schemas.microsoft.com/office/drawing/2014/main" id="{82A6E05B-C65A-8C44-AC8B-AA08746E6668}"/>
              </a:ext>
            </a:extLst>
          </p:cNvPr>
          <p:cNvSpPr>
            <a:spLocks noGrp="1"/>
          </p:cNvSpPr>
          <p:nvPr>
            <p:ph type="body" sz="quarter" idx="17" hasCustomPrompt="1"/>
          </p:nvPr>
        </p:nvSpPr>
        <p:spPr>
          <a:xfrm>
            <a:off x="455995" y="2593749"/>
            <a:ext cx="3618381" cy="2059603"/>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19" name="Text Placeholder 4">
            <a:extLst>
              <a:ext uri="{FF2B5EF4-FFF2-40B4-BE49-F238E27FC236}">
                <a16:creationId xmlns:a16="http://schemas.microsoft.com/office/drawing/2014/main" id="{D52482AC-A354-B546-9AAD-B3E028512046}"/>
              </a:ext>
            </a:extLst>
          </p:cNvPr>
          <p:cNvSpPr>
            <a:spLocks noGrp="1"/>
          </p:cNvSpPr>
          <p:nvPr>
            <p:ph type="body" sz="quarter" idx="18" hasCustomPrompt="1"/>
          </p:nvPr>
        </p:nvSpPr>
        <p:spPr>
          <a:xfrm>
            <a:off x="4286809" y="2593749"/>
            <a:ext cx="3618381" cy="2059603"/>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3" name="Text Box 3">
            <a:extLst>
              <a:ext uri="{FF2B5EF4-FFF2-40B4-BE49-F238E27FC236}">
                <a16:creationId xmlns:a16="http://schemas.microsoft.com/office/drawing/2014/main" id="{CFDC56C8-DF2E-87E2-C4F7-14148A828C11}"/>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3593530611"/>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64957" y="1599722"/>
            <a:ext cx="3609417" cy="3108047"/>
          </a:xfrm>
          <a:prstGeom prst="rect">
            <a:avLst/>
          </a:prstGeom>
        </p:spPr>
      </p:pic>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465332" y="1599719"/>
            <a:ext cx="3609043" cy="3099393"/>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6" name="Picture 5"/>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4309002" y="1599718"/>
            <a:ext cx="3612531" cy="3099392"/>
          </a:xfrm>
          <a:prstGeom prst="rect">
            <a:avLst/>
          </a:prstGeom>
        </p:spPr>
      </p:pic>
      <p:sp>
        <p:nvSpPr>
          <p:cNvPr id="11" name="Picture Placeholder 10">
            <a:extLst>
              <a:ext uri="{FF2B5EF4-FFF2-40B4-BE49-F238E27FC236}">
                <a16:creationId xmlns:a16="http://schemas.microsoft.com/office/drawing/2014/main" id="{5877AA6F-F5D0-8349-8D7F-7A036C53AFEC}"/>
              </a:ext>
            </a:extLst>
          </p:cNvPr>
          <p:cNvSpPr>
            <a:spLocks noGrp="1"/>
          </p:cNvSpPr>
          <p:nvPr>
            <p:ph type="pic" sz="quarter" idx="22" hasCustomPrompt="1"/>
          </p:nvPr>
        </p:nvSpPr>
        <p:spPr>
          <a:xfrm>
            <a:off x="4303151" y="1599720"/>
            <a:ext cx="3618381" cy="3099393"/>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7" name="Picture 6"/>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8144083" y="1599720"/>
            <a:ext cx="3609417" cy="3103720"/>
          </a:xfrm>
          <a:prstGeom prst="rect">
            <a:avLst/>
          </a:prstGeom>
        </p:spPr>
      </p:pic>
      <p:sp>
        <p:nvSpPr>
          <p:cNvPr id="14" name="Picture Placeholder 13">
            <a:extLst>
              <a:ext uri="{FF2B5EF4-FFF2-40B4-BE49-F238E27FC236}">
                <a16:creationId xmlns:a16="http://schemas.microsoft.com/office/drawing/2014/main" id="{983A4321-3796-F044-9126-51A6AA308B77}"/>
              </a:ext>
            </a:extLst>
          </p:cNvPr>
          <p:cNvSpPr>
            <a:spLocks noGrp="1"/>
          </p:cNvSpPr>
          <p:nvPr>
            <p:ph type="pic" sz="quarter" idx="23" hasCustomPrompt="1"/>
          </p:nvPr>
        </p:nvSpPr>
        <p:spPr>
          <a:xfrm>
            <a:off x="8144082" y="1599719"/>
            <a:ext cx="3609043" cy="3099394"/>
          </a:xfrm>
          <a:prstGeom prst="rect">
            <a:avLst/>
          </a:prstGeom>
        </p:spPr>
        <p:txBody>
          <a:bodyPr anchor="ctr" anchorCtr="0">
            <a:noAutofit/>
          </a:bodyPr>
          <a:lstStyle>
            <a:lvl1pPr algn="ctr">
              <a:defRPr>
                <a:solidFill>
                  <a:schemeClr val="bg1"/>
                </a:solidFill>
              </a:defRPr>
            </a:lvl1pPr>
          </a:lstStyle>
          <a:p>
            <a:r>
              <a:rPr lang="en-US" dirty="0"/>
              <a:t>Drop photo here</a:t>
            </a:r>
          </a:p>
        </p:txBody>
      </p:sp>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Text option 3: three columns images and text</a:t>
            </a:r>
          </a:p>
        </p:txBody>
      </p:sp>
      <p:sp>
        <p:nvSpPr>
          <p:cNvPr id="5" name="Text Placeholder 4"/>
          <p:cNvSpPr>
            <a:spLocks noGrp="1"/>
          </p:cNvSpPr>
          <p:nvPr>
            <p:ph type="body" sz="quarter" idx="11" hasCustomPrompt="1"/>
          </p:nvPr>
        </p:nvSpPr>
        <p:spPr>
          <a:xfrm>
            <a:off x="455995" y="49279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p>
        </p:txBody>
      </p:sp>
      <p:sp>
        <p:nvSpPr>
          <p:cNvPr id="10" name="Text Placeholder 4"/>
          <p:cNvSpPr>
            <a:spLocks noGrp="1"/>
          </p:cNvSpPr>
          <p:nvPr>
            <p:ph type="body" sz="quarter" idx="13" hasCustomPrompt="1"/>
          </p:nvPr>
        </p:nvSpPr>
        <p:spPr>
          <a:xfrm>
            <a:off x="8144083" y="49279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303151" y="49279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64957" y="5157653"/>
            <a:ext cx="3618381"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306077" y="5157653"/>
            <a:ext cx="3618381"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157653"/>
            <a:ext cx="3618381"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4" name="Text Box 3">
            <a:extLst>
              <a:ext uri="{FF2B5EF4-FFF2-40B4-BE49-F238E27FC236}">
                <a16:creationId xmlns:a16="http://schemas.microsoft.com/office/drawing/2014/main" id="{1991AE9A-0899-D827-D49A-D50310F36C34}"/>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1515341795"/>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ext option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Text option 4: Six columns (numbered list)</a:t>
            </a:r>
          </a:p>
        </p:txBody>
      </p:sp>
      <p:sp>
        <p:nvSpPr>
          <p:cNvPr id="5" name="Text Placeholder 4"/>
          <p:cNvSpPr>
            <a:spLocks noGrp="1"/>
          </p:cNvSpPr>
          <p:nvPr>
            <p:ph type="body" sz="quarter" idx="11" hasCustomPrompt="1"/>
          </p:nvPr>
        </p:nvSpPr>
        <p:spPr>
          <a:xfrm>
            <a:off x="455995" y="3167817"/>
            <a:ext cx="1693247" cy="442532"/>
          </a:xfrm>
          <a:prstGeom prst="rect">
            <a:avLst/>
          </a:prstGeom>
        </p:spPr>
        <p:txBody>
          <a:bodyPr lIns="0" tIns="0" rIns="0" bIns="0"/>
          <a:lstStyle>
            <a:lvl1pPr marL="0" indent="0">
              <a:lnSpc>
                <a:spcPts val="1765"/>
              </a:lnSpc>
              <a:spcBef>
                <a:spcPts val="882"/>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14" name="Text Placeholder 4"/>
          <p:cNvSpPr>
            <a:spLocks noGrp="1"/>
          </p:cNvSpPr>
          <p:nvPr>
            <p:ph type="body" sz="quarter" idx="15" hasCustomPrompt="1"/>
          </p:nvPr>
        </p:nvSpPr>
        <p:spPr>
          <a:xfrm>
            <a:off x="2378328"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16" name="Text Placeholder 4"/>
          <p:cNvSpPr>
            <a:spLocks noGrp="1"/>
          </p:cNvSpPr>
          <p:nvPr>
            <p:ph type="body" sz="quarter" idx="17" hasCustomPrompt="1"/>
          </p:nvPr>
        </p:nvSpPr>
        <p:spPr>
          <a:xfrm>
            <a:off x="4300662"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18" name="Text Placeholder 4"/>
          <p:cNvSpPr>
            <a:spLocks noGrp="1"/>
          </p:cNvSpPr>
          <p:nvPr>
            <p:ph type="body" sz="quarter" idx="19" hasCustomPrompt="1"/>
          </p:nvPr>
        </p:nvSpPr>
        <p:spPr>
          <a:xfrm>
            <a:off x="6222995"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20" name="Text Placeholder 4"/>
          <p:cNvSpPr>
            <a:spLocks noGrp="1"/>
          </p:cNvSpPr>
          <p:nvPr>
            <p:ph type="body" sz="quarter" idx="21" hasCustomPrompt="1"/>
          </p:nvPr>
        </p:nvSpPr>
        <p:spPr>
          <a:xfrm>
            <a:off x="8145328"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22" name="Text Placeholder 4"/>
          <p:cNvSpPr>
            <a:spLocks noGrp="1"/>
          </p:cNvSpPr>
          <p:nvPr>
            <p:ph type="body" sz="quarter" idx="23" hasCustomPrompt="1"/>
          </p:nvPr>
        </p:nvSpPr>
        <p:spPr>
          <a:xfrm>
            <a:off x="10067660"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a:t>
            </a:r>
            <a:r>
              <a:rPr lang="en-US" dirty="0" err="1"/>
              <a:t>Semibold</a:t>
            </a:r>
            <a:r>
              <a:rPr lang="en-US" dirty="0"/>
              <a:t> 14</a:t>
            </a:r>
          </a:p>
        </p:txBody>
      </p:sp>
      <p:sp>
        <p:nvSpPr>
          <p:cNvPr id="4" name="Text Placeholder 3">
            <a:extLst>
              <a:ext uri="{FF2B5EF4-FFF2-40B4-BE49-F238E27FC236}">
                <a16:creationId xmlns:a16="http://schemas.microsoft.com/office/drawing/2014/main" id="{44FF16C0-0541-41AD-98F7-A469609E8DC6}"/>
              </a:ext>
            </a:extLst>
          </p:cNvPr>
          <p:cNvSpPr>
            <a:spLocks noGrp="1"/>
          </p:cNvSpPr>
          <p:nvPr>
            <p:ph type="body" sz="quarter" idx="31" hasCustomPrompt="1"/>
          </p:nvPr>
        </p:nvSpPr>
        <p:spPr>
          <a:xfrm>
            <a:off x="455995"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1.</a:t>
            </a:r>
          </a:p>
        </p:txBody>
      </p:sp>
      <p:sp>
        <p:nvSpPr>
          <p:cNvPr id="37" name="Text Placeholder 3">
            <a:extLst>
              <a:ext uri="{FF2B5EF4-FFF2-40B4-BE49-F238E27FC236}">
                <a16:creationId xmlns:a16="http://schemas.microsoft.com/office/drawing/2014/main" id="{95171A5B-905D-4832-B11A-13594619F33F}"/>
              </a:ext>
            </a:extLst>
          </p:cNvPr>
          <p:cNvSpPr>
            <a:spLocks noGrp="1"/>
          </p:cNvSpPr>
          <p:nvPr>
            <p:ph type="body" sz="quarter" idx="32" hasCustomPrompt="1"/>
          </p:nvPr>
        </p:nvSpPr>
        <p:spPr>
          <a:xfrm>
            <a:off x="2379573"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2.</a:t>
            </a:r>
          </a:p>
        </p:txBody>
      </p:sp>
      <p:sp>
        <p:nvSpPr>
          <p:cNvPr id="38" name="Text Placeholder 3">
            <a:extLst>
              <a:ext uri="{FF2B5EF4-FFF2-40B4-BE49-F238E27FC236}">
                <a16:creationId xmlns:a16="http://schemas.microsoft.com/office/drawing/2014/main" id="{DDBE933A-166C-4934-8425-2A89AAA211E9}"/>
              </a:ext>
            </a:extLst>
          </p:cNvPr>
          <p:cNvSpPr>
            <a:spLocks noGrp="1"/>
          </p:cNvSpPr>
          <p:nvPr>
            <p:ph type="body" sz="quarter" idx="33" hasCustomPrompt="1"/>
          </p:nvPr>
        </p:nvSpPr>
        <p:spPr>
          <a:xfrm>
            <a:off x="4303151"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3.</a:t>
            </a:r>
          </a:p>
        </p:txBody>
      </p:sp>
      <p:sp>
        <p:nvSpPr>
          <p:cNvPr id="39" name="Text Placeholder 3">
            <a:extLst>
              <a:ext uri="{FF2B5EF4-FFF2-40B4-BE49-F238E27FC236}">
                <a16:creationId xmlns:a16="http://schemas.microsoft.com/office/drawing/2014/main" id="{171069D2-CF68-4D89-9134-20A61AFA10DD}"/>
              </a:ext>
            </a:extLst>
          </p:cNvPr>
          <p:cNvSpPr>
            <a:spLocks noGrp="1"/>
          </p:cNvSpPr>
          <p:nvPr>
            <p:ph type="body" sz="quarter" idx="34" hasCustomPrompt="1"/>
          </p:nvPr>
        </p:nvSpPr>
        <p:spPr>
          <a:xfrm>
            <a:off x="6229842"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4.</a:t>
            </a:r>
          </a:p>
        </p:txBody>
      </p:sp>
      <p:sp>
        <p:nvSpPr>
          <p:cNvPr id="40" name="Text Placeholder 3">
            <a:extLst>
              <a:ext uri="{FF2B5EF4-FFF2-40B4-BE49-F238E27FC236}">
                <a16:creationId xmlns:a16="http://schemas.microsoft.com/office/drawing/2014/main" id="{77858A5B-7408-41FF-9369-C0F9B773A308}"/>
              </a:ext>
            </a:extLst>
          </p:cNvPr>
          <p:cNvSpPr>
            <a:spLocks noGrp="1"/>
          </p:cNvSpPr>
          <p:nvPr>
            <p:ph type="body" sz="quarter" idx="35" hasCustomPrompt="1"/>
          </p:nvPr>
        </p:nvSpPr>
        <p:spPr>
          <a:xfrm>
            <a:off x="8139413"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5.</a:t>
            </a:r>
          </a:p>
        </p:txBody>
      </p:sp>
      <p:sp>
        <p:nvSpPr>
          <p:cNvPr id="41" name="Text Placeholder 3">
            <a:extLst>
              <a:ext uri="{FF2B5EF4-FFF2-40B4-BE49-F238E27FC236}">
                <a16:creationId xmlns:a16="http://schemas.microsoft.com/office/drawing/2014/main" id="{AF637A76-D1E1-49A2-AF33-3521BBC721C4}"/>
              </a:ext>
            </a:extLst>
          </p:cNvPr>
          <p:cNvSpPr>
            <a:spLocks noGrp="1"/>
          </p:cNvSpPr>
          <p:nvPr>
            <p:ph type="body" sz="quarter" idx="36" hasCustomPrompt="1"/>
          </p:nvPr>
        </p:nvSpPr>
        <p:spPr>
          <a:xfrm>
            <a:off x="10067660"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dirty="0"/>
              <a:t>6.</a:t>
            </a:r>
          </a:p>
        </p:txBody>
      </p:sp>
      <p:sp>
        <p:nvSpPr>
          <p:cNvPr id="34" name="Text Placeholder 4">
            <a:extLst>
              <a:ext uri="{FF2B5EF4-FFF2-40B4-BE49-F238E27FC236}">
                <a16:creationId xmlns:a16="http://schemas.microsoft.com/office/drawing/2014/main" id="{3CC09D91-3BB7-5C4A-98CF-F87FD6AACD86}"/>
              </a:ext>
            </a:extLst>
          </p:cNvPr>
          <p:cNvSpPr>
            <a:spLocks noGrp="1"/>
          </p:cNvSpPr>
          <p:nvPr>
            <p:ph type="body" sz="quarter" idx="24" hasCustomPrompt="1"/>
          </p:nvPr>
        </p:nvSpPr>
        <p:spPr>
          <a:xfrm>
            <a:off x="454169"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35" name="Text Placeholder 4">
            <a:extLst>
              <a:ext uri="{FF2B5EF4-FFF2-40B4-BE49-F238E27FC236}">
                <a16:creationId xmlns:a16="http://schemas.microsoft.com/office/drawing/2014/main" id="{90A489FF-470D-734F-9769-61F47A78897E}"/>
              </a:ext>
            </a:extLst>
          </p:cNvPr>
          <p:cNvSpPr>
            <a:spLocks noGrp="1"/>
          </p:cNvSpPr>
          <p:nvPr>
            <p:ph type="body" sz="quarter" idx="37" hasCustomPrompt="1"/>
          </p:nvPr>
        </p:nvSpPr>
        <p:spPr>
          <a:xfrm>
            <a:off x="2378329"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36" name="Text Placeholder 4">
            <a:extLst>
              <a:ext uri="{FF2B5EF4-FFF2-40B4-BE49-F238E27FC236}">
                <a16:creationId xmlns:a16="http://schemas.microsoft.com/office/drawing/2014/main" id="{6F43AC1C-4836-034C-B18E-A886EB0A0954}"/>
              </a:ext>
            </a:extLst>
          </p:cNvPr>
          <p:cNvSpPr>
            <a:spLocks noGrp="1"/>
          </p:cNvSpPr>
          <p:nvPr>
            <p:ph type="body" sz="quarter" idx="38" hasCustomPrompt="1"/>
          </p:nvPr>
        </p:nvSpPr>
        <p:spPr>
          <a:xfrm>
            <a:off x="4300662"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42" name="Text Placeholder 4">
            <a:extLst>
              <a:ext uri="{FF2B5EF4-FFF2-40B4-BE49-F238E27FC236}">
                <a16:creationId xmlns:a16="http://schemas.microsoft.com/office/drawing/2014/main" id="{9221C77D-8F08-6C49-9011-B244AD138F0B}"/>
              </a:ext>
            </a:extLst>
          </p:cNvPr>
          <p:cNvSpPr>
            <a:spLocks noGrp="1"/>
          </p:cNvSpPr>
          <p:nvPr>
            <p:ph type="body" sz="quarter" idx="39" hasCustomPrompt="1"/>
          </p:nvPr>
        </p:nvSpPr>
        <p:spPr>
          <a:xfrm>
            <a:off x="6229842"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43" name="Text Placeholder 4">
            <a:extLst>
              <a:ext uri="{FF2B5EF4-FFF2-40B4-BE49-F238E27FC236}">
                <a16:creationId xmlns:a16="http://schemas.microsoft.com/office/drawing/2014/main" id="{F3776908-857F-F24D-9AF6-14CF938B5693}"/>
              </a:ext>
            </a:extLst>
          </p:cNvPr>
          <p:cNvSpPr>
            <a:spLocks noGrp="1"/>
          </p:cNvSpPr>
          <p:nvPr>
            <p:ph type="body" sz="quarter" idx="40" hasCustomPrompt="1"/>
          </p:nvPr>
        </p:nvSpPr>
        <p:spPr>
          <a:xfrm>
            <a:off x="8139413"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44" name="Text Placeholder 4">
            <a:extLst>
              <a:ext uri="{FF2B5EF4-FFF2-40B4-BE49-F238E27FC236}">
                <a16:creationId xmlns:a16="http://schemas.microsoft.com/office/drawing/2014/main" id="{EFB7F2E6-D12A-0A47-939B-737BAD817601}"/>
              </a:ext>
            </a:extLst>
          </p:cNvPr>
          <p:cNvSpPr>
            <a:spLocks noGrp="1"/>
          </p:cNvSpPr>
          <p:nvPr>
            <p:ph type="body" sz="quarter" idx="41" hasCustomPrompt="1"/>
          </p:nvPr>
        </p:nvSpPr>
        <p:spPr>
          <a:xfrm>
            <a:off x="10044584" y="3622292"/>
            <a:ext cx="1693248"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pic>
        <p:nvPicPr>
          <p:cNvPr id="46" name="Picture 45">
            <a:extLst>
              <a:ext uri="{FF2B5EF4-FFF2-40B4-BE49-F238E27FC236}">
                <a16:creationId xmlns:a16="http://schemas.microsoft.com/office/drawing/2014/main" id="{15EF402B-0A39-4444-AF7E-380A1C25739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882637" y="2301518"/>
            <a:ext cx="647418" cy="647510"/>
          </a:xfrm>
          <a:prstGeom prst="rect">
            <a:avLst/>
          </a:prstGeom>
        </p:spPr>
      </p:pic>
      <p:pic>
        <p:nvPicPr>
          <p:cNvPr id="47" name="Picture 46">
            <a:extLst>
              <a:ext uri="{FF2B5EF4-FFF2-40B4-BE49-F238E27FC236}">
                <a16:creationId xmlns:a16="http://schemas.microsoft.com/office/drawing/2014/main" id="{3E2F996C-B451-5D43-A1A7-18659348D8D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567498" y="2301518"/>
            <a:ext cx="647418" cy="647510"/>
          </a:xfrm>
          <a:prstGeom prst="rect">
            <a:avLst/>
          </a:prstGeom>
        </p:spPr>
      </p:pic>
      <p:pic>
        <p:nvPicPr>
          <p:cNvPr id="48" name="Picture 47">
            <a:extLst>
              <a:ext uri="{FF2B5EF4-FFF2-40B4-BE49-F238E27FC236}">
                <a16:creationId xmlns:a16="http://schemas.microsoft.com/office/drawing/2014/main" id="{2164D954-D4BE-604E-A1FA-5D4A16CC776D}"/>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686028" y="2301518"/>
            <a:ext cx="647418" cy="647510"/>
          </a:xfrm>
          <a:prstGeom prst="rect">
            <a:avLst/>
          </a:prstGeom>
        </p:spPr>
      </p:pic>
      <p:pic>
        <p:nvPicPr>
          <p:cNvPr id="49" name="Picture 48">
            <a:extLst>
              <a:ext uri="{FF2B5EF4-FFF2-40B4-BE49-F238E27FC236}">
                <a16:creationId xmlns:a16="http://schemas.microsoft.com/office/drawing/2014/main" id="{5FC96516-B0E2-964A-9976-F62D8A3CA035}"/>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52756" y="2301518"/>
            <a:ext cx="647418" cy="647510"/>
          </a:xfrm>
          <a:prstGeom prst="rect">
            <a:avLst/>
          </a:prstGeom>
        </p:spPr>
      </p:pic>
      <p:pic>
        <p:nvPicPr>
          <p:cNvPr id="50" name="Picture 49">
            <a:extLst>
              <a:ext uri="{FF2B5EF4-FFF2-40B4-BE49-F238E27FC236}">
                <a16:creationId xmlns:a16="http://schemas.microsoft.com/office/drawing/2014/main" id="{C42970E5-3D59-6D4C-802D-2A054118D505}"/>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802988" y="2301518"/>
            <a:ext cx="647418" cy="647510"/>
          </a:xfrm>
          <a:prstGeom prst="rect">
            <a:avLst/>
          </a:prstGeom>
        </p:spPr>
      </p:pic>
      <p:pic>
        <p:nvPicPr>
          <p:cNvPr id="51" name="Picture 50">
            <a:extLst>
              <a:ext uri="{FF2B5EF4-FFF2-40B4-BE49-F238E27FC236}">
                <a16:creationId xmlns:a16="http://schemas.microsoft.com/office/drawing/2014/main" id="{32F713FA-C34D-0546-BEC6-2429F7B462C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02611" y="2301518"/>
            <a:ext cx="647418" cy="647510"/>
          </a:xfrm>
          <a:prstGeom prst="rect">
            <a:avLst/>
          </a:prstGeom>
        </p:spPr>
      </p:pic>
      <p:sp>
        <p:nvSpPr>
          <p:cNvPr id="25" name="Content Placeholder 15"/>
          <p:cNvSpPr>
            <a:spLocks noGrp="1"/>
          </p:cNvSpPr>
          <p:nvPr>
            <p:ph sz="quarter" idx="26" hasCustomPrompt="1"/>
          </p:nvPr>
        </p:nvSpPr>
        <p:spPr>
          <a:xfrm>
            <a:off x="2378328"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dirty="0"/>
              <a:t>Drop graphic here</a:t>
            </a:r>
          </a:p>
          <a:p>
            <a:pPr lvl="0"/>
            <a:endParaRPr lang="en-US" dirty="0"/>
          </a:p>
        </p:txBody>
      </p:sp>
      <p:sp>
        <p:nvSpPr>
          <p:cNvPr id="24" name="Content Placeholder 15"/>
          <p:cNvSpPr>
            <a:spLocks noGrp="1"/>
          </p:cNvSpPr>
          <p:nvPr>
            <p:ph sz="quarter" idx="25" hasCustomPrompt="1"/>
          </p:nvPr>
        </p:nvSpPr>
        <p:spPr>
          <a:xfrm>
            <a:off x="455995" y="2283405"/>
            <a:ext cx="1693247" cy="672414"/>
          </a:xfrm>
          <a:prstGeom prst="rect">
            <a:avLst/>
          </a:prstGeom>
        </p:spPr>
        <p:txBody>
          <a:bodyPr>
            <a:noAutofit/>
          </a:bodyPr>
          <a:lstStyle>
            <a:lvl1pPr marL="0" indent="0">
              <a:buNone/>
              <a:defRPr sz="1961">
                <a:solidFill>
                  <a:srgbClr val="000000"/>
                </a:solidFill>
              </a:defRPr>
            </a:lvl1pPr>
          </a:lstStyle>
          <a:p>
            <a:pPr lvl="0"/>
            <a:r>
              <a:rPr lang="en-US" dirty="0"/>
              <a:t>Drop graphic here</a:t>
            </a:r>
          </a:p>
        </p:txBody>
      </p:sp>
      <p:sp>
        <p:nvSpPr>
          <p:cNvPr id="26" name="Content Placeholder 15"/>
          <p:cNvSpPr>
            <a:spLocks noGrp="1"/>
          </p:cNvSpPr>
          <p:nvPr>
            <p:ph sz="quarter" idx="27" hasCustomPrompt="1"/>
          </p:nvPr>
        </p:nvSpPr>
        <p:spPr>
          <a:xfrm>
            <a:off x="4300662"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dirty="0"/>
              <a:t>Drop graphic here</a:t>
            </a:r>
          </a:p>
          <a:p>
            <a:pPr lvl="0"/>
            <a:endParaRPr lang="en-US" dirty="0"/>
          </a:p>
        </p:txBody>
      </p:sp>
      <p:sp>
        <p:nvSpPr>
          <p:cNvPr id="27" name="Content Placeholder 15"/>
          <p:cNvSpPr>
            <a:spLocks noGrp="1"/>
          </p:cNvSpPr>
          <p:nvPr>
            <p:ph sz="quarter" idx="28" hasCustomPrompt="1"/>
          </p:nvPr>
        </p:nvSpPr>
        <p:spPr>
          <a:xfrm>
            <a:off x="6222995"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dirty="0"/>
              <a:t>Drop graphic here</a:t>
            </a:r>
          </a:p>
          <a:p>
            <a:pPr lvl="0"/>
            <a:endParaRPr lang="en-US" dirty="0"/>
          </a:p>
        </p:txBody>
      </p:sp>
      <p:sp>
        <p:nvSpPr>
          <p:cNvPr id="28" name="Content Placeholder 15"/>
          <p:cNvSpPr>
            <a:spLocks noGrp="1"/>
          </p:cNvSpPr>
          <p:nvPr>
            <p:ph sz="quarter" idx="29" hasCustomPrompt="1"/>
          </p:nvPr>
        </p:nvSpPr>
        <p:spPr>
          <a:xfrm>
            <a:off x="8145328"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dirty="0"/>
              <a:t>Drop graphic here</a:t>
            </a:r>
          </a:p>
          <a:p>
            <a:pPr lvl="0"/>
            <a:endParaRPr lang="en-US" dirty="0"/>
          </a:p>
        </p:txBody>
      </p:sp>
      <p:sp>
        <p:nvSpPr>
          <p:cNvPr id="29" name="Content Placeholder 15"/>
          <p:cNvSpPr>
            <a:spLocks noGrp="1"/>
          </p:cNvSpPr>
          <p:nvPr>
            <p:ph sz="quarter" idx="30" hasCustomPrompt="1"/>
          </p:nvPr>
        </p:nvSpPr>
        <p:spPr>
          <a:xfrm>
            <a:off x="10067660"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dirty="0"/>
              <a:t>Drop graphic here</a:t>
            </a:r>
          </a:p>
          <a:p>
            <a:pPr lvl="0"/>
            <a:endParaRPr lang="en-US" dirty="0"/>
          </a:p>
        </p:txBody>
      </p:sp>
      <p:sp>
        <p:nvSpPr>
          <p:cNvPr id="3" name="Text Box 3">
            <a:extLst>
              <a:ext uri="{FF2B5EF4-FFF2-40B4-BE49-F238E27FC236}">
                <a16:creationId xmlns:a16="http://schemas.microsoft.com/office/drawing/2014/main" id="{F49125B6-3991-6466-5677-4F230A46520A}"/>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1374343002"/>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strike="noStrike">
                <a:solidFill>
                  <a:srgbClr val="000000"/>
                </a:solidFill>
              </a:defRPr>
            </a:lvl1pPr>
          </a:lstStyle>
          <a:p>
            <a:r>
              <a:rPr lang="en-US" dirty="0"/>
              <a:t>Title</a:t>
            </a:r>
          </a:p>
        </p:txBody>
      </p:sp>
      <p:sp>
        <p:nvSpPr>
          <p:cNvPr id="3" name="Text Box 3">
            <a:extLst>
              <a:ext uri="{FF2B5EF4-FFF2-40B4-BE49-F238E27FC236}">
                <a16:creationId xmlns:a16="http://schemas.microsoft.com/office/drawing/2014/main" id="{343C8700-0070-8A04-C389-086F9A3C35D1}"/>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4084607905"/>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title 1">
    <p:bg>
      <p:bgPr>
        <a:solidFill>
          <a:schemeClr val="bg1"/>
        </a:solidFill>
        <a:effectLst/>
      </p:bgPr>
    </p:bg>
    <p:spTree>
      <p:nvGrpSpPr>
        <p:cNvPr id="1" name=""/>
        <p:cNvGrpSpPr/>
        <p:nvPr/>
      </p:nvGrpSpPr>
      <p:grpSpPr>
        <a:xfrm>
          <a:off x="0" y="0"/>
          <a:ext cx="0" cy="0"/>
          <a:chOff x="0" y="0"/>
          <a:chExt cx="0" cy="0"/>
        </a:xfrm>
      </p:grpSpPr>
      <p:sp>
        <p:nvSpPr>
          <p:cNvPr id="4" name="Title 35"/>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rgbClr val="000000"/>
                </a:solidFill>
              </a:defRPr>
            </a:lvl1pPr>
          </a:lstStyle>
          <a:p>
            <a:pPr marL="0" lvl="0">
              <a:lnSpc>
                <a:spcPts val="5490"/>
              </a:lnSpc>
            </a:pPr>
            <a:r>
              <a:rPr lang="en-US" dirty="0"/>
              <a:t>Section title</a:t>
            </a:r>
          </a:p>
        </p:txBody>
      </p:sp>
    </p:spTree>
    <p:extLst>
      <p:ext uri="{BB962C8B-B14F-4D97-AF65-F5344CB8AC3E}">
        <p14:creationId xmlns:p14="http://schemas.microsoft.com/office/powerpoint/2010/main" val="2963857664"/>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Section title 2">
    <p:bg>
      <p:bgPr>
        <a:solidFill>
          <a:schemeClr val="bg2"/>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rgbClr val="FFFFFF"/>
                </a:solidFill>
              </a:defRPr>
            </a:lvl1pPr>
          </a:lstStyle>
          <a:p>
            <a:pPr marL="0" lvl="0">
              <a:lnSpc>
                <a:spcPts val="5490"/>
              </a:lnSpc>
            </a:pPr>
            <a:r>
              <a:rPr lang="en-US" dirty="0"/>
              <a:t>Section title</a:t>
            </a:r>
          </a:p>
        </p:txBody>
      </p:sp>
    </p:spTree>
    <p:extLst>
      <p:ext uri="{BB962C8B-B14F-4D97-AF65-F5344CB8AC3E}">
        <p14:creationId xmlns:p14="http://schemas.microsoft.com/office/powerpoint/2010/main" val="228326573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rgbClr val="FFFFFF"/>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5" name="Title 35">
            <a:extLst>
              <a:ext uri="{FF2B5EF4-FFF2-40B4-BE49-F238E27FC236}">
                <a16:creationId xmlns:a16="http://schemas.microsoft.com/office/drawing/2014/main" id="{60388DA1-8C2D-4FFD-88BD-DE4D7CEFD0D2}"/>
              </a:ext>
            </a:extLst>
          </p:cNvPr>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chemeClr val="tx1"/>
                </a:solidFill>
              </a:defRPr>
            </a:lvl1pPr>
          </a:lstStyle>
          <a:p>
            <a:pPr marL="0" lvl="0">
              <a:lnSpc>
                <a:spcPts val="5490"/>
              </a:lnSpc>
            </a:pPr>
            <a:r>
              <a:rPr lang="en-US" dirty="0"/>
              <a:t>Section title</a:t>
            </a:r>
          </a:p>
        </p:txBody>
      </p:sp>
    </p:spTree>
    <p:extLst>
      <p:ext uri="{BB962C8B-B14F-4D97-AF65-F5344CB8AC3E}">
        <p14:creationId xmlns:p14="http://schemas.microsoft.com/office/powerpoint/2010/main" val="124985668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0"/>
            <a:ext cx="5973053" cy="6857999"/>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3" name="Picture 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229841" y="0"/>
            <a:ext cx="5973790" cy="6857999"/>
          </a:xfrm>
          <a:prstGeom prst="rect">
            <a:avLst/>
          </a:prstGeom>
        </p:spPr>
      </p:pic>
      <p:sp>
        <p:nvSpPr>
          <p:cNvPr id="2" name="Title 1"/>
          <p:cNvSpPr>
            <a:spLocks noGrp="1"/>
          </p:cNvSpPr>
          <p:nvPr>
            <p:ph type="title" hasCustomPrompt="1"/>
          </p:nvPr>
        </p:nvSpPr>
        <p:spPr>
          <a:xfrm>
            <a:off x="455995" y="620428"/>
            <a:ext cx="5541959" cy="403137"/>
          </a:xfrm>
          <a:prstGeom prst="rect">
            <a:avLst/>
          </a:prstGeom>
        </p:spPr>
        <p:txBody>
          <a:bodyPr wrap="square" lIns="0" tIns="0" rIns="0" bIns="0">
            <a:spAutoFit/>
          </a:bodyPr>
          <a:lstStyle>
            <a:lvl1pPr>
              <a:lnSpc>
                <a:spcPts val="3137"/>
              </a:lnSpc>
              <a:defRPr sz="2745" baseline="0">
                <a:solidFill>
                  <a:srgbClr val="000000"/>
                </a:solidFill>
              </a:defRPr>
            </a:lvl1pPr>
          </a:lstStyle>
          <a:p>
            <a:r>
              <a:rPr lang="en-US" dirty="0"/>
              <a:t>Photo layout 1</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55994" y="2363622"/>
            <a:ext cx="4822952" cy="495072"/>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a:p>
            <a:pPr lvl="1"/>
            <a:endParaRPr lang="en-US" dirty="0"/>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55995" y="1922587"/>
            <a:ext cx="4822951" cy="287771"/>
          </a:xfrm>
          <a:prstGeom prst="rect">
            <a:avLst/>
          </a:prstGeom>
        </p:spPr>
        <p:txBody>
          <a:bodyPr wrap="square" lIns="0" tIns="0" rIns="0" bIns="0">
            <a:spAutoFit/>
          </a:bodyPr>
          <a:lstStyle>
            <a:lvl1pPr marL="0" indent="0">
              <a:lnSpc>
                <a:spcPts val="2353"/>
              </a:lnSpc>
              <a:buNone/>
              <a:defRPr lang="en-US" sz="1961" kern="1200" spc="0" baseline="0" dirty="0">
                <a:solidFill>
                  <a:srgbClr val="000000"/>
                </a:solidFill>
                <a:latin typeface="+mn-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Regular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55995" y="2576675"/>
            <a:ext cx="4822951" cy="674608"/>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55993" y="3428999"/>
            <a:ext cx="4822952" cy="495072"/>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a:p>
            <a:pPr lvl="1"/>
            <a:endParaRPr lang="en-US" dirty="0"/>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55994" y="3639464"/>
            <a:ext cx="4822951" cy="674608"/>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4" name="Text Box 3">
            <a:extLst>
              <a:ext uri="{FF2B5EF4-FFF2-40B4-BE49-F238E27FC236}">
                <a16:creationId xmlns:a16="http://schemas.microsoft.com/office/drawing/2014/main" id="{4B07D52C-C469-06C2-7080-50AE65AF009F}"/>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2146507456"/>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5647" y="2152781"/>
            <a:ext cx="3648727" cy="2589915"/>
          </a:xfrm>
          <a:prstGeom prst="rect">
            <a:avLst/>
          </a:prstGeom>
        </p:spPr>
      </p:pic>
      <p:sp>
        <p:nvSpPr>
          <p:cNvPr id="4" name="Picture Placeholder 3">
            <a:extLst>
              <a:ext uri="{FF2B5EF4-FFF2-40B4-BE49-F238E27FC236}">
                <a16:creationId xmlns:a16="http://schemas.microsoft.com/office/drawing/2014/main" id="{2717A0C5-B07A-A34B-9DBC-AEA2B456E25A}"/>
              </a:ext>
            </a:extLst>
          </p:cNvPr>
          <p:cNvSpPr>
            <a:spLocks noGrp="1"/>
          </p:cNvSpPr>
          <p:nvPr>
            <p:ph type="pic" sz="quarter" idx="14" hasCustomPrompt="1"/>
          </p:nvPr>
        </p:nvSpPr>
        <p:spPr>
          <a:xfrm>
            <a:off x="426424" y="2152781"/>
            <a:ext cx="3647951" cy="2589915"/>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17" name="Picture 16"/>
          <p:cNvPicPr>
            <a:picLocks noChangeAspect="1"/>
          </p:cNvPicPr>
          <p:nvPr userDrawn="1"/>
        </p:nvPicPr>
        <p:blipFill rotWithShape="1">
          <a:blip r:embed="rId3" cstate="email">
            <a:extLst>
              <a:ext uri="{28A0092B-C50C-407E-A947-70E740481C1C}">
                <a14:useLocalDpi xmlns:a14="http://schemas.microsoft.com/office/drawing/2010/main"/>
              </a:ext>
            </a:extLst>
          </a:blip>
          <a:srcRect l="-302"/>
          <a:stretch/>
        </p:blipFill>
        <p:spPr>
          <a:xfrm>
            <a:off x="4295368" y="2152781"/>
            <a:ext cx="3623052" cy="2589916"/>
          </a:xfrm>
          <a:prstGeom prst="rect">
            <a:avLst/>
          </a:prstGeom>
        </p:spPr>
      </p:pic>
      <p:sp>
        <p:nvSpPr>
          <p:cNvPr id="7" name="Picture Placeholder 6">
            <a:extLst>
              <a:ext uri="{FF2B5EF4-FFF2-40B4-BE49-F238E27FC236}">
                <a16:creationId xmlns:a16="http://schemas.microsoft.com/office/drawing/2014/main" id="{F5287B92-3963-B94C-821F-3908B3544A42}"/>
              </a:ext>
            </a:extLst>
          </p:cNvPr>
          <p:cNvSpPr>
            <a:spLocks noGrp="1"/>
          </p:cNvSpPr>
          <p:nvPr>
            <p:ph type="pic" sz="quarter" idx="15" hasCustomPrompt="1"/>
          </p:nvPr>
        </p:nvSpPr>
        <p:spPr>
          <a:xfrm>
            <a:off x="4300039" y="2152781"/>
            <a:ext cx="3618381" cy="2589915"/>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15" name="Picture 14"/>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8150360" y="2239883"/>
            <a:ext cx="3623053" cy="2502812"/>
          </a:xfrm>
          <a:prstGeom prst="rect">
            <a:avLst/>
          </a:prstGeom>
        </p:spPr>
      </p:pic>
      <p:sp>
        <p:nvSpPr>
          <p:cNvPr id="11" name="Picture Placeholder 10">
            <a:extLst>
              <a:ext uri="{FF2B5EF4-FFF2-40B4-BE49-F238E27FC236}">
                <a16:creationId xmlns:a16="http://schemas.microsoft.com/office/drawing/2014/main" id="{1DC31788-B7D8-9D46-BE0A-6B7EED7110B6}"/>
              </a:ext>
            </a:extLst>
          </p:cNvPr>
          <p:cNvSpPr>
            <a:spLocks noGrp="1"/>
          </p:cNvSpPr>
          <p:nvPr>
            <p:ph type="pic" sz="quarter" idx="16" hasCustomPrompt="1"/>
          </p:nvPr>
        </p:nvSpPr>
        <p:spPr>
          <a:xfrm>
            <a:off x="8150308" y="2152781"/>
            <a:ext cx="3612156" cy="2589915"/>
          </a:xfrm>
          <a:prstGeom prst="rect">
            <a:avLst/>
          </a:prstGeom>
        </p:spPr>
        <p:txBody>
          <a:bodyPr anchor="ctr" anchorCtr="0">
            <a:noAutofit/>
          </a:bodyPr>
          <a:lstStyle>
            <a:lvl1pPr algn="ctr">
              <a:defRPr>
                <a:solidFill>
                  <a:schemeClr val="bg1"/>
                </a:solidFill>
              </a:defRPr>
            </a:lvl1pPr>
          </a:lstStyle>
          <a:p>
            <a:r>
              <a:rPr lang="en-US" dirty="0"/>
              <a:t>Drop photo here</a:t>
            </a:r>
          </a:p>
        </p:txBody>
      </p:sp>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Photo layout 2</a:t>
            </a:r>
          </a:p>
        </p:txBody>
      </p:sp>
      <p:sp>
        <p:nvSpPr>
          <p:cNvPr id="5" name="Text Placeholder 4"/>
          <p:cNvSpPr>
            <a:spLocks noGrp="1"/>
          </p:cNvSpPr>
          <p:nvPr>
            <p:ph type="body" sz="quarter" idx="11" hasCustomPrompt="1"/>
          </p:nvPr>
        </p:nvSpPr>
        <p:spPr>
          <a:xfrm>
            <a:off x="455995"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UI </a:t>
            </a:r>
            <a:r>
              <a:rPr lang="en-US" dirty="0" err="1"/>
              <a:t>Semibold</a:t>
            </a:r>
            <a:r>
              <a:rPr lang="en-US" dirty="0"/>
              <a:t> 14</a:t>
            </a:r>
          </a:p>
        </p:txBody>
      </p:sp>
      <p:sp>
        <p:nvSpPr>
          <p:cNvPr id="9" name="Text Placeholder 4"/>
          <p:cNvSpPr>
            <a:spLocks noGrp="1"/>
          </p:cNvSpPr>
          <p:nvPr>
            <p:ph type="body" sz="quarter" idx="12" hasCustomPrompt="1"/>
          </p:nvPr>
        </p:nvSpPr>
        <p:spPr>
          <a:xfrm>
            <a:off x="4300039"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sz="1372">
                <a:solidFill>
                  <a:schemeClr val="tx2"/>
                </a:solidFill>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UI </a:t>
            </a:r>
            <a:r>
              <a:rPr lang="en-US" dirty="0" err="1"/>
              <a:t>Semibold</a:t>
            </a:r>
            <a:r>
              <a:rPr lang="en-US" dirty="0"/>
              <a:t> 14</a:t>
            </a:r>
          </a:p>
        </p:txBody>
      </p:sp>
      <p:sp>
        <p:nvSpPr>
          <p:cNvPr id="10" name="Text Placeholder 4"/>
          <p:cNvSpPr>
            <a:spLocks noGrp="1"/>
          </p:cNvSpPr>
          <p:nvPr>
            <p:ph type="body" sz="quarter" idx="13" hasCustomPrompt="1"/>
          </p:nvPr>
        </p:nvSpPr>
        <p:spPr>
          <a:xfrm>
            <a:off x="8144083"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sz="1372">
                <a:solidFill>
                  <a:schemeClr val="tx2"/>
                </a:solidFill>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UI </a:t>
            </a:r>
            <a:r>
              <a:rPr lang="en-US" dirty="0" err="1"/>
              <a:t>Semibold</a:t>
            </a:r>
            <a:r>
              <a:rPr lang="en-US" dirty="0"/>
              <a:t> 14</a:t>
            </a:r>
          </a:p>
        </p:txBody>
      </p:sp>
      <p:sp>
        <p:nvSpPr>
          <p:cNvPr id="22" name="Text Placeholder 4">
            <a:extLst>
              <a:ext uri="{FF2B5EF4-FFF2-40B4-BE49-F238E27FC236}">
                <a16:creationId xmlns:a16="http://schemas.microsoft.com/office/drawing/2014/main" id="{B97163EF-E7E8-4446-98C1-DF17E29E7379}"/>
              </a:ext>
            </a:extLst>
          </p:cNvPr>
          <p:cNvSpPr>
            <a:spLocks noGrp="1"/>
          </p:cNvSpPr>
          <p:nvPr>
            <p:ph type="body" sz="quarter" idx="42" hasCustomPrompt="1"/>
          </p:nvPr>
        </p:nvSpPr>
        <p:spPr>
          <a:xfrm>
            <a:off x="454169" y="5158174"/>
            <a:ext cx="3618381"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p>
        </p:txBody>
      </p:sp>
      <p:sp>
        <p:nvSpPr>
          <p:cNvPr id="23" name="Text Placeholder 4">
            <a:extLst>
              <a:ext uri="{FF2B5EF4-FFF2-40B4-BE49-F238E27FC236}">
                <a16:creationId xmlns:a16="http://schemas.microsoft.com/office/drawing/2014/main" id="{8E57B78A-F25C-4D46-917C-E53FD3A557E0}"/>
              </a:ext>
            </a:extLst>
          </p:cNvPr>
          <p:cNvSpPr>
            <a:spLocks noGrp="1"/>
          </p:cNvSpPr>
          <p:nvPr>
            <p:ph type="body" sz="quarter" idx="43" hasCustomPrompt="1"/>
          </p:nvPr>
        </p:nvSpPr>
        <p:spPr>
          <a:xfrm>
            <a:off x="4302175" y="5158174"/>
            <a:ext cx="3616245"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p>
        </p:txBody>
      </p:sp>
      <p:sp>
        <p:nvSpPr>
          <p:cNvPr id="24" name="Text Placeholder 4">
            <a:extLst>
              <a:ext uri="{FF2B5EF4-FFF2-40B4-BE49-F238E27FC236}">
                <a16:creationId xmlns:a16="http://schemas.microsoft.com/office/drawing/2014/main" id="{A1AA5291-B66D-8249-B809-BA15DD1EEA3E}"/>
              </a:ext>
            </a:extLst>
          </p:cNvPr>
          <p:cNvSpPr>
            <a:spLocks noGrp="1"/>
          </p:cNvSpPr>
          <p:nvPr>
            <p:ph type="body" sz="quarter" idx="44" hasCustomPrompt="1"/>
          </p:nvPr>
        </p:nvSpPr>
        <p:spPr>
          <a:xfrm>
            <a:off x="8150308" y="5158174"/>
            <a:ext cx="3618381" cy="905441"/>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p>
        </p:txBody>
      </p:sp>
      <p:sp>
        <p:nvSpPr>
          <p:cNvPr id="3" name="Text Box 3">
            <a:extLst>
              <a:ext uri="{FF2B5EF4-FFF2-40B4-BE49-F238E27FC236}">
                <a16:creationId xmlns:a16="http://schemas.microsoft.com/office/drawing/2014/main" id="{C95FFC77-3E9C-8859-D352-BEDFEF1C6952}"/>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1193853137"/>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Device layout 1">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444774" y="418150"/>
            <a:ext cx="7747227" cy="6439851"/>
          </a:xfrm>
          <a:prstGeom prst="rect">
            <a:avLst/>
          </a:prstGeom>
        </p:spPr>
      </p:pic>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Device layout 1: one column</a:t>
            </a:r>
          </a:p>
        </p:txBody>
      </p:sp>
      <p:sp>
        <p:nvSpPr>
          <p:cNvPr id="4" name="Text Placeholder 3"/>
          <p:cNvSpPr>
            <a:spLocks noGrp="1"/>
          </p:cNvSpPr>
          <p:nvPr>
            <p:ph type="body" sz="quarter" idx="10" hasCustomPrompt="1"/>
          </p:nvPr>
        </p:nvSpPr>
        <p:spPr>
          <a:xfrm>
            <a:off x="455995" y="1922802"/>
            <a:ext cx="4758211" cy="603538"/>
          </a:xfrm>
          <a:prstGeom prst="rect">
            <a:avLst/>
          </a:prstGeom>
        </p:spPr>
        <p:txBody>
          <a:bodyPr wrap="square" lIns="0" tIns="0" rIns="0" bIns="0">
            <a:spAutoFit/>
          </a:bodyPr>
          <a:lstStyle>
            <a:lvl1pPr marL="0" indent="0">
              <a:lnSpc>
                <a:spcPts val="2353"/>
              </a:lnSpc>
              <a:buNone/>
              <a:defRPr sz="1961" b="0" i="0">
                <a:solidFill>
                  <a:srgbClr val="000000"/>
                </a:solidFill>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pt-BR" dirty="0"/>
              <a:t>Large subhead Segoe UI Regular 20/24. Em volor resequaectur.</a:t>
            </a:r>
            <a:endParaRPr lang="en-US" dirty="0"/>
          </a:p>
        </p:txBody>
      </p:sp>
      <p:sp>
        <p:nvSpPr>
          <p:cNvPr id="5" name="Text Placeholder 4"/>
          <p:cNvSpPr>
            <a:spLocks noGrp="1"/>
          </p:cNvSpPr>
          <p:nvPr>
            <p:ph type="body" sz="quarter" idx="11" hasCustomPrompt="1"/>
          </p:nvPr>
        </p:nvSpPr>
        <p:spPr>
          <a:xfrm>
            <a:off x="455995" y="2707597"/>
            <a:ext cx="4758210" cy="2521268"/>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a:t>
            </a:r>
          </a:p>
        </p:txBody>
      </p:sp>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p:nvPr>
        </p:nvSpPr>
        <p:spPr>
          <a:xfrm>
            <a:off x="6358812" y="1519688"/>
            <a:ext cx="5833188" cy="4343375"/>
          </a:xfrm>
          <a:prstGeom prst="rect">
            <a:avLst/>
          </a:prstGeom>
        </p:spPr>
        <p:txBody>
          <a:bodyPr anchor="ctr" anchorCtr="0">
            <a:noAutofit/>
          </a:bodyPr>
          <a:lstStyle>
            <a:lvl1pPr algn="ctr">
              <a:defRPr>
                <a:solidFill>
                  <a:srgbClr val="000000"/>
                </a:solidFill>
              </a:defRPr>
            </a:lvl1pPr>
          </a:lstStyle>
          <a:p>
            <a:r>
              <a:rPr lang="en-US"/>
              <a:t>Click icon to add picture</a:t>
            </a:r>
            <a:endParaRPr lang="en-US" dirty="0"/>
          </a:p>
        </p:txBody>
      </p:sp>
      <p:sp>
        <p:nvSpPr>
          <p:cNvPr id="3" name="Text Box 3">
            <a:extLst>
              <a:ext uri="{FF2B5EF4-FFF2-40B4-BE49-F238E27FC236}">
                <a16:creationId xmlns:a16="http://schemas.microsoft.com/office/drawing/2014/main" id="{007DA0F0-26F7-FCFE-6C89-FB8C00206D76}"/>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126583227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8">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7" name="Rectangle 6">
            <a:extLst>
              <a:ext uri="{FF2B5EF4-FFF2-40B4-BE49-F238E27FC236}">
                <a16:creationId xmlns:a16="http://schemas.microsoft.com/office/drawing/2014/main" id="{D76228DA-C78B-F44C-94F8-7128E0B2D7A7}"/>
              </a:ext>
            </a:extLst>
          </p:cNvPr>
          <p:cNvSpPr/>
          <p:nvPr userDrawn="1"/>
        </p:nvSpPr>
        <p:spPr bwMode="auto">
          <a:xfrm>
            <a:off x="6111901" y="0"/>
            <a:ext cx="6080099" cy="6858000"/>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solidFill>
                <a:schemeClr val="tx1"/>
              </a:solidFill>
              <a:ea typeface="Segoe UI" pitchFamily="34" charset="0"/>
              <a:cs typeface="Segoe UI" pitchFamily="34" charset="0"/>
            </a:endParaRPr>
          </a:p>
        </p:txBody>
      </p:sp>
      <p:pic>
        <p:nvPicPr>
          <p:cNvPr id="8" name="Picture 7">
            <a:extLst>
              <a:ext uri="{FF2B5EF4-FFF2-40B4-BE49-F238E27FC236}">
                <a16:creationId xmlns:a16="http://schemas.microsoft.com/office/drawing/2014/main" id="{942E84EF-6F95-A646-8F37-FD94FE907970}"/>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7868" t="8847" r="8127" b="8616"/>
          <a:stretch/>
        </p:blipFill>
        <p:spPr>
          <a:xfrm>
            <a:off x="6111901" y="0"/>
            <a:ext cx="6080099" cy="6858000"/>
          </a:xfrm>
          <a:prstGeom prst="rect">
            <a:avLst/>
          </a:prstGeom>
        </p:spPr>
      </p:pic>
    </p:spTree>
    <p:extLst>
      <p:ext uri="{BB962C8B-B14F-4D97-AF65-F5344CB8AC3E}">
        <p14:creationId xmlns:p14="http://schemas.microsoft.com/office/powerpoint/2010/main" val="4022570370"/>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Device layout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99DE98C-91A8-4163-A280-8BB561692C8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444774" y="418150"/>
            <a:ext cx="7747227" cy="6439851"/>
          </a:xfrm>
          <a:prstGeom prst="rect">
            <a:avLst/>
          </a:prstGeom>
        </p:spPr>
      </p:pic>
      <p:sp>
        <p:nvSpPr>
          <p:cNvPr id="9" name="Picture Placeholder 11">
            <a:extLst>
              <a:ext uri="{FF2B5EF4-FFF2-40B4-BE49-F238E27FC236}">
                <a16:creationId xmlns:a16="http://schemas.microsoft.com/office/drawing/2014/main" id="{784CA30E-A92E-4E40-944A-73B1CF9EEE0A}"/>
              </a:ext>
            </a:extLst>
          </p:cNvPr>
          <p:cNvSpPr>
            <a:spLocks noGrp="1"/>
          </p:cNvSpPr>
          <p:nvPr>
            <p:ph type="pic" sz="quarter" idx="12"/>
          </p:nvPr>
        </p:nvSpPr>
        <p:spPr>
          <a:xfrm>
            <a:off x="6357959" y="1535104"/>
            <a:ext cx="5834041" cy="4315059"/>
          </a:xfrm>
          <a:prstGeom prst="rect">
            <a:avLst/>
          </a:prstGeom>
        </p:spPr>
        <p:txBody>
          <a:bodyPr anchor="ctr" anchorCtr="0">
            <a:noAutofit/>
          </a:bodyPr>
          <a:lstStyle>
            <a:lvl1pPr algn="ctr">
              <a:defRPr>
                <a:solidFill>
                  <a:srgbClr val="000000"/>
                </a:solidFill>
              </a:defRPr>
            </a:lvl1pPr>
          </a:lstStyle>
          <a:p>
            <a:r>
              <a:rPr lang="en-US"/>
              <a:t>Click icon to add picture</a:t>
            </a:r>
            <a:endParaRPr lang="en-US" dirty="0"/>
          </a:p>
        </p:txBody>
      </p:sp>
      <p:sp>
        <p:nvSpPr>
          <p:cNvPr id="13" name="Text Placeholder 4">
            <a:extLst>
              <a:ext uri="{FF2B5EF4-FFF2-40B4-BE49-F238E27FC236}">
                <a16:creationId xmlns:a16="http://schemas.microsoft.com/office/drawing/2014/main" id="{8D17D4B4-B6B9-4273-ACCB-7A5ED46F35A8}"/>
              </a:ext>
            </a:extLst>
          </p:cNvPr>
          <p:cNvSpPr>
            <a:spLocks noGrp="1"/>
          </p:cNvSpPr>
          <p:nvPr>
            <p:ph type="body" sz="quarter" idx="11" hasCustomPrompt="1"/>
          </p:nvPr>
        </p:nvSpPr>
        <p:spPr>
          <a:xfrm>
            <a:off x="457672" y="2000739"/>
            <a:ext cx="1693247" cy="442532"/>
          </a:xfrm>
          <a:prstGeom prst="rect">
            <a:avLst/>
          </a:prstGeom>
        </p:spPr>
        <p:txBody>
          <a:bodyPr lIns="0" tIns="0" rIns="0" bIns="0"/>
          <a:lstStyle>
            <a:lvl1pPr marL="0" indent="0">
              <a:lnSpc>
                <a:spcPts val="1765"/>
              </a:lnSpc>
              <a:spcBef>
                <a:spcPts val="882"/>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UI </a:t>
            </a:r>
            <a:r>
              <a:rPr lang="en-US" dirty="0" err="1"/>
              <a:t>Semibold</a:t>
            </a:r>
            <a:endParaRPr lang="en-US" dirty="0"/>
          </a:p>
        </p:txBody>
      </p:sp>
      <p:sp>
        <p:nvSpPr>
          <p:cNvPr id="14" name="Text Placeholder 4">
            <a:extLst>
              <a:ext uri="{FF2B5EF4-FFF2-40B4-BE49-F238E27FC236}">
                <a16:creationId xmlns:a16="http://schemas.microsoft.com/office/drawing/2014/main" id="{FB204BE2-B985-4315-8D5B-9C54B1074DD6}"/>
              </a:ext>
            </a:extLst>
          </p:cNvPr>
          <p:cNvSpPr>
            <a:spLocks noGrp="1"/>
          </p:cNvSpPr>
          <p:nvPr>
            <p:ph type="body" sz="quarter" idx="13" hasCustomPrompt="1"/>
          </p:nvPr>
        </p:nvSpPr>
        <p:spPr>
          <a:xfrm>
            <a:off x="2385798" y="2000739"/>
            <a:ext cx="1693247" cy="442532"/>
          </a:xfrm>
          <a:prstGeom prst="rect">
            <a:avLst/>
          </a:prstGeom>
        </p:spPr>
        <p:txBody>
          <a:bodyPr lIns="0" tIns="0" rIns="0" bIns="0"/>
          <a:lstStyle>
            <a:lvl1pPr marL="0" indent="0">
              <a:lnSpc>
                <a:spcPts val="1765"/>
              </a:lnSpc>
              <a:spcBef>
                <a:spcPts val="882"/>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dirty="0"/>
              <a:t>Paragraph title Segoe UI </a:t>
            </a:r>
            <a:r>
              <a:rPr lang="en-US" dirty="0" err="1"/>
              <a:t>Semibold</a:t>
            </a:r>
            <a:endParaRPr lang="en-US" dirty="0"/>
          </a:p>
        </p:txBody>
      </p:sp>
      <p:sp>
        <p:nvSpPr>
          <p:cNvPr id="15" name="Title 1">
            <a:extLst>
              <a:ext uri="{FF2B5EF4-FFF2-40B4-BE49-F238E27FC236}">
                <a16:creationId xmlns:a16="http://schemas.microsoft.com/office/drawing/2014/main" id="{889045D2-7C49-4F5C-A376-228A5A2B015B}"/>
              </a:ext>
            </a:extLst>
          </p:cNvPr>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Device layout 2: two columns</a:t>
            </a:r>
          </a:p>
        </p:txBody>
      </p:sp>
      <p:sp>
        <p:nvSpPr>
          <p:cNvPr id="18" name="Text Placeholder 4">
            <a:extLst>
              <a:ext uri="{FF2B5EF4-FFF2-40B4-BE49-F238E27FC236}">
                <a16:creationId xmlns:a16="http://schemas.microsoft.com/office/drawing/2014/main" id="{02963930-27DC-A146-BED0-307A0CE5F43A}"/>
              </a:ext>
            </a:extLst>
          </p:cNvPr>
          <p:cNvSpPr>
            <a:spLocks noGrp="1"/>
          </p:cNvSpPr>
          <p:nvPr>
            <p:ph type="body" sz="quarter" idx="42" hasCustomPrompt="1"/>
          </p:nvPr>
        </p:nvSpPr>
        <p:spPr>
          <a:xfrm>
            <a:off x="454170" y="2452758"/>
            <a:ext cx="1693247"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19" name="Text Placeholder 4">
            <a:extLst>
              <a:ext uri="{FF2B5EF4-FFF2-40B4-BE49-F238E27FC236}">
                <a16:creationId xmlns:a16="http://schemas.microsoft.com/office/drawing/2014/main" id="{8EE99189-A4FF-8C44-809C-285F33AF913B}"/>
              </a:ext>
            </a:extLst>
          </p:cNvPr>
          <p:cNvSpPr>
            <a:spLocks noGrp="1"/>
          </p:cNvSpPr>
          <p:nvPr>
            <p:ph type="body" sz="quarter" idx="43" hasCustomPrompt="1"/>
          </p:nvPr>
        </p:nvSpPr>
        <p:spPr>
          <a:xfrm>
            <a:off x="2385530" y="2452758"/>
            <a:ext cx="1693247" cy="2290435"/>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p:txBody>
      </p:sp>
      <p:sp>
        <p:nvSpPr>
          <p:cNvPr id="2" name="Text Box 3">
            <a:extLst>
              <a:ext uri="{FF2B5EF4-FFF2-40B4-BE49-F238E27FC236}">
                <a16:creationId xmlns:a16="http://schemas.microsoft.com/office/drawing/2014/main" id="{104A15B7-BBB4-B66D-CCBE-CF3CE194B35D}"/>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694784671"/>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Device layout 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384249" y="486947"/>
            <a:ext cx="10869930" cy="6371053"/>
          </a:xfrm>
          <a:prstGeom prst="rect">
            <a:avLst/>
          </a:prstGeom>
        </p:spPr>
      </p:pic>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Device layout 3</a:t>
            </a:r>
          </a:p>
        </p:txBody>
      </p:sp>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p:nvPr>
        </p:nvSpPr>
        <p:spPr>
          <a:xfrm>
            <a:off x="2293976" y="1599603"/>
            <a:ext cx="7678751" cy="4327960"/>
          </a:xfrm>
          <a:prstGeom prst="rect">
            <a:avLst/>
          </a:prstGeom>
        </p:spPr>
        <p:txBody>
          <a:bodyPr anchor="ctr" anchorCtr="0">
            <a:noAutofit/>
          </a:bodyPr>
          <a:lstStyle>
            <a:lvl1pPr algn="ctr">
              <a:defRPr>
                <a:solidFill>
                  <a:srgbClr val="000000"/>
                </a:solidFill>
              </a:defRPr>
            </a:lvl1pPr>
          </a:lstStyle>
          <a:p>
            <a:r>
              <a:rPr lang="en-US"/>
              <a:t>Click icon to add picture</a:t>
            </a:r>
            <a:endParaRPr lang="en-US" dirty="0"/>
          </a:p>
        </p:txBody>
      </p:sp>
      <p:sp>
        <p:nvSpPr>
          <p:cNvPr id="3" name="Text Box 3">
            <a:extLst>
              <a:ext uri="{FF2B5EF4-FFF2-40B4-BE49-F238E27FC236}">
                <a16:creationId xmlns:a16="http://schemas.microsoft.com/office/drawing/2014/main" id="{8E02918B-84D4-A87B-1040-87BD6AA3531D}"/>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3220597496"/>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Device layout 4">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2950381" y="620427"/>
            <a:ext cx="9954914" cy="5834747"/>
          </a:xfrm>
          <a:prstGeom prst="rect">
            <a:avLst/>
          </a:prstGeom>
        </p:spPr>
      </p:pic>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Device layout 4</a:t>
            </a:r>
          </a:p>
        </p:txBody>
      </p:sp>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p:nvPr>
        </p:nvSpPr>
        <p:spPr>
          <a:xfrm>
            <a:off x="4703974" y="1630837"/>
            <a:ext cx="7056664" cy="3959258"/>
          </a:xfrm>
          <a:prstGeom prst="rect">
            <a:avLst/>
          </a:prstGeom>
        </p:spPr>
        <p:txBody>
          <a:bodyPr anchor="ctr" anchorCtr="0">
            <a:noAutofit/>
          </a:bodyPr>
          <a:lstStyle>
            <a:lvl1pPr algn="ctr">
              <a:defRPr>
                <a:solidFill>
                  <a:srgbClr val="000000"/>
                </a:solidFill>
              </a:defRPr>
            </a:lvl1pPr>
          </a:lstStyle>
          <a:p>
            <a:r>
              <a:rPr lang="en-US"/>
              <a:t>Click icon to add picture</a:t>
            </a:r>
            <a:endParaRPr lang="en-US" dirty="0"/>
          </a:p>
        </p:txBody>
      </p:sp>
      <p:sp>
        <p:nvSpPr>
          <p:cNvPr id="3" name="Text Box 3">
            <a:extLst>
              <a:ext uri="{FF2B5EF4-FFF2-40B4-BE49-F238E27FC236}">
                <a16:creationId xmlns:a16="http://schemas.microsoft.com/office/drawing/2014/main" id="{8E02918B-84D4-A87B-1040-87BD6AA3531D}"/>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4" name="Text Placeholder 3">
            <a:extLst>
              <a:ext uri="{FF2B5EF4-FFF2-40B4-BE49-F238E27FC236}">
                <a16:creationId xmlns:a16="http://schemas.microsoft.com/office/drawing/2014/main" id="{0F2029E5-E179-3C07-E5FF-0FB6516D23CD}"/>
              </a:ext>
            </a:extLst>
          </p:cNvPr>
          <p:cNvSpPr>
            <a:spLocks noGrp="1"/>
          </p:cNvSpPr>
          <p:nvPr>
            <p:ph type="body" sz="quarter" idx="10" hasCustomPrompt="1"/>
          </p:nvPr>
        </p:nvSpPr>
        <p:spPr>
          <a:xfrm>
            <a:off x="455996" y="1922802"/>
            <a:ext cx="3704844" cy="603538"/>
          </a:xfrm>
          <a:prstGeom prst="rect">
            <a:avLst/>
          </a:prstGeom>
        </p:spPr>
        <p:txBody>
          <a:bodyPr wrap="square" lIns="0" tIns="0" rIns="0" bIns="0">
            <a:spAutoFit/>
          </a:bodyPr>
          <a:lstStyle>
            <a:lvl1pPr marL="0" indent="0">
              <a:lnSpc>
                <a:spcPts val="2353"/>
              </a:lnSpc>
              <a:buNone/>
              <a:defRPr sz="1961" b="0" i="0">
                <a:solidFill>
                  <a:srgbClr val="000000"/>
                </a:solidFill>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pt-BR" dirty="0"/>
              <a:t>Large subhead Segoe UI Regular 20/24. Em volor resequaectur.</a:t>
            </a:r>
            <a:endParaRPr lang="en-US" dirty="0"/>
          </a:p>
        </p:txBody>
      </p:sp>
      <p:sp>
        <p:nvSpPr>
          <p:cNvPr id="5" name="Text Placeholder 4">
            <a:extLst>
              <a:ext uri="{FF2B5EF4-FFF2-40B4-BE49-F238E27FC236}">
                <a16:creationId xmlns:a16="http://schemas.microsoft.com/office/drawing/2014/main" id="{B2E68CBC-E453-9721-B18D-07AA0423FE1B}"/>
              </a:ext>
            </a:extLst>
          </p:cNvPr>
          <p:cNvSpPr>
            <a:spLocks noGrp="1"/>
          </p:cNvSpPr>
          <p:nvPr>
            <p:ph type="body" sz="quarter" idx="11" hasCustomPrompt="1"/>
          </p:nvPr>
        </p:nvSpPr>
        <p:spPr>
          <a:xfrm>
            <a:off x="455995" y="2707597"/>
            <a:ext cx="3704843" cy="2521268"/>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 </a:t>
            </a:r>
          </a:p>
          <a:p>
            <a:pPr lvl="0"/>
            <a:endParaRPr lang="en-US" dirty="0"/>
          </a:p>
          <a:p>
            <a:pPr lvl="0"/>
            <a:r>
              <a:rPr lang="en-US" dirty="0"/>
              <a:t>Body copy 14 </a:t>
            </a:r>
            <a:r>
              <a:rPr lang="en-US" dirty="0" err="1"/>
              <a:t>Cavorest</a:t>
            </a:r>
            <a:r>
              <a:rPr lang="en-US" dirty="0"/>
              <a:t> a </a:t>
            </a:r>
            <a:r>
              <a:rPr lang="en-US" dirty="0" err="1"/>
              <a:t>aut</a:t>
            </a:r>
            <a:r>
              <a:rPr lang="en-US" dirty="0"/>
              <a:t> arum </a:t>
            </a:r>
            <a:r>
              <a:rPr lang="en-US" dirty="0" err="1"/>
              <a:t>quam</a:t>
            </a:r>
            <a:r>
              <a:rPr lang="en-US" dirty="0"/>
              <a:t> id eat ape </a:t>
            </a:r>
            <a:r>
              <a:rPr lang="en-US" dirty="0" err="1"/>
              <a:t>est</a:t>
            </a:r>
            <a:r>
              <a:rPr lang="en-US" dirty="0"/>
              <a:t>, qui </a:t>
            </a:r>
            <a:r>
              <a:rPr lang="en-US" dirty="0" err="1"/>
              <a:t>sincit</a:t>
            </a:r>
            <a:r>
              <a:rPr lang="en-US" dirty="0"/>
              <a:t>, </a:t>
            </a:r>
            <a:r>
              <a:rPr lang="en-US" dirty="0" err="1"/>
              <a:t>omnimusdae</a:t>
            </a:r>
            <a:r>
              <a:rPr lang="en-US" dirty="0"/>
              <a:t>. </a:t>
            </a:r>
            <a:r>
              <a:rPr lang="en-US" dirty="0" err="1"/>
              <a:t>Icaecatur</a:t>
            </a:r>
            <a:r>
              <a:rPr lang="en-US" dirty="0"/>
              <a:t>. </a:t>
            </a:r>
            <a:r>
              <a:rPr lang="en-US" dirty="0" err="1"/>
              <a:t>Boribus</a:t>
            </a:r>
            <a:r>
              <a:rPr lang="en-US" dirty="0"/>
              <a:t> </a:t>
            </a:r>
            <a:r>
              <a:rPr lang="en-US" dirty="0" err="1"/>
              <a:t>sinctius</a:t>
            </a:r>
            <a:r>
              <a:rPr lang="en-US" dirty="0"/>
              <a:t> </a:t>
            </a:r>
            <a:r>
              <a:rPr lang="en-US" dirty="0" err="1"/>
              <a:t>nimaxime</a:t>
            </a:r>
            <a:r>
              <a:rPr lang="en-US" dirty="0"/>
              <a:t> </a:t>
            </a:r>
            <a:r>
              <a:rPr lang="en-US" dirty="0" err="1"/>
              <a:t>nonsequibus</a:t>
            </a:r>
            <a:r>
              <a:rPr lang="en-US" dirty="0"/>
              <a:t> </a:t>
            </a:r>
            <a:r>
              <a:rPr lang="en-US" dirty="0" err="1"/>
              <a:t>dollendis</a:t>
            </a:r>
            <a:r>
              <a:rPr lang="en-US" dirty="0"/>
              <a:t> as </a:t>
            </a:r>
            <a:r>
              <a:rPr lang="en-US" dirty="0" err="1"/>
              <a:t>autestiatur</a:t>
            </a:r>
            <a:r>
              <a:rPr lang="en-US" dirty="0"/>
              <a:t>.</a:t>
            </a:r>
          </a:p>
        </p:txBody>
      </p:sp>
    </p:spTree>
    <p:extLst>
      <p:ext uri="{BB962C8B-B14F-4D97-AF65-F5344CB8AC3E}">
        <p14:creationId xmlns:p14="http://schemas.microsoft.com/office/powerpoint/2010/main" val="1563647965"/>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endParaRPr lang="en-US" dirty="0"/>
          </a:p>
        </p:txBody>
      </p:sp>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Chart examples</a:t>
            </a:r>
          </a:p>
        </p:txBody>
      </p:sp>
      <p:sp>
        <p:nvSpPr>
          <p:cNvPr id="9" name="Text Placeholder 4"/>
          <p:cNvSpPr>
            <a:spLocks noGrp="1"/>
          </p:cNvSpPr>
          <p:nvPr>
            <p:ph type="body" sz="quarter" idx="12" hasCustomPrompt="1"/>
          </p:nvPr>
        </p:nvSpPr>
        <p:spPr>
          <a:xfrm>
            <a:off x="455992" y="5857162"/>
            <a:ext cx="3618381" cy="301770"/>
          </a:xfrm>
          <a:prstGeom prst="rect">
            <a:avLst/>
          </a:prstGeom>
        </p:spPr>
        <p:txBody>
          <a:bodyPr lIns="0" tIns="0" rIns="0" bIns="0"/>
          <a:lstStyle>
            <a:lvl1pPr marL="0" indent="0">
              <a:lnSpc>
                <a:spcPts val="1176"/>
              </a:lnSpc>
              <a:spcBef>
                <a:spcPts val="882"/>
              </a:spcBef>
              <a:buFont typeface="Arial" panose="020B0604020202020204" pitchFamily="34" charset="0"/>
              <a:buNone/>
              <a:defRPr sz="98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Regular 10/12. </a:t>
            </a:r>
            <a:r>
              <a:rPr lang="en-US" dirty="0" err="1"/>
              <a:t>Cavorest</a:t>
            </a:r>
            <a:r>
              <a:rPr lang="en-US" dirty="0"/>
              <a:t> a </a:t>
            </a:r>
            <a:r>
              <a:rPr lang="en-US" dirty="0" err="1"/>
              <a:t>aut</a:t>
            </a:r>
            <a:r>
              <a:rPr lang="en-US" dirty="0"/>
              <a:t> arum </a:t>
            </a:r>
            <a:r>
              <a:rPr lang="en-US" dirty="0" err="1"/>
              <a:t>quam</a:t>
            </a:r>
            <a:r>
              <a:rPr lang="en-US" dirty="0"/>
              <a:t> id eat.</a:t>
            </a:r>
          </a:p>
        </p:txBody>
      </p:sp>
      <p:sp>
        <p:nvSpPr>
          <p:cNvPr id="17" name="Text Placeholder 4"/>
          <p:cNvSpPr>
            <a:spLocks noGrp="1"/>
          </p:cNvSpPr>
          <p:nvPr>
            <p:ph type="body" sz="quarter" idx="18" hasCustomPrompt="1"/>
          </p:nvPr>
        </p:nvSpPr>
        <p:spPr>
          <a:xfrm>
            <a:off x="4303152" y="5857162"/>
            <a:ext cx="3607487" cy="301770"/>
          </a:xfrm>
          <a:prstGeom prst="rect">
            <a:avLst/>
          </a:prstGeom>
        </p:spPr>
        <p:txBody>
          <a:bodyPr vert="horz" wrap="square" lIns="0" tIns="0" rIns="0" bIns="0" rtlCol="0">
            <a:spAutoFit/>
          </a:bodyPr>
          <a:lstStyle>
            <a:lvl1pPr>
              <a:tabLst/>
              <a:defRPr lang="en-US" sz="980" b="0" i="0" spc="0" dirty="0" smtClean="0">
                <a:solidFill>
                  <a:srgbClr val="000000"/>
                </a:solidFill>
                <a:latin typeface="+mn-lt"/>
              </a:defRPr>
            </a:lvl1pPr>
          </a:lstStyle>
          <a:p>
            <a:pPr marL="0" lvl="0" indent="0">
              <a:lnSpc>
                <a:spcPts val="1176"/>
              </a:lnSpc>
              <a:spcBef>
                <a:spcPts val="882"/>
              </a:spcBef>
              <a:buFont typeface="Arial" panose="020B0604020202020204" pitchFamily="34" charset="0"/>
              <a:buNone/>
            </a:pPr>
            <a:r>
              <a:rPr lang="en-US" dirty="0"/>
              <a:t>Caption body copy Segoe Regular 10/12. </a:t>
            </a:r>
            <a:r>
              <a:rPr lang="en-US" dirty="0" err="1"/>
              <a:t>Cavorest</a:t>
            </a:r>
            <a:r>
              <a:rPr lang="en-US" dirty="0"/>
              <a:t> a </a:t>
            </a:r>
            <a:r>
              <a:rPr lang="en-US" dirty="0" err="1"/>
              <a:t>aut</a:t>
            </a:r>
            <a:r>
              <a:rPr lang="en-US" dirty="0"/>
              <a:t> arum </a:t>
            </a:r>
            <a:r>
              <a:rPr lang="en-US" dirty="0" err="1"/>
              <a:t>quam</a:t>
            </a:r>
            <a:r>
              <a:rPr lang="en-US" dirty="0"/>
              <a:t> id eat.</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endParaRPr lang="en-US" dirty="0"/>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endParaRPr lang="en-US" dirty="0"/>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41415"/>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dirty="0"/>
              <a:t>Caption title Segoe bold 10/12. </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41415"/>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dirty="0"/>
              <a:t>Caption title Segoe bold 10/12. </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41415"/>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dirty="0"/>
              <a:t>Caption title Segoe bold 10/12. </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857162"/>
            <a:ext cx="3607487" cy="301770"/>
          </a:xfrm>
          <a:prstGeom prst="rect">
            <a:avLst/>
          </a:prstGeom>
        </p:spPr>
        <p:txBody>
          <a:bodyPr vert="horz" wrap="square" lIns="0" tIns="0" rIns="0" bIns="0" rtlCol="0">
            <a:spAutoFit/>
          </a:bodyPr>
          <a:lstStyle>
            <a:lvl1pPr>
              <a:tabLst/>
              <a:defRPr lang="en-US" sz="980" b="0" i="0" spc="0" dirty="0" smtClean="0">
                <a:solidFill>
                  <a:srgbClr val="000000"/>
                </a:solidFill>
                <a:latin typeface="+mn-lt"/>
              </a:defRPr>
            </a:lvl1pPr>
          </a:lstStyle>
          <a:p>
            <a:pPr marL="0" lvl="0" indent="0">
              <a:lnSpc>
                <a:spcPts val="1176"/>
              </a:lnSpc>
              <a:spcBef>
                <a:spcPts val="882"/>
              </a:spcBef>
              <a:buFont typeface="Arial" panose="020B0604020202020204" pitchFamily="34" charset="0"/>
              <a:buNone/>
            </a:pPr>
            <a:r>
              <a:rPr lang="en-US" dirty="0"/>
              <a:t>Caption body copy Segoe Regular 10/12. </a:t>
            </a:r>
            <a:r>
              <a:rPr lang="en-US" dirty="0" err="1"/>
              <a:t>Cavorest</a:t>
            </a:r>
            <a:r>
              <a:rPr lang="en-US" dirty="0"/>
              <a:t> a </a:t>
            </a:r>
            <a:r>
              <a:rPr lang="en-US" dirty="0" err="1"/>
              <a:t>aut</a:t>
            </a:r>
            <a:r>
              <a:rPr lang="en-US" dirty="0"/>
              <a:t> arum </a:t>
            </a:r>
            <a:r>
              <a:rPr lang="en-US" dirty="0" err="1"/>
              <a:t>quam</a:t>
            </a:r>
            <a:r>
              <a:rPr lang="en-US" dirty="0"/>
              <a:t> id eat.</a:t>
            </a:r>
          </a:p>
        </p:txBody>
      </p:sp>
      <p:sp>
        <p:nvSpPr>
          <p:cNvPr id="3" name="Text Box 3">
            <a:extLst>
              <a:ext uri="{FF2B5EF4-FFF2-40B4-BE49-F238E27FC236}">
                <a16:creationId xmlns:a16="http://schemas.microsoft.com/office/drawing/2014/main" id="{3D2C8603-9A21-AA00-CA83-05C29969D25B}"/>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2780415776"/>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Table styling</a:t>
            </a:r>
          </a:p>
        </p:txBody>
      </p:sp>
      <p:sp>
        <p:nvSpPr>
          <p:cNvPr id="4" name="Table Placeholder 3"/>
          <p:cNvSpPr>
            <a:spLocks noGrp="1"/>
          </p:cNvSpPr>
          <p:nvPr>
            <p:ph type="tbl" sz="quarter" idx="10"/>
          </p:nvPr>
        </p:nvSpPr>
        <p:spPr>
          <a:xfrm>
            <a:off x="455995" y="3924852"/>
            <a:ext cx="11306469" cy="546753"/>
          </a:xfrm>
          <a:prstGeom prst="rect">
            <a:avLst/>
          </a:prstGeom>
        </p:spPr>
        <p:txBody>
          <a:bodyPr anchor="ctr" anchorCtr="0"/>
          <a:lstStyle>
            <a:lvl1pPr algn="ctr">
              <a:defRPr/>
            </a:lvl1pPr>
          </a:lstStyle>
          <a:p>
            <a:r>
              <a:rPr lang="en-US"/>
              <a:t>Click icon to add table</a:t>
            </a:r>
            <a:endParaRPr lang="en-US" dirty="0"/>
          </a:p>
        </p:txBody>
      </p:sp>
      <p:sp>
        <p:nvSpPr>
          <p:cNvPr id="3" name="Text Box 3">
            <a:extLst>
              <a:ext uri="{FF2B5EF4-FFF2-40B4-BE49-F238E27FC236}">
                <a16:creationId xmlns:a16="http://schemas.microsoft.com/office/drawing/2014/main" id="{D2089A3F-229B-B6F4-396F-8878283F40F0}"/>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3674154112"/>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losing slide 1">
    <p:bg>
      <p:bgPr>
        <a:solidFill>
          <a:schemeClr val="tx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3C370E04-F3D7-44F1-9863-6604D12FE022}"/>
              </a:ext>
            </a:extLst>
          </p:cNvPr>
          <p:cNvSpPr>
            <a:spLocks noGrp="1"/>
          </p:cNvSpPr>
          <p:nvPr>
            <p:ph type="title" hasCustomPrompt="1"/>
          </p:nvPr>
        </p:nvSpPr>
        <p:spPr>
          <a:xfrm>
            <a:off x="455995" y="1845277"/>
            <a:ext cx="7454644" cy="1473396"/>
          </a:xfrm>
          <a:prstGeom prst="rect">
            <a:avLst/>
          </a:prstGeom>
          <a:noFill/>
        </p:spPr>
        <p:txBody>
          <a:bodyPr lIns="0" tIns="0" rIns="0" bIns="0" anchor="t" anchorCtr="0"/>
          <a:lstStyle>
            <a:lvl1pPr>
              <a:lnSpc>
                <a:spcPct val="100000"/>
              </a:lnSpc>
              <a:spcAft>
                <a:spcPts val="1274"/>
              </a:spcAft>
              <a:defRPr sz="2549" spc="-49" baseline="0">
                <a:solidFill>
                  <a:schemeClr val="bg1"/>
                </a:solidFill>
              </a:defRPr>
            </a:lvl1pPr>
          </a:lstStyle>
          <a:p>
            <a:r>
              <a:rPr lang="en-US" dirty="0"/>
              <a:t>Thank you.</a:t>
            </a:r>
          </a:p>
        </p:txBody>
      </p:sp>
      <p:pic>
        <p:nvPicPr>
          <p:cNvPr id="5" name="Picture 4">
            <a:extLst>
              <a:ext uri="{FF2B5EF4-FFF2-40B4-BE49-F238E27FC236}">
                <a16:creationId xmlns:a16="http://schemas.microsoft.com/office/drawing/2014/main" id="{DC1F9C5D-BBFD-AE42-A1D5-DA2C27C2E90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4170" y="439310"/>
            <a:ext cx="1335673" cy="190278"/>
          </a:xfrm>
          <a:prstGeom prst="rect">
            <a:avLst/>
          </a:prstGeom>
        </p:spPr>
      </p:pic>
      <p:sp>
        <p:nvSpPr>
          <p:cNvPr id="6" name="Text Box 3">
            <a:extLst>
              <a:ext uri="{FF2B5EF4-FFF2-40B4-BE49-F238E27FC236}">
                <a16:creationId xmlns:a16="http://schemas.microsoft.com/office/drawing/2014/main" id="{4071864E-755E-AD40-A80D-10E454980F16}"/>
              </a:ext>
            </a:extLst>
          </p:cNvPr>
          <p:cNvSpPr txBox="1">
            <a:spLocks noChangeArrowheads="1"/>
          </p:cNvSpPr>
          <p:nvPr userDrawn="1"/>
        </p:nvSpPr>
        <p:spPr bwMode="blackWhite">
          <a:xfrm>
            <a:off x="454170" y="6451197"/>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bg1"/>
                </a:solidFill>
                <a:cs typeface="Segoe UI" pitchFamily="34" charset="0"/>
              </a:rPr>
              <a:t>© Copyright Microsoft Corporation. All rights reserved. </a:t>
            </a:r>
          </a:p>
        </p:txBody>
      </p:sp>
    </p:spTree>
    <p:extLst>
      <p:ext uri="{BB962C8B-B14F-4D97-AF65-F5344CB8AC3E}">
        <p14:creationId xmlns:p14="http://schemas.microsoft.com/office/powerpoint/2010/main" val="18361800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751618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84C7A317-6884-4758-9591-266255BF4183}"/>
              </a:ext>
            </a:extLst>
          </p:cNvPr>
          <p:cNvSpPr>
            <a:spLocks noGrp="1"/>
          </p:cNvSpPr>
          <p:nvPr>
            <p:ph type="body" sz="quarter" idx="10" hasCustomPrompt="1"/>
          </p:nvPr>
        </p:nvSpPr>
        <p:spPr>
          <a:xfrm>
            <a:off x="584200" y="1137166"/>
            <a:ext cx="11018520" cy="369332"/>
          </a:xfrm>
        </p:spPr>
        <p:txBody>
          <a:bodyPr/>
          <a:lstStyle>
            <a:lvl1pPr marL="0" indent="0">
              <a:buNone/>
              <a:defRPr sz="2400">
                <a:solidFill>
                  <a:schemeClr val="accent1"/>
                </a:solidFill>
                <a:latin typeface="+mj-lt"/>
              </a:defRPr>
            </a:lvl1pPr>
            <a:lvl2pPr marL="228600" indent="0">
              <a:buNone/>
              <a:defRPr sz="1800">
                <a:latin typeface="+mj-lt"/>
              </a:defRPr>
            </a:lvl2pPr>
            <a:lvl3pPr marL="457200" indent="0">
              <a:buNone/>
              <a:defRPr sz="1400">
                <a:latin typeface="+mj-lt"/>
              </a:defRPr>
            </a:lvl3pPr>
            <a:lvl4pPr marL="661988" indent="0">
              <a:buNone/>
              <a:defRPr sz="1200">
                <a:latin typeface="+mj-lt"/>
              </a:defRPr>
            </a:lvl4pPr>
            <a:lvl5pPr marL="855663" indent="0">
              <a:buNone/>
              <a:defRPr sz="1200">
                <a:latin typeface="+mj-lt"/>
              </a:defRPr>
            </a:lvl5pPr>
          </a:lstStyle>
          <a:p>
            <a:pPr lvl="0"/>
            <a:r>
              <a:rPr lang="en-US"/>
              <a:t>Click to edit Master subtitle style</a:t>
            </a:r>
          </a:p>
        </p:txBody>
      </p:sp>
    </p:spTree>
    <p:extLst>
      <p:ext uri="{BB962C8B-B14F-4D97-AF65-F5344CB8AC3E}">
        <p14:creationId xmlns:p14="http://schemas.microsoft.com/office/powerpoint/2010/main" val="58437965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ction Header Dark-4">
    <p:spTree>
      <p:nvGrpSpPr>
        <p:cNvPr id="1" name=""/>
        <p:cNvGrpSpPr/>
        <p:nvPr/>
      </p:nvGrpSpPr>
      <p:grpSpPr>
        <a:xfrm>
          <a:off x="0" y="0"/>
          <a:ext cx="0" cy="0"/>
          <a:chOff x="0" y="0"/>
          <a:chExt cx="0" cy="0"/>
        </a:xfrm>
      </p:grpSpPr>
      <p:sp>
        <p:nvSpPr>
          <p:cNvPr id="2" name="Title 1"/>
          <p:cNvSpPr>
            <a:spLocks noGrp="1"/>
          </p:cNvSpPr>
          <p:nvPr>
            <p:ph type="title"/>
          </p:nvPr>
        </p:nvSpPr>
        <p:spPr>
          <a:xfrm>
            <a:off x="4277783" y="2002634"/>
            <a:ext cx="7366764" cy="2852737"/>
          </a:xfrm>
        </p:spPr>
        <p:txBody>
          <a:bodyPr anchor="ctr"/>
          <a:lstStyle>
            <a:lvl1pPr>
              <a:defRPr sz="3600">
                <a:solidFill>
                  <a:schemeClr val="accent1"/>
                </a:solidFill>
              </a:defRPr>
            </a:lvl1pPr>
          </a:lstStyle>
          <a:p>
            <a:r>
              <a:rPr lang="en-US" dirty="0"/>
              <a:t>Click to edit Master title style</a:t>
            </a:r>
          </a:p>
        </p:txBody>
      </p:sp>
      <p:pic>
        <p:nvPicPr>
          <p:cNvPr id="54" name="Picture 53" descr="A picture containing device, fan, web&#10;&#10;Description automatically generated">
            <a:extLst>
              <a:ext uri="{FF2B5EF4-FFF2-40B4-BE49-F238E27FC236}">
                <a16:creationId xmlns:a16="http://schemas.microsoft.com/office/drawing/2014/main" id="{AFAF1DC2-7184-4C1A-9BAB-7BF2947CFD5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8484"/>
            <a:ext cx="3426940" cy="6849516"/>
          </a:xfrm>
          <a:prstGeom prst="rect">
            <a:avLst/>
          </a:prstGeom>
        </p:spPr>
      </p:pic>
    </p:spTree>
    <p:extLst>
      <p:ext uri="{BB962C8B-B14F-4D97-AF65-F5344CB8AC3E}">
        <p14:creationId xmlns:p14="http://schemas.microsoft.com/office/powerpoint/2010/main" val="186191399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lank_Black">
    <p:spTree>
      <p:nvGrpSpPr>
        <p:cNvPr id="1" name=""/>
        <p:cNvGrpSpPr/>
        <p:nvPr/>
      </p:nvGrpSpPr>
      <p:grpSpPr>
        <a:xfrm>
          <a:off x="0" y="0"/>
          <a:ext cx="0" cy="0"/>
          <a:chOff x="0" y="0"/>
          <a:chExt cx="0" cy="0"/>
        </a:xfrm>
      </p:grpSpPr>
      <p:sp>
        <p:nvSpPr>
          <p:cNvPr id="2" name="Text Box 3">
            <a:extLst>
              <a:ext uri="{FF2B5EF4-FFF2-40B4-BE49-F238E27FC236}">
                <a16:creationId xmlns:a16="http://schemas.microsoft.com/office/drawing/2014/main" id="{49CC3C2F-3463-9C15-6F4D-5FB2E54C5179}"/>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2780615425"/>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9">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7" name="Rectangle 6">
            <a:extLst>
              <a:ext uri="{FF2B5EF4-FFF2-40B4-BE49-F238E27FC236}">
                <a16:creationId xmlns:a16="http://schemas.microsoft.com/office/drawing/2014/main" id="{01443AB1-0CDE-B44D-8883-27DEB7B914EA}"/>
              </a:ext>
            </a:extLst>
          </p:cNvPr>
          <p:cNvSpPr/>
          <p:nvPr userDrawn="1"/>
        </p:nvSpPr>
        <p:spPr bwMode="auto">
          <a:xfrm>
            <a:off x="6111901" y="0"/>
            <a:ext cx="6080099" cy="6858000"/>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solidFill>
                <a:schemeClr val="tx1"/>
              </a:solidFill>
              <a:ea typeface="Segoe UI" pitchFamily="34" charset="0"/>
              <a:cs typeface="Segoe UI" pitchFamily="34" charset="0"/>
            </a:endParaRPr>
          </a:p>
        </p:txBody>
      </p:sp>
      <p:pic>
        <p:nvPicPr>
          <p:cNvPr id="8" name="Picture 7">
            <a:extLst>
              <a:ext uri="{FF2B5EF4-FFF2-40B4-BE49-F238E27FC236}">
                <a16:creationId xmlns:a16="http://schemas.microsoft.com/office/drawing/2014/main" id="{64E0159D-061E-A640-B0A5-C7A703E35A9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165055" y="0"/>
            <a:ext cx="5973790" cy="6858000"/>
          </a:xfrm>
          <a:prstGeom prst="rect">
            <a:avLst/>
          </a:prstGeom>
        </p:spPr>
      </p:pic>
    </p:spTree>
    <p:extLst>
      <p:ext uri="{BB962C8B-B14F-4D97-AF65-F5344CB8AC3E}">
        <p14:creationId xmlns:p14="http://schemas.microsoft.com/office/powerpoint/2010/main" val="1006944952"/>
      </p:ext>
    </p:extLst>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53846">
                      <a:schemeClr val="tx1"/>
                    </a:gs>
                    <a:gs pos="36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75638720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264076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1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pic>
        <p:nvPicPr>
          <p:cNvPr id="9" name="Picture 8">
            <a:extLst>
              <a:ext uri="{FF2B5EF4-FFF2-40B4-BE49-F238E27FC236}">
                <a16:creationId xmlns:a16="http://schemas.microsoft.com/office/drawing/2014/main" id="{92E2926B-CE4C-8042-8EAB-E69CCC77CEFF}"/>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6218210" y="0"/>
            <a:ext cx="5973790" cy="6858000"/>
          </a:xfrm>
          <a:prstGeom prst="rect">
            <a:avLst/>
          </a:prstGeom>
        </p:spPr>
      </p:pic>
    </p:spTree>
    <p:extLst>
      <p:ext uri="{BB962C8B-B14F-4D97-AF65-F5344CB8AC3E}">
        <p14:creationId xmlns:p14="http://schemas.microsoft.com/office/powerpoint/2010/main" val="284020060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png"/><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7.xml"/><Relationship Id="rId18" Type="http://schemas.openxmlformats.org/officeDocument/2006/relationships/slideLayout" Target="../slideLayouts/slideLayout62.xml"/><Relationship Id="rId26" Type="http://schemas.openxmlformats.org/officeDocument/2006/relationships/slideLayout" Target="../slideLayouts/slideLayout70.xml"/><Relationship Id="rId39" Type="http://schemas.openxmlformats.org/officeDocument/2006/relationships/image" Target="../media/image1.png"/><Relationship Id="rId21" Type="http://schemas.openxmlformats.org/officeDocument/2006/relationships/slideLayout" Target="../slideLayouts/slideLayout65.xml"/><Relationship Id="rId34" Type="http://schemas.openxmlformats.org/officeDocument/2006/relationships/slideLayout" Target="../slideLayouts/slideLayout78.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5" Type="http://schemas.openxmlformats.org/officeDocument/2006/relationships/slideLayout" Target="../slideLayouts/slideLayout69.xml"/><Relationship Id="rId33" Type="http://schemas.openxmlformats.org/officeDocument/2006/relationships/slideLayout" Target="../slideLayouts/slideLayout77.xml"/><Relationship Id="rId38" Type="http://schemas.openxmlformats.org/officeDocument/2006/relationships/theme" Target="../theme/theme2.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0" Type="http://schemas.openxmlformats.org/officeDocument/2006/relationships/slideLayout" Target="../slideLayouts/slideLayout64.xml"/><Relationship Id="rId29" Type="http://schemas.openxmlformats.org/officeDocument/2006/relationships/slideLayout" Target="../slideLayouts/slideLayout73.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slideLayout" Target="../slideLayouts/slideLayout68.xml"/><Relationship Id="rId32" Type="http://schemas.openxmlformats.org/officeDocument/2006/relationships/slideLayout" Target="../slideLayouts/slideLayout76.xml"/><Relationship Id="rId37" Type="http://schemas.openxmlformats.org/officeDocument/2006/relationships/slideLayout" Target="../slideLayouts/slideLayout81.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23" Type="http://schemas.openxmlformats.org/officeDocument/2006/relationships/slideLayout" Target="../slideLayouts/slideLayout67.xml"/><Relationship Id="rId28" Type="http://schemas.openxmlformats.org/officeDocument/2006/relationships/slideLayout" Target="../slideLayouts/slideLayout72.xml"/><Relationship Id="rId36" Type="http://schemas.openxmlformats.org/officeDocument/2006/relationships/slideLayout" Target="../slideLayouts/slideLayout80.xml"/><Relationship Id="rId10" Type="http://schemas.openxmlformats.org/officeDocument/2006/relationships/slideLayout" Target="../slideLayouts/slideLayout54.xml"/><Relationship Id="rId19" Type="http://schemas.openxmlformats.org/officeDocument/2006/relationships/slideLayout" Target="../slideLayouts/slideLayout63.xml"/><Relationship Id="rId31" Type="http://schemas.openxmlformats.org/officeDocument/2006/relationships/slideLayout" Target="../slideLayouts/slideLayout75.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slideLayout" Target="../slideLayouts/slideLayout66.xml"/><Relationship Id="rId27" Type="http://schemas.openxmlformats.org/officeDocument/2006/relationships/slideLayout" Target="../slideLayouts/slideLayout71.xml"/><Relationship Id="rId30" Type="http://schemas.openxmlformats.org/officeDocument/2006/relationships/slideLayout" Target="../slideLayouts/slideLayout74.xml"/><Relationship Id="rId35" Type="http://schemas.openxmlformats.org/officeDocument/2006/relationships/slideLayout" Target="../slideLayouts/slideLayout79.xml"/><Relationship Id="rId8" Type="http://schemas.openxmlformats.org/officeDocument/2006/relationships/slideLayout" Target="../slideLayouts/slideLayout52.xml"/><Relationship Id="rId3"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5994" y="556381"/>
            <a:ext cx="11303917" cy="813819"/>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55994" y="1817560"/>
            <a:ext cx="11231768" cy="2021853"/>
          </a:xfrm>
          <a:prstGeom prst="rect">
            <a:avLst/>
          </a:prstGeom>
        </p:spPr>
        <p:txBody>
          <a:bodyPr vert="horz" wrap="square" lIns="0" tIns="91440" rIns="146304" bIns="91440" rtlCol="0">
            <a:spAutoFit/>
          </a:bodyPr>
          <a:lstStyle/>
          <a:p>
            <a:pPr lvl="1"/>
            <a:r>
              <a:rPr lang="en-US" dirty="0"/>
              <a:t>Large: subhead Segoe UI Regular 20/24</a:t>
            </a:r>
          </a:p>
          <a:p>
            <a:pPr lvl="1"/>
            <a:endParaRPr lang="en-US" dirty="0"/>
          </a:p>
          <a:p>
            <a:pPr lvl="2"/>
            <a:r>
              <a:rPr lang="en-US" dirty="0"/>
              <a:t>Medium: paragraph heading Segoe UI </a:t>
            </a:r>
            <a:r>
              <a:rPr lang="en-US" dirty="0" err="1"/>
              <a:t>Semibold</a:t>
            </a:r>
            <a:r>
              <a:rPr lang="en-US" dirty="0"/>
              <a:t> 14/18</a:t>
            </a:r>
          </a:p>
          <a:p>
            <a:pPr lvl="3"/>
            <a:r>
              <a:rPr lang="en-US" dirty="0"/>
              <a:t>Medium: paragraph body copy Segoe UI Regular 14/18</a:t>
            </a:r>
          </a:p>
          <a:p>
            <a:pPr lvl="3"/>
            <a:endParaRPr lang="en-US" dirty="0"/>
          </a:p>
          <a:p>
            <a:pPr lvl="4"/>
            <a:r>
              <a:rPr lang="en-US" dirty="0"/>
              <a:t>Small: caption heading Segoe UI Bold 10/12</a:t>
            </a:r>
          </a:p>
          <a:p>
            <a:pPr lvl="6"/>
            <a:r>
              <a:rPr lang="en-US" dirty="0"/>
              <a:t>Small: caption body copy Segoe UI Regular 10/12</a:t>
            </a:r>
          </a:p>
          <a:p>
            <a:pPr lvl="6"/>
            <a:endParaRPr lang="en-US" dirty="0"/>
          </a:p>
          <a:p>
            <a:pPr lvl="6"/>
            <a:endParaRPr lang="en-US" dirty="0"/>
          </a:p>
        </p:txBody>
      </p:sp>
      <p:pic>
        <p:nvPicPr>
          <p:cNvPr id="7" name="Picture 6"/>
          <p:cNvPicPr>
            <a:picLocks noChangeAspect="1"/>
          </p:cNvPicPr>
          <p:nvPr userDrawn="1"/>
        </p:nvPicPr>
        <p:blipFill>
          <a:blip r:embed="rId46" cstate="email">
            <a:extLst>
              <a:ext uri="{28A0092B-C50C-407E-A947-70E740481C1C}">
                <a14:useLocalDpi xmlns:a14="http://schemas.microsoft.com/office/drawing/2010/main"/>
              </a:ext>
            </a:extLst>
          </a:blip>
          <a:stretch>
            <a:fillRect/>
          </a:stretch>
        </p:blipFill>
        <p:spPr>
          <a:xfrm rot="5400000">
            <a:off x="9432277" y="2842059"/>
            <a:ext cx="6843271" cy="1164777"/>
          </a:xfrm>
          <a:prstGeom prst="rect">
            <a:avLst/>
          </a:prstGeom>
        </p:spPr>
      </p:pic>
    </p:spTree>
    <p:extLst>
      <p:ext uri="{BB962C8B-B14F-4D97-AF65-F5344CB8AC3E}">
        <p14:creationId xmlns:p14="http://schemas.microsoft.com/office/powerpoint/2010/main" val="390628187"/>
      </p:ext>
    </p:extLst>
  </p:cSld>
  <p:clrMap bg1="lt1" tx1="dk1" bg2="lt2" tx2="dk2" accent1="accent1" accent2="accent2" accent3="accent3" accent4="accent4" accent5="accent5" accent6="accent6" hlink="hlink" folHlink="folHlink"/>
  <p:sldLayoutIdLst>
    <p:sldLayoutId id="2147484320" r:id="rId1"/>
    <p:sldLayoutId id="2147484321" r:id="rId2"/>
    <p:sldLayoutId id="2147484322" r:id="rId3"/>
    <p:sldLayoutId id="2147484323" r:id="rId4"/>
    <p:sldLayoutId id="2147484324" r:id="rId5"/>
    <p:sldLayoutId id="2147484325" r:id="rId6"/>
    <p:sldLayoutId id="2147484326" r:id="rId7"/>
    <p:sldLayoutId id="2147484327" r:id="rId8"/>
    <p:sldLayoutId id="2147484328" r:id="rId9"/>
    <p:sldLayoutId id="2147484329" r:id="rId10"/>
    <p:sldLayoutId id="2147484330" r:id="rId11"/>
    <p:sldLayoutId id="2147484331" r:id="rId12"/>
    <p:sldLayoutId id="2147484332" r:id="rId13"/>
    <p:sldLayoutId id="2147484333" r:id="rId14"/>
    <p:sldLayoutId id="2147484334" r:id="rId15"/>
    <p:sldLayoutId id="2147484335" r:id="rId16"/>
    <p:sldLayoutId id="2147484336" r:id="rId17"/>
    <p:sldLayoutId id="2147484337" r:id="rId18"/>
    <p:sldLayoutId id="2147484338" r:id="rId19"/>
    <p:sldLayoutId id="2147484339" r:id="rId20"/>
    <p:sldLayoutId id="2147484340" r:id="rId21"/>
    <p:sldLayoutId id="2147484341" r:id="rId22"/>
    <p:sldLayoutId id="2147484342" r:id="rId23"/>
    <p:sldLayoutId id="2147484343" r:id="rId24"/>
    <p:sldLayoutId id="2147484344" r:id="rId25"/>
    <p:sldLayoutId id="2147484345" r:id="rId26"/>
    <p:sldLayoutId id="2147484346" r:id="rId27"/>
    <p:sldLayoutId id="2147484347" r:id="rId28"/>
    <p:sldLayoutId id="2147484348" r:id="rId29"/>
    <p:sldLayoutId id="2147484349" r:id="rId30"/>
    <p:sldLayoutId id="2147484350" r:id="rId31"/>
    <p:sldLayoutId id="2147484380" r:id="rId32"/>
    <p:sldLayoutId id="2147484381" r:id="rId33"/>
    <p:sldLayoutId id="2147484382" r:id="rId34"/>
    <p:sldLayoutId id="2147484383" r:id="rId35"/>
    <p:sldLayoutId id="2147484384" r:id="rId36"/>
    <p:sldLayoutId id="2147484385" r:id="rId37"/>
    <p:sldLayoutId id="2147484279" r:id="rId38"/>
    <p:sldLayoutId id="2147484280" r:id="rId39"/>
    <p:sldLayoutId id="2147484374" r:id="rId40"/>
    <p:sldLayoutId id="2147484263" r:id="rId41"/>
    <p:sldLayoutId id="2147484265" r:id="rId42"/>
    <p:sldLayoutId id="2147484369" r:id="rId43"/>
    <p:sldLayoutId id="2147484373" r:id="rId44"/>
  </p:sldLayoutIdLst>
  <p:transition>
    <p:fade/>
  </p:transition>
  <p:hf hdr="0" dt="0"/>
  <p:txStyles>
    <p:titleStyle>
      <a:lvl1pPr algn="l" defTabSz="914367" rtl="0" eaLnBrk="1" latinLnBrk="0" hangingPunct="1">
        <a:lnSpc>
          <a:spcPct val="90000"/>
        </a:lnSpc>
        <a:spcBef>
          <a:spcPct val="0"/>
        </a:spcBef>
        <a:buNone/>
        <a:defRPr lang="en-US" sz="2745"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0"/>
        </a:spcBef>
        <a:spcAft>
          <a:spcPts val="0"/>
        </a:spcAft>
        <a:buClrTx/>
        <a:buSzPct val="90000"/>
        <a:buFontTx/>
        <a:buNone/>
        <a:tabLst/>
        <a:defRPr sz="1961" kern="1200" spc="0" baseline="0">
          <a:solidFill>
            <a:srgbClr val="000000"/>
          </a:solidFill>
          <a:latin typeface="+mn-lt"/>
          <a:ea typeface="+mn-ea"/>
          <a:cs typeface="+mn-cs"/>
        </a:defRPr>
      </a:lvl2pPr>
      <a:lvl3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rgbClr val="000000"/>
          </a:solidFill>
          <a:latin typeface="+mn-lt"/>
          <a:ea typeface="+mn-ea"/>
          <a:cs typeface="+mn-cs"/>
        </a:defRPr>
      </a:lvl4pPr>
      <a:lvl5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980" b="1" kern="1200" spc="0" baseline="0">
          <a:solidFill>
            <a:srgbClr val="000000"/>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0"/>
        </a:spcBef>
        <a:spcAft>
          <a:spcPts val="0"/>
        </a:spcAft>
        <a:buFont typeface="Arial" pitchFamily="34" charset="0"/>
        <a:buNone/>
        <a:defRPr sz="980" kern="1200">
          <a:solidFill>
            <a:srgbClr val="000000"/>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p15:clr>
            <a:srgbClr val="C35EA4"/>
          </p15:clr>
        </p15:guide>
        <p15:guide id="32" pos="1528">
          <p15:clr>
            <a:srgbClr val="C35EA4"/>
          </p15:clr>
        </p15:guide>
        <p15:guide id="33" pos="2621">
          <p15:clr>
            <a:srgbClr val="C35EA4"/>
          </p15:clr>
        </p15:guide>
        <p15:guide id="34" pos="2765">
          <p15:clr>
            <a:srgbClr val="C35EA4"/>
          </p15:clr>
        </p15:guide>
        <p15:guide id="35" pos="3854">
          <p15:clr>
            <a:srgbClr val="C35EA4"/>
          </p15:clr>
        </p15:guide>
        <p15:guide id="36" pos="4003">
          <p15:clr>
            <a:srgbClr val="C35EA4"/>
          </p15:clr>
        </p15:guide>
        <p15:guide id="37" pos="5083">
          <p15:clr>
            <a:srgbClr val="C35EA4"/>
          </p15:clr>
        </p15:guide>
        <p15:guide id="38" pos="5230">
          <p15:clr>
            <a:srgbClr val="C35EA4"/>
          </p15:clr>
        </p15:guide>
        <p15:guide id="39" pos="6323">
          <p15:clr>
            <a:srgbClr val="C35EA4"/>
          </p15:clr>
        </p15:guide>
        <p15:guide id="40" pos="6469">
          <p15:clr>
            <a:srgbClr val="C35EA4"/>
          </p15:clr>
        </p15:guide>
        <p15:guide id="41" pos="269">
          <p15:clr>
            <a:srgbClr val="F26B43"/>
          </p15:clr>
        </p15:guide>
        <p15:guide id="42" pos="7565">
          <p15:clr>
            <a:srgbClr val="F26B43"/>
          </p15:clr>
        </p15:guide>
        <p15:guide id="43" orient="horz" pos="751">
          <p15:clr>
            <a:srgbClr val="5ACBF0"/>
          </p15:clr>
        </p15:guide>
        <p15:guide id="44" orient="horz" pos="1387">
          <p15:clr>
            <a:srgbClr val="5ACBF0"/>
          </p15:clr>
        </p15:guide>
        <p15:guide id="45" orient="horz" pos="605">
          <p15:clr>
            <a:srgbClr val="5ACBF0"/>
          </p15:clr>
        </p15:guide>
        <p15:guide id="46" orient="horz" pos="1514">
          <p15:clr>
            <a:srgbClr val="5ACBF0"/>
          </p15:clr>
        </p15:guide>
        <p15:guide id="47" orient="horz" pos="2130">
          <p15:clr>
            <a:srgbClr val="5ACBF0"/>
          </p15:clr>
        </p15:guide>
        <p15:guide id="48" orient="horz" pos="2299">
          <p15:clr>
            <a:srgbClr val="5ACBF0"/>
          </p15:clr>
        </p15:guide>
        <p15:guide id="49" orient="horz" pos="283">
          <p15:clr>
            <a:srgbClr val="F26B43"/>
          </p15:clr>
        </p15:guide>
        <p15:guide id="50" orient="horz" pos="4123">
          <p15:clr>
            <a:srgbClr val="F26B43"/>
          </p15:clr>
        </p15:guide>
        <p15:guide id="51" orient="horz" pos="2891">
          <p15:clr>
            <a:srgbClr val="5ACBF0"/>
          </p15:clr>
        </p15:guide>
        <p15:guide id="52" orient="horz" pos="3019">
          <p15:clr>
            <a:srgbClr val="5ACBF0"/>
          </p15:clr>
        </p15:guide>
        <p15:guide id="53" orient="horz" pos="3643">
          <p15:clr>
            <a:srgbClr val="5ACBF0"/>
          </p15:clr>
        </p15:guide>
        <p15:guide id="54" orient="horz" pos="3763">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5994" y="556381"/>
            <a:ext cx="11303917" cy="813819"/>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55994" y="1817560"/>
            <a:ext cx="11231768" cy="2021853"/>
          </a:xfrm>
          <a:prstGeom prst="rect">
            <a:avLst/>
          </a:prstGeom>
        </p:spPr>
        <p:txBody>
          <a:bodyPr vert="horz" wrap="square" lIns="0" tIns="91440" rIns="146304" bIns="91440" rtlCol="0">
            <a:spAutoFit/>
          </a:bodyPr>
          <a:lstStyle/>
          <a:p>
            <a:pPr lvl="1"/>
            <a:r>
              <a:rPr lang="en-US" dirty="0"/>
              <a:t>Large: subhead Segoe UI Regular 20/24</a:t>
            </a:r>
          </a:p>
          <a:p>
            <a:pPr lvl="1"/>
            <a:endParaRPr lang="en-US" dirty="0"/>
          </a:p>
          <a:p>
            <a:pPr lvl="2"/>
            <a:r>
              <a:rPr lang="en-US" dirty="0"/>
              <a:t>Medium: paragraph heading Segoe UI </a:t>
            </a:r>
            <a:r>
              <a:rPr lang="en-US" dirty="0" err="1"/>
              <a:t>Semibold</a:t>
            </a:r>
            <a:r>
              <a:rPr lang="en-US" dirty="0"/>
              <a:t> 14/18</a:t>
            </a:r>
          </a:p>
          <a:p>
            <a:pPr lvl="3"/>
            <a:r>
              <a:rPr lang="en-US" dirty="0"/>
              <a:t>Medium: paragraph body copy Segoe UI Regular 14/18</a:t>
            </a:r>
          </a:p>
          <a:p>
            <a:pPr lvl="3"/>
            <a:endParaRPr lang="en-US" dirty="0"/>
          </a:p>
          <a:p>
            <a:pPr lvl="4"/>
            <a:r>
              <a:rPr lang="en-US" dirty="0"/>
              <a:t>Small: caption heading Segoe UI Bold 10/12</a:t>
            </a:r>
          </a:p>
          <a:p>
            <a:pPr lvl="6"/>
            <a:r>
              <a:rPr lang="en-US" dirty="0"/>
              <a:t>Small: caption body copy Segoe UI Regular 10/12</a:t>
            </a:r>
          </a:p>
          <a:p>
            <a:pPr lvl="6"/>
            <a:endParaRPr lang="en-US" dirty="0"/>
          </a:p>
          <a:p>
            <a:pPr lvl="6"/>
            <a:endParaRPr lang="en-US" dirty="0"/>
          </a:p>
        </p:txBody>
      </p:sp>
      <p:pic>
        <p:nvPicPr>
          <p:cNvPr id="7" name="Picture 6"/>
          <p:cNvPicPr>
            <a:picLocks noChangeAspect="1"/>
          </p:cNvPicPr>
          <p:nvPr userDrawn="1"/>
        </p:nvPicPr>
        <p:blipFill>
          <a:blip r:embed="rId39" cstate="email">
            <a:extLst>
              <a:ext uri="{28A0092B-C50C-407E-A947-70E740481C1C}">
                <a14:useLocalDpi xmlns:a14="http://schemas.microsoft.com/office/drawing/2010/main"/>
              </a:ext>
            </a:extLst>
          </a:blip>
          <a:stretch>
            <a:fillRect/>
          </a:stretch>
        </p:blipFill>
        <p:spPr>
          <a:xfrm rot="5400000">
            <a:off x="9432277" y="2842059"/>
            <a:ext cx="6843271" cy="1164777"/>
          </a:xfrm>
          <a:prstGeom prst="rect">
            <a:avLst/>
          </a:prstGeom>
        </p:spPr>
      </p:pic>
    </p:spTree>
    <p:extLst>
      <p:ext uri="{BB962C8B-B14F-4D97-AF65-F5344CB8AC3E}">
        <p14:creationId xmlns:p14="http://schemas.microsoft.com/office/powerpoint/2010/main" val="1355903418"/>
      </p:ext>
    </p:extLst>
  </p:cSld>
  <p:clrMap bg1="lt1" tx1="dk1" bg2="lt2" tx2="dk2" accent1="accent1" accent2="accent2" accent3="accent3" accent4="accent4" accent5="accent5" accent6="accent6" hlink="hlink" folHlink="folHlink"/>
  <p:sldLayoutIdLst>
    <p:sldLayoutId id="2147484387" r:id="rId1"/>
    <p:sldLayoutId id="2147484388" r:id="rId2"/>
    <p:sldLayoutId id="2147484389" r:id="rId3"/>
    <p:sldLayoutId id="2147484390" r:id="rId4"/>
    <p:sldLayoutId id="2147484391" r:id="rId5"/>
    <p:sldLayoutId id="2147484392" r:id="rId6"/>
    <p:sldLayoutId id="2147484393" r:id="rId7"/>
    <p:sldLayoutId id="2147484394" r:id="rId8"/>
    <p:sldLayoutId id="2147484395" r:id="rId9"/>
    <p:sldLayoutId id="2147484396" r:id="rId10"/>
    <p:sldLayoutId id="2147484397" r:id="rId11"/>
    <p:sldLayoutId id="2147484398" r:id="rId12"/>
    <p:sldLayoutId id="2147484399" r:id="rId13"/>
    <p:sldLayoutId id="2147484400" r:id="rId14"/>
    <p:sldLayoutId id="2147484401" r:id="rId15"/>
    <p:sldLayoutId id="2147484402" r:id="rId16"/>
    <p:sldLayoutId id="2147484403" r:id="rId17"/>
    <p:sldLayoutId id="2147484404" r:id="rId18"/>
    <p:sldLayoutId id="2147484405" r:id="rId19"/>
    <p:sldLayoutId id="2147484406" r:id="rId20"/>
    <p:sldLayoutId id="2147484407" r:id="rId21"/>
    <p:sldLayoutId id="2147484408" r:id="rId22"/>
    <p:sldLayoutId id="2147484409" r:id="rId23"/>
    <p:sldLayoutId id="2147484410" r:id="rId24"/>
    <p:sldLayoutId id="2147484411" r:id="rId25"/>
    <p:sldLayoutId id="2147484412" r:id="rId26"/>
    <p:sldLayoutId id="2147484413" r:id="rId27"/>
    <p:sldLayoutId id="2147484414" r:id="rId28"/>
    <p:sldLayoutId id="2147484415" r:id="rId29"/>
    <p:sldLayoutId id="2147484416" r:id="rId30"/>
    <p:sldLayoutId id="2147484417" r:id="rId31"/>
    <p:sldLayoutId id="2147484418" r:id="rId32"/>
    <p:sldLayoutId id="2147484419" r:id="rId33"/>
    <p:sldLayoutId id="2147484420" r:id="rId34"/>
    <p:sldLayoutId id="2147484421" r:id="rId35"/>
    <p:sldLayoutId id="2147484422" r:id="rId36"/>
    <p:sldLayoutId id="2147484423" r:id="rId37"/>
  </p:sldLayoutIdLst>
  <p:transition>
    <p:fade/>
  </p:transition>
  <p:hf hdr="0" dt="0"/>
  <p:txStyles>
    <p:titleStyle>
      <a:lvl1pPr algn="l" defTabSz="914367" rtl="0" eaLnBrk="1" latinLnBrk="0" hangingPunct="1">
        <a:lnSpc>
          <a:spcPct val="90000"/>
        </a:lnSpc>
        <a:spcBef>
          <a:spcPct val="0"/>
        </a:spcBef>
        <a:buNone/>
        <a:defRPr lang="en-US" sz="2745"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0"/>
        </a:spcBef>
        <a:spcAft>
          <a:spcPts val="0"/>
        </a:spcAft>
        <a:buClrTx/>
        <a:buSzPct val="90000"/>
        <a:buFontTx/>
        <a:buNone/>
        <a:tabLst/>
        <a:defRPr sz="1961" kern="1200" spc="0" baseline="0">
          <a:solidFill>
            <a:srgbClr val="000000"/>
          </a:solidFill>
          <a:latin typeface="+mn-lt"/>
          <a:ea typeface="+mn-ea"/>
          <a:cs typeface="+mn-cs"/>
        </a:defRPr>
      </a:lvl2pPr>
      <a:lvl3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rgbClr val="000000"/>
          </a:solidFill>
          <a:latin typeface="+mn-lt"/>
          <a:ea typeface="+mn-ea"/>
          <a:cs typeface="+mn-cs"/>
        </a:defRPr>
      </a:lvl4pPr>
      <a:lvl5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980" b="1" kern="1200" spc="0" baseline="0">
          <a:solidFill>
            <a:srgbClr val="000000"/>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0"/>
        </a:spcBef>
        <a:spcAft>
          <a:spcPts val="0"/>
        </a:spcAft>
        <a:buFont typeface="Arial" pitchFamily="34" charset="0"/>
        <a:buNone/>
        <a:defRPr sz="980" kern="1200">
          <a:solidFill>
            <a:srgbClr val="000000"/>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p15:clr>
            <a:srgbClr val="C35EA4"/>
          </p15:clr>
        </p15:guide>
        <p15:guide id="32" pos="1528">
          <p15:clr>
            <a:srgbClr val="C35EA4"/>
          </p15:clr>
        </p15:guide>
        <p15:guide id="33" pos="2621">
          <p15:clr>
            <a:srgbClr val="C35EA4"/>
          </p15:clr>
        </p15:guide>
        <p15:guide id="34" pos="2765">
          <p15:clr>
            <a:srgbClr val="C35EA4"/>
          </p15:clr>
        </p15:guide>
        <p15:guide id="35" pos="3854">
          <p15:clr>
            <a:srgbClr val="C35EA4"/>
          </p15:clr>
        </p15:guide>
        <p15:guide id="36" pos="4003">
          <p15:clr>
            <a:srgbClr val="C35EA4"/>
          </p15:clr>
        </p15:guide>
        <p15:guide id="37" pos="5083">
          <p15:clr>
            <a:srgbClr val="C35EA4"/>
          </p15:clr>
        </p15:guide>
        <p15:guide id="38" pos="5230">
          <p15:clr>
            <a:srgbClr val="C35EA4"/>
          </p15:clr>
        </p15:guide>
        <p15:guide id="39" pos="6323">
          <p15:clr>
            <a:srgbClr val="C35EA4"/>
          </p15:clr>
        </p15:guide>
        <p15:guide id="40" pos="6469">
          <p15:clr>
            <a:srgbClr val="C35EA4"/>
          </p15:clr>
        </p15:guide>
        <p15:guide id="41" pos="269">
          <p15:clr>
            <a:srgbClr val="F26B43"/>
          </p15:clr>
        </p15:guide>
        <p15:guide id="42" pos="7565">
          <p15:clr>
            <a:srgbClr val="F26B43"/>
          </p15:clr>
        </p15:guide>
        <p15:guide id="43" orient="horz" pos="751">
          <p15:clr>
            <a:srgbClr val="5ACBF0"/>
          </p15:clr>
        </p15:guide>
        <p15:guide id="44" orient="horz" pos="1387">
          <p15:clr>
            <a:srgbClr val="5ACBF0"/>
          </p15:clr>
        </p15:guide>
        <p15:guide id="45" orient="horz" pos="605">
          <p15:clr>
            <a:srgbClr val="5ACBF0"/>
          </p15:clr>
        </p15:guide>
        <p15:guide id="46" orient="horz" pos="1514">
          <p15:clr>
            <a:srgbClr val="5ACBF0"/>
          </p15:clr>
        </p15:guide>
        <p15:guide id="47" orient="horz" pos="2130">
          <p15:clr>
            <a:srgbClr val="5ACBF0"/>
          </p15:clr>
        </p15:guide>
        <p15:guide id="48" orient="horz" pos="2299">
          <p15:clr>
            <a:srgbClr val="5ACBF0"/>
          </p15:clr>
        </p15:guide>
        <p15:guide id="49" orient="horz" pos="283">
          <p15:clr>
            <a:srgbClr val="F26B43"/>
          </p15:clr>
        </p15:guide>
        <p15:guide id="50" orient="horz" pos="4123">
          <p15:clr>
            <a:srgbClr val="F26B43"/>
          </p15:clr>
        </p15:guide>
        <p15:guide id="51" orient="horz" pos="2891">
          <p15:clr>
            <a:srgbClr val="5ACBF0"/>
          </p15:clr>
        </p15:guide>
        <p15:guide id="52" orient="horz" pos="3019">
          <p15:clr>
            <a:srgbClr val="5ACBF0"/>
          </p15:clr>
        </p15:guide>
        <p15:guide id="53" orient="horz" pos="3643">
          <p15:clr>
            <a:srgbClr val="5ACBF0"/>
          </p15:clr>
        </p15:guide>
        <p15:guide id="54" orient="horz" pos="376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137.emf"/><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image" Target="../media/image140.emf"/><Relationship Id="rId5" Type="http://schemas.openxmlformats.org/officeDocument/2006/relationships/image" Target="../media/image139.emf"/><Relationship Id="rId4" Type="http://schemas.openxmlformats.org/officeDocument/2006/relationships/image" Target="../media/image138.emf"/></Relationships>
</file>

<file path=ppt/slides/_rels/slide11.xml.rels><?xml version="1.0" encoding="UTF-8" standalone="yes"?>
<Relationships xmlns="http://schemas.openxmlformats.org/package/2006/relationships"><Relationship Id="rId3" Type="http://schemas.openxmlformats.org/officeDocument/2006/relationships/image" Target="../media/image141.emf"/><Relationship Id="rId2" Type="http://schemas.openxmlformats.org/officeDocument/2006/relationships/notesSlide" Target="../notesSlides/notesSlide6.xml"/><Relationship Id="rId1" Type="http://schemas.openxmlformats.org/officeDocument/2006/relationships/slideLayout" Target="../slideLayouts/slideLayout35.xml"/><Relationship Id="rId5" Type="http://schemas.openxmlformats.org/officeDocument/2006/relationships/image" Target="../media/image142.emf"/><Relationship Id="rId4" Type="http://schemas.openxmlformats.org/officeDocument/2006/relationships/image" Target="../media/image139.emf"/></Relationships>
</file>

<file path=ppt/slides/_rels/slide12.xml.rels><?xml version="1.0" encoding="UTF-8" standalone="yes"?>
<Relationships xmlns="http://schemas.openxmlformats.org/package/2006/relationships"><Relationship Id="rId3" Type="http://schemas.openxmlformats.org/officeDocument/2006/relationships/image" Target="../media/image138.emf"/><Relationship Id="rId2" Type="http://schemas.openxmlformats.org/officeDocument/2006/relationships/notesSlide" Target="../notesSlides/notesSlide7.xml"/><Relationship Id="rId1" Type="http://schemas.openxmlformats.org/officeDocument/2006/relationships/slideLayout" Target="../slideLayouts/slideLayout35.xml"/><Relationship Id="rId6" Type="http://schemas.openxmlformats.org/officeDocument/2006/relationships/image" Target="../media/image145.emf"/><Relationship Id="rId5" Type="http://schemas.openxmlformats.org/officeDocument/2006/relationships/image" Target="../media/image144.emf"/><Relationship Id="rId4" Type="http://schemas.openxmlformats.org/officeDocument/2006/relationships/image" Target="../media/image143.emf"/></Relationships>
</file>

<file path=ppt/slides/_rels/slide13.xml.rels><?xml version="1.0" encoding="UTF-8" standalone="yes"?>
<Relationships xmlns="http://schemas.openxmlformats.org/package/2006/relationships"><Relationship Id="rId8" Type="http://schemas.openxmlformats.org/officeDocument/2006/relationships/image" Target="../media/image150.emf"/><Relationship Id="rId3" Type="http://schemas.openxmlformats.org/officeDocument/2006/relationships/image" Target="../media/image137.emf"/><Relationship Id="rId7" Type="http://schemas.openxmlformats.org/officeDocument/2006/relationships/image" Target="../media/image149.svg"/><Relationship Id="rId2" Type="http://schemas.openxmlformats.org/officeDocument/2006/relationships/notesSlide" Target="../notesSlides/notesSlide8.xml"/><Relationship Id="rId1" Type="http://schemas.openxmlformats.org/officeDocument/2006/relationships/slideLayout" Target="../slideLayouts/slideLayout35.xml"/><Relationship Id="rId6" Type="http://schemas.openxmlformats.org/officeDocument/2006/relationships/image" Target="../media/image148.png"/><Relationship Id="rId5" Type="http://schemas.openxmlformats.org/officeDocument/2006/relationships/image" Target="../media/image147.svg"/><Relationship Id="rId10" Type="http://schemas.openxmlformats.org/officeDocument/2006/relationships/image" Target="../media/image152.emf"/><Relationship Id="rId4" Type="http://schemas.openxmlformats.org/officeDocument/2006/relationships/image" Target="../media/image146.png"/><Relationship Id="rId9" Type="http://schemas.openxmlformats.org/officeDocument/2006/relationships/image" Target="../media/image151.emf"/></Relationships>
</file>

<file path=ppt/slides/_rels/slide14.xml.rels><?xml version="1.0" encoding="UTF-8" standalone="yes"?>
<Relationships xmlns="http://schemas.openxmlformats.org/package/2006/relationships"><Relationship Id="rId8" Type="http://schemas.openxmlformats.org/officeDocument/2006/relationships/hyperlink" Target="https://support.twitter.com/articles/20170388" TargetMode="External"/><Relationship Id="rId13" Type="http://schemas.openxmlformats.org/officeDocument/2006/relationships/image" Target="../media/image154.png"/><Relationship Id="rId3" Type="http://schemas.openxmlformats.org/officeDocument/2006/relationships/image" Target="../media/image153.png"/><Relationship Id="rId7" Type="http://schemas.openxmlformats.org/officeDocument/2006/relationships/hyperlink" Target="https://www.facebook.com/notes/facebook-engineering/introducing-login-approvals/10150172618258920/" TargetMode="External"/><Relationship Id="rId12" Type="http://schemas.openxmlformats.org/officeDocument/2006/relationships/hyperlink" Target="https://help.aol.com/articles/2-step-verification-stronger-than-your-password-alone" TargetMode="External"/><Relationship Id="rId2" Type="http://schemas.openxmlformats.org/officeDocument/2006/relationships/notesSlide" Target="../notesSlides/notesSlide9.xml"/><Relationship Id="rId1" Type="http://schemas.openxmlformats.org/officeDocument/2006/relationships/slideLayout" Target="../slideLayouts/slideLayout34.xml"/><Relationship Id="rId6" Type="http://schemas.openxmlformats.org/officeDocument/2006/relationships/hyperlink" Target="https://support.microsoft.com/en-us/help/12408/microsoft-account-about-two-step-verification" TargetMode="External"/><Relationship Id="rId11" Type="http://schemas.openxmlformats.org/officeDocument/2006/relationships/hyperlink" Target="https://support.apple.com/en-us/HT204915" TargetMode="External"/><Relationship Id="rId5" Type="http://schemas.openxmlformats.org/officeDocument/2006/relationships/hyperlink" Target="https://www.linkedin.com/help/linkedin/answer/544" TargetMode="External"/><Relationship Id="rId10" Type="http://schemas.openxmlformats.org/officeDocument/2006/relationships/hyperlink" Target="https://get.slack.help/hc/en-us/articles/204509068-Set-up-two-factor-authentication" TargetMode="External"/><Relationship Id="rId4" Type="http://schemas.openxmlformats.org/officeDocument/2006/relationships/hyperlink" Target="https://www.google.com/landing/2step/" TargetMode="External"/><Relationship Id="rId9" Type="http://schemas.openxmlformats.org/officeDocument/2006/relationships/hyperlink" Target="https://help.instagram.com/help/community/question/?id=10151548571887325"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140.emf"/><Relationship Id="rId2" Type="http://schemas.openxmlformats.org/officeDocument/2006/relationships/notesSlide" Target="../notesSlides/notesSlide11.xml"/><Relationship Id="rId1" Type="http://schemas.openxmlformats.org/officeDocument/2006/relationships/slideLayout" Target="../slideLayouts/slideLayout35.xml"/><Relationship Id="rId6" Type="http://schemas.openxmlformats.org/officeDocument/2006/relationships/image" Target="../media/image157.emf"/><Relationship Id="rId5" Type="http://schemas.openxmlformats.org/officeDocument/2006/relationships/image" Target="../media/image156.emf"/><Relationship Id="rId4" Type="http://schemas.openxmlformats.org/officeDocument/2006/relationships/image" Target="../media/image155.emf"/></Relationships>
</file>

<file path=ppt/slides/_rels/slide17.xml.rels><?xml version="1.0" encoding="UTF-8" standalone="yes"?>
<Relationships xmlns="http://schemas.openxmlformats.org/package/2006/relationships"><Relationship Id="rId3" Type="http://schemas.openxmlformats.org/officeDocument/2006/relationships/image" Target="../media/image159.emf"/><Relationship Id="rId2" Type="http://schemas.openxmlformats.org/officeDocument/2006/relationships/image" Target="../media/image158.png"/><Relationship Id="rId1" Type="http://schemas.openxmlformats.org/officeDocument/2006/relationships/slideLayout" Target="../slideLayouts/slideLayout19.xml"/><Relationship Id="rId5" Type="http://schemas.openxmlformats.org/officeDocument/2006/relationships/image" Target="../media/image161.emf"/><Relationship Id="rId4" Type="http://schemas.openxmlformats.org/officeDocument/2006/relationships/image" Target="../media/image160.emf"/></Relationships>
</file>

<file path=ppt/slides/_rels/slide18.xml.rels><?xml version="1.0" encoding="UTF-8" standalone="yes"?>
<Relationships xmlns="http://schemas.openxmlformats.org/package/2006/relationships"><Relationship Id="rId8" Type="http://schemas.openxmlformats.org/officeDocument/2006/relationships/image" Target="../media/image162.png"/><Relationship Id="rId13" Type="http://schemas.openxmlformats.org/officeDocument/2006/relationships/image" Target="../media/image167.svg"/><Relationship Id="rId18" Type="http://schemas.openxmlformats.org/officeDocument/2006/relationships/image" Target="../media/image172.png"/><Relationship Id="rId26" Type="http://schemas.openxmlformats.org/officeDocument/2006/relationships/image" Target="../media/image178.svg"/><Relationship Id="rId3" Type="http://schemas.openxmlformats.org/officeDocument/2006/relationships/hyperlink" Target="https://docs.microsoft.com/azure/active-directory/active-directory-conditional-access-azure-portal" TargetMode="External"/><Relationship Id="rId21" Type="http://schemas.openxmlformats.org/officeDocument/2006/relationships/image" Target="../media/image128.png"/><Relationship Id="rId7" Type="http://schemas.openxmlformats.org/officeDocument/2006/relationships/image" Target="../media/image65.svg"/><Relationship Id="rId12" Type="http://schemas.openxmlformats.org/officeDocument/2006/relationships/image" Target="../media/image166.png"/><Relationship Id="rId17" Type="http://schemas.openxmlformats.org/officeDocument/2006/relationships/image" Target="../media/image171.svg"/><Relationship Id="rId25" Type="http://schemas.openxmlformats.org/officeDocument/2006/relationships/image" Target="../media/image177.png"/><Relationship Id="rId2" Type="http://schemas.openxmlformats.org/officeDocument/2006/relationships/notesSlide" Target="../notesSlides/notesSlide12.xml"/><Relationship Id="rId16" Type="http://schemas.openxmlformats.org/officeDocument/2006/relationships/image" Target="../media/image170.png"/><Relationship Id="rId20" Type="http://schemas.openxmlformats.org/officeDocument/2006/relationships/image" Target="../media/image174.svg"/><Relationship Id="rId1" Type="http://schemas.openxmlformats.org/officeDocument/2006/relationships/slideLayout" Target="../slideLayouts/slideLayout19.xml"/><Relationship Id="rId6" Type="http://schemas.openxmlformats.org/officeDocument/2006/relationships/image" Target="../media/image64.png"/><Relationship Id="rId11" Type="http://schemas.openxmlformats.org/officeDocument/2006/relationships/image" Target="../media/image165.svg"/><Relationship Id="rId24" Type="http://schemas.openxmlformats.org/officeDocument/2006/relationships/image" Target="../media/image176.svg"/><Relationship Id="rId5" Type="http://schemas.openxmlformats.org/officeDocument/2006/relationships/hyperlink" Target="https://docs.microsoft.com/en-us/azure/active-directory/" TargetMode="External"/><Relationship Id="rId15" Type="http://schemas.openxmlformats.org/officeDocument/2006/relationships/image" Target="../media/image169.svg"/><Relationship Id="rId23" Type="http://schemas.openxmlformats.org/officeDocument/2006/relationships/image" Target="../media/image175.png"/><Relationship Id="rId28" Type="http://schemas.openxmlformats.org/officeDocument/2006/relationships/image" Target="../media/image180.svg"/><Relationship Id="rId10" Type="http://schemas.openxmlformats.org/officeDocument/2006/relationships/image" Target="../media/image164.png"/><Relationship Id="rId19" Type="http://schemas.openxmlformats.org/officeDocument/2006/relationships/image" Target="../media/image173.png"/><Relationship Id="rId4" Type="http://schemas.openxmlformats.org/officeDocument/2006/relationships/hyperlink" Target="https://docs.microsoft.com/en-us/azure/active-directory/active-directory-b2b-what-is-azure-ad-b2b" TargetMode="External"/><Relationship Id="rId9" Type="http://schemas.openxmlformats.org/officeDocument/2006/relationships/image" Target="../media/image163.svg"/><Relationship Id="rId14" Type="http://schemas.openxmlformats.org/officeDocument/2006/relationships/image" Target="../media/image168.png"/><Relationship Id="rId22" Type="http://schemas.openxmlformats.org/officeDocument/2006/relationships/image" Target="../media/image129.svg"/><Relationship Id="rId27" Type="http://schemas.openxmlformats.org/officeDocument/2006/relationships/image" Target="../media/image179.png"/></Relationships>
</file>

<file path=ppt/slides/_rels/slide19.xml.rels><?xml version="1.0" encoding="UTF-8" standalone="yes"?>
<Relationships xmlns="http://schemas.openxmlformats.org/package/2006/relationships"><Relationship Id="rId8" Type="http://schemas.openxmlformats.org/officeDocument/2006/relationships/hyperlink" Target="https://aka.ms/AzSec7" TargetMode="External"/><Relationship Id="rId13" Type="http://schemas.openxmlformats.org/officeDocument/2006/relationships/hyperlink" Target="https://aka.ms/benchmarkdocs" TargetMode="External"/><Relationship Id="rId18" Type="http://schemas.openxmlformats.org/officeDocument/2006/relationships/hyperlink" Target="https://aka.ms/AzureSecurityTop10" TargetMode="External"/><Relationship Id="rId3" Type="http://schemas.openxmlformats.org/officeDocument/2006/relationships/hyperlink" Target="https://aka.ms/AzSec2" TargetMode="External"/><Relationship Id="rId7" Type="http://schemas.openxmlformats.org/officeDocument/2006/relationships/hyperlink" Target="https://aka.ms/AzSec6" TargetMode="External"/><Relationship Id="rId12" Type="http://schemas.openxmlformats.org/officeDocument/2006/relationships/hyperlink" Target="https://aka.ms/AzSec11" TargetMode="External"/><Relationship Id="rId17" Type="http://schemas.openxmlformats.org/officeDocument/2006/relationships/hyperlink" Target="https://aka.ms/securitystrategy" TargetMode="External"/><Relationship Id="rId2" Type="http://schemas.openxmlformats.org/officeDocument/2006/relationships/hyperlink" Target="https://aka.ms/AzSec1" TargetMode="External"/><Relationship Id="rId16" Type="http://schemas.openxmlformats.org/officeDocument/2006/relationships/hyperlink" Target="https://aka.ms/securityroles" TargetMode="External"/><Relationship Id="rId1" Type="http://schemas.openxmlformats.org/officeDocument/2006/relationships/slideLayout" Target="../slideLayouts/slideLayout19.xml"/><Relationship Id="rId6" Type="http://schemas.openxmlformats.org/officeDocument/2006/relationships/hyperlink" Target="https://aka.ms/AzSec5" TargetMode="External"/><Relationship Id="rId11" Type="http://schemas.openxmlformats.org/officeDocument/2006/relationships/hyperlink" Target="https://aka.ms/AzSec10" TargetMode="External"/><Relationship Id="rId5" Type="http://schemas.openxmlformats.org/officeDocument/2006/relationships/hyperlink" Target="https://aka.ms/AzSec4" TargetMode="External"/><Relationship Id="rId15" Type="http://schemas.openxmlformats.org/officeDocument/2006/relationships/hyperlink" Target="https://docs.microsoft.com/en-us/azure/architecture/framework/security/overview" TargetMode="External"/><Relationship Id="rId10" Type="http://schemas.openxmlformats.org/officeDocument/2006/relationships/hyperlink" Target="https://aka.ms/AzSec9" TargetMode="External"/><Relationship Id="rId4" Type="http://schemas.openxmlformats.org/officeDocument/2006/relationships/hyperlink" Target="https://aka.ms/AzSec3" TargetMode="External"/><Relationship Id="rId9" Type="http://schemas.openxmlformats.org/officeDocument/2006/relationships/hyperlink" Target="https://aka.ms/AzSec8" TargetMode="External"/><Relationship Id="rId14" Type="http://schemas.openxmlformats.org/officeDocument/2006/relationships/hyperlink" Target="https://docs.microsoft.com/en-us/azure/security"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2" Type="http://schemas.openxmlformats.org/officeDocument/2006/relationships/image" Target="../media/image181.emf"/><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3" Type="http://schemas.openxmlformats.org/officeDocument/2006/relationships/image" Target="../media/image182.emf"/><Relationship Id="rId7" Type="http://schemas.openxmlformats.org/officeDocument/2006/relationships/image" Target="../media/image186.emf"/><Relationship Id="rId2" Type="http://schemas.openxmlformats.org/officeDocument/2006/relationships/notesSlide" Target="../notesSlides/notesSlide13.xml"/><Relationship Id="rId1" Type="http://schemas.openxmlformats.org/officeDocument/2006/relationships/slideLayout" Target="../slideLayouts/slideLayout19.xml"/><Relationship Id="rId6" Type="http://schemas.openxmlformats.org/officeDocument/2006/relationships/image" Target="../media/image185.emf"/><Relationship Id="rId5" Type="http://schemas.openxmlformats.org/officeDocument/2006/relationships/image" Target="../media/image184.svg"/><Relationship Id="rId4" Type="http://schemas.openxmlformats.org/officeDocument/2006/relationships/image" Target="../media/image183.png"/></Relationships>
</file>

<file path=ppt/slides/_rels/slide22.xml.rels><?xml version="1.0" encoding="UTF-8" standalone="yes"?>
<Relationships xmlns="http://schemas.openxmlformats.org/package/2006/relationships"><Relationship Id="rId8" Type="http://schemas.openxmlformats.org/officeDocument/2006/relationships/image" Target="../media/image192.svg"/><Relationship Id="rId13" Type="http://schemas.openxmlformats.org/officeDocument/2006/relationships/image" Target="../media/image197.png"/><Relationship Id="rId18" Type="http://schemas.openxmlformats.org/officeDocument/2006/relationships/image" Target="../media/image202.svg"/><Relationship Id="rId26" Type="http://schemas.openxmlformats.org/officeDocument/2006/relationships/image" Target="../media/image210.svg"/><Relationship Id="rId3" Type="http://schemas.openxmlformats.org/officeDocument/2006/relationships/image" Target="../media/image187.png"/><Relationship Id="rId21" Type="http://schemas.openxmlformats.org/officeDocument/2006/relationships/image" Target="../media/image205.png"/><Relationship Id="rId7" Type="http://schemas.openxmlformats.org/officeDocument/2006/relationships/image" Target="../media/image191.png"/><Relationship Id="rId12" Type="http://schemas.openxmlformats.org/officeDocument/2006/relationships/image" Target="../media/image196.svg"/><Relationship Id="rId17" Type="http://schemas.openxmlformats.org/officeDocument/2006/relationships/image" Target="../media/image201.png"/><Relationship Id="rId25" Type="http://schemas.openxmlformats.org/officeDocument/2006/relationships/image" Target="../media/image209.png"/><Relationship Id="rId2" Type="http://schemas.openxmlformats.org/officeDocument/2006/relationships/notesSlide" Target="../notesSlides/notesSlide14.xml"/><Relationship Id="rId16" Type="http://schemas.openxmlformats.org/officeDocument/2006/relationships/image" Target="../media/image200.svg"/><Relationship Id="rId20" Type="http://schemas.openxmlformats.org/officeDocument/2006/relationships/image" Target="../media/image204.svg"/><Relationship Id="rId29" Type="http://schemas.openxmlformats.org/officeDocument/2006/relationships/image" Target="../media/image213.png"/><Relationship Id="rId1" Type="http://schemas.openxmlformats.org/officeDocument/2006/relationships/slideLayout" Target="../slideLayouts/slideLayout19.xml"/><Relationship Id="rId6" Type="http://schemas.openxmlformats.org/officeDocument/2006/relationships/image" Target="../media/image190.svg"/><Relationship Id="rId11" Type="http://schemas.openxmlformats.org/officeDocument/2006/relationships/image" Target="../media/image195.png"/><Relationship Id="rId24" Type="http://schemas.openxmlformats.org/officeDocument/2006/relationships/image" Target="../media/image208.svg"/><Relationship Id="rId32" Type="http://schemas.openxmlformats.org/officeDocument/2006/relationships/image" Target="../media/image216.png"/><Relationship Id="rId5" Type="http://schemas.openxmlformats.org/officeDocument/2006/relationships/image" Target="../media/image189.png"/><Relationship Id="rId15" Type="http://schemas.openxmlformats.org/officeDocument/2006/relationships/image" Target="../media/image199.png"/><Relationship Id="rId23" Type="http://schemas.openxmlformats.org/officeDocument/2006/relationships/image" Target="../media/image207.png"/><Relationship Id="rId28" Type="http://schemas.openxmlformats.org/officeDocument/2006/relationships/image" Target="../media/image212.svg"/><Relationship Id="rId10" Type="http://schemas.openxmlformats.org/officeDocument/2006/relationships/image" Target="../media/image194.svg"/><Relationship Id="rId19" Type="http://schemas.openxmlformats.org/officeDocument/2006/relationships/image" Target="../media/image203.png"/><Relationship Id="rId31" Type="http://schemas.openxmlformats.org/officeDocument/2006/relationships/image" Target="../media/image215.png"/><Relationship Id="rId4" Type="http://schemas.openxmlformats.org/officeDocument/2006/relationships/image" Target="../media/image188.svg"/><Relationship Id="rId9" Type="http://schemas.openxmlformats.org/officeDocument/2006/relationships/image" Target="../media/image193.png"/><Relationship Id="rId14" Type="http://schemas.openxmlformats.org/officeDocument/2006/relationships/image" Target="../media/image198.svg"/><Relationship Id="rId22" Type="http://schemas.openxmlformats.org/officeDocument/2006/relationships/image" Target="../media/image206.svg"/><Relationship Id="rId27" Type="http://schemas.openxmlformats.org/officeDocument/2006/relationships/image" Target="../media/image211.png"/><Relationship Id="rId30" Type="http://schemas.openxmlformats.org/officeDocument/2006/relationships/image" Target="../media/image214.svg"/></Relationships>
</file>

<file path=ppt/slides/_rels/slide23.xml.rels><?xml version="1.0" encoding="UTF-8" standalone="yes"?>
<Relationships xmlns="http://schemas.openxmlformats.org/package/2006/relationships"><Relationship Id="rId8" Type="http://schemas.openxmlformats.org/officeDocument/2006/relationships/image" Target="../media/image219.svg"/><Relationship Id="rId13" Type="http://schemas.openxmlformats.org/officeDocument/2006/relationships/image" Target="../media/image223.png"/><Relationship Id="rId18" Type="http://schemas.openxmlformats.org/officeDocument/2006/relationships/image" Target="../media/image228.png"/><Relationship Id="rId26" Type="http://schemas.openxmlformats.org/officeDocument/2006/relationships/image" Target="../media/image235.svg"/><Relationship Id="rId3" Type="http://schemas.openxmlformats.org/officeDocument/2006/relationships/image" Target="../media/image193.png"/><Relationship Id="rId21" Type="http://schemas.openxmlformats.org/officeDocument/2006/relationships/image" Target="../media/image231.svg"/><Relationship Id="rId7" Type="http://schemas.openxmlformats.org/officeDocument/2006/relationships/image" Target="../media/image191.png"/><Relationship Id="rId12" Type="http://schemas.openxmlformats.org/officeDocument/2006/relationships/image" Target="../media/image222.svg"/><Relationship Id="rId17" Type="http://schemas.openxmlformats.org/officeDocument/2006/relationships/image" Target="../media/image227.png"/><Relationship Id="rId25" Type="http://schemas.openxmlformats.org/officeDocument/2006/relationships/image" Target="../media/image207.png"/><Relationship Id="rId2" Type="http://schemas.openxmlformats.org/officeDocument/2006/relationships/notesSlide" Target="../notesSlides/notesSlide15.xml"/><Relationship Id="rId16" Type="http://schemas.openxmlformats.org/officeDocument/2006/relationships/image" Target="../media/image226.svg"/><Relationship Id="rId20" Type="http://schemas.openxmlformats.org/officeDocument/2006/relationships/image" Target="../media/image230.png"/><Relationship Id="rId29" Type="http://schemas.openxmlformats.org/officeDocument/2006/relationships/image" Target="../media/image211.png"/><Relationship Id="rId1" Type="http://schemas.openxmlformats.org/officeDocument/2006/relationships/slideLayout" Target="../slideLayouts/slideLayout19.xml"/><Relationship Id="rId6" Type="http://schemas.openxmlformats.org/officeDocument/2006/relationships/image" Target="../media/image218.svg"/><Relationship Id="rId11" Type="http://schemas.openxmlformats.org/officeDocument/2006/relationships/image" Target="../media/image195.png"/><Relationship Id="rId24" Type="http://schemas.openxmlformats.org/officeDocument/2006/relationships/image" Target="../media/image234.svg"/><Relationship Id="rId5" Type="http://schemas.openxmlformats.org/officeDocument/2006/relationships/image" Target="../media/image189.png"/><Relationship Id="rId15" Type="http://schemas.openxmlformats.org/officeDocument/2006/relationships/image" Target="../media/image225.png"/><Relationship Id="rId23" Type="http://schemas.openxmlformats.org/officeDocument/2006/relationships/image" Target="../media/image233.png"/><Relationship Id="rId28" Type="http://schemas.openxmlformats.org/officeDocument/2006/relationships/image" Target="../media/image236.svg"/><Relationship Id="rId10" Type="http://schemas.openxmlformats.org/officeDocument/2006/relationships/image" Target="../media/image221.svg"/><Relationship Id="rId19" Type="http://schemas.openxmlformats.org/officeDocument/2006/relationships/image" Target="../media/image229.svg"/><Relationship Id="rId4" Type="http://schemas.openxmlformats.org/officeDocument/2006/relationships/image" Target="../media/image217.svg"/><Relationship Id="rId9" Type="http://schemas.openxmlformats.org/officeDocument/2006/relationships/image" Target="../media/image220.png"/><Relationship Id="rId14" Type="http://schemas.openxmlformats.org/officeDocument/2006/relationships/image" Target="../media/image224.svg"/><Relationship Id="rId22" Type="http://schemas.openxmlformats.org/officeDocument/2006/relationships/image" Target="../media/image232.png"/><Relationship Id="rId27" Type="http://schemas.openxmlformats.org/officeDocument/2006/relationships/image" Target="../media/image209.png"/><Relationship Id="rId30" Type="http://schemas.openxmlformats.org/officeDocument/2006/relationships/image" Target="../media/image237.svg"/></Relationships>
</file>

<file path=ppt/slides/_rels/slide24.xml.rels><?xml version="1.0" encoding="UTF-8" standalone="yes"?>
<Relationships xmlns="http://schemas.openxmlformats.org/package/2006/relationships"><Relationship Id="rId2" Type="http://schemas.openxmlformats.org/officeDocument/2006/relationships/image" Target="../media/image238.emf"/><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40.emf"/><Relationship Id="rId7" Type="http://schemas.openxmlformats.org/officeDocument/2006/relationships/image" Target="../media/image244.svg"/><Relationship Id="rId2" Type="http://schemas.openxmlformats.org/officeDocument/2006/relationships/image" Target="../media/image239.emf"/><Relationship Id="rId1" Type="http://schemas.openxmlformats.org/officeDocument/2006/relationships/slideLayout" Target="../slideLayouts/slideLayout19.xml"/><Relationship Id="rId6" Type="http://schemas.openxmlformats.org/officeDocument/2006/relationships/image" Target="../media/image243.png"/><Relationship Id="rId5" Type="http://schemas.openxmlformats.org/officeDocument/2006/relationships/image" Target="../media/image242.png"/><Relationship Id="rId10" Type="http://schemas.openxmlformats.org/officeDocument/2006/relationships/image" Target="../media/image247.svg"/><Relationship Id="rId4" Type="http://schemas.openxmlformats.org/officeDocument/2006/relationships/image" Target="../media/image241.png"/><Relationship Id="rId9" Type="http://schemas.openxmlformats.org/officeDocument/2006/relationships/image" Target="../media/image246.png"/></Relationships>
</file>

<file path=ppt/slides/_rels/slide26.xml.rels><?xml version="1.0" encoding="UTF-8" standalone="yes"?>
<Relationships xmlns="http://schemas.openxmlformats.org/package/2006/relationships"><Relationship Id="rId2" Type="http://schemas.openxmlformats.org/officeDocument/2006/relationships/image" Target="../media/image248.emf"/><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3" Type="http://schemas.openxmlformats.org/officeDocument/2006/relationships/image" Target="../media/image249.emf"/><Relationship Id="rId7" Type="http://schemas.openxmlformats.org/officeDocument/2006/relationships/image" Target="../media/image253.jpe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252.emf"/><Relationship Id="rId5" Type="http://schemas.openxmlformats.org/officeDocument/2006/relationships/image" Target="../media/image251.emf"/><Relationship Id="rId4" Type="http://schemas.openxmlformats.org/officeDocument/2006/relationships/image" Target="../media/image250.emf"/></Relationships>
</file>

<file path=ppt/slides/_rels/slide28.xml.rels><?xml version="1.0" encoding="UTF-8" standalone="yes"?>
<Relationships xmlns="http://schemas.openxmlformats.org/package/2006/relationships"><Relationship Id="rId8" Type="http://schemas.openxmlformats.org/officeDocument/2006/relationships/image" Target="../media/image259.jpeg"/><Relationship Id="rId3" Type="http://schemas.openxmlformats.org/officeDocument/2006/relationships/image" Target="../media/image254.png"/><Relationship Id="rId7" Type="http://schemas.openxmlformats.org/officeDocument/2006/relationships/image" Target="../media/image258.png"/><Relationship Id="rId2" Type="http://schemas.openxmlformats.org/officeDocument/2006/relationships/notesSlide" Target="../notesSlides/notesSlide17.xml"/><Relationship Id="rId1" Type="http://schemas.openxmlformats.org/officeDocument/2006/relationships/slideLayout" Target="../slideLayouts/slideLayout19.xml"/><Relationship Id="rId6" Type="http://schemas.openxmlformats.org/officeDocument/2006/relationships/image" Target="../media/image257.emf"/><Relationship Id="rId5" Type="http://schemas.openxmlformats.org/officeDocument/2006/relationships/image" Target="../media/image256.png"/><Relationship Id="rId4" Type="http://schemas.openxmlformats.org/officeDocument/2006/relationships/image" Target="../media/image255.png"/><Relationship Id="rId9" Type="http://schemas.openxmlformats.org/officeDocument/2006/relationships/image" Target="../media/image260.png"/></Relationships>
</file>

<file path=ppt/slides/_rels/slide29.xml.rels><?xml version="1.0" encoding="UTF-8" standalone="yes"?>
<Relationships xmlns="http://schemas.openxmlformats.org/package/2006/relationships"><Relationship Id="rId3" Type="http://schemas.openxmlformats.org/officeDocument/2006/relationships/image" Target="../media/image261.emf"/><Relationship Id="rId2" Type="http://schemas.openxmlformats.org/officeDocument/2006/relationships/notesSlide" Target="../notesSlides/notesSlide18.xml"/><Relationship Id="rId1" Type="http://schemas.openxmlformats.org/officeDocument/2006/relationships/slideLayout" Target="../slideLayouts/slideLayout19.xml"/><Relationship Id="rId5" Type="http://schemas.openxmlformats.org/officeDocument/2006/relationships/image" Target="../media/image263.emf"/><Relationship Id="rId4" Type="http://schemas.openxmlformats.org/officeDocument/2006/relationships/image" Target="../media/image262.emf"/></Relationships>
</file>

<file path=ppt/slides/_rels/slide3.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8" Type="http://schemas.openxmlformats.org/officeDocument/2006/relationships/image" Target="../media/image268.png"/><Relationship Id="rId13" Type="http://schemas.openxmlformats.org/officeDocument/2006/relationships/image" Target="../media/image273.svg"/><Relationship Id="rId3" Type="http://schemas.openxmlformats.org/officeDocument/2006/relationships/image" Target="../media/image141.emf"/><Relationship Id="rId7" Type="http://schemas.openxmlformats.org/officeDocument/2006/relationships/image" Target="../media/image267.svg"/><Relationship Id="rId12" Type="http://schemas.openxmlformats.org/officeDocument/2006/relationships/image" Target="../media/image272.png"/><Relationship Id="rId2" Type="http://schemas.openxmlformats.org/officeDocument/2006/relationships/notesSlide" Target="../notesSlides/notesSlide19.xml"/><Relationship Id="rId1" Type="http://schemas.openxmlformats.org/officeDocument/2006/relationships/slideLayout" Target="../slideLayouts/slideLayout19.xml"/><Relationship Id="rId6" Type="http://schemas.openxmlformats.org/officeDocument/2006/relationships/image" Target="../media/image266.png"/><Relationship Id="rId11" Type="http://schemas.openxmlformats.org/officeDocument/2006/relationships/image" Target="../media/image271.svg"/><Relationship Id="rId5" Type="http://schemas.openxmlformats.org/officeDocument/2006/relationships/image" Target="../media/image265.svg"/><Relationship Id="rId15" Type="http://schemas.openxmlformats.org/officeDocument/2006/relationships/image" Target="../media/image275.emf"/><Relationship Id="rId10" Type="http://schemas.openxmlformats.org/officeDocument/2006/relationships/image" Target="../media/image270.png"/><Relationship Id="rId4" Type="http://schemas.openxmlformats.org/officeDocument/2006/relationships/image" Target="../media/image264.png"/><Relationship Id="rId9" Type="http://schemas.openxmlformats.org/officeDocument/2006/relationships/image" Target="../media/image269.svg"/><Relationship Id="rId14" Type="http://schemas.openxmlformats.org/officeDocument/2006/relationships/image" Target="../media/image274.emf"/></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3" Type="http://schemas.openxmlformats.org/officeDocument/2006/relationships/image" Target="../media/image36.png"/><Relationship Id="rId7" Type="http://schemas.openxmlformats.org/officeDocument/2006/relationships/image" Target="../media/image40.png"/><Relationship Id="rId12" Type="http://schemas.openxmlformats.org/officeDocument/2006/relationships/image" Target="../media/image45.png"/><Relationship Id="rId2" Type="http://schemas.openxmlformats.org/officeDocument/2006/relationships/image" Target="../media/image35.png"/><Relationship Id="rId1" Type="http://schemas.openxmlformats.org/officeDocument/2006/relationships/slideLayout" Target="../slideLayouts/slideLayout25.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s>
</file>

<file path=ppt/slides/_rels/slide5.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117" Type="http://schemas.openxmlformats.org/officeDocument/2006/relationships/image" Target="../media/image114.jpeg"/><Relationship Id="rId21" Type="http://schemas.openxmlformats.org/officeDocument/2006/relationships/image" Target="../media/image59.png"/><Relationship Id="rId42" Type="http://schemas.openxmlformats.org/officeDocument/2006/relationships/hyperlink" Target="https://docs.microsoft.com/azure/azure-arc/" TargetMode="External"/><Relationship Id="rId63" Type="http://schemas.openxmlformats.org/officeDocument/2006/relationships/image" Target="../media/image88.svg"/><Relationship Id="rId84" Type="http://schemas.openxmlformats.org/officeDocument/2006/relationships/image" Target="../media/image99.png"/><Relationship Id="rId138" Type="http://schemas.openxmlformats.org/officeDocument/2006/relationships/hyperlink" Target="https://aka.ms/benchmarkdocs" TargetMode="External"/><Relationship Id="rId159" Type="http://schemas.openxmlformats.org/officeDocument/2006/relationships/image" Target="../media/image130.png"/><Relationship Id="rId107" Type="http://schemas.openxmlformats.org/officeDocument/2006/relationships/hyperlink" Target="https://docs.microsoft.com/azure/defender-for-iot/" TargetMode="External"/><Relationship Id="rId11" Type="http://schemas.openxmlformats.org/officeDocument/2006/relationships/hyperlink" Target="https://blogs.technet.microsoft.com/enterprisemobility/2015/09/08/sealpath-brings-rms-protection-to-autocad/" TargetMode="External"/><Relationship Id="rId32" Type="http://schemas.openxmlformats.org/officeDocument/2006/relationships/image" Target="../media/image69.png"/><Relationship Id="rId53" Type="http://schemas.openxmlformats.org/officeDocument/2006/relationships/hyperlink" Target="https://docs.microsoft.com/azure/firewall/overview" TargetMode="External"/><Relationship Id="rId74" Type="http://schemas.openxmlformats.org/officeDocument/2006/relationships/image" Target="../media/image97.png"/><Relationship Id="rId128" Type="http://schemas.openxmlformats.org/officeDocument/2006/relationships/image" Target="../media/image119.png"/><Relationship Id="rId149" Type="http://schemas.openxmlformats.org/officeDocument/2006/relationships/hyperlink" Target="https://docs.microsoft.com/cloud-app-security/what-is-cloud-app-security" TargetMode="External"/><Relationship Id="rId5" Type="http://schemas.openxmlformats.org/officeDocument/2006/relationships/image" Target="../media/image48.png"/><Relationship Id="rId95" Type="http://schemas.openxmlformats.org/officeDocument/2006/relationships/image" Target="../media/image110.png"/><Relationship Id="rId160" Type="http://schemas.openxmlformats.org/officeDocument/2006/relationships/hyperlink" Target="https://technet.microsoft.com/en-us/itpro/windows/keep-secure/windows-10-security-guide" TargetMode="External"/><Relationship Id="rId22" Type="http://schemas.openxmlformats.org/officeDocument/2006/relationships/image" Target="../media/image60.png"/><Relationship Id="rId43" Type="http://schemas.openxmlformats.org/officeDocument/2006/relationships/image" Target="../media/image79.png"/><Relationship Id="rId64" Type="http://schemas.openxmlformats.org/officeDocument/2006/relationships/image" Target="../media/image89.png"/><Relationship Id="rId118" Type="http://schemas.openxmlformats.org/officeDocument/2006/relationships/hyperlink" Target="https://www.microsoft.com/account/authenticator" TargetMode="External"/><Relationship Id="rId139" Type="http://schemas.openxmlformats.org/officeDocument/2006/relationships/hyperlink" Target="https://aka.ms/CAFSecurity" TargetMode="External"/><Relationship Id="rId85" Type="http://schemas.openxmlformats.org/officeDocument/2006/relationships/image" Target="../media/image100.png"/><Relationship Id="rId150" Type="http://schemas.openxmlformats.org/officeDocument/2006/relationships/image" Target="../media/image124.png"/><Relationship Id="rId12" Type="http://schemas.openxmlformats.org/officeDocument/2006/relationships/image" Target="../media/image50.png"/><Relationship Id="rId17" Type="http://schemas.openxmlformats.org/officeDocument/2006/relationships/image" Target="../media/image55.svg"/><Relationship Id="rId33" Type="http://schemas.openxmlformats.org/officeDocument/2006/relationships/image" Target="../media/image70.png"/><Relationship Id="rId38" Type="http://schemas.openxmlformats.org/officeDocument/2006/relationships/image" Target="../media/image75.png"/><Relationship Id="rId59" Type="http://schemas.openxmlformats.org/officeDocument/2006/relationships/image" Target="../media/image86.png"/><Relationship Id="rId103" Type="http://schemas.openxmlformats.org/officeDocument/2006/relationships/image" Target="../media/image113.png"/><Relationship Id="rId108" Type="http://schemas.openxmlformats.org/officeDocument/2006/relationships/hyperlink" Target="http://www.microsoft.com/SDL" TargetMode="External"/><Relationship Id="rId124" Type="http://schemas.openxmlformats.org/officeDocument/2006/relationships/image" Target="../media/image117.svg"/><Relationship Id="rId129" Type="http://schemas.openxmlformats.org/officeDocument/2006/relationships/image" Target="../media/image120.png"/><Relationship Id="rId54" Type="http://schemas.openxmlformats.org/officeDocument/2006/relationships/image" Target="../media/image84.png"/><Relationship Id="rId70" Type="http://schemas.openxmlformats.org/officeDocument/2006/relationships/image" Target="../media/image93.jpeg"/><Relationship Id="rId75" Type="http://schemas.openxmlformats.org/officeDocument/2006/relationships/hyperlink" Target="https://technet.microsoft.com/itpro/windows/keep-secure/windows-10-security-guide" TargetMode="External"/><Relationship Id="rId91" Type="http://schemas.openxmlformats.org/officeDocument/2006/relationships/image" Target="../media/image106.jpeg"/><Relationship Id="rId96" Type="http://schemas.openxmlformats.org/officeDocument/2006/relationships/image" Target="../media/image111.png"/><Relationship Id="rId140" Type="http://schemas.openxmlformats.org/officeDocument/2006/relationships/hyperlink" Target="https://aka.ms/WAFSecurity" TargetMode="External"/><Relationship Id="rId145" Type="http://schemas.openxmlformats.org/officeDocument/2006/relationships/hyperlink" Target="https://docs.microsoft.com/mem/intune/" TargetMode="External"/><Relationship Id="rId161" Type="http://schemas.openxmlformats.org/officeDocument/2006/relationships/hyperlink" Target="https://www.microsoft.com/en-us/security/threat-protection" TargetMode="External"/><Relationship Id="rId1" Type="http://schemas.openxmlformats.org/officeDocument/2006/relationships/slideLayout" Target="../slideLayouts/slideLayout33.xml"/><Relationship Id="rId6" Type="http://schemas.openxmlformats.org/officeDocument/2006/relationships/hyperlink" Target="https://azure.microsoft.com/en-us/marketplace/" TargetMode="External"/><Relationship Id="rId23" Type="http://schemas.openxmlformats.org/officeDocument/2006/relationships/image" Target="../media/image61.png"/><Relationship Id="rId28" Type="http://schemas.openxmlformats.org/officeDocument/2006/relationships/image" Target="../media/image65.svg"/><Relationship Id="rId49" Type="http://schemas.openxmlformats.org/officeDocument/2006/relationships/hyperlink" Target="https://docs.microsoft.com/azure/application-gateway/application-gateway-web-application-firewall-overview" TargetMode="External"/><Relationship Id="rId114" Type="http://schemas.openxmlformats.org/officeDocument/2006/relationships/hyperlink" Target="https://docs.microsoft.com/azure/active-directory/active-directory-b2b-what-is-azure-ad-b2b" TargetMode="External"/><Relationship Id="rId119" Type="http://schemas.openxmlformats.org/officeDocument/2006/relationships/image" Target="../media/image115.png"/><Relationship Id="rId44" Type="http://schemas.openxmlformats.org/officeDocument/2006/relationships/hyperlink" Target="https://azure.microsoft.com/en-us/services/security-center/" TargetMode="External"/><Relationship Id="rId60" Type="http://schemas.openxmlformats.org/officeDocument/2006/relationships/hyperlink" Target="https://aka.ms/STP" TargetMode="External"/><Relationship Id="rId65" Type="http://schemas.openxmlformats.org/officeDocument/2006/relationships/image" Target="../media/image90.svg"/><Relationship Id="rId81" Type="http://schemas.openxmlformats.org/officeDocument/2006/relationships/hyperlink" Target="https://docs.microsoft.com/windows/security/threat-protection/microsoft-defender-atp/web-protection-overview" TargetMode="External"/><Relationship Id="rId86" Type="http://schemas.openxmlformats.org/officeDocument/2006/relationships/image" Target="../media/image101.png"/><Relationship Id="rId130" Type="http://schemas.openxmlformats.org/officeDocument/2006/relationships/image" Target="../media/image121.png"/><Relationship Id="rId135" Type="http://schemas.openxmlformats.org/officeDocument/2006/relationships/hyperlink" Target="https://aka.ms/SecurityDocs" TargetMode="External"/><Relationship Id="rId151" Type="http://schemas.openxmlformats.org/officeDocument/2006/relationships/image" Target="../media/image125.emf"/><Relationship Id="rId156" Type="http://schemas.openxmlformats.org/officeDocument/2006/relationships/image" Target="../media/image129.svg"/><Relationship Id="rId13" Type="http://schemas.openxmlformats.org/officeDocument/2006/relationships/image" Target="../media/image51.png"/><Relationship Id="rId18" Type="http://schemas.openxmlformats.org/officeDocument/2006/relationships/image" Target="../media/image56.png"/><Relationship Id="rId39" Type="http://schemas.openxmlformats.org/officeDocument/2006/relationships/image" Target="../media/image76.png"/><Relationship Id="rId109" Type="http://schemas.openxmlformats.org/officeDocument/2006/relationships/hyperlink" Target="https://servicetrust.microsoft.com/" TargetMode="External"/><Relationship Id="rId34" Type="http://schemas.openxmlformats.org/officeDocument/2006/relationships/image" Target="../media/image71.png"/><Relationship Id="rId50" Type="http://schemas.openxmlformats.org/officeDocument/2006/relationships/image" Target="../media/image83.png"/><Relationship Id="rId55" Type="http://schemas.openxmlformats.org/officeDocument/2006/relationships/image" Target="../media/image85.svg"/><Relationship Id="rId76" Type="http://schemas.openxmlformats.org/officeDocument/2006/relationships/image" Target="../media/image98.emf"/><Relationship Id="rId97" Type="http://schemas.openxmlformats.org/officeDocument/2006/relationships/image" Target="../media/image112.png"/><Relationship Id="rId104" Type="http://schemas.openxmlformats.org/officeDocument/2006/relationships/hyperlink" Target="https://docs.microsoft.com/en-us/azure/bastion/bastion-overview" TargetMode="External"/><Relationship Id="rId120" Type="http://schemas.openxmlformats.org/officeDocument/2006/relationships/hyperlink" Target="https://docs.microsoft.com/windows/security/identity-protection/hello-for-business/" TargetMode="External"/><Relationship Id="rId125" Type="http://schemas.openxmlformats.org/officeDocument/2006/relationships/hyperlink" Target="https://azure.microsoft.com/en-us/services/expressroute/" TargetMode="External"/><Relationship Id="rId141" Type="http://schemas.openxmlformats.org/officeDocument/2006/relationships/hyperlink" Target="https://docs.microsoft.com/azure/" TargetMode="External"/><Relationship Id="rId146" Type="http://schemas.openxmlformats.org/officeDocument/2006/relationships/hyperlink" Target="https://docs.microsoft.com/mem/configmgr/" TargetMode="External"/><Relationship Id="rId7" Type="http://schemas.openxmlformats.org/officeDocument/2006/relationships/hyperlink" Target="https://docs.microsoft.com/microsoft-365/compliance/information-protection?view=o365-worldwide" TargetMode="External"/><Relationship Id="rId71" Type="http://schemas.openxmlformats.org/officeDocument/2006/relationships/image" Target="../media/image94.png"/><Relationship Id="rId92" Type="http://schemas.openxmlformats.org/officeDocument/2006/relationships/image" Target="../media/image107.png"/><Relationship Id="rId162" Type="http://schemas.openxmlformats.org/officeDocument/2006/relationships/hyperlink" Target="https://docs.microsoft.com/microsoft-365/security/mtp/microsoft-threat-protection" TargetMode="External"/><Relationship Id="rId2" Type="http://schemas.openxmlformats.org/officeDocument/2006/relationships/notesSlide" Target="../notesSlides/notesSlide3.xml"/><Relationship Id="rId29" Type="http://schemas.openxmlformats.org/officeDocument/2006/relationships/image" Target="../media/image66.png"/><Relationship Id="rId24" Type="http://schemas.openxmlformats.org/officeDocument/2006/relationships/image" Target="../media/image62.png"/><Relationship Id="rId40" Type="http://schemas.openxmlformats.org/officeDocument/2006/relationships/image" Target="../media/image77.png"/><Relationship Id="rId45" Type="http://schemas.openxmlformats.org/officeDocument/2006/relationships/image" Target="../media/image80.png"/><Relationship Id="rId66" Type="http://schemas.openxmlformats.org/officeDocument/2006/relationships/image" Target="../media/image91.png"/><Relationship Id="rId87" Type="http://schemas.openxmlformats.org/officeDocument/2006/relationships/image" Target="../media/image102.png"/><Relationship Id="rId110" Type="http://schemas.openxmlformats.org/officeDocument/2006/relationships/hyperlink" Target="https://aka.ms/threatintelligence" TargetMode="External"/><Relationship Id="rId115" Type="http://schemas.openxmlformats.org/officeDocument/2006/relationships/hyperlink" Target="https://docs.microsoft.com/azure/active-directory-b2c/" TargetMode="External"/><Relationship Id="rId131" Type="http://schemas.openxmlformats.org/officeDocument/2006/relationships/image" Target="../media/image122.png"/><Relationship Id="rId136" Type="http://schemas.openxmlformats.org/officeDocument/2006/relationships/hyperlink" Target="https://aka.ms/SecurityBestPractices" TargetMode="External"/><Relationship Id="rId157" Type="http://schemas.openxmlformats.org/officeDocument/2006/relationships/hyperlink" Target="https://docs.microsoft.com/microsoft-365/security/office-365-security/office-365-atp" TargetMode="External"/><Relationship Id="rId61" Type="http://schemas.openxmlformats.org/officeDocument/2006/relationships/hyperlink" Target="https://docs.microsoft.com/azure/private-link/" TargetMode="External"/><Relationship Id="rId82" Type="http://schemas.openxmlformats.org/officeDocument/2006/relationships/hyperlink" Target="https://docs.microsoft.com/windows/security/threat-protection/microsoft-defender-atp/next-gen-threat-and-vuln-mgt" TargetMode="External"/><Relationship Id="rId152" Type="http://schemas.openxmlformats.org/officeDocument/2006/relationships/hyperlink" Target="https://aka.ms/AzureSentinel" TargetMode="External"/><Relationship Id="rId19" Type="http://schemas.openxmlformats.org/officeDocument/2006/relationships/image" Target="../media/image57.svg"/><Relationship Id="rId14" Type="http://schemas.openxmlformats.org/officeDocument/2006/relationships/image" Target="../media/image52.png"/><Relationship Id="rId30" Type="http://schemas.openxmlformats.org/officeDocument/2006/relationships/image" Target="../media/image67.svg"/><Relationship Id="rId35" Type="http://schemas.openxmlformats.org/officeDocument/2006/relationships/image" Target="../media/image72.png"/><Relationship Id="rId56" Type="http://schemas.openxmlformats.org/officeDocument/2006/relationships/hyperlink" Target="https://docs.microsoft.com/microsoft-365/security/office-365-security/attack-simulator" TargetMode="External"/><Relationship Id="rId77" Type="http://schemas.openxmlformats.org/officeDocument/2006/relationships/hyperlink" Target="https://docs.microsoft.com/windows/security/threat-protection/microsoft-defender-atp/microsoft-threat-experts" TargetMode="External"/><Relationship Id="rId100" Type="http://schemas.openxmlformats.org/officeDocument/2006/relationships/hyperlink" Target="https://docs.microsoft.com/azure/security-center/security-center-intro" TargetMode="External"/><Relationship Id="rId105" Type="http://schemas.openxmlformats.org/officeDocument/2006/relationships/hyperlink" Target="https://docs.microsoft.com/microsoft-365/compliance/ediscovery" TargetMode="External"/><Relationship Id="rId126" Type="http://schemas.openxmlformats.org/officeDocument/2006/relationships/image" Target="../media/image118.png"/><Relationship Id="rId147" Type="http://schemas.openxmlformats.org/officeDocument/2006/relationships/hyperlink" Target="https://aka.ms/spa" TargetMode="External"/><Relationship Id="rId8" Type="http://schemas.openxmlformats.org/officeDocument/2006/relationships/hyperlink" Target="https://docs.microsoft.com/azure/information-protection/deploy-use/deploy-aip-scanner" TargetMode="External"/><Relationship Id="rId51" Type="http://schemas.openxmlformats.org/officeDocument/2006/relationships/hyperlink" Target="https://docs.microsoft.com/azure/virtual-network/ddos-protection-overview" TargetMode="External"/><Relationship Id="rId72" Type="http://schemas.openxmlformats.org/officeDocument/2006/relationships/image" Target="../media/image95.jpeg"/><Relationship Id="rId93" Type="http://schemas.openxmlformats.org/officeDocument/2006/relationships/image" Target="../media/image108.png"/><Relationship Id="rId98" Type="http://schemas.openxmlformats.org/officeDocument/2006/relationships/hyperlink" Target="https://docs.microsoft.com/microsoft-365/compliance/communication-compliance" TargetMode="External"/><Relationship Id="rId121" Type="http://schemas.openxmlformats.org/officeDocument/2006/relationships/hyperlink" Target="https://docs.microsoft.com/azure/active-directory/governance/identity-governance-overview#:~:text=Azure%20Active%20Directory%20(Azure%20AD)%20Identity%20Governance%20allows,critical%20assets%20--%20while%20ensuring%20employee%20and" TargetMode="External"/><Relationship Id="rId142" Type="http://schemas.openxmlformats.org/officeDocument/2006/relationships/hyperlink" Target="https://docs.microsoft.com/microsoft-365/security/mtp/microsoft-secure-score" TargetMode="External"/><Relationship Id="rId3" Type="http://schemas.openxmlformats.org/officeDocument/2006/relationships/hyperlink" Target="https://docs.microsoft.com/azure/purview/overview" TargetMode="External"/><Relationship Id="rId25" Type="http://schemas.openxmlformats.org/officeDocument/2006/relationships/hyperlink" Target="https://docs.microsoft.com/azure/active-directory/" TargetMode="External"/><Relationship Id="rId46" Type="http://schemas.openxmlformats.org/officeDocument/2006/relationships/image" Target="../media/image81.emf"/><Relationship Id="rId67" Type="http://schemas.openxmlformats.org/officeDocument/2006/relationships/image" Target="../media/image92.svg"/><Relationship Id="rId116" Type="http://schemas.openxmlformats.org/officeDocument/2006/relationships/hyperlink" Target="https://docs.microsoft.com/azure/active-directory/authentication/multi-factor-authentication" TargetMode="External"/><Relationship Id="rId137" Type="http://schemas.openxmlformats.org/officeDocument/2006/relationships/hyperlink" Target="https://aka.ms/azuresecuritytop10" TargetMode="External"/><Relationship Id="rId158" Type="http://schemas.openxmlformats.org/officeDocument/2006/relationships/hyperlink" Target="https://go.microsoft.com/fwlink/p/?linkid=2134538" TargetMode="External"/><Relationship Id="rId20" Type="http://schemas.openxmlformats.org/officeDocument/2006/relationships/image" Target="../media/image58.png"/><Relationship Id="rId41" Type="http://schemas.openxmlformats.org/officeDocument/2006/relationships/image" Target="../media/image78.png"/><Relationship Id="rId62" Type="http://schemas.openxmlformats.org/officeDocument/2006/relationships/image" Target="../media/image87.png"/><Relationship Id="rId83" Type="http://schemas.openxmlformats.org/officeDocument/2006/relationships/hyperlink" Target="https://docs.microsoft.com/azure/security-center/azure-defender" TargetMode="External"/><Relationship Id="rId88" Type="http://schemas.openxmlformats.org/officeDocument/2006/relationships/image" Target="../media/image103.png"/><Relationship Id="rId111" Type="http://schemas.openxmlformats.org/officeDocument/2006/relationships/hyperlink" Target="https://docs.microsoft.com/defender-for-identity/what-is" TargetMode="External"/><Relationship Id="rId132" Type="http://schemas.openxmlformats.org/officeDocument/2006/relationships/image" Target="../media/image123.png"/><Relationship Id="rId153" Type="http://schemas.openxmlformats.org/officeDocument/2006/relationships/image" Target="../media/image126.png"/><Relationship Id="rId15" Type="http://schemas.openxmlformats.org/officeDocument/2006/relationships/image" Target="../media/image53.svg"/><Relationship Id="rId36" Type="http://schemas.openxmlformats.org/officeDocument/2006/relationships/image" Target="../media/image73.png"/><Relationship Id="rId57" Type="http://schemas.openxmlformats.org/officeDocument/2006/relationships/hyperlink" Target="https://docs.microsoft.com/microsoft-365/compliance/insider-risk-management" TargetMode="External"/><Relationship Id="rId106" Type="http://schemas.openxmlformats.org/officeDocument/2006/relationships/hyperlink" Target="https://support.office.com/article/Manage-data-governance-in-Office-365-48064107-fed2-4db0-9e5c-aa5ddd5ccb09" TargetMode="External"/><Relationship Id="rId127" Type="http://schemas.openxmlformats.org/officeDocument/2006/relationships/hyperlink" Target="https://azure.microsoft.com/marketplace/" TargetMode="External"/><Relationship Id="rId10" Type="http://schemas.openxmlformats.org/officeDocument/2006/relationships/image" Target="../media/image49.jpeg"/><Relationship Id="rId31" Type="http://schemas.openxmlformats.org/officeDocument/2006/relationships/image" Target="../media/image68.png"/><Relationship Id="rId52" Type="http://schemas.openxmlformats.org/officeDocument/2006/relationships/hyperlink" Target="https://azure.microsoft.com/services/site-recovery/" TargetMode="External"/><Relationship Id="rId73" Type="http://schemas.openxmlformats.org/officeDocument/2006/relationships/image" Target="../media/image96.png"/><Relationship Id="rId78" Type="http://schemas.openxmlformats.org/officeDocument/2006/relationships/hyperlink" Target="https://aka.ms/DART" TargetMode="External"/><Relationship Id="rId94" Type="http://schemas.openxmlformats.org/officeDocument/2006/relationships/image" Target="../media/image109.png"/><Relationship Id="rId99" Type="http://schemas.openxmlformats.org/officeDocument/2006/relationships/hyperlink" Target="https://docs.microsoft.com/azure/lighthouse/overview" TargetMode="External"/><Relationship Id="rId101" Type="http://schemas.openxmlformats.org/officeDocument/2006/relationships/hyperlink" Target="https://azure.microsoft.com/blog/regulatory-compliance-dashboard-in-azure-security-center-now-available/" TargetMode="External"/><Relationship Id="rId122" Type="http://schemas.openxmlformats.org/officeDocument/2006/relationships/hyperlink" Target="https://docs.microsoft.com/azure/active-directory/authentication/howto-authentication-passwordless-security-key#:~:text=User%20registration%20and%20management%20of%20FIDO2%20security%20keys,method%20and%20choosing%20Security%20key.%20More%20items...%20" TargetMode="External"/><Relationship Id="rId143" Type="http://schemas.openxmlformats.org/officeDocument/2006/relationships/hyperlink" Target="https://docs.microsoft.com/microsoft-365/compliance/compliance-score-calculation" TargetMode="External"/><Relationship Id="rId148" Type="http://schemas.openxmlformats.org/officeDocument/2006/relationships/hyperlink" Target="https://aka.ms/PAW" TargetMode="External"/><Relationship Id="rId4" Type="http://schemas.openxmlformats.org/officeDocument/2006/relationships/hyperlink" Target="https://aka.ms/MCRA" TargetMode="External"/><Relationship Id="rId9" Type="http://schemas.openxmlformats.org/officeDocument/2006/relationships/hyperlink" Target="https://docs.microsoft.com/en-us/information-protection/get-started/requirements-applications" TargetMode="External"/><Relationship Id="rId26" Type="http://schemas.openxmlformats.org/officeDocument/2006/relationships/image" Target="../media/image63.emf"/><Relationship Id="rId47" Type="http://schemas.openxmlformats.org/officeDocument/2006/relationships/hyperlink" Target="https://docs.microsoft.com/azure/key-vault/key-vault-overview" TargetMode="External"/><Relationship Id="rId68" Type="http://schemas.openxmlformats.org/officeDocument/2006/relationships/hyperlink" Target="https://docs.microsoft.com/azure/active-directory/active-directory-conditional-access-azure-portal" TargetMode="External"/><Relationship Id="rId89" Type="http://schemas.openxmlformats.org/officeDocument/2006/relationships/image" Target="../media/image104.png"/><Relationship Id="rId112" Type="http://schemas.openxmlformats.org/officeDocument/2006/relationships/hyperlink" Target="https://docs.microsoft.com/azure/active-directory/active-directory-privileged-identity-management-configure" TargetMode="External"/><Relationship Id="rId133" Type="http://schemas.openxmlformats.org/officeDocument/2006/relationships/hyperlink" Target="https://azure.microsoft.com/blog/security-and-compliance-in-azure-stack/" TargetMode="External"/><Relationship Id="rId154" Type="http://schemas.openxmlformats.org/officeDocument/2006/relationships/image" Target="../media/image127.svg"/><Relationship Id="rId16" Type="http://schemas.openxmlformats.org/officeDocument/2006/relationships/image" Target="../media/image54.png"/><Relationship Id="rId37" Type="http://schemas.openxmlformats.org/officeDocument/2006/relationships/image" Target="../media/image74.png"/><Relationship Id="rId58" Type="http://schemas.openxmlformats.org/officeDocument/2006/relationships/hyperlink" Target="https://docs.microsoft.com/azure-sphere/product-overview/what-is-azure-sphere" TargetMode="External"/><Relationship Id="rId79" Type="http://schemas.openxmlformats.org/officeDocument/2006/relationships/hyperlink" Target="https://docs.microsoft.com/windows/security/threat-protection/windows-defender-atp/windows-defender-advanced-threat-protection" TargetMode="External"/><Relationship Id="rId102" Type="http://schemas.openxmlformats.org/officeDocument/2006/relationships/hyperlink" Target="https://docs.microsoft.com/azure/security-center/secure-score-security-controls" TargetMode="External"/><Relationship Id="rId123" Type="http://schemas.openxmlformats.org/officeDocument/2006/relationships/image" Target="../media/image116.png"/><Relationship Id="rId144" Type="http://schemas.openxmlformats.org/officeDocument/2006/relationships/hyperlink" Target="https://docs.microsoft.com/mem/" TargetMode="External"/><Relationship Id="rId90" Type="http://schemas.openxmlformats.org/officeDocument/2006/relationships/image" Target="../media/image105.png"/><Relationship Id="rId27" Type="http://schemas.openxmlformats.org/officeDocument/2006/relationships/image" Target="../media/image64.png"/><Relationship Id="rId48" Type="http://schemas.openxmlformats.org/officeDocument/2006/relationships/image" Target="../media/image82.png"/><Relationship Id="rId69" Type="http://schemas.openxmlformats.org/officeDocument/2006/relationships/hyperlink" Target="https://aka.ms/GHSecurity" TargetMode="External"/><Relationship Id="rId113" Type="http://schemas.openxmlformats.org/officeDocument/2006/relationships/hyperlink" Target="https://docs.microsoft.com/azure/active-directory/active-directory-identityprotection" TargetMode="External"/><Relationship Id="rId134" Type="http://schemas.openxmlformats.org/officeDocument/2006/relationships/hyperlink" Target="https://docs.microsoft.com/azure/active-directory/manage-apps/application-proxy" TargetMode="External"/><Relationship Id="rId80" Type="http://schemas.openxmlformats.org/officeDocument/2006/relationships/hyperlink" Target="https://docs.microsoft.com/microsoft-365/compliance/endpoint-dlp-learn-about" TargetMode="External"/><Relationship Id="rId155" Type="http://schemas.openxmlformats.org/officeDocument/2006/relationships/image" Target="../media/image128.png"/></Relationships>
</file>

<file path=ppt/slides/_rels/slide7.xml.rels><?xml version="1.0" encoding="UTF-8" standalone="yes"?>
<Relationships xmlns="http://schemas.openxmlformats.org/package/2006/relationships"><Relationship Id="rId8" Type="http://schemas.openxmlformats.org/officeDocument/2006/relationships/hyperlink" Target="https://docs.microsoft.com/en-us/microsoft-365/compliance/offering-iso-22301?view=o365-worldwide" TargetMode="External"/><Relationship Id="rId13" Type="http://schemas.openxmlformats.org/officeDocument/2006/relationships/hyperlink" Target="https://docs.microsoft.com/en-us/microsoft-365/compliance/offering-iso-9001?view=o365-worldwide" TargetMode="External"/><Relationship Id="rId3" Type="http://schemas.openxmlformats.org/officeDocument/2006/relationships/hyperlink" Target="https://docs.microsoft.com/en-us/microsoft-365/compliance/offering-cis-benchmark?view=o365-worldwide" TargetMode="External"/><Relationship Id="rId7" Type="http://schemas.openxmlformats.org/officeDocument/2006/relationships/hyperlink" Target="https://docs.microsoft.com/en-us/microsoft-365/compliance/offering-iso-20000-1-2011?view=o365-worldwide" TargetMode="External"/><Relationship Id="rId12" Type="http://schemas.openxmlformats.org/officeDocument/2006/relationships/hyperlink" Target="https://docs.microsoft.com/en-us/microsoft-365/compliance/offering-iso-27701?view=o365-worldwide" TargetMode="External"/><Relationship Id="rId2" Type="http://schemas.openxmlformats.org/officeDocument/2006/relationships/image" Target="../media/image131.png"/><Relationship Id="rId16" Type="http://schemas.openxmlformats.org/officeDocument/2006/relationships/hyperlink" Target="https://docs.microsoft.com/en-us/microsoft-365/compliance/offering-wcag-2-1?view=o365-worldwide" TargetMode="External"/><Relationship Id="rId1" Type="http://schemas.openxmlformats.org/officeDocument/2006/relationships/slideLayout" Target="../slideLayouts/slideLayout19.xml"/><Relationship Id="rId6" Type="http://schemas.openxmlformats.org/officeDocument/2006/relationships/hyperlink" Target="https://docs.microsoft.com/en-us/microsoft-365/compliance/offering-csa-star-self-assessment?view=o365-worldwide" TargetMode="External"/><Relationship Id="rId11" Type="http://schemas.openxmlformats.org/officeDocument/2006/relationships/hyperlink" Target="https://docs.microsoft.com/en-us/microsoft-365/compliance/offering-iso-27018?view=o365-worldwide" TargetMode="External"/><Relationship Id="rId5" Type="http://schemas.openxmlformats.org/officeDocument/2006/relationships/hyperlink" Target="https://docs.microsoft.com/en-us/microsoft-365/compliance/offering-csa-star-certification?view=o365-worldwide" TargetMode="External"/><Relationship Id="rId15" Type="http://schemas.openxmlformats.org/officeDocument/2006/relationships/hyperlink" Target="https://docs.microsoft.com/en-us/microsoft-365/compliance/offering-soc?view=o365-worldwide" TargetMode="External"/><Relationship Id="rId10" Type="http://schemas.openxmlformats.org/officeDocument/2006/relationships/hyperlink" Target="https://docs.microsoft.com/en-us/microsoft-365/compliance/offering-iso-27017?view=o365-worldwide" TargetMode="External"/><Relationship Id="rId4" Type="http://schemas.openxmlformats.org/officeDocument/2006/relationships/hyperlink" Target="https://docs.microsoft.com/en-us/microsoft-365/compliance/offering-csa-star-attestation?view=o365-worldwide" TargetMode="External"/><Relationship Id="rId9" Type="http://schemas.openxmlformats.org/officeDocument/2006/relationships/hyperlink" Target="https://docs.microsoft.com/en-us/microsoft-365/compliance/offering-iso-27001?view=o365-worldwide" TargetMode="External"/><Relationship Id="rId14" Type="http://schemas.openxmlformats.org/officeDocument/2006/relationships/hyperlink" Target="https://docs.microsoft.com/en-us/microsoft-365/compliance/offering-pci-dss?view=o365-worldwide"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32.png"/><Relationship Id="rId7" Type="http://schemas.microsoft.com/office/2007/relationships/hdphoto" Target="../media/hdphoto2.wdp"/><Relationship Id="rId2" Type="http://schemas.openxmlformats.org/officeDocument/2006/relationships/notesSlide" Target="../notesSlides/notesSlide4.xml"/><Relationship Id="rId1" Type="http://schemas.openxmlformats.org/officeDocument/2006/relationships/slideLayout" Target="../slideLayouts/slideLayout19.xml"/><Relationship Id="rId6" Type="http://schemas.openxmlformats.org/officeDocument/2006/relationships/image" Target="../media/image134.png"/><Relationship Id="rId5" Type="http://schemas.openxmlformats.org/officeDocument/2006/relationships/image" Target="../media/image133.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2" Type="http://schemas.openxmlformats.org/officeDocument/2006/relationships/image" Target="../media/image136.emf"/><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EF6E443-09DA-4EA6-BD73-3089B2EE2B65}"/>
              </a:ext>
            </a:extLst>
          </p:cNvPr>
          <p:cNvSpPr>
            <a:spLocks noGrp="1"/>
          </p:cNvSpPr>
          <p:nvPr>
            <p:ph type="body" sz="quarter" idx="15"/>
          </p:nvPr>
        </p:nvSpPr>
        <p:spPr>
          <a:xfrm>
            <a:off x="442466" y="5137116"/>
            <a:ext cx="5413394" cy="523220"/>
          </a:xfrm>
        </p:spPr>
        <p:txBody>
          <a:bodyPr/>
          <a:lstStyle/>
          <a:p>
            <a:r>
              <a:rPr lang="en-US" sz="1200" dirty="0">
                <a:solidFill>
                  <a:schemeClr val="tx1"/>
                </a:solidFill>
              </a:rPr>
              <a:t>Mike Martin</a:t>
            </a:r>
            <a:endParaRPr lang="hu-HU" sz="1200" dirty="0">
              <a:solidFill>
                <a:schemeClr val="tx1"/>
              </a:solidFill>
            </a:endParaRPr>
          </a:p>
          <a:p>
            <a:r>
              <a:rPr lang="en-US" sz="1000" i="1" dirty="0">
                <a:solidFill>
                  <a:schemeClr val="tx1"/>
                </a:solidFill>
              </a:rPr>
              <a:t>CSA, Microsoft </a:t>
            </a:r>
            <a:r>
              <a:rPr lang="hu-HU" sz="1000" i="1" dirty="0">
                <a:solidFill>
                  <a:schemeClr val="tx1"/>
                </a:solidFill>
              </a:rPr>
              <a:t>Belgium</a:t>
            </a:r>
            <a:endParaRPr lang="en-US" sz="1000" dirty="0">
              <a:solidFill>
                <a:schemeClr val="tx1"/>
              </a:solidFill>
            </a:endParaRPr>
          </a:p>
        </p:txBody>
      </p:sp>
      <p:sp>
        <p:nvSpPr>
          <p:cNvPr id="7" name="Title 1">
            <a:extLst>
              <a:ext uri="{FF2B5EF4-FFF2-40B4-BE49-F238E27FC236}">
                <a16:creationId xmlns:a16="http://schemas.microsoft.com/office/drawing/2014/main" id="{E7FCCB93-A434-28A6-C4F5-B6A233F6D502}"/>
              </a:ext>
            </a:extLst>
          </p:cNvPr>
          <p:cNvSpPr txBox="1">
            <a:spLocks/>
          </p:cNvSpPr>
          <p:nvPr/>
        </p:nvSpPr>
        <p:spPr>
          <a:xfrm>
            <a:off x="428681" y="2798782"/>
            <a:ext cx="5428936" cy="1793104"/>
          </a:xfrm>
          <a:prstGeom prst="rect">
            <a:avLst/>
          </a:prstGeom>
          <a:noFill/>
        </p:spPr>
        <p:txBody>
          <a:bodyPr vert="horz" wrap="square" lIns="0" tIns="0" rIns="0" bIns="182880" rtlCol="0" anchor="b" anchorCtr="0">
            <a:noAutofit/>
          </a:bodyPr>
          <a:lstStyle>
            <a:lvl1pPr algn="l" defTabSz="914367" rtl="0" eaLnBrk="1" latinLnBrk="0" hangingPunct="1">
              <a:lnSpc>
                <a:spcPct val="90000"/>
              </a:lnSpc>
              <a:spcBef>
                <a:spcPct val="0"/>
              </a:spcBef>
              <a:buNone/>
              <a:defRPr lang="en-US" sz="4705" b="0" strike="noStrike" kern="1200" cap="none" spc="-49" baseline="0">
                <a:ln w="3175">
                  <a:noFill/>
                </a:ln>
                <a:solidFill>
                  <a:srgbClr val="000000"/>
                </a:solidFill>
                <a:effectLst/>
                <a:latin typeface="+mj-lt"/>
                <a:ea typeface="+mn-ea"/>
                <a:cs typeface="Segoe UI" pitchFamily="34" charset="0"/>
              </a:defRPr>
            </a:lvl1pPr>
          </a:lstStyle>
          <a:p>
            <a:r>
              <a:rPr lang="en-US" sz="2400" dirty="0"/>
              <a:t>Reach for the Cloud</a:t>
            </a:r>
            <a:br>
              <a:rPr lang="en-NL" dirty="0"/>
            </a:br>
            <a:br>
              <a:rPr lang="en-NL" dirty="0"/>
            </a:br>
            <a:r>
              <a:rPr lang="en-NL" sz="3600" dirty="0"/>
              <a:t>Azure Security for </a:t>
            </a:r>
            <a:br>
              <a:rPr lang="en-NL" sz="3600" dirty="0"/>
            </a:br>
            <a:r>
              <a:rPr lang="en-NL" sz="3600" dirty="0"/>
              <a:t>small and mid-size organizations</a:t>
            </a:r>
          </a:p>
        </p:txBody>
      </p:sp>
    </p:spTree>
    <p:extLst>
      <p:ext uri="{BB962C8B-B14F-4D97-AF65-F5344CB8AC3E}">
        <p14:creationId xmlns:p14="http://schemas.microsoft.com/office/powerpoint/2010/main" val="1160067295"/>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FF8B1EBB-E81D-496B-8EE8-C9DB4FB37709}"/>
              </a:ext>
            </a:extLst>
          </p:cNvPr>
          <p:cNvSpPr/>
          <p:nvPr/>
        </p:nvSpPr>
        <p:spPr bwMode="auto">
          <a:xfrm>
            <a:off x="0" y="2894275"/>
            <a:ext cx="12192000" cy="39637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9" name="Rectangle 18" descr="Technology">
            <a:extLst>
              <a:ext uri="{FF2B5EF4-FFF2-40B4-BE49-F238E27FC236}">
                <a16:creationId xmlns:a16="http://schemas.microsoft.com/office/drawing/2014/main" id="{BC7DBB69-5D06-4652-8FF2-AD046FA4D274}"/>
              </a:ext>
            </a:extLst>
          </p:cNvPr>
          <p:cNvSpPr/>
          <p:nvPr/>
        </p:nvSpPr>
        <p:spPr bwMode="auto">
          <a:xfrm>
            <a:off x="7762590" y="1757426"/>
            <a:ext cx="2900648" cy="2020980"/>
          </a:xfrm>
          <a:prstGeom prst="rect">
            <a:avLst/>
          </a:prstGeom>
          <a:solidFill>
            <a:srgbClr val="FFFFFF"/>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82880" rIns="182880" bIns="457200"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200" b="0" i="0" u="none" strike="noStrike" kern="1200" cap="none" spc="0" normalizeH="0" baseline="0" noProof="0">
                <a:ln>
                  <a:noFill/>
                </a:ln>
                <a:solidFill>
                  <a:srgbClr val="0078D3"/>
                </a:solidFill>
                <a:effectLst/>
                <a:uLnTx/>
                <a:uFillTx/>
                <a:latin typeface="Segoe UI Semibold"/>
                <a:ea typeface="Segoe UI" pitchFamily="34" charset="0"/>
                <a:cs typeface="Segoe UI" pitchFamily="34" charset="0"/>
              </a:rPr>
              <a:t>Technology</a:t>
            </a:r>
          </a:p>
        </p:txBody>
      </p:sp>
      <p:pic>
        <p:nvPicPr>
          <p:cNvPr id="17" name="Picture 16">
            <a:extLst>
              <a:ext uri="{FF2B5EF4-FFF2-40B4-BE49-F238E27FC236}">
                <a16:creationId xmlns:a16="http://schemas.microsoft.com/office/drawing/2014/main" id="{11715747-50AC-2BFE-FE14-69FCAB97D47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941848" y="2284675"/>
            <a:ext cx="542132" cy="406599"/>
          </a:xfrm>
          <a:prstGeom prst="rect">
            <a:avLst/>
          </a:prstGeom>
        </p:spPr>
      </p:pic>
      <p:sp>
        <p:nvSpPr>
          <p:cNvPr id="18" name="Rectangle 17" descr="Process">
            <a:extLst>
              <a:ext uri="{FF2B5EF4-FFF2-40B4-BE49-F238E27FC236}">
                <a16:creationId xmlns:a16="http://schemas.microsoft.com/office/drawing/2014/main" id="{F0C61A2B-26CF-4664-92F2-FA4076725C5D}"/>
              </a:ext>
            </a:extLst>
          </p:cNvPr>
          <p:cNvSpPr/>
          <p:nvPr/>
        </p:nvSpPr>
        <p:spPr bwMode="auto">
          <a:xfrm>
            <a:off x="4645676" y="1757426"/>
            <a:ext cx="2900648" cy="2020980"/>
          </a:xfrm>
          <a:prstGeom prst="rect">
            <a:avLst/>
          </a:prstGeom>
          <a:solidFill>
            <a:srgbClr val="FFFFFF"/>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82880" rIns="182880" bIns="457200"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200" b="0" i="0" u="none" strike="noStrike" kern="1200" cap="none" spc="0" normalizeH="0" baseline="0" noProof="0">
                <a:ln>
                  <a:noFill/>
                </a:ln>
                <a:solidFill>
                  <a:srgbClr val="0078D3"/>
                </a:solidFill>
                <a:effectLst/>
                <a:uLnTx/>
                <a:uFillTx/>
                <a:latin typeface="Segoe UI Semibold"/>
                <a:ea typeface="Segoe UI" pitchFamily="34" charset="0"/>
                <a:cs typeface="Segoe UI" pitchFamily="34" charset="0"/>
              </a:rPr>
              <a:t>Process</a:t>
            </a:r>
          </a:p>
        </p:txBody>
      </p:sp>
      <p:pic>
        <p:nvPicPr>
          <p:cNvPr id="4" name="Picture 3">
            <a:extLst>
              <a:ext uri="{FF2B5EF4-FFF2-40B4-BE49-F238E27FC236}">
                <a16:creationId xmlns:a16="http://schemas.microsoft.com/office/drawing/2014/main" id="{F286FFCD-F12D-DBB6-E7FD-162ED79ED97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92701" y="2290814"/>
            <a:ext cx="406599" cy="406599"/>
          </a:xfrm>
          <a:prstGeom prst="rect">
            <a:avLst/>
          </a:prstGeom>
        </p:spPr>
      </p:pic>
      <p:sp>
        <p:nvSpPr>
          <p:cNvPr id="16" name="Rectangle 15" descr="People">
            <a:extLst>
              <a:ext uri="{FF2B5EF4-FFF2-40B4-BE49-F238E27FC236}">
                <a16:creationId xmlns:a16="http://schemas.microsoft.com/office/drawing/2014/main" id="{47B8C489-4AF6-4AB1-886D-ACA261066069}"/>
              </a:ext>
            </a:extLst>
          </p:cNvPr>
          <p:cNvSpPr/>
          <p:nvPr/>
        </p:nvSpPr>
        <p:spPr bwMode="auto">
          <a:xfrm>
            <a:off x="1528762" y="1757426"/>
            <a:ext cx="2900648" cy="2020980"/>
          </a:xfrm>
          <a:prstGeom prst="rect">
            <a:avLst/>
          </a:prstGeom>
          <a:solidFill>
            <a:srgbClr val="FFFFFF"/>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82880" rIns="182880" bIns="457200"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200" b="0" i="0" u="none" strike="noStrike" kern="1200" cap="none" spc="0" normalizeH="0" baseline="0" noProof="0">
                <a:ln>
                  <a:noFill/>
                </a:ln>
                <a:solidFill>
                  <a:srgbClr val="0078D3"/>
                </a:solidFill>
                <a:effectLst/>
                <a:uLnTx/>
                <a:uFillTx/>
                <a:latin typeface="Segoe UI Semibold"/>
                <a:ea typeface="Segoe UI" pitchFamily="34" charset="0"/>
                <a:cs typeface="Segoe UI" pitchFamily="34" charset="0"/>
              </a:rPr>
              <a:t>People</a:t>
            </a:r>
          </a:p>
        </p:txBody>
      </p:sp>
      <p:pic>
        <p:nvPicPr>
          <p:cNvPr id="2" name="Picture 1">
            <a:extLst>
              <a:ext uri="{FF2B5EF4-FFF2-40B4-BE49-F238E27FC236}">
                <a16:creationId xmlns:a16="http://schemas.microsoft.com/office/drawing/2014/main" id="{EE930D14-8AD0-28E1-586D-FF4086CF2DE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706979" y="2132192"/>
            <a:ext cx="499121" cy="499121"/>
          </a:xfrm>
          <a:prstGeom prst="rect">
            <a:avLst/>
          </a:prstGeom>
        </p:spPr>
      </p:pic>
      <p:sp>
        <p:nvSpPr>
          <p:cNvPr id="3" name="Title 2">
            <a:extLst>
              <a:ext uri="{FF2B5EF4-FFF2-40B4-BE49-F238E27FC236}">
                <a16:creationId xmlns:a16="http://schemas.microsoft.com/office/drawing/2014/main" id="{76493E96-194A-8DD3-2A5E-94C92B2E337C}"/>
              </a:ext>
            </a:extLst>
          </p:cNvPr>
          <p:cNvSpPr>
            <a:spLocks noGrp="1"/>
          </p:cNvSpPr>
          <p:nvPr>
            <p:ph type="title"/>
          </p:nvPr>
        </p:nvSpPr>
        <p:spPr/>
        <p:txBody>
          <a:bodyPr/>
          <a:lstStyle/>
          <a:p>
            <a:r>
              <a:rPr lang="en-NL" dirty="0"/>
              <a:t>Top 10 – Essential Cloud Security</a:t>
            </a:r>
            <a:br>
              <a:rPr lang="en-NL" dirty="0"/>
            </a:br>
            <a:r>
              <a:rPr lang="en-NL" sz="2000" dirty="0">
                <a:latin typeface="Segoe UI" panose="020B0502040204020203" pitchFamily="34" charset="0"/>
              </a:rPr>
              <a:t>Actionable, Holistic, Short- and long-term</a:t>
            </a:r>
          </a:p>
        </p:txBody>
      </p:sp>
      <p:sp>
        <p:nvSpPr>
          <p:cNvPr id="20" name="Rectangle 19" descr="Foundational Architecture Decisions">
            <a:extLst>
              <a:ext uri="{FF2B5EF4-FFF2-40B4-BE49-F238E27FC236}">
                <a16:creationId xmlns:a16="http://schemas.microsoft.com/office/drawing/2014/main" id="{07AB889A-0E93-4418-996C-795398FD84EF}"/>
              </a:ext>
            </a:extLst>
          </p:cNvPr>
          <p:cNvSpPr/>
          <p:nvPr/>
        </p:nvSpPr>
        <p:spPr bwMode="auto">
          <a:xfrm>
            <a:off x="1528762" y="3987770"/>
            <a:ext cx="9134476" cy="2020980"/>
          </a:xfrm>
          <a:prstGeom prst="rect">
            <a:avLst/>
          </a:prstGeom>
          <a:solidFill>
            <a:srgbClr val="FFFFFF"/>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200" b="0" i="0" u="none" strike="noStrike" kern="1200" cap="none" spc="0" normalizeH="0" baseline="0" noProof="0" dirty="0">
                <a:ln>
                  <a:noFill/>
                </a:ln>
                <a:solidFill>
                  <a:srgbClr val="0078D3"/>
                </a:solidFill>
                <a:effectLst/>
                <a:uLnTx/>
                <a:uFillTx/>
                <a:latin typeface="Segoe UI Semibold"/>
                <a:ea typeface="Segoe UI" pitchFamily="34" charset="0"/>
                <a:cs typeface="Segoe UI" pitchFamily="34" charset="0"/>
              </a:rPr>
              <a:t>Foundational Architecture Decisions</a:t>
            </a:r>
          </a:p>
        </p:txBody>
      </p:sp>
      <p:pic>
        <p:nvPicPr>
          <p:cNvPr id="21" name="Picture 20">
            <a:extLst>
              <a:ext uri="{FF2B5EF4-FFF2-40B4-BE49-F238E27FC236}">
                <a16:creationId xmlns:a16="http://schemas.microsoft.com/office/drawing/2014/main" id="{B9EB5D8A-2B7F-5622-A7B3-5B54CEC57A9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206100" y="4759163"/>
            <a:ext cx="352353" cy="478194"/>
          </a:xfrm>
          <a:prstGeom prst="rect">
            <a:avLst/>
          </a:prstGeom>
        </p:spPr>
      </p:pic>
    </p:spTree>
    <p:extLst>
      <p:ext uri="{BB962C8B-B14F-4D97-AF65-F5344CB8AC3E}">
        <p14:creationId xmlns:p14="http://schemas.microsoft.com/office/powerpoint/2010/main" val="277595971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FF8B1EBB-E81D-496B-8EE8-C9DB4FB37709}"/>
              </a:ext>
            </a:extLst>
          </p:cNvPr>
          <p:cNvSpPr/>
          <p:nvPr/>
        </p:nvSpPr>
        <p:spPr bwMode="auto">
          <a:xfrm>
            <a:off x="6242050" y="1"/>
            <a:ext cx="594995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mn-ea"/>
              <a:cs typeface="Segoe UI" pitchFamily="34" charset="0"/>
            </a:endParaRPr>
          </a:p>
        </p:txBody>
      </p:sp>
      <p:sp>
        <p:nvSpPr>
          <p:cNvPr id="86" name="Oval 85">
            <a:extLst>
              <a:ext uri="{FF2B5EF4-FFF2-40B4-BE49-F238E27FC236}">
                <a16:creationId xmlns:a16="http://schemas.microsoft.com/office/drawing/2014/main" id="{D141668E-17F6-4A58-AF8B-459A38C36D83}"/>
              </a:ext>
              <a:ext uri="{C183D7F6-B498-43B3-948B-1728B52AA6E4}">
                <adec:decorative xmlns:adec="http://schemas.microsoft.com/office/drawing/2017/decorative" val="1"/>
              </a:ext>
            </a:extLst>
          </p:cNvPr>
          <p:cNvSpPr/>
          <p:nvPr/>
        </p:nvSpPr>
        <p:spPr bwMode="auto">
          <a:xfrm>
            <a:off x="5435052" y="3821547"/>
            <a:ext cx="1552020" cy="1552020"/>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0" name="Oval 49">
            <a:extLst>
              <a:ext uri="{FF2B5EF4-FFF2-40B4-BE49-F238E27FC236}">
                <a16:creationId xmlns:a16="http://schemas.microsoft.com/office/drawing/2014/main" id="{98991FA3-3E69-4248-B789-985E7913303E}"/>
              </a:ext>
              <a:ext uri="{C183D7F6-B498-43B3-948B-1728B52AA6E4}">
                <adec:decorative xmlns:adec="http://schemas.microsoft.com/office/drawing/2017/decorative" val="1"/>
              </a:ext>
            </a:extLst>
          </p:cNvPr>
          <p:cNvSpPr/>
          <p:nvPr/>
        </p:nvSpPr>
        <p:spPr bwMode="auto">
          <a:xfrm>
            <a:off x="5574585" y="3961080"/>
            <a:ext cx="1272952" cy="1272952"/>
          </a:xfrm>
          <a:prstGeom prst="ellipse">
            <a:avLst/>
          </a:prstGeom>
          <a:solidFill>
            <a:schemeClr val="bg1"/>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Segoe UI"/>
              <a:ea typeface="Segoe UI" pitchFamily="34" charset="0"/>
              <a:cs typeface="Segoe UI" pitchFamily="34" charset="0"/>
            </a:endParaRPr>
          </a:p>
        </p:txBody>
      </p:sp>
      <p:pic>
        <p:nvPicPr>
          <p:cNvPr id="5" name="Picture 4">
            <a:extLst>
              <a:ext uri="{FF2B5EF4-FFF2-40B4-BE49-F238E27FC236}">
                <a16:creationId xmlns:a16="http://schemas.microsoft.com/office/drawing/2014/main" id="{3001AC70-2C19-54A9-A893-CFB66B13B65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15580" y="4162553"/>
            <a:ext cx="788913" cy="788913"/>
          </a:xfrm>
          <a:prstGeom prst="rect">
            <a:avLst/>
          </a:prstGeom>
        </p:spPr>
      </p:pic>
      <p:pic>
        <p:nvPicPr>
          <p:cNvPr id="2" name="Picture 1">
            <a:extLst>
              <a:ext uri="{FF2B5EF4-FFF2-40B4-BE49-F238E27FC236}">
                <a16:creationId xmlns:a16="http://schemas.microsoft.com/office/drawing/2014/main" id="{AA3C0F7B-2BDD-1486-5059-129E82FC385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65551" y="2663596"/>
            <a:ext cx="354015" cy="354015"/>
          </a:xfrm>
          <a:prstGeom prst="rect">
            <a:avLst/>
          </a:prstGeom>
        </p:spPr>
      </p:pic>
      <p:sp>
        <p:nvSpPr>
          <p:cNvPr id="4" name="Text Placeholder 3">
            <a:extLst>
              <a:ext uri="{FF2B5EF4-FFF2-40B4-BE49-F238E27FC236}">
                <a16:creationId xmlns:a16="http://schemas.microsoft.com/office/drawing/2014/main" id="{58631586-65B5-47DA-941D-050BE425AFEE}"/>
              </a:ext>
            </a:extLst>
          </p:cNvPr>
          <p:cNvSpPr>
            <a:spLocks noGrp="1"/>
          </p:cNvSpPr>
          <p:nvPr>
            <p:ph type="body" sz="quarter" idx="12"/>
          </p:nvPr>
        </p:nvSpPr>
        <p:spPr>
          <a:xfrm>
            <a:off x="457199" y="3147016"/>
            <a:ext cx="4724401" cy="977538"/>
          </a:xfrm>
        </p:spPr>
        <p:txBody>
          <a:bodyPr anchor="ctr"/>
          <a:lstStyle/>
          <a:p>
            <a:r>
              <a:rPr lang="en-US" dirty="0"/>
              <a:t>Education on </a:t>
            </a:r>
            <a:br>
              <a:rPr lang="en-US" dirty="0"/>
            </a:br>
            <a:r>
              <a:rPr lang="en-US" dirty="0"/>
              <a:t>Critical Topics</a:t>
            </a:r>
          </a:p>
        </p:txBody>
      </p:sp>
      <p:sp>
        <p:nvSpPr>
          <p:cNvPr id="33" name="TextBox 32">
            <a:extLst>
              <a:ext uri="{FF2B5EF4-FFF2-40B4-BE49-F238E27FC236}">
                <a16:creationId xmlns:a16="http://schemas.microsoft.com/office/drawing/2014/main" id="{8CDE7D87-5B9B-4FFF-ADE6-9AC07699CFF6}"/>
              </a:ext>
            </a:extLst>
          </p:cNvPr>
          <p:cNvSpPr txBox="1"/>
          <p:nvPr/>
        </p:nvSpPr>
        <p:spPr>
          <a:xfrm>
            <a:off x="1053632" y="2644696"/>
            <a:ext cx="3710089" cy="461665"/>
          </a:xfrm>
          <a:prstGeom prst="rect">
            <a:avLst/>
          </a:prstGeom>
          <a:noFill/>
        </p:spPr>
        <p:txBody>
          <a:bodyPr wrap="square" lIns="0">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78D3"/>
                </a:solidFill>
                <a:effectLst/>
                <a:uLnTx/>
                <a:uFillTx/>
                <a:latin typeface="Segoe UI Semibold"/>
                <a:ea typeface="Segoe UI" pitchFamily="34" charset="0"/>
                <a:cs typeface="Segoe UI" pitchFamily="34" charset="0"/>
              </a:rPr>
              <a:t>People</a:t>
            </a:r>
          </a:p>
        </p:txBody>
      </p:sp>
      <p:sp>
        <p:nvSpPr>
          <p:cNvPr id="21" name="TextBox 20">
            <a:extLst>
              <a:ext uri="{FF2B5EF4-FFF2-40B4-BE49-F238E27FC236}">
                <a16:creationId xmlns:a16="http://schemas.microsoft.com/office/drawing/2014/main" id="{3EEDC1E4-D7F0-4CB8-BFA4-5177C5F46C34}"/>
              </a:ext>
            </a:extLst>
          </p:cNvPr>
          <p:cNvSpPr txBox="1"/>
          <p:nvPr/>
        </p:nvSpPr>
        <p:spPr>
          <a:xfrm>
            <a:off x="7176996" y="1898806"/>
            <a:ext cx="4591958" cy="723275"/>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2400" b="0" i="0" u="none" strike="noStrike" kern="1200" cap="none" spc="0" normalizeH="0" baseline="0" noProof="0" dirty="0">
                <a:ln>
                  <a:noFill/>
                </a:ln>
                <a:solidFill>
                  <a:schemeClr val="bg1"/>
                </a:solidFill>
                <a:effectLst/>
                <a:uLnTx/>
                <a:uFillTx/>
                <a:latin typeface="Segoe UI Semibold"/>
                <a:ea typeface="+mn-ea"/>
                <a:cs typeface="+mn-cs"/>
              </a:rPr>
              <a:t>Education on cloud journey </a:t>
            </a:r>
          </a:p>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chemeClr val="bg1"/>
                </a:solidFill>
                <a:effectLst/>
                <a:uLnTx/>
                <a:uFillTx/>
                <a:latin typeface="Segoe UI"/>
                <a:ea typeface="+mn-ea"/>
                <a:cs typeface="+mn-cs"/>
              </a:rPr>
              <a:t>Culture, threats, shared responsibility, </a:t>
            </a:r>
            <a:r>
              <a:rPr kumimoji="0" lang="en-US" sz="1800" b="0" i="0" u="none" strike="noStrike" kern="1200" cap="none" spc="0" normalizeH="0" baseline="0" noProof="0" dirty="0" err="1">
                <a:ln>
                  <a:noFill/>
                </a:ln>
                <a:solidFill>
                  <a:schemeClr val="bg1"/>
                </a:solidFill>
                <a:effectLst/>
                <a:uLnTx/>
                <a:uFillTx/>
                <a:latin typeface="Segoe UI"/>
                <a:ea typeface="+mn-ea"/>
                <a:cs typeface="+mn-cs"/>
              </a:rPr>
              <a:t>etc</a:t>
            </a:r>
            <a:endParaRPr kumimoji="0" lang="en-US" sz="2400" b="0" i="0" u="none" strike="noStrike" kern="1200" cap="none" spc="0" normalizeH="0" baseline="0" noProof="0" dirty="0">
              <a:ln>
                <a:noFill/>
              </a:ln>
              <a:solidFill>
                <a:schemeClr val="bg1"/>
              </a:solidFill>
              <a:effectLst/>
              <a:uLnTx/>
              <a:uFillTx/>
              <a:latin typeface="Segoe UI"/>
              <a:ea typeface="+mn-ea"/>
              <a:cs typeface="+mn-cs"/>
            </a:endParaRPr>
          </a:p>
        </p:txBody>
      </p:sp>
      <p:sp>
        <p:nvSpPr>
          <p:cNvPr id="22" name="TextBox 21">
            <a:extLst>
              <a:ext uri="{FF2B5EF4-FFF2-40B4-BE49-F238E27FC236}">
                <a16:creationId xmlns:a16="http://schemas.microsoft.com/office/drawing/2014/main" id="{B8171622-4E74-45D5-BD50-014E4E4B2E63}"/>
              </a:ext>
            </a:extLst>
          </p:cNvPr>
          <p:cNvSpPr txBox="1"/>
          <p:nvPr/>
        </p:nvSpPr>
        <p:spPr>
          <a:xfrm>
            <a:off x="7176996" y="4235920"/>
            <a:ext cx="4591958" cy="723275"/>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2400" b="0" i="0" u="none" strike="noStrike" kern="1200" cap="none" spc="0" normalizeH="0" baseline="0" noProof="0" dirty="0">
                <a:ln>
                  <a:noFill/>
                </a:ln>
                <a:solidFill>
                  <a:schemeClr val="bg1"/>
                </a:solidFill>
                <a:effectLst/>
                <a:uLnTx/>
                <a:uFillTx/>
                <a:latin typeface="Segoe UI Semibold"/>
                <a:ea typeface="+mn-ea"/>
                <a:cs typeface="+mn-cs"/>
              </a:rPr>
              <a:t>Educate on cloud technology</a:t>
            </a:r>
          </a:p>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chemeClr val="bg1"/>
                </a:solidFill>
                <a:effectLst/>
                <a:uLnTx/>
                <a:uFillTx/>
                <a:latin typeface="Segoe UI"/>
                <a:ea typeface="+mn-ea"/>
                <a:cs typeface="+mn-cs"/>
              </a:rPr>
              <a:t>Architecture, services, security controls, </a:t>
            </a:r>
            <a:r>
              <a:rPr kumimoji="0" lang="en-US" sz="1800" b="0" i="0" u="none" strike="noStrike" kern="1200" cap="none" spc="0" normalizeH="0" baseline="0" noProof="0" dirty="0" err="1">
                <a:ln>
                  <a:noFill/>
                </a:ln>
                <a:solidFill>
                  <a:schemeClr val="bg1"/>
                </a:solidFill>
                <a:effectLst/>
                <a:uLnTx/>
                <a:uFillTx/>
                <a:latin typeface="Segoe UI"/>
                <a:ea typeface="+mn-ea"/>
                <a:cs typeface="+mn-cs"/>
              </a:rPr>
              <a:t>etc</a:t>
            </a:r>
            <a:endParaRPr kumimoji="0" lang="en-US" sz="2400" b="0" i="0" u="none" strike="noStrike" kern="1200" cap="none" spc="0" normalizeH="0" baseline="0" noProof="0" dirty="0">
              <a:ln>
                <a:noFill/>
              </a:ln>
              <a:solidFill>
                <a:schemeClr val="bg1"/>
              </a:solidFill>
              <a:effectLst/>
              <a:uLnTx/>
              <a:uFillTx/>
              <a:latin typeface="Segoe UI"/>
              <a:ea typeface="+mn-ea"/>
              <a:cs typeface="+mn-cs"/>
            </a:endParaRPr>
          </a:p>
        </p:txBody>
      </p:sp>
      <p:grpSp>
        <p:nvGrpSpPr>
          <p:cNvPr id="24" name="Group 23">
            <a:extLst>
              <a:ext uri="{FF2B5EF4-FFF2-40B4-BE49-F238E27FC236}">
                <a16:creationId xmlns:a16="http://schemas.microsoft.com/office/drawing/2014/main" id="{B4DD328F-9870-4983-8893-0C06D11A73AB}"/>
              </a:ext>
            </a:extLst>
          </p:cNvPr>
          <p:cNvGrpSpPr/>
          <p:nvPr/>
        </p:nvGrpSpPr>
        <p:grpSpPr>
          <a:xfrm>
            <a:off x="5435052" y="1484433"/>
            <a:ext cx="1552020" cy="1552020"/>
            <a:chOff x="5742423" y="1781392"/>
            <a:chExt cx="1014525" cy="1014525"/>
          </a:xfrm>
        </p:grpSpPr>
        <p:sp>
          <p:nvSpPr>
            <p:cNvPr id="85" name="Oval 84">
              <a:extLst>
                <a:ext uri="{FF2B5EF4-FFF2-40B4-BE49-F238E27FC236}">
                  <a16:creationId xmlns:a16="http://schemas.microsoft.com/office/drawing/2014/main" id="{0B41C826-2227-4353-8C42-0AB127B1FF58}"/>
                </a:ext>
                <a:ext uri="{C183D7F6-B498-43B3-948B-1728B52AA6E4}">
                  <adec:decorative xmlns:adec="http://schemas.microsoft.com/office/drawing/2017/decorative" val="1"/>
                </a:ext>
              </a:extLst>
            </p:cNvPr>
            <p:cNvSpPr/>
            <p:nvPr/>
          </p:nvSpPr>
          <p:spPr bwMode="auto">
            <a:xfrm>
              <a:off x="5742423" y="1781392"/>
              <a:ext cx="1014525" cy="1014525"/>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1" name="Oval 40">
              <a:extLst>
                <a:ext uri="{FF2B5EF4-FFF2-40B4-BE49-F238E27FC236}">
                  <a16:creationId xmlns:a16="http://schemas.microsoft.com/office/drawing/2014/main" id="{67FBFBB0-DB83-4FCD-9216-D5801343693D}"/>
                </a:ext>
                <a:ext uri="{C183D7F6-B498-43B3-948B-1728B52AA6E4}">
                  <adec:decorative xmlns:adec="http://schemas.microsoft.com/office/drawing/2017/decorative" val="1"/>
                </a:ext>
              </a:extLst>
            </p:cNvPr>
            <p:cNvSpPr/>
            <p:nvPr/>
          </p:nvSpPr>
          <p:spPr bwMode="auto">
            <a:xfrm>
              <a:off x="5833490" y="1872459"/>
              <a:ext cx="832391" cy="832390"/>
            </a:xfrm>
            <a:prstGeom prst="ellipse">
              <a:avLst/>
            </a:prstGeom>
            <a:solidFill>
              <a:schemeClr val="bg1"/>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sp>
        <p:nvSpPr>
          <p:cNvPr id="29" name="Oval 28">
            <a:extLst>
              <a:ext uri="{FF2B5EF4-FFF2-40B4-BE49-F238E27FC236}">
                <a16:creationId xmlns:a16="http://schemas.microsoft.com/office/drawing/2014/main" id="{67849F40-ECA1-4FCE-AC3D-D5C0CF2F79FC}"/>
              </a:ext>
            </a:extLst>
          </p:cNvPr>
          <p:cNvSpPr/>
          <p:nvPr/>
        </p:nvSpPr>
        <p:spPr bwMode="auto">
          <a:xfrm>
            <a:off x="6473208" y="1405877"/>
            <a:ext cx="583631" cy="583631"/>
          </a:xfrm>
          <a:prstGeom prst="ellipse">
            <a:avLst/>
          </a:prstGeom>
          <a:solidFill>
            <a:srgbClr val="00B050"/>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Segoe UI Semibold"/>
                <a:ea typeface="+mn-ea"/>
                <a:cs typeface="Segoe UI" pitchFamily="34" charset="0"/>
              </a:rPr>
              <a:t>1</a:t>
            </a:r>
          </a:p>
        </p:txBody>
      </p:sp>
      <p:sp>
        <p:nvSpPr>
          <p:cNvPr id="88" name="Oval 87">
            <a:extLst>
              <a:ext uri="{FF2B5EF4-FFF2-40B4-BE49-F238E27FC236}">
                <a16:creationId xmlns:a16="http://schemas.microsoft.com/office/drawing/2014/main" id="{52C4C793-43BC-4AF9-9D4D-AEDA80613B15}"/>
              </a:ext>
            </a:extLst>
          </p:cNvPr>
          <p:cNvSpPr/>
          <p:nvPr/>
        </p:nvSpPr>
        <p:spPr bwMode="auto">
          <a:xfrm>
            <a:off x="6409778" y="3716922"/>
            <a:ext cx="583631" cy="583631"/>
          </a:xfrm>
          <a:prstGeom prst="ellipse">
            <a:avLst/>
          </a:prstGeom>
          <a:solidFill>
            <a:srgbClr val="00B050"/>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Segoe UI Semibold"/>
                <a:ea typeface="+mn-ea"/>
                <a:cs typeface="Segoe UI" pitchFamily="34" charset="0"/>
              </a:rPr>
              <a:t>2</a:t>
            </a:r>
          </a:p>
        </p:txBody>
      </p:sp>
      <p:pic>
        <p:nvPicPr>
          <p:cNvPr id="6" name="Picture 5">
            <a:extLst>
              <a:ext uri="{FF2B5EF4-FFF2-40B4-BE49-F238E27FC236}">
                <a16:creationId xmlns:a16="http://schemas.microsoft.com/office/drawing/2014/main" id="{495BE2EF-4746-44D6-1CD9-1BFE988D232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47593" y="1865985"/>
            <a:ext cx="788913" cy="788913"/>
          </a:xfrm>
          <a:prstGeom prst="rect">
            <a:avLst/>
          </a:prstGeom>
        </p:spPr>
      </p:pic>
    </p:spTree>
    <p:extLst>
      <p:ext uri="{BB962C8B-B14F-4D97-AF65-F5344CB8AC3E}">
        <p14:creationId xmlns:p14="http://schemas.microsoft.com/office/powerpoint/2010/main" val="16057231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026787-E711-3E00-F07C-08EA6E77E95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4669" y="2680492"/>
            <a:ext cx="406599" cy="406599"/>
          </a:xfrm>
          <a:prstGeom prst="rect">
            <a:avLst/>
          </a:prstGeom>
        </p:spPr>
      </p:pic>
      <p:sp>
        <p:nvSpPr>
          <p:cNvPr id="33" name="TextBox 32">
            <a:extLst>
              <a:ext uri="{FF2B5EF4-FFF2-40B4-BE49-F238E27FC236}">
                <a16:creationId xmlns:a16="http://schemas.microsoft.com/office/drawing/2014/main" id="{8CDE7D87-5B9B-4FFF-ADE6-9AC07699CFF6}"/>
              </a:ext>
            </a:extLst>
          </p:cNvPr>
          <p:cNvSpPr txBox="1"/>
          <p:nvPr/>
        </p:nvSpPr>
        <p:spPr>
          <a:xfrm>
            <a:off x="1033017" y="2648069"/>
            <a:ext cx="3710089" cy="461665"/>
          </a:xfrm>
          <a:prstGeom prst="rect">
            <a:avLst/>
          </a:prstGeom>
          <a:noFill/>
        </p:spPr>
        <p:txBody>
          <a:bodyPr wrap="square" lIns="0">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78D3"/>
                </a:solidFill>
                <a:effectLst/>
                <a:uLnTx/>
                <a:uFillTx/>
                <a:latin typeface="Segoe UI Semibold"/>
                <a:ea typeface="Segoe UI" pitchFamily="34" charset="0"/>
                <a:cs typeface="Segoe UI" pitchFamily="34" charset="0"/>
              </a:rPr>
              <a:t>Process</a:t>
            </a:r>
          </a:p>
        </p:txBody>
      </p:sp>
      <p:sp>
        <p:nvSpPr>
          <p:cNvPr id="15" name="Rectangle 14">
            <a:extLst>
              <a:ext uri="{FF2B5EF4-FFF2-40B4-BE49-F238E27FC236}">
                <a16:creationId xmlns:a16="http://schemas.microsoft.com/office/drawing/2014/main" id="{FF8B1EBB-E81D-496B-8EE8-C9DB4FB37709}"/>
              </a:ext>
            </a:extLst>
          </p:cNvPr>
          <p:cNvSpPr/>
          <p:nvPr/>
        </p:nvSpPr>
        <p:spPr bwMode="auto">
          <a:xfrm>
            <a:off x="6242050" y="1"/>
            <a:ext cx="594995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mn-ea"/>
              <a:cs typeface="Segoe UI" pitchFamily="34" charset="0"/>
            </a:endParaRPr>
          </a:p>
        </p:txBody>
      </p:sp>
      <p:sp>
        <p:nvSpPr>
          <p:cNvPr id="3" name="Text Placeholder 2">
            <a:extLst>
              <a:ext uri="{FF2B5EF4-FFF2-40B4-BE49-F238E27FC236}">
                <a16:creationId xmlns:a16="http://schemas.microsoft.com/office/drawing/2014/main" id="{075D3780-B7AB-4AFD-A7A2-3FF4738F95D6}"/>
              </a:ext>
            </a:extLst>
          </p:cNvPr>
          <p:cNvSpPr>
            <a:spLocks noGrp="1"/>
          </p:cNvSpPr>
          <p:nvPr>
            <p:ph type="body" sz="quarter" idx="12"/>
          </p:nvPr>
        </p:nvSpPr>
        <p:spPr>
          <a:xfrm>
            <a:off x="457199" y="3183388"/>
            <a:ext cx="5354875" cy="970988"/>
          </a:xfrm>
        </p:spPr>
        <p:txBody>
          <a:bodyPr anchor="b"/>
          <a:lstStyle/>
          <a:p>
            <a:r>
              <a:rPr lang="en-US" dirty="0"/>
              <a:t>Clarify and</a:t>
            </a:r>
            <a:br>
              <a:rPr lang="en-US" dirty="0"/>
            </a:br>
            <a:r>
              <a:rPr lang="en-US" dirty="0"/>
              <a:t>Streamline security</a:t>
            </a:r>
          </a:p>
        </p:txBody>
      </p:sp>
      <p:sp>
        <p:nvSpPr>
          <p:cNvPr id="85" name="Oval 84">
            <a:extLst>
              <a:ext uri="{FF2B5EF4-FFF2-40B4-BE49-F238E27FC236}">
                <a16:creationId xmlns:a16="http://schemas.microsoft.com/office/drawing/2014/main" id="{0B41C826-2227-4353-8C42-0AB127B1FF58}"/>
              </a:ext>
              <a:ext uri="{C183D7F6-B498-43B3-948B-1728B52AA6E4}">
                <adec:decorative xmlns:adec="http://schemas.microsoft.com/office/drawing/2017/decorative" val="1"/>
              </a:ext>
            </a:extLst>
          </p:cNvPr>
          <p:cNvSpPr/>
          <p:nvPr/>
        </p:nvSpPr>
        <p:spPr bwMode="auto">
          <a:xfrm>
            <a:off x="5435052" y="4474153"/>
            <a:ext cx="1552020" cy="1552020"/>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3" name="Oval 112">
            <a:extLst>
              <a:ext uri="{FF2B5EF4-FFF2-40B4-BE49-F238E27FC236}">
                <a16:creationId xmlns:a16="http://schemas.microsoft.com/office/drawing/2014/main" id="{875B04F4-CB16-4865-A945-6DDADC2BFD46}"/>
              </a:ext>
              <a:ext uri="{C183D7F6-B498-43B3-948B-1728B52AA6E4}">
                <adec:decorative xmlns:adec="http://schemas.microsoft.com/office/drawing/2017/decorative" val="1"/>
              </a:ext>
            </a:extLst>
          </p:cNvPr>
          <p:cNvSpPr/>
          <p:nvPr/>
        </p:nvSpPr>
        <p:spPr bwMode="auto">
          <a:xfrm>
            <a:off x="5576741" y="4613467"/>
            <a:ext cx="1271016" cy="1271016"/>
          </a:xfrm>
          <a:prstGeom prst="ellipse">
            <a:avLst/>
          </a:prstGeom>
          <a:solidFill>
            <a:schemeClr val="bg1"/>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1" name="TextBox 20">
            <a:extLst>
              <a:ext uri="{FF2B5EF4-FFF2-40B4-BE49-F238E27FC236}">
                <a16:creationId xmlns:a16="http://schemas.microsoft.com/office/drawing/2014/main" id="{3EEDC1E4-D7F0-4CB8-BFA4-5177C5F46C34}"/>
              </a:ext>
            </a:extLst>
          </p:cNvPr>
          <p:cNvSpPr txBox="1"/>
          <p:nvPr/>
        </p:nvSpPr>
        <p:spPr>
          <a:xfrm>
            <a:off x="7176996" y="4888526"/>
            <a:ext cx="4591958" cy="723275"/>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2400" b="0" i="0" u="none" strike="noStrike" kern="1200" cap="none" spc="0" normalizeH="0" baseline="0" noProof="0">
                <a:ln>
                  <a:noFill/>
                </a:ln>
                <a:solidFill>
                  <a:schemeClr val="bg1"/>
                </a:solidFill>
                <a:effectLst/>
                <a:uLnTx/>
                <a:uFillTx/>
                <a:latin typeface="Segoe UI Semibold"/>
                <a:ea typeface="+mn-ea"/>
                <a:cs typeface="+mn-cs"/>
              </a:rPr>
              <a:t>Posture Management</a:t>
            </a:r>
          </a:p>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a:ln>
                  <a:noFill/>
                </a:ln>
                <a:solidFill>
                  <a:schemeClr val="bg1"/>
                </a:solidFill>
                <a:effectLst/>
                <a:uLnTx/>
                <a:uFillTx/>
                <a:latin typeface="Segoe UI"/>
                <a:ea typeface="+mn-ea"/>
                <a:cs typeface="+mn-cs"/>
              </a:rPr>
              <a:t>Assign Ownership, Automate, and Simplify </a:t>
            </a:r>
          </a:p>
        </p:txBody>
      </p:sp>
      <p:sp>
        <p:nvSpPr>
          <p:cNvPr id="9" name="Oval 8">
            <a:extLst>
              <a:ext uri="{FF2B5EF4-FFF2-40B4-BE49-F238E27FC236}">
                <a16:creationId xmlns:a16="http://schemas.microsoft.com/office/drawing/2014/main" id="{F363E88F-190B-4D76-ACC3-6228596BD503}"/>
              </a:ext>
            </a:extLst>
          </p:cNvPr>
          <p:cNvSpPr/>
          <p:nvPr/>
        </p:nvSpPr>
        <p:spPr bwMode="auto">
          <a:xfrm>
            <a:off x="6409778" y="4392916"/>
            <a:ext cx="583631" cy="583631"/>
          </a:xfrm>
          <a:prstGeom prst="ellipse">
            <a:avLst/>
          </a:prstGeom>
          <a:solidFill>
            <a:srgbClr val="00B050"/>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Segoe UI Semibold"/>
                <a:ea typeface="+mn-ea"/>
                <a:cs typeface="Segoe UI" pitchFamily="34" charset="0"/>
              </a:rPr>
              <a:t>5</a:t>
            </a:r>
          </a:p>
        </p:txBody>
      </p:sp>
      <p:sp>
        <p:nvSpPr>
          <p:cNvPr id="57" name="Oval 56">
            <a:extLst>
              <a:ext uri="{FF2B5EF4-FFF2-40B4-BE49-F238E27FC236}">
                <a16:creationId xmlns:a16="http://schemas.microsoft.com/office/drawing/2014/main" id="{8118AF54-6FEA-4DD0-9DA0-1E8C754E2118}"/>
              </a:ext>
              <a:ext uri="{C183D7F6-B498-43B3-948B-1728B52AA6E4}">
                <adec:decorative xmlns:adec="http://schemas.microsoft.com/office/drawing/2017/decorative" val="1"/>
              </a:ext>
            </a:extLst>
          </p:cNvPr>
          <p:cNvSpPr/>
          <p:nvPr/>
        </p:nvSpPr>
        <p:spPr bwMode="auto">
          <a:xfrm>
            <a:off x="5428123" y="2649171"/>
            <a:ext cx="1552020" cy="1552020"/>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solidFill>
                <a:schemeClr val="bg1"/>
              </a:solidFill>
              <a:effectLst/>
              <a:uLnTx/>
              <a:uFillTx/>
              <a:latin typeface="Segoe UI"/>
              <a:ea typeface="+mn-ea"/>
              <a:cs typeface="Segoe UI" pitchFamily="34" charset="0"/>
            </a:endParaRPr>
          </a:p>
        </p:txBody>
      </p:sp>
      <p:sp>
        <p:nvSpPr>
          <p:cNvPr id="61" name="Oval 60">
            <a:extLst>
              <a:ext uri="{FF2B5EF4-FFF2-40B4-BE49-F238E27FC236}">
                <a16:creationId xmlns:a16="http://schemas.microsoft.com/office/drawing/2014/main" id="{3B593A3F-C702-4B26-B670-6B3996199BDC}"/>
              </a:ext>
              <a:ext uri="{C183D7F6-B498-43B3-948B-1728B52AA6E4}">
                <adec:decorative xmlns:adec="http://schemas.microsoft.com/office/drawing/2017/decorative" val="1"/>
              </a:ext>
            </a:extLst>
          </p:cNvPr>
          <p:cNvSpPr/>
          <p:nvPr/>
        </p:nvSpPr>
        <p:spPr bwMode="auto">
          <a:xfrm>
            <a:off x="5567656" y="2790640"/>
            <a:ext cx="1271016" cy="1271016"/>
          </a:xfrm>
          <a:prstGeom prst="ellipse">
            <a:avLst/>
          </a:prstGeom>
          <a:solidFill>
            <a:schemeClr val="bg1"/>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schemeClr val="bg1"/>
              </a:solidFill>
              <a:effectLst/>
              <a:uLnTx/>
              <a:uFillTx/>
              <a:latin typeface="Segoe UI"/>
              <a:ea typeface="Segoe UI" pitchFamily="34" charset="0"/>
              <a:cs typeface="Segoe UI" pitchFamily="34" charset="0"/>
            </a:endParaRPr>
          </a:p>
        </p:txBody>
      </p:sp>
      <p:sp>
        <p:nvSpPr>
          <p:cNvPr id="59" name="TextBox 58">
            <a:extLst>
              <a:ext uri="{FF2B5EF4-FFF2-40B4-BE49-F238E27FC236}">
                <a16:creationId xmlns:a16="http://schemas.microsoft.com/office/drawing/2014/main" id="{56DD1832-DAE4-4E15-8E0B-451C7C7A95AE}"/>
              </a:ext>
            </a:extLst>
          </p:cNvPr>
          <p:cNvSpPr txBox="1"/>
          <p:nvPr/>
        </p:nvSpPr>
        <p:spPr>
          <a:xfrm>
            <a:off x="7170067" y="3063544"/>
            <a:ext cx="4591958" cy="723275"/>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2400" b="0" i="0" u="none" strike="noStrike" kern="1200" cap="none" spc="0" normalizeH="0" baseline="0" noProof="0">
                <a:ln>
                  <a:noFill/>
                </a:ln>
                <a:solidFill>
                  <a:schemeClr val="bg1"/>
                </a:solidFill>
                <a:effectLst/>
                <a:uLnTx/>
                <a:uFillTx/>
                <a:latin typeface="Segoe UI Semibold"/>
                <a:ea typeface="+mn-ea"/>
                <a:cs typeface="+mn-cs"/>
              </a:rPr>
              <a:t>Rapid incident response</a:t>
            </a:r>
          </a:p>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a:ln>
                  <a:noFill/>
                </a:ln>
                <a:solidFill>
                  <a:schemeClr val="bg1"/>
                </a:solidFill>
                <a:effectLst/>
                <a:uLnTx/>
                <a:uFillTx/>
                <a:latin typeface="Segoe UI"/>
                <a:ea typeface="+mn-ea"/>
                <a:cs typeface="+mn-cs"/>
              </a:rPr>
              <a:t>Update processes to cloud platform</a:t>
            </a:r>
          </a:p>
        </p:txBody>
      </p:sp>
      <p:sp>
        <p:nvSpPr>
          <p:cNvPr id="60" name="Oval 59">
            <a:extLst>
              <a:ext uri="{FF2B5EF4-FFF2-40B4-BE49-F238E27FC236}">
                <a16:creationId xmlns:a16="http://schemas.microsoft.com/office/drawing/2014/main" id="{DD2F9FF0-EC1D-4432-BAB1-78AA2DD50B3B}"/>
              </a:ext>
            </a:extLst>
          </p:cNvPr>
          <p:cNvSpPr/>
          <p:nvPr/>
        </p:nvSpPr>
        <p:spPr bwMode="auto">
          <a:xfrm>
            <a:off x="6402849" y="2573497"/>
            <a:ext cx="583631" cy="583631"/>
          </a:xfrm>
          <a:prstGeom prst="ellipse">
            <a:avLst/>
          </a:prstGeom>
          <a:solidFill>
            <a:srgbClr val="00B050"/>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chemeClr val="bg1"/>
                </a:solidFill>
                <a:effectLst/>
                <a:uLnTx/>
                <a:uFillTx/>
                <a:latin typeface="Segoe UI Semibold"/>
                <a:ea typeface="+mn-ea"/>
                <a:cs typeface="Segoe UI" pitchFamily="34" charset="0"/>
              </a:rPr>
              <a:t>4</a:t>
            </a:r>
          </a:p>
        </p:txBody>
      </p:sp>
      <p:sp>
        <p:nvSpPr>
          <p:cNvPr id="86" name="Oval 85">
            <a:extLst>
              <a:ext uri="{FF2B5EF4-FFF2-40B4-BE49-F238E27FC236}">
                <a16:creationId xmlns:a16="http://schemas.microsoft.com/office/drawing/2014/main" id="{D141668E-17F6-4A58-AF8B-459A38C36D83}"/>
              </a:ext>
              <a:ext uri="{C183D7F6-B498-43B3-948B-1728B52AA6E4}">
                <adec:decorative xmlns:adec="http://schemas.microsoft.com/office/drawing/2017/decorative" val="1"/>
              </a:ext>
            </a:extLst>
          </p:cNvPr>
          <p:cNvSpPr/>
          <p:nvPr/>
        </p:nvSpPr>
        <p:spPr bwMode="auto">
          <a:xfrm>
            <a:off x="5435052" y="840363"/>
            <a:ext cx="1552020" cy="1552020"/>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6" name="Oval 115">
            <a:extLst>
              <a:ext uri="{FF2B5EF4-FFF2-40B4-BE49-F238E27FC236}">
                <a16:creationId xmlns:a16="http://schemas.microsoft.com/office/drawing/2014/main" id="{CC14FD6A-82B1-49F1-9C4F-05C6F2232A94}"/>
              </a:ext>
              <a:ext uri="{C183D7F6-B498-43B3-948B-1728B52AA6E4}">
                <adec:decorative xmlns:adec="http://schemas.microsoft.com/office/drawing/2017/decorative" val="1"/>
              </a:ext>
            </a:extLst>
          </p:cNvPr>
          <p:cNvSpPr/>
          <p:nvPr/>
        </p:nvSpPr>
        <p:spPr bwMode="auto">
          <a:xfrm>
            <a:off x="5576521" y="981832"/>
            <a:ext cx="1271016" cy="1271016"/>
          </a:xfrm>
          <a:prstGeom prst="ellipse">
            <a:avLst/>
          </a:prstGeom>
          <a:solidFill>
            <a:schemeClr val="bg1"/>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2" name="TextBox 21">
            <a:extLst>
              <a:ext uri="{FF2B5EF4-FFF2-40B4-BE49-F238E27FC236}">
                <a16:creationId xmlns:a16="http://schemas.microsoft.com/office/drawing/2014/main" id="{B8171622-4E74-45D5-BD50-014E4E4B2E63}"/>
              </a:ext>
            </a:extLst>
          </p:cNvPr>
          <p:cNvSpPr txBox="1"/>
          <p:nvPr/>
        </p:nvSpPr>
        <p:spPr>
          <a:xfrm>
            <a:off x="7176996" y="1254736"/>
            <a:ext cx="4591958" cy="723275"/>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2400" b="0" i="0" u="none" strike="noStrike" kern="1200" cap="none" spc="0" normalizeH="0" baseline="0" noProof="0" dirty="0">
                <a:ln>
                  <a:noFill/>
                </a:ln>
                <a:solidFill>
                  <a:schemeClr val="bg1"/>
                </a:solidFill>
                <a:effectLst/>
                <a:uLnTx/>
                <a:uFillTx/>
                <a:latin typeface="Segoe UI Semibold"/>
                <a:ea typeface="+mn-ea"/>
                <a:cs typeface="+mn-cs"/>
              </a:rPr>
              <a:t>Assign Accountability</a:t>
            </a:r>
          </a:p>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chemeClr val="bg1"/>
                </a:solidFill>
                <a:effectLst/>
                <a:uLnTx/>
                <a:uFillTx/>
                <a:latin typeface="Segoe UI"/>
                <a:ea typeface="+mn-ea"/>
                <a:cs typeface="+mn-cs"/>
              </a:rPr>
              <a:t>Clear ownership of decisions and actions</a:t>
            </a:r>
          </a:p>
        </p:txBody>
      </p:sp>
      <p:sp>
        <p:nvSpPr>
          <p:cNvPr id="10" name="Oval 9">
            <a:extLst>
              <a:ext uri="{FF2B5EF4-FFF2-40B4-BE49-F238E27FC236}">
                <a16:creationId xmlns:a16="http://schemas.microsoft.com/office/drawing/2014/main" id="{1908728B-B2CF-4694-A60C-2D95F8A5289B}"/>
              </a:ext>
            </a:extLst>
          </p:cNvPr>
          <p:cNvSpPr/>
          <p:nvPr/>
        </p:nvSpPr>
        <p:spPr bwMode="auto">
          <a:xfrm>
            <a:off x="6409778" y="768508"/>
            <a:ext cx="583631" cy="583631"/>
          </a:xfrm>
          <a:prstGeom prst="ellipse">
            <a:avLst/>
          </a:prstGeom>
          <a:solidFill>
            <a:srgbClr val="00B050"/>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Segoe UI Semibold"/>
                <a:ea typeface="+mn-ea"/>
                <a:cs typeface="Segoe UI" pitchFamily="34" charset="0"/>
              </a:rPr>
              <a:t>3</a:t>
            </a:r>
          </a:p>
        </p:txBody>
      </p:sp>
      <p:pic>
        <p:nvPicPr>
          <p:cNvPr id="5" name="Picture 4">
            <a:extLst>
              <a:ext uri="{FF2B5EF4-FFF2-40B4-BE49-F238E27FC236}">
                <a16:creationId xmlns:a16="http://schemas.microsoft.com/office/drawing/2014/main" id="{2DDB7497-83D7-7B8E-31CF-9739D88F6E9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09391" y="3029098"/>
            <a:ext cx="787546" cy="787546"/>
          </a:xfrm>
          <a:prstGeom prst="rect">
            <a:avLst/>
          </a:prstGeom>
        </p:spPr>
      </p:pic>
      <p:pic>
        <p:nvPicPr>
          <p:cNvPr id="11" name="Picture 10">
            <a:extLst>
              <a:ext uri="{FF2B5EF4-FFF2-40B4-BE49-F238E27FC236}">
                <a16:creationId xmlns:a16="http://schemas.microsoft.com/office/drawing/2014/main" id="{E676F7B5-AFCE-84D0-C306-40FFEEA8150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936872" y="4944331"/>
            <a:ext cx="610356" cy="610356"/>
          </a:xfrm>
          <a:prstGeom prst="rect">
            <a:avLst/>
          </a:prstGeom>
        </p:spPr>
      </p:pic>
      <p:pic>
        <p:nvPicPr>
          <p:cNvPr id="12" name="Picture 11">
            <a:extLst>
              <a:ext uri="{FF2B5EF4-FFF2-40B4-BE49-F238E27FC236}">
                <a16:creationId xmlns:a16="http://schemas.microsoft.com/office/drawing/2014/main" id="{133B6FC6-D8B2-CE1F-AE44-391E4AC2679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915916" y="1323689"/>
            <a:ext cx="590292" cy="590292"/>
          </a:xfrm>
          <a:prstGeom prst="rect">
            <a:avLst/>
          </a:prstGeom>
        </p:spPr>
      </p:pic>
    </p:spTree>
    <p:extLst>
      <p:ext uri="{BB962C8B-B14F-4D97-AF65-F5344CB8AC3E}">
        <p14:creationId xmlns:p14="http://schemas.microsoft.com/office/powerpoint/2010/main" val="36421962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8D55B3C-B6BE-1809-A7C8-BF41236D444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5129" y="2694656"/>
            <a:ext cx="461015" cy="345761"/>
          </a:xfrm>
          <a:prstGeom prst="rect">
            <a:avLst/>
          </a:prstGeom>
        </p:spPr>
      </p:pic>
      <p:pic>
        <p:nvPicPr>
          <p:cNvPr id="6" name="Graphic 5">
            <a:extLst>
              <a:ext uri="{FF2B5EF4-FFF2-40B4-BE49-F238E27FC236}">
                <a16:creationId xmlns:a16="http://schemas.microsoft.com/office/drawing/2014/main" id="{61FE72C7-E4D5-4034-B4A4-11391870449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46367" y="3226264"/>
            <a:ext cx="376938" cy="376938"/>
          </a:xfrm>
          <a:prstGeom prst="rect">
            <a:avLst/>
          </a:prstGeom>
        </p:spPr>
      </p:pic>
      <p:pic>
        <p:nvPicPr>
          <p:cNvPr id="11" name="Graphic 10">
            <a:extLst>
              <a:ext uri="{FF2B5EF4-FFF2-40B4-BE49-F238E27FC236}">
                <a16:creationId xmlns:a16="http://schemas.microsoft.com/office/drawing/2014/main" id="{5D818BF0-FE75-4FA8-B94C-A2F927248E8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098410" y="3248173"/>
            <a:ext cx="305348" cy="305348"/>
          </a:xfrm>
          <a:prstGeom prst="rect">
            <a:avLst/>
          </a:prstGeom>
        </p:spPr>
      </p:pic>
      <p:sp>
        <p:nvSpPr>
          <p:cNvPr id="15" name="Rectangle 14">
            <a:extLst>
              <a:ext uri="{FF2B5EF4-FFF2-40B4-BE49-F238E27FC236}">
                <a16:creationId xmlns:a16="http://schemas.microsoft.com/office/drawing/2014/main" id="{FF8B1EBB-E81D-496B-8EE8-C9DB4FB37709}"/>
              </a:ext>
            </a:extLst>
          </p:cNvPr>
          <p:cNvSpPr/>
          <p:nvPr/>
        </p:nvSpPr>
        <p:spPr bwMode="auto">
          <a:xfrm>
            <a:off x="6242050" y="1"/>
            <a:ext cx="594995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mn-ea"/>
              <a:cs typeface="Segoe UI" pitchFamily="34" charset="0"/>
            </a:endParaRPr>
          </a:p>
        </p:txBody>
      </p:sp>
      <p:sp>
        <p:nvSpPr>
          <p:cNvPr id="85" name="Oval 84">
            <a:extLst>
              <a:ext uri="{FF2B5EF4-FFF2-40B4-BE49-F238E27FC236}">
                <a16:creationId xmlns:a16="http://schemas.microsoft.com/office/drawing/2014/main" id="{0B41C826-2227-4353-8C42-0AB127B1FF58}"/>
              </a:ext>
              <a:ext uri="{C183D7F6-B498-43B3-948B-1728B52AA6E4}">
                <adec:decorative xmlns:adec="http://schemas.microsoft.com/office/drawing/2017/decorative" val="1"/>
              </a:ext>
            </a:extLst>
          </p:cNvPr>
          <p:cNvSpPr/>
          <p:nvPr/>
        </p:nvSpPr>
        <p:spPr bwMode="auto">
          <a:xfrm>
            <a:off x="5435052" y="841209"/>
            <a:ext cx="1552020" cy="1552020"/>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6" name="Oval 85">
            <a:extLst>
              <a:ext uri="{FF2B5EF4-FFF2-40B4-BE49-F238E27FC236}">
                <a16:creationId xmlns:a16="http://schemas.microsoft.com/office/drawing/2014/main" id="{D141668E-17F6-4A58-AF8B-459A38C36D83}"/>
              </a:ext>
              <a:ext uri="{C183D7F6-B498-43B3-948B-1728B52AA6E4}">
                <adec:decorative xmlns:adec="http://schemas.microsoft.com/office/drawing/2017/decorative" val="1"/>
              </a:ext>
            </a:extLst>
          </p:cNvPr>
          <p:cNvSpPr/>
          <p:nvPr/>
        </p:nvSpPr>
        <p:spPr bwMode="auto">
          <a:xfrm>
            <a:off x="5435052" y="2652990"/>
            <a:ext cx="1552020" cy="1552020"/>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3" name="Oval 42">
            <a:extLst>
              <a:ext uri="{FF2B5EF4-FFF2-40B4-BE49-F238E27FC236}">
                <a16:creationId xmlns:a16="http://schemas.microsoft.com/office/drawing/2014/main" id="{5FDD9B8D-84C1-4E43-807C-104AD88852A5}"/>
              </a:ext>
              <a:ext uri="{C183D7F6-B498-43B3-948B-1728B52AA6E4}">
                <adec:decorative xmlns:adec="http://schemas.microsoft.com/office/drawing/2017/decorative" val="1"/>
              </a:ext>
            </a:extLst>
          </p:cNvPr>
          <p:cNvSpPr/>
          <p:nvPr/>
        </p:nvSpPr>
        <p:spPr bwMode="auto">
          <a:xfrm>
            <a:off x="5576741" y="980523"/>
            <a:ext cx="1271016" cy="1271016"/>
          </a:xfrm>
          <a:prstGeom prst="ellipse">
            <a:avLst/>
          </a:prstGeom>
          <a:solidFill>
            <a:schemeClr val="bg1"/>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68" name="Oval 67">
            <a:extLst>
              <a:ext uri="{FF2B5EF4-FFF2-40B4-BE49-F238E27FC236}">
                <a16:creationId xmlns:a16="http://schemas.microsoft.com/office/drawing/2014/main" id="{D0E0377B-73B1-4423-9CBD-E9A78860F858}"/>
              </a:ext>
              <a:ext uri="{C183D7F6-B498-43B3-948B-1728B52AA6E4}">
                <adec:decorative xmlns:adec="http://schemas.microsoft.com/office/drawing/2017/decorative" val="1"/>
              </a:ext>
            </a:extLst>
          </p:cNvPr>
          <p:cNvSpPr/>
          <p:nvPr/>
        </p:nvSpPr>
        <p:spPr bwMode="auto">
          <a:xfrm>
            <a:off x="5576521" y="2794459"/>
            <a:ext cx="1271016" cy="1271016"/>
          </a:xfrm>
          <a:prstGeom prst="ellipse">
            <a:avLst/>
          </a:prstGeom>
          <a:solidFill>
            <a:schemeClr val="bg1"/>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65" name="Oval 64">
            <a:extLst>
              <a:ext uri="{FF2B5EF4-FFF2-40B4-BE49-F238E27FC236}">
                <a16:creationId xmlns:a16="http://schemas.microsoft.com/office/drawing/2014/main" id="{3DB219BC-730C-4EA9-A84F-26019C5F1C7C}"/>
              </a:ext>
              <a:ext uri="{C183D7F6-B498-43B3-948B-1728B52AA6E4}">
                <adec:decorative xmlns:adec="http://schemas.microsoft.com/office/drawing/2017/decorative" val="1"/>
              </a:ext>
            </a:extLst>
          </p:cNvPr>
          <p:cNvSpPr/>
          <p:nvPr/>
        </p:nvSpPr>
        <p:spPr bwMode="auto">
          <a:xfrm>
            <a:off x="5435052" y="4468590"/>
            <a:ext cx="1552020" cy="1552020"/>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9" name="Oval 118">
            <a:extLst>
              <a:ext uri="{FF2B5EF4-FFF2-40B4-BE49-F238E27FC236}">
                <a16:creationId xmlns:a16="http://schemas.microsoft.com/office/drawing/2014/main" id="{1FF6A98E-6B75-4A5A-BF2E-0AFCC5166744}"/>
              </a:ext>
              <a:ext uri="{C183D7F6-B498-43B3-948B-1728B52AA6E4}">
                <adec:decorative xmlns:adec="http://schemas.microsoft.com/office/drawing/2017/decorative" val="1"/>
              </a:ext>
            </a:extLst>
          </p:cNvPr>
          <p:cNvSpPr/>
          <p:nvPr/>
        </p:nvSpPr>
        <p:spPr bwMode="auto">
          <a:xfrm>
            <a:off x="5574585" y="4610059"/>
            <a:ext cx="1271016" cy="1271016"/>
          </a:xfrm>
          <a:prstGeom prst="ellipse">
            <a:avLst/>
          </a:prstGeom>
          <a:solidFill>
            <a:schemeClr val="bg1"/>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1" name="TextBox 20">
            <a:extLst>
              <a:ext uri="{FF2B5EF4-FFF2-40B4-BE49-F238E27FC236}">
                <a16:creationId xmlns:a16="http://schemas.microsoft.com/office/drawing/2014/main" id="{3EEDC1E4-D7F0-4CB8-BFA4-5177C5F46C34}"/>
              </a:ext>
            </a:extLst>
          </p:cNvPr>
          <p:cNvSpPr txBox="1"/>
          <p:nvPr/>
        </p:nvSpPr>
        <p:spPr>
          <a:xfrm>
            <a:off x="7176996" y="1255582"/>
            <a:ext cx="4591958" cy="723275"/>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2400" b="0" i="0" u="none" strike="noStrike" kern="1200" cap="none" spc="0" normalizeH="0" baseline="0" noProof="0" dirty="0" err="1">
                <a:ln>
                  <a:noFill/>
                </a:ln>
                <a:solidFill>
                  <a:schemeClr val="bg1"/>
                </a:solidFill>
                <a:effectLst/>
                <a:uLnTx/>
                <a:uFillTx/>
                <a:latin typeface="Segoe UI Semibold"/>
                <a:ea typeface="+mn-ea"/>
                <a:cs typeface="+mn-cs"/>
              </a:rPr>
              <a:t>Passwordless</a:t>
            </a:r>
            <a:r>
              <a:rPr kumimoji="0" lang="en-US" sz="2400" b="0" i="0" u="none" strike="noStrike" kern="1200" cap="none" spc="0" normalizeH="0" baseline="0" noProof="0" dirty="0">
                <a:ln>
                  <a:noFill/>
                </a:ln>
                <a:solidFill>
                  <a:schemeClr val="bg1"/>
                </a:solidFill>
                <a:effectLst/>
                <a:uLnTx/>
                <a:uFillTx/>
                <a:latin typeface="Segoe UI Semibold"/>
                <a:ea typeface="+mn-ea"/>
                <a:cs typeface="+mn-cs"/>
              </a:rPr>
              <a:t> / MFA</a:t>
            </a:r>
          </a:p>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chemeClr val="bg1"/>
                </a:solidFill>
                <a:effectLst/>
                <a:uLnTx/>
                <a:uFillTx/>
                <a:latin typeface="Segoe UI"/>
                <a:ea typeface="+mn-ea"/>
                <a:cs typeface="+mn-cs"/>
              </a:rPr>
              <a:t>Strong authentication assurances</a:t>
            </a:r>
          </a:p>
        </p:txBody>
      </p:sp>
      <p:sp>
        <p:nvSpPr>
          <p:cNvPr id="22" name="TextBox 21">
            <a:extLst>
              <a:ext uri="{FF2B5EF4-FFF2-40B4-BE49-F238E27FC236}">
                <a16:creationId xmlns:a16="http://schemas.microsoft.com/office/drawing/2014/main" id="{B8171622-4E74-45D5-BD50-014E4E4B2E63}"/>
              </a:ext>
            </a:extLst>
          </p:cNvPr>
          <p:cNvSpPr txBox="1"/>
          <p:nvPr/>
        </p:nvSpPr>
        <p:spPr>
          <a:xfrm>
            <a:off x="7176995" y="3067363"/>
            <a:ext cx="4854807" cy="723275"/>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2400" b="0" i="0" u="none" strike="noStrike" kern="1200" cap="none" spc="0" normalizeH="0" baseline="0" noProof="0">
                <a:ln>
                  <a:noFill/>
                </a:ln>
                <a:solidFill>
                  <a:schemeClr val="bg1"/>
                </a:solidFill>
                <a:effectLst/>
                <a:uLnTx/>
                <a:uFillTx/>
                <a:latin typeface="Segoe UI Semibold"/>
                <a:ea typeface="+mn-ea"/>
                <a:cs typeface="+mn-cs"/>
              </a:rPr>
              <a:t>Native Network Security &amp; Firewall</a:t>
            </a:r>
          </a:p>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a:ln>
                  <a:noFill/>
                </a:ln>
                <a:solidFill>
                  <a:schemeClr val="bg1"/>
                </a:solidFill>
                <a:effectLst/>
                <a:uLnTx/>
                <a:uFillTx/>
                <a:latin typeface="Segoe UI"/>
                <a:ea typeface="+mn-ea"/>
                <a:cs typeface="+mn-cs"/>
              </a:rPr>
              <a:t>Simplify protection of systems and data</a:t>
            </a:r>
          </a:p>
        </p:txBody>
      </p:sp>
      <p:sp>
        <p:nvSpPr>
          <p:cNvPr id="62" name="TextBox 61">
            <a:extLst>
              <a:ext uri="{FF2B5EF4-FFF2-40B4-BE49-F238E27FC236}">
                <a16:creationId xmlns:a16="http://schemas.microsoft.com/office/drawing/2014/main" id="{8F0D1B12-DAD4-4252-A62D-1740A7EBC23F}"/>
              </a:ext>
            </a:extLst>
          </p:cNvPr>
          <p:cNvSpPr txBox="1"/>
          <p:nvPr/>
        </p:nvSpPr>
        <p:spPr>
          <a:xfrm>
            <a:off x="7176996" y="4882963"/>
            <a:ext cx="4591958" cy="723275"/>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2400" b="0" i="0" u="none" strike="noStrike" kern="1200" cap="none" spc="0" normalizeH="0" baseline="0" noProof="0">
                <a:ln>
                  <a:noFill/>
                </a:ln>
                <a:solidFill>
                  <a:schemeClr val="bg1"/>
                </a:solidFill>
                <a:effectLst/>
                <a:uLnTx/>
                <a:uFillTx/>
                <a:latin typeface="Segoe UI Semibold"/>
                <a:ea typeface="+mn-ea"/>
                <a:cs typeface="+mn-cs"/>
              </a:rPr>
              <a:t>Native Threat Detection</a:t>
            </a:r>
          </a:p>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a:ln>
                  <a:noFill/>
                </a:ln>
                <a:solidFill>
                  <a:schemeClr val="bg1"/>
                </a:solidFill>
                <a:effectLst/>
                <a:uLnTx/>
                <a:uFillTx/>
                <a:latin typeface="Segoe UI"/>
                <a:ea typeface="+mn-ea"/>
                <a:cs typeface="+mn-cs"/>
              </a:rPr>
              <a:t>Simplify Threat Detection and Response</a:t>
            </a:r>
          </a:p>
        </p:txBody>
      </p:sp>
      <p:sp>
        <p:nvSpPr>
          <p:cNvPr id="9" name="Oval 8">
            <a:extLst>
              <a:ext uri="{FF2B5EF4-FFF2-40B4-BE49-F238E27FC236}">
                <a16:creationId xmlns:a16="http://schemas.microsoft.com/office/drawing/2014/main" id="{F363E88F-190B-4D76-ACC3-6228596BD503}"/>
              </a:ext>
            </a:extLst>
          </p:cNvPr>
          <p:cNvSpPr/>
          <p:nvPr/>
        </p:nvSpPr>
        <p:spPr bwMode="auto">
          <a:xfrm>
            <a:off x="6409778" y="759972"/>
            <a:ext cx="583631" cy="583631"/>
          </a:xfrm>
          <a:prstGeom prst="ellipse">
            <a:avLst/>
          </a:prstGeom>
          <a:solidFill>
            <a:srgbClr val="00B050"/>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Segoe UI Semibold"/>
                <a:ea typeface="+mn-ea"/>
                <a:cs typeface="Segoe UI" pitchFamily="34" charset="0"/>
              </a:rPr>
              <a:t>6</a:t>
            </a:r>
          </a:p>
        </p:txBody>
      </p:sp>
      <p:sp>
        <p:nvSpPr>
          <p:cNvPr id="10" name="Oval 9">
            <a:extLst>
              <a:ext uri="{FF2B5EF4-FFF2-40B4-BE49-F238E27FC236}">
                <a16:creationId xmlns:a16="http://schemas.microsoft.com/office/drawing/2014/main" id="{1908728B-B2CF-4694-A60C-2D95F8A5289B}"/>
              </a:ext>
            </a:extLst>
          </p:cNvPr>
          <p:cNvSpPr/>
          <p:nvPr/>
        </p:nvSpPr>
        <p:spPr bwMode="auto">
          <a:xfrm>
            <a:off x="6409778" y="2581135"/>
            <a:ext cx="583631" cy="583631"/>
          </a:xfrm>
          <a:prstGeom prst="ellipse">
            <a:avLst/>
          </a:prstGeom>
          <a:solidFill>
            <a:srgbClr val="00B050"/>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Segoe UI Semibold"/>
                <a:ea typeface="+mn-ea"/>
                <a:cs typeface="Segoe UI" pitchFamily="34" charset="0"/>
              </a:rPr>
              <a:t>7</a:t>
            </a:r>
          </a:p>
        </p:txBody>
      </p:sp>
      <p:sp>
        <p:nvSpPr>
          <p:cNvPr id="132" name="Oval 131">
            <a:extLst>
              <a:ext uri="{FF2B5EF4-FFF2-40B4-BE49-F238E27FC236}">
                <a16:creationId xmlns:a16="http://schemas.microsoft.com/office/drawing/2014/main" id="{27F88FAD-2A59-47F0-B658-94FFC32A5AE8}"/>
              </a:ext>
            </a:extLst>
          </p:cNvPr>
          <p:cNvSpPr/>
          <p:nvPr/>
        </p:nvSpPr>
        <p:spPr bwMode="auto">
          <a:xfrm>
            <a:off x="6409778" y="4392916"/>
            <a:ext cx="583631" cy="583631"/>
          </a:xfrm>
          <a:prstGeom prst="ellipse">
            <a:avLst/>
          </a:prstGeom>
          <a:solidFill>
            <a:srgbClr val="00B050"/>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Segoe UI Semibold"/>
                <a:ea typeface="+mn-ea"/>
                <a:cs typeface="Segoe UI" pitchFamily="34" charset="0"/>
              </a:rPr>
              <a:t>8</a:t>
            </a:r>
          </a:p>
        </p:txBody>
      </p:sp>
      <p:sp>
        <p:nvSpPr>
          <p:cNvPr id="16" name="Text Placeholder 2">
            <a:extLst>
              <a:ext uri="{FF2B5EF4-FFF2-40B4-BE49-F238E27FC236}">
                <a16:creationId xmlns:a16="http://schemas.microsoft.com/office/drawing/2014/main" id="{980CDE7C-6864-3D3D-3296-0395D19F9373}"/>
              </a:ext>
            </a:extLst>
          </p:cNvPr>
          <p:cNvSpPr txBox="1">
            <a:spLocks/>
          </p:cNvSpPr>
          <p:nvPr/>
        </p:nvSpPr>
        <p:spPr>
          <a:xfrm>
            <a:off x="457199" y="3183388"/>
            <a:ext cx="5354875" cy="970988"/>
          </a:xfrm>
          <a:prstGeom prst="rect">
            <a:avLst/>
          </a:prstGeom>
        </p:spPr>
        <p:txBody>
          <a:bodyPr vert="horz" wrap="square" lIns="0" tIns="91440" rIns="146304" bIns="91440" rtlCol="0" anchor="b">
            <a:no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800" b="0" i="0" kern="1200" spc="0" baseline="0">
                <a:solidFill>
                  <a:schemeClr val="tx1"/>
                </a:solidFill>
                <a:latin typeface="Segoe UI Semibold" panose="020B0502040204020203" pitchFamily="34" charset="0"/>
                <a:ea typeface="+mn-ea"/>
                <a:cs typeface="Segoe UI Semibold" panose="020B0502040204020203" pitchFamily="34" charset="0"/>
              </a:defRPr>
            </a:lvl1pPr>
            <a:lvl2pPr marL="457200" marR="0" indent="0" algn="l" defTabSz="914367" rtl="0" eaLnBrk="1" fontAlgn="auto" latinLnBrk="0" hangingPunct="1">
              <a:lnSpc>
                <a:spcPct val="100000"/>
              </a:lnSpc>
              <a:spcBef>
                <a:spcPts val="0"/>
              </a:spcBef>
              <a:spcAft>
                <a:spcPts val="0"/>
              </a:spcAft>
              <a:buClrTx/>
              <a:buSzPct val="90000"/>
              <a:buFontTx/>
              <a:buNone/>
              <a:tabLst/>
              <a:defRPr sz="1961" kern="1200" spc="0" baseline="0">
                <a:solidFill>
                  <a:srgbClr val="000000"/>
                </a:solidFill>
                <a:latin typeface="+mn-lt"/>
                <a:ea typeface="+mn-ea"/>
                <a:cs typeface="+mn-cs"/>
              </a:defRPr>
            </a:lvl2pPr>
            <a:lvl3pPr marL="91440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chemeClr val="tx2"/>
                </a:solidFill>
                <a:latin typeface="+mj-lt"/>
                <a:ea typeface="+mn-ea"/>
                <a:cs typeface="+mn-cs"/>
              </a:defRPr>
            </a:lvl3pPr>
            <a:lvl4pPr marL="137160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rgbClr val="000000"/>
                </a:solidFill>
                <a:latin typeface="+mn-lt"/>
                <a:ea typeface="+mn-ea"/>
                <a:cs typeface="+mn-cs"/>
              </a:defRPr>
            </a:lvl4pPr>
            <a:lvl5pPr marL="182880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980" b="1" kern="1200" spc="0" baseline="0">
                <a:solidFill>
                  <a:srgbClr val="000000"/>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0"/>
              </a:spcBef>
              <a:spcAft>
                <a:spcPts val="0"/>
              </a:spcAft>
              <a:buFont typeface="Arial" pitchFamily="34" charset="0"/>
              <a:buNone/>
              <a:defRPr sz="980" kern="1200">
                <a:solidFill>
                  <a:srgbClr val="000000"/>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Strengthen and</a:t>
            </a:r>
            <a:br>
              <a:rPr lang="en-US" dirty="0"/>
            </a:br>
            <a:r>
              <a:rPr lang="en-US" dirty="0"/>
              <a:t>Simplify Security</a:t>
            </a:r>
          </a:p>
        </p:txBody>
      </p:sp>
      <p:sp>
        <p:nvSpPr>
          <p:cNvPr id="26" name="TextBox 25">
            <a:extLst>
              <a:ext uri="{FF2B5EF4-FFF2-40B4-BE49-F238E27FC236}">
                <a16:creationId xmlns:a16="http://schemas.microsoft.com/office/drawing/2014/main" id="{A75C59FF-DF3F-5CF3-7DF1-C75EC26BD42B}"/>
              </a:ext>
            </a:extLst>
          </p:cNvPr>
          <p:cNvSpPr txBox="1"/>
          <p:nvPr/>
        </p:nvSpPr>
        <p:spPr>
          <a:xfrm>
            <a:off x="1033017" y="2648069"/>
            <a:ext cx="3710089" cy="461665"/>
          </a:xfrm>
          <a:prstGeom prst="rect">
            <a:avLst/>
          </a:prstGeom>
          <a:noFill/>
        </p:spPr>
        <p:txBody>
          <a:bodyPr wrap="square" lIns="0">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78D3"/>
                </a:solidFill>
                <a:effectLst/>
                <a:uLnTx/>
                <a:uFillTx/>
                <a:latin typeface="Segoe UI Semibold"/>
                <a:ea typeface="Segoe UI" pitchFamily="34" charset="0"/>
                <a:cs typeface="Segoe UI" pitchFamily="34" charset="0"/>
              </a:rPr>
              <a:t>Technology</a:t>
            </a:r>
          </a:p>
        </p:txBody>
      </p:sp>
      <p:pic>
        <p:nvPicPr>
          <p:cNvPr id="3" name="Picture 2">
            <a:extLst>
              <a:ext uri="{FF2B5EF4-FFF2-40B4-BE49-F238E27FC236}">
                <a16:creationId xmlns:a16="http://schemas.microsoft.com/office/drawing/2014/main" id="{E5147B8C-3F58-DF31-EAFC-10119608BFED}"/>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919261" y="1302708"/>
            <a:ext cx="581575" cy="581575"/>
          </a:xfrm>
          <a:prstGeom prst="rect">
            <a:avLst/>
          </a:prstGeom>
        </p:spPr>
      </p:pic>
      <p:pic>
        <p:nvPicPr>
          <p:cNvPr id="4" name="Picture 3">
            <a:extLst>
              <a:ext uri="{FF2B5EF4-FFF2-40B4-BE49-F238E27FC236}">
                <a16:creationId xmlns:a16="http://schemas.microsoft.com/office/drawing/2014/main" id="{ED55ACAF-EEB6-EC37-6861-5F4D56151B81}"/>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898660" y="3116598"/>
            <a:ext cx="626739" cy="626739"/>
          </a:xfrm>
          <a:prstGeom prst="rect">
            <a:avLst/>
          </a:prstGeom>
        </p:spPr>
      </p:pic>
      <p:pic>
        <p:nvPicPr>
          <p:cNvPr id="13" name="Picture 12">
            <a:extLst>
              <a:ext uri="{FF2B5EF4-FFF2-40B4-BE49-F238E27FC236}">
                <a16:creationId xmlns:a16="http://schemas.microsoft.com/office/drawing/2014/main" id="{D8F91DDE-E710-37F6-9EDE-DDF5A1452A57}"/>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5921218" y="4934844"/>
            <a:ext cx="577750" cy="621446"/>
          </a:xfrm>
          <a:prstGeom prst="rect">
            <a:avLst/>
          </a:prstGeom>
        </p:spPr>
      </p:pic>
    </p:spTree>
    <p:extLst>
      <p:ext uri="{BB962C8B-B14F-4D97-AF65-F5344CB8AC3E}">
        <p14:creationId xmlns:p14="http://schemas.microsoft.com/office/powerpoint/2010/main" val="15293988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3F2253D-21AB-9F5F-E1B8-C61B6279AB9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234" r="1"/>
          <a:stretch/>
        </p:blipFill>
        <p:spPr>
          <a:xfrm>
            <a:off x="28574" y="0"/>
            <a:ext cx="12163425" cy="6858000"/>
          </a:xfrm>
          <a:prstGeom prst="rect">
            <a:avLst/>
          </a:prstGeom>
        </p:spPr>
      </p:pic>
      <p:sp>
        <p:nvSpPr>
          <p:cNvPr id="7" name="TextBox 6">
            <a:extLst>
              <a:ext uri="{FF2B5EF4-FFF2-40B4-BE49-F238E27FC236}">
                <a16:creationId xmlns:a16="http://schemas.microsoft.com/office/drawing/2014/main" id="{2B7D0A58-6F65-FC03-D1C3-E4DF88954162}"/>
              </a:ext>
            </a:extLst>
          </p:cNvPr>
          <p:cNvSpPr txBox="1"/>
          <p:nvPr/>
        </p:nvSpPr>
        <p:spPr>
          <a:xfrm>
            <a:off x="355990" y="1473662"/>
            <a:ext cx="3708552" cy="440120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78D4"/>
                </a:solidFill>
                <a:effectLst/>
                <a:uLnTx/>
                <a:uFillTx/>
                <a:latin typeface="Segoe UI" panose="020B0502040204020203" pitchFamily="34" charset="0"/>
                <a:ea typeface="+mn-ea"/>
                <a:cs typeface="+mn-cs"/>
              </a:rPr>
              <a:t>Enable MFA/2FA for </a:t>
            </a:r>
            <a:br>
              <a:rPr kumimoji="0" lang="en-US" sz="2000" b="1" i="0" u="none" strike="noStrike" kern="1200" cap="none" spc="0" normalizeH="0" baseline="0" noProof="0" dirty="0">
                <a:ln>
                  <a:noFill/>
                </a:ln>
                <a:solidFill>
                  <a:srgbClr val="0078D4"/>
                </a:solidFill>
                <a:effectLst/>
                <a:uLnTx/>
                <a:uFillTx/>
                <a:latin typeface="Segoe UI" panose="020B0502040204020203" pitchFamily="34" charset="0"/>
                <a:ea typeface="+mn-ea"/>
                <a:cs typeface="+mn-cs"/>
              </a:rPr>
            </a:br>
            <a:r>
              <a:rPr kumimoji="0" lang="en-US" sz="2000" b="1" i="0" u="none" strike="noStrike" kern="1200" cap="none" spc="0" normalizeH="0" baseline="0" noProof="0" dirty="0">
                <a:ln>
                  <a:noFill/>
                </a:ln>
                <a:solidFill>
                  <a:srgbClr val="0078D4"/>
                </a:solidFill>
                <a:effectLst/>
                <a:uLnTx/>
                <a:uFillTx/>
                <a:latin typeface="Segoe UI" panose="020B0502040204020203" pitchFamily="34" charset="0"/>
                <a:ea typeface="+mn-ea"/>
                <a:cs typeface="+mn-cs"/>
              </a:rPr>
              <a:t>ALL your accounts</a:t>
            </a:r>
            <a:endParaRPr kumimoji="0" lang="en-US" sz="2000" b="1" i="0" u="none" strike="noStrike" kern="1200" cap="none" spc="0" normalizeH="0" baseline="0" noProof="0" dirty="0">
              <a:ln>
                <a:noFill/>
              </a:ln>
              <a:solidFill>
                <a:srgbClr val="323130"/>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kumimoji="0" lang="en-US" sz="1400" b="0" i="0" u="none" strike="noStrike" kern="1200" cap="none" spc="0" normalizeH="0" baseline="0" noProof="0" dirty="0">
                <a:ln>
                  <a:noFill/>
                </a:ln>
                <a:solidFill>
                  <a:srgbClr val="323130"/>
                </a:solidFill>
                <a:effectLst/>
                <a:uLnTx/>
                <a:uFillTx/>
                <a:latin typeface="Segoe UI" panose="020B0502040204020203" pitchFamily="34" charset="0"/>
                <a:ea typeface="+mn-ea"/>
                <a:cs typeface="+mn-cs"/>
              </a:rPr>
            </a:br>
            <a:r>
              <a:rPr kumimoji="0" lang="en-US" sz="1400" b="0" i="0" u="none" strike="noStrike" kern="1200" cap="none" spc="0" normalizeH="0" baseline="0" noProof="0" dirty="0">
                <a:ln>
                  <a:noFill/>
                </a:ln>
                <a:solidFill>
                  <a:srgbClr val="323130"/>
                </a:solidFill>
                <a:effectLst/>
                <a:uLnTx/>
                <a:uFillTx/>
                <a:latin typeface="Segoe UI" panose="020B0502040204020203" pitchFamily="34" charset="0"/>
                <a:ea typeface="+mn-ea"/>
                <a:cs typeface="+mn-cs"/>
              </a:rPr>
              <a:t>​​​​​​​While multi-factor authentication adds an additional step to the login process, it is highly effective at preventing account compromises. The following links will show you how to enable MFA for many popular social media and email sites:</a:t>
            </a:r>
            <a:br>
              <a:rPr kumimoji="0" lang="en-US" sz="1400" b="0" i="0" u="none" strike="noStrike" kern="1200" cap="none" spc="0" normalizeH="0" baseline="0" noProof="0" dirty="0">
                <a:ln>
                  <a:noFill/>
                </a:ln>
                <a:solidFill>
                  <a:srgbClr val="323130"/>
                </a:solidFill>
                <a:effectLst/>
                <a:uLnTx/>
                <a:uFillTx/>
                <a:latin typeface="Segoe UI" panose="020B0502040204020203" pitchFamily="34" charset="0"/>
                <a:ea typeface="+mn-ea"/>
                <a:cs typeface="+mn-cs"/>
              </a:rPr>
            </a:br>
            <a:r>
              <a:rPr kumimoji="0" lang="en-US" sz="1400" b="0" i="0" u="none" strike="noStrike" kern="1200" cap="none" spc="0" normalizeH="0" baseline="0" noProof="0" dirty="0">
                <a:ln>
                  <a:noFill/>
                </a:ln>
                <a:solidFill>
                  <a:srgbClr val="323130"/>
                </a:solidFill>
                <a:effectLst/>
                <a:uLnTx/>
                <a:uFillTx/>
                <a:latin typeface="Segoe UI" panose="020B0502040204020203" pitchFamily="34" charset="0"/>
                <a:ea typeface="+mn-ea"/>
                <a:cs typeface="+mn-cs"/>
              </a:rPr>
              <a:t>​​​​​​​</a:t>
            </a:r>
          </a:p>
          <a:p>
            <a:pPr marL="285750"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sng" strike="noStrike" kern="1200" cap="none" spc="0" normalizeH="0" baseline="0" noProof="0" dirty="0">
                <a:ln>
                  <a:noFill/>
                </a:ln>
                <a:solidFill>
                  <a:srgbClr val="0078D4"/>
                </a:solidFill>
                <a:effectLst/>
                <a:uLnTx/>
                <a:uFillTx/>
                <a:latin typeface="Segoe UI" panose="020B0502040204020203" pitchFamily="34" charset="0"/>
                <a:ea typeface="+mn-ea"/>
                <a:cs typeface="+mn-cs"/>
                <a:hlinkClick r:id="rId4" tooltip="https://www.google.com/landing/2step/"/>
              </a:rPr>
              <a:t>Gmail</a:t>
            </a:r>
            <a:endParaRPr kumimoji="0" lang="en-US" sz="1200" b="0" i="0" u="none" strike="noStrike" kern="1200" cap="none" spc="0" normalizeH="0" baseline="0" noProof="0" dirty="0">
              <a:ln>
                <a:noFill/>
              </a:ln>
              <a:solidFill>
                <a:srgbClr val="323130"/>
              </a:solidFill>
              <a:effectLst/>
              <a:uLnTx/>
              <a:uFillTx/>
              <a:latin typeface="Segoe UI" panose="020B0502040204020203" pitchFamily="34" charset="0"/>
              <a:ea typeface="+mn-ea"/>
              <a:cs typeface="+mn-cs"/>
            </a:endParaRPr>
          </a:p>
          <a:p>
            <a:pPr marL="285750"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sng" strike="noStrike" kern="1200" cap="none" spc="0" normalizeH="0" baseline="0" noProof="0" dirty="0">
                <a:ln>
                  <a:noFill/>
                </a:ln>
                <a:solidFill>
                  <a:srgbClr val="0078D4"/>
                </a:solidFill>
                <a:effectLst/>
                <a:uLnTx/>
                <a:uFillTx/>
                <a:latin typeface="Segoe UI" panose="020B0502040204020203" pitchFamily="34" charset="0"/>
                <a:ea typeface="+mn-ea"/>
                <a:cs typeface="+mn-cs"/>
                <a:hlinkClick r:id="rId5" tooltip="https://www.linkedin.com/help/linkedin/answer/544"/>
              </a:rPr>
              <a:t>LinkedIn</a:t>
            </a:r>
            <a:endParaRPr kumimoji="0" lang="en-US" sz="1200" b="0" i="0" u="none" strike="noStrike" kern="1200" cap="none" spc="0" normalizeH="0" baseline="0" noProof="0" dirty="0">
              <a:ln>
                <a:noFill/>
              </a:ln>
              <a:solidFill>
                <a:srgbClr val="323130"/>
              </a:solidFill>
              <a:effectLst/>
              <a:uLnTx/>
              <a:uFillTx/>
              <a:latin typeface="Segoe UI" panose="020B0502040204020203" pitchFamily="34" charset="0"/>
              <a:ea typeface="+mn-ea"/>
              <a:cs typeface="+mn-cs"/>
            </a:endParaRPr>
          </a:p>
          <a:p>
            <a:pPr marL="285750"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sng" strike="noStrike" kern="1200" cap="none" spc="0" normalizeH="0" baseline="0" noProof="0" dirty="0">
                <a:ln>
                  <a:noFill/>
                </a:ln>
                <a:solidFill>
                  <a:srgbClr val="0078D4"/>
                </a:solidFill>
                <a:effectLst/>
                <a:uLnTx/>
                <a:uFillTx/>
                <a:latin typeface="Segoe UI" panose="020B0502040204020203" pitchFamily="34" charset="0"/>
                <a:ea typeface="+mn-ea"/>
                <a:cs typeface="+mn-cs"/>
                <a:hlinkClick r:id="rId6" tooltip="https://support.microsoft.com/en-us/help/12408/microsoft-account-about-two-step-verification"/>
              </a:rPr>
              <a:t>Microsoft account</a:t>
            </a:r>
            <a:endParaRPr kumimoji="0" lang="en-US" sz="1200" b="0" i="0" u="none" strike="noStrike" kern="1200" cap="none" spc="0" normalizeH="0" baseline="0" noProof="0" dirty="0">
              <a:ln>
                <a:noFill/>
              </a:ln>
              <a:solidFill>
                <a:srgbClr val="323130"/>
              </a:solidFill>
              <a:effectLst/>
              <a:uLnTx/>
              <a:uFillTx/>
              <a:latin typeface="Segoe UI" panose="020B0502040204020203" pitchFamily="34" charset="0"/>
              <a:ea typeface="+mn-ea"/>
              <a:cs typeface="+mn-cs"/>
            </a:endParaRPr>
          </a:p>
          <a:p>
            <a:pPr marL="285750"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sng" strike="noStrike" kern="1200" cap="none" spc="0" normalizeH="0" baseline="0" noProof="0" dirty="0">
                <a:ln>
                  <a:noFill/>
                </a:ln>
                <a:solidFill>
                  <a:srgbClr val="0078D4"/>
                </a:solidFill>
                <a:effectLst/>
                <a:uLnTx/>
                <a:uFillTx/>
                <a:latin typeface="Segoe UI" panose="020B0502040204020203" pitchFamily="34" charset="0"/>
                <a:ea typeface="+mn-ea"/>
                <a:cs typeface="+mn-cs"/>
                <a:hlinkClick r:id="rId7" tooltip="https://www.facebook.com/notes/facebook-engineering/introducing-login-approvals/10150172618258920/"/>
              </a:rPr>
              <a:t>Facebook</a:t>
            </a:r>
            <a:endParaRPr kumimoji="0" lang="en-US" sz="1200" b="0" i="0" u="none" strike="noStrike" kern="1200" cap="none" spc="0" normalizeH="0" baseline="0" noProof="0" dirty="0">
              <a:ln>
                <a:noFill/>
              </a:ln>
              <a:solidFill>
                <a:srgbClr val="323130"/>
              </a:solidFill>
              <a:effectLst/>
              <a:uLnTx/>
              <a:uFillTx/>
              <a:latin typeface="Segoe UI" panose="020B0502040204020203" pitchFamily="34" charset="0"/>
              <a:ea typeface="+mn-ea"/>
              <a:cs typeface="+mn-cs"/>
            </a:endParaRPr>
          </a:p>
          <a:p>
            <a:pPr marL="285750"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sng" strike="noStrike" kern="1200" cap="none" spc="0" normalizeH="0" baseline="0" noProof="0" dirty="0">
                <a:ln>
                  <a:noFill/>
                </a:ln>
                <a:solidFill>
                  <a:srgbClr val="0078D4"/>
                </a:solidFill>
                <a:effectLst/>
                <a:uLnTx/>
                <a:uFillTx/>
                <a:latin typeface="Segoe UI" panose="020B0502040204020203" pitchFamily="34" charset="0"/>
                <a:ea typeface="+mn-ea"/>
                <a:cs typeface="+mn-cs"/>
                <a:hlinkClick r:id="rId8" tooltip="https://support.twitter.com/articles/20170388"/>
              </a:rPr>
              <a:t>Twitter</a:t>
            </a:r>
            <a:endParaRPr kumimoji="0" lang="en-US" sz="1200" b="0" i="0" u="none" strike="noStrike" kern="1200" cap="none" spc="0" normalizeH="0" baseline="0" noProof="0" dirty="0">
              <a:ln>
                <a:noFill/>
              </a:ln>
              <a:solidFill>
                <a:srgbClr val="323130"/>
              </a:solidFill>
              <a:effectLst/>
              <a:uLnTx/>
              <a:uFillTx/>
              <a:latin typeface="Segoe UI" panose="020B0502040204020203" pitchFamily="34" charset="0"/>
              <a:ea typeface="+mn-ea"/>
              <a:cs typeface="+mn-cs"/>
            </a:endParaRPr>
          </a:p>
          <a:p>
            <a:pPr marL="285750"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sng" strike="noStrike" kern="1200" cap="none" spc="0" normalizeH="0" baseline="0" noProof="0" dirty="0">
                <a:ln>
                  <a:noFill/>
                </a:ln>
                <a:solidFill>
                  <a:srgbClr val="0078D4"/>
                </a:solidFill>
                <a:effectLst/>
                <a:uLnTx/>
                <a:uFillTx/>
                <a:latin typeface="Segoe UI" panose="020B0502040204020203" pitchFamily="34" charset="0"/>
                <a:ea typeface="+mn-ea"/>
                <a:cs typeface="+mn-cs"/>
                <a:hlinkClick r:id="rId9" tooltip="https://help.instagram.com/help/community/question/?id=10151548571887325"/>
              </a:rPr>
              <a:t>Instagram</a:t>
            </a:r>
            <a:endParaRPr kumimoji="0" lang="en-US" sz="1200" b="0" i="0" u="none" strike="noStrike" kern="1200" cap="none" spc="0" normalizeH="0" baseline="0" noProof="0" dirty="0">
              <a:ln>
                <a:noFill/>
              </a:ln>
              <a:solidFill>
                <a:srgbClr val="323130"/>
              </a:solidFill>
              <a:effectLst/>
              <a:uLnTx/>
              <a:uFillTx/>
              <a:latin typeface="Segoe UI" panose="020B0502040204020203" pitchFamily="34" charset="0"/>
              <a:ea typeface="+mn-ea"/>
              <a:cs typeface="+mn-cs"/>
            </a:endParaRPr>
          </a:p>
          <a:p>
            <a:pPr marL="285750"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sng" strike="noStrike" kern="1200" cap="none" spc="0" normalizeH="0" baseline="0" noProof="0" dirty="0">
                <a:ln>
                  <a:noFill/>
                </a:ln>
                <a:solidFill>
                  <a:srgbClr val="0078D4"/>
                </a:solidFill>
                <a:effectLst/>
                <a:uLnTx/>
                <a:uFillTx/>
                <a:latin typeface="Segoe UI" panose="020B0502040204020203" pitchFamily="34" charset="0"/>
                <a:ea typeface="+mn-ea"/>
                <a:cs typeface="+mn-cs"/>
                <a:hlinkClick r:id="rId10" tooltip="https://get.slack.help/hc/en-us/articles/204509068-Set-up-two-factor-authentication"/>
              </a:rPr>
              <a:t>Slack</a:t>
            </a:r>
            <a:endParaRPr kumimoji="0" lang="en-US" sz="1200" b="0" i="0" u="none" strike="noStrike" kern="1200" cap="none" spc="0" normalizeH="0" baseline="0" noProof="0" dirty="0">
              <a:ln>
                <a:noFill/>
              </a:ln>
              <a:solidFill>
                <a:srgbClr val="323130"/>
              </a:solidFill>
              <a:effectLst/>
              <a:uLnTx/>
              <a:uFillTx/>
              <a:latin typeface="Segoe UI" panose="020B0502040204020203" pitchFamily="34" charset="0"/>
              <a:ea typeface="+mn-ea"/>
              <a:cs typeface="+mn-cs"/>
            </a:endParaRPr>
          </a:p>
          <a:p>
            <a:pPr marL="285750"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sng" strike="noStrike" kern="1200" cap="none" spc="0" normalizeH="0" baseline="0" noProof="0" dirty="0">
                <a:ln>
                  <a:noFill/>
                </a:ln>
                <a:solidFill>
                  <a:srgbClr val="0078D4"/>
                </a:solidFill>
                <a:effectLst/>
                <a:uLnTx/>
                <a:uFillTx/>
                <a:latin typeface="Segoe UI" panose="020B0502040204020203" pitchFamily="34" charset="0"/>
                <a:ea typeface="+mn-ea"/>
                <a:cs typeface="+mn-cs"/>
                <a:hlinkClick r:id="rId11" tooltip="https://support.apple.com/en-us/HT204915"/>
              </a:rPr>
              <a:t>iCloud</a:t>
            </a:r>
            <a:endParaRPr kumimoji="0" lang="en-US" sz="1200" b="0" i="0" u="none" strike="noStrike" kern="1200" cap="none" spc="0" normalizeH="0" baseline="0" noProof="0" dirty="0">
              <a:ln>
                <a:noFill/>
              </a:ln>
              <a:solidFill>
                <a:srgbClr val="323130"/>
              </a:solidFill>
              <a:effectLst/>
              <a:uLnTx/>
              <a:uFillTx/>
              <a:latin typeface="Segoe UI" panose="020B0502040204020203" pitchFamily="34" charset="0"/>
              <a:ea typeface="+mn-ea"/>
              <a:cs typeface="+mn-cs"/>
            </a:endParaRPr>
          </a:p>
          <a:p>
            <a:pPr marL="285750"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sng" strike="noStrike" kern="1200" cap="none" spc="0" normalizeH="0" baseline="0" noProof="0" dirty="0">
                <a:ln>
                  <a:noFill/>
                </a:ln>
                <a:solidFill>
                  <a:srgbClr val="0078D4"/>
                </a:solidFill>
                <a:effectLst/>
                <a:uLnTx/>
                <a:uFillTx/>
                <a:latin typeface="Segoe UI" panose="020B0502040204020203" pitchFamily="34" charset="0"/>
                <a:ea typeface="+mn-ea"/>
                <a:cs typeface="+mn-cs"/>
                <a:hlinkClick r:id="rId12" tooltip="https://help.aol.com/articles/2-step-verification-stronger-than-your-password-alone"/>
              </a:rPr>
              <a:t>AOL</a:t>
            </a:r>
            <a:endParaRPr kumimoji="0" lang="en-US" sz="1200" b="0" i="0" u="none" strike="noStrike" kern="1200" cap="none" spc="0" normalizeH="0" baseline="0" noProof="0" dirty="0">
              <a:ln>
                <a:noFill/>
              </a:ln>
              <a:solidFill>
                <a:srgbClr val="323130"/>
              </a:solidFill>
              <a:effectLst/>
              <a:uLnTx/>
              <a:uFillTx/>
              <a:latin typeface="Segoe UI" panose="020B0502040204020203" pitchFamily="34" charset="0"/>
              <a:ea typeface="+mn-ea"/>
              <a:cs typeface="+mn-cs"/>
            </a:endParaRPr>
          </a:p>
        </p:txBody>
      </p:sp>
      <p:pic>
        <p:nvPicPr>
          <p:cNvPr id="10" name="Picture 9">
            <a:extLst>
              <a:ext uri="{FF2B5EF4-FFF2-40B4-BE49-F238E27FC236}">
                <a16:creationId xmlns:a16="http://schemas.microsoft.com/office/drawing/2014/main" id="{3733F478-E0C4-6665-B807-4B2AE34F8593}"/>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8129083" y="0"/>
            <a:ext cx="3431150" cy="6858000"/>
          </a:xfrm>
          <a:prstGeom prst="rect">
            <a:avLst/>
          </a:prstGeom>
        </p:spPr>
      </p:pic>
    </p:spTree>
    <p:extLst>
      <p:ext uri="{BB962C8B-B14F-4D97-AF65-F5344CB8AC3E}">
        <p14:creationId xmlns:p14="http://schemas.microsoft.com/office/powerpoint/2010/main" val="143070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E79D3DC-DC12-D1DC-46EF-3811857D17BB}"/>
              </a:ext>
            </a:extLst>
          </p:cNvPr>
          <p:cNvGrpSpPr/>
          <p:nvPr/>
        </p:nvGrpSpPr>
        <p:grpSpPr>
          <a:xfrm>
            <a:off x="2679689" y="1170232"/>
            <a:ext cx="6832622" cy="5203420"/>
            <a:chOff x="2830894" y="1170232"/>
            <a:chExt cx="6832622" cy="5203420"/>
          </a:xfrm>
        </p:grpSpPr>
        <p:graphicFrame>
          <p:nvGraphicFramePr>
            <p:cNvPr id="2" name="Table Placeholder 9">
              <a:extLst>
                <a:ext uri="{FF2B5EF4-FFF2-40B4-BE49-F238E27FC236}">
                  <a16:creationId xmlns:a16="http://schemas.microsoft.com/office/drawing/2014/main" id="{334BAA76-5327-C1C9-032D-CD208B2B5E45}"/>
                </a:ext>
              </a:extLst>
            </p:cNvPr>
            <p:cNvGraphicFramePr>
              <a:graphicFrameLocks/>
            </p:cNvGraphicFramePr>
            <p:nvPr>
              <p:extLst>
                <p:ext uri="{D42A27DB-BD31-4B8C-83A1-F6EECF244321}">
                  <p14:modId xmlns:p14="http://schemas.microsoft.com/office/powerpoint/2010/main" val="1127215921"/>
                </p:ext>
              </p:extLst>
            </p:nvPr>
          </p:nvGraphicFramePr>
          <p:xfrm>
            <a:off x="3074687" y="1848620"/>
            <a:ext cx="6365896" cy="4363988"/>
          </p:xfrm>
          <a:graphic>
            <a:graphicData uri="http://schemas.openxmlformats.org/drawingml/2006/table">
              <a:tbl>
                <a:tblPr firstRow="1" bandRow="1">
                  <a:solidFill>
                    <a:schemeClr val="accent1"/>
                  </a:solidFill>
                  <a:tableStyleId>{5C22544A-7EE6-4342-B048-85BDC9FD1C3A}</a:tableStyleId>
                </a:tblPr>
                <a:tblGrid>
                  <a:gridCol w="1187440">
                    <a:extLst>
                      <a:ext uri="{9D8B030D-6E8A-4147-A177-3AD203B41FA5}">
                        <a16:colId xmlns:a16="http://schemas.microsoft.com/office/drawing/2014/main" val="1660435346"/>
                      </a:ext>
                    </a:extLst>
                  </a:gridCol>
                  <a:gridCol w="1294614">
                    <a:extLst>
                      <a:ext uri="{9D8B030D-6E8A-4147-A177-3AD203B41FA5}">
                        <a16:colId xmlns:a16="http://schemas.microsoft.com/office/drawing/2014/main" val="2527464308"/>
                      </a:ext>
                    </a:extLst>
                  </a:gridCol>
                  <a:gridCol w="1294614">
                    <a:extLst>
                      <a:ext uri="{9D8B030D-6E8A-4147-A177-3AD203B41FA5}">
                        <a16:colId xmlns:a16="http://schemas.microsoft.com/office/drawing/2014/main" val="846452292"/>
                      </a:ext>
                    </a:extLst>
                  </a:gridCol>
                  <a:gridCol w="1294614">
                    <a:extLst>
                      <a:ext uri="{9D8B030D-6E8A-4147-A177-3AD203B41FA5}">
                        <a16:colId xmlns:a16="http://schemas.microsoft.com/office/drawing/2014/main" val="685298996"/>
                      </a:ext>
                    </a:extLst>
                  </a:gridCol>
                  <a:gridCol w="1294614">
                    <a:extLst>
                      <a:ext uri="{9D8B030D-6E8A-4147-A177-3AD203B41FA5}">
                        <a16:colId xmlns:a16="http://schemas.microsoft.com/office/drawing/2014/main" val="3797968387"/>
                      </a:ext>
                    </a:extLst>
                  </a:gridCol>
                </a:tblGrid>
                <a:tr h="628491">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200" b="1" i="0" kern="1200" dirty="0">
                            <a:solidFill>
                              <a:schemeClr val="bg2"/>
                            </a:solidFill>
                            <a:latin typeface="Segoe UI Semibold" panose="020B0502040204020203" pitchFamily="34" charset="0"/>
                            <a:ea typeface="+mn-ea"/>
                            <a:cs typeface="Segoe UI Semibold" panose="020B0502040204020203" pitchFamily="34" charset="0"/>
                          </a:rPr>
                          <a:t>Identity &amp;</a:t>
                        </a:r>
                      </a:p>
                      <a:p>
                        <a:pPr marL="0" marR="0" lvl="0" indent="0" algn="ctr" defTabSz="932742" rtl="0" eaLnBrk="1" fontAlgn="auto" latinLnBrk="0" hangingPunct="1">
                          <a:lnSpc>
                            <a:spcPct val="100000"/>
                          </a:lnSpc>
                          <a:spcBef>
                            <a:spcPts val="0"/>
                          </a:spcBef>
                          <a:spcAft>
                            <a:spcPts val="0"/>
                          </a:spcAft>
                          <a:buClrTx/>
                          <a:buSzTx/>
                          <a:buFontTx/>
                          <a:buNone/>
                          <a:tabLst/>
                          <a:defRPr/>
                        </a:pPr>
                        <a:r>
                          <a:rPr lang="en-US" sz="1200" b="1" i="0" kern="1200" dirty="0">
                            <a:solidFill>
                              <a:schemeClr val="bg2"/>
                            </a:solidFill>
                            <a:latin typeface="Segoe UI Semibold" panose="020B0502040204020203" pitchFamily="34" charset="0"/>
                            <a:ea typeface="+mn-ea"/>
                            <a:cs typeface="Segoe UI Semibold" panose="020B0502040204020203" pitchFamily="34" charset="0"/>
                          </a:rPr>
                          <a:t>access</a:t>
                        </a:r>
                      </a:p>
                    </a:txBody>
                    <a:tcPr anchor="ctr">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lnSpc>
                            <a:spcPts val="1600"/>
                          </a:lnSpc>
                        </a:pPr>
                        <a:r>
                          <a:rPr lang="en-US" sz="1400" b="1" i="0" dirty="0">
                            <a:solidFill>
                              <a:schemeClr val="bg2"/>
                            </a:solidFill>
                            <a:latin typeface="Segoe UI Semibold" panose="020B0502040204020203" pitchFamily="34" charset="0"/>
                            <a:cs typeface="Segoe UI Semibold" panose="020B0502040204020203" pitchFamily="34" charset="0"/>
                          </a:rPr>
                          <a:t>Apps &amp; data</a:t>
                        </a:r>
                      </a:p>
                      <a:p>
                        <a:pPr algn="ctr">
                          <a:lnSpc>
                            <a:spcPts val="1600"/>
                          </a:lnSpc>
                        </a:pPr>
                        <a:r>
                          <a:rPr lang="en-US" sz="1400" b="1" i="0" dirty="0">
                            <a:solidFill>
                              <a:schemeClr val="bg2"/>
                            </a:solidFill>
                            <a:latin typeface="Segoe UI Semibold" panose="020B0502040204020203" pitchFamily="34" charset="0"/>
                            <a:cs typeface="Segoe UI Semibold" panose="020B0502040204020203" pitchFamily="34" charset="0"/>
                          </a:rPr>
                          <a:t>security</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lnSpc>
                            <a:spcPts val="1600"/>
                          </a:lnSpc>
                        </a:pPr>
                        <a:r>
                          <a:rPr lang="en-US" sz="1400" b="1" i="0" dirty="0">
                            <a:solidFill>
                              <a:schemeClr val="bg2"/>
                            </a:solidFill>
                            <a:latin typeface="Segoe UI Semibold" panose="020B0502040204020203" pitchFamily="34" charset="0"/>
                            <a:cs typeface="Segoe UI Semibold" panose="020B0502040204020203" pitchFamily="34" charset="0"/>
                          </a:rPr>
                          <a:t>Network</a:t>
                        </a:r>
                      </a:p>
                      <a:p>
                        <a:pPr algn="ctr">
                          <a:lnSpc>
                            <a:spcPts val="1600"/>
                          </a:lnSpc>
                        </a:pPr>
                        <a:r>
                          <a:rPr lang="en-US" sz="1400" b="1" i="0" dirty="0">
                            <a:solidFill>
                              <a:schemeClr val="bg2"/>
                            </a:solidFill>
                            <a:latin typeface="Segoe UI Semibold" panose="020B0502040204020203" pitchFamily="34" charset="0"/>
                            <a:cs typeface="Segoe UI Semibold" panose="020B0502040204020203" pitchFamily="34" charset="0"/>
                          </a:rPr>
                          <a:t>security</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lnSpc>
                            <a:spcPts val="1600"/>
                          </a:lnSpc>
                        </a:pPr>
                        <a:r>
                          <a:rPr lang="en-US" sz="1400" b="1" i="0" dirty="0">
                            <a:solidFill>
                              <a:schemeClr val="bg2"/>
                            </a:solidFill>
                            <a:latin typeface="Segoe UI Semibold" panose="020B0502040204020203" pitchFamily="34" charset="0"/>
                            <a:cs typeface="Segoe UI Semibold" panose="020B0502040204020203" pitchFamily="34" charset="0"/>
                          </a:rPr>
                          <a:t>Threat</a:t>
                        </a:r>
                      </a:p>
                      <a:p>
                        <a:pPr algn="ctr">
                          <a:lnSpc>
                            <a:spcPts val="1600"/>
                          </a:lnSpc>
                        </a:pPr>
                        <a:r>
                          <a:rPr lang="en-US" sz="1400" b="1" i="0" dirty="0">
                            <a:solidFill>
                              <a:schemeClr val="bg2"/>
                            </a:solidFill>
                            <a:latin typeface="Segoe UI Semibold" panose="020B0502040204020203" pitchFamily="34" charset="0"/>
                            <a:cs typeface="Segoe UI Semibold" panose="020B0502040204020203" pitchFamily="34" charset="0"/>
                          </a:rPr>
                          <a:t>protection</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lnSpc>
                            <a:spcPts val="1600"/>
                          </a:lnSpc>
                        </a:pPr>
                        <a:r>
                          <a:rPr lang="en-US" sz="1400" b="1" i="0" dirty="0">
                            <a:solidFill>
                              <a:schemeClr val="bg2"/>
                            </a:solidFill>
                            <a:latin typeface="Segoe UI Semibold" panose="020B0502040204020203" pitchFamily="34" charset="0"/>
                            <a:cs typeface="Segoe UI Semibold" panose="020B0502040204020203" pitchFamily="34" charset="0"/>
                          </a:rPr>
                          <a:t>Security</a:t>
                        </a:r>
                      </a:p>
                      <a:p>
                        <a:pPr algn="ctr">
                          <a:lnSpc>
                            <a:spcPts val="1600"/>
                          </a:lnSpc>
                        </a:pPr>
                        <a:r>
                          <a:rPr lang="en-US" sz="1400" b="1" i="0" dirty="0">
                            <a:solidFill>
                              <a:schemeClr val="bg2"/>
                            </a:solidFill>
                            <a:latin typeface="Segoe UI Semibold" panose="020B0502040204020203" pitchFamily="34" charset="0"/>
                            <a:cs typeface="Segoe UI Semibold" panose="020B0502040204020203" pitchFamily="34" charset="0"/>
                          </a:rPr>
                          <a:t>management</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0065927"/>
                    </a:ext>
                  </a:extLst>
                </a:tr>
                <a:tr h="665608">
                  <a:tc>
                    <a:txBody>
                      <a:bodyPr/>
                      <a:lstStyle/>
                      <a:p>
                        <a:pPr algn="ctr">
                          <a:lnSpc>
                            <a:spcPts val="1600"/>
                          </a:lnSpc>
                        </a:pPr>
                        <a:r>
                          <a:rPr lang="en-US" sz="1200" b="0" i="0" dirty="0">
                            <a:solidFill>
                              <a:schemeClr val="tx1"/>
                            </a:solidFill>
                            <a:latin typeface="Segoe UI" panose="020B0502040204020203" pitchFamily="34" charset="0"/>
                            <a:cs typeface="Segoe UI" panose="020B0502040204020203" pitchFamily="34" charset="0"/>
                          </a:rPr>
                          <a:t>Role based</a:t>
                        </a:r>
                      </a:p>
                      <a:p>
                        <a:pPr algn="ctr">
                          <a:lnSpc>
                            <a:spcPts val="1600"/>
                          </a:lnSpc>
                        </a:pPr>
                        <a:r>
                          <a:rPr lang="en-US" sz="1200" b="0" i="0" dirty="0">
                            <a:solidFill>
                              <a:schemeClr val="tx1"/>
                            </a:solidFill>
                            <a:latin typeface="Segoe UI" panose="020B0502040204020203" pitchFamily="34" charset="0"/>
                            <a:cs typeface="Segoe UI" panose="020B0502040204020203" pitchFamily="34" charset="0"/>
                          </a:rPr>
                          <a:t>access</a:t>
                        </a:r>
                      </a:p>
                    </a:txBody>
                    <a:tcPr marT="91440" anchor="ctr">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nl-NL" sz="1200" b="0" i="0" dirty="0" err="1">
                            <a:solidFill>
                              <a:schemeClr val="tx1"/>
                            </a:solidFill>
                            <a:latin typeface="Segoe UI" panose="020B0502040204020203" pitchFamily="34" charset="0"/>
                            <a:cs typeface="Segoe UI" panose="020B0502040204020203" pitchFamily="34" charset="0"/>
                          </a:rPr>
                          <a:t>Encryption</a:t>
                        </a:r>
                        <a:endParaRPr lang="en-BE" sz="1200" b="0" i="0" dirty="0">
                          <a:solidFill>
                            <a:schemeClr val="tx1"/>
                          </a:solidFill>
                          <a:latin typeface="Segoe UI" panose="020B0502040204020203" pitchFamily="34" charset="0"/>
                          <a:cs typeface="Segoe UI" panose="020B0502040204020203" pitchFamily="34" charset="0"/>
                        </a:endParaRPr>
                      </a:p>
                    </a:txBody>
                    <a:tcPr marT="9144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Segoe UI" panose="020B0502040204020203" pitchFamily="34" charset="0"/>
                            <a:cs typeface="Segoe UI" panose="020B0502040204020203" pitchFamily="34" charset="0"/>
                          </a:rPr>
                          <a:t>DDoS</a:t>
                        </a:r>
                        <a:br>
                          <a:rPr lang="en-US" sz="1200" dirty="0">
                            <a:solidFill>
                              <a:schemeClr val="tx1"/>
                            </a:solidFill>
                            <a:latin typeface="Segoe UI" panose="020B0502040204020203" pitchFamily="34" charset="0"/>
                            <a:cs typeface="Segoe UI" panose="020B0502040204020203" pitchFamily="34" charset="0"/>
                          </a:rPr>
                        </a:br>
                        <a:r>
                          <a:rPr lang="en-US" sz="1200" dirty="0">
                            <a:solidFill>
                              <a:schemeClr val="tx1"/>
                            </a:solidFill>
                            <a:latin typeface="Segoe UI" panose="020B0502040204020203" pitchFamily="34" charset="0"/>
                            <a:cs typeface="Segoe UI" panose="020B0502040204020203" pitchFamily="34" charset="0"/>
                          </a:rPr>
                          <a:t>Protection</a:t>
                        </a:r>
                      </a:p>
                    </a:txBody>
                    <a:tcPr marT="9144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solidFill>
                              <a:schemeClr val="tx1"/>
                            </a:solidFill>
                            <a:latin typeface="Segoe UI" panose="020B0502040204020203" pitchFamily="34" charset="0"/>
                            <a:cs typeface="Segoe UI" panose="020B0502040204020203" pitchFamily="34" charset="0"/>
                          </a:rPr>
                          <a:t>Antimalware</a:t>
                        </a:r>
                        <a:endParaRPr lang="en-BE" sz="1200" b="0" i="0" dirty="0">
                          <a:solidFill>
                            <a:schemeClr val="tx1"/>
                          </a:solidFill>
                          <a:latin typeface="Segoe UI" panose="020B0502040204020203" pitchFamily="34" charset="0"/>
                          <a:cs typeface="Segoe UI" panose="020B0502040204020203" pitchFamily="34" charset="0"/>
                        </a:endParaRPr>
                      </a:p>
                    </a:txBody>
                    <a:tcPr marT="9144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Segoe UI" panose="020B0502040204020203" pitchFamily="34" charset="0"/>
                            <a:cs typeface="Segoe UI" panose="020B0502040204020203" pitchFamily="34" charset="0"/>
                          </a:rPr>
                          <a:t>Log Management</a:t>
                        </a:r>
                      </a:p>
                    </a:txBody>
                    <a:tcPr marT="9144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4321566"/>
                    </a:ext>
                  </a:extLst>
                </a:tr>
                <a:tr h="865779">
                  <a:tc>
                    <a:txBody>
                      <a:bodyPr/>
                      <a:lstStyle/>
                      <a:p>
                        <a:pPr algn="ctr">
                          <a:lnSpc>
                            <a:spcPts val="1600"/>
                          </a:lnSpc>
                        </a:pPr>
                        <a:r>
                          <a:rPr lang="en-US" sz="1200" b="0" i="0" dirty="0">
                            <a:solidFill>
                              <a:schemeClr val="tx1"/>
                            </a:solidFill>
                            <a:latin typeface="Segoe UI" panose="020B0502040204020203" pitchFamily="34" charset="0"/>
                            <a:cs typeface="Segoe UI" panose="020B0502040204020203" pitchFamily="34" charset="0"/>
                          </a:rPr>
                          <a:t>Multi-Factor</a:t>
                        </a:r>
                      </a:p>
                      <a:p>
                        <a:pPr algn="ctr">
                          <a:lnSpc>
                            <a:spcPts val="1600"/>
                          </a:lnSpc>
                        </a:pPr>
                        <a:r>
                          <a:rPr lang="en-US" sz="1200" b="0" i="0" dirty="0">
                            <a:solidFill>
                              <a:schemeClr val="tx1"/>
                            </a:solidFill>
                            <a:latin typeface="Segoe UI" panose="020B0502040204020203" pitchFamily="34" charset="0"/>
                            <a:cs typeface="Segoe UI" panose="020B0502040204020203" pitchFamily="34" charset="0"/>
                          </a:rPr>
                          <a:t>Authentication</a:t>
                        </a:r>
                      </a:p>
                    </a:txBody>
                    <a:tcPr marT="91440" anchor="ctr">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200" b="0" i="0" dirty="0" err="1">
                            <a:solidFill>
                              <a:schemeClr val="tx1"/>
                            </a:solidFill>
                            <a:latin typeface="Segoe UI" panose="020B0502040204020203" pitchFamily="34" charset="0"/>
                            <a:cs typeface="Segoe UI" panose="020B0502040204020203" pitchFamily="34" charset="0"/>
                          </a:rPr>
                          <a:t>Confidential</a:t>
                        </a:r>
                        <a:r>
                          <a:rPr lang="nl-NL" sz="1200" b="0" i="0" dirty="0">
                            <a:solidFill>
                              <a:schemeClr val="tx1"/>
                            </a:solidFill>
                            <a:latin typeface="Segoe UI" panose="020B0502040204020203" pitchFamily="34" charset="0"/>
                            <a:cs typeface="Segoe UI" panose="020B0502040204020203" pitchFamily="34" charset="0"/>
                          </a:rPr>
                          <a:t> Computing</a:t>
                        </a:r>
                        <a:endParaRPr lang="en-BE" sz="1200" b="0" i="0" dirty="0">
                          <a:solidFill>
                            <a:schemeClr val="tx1"/>
                          </a:solidFill>
                          <a:latin typeface="Segoe UI" panose="020B0502040204020203" pitchFamily="34" charset="0"/>
                          <a:cs typeface="Segoe UI" panose="020B0502040204020203" pitchFamily="34" charset="0"/>
                        </a:endParaRPr>
                      </a:p>
                    </a:txBody>
                    <a:tcPr marT="9144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Segoe UI" panose="020B0502040204020203" pitchFamily="34" charset="0"/>
                            <a:cs typeface="Segoe UI" panose="020B0502040204020203" pitchFamily="34" charset="0"/>
                          </a:rPr>
                          <a:t>NG Firewall</a:t>
                        </a:r>
                      </a:p>
                    </a:txBody>
                    <a:tcPr marT="9144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Segoe UI" panose="020B0502040204020203" pitchFamily="34" charset="0"/>
                            <a:cs typeface="Segoe UI" panose="020B0502040204020203" pitchFamily="34" charset="0"/>
                          </a:rPr>
                          <a:t>AI Based Detection and Response</a:t>
                        </a:r>
                      </a:p>
                    </a:txBody>
                    <a:tcPr marT="9144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Segoe UI" panose="020B0502040204020203" pitchFamily="34" charset="0"/>
                            <a:cs typeface="Segoe UI" panose="020B0502040204020203" pitchFamily="34" charset="0"/>
                          </a:rPr>
                          <a:t>Security Posture Assessment</a:t>
                        </a:r>
                      </a:p>
                    </a:txBody>
                    <a:tcPr marT="9144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extLst>
                    <a:ext uri="{0D108BD9-81ED-4DB2-BD59-A6C34878D82A}">
                      <a16:rowId xmlns:a16="http://schemas.microsoft.com/office/drawing/2014/main" val="3769821644"/>
                    </a:ext>
                  </a:extLst>
                </a:tr>
                <a:tr h="696797">
                  <a:tc>
                    <a:txBody>
                      <a:bodyPr/>
                      <a:lstStyle/>
                      <a:p>
                        <a:pPr algn="ctr">
                          <a:lnSpc>
                            <a:spcPts val="1600"/>
                          </a:lnSpc>
                        </a:pPr>
                        <a:r>
                          <a:rPr lang="en-US" sz="1200" b="0" i="0" dirty="0">
                            <a:solidFill>
                              <a:schemeClr val="tx1"/>
                            </a:solidFill>
                            <a:latin typeface="Segoe UI" panose="020B0502040204020203" pitchFamily="34" charset="0"/>
                            <a:cs typeface="Segoe UI" panose="020B0502040204020203" pitchFamily="34" charset="0"/>
                          </a:rPr>
                          <a:t>Central Identity</a:t>
                        </a:r>
                      </a:p>
                      <a:p>
                        <a:pPr algn="ctr">
                          <a:lnSpc>
                            <a:spcPts val="1600"/>
                          </a:lnSpc>
                        </a:pPr>
                        <a:r>
                          <a:rPr lang="en-US" sz="1200" b="0" i="0" dirty="0">
                            <a:solidFill>
                              <a:schemeClr val="tx1"/>
                            </a:solidFill>
                            <a:latin typeface="Segoe UI" panose="020B0502040204020203" pitchFamily="34" charset="0"/>
                            <a:cs typeface="Segoe UI" panose="020B0502040204020203" pitchFamily="34" charset="0"/>
                          </a:rPr>
                          <a:t>Management</a:t>
                        </a:r>
                      </a:p>
                    </a:txBody>
                    <a:tcPr marT="91440" anchor="ctr">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solidFill>
                              <a:schemeClr val="tx1"/>
                            </a:solidFill>
                            <a:latin typeface="Segoe UI" panose="020B0502040204020203" pitchFamily="34" charset="0"/>
                            <a:cs typeface="Segoe UI" panose="020B0502040204020203" pitchFamily="34" charset="0"/>
                          </a:rPr>
                          <a:t>Key Management</a:t>
                        </a:r>
                      </a:p>
                    </a:txBody>
                    <a:tcPr marT="9144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Segoe UI" panose="020B0502040204020203" pitchFamily="34" charset="0"/>
                            <a:cs typeface="Segoe UI" panose="020B0502040204020203" pitchFamily="34" charset="0"/>
                          </a:rPr>
                          <a:t>Web App </a:t>
                        </a:r>
                        <a:br>
                          <a:rPr lang="en-US" sz="1200" dirty="0">
                            <a:solidFill>
                              <a:schemeClr val="tx1"/>
                            </a:solidFill>
                            <a:latin typeface="Segoe UI" panose="020B0502040204020203" pitchFamily="34" charset="0"/>
                            <a:cs typeface="Segoe UI" panose="020B0502040204020203" pitchFamily="34" charset="0"/>
                          </a:rPr>
                        </a:br>
                        <a:r>
                          <a:rPr lang="en-US" sz="1200" dirty="0">
                            <a:solidFill>
                              <a:schemeClr val="tx1"/>
                            </a:solidFill>
                            <a:latin typeface="Segoe UI" panose="020B0502040204020203" pitchFamily="34" charset="0"/>
                            <a:cs typeface="Segoe UI" panose="020B0502040204020203" pitchFamily="34" charset="0"/>
                          </a:rPr>
                          <a:t>Firewall</a:t>
                        </a:r>
                      </a:p>
                    </a:txBody>
                    <a:tcPr marT="9144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Segoe UI" panose="020B0502040204020203" pitchFamily="34" charset="0"/>
                            <a:cs typeface="Segoe UI" panose="020B0502040204020203" pitchFamily="34" charset="0"/>
                          </a:rPr>
                          <a:t>Cloud Workload Protection </a:t>
                        </a:r>
                      </a:p>
                    </a:txBody>
                    <a:tcPr marT="9144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Segoe UI" panose="020B0502040204020203" pitchFamily="34" charset="0"/>
                            <a:cs typeface="Segoe UI" panose="020B0502040204020203" pitchFamily="34" charset="0"/>
                          </a:rPr>
                          <a:t>Policy and governance</a:t>
                        </a:r>
                      </a:p>
                    </a:txBody>
                    <a:tcPr marT="9144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93476776"/>
                    </a:ext>
                  </a:extLst>
                </a:tr>
                <a:tr h="665608">
                  <a:tc>
                    <a:txBody>
                      <a:bodyPr/>
                      <a:lstStyle/>
                      <a:p>
                        <a:pPr algn="ctr">
                          <a:lnSpc>
                            <a:spcPts val="1600"/>
                          </a:lnSpc>
                        </a:pPr>
                        <a:r>
                          <a:rPr lang="en-US" sz="1200" b="0" i="0" kern="1200" dirty="0">
                            <a:solidFill>
                              <a:schemeClr val="tx1"/>
                            </a:solidFill>
                            <a:latin typeface="Segoe UI" panose="020B0502040204020203" pitchFamily="34" charset="0"/>
                            <a:ea typeface="+mn-ea"/>
                            <a:cs typeface="Segoe UI" panose="020B0502040204020203" pitchFamily="34" charset="0"/>
                          </a:rPr>
                          <a:t>Identity</a:t>
                        </a:r>
                      </a:p>
                      <a:p>
                        <a:pPr algn="ctr">
                          <a:lnSpc>
                            <a:spcPts val="1600"/>
                          </a:lnSpc>
                        </a:pPr>
                        <a:r>
                          <a:rPr lang="en-US" sz="1200" b="0" i="0" kern="1200" dirty="0">
                            <a:solidFill>
                              <a:schemeClr val="tx1"/>
                            </a:solidFill>
                            <a:latin typeface="Segoe UI" panose="020B0502040204020203" pitchFamily="34" charset="0"/>
                            <a:ea typeface="+mn-ea"/>
                            <a:cs typeface="Segoe UI" panose="020B0502040204020203" pitchFamily="34" charset="0"/>
                          </a:rPr>
                          <a:t>Protection</a:t>
                        </a:r>
                      </a:p>
                    </a:txBody>
                    <a:tcPr marT="91440" anchor="ctr">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200" dirty="0">
                            <a:solidFill>
                              <a:schemeClr val="tx1"/>
                            </a:solidFill>
                            <a:latin typeface="Segoe UI" panose="020B0502040204020203" pitchFamily="34" charset="0"/>
                            <a:cs typeface="Segoe UI" panose="020B0502040204020203" pitchFamily="34" charset="0"/>
                          </a:rPr>
                          <a:t>Certificate Management</a:t>
                        </a:r>
                      </a:p>
                    </a:txBody>
                    <a:tcPr marT="9144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Segoe UI" panose="020B0502040204020203" pitchFamily="34" charset="0"/>
                            <a:cs typeface="Segoe UI" panose="020B0502040204020203" pitchFamily="34" charset="0"/>
                          </a:rPr>
                          <a:t>Private Connections</a:t>
                        </a:r>
                      </a:p>
                    </a:txBody>
                    <a:tcPr marT="9144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Segoe UI" panose="020B0502040204020203" pitchFamily="34" charset="0"/>
                            <a:cs typeface="Segoe UI" panose="020B0502040204020203" pitchFamily="34" charset="0"/>
                          </a:rPr>
                          <a:t>SQL Threat Protection</a:t>
                        </a:r>
                      </a:p>
                    </a:txBody>
                    <a:tcPr marT="9144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Segoe UI" panose="020B0502040204020203" pitchFamily="34" charset="0"/>
                            <a:cs typeface="Segoe UI" panose="020B0502040204020203" pitchFamily="34" charset="0"/>
                          </a:rPr>
                          <a:t>Regulatory Compliance</a:t>
                        </a:r>
                      </a:p>
                    </a:txBody>
                    <a:tcPr marT="9144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4"/>
                    </a:ext>
                  </a:extLst>
                </a:tr>
                <a:tr h="808061">
                  <a:tc>
                    <a:txBody>
                      <a:bodyPr/>
                      <a:lstStyle/>
                      <a:p>
                        <a:pPr algn="ctr"/>
                        <a:r>
                          <a:rPr lang="en-US" sz="1200" b="0" i="0" dirty="0">
                            <a:solidFill>
                              <a:schemeClr val="tx1"/>
                            </a:solidFill>
                            <a:latin typeface="Segoe UI" panose="020B0502040204020203" pitchFamily="34" charset="0"/>
                            <a:cs typeface="Segoe UI" panose="020B0502040204020203" pitchFamily="34" charset="0"/>
                          </a:rPr>
                          <a:t>Privileged</a:t>
                        </a:r>
                      </a:p>
                      <a:p>
                        <a:pPr algn="ctr"/>
                        <a:r>
                          <a:rPr lang="en-US" sz="1200" b="0" i="0" dirty="0">
                            <a:solidFill>
                              <a:schemeClr val="tx1"/>
                            </a:solidFill>
                            <a:latin typeface="Segoe UI" panose="020B0502040204020203" pitchFamily="34" charset="0"/>
                            <a:cs typeface="Segoe UI" panose="020B0502040204020203" pitchFamily="34" charset="0"/>
                          </a:rPr>
                          <a:t>Identity</a:t>
                        </a:r>
                      </a:p>
                      <a:p>
                        <a:pPr algn="ctr"/>
                        <a:r>
                          <a:rPr lang="en-US" sz="1200" b="0" i="0" dirty="0">
                            <a:solidFill>
                              <a:schemeClr val="tx1"/>
                            </a:solidFill>
                            <a:latin typeface="Segoe UI" panose="020B0502040204020203" pitchFamily="34" charset="0"/>
                            <a:cs typeface="Segoe UI" panose="020B0502040204020203" pitchFamily="34" charset="0"/>
                          </a:rPr>
                          <a:t>Management</a:t>
                        </a:r>
                        <a:endParaRPr lang="en-BE" sz="1200" b="0" i="0" dirty="0">
                          <a:solidFill>
                            <a:schemeClr val="tx1"/>
                          </a:solidFill>
                          <a:latin typeface="Segoe UI" panose="020B0502040204020203" pitchFamily="34" charset="0"/>
                          <a:cs typeface="Segoe UI" panose="020B0502040204020203" pitchFamily="34" charset="0"/>
                        </a:endParaRPr>
                      </a:p>
                    </a:txBody>
                    <a:tcPr anchor="ctr">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solidFill>
                              <a:schemeClr val="tx1"/>
                            </a:solidFill>
                            <a:latin typeface="Segoe UI" panose="020B0502040204020203" pitchFamily="34" charset="0"/>
                            <a:cs typeface="Segoe UI" panose="020B0502040204020203" pitchFamily="34" charset="0"/>
                          </a:rPr>
                          <a:t>Information Protection</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Segoe UI" panose="020B0502040204020203" pitchFamily="34" charset="0"/>
                            <a:cs typeface="Segoe UI" panose="020B0502040204020203" pitchFamily="34" charset="0"/>
                          </a:rPr>
                          <a:t>Network Segmentation</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Segoe UI" panose="020B0502040204020203" pitchFamily="34" charset="0"/>
                            <a:cs typeface="Segoe UI" panose="020B0502040204020203" pitchFamily="34" charset="0"/>
                          </a:rPr>
                          <a:t>IoT Security</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Segoe UI" panose="020B0502040204020203" pitchFamily="34" charset="0"/>
                            <a:cs typeface="Segoe UI" panose="020B0502040204020203" pitchFamily="34" charset="0"/>
                          </a:rPr>
                          <a:t>SIEM</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94905698"/>
                    </a:ext>
                  </a:extLst>
                </a:tr>
              </a:tbl>
            </a:graphicData>
          </a:graphic>
        </p:graphicFrame>
        <p:sp>
          <p:nvSpPr>
            <p:cNvPr id="38" name="Rectangle 37">
              <a:extLst>
                <a:ext uri="{FF2B5EF4-FFF2-40B4-BE49-F238E27FC236}">
                  <a16:creationId xmlns:a16="http://schemas.microsoft.com/office/drawing/2014/main" id="{0598E3F0-5895-486B-81AB-4A55AF5EA884}"/>
                </a:ext>
              </a:extLst>
            </p:cNvPr>
            <p:cNvSpPr/>
            <p:nvPr/>
          </p:nvSpPr>
          <p:spPr bwMode="auto">
            <a:xfrm>
              <a:off x="2830894" y="1317196"/>
              <a:ext cx="6832622" cy="4920376"/>
            </a:xfrm>
            <a:prstGeom prst="rect">
              <a:avLst/>
            </a:prstGeom>
            <a:noFill/>
            <a:ln w="19050" cap="flat" cmpd="sng" algn="ctr">
              <a:solidFill>
                <a:srgbClr val="002050"/>
              </a:solidFill>
              <a:prstDash val="soli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lvl="0" indent="0" algn="ctr" defTabSz="914102" rtl="0" eaLnBrk="1" fontAlgn="base" latinLnBrk="0" hangingPunct="1">
                <a:lnSpc>
                  <a:spcPct val="100000"/>
                </a:lnSpc>
                <a:spcBef>
                  <a:spcPct val="0"/>
                </a:spcBef>
                <a:spcAft>
                  <a:spcPct val="0"/>
                </a:spcAft>
                <a:buClrTx/>
                <a:buSzTx/>
                <a:buFontTx/>
                <a:buNone/>
                <a:tabLst/>
                <a:defRPr/>
              </a:pPr>
              <a:endParaRPr kumimoji="0" lang="en-US" sz="1568" b="0" i="0" u="none" strike="noStrike" kern="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40" name="TextBox 39">
              <a:extLst>
                <a:ext uri="{FF2B5EF4-FFF2-40B4-BE49-F238E27FC236}">
                  <a16:creationId xmlns:a16="http://schemas.microsoft.com/office/drawing/2014/main" id="{19A2E07A-3E6D-4558-9DB1-8204CA387B08}"/>
                </a:ext>
              </a:extLst>
            </p:cNvPr>
            <p:cNvSpPr txBox="1"/>
            <p:nvPr/>
          </p:nvSpPr>
          <p:spPr>
            <a:xfrm>
              <a:off x="5062862" y="1170232"/>
              <a:ext cx="2373447" cy="301727"/>
            </a:xfrm>
            <a:prstGeom prst="rect">
              <a:avLst/>
            </a:prstGeom>
            <a:solidFill>
              <a:schemeClr val="bg2"/>
            </a:solidFill>
          </p:spPr>
          <p:txBody>
            <a:bodyPr wrap="square" lIns="0" tIns="0" rIns="0" bIns="0" rtlCol="0">
              <a:spAutoFit/>
            </a:bodyPr>
            <a:lstStyle/>
            <a:p>
              <a:pPr marL="0" marR="0" lvl="0" indent="0" algn="ctr" defTabSz="896386" rtl="0" eaLnBrk="1" fontAlgn="auto" latinLnBrk="0" hangingPunct="1">
                <a:lnSpc>
                  <a:spcPct val="100000"/>
                </a:lnSpc>
                <a:spcBef>
                  <a:spcPts val="0"/>
                </a:spcBef>
                <a:spcAft>
                  <a:spcPts val="0"/>
                </a:spcAft>
                <a:buClrTx/>
                <a:buSzTx/>
                <a:buFontTx/>
                <a:buNone/>
                <a:tabLst/>
                <a:defRPr/>
              </a:pPr>
              <a:r>
                <a:rPr kumimoji="0" lang="en-US" sz="1961" b="0" i="0" u="none" strike="noStrike" kern="0" cap="none" spc="0" normalizeH="0" baseline="0" noProof="0" dirty="0">
                  <a:ln>
                    <a:noFill/>
                  </a:ln>
                  <a:effectLst/>
                  <a:uLnTx/>
                  <a:uFillTx/>
                  <a:latin typeface="Segoe UI Semibold"/>
                  <a:ea typeface="+mn-ea"/>
                  <a:cs typeface="+mn-cs"/>
                </a:rPr>
                <a:t>Defense in Depth</a:t>
              </a:r>
            </a:p>
          </p:txBody>
        </p:sp>
        <p:sp>
          <p:nvSpPr>
            <p:cNvPr id="41" name="TextBox 40">
              <a:extLst>
                <a:ext uri="{FF2B5EF4-FFF2-40B4-BE49-F238E27FC236}">
                  <a16:creationId xmlns:a16="http://schemas.microsoft.com/office/drawing/2014/main" id="{D9B8729A-98C4-4DBF-8F09-1BD5AE5ADEB5}"/>
                </a:ext>
              </a:extLst>
            </p:cNvPr>
            <p:cNvSpPr txBox="1"/>
            <p:nvPr/>
          </p:nvSpPr>
          <p:spPr>
            <a:xfrm>
              <a:off x="4880187" y="6071925"/>
              <a:ext cx="2738799" cy="301727"/>
            </a:xfrm>
            <a:prstGeom prst="rect">
              <a:avLst/>
            </a:prstGeom>
            <a:solidFill>
              <a:schemeClr val="bg2"/>
            </a:solidFill>
          </p:spPr>
          <p:txBody>
            <a:bodyPr wrap="square" lIns="0" tIns="0" rIns="0" bIns="0" rtlCol="0">
              <a:spAutoFit/>
            </a:bodyPr>
            <a:lstStyle/>
            <a:p>
              <a:pPr marL="0" marR="0" lvl="0" indent="0" algn="ctr" defTabSz="896386" rtl="0" eaLnBrk="1" fontAlgn="auto" latinLnBrk="0" hangingPunct="1">
                <a:lnSpc>
                  <a:spcPct val="100000"/>
                </a:lnSpc>
                <a:spcBef>
                  <a:spcPts val="0"/>
                </a:spcBef>
                <a:spcAft>
                  <a:spcPts val="0"/>
                </a:spcAft>
                <a:buClrTx/>
                <a:buSzTx/>
                <a:buFontTx/>
                <a:buNone/>
                <a:tabLst/>
                <a:defRPr/>
              </a:pPr>
              <a:r>
                <a:rPr kumimoji="0" lang="en-US" sz="1961" b="0" i="0" u="none" strike="noStrike" kern="0" cap="none" spc="0" normalizeH="0" baseline="0" noProof="0" dirty="0">
                  <a:ln>
                    <a:noFill/>
                  </a:ln>
                  <a:effectLst/>
                  <a:uLnTx/>
                  <a:uFillTx/>
                  <a:latin typeface="Segoe UI Semibold"/>
                  <a:ea typeface="+mn-ea"/>
                  <a:cs typeface="+mn-cs"/>
                </a:rPr>
                <a:t>Microsoft + Partners</a:t>
              </a:r>
            </a:p>
          </p:txBody>
        </p:sp>
      </p:grpSp>
      <p:sp>
        <p:nvSpPr>
          <p:cNvPr id="3" name="Title 2">
            <a:extLst>
              <a:ext uri="{FF2B5EF4-FFF2-40B4-BE49-F238E27FC236}">
                <a16:creationId xmlns:a16="http://schemas.microsoft.com/office/drawing/2014/main" id="{A8F32BCB-D16B-E74C-8E1B-A3CA76469E0E}"/>
              </a:ext>
            </a:extLst>
          </p:cNvPr>
          <p:cNvSpPr>
            <a:spLocks noGrp="1"/>
          </p:cNvSpPr>
          <p:nvPr>
            <p:ph type="title"/>
          </p:nvPr>
        </p:nvSpPr>
        <p:spPr/>
        <p:txBody>
          <a:bodyPr/>
          <a:lstStyle/>
          <a:p>
            <a:r>
              <a:rPr lang="en-NL" dirty="0"/>
              <a:t>Azure Security</a:t>
            </a:r>
          </a:p>
        </p:txBody>
      </p:sp>
    </p:spTree>
    <p:extLst>
      <p:ext uri="{BB962C8B-B14F-4D97-AF65-F5344CB8AC3E}">
        <p14:creationId xmlns:p14="http://schemas.microsoft.com/office/powerpoint/2010/main" val="349470125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58BD947-F3A4-ACA8-1965-73034227D99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4778" y="2555769"/>
            <a:ext cx="352353" cy="478194"/>
          </a:xfrm>
          <a:prstGeom prst="rect">
            <a:avLst/>
          </a:prstGeom>
        </p:spPr>
      </p:pic>
      <p:sp>
        <p:nvSpPr>
          <p:cNvPr id="15" name="Rectangle 14">
            <a:extLst>
              <a:ext uri="{FF2B5EF4-FFF2-40B4-BE49-F238E27FC236}">
                <a16:creationId xmlns:a16="http://schemas.microsoft.com/office/drawing/2014/main" id="{FF8B1EBB-E81D-496B-8EE8-C9DB4FB37709}"/>
              </a:ext>
            </a:extLst>
          </p:cNvPr>
          <p:cNvSpPr/>
          <p:nvPr/>
        </p:nvSpPr>
        <p:spPr bwMode="auto">
          <a:xfrm>
            <a:off x="6242050" y="1"/>
            <a:ext cx="594995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mn-ea"/>
              <a:cs typeface="Segoe UI" pitchFamily="34" charset="0"/>
            </a:endParaRPr>
          </a:p>
        </p:txBody>
      </p:sp>
      <p:sp>
        <p:nvSpPr>
          <p:cNvPr id="85" name="Oval 84">
            <a:extLst>
              <a:ext uri="{FF2B5EF4-FFF2-40B4-BE49-F238E27FC236}">
                <a16:creationId xmlns:a16="http://schemas.microsoft.com/office/drawing/2014/main" id="{0B41C826-2227-4353-8C42-0AB127B1FF58}"/>
              </a:ext>
              <a:ext uri="{C183D7F6-B498-43B3-948B-1728B52AA6E4}">
                <adec:decorative xmlns:adec="http://schemas.microsoft.com/office/drawing/2017/decorative" val="1"/>
              </a:ext>
            </a:extLst>
          </p:cNvPr>
          <p:cNvSpPr/>
          <p:nvPr/>
        </p:nvSpPr>
        <p:spPr bwMode="auto">
          <a:xfrm>
            <a:off x="5435052" y="841209"/>
            <a:ext cx="1552020" cy="1552020"/>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6" name="Oval 85">
            <a:extLst>
              <a:ext uri="{FF2B5EF4-FFF2-40B4-BE49-F238E27FC236}">
                <a16:creationId xmlns:a16="http://schemas.microsoft.com/office/drawing/2014/main" id="{D141668E-17F6-4A58-AF8B-459A38C36D83}"/>
              </a:ext>
              <a:ext uri="{C183D7F6-B498-43B3-948B-1728B52AA6E4}">
                <adec:decorative xmlns:adec="http://schemas.microsoft.com/office/drawing/2017/decorative" val="1"/>
              </a:ext>
            </a:extLst>
          </p:cNvPr>
          <p:cNvSpPr/>
          <p:nvPr/>
        </p:nvSpPr>
        <p:spPr bwMode="auto">
          <a:xfrm>
            <a:off x="5435052" y="2652990"/>
            <a:ext cx="1552020" cy="1552020"/>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3" name="Oval 42">
            <a:extLst>
              <a:ext uri="{FF2B5EF4-FFF2-40B4-BE49-F238E27FC236}">
                <a16:creationId xmlns:a16="http://schemas.microsoft.com/office/drawing/2014/main" id="{5FDD9B8D-84C1-4E43-807C-104AD88852A5}"/>
              </a:ext>
              <a:ext uri="{C183D7F6-B498-43B3-948B-1728B52AA6E4}">
                <adec:decorative xmlns:adec="http://schemas.microsoft.com/office/drawing/2017/decorative" val="1"/>
              </a:ext>
            </a:extLst>
          </p:cNvPr>
          <p:cNvSpPr/>
          <p:nvPr/>
        </p:nvSpPr>
        <p:spPr bwMode="auto">
          <a:xfrm>
            <a:off x="5576741" y="980523"/>
            <a:ext cx="1271016" cy="1271016"/>
          </a:xfrm>
          <a:prstGeom prst="ellipse">
            <a:avLst/>
          </a:prstGeom>
          <a:solidFill>
            <a:schemeClr val="bg1"/>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68" name="Oval 67">
            <a:extLst>
              <a:ext uri="{FF2B5EF4-FFF2-40B4-BE49-F238E27FC236}">
                <a16:creationId xmlns:a16="http://schemas.microsoft.com/office/drawing/2014/main" id="{D0E0377B-73B1-4423-9CBD-E9A78860F858}"/>
              </a:ext>
              <a:ext uri="{C183D7F6-B498-43B3-948B-1728B52AA6E4}">
                <adec:decorative xmlns:adec="http://schemas.microsoft.com/office/drawing/2017/decorative" val="1"/>
              </a:ext>
            </a:extLst>
          </p:cNvPr>
          <p:cNvSpPr/>
          <p:nvPr/>
        </p:nvSpPr>
        <p:spPr bwMode="auto">
          <a:xfrm>
            <a:off x="5576521" y="2794459"/>
            <a:ext cx="1271016" cy="1271016"/>
          </a:xfrm>
          <a:prstGeom prst="ellipse">
            <a:avLst/>
          </a:prstGeom>
          <a:solidFill>
            <a:schemeClr val="bg1"/>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65" name="Oval 64">
            <a:extLst>
              <a:ext uri="{FF2B5EF4-FFF2-40B4-BE49-F238E27FC236}">
                <a16:creationId xmlns:a16="http://schemas.microsoft.com/office/drawing/2014/main" id="{3DB219BC-730C-4EA9-A84F-26019C5F1C7C}"/>
              </a:ext>
              <a:ext uri="{C183D7F6-B498-43B3-948B-1728B52AA6E4}">
                <adec:decorative xmlns:adec="http://schemas.microsoft.com/office/drawing/2017/decorative" val="1"/>
              </a:ext>
            </a:extLst>
          </p:cNvPr>
          <p:cNvSpPr/>
          <p:nvPr/>
        </p:nvSpPr>
        <p:spPr bwMode="auto">
          <a:xfrm>
            <a:off x="5435052" y="4468590"/>
            <a:ext cx="1552020" cy="1552020"/>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9" name="Oval 118">
            <a:extLst>
              <a:ext uri="{FF2B5EF4-FFF2-40B4-BE49-F238E27FC236}">
                <a16:creationId xmlns:a16="http://schemas.microsoft.com/office/drawing/2014/main" id="{1FF6A98E-6B75-4A5A-BF2E-0AFCC5166744}"/>
              </a:ext>
              <a:ext uri="{C183D7F6-B498-43B3-948B-1728B52AA6E4}">
                <adec:decorative xmlns:adec="http://schemas.microsoft.com/office/drawing/2017/decorative" val="1"/>
              </a:ext>
            </a:extLst>
          </p:cNvPr>
          <p:cNvSpPr/>
          <p:nvPr/>
        </p:nvSpPr>
        <p:spPr bwMode="auto">
          <a:xfrm>
            <a:off x="5574585" y="4610059"/>
            <a:ext cx="1271016" cy="1271016"/>
          </a:xfrm>
          <a:prstGeom prst="ellipse">
            <a:avLst/>
          </a:prstGeom>
          <a:solidFill>
            <a:schemeClr val="bg1"/>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21" name="TextBox 20">
            <a:extLst>
              <a:ext uri="{FF2B5EF4-FFF2-40B4-BE49-F238E27FC236}">
                <a16:creationId xmlns:a16="http://schemas.microsoft.com/office/drawing/2014/main" id="{3EEDC1E4-D7F0-4CB8-BFA4-5177C5F46C34}"/>
              </a:ext>
            </a:extLst>
          </p:cNvPr>
          <p:cNvSpPr txBox="1"/>
          <p:nvPr/>
        </p:nvSpPr>
        <p:spPr>
          <a:xfrm>
            <a:off x="7176996" y="1255582"/>
            <a:ext cx="4591958" cy="1000274"/>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2400" b="0" i="0" u="none" strike="noStrike" kern="1200" cap="none" spc="0" normalizeH="0" baseline="0" noProof="0" dirty="0">
                <a:ln>
                  <a:noFill/>
                </a:ln>
                <a:solidFill>
                  <a:schemeClr val="bg2"/>
                </a:solidFill>
                <a:effectLst/>
                <a:uLnTx/>
                <a:uFillTx/>
                <a:latin typeface="Segoe UI Semibold"/>
                <a:ea typeface="+mn-ea"/>
                <a:cs typeface="+mn-cs"/>
              </a:rPr>
              <a:t>Single directory / identity</a:t>
            </a:r>
          </a:p>
          <a:p>
            <a:pPr marL="400050" marR="0" lvl="0" indent="-400050" algn="l" defTabSz="914367"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chemeClr val="bg2"/>
                </a:solidFill>
                <a:effectLst/>
                <a:uLnTx/>
                <a:uFillTx/>
                <a:latin typeface="Segoe UI"/>
                <a:ea typeface="+mn-ea"/>
                <a:cs typeface="+mn-cs"/>
              </a:rPr>
              <a:t>Simplifies monitoring &amp; user experience</a:t>
            </a:r>
            <a:br>
              <a:rPr kumimoji="0" lang="en-US" sz="1800" b="0" i="0" u="none" strike="noStrike" kern="1200" cap="none" spc="0" normalizeH="0" baseline="0" noProof="0" dirty="0">
                <a:ln>
                  <a:noFill/>
                </a:ln>
                <a:solidFill>
                  <a:schemeClr val="bg2"/>
                </a:solidFill>
                <a:effectLst/>
                <a:uLnTx/>
                <a:uFillTx/>
                <a:latin typeface="Segoe UI"/>
                <a:ea typeface="+mn-ea"/>
                <a:cs typeface="+mn-cs"/>
              </a:rPr>
            </a:br>
            <a:endParaRPr kumimoji="0" lang="en-US" sz="1800" b="0" i="1" u="none" strike="noStrike" kern="1200" cap="none" spc="0" normalizeH="0" baseline="0" noProof="0" dirty="0">
              <a:ln>
                <a:noFill/>
              </a:ln>
              <a:solidFill>
                <a:schemeClr val="bg2"/>
              </a:solidFill>
              <a:effectLst/>
              <a:uLnTx/>
              <a:uFillTx/>
              <a:latin typeface="Segoe UI"/>
              <a:ea typeface="+mn-ea"/>
              <a:cs typeface="+mn-cs"/>
            </a:endParaRPr>
          </a:p>
        </p:txBody>
      </p:sp>
      <p:sp>
        <p:nvSpPr>
          <p:cNvPr id="22" name="TextBox 21">
            <a:extLst>
              <a:ext uri="{FF2B5EF4-FFF2-40B4-BE49-F238E27FC236}">
                <a16:creationId xmlns:a16="http://schemas.microsoft.com/office/drawing/2014/main" id="{B8171622-4E74-45D5-BD50-014E4E4B2E63}"/>
              </a:ext>
            </a:extLst>
          </p:cNvPr>
          <p:cNvSpPr txBox="1"/>
          <p:nvPr/>
        </p:nvSpPr>
        <p:spPr>
          <a:xfrm>
            <a:off x="7176996" y="3067363"/>
            <a:ext cx="4591958" cy="723275"/>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2400" b="0" i="0" u="none" strike="noStrike" kern="1200" cap="none" spc="0" normalizeH="0" baseline="0" noProof="0" dirty="0">
                <a:ln>
                  <a:noFill/>
                </a:ln>
                <a:solidFill>
                  <a:schemeClr val="bg2"/>
                </a:solidFill>
                <a:effectLst/>
                <a:uLnTx/>
                <a:uFillTx/>
                <a:latin typeface="Segoe UI Semibold"/>
                <a:ea typeface="+mn-ea"/>
                <a:cs typeface="+mn-cs"/>
              </a:rPr>
              <a:t>Identity access (instead of keys)</a:t>
            </a:r>
          </a:p>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chemeClr val="bg2"/>
                </a:solidFill>
                <a:effectLst/>
                <a:uLnTx/>
                <a:uFillTx/>
                <a:latin typeface="Segoe UI"/>
                <a:ea typeface="+mn-ea"/>
                <a:cs typeface="+mn-cs"/>
              </a:rPr>
              <a:t>Avoid using key based access control</a:t>
            </a:r>
          </a:p>
        </p:txBody>
      </p:sp>
      <p:sp>
        <p:nvSpPr>
          <p:cNvPr id="62" name="TextBox 61">
            <a:extLst>
              <a:ext uri="{FF2B5EF4-FFF2-40B4-BE49-F238E27FC236}">
                <a16:creationId xmlns:a16="http://schemas.microsoft.com/office/drawing/2014/main" id="{8F0D1B12-DAD4-4252-A62D-1740A7EBC23F}"/>
              </a:ext>
            </a:extLst>
          </p:cNvPr>
          <p:cNvSpPr txBox="1"/>
          <p:nvPr/>
        </p:nvSpPr>
        <p:spPr>
          <a:xfrm>
            <a:off x="7176996" y="4882963"/>
            <a:ext cx="4591958" cy="723275"/>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2400" b="0" i="0" u="none" strike="noStrike" kern="1200" cap="none" spc="0" normalizeH="0" baseline="0" noProof="0" dirty="0">
                <a:ln>
                  <a:noFill/>
                </a:ln>
                <a:solidFill>
                  <a:schemeClr val="bg2"/>
                </a:solidFill>
                <a:effectLst/>
                <a:uLnTx/>
                <a:uFillTx/>
                <a:latin typeface="Segoe UI Semibold"/>
                <a:ea typeface="+mn-ea"/>
                <a:cs typeface="+mn-cs"/>
              </a:rPr>
              <a:t>Single strategy</a:t>
            </a:r>
          </a:p>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chemeClr val="bg2"/>
                </a:solidFill>
                <a:effectLst/>
                <a:uLnTx/>
                <a:uFillTx/>
                <a:latin typeface="Segoe UI"/>
                <a:ea typeface="+mn-ea"/>
                <a:cs typeface="+mn-cs"/>
              </a:rPr>
              <a:t>Align and integrate teams, processes</a:t>
            </a:r>
          </a:p>
        </p:txBody>
      </p:sp>
      <p:sp>
        <p:nvSpPr>
          <p:cNvPr id="9" name="Oval 8">
            <a:extLst>
              <a:ext uri="{FF2B5EF4-FFF2-40B4-BE49-F238E27FC236}">
                <a16:creationId xmlns:a16="http://schemas.microsoft.com/office/drawing/2014/main" id="{F363E88F-190B-4D76-ACC3-6228596BD503}"/>
              </a:ext>
            </a:extLst>
          </p:cNvPr>
          <p:cNvSpPr/>
          <p:nvPr/>
        </p:nvSpPr>
        <p:spPr bwMode="auto">
          <a:xfrm>
            <a:off x="6409778" y="759972"/>
            <a:ext cx="583631" cy="583631"/>
          </a:xfrm>
          <a:prstGeom prst="ellipse">
            <a:avLst/>
          </a:prstGeom>
          <a:solidFill>
            <a:srgbClr val="00B050"/>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Segoe UI Semibold"/>
                <a:ea typeface="+mn-ea"/>
                <a:cs typeface="Segoe UI" pitchFamily="34" charset="0"/>
              </a:rPr>
              <a:t>9</a:t>
            </a:r>
          </a:p>
        </p:txBody>
      </p:sp>
      <p:sp>
        <p:nvSpPr>
          <p:cNvPr id="10" name="Oval 9">
            <a:extLst>
              <a:ext uri="{FF2B5EF4-FFF2-40B4-BE49-F238E27FC236}">
                <a16:creationId xmlns:a16="http://schemas.microsoft.com/office/drawing/2014/main" id="{1908728B-B2CF-4694-A60C-2D95F8A5289B}"/>
              </a:ext>
            </a:extLst>
          </p:cNvPr>
          <p:cNvSpPr/>
          <p:nvPr/>
        </p:nvSpPr>
        <p:spPr bwMode="auto">
          <a:xfrm>
            <a:off x="6409778" y="2581135"/>
            <a:ext cx="583631" cy="583631"/>
          </a:xfrm>
          <a:prstGeom prst="ellipse">
            <a:avLst/>
          </a:prstGeom>
          <a:solidFill>
            <a:srgbClr val="00B050"/>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Segoe UI Semibold"/>
                <a:ea typeface="+mn-ea"/>
                <a:cs typeface="Segoe UI" pitchFamily="34" charset="0"/>
              </a:rPr>
              <a:t>10</a:t>
            </a:r>
          </a:p>
        </p:txBody>
      </p:sp>
      <p:sp>
        <p:nvSpPr>
          <p:cNvPr id="132" name="Oval 131">
            <a:extLst>
              <a:ext uri="{FF2B5EF4-FFF2-40B4-BE49-F238E27FC236}">
                <a16:creationId xmlns:a16="http://schemas.microsoft.com/office/drawing/2014/main" id="{27F88FAD-2A59-47F0-B658-94FFC32A5AE8}"/>
              </a:ext>
            </a:extLst>
          </p:cNvPr>
          <p:cNvSpPr/>
          <p:nvPr/>
        </p:nvSpPr>
        <p:spPr bwMode="auto">
          <a:xfrm>
            <a:off x="6409778" y="4392916"/>
            <a:ext cx="583631" cy="583631"/>
          </a:xfrm>
          <a:prstGeom prst="ellipse">
            <a:avLst/>
          </a:prstGeom>
          <a:solidFill>
            <a:srgbClr val="00B050"/>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Segoe UI Semibold"/>
                <a:ea typeface="+mn-ea"/>
                <a:cs typeface="Segoe UI" pitchFamily="34" charset="0"/>
              </a:rPr>
              <a:t>11</a:t>
            </a:r>
          </a:p>
        </p:txBody>
      </p:sp>
      <p:sp>
        <p:nvSpPr>
          <p:cNvPr id="88" name="TextBox 87">
            <a:extLst>
              <a:ext uri="{FF2B5EF4-FFF2-40B4-BE49-F238E27FC236}">
                <a16:creationId xmlns:a16="http://schemas.microsoft.com/office/drawing/2014/main" id="{2C1DD31B-997F-4AD9-ABC2-F06D099FC4B7}"/>
              </a:ext>
            </a:extLst>
          </p:cNvPr>
          <p:cNvSpPr txBox="1"/>
          <p:nvPr/>
        </p:nvSpPr>
        <p:spPr>
          <a:xfrm>
            <a:off x="7545705" y="2027988"/>
            <a:ext cx="6762750" cy="338554"/>
          </a:xfrm>
          <a:prstGeom prst="rect">
            <a:avLst/>
          </a:prstGeom>
          <a:noFill/>
        </p:spPr>
        <p:txBody>
          <a:bodyPr wrap="square">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600" b="0" i="1" u="none" strike="noStrike" kern="1200" cap="none" spc="0" normalizeH="0" baseline="0" noProof="0" dirty="0">
                <a:ln>
                  <a:noFill/>
                </a:ln>
                <a:solidFill>
                  <a:schemeClr val="bg2"/>
                </a:solidFill>
                <a:effectLst/>
                <a:uLnTx/>
                <a:uFillTx/>
                <a:latin typeface="Segoe UI"/>
                <a:ea typeface="+mn-ea"/>
                <a:cs typeface="+mn-cs"/>
              </a:rPr>
              <a:t>….but separate accounts for admins!</a:t>
            </a:r>
            <a:endParaRPr kumimoji="0" lang="en-US" sz="1765" b="0" i="0" u="none" strike="noStrike" kern="1200" cap="none" spc="0" normalizeH="0" baseline="0" noProof="0" dirty="0">
              <a:ln>
                <a:noFill/>
              </a:ln>
              <a:solidFill>
                <a:schemeClr val="bg2"/>
              </a:solidFill>
              <a:effectLst/>
              <a:uLnTx/>
              <a:uFillTx/>
              <a:latin typeface="Segoe UI"/>
              <a:ea typeface="+mn-ea"/>
              <a:cs typeface="+mn-cs"/>
            </a:endParaRPr>
          </a:p>
        </p:txBody>
      </p:sp>
      <p:sp>
        <p:nvSpPr>
          <p:cNvPr id="12" name="TextBox 11">
            <a:extLst>
              <a:ext uri="{FF2B5EF4-FFF2-40B4-BE49-F238E27FC236}">
                <a16:creationId xmlns:a16="http://schemas.microsoft.com/office/drawing/2014/main" id="{23DF3424-4019-0E94-80D8-DA2A4A0BFB65}"/>
              </a:ext>
            </a:extLst>
          </p:cNvPr>
          <p:cNvSpPr txBox="1"/>
          <p:nvPr/>
        </p:nvSpPr>
        <p:spPr>
          <a:xfrm>
            <a:off x="1033017" y="2648069"/>
            <a:ext cx="3710089" cy="461665"/>
          </a:xfrm>
          <a:prstGeom prst="rect">
            <a:avLst/>
          </a:prstGeom>
          <a:noFill/>
        </p:spPr>
        <p:txBody>
          <a:bodyPr wrap="square" lIns="0">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78D3"/>
                </a:solidFill>
                <a:effectLst/>
                <a:uLnTx/>
                <a:uFillTx/>
                <a:latin typeface="Segoe UI Semibold"/>
                <a:ea typeface="Segoe UI" pitchFamily="34" charset="0"/>
                <a:cs typeface="Segoe UI" pitchFamily="34" charset="0"/>
              </a:rPr>
              <a:t>Foundational Architecture</a:t>
            </a:r>
          </a:p>
        </p:txBody>
      </p:sp>
      <p:sp>
        <p:nvSpPr>
          <p:cNvPr id="13" name="Text Placeholder 2">
            <a:extLst>
              <a:ext uri="{FF2B5EF4-FFF2-40B4-BE49-F238E27FC236}">
                <a16:creationId xmlns:a16="http://schemas.microsoft.com/office/drawing/2014/main" id="{EB921155-6077-8E2C-47DF-C88B585E0039}"/>
              </a:ext>
            </a:extLst>
          </p:cNvPr>
          <p:cNvSpPr txBox="1">
            <a:spLocks/>
          </p:cNvSpPr>
          <p:nvPr/>
        </p:nvSpPr>
        <p:spPr>
          <a:xfrm>
            <a:off x="457199" y="3183388"/>
            <a:ext cx="5354875" cy="970988"/>
          </a:xfrm>
          <a:prstGeom prst="rect">
            <a:avLst/>
          </a:prstGeom>
        </p:spPr>
        <p:txBody>
          <a:bodyPr vert="horz" wrap="square" lIns="0" tIns="91440" rIns="146304" bIns="91440" rtlCol="0" anchor="b">
            <a:no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800" b="0" i="0" kern="1200" spc="0" baseline="0">
                <a:solidFill>
                  <a:schemeClr val="tx1"/>
                </a:solidFill>
                <a:latin typeface="Segoe UI Semibold" panose="020B0502040204020203" pitchFamily="34" charset="0"/>
                <a:ea typeface="+mn-ea"/>
                <a:cs typeface="Segoe UI Semibold" panose="020B0502040204020203" pitchFamily="34" charset="0"/>
              </a:defRPr>
            </a:lvl1pPr>
            <a:lvl2pPr marL="457200" marR="0" indent="0" algn="l" defTabSz="914367" rtl="0" eaLnBrk="1" fontAlgn="auto" latinLnBrk="0" hangingPunct="1">
              <a:lnSpc>
                <a:spcPct val="100000"/>
              </a:lnSpc>
              <a:spcBef>
                <a:spcPts val="0"/>
              </a:spcBef>
              <a:spcAft>
                <a:spcPts val="0"/>
              </a:spcAft>
              <a:buClrTx/>
              <a:buSzPct val="90000"/>
              <a:buFontTx/>
              <a:buNone/>
              <a:tabLst/>
              <a:defRPr sz="1961" kern="1200" spc="0" baseline="0">
                <a:solidFill>
                  <a:srgbClr val="000000"/>
                </a:solidFill>
                <a:latin typeface="+mn-lt"/>
                <a:ea typeface="+mn-ea"/>
                <a:cs typeface="+mn-cs"/>
              </a:defRPr>
            </a:lvl2pPr>
            <a:lvl3pPr marL="91440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chemeClr val="tx2"/>
                </a:solidFill>
                <a:latin typeface="+mj-lt"/>
                <a:ea typeface="+mn-ea"/>
                <a:cs typeface="+mn-cs"/>
              </a:defRPr>
            </a:lvl3pPr>
            <a:lvl4pPr marL="137160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rgbClr val="000000"/>
                </a:solidFill>
                <a:latin typeface="+mn-lt"/>
                <a:ea typeface="+mn-ea"/>
                <a:cs typeface="+mn-cs"/>
              </a:defRPr>
            </a:lvl4pPr>
            <a:lvl5pPr marL="182880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980" b="1" kern="1200" spc="0" baseline="0">
                <a:solidFill>
                  <a:srgbClr val="000000"/>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0"/>
              </a:spcBef>
              <a:spcAft>
                <a:spcPts val="0"/>
              </a:spcAft>
              <a:buFont typeface="Arial" pitchFamily="34" charset="0"/>
              <a:buNone/>
              <a:defRPr sz="980" kern="1200">
                <a:solidFill>
                  <a:srgbClr val="000000"/>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Get it right the first time</a:t>
            </a:r>
          </a:p>
          <a:p>
            <a:r>
              <a:rPr lang="en-US" sz="2000" dirty="0"/>
              <a:t>(because they are </a:t>
            </a:r>
            <a:r>
              <a:rPr lang="en-US" sz="2000" dirty="0">
                <a:solidFill>
                  <a:schemeClr val="tx2"/>
                </a:solidFill>
              </a:rPr>
              <a:t>really tough </a:t>
            </a:r>
            <a:r>
              <a:rPr lang="en-US" sz="2000" dirty="0"/>
              <a:t>to fix later)</a:t>
            </a:r>
          </a:p>
        </p:txBody>
      </p:sp>
      <p:pic>
        <p:nvPicPr>
          <p:cNvPr id="7" name="Picture 6">
            <a:extLst>
              <a:ext uri="{FF2B5EF4-FFF2-40B4-BE49-F238E27FC236}">
                <a16:creationId xmlns:a16="http://schemas.microsoft.com/office/drawing/2014/main" id="{D1A3101D-E7D5-AF9C-6665-7046B384838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53212" y="3333374"/>
            <a:ext cx="917634" cy="193186"/>
          </a:xfrm>
          <a:prstGeom prst="rect">
            <a:avLst/>
          </a:prstGeom>
        </p:spPr>
      </p:pic>
      <p:pic>
        <p:nvPicPr>
          <p:cNvPr id="8" name="Picture 7">
            <a:extLst>
              <a:ext uri="{FF2B5EF4-FFF2-40B4-BE49-F238E27FC236}">
                <a16:creationId xmlns:a16="http://schemas.microsoft.com/office/drawing/2014/main" id="{89B2D440-2E85-08BB-BD16-F7DD058F150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959240" y="4994714"/>
            <a:ext cx="501707" cy="501707"/>
          </a:xfrm>
          <a:prstGeom prst="rect">
            <a:avLst/>
          </a:prstGeom>
        </p:spPr>
      </p:pic>
      <p:pic>
        <p:nvPicPr>
          <p:cNvPr id="11" name="Picture 10">
            <a:extLst>
              <a:ext uri="{FF2B5EF4-FFF2-40B4-BE49-F238E27FC236}">
                <a16:creationId xmlns:a16="http://schemas.microsoft.com/office/drawing/2014/main" id="{2F3FD098-2401-AC33-1C1C-CC2DA52313B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935700" y="1339482"/>
            <a:ext cx="553099" cy="553099"/>
          </a:xfrm>
          <a:prstGeom prst="rect">
            <a:avLst/>
          </a:prstGeom>
        </p:spPr>
      </p:pic>
    </p:spTree>
    <p:extLst>
      <p:ext uri="{BB962C8B-B14F-4D97-AF65-F5344CB8AC3E}">
        <p14:creationId xmlns:p14="http://schemas.microsoft.com/office/powerpoint/2010/main" val="28611763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4D2445F5-8425-E276-4A76-9C335013EC27}"/>
              </a:ext>
            </a:extLst>
          </p:cNvPr>
          <p:cNvSpPr/>
          <p:nvPr/>
        </p:nvSpPr>
        <p:spPr bwMode="auto">
          <a:xfrm>
            <a:off x="1054172" y="4402956"/>
            <a:ext cx="575360" cy="575360"/>
          </a:xfrm>
          <a:prstGeom prst="ellipse">
            <a:avLst/>
          </a:prstGeom>
          <a:solidFill>
            <a:srgbClr val="FFFFFF"/>
          </a:solidFill>
          <a:ln w="9525" cap="flat" cmpd="sng" algn="ctr">
            <a:noFill/>
            <a:prstDash val="solid"/>
            <a:headEnd type="none" w="med" len="med"/>
            <a:tailEnd type="none" w="med" len="med"/>
          </a:ln>
          <a:effectLst>
            <a:outerShdw blurRad="254000" dist="25400" dir="2700000" algn="ctr" rotWithShape="0">
              <a:srgbClr val="000000">
                <a:alpha val="25000"/>
              </a:srgb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defTabSz="914102"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effectLst/>
              <a:uLnTx/>
              <a:uFillTx/>
              <a:latin typeface="Segoe UI"/>
              <a:ea typeface="+mn-ea"/>
              <a:cs typeface="Segoe UI" pitchFamily="34" charset="0"/>
            </a:endParaRPr>
          </a:p>
        </p:txBody>
      </p:sp>
      <p:sp>
        <p:nvSpPr>
          <p:cNvPr id="10" name="!!Assume breach Text">
            <a:extLst>
              <a:ext uri="{FF2B5EF4-FFF2-40B4-BE49-F238E27FC236}">
                <a16:creationId xmlns:a16="http://schemas.microsoft.com/office/drawing/2014/main" id="{2AFCFFC8-C7B5-C380-B124-D422DC05CE78}"/>
              </a:ext>
            </a:extLst>
          </p:cNvPr>
          <p:cNvSpPr/>
          <p:nvPr/>
        </p:nvSpPr>
        <p:spPr>
          <a:xfrm>
            <a:off x="0" y="5070048"/>
            <a:ext cx="2683704" cy="307777"/>
          </a:xfrm>
          <a:prstGeom prst="rect">
            <a:avLst/>
          </a:prstGeom>
        </p:spPr>
        <p:txBody>
          <a:bodyPr wrap="square">
            <a:spAutoFit/>
          </a:bodyPr>
          <a:lstStyle/>
          <a:p>
            <a:pPr algn="ctr" defTabSz="932742">
              <a:spcBef>
                <a:spcPct val="20000"/>
              </a:spcBef>
              <a:buSzPct val="90000"/>
            </a:pPr>
            <a:r>
              <a:rPr lang="en-US" sz="1400" dirty="0">
                <a:solidFill>
                  <a:schemeClr val="tx2"/>
                </a:solidFill>
                <a:cs typeface="Segoe UI" panose="020B0502040204020203" pitchFamily="34" charset="0"/>
              </a:rPr>
              <a:t>Assume breach</a:t>
            </a:r>
          </a:p>
        </p:txBody>
      </p:sp>
      <p:sp>
        <p:nvSpPr>
          <p:cNvPr id="3" name="!!Least privilege Text">
            <a:extLst>
              <a:ext uri="{FF2B5EF4-FFF2-40B4-BE49-F238E27FC236}">
                <a16:creationId xmlns:a16="http://schemas.microsoft.com/office/drawing/2014/main" id="{40799175-B575-2B5E-541A-88F3FA5E9281}"/>
              </a:ext>
            </a:extLst>
          </p:cNvPr>
          <p:cNvSpPr/>
          <p:nvPr/>
        </p:nvSpPr>
        <p:spPr>
          <a:xfrm>
            <a:off x="0" y="3802362"/>
            <a:ext cx="2683704" cy="307777"/>
          </a:xfrm>
          <a:prstGeom prst="rect">
            <a:avLst/>
          </a:prstGeom>
        </p:spPr>
        <p:txBody>
          <a:bodyPr wrap="square">
            <a:spAutoFit/>
          </a:bodyPr>
          <a:lstStyle/>
          <a:p>
            <a:pPr algn="ctr" defTabSz="932742">
              <a:spcBef>
                <a:spcPct val="20000"/>
              </a:spcBef>
              <a:buSzPct val="90000"/>
            </a:pPr>
            <a:r>
              <a:rPr lang="en-US" sz="1400" dirty="0">
                <a:solidFill>
                  <a:schemeClr val="tx2"/>
                </a:solidFill>
                <a:cs typeface="Segoe UI" panose="020B0502040204020203" pitchFamily="34" charset="0"/>
              </a:rPr>
              <a:t>Use least privilege access</a:t>
            </a:r>
          </a:p>
        </p:txBody>
      </p:sp>
      <p:sp>
        <p:nvSpPr>
          <p:cNvPr id="12" name="Oval 11">
            <a:extLst>
              <a:ext uri="{FF2B5EF4-FFF2-40B4-BE49-F238E27FC236}">
                <a16:creationId xmlns:a16="http://schemas.microsoft.com/office/drawing/2014/main" id="{15789B90-32F6-AFE6-7B6C-42687EA7992D}"/>
              </a:ext>
            </a:extLst>
          </p:cNvPr>
          <p:cNvSpPr/>
          <p:nvPr/>
        </p:nvSpPr>
        <p:spPr bwMode="auto">
          <a:xfrm>
            <a:off x="1054172" y="3147763"/>
            <a:ext cx="575360" cy="575360"/>
          </a:xfrm>
          <a:prstGeom prst="ellipse">
            <a:avLst/>
          </a:prstGeom>
          <a:solidFill>
            <a:srgbClr val="FFFFFF"/>
          </a:solidFill>
          <a:ln w="9525" cap="flat" cmpd="sng" algn="ctr">
            <a:noFill/>
            <a:prstDash val="solid"/>
            <a:headEnd type="none" w="med" len="med"/>
            <a:tailEnd type="none" w="med" len="med"/>
          </a:ln>
          <a:effectLst>
            <a:outerShdw blurRad="254000" dist="25400" dir="2700000" algn="ctr" rotWithShape="0">
              <a:srgbClr val="000000">
                <a:alpha val="25000"/>
              </a:srgb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defTabSz="914102"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effectLst/>
              <a:uLnTx/>
              <a:uFillTx/>
              <a:latin typeface="Segoe UI"/>
              <a:ea typeface="+mn-ea"/>
              <a:cs typeface="Segoe UI" pitchFamily="34" charset="0"/>
            </a:endParaRPr>
          </a:p>
        </p:txBody>
      </p:sp>
      <p:sp>
        <p:nvSpPr>
          <p:cNvPr id="5" name="Oval 4">
            <a:extLst>
              <a:ext uri="{FF2B5EF4-FFF2-40B4-BE49-F238E27FC236}">
                <a16:creationId xmlns:a16="http://schemas.microsoft.com/office/drawing/2014/main" id="{791053DD-37D9-B3EF-DEDF-82C89FFBFEF2}"/>
              </a:ext>
            </a:extLst>
          </p:cNvPr>
          <p:cNvSpPr/>
          <p:nvPr/>
        </p:nvSpPr>
        <p:spPr bwMode="auto">
          <a:xfrm>
            <a:off x="1054172" y="1903958"/>
            <a:ext cx="575360" cy="575360"/>
          </a:xfrm>
          <a:prstGeom prst="ellipse">
            <a:avLst/>
          </a:prstGeom>
          <a:solidFill>
            <a:srgbClr val="FFFFFF"/>
          </a:solidFill>
          <a:ln w="9525" cap="flat" cmpd="sng" algn="ctr">
            <a:noFill/>
            <a:prstDash val="solid"/>
            <a:headEnd type="none" w="med" len="med"/>
            <a:tailEnd type="none" w="med" len="med"/>
          </a:ln>
          <a:effectLst>
            <a:outerShdw blurRad="254000" dist="25400" dir="2700000" algn="ctr" rotWithShape="0">
              <a:srgbClr val="000000">
                <a:alpha val="25000"/>
              </a:srgb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defTabSz="914102"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effectLst/>
              <a:uLnTx/>
              <a:uFillTx/>
              <a:latin typeface="Segoe UI"/>
              <a:ea typeface="+mn-ea"/>
              <a:cs typeface="Segoe UI" pitchFamily="34" charset="0"/>
            </a:endParaRPr>
          </a:p>
        </p:txBody>
      </p:sp>
      <p:sp>
        <p:nvSpPr>
          <p:cNvPr id="14" name="!!Verify Explicitly Text">
            <a:extLst>
              <a:ext uri="{FF2B5EF4-FFF2-40B4-BE49-F238E27FC236}">
                <a16:creationId xmlns:a16="http://schemas.microsoft.com/office/drawing/2014/main" id="{32833C43-C70E-A975-9E87-447411C2B07F}"/>
              </a:ext>
            </a:extLst>
          </p:cNvPr>
          <p:cNvSpPr/>
          <p:nvPr/>
        </p:nvSpPr>
        <p:spPr>
          <a:xfrm>
            <a:off x="0" y="2547169"/>
            <a:ext cx="2683704" cy="307777"/>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tx2"/>
                </a:solidFill>
                <a:effectLst/>
                <a:uLnTx/>
                <a:uFillTx/>
              </a:rPr>
              <a:t>Verify explicitly</a:t>
            </a:r>
          </a:p>
        </p:txBody>
      </p:sp>
      <p:pic>
        <p:nvPicPr>
          <p:cNvPr id="15" name="Picture 14">
            <a:extLst>
              <a:ext uri="{FF2B5EF4-FFF2-40B4-BE49-F238E27FC236}">
                <a16:creationId xmlns:a16="http://schemas.microsoft.com/office/drawing/2014/main" id="{5500AC3B-42D2-5B42-CF07-76405F521B5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83704" y="1224602"/>
            <a:ext cx="9416561" cy="5008059"/>
          </a:xfrm>
          <a:prstGeom prst="rect">
            <a:avLst/>
          </a:prstGeom>
        </p:spPr>
      </p:pic>
      <p:sp>
        <p:nvSpPr>
          <p:cNvPr id="16" name="TextBox 15">
            <a:extLst>
              <a:ext uri="{FF2B5EF4-FFF2-40B4-BE49-F238E27FC236}">
                <a16:creationId xmlns:a16="http://schemas.microsoft.com/office/drawing/2014/main" id="{D5A7F042-8C94-F4D7-8298-F633045B3730}"/>
              </a:ext>
            </a:extLst>
          </p:cNvPr>
          <p:cNvSpPr txBox="1"/>
          <p:nvPr/>
        </p:nvSpPr>
        <p:spPr>
          <a:xfrm>
            <a:off x="952558" y="6350654"/>
            <a:ext cx="9508295" cy="215444"/>
          </a:xfrm>
          <a:prstGeom prst="rect">
            <a:avLst/>
          </a:prstGeom>
          <a:noFill/>
        </p:spPr>
        <p:txBody>
          <a:bodyPr wrap="square" lIns="0" tIns="0" rIns="0" bIns="0" rtlCol="0">
            <a:spAutoFit/>
          </a:bodyPr>
          <a:lstStyle/>
          <a:p>
            <a:pPr algn="ctr"/>
            <a:r>
              <a:rPr lang="en-US" sz="1400" dirty="0"/>
              <a:t>MFA – Conditional Access – AIP - Windows Hello – Sentinel – Defender for ….</a:t>
            </a:r>
            <a:endParaRPr lang="en-BE" sz="1400" dirty="0"/>
          </a:p>
        </p:txBody>
      </p:sp>
      <p:sp>
        <p:nvSpPr>
          <p:cNvPr id="23" name="Title 22">
            <a:extLst>
              <a:ext uri="{FF2B5EF4-FFF2-40B4-BE49-F238E27FC236}">
                <a16:creationId xmlns:a16="http://schemas.microsoft.com/office/drawing/2014/main" id="{EE81FE0F-16D9-568A-465C-4C5C5D397DBE}"/>
              </a:ext>
            </a:extLst>
          </p:cNvPr>
          <p:cNvSpPr>
            <a:spLocks noGrp="1"/>
          </p:cNvSpPr>
          <p:nvPr>
            <p:ph type="title"/>
          </p:nvPr>
        </p:nvSpPr>
        <p:spPr/>
        <p:txBody>
          <a:bodyPr/>
          <a:lstStyle/>
          <a:p>
            <a:r>
              <a:rPr lang="en-NL" dirty="0"/>
              <a:t>Zero Trust Principles</a:t>
            </a:r>
          </a:p>
        </p:txBody>
      </p:sp>
      <p:pic>
        <p:nvPicPr>
          <p:cNvPr id="2" name="Picture 1">
            <a:extLst>
              <a:ext uri="{FF2B5EF4-FFF2-40B4-BE49-F238E27FC236}">
                <a16:creationId xmlns:a16="http://schemas.microsoft.com/office/drawing/2014/main" id="{98F87EA5-4338-9B6D-1DA8-21E0A746737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89100" y="4550738"/>
            <a:ext cx="279797" cy="279797"/>
          </a:xfrm>
          <a:prstGeom prst="rect">
            <a:avLst/>
          </a:prstGeom>
        </p:spPr>
      </p:pic>
      <p:pic>
        <p:nvPicPr>
          <p:cNvPr id="26" name="Picture 25">
            <a:extLst>
              <a:ext uri="{FF2B5EF4-FFF2-40B4-BE49-F238E27FC236}">
                <a16:creationId xmlns:a16="http://schemas.microsoft.com/office/drawing/2014/main" id="{59D8CCF2-481A-4219-FFF3-6DF761FFCEB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59290" y="3252881"/>
            <a:ext cx="365124" cy="365124"/>
          </a:xfrm>
          <a:prstGeom prst="rect">
            <a:avLst/>
          </a:prstGeom>
        </p:spPr>
      </p:pic>
      <p:pic>
        <p:nvPicPr>
          <p:cNvPr id="27" name="Picture 26">
            <a:extLst>
              <a:ext uri="{FF2B5EF4-FFF2-40B4-BE49-F238E27FC236}">
                <a16:creationId xmlns:a16="http://schemas.microsoft.com/office/drawing/2014/main" id="{0BA1F0B0-ECCF-FC61-72E7-9F80355037A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213614" y="2005110"/>
            <a:ext cx="256477" cy="373057"/>
          </a:xfrm>
          <a:prstGeom prst="rect">
            <a:avLst/>
          </a:prstGeom>
        </p:spPr>
      </p:pic>
    </p:spTree>
    <p:extLst>
      <p:ext uri="{BB962C8B-B14F-4D97-AF65-F5344CB8AC3E}">
        <p14:creationId xmlns:p14="http://schemas.microsoft.com/office/powerpoint/2010/main" val="867674613"/>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a:extLst>
              <a:ext uri="{FF2B5EF4-FFF2-40B4-BE49-F238E27FC236}">
                <a16:creationId xmlns:a16="http://schemas.microsoft.com/office/drawing/2014/main" id="{DC2F16A7-F8A7-4D6F-8787-3A760D204950}"/>
              </a:ext>
            </a:extLst>
          </p:cNvPr>
          <p:cNvGrpSpPr/>
          <p:nvPr/>
        </p:nvGrpSpPr>
        <p:grpSpPr>
          <a:xfrm>
            <a:off x="4978524" y="2869323"/>
            <a:ext cx="2035922" cy="2035922"/>
            <a:chOff x="4730870" y="2532601"/>
            <a:chExt cx="2035922" cy="2035922"/>
          </a:xfrm>
        </p:grpSpPr>
        <p:grpSp>
          <p:nvGrpSpPr>
            <p:cNvPr id="89" name="Group 88">
              <a:extLst>
                <a:ext uri="{FF2B5EF4-FFF2-40B4-BE49-F238E27FC236}">
                  <a16:creationId xmlns:a16="http://schemas.microsoft.com/office/drawing/2014/main" id="{95482907-E411-4043-A8E1-BAF7932B81F3}"/>
                </a:ext>
              </a:extLst>
            </p:cNvPr>
            <p:cNvGrpSpPr/>
            <p:nvPr/>
          </p:nvGrpSpPr>
          <p:grpSpPr>
            <a:xfrm>
              <a:off x="4730870" y="2532601"/>
              <a:ext cx="2035922" cy="2035922"/>
              <a:chOff x="4730870" y="2532601"/>
              <a:chExt cx="2035922" cy="2035922"/>
            </a:xfrm>
          </p:grpSpPr>
          <p:sp>
            <p:nvSpPr>
              <p:cNvPr id="92" name="Oval 91">
                <a:hlinkClick r:id="rId3" tooltip="Conditional Access provides centralized policy control for data and applications by enforcing conditions on account authentication, network location, device health/compliance, and other risk factors. "/>
                <a:extLst>
                  <a:ext uri="{FF2B5EF4-FFF2-40B4-BE49-F238E27FC236}">
                    <a16:creationId xmlns:a16="http://schemas.microsoft.com/office/drawing/2014/main" id="{939864C7-5D94-4238-84DB-7407532D433A}"/>
                  </a:ext>
                </a:extLst>
              </p:cNvPr>
              <p:cNvSpPr/>
              <p:nvPr/>
            </p:nvSpPr>
            <p:spPr>
              <a:xfrm>
                <a:off x="4730870" y="2532601"/>
                <a:ext cx="2035922" cy="2035922"/>
              </a:xfrm>
              <a:prstGeom prst="ellipse">
                <a:avLst/>
              </a:prstGeom>
              <a:solidFill>
                <a:schemeClr val="tx1"/>
              </a:solidFill>
              <a:ln w="38100">
                <a:solidFill>
                  <a:schemeClr val="tx1"/>
                </a:solidFill>
              </a:ln>
              <a:effectLst>
                <a:outerShdw blurRad="254000" dist="762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274320" rIns="0" bIns="146304" numCol="1" spcCol="0" rtlCol="0" fromWordArt="0" anchor="t" anchorCtr="0" forceAA="0" compatLnSpc="1">
                <a:prstTxWarp prst="textNoShape">
                  <a:avLst/>
                </a:prstTxWarp>
                <a:noAutofit/>
              </a:bodyPr>
              <a:lstStyle/>
              <a:p>
                <a:pPr marL="0" marR="0" lvl="0" indent="0" algn="ctr" defTabSz="914367" rtl="0" eaLnBrk="1" fontAlgn="base" latinLnBrk="0" hangingPunct="1">
                  <a:lnSpc>
                    <a:spcPct val="90000"/>
                  </a:lnSpc>
                  <a:spcBef>
                    <a:spcPct val="0"/>
                  </a:spcBef>
                  <a:spcAft>
                    <a:spcPct val="0"/>
                  </a:spcAft>
                  <a:buClrTx/>
                  <a:buSzTx/>
                  <a:buFontTx/>
                  <a:buNone/>
                  <a:tabLst/>
                  <a:defRPr/>
                </a:pPr>
                <a:r>
                  <a:rPr kumimoji="0" lang="en-US" sz="16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mn-cs"/>
                  </a:rPr>
                  <a:t>Conditional Access</a:t>
                </a:r>
              </a:p>
            </p:txBody>
          </p:sp>
          <p:grpSp>
            <p:nvGrpSpPr>
              <p:cNvPr id="93" name="Group 92">
                <a:extLst>
                  <a:ext uri="{FF2B5EF4-FFF2-40B4-BE49-F238E27FC236}">
                    <a16:creationId xmlns:a16="http://schemas.microsoft.com/office/drawing/2014/main" id="{D16E1527-98F0-4F47-885B-BBE059E09063}"/>
                  </a:ext>
                </a:extLst>
              </p:cNvPr>
              <p:cNvGrpSpPr/>
              <p:nvPr/>
            </p:nvGrpSpPr>
            <p:grpSpPr>
              <a:xfrm>
                <a:off x="5610959" y="2697970"/>
                <a:ext cx="716814" cy="328712"/>
                <a:chOff x="4841248" y="2536588"/>
                <a:chExt cx="1278249" cy="586170"/>
              </a:xfrm>
            </p:grpSpPr>
            <p:sp>
              <p:nvSpPr>
                <p:cNvPr id="110" name="Flowchart: Decision 109">
                  <a:extLst>
                    <a:ext uri="{FF2B5EF4-FFF2-40B4-BE49-F238E27FC236}">
                      <a16:creationId xmlns:a16="http://schemas.microsoft.com/office/drawing/2014/main" id="{23EE0FAC-552F-4B9C-B789-2685E4897879}"/>
                    </a:ext>
                  </a:extLst>
                </p:cNvPr>
                <p:cNvSpPr/>
                <p:nvPr/>
              </p:nvSpPr>
              <p:spPr bwMode="auto">
                <a:xfrm>
                  <a:off x="4841248" y="2536588"/>
                  <a:ext cx="874087" cy="586170"/>
                </a:xfrm>
                <a:prstGeom prst="flowChartDecision">
                  <a:avLst/>
                </a:prstGeom>
                <a:no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142" name="Straight Arrow Connector 141">
                  <a:extLst>
                    <a:ext uri="{FF2B5EF4-FFF2-40B4-BE49-F238E27FC236}">
                      <a16:creationId xmlns:a16="http://schemas.microsoft.com/office/drawing/2014/main" id="{AFCDE7F9-F6F5-4960-B2F1-B7248BCA3894}"/>
                    </a:ext>
                  </a:extLst>
                </p:cNvPr>
                <p:cNvCxnSpPr>
                  <a:cxnSpLocks/>
                </p:cNvCxnSpPr>
                <p:nvPr/>
              </p:nvCxnSpPr>
              <p:spPr>
                <a:xfrm>
                  <a:off x="5696374" y="2829673"/>
                  <a:ext cx="423123" cy="0"/>
                </a:xfrm>
                <a:prstGeom prst="straightConnector1">
                  <a:avLst/>
                </a:prstGeom>
                <a:noFill/>
                <a:ln w="28575">
                  <a:solidFill>
                    <a:schemeClr val="bg1"/>
                  </a:solidFill>
                  <a:headEnd type="none" w="med" len="med"/>
                  <a:tailEnd type="triangle" w="med" len="med"/>
                </a:ln>
                <a:effectLst/>
              </p:spPr>
              <p:style>
                <a:lnRef idx="1">
                  <a:schemeClr val="accent2"/>
                </a:lnRef>
                <a:fillRef idx="3">
                  <a:schemeClr val="accent2"/>
                </a:fillRef>
                <a:effectRef idx="2">
                  <a:schemeClr val="accent2"/>
                </a:effectRef>
                <a:fontRef idx="minor">
                  <a:schemeClr val="lt1"/>
                </a:fontRef>
              </p:style>
            </p:cxnSp>
            <p:sp>
              <p:nvSpPr>
                <p:cNvPr id="148" name="Rectangle 147">
                  <a:extLst>
                    <a:ext uri="{FF2B5EF4-FFF2-40B4-BE49-F238E27FC236}">
                      <a16:creationId xmlns:a16="http://schemas.microsoft.com/office/drawing/2014/main" id="{6275037E-8A51-49E7-AD14-48BA7F726A0D}"/>
                    </a:ext>
                  </a:extLst>
                </p:cNvPr>
                <p:cNvSpPr/>
                <p:nvPr/>
              </p:nvSpPr>
              <p:spPr bwMode="auto">
                <a:xfrm>
                  <a:off x="5184123" y="2808700"/>
                  <a:ext cx="290368" cy="4571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50" name="Group 149">
                  <a:extLst>
                    <a:ext uri="{FF2B5EF4-FFF2-40B4-BE49-F238E27FC236}">
                      <a16:creationId xmlns:a16="http://schemas.microsoft.com/office/drawing/2014/main" id="{4372BE89-5340-4142-89F5-88AC6B451E16}"/>
                    </a:ext>
                  </a:extLst>
                </p:cNvPr>
                <p:cNvGrpSpPr/>
                <p:nvPr/>
              </p:nvGrpSpPr>
              <p:grpSpPr>
                <a:xfrm>
                  <a:off x="5184128" y="2729796"/>
                  <a:ext cx="246315" cy="202204"/>
                  <a:chOff x="5226988" y="2702783"/>
                  <a:chExt cx="318420" cy="202204"/>
                </a:xfrm>
              </p:grpSpPr>
              <p:sp>
                <p:nvSpPr>
                  <p:cNvPr id="159" name="Rectangle 158">
                    <a:extLst>
                      <a:ext uri="{FF2B5EF4-FFF2-40B4-BE49-F238E27FC236}">
                        <a16:creationId xmlns:a16="http://schemas.microsoft.com/office/drawing/2014/main" id="{6DC67BBF-5D22-4546-8AFB-D6F75F4F77C9}"/>
                      </a:ext>
                    </a:extLst>
                  </p:cNvPr>
                  <p:cNvSpPr/>
                  <p:nvPr/>
                </p:nvSpPr>
                <p:spPr bwMode="auto">
                  <a:xfrm>
                    <a:off x="5226988" y="2702783"/>
                    <a:ext cx="290368" cy="4571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0" name="Rectangle 159">
                    <a:extLst>
                      <a:ext uri="{FF2B5EF4-FFF2-40B4-BE49-F238E27FC236}">
                        <a16:creationId xmlns:a16="http://schemas.microsoft.com/office/drawing/2014/main" id="{1F397716-23D5-41B6-A96B-5007197EB04F}"/>
                      </a:ext>
                    </a:extLst>
                  </p:cNvPr>
                  <p:cNvSpPr/>
                  <p:nvPr/>
                </p:nvSpPr>
                <p:spPr bwMode="auto">
                  <a:xfrm>
                    <a:off x="5226988" y="2859268"/>
                    <a:ext cx="318420" cy="4571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156" name="Oval 155">
                  <a:extLst>
                    <a:ext uri="{FF2B5EF4-FFF2-40B4-BE49-F238E27FC236}">
                      <a16:creationId xmlns:a16="http://schemas.microsoft.com/office/drawing/2014/main" id="{DA8C7D15-839A-498B-8466-124B2117ECD6}"/>
                    </a:ext>
                  </a:extLst>
                </p:cNvPr>
                <p:cNvSpPr/>
                <p:nvPr/>
              </p:nvSpPr>
              <p:spPr bwMode="auto">
                <a:xfrm>
                  <a:off x="5112711" y="2730307"/>
                  <a:ext cx="49292" cy="45719"/>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7" name="Oval 156">
                  <a:extLst>
                    <a:ext uri="{FF2B5EF4-FFF2-40B4-BE49-F238E27FC236}">
                      <a16:creationId xmlns:a16="http://schemas.microsoft.com/office/drawing/2014/main" id="{B729DC75-0066-4F1B-B5BC-CA3C5A298C45}"/>
                    </a:ext>
                  </a:extLst>
                </p:cNvPr>
                <p:cNvSpPr/>
                <p:nvPr/>
              </p:nvSpPr>
              <p:spPr bwMode="auto">
                <a:xfrm>
                  <a:off x="5107788" y="2890727"/>
                  <a:ext cx="49292" cy="45719"/>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8" name="Oval 157">
                  <a:extLst>
                    <a:ext uri="{FF2B5EF4-FFF2-40B4-BE49-F238E27FC236}">
                      <a16:creationId xmlns:a16="http://schemas.microsoft.com/office/drawing/2014/main" id="{ECE94637-BD98-4345-9EE0-4346779B4311}"/>
                    </a:ext>
                  </a:extLst>
                </p:cNvPr>
                <p:cNvSpPr/>
                <p:nvPr/>
              </p:nvSpPr>
              <p:spPr bwMode="auto">
                <a:xfrm>
                  <a:off x="5107788" y="2807588"/>
                  <a:ext cx="49292" cy="45719"/>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94" name="Freeform: Shape 93">
                <a:hlinkClick r:id="rId4" tooltip="Azure AD business-to-business (B2B) collaboration enables working with users in other organizations. Enabling this scenario reduces risk by moving partner accounts (and risk) out of your enterprise directory(ies)."/>
                <a:extLst>
                  <a:ext uri="{FF2B5EF4-FFF2-40B4-BE49-F238E27FC236}">
                    <a16:creationId xmlns:a16="http://schemas.microsoft.com/office/drawing/2014/main" id="{97DAA155-25B3-4C6D-B82F-B1E439A006C0}"/>
                  </a:ext>
                </a:extLst>
              </p:cNvPr>
              <p:cNvSpPr/>
              <p:nvPr/>
            </p:nvSpPr>
            <p:spPr>
              <a:xfrm>
                <a:off x="4875529" y="4071661"/>
                <a:ext cx="1746604" cy="198851"/>
              </a:xfrm>
              <a:custGeom>
                <a:avLst/>
                <a:gdLst>
                  <a:gd name="connsiteX0" fmla="*/ 0 w 1746604"/>
                  <a:gd name="connsiteY0" fmla="*/ 0 h 198851"/>
                  <a:gd name="connsiteX1" fmla="*/ 1746604 w 1746604"/>
                  <a:gd name="connsiteY1" fmla="*/ 0 h 198851"/>
                  <a:gd name="connsiteX2" fmla="*/ 1717411 w 1746604"/>
                  <a:gd name="connsiteY2" fmla="*/ 48053 h 198851"/>
                  <a:gd name="connsiteX3" fmla="*/ 1593109 w 1746604"/>
                  <a:gd name="connsiteY3" fmla="*/ 198708 h 198851"/>
                  <a:gd name="connsiteX4" fmla="*/ 1592952 w 1746604"/>
                  <a:gd name="connsiteY4" fmla="*/ 198851 h 198851"/>
                  <a:gd name="connsiteX5" fmla="*/ 153653 w 1746604"/>
                  <a:gd name="connsiteY5" fmla="*/ 198851 h 198851"/>
                  <a:gd name="connsiteX6" fmla="*/ 153495 w 1746604"/>
                  <a:gd name="connsiteY6" fmla="*/ 198708 h 198851"/>
                  <a:gd name="connsiteX7" fmla="*/ 29193 w 1746604"/>
                  <a:gd name="connsiteY7" fmla="*/ 48053 h 198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46604" h="198851">
                    <a:moveTo>
                      <a:pt x="0" y="0"/>
                    </a:moveTo>
                    <a:lnTo>
                      <a:pt x="1746604" y="0"/>
                    </a:lnTo>
                    <a:lnTo>
                      <a:pt x="1717411" y="48053"/>
                    </a:lnTo>
                    <a:cubicBezTo>
                      <a:pt x="1680824" y="102209"/>
                      <a:pt x="1639163" y="152655"/>
                      <a:pt x="1593109" y="198708"/>
                    </a:cubicBezTo>
                    <a:lnTo>
                      <a:pt x="1592952" y="198851"/>
                    </a:lnTo>
                    <a:lnTo>
                      <a:pt x="153653" y="198851"/>
                    </a:lnTo>
                    <a:lnTo>
                      <a:pt x="153495" y="198708"/>
                    </a:lnTo>
                    <a:cubicBezTo>
                      <a:pt x="107442" y="152655"/>
                      <a:pt x="65780" y="102209"/>
                      <a:pt x="29193" y="48053"/>
                    </a:cubicBezTo>
                    <a:close/>
                  </a:path>
                </a:pathLst>
              </a:cu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411480" rtlCol="0" anchor="ctr">
                <a:noAutofit/>
              </a:bodyP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90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Azure AD B2B &amp; B2C</a:t>
                </a:r>
              </a:p>
            </p:txBody>
          </p:sp>
          <p:sp>
            <p:nvSpPr>
              <p:cNvPr id="95" name="Freeform: Shape 94">
                <a:hlinkClick r:id="rId5" tooltip="Azure Active Directory (Azure AD) is Microsoft’s multi-tenant, cloud-based directory, and identity management service that combines core directory services, application access management, and identity protection into a single solution."/>
                <a:extLst>
                  <a:ext uri="{FF2B5EF4-FFF2-40B4-BE49-F238E27FC236}">
                    <a16:creationId xmlns:a16="http://schemas.microsoft.com/office/drawing/2014/main" id="{446C8E9D-480D-4C9C-BBC4-A697196C91C4}"/>
                  </a:ext>
                </a:extLst>
              </p:cNvPr>
              <p:cNvSpPr/>
              <p:nvPr/>
            </p:nvSpPr>
            <p:spPr>
              <a:xfrm>
                <a:off x="4734370" y="3619843"/>
                <a:ext cx="2028925" cy="366247"/>
              </a:xfrm>
              <a:custGeom>
                <a:avLst/>
                <a:gdLst>
                  <a:gd name="connsiteX0" fmla="*/ 0 w 2028925"/>
                  <a:gd name="connsiteY0" fmla="*/ 0 h 366247"/>
                  <a:gd name="connsiteX1" fmla="*/ 2028925 w 2028925"/>
                  <a:gd name="connsiteY1" fmla="*/ 0 h 366247"/>
                  <a:gd name="connsiteX2" fmla="*/ 2027168 w 2028925"/>
                  <a:gd name="connsiteY2" fmla="*/ 34800 h 366247"/>
                  <a:gd name="connsiteX3" fmla="*/ 1952427 w 2028925"/>
                  <a:gd name="connsiteY3" fmla="*/ 326955 h 366247"/>
                  <a:gd name="connsiteX4" fmla="*/ 1933499 w 2028925"/>
                  <a:gd name="connsiteY4" fmla="*/ 366247 h 366247"/>
                  <a:gd name="connsiteX5" fmla="*/ 95426 w 2028925"/>
                  <a:gd name="connsiteY5" fmla="*/ 366247 h 366247"/>
                  <a:gd name="connsiteX6" fmla="*/ 76498 w 2028925"/>
                  <a:gd name="connsiteY6" fmla="*/ 326955 h 366247"/>
                  <a:gd name="connsiteX7" fmla="*/ 1757 w 2028925"/>
                  <a:gd name="connsiteY7" fmla="*/ 34800 h 366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8925" h="366247">
                    <a:moveTo>
                      <a:pt x="0" y="0"/>
                    </a:moveTo>
                    <a:lnTo>
                      <a:pt x="2028925" y="0"/>
                    </a:lnTo>
                    <a:lnTo>
                      <a:pt x="2027168" y="34800"/>
                    </a:lnTo>
                    <a:cubicBezTo>
                      <a:pt x="2016742" y="137462"/>
                      <a:pt x="1991061" y="235615"/>
                      <a:pt x="1952427" y="326955"/>
                    </a:cubicBezTo>
                    <a:lnTo>
                      <a:pt x="1933499" y="366247"/>
                    </a:lnTo>
                    <a:lnTo>
                      <a:pt x="95426" y="366247"/>
                    </a:lnTo>
                    <a:lnTo>
                      <a:pt x="76498" y="326955"/>
                    </a:lnTo>
                    <a:cubicBezTo>
                      <a:pt x="37864" y="235615"/>
                      <a:pt x="12183" y="137462"/>
                      <a:pt x="1757" y="34800"/>
                    </a:cubicBezTo>
                    <a:close/>
                  </a:path>
                </a:pathLst>
              </a:cu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457200" rtlCol="0" anchor="t" anchorCtr="0">
                <a:noAutofit/>
              </a:bodyP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90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Azure Active</a:t>
                </a:r>
                <a:br>
                  <a:rPr kumimoji="0" lang="en-US" sz="90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br>
                <a:r>
                  <a:rPr kumimoji="0" lang="en-US" sz="90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Directory (Azure AD)</a:t>
                </a:r>
              </a:p>
            </p:txBody>
          </p:sp>
          <p:grpSp>
            <p:nvGrpSpPr>
              <p:cNvPr id="96" name="Group 95">
                <a:extLst>
                  <a:ext uri="{FF2B5EF4-FFF2-40B4-BE49-F238E27FC236}">
                    <a16:creationId xmlns:a16="http://schemas.microsoft.com/office/drawing/2014/main" id="{9049FF99-CA7F-4BED-A2A7-DDCC5CD237BA}"/>
                  </a:ext>
                </a:extLst>
              </p:cNvPr>
              <p:cNvGrpSpPr/>
              <p:nvPr/>
            </p:nvGrpSpPr>
            <p:grpSpPr>
              <a:xfrm>
                <a:off x="5183887" y="2697096"/>
                <a:ext cx="346347" cy="346347"/>
                <a:chOff x="6364588" y="5695686"/>
                <a:chExt cx="516315" cy="516315"/>
              </a:xfrm>
            </p:grpSpPr>
            <p:sp>
              <p:nvSpPr>
                <p:cNvPr id="97" name="Oval 96">
                  <a:extLst>
                    <a:ext uri="{FF2B5EF4-FFF2-40B4-BE49-F238E27FC236}">
                      <a16:creationId xmlns:a16="http://schemas.microsoft.com/office/drawing/2014/main" id="{039BD857-9386-4DF4-9469-5D490DC21DC7}"/>
                    </a:ext>
                  </a:extLst>
                </p:cNvPr>
                <p:cNvSpPr/>
                <p:nvPr/>
              </p:nvSpPr>
              <p:spPr bwMode="auto">
                <a:xfrm>
                  <a:off x="6364588" y="5695686"/>
                  <a:ext cx="516315" cy="516315"/>
                </a:xfrm>
                <a:prstGeom prst="ellipse">
                  <a:avLst/>
                </a:prstGeom>
                <a:solidFill>
                  <a:srgbClr val="00857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07" name="Group 106">
                  <a:extLst>
                    <a:ext uri="{FF2B5EF4-FFF2-40B4-BE49-F238E27FC236}">
                      <a16:creationId xmlns:a16="http://schemas.microsoft.com/office/drawing/2014/main" id="{771E3C48-C982-4441-BC83-75640482F3DD}"/>
                    </a:ext>
                  </a:extLst>
                </p:cNvPr>
                <p:cNvGrpSpPr/>
                <p:nvPr/>
              </p:nvGrpSpPr>
              <p:grpSpPr>
                <a:xfrm>
                  <a:off x="6497358" y="5795347"/>
                  <a:ext cx="250774" cy="280274"/>
                  <a:chOff x="5593458" y="2766299"/>
                  <a:chExt cx="268374" cy="299948"/>
                </a:xfrm>
                <a:solidFill>
                  <a:schemeClr val="bg1"/>
                </a:solidFill>
              </p:grpSpPr>
              <p:sp>
                <p:nvSpPr>
                  <p:cNvPr id="108" name="Freeform 1059">
                    <a:extLst>
                      <a:ext uri="{FF2B5EF4-FFF2-40B4-BE49-F238E27FC236}">
                        <a16:creationId xmlns:a16="http://schemas.microsoft.com/office/drawing/2014/main" id="{23578A75-DA01-42E4-BB98-34C2FEE90DE8}"/>
                      </a:ext>
                    </a:extLst>
                  </p:cNvPr>
                  <p:cNvSpPr>
                    <a:spLocks/>
                  </p:cNvSpPr>
                  <p:nvPr/>
                </p:nvSpPr>
                <p:spPr bwMode="auto">
                  <a:xfrm>
                    <a:off x="5593458" y="2934690"/>
                    <a:ext cx="268374" cy="131557"/>
                  </a:xfrm>
                  <a:custGeom>
                    <a:avLst/>
                    <a:gdLst>
                      <a:gd name="T0" fmla="*/ 32 w 64"/>
                      <a:gd name="T1" fmla="*/ 0 h 32"/>
                      <a:gd name="T2" fmla="*/ 0 w 64"/>
                      <a:gd name="T3" fmla="*/ 32 h 32"/>
                      <a:gd name="T4" fmla="*/ 64 w 64"/>
                      <a:gd name="T5" fmla="*/ 32 h 32"/>
                      <a:gd name="T6" fmla="*/ 32 w 64"/>
                      <a:gd name="T7" fmla="*/ 0 h 32"/>
                    </a:gdLst>
                    <a:ahLst/>
                    <a:cxnLst>
                      <a:cxn ang="0">
                        <a:pos x="T0" y="T1"/>
                      </a:cxn>
                      <a:cxn ang="0">
                        <a:pos x="T2" y="T3"/>
                      </a:cxn>
                      <a:cxn ang="0">
                        <a:pos x="T4" y="T5"/>
                      </a:cxn>
                      <a:cxn ang="0">
                        <a:pos x="T6" y="T7"/>
                      </a:cxn>
                    </a:cxnLst>
                    <a:rect l="0" t="0" r="r" b="b"/>
                    <a:pathLst>
                      <a:path w="64" h="32">
                        <a:moveTo>
                          <a:pt x="32" y="0"/>
                        </a:moveTo>
                        <a:cubicBezTo>
                          <a:pt x="14" y="0"/>
                          <a:pt x="0" y="14"/>
                          <a:pt x="0" y="32"/>
                        </a:cubicBezTo>
                        <a:cubicBezTo>
                          <a:pt x="64" y="32"/>
                          <a:pt x="64" y="32"/>
                          <a:pt x="64" y="32"/>
                        </a:cubicBezTo>
                        <a:cubicBezTo>
                          <a:pt x="64" y="14"/>
                          <a:pt x="50"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9728" tIns="54864" rIns="109728" bIns="54864"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C3C41"/>
                      </a:solidFill>
                      <a:effectLst/>
                      <a:uLnTx/>
                      <a:uFillTx/>
                      <a:latin typeface="Segoe UI"/>
                      <a:ea typeface="+mn-ea"/>
                      <a:cs typeface="+mn-cs"/>
                    </a:endParaRPr>
                  </a:p>
                </p:txBody>
              </p:sp>
              <p:sp>
                <p:nvSpPr>
                  <p:cNvPr id="109" name="Oval 1060">
                    <a:extLst>
                      <a:ext uri="{FF2B5EF4-FFF2-40B4-BE49-F238E27FC236}">
                        <a16:creationId xmlns:a16="http://schemas.microsoft.com/office/drawing/2014/main" id="{7241E2A1-7B74-46CC-AC15-13D722A7D50A}"/>
                      </a:ext>
                    </a:extLst>
                  </p:cNvPr>
                  <p:cNvSpPr>
                    <a:spLocks noChangeArrowheads="1"/>
                  </p:cNvSpPr>
                  <p:nvPr/>
                </p:nvSpPr>
                <p:spPr bwMode="auto">
                  <a:xfrm>
                    <a:off x="5661869" y="2766299"/>
                    <a:ext cx="131557" cy="1315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9728" tIns="54864" rIns="109728" bIns="54864"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C3C41"/>
                      </a:solidFill>
                      <a:effectLst/>
                      <a:uLnTx/>
                      <a:uFillTx/>
                      <a:latin typeface="Segoe UI"/>
                      <a:ea typeface="+mn-ea"/>
                      <a:cs typeface="+mn-cs"/>
                    </a:endParaRPr>
                  </a:p>
                </p:txBody>
              </p:sp>
            </p:grpSp>
          </p:grpSp>
        </p:grpSp>
        <p:pic>
          <p:nvPicPr>
            <p:cNvPr id="90" name="Graphic 89">
              <a:extLst>
                <a:ext uri="{FF2B5EF4-FFF2-40B4-BE49-F238E27FC236}">
                  <a16:creationId xmlns:a16="http://schemas.microsoft.com/office/drawing/2014/main" id="{35E691B0-954B-493A-B778-B88D4BE4999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42737" y="3712276"/>
              <a:ext cx="183196" cy="183196"/>
            </a:xfrm>
            <a:prstGeom prst="rect">
              <a:avLst/>
            </a:prstGeom>
          </p:spPr>
        </p:pic>
        <p:pic>
          <p:nvPicPr>
            <p:cNvPr id="91" name="Graphic 90">
              <a:extLst>
                <a:ext uri="{FF2B5EF4-FFF2-40B4-BE49-F238E27FC236}">
                  <a16:creationId xmlns:a16="http://schemas.microsoft.com/office/drawing/2014/main" id="{DB413981-0F80-4D37-9EE8-FC98BCAE87D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50841" y="4073888"/>
              <a:ext cx="183196" cy="183196"/>
            </a:xfrm>
            <a:prstGeom prst="rect">
              <a:avLst/>
            </a:prstGeom>
          </p:spPr>
        </p:pic>
      </p:grpSp>
      <p:grpSp>
        <p:nvGrpSpPr>
          <p:cNvPr id="11" name="Group 10">
            <a:extLst>
              <a:ext uri="{FF2B5EF4-FFF2-40B4-BE49-F238E27FC236}">
                <a16:creationId xmlns:a16="http://schemas.microsoft.com/office/drawing/2014/main" id="{B2EDAA7D-B541-452C-9CB5-D2647751AB5A}"/>
              </a:ext>
            </a:extLst>
          </p:cNvPr>
          <p:cNvGrpSpPr/>
          <p:nvPr/>
        </p:nvGrpSpPr>
        <p:grpSpPr>
          <a:xfrm>
            <a:off x="2774417" y="1887305"/>
            <a:ext cx="6510337" cy="3996832"/>
            <a:chOff x="2774417" y="1887305"/>
            <a:chExt cx="6510337" cy="3996832"/>
          </a:xfrm>
        </p:grpSpPr>
        <p:sp>
          <p:nvSpPr>
            <p:cNvPr id="48" name="Freeform: Shape 47">
              <a:extLst>
                <a:ext uri="{FF2B5EF4-FFF2-40B4-BE49-F238E27FC236}">
                  <a16:creationId xmlns:a16="http://schemas.microsoft.com/office/drawing/2014/main" id="{E1B3E2FF-AEAA-4C80-B1B1-D4E90EEC7D46}"/>
                </a:ext>
              </a:extLst>
            </p:cNvPr>
            <p:cNvSpPr/>
            <p:nvPr/>
          </p:nvSpPr>
          <p:spPr bwMode="auto">
            <a:xfrm>
              <a:off x="2774417" y="1887305"/>
              <a:ext cx="2891520" cy="3996832"/>
            </a:xfrm>
            <a:custGeom>
              <a:avLst/>
              <a:gdLst>
                <a:gd name="connsiteX0" fmla="*/ 0 w 2298103"/>
                <a:gd name="connsiteY0" fmla="*/ 0 h 3176574"/>
                <a:gd name="connsiteX1" fmla="*/ 48334 w 2298103"/>
                <a:gd name="connsiteY1" fmla="*/ 0 h 3176574"/>
                <a:gd name="connsiteX2" fmla="*/ 2298103 w 2298103"/>
                <a:gd name="connsiteY2" fmla="*/ 602824 h 3176574"/>
                <a:gd name="connsiteX3" fmla="*/ 2298103 w 2298103"/>
                <a:gd name="connsiteY3" fmla="*/ 2560799 h 3176574"/>
                <a:gd name="connsiteX4" fmla="*/ 0 w 2298103"/>
                <a:gd name="connsiteY4" fmla="*/ 3176574 h 317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8103" h="3176574">
                  <a:moveTo>
                    <a:pt x="0" y="0"/>
                  </a:moveTo>
                  <a:lnTo>
                    <a:pt x="48334" y="0"/>
                  </a:lnTo>
                  <a:lnTo>
                    <a:pt x="2298103" y="602824"/>
                  </a:lnTo>
                  <a:lnTo>
                    <a:pt x="2298103" y="2560799"/>
                  </a:lnTo>
                  <a:lnTo>
                    <a:pt x="0" y="3176574"/>
                  </a:lnTo>
                  <a:close/>
                </a:path>
              </a:pathLst>
            </a:custGeom>
            <a:gradFill flip="none" rotWithShape="1">
              <a:gsLst>
                <a:gs pos="0">
                  <a:schemeClr val="accent1"/>
                </a:gs>
                <a:gs pos="100000">
                  <a:schemeClr val="bg1">
                    <a:alpha val="0"/>
                  </a:schemeClr>
                </a:gs>
              </a:gsLst>
              <a:lin ang="108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cs typeface="Segoe UI" pitchFamily="34" charset="0"/>
              </a:endParaRPr>
            </a:p>
          </p:txBody>
        </p:sp>
        <p:sp>
          <p:nvSpPr>
            <p:cNvPr id="50" name="Freeform: Shape 49">
              <a:extLst>
                <a:ext uri="{FF2B5EF4-FFF2-40B4-BE49-F238E27FC236}">
                  <a16:creationId xmlns:a16="http://schemas.microsoft.com/office/drawing/2014/main" id="{1F6ECBE8-8B57-4AFE-A769-8DEBF040DD08}"/>
                </a:ext>
              </a:extLst>
            </p:cNvPr>
            <p:cNvSpPr/>
            <p:nvPr/>
          </p:nvSpPr>
          <p:spPr bwMode="auto">
            <a:xfrm flipH="1">
              <a:off x="6393234" y="1887305"/>
              <a:ext cx="2891520" cy="3996832"/>
            </a:xfrm>
            <a:custGeom>
              <a:avLst/>
              <a:gdLst>
                <a:gd name="connsiteX0" fmla="*/ 0 w 2298103"/>
                <a:gd name="connsiteY0" fmla="*/ 0 h 3176574"/>
                <a:gd name="connsiteX1" fmla="*/ 48334 w 2298103"/>
                <a:gd name="connsiteY1" fmla="*/ 0 h 3176574"/>
                <a:gd name="connsiteX2" fmla="*/ 2298103 w 2298103"/>
                <a:gd name="connsiteY2" fmla="*/ 602824 h 3176574"/>
                <a:gd name="connsiteX3" fmla="*/ 2298103 w 2298103"/>
                <a:gd name="connsiteY3" fmla="*/ 2560799 h 3176574"/>
                <a:gd name="connsiteX4" fmla="*/ 0 w 2298103"/>
                <a:gd name="connsiteY4" fmla="*/ 3176574 h 3176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8103" h="3176574">
                  <a:moveTo>
                    <a:pt x="0" y="0"/>
                  </a:moveTo>
                  <a:lnTo>
                    <a:pt x="48334" y="0"/>
                  </a:lnTo>
                  <a:lnTo>
                    <a:pt x="2298103" y="602824"/>
                  </a:lnTo>
                  <a:lnTo>
                    <a:pt x="2298103" y="2560799"/>
                  </a:lnTo>
                  <a:lnTo>
                    <a:pt x="0" y="3176574"/>
                  </a:lnTo>
                  <a:close/>
                </a:path>
              </a:pathLst>
            </a:custGeom>
            <a:gradFill flip="none" rotWithShape="1">
              <a:gsLst>
                <a:gs pos="0">
                  <a:schemeClr val="accent1"/>
                </a:gs>
                <a:gs pos="100000">
                  <a:schemeClr val="bg1">
                    <a:alpha val="0"/>
                  </a:schemeClr>
                </a:gs>
              </a:gsLst>
              <a:lin ang="108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cs typeface="Segoe UI" pitchFamily="34" charset="0"/>
              </a:endParaRPr>
            </a:p>
          </p:txBody>
        </p:sp>
      </p:grpSp>
      <p:sp>
        <p:nvSpPr>
          <p:cNvPr id="105" name="Oval 104">
            <a:extLst>
              <a:ext uri="{FF2B5EF4-FFF2-40B4-BE49-F238E27FC236}">
                <a16:creationId xmlns:a16="http://schemas.microsoft.com/office/drawing/2014/main" id="{6A5FC255-8215-448B-8B4B-97E65C41F57D}"/>
              </a:ext>
            </a:extLst>
          </p:cNvPr>
          <p:cNvSpPr>
            <a:spLocks noChangeAspect="1"/>
          </p:cNvSpPr>
          <p:nvPr/>
        </p:nvSpPr>
        <p:spPr bwMode="auto">
          <a:xfrm>
            <a:off x="4361787" y="2291130"/>
            <a:ext cx="3229722" cy="3189182"/>
          </a:xfrm>
          <a:prstGeom prst="ellipse">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39236" rtl="0" eaLnBrk="1" fontAlgn="auto" latinLnBrk="0" hangingPunct="1">
              <a:lnSpc>
                <a:spcPct val="100000"/>
              </a:lnSpc>
              <a:spcBef>
                <a:spcPts val="0"/>
              </a:spcBef>
              <a:spcAft>
                <a:spcPts val="0"/>
              </a:spcAft>
              <a:buClrTx/>
              <a:buSzTx/>
              <a:buFontTx/>
              <a:buNone/>
              <a:tabLst/>
              <a:defRPr/>
            </a:pPr>
            <a:endParaRPr kumimoji="0" lang="en-US" sz="1652" b="0" i="0" u="none" strike="noStrike" kern="1200" cap="none" spc="0" normalizeH="0" baseline="0" noProof="0">
              <a:ln>
                <a:noFill/>
              </a:ln>
              <a:solidFill>
                <a:prstClr val="white"/>
              </a:solidFill>
              <a:effectLst/>
              <a:uLnTx/>
              <a:uFillTx/>
              <a:latin typeface="Segoe UI" panose="020B0502040204020203" pitchFamily="34" charset="0"/>
              <a:cs typeface="Arial" pitchFamily="34" charset="0"/>
            </a:endParaRPr>
          </a:p>
        </p:txBody>
      </p:sp>
      <p:sp>
        <p:nvSpPr>
          <p:cNvPr id="112" name="TextBox 111">
            <a:extLst>
              <a:ext uri="{FF2B5EF4-FFF2-40B4-BE49-F238E27FC236}">
                <a16:creationId xmlns:a16="http://schemas.microsoft.com/office/drawing/2014/main" id="{AE5058A9-21D9-494D-99C6-DBA423AA508C}"/>
              </a:ext>
            </a:extLst>
          </p:cNvPr>
          <p:cNvSpPr txBox="1">
            <a:spLocks noChangeAspect="1"/>
          </p:cNvSpPr>
          <p:nvPr/>
        </p:nvSpPr>
        <p:spPr>
          <a:xfrm>
            <a:off x="4603888" y="2513517"/>
            <a:ext cx="2758936" cy="2818729"/>
          </a:xfrm>
          <a:prstGeom prst="rect">
            <a:avLst/>
          </a:prstGeom>
          <a:noFill/>
        </p:spPr>
        <p:txBody>
          <a:bodyPr spcFirstLastPara="1" wrap="square" numCol="1">
            <a:prstTxWarp prst="textArchUp">
              <a:avLst/>
            </a:prstTxWarp>
            <a:spAutoFit/>
          </a:bodyPr>
          <a:lstStyle>
            <a:defPPr>
              <a:defRPr lang="en-US"/>
            </a:defPPr>
            <a:lvl1pPr marR="0" lvl="0" indent="0" algn="ctr" defTabSz="914367" fontAlgn="auto">
              <a:lnSpc>
                <a:spcPct val="100000"/>
              </a:lnSpc>
              <a:spcBef>
                <a:spcPts val="0"/>
              </a:spcBef>
              <a:spcAft>
                <a:spcPts val="0"/>
              </a:spcAft>
              <a:buClrTx/>
              <a:buSzTx/>
              <a:buFontTx/>
              <a:buNone/>
              <a:tabLst/>
              <a:defRPr kumimoji="0" sz="2300" b="0" i="1" u="none" strike="noStrike" cap="none" spc="0" normalizeH="0" baseline="0">
                <a:ln>
                  <a:noFill/>
                </a:ln>
                <a:solidFill>
                  <a:srgbClr val="000000"/>
                </a:solidFill>
                <a:effectLst/>
                <a:uLnTx/>
                <a:uFillTx/>
                <a:latin typeface="Segoe UI"/>
              </a:defRPr>
            </a:lvl1pPr>
          </a:lstStyle>
          <a:p>
            <a:pPr marL="0" marR="0" lvl="0" indent="0" algn="ctr" defTabSz="83923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78D4"/>
                </a:solidFill>
                <a:effectLst/>
                <a:uLnTx/>
                <a:uFillTx/>
                <a:latin typeface="Segoe UI Semibold"/>
                <a:cs typeface="Segoe UI Semibold"/>
              </a:rPr>
              <a:t>Continuous risk assessment &amp; Automation</a:t>
            </a:r>
          </a:p>
        </p:txBody>
      </p:sp>
      <p:sp>
        <p:nvSpPr>
          <p:cNvPr id="149" name="Oval 148">
            <a:extLst>
              <a:ext uri="{FF2B5EF4-FFF2-40B4-BE49-F238E27FC236}">
                <a16:creationId xmlns:a16="http://schemas.microsoft.com/office/drawing/2014/main" id="{3597A89F-8FF3-4A47-AAAE-72E7394A3F01}"/>
              </a:ext>
            </a:extLst>
          </p:cNvPr>
          <p:cNvSpPr/>
          <p:nvPr/>
        </p:nvSpPr>
        <p:spPr bwMode="auto">
          <a:xfrm>
            <a:off x="5735738" y="5631667"/>
            <a:ext cx="586342" cy="586342"/>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a:cs typeface="Arial" pitchFamily="34" charset="0"/>
            </a:endParaRPr>
          </a:p>
        </p:txBody>
      </p:sp>
      <p:sp>
        <p:nvSpPr>
          <p:cNvPr id="2" name="Title 1">
            <a:extLst>
              <a:ext uri="{FF2B5EF4-FFF2-40B4-BE49-F238E27FC236}">
                <a16:creationId xmlns:a16="http://schemas.microsoft.com/office/drawing/2014/main" id="{DC7787A2-38E7-46D9-AC9F-6764498CE7C4}"/>
              </a:ext>
            </a:extLst>
          </p:cNvPr>
          <p:cNvSpPr>
            <a:spLocks noGrp="1"/>
          </p:cNvSpPr>
          <p:nvPr>
            <p:ph type="title"/>
          </p:nvPr>
        </p:nvSpPr>
        <p:spPr/>
        <p:txBody>
          <a:bodyPr vert="horz" wrap="square" lIns="0" tIns="0" rIns="0" bIns="0" rtlCol="0" anchor="t">
            <a:spAutoFit/>
          </a:bodyPr>
          <a:lstStyle/>
          <a:p>
            <a:r>
              <a:rPr lang="en-US" b="1" kern="0" spc="-100" dirty="0">
                <a:ln>
                  <a:noFill/>
                </a:ln>
                <a:solidFill>
                  <a:schemeClr val="tx1"/>
                </a:solidFill>
                <a:latin typeface="Segoe UI Semibold"/>
              </a:rPr>
              <a:t>Microsoft Zero Trust Capabilities</a:t>
            </a:r>
          </a:p>
        </p:txBody>
      </p:sp>
      <p:sp>
        <p:nvSpPr>
          <p:cNvPr id="64" name="TextBox 63">
            <a:extLst>
              <a:ext uri="{FF2B5EF4-FFF2-40B4-BE49-F238E27FC236}">
                <a16:creationId xmlns:a16="http://schemas.microsoft.com/office/drawing/2014/main" id="{5CE6F506-8122-4336-9604-6C455054EB50}"/>
              </a:ext>
            </a:extLst>
          </p:cNvPr>
          <p:cNvSpPr txBox="1"/>
          <p:nvPr/>
        </p:nvSpPr>
        <p:spPr>
          <a:xfrm>
            <a:off x="2066490" y="4190571"/>
            <a:ext cx="1312882" cy="246221"/>
          </a:xfrm>
          <a:prstGeom prst="rect">
            <a:avLst/>
          </a:prstGeom>
          <a:noFill/>
        </p:spPr>
        <p:txBody>
          <a:bodyPr wrap="square" lIns="0" tIns="0" rIns="0" bIns="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50" normalizeH="0" baseline="0" noProof="0" dirty="0">
                <a:ln>
                  <a:noFill/>
                </a:ln>
                <a:solidFill>
                  <a:srgbClr val="000000"/>
                </a:solidFill>
                <a:effectLst/>
                <a:uLnTx/>
                <a:uFillTx/>
                <a:latin typeface="Segoe UI"/>
                <a:ea typeface="+mn-ea"/>
                <a:cs typeface="Arial" pitchFamily="34" charset="0"/>
              </a:rPr>
              <a:t>Endpoints</a:t>
            </a:r>
          </a:p>
        </p:txBody>
      </p:sp>
      <p:grpSp>
        <p:nvGrpSpPr>
          <p:cNvPr id="7" name="Group 6">
            <a:extLst>
              <a:ext uri="{FF2B5EF4-FFF2-40B4-BE49-F238E27FC236}">
                <a16:creationId xmlns:a16="http://schemas.microsoft.com/office/drawing/2014/main" id="{50627ADF-8CF5-4CE0-BFA0-8B535DDF359A}"/>
              </a:ext>
            </a:extLst>
          </p:cNvPr>
          <p:cNvGrpSpPr/>
          <p:nvPr/>
        </p:nvGrpSpPr>
        <p:grpSpPr>
          <a:xfrm>
            <a:off x="2483044" y="4502550"/>
            <a:ext cx="479775" cy="1192929"/>
            <a:chOff x="4906115" y="4331322"/>
            <a:chExt cx="548640" cy="1364157"/>
          </a:xfrm>
        </p:grpSpPr>
        <p:pic>
          <p:nvPicPr>
            <p:cNvPr id="65" name="Graphic 64">
              <a:extLst>
                <a:ext uri="{FF2B5EF4-FFF2-40B4-BE49-F238E27FC236}">
                  <a16:creationId xmlns:a16="http://schemas.microsoft.com/office/drawing/2014/main" id="{15710AAE-A45B-45CE-B0A3-82E676478BD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906115" y="5146839"/>
              <a:ext cx="548640" cy="548640"/>
            </a:xfrm>
            <a:prstGeom prst="rect">
              <a:avLst/>
            </a:prstGeom>
          </p:spPr>
        </p:pic>
        <p:pic>
          <p:nvPicPr>
            <p:cNvPr id="66" name="Graphic 65">
              <a:extLst>
                <a:ext uri="{FF2B5EF4-FFF2-40B4-BE49-F238E27FC236}">
                  <a16:creationId xmlns:a16="http://schemas.microsoft.com/office/drawing/2014/main" id="{33C823EB-D24B-4C93-B8DC-8315FD068CE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906115" y="4331322"/>
              <a:ext cx="548640" cy="548640"/>
            </a:xfrm>
            <a:prstGeom prst="rect">
              <a:avLst/>
            </a:prstGeom>
          </p:spPr>
        </p:pic>
      </p:grpSp>
      <p:sp>
        <p:nvSpPr>
          <p:cNvPr id="79" name="TextBox 78">
            <a:extLst>
              <a:ext uri="{FF2B5EF4-FFF2-40B4-BE49-F238E27FC236}">
                <a16:creationId xmlns:a16="http://schemas.microsoft.com/office/drawing/2014/main" id="{66F0A594-159A-473C-9F87-245FE1E853A1}"/>
              </a:ext>
            </a:extLst>
          </p:cNvPr>
          <p:cNvSpPr txBox="1"/>
          <p:nvPr/>
        </p:nvSpPr>
        <p:spPr>
          <a:xfrm>
            <a:off x="2066490" y="2010588"/>
            <a:ext cx="1312882" cy="246221"/>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50" normalizeH="0" baseline="0" noProof="0" dirty="0">
                <a:ln>
                  <a:noFill/>
                </a:ln>
                <a:solidFill>
                  <a:srgbClr val="000000"/>
                </a:solidFill>
                <a:effectLst/>
                <a:uLnTx/>
                <a:uFillTx/>
                <a:latin typeface="Segoe UI"/>
                <a:cs typeface="Arial" pitchFamily="34" charset="0"/>
              </a:rPr>
              <a:t>Identities</a:t>
            </a:r>
          </a:p>
        </p:txBody>
      </p:sp>
      <p:grpSp>
        <p:nvGrpSpPr>
          <p:cNvPr id="3" name="Group 2">
            <a:extLst>
              <a:ext uri="{FF2B5EF4-FFF2-40B4-BE49-F238E27FC236}">
                <a16:creationId xmlns:a16="http://schemas.microsoft.com/office/drawing/2014/main" id="{C8D8C86D-ED3F-45E0-9B7B-2D3EB1770D5A}"/>
              </a:ext>
            </a:extLst>
          </p:cNvPr>
          <p:cNvGrpSpPr/>
          <p:nvPr/>
        </p:nvGrpSpPr>
        <p:grpSpPr>
          <a:xfrm>
            <a:off x="2479167" y="2343109"/>
            <a:ext cx="487529" cy="1201558"/>
            <a:chOff x="4906115" y="2343108"/>
            <a:chExt cx="548640" cy="1352171"/>
          </a:xfrm>
        </p:grpSpPr>
        <p:grpSp>
          <p:nvGrpSpPr>
            <p:cNvPr id="74" name="Group 73">
              <a:extLst>
                <a:ext uri="{FF2B5EF4-FFF2-40B4-BE49-F238E27FC236}">
                  <a16:creationId xmlns:a16="http://schemas.microsoft.com/office/drawing/2014/main" id="{766E97B6-7391-43A8-91D5-0A2FA3285312}"/>
                </a:ext>
              </a:extLst>
            </p:cNvPr>
            <p:cNvGrpSpPr>
              <a:grpSpLocks noChangeAspect="1"/>
            </p:cNvGrpSpPr>
            <p:nvPr/>
          </p:nvGrpSpPr>
          <p:grpSpPr>
            <a:xfrm>
              <a:off x="4906115" y="2343108"/>
              <a:ext cx="548640" cy="588543"/>
              <a:chOff x="5619750" y="2468195"/>
              <a:chExt cx="1196083" cy="1283073"/>
            </a:xfrm>
          </p:grpSpPr>
          <p:pic>
            <p:nvPicPr>
              <p:cNvPr id="75" name="Graphic 74">
                <a:extLst>
                  <a:ext uri="{FF2B5EF4-FFF2-40B4-BE49-F238E27FC236}">
                    <a16:creationId xmlns:a16="http://schemas.microsoft.com/office/drawing/2014/main" id="{FEACA340-5D80-474A-A2C1-F1489C585873}"/>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619750" y="2468195"/>
                <a:ext cx="1143000" cy="1143000"/>
              </a:xfrm>
              <a:prstGeom prst="rect">
                <a:avLst/>
              </a:prstGeom>
            </p:spPr>
          </p:pic>
          <p:grpSp>
            <p:nvGrpSpPr>
              <p:cNvPr id="76" name="Group 75">
                <a:extLst>
                  <a:ext uri="{FF2B5EF4-FFF2-40B4-BE49-F238E27FC236}">
                    <a16:creationId xmlns:a16="http://schemas.microsoft.com/office/drawing/2014/main" id="{B042FDB6-32D3-42AF-A98F-A6EF1F917471}"/>
                  </a:ext>
                </a:extLst>
              </p:cNvPr>
              <p:cNvGrpSpPr/>
              <p:nvPr/>
            </p:nvGrpSpPr>
            <p:grpSpPr>
              <a:xfrm>
                <a:off x="6358633" y="3385508"/>
                <a:ext cx="457200" cy="365760"/>
                <a:chOff x="6358633" y="3445172"/>
                <a:chExt cx="457200" cy="365760"/>
              </a:xfrm>
            </p:grpSpPr>
            <p:sp>
              <p:nvSpPr>
                <p:cNvPr id="77" name="Rectangle: Rounded Corners 76">
                  <a:extLst>
                    <a:ext uri="{FF2B5EF4-FFF2-40B4-BE49-F238E27FC236}">
                      <a16:creationId xmlns:a16="http://schemas.microsoft.com/office/drawing/2014/main" id="{9C723B83-F485-457A-842B-6DB31B9A5294}"/>
                    </a:ext>
                  </a:extLst>
                </p:cNvPr>
                <p:cNvSpPr/>
                <p:nvPr/>
              </p:nvSpPr>
              <p:spPr bwMode="auto">
                <a:xfrm>
                  <a:off x="6411612" y="3487555"/>
                  <a:ext cx="351242" cy="280994"/>
                </a:xfrm>
                <a:prstGeom prst="roundRect">
                  <a:avLst/>
                </a:prstGeom>
                <a:solidFill>
                  <a:schemeClr val="bg1"/>
                </a:solidFill>
                <a:ln>
                  <a:noFill/>
                  <a:headEnd type="none" w="med" len="med"/>
                  <a:tailEnd type="none" w="med" len="med"/>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a:cs typeface="Arial" pitchFamily="34" charset="0"/>
                  </a:endParaRPr>
                </a:p>
              </p:txBody>
            </p:sp>
            <p:sp>
              <p:nvSpPr>
                <p:cNvPr id="78" name="Graphic 5">
                  <a:extLst>
                    <a:ext uri="{FF2B5EF4-FFF2-40B4-BE49-F238E27FC236}">
                      <a16:creationId xmlns:a16="http://schemas.microsoft.com/office/drawing/2014/main" id="{BDE1BC0C-C383-4418-8F09-CD410D2CA654}"/>
                    </a:ext>
                  </a:extLst>
                </p:cNvPr>
                <p:cNvSpPr/>
                <p:nvPr/>
              </p:nvSpPr>
              <p:spPr>
                <a:xfrm>
                  <a:off x="6358633" y="3445172"/>
                  <a:ext cx="457200" cy="365760"/>
                </a:xfrm>
                <a:custGeom>
                  <a:avLst/>
                  <a:gdLst>
                    <a:gd name="connsiteX0" fmla="*/ 403886 w 455082"/>
                    <a:gd name="connsiteY0" fmla="*/ 0 h 364170"/>
                    <a:gd name="connsiteX1" fmla="*/ 455083 w 455082"/>
                    <a:gd name="connsiteY1" fmla="*/ 51197 h 364170"/>
                    <a:gd name="connsiteX2" fmla="*/ 455083 w 455082"/>
                    <a:gd name="connsiteY2" fmla="*/ 312974 h 364170"/>
                    <a:gd name="connsiteX3" fmla="*/ 403886 w 455082"/>
                    <a:gd name="connsiteY3" fmla="*/ 364171 h 364170"/>
                    <a:gd name="connsiteX4" fmla="*/ 51197 w 455082"/>
                    <a:gd name="connsiteY4" fmla="*/ 364171 h 364170"/>
                    <a:gd name="connsiteX5" fmla="*/ 0 w 455082"/>
                    <a:gd name="connsiteY5" fmla="*/ 312974 h 364170"/>
                    <a:gd name="connsiteX6" fmla="*/ 0 w 455082"/>
                    <a:gd name="connsiteY6" fmla="*/ 51197 h 364170"/>
                    <a:gd name="connsiteX7" fmla="*/ 51197 w 455082"/>
                    <a:gd name="connsiteY7" fmla="*/ 0 h 364170"/>
                    <a:gd name="connsiteX8" fmla="*/ 403886 w 455082"/>
                    <a:gd name="connsiteY8" fmla="*/ 0 h 364170"/>
                    <a:gd name="connsiteX9" fmla="*/ 176344 w 455082"/>
                    <a:gd name="connsiteY9" fmla="*/ 193410 h 364170"/>
                    <a:gd name="connsiteX10" fmla="*/ 96705 w 455082"/>
                    <a:gd name="connsiteY10" fmla="*/ 193410 h 364170"/>
                    <a:gd name="connsiteX11" fmla="*/ 79795 w 455082"/>
                    <a:gd name="connsiteY11" fmla="*/ 208159 h 364170"/>
                    <a:gd name="connsiteX12" fmla="*/ 79639 w 455082"/>
                    <a:gd name="connsiteY12" fmla="*/ 210476 h 364170"/>
                    <a:gd name="connsiteX13" fmla="*/ 79639 w 455082"/>
                    <a:gd name="connsiteY13" fmla="*/ 221666 h 364170"/>
                    <a:gd name="connsiteX14" fmla="*/ 79819 w 455082"/>
                    <a:gd name="connsiteY14" fmla="*/ 224130 h 364170"/>
                    <a:gd name="connsiteX15" fmla="*/ 136524 w 455082"/>
                    <a:gd name="connsiteY15" fmla="*/ 261693 h 364170"/>
                    <a:gd name="connsiteX16" fmla="*/ 192584 w 455082"/>
                    <a:gd name="connsiteY16" fmla="*/ 227687 h 364170"/>
                    <a:gd name="connsiteX17" fmla="*/ 193230 w 455082"/>
                    <a:gd name="connsiteY17" fmla="*/ 224158 h 364170"/>
                    <a:gd name="connsiteX18" fmla="*/ 193410 w 455082"/>
                    <a:gd name="connsiteY18" fmla="*/ 221687 h 364170"/>
                    <a:gd name="connsiteX19" fmla="*/ 193410 w 455082"/>
                    <a:gd name="connsiteY19" fmla="*/ 210476 h 364170"/>
                    <a:gd name="connsiteX20" fmla="*/ 178660 w 455082"/>
                    <a:gd name="connsiteY20" fmla="*/ 193565 h 364170"/>
                    <a:gd name="connsiteX21" fmla="*/ 176344 w 455082"/>
                    <a:gd name="connsiteY21" fmla="*/ 193410 h 364170"/>
                    <a:gd name="connsiteX22" fmla="*/ 358377 w 455082"/>
                    <a:gd name="connsiteY22" fmla="*/ 204698 h 364170"/>
                    <a:gd name="connsiteX23" fmla="*/ 256036 w 455082"/>
                    <a:gd name="connsiteY23" fmla="*/ 204698 h 364170"/>
                    <a:gd name="connsiteX24" fmla="*/ 253720 w 455082"/>
                    <a:gd name="connsiteY24" fmla="*/ 204855 h 364170"/>
                    <a:gd name="connsiteX25" fmla="*/ 238971 w 455082"/>
                    <a:gd name="connsiteY25" fmla="*/ 221764 h 364170"/>
                    <a:gd name="connsiteX26" fmla="*/ 253720 w 455082"/>
                    <a:gd name="connsiteY26" fmla="*/ 238675 h 364170"/>
                    <a:gd name="connsiteX27" fmla="*/ 256036 w 455082"/>
                    <a:gd name="connsiteY27" fmla="*/ 238830 h 364170"/>
                    <a:gd name="connsiteX28" fmla="*/ 358377 w 455082"/>
                    <a:gd name="connsiteY28" fmla="*/ 238830 h 364170"/>
                    <a:gd name="connsiteX29" fmla="*/ 360694 w 455082"/>
                    <a:gd name="connsiteY29" fmla="*/ 238675 h 364170"/>
                    <a:gd name="connsiteX30" fmla="*/ 375443 w 455082"/>
                    <a:gd name="connsiteY30" fmla="*/ 221764 h 364170"/>
                    <a:gd name="connsiteX31" fmla="*/ 360694 w 455082"/>
                    <a:gd name="connsiteY31" fmla="*/ 204855 h 364170"/>
                    <a:gd name="connsiteX32" fmla="*/ 358377 w 455082"/>
                    <a:gd name="connsiteY32" fmla="*/ 204698 h 364170"/>
                    <a:gd name="connsiteX33" fmla="*/ 136525 w 455082"/>
                    <a:gd name="connsiteY33" fmla="*/ 102443 h 364170"/>
                    <a:gd name="connsiteX34" fmla="*/ 102394 w 455082"/>
                    <a:gd name="connsiteY34" fmla="*/ 136575 h 364170"/>
                    <a:gd name="connsiteX35" fmla="*/ 136525 w 455082"/>
                    <a:gd name="connsiteY35" fmla="*/ 170704 h 364170"/>
                    <a:gd name="connsiteX36" fmla="*/ 170655 w 455082"/>
                    <a:gd name="connsiteY36" fmla="*/ 136575 h 364170"/>
                    <a:gd name="connsiteX37" fmla="*/ 136525 w 455082"/>
                    <a:gd name="connsiteY37" fmla="*/ 102443 h 364170"/>
                    <a:gd name="connsiteX38" fmla="*/ 358377 w 455082"/>
                    <a:gd name="connsiteY38" fmla="*/ 125148 h 364170"/>
                    <a:gd name="connsiteX39" fmla="*/ 256036 w 455082"/>
                    <a:gd name="connsiteY39" fmla="*/ 125148 h 364170"/>
                    <a:gd name="connsiteX40" fmla="*/ 253720 w 455082"/>
                    <a:gd name="connsiteY40" fmla="*/ 125304 h 364170"/>
                    <a:gd name="connsiteX41" fmla="*/ 238971 w 455082"/>
                    <a:gd name="connsiteY41" fmla="*/ 142213 h 364170"/>
                    <a:gd name="connsiteX42" fmla="*/ 253720 w 455082"/>
                    <a:gd name="connsiteY42" fmla="*/ 159124 h 364170"/>
                    <a:gd name="connsiteX43" fmla="*/ 256036 w 455082"/>
                    <a:gd name="connsiteY43" fmla="*/ 159279 h 364170"/>
                    <a:gd name="connsiteX44" fmla="*/ 358377 w 455082"/>
                    <a:gd name="connsiteY44" fmla="*/ 159279 h 364170"/>
                    <a:gd name="connsiteX45" fmla="*/ 360694 w 455082"/>
                    <a:gd name="connsiteY45" fmla="*/ 159124 h 364170"/>
                    <a:gd name="connsiteX46" fmla="*/ 375443 w 455082"/>
                    <a:gd name="connsiteY46" fmla="*/ 142213 h 364170"/>
                    <a:gd name="connsiteX47" fmla="*/ 360694 w 455082"/>
                    <a:gd name="connsiteY47" fmla="*/ 125304 h 364170"/>
                    <a:gd name="connsiteX48" fmla="*/ 358377 w 455082"/>
                    <a:gd name="connsiteY48" fmla="*/ 125148 h 364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55082" h="364170">
                      <a:moveTo>
                        <a:pt x="403886" y="0"/>
                      </a:moveTo>
                      <a:cubicBezTo>
                        <a:pt x="432160" y="0"/>
                        <a:pt x="455083" y="22922"/>
                        <a:pt x="455083" y="51197"/>
                      </a:cubicBezTo>
                      <a:lnTo>
                        <a:pt x="455083" y="312974"/>
                      </a:lnTo>
                      <a:cubicBezTo>
                        <a:pt x="455083" y="341248"/>
                        <a:pt x="432160" y="364171"/>
                        <a:pt x="403886" y="364171"/>
                      </a:cubicBezTo>
                      <a:lnTo>
                        <a:pt x="51197" y="364171"/>
                      </a:lnTo>
                      <a:cubicBezTo>
                        <a:pt x="22922" y="364171"/>
                        <a:pt x="0" y="341248"/>
                        <a:pt x="0" y="312974"/>
                      </a:cubicBezTo>
                      <a:lnTo>
                        <a:pt x="0" y="51197"/>
                      </a:lnTo>
                      <a:cubicBezTo>
                        <a:pt x="0" y="22922"/>
                        <a:pt x="22922" y="0"/>
                        <a:pt x="51197" y="0"/>
                      </a:cubicBezTo>
                      <a:lnTo>
                        <a:pt x="403886" y="0"/>
                      </a:lnTo>
                      <a:close/>
                      <a:moveTo>
                        <a:pt x="176344" y="193410"/>
                      </a:moveTo>
                      <a:lnTo>
                        <a:pt x="96705" y="193410"/>
                      </a:lnTo>
                      <a:cubicBezTo>
                        <a:pt x="88065" y="193410"/>
                        <a:pt x="80925" y="199831"/>
                        <a:pt x="79795" y="208159"/>
                      </a:cubicBezTo>
                      <a:lnTo>
                        <a:pt x="79639" y="210476"/>
                      </a:lnTo>
                      <a:lnTo>
                        <a:pt x="79639" y="221666"/>
                      </a:lnTo>
                      <a:lnTo>
                        <a:pt x="79819" y="224130"/>
                      </a:lnTo>
                      <a:cubicBezTo>
                        <a:pt x="83519" y="249469"/>
                        <a:pt x="104717" y="261693"/>
                        <a:pt x="136524" y="261693"/>
                      </a:cubicBezTo>
                      <a:cubicBezTo>
                        <a:pt x="166813" y="261693"/>
                        <a:pt x="187483" y="250616"/>
                        <a:pt x="192584" y="227687"/>
                      </a:cubicBezTo>
                      <a:lnTo>
                        <a:pt x="193230" y="224158"/>
                      </a:lnTo>
                      <a:lnTo>
                        <a:pt x="193410" y="221687"/>
                      </a:lnTo>
                      <a:lnTo>
                        <a:pt x="193410" y="210476"/>
                      </a:lnTo>
                      <a:cubicBezTo>
                        <a:pt x="193410" y="201836"/>
                        <a:pt x="186989" y="194696"/>
                        <a:pt x="178660" y="193565"/>
                      </a:cubicBezTo>
                      <a:lnTo>
                        <a:pt x="176344" y="193410"/>
                      </a:lnTo>
                      <a:close/>
                      <a:moveTo>
                        <a:pt x="358377" y="204698"/>
                      </a:moveTo>
                      <a:lnTo>
                        <a:pt x="256036" y="204698"/>
                      </a:lnTo>
                      <a:lnTo>
                        <a:pt x="253720" y="204855"/>
                      </a:lnTo>
                      <a:cubicBezTo>
                        <a:pt x="245390" y="205984"/>
                        <a:pt x="238971" y="213124"/>
                        <a:pt x="238971" y="221764"/>
                      </a:cubicBezTo>
                      <a:cubicBezTo>
                        <a:pt x="238971" y="230404"/>
                        <a:pt x="245390" y="237544"/>
                        <a:pt x="253720" y="238675"/>
                      </a:cubicBezTo>
                      <a:lnTo>
                        <a:pt x="256036" y="238830"/>
                      </a:lnTo>
                      <a:lnTo>
                        <a:pt x="358377" y="238830"/>
                      </a:lnTo>
                      <a:lnTo>
                        <a:pt x="360694" y="238675"/>
                      </a:lnTo>
                      <a:cubicBezTo>
                        <a:pt x="369022" y="237544"/>
                        <a:pt x="375443" y="230404"/>
                        <a:pt x="375443" y="221764"/>
                      </a:cubicBezTo>
                      <a:cubicBezTo>
                        <a:pt x="375443" y="213124"/>
                        <a:pt x="369022" y="205984"/>
                        <a:pt x="360694" y="204855"/>
                      </a:cubicBezTo>
                      <a:lnTo>
                        <a:pt x="358377" y="204698"/>
                      </a:lnTo>
                      <a:close/>
                      <a:moveTo>
                        <a:pt x="136525" y="102443"/>
                      </a:moveTo>
                      <a:cubicBezTo>
                        <a:pt x="117675" y="102443"/>
                        <a:pt x="102394" y="117724"/>
                        <a:pt x="102394" y="136575"/>
                      </a:cubicBezTo>
                      <a:cubicBezTo>
                        <a:pt x="102394" y="155424"/>
                        <a:pt x="117675" y="170704"/>
                        <a:pt x="136525" y="170704"/>
                      </a:cubicBezTo>
                      <a:cubicBezTo>
                        <a:pt x="155375" y="170704"/>
                        <a:pt x="170655" y="155424"/>
                        <a:pt x="170655" y="136575"/>
                      </a:cubicBezTo>
                      <a:cubicBezTo>
                        <a:pt x="170655" y="117724"/>
                        <a:pt x="155375" y="102443"/>
                        <a:pt x="136525" y="102443"/>
                      </a:cubicBezTo>
                      <a:close/>
                      <a:moveTo>
                        <a:pt x="358377" y="125148"/>
                      </a:moveTo>
                      <a:lnTo>
                        <a:pt x="256036" y="125148"/>
                      </a:lnTo>
                      <a:lnTo>
                        <a:pt x="253720" y="125304"/>
                      </a:lnTo>
                      <a:cubicBezTo>
                        <a:pt x="245390" y="126434"/>
                        <a:pt x="238971" y="133574"/>
                        <a:pt x="238971" y="142213"/>
                      </a:cubicBezTo>
                      <a:cubicBezTo>
                        <a:pt x="238971" y="150853"/>
                        <a:pt x="245390" y="157993"/>
                        <a:pt x="253720" y="159124"/>
                      </a:cubicBezTo>
                      <a:lnTo>
                        <a:pt x="256036" y="159279"/>
                      </a:lnTo>
                      <a:lnTo>
                        <a:pt x="358377" y="159279"/>
                      </a:lnTo>
                      <a:lnTo>
                        <a:pt x="360694" y="159124"/>
                      </a:lnTo>
                      <a:cubicBezTo>
                        <a:pt x="369022" y="157993"/>
                        <a:pt x="375443" y="150853"/>
                        <a:pt x="375443" y="142213"/>
                      </a:cubicBezTo>
                      <a:cubicBezTo>
                        <a:pt x="375443" y="133574"/>
                        <a:pt x="369022" y="126434"/>
                        <a:pt x="360694" y="125304"/>
                      </a:cubicBezTo>
                      <a:lnTo>
                        <a:pt x="358377" y="125148"/>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22622" cap="flat">
                  <a:noFill/>
                  <a:prstDash val="solid"/>
                  <a:miter/>
                </a:ln>
              </p:spPr>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cs typeface="Arial" pitchFamily="34" charset="0"/>
                  </a:endParaRPr>
                </a:p>
              </p:txBody>
            </p:sp>
          </p:grpSp>
        </p:grpSp>
        <p:grpSp>
          <p:nvGrpSpPr>
            <p:cNvPr id="80" name="Group 79">
              <a:extLst>
                <a:ext uri="{FF2B5EF4-FFF2-40B4-BE49-F238E27FC236}">
                  <a16:creationId xmlns:a16="http://schemas.microsoft.com/office/drawing/2014/main" id="{B59CD55D-0AEC-491F-AF03-20DF1C7B17CB}"/>
                </a:ext>
              </a:extLst>
            </p:cNvPr>
            <p:cNvGrpSpPr>
              <a:grpSpLocks noChangeAspect="1"/>
            </p:cNvGrpSpPr>
            <p:nvPr/>
          </p:nvGrpSpPr>
          <p:grpSpPr>
            <a:xfrm>
              <a:off x="4906115" y="3247548"/>
              <a:ext cx="548640" cy="447731"/>
              <a:chOff x="5555438" y="4745104"/>
              <a:chExt cx="1327814" cy="1083596"/>
            </a:xfrm>
          </p:grpSpPr>
          <p:grpSp>
            <p:nvGrpSpPr>
              <p:cNvPr id="81" name="Graphic 63">
                <a:extLst>
                  <a:ext uri="{FF2B5EF4-FFF2-40B4-BE49-F238E27FC236}">
                    <a16:creationId xmlns:a16="http://schemas.microsoft.com/office/drawing/2014/main" id="{EB19E576-FD79-4D29-B2DC-0359E17B1324}"/>
                  </a:ext>
                </a:extLst>
              </p:cNvPr>
              <p:cNvGrpSpPr/>
              <p:nvPr/>
            </p:nvGrpSpPr>
            <p:grpSpPr>
              <a:xfrm>
                <a:off x="5555438" y="4745104"/>
                <a:ext cx="1199516" cy="964345"/>
                <a:chOff x="5705918" y="4334086"/>
                <a:chExt cx="970663" cy="780358"/>
              </a:xfrm>
            </p:grpSpPr>
            <p:sp>
              <p:nvSpPr>
                <p:cNvPr id="84" name="Freeform: Shape 83">
                  <a:extLst>
                    <a:ext uri="{FF2B5EF4-FFF2-40B4-BE49-F238E27FC236}">
                      <a16:creationId xmlns:a16="http://schemas.microsoft.com/office/drawing/2014/main" id="{16C77BAC-6F7C-4144-9B7F-E9559F66B9A8}"/>
                    </a:ext>
                  </a:extLst>
                </p:cNvPr>
                <p:cNvSpPr/>
                <p:nvPr/>
              </p:nvSpPr>
              <p:spPr>
                <a:xfrm>
                  <a:off x="5705919" y="4540945"/>
                  <a:ext cx="970662" cy="573499"/>
                </a:xfrm>
                <a:custGeom>
                  <a:avLst/>
                  <a:gdLst>
                    <a:gd name="connsiteX0" fmla="*/ 0 w 970662"/>
                    <a:gd name="connsiteY0" fmla="*/ 0 h 573499"/>
                    <a:gd name="connsiteX1" fmla="*/ 970662 w 970662"/>
                    <a:gd name="connsiteY1" fmla="*/ 0 h 573499"/>
                    <a:gd name="connsiteX2" fmla="*/ 970662 w 970662"/>
                    <a:gd name="connsiteY2" fmla="*/ 0 h 573499"/>
                    <a:gd name="connsiteX3" fmla="*/ 970662 w 970662"/>
                    <a:gd name="connsiteY3" fmla="*/ 541144 h 573499"/>
                    <a:gd name="connsiteX4" fmla="*/ 938307 w 970662"/>
                    <a:gd name="connsiteY4" fmla="*/ 573500 h 573499"/>
                    <a:gd name="connsiteX5" fmla="*/ 32355 w 970662"/>
                    <a:gd name="connsiteY5" fmla="*/ 573500 h 573499"/>
                    <a:gd name="connsiteX6" fmla="*/ 0 w 970662"/>
                    <a:gd name="connsiteY6" fmla="*/ 541144 h 573499"/>
                    <a:gd name="connsiteX7" fmla="*/ 0 w 970662"/>
                    <a:gd name="connsiteY7" fmla="*/ 0 h 573499"/>
                    <a:gd name="connsiteX8" fmla="*/ 0 w 970662"/>
                    <a:gd name="connsiteY8" fmla="*/ 0 h 57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0662" h="573499">
                      <a:moveTo>
                        <a:pt x="0" y="0"/>
                      </a:moveTo>
                      <a:lnTo>
                        <a:pt x="970662" y="0"/>
                      </a:lnTo>
                      <a:lnTo>
                        <a:pt x="970662" y="0"/>
                      </a:lnTo>
                      <a:lnTo>
                        <a:pt x="970662" y="541144"/>
                      </a:lnTo>
                      <a:cubicBezTo>
                        <a:pt x="970662" y="559015"/>
                        <a:pt x="956178" y="573500"/>
                        <a:pt x="938307" y="573500"/>
                      </a:cubicBezTo>
                      <a:lnTo>
                        <a:pt x="32355" y="573500"/>
                      </a:lnTo>
                      <a:cubicBezTo>
                        <a:pt x="14486" y="573500"/>
                        <a:pt x="0" y="559015"/>
                        <a:pt x="0" y="541144"/>
                      </a:cubicBezTo>
                      <a:lnTo>
                        <a:pt x="0" y="0"/>
                      </a:lnTo>
                      <a:lnTo>
                        <a:pt x="0" y="0"/>
                      </a:lnTo>
                      <a:close/>
                    </a:path>
                  </a:pathLst>
                </a:custGeom>
                <a:solidFill>
                  <a:srgbClr val="0078D4"/>
                </a:solidFill>
                <a:ln w="53446" cap="flat">
                  <a:noFill/>
                  <a:prstDash val="solid"/>
                  <a:miter/>
                </a:ln>
              </p:spPr>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cs typeface="Arial" pitchFamily="34" charset="0"/>
                  </a:endParaRPr>
                </a:p>
              </p:txBody>
            </p:sp>
            <p:sp>
              <p:nvSpPr>
                <p:cNvPr id="85" name="Freeform: Shape 84">
                  <a:extLst>
                    <a:ext uri="{FF2B5EF4-FFF2-40B4-BE49-F238E27FC236}">
                      <a16:creationId xmlns:a16="http://schemas.microsoft.com/office/drawing/2014/main" id="{5D9F4226-5397-402A-808D-E5432050AD3D}"/>
                    </a:ext>
                  </a:extLst>
                </p:cNvPr>
                <p:cNvSpPr/>
                <p:nvPr/>
              </p:nvSpPr>
              <p:spPr>
                <a:xfrm>
                  <a:off x="5776507" y="4597945"/>
                  <a:ext cx="837303" cy="459123"/>
                </a:xfrm>
                <a:custGeom>
                  <a:avLst/>
                  <a:gdLst>
                    <a:gd name="connsiteX0" fmla="*/ 804948 w 837303"/>
                    <a:gd name="connsiteY0" fmla="*/ 0 h 459123"/>
                    <a:gd name="connsiteX1" fmla="*/ 837304 w 837303"/>
                    <a:gd name="connsiteY1" fmla="*/ 0 h 459123"/>
                    <a:gd name="connsiteX2" fmla="*/ 837304 w 837303"/>
                    <a:gd name="connsiteY2" fmla="*/ 459123 h 459123"/>
                    <a:gd name="connsiteX3" fmla="*/ 804948 w 837303"/>
                    <a:gd name="connsiteY3" fmla="*/ 459123 h 459123"/>
                    <a:gd name="connsiteX4" fmla="*/ 32355 w 837303"/>
                    <a:gd name="connsiteY4" fmla="*/ 459123 h 459123"/>
                    <a:gd name="connsiteX5" fmla="*/ 0 w 837303"/>
                    <a:gd name="connsiteY5" fmla="*/ 459123 h 459123"/>
                    <a:gd name="connsiteX6" fmla="*/ 0 w 837303"/>
                    <a:gd name="connsiteY6" fmla="*/ 0 h 459123"/>
                    <a:gd name="connsiteX7" fmla="*/ 32355 w 837303"/>
                    <a:gd name="connsiteY7" fmla="*/ 0 h 459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7303" h="459123">
                      <a:moveTo>
                        <a:pt x="804948" y="0"/>
                      </a:moveTo>
                      <a:cubicBezTo>
                        <a:pt x="822818" y="0"/>
                        <a:pt x="837304" y="0"/>
                        <a:pt x="837304" y="0"/>
                      </a:cubicBezTo>
                      <a:lnTo>
                        <a:pt x="837304" y="459123"/>
                      </a:lnTo>
                      <a:cubicBezTo>
                        <a:pt x="837304" y="459123"/>
                        <a:pt x="822818" y="459123"/>
                        <a:pt x="804948" y="459123"/>
                      </a:cubicBezTo>
                      <a:lnTo>
                        <a:pt x="32355" y="459123"/>
                      </a:lnTo>
                      <a:cubicBezTo>
                        <a:pt x="14486" y="459123"/>
                        <a:pt x="0" y="459123"/>
                        <a:pt x="0" y="459123"/>
                      </a:cubicBezTo>
                      <a:lnTo>
                        <a:pt x="0" y="0"/>
                      </a:lnTo>
                      <a:cubicBezTo>
                        <a:pt x="0" y="0"/>
                        <a:pt x="14486" y="0"/>
                        <a:pt x="32355" y="0"/>
                      </a:cubicBezTo>
                      <a:close/>
                    </a:path>
                  </a:pathLst>
                </a:custGeom>
                <a:solidFill>
                  <a:srgbClr val="50E6FF">
                    <a:alpha val="60000"/>
                  </a:srgbClr>
                </a:solidFill>
                <a:ln w="53446" cap="flat">
                  <a:noFill/>
                  <a:prstDash val="solid"/>
                  <a:miter/>
                </a:ln>
              </p:spPr>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cs typeface="Arial" pitchFamily="34" charset="0"/>
                  </a:endParaRPr>
                </a:p>
              </p:txBody>
            </p:sp>
            <p:sp>
              <p:nvSpPr>
                <p:cNvPr id="86" name="Freeform: Shape 85">
                  <a:extLst>
                    <a:ext uri="{FF2B5EF4-FFF2-40B4-BE49-F238E27FC236}">
                      <a16:creationId xmlns:a16="http://schemas.microsoft.com/office/drawing/2014/main" id="{18194100-CAF4-43B7-9200-9E75C89A499D}"/>
                    </a:ext>
                  </a:extLst>
                </p:cNvPr>
                <p:cNvSpPr/>
                <p:nvPr/>
              </p:nvSpPr>
              <p:spPr>
                <a:xfrm>
                  <a:off x="5705918" y="4334086"/>
                  <a:ext cx="970662" cy="206858"/>
                </a:xfrm>
                <a:custGeom>
                  <a:avLst/>
                  <a:gdLst>
                    <a:gd name="connsiteX0" fmla="*/ 32355 w 970662"/>
                    <a:gd name="connsiteY0" fmla="*/ 0 h 206858"/>
                    <a:gd name="connsiteX1" fmla="*/ 938307 w 970662"/>
                    <a:gd name="connsiteY1" fmla="*/ 0 h 206858"/>
                    <a:gd name="connsiteX2" fmla="*/ 970662 w 970662"/>
                    <a:gd name="connsiteY2" fmla="*/ 32355 h 206858"/>
                    <a:gd name="connsiteX3" fmla="*/ 970662 w 970662"/>
                    <a:gd name="connsiteY3" fmla="*/ 206859 h 206858"/>
                    <a:gd name="connsiteX4" fmla="*/ 970662 w 970662"/>
                    <a:gd name="connsiteY4" fmla="*/ 206859 h 206858"/>
                    <a:gd name="connsiteX5" fmla="*/ 0 w 970662"/>
                    <a:gd name="connsiteY5" fmla="*/ 206859 h 206858"/>
                    <a:gd name="connsiteX6" fmla="*/ 0 w 970662"/>
                    <a:gd name="connsiteY6" fmla="*/ 206859 h 206858"/>
                    <a:gd name="connsiteX7" fmla="*/ 0 w 970662"/>
                    <a:gd name="connsiteY7" fmla="*/ 32409 h 206858"/>
                    <a:gd name="connsiteX8" fmla="*/ 32301 w 970662"/>
                    <a:gd name="connsiteY8" fmla="*/ 0 h 206858"/>
                    <a:gd name="connsiteX9" fmla="*/ 32355 w 970662"/>
                    <a:gd name="connsiteY9" fmla="*/ 0 h 20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0662" h="206858">
                      <a:moveTo>
                        <a:pt x="32355" y="0"/>
                      </a:moveTo>
                      <a:lnTo>
                        <a:pt x="938307" y="0"/>
                      </a:lnTo>
                      <a:cubicBezTo>
                        <a:pt x="956178" y="0"/>
                        <a:pt x="970662" y="14486"/>
                        <a:pt x="970662" y="32355"/>
                      </a:cubicBezTo>
                      <a:lnTo>
                        <a:pt x="970662" y="206859"/>
                      </a:lnTo>
                      <a:lnTo>
                        <a:pt x="970662" y="206859"/>
                      </a:lnTo>
                      <a:lnTo>
                        <a:pt x="0" y="206859"/>
                      </a:lnTo>
                      <a:lnTo>
                        <a:pt x="0" y="206859"/>
                      </a:lnTo>
                      <a:lnTo>
                        <a:pt x="0" y="32409"/>
                      </a:lnTo>
                      <a:cubicBezTo>
                        <a:pt x="-30" y="14540"/>
                        <a:pt x="14432" y="30"/>
                        <a:pt x="32301" y="0"/>
                      </a:cubicBezTo>
                      <a:cubicBezTo>
                        <a:pt x="32319" y="0"/>
                        <a:pt x="32337" y="0"/>
                        <a:pt x="32355" y="0"/>
                      </a:cubicBezTo>
                      <a:close/>
                    </a:path>
                  </a:pathLst>
                </a:custGeom>
                <a:solidFill>
                  <a:srgbClr val="00B0F0"/>
                </a:solidFill>
                <a:ln w="53446" cap="flat">
                  <a:noFill/>
                  <a:prstDash val="solid"/>
                  <a:miter/>
                </a:ln>
              </p:spPr>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cs typeface="Arial" pitchFamily="34" charset="0"/>
                  </a:endParaRPr>
                </a:p>
              </p:txBody>
            </p:sp>
            <p:sp>
              <p:nvSpPr>
                <p:cNvPr id="87" name="Freeform: Shape 86">
                  <a:extLst>
                    <a:ext uri="{FF2B5EF4-FFF2-40B4-BE49-F238E27FC236}">
                      <a16:creationId xmlns:a16="http://schemas.microsoft.com/office/drawing/2014/main" id="{EF6D0E7A-5726-4953-8854-746313901242}"/>
                    </a:ext>
                  </a:extLst>
                </p:cNvPr>
                <p:cNvSpPr/>
                <p:nvPr/>
              </p:nvSpPr>
              <p:spPr>
                <a:xfrm>
                  <a:off x="5794680" y="4405430"/>
                  <a:ext cx="340109" cy="81967"/>
                </a:xfrm>
                <a:custGeom>
                  <a:avLst/>
                  <a:gdLst>
                    <a:gd name="connsiteX0" fmla="*/ 81967 w 340109"/>
                    <a:gd name="connsiteY0" fmla="*/ 40984 h 81967"/>
                    <a:gd name="connsiteX1" fmla="*/ 40984 w 340109"/>
                    <a:gd name="connsiteY1" fmla="*/ 81967 h 81967"/>
                    <a:gd name="connsiteX2" fmla="*/ 0 w 340109"/>
                    <a:gd name="connsiteY2" fmla="*/ 40984 h 81967"/>
                    <a:gd name="connsiteX3" fmla="*/ 40984 w 340109"/>
                    <a:gd name="connsiteY3" fmla="*/ 0 h 81967"/>
                    <a:gd name="connsiteX4" fmla="*/ 81967 w 340109"/>
                    <a:gd name="connsiteY4" fmla="*/ 40984 h 81967"/>
                    <a:gd name="connsiteX5" fmla="*/ 170082 w 340109"/>
                    <a:gd name="connsiteY5" fmla="*/ 0 h 81967"/>
                    <a:gd name="connsiteX6" fmla="*/ 129098 w 340109"/>
                    <a:gd name="connsiteY6" fmla="*/ 40984 h 81967"/>
                    <a:gd name="connsiteX7" fmla="*/ 170082 w 340109"/>
                    <a:gd name="connsiteY7" fmla="*/ 81967 h 81967"/>
                    <a:gd name="connsiteX8" fmla="*/ 211065 w 340109"/>
                    <a:gd name="connsiteY8" fmla="*/ 40984 h 81967"/>
                    <a:gd name="connsiteX9" fmla="*/ 170082 w 340109"/>
                    <a:gd name="connsiteY9" fmla="*/ 0 h 81967"/>
                    <a:gd name="connsiteX10" fmla="*/ 299126 w 340109"/>
                    <a:gd name="connsiteY10" fmla="*/ 0 h 81967"/>
                    <a:gd name="connsiteX11" fmla="*/ 258142 w 340109"/>
                    <a:gd name="connsiteY11" fmla="*/ 40984 h 81967"/>
                    <a:gd name="connsiteX12" fmla="*/ 299126 w 340109"/>
                    <a:gd name="connsiteY12" fmla="*/ 81967 h 81967"/>
                    <a:gd name="connsiteX13" fmla="*/ 340109 w 340109"/>
                    <a:gd name="connsiteY13" fmla="*/ 40984 h 81967"/>
                    <a:gd name="connsiteX14" fmla="*/ 299126 w 340109"/>
                    <a:gd name="connsiteY14" fmla="*/ 0 h 81967"/>
                    <a:gd name="connsiteX15" fmla="*/ 299018 w 340109"/>
                    <a:gd name="connsiteY15" fmla="*/ 0 h 81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0109" h="81967">
                      <a:moveTo>
                        <a:pt x="81967" y="40984"/>
                      </a:moveTo>
                      <a:cubicBezTo>
                        <a:pt x="81967" y="63618"/>
                        <a:pt x="63618" y="81967"/>
                        <a:pt x="40984" y="81967"/>
                      </a:cubicBezTo>
                      <a:cubicBezTo>
                        <a:pt x="18349" y="81967"/>
                        <a:pt x="0" y="63618"/>
                        <a:pt x="0" y="40984"/>
                      </a:cubicBezTo>
                      <a:cubicBezTo>
                        <a:pt x="0" y="18349"/>
                        <a:pt x="18349" y="0"/>
                        <a:pt x="40984" y="0"/>
                      </a:cubicBezTo>
                      <a:cubicBezTo>
                        <a:pt x="63618" y="0"/>
                        <a:pt x="81967" y="18349"/>
                        <a:pt x="81967" y="40984"/>
                      </a:cubicBezTo>
                      <a:close/>
                      <a:moveTo>
                        <a:pt x="170082" y="0"/>
                      </a:moveTo>
                      <a:cubicBezTo>
                        <a:pt x="147447" y="0"/>
                        <a:pt x="129098" y="18349"/>
                        <a:pt x="129098" y="40984"/>
                      </a:cubicBezTo>
                      <a:cubicBezTo>
                        <a:pt x="129098" y="63618"/>
                        <a:pt x="147447" y="81967"/>
                        <a:pt x="170082" y="81967"/>
                      </a:cubicBezTo>
                      <a:cubicBezTo>
                        <a:pt x="192716" y="81967"/>
                        <a:pt x="211065" y="63618"/>
                        <a:pt x="211065" y="40984"/>
                      </a:cubicBezTo>
                      <a:cubicBezTo>
                        <a:pt x="211065" y="18349"/>
                        <a:pt x="192716" y="0"/>
                        <a:pt x="170082" y="0"/>
                      </a:cubicBezTo>
                      <a:close/>
                      <a:moveTo>
                        <a:pt x="299126" y="0"/>
                      </a:moveTo>
                      <a:cubicBezTo>
                        <a:pt x="276491" y="0"/>
                        <a:pt x="258142" y="18349"/>
                        <a:pt x="258142" y="40984"/>
                      </a:cubicBezTo>
                      <a:cubicBezTo>
                        <a:pt x="258142" y="63618"/>
                        <a:pt x="276491" y="81967"/>
                        <a:pt x="299126" y="81967"/>
                      </a:cubicBezTo>
                      <a:cubicBezTo>
                        <a:pt x="321760" y="81967"/>
                        <a:pt x="340109" y="63618"/>
                        <a:pt x="340109" y="40984"/>
                      </a:cubicBezTo>
                      <a:cubicBezTo>
                        <a:pt x="340109" y="18349"/>
                        <a:pt x="321760" y="0"/>
                        <a:pt x="299126" y="0"/>
                      </a:cubicBezTo>
                      <a:cubicBezTo>
                        <a:pt x="299090" y="0"/>
                        <a:pt x="299054" y="0"/>
                        <a:pt x="299018" y="0"/>
                      </a:cubicBezTo>
                      <a:close/>
                    </a:path>
                  </a:pathLst>
                </a:custGeom>
                <a:solidFill>
                  <a:srgbClr val="FFFFFF"/>
                </a:solidFill>
                <a:ln w="53446" cap="flat">
                  <a:noFill/>
                  <a:prstDash val="solid"/>
                  <a:miter/>
                </a:ln>
              </p:spPr>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cs typeface="Arial" pitchFamily="34" charset="0"/>
                  </a:endParaRPr>
                </a:p>
              </p:txBody>
            </p:sp>
          </p:grpSp>
          <p:sp>
            <p:nvSpPr>
              <p:cNvPr id="82" name="Rectangle: Rounded Corners 81">
                <a:extLst>
                  <a:ext uri="{FF2B5EF4-FFF2-40B4-BE49-F238E27FC236}">
                    <a16:creationId xmlns:a16="http://schemas.microsoft.com/office/drawing/2014/main" id="{45EDA950-37DB-4348-9C32-38BFB841EF63}"/>
                  </a:ext>
                </a:extLst>
              </p:cNvPr>
              <p:cNvSpPr/>
              <p:nvPr/>
            </p:nvSpPr>
            <p:spPr bwMode="auto">
              <a:xfrm>
                <a:off x="6392216" y="5432425"/>
                <a:ext cx="460864" cy="371926"/>
              </a:xfrm>
              <a:prstGeom prst="roundRect">
                <a:avLst/>
              </a:prstGeom>
              <a:solidFill>
                <a:schemeClr val="bg1"/>
              </a:solidFill>
              <a:ln>
                <a:noFill/>
                <a:headEnd type="none" w="med" len="med"/>
                <a:tailEnd type="none" w="med" len="med"/>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a:cs typeface="Arial" pitchFamily="34" charset="0"/>
                </a:endParaRPr>
              </a:p>
            </p:txBody>
          </p:sp>
          <p:sp>
            <p:nvSpPr>
              <p:cNvPr id="83" name="Freeform: Shape 82">
                <a:extLst>
                  <a:ext uri="{FF2B5EF4-FFF2-40B4-BE49-F238E27FC236}">
                    <a16:creationId xmlns:a16="http://schemas.microsoft.com/office/drawing/2014/main" id="{B0D23E87-0CE8-4B25-A3EE-6C35EF0E7307}"/>
                  </a:ext>
                </a:extLst>
              </p:cNvPr>
              <p:cNvSpPr/>
              <p:nvPr/>
            </p:nvSpPr>
            <p:spPr bwMode="auto">
              <a:xfrm>
                <a:off x="6362044" y="5408076"/>
                <a:ext cx="521208" cy="420624"/>
              </a:xfrm>
              <a:custGeom>
                <a:avLst/>
                <a:gdLst>
                  <a:gd name="connsiteX0" fmla="*/ 317874 w 564995"/>
                  <a:gd name="connsiteY0" fmla="*/ 254065 h 451997"/>
                  <a:gd name="connsiteX1" fmla="*/ 314999 w 564995"/>
                  <a:gd name="connsiteY1" fmla="*/ 254260 h 451997"/>
                  <a:gd name="connsiteX2" fmla="*/ 296688 w 564995"/>
                  <a:gd name="connsiteY2" fmla="*/ 275247 h 451997"/>
                  <a:gd name="connsiteX3" fmla="*/ 314999 w 564995"/>
                  <a:gd name="connsiteY3" fmla="*/ 296236 h 451997"/>
                  <a:gd name="connsiteX4" fmla="*/ 317874 w 564995"/>
                  <a:gd name="connsiteY4" fmla="*/ 296428 h 451997"/>
                  <a:gd name="connsiteX5" fmla="*/ 444933 w 564995"/>
                  <a:gd name="connsiteY5" fmla="*/ 296428 h 451997"/>
                  <a:gd name="connsiteX6" fmla="*/ 447810 w 564995"/>
                  <a:gd name="connsiteY6" fmla="*/ 296236 h 451997"/>
                  <a:gd name="connsiteX7" fmla="*/ 466121 w 564995"/>
                  <a:gd name="connsiteY7" fmla="*/ 275247 h 451997"/>
                  <a:gd name="connsiteX8" fmla="*/ 447810 w 564995"/>
                  <a:gd name="connsiteY8" fmla="*/ 254260 h 451997"/>
                  <a:gd name="connsiteX9" fmla="*/ 444933 w 564995"/>
                  <a:gd name="connsiteY9" fmla="*/ 254065 h 451997"/>
                  <a:gd name="connsiteX10" fmla="*/ 165068 w 564995"/>
                  <a:gd name="connsiteY10" fmla="*/ 190303 h 451997"/>
                  <a:gd name="connsiteX11" fmla="*/ 209786 w 564995"/>
                  <a:gd name="connsiteY11" fmla="*/ 235021 h 451997"/>
                  <a:gd name="connsiteX12" fmla="*/ 165136 w 564995"/>
                  <a:gd name="connsiteY12" fmla="*/ 279739 h 451997"/>
                  <a:gd name="connsiteX13" fmla="*/ 165068 w 564995"/>
                  <a:gd name="connsiteY13" fmla="*/ 279739 h 451997"/>
                  <a:gd name="connsiteX14" fmla="*/ 120350 w 564995"/>
                  <a:gd name="connsiteY14" fmla="*/ 235021 h 451997"/>
                  <a:gd name="connsiteX15" fmla="*/ 165068 w 564995"/>
                  <a:gd name="connsiteY15" fmla="*/ 190303 h 451997"/>
                  <a:gd name="connsiteX16" fmla="*/ 317874 w 564995"/>
                  <a:gd name="connsiteY16" fmla="*/ 155330 h 451997"/>
                  <a:gd name="connsiteX17" fmla="*/ 314999 w 564995"/>
                  <a:gd name="connsiteY17" fmla="*/ 155524 h 451997"/>
                  <a:gd name="connsiteX18" fmla="*/ 296688 w 564995"/>
                  <a:gd name="connsiteY18" fmla="*/ 176510 h 451997"/>
                  <a:gd name="connsiteX19" fmla="*/ 314999 w 564995"/>
                  <a:gd name="connsiteY19" fmla="*/ 197500 h 451997"/>
                  <a:gd name="connsiteX20" fmla="*/ 317874 w 564995"/>
                  <a:gd name="connsiteY20" fmla="*/ 197692 h 451997"/>
                  <a:gd name="connsiteX21" fmla="*/ 444933 w 564995"/>
                  <a:gd name="connsiteY21" fmla="*/ 197692 h 451997"/>
                  <a:gd name="connsiteX22" fmla="*/ 447810 w 564995"/>
                  <a:gd name="connsiteY22" fmla="*/ 197500 h 451997"/>
                  <a:gd name="connsiteX23" fmla="*/ 466121 w 564995"/>
                  <a:gd name="connsiteY23" fmla="*/ 176510 h 451997"/>
                  <a:gd name="connsiteX24" fmla="*/ 447810 w 564995"/>
                  <a:gd name="connsiteY24" fmla="*/ 155524 h 451997"/>
                  <a:gd name="connsiteX25" fmla="*/ 444933 w 564995"/>
                  <a:gd name="connsiteY25" fmla="*/ 155330 h 451997"/>
                  <a:gd name="connsiteX26" fmla="*/ 152841 w 564995"/>
                  <a:gd name="connsiteY26" fmla="*/ 133132 h 451997"/>
                  <a:gd name="connsiteX27" fmla="*/ 151619 w 564995"/>
                  <a:gd name="connsiteY27" fmla="*/ 136392 h 451997"/>
                  <a:gd name="connsiteX28" fmla="*/ 143468 w 564995"/>
                  <a:gd name="connsiteY28" fmla="*/ 161299 h 451997"/>
                  <a:gd name="connsiteX29" fmla="*/ 127618 w 564995"/>
                  <a:gd name="connsiteY29" fmla="*/ 167820 h 451997"/>
                  <a:gd name="connsiteX30" fmla="*/ 101082 w 564995"/>
                  <a:gd name="connsiteY30" fmla="*/ 155140 h 451997"/>
                  <a:gd name="connsiteX31" fmla="*/ 84779 w 564995"/>
                  <a:gd name="connsiteY31" fmla="*/ 171442 h 451997"/>
                  <a:gd name="connsiteX32" fmla="*/ 86410 w 564995"/>
                  <a:gd name="connsiteY32" fmla="*/ 174703 h 451997"/>
                  <a:gd name="connsiteX33" fmla="*/ 98274 w 564995"/>
                  <a:gd name="connsiteY33" fmla="*/ 197933 h 451997"/>
                  <a:gd name="connsiteX34" fmla="*/ 91753 w 564995"/>
                  <a:gd name="connsiteY34" fmla="*/ 213783 h 451997"/>
                  <a:gd name="connsiteX35" fmla="*/ 63179 w 564995"/>
                  <a:gd name="connsiteY35" fmla="*/ 224017 h 451997"/>
                  <a:gd name="connsiteX36" fmla="*/ 63179 w 564995"/>
                  <a:gd name="connsiteY36" fmla="*/ 247248 h 451997"/>
                  <a:gd name="connsiteX37" fmla="*/ 66439 w 564995"/>
                  <a:gd name="connsiteY37" fmla="*/ 248470 h 451997"/>
                  <a:gd name="connsiteX38" fmla="*/ 91346 w 564995"/>
                  <a:gd name="connsiteY38" fmla="*/ 256621 h 451997"/>
                  <a:gd name="connsiteX39" fmla="*/ 97867 w 564995"/>
                  <a:gd name="connsiteY39" fmla="*/ 272471 h 451997"/>
                  <a:gd name="connsiteX40" fmla="*/ 85187 w 564995"/>
                  <a:gd name="connsiteY40" fmla="*/ 299415 h 451997"/>
                  <a:gd name="connsiteX41" fmla="*/ 101489 w 564995"/>
                  <a:gd name="connsiteY41" fmla="*/ 315717 h 451997"/>
                  <a:gd name="connsiteX42" fmla="*/ 104750 w 564995"/>
                  <a:gd name="connsiteY42" fmla="*/ 314087 h 451997"/>
                  <a:gd name="connsiteX43" fmla="*/ 127980 w 564995"/>
                  <a:gd name="connsiteY43" fmla="*/ 302268 h 451997"/>
                  <a:gd name="connsiteX44" fmla="*/ 143830 w 564995"/>
                  <a:gd name="connsiteY44" fmla="*/ 308789 h 451997"/>
                  <a:gd name="connsiteX45" fmla="*/ 154064 w 564995"/>
                  <a:gd name="connsiteY45" fmla="*/ 336910 h 451997"/>
                  <a:gd name="connsiteX46" fmla="*/ 177295 w 564995"/>
                  <a:gd name="connsiteY46" fmla="*/ 336910 h 451997"/>
                  <a:gd name="connsiteX47" fmla="*/ 178517 w 564995"/>
                  <a:gd name="connsiteY47" fmla="*/ 333650 h 451997"/>
                  <a:gd name="connsiteX48" fmla="*/ 186668 w 564995"/>
                  <a:gd name="connsiteY48" fmla="*/ 308743 h 451997"/>
                  <a:gd name="connsiteX49" fmla="*/ 202518 w 564995"/>
                  <a:gd name="connsiteY49" fmla="*/ 302222 h 451997"/>
                  <a:gd name="connsiteX50" fmla="*/ 229417 w 564995"/>
                  <a:gd name="connsiteY50" fmla="*/ 314857 h 451997"/>
                  <a:gd name="connsiteX51" fmla="*/ 245719 w 564995"/>
                  <a:gd name="connsiteY51" fmla="*/ 298554 h 451997"/>
                  <a:gd name="connsiteX52" fmla="*/ 244089 w 564995"/>
                  <a:gd name="connsiteY52" fmla="*/ 295294 h 451997"/>
                  <a:gd name="connsiteX53" fmla="*/ 232315 w 564995"/>
                  <a:gd name="connsiteY53" fmla="*/ 272109 h 451997"/>
                  <a:gd name="connsiteX54" fmla="*/ 238836 w 564995"/>
                  <a:gd name="connsiteY54" fmla="*/ 256259 h 451997"/>
                  <a:gd name="connsiteX55" fmla="*/ 266957 w 564995"/>
                  <a:gd name="connsiteY55" fmla="*/ 246025 h 451997"/>
                  <a:gd name="connsiteX56" fmla="*/ 266957 w 564995"/>
                  <a:gd name="connsiteY56" fmla="*/ 222794 h 451997"/>
                  <a:gd name="connsiteX57" fmla="*/ 263697 w 564995"/>
                  <a:gd name="connsiteY57" fmla="*/ 221572 h 451997"/>
                  <a:gd name="connsiteX58" fmla="*/ 238790 w 564995"/>
                  <a:gd name="connsiteY58" fmla="*/ 213421 h 451997"/>
                  <a:gd name="connsiteX59" fmla="*/ 232269 w 564995"/>
                  <a:gd name="connsiteY59" fmla="*/ 197571 h 451997"/>
                  <a:gd name="connsiteX60" fmla="*/ 244904 w 564995"/>
                  <a:gd name="connsiteY60" fmla="*/ 170672 h 451997"/>
                  <a:gd name="connsiteX61" fmla="*/ 228601 w 564995"/>
                  <a:gd name="connsiteY61" fmla="*/ 154370 h 451997"/>
                  <a:gd name="connsiteX62" fmla="*/ 225341 w 564995"/>
                  <a:gd name="connsiteY62" fmla="*/ 156000 h 451997"/>
                  <a:gd name="connsiteX63" fmla="*/ 202156 w 564995"/>
                  <a:gd name="connsiteY63" fmla="*/ 167774 h 451997"/>
                  <a:gd name="connsiteX64" fmla="*/ 186306 w 564995"/>
                  <a:gd name="connsiteY64" fmla="*/ 161253 h 451997"/>
                  <a:gd name="connsiteX65" fmla="*/ 176072 w 564995"/>
                  <a:gd name="connsiteY65" fmla="*/ 133132 h 451997"/>
                  <a:gd name="connsiteX66" fmla="*/ 63562 w 564995"/>
                  <a:gd name="connsiteY66" fmla="*/ 0 h 451997"/>
                  <a:gd name="connsiteX67" fmla="*/ 501433 w 564995"/>
                  <a:gd name="connsiteY67" fmla="*/ 0 h 451997"/>
                  <a:gd name="connsiteX68" fmla="*/ 564995 w 564995"/>
                  <a:gd name="connsiteY68" fmla="*/ 63544 h 451997"/>
                  <a:gd name="connsiteX69" fmla="*/ 564995 w 564995"/>
                  <a:gd name="connsiteY69" fmla="*/ 388453 h 451997"/>
                  <a:gd name="connsiteX70" fmla="*/ 501433 w 564995"/>
                  <a:gd name="connsiteY70" fmla="*/ 451997 h 451997"/>
                  <a:gd name="connsiteX71" fmla="*/ 63562 w 564995"/>
                  <a:gd name="connsiteY71" fmla="*/ 451997 h 451997"/>
                  <a:gd name="connsiteX72" fmla="*/ 0 w 564995"/>
                  <a:gd name="connsiteY72" fmla="*/ 388453 h 451997"/>
                  <a:gd name="connsiteX73" fmla="*/ 0 w 564995"/>
                  <a:gd name="connsiteY73" fmla="*/ 63544 h 451997"/>
                  <a:gd name="connsiteX74" fmla="*/ 63562 w 564995"/>
                  <a:gd name="connsiteY74" fmla="*/ 0 h 451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64995" h="451997">
                    <a:moveTo>
                      <a:pt x="317874" y="254065"/>
                    </a:moveTo>
                    <a:lnTo>
                      <a:pt x="314999" y="254260"/>
                    </a:lnTo>
                    <a:cubicBezTo>
                      <a:pt x="304657" y="255661"/>
                      <a:pt x="296688" y="264523"/>
                      <a:pt x="296688" y="275247"/>
                    </a:cubicBezTo>
                    <a:cubicBezTo>
                      <a:pt x="296688" y="285970"/>
                      <a:pt x="304657" y="294832"/>
                      <a:pt x="314999" y="296236"/>
                    </a:cubicBezTo>
                    <a:lnTo>
                      <a:pt x="317874" y="296428"/>
                    </a:lnTo>
                    <a:lnTo>
                      <a:pt x="444933" y="296428"/>
                    </a:lnTo>
                    <a:lnTo>
                      <a:pt x="447810" y="296236"/>
                    </a:lnTo>
                    <a:cubicBezTo>
                      <a:pt x="458149" y="294832"/>
                      <a:pt x="466121" y="285970"/>
                      <a:pt x="466121" y="275247"/>
                    </a:cubicBezTo>
                    <a:cubicBezTo>
                      <a:pt x="466121" y="264523"/>
                      <a:pt x="458149" y="255661"/>
                      <a:pt x="447810" y="254260"/>
                    </a:cubicBezTo>
                    <a:lnTo>
                      <a:pt x="444933" y="254065"/>
                    </a:lnTo>
                    <a:close/>
                    <a:moveTo>
                      <a:pt x="165068" y="190303"/>
                    </a:moveTo>
                    <a:cubicBezTo>
                      <a:pt x="189765" y="190303"/>
                      <a:pt x="209786" y="210324"/>
                      <a:pt x="209786" y="235021"/>
                    </a:cubicBezTo>
                    <a:cubicBezTo>
                      <a:pt x="209805" y="259700"/>
                      <a:pt x="189815" y="279720"/>
                      <a:pt x="165136" y="279739"/>
                    </a:cubicBezTo>
                    <a:cubicBezTo>
                      <a:pt x="165113" y="279739"/>
                      <a:pt x="165091" y="279739"/>
                      <a:pt x="165068" y="279739"/>
                    </a:cubicBezTo>
                    <a:cubicBezTo>
                      <a:pt x="140371" y="279739"/>
                      <a:pt x="120350" y="259718"/>
                      <a:pt x="120350" y="235021"/>
                    </a:cubicBezTo>
                    <a:cubicBezTo>
                      <a:pt x="120350" y="210324"/>
                      <a:pt x="140371" y="190303"/>
                      <a:pt x="165068" y="190303"/>
                    </a:cubicBezTo>
                    <a:close/>
                    <a:moveTo>
                      <a:pt x="317874" y="155330"/>
                    </a:moveTo>
                    <a:lnTo>
                      <a:pt x="314999" y="155524"/>
                    </a:lnTo>
                    <a:cubicBezTo>
                      <a:pt x="304657" y="156926"/>
                      <a:pt x="296688" y="165788"/>
                      <a:pt x="296688" y="176510"/>
                    </a:cubicBezTo>
                    <a:cubicBezTo>
                      <a:pt x="296688" y="187234"/>
                      <a:pt x="304657" y="196096"/>
                      <a:pt x="314999" y="197500"/>
                    </a:cubicBezTo>
                    <a:lnTo>
                      <a:pt x="317874" y="197692"/>
                    </a:lnTo>
                    <a:lnTo>
                      <a:pt x="444933" y="197692"/>
                    </a:lnTo>
                    <a:lnTo>
                      <a:pt x="447810" y="197500"/>
                    </a:lnTo>
                    <a:cubicBezTo>
                      <a:pt x="458149" y="196096"/>
                      <a:pt x="466121" y="187234"/>
                      <a:pt x="466121" y="176510"/>
                    </a:cubicBezTo>
                    <a:cubicBezTo>
                      <a:pt x="466121" y="165788"/>
                      <a:pt x="458149" y="156926"/>
                      <a:pt x="447810" y="155524"/>
                    </a:cubicBezTo>
                    <a:lnTo>
                      <a:pt x="444933" y="155330"/>
                    </a:lnTo>
                    <a:close/>
                    <a:moveTo>
                      <a:pt x="152841" y="133132"/>
                    </a:moveTo>
                    <a:lnTo>
                      <a:pt x="151619" y="136392"/>
                    </a:lnTo>
                    <a:lnTo>
                      <a:pt x="143468" y="161299"/>
                    </a:lnTo>
                    <a:lnTo>
                      <a:pt x="127618" y="167820"/>
                    </a:lnTo>
                    <a:lnTo>
                      <a:pt x="101082" y="155140"/>
                    </a:lnTo>
                    <a:lnTo>
                      <a:pt x="84779" y="171442"/>
                    </a:lnTo>
                    <a:lnTo>
                      <a:pt x="86410" y="174703"/>
                    </a:lnTo>
                    <a:lnTo>
                      <a:pt x="98274" y="197933"/>
                    </a:lnTo>
                    <a:lnTo>
                      <a:pt x="91753" y="213783"/>
                    </a:lnTo>
                    <a:lnTo>
                      <a:pt x="63179" y="224017"/>
                    </a:lnTo>
                    <a:lnTo>
                      <a:pt x="63179" y="247248"/>
                    </a:lnTo>
                    <a:lnTo>
                      <a:pt x="66439" y="248470"/>
                    </a:lnTo>
                    <a:lnTo>
                      <a:pt x="91346" y="256621"/>
                    </a:lnTo>
                    <a:lnTo>
                      <a:pt x="97867" y="272471"/>
                    </a:lnTo>
                    <a:lnTo>
                      <a:pt x="85187" y="299415"/>
                    </a:lnTo>
                    <a:lnTo>
                      <a:pt x="101489" y="315717"/>
                    </a:lnTo>
                    <a:lnTo>
                      <a:pt x="104750" y="314087"/>
                    </a:lnTo>
                    <a:lnTo>
                      <a:pt x="127980" y="302268"/>
                    </a:lnTo>
                    <a:lnTo>
                      <a:pt x="143830" y="308789"/>
                    </a:lnTo>
                    <a:lnTo>
                      <a:pt x="154064" y="336910"/>
                    </a:lnTo>
                    <a:lnTo>
                      <a:pt x="177295" y="336910"/>
                    </a:lnTo>
                    <a:lnTo>
                      <a:pt x="178517" y="333650"/>
                    </a:lnTo>
                    <a:lnTo>
                      <a:pt x="186668" y="308743"/>
                    </a:lnTo>
                    <a:lnTo>
                      <a:pt x="202518" y="302222"/>
                    </a:lnTo>
                    <a:lnTo>
                      <a:pt x="229417" y="314857"/>
                    </a:lnTo>
                    <a:lnTo>
                      <a:pt x="245719" y="298554"/>
                    </a:lnTo>
                    <a:lnTo>
                      <a:pt x="244089" y="295294"/>
                    </a:lnTo>
                    <a:lnTo>
                      <a:pt x="232315" y="272109"/>
                    </a:lnTo>
                    <a:lnTo>
                      <a:pt x="238836" y="256259"/>
                    </a:lnTo>
                    <a:lnTo>
                      <a:pt x="266957" y="246025"/>
                    </a:lnTo>
                    <a:lnTo>
                      <a:pt x="266957" y="222794"/>
                    </a:lnTo>
                    <a:lnTo>
                      <a:pt x="263697" y="221572"/>
                    </a:lnTo>
                    <a:lnTo>
                      <a:pt x="238790" y="213421"/>
                    </a:lnTo>
                    <a:lnTo>
                      <a:pt x="232269" y="197571"/>
                    </a:lnTo>
                    <a:lnTo>
                      <a:pt x="244904" y="170672"/>
                    </a:lnTo>
                    <a:lnTo>
                      <a:pt x="228601" y="154370"/>
                    </a:lnTo>
                    <a:lnTo>
                      <a:pt x="225341" y="156000"/>
                    </a:lnTo>
                    <a:lnTo>
                      <a:pt x="202156" y="167774"/>
                    </a:lnTo>
                    <a:lnTo>
                      <a:pt x="186306" y="161253"/>
                    </a:lnTo>
                    <a:lnTo>
                      <a:pt x="176072" y="133132"/>
                    </a:lnTo>
                    <a:close/>
                    <a:moveTo>
                      <a:pt x="63562" y="0"/>
                    </a:moveTo>
                    <a:lnTo>
                      <a:pt x="501433" y="0"/>
                    </a:lnTo>
                    <a:cubicBezTo>
                      <a:pt x="536536" y="0"/>
                      <a:pt x="564995" y="28450"/>
                      <a:pt x="564995" y="63544"/>
                    </a:cubicBezTo>
                    <a:lnTo>
                      <a:pt x="564995" y="388453"/>
                    </a:lnTo>
                    <a:cubicBezTo>
                      <a:pt x="564995" y="423546"/>
                      <a:pt x="536536" y="451997"/>
                      <a:pt x="501433" y="451997"/>
                    </a:cubicBezTo>
                    <a:lnTo>
                      <a:pt x="63562" y="451997"/>
                    </a:lnTo>
                    <a:cubicBezTo>
                      <a:pt x="28458" y="451997"/>
                      <a:pt x="0" y="423546"/>
                      <a:pt x="0" y="388453"/>
                    </a:cubicBezTo>
                    <a:lnTo>
                      <a:pt x="0" y="63544"/>
                    </a:lnTo>
                    <a:cubicBezTo>
                      <a:pt x="0" y="28450"/>
                      <a:pt x="28458" y="0"/>
                      <a:pt x="63562"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22622" cap="flat">
                <a:noFill/>
                <a:prstDash val="solid"/>
                <a:miter/>
              </a:ln>
            </p:spPr>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cs typeface="Arial" pitchFamily="34" charset="0"/>
                </a:endParaRPr>
              </a:p>
            </p:txBody>
          </p:sp>
        </p:grpSp>
      </p:grpSp>
      <p:sp>
        <p:nvSpPr>
          <p:cNvPr id="106" name="Oval 105">
            <a:extLst>
              <a:ext uri="{FF2B5EF4-FFF2-40B4-BE49-F238E27FC236}">
                <a16:creationId xmlns:a16="http://schemas.microsoft.com/office/drawing/2014/main" id="{2A799EA5-5352-47E8-ACA7-057C5944B473}"/>
              </a:ext>
            </a:extLst>
          </p:cNvPr>
          <p:cNvSpPr>
            <a:spLocks noChangeAspect="1"/>
          </p:cNvSpPr>
          <p:nvPr/>
        </p:nvSpPr>
        <p:spPr bwMode="auto">
          <a:xfrm>
            <a:off x="4774359" y="2673614"/>
            <a:ext cx="2425571" cy="2425572"/>
          </a:xfrm>
          <a:prstGeom prst="ellipse">
            <a:avLst/>
          </a:prstGeom>
          <a:solidFill>
            <a:srgbClr val="0078D4"/>
          </a:solidFill>
          <a:ln w="10795" cap="flat" cmpd="sng" algn="ctr">
            <a:noFill/>
            <a:prstDash val="solid"/>
          </a:ln>
          <a:effectLst>
            <a:outerShdw blurRad="254000" dist="50800" dir="2700000" sx="101000" sy="101000" algn="tl" rotWithShape="0">
              <a:prstClr val="black">
                <a:alpha val="19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1101" tIns="503483" rIns="171101" bIns="251742" numCol="1" spcCol="0" rtlCol="0" fromWordArt="0" anchor="ctr" anchorCtr="0" forceAA="0" compatLnSpc="1">
            <a:prstTxWarp prst="textNoShape">
              <a:avLst/>
            </a:prstTxWarp>
            <a:noAutofit/>
          </a:bodyPr>
          <a:lstStyle/>
          <a:p>
            <a:pPr marL="0" marR="0" lvl="0" indent="0" algn="ctr" defTabSz="872340" rtl="0" eaLnBrk="1" fontAlgn="base" latinLnBrk="0" hangingPunct="1">
              <a:lnSpc>
                <a:spcPct val="100000"/>
              </a:lnSpc>
              <a:spcBef>
                <a:spcPct val="0"/>
              </a:spcBef>
              <a:spcAft>
                <a:spcPct val="0"/>
              </a:spcAft>
              <a:buClrTx/>
              <a:buSzTx/>
              <a:buFontTx/>
              <a:buNone/>
              <a:tabLst/>
              <a:defRPr/>
            </a:pPr>
            <a:endParaRPr kumimoji="0" lang="en-US" sz="1285"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bold"/>
              <a:cs typeface="Segoe UI" pitchFamily="34" charset="0"/>
            </a:endParaRPr>
          </a:p>
        </p:txBody>
      </p:sp>
      <p:sp>
        <p:nvSpPr>
          <p:cNvPr id="111" name="Rectangle 110">
            <a:extLst>
              <a:ext uri="{FF2B5EF4-FFF2-40B4-BE49-F238E27FC236}">
                <a16:creationId xmlns:a16="http://schemas.microsoft.com/office/drawing/2014/main" id="{9EC825D8-7456-47BF-85B4-E3DBA0B64CC3}"/>
              </a:ext>
            </a:extLst>
          </p:cNvPr>
          <p:cNvSpPr>
            <a:spLocks noChangeAspect="1"/>
          </p:cNvSpPr>
          <p:nvPr/>
        </p:nvSpPr>
        <p:spPr>
          <a:xfrm>
            <a:off x="4702592" y="3035205"/>
            <a:ext cx="2589725" cy="461665"/>
          </a:xfrm>
          <a:prstGeom prst="rect">
            <a:avLst/>
          </a:prstGeom>
        </p:spPr>
        <p:txBody>
          <a:bodyPr wrap="square" anchor="ctr" anchorCtr="0">
            <a:spAutoFit/>
          </a:bodyPr>
          <a:lstStyle/>
          <a:p>
            <a:pPr marL="0" marR="0" lvl="0" indent="0" algn="ctr" defTabSz="839045" rtl="0" eaLnBrk="1" fontAlgn="auto" latinLnBrk="0" hangingPunct="1">
              <a:lnSpc>
                <a:spcPct val="100000"/>
              </a:lnSpc>
              <a:spcBef>
                <a:spcPts val="0"/>
              </a:spcBef>
              <a:spcAft>
                <a:spcPts val="551"/>
              </a:spcAft>
              <a:buClrTx/>
              <a:buSzTx/>
              <a:buFontTx/>
              <a:buNone/>
              <a:tabLst/>
              <a:defRPr/>
            </a:pPr>
            <a:r>
              <a:rPr kumimoji="0" lang="en-US" sz="1200" b="0" i="0" u="none" strike="noStrike" kern="1200" cap="none" spc="0" normalizeH="0" baseline="0" noProof="0" dirty="0">
                <a:ln>
                  <a:noFill/>
                </a:ln>
                <a:gradFill>
                  <a:gsLst>
                    <a:gs pos="47000">
                      <a:srgbClr val="FFFFFF"/>
                    </a:gs>
                    <a:gs pos="83000">
                      <a:srgbClr val="FFFFFF"/>
                    </a:gs>
                  </a:gsLst>
                  <a:lin ang="0" scaled="1"/>
                </a:gradFill>
                <a:effectLst/>
                <a:uLnTx/>
                <a:uFillTx/>
                <a:latin typeface="Segoe UI Semibold"/>
                <a:cs typeface="Segoe UI Semibold"/>
              </a:rPr>
              <a:t>Zero Trust</a:t>
            </a:r>
            <a:br>
              <a:rPr kumimoji="0" lang="en-US" sz="1200" b="0" i="0" u="none" strike="noStrike" kern="1200" cap="none" spc="0" normalizeH="0" baseline="0" noProof="0" dirty="0">
                <a:ln>
                  <a:noFill/>
                </a:ln>
                <a:gradFill>
                  <a:gsLst>
                    <a:gs pos="47000">
                      <a:srgbClr val="FFFFFF"/>
                    </a:gs>
                    <a:gs pos="83000">
                      <a:srgbClr val="FFFFFF"/>
                    </a:gs>
                  </a:gsLst>
                  <a:lin ang="0" scaled="1"/>
                </a:gradFill>
                <a:effectLst/>
                <a:uLnTx/>
                <a:uFillTx/>
                <a:latin typeface="Segoe UI Semibold"/>
                <a:cs typeface="Segoe UI Semibold"/>
              </a:rPr>
            </a:br>
            <a:r>
              <a:rPr kumimoji="0" lang="en-US" sz="1200" b="0" i="0" u="none" strike="noStrike" kern="1200" cap="none" spc="0" normalizeH="0" baseline="0" noProof="0" dirty="0">
                <a:ln>
                  <a:noFill/>
                </a:ln>
                <a:gradFill>
                  <a:gsLst>
                    <a:gs pos="47000">
                      <a:srgbClr val="FFFFFF"/>
                    </a:gs>
                    <a:gs pos="83000">
                      <a:srgbClr val="FFFFFF"/>
                    </a:gs>
                  </a:gsLst>
                  <a:lin ang="0" scaled="1"/>
                </a:gradFill>
                <a:effectLst/>
                <a:uLnTx/>
                <a:uFillTx/>
                <a:latin typeface="Segoe UI Semibold"/>
                <a:cs typeface="Segoe UI Semibold"/>
              </a:rPr>
              <a:t>policy enforcement</a:t>
            </a:r>
          </a:p>
        </p:txBody>
      </p:sp>
      <p:sp>
        <p:nvSpPr>
          <p:cNvPr id="113" name="TextBox 112">
            <a:extLst>
              <a:ext uri="{FF2B5EF4-FFF2-40B4-BE49-F238E27FC236}">
                <a16:creationId xmlns:a16="http://schemas.microsoft.com/office/drawing/2014/main" id="{6AF2FDF7-4FB1-4C9A-9988-15768575CE9F}"/>
              </a:ext>
            </a:extLst>
          </p:cNvPr>
          <p:cNvSpPr txBox="1">
            <a:spLocks noChangeAspect="1"/>
          </p:cNvSpPr>
          <p:nvPr/>
        </p:nvSpPr>
        <p:spPr>
          <a:xfrm>
            <a:off x="4892549" y="4233641"/>
            <a:ext cx="2209810" cy="276999"/>
          </a:xfrm>
          <a:prstGeom prst="rect">
            <a:avLst/>
          </a:prstGeom>
          <a:noFill/>
        </p:spPr>
        <p:txBody>
          <a:bodyPr wrap="square">
            <a:spAutoFit/>
          </a:bodyPr>
          <a:lstStyle/>
          <a:p>
            <a:pPr marL="0" marR="0" lvl="0" indent="0" algn="ctr" defTabSz="839045" rtl="0" eaLnBrk="1" fontAlgn="auto" latinLnBrk="0" hangingPunct="1">
              <a:lnSpc>
                <a:spcPct val="100000"/>
              </a:lnSpc>
              <a:spcBef>
                <a:spcPts val="0"/>
              </a:spcBef>
              <a:spcAft>
                <a:spcPts val="551"/>
              </a:spcAft>
              <a:buClrTx/>
              <a:buSzTx/>
              <a:buFontTx/>
              <a:buNone/>
              <a:tabLst/>
              <a:defRPr/>
            </a:pPr>
            <a:r>
              <a:rPr kumimoji="0" lang="en-US" sz="1200" b="0" i="0" u="none" strike="noStrike" kern="1200" cap="none" spc="0" normalizeH="0" baseline="0" noProof="0" dirty="0">
                <a:ln>
                  <a:noFill/>
                </a:ln>
                <a:gradFill>
                  <a:gsLst>
                    <a:gs pos="47000">
                      <a:srgbClr val="FFFFFF"/>
                    </a:gs>
                    <a:gs pos="83000">
                      <a:srgbClr val="FFFFFF"/>
                    </a:gs>
                  </a:gsLst>
                  <a:lin ang="0" scaled="1"/>
                </a:gradFill>
                <a:effectLst/>
                <a:uLnTx/>
                <a:uFillTx/>
                <a:latin typeface="Segoe UI Semibold"/>
                <a:cs typeface="Segoe UI Semibold"/>
              </a:rPr>
              <a:t>Microsoft Conditional Access</a:t>
            </a:r>
          </a:p>
        </p:txBody>
      </p:sp>
      <p:sp>
        <p:nvSpPr>
          <p:cNvPr id="114" name="Arrow: Chevron 113">
            <a:extLst>
              <a:ext uri="{FF2B5EF4-FFF2-40B4-BE49-F238E27FC236}">
                <a16:creationId xmlns:a16="http://schemas.microsoft.com/office/drawing/2014/main" id="{DE7A64BC-A027-46E8-A01E-889C3265FA40}"/>
              </a:ext>
            </a:extLst>
          </p:cNvPr>
          <p:cNvSpPr>
            <a:spLocks noChangeAspect="1"/>
          </p:cNvSpPr>
          <p:nvPr/>
        </p:nvSpPr>
        <p:spPr>
          <a:xfrm rot="16200000">
            <a:off x="4512392" y="3700103"/>
            <a:ext cx="134713" cy="255266"/>
          </a:xfrm>
          <a:prstGeom prst="chevron">
            <a:avLst>
              <a:gd name="adj" fmla="val 74435"/>
            </a:avLst>
          </a:prstGeom>
          <a:solidFill>
            <a:srgbClr val="0078D4"/>
          </a:solidFill>
          <a:ln>
            <a:solidFill>
              <a:srgbClr val="0078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39236" rtl="0" eaLnBrk="1" fontAlgn="auto" latinLnBrk="0" hangingPunct="1">
              <a:lnSpc>
                <a:spcPct val="100000"/>
              </a:lnSpc>
              <a:spcBef>
                <a:spcPts val="0"/>
              </a:spcBef>
              <a:spcAft>
                <a:spcPts val="0"/>
              </a:spcAft>
              <a:buClrTx/>
              <a:buSzTx/>
              <a:buFontTx/>
              <a:buNone/>
              <a:tabLst/>
              <a:defRPr/>
            </a:pPr>
            <a:endParaRPr kumimoji="0" lang="en-US" sz="1652" b="0" i="0" u="none" strike="noStrike" kern="1200" cap="none" spc="0" normalizeH="0" baseline="0" noProof="0">
              <a:ln>
                <a:noFill/>
              </a:ln>
              <a:solidFill>
                <a:prstClr val="black"/>
              </a:solidFill>
              <a:effectLst/>
              <a:uLnTx/>
              <a:uFillTx/>
              <a:latin typeface="Segoe UI" panose="020B0502040204020203" pitchFamily="34" charset="0"/>
              <a:cs typeface="Arial" pitchFamily="34" charset="0"/>
            </a:endParaRPr>
          </a:p>
        </p:txBody>
      </p:sp>
      <p:sp>
        <p:nvSpPr>
          <p:cNvPr id="115" name="Arrow: Chevron 114">
            <a:extLst>
              <a:ext uri="{FF2B5EF4-FFF2-40B4-BE49-F238E27FC236}">
                <a16:creationId xmlns:a16="http://schemas.microsoft.com/office/drawing/2014/main" id="{9C7D2F2F-918E-417E-924E-419DA8A4EE41}"/>
              </a:ext>
            </a:extLst>
          </p:cNvPr>
          <p:cNvSpPr>
            <a:spLocks noChangeAspect="1"/>
          </p:cNvSpPr>
          <p:nvPr/>
        </p:nvSpPr>
        <p:spPr>
          <a:xfrm rot="5400000">
            <a:off x="7322647" y="3731497"/>
            <a:ext cx="134713" cy="255266"/>
          </a:xfrm>
          <a:prstGeom prst="chevron">
            <a:avLst>
              <a:gd name="adj" fmla="val 74435"/>
            </a:avLst>
          </a:prstGeom>
          <a:solidFill>
            <a:srgbClr val="0078D4"/>
          </a:solidFill>
          <a:ln>
            <a:solidFill>
              <a:srgbClr val="0078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39236" rtl="0" eaLnBrk="1" fontAlgn="auto" latinLnBrk="0" hangingPunct="1">
              <a:lnSpc>
                <a:spcPct val="100000"/>
              </a:lnSpc>
              <a:spcBef>
                <a:spcPts val="0"/>
              </a:spcBef>
              <a:spcAft>
                <a:spcPts val="0"/>
              </a:spcAft>
              <a:buClrTx/>
              <a:buSzTx/>
              <a:buFontTx/>
              <a:buNone/>
              <a:tabLst/>
              <a:defRPr/>
            </a:pPr>
            <a:endParaRPr kumimoji="0" lang="en-US" sz="1652" b="0" i="0" u="none" strike="noStrike" kern="1200" cap="none" spc="0" normalizeH="0" baseline="0" noProof="0">
              <a:ln>
                <a:noFill/>
              </a:ln>
              <a:solidFill>
                <a:prstClr val="black"/>
              </a:solidFill>
              <a:effectLst/>
              <a:uLnTx/>
              <a:uFillTx/>
              <a:latin typeface="Segoe UI" panose="020B0502040204020203" pitchFamily="34" charset="0"/>
              <a:cs typeface="Arial" pitchFamily="34" charset="0"/>
            </a:endParaRPr>
          </a:p>
        </p:txBody>
      </p:sp>
      <p:sp>
        <p:nvSpPr>
          <p:cNvPr id="116" name="Rectangle 115">
            <a:extLst>
              <a:ext uri="{FF2B5EF4-FFF2-40B4-BE49-F238E27FC236}">
                <a16:creationId xmlns:a16="http://schemas.microsoft.com/office/drawing/2014/main" id="{0BC9954E-B09D-4DBA-9DE4-08A69EFDEA3E}"/>
              </a:ext>
            </a:extLst>
          </p:cNvPr>
          <p:cNvSpPr>
            <a:spLocks noChangeAspect="1"/>
          </p:cNvSpPr>
          <p:nvPr/>
        </p:nvSpPr>
        <p:spPr>
          <a:xfrm>
            <a:off x="4664535" y="2925976"/>
            <a:ext cx="2621542" cy="2371885"/>
          </a:xfrm>
          <a:prstGeom prst="rect">
            <a:avLst/>
          </a:prstGeom>
          <a:noFill/>
        </p:spPr>
        <p:txBody>
          <a:bodyPr spcFirstLastPara="1" wrap="square" numCol="1">
            <a:prstTxWarp prst="textArchDown">
              <a:avLst>
                <a:gd name="adj" fmla="val 862028"/>
              </a:avLst>
            </a:prstTxWarp>
            <a:spAutoFit/>
          </a:bodyPr>
          <a:lstStyle/>
          <a:p>
            <a:pPr marL="0" marR="0" lvl="0" indent="0" algn="ctr" defTabSz="83923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78D4"/>
                </a:solidFill>
                <a:effectLst/>
                <a:uLnTx/>
                <a:uFillTx/>
                <a:latin typeface="Segoe UI Semibold"/>
                <a:cs typeface="Segoe UI Semibold"/>
              </a:rPr>
              <a:t>Threat intelligence &amp; Telemetry</a:t>
            </a:r>
          </a:p>
        </p:txBody>
      </p:sp>
      <p:pic>
        <p:nvPicPr>
          <p:cNvPr id="117" name="Graphic 116">
            <a:extLst>
              <a:ext uri="{FF2B5EF4-FFF2-40B4-BE49-F238E27FC236}">
                <a16:creationId xmlns:a16="http://schemas.microsoft.com/office/drawing/2014/main" id="{269A1E21-9BF9-4D50-AEA3-72BB6C8B0C4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162500" y="5249580"/>
            <a:ext cx="409290" cy="409290"/>
          </a:xfrm>
          <a:prstGeom prst="rect">
            <a:avLst/>
          </a:prstGeom>
        </p:spPr>
      </p:pic>
      <p:sp>
        <p:nvSpPr>
          <p:cNvPr id="118" name="TextBox 117">
            <a:extLst>
              <a:ext uri="{FF2B5EF4-FFF2-40B4-BE49-F238E27FC236}">
                <a16:creationId xmlns:a16="http://schemas.microsoft.com/office/drawing/2014/main" id="{FFAAC561-9166-4CDC-9D96-86A919A68EA7}"/>
              </a:ext>
            </a:extLst>
          </p:cNvPr>
          <p:cNvSpPr txBox="1"/>
          <p:nvPr/>
        </p:nvSpPr>
        <p:spPr>
          <a:xfrm>
            <a:off x="8565080" y="4852740"/>
            <a:ext cx="1604131" cy="246221"/>
          </a:xfrm>
          <a:prstGeom prst="rect">
            <a:avLst/>
          </a:prstGeom>
          <a:noFill/>
        </p:spPr>
        <p:txBody>
          <a:bodyPr wrap="square" lIns="0" tIns="0" rIns="0" bIns="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50" normalizeH="0" baseline="0" noProof="0" dirty="0">
                <a:ln>
                  <a:noFill/>
                </a:ln>
                <a:solidFill>
                  <a:srgbClr val="000000"/>
                </a:solidFill>
                <a:effectLst/>
                <a:uLnTx/>
                <a:uFillTx/>
                <a:latin typeface="Segoe UI"/>
                <a:ea typeface="+mn-ea"/>
                <a:cs typeface="Arial" pitchFamily="34" charset="0"/>
              </a:rPr>
              <a:t>Network</a:t>
            </a:r>
          </a:p>
        </p:txBody>
      </p:sp>
      <p:grpSp>
        <p:nvGrpSpPr>
          <p:cNvPr id="119" name="Graphic 63">
            <a:extLst>
              <a:ext uri="{FF2B5EF4-FFF2-40B4-BE49-F238E27FC236}">
                <a16:creationId xmlns:a16="http://schemas.microsoft.com/office/drawing/2014/main" id="{0543D5EE-464C-4BD0-A8FA-3036A3EA5BF5}"/>
              </a:ext>
            </a:extLst>
          </p:cNvPr>
          <p:cNvGrpSpPr>
            <a:grpSpLocks noChangeAspect="1"/>
          </p:cNvGrpSpPr>
          <p:nvPr/>
        </p:nvGrpSpPr>
        <p:grpSpPr>
          <a:xfrm>
            <a:off x="9162500" y="2372540"/>
            <a:ext cx="409290" cy="329046"/>
            <a:chOff x="5705918" y="4334086"/>
            <a:chExt cx="970663" cy="780358"/>
          </a:xfrm>
        </p:grpSpPr>
        <p:sp>
          <p:nvSpPr>
            <p:cNvPr id="120" name="Freeform: Shape 119">
              <a:extLst>
                <a:ext uri="{FF2B5EF4-FFF2-40B4-BE49-F238E27FC236}">
                  <a16:creationId xmlns:a16="http://schemas.microsoft.com/office/drawing/2014/main" id="{761D5D55-5B1F-4937-9604-8596C8AE736E}"/>
                </a:ext>
              </a:extLst>
            </p:cNvPr>
            <p:cNvSpPr/>
            <p:nvPr/>
          </p:nvSpPr>
          <p:spPr>
            <a:xfrm>
              <a:off x="5705919" y="4540945"/>
              <a:ext cx="970662" cy="573499"/>
            </a:xfrm>
            <a:custGeom>
              <a:avLst/>
              <a:gdLst>
                <a:gd name="connsiteX0" fmla="*/ 0 w 970662"/>
                <a:gd name="connsiteY0" fmla="*/ 0 h 573499"/>
                <a:gd name="connsiteX1" fmla="*/ 970662 w 970662"/>
                <a:gd name="connsiteY1" fmla="*/ 0 h 573499"/>
                <a:gd name="connsiteX2" fmla="*/ 970662 w 970662"/>
                <a:gd name="connsiteY2" fmla="*/ 0 h 573499"/>
                <a:gd name="connsiteX3" fmla="*/ 970662 w 970662"/>
                <a:gd name="connsiteY3" fmla="*/ 541144 h 573499"/>
                <a:gd name="connsiteX4" fmla="*/ 938307 w 970662"/>
                <a:gd name="connsiteY4" fmla="*/ 573500 h 573499"/>
                <a:gd name="connsiteX5" fmla="*/ 32355 w 970662"/>
                <a:gd name="connsiteY5" fmla="*/ 573500 h 573499"/>
                <a:gd name="connsiteX6" fmla="*/ 0 w 970662"/>
                <a:gd name="connsiteY6" fmla="*/ 541144 h 573499"/>
                <a:gd name="connsiteX7" fmla="*/ 0 w 970662"/>
                <a:gd name="connsiteY7" fmla="*/ 0 h 573499"/>
                <a:gd name="connsiteX8" fmla="*/ 0 w 970662"/>
                <a:gd name="connsiteY8" fmla="*/ 0 h 57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0662" h="573499">
                  <a:moveTo>
                    <a:pt x="0" y="0"/>
                  </a:moveTo>
                  <a:lnTo>
                    <a:pt x="970662" y="0"/>
                  </a:lnTo>
                  <a:lnTo>
                    <a:pt x="970662" y="0"/>
                  </a:lnTo>
                  <a:lnTo>
                    <a:pt x="970662" y="541144"/>
                  </a:lnTo>
                  <a:cubicBezTo>
                    <a:pt x="970662" y="559015"/>
                    <a:pt x="956178" y="573500"/>
                    <a:pt x="938307" y="573500"/>
                  </a:cubicBezTo>
                  <a:lnTo>
                    <a:pt x="32355" y="573500"/>
                  </a:lnTo>
                  <a:cubicBezTo>
                    <a:pt x="14486" y="573500"/>
                    <a:pt x="0" y="559015"/>
                    <a:pt x="0" y="541144"/>
                  </a:cubicBezTo>
                  <a:lnTo>
                    <a:pt x="0" y="0"/>
                  </a:lnTo>
                  <a:lnTo>
                    <a:pt x="0" y="0"/>
                  </a:lnTo>
                  <a:close/>
                </a:path>
              </a:pathLst>
            </a:custGeom>
            <a:solidFill>
              <a:srgbClr val="0078D4"/>
            </a:solidFill>
            <a:ln w="53446" cap="flat">
              <a:noFill/>
              <a:prstDash val="solid"/>
              <a:miter/>
            </a:ln>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cs typeface="Arial" pitchFamily="34" charset="0"/>
              </a:endParaRPr>
            </a:p>
          </p:txBody>
        </p:sp>
        <p:sp>
          <p:nvSpPr>
            <p:cNvPr id="121" name="Freeform: Shape 120">
              <a:extLst>
                <a:ext uri="{FF2B5EF4-FFF2-40B4-BE49-F238E27FC236}">
                  <a16:creationId xmlns:a16="http://schemas.microsoft.com/office/drawing/2014/main" id="{91178264-D64C-4BE4-A79A-1413CC4C5DC6}"/>
                </a:ext>
              </a:extLst>
            </p:cNvPr>
            <p:cNvSpPr/>
            <p:nvPr/>
          </p:nvSpPr>
          <p:spPr>
            <a:xfrm>
              <a:off x="5776507" y="4597945"/>
              <a:ext cx="837303" cy="459123"/>
            </a:xfrm>
            <a:custGeom>
              <a:avLst/>
              <a:gdLst>
                <a:gd name="connsiteX0" fmla="*/ 804948 w 837303"/>
                <a:gd name="connsiteY0" fmla="*/ 0 h 459123"/>
                <a:gd name="connsiteX1" fmla="*/ 837304 w 837303"/>
                <a:gd name="connsiteY1" fmla="*/ 0 h 459123"/>
                <a:gd name="connsiteX2" fmla="*/ 837304 w 837303"/>
                <a:gd name="connsiteY2" fmla="*/ 459123 h 459123"/>
                <a:gd name="connsiteX3" fmla="*/ 804948 w 837303"/>
                <a:gd name="connsiteY3" fmla="*/ 459123 h 459123"/>
                <a:gd name="connsiteX4" fmla="*/ 32355 w 837303"/>
                <a:gd name="connsiteY4" fmla="*/ 459123 h 459123"/>
                <a:gd name="connsiteX5" fmla="*/ 0 w 837303"/>
                <a:gd name="connsiteY5" fmla="*/ 459123 h 459123"/>
                <a:gd name="connsiteX6" fmla="*/ 0 w 837303"/>
                <a:gd name="connsiteY6" fmla="*/ 0 h 459123"/>
                <a:gd name="connsiteX7" fmla="*/ 32355 w 837303"/>
                <a:gd name="connsiteY7" fmla="*/ 0 h 459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7303" h="459123">
                  <a:moveTo>
                    <a:pt x="804948" y="0"/>
                  </a:moveTo>
                  <a:cubicBezTo>
                    <a:pt x="822818" y="0"/>
                    <a:pt x="837304" y="0"/>
                    <a:pt x="837304" y="0"/>
                  </a:cubicBezTo>
                  <a:lnTo>
                    <a:pt x="837304" y="459123"/>
                  </a:lnTo>
                  <a:cubicBezTo>
                    <a:pt x="837304" y="459123"/>
                    <a:pt x="822818" y="459123"/>
                    <a:pt x="804948" y="459123"/>
                  </a:cubicBezTo>
                  <a:lnTo>
                    <a:pt x="32355" y="459123"/>
                  </a:lnTo>
                  <a:cubicBezTo>
                    <a:pt x="14486" y="459123"/>
                    <a:pt x="0" y="459123"/>
                    <a:pt x="0" y="459123"/>
                  </a:cubicBezTo>
                  <a:lnTo>
                    <a:pt x="0" y="0"/>
                  </a:lnTo>
                  <a:cubicBezTo>
                    <a:pt x="0" y="0"/>
                    <a:pt x="14486" y="0"/>
                    <a:pt x="32355" y="0"/>
                  </a:cubicBezTo>
                  <a:close/>
                </a:path>
              </a:pathLst>
            </a:custGeom>
            <a:solidFill>
              <a:srgbClr val="50E6FF">
                <a:alpha val="60000"/>
              </a:srgbClr>
            </a:solidFill>
            <a:ln w="53446" cap="flat">
              <a:noFill/>
              <a:prstDash val="solid"/>
              <a:miter/>
            </a:ln>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cs typeface="Arial" pitchFamily="34" charset="0"/>
              </a:endParaRPr>
            </a:p>
          </p:txBody>
        </p:sp>
        <p:sp>
          <p:nvSpPr>
            <p:cNvPr id="122" name="Freeform: Shape 121">
              <a:extLst>
                <a:ext uri="{FF2B5EF4-FFF2-40B4-BE49-F238E27FC236}">
                  <a16:creationId xmlns:a16="http://schemas.microsoft.com/office/drawing/2014/main" id="{FB485A70-E3B0-4FCA-9A46-C0DA5F162D12}"/>
                </a:ext>
              </a:extLst>
            </p:cNvPr>
            <p:cNvSpPr/>
            <p:nvPr/>
          </p:nvSpPr>
          <p:spPr>
            <a:xfrm>
              <a:off x="5705918" y="4334086"/>
              <a:ext cx="970662" cy="206858"/>
            </a:xfrm>
            <a:custGeom>
              <a:avLst/>
              <a:gdLst>
                <a:gd name="connsiteX0" fmla="*/ 32355 w 970662"/>
                <a:gd name="connsiteY0" fmla="*/ 0 h 206858"/>
                <a:gd name="connsiteX1" fmla="*/ 938307 w 970662"/>
                <a:gd name="connsiteY1" fmla="*/ 0 h 206858"/>
                <a:gd name="connsiteX2" fmla="*/ 970662 w 970662"/>
                <a:gd name="connsiteY2" fmla="*/ 32355 h 206858"/>
                <a:gd name="connsiteX3" fmla="*/ 970662 w 970662"/>
                <a:gd name="connsiteY3" fmla="*/ 206859 h 206858"/>
                <a:gd name="connsiteX4" fmla="*/ 970662 w 970662"/>
                <a:gd name="connsiteY4" fmla="*/ 206859 h 206858"/>
                <a:gd name="connsiteX5" fmla="*/ 0 w 970662"/>
                <a:gd name="connsiteY5" fmla="*/ 206859 h 206858"/>
                <a:gd name="connsiteX6" fmla="*/ 0 w 970662"/>
                <a:gd name="connsiteY6" fmla="*/ 206859 h 206858"/>
                <a:gd name="connsiteX7" fmla="*/ 0 w 970662"/>
                <a:gd name="connsiteY7" fmla="*/ 32409 h 206858"/>
                <a:gd name="connsiteX8" fmla="*/ 32301 w 970662"/>
                <a:gd name="connsiteY8" fmla="*/ 0 h 206858"/>
                <a:gd name="connsiteX9" fmla="*/ 32355 w 970662"/>
                <a:gd name="connsiteY9" fmla="*/ 0 h 20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0662" h="206858">
                  <a:moveTo>
                    <a:pt x="32355" y="0"/>
                  </a:moveTo>
                  <a:lnTo>
                    <a:pt x="938307" y="0"/>
                  </a:lnTo>
                  <a:cubicBezTo>
                    <a:pt x="956178" y="0"/>
                    <a:pt x="970662" y="14486"/>
                    <a:pt x="970662" y="32355"/>
                  </a:cubicBezTo>
                  <a:lnTo>
                    <a:pt x="970662" y="206859"/>
                  </a:lnTo>
                  <a:lnTo>
                    <a:pt x="970662" y="206859"/>
                  </a:lnTo>
                  <a:lnTo>
                    <a:pt x="0" y="206859"/>
                  </a:lnTo>
                  <a:lnTo>
                    <a:pt x="0" y="206859"/>
                  </a:lnTo>
                  <a:lnTo>
                    <a:pt x="0" y="32409"/>
                  </a:lnTo>
                  <a:cubicBezTo>
                    <a:pt x="-30" y="14540"/>
                    <a:pt x="14432" y="30"/>
                    <a:pt x="32301" y="0"/>
                  </a:cubicBezTo>
                  <a:cubicBezTo>
                    <a:pt x="32319" y="0"/>
                    <a:pt x="32337" y="0"/>
                    <a:pt x="32355" y="0"/>
                  </a:cubicBezTo>
                  <a:close/>
                </a:path>
              </a:pathLst>
            </a:custGeom>
            <a:solidFill>
              <a:srgbClr val="00B0F0"/>
            </a:solidFill>
            <a:ln w="53446" cap="flat">
              <a:noFill/>
              <a:prstDash val="solid"/>
              <a:miter/>
            </a:ln>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cs typeface="Arial" pitchFamily="34" charset="0"/>
              </a:endParaRPr>
            </a:p>
          </p:txBody>
        </p:sp>
        <p:sp>
          <p:nvSpPr>
            <p:cNvPr id="123" name="Freeform: Shape 122">
              <a:extLst>
                <a:ext uri="{FF2B5EF4-FFF2-40B4-BE49-F238E27FC236}">
                  <a16:creationId xmlns:a16="http://schemas.microsoft.com/office/drawing/2014/main" id="{DAEA1F5B-D169-4E8F-BE3E-1598C5DDF1F7}"/>
                </a:ext>
              </a:extLst>
            </p:cNvPr>
            <p:cNvSpPr/>
            <p:nvPr/>
          </p:nvSpPr>
          <p:spPr>
            <a:xfrm>
              <a:off x="5794680" y="4405430"/>
              <a:ext cx="340109" cy="81967"/>
            </a:xfrm>
            <a:custGeom>
              <a:avLst/>
              <a:gdLst>
                <a:gd name="connsiteX0" fmla="*/ 81967 w 340109"/>
                <a:gd name="connsiteY0" fmla="*/ 40984 h 81967"/>
                <a:gd name="connsiteX1" fmla="*/ 40984 w 340109"/>
                <a:gd name="connsiteY1" fmla="*/ 81967 h 81967"/>
                <a:gd name="connsiteX2" fmla="*/ 0 w 340109"/>
                <a:gd name="connsiteY2" fmla="*/ 40984 h 81967"/>
                <a:gd name="connsiteX3" fmla="*/ 40984 w 340109"/>
                <a:gd name="connsiteY3" fmla="*/ 0 h 81967"/>
                <a:gd name="connsiteX4" fmla="*/ 81967 w 340109"/>
                <a:gd name="connsiteY4" fmla="*/ 40984 h 81967"/>
                <a:gd name="connsiteX5" fmla="*/ 170082 w 340109"/>
                <a:gd name="connsiteY5" fmla="*/ 0 h 81967"/>
                <a:gd name="connsiteX6" fmla="*/ 129098 w 340109"/>
                <a:gd name="connsiteY6" fmla="*/ 40984 h 81967"/>
                <a:gd name="connsiteX7" fmla="*/ 170082 w 340109"/>
                <a:gd name="connsiteY7" fmla="*/ 81967 h 81967"/>
                <a:gd name="connsiteX8" fmla="*/ 211065 w 340109"/>
                <a:gd name="connsiteY8" fmla="*/ 40984 h 81967"/>
                <a:gd name="connsiteX9" fmla="*/ 170082 w 340109"/>
                <a:gd name="connsiteY9" fmla="*/ 0 h 81967"/>
                <a:gd name="connsiteX10" fmla="*/ 299126 w 340109"/>
                <a:gd name="connsiteY10" fmla="*/ 0 h 81967"/>
                <a:gd name="connsiteX11" fmla="*/ 258142 w 340109"/>
                <a:gd name="connsiteY11" fmla="*/ 40984 h 81967"/>
                <a:gd name="connsiteX12" fmla="*/ 299126 w 340109"/>
                <a:gd name="connsiteY12" fmla="*/ 81967 h 81967"/>
                <a:gd name="connsiteX13" fmla="*/ 340109 w 340109"/>
                <a:gd name="connsiteY13" fmla="*/ 40984 h 81967"/>
                <a:gd name="connsiteX14" fmla="*/ 299126 w 340109"/>
                <a:gd name="connsiteY14" fmla="*/ 0 h 81967"/>
                <a:gd name="connsiteX15" fmla="*/ 299018 w 340109"/>
                <a:gd name="connsiteY15" fmla="*/ 0 h 81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0109" h="81967">
                  <a:moveTo>
                    <a:pt x="81967" y="40984"/>
                  </a:moveTo>
                  <a:cubicBezTo>
                    <a:pt x="81967" y="63618"/>
                    <a:pt x="63618" y="81967"/>
                    <a:pt x="40984" y="81967"/>
                  </a:cubicBezTo>
                  <a:cubicBezTo>
                    <a:pt x="18349" y="81967"/>
                    <a:pt x="0" y="63618"/>
                    <a:pt x="0" y="40984"/>
                  </a:cubicBezTo>
                  <a:cubicBezTo>
                    <a:pt x="0" y="18349"/>
                    <a:pt x="18349" y="0"/>
                    <a:pt x="40984" y="0"/>
                  </a:cubicBezTo>
                  <a:cubicBezTo>
                    <a:pt x="63618" y="0"/>
                    <a:pt x="81967" y="18349"/>
                    <a:pt x="81967" y="40984"/>
                  </a:cubicBezTo>
                  <a:close/>
                  <a:moveTo>
                    <a:pt x="170082" y="0"/>
                  </a:moveTo>
                  <a:cubicBezTo>
                    <a:pt x="147447" y="0"/>
                    <a:pt x="129098" y="18349"/>
                    <a:pt x="129098" y="40984"/>
                  </a:cubicBezTo>
                  <a:cubicBezTo>
                    <a:pt x="129098" y="63618"/>
                    <a:pt x="147447" y="81967"/>
                    <a:pt x="170082" y="81967"/>
                  </a:cubicBezTo>
                  <a:cubicBezTo>
                    <a:pt x="192716" y="81967"/>
                    <a:pt x="211065" y="63618"/>
                    <a:pt x="211065" y="40984"/>
                  </a:cubicBezTo>
                  <a:cubicBezTo>
                    <a:pt x="211065" y="18349"/>
                    <a:pt x="192716" y="0"/>
                    <a:pt x="170082" y="0"/>
                  </a:cubicBezTo>
                  <a:close/>
                  <a:moveTo>
                    <a:pt x="299126" y="0"/>
                  </a:moveTo>
                  <a:cubicBezTo>
                    <a:pt x="276491" y="0"/>
                    <a:pt x="258142" y="18349"/>
                    <a:pt x="258142" y="40984"/>
                  </a:cubicBezTo>
                  <a:cubicBezTo>
                    <a:pt x="258142" y="63618"/>
                    <a:pt x="276491" y="81967"/>
                    <a:pt x="299126" y="81967"/>
                  </a:cubicBezTo>
                  <a:cubicBezTo>
                    <a:pt x="321760" y="81967"/>
                    <a:pt x="340109" y="63618"/>
                    <a:pt x="340109" y="40984"/>
                  </a:cubicBezTo>
                  <a:cubicBezTo>
                    <a:pt x="340109" y="18349"/>
                    <a:pt x="321760" y="0"/>
                    <a:pt x="299126" y="0"/>
                  </a:cubicBezTo>
                  <a:cubicBezTo>
                    <a:pt x="299090" y="0"/>
                    <a:pt x="299054" y="0"/>
                    <a:pt x="299018" y="0"/>
                  </a:cubicBezTo>
                  <a:close/>
                </a:path>
              </a:pathLst>
            </a:custGeom>
            <a:solidFill>
              <a:srgbClr val="FFFFFF"/>
            </a:solidFill>
            <a:ln w="53446" cap="flat">
              <a:noFill/>
              <a:prstDash val="solid"/>
              <a:miter/>
            </a:ln>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cs typeface="Arial" pitchFamily="34" charset="0"/>
              </a:endParaRPr>
            </a:p>
          </p:txBody>
        </p:sp>
      </p:grpSp>
      <p:sp>
        <p:nvSpPr>
          <p:cNvPr id="124" name="TextBox 123">
            <a:extLst>
              <a:ext uri="{FF2B5EF4-FFF2-40B4-BE49-F238E27FC236}">
                <a16:creationId xmlns:a16="http://schemas.microsoft.com/office/drawing/2014/main" id="{9707DE41-53DE-4EC7-9513-409AD87B93EA}"/>
              </a:ext>
            </a:extLst>
          </p:cNvPr>
          <p:cNvSpPr txBox="1"/>
          <p:nvPr/>
        </p:nvSpPr>
        <p:spPr>
          <a:xfrm>
            <a:off x="8565080" y="1959186"/>
            <a:ext cx="1604131" cy="246221"/>
          </a:xfrm>
          <a:prstGeom prst="rect">
            <a:avLst/>
          </a:prstGeom>
          <a:noFill/>
        </p:spPr>
        <p:txBody>
          <a:bodyPr wrap="square" lIns="0" tIns="0" rIns="0" bIns="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50" normalizeH="0" baseline="0" noProof="0" dirty="0">
                <a:ln>
                  <a:noFill/>
                </a:ln>
                <a:solidFill>
                  <a:srgbClr val="000000"/>
                </a:solidFill>
                <a:effectLst/>
                <a:uLnTx/>
                <a:uFillTx/>
                <a:latin typeface="Segoe UI"/>
                <a:ea typeface="+mn-ea"/>
                <a:cs typeface="Arial" pitchFamily="34" charset="0"/>
              </a:rPr>
              <a:t>Applications</a:t>
            </a:r>
          </a:p>
        </p:txBody>
      </p:sp>
      <p:grpSp>
        <p:nvGrpSpPr>
          <p:cNvPr id="125" name="Graphic 3">
            <a:extLst>
              <a:ext uri="{FF2B5EF4-FFF2-40B4-BE49-F238E27FC236}">
                <a16:creationId xmlns:a16="http://schemas.microsoft.com/office/drawing/2014/main" id="{D9115897-FB3D-423D-9841-B74281C7EBF2}"/>
              </a:ext>
            </a:extLst>
          </p:cNvPr>
          <p:cNvGrpSpPr>
            <a:grpSpLocks noChangeAspect="1"/>
          </p:cNvGrpSpPr>
          <p:nvPr/>
        </p:nvGrpSpPr>
        <p:grpSpPr>
          <a:xfrm>
            <a:off x="9162500" y="4324996"/>
            <a:ext cx="409290" cy="303742"/>
            <a:chOff x="8535235" y="2976645"/>
            <a:chExt cx="1030882" cy="765036"/>
          </a:xfrm>
        </p:grpSpPr>
        <p:grpSp>
          <p:nvGrpSpPr>
            <p:cNvPr id="126" name="Graphic 3">
              <a:extLst>
                <a:ext uri="{FF2B5EF4-FFF2-40B4-BE49-F238E27FC236}">
                  <a16:creationId xmlns:a16="http://schemas.microsoft.com/office/drawing/2014/main" id="{51247E69-115A-4969-B647-DAD938DE8B72}"/>
                </a:ext>
              </a:extLst>
            </p:cNvPr>
            <p:cNvGrpSpPr/>
            <p:nvPr/>
          </p:nvGrpSpPr>
          <p:grpSpPr>
            <a:xfrm>
              <a:off x="8535235" y="2976645"/>
              <a:ext cx="1030882" cy="765036"/>
              <a:chOff x="8535235" y="2976645"/>
              <a:chExt cx="1030882" cy="765036"/>
            </a:xfrm>
          </p:grpSpPr>
          <p:sp>
            <p:nvSpPr>
              <p:cNvPr id="133" name="Rectangle: Rounded Corners 132">
                <a:extLst>
                  <a:ext uri="{FF2B5EF4-FFF2-40B4-BE49-F238E27FC236}">
                    <a16:creationId xmlns:a16="http://schemas.microsoft.com/office/drawing/2014/main" id="{90003A10-C689-496C-A162-57EC9211D43A}"/>
                  </a:ext>
                </a:extLst>
              </p:cNvPr>
              <p:cNvSpPr/>
              <p:nvPr/>
            </p:nvSpPr>
            <p:spPr>
              <a:xfrm rot="5400000">
                <a:off x="8927637" y="2584243"/>
                <a:ext cx="246077" cy="1030882"/>
              </a:xfrm>
              <a:prstGeom prst="roundRect">
                <a:avLst/>
              </a:prstGeom>
              <a:gradFill flip="none" rotWithShape="1">
                <a:gsLst>
                  <a:gs pos="0">
                    <a:srgbClr val="5EA0EF">
                      <a:shade val="30000"/>
                      <a:satMod val="115000"/>
                    </a:srgbClr>
                  </a:gs>
                  <a:gs pos="50000">
                    <a:srgbClr val="5EA0EF">
                      <a:shade val="67500"/>
                      <a:satMod val="115000"/>
                    </a:srgbClr>
                  </a:gs>
                  <a:gs pos="100000">
                    <a:srgbClr val="5EA0EF">
                      <a:shade val="100000"/>
                      <a:satMod val="115000"/>
                    </a:srgbClr>
                  </a:gs>
                </a:gsLst>
                <a:lin ang="18900000" scaled="1"/>
                <a:tileRect/>
              </a:gradFill>
              <a:ln w="603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cs typeface="Arial" pitchFamily="34" charset="0"/>
                </a:endParaRPr>
              </a:p>
            </p:txBody>
          </p:sp>
          <p:sp>
            <p:nvSpPr>
              <p:cNvPr id="134" name="Rectangle: Rounded Corners 133">
                <a:extLst>
                  <a:ext uri="{FF2B5EF4-FFF2-40B4-BE49-F238E27FC236}">
                    <a16:creationId xmlns:a16="http://schemas.microsoft.com/office/drawing/2014/main" id="{BDD76011-3FD9-4833-868E-11E3AC9398D2}"/>
                  </a:ext>
                </a:extLst>
              </p:cNvPr>
              <p:cNvSpPr/>
              <p:nvPr/>
            </p:nvSpPr>
            <p:spPr>
              <a:xfrm rot="5400000">
                <a:off x="8927637" y="2843723"/>
                <a:ext cx="246077" cy="1030882"/>
              </a:xfrm>
              <a:prstGeom prst="roundRect">
                <a:avLst/>
              </a:prstGeom>
              <a:gradFill flip="none" rotWithShape="1">
                <a:gsLst>
                  <a:gs pos="0">
                    <a:srgbClr val="0078D4">
                      <a:shade val="30000"/>
                      <a:satMod val="115000"/>
                    </a:srgbClr>
                  </a:gs>
                  <a:gs pos="50000">
                    <a:srgbClr val="0078D4">
                      <a:shade val="67500"/>
                      <a:satMod val="115000"/>
                    </a:srgbClr>
                  </a:gs>
                  <a:gs pos="100000">
                    <a:srgbClr val="0078D4">
                      <a:shade val="100000"/>
                      <a:satMod val="115000"/>
                    </a:srgbClr>
                  </a:gs>
                </a:gsLst>
                <a:lin ang="2700000" scaled="1"/>
                <a:tileRect/>
              </a:gradFill>
              <a:ln w="603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cs typeface="Arial" pitchFamily="34" charset="0"/>
                </a:endParaRPr>
              </a:p>
            </p:txBody>
          </p:sp>
          <p:sp>
            <p:nvSpPr>
              <p:cNvPr id="135" name="Rectangle: Rounded Corners 134">
                <a:extLst>
                  <a:ext uri="{FF2B5EF4-FFF2-40B4-BE49-F238E27FC236}">
                    <a16:creationId xmlns:a16="http://schemas.microsoft.com/office/drawing/2014/main" id="{3601C538-5421-4321-8224-9198998479CF}"/>
                  </a:ext>
                </a:extLst>
              </p:cNvPr>
              <p:cNvSpPr/>
              <p:nvPr/>
            </p:nvSpPr>
            <p:spPr>
              <a:xfrm rot="5400000">
                <a:off x="8927637" y="3103202"/>
                <a:ext cx="246077" cy="1030882"/>
              </a:xfrm>
              <a:prstGeom prst="roundRect">
                <a:avLst/>
              </a:prstGeom>
              <a:gradFill flip="none" rotWithShape="1">
                <a:gsLst>
                  <a:gs pos="0">
                    <a:srgbClr val="005BA1">
                      <a:shade val="30000"/>
                      <a:satMod val="115000"/>
                    </a:srgbClr>
                  </a:gs>
                  <a:gs pos="50000">
                    <a:srgbClr val="005BA1">
                      <a:shade val="67500"/>
                      <a:satMod val="115000"/>
                    </a:srgbClr>
                  </a:gs>
                  <a:gs pos="100000">
                    <a:srgbClr val="005BA1">
                      <a:shade val="100000"/>
                      <a:satMod val="115000"/>
                    </a:srgbClr>
                  </a:gs>
                </a:gsLst>
                <a:lin ang="2700000" scaled="1"/>
                <a:tileRect/>
              </a:gradFill>
              <a:ln w="603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cs typeface="Arial" pitchFamily="34" charset="0"/>
                </a:endParaRPr>
              </a:p>
            </p:txBody>
          </p:sp>
        </p:grpSp>
        <p:sp>
          <p:nvSpPr>
            <p:cNvPr id="127" name="Freeform: Shape 126">
              <a:extLst>
                <a:ext uri="{FF2B5EF4-FFF2-40B4-BE49-F238E27FC236}">
                  <a16:creationId xmlns:a16="http://schemas.microsoft.com/office/drawing/2014/main" id="{DD0FA8A1-7753-406C-BADB-9C3CE8CFAB3E}"/>
                </a:ext>
              </a:extLst>
            </p:cNvPr>
            <p:cNvSpPr/>
            <p:nvPr/>
          </p:nvSpPr>
          <p:spPr>
            <a:xfrm>
              <a:off x="8643295" y="3043107"/>
              <a:ext cx="113154" cy="113154"/>
            </a:xfrm>
            <a:custGeom>
              <a:avLst/>
              <a:gdLst>
                <a:gd name="connsiteX0" fmla="*/ 113155 w 113154"/>
                <a:gd name="connsiteY0" fmla="*/ 56577 h 113154"/>
                <a:gd name="connsiteX1" fmla="*/ 56577 w 113154"/>
                <a:gd name="connsiteY1" fmla="*/ 113155 h 113154"/>
                <a:gd name="connsiteX2" fmla="*/ 0 w 113154"/>
                <a:gd name="connsiteY2" fmla="*/ 56577 h 113154"/>
                <a:gd name="connsiteX3" fmla="*/ 56577 w 113154"/>
                <a:gd name="connsiteY3" fmla="*/ 0 h 113154"/>
                <a:gd name="connsiteX4" fmla="*/ 113155 w 113154"/>
                <a:gd name="connsiteY4" fmla="*/ 56577 h 113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154" h="113154">
                  <a:moveTo>
                    <a:pt x="113155" y="56577"/>
                  </a:moveTo>
                  <a:cubicBezTo>
                    <a:pt x="113155" y="87824"/>
                    <a:pt x="87824" y="113155"/>
                    <a:pt x="56577" y="113155"/>
                  </a:cubicBezTo>
                  <a:cubicBezTo>
                    <a:pt x="25330" y="113155"/>
                    <a:pt x="0" y="87824"/>
                    <a:pt x="0" y="56577"/>
                  </a:cubicBezTo>
                  <a:cubicBezTo>
                    <a:pt x="0" y="25331"/>
                    <a:pt x="25330" y="0"/>
                    <a:pt x="56577" y="0"/>
                  </a:cubicBezTo>
                  <a:cubicBezTo>
                    <a:pt x="87824" y="0"/>
                    <a:pt x="113155" y="25331"/>
                    <a:pt x="113155" y="56577"/>
                  </a:cubicBezTo>
                  <a:close/>
                </a:path>
              </a:pathLst>
            </a:custGeom>
            <a:solidFill>
              <a:srgbClr val="F2F2F2"/>
            </a:solidFill>
            <a:ln w="603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cs typeface="Arial" pitchFamily="34" charset="0"/>
              </a:endParaRPr>
            </a:p>
          </p:txBody>
        </p:sp>
        <p:sp>
          <p:nvSpPr>
            <p:cNvPr id="128" name="Freeform: Shape 127">
              <a:extLst>
                <a:ext uri="{FF2B5EF4-FFF2-40B4-BE49-F238E27FC236}">
                  <a16:creationId xmlns:a16="http://schemas.microsoft.com/office/drawing/2014/main" id="{2BD38CD6-D733-4E28-A69B-1DF4289AAAFC}"/>
                </a:ext>
              </a:extLst>
            </p:cNvPr>
            <p:cNvSpPr/>
            <p:nvPr/>
          </p:nvSpPr>
          <p:spPr>
            <a:xfrm>
              <a:off x="8817515" y="3043107"/>
              <a:ext cx="113154" cy="113154"/>
            </a:xfrm>
            <a:custGeom>
              <a:avLst/>
              <a:gdLst>
                <a:gd name="connsiteX0" fmla="*/ 113155 w 113154"/>
                <a:gd name="connsiteY0" fmla="*/ 56577 h 113154"/>
                <a:gd name="connsiteX1" fmla="*/ 56577 w 113154"/>
                <a:gd name="connsiteY1" fmla="*/ 113155 h 113154"/>
                <a:gd name="connsiteX2" fmla="*/ 0 w 113154"/>
                <a:gd name="connsiteY2" fmla="*/ 56577 h 113154"/>
                <a:gd name="connsiteX3" fmla="*/ 56577 w 113154"/>
                <a:gd name="connsiteY3" fmla="*/ 0 h 113154"/>
                <a:gd name="connsiteX4" fmla="*/ 113155 w 113154"/>
                <a:gd name="connsiteY4" fmla="*/ 56577 h 113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154" h="113154">
                  <a:moveTo>
                    <a:pt x="113155" y="56577"/>
                  </a:moveTo>
                  <a:cubicBezTo>
                    <a:pt x="113155" y="87824"/>
                    <a:pt x="87824" y="113155"/>
                    <a:pt x="56577" y="113155"/>
                  </a:cubicBezTo>
                  <a:cubicBezTo>
                    <a:pt x="25330" y="113155"/>
                    <a:pt x="0" y="87824"/>
                    <a:pt x="0" y="56577"/>
                  </a:cubicBezTo>
                  <a:cubicBezTo>
                    <a:pt x="0" y="25331"/>
                    <a:pt x="25330" y="0"/>
                    <a:pt x="56577" y="0"/>
                  </a:cubicBezTo>
                  <a:cubicBezTo>
                    <a:pt x="87824" y="0"/>
                    <a:pt x="113155" y="25331"/>
                    <a:pt x="113155" y="56577"/>
                  </a:cubicBezTo>
                  <a:close/>
                </a:path>
              </a:pathLst>
            </a:custGeom>
            <a:solidFill>
              <a:srgbClr val="F2F2F2"/>
            </a:solidFill>
            <a:ln w="603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cs typeface="Arial" pitchFamily="34" charset="0"/>
              </a:endParaRPr>
            </a:p>
          </p:txBody>
        </p:sp>
        <p:sp>
          <p:nvSpPr>
            <p:cNvPr id="129" name="Freeform: Shape 128">
              <a:extLst>
                <a:ext uri="{FF2B5EF4-FFF2-40B4-BE49-F238E27FC236}">
                  <a16:creationId xmlns:a16="http://schemas.microsoft.com/office/drawing/2014/main" id="{3C45C045-1FD1-4EEF-B555-500BE808D6AE}"/>
                </a:ext>
              </a:extLst>
            </p:cNvPr>
            <p:cNvSpPr/>
            <p:nvPr/>
          </p:nvSpPr>
          <p:spPr>
            <a:xfrm>
              <a:off x="8643295" y="3302587"/>
              <a:ext cx="113154" cy="113154"/>
            </a:xfrm>
            <a:custGeom>
              <a:avLst/>
              <a:gdLst>
                <a:gd name="connsiteX0" fmla="*/ 113155 w 113154"/>
                <a:gd name="connsiteY0" fmla="*/ 56577 h 113154"/>
                <a:gd name="connsiteX1" fmla="*/ 56577 w 113154"/>
                <a:gd name="connsiteY1" fmla="*/ 113155 h 113154"/>
                <a:gd name="connsiteX2" fmla="*/ 0 w 113154"/>
                <a:gd name="connsiteY2" fmla="*/ 56577 h 113154"/>
                <a:gd name="connsiteX3" fmla="*/ 56577 w 113154"/>
                <a:gd name="connsiteY3" fmla="*/ 0 h 113154"/>
                <a:gd name="connsiteX4" fmla="*/ 113155 w 113154"/>
                <a:gd name="connsiteY4" fmla="*/ 56577 h 113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154" h="113154">
                  <a:moveTo>
                    <a:pt x="113155" y="56577"/>
                  </a:moveTo>
                  <a:cubicBezTo>
                    <a:pt x="113155" y="87824"/>
                    <a:pt x="87824" y="113155"/>
                    <a:pt x="56577" y="113155"/>
                  </a:cubicBezTo>
                  <a:cubicBezTo>
                    <a:pt x="25330" y="113155"/>
                    <a:pt x="0" y="87824"/>
                    <a:pt x="0" y="56577"/>
                  </a:cubicBezTo>
                  <a:cubicBezTo>
                    <a:pt x="0" y="25330"/>
                    <a:pt x="25330" y="0"/>
                    <a:pt x="56577" y="0"/>
                  </a:cubicBezTo>
                  <a:cubicBezTo>
                    <a:pt x="87824" y="0"/>
                    <a:pt x="113155" y="25330"/>
                    <a:pt x="113155" y="56577"/>
                  </a:cubicBezTo>
                  <a:close/>
                </a:path>
              </a:pathLst>
            </a:custGeom>
            <a:solidFill>
              <a:srgbClr val="83B9F9"/>
            </a:solidFill>
            <a:ln w="603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cs typeface="Arial" pitchFamily="34" charset="0"/>
              </a:endParaRPr>
            </a:p>
          </p:txBody>
        </p:sp>
        <p:sp>
          <p:nvSpPr>
            <p:cNvPr id="130" name="Freeform: Shape 129">
              <a:extLst>
                <a:ext uri="{FF2B5EF4-FFF2-40B4-BE49-F238E27FC236}">
                  <a16:creationId xmlns:a16="http://schemas.microsoft.com/office/drawing/2014/main" id="{DFF52A31-CC75-4096-9A21-DD8361BB40D8}"/>
                </a:ext>
              </a:extLst>
            </p:cNvPr>
            <p:cNvSpPr/>
            <p:nvPr/>
          </p:nvSpPr>
          <p:spPr>
            <a:xfrm>
              <a:off x="8817515" y="3302587"/>
              <a:ext cx="113154" cy="113154"/>
            </a:xfrm>
            <a:custGeom>
              <a:avLst/>
              <a:gdLst>
                <a:gd name="connsiteX0" fmla="*/ 113155 w 113154"/>
                <a:gd name="connsiteY0" fmla="*/ 56577 h 113154"/>
                <a:gd name="connsiteX1" fmla="*/ 56577 w 113154"/>
                <a:gd name="connsiteY1" fmla="*/ 113155 h 113154"/>
                <a:gd name="connsiteX2" fmla="*/ 0 w 113154"/>
                <a:gd name="connsiteY2" fmla="*/ 56577 h 113154"/>
                <a:gd name="connsiteX3" fmla="*/ 56577 w 113154"/>
                <a:gd name="connsiteY3" fmla="*/ 0 h 113154"/>
                <a:gd name="connsiteX4" fmla="*/ 113155 w 113154"/>
                <a:gd name="connsiteY4" fmla="*/ 56577 h 113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154" h="113154">
                  <a:moveTo>
                    <a:pt x="113155" y="56577"/>
                  </a:moveTo>
                  <a:cubicBezTo>
                    <a:pt x="113155" y="87824"/>
                    <a:pt x="87824" y="113155"/>
                    <a:pt x="56577" y="113155"/>
                  </a:cubicBezTo>
                  <a:cubicBezTo>
                    <a:pt x="25330" y="113155"/>
                    <a:pt x="0" y="87824"/>
                    <a:pt x="0" y="56577"/>
                  </a:cubicBezTo>
                  <a:cubicBezTo>
                    <a:pt x="0" y="25330"/>
                    <a:pt x="25330" y="0"/>
                    <a:pt x="56577" y="0"/>
                  </a:cubicBezTo>
                  <a:cubicBezTo>
                    <a:pt x="87824" y="0"/>
                    <a:pt x="113155" y="25330"/>
                    <a:pt x="113155" y="56577"/>
                  </a:cubicBezTo>
                  <a:close/>
                </a:path>
              </a:pathLst>
            </a:custGeom>
            <a:solidFill>
              <a:srgbClr val="83B9F9"/>
            </a:solidFill>
            <a:ln w="603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cs typeface="Arial" pitchFamily="34" charset="0"/>
              </a:endParaRPr>
            </a:p>
          </p:txBody>
        </p:sp>
        <p:sp>
          <p:nvSpPr>
            <p:cNvPr id="131" name="Freeform: Shape 130">
              <a:extLst>
                <a:ext uri="{FF2B5EF4-FFF2-40B4-BE49-F238E27FC236}">
                  <a16:creationId xmlns:a16="http://schemas.microsoft.com/office/drawing/2014/main" id="{6C6D7A86-B7AA-4BEB-A782-F2F7FDBC3DE0}"/>
                </a:ext>
              </a:extLst>
            </p:cNvPr>
            <p:cNvSpPr/>
            <p:nvPr/>
          </p:nvSpPr>
          <p:spPr>
            <a:xfrm>
              <a:off x="8643295" y="3562066"/>
              <a:ext cx="113154" cy="113154"/>
            </a:xfrm>
            <a:custGeom>
              <a:avLst/>
              <a:gdLst>
                <a:gd name="connsiteX0" fmla="*/ 113155 w 113154"/>
                <a:gd name="connsiteY0" fmla="*/ 56577 h 113154"/>
                <a:gd name="connsiteX1" fmla="*/ 56577 w 113154"/>
                <a:gd name="connsiteY1" fmla="*/ 113155 h 113154"/>
                <a:gd name="connsiteX2" fmla="*/ 0 w 113154"/>
                <a:gd name="connsiteY2" fmla="*/ 56577 h 113154"/>
                <a:gd name="connsiteX3" fmla="*/ 56577 w 113154"/>
                <a:gd name="connsiteY3" fmla="*/ 0 h 113154"/>
                <a:gd name="connsiteX4" fmla="*/ 113155 w 113154"/>
                <a:gd name="connsiteY4" fmla="*/ 56577 h 113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154" h="113154">
                  <a:moveTo>
                    <a:pt x="113155" y="56577"/>
                  </a:moveTo>
                  <a:cubicBezTo>
                    <a:pt x="113155" y="87824"/>
                    <a:pt x="87824" y="113155"/>
                    <a:pt x="56577" y="113155"/>
                  </a:cubicBezTo>
                  <a:cubicBezTo>
                    <a:pt x="25330" y="113155"/>
                    <a:pt x="0" y="87824"/>
                    <a:pt x="0" y="56577"/>
                  </a:cubicBezTo>
                  <a:cubicBezTo>
                    <a:pt x="0" y="25331"/>
                    <a:pt x="25330" y="0"/>
                    <a:pt x="56577" y="0"/>
                  </a:cubicBezTo>
                  <a:cubicBezTo>
                    <a:pt x="87824" y="0"/>
                    <a:pt x="113155" y="25331"/>
                    <a:pt x="113155" y="56577"/>
                  </a:cubicBezTo>
                  <a:close/>
                </a:path>
              </a:pathLst>
            </a:custGeom>
            <a:solidFill>
              <a:srgbClr val="83B9F9"/>
            </a:solidFill>
            <a:ln w="603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cs typeface="Arial" pitchFamily="34" charset="0"/>
              </a:endParaRPr>
            </a:p>
          </p:txBody>
        </p:sp>
        <p:sp>
          <p:nvSpPr>
            <p:cNvPr id="132" name="Freeform: Shape 131">
              <a:extLst>
                <a:ext uri="{FF2B5EF4-FFF2-40B4-BE49-F238E27FC236}">
                  <a16:creationId xmlns:a16="http://schemas.microsoft.com/office/drawing/2014/main" id="{448E8232-BE8F-4877-9B0A-F14D203A4BAD}"/>
                </a:ext>
              </a:extLst>
            </p:cNvPr>
            <p:cNvSpPr/>
            <p:nvPr/>
          </p:nvSpPr>
          <p:spPr>
            <a:xfrm>
              <a:off x="8817515" y="3562066"/>
              <a:ext cx="113154" cy="113154"/>
            </a:xfrm>
            <a:custGeom>
              <a:avLst/>
              <a:gdLst>
                <a:gd name="connsiteX0" fmla="*/ 113155 w 113154"/>
                <a:gd name="connsiteY0" fmla="*/ 56577 h 113154"/>
                <a:gd name="connsiteX1" fmla="*/ 56577 w 113154"/>
                <a:gd name="connsiteY1" fmla="*/ 113155 h 113154"/>
                <a:gd name="connsiteX2" fmla="*/ 0 w 113154"/>
                <a:gd name="connsiteY2" fmla="*/ 56577 h 113154"/>
                <a:gd name="connsiteX3" fmla="*/ 56577 w 113154"/>
                <a:gd name="connsiteY3" fmla="*/ 0 h 113154"/>
                <a:gd name="connsiteX4" fmla="*/ 113155 w 113154"/>
                <a:gd name="connsiteY4" fmla="*/ 56577 h 113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154" h="113154">
                  <a:moveTo>
                    <a:pt x="113155" y="56577"/>
                  </a:moveTo>
                  <a:cubicBezTo>
                    <a:pt x="113155" y="87824"/>
                    <a:pt x="87824" y="113155"/>
                    <a:pt x="56577" y="113155"/>
                  </a:cubicBezTo>
                  <a:cubicBezTo>
                    <a:pt x="25330" y="113155"/>
                    <a:pt x="0" y="87824"/>
                    <a:pt x="0" y="56577"/>
                  </a:cubicBezTo>
                  <a:cubicBezTo>
                    <a:pt x="0" y="25331"/>
                    <a:pt x="25330" y="0"/>
                    <a:pt x="56577" y="0"/>
                  </a:cubicBezTo>
                  <a:cubicBezTo>
                    <a:pt x="87824" y="0"/>
                    <a:pt x="113155" y="25331"/>
                    <a:pt x="113155" y="56577"/>
                  </a:cubicBezTo>
                  <a:close/>
                </a:path>
              </a:pathLst>
            </a:custGeom>
            <a:solidFill>
              <a:srgbClr val="83B9F9"/>
            </a:solidFill>
            <a:ln w="603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cs typeface="Arial" pitchFamily="34" charset="0"/>
              </a:endParaRPr>
            </a:p>
          </p:txBody>
        </p:sp>
      </p:grpSp>
      <p:sp>
        <p:nvSpPr>
          <p:cNvPr id="136" name="TextBox 135">
            <a:extLst>
              <a:ext uri="{FF2B5EF4-FFF2-40B4-BE49-F238E27FC236}">
                <a16:creationId xmlns:a16="http://schemas.microsoft.com/office/drawing/2014/main" id="{5B7103F2-B34C-46B9-A029-3A95020ABB0A}"/>
              </a:ext>
            </a:extLst>
          </p:cNvPr>
          <p:cNvSpPr txBox="1"/>
          <p:nvPr/>
        </p:nvSpPr>
        <p:spPr>
          <a:xfrm>
            <a:off x="8565080" y="3937597"/>
            <a:ext cx="1604131" cy="246221"/>
          </a:xfrm>
          <a:prstGeom prst="rect">
            <a:avLst/>
          </a:prstGeom>
          <a:noFill/>
        </p:spPr>
        <p:txBody>
          <a:bodyPr wrap="square" lIns="0" tIns="0" rIns="0" bIns="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50" normalizeH="0" baseline="0" noProof="0" dirty="0">
                <a:ln>
                  <a:noFill/>
                </a:ln>
                <a:solidFill>
                  <a:srgbClr val="000000"/>
                </a:solidFill>
                <a:effectLst/>
                <a:uLnTx/>
                <a:uFillTx/>
                <a:latin typeface="Segoe UI"/>
                <a:ea typeface="+mn-ea"/>
                <a:cs typeface="Arial" pitchFamily="34" charset="0"/>
              </a:rPr>
              <a:t>Infrastructure</a:t>
            </a:r>
          </a:p>
        </p:txBody>
      </p:sp>
      <p:sp>
        <p:nvSpPr>
          <p:cNvPr id="137" name="TextBox 136">
            <a:extLst>
              <a:ext uri="{FF2B5EF4-FFF2-40B4-BE49-F238E27FC236}">
                <a16:creationId xmlns:a16="http://schemas.microsoft.com/office/drawing/2014/main" id="{82DF0F86-8052-4829-AD02-79F387BF9DD8}"/>
              </a:ext>
            </a:extLst>
          </p:cNvPr>
          <p:cNvSpPr txBox="1"/>
          <p:nvPr/>
        </p:nvSpPr>
        <p:spPr>
          <a:xfrm>
            <a:off x="8565080" y="2960962"/>
            <a:ext cx="1604131" cy="246221"/>
          </a:xfrm>
          <a:prstGeom prst="rect">
            <a:avLst/>
          </a:prstGeom>
          <a:noFill/>
        </p:spPr>
        <p:txBody>
          <a:bodyPr wrap="square" lIns="0" tIns="0" rIns="0" bIns="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50" normalizeH="0" baseline="0" noProof="0">
                <a:ln>
                  <a:noFill/>
                </a:ln>
                <a:solidFill>
                  <a:srgbClr val="000000"/>
                </a:solidFill>
                <a:effectLst/>
                <a:uLnTx/>
                <a:uFillTx/>
                <a:latin typeface="Segoe UI"/>
                <a:ea typeface="+mn-ea"/>
                <a:cs typeface="Arial" pitchFamily="34" charset="0"/>
              </a:rPr>
              <a:t>Data</a:t>
            </a:r>
          </a:p>
        </p:txBody>
      </p:sp>
      <p:pic>
        <p:nvPicPr>
          <p:cNvPr id="138" name="Graphic 137">
            <a:extLst>
              <a:ext uri="{FF2B5EF4-FFF2-40B4-BE49-F238E27FC236}">
                <a16:creationId xmlns:a16="http://schemas.microsoft.com/office/drawing/2014/main" id="{74FE779B-9274-4673-A874-402EB658075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9162500" y="3353027"/>
            <a:ext cx="409290" cy="355902"/>
          </a:xfrm>
          <a:prstGeom prst="rect">
            <a:avLst/>
          </a:prstGeom>
        </p:spPr>
      </p:pic>
      <p:sp>
        <p:nvSpPr>
          <p:cNvPr id="98" name="TextBox 97">
            <a:extLst>
              <a:ext uri="{FF2B5EF4-FFF2-40B4-BE49-F238E27FC236}">
                <a16:creationId xmlns:a16="http://schemas.microsoft.com/office/drawing/2014/main" id="{9A24F327-B9A0-46C5-BD70-E2B6AD8DD4CC}"/>
              </a:ext>
            </a:extLst>
          </p:cNvPr>
          <p:cNvSpPr txBox="1"/>
          <p:nvPr/>
        </p:nvSpPr>
        <p:spPr>
          <a:xfrm>
            <a:off x="3516017" y="2741093"/>
            <a:ext cx="1097280" cy="332399"/>
          </a:xfrm>
          <a:prstGeom prst="rect">
            <a:avLst/>
          </a:prstGeom>
          <a:noFill/>
        </p:spPr>
        <p:txBody>
          <a:bodyPr wrap="square" lIns="0" tIns="0" rIns="0" bIns="0" rtlCol="0">
            <a:spAutoFit/>
          </a:bodyPr>
          <a:lstStyle>
            <a:defPPr>
              <a:defRPr lang="en-US"/>
            </a:defPPr>
            <a:lvl1pPr marR="0" lvl="0" indent="0" defTabSz="1242954" fontAlgn="auto">
              <a:lnSpc>
                <a:spcPct val="90000"/>
              </a:lnSpc>
              <a:spcBef>
                <a:spcPts val="0"/>
              </a:spcBef>
              <a:spcAft>
                <a:spcPts val="800"/>
              </a:spcAft>
              <a:buClrTx/>
              <a:buSzTx/>
              <a:buFontTx/>
              <a:buNone/>
              <a:tabLst/>
              <a:defRPr kumimoji="0" sz="1200" u="none" strike="noStrike" cap="none" spc="-40" normalizeH="0" baseline="0">
                <a:ln>
                  <a:noFill/>
                </a:ln>
                <a:solidFill>
                  <a:srgbClr val="000000"/>
                </a:solidFill>
                <a:effectLst/>
                <a:uLnTx/>
                <a:uFillTx/>
                <a:latin typeface="Segoe UI" panose="020B0502040204020203" pitchFamily="34" charset="0"/>
                <a:cs typeface="Segoe UI" panose="020B0502040204020203" pitchFamily="34" charset="0"/>
              </a:defRPr>
            </a:lvl1pPr>
          </a:lstStyle>
          <a:p>
            <a:r>
              <a:rPr lang="en-US" dirty="0"/>
              <a:t>Microsoft</a:t>
            </a:r>
            <a:br>
              <a:rPr lang="en-US" dirty="0"/>
            </a:br>
            <a:r>
              <a:rPr lang="en-US" dirty="0"/>
              <a:t>Azure AD</a:t>
            </a:r>
          </a:p>
        </p:txBody>
      </p:sp>
      <p:sp>
        <p:nvSpPr>
          <p:cNvPr id="99" name="TextBox 98">
            <a:extLst>
              <a:ext uri="{FF2B5EF4-FFF2-40B4-BE49-F238E27FC236}">
                <a16:creationId xmlns:a16="http://schemas.microsoft.com/office/drawing/2014/main" id="{2B81A291-3C79-4733-8BAE-A947F61AE48C}"/>
              </a:ext>
            </a:extLst>
          </p:cNvPr>
          <p:cNvSpPr txBox="1"/>
          <p:nvPr/>
        </p:nvSpPr>
        <p:spPr>
          <a:xfrm>
            <a:off x="3369238" y="3671349"/>
            <a:ext cx="1097280" cy="498598"/>
          </a:xfrm>
          <a:prstGeom prst="rect">
            <a:avLst/>
          </a:prstGeom>
          <a:noFill/>
        </p:spPr>
        <p:txBody>
          <a:bodyPr wrap="square" lIns="0" tIns="0" rIns="0" bIns="0" rtlCol="0">
            <a:spAutoFit/>
          </a:bodyPr>
          <a:lstStyle>
            <a:defPPr>
              <a:defRPr lang="en-US"/>
            </a:defPPr>
            <a:lvl1pPr marR="0" lvl="0" indent="0" defTabSz="1242954" fontAlgn="auto">
              <a:lnSpc>
                <a:spcPct val="90000"/>
              </a:lnSpc>
              <a:spcBef>
                <a:spcPts val="0"/>
              </a:spcBef>
              <a:spcAft>
                <a:spcPts val="800"/>
              </a:spcAft>
              <a:buClrTx/>
              <a:buSzTx/>
              <a:buFontTx/>
              <a:buNone/>
              <a:tabLst/>
              <a:defRPr kumimoji="0" sz="1200" u="none" strike="noStrike" cap="none" spc="-40" normalizeH="0" baseline="0">
                <a:ln>
                  <a:noFill/>
                </a:ln>
                <a:solidFill>
                  <a:srgbClr val="000000"/>
                </a:solidFill>
                <a:effectLst/>
                <a:uLnTx/>
                <a:uFillTx/>
                <a:latin typeface="Segoe UI" panose="020B0502040204020203" pitchFamily="34" charset="0"/>
                <a:cs typeface="Segoe UI" panose="020B0502040204020203" pitchFamily="34" charset="0"/>
              </a:defRPr>
            </a:lvl1pPr>
          </a:lstStyle>
          <a:p>
            <a:r>
              <a:rPr lang="en-US" dirty="0"/>
              <a:t>Microsoft</a:t>
            </a:r>
            <a:br>
              <a:rPr lang="en-US" dirty="0"/>
            </a:br>
            <a:r>
              <a:rPr lang="en-US" dirty="0"/>
              <a:t>Defender</a:t>
            </a:r>
            <a:br>
              <a:rPr lang="en-US" dirty="0"/>
            </a:br>
            <a:r>
              <a:rPr lang="en-US" dirty="0"/>
              <a:t>for Identity</a:t>
            </a:r>
          </a:p>
        </p:txBody>
      </p:sp>
      <p:pic>
        <p:nvPicPr>
          <p:cNvPr id="100" name="Picture 99" descr="A close up of a logo&#10;&#10;Description generated with very high confidence">
            <a:extLst>
              <a:ext uri="{FF2B5EF4-FFF2-40B4-BE49-F238E27FC236}">
                <a16:creationId xmlns:a16="http://schemas.microsoft.com/office/drawing/2014/main" id="{D0D8CDC8-FF06-4CA2-8A90-51D96DFBE0AE}"/>
              </a:ext>
            </a:extLst>
          </p:cNvPr>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3446653" y="3227581"/>
            <a:ext cx="486182" cy="375206"/>
          </a:xfrm>
          <a:prstGeom prst="rect">
            <a:avLst/>
          </a:prstGeom>
        </p:spPr>
      </p:pic>
      <p:pic>
        <p:nvPicPr>
          <p:cNvPr id="101" name="Graphic 100">
            <a:extLst>
              <a:ext uri="{FF2B5EF4-FFF2-40B4-BE49-F238E27FC236}">
                <a16:creationId xmlns:a16="http://schemas.microsoft.com/office/drawing/2014/main" id="{53A06434-B443-41F6-98A0-08F408CAF8C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562571" y="2199139"/>
            <a:ext cx="522070" cy="522070"/>
          </a:xfrm>
          <a:prstGeom prst="rect">
            <a:avLst/>
          </a:prstGeom>
        </p:spPr>
      </p:pic>
      <p:pic>
        <p:nvPicPr>
          <p:cNvPr id="102" name="Graphic 101">
            <a:extLst>
              <a:ext uri="{FF2B5EF4-FFF2-40B4-BE49-F238E27FC236}">
                <a16:creationId xmlns:a16="http://schemas.microsoft.com/office/drawing/2014/main" id="{42AA3C7B-B848-4420-BBDB-8F602ED5404B}"/>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7891754" y="3231951"/>
            <a:ext cx="500644" cy="500642"/>
          </a:xfrm>
          <a:prstGeom prst="rect">
            <a:avLst/>
          </a:prstGeom>
        </p:spPr>
      </p:pic>
      <p:sp>
        <p:nvSpPr>
          <p:cNvPr id="103" name="TextBox 102">
            <a:extLst>
              <a:ext uri="{FF2B5EF4-FFF2-40B4-BE49-F238E27FC236}">
                <a16:creationId xmlns:a16="http://schemas.microsoft.com/office/drawing/2014/main" id="{AFE56581-D0E1-42F4-92F0-803141EADEDA}"/>
              </a:ext>
            </a:extLst>
          </p:cNvPr>
          <p:cNvSpPr txBox="1"/>
          <p:nvPr/>
        </p:nvSpPr>
        <p:spPr>
          <a:xfrm>
            <a:off x="7829240" y="3792588"/>
            <a:ext cx="1015328" cy="498598"/>
          </a:xfrm>
          <a:prstGeom prst="rect">
            <a:avLst/>
          </a:prstGeom>
          <a:noFill/>
        </p:spPr>
        <p:txBody>
          <a:bodyPr wrap="square" lIns="0" tIns="0" rIns="0" bIns="0" rtlCol="0">
            <a:spAutoFit/>
          </a:bodyPr>
          <a:lstStyle>
            <a:defPPr>
              <a:defRPr lang="en-US"/>
            </a:defPPr>
            <a:lvl1pPr marR="0" lvl="0" indent="0" defTabSz="1242954" fontAlgn="auto">
              <a:lnSpc>
                <a:spcPct val="90000"/>
              </a:lnSpc>
              <a:spcBef>
                <a:spcPts val="0"/>
              </a:spcBef>
              <a:spcAft>
                <a:spcPts val="800"/>
              </a:spcAft>
              <a:buClrTx/>
              <a:buSzTx/>
              <a:buFontTx/>
              <a:buNone/>
              <a:tabLst/>
              <a:defRPr kumimoji="0" sz="1200" u="none" strike="noStrike" cap="none" spc="-40" normalizeH="0" baseline="0">
                <a:ln>
                  <a:noFill/>
                </a:ln>
                <a:solidFill>
                  <a:srgbClr val="000000"/>
                </a:solidFill>
                <a:effectLst/>
                <a:uLnTx/>
                <a:uFillTx/>
                <a:latin typeface="Segoe UI" panose="020B0502040204020203" pitchFamily="34" charset="0"/>
                <a:cs typeface="Segoe UI" panose="020B0502040204020203" pitchFamily="34" charset="0"/>
              </a:defRPr>
            </a:lvl1pPr>
          </a:lstStyle>
          <a:p>
            <a:r>
              <a:rPr lang="en-US" dirty="0"/>
              <a:t>Microsoft</a:t>
            </a:r>
            <a:br>
              <a:rPr lang="en-US" dirty="0"/>
            </a:br>
            <a:r>
              <a:rPr lang="en-US" dirty="0"/>
              <a:t>Information Protection</a:t>
            </a:r>
          </a:p>
        </p:txBody>
      </p:sp>
      <p:sp>
        <p:nvSpPr>
          <p:cNvPr id="104" name="TextBox 103">
            <a:extLst>
              <a:ext uri="{FF2B5EF4-FFF2-40B4-BE49-F238E27FC236}">
                <a16:creationId xmlns:a16="http://schemas.microsoft.com/office/drawing/2014/main" id="{340A8969-ED83-4A62-93FD-BE758F130DC1}"/>
              </a:ext>
            </a:extLst>
          </p:cNvPr>
          <p:cNvSpPr txBox="1"/>
          <p:nvPr/>
        </p:nvSpPr>
        <p:spPr>
          <a:xfrm>
            <a:off x="7833105" y="4872737"/>
            <a:ext cx="1015328" cy="498598"/>
          </a:xfrm>
          <a:prstGeom prst="rect">
            <a:avLst/>
          </a:prstGeom>
          <a:noFill/>
        </p:spPr>
        <p:txBody>
          <a:bodyPr wrap="square" lIns="0" tIns="0" rIns="0" bIns="0" rtlCol="0">
            <a:spAutoFit/>
          </a:bodyPr>
          <a:lstStyle>
            <a:defPPr>
              <a:defRPr lang="en-US"/>
            </a:defPPr>
            <a:lvl1pPr marR="0" lvl="0" indent="0" defTabSz="1242954" fontAlgn="auto">
              <a:lnSpc>
                <a:spcPct val="90000"/>
              </a:lnSpc>
              <a:spcBef>
                <a:spcPts val="0"/>
              </a:spcBef>
              <a:spcAft>
                <a:spcPts val="800"/>
              </a:spcAft>
              <a:buClrTx/>
              <a:buSzTx/>
              <a:buFontTx/>
              <a:buNone/>
              <a:tabLst/>
              <a:defRPr kumimoji="0" sz="1200" u="none" strike="noStrike" cap="none" spc="-40" normalizeH="0" baseline="0">
                <a:ln>
                  <a:noFill/>
                </a:ln>
                <a:solidFill>
                  <a:srgbClr val="000000"/>
                </a:solidFill>
                <a:effectLst/>
                <a:uLnTx/>
                <a:uFillTx/>
                <a:latin typeface="Segoe UI" panose="020B0502040204020203" pitchFamily="34" charset="0"/>
                <a:cs typeface="Segoe UI" panose="020B0502040204020203" pitchFamily="34" charset="0"/>
              </a:defRPr>
            </a:lvl1pPr>
          </a:lstStyle>
          <a:p>
            <a:r>
              <a:rPr lang="en-US" dirty="0"/>
              <a:t>Microsoft</a:t>
            </a:r>
            <a:br>
              <a:rPr lang="en-US" dirty="0"/>
            </a:br>
            <a:r>
              <a:rPr lang="en-US" dirty="0"/>
              <a:t>Defender for Cloud Apps</a:t>
            </a:r>
          </a:p>
        </p:txBody>
      </p:sp>
      <p:grpSp>
        <p:nvGrpSpPr>
          <p:cNvPr id="139" name="Group 138">
            <a:extLst>
              <a:ext uri="{FF2B5EF4-FFF2-40B4-BE49-F238E27FC236}">
                <a16:creationId xmlns:a16="http://schemas.microsoft.com/office/drawing/2014/main" id="{2E1D57F8-949D-48E4-9847-924D5E39305D}"/>
              </a:ext>
            </a:extLst>
          </p:cNvPr>
          <p:cNvGrpSpPr/>
          <p:nvPr/>
        </p:nvGrpSpPr>
        <p:grpSpPr>
          <a:xfrm>
            <a:off x="7861684" y="4366561"/>
            <a:ext cx="560784" cy="452700"/>
            <a:chOff x="8079381" y="4078583"/>
            <a:chExt cx="440682" cy="355746"/>
          </a:xfrm>
        </p:grpSpPr>
        <p:sp>
          <p:nvSpPr>
            <p:cNvPr id="140" name="Freeform: Shape 139">
              <a:extLst>
                <a:ext uri="{FF2B5EF4-FFF2-40B4-BE49-F238E27FC236}">
                  <a16:creationId xmlns:a16="http://schemas.microsoft.com/office/drawing/2014/main" id="{BA88EDAD-217E-4D6B-82F9-E3EA0FC7B0A3}"/>
                </a:ext>
              </a:extLst>
            </p:cNvPr>
            <p:cNvSpPr>
              <a:spLocks noChangeAspect="1"/>
            </p:cNvSpPr>
            <p:nvPr/>
          </p:nvSpPr>
          <p:spPr bwMode="auto">
            <a:xfrm rot="5400000">
              <a:off x="8200642" y="4114444"/>
              <a:ext cx="199746" cy="391167"/>
            </a:xfrm>
            <a:custGeom>
              <a:avLst/>
              <a:gdLst>
                <a:gd name="connsiteX0" fmla="*/ 0 w 199746"/>
                <a:gd name="connsiteY0" fmla="*/ 237888 h 391167"/>
                <a:gd name="connsiteX1" fmla="*/ 50112 w 199746"/>
                <a:gd name="connsiteY1" fmla="*/ 161652 h 391167"/>
                <a:gd name="connsiteX2" fmla="*/ 52671 w 199746"/>
                <a:gd name="connsiteY2" fmla="*/ 161131 h 391167"/>
                <a:gd name="connsiteX3" fmla="*/ 45685 w 199746"/>
                <a:gd name="connsiteY3" fmla="*/ 156381 h 391167"/>
                <a:gd name="connsiteX4" fmla="*/ 30406 w 199746"/>
                <a:gd name="connsiteY4" fmla="*/ 119184 h 391167"/>
                <a:gd name="connsiteX5" fmla="*/ 82572 w 199746"/>
                <a:gd name="connsiteY5" fmla="*/ 66578 h 391167"/>
                <a:gd name="connsiteX6" fmla="*/ 98736 w 199746"/>
                <a:gd name="connsiteY6" fmla="*/ 69870 h 391167"/>
                <a:gd name="connsiteX7" fmla="*/ 98736 w 199746"/>
                <a:gd name="connsiteY7" fmla="*/ 50505 h 391167"/>
                <a:gd name="connsiteX8" fmla="*/ 149241 w 199746"/>
                <a:gd name="connsiteY8" fmla="*/ 0 h 391167"/>
                <a:gd name="connsiteX9" fmla="*/ 199746 w 199746"/>
                <a:gd name="connsiteY9" fmla="*/ 50505 h 391167"/>
                <a:gd name="connsiteX10" fmla="*/ 199746 w 199746"/>
                <a:gd name="connsiteY10" fmla="*/ 340662 h 391167"/>
                <a:gd name="connsiteX11" fmla="*/ 149241 w 199746"/>
                <a:gd name="connsiteY11" fmla="*/ 391167 h 391167"/>
                <a:gd name="connsiteX12" fmla="*/ 98736 w 199746"/>
                <a:gd name="connsiteY12" fmla="*/ 340662 h 391167"/>
                <a:gd name="connsiteX13" fmla="*/ 98736 w 199746"/>
                <a:gd name="connsiteY13" fmla="*/ 317230 h 391167"/>
                <a:gd name="connsiteX14" fmla="*/ 82048 w 199746"/>
                <a:gd name="connsiteY14" fmla="*/ 320627 h 391167"/>
                <a:gd name="connsiteX15" fmla="*/ 0 w 199746"/>
                <a:gd name="connsiteY15" fmla="*/ 237888 h 391167"/>
                <a:gd name="connsiteX16" fmla="*/ 71713 w 199746"/>
                <a:gd name="connsiteY16" fmla="*/ 195583 h 391167"/>
                <a:gd name="connsiteX17" fmla="*/ 102456 w 199746"/>
                <a:gd name="connsiteY17" fmla="*/ 226327 h 391167"/>
                <a:gd name="connsiteX18" fmla="*/ 130784 w 199746"/>
                <a:gd name="connsiteY18" fmla="*/ 207550 h 391167"/>
                <a:gd name="connsiteX19" fmla="*/ 131761 w 199746"/>
                <a:gd name="connsiteY19" fmla="*/ 202713 h 391167"/>
                <a:gd name="connsiteX20" fmla="*/ 167662 w 199746"/>
                <a:gd name="connsiteY20" fmla="*/ 202713 h 391167"/>
                <a:gd name="connsiteX21" fmla="*/ 174792 w 199746"/>
                <a:gd name="connsiteY21" fmla="*/ 195583 h 391167"/>
                <a:gd name="connsiteX22" fmla="*/ 167662 w 199746"/>
                <a:gd name="connsiteY22" fmla="*/ 188453 h 391167"/>
                <a:gd name="connsiteX23" fmla="*/ 131761 w 199746"/>
                <a:gd name="connsiteY23" fmla="*/ 188453 h 391167"/>
                <a:gd name="connsiteX24" fmla="*/ 130784 w 199746"/>
                <a:gd name="connsiteY24" fmla="*/ 183616 h 391167"/>
                <a:gd name="connsiteX25" fmla="*/ 102456 w 199746"/>
                <a:gd name="connsiteY25" fmla="*/ 164839 h 391167"/>
                <a:gd name="connsiteX26" fmla="*/ 71713 w 199746"/>
                <a:gd name="connsiteY26" fmla="*/ 195583 h 391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9746" h="391167">
                  <a:moveTo>
                    <a:pt x="0" y="237888"/>
                  </a:moveTo>
                  <a:cubicBezTo>
                    <a:pt x="0" y="203617"/>
                    <a:pt x="20663" y="174212"/>
                    <a:pt x="50112" y="161652"/>
                  </a:cubicBezTo>
                  <a:lnTo>
                    <a:pt x="52671" y="161131"/>
                  </a:lnTo>
                  <a:lnTo>
                    <a:pt x="45685" y="156381"/>
                  </a:lnTo>
                  <a:cubicBezTo>
                    <a:pt x="36245" y="146861"/>
                    <a:pt x="30406" y="133710"/>
                    <a:pt x="30406" y="119184"/>
                  </a:cubicBezTo>
                  <a:cubicBezTo>
                    <a:pt x="30406" y="90131"/>
                    <a:pt x="53761" y="66578"/>
                    <a:pt x="82572" y="66578"/>
                  </a:cubicBezTo>
                  <a:lnTo>
                    <a:pt x="98736" y="69870"/>
                  </a:lnTo>
                  <a:lnTo>
                    <a:pt x="98736" y="50505"/>
                  </a:lnTo>
                  <a:cubicBezTo>
                    <a:pt x="98736" y="22612"/>
                    <a:pt x="121348" y="0"/>
                    <a:pt x="149241" y="0"/>
                  </a:cubicBezTo>
                  <a:cubicBezTo>
                    <a:pt x="177134" y="0"/>
                    <a:pt x="199746" y="22612"/>
                    <a:pt x="199746" y="50505"/>
                  </a:cubicBezTo>
                  <a:lnTo>
                    <a:pt x="199746" y="340662"/>
                  </a:lnTo>
                  <a:cubicBezTo>
                    <a:pt x="199746" y="368555"/>
                    <a:pt x="177134" y="391167"/>
                    <a:pt x="149241" y="391167"/>
                  </a:cubicBezTo>
                  <a:cubicBezTo>
                    <a:pt x="121348" y="391167"/>
                    <a:pt x="98736" y="368555"/>
                    <a:pt x="98736" y="340662"/>
                  </a:cubicBezTo>
                  <a:lnTo>
                    <a:pt x="98736" y="317230"/>
                  </a:lnTo>
                  <a:lnTo>
                    <a:pt x="82048" y="320627"/>
                  </a:lnTo>
                  <a:cubicBezTo>
                    <a:pt x="36735" y="320627"/>
                    <a:pt x="0" y="283584"/>
                    <a:pt x="0" y="237888"/>
                  </a:cubicBezTo>
                  <a:close/>
                  <a:moveTo>
                    <a:pt x="71713" y="195583"/>
                  </a:moveTo>
                  <a:cubicBezTo>
                    <a:pt x="71713" y="212562"/>
                    <a:pt x="85477" y="226327"/>
                    <a:pt x="102456" y="226327"/>
                  </a:cubicBezTo>
                  <a:cubicBezTo>
                    <a:pt x="115191" y="226327"/>
                    <a:pt x="126117" y="218584"/>
                    <a:pt x="130784" y="207550"/>
                  </a:cubicBezTo>
                  <a:lnTo>
                    <a:pt x="131761" y="202713"/>
                  </a:lnTo>
                  <a:lnTo>
                    <a:pt x="167662" y="202713"/>
                  </a:lnTo>
                  <a:cubicBezTo>
                    <a:pt x="171600" y="202713"/>
                    <a:pt x="174792" y="199521"/>
                    <a:pt x="174792" y="195583"/>
                  </a:cubicBezTo>
                  <a:cubicBezTo>
                    <a:pt x="174792" y="191645"/>
                    <a:pt x="171600" y="188453"/>
                    <a:pt x="167662" y="188453"/>
                  </a:cubicBezTo>
                  <a:lnTo>
                    <a:pt x="131761" y="188453"/>
                  </a:lnTo>
                  <a:lnTo>
                    <a:pt x="130784" y="183616"/>
                  </a:lnTo>
                  <a:cubicBezTo>
                    <a:pt x="126117" y="172582"/>
                    <a:pt x="115191" y="164839"/>
                    <a:pt x="102456" y="164839"/>
                  </a:cubicBezTo>
                  <a:cubicBezTo>
                    <a:pt x="85477" y="164839"/>
                    <a:pt x="71713" y="178603"/>
                    <a:pt x="71713" y="195583"/>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41" name="Freeform: Shape 140">
              <a:extLst>
                <a:ext uri="{FF2B5EF4-FFF2-40B4-BE49-F238E27FC236}">
                  <a16:creationId xmlns:a16="http://schemas.microsoft.com/office/drawing/2014/main" id="{9BD24C6A-F274-456E-8E6C-8014873C3791}"/>
                </a:ext>
              </a:extLst>
            </p:cNvPr>
            <p:cNvSpPr>
              <a:spLocks noChangeAspect="1"/>
            </p:cNvSpPr>
            <p:nvPr/>
          </p:nvSpPr>
          <p:spPr bwMode="auto">
            <a:xfrm rot="5400000">
              <a:off x="8121849" y="4036115"/>
              <a:ext cx="355746" cy="440682"/>
            </a:xfrm>
            <a:custGeom>
              <a:avLst/>
              <a:gdLst>
                <a:gd name="connsiteX0" fmla="*/ 651546 w 1140565"/>
                <a:gd name="connsiteY0" fmla="*/ 706439 h 1412877"/>
                <a:gd name="connsiteX1" fmla="*/ 750114 w 1140565"/>
                <a:gd name="connsiteY1" fmla="*/ 607871 h 1412877"/>
                <a:gd name="connsiteX2" fmla="*/ 840936 w 1140565"/>
                <a:gd name="connsiteY2" fmla="*/ 668071 h 1412877"/>
                <a:gd name="connsiteX3" fmla="*/ 844067 w 1140565"/>
                <a:gd name="connsiteY3" fmla="*/ 683579 h 1412877"/>
                <a:gd name="connsiteX4" fmla="*/ 959172 w 1140565"/>
                <a:gd name="connsiteY4" fmla="*/ 683579 h 1412877"/>
                <a:gd name="connsiteX5" fmla="*/ 982032 w 1140565"/>
                <a:gd name="connsiteY5" fmla="*/ 706439 h 1412877"/>
                <a:gd name="connsiteX6" fmla="*/ 959172 w 1140565"/>
                <a:gd name="connsiteY6" fmla="*/ 729299 h 1412877"/>
                <a:gd name="connsiteX7" fmla="*/ 844067 w 1140565"/>
                <a:gd name="connsiteY7" fmla="*/ 729299 h 1412877"/>
                <a:gd name="connsiteX8" fmla="*/ 840936 w 1140565"/>
                <a:gd name="connsiteY8" fmla="*/ 744807 h 1412877"/>
                <a:gd name="connsiteX9" fmla="*/ 750114 w 1140565"/>
                <a:gd name="connsiteY9" fmla="*/ 805007 h 1412877"/>
                <a:gd name="connsiteX10" fmla="*/ 651546 w 1140565"/>
                <a:gd name="connsiteY10" fmla="*/ 706439 h 1412877"/>
                <a:gd name="connsiteX11" fmla="*/ 421627 w 1140565"/>
                <a:gd name="connsiteY11" fmla="*/ 842075 h 1412877"/>
                <a:gd name="connsiteX12" fmla="*/ 684684 w 1140565"/>
                <a:gd name="connsiteY12" fmla="*/ 1107346 h 1412877"/>
                <a:gd name="connsiteX13" fmla="*/ 738187 w 1140565"/>
                <a:gd name="connsiteY13" fmla="*/ 1096454 h 1412877"/>
                <a:gd name="connsiteX14" fmla="*/ 738187 w 1140565"/>
                <a:gd name="connsiteY14" fmla="*/ 1171578 h 1412877"/>
                <a:gd name="connsiteX15" fmla="*/ 900112 w 1140565"/>
                <a:gd name="connsiteY15" fmla="*/ 1333503 h 1412877"/>
                <a:gd name="connsiteX16" fmla="*/ 1062037 w 1140565"/>
                <a:gd name="connsiteY16" fmla="*/ 1171578 h 1412877"/>
                <a:gd name="connsiteX17" fmla="*/ 1062037 w 1140565"/>
                <a:gd name="connsiteY17" fmla="*/ 241302 h 1412877"/>
                <a:gd name="connsiteX18" fmla="*/ 900112 w 1140565"/>
                <a:gd name="connsiteY18" fmla="*/ 79377 h 1412877"/>
                <a:gd name="connsiteX19" fmla="*/ 738187 w 1140565"/>
                <a:gd name="connsiteY19" fmla="*/ 241302 h 1412877"/>
                <a:gd name="connsiteX20" fmla="*/ 738187 w 1140565"/>
                <a:gd name="connsiteY20" fmla="*/ 303387 h 1412877"/>
                <a:gd name="connsiteX21" fmla="*/ 686361 w 1140565"/>
                <a:gd name="connsiteY21" fmla="*/ 292835 h 1412877"/>
                <a:gd name="connsiteX22" fmla="*/ 519112 w 1140565"/>
                <a:gd name="connsiteY22" fmla="*/ 461493 h 1412877"/>
                <a:gd name="connsiteX23" fmla="*/ 568098 w 1140565"/>
                <a:gd name="connsiteY23" fmla="*/ 580753 h 1412877"/>
                <a:gd name="connsiteX24" fmla="*/ 590495 w 1140565"/>
                <a:gd name="connsiteY24" fmla="*/ 595980 h 1412877"/>
                <a:gd name="connsiteX25" fmla="*/ 582291 w 1140565"/>
                <a:gd name="connsiteY25" fmla="*/ 597651 h 1412877"/>
                <a:gd name="connsiteX26" fmla="*/ 421627 w 1140565"/>
                <a:gd name="connsiteY26" fmla="*/ 842075 h 1412877"/>
                <a:gd name="connsiteX27" fmla="*/ 79377 w 1140565"/>
                <a:gd name="connsiteY27" fmla="*/ 706440 h 1412877"/>
                <a:gd name="connsiteX28" fmla="*/ 241780 w 1140565"/>
                <a:gd name="connsiteY28" fmla="*/ 868843 h 1412877"/>
                <a:gd name="connsiteX29" fmla="*/ 344064 w 1140565"/>
                <a:gd name="connsiteY29" fmla="*/ 868843 h 1412877"/>
                <a:gd name="connsiteX30" fmla="*/ 341314 w 1140565"/>
                <a:gd name="connsiteY30" fmla="*/ 837421 h 1412877"/>
                <a:gd name="connsiteX31" fmla="*/ 440221 w 1140565"/>
                <a:gd name="connsiteY31" fmla="*/ 596629 h 1412877"/>
                <a:gd name="connsiteX32" fmla="*/ 473218 w 1140565"/>
                <a:gd name="connsiteY32" fmla="*/ 569175 h 1412877"/>
                <a:gd name="connsiteX33" fmla="*/ 463504 w 1140565"/>
                <a:gd name="connsiteY33" fmla="*/ 551127 h 1412877"/>
                <a:gd name="connsiteX34" fmla="*/ 462152 w 1140565"/>
                <a:gd name="connsiteY34" fmla="*/ 546735 h 1412877"/>
                <a:gd name="connsiteX35" fmla="*/ 448789 w 1140565"/>
                <a:gd name="connsiteY35" fmla="*/ 544037 h 1412877"/>
                <a:gd name="connsiteX36" fmla="*/ 241780 w 1140565"/>
                <a:gd name="connsiteY36" fmla="*/ 544037 h 1412877"/>
                <a:gd name="connsiteX37" fmla="*/ 79377 w 1140565"/>
                <a:gd name="connsiteY37" fmla="*/ 706440 h 1412877"/>
                <a:gd name="connsiteX38" fmla="*/ 0 w 1140565"/>
                <a:gd name="connsiteY38" fmla="*/ 704374 h 1412877"/>
                <a:gd name="connsiteX39" fmla="*/ 242410 w 1140565"/>
                <a:gd name="connsiteY39" fmla="*/ 461963 h 1412877"/>
                <a:gd name="connsiteX40" fmla="*/ 395767 w 1140565"/>
                <a:gd name="connsiteY40" fmla="*/ 461963 h 1412877"/>
                <a:gd name="connsiteX41" fmla="*/ 444621 w 1140565"/>
                <a:gd name="connsiteY41" fmla="*/ 466888 h 1412877"/>
                <a:gd name="connsiteX42" fmla="*/ 445597 w 1140565"/>
                <a:gd name="connsiteY42" fmla="*/ 467191 h 1412877"/>
                <a:gd name="connsiteX43" fmla="*/ 444497 w 1140565"/>
                <a:gd name="connsiteY43" fmla="*/ 456189 h 1412877"/>
                <a:gd name="connsiteX44" fmla="*/ 592217 w 1140565"/>
                <a:gd name="connsiteY44" fmla="*/ 231455 h 1412877"/>
                <a:gd name="connsiteX45" fmla="*/ 662717 w 1140565"/>
                <a:gd name="connsiteY45" fmla="*/ 217102 h 1412877"/>
                <a:gd name="connsiteX46" fmla="*/ 665278 w 1140565"/>
                <a:gd name="connsiteY46" fmla="*/ 191697 h 1412877"/>
                <a:gd name="connsiteX47" fmla="*/ 900483 w 1140565"/>
                <a:gd name="connsiteY47" fmla="*/ 0 h 1412877"/>
                <a:gd name="connsiteX48" fmla="*/ 900483 w 1140565"/>
                <a:gd name="connsiteY48" fmla="*/ 1 h 1412877"/>
                <a:gd name="connsiteX49" fmla="*/ 1140565 w 1140565"/>
                <a:gd name="connsiteY49" fmla="*/ 240083 h 1412877"/>
                <a:gd name="connsiteX50" fmla="*/ 1140564 w 1140565"/>
                <a:gd name="connsiteY50" fmla="*/ 1172795 h 1412877"/>
                <a:gd name="connsiteX51" fmla="*/ 993933 w 1140565"/>
                <a:gd name="connsiteY51" fmla="*/ 1394010 h 1412877"/>
                <a:gd name="connsiteX52" fmla="*/ 900482 w 1140565"/>
                <a:gd name="connsiteY52" fmla="*/ 1412877 h 1412877"/>
                <a:gd name="connsiteX53" fmla="*/ 807032 w 1140565"/>
                <a:gd name="connsiteY53" fmla="*/ 1394010 h 1412877"/>
                <a:gd name="connsiteX54" fmla="*/ 665278 w 1140565"/>
                <a:gd name="connsiteY54" fmla="*/ 1221180 h 1412877"/>
                <a:gd name="connsiteX55" fmla="*/ 660733 w 1140565"/>
                <a:gd name="connsiteY55" fmla="*/ 1176095 h 1412877"/>
                <a:gd name="connsiteX56" fmla="*/ 610947 w 1140565"/>
                <a:gd name="connsiteY56" fmla="*/ 1171034 h 1412877"/>
                <a:gd name="connsiteX57" fmla="*/ 361805 w 1140565"/>
                <a:gd name="connsiteY57" fmla="*/ 954507 h 1412877"/>
                <a:gd name="connsiteX58" fmla="*/ 359736 w 1140565"/>
                <a:gd name="connsiteY58" fmla="*/ 946784 h 1412877"/>
                <a:gd name="connsiteX59" fmla="*/ 242410 w 1140565"/>
                <a:gd name="connsiteY59" fmla="*/ 946784 h 1412877"/>
                <a:gd name="connsiteX60" fmla="*/ 0 w 1140565"/>
                <a:gd name="connsiteY60" fmla="*/ 704374 h 1412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140565" h="1412877">
                  <a:moveTo>
                    <a:pt x="651546" y="706439"/>
                  </a:moveTo>
                  <a:cubicBezTo>
                    <a:pt x="651546" y="652001"/>
                    <a:pt x="695676" y="607871"/>
                    <a:pt x="750114" y="607871"/>
                  </a:cubicBezTo>
                  <a:cubicBezTo>
                    <a:pt x="790943" y="607871"/>
                    <a:pt x="825973" y="632694"/>
                    <a:pt x="840936" y="668071"/>
                  </a:cubicBezTo>
                  <a:lnTo>
                    <a:pt x="844067" y="683579"/>
                  </a:lnTo>
                  <a:lnTo>
                    <a:pt x="959172" y="683579"/>
                  </a:lnTo>
                  <a:cubicBezTo>
                    <a:pt x="971797" y="683579"/>
                    <a:pt x="982032" y="693814"/>
                    <a:pt x="982032" y="706439"/>
                  </a:cubicBezTo>
                  <a:cubicBezTo>
                    <a:pt x="982032" y="719064"/>
                    <a:pt x="971797" y="729299"/>
                    <a:pt x="959172" y="729299"/>
                  </a:cubicBezTo>
                  <a:lnTo>
                    <a:pt x="844067" y="729299"/>
                  </a:lnTo>
                  <a:lnTo>
                    <a:pt x="840936" y="744807"/>
                  </a:lnTo>
                  <a:cubicBezTo>
                    <a:pt x="825973" y="780184"/>
                    <a:pt x="790943" y="805007"/>
                    <a:pt x="750114" y="805007"/>
                  </a:cubicBezTo>
                  <a:cubicBezTo>
                    <a:pt x="695676" y="805007"/>
                    <a:pt x="651546" y="760877"/>
                    <a:pt x="651546" y="706439"/>
                  </a:cubicBezTo>
                  <a:close/>
                  <a:moveTo>
                    <a:pt x="421627" y="842075"/>
                  </a:moveTo>
                  <a:cubicBezTo>
                    <a:pt x="421627" y="988580"/>
                    <a:pt x="539402" y="1107346"/>
                    <a:pt x="684684" y="1107346"/>
                  </a:cubicBezTo>
                  <a:lnTo>
                    <a:pt x="738187" y="1096454"/>
                  </a:lnTo>
                  <a:lnTo>
                    <a:pt x="738187" y="1171578"/>
                  </a:lnTo>
                  <a:cubicBezTo>
                    <a:pt x="738187" y="1261007"/>
                    <a:pt x="810683" y="1333503"/>
                    <a:pt x="900112" y="1333503"/>
                  </a:cubicBezTo>
                  <a:cubicBezTo>
                    <a:pt x="989541" y="1333503"/>
                    <a:pt x="1062037" y="1261007"/>
                    <a:pt x="1062037" y="1171578"/>
                  </a:cubicBezTo>
                  <a:lnTo>
                    <a:pt x="1062037" y="241302"/>
                  </a:lnTo>
                  <a:cubicBezTo>
                    <a:pt x="1062037" y="151873"/>
                    <a:pt x="989541" y="79377"/>
                    <a:pt x="900112" y="79377"/>
                  </a:cubicBezTo>
                  <a:cubicBezTo>
                    <a:pt x="810683" y="79377"/>
                    <a:pt x="738187" y="151873"/>
                    <a:pt x="738187" y="241302"/>
                  </a:cubicBezTo>
                  <a:lnTo>
                    <a:pt x="738187" y="303387"/>
                  </a:lnTo>
                  <a:lnTo>
                    <a:pt x="686361" y="292835"/>
                  </a:lnTo>
                  <a:cubicBezTo>
                    <a:pt x="593992" y="292835"/>
                    <a:pt x="519112" y="368346"/>
                    <a:pt x="519112" y="461493"/>
                  </a:cubicBezTo>
                  <a:cubicBezTo>
                    <a:pt x="519112" y="508067"/>
                    <a:pt x="537832" y="550231"/>
                    <a:pt x="568098" y="580753"/>
                  </a:cubicBezTo>
                  <a:lnTo>
                    <a:pt x="590495" y="595980"/>
                  </a:lnTo>
                  <a:lnTo>
                    <a:pt x="582291" y="597651"/>
                  </a:lnTo>
                  <a:cubicBezTo>
                    <a:pt x="487876" y="637921"/>
                    <a:pt x="421627" y="732196"/>
                    <a:pt x="421627" y="842075"/>
                  </a:cubicBezTo>
                  <a:close/>
                  <a:moveTo>
                    <a:pt x="79377" y="706440"/>
                  </a:moveTo>
                  <a:cubicBezTo>
                    <a:pt x="79377" y="796133"/>
                    <a:pt x="152087" y="868843"/>
                    <a:pt x="241780" y="868843"/>
                  </a:cubicBezTo>
                  <a:lnTo>
                    <a:pt x="344064" y="868843"/>
                  </a:lnTo>
                  <a:lnTo>
                    <a:pt x="341314" y="837421"/>
                  </a:lnTo>
                  <a:cubicBezTo>
                    <a:pt x="341314" y="743386"/>
                    <a:pt x="379112" y="658253"/>
                    <a:pt x="440221" y="596629"/>
                  </a:cubicBezTo>
                  <a:lnTo>
                    <a:pt x="473218" y="569175"/>
                  </a:lnTo>
                  <a:lnTo>
                    <a:pt x="463504" y="551127"/>
                  </a:lnTo>
                  <a:lnTo>
                    <a:pt x="462152" y="546735"/>
                  </a:lnTo>
                  <a:lnTo>
                    <a:pt x="448789" y="544037"/>
                  </a:lnTo>
                  <a:lnTo>
                    <a:pt x="241780" y="544037"/>
                  </a:lnTo>
                  <a:cubicBezTo>
                    <a:pt x="152087" y="544037"/>
                    <a:pt x="79377" y="616747"/>
                    <a:pt x="79377" y="706440"/>
                  </a:cubicBezTo>
                  <a:close/>
                  <a:moveTo>
                    <a:pt x="0" y="704374"/>
                  </a:moveTo>
                  <a:cubicBezTo>
                    <a:pt x="0" y="570495"/>
                    <a:pt x="108531" y="461963"/>
                    <a:pt x="242410" y="461963"/>
                  </a:cubicBezTo>
                  <a:lnTo>
                    <a:pt x="395767" y="461963"/>
                  </a:lnTo>
                  <a:cubicBezTo>
                    <a:pt x="412502" y="461963"/>
                    <a:pt x="428840" y="463659"/>
                    <a:pt x="444621" y="466888"/>
                  </a:cubicBezTo>
                  <a:lnTo>
                    <a:pt x="445597" y="467191"/>
                  </a:lnTo>
                  <a:lnTo>
                    <a:pt x="444497" y="456189"/>
                  </a:lnTo>
                  <a:cubicBezTo>
                    <a:pt x="444497" y="355162"/>
                    <a:pt x="505408" y="268481"/>
                    <a:pt x="592217" y="231455"/>
                  </a:cubicBezTo>
                  <a:lnTo>
                    <a:pt x="662717" y="217102"/>
                  </a:lnTo>
                  <a:lnTo>
                    <a:pt x="665278" y="191697"/>
                  </a:lnTo>
                  <a:cubicBezTo>
                    <a:pt x="687665" y="82296"/>
                    <a:pt x="784463" y="0"/>
                    <a:pt x="900483" y="0"/>
                  </a:cubicBezTo>
                  <a:lnTo>
                    <a:pt x="900483" y="1"/>
                  </a:lnTo>
                  <a:cubicBezTo>
                    <a:pt x="1033077" y="1"/>
                    <a:pt x="1140565" y="107489"/>
                    <a:pt x="1140565" y="240083"/>
                  </a:cubicBezTo>
                  <a:lnTo>
                    <a:pt x="1140564" y="1172795"/>
                  </a:lnTo>
                  <a:cubicBezTo>
                    <a:pt x="1140564" y="1272240"/>
                    <a:pt x="1080102" y="1357564"/>
                    <a:pt x="993933" y="1394010"/>
                  </a:cubicBezTo>
                  <a:lnTo>
                    <a:pt x="900482" y="1412877"/>
                  </a:lnTo>
                  <a:lnTo>
                    <a:pt x="807032" y="1394010"/>
                  </a:lnTo>
                  <a:cubicBezTo>
                    <a:pt x="735224" y="1363638"/>
                    <a:pt x="681269" y="1299324"/>
                    <a:pt x="665278" y="1221180"/>
                  </a:cubicBezTo>
                  <a:lnTo>
                    <a:pt x="660733" y="1176095"/>
                  </a:lnTo>
                  <a:lnTo>
                    <a:pt x="610947" y="1171034"/>
                  </a:lnTo>
                  <a:cubicBezTo>
                    <a:pt x="495538" y="1147219"/>
                    <a:pt x="401574" y="1064035"/>
                    <a:pt x="361805" y="954507"/>
                  </a:cubicBezTo>
                  <a:lnTo>
                    <a:pt x="359736" y="946784"/>
                  </a:lnTo>
                  <a:lnTo>
                    <a:pt x="242410" y="946784"/>
                  </a:lnTo>
                  <a:cubicBezTo>
                    <a:pt x="108531" y="946784"/>
                    <a:pt x="0" y="838253"/>
                    <a:pt x="0" y="704374"/>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9" name="Group 8">
            <a:extLst>
              <a:ext uri="{FF2B5EF4-FFF2-40B4-BE49-F238E27FC236}">
                <a16:creationId xmlns:a16="http://schemas.microsoft.com/office/drawing/2014/main" id="{5670D130-F190-4F06-BC8D-65433D248936}"/>
              </a:ext>
            </a:extLst>
          </p:cNvPr>
          <p:cNvGrpSpPr/>
          <p:nvPr/>
        </p:nvGrpSpPr>
        <p:grpSpPr>
          <a:xfrm>
            <a:off x="2692025" y="5704605"/>
            <a:ext cx="6675120" cy="947066"/>
            <a:chOff x="2692025" y="5647451"/>
            <a:chExt cx="6675120" cy="947066"/>
          </a:xfrm>
        </p:grpSpPr>
        <p:sp>
          <p:nvSpPr>
            <p:cNvPr id="4" name="Right Bracket 3">
              <a:extLst>
                <a:ext uri="{FF2B5EF4-FFF2-40B4-BE49-F238E27FC236}">
                  <a16:creationId xmlns:a16="http://schemas.microsoft.com/office/drawing/2014/main" id="{DAB2EAFC-11DF-46A3-8CDA-4AFDFAA08FCC}"/>
                </a:ext>
              </a:extLst>
            </p:cNvPr>
            <p:cNvSpPr/>
            <p:nvPr/>
          </p:nvSpPr>
          <p:spPr>
            <a:xfrm rot="5400000">
              <a:off x="5916952" y="2595710"/>
              <a:ext cx="225266" cy="6675120"/>
            </a:xfrm>
            <a:prstGeom prst="rightBracket">
              <a:avLst>
                <a:gd name="adj" fmla="val 0"/>
              </a:avLst>
            </a:prstGeom>
            <a:ln w="28575" cap="rnd">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cs typeface="Arial" pitchFamily="34" charset="0"/>
              </a:endParaRPr>
            </a:p>
          </p:txBody>
        </p:sp>
        <p:sp>
          <p:nvSpPr>
            <p:cNvPr id="67" name="TextBox 66">
              <a:extLst>
                <a:ext uri="{FF2B5EF4-FFF2-40B4-BE49-F238E27FC236}">
                  <a16:creationId xmlns:a16="http://schemas.microsoft.com/office/drawing/2014/main" id="{0EFDAC12-DC3D-4598-80A7-BE1620F5FD96}"/>
                </a:ext>
              </a:extLst>
            </p:cNvPr>
            <p:cNvSpPr txBox="1"/>
            <p:nvPr/>
          </p:nvSpPr>
          <p:spPr>
            <a:xfrm>
              <a:off x="4145754" y="6255963"/>
              <a:ext cx="3703400" cy="338554"/>
            </a:xfrm>
            <a:prstGeom prst="rect">
              <a:avLst/>
            </a:prstGeom>
            <a:noFill/>
          </p:spPr>
          <p:txBody>
            <a:bodyPr wrap="square">
              <a:spAutoFit/>
            </a:bodyPr>
            <a:lstStyle/>
            <a:p>
              <a:pPr marL="0" marR="0" lvl="0" indent="0" algn="ctr" defTabSz="594451" rtl="0" eaLnBrk="1" fontAlgn="base" latinLnBrk="0" hangingPunct="1">
                <a:lnSpc>
                  <a:spcPct val="100000"/>
                </a:lnSpc>
                <a:spcBef>
                  <a:spcPct val="0"/>
                </a:spcBef>
                <a:spcAft>
                  <a:spcPts val="383"/>
                </a:spcAft>
                <a:buClrTx/>
                <a:buSzTx/>
                <a:buFontTx/>
                <a:buNone/>
                <a:tabLst/>
                <a:defRPr/>
              </a:pPr>
              <a:r>
                <a:rPr kumimoji="0" lang="en-US" sz="1600" b="0" i="0" u="none" strike="noStrike" kern="1200" cap="none" spc="-50" normalizeH="0" baseline="0" noProof="0" dirty="0">
                  <a:ln>
                    <a:noFill/>
                  </a:ln>
                  <a:solidFill>
                    <a:schemeClr val="tx2"/>
                  </a:solidFill>
                  <a:effectLst/>
                  <a:uLnTx/>
                  <a:uFillTx/>
                  <a:latin typeface="Segoe UI Semibold"/>
                  <a:cs typeface="Segoe UI" pitchFamily="34" charset="0"/>
                </a:rPr>
                <a:t>Microsoft Sentinel</a:t>
              </a:r>
            </a:p>
          </p:txBody>
        </p:sp>
        <p:pic>
          <p:nvPicPr>
            <p:cNvPr id="143" name="Graphic 142">
              <a:extLst>
                <a:ext uri="{FF2B5EF4-FFF2-40B4-BE49-F238E27FC236}">
                  <a16:creationId xmlns:a16="http://schemas.microsoft.com/office/drawing/2014/main" id="{05EF96E3-5F56-413A-BB2E-9D88AD8EDDF5}"/>
                </a:ext>
              </a:extLst>
            </p:cNvPr>
            <p:cNvPicPr>
              <a:picLocks noChangeAspect="1"/>
            </p:cNvPicPr>
            <p:nvPr/>
          </p:nvPicPr>
          <p:blipFill>
            <a:blip r:embed="rId21">
              <a:extLst>
                <a:ext uri="{96DAC541-7B7A-43D3-8B79-37D633B846F1}">
                  <asvg:svgBlip xmlns:asvg="http://schemas.microsoft.com/office/drawing/2016/SVG/main" r:embed="rId22"/>
                </a:ext>
              </a:extLst>
            </a:blip>
            <a:srcRect/>
            <a:stretch/>
          </p:blipFill>
          <p:spPr>
            <a:xfrm>
              <a:off x="5733814" y="5647451"/>
              <a:ext cx="591542" cy="591542"/>
            </a:xfrm>
            <a:prstGeom prst="rect">
              <a:avLst/>
            </a:prstGeom>
          </p:spPr>
        </p:pic>
      </p:grpSp>
      <p:pic>
        <p:nvPicPr>
          <p:cNvPr id="144" name="Graphic 143">
            <a:extLst>
              <a:ext uri="{FF2B5EF4-FFF2-40B4-BE49-F238E27FC236}">
                <a16:creationId xmlns:a16="http://schemas.microsoft.com/office/drawing/2014/main" id="{DA12E325-B30B-436B-8E4F-5587B087A974}"/>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3404992" y="5121838"/>
            <a:ext cx="377875" cy="377875"/>
          </a:xfrm>
          <a:prstGeom prst="rect">
            <a:avLst/>
          </a:prstGeom>
        </p:spPr>
      </p:pic>
      <p:pic>
        <p:nvPicPr>
          <p:cNvPr id="145" name="Graphic 144">
            <a:extLst>
              <a:ext uri="{FF2B5EF4-FFF2-40B4-BE49-F238E27FC236}">
                <a16:creationId xmlns:a16="http://schemas.microsoft.com/office/drawing/2014/main" id="{4C07BAA9-9CA0-4B63-84A6-A0E1E6F6A089}"/>
              </a:ext>
            </a:extLst>
          </p:cNvPr>
          <p:cNvPicPr>
            <a:picLocks noChangeAspect="1"/>
          </p:cNvPicPr>
          <p:nvPr/>
        </p:nvPicPr>
        <p:blipFill>
          <a:blip r:embed="rId25" cstate="email">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3358094" y="4572344"/>
            <a:ext cx="417924" cy="440914"/>
          </a:xfrm>
          <a:prstGeom prst="rect">
            <a:avLst/>
          </a:prstGeom>
        </p:spPr>
      </p:pic>
      <p:sp>
        <p:nvSpPr>
          <p:cNvPr id="146" name="TextBox 145">
            <a:extLst>
              <a:ext uri="{FF2B5EF4-FFF2-40B4-BE49-F238E27FC236}">
                <a16:creationId xmlns:a16="http://schemas.microsoft.com/office/drawing/2014/main" id="{071694E4-B988-4DC3-9A58-02B4FB2124A4}"/>
              </a:ext>
            </a:extLst>
          </p:cNvPr>
          <p:cNvSpPr txBox="1"/>
          <p:nvPr/>
        </p:nvSpPr>
        <p:spPr>
          <a:xfrm>
            <a:off x="3860336" y="4612752"/>
            <a:ext cx="1097280" cy="332399"/>
          </a:xfrm>
          <a:prstGeom prst="rect">
            <a:avLst/>
          </a:prstGeom>
          <a:noFill/>
        </p:spPr>
        <p:txBody>
          <a:bodyPr wrap="square" lIns="0" tIns="0" rIns="0" bIns="0" rtlCol="0">
            <a:spAutoFit/>
          </a:bodyPr>
          <a:lstStyle/>
          <a:p>
            <a:pPr marL="0" marR="0" lvl="0" indent="0" algn="l" defTabSz="1242954" rtl="0" eaLnBrk="1" fontAlgn="auto" latinLnBrk="0" hangingPunct="1">
              <a:lnSpc>
                <a:spcPct val="90000"/>
              </a:lnSpc>
              <a:spcBef>
                <a:spcPts val="0"/>
              </a:spcBef>
              <a:spcAft>
                <a:spcPts val="800"/>
              </a:spcAft>
              <a:buClrTx/>
              <a:buSzTx/>
              <a:buFontTx/>
              <a:buNone/>
              <a:tabLst/>
              <a:defRPr/>
            </a:pPr>
            <a:r>
              <a:rPr kumimoji="0" lang="en-US" sz="1200" u="none" strike="noStrike" kern="1200" cap="none" spc="-40" normalizeH="0" baseline="0" noProof="0" dirty="0">
                <a:ln>
                  <a:noFill/>
                </a:ln>
                <a:solidFill>
                  <a:srgbClr val="000000"/>
                </a:solidFill>
                <a:effectLst/>
                <a:uLnTx/>
                <a:uFillTx/>
                <a:latin typeface="Segoe UI" panose="020B0502040204020203" pitchFamily="34" charset="0"/>
                <a:cs typeface="Segoe UI" panose="020B0502040204020203" pitchFamily="34" charset="0"/>
              </a:rPr>
              <a:t>Microsoft</a:t>
            </a:r>
            <a:br>
              <a:rPr kumimoji="0" lang="en-US" sz="1200" u="none" strike="noStrike" kern="1200" cap="none" spc="-40" normalizeH="0" baseline="0" noProof="0" dirty="0">
                <a:ln>
                  <a:noFill/>
                </a:ln>
                <a:solidFill>
                  <a:srgbClr val="000000"/>
                </a:solidFill>
                <a:effectLst/>
                <a:uLnTx/>
                <a:uFillTx/>
                <a:latin typeface="Segoe UI" panose="020B0502040204020203" pitchFamily="34" charset="0"/>
                <a:cs typeface="Segoe UI" panose="020B0502040204020203" pitchFamily="34" charset="0"/>
              </a:rPr>
            </a:br>
            <a:r>
              <a:rPr kumimoji="0" lang="en-US" sz="1200" u="none" strike="noStrike" kern="1200" cap="none" spc="-40" normalizeH="0" baseline="0" noProof="0" dirty="0">
                <a:ln>
                  <a:noFill/>
                </a:ln>
                <a:solidFill>
                  <a:srgbClr val="000000"/>
                </a:solidFill>
                <a:effectLst/>
                <a:uLnTx/>
                <a:uFillTx/>
                <a:latin typeface="Segoe UI" panose="020B0502040204020203" pitchFamily="34" charset="0"/>
                <a:cs typeface="Segoe UI" panose="020B0502040204020203" pitchFamily="34" charset="0"/>
              </a:rPr>
              <a:t>Defender</a:t>
            </a:r>
          </a:p>
        </p:txBody>
      </p:sp>
      <p:sp>
        <p:nvSpPr>
          <p:cNvPr id="147" name="TextBox 146">
            <a:extLst>
              <a:ext uri="{FF2B5EF4-FFF2-40B4-BE49-F238E27FC236}">
                <a16:creationId xmlns:a16="http://schemas.microsoft.com/office/drawing/2014/main" id="{4F6751D0-6F5E-4107-871B-36BBDF74F6E8}"/>
              </a:ext>
            </a:extLst>
          </p:cNvPr>
          <p:cNvSpPr txBox="1"/>
          <p:nvPr/>
        </p:nvSpPr>
        <p:spPr>
          <a:xfrm>
            <a:off x="3887210" y="5130726"/>
            <a:ext cx="1097280" cy="498598"/>
          </a:xfrm>
          <a:prstGeom prst="rect">
            <a:avLst/>
          </a:prstGeom>
          <a:noFill/>
        </p:spPr>
        <p:txBody>
          <a:bodyPr wrap="square" lIns="0" tIns="0" rIns="0" bIns="0" rtlCol="0">
            <a:spAutoFit/>
          </a:bodyPr>
          <a:lstStyle>
            <a:defPPr>
              <a:defRPr lang="en-US"/>
            </a:defPPr>
            <a:lvl1pPr marR="0" lvl="0" indent="0" defTabSz="1242954" fontAlgn="auto">
              <a:lnSpc>
                <a:spcPct val="90000"/>
              </a:lnSpc>
              <a:spcBef>
                <a:spcPts val="0"/>
              </a:spcBef>
              <a:spcAft>
                <a:spcPts val="800"/>
              </a:spcAft>
              <a:buClrTx/>
              <a:buSzTx/>
              <a:buFontTx/>
              <a:buNone/>
              <a:tabLst/>
              <a:defRPr kumimoji="0" sz="1200" u="none" strike="noStrike" cap="none" spc="-40" normalizeH="0" baseline="0">
                <a:ln>
                  <a:noFill/>
                </a:ln>
                <a:solidFill>
                  <a:srgbClr val="000000"/>
                </a:solidFill>
                <a:effectLst/>
                <a:uLnTx/>
                <a:uFillTx/>
                <a:latin typeface="Segoe UI" panose="020B0502040204020203" pitchFamily="34" charset="0"/>
                <a:cs typeface="Segoe UI" panose="020B0502040204020203" pitchFamily="34" charset="0"/>
              </a:defRPr>
            </a:lvl1pPr>
          </a:lstStyle>
          <a:p>
            <a:r>
              <a:rPr lang="en-US" dirty="0"/>
              <a:t>Microsoft</a:t>
            </a:r>
            <a:br>
              <a:rPr lang="en-US" dirty="0"/>
            </a:br>
            <a:r>
              <a:rPr lang="en-US" dirty="0"/>
              <a:t>Endpoint Manager</a:t>
            </a:r>
          </a:p>
        </p:txBody>
      </p:sp>
      <p:pic>
        <p:nvPicPr>
          <p:cNvPr id="151" name="Graphic 150">
            <a:extLst>
              <a:ext uri="{FF2B5EF4-FFF2-40B4-BE49-F238E27FC236}">
                <a16:creationId xmlns:a16="http://schemas.microsoft.com/office/drawing/2014/main" id="{D3C053C2-E65B-42EF-888B-F8F928FA417A}"/>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5615658" y="3494805"/>
            <a:ext cx="855376" cy="855376"/>
          </a:xfrm>
          <a:prstGeom prst="rect">
            <a:avLst/>
          </a:prstGeom>
        </p:spPr>
      </p:pic>
      <p:grpSp>
        <p:nvGrpSpPr>
          <p:cNvPr id="6" name="Group 5">
            <a:extLst>
              <a:ext uri="{FF2B5EF4-FFF2-40B4-BE49-F238E27FC236}">
                <a16:creationId xmlns:a16="http://schemas.microsoft.com/office/drawing/2014/main" id="{725CE477-1A96-4E23-B7F0-43231ADFC886}"/>
              </a:ext>
            </a:extLst>
          </p:cNvPr>
          <p:cNvGrpSpPr/>
          <p:nvPr/>
        </p:nvGrpSpPr>
        <p:grpSpPr>
          <a:xfrm>
            <a:off x="2692025" y="1403590"/>
            <a:ext cx="6675120" cy="430368"/>
            <a:chOff x="2692025" y="1403590"/>
            <a:chExt cx="6675120" cy="430368"/>
          </a:xfrm>
        </p:grpSpPr>
        <p:sp>
          <p:nvSpPr>
            <p:cNvPr id="153" name="Right Bracket 152">
              <a:extLst>
                <a:ext uri="{FF2B5EF4-FFF2-40B4-BE49-F238E27FC236}">
                  <a16:creationId xmlns:a16="http://schemas.microsoft.com/office/drawing/2014/main" id="{90A12CD5-DFB2-4777-BDF7-2DA32895CED7}"/>
                </a:ext>
              </a:extLst>
            </p:cNvPr>
            <p:cNvSpPr/>
            <p:nvPr/>
          </p:nvSpPr>
          <p:spPr>
            <a:xfrm rot="16200000" flipV="1">
              <a:off x="5916952" y="-1616235"/>
              <a:ext cx="225266" cy="6675120"/>
            </a:xfrm>
            <a:prstGeom prst="rightBracket">
              <a:avLst>
                <a:gd name="adj" fmla="val 0"/>
              </a:avLst>
            </a:prstGeom>
            <a:ln w="28575" cap="rnd">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egoe UI"/>
                <a:cs typeface="Arial" pitchFamily="34" charset="0"/>
              </a:endParaRPr>
            </a:p>
          </p:txBody>
        </p:sp>
        <p:sp>
          <p:nvSpPr>
            <p:cNvPr id="152" name="TextBox 151">
              <a:extLst>
                <a:ext uri="{FF2B5EF4-FFF2-40B4-BE49-F238E27FC236}">
                  <a16:creationId xmlns:a16="http://schemas.microsoft.com/office/drawing/2014/main" id="{DE3D207A-249D-4463-87CD-378ACB45266C}"/>
                </a:ext>
              </a:extLst>
            </p:cNvPr>
            <p:cNvSpPr txBox="1"/>
            <p:nvPr/>
          </p:nvSpPr>
          <p:spPr>
            <a:xfrm>
              <a:off x="4970220" y="1403590"/>
              <a:ext cx="2054468" cy="338554"/>
            </a:xfrm>
            <a:prstGeom prst="rect">
              <a:avLst/>
            </a:prstGeom>
            <a:solidFill>
              <a:schemeClr val="bg1"/>
            </a:solidFill>
          </p:spPr>
          <p:txBody>
            <a:bodyPr wrap="square">
              <a:spAutoFit/>
            </a:bodyPr>
            <a:lstStyle/>
            <a:p>
              <a:pPr marL="0" marR="0" lvl="0" indent="0" algn="ctr" defTabSz="594451" rtl="0" eaLnBrk="1" fontAlgn="base" latinLnBrk="0" hangingPunct="1">
                <a:lnSpc>
                  <a:spcPct val="100000"/>
                </a:lnSpc>
                <a:spcBef>
                  <a:spcPct val="0"/>
                </a:spcBef>
                <a:spcAft>
                  <a:spcPts val="383"/>
                </a:spcAft>
                <a:buClrTx/>
                <a:buSzTx/>
                <a:buFontTx/>
                <a:buNone/>
                <a:tabLst/>
                <a:defRPr/>
              </a:pPr>
              <a:r>
                <a:rPr kumimoji="0" lang="en-US" sz="1600" b="0" i="0" u="none" strike="noStrike" kern="1200" cap="none" spc="-50" normalizeH="0" baseline="0" noProof="0" dirty="0">
                  <a:ln>
                    <a:noFill/>
                  </a:ln>
                  <a:solidFill>
                    <a:schemeClr val="tx2"/>
                  </a:solidFill>
                  <a:effectLst/>
                  <a:uLnTx/>
                  <a:uFillTx/>
                  <a:latin typeface="Segoe UI Semibold"/>
                  <a:cs typeface="Segoe UI" pitchFamily="34" charset="0"/>
                </a:rPr>
                <a:t>Posture Management</a:t>
              </a:r>
            </a:p>
          </p:txBody>
        </p:sp>
      </p:grpSp>
      <p:grpSp>
        <p:nvGrpSpPr>
          <p:cNvPr id="8" name="Group 7">
            <a:extLst>
              <a:ext uri="{FF2B5EF4-FFF2-40B4-BE49-F238E27FC236}">
                <a16:creationId xmlns:a16="http://schemas.microsoft.com/office/drawing/2014/main" id="{BEE3B617-783E-4713-9ACF-7C2B25A34A77}"/>
              </a:ext>
            </a:extLst>
          </p:cNvPr>
          <p:cNvGrpSpPr/>
          <p:nvPr/>
        </p:nvGrpSpPr>
        <p:grpSpPr>
          <a:xfrm>
            <a:off x="7422116" y="2548911"/>
            <a:ext cx="1599522" cy="498598"/>
            <a:chOff x="5449365" y="6387419"/>
            <a:chExt cx="1599522" cy="498598"/>
          </a:xfrm>
        </p:grpSpPr>
        <p:pic>
          <p:nvPicPr>
            <p:cNvPr id="154" name="Graphic 153">
              <a:extLst>
                <a:ext uri="{FF2B5EF4-FFF2-40B4-BE49-F238E27FC236}">
                  <a16:creationId xmlns:a16="http://schemas.microsoft.com/office/drawing/2014/main" id="{DF032FF5-78FA-4E55-BBAD-846C41715584}"/>
                </a:ext>
              </a:extLst>
            </p:cNvPr>
            <p:cNvPicPr>
              <a:picLocks noChangeAspect="1"/>
            </p:cNvPicPr>
            <p:nvPr/>
          </p:nvPicPr>
          <p:blipFill>
            <a:blip r:embed="rId25" cstate="email">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5449365" y="6403416"/>
              <a:ext cx="417924" cy="440914"/>
            </a:xfrm>
            <a:prstGeom prst="rect">
              <a:avLst/>
            </a:prstGeom>
          </p:spPr>
        </p:pic>
        <p:sp>
          <p:nvSpPr>
            <p:cNvPr id="155" name="TextBox 154">
              <a:extLst>
                <a:ext uri="{FF2B5EF4-FFF2-40B4-BE49-F238E27FC236}">
                  <a16:creationId xmlns:a16="http://schemas.microsoft.com/office/drawing/2014/main" id="{F7F9051D-BE68-439E-96D6-4AE227BDA971}"/>
                </a:ext>
              </a:extLst>
            </p:cNvPr>
            <p:cNvSpPr txBox="1"/>
            <p:nvPr/>
          </p:nvSpPr>
          <p:spPr>
            <a:xfrm>
              <a:off x="5951607" y="6387419"/>
              <a:ext cx="1097280" cy="498598"/>
            </a:xfrm>
            <a:prstGeom prst="rect">
              <a:avLst/>
            </a:prstGeom>
            <a:noFill/>
          </p:spPr>
          <p:txBody>
            <a:bodyPr wrap="square" lIns="0" tIns="0" rIns="0" bIns="0" rtlCol="0">
              <a:spAutoFit/>
            </a:bodyPr>
            <a:lstStyle>
              <a:defPPr>
                <a:defRPr lang="en-US"/>
              </a:defPPr>
              <a:lvl1pPr marR="0" lvl="0" indent="0" defTabSz="1242954" fontAlgn="auto">
                <a:lnSpc>
                  <a:spcPct val="90000"/>
                </a:lnSpc>
                <a:spcBef>
                  <a:spcPts val="0"/>
                </a:spcBef>
                <a:spcAft>
                  <a:spcPts val="800"/>
                </a:spcAft>
                <a:buClrTx/>
                <a:buSzTx/>
                <a:buFontTx/>
                <a:buNone/>
                <a:tabLst/>
                <a:defRPr kumimoji="0" sz="1200" u="none" strike="noStrike" cap="none" spc="-40" normalizeH="0" baseline="0">
                  <a:ln>
                    <a:noFill/>
                  </a:ln>
                  <a:solidFill>
                    <a:srgbClr val="000000"/>
                  </a:solidFill>
                  <a:effectLst/>
                  <a:uLnTx/>
                  <a:uFillTx/>
                  <a:latin typeface="Segoe UI" panose="020B0502040204020203" pitchFamily="34" charset="0"/>
                  <a:cs typeface="Segoe UI" panose="020B0502040204020203" pitchFamily="34" charset="0"/>
                </a:defRPr>
              </a:lvl1pPr>
            </a:lstStyle>
            <a:p>
              <a:r>
                <a:rPr lang="en-US" dirty="0"/>
                <a:t>Microsoft</a:t>
              </a:r>
              <a:br>
                <a:rPr lang="en-US" dirty="0"/>
              </a:br>
              <a:r>
                <a:rPr lang="en-US" dirty="0"/>
                <a:t>Defender for Cloud</a:t>
              </a:r>
            </a:p>
          </p:txBody>
        </p:sp>
      </p:grpSp>
    </p:spTree>
    <p:extLst>
      <p:ext uri="{BB962C8B-B14F-4D97-AF65-F5344CB8AC3E}">
        <p14:creationId xmlns:p14="http://schemas.microsoft.com/office/powerpoint/2010/main" val="388496419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113"/>
                                        </p:tgtEl>
                                      </p:cBhvr>
                                    </p:animEffect>
                                    <p:animScale>
                                      <p:cBhvr>
                                        <p:cTn id="11" dur="250" autoRev="1" fill="hold"/>
                                        <p:tgtEl>
                                          <p:spTgt spid="113"/>
                                        </p:tgtEl>
                                      </p:cBhvr>
                                      <p:by x="105000" y="105000"/>
                                    </p:animScale>
                                  </p:childTnLst>
                                </p:cTn>
                              </p:par>
                              <p:par>
                                <p:cTn id="12" presetID="26" presetClass="emph" presetSubtype="0" fill="hold" nodeType="withEffect">
                                  <p:stCondLst>
                                    <p:cond delay="0"/>
                                  </p:stCondLst>
                                  <p:childTnLst>
                                    <p:animEffect transition="out" filter="fade">
                                      <p:cBhvr>
                                        <p:cTn id="13" dur="500" tmFilter="0, 0; .2, .5; .8, .5; 1, 0"/>
                                        <p:tgtEl>
                                          <p:spTgt spid="151"/>
                                        </p:tgtEl>
                                      </p:cBhvr>
                                    </p:animEffect>
                                    <p:animScale>
                                      <p:cBhvr>
                                        <p:cTn id="14" dur="250" autoRev="1" fill="hold"/>
                                        <p:tgtEl>
                                          <p:spTgt spid="151"/>
                                        </p:tgtEl>
                                      </p:cBhvr>
                                      <p:by x="105000" y="105000"/>
                                    </p:animScale>
                                  </p:childTnLst>
                                </p:cTn>
                              </p:par>
                              <p:par>
                                <p:cTn id="15" presetID="26" presetClass="emph" presetSubtype="0" fill="hold" grpId="0" nodeType="withEffect">
                                  <p:stCondLst>
                                    <p:cond delay="0"/>
                                  </p:stCondLst>
                                  <p:childTnLst>
                                    <p:animEffect transition="out" filter="fade">
                                      <p:cBhvr>
                                        <p:cTn id="16" dur="500" tmFilter="0, 0; .2, .5; .8, .5; 1, 0"/>
                                        <p:tgtEl>
                                          <p:spTgt spid="111"/>
                                        </p:tgtEl>
                                      </p:cBhvr>
                                    </p:animEffect>
                                    <p:animScale>
                                      <p:cBhvr>
                                        <p:cTn id="17" dur="250" autoRev="1" fill="hold"/>
                                        <p:tgtEl>
                                          <p:spTgt spid="111"/>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fade">
                                      <p:cBhvr>
                                        <p:cTn id="22" dur="250"/>
                                        <p:tgtEl>
                                          <p:spTgt spid="98"/>
                                        </p:tgtEl>
                                      </p:cBhvr>
                                    </p:animEffect>
                                  </p:childTnLst>
                                </p:cTn>
                              </p:par>
                              <p:par>
                                <p:cTn id="23" presetID="42" presetClass="path" presetSubtype="0" decel="100000" fill="hold" grpId="1" nodeType="withEffect">
                                  <p:stCondLst>
                                    <p:cond delay="0"/>
                                  </p:stCondLst>
                                  <p:childTnLst>
                                    <p:animMotion origin="layout" path="M -0.01719 -0.00023 L 2.29167E-6 -2.59259E-6 " pathEditMode="relative" rAng="0" ptsTypes="AA">
                                      <p:cBhvr>
                                        <p:cTn id="24" dur="500" fill="hold"/>
                                        <p:tgtEl>
                                          <p:spTgt spid="98"/>
                                        </p:tgtEl>
                                        <p:attrNameLst>
                                          <p:attrName>ppt_x</p:attrName>
                                          <p:attrName>ppt_y</p:attrName>
                                        </p:attrNameLst>
                                      </p:cBhvr>
                                      <p:rCtr x="859" y="0"/>
                                    </p:animMotion>
                                  </p:childTnLst>
                                </p:cTn>
                              </p:par>
                              <p:par>
                                <p:cTn id="25" presetID="10" presetClass="entr" presetSubtype="0" fill="hold" nodeType="withEffect">
                                  <p:stCondLst>
                                    <p:cond delay="0"/>
                                  </p:stCondLst>
                                  <p:childTnLst>
                                    <p:set>
                                      <p:cBhvr>
                                        <p:cTn id="26" dur="1" fill="hold">
                                          <p:stCondLst>
                                            <p:cond delay="0"/>
                                          </p:stCondLst>
                                        </p:cTn>
                                        <p:tgtEl>
                                          <p:spTgt spid="101"/>
                                        </p:tgtEl>
                                        <p:attrNameLst>
                                          <p:attrName>style.visibility</p:attrName>
                                        </p:attrNameLst>
                                      </p:cBhvr>
                                      <p:to>
                                        <p:strVal val="visible"/>
                                      </p:to>
                                    </p:set>
                                    <p:animEffect transition="in" filter="fade">
                                      <p:cBhvr>
                                        <p:cTn id="27" dur="250"/>
                                        <p:tgtEl>
                                          <p:spTgt spid="101"/>
                                        </p:tgtEl>
                                      </p:cBhvr>
                                    </p:animEffect>
                                  </p:childTnLst>
                                </p:cTn>
                              </p:par>
                              <p:par>
                                <p:cTn id="28" presetID="42" presetClass="path" presetSubtype="0" decel="100000" fill="hold" nodeType="withEffect">
                                  <p:stCondLst>
                                    <p:cond delay="0"/>
                                  </p:stCondLst>
                                  <p:childTnLst>
                                    <p:animMotion origin="layout" path="M -0.01719 -0.00023 L 3.95833E-6 -4.81481E-6 " pathEditMode="relative" rAng="0" ptsTypes="AA">
                                      <p:cBhvr>
                                        <p:cTn id="29" dur="500" fill="hold"/>
                                        <p:tgtEl>
                                          <p:spTgt spid="101"/>
                                        </p:tgtEl>
                                        <p:attrNameLst>
                                          <p:attrName>ppt_x</p:attrName>
                                          <p:attrName>ppt_y</p:attrName>
                                        </p:attrNameLst>
                                      </p:cBhvr>
                                      <p:rCtr x="859" y="0"/>
                                    </p:animMotion>
                                  </p:childTnLst>
                                </p:cTn>
                              </p:par>
                              <p:par>
                                <p:cTn id="30" presetID="10" presetClass="entr" presetSubtype="0" fill="hold" grpId="0" nodeType="withEffect">
                                  <p:stCondLst>
                                    <p:cond delay="250"/>
                                  </p:stCondLst>
                                  <p:childTnLst>
                                    <p:set>
                                      <p:cBhvr>
                                        <p:cTn id="31" dur="1" fill="hold">
                                          <p:stCondLst>
                                            <p:cond delay="0"/>
                                          </p:stCondLst>
                                        </p:cTn>
                                        <p:tgtEl>
                                          <p:spTgt spid="99"/>
                                        </p:tgtEl>
                                        <p:attrNameLst>
                                          <p:attrName>style.visibility</p:attrName>
                                        </p:attrNameLst>
                                      </p:cBhvr>
                                      <p:to>
                                        <p:strVal val="visible"/>
                                      </p:to>
                                    </p:set>
                                    <p:animEffect transition="in" filter="fade">
                                      <p:cBhvr>
                                        <p:cTn id="32" dur="250"/>
                                        <p:tgtEl>
                                          <p:spTgt spid="99"/>
                                        </p:tgtEl>
                                      </p:cBhvr>
                                    </p:animEffect>
                                  </p:childTnLst>
                                </p:cTn>
                              </p:par>
                              <p:par>
                                <p:cTn id="33" presetID="42" presetClass="path" presetSubtype="0" decel="100000" fill="hold" grpId="1" nodeType="withEffect">
                                  <p:stCondLst>
                                    <p:cond delay="250"/>
                                  </p:stCondLst>
                                  <p:childTnLst>
                                    <p:animMotion origin="layout" path="M -0.01719 -0.00023 L 1.45833E-6 7.40741E-7 " pathEditMode="relative" rAng="0" ptsTypes="AA">
                                      <p:cBhvr>
                                        <p:cTn id="34" dur="500" fill="hold"/>
                                        <p:tgtEl>
                                          <p:spTgt spid="99"/>
                                        </p:tgtEl>
                                        <p:attrNameLst>
                                          <p:attrName>ppt_x</p:attrName>
                                          <p:attrName>ppt_y</p:attrName>
                                        </p:attrNameLst>
                                      </p:cBhvr>
                                      <p:rCtr x="859" y="0"/>
                                    </p:animMotion>
                                  </p:childTnLst>
                                </p:cTn>
                              </p:par>
                              <p:par>
                                <p:cTn id="35" presetID="10" presetClass="entr" presetSubtype="0" fill="hold" nodeType="withEffect">
                                  <p:stCondLst>
                                    <p:cond delay="250"/>
                                  </p:stCondLst>
                                  <p:childTnLst>
                                    <p:set>
                                      <p:cBhvr>
                                        <p:cTn id="36" dur="1" fill="hold">
                                          <p:stCondLst>
                                            <p:cond delay="0"/>
                                          </p:stCondLst>
                                        </p:cTn>
                                        <p:tgtEl>
                                          <p:spTgt spid="100"/>
                                        </p:tgtEl>
                                        <p:attrNameLst>
                                          <p:attrName>style.visibility</p:attrName>
                                        </p:attrNameLst>
                                      </p:cBhvr>
                                      <p:to>
                                        <p:strVal val="visible"/>
                                      </p:to>
                                    </p:set>
                                    <p:animEffect transition="in" filter="fade">
                                      <p:cBhvr>
                                        <p:cTn id="37" dur="250"/>
                                        <p:tgtEl>
                                          <p:spTgt spid="100"/>
                                        </p:tgtEl>
                                      </p:cBhvr>
                                    </p:animEffect>
                                  </p:childTnLst>
                                </p:cTn>
                              </p:par>
                              <p:par>
                                <p:cTn id="38" presetID="42" presetClass="path" presetSubtype="0" decel="100000" fill="hold" nodeType="withEffect">
                                  <p:stCondLst>
                                    <p:cond delay="250"/>
                                  </p:stCondLst>
                                  <p:childTnLst>
                                    <p:animMotion origin="layout" path="M -0.01719 -0.00023 L 1.45833E-6 3.33333E-6 " pathEditMode="relative" rAng="0" ptsTypes="AA">
                                      <p:cBhvr>
                                        <p:cTn id="39" dur="500" fill="hold"/>
                                        <p:tgtEl>
                                          <p:spTgt spid="100"/>
                                        </p:tgtEl>
                                        <p:attrNameLst>
                                          <p:attrName>ppt_x</p:attrName>
                                          <p:attrName>ppt_y</p:attrName>
                                        </p:attrNameLst>
                                      </p:cBhvr>
                                      <p:rCtr x="859" y="0"/>
                                    </p:animMotion>
                                  </p:childTnLst>
                                </p:cTn>
                              </p:par>
                            </p:childTnLst>
                          </p:cTn>
                        </p:par>
                        <p:par>
                          <p:cTn id="40" fill="hold">
                            <p:stCondLst>
                              <p:cond delay="750"/>
                            </p:stCondLst>
                            <p:childTnLst>
                              <p:par>
                                <p:cTn id="41" presetID="10" presetClass="entr" presetSubtype="0" fill="hold" nodeType="afterEffect">
                                  <p:stCondLst>
                                    <p:cond delay="250"/>
                                  </p:stCondLst>
                                  <p:childTnLst>
                                    <p:set>
                                      <p:cBhvr>
                                        <p:cTn id="42" dur="1" fill="hold">
                                          <p:stCondLst>
                                            <p:cond delay="0"/>
                                          </p:stCondLst>
                                        </p:cTn>
                                        <p:tgtEl>
                                          <p:spTgt spid="145"/>
                                        </p:tgtEl>
                                        <p:attrNameLst>
                                          <p:attrName>style.visibility</p:attrName>
                                        </p:attrNameLst>
                                      </p:cBhvr>
                                      <p:to>
                                        <p:strVal val="visible"/>
                                      </p:to>
                                    </p:set>
                                    <p:animEffect transition="in" filter="fade">
                                      <p:cBhvr>
                                        <p:cTn id="43" dur="250"/>
                                        <p:tgtEl>
                                          <p:spTgt spid="145"/>
                                        </p:tgtEl>
                                      </p:cBhvr>
                                    </p:animEffect>
                                  </p:childTnLst>
                                </p:cTn>
                              </p:par>
                              <p:par>
                                <p:cTn id="44" presetID="42" presetClass="path" presetSubtype="0" decel="100000" fill="hold" nodeType="withEffect">
                                  <p:stCondLst>
                                    <p:cond delay="0"/>
                                  </p:stCondLst>
                                  <p:childTnLst>
                                    <p:animMotion origin="layout" path="M -0.01718 -0.00023 L -2.5E-6 -2.59259E-6 " pathEditMode="relative" rAng="0" ptsTypes="AA">
                                      <p:cBhvr>
                                        <p:cTn id="45" dur="500" fill="hold"/>
                                        <p:tgtEl>
                                          <p:spTgt spid="145"/>
                                        </p:tgtEl>
                                        <p:attrNameLst>
                                          <p:attrName>ppt_x</p:attrName>
                                          <p:attrName>ppt_y</p:attrName>
                                        </p:attrNameLst>
                                      </p:cBhvr>
                                      <p:rCtr x="859" y="0"/>
                                    </p:animMotion>
                                  </p:childTnLst>
                                </p:cTn>
                              </p:par>
                              <p:par>
                                <p:cTn id="46" presetID="10" presetClass="entr" presetSubtype="0" fill="hold" grpId="0" nodeType="withEffect">
                                  <p:stCondLst>
                                    <p:cond delay="250"/>
                                  </p:stCondLst>
                                  <p:childTnLst>
                                    <p:set>
                                      <p:cBhvr>
                                        <p:cTn id="47" dur="1" fill="hold">
                                          <p:stCondLst>
                                            <p:cond delay="0"/>
                                          </p:stCondLst>
                                        </p:cTn>
                                        <p:tgtEl>
                                          <p:spTgt spid="146"/>
                                        </p:tgtEl>
                                        <p:attrNameLst>
                                          <p:attrName>style.visibility</p:attrName>
                                        </p:attrNameLst>
                                      </p:cBhvr>
                                      <p:to>
                                        <p:strVal val="visible"/>
                                      </p:to>
                                    </p:set>
                                    <p:animEffect transition="in" filter="fade">
                                      <p:cBhvr>
                                        <p:cTn id="48" dur="250"/>
                                        <p:tgtEl>
                                          <p:spTgt spid="146"/>
                                        </p:tgtEl>
                                      </p:cBhvr>
                                    </p:animEffect>
                                  </p:childTnLst>
                                </p:cTn>
                              </p:par>
                              <p:par>
                                <p:cTn id="49" presetID="42" presetClass="path" presetSubtype="0" decel="100000" fill="hold" grpId="1" nodeType="withEffect">
                                  <p:stCondLst>
                                    <p:cond delay="0"/>
                                  </p:stCondLst>
                                  <p:childTnLst>
                                    <p:animMotion origin="layout" path="M -0.01718 -0.00023 L -2.91667E-6 7.40741E-7 " pathEditMode="relative" rAng="0" ptsTypes="AA">
                                      <p:cBhvr>
                                        <p:cTn id="50" dur="500" fill="hold"/>
                                        <p:tgtEl>
                                          <p:spTgt spid="146"/>
                                        </p:tgtEl>
                                        <p:attrNameLst>
                                          <p:attrName>ppt_x</p:attrName>
                                          <p:attrName>ppt_y</p:attrName>
                                        </p:attrNameLst>
                                      </p:cBhvr>
                                      <p:rCtr x="859" y="0"/>
                                    </p:animMotion>
                                  </p:childTnLst>
                                </p:cTn>
                              </p:par>
                            </p:childTnLst>
                          </p:cTn>
                        </p:par>
                        <p:par>
                          <p:cTn id="51" fill="hold">
                            <p:stCondLst>
                              <p:cond delay="1250"/>
                            </p:stCondLst>
                            <p:childTnLst>
                              <p:par>
                                <p:cTn id="52" presetID="10" presetClass="entr" presetSubtype="0" fill="hold" nodeType="afterEffect">
                                  <p:stCondLst>
                                    <p:cond delay="0"/>
                                  </p:stCondLst>
                                  <p:childTnLst>
                                    <p:set>
                                      <p:cBhvr>
                                        <p:cTn id="53" dur="1" fill="hold">
                                          <p:stCondLst>
                                            <p:cond delay="0"/>
                                          </p:stCondLst>
                                        </p:cTn>
                                        <p:tgtEl>
                                          <p:spTgt spid="144"/>
                                        </p:tgtEl>
                                        <p:attrNameLst>
                                          <p:attrName>style.visibility</p:attrName>
                                        </p:attrNameLst>
                                      </p:cBhvr>
                                      <p:to>
                                        <p:strVal val="visible"/>
                                      </p:to>
                                    </p:set>
                                    <p:animEffect transition="in" filter="fade">
                                      <p:cBhvr>
                                        <p:cTn id="54" dur="250"/>
                                        <p:tgtEl>
                                          <p:spTgt spid="144"/>
                                        </p:tgtEl>
                                      </p:cBhvr>
                                    </p:animEffect>
                                  </p:childTnLst>
                                </p:cTn>
                              </p:par>
                              <p:par>
                                <p:cTn id="55" presetID="42" presetClass="path" presetSubtype="0" decel="100000" fill="hold" nodeType="withEffect">
                                  <p:stCondLst>
                                    <p:cond delay="0"/>
                                  </p:stCondLst>
                                  <p:childTnLst>
                                    <p:animMotion origin="layout" path="M -0.01719 -0.00024 L 3.95833E-6 4.44444E-6 " pathEditMode="relative" rAng="0" ptsTypes="AA">
                                      <p:cBhvr>
                                        <p:cTn id="56" dur="500" fill="hold"/>
                                        <p:tgtEl>
                                          <p:spTgt spid="144"/>
                                        </p:tgtEl>
                                        <p:attrNameLst>
                                          <p:attrName>ppt_x</p:attrName>
                                          <p:attrName>ppt_y</p:attrName>
                                        </p:attrNameLst>
                                      </p:cBhvr>
                                      <p:rCtr x="859" y="0"/>
                                    </p:animMotion>
                                  </p:childTnLst>
                                </p:cTn>
                              </p:par>
                              <p:par>
                                <p:cTn id="57" presetID="10" presetClass="entr" presetSubtype="0" fill="hold" grpId="0" nodeType="withEffect">
                                  <p:stCondLst>
                                    <p:cond delay="0"/>
                                  </p:stCondLst>
                                  <p:childTnLst>
                                    <p:set>
                                      <p:cBhvr>
                                        <p:cTn id="58" dur="1" fill="hold">
                                          <p:stCondLst>
                                            <p:cond delay="0"/>
                                          </p:stCondLst>
                                        </p:cTn>
                                        <p:tgtEl>
                                          <p:spTgt spid="147"/>
                                        </p:tgtEl>
                                        <p:attrNameLst>
                                          <p:attrName>style.visibility</p:attrName>
                                        </p:attrNameLst>
                                      </p:cBhvr>
                                      <p:to>
                                        <p:strVal val="visible"/>
                                      </p:to>
                                    </p:set>
                                    <p:animEffect transition="in" filter="fade">
                                      <p:cBhvr>
                                        <p:cTn id="59" dur="250"/>
                                        <p:tgtEl>
                                          <p:spTgt spid="147"/>
                                        </p:tgtEl>
                                      </p:cBhvr>
                                    </p:animEffect>
                                  </p:childTnLst>
                                </p:cTn>
                              </p:par>
                              <p:par>
                                <p:cTn id="60" presetID="42" presetClass="path" presetSubtype="0" decel="100000" fill="hold" grpId="1" nodeType="withEffect">
                                  <p:stCondLst>
                                    <p:cond delay="0"/>
                                  </p:stCondLst>
                                  <p:childTnLst>
                                    <p:animMotion origin="layout" path="M -0.01719 -0.00023 L -2.08333E-6 -7.40741E-7 " pathEditMode="relative" rAng="0" ptsTypes="AA">
                                      <p:cBhvr>
                                        <p:cTn id="61" dur="500" fill="hold"/>
                                        <p:tgtEl>
                                          <p:spTgt spid="147"/>
                                        </p:tgtEl>
                                        <p:attrNameLst>
                                          <p:attrName>ppt_x</p:attrName>
                                          <p:attrName>ppt_y</p:attrName>
                                        </p:attrNameLst>
                                      </p:cBhvr>
                                      <p:rCtr x="859" y="0"/>
                                    </p:animMotion>
                                  </p:childTnLst>
                                </p:cTn>
                              </p:par>
                            </p:childTnLst>
                          </p:cTn>
                        </p:par>
                        <p:par>
                          <p:cTn id="62" fill="hold">
                            <p:stCondLst>
                              <p:cond delay="1750"/>
                            </p:stCondLst>
                            <p:childTnLst>
                              <p:par>
                                <p:cTn id="63" presetID="10" presetClass="entr" presetSubtype="0"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fade">
                                      <p:cBhvr>
                                        <p:cTn id="65" dur="500"/>
                                        <p:tgtEl>
                                          <p:spTgt spid="8"/>
                                        </p:tgtEl>
                                      </p:cBhvr>
                                    </p:animEffect>
                                  </p:childTnLst>
                                </p:cTn>
                              </p:par>
                              <p:par>
                                <p:cTn id="66" presetID="10" presetClass="entr" presetSubtype="0" fill="hold" nodeType="withEffect">
                                  <p:stCondLst>
                                    <p:cond delay="250"/>
                                  </p:stCondLst>
                                  <p:childTnLst>
                                    <p:set>
                                      <p:cBhvr>
                                        <p:cTn id="67" dur="1" fill="hold">
                                          <p:stCondLst>
                                            <p:cond delay="0"/>
                                          </p:stCondLst>
                                        </p:cTn>
                                        <p:tgtEl>
                                          <p:spTgt spid="102"/>
                                        </p:tgtEl>
                                        <p:attrNameLst>
                                          <p:attrName>style.visibility</p:attrName>
                                        </p:attrNameLst>
                                      </p:cBhvr>
                                      <p:to>
                                        <p:strVal val="visible"/>
                                      </p:to>
                                    </p:set>
                                    <p:animEffect transition="in" filter="fade">
                                      <p:cBhvr>
                                        <p:cTn id="68" dur="500"/>
                                        <p:tgtEl>
                                          <p:spTgt spid="102"/>
                                        </p:tgtEl>
                                      </p:cBhvr>
                                    </p:animEffect>
                                  </p:childTnLst>
                                </p:cTn>
                              </p:par>
                              <p:par>
                                <p:cTn id="69" presetID="10" presetClass="entr" presetSubtype="0" fill="hold" grpId="0" nodeType="withEffect">
                                  <p:stCondLst>
                                    <p:cond delay="250"/>
                                  </p:stCondLst>
                                  <p:childTnLst>
                                    <p:set>
                                      <p:cBhvr>
                                        <p:cTn id="70" dur="1" fill="hold">
                                          <p:stCondLst>
                                            <p:cond delay="0"/>
                                          </p:stCondLst>
                                        </p:cTn>
                                        <p:tgtEl>
                                          <p:spTgt spid="103"/>
                                        </p:tgtEl>
                                        <p:attrNameLst>
                                          <p:attrName>style.visibility</p:attrName>
                                        </p:attrNameLst>
                                      </p:cBhvr>
                                      <p:to>
                                        <p:strVal val="visible"/>
                                      </p:to>
                                    </p:set>
                                    <p:animEffect transition="in" filter="fade">
                                      <p:cBhvr>
                                        <p:cTn id="71" dur="500"/>
                                        <p:tgtEl>
                                          <p:spTgt spid="103"/>
                                        </p:tgtEl>
                                      </p:cBhvr>
                                    </p:animEffect>
                                  </p:childTnLst>
                                </p:cTn>
                              </p:par>
                              <p:par>
                                <p:cTn id="72" presetID="10" presetClass="entr" presetSubtype="0" fill="hold" nodeType="withEffect">
                                  <p:stCondLst>
                                    <p:cond delay="500"/>
                                  </p:stCondLst>
                                  <p:childTnLst>
                                    <p:set>
                                      <p:cBhvr>
                                        <p:cTn id="73" dur="1" fill="hold">
                                          <p:stCondLst>
                                            <p:cond delay="0"/>
                                          </p:stCondLst>
                                        </p:cTn>
                                        <p:tgtEl>
                                          <p:spTgt spid="139"/>
                                        </p:tgtEl>
                                        <p:attrNameLst>
                                          <p:attrName>style.visibility</p:attrName>
                                        </p:attrNameLst>
                                      </p:cBhvr>
                                      <p:to>
                                        <p:strVal val="visible"/>
                                      </p:to>
                                    </p:set>
                                    <p:animEffect transition="in" filter="fade">
                                      <p:cBhvr>
                                        <p:cTn id="74" dur="500"/>
                                        <p:tgtEl>
                                          <p:spTgt spid="139"/>
                                        </p:tgtEl>
                                      </p:cBhvr>
                                    </p:animEffect>
                                  </p:childTnLst>
                                </p:cTn>
                              </p:par>
                              <p:par>
                                <p:cTn id="75" presetID="10" presetClass="entr" presetSubtype="0" fill="hold" grpId="0" nodeType="withEffect">
                                  <p:stCondLst>
                                    <p:cond delay="500"/>
                                  </p:stCondLst>
                                  <p:childTnLst>
                                    <p:set>
                                      <p:cBhvr>
                                        <p:cTn id="76" dur="1" fill="hold">
                                          <p:stCondLst>
                                            <p:cond delay="0"/>
                                          </p:stCondLst>
                                        </p:cTn>
                                        <p:tgtEl>
                                          <p:spTgt spid="104"/>
                                        </p:tgtEl>
                                        <p:attrNameLst>
                                          <p:attrName>style.visibility</p:attrName>
                                        </p:attrNameLst>
                                      </p:cBhvr>
                                      <p:to>
                                        <p:strVal val="visible"/>
                                      </p:to>
                                    </p:set>
                                    <p:animEffect transition="in" filter="fade">
                                      <p:cBhvr>
                                        <p:cTn id="77" dur="500"/>
                                        <p:tgtEl>
                                          <p:spTgt spid="104"/>
                                        </p:tgtEl>
                                      </p:cBhvr>
                                    </p:animEffect>
                                  </p:childTnLst>
                                </p:cTn>
                              </p:par>
                            </p:childTnLst>
                          </p:cTn>
                        </p:par>
                        <p:par>
                          <p:cTn id="78" fill="hold">
                            <p:stCondLst>
                              <p:cond delay="2750"/>
                            </p:stCondLst>
                            <p:childTnLst>
                              <p:par>
                                <p:cTn id="79" presetID="47" presetClass="entr" presetSubtype="0" fill="hold" nodeType="after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fade">
                                      <p:cBhvr>
                                        <p:cTn id="81" dur="1000"/>
                                        <p:tgtEl>
                                          <p:spTgt spid="6"/>
                                        </p:tgtEl>
                                      </p:cBhvr>
                                    </p:animEffect>
                                    <p:anim calcmode="lin" valueType="num">
                                      <p:cBhvr>
                                        <p:cTn id="82" dur="1000" fill="hold"/>
                                        <p:tgtEl>
                                          <p:spTgt spid="6"/>
                                        </p:tgtEl>
                                        <p:attrNameLst>
                                          <p:attrName>ppt_x</p:attrName>
                                        </p:attrNameLst>
                                      </p:cBhvr>
                                      <p:tavLst>
                                        <p:tav tm="0">
                                          <p:val>
                                            <p:strVal val="#ppt_x"/>
                                          </p:val>
                                        </p:tav>
                                        <p:tav tm="100000">
                                          <p:val>
                                            <p:strVal val="#ppt_x"/>
                                          </p:val>
                                        </p:tav>
                                      </p:tavLst>
                                    </p:anim>
                                    <p:anim calcmode="lin" valueType="num">
                                      <p:cBhvr>
                                        <p:cTn id="83" dur="1000" fill="hold"/>
                                        <p:tgtEl>
                                          <p:spTgt spid="6"/>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500"/>
                                  </p:stCondLst>
                                  <p:childTnLst>
                                    <p:set>
                                      <p:cBhvr>
                                        <p:cTn id="85" dur="1" fill="hold">
                                          <p:stCondLst>
                                            <p:cond delay="0"/>
                                          </p:stCondLst>
                                        </p:cTn>
                                        <p:tgtEl>
                                          <p:spTgt spid="9"/>
                                        </p:tgtEl>
                                        <p:attrNameLst>
                                          <p:attrName>style.visibility</p:attrName>
                                        </p:attrNameLst>
                                      </p:cBhvr>
                                      <p:to>
                                        <p:strVal val="visible"/>
                                      </p:to>
                                    </p:set>
                                    <p:animEffect transition="in" filter="fade">
                                      <p:cBhvr>
                                        <p:cTn id="86" dur="1000"/>
                                        <p:tgtEl>
                                          <p:spTgt spid="9"/>
                                        </p:tgtEl>
                                      </p:cBhvr>
                                    </p:animEffect>
                                    <p:anim calcmode="lin" valueType="num">
                                      <p:cBhvr>
                                        <p:cTn id="87" dur="1000" fill="hold"/>
                                        <p:tgtEl>
                                          <p:spTgt spid="9"/>
                                        </p:tgtEl>
                                        <p:attrNameLst>
                                          <p:attrName>ppt_x</p:attrName>
                                        </p:attrNameLst>
                                      </p:cBhvr>
                                      <p:tavLst>
                                        <p:tav tm="0">
                                          <p:val>
                                            <p:strVal val="#ppt_x"/>
                                          </p:val>
                                        </p:tav>
                                        <p:tav tm="100000">
                                          <p:val>
                                            <p:strVal val="#ppt_x"/>
                                          </p:val>
                                        </p:tav>
                                      </p:tavLst>
                                    </p:anim>
                                    <p:anim calcmode="lin" valueType="num">
                                      <p:cBhvr>
                                        <p:cTn id="8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3" grpId="0"/>
      <p:bldP spid="98" grpId="0"/>
      <p:bldP spid="98" grpId="1"/>
      <p:bldP spid="99" grpId="0"/>
      <p:bldP spid="99" grpId="1"/>
      <p:bldP spid="103" grpId="0"/>
      <p:bldP spid="104" grpId="0"/>
      <p:bldP spid="146" grpId="0"/>
      <p:bldP spid="146" grpId="1"/>
      <p:bldP spid="147" grpId="0"/>
      <p:bldP spid="147"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a:extLst>
              <a:ext uri="{FF2B5EF4-FFF2-40B4-BE49-F238E27FC236}">
                <a16:creationId xmlns:a16="http://schemas.microsoft.com/office/drawing/2014/main" id="{9B35F312-7BB7-0A56-28D6-1D53CF4767C3}"/>
              </a:ext>
            </a:extLst>
          </p:cNvPr>
          <p:cNvSpPr>
            <a:spLocks noGrp="1"/>
          </p:cNvSpPr>
          <p:nvPr>
            <p:ph type="title"/>
          </p:nvPr>
        </p:nvSpPr>
        <p:spPr>
          <a:xfrm>
            <a:off x="455995" y="620428"/>
            <a:ext cx="11306469" cy="397545"/>
          </a:xfrm>
        </p:spPr>
        <p:txBody>
          <a:bodyPr/>
          <a:lstStyle/>
          <a:p>
            <a:r>
              <a:rPr lang="en-US" dirty="0"/>
              <a:t>Top 10 (+1) Best Practices</a:t>
            </a:r>
            <a:endParaRPr lang="en-NL" dirty="0"/>
          </a:p>
        </p:txBody>
      </p:sp>
      <p:sp>
        <p:nvSpPr>
          <p:cNvPr id="15" name="Rectangle 14">
            <a:extLst>
              <a:ext uri="{FF2B5EF4-FFF2-40B4-BE49-F238E27FC236}">
                <a16:creationId xmlns:a16="http://schemas.microsoft.com/office/drawing/2014/main" id="{FF8B1EBB-E81D-496B-8EE8-C9DB4FB37709}"/>
              </a:ext>
            </a:extLst>
          </p:cNvPr>
          <p:cNvSpPr/>
          <p:nvPr/>
        </p:nvSpPr>
        <p:spPr bwMode="auto">
          <a:xfrm>
            <a:off x="0" y="2894275"/>
            <a:ext cx="12192000" cy="39637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mn-ea"/>
              <a:cs typeface="Segoe UI" pitchFamily="34" charset="0"/>
            </a:endParaRPr>
          </a:p>
        </p:txBody>
      </p:sp>
      <p:grpSp>
        <p:nvGrpSpPr>
          <p:cNvPr id="2" name="Group 1">
            <a:extLst>
              <a:ext uri="{FF2B5EF4-FFF2-40B4-BE49-F238E27FC236}">
                <a16:creationId xmlns:a16="http://schemas.microsoft.com/office/drawing/2014/main" id="{E32F09A5-4BE9-425C-A68F-7FE2CEDD8B66}"/>
              </a:ext>
            </a:extLst>
          </p:cNvPr>
          <p:cNvGrpSpPr/>
          <p:nvPr/>
        </p:nvGrpSpPr>
        <p:grpSpPr>
          <a:xfrm>
            <a:off x="457200" y="1436688"/>
            <a:ext cx="11277600" cy="2581977"/>
            <a:chOff x="588262" y="1436688"/>
            <a:chExt cx="11015476" cy="2581977"/>
          </a:xfrm>
        </p:grpSpPr>
        <p:sp>
          <p:nvSpPr>
            <p:cNvPr id="16" name="Rectangle 15" descr="People">
              <a:extLst>
                <a:ext uri="{FF2B5EF4-FFF2-40B4-BE49-F238E27FC236}">
                  <a16:creationId xmlns:a16="http://schemas.microsoft.com/office/drawing/2014/main" id="{47B8C489-4AF6-4AB1-886D-ACA261066069}"/>
                </a:ext>
              </a:extLst>
            </p:cNvPr>
            <p:cNvSpPr/>
            <p:nvPr/>
          </p:nvSpPr>
          <p:spPr bwMode="auto">
            <a:xfrm>
              <a:off x="588262" y="1436688"/>
              <a:ext cx="3566160" cy="2581977"/>
            </a:xfrm>
            <a:prstGeom prst="rect">
              <a:avLst/>
            </a:prstGeom>
            <a:solidFill>
              <a:srgbClr val="FFFFFF"/>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82880" rIns="182880" bIns="4572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2200" b="0" i="0" u="none" strike="noStrike" kern="1200" cap="none" spc="0" normalizeH="0" baseline="0" noProof="0">
                  <a:ln>
                    <a:noFill/>
                  </a:ln>
                  <a:solidFill>
                    <a:srgbClr val="0078D3"/>
                  </a:solidFill>
                  <a:effectLst/>
                  <a:uLnTx/>
                  <a:uFillTx/>
                  <a:latin typeface="Segoe UI Semibold"/>
                  <a:ea typeface="Segoe UI" pitchFamily="34" charset="0"/>
                  <a:cs typeface="Segoe UI" pitchFamily="34" charset="0"/>
                </a:rPr>
                <a:t>People</a:t>
              </a:r>
            </a:p>
          </p:txBody>
        </p:sp>
        <p:sp>
          <p:nvSpPr>
            <p:cNvPr id="18" name="Rectangle 17" descr="Process">
              <a:extLst>
                <a:ext uri="{FF2B5EF4-FFF2-40B4-BE49-F238E27FC236}">
                  <a16:creationId xmlns:a16="http://schemas.microsoft.com/office/drawing/2014/main" id="{F0C61A2B-26CF-4664-92F2-FA4076725C5D}"/>
                </a:ext>
              </a:extLst>
            </p:cNvPr>
            <p:cNvSpPr/>
            <p:nvPr/>
          </p:nvSpPr>
          <p:spPr bwMode="auto">
            <a:xfrm>
              <a:off x="4312920" y="1436688"/>
              <a:ext cx="3566160" cy="2581977"/>
            </a:xfrm>
            <a:prstGeom prst="rect">
              <a:avLst/>
            </a:prstGeom>
            <a:solidFill>
              <a:srgbClr val="FFFFFF"/>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82880" rIns="182880" bIns="4572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2200" b="0" i="0" u="none" strike="noStrike" kern="1200" cap="none" spc="0" normalizeH="0" baseline="0" noProof="0">
                  <a:ln>
                    <a:noFill/>
                  </a:ln>
                  <a:solidFill>
                    <a:srgbClr val="0078D3"/>
                  </a:solidFill>
                  <a:effectLst/>
                  <a:uLnTx/>
                  <a:uFillTx/>
                  <a:latin typeface="Segoe UI Semibold"/>
                  <a:ea typeface="Segoe UI" pitchFamily="34" charset="0"/>
                  <a:cs typeface="Segoe UI" pitchFamily="34" charset="0"/>
                </a:rPr>
                <a:t>Process</a:t>
              </a:r>
            </a:p>
          </p:txBody>
        </p:sp>
        <p:sp>
          <p:nvSpPr>
            <p:cNvPr id="19" name="Rectangle 18" descr="Technology">
              <a:extLst>
                <a:ext uri="{FF2B5EF4-FFF2-40B4-BE49-F238E27FC236}">
                  <a16:creationId xmlns:a16="http://schemas.microsoft.com/office/drawing/2014/main" id="{BC7DBB69-5D06-4652-8FF2-AD046FA4D274}"/>
                </a:ext>
              </a:extLst>
            </p:cNvPr>
            <p:cNvSpPr/>
            <p:nvPr/>
          </p:nvSpPr>
          <p:spPr bwMode="auto">
            <a:xfrm>
              <a:off x="8037578" y="1436688"/>
              <a:ext cx="3566160" cy="2581977"/>
            </a:xfrm>
            <a:prstGeom prst="rect">
              <a:avLst/>
            </a:prstGeom>
            <a:solidFill>
              <a:srgbClr val="FFFFFF"/>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82880" rIns="182880" bIns="4572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2200" b="0" i="0" u="none" strike="noStrike" kern="1200" cap="none" spc="0" normalizeH="0" baseline="0" noProof="0">
                  <a:ln>
                    <a:noFill/>
                  </a:ln>
                  <a:solidFill>
                    <a:srgbClr val="0078D3"/>
                  </a:solidFill>
                  <a:effectLst/>
                  <a:uLnTx/>
                  <a:uFillTx/>
                  <a:latin typeface="Segoe UI Semibold"/>
                  <a:ea typeface="Segoe UI" pitchFamily="34" charset="0"/>
                  <a:cs typeface="Segoe UI" pitchFamily="34" charset="0"/>
                </a:rPr>
                <a:t>Technology</a:t>
              </a:r>
            </a:p>
          </p:txBody>
        </p:sp>
      </p:grpSp>
      <p:sp>
        <p:nvSpPr>
          <p:cNvPr id="20" name="Rectangle 19" descr="Foundational Architecture Decisions">
            <a:extLst>
              <a:ext uri="{FF2B5EF4-FFF2-40B4-BE49-F238E27FC236}">
                <a16:creationId xmlns:a16="http://schemas.microsoft.com/office/drawing/2014/main" id="{07AB889A-0E93-4418-996C-795398FD84EF}"/>
              </a:ext>
            </a:extLst>
          </p:cNvPr>
          <p:cNvSpPr/>
          <p:nvPr/>
        </p:nvSpPr>
        <p:spPr bwMode="auto">
          <a:xfrm>
            <a:off x="457200" y="4127248"/>
            <a:ext cx="11277599" cy="1616773"/>
          </a:xfrm>
          <a:prstGeom prst="rect">
            <a:avLst/>
          </a:prstGeom>
          <a:solidFill>
            <a:srgbClr val="FFFFFF"/>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2200" b="0" i="0" u="none" strike="noStrike" kern="1200" cap="none" spc="0" normalizeH="0" baseline="0" noProof="0">
                <a:ln>
                  <a:noFill/>
                </a:ln>
                <a:solidFill>
                  <a:srgbClr val="0078D3"/>
                </a:solidFill>
                <a:effectLst/>
                <a:uLnTx/>
                <a:uFillTx/>
                <a:latin typeface="Segoe UI Semibold"/>
                <a:ea typeface="Segoe UI" pitchFamily="34" charset="0"/>
                <a:cs typeface="Segoe UI" pitchFamily="34" charset="0"/>
              </a:rPr>
              <a:t>Foundational Architecture Decisions</a:t>
            </a:r>
          </a:p>
        </p:txBody>
      </p:sp>
      <p:grpSp>
        <p:nvGrpSpPr>
          <p:cNvPr id="54" name="Group 13" descr="Icon of people.">
            <a:extLst>
              <a:ext uri="{FF2B5EF4-FFF2-40B4-BE49-F238E27FC236}">
                <a16:creationId xmlns:a16="http://schemas.microsoft.com/office/drawing/2014/main" id="{F62625D7-6D13-46AE-BA7C-0DFB491237AA}"/>
              </a:ext>
            </a:extLst>
          </p:cNvPr>
          <p:cNvGrpSpPr>
            <a:grpSpLocks noChangeAspect="1"/>
          </p:cNvGrpSpPr>
          <p:nvPr/>
        </p:nvGrpSpPr>
        <p:grpSpPr bwMode="auto">
          <a:xfrm>
            <a:off x="3471433" y="1642582"/>
            <a:ext cx="454025" cy="268288"/>
            <a:chOff x="1762" y="1437"/>
            <a:chExt cx="286" cy="169"/>
          </a:xfrm>
          <a:solidFill>
            <a:srgbClr val="C1C1C1"/>
          </a:solidFill>
        </p:grpSpPr>
        <p:sp>
          <p:nvSpPr>
            <p:cNvPr id="56" name="Freeform 14">
              <a:extLst>
                <a:ext uri="{FF2B5EF4-FFF2-40B4-BE49-F238E27FC236}">
                  <a16:creationId xmlns:a16="http://schemas.microsoft.com/office/drawing/2014/main" id="{83B05062-5979-42B8-8F42-BCB838072830}"/>
                </a:ext>
              </a:extLst>
            </p:cNvPr>
            <p:cNvSpPr>
              <a:spLocks/>
            </p:cNvSpPr>
            <p:nvPr/>
          </p:nvSpPr>
          <p:spPr bwMode="auto">
            <a:xfrm>
              <a:off x="1762" y="1561"/>
              <a:ext cx="64" cy="45"/>
            </a:xfrm>
            <a:custGeom>
              <a:avLst/>
              <a:gdLst>
                <a:gd name="T0" fmla="*/ 0 w 75"/>
                <a:gd name="T1" fmla="*/ 53 h 53"/>
                <a:gd name="T2" fmla="*/ 0 w 75"/>
                <a:gd name="T3" fmla="*/ 53 h 53"/>
                <a:gd name="T4" fmla="*/ 63 w 75"/>
                <a:gd name="T5" fmla="*/ 53 h 53"/>
                <a:gd name="T6" fmla="*/ 63 w 75"/>
                <a:gd name="T7" fmla="*/ 53 h 53"/>
                <a:gd name="T8" fmla="*/ 75 w 75"/>
                <a:gd name="T9" fmla="*/ 4 h 53"/>
                <a:gd name="T10" fmla="*/ 54 w 75"/>
                <a:gd name="T11" fmla="*/ 0 h 53"/>
                <a:gd name="T12" fmla="*/ 0 w 75"/>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75" h="53">
                  <a:moveTo>
                    <a:pt x="0" y="53"/>
                  </a:moveTo>
                  <a:lnTo>
                    <a:pt x="0" y="53"/>
                  </a:lnTo>
                  <a:lnTo>
                    <a:pt x="63" y="53"/>
                  </a:lnTo>
                  <a:lnTo>
                    <a:pt x="63" y="53"/>
                  </a:lnTo>
                  <a:cubicBezTo>
                    <a:pt x="63" y="35"/>
                    <a:pt x="67" y="19"/>
                    <a:pt x="75" y="4"/>
                  </a:cubicBezTo>
                  <a:cubicBezTo>
                    <a:pt x="69" y="1"/>
                    <a:pt x="61" y="0"/>
                    <a:pt x="54" y="0"/>
                  </a:cubicBezTo>
                  <a:cubicBezTo>
                    <a:pt x="24" y="0"/>
                    <a:pt x="0" y="24"/>
                    <a:pt x="0" y="5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57" name="Freeform 15">
              <a:extLst>
                <a:ext uri="{FF2B5EF4-FFF2-40B4-BE49-F238E27FC236}">
                  <a16:creationId xmlns:a16="http://schemas.microsoft.com/office/drawing/2014/main" id="{EC5DB2F0-EF9D-4709-91ED-EB5933EF71BA}"/>
                </a:ext>
              </a:extLst>
            </p:cNvPr>
            <p:cNvSpPr>
              <a:spLocks/>
            </p:cNvSpPr>
            <p:nvPr/>
          </p:nvSpPr>
          <p:spPr bwMode="auto">
            <a:xfrm>
              <a:off x="1838" y="1538"/>
              <a:ext cx="117" cy="68"/>
            </a:xfrm>
            <a:custGeom>
              <a:avLst/>
              <a:gdLst>
                <a:gd name="T0" fmla="*/ 22 w 138"/>
                <a:gd name="T1" fmla="*/ 25 h 80"/>
                <a:gd name="T2" fmla="*/ 22 w 138"/>
                <a:gd name="T3" fmla="*/ 25 h 80"/>
                <a:gd name="T4" fmla="*/ 13 w 138"/>
                <a:gd name="T5" fmla="*/ 36 h 80"/>
                <a:gd name="T6" fmla="*/ 6 w 138"/>
                <a:gd name="T7" fmla="*/ 48 h 80"/>
                <a:gd name="T8" fmla="*/ 0 w 138"/>
                <a:gd name="T9" fmla="*/ 80 h 80"/>
                <a:gd name="T10" fmla="*/ 17 w 138"/>
                <a:gd name="T11" fmla="*/ 80 h 80"/>
                <a:gd name="T12" fmla="*/ 30 w 138"/>
                <a:gd name="T13" fmla="*/ 80 h 80"/>
                <a:gd name="T14" fmla="*/ 44 w 138"/>
                <a:gd name="T15" fmla="*/ 80 h 80"/>
                <a:gd name="T16" fmla="*/ 116 w 138"/>
                <a:gd name="T17" fmla="*/ 80 h 80"/>
                <a:gd name="T18" fmla="*/ 138 w 138"/>
                <a:gd name="T19" fmla="*/ 25 h 80"/>
                <a:gd name="T20" fmla="*/ 80 w 138"/>
                <a:gd name="T21" fmla="*/ 0 h 80"/>
                <a:gd name="T22" fmla="*/ 22 w 138"/>
                <a:gd name="T23" fmla="*/ 2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 h="80">
                  <a:moveTo>
                    <a:pt x="22" y="25"/>
                  </a:moveTo>
                  <a:lnTo>
                    <a:pt x="22" y="25"/>
                  </a:lnTo>
                  <a:cubicBezTo>
                    <a:pt x="19" y="28"/>
                    <a:pt x="16" y="32"/>
                    <a:pt x="13" y="36"/>
                  </a:cubicBezTo>
                  <a:cubicBezTo>
                    <a:pt x="11" y="40"/>
                    <a:pt x="8" y="44"/>
                    <a:pt x="6" y="48"/>
                  </a:cubicBezTo>
                  <a:cubicBezTo>
                    <a:pt x="2" y="58"/>
                    <a:pt x="0" y="69"/>
                    <a:pt x="0" y="80"/>
                  </a:cubicBezTo>
                  <a:lnTo>
                    <a:pt x="17" y="80"/>
                  </a:lnTo>
                  <a:lnTo>
                    <a:pt x="30" y="80"/>
                  </a:lnTo>
                  <a:lnTo>
                    <a:pt x="44" y="80"/>
                  </a:lnTo>
                  <a:lnTo>
                    <a:pt x="116" y="80"/>
                  </a:lnTo>
                  <a:cubicBezTo>
                    <a:pt x="116" y="58"/>
                    <a:pt x="124" y="39"/>
                    <a:pt x="138" y="25"/>
                  </a:cubicBezTo>
                  <a:cubicBezTo>
                    <a:pt x="123" y="9"/>
                    <a:pt x="103" y="0"/>
                    <a:pt x="80" y="0"/>
                  </a:cubicBezTo>
                  <a:cubicBezTo>
                    <a:pt x="57" y="0"/>
                    <a:pt x="36" y="9"/>
                    <a:pt x="22" y="25"/>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58" name="Freeform 16">
              <a:extLst>
                <a:ext uri="{FF2B5EF4-FFF2-40B4-BE49-F238E27FC236}">
                  <a16:creationId xmlns:a16="http://schemas.microsoft.com/office/drawing/2014/main" id="{4F9FE4EF-D3EF-4CE5-8551-DBB0A00DD760}"/>
                </a:ext>
              </a:extLst>
            </p:cNvPr>
            <p:cNvSpPr>
              <a:spLocks/>
            </p:cNvSpPr>
            <p:nvPr/>
          </p:nvSpPr>
          <p:spPr bwMode="auto">
            <a:xfrm>
              <a:off x="1959" y="1560"/>
              <a:ext cx="89" cy="46"/>
            </a:xfrm>
            <a:custGeom>
              <a:avLst/>
              <a:gdLst>
                <a:gd name="T0" fmla="*/ 53 w 106"/>
                <a:gd name="T1" fmla="*/ 0 h 54"/>
                <a:gd name="T2" fmla="*/ 53 w 106"/>
                <a:gd name="T3" fmla="*/ 0 h 54"/>
                <a:gd name="T4" fmla="*/ 32 w 106"/>
                <a:gd name="T5" fmla="*/ 5 h 54"/>
                <a:gd name="T6" fmla="*/ 20 w 106"/>
                <a:gd name="T7" fmla="*/ 12 h 54"/>
                <a:gd name="T8" fmla="*/ 10 w 106"/>
                <a:gd name="T9" fmla="*/ 22 h 54"/>
                <a:gd name="T10" fmla="*/ 0 w 106"/>
                <a:gd name="T11" fmla="*/ 54 h 54"/>
                <a:gd name="T12" fmla="*/ 17 w 106"/>
                <a:gd name="T13" fmla="*/ 54 h 54"/>
                <a:gd name="T14" fmla="*/ 30 w 106"/>
                <a:gd name="T15" fmla="*/ 54 h 54"/>
                <a:gd name="T16" fmla="*/ 44 w 106"/>
                <a:gd name="T17" fmla="*/ 54 h 54"/>
                <a:gd name="T18" fmla="*/ 106 w 106"/>
                <a:gd name="T19" fmla="*/ 54 h 54"/>
                <a:gd name="T20" fmla="*/ 53 w 106"/>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54">
                  <a:moveTo>
                    <a:pt x="53" y="0"/>
                  </a:moveTo>
                  <a:lnTo>
                    <a:pt x="53" y="0"/>
                  </a:lnTo>
                  <a:cubicBezTo>
                    <a:pt x="45" y="0"/>
                    <a:pt x="38" y="2"/>
                    <a:pt x="32" y="5"/>
                  </a:cubicBezTo>
                  <a:cubicBezTo>
                    <a:pt x="27" y="7"/>
                    <a:pt x="24" y="9"/>
                    <a:pt x="20" y="12"/>
                  </a:cubicBezTo>
                  <a:cubicBezTo>
                    <a:pt x="16" y="15"/>
                    <a:pt x="13" y="18"/>
                    <a:pt x="10" y="22"/>
                  </a:cubicBezTo>
                  <a:cubicBezTo>
                    <a:pt x="4" y="31"/>
                    <a:pt x="0" y="42"/>
                    <a:pt x="0" y="54"/>
                  </a:cubicBezTo>
                  <a:lnTo>
                    <a:pt x="17" y="54"/>
                  </a:lnTo>
                  <a:lnTo>
                    <a:pt x="30" y="54"/>
                  </a:lnTo>
                  <a:lnTo>
                    <a:pt x="44" y="54"/>
                  </a:lnTo>
                  <a:lnTo>
                    <a:pt x="106" y="54"/>
                  </a:lnTo>
                  <a:cubicBezTo>
                    <a:pt x="106" y="24"/>
                    <a:pt x="82" y="0"/>
                    <a:pt x="53"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59" name="Freeform 17">
              <a:extLst>
                <a:ext uri="{FF2B5EF4-FFF2-40B4-BE49-F238E27FC236}">
                  <a16:creationId xmlns:a16="http://schemas.microsoft.com/office/drawing/2014/main" id="{C49731C8-EDBC-47F0-B0C1-A0023A5D57A4}"/>
                </a:ext>
              </a:extLst>
            </p:cNvPr>
            <p:cNvSpPr>
              <a:spLocks/>
            </p:cNvSpPr>
            <p:nvPr/>
          </p:nvSpPr>
          <p:spPr bwMode="auto">
            <a:xfrm>
              <a:off x="1976" y="1494"/>
              <a:ext cx="55" cy="56"/>
            </a:xfrm>
            <a:custGeom>
              <a:avLst/>
              <a:gdLst>
                <a:gd name="T0" fmla="*/ 31 w 66"/>
                <a:gd name="T1" fmla="*/ 66 h 67"/>
                <a:gd name="T2" fmla="*/ 31 w 66"/>
                <a:gd name="T3" fmla="*/ 66 h 67"/>
                <a:gd name="T4" fmla="*/ 33 w 66"/>
                <a:gd name="T5" fmla="*/ 67 h 67"/>
                <a:gd name="T6" fmla="*/ 35 w 66"/>
                <a:gd name="T7" fmla="*/ 66 h 67"/>
                <a:gd name="T8" fmla="*/ 57 w 66"/>
                <a:gd name="T9" fmla="*/ 56 h 67"/>
                <a:gd name="T10" fmla="*/ 66 w 66"/>
                <a:gd name="T11" fmla="*/ 33 h 67"/>
                <a:gd name="T12" fmla="*/ 33 w 66"/>
                <a:gd name="T13" fmla="*/ 0 h 67"/>
                <a:gd name="T14" fmla="*/ 0 w 66"/>
                <a:gd name="T15" fmla="*/ 33 h 67"/>
                <a:gd name="T16" fmla="*/ 9 w 66"/>
                <a:gd name="T17" fmla="*/ 56 h 67"/>
                <a:gd name="T18" fmla="*/ 31 w 66"/>
                <a:gd name="T19" fmla="*/ 6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67">
                  <a:moveTo>
                    <a:pt x="31" y="66"/>
                  </a:moveTo>
                  <a:lnTo>
                    <a:pt x="31" y="66"/>
                  </a:lnTo>
                  <a:cubicBezTo>
                    <a:pt x="31" y="66"/>
                    <a:pt x="32" y="67"/>
                    <a:pt x="33" y="67"/>
                  </a:cubicBezTo>
                  <a:cubicBezTo>
                    <a:pt x="34" y="67"/>
                    <a:pt x="34" y="66"/>
                    <a:pt x="35" y="66"/>
                  </a:cubicBezTo>
                  <a:cubicBezTo>
                    <a:pt x="44" y="66"/>
                    <a:pt x="51" y="62"/>
                    <a:pt x="57" y="56"/>
                  </a:cubicBezTo>
                  <a:cubicBezTo>
                    <a:pt x="63" y="50"/>
                    <a:pt x="66" y="42"/>
                    <a:pt x="66" y="33"/>
                  </a:cubicBezTo>
                  <a:cubicBezTo>
                    <a:pt x="66" y="15"/>
                    <a:pt x="51" y="0"/>
                    <a:pt x="33" y="0"/>
                  </a:cubicBezTo>
                  <a:cubicBezTo>
                    <a:pt x="14" y="0"/>
                    <a:pt x="0" y="15"/>
                    <a:pt x="0" y="33"/>
                  </a:cubicBezTo>
                  <a:cubicBezTo>
                    <a:pt x="0" y="42"/>
                    <a:pt x="3" y="50"/>
                    <a:pt x="9" y="56"/>
                  </a:cubicBezTo>
                  <a:cubicBezTo>
                    <a:pt x="15" y="62"/>
                    <a:pt x="22" y="66"/>
                    <a:pt x="31" y="6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60" name="Freeform 18">
              <a:extLst>
                <a:ext uri="{FF2B5EF4-FFF2-40B4-BE49-F238E27FC236}">
                  <a16:creationId xmlns:a16="http://schemas.microsoft.com/office/drawing/2014/main" id="{BB8241E0-4F40-4C58-A4AB-C1A08477D32A}"/>
                </a:ext>
              </a:extLst>
            </p:cNvPr>
            <p:cNvSpPr>
              <a:spLocks/>
            </p:cNvSpPr>
            <p:nvPr/>
          </p:nvSpPr>
          <p:spPr bwMode="auto">
            <a:xfrm>
              <a:off x="1861" y="1437"/>
              <a:ext cx="89" cy="90"/>
            </a:xfrm>
            <a:custGeom>
              <a:avLst/>
              <a:gdLst>
                <a:gd name="T0" fmla="*/ 23 w 106"/>
                <a:gd name="T1" fmla="*/ 98 h 107"/>
                <a:gd name="T2" fmla="*/ 23 w 106"/>
                <a:gd name="T3" fmla="*/ 98 h 107"/>
                <a:gd name="T4" fmla="*/ 49 w 106"/>
                <a:gd name="T5" fmla="*/ 107 h 107"/>
                <a:gd name="T6" fmla="*/ 53 w 106"/>
                <a:gd name="T7" fmla="*/ 107 h 107"/>
                <a:gd name="T8" fmla="*/ 57 w 106"/>
                <a:gd name="T9" fmla="*/ 107 h 107"/>
                <a:gd name="T10" fmla="*/ 83 w 106"/>
                <a:gd name="T11" fmla="*/ 98 h 107"/>
                <a:gd name="T12" fmla="*/ 106 w 106"/>
                <a:gd name="T13" fmla="*/ 54 h 107"/>
                <a:gd name="T14" fmla="*/ 75 w 106"/>
                <a:gd name="T15" fmla="*/ 5 h 107"/>
                <a:gd name="T16" fmla="*/ 53 w 106"/>
                <a:gd name="T17" fmla="*/ 0 h 107"/>
                <a:gd name="T18" fmla="*/ 31 w 106"/>
                <a:gd name="T19" fmla="*/ 5 h 107"/>
                <a:gd name="T20" fmla="*/ 31 w 106"/>
                <a:gd name="T21" fmla="*/ 5 h 107"/>
                <a:gd name="T22" fmla="*/ 0 w 106"/>
                <a:gd name="T23" fmla="*/ 54 h 107"/>
                <a:gd name="T24" fmla="*/ 23 w 106"/>
                <a:gd name="T25" fmla="*/ 9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7">
                  <a:moveTo>
                    <a:pt x="23" y="98"/>
                  </a:moveTo>
                  <a:lnTo>
                    <a:pt x="23" y="98"/>
                  </a:lnTo>
                  <a:cubicBezTo>
                    <a:pt x="30" y="103"/>
                    <a:pt x="39" y="106"/>
                    <a:pt x="49" y="107"/>
                  </a:cubicBezTo>
                  <a:cubicBezTo>
                    <a:pt x="50" y="107"/>
                    <a:pt x="52" y="107"/>
                    <a:pt x="53" y="107"/>
                  </a:cubicBezTo>
                  <a:cubicBezTo>
                    <a:pt x="54" y="107"/>
                    <a:pt x="55" y="107"/>
                    <a:pt x="57" y="107"/>
                  </a:cubicBezTo>
                  <a:cubicBezTo>
                    <a:pt x="66" y="106"/>
                    <a:pt x="76" y="103"/>
                    <a:pt x="83" y="98"/>
                  </a:cubicBezTo>
                  <a:cubicBezTo>
                    <a:pt x="97" y="88"/>
                    <a:pt x="106" y="72"/>
                    <a:pt x="106" y="54"/>
                  </a:cubicBezTo>
                  <a:cubicBezTo>
                    <a:pt x="106" y="32"/>
                    <a:pt x="93" y="14"/>
                    <a:pt x="75" y="5"/>
                  </a:cubicBezTo>
                  <a:cubicBezTo>
                    <a:pt x="68" y="2"/>
                    <a:pt x="61" y="0"/>
                    <a:pt x="53" y="0"/>
                  </a:cubicBezTo>
                  <a:cubicBezTo>
                    <a:pt x="45" y="0"/>
                    <a:pt x="38" y="2"/>
                    <a:pt x="31" y="5"/>
                  </a:cubicBezTo>
                  <a:lnTo>
                    <a:pt x="31" y="5"/>
                  </a:lnTo>
                  <a:cubicBezTo>
                    <a:pt x="12" y="14"/>
                    <a:pt x="0" y="32"/>
                    <a:pt x="0" y="54"/>
                  </a:cubicBezTo>
                  <a:cubicBezTo>
                    <a:pt x="0" y="72"/>
                    <a:pt x="9" y="88"/>
                    <a:pt x="23" y="98"/>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61" name="Freeform 19">
              <a:extLst>
                <a:ext uri="{FF2B5EF4-FFF2-40B4-BE49-F238E27FC236}">
                  <a16:creationId xmlns:a16="http://schemas.microsoft.com/office/drawing/2014/main" id="{CEF7E989-E7F9-4263-8EE1-80B4EABC41AB}"/>
                </a:ext>
              </a:extLst>
            </p:cNvPr>
            <p:cNvSpPr>
              <a:spLocks/>
            </p:cNvSpPr>
            <p:nvPr/>
          </p:nvSpPr>
          <p:spPr bwMode="auto">
            <a:xfrm>
              <a:off x="1774" y="1483"/>
              <a:ext cx="68" cy="67"/>
            </a:xfrm>
            <a:custGeom>
              <a:avLst/>
              <a:gdLst>
                <a:gd name="T0" fmla="*/ 40 w 80"/>
                <a:gd name="T1" fmla="*/ 0 h 80"/>
                <a:gd name="T2" fmla="*/ 40 w 80"/>
                <a:gd name="T3" fmla="*/ 0 h 80"/>
                <a:gd name="T4" fmla="*/ 0 w 80"/>
                <a:gd name="T5" fmla="*/ 40 h 80"/>
                <a:gd name="T6" fmla="*/ 14 w 80"/>
                <a:gd name="T7" fmla="*/ 70 h 80"/>
                <a:gd name="T8" fmla="*/ 37 w 80"/>
                <a:gd name="T9" fmla="*/ 80 h 80"/>
                <a:gd name="T10" fmla="*/ 40 w 80"/>
                <a:gd name="T11" fmla="*/ 80 h 80"/>
                <a:gd name="T12" fmla="*/ 42 w 80"/>
                <a:gd name="T13" fmla="*/ 80 h 80"/>
                <a:gd name="T14" fmla="*/ 65 w 80"/>
                <a:gd name="T15" fmla="*/ 70 h 80"/>
                <a:gd name="T16" fmla="*/ 80 w 80"/>
                <a:gd name="T17" fmla="*/ 40 h 80"/>
                <a:gd name="T18" fmla="*/ 40 w 80"/>
                <a:gd name="T1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lnTo>
                    <a:pt x="40" y="0"/>
                  </a:lnTo>
                  <a:cubicBezTo>
                    <a:pt x="18" y="0"/>
                    <a:pt x="0" y="18"/>
                    <a:pt x="0" y="40"/>
                  </a:cubicBezTo>
                  <a:cubicBezTo>
                    <a:pt x="0" y="52"/>
                    <a:pt x="5" y="63"/>
                    <a:pt x="14" y="70"/>
                  </a:cubicBezTo>
                  <a:cubicBezTo>
                    <a:pt x="21" y="76"/>
                    <a:pt x="29" y="79"/>
                    <a:pt x="37" y="80"/>
                  </a:cubicBezTo>
                  <a:cubicBezTo>
                    <a:pt x="38" y="80"/>
                    <a:pt x="39" y="80"/>
                    <a:pt x="40" y="80"/>
                  </a:cubicBezTo>
                  <a:cubicBezTo>
                    <a:pt x="41" y="80"/>
                    <a:pt x="41" y="80"/>
                    <a:pt x="42" y="80"/>
                  </a:cubicBezTo>
                  <a:cubicBezTo>
                    <a:pt x="51" y="79"/>
                    <a:pt x="59" y="76"/>
                    <a:pt x="65" y="70"/>
                  </a:cubicBezTo>
                  <a:cubicBezTo>
                    <a:pt x="74" y="63"/>
                    <a:pt x="80" y="52"/>
                    <a:pt x="80" y="40"/>
                  </a:cubicBezTo>
                  <a:cubicBezTo>
                    <a:pt x="80" y="18"/>
                    <a:pt x="62" y="0"/>
                    <a:pt x="4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66" name="Group 22" descr="Icon of circular arrow.">
            <a:extLst>
              <a:ext uri="{FF2B5EF4-FFF2-40B4-BE49-F238E27FC236}">
                <a16:creationId xmlns:a16="http://schemas.microsoft.com/office/drawing/2014/main" id="{9F0FB077-9FC1-42FE-85DF-03184D7CCD62}"/>
              </a:ext>
            </a:extLst>
          </p:cNvPr>
          <p:cNvGrpSpPr>
            <a:grpSpLocks noChangeAspect="1"/>
          </p:cNvGrpSpPr>
          <p:nvPr/>
        </p:nvGrpSpPr>
        <p:grpSpPr bwMode="auto">
          <a:xfrm>
            <a:off x="7264531" y="1607697"/>
            <a:ext cx="331657" cy="338059"/>
            <a:chOff x="3715" y="1448"/>
            <a:chExt cx="259" cy="264"/>
          </a:xfrm>
        </p:grpSpPr>
        <p:sp>
          <p:nvSpPr>
            <p:cNvPr id="68" name="Freeform 23">
              <a:extLst>
                <a:ext uri="{FF2B5EF4-FFF2-40B4-BE49-F238E27FC236}">
                  <a16:creationId xmlns:a16="http://schemas.microsoft.com/office/drawing/2014/main" id="{7A9C58DB-0CBA-4519-8B6D-957F3EDA09AA}"/>
                </a:ext>
              </a:extLst>
            </p:cNvPr>
            <p:cNvSpPr>
              <a:spLocks/>
            </p:cNvSpPr>
            <p:nvPr/>
          </p:nvSpPr>
          <p:spPr bwMode="auto">
            <a:xfrm>
              <a:off x="3715" y="1502"/>
              <a:ext cx="160" cy="210"/>
            </a:xfrm>
            <a:custGeom>
              <a:avLst/>
              <a:gdLst>
                <a:gd name="T0" fmla="*/ 26 w 258"/>
                <a:gd name="T1" fmla="*/ 57 h 338"/>
                <a:gd name="T2" fmla="*/ 26 w 258"/>
                <a:gd name="T3" fmla="*/ 57 h 338"/>
                <a:gd name="T4" fmla="*/ 13 w 258"/>
                <a:gd name="T5" fmla="*/ 72 h 338"/>
                <a:gd name="T6" fmla="*/ 4 w 258"/>
                <a:gd name="T7" fmla="*/ 83 h 338"/>
                <a:gd name="T8" fmla="*/ 0 w 258"/>
                <a:gd name="T9" fmla="*/ 89 h 338"/>
                <a:gd name="T10" fmla="*/ 2 w 258"/>
                <a:gd name="T11" fmla="*/ 95 h 338"/>
                <a:gd name="T12" fmla="*/ 8 w 258"/>
                <a:gd name="T13" fmla="*/ 98 h 338"/>
                <a:gd name="T14" fmla="*/ 14 w 258"/>
                <a:gd name="T15" fmla="*/ 98 h 338"/>
                <a:gd name="T16" fmla="*/ 24 w 258"/>
                <a:gd name="T17" fmla="*/ 96 h 338"/>
                <a:gd name="T18" fmla="*/ 34 w 258"/>
                <a:gd name="T19" fmla="*/ 93 h 338"/>
                <a:gd name="T20" fmla="*/ 45 w 258"/>
                <a:gd name="T21" fmla="*/ 90 h 338"/>
                <a:gd name="T22" fmla="*/ 55 w 258"/>
                <a:gd name="T23" fmla="*/ 87 h 338"/>
                <a:gd name="T24" fmla="*/ 62 w 258"/>
                <a:gd name="T25" fmla="*/ 86 h 338"/>
                <a:gd name="T26" fmla="*/ 70 w 258"/>
                <a:gd name="T27" fmla="*/ 144 h 338"/>
                <a:gd name="T28" fmla="*/ 95 w 258"/>
                <a:gd name="T29" fmla="*/ 194 h 338"/>
                <a:gd name="T30" fmla="*/ 134 w 258"/>
                <a:gd name="T31" fmla="*/ 233 h 338"/>
                <a:gd name="T32" fmla="*/ 186 w 258"/>
                <a:gd name="T33" fmla="*/ 260 h 338"/>
                <a:gd name="T34" fmla="*/ 199 w 258"/>
                <a:gd name="T35" fmla="*/ 269 h 338"/>
                <a:gd name="T36" fmla="*/ 204 w 258"/>
                <a:gd name="T37" fmla="*/ 285 h 338"/>
                <a:gd name="T38" fmla="*/ 204 w 258"/>
                <a:gd name="T39" fmla="*/ 338 h 338"/>
                <a:gd name="T40" fmla="*/ 258 w 258"/>
                <a:gd name="T41" fmla="*/ 338 h 338"/>
                <a:gd name="T42" fmla="*/ 258 w 258"/>
                <a:gd name="T43" fmla="*/ 285 h 338"/>
                <a:gd name="T44" fmla="*/ 254 w 258"/>
                <a:gd name="T45" fmla="*/ 260 h 338"/>
                <a:gd name="T46" fmla="*/ 242 w 258"/>
                <a:gd name="T47" fmla="*/ 238 h 338"/>
                <a:gd name="T48" fmla="*/ 224 w 258"/>
                <a:gd name="T49" fmla="*/ 220 h 338"/>
                <a:gd name="T50" fmla="*/ 201 w 258"/>
                <a:gd name="T51" fmla="*/ 209 h 338"/>
                <a:gd name="T52" fmla="*/ 165 w 258"/>
                <a:gd name="T53" fmla="*/ 191 h 338"/>
                <a:gd name="T54" fmla="*/ 138 w 258"/>
                <a:gd name="T55" fmla="*/ 163 h 338"/>
                <a:gd name="T56" fmla="*/ 121 w 258"/>
                <a:gd name="T57" fmla="*/ 128 h 338"/>
                <a:gd name="T58" fmla="*/ 115 w 258"/>
                <a:gd name="T59" fmla="*/ 88 h 338"/>
                <a:gd name="T60" fmla="*/ 115 w 258"/>
                <a:gd name="T61" fmla="*/ 86 h 338"/>
                <a:gd name="T62" fmla="*/ 127 w 258"/>
                <a:gd name="T63" fmla="*/ 89 h 338"/>
                <a:gd name="T64" fmla="*/ 143 w 258"/>
                <a:gd name="T65" fmla="*/ 93 h 338"/>
                <a:gd name="T66" fmla="*/ 159 w 258"/>
                <a:gd name="T67" fmla="*/ 97 h 338"/>
                <a:gd name="T68" fmla="*/ 169 w 258"/>
                <a:gd name="T69" fmla="*/ 98 h 338"/>
                <a:gd name="T70" fmla="*/ 175 w 258"/>
                <a:gd name="T71" fmla="*/ 95 h 338"/>
                <a:gd name="T72" fmla="*/ 178 w 258"/>
                <a:gd name="T73" fmla="*/ 89 h 338"/>
                <a:gd name="T74" fmla="*/ 174 w 258"/>
                <a:gd name="T75" fmla="*/ 83 h 338"/>
                <a:gd name="T76" fmla="*/ 165 w 258"/>
                <a:gd name="T77" fmla="*/ 72 h 338"/>
                <a:gd name="T78" fmla="*/ 151 w 258"/>
                <a:gd name="T79" fmla="*/ 57 h 338"/>
                <a:gd name="T80" fmla="*/ 136 w 258"/>
                <a:gd name="T81" fmla="*/ 42 h 338"/>
                <a:gd name="T82" fmla="*/ 120 w 258"/>
                <a:gd name="T83" fmla="*/ 26 h 338"/>
                <a:gd name="T84" fmla="*/ 106 w 258"/>
                <a:gd name="T85" fmla="*/ 13 h 338"/>
                <a:gd name="T86" fmla="*/ 95 w 258"/>
                <a:gd name="T87" fmla="*/ 3 h 338"/>
                <a:gd name="T88" fmla="*/ 89 w 258"/>
                <a:gd name="T89" fmla="*/ 0 h 338"/>
                <a:gd name="T90" fmla="*/ 83 w 258"/>
                <a:gd name="T91" fmla="*/ 3 h 338"/>
                <a:gd name="T92" fmla="*/ 72 w 258"/>
                <a:gd name="T93" fmla="*/ 13 h 338"/>
                <a:gd name="T94" fmla="*/ 57 w 258"/>
                <a:gd name="T95" fmla="*/ 26 h 338"/>
                <a:gd name="T96" fmla="*/ 42 w 258"/>
                <a:gd name="T97" fmla="*/ 42 h 338"/>
                <a:gd name="T98" fmla="*/ 26 w 258"/>
                <a:gd name="T99" fmla="*/ 5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8" h="338">
                  <a:moveTo>
                    <a:pt x="26" y="57"/>
                  </a:moveTo>
                  <a:lnTo>
                    <a:pt x="26" y="57"/>
                  </a:lnTo>
                  <a:cubicBezTo>
                    <a:pt x="21" y="63"/>
                    <a:pt x="17" y="67"/>
                    <a:pt x="13" y="72"/>
                  </a:cubicBezTo>
                  <a:cubicBezTo>
                    <a:pt x="9" y="76"/>
                    <a:pt x="6" y="80"/>
                    <a:pt x="4" y="83"/>
                  </a:cubicBezTo>
                  <a:cubicBezTo>
                    <a:pt x="1" y="86"/>
                    <a:pt x="0" y="88"/>
                    <a:pt x="0" y="89"/>
                  </a:cubicBezTo>
                  <a:cubicBezTo>
                    <a:pt x="0" y="91"/>
                    <a:pt x="1" y="93"/>
                    <a:pt x="2" y="95"/>
                  </a:cubicBezTo>
                  <a:cubicBezTo>
                    <a:pt x="4" y="97"/>
                    <a:pt x="6" y="98"/>
                    <a:pt x="8" y="98"/>
                  </a:cubicBezTo>
                  <a:cubicBezTo>
                    <a:pt x="9" y="98"/>
                    <a:pt x="12" y="98"/>
                    <a:pt x="14" y="98"/>
                  </a:cubicBezTo>
                  <a:cubicBezTo>
                    <a:pt x="17" y="97"/>
                    <a:pt x="20" y="96"/>
                    <a:pt x="24" y="96"/>
                  </a:cubicBezTo>
                  <a:cubicBezTo>
                    <a:pt x="27" y="95"/>
                    <a:pt x="31" y="94"/>
                    <a:pt x="34" y="93"/>
                  </a:cubicBezTo>
                  <a:cubicBezTo>
                    <a:pt x="38" y="92"/>
                    <a:pt x="42" y="91"/>
                    <a:pt x="45" y="90"/>
                  </a:cubicBezTo>
                  <a:cubicBezTo>
                    <a:pt x="49" y="89"/>
                    <a:pt x="52" y="88"/>
                    <a:pt x="55" y="87"/>
                  </a:cubicBezTo>
                  <a:cubicBezTo>
                    <a:pt x="58" y="87"/>
                    <a:pt x="60" y="86"/>
                    <a:pt x="62" y="86"/>
                  </a:cubicBezTo>
                  <a:cubicBezTo>
                    <a:pt x="62" y="106"/>
                    <a:pt x="65" y="125"/>
                    <a:pt x="70" y="144"/>
                  </a:cubicBezTo>
                  <a:cubicBezTo>
                    <a:pt x="76" y="162"/>
                    <a:pt x="84" y="179"/>
                    <a:pt x="95" y="194"/>
                  </a:cubicBezTo>
                  <a:cubicBezTo>
                    <a:pt x="105" y="209"/>
                    <a:pt x="118" y="222"/>
                    <a:pt x="134" y="233"/>
                  </a:cubicBezTo>
                  <a:cubicBezTo>
                    <a:pt x="149" y="244"/>
                    <a:pt x="167" y="253"/>
                    <a:pt x="186" y="260"/>
                  </a:cubicBezTo>
                  <a:cubicBezTo>
                    <a:pt x="191" y="262"/>
                    <a:pt x="196" y="265"/>
                    <a:pt x="199" y="269"/>
                  </a:cubicBezTo>
                  <a:cubicBezTo>
                    <a:pt x="203" y="274"/>
                    <a:pt x="204" y="279"/>
                    <a:pt x="204" y="285"/>
                  </a:cubicBezTo>
                  <a:lnTo>
                    <a:pt x="204" y="338"/>
                  </a:lnTo>
                  <a:lnTo>
                    <a:pt x="258" y="338"/>
                  </a:lnTo>
                  <a:lnTo>
                    <a:pt x="258" y="285"/>
                  </a:lnTo>
                  <a:cubicBezTo>
                    <a:pt x="258" y="276"/>
                    <a:pt x="256" y="268"/>
                    <a:pt x="254" y="260"/>
                  </a:cubicBezTo>
                  <a:cubicBezTo>
                    <a:pt x="251" y="252"/>
                    <a:pt x="247" y="244"/>
                    <a:pt x="242" y="238"/>
                  </a:cubicBezTo>
                  <a:cubicBezTo>
                    <a:pt x="237" y="231"/>
                    <a:pt x="231" y="225"/>
                    <a:pt x="224" y="220"/>
                  </a:cubicBezTo>
                  <a:cubicBezTo>
                    <a:pt x="217" y="215"/>
                    <a:pt x="209" y="212"/>
                    <a:pt x="201" y="209"/>
                  </a:cubicBezTo>
                  <a:cubicBezTo>
                    <a:pt x="188" y="205"/>
                    <a:pt x="176" y="199"/>
                    <a:pt x="165" y="191"/>
                  </a:cubicBezTo>
                  <a:cubicBezTo>
                    <a:pt x="155" y="183"/>
                    <a:pt x="146" y="173"/>
                    <a:pt x="138" y="163"/>
                  </a:cubicBezTo>
                  <a:cubicBezTo>
                    <a:pt x="131" y="152"/>
                    <a:pt x="125" y="141"/>
                    <a:pt x="121" y="128"/>
                  </a:cubicBezTo>
                  <a:cubicBezTo>
                    <a:pt x="117" y="115"/>
                    <a:pt x="115" y="102"/>
                    <a:pt x="115" y="88"/>
                  </a:cubicBezTo>
                  <a:lnTo>
                    <a:pt x="115" y="86"/>
                  </a:lnTo>
                  <a:cubicBezTo>
                    <a:pt x="118" y="86"/>
                    <a:pt x="122" y="87"/>
                    <a:pt x="127" y="89"/>
                  </a:cubicBezTo>
                  <a:cubicBezTo>
                    <a:pt x="132" y="90"/>
                    <a:pt x="138" y="92"/>
                    <a:pt x="143" y="93"/>
                  </a:cubicBezTo>
                  <a:cubicBezTo>
                    <a:pt x="149" y="94"/>
                    <a:pt x="154" y="96"/>
                    <a:pt x="159" y="97"/>
                  </a:cubicBezTo>
                  <a:cubicBezTo>
                    <a:pt x="164" y="98"/>
                    <a:pt x="167" y="98"/>
                    <a:pt x="169" y="98"/>
                  </a:cubicBezTo>
                  <a:cubicBezTo>
                    <a:pt x="172" y="98"/>
                    <a:pt x="174" y="97"/>
                    <a:pt x="175" y="95"/>
                  </a:cubicBezTo>
                  <a:cubicBezTo>
                    <a:pt x="177" y="93"/>
                    <a:pt x="178" y="91"/>
                    <a:pt x="178" y="89"/>
                  </a:cubicBezTo>
                  <a:cubicBezTo>
                    <a:pt x="178" y="88"/>
                    <a:pt x="177" y="86"/>
                    <a:pt x="174" y="83"/>
                  </a:cubicBezTo>
                  <a:cubicBezTo>
                    <a:pt x="172" y="80"/>
                    <a:pt x="169" y="76"/>
                    <a:pt x="165" y="72"/>
                  </a:cubicBezTo>
                  <a:cubicBezTo>
                    <a:pt x="161" y="67"/>
                    <a:pt x="156" y="63"/>
                    <a:pt x="151" y="57"/>
                  </a:cubicBezTo>
                  <a:cubicBezTo>
                    <a:pt x="146" y="52"/>
                    <a:pt x="141" y="47"/>
                    <a:pt x="136" y="42"/>
                  </a:cubicBezTo>
                  <a:cubicBezTo>
                    <a:pt x="131" y="36"/>
                    <a:pt x="125" y="31"/>
                    <a:pt x="120" y="26"/>
                  </a:cubicBezTo>
                  <a:cubicBezTo>
                    <a:pt x="115" y="21"/>
                    <a:pt x="110" y="17"/>
                    <a:pt x="106" y="13"/>
                  </a:cubicBezTo>
                  <a:cubicBezTo>
                    <a:pt x="102" y="9"/>
                    <a:pt x="98" y="6"/>
                    <a:pt x="95" y="3"/>
                  </a:cubicBezTo>
                  <a:cubicBezTo>
                    <a:pt x="92" y="1"/>
                    <a:pt x="90" y="0"/>
                    <a:pt x="89" y="0"/>
                  </a:cubicBezTo>
                  <a:cubicBezTo>
                    <a:pt x="88" y="0"/>
                    <a:pt x="86" y="1"/>
                    <a:pt x="83" y="3"/>
                  </a:cubicBezTo>
                  <a:cubicBezTo>
                    <a:pt x="80" y="6"/>
                    <a:pt x="76" y="9"/>
                    <a:pt x="72" y="13"/>
                  </a:cubicBezTo>
                  <a:cubicBezTo>
                    <a:pt x="67" y="17"/>
                    <a:pt x="63" y="21"/>
                    <a:pt x="57" y="26"/>
                  </a:cubicBezTo>
                  <a:cubicBezTo>
                    <a:pt x="52" y="31"/>
                    <a:pt x="47" y="36"/>
                    <a:pt x="42" y="42"/>
                  </a:cubicBezTo>
                  <a:cubicBezTo>
                    <a:pt x="36" y="47"/>
                    <a:pt x="31" y="52"/>
                    <a:pt x="26" y="57"/>
                  </a:cubicBez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69" name="Freeform 24">
              <a:extLst>
                <a:ext uri="{FF2B5EF4-FFF2-40B4-BE49-F238E27FC236}">
                  <a16:creationId xmlns:a16="http://schemas.microsoft.com/office/drawing/2014/main" id="{45CECC9B-A921-4178-8AC1-667ED5E6D8AA}"/>
                </a:ext>
              </a:extLst>
            </p:cNvPr>
            <p:cNvSpPr>
              <a:spLocks/>
            </p:cNvSpPr>
            <p:nvPr/>
          </p:nvSpPr>
          <p:spPr bwMode="auto">
            <a:xfrm>
              <a:off x="3782" y="1448"/>
              <a:ext cx="192" cy="215"/>
            </a:xfrm>
            <a:custGeom>
              <a:avLst/>
              <a:gdLst>
                <a:gd name="T0" fmla="*/ 310 w 310"/>
                <a:gd name="T1" fmla="*/ 177 h 347"/>
                <a:gd name="T2" fmla="*/ 310 w 310"/>
                <a:gd name="T3" fmla="*/ 177 h 347"/>
                <a:gd name="T4" fmla="*/ 303 w 310"/>
                <a:gd name="T5" fmla="*/ 129 h 347"/>
                <a:gd name="T6" fmla="*/ 285 w 310"/>
                <a:gd name="T7" fmla="*/ 87 h 347"/>
                <a:gd name="T8" fmla="*/ 257 w 310"/>
                <a:gd name="T9" fmla="*/ 51 h 347"/>
                <a:gd name="T10" fmla="*/ 221 w 310"/>
                <a:gd name="T11" fmla="*/ 23 h 347"/>
                <a:gd name="T12" fmla="*/ 179 w 310"/>
                <a:gd name="T13" fmla="*/ 5 h 347"/>
                <a:gd name="T14" fmla="*/ 132 w 310"/>
                <a:gd name="T15" fmla="*/ 0 h 347"/>
                <a:gd name="T16" fmla="*/ 95 w 310"/>
                <a:gd name="T17" fmla="*/ 4 h 347"/>
                <a:gd name="T18" fmla="*/ 60 w 310"/>
                <a:gd name="T19" fmla="*/ 14 h 347"/>
                <a:gd name="T20" fmla="*/ 28 w 310"/>
                <a:gd name="T21" fmla="*/ 33 h 347"/>
                <a:gd name="T22" fmla="*/ 0 w 310"/>
                <a:gd name="T23" fmla="*/ 58 h 347"/>
                <a:gd name="T24" fmla="*/ 38 w 310"/>
                <a:gd name="T25" fmla="*/ 96 h 347"/>
                <a:gd name="T26" fmla="*/ 57 w 310"/>
                <a:gd name="T27" fmla="*/ 77 h 347"/>
                <a:gd name="T28" fmla="*/ 80 w 310"/>
                <a:gd name="T29" fmla="*/ 64 h 347"/>
                <a:gd name="T30" fmla="*/ 105 w 310"/>
                <a:gd name="T31" fmla="*/ 55 h 347"/>
                <a:gd name="T32" fmla="*/ 132 w 310"/>
                <a:gd name="T33" fmla="*/ 52 h 347"/>
                <a:gd name="T34" fmla="*/ 180 w 310"/>
                <a:gd name="T35" fmla="*/ 62 h 347"/>
                <a:gd name="T36" fmla="*/ 220 w 310"/>
                <a:gd name="T37" fmla="*/ 89 h 347"/>
                <a:gd name="T38" fmla="*/ 247 w 310"/>
                <a:gd name="T39" fmla="*/ 128 h 347"/>
                <a:gd name="T40" fmla="*/ 256 w 310"/>
                <a:gd name="T41" fmla="*/ 177 h 347"/>
                <a:gd name="T42" fmla="*/ 249 w 310"/>
                <a:gd name="T43" fmla="*/ 219 h 347"/>
                <a:gd name="T44" fmla="*/ 228 w 310"/>
                <a:gd name="T45" fmla="*/ 256 h 347"/>
                <a:gd name="T46" fmla="*/ 195 w 310"/>
                <a:gd name="T47" fmla="*/ 283 h 347"/>
                <a:gd name="T48" fmla="*/ 155 w 310"/>
                <a:gd name="T49" fmla="*/ 299 h 347"/>
                <a:gd name="T50" fmla="*/ 172 w 310"/>
                <a:gd name="T51" fmla="*/ 321 h 347"/>
                <a:gd name="T52" fmla="*/ 182 w 310"/>
                <a:gd name="T53" fmla="*/ 347 h 347"/>
                <a:gd name="T54" fmla="*/ 234 w 310"/>
                <a:gd name="T55" fmla="*/ 322 h 347"/>
                <a:gd name="T56" fmla="*/ 274 w 310"/>
                <a:gd name="T57" fmla="*/ 283 h 347"/>
                <a:gd name="T58" fmla="*/ 300 w 310"/>
                <a:gd name="T59" fmla="*/ 233 h 347"/>
                <a:gd name="T60" fmla="*/ 310 w 310"/>
                <a:gd name="T61" fmla="*/ 17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0" h="347">
                  <a:moveTo>
                    <a:pt x="310" y="177"/>
                  </a:moveTo>
                  <a:lnTo>
                    <a:pt x="310" y="177"/>
                  </a:lnTo>
                  <a:cubicBezTo>
                    <a:pt x="310" y="160"/>
                    <a:pt x="308" y="145"/>
                    <a:pt x="303" y="129"/>
                  </a:cubicBezTo>
                  <a:cubicBezTo>
                    <a:pt x="299" y="114"/>
                    <a:pt x="293" y="100"/>
                    <a:pt x="285" y="87"/>
                  </a:cubicBezTo>
                  <a:cubicBezTo>
                    <a:pt x="278" y="74"/>
                    <a:pt x="268" y="62"/>
                    <a:pt x="257" y="51"/>
                  </a:cubicBezTo>
                  <a:cubicBezTo>
                    <a:pt x="247" y="40"/>
                    <a:pt x="235" y="31"/>
                    <a:pt x="221" y="23"/>
                  </a:cubicBezTo>
                  <a:cubicBezTo>
                    <a:pt x="208" y="15"/>
                    <a:pt x="194" y="9"/>
                    <a:pt x="179" y="5"/>
                  </a:cubicBezTo>
                  <a:cubicBezTo>
                    <a:pt x="164" y="2"/>
                    <a:pt x="148" y="0"/>
                    <a:pt x="132" y="0"/>
                  </a:cubicBezTo>
                  <a:cubicBezTo>
                    <a:pt x="119" y="0"/>
                    <a:pt x="107" y="1"/>
                    <a:pt x="95" y="4"/>
                  </a:cubicBezTo>
                  <a:cubicBezTo>
                    <a:pt x="83" y="5"/>
                    <a:pt x="71" y="9"/>
                    <a:pt x="60" y="14"/>
                  </a:cubicBezTo>
                  <a:cubicBezTo>
                    <a:pt x="49" y="19"/>
                    <a:pt x="38" y="25"/>
                    <a:pt x="28" y="33"/>
                  </a:cubicBezTo>
                  <a:cubicBezTo>
                    <a:pt x="18" y="40"/>
                    <a:pt x="8" y="48"/>
                    <a:pt x="0" y="58"/>
                  </a:cubicBezTo>
                  <a:lnTo>
                    <a:pt x="38" y="96"/>
                  </a:lnTo>
                  <a:cubicBezTo>
                    <a:pt x="44" y="89"/>
                    <a:pt x="50" y="83"/>
                    <a:pt x="57" y="77"/>
                  </a:cubicBezTo>
                  <a:cubicBezTo>
                    <a:pt x="65" y="72"/>
                    <a:pt x="72" y="67"/>
                    <a:pt x="80" y="64"/>
                  </a:cubicBezTo>
                  <a:cubicBezTo>
                    <a:pt x="88" y="60"/>
                    <a:pt x="97" y="57"/>
                    <a:pt x="105" y="55"/>
                  </a:cubicBezTo>
                  <a:cubicBezTo>
                    <a:pt x="114" y="53"/>
                    <a:pt x="123" y="52"/>
                    <a:pt x="132" y="52"/>
                  </a:cubicBezTo>
                  <a:cubicBezTo>
                    <a:pt x="149" y="52"/>
                    <a:pt x="165" y="55"/>
                    <a:pt x="180" y="62"/>
                  </a:cubicBezTo>
                  <a:cubicBezTo>
                    <a:pt x="195" y="68"/>
                    <a:pt x="209" y="77"/>
                    <a:pt x="220" y="89"/>
                  </a:cubicBezTo>
                  <a:cubicBezTo>
                    <a:pt x="231" y="100"/>
                    <a:pt x="240" y="113"/>
                    <a:pt x="247" y="128"/>
                  </a:cubicBezTo>
                  <a:cubicBezTo>
                    <a:pt x="253" y="143"/>
                    <a:pt x="256" y="159"/>
                    <a:pt x="256" y="177"/>
                  </a:cubicBezTo>
                  <a:cubicBezTo>
                    <a:pt x="256" y="192"/>
                    <a:pt x="254" y="206"/>
                    <a:pt x="249" y="219"/>
                  </a:cubicBezTo>
                  <a:cubicBezTo>
                    <a:pt x="244" y="233"/>
                    <a:pt x="237" y="245"/>
                    <a:pt x="228" y="256"/>
                  </a:cubicBezTo>
                  <a:cubicBezTo>
                    <a:pt x="219" y="267"/>
                    <a:pt x="208" y="276"/>
                    <a:pt x="195" y="283"/>
                  </a:cubicBezTo>
                  <a:cubicBezTo>
                    <a:pt x="183" y="291"/>
                    <a:pt x="169" y="296"/>
                    <a:pt x="155" y="299"/>
                  </a:cubicBezTo>
                  <a:cubicBezTo>
                    <a:pt x="161" y="305"/>
                    <a:pt x="167" y="313"/>
                    <a:pt x="172" y="321"/>
                  </a:cubicBezTo>
                  <a:cubicBezTo>
                    <a:pt x="176" y="329"/>
                    <a:pt x="180" y="338"/>
                    <a:pt x="182" y="347"/>
                  </a:cubicBezTo>
                  <a:cubicBezTo>
                    <a:pt x="201" y="342"/>
                    <a:pt x="218" y="333"/>
                    <a:pt x="234" y="322"/>
                  </a:cubicBezTo>
                  <a:cubicBezTo>
                    <a:pt x="250" y="311"/>
                    <a:pt x="263" y="298"/>
                    <a:pt x="274" y="283"/>
                  </a:cubicBezTo>
                  <a:cubicBezTo>
                    <a:pt x="286" y="268"/>
                    <a:pt x="294" y="251"/>
                    <a:pt x="300" y="233"/>
                  </a:cubicBezTo>
                  <a:cubicBezTo>
                    <a:pt x="307" y="215"/>
                    <a:pt x="310" y="196"/>
                    <a:pt x="310" y="177"/>
                  </a:cubicBez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65" name="Group 64" descr="Icon of a microchip.">
            <a:extLst>
              <a:ext uri="{FF2B5EF4-FFF2-40B4-BE49-F238E27FC236}">
                <a16:creationId xmlns:a16="http://schemas.microsoft.com/office/drawing/2014/main" id="{BD7D64AA-A2BA-472B-961C-F9D0266D65AB}"/>
              </a:ext>
            </a:extLst>
          </p:cNvPr>
          <p:cNvGrpSpPr/>
          <p:nvPr/>
        </p:nvGrpSpPr>
        <p:grpSpPr>
          <a:xfrm>
            <a:off x="11025428" y="1608263"/>
            <a:ext cx="330233" cy="336926"/>
            <a:chOff x="9019442" y="2257926"/>
            <a:chExt cx="386944" cy="394786"/>
          </a:xfrm>
        </p:grpSpPr>
        <p:sp>
          <p:nvSpPr>
            <p:cNvPr id="62" name="Rectangle: Rounded Corners 61">
              <a:extLst>
                <a:ext uri="{FF2B5EF4-FFF2-40B4-BE49-F238E27FC236}">
                  <a16:creationId xmlns:a16="http://schemas.microsoft.com/office/drawing/2014/main" id="{F25BAB06-E0DF-4B63-9757-E657A1055BBE}"/>
                </a:ext>
              </a:extLst>
            </p:cNvPr>
            <p:cNvSpPr/>
            <p:nvPr/>
          </p:nvSpPr>
          <p:spPr bwMode="auto">
            <a:xfrm>
              <a:off x="9067717" y="2306952"/>
              <a:ext cx="290394" cy="296735"/>
            </a:xfrm>
            <a:prstGeom prst="roundRect">
              <a:avLst>
                <a:gd name="adj" fmla="val 4008"/>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2" name="chip" title="Icon of a computer chip">
              <a:extLst>
                <a:ext uri="{FF2B5EF4-FFF2-40B4-BE49-F238E27FC236}">
                  <a16:creationId xmlns:a16="http://schemas.microsoft.com/office/drawing/2014/main" id="{00649597-02CD-4A07-822D-707C46485D4D}"/>
                </a:ext>
              </a:extLst>
            </p:cNvPr>
            <p:cNvSpPr>
              <a:spLocks noChangeAspect="1" noEditPoints="1"/>
            </p:cNvSpPr>
            <p:nvPr/>
          </p:nvSpPr>
          <p:spPr bwMode="auto">
            <a:xfrm>
              <a:off x="9019442" y="2257926"/>
              <a:ext cx="386944" cy="394786"/>
            </a:xfrm>
            <a:custGeom>
              <a:avLst/>
              <a:gdLst>
                <a:gd name="T0" fmla="*/ 267 w 334"/>
                <a:gd name="T1" fmla="*/ 298 h 341"/>
                <a:gd name="T2" fmla="*/ 60 w 334"/>
                <a:gd name="T3" fmla="*/ 298 h 341"/>
                <a:gd name="T4" fmla="*/ 36 w 334"/>
                <a:gd name="T5" fmla="*/ 273 h 341"/>
                <a:gd name="T6" fmla="*/ 36 w 334"/>
                <a:gd name="T7" fmla="*/ 61 h 341"/>
                <a:gd name="T8" fmla="*/ 60 w 334"/>
                <a:gd name="T9" fmla="*/ 36 h 341"/>
                <a:gd name="T10" fmla="*/ 267 w 334"/>
                <a:gd name="T11" fmla="*/ 36 h 341"/>
                <a:gd name="T12" fmla="*/ 291 w 334"/>
                <a:gd name="T13" fmla="*/ 61 h 341"/>
                <a:gd name="T14" fmla="*/ 291 w 334"/>
                <a:gd name="T15" fmla="*/ 273 h 341"/>
                <a:gd name="T16" fmla="*/ 267 w 334"/>
                <a:gd name="T17" fmla="*/ 298 h 341"/>
                <a:gd name="T18" fmla="*/ 78 w 334"/>
                <a:gd name="T19" fmla="*/ 36 h 341"/>
                <a:gd name="T20" fmla="*/ 78 w 334"/>
                <a:gd name="T21" fmla="*/ 0 h 341"/>
                <a:gd name="T22" fmla="*/ 121 w 334"/>
                <a:gd name="T23" fmla="*/ 36 h 341"/>
                <a:gd name="T24" fmla="*/ 121 w 334"/>
                <a:gd name="T25" fmla="*/ 0 h 341"/>
                <a:gd name="T26" fmla="*/ 163 w 334"/>
                <a:gd name="T27" fmla="*/ 0 h 341"/>
                <a:gd name="T28" fmla="*/ 163 w 334"/>
                <a:gd name="T29" fmla="*/ 36 h 341"/>
                <a:gd name="T30" fmla="*/ 206 w 334"/>
                <a:gd name="T31" fmla="*/ 0 h 341"/>
                <a:gd name="T32" fmla="*/ 206 w 334"/>
                <a:gd name="T33" fmla="*/ 36 h 341"/>
                <a:gd name="T34" fmla="*/ 256 w 334"/>
                <a:gd name="T35" fmla="*/ 0 h 341"/>
                <a:gd name="T36" fmla="*/ 256 w 334"/>
                <a:gd name="T37" fmla="*/ 36 h 341"/>
                <a:gd name="T38" fmla="*/ 334 w 334"/>
                <a:gd name="T39" fmla="*/ 78 h 341"/>
                <a:gd name="T40" fmla="*/ 291 w 334"/>
                <a:gd name="T41" fmla="*/ 78 h 341"/>
                <a:gd name="T42" fmla="*/ 334 w 334"/>
                <a:gd name="T43" fmla="*/ 121 h 341"/>
                <a:gd name="T44" fmla="*/ 291 w 334"/>
                <a:gd name="T45" fmla="*/ 121 h 341"/>
                <a:gd name="T46" fmla="*/ 334 w 334"/>
                <a:gd name="T47" fmla="*/ 163 h 341"/>
                <a:gd name="T48" fmla="*/ 291 w 334"/>
                <a:gd name="T49" fmla="*/ 163 h 341"/>
                <a:gd name="T50" fmla="*/ 334 w 334"/>
                <a:gd name="T51" fmla="*/ 213 h 341"/>
                <a:gd name="T52" fmla="*/ 291 w 334"/>
                <a:gd name="T53" fmla="*/ 213 h 341"/>
                <a:gd name="T54" fmla="*/ 334 w 334"/>
                <a:gd name="T55" fmla="*/ 256 h 341"/>
                <a:gd name="T56" fmla="*/ 291 w 334"/>
                <a:gd name="T57" fmla="*/ 256 h 341"/>
                <a:gd name="T58" fmla="*/ 36 w 334"/>
                <a:gd name="T59" fmla="*/ 78 h 341"/>
                <a:gd name="T60" fmla="*/ 0 w 334"/>
                <a:gd name="T61" fmla="*/ 78 h 341"/>
                <a:gd name="T62" fmla="*/ 36 w 334"/>
                <a:gd name="T63" fmla="*/ 121 h 341"/>
                <a:gd name="T64" fmla="*/ 0 w 334"/>
                <a:gd name="T65" fmla="*/ 121 h 341"/>
                <a:gd name="T66" fmla="*/ 36 w 334"/>
                <a:gd name="T67" fmla="*/ 163 h 341"/>
                <a:gd name="T68" fmla="*/ 0 w 334"/>
                <a:gd name="T69" fmla="*/ 163 h 341"/>
                <a:gd name="T70" fmla="*/ 36 w 334"/>
                <a:gd name="T71" fmla="*/ 213 h 341"/>
                <a:gd name="T72" fmla="*/ 0 w 334"/>
                <a:gd name="T73" fmla="*/ 213 h 341"/>
                <a:gd name="T74" fmla="*/ 36 w 334"/>
                <a:gd name="T75" fmla="*/ 256 h 341"/>
                <a:gd name="T76" fmla="*/ 0 w 334"/>
                <a:gd name="T77" fmla="*/ 256 h 341"/>
                <a:gd name="T78" fmla="*/ 78 w 334"/>
                <a:gd name="T79" fmla="*/ 298 h 341"/>
                <a:gd name="T80" fmla="*/ 78 w 334"/>
                <a:gd name="T81" fmla="*/ 341 h 341"/>
                <a:gd name="T82" fmla="*/ 121 w 334"/>
                <a:gd name="T83" fmla="*/ 298 h 341"/>
                <a:gd name="T84" fmla="*/ 121 w 334"/>
                <a:gd name="T85" fmla="*/ 341 h 341"/>
                <a:gd name="T86" fmla="*/ 163 w 334"/>
                <a:gd name="T87" fmla="*/ 341 h 341"/>
                <a:gd name="T88" fmla="*/ 163 w 334"/>
                <a:gd name="T89" fmla="*/ 298 h 341"/>
                <a:gd name="T90" fmla="*/ 206 w 334"/>
                <a:gd name="T91" fmla="*/ 298 h 341"/>
                <a:gd name="T92" fmla="*/ 206 w 334"/>
                <a:gd name="T93" fmla="*/ 341 h 341"/>
                <a:gd name="T94" fmla="*/ 256 w 334"/>
                <a:gd name="T95" fmla="*/ 298 h 341"/>
                <a:gd name="T96" fmla="*/ 256 w 334"/>
                <a:gd name="T97" fmla="*/ 34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41">
                  <a:moveTo>
                    <a:pt x="267" y="298"/>
                  </a:moveTo>
                  <a:cubicBezTo>
                    <a:pt x="60" y="298"/>
                    <a:pt x="60" y="298"/>
                    <a:pt x="60" y="298"/>
                  </a:cubicBezTo>
                  <a:cubicBezTo>
                    <a:pt x="48" y="298"/>
                    <a:pt x="36" y="286"/>
                    <a:pt x="36" y="273"/>
                  </a:cubicBezTo>
                  <a:cubicBezTo>
                    <a:pt x="36" y="61"/>
                    <a:pt x="36" y="61"/>
                    <a:pt x="36" y="61"/>
                  </a:cubicBezTo>
                  <a:cubicBezTo>
                    <a:pt x="36" y="45"/>
                    <a:pt x="48" y="36"/>
                    <a:pt x="60" y="36"/>
                  </a:cubicBezTo>
                  <a:cubicBezTo>
                    <a:pt x="267" y="36"/>
                    <a:pt x="267" y="36"/>
                    <a:pt x="267" y="36"/>
                  </a:cubicBezTo>
                  <a:cubicBezTo>
                    <a:pt x="282" y="36"/>
                    <a:pt x="291" y="45"/>
                    <a:pt x="291" y="61"/>
                  </a:cubicBezTo>
                  <a:cubicBezTo>
                    <a:pt x="291" y="273"/>
                    <a:pt x="291" y="273"/>
                    <a:pt x="291" y="273"/>
                  </a:cubicBezTo>
                  <a:cubicBezTo>
                    <a:pt x="291" y="286"/>
                    <a:pt x="282" y="298"/>
                    <a:pt x="267" y="298"/>
                  </a:cubicBezTo>
                  <a:close/>
                  <a:moveTo>
                    <a:pt x="78" y="36"/>
                  </a:moveTo>
                  <a:cubicBezTo>
                    <a:pt x="78" y="0"/>
                    <a:pt x="78" y="0"/>
                    <a:pt x="78" y="0"/>
                  </a:cubicBezTo>
                  <a:moveTo>
                    <a:pt x="121" y="36"/>
                  </a:moveTo>
                  <a:cubicBezTo>
                    <a:pt x="121" y="0"/>
                    <a:pt x="121" y="0"/>
                    <a:pt x="121" y="0"/>
                  </a:cubicBezTo>
                  <a:moveTo>
                    <a:pt x="163" y="0"/>
                  </a:moveTo>
                  <a:cubicBezTo>
                    <a:pt x="163" y="36"/>
                    <a:pt x="163" y="36"/>
                    <a:pt x="163" y="36"/>
                  </a:cubicBezTo>
                  <a:moveTo>
                    <a:pt x="206" y="0"/>
                  </a:moveTo>
                  <a:cubicBezTo>
                    <a:pt x="206" y="36"/>
                    <a:pt x="206" y="36"/>
                    <a:pt x="206" y="36"/>
                  </a:cubicBezTo>
                  <a:moveTo>
                    <a:pt x="256" y="0"/>
                  </a:moveTo>
                  <a:cubicBezTo>
                    <a:pt x="256" y="36"/>
                    <a:pt x="256" y="36"/>
                    <a:pt x="256" y="36"/>
                  </a:cubicBezTo>
                  <a:moveTo>
                    <a:pt x="334" y="78"/>
                  </a:moveTo>
                  <a:cubicBezTo>
                    <a:pt x="291" y="78"/>
                    <a:pt x="291" y="78"/>
                    <a:pt x="291" y="78"/>
                  </a:cubicBezTo>
                  <a:moveTo>
                    <a:pt x="334" y="121"/>
                  </a:moveTo>
                  <a:cubicBezTo>
                    <a:pt x="291" y="121"/>
                    <a:pt x="291" y="121"/>
                    <a:pt x="291" y="121"/>
                  </a:cubicBezTo>
                  <a:moveTo>
                    <a:pt x="334" y="163"/>
                  </a:moveTo>
                  <a:cubicBezTo>
                    <a:pt x="291" y="163"/>
                    <a:pt x="291" y="163"/>
                    <a:pt x="291" y="163"/>
                  </a:cubicBezTo>
                  <a:moveTo>
                    <a:pt x="334" y="213"/>
                  </a:moveTo>
                  <a:cubicBezTo>
                    <a:pt x="291" y="213"/>
                    <a:pt x="291" y="213"/>
                    <a:pt x="291" y="213"/>
                  </a:cubicBezTo>
                  <a:moveTo>
                    <a:pt x="334" y="256"/>
                  </a:moveTo>
                  <a:cubicBezTo>
                    <a:pt x="291" y="256"/>
                    <a:pt x="291" y="256"/>
                    <a:pt x="291" y="256"/>
                  </a:cubicBezTo>
                  <a:moveTo>
                    <a:pt x="36" y="78"/>
                  </a:moveTo>
                  <a:cubicBezTo>
                    <a:pt x="0" y="78"/>
                    <a:pt x="0" y="78"/>
                    <a:pt x="0" y="78"/>
                  </a:cubicBezTo>
                  <a:moveTo>
                    <a:pt x="36" y="121"/>
                  </a:moveTo>
                  <a:cubicBezTo>
                    <a:pt x="0" y="121"/>
                    <a:pt x="0" y="121"/>
                    <a:pt x="0" y="121"/>
                  </a:cubicBezTo>
                  <a:moveTo>
                    <a:pt x="36" y="163"/>
                  </a:moveTo>
                  <a:cubicBezTo>
                    <a:pt x="0" y="163"/>
                    <a:pt x="0" y="163"/>
                    <a:pt x="0" y="163"/>
                  </a:cubicBezTo>
                  <a:moveTo>
                    <a:pt x="36" y="213"/>
                  </a:moveTo>
                  <a:cubicBezTo>
                    <a:pt x="0" y="213"/>
                    <a:pt x="0" y="213"/>
                    <a:pt x="0" y="213"/>
                  </a:cubicBezTo>
                  <a:moveTo>
                    <a:pt x="36" y="256"/>
                  </a:moveTo>
                  <a:cubicBezTo>
                    <a:pt x="0" y="256"/>
                    <a:pt x="0" y="256"/>
                    <a:pt x="0" y="256"/>
                  </a:cubicBezTo>
                  <a:moveTo>
                    <a:pt x="78" y="298"/>
                  </a:moveTo>
                  <a:cubicBezTo>
                    <a:pt x="78" y="341"/>
                    <a:pt x="78" y="341"/>
                    <a:pt x="78" y="341"/>
                  </a:cubicBezTo>
                  <a:moveTo>
                    <a:pt x="121" y="298"/>
                  </a:moveTo>
                  <a:cubicBezTo>
                    <a:pt x="121" y="341"/>
                    <a:pt x="121" y="341"/>
                    <a:pt x="121" y="341"/>
                  </a:cubicBezTo>
                  <a:moveTo>
                    <a:pt x="163" y="341"/>
                  </a:moveTo>
                  <a:cubicBezTo>
                    <a:pt x="163" y="298"/>
                    <a:pt x="163" y="298"/>
                    <a:pt x="163" y="298"/>
                  </a:cubicBezTo>
                  <a:moveTo>
                    <a:pt x="206" y="298"/>
                  </a:moveTo>
                  <a:cubicBezTo>
                    <a:pt x="206" y="341"/>
                    <a:pt x="206" y="341"/>
                    <a:pt x="206" y="341"/>
                  </a:cubicBezTo>
                  <a:moveTo>
                    <a:pt x="256" y="298"/>
                  </a:moveTo>
                  <a:cubicBezTo>
                    <a:pt x="256" y="341"/>
                    <a:pt x="256" y="341"/>
                    <a:pt x="256" y="341"/>
                  </a:cubicBezTo>
                </a:path>
              </a:pathLst>
            </a:custGeom>
            <a:noFill/>
            <a:ln w="19050" cap="rnd">
              <a:solidFill>
                <a:srgbClr val="C1C1C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89619" tIns="44810" rIns="89619" bIns="44810" numCol="1" anchor="t" anchorCtr="0" compatLnSpc="1">
              <a:prstTxWarp prst="textNoShape">
                <a:avLst/>
              </a:prstTxWarp>
            </a:bodyPr>
            <a:lstStyle/>
            <a:p>
              <a:pPr marL="0" marR="0" lvl="0" indent="0" algn="ctr" defTabSz="896203" rtl="0" eaLnBrk="1" fontAlgn="base"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078D3"/>
                </a:solidFill>
                <a:effectLst/>
                <a:uLnTx/>
                <a:uFillTx/>
                <a:latin typeface="Segoe UI"/>
                <a:ea typeface="+mn-ea"/>
                <a:cs typeface="+mn-cs"/>
              </a:endParaRPr>
            </a:p>
          </p:txBody>
        </p:sp>
        <p:sp>
          <p:nvSpPr>
            <p:cNvPr id="64" name="Rectangle: Rounded Corners 63">
              <a:extLst>
                <a:ext uri="{FF2B5EF4-FFF2-40B4-BE49-F238E27FC236}">
                  <a16:creationId xmlns:a16="http://schemas.microsoft.com/office/drawing/2014/main" id="{7F6A669B-FAD1-4B68-9179-4B0E8F7E06B2}"/>
                </a:ext>
              </a:extLst>
            </p:cNvPr>
            <p:cNvSpPr/>
            <p:nvPr/>
          </p:nvSpPr>
          <p:spPr bwMode="auto">
            <a:xfrm>
              <a:off x="9158003" y="2401056"/>
              <a:ext cx="109822" cy="108526"/>
            </a:xfrm>
            <a:prstGeom prst="roundRect">
              <a:avLst>
                <a:gd name="adj" fmla="val 10870"/>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Segoe UI"/>
                <a:ea typeface="Segoe UI" pitchFamily="34" charset="0"/>
                <a:cs typeface="Segoe UI" pitchFamily="34" charset="0"/>
              </a:endParaRPr>
            </a:p>
          </p:txBody>
        </p:sp>
      </p:grpSp>
      <p:grpSp>
        <p:nvGrpSpPr>
          <p:cNvPr id="14" name="Group 13">
            <a:extLst>
              <a:ext uri="{FF2B5EF4-FFF2-40B4-BE49-F238E27FC236}">
                <a16:creationId xmlns:a16="http://schemas.microsoft.com/office/drawing/2014/main" id="{3A098160-0999-46FE-BF09-85C6C45073D4}"/>
              </a:ext>
            </a:extLst>
          </p:cNvPr>
          <p:cNvGrpSpPr/>
          <p:nvPr/>
        </p:nvGrpSpPr>
        <p:grpSpPr>
          <a:xfrm>
            <a:off x="11105355" y="4227066"/>
            <a:ext cx="436104" cy="432447"/>
            <a:chOff x="4133850" y="1504923"/>
            <a:chExt cx="3922896" cy="3889995"/>
          </a:xfrm>
        </p:grpSpPr>
        <p:sp>
          <p:nvSpPr>
            <p:cNvPr id="5" name="Freeform: Shape 4">
              <a:extLst>
                <a:ext uri="{FF2B5EF4-FFF2-40B4-BE49-F238E27FC236}">
                  <a16:creationId xmlns:a16="http://schemas.microsoft.com/office/drawing/2014/main" id="{3AC16D46-DCB2-44E7-B7EB-268B936093F0}"/>
                </a:ext>
              </a:extLst>
            </p:cNvPr>
            <p:cNvSpPr/>
            <p:nvPr/>
          </p:nvSpPr>
          <p:spPr>
            <a:xfrm>
              <a:off x="4133850" y="2785395"/>
              <a:ext cx="1666875" cy="819150"/>
            </a:xfrm>
            <a:custGeom>
              <a:avLst/>
              <a:gdLst>
                <a:gd name="connsiteX0" fmla="*/ 1564386 w 1666875"/>
                <a:gd name="connsiteY0" fmla="*/ 819150 h 819150"/>
                <a:gd name="connsiteX1" fmla="*/ 102489 w 1666875"/>
                <a:gd name="connsiteY1" fmla="*/ 819150 h 819150"/>
                <a:gd name="connsiteX2" fmla="*/ 0 w 1666875"/>
                <a:gd name="connsiteY2" fmla="*/ 716661 h 819150"/>
                <a:gd name="connsiteX3" fmla="*/ 0 w 1666875"/>
                <a:gd name="connsiteY3" fmla="*/ 102489 h 819150"/>
                <a:gd name="connsiteX4" fmla="*/ 102489 w 1666875"/>
                <a:gd name="connsiteY4" fmla="*/ 0 h 819150"/>
                <a:gd name="connsiteX5" fmla="*/ 1564386 w 1666875"/>
                <a:gd name="connsiteY5" fmla="*/ 0 h 819150"/>
                <a:gd name="connsiteX6" fmla="*/ 1666875 w 1666875"/>
                <a:gd name="connsiteY6" fmla="*/ 102489 h 819150"/>
                <a:gd name="connsiteX7" fmla="*/ 1666875 w 1666875"/>
                <a:gd name="connsiteY7" fmla="*/ 716661 h 819150"/>
                <a:gd name="connsiteX8" fmla="*/ 1564386 w 1666875"/>
                <a:gd name="connsiteY8" fmla="*/ 819150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6875" h="819150">
                  <a:moveTo>
                    <a:pt x="1564386" y="819150"/>
                  </a:moveTo>
                  <a:lnTo>
                    <a:pt x="102489" y="819150"/>
                  </a:lnTo>
                  <a:cubicBezTo>
                    <a:pt x="45911" y="819150"/>
                    <a:pt x="0" y="773240"/>
                    <a:pt x="0" y="716661"/>
                  </a:cubicBezTo>
                  <a:lnTo>
                    <a:pt x="0" y="102489"/>
                  </a:lnTo>
                  <a:cubicBezTo>
                    <a:pt x="0" y="45911"/>
                    <a:pt x="45911" y="0"/>
                    <a:pt x="102489" y="0"/>
                  </a:cubicBezTo>
                  <a:lnTo>
                    <a:pt x="1564386" y="0"/>
                  </a:lnTo>
                  <a:cubicBezTo>
                    <a:pt x="1620964" y="0"/>
                    <a:pt x="1666875" y="45911"/>
                    <a:pt x="1666875" y="102489"/>
                  </a:cubicBezTo>
                  <a:lnTo>
                    <a:pt x="1666875" y="716661"/>
                  </a:lnTo>
                  <a:cubicBezTo>
                    <a:pt x="1666875" y="773240"/>
                    <a:pt x="1620964" y="819150"/>
                    <a:pt x="1564386" y="819150"/>
                  </a:cubicBezTo>
                  <a:close/>
                </a:path>
              </a:pathLst>
            </a:custGeom>
            <a:solidFill>
              <a:schemeClr val="tx2"/>
            </a:solidFill>
            <a:ln w="9525"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6" name="Freeform: Shape 5">
              <a:extLst>
                <a:ext uri="{FF2B5EF4-FFF2-40B4-BE49-F238E27FC236}">
                  <a16:creationId xmlns:a16="http://schemas.microsoft.com/office/drawing/2014/main" id="{DF1FBA5C-A49F-428A-851F-CC40068FDE30}"/>
                </a:ext>
              </a:extLst>
            </p:cNvPr>
            <p:cNvSpPr/>
            <p:nvPr/>
          </p:nvSpPr>
          <p:spPr>
            <a:xfrm>
              <a:off x="5000627" y="3680631"/>
              <a:ext cx="1666875" cy="819151"/>
            </a:xfrm>
            <a:custGeom>
              <a:avLst/>
              <a:gdLst>
                <a:gd name="connsiteX0" fmla="*/ 1564386 w 1666875"/>
                <a:gd name="connsiteY0" fmla="*/ 819150 h 819150"/>
                <a:gd name="connsiteX1" fmla="*/ 102489 w 1666875"/>
                <a:gd name="connsiteY1" fmla="*/ 819150 h 819150"/>
                <a:gd name="connsiteX2" fmla="*/ 0 w 1666875"/>
                <a:gd name="connsiteY2" fmla="*/ 716661 h 819150"/>
                <a:gd name="connsiteX3" fmla="*/ 0 w 1666875"/>
                <a:gd name="connsiteY3" fmla="*/ 102489 h 819150"/>
                <a:gd name="connsiteX4" fmla="*/ 102489 w 1666875"/>
                <a:gd name="connsiteY4" fmla="*/ 0 h 819150"/>
                <a:gd name="connsiteX5" fmla="*/ 1564386 w 1666875"/>
                <a:gd name="connsiteY5" fmla="*/ 0 h 819150"/>
                <a:gd name="connsiteX6" fmla="*/ 1666875 w 1666875"/>
                <a:gd name="connsiteY6" fmla="*/ 102489 h 819150"/>
                <a:gd name="connsiteX7" fmla="*/ 1666875 w 1666875"/>
                <a:gd name="connsiteY7" fmla="*/ 716661 h 819150"/>
                <a:gd name="connsiteX8" fmla="*/ 1564386 w 1666875"/>
                <a:gd name="connsiteY8" fmla="*/ 819150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6875" h="819150">
                  <a:moveTo>
                    <a:pt x="1564386" y="819150"/>
                  </a:moveTo>
                  <a:lnTo>
                    <a:pt x="102489" y="819150"/>
                  </a:lnTo>
                  <a:cubicBezTo>
                    <a:pt x="45910" y="819150"/>
                    <a:pt x="0" y="773239"/>
                    <a:pt x="0" y="716661"/>
                  </a:cubicBezTo>
                  <a:lnTo>
                    <a:pt x="0" y="102489"/>
                  </a:lnTo>
                  <a:cubicBezTo>
                    <a:pt x="0" y="45911"/>
                    <a:pt x="45910" y="0"/>
                    <a:pt x="102489" y="0"/>
                  </a:cubicBezTo>
                  <a:lnTo>
                    <a:pt x="1564386" y="0"/>
                  </a:lnTo>
                  <a:cubicBezTo>
                    <a:pt x="1620964" y="0"/>
                    <a:pt x="1666875" y="45911"/>
                    <a:pt x="1666875" y="102489"/>
                  </a:cubicBezTo>
                  <a:lnTo>
                    <a:pt x="1666875" y="716661"/>
                  </a:lnTo>
                  <a:cubicBezTo>
                    <a:pt x="1666875" y="773239"/>
                    <a:pt x="1620964" y="819150"/>
                    <a:pt x="1564386" y="819150"/>
                  </a:cubicBezTo>
                  <a:close/>
                </a:path>
              </a:pathLst>
            </a:custGeom>
            <a:solidFill>
              <a:schemeClr val="tx2"/>
            </a:solidFill>
            <a:ln w="9525"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7" name="Freeform: Shape 6">
              <a:extLst>
                <a:ext uri="{FF2B5EF4-FFF2-40B4-BE49-F238E27FC236}">
                  <a16:creationId xmlns:a16="http://schemas.microsoft.com/office/drawing/2014/main" id="{ADA19B43-2EA4-41E3-97B3-625E2D640B88}"/>
                </a:ext>
              </a:extLst>
            </p:cNvPr>
            <p:cNvSpPr/>
            <p:nvPr/>
          </p:nvSpPr>
          <p:spPr>
            <a:xfrm>
              <a:off x="5876928" y="4575767"/>
              <a:ext cx="1666875" cy="819151"/>
            </a:xfrm>
            <a:custGeom>
              <a:avLst/>
              <a:gdLst>
                <a:gd name="connsiteX0" fmla="*/ 1564386 w 1666875"/>
                <a:gd name="connsiteY0" fmla="*/ 819150 h 819150"/>
                <a:gd name="connsiteX1" fmla="*/ 102489 w 1666875"/>
                <a:gd name="connsiteY1" fmla="*/ 819150 h 819150"/>
                <a:gd name="connsiteX2" fmla="*/ 0 w 1666875"/>
                <a:gd name="connsiteY2" fmla="*/ 716661 h 819150"/>
                <a:gd name="connsiteX3" fmla="*/ 0 w 1666875"/>
                <a:gd name="connsiteY3" fmla="*/ 102489 h 819150"/>
                <a:gd name="connsiteX4" fmla="*/ 102489 w 1666875"/>
                <a:gd name="connsiteY4" fmla="*/ 0 h 819150"/>
                <a:gd name="connsiteX5" fmla="*/ 1564386 w 1666875"/>
                <a:gd name="connsiteY5" fmla="*/ 0 h 819150"/>
                <a:gd name="connsiteX6" fmla="*/ 1666875 w 1666875"/>
                <a:gd name="connsiteY6" fmla="*/ 102489 h 819150"/>
                <a:gd name="connsiteX7" fmla="*/ 1666875 w 1666875"/>
                <a:gd name="connsiteY7" fmla="*/ 716661 h 819150"/>
                <a:gd name="connsiteX8" fmla="*/ 1564386 w 1666875"/>
                <a:gd name="connsiteY8" fmla="*/ 819150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6875" h="819150">
                  <a:moveTo>
                    <a:pt x="1564386" y="819150"/>
                  </a:moveTo>
                  <a:lnTo>
                    <a:pt x="102489" y="819150"/>
                  </a:lnTo>
                  <a:cubicBezTo>
                    <a:pt x="45911" y="819150"/>
                    <a:pt x="0" y="773239"/>
                    <a:pt x="0" y="716661"/>
                  </a:cubicBezTo>
                  <a:lnTo>
                    <a:pt x="0" y="102489"/>
                  </a:lnTo>
                  <a:cubicBezTo>
                    <a:pt x="0" y="45911"/>
                    <a:pt x="45911" y="0"/>
                    <a:pt x="102489" y="0"/>
                  </a:cubicBezTo>
                  <a:lnTo>
                    <a:pt x="1564386" y="0"/>
                  </a:lnTo>
                  <a:cubicBezTo>
                    <a:pt x="1620964" y="0"/>
                    <a:pt x="1666875" y="45911"/>
                    <a:pt x="1666875" y="102489"/>
                  </a:cubicBezTo>
                  <a:lnTo>
                    <a:pt x="1666875" y="716661"/>
                  </a:lnTo>
                  <a:cubicBezTo>
                    <a:pt x="1666875" y="773239"/>
                    <a:pt x="1620964" y="819150"/>
                    <a:pt x="1564386" y="819150"/>
                  </a:cubicBezTo>
                  <a:close/>
                </a:path>
              </a:pathLst>
            </a:custGeom>
            <a:solidFill>
              <a:schemeClr val="tx2"/>
            </a:solidFill>
            <a:ln w="9525"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8" name="Freeform: Shape 7">
              <a:extLst>
                <a:ext uri="{FF2B5EF4-FFF2-40B4-BE49-F238E27FC236}">
                  <a16:creationId xmlns:a16="http://schemas.microsoft.com/office/drawing/2014/main" id="{AC9DECF0-211A-46E3-B18C-00D216B1A947}"/>
                </a:ext>
              </a:extLst>
            </p:cNvPr>
            <p:cNvSpPr/>
            <p:nvPr/>
          </p:nvSpPr>
          <p:spPr>
            <a:xfrm>
              <a:off x="4133850" y="4575767"/>
              <a:ext cx="1666875" cy="819151"/>
            </a:xfrm>
            <a:custGeom>
              <a:avLst/>
              <a:gdLst>
                <a:gd name="connsiteX0" fmla="*/ 1564386 w 1666875"/>
                <a:gd name="connsiteY0" fmla="*/ 819150 h 819150"/>
                <a:gd name="connsiteX1" fmla="*/ 102489 w 1666875"/>
                <a:gd name="connsiteY1" fmla="*/ 819150 h 819150"/>
                <a:gd name="connsiteX2" fmla="*/ 0 w 1666875"/>
                <a:gd name="connsiteY2" fmla="*/ 716661 h 819150"/>
                <a:gd name="connsiteX3" fmla="*/ 0 w 1666875"/>
                <a:gd name="connsiteY3" fmla="*/ 102489 h 819150"/>
                <a:gd name="connsiteX4" fmla="*/ 102489 w 1666875"/>
                <a:gd name="connsiteY4" fmla="*/ 0 h 819150"/>
                <a:gd name="connsiteX5" fmla="*/ 1564386 w 1666875"/>
                <a:gd name="connsiteY5" fmla="*/ 0 h 819150"/>
                <a:gd name="connsiteX6" fmla="*/ 1666875 w 1666875"/>
                <a:gd name="connsiteY6" fmla="*/ 102489 h 819150"/>
                <a:gd name="connsiteX7" fmla="*/ 1666875 w 1666875"/>
                <a:gd name="connsiteY7" fmla="*/ 716661 h 819150"/>
                <a:gd name="connsiteX8" fmla="*/ 1564386 w 1666875"/>
                <a:gd name="connsiteY8" fmla="*/ 819150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6875" h="819150">
                  <a:moveTo>
                    <a:pt x="1564386" y="819150"/>
                  </a:moveTo>
                  <a:lnTo>
                    <a:pt x="102489" y="819150"/>
                  </a:lnTo>
                  <a:cubicBezTo>
                    <a:pt x="45911" y="819150"/>
                    <a:pt x="0" y="773239"/>
                    <a:pt x="0" y="716661"/>
                  </a:cubicBezTo>
                  <a:lnTo>
                    <a:pt x="0" y="102489"/>
                  </a:lnTo>
                  <a:cubicBezTo>
                    <a:pt x="0" y="45911"/>
                    <a:pt x="45911" y="0"/>
                    <a:pt x="102489" y="0"/>
                  </a:cubicBezTo>
                  <a:lnTo>
                    <a:pt x="1564386" y="0"/>
                  </a:lnTo>
                  <a:cubicBezTo>
                    <a:pt x="1620964" y="0"/>
                    <a:pt x="1666875" y="45911"/>
                    <a:pt x="1666875" y="102489"/>
                  </a:cubicBezTo>
                  <a:lnTo>
                    <a:pt x="1666875" y="716661"/>
                  </a:lnTo>
                  <a:cubicBezTo>
                    <a:pt x="1666875" y="773239"/>
                    <a:pt x="1620964" y="819150"/>
                    <a:pt x="1564386" y="819150"/>
                  </a:cubicBezTo>
                  <a:close/>
                </a:path>
              </a:pathLst>
            </a:custGeom>
            <a:solidFill>
              <a:schemeClr val="tx2"/>
            </a:solidFill>
            <a:ln w="9525"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9" name="Freeform: Shape 8">
              <a:extLst>
                <a:ext uri="{FF2B5EF4-FFF2-40B4-BE49-F238E27FC236}">
                  <a16:creationId xmlns:a16="http://schemas.microsoft.com/office/drawing/2014/main" id="{DF060E4C-89BB-4A11-BE2E-CFD7BCE04514}"/>
                </a:ext>
              </a:extLst>
            </p:cNvPr>
            <p:cNvSpPr/>
            <p:nvPr/>
          </p:nvSpPr>
          <p:spPr>
            <a:xfrm>
              <a:off x="4133850" y="3680536"/>
              <a:ext cx="790668" cy="819246"/>
            </a:xfrm>
            <a:custGeom>
              <a:avLst/>
              <a:gdLst>
                <a:gd name="connsiteX0" fmla="*/ 663035 w 790670"/>
                <a:gd name="connsiteY0" fmla="*/ 819245 h 819245"/>
                <a:gd name="connsiteX1" fmla="*/ 127540 w 790670"/>
                <a:gd name="connsiteY1" fmla="*/ 819245 h 819245"/>
                <a:gd name="connsiteX2" fmla="*/ 0 w 790670"/>
                <a:gd name="connsiteY2" fmla="*/ 691706 h 819245"/>
                <a:gd name="connsiteX3" fmla="*/ 0 w 790670"/>
                <a:gd name="connsiteY3" fmla="*/ 127540 h 819245"/>
                <a:gd name="connsiteX4" fmla="*/ 127540 w 790670"/>
                <a:gd name="connsiteY4" fmla="*/ 0 h 819245"/>
                <a:gd name="connsiteX5" fmla="*/ 663131 w 790670"/>
                <a:gd name="connsiteY5" fmla="*/ 0 h 819245"/>
                <a:gd name="connsiteX6" fmla="*/ 790670 w 790670"/>
                <a:gd name="connsiteY6" fmla="*/ 127540 h 819245"/>
                <a:gd name="connsiteX7" fmla="*/ 790670 w 790670"/>
                <a:gd name="connsiteY7" fmla="*/ 691706 h 819245"/>
                <a:gd name="connsiteX8" fmla="*/ 663035 w 790670"/>
                <a:gd name="connsiteY8" fmla="*/ 819245 h 81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670" h="819245">
                  <a:moveTo>
                    <a:pt x="663035" y="819245"/>
                  </a:moveTo>
                  <a:lnTo>
                    <a:pt x="127540" y="819245"/>
                  </a:lnTo>
                  <a:cubicBezTo>
                    <a:pt x="57055" y="819245"/>
                    <a:pt x="0" y="762191"/>
                    <a:pt x="0" y="691706"/>
                  </a:cubicBezTo>
                  <a:lnTo>
                    <a:pt x="0" y="127540"/>
                  </a:lnTo>
                  <a:cubicBezTo>
                    <a:pt x="0" y="57150"/>
                    <a:pt x="57055" y="0"/>
                    <a:pt x="127540" y="0"/>
                  </a:cubicBezTo>
                  <a:lnTo>
                    <a:pt x="663131" y="0"/>
                  </a:lnTo>
                  <a:cubicBezTo>
                    <a:pt x="733520" y="0"/>
                    <a:pt x="790670" y="57055"/>
                    <a:pt x="790670" y="127540"/>
                  </a:cubicBezTo>
                  <a:lnTo>
                    <a:pt x="790670" y="691706"/>
                  </a:lnTo>
                  <a:cubicBezTo>
                    <a:pt x="790575" y="762191"/>
                    <a:pt x="733520" y="819245"/>
                    <a:pt x="663035" y="819245"/>
                  </a:cubicBezTo>
                  <a:close/>
                </a:path>
              </a:pathLst>
            </a:custGeom>
            <a:solidFill>
              <a:schemeClr val="tx2"/>
            </a:solidFill>
            <a:ln w="9525"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11" name="Freeform: Shape 10">
              <a:extLst>
                <a:ext uri="{FF2B5EF4-FFF2-40B4-BE49-F238E27FC236}">
                  <a16:creationId xmlns:a16="http://schemas.microsoft.com/office/drawing/2014/main" id="{75289449-99F1-4CE6-98DD-538DE3320B80}"/>
                </a:ext>
              </a:extLst>
            </p:cNvPr>
            <p:cNvSpPr/>
            <p:nvPr/>
          </p:nvSpPr>
          <p:spPr>
            <a:xfrm>
              <a:off x="5959413" y="2492502"/>
              <a:ext cx="1659978" cy="935894"/>
            </a:xfrm>
            <a:custGeom>
              <a:avLst/>
              <a:gdLst>
                <a:gd name="connsiteX0" fmla="*/ 517586 w 1659978"/>
                <a:gd name="connsiteY0" fmla="*/ 35719 h 935894"/>
                <a:gd name="connsiteX1" fmla="*/ 41336 w 1659978"/>
                <a:gd name="connsiteY1" fmla="*/ 769144 h 935894"/>
                <a:gd name="connsiteX2" fmla="*/ 98486 w 1659978"/>
                <a:gd name="connsiteY2" fmla="*/ 931069 h 935894"/>
                <a:gd name="connsiteX3" fmla="*/ 1603436 w 1659978"/>
                <a:gd name="connsiteY3" fmla="*/ 540544 h 935894"/>
                <a:gd name="connsiteX4" fmla="*/ 1593911 w 1659978"/>
                <a:gd name="connsiteY4" fmla="*/ 397669 h 935894"/>
                <a:gd name="connsiteX5" fmla="*/ 641411 w 1659978"/>
                <a:gd name="connsiteY5" fmla="*/ 7144 h 935894"/>
                <a:gd name="connsiteX6" fmla="*/ 517586 w 1659978"/>
                <a:gd name="connsiteY6" fmla="*/ 35719 h 935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9978" h="935894">
                  <a:moveTo>
                    <a:pt x="517586" y="35719"/>
                  </a:moveTo>
                  <a:lnTo>
                    <a:pt x="41336" y="769144"/>
                  </a:lnTo>
                  <a:cubicBezTo>
                    <a:pt x="41336" y="769144"/>
                    <a:pt x="-82489" y="969169"/>
                    <a:pt x="98486" y="931069"/>
                  </a:cubicBezTo>
                  <a:cubicBezTo>
                    <a:pt x="270317" y="894874"/>
                    <a:pt x="1603436" y="540544"/>
                    <a:pt x="1603436" y="540544"/>
                  </a:cubicBezTo>
                  <a:cubicBezTo>
                    <a:pt x="1603436" y="540544"/>
                    <a:pt x="1736786" y="464344"/>
                    <a:pt x="1593911" y="397669"/>
                  </a:cubicBezTo>
                  <a:cubicBezTo>
                    <a:pt x="1442940" y="327184"/>
                    <a:pt x="641411" y="7144"/>
                    <a:pt x="641411" y="7144"/>
                  </a:cubicBezTo>
                  <a:cubicBezTo>
                    <a:pt x="641411" y="7144"/>
                    <a:pt x="555686" y="-21431"/>
                    <a:pt x="517586" y="35719"/>
                  </a:cubicBezTo>
                  <a:close/>
                </a:path>
              </a:pathLst>
            </a:custGeom>
            <a:solidFill>
              <a:srgbClr val="C1C1C1"/>
            </a:solidFill>
            <a:ln w="9525"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13" name="Freeform: Shape 12">
              <a:extLst>
                <a:ext uri="{FF2B5EF4-FFF2-40B4-BE49-F238E27FC236}">
                  <a16:creationId xmlns:a16="http://schemas.microsoft.com/office/drawing/2014/main" id="{59F303EC-AB42-4B82-B185-92E00F03D256}"/>
                </a:ext>
              </a:extLst>
            </p:cNvPr>
            <p:cNvSpPr/>
            <p:nvPr/>
          </p:nvSpPr>
          <p:spPr>
            <a:xfrm>
              <a:off x="6981825" y="2092547"/>
              <a:ext cx="262890" cy="635698"/>
            </a:xfrm>
            <a:custGeom>
              <a:avLst/>
              <a:gdLst>
                <a:gd name="connsiteX0" fmla="*/ 95250 w 262890"/>
                <a:gd name="connsiteY0" fmla="*/ 635698 h 635698"/>
                <a:gd name="connsiteX1" fmla="*/ 0 w 262890"/>
                <a:gd name="connsiteY1" fmla="*/ 635698 h 635698"/>
                <a:gd name="connsiteX2" fmla="*/ 0 w 262890"/>
                <a:gd name="connsiteY2" fmla="*/ 330899 h 635698"/>
                <a:gd name="connsiteX3" fmla="*/ 232601 w 262890"/>
                <a:gd name="connsiteY3" fmla="*/ 0 h 635698"/>
                <a:gd name="connsiteX4" fmla="*/ 262699 w 262890"/>
                <a:gd name="connsiteY4" fmla="*/ 90392 h 635698"/>
                <a:gd name="connsiteX5" fmla="*/ 247650 w 262890"/>
                <a:gd name="connsiteY5" fmla="*/ 45149 h 635698"/>
                <a:gd name="connsiteX6" fmla="*/ 262890 w 262890"/>
                <a:gd name="connsiteY6" fmla="*/ 90297 h 635698"/>
                <a:gd name="connsiteX7" fmla="*/ 95250 w 262890"/>
                <a:gd name="connsiteY7" fmla="*/ 330899 h 635698"/>
                <a:gd name="connsiteX8" fmla="*/ 95250 w 262890"/>
                <a:gd name="connsiteY8" fmla="*/ 635698 h 63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890" h="635698">
                  <a:moveTo>
                    <a:pt x="95250" y="635698"/>
                  </a:moveTo>
                  <a:lnTo>
                    <a:pt x="0" y="635698"/>
                  </a:lnTo>
                  <a:lnTo>
                    <a:pt x="0" y="330899"/>
                  </a:lnTo>
                  <a:cubicBezTo>
                    <a:pt x="0" y="130493"/>
                    <a:pt x="152114" y="26765"/>
                    <a:pt x="232601" y="0"/>
                  </a:cubicBezTo>
                  <a:lnTo>
                    <a:pt x="262699" y="90392"/>
                  </a:lnTo>
                  <a:lnTo>
                    <a:pt x="247650" y="45149"/>
                  </a:lnTo>
                  <a:lnTo>
                    <a:pt x="262890" y="90297"/>
                  </a:lnTo>
                  <a:cubicBezTo>
                    <a:pt x="256032" y="92678"/>
                    <a:pt x="95250" y="150114"/>
                    <a:pt x="95250" y="330899"/>
                  </a:cubicBezTo>
                  <a:lnTo>
                    <a:pt x="95250" y="635698"/>
                  </a:lnTo>
                  <a:close/>
                </a:path>
              </a:pathLst>
            </a:custGeom>
            <a:solidFill>
              <a:srgbClr val="C1C1C1"/>
            </a:solidFill>
            <a:ln w="9525"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10" name="Freeform: Shape 9">
              <a:extLst>
                <a:ext uri="{FF2B5EF4-FFF2-40B4-BE49-F238E27FC236}">
                  <a16:creationId xmlns:a16="http://schemas.microsoft.com/office/drawing/2014/main" id="{7CF5345D-208F-49F3-9DA8-15DAF371D5B1}"/>
                </a:ext>
              </a:extLst>
            </p:cNvPr>
            <p:cNvSpPr/>
            <p:nvPr/>
          </p:nvSpPr>
          <p:spPr>
            <a:xfrm>
              <a:off x="7135627" y="1504923"/>
              <a:ext cx="921119" cy="722618"/>
            </a:xfrm>
            <a:custGeom>
              <a:avLst/>
              <a:gdLst>
                <a:gd name="connsiteX0" fmla="*/ 846418 w 921119"/>
                <a:gd name="connsiteY0" fmla="*/ 305683 h 722618"/>
                <a:gd name="connsiteX1" fmla="*/ 258725 w 921119"/>
                <a:gd name="connsiteY1" fmla="*/ 694875 h 722618"/>
                <a:gd name="connsiteX2" fmla="*/ 27744 w 921119"/>
                <a:gd name="connsiteY2" fmla="*/ 647917 h 722618"/>
                <a:gd name="connsiteX3" fmla="*/ 27744 w 921119"/>
                <a:gd name="connsiteY3" fmla="*/ 647917 h 722618"/>
                <a:gd name="connsiteX4" fmla="*/ 74702 w 921119"/>
                <a:gd name="connsiteY4" fmla="*/ 416935 h 722618"/>
                <a:gd name="connsiteX5" fmla="*/ 662395 w 921119"/>
                <a:gd name="connsiteY5" fmla="*/ 27744 h 722618"/>
                <a:gd name="connsiteX6" fmla="*/ 893376 w 921119"/>
                <a:gd name="connsiteY6" fmla="*/ 74702 h 722618"/>
                <a:gd name="connsiteX7" fmla="*/ 893376 w 921119"/>
                <a:gd name="connsiteY7" fmla="*/ 74702 h 722618"/>
                <a:gd name="connsiteX8" fmla="*/ 846418 w 921119"/>
                <a:gd name="connsiteY8" fmla="*/ 305683 h 722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1119" h="722618">
                  <a:moveTo>
                    <a:pt x="846418" y="305683"/>
                  </a:moveTo>
                  <a:lnTo>
                    <a:pt x="258725" y="694875"/>
                  </a:lnTo>
                  <a:cubicBezTo>
                    <a:pt x="181954" y="745738"/>
                    <a:pt x="78512" y="724688"/>
                    <a:pt x="27744" y="647917"/>
                  </a:cubicBezTo>
                  <a:lnTo>
                    <a:pt x="27744" y="647917"/>
                  </a:lnTo>
                  <a:cubicBezTo>
                    <a:pt x="-23120" y="571145"/>
                    <a:pt x="-2069" y="467704"/>
                    <a:pt x="74702" y="416935"/>
                  </a:cubicBezTo>
                  <a:lnTo>
                    <a:pt x="662395" y="27744"/>
                  </a:lnTo>
                  <a:cubicBezTo>
                    <a:pt x="739166" y="-23120"/>
                    <a:pt x="842608" y="-2069"/>
                    <a:pt x="893376" y="74702"/>
                  </a:cubicBezTo>
                  <a:lnTo>
                    <a:pt x="893376" y="74702"/>
                  </a:lnTo>
                  <a:cubicBezTo>
                    <a:pt x="944239" y="151474"/>
                    <a:pt x="923189" y="254915"/>
                    <a:pt x="846418" y="305683"/>
                  </a:cubicBezTo>
                  <a:close/>
                </a:path>
              </a:pathLst>
            </a:custGeom>
            <a:solidFill>
              <a:srgbClr val="2F2F2F"/>
            </a:solidFill>
            <a:ln w="9525"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4" name="Group 3">
            <a:extLst>
              <a:ext uri="{FF2B5EF4-FFF2-40B4-BE49-F238E27FC236}">
                <a16:creationId xmlns:a16="http://schemas.microsoft.com/office/drawing/2014/main" id="{B2B457AB-7253-493B-A5A4-DA5E541198C3}"/>
              </a:ext>
            </a:extLst>
          </p:cNvPr>
          <p:cNvGrpSpPr/>
          <p:nvPr/>
        </p:nvGrpSpPr>
        <p:grpSpPr>
          <a:xfrm>
            <a:off x="642769" y="2067888"/>
            <a:ext cx="3291840" cy="1221367"/>
            <a:chOff x="740999" y="2173987"/>
            <a:chExt cx="3184460" cy="759201"/>
          </a:xfrm>
        </p:grpSpPr>
        <p:sp>
          <p:nvSpPr>
            <p:cNvPr id="32" name="Rectangle 31">
              <a:extLst>
                <a:ext uri="{FF2B5EF4-FFF2-40B4-BE49-F238E27FC236}">
                  <a16:creationId xmlns:a16="http://schemas.microsoft.com/office/drawing/2014/main" id="{790B6576-11A8-4483-B187-9AE72BF7B7C3}"/>
                </a:ext>
              </a:extLst>
            </p:cNvPr>
            <p:cNvSpPr/>
            <p:nvPr/>
          </p:nvSpPr>
          <p:spPr bwMode="auto">
            <a:xfrm>
              <a:off x="740999" y="2173987"/>
              <a:ext cx="3184460" cy="366119"/>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Segoe UI Semibold"/>
                  <a:ea typeface="+mn-ea"/>
                  <a:cs typeface="+mn-cs"/>
                </a:rPr>
                <a:t>Cloud security journey</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78D7"/>
                  </a:solidFill>
                  <a:effectLst/>
                  <a:uLnTx/>
                  <a:uFillTx/>
                  <a:latin typeface="Segoe UI Semibold"/>
                  <a:ea typeface="+mn-ea"/>
                  <a:cs typeface="+mn-cs"/>
                  <a:hlinkClick r:id="rId2">
                    <a:extLst>
                      <a:ext uri="{A12FA001-AC4F-418D-AE19-62706E023703}">
                        <ahyp:hlinkClr xmlns:ahyp="http://schemas.microsoft.com/office/drawing/2018/hyperlinkcolor" val="tx"/>
                      </a:ext>
                    </a:extLst>
                  </a:hlinkClick>
                </a:rPr>
                <a:t>https://aka.ms/</a:t>
              </a:r>
              <a:r>
                <a:rPr kumimoji="0" lang="en-US" sz="1200" b="0" i="0" u="none" strike="noStrike" kern="1200" cap="none" spc="0" normalizeH="0" baseline="0" noProof="0" dirty="0">
                  <a:ln>
                    <a:noFill/>
                  </a:ln>
                  <a:solidFill>
                    <a:srgbClr val="3F94D5"/>
                  </a:solidFill>
                  <a:effectLst/>
                  <a:uLnTx/>
                  <a:uFillTx/>
                  <a:latin typeface="Segoe UI Semibold"/>
                  <a:ea typeface="+mn-ea"/>
                  <a:cs typeface="+mn-cs"/>
                  <a:hlinkClick r:id="rId2">
                    <a:extLst>
                      <a:ext uri="{A12FA001-AC4F-418D-AE19-62706E023703}">
                        <ahyp:hlinkClr xmlns:ahyp="http://schemas.microsoft.com/office/drawing/2018/hyperlinkcolor" val="tx"/>
                      </a:ext>
                    </a:extLst>
                  </a:hlinkClick>
                </a:rPr>
                <a:t>AzSec1</a:t>
              </a:r>
              <a:r>
                <a:rPr kumimoji="0" lang="en-US" sz="1200" b="0" i="0" u="none" strike="noStrike" kern="1200" cap="none" spc="0" normalizeH="0" baseline="0" noProof="0" dirty="0">
                  <a:ln>
                    <a:noFill/>
                  </a:ln>
                  <a:solidFill>
                    <a:srgbClr val="3F94D5"/>
                  </a:solidFill>
                  <a:effectLst/>
                  <a:uLnTx/>
                  <a:uFillTx/>
                  <a:latin typeface="Segoe UI Semibold"/>
                  <a:ea typeface="+mn-ea"/>
                  <a:cs typeface="+mn-cs"/>
                </a:rPr>
                <a:t> </a:t>
              </a:r>
            </a:p>
          </p:txBody>
        </p:sp>
        <p:sp>
          <p:nvSpPr>
            <p:cNvPr id="33" name="Rectangle 32">
              <a:extLst>
                <a:ext uri="{FF2B5EF4-FFF2-40B4-BE49-F238E27FC236}">
                  <a16:creationId xmlns:a16="http://schemas.microsoft.com/office/drawing/2014/main" id="{29BDF29B-B29C-48D8-94DD-40C3E4130982}"/>
                </a:ext>
              </a:extLst>
            </p:cNvPr>
            <p:cNvSpPr/>
            <p:nvPr/>
          </p:nvSpPr>
          <p:spPr bwMode="auto">
            <a:xfrm>
              <a:off x="740999" y="2567069"/>
              <a:ext cx="3184460" cy="366119"/>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Segoe UI Semibold"/>
                  <a:ea typeface="+mn-ea"/>
                  <a:cs typeface="+mn-cs"/>
                </a:rPr>
                <a:t>Cloud technical training</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78D3"/>
                  </a:solidFill>
                  <a:effectLst/>
                  <a:uLnTx/>
                  <a:uFillTx/>
                  <a:latin typeface="Segoe UI Semibold"/>
                  <a:ea typeface="+mn-ea"/>
                  <a:cs typeface="+mn-cs"/>
                  <a:hlinkClick r:id="rId3"/>
                </a:rPr>
                <a:t>https://aka.ms/AzSec2</a:t>
              </a:r>
              <a:r>
                <a:rPr kumimoji="0" lang="en-US" sz="1200" b="0" i="0" u="none" strike="noStrike" kern="1200" cap="none" spc="0" normalizeH="0" baseline="0" noProof="0" dirty="0">
                  <a:ln>
                    <a:noFill/>
                  </a:ln>
                  <a:solidFill>
                    <a:srgbClr val="0078D3"/>
                  </a:solidFill>
                  <a:effectLst/>
                  <a:uLnTx/>
                  <a:uFillTx/>
                  <a:latin typeface="Segoe UI Semibold"/>
                  <a:ea typeface="+mn-ea"/>
                  <a:cs typeface="+mn-cs"/>
                </a:rPr>
                <a:t> </a:t>
              </a:r>
            </a:p>
          </p:txBody>
        </p:sp>
      </p:grpSp>
      <p:sp>
        <p:nvSpPr>
          <p:cNvPr id="17" name="Oval 16">
            <a:extLst>
              <a:ext uri="{FF2B5EF4-FFF2-40B4-BE49-F238E27FC236}">
                <a16:creationId xmlns:a16="http://schemas.microsoft.com/office/drawing/2014/main" id="{DA60BC05-2F95-4639-B9A8-FEE0AA5DB787}"/>
              </a:ext>
            </a:extLst>
          </p:cNvPr>
          <p:cNvSpPr/>
          <p:nvPr/>
        </p:nvSpPr>
        <p:spPr bwMode="auto">
          <a:xfrm>
            <a:off x="3539874" y="2188429"/>
            <a:ext cx="348497" cy="348497"/>
          </a:xfrm>
          <a:prstGeom prst="ellipse">
            <a:avLst/>
          </a:prstGeom>
          <a:solidFill>
            <a:schemeClr val="tx2"/>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Semibold"/>
                <a:ea typeface="+mn-ea"/>
                <a:cs typeface="Segoe UI" pitchFamily="34" charset="0"/>
              </a:rPr>
              <a:t>1</a:t>
            </a:r>
          </a:p>
        </p:txBody>
      </p:sp>
      <p:sp>
        <p:nvSpPr>
          <p:cNvPr id="90" name="Oval 89">
            <a:extLst>
              <a:ext uri="{FF2B5EF4-FFF2-40B4-BE49-F238E27FC236}">
                <a16:creationId xmlns:a16="http://schemas.microsoft.com/office/drawing/2014/main" id="{47FF5158-251E-4D5D-960F-4150C104A202}"/>
              </a:ext>
            </a:extLst>
          </p:cNvPr>
          <p:cNvSpPr/>
          <p:nvPr/>
        </p:nvSpPr>
        <p:spPr bwMode="auto">
          <a:xfrm>
            <a:off x="3539874" y="2819518"/>
            <a:ext cx="348497" cy="348497"/>
          </a:xfrm>
          <a:prstGeom prst="ellipse">
            <a:avLst/>
          </a:prstGeom>
          <a:solidFill>
            <a:schemeClr val="tx2"/>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Semibold"/>
                <a:ea typeface="+mn-ea"/>
                <a:cs typeface="Segoe UI" pitchFamily="34" charset="0"/>
              </a:rPr>
              <a:t>2</a:t>
            </a:r>
          </a:p>
        </p:txBody>
      </p:sp>
      <p:grpSp>
        <p:nvGrpSpPr>
          <p:cNvPr id="92" name="Group 91">
            <a:extLst>
              <a:ext uri="{FF2B5EF4-FFF2-40B4-BE49-F238E27FC236}">
                <a16:creationId xmlns:a16="http://schemas.microsoft.com/office/drawing/2014/main" id="{3452CFE2-5DF6-4D68-A972-4ADB674FA4C0}"/>
              </a:ext>
            </a:extLst>
          </p:cNvPr>
          <p:cNvGrpSpPr/>
          <p:nvPr/>
        </p:nvGrpSpPr>
        <p:grpSpPr>
          <a:xfrm>
            <a:off x="4450078" y="2067888"/>
            <a:ext cx="3291840" cy="1853737"/>
            <a:chOff x="740999" y="2173987"/>
            <a:chExt cx="3184460" cy="1152282"/>
          </a:xfrm>
        </p:grpSpPr>
        <p:sp>
          <p:nvSpPr>
            <p:cNvPr id="95" name="Rectangle 94">
              <a:extLst>
                <a:ext uri="{FF2B5EF4-FFF2-40B4-BE49-F238E27FC236}">
                  <a16:creationId xmlns:a16="http://schemas.microsoft.com/office/drawing/2014/main" id="{6974CFBA-4496-4FF4-9800-C7A6430BDA70}"/>
                </a:ext>
              </a:extLst>
            </p:cNvPr>
            <p:cNvSpPr/>
            <p:nvPr/>
          </p:nvSpPr>
          <p:spPr bwMode="auto">
            <a:xfrm>
              <a:off x="740999" y="2173987"/>
              <a:ext cx="3184460" cy="366119"/>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Segoe UI Semibold"/>
                  <a:ea typeface="+mn-ea"/>
                  <a:cs typeface="+mn-cs"/>
                </a:rPr>
                <a:t>Assign Accountability</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78D3"/>
                  </a:solidFill>
                  <a:effectLst/>
                  <a:uLnTx/>
                  <a:uFillTx/>
                  <a:latin typeface="Segoe UI Semibold"/>
                  <a:ea typeface="+mn-ea"/>
                  <a:cs typeface="+mn-cs"/>
                  <a:hlinkClick r:id="rId4"/>
                </a:rPr>
                <a:t>https://aka.ms/AzSec3</a:t>
              </a:r>
              <a:r>
                <a:rPr kumimoji="0" lang="en-US" sz="1200" b="0" i="0" u="none" strike="noStrike" kern="1200" cap="none" spc="0" normalizeH="0" baseline="0" noProof="0" dirty="0">
                  <a:ln>
                    <a:noFill/>
                  </a:ln>
                  <a:solidFill>
                    <a:srgbClr val="0078D3"/>
                  </a:solidFill>
                  <a:effectLst/>
                  <a:uLnTx/>
                  <a:uFillTx/>
                  <a:latin typeface="Segoe UI Semibold"/>
                  <a:ea typeface="+mn-ea"/>
                  <a:cs typeface="+mn-cs"/>
                </a:rPr>
                <a:t> </a:t>
              </a:r>
            </a:p>
          </p:txBody>
        </p:sp>
        <p:sp>
          <p:nvSpPr>
            <p:cNvPr id="96" name="Rectangle 95">
              <a:extLst>
                <a:ext uri="{FF2B5EF4-FFF2-40B4-BE49-F238E27FC236}">
                  <a16:creationId xmlns:a16="http://schemas.microsoft.com/office/drawing/2014/main" id="{79400055-B3C6-4FAB-8465-CB0057B1C415}"/>
                </a:ext>
              </a:extLst>
            </p:cNvPr>
            <p:cNvSpPr/>
            <p:nvPr/>
          </p:nvSpPr>
          <p:spPr bwMode="auto">
            <a:xfrm>
              <a:off x="740999" y="2567069"/>
              <a:ext cx="3184460" cy="366119"/>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Segoe UI Semibold"/>
                  <a:ea typeface="+mn-ea"/>
                  <a:cs typeface="+mn-cs"/>
                </a:rPr>
                <a:t>Rapid incident response</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78D3"/>
                  </a:solidFill>
                  <a:effectLst/>
                  <a:uLnTx/>
                  <a:uFillTx/>
                  <a:latin typeface="Segoe UI Semibold"/>
                  <a:ea typeface="+mn-ea"/>
                  <a:cs typeface="+mn-cs"/>
                  <a:hlinkClick r:id="rId5"/>
                </a:rPr>
                <a:t>https://aka.ms/AzSec4</a:t>
              </a:r>
              <a:r>
                <a:rPr kumimoji="0" lang="en-US" sz="1200" b="0" i="0" u="none" strike="noStrike" kern="1200" cap="none" spc="0" normalizeH="0" baseline="0" noProof="0" dirty="0">
                  <a:ln>
                    <a:noFill/>
                  </a:ln>
                  <a:solidFill>
                    <a:srgbClr val="0078D3"/>
                  </a:solidFill>
                  <a:effectLst/>
                  <a:uLnTx/>
                  <a:uFillTx/>
                  <a:latin typeface="Segoe UI Semibold"/>
                  <a:ea typeface="+mn-ea"/>
                  <a:cs typeface="+mn-cs"/>
                </a:rPr>
                <a:t> </a:t>
              </a:r>
            </a:p>
          </p:txBody>
        </p:sp>
        <p:sp>
          <p:nvSpPr>
            <p:cNvPr id="97" name="Rectangle 96">
              <a:extLst>
                <a:ext uri="{FF2B5EF4-FFF2-40B4-BE49-F238E27FC236}">
                  <a16:creationId xmlns:a16="http://schemas.microsoft.com/office/drawing/2014/main" id="{56499D65-F714-40DD-B731-975726965A45}"/>
                </a:ext>
              </a:extLst>
            </p:cNvPr>
            <p:cNvSpPr/>
            <p:nvPr/>
          </p:nvSpPr>
          <p:spPr bwMode="auto">
            <a:xfrm>
              <a:off x="740999" y="2960150"/>
              <a:ext cx="3184460" cy="366119"/>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Segoe UI Semibold"/>
                  <a:ea typeface="+mn-ea"/>
                  <a:cs typeface="+mn-cs"/>
                </a:rPr>
                <a:t>Posture Management</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78D3"/>
                  </a:solidFill>
                  <a:effectLst/>
                  <a:uLnTx/>
                  <a:uFillTx/>
                  <a:latin typeface="Segoe UI Semibold"/>
                  <a:ea typeface="+mn-ea"/>
                  <a:cs typeface="+mn-cs"/>
                  <a:hlinkClick r:id="rId6"/>
                </a:rPr>
                <a:t>https://aka.ms/AzSec5</a:t>
              </a:r>
              <a:r>
                <a:rPr kumimoji="0" lang="en-US" sz="1200" b="0" i="0" u="none" strike="noStrike" kern="1200" cap="none" spc="0" normalizeH="0" baseline="0" noProof="0" dirty="0">
                  <a:ln>
                    <a:noFill/>
                  </a:ln>
                  <a:solidFill>
                    <a:srgbClr val="0078D3"/>
                  </a:solidFill>
                  <a:effectLst/>
                  <a:uLnTx/>
                  <a:uFillTx/>
                  <a:latin typeface="Segoe UI Semibold"/>
                  <a:ea typeface="+mn-ea"/>
                  <a:cs typeface="+mn-cs"/>
                </a:rPr>
                <a:t> </a:t>
              </a:r>
            </a:p>
          </p:txBody>
        </p:sp>
      </p:grpSp>
      <p:sp>
        <p:nvSpPr>
          <p:cNvPr id="93" name="Oval 92">
            <a:extLst>
              <a:ext uri="{FF2B5EF4-FFF2-40B4-BE49-F238E27FC236}">
                <a16:creationId xmlns:a16="http://schemas.microsoft.com/office/drawing/2014/main" id="{47772D16-9307-4FDA-B509-687D9B9D8087}"/>
              </a:ext>
            </a:extLst>
          </p:cNvPr>
          <p:cNvSpPr/>
          <p:nvPr/>
        </p:nvSpPr>
        <p:spPr bwMode="auto">
          <a:xfrm>
            <a:off x="7264531" y="2188429"/>
            <a:ext cx="348497" cy="348497"/>
          </a:xfrm>
          <a:prstGeom prst="ellipse">
            <a:avLst/>
          </a:prstGeom>
          <a:solidFill>
            <a:schemeClr val="tx2"/>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Semibold"/>
                <a:ea typeface="+mn-ea"/>
                <a:cs typeface="Segoe UI" pitchFamily="34" charset="0"/>
              </a:rPr>
              <a:t>3</a:t>
            </a:r>
          </a:p>
        </p:txBody>
      </p:sp>
      <p:sp>
        <p:nvSpPr>
          <p:cNvPr id="94" name="Oval 93">
            <a:extLst>
              <a:ext uri="{FF2B5EF4-FFF2-40B4-BE49-F238E27FC236}">
                <a16:creationId xmlns:a16="http://schemas.microsoft.com/office/drawing/2014/main" id="{F4BF740F-A116-4B7E-A285-F23FCD624B24}"/>
              </a:ext>
            </a:extLst>
          </p:cNvPr>
          <p:cNvSpPr/>
          <p:nvPr/>
        </p:nvSpPr>
        <p:spPr bwMode="auto">
          <a:xfrm>
            <a:off x="7264531" y="2819518"/>
            <a:ext cx="348497" cy="348497"/>
          </a:xfrm>
          <a:prstGeom prst="ellipse">
            <a:avLst/>
          </a:prstGeom>
          <a:solidFill>
            <a:schemeClr val="tx2"/>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Semibold"/>
                <a:ea typeface="+mn-ea"/>
                <a:cs typeface="Segoe UI" pitchFamily="34" charset="0"/>
              </a:rPr>
              <a:t>4</a:t>
            </a:r>
          </a:p>
        </p:txBody>
      </p:sp>
      <p:sp>
        <p:nvSpPr>
          <p:cNvPr id="105" name="Oval 104">
            <a:extLst>
              <a:ext uri="{FF2B5EF4-FFF2-40B4-BE49-F238E27FC236}">
                <a16:creationId xmlns:a16="http://schemas.microsoft.com/office/drawing/2014/main" id="{2D259769-FDF2-4198-9B7F-29CC578DCD40}"/>
              </a:ext>
            </a:extLst>
          </p:cNvPr>
          <p:cNvSpPr/>
          <p:nvPr/>
        </p:nvSpPr>
        <p:spPr bwMode="auto">
          <a:xfrm>
            <a:off x="7264530" y="3454929"/>
            <a:ext cx="348497" cy="348497"/>
          </a:xfrm>
          <a:prstGeom prst="ellipse">
            <a:avLst/>
          </a:prstGeom>
          <a:solidFill>
            <a:schemeClr val="tx2"/>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Semibold"/>
                <a:ea typeface="+mn-ea"/>
                <a:cs typeface="Segoe UI" pitchFamily="34" charset="0"/>
              </a:rPr>
              <a:t>5</a:t>
            </a:r>
          </a:p>
        </p:txBody>
      </p:sp>
      <p:grpSp>
        <p:nvGrpSpPr>
          <p:cNvPr id="99" name="Group 98">
            <a:extLst>
              <a:ext uri="{FF2B5EF4-FFF2-40B4-BE49-F238E27FC236}">
                <a16:creationId xmlns:a16="http://schemas.microsoft.com/office/drawing/2014/main" id="{5E31B69D-16EF-4137-9201-C215133D7182}"/>
              </a:ext>
            </a:extLst>
          </p:cNvPr>
          <p:cNvGrpSpPr/>
          <p:nvPr/>
        </p:nvGrpSpPr>
        <p:grpSpPr>
          <a:xfrm>
            <a:off x="8257391" y="2067888"/>
            <a:ext cx="3291840" cy="1853737"/>
            <a:chOff x="740999" y="2173987"/>
            <a:chExt cx="3184460" cy="1152282"/>
          </a:xfrm>
        </p:grpSpPr>
        <p:sp>
          <p:nvSpPr>
            <p:cNvPr id="102" name="Rectangle 101">
              <a:extLst>
                <a:ext uri="{FF2B5EF4-FFF2-40B4-BE49-F238E27FC236}">
                  <a16:creationId xmlns:a16="http://schemas.microsoft.com/office/drawing/2014/main" id="{1CCFDE98-3A47-4F87-93AF-109ACF6CDE09}"/>
                </a:ext>
              </a:extLst>
            </p:cNvPr>
            <p:cNvSpPr/>
            <p:nvPr/>
          </p:nvSpPr>
          <p:spPr bwMode="auto">
            <a:xfrm>
              <a:off x="740999" y="2173987"/>
              <a:ext cx="3184460" cy="366119"/>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000000"/>
                  </a:solidFill>
                  <a:effectLst/>
                  <a:uLnTx/>
                  <a:uFillTx/>
                  <a:latin typeface="Segoe UI Semibold"/>
                  <a:ea typeface="+mn-ea"/>
                  <a:cs typeface="+mn-cs"/>
                </a:rPr>
                <a:t>Passwordless</a:t>
              </a:r>
              <a:r>
                <a:rPr kumimoji="0" lang="en-US" sz="1200" b="0" i="0" u="none" strike="noStrike" kern="1200" cap="none" spc="0" normalizeH="0" baseline="0" noProof="0" dirty="0">
                  <a:ln>
                    <a:noFill/>
                  </a:ln>
                  <a:solidFill>
                    <a:srgbClr val="000000"/>
                  </a:solidFill>
                  <a:effectLst/>
                  <a:uLnTx/>
                  <a:uFillTx/>
                  <a:latin typeface="Segoe UI Semibold"/>
                  <a:ea typeface="+mn-ea"/>
                  <a:cs typeface="+mn-cs"/>
                </a:rPr>
                <a:t> / MFA</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78D3"/>
                  </a:solidFill>
                  <a:effectLst/>
                  <a:uLnTx/>
                  <a:uFillTx/>
                  <a:latin typeface="Segoe UI Semibold"/>
                  <a:ea typeface="+mn-ea"/>
                  <a:cs typeface="+mn-cs"/>
                  <a:hlinkClick r:id="rId7"/>
                </a:rPr>
                <a:t>https://aka.ms/AzSec6</a:t>
              </a:r>
              <a:r>
                <a:rPr kumimoji="0" lang="en-US" sz="1200" b="0" i="0" u="none" strike="noStrike" kern="1200" cap="none" spc="0" normalizeH="0" baseline="0" noProof="0" dirty="0">
                  <a:ln>
                    <a:noFill/>
                  </a:ln>
                  <a:solidFill>
                    <a:srgbClr val="0078D3"/>
                  </a:solidFill>
                  <a:effectLst/>
                  <a:uLnTx/>
                  <a:uFillTx/>
                  <a:latin typeface="Segoe UI Semibold"/>
                  <a:ea typeface="+mn-ea"/>
                  <a:cs typeface="+mn-cs"/>
                </a:rPr>
                <a:t> </a:t>
              </a:r>
            </a:p>
          </p:txBody>
        </p:sp>
        <p:sp>
          <p:nvSpPr>
            <p:cNvPr id="103" name="Rectangle 102">
              <a:extLst>
                <a:ext uri="{FF2B5EF4-FFF2-40B4-BE49-F238E27FC236}">
                  <a16:creationId xmlns:a16="http://schemas.microsoft.com/office/drawing/2014/main" id="{62DFC241-04A7-45EF-9B42-A253CD62080A}"/>
                </a:ext>
              </a:extLst>
            </p:cNvPr>
            <p:cNvSpPr/>
            <p:nvPr/>
          </p:nvSpPr>
          <p:spPr bwMode="auto">
            <a:xfrm>
              <a:off x="740999" y="2567069"/>
              <a:ext cx="3184460" cy="366119"/>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Segoe UI Semibold"/>
                  <a:ea typeface="+mn-ea"/>
                  <a:cs typeface="+mn-cs"/>
                </a:rPr>
                <a:t>Native Network Security &amp; Firewall</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78D3"/>
                  </a:solidFill>
                  <a:effectLst/>
                  <a:uLnTx/>
                  <a:uFillTx/>
                  <a:latin typeface="Segoe UI Semibold"/>
                  <a:ea typeface="+mn-ea"/>
                  <a:cs typeface="+mn-cs"/>
                  <a:hlinkClick r:id="rId8"/>
                </a:rPr>
                <a:t>https://aka.ms/AzSec7</a:t>
              </a:r>
              <a:r>
                <a:rPr kumimoji="0" lang="en-US" sz="1200" b="0" i="0" u="none" strike="noStrike" kern="1200" cap="none" spc="0" normalizeH="0" baseline="0" noProof="0" dirty="0">
                  <a:ln>
                    <a:noFill/>
                  </a:ln>
                  <a:solidFill>
                    <a:srgbClr val="0078D3"/>
                  </a:solidFill>
                  <a:effectLst/>
                  <a:uLnTx/>
                  <a:uFillTx/>
                  <a:latin typeface="Segoe UI Semibold"/>
                  <a:ea typeface="+mn-ea"/>
                  <a:cs typeface="+mn-cs"/>
                </a:rPr>
                <a:t> </a:t>
              </a:r>
            </a:p>
          </p:txBody>
        </p:sp>
        <p:sp>
          <p:nvSpPr>
            <p:cNvPr id="104" name="Rectangle 103">
              <a:extLst>
                <a:ext uri="{FF2B5EF4-FFF2-40B4-BE49-F238E27FC236}">
                  <a16:creationId xmlns:a16="http://schemas.microsoft.com/office/drawing/2014/main" id="{A0201AE8-1892-41D5-9B55-EA0A3D38CCC5}"/>
                </a:ext>
              </a:extLst>
            </p:cNvPr>
            <p:cNvSpPr/>
            <p:nvPr/>
          </p:nvSpPr>
          <p:spPr bwMode="auto">
            <a:xfrm>
              <a:off x="740999" y="2960150"/>
              <a:ext cx="3184460" cy="366119"/>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Segoe UI Semibold"/>
                  <a:ea typeface="+mn-ea"/>
                  <a:cs typeface="+mn-cs"/>
                </a:rPr>
                <a:t>Native Threat Detection</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78D3"/>
                  </a:solidFill>
                  <a:effectLst/>
                  <a:uLnTx/>
                  <a:uFillTx/>
                  <a:latin typeface="Segoe UI Semibold"/>
                  <a:ea typeface="+mn-ea"/>
                  <a:cs typeface="+mn-cs"/>
                  <a:hlinkClick r:id="rId9"/>
                </a:rPr>
                <a:t>https://aka.ms/AzSec8</a:t>
              </a:r>
              <a:r>
                <a:rPr kumimoji="0" lang="en-US" sz="1200" b="0" i="0" u="none" strike="noStrike" kern="1200" cap="none" spc="0" normalizeH="0" baseline="0" noProof="0" dirty="0">
                  <a:ln>
                    <a:noFill/>
                  </a:ln>
                  <a:solidFill>
                    <a:srgbClr val="0078D3"/>
                  </a:solidFill>
                  <a:effectLst/>
                  <a:uLnTx/>
                  <a:uFillTx/>
                  <a:latin typeface="Segoe UI Semibold"/>
                  <a:ea typeface="+mn-ea"/>
                  <a:cs typeface="+mn-cs"/>
                </a:rPr>
                <a:t> </a:t>
              </a:r>
            </a:p>
          </p:txBody>
        </p:sp>
      </p:grpSp>
      <p:sp>
        <p:nvSpPr>
          <p:cNvPr id="100" name="Oval 99">
            <a:extLst>
              <a:ext uri="{FF2B5EF4-FFF2-40B4-BE49-F238E27FC236}">
                <a16:creationId xmlns:a16="http://schemas.microsoft.com/office/drawing/2014/main" id="{34A60125-1E76-441D-B7AB-734B57F8D3DE}"/>
              </a:ext>
            </a:extLst>
          </p:cNvPr>
          <p:cNvSpPr/>
          <p:nvPr/>
        </p:nvSpPr>
        <p:spPr bwMode="auto">
          <a:xfrm>
            <a:off x="10989188" y="2188429"/>
            <a:ext cx="348497" cy="348497"/>
          </a:xfrm>
          <a:prstGeom prst="ellipse">
            <a:avLst/>
          </a:prstGeom>
          <a:solidFill>
            <a:schemeClr val="tx2"/>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Semibold"/>
                <a:ea typeface="+mn-ea"/>
                <a:cs typeface="Segoe UI" pitchFamily="34" charset="0"/>
              </a:rPr>
              <a:t>6</a:t>
            </a:r>
          </a:p>
        </p:txBody>
      </p:sp>
      <p:sp>
        <p:nvSpPr>
          <p:cNvPr id="101" name="Oval 100">
            <a:extLst>
              <a:ext uri="{FF2B5EF4-FFF2-40B4-BE49-F238E27FC236}">
                <a16:creationId xmlns:a16="http://schemas.microsoft.com/office/drawing/2014/main" id="{CCD957DB-943E-4C4A-9225-E3900E373A54}"/>
              </a:ext>
            </a:extLst>
          </p:cNvPr>
          <p:cNvSpPr/>
          <p:nvPr/>
        </p:nvSpPr>
        <p:spPr bwMode="auto">
          <a:xfrm>
            <a:off x="10989188" y="2819518"/>
            <a:ext cx="348497" cy="348497"/>
          </a:xfrm>
          <a:prstGeom prst="ellipse">
            <a:avLst/>
          </a:prstGeom>
          <a:solidFill>
            <a:schemeClr val="tx2"/>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Semibold"/>
                <a:ea typeface="+mn-ea"/>
                <a:cs typeface="Segoe UI" pitchFamily="34" charset="0"/>
              </a:rPr>
              <a:t>7</a:t>
            </a:r>
          </a:p>
        </p:txBody>
      </p:sp>
      <p:sp>
        <p:nvSpPr>
          <p:cNvPr id="106" name="Oval 105">
            <a:extLst>
              <a:ext uri="{FF2B5EF4-FFF2-40B4-BE49-F238E27FC236}">
                <a16:creationId xmlns:a16="http://schemas.microsoft.com/office/drawing/2014/main" id="{2B1E30C4-452D-4A2E-98C2-28578D06A058}"/>
              </a:ext>
            </a:extLst>
          </p:cNvPr>
          <p:cNvSpPr/>
          <p:nvPr/>
        </p:nvSpPr>
        <p:spPr bwMode="auto">
          <a:xfrm>
            <a:off x="10979774" y="3450996"/>
            <a:ext cx="348497" cy="348497"/>
          </a:xfrm>
          <a:prstGeom prst="ellipse">
            <a:avLst/>
          </a:prstGeom>
          <a:solidFill>
            <a:schemeClr val="tx2"/>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Semibold"/>
                <a:ea typeface="+mn-ea"/>
                <a:cs typeface="Segoe UI" pitchFamily="34" charset="0"/>
              </a:rPr>
              <a:t>8</a:t>
            </a:r>
          </a:p>
        </p:txBody>
      </p:sp>
      <p:grpSp>
        <p:nvGrpSpPr>
          <p:cNvPr id="108" name="Group 107">
            <a:extLst>
              <a:ext uri="{FF2B5EF4-FFF2-40B4-BE49-F238E27FC236}">
                <a16:creationId xmlns:a16="http://schemas.microsoft.com/office/drawing/2014/main" id="{EB355343-C2D4-4003-A752-4F1EDC75C5DE}"/>
              </a:ext>
            </a:extLst>
          </p:cNvPr>
          <p:cNvGrpSpPr/>
          <p:nvPr/>
        </p:nvGrpSpPr>
        <p:grpSpPr>
          <a:xfrm>
            <a:off x="642769" y="4865628"/>
            <a:ext cx="10906462" cy="593935"/>
            <a:chOff x="740999" y="2170916"/>
            <a:chExt cx="9699406" cy="369190"/>
          </a:xfrm>
        </p:grpSpPr>
        <p:sp>
          <p:nvSpPr>
            <p:cNvPr id="112" name="Rectangle 111">
              <a:extLst>
                <a:ext uri="{FF2B5EF4-FFF2-40B4-BE49-F238E27FC236}">
                  <a16:creationId xmlns:a16="http://schemas.microsoft.com/office/drawing/2014/main" id="{885F2D6E-CAAE-4501-A09A-B9E57C886E55}"/>
                </a:ext>
              </a:extLst>
            </p:cNvPr>
            <p:cNvSpPr/>
            <p:nvPr/>
          </p:nvSpPr>
          <p:spPr bwMode="auto">
            <a:xfrm>
              <a:off x="740999" y="2173987"/>
              <a:ext cx="3184460" cy="366119"/>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Segoe UI Semibold"/>
                  <a:ea typeface="+mn-ea"/>
                  <a:cs typeface="+mn-cs"/>
                </a:rPr>
                <a:t>Single directory / identity</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78D3"/>
                  </a:solidFill>
                  <a:effectLst/>
                  <a:uLnTx/>
                  <a:uFillTx/>
                  <a:latin typeface="Segoe UI Semibold"/>
                  <a:ea typeface="+mn-ea"/>
                  <a:cs typeface="+mn-cs"/>
                  <a:hlinkClick r:id="rId10"/>
                </a:rPr>
                <a:t>https://aka.ms/AzSec9</a:t>
              </a:r>
              <a:r>
                <a:rPr kumimoji="0" lang="en-US" sz="1200" b="0" i="0" u="none" strike="noStrike" kern="1200" cap="none" spc="0" normalizeH="0" baseline="0" noProof="0" dirty="0">
                  <a:ln>
                    <a:noFill/>
                  </a:ln>
                  <a:solidFill>
                    <a:srgbClr val="0078D3"/>
                  </a:solidFill>
                  <a:effectLst/>
                  <a:uLnTx/>
                  <a:uFillTx/>
                  <a:latin typeface="Segoe UI Semibold"/>
                  <a:ea typeface="+mn-ea"/>
                  <a:cs typeface="+mn-cs"/>
                </a:rPr>
                <a:t> </a:t>
              </a:r>
            </a:p>
          </p:txBody>
        </p:sp>
        <p:sp>
          <p:nvSpPr>
            <p:cNvPr id="113" name="Rectangle 112">
              <a:extLst>
                <a:ext uri="{FF2B5EF4-FFF2-40B4-BE49-F238E27FC236}">
                  <a16:creationId xmlns:a16="http://schemas.microsoft.com/office/drawing/2014/main" id="{B9A56455-E2D5-43E0-8AFA-7719F045AD06}"/>
                </a:ext>
              </a:extLst>
            </p:cNvPr>
            <p:cNvSpPr/>
            <p:nvPr/>
          </p:nvSpPr>
          <p:spPr bwMode="auto">
            <a:xfrm>
              <a:off x="3998472" y="2173987"/>
              <a:ext cx="3184460" cy="366119"/>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Segoe UI Semibold"/>
                  <a:ea typeface="+mn-ea"/>
                  <a:cs typeface="+mn-cs"/>
                </a:rPr>
                <a:t>Identity access controls</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78D3"/>
                  </a:solidFill>
                  <a:effectLst/>
                  <a:uLnTx/>
                  <a:uFillTx/>
                  <a:latin typeface="Segoe UI Semibold"/>
                  <a:ea typeface="+mn-ea"/>
                  <a:cs typeface="+mn-cs"/>
                  <a:hlinkClick r:id="rId11"/>
                </a:rPr>
                <a:t>https://aka.ms/AzSec10</a:t>
              </a:r>
              <a:r>
                <a:rPr kumimoji="0" lang="en-US" sz="1200" b="0" i="0" u="none" strike="noStrike" kern="1200" cap="none" spc="0" normalizeH="0" baseline="0" noProof="0" dirty="0">
                  <a:ln>
                    <a:noFill/>
                  </a:ln>
                  <a:solidFill>
                    <a:srgbClr val="0078D3"/>
                  </a:solidFill>
                  <a:effectLst/>
                  <a:uLnTx/>
                  <a:uFillTx/>
                  <a:latin typeface="Segoe UI Semibold"/>
                  <a:ea typeface="+mn-ea"/>
                  <a:cs typeface="+mn-cs"/>
                </a:rPr>
                <a:t> </a:t>
              </a:r>
            </a:p>
          </p:txBody>
        </p:sp>
        <p:sp>
          <p:nvSpPr>
            <p:cNvPr id="114" name="Rectangle 113">
              <a:extLst>
                <a:ext uri="{FF2B5EF4-FFF2-40B4-BE49-F238E27FC236}">
                  <a16:creationId xmlns:a16="http://schemas.microsoft.com/office/drawing/2014/main" id="{A8D69FF4-8123-42D9-9C17-5A2EA9443545}"/>
                </a:ext>
              </a:extLst>
            </p:cNvPr>
            <p:cNvSpPr/>
            <p:nvPr/>
          </p:nvSpPr>
          <p:spPr bwMode="auto">
            <a:xfrm>
              <a:off x="7255945" y="2170916"/>
              <a:ext cx="3184460" cy="366119"/>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Segoe UI Semibold"/>
                  <a:ea typeface="+mn-ea"/>
                  <a:cs typeface="+mn-cs"/>
                </a:rPr>
                <a:t>Single strategy</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78D3"/>
                  </a:solidFill>
                  <a:effectLst/>
                  <a:uLnTx/>
                  <a:uFillTx/>
                  <a:latin typeface="Segoe UI Semibold"/>
                  <a:ea typeface="+mn-ea"/>
                  <a:cs typeface="+mn-cs"/>
                  <a:hlinkClick r:id="rId12"/>
                </a:rPr>
                <a:t>https://aka.ms/AzSec11</a:t>
              </a:r>
              <a:r>
                <a:rPr kumimoji="0" lang="en-US" sz="1200" b="0" i="0" u="none" strike="noStrike" kern="1200" cap="none" spc="0" normalizeH="0" baseline="0" noProof="0" dirty="0">
                  <a:ln>
                    <a:noFill/>
                  </a:ln>
                  <a:solidFill>
                    <a:srgbClr val="0078D3"/>
                  </a:solidFill>
                  <a:effectLst/>
                  <a:uLnTx/>
                  <a:uFillTx/>
                  <a:latin typeface="Segoe UI Semibold"/>
                  <a:ea typeface="+mn-ea"/>
                  <a:cs typeface="+mn-cs"/>
                </a:rPr>
                <a:t> </a:t>
              </a:r>
            </a:p>
          </p:txBody>
        </p:sp>
      </p:grpSp>
      <p:sp>
        <p:nvSpPr>
          <p:cNvPr id="109" name="Oval 108">
            <a:extLst>
              <a:ext uri="{FF2B5EF4-FFF2-40B4-BE49-F238E27FC236}">
                <a16:creationId xmlns:a16="http://schemas.microsoft.com/office/drawing/2014/main" id="{EA5960E4-B967-45B8-ABB7-0589092F8630}"/>
              </a:ext>
            </a:extLst>
          </p:cNvPr>
          <p:cNvSpPr/>
          <p:nvPr/>
        </p:nvSpPr>
        <p:spPr bwMode="auto">
          <a:xfrm>
            <a:off x="3714122" y="4991112"/>
            <a:ext cx="348497" cy="348497"/>
          </a:xfrm>
          <a:prstGeom prst="ellipse">
            <a:avLst/>
          </a:prstGeom>
          <a:solidFill>
            <a:schemeClr val="tx2"/>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Semibold"/>
                <a:ea typeface="+mn-ea"/>
                <a:cs typeface="Segoe UI" pitchFamily="34" charset="0"/>
              </a:rPr>
              <a:t>9</a:t>
            </a:r>
          </a:p>
        </p:txBody>
      </p:sp>
      <p:sp>
        <p:nvSpPr>
          <p:cNvPr id="110" name="Oval 109">
            <a:extLst>
              <a:ext uri="{FF2B5EF4-FFF2-40B4-BE49-F238E27FC236}">
                <a16:creationId xmlns:a16="http://schemas.microsoft.com/office/drawing/2014/main" id="{F971C38C-D49B-41E5-89E4-101F87D2F9CB}"/>
              </a:ext>
            </a:extLst>
          </p:cNvPr>
          <p:cNvSpPr/>
          <p:nvPr/>
        </p:nvSpPr>
        <p:spPr bwMode="auto">
          <a:xfrm>
            <a:off x="7353514" y="4989829"/>
            <a:ext cx="348497" cy="348497"/>
          </a:xfrm>
          <a:prstGeom prst="ellipse">
            <a:avLst/>
          </a:prstGeom>
          <a:solidFill>
            <a:schemeClr val="tx2"/>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Semibold"/>
                <a:ea typeface="+mn-ea"/>
                <a:cs typeface="Segoe UI" pitchFamily="34" charset="0"/>
              </a:rPr>
              <a:t>10</a:t>
            </a:r>
          </a:p>
        </p:txBody>
      </p:sp>
      <p:sp>
        <p:nvSpPr>
          <p:cNvPr id="111" name="Oval 110">
            <a:extLst>
              <a:ext uri="{FF2B5EF4-FFF2-40B4-BE49-F238E27FC236}">
                <a16:creationId xmlns:a16="http://schemas.microsoft.com/office/drawing/2014/main" id="{D44B4DAE-3D97-4F90-A464-F93AD22D6FBB}"/>
              </a:ext>
            </a:extLst>
          </p:cNvPr>
          <p:cNvSpPr/>
          <p:nvPr/>
        </p:nvSpPr>
        <p:spPr bwMode="auto">
          <a:xfrm>
            <a:off x="11073464" y="4983996"/>
            <a:ext cx="348497" cy="348497"/>
          </a:xfrm>
          <a:prstGeom prst="ellipse">
            <a:avLst/>
          </a:prstGeom>
          <a:solidFill>
            <a:schemeClr val="tx2"/>
          </a:solidFill>
          <a:ln>
            <a:noFill/>
            <a:headEnd type="none" w="med" len="med"/>
            <a:tailEnd type="none" w="med" len="med"/>
          </a:ln>
          <a:effectLst>
            <a:outerShdw blurRad="2540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Semibold"/>
                <a:ea typeface="+mn-ea"/>
                <a:cs typeface="Segoe UI" pitchFamily="34" charset="0"/>
              </a:rPr>
              <a:t>11</a:t>
            </a:r>
          </a:p>
        </p:txBody>
      </p:sp>
      <p:sp>
        <p:nvSpPr>
          <p:cNvPr id="128" name="TextBox 127">
            <a:extLst>
              <a:ext uri="{FF2B5EF4-FFF2-40B4-BE49-F238E27FC236}">
                <a16:creationId xmlns:a16="http://schemas.microsoft.com/office/drawing/2014/main" id="{515C0FC0-2A4A-4F2F-AB49-8D6E1F39E56F}"/>
              </a:ext>
            </a:extLst>
          </p:cNvPr>
          <p:cNvSpPr txBox="1"/>
          <p:nvPr/>
        </p:nvSpPr>
        <p:spPr>
          <a:xfrm>
            <a:off x="511845" y="6017364"/>
            <a:ext cx="11168310" cy="320217"/>
          </a:xfrm>
          <a:prstGeom prst="rect">
            <a:avLst/>
          </a:prstGeom>
          <a:noFill/>
        </p:spPr>
        <p:txBody>
          <a:bodyPr wrap="square" lIns="0" rIns="0">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400" u="none" strike="noStrike" kern="1200" cap="none" spc="0" normalizeH="0" baseline="0" noProof="0" dirty="0">
                <a:ln>
                  <a:noFill/>
                </a:ln>
                <a:solidFill>
                  <a:schemeClr val="bg2"/>
                </a:solidFill>
                <a:effectLst/>
                <a:uLnTx/>
                <a:uFillTx/>
                <a:latin typeface="Segoe UI" panose="020B0502040204020203" pitchFamily="34" charset="0"/>
                <a:cs typeface="Segoe UI" panose="020B0502040204020203" pitchFamily="34" charset="0"/>
                <a:hlinkClick r:id="rId13">
                  <a:extLst>
                    <a:ext uri="{A12FA001-AC4F-418D-AE19-62706E023703}">
                      <ahyp:hlinkClr xmlns:ahyp="http://schemas.microsoft.com/office/drawing/2018/hyperlinkcolor" val="tx"/>
                    </a:ext>
                  </a:extLst>
                </a:hlinkClick>
              </a:rPr>
              <a:t>Azure Security Benchmarks</a:t>
            </a:r>
            <a:r>
              <a:rPr kumimoji="0" lang="en-US" sz="1400" u="none" strike="noStrike" kern="1200" cap="none" spc="0" normalizeH="0" baseline="0" noProof="0" dirty="0">
                <a:ln>
                  <a:noFill/>
                </a:ln>
                <a:solidFill>
                  <a:schemeClr val="bg2"/>
                </a:solidFill>
                <a:effectLst/>
                <a:uLnTx/>
                <a:uFillTx/>
                <a:latin typeface="Segoe UI" panose="020B0502040204020203" pitchFamily="34" charset="0"/>
                <a:cs typeface="Segoe UI" panose="020B0502040204020203" pitchFamily="34" charset="0"/>
              </a:rPr>
              <a:t> &amp; </a:t>
            </a:r>
            <a:r>
              <a:rPr kumimoji="0" lang="en-US" sz="1400" u="none" strike="noStrike" kern="1200" cap="none" spc="0" normalizeH="0" baseline="0" noProof="0" dirty="0">
                <a:ln>
                  <a:noFill/>
                </a:ln>
                <a:solidFill>
                  <a:schemeClr val="bg2"/>
                </a:solidFill>
                <a:effectLst/>
                <a:uLnTx/>
                <a:uFillTx/>
                <a:latin typeface="Segoe UI" panose="020B0502040204020203" pitchFamily="34" charset="0"/>
                <a:cs typeface="Segoe UI" panose="020B0502040204020203" pitchFamily="34" charset="0"/>
                <a:hlinkClick r:id="rId14">
                  <a:extLst>
                    <a:ext uri="{A12FA001-AC4F-418D-AE19-62706E023703}">
                      <ahyp:hlinkClr xmlns:ahyp="http://schemas.microsoft.com/office/drawing/2018/hyperlinkcolor" val="tx"/>
                    </a:ext>
                  </a:extLst>
                </a:hlinkClick>
              </a:rPr>
              <a:t>Documentation</a:t>
            </a:r>
            <a:r>
              <a:rPr kumimoji="0" lang="en-US" sz="1400" u="none" strike="noStrike" kern="1200" cap="none" spc="0" normalizeH="0" baseline="0" noProof="0" dirty="0">
                <a:ln>
                  <a:noFill/>
                </a:ln>
                <a:solidFill>
                  <a:schemeClr val="bg2"/>
                </a:solidFill>
                <a:effectLst/>
                <a:uLnTx/>
                <a:uFillTx/>
                <a:latin typeface="Segoe UI" panose="020B0502040204020203" pitchFamily="34" charset="0"/>
                <a:cs typeface="Segoe UI" panose="020B0502040204020203" pitchFamily="34" charset="0"/>
              </a:rPr>
              <a:t>   |   </a:t>
            </a:r>
            <a:r>
              <a:rPr kumimoji="0" lang="en-US" sz="1400" u="none" strike="noStrike" kern="1200" cap="none" spc="0" normalizeH="0" baseline="0" noProof="0" dirty="0">
                <a:ln>
                  <a:noFill/>
                </a:ln>
                <a:solidFill>
                  <a:schemeClr val="bg2"/>
                </a:solidFill>
                <a:effectLst/>
                <a:uLnTx/>
                <a:uFillTx/>
                <a:latin typeface="Segoe UI" panose="020B0502040204020203" pitchFamily="34" charset="0"/>
                <a:cs typeface="Segoe UI" panose="020B0502040204020203" pitchFamily="34" charset="0"/>
                <a:hlinkClick r:id="rId15">
                  <a:extLst>
                    <a:ext uri="{A12FA001-AC4F-418D-AE19-62706E023703}">
                      <ahyp:hlinkClr xmlns:ahyp="http://schemas.microsoft.com/office/drawing/2018/hyperlinkcolor" val="tx"/>
                    </a:ext>
                  </a:extLst>
                </a:hlinkClick>
              </a:rPr>
              <a:t>Well Architected Framework </a:t>
            </a:r>
            <a:r>
              <a:rPr kumimoji="0" lang="en-US" sz="1400" u="none" strike="noStrike" kern="1200" cap="none" spc="0" normalizeH="0" baseline="0" noProof="0" dirty="0">
                <a:ln>
                  <a:noFill/>
                </a:ln>
                <a:solidFill>
                  <a:schemeClr val="bg2"/>
                </a:solidFill>
                <a:effectLst/>
                <a:uLnTx/>
                <a:uFillTx/>
                <a:latin typeface="Segoe UI" panose="020B0502040204020203" pitchFamily="34" charset="0"/>
                <a:cs typeface="Segoe UI" panose="020B0502040204020203" pitchFamily="34" charset="0"/>
              </a:rPr>
              <a:t>  |   Cloud Adoption Framework - Security </a:t>
            </a:r>
            <a:r>
              <a:rPr kumimoji="0" lang="en-US" sz="1400" u="none" strike="noStrike" kern="1200" cap="none" spc="0" normalizeH="0" baseline="0" noProof="0" dirty="0">
                <a:ln>
                  <a:noFill/>
                </a:ln>
                <a:solidFill>
                  <a:schemeClr val="bg2"/>
                </a:solidFill>
                <a:effectLst/>
                <a:uLnTx/>
                <a:uFillTx/>
                <a:latin typeface="Segoe UI" panose="020B0502040204020203" pitchFamily="34" charset="0"/>
                <a:cs typeface="Segoe UI" panose="020B0502040204020203" pitchFamily="34" charset="0"/>
                <a:hlinkClick r:id="rId16">
                  <a:extLst>
                    <a:ext uri="{A12FA001-AC4F-418D-AE19-62706E023703}">
                      <ahyp:hlinkClr xmlns:ahyp="http://schemas.microsoft.com/office/drawing/2018/hyperlinkcolor" val="tx"/>
                    </a:ext>
                  </a:extLst>
                </a:hlinkClick>
              </a:rPr>
              <a:t>Roles</a:t>
            </a:r>
            <a:r>
              <a:rPr kumimoji="0" lang="en-US" sz="1400" u="none" strike="noStrike" kern="1200" cap="none" spc="0" normalizeH="0" baseline="0" noProof="0" dirty="0">
                <a:ln>
                  <a:noFill/>
                </a:ln>
                <a:solidFill>
                  <a:schemeClr val="bg2"/>
                </a:solidFill>
                <a:effectLst/>
                <a:uLnTx/>
                <a:uFillTx/>
                <a:latin typeface="Segoe UI" panose="020B0502040204020203" pitchFamily="34" charset="0"/>
                <a:cs typeface="Segoe UI" panose="020B0502040204020203" pitchFamily="34" charset="0"/>
              </a:rPr>
              <a:t> &amp; </a:t>
            </a:r>
            <a:r>
              <a:rPr kumimoji="0" lang="en-US" sz="1400" u="none" strike="noStrike" kern="1200" cap="none" spc="0" normalizeH="0" baseline="0" noProof="0" dirty="0">
                <a:ln>
                  <a:noFill/>
                </a:ln>
                <a:solidFill>
                  <a:schemeClr val="bg2"/>
                </a:solidFill>
                <a:effectLst/>
                <a:uLnTx/>
                <a:uFillTx/>
                <a:latin typeface="Segoe UI" panose="020B0502040204020203" pitchFamily="34" charset="0"/>
                <a:cs typeface="Segoe UI" panose="020B0502040204020203" pitchFamily="34" charset="0"/>
                <a:hlinkClick r:id="rId17">
                  <a:extLst>
                    <a:ext uri="{A12FA001-AC4F-418D-AE19-62706E023703}">
                      <ahyp:hlinkClr xmlns:ahyp="http://schemas.microsoft.com/office/drawing/2018/hyperlinkcolor" val="tx"/>
                    </a:ext>
                  </a:extLst>
                </a:hlinkClick>
              </a:rPr>
              <a:t>Strategy</a:t>
            </a:r>
            <a:r>
              <a:rPr kumimoji="0" lang="en-US" sz="1400" u="none" strike="noStrike" kern="1200" cap="none" spc="0" normalizeH="0" baseline="0" noProof="0" dirty="0">
                <a:ln>
                  <a:noFill/>
                </a:ln>
                <a:solidFill>
                  <a:schemeClr val="bg2"/>
                </a:solidFill>
                <a:effectLst/>
                <a:uLnTx/>
                <a:uFillTx/>
                <a:latin typeface="Segoe UI" panose="020B0502040204020203" pitchFamily="34" charset="0"/>
                <a:cs typeface="Segoe UI" panose="020B0502040204020203" pitchFamily="34" charset="0"/>
              </a:rPr>
              <a:t> </a:t>
            </a:r>
          </a:p>
        </p:txBody>
      </p:sp>
      <p:sp>
        <p:nvSpPr>
          <p:cNvPr id="63" name="TextBox 62">
            <a:extLst>
              <a:ext uri="{FF2B5EF4-FFF2-40B4-BE49-F238E27FC236}">
                <a16:creationId xmlns:a16="http://schemas.microsoft.com/office/drawing/2014/main" id="{66E3912F-B3DC-4EEE-BC0E-AC95FA26FC60}"/>
              </a:ext>
            </a:extLst>
          </p:cNvPr>
          <p:cNvSpPr txBox="1"/>
          <p:nvPr/>
        </p:nvSpPr>
        <p:spPr>
          <a:xfrm>
            <a:off x="7168856" y="658251"/>
            <a:ext cx="4573763" cy="363946"/>
          </a:xfrm>
          <a:prstGeom prst="rect">
            <a:avLst/>
          </a:prstGeom>
          <a:noFill/>
        </p:spPr>
        <p:txBody>
          <a:bodyPr wrap="square">
            <a:spAutoFit/>
          </a:bodyPr>
          <a:lstStyle/>
          <a:p>
            <a:pPr marL="0" marR="0" lvl="0" indent="0" algn="r" defTabSz="914367" rtl="0" eaLnBrk="1" fontAlgn="auto" latinLnBrk="0" hangingPunct="1">
              <a:lnSpc>
                <a:spcPct val="100000"/>
              </a:lnSpc>
              <a:spcBef>
                <a:spcPts val="0"/>
              </a:spcBef>
              <a:spcAft>
                <a:spcPts val="0"/>
              </a:spcAft>
              <a:buClrTx/>
              <a:buSzTx/>
              <a:buFontTx/>
              <a:buNone/>
              <a:tabLst/>
              <a:defRPr/>
            </a:pPr>
            <a:r>
              <a:rPr kumimoji="0" lang="en-US" sz="1765" b="0" i="0" u="none" strike="noStrike" kern="1200" cap="none" spc="0" normalizeH="0" baseline="0" noProof="0" dirty="0">
                <a:ln>
                  <a:noFill/>
                </a:ln>
                <a:solidFill>
                  <a:srgbClr val="000000"/>
                </a:solidFill>
                <a:effectLst/>
                <a:uLnTx/>
                <a:uFillTx/>
                <a:latin typeface="Segoe UI Semibold"/>
                <a:ea typeface="+mn-ea"/>
                <a:cs typeface="+mn-cs"/>
                <a:hlinkClick r:id="rId18"/>
              </a:rPr>
              <a:t>https://aka.ms/AzureSecurityTop10</a:t>
            </a:r>
            <a:r>
              <a:rPr kumimoji="0" lang="en-US" sz="1765" b="0" i="0" u="none" strike="noStrike" kern="1200" cap="none" spc="0" normalizeH="0" baseline="0" noProof="0" dirty="0">
                <a:ln>
                  <a:noFill/>
                </a:ln>
                <a:solidFill>
                  <a:srgbClr val="000000"/>
                </a:solidFill>
                <a:effectLst/>
                <a:uLnTx/>
                <a:uFillTx/>
                <a:latin typeface="Segoe UI Semibold"/>
                <a:ea typeface="+mn-ea"/>
                <a:cs typeface="+mn-cs"/>
              </a:rPr>
              <a:t> </a:t>
            </a:r>
          </a:p>
        </p:txBody>
      </p:sp>
    </p:spTree>
    <p:extLst>
      <p:ext uri="{BB962C8B-B14F-4D97-AF65-F5344CB8AC3E}">
        <p14:creationId xmlns:p14="http://schemas.microsoft.com/office/powerpoint/2010/main" val="732755846"/>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Text Placeholder 16">
            <a:extLst>
              <a:ext uri="{FF2B5EF4-FFF2-40B4-BE49-F238E27FC236}">
                <a16:creationId xmlns:a16="http://schemas.microsoft.com/office/drawing/2014/main" id="{917DF5D8-2A06-31BF-0B09-B57DEC6C7CC4}"/>
              </a:ext>
            </a:extLst>
          </p:cNvPr>
          <p:cNvSpPr txBox="1">
            <a:spLocks/>
          </p:cNvSpPr>
          <p:nvPr/>
        </p:nvSpPr>
        <p:spPr>
          <a:xfrm>
            <a:off x="455995" y="1922587"/>
            <a:ext cx="9384447" cy="4367862"/>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200" kern="1200" spc="-49" baseline="0">
                <a:solidFill>
                  <a:srgbClr val="000000"/>
                </a:solidFill>
                <a:latin typeface="+mn-lt"/>
                <a:ea typeface="+mn-ea"/>
                <a:cs typeface="+mn-cs"/>
              </a:defRPr>
            </a:lvl1pPr>
            <a:lvl2pPr marL="228600" marR="0" indent="0" algn="l" defTabSz="914367" rtl="0" eaLnBrk="1" fontAlgn="auto" latinLnBrk="0" hangingPunct="1">
              <a:lnSpc>
                <a:spcPct val="100000"/>
              </a:lnSpc>
              <a:spcBef>
                <a:spcPts val="0"/>
              </a:spcBef>
              <a:spcAft>
                <a:spcPts val="0"/>
              </a:spcAft>
              <a:buClrTx/>
              <a:buSzPct val="90000"/>
              <a:buFontTx/>
              <a:buNone/>
              <a:tabLst/>
              <a:defRPr sz="1961" kern="1200" spc="0" baseline="0">
                <a:solidFill>
                  <a:srgbClr val="000000"/>
                </a:solidFill>
                <a:latin typeface="+mn-lt"/>
                <a:ea typeface="+mn-ea"/>
                <a:cs typeface="+mn-cs"/>
              </a:defRPr>
            </a:lvl2pPr>
            <a:lvl3pPr marL="45720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chemeClr val="tx2"/>
                </a:solidFill>
                <a:latin typeface="+mj-lt"/>
                <a:ea typeface="+mn-ea"/>
                <a:cs typeface="+mn-cs"/>
              </a:defRPr>
            </a:lvl3pPr>
            <a:lvl4pPr marL="661988"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rgbClr val="000000"/>
                </a:solidFill>
                <a:latin typeface="+mn-lt"/>
                <a:ea typeface="+mn-ea"/>
                <a:cs typeface="+mn-cs"/>
              </a:defRPr>
            </a:lvl4pPr>
            <a:lvl5pPr marL="855663"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980" b="1" kern="1200" spc="0" baseline="0">
                <a:solidFill>
                  <a:srgbClr val="000000"/>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0"/>
              </a:spcBef>
              <a:spcAft>
                <a:spcPts val="0"/>
              </a:spcAft>
              <a:buFont typeface="Arial" pitchFamily="34" charset="0"/>
              <a:buNone/>
              <a:defRPr sz="980" kern="1200">
                <a:solidFill>
                  <a:srgbClr val="000000"/>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285750" indent="-285750">
              <a:spcAft>
                <a:spcPts val="3529"/>
              </a:spcAft>
              <a:buClr>
                <a:schemeClr val="tx2"/>
              </a:buClr>
              <a:buFont typeface="Arial" panose="020B0604020202020204" pitchFamily="34" charset="0"/>
              <a:buChar char="•"/>
            </a:pPr>
            <a:r>
              <a:rPr lang="en-US" sz="1800" dirty="0">
                <a:solidFill>
                  <a:schemeClr val="tx1"/>
                </a:solidFill>
              </a:rPr>
              <a:t>Shift Left – SDL</a:t>
            </a:r>
          </a:p>
          <a:p>
            <a:pPr marL="285750" indent="-285750">
              <a:spcAft>
                <a:spcPts val="3529"/>
              </a:spcAft>
              <a:buClr>
                <a:schemeClr val="tx2"/>
              </a:buClr>
              <a:buFont typeface="Arial" panose="020B0604020202020204" pitchFamily="34" charset="0"/>
              <a:buChar char="•"/>
            </a:pPr>
            <a:r>
              <a:rPr lang="en-US" sz="1800" dirty="0">
                <a:solidFill>
                  <a:schemeClr val="tx1"/>
                </a:solidFill>
              </a:rPr>
              <a:t>MCRA: Microsoft Cybersecurity </a:t>
            </a:r>
            <a:br>
              <a:rPr lang="en-US" sz="1800" dirty="0">
                <a:solidFill>
                  <a:schemeClr val="tx1"/>
                </a:solidFill>
              </a:rPr>
            </a:br>
            <a:r>
              <a:rPr lang="en-US" sz="1800" dirty="0">
                <a:solidFill>
                  <a:schemeClr val="tx1"/>
                </a:solidFill>
              </a:rPr>
              <a:t>Reference Architecture</a:t>
            </a:r>
          </a:p>
          <a:p>
            <a:pPr marL="285750" indent="-285750">
              <a:spcAft>
                <a:spcPts val="3529"/>
              </a:spcAft>
              <a:buClr>
                <a:schemeClr val="tx2"/>
              </a:buClr>
              <a:buFont typeface="Arial" panose="020B0604020202020204" pitchFamily="34" charset="0"/>
              <a:buChar char="•"/>
            </a:pPr>
            <a:r>
              <a:rPr lang="en-US" sz="1800" dirty="0">
                <a:solidFill>
                  <a:schemeClr val="tx1"/>
                </a:solidFill>
              </a:rPr>
              <a:t>Top 10 Best Practices</a:t>
            </a:r>
          </a:p>
          <a:p>
            <a:pPr marL="285750" indent="-285750">
              <a:spcAft>
                <a:spcPts val="3529"/>
              </a:spcAft>
              <a:buClr>
                <a:schemeClr val="tx2"/>
              </a:buClr>
              <a:buFont typeface="Arial" panose="020B0604020202020204" pitchFamily="34" charset="0"/>
              <a:buChar char="•"/>
            </a:pPr>
            <a:r>
              <a:rPr lang="en-US" sz="1800" dirty="0">
                <a:solidFill>
                  <a:schemeClr val="tx1"/>
                </a:solidFill>
              </a:rPr>
              <a:t>Defender For Cloud</a:t>
            </a:r>
          </a:p>
          <a:p>
            <a:pPr marL="285750" indent="-285750">
              <a:spcAft>
                <a:spcPts val="3529"/>
              </a:spcAft>
              <a:buClr>
                <a:schemeClr val="tx2"/>
              </a:buClr>
              <a:buFont typeface="Arial" panose="020B0604020202020204" pitchFamily="34" charset="0"/>
              <a:buChar char="•"/>
            </a:pPr>
            <a:r>
              <a:rPr lang="en-US" sz="1800" dirty="0">
                <a:solidFill>
                  <a:schemeClr val="tx1"/>
                </a:solidFill>
              </a:rPr>
              <a:t>Policies</a:t>
            </a:r>
          </a:p>
          <a:p>
            <a:pPr marL="285750" indent="-285750">
              <a:spcAft>
                <a:spcPts val="3529"/>
              </a:spcAft>
              <a:buClr>
                <a:schemeClr val="tx2"/>
              </a:buClr>
              <a:buFont typeface="Arial" panose="020B0604020202020204" pitchFamily="34" charset="0"/>
              <a:buChar char="•"/>
            </a:pPr>
            <a:r>
              <a:rPr lang="en-US" sz="1800" dirty="0" err="1">
                <a:solidFill>
                  <a:schemeClr val="tx1"/>
                </a:solidFill>
              </a:rPr>
              <a:t>DevSecOps</a:t>
            </a:r>
            <a:endParaRPr lang="en-US" sz="1800" dirty="0">
              <a:solidFill>
                <a:schemeClr val="tx1"/>
              </a:solidFill>
            </a:endParaRPr>
          </a:p>
        </p:txBody>
      </p:sp>
      <p:sp>
        <p:nvSpPr>
          <p:cNvPr id="8" name="Title 14">
            <a:extLst>
              <a:ext uri="{FF2B5EF4-FFF2-40B4-BE49-F238E27FC236}">
                <a16:creationId xmlns:a16="http://schemas.microsoft.com/office/drawing/2014/main" id="{82070CFA-1353-3DBA-C631-BE891F025D96}"/>
              </a:ext>
            </a:extLst>
          </p:cNvPr>
          <p:cNvSpPr txBox="1">
            <a:spLocks/>
          </p:cNvSpPr>
          <p:nvPr/>
        </p:nvSpPr>
        <p:spPr>
          <a:xfrm>
            <a:off x="455995" y="620428"/>
            <a:ext cx="11306469" cy="403137"/>
          </a:xfrm>
          <a:prstGeom prst="rect">
            <a:avLst/>
          </a:prstGeom>
        </p:spPr>
        <p:txBody>
          <a:bodyPr vert="horz" wrap="square" lIns="0" tIns="91440" rIns="146304" bIns="91440" rtlCol="0" anchor="b">
            <a:noAutofit/>
          </a:bodyPr>
          <a:lstStyle>
            <a:lvl1pPr algn="l" defTabSz="914367" rtl="0" eaLnBrk="1" latinLnBrk="0" hangingPunct="1">
              <a:lnSpc>
                <a:spcPct val="90000"/>
              </a:lnSpc>
              <a:spcBef>
                <a:spcPct val="0"/>
              </a:spcBef>
              <a:buNone/>
              <a:defRPr lang="en-US" sz="2745" b="0" kern="1200" cap="none" spc="-49" baseline="0">
                <a:ln w="3175">
                  <a:noFill/>
                </a:ln>
                <a:solidFill>
                  <a:srgbClr val="000000"/>
                </a:solidFill>
                <a:effectLst/>
                <a:latin typeface="+mj-lt"/>
                <a:ea typeface="+mn-ea"/>
                <a:cs typeface="Segoe UI" pitchFamily="34" charset="0"/>
              </a:defRPr>
            </a:lvl1pPr>
          </a:lstStyle>
          <a:p>
            <a:r>
              <a:rPr lang="en-GB" dirty="0">
                <a:solidFill>
                  <a:schemeClr val="tx1"/>
                </a:solidFill>
              </a:rPr>
              <a:t>Agenda</a:t>
            </a:r>
          </a:p>
        </p:txBody>
      </p:sp>
      <p:cxnSp>
        <p:nvCxnSpPr>
          <p:cNvPr id="9" name="Straight Connector 8">
            <a:extLst>
              <a:ext uri="{FF2B5EF4-FFF2-40B4-BE49-F238E27FC236}">
                <a16:creationId xmlns:a16="http://schemas.microsoft.com/office/drawing/2014/main" id="{174828AF-8B4C-4D1B-24D7-E628A6664739}"/>
              </a:ext>
              <a:ext uri="{C183D7F6-B498-43B3-948B-1728B52AA6E4}">
                <adec:decorative xmlns:adec="http://schemas.microsoft.com/office/drawing/2017/decorative" val="1"/>
              </a:ext>
            </a:extLst>
          </p:cNvPr>
          <p:cNvCxnSpPr>
            <a:cxnSpLocks/>
          </p:cNvCxnSpPr>
          <p:nvPr/>
        </p:nvCxnSpPr>
        <p:spPr>
          <a:xfrm>
            <a:off x="456797" y="1214292"/>
            <a:ext cx="896297" cy="0"/>
          </a:xfrm>
          <a:prstGeom prst="line">
            <a:avLst/>
          </a:prstGeom>
          <a:ln w="381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618AA003-5D29-F75D-9A3C-250C5F3A28B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l="21043" r="21043"/>
          <a:stretch/>
        </p:blipFill>
        <p:spPr>
          <a:xfrm>
            <a:off x="6229841" y="486"/>
            <a:ext cx="5960888" cy="6857514"/>
          </a:xfrm>
          <a:prstGeom prst="rect">
            <a:avLst/>
          </a:prstGeom>
          <a:noFill/>
        </p:spPr>
      </p:pic>
    </p:spTree>
    <p:extLst>
      <p:ext uri="{BB962C8B-B14F-4D97-AF65-F5344CB8AC3E}">
        <p14:creationId xmlns:p14="http://schemas.microsoft.com/office/powerpoint/2010/main" val="2852475860"/>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3597FE1-B7B3-770B-D146-62EFF4289835}"/>
              </a:ext>
            </a:extLst>
          </p:cNvPr>
          <p:cNvSpPr txBox="1">
            <a:spLocks/>
          </p:cNvSpPr>
          <p:nvPr/>
        </p:nvSpPr>
        <p:spPr>
          <a:xfrm>
            <a:off x="2362873" y="3954159"/>
            <a:ext cx="7710728" cy="775597"/>
          </a:xfrm>
          <a:prstGeom prst="rect">
            <a:avLst/>
          </a:prstGeom>
          <a:noFill/>
        </p:spPr>
        <p:txBody>
          <a:bodyPr vert="horz" wrap="square" lIns="0" tIns="0" rIns="0" bIns="0" rtlCol="0" anchor="ctr" anchorCtr="0">
            <a:spAutoFit/>
          </a:bodyPr>
          <a:lst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algn="ctr"/>
            <a:r>
              <a:rPr lang="en-GB" kern="0" spc="0" dirty="0">
                <a:ln>
                  <a:noFill/>
                </a:ln>
                <a:solidFill>
                  <a:schemeClr val="tx2"/>
                </a:solidFill>
                <a:latin typeface="Segoe UI Semibold"/>
                <a:cs typeface="+mn-cs"/>
              </a:rPr>
              <a:t>Defender for Cloud</a:t>
            </a:r>
            <a:br>
              <a:rPr lang="en-GB" kern="0" spc="0" dirty="0">
                <a:ln>
                  <a:noFill/>
                </a:ln>
                <a:solidFill>
                  <a:schemeClr val="tx2"/>
                </a:solidFill>
                <a:latin typeface="Segoe UI Semibold"/>
                <a:cs typeface="+mn-cs"/>
              </a:rPr>
            </a:br>
            <a:r>
              <a:rPr lang="en-US" dirty="0">
                <a:solidFill>
                  <a:schemeClr val="tx1"/>
                </a:solidFill>
              </a:rPr>
              <a:t>Security Posture and Management</a:t>
            </a:r>
          </a:p>
        </p:txBody>
      </p:sp>
      <p:sp>
        <p:nvSpPr>
          <p:cNvPr id="7" name="Oval 10">
            <a:extLst>
              <a:ext uri="{FF2B5EF4-FFF2-40B4-BE49-F238E27FC236}">
                <a16:creationId xmlns:a16="http://schemas.microsoft.com/office/drawing/2014/main" id="{94D8B568-95F1-62AE-5240-3B4B4C06940E}"/>
              </a:ext>
            </a:extLst>
          </p:cNvPr>
          <p:cNvSpPr/>
          <p:nvPr/>
        </p:nvSpPr>
        <p:spPr bwMode="auto">
          <a:xfrm>
            <a:off x="5669597" y="2399982"/>
            <a:ext cx="1097280" cy="1097280"/>
          </a:xfrm>
          <a:prstGeom prst="ellipse">
            <a:avLst/>
          </a:prstGeom>
          <a:noFill/>
          <a:ln w="22225">
            <a:solidFill>
              <a:schemeClr val="tx2"/>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rgbClr val="353535"/>
              </a:solidFill>
              <a:latin typeface="Segoe UI Semilight"/>
              <a:cs typeface="Segoe UI" pitchFamily="34" charset="0"/>
            </a:endParaRPr>
          </a:p>
        </p:txBody>
      </p:sp>
      <p:pic>
        <p:nvPicPr>
          <p:cNvPr id="2" name="Picture 1">
            <a:extLst>
              <a:ext uri="{FF2B5EF4-FFF2-40B4-BE49-F238E27FC236}">
                <a16:creationId xmlns:a16="http://schemas.microsoft.com/office/drawing/2014/main" id="{CB9F36BB-80E9-BA55-B737-946BE525025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42125" y="2717168"/>
            <a:ext cx="752224" cy="462907"/>
          </a:xfrm>
          <a:prstGeom prst="rect">
            <a:avLst/>
          </a:prstGeom>
        </p:spPr>
      </p:pic>
    </p:spTree>
    <p:extLst>
      <p:ext uri="{BB962C8B-B14F-4D97-AF65-F5344CB8AC3E}">
        <p14:creationId xmlns:p14="http://schemas.microsoft.com/office/powerpoint/2010/main" val="270773479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lowchart: Manual Input 74">
            <a:extLst>
              <a:ext uri="{FF2B5EF4-FFF2-40B4-BE49-F238E27FC236}">
                <a16:creationId xmlns:a16="http://schemas.microsoft.com/office/drawing/2014/main" id="{C3CB8581-E11D-46FC-BF3A-615BBD1945E2}"/>
              </a:ext>
              <a:ext uri="{C183D7F6-B498-43B3-948B-1728B52AA6E4}">
                <adec:decorative xmlns:adec="http://schemas.microsoft.com/office/drawing/2017/decorative" val="1"/>
              </a:ext>
            </a:extLst>
          </p:cNvPr>
          <p:cNvSpPr/>
          <p:nvPr/>
        </p:nvSpPr>
        <p:spPr bwMode="auto">
          <a:xfrm flipH="1">
            <a:off x="857" y="4813754"/>
            <a:ext cx="12190262" cy="2043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defTabSz="932293" fontAlgn="base">
              <a:spcBef>
                <a:spcPct val="0"/>
              </a:spcBef>
              <a:spcAft>
                <a:spcPct val="0"/>
              </a:spcAft>
            </a:pPr>
            <a:endParaRPr lang="en-US" sz="2000" err="1">
              <a:solidFill>
                <a:srgbClr val="FFFFFF"/>
              </a:solidFill>
              <a:latin typeface="Segoe UI"/>
              <a:ea typeface="Segoe UI" pitchFamily="34" charset="0"/>
              <a:cs typeface="Segoe UI" pitchFamily="34" charset="0"/>
            </a:endParaRPr>
          </a:p>
        </p:txBody>
      </p:sp>
      <p:sp>
        <p:nvSpPr>
          <p:cNvPr id="50" name="Rectangle 49">
            <a:extLst>
              <a:ext uri="{FF2B5EF4-FFF2-40B4-BE49-F238E27FC236}">
                <a16:creationId xmlns:a16="http://schemas.microsoft.com/office/drawing/2014/main" id="{CC053DC6-C157-44F5-A830-47634BBA9E3D}"/>
              </a:ext>
            </a:extLst>
          </p:cNvPr>
          <p:cNvSpPr/>
          <p:nvPr/>
        </p:nvSpPr>
        <p:spPr>
          <a:xfrm>
            <a:off x="6244788" y="1874912"/>
            <a:ext cx="5527704" cy="3599618"/>
          </a:xfrm>
          <a:prstGeom prst="rect">
            <a:avLst/>
          </a:prstGeom>
          <a:solidFill>
            <a:schemeClr val="bg1"/>
          </a:solidFill>
          <a:ln w="25400">
            <a:noFill/>
          </a:ln>
          <a:effectLst>
            <a:outerShdw blurRad="190500" dist="38100" dir="2700000" algn="tl" rotWithShape="0">
              <a:prstClr val="black">
                <a:alpha val="30000"/>
              </a:prstClr>
            </a:outerShdw>
          </a:effectLst>
        </p:spPr>
        <p:txBody>
          <a:bodyPr wrap="none" lIns="91427" tIns="1165352" rIns="91427" bIns="274281" anchor="t">
            <a:noAutofit/>
          </a:bodyPr>
          <a:lstStyle/>
          <a:p>
            <a:pPr algn="ctr" defTabSz="932384">
              <a:defRPr/>
            </a:pPr>
            <a:r>
              <a:rPr lang="en-US" sz="1765" kern="0">
                <a:solidFill>
                  <a:srgbClr val="0078D4"/>
                </a:solidFill>
                <a:latin typeface="Segoe UI Semibold"/>
              </a:rPr>
              <a:t>Protect your multicloud </a:t>
            </a:r>
          </a:p>
          <a:p>
            <a:pPr algn="ctr" defTabSz="932384">
              <a:defRPr/>
            </a:pPr>
            <a:r>
              <a:rPr lang="en-US" sz="1765" kern="0">
                <a:solidFill>
                  <a:srgbClr val="0078D4"/>
                </a:solidFill>
                <a:latin typeface="Segoe UI Semibold"/>
              </a:rPr>
              <a:t>and hybrid workloads</a:t>
            </a:r>
          </a:p>
        </p:txBody>
      </p:sp>
      <p:sp>
        <p:nvSpPr>
          <p:cNvPr id="30" name="Rectangle 29">
            <a:extLst>
              <a:ext uri="{FF2B5EF4-FFF2-40B4-BE49-F238E27FC236}">
                <a16:creationId xmlns:a16="http://schemas.microsoft.com/office/drawing/2014/main" id="{73CF7F37-A1D6-7540-9978-7A7ED930F8CC}"/>
              </a:ext>
            </a:extLst>
          </p:cNvPr>
          <p:cNvSpPr/>
          <p:nvPr/>
        </p:nvSpPr>
        <p:spPr>
          <a:xfrm>
            <a:off x="6244786" y="1874622"/>
            <a:ext cx="5527704" cy="8501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3657081" tIns="91427" bIns="91427" rtlCol="0" anchor="ctr"/>
          <a:lstStyle/>
          <a:p>
            <a:pPr defTabSz="914192"/>
            <a:r>
              <a:rPr lang="en-US" sz="1400">
                <a:solidFill>
                  <a:srgbClr val="FFFFFF"/>
                </a:solidFill>
                <a:latin typeface="Segoe UI Semibold"/>
              </a:rPr>
              <a:t>L</a:t>
            </a:r>
            <a:r>
              <a:rPr lang="en-IL" sz="1400">
                <a:solidFill>
                  <a:srgbClr val="FFFFFF"/>
                </a:solidFill>
                <a:latin typeface="Segoe UI Semibold"/>
              </a:rPr>
              <a:t>everaging </a:t>
            </a:r>
            <a:br>
              <a:rPr lang="en-US" sz="1400">
                <a:solidFill>
                  <a:srgbClr val="FFFFFF"/>
                </a:solidFill>
                <a:latin typeface="Segoe UI Semibold"/>
              </a:rPr>
            </a:br>
            <a:r>
              <a:rPr lang="en-IL" sz="1400">
                <a:solidFill>
                  <a:srgbClr val="FFFFFF"/>
                </a:solidFill>
                <a:latin typeface="Segoe UI Semibold"/>
              </a:rPr>
              <a:t>Azure Arc</a:t>
            </a:r>
          </a:p>
        </p:txBody>
      </p:sp>
      <p:sp>
        <p:nvSpPr>
          <p:cNvPr id="9" name="Oval 8">
            <a:extLst>
              <a:ext uri="{FF2B5EF4-FFF2-40B4-BE49-F238E27FC236}">
                <a16:creationId xmlns:a16="http://schemas.microsoft.com/office/drawing/2014/main" id="{B6DF0FEB-2ED9-3595-6D36-A58F9078FF6E}"/>
              </a:ext>
            </a:extLst>
          </p:cNvPr>
          <p:cNvSpPr/>
          <p:nvPr/>
        </p:nvSpPr>
        <p:spPr bwMode="auto">
          <a:xfrm>
            <a:off x="8613124" y="1479108"/>
            <a:ext cx="791028" cy="791028"/>
          </a:xfrm>
          <a:prstGeom prst="ellipse">
            <a:avLst/>
          </a:prstGeom>
          <a:solidFill>
            <a:schemeClr val="bg1"/>
          </a:solidFill>
          <a:ln w="25400">
            <a:noFill/>
          </a:ln>
          <a:effectLst>
            <a:outerShdw blurRad="190500" dist="38100" dir="2700000" algn="tl" rotWithShape="0">
              <a:prstClr val="black">
                <a:alpha val="30000"/>
              </a:prstClr>
            </a:outerShdw>
          </a:effectLst>
        </p:spPr>
        <p:txBody>
          <a:bodyPr wrap="none" lIns="91427" tIns="1165352" rIns="91427" bIns="274281" anchor="t">
            <a:noAutofit/>
          </a:bodyPr>
          <a:lstStyle/>
          <a:p>
            <a:pPr algn="ctr" defTabSz="932384"/>
            <a:endParaRPr lang="en-NL" sz="1765" kern="0" dirty="0" err="1">
              <a:solidFill>
                <a:srgbClr val="0078D4"/>
              </a:solidFill>
              <a:latin typeface="Segoe UI Semibold"/>
            </a:endParaRPr>
          </a:p>
        </p:txBody>
      </p:sp>
      <p:pic>
        <p:nvPicPr>
          <p:cNvPr id="11" name="Picture 10">
            <a:extLst>
              <a:ext uri="{FF2B5EF4-FFF2-40B4-BE49-F238E27FC236}">
                <a16:creationId xmlns:a16="http://schemas.microsoft.com/office/drawing/2014/main" id="{7744BD21-A264-BE76-F627-48B509CFFE7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44139" y="1645754"/>
            <a:ext cx="328998" cy="457736"/>
          </a:xfrm>
          <a:prstGeom prst="rect">
            <a:avLst/>
          </a:prstGeom>
        </p:spPr>
      </p:pic>
      <p:sp>
        <p:nvSpPr>
          <p:cNvPr id="32" name="Title 31">
            <a:extLst>
              <a:ext uri="{FF2B5EF4-FFF2-40B4-BE49-F238E27FC236}">
                <a16:creationId xmlns:a16="http://schemas.microsoft.com/office/drawing/2014/main" id="{E3749C0C-3D29-4383-9554-EC0143E88805}"/>
              </a:ext>
            </a:extLst>
          </p:cNvPr>
          <p:cNvSpPr>
            <a:spLocks noGrp="1"/>
          </p:cNvSpPr>
          <p:nvPr>
            <p:ph type="title"/>
          </p:nvPr>
        </p:nvSpPr>
        <p:spPr/>
        <p:txBody>
          <a:bodyPr/>
          <a:lstStyle/>
          <a:p>
            <a:r>
              <a:rPr lang="en-US"/>
              <a:t>Microsoft Defender for Cloud overview</a:t>
            </a:r>
          </a:p>
        </p:txBody>
      </p:sp>
      <p:sp>
        <p:nvSpPr>
          <p:cNvPr id="33" name="Rectangle 32">
            <a:extLst>
              <a:ext uri="{FF2B5EF4-FFF2-40B4-BE49-F238E27FC236}">
                <a16:creationId xmlns:a16="http://schemas.microsoft.com/office/drawing/2014/main" id="{63383E77-32D3-4381-B1B9-ABB8686A493B}"/>
              </a:ext>
            </a:extLst>
          </p:cNvPr>
          <p:cNvSpPr/>
          <p:nvPr/>
        </p:nvSpPr>
        <p:spPr>
          <a:xfrm>
            <a:off x="443865" y="1874912"/>
            <a:ext cx="5527702" cy="3599618"/>
          </a:xfrm>
          <a:prstGeom prst="rect">
            <a:avLst/>
          </a:prstGeom>
          <a:solidFill>
            <a:schemeClr val="bg1"/>
          </a:solidFill>
          <a:ln w="25400">
            <a:noFill/>
          </a:ln>
          <a:effectLst>
            <a:outerShdw blurRad="190500" dist="38100" dir="2700000" algn="tl" rotWithShape="0">
              <a:prstClr val="black">
                <a:alpha val="30000"/>
              </a:prstClr>
            </a:outerShdw>
          </a:effectLst>
        </p:spPr>
        <p:txBody>
          <a:bodyPr wrap="none" lIns="91427" tIns="1165352" rIns="91427" bIns="274281" anchor="t">
            <a:noAutofit/>
          </a:bodyPr>
          <a:lstStyle/>
          <a:p>
            <a:pPr algn="ctr" defTabSz="932384">
              <a:defRPr/>
            </a:pPr>
            <a:r>
              <a:rPr lang="en-US" sz="1765" kern="0">
                <a:solidFill>
                  <a:srgbClr val="0078D4"/>
                </a:solidFill>
                <a:latin typeface="Segoe UI Semibold"/>
              </a:rPr>
              <a:t>Strengthen your cloud </a:t>
            </a:r>
            <a:br>
              <a:rPr lang="en-US" sz="1765" kern="0">
                <a:solidFill>
                  <a:srgbClr val="0078D4"/>
                </a:solidFill>
                <a:latin typeface="Segoe UI Semibold"/>
              </a:rPr>
            </a:br>
            <a:r>
              <a:rPr lang="en-US" sz="1765" kern="0">
                <a:solidFill>
                  <a:srgbClr val="0078D4"/>
                </a:solidFill>
                <a:latin typeface="Segoe UI Semibold"/>
              </a:rPr>
              <a:t>security posture</a:t>
            </a:r>
            <a:endParaRPr lang="en-US" sz="1765" kern="0">
              <a:solidFill>
                <a:srgbClr val="0078D4"/>
              </a:solidFill>
              <a:latin typeface="Segoe UI Semibold"/>
              <a:cs typeface="Segoe UI Semibold"/>
            </a:endParaRPr>
          </a:p>
        </p:txBody>
      </p:sp>
      <p:sp>
        <p:nvSpPr>
          <p:cNvPr id="3" name="Rectangle 2">
            <a:extLst>
              <a:ext uri="{FF2B5EF4-FFF2-40B4-BE49-F238E27FC236}">
                <a16:creationId xmlns:a16="http://schemas.microsoft.com/office/drawing/2014/main" id="{6A52122D-A171-66D6-8FDA-B6A02B4741D4}"/>
              </a:ext>
            </a:extLst>
          </p:cNvPr>
          <p:cNvSpPr/>
          <p:nvPr/>
        </p:nvSpPr>
        <p:spPr>
          <a:xfrm>
            <a:off x="453586" y="1874622"/>
            <a:ext cx="5527704" cy="8501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3657081" tIns="91427" bIns="91427" rtlCol="0" anchor="ctr"/>
          <a:lstStyle/>
          <a:p>
            <a:pPr defTabSz="914192"/>
            <a:endParaRPr lang="en-IL" sz="1400">
              <a:solidFill>
                <a:srgbClr val="FFFFFF"/>
              </a:solidFill>
              <a:latin typeface="Segoe UI Semibold"/>
            </a:endParaRPr>
          </a:p>
        </p:txBody>
      </p:sp>
      <p:sp>
        <p:nvSpPr>
          <p:cNvPr id="85" name="Oval 84">
            <a:extLst>
              <a:ext uri="{FF2B5EF4-FFF2-40B4-BE49-F238E27FC236}">
                <a16:creationId xmlns:a16="http://schemas.microsoft.com/office/drawing/2014/main" id="{B3AB94C9-5556-4744-8307-09E5B7FC4B3B}"/>
              </a:ext>
            </a:extLst>
          </p:cNvPr>
          <p:cNvSpPr/>
          <p:nvPr/>
        </p:nvSpPr>
        <p:spPr bwMode="auto">
          <a:xfrm>
            <a:off x="3559832" y="5856818"/>
            <a:ext cx="618408" cy="618406"/>
          </a:xfrm>
          <a:prstGeom prst="ellipse">
            <a:avLst/>
          </a:prstGeom>
          <a:solidFill>
            <a:schemeClr val="bg1"/>
          </a:solidFill>
          <a:ln w="19050">
            <a:noFill/>
          </a:ln>
          <a:effectLst>
            <a:outerShdw blurRad="190500" dist="38100" dir="2700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1279979" rIns="0" bIns="0" numCol="1" spcCol="0" rtlCol="0" fromWordArt="0" anchor="ctr" anchorCtr="0" forceAA="0" compatLnSpc="1">
            <a:prstTxWarp prst="textNoShape">
              <a:avLst/>
            </a:prstTxWarp>
            <a:noAutofit/>
          </a:bodyPr>
          <a:lstStyle/>
          <a:p>
            <a:pPr algn="ctr" defTabSz="932293" fontAlgn="base">
              <a:spcBef>
                <a:spcPct val="0"/>
              </a:spcBef>
              <a:spcAft>
                <a:spcPts val="600"/>
              </a:spcAft>
            </a:pPr>
            <a:endParaRPr lang="en-US" sz="1200" b="1">
              <a:solidFill>
                <a:srgbClr val="000000"/>
              </a:solidFill>
              <a:latin typeface="Segoe UI Semibold" panose="020B0702040204020203" pitchFamily="34" charset="0"/>
              <a:cs typeface="Segoe UI Semibold" panose="020B0702040204020203" pitchFamily="34" charset="0"/>
            </a:endParaRPr>
          </a:p>
        </p:txBody>
      </p:sp>
      <p:sp>
        <p:nvSpPr>
          <p:cNvPr id="24" name="Rectangle 23">
            <a:extLst>
              <a:ext uri="{FF2B5EF4-FFF2-40B4-BE49-F238E27FC236}">
                <a16:creationId xmlns:a16="http://schemas.microsoft.com/office/drawing/2014/main" id="{3C42E84E-6C4A-A94A-A8F8-72CE317EBF6E}"/>
              </a:ext>
            </a:extLst>
          </p:cNvPr>
          <p:cNvSpPr/>
          <p:nvPr/>
        </p:nvSpPr>
        <p:spPr bwMode="auto">
          <a:xfrm>
            <a:off x="786301" y="3939862"/>
            <a:ext cx="1359613" cy="457135"/>
          </a:xfrm>
          <a:prstGeom prst="rect">
            <a:avLst/>
          </a:prstGeom>
          <a:noFill/>
          <a:ln w="10795" cap="flat" cmpd="sng" algn="ctr">
            <a:noFill/>
            <a:prstDash val="solid"/>
            <a:headEnd type="none" w="med" len="med"/>
            <a:tailEnd type="none" w="med" len="med"/>
          </a:ln>
          <a:effectLst/>
        </p:spPr>
        <p:txBody>
          <a:bodyPr lIns="0" tIns="0" rIns="0" bIns="0" anchor="t" anchorCtr="0"/>
          <a:lstStyle/>
          <a:p>
            <a:pPr marL="0" lvl="1" algn="ctr" defTabSz="931702">
              <a:spcBef>
                <a:spcPts val="600"/>
              </a:spcBef>
              <a:spcAft>
                <a:spcPts val="600"/>
              </a:spcAft>
              <a:buSzPct val="90000"/>
              <a:defRPr/>
            </a:pPr>
            <a:r>
              <a:rPr lang="en-US" sz="1400" kern="0">
                <a:solidFill>
                  <a:srgbClr val="000000"/>
                </a:solidFill>
                <a:latin typeface="Segoe UI Semibold"/>
                <a:cs typeface="Segoe UI" panose="020B0502040204020203" pitchFamily="34" charset="0"/>
              </a:rPr>
              <a:t>Secure </a:t>
            </a:r>
            <a:br>
              <a:rPr lang="en-US" sz="1400" kern="0">
                <a:solidFill>
                  <a:srgbClr val="000000"/>
                </a:solidFill>
                <a:latin typeface="Segoe UI Semibold"/>
                <a:cs typeface="Segoe UI" panose="020B0502040204020203" pitchFamily="34" charset="0"/>
              </a:rPr>
            </a:br>
            <a:r>
              <a:rPr lang="en-US" sz="1400" kern="0">
                <a:solidFill>
                  <a:srgbClr val="000000"/>
                </a:solidFill>
                <a:latin typeface="Segoe UI Semibold"/>
                <a:cs typeface="Segoe UI" panose="020B0502040204020203" pitchFamily="34" charset="0"/>
              </a:rPr>
              <a:t>score</a:t>
            </a:r>
          </a:p>
        </p:txBody>
      </p:sp>
      <p:cxnSp>
        <p:nvCxnSpPr>
          <p:cNvPr id="27" name="Straight Connector 26">
            <a:extLst>
              <a:ext uri="{FF2B5EF4-FFF2-40B4-BE49-F238E27FC236}">
                <a16:creationId xmlns:a16="http://schemas.microsoft.com/office/drawing/2014/main" id="{67E1C581-0A84-D042-93BC-F703A723912D}"/>
              </a:ext>
              <a:ext uri="{C183D7F6-B498-43B3-948B-1728B52AA6E4}">
                <adec:decorative xmlns:adec="http://schemas.microsoft.com/office/drawing/2017/decorative" val="1"/>
              </a:ext>
            </a:extLst>
          </p:cNvPr>
          <p:cNvCxnSpPr>
            <a:cxnSpLocks/>
          </p:cNvCxnSpPr>
          <p:nvPr/>
        </p:nvCxnSpPr>
        <p:spPr>
          <a:xfrm>
            <a:off x="2336913" y="3939862"/>
            <a:ext cx="0" cy="457135"/>
          </a:xfrm>
          <a:prstGeom prst="line">
            <a:avLst/>
          </a:prstGeom>
          <a:noFill/>
          <a:ln w="12700" cap="rnd" cmpd="sng" algn="ctr">
            <a:solidFill>
              <a:schemeClr val="tx1"/>
            </a:solidFill>
            <a:prstDash val="solid"/>
            <a:headEnd type="none"/>
            <a:tailEnd type="none"/>
          </a:ln>
          <a:effectLst/>
        </p:spPr>
      </p:cxnSp>
      <p:sp>
        <p:nvSpPr>
          <p:cNvPr id="25" name="Rectangle 24">
            <a:extLst>
              <a:ext uri="{FF2B5EF4-FFF2-40B4-BE49-F238E27FC236}">
                <a16:creationId xmlns:a16="http://schemas.microsoft.com/office/drawing/2014/main" id="{833570A6-47F0-E045-96AA-8259A4D10EB1}"/>
              </a:ext>
            </a:extLst>
          </p:cNvPr>
          <p:cNvSpPr/>
          <p:nvPr/>
        </p:nvSpPr>
        <p:spPr bwMode="auto">
          <a:xfrm>
            <a:off x="2527911" y="3939862"/>
            <a:ext cx="1359613" cy="457135"/>
          </a:xfrm>
          <a:prstGeom prst="rect">
            <a:avLst/>
          </a:prstGeom>
          <a:noFill/>
          <a:ln w="10795" cap="flat" cmpd="sng" algn="ctr">
            <a:noFill/>
            <a:prstDash val="solid"/>
            <a:headEnd type="none" w="med" len="med"/>
            <a:tailEnd type="none" w="med" len="med"/>
          </a:ln>
          <a:effectLst/>
        </p:spPr>
        <p:txBody>
          <a:bodyPr lIns="0" tIns="0" rIns="0" bIns="0" anchor="t" anchorCtr="0"/>
          <a:lstStyle/>
          <a:p>
            <a:pPr marL="0" lvl="1" algn="ctr" defTabSz="931702">
              <a:spcBef>
                <a:spcPts val="600"/>
              </a:spcBef>
              <a:spcAft>
                <a:spcPts val="600"/>
              </a:spcAft>
              <a:buSzPct val="90000"/>
              <a:defRPr/>
            </a:pPr>
            <a:r>
              <a:rPr lang="en-US" sz="1400" kern="0">
                <a:solidFill>
                  <a:srgbClr val="000000"/>
                </a:solidFill>
                <a:latin typeface="Segoe UI Semibold"/>
                <a:cs typeface="Segoe UI" panose="020B0502040204020203" pitchFamily="34" charset="0"/>
              </a:rPr>
              <a:t>Policies and compliance</a:t>
            </a:r>
          </a:p>
        </p:txBody>
      </p:sp>
      <p:cxnSp>
        <p:nvCxnSpPr>
          <p:cNvPr id="28" name="Straight Connector 27">
            <a:extLst>
              <a:ext uri="{FF2B5EF4-FFF2-40B4-BE49-F238E27FC236}">
                <a16:creationId xmlns:a16="http://schemas.microsoft.com/office/drawing/2014/main" id="{D7A2CF6C-5D02-BC47-9055-E09F4029C358}"/>
              </a:ext>
              <a:ext uri="{C183D7F6-B498-43B3-948B-1728B52AA6E4}">
                <adec:decorative xmlns:adec="http://schemas.microsoft.com/office/drawing/2017/decorative" val="1"/>
              </a:ext>
            </a:extLst>
          </p:cNvPr>
          <p:cNvCxnSpPr>
            <a:cxnSpLocks/>
          </p:cNvCxnSpPr>
          <p:nvPr/>
        </p:nvCxnSpPr>
        <p:spPr>
          <a:xfrm>
            <a:off x="4078522" y="3939862"/>
            <a:ext cx="0" cy="457135"/>
          </a:xfrm>
          <a:prstGeom prst="line">
            <a:avLst/>
          </a:prstGeom>
          <a:noFill/>
          <a:ln w="12700" cap="rnd" cmpd="sng" algn="ctr">
            <a:solidFill>
              <a:schemeClr val="tx1"/>
            </a:solidFill>
            <a:prstDash val="solid"/>
            <a:headEnd type="none"/>
            <a:tailEnd type="none"/>
          </a:ln>
          <a:effectLst/>
        </p:spPr>
      </p:cxnSp>
      <p:sp>
        <p:nvSpPr>
          <p:cNvPr id="26" name="Rectangle 25">
            <a:extLst>
              <a:ext uri="{FF2B5EF4-FFF2-40B4-BE49-F238E27FC236}">
                <a16:creationId xmlns:a16="http://schemas.microsoft.com/office/drawing/2014/main" id="{EAC7910D-6C44-3944-8E3C-0632B38018AA}"/>
              </a:ext>
            </a:extLst>
          </p:cNvPr>
          <p:cNvSpPr/>
          <p:nvPr/>
        </p:nvSpPr>
        <p:spPr bwMode="auto">
          <a:xfrm>
            <a:off x="4269519" y="3939862"/>
            <a:ext cx="1359613" cy="457135"/>
          </a:xfrm>
          <a:prstGeom prst="rect">
            <a:avLst/>
          </a:prstGeom>
          <a:noFill/>
          <a:ln w="10795" cap="flat" cmpd="sng" algn="ctr">
            <a:noFill/>
            <a:prstDash val="solid"/>
            <a:headEnd type="none" w="med" len="med"/>
            <a:tailEnd type="none" w="med" len="med"/>
          </a:ln>
          <a:effectLst/>
        </p:spPr>
        <p:txBody>
          <a:bodyPr lIns="0" tIns="0" rIns="0" bIns="0" anchor="ctr" anchorCtr="0"/>
          <a:lstStyle/>
          <a:p>
            <a:pPr marL="0" lvl="1" algn="ctr" defTabSz="931702">
              <a:spcBef>
                <a:spcPts val="600"/>
              </a:spcBef>
              <a:spcAft>
                <a:spcPts val="600"/>
              </a:spcAft>
              <a:buSzPct val="90000"/>
              <a:defRPr/>
            </a:pPr>
            <a:r>
              <a:rPr lang="en-US" sz="1400" kern="0">
                <a:solidFill>
                  <a:srgbClr val="000000"/>
                </a:solidFill>
                <a:latin typeface="Segoe UI Semibold"/>
                <a:cs typeface="Segoe UI" panose="020B0502040204020203" pitchFamily="34" charset="0"/>
              </a:rPr>
              <a:t>Automation</a:t>
            </a:r>
          </a:p>
        </p:txBody>
      </p:sp>
      <p:sp>
        <p:nvSpPr>
          <p:cNvPr id="8" name="TextBox 7">
            <a:extLst>
              <a:ext uri="{FF2B5EF4-FFF2-40B4-BE49-F238E27FC236}">
                <a16:creationId xmlns:a16="http://schemas.microsoft.com/office/drawing/2014/main" id="{D4E364AE-EFC1-E547-BEFA-52CD5D8B53E2}"/>
              </a:ext>
            </a:extLst>
          </p:cNvPr>
          <p:cNvSpPr txBox="1"/>
          <p:nvPr/>
        </p:nvSpPr>
        <p:spPr>
          <a:xfrm>
            <a:off x="3697839" y="6043823"/>
            <a:ext cx="4796301" cy="244398"/>
          </a:xfrm>
          <a:prstGeom prst="rect">
            <a:avLst/>
          </a:prstGeom>
          <a:noFill/>
        </p:spPr>
        <p:txBody>
          <a:bodyPr wrap="square" lIns="0" tIns="0" rIns="0" bIns="0" rtlCol="0" anchor="ctr">
            <a:spAutoFit/>
          </a:bodyPr>
          <a:lstStyle/>
          <a:p>
            <a:pPr algn="ctr" defTabSz="932384">
              <a:lnSpc>
                <a:spcPct val="90000"/>
              </a:lnSpc>
              <a:defRPr/>
            </a:pPr>
            <a:r>
              <a:rPr lang="en-US" sz="1765" kern="0" dirty="0">
                <a:solidFill>
                  <a:srgbClr val="FFFFFF"/>
                </a:solidFill>
                <a:latin typeface="Segoe UI Semibold"/>
                <a:cs typeface="Segoe UI bold" panose="020B0802040204020203" pitchFamily="34" charset="0"/>
              </a:rPr>
              <a:t>Streamline security management</a:t>
            </a:r>
          </a:p>
        </p:txBody>
      </p:sp>
      <p:sp>
        <p:nvSpPr>
          <p:cNvPr id="56" name="Rectangle 55">
            <a:extLst>
              <a:ext uri="{FF2B5EF4-FFF2-40B4-BE49-F238E27FC236}">
                <a16:creationId xmlns:a16="http://schemas.microsoft.com/office/drawing/2014/main" id="{45B86BA6-A479-4D53-A18F-726E3BE647A8}"/>
              </a:ext>
            </a:extLst>
          </p:cNvPr>
          <p:cNvSpPr/>
          <p:nvPr/>
        </p:nvSpPr>
        <p:spPr bwMode="auto">
          <a:xfrm>
            <a:off x="6584935" y="3939862"/>
            <a:ext cx="1353171" cy="457135"/>
          </a:xfrm>
          <a:prstGeom prst="rect">
            <a:avLst/>
          </a:prstGeom>
          <a:noFill/>
          <a:ln w="10795" cap="flat" cmpd="sng" algn="ctr">
            <a:noFill/>
            <a:prstDash val="solid"/>
            <a:headEnd type="none" w="med" len="med"/>
            <a:tailEnd type="none" w="med" len="med"/>
          </a:ln>
          <a:effectLst/>
        </p:spPr>
        <p:txBody>
          <a:bodyPr lIns="0" tIns="0" rIns="0" bIns="0" anchor="ctr" anchorCtr="0"/>
          <a:lstStyle/>
          <a:p>
            <a:pPr marL="0" lvl="1" algn="ctr" defTabSz="931702">
              <a:spcBef>
                <a:spcPts val="600"/>
              </a:spcBef>
              <a:spcAft>
                <a:spcPts val="600"/>
              </a:spcAft>
              <a:buSzPct val="90000"/>
              <a:defRPr/>
            </a:pPr>
            <a:r>
              <a:rPr lang="en-US" sz="1400" kern="0">
                <a:solidFill>
                  <a:srgbClr val="000000"/>
                </a:solidFill>
                <a:latin typeface="Segoe UI Semibold"/>
                <a:cs typeface="Segoe UI" panose="020B0502040204020203" pitchFamily="34" charset="0"/>
              </a:rPr>
              <a:t>Servers</a:t>
            </a:r>
          </a:p>
        </p:txBody>
      </p:sp>
      <p:cxnSp>
        <p:nvCxnSpPr>
          <p:cNvPr id="59" name="Straight Connector 58">
            <a:extLst>
              <a:ext uri="{FF2B5EF4-FFF2-40B4-BE49-F238E27FC236}">
                <a16:creationId xmlns:a16="http://schemas.microsoft.com/office/drawing/2014/main" id="{28CBCF99-F730-4FDA-A3CA-C9D62B822454}"/>
              </a:ext>
              <a:ext uri="{C183D7F6-B498-43B3-948B-1728B52AA6E4}">
                <adec:decorative xmlns:adec="http://schemas.microsoft.com/office/drawing/2017/decorative" val="1"/>
              </a:ext>
            </a:extLst>
          </p:cNvPr>
          <p:cNvCxnSpPr>
            <a:cxnSpLocks/>
          </p:cNvCxnSpPr>
          <p:nvPr/>
        </p:nvCxnSpPr>
        <p:spPr>
          <a:xfrm>
            <a:off x="8135080" y="3939862"/>
            <a:ext cx="0" cy="457135"/>
          </a:xfrm>
          <a:prstGeom prst="line">
            <a:avLst/>
          </a:prstGeom>
          <a:noFill/>
          <a:ln w="12700" cap="rnd" cmpd="sng" algn="ctr">
            <a:solidFill>
              <a:schemeClr val="tx1"/>
            </a:solidFill>
            <a:prstDash val="solid"/>
            <a:headEnd type="none"/>
            <a:tailEnd type="none"/>
          </a:ln>
          <a:effectLst/>
        </p:spPr>
      </p:cxnSp>
      <p:sp>
        <p:nvSpPr>
          <p:cNvPr id="57" name="Rectangle 56">
            <a:extLst>
              <a:ext uri="{FF2B5EF4-FFF2-40B4-BE49-F238E27FC236}">
                <a16:creationId xmlns:a16="http://schemas.microsoft.com/office/drawing/2014/main" id="{D6F42DB7-DFC2-4BCB-86DD-93562739D687}"/>
              </a:ext>
            </a:extLst>
          </p:cNvPr>
          <p:cNvSpPr/>
          <p:nvPr/>
        </p:nvSpPr>
        <p:spPr bwMode="auto">
          <a:xfrm>
            <a:off x="8332055" y="3939862"/>
            <a:ext cx="1353171" cy="457135"/>
          </a:xfrm>
          <a:prstGeom prst="rect">
            <a:avLst/>
          </a:prstGeom>
          <a:noFill/>
          <a:ln w="10795" cap="flat" cmpd="sng" algn="ctr">
            <a:noFill/>
            <a:prstDash val="solid"/>
            <a:headEnd type="none" w="med" len="med"/>
            <a:tailEnd type="none" w="med" len="med"/>
          </a:ln>
          <a:effectLst/>
        </p:spPr>
        <p:txBody>
          <a:bodyPr lIns="0" tIns="0" rIns="0" bIns="0" anchor="t" anchorCtr="0"/>
          <a:lstStyle/>
          <a:p>
            <a:pPr marL="0" lvl="1" algn="ctr" defTabSz="931702">
              <a:spcBef>
                <a:spcPts val="600"/>
              </a:spcBef>
              <a:spcAft>
                <a:spcPts val="600"/>
              </a:spcAft>
              <a:buSzPct val="90000"/>
              <a:defRPr/>
            </a:pPr>
            <a:r>
              <a:rPr lang="en-US" sz="1400" kern="0">
                <a:solidFill>
                  <a:srgbClr val="000000"/>
                </a:solidFill>
                <a:latin typeface="Segoe UI Semibold"/>
                <a:cs typeface="Segoe UI" panose="020B0502040204020203" pitchFamily="34" charset="0"/>
              </a:rPr>
              <a:t>Cloud native</a:t>
            </a:r>
            <a:br>
              <a:rPr lang="en-US" sz="1400" kern="0">
                <a:solidFill>
                  <a:srgbClr val="000000"/>
                </a:solidFill>
                <a:latin typeface="Segoe UI Semibold"/>
                <a:cs typeface="Segoe UI" panose="020B0502040204020203" pitchFamily="34" charset="0"/>
              </a:rPr>
            </a:br>
            <a:r>
              <a:rPr lang="en-US" sz="1400" kern="0">
                <a:solidFill>
                  <a:srgbClr val="000000"/>
                </a:solidFill>
                <a:latin typeface="Segoe UI Semibold"/>
                <a:cs typeface="Segoe UI" panose="020B0502040204020203" pitchFamily="34" charset="0"/>
              </a:rPr>
              <a:t>workloads</a:t>
            </a:r>
          </a:p>
        </p:txBody>
      </p:sp>
      <p:cxnSp>
        <p:nvCxnSpPr>
          <p:cNvPr id="60" name="Straight Connector 59">
            <a:extLst>
              <a:ext uri="{FF2B5EF4-FFF2-40B4-BE49-F238E27FC236}">
                <a16:creationId xmlns:a16="http://schemas.microsoft.com/office/drawing/2014/main" id="{45E0C6BF-0795-43D4-9C6E-CA7427FBF499}"/>
              </a:ext>
              <a:ext uri="{C183D7F6-B498-43B3-948B-1728B52AA6E4}">
                <adec:decorative xmlns:adec="http://schemas.microsoft.com/office/drawing/2017/decorative" val="1"/>
              </a:ext>
            </a:extLst>
          </p:cNvPr>
          <p:cNvCxnSpPr>
            <a:cxnSpLocks/>
          </p:cNvCxnSpPr>
          <p:nvPr/>
        </p:nvCxnSpPr>
        <p:spPr>
          <a:xfrm>
            <a:off x="9882199" y="3939862"/>
            <a:ext cx="0" cy="457135"/>
          </a:xfrm>
          <a:prstGeom prst="line">
            <a:avLst/>
          </a:prstGeom>
          <a:noFill/>
          <a:ln w="12700" cap="rnd" cmpd="sng" algn="ctr">
            <a:solidFill>
              <a:schemeClr val="tx1"/>
            </a:solidFill>
            <a:prstDash val="solid"/>
            <a:headEnd type="none"/>
            <a:tailEnd type="none"/>
          </a:ln>
          <a:effectLst/>
        </p:spPr>
      </p:cxnSp>
      <p:sp>
        <p:nvSpPr>
          <p:cNvPr id="58" name="Rectangle 57">
            <a:extLst>
              <a:ext uri="{FF2B5EF4-FFF2-40B4-BE49-F238E27FC236}">
                <a16:creationId xmlns:a16="http://schemas.microsoft.com/office/drawing/2014/main" id="{0AE14FCE-7C7B-4BB9-8938-AC3880B86F07}"/>
              </a:ext>
            </a:extLst>
          </p:cNvPr>
          <p:cNvSpPr/>
          <p:nvPr/>
        </p:nvSpPr>
        <p:spPr bwMode="auto">
          <a:xfrm>
            <a:off x="10079175" y="3939862"/>
            <a:ext cx="1353171" cy="457135"/>
          </a:xfrm>
          <a:prstGeom prst="rect">
            <a:avLst/>
          </a:prstGeom>
          <a:noFill/>
          <a:ln w="10795" cap="flat" cmpd="sng" algn="ctr">
            <a:noFill/>
            <a:prstDash val="solid"/>
            <a:headEnd type="none" w="med" len="med"/>
            <a:tailEnd type="none" w="med" len="med"/>
          </a:ln>
          <a:effectLst/>
        </p:spPr>
        <p:txBody>
          <a:bodyPr lIns="0" tIns="0" rIns="0" bIns="0" anchor="t" anchorCtr="0"/>
          <a:lstStyle/>
          <a:p>
            <a:pPr marL="0" lvl="1" algn="ctr" defTabSz="931702">
              <a:spcBef>
                <a:spcPts val="600"/>
              </a:spcBef>
              <a:spcAft>
                <a:spcPts val="600"/>
              </a:spcAft>
              <a:buSzPct val="90000"/>
              <a:defRPr/>
            </a:pPr>
            <a:r>
              <a:rPr lang="en-US" sz="1400" kern="0">
                <a:solidFill>
                  <a:srgbClr val="000000"/>
                </a:solidFill>
                <a:latin typeface="Segoe UI Semibold"/>
                <a:cs typeface="Segoe UI" panose="020B0502040204020203" pitchFamily="34" charset="0"/>
              </a:rPr>
              <a:t>Databases and storage</a:t>
            </a:r>
          </a:p>
        </p:txBody>
      </p:sp>
      <p:sp>
        <p:nvSpPr>
          <p:cNvPr id="61" name="Rectangle 60">
            <a:extLst>
              <a:ext uri="{FF2B5EF4-FFF2-40B4-BE49-F238E27FC236}">
                <a16:creationId xmlns:a16="http://schemas.microsoft.com/office/drawing/2014/main" id="{D7B67150-9763-4807-A1E4-93F1CF8C76F4}"/>
              </a:ext>
            </a:extLst>
          </p:cNvPr>
          <p:cNvSpPr/>
          <p:nvPr/>
        </p:nvSpPr>
        <p:spPr bwMode="auto">
          <a:xfrm>
            <a:off x="7458520" y="4660934"/>
            <a:ext cx="1353121" cy="457135"/>
          </a:xfrm>
          <a:prstGeom prst="rect">
            <a:avLst/>
          </a:prstGeom>
          <a:noFill/>
          <a:ln w="10795" cap="flat" cmpd="sng" algn="ctr">
            <a:noFill/>
            <a:prstDash val="solid"/>
            <a:headEnd type="none" w="med" len="med"/>
            <a:tailEnd type="none" w="med" len="med"/>
          </a:ln>
          <a:effectLst/>
        </p:spPr>
        <p:txBody>
          <a:bodyPr lIns="0" tIns="0" rIns="0" bIns="0" anchor="t" anchorCtr="0"/>
          <a:lstStyle/>
          <a:p>
            <a:pPr marL="0" lvl="1" algn="ctr" defTabSz="931702">
              <a:spcBef>
                <a:spcPts val="600"/>
              </a:spcBef>
              <a:spcAft>
                <a:spcPts val="600"/>
              </a:spcAft>
              <a:buSzPct val="90000"/>
              <a:defRPr/>
            </a:pPr>
            <a:r>
              <a:rPr lang="en-US" sz="1400" kern="0">
                <a:solidFill>
                  <a:srgbClr val="000000"/>
                </a:solidFill>
                <a:latin typeface="Segoe UI Semibold"/>
                <a:cs typeface="Segoe UI" panose="020B0502040204020203" pitchFamily="34" charset="0"/>
              </a:rPr>
              <a:t>Azure service layers</a:t>
            </a:r>
          </a:p>
        </p:txBody>
      </p:sp>
      <p:cxnSp>
        <p:nvCxnSpPr>
          <p:cNvPr id="64" name="Straight Connector 63">
            <a:extLst>
              <a:ext uri="{FF2B5EF4-FFF2-40B4-BE49-F238E27FC236}">
                <a16:creationId xmlns:a16="http://schemas.microsoft.com/office/drawing/2014/main" id="{5C771645-7362-4087-9A6B-65E54D1C75BF}"/>
              </a:ext>
              <a:ext uri="{C183D7F6-B498-43B3-948B-1728B52AA6E4}">
                <adec:decorative xmlns:adec="http://schemas.microsoft.com/office/drawing/2017/decorative" val="1"/>
              </a:ext>
            </a:extLst>
          </p:cNvPr>
          <p:cNvCxnSpPr>
            <a:cxnSpLocks/>
          </p:cNvCxnSpPr>
          <p:nvPr/>
        </p:nvCxnSpPr>
        <p:spPr>
          <a:xfrm>
            <a:off x="9008639" y="4660934"/>
            <a:ext cx="0" cy="457135"/>
          </a:xfrm>
          <a:prstGeom prst="line">
            <a:avLst/>
          </a:prstGeom>
          <a:noFill/>
          <a:ln w="12700" cap="rnd" cmpd="sng" algn="ctr">
            <a:solidFill>
              <a:schemeClr val="tx1"/>
            </a:solidFill>
            <a:prstDash val="solid"/>
            <a:headEnd type="none"/>
            <a:tailEnd type="none"/>
          </a:ln>
          <a:effectLst/>
        </p:spPr>
      </p:cxnSp>
      <p:sp>
        <p:nvSpPr>
          <p:cNvPr id="63" name="Rectangle 62">
            <a:extLst>
              <a:ext uri="{FF2B5EF4-FFF2-40B4-BE49-F238E27FC236}">
                <a16:creationId xmlns:a16="http://schemas.microsoft.com/office/drawing/2014/main" id="{1758532C-84B8-4C38-8A8E-F3811B8A5532}"/>
              </a:ext>
            </a:extLst>
          </p:cNvPr>
          <p:cNvSpPr/>
          <p:nvPr/>
        </p:nvSpPr>
        <p:spPr bwMode="auto">
          <a:xfrm>
            <a:off x="9205638" y="4660934"/>
            <a:ext cx="1353121" cy="457135"/>
          </a:xfrm>
          <a:prstGeom prst="rect">
            <a:avLst/>
          </a:prstGeom>
          <a:noFill/>
          <a:ln w="10795" cap="flat" cmpd="sng" algn="ctr">
            <a:noFill/>
            <a:prstDash val="solid"/>
            <a:headEnd type="none" w="med" len="med"/>
            <a:tailEnd type="none" w="med" len="med"/>
          </a:ln>
          <a:effectLst/>
        </p:spPr>
        <p:txBody>
          <a:bodyPr lIns="0" tIns="0" rIns="0" bIns="0" anchor="t" anchorCtr="0"/>
          <a:lstStyle/>
          <a:p>
            <a:pPr marL="0" lvl="1" algn="ctr" defTabSz="931702">
              <a:spcBef>
                <a:spcPts val="600"/>
              </a:spcBef>
              <a:spcAft>
                <a:spcPts val="600"/>
              </a:spcAft>
              <a:buSzPct val="90000"/>
              <a:defRPr/>
            </a:pPr>
            <a:r>
              <a:rPr lang="en-US" sz="1400" kern="0">
                <a:solidFill>
                  <a:srgbClr val="000000"/>
                </a:solidFill>
                <a:latin typeface="Segoe UI Semibold"/>
                <a:cs typeface="Segoe UI" panose="020B0502040204020203" pitchFamily="34" charset="0"/>
              </a:rPr>
              <a:t>IoT </a:t>
            </a:r>
            <a:br>
              <a:rPr lang="en-US" sz="1400" kern="0">
                <a:solidFill>
                  <a:srgbClr val="000000"/>
                </a:solidFill>
                <a:latin typeface="Segoe UI Semibold"/>
                <a:cs typeface="Segoe UI" panose="020B0502040204020203" pitchFamily="34" charset="0"/>
              </a:rPr>
            </a:br>
            <a:r>
              <a:rPr lang="en-US" sz="1400" kern="0">
                <a:solidFill>
                  <a:srgbClr val="000000"/>
                </a:solidFill>
                <a:latin typeface="Segoe UI Semibold"/>
                <a:cs typeface="Segoe UI" panose="020B0502040204020203" pitchFamily="34" charset="0"/>
              </a:rPr>
              <a:t>devices</a:t>
            </a:r>
          </a:p>
        </p:txBody>
      </p:sp>
      <p:grpSp>
        <p:nvGrpSpPr>
          <p:cNvPr id="2" name="Group 1">
            <a:extLst>
              <a:ext uri="{FF2B5EF4-FFF2-40B4-BE49-F238E27FC236}">
                <a16:creationId xmlns:a16="http://schemas.microsoft.com/office/drawing/2014/main" id="{78125C36-54C6-40DA-BA67-94FFED0116B2}"/>
              </a:ext>
              <a:ext uri="{C183D7F6-B498-43B3-948B-1728B52AA6E4}">
                <adec:decorative xmlns:adec="http://schemas.microsoft.com/office/drawing/2017/decorative" val="1"/>
              </a:ext>
            </a:extLst>
          </p:cNvPr>
          <p:cNvGrpSpPr/>
          <p:nvPr/>
        </p:nvGrpSpPr>
        <p:grpSpPr>
          <a:xfrm>
            <a:off x="11029220" y="2020555"/>
            <a:ext cx="545827" cy="545827"/>
            <a:chOff x="11011998" y="1999610"/>
            <a:chExt cx="706576" cy="706576"/>
          </a:xfrm>
        </p:grpSpPr>
        <p:sp>
          <p:nvSpPr>
            <p:cNvPr id="31" name="Oval 30">
              <a:extLst>
                <a:ext uri="{FF2B5EF4-FFF2-40B4-BE49-F238E27FC236}">
                  <a16:creationId xmlns:a16="http://schemas.microsoft.com/office/drawing/2014/main" id="{2E7EC4D5-A7EB-4450-BC5A-5C4F1325B6C0}"/>
                </a:ext>
              </a:extLst>
            </p:cNvPr>
            <p:cNvSpPr/>
            <p:nvPr/>
          </p:nvSpPr>
          <p:spPr bwMode="auto">
            <a:xfrm>
              <a:off x="11011998" y="1999610"/>
              <a:ext cx="706576" cy="706576"/>
            </a:xfrm>
            <a:prstGeom prst="ellipse">
              <a:avLst/>
            </a:prstGeom>
            <a:solidFill>
              <a:schemeClr val="bg1"/>
            </a:solidFill>
            <a:ln w="19050">
              <a:noFill/>
            </a:ln>
            <a:effectLst>
              <a:outerShdw blurRad="190500" dist="38100" dir="2700000" algn="tl"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1279979" rIns="0" bIns="0" numCol="1" spcCol="0" rtlCol="0" fromWordArt="0" anchor="ctr" anchorCtr="0" forceAA="0" compatLnSpc="1">
              <a:prstTxWarp prst="textNoShape">
                <a:avLst/>
              </a:prstTxWarp>
              <a:noAutofit/>
            </a:bodyPr>
            <a:lstStyle/>
            <a:p>
              <a:pPr algn="ctr" defTabSz="932293" fontAlgn="base">
                <a:spcBef>
                  <a:spcPct val="0"/>
                </a:spcBef>
                <a:spcAft>
                  <a:spcPts val="600"/>
                </a:spcAft>
              </a:pPr>
              <a:endParaRPr lang="en-US" sz="1200" b="1">
                <a:solidFill>
                  <a:srgbClr val="000000"/>
                </a:solidFill>
                <a:latin typeface="Segoe UI Semibold" panose="020B0702040204020203" pitchFamily="34" charset="0"/>
                <a:cs typeface="Segoe UI Semibold" panose="020B0702040204020203" pitchFamily="34" charset="0"/>
              </a:endParaRPr>
            </a:p>
          </p:txBody>
        </p:sp>
        <p:pic>
          <p:nvPicPr>
            <p:cNvPr id="5" name="Graphic 4">
              <a:extLst>
                <a:ext uri="{FF2B5EF4-FFF2-40B4-BE49-F238E27FC236}">
                  <a16:creationId xmlns:a16="http://schemas.microsoft.com/office/drawing/2014/main" id="{75CD7434-C0BF-482A-9597-03346962D48F}"/>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1133457" y="2121069"/>
              <a:ext cx="463658" cy="463658"/>
            </a:xfrm>
            <a:prstGeom prst="rect">
              <a:avLst/>
            </a:prstGeom>
          </p:spPr>
        </p:pic>
      </p:grpSp>
      <p:sp>
        <p:nvSpPr>
          <p:cNvPr id="4" name="Oval 3">
            <a:extLst>
              <a:ext uri="{FF2B5EF4-FFF2-40B4-BE49-F238E27FC236}">
                <a16:creationId xmlns:a16="http://schemas.microsoft.com/office/drawing/2014/main" id="{94351024-C5E6-FFE5-5C4B-EACA70920FC9}"/>
              </a:ext>
            </a:extLst>
          </p:cNvPr>
          <p:cNvSpPr/>
          <p:nvPr/>
        </p:nvSpPr>
        <p:spPr bwMode="auto">
          <a:xfrm>
            <a:off x="2821924" y="1479108"/>
            <a:ext cx="791028" cy="791028"/>
          </a:xfrm>
          <a:prstGeom prst="ellipse">
            <a:avLst/>
          </a:prstGeom>
          <a:solidFill>
            <a:schemeClr val="bg1"/>
          </a:solidFill>
          <a:ln w="25400">
            <a:noFill/>
          </a:ln>
          <a:effectLst>
            <a:outerShdw blurRad="190500" dist="38100" dir="2700000" algn="tl" rotWithShape="0">
              <a:prstClr val="black">
                <a:alpha val="30000"/>
              </a:prstClr>
            </a:outerShdw>
          </a:effectLst>
        </p:spPr>
        <p:txBody>
          <a:bodyPr wrap="none" lIns="91427" tIns="1165352" rIns="91427" bIns="274281" anchor="t">
            <a:noAutofit/>
          </a:bodyPr>
          <a:lstStyle/>
          <a:p>
            <a:pPr algn="ctr" defTabSz="932384"/>
            <a:endParaRPr lang="en-NL" sz="1765" kern="0" dirty="0" err="1">
              <a:solidFill>
                <a:srgbClr val="0078D4"/>
              </a:solidFill>
              <a:latin typeface="Segoe UI Semibold"/>
            </a:endParaRPr>
          </a:p>
        </p:txBody>
      </p:sp>
      <p:pic>
        <p:nvPicPr>
          <p:cNvPr id="7" name="Picture 6">
            <a:extLst>
              <a:ext uri="{FF2B5EF4-FFF2-40B4-BE49-F238E27FC236}">
                <a16:creationId xmlns:a16="http://schemas.microsoft.com/office/drawing/2014/main" id="{31A16703-2B32-A7D4-EC77-F547F56CE49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966050" y="1656311"/>
            <a:ext cx="502777" cy="436622"/>
          </a:xfrm>
          <a:prstGeom prst="rect">
            <a:avLst/>
          </a:prstGeom>
        </p:spPr>
      </p:pic>
      <p:pic>
        <p:nvPicPr>
          <p:cNvPr id="12" name="Picture 11">
            <a:extLst>
              <a:ext uri="{FF2B5EF4-FFF2-40B4-BE49-F238E27FC236}">
                <a16:creationId xmlns:a16="http://schemas.microsoft.com/office/drawing/2014/main" id="{141F1FFD-5946-6540-7E47-20393A2EE01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661201" y="6075093"/>
            <a:ext cx="415671" cy="181856"/>
          </a:xfrm>
          <a:prstGeom prst="rect">
            <a:avLst/>
          </a:prstGeom>
        </p:spPr>
      </p:pic>
    </p:spTree>
    <p:extLst>
      <p:ext uri="{BB962C8B-B14F-4D97-AF65-F5344CB8AC3E}">
        <p14:creationId xmlns:p14="http://schemas.microsoft.com/office/powerpoint/2010/main" val="40203401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6F0BC9B3-324D-4A2C-B279-C46905D4E3E0}"/>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435959" y="2669930"/>
            <a:ext cx="385164" cy="385164"/>
          </a:xfrm>
          <a:prstGeom prst="rect">
            <a:avLst/>
          </a:prstGeom>
        </p:spPr>
      </p:pic>
      <p:pic>
        <p:nvPicPr>
          <p:cNvPr id="5" name="Graphic 4">
            <a:extLst>
              <a:ext uri="{FF2B5EF4-FFF2-40B4-BE49-F238E27FC236}">
                <a16:creationId xmlns:a16="http://schemas.microsoft.com/office/drawing/2014/main" id="{16DFEB87-20CC-4FBF-925B-40123562BC3F}"/>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16515" y="2664021"/>
            <a:ext cx="396984" cy="396984"/>
          </a:xfrm>
          <a:prstGeom prst="rect">
            <a:avLst/>
          </a:prstGeom>
        </p:spPr>
      </p:pic>
      <p:sp>
        <p:nvSpPr>
          <p:cNvPr id="17" name="Title 16"/>
          <p:cNvSpPr>
            <a:spLocks noGrp="1"/>
          </p:cNvSpPr>
          <p:nvPr>
            <p:ph type="title"/>
          </p:nvPr>
        </p:nvSpPr>
        <p:spPr/>
        <p:txBody>
          <a:bodyPr/>
          <a:lstStyle/>
          <a:p>
            <a:r>
              <a:rPr lang="en-US">
                <a:solidFill>
                  <a:schemeClr val="tx1"/>
                </a:solidFill>
              </a:rPr>
              <a:t>Threat protection for cloud and hybrid workloads </a:t>
            </a:r>
            <a:endParaRPr lang="en-US" sz="1961" spc="-29">
              <a:solidFill>
                <a:srgbClr val="0078D4"/>
              </a:solidFill>
            </a:endParaRPr>
          </a:p>
        </p:txBody>
      </p:sp>
      <p:sp>
        <p:nvSpPr>
          <p:cNvPr id="8" name="Rectangle: Rounded Corners 7">
            <a:extLst>
              <a:ext uri="{FF2B5EF4-FFF2-40B4-BE49-F238E27FC236}">
                <a16:creationId xmlns:a16="http://schemas.microsoft.com/office/drawing/2014/main" id="{B5D96FD0-8D48-4535-A8F4-8E15BE740FDA}"/>
              </a:ext>
              <a:ext uri="{C183D7F6-B498-43B3-948B-1728B52AA6E4}">
                <adec:decorative xmlns:adec="http://schemas.microsoft.com/office/drawing/2017/decorative" val="1"/>
              </a:ext>
            </a:extLst>
          </p:cNvPr>
          <p:cNvSpPr/>
          <p:nvPr/>
        </p:nvSpPr>
        <p:spPr bwMode="auto">
          <a:xfrm>
            <a:off x="437776" y="2059479"/>
            <a:ext cx="11303261" cy="401242"/>
          </a:xfrm>
          <a:prstGeom prst="roundRect">
            <a:avLst>
              <a:gd name="adj" fmla="val 50000"/>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3" rIns="182802" bIns="146243" numCol="1" spcCol="0" rtlCol="0" fromWordArt="0" anchor="ctr" anchorCtr="0" forceAA="0" compatLnSpc="1">
            <a:prstTxWarp prst="textNoShape">
              <a:avLst/>
            </a:prstTxWarp>
            <a:noAutofit/>
          </a:bodyPr>
          <a:lstStyle/>
          <a:p>
            <a:pPr algn="r" defTabSz="931935" fontAlgn="base">
              <a:spcBef>
                <a:spcPct val="0"/>
              </a:spcBef>
              <a:spcAft>
                <a:spcPct val="0"/>
              </a:spcAft>
              <a:defRPr/>
            </a:pPr>
            <a:endParaRPr lang="en-US" sz="1600" b="1">
              <a:solidFill>
                <a:srgbClr val="000000"/>
              </a:solidFill>
              <a:latin typeface="Segoe UI"/>
              <a:cs typeface="Segoe UI" pitchFamily="34" charset="0"/>
            </a:endParaRPr>
          </a:p>
        </p:txBody>
      </p:sp>
      <p:sp>
        <p:nvSpPr>
          <p:cNvPr id="95" name="Rectangle 94">
            <a:extLst>
              <a:ext uri="{FF2B5EF4-FFF2-40B4-BE49-F238E27FC236}">
                <a16:creationId xmlns:a16="http://schemas.microsoft.com/office/drawing/2014/main" id="{E91EFF8F-DFAF-5649-90EC-86736630719F}"/>
              </a:ext>
            </a:extLst>
          </p:cNvPr>
          <p:cNvSpPr/>
          <p:nvPr/>
        </p:nvSpPr>
        <p:spPr>
          <a:xfrm>
            <a:off x="367546" y="1420150"/>
            <a:ext cx="4963539" cy="544891"/>
          </a:xfrm>
          <a:prstGeom prst="rect">
            <a:avLst/>
          </a:prstGeom>
        </p:spPr>
        <p:txBody>
          <a:bodyPr wrap="none" tIns="91401" bIns="179234" anchor="ctr">
            <a:spAutoFit/>
          </a:bodyPr>
          <a:lstStyle/>
          <a:p>
            <a:pPr algn="r" defTabSz="914049">
              <a:defRPr/>
            </a:pPr>
            <a:r>
              <a:rPr lang="en-US" sz="1765" dirty="0">
                <a:solidFill>
                  <a:srgbClr val="000000"/>
                </a:solidFill>
                <a:latin typeface="Segoe UI Semibold"/>
              </a:rPr>
              <a:t>Threat protection for common cloud resources</a:t>
            </a:r>
          </a:p>
        </p:txBody>
      </p:sp>
      <p:sp>
        <p:nvSpPr>
          <p:cNvPr id="11" name="Oval 10">
            <a:extLst>
              <a:ext uri="{FF2B5EF4-FFF2-40B4-BE49-F238E27FC236}">
                <a16:creationId xmlns:a16="http://schemas.microsoft.com/office/drawing/2014/main" id="{F734EA50-8757-B54B-B8C1-DB9FB2CEE866}"/>
              </a:ext>
            </a:extLst>
          </p:cNvPr>
          <p:cNvSpPr/>
          <p:nvPr/>
        </p:nvSpPr>
        <p:spPr>
          <a:xfrm>
            <a:off x="807191" y="2154056"/>
            <a:ext cx="215633" cy="212089"/>
          </a:xfrm>
          <a:prstGeom prst="ellipse">
            <a:avLst/>
          </a:prstGeom>
          <a:solidFill>
            <a:srgbClr val="0078D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022" rIns="0" bIns="0"/>
          <a:lstStyle/>
          <a:p>
            <a:pPr algn="ctr" defTabSz="913874">
              <a:defRPr/>
            </a:pPr>
            <a:r>
              <a:rPr lang="en-US" sz="980" dirty="0">
                <a:solidFill>
                  <a:srgbClr val="000000"/>
                </a:solidFill>
                <a:latin typeface="Segoe UI"/>
              </a:rPr>
              <a:t>Any </a:t>
            </a:r>
            <a:br>
              <a:rPr lang="en-US" sz="980" dirty="0">
                <a:solidFill>
                  <a:srgbClr val="000000"/>
                </a:solidFill>
                <a:latin typeface="Segoe UI"/>
              </a:rPr>
            </a:br>
            <a:r>
              <a:rPr lang="en-US" sz="980" dirty="0">
                <a:solidFill>
                  <a:srgbClr val="000000"/>
                </a:solidFill>
                <a:latin typeface="Segoe UI"/>
              </a:rPr>
              <a:t>Server</a:t>
            </a:r>
          </a:p>
        </p:txBody>
      </p:sp>
      <p:sp>
        <p:nvSpPr>
          <p:cNvPr id="116" name="Oval 115">
            <a:extLst>
              <a:ext uri="{FF2B5EF4-FFF2-40B4-BE49-F238E27FC236}">
                <a16:creationId xmlns:a16="http://schemas.microsoft.com/office/drawing/2014/main" id="{C6E981D2-BCBF-E041-908B-2D05A8EF2B0C}"/>
              </a:ext>
            </a:extLst>
          </p:cNvPr>
          <p:cNvSpPr/>
          <p:nvPr/>
        </p:nvSpPr>
        <p:spPr>
          <a:xfrm>
            <a:off x="1531589" y="2154056"/>
            <a:ext cx="215633" cy="212089"/>
          </a:xfrm>
          <a:prstGeom prst="ellipse">
            <a:avLst/>
          </a:prstGeom>
          <a:solidFill>
            <a:srgbClr val="0078D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022" rIns="0" bIns="0"/>
          <a:lstStyle/>
          <a:p>
            <a:pPr algn="ctr" defTabSz="913874">
              <a:defRPr/>
            </a:pPr>
            <a:r>
              <a:rPr lang="en-US" sz="980">
                <a:solidFill>
                  <a:srgbClr val="000000"/>
                </a:solidFill>
                <a:latin typeface="Segoe UI"/>
              </a:rPr>
              <a:t>Azure </a:t>
            </a:r>
            <a:br>
              <a:rPr lang="en-US" sz="980">
                <a:solidFill>
                  <a:srgbClr val="000000"/>
                </a:solidFill>
                <a:latin typeface="Segoe UI"/>
              </a:rPr>
            </a:br>
            <a:r>
              <a:rPr lang="en-US" sz="980">
                <a:solidFill>
                  <a:srgbClr val="000000"/>
                </a:solidFill>
                <a:latin typeface="Segoe UI"/>
              </a:rPr>
              <a:t>VMSS</a:t>
            </a:r>
          </a:p>
        </p:txBody>
      </p:sp>
      <p:sp>
        <p:nvSpPr>
          <p:cNvPr id="117" name="Oval 116">
            <a:extLst>
              <a:ext uri="{FF2B5EF4-FFF2-40B4-BE49-F238E27FC236}">
                <a16:creationId xmlns:a16="http://schemas.microsoft.com/office/drawing/2014/main" id="{9CBEA127-5A59-2D4F-AD32-E2CD62D943B6}"/>
              </a:ext>
            </a:extLst>
          </p:cNvPr>
          <p:cNvSpPr/>
          <p:nvPr/>
        </p:nvSpPr>
        <p:spPr>
          <a:xfrm>
            <a:off x="2255986" y="2154056"/>
            <a:ext cx="215634" cy="212089"/>
          </a:xfrm>
          <a:prstGeom prst="ellipse">
            <a:avLst/>
          </a:prstGeom>
          <a:solidFill>
            <a:srgbClr val="0078D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022" rIns="0" bIns="0"/>
          <a:lstStyle/>
          <a:p>
            <a:pPr algn="ctr" defTabSz="913874">
              <a:defRPr/>
            </a:pPr>
            <a:r>
              <a:rPr lang="en-US" sz="980">
                <a:solidFill>
                  <a:srgbClr val="000000"/>
                </a:solidFill>
                <a:latin typeface="Segoe UI"/>
              </a:rPr>
              <a:t>Blob</a:t>
            </a:r>
          </a:p>
          <a:p>
            <a:pPr algn="ctr" defTabSz="913874">
              <a:defRPr/>
            </a:pPr>
            <a:r>
              <a:rPr lang="en-US" sz="980">
                <a:solidFill>
                  <a:srgbClr val="000000"/>
                </a:solidFill>
                <a:latin typeface="Segoe UI"/>
              </a:rPr>
              <a:t>storage</a:t>
            </a:r>
          </a:p>
        </p:txBody>
      </p:sp>
      <p:sp>
        <p:nvSpPr>
          <p:cNvPr id="118" name="Oval 117">
            <a:extLst>
              <a:ext uri="{FF2B5EF4-FFF2-40B4-BE49-F238E27FC236}">
                <a16:creationId xmlns:a16="http://schemas.microsoft.com/office/drawing/2014/main" id="{4C9C30D4-CB07-2B44-8029-77CB6A6F2F35}"/>
              </a:ext>
            </a:extLst>
          </p:cNvPr>
          <p:cNvSpPr/>
          <p:nvPr/>
        </p:nvSpPr>
        <p:spPr>
          <a:xfrm>
            <a:off x="2980385" y="2154056"/>
            <a:ext cx="215633" cy="212089"/>
          </a:xfrm>
          <a:prstGeom prst="ellipse">
            <a:avLst/>
          </a:prstGeom>
          <a:solidFill>
            <a:srgbClr val="0078D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022" rIns="0" bIns="0"/>
          <a:lstStyle/>
          <a:p>
            <a:pPr algn="ctr" defTabSz="913874">
              <a:defRPr/>
            </a:pPr>
            <a:r>
              <a:rPr lang="en-US" sz="980">
                <a:solidFill>
                  <a:srgbClr val="000000"/>
                </a:solidFill>
                <a:latin typeface="Segoe UI"/>
              </a:rPr>
              <a:t>File</a:t>
            </a:r>
          </a:p>
          <a:p>
            <a:pPr algn="ctr" defTabSz="913874">
              <a:defRPr/>
            </a:pPr>
            <a:r>
              <a:rPr lang="en-US" sz="980">
                <a:solidFill>
                  <a:srgbClr val="000000"/>
                </a:solidFill>
                <a:latin typeface="Segoe UI"/>
              </a:rPr>
              <a:t>Storage</a:t>
            </a:r>
          </a:p>
        </p:txBody>
      </p:sp>
      <p:sp>
        <p:nvSpPr>
          <p:cNvPr id="119" name="Oval 118">
            <a:extLst>
              <a:ext uri="{FF2B5EF4-FFF2-40B4-BE49-F238E27FC236}">
                <a16:creationId xmlns:a16="http://schemas.microsoft.com/office/drawing/2014/main" id="{CFC5A2DF-7351-4245-A06F-24BF8E8098AB}"/>
              </a:ext>
            </a:extLst>
          </p:cNvPr>
          <p:cNvSpPr/>
          <p:nvPr/>
        </p:nvSpPr>
        <p:spPr>
          <a:xfrm>
            <a:off x="3704781" y="2154056"/>
            <a:ext cx="215633" cy="212089"/>
          </a:xfrm>
          <a:prstGeom prst="ellipse">
            <a:avLst/>
          </a:prstGeom>
          <a:solidFill>
            <a:srgbClr val="0078D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022" rIns="0" bIns="0"/>
          <a:lstStyle/>
          <a:p>
            <a:pPr algn="ctr" defTabSz="913874">
              <a:defRPr/>
            </a:pPr>
            <a:r>
              <a:rPr lang="en-US" sz="980">
                <a:solidFill>
                  <a:srgbClr val="000000"/>
                </a:solidFill>
                <a:latin typeface="Segoe UI"/>
              </a:rPr>
              <a:t>App</a:t>
            </a:r>
          </a:p>
          <a:p>
            <a:pPr algn="ctr" defTabSz="913874">
              <a:defRPr/>
            </a:pPr>
            <a:r>
              <a:rPr lang="en-US" sz="980">
                <a:solidFill>
                  <a:srgbClr val="000000"/>
                </a:solidFill>
                <a:latin typeface="Segoe UI"/>
              </a:rPr>
              <a:t>Services</a:t>
            </a:r>
          </a:p>
        </p:txBody>
      </p:sp>
      <p:sp>
        <p:nvSpPr>
          <p:cNvPr id="120" name="Oval 119">
            <a:extLst>
              <a:ext uri="{FF2B5EF4-FFF2-40B4-BE49-F238E27FC236}">
                <a16:creationId xmlns:a16="http://schemas.microsoft.com/office/drawing/2014/main" id="{E7F4DED1-140F-C34E-9EE3-2BA948DF7532}"/>
              </a:ext>
            </a:extLst>
          </p:cNvPr>
          <p:cNvSpPr/>
          <p:nvPr/>
        </p:nvSpPr>
        <p:spPr>
          <a:xfrm>
            <a:off x="4429179" y="2154056"/>
            <a:ext cx="215634" cy="212089"/>
          </a:xfrm>
          <a:prstGeom prst="ellipse">
            <a:avLst/>
          </a:prstGeom>
          <a:solidFill>
            <a:srgbClr val="0078D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022" rIns="0" bIns="0"/>
          <a:lstStyle/>
          <a:p>
            <a:pPr algn="ctr" defTabSz="913874">
              <a:defRPr/>
            </a:pPr>
            <a:r>
              <a:rPr lang="en-US" sz="980">
                <a:solidFill>
                  <a:srgbClr val="000000"/>
                </a:solidFill>
                <a:latin typeface="Segoe UI"/>
              </a:rPr>
              <a:t>Azure </a:t>
            </a:r>
          </a:p>
          <a:p>
            <a:pPr algn="ctr" defTabSz="913874">
              <a:defRPr/>
            </a:pPr>
            <a:r>
              <a:rPr lang="en-US" sz="980">
                <a:solidFill>
                  <a:srgbClr val="000000"/>
                </a:solidFill>
                <a:latin typeface="Segoe UI"/>
              </a:rPr>
              <a:t>SQL</a:t>
            </a:r>
          </a:p>
        </p:txBody>
      </p:sp>
      <p:sp>
        <p:nvSpPr>
          <p:cNvPr id="125" name="Oval 124">
            <a:extLst>
              <a:ext uri="{FF2B5EF4-FFF2-40B4-BE49-F238E27FC236}">
                <a16:creationId xmlns:a16="http://schemas.microsoft.com/office/drawing/2014/main" id="{F3EF989D-7C93-124D-90FB-65B67AF5171A}"/>
              </a:ext>
            </a:extLst>
          </p:cNvPr>
          <p:cNvSpPr/>
          <p:nvPr/>
        </p:nvSpPr>
        <p:spPr>
          <a:xfrm>
            <a:off x="5170284" y="2152558"/>
            <a:ext cx="215081" cy="215081"/>
          </a:xfrm>
          <a:prstGeom prst="ellipse">
            <a:avLst/>
          </a:prstGeom>
          <a:solidFill>
            <a:srgbClr val="0078D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022" rIns="0" bIns="0"/>
          <a:lstStyle/>
          <a:p>
            <a:pPr algn="ctr" defTabSz="913874">
              <a:defRPr/>
            </a:pPr>
            <a:r>
              <a:rPr lang="en-US" sz="980">
                <a:solidFill>
                  <a:srgbClr val="000000"/>
                </a:solidFill>
                <a:latin typeface="Segoe UI"/>
              </a:rPr>
              <a:t>Containers</a:t>
            </a:r>
          </a:p>
        </p:txBody>
      </p:sp>
      <p:sp>
        <p:nvSpPr>
          <p:cNvPr id="128" name="Oval 127">
            <a:extLst>
              <a:ext uri="{FF2B5EF4-FFF2-40B4-BE49-F238E27FC236}">
                <a16:creationId xmlns:a16="http://schemas.microsoft.com/office/drawing/2014/main" id="{6CA4C2F8-C12C-124B-B10C-F460FA82B854}"/>
              </a:ext>
            </a:extLst>
          </p:cNvPr>
          <p:cNvSpPr/>
          <p:nvPr/>
        </p:nvSpPr>
        <p:spPr>
          <a:xfrm>
            <a:off x="5865105" y="2152558"/>
            <a:ext cx="215081" cy="215081"/>
          </a:xfrm>
          <a:prstGeom prst="ellipse">
            <a:avLst/>
          </a:prstGeom>
          <a:solidFill>
            <a:srgbClr val="0078D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022" rIns="0" bIns="0"/>
          <a:lstStyle/>
          <a:p>
            <a:pPr algn="ctr" defTabSz="913874">
              <a:defRPr/>
            </a:pPr>
            <a:r>
              <a:rPr lang="en-US" sz="980">
                <a:solidFill>
                  <a:srgbClr val="000000"/>
                </a:solidFill>
                <a:latin typeface="Segoe UI"/>
              </a:rPr>
              <a:t>MySQL</a:t>
            </a:r>
          </a:p>
        </p:txBody>
      </p:sp>
      <p:sp>
        <p:nvSpPr>
          <p:cNvPr id="75" name="Oval 74">
            <a:extLst>
              <a:ext uri="{FF2B5EF4-FFF2-40B4-BE49-F238E27FC236}">
                <a16:creationId xmlns:a16="http://schemas.microsoft.com/office/drawing/2014/main" id="{02D5495C-99B2-E34F-BA6F-3D42AC7FD9E7}"/>
              </a:ext>
            </a:extLst>
          </p:cNvPr>
          <p:cNvSpPr/>
          <p:nvPr/>
        </p:nvSpPr>
        <p:spPr>
          <a:xfrm>
            <a:off x="6593170" y="2152558"/>
            <a:ext cx="215081" cy="215081"/>
          </a:xfrm>
          <a:prstGeom prst="ellipse">
            <a:avLst/>
          </a:prstGeom>
          <a:solidFill>
            <a:srgbClr val="0078D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022" rIns="0" bIns="0"/>
          <a:lstStyle/>
          <a:p>
            <a:pPr algn="ctr" defTabSz="913874">
              <a:defRPr/>
            </a:pPr>
            <a:r>
              <a:rPr lang="en-US" sz="980">
                <a:solidFill>
                  <a:srgbClr val="000000"/>
                </a:solidFill>
                <a:latin typeface="Segoe UI"/>
              </a:rPr>
              <a:t>Postgres</a:t>
            </a:r>
          </a:p>
          <a:p>
            <a:pPr algn="ctr" defTabSz="913874">
              <a:defRPr/>
            </a:pPr>
            <a:r>
              <a:rPr lang="en-US" sz="980">
                <a:solidFill>
                  <a:srgbClr val="000000"/>
                </a:solidFill>
                <a:latin typeface="Segoe UI"/>
              </a:rPr>
              <a:t>SQL</a:t>
            </a:r>
          </a:p>
        </p:txBody>
      </p:sp>
      <p:pic>
        <p:nvPicPr>
          <p:cNvPr id="12" name="Graphic 11">
            <a:extLst>
              <a:ext uri="{FF2B5EF4-FFF2-40B4-BE49-F238E27FC236}">
                <a16:creationId xmlns:a16="http://schemas.microsoft.com/office/drawing/2014/main" id="{E56EB0EC-5E4A-4427-80E4-2365CEC44D38}"/>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085276" y="2622458"/>
            <a:ext cx="396984" cy="396984"/>
          </a:xfrm>
          <a:prstGeom prst="rect">
            <a:avLst/>
          </a:prstGeom>
        </p:spPr>
      </p:pic>
      <p:pic>
        <p:nvPicPr>
          <p:cNvPr id="14" name="Graphic 13">
            <a:extLst>
              <a:ext uri="{FF2B5EF4-FFF2-40B4-BE49-F238E27FC236}">
                <a16:creationId xmlns:a16="http://schemas.microsoft.com/office/drawing/2014/main" id="{2E801F88-4BF9-4FF0-9A35-DFD7CB182929}"/>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3624557" y="2643695"/>
            <a:ext cx="369783" cy="369783"/>
          </a:xfrm>
          <a:prstGeom prst="rect">
            <a:avLst/>
          </a:prstGeom>
        </p:spPr>
      </p:pic>
      <p:pic>
        <p:nvPicPr>
          <p:cNvPr id="21" name="Graphic 20">
            <a:extLst>
              <a:ext uri="{FF2B5EF4-FFF2-40B4-BE49-F238E27FC236}">
                <a16:creationId xmlns:a16="http://schemas.microsoft.com/office/drawing/2014/main" id="{ABD78BC6-C7FF-4859-9733-05ACAEC3C0D2}"/>
              </a:ext>
              <a:ext uri="{C183D7F6-B498-43B3-948B-1728B52AA6E4}">
                <adec:decorative xmlns:adec="http://schemas.microsoft.com/office/drawing/2017/decorative" val="1"/>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4349866" y="2643404"/>
            <a:ext cx="385164" cy="385164"/>
          </a:xfrm>
          <a:prstGeom prst="rect">
            <a:avLst/>
          </a:prstGeom>
        </p:spPr>
      </p:pic>
      <p:pic>
        <p:nvPicPr>
          <p:cNvPr id="27" name="Graphic 26">
            <a:extLst>
              <a:ext uri="{FF2B5EF4-FFF2-40B4-BE49-F238E27FC236}">
                <a16:creationId xmlns:a16="http://schemas.microsoft.com/office/drawing/2014/main" id="{AC0E7AD1-69A6-46EE-AC3F-EE1AC405CB52}"/>
              </a:ext>
              <a:ext uri="{C183D7F6-B498-43B3-948B-1728B52AA6E4}">
                <adec:decorative xmlns:adec="http://schemas.microsoft.com/office/drawing/2017/decorative" val="1"/>
              </a:ext>
            </a:extLst>
          </p:cNvPr>
          <p:cNvPicPr>
            <a:picLocks noChangeAspect="1"/>
          </p:cNvPicPr>
          <p:nvPr/>
        </p:nvPicPr>
        <p:blipFill>
          <a:blip r:embed="rId13">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2171323" y="2649657"/>
            <a:ext cx="369783" cy="369783"/>
          </a:xfrm>
          <a:prstGeom prst="rect">
            <a:avLst/>
          </a:prstGeom>
        </p:spPr>
      </p:pic>
      <p:pic>
        <p:nvPicPr>
          <p:cNvPr id="33" name="Graphic 32">
            <a:extLst>
              <a:ext uri="{FF2B5EF4-FFF2-40B4-BE49-F238E27FC236}">
                <a16:creationId xmlns:a16="http://schemas.microsoft.com/office/drawing/2014/main" id="{B432A7F0-4FCC-4CC7-ABF4-8A8B648F3A14}"/>
              </a:ext>
              <a:ext uri="{C183D7F6-B498-43B3-948B-1728B52AA6E4}">
                <adec:decorative xmlns:adec="http://schemas.microsoft.com/office/drawing/2017/decorative" val="1"/>
              </a:ext>
            </a:extLst>
          </p:cNvPr>
          <p:cNvPicPr>
            <a:picLocks noChangeAspect="1"/>
          </p:cNvPicPr>
          <p:nvPr/>
        </p:nvPicPr>
        <p:blipFill>
          <a:blip r:embed="rId15">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2855729" y="2660248"/>
            <a:ext cx="359194" cy="359194"/>
          </a:xfrm>
          <a:prstGeom prst="rect">
            <a:avLst/>
          </a:prstGeom>
        </p:spPr>
      </p:pic>
      <p:pic>
        <p:nvPicPr>
          <p:cNvPr id="35" name="Graphic 34">
            <a:extLst>
              <a:ext uri="{FF2B5EF4-FFF2-40B4-BE49-F238E27FC236}">
                <a16:creationId xmlns:a16="http://schemas.microsoft.com/office/drawing/2014/main" id="{94B210F4-D5C0-4E46-AF6C-9D36F14B06CD}"/>
              </a:ext>
              <a:ext uri="{C183D7F6-B498-43B3-948B-1728B52AA6E4}">
                <adec:decorative xmlns:adec="http://schemas.microsoft.com/office/drawing/2017/decorative" val="1"/>
              </a:ext>
            </a:extLst>
          </p:cNvPr>
          <p:cNvPicPr>
            <a:picLocks noChangeAspect="1"/>
          </p:cNvPicPr>
          <p:nvPr/>
        </p:nvPicPr>
        <p:blipFill>
          <a:blip r:embed="rId17">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6495013" y="2610601"/>
            <a:ext cx="388351" cy="388351"/>
          </a:xfrm>
          <a:prstGeom prst="rect">
            <a:avLst/>
          </a:prstGeom>
        </p:spPr>
      </p:pic>
      <p:pic>
        <p:nvPicPr>
          <p:cNvPr id="38" name="Graphic 37">
            <a:extLst>
              <a:ext uri="{FF2B5EF4-FFF2-40B4-BE49-F238E27FC236}">
                <a16:creationId xmlns:a16="http://schemas.microsoft.com/office/drawing/2014/main" id="{4A566A39-45AE-429F-80BD-65DAAFA26DC2}"/>
              </a:ext>
              <a:ext uri="{C183D7F6-B498-43B3-948B-1728B52AA6E4}">
                <adec:decorative xmlns:adec="http://schemas.microsoft.com/office/drawing/2017/decorative" val="1"/>
              </a:ext>
            </a:extLst>
          </p:cNvPr>
          <p:cNvPicPr>
            <a:picLocks noChangeAspect="1"/>
          </p:cNvPicPr>
          <p:nvPr/>
        </p:nvPicPr>
        <p:blipFill>
          <a:blip r:embed="rId19">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5774097" y="2611688"/>
            <a:ext cx="388351" cy="388351"/>
          </a:xfrm>
          <a:prstGeom prst="rect">
            <a:avLst/>
          </a:prstGeom>
        </p:spPr>
      </p:pic>
      <p:pic>
        <p:nvPicPr>
          <p:cNvPr id="41" name="Graphic 40">
            <a:extLst>
              <a:ext uri="{FF2B5EF4-FFF2-40B4-BE49-F238E27FC236}">
                <a16:creationId xmlns:a16="http://schemas.microsoft.com/office/drawing/2014/main" id="{E7FFB0D9-7C4B-446C-B52C-EC0733A36206}"/>
              </a:ext>
              <a:ext uri="{C183D7F6-B498-43B3-948B-1728B52AA6E4}">
                <adec:decorative xmlns:adec="http://schemas.microsoft.com/office/drawing/2017/decorative" val="1"/>
              </a:ext>
            </a:extLst>
          </p:cNvPr>
          <p:cNvPicPr>
            <a:picLocks noChangeAspect="1"/>
          </p:cNvPicPr>
          <p:nvPr/>
        </p:nvPicPr>
        <p:blipFill>
          <a:blip r:embed="rId21">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7223226" y="2603321"/>
            <a:ext cx="388350" cy="388350"/>
          </a:xfrm>
          <a:prstGeom prst="rect">
            <a:avLst/>
          </a:prstGeom>
        </p:spPr>
      </p:pic>
      <p:sp>
        <p:nvSpPr>
          <p:cNvPr id="43" name="Oval 42">
            <a:extLst>
              <a:ext uri="{FF2B5EF4-FFF2-40B4-BE49-F238E27FC236}">
                <a16:creationId xmlns:a16="http://schemas.microsoft.com/office/drawing/2014/main" id="{98B520EE-ACB2-4862-BB09-CC959FEF465F}"/>
              </a:ext>
            </a:extLst>
          </p:cNvPr>
          <p:cNvSpPr/>
          <p:nvPr/>
        </p:nvSpPr>
        <p:spPr>
          <a:xfrm>
            <a:off x="7309860" y="2152558"/>
            <a:ext cx="215081" cy="215081"/>
          </a:xfrm>
          <a:prstGeom prst="ellipse">
            <a:avLst/>
          </a:prstGeom>
          <a:solidFill>
            <a:srgbClr val="0078D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022" rIns="0" bIns="0"/>
          <a:lstStyle/>
          <a:p>
            <a:pPr algn="ctr" defTabSz="913874">
              <a:defRPr/>
            </a:pPr>
            <a:r>
              <a:rPr lang="en-US" sz="980">
                <a:solidFill>
                  <a:srgbClr val="000000"/>
                </a:solidFill>
                <a:latin typeface="Segoe UI"/>
              </a:rPr>
              <a:t>Maria</a:t>
            </a:r>
          </a:p>
          <a:p>
            <a:pPr algn="ctr" defTabSz="913874">
              <a:defRPr/>
            </a:pPr>
            <a:r>
              <a:rPr lang="en-US" sz="980">
                <a:solidFill>
                  <a:srgbClr val="000000"/>
                </a:solidFill>
                <a:latin typeface="Segoe UI"/>
              </a:rPr>
              <a:t>DB</a:t>
            </a:r>
          </a:p>
        </p:txBody>
      </p:sp>
      <p:pic>
        <p:nvPicPr>
          <p:cNvPr id="15" name="Graphic 14">
            <a:extLst>
              <a:ext uri="{FF2B5EF4-FFF2-40B4-BE49-F238E27FC236}">
                <a16:creationId xmlns:a16="http://schemas.microsoft.com/office/drawing/2014/main" id="{600C49ED-9F2C-4035-AF56-793FC673A33A}"/>
              </a:ext>
              <a:ext uri="{C183D7F6-B498-43B3-948B-1728B52AA6E4}">
                <adec:decorative xmlns:adec="http://schemas.microsoft.com/office/drawing/2017/decorative" val="1"/>
              </a:ext>
            </a:extLst>
          </p:cNvPr>
          <p:cNvPicPr>
            <a:picLocks noChangeAspect="1"/>
          </p:cNvPicPr>
          <p:nvPr/>
        </p:nvPicPr>
        <p:blipFill>
          <a:blip r:embed="rId23">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2901830" y="5043109"/>
            <a:ext cx="358847" cy="358847"/>
          </a:xfrm>
          <a:prstGeom prst="rect">
            <a:avLst/>
          </a:prstGeom>
        </p:spPr>
      </p:pic>
      <p:pic>
        <p:nvPicPr>
          <p:cNvPr id="16" name="Graphic 15">
            <a:extLst>
              <a:ext uri="{FF2B5EF4-FFF2-40B4-BE49-F238E27FC236}">
                <a16:creationId xmlns:a16="http://schemas.microsoft.com/office/drawing/2014/main" id="{9CE4024A-A838-491B-BD15-875C0DA6C788}"/>
              </a:ext>
              <a:ext uri="{C183D7F6-B498-43B3-948B-1728B52AA6E4}">
                <adec:decorative xmlns:adec="http://schemas.microsoft.com/office/drawing/2017/decorative" val="1"/>
              </a:ext>
            </a:extLst>
          </p:cNvPr>
          <p:cNvPicPr>
            <a:picLocks noChangeAspect="1"/>
          </p:cNvPicPr>
          <p:nvPr/>
        </p:nvPicPr>
        <p:blipFill>
          <a:blip r:embed="rId25">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2168669" y="5033542"/>
            <a:ext cx="370339" cy="370339"/>
          </a:xfrm>
          <a:prstGeom prst="rect">
            <a:avLst/>
          </a:prstGeom>
        </p:spPr>
      </p:pic>
      <p:pic>
        <p:nvPicPr>
          <p:cNvPr id="18" name="Graphic 17">
            <a:extLst>
              <a:ext uri="{FF2B5EF4-FFF2-40B4-BE49-F238E27FC236}">
                <a16:creationId xmlns:a16="http://schemas.microsoft.com/office/drawing/2014/main" id="{8ABCA147-072B-46D9-8828-A227DA3BE471}"/>
              </a:ext>
              <a:ext uri="{C183D7F6-B498-43B3-948B-1728B52AA6E4}">
                <adec:decorative xmlns:adec="http://schemas.microsoft.com/office/drawing/2017/decorative" val="1"/>
              </a:ext>
            </a:extLst>
          </p:cNvPr>
          <p:cNvPicPr>
            <a:picLocks noChangeAspect="1"/>
          </p:cNvPicPr>
          <p:nvPr/>
        </p:nvPicPr>
        <p:blipFill>
          <a:blip r:embed="rId27">
            <a:extLst>
              <a:ext uri="{28A0092B-C50C-407E-A947-70E740481C1C}">
                <a14:useLocalDpi xmlns:a14="http://schemas.microsoft.com/office/drawing/2010/main"/>
              </a:ext>
              <a:ext uri="{96DAC541-7B7A-43D3-8B79-37D633B846F1}">
                <asvg:svgBlip xmlns:asvg="http://schemas.microsoft.com/office/drawing/2016/SVG/main" r:embed="rId28"/>
              </a:ext>
            </a:extLst>
          </a:blip>
          <a:stretch>
            <a:fillRect/>
          </a:stretch>
        </p:blipFill>
        <p:spPr>
          <a:xfrm>
            <a:off x="1457796" y="5043108"/>
            <a:ext cx="351207" cy="351207"/>
          </a:xfrm>
          <a:prstGeom prst="rect">
            <a:avLst/>
          </a:prstGeom>
        </p:spPr>
      </p:pic>
      <p:pic>
        <p:nvPicPr>
          <p:cNvPr id="19" name="Graphic 18">
            <a:extLst>
              <a:ext uri="{FF2B5EF4-FFF2-40B4-BE49-F238E27FC236}">
                <a16:creationId xmlns:a16="http://schemas.microsoft.com/office/drawing/2014/main" id="{9D2427EE-DA09-4581-97B5-A4533E91A92D}"/>
              </a:ext>
              <a:ext uri="{C183D7F6-B498-43B3-948B-1728B52AA6E4}">
                <adec:decorative xmlns:adec="http://schemas.microsoft.com/office/drawing/2017/decorative" val="1"/>
              </a:ext>
            </a:extLst>
          </p:cNvPr>
          <p:cNvPicPr>
            <a:picLocks noChangeAspect="1"/>
          </p:cNvPicPr>
          <p:nvPr/>
        </p:nvPicPr>
        <p:blipFill>
          <a:blip r:embed="rId29">
            <a:extLst>
              <a:ext uri="{28A0092B-C50C-407E-A947-70E740481C1C}">
                <a14:useLocalDpi xmlns:a14="http://schemas.microsoft.com/office/drawing/2010/main"/>
              </a:ext>
              <a:ext uri="{96DAC541-7B7A-43D3-8B79-37D633B846F1}">
                <asvg:svgBlip xmlns:asvg="http://schemas.microsoft.com/office/drawing/2016/SVG/main" r:embed="rId30"/>
              </a:ext>
            </a:extLst>
          </a:blip>
          <a:stretch>
            <a:fillRect/>
          </a:stretch>
        </p:blipFill>
        <p:spPr>
          <a:xfrm>
            <a:off x="691416" y="4999575"/>
            <a:ext cx="438275" cy="438275"/>
          </a:xfrm>
          <a:prstGeom prst="rect">
            <a:avLst/>
          </a:prstGeom>
        </p:spPr>
      </p:pic>
      <p:sp>
        <p:nvSpPr>
          <p:cNvPr id="20" name="Rectangle: Rounded Corners 19">
            <a:extLst>
              <a:ext uri="{FF2B5EF4-FFF2-40B4-BE49-F238E27FC236}">
                <a16:creationId xmlns:a16="http://schemas.microsoft.com/office/drawing/2014/main" id="{8F2526C5-7322-44E1-984E-386CB8A287EE}"/>
              </a:ext>
              <a:ext uri="{C183D7F6-B498-43B3-948B-1728B52AA6E4}">
                <adec:decorative xmlns:adec="http://schemas.microsoft.com/office/drawing/2017/decorative" val="1"/>
              </a:ext>
            </a:extLst>
          </p:cNvPr>
          <p:cNvSpPr/>
          <p:nvPr/>
        </p:nvSpPr>
        <p:spPr bwMode="auto">
          <a:xfrm>
            <a:off x="430128" y="4430558"/>
            <a:ext cx="11304857" cy="401299"/>
          </a:xfrm>
          <a:prstGeom prst="roundRect">
            <a:avLst>
              <a:gd name="adj" fmla="val 50000"/>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3" rIns="182828" bIns="146263" numCol="1" spcCol="0" rtlCol="0" fromWordArt="0" anchor="ctr" anchorCtr="0" forceAA="0" compatLnSpc="1">
            <a:prstTxWarp prst="textNoShape">
              <a:avLst/>
            </a:prstTxWarp>
            <a:noAutofit/>
          </a:bodyPr>
          <a:lstStyle/>
          <a:p>
            <a:pPr algn="r" defTabSz="932114" fontAlgn="base">
              <a:spcBef>
                <a:spcPct val="0"/>
              </a:spcBef>
              <a:spcAft>
                <a:spcPct val="0"/>
              </a:spcAft>
              <a:defRPr/>
            </a:pPr>
            <a:r>
              <a:rPr lang="en-US" sz="1600" b="1">
                <a:solidFill>
                  <a:srgbClr val="000000"/>
                </a:solidFill>
                <a:latin typeface="Segoe UI"/>
                <a:ea typeface="Segoe UI" pitchFamily="34" charset="0"/>
                <a:cs typeface="Segoe UI" pitchFamily="34" charset="0"/>
                <a:sym typeface="Wingdings" panose="05000000000000000000" pitchFamily="2" charset="2"/>
              </a:rPr>
              <a:t></a:t>
            </a:r>
            <a:endParaRPr lang="en-US" sz="1600" b="1">
              <a:solidFill>
                <a:srgbClr val="000000"/>
              </a:solidFill>
              <a:latin typeface="Segoe UI"/>
              <a:ea typeface="Segoe UI" pitchFamily="34" charset="0"/>
              <a:cs typeface="Segoe UI" pitchFamily="34" charset="0"/>
            </a:endParaRPr>
          </a:p>
        </p:txBody>
      </p:sp>
      <p:sp>
        <p:nvSpPr>
          <p:cNvPr id="22" name="Oval 21">
            <a:extLst>
              <a:ext uri="{FF2B5EF4-FFF2-40B4-BE49-F238E27FC236}">
                <a16:creationId xmlns:a16="http://schemas.microsoft.com/office/drawing/2014/main" id="{AF452010-1DAC-4310-8334-2216D11DFCA3}"/>
              </a:ext>
              <a:ext uri="{C183D7F6-B498-43B3-948B-1728B52AA6E4}">
                <adec:decorative xmlns:adec="http://schemas.microsoft.com/office/drawing/2017/decorative" val="0"/>
              </a:ext>
            </a:extLst>
          </p:cNvPr>
          <p:cNvSpPr/>
          <p:nvPr/>
        </p:nvSpPr>
        <p:spPr>
          <a:xfrm>
            <a:off x="799386" y="4525148"/>
            <a:ext cx="215665" cy="212119"/>
          </a:xfrm>
          <a:prstGeom prst="ellipse">
            <a:avLst/>
          </a:prstGeom>
          <a:solidFill>
            <a:schemeClr val="tx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282" rIns="0" bIns="0"/>
          <a:lstStyle/>
          <a:p>
            <a:pPr algn="ctr" defTabSz="914049">
              <a:defRPr/>
            </a:pPr>
            <a:r>
              <a:rPr lang="en-US" sz="980">
                <a:solidFill>
                  <a:srgbClr val="000000"/>
                </a:solidFill>
                <a:latin typeface="Segoe UI"/>
              </a:rPr>
              <a:t>Azure Network </a:t>
            </a:r>
            <a:br>
              <a:rPr lang="en-US" sz="980">
                <a:solidFill>
                  <a:srgbClr val="000000"/>
                </a:solidFill>
                <a:latin typeface="Segoe UI"/>
              </a:rPr>
            </a:br>
            <a:r>
              <a:rPr lang="en-US" sz="980">
                <a:solidFill>
                  <a:srgbClr val="000000"/>
                </a:solidFill>
                <a:latin typeface="Segoe UI"/>
              </a:rPr>
              <a:t> Layer V1</a:t>
            </a:r>
          </a:p>
        </p:txBody>
      </p:sp>
      <p:sp>
        <p:nvSpPr>
          <p:cNvPr id="23" name="Oval 22">
            <a:extLst>
              <a:ext uri="{FF2B5EF4-FFF2-40B4-BE49-F238E27FC236}">
                <a16:creationId xmlns:a16="http://schemas.microsoft.com/office/drawing/2014/main" id="{78F300F7-88BF-4512-8D20-654D6E6780A2}"/>
              </a:ext>
              <a:ext uri="{C183D7F6-B498-43B3-948B-1728B52AA6E4}">
                <adec:decorative xmlns:adec="http://schemas.microsoft.com/office/drawing/2017/decorative" val="0"/>
              </a:ext>
            </a:extLst>
          </p:cNvPr>
          <p:cNvSpPr/>
          <p:nvPr/>
        </p:nvSpPr>
        <p:spPr>
          <a:xfrm>
            <a:off x="1525567" y="4525148"/>
            <a:ext cx="215665" cy="212119"/>
          </a:xfrm>
          <a:prstGeom prst="ellipse">
            <a:avLst/>
          </a:prstGeom>
          <a:solidFill>
            <a:schemeClr val="tx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282" rIns="0" bIns="0"/>
          <a:lstStyle/>
          <a:p>
            <a:pPr algn="ctr" defTabSz="914049">
              <a:defRPr/>
            </a:pPr>
            <a:r>
              <a:rPr lang="en-US" sz="980">
                <a:solidFill>
                  <a:srgbClr val="000000"/>
                </a:solidFill>
                <a:latin typeface="Segoe UI"/>
              </a:rPr>
              <a:t>Key </a:t>
            </a:r>
            <a:br>
              <a:rPr lang="en-US" sz="980">
                <a:solidFill>
                  <a:srgbClr val="000000"/>
                </a:solidFill>
                <a:latin typeface="Segoe UI"/>
              </a:rPr>
            </a:br>
            <a:r>
              <a:rPr lang="en-US" sz="980">
                <a:solidFill>
                  <a:srgbClr val="000000"/>
                </a:solidFill>
                <a:latin typeface="Segoe UI"/>
              </a:rPr>
              <a:t>Vault </a:t>
            </a:r>
          </a:p>
        </p:txBody>
      </p:sp>
      <p:sp>
        <p:nvSpPr>
          <p:cNvPr id="24" name="Oval 23">
            <a:extLst>
              <a:ext uri="{FF2B5EF4-FFF2-40B4-BE49-F238E27FC236}">
                <a16:creationId xmlns:a16="http://schemas.microsoft.com/office/drawing/2014/main" id="{E94DA98A-2E63-40C5-B598-9DC5983D358D}"/>
              </a:ext>
            </a:extLst>
          </p:cNvPr>
          <p:cNvSpPr/>
          <p:nvPr/>
        </p:nvSpPr>
        <p:spPr>
          <a:xfrm>
            <a:off x="2246004" y="4525147"/>
            <a:ext cx="215664" cy="212119"/>
          </a:xfrm>
          <a:prstGeom prst="ellipse">
            <a:avLst/>
          </a:prstGeom>
          <a:solidFill>
            <a:schemeClr val="tx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282" rIns="0" bIns="0"/>
          <a:lstStyle/>
          <a:p>
            <a:pPr algn="ctr" defTabSz="914049">
              <a:defRPr/>
            </a:pPr>
            <a:r>
              <a:rPr lang="en-US" sz="980">
                <a:solidFill>
                  <a:srgbClr val="000000"/>
                </a:solidFill>
                <a:latin typeface="Segoe UI"/>
              </a:rPr>
              <a:t>Azure </a:t>
            </a:r>
            <a:br>
              <a:rPr lang="en-US" sz="980">
                <a:solidFill>
                  <a:srgbClr val="000000"/>
                </a:solidFill>
                <a:latin typeface="Segoe UI"/>
              </a:rPr>
            </a:br>
            <a:r>
              <a:rPr lang="en-US" sz="980">
                <a:solidFill>
                  <a:srgbClr val="000000"/>
                </a:solidFill>
                <a:latin typeface="Segoe UI"/>
              </a:rPr>
              <a:t>management</a:t>
            </a:r>
          </a:p>
        </p:txBody>
      </p:sp>
      <p:sp>
        <p:nvSpPr>
          <p:cNvPr id="25" name="Oval 24">
            <a:extLst>
              <a:ext uri="{FF2B5EF4-FFF2-40B4-BE49-F238E27FC236}">
                <a16:creationId xmlns:a16="http://schemas.microsoft.com/office/drawing/2014/main" id="{2306882B-2684-4235-B1EB-706840899DE0}"/>
              </a:ext>
            </a:extLst>
          </p:cNvPr>
          <p:cNvSpPr/>
          <p:nvPr/>
        </p:nvSpPr>
        <p:spPr>
          <a:xfrm>
            <a:off x="2973421" y="4525151"/>
            <a:ext cx="215664" cy="212119"/>
          </a:xfrm>
          <a:prstGeom prst="ellipse">
            <a:avLst/>
          </a:prstGeom>
          <a:solidFill>
            <a:schemeClr val="tx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282" rIns="0" bIns="0"/>
          <a:lstStyle/>
          <a:p>
            <a:pPr algn="ctr" defTabSz="914049">
              <a:defRPr/>
            </a:pPr>
            <a:r>
              <a:rPr lang="en-US" sz="980">
                <a:solidFill>
                  <a:srgbClr val="000000"/>
                </a:solidFill>
                <a:latin typeface="Segoe UI"/>
              </a:rPr>
              <a:t>Azure </a:t>
            </a:r>
            <a:br>
              <a:rPr lang="en-US" sz="980">
                <a:solidFill>
                  <a:srgbClr val="000000"/>
                </a:solidFill>
                <a:latin typeface="Segoe UI"/>
              </a:rPr>
            </a:br>
            <a:r>
              <a:rPr lang="en-US" sz="980">
                <a:solidFill>
                  <a:srgbClr val="000000"/>
                </a:solidFill>
                <a:latin typeface="Segoe UI"/>
              </a:rPr>
              <a:t>DNS</a:t>
            </a:r>
          </a:p>
        </p:txBody>
      </p:sp>
      <p:sp>
        <p:nvSpPr>
          <p:cNvPr id="26" name="Rectangle 25">
            <a:extLst>
              <a:ext uri="{FF2B5EF4-FFF2-40B4-BE49-F238E27FC236}">
                <a16:creationId xmlns:a16="http://schemas.microsoft.com/office/drawing/2014/main" id="{DF166112-6DE5-4CE6-B2A5-2598F6C84368}"/>
              </a:ext>
            </a:extLst>
          </p:cNvPr>
          <p:cNvSpPr/>
          <p:nvPr/>
        </p:nvSpPr>
        <p:spPr>
          <a:xfrm>
            <a:off x="394180" y="3899579"/>
            <a:ext cx="4315670" cy="544929"/>
          </a:xfrm>
          <a:prstGeom prst="rect">
            <a:avLst/>
          </a:prstGeom>
        </p:spPr>
        <p:txBody>
          <a:bodyPr wrap="none" tIns="91414" bIns="179259" anchor="ctr">
            <a:spAutoFit/>
          </a:bodyPr>
          <a:lstStyle/>
          <a:p>
            <a:pPr algn="r" defTabSz="914049">
              <a:defRPr/>
            </a:pPr>
            <a:r>
              <a:rPr lang="en-US" sz="1765" dirty="0">
                <a:solidFill>
                  <a:srgbClr val="000000"/>
                </a:solidFill>
                <a:latin typeface="Segoe UI Semibold"/>
              </a:rPr>
              <a:t>Threat protection for Azure service layer</a:t>
            </a:r>
          </a:p>
        </p:txBody>
      </p:sp>
      <p:pic>
        <p:nvPicPr>
          <p:cNvPr id="2" name="Graphic 8">
            <a:extLst>
              <a:ext uri="{FF2B5EF4-FFF2-40B4-BE49-F238E27FC236}">
                <a16:creationId xmlns:a16="http://schemas.microsoft.com/office/drawing/2014/main" id="{730DC1B1-5725-48C8-ABAE-4B2D84A6BCD2}"/>
              </a:ext>
            </a:extLst>
          </p:cNvPr>
          <p:cNvPicPr>
            <a:picLocks noChangeAspect="1" noChangeArrowheads="1"/>
          </p:cNvPicPr>
          <p:nvPr/>
        </p:nvPicPr>
        <p:blipFill>
          <a:blip r:embed="rId31" cstate="email">
            <a:extLst>
              <a:ext uri="{28A0092B-C50C-407E-A947-70E740481C1C}">
                <a14:useLocalDpi xmlns:a14="http://schemas.microsoft.com/office/drawing/2010/main"/>
              </a:ext>
            </a:extLst>
          </a:blip>
          <a:srcRect/>
          <a:stretch>
            <a:fillRect/>
          </a:stretch>
        </p:blipFill>
        <p:spPr bwMode="auto">
          <a:xfrm>
            <a:off x="7944142" y="2602239"/>
            <a:ext cx="385463" cy="38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a:extLst>
              <a:ext uri="{FF2B5EF4-FFF2-40B4-BE49-F238E27FC236}">
                <a16:creationId xmlns:a16="http://schemas.microsoft.com/office/drawing/2014/main" id="{DF2E72BD-D0E2-4396-B535-7FFF9B5D4588}"/>
              </a:ext>
            </a:extLst>
          </p:cNvPr>
          <p:cNvSpPr/>
          <p:nvPr/>
        </p:nvSpPr>
        <p:spPr>
          <a:xfrm>
            <a:off x="8023832" y="2152558"/>
            <a:ext cx="215081" cy="215081"/>
          </a:xfrm>
          <a:prstGeom prst="ellipse">
            <a:avLst/>
          </a:prstGeom>
          <a:solidFill>
            <a:srgbClr val="0078D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022" rIns="0" bIns="0"/>
          <a:lstStyle/>
          <a:p>
            <a:pPr algn="ctr" defTabSz="913874">
              <a:defRPr/>
            </a:pPr>
            <a:r>
              <a:rPr lang="en-US" sz="980">
                <a:solidFill>
                  <a:srgbClr val="000000"/>
                </a:solidFill>
                <a:latin typeface="Segoe UI"/>
              </a:rPr>
              <a:t>AWS</a:t>
            </a:r>
          </a:p>
          <a:p>
            <a:pPr algn="ctr" defTabSz="913874">
              <a:defRPr/>
            </a:pPr>
            <a:r>
              <a:rPr lang="en-US" sz="980">
                <a:solidFill>
                  <a:srgbClr val="000000"/>
                </a:solidFill>
                <a:latin typeface="Segoe UI"/>
              </a:rPr>
              <a:t>S3</a:t>
            </a:r>
          </a:p>
        </p:txBody>
      </p:sp>
      <p:pic>
        <p:nvPicPr>
          <p:cNvPr id="4" name="Graphic 6">
            <a:extLst>
              <a:ext uri="{FF2B5EF4-FFF2-40B4-BE49-F238E27FC236}">
                <a16:creationId xmlns:a16="http://schemas.microsoft.com/office/drawing/2014/main" id="{116983F8-41B9-4DAF-A548-04AC8F493EEE}"/>
              </a:ext>
            </a:extLst>
          </p:cNvPr>
          <p:cNvPicPr>
            <a:picLocks noChangeAspect="1" noChangeArrowheads="1"/>
          </p:cNvPicPr>
          <p:nvPr/>
        </p:nvPicPr>
        <p:blipFill>
          <a:blip r:embed="rId32" cstate="email">
            <a:extLst>
              <a:ext uri="{28A0092B-C50C-407E-A947-70E740481C1C}">
                <a14:useLocalDpi xmlns:a14="http://schemas.microsoft.com/office/drawing/2010/main"/>
              </a:ext>
            </a:extLst>
          </a:blip>
          <a:srcRect/>
          <a:stretch>
            <a:fillRect/>
          </a:stretch>
        </p:blipFill>
        <p:spPr bwMode="auto">
          <a:xfrm>
            <a:off x="8662171" y="2598077"/>
            <a:ext cx="385463" cy="38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5">
            <a:extLst>
              <a:ext uri="{FF2B5EF4-FFF2-40B4-BE49-F238E27FC236}">
                <a16:creationId xmlns:a16="http://schemas.microsoft.com/office/drawing/2014/main" id="{43CF654E-9941-4CE5-91F9-384434AD1FB0}"/>
              </a:ext>
            </a:extLst>
          </p:cNvPr>
          <p:cNvSpPr/>
          <p:nvPr/>
        </p:nvSpPr>
        <p:spPr>
          <a:xfrm>
            <a:off x="8747362" y="2151064"/>
            <a:ext cx="215081" cy="215081"/>
          </a:xfrm>
          <a:prstGeom prst="ellipse">
            <a:avLst/>
          </a:prstGeom>
          <a:solidFill>
            <a:srgbClr val="0078D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none" lIns="0" tIns="1828022" rIns="0" bIns="0"/>
          <a:lstStyle/>
          <a:p>
            <a:pPr algn="ctr" defTabSz="913874">
              <a:defRPr/>
            </a:pPr>
            <a:r>
              <a:rPr lang="en-US" sz="980">
                <a:solidFill>
                  <a:srgbClr val="000000"/>
                </a:solidFill>
                <a:latin typeface="Segoe UI"/>
              </a:rPr>
              <a:t>Amazon</a:t>
            </a:r>
          </a:p>
          <a:p>
            <a:pPr algn="ctr" defTabSz="913874">
              <a:defRPr/>
            </a:pPr>
            <a:r>
              <a:rPr lang="en-US" sz="980">
                <a:solidFill>
                  <a:srgbClr val="000000"/>
                </a:solidFill>
                <a:latin typeface="Segoe UI"/>
              </a:rPr>
              <a:t>RDS</a:t>
            </a:r>
          </a:p>
        </p:txBody>
      </p:sp>
    </p:spTree>
    <p:extLst>
      <p:ext uri="{BB962C8B-B14F-4D97-AF65-F5344CB8AC3E}">
        <p14:creationId xmlns:p14="http://schemas.microsoft.com/office/powerpoint/2010/main" val="882314790"/>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40D7AE9-4125-49E6-89A6-88811DD11DF2}"/>
              </a:ext>
            </a:extLst>
          </p:cNvPr>
          <p:cNvSpPr/>
          <p:nvPr/>
        </p:nvSpPr>
        <p:spPr bwMode="auto">
          <a:xfrm>
            <a:off x="422169" y="3809716"/>
            <a:ext cx="11339492" cy="242745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48562" tIns="182854" rIns="182854" bIns="146284" numCol="1" spcCol="0" rtlCol="0" fromWordArt="0" anchor="t" anchorCtr="0" forceAA="0" compatLnSpc="1">
            <a:prstTxWarp prst="textNoShape">
              <a:avLst/>
            </a:prstTxWarp>
            <a:noAutofit/>
          </a:bodyPr>
          <a:lstStyle/>
          <a:p>
            <a:pPr defTabSz="896181"/>
            <a:r>
              <a:rPr lang="en-US" sz="2000" b="1" dirty="0">
                <a:ln w="3175">
                  <a:noFill/>
                </a:ln>
                <a:solidFill>
                  <a:srgbClr val="0078D3"/>
                </a:solidFill>
                <a:latin typeface="Segoe UI Semibold"/>
                <a:cs typeface="Segoe UI Light" panose="020B0502040204020203" pitchFamily="34" charset="0"/>
              </a:rPr>
              <a:t>Breadth </a:t>
            </a:r>
            <a:r>
              <a:rPr lang="en-US" sz="2000" b="1" dirty="0">
                <a:ln w="3175">
                  <a:noFill/>
                </a:ln>
                <a:solidFill>
                  <a:srgbClr val="000000"/>
                </a:solidFill>
                <a:latin typeface="Segoe UI Semibold"/>
                <a:cs typeface="Segoe UI Light" panose="020B0502040204020203" pitchFamily="34" charset="0"/>
              </a:rPr>
              <a:t>protection for </a:t>
            </a:r>
            <a:r>
              <a:rPr lang="en-US" sz="2000" b="1" dirty="0">
                <a:ln w="3175">
                  <a:noFill/>
                </a:ln>
                <a:solidFill>
                  <a:srgbClr val="0078D3"/>
                </a:solidFill>
                <a:latin typeface="Segoe UI Semibold"/>
                <a:cs typeface="Segoe UI Light" panose="020B0502040204020203" pitchFamily="34" charset="0"/>
              </a:rPr>
              <a:t>every workload </a:t>
            </a:r>
            <a:r>
              <a:rPr lang="en-US" sz="2000" b="1" dirty="0">
                <a:ln w="3175">
                  <a:noFill/>
                </a:ln>
                <a:solidFill>
                  <a:srgbClr val="000000"/>
                </a:solidFill>
                <a:latin typeface="Segoe UI Semibold"/>
                <a:cs typeface="Segoe UI Light" panose="020B0502040204020203" pitchFamily="34" charset="0"/>
              </a:rPr>
              <a:t>using Azure Service Layers </a:t>
            </a:r>
          </a:p>
        </p:txBody>
      </p:sp>
      <p:sp>
        <p:nvSpPr>
          <p:cNvPr id="63" name="Arrow: Right 62">
            <a:extLst>
              <a:ext uri="{FF2B5EF4-FFF2-40B4-BE49-F238E27FC236}">
                <a16:creationId xmlns:a16="http://schemas.microsoft.com/office/drawing/2014/main" id="{409AF3DF-FE38-4B15-AD2D-47F67231738B}"/>
              </a:ext>
            </a:extLst>
          </p:cNvPr>
          <p:cNvSpPr/>
          <p:nvPr/>
        </p:nvSpPr>
        <p:spPr>
          <a:xfrm>
            <a:off x="1314222" y="4684681"/>
            <a:ext cx="9817521" cy="502018"/>
          </a:xfrm>
          <a:prstGeom prst="rightArrow">
            <a:avLst>
              <a:gd name="adj1" fmla="val 100000"/>
              <a:gd name="adj2" fmla="val 50000"/>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sp>
      <p:sp>
        <p:nvSpPr>
          <p:cNvPr id="2" name="Title 1">
            <a:extLst>
              <a:ext uri="{FF2B5EF4-FFF2-40B4-BE49-F238E27FC236}">
                <a16:creationId xmlns:a16="http://schemas.microsoft.com/office/drawing/2014/main" id="{B73D82A7-3776-469E-A8C8-532201B82DA3}"/>
              </a:ext>
            </a:extLst>
          </p:cNvPr>
          <p:cNvSpPr>
            <a:spLocks noGrp="1"/>
          </p:cNvSpPr>
          <p:nvPr>
            <p:ph type="title"/>
          </p:nvPr>
        </p:nvSpPr>
        <p:spPr/>
        <p:txBody>
          <a:bodyPr/>
          <a:lstStyle/>
          <a:p>
            <a:r>
              <a:rPr lang="en-US" dirty="0"/>
              <a:t>Defender comprehensive protection</a:t>
            </a:r>
          </a:p>
        </p:txBody>
      </p:sp>
      <p:sp>
        <p:nvSpPr>
          <p:cNvPr id="4" name="Rectangle 3">
            <a:extLst>
              <a:ext uri="{FF2B5EF4-FFF2-40B4-BE49-F238E27FC236}">
                <a16:creationId xmlns:a16="http://schemas.microsoft.com/office/drawing/2014/main" id="{52742003-D1DB-4706-AD2D-4AE1FFC4F061}"/>
              </a:ext>
            </a:extLst>
          </p:cNvPr>
          <p:cNvSpPr/>
          <p:nvPr/>
        </p:nvSpPr>
        <p:spPr bwMode="auto">
          <a:xfrm>
            <a:off x="427842" y="1368324"/>
            <a:ext cx="11339492" cy="230009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48562" tIns="182854" rIns="182854" bIns="146284" numCol="1" spcCol="0" rtlCol="0" fromWordArt="0" anchor="t" anchorCtr="0" forceAA="0" compatLnSpc="1">
            <a:prstTxWarp prst="textNoShape">
              <a:avLst/>
            </a:prstTxWarp>
            <a:noAutofit/>
          </a:bodyPr>
          <a:lstStyle/>
          <a:p>
            <a:pPr defTabSz="896181">
              <a:defRPr/>
            </a:pPr>
            <a:r>
              <a:rPr lang="en-US" sz="2000" b="1" dirty="0">
                <a:ln w="3175">
                  <a:noFill/>
                </a:ln>
                <a:solidFill>
                  <a:srgbClr val="0078D3"/>
                </a:solidFill>
                <a:latin typeface="Segoe UI Semibold"/>
                <a:cs typeface="Segoe UI Light" panose="020B0502040204020203" pitchFamily="34" charset="0"/>
              </a:rPr>
              <a:t>Depth</a:t>
            </a:r>
            <a:r>
              <a:rPr lang="en-US" sz="2000" dirty="0">
                <a:ln w="3175">
                  <a:noFill/>
                </a:ln>
                <a:gradFill>
                  <a:gsLst>
                    <a:gs pos="1250">
                      <a:srgbClr val="505050"/>
                    </a:gs>
                    <a:gs pos="100000">
                      <a:srgbClr val="505050"/>
                    </a:gs>
                  </a:gsLst>
                  <a:lin ang="5400000" scaled="0"/>
                </a:gradFill>
                <a:latin typeface="Segoe UI Semibold"/>
                <a:cs typeface="Segoe UI Light" panose="020B0502040204020203" pitchFamily="34" charset="0"/>
              </a:rPr>
              <a:t> </a:t>
            </a:r>
            <a:r>
              <a:rPr lang="en-US" sz="2000" dirty="0">
                <a:ln w="3175">
                  <a:noFill/>
                </a:ln>
                <a:solidFill>
                  <a:srgbClr val="000000"/>
                </a:solidFill>
                <a:latin typeface="Segoe UI Semibold"/>
                <a:cs typeface="Segoe UI Light" panose="020B0502040204020203" pitchFamily="34" charset="0"/>
              </a:rPr>
              <a:t>protection for the </a:t>
            </a:r>
            <a:r>
              <a:rPr lang="en-US" sz="2000" b="1" dirty="0">
                <a:ln w="3175">
                  <a:noFill/>
                </a:ln>
                <a:solidFill>
                  <a:srgbClr val="0078D3"/>
                </a:solidFill>
                <a:latin typeface="Segoe UI Semibold"/>
                <a:cs typeface="Segoe UI Light" panose="020B0502040204020203" pitchFamily="34" charset="0"/>
              </a:rPr>
              <a:t>most popular workloads</a:t>
            </a:r>
          </a:p>
        </p:txBody>
      </p:sp>
      <p:sp>
        <p:nvSpPr>
          <p:cNvPr id="6" name="Arrow: Right 5">
            <a:extLst>
              <a:ext uri="{FF2B5EF4-FFF2-40B4-BE49-F238E27FC236}">
                <a16:creationId xmlns:a16="http://schemas.microsoft.com/office/drawing/2014/main" id="{ADAF5BF8-ECF7-4F86-B503-BB52A5698959}"/>
              </a:ext>
            </a:extLst>
          </p:cNvPr>
          <p:cNvSpPr/>
          <p:nvPr/>
        </p:nvSpPr>
        <p:spPr>
          <a:xfrm>
            <a:off x="1314222" y="2163459"/>
            <a:ext cx="9817521" cy="502018"/>
          </a:xfrm>
          <a:prstGeom prst="rightArrow">
            <a:avLst>
              <a:gd name="adj1" fmla="val 100000"/>
              <a:gd name="adj2" fmla="val 50000"/>
            </a:avLst>
          </a:prstGeom>
          <a:solidFill>
            <a:schemeClr val="bg1"/>
          </a:solidFill>
          <a:ln>
            <a:noFill/>
          </a:ln>
          <a:effectLst>
            <a:outerShdw blurRad="1905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sp>
      <p:grpSp>
        <p:nvGrpSpPr>
          <p:cNvPr id="72" name="Group 71">
            <a:extLst>
              <a:ext uri="{FF2B5EF4-FFF2-40B4-BE49-F238E27FC236}">
                <a16:creationId xmlns:a16="http://schemas.microsoft.com/office/drawing/2014/main" id="{2F8A2D81-8760-EAE2-CC0F-491A3891CD6B}"/>
              </a:ext>
            </a:extLst>
          </p:cNvPr>
          <p:cNvGrpSpPr/>
          <p:nvPr/>
        </p:nvGrpSpPr>
        <p:grpSpPr>
          <a:xfrm>
            <a:off x="2490253" y="2304755"/>
            <a:ext cx="822843" cy="1214324"/>
            <a:chOff x="2490253" y="2304755"/>
            <a:chExt cx="822843" cy="1214324"/>
          </a:xfrm>
        </p:grpSpPr>
        <p:sp>
          <p:nvSpPr>
            <p:cNvPr id="9" name="Oval 8">
              <a:extLst>
                <a:ext uri="{FF2B5EF4-FFF2-40B4-BE49-F238E27FC236}">
                  <a16:creationId xmlns:a16="http://schemas.microsoft.com/office/drawing/2014/main" id="{87A40A01-F0CF-408D-99E4-A056B88938F1}"/>
                </a:ext>
              </a:extLst>
            </p:cNvPr>
            <p:cNvSpPr/>
            <p:nvPr/>
          </p:nvSpPr>
          <p:spPr>
            <a:xfrm>
              <a:off x="2793842" y="2304755"/>
              <a:ext cx="215665" cy="219425"/>
            </a:xfrm>
            <a:prstGeom prst="ellipse">
              <a:avLst/>
            </a:prstGeom>
            <a:solidFill>
              <a:srgbClr val="92D050"/>
            </a:solidFill>
            <a:ln w="10795" cap="flat" cmpd="sng" algn="ctr">
              <a:noFill/>
              <a:prstDash val="solid"/>
            </a:ln>
            <a:effectLst/>
          </p:spPr>
        </p:sp>
        <p:grpSp>
          <p:nvGrpSpPr>
            <p:cNvPr id="42" name="Group 41">
              <a:extLst>
                <a:ext uri="{FF2B5EF4-FFF2-40B4-BE49-F238E27FC236}">
                  <a16:creationId xmlns:a16="http://schemas.microsoft.com/office/drawing/2014/main" id="{C29518C3-6C82-A71F-9678-B5DFDE59106B}"/>
                </a:ext>
              </a:extLst>
            </p:cNvPr>
            <p:cNvGrpSpPr/>
            <p:nvPr/>
          </p:nvGrpSpPr>
          <p:grpSpPr>
            <a:xfrm>
              <a:off x="2490253" y="2770557"/>
              <a:ext cx="822843" cy="748522"/>
              <a:chOff x="2490253" y="2770557"/>
              <a:chExt cx="822843" cy="748522"/>
            </a:xfrm>
          </p:grpSpPr>
          <p:sp>
            <p:nvSpPr>
              <p:cNvPr id="30" name="Rectangle 29">
                <a:extLst>
                  <a:ext uri="{FF2B5EF4-FFF2-40B4-BE49-F238E27FC236}">
                    <a16:creationId xmlns:a16="http://schemas.microsoft.com/office/drawing/2014/main" id="{B1BD05D7-4FE1-42B7-8D19-8C392E2E2681}"/>
                  </a:ext>
                </a:extLst>
              </p:cNvPr>
              <p:cNvSpPr/>
              <p:nvPr/>
            </p:nvSpPr>
            <p:spPr>
              <a:xfrm>
                <a:off x="2490253" y="3153371"/>
                <a:ext cx="822843" cy="365708"/>
              </a:xfrm>
              <a:prstGeom prst="rect">
                <a:avLst/>
              </a:prstGeom>
              <a:noFill/>
            </p:spPr>
            <p:txBody>
              <a:bodyPr wrap="square" lIns="91427" rIns="91427" rtlCol="0">
                <a:noAutofit/>
              </a:bodyPr>
              <a:lstStyle/>
              <a:p>
                <a:pPr algn="ctr" defTabSz="914049">
                  <a:lnSpc>
                    <a:spcPct val="90000"/>
                  </a:lnSpc>
                  <a:defRPr/>
                </a:pPr>
                <a:r>
                  <a:rPr lang="en-US" sz="1000" dirty="0">
                    <a:solidFill>
                      <a:srgbClr val="000000"/>
                    </a:solidFill>
                    <a:latin typeface="Segoe UI" panose="020B0502040204020203" pitchFamily="34" charset="0"/>
                    <a:cs typeface="Segoe UI" panose="020B0502040204020203" pitchFamily="34" charset="0"/>
                  </a:rPr>
                  <a:t>App Services</a:t>
                </a:r>
              </a:p>
            </p:txBody>
          </p:sp>
          <p:pic>
            <p:nvPicPr>
              <p:cNvPr id="43" name="図 379">
                <a:extLst>
                  <a:ext uri="{FF2B5EF4-FFF2-40B4-BE49-F238E27FC236}">
                    <a16:creationId xmlns:a16="http://schemas.microsoft.com/office/drawing/2014/main" id="{3CF75035-0144-4CD8-AA4A-01CA52D2D8F1}"/>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2764534" y="2770557"/>
                <a:ext cx="274281" cy="274281"/>
              </a:xfrm>
              <a:prstGeom prst="rect">
                <a:avLst/>
              </a:prstGeom>
            </p:spPr>
          </p:pic>
        </p:grpSp>
      </p:grpSp>
      <p:grpSp>
        <p:nvGrpSpPr>
          <p:cNvPr id="71" name="Group 70">
            <a:extLst>
              <a:ext uri="{FF2B5EF4-FFF2-40B4-BE49-F238E27FC236}">
                <a16:creationId xmlns:a16="http://schemas.microsoft.com/office/drawing/2014/main" id="{F68234A1-9048-5340-E970-37F283EDA67C}"/>
              </a:ext>
            </a:extLst>
          </p:cNvPr>
          <p:cNvGrpSpPr/>
          <p:nvPr/>
        </p:nvGrpSpPr>
        <p:grpSpPr>
          <a:xfrm>
            <a:off x="1445547" y="2304755"/>
            <a:ext cx="822843" cy="1214324"/>
            <a:chOff x="1445547" y="2304755"/>
            <a:chExt cx="822843" cy="1214324"/>
          </a:xfrm>
        </p:grpSpPr>
        <p:sp>
          <p:nvSpPr>
            <p:cNvPr id="8" name="Oval 7">
              <a:extLst>
                <a:ext uri="{FF2B5EF4-FFF2-40B4-BE49-F238E27FC236}">
                  <a16:creationId xmlns:a16="http://schemas.microsoft.com/office/drawing/2014/main" id="{1CF4B04B-C0F4-40D1-9D0F-67F8718B6F59}"/>
                </a:ext>
              </a:extLst>
            </p:cNvPr>
            <p:cNvSpPr/>
            <p:nvPr/>
          </p:nvSpPr>
          <p:spPr>
            <a:xfrm>
              <a:off x="1749136" y="2304755"/>
              <a:ext cx="215665" cy="219425"/>
            </a:xfrm>
            <a:prstGeom prst="ellipse">
              <a:avLst/>
            </a:prstGeom>
            <a:solidFill>
              <a:srgbClr val="92D050"/>
            </a:solidFill>
            <a:ln w="10795" cap="flat" cmpd="sng" algn="ctr">
              <a:noFill/>
              <a:prstDash val="solid"/>
            </a:ln>
            <a:effectLst/>
          </p:spPr>
        </p:sp>
        <p:grpSp>
          <p:nvGrpSpPr>
            <p:cNvPr id="46" name="Group 45">
              <a:extLst>
                <a:ext uri="{FF2B5EF4-FFF2-40B4-BE49-F238E27FC236}">
                  <a16:creationId xmlns:a16="http://schemas.microsoft.com/office/drawing/2014/main" id="{5B812F34-3F4F-3671-B614-41B0F6B4134F}"/>
                </a:ext>
              </a:extLst>
            </p:cNvPr>
            <p:cNvGrpSpPr/>
            <p:nvPr/>
          </p:nvGrpSpPr>
          <p:grpSpPr>
            <a:xfrm>
              <a:off x="1445547" y="2770557"/>
              <a:ext cx="822843" cy="748522"/>
              <a:chOff x="1445547" y="2770557"/>
              <a:chExt cx="822843" cy="748522"/>
            </a:xfrm>
          </p:grpSpPr>
          <p:sp>
            <p:nvSpPr>
              <p:cNvPr id="32" name="Rectangle 31">
                <a:extLst>
                  <a:ext uri="{FF2B5EF4-FFF2-40B4-BE49-F238E27FC236}">
                    <a16:creationId xmlns:a16="http://schemas.microsoft.com/office/drawing/2014/main" id="{18197386-E5B7-4501-9B88-AE4DCBA0AEA5}"/>
                  </a:ext>
                </a:extLst>
              </p:cNvPr>
              <p:cNvSpPr/>
              <p:nvPr/>
            </p:nvSpPr>
            <p:spPr>
              <a:xfrm>
                <a:off x="1445547" y="3153371"/>
                <a:ext cx="822843" cy="365708"/>
              </a:xfrm>
              <a:prstGeom prst="rect">
                <a:avLst/>
              </a:prstGeom>
              <a:noFill/>
            </p:spPr>
            <p:txBody>
              <a:bodyPr wrap="square" lIns="91427" rIns="91427" rtlCol="0">
                <a:noAutofit/>
              </a:bodyPr>
              <a:lstStyle/>
              <a:p>
                <a:pPr algn="ctr" defTabSz="914049">
                  <a:lnSpc>
                    <a:spcPct val="90000"/>
                  </a:lnSpc>
                  <a:defRPr/>
                </a:pPr>
                <a:r>
                  <a:rPr lang="en-US" sz="1000" dirty="0">
                    <a:solidFill>
                      <a:srgbClr val="000000"/>
                    </a:solidFill>
                    <a:latin typeface="Segoe UI" panose="020B0502040204020203" pitchFamily="34" charset="0"/>
                    <a:cs typeface="Segoe UI" panose="020B0502040204020203" pitchFamily="34" charset="0"/>
                  </a:rPr>
                  <a:t>Azure VMs</a:t>
                </a:r>
              </a:p>
            </p:txBody>
          </p:sp>
          <p:pic>
            <p:nvPicPr>
              <p:cNvPr id="44" name="Picture 10">
                <a:extLst>
                  <a:ext uri="{FF2B5EF4-FFF2-40B4-BE49-F238E27FC236}">
                    <a16:creationId xmlns:a16="http://schemas.microsoft.com/office/drawing/2014/main" id="{B6C308C5-12CC-42D2-BE89-865E81A58915}"/>
                  </a:ext>
                </a:extLst>
              </p:cNvPr>
              <p:cNvPicPr>
                <a:picLocks noChangeAspect="1" noChangeArrowheads="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bwMode="auto">
              <a:xfrm>
                <a:off x="1719828" y="2770557"/>
                <a:ext cx="274281" cy="274281"/>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74" name="Group 73">
            <a:extLst>
              <a:ext uri="{FF2B5EF4-FFF2-40B4-BE49-F238E27FC236}">
                <a16:creationId xmlns:a16="http://schemas.microsoft.com/office/drawing/2014/main" id="{3509C569-44F2-162C-1A13-981F5BBB54FE}"/>
              </a:ext>
            </a:extLst>
          </p:cNvPr>
          <p:cNvGrpSpPr/>
          <p:nvPr/>
        </p:nvGrpSpPr>
        <p:grpSpPr>
          <a:xfrm>
            <a:off x="4579665" y="2304755"/>
            <a:ext cx="879680" cy="1214324"/>
            <a:chOff x="4579665" y="2304755"/>
            <a:chExt cx="879680" cy="1214324"/>
          </a:xfrm>
        </p:grpSpPr>
        <p:sp>
          <p:nvSpPr>
            <p:cNvPr id="11" name="Oval 10">
              <a:extLst>
                <a:ext uri="{FF2B5EF4-FFF2-40B4-BE49-F238E27FC236}">
                  <a16:creationId xmlns:a16="http://schemas.microsoft.com/office/drawing/2014/main" id="{AE788330-191C-433D-B042-91CBA75520CD}"/>
                </a:ext>
              </a:extLst>
            </p:cNvPr>
            <p:cNvSpPr/>
            <p:nvPr/>
          </p:nvSpPr>
          <p:spPr>
            <a:xfrm>
              <a:off x="4911673" y="2304755"/>
              <a:ext cx="215665" cy="219425"/>
            </a:xfrm>
            <a:prstGeom prst="ellipse">
              <a:avLst/>
            </a:prstGeom>
            <a:solidFill>
              <a:srgbClr val="92D050"/>
            </a:solidFill>
            <a:ln w="10795" cap="flat" cmpd="sng" algn="ctr">
              <a:noFill/>
              <a:prstDash val="solid"/>
            </a:ln>
            <a:effectLst/>
          </p:spPr>
        </p:sp>
        <p:grpSp>
          <p:nvGrpSpPr>
            <p:cNvPr id="49" name="Group 48">
              <a:extLst>
                <a:ext uri="{FF2B5EF4-FFF2-40B4-BE49-F238E27FC236}">
                  <a16:creationId xmlns:a16="http://schemas.microsoft.com/office/drawing/2014/main" id="{C659A528-C3FA-382B-C0B3-F0F289894CCB}"/>
                </a:ext>
              </a:extLst>
            </p:cNvPr>
            <p:cNvGrpSpPr/>
            <p:nvPr/>
          </p:nvGrpSpPr>
          <p:grpSpPr>
            <a:xfrm>
              <a:off x="4579665" y="2770557"/>
              <a:ext cx="879680" cy="748522"/>
              <a:chOff x="4579665" y="2770557"/>
              <a:chExt cx="879680" cy="748522"/>
            </a:xfrm>
          </p:grpSpPr>
          <p:sp>
            <p:nvSpPr>
              <p:cNvPr id="33" name="Rectangle 32">
                <a:extLst>
                  <a:ext uri="{FF2B5EF4-FFF2-40B4-BE49-F238E27FC236}">
                    <a16:creationId xmlns:a16="http://schemas.microsoft.com/office/drawing/2014/main" id="{3A28225C-BDD8-452E-901F-E0BE819BAC59}"/>
                  </a:ext>
                </a:extLst>
              </p:cNvPr>
              <p:cNvSpPr/>
              <p:nvPr/>
            </p:nvSpPr>
            <p:spPr>
              <a:xfrm>
                <a:off x="4579665" y="3153371"/>
                <a:ext cx="879680" cy="365708"/>
              </a:xfrm>
              <a:prstGeom prst="rect">
                <a:avLst/>
              </a:prstGeom>
            </p:spPr>
            <p:txBody>
              <a:bodyPr wrap="square" lIns="91427" rIns="91427">
                <a:noAutofit/>
              </a:bodyPr>
              <a:lstStyle/>
              <a:p>
                <a:pPr algn="ctr" defTabSz="914049">
                  <a:lnSpc>
                    <a:spcPct val="90000"/>
                  </a:lnSpc>
                  <a:defRPr/>
                </a:pPr>
                <a:r>
                  <a:rPr lang="en-US" sz="1000" dirty="0">
                    <a:solidFill>
                      <a:srgbClr val="000000"/>
                    </a:solidFill>
                    <a:latin typeface="Segoe UI" panose="020B0502040204020203" pitchFamily="34" charset="0"/>
                    <a:cs typeface="Segoe UI" panose="020B0502040204020203" pitchFamily="34" charset="0"/>
                  </a:rPr>
                  <a:t>Azure Kubernetes</a:t>
                </a:r>
                <a:endParaRPr lang="en-US" sz="1200" dirty="0">
                  <a:solidFill>
                    <a:srgbClr val="000000"/>
                  </a:solidFill>
                  <a:latin typeface="Segoe UI" panose="020B0502040204020203" pitchFamily="34" charset="0"/>
                  <a:cs typeface="Segoe UI" panose="020B0502040204020203" pitchFamily="34" charset="0"/>
                </a:endParaRPr>
              </a:p>
            </p:txBody>
          </p:sp>
          <p:pic>
            <p:nvPicPr>
              <p:cNvPr id="45" name="Picture 10">
                <a:extLst>
                  <a:ext uri="{FF2B5EF4-FFF2-40B4-BE49-F238E27FC236}">
                    <a16:creationId xmlns:a16="http://schemas.microsoft.com/office/drawing/2014/main" id="{8F83495D-E014-4BB9-B436-480EE441655A}"/>
                  </a:ext>
                </a:extLst>
              </p:cNvPr>
              <p:cNvPicPr>
                <a:picLocks noChangeAspect="1" noChangeArrowheads="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bwMode="auto">
              <a:xfrm>
                <a:off x="4882365" y="2770557"/>
                <a:ext cx="274281" cy="274281"/>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75" name="Group 74">
            <a:extLst>
              <a:ext uri="{FF2B5EF4-FFF2-40B4-BE49-F238E27FC236}">
                <a16:creationId xmlns:a16="http://schemas.microsoft.com/office/drawing/2014/main" id="{96B9C560-9066-7B8C-DA3B-99F4C3ED678B}"/>
              </a:ext>
            </a:extLst>
          </p:cNvPr>
          <p:cNvGrpSpPr/>
          <p:nvPr/>
        </p:nvGrpSpPr>
        <p:grpSpPr>
          <a:xfrm>
            <a:off x="5681208" y="2304755"/>
            <a:ext cx="822843" cy="1214324"/>
            <a:chOff x="5681208" y="2304755"/>
            <a:chExt cx="822843" cy="1214324"/>
          </a:xfrm>
        </p:grpSpPr>
        <p:sp>
          <p:nvSpPr>
            <p:cNvPr id="12" name="Oval 11">
              <a:extLst>
                <a:ext uri="{FF2B5EF4-FFF2-40B4-BE49-F238E27FC236}">
                  <a16:creationId xmlns:a16="http://schemas.microsoft.com/office/drawing/2014/main" id="{C9ED4B52-1E0B-4494-AD99-194319AC8812}"/>
                </a:ext>
              </a:extLst>
            </p:cNvPr>
            <p:cNvSpPr/>
            <p:nvPr/>
          </p:nvSpPr>
          <p:spPr>
            <a:xfrm>
              <a:off x="5984797" y="2304755"/>
              <a:ext cx="215665" cy="219425"/>
            </a:xfrm>
            <a:prstGeom prst="ellipse">
              <a:avLst/>
            </a:prstGeom>
            <a:solidFill>
              <a:srgbClr val="92D050"/>
            </a:solidFill>
            <a:ln w="10795" cap="flat" cmpd="sng" algn="ctr">
              <a:noFill/>
              <a:prstDash val="solid"/>
            </a:ln>
            <a:effectLst/>
          </p:spPr>
        </p:sp>
        <p:grpSp>
          <p:nvGrpSpPr>
            <p:cNvPr id="50" name="Group 49">
              <a:extLst>
                <a:ext uri="{FF2B5EF4-FFF2-40B4-BE49-F238E27FC236}">
                  <a16:creationId xmlns:a16="http://schemas.microsoft.com/office/drawing/2014/main" id="{72709D8B-DDD2-D3C4-13CB-99B4EF500B54}"/>
                </a:ext>
              </a:extLst>
            </p:cNvPr>
            <p:cNvGrpSpPr/>
            <p:nvPr/>
          </p:nvGrpSpPr>
          <p:grpSpPr>
            <a:xfrm>
              <a:off x="5681208" y="2770557"/>
              <a:ext cx="822843" cy="748522"/>
              <a:chOff x="5681208" y="2770557"/>
              <a:chExt cx="822843" cy="748522"/>
            </a:xfrm>
          </p:grpSpPr>
          <p:sp>
            <p:nvSpPr>
              <p:cNvPr id="35" name="Rectangle 34">
                <a:extLst>
                  <a:ext uri="{FF2B5EF4-FFF2-40B4-BE49-F238E27FC236}">
                    <a16:creationId xmlns:a16="http://schemas.microsoft.com/office/drawing/2014/main" id="{ECFEE42B-B0FA-4F4F-8C39-024110C2C9CF}"/>
                  </a:ext>
                </a:extLst>
              </p:cNvPr>
              <p:cNvSpPr/>
              <p:nvPr/>
            </p:nvSpPr>
            <p:spPr>
              <a:xfrm>
                <a:off x="5681208" y="3153371"/>
                <a:ext cx="822843" cy="365708"/>
              </a:xfrm>
              <a:prstGeom prst="rect">
                <a:avLst/>
              </a:prstGeom>
              <a:noFill/>
            </p:spPr>
            <p:txBody>
              <a:bodyPr wrap="square" lIns="91427" rIns="91427" rtlCol="0">
                <a:noAutofit/>
              </a:bodyPr>
              <a:lstStyle/>
              <a:p>
                <a:pPr algn="ctr" defTabSz="914049">
                  <a:lnSpc>
                    <a:spcPct val="90000"/>
                  </a:lnSpc>
                  <a:defRPr/>
                </a:pPr>
                <a:r>
                  <a:rPr lang="en-US" sz="1000">
                    <a:solidFill>
                      <a:srgbClr val="000000"/>
                    </a:solidFill>
                    <a:latin typeface="Segoe UI" panose="020B0502040204020203" pitchFamily="34" charset="0"/>
                    <a:cs typeface="Segoe UI" panose="020B0502040204020203" pitchFamily="34" charset="0"/>
                  </a:rPr>
                  <a:t>Containers</a:t>
                </a:r>
              </a:p>
            </p:txBody>
          </p:sp>
          <p:pic>
            <p:nvPicPr>
              <p:cNvPr id="47" name="Picture 2">
                <a:extLst>
                  <a:ext uri="{FF2B5EF4-FFF2-40B4-BE49-F238E27FC236}">
                    <a16:creationId xmlns:a16="http://schemas.microsoft.com/office/drawing/2014/main" id="{3C01127A-F760-43DF-8571-2FFC0DE95414}"/>
                  </a:ext>
                </a:extLst>
              </p:cNvPr>
              <p:cNvPicPr>
                <a:picLocks noChangeAspect="1" noChangeArrowheads="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p:blipFill>
            <p:spPr bwMode="auto">
              <a:xfrm>
                <a:off x="5955489" y="2770557"/>
                <a:ext cx="274281" cy="274281"/>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76" name="Group 75">
            <a:extLst>
              <a:ext uri="{FF2B5EF4-FFF2-40B4-BE49-F238E27FC236}">
                <a16:creationId xmlns:a16="http://schemas.microsoft.com/office/drawing/2014/main" id="{6D5D3979-F5F5-F548-3F89-A8175CB66FF2}"/>
              </a:ext>
            </a:extLst>
          </p:cNvPr>
          <p:cNvGrpSpPr/>
          <p:nvPr/>
        </p:nvGrpSpPr>
        <p:grpSpPr>
          <a:xfrm>
            <a:off x="6725914" y="2304755"/>
            <a:ext cx="822843" cy="1214324"/>
            <a:chOff x="6725914" y="2304755"/>
            <a:chExt cx="822843" cy="1214324"/>
          </a:xfrm>
        </p:grpSpPr>
        <p:sp>
          <p:nvSpPr>
            <p:cNvPr id="13" name="Oval 12">
              <a:extLst>
                <a:ext uri="{FF2B5EF4-FFF2-40B4-BE49-F238E27FC236}">
                  <a16:creationId xmlns:a16="http://schemas.microsoft.com/office/drawing/2014/main" id="{08142358-1918-43D0-BF61-8823CB64C571}"/>
                </a:ext>
              </a:extLst>
            </p:cNvPr>
            <p:cNvSpPr/>
            <p:nvPr/>
          </p:nvSpPr>
          <p:spPr>
            <a:xfrm>
              <a:off x="7029503" y="2304755"/>
              <a:ext cx="215665" cy="219425"/>
            </a:xfrm>
            <a:prstGeom prst="ellipse">
              <a:avLst/>
            </a:prstGeom>
            <a:solidFill>
              <a:srgbClr val="92D050"/>
            </a:solidFill>
            <a:ln w="10795" cap="flat" cmpd="sng" algn="ctr">
              <a:noFill/>
              <a:prstDash val="solid"/>
            </a:ln>
            <a:effectLst/>
          </p:spPr>
        </p:sp>
        <p:grpSp>
          <p:nvGrpSpPr>
            <p:cNvPr id="67" name="Group 66">
              <a:extLst>
                <a:ext uri="{FF2B5EF4-FFF2-40B4-BE49-F238E27FC236}">
                  <a16:creationId xmlns:a16="http://schemas.microsoft.com/office/drawing/2014/main" id="{EA51DBD6-DA00-7A0A-106B-83589C3E1588}"/>
                </a:ext>
              </a:extLst>
            </p:cNvPr>
            <p:cNvGrpSpPr/>
            <p:nvPr/>
          </p:nvGrpSpPr>
          <p:grpSpPr>
            <a:xfrm>
              <a:off x="6725914" y="2764425"/>
              <a:ext cx="822843" cy="754654"/>
              <a:chOff x="6725914" y="2764425"/>
              <a:chExt cx="822843" cy="754654"/>
            </a:xfrm>
          </p:grpSpPr>
          <p:sp>
            <p:nvSpPr>
              <p:cNvPr id="31" name="TextBox 30">
                <a:extLst>
                  <a:ext uri="{FF2B5EF4-FFF2-40B4-BE49-F238E27FC236}">
                    <a16:creationId xmlns:a16="http://schemas.microsoft.com/office/drawing/2014/main" id="{A7C4E31C-548F-42C8-9364-AE160ACA2D52}"/>
                  </a:ext>
                </a:extLst>
              </p:cNvPr>
              <p:cNvSpPr txBox="1"/>
              <p:nvPr/>
            </p:nvSpPr>
            <p:spPr>
              <a:xfrm>
                <a:off x="6725914" y="3153371"/>
                <a:ext cx="822843" cy="365708"/>
              </a:xfrm>
              <a:prstGeom prst="rect">
                <a:avLst/>
              </a:prstGeom>
              <a:noFill/>
            </p:spPr>
            <p:txBody>
              <a:bodyPr wrap="square" lIns="91427" rIns="91427" rtlCol="0">
                <a:noAutofit/>
              </a:bodyPr>
              <a:lstStyle>
                <a:defPPr>
                  <a:defRPr lang="en-US"/>
                </a:defPPr>
                <a:lvl1pPr algn="ctr">
                  <a:defRPr sz="1200" i="1">
                    <a:solidFill>
                      <a:srgbClr val="0070C0"/>
                    </a:solidFill>
                    <a:effectLst>
                      <a:outerShdw blurRad="38100" dist="38100" dir="2700000" algn="tl">
                        <a:srgbClr val="000000">
                          <a:alpha val="43137"/>
                        </a:srgbClr>
                      </a:outerShdw>
                    </a:effectLst>
                  </a:defRPr>
                </a:lvl1pPr>
              </a:lstStyle>
              <a:p>
                <a:pPr defTabSz="914049">
                  <a:lnSpc>
                    <a:spcPct val="90000"/>
                  </a:lnSpc>
                  <a:defRPr/>
                </a:pPr>
                <a:r>
                  <a:rPr lang="en-US" sz="1000" i="0">
                    <a:solidFill>
                      <a:srgbClr val="000000"/>
                    </a:solidFill>
                    <a:effectLst/>
                    <a:latin typeface="Segoe UI" panose="020B0502040204020203" pitchFamily="34" charset="0"/>
                    <a:cs typeface="Segoe UI" panose="020B0502040204020203" pitchFamily="34" charset="0"/>
                  </a:rPr>
                  <a:t>Azure SQL</a:t>
                </a:r>
              </a:p>
            </p:txBody>
          </p:sp>
          <p:grpSp>
            <p:nvGrpSpPr>
              <p:cNvPr id="3" name="Group 2">
                <a:extLst>
                  <a:ext uri="{FF2B5EF4-FFF2-40B4-BE49-F238E27FC236}">
                    <a16:creationId xmlns:a16="http://schemas.microsoft.com/office/drawing/2014/main" id="{4B0F20F6-A10B-41C2-9491-239CD1174497}"/>
                  </a:ext>
                </a:extLst>
              </p:cNvPr>
              <p:cNvGrpSpPr/>
              <p:nvPr/>
            </p:nvGrpSpPr>
            <p:grpSpPr>
              <a:xfrm>
                <a:off x="6856657" y="2764425"/>
                <a:ext cx="561356" cy="286548"/>
                <a:chOff x="6498071" y="2955668"/>
                <a:chExt cx="561435" cy="286589"/>
              </a:xfrm>
            </p:grpSpPr>
            <p:pic>
              <p:nvPicPr>
                <p:cNvPr id="48" name="Picture 52">
                  <a:extLst>
                    <a:ext uri="{FF2B5EF4-FFF2-40B4-BE49-F238E27FC236}">
                      <a16:creationId xmlns:a16="http://schemas.microsoft.com/office/drawing/2014/main" id="{8B78C2F1-BE2C-4C7A-B883-4C2A31902361}"/>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rcRect/>
                <a:stretch/>
              </p:blipFill>
              <p:spPr>
                <a:xfrm>
                  <a:off x="6498071" y="2955668"/>
                  <a:ext cx="274320" cy="274320"/>
                </a:xfrm>
                <a:prstGeom prst="rect">
                  <a:avLst/>
                </a:prstGeom>
              </p:spPr>
            </p:pic>
            <p:pic>
              <p:nvPicPr>
                <p:cNvPr id="51" name="Picture 56">
                  <a:extLst>
                    <a:ext uri="{FF2B5EF4-FFF2-40B4-BE49-F238E27FC236}">
                      <a16:creationId xmlns:a16="http://schemas.microsoft.com/office/drawing/2014/main" id="{6FA9C06C-B775-4696-9960-C03887A28435}"/>
                    </a:ext>
                  </a:extLst>
                </p:cNvPr>
                <p:cNvPicPr>
                  <a:picLocks noChangeAspect="1"/>
                </p:cNvPicPr>
                <p:nvPr/>
              </p:nvPicPr>
              <p:blipFill>
                <a:blip r:embed="rId13">
                  <a:extLst>
                    <a:ext uri="{28A0092B-C50C-407E-A947-70E740481C1C}">
                      <a14:useLocalDpi xmlns:a14="http://schemas.microsoft.com/office/drawing/2010/main"/>
                    </a:ext>
                    <a:ext uri="{96DAC541-7B7A-43D3-8B79-37D633B846F1}">
                      <asvg:svgBlip xmlns:asvg="http://schemas.microsoft.com/office/drawing/2016/SVG/main" r:embed="rId14"/>
                    </a:ext>
                  </a:extLst>
                </a:blip>
                <a:srcRect/>
                <a:stretch/>
              </p:blipFill>
              <p:spPr>
                <a:xfrm>
                  <a:off x="6785186" y="2967937"/>
                  <a:ext cx="274320" cy="274320"/>
                </a:xfrm>
                <a:prstGeom prst="rect">
                  <a:avLst/>
                </a:prstGeom>
              </p:spPr>
            </p:pic>
          </p:grpSp>
        </p:grpSp>
      </p:grpSp>
      <p:grpSp>
        <p:nvGrpSpPr>
          <p:cNvPr id="79" name="Group 78">
            <a:extLst>
              <a:ext uri="{FF2B5EF4-FFF2-40B4-BE49-F238E27FC236}">
                <a16:creationId xmlns:a16="http://schemas.microsoft.com/office/drawing/2014/main" id="{61344308-A770-A8B1-FA70-E840D9C4CE2B}"/>
              </a:ext>
            </a:extLst>
          </p:cNvPr>
          <p:cNvGrpSpPr/>
          <p:nvPr/>
        </p:nvGrpSpPr>
        <p:grpSpPr>
          <a:xfrm>
            <a:off x="9860034" y="2304755"/>
            <a:ext cx="1038883" cy="1214324"/>
            <a:chOff x="9860034" y="2304755"/>
            <a:chExt cx="1038883" cy="1214324"/>
          </a:xfrm>
        </p:grpSpPr>
        <p:sp>
          <p:nvSpPr>
            <p:cNvPr id="16" name="Oval 15">
              <a:extLst>
                <a:ext uri="{FF2B5EF4-FFF2-40B4-BE49-F238E27FC236}">
                  <a16:creationId xmlns:a16="http://schemas.microsoft.com/office/drawing/2014/main" id="{B55ACED3-F11B-4F1B-9DE2-E51E2BB6C198}"/>
                </a:ext>
              </a:extLst>
            </p:cNvPr>
            <p:cNvSpPr/>
            <p:nvPr/>
          </p:nvSpPr>
          <p:spPr>
            <a:xfrm>
              <a:off x="10271643" y="2304755"/>
              <a:ext cx="215665" cy="219425"/>
            </a:xfrm>
            <a:prstGeom prst="ellipse">
              <a:avLst/>
            </a:prstGeom>
            <a:solidFill>
              <a:srgbClr val="92D050"/>
            </a:solidFill>
            <a:ln w="10795" cap="flat" cmpd="sng" algn="ctr">
              <a:noFill/>
              <a:prstDash val="solid"/>
            </a:ln>
            <a:effectLst/>
          </p:spPr>
        </p:sp>
        <p:grpSp>
          <p:nvGrpSpPr>
            <p:cNvPr id="70" name="Group 69">
              <a:extLst>
                <a:ext uri="{FF2B5EF4-FFF2-40B4-BE49-F238E27FC236}">
                  <a16:creationId xmlns:a16="http://schemas.microsoft.com/office/drawing/2014/main" id="{CDD20D7C-848A-3928-86D8-72E856E42EBF}"/>
                </a:ext>
              </a:extLst>
            </p:cNvPr>
            <p:cNvGrpSpPr/>
            <p:nvPr/>
          </p:nvGrpSpPr>
          <p:grpSpPr>
            <a:xfrm>
              <a:off x="9860034" y="2770557"/>
              <a:ext cx="1038883" cy="748522"/>
              <a:chOff x="9860034" y="2770557"/>
              <a:chExt cx="1038883" cy="748522"/>
            </a:xfrm>
          </p:grpSpPr>
          <p:sp>
            <p:nvSpPr>
              <p:cNvPr id="37" name="TextBox 36">
                <a:extLst>
                  <a:ext uri="{FF2B5EF4-FFF2-40B4-BE49-F238E27FC236}">
                    <a16:creationId xmlns:a16="http://schemas.microsoft.com/office/drawing/2014/main" id="{117F33FA-2CD3-4D52-991A-CC12A5151253}"/>
                  </a:ext>
                </a:extLst>
              </p:cNvPr>
              <p:cNvSpPr txBox="1"/>
              <p:nvPr/>
            </p:nvSpPr>
            <p:spPr>
              <a:xfrm>
                <a:off x="9860034" y="3153371"/>
                <a:ext cx="1038883" cy="365708"/>
              </a:xfrm>
              <a:prstGeom prst="rect">
                <a:avLst/>
              </a:prstGeom>
              <a:noFill/>
            </p:spPr>
            <p:txBody>
              <a:bodyPr wrap="square" lIns="91427" rIns="91427">
                <a:noAutofit/>
              </a:bodyPr>
              <a:lstStyle/>
              <a:p>
                <a:pPr algn="ctr" defTabSz="914225">
                  <a:lnSpc>
                    <a:spcPct val="90000"/>
                  </a:lnSpc>
                  <a:defRPr/>
                </a:pPr>
                <a:r>
                  <a:rPr lang="en-US" sz="1000">
                    <a:solidFill>
                      <a:srgbClr val="000000"/>
                    </a:solidFill>
                    <a:latin typeface="Segoe UI" panose="020B0502040204020203" pitchFamily="34" charset="0"/>
                    <a:cs typeface="Segoe UI" panose="020B0502040204020203" pitchFamily="34" charset="0"/>
                  </a:rPr>
                  <a:t>Azure Synapse</a:t>
                </a:r>
              </a:p>
            </p:txBody>
          </p:sp>
          <p:pic>
            <p:nvPicPr>
              <p:cNvPr id="53" name="Picture 141">
                <a:extLst>
                  <a:ext uri="{FF2B5EF4-FFF2-40B4-BE49-F238E27FC236}">
                    <a16:creationId xmlns:a16="http://schemas.microsoft.com/office/drawing/2014/main" id="{AB70C65E-65FA-4C3C-ADDA-45F305911DF4}"/>
                  </a:ext>
                </a:extLst>
              </p:cNvPr>
              <p:cNvPicPr>
                <a:picLocks noChangeAspect="1"/>
              </p:cNvPicPr>
              <p:nvPr/>
            </p:nvPicPr>
            <p:blipFill>
              <a:blip r:embed="rId15">
                <a:extLst>
                  <a:ext uri="{28A0092B-C50C-407E-A947-70E740481C1C}">
                    <a14:useLocalDpi xmlns:a14="http://schemas.microsoft.com/office/drawing/2010/main"/>
                  </a:ext>
                  <a:ext uri="{96DAC541-7B7A-43D3-8B79-37D633B846F1}">
                    <asvg:svgBlip xmlns:asvg="http://schemas.microsoft.com/office/drawing/2016/SVG/main" r:embed="rId16"/>
                  </a:ext>
                </a:extLst>
              </a:blip>
              <a:srcRect/>
              <a:stretch/>
            </p:blipFill>
            <p:spPr>
              <a:xfrm>
                <a:off x="10242335" y="2770557"/>
                <a:ext cx="274281" cy="274281"/>
              </a:xfrm>
              <a:prstGeom prst="rect">
                <a:avLst/>
              </a:prstGeom>
            </p:spPr>
          </p:pic>
        </p:grpSp>
      </p:grpSp>
      <p:grpSp>
        <p:nvGrpSpPr>
          <p:cNvPr id="73" name="Group 72">
            <a:extLst>
              <a:ext uri="{FF2B5EF4-FFF2-40B4-BE49-F238E27FC236}">
                <a16:creationId xmlns:a16="http://schemas.microsoft.com/office/drawing/2014/main" id="{DAEC38F1-22CE-61F3-032F-EDC6D79BF291}"/>
              </a:ext>
            </a:extLst>
          </p:cNvPr>
          <p:cNvGrpSpPr/>
          <p:nvPr/>
        </p:nvGrpSpPr>
        <p:grpSpPr>
          <a:xfrm>
            <a:off x="3534959" y="2304755"/>
            <a:ext cx="822843" cy="1214324"/>
            <a:chOff x="3580326" y="2304755"/>
            <a:chExt cx="822843" cy="1214324"/>
          </a:xfrm>
        </p:grpSpPr>
        <p:sp>
          <p:nvSpPr>
            <p:cNvPr id="10" name="Oval 9">
              <a:extLst>
                <a:ext uri="{FF2B5EF4-FFF2-40B4-BE49-F238E27FC236}">
                  <a16:creationId xmlns:a16="http://schemas.microsoft.com/office/drawing/2014/main" id="{10700739-3055-42ED-9904-4827E5B28353}"/>
                </a:ext>
              </a:extLst>
            </p:cNvPr>
            <p:cNvSpPr/>
            <p:nvPr/>
          </p:nvSpPr>
          <p:spPr>
            <a:xfrm>
              <a:off x="3883915" y="2304755"/>
              <a:ext cx="215665" cy="219425"/>
            </a:xfrm>
            <a:prstGeom prst="ellipse">
              <a:avLst/>
            </a:prstGeom>
            <a:solidFill>
              <a:srgbClr val="92D050"/>
            </a:solidFill>
            <a:ln w="10795" cap="flat" cmpd="sng" algn="ctr">
              <a:noFill/>
              <a:prstDash val="solid"/>
            </a:ln>
            <a:effectLst/>
          </p:spPr>
        </p:sp>
        <p:grpSp>
          <p:nvGrpSpPr>
            <p:cNvPr id="28" name="Group 27">
              <a:extLst>
                <a:ext uri="{FF2B5EF4-FFF2-40B4-BE49-F238E27FC236}">
                  <a16:creationId xmlns:a16="http://schemas.microsoft.com/office/drawing/2014/main" id="{4AF12182-6283-09E8-EAEF-A6273DAE8E7C}"/>
                </a:ext>
              </a:extLst>
            </p:cNvPr>
            <p:cNvGrpSpPr/>
            <p:nvPr/>
          </p:nvGrpSpPr>
          <p:grpSpPr>
            <a:xfrm>
              <a:off x="3580326" y="2770557"/>
              <a:ext cx="822843" cy="748522"/>
              <a:chOff x="3534959" y="2770557"/>
              <a:chExt cx="822843" cy="748522"/>
            </a:xfrm>
          </p:grpSpPr>
          <p:sp>
            <p:nvSpPr>
              <p:cNvPr id="34" name="Rectangle 33">
                <a:extLst>
                  <a:ext uri="{FF2B5EF4-FFF2-40B4-BE49-F238E27FC236}">
                    <a16:creationId xmlns:a16="http://schemas.microsoft.com/office/drawing/2014/main" id="{501B3576-FFCA-486A-9BD0-AC0871E5D830}"/>
                  </a:ext>
                </a:extLst>
              </p:cNvPr>
              <p:cNvSpPr/>
              <p:nvPr/>
            </p:nvSpPr>
            <p:spPr>
              <a:xfrm>
                <a:off x="3534959" y="3153371"/>
                <a:ext cx="822843" cy="365708"/>
              </a:xfrm>
              <a:prstGeom prst="rect">
                <a:avLst/>
              </a:prstGeom>
              <a:noFill/>
            </p:spPr>
            <p:txBody>
              <a:bodyPr wrap="square" lIns="91427" rIns="91427" rtlCol="0">
                <a:noAutofit/>
              </a:bodyPr>
              <a:lstStyle/>
              <a:p>
                <a:pPr algn="ctr" defTabSz="914049">
                  <a:lnSpc>
                    <a:spcPct val="90000"/>
                  </a:lnSpc>
                  <a:defRPr/>
                </a:pPr>
                <a:r>
                  <a:rPr lang="en-US" sz="1000" dirty="0">
                    <a:solidFill>
                      <a:srgbClr val="000000"/>
                    </a:solidFill>
                    <a:latin typeface="Segoe UI" panose="020B0502040204020203" pitchFamily="34" charset="0"/>
                    <a:cs typeface="Segoe UI" panose="020B0502040204020203" pitchFamily="34" charset="0"/>
                  </a:rPr>
                  <a:t>On-prem Servers</a:t>
                </a:r>
              </a:p>
            </p:txBody>
          </p:sp>
          <p:pic>
            <p:nvPicPr>
              <p:cNvPr id="54" name="Picture 10">
                <a:extLst>
                  <a:ext uri="{FF2B5EF4-FFF2-40B4-BE49-F238E27FC236}">
                    <a16:creationId xmlns:a16="http://schemas.microsoft.com/office/drawing/2014/main" id="{F1718995-2CF9-4865-9290-1775681089A0}"/>
                  </a:ext>
                </a:extLst>
              </p:cNvPr>
              <p:cNvPicPr>
                <a:picLocks noChangeAspect="1" noChangeArrowheads="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bwMode="auto">
              <a:xfrm>
                <a:off x="3809240" y="2770557"/>
                <a:ext cx="274281" cy="274281"/>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77" name="Group 76">
            <a:extLst>
              <a:ext uri="{FF2B5EF4-FFF2-40B4-BE49-F238E27FC236}">
                <a16:creationId xmlns:a16="http://schemas.microsoft.com/office/drawing/2014/main" id="{7707FF26-5914-7B9E-1F16-3CA3B3D62014}"/>
              </a:ext>
            </a:extLst>
          </p:cNvPr>
          <p:cNvGrpSpPr/>
          <p:nvPr/>
        </p:nvGrpSpPr>
        <p:grpSpPr>
          <a:xfrm>
            <a:off x="7770620" y="2304755"/>
            <a:ext cx="822843" cy="1214324"/>
            <a:chOff x="7770620" y="2304755"/>
            <a:chExt cx="822843" cy="1214324"/>
          </a:xfrm>
        </p:grpSpPr>
        <p:sp>
          <p:nvSpPr>
            <p:cNvPr id="14" name="Oval 13">
              <a:extLst>
                <a:ext uri="{FF2B5EF4-FFF2-40B4-BE49-F238E27FC236}">
                  <a16:creationId xmlns:a16="http://schemas.microsoft.com/office/drawing/2014/main" id="{BDE24E83-B3CF-4D3B-99A5-1D9AF0FE7BA6}"/>
                </a:ext>
              </a:extLst>
            </p:cNvPr>
            <p:cNvSpPr/>
            <p:nvPr/>
          </p:nvSpPr>
          <p:spPr>
            <a:xfrm>
              <a:off x="8074209" y="2304755"/>
              <a:ext cx="215665" cy="219425"/>
            </a:xfrm>
            <a:prstGeom prst="ellipse">
              <a:avLst/>
            </a:prstGeom>
            <a:solidFill>
              <a:srgbClr val="92D050"/>
            </a:solidFill>
            <a:ln w="10795" cap="flat" cmpd="sng" algn="ctr">
              <a:noFill/>
              <a:prstDash val="solid"/>
            </a:ln>
            <a:effectLst/>
          </p:spPr>
        </p:sp>
        <p:grpSp>
          <p:nvGrpSpPr>
            <p:cNvPr id="68" name="Group 67">
              <a:extLst>
                <a:ext uri="{FF2B5EF4-FFF2-40B4-BE49-F238E27FC236}">
                  <a16:creationId xmlns:a16="http://schemas.microsoft.com/office/drawing/2014/main" id="{3B2B7993-CB8C-25AE-1E2D-E63DBEA8B01F}"/>
                </a:ext>
              </a:extLst>
            </p:cNvPr>
            <p:cNvGrpSpPr/>
            <p:nvPr/>
          </p:nvGrpSpPr>
          <p:grpSpPr>
            <a:xfrm>
              <a:off x="7770620" y="2774177"/>
              <a:ext cx="822843" cy="744902"/>
              <a:chOff x="7770620" y="2774177"/>
              <a:chExt cx="822843" cy="744902"/>
            </a:xfrm>
          </p:grpSpPr>
          <p:sp>
            <p:nvSpPr>
              <p:cNvPr id="29" name="Rectangle 28">
                <a:extLst>
                  <a:ext uri="{FF2B5EF4-FFF2-40B4-BE49-F238E27FC236}">
                    <a16:creationId xmlns:a16="http://schemas.microsoft.com/office/drawing/2014/main" id="{65D38B30-D0FD-4CD5-9F4F-F58D4DCF1D13}"/>
                  </a:ext>
                </a:extLst>
              </p:cNvPr>
              <p:cNvSpPr/>
              <p:nvPr/>
            </p:nvSpPr>
            <p:spPr>
              <a:xfrm>
                <a:off x="7770620" y="3153371"/>
                <a:ext cx="822843" cy="365708"/>
              </a:xfrm>
              <a:prstGeom prst="rect">
                <a:avLst/>
              </a:prstGeom>
              <a:noFill/>
            </p:spPr>
            <p:txBody>
              <a:bodyPr wrap="square" lIns="91427" rIns="91427" rtlCol="0">
                <a:noAutofit/>
              </a:bodyPr>
              <a:lstStyle/>
              <a:p>
                <a:pPr algn="ctr" defTabSz="914049">
                  <a:lnSpc>
                    <a:spcPct val="90000"/>
                  </a:lnSpc>
                  <a:defRPr/>
                </a:pPr>
                <a:r>
                  <a:rPr lang="en-US" sz="1000">
                    <a:solidFill>
                      <a:srgbClr val="000000"/>
                    </a:solidFill>
                    <a:latin typeface="Segoe UI" panose="020B0502040204020203" pitchFamily="34" charset="0"/>
                    <a:cs typeface="Segoe UI" panose="020B0502040204020203" pitchFamily="34" charset="0"/>
                  </a:rPr>
                  <a:t>Azure Storage</a:t>
                </a:r>
              </a:p>
            </p:txBody>
          </p:sp>
          <p:grpSp>
            <p:nvGrpSpPr>
              <p:cNvPr id="18" name="Group 17">
                <a:extLst>
                  <a:ext uri="{FF2B5EF4-FFF2-40B4-BE49-F238E27FC236}">
                    <a16:creationId xmlns:a16="http://schemas.microsoft.com/office/drawing/2014/main" id="{72915C39-8907-464D-A892-808C6AD2922C}"/>
                  </a:ext>
                </a:extLst>
              </p:cNvPr>
              <p:cNvGrpSpPr/>
              <p:nvPr/>
            </p:nvGrpSpPr>
            <p:grpSpPr>
              <a:xfrm>
                <a:off x="7866297" y="2774177"/>
                <a:ext cx="631489" cy="267043"/>
                <a:chOff x="7805427" y="2866012"/>
                <a:chExt cx="631579" cy="267081"/>
              </a:xfrm>
            </p:grpSpPr>
            <p:grpSp>
              <p:nvGrpSpPr>
                <p:cNvPr id="17" name="Group 16">
                  <a:extLst>
                    <a:ext uri="{FF2B5EF4-FFF2-40B4-BE49-F238E27FC236}">
                      <a16:creationId xmlns:a16="http://schemas.microsoft.com/office/drawing/2014/main" id="{FE87FB6B-E9AA-433E-84D7-CF4577EFDC21}"/>
                    </a:ext>
                  </a:extLst>
                </p:cNvPr>
                <p:cNvGrpSpPr/>
                <p:nvPr/>
              </p:nvGrpSpPr>
              <p:grpSpPr>
                <a:xfrm>
                  <a:off x="7805427" y="2866012"/>
                  <a:ext cx="307255" cy="267081"/>
                  <a:chOff x="4370803" y="4005935"/>
                  <a:chExt cx="307255" cy="267081"/>
                </a:xfrm>
              </p:grpSpPr>
              <p:pic>
                <p:nvPicPr>
                  <p:cNvPr id="55" name="Picture 54" descr="Icon&#10;&#10;Description automatically generated with medium confidence">
                    <a:extLst>
                      <a:ext uri="{FF2B5EF4-FFF2-40B4-BE49-F238E27FC236}">
                        <a16:creationId xmlns:a16="http://schemas.microsoft.com/office/drawing/2014/main" id="{41FA9138-BD73-414F-8A12-C0F4A932F819}"/>
                      </a:ext>
                    </a:extLst>
                  </p:cNvPr>
                  <p:cNvPicPr>
                    <a:picLocks noChangeAspect="1"/>
                  </p:cNvPicPr>
                  <p:nvPr/>
                </p:nvPicPr>
                <p:blipFill rotWithShape="1">
                  <a:blip r:embed="rId17" cstate="email">
                    <a:extLst>
                      <a:ext uri="{28A0092B-C50C-407E-A947-70E740481C1C}">
                        <a14:useLocalDpi xmlns:a14="http://schemas.microsoft.com/office/drawing/2010/main"/>
                      </a:ext>
                    </a:extLst>
                  </a:blip>
                  <a:srcRect/>
                  <a:stretch/>
                </p:blipFill>
                <p:spPr>
                  <a:xfrm>
                    <a:off x="4370803" y="4005935"/>
                    <a:ext cx="307255" cy="267081"/>
                  </a:xfrm>
                  <a:prstGeom prst="rect">
                    <a:avLst/>
                  </a:prstGeom>
                </p:spPr>
              </p:pic>
              <p:sp>
                <p:nvSpPr>
                  <p:cNvPr id="56" name="Rectangle: Rounded Corners 55">
                    <a:extLst>
                      <a:ext uri="{FF2B5EF4-FFF2-40B4-BE49-F238E27FC236}">
                        <a16:creationId xmlns:a16="http://schemas.microsoft.com/office/drawing/2014/main" id="{06E5B798-5E71-4204-8B15-46FD63A2EC53}"/>
                      </a:ext>
                    </a:extLst>
                  </p:cNvPr>
                  <p:cNvSpPr/>
                  <p:nvPr/>
                </p:nvSpPr>
                <p:spPr bwMode="auto">
                  <a:xfrm>
                    <a:off x="4441301" y="4048863"/>
                    <a:ext cx="166259" cy="189231"/>
                  </a:xfrm>
                  <a:prstGeom prst="roundRect">
                    <a:avLst/>
                  </a:prstGeom>
                  <a:solidFill>
                    <a:srgbClr val="2979F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latin typeface="Segoe UI"/>
                      <a:ea typeface="Segoe UI" pitchFamily="34" charset="0"/>
                      <a:cs typeface="Segoe UI" pitchFamily="34" charset="0"/>
                    </a:endParaRPr>
                  </a:p>
                </p:txBody>
              </p:sp>
              <p:pic>
                <p:nvPicPr>
                  <p:cNvPr id="57" name="Graphic 56">
                    <a:extLst>
                      <a:ext uri="{FF2B5EF4-FFF2-40B4-BE49-F238E27FC236}">
                        <a16:creationId xmlns:a16="http://schemas.microsoft.com/office/drawing/2014/main" id="{E1F364D2-03A3-4337-8408-7071B410DA56}"/>
                      </a:ext>
                    </a:extLst>
                  </p:cNvPr>
                  <p:cNvPicPr>
                    <a:picLocks noChangeAspect="1"/>
                  </p:cNvPicPr>
                  <p:nvPr/>
                </p:nvPicPr>
                <p:blipFill>
                  <a:blip r:embed="rId18">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4429815" y="4048863"/>
                    <a:ext cx="189231" cy="189231"/>
                  </a:xfrm>
                  <a:prstGeom prst="rect">
                    <a:avLst/>
                  </a:prstGeom>
                </p:spPr>
              </p:pic>
            </p:grpSp>
            <p:pic>
              <p:nvPicPr>
                <p:cNvPr id="58" name="Picture 57" descr="Icon&#10;&#10;Description automatically generated with medium confidence">
                  <a:extLst>
                    <a:ext uri="{FF2B5EF4-FFF2-40B4-BE49-F238E27FC236}">
                      <a16:creationId xmlns:a16="http://schemas.microsoft.com/office/drawing/2014/main" id="{ADFD6D20-A5ED-4A39-BE72-43AD492DCB65}"/>
                    </a:ext>
                  </a:extLst>
                </p:cNvPr>
                <p:cNvPicPr>
                  <a:picLocks noChangeAspect="1"/>
                </p:cNvPicPr>
                <p:nvPr/>
              </p:nvPicPr>
              <p:blipFill rotWithShape="1">
                <a:blip r:embed="rId17" cstate="email">
                  <a:extLst>
                    <a:ext uri="{28A0092B-C50C-407E-A947-70E740481C1C}">
                      <a14:useLocalDpi xmlns:a14="http://schemas.microsoft.com/office/drawing/2010/main"/>
                    </a:ext>
                  </a:extLst>
                </a:blip>
                <a:srcRect/>
                <a:stretch/>
              </p:blipFill>
              <p:spPr>
                <a:xfrm>
                  <a:off x="8129751" y="2866012"/>
                  <a:ext cx="307255" cy="267081"/>
                </a:xfrm>
                <a:prstGeom prst="rect">
                  <a:avLst/>
                </a:prstGeom>
              </p:spPr>
            </p:pic>
          </p:grpSp>
        </p:grpSp>
      </p:grpSp>
      <p:grpSp>
        <p:nvGrpSpPr>
          <p:cNvPr id="78" name="Group 77">
            <a:extLst>
              <a:ext uri="{FF2B5EF4-FFF2-40B4-BE49-F238E27FC236}">
                <a16:creationId xmlns:a16="http://schemas.microsoft.com/office/drawing/2014/main" id="{931A8E9E-8EF7-5276-E00C-2826FBD98CBC}"/>
              </a:ext>
            </a:extLst>
          </p:cNvPr>
          <p:cNvGrpSpPr/>
          <p:nvPr/>
        </p:nvGrpSpPr>
        <p:grpSpPr>
          <a:xfrm>
            <a:off x="8815326" y="2304755"/>
            <a:ext cx="822843" cy="1214324"/>
            <a:chOff x="8840885" y="2304755"/>
            <a:chExt cx="822843" cy="1214324"/>
          </a:xfrm>
        </p:grpSpPr>
        <p:sp>
          <p:nvSpPr>
            <p:cNvPr id="15" name="Oval 14">
              <a:extLst>
                <a:ext uri="{FF2B5EF4-FFF2-40B4-BE49-F238E27FC236}">
                  <a16:creationId xmlns:a16="http://schemas.microsoft.com/office/drawing/2014/main" id="{64EF677A-78F1-4B40-83CE-16B199FA88AC}"/>
                </a:ext>
              </a:extLst>
            </p:cNvPr>
            <p:cNvSpPr/>
            <p:nvPr/>
          </p:nvSpPr>
          <p:spPr>
            <a:xfrm>
              <a:off x="9144474" y="2304755"/>
              <a:ext cx="215665" cy="219425"/>
            </a:xfrm>
            <a:prstGeom prst="ellipse">
              <a:avLst/>
            </a:prstGeom>
            <a:solidFill>
              <a:srgbClr val="92D050"/>
            </a:solidFill>
            <a:ln w="10795" cap="flat" cmpd="sng" algn="ctr">
              <a:noFill/>
              <a:prstDash val="solid"/>
            </a:ln>
            <a:effectLst/>
          </p:spPr>
        </p:sp>
        <p:grpSp>
          <p:nvGrpSpPr>
            <p:cNvPr id="69" name="Group 68">
              <a:extLst>
                <a:ext uri="{FF2B5EF4-FFF2-40B4-BE49-F238E27FC236}">
                  <a16:creationId xmlns:a16="http://schemas.microsoft.com/office/drawing/2014/main" id="{ABDF9862-46BA-2F74-B158-0DC1EEED1417}"/>
                </a:ext>
              </a:extLst>
            </p:cNvPr>
            <p:cNvGrpSpPr/>
            <p:nvPr/>
          </p:nvGrpSpPr>
          <p:grpSpPr>
            <a:xfrm>
              <a:off x="8840885" y="2737862"/>
              <a:ext cx="822843" cy="781217"/>
              <a:chOff x="8840885" y="2737862"/>
              <a:chExt cx="822843" cy="781217"/>
            </a:xfrm>
          </p:grpSpPr>
          <p:sp>
            <p:nvSpPr>
              <p:cNvPr id="36" name="TextBox 35">
                <a:extLst>
                  <a:ext uri="{FF2B5EF4-FFF2-40B4-BE49-F238E27FC236}">
                    <a16:creationId xmlns:a16="http://schemas.microsoft.com/office/drawing/2014/main" id="{9C52C703-AB5C-45B4-A2EF-B50FE9E3A74E}"/>
                  </a:ext>
                </a:extLst>
              </p:cNvPr>
              <p:cNvSpPr txBox="1"/>
              <p:nvPr/>
            </p:nvSpPr>
            <p:spPr>
              <a:xfrm>
                <a:off x="8840885" y="3153371"/>
                <a:ext cx="822843" cy="365708"/>
              </a:xfrm>
              <a:prstGeom prst="rect">
                <a:avLst/>
              </a:prstGeom>
              <a:noFill/>
            </p:spPr>
            <p:txBody>
              <a:bodyPr wrap="square" lIns="91427" rIns="91427" rtlCol="0">
                <a:noAutofit/>
              </a:bodyPr>
              <a:lstStyle>
                <a:defPPr>
                  <a:defRPr lang="en-US"/>
                </a:defPPr>
                <a:lvl1pPr algn="ctr">
                  <a:defRPr sz="1200" i="1">
                    <a:solidFill>
                      <a:srgbClr val="0070C0"/>
                    </a:solidFill>
                    <a:effectLst>
                      <a:outerShdw blurRad="38100" dist="38100" dir="2700000" algn="tl">
                        <a:srgbClr val="000000">
                          <a:alpha val="43137"/>
                        </a:srgbClr>
                      </a:outerShdw>
                    </a:effectLst>
                  </a:defRPr>
                </a:lvl1pPr>
              </a:lstStyle>
              <a:p>
                <a:pPr defTabSz="914049">
                  <a:lnSpc>
                    <a:spcPct val="90000"/>
                  </a:lnSpc>
                  <a:defRPr/>
                </a:pPr>
                <a:r>
                  <a:rPr lang="en-US" sz="1000" i="0" dirty="0">
                    <a:solidFill>
                      <a:srgbClr val="000000"/>
                    </a:solidFill>
                    <a:effectLst/>
                    <a:latin typeface="Segoe UI" panose="020B0502040204020203" pitchFamily="34" charset="0"/>
                    <a:cs typeface="Segoe UI" panose="020B0502040204020203" pitchFamily="34" charset="0"/>
                  </a:rPr>
                  <a:t>SQL servers</a:t>
                </a:r>
              </a:p>
            </p:txBody>
          </p:sp>
          <p:grpSp>
            <p:nvGrpSpPr>
              <p:cNvPr id="20" name="Group 19">
                <a:extLst>
                  <a:ext uri="{FF2B5EF4-FFF2-40B4-BE49-F238E27FC236}">
                    <a16:creationId xmlns:a16="http://schemas.microsoft.com/office/drawing/2014/main" id="{7028D3AA-BF28-49F6-A766-E0ACE07C66BC}"/>
                  </a:ext>
                </a:extLst>
              </p:cNvPr>
              <p:cNvGrpSpPr/>
              <p:nvPr/>
            </p:nvGrpSpPr>
            <p:grpSpPr>
              <a:xfrm>
                <a:off x="8875089" y="2737862"/>
                <a:ext cx="754435" cy="339672"/>
                <a:chOff x="9142899" y="2845081"/>
                <a:chExt cx="754542" cy="339720"/>
              </a:xfrm>
            </p:grpSpPr>
            <p:pic>
              <p:nvPicPr>
                <p:cNvPr id="52" name="Picture 64">
                  <a:extLst>
                    <a:ext uri="{FF2B5EF4-FFF2-40B4-BE49-F238E27FC236}">
                      <a16:creationId xmlns:a16="http://schemas.microsoft.com/office/drawing/2014/main" id="{D4A75988-1B0E-472C-88D5-615609DEF01C}"/>
                    </a:ext>
                  </a:extLst>
                </p:cNvPr>
                <p:cNvPicPr>
                  <a:picLocks noChangeAspect="1"/>
                </p:cNvPicPr>
                <p:nvPr/>
              </p:nvPicPr>
              <p:blipFill>
                <a:blip r:embed="rId20">
                  <a:extLst>
                    <a:ext uri="{28A0092B-C50C-407E-A947-70E740481C1C}">
                      <a14:useLocalDpi xmlns:a14="http://schemas.microsoft.com/office/drawing/2010/main"/>
                    </a:ext>
                    <a:ext uri="{96DAC541-7B7A-43D3-8B79-37D633B846F1}">
                      <asvg:svgBlip xmlns:asvg="http://schemas.microsoft.com/office/drawing/2016/SVG/main" r:embed="rId21"/>
                    </a:ext>
                  </a:extLst>
                </a:blip>
                <a:srcRect/>
                <a:stretch/>
              </p:blipFill>
              <p:spPr>
                <a:xfrm>
                  <a:off x="9142899" y="2906677"/>
                  <a:ext cx="274320" cy="274320"/>
                </a:xfrm>
                <a:prstGeom prst="rect">
                  <a:avLst/>
                </a:prstGeom>
              </p:spPr>
            </p:pic>
            <p:pic>
              <p:nvPicPr>
                <p:cNvPr id="3074" name="Picture 2" descr="SQL Server Logo - Microsoft Vector Free Download | Sql server management  studio, Microsoft sql server, Transact sql">
                  <a:extLst>
                    <a:ext uri="{FF2B5EF4-FFF2-40B4-BE49-F238E27FC236}">
                      <a16:creationId xmlns:a16="http://schemas.microsoft.com/office/drawing/2014/main" id="{3F648A0F-81BA-4875-B09C-C96C4B71AEB5}"/>
                    </a:ext>
                  </a:extLst>
                </p:cNvPr>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9482149" y="2845081"/>
                  <a:ext cx="415292" cy="339720"/>
                </a:xfrm>
                <a:prstGeom prst="rect">
                  <a:avLst/>
                </a:prstGeom>
                <a:noFill/>
                <a:extLst>
                  <a:ext uri="{909E8E84-426E-40DD-AFC4-6F175D3DCCD1}">
                    <a14:hiddenFill xmlns:a14="http://schemas.microsoft.com/office/drawing/2010/main">
                      <a:solidFill>
                        <a:srgbClr val="FFFFFF"/>
                      </a:solidFill>
                    </a14:hiddenFill>
                  </a:ext>
                </a:extLst>
              </p:spPr>
            </p:pic>
          </p:grpSp>
        </p:grpSp>
      </p:grpSp>
      <p:grpSp>
        <p:nvGrpSpPr>
          <p:cNvPr id="80" name="Group 79">
            <a:extLst>
              <a:ext uri="{FF2B5EF4-FFF2-40B4-BE49-F238E27FC236}">
                <a16:creationId xmlns:a16="http://schemas.microsoft.com/office/drawing/2014/main" id="{C3F71E2D-0977-A2B9-BCFC-655C514458A8}"/>
              </a:ext>
            </a:extLst>
          </p:cNvPr>
          <p:cNvGrpSpPr/>
          <p:nvPr/>
        </p:nvGrpSpPr>
        <p:grpSpPr>
          <a:xfrm>
            <a:off x="1553002" y="4822843"/>
            <a:ext cx="980673" cy="1152038"/>
            <a:chOff x="1367412" y="4822843"/>
            <a:chExt cx="980673" cy="1152038"/>
          </a:xfrm>
        </p:grpSpPr>
        <p:sp>
          <p:nvSpPr>
            <p:cNvPr id="19" name="Oval 18">
              <a:extLst>
                <a:ext uri="{FF2B5EF4-FFF2-40B4-BE49-F238E27FC236}">
                  <a16:creationId xmlns:a16="http://schemas.microsoft.com/office/drawing/2014/main" id="{3E7D9C06-96F4-44A9-BC2F-A63762F032A2}"/>
                </a:ext>
              </a:extLst>
            </p:cNvPr>
            <p:cNvSpPr/>
            <p:nvPr/>
          </p:nvSpPr>
          <p:spPr>
            <a:xfrm>
              <a:off x="1749916" y="4822843"/>
              <a:ext cx="215665" cy="219425"/>
            </a:xfrm>
            <a:prstGeom prst="ellipse">
              <a:avLst/>
            </a:prstGeom>
            <a:solidFill>
              <a:srgbClr val="00B050"/>
            </a:solidFill>
            <a:ln w="10795" cap="flat" cmpd="sng" algn="ctr">
              <a:noFill/>
              <a:prstDash val="solid"/>
            </a:ln>
            <a:effectLst/>
          </p:spPr>
        </p:sp>
        <p:sp>
          <p:nvSpPr>
            <p:cNvPr id="39" name="TextBox 38">
              <a:extLst>
                <a:ext uri="{FF2B5EF4-FFF2-40B4-BE49-F238E27FC236}">
                  <a16:creationId xmlns:a16="http://schemas.microsoft.com/office/drawing/2014/main" id="{2D6DD15B-C65B-4ADC-8D90-45F0DBBE80C7}"/>
                </a:ext>
              </a:extLst>
            </p:cNvPr>
            <p:cNvSpPr txBox="1"/>
            <p:nvPr/>
          </p:nvSpPr>
          <p:spPr>
            <a:xfrm>
              <a:off x="1367412" y="5609173"/>
              <a:ext cx="980673" cy="365708"/>
            </a:xfrm>
            <a:prstGeom prst="rect">
              <a:avLst/>
            </a:prstGeom>
            <a:noFill/>
          </p:spPr>
          <p:txBody>
            <a:bodyPr wrap="square" lIns="0" rIns="0" rtlCol="0">
              <a:noAutofit/>
            </a:bodyPr>
            <a:lstStyle>
              <a:defPPr>
                <a:defRPr lang="en-US"/>
              </a:defPPr>
              <a:lvl1pPr algn="ctr">
                <a:defRPr sz="1200" i="1">
                  <a:solidFill>
                    <a:srgbClr val="0070C0"/>
                  </a:solidFill>
                  <a:effectLst>
                    <a:outerShdw blurRad="38100" dist="38100" dir="2700000" algn="tl">
                      <a:srgbClr val="000000">
                        <a:alpha val="43137"/>
                      </a:srgbClr>
                    </a:outerShdw>
                  </a:effectLst>
                </a:defRPr>
              </a:lvl1pPr>
            </a:lstStyle>
            <a:p>
              <a:pPr defTabSz="914049">
                <a:lnSpc>
                  <a:spcPct val="90000"/>
                </a:lnSpc>
                <a:defRPr/>
              </a:pPr>
              <a:r>
                <a:rPr lang="en-US" sz="1000" i="0" dirty="0">
                  <a:solidFill>
                    <a:srgbClr val="000000"/>
                  </a:solidFill>
                  <a:effectLst/>
                  <a:latin typeface="Segoe UI" panose="020B0502040204020203" pitchFamily="34" charset="0"/>
                  <a:cs typeface="Segoe UI" panose="020B0502040204020203" pitchFamily="34" charset="0"/>
                </a:rPr>
                <a:t>Azure Network</a:t>
              </a:r>
            </a:p>
          </p:txBody>
        </p:sp>
        <p:pic>
          <p:nvPicPr>
            <p:cNvPr id="59" name="Picture 2">
              <a:extLst>
                <a:ext uri="{FF2B5EF4-FFF2-40B4-BE49-F238E27FC236}">
                  <a16:creationId xmlns:a16="http://schemas.microsoft.com/office/drawing/2014/main" id="{C7D4D78E-5D9B-4DAA-ADF5-A3F35447D854}"/>
                </a:ext>
              </a:extLst>
            </p:cNvPr>
            <p:cNvPicPr>
              <a:picLocks noChangeAspect="1" noChangeArrowheads="1"/>
            </p:cNvPicPr>
            <p:nvPr/>
          </p:nvPicPr>
          <p:blipFill>
            <a:blip r:embed="rId23">
              <a:extLst>
                <a:ext uri="{28A0092B-C50C-407E-A947-70E740481C1C}">
                  <a14:useLocalDpi xmlns:a14="http://schemas.microsoft.com/office/drawing/2010/main"/>
                </a:ext>
                <a:ext uri="{96DAC541-7B7A-43D3-8B79-37D633B846F1}">
                  <asvg:svgBlip xmlns:asvg="http://schemas.microsoft.com/office/drawing/2016/SVG/main" r:embed="rId24"/>
                </a:ext>
              </a:extLst>
            </a:blip>
            <a:srcRect/>
            <a:stretch/>
          </p:blipFill>
          <p:spPr bwMode="auto">
            <a:xfrm>
              <a:off x="1720608" y="5307365"/>
              <a:ext cx="274281" cy="27428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2" name="Group 81">
            <a:extLst>
              <a:ext uri="{FF2B5EF4-FFF2-40B4-BE49-F238E27FC236}">
                <a16:creationId xmlns:a16="http://schemas.microsoft.com/office/drawing/2014/main" id="{07DB5107-E6C1-E627-151A-D2AE2FC5D71B}"/>
              </a:ext>
            </a:extLst>
          </p:cNvPr>
          <p:cNvGrpSpPr/>
          <p:nvPr/>
        </p:nvGrpSpPr>
        <p:grpSpPr>
          <a:xfrm>
            <a:off x="7041327" y="4822843"/>
            <a:ext cx="822843" cy="1152038"/>
            <a:chOff x="7127220" y="4822843"/>
            <a:chExt cx="822843" cy="1152038"/>
          </a:xfrm>
        </p:grpSpPr>
        <p:sp>
          <p:nvSpPr>
            <p:cNvPr id="26" name="Oval 25">
              <a:extLst>
                <a:ext uri="{FF2B5EF4-FFF2-40B4-BE49-F238E27FC236}">
                  <a16:creationId xmlns:a16="http://schemas.microsoft.com/office/drawing/2014/main" id="{0BE98B1C-51F8-4F1F-855C-70EC6D484E92}"/>
                </a:ext>
              </a:extLst>
            </p:cNvPr>
            <p:cNvSpPr/>
            <p:nvPr/>
          </p:nvSpPr>
          <p:spPr>
            <a:xfrm>
              <a:off x="7430809" y="4822843"/>
              <a:ext cx="215665" cy="219425"/>
            </a:xfrm>
            <a:prstGeom prst="ellipse">
              <a:avLst/>
            </a:prstGeom>
            <a:solidFill>
              <a:srgbClr val="00B050"/>
            </a:solidFill>
            <a:ln w="10795" cap="flat" cmpd="sng" algn="ctr">
              <a:noFill/>
              <a:prstDash val="solid"/>
            </a:ln>
            <a:effectLst/>
          </p:spPr>
        </p:sp>
        <p:sp>
          <p:nvSpPr>
            <p:cNvPr id="40" name="TextBox 39">
              <a:extLst>
                <a:ext uri="{FF2B5EF4-FFF2-40B4-BE49-F238E27FC236}">
                  <a16:creationId xmlns:a16="http://schemas.microsoft.com/office/drawing/2014/main" id="{D27186EA-6C96-4BD3-B40B-118956CED215}"/>
                </a:ext>
              </a:extLst>
            </p:cNvPr>
            <p:cNvSpPr txBox="1"/>
            <p:nvPr/>
          </p:nvSpPr>
          <p:spPr>
            <a:xfrm>
              <a:off x="7127220" y="5609173"/>
              <a:ext cx="822843" cy="365708"/>
            </a:xfrm>
            <a:prstGeom prst="rect">
              <a:avLst/>
            </a:prstGeom>
            <a:noFill/>
          </p:spPr>
          <p:txBody>
            <a:bodyPr wrap="square" lIns="0" rIns="0" rtlCol="0">
              <a:noAutofit/>
            </a:bodyPr>
            <a:lstStyle>
              <a:defPPr>
                <a:defRPr lang="en-US"/>
              </a:defPPr>
              <a:lvl1pPr algn="ctr">
                <a:defRPr sz="1200" i="1">
                  <a:solidFill>
                    <a:srgbClr val="0070C0"/>
                  </a:solidFill>
                  <a:effectLst>
                    <a:outerShdw blurRad="38100" dist="38100" dir="2700000" algn="tl">
                      <a:srgbClr val="000000">
                        <a:alpha val="43137"/>
                      </a:srgbClr>
                    </a:outerShdw>
                  </a:effectLst>
                </a:defRPr>
              </a:lvl1pPr>
            </a:lstStyle>
            <a:p>
              <a:pPr defTabSz="914049">
                <a:lnSpc>
                  <a:spcPct val="90000"/>
                </a:lnSpc>
                <a:defRPr/>
              </a:pPr>
              <a:r>
                <a:rPr lang="en-US" sz="1000" i="0">
                  <a:solidFill>
                    <a:srgbClr val="000000"/>
                  </a:solidFill>
                  <a:effectLst/>
                  <a:latin typeface="Segoe UI" panose="020B0502040204020203" pitchFamily="34" charset="0"/>
                  <a:cs typeface="Segoe UI" panose="020B0502040204020203" pitchFamily="34" charset="0"/>
                </a:rPr>
                <a:t>Azure DNS</a:t>
              </a:r>
            </a:p>
          </p:txBody>
        </p:sp>
        <p:pic>
          <p:nvPicPr>
            <p:cNvPr id="60" name="Picture 154">
              <a:extLst>
                <a:ext uri="{FF2B5EF4-FFF2-40B4-BE49-F238E27FC236}">
                  <a16:creationId xmlns:a16="http://schemas.microsoft.com/office/drawing/2014/main" id="{0BB3A15F-3338-4AD7-9F0A-32CCC15DECA1}"/>
                </a:ext>
              </a:extLst>
            </p:cNvPr>
            <p:cNvPicPr>
              <a:picLocks noChangeAspect="1"/>
            </p:cNvPicPr>
            <p:nvPr/>
          </p:nvPicPr>
          <p:blipFill>
            <a:blip r:embed="rId25">
              <a:extLst>
                <a:ext uri="{28A0092B-C50C-407E-A947-70E740481C1C}">
                  <a14:useLocalDpi xmlns:a14="http://schemas.microsoft.com/office/drawing/2010/main"/>
                </a:ext>
                <a:ext uri="{96DAC541-7B7A-43D3-8B79-37D633B846F1}">
                  <asvg:svgBlip xmlns:asvg="http://schemas.microsoft.com/office/drawing/2016/SVG/main" r:embed="rId26"/>
                </a:ext>
              </a:extLst>
            </a:blip>
            <a:srcRect/>
            <a:stretch/>
          </p:blipFill>
          <p:spPr>
            <a:xfrm>
              <a:off x="7401501" y="5307365"/>
              <a:ext cx="274281" cy="274281"/>
            </a:xfrm>
            <a:prstGeom prst="rect">
              <a:avLst/>
            </a:prstGeom>
          </p:spPr>
        </p:pic>
      </p:grpSp>
      <p:grpSp>
        <p:nvGrpSpPr>
          <p:cNvPr id="83" name="Group 82">
            <a:extLst>
              <a:ext uri="{FF2B5EF4-FFF2-40B4-BE49-F238E27FC236}">
                <a16:creationId xmlns:a16="http://schemas.microsoft.com/office/drawing/2014/main" id="{7F6A7AE2-7C44-9D59-CB8A-EA8E78B79B86}"/>
              </a:ext>
            </a:extLst>
          </p:cNvPr>
          <p:cNvGrpSpPr/>
          <p:nvPr/>
        </p:nvGrpSpPr>
        <p:grpSpPr>
          <a:xfrm>
            <a:off x="9588592" y="4822843"/>
            <a:ext cx="1581765" cy="1061262"/>
            <a:chOff x="9588592" y="4822843"/>
            <a:chExt cx="1581765" cy="1061262"/>
          </a:xfrm>
        </p:grpSpPr>
        <p:sp>
          <p:nvSpPr>
            <p:cNvPr id="27" name="Oval 26">
              <a:extLst>
                <a:ext uri="{FF2B5EF4-FFF2-40B4-BE49-F238E27FC236}">
                  <a16:creationId xmlns:a16="http://schemas.microsoft.com/office/drawing/2014/main" id="{F4C6030E-71A1-4D9E-8605-0D180ADB92B1}"/>
                </a:ext>
              </a:extLst>
            </p:cNvPr>
            <p:cNvSpPr/>
            <p:nvPr/>
          </p:nvSpPr>
          <p:spPr>
            <a:xfrm>
              <a:off x="10271642" y="4822843"/>
              <a:ext cx="215665" cy="219425"/>
            </a:xfrm>
            <a:prstGeom prst="ellipse">
              <a:avLst/>
            </a:prstGeom>
            <a:solidFill>
              <a:srgbClr val="00B050"/>
            </a:solidFill>
            <a:ln w="10795" cap="flat" cmpd="sng" algn="ctr">
              <a:noFill/>
              <a:prstDash val="solid"/>
            </a:ln>
            <a:effectLst/>
          </p:spPr>
        </p:sp>
        <p:sp>
          <p:nvSpPr>
            <p:cNvPr id="41" name="TextBox 40">
              <a:extLst>
                <a:ext uri="{FF2B5EF4-FFF2-40B4-BE49-F238E27FC236}">
                  <a16:creationId xmlns:a16="http://schemas.microsoft.com/office/drawing/2014/main" id="{DD567DAD-A44D-4720-AAE4-CA47F9BC2814}"/>
                </a:ext>
              </a:extLst>
            </p:cNvPr>
            <p:cNvSpPr txBox="1"/>
            <p:nvPr/>
          </p:nvSpPr>
          <p:spPr>
            <a:xfrm>
              <a:off x="9588592" y="5609173"/>
              <a:ext cx="1581765" cy="274932"/>
            </a:xfrm>
            <a:prstGeom prst="rect">
              <a:avLst/>
            </a:prstGeom>
            <a:noFill/>
          </p:spPr>
          <p:txBody>
            <a:bodyPr wrap="square" lIns="0" rIns="0">
              <a:noAutofit/>
            </a:bodyPr>
            <a:lstStyle/>
            <a:p>
              <a:pPr algn="ctr" defTabSz="914225">
                <a:lnSpc>
                  <a:spcPct val="90000"/>
                </a:lnSpc>
                <a:defRPr/>
              </a:pPr>
              <a:r>
                <a:rPr lang="en-US" sz="1000">
                  <a:solidFill>
                    <a:srgbClr val="000000"/>
                  </a:solidFill>
                  <a:latin typeface="Segoe UI" panose="020B0502040204020203" pitchFamily="34" charset="0"/>
                  <a:cs typeface="Segoe UI" panose="020B0502040204020203" pitchFamily="34" charset="0"/>
                </a:rPr>
                <a:t>Azure Resource Manager</a:t>
              </a:r>
            </a:p>
          </p:txBody>
        </p:sp>
        <p:pic>
          <p:nvPicPr>
            <p:cNvPr id="61" name="Picture 156">
              <a:extLst>
                <a:ext uri="{FF2B5EF4-FFF2-40B4-BE49-F238E27FC236}">
                  <a16:creationId xmlns:a16="http://schemas.microsoft.com/office/drawing/2014/main" id="{141F38C7-71C8-4DDB-B8AF-6D1379E67618}"/>
                </a:ext>
              </a:extLst>
            </p:cNvPr>
            <p:cNvPicPr>
              <a:picLocks noChangeAspect="1"/>
            </p:cNvPicPr>
            <p:nvPr/>
          </p:nvPicPr>
          <p:blipFill rotWithShape="1">
            <a:blip r:embed="rId27" cstate="email">
              <a:extLst>
                <a:ext uri="{28A0092B-C50C-407E-A947-70E740481C1C}">
                  <a14:useLocalDpi xmlns:a14="http://schemas.microsoft.com/office/drawing/2010/main"/>
                </a:ext>
                <a:ext uri="{96DAC541-7B7A-43D3-8B79-37D633B846F1}">
                  <asvg:svgBlip xmlns:asvg="http://schemas.microsoft.com/office/drawing/2016/SVG/main" r:embed="rId28"/>
                </a:ext>
              </a:extLst>
            </a:blip>
            <a:srcRect b="-781"/>
            <a:stretch/>
          </p:blipFill>
          <p:spPr>
            <a:xfrm>
              <a:off x="10242334" y="5307041"/>
              <a:ext cx="274281" cy="274932"/>
            </a:xfrm>
            <a:prstGeom prst="rect">
              <a:avLst/>
            </a:prstGeom>
          </p:spPr>
        </p:pic>
      </p:grpSp>
      <p:grpSp>
        <p:nvGrpSpPr>
          <p:cNvPr id="81" name="Group 80">
            <a:extLst>
              <a:ext uri="{FF2B5EF4-FFF2-40B4-BE49-F238E27FC236}">
                <a16:creationId xmlns:a16="http://schemas.microsoft.com/office/drawing/2014/main" id="{16F94766-4CCC-7014-2EA3-BD2B8DC3A86E}"/>
              </a:ext>
            </a:extLst>
          </p:cNvPr>
          <p:cNvGrpSpPr/>
          <p:nvPr/>
        </p:nvGrpSpPr>
        <p:grpSpPr>
          <a:xfrm>
            <a:off x="4258097" y="4822843"/>
            <a:ext cx="1058808" cy="1152038"/>
            <a:chOff x="4172204" y="4822843"/>
            <a:chExt cx="1058808" cy="1152038"/>
          </a:xfrm>
        </p:grpSpPr>
        <p:sp>
          <p:nvSpPr>
            <p:cNvPr id="25" name="Oval 24">
              <a:extLst>
                <a:ext uri="{FF2B5EF4-FFF2-40B4-BE49-F238E27FC236}">
                  <a16:creationId xmlns:a16="http://schemas.microsoft.com/office/drawing/2014/main" id="{30CB364B-0CE7-402D-B3A2-214961661B64}"/>
                </a:ext>
              </a:extLst>
            </p:cNvPr>
            <p:cNvSpPr/>
            <p:nvPr/>
          </p:nvSpPr>
          <p:spPr>
            <a:xfrm>
              <a:off x="4593776" y="4822843"/>
              <a:ext cx="215665" cy="219425"/>
            </a:xfrm>
            <a:prstGeom prst="ellipse">
              <a:avLst/>
            </a:prstGeom>
            <a:solidFill>
              <a:srgbClr val="00B050"/>
            </a:solidFill>
            <a:ln w="10795" cap="flat" cmpd="sng" algn="ctr">
              <a:noFill/>
              <a:prstDash val="solid"/>
            </a:ln>
            <a:effectLst/>
          </p:spPr>
        </p:sp>
        <p:sp>
          <p:nvSpPr>
            <p:cNvPr id="38" name="Rectangle 37">
              <a:extLst>
                <a:ext uri="{FF2B5EF4-FFF2-40B4-BE49-F238E27FC236}">
                  <a16:creationId xmlns:a16="http://schemas.microsoft.com/office/drawing/2014/main" id="{455020D9-102D-4A2D-B833-0DC61E5B10BD}"/>
                </a:ext>
              </a:extLst>
            </p:cNvPr>
            <p:cNvSpPr/>
            <p:nvPr/>
          </p:nvSpPr>
          <p:spPr>
            <a:xfrm>
              <a:off x="4172204" y="5609173"/>
              <a:ext cx="1058808" cy="365708"/>
            </a:xfrm>
            <a:prstGeom prst="rect">
              <a:avLst/>
            </a:prstGeom>
            <a:noFill/>
          </p:spPr>
          <p:txBody>
            <a:bodyPr wrap="square" lIns="0" rIns="0" rtlCol="0">
              <a:noAutofit/>
            </a:bodyPr>
            <a:lstStyle/>
            <a:p>
              <a:pPr algn="ctr" defTabSz="914049">
                <a:lnSpc>
                  <a:spcPct val="90000"/>
                </a:lnSpc>
                <a:defRPr/>
              </a:pPr>
              <a:r>
                <a:rPr lang="en-US" sz="1000">
                  <a:solidFill>
                    <a:srgbClr val="000000"/>
                  </a:solidFill>
                  <a:latin typeface="Segoe UI" panose="020B0502040204020203" pitchFamily="34" charset="0"/>
                  <a:cs typeface="Segoe UI" panose="020B0502040204020203" pitchFamily="34" charset="0"/>
                </a:rPr>
                <a:t>Azure Key Vault </a:t>
              </a:r>
            </a:p>
          </p:txBody>
        </p:sp>
        <p:pic>
          <p:nvPicPr>
            <p:cNvPr id="62" name="Picture 2">
              <a:extLst>
                <a:ext uri="{FF2B5EF4-FFF2-40B4-BE49-F238E27FC236}">
                  <a16:creationId xmlns:a16="http://schemas.microsoft.com/office/drawing/2014/main" id="{2614EE73-C236-4354-B69C-1D26CF9EA2CA}"/>
                </a:ext>
              </a:extLst>
            </p:cNvPr>
            <p:cNvPicPr>
              <a:picLocks noChangeAspect="1" noChangeArrowheads="1"/>
            </p:cNvPicPr>
            <p:nvPr/>
          </p:nvPicPr>
          <p:blipFill>
            <a:blip r:embed="rId29">
              <a:extLst>
                <a:ext uri="{28A0092B-C50C-407E-A947-70E740481C1C}">
                  <a14:useLocalDpi xmlns:a14="http://schemas.microsoft.com/office/drawing/2010/main"/>
                </a:ext>
                <a:ext uri="{96DAC541-7B7A-43D3-8B79-37D633B846F1}">
                  <asvg:svgBlip xmlns:asvg="http://schemas.microsoft.com/office/drawing/2016/SVG/main" r:embed="rId30"/>
                </a:ext>
              </a:extLst>
            </a:blip>
            <a:srcRect/>
            <a:stretch/>
          </p:blipFill>
          <p:spPr bwMode="auto">
            <a:xfrm>
              <a:off x="4564468" y="5307365"/>
              <a:ext cx="274281" cy="274281"/>
            </a:xfrm>
            <a:prstGeom prst="rect">
              <a:avLst/>
            </a:prstGeom>
            <a:noFill/>
            <a:extLst>
              <a:ext uri="{909E8E84-426E-40DD-AFC4-6F175D3DCCD1}">
                <a14:hiddenFill xmlns:a14="http://schemas.microsoft.com/office/drawing/2010/main">
                  <a:solidFill>
                    <a:srgbClr val="FFFFFF"/>
                  </a:solidFill>
                </a14:hiddenFill>
              </a:ext>
            </a:extLst>
          </p:spPr>
        </p:pic>
      </p:grpSp>
      <p:sp>
        <p:nvSpPr>
          <p:cNvPr id="21" name="Arrow: Right 20">
            <a:extLst>
              <a:ext uri="{FF2B5EF4-FFF2-40B4-BE49-F238E27FC236}">
                <a16:creationId xmlns:a16="http://schemas.microsoft.com/office/drawing/2014/main" id="{4535D27A-EC2A-47CC-AA73-7C101C1B1920}"/>
              </a:ext>
            </a:extLst>
          </p:cNvPr>
          <p:cNvSpPr/>
          <p:nvPr/>
        </p:nvSpPr>
        <p:spPr bwMode="auto">
          <a:xfrm rot="16200000">
            <a:off x="-711529" y="2116226"/>
            <a:ext cx="2569295" cy="535095"/>
          </a:xfrm>
          <a:prstGeom prst="rightArrow">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64" name="Arrow: Right 63">
            <a:extLst>
              <a:ext uri="{FF2B5EF4-FFF2-40B4-BE49-F238E27FC236}">
                <a16:creationId xmlns:a16="http://schemas.microsoft.com/office/drawing/2014/main" id="{705DA001-D462-47B0-A140-EA28D5636EAB}"/>
              </a:ext>
            </a:extLst>
          </p:cNvPr>
          <p:cNvSpPr/>
          <p:nvPr/>
        </p:nvSpPr>
        <p:spPr bwMode="auto">
          <a:xfrm rot="5400000">
            <a:off x="10274081" y="4885213"/>
            <a:ext cx="2686085" cy="535095"/>
          </a:xfrm>
          <a:prstGeom prst="rightArrow">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65" name="Rectangle 64">
            <a:extLst>
              <a:ext uri="{FF2B5EF4-FFF2-40B4-BE49-F238E27FC236}">
                <a16:creationId xmlns:a16="http://schemas.microsoft.com/office/drawing/2014/main" id="{41A6B690-A1D5-453E-8838-C668DE341C7E}"/>
              </a:ext>
            </a:extLst>
          </p:cNvPr>
          <p:cNvSpPr/>
          <p:nvPr/>
        </p:nvSpPr>
        <p:spPr bwMode="auto">
          <a:xfrm>
            <a:off x="6649417" y="2064420"/>
            <a:ext cx="4405806" cy="1559866"/>
          </a:xfrm>
          <a:prstGeom prst="rect">
            <a:avLst/>
          </a:prstGeom>
          <a:noFill/>
          <a:ln w="6985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defTabSz="932293" fontAlgn="base">
              <a:spcBef>
                <a:spcPct val="0"/>
              </a:spcBef>
              <a:spcAft>
                <a:spcPct val="0"/>
              </a:spcAft>
            </a:pPr>
            <a:endParaRPr lang="en-US" sz="2000" err="1">
              <a:solidFill>
                <a:srgbClr val="FFFFFF"/>
              </a:solidFill>
              <a:latin typeface="Segoe UI"/>
              <a:ea typeface="Segoe UI" pitchFamily="34" charset="0"/>
              <a:cs typeface="Segoe UI" pitchFamily="34" charset="0"/>
            </a:endParaRPr>
          </a:p>
        </p:txBody>
      </p:sp>
      <p:sp>
        <p:nvSpPr>
          <p:cNvPr id="66" name="Rectangle 65">
            <a:extLst>
              <a:ext uri="{FF2B5EF4-FFF2-40B4-BE49-F238E27FC236}">
                <a16:creationId xmlns:a16="http://schemas.microsoft.com/office/drawing/2014/main" id="{86AEBC59-9CF9-4C04-A698-BB741550FE18}"/>
              </a:ext>
            </a:extLst>
          </p:cNvPr>
          <p:cNvSpPr/>
          <p:nvPr/>
        </p:nvSpPr>
        <p:spPr bwMode="auto">
          <a:xfrm>
            <a:off x="1283445" y="4520646"/>
            <a:ext cx="9943120" cy="1588830"/>
          </a:xfrm>
          <a:prstGeom prst="rect">
            <a:avLst/>
          </a:prstGeom>
          <a:noFill/>
          <a:ln w="6985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defTabSz="932293" fontAlgn="base">
              <a:spcBef>
                <a:spcPct val="0"/>
              </a:spcBef>
              <a:spcAft>
                <a:spcPct val="0"/>
              </a:spcAft>
            </a:pPr>
            <a:endParaRPr lang="en-US" sz="2000" err="1">
              <a:solidFill>
                <a:srgbClr val="FFFFFF"/>
              </a:solidFill>
              <a:latin typeface="Segoe UI"/>
              <a:ea typeface="Segoe UI" pitchFamily="34" charset="0"/>
              <a:cs typeface="Segoe UI" pitchFamily="34" charset="0"/>
            </a:endParaRPr>
          </a:p>
        </p:txBody>
      </p:sp>
    </p:spTree>
    <p:extLst>
      <p:ext uri="{BB962C8B-B14F-4D97-AF65-F5344CB8AC3E}">
        <p14:creationId xmlns:p14="http://schemas.microsoft.com/office/powerpoint/2010/main" val="33850992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DC0E80A-5058-59E9-3C28-637B1A24849D}"/>
              </a:ext>
            </a:extLst>
          </p:cNvPr>
          <p:cNvSpPr txBox="1">
            <a:spLocks/>
          </p:cNvSpPr>
          <p:nvPr/>
        </p:nvSpPr>
        <p:spPr>
          <a:xfrm>
            <a:off x="2362873" y="3954159"/>
            <a:ext cx="7710728" cy="775597"/>
          </a:xfrm>
          <a:prstGeom prst="rect">
            <a:avLst/>
          </a:prstGeom>
          <a:noFill/>
        </p:spPr>
        <p:txBody>
          <a:bodyPr vert="horz" wrap="square" lIns="0" tIns="0" rIns="0" bIns="0" rtlCol="0" anchor="ctr" anchorCtr="0">
            <a:spAutoFit/>
          </a:bodyPr>
          <a:lst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algn="ctr"/>
            <a:r>
              <a:rPr lang="en-GB" kern="0" spc="0" dirty="0">
                <a:ln>
                  <a:noFill/>
                </a:ln>
                <a:solidFill>
                  <a:schemeClr val="tx2"/>
                </a:solidFill>
                <a:latin typeface="Segoe UI Semibold"/>
                <a:cs typeface="+mn-cs"/>
              </a:rPr>
              <a:t>Governance</a:t>
            </a:r>
            <a:br>
              <a:rPr lang="en-GB" kern="0" spc="0" dirty="0">
                <a:ln>
                  <a:noFill/>
                </a:ln>
                <a:solidFill>
                  <a:schemeClr val="tx2"/>
                </a:solidFill>
                <a:latin typeface="Segoe UI Semibold"/>
                <a:cs typeface="+mn-cs"/>
              </a:rPr>
            </a:br>
            <a:r>
              <a:rPr lang="en-US" dirty="0">
                <a:solidFill>
                  <a:schemeClr val="tx1"/>
                </a:solidFill>
              </a:rPr>
              <a:t>Azure Policies</a:t>
            </a:r>
          </a:p>
        </p:txBody>
      </p:sp>
      <p:sp>
        <p:nvSpPr>
          <p:cNvPr id="7" name="Oval 10">
            <a:extLst>
              <a:ext uri="{FF2B5EF4-FFF2-40B4-BE49-F238E27FC236}">
                <a16:creationId xmlns:a16="http://schemas.microsoft.com/office/drawing/2014/main" id="{5340863A-8805-1DFB-F89B-5671BC3CEEA9}"/>
              </a:ext>
            </a:extLst>
          </p:cNvPr>
          <p:cNvSpPr/>
          <p:nvPr/>
        </p:nvSpPr>
        <p:spPr bwMode="auto">
          <a:xfrm>
            <a:off x="5669597" y="2399982"/>
            <a:ext cx="1097280" cy="1097280"/>
          </a:xfrm>
          <a:prstGeom prst="ellipse">
            <a:avLst/>
          </a:prstGeom>
          <a:noFill/>
          <a:ln w="22225">
            <a:solidFill>
              <a:schemeClr val="tx2"/>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rgbClr val="353535"/>
              </a:solidFill>
              <a:latin typeface="Segoe UI Semilight"/>
              <a:cs typeface="Segoe UI" pitchFamily="34" charset="0"/>
            </a:endParaRPr>
          </a:p>
        </p:txBody>
      </p:sp>
      <p:pic>
        <p:nvPicPr>
          <p:cNvPr id="9" name="Picture 8">
            <a:extLst>
              <a:ext uri="{FF2B5EF4-FFF2-40B4-BE49-F238E27FC236}">
                <a16:creationId xmlns:a16="http://schemas.microsoft.com/office/drawing/2014/main" id="{20935606-43B0-7EF2-D6B6-59D8AC9890F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951625" y="2560823"/>
            <a:ext cx="533223" cy="775597"/>
          </a:xfrm>
          <a:prstGeom prst="rect">
            <a:avLst/>
          </a:prstGeom>
        </p:spPr>
      </p:pic>
    </p:spTree>
    <p:extLst>
      <p:ext uri="{BB962C8B-B14F-4D97-AF65-F5344CB8AC3E}">
        <p14:creationId xmlns:p14="http://schemas.microsoft.com/office/powerpoint/2010/main" val="2134079395"/>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582DFB0-179F-F2E3-9A41-10F50133E69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14668" y="3775894"/>
            <a:ext cx="436724" cy="491315"/>
          </a:xfrm>
          <a:prstGeom prst="rect">
            <a:avLst/>
          </a:prstGeom>
        </p:spPr>
      </p:pic>
      <p:pic>
        <p:nvPicPr>
          <p:cNvPr id="4" name="Picture 3">
            <a:extLst>
              <a:ext uri="{FF2B5EF4-FFF2-40B4-BE49-F238E27FC236}">
                <a16:creationId xmlns:a16="http://schemas.microsoft.com/office/drawing/2014/main" id="{3C84BE0C-7C1E-76C3-91DD-9C9DE939A6B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19307" y="2285869"/>
            <a:ext cx="436724" cy="491315"/>
          </a:xfrm>
          <a:prstGeom prst="rect">
            <a:avLst/>
          </a:prstGeom>
        </p:spPr>
      </p:pic>
      <p:grpSp>
        <p:nvGrpSpPr>
          <p:cNvPr id="6" name="Group 5">
            <a:extLst>
              <a:ext uri="{FF2B5EF4-FFF2-40B4-BE49-F238E27FC236}">
                <a16:creationId xmlns:a16="http://schemas.microsoft.com/office/drawing/2014/main" id="{3044BF8E-B680-B960-900B-04B1D39316F4}"/>
              </a:ext>
            </a:extLst>
          </p:cNvPr>
          <p:cNvGrpSpPr/>
          <p:nvPr/>
        </p:nvGrpSpPr>
        <p:grpSpPr>
          <a:xfrm>
            <a:off x="429536" y="482434"/>
            <a:ext cx="10463940" cy="5893132"/>
            <a:chOff x="562473" y="482434"/>
            <a:chExt cx="10463940" cy="5893132"/>
          </a:xfrm>
        </p:grpSpPr>
        <p:grpSp>
          <p:nvGrpSpPr>
            <p:cNvPr id="181" name="Group 180">
              <a:extLst>
                <a:ext uri="{FF2B5EF4-FFF2-40B4-BE49-F238E27FC236}">
                  <a16:creationId xmlns:a16="http://schemas.microsoft.com/office/drawing/2014/main" id="{4CF7FED6-8EBF-7150-D98C-0621B2081238}"/>
                </a:ext>
                <a:ext uri="{C183D7F6-B498-43B3-948B-1728B52AA6E4}">
                  <adec:decorative xmlns:adec="http://schemas.microsoft.com/office/drawing/2017/decorative" val="1"/>
                </a:ext>
              </a:extLst>
            </p:cNvPr>
            <p:cNvGrpSpPr>
              <a:grpSpLocks noChangeAspect="1"/>
            </p:cNvGrpSpPr>
            <p:nvPr/>
          </p:nvGrpSpPr>
          <p:grpSpPr>
            <a:xfrm>
              <a:off x="8341973" y="1293038"/>
              <a:ext cx="2180464" cy="2180459"/>
              <a:chOff x="9449518" y="1806288"/>
              <a:chExt cx="1802036" cy="1802032"/>
            </a:xfrm>
          </p:grpSpPr>
          <p:sp>
            <p:nvSpPr>
              <p:cNvPr id="182" name="Oval 181">
                <a:extLst>
                  <a:ext uri="{FF2B5EF4-FFF2-40B4-BE49-F238E27FC236}">
                    <a16:creationId xmlns:a16="http://schemas.microsoft.com/office/drawing/2014/main" id="{F625C3C0-7A14-E137-78AB-928B93B3FD7D}"/>
                  </a:ext>
                </a:extLst>
              </p:cNvPr>
              <p:cNvSpPr/>
              <p:nvPr/>
            </p:nvSpPr>
            <p:spPr bwMode="auto">
              <a:xfrm>
                <a:off x="9449518" y="1806288"/>
                <a:ext cx="1802036" cy="1802032"/>
              </a:xfrm>
              <a:prstGeom prst="ellipse">
                <a:avLst/>
              </a:prstGeom>
              <a:solidFill>
                <a:schemeClr val="bg1"/>
              </a:solidFill>
              <a:ln w="10795" cap="flat" cmpd="sng" algn="ctr">
                <a:noFill/>
                <a:prstDash val="solid"/>
              </a:ln>
              <a:effectLst>
                <a:outerShdw blurRad="190500" dist="38100" dir="2700000" algn="tl" rotWithShape="0">
                  <a:prstClr val="black">
                    <a:alpha val="25000"/>
                  </a:prstClr>
                </a:outerShdw>
              </a:effectLst>
            </p:spPr>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900" b="0" i="0" u="none" strike="noStrike" kern="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pic>
            <p:nvPicPr>
              <p:cNvPr id="183" name="Picture 182">
                <a:extLst>
                  <a:ext uri="{FF2B5EF4-FFF2-40B4-BE49-F238E27FC236}">
                    <a16:creationId xmlns:a16="http://schemas.microsoft.com/office/drawing/2014/main" id="{E439D6B1-8CB2-99CA-B620-FFCC2A37308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805085" y="2173144"/>
                <a:ext cx="1099291" cy="1078138"/>
              </a:xfrm>
              <a:prstGeom prst="rect">
                <a:avLst/>
              </a:prstGeom>
            </p:spPr>
          </p:pic>
        </p:grpSp>
        <p:sp>
          <p:nvSpPr>
            <p:cNvPr id="185" name="Rectangle: Rounded Corners 184">
              <a:extLst>
                <a:ext uri="{FF2B5EF4-FFF2-40B4-BE49-F238E27FC236}">
                  <a16:creationId xmlns:a16="http://schemas.microsoft.com/office/drawing/2014/main" id="{4BC72B11-32EC-16E6-DBE4-7F3A0D69C996}"/>
                </a:ext>
                <a:ext uri="{C183D7F6-B498-43B3-948B-1728B52AA6E4}">
                  <adec:decorative xmlns:adec="http://schemas.microsoft.com/office/drawing/2017/decorative" val="1"/>
                </a:ext>
              </a:extLst>
            </p:cNvPr>
            <p:cNvSpPr/>
            <p:nvPr/>
          </p:nvSpPr>
          <p:spPr bwMode="auto">
            <a:xfrm>
              <a:off x="596680" y="482434"/>
              <a:ext cx="10380453" cy="5893132"/>
            </a:xfrm>
            <a:prstGeom prst="roundRect">
              <a:avLst>
                <a:gd name="adj" fmla="val 10687"/>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86" name="Group 185">
              <a:extLst>
                <a:ext uri="{FF2B5EF4-FFF2-40B4-BE49-F238E27FC236}">
                  <a16:creationId xmlns:a16="http://schemas.microsoft.com/office/drawing/2014/main" id="{DB4D282E-589F-0E3F-1B2E-2BC0042AD9A2}"/>
                </a:ext>
                <a:ext uri="{C183D7F6-B498-43B3-948B-1728B52AA6E4}">
                  <adec:decorative xmlns:adec="http://schemas.microsoft.com/office/drawing/2017/decorative" val="1"/>
                </a:ext>
              </a:extLst>
            </p:cNvPr>
            <p:cNvGrpSpPr/>
            <p:nvPr/>
          </p:nvGrpSpPr>
          <p:grpSpPr>
            <a:xfrm flipH="1">
              <a:off x="8920907" y="2582688"/>
              <a:ext cx="184614" cy="1779772"/>
              <a:chOff x="2124673" y="2295425"/>
              <a:chExt cx="164160" cy="1599158"/>
            </a:xfrm>
            <a:solidFill>
              <a:srgbClr val="BAD80A"/>
            </a:solidFill>
          </p:grpSpPr>
          <p:sp>
            <p:nvSpPr>
              <p:cNvPr id="187" name="Right Triangle 186">
                <a:extLst>
                  <a:ext uri="{FF2B5EF4-FFF2-40B4-BE49-F238E27FC236}">
                    <a16:creationId xmlns:a16="http://schemas.microsoft.com/office/drawing/2014/main" id="{EC367DE5-87CF-4F24-03C5-C6AE5CEE7AD2}"/>
                  </a:ext>
                </a:extLst>
              </p:cNvPr>
              <p:cNvSpPr/>
              <p:nvPr/>
            </p:nvSpPr>
            <p:spPr bwMode="auto">
              <a:xfrm>
                <a:off x="2124673" y="2295425"/>
                <a:ext cx="164160" cy="270486"/>
              </a:xfrm>
              <a:prstGeom prst="rtTriangle">
                <a:avLst/>
              </a:prstGeom>
              <a:solidFill>
                <a:srgbClr val="0D0D0D">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82828" tIns="146263" rIns="182828" bIns="146263" numCol="1" spcCol="0" rtlCol="0" fromWordArt="0" anchor="t" anchorCtr="0" forceAA="0" compatLnSpc="1">
                <a:prstTxWarp prst="textNoShape">
                  <a:avLst/>
                </a:prstTxWarp>
                <a:noAutofit/>
              </a:bodyPr>
              <a:lstStyle/>
              <a:p>
                <a:pPr defTabSz="932114" fontAlgn="base">
                  <a:spcBef>
                    <a:spcPct val="0"/>
                  </a:spcBef>
                  <a:spcAft>
                    <a:spcPct val="0"/>
                  </a:spcAft>
                  <a:defRPr/>
                </a:pPr>
                <a:endParaRPr lang="en-US" sz="2000" kern="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88" name="Right Triangle 187">
                <a:extLst>
                  <a:ext uri="{FF2B5EF4-FFF2-40B4-BE49-F238E27FC236}">
                    <a16:creationId xmlns:a16="http://schemas.microsoft.com/office/drawing/2014/main" id="{FD7A5829-6231-0084-9EEF-2804CD3C59C9}"/>
                  </a:ext>
                </a:extLst>
              </p:cNvPr>
              <p:cNvSpPr/>
              <p:nvPr/>
            </p:nvSpPr>
            <p:spPr bwMode="auto">
              <a:xfrm flipV="1">
                <a:off x="2124673" y="3622436"/>
                <a:ext cx="164160" cy="272147"/>
              </a:xfrm>
              <a:prstGeom prst="rtTriangle">
                <a:avLst/>
              </a:prstGeom>
              <a:solidFill>
                <a:srgbClr val="0D0D0D">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182828" tIns="146263" rIns="182828" bIns="146263" numCol="1" spcCol="0" rtlCol="0" fromWordArt="0" anchor="t" anchorCtr="0" forceAA="0" compatLnSpc="1">
                <a:prstTxWarp prst="textNoShape">
                  <a:avLst/>
                </a:prstTxWarp>
                <a:noAutofit/>
              </a:bodyPr>
              <a:lstStyle/>
              <a:p>
                <a:pPr defTabSz="932114" fontAlgn="base">
                  <a:spcBef>
                    <a:spcPct val="0"/>
                  </a:spcBef>
                  <a:spcAft>
                    <a:spcPct val="0"/>
                  </a:spcAft>
                  <a:defRPr/>
                </a:pPr>
                <a:endParaRPr lang="en-US" sz="2000" kern="0">
                  <a:gradFill>
                    <a:gsLst>
                      <a:gs pos="0">
                        <a:srgbClr val="FFFFFF"/>
                      </a:gs>
                      <a:gs pos="100000">
                        <a:srgbClr val="FFFFFF"/>
                      </a:gs>
                    </a:gsLst>
                    <a:lin ang="5400000" scaled="0"/>
                  </a:gradFill>
                  <a:latin typeface="Segoe UI"/>
                  <a:ea typeface="Segoe UI" pitchFamily="34" charset="0"/>
                  <a:cs typeface="Segoe UI" pitchFamily="34" charset="0"/>
                </a:endParaRPr>
              </a:p>
            </p:txBody>
          </p:sp>
        </p:grpSp>
        <p:sp>
          <p:nvSpPr>
            <p:cNvPr id="189" name="Rectangle: Rounded Corners 188">
              <a:extLst>
                <a:ext uri="{FF2B5EF4-FFF2-40B4-BE49-F238E27FC236}">
                  <a16:creationId xmlns:a16="http://schemas.microsoft.com/office/drawing/2014/main" id="{39CB6E7D-89B7-4612-0D33-3F26FDA3D9E4}"/>
                </a:ext>
                <a:ext uri="{C183D7F6-B498-43B3-948B-1728B52AA6E4}">
                  <adec:decorative xmlns:adec="http://schemas.microsoft.com/office/drawing/2017/decorative" val="1"/>
                </a:ext>
              </a:extLst>
            </p:cNvPr>
            <p:cNvSpPr/>
            <p:nvPr/>
          </p:nvSpPr>
          <p:spPr bwMode="auto">
            <a:xfrm>
              <a:off x="2454739" y="2709543"/>
              <a:ext cx="7647612" cy="1175852"/>
            </a:xfrm>
            <a:prstGeom prst="roundRect">
              <a:avLst>
                <a:gd name="adj" fmla="val 50000"/>
              </a:avLst>
            </a:prstGeom>
            <a:solidFill>
              <a:srgbClr val="FFFFFF"/>
            </a:solidFill>
            <a:ln w="10795" cap="flat" cmpd="sng" algn="ctr">
              <a:noFill/>
              <a:prstDash val="solid"/>
            </a:ln>
            <a:effectLst>
              <a:outerShdw blurRad="254000" dist="50800" dir="2700000" algn="tl" rotWithShape="0">
                <a:prstClr val="black">
                  <a:alpha val="24000"/>
                </a:prstClr>
              </a:outerShdw>
            </a:effectLst>
          </p:spPr>
          <p:txBody>
            <a:bodyPr vert="horz" wrap="square" lIns="179259" tIns="89630" rIns="89630" bIns="89630" numCol="1" rtlCol="0" anchor="ctr" anchorCtr="0" compatLnSpc="1">
              <a:prstTxWarp prst="textNoShape">
                <a:avLst/>
              </a:prstTxWarp>
            </a:bodyPr>
            <a:lstStyle/>
            <a:p>
              <a:pPr defTabSz="913576" fontAlgn="base">
                <a:spcBef>
                  <a:spcPct val="0"/>
                </a:spcBef>
                <a:spcAft>
                  <a:spcPct val="0"/>
                </a:spcAft>
                <a:defRPr/>
              </a:pPr>
              <a:endParaRPr lang="en-US" kern="0" dirty="0">
                <a:solidFill>
                  <a:srgbClr val="0078D7"/>
                </a:solidFill>
                <a:latin typeface="Segoe UI Semibold"/>
              </a:endParaRPr>
            </a:p>
          </p:txBody>
        </p:sp>
        <p:sp>
          <p:nvSpPr>
            <p:cNvPr id="190" name="Rectangle 189">
              <a:extLst>
                <a:ext uri="{FF2B5EF4-FFF2-40B4-BE49-F238E27FC236}">
                  <a16:creationId xmlns:a16="http://schemas.microsoft.com/office/drawing/2014/main" id="{BD06B528-DD91-0206-9962-7FC72BCF7A62}"/>
                </a:ext>
                <a:ext uri="{C183D7F6-B498-43B3-948B-1728B52AA6E4}">
                  <adec:decorative xmlns:adec="http://schemas.microsoft.com/office/drawing/2017/decorative" val="1"/>
                </a:ext>
              </a:extLst>
            </p:cNvPr>
            <p:cNvSpPr/>
            <p:nvPr/>
          </p:nvSpPr>
          <p:spPr bwMode="auto">
            <a:xfrm>
              <a:off x="9090350" y="2580839"/>
              <a:ext cx="1783195" cy="1781621"/>
            </a:xfrm>
            <a:prstGeom prst="rect">
              <a:avLst/>
            </a:prstGeom>
            <a:solidFill>
              <a:srgbClr val="0078D4"/>
            </a:solidFill>
            <a:ln w="10795" cap="flat" cmpd="sng" algn="ctr">
              <a:noFill/>
              <a:prstDash val="solid"/>
            </a:ln>
            <a:effectLst>
              <a:outerShdw blurRad="254000" dist="50800" dir="2700000" algn="tl" rotWithShape="0">
                <a:prstClr val="black">
                  <a:alpha val="24000"/>
                </a:prstClr>
              </a:outerShdw>
            </a:effectLst>
          </p:spPr>
          <p:txBody>
            <a:bodyPr vert="horz" wrap="square" lIns="179259" tIns="89630" rIns="89630" bIns="89630" numCol="1" rtlCol="0" anchor="ctr" anchorCtr="0" compatLnSpc="1">
              <a:prstTxWarp prst="textNoShape">
                <a:avLst/>
              </a:prstTxWarp>
            </a:bodyPr>
            <a:lstStyle/>
            <a:p>
              <a:pPr defTabSz="913576" fontAlgn="base">
                <a:spcBef>
                  <a:spcPct val="0"/>
                </a:spcBef>
                <a:spcAft>
                  <a:spcPct val="0"/>
                </a:spcAft>
                <a:defRPr/>
              </a:pPr>
              <a:endParaRPr lang="en-US" kern="0">
                <a:solidFill>
                  <a:srgbClr val="0078D7"/>
                </a:solidFill>
                <a:latin typeface="Segoe UI Semibold"/>
              </a:endParaRPr>
            </a:p>
          </p:txBody>
        </p:sp>
        <p:sp>
          <p:nvSpPr>
            <p:cNvPr id="191" name="people_4">
              <a:extLst>
                <a:ext uri="{FF2B5EF4-FFF2-40B4-BE49-F238E27FC236}">
                  <a16:creationId xmlns:a16="http://schemas.microsoft.com/office/drawing/2014/main" id="{86BD85BD-1D78-0C5D-A820-0021DEEDC3CA}"/>
                </a:ext>
                <a:ext uri="{C183D7F6-B498-43B3-948B-1728B52AA6E4}">
                  <adec:decorative xmlns:adec="http://schemas.microsoft.com/office/drawing/2017/decorative" val="1"/>
                </a:ext>
              </a:extLst>
            </p:cNvPr>
            <p:cNvSpPr>
              <a:spLocks noChangeAspect="1" noEditPoints="1"/>
            </p:cNvSpPr>
            <p:nvPr/>
          </p:nvSpPr>
          <p:spPr bwMode="auto">
            <a:xfrm>
              <a:off x="9734145" y="2949102"/>
              <a:ext cx="443371" cy="495682"/>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2857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17" tIns="44808" rIns="89617" bIns="44808" numCol="1" anchor="t" anchorCtr="0" compatLnSpc="1">
              <a:prstTxWarp prst="textNoShape">
                <a:avLst/>
              </a:prstTxWarp>
            </a:bodyPr>
            <a:lstStyle/>
            <a:p>
              <a:pPr defTabSz="914016">
                <a:defRPr/>
              </a:pPr>
              <a:endParaRPr lang="en-US" kern="0">
                <a:solidFill>
                  <a:srgbClr val="505050"/>
                </a:solidFill>
                <a:latin typeface="Segoe UI Semilight"/>
              </a:endParaRPr>
            </a:p>
          </p:txBody>
        </p:sp>
        <p:sp>
          <p:nvSpPr>
            <p:cNvPr id="192" name="Rectangle 191">
              <a:extLst>
                <a:ext uri="{FF2B5EF4-FFF2-40B4-BE49-F238E27FC236}">
                  <a16:creationId xmlns:a16="http://schemas.microsoft.com/office/drawing/2014/main" id="{C2A228E3-4BDF-EFCE-F905-DDC7288E3832}"/>
                </a:ext>
              </a:extLst>
            </p:cNvPr>
            <p:cNvSpPr/>
            <p:nvPr/>
          </p:nvSpPr>
          <p:spPr bwMode="auto">
            <a:xfrm>
              <a:off x="8885249" y="3683166"/>
              <a:ext cx="2141164" cy="166199"/>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defTabSz="913822" fontAlgn="base">
                <a:lnSpc>
                  <a:spcPct val="90000"/>
                </a:lnSpc>
                <a:spcBef>
                  <a:spcPct val="0"/>
                </a:spcBef>
                <a:spcAft>
                  <a:spcPct val="0"/>
                </a:spcAft>
                <a:defRPr/>
              </a:pPr>
              <a:r>
                <a:rPr lang="en-US" sz="1200" kern="0">
                  <a:solidFill>
                    <a:srgbClr val="FFFFFF"/>
                  </a:solidFill>
                  <a:latin typeface="Segoe UI Semibold" panose="020B0702040204020203" pitchFamily="34" charset="0"/>
                  <a:cs typeface="Segoe UI" panose="020B0502040204020203" pitchFamily="34" charset="0"/>
                </a:rPr>
                <a:t>Cloud Custodian Team</a:t>
              </a:r>
            </a:p>
          </p:txBody>
        </p:sp>
        <p:sp>
          <p:nvSpPr>
            <p:cNvPr id="193" name="hand">
              <a:extLst>
                <a:ext uri="{FF2B5EF4-FFF2-40B4-BE49-F238E27FC236}">
                  <a16:creationId xmlns:a16="http://schemas.microsoft.com/office/drawing/2014/main" id="{E5655277-27A0-60EA-DA82-B1F4A6C6D697}"/>
                </a:ext>
                <a:ext uri="{C183D7F6-B498-43B3-948B-1728B52AA6E4}">
                  <adec:decorative xmlns:adec="http://schemas.microsoft.com/office/drawing/2017/decorative" val="1"/>
                </a:ext>
              </a:extLst>
            </p:cNvPr>
            <p:cNvSpPr/>
            <p:nvPr/>
          </p:nvSpPr>
          <p:spPr bwMode="auto">
            <a:xfrm rot="1901075">
              <a:off x="9217993" y="3017678"/>
              <a:ext cx="512599" cy="601045"/>
            </a:xfrm>
            <a:custGeom>
              <a:avLst/>
              <a:gdLst>
                <a:gd name="connsiteX0" fmla="*/ 109525 w 621897"/>
                <a:gd name="connsiteY0" fmla="*/ 8575 h 729201"/>
                <a:gd name="connsiteX1" fmla="*/ 188636 w 621897"/>
                <a:gd name="connsiteY1" fmla="*/ 27299 h 729201"/>
                <a:gd name="connsiteX2" fmla="*/ 399503 w 621897"/>
                <a:gd name="connsiteY2" fmla="*/ 368929 h 729201"/>
                <a:gd name="connsiteX3" fmla="*/ 403603 w 621897"/>
                <a:gd name="connsiteY3" fmla="*/ 366399 h 729201"/>
                <a:gd name="connsiteX4" fmla="*/ 236194 w 621897"/>
                <a:gd name="connsiteY4" fmla="*/ 95176 h 729201"/>
                <a:gd name="connsiteX5" fmla="*/ 250891 w 621897"/>
                <a:gd name="connsiteY5" fmla="*/ 33077 h 729201"/>
                <a:gd name="connsiteX6" fmla="*/ 312990 w 621897"/>
                <a:gd name="connsiteY6" fmla="*/ 47774 h 729201"/>
                <a:gd name="connsiteX7" fmla="*/ 469363 w 621897"/>
                <a:gd name="connsiteY7" fmla="*/ 301117 h 729201"/>
                <a:gd name="connsiteX8" fmla="*/ 469363 w 621897"/>
                <a:gd name="connsiteY8" fmla="*/ 240287 h 729201"/>
                <a:gd name="connsiteX9" fmla="*/ 515943 w 621897"/>
                <a:gd name="connsiteY9" fmla="*/ 170013 h 729201"/>
                <a:gd name="connsiteX10" fmla="*/ 545630 w 621897"/>
                <a:gd name="connsiteY10" fmla="*/ 164020 h 729201"/>
                <a:gd name="connsiteX11" fmla="*/ 621897 w 621897"/>
                <a:gd name="connsiteY11" fmla="*/ 240287 h 729201"/>
                <a:gd name="connsiteX12" fmla="*/ 621896 w 621897"/>
                <a:gd name="connsiteY12" fmla="*/ 500006 h 729201"/>
                <a:gd name="connsiteX13" fmla="*/ 620019 w 621897"/>
                <a:gd name="connsiteY13" fmla="*/ 509302 h 729201"/>
                <a:gd name="connsiteX14" fmla="*/ 619530 w 621897"/>
                <a:gd name="connsiteY14" fmla="*/ 521458 h 729201"/>
                <a:gd name="connsiteX15" fmla="*/ 615979 w 621897"/>
                <a:gd name="connsiteY15" fmla="*/ 529313 h 729201"/>
                <a:gd name="connsiteX16" fmla="*/ 615903 w 621897"/>
                <a:gd name="connsiteY16" fmla="*/ 529692 h 729201"/>
                <a:gd name="connsiteX17" fmla="*/ 615614 w 621897"/>
                <a:gd name="connsiteY17" fmla="*/ 530121 h 729201"/>
                <a:gd name="connsiteX18" fmla="*/ 608607 w 621897"/>
                <a:gd name="connsiteY18" fmla="*/ 545620 h 729201"/>
                <a:gd name="connsiteX19" fmla="*/ 588552 w 621897"/>
                <a:gd name="connsiteY19" fmla="*/ 564386 h 729201"/>
                <a:gd name="connsiteX20" fmla="*/ 338250 w 621897"/>
                <a:gd name="connsiteY20" fmla="*/ 718883 h 729201"/>
                <a:gd name="connsiteX21" fmla="*/ 243061 w 621897"/>
                <a:gd name="connsiteY21" fmla="*/ 696354 h 729201"/>
                <a:gd name="connsiteX22" fmla="*/ 139876 w 621897"/>
                <a:gd name="connsiteY22" fmla="*/ 529182 h 729201"/>
                <a:gd name="connsiteX23" fmla="*/ 139877 w 621897"/>
                <a:gd name="connsiteY23" fmla="*/ 529181 h 729201"/>
                <a:gd name="connsiteX24" fmla="*/ 6731 w 621897"/>
                <a:gd name="connsiteY24" fmla="*/ 313471 h 729201"/>
                <a:gd name="connsiteX25" fmla="*/ 21429 w 621897"/>
                <a:gd name="connsiteY25" fmla="*/ 251372 h 729201"/>
                <a:gd name="connsiteX26" fmla="*/ 83528 w 621897"/>
                <a:gd name="connsiteY26" fmla="*/ 266069 h 729201"/>
                <a:gd name="connsiteX27" fmla="*/ 216673 w 621897"/>
                <a:gd name="connsiteY27" fmla="*/ 481780 h 729201"/>
                <a:gd name="connsiteX28" fmla="*/ 220773 w 621897"/>
                <a:gd name="connsiteY28" fmla="*/ 479249 h 729201"/>
                <a:gd name="connsiteX29" fmla="*/ 39932 w 621897"/>
                <a:gd name="connsiteY29" fmla="*/ 186266 h 729201"/>
                <a:gd name="connsiteX30" fmla="*/ 54630 w 621897"/>
                <a:gd name="connsiteY30" fmla="*/ 124166 h 729201"/>
                <a:gd name="connsiteX31" fmla="*/ 116729 w 621897"/>
                <a:gd name="connsiteY31" fmla="*/ 138864 h 729201"/>
                <a:gd name="connsiteX32" fmla="*/ 297570 w 621897"/>
                <a:gd name="connsiteY32" fmla="*/ 431847 h 729201"/>
                <a:gd name="connsiteX33" fmla="*/ 301670 w 621897"/>
                <a:gd name="connsiteY33" fmla="*/ 429316 h 729201"/>
                <a:gd name="connsiteX34" fmla="*/ 90802 w 621897"/>
                <a:gd name="connsiteY34" fmla="*/ 87686 h 729201"/>
                <a:gd name="connsiteX35" fmla="*/ 109525 w 621897"/>
                <a:gd name="connsiteY35" fmla="*/ 8575 h 729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21897" h="729201">
                  <a:moveTo>
                    <a:pt x="109525" y="8575"/>
                  </a:moveTo>
                  <a:cubicBezTo>
                    <a:pt x="136541" y="-8100"/>
                    <a:pt x="171961" y="283"/>
                    <a:pt x="188636" y="27299"/>
                  </a:cubicBezTo>
                  <a:lnTo>
                    <a:pt x="399503" y="368929"/>
                  </a:lnTo>
                  <a:lnTo>
                    <a:pt x="403603" y="366399"/>
                  </a:lnTo>
                  <a:lnTo>
                    <a:pt x="236194" y="95176"/>
                  </a:lnTo>
                  <a:cubicBezTo>
                    <a:pt x="223104" y="73970"/>
                    <a:pt x="229684" y="46167"/>
                    <a:pt x="250891" y="33077"/>
                  </a:cubicBezTo>
                  <a:cubicBezTo>
                    <a:pt x="272097" y="19987"/>
                    <a:pt x="299901" y="26568"/>
                    <a:pt x="312990" y="47774"/>
                  </a:cubicBezTo>
                  <a:lnTo>
                    <a:pt x="469363" y="301117"/>
                  </a:lnTo>
                  <a:lnTo>
                    <a:pt x="469363" y="240287"/>
                  </a:lnTo>
                  <a:cubicBezTo>
                    <a:pt x="469363" y="208696"/>
                    <a:pt x="488570" y="181591"/>
                    <a:pt x="515943" y="170013"/>
                  </a:cubicBezTo>
                  <a:cubicBezTo>
                    <a:pt x="525068" y="166154"/>
                    <a:pt x="535100" y="164020"/>
                    <a:pt x="545630" y="164020"/>
                  </a:cubicBezTo>
                  <a:cubicBezTo>
                    <a:pt x="587751" y="164020"/>
                    <a:pt x="621897" y="198166"/>
                    <a:pt x="621897" y="240287"/>
                  </a:cubicBezTo>
                  <a:cubicBezTo>
                    <a:pt x="621897" y="326860"/>
                    <a:pt x="621896" y="413433"/>
                    <a:pt x="621896" y="500006"/>
                  </a:cubicBezTo>
                  <a:lnTo>
                    <a:pt x="620019" y="509302"/>
                  </a:lnTo>
                  <a:lnTo>
                    <a:pt x="619530" y="521458"/>
                  </a:lnTo>
                  <a:lnTo>
                    <a:pt x="615979" y="529313"/>
                  </a:lnTo>
                  <a:lnTo>
                    <a:pt x="615903" y="529692"/>
                  </a:lnTo>
                  <a:lnTo>
                    <a:pt x="615614" y="530121"/>
                  </a:lnTo>
                  <a:lnTo>
                    <a:pt x="608607" y="545620"/>
                  </a:lnTo>
                  <a:cubicBezTo>
                    <a:pt x="603404" y="552945"/>
                    <a:pt x="596678" y="559370"/>
                    <a:pt x="588552" y="564386"/>
                  </a:cubicBezTo>
                  <a:lnTo>
                    <a:pt x="338250" y="718883"/>
                  </a:lnTo>
                  <a:cubicBezTo>
                    <a:pt x="305744" y="738947"/>
                    <a:pt x="263126" y="728861"/>
                    <a:pt x="243061" y="696354"/>
                  </a:cubicBezTo>
                  <a:lnTo>
                    <a:pt x="139876" y="529182"/>
                  </a:lnTo>
                  <a:lnTo>
                    <a:pt x="139877" y="529181"/>
                  </a:lnTo>
                  <a:lnTo>
                    <a:pt x="6731" y="313471"/>
                  </a:lnTo>
                  <a:cubicBezTo>
                    <a:pt x="-6358" y="292264"/>
                    <a:pt x="222" y="264461"/>
                    <a:pt x="21429" y="251372"/>
                  </a:cubicBezTo>
                  <a:cubicBezTo>
                    <a:pt x="42635" y="238282"/>
                    <a:pt x="70439" y="244862"/>
                    <a:pt x="83528" y="266069"/>
                  </a:cubicBezTo>
                  <a:lnTo>
                    <a:pt x="216673" y="481780"/>
                  </a:lnTo>
                  <a:lnTo>
                    <a:pt x="220773" y="479249"/>
                  </a:lnTo>
                  <a:lnTo>
                    <a:pt x="39932" y="186266"/>
                  </a:lnTo>
                  <a:cubicBezTo>
                    <a:pt x="26843" y="165059"/>
                    <a:pt x="33423" y="137256"/>
                    <a:pt x="54630" y="124166"/>
                  </a:cubicBezTo>
                  <a:cubicBezTo>
                    <a:pt x="75836" y="111077"/>
                    <a:pt x="103640" y="117657"/>
                    <a:pt x="116729" y="138864"/>
                  </a:cubicBezTo>
                  <a:lnTo>
                    <a:pt x="297570" y="431847"/>
                  </a:lnTo>
                  <a:lnTo>
                    <a:pt x="301670" y="429316"/>
                  </a:lnTo>
                  <a:lnTo>
                    <a:pt x="90802" y="87686"/>
                  </a:lnTo>
                  <a:cubicBezTo>
                    <a:pt x="74127" y="60670"/>
                    <a:pt x="82509" y="25251"/>
                    <a:pt x="109525" y="8575"/>
                  </a:cubicBezTo>
                  <a:close/>
                </a:path>
              </a:pathLst>
            </a:custGeom>
            <a:noFill/>
            <a:ln w="9525" cap="flat" cmpd="sng" algn="ctr">
              <a:noFill/>
              <a:prstDash val="solid"/>
              <a:headEnd type="none" w="med" len="med"/>
              <a:tailEnd type="none" w="med" len="med"/>
            </a:ln>
            <a:effectLst/>
          </p:spPr>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defTabSz="932293" fontAlgn="base">
                <a:spcBef>
                  <a:spcPct val="0"/>
                </a:spcBef>
                <a:spcAft>
                  <a:spcPct val="0"/>
                </a:spcAft>
                <a:defRPr/>
              </a:pPr>
              <a:endParaRPr lang="en-US" sz="2000" kern="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94" name="Rectangle 193">
              <a:extLst>
                <a:ext uri="{FF2B5EF4-FFF2-40B4-BE49-F238E27FC236}">
                  <a16:creationId xmlns:a16="http://schemas.microsoft.com/office/drawing/2014/main" id="{7B6CE941-44B5-977E-ED3F-6E7162284B81}"/>
                </a:ext>
              </a:extLst>
            </p:cNvPr>
            <p:cNvSpPr/>
            <p:nvPr/>
          </p:nvSpPr>
          <p:spPr bwMode="auto">
            <a:xfrm>
              <a:off x="562473" y="2996440"/>
              <a:ext cx="1649598" cy="217047"/>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defTabSz="913751" fontAlgn="base">
                <a:lnSpc>
                  <a:spcPct val="90000"/>
                </a:lnSpc>
                <a:spcBef>
                  <a:spcPct val="0"/>
                </a:spcBef>
                <a:spcAft>
                  <a:spcPct val="0"/>
                </a:spcAft>
                <a:defRPr/>
              </a:pPr>
              <a:r>
                <a:rPr lang="en-US" sz="1567" kern="0" dirty="0">
                  <a:solidFill>
                    <a:srgbClr val="002050"/>
                  </a:solidFill>
                  <a:latin typeface="Segoe UI Semibold" panose="020B0702040204020203" pitchFamily="34" charset="0"/>
                  <a:cs typeface="Segoe UI" panose="020B0502040204020203" pitchFamily="34" charset="0"/>
                </a:rPr>
                <a:t>Developers</a:t>
              </a:r>
            </a:p>
          </p:txBody>
        </p:sp>
        <p:sp>
          <p:nvSpPr>
            <p:cNvPr id="195" name="Oval 194">
              <a:extLst>
                <a:ext uri="{FF2B5EF4-FFF2-40B4-BE49-F238E27FC236}">
                  <a16:creationId xmlns:a16="http://schemas.microsoft.com/office/drawing/2014/main" id="{FECF1F85-FDC3-9C0C-F958-AA1F17C22C94}"/>
                </a:ext>
                <a:ext uri="{C183D7F6-B498-43B3-948B-1728B52AA6E4}">
                  <adec:decorative xmlns:adec="http://schemas.microsoft.com/office/drawing/2017/decorative" val="1"/>
                </a:ext>
              </a:extLst>
            </p:cNvPr>
            <p:cNvSpPr/>
            <p:nvPr/>
          </p:nvSpPr>
          <p:spPr bwMode="auto">
            <a:xfrm>
              <a:off x="2075373" y="1756491"/>
              <a:ext cx="3599363" cy="3599363"/>
            </a:xfrm>
            <a:prstGeom prst="ellipse">
              <a:avLst/>
            </a:prstGeom>
            <a:solidFill>
              <a:srgbClr val="FFFFFF">
                <a:lumMod val="95000"/>
              </a:srgbClr>
            </a:solidFill>
            <a:ln w="10795" cap="flat" cmpd="sng" algn="ctr">
              <a:noFill/>
              <a:prstDash val="solid"/>
            </a:ln>
            <a:effectLst>
              <a:outerShdw blurRad="292100" dist="38100" dir="3600000" sx="102000" sy="102000" algn="tl" rotWithShape="0">
                <a:prstClr val="black">
                  <a:alpha val="30000"/>
                </a:prstClr>
              </a:outerShdw>
            </a:effectLst>
          </p:spPr>
          <p:txBody>
            <a:bodyPr vert="horz" wrap="square" lIns="0" tIns="47558" rIns="0" bIns="47558" numCol="1" rtlCol="0" anchor="ctr" anchorCtr="0" compatLnSpc="1">
              <a:prstTxWarp prst="textNoShape">
                <a:avLst/>
              </a:prstTxWarp>
            </a:bodyPr>
            <a:lstStyle/>
            <a:p>
              <a:pPr algn="ctr" defTabSz="950845" fontAlgn="base">
                <a:spcBef>
                  <a:spcPct val="0"/>
                </a:spcBef>
                <a:spcAft>
                  <a:spcPct val="0"/>
                </a:spcAft>
                <a:defRPr/>
              </a:pPr>
              <a:endParaRPr lang="en-US" sz="2040" kern="0" err="1">
                <a:gradFill>
                  <a:gsLst>
                    <a:gs pos="0">
                      <a:srgbClr val="FFFFFF"/>
                    </a:gs>
                    <a:gs pos="100000">
                      <a:srgbClr val="FFFFFF"/>
                    </a:gs>
                  </a:gsLst>
                  <a:lin ang="5400000" scaled="0"/>
                </a:gradFill>
                <a:latin typeface="Segoe UI Semilight"/>
              </a:endParaRPr>
            </a:p>
          </p:txBody>
        </p:sp>
        <p:sp>
          <p:nvSpPr>
            <p:cNvPr id="196" name="cloud">
              <a:extLst>
                <a:ext uri="{FF2B5EF4-FFF2-40B4-BE49-F238E27FC236}">
                  <a16:creationId xmlns:a16="http://schemas.microsoft.com/office/drawing/2014/main" id="{042C5A59-C058-F5B5-D520-EF72E9BFCB5A}"/>
                </a:ext>
                <a:ext uri="{C183D7F6-B498-43B3-948B-1728B52AA6E4}">
                  <adec:decorative xmlns:adec="http://schemas.microsoft.com/office/drawing/2017/decorative" val="1"/>
                </a:ext>
              </a:extLst>
            </p:cNvPr>
            <p:cNvSpPr>
              <a:spLocks noChangeAspect="1"/>
            </p:cNvSpPr>
            <p:nvPr/>
          </p:nvSpPr>
          <p:spPr bwMode="auto">
            <a:xfrm flipH="1">
              <a:off x="2781199" y="2735533"/>
              <a:ext cx="2258641" cy="1438971"/>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 name="connsiteX0" fmla="*/ 8169 w 10000"/>
                <a:gd name="connsiteY0" fmla="*/ 9954 h 10000"/>
                <a:gd name="connsiteX1" fmla="*/ 2558 w 10000"/>
                <a:gd name="connsiteY1" fmla="*/ 10000 h 10000"/>
                <a:gd name="connsiteX2" fmla="*/ 2558 w 10000"/>
                <a:gd name="connsiteY2" fmla="*/ 10000 h 10000"/>
                <a:gd name="connsiteX3" fmla="*/ 2500 w 10000"/>
                <a:gd name="connsiteY3" fmla="*/ 10000 h 10000"/>
                <a:gd name="connsiteX4" fmla="*/ 0 w 10000"/>
                <a:gd name="connsiteY4" fmla="*/ 5991 h 10000"/>
                <a:gd name="connsiteX5" fmla="*/ 2500 w 10000"/>
                <a:gd name="connsiteY5" fmla="*/ 2028 h 10000"/>
                <a:gd name="connsiteX6" fmla="*/ 3023 w 10000"/>
                <a:gd name="connsiteY6" fmla="*/ 2074 h 10000"/>
                <a:gd name="connsiteX7" fmla="*/ 5349 w 10000"/>
                <a:gd name="connsiteY7" fmla="*/ 0 h 10000"/>
                <a:gd name="connsiteX8" fmla="*/ 8081 w 10000"/>
                <a:gd name="connsiteY8" fmla="*/ 3917 h 10000"/>
                <a:gd name="connsiteX9" fmla="*/ 8081 w 10000"/>
                <a:gd name="connsiteY9" fmla="*/ 3917 h 10000"/>
                <a:gd name="connsiteX10" fmla="*/ 10000 w 10000"/>
                <a:gd name="connsiteY10" fmla="*/ 6959 h 10000"/>
                <a:gd name="connsiteX11" fmla="*/ 8169 w 10000"/>
                <a:gd name="connsiteY11" fmla="*/ 9954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00" h="10000">
                  <a:moveTo>
                    <a:pt x="8169" y="9954"/>
                  </a:moveTo>
                  <a:lnTo>
                    <a:pt x="2558" y="10000"/>
                  </a:lnTo>
                  <a:lnTo>
                    <a:pt x="2558" y="10000"/>
                  </a:lnTo>
                  <a:lnTo>
                    <a:pt x="2500" y="10000"/>
                  </a:lnTo>
                  <a:cubicBezTo>
                    <a:pt x="1134" y="10000"/>
                    <a:pt x="0" y="8203"/>
                    <a:pt x="0" y="5991"/>
                  </a:cubicBezTo>
                  <a:cubicBezTo>
                    <a:pt x="0" y="3779"/>
                    <a:pt x="1134" y="2028"/>
                    <a:pt x="2500" y="2028"/>
                  </a:cubicBezTo>
                  <a:cubicBezTo>
                    <a:pt x="2674" y="2028"/>
                    <a:pt x="2849" y="2028"/>
                    <a:pt x="3023" y="2074"/>
                  </a:cubicBezTo>
                  <a:cubicBezTo>
                    <a:pt x="3517" y="829"/>
                    <a:pt x="4360" y="0"/>
                    <a:pt x="5349" y="0"/>
                  </a:cubicBezTo>
                  <a:cubicBezTo>
                    <a:pt x="6773" y="0"/>
                    <a:pt x="7936" y="1705"/>
                    <a:pt x="8081" y="3917"/>
                  </a:cubicBezTo>
                  <a:lnTo>
                    <a:pt x="8081" y="3917"/>
                  </a:lnTo>
                  <a:cubicBezTo>
                    <a:pt x="9157" y="3917"/>
                    <a:pt x="10000" y="5253"/>
                    <a:pt x="10000" y="6959"/>
                  </a:cubicBezTo>
                  <a:cubicBezTo>
                    <a:pt x="10000" y="8571"/>
                    <a:pt x="9186" y="9908"/>
                    <a:pt x="8169" y="9954"/>
                  </a:cubicBezTo>
                  <a:close/>
                </a:path>
              </a:pathLst>
            </a:custGeom>
            <a:solidFill>
              <a:srgbClr val="0078D4"/>
            </a:solidFill>
            <a:ln w="22225" cap="sq">
              <a:solidFill>
                <a:srgbClr val="0078D4"/>
              </a:solidFill>
              <a:prstDash val="solid"/>
              <a:miter lim="800000"/>
              <a:headEnd/>
              <a:tailEnd/>
            </a:ln>
          </p:spPr>
          <p:txBody>
            <a:bodyPr vert="horz" wrap="square" lIns="89617" tIns="44808" rIns="89617" bIns="44808" numCol="1" anchor="t" anchorCtr="0" compatLnSpc="1">
              <a:prstTxWarp prst="textNoShape">
                <a:avLst/>
              </a:prstTxWarp>
            </a:bodyPr>
            <a:lstStyle/>
            <a:p>
              <a:pPr defTabSz="914016">
                <a:defRPr/>
              </a:pPr>
              <a:endParaRPr lang="en-US" sz="882" kern="0">
                <a:gradFill>
                  <a:gsLst>
                    <a:gs pos="0">
                      <a:srgbClr val="505050"/>
                    </a:gs>
                    <a:gs pos="100000">
                      <a:srgbClr val="505050"/>
                    </a:gs>
                  </a:gsLst>
                </a:gradFill>
                <a:latin typeface="Segoe UI Semilight"/>
              </a:endParaRPr>
            </a:p>
          </p:txBody>
        </p:sp>
        <p:sp>
          <p:nvSpPr>
            <p:cNvPr id="197" name="gear">
              <a:extLst>
                <a:ext uri="{FF2B5EF4-FFF2-40B4-BE49-F238E27FC236}">
                  <a16:creationId xmlns:a16="http://schemas.microsoft.com/office/drawing/2014/main" id="{A8CFC694-D323-518C-0DDB-3E26647BB13B}"/>
                </a:ext>
                <a:ext uri="{C183D7F6-B498-43B3-948B-1728B52AA6E4}">
                  <adec:decorative xmlns:adec="http://schemas.microsoft.com/office/drawing/2017/decorative" val="1"/>
                </a:ext>
              </a:extLst>
            </p:cNvPr>
            <p:cNvSpPr>
              <a:spLocks noChangeAspect="1" noEditPoints="1"/>
            </p:cNvSpPr>
            <p:nvPr/>
          </p:nvSpPr>
          <p:spPr bwMode="auto">
            <a:xfrm>
              <a:off x="3029255" y="3429000"/>
              <a:ext cx="540041" cy="537702"/>
            </a:xfrm>
            <a:custGeom>
              <a:avLst/>
              <a:gdLst>
                <a:gd name="T0" fmla="*/ 72 w 318"/>
                <a:gd name="T1" fmla="*/ 159 h 318"/>
                <a:gd name="T2" fmla="*/ 159 w 318"/>
                <a:gd name="T3" fmla="*/ 72 h 318"/>
                <a:gd name="T4" fmla="*/ 246 w 318"/>
                <a:gd name="T5" fmla="*/ 159 h 318"/>
                <a:gd name="T6" fmla="*/ 159 w 318"/>
                <a:gd name="T7" fmla="*/ 246 h 318"/>
                <a:gd name="T8" fmla="*/ 72 w 318"/>
                <a:gd name="T9" fmla="*/ 159 h 318"/>
                <a:gd name="T10" fmla="*/ 212 w 318"/>
                <a:gd name="T11" fmla="*/ 9 h 318"/>
                <a:gd name="T12" fmla="*/ 159 w 318"/>
                <a:gd name="T13" fmla="*/ 0 h 318"/>
                <a:gd name="T14" fmla="*/ 0 w 318"/>
                <a:gd name="T15" fmla="*/ 159 h 318"/>
                <a:gd name="T16" fmla="*/ 91 w 318"/>
                <a:gd name="T17" fmla="*/ 303 h 318"/>
                <a:gd name="T18" fmla="*/ 106 w 318"/>
                <a:gd name="T19" fmla="*/ 309 h 318"/>
                <a:gd name="T20" fmla="*/ 159 w 318"/>
                <a:gd name="T21" fmla="*/ 318 h 318"/>
                <a:gd name="T22" fmla="*/ 318 w 318"/>
                <a:gd name="T23" fmla="*/ 159 h 318"/>
                <a:gd name="T24" fmla="*/ 310 w 318"/>
                <a:gd name="T25" fmla="*/ 110 h 318"/>
                <a:gd name="T26" fmla="*/ 304 w 318"/>
                <a:gd name="T27" fmla="*/ 93 h 318"/>
                <a:gd name="T28" fmla="*/ 230 w 318"/>
                <a:gd name="T29" fmla="*/ 17 h 318"/>
                <a:gd name="T30" fmla="*/ 202 w 318"/>
                <a:gd name="T31" fmla="*/ 56 h 318"/>
                <a:gd name="T32" fmla="*/ 194 w 318"/>
                <a:gd name="T33" fmla="*/ 79 h 318"/>
                <a:gd name="T34" fmla="*/ 268 w 318"/>
                <a:gd name="T35" fmla="*/ 118 h 318"/>
                <a:gd name="T36" fmla="*/ 240 w 318"/>
                <a:gd name="T37" fmla="*/ 127 h 318"/>
                <a:gd name="T38" fmla="*/ 239 w 318"/>
                <a:gd name="T39" fmla="*/ 192 h 318"/>
                <a:gd name="T40" fmla="*/ 267 w 318"/>
                <a:gd name="T41" fmla="*/ 203 h 318"/>
                <a:gd name="T42" fmla="*/ 206 w 318"/>
                <a:gd name="T43" fmla="*/ 265 h 318"/>
                <a:gd name="T44" fmla="*/ 193 w 318"/>
                <a:gd name="T45" fmla="*/ 239 h 318"/>
                <a:gd name="T46" fmla="*/ 117 w 318"/>
                <a:gd name="T47" fmla="*/ 266 h 318"/>
                <a:gd name="T48" fmla="*/ 128 w 318"/>
                <a:gd name="T49" fmla="*/ 240 h 318"/>
                <a:gd name="T50" fmla="*/ 54 w 318"/>
                <a:gd name="T51" fmla="*/ 203 h 318"/>
                <a:gd name="T52" fmla="*/ 79 w 318"/>
                <a:gd name="T53" fmla="*/ 193 h 318"/>
                <a:gd name="T54" fmla="*/ 54 w 318"/>
                <a:gd name="T55" fmla="*/ 118 h 318"/>
                <a:gd name="T56" fmla="*/ 78 w 318"/>
                <a:gd name="T57" fmla="*/ 127 h 318"/>
                <a:gd name="T58" fmla="*/ 127 w 318"/>
                <a:gd name="T59" fmla="*/ 78 h 318"/>
                <a:gd name="T60" fmla="*/ 116 w 318"/>
                <a:gd name="T61" fmla="*/ 5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8" h="318">
                  <a:moveTo>
                    <a:pt x="72" y="159"/>
                  </a:moveTo>
                  <a:cubicBezTo>
                    <a:pt x="72" y="111"/>
                    <a:pt x="111" y="72"/>
                    <a:pt x="159" y="72"/>
                  </a:cubicBezTo>
                  <a:cubicBezTo>
                    <a:pt x="207" y="72"/>
                    <a:pt x="246" y="111"/>
                    <a:pt x="246" y="159"/>
                  </a:cubicBezTo>
                  <a:cubicBezTo>
                    <a:pt x="246" y="207"/>
                    <a:pt x="207" y="246"/>
                    <a:pt x="159" y="246"/>
                  </a:cubicBezTo>
                  <a:cubicBezTo>
                    <a:pt x="111" y="246"/>
                    <a:pt x="72" y="207"/>
                    <a:pt x="72" y="159"/>
                  </a:cubicBezTo>
                  <a:close/>
                  <a:moveTo>
                    <a:pt x="212" y="9"/>
                  </a:moveTo>
                  <a:cubicBezTo>
                    <a:pt x="195" y="3"/>
                    <a:pt x="177" y="0"/>
                    <a:pt x="159" y="0"/>
                  </a:cubicBezTo>
                  <a:cubicBezTo>
                    <a:pt x="71" y="0"/>
                    <a:pt x="0" y="71"/>
                    <a:pt x="0" y="159"/>
                  </a:cubicBezTo>
                  <a:cubicBezTo>
                    <a:pt x="0" y="223"/>
                    <a:pt x="37" y="277"/>
                    <a:pt x="91" y="303"/>
                  </a:cubicBezTo>
                  <a:moveTo>
                    <a:pt x="106" y="309"/>
                  </a:moveTo>
                  <a:cubicBezTo>
                    <a:pt x="122" y="315"/>
                    <a:pt x="140" y="318"/>
                    <a:pt x="159" y="318"/>
                  </a:cubicBezTo>
                  <a:cubicBezTo>
                    <a:pt x="247" y="318"/>
                    <a:pt x="318" y="247"/>
                    <a:pt x="318" y="159"/>
                  </a:cubicBezTo>
                  <a:cubicBezTo>
                    <a:pt x="318" y="142"/>
                    <a:pt x="315" y="126"/>
                    <a:pt x="310" y="110"/>
                  </a:cubicBezTo>
                  <a:moveTo>
                    <a:pt x="304" y="93"/>
                  </a:moveTo>
                  <a:cubicBezTo>
                    <a:pt x="289" y="60"/>
                    <a:pt x="262" y="33"/>
                    <a:pt x="230" y="17"/>
                  </a:cubicBezTo>
                  <a:moveTo>
                    <a:pt x="202" y="56"/>
                  </a:moveTo>
                  <a:cubicBezTo>
                    <a:pt x="194" y="79"/>
                    <a:pt x="194" y="79"/>
                    <a:pt x="194" y="79"/>
                  </a:cubicBezTo>
                  <a:moveTo>
                    <a:pt x="268" y="118"/>
                  </a:moveTo>
                  <a:cubicBezTo>
                    <a:pt x="240" y="127"/>
                    <a:pt x="240" y="127"/>
                    <a:pt x="240" y="127"/>
                  </a:cubicBezTo>
                  <a:moveTo>
                    <a:pt x="239" y="192"/>
                  </a:moveTo>
                  <a:cubicBezTo>
                    <a:pt x="267" y="203"/>
                    <a:pt x="267" y="203"/>
                    <a:pt x="267" y="203"/>
                  </a:cubicBezTo>
                  <a:moveTo>
                    <a:pt x="206" y="265"/>
                  </a:moveTo>
                  <a:cubicBezTo>
                    <a:pt x="193" y="239"/>
                    <a:pt x="193" y="239"/>
                    <a:pt x="193" y="239"/>
                  </a:cubicBezTo>
                  <a:moveTo>
                    <a:pt x="117" y="266"/>
                  </a:moveTo>
                  <a:cubicBezTo>
                    <a:pt x="128" y="240"/>
                    <a:pt x="128" y="240"/>
                    <a:pt x="128" y="240"/>
                  </a:cubicBezTo>
                  <a:moveTo>
                    <a:pt x="54" y="203"/>
                  </a:moveTo>
                  <a:cubicBezTo>
                    <a:pt x="79" y="193"/>
                    <a:pt x="79" y="193"/>
                    <a:pt x="79" y="193"/>
                  </a:cubicBezTo>
                  <a:moveTo>
                    <a:pt x="54" y="118"/>
                  </a:moveTo>
                  <a:cubicBezTo>
                    <a:pt x="78" y="127"/>
                    <a:pt x="78" y="127"/>
                    <a:pt x="78" y="127"/>
                  </a:cubicBezTo>
                  <a:moveTo>
                    <a:pt x="127" y="78"/>
                  </a:moveTo>
                  <a:cubicBezTo>
                    <a:pt x="116" y="56"/>
                    <a:pt x="116" y="56"/>
                    <a:pt x="116" y="56"/>
                  </a:cubicBezTo>
                </a:path>
              </a:pathLst>
            </a:custGeom>
            <a:noFill/>
            <a:ln w="28575" cap="flat">
              <a:solidFill>
                <a:srgbClr val="FFFFFF"/>
              </a:solidFill>
              <a:prstDash val="solid"/>
              <a:miter lim="800000"/>
              <a:headEnd/>
              <a:tailEnd/>
            </a:ln>
          </p:spPr>
          <p:txBody>
            <a:bodyPr vert="horz" wrap="square" lIns="89617" tIns="44808" rIns="89617" bIns="44808" numCol="1" anchor="t" anchorCtr="0" compatLnSpc="1">
              <a:prstTxWarp prst="textNoShape">
                <a:avLst/>
              </a:prstTxWarp>
            </a:bodyPr>
            <a:lstStyle/>
            <a:p>
              <a:pPr defTabSz="914016">
                <a:defRPr/>
              </a:pPr>
              <a:endParaRPr lang="en-US" sz="882" kern="0">
                <a:gradFill>
                  <a:gsLst>
                    <a:gs pos="0">
                      <a:srgbClr val="505050"/>
                    </a:gs>
                    <a:gs pos="100000">
                      <a:srgbClr val="505050"/>
                    </a:gs>
                  </a:gsLst>
                </a:gradFill>
                <a:latin typeface="Segoe UI Semilight"/>
              </a:endParaRPr>
            </a:p>
          </p:txBody>
        </p:sp>
        <p:sp>
          <p:nvSpPr>
            <p:cNvPr id="198" name="gear">
              <a:extLst>
                <a:ext uri="{FF2B5EF4-FFF2-40B4-BE49-F238E27FC236}">
                  <a16:creationId xmlns:a16="http://schemas.microsoft.com/office/drawing/2014/main" id="{74AEDC26-EB05-624C-270B-5BE5D7A1D3F4}"/>
                </a:ext>
                <a:ext uri="{C183D7F6-B498-43B3-948B-1728B52AA6E4}">
                  <adec:decorative xmlns:adec="http://schemas.microsoft.com/office/drawing/2017/decorative" val="1"/>
                </a:ext>
              </a:extLst>
            </p:cNvPr>
            <p:cNvSpPr>
              <a:spLocks noChangeAspect="1" noEditPoints="1"/>
            </p:cNvSpPr>
            <p:nvPr/>
          </p:nvSpPr>
          <p:spPr bwMode="auto">
            <a:xfrm>
              <a:off x="3645469" y="3116113"/>
              <a:ext cx="540041" cy="537702"/>
            </a:xfrm>
            <a:custGeom>
              <a:avLst/>
              <a:gdLst>
                <a:gd name="T0" fmla="*/ 72 w 318"/>
                <a:gd name="T1" fmla="*/ 159 h 318"/>
                <a:gd name="T2" fmla="*/ 159 w 318"/>
                <a:gd name="T3" fmla="*/ 72 h 318"/>
                <a:gd name="T4" fmla="*/ 246 w 318"/>
                <a:gd name="T5" fmla="*/ 159 h 318"/>
                <a:gd name="T6" fmla="*/ 159 w 318"/>
                <a:gd name="T7" fmla="*/ 246 h 318"/>
                <a:gd name="T8" fmla="*/ 72 w 318"/>
                <a:gd name="T9" fmla="*/ 159 h 318"/>
                <a:gd name="T10" fmla="*/ 212 w 318"/>
                <a:gd name="T11" fmla="*/ 9 h 318"/>
                <a:gd name="T12" fmla="*/ 159 w 318"/>
                <a:gd name="T13" fmla="*/ 0 h 318"/>
                <a:gd name="T14" fmla="*/ 0 w 318"/>
                <a:gd name="T15" fmla="*/ 159 h 318"/>
                <a:gd name="T16" fmla="*/ 91 w 318"/>
                <a:gd name="T17" fmla="*/ 303 h 318"/>
                <a:gd name="T18" fmla="*/ 106 w 318"/>
                <a:gd name="T19" fmla="*/ 309 h 318"/>
                <a:gd name="T20" fmla="*/ 159 w 318"/>
                <a:gd name="T21" fmla="*/ 318 h 318"/>
                <a:gd name="T22" fmla="*/ 318 w 318"/>
                <a:gd name="T23" fmla="*/ 159 h 318"/>
                <a:gd name="T24" fmla="*/ 310 w 318"/>
                <a:gd name="T25" fmla="*/ 110 h 318"/>
                <a:gd name="T26" fmla="*/ 304 w 318"/>
                <a:gd name="T27" fmla="*/ 93 h 318"/>
                <a:gd name="T28" fmla="*/ 230 w 318"/>
                <a:gd name="T29" fmla="*/ 17 h 318"/>
                <a:gd name="T30" fmla="*/ 202 w 318"/>
                <a:gd name="T31" fmla="*/ 56 h 318"/>
                <a:gd name="T32" fmla="*/ 194 w 318"/>
                <a:gd name="T33" fmla="*/ 79 h 318"/>
                <a:gd name="T34" fmla="*/ 268 w 318"/>
                <a:gd name="T35" fmla="*/ 118 h 318"/>
                <a:gd name="T36" fmla="*/ 240 w 318"/>
                <a:gd name="T37" fmla="*/ 127 h 318"/>
                <a:gd name="T38" fmla="*/ 239 w 318"/>
                <a:gd name="T39" fmla="*/ 192 h 318"/>
                <a:gd name="T40" fmla="*/ 267 w 318"/>
                <a:gd name="T41" fmla="*/ 203 h 318"/>
                <a:gd name="T42" fmla="*/ 206 w 318"/>
                <a:gd name="T43" fmla="*/ 265 h 318"/>
                <a:gd name="T44" fmla="*/ 193 w 318"/>
                <a:gd name="T45" fmla="*/ 239 h 318"/>
                <a:gd name="T46" fmla="*/ 117 w 318"/>
                <a:gd name="T47" fmla="*/ 266 h 318"/>
                <a:gd name="T48" fmla="*/ 128 w 318"/>
                <a:gd name="T49" fmla="*/ 240 h 318"/>
                <a:gd name="T50" fmla="*/ 54 w 318"/>
                <a:gd name="T51" fmla="*/ 203 h 318"/>
                <a:gd name="T52" fmla="*/ 79 w 318"/>
                <a:gd name="T53" fmla="*/ 193 h 318"/>
                <a:gd name="T54" fmla="*/ 54 w 318"/>
                <a:gd name="T55" fmla="*/ 118 h 318"/>
                <a:gd name="T56" fmla="*/ 78 w 318"/>
                <a:gd name="T57" fmla="*/ 127 h 318"/>
                <a:gd name="T58" fmla="*/ 127 w 318"/>
                <a:gd name="T59" fmla="*/ 78 h 318"/>
                <a:gd name="T60" fmla="*/ 116 w 318"/>
                <a:gd name="T61" fmla="*/ 5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8" h="318">
                  <a:moveTo>
                    <a:pt x="72" y="159"/>
                  </a:moveTo>
                  <a:cubicBezTo>
                    <a:pt x="72" y="111"/>
                    <a:pt x="111" y="72"/>
                    <a:pt x="159" y="72"/>
                  </a:cubicBezTo>
                  <a:cubicBezTo>
                    <a:pt x="207" y="72"/>
                    <a:pt x="246" y="111"/>
                    <a:pt x="246" y="159"/>
                  </a:cubicBezTo>
                  <a:cubicBezTo>
                    <a:pt x="246" y="207"/>
                    <a:pt x="207" y="246"/>
                    <a:pt x="159" y="246"/>
                  </a:cubicBezTo>
                  <a:cubicBezTo>
                    <a:pt x="111" y="246"/>
                    <a:pt x="72" y="207"/>
                    <a:pt x="72" y="159"/>
                  </a:cubicBezTo>
                  <a:close/>
                  <a:moveTo>
                    <a:pt x="212" y="9"/>
                  </a:moveTo>
                  <a:cubicBezTo>
                    <a:pt x="195" y="3"/>
                    <a:pt x="177" y="0"/>
                    <a:pt x="159" y="0"/>
                  </a:cubicBezTo>
                  <a:cubicBezTo>
                    <a:pt x="71" y="0"/>
                    <a:pt x="0" y="71"/>
                    <a:pt x="0" y="159"/>
                  </a:cubicBezTo>
                  <a:cubicBezTo>
                    <a:pt x="0" y="223"/>
                    <a:pt x="37" y="277"/>
                    <a:pt x="91" y="303"/>
                  </a:cubicBezTo>
                  <a:moveTo>
                    <a:pt x="106" y="309"/>
                  </a:moveTo>
                  <a:cubicBezTo>
                    <a:pt x="122" y="315"/>
                    <a:pt x="140" y="318"/>
                    <a:pt x="159" y="318"/>
                  </a:cubicBezTo>
                  <a:cubicBezTo>
                    <a:pt x="247" y="318"/>
                    <a:pt x="318" y="247"/>
                    <a:pt x="318" y="159"/>
                  </a:cubicBezTo>
                  <a:cubicBezTo>
                    <a:pt x="318" y="142"/>
                    <a:pt x="315" y="126"/>
                    <a:pt x="310" y="110"/>
                  </a:cubicBezTo>
                  <a:moveTo>
                    <a:pt x="304" y="93"/>
                  </a:moveTo>
                  <a:cubicBezTo>
                    <a:pt x="289" y="60"/>
                    <a:pt x="262" y="33"/>
                    <a:pt x="230" y="17"/>
                  </a:cubicBezTo>
                  <a:moveTo>
                    <a:pt x="202" y="56"/>
                  </a:moveTo>
                  <a:cubicBezTo>
                    <a:pt x="194" y="79"/>
                    <a:pt x="194" y="79"/>
                    <a:pt x="194" y="79"/>
                  </a:cubicBezTo>
                  <a:moveTo>
                    <a:pt x="268" y="118"/>
                  </a:moveTo>
                  <a:cubicBezTo>
                    <a:pt x="240" y="127"/>
                    <a:pt x="240" y="127"/>
                    <a:pt x="240" y="127"/>
                  </a:cubicBezTo>
                  <a:moveTo>
                    <a:pt x="239" y="192"/>
                  </a:moveTo>
                  <a:cubicBezTo>
                    <a:pt x="267" y="203"/>
                    <a:pt x="267" y="203"/>
                    <a:pt x="267" y="203"/>
                  </a:cubicBezTo>
                  <a:moveTo>
                    <a:pt x="206" y="265"/>
                  </a:moveTo>
                  <a:cubicBezTo>
                    <a:pt x="193" y="239"/>
                    <a:pt x="193" y="239"/>
                    <a:pt x="193" y="239"/>
                  </a:cubicBezTo>
                  <a:moveTo>
                    <a:pt x="117" y="266"/>
                  </a:moveTo>
                  <a:cubicBezTo>
                    <a:pt x="128" y="240"/>
                    <a:pt x="128" y="240"/>
                    <a:pt x="128" y="240"/>
                  </a:cubicBezTo>
                  <a:moveTo>
                    <a:pt x="54" y="203"/>
                  </a:moveTo>
                  <a:cubicBezTo>
                    <a:pt x="79" y="193"/>
                    <a:pt x="79" y="193"/>
                    <a:pt x="79" y="193"/>
                  </a:cubicBezTo>
                  <a:moveTo>
                    <a:pt x="54" y="118"/>
                  </a:moveTo>
                  <a:cubicBezTo>
                    <a:pt x="78" y="127"/>
                    <a:pt x="78" y="127"/>
                    <a:pt x="78" y="127"/>
                  </a:cubicBezTo>
                  <a:moveTo>
                    <a:pt x="127" y="78"/>
                  </a:moveTo>
                  <a:cubicBezTo>
                    <a:pt x="116" y="56"/>
                    <a:pt x="116" y="56"/>
                    <a:pt x="116" y="56"/>
                  </a:cubicBezTo>
                </a:path>
              </a:pathLst>
            </a:custGeom>
            <a:noFill/>
            <a:ln w="28575" cap="flat">
              <a:solidFill>
                <a:srgbClr val="FFFFFF"/>
              </a:solidFill>
              <a:prstDash val="solid"/>
              <a:miter lim="800000"/>
              <a:headEnd/>
              <a:tailEnd/>
            </a:ln>
          </p:spPr>
          <p:txBody>
            <a:bodyPr vert="horz" wrap="square" lIns="89617" tIns="44808" rIns="89617" bIns="44808" numCol="1" anchor="t" anchorCtr="0" compatLnSpc="1">
              <a:prstTxWarp prst="textNoShape">
                <a:avLst/>
              </a:prstTxWarp>
            </a:bodyPr>
            <a:lstStyle/>
            <a:p>
              <a:pPr defTabSz="914016">
                <a:defRPr/>
              </a:pPr>
              <a:endParaRPr lang="en-US" sz="882" kern="0">
                <a:gradFill>
                  <a:gsLst>
                    <a:gs pos="0">
                      <a:srgbClr val="505050"/>
                    </a:gs>
                    <a:gs pos="100000">
                      <a:srgbClr val="505050"/>
                    </a:gs>
                  </a:gsLst>
                </a:gradFill>
                <a:latin typeface="Segoe UI Semilight"/>
              </a:endParaRPr>
            </a:p>
          </p:txBody>
        </p:sp>
        <p:sp>
          <p:nvSpPr>
            <p:cNvPr id="199" name="gear">
              <a:extLst>
                <a:ext uri="{FF2B5EF4-FFF2-40B4-BE49-F238E27FC236}">
                  <a16:creationId xmlns:a16="http://schemas.microsoft.com/office/drawing/2014/main" id="{E5F2C00D-8B7F-C3DF-6610-F54FF4E71177}"/>
                </a:ext>
                <a:ext uri="{C183D7F6-B498-43B3-948B-1728B52AA6E4}">
                  <adec:decorative xmlns:adec="http://schemas.microsoft.com/office/drawing/2017/decorative" val="1"/>
                </a:ext>
              </a:extLst>
            </p:cNvPr>
            <p:cNvSpPr>
              <a:spLocks noChangeAspect="1" noEditPoints="1"/>
            </p:cNvSpPr>
            <p:nvPr/>
          </p:nvSpPr>
          <p:spPr bwMode="auto">
            <a:xfrm>
              <a:off x="4193705" y="3504860"/>
              <a:ext cx="540041" cy="537702"/>
            </a:xfrm>
            <a:custGeom>
              <a:avLst/>
              <a:gdLst>
                <a:gd name="T0" fmla="*/ 72 w 318"/>
                <a:gd name="T1" fmla="*/ 159 h 318"/>
                <a:gd name="T2" fmla="*/ 159 w 318"/>
                <a:gd name="T3" fmla="*/ 72 h 318"/>
                <a:gd name="T4" fmla="*/ 246 w 318"/>
                <a:gd name="T5" fmla="*/ 159 h 318"/>
                <a:gd name="T6" fmla="*/ 159 w 318"/>
                <a:gd name="T7" fmla="*/ 246 h 318"/>
                <a:gd name="T8" fmla="*/ 72 w 318"/>
                <a:gd name="T9" fmla="*/ 159 h 318"/>
                <a:gd name="T10" fmla="*/ 212 w 318"/>
                <a:gd name="T11" fmla="*/ 9 h 318"/>
                <a:gd name="T12" fmla="*/ 159 w 318"/>
                <a:gd name="T13" fmla="*/ 0 h 318"/>
                <a:gd name="T14" fmla="*/ 0 w 318"/>
                <a:gd name="T15" fmla="*/ 159 h 318"/>
                <a:gd name="T16" fmla="*/ 91 w 318"/>
                <a:gd name="T17" fmla="*/ 303 h 318"/>
                <a:gd name="T18" fmla="*/ 106 w 318"/>
                <a:gd name="T19" fmla="*/ 309 h 318"/>
                <a:gd name="T20" fmla="*/ 159 w 318"/>
                <a:gd name="T21" fmla="*/ 318 h 318"/>
                <a:gd name="T22" fmla="*/ 318 w 318"/>
                <a:gd name="T23" fmla="*/ 159 h 318"/>
                <a:gd name="T24" fmla="*/ 310 w 318"/>
                <a:gd name="T25" fmla="*/ 110 h 318"/>
                <a:gd name="T26" fmla="*/ 304 w 318"/>
                <a:gd name="T27" fmla="*/ 93 h 318"/>
                <a:gd name="T28" fmla="*/ 230 w 318"/>
                <a:gd name="T29" fmla="*/ 17 h 318"/>
                <a:gd name="T30" fmla="*/ 202 w 318"/>
                <a:gd name="T31" fmla="*/ 56 h 318"/>
                <a:gd name="T32" fmla="*/ 194 w 318"/>
                <a:gd name="T33" fmla="*/ 79 h 318"/>
                <a:gd name="T34" fmla="*/ 268 w 318"/>
                <a:gd name="T35" fmla="*/ 118 h 318"/>
                <a:gd name="T36" fmla="*/ 240 w 318"/>
                <a:gd name="T37" fmla="*/ 127 h 318"/>
                <a:gd name="T38" fmla="*/ 239 w 318"/>
                <a:gd name="T39" fmla="*/ 192 h 318"/>
                <a:gd name="T40" fmla="*/ 267 w 318"/>
                <a:gd name="T41" fmla="*/ 203 h 318"/>
                <a:gd name="T42" fmla="*/ 206 w 318"/>
                <a:gd name="T43" fmla="*/ 265 h 318"/>
                <a:gd name="T44" fmla="*/ 193 w 318"/>
                <a:gd name="T45" fmla="*/ 239 h 318"/>
                <a:gd name="T46" fmla="*/ 117 w 318"/>
                <a:gd name="T47" fmla="*/ 266 h 318"/>
                <a:gd name="T48" fmla="*/ 128 w 318"/>
                <a:gd name="T49" fmla="*/ 240 h 318"/>
                <a:gd name="T50" fmla="*/ 54 w 318"/>
                <a:gd name="T51" fmla="*/ 203 h 318"/>
                <a:gd name="T52" fmla="*/ 79 w 318"/>
                <a:gd name="T53" fmla="*/ 193 h 318"/>
                <a:gd name="T54" fmla="*/ 54 w 318"/>
                <a:gd name="T55" fmla="*/ 118 h 318"/>
                <a:gd name="T56" fmla="*/ 78 w 318"/>
                <a:gd name="T57" fmla="*/ 127 h 318"/>
                <a:gd name="T58" fmla="*/ 127 w 318"/>
                <a:gd name="T59" fmla="*/ 78 h 318"/>
                <a:gd name="T60" fmla="*/ 116 w 318"/>
                <a:gd name="T61" fmla="*/ 5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8" h="318">
                  <a:moveTo>
                    <a:pt x="72" y="159"/>
                  </a:moveTo>
                  <a:cubicBezTo>
                    <a:pt x="72" y="111"/>
                    <a:pt x="111" y="72"/>
                    <a:pt x="159" y="72"/>
                  </a:cubicBezTo>
                  <a:cubicBezTo>
                    <a:pt x="207" y="72"/>
                    <a:pt x="246" y="111"/>
                    <a:pt x="246" y="159"/>
                  </a:cubicBezTo>
                  <a:cubicBezTo>
                    <a:pt x="246" y="207"/>
                    <a:pt x="207" y="246"/>
                    <a:pt x="159" y="246"/>
                  </a:cubicBezTo>
                  <a:cubicBezTo>
                    <a:pt x="111" y="246"/>
                    <a:pt x="72" y="207"/>
                    <a:pt x="72" y="159"/>
                  </a:cubicBezTo>
                  <a:close/>
                  <a:moveTo>
                    <a:pt x="212" y="9"/>
                  </a:moveTo>
                  <a:cubicBezTo>
                    <a:pt x="195" y="3"/>
                    <a:pt x="177" y="0"/>
                    <a:pt x="159" y="0"/>
                  </a:cubicBezTo>
                  <a:cubicBezTo>
                    <a:pt x="71" y="0"/>
                    <a:pt x="0" y="71"/>
                    <a:pt x="0" y="159"/>
                  </a:cubicBezTo>
                  <a:cubicBezTo>
                    <a:pt x="0" y="223"/>
                    <a:pt x="37" y="277"/>
                    <a:pt x="91" y="303"/>
                  </a:cubicBezTo>
                  <a:moveTo>
                    <a:pt x="106" y="309"/>
                  </a:moveTo>
                  <a:cubicBezTo>
                    <a:pt x="122" y="315"/>
                    <a:pt x="140" y="318"/>
                    <a:pt x="159" y="318"/>
                  </a:cubicBezTo>
                  <a:cubicBezTo>
                    <a:pt x="247" y="318"/>
                    <a:pt x="318" y="247"/>
                    <a:pt x="318" y="159"/>
                  </a:cubicBezTo>
                  <a:cubicBezTo>
                    <a:pt x="318" y="142"/>
                    <a:pt x="315" y="126"/>
                    <a:pt x="310" y="110"/>
                  </a:cubicBezTo>
                  <a:moveTo>
                    <a:pt x="304" y="93"/>
                  </a:moveTo>
                  <a:cubicBezTo>
                    <a:pt x="289" y="60"/>
                    <a:pt x="262" y="33"/>
                    <a:pt x="230" y="17"/>
                  </a:cubicBezTo>
                  <a:moveTo>
                    <a:pt x="202" y="56"/>
                  </a:moveTo>
                  <a:cubicBezTo>
                    <a:pt x="194" y="79"/>
                    <a:pt x="194" y="79"/>
                    <a:pt x="194" y="79"/>
                  </a:cubicBezTo>
                  <a:moveTo>
                    <a:pt x="268" y="118"/>
                  </a:moveTo>
                  <a:cubicBezTo>
                    <a:pt x="240" y="127"/>
                    <a:pt x="240" y="127"/>
                    <a:pt x="240" y="127"/>
                  </a:cubicBezTo>
                  <a:moveTo>
                    <a:pt x="239" y="192"/>
                  </a:moveTo>
                  <a:cubicBezTo>
                    <a:pt x="267" y="203"/>
                    <a:pt x="267" y="203"/>
                    <a:pt x="267" y="203"/>
                  </a:cubicBezTo>
                  <a:moveTo>
                    <a:pt x="206" y="265"/>
                  </a:moveTo>
                  <a:cubicBezTo>
                    <a:pt x="193" y="239"/>
                    <a:pt x="193" y="239"/>
                    <a:pt x="193" y="239"/>
                  </a:cubicBezTo>
                  <a:moveTo>
                    <a:pt x="117" y="266"/>
                  </a:moveTo>
                  <a:cubicBezTo>
                    <a:pt x="128" y="240"/>
                    <a:pt x="128" y="240"/>
                    <a:pt x="128" y="240"/>
                  </a:cubicBezTo>
                  <a:moveTo>
                    <a:pt x="54" y="203"/>
                  </a:moveTo>
                  <a:cubicBezTo>
                    <a:pt x="79" y="193"/>
                    <a:pt x="79" y="193"/>
                    <a:pt x="79" y="193"/>
                  </a:cubicBezTo>
                  <a:moveTo>
                    <a:pt x="54" y="118"/>
                  </a:moveTo>
                  <a:cubicBezTo>
                    <a:pt x="78" y="127"/>
                    <a:pt x="78" y="127"/>
                    <a:pt x="78" y="127"/>
                  </a:cubicBezTo>
                  <a:moveTo>
                    <a:pt x="127" y="78"/>
                  </a:moveTo>
                  <a:cubicBezTo>
                    <a:pt x="116" y="56"/>
                    <a:pt x="116" y="56"/>
                    <a:pt x="116" y="56"/>
                  </a:cubicBezTo>
                </a:path>
              </a:pathLst>
            </a:custGeom>
            <a:noFill/>
            <a:ln w="28575" cap="flat">
              <a:solidFill>
                <a:srgbClr val="FFFFFF"/>
              </a:solidFill>
              <a:prstDash val="solid"/>
              <a:miter lim="800000"/>
              <a:headEnd/>
              <a:tailEnd/>
            </a:ln>
          </p:spPr>
          <p:txBody>
            <a:bodyPr vert="horz" wrap="square" lIns="89617" tIns="44808" rIns="89617" bIns="44808" numCol="1" anchor="t" anchorCtr="0" compatLnSpc="1">
              <a:prstTxWarp prst="textNoShape">
                <a:avLst/>
              </a:prstTxWarp>
            </a:bodyPr>
            <a:lstStyle/>
            <a:p>
              <a:pPr defTabSz="914016">
                <a:defRPr/>
              </a:pPr>
              <a:endParaRPr lang="en-US" sz="882" kern="0">
                <a:gradFill>
                  <a:gsLst>
                    <a:gs pos="0">
                      <a:srgbClr val="505050"/>
                    </a:gs>
                    <a:gs pos="100000">
                      <a:srgbClr val="505050"/>
                    </a:gs>
                  </a:gsLst>
                </a:gradFill>
                <a:latin typeface="Segoe UI Semilight"/>
              </a:endParaRPr>
            </a:p>
          </p:txBody>
        </p:sp>
        <p:sp>
          <p:nvSpPr>
            <p:cNvPr id="201" name="Rectangle 200">
              <a:extLst>
                <a:ext uri="{FF2B5EF4-FFF2-40B4-BE49-F238E27FC236}">
                  <a16:creationId xmlns:a16="http://schemas.microsoft.com/office/drawing/2014/main" id="{96DFF323-1E7C-1ED4-42F0-D5867B6B33A5}"/>
                </a:ext>
              </a:extLst>
            </p:cNvPr>
            <p:cNvSpPr/>
            <p:nvPr/>
          </p:nvSpPr>
          <p:spPr bwMode="auto">
            <a:xfrm>
              <a:off x="562473" y="4517918"/>
              <a:ext cx="1649598" cy="217047"/>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defTabSz="913751" fontAlgn="base">
                <a:lnSpc>
                  <a:spcPct val="90000"/>
                </a:lnSpc>
                <a:spcBef>
                  <a:spcPct val="0"/>
                </a:spcBef>
                <a:spcAft>
                  <a:spcPct val="0"/>
                </a:spcAft>
                <a:defRPr/>
              </a:pPr>
              <a:r>
                <a:rPr lang="en-US" sz="1567" kern="0" dirty="0">
                  <a:solidFill>
                    <a:srgbClr val="002050"/>
                  </a:solidFill>
                  <a:latin typeface="Segoe UI Semibold" panose="020B0702040204020203" pitchFamily="34" charset="0"/>
                  <a:cs typeface="Segoe UI" panose="020B0502040204020203" pitchFamily="34" charset="0"/>
                </a:rPr>
                <a:t>Operations</a:t>
              </a:r>
            </a:p>
          </p:txBody>
        </p:sp>
        <p:cxnSp>
          <p:nvCxnSpPr>
            <p:cNvPr id="203" name="Straight Connector 202">
              <a:extLst>
                <a:ext uri="{FF2B5EF4-FFF2-40B4-BE49-F238E27FC236}">
                  <a16:creationId xmlns:a16="http://schemas.microsoft.com/office/drawing/2014/main" id="{4CDFA906-C367-F967-AEF9-67F842F3CD03}"/>
                </a:ext>
                <a:ext uri="{C183D7F6-B498-43B3-948B-1728B52AA6E4}">
                  <adec:decorative xmlns:adec="http://schemas.microsoft.com/office/drawing/2017/decorative" val="1"/>
                </a:ext>
              </a:extLst>
            </p:cNvPr>
            <p:cNvCxnSpPr>
              <a:cxnSpLocks/>
            </p:cNvCxnSpPr>
            <p:nvPr/>
          </p:nvCxnSpPr>
          <p:spPr>
            <a:xfrm>
              <a:off x="1445880" y="3521028"/>
              <a:ext cx="1204614" cy="0"/>
            </a:xfrm>
            <a:prstGeom prst="line">
              <a:avLst/>
            </a:prstGeom>
            <a:noFill/>
            <a:ln w="25400" cap="rnd" cmpd="sng" algn="ctr">
              <a:solidFill>
                <a:srgbClr val="E6E6E6">
                  <a:lumMod val="75000"/>
                </a:srgbClr>
              </a:solidFill>
              <a:prstDash val="sysDash"/>
              <a:headEnd type="none"/>
              <a:tailEnd type="arrow" w="lg" len="med"/>
            </a:ln>
            <a:effectLst/>
          </p:spPr>
        </p:cxnSp>
        <p:sp>
          <p:nvSpPr>
            <p:cNvPr id="204" name="1">
              <a:extLst>
                <a:ext uri="{FF2B5EF4-FFF2-40B4-BE49-F238E27FC236}">
                  <a16:creationId xmlns:a16="http://schemas.microsoft.com/office/drawing/2014/main" id="{A6DF3EFD-09C8-ECEB-F400-0E27B7C57483}"/>
                </a:ext>
                <a:ext uri="{C183D7F6-B498-43B3-948B-1728B52AA6E4}">
                  <adec:decorative xmlns:adec="http://schemas.microsoft.com/office/drawing/2017/decorative" val="1"/>
                </a:ext>
              </a:extLst>
            </p:cNvPr>
            <p:cNvSpPr/>
            <p:nvPr/>
          </p:nvSpPr>
          <p:spPr bwMode="auto">
            <a:xfrm>
              <a:off x="3336475" y="2023816"/>
              <a:ext cx="2816700" cy="1231050"/>
            </a:xfrm>
            <a:custGeom>
              <a:avLst/>
              <a:gdLst>
                <a:gd name="connsiteX0" fmla="*/ 3836504 w 3836504"/>
                <a:gd name="connsiteY0" fmla="*/ 0 h 1182756"/>
                <a:gd name="connsiteX1" fmla="*/ 0 w 3836504"/>
                <a:gd name="connsiteY1" fmla="*/ 0 h 1182756"/>
                <a:gd name="connsiteX2" fmla="*/ 0 w 3836504"/>
                <a:gd name="connsiteY2" fmla="*/ 1182756 h 1182756"/>
              </a:gdLst>
              <a:ahLst/>
              <a:cxnLst>
                <a:cxn ang="0">
                  <a:pos x="connsiteX0" y="connsiteY0"/>
                </a:cxn>
                <a:cxn ang="0">
                  <a:pos x="connsiteX1" y="connsiteY1"/>
                </a:cxn>
                <a:cxn ang="0">
                  <a:pos x="connsiteX2" y="connsiteY2"/>
                </a:cxn>
              </a:cxnLst>
              <a:rect l="l" t="t" r="r" b="b"/>
              <a:pathLst>
                <a:path w="3836504" h="1182756">
                  <a:moveTo>
                    <a:pt x="3836504" y="0"/>
                  </a:moveTo>
                  <a:lnTo>
                    <a:pt x="0" y="0"/>
                  </a:lnTo>
                  <a:lnTo>
                    <a:pt x="0" y="1182756"/>
                  </a:lnTo>
                </a:path>
              </a:pathLst>
            </a:custGeom>
            <a:noFill/>
            <a:ln w="25400" cap="rnd" cmpd="sng" algn="ctr">
              <a:gradFill flip="none" rotWithShape="1">
                <a:gsLst>
                  <a:gs pos="20000">
                    <a:srgbClr val="0078D4">
                      <a:lumMod val="5000"/>
                      <a:lumOff val="95000"/>
                    </a:srgbClr>
                  </a:gs>
                  <a:gs pos="24000">
                    <a:srgbClr val="0078D4"/>
                  </a:gs>
                </a:gsLst>
                <a:lin ang="16200000" scaled="1"/>
                <a:tileRect/>
              </a:gradFill>
              <a:prstDash val="sysDash"/>
              <a:headEnd type="arrow" w="lg" len="med"/>
              <a:tailEnd type="none" w="lg" len="med"/>
            </a:ln>
            <a:effectLst/>
          </p:spPr>
          <p:txBody>
            <a:bodyPr rtlCol="0" anchor="ctr"/>
            <a:lstStyle/>
            <a:p>
              <a:pPr algn="ctr" defTabSz="914087">
                <a:defRPr/>
              </a:pPr>
              <a:endParaRPr lang="en-US" kern="0">
                <a:solidFill>
                  <a:srgbClr val="505050"/>
                </a:solidFill>
                <a:latin typeface="Segoe UI Semilight"/>
              </a:endParaRPr>
            </a:p>
          </p:txBody>
        </p:sp>
        <p:sp>
          <p:nvSpPr>
            <p:cNvPr id="205" name="3">
              <a:extLst>
                <a:ext uri="{FF2B5EF4-FFF2-40B4-BE49-F238E27FC236}">
                  <a16:creationId xmlns:a16="http://schemas.microsoft.com/office/drawing/2014/main" id="{F592BE28-7037-292F-A63D-A65AC9B742DD}"/>
                </a:ext>
                <a:ext uri="{C183D7F6-B498-43B3-948B-1728B52AA6E4}">
                  <adec:decorative xmlns:adec="http://schemas.microsoft.com/office/drawing/2017/decorative" val="1"/>
                </a:ext>
              </a:extLst>
            </p:cNvPr>
            <p:cNvSpPr/>
            <p:nvPr/>
          </p:nvSpPr>
          <p:spPr bwMode="auto">
            <a:xfrm flipV="1">
              <a:off x="4422809" y="4099771"/>
              <a:ext cx="1714472" cy="418097"/>
            </a:xfrm>
            <a:custGeom>
              <a:avLst/>
              <a:gdLst>
                <a:gd name="connsiteX0" fmla="*/ 3836504 w 3836504"/>
                <a:gd name="connsiteY0" fmla="*/ 0 h 1182756"/>
                <a:gd name="connsiteX1" fmla="*/ 0 w 3836504"/>
                <a:gd name="connsiteY1" fmla="*/ 0 h 1182756"/>
                <a:gd name="connsiteX2" fmla="*/ 0 w 3836504"/>
                <a:gd name="connsiteY2" fmla="*/ 1182756 h 1182756"/>
              </a:gdLst>
              <a:ahLst/>
              <a:cxnLst>
                <a:cxn ang="0">
                  <a:pos x="connsiteX0" y="connsiteY0"/>
                </a:cxn>
                <a:cxn ang="0">
                  <a:pos x="connsiteX1" y="connsiteY1"/>
                </a:cxn>
                <a:cxn ang="0">
                  <a:pos x="connsiteX2" y="connsiteY2"/>
                </a:cxn>
              </a:cxnLst>
              <a:rect l="l" t="t" r="r" b="b"/>
              <a:pathLst>
                <a:path w="3836504" h="1182756">
                  <a:moveTo>
                    <a:pt x="3836504" y="0"/>
                  </a:moveTo>
                  <a:lnTo>
                    <a:pt x="0" y="0"/>
                  </a:lnTo>
                  <a:lnTo>
                    <a:pt x="0" y="1182756"/>
                  </a:lnTo>
                </a:path>
              </a:pathLst>
            </a:custGeom>
            <a:noFill/>
            <a:ln w="25400" cap="rnd" cmpd="sng" algn="ctr">
              <a:gradFill flip="none" rotWithShape="1">
                <a:gsLst>
                  <a:gs pos="12000">
                    <a:srgbClr val="0078D4">
                      <a:lumMod val="5000"/>
                      <a:lumOff val="95000"/>
                    </a:srgbClr>
                  </a:gs>
                  <a:gs pos="17000">
                    <a:srgbClr val="0078D4"/>
                  </a:gs>
                </a:gsLst>
                <a:lin ang="16200000" scaled="1"/>
                <a:tileRect/>
              </a:gradFill>
              <a:prstDash val="sysDash"/>
              <a:headEnd type="arrow" w="lg" len="med"/>
              <a:tailEnd type="none" w="lg" len="med"/>
            </a:ln>
            <a:effectLst/>
          </p:spPr>
          <p:txBody>
            <a:bodyPr rtlCol="0" anchor="ctr"/>
            <a:lstStyle/>
            <a:p>
              <a:pPr algn="ctr" defTabSz="914087">
                <a:defRPr/>
              </a:pPr>
              <a:endParaRPr lang="en-US" kern="0">
                <a:solidFill>
                  <a:srgbClr val="505050"/>
                </a:solidFill>
                <a:latin typeface="Segoe UI Semilight"/>
              </a:endParaRPr>
            </a:p>
          </p:txBody>
        </p:sp>
        <p:sp>
          <p:nvSpPr>
            <p:cNvPr id="206" name="2">
              <a:extLst>
                <a:ext uri="{FF2B5EF4-FFF2-40B4-BE49-F238E27FC236}">
                  <a16:creationId xmlns:a16="http://schemas.microsoft.com/office/drawing/2014/main" id="{5803ADFC-3660-BBCB-7CE0-3A74B3EB3960}"/>
                </a:ext>
                <a:ext uri="{C183D7F6-B498-43B3-948B-1728B52AA6E4}">
                  <adec:decorative xmlns:adec="http://schemas.microsoft.com/office/drawing/2017/decorative" val="1"/>
                </a:ext>
              </a:extLst>
            </p:cNvPr>
            <p:cNvSpPr/>
            <p:nvPr/>
          </p:nvSpPr>
          <p:spPr bwMode="auto">
            <a:xfrm>
              <a:off x="4185996" y="3182452"/>
              <a:ext cx="1956204" cy="196554"/>
            </a:xfrm>
            <a:custGeom>
              <a:avLst/>
              <a:gdLst>
                <a:gd name="connsiteX0" fmla="*/ 0 w 2842592"/>
                <a:gd name="connsiteY0" fmla="*/ 0 h 188844"/>
                <a:gd name="connsiteX1" fmla="*/ 1311966 w 2842592"/>
                <a:gd name="connsiteY1" fmla="*/ 0 h 188844"/>
                <a:gd name="connsiteX2" fmla="*/ 1311966 w 2842592"/>
                <a:gd name="connsiteY2" fmla="*/ 188844 h 188844"/>
                <a:gd name="connsiteX3" fmla="*/ 2842592 w 2842592"/>
                <a:gd name="connsiteY3" fmla="*/ 188844 h 188844"/>
              </a:gdLst>
              <a:ahLst/>
              <a:cxnLst>
                <a:cxn ang="0">
                  <a:pos x="connsiteX0" y="connsiteY0"/>
                </a:cxn>
                <a:cxn ang="0">
                  <a:pos x="connsiteX1" y="connsiteY1"/>
                </a:cxn>
                <a:cxn ang="0">
                  <a:pos x="connsiteX2" y="connsiteY2"/>
                </a:cxn>
                <a:cxn ang="0">
                  <a:pos x="connsiteX3" y="connsiteY3"/>
                </a:cxn>
              </a:cxnLst>
              <a:rect l="l" t="t" r="r" b="b"/>
              <a:pathLst>
                <a:path w="2842592" h="188844">
                  <a:moveTo>
                    <a:pt x="0" y="0"/>
                  </a:moveTo>
                  <a:lnTo>
                    <a:pt x="1311966" y="0"/>
                  </a:lnTo>
                  <a:lnTo>
                    <a:pt x="1311966" y="188844"/>
                  </a:lnTo>
                  <a:lnTo>
                    <a:pt x="2842592" y="188844"/>
                  </a:lnTo>
                </a:path>
              </a:pathLst>
            </a:custGeom>
            <a:noFill/>
            <a:ln w="25400" cap="rnd" cmpd="sng" algn="ctr">
              <a:gradFill flip="none" rotWithShape="1">
                <a:gsLst>
                  <a:gs pos="28000">
                    <a:srgbClr val="0078D4">
                      <a:lumMod val="5000"/>
                      <a:lumOff val="95000"/>
                    </a:srgbClr>
                  </a:gs>
                  <a:gs pos="29000">
                    <a:srgbClr val="0078D4"/>
                  </a:gs>
                </a:gsLst>
                <a:lin ang="0" scaled="1"/>
                <a:tileRect/>
              </a:gradFill>
              <a:prstDash val="sysDash"/>
              <a:headEnd type="none" w="lg" len="med"/>
              <a:tailEnd type="arrow" w="lg" len="med"/>
            </a:ln>
            <a:effectLst/>
          </p:spPr>
          <p:txBody>
            <a:bodyPr rtlCol="0" anchor="ctr"/>
            <a:lstStyle/>
            <a:p>
              <a:pPr algn="ctr" defTabSz="914087">
                <a:defRPr/>
              </a:pPr>
              <a:endParaRPr lang="en-US" kern="0">
                <a:solidFill>
                  <a:srgbClr val="505050"/>
                </a:solidFill>
                <a:latin typeface="Segoe UI Semilight"/>
              </a:endParaRPr>
            </a:p>
          </p:txBody>
        </p:sp>
        <p:grpSp>
          <p:nvGrpSpPr>
            <p:cNvPr id="207" name="Group 206">
              <a:extLst>
                <a:ext uri="{FF2B5EF4-FFF2-40B4-BE49-F238E27FC236}">
                  <a16:creationId xmlns:a16="http://schemas.microsoft.com/office/drawing/2014/main" id="{6F9C7656-CCEF-154D-9DFE-4042C34D3043}"/>
                </a:ext>
                <a:ext uri="{C183D7F6-B498-43B3-948B-1728B52AA6E4}">
                  <adec:decorative xmlns:adec="http://schemas.microsoft.com/office/drawing/2017/decorative" val="1"/>
                </a:ext>
              </a:extLst>
            </p:cNvPr>
            <p:cNvGrpSpPr/>
            <p:nvPr/>
          </p:nvGrpSpPr>
          <p:grpSpPr>
            <a:xfrm>
              <a:off x="5419152" y="1846932"/>
              <a:ext cx="353764" cy="353764"/>
              <a:chOff x="6233626" y="2239520"/>
              <a:chExt cx="548036" cy="548036"/>
            </a:xfrm>
          </p:grpSpPr>
          <p:sp>
            <p:nvSpPr>
              <p:cNvPr id="208" name="Oval 207">
                <a:extLst>
                  <a:ext uri="{FF2B5EF4-FFF2-40B4-BE49-F238E27FC236}">
                    <a16:creationId xmlns:a16="http://schemas.microsoft.com/office/drawing/2014/main" id="{ACB9539F-2537-55DF-EA19-2165A3FFA9CC}"/>
                  </a:ext>
                </a:extLst>
              </p:cNvPr>
              <p:cNvSpPr/>
              <p:nvPr/>
            </p:nvSpPr>
            <p:spPr bwMode="auto">
              <a:xfrm>
                <a:off x="6233626" y="2239520"/>
                <a:ext cx="548036" cy="548036"/>
              </a:xfrm>
              <a:prstGeom prst="ellipse">
                <a:avLst/>
              </a:prstGeom>
              <a:solidFill>
                <a:srgbClr val="0078D4"/>
              </a:solidFill>
              <a:ln w="76200" cap="flat" cmpd="sng" algn="ctr">
                <a:noFill/>
                <a:prstDash val="solid"/>
                <a:headEnd type="none" w="med" len="med"/>
                <a:tailEnd type="none" w="med" len="med"/>
              </a:ln>
              <a:effectLst/>
            </p:spPr>
            <p:txBody>
              <a:bodyPr rot="0" spcFirstLastPara="0" vertOverflow="overflow" horzOverflow="overflow" vert="horz" wrap="square" lIns="179235" tIns="143388" rIns="179235" bIns="143388" numCol="1" spcCol="0" rtlCol="0" fromWordArt="0" anchor="t" anchorCtr="0" forceAA="0" compatLnSpc="1">
                <a:prstTxWarp prst="textNoShape">
                  <a:avLst/>
                </a:prstTxWarp>
                <a:noAutofit/>
              </a:bodyPr>
              <a:lstStyle/>
              <a:p>
                <a:pPr algn="ctr" defTabSz="913822" fontAlgn="base">
                  <a:lnSpc>
                    <a:spcPct val="90000"/>
                  </a:lnSpc>
                  <a:spcBef>
                    <a:spcPct val="0"/>
                  </a:spcBef>
                  <a:spcAft>
                    <a:spcPct val="0"/>
                  </a:spcAft>
                  <a:defRPr/>
                </a:pPr>
                <a:endParaRPr lang="en-US" sz="2353" kern="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nvGrpSpPr>
              <p:cNvPr id="209" name="Group 208">
                <a:extLst>
                  <a:ext uri="{FF2B5EF4-FFF2-40B4-BE49-F238E27FC236}">
                    <a16:creationId xmlns:a16="http://schemas.microsoft.com/office/drawing/2014/main" id="{3301538E-8A43-11D2-5B13-B90B50713E6F}"/>
                  </a:ext>
                </a:extLst>
              </p:cNvPr>
              <p:cNvGrpSpPr/>
              <p:nvPr/>
            </p:nvGrpSpPr>
            <p:grpSpPr>
              <a:xfrm>
                <a:off x="6322461" y="2334278"/>
                <a:ext cx="360610" cy="358519"/>
                <a:chOff x="6900710" y="2092425"/>
                <a:chExt cx="360610" cy="358519"/>
              </a:xfrm>
            </p:grpSpPr>
            <p:sp>
              <p:nvSpPr>
                <p:cNvPr id="210" name="Oval 209">
                  <a:extLst>
                    <a:ext uri="{FF2B5EF4-FFF2-40B4-BE49-F238E27FC236}">
                      <a16:creationId xmlns:a16="http://schemas.microsoft.com/office/drawing/2014/main" id="{F5F2FC1D-A1C2-6B08-BA71-BDFA6205C3D2}"/>
                    </a:ext>
                  </a:extLst>
                </p:cNvPr>
                <p:cNvSpPr/>
                <p:nvPr/>
              </p:nvSpPr>
              <p:spPr bwMode="auto">
                <a:xfrm>
                  <a:off x="6915176" y="2105845"/>
                  <a:ext cx="331678" cy="331678"/>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defTabSz="932293" fontAlgn="base">
                    <a:spcBef>
                      <a:spcPct val="0"/>
                    </a:spcBef>
                    <a:spcAft>
                      <a:spcPct val="0"/>
                    </a:spcAft>
                    <a:defRPr/>
                  </a:pPr>
                  <a:endParaRPr lang="en-US" sz="2000" kern="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11" name="check 3">
                  <a:extLst>
                    <a:ext uri="{FF2B5EF4-FFF2-40B4-BE49-F238E27FC236}">
                      <a16:creationId xmlns:a16="http://schemas.microsoft.com/office/drawing/2014/main" id="{C049DB1F-D0A8-5FD0-ED18-39ACEA93EF9B}"/>
                    </a:ext>
                  </a:extLst>
                </p:cNvPr>
                <p:cNvSpPr>
                  <a:spLocks noChangeAspect="1" noEditPoints="1"/>
                </p:cNvSpPr>
                <p:nvPr/>
              </p:nvSpPr>
              <p:spPr bwMode="auto">
                <a:xfrm>
                  <a:off x="6900710" y="2092425"/>
                  <a:ext cx="360610" cy="358519"/>
                </a:xfrm>
                <a:custGeom>
                  <a:avLst/>
                  <a:gdLst>
                    <a:gd name="T0" fmla="*/ 250 w 250"/>
                    <a:gd name="T1" fmla="*/ 125 h 250"/>
                    <a:gd name="T2" fmla="*/ 125 w 250"/>
                    <a:gd name="T3" fmla="*/ 250 h 250"/>
                    <a:gd name="T4" fmla="*/ 0 w 250"/>
                    <a:gd name="T5" fmla="*/ 125 h 250"/>
                    <a:gd name="T6" fmla="*/ 125 w 250"/>
                    <a:gd name="T7" fmla="*/ 0 h 250"/>
                    <a:gd name="T8" fmla="*/ 250 w 250"/>
                    <a:gd name="T9" fmla="*/ 125 h 250"/>
                    <a:gd name="T10" fmla="*/ 60 w 250"/>
                    <a:gd name="T11" fmla="*/ 125 h 250"/>
                    <a:gd name="T12" fmla="*/ 100 w 250"/>
                    <a:gd name="T13" fmla="*/ 165 h 250"/>
                    <a:gd name="T14" fmla="*/ 190 w 250"/>
                    <a:gd name="T15" fmla="*/ 7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250">
                      <a:moveTo>
                        <a:pt x="250" y="125"/>
                      </a:moveTo>
                      <a:cubicBezTo>
                        <a:pt x="250" y="194"/>
                        <a:pt x="194" y="250"/>
                        <a:pt x="125" y="250"/>
                      </a:cubicBezTo>
                      <a:cubicBezTo>
                        <a:pt x="56" y="250"/>
                        <a:pt x="0" y="194"/>
                        <a:pt x="0" y="125"/>
                      </a:cubicBezTo>
                      <a:cubicBezTo>
                        <a:pt x="0" y="56"/>
                        <a:pt x="56" y="0"/>
                        <a:pt x="125" y="0"/>
                      </a:cubicBezTo>
                      <a:cubicBezTo>
                        <a:pt x="194" y="0"/>
                        <a:pt x="250" y="56"/>
                        <a:pt x="250" y="125"/>
                      </a:cubicBezTo>
                      <a:close/>
                      <a:moveTo>
                        <a:pt x="60" y="125"/>
                      </a:moveTo>
                      <a:cubicBezTo>
                        <a:pt x="100" y="165"/>
                        <a:pt x="100" y="165"/>
                        <a:pt x="100" y="165"/>
                      </a:cubicBezTo>
                      <a:cubicBezTo>
                        <a:pt x="190" y="74"/>
                        <a:pt x="190" y="74"/>
                        <a:pt x="190" y="74"/>
                      </a:cubicBezTo>
                    </a:path>
                  </a:pathLst>
                </a:custGeom>
                <a:solidFill>
                  <a:srgbClr val="FFFFFF"/>
                </a:solidFill>
                <a:ln w="22225" cap="sq">
                  <a:solidFill>
                    <a:srgbClr val="0078D4"/>
                  </a:solidFill>
                  <a:prstDash val="solid"/>
                  <a:miter lim="800000"/>
                  <a:headEnd/>
                  <a:tailEnd/>
                </a:ln>
              </p:spPr>
              <p:txBody>
                <a:bodyPr vert="horz" wrap="square" lIns="89616" tIns="44808" rIns="89616" bIns="44808" numCol="1" anchor="t" anchorCtr="0" compatLnSpc="1">
                  <a:prstTxWarp prst="textNoShape">
                    <a:avLst/>
                  </a:prstTxWarp>
                </a:bodyPr>
                <a:lstStyle/>
                <a:p>
                  <a:pPr defTabSz="914087">
                    <a:defRPr/>
                  </a:pPr>
                  <a:endParaRPr lang="en-US" sz="883" kern="0">
                    <a:gradFill>
                      <a:gsLst>
                        <a:gs pos="0">
                          <a:srgbClr val="505050"/>
                        </a:gs>
                        <a:gs pos="100000">
                          <a:srgbClr val="505050"/>
                        </a:gs>
                      </a:gsLst>
                    </a:gradFill>
                    <a:latin typeface="Segoe UI Semilight"/>
                  </a:endParaRPr>
                </a:p>
              </p:txBody>
            </p:sp>
          </p:grpSp>
        </p:grpSp>
        <p:grpSp>
          <p:nvGrpSpPr>
            <p:cNvPr id="212" name="Group 211">
              <a:extLst>
                <a:ext uri="{FF2B5EF4-FFF2-40B4-BE49-F238E27FC236}">
                  <a16:creationId xmlns:a16="http://schemas.microsoft.com/office/drawing/2014/main" id="{9F15A0FD-C127-93B1-1F1D-59D9304CB9D8}"/>
                </a:ext>
                <a:ext uri="{C183D7F6-B498-43B3-948B-1728B52AA6E4}">
                  <adec:decorative xmlns:adec="http://schemas.microsoft.com/office/drawing/2017/decorative" val="1"/>
                </a:ext>
              </a:extLst>
            </p:cNvPr>
            <p:cNvGrpSpPr/>
            <p:nvPr/>
          </p:nvGrpSpPr>
          <p:grpSpPr>
            <a:xfrm>
              <a:off x="5419152" y="3214923"/>
              <a:ext cx="353764" cy="353764"/>
              <a:chOff x="6233626" y="2239520"/>
              <a:chExt cx="548036" cy="548036"/>
            </a:xfrm>
          </p:grpSpPr>
          <p:sp>
            <p:nvSpPr>
              <p:cNvPr id="213" name="Oval 212">
                <a:extLst>
                  <a:ext uri="{FF2B5EF4-FFF2-40B4-BE49-F238E27FC236}">
                    <a16:creationId xmlns:a16="http://schemas.microsoft.com/office/drawing/2014/main" id="{8CFE6874-6376-9DA8-A2B4-C7CD6BF3B187}"/>
                  </a:ext>
                </a:extLst>
              </p:cNvPr>
              <p:cNvSpPr/>
              <p:nvPr/>
            </p:nvSpPr>
            <p:spPr bwMode="auto">
              <a:xfrm>
                <a:off x="6233626" y="2239520"/>
                <a:ext cx="548036" cy="548036"/>
              </a:xfrm>
              <a:prstGeom prst="ellipse">
                <a:avLst/>
              </a:prstGeom>
              <a:solidFill>
                <a:srgbClr val="0078D4"/>
              </a:solidFill>
              <a:ln w="76200" cap="flat" cmpd="sng" algn="ctr">
                <a:noFill/>
                <a:prstDash val="solid"/>
                <a:headEnd type="none" w="med" len="med"/>
                <a:tailEnd type="none" w="med" len="med"/>
              </a:ln>
              <a:effectLst/>
            </p:spPr>
            <p:txBody>
              <a:bodyPr rot="0" spcFirstLastPara="0" vertOverflow="overflow" horzOverflow="overflow" vert="horz" wrap="square" lIns="179235" tIns="143388" rIns="179235" bIns="143388" numCol="1" spcCol="0" rtlCol="0" fromWordArt="0" anchor="t" anchorCtr="0" forceAA="0" compatLnSpc="1">
                <a:prstTxWarp prst="textNoShape">
                  <a:avLst/>
                </a:prstTxWarp>
                <a:noAutofit/>
              </a:bodyPr>
              <a:lstStyle/>
              <a:p>
                <a:pPr algn="ctr" defTabSz="913822" fontAlgn="base">
                  <a:lnSpc>
                    <a:spcPct val="90000"/>
                  </a:lnSpc>
                  <a:spcBef>
                    <a:spcPct val="0"/>
                  </a:spcBef>
                  <a:spcAft>
                    <a:spcPct val="0"/>
                  </a:spcAft>
                  <a:defRPr/>
                </a:pPr>
                <a:endParaRPr lang="en-US" sz="2353" kern="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nvGrpSpPr>
              <p:cNvPr id="214" name="Group 213">
                <a:extLst>
                  <a:ext uri="{FF2B5EF4-FFF2-40B4-BE49-F238E27FC236}">
                    <a16:creationId xmlns:a16="http://schemas.microsoft.com/office/drawing/2014/main" id="{1F5C2038-EC9A-1815-463A-3F456FD14C9F}"/>
                  </a:ext>
                </a:extLst>
              </p:cNvPr>
              <p:cNvGrpSpPr/>
              <p:nvPr/>
            </p:nvGrpSpPr>
            <p:grpSpPr>
              <a:xfrm>
                <a:off x="6322461" y="2334278"/>
                <a:ext cx="360610" cy="358519"/>
                <a:chOff x="6900710" y="2092425"/>
                <a:chExt cx="360610" cy="358519"/>
              </a:xfrm>
            </p:grpSpPr>
            <p:sp>
              <p:nvSpPr>
                <p:cNvPr id="215" name="Oval 214">
                  <a:extLst>
                    <a:ext uri="{FF2B5EF4-FFF2-40B4-BE49-F238E27FC236}">
                      <a16:creationId xmlns:a16="http://schemas.microsoft.com/office/drawing/2014/main" id="{E462D73A-2920-FDC3-FF76-EC38F226D174}"/>
                    </a:ext>
                  </a:extLst>
                </p:cNvPr>
                <p:cNvSpPr/>
                <p:nvPr/>
              </p:nvSpPr>
              <p:spPr bwMode="auto">
                <a:xfrm>
                  <a:off x="6915176" y="2105845"/>
                  <a:ext cx="331678" cy="331678"/>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defTabSz="932293" fontAlgn="base">
                    <a:spcBef>
                      <a:spcPct val="0"/>
                    </a:spcBef>
                    <a:spcAft>
                      <a:spcPct val="0"/>
                    </a:spcAft>
                    <a:defRPr/>
                  </a:pPr>
                  <a:endParaRPr lang="en-US" sz="2000" kern="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16" name="check 3">
                  <a:extLst>
                    <a:ext uri="{FF2B5EF4-FFF2-40B4-BE49-F238E27FC236}">
                      <a16:creationId xmlns:a16="http://schemas.microsoft.com/office/drawing/2014/main" id="{C3FC5EE2-1B20-75C6-8CFE-B9B43A30131B}"/>
                    </a:ext>
                  </a:extLst>
                </p:cNvPr>
                <p:cNvSpPr>
                  <a:spLocks noChangeAspect="1" noEditPoints="1"/>
                </p:cNvSpPr>
                <p:nvPr/>
              </p:nvSpPr>
              <p:spPr bwMode="auto">
                <a:xfrm>
                  <a:off x="6900710" y="2092425"/>
                  <a:ext cx="360610" cy="358519"/>
                </a:xfrm>
                <a:custGeom>
                  <a:avLst/>
                  <a:gdLst>
                    <a:gd name="T0" fmla="*/ 250 w 250"/>
                    <a:gd name="T1" fmla="*/ 125 h 250"/>
                    <a:gd name="T2" fmla="*/ 125 w 250"/>
                    <a:gd name="T3" fmla="*/ 250 h 250"/>
                    <a:gd name="T4" fmla="*/ 0 w 250"/>
                    <a:gd name="T5" fmla="*/ 125 h 250"/>
                    <a:gd name="T6" fmla="*/ 125 w 250"/>
                    <a:gd name="T7" fmla="*/ 0 h 250"/>
                    <a:gd name="T8" fmla="*/ 250 w 250"/>
                    <a:gd name="T9" fmla="*/ 125 h 250"/>
                    <a:gd name="T10" fmla="*/ 60 w 250"/>
                    <a:gd name="T11" fmla="*/ 125 h 250"/>
                    <a:gd name="T12" fmla="*/ 100 w 250"/>
                    <a:gd name="T13" fmla="*/ 165 h 250"/>
                    <a:gd name="T14" fmla="*/ 190 w 250"/>
                    <a:gd name="T15" fmla="*/ 7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250">
                      <a:moveTo>
                        <a:pt x="250" y="125"/>
                      </a:moveTo>
                      <a:cubicBezTo>
                        <a:pt x="250" y="194"/>
                        <a:pt x="194" y="250"/>
                        <a:pt x="125" y="250"/>
                      </a:cubicBezTo>
                      <a:cubicBezTo>
                        <a:pt x="56" y="250"/>
                        <a:pt x="0" y="194"/>
                        <a:pt x="0" y="125"/>
                      </a:cubicBezTo>
                      <a:cubicBezTo>
                        <a:pt x="0" y="56"/>
                        <a:pt x="56" y="0"/>
                        <a:pt x="125" y="0"/>
                      </a:cubicBezTo>
                      <a:cubicBezTo>
                        <a:pt x="194" y="0"/>
                        <a:pt x="250" y="56"/>
                        <a:pt x="250" y="125"/>
                      </a:cubicBezTo>
                      <a:close/>
                      <a:moveTo>
                        <a:pt x="60" y="125"/>
                      </a:moveTo>
                      <a:cubicBezTo>
                        <a:pt x="100" y="165"/>
                        <a:pt x="100" y="165"/>
                        <a:pt x="100" y="165"/>
                      </a:cubicBezTo>
                      <a:cubicBezTo>
                        <a:pt x="190" y="74"/>
                        <a:pt x="190" y="74"/>
                        <a:pt x="190" y="74"/>
                      </a:cubicBezTo>
                    </a:path>
                  </a:pathLst>
                </a:custGeom>
                <a:solidFill>
                  <a:srgbClr val="FFFFFF"/>
                </a:solidFill>
                <a:ln w="22225" cap="sq">
                  <a:solidFill>
                    <a:srgbClr val="0078D4"/>
                  </a:solidFill>
                  <a:prstDash val="solid"/>
                  <a:miter lim="800000"/>
                  <a:headEnd/>
                  <a:tailEnd/>
                </a:ln>
              </p:spPr>
              <p:txBody>
                <a:bodyPr vert="horz" wrap="square" lIns="89616" tIns="44808" rIns="89616" bIns="44808" numCol="1" anchor="t" anchorCtr="0" compatLnSpc="1">
                  <a:prstTxWarp prst="textNoShape">
                    <a:avLst/>
                  </a:prstTxWarp>
                </a:bodyPr>
                <a:lstStyle/>
                <a:p>
                  <a:pPr defTabSz="914087">
                    <a:defRPr/>
                  </a:pPr>
                  <a:endParaRPr lang="en-US" sz="883" kern="0">
                    <a:gradFill>
                      <a:gsLst>
                        <a:gs pos="0">
                          <a:srgbClr val="505050"/>
                        </a:gs>
                        <a:gs pos="100000">
                          <a:srgbClr val="505050"/>
                        </a:gs>
                      </a:gsLst>
                    </a:gradFill>
                    <a:latin typeface="Segoe UI Semilight"/>
                  </a:endParaRPr>
                </a:p>
              </p:txBody>
            </p:sp>
          </p:grpSp>
        </p:grpSp>
        <p:grpSp>
          <p:nvGrpSpPr>
            <p:cNvPr id="217" name="Group 216">
              <a:extLst>
                <a:ext uri="{FF2B5EF4-FFF2-40B4-BE49-F238E27FC236}">
                  <a16:creationId xmlns:a16="http://schemas.microsoft.com/office/drawing/2014/main" id="{16957873-0EE4-2132-425F-F7470D03FCC8}"/>
                </a:ext>
                <a:ext uri="{C183D7F6-B498-43B3-948B-1728B52AA6E4}">
                  <adec:decorative xmlns:adec="http://schemas.microsoft.com/office/drawing/2017/decorative" val="1"/>
                </a:ext>
              </a:extLst>
            </p:cNvPr>
            <p:cNvGrpSpPr/>
            <p:nvPr/>
          </p:nvGrpSpPr>
          <p:grpSpPr>
            <a:xfrm>
              <a:off x="6245787" y="2937045"/>
              <a:ext cx="2118557" cy="772877"/>
              <a:chOff x="7605764" y="3365948"/>
              <a:chExt cx="2118858" cy="772987"/>
            </a:xfrm>
          </p:grpSpPr>
          <p:sp>
            <p:nvSpPr>
              <p:cNvPr id="218" name="Rectangle 217">
                <a:extLst>
                  <a:ext uri="{FF2B5EF4-FFF2-40B4-BE49-F238E27FC236}">
                    <a16:creationId xmlns:a16="http://schemas.microsoft.com/office/drawing/2014/main" id="{85CCC2CC-75D2-26D3-F17E-1C31DE8152CD}"/>
                  </a:ext>
                </a:extLst>
              </p:cNvPr>
              <p:cNvSpPr/>
              <p:nvPr/>
            </p:nvSpPr>
            <p:spPr>
              <a:xfrm>
                <a:off x="8456146" y="3518038"/>
                <a:ext cx="1268476" cy="523294"/>
              </a:xfrm>
              <a:prstGeom prst="rect">
                <a:avLst/>
              </a:prstGeom>
            </p:spPr>
            <p:txBody>
              <a:bodyPr wrap="none">
                <a:spAutoFit/>
              </a:bodyPr>
              <a:lstStyle/>
              <a:p>
                <a:pPr defTabSz="914225">
                  <a:defRPr/>
                </a:pPr>
                <a:r>
                  <a:rPr lang="en-US" sz="1400" kern="0">
                    <a:solidFill>
                      <a:srgbClr val="3C3C41"/>
                    </a:solidFill>
                    <a:latin typeface="Segoe UI Semibold"/>
                  </a:rPr>
                  <a:t>Cost </a:t>
                </a:r>
              </a:p>
              <a:p>
                <a:pPr defTabSz="914225">
                  <a:defRPr/>
                </a:pPr>
                <a:r>
                  <a:rPr lang="en-US" sz="1400" kern="0">
                    <a:solidFill>
                      <a:srgbClr val="3C3C41"/>
                    </a:solidFill>
                    <a:latin typeface="Segoe UI Semibold"/>
                  </a:rPr>
                  <a:t>Management</a:t>
                </a:r>
              </a:p>
            </p:txBody>
          </p:sp>
          <p:sp>
            <p:nvSpPr>
              <p:cNvPr id="219" name="Oval 218">
                <a:extLst>
                  <a:ext uri="{FF2B5EF4-FFF2-40B4-BE49-F238E27FC236}">
                    <a16:creationId xmlns:a16="http://schemas.microsoft.com/office/drawing/2014/main" id="{A64B4A26-1BFB-A591-F256-4BF86D5AF3E8}"/>
                  </a:ext>
                </a:extLst>
              </p:cNvPr>
              <p:cNvSpPr/>
              <p:nvPr/>
            </p:nvSpPr>
            <p:spPr bwMode="auto">
              <a:xfrm>
                <a:off x="7605764" y="3365948"/>
                <a:ext cx="772987" cy="772987"/>
              </a:xfrm>
              <a:prstGeom prst="ellipse">
                <a:avLst/>
              </a:prstGeom>
              <a:solidFill>
                <a:srgbClr val="FFFFFF"/>
              </a:solidFill>
              <a:ln w="10795" cap="flat" cmpd="sng" algn="ctr">
                <a:noFill/>
                <a:prstDash val="solid"/>
              </a:ln>
              <a:effectLst>
                <a:outerShdw blurRad="190500" dist="38100" dir="2700000" algn="tl" rotWithShape="0">
                  <a:prstClr val="black">
                    <a:alpha val="25000"/>
                  </a:prstClr>
                </a:outerShdw>
              </a:effectLst>
            </p:spPr>
            <p:txBody>
              <a:bodyPr vert="horz" wrap="square" lIns="0" tIns="47558" rIns="0" bIns="47558" numCol="1" rtlCol="0" anchor="ctr" anchorCtr="0" compatLnSpc="1">
                <a:prstTxWarp prst="textNoShape">
                  <a:avLst/>
                </a:prstTxWarp>
              </a:bodyPr>
              <a:lstStyle/>
              <a:p>
                <a:pPr algn="ctr" defTabSz="950845" fontAlgn="base">
                  <a:spcBef>
                    <a:spcPct val="0"/>
                  </a:spcBef>
                  <a:spcAft>
                    <a:spcPct val="0"/>
                  </a:spcAft>
                  <a:defRPr/>
                </a:pPr>
                <a:endParaRPr lang="en-US" sz="2040" kern="0">
                  <a:gradFill>
                    <a:gsLst>
                      <a:gs pos="0">
                        <a:srgbClr val="FFFFFF"/>
                      </a:gs>
                      <a:gs pos="100000">
                        <a:srgbClr val="FFFFFF"/>
                      </a:gs>
                    </a:gsLst>
                    <a:lin ang="5400000" scaled="0"/>
                  </a:gradFill>
                  <a:latin typeface="Segoe UI Semilight"/>
                </a:endParaRPr>
              </a:p>
            </p:txBody>
          </p:sp>
          <p:pic>
            <p:nvPicPr>
              <p:cNvPr id="220" name="Picture 219">
                <a:extLst>
                  <a:ext uri="{FF2B5EF4-FFF2-40B4-BE49-F238E27FC236}">
                    <a16:creationId xmlns:a16="http://schemas.microsoft.com/office/drawing/2014/main" id="{F1619D9C-5360-85F2-78E9-CEA8688648D2}"/>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795888" y="3537587"/>
                <a:ext cx="395380" cy="395380"/>
              </a:xfrm>
              <a:prstGeom prst="rect">
                <a:avLst/>
              </a:prstGeom>
            </p:spPr>
          </p:pic>
        </p:grpSp>
        <p:grpSp>
          <p:nvGrpSpPr>
            <p:cNvPr id="221" name="Group 220">
              <a:extLst>
                <a:ext uri="{FF2B5EF4-FFF2-40B4-BE49-F238E27FC236}">
                  <a16:creationId xmlns:a16="http://schemas.microsoft.com/office/drawing/2014/main" id="{AE94C663-DF81-A2E3-C933-9FB0AEC79A7D}"/>
                </a:ext>
                <a:ext uri="{C183D7F6-B498-43B3-948B-1728B52AA6E4}">
                  <adec:decorative xmlns:adec="http://schemas.microsoft.com/office/drawing/2017/decorative" val="1"/>
                </a:ext>
              </a:extLst>
            </p:cNvPr>
            <p:cNvGrpSpPr/>
            <p:nvPr/>
          </p:nvGrpSpPr>
          <p:grpSpPr>
            <a:xfrm>
              <a:off x="6245785" y="1701507"/>
              <a:ext cx="2168251" cy="772877"/>
              <a:chOff x="7605764" y="2025344"/>
              <a:chExt cx="2168559" cy="772987"/>
            </a:xfrm>
          </p:grpSpPr>
          <p:sp>
            <p:nvSpPr>
              <p:cNvPr id="222" name="Rectangle 221">
                <a:extLst>
                  <a:ext uri="{FF2B5EF4-FFF2-40B4-BE49-F238E27FC236}">
                    <a16:creationId xmlns:a16="http://schemas.microsoft.com/office/drawing/2014/main" id="{48DBC096-4980-AE01-52E0-EE044E530B46}"/>
                  </a:ext>
                </a:extLst>
              </p:cNvPr>
              <p:cNvSpPr/>
              <p:nvPr/>
            </p:nvSpPr>
            <p:spPr>
              <a:xfrm>
                <a:off x="8456146" y="2115805"/>
                <a:ext cx="1318177" cy="523294"/>
              </a:xfrm>
              <a:prstGeom prst="rect">
                <a:avLst/>
              </a:prstGeom>
            </p:spPr>
            <p:txBody>
              <a:bodyPr wrap="none">
                <a:spAutoFit/>
              </a:bodyPr>
              <a:lstStyle/>
              <a:p>
                <a:pPr defTabSz="914225">
                  <a:defRPr/>
                </a:pPr>
                <a:r>
                  <a:rPr lang="en-US" sz="1400" kern="0">
                    <a:solidFill>
                      <a:srgbClr val="3C3C41"/>
                    </a:solidFill>
                    <a:latin typeface="Segoe UI Semibold"/>
                  </a:rPr>
                  <a:t>Management </a:t>
                </a:r>
              </a:p>
              <a:p>
                <a:pPr defTabSz="914225">
                  <a:defRPr/>
                </a:pPr>
                <a:r>
                  <a:rPr lang="en-US" sz="1400" kern="0">
                    <a:solidFill>
                      <a:srgbClr val="3C3C41"/>
                    </a:solidFill>
                    <a:latin typeface="Segoe UI Semibold"/>
                  </a:rPr>
                  <a:t>Groups</a:t>
                </a:r>
              </a:p>
            </p:txBody>
          </p:sp>
          <p:sp>
            <p:nvSpPr>
              <p:cNvPr id="223" name="Oval 222">
                <a:extLst>
                  <a:ext uri="{FF2B5EF4-FFF2-40B4-BE49-F238E27FC236}">
                    <a16:creationId xmlns:a16="http://schemas.microsoft.com/office/drawing/2014/main" id="{76D76195-5285-57BB-6786-62389A71826C}"/>
                  </a:ext>
                </a:extLst>
              </p:cNvPr>
              <p:cNvSpPr/>
              <p:nvPr/>
            </p:nvSpPr>
            <p:spPr bwMode="auto">
              <a:xfrm>
                <a:off x="7605764" y="2025344"/>
                <a:ext cx="772987" cy="772987"/>
              </a:xfrm>
              <a:prstGeom prst="ellipse">
                <a:avLst/>
              </a:prstGeom>
              <a:solidFill>
                <a:srgbClr val="FFFFFF"/>
              </a:solidFill>
              <a:ln w="10795" cap="flat" cmpd="sng" algn="ctr">
                <a:noFill/>
                <a:prstDash val="solid"/>
              </a:ln>
              <a:effectLst>
                <a:outerShdw blurRad="190500" dist="38100" dir="2700000" algn="tl" rotWithShape="0">
                  <a:prstClr val="black">
                    <a:alpha val="25000"/>
                  </a:prstClr>
                </a:outerShdw>
              </a:effectLst>
            </p:spPr>
            <p:txBody>
              <a:bodyPr vert="horz" wrap="square" lIns="0" tIns="47558" rIns="0" bIns="47558" numCol="1" rtlCol="0" anchor="ctr" anchorCtr="0" compatLnSpc="1">
                <a:prstTxWarp prst="textNoShape">
                  <a:avLst/>
                </a:prstTxWarp>
              </a:bodyPr>
              <a:lstStyle/>
              <a:p>
                <a:pPr algn="ctr" defTabSz="950845" fontAlgn="base">
                  <a:spcBef>
                    <a:spcPct val="0"/>
                  </a:spcBef>
                  <a:spcAft>
                    <a:spcPct val="0"/>
                  </a:spcAft>
                  <a:defRPr/>
                </a:pPr>
                <a:endParaRPr lang="en-US" sz="2040" kern="0">
                  <a:gradFill>
                    <a:gsLst>
                      <a:gs pos="0">
                        <a:srgbClr val="FFFFFF"/>
                      </a:gs>
                      <a:gs pos="100000">
                        <a:srgbClr val="FFFFFF"/>
                      </a:gs>
                    </a:gsLst>
                    <a:lin ang="5400000" scaled="0"/>
                  </a:gradFill>
                  <a:latin typeface="Segoe UI Semilight"/>
                </a:endParaRPr>
              </a:p>
            </p:txBody>
          </p:sp>
          <p:pic>
            <p:nvPicPr>
              <p:cNvPr id="224" name="Picture 223">
                <a:extLst>
                  <a:ext uri="{FF2B5EF4-FFF2-40B4-BE49-F238E27FC236}">
                    <a16:creationId xmlns:a16="http://schemas.microsoft.com/office/drawing/2014/main" id="{F4E21589-FC85-76AD-246E-BC1DADA507A7}"/>
                  </a:ext>
                </a:extLst>
              </p:cNvPr>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794567" y="2214147"/>
                <a:ext cx="395380" cy="395380"/>
              </a:xfrm>
              <a:prstGeom prst="rect">
                <a:avLst/>
              </a:prstGeom>
            </p:spPr>
          </p:pic>
        </p:grpSp>
        <p:sp>
          <p:nvSpPr>
            <p:cNvPr id="225" name="3">
              <a:extLst>
                <a:ext uri="{FF2B5EF4-FFF2-40B4-BE49-F238E27FC236}">
                  <a16:creationId xmlns:a16="http://schemas.microsoft.com/office/drawing/2014/main" id="{466401B7-B51C-CFCA-9C76-9FDFC73131FF}"/>
                </a:ext>
                <a:ext uri="{C183D7F6-B498-43B3-948B-1728B52AA6E4}">
                  <adec:decorative xmlns:adec="http://schemas.microsoft.com/office/drawing/2017/decorative" val="1"/>
                </a:ext>
              </a:extLst>
            </p:cNvPr>
            <p:cNvSpPr/>
            <p:nvPr/>
          </p:nvSpPr>
          <p:spPr bwMode="auto">
            <a:xfrm flipV="1">
              <a:off x="3686513" y="3952541"/>
              <a:ext cx="2437294" cy="1858253"/>
            </a:xfrm>
            <a:custGeom>
              <a:avLst/>
              <a:gdLst>
                <a:gd name="connsiteX0" fmla="*/ 3836504 w 3836504"/>
                <a:gd name="connsiteY0" fmla="*/ 0 h 1182756"/>
                <a:gd name="connsiteX1" fmla="*/ 0 w 3836504"/>
                <a:gd name="connsiteY1" fmla="*/ 0 h 1182756"/>
                <a:gd name="connsiteX2" fmla="*/ 0 w 3836504"/>
                <a:gd name="connsiteY2" fmla="*/ 1182756 h 1182756"/>
              </a:gdLst>
              <a:ahLst/>
              <a:cxnLst>
                <a:cxn ang="0">
                  <a:pos x="connsiteX0" y="connsiteY0"/>
                </a:cxn>
                <a:cxn ang="0">
                  <a:pos x="connsiteX1" y="connsiteY1"/>
                </a:cxn>
                <a:cxn ang="0">
                  <a:pos x="connsiteX2" y="connsiteY2"/>
                </a:cxn>
              </a:cxnLst>
              <a:rect l="l" t="t" r="r" b="b"/>
              <a:pathLst>
                <a:path w="3836504" h="1182756">
                  <a:moveTo>
                    <a:pt x="3836504" y="0"/>
                  </a:moveTo>
                  <a:lnTo>
                    <a:pt x="0" y="0"/>
                  </a:lnTo>
                  <a:lnTo>
                    <a:pt x="0" y="1182756"/>
                  </a:lnTo>
                </a:path>
              </a:pathLst>
            </a:custGeom>
            <a:noFill/>
            <a:ln w="25400" cap="rnd" cmpd="sng" algn="ctr">
              <a:gradFill flip="none" rotWithShape="1">
                <a:gsLst>
                  <a:gs pos="12000">
                    <a:srgbClr val="0078D4">
                      <a:lumMod val="5000"/>
                      <a:lumOff val="95000"/>
                    </a:srgbClr>
                  </a:gs>
                  <a:gs pos="13000">
                    <a:srgbClr val="0078D4"/>
                  </a:gs>
                </a:gsLst>
                <a:lin ang="16200000" scaled="1"/>
                <a:tileRect/>
              </a:gradFill>
              <a:prstDash val="sysDash"/>
              <a:headEnd type="arrow" w="lg" len="med"/>
              <a:tailEnd type="none" w="lg" len="med"/>
            </a:ln>
            <a:effectLst/>
          </p:spPr>
          <p:txBody>
            <a:bodyPr rtlCol="0" anchor="ctr"/>
            <a:lstStyle/>
            <a:p>
              <a:pPr algn="ctr" defTabSz="914087">
                <a:defRPr/>
              </a:pPr>
              <a:endParaRPr lang="en-US" kern="0">
                <a:solidFill>
                  <a:srgbClr val="505050"/>
                </a:solidFill>
                <a:latin typeface="Segoe UI Semilight"/>
              </a:endParaRPr>
            </a:p>
          </p:txBody>
        </p:sp>
        <p:grpSp>
          <p:nvGrpSpPr>
            <p:cNvPr id="226" name="Group 225">
              <a:extLst>
                <a:ext uri="{FF2B5EF4-FFF2-40B4-BE49-F238E27FC236}">
                  <a16:creationId xmlns:a16="http://schemas.microsoft.com/office/drawing/2014/main" id="{10913B86-4983-0F3A-D4B3-77BFBD4CA4BD}"/>
                </a:ext>
                <a:ext uri="{C183D7F6-B498-43B3-948B-1728B52AA6E4}">
                  <adec:decorative xmlns:adec="http://schemas.microsoft.com/office/drawing/2017/decorative" val="1"/>
                </a:ext>
              </a:extLst>
            </p:cNvPr>
            <p:cNvGrpSpPr/>
            <p:nvPr/>
          </p:nvGrpSpPr>
          <p:grpSpPr>
            <a:xfrm>
              <a:off x="5419152" y="4355301"/>
              <a:ext cx="353764" cy="353764"/>
              <a:chOff x="6233626" y="2239520"/>
              <a:chExt cx="548036" cy="548036"/>
            </a:xfrm>
          </p:grpSpPr>
          <p:sp>
            <p:nvSpPr>
              <p:cNvPr id="227" name="Oval 226">
                <a:extLst>
                  <a:ext uri="{FF2B5EF4-FFF2-40B4-BE49-F238E27FC236}">
                    <a16:creationId xmlns:a16="http://schemas.microsoft.com/office/drawing/2014/main" id="{676B8A85-82BC-3FA3-1B26-1BDEA5DA2E6D}"/>
                  </a:ext>
                </a:extLst>
              </p:cNvPr>
              <p:cNvSpPr/>
              <p:nvPr/>
            </p:nvSpPr>
            <p:spPr bwMode="auto">
              <a:xfrm>
                <a:off x="6233626" y="2239520"/>
                <a:ext cx="548036" cy="548036"/>
              </a:xfrm>
              <a:prstGeom prst="ellipse">
                <a:avLst/>
              </a:prstGeom>
              <a:solidFill>
                <a:srgbClr val="0078D4"/>
              </a:solidFill>
              <a:ln w="76200" cap="flat" cmpd="sng" algn="ctr">
                <a:noFill/>
                <a:prstDash val="solid"/>
                <a:headEnd type="none" w="med" len="med"/>
                <a:tailEnd type="none" w="med" len="med"/>
              </a:ln>
              <a:effectLst/>
            </p:spPr>
            <p:txBody>
              <a:bodyPr rot="0" spcFirstLastPara="0" vertOverflow="overflow" horzOverflow="overflow" vert="horz" wrap="square" lIns="179235" tIns="143388" rIns="179235" bIns="143388" numCol="1" spcCol="0" rtlCol="0" fromWordArt="0" anchor="t" anchorCtr="0" forceAA="0" compatLnSpc="1">
                <a:prstTxWarp prst="textNoShape">
                  <a:avLst/>
                </a:prstTxWarp>
                <a:noAutofit/>
              </a:bodyPr>
              <a:lstStyle/>
              <a:p>
                <a:pPr algn="ctr" defTabSz="913822" fontAlgn="base">
                  <a:lnSpc>
                    <a:spcPct val="90000"/>
                  </a:lnSpc>
                  <a:spcBef>
                    <a:spcPct val="0"/>
                  </a:spcBef>
                  <a:spcAft>
                    <a:spcPct val="0"/>
                  </a:spcAft>
                  <a:defRPr/>
                </a:pPr>
                <a:endParaRPr lang="en-US" sz="2353" kern="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nvGrpSpPr>
              <p:cNvPr id="228" name="Group 227">
                <a:extLst>
                  <a:ext uri="{FF2B5EF4-FFF2-40B4-BE49-F238E27FC236}">
                    <a16:creationId xmlns:a16="http://schemas.microsoft.com/office/drawing/2014/main" id="{E7474AC0-9734-8098-9C6F-7B1B14BB3400}"/>
                  </a:ext>
                </a:extLst>
              </p:cNvPr>
              <p:cNvGrpSpPr/>
              <p:nvPr/>
            </p:nvGrpSpPr>
            <p:grpSpPr>
              <a:xfrm>
                <a:off x="6322461" y="2334278"/>
                <a:ext cx="360610" cy="358519"/>
                <a:chOff x="6900710" y="2092425"/>
                <a:chExt cx="360610" cy="358519"/>
              </a:xfrm>
            </p:grpSpPr>
            <p:sp>
              <p:nvSpPr>
                <p:cNvPr id="229" name="Oval 228">
                  <a:extLst>
                    <a:ext uri="{FF2B5EF4-FFF2-40B4-BE49-F238E27FC236}">
                      <a16:creationId xmlns:a16="http://schemas.microsoft.com/office/drawing/2014/main" id="{1B71FDB2-68A4-41B1-A259-2B8BCE0D5B37}"/>
                    </a:ext>
                  </a:extLst>
                </p:cNvPr>
                <p:cNvSpPr/>
                <p:nvPr/>
              </p:nvSpPr>
              <p:spPr bwMode="auto">
                <a:xfrm>
                  <a:off x="6915176" y="2105845"/>
                  <a:ext cx="331678" cy="331678"/>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defTabSz="932293" fontAlgn="base">
                    <a:spcBef>
                      <a:spcPct val="0"/>
                    </a:spcBef>
                    <a:spcAft>
                      <a:spcPct val="0"/>
                    </a:spcAft>
                    <a:defRPr/>
                  </a:pPr>
                  <a:endParaRPr lang="en-US" sz="2000" kern="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30" name="check 3">
                  <a:extLst>
                    <a:ext uri="{FF2B5EF4-FFF2-40B4-BE49-F238E27FC236}">
                      <a16:creationId xmlns:a16="http://schemas.microsoft.com/office/drawing/2014/main" id="{AB326B78-E03B-6976-994F-2DF304B8FCCA}"/>
                    </a:ext>
                  </a:extLst>
                </p:cNvPr>
                <p:cNvSpPr>
                  <a:spLocks noChangeAspect="1" noEditPoints="1"/>
                </p:cNvSpPr>
                <p:nvPr/>
              </p:nvSpPr>
              <p:spPr bwMode="auto">
                <a:xfrm>
                  <a:off x="6900710" y="2092425"/>
                  <a:ext cx="360610" cy="358519"/>
                </a:xfrm>
                <a:custGeom>
                  <a:avLst/>
                  <a:gdLst>
                    <a:gd name="T0" fmla="*/ 250 w 250"/>
                    <a:gd name="T1" fmla="*/ 125 h 250"/>
                    <a:gd name="T2" fmla="*/ 125 w 250"/>
                    <a:gd name="T3" fmla="*/ 250 h 250"/>
                    <a:gd name="T4" fmla="*/ 0 w 250"/>
                    <a:gd name="T5" fmla="*/ 125 h 250"/>
                    <a:gd name="T6" fmla="*/ 125 w 250"/>
                    <a:gd name="T7" fmla="*/ 0 h 250"/>
                    <a:gd name="T8" fmla="*/ 250 w 250"/>
                    <a:gd name="T9" fmla="*/ 125 h 250"/>
                    <a:gd name="T10" fmla="*/ 60 w 250"/>
                    <a:gd name="T11" fmla="*/ 125 h 250"/>
                    <a:gd name="T12" fmla="*/ 100 w 250"/>
                    <a:gd name="T13" fmla="*/ 165 h 250"/>
                    <a:gd name="T14" fmla="*/ 190 w 250"/>
                    <a:gd name="T15" fmla="*/ 7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250">
                      <a:moveTo>
                        <a:pt x="250" y="125"/>
                      </a:moveTo>
                      <a:cubicBezTo>
                        <a:pt x="250" y="194"/>
                        <a:pt x="194" y="250"/>
                        <a:pt x="125" y="250"/>
                      </a:cubicBezTo>
                      <a:cubicBezTo>
                        <a:pt x="56" y="250"/>
                        <a:pt x="0" y="194"/>
                        <a:pt x="0" y="125"/>
                      </a:cubicBezTo>
                      <a:cubicBezTo>
                        <a:pt x="0" y="56"/>
                        <a:pt x="56" y="0"/>
                        <a:pt x="125" y="0"/>
                      </a:cubicBezTo>
                      <a:cubicBezTo>
                        <a:pt x="194" y="0"/>
                        <a:pt x="250" y="56"/>
                        <a:pt x="250" y="125"/>
                      </a:cubicBezTo>
                      <a:close/>
                      <a:moveTo>
                        <a:pt x="60" y="125"/>
                      </a:moveTo>
                      <a:cubicBezTo>
                        <a:pt x="100" y="165"/>
                        <a:pt x="100" y="165"/>
                        <a:pt x="100" y="165"/>
                      </a:cubicBezTo>
                      <a:cubicBezTo>
                        <a:pt x="190" y="74"/>
                        <a:pt x="190" y="74"/>
                        <a:pt x="190" y="74"/>
                      </a:cubicBezTo>
                    </a:path>
                  </a:pathLst>
                </a:custGeom>
                <a:solidFill>
                  <a:srgbClr val="FFFFFF"/>
                </a:solidFill>
                <a:ln w="22225" cap="sq">
                  <a:solidFill>
                    <a:srgbClr val="0078D4"/>
                  </a:solidFill>
                  <a:prstDash val="solid"/>
                  <a:miter lim="800000"/>
                  <a:headEnd/>
                  <a:tailEnd/>
                </a:ln>
              </p:spPr>
              <p:txBody>
                <a:bodyPr vert="horz" wrap="square" lIns="89616" tIns="44808" rIns="89616" bIns="44808" numCol="1" anchor="t" anchorCtr="0" compatLnSpc="1">
                  <a:prstTxWarp prst="textNoShape">
                    <a:avLst/>
                  </a:prstTxWarp>
                </a:bodyPr>
                <a:lstStyle/>
                <a:p>
                  <a:pPr defTabSz="914087">
                    <a:defRPr/>
                  </a:pPr>
                  <a:endParaRPr lang="en-US" sz="883" kern="0">
                    <a:gradFill>
                      <a:gsLst>
                        <a:gs pos="0">
                          <a:srgbClr val="505050"/>
                        </a:gs>
                        <a:gs pos="100000">
                          <a:srgbClr val="505050"/>
                        </a:gs>
                      </a:gsLst>
                    </a:gradFill>
                    <a:latin typeface="Segoe UI Semilight"/>
                  </a:endParaRPr>
                </a:p>
              </p:txBody>
            </p:sp>
          </p:grpSp>
        </p:grpSp>
        <p:grpSp>
          <p:nvGrpSpPr>
            <p:cNvPr id="233" name="Group 232">
              <a:extLst>
                <a:ext uri="{FF2B5EF4-FFF2-40B4-BE49-F238E27FC236}">
                  <a16:creationId xmlns:a16="http://schemas.microsoft.com/office/drawing/2014/main" id="{E1F89A1E-A9AD-6C9D-A188-B092CD9A73EC}"/>
                </a:ext>
              </a:extLst>
            </p:cNvPr>
            <p:cNvGrpSpPr/>
            <p:nvPr/>
          </p:nvGrpSpPr>
          <p:grpSpPr>
            <a:xfrm>
              <a:off x="7305489" y="5836297"/>
              <a:ext cx="1133241" cy="425633"/>
              <a:chOff x="8942834" y="4423950"/>
              <a:chExt cx="1201651" cy="451328"/>
            </a:xfrm>
          </p:grpSpPr>
          <p:sp>
            <p:nvSpPr>
              <p:cNvPr id="244" name="Oval 243">
                <a:extLst>
                  <a:ext uri="{FF2B5EF4-FFF2-40B4-BE49-F238E27FC236}">
                    <a16:creationId xmlns:a16="http://schemas.microsoft.com/office/drawing/2014/main" id="{E6382AB0-D2D8-B530-E386-B0C215C01754}"/>
                  </a:ext>
                </a:extLst>
              </p:cNvPr>
              <p:cNvSpPr/>
              <p:nvPr/>
            </p:nvSpPr>
            <p:spPr bwMode="auto">
              <a:xfrm>
                <a:off x="8942834" y="4423950"/>
                <a:ext cx="451328" cy="451328"/>
              </a:xfrm>
              <a:prstGeom prst="ellipse">
                <a:avLst/>
              </a:prstGeom>
              <a:solidFill>
                <a:srgbClr val="FFFFFF"/>
              </a:solidFill>
              <a:ln w="10795" cap="flat" cmpd="sng" algn="ctr">
                <a:noFill/>
                <a:prstDash val="solid"/>
              </a:ln>
              <a:effectLst>
                <a:outerShdw blurRad="190500" dist="38100" dir="2700000" algn="tl" rotWithShape="0">
                  <a:prstClr val="black">
                    <a:alpha val="25000"/>
                  </a:prstClr>
                </a:outerShdw>
              </a:effectLst>
            </p:spPr>
            <p:txBody>
              <a:bodyPr vert="horz" wrap="square" lIns="0" tIns="47558" rIns="0" bIns="47558" numCol="1" rtlCol="0" anchor="ctr" anchorCtr="0" compatLnSpc="1">
                <a:prstTxWarp prst="textNoShape">
                  <a:avLst/>
                </a:prstTxWarp>
              </a:bodyPr>
              <a:lstStyle/>
              <a:p>
                <a:pPr algn="ctr" defTabSz="950845" fontAlgn="base">
                  <a:spcBef>
                    <a:spcPct val="0"/>
                  </a:spcBef>
                  <a:spcAft>
                    <a:spcPct val="0"/>
                  </a:spcAft>
                  <a:defRPr/>
                </a:pPr>
                <a:endParaRPr lang="en-US" sz="900" kern="0">
                  <a:gradFill>
                    <a:gsLst>
                      <a:gs pos="0">
                        <a:srgbClr val="FFFFFF"/>
                      </a:gs>
                      <a:gs pos="100000">
                        <a:srgbClr val="FFFFFF"/>
                      </a:gs>
                    </a:gsLst>
                    <a:lin ang="5400000" scaled="0"/>
                  </a:gradFill>
                  <a:latin typeface="Segoe UI Semilight"/>
                </a:endParaRPr>
              </a:p>
            </p:txBody>
          </p:sp>
          <p:pic>
            <p:nvPicPr>
              <p:cNvPr id="245" name="Graphic 244">
                <a:extLst>
                  <a:ext uri="{FF2B5EF4-FFF2-40B4-BE49-F238E27FC236}">
                    <a16:creationId xmlns:a16="http://schemas.microsoft.com/office/drawing/2014/main" id="{11823209-3E1A-7D84-5991-C745398DF3D0}"/>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9052808" y="4534272"/>
                <a:ext cx="231381" cy="231216"/>
              </a:xfrm>
              <a:prstGeom prst="rect">
                <a:avLst/>
              </a:prstGeom>
            </p:spPr>
          </p:pic>
          <p:sp>
            <p:nvSpPr>
              <p:cNvPr id="246" name="Rectangle 245">
                <a:extLst>
                  <a:ext uri="{FF2B5EF4-FFF2-40B4-BE49-F238E27FC236}">
                    <a16:creationId xmlns:a16="http://schemas.microsoft.com/office/drawing/2014/main" id="{C95B9ECD-A8E4-FEDF-ED34-ADCB546C4A21}"/>
                  </a:ext>
                </a:extLst>
              </p:cNvPr>
              <p:cNvSpPr/>
              <p:nvPr/>
            </p:nvSpPr>
            <p:spPr>
              <a:xfrm>
                <a:off x="9364061" y="4516275"/>
                <a:ext cx="780424" cy="247657"/>
              </a:xfrm>
              <a:prstGeom prst="rect">
                <a:avLst/>
              </a:prstGeom>
            </p:spPr>
            <p:txBody>
              <a:bodyPr wrap="none">
                <a:spAutoFit/>
              </a:bodyPr>
              <a:lstStyle/>
              <a:p>
                <a:pPr defTabSz="896022">
                  <a:defRPr/>
                </a:pPr>
                <a:r>
                  <a:rPr lang="en-US" sz="900" kern="0" dirty="0">
                    <a:solidFill>
                      <a:srgbClr val="3C3C41"/>
                    </a:solidFill>
                    <a:latin typeface="Segoe UI Semibold"/>
                  </a:rPr>
                  <a:t>Templates</a:t>
                </a:r>
              </a:p>
            </p:txBody>
          </p:sp>
        </p:grpSp>
        <p:grpSp>
          <p:nvGrpSpPr>
            <p:cNvPr id="234" name="Group 233">
              <a:extLst>
                <a:ext uri="{FF2B5EF4-FFF2-40B4-BE49-F238E27FC236}">
                  <a16:creationId xmlns:a16="http://schemas.microsoft.com/office/drawing/2014/main" id="{C38AD30F-72B6-01E5-273B-704F17C5DB15}"/>
                </a:ext>
              </a:extLst>
            </p:cNvPr>
            <p:cNvGrpSpPr/>
            <p:nvPr/>
          </p:nvGrpSpPr>
          <p:grpSpPr>
            <a:xfrm>
              <a:off x="8543287" y="5836297"/>
              <a:ext cx="899621" cy="425633"/>
              <a:chOff x="8942834" y="4967533"/>
              <a:chExt cx="953929" cy="451328"/>
            </a:xfrm>
          </p:grpSpPr>
          <p:sp>
            <p:nvSpPr>
              <p:cNvPr id="241" name="Oval 240">
                <a:extLst>
                  <a:ext uri="{FF2B5EF4-FFF2-40B4-BE49-F238E27FC236}">
                    <a16:creationId xmlns:a16="http://schemas.microsoft.com/office/drawing/2014/main" id="{8E5C4CF4-3685-B0AB-808D-14A1B099E43D}"/>
                  </a:ext>
                </a:extLst>
              </p:cNvPr>
              <p:cNvSpPr/>
              <p:nvPr/>
            </p:nvSpPr>
            <p:spPr bwMode="auto">
              <a:xfrm>
                <a:off x="8942834" y="4967533"/>
                <a:ext cx="451328" cy="451328"/>
              </a:xfrm>
              <a:prstGeom prst="ellipse">
                <a:avLst/>
              </a:prstGeom>
              <a:solidFill>
                <a:srgbClr val="FFFFFF"/>
              </a:solidFill>
              <a:ln w="10795" cap="flat" cmpd="sng" algn="ctr">
                <a:noFill/>
                <a:prstDash val="solid"/>
              </a:ln>
              <a:effectLst>
                <a:outerShdw blurRad="190500" dist="38100" dir="2700000" algn="tl" rotWithShape="0">
                  <a:prstClr val="black">
                    <a:alpha val="25000"/>
                  </a:prstClr>
                </a:outerShdw>
              </a:effectLst>
            </p:spPr>
            <p:txBody>
              <a:bodyPr vert="horz" wrap="square" lIns="0" tIns="47558" rIns="0" bIns="47558" numCol="1" rtlCol="0" anchor="ctr" anchorCtr="0" compatLnSpc="1">
                <a:prstTxWarp prst="textNoShape">
                  <a:avLst/>
                </a:prstTxWarp>
              </a:bodyPr>
              <a:lstStyle/>
              <a:p>
                <a:pPr algn="ctr" defTabSz="950845" fontAlgn="base">
                  <a:spcBef>
                    <a:spcPct val="0"/>
                  </a:spcBef>
                  <a:spcAft>
                    <a:spcPct val="0"/>
                  </a:spcAft>
                  <a:defRPr/>
                </a:pPr>
                <a:endParaRPr lang="en-US" sz="900" kern="0">
                  <a:gradFill>
                    <a:gsLst>
                      <a:gs pos="0">
                        <a:srgbClr val="FFFFFF"/>
                      </a:gs>
                      <a:gs pos="100000">
                        <a:srgbClr val="FFFFFF"/>
                      </a:gs>
                    </a:gsLst>
                    <a:lin ang="5400000" scaled="0"/>
                  </a:gradFill>
                  <a:latin typeface="Segoe UI Semilight"/>
                </a:endParaRPr>
              </a:p>
            </p:txBody>
          </p:sp>
          <p:sp>
            <p:nvSpPr>
              <p:cNvPr id="242" name="Rectangle 241">
                <a:extLst>
                  <a:ext uri="{FF2B5EF4-FFF2-40B4-BE49-F238E27FC236}">
                    <a16:creationId xmlns:a16="http://schemas.microsoft.com/office/drawing/2014/main" id="{64F5D29B-39D0-6320-FB40-E7069F5FC764}"/>
                  </a:ext>
                </a:extLst>
              </p:cNvPr>
              <p:cNvSpPr/>
              <p:nvPr/>
            </p:nvSpPr>
            <p:spPr>
              <a:xfrm>
                <a:off x="9386563" y="5070087"/>
                <a:ext cx="510200" cy="247657"/>
              </a:xfrm>
              <a:prstGeom prst="rect">
                <a:avLst/>
              </a:prstGeom>
            </p:spPr>
            <p:txBody>
              <a:bodyPr wrap="none">
                <a:spAutoFit/>
              </a:bodyPr>
              <a:lstStyle/>
              <a:p>
                <a:pPr defTabSz="896022">
                  <a:defRPr/>
                </a:pPr>
                <a:r>
                  <a:rPr lang="en-US" sz="900" kern="0" dirty="0">
                    <a:solidFill>
                      <a:srgbClr val="3C3C41"/>
                    </a:solidFill>
                    <a:latin typeface="Segoe UI Semibold"/>
                  </a:rPr>
                  <a:t>RBAC</a:t>
                </a:r>
              </a:p>
            </p:txBody>
          </p:sp>
          <p:pic>
            <p:nvPicPr>
              <p:cNvPr id="243" name="Picture 242">
                <a:extLst>
                  <a:ext uri="{FF2B5EF4-FFF2-40B4-BE49-F238E27FC236}">
                    <a16:creationId xmlns:a16="http://schemas.microsoft.com/office/drawing/2014/main" id="{B955694A-1BE0-5B1F-FD20-AF0D92D0957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30837" y="5058185"/>
                <a:ext cx="275322" cy="270025"/>
              </a:xfrm>
              <a:prstGeom prst="rect">
                <a:avLst/>
              </a:prstGeom>
            </p:spPr>
          </p:pic>
        </p:grpSp>
        <p:grpSp>
          <p:nvGrpSpPr>
            <p:cNvPr id="5" name="Group 4">
              <a:extLst>
                <a:ext uri="{FF2B5EF4-FFF2-40B4-BE49-F238E27FC236}">
                  <a16:creationId xmlns:a16="http://schemas.microsoft.com/office/drawing/2014/main" id="{B08DC7FB-F354-70B0-121A-DF0DC3D63526}"/>
                </a:ext>
              </a:extLst>
            </p:cNvPr>
            <p:cNvGrpSpPr/>
            <p:nvPr/>
          </p:nvGrpSpPr>
          <p:grpSpPr>
            <a:xfrm>
              <a:off x="6227395" y="5408120"/>
              <a:ext cx="1902317" cy="772877"/>
              <a:chOff x="7053809" y="5408120"/>
              <a:chExt cx="1902317" cy="772877"/>
            </a:xfrm>
          </p:grpSpPr>
          <p:sp>
            <p:nvSpPr>
              <p:cNvPr id="232" name="Oval 231">
                <a:extLst>
                  <a:ext uri="{FF2B5EF4-FFF2-40B4-BE49-F238E27FC236}">
                    <a16:creationId xmlns:a16="http://schemas.microsoft.com/office/drawing/2014/main" id="{FB81A749-2538-F38A-FB18-D8D236C86CA5}"/>
                  </a:ext>
                </a:extLst>
              </p:cNvPr>
              <p:cNvSpPr/>
              <p:nvPr/>
            </p:nvSpPr>
            <p:spPr bwMode="auto">
              <a:xfrm>
                <a:off x="7053809" y="5408120"/>
                <a:ext cx="772877" cy="772877"/>
              </a:xfrm>
              <a:prstGeom prst="ellipse">
                <a:avLst/>
              </a:prstGeom>
              <a:solidFill>
                <a:srgbClr val="FFFFFF"/>
              </a:solidFill>
              <a:ln w="10795" cap="flat" cmpd="sng" algn="ctr">
                <a:noFill/>
                <a:prstDash val="solid"/>
              </a:ln>
              <a:effectLst>
                <a:outerShdw blurRad="190500" dist="38100" dir="2700000" algn="tl" rotWithShape="0">
                  <a:prstClr val="black">
                    <a:alpha val="25000"/>
                  </a:prstClr>
                </a:outerShdw>
              </a:effectLst>
            </p:spPr>
            <p:txBody>
              <a:bodyPr vert="horz" wrap="square" lIns="0" tIns="47558" rIns="0" bIns="47558" numCol="1" rtlCol="0" anchor="ctr" anchorCtr="0" compatLnSpc="1">
                <a:prstTxWarp prst="textNoShape">
                  <a:avLst/>
                </a:prstTxWarp>
              </a:bodyPr>
              <a:lstStyle/>
              <a:p>
                <a:pPr algn="ctr" defTabSz="950845" fontAlgn="base">
                  <a:spcBef>
                    <a:spcPct val="0"/>
                  </a:spcBef>
                  <a:spcAft>
                    <a:spcPct val="0"/>
                  </a:spcAft>
                  <a:defRPr/>
                </a:pPr>
                <a:endParaRPr lang="en-US" sz="2040" kern="0">
                  <a:gradFill>
                    <a:gsLst>
                      <a:gs pos="0">
                        <a:srgbClr val="FFFFFF"/>
                      </a:gs>
                      <a:gs pos="100000">
                        <a:srgbClr val="FFFFFF"/>
                      </a:gs>
                    </a:gsLst>
                    <a:lin ang="5400000" scaled="0"/>
                  </a:gradFill>
                  <a:latin typeface="Segoe UI Semilight"/>
                </a:endParaRPr>
              </a:p>
            </p:txBody>
          </p:sp>
          <p:pic>
            <p:nvPicPr>
              <p:cNvPr id="235" name="Picture 234">
                <a:extLst>
                  <a:ext uri="{FF2B5EF4-FFF2-40B4-BE49-F238E27FC236}">
                    <a16:creationId xmlns:a16="http://schemas.microsoft.com/office/drawing/2014/main" id="{02824357-9C59-416A-F995-BA254F036834}"/>
                  </a:ext>
                </a:extLst>
              </p:cNvPr>
              <p:cNvPicPr>
                <a:picLocks noChangeAspect="1"/>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221792" y="5550183"/>
                <a:ext cx="473692" cy="473692"/>
              </a:xfrm>
              <a:prstGeom prst="rect">
                <a:avLst/>
              </a:prstGeom>
            </p:spPr>
          </p:pic>
          <p:sp>
            <p:nvSpPr>
              <p:cNvPr id="236" name="Rectangle 235">
                <a:extLst>
                  <a:ext uri="{FF2B5EF4-FFF2-40B4-BE49-F238E27FC236}">
                    <a16:creationId xmlns:a16="http://schemas.microsoft.com/office/drawing/2014/main" id="{DD544679-2EC2-4F14-A9B2-10E6E8B596CB}"/>
                  </a:ext>
                </a:extLst>
              </p:cNvPr>
              <p:cNvSpPr/>
              <p:nvPr/>
            </p:nvSpPr>
            <p:spPr>
              <a:xfrm>
                <a:off x="7950724" y="5503066"/>
                <a:ext cx="1005402" cy="307777"/>
              </a:xfrm>
              <a:prstGeom prst="rect">
                <a:avLst/>
              </a:prstGeom>
            </p:spPr>
            <p:txBody>
              <a:bodyPr wrap="none">
                <a:spAutoFit/>
              </a:bodyPr>
              <a:lstStyle/>
              <a:p>
                <a:pPr defTabSz="896022">
                  <a:defRPr/>
                </a:pPr>
                <a:r>
                  <a:rPr lang="en-US" sz="1400" kern="0">
                    <a:solidFill>
                      <a:srgbClr val="3C3C41"/>
                    </a:solidFill>
                    <a:latin typeface="Segoe UI Semibold"/>
                  </a:rPr>
                  <a:t>Blueprints</a:t>
                </a:r>
              </a:p>
            </p:txBody>
          </p:sp>
        </p:grpSp>
        <p:grpSp>
          <p:nvGrpSpPr>
            <p:cNvPr id="237" name="Group 236">
              <a:extLst>
                <a:ext uri="{FF2B5EF4-FFF2-40B4-BE49-F238E27FC236}">
                  <a16:creationId xmlns:a16="http://schemas.microsoft.com/office/drawing/2014/main" id="{9407F0A1-DAEC-1E55-4931-F0185E407D3C}"/>
                </a:ext>
              </a:extLst>
            </p:cNvPr>
            <p:cNvGrpSpPr/>
            <p:nvPr/>
          </p:nvGrpSpPr>
          <p:grpSpPr>
            <a:xfrm>
              <a:off x="9547464" y="5836297"/>
              <a:ext cx="1015511" cy="425633"/>
              <a:chOff x="9233275" y="5470653"/>
              <a:chExt cx="1076814" cy="451328"/>
            </a:xfrm>
          </p:grpSpPr>
          <p:sp>
            <p:nvSpPr>
              <p:cNvPr id="238" name="Oval 237">
                <a:extLst>
                  <a:ext uri="{FF2B5EF4-FFF2-40B4-BE49-F238E27FC236}">
                    <a16:creationId xmlns:a16="http://schemas.microsoft.com/office/drawing/2014/main" id="{318901D8-D311-06C1-BE17-979AE6E7E524}"/>
                  </a:ext>
                </a:extLst>
              </p:cNvPr>
              <p:cNvSpPr/>
              <p:nvPr/>
            </p:nvSpPr>
            <p:spPr bwMode="auto">
              <a:xfrm>
                <a:off x="9233275" y="5470653"/>
                <a:ext cx="451327" cy="451328"/>
              </a:xfrm>
              <a:prstGeom prst="ellipse">
                <a:avLst/>
              </a:prstGeom>
              <a:solidFill>
                <a:srgbClr val="FFFFFF"/>
              </a:solidFill>
              <a:ln w="10795" cap="flat" cmpd="sng" algn="ctr">
                <a:noFill/>
                <a:prstDash val="solid"/>
              </a:ln>
              <a:effectLst>
                <a:outerShdw blurRad="190500" dist="38100" dir="2700000" algn="tl" rotWithShape="0">
                  <a:prstClr val="black">
                    <a:alpha val="25000"/>
                  </a:prstClr>
                </a:outerShdw>
              </a:effectLst>
            </p:spPr>
            <p:txBody>
              <a:bodyPr vert="horz" wrap="square" lIns="0" tIns="47558" rIns="0" bIns="47558" numCol="1" rtlCol="0" anchor="ctr" anchorCtr="0" compatLnSpc="1">
                <a:prstTxWarp prst="textNoShape">
                  <a:avLst/>
                </a:prstTxWarp>
              </a:bodyPr>
              <a:lstStyle/>
              <a:p>
                <a:pPr algn="ctr" defTabSz="950845" fontAlgn="base">
                  <a:spcBef>
                    <a:spcPct val="0"/>
                  </a:spcBef>
                  <a:spcAft>
                    <a:spcPct val="0"/>
                  </a:spcAft>
                  <a:defRPr/>
                </a:pPr>
                <a:endParaRPr lang="en-US" sz="900" kern="0">
                  <a:gradFill>
                    <a:gsLst>
                      <a:gs pos="0">
                        <a:srgbClr val="FFFFFF"/>
                      </a:gs>
                      <a:gs pos="100000">
                        <a:srgbClr val="FFFFFF"/>
                      </a:gs>
                    </a:gsLst>
                    <a:lin ang="5400000" scaled="0"/>
                  </a:gradFill>
                  <a:latin typeface="Segoe UI Semilight"/>
                </a:endParaRPr>
              </a:p>
            </p:txBody>
          </p:sp>
          <p:sp>
            <p:nvSpPr>
              <p:cNvPr id="239" name="Rectangle 238">
                <a:extLst>
                  <a:ext uri="{FF2B5EF4-FFF2-40B4-BE49-F238E27FC236}">
                    <a16:creationId xmlns:a16="http://schemas.microsoft.com/office/drawing/2014/main" id="{D56BE29E-E9CA-86BA-D636-5A6F093C3118}"/>
                  </a:ext>
                </a:extLst>
              </p:cNvPr>
              <p:cNvSpPr/>
              <p:nvPr/>
            </p:nvSpPr>
            <p:spPr>
              <a:xfrm>
                <a:off x="9689420" y="5573207"/>
                <a:ext cx="620669" cy="247657"/>
              </a:xfrm>
              <a:prstGeom prst="rect">
                <a:avLst/>
              </a:prstGeom>
            </p:spPr>
            <p:txBody>
              <a:bodyPr wrap="none">
                <a:spAutoFit/>
              </a:bodyPr>
              <a:lstStyle/>
              <a:p>
                <a:pPr defTabSz="896022">
                  <a:defRPr/>
                </a:pPr>
                <a:r>
                  <a:rPr lang="en-US" sz="900" kern="0" dirty="0">
                    <a:solidFill>
                      <a:srgbClr val="3C3C41"/>
                    </a:solidFill>
                    <a:latin typeface="Segoe UI Semibold"/>
                  </a:rPr>
                  <a:t>Policies</a:t>
                </a:r>
              </a:p>
            </p:txBody>
          </p:sp>
          <p:pic>
            <p:nvPicPr>
              <p:cNvPr id="240" name="Graphic 239">
                <a:extLst>
                  <a:ext uri="{FF2B5EF4-FFF2-40B4-BE49-F238E27FC236}">
                    <a16:creationId xmlns:a16="http://schemas.microsoft.com/office/drawing/2014/main" id="{2C540863-5CCB-F1CE-4234-1D602B55A64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321259" y="5560720"/>
                <a:ext cx="275321" cy="271194"/>
              </a:xfrm>
              <a:prstGeom prst="rect">
                <a:avLst/>
              </a:prstGeom>
            </p:spPr>
          </p:pic>
        </p:grpSp>
        <p:grpSp>
          <p:nvGrpSpPr>
            <p:cNvPr id="247" name="Group 246">
              <a:extLst>
                <a:ext uri="{FF2B5EF4-FFF2-40B4-BE49-F238E27FC236}">
                  <a16:creationId xmlns:a16="http://schemas.microsoft.com/office/drawing/2014/main" id="{824F9F5C-334B-734F-62B0-A97B3B84EC3A}"/>
                </a:ext>
                <a:ext uri="{C183D7F6-B498-43B3-948B-1728B52AA6E4}">
                  <adec:decorative xmlns:adec="http://schemas.microsoft.com/office/drawing/2017/decorative" val="1"/>
                </a:ext>
              </a:extLst>
            </p:cNvPr>
            <p:cNvGrpSpPr/>
            <p:nvPr/>
          </p:nvGrpSpPr>
          <p:grpSpPr>
            <a:xfrm>
              <a:off x="5419152" y="5633912"/>
              <a:ext cx="353764" cy="353764"/>
              <a:chOff x="6233626" y="2239520"/>
              <a:chExt cx="548036" cy="548036"/>
            </a:xfrm>
          </p:grpSpPr>
          <p:sp>
            <p:nvSpPr>
              <p:cNvPr id="248" name="Oval 247">
                <a:extLst>
                  <a:ext uri="{FF2B5EF4-FFF2-40B4-BE49-F238E27FC236}">
                    <a16:creationId xmlns:a16="http://schemas.microsoft.com/office/drawing/2014/main" id="{14AE86DB-6D35-2911-3A4E-422EB1976677}"/>
                  </a:ext>
                </a:extLst>
              </p:cNvPr>
              <p:cNvSpPr/>
              <p:nvPr/>
            </p:nvSpPr>
            <p:spPr bwMode="auto">
              <a:xfrm>
                <a:off x="6233626" y="2239520"/>
                <a:ext cx="548036" cy="548036"/>
              </a:xfrm>
              <a:prstGeom prst="ellipse">
                <a:avLst/>
              </a:prstGeom>
              <a:solidFill>
                <a:srgbClr val="0078D4"/>
              </a:solidFill>
              <a:ln w="76200" cap="flat" cmpd="sng" algn="ctr">
                <a:noFill/>
                <a:prstDash val="solid"/>
                <a:headEnd type="none" w="med" len="med"/>
                <a:tailEnd type="none" w="med" len="med"/>
              </a:ln>
              <a:effectLst/>
            </p:spPr>
            <p:txBody>
              <a:bodyPr rot="0" spcFirstLastPara="0" vertOverflow="overflow" horzOverflow="overflow" vert="horz" wrap="square" lIns="179235" tIns="143388" rIns="179235" bIns="143388" numCol="1" spcCol="0" rtlCol="0" fromWordArt="0" anchor="t" anchorCtr="0" forceAA="0" compatLnSpc="1">
                <a:prstTxWarp prst="textNoShape">
                  <a:avLst/>
                </a:prstTxWarp>
                <a:noAutofit/>
              </a:bodyPr>
              <a:lstStyle/>
              <a:p>
                <a:pPr algn="ctr" defTabSz="913822" fontAlgn="base">
                  <a:lnSpc>
                    <a:spcPct val="90000"/>
                  </a:lnSpc>
                  <a:spcBef>
                    <a:spcPct val="0"/>
                  </a:spcBef>
                  <a:spcAft>
                    <a:spcPct val="0"/>
                  </a:spcAft>
                  <a:defRPr/>
                </a:pPr>
                <a:endParaRPr lang="en-US" sz="2353" kern="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nvGrpSpPr>
              <p:cNvPr id="249" name="Group 248">
                <a:extLst>
                  <a:ext uri="{FF2B5EF4-FFF2-40B4-BE49-F238E27FC236}">
                    <a16:creationId xmlns:a16="http://schemas.microsoft.com/office/drawing/2014/main" id="{77EC1D9B-7230-9FE7-087F-E81A42A4B8A9}"/>
                  </a:ext>
                </a:extLst>
              </p:cNvPr>
              <p:cNvGrpSpPr/>
              <p:nvPr/>
            </p:nvGrpSpPr>
            <p:grpSpPr>
              <a:xfrm>
                <a:off x="6322461" y="2334278"/>
                <a:ext cx="360610" cy="358519"/>
                <a:chOff x="6900710" y="2092425"/>
                <a:chExt cx="360610" cy="358519"/>
              </a:xfrm>
            </p:grpSpPr>
            <p:sp>
              <p:nvSpPr>
                <p:cNvPr id="250" name="Oval 249">
                  <a:extLst>
                    <a:ext uri="{FF2B5EF4-FFF2-40B4-BE49-F238E27FC236}">
                      <a16:creationId xmlns:a16="http://schemas.microsoft.com/office/drawing/2014/main" id="{A1CA4E4F-04D3-CB97-CE51-7FC30BCA01F9}"/>
                    </a:ext>
                  </a:extLst>
                </p:cNvPr>
                <p:cNvSpPr/>
                <p:nvPr/>
              </p:nvSpPr>
              <p:spPr bwMode="auto">
                <a:xfrm>
                  <a:off x="6915176" y="2105845"/>
                  <a:ext cx="331678" cy="331678"/>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defTabSz="932293" fontAlgn="base">
                    <a:spcBef>
                      <a:spcPct val="0"/>
                    </a:spcBef>
                    <a:spcAft>
                      <a:spcPct val="0"/>
                    </a:spcAft>
                    <a:defRPr/>
                  </a:pPr>
                  <a:endParaRPr lang="en-US" sz="2000" kern="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51" name="check 3">
                  <a:extLst>
                    <a:ext uri="{FF2B5EF4-FFF2-40B4-BE49-F238E27FC236}">
                      <a16:creationId xmlns:a16="http://schemas.microsoft.com/office/drawing/2014/main" id="{7F908C30-5B4D-6912-B3FB-B4FBE8699A39}"/>
                    </a:ext>
                  </a:extLst>
                </p:cNvPr>
                <p:cNvSpPr>
                  <a:spLocks noChangeAspect="1" noEditPoints="1"/>
                </p:cNvSpPr>
                <p:nvPr/>
              </p:nvSpPr>
              <p:spPr bwMode="auto">
                <a:xfrm>
                  <a:off x="6900710" y="2092425"/>
                  <a:ext cx="360610" cy="358519"/>
                </a:xfrm>
                <a:custGeom>
                  <a:avLst/>
                  <a:gdLst>
                    <a:gd name="T0" fmla="*/ 250 w 250"/>
                    <a:gd name="T1" fmla="*/ 125 h 250"/>
                    <a:gd name="T2" fmla="*/ 125 w 250"/>
                    <a:gd name="T3" fmla="*/ 250 h 250"/>
                    <a:gd name="T4" fmla="*/ 0 w 250"/>
                    <a:gd name="T5" fmla="*/ 125 h 250"/>
                    <a:gd name="T6" fmla="*/ 125 w 250"/>
                    <a:gd name="T7" fmla="*/ 0 h 250"/>
                    <a:gd name="T8" fmla="*/ 250 w 250"/>
                    <a:gd name="T9" fmla="*/ 125 h 250"/>
                    <a:gd name="T10" fmla="*/ 60 w 250"/>
                    <a:gd name="T11" fmla="*/ 125 h 250"/>
                    <a:gd name="T12" fmla="*/ 100 w 250"/>
                    <a:gd name="T13" fmla="*/ 165 h 250"/>
                    <a:gd name="T14" fmla="*/ 190 w 250"/>
                    <a:gd name="T15" fmla="*/ 7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250">
                      <a:moveTo>
                        <a:pt x="250" y="125"/>
                      </a:moveTo>
                      <a:cubicBezTo>
                        <a:pt x="250" y="194"/>
                        <a:pt x="194" y="250"/>
                        <a:pt x="125" y="250"/>
                      </a:cubicBezTo>
                      <a:cubicBezTo>
                        <a:pt x="56" y="250"/>
                        <a:pt x="0" y="194"/>
                        <a:pt x="0" y="125"/>
                      </a:cubicBezTo>
                      <a:cubicBezTo>
                        <a:pt x="0" y="56"/>
                        <a:pt x="56" y="0"/>
                        <a:pt x="125" y="0"/>
                      </a:cubicBezTo>
                      <a:cubicBezTo>
                        <a:pt x="194" y="0"/>
                        <a:pt x="250" y="56"/>
                        <a:pt x="250" y="125"/>
                      </a:cubicBezTo>
                      <a:close/>
                      <a:moveTo>
                        <a:pt x="60" y="125"/>
                      </a:moveTo>
                      <a:cubicBezTo>
                        <a:pt x="100" y="165"/>
                        <a:pt x="100" y="165"/>
                        <a:pt x="100" y="165"/>
                      </a:cubicBezTo>
                      <a:cubicBezTo>
                        <a:pt x="190" y="74"/>
                        <a:pt x="190" y="74"/>
                        <a:pt x="190" y="74"/>
                      </a:cubicBezTo>
                    </a:path>
                  </a:pathLst>
                </a:custGeom>
                <a:solidFill>
                  <a:srgbClr val="FFFFFF"/>
                </a:solidFill>
                <a:ln w="22225" cap="sq">
                  <a:solidFill>
                    <a:srgbClr val="0078D4"/>
                  </a:solidFill>
                  <a:prstDash val="solid"/>
                  <a:miter lim="800000"/>
                  <a:headEnd/>
                  <a:tailEnd/>
                </a:ln>
              </p:spPr>
              <p:txBody>
                <a:bodyPr vert="horz" wrap="square" lIns="89616" tIns="44808" rIns="89616" bIns="44808" numCol="1" anchor="t" anchorCtr="0" compatLnSpc="1">
                  <a:prstTxWarp prst="textNoShape">
                    <a:avLst/>
                  </a:prstTxWarp>
                </a:bodyPr>
                <a:lstStyle/>
                <a:p>
                  <a:pPr defTabSz="914087">
                    <a:defRPr/>
                  </a:pPr>
                  <a:endParaRPr lang="en-US" sz="883" kern="0" dirty="0">
                    <a:gradFill>
                      <a:gsLst>
                        <a:gs pos="0">
                          <a:srgbClr val="505050"/>
                        </a:gs>
                        <a:gs pos="100000">
                          <a:srgbClr val="505050"/>
                        </a:gs>
                      </a:gsLst>
                    </a:gradFill>
                    <a:latin typeface="Segoe UI Semilight"/>
                  </a:endParaRPr>
                </a:p>
              </p:txBody>
            </p:sp>
          </p:grpSp>
        </p:grpSp>
        <p:grpSp>
          <p:nvGrpSpPr>
            <p:cNvPr id="252" name="Group 251">
              <a:extLst>
                <a:ext uri="{FF2B5EF4-FFF2-40B4-BE49-F238E27FC236}">
                  <a16:creationId xmlns:a16="http://schemas.microsoft.com/office/drawing/2014/main" id="{FE4FF655-D071-FD59-94CC-F6DE920CFF44}"/>
                </a:ext>
                <a:ext uri="{C183D7F6-B498-43B3-948B-1728B52AA6E4}">
                  <adec:decorative xmlns:adec="http://schemas.microsoft.com/office/drawing/2017/decorative" val="1"/>
                </a:ext>
              </a:extLst>
            </p:cNvPr>
            <p:cNvGrpSpPr/>
            <p:nvPr/>
          </p:nvGrpSpPr>
          <p:grpSpPr>
            <a:xfrm>
              <a:off x="6245787" y="4172583"/>
              <a:ext cx="1526953" cy="772877"/>
              <a:chOff x="7605764" y="4496770"/>
              <a:chExt cx="1527170" cy="772987"/>
            </a:xfrm>
          </p:grpSpPr>
          <p:sp>
            <p:nvSpPr>
              <p:cNvPr id="253" name="Rectangle 252">
                <a:extLst>
                  <a:ext uri="{FF2B5EF4-FFF2-40B4-BE49-F238E27FC236}">
                    <a16:creationId xmlns:a16="http://schemas.microsoft.com/office/drawing/2014/main" id="{B0ED8643-F930-493D-0F7E-D3C17E7470DF}"/>
                  </a:ext>
                </a:extLst>
              </p:cNvPr>
              <p:cNvSpPr/>
              <p:nvPr/>
            </p:nvSpPr>
            <p:spPr>
              <a:xfrm>
                <a:off x="8456146" y="4729375"/>
                <a:ext cx="676788" cy="312073"/>
              </a:xfrm>
              <a:prstGeom prst="rect">
                <a:avLst/>
              </a:prstGeom>
            </p:spPr>
            <p:txBody>
              <a:bodyPr wrap="none">
                <a:spAutoFit/>
              </a:bodyPr>
              <a:lstStyle/>
              <a:p>
                <a:pPr defTabSz="896022">
                  <a:defRPr/>
                </a:pPr>
                <a:r>
                  <a:rPr lang="en-US" sz="1400" kern="0" dirty="0">
                    <a:solidFill>
                      <a:srgbClr val="3C3C41"/>
                    </a:solidFill>
                    <a:latin typeface="Segoe UI Semibold"/>
                  </a:rPr>
                  <a:t>Policy</a:t>
                </a:r>
              </a:p>
            </p:txBody>
          </p:sp>
          <p:sp>
            <p:nvSpPr>
              <p:cNvPr id="254" name="Oval 253">
                <a:extLst>
                  <a:ext uri="{FF2B5EF4-FFF2-40B4-BE49-F238E27FC236}">
                    <a16:creationId xmlns:a16="http://schemas.microsoft.com/office/drawing/2014/main" id="{DEF5922F-D298-2EA1-A53A-04B06B78D303}"/>
                  </a:ext>
                </a:extLst>
              </p:cNvPr>
              <p:cNvSpPr/>
              <p:nvPr/>
            </p:nvSpPr>
            <p:spPr bwMode="auto">
              <a:xfrm>
                <a:off x="7605764" y="4496770"/>
                <a:ext cx="772987" cy="772987"/>
              </a:xfrm>
              <a:prstGeom prst="ellipse">
                <a:avLst/>
              </a:prstGeom>
              <a:solidFill>
                <a:srgbClr val="FFFFFF"/>
              </a:solidFill>
              <a:ln w="10795" cap="flat" cmpd="sng" algn="ctr">
                <a:noFill/>
                <a:prstDash val="solid"/>
              </a:ln>
              <a:effectLst>
                <a:outerShdw blurRad="190500" dist="38100" dir="4500000" algn="tl" rotWithShape="0">
                  <a:prstClr val="black">
                    <a:alpha val="25000"/>
                  </a:prstClr>
                </a:outerShdw>
              </a:effectLst>
            </p:spPr>
            <p:txBody>
              <a:bodyPr vert="horz" wrap="square" lIns="0" tIns="47545" rIns="0" bIns="47545" numCol="1" rtlCol="0" anchor="ctr" anchorCtr="0" compatLnSpc="1">
                <a:prstTxWarp prst="textNoShape">
                  <a:avLst/>
                </a:prstTxWarp>
              </a:bodyPr>
              <a:lstStyle/>
              <a:p>
                <a:pPr algn="ctr" defTabSz="950480" fontAlgn="base">
                  <a:spcBef>
                    <a:spcPct val="0"/>
                  </a:spcBef>
                  <a:spcAft>
                    <a:spcPct val="0"/>
                  </a:spcAft>
                  <a:defRPr/>
                </a:pPr>
                <a:endParaRPr lang="en-US" sz="2040" kern="0" dirty="0">
                  <a:gradFill>
                    <a:gsLst>
                      <a:gs pos="0">
                        <a:srgbClr val="FFFFFF"/>
                      </a:gs>
                      <a:gs pos="100000">
                        <a:srgbClr val="FFFFFF"/>
                      </a:gs>
                    </a:gsLst>
                    <a:lin ang="5400000" scaled="0"/>
                  </a:gradFill>
                  <a:latin typeface="Segoe UI Semilight"/>
                </a:endParaRPr>
              </a:p>
            </p:txBody>
          </p:sp>
          <p:grpSp>
            <p:nvGrpSpPr>
              <p:cNvPr id="255" name="Group 254">
                <a:extLst>
                  <a:ext uri="{FF2B5EF4-FFF2-40B4-BE49-F238E27FC236}">
                    <a16:creationId xmlns:a16="http://schemas.microsoft.com/office/drawing/2014/main" id="{D495AE2A-6421-4C67-518D-3BEED45693D7}"/>
                  </a:ext>
                </a:extLst>
              </p:cNvPr>
              <p:cNvGrpSpPr/>
              <p:nvPr/>
            </p:nvGrpSpPr>
            <p:grpSpPr>
              <a:xfrm>
                <a:off x="7837880" y="4678084"/>
                <a:ext cx="308788" cy="410359"/>
                <a:chOff x="7853422" y="4679300"/>
                <a:chExt cx="308788" cy="410359"/>
              </a:xfrm>
            </p:grpSpPr>
            <p:grpSp>
              <p:nvGrpSpPr>
                <p:cNvPr id="256" name="Group 255">
                  <a:extLst>
                    <a:ext uri="{FF2B5EF4-FFF2-40B4-BE49-F238E27FC236}">
                      <a16:creationId xmlns:a16="http://schemas.microsoft.com/office/drawing/2014/main" id="{A82ADCFC-C491-7E28-874C-710948F9E4F6}"/>
                    </a:ext>
                  </a:extLst>
                </p:cNvPr>
                <p:cNvGrpSpPr/>
                <p:nvPr/>
              </p:nvGrpSpPr>
              <p:grpSpPr>
                <a:xfrm>
                  <a:off x="7853422" y="4679300"/>
                  <a:ext cx="308788" cy="410359"/>
                  <a:chOff x="3189664" y="4713628"/>
                  <a:chExt cx="403440" cy="536148"/>
                </a:xfrm>
              </p:grpSpPr>
              <p:sp>
                <p:nvSpPr>
                  <p:cNvPr id="258" name="Freeform 1176">
                    <a:extLst>
                      <a:ext uri="{FF2B5EF4-FFF2-40B4-BE49-F238E27FC236}">
                        <a16:creationId xmlns:a16="http://schemas.microsoft.com/office/drawing/2014/main" id="{61D7E4B4-8C7D-9ACA-4464-9AFE3B207763}"/>
                      </a:ext>
                    </a:extLst>
                  </p:cNvPr>
                  <p:cNvSpPr>
                    <a:spLocks/>
                  </p:cNvSpPr>
                  <p:nvPr/>
                </p:nvSpPr>
                <p:spPr bwMode="auto">
                  <a:xfrm>
                    <a:off x="3189664" y="4713628"/>
                    <a:ext cx="403437" cy="536148"/>
                  </a:xfrm>
                  <a:custGeom>
                    <a:avLst/>
                    <a:gdLst>
                      <a:gd name="T0" fmla="*/ 0 w 76"/>
                      <a:gd name="T1" fmla="*/ 0 h 101"/>
                      <a:gd name="T2" fmla="*/ 0 w 76"/>
                      <a:gd name="T3" fmla="*/ 101 h 101"/>
                      <a:gd name="T4" fmla="*/ 76 w 76"/>
                      <a:gd name="T5" fmla="*/ 101 h 101"/>
                      <a:gd name="T6" fmla="*/ 76 w 76"/>
                      <a:gd name="T7" fmla="*/ 31 h 101"/>
                      <a:gd name="T8" fmla="*/ 45 w 76"/>
                      <a:gd name="T9" fmla="*/ 31 h 101"/>
                      <a:gd name="T10" fmla="*/ 45 w 76"/>
                      <a:gd name="T11" fmla="*/ 0 h 101"/>
                      <a:gd name="T12" fmla="*/ 0 w 76"/>
                      <a:gd name="T13" fmla="*/ 0 h 101"/>
                    </a:gdLst>
                    <a:ahLst/>
                    <a:cxnLst>
                      <a:cxn ang="0">
                        <a:pos x="T0" y="T1"/>
                      </a:cxn>
                      <a:cxn ang="0">
                        <a:pos x="T2" y="T3"/>
                      </a:cxn>
                      <a:cxn ang="0">
                        <a:pos x="T4" y="T5"/>
                      </a:cxn>
                      <a:cxn ang="0">
                        <a:pos x="T6" y="T7"/>
                      </a:cxn>
                      <a:cxn ang="0">
                        <a:pos x="T8" y="T9"/>
                      </a:cxn>
                      <a:cxn ang="0">
                        <a:pos x="T10" y="T11"/>
                      </a:cxn>
                      <a:cxn ang="0">
                        <a:pos x="T12" y="T13"/>
                      </a:cxn>
                    </a:cxnLst>
                    <a:rect l="0" t="0" r="r" b="b"/>
                    <a:pathLst>
                      <a:path w="76" h="101">
                        <a:moveTo>
                          <a:pt x="0" y="0"/>
                        </a:moveTo>
                        <a:lnTo>
                          <a:pt x="0" y="101"/>
                        </a:lnTo>
                        <a:lnTo>
                          <a:pt x="76" y="101"/>
                        </a:lnTo>
                        <a:lnTo>
                          <a:pt x="76" y="31"/>
                        </a:lnTo>
                        <a:lnTo>
                          <a:pt x="45" y="31"/>
                        </a:lnTo>
                        <a:lnTo>
                          <a:pt x="45" y="0"/>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14225">
                      <a:defRPr/>
                    </a:pPr>
                    <a:endParaRPr lang="en-US" sz="1836" kern="0" dirty="0">
                      <a:solidFill>
                        <a:srgbClr val="1A1A1A"/>
                      </a:solidFill>
                      <a:latin typeface="Segoe UI"/>
                    </a:endParaRPr>
                  </a:p>
                </p:txBody>
              </p:sp>
              <p:sp>
                <p:nvSpPr>
                  <p:cNvPr id="259" name="Rectangle 1177">
                    <a:extLst>
                      <a:ext uri="{FF2B5EF4-FFF2-40B4-BE49-F238E27FC236}">
                        <a16:creationId xmlns:a16="http://schemas.microsoft.com/office/drawing/2014/main" id="{FD01E0B3-1F07-BA2F-592D-B9958A97BB7B}"/>
                      </a:ext>
                    </a:extLst>
                  </p:cNvPr>
                  <p:cNvSpPr>
                    <a:spLocks noChangeArrowheads="1"/>
                  </p:cNvSpPr>
                  <p:nvPr/>
                </p:nvSpPr>
                <p:spPr bwMode="auto">
                  <a:xfrm>
                    <a:off x="3221514" y="5016207"/>
                    <a:ext cx="339736" cy="31850"/>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defTabSz="914225">
                      <a:defRPr/>
                    </a:pPr>
                    <a:endParaRPr lang="en-US" sz="1836" kern="0">
                      <a:solidFill>
                        <a:srgbClr val="1A1A1A"/>
                      </a:solidFill>
                      <a:latin typeface="Segoe UI"/>
                    </a:endParaRPr>
                  </a:p>
                </p:txBody>
              </p:sp>
              <p:sp>
                <p:nvSpPr>
                  <p:cNvPr id="260" name="Freeform 1178">
                    <a:extLst>
                      <a:ext uri="{FF2B5EF4-FFF2-40B4-BE49-F238E27FC236}">
                        <a16:creationId xmlns:a16="http://schemas.microsoft.com/office/drawing/2014/main" id="{06882FB5-C77C-5A28-9ED5-55C2191F4C4F}"/>
                      </a:ext>
                    </a:extLst>
                  </p:cNvPr>
                  <p:cNvSpPr>
                    <a:spLocks noEditPoints="1"/>
                  </p:cNvSpPr>
                  <p:nvPr/>
                </p:nvSpPr>
                <p:spPr bwMode="auto">
                  <a:xfrm>
                    <a:off x="3221514" y="5085215"/>
                    <a:ext cx="339736" cy="100861"/>
                  </a:xfrm>
                  <a:custGeom>
                    <a:avLst/>
                    <a:gdLst>
                      <a:gd name="T0" fmla="*/ 80 w 80"/>
                      <a:gd name="T1" fmla="*/ 8 h 24"/>
                      <a:gd name="T2" fmla="*/ 23 w 80"/>
                      <a:gd name="T3" fmla="*/ 8 h 24"/>
                      <a:gd name="T4" fmla="*/ 12 w 80"/>
                      <a:gd name="T5" fmla="*/ 0 h 24"/>
                      <a:gd name="T6" fmla="*/ 0 w 80"/>
                      <a:gd name="T7" fmla="*/ 12 h 24"/>
                      <a:gd name="T8" fmla="*/ 12 w 80"/>
                      <a:gd name="T9" fmla="*/ 24 h 24"/>
                      <a:gd name="T10" fmla="*/ 23 w 80"/>
                      <a:gd name="T11" fmla="*/ 16 h 24"/>
                      <a:gd name="T12" fmla="*/ 80 w 80"/>
                      <a:gd name="T13" fmla="*/ 16 h 24"/>
                      <a:gd name="T14" fmla="*/ 80 w 80"/>
                      <a:gd name="T15" fmla="*/ 8 h 24"/>
                      <a:gd name="T16" fmla="*/ 12 w 80"/>
                      <a:gd name="T17" fmla="*/ 18 h 24"/>
                      <a:gd name="T18" fmla="*/ 6 w 80"/>
                      <a:gd name="T19" fmla="*/ 12 h 24"/>
                      <a:gd name="T20" fmla="*/ 12 w 80"/>
                      <a:gd name="T21" fmla="*/ 6 h 24"/>
                      <a:gd name="T22" fmla="*/ 18 w 80"/>
                      <a:gd name="T23" fmla="*/ 12 h 24"/>
                      <a:gd name="T24" fmla="*/ 12 w 80"/>
                      <a:gd name="T25"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24">
                        <a:moveTo>
                          <a:pt x="80" y="8"/>
                        </a:moveTo>
                        <a:cubicBezTo>
                          <a:pt x="23" y="8"/>
                          <a:pt x="23" y="8"/>
                          <a:pt x="23" y="8"/>
                        </a:cubicBezTo>
                        <a:cubicBezTo>
                          <a:pt x="22" y="3"/>
                          <a:pt x="17" y="0"/>
                          <a:pt x="12" y="0"/>
                        </a:cubicBezTo>
                        <a:cubicBezTo>
                          <a:pt x="5" y="0"/>
                          <a:pt x="0" y="5"/>
                          <a:pt x="0" y="12"/>
                        </a:cubicBezTo>
                        <a:cubicBezTo>
                          <a:pt x="0" y="19"/>
                          <a:pt x="5" y="24"/>
                          <a:pt x="12" y="24"/>
                        </a:cubicBezTo>
                        <a:cubicBezTo>
                          <a:pt x="17" y="24"/>
                          <a:pt x="22" y="21"/>
                          <a:pt x="23" y="16"/>
                        </a:cubicBezTo>
                        <a:cubicBezTo>
                          <a:pt x="80" y="16"/>
                          <a:pt x="80" y="16"/>
                          <a:pt x="80" y="16"/>
                        </a:cubicBezTo>
                        <a:lnTo>
                          <a:pt x="80" y="8"/>
                        </a:lnTo>
                        <a:close/>
                        <a:moveTo>
                          <a:pt x="12" y="18"/>
                        </a:moveTo>
                        <a:cubicBezTo>
                          <a:pt x="9" y="18"/>
                          <a:pt x="6" y="15"/>
                          <a:pt x="6" y="12"/>
                        </a:cubicBezTo>
                        <a:cubicBezTo>
                          <a:pt x="6" y="9"/>
                          <a:pt x="9" y="6"/>
                          <a:pt x="12" y="6"/>
                        </a:cubicBezTo>
                        <a:cubicBezTo>
                          <a:pt x="15" y="6"/>
                          <a:pt x="18" y="9"/>
                          <a:pt x="18" y="12"/>
                        </a:cubicBezTo>
                        <a:cubicBezTo>
                          <a:pt x="18" y="15"/>
                          <a:pt x="15" y="18"/>
                          <a:pt x="12" y="18"/>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14225">
                      <a:defRPr/>
                    </a:pPr>
                    <a:endParaRPr lang="en-US" sz="1836" kern="0">
                      <a:solidFill>
                        <a:srgbClr val="1A1A1A"/>
                      </a:solidFill>
                      <a:latin typeface="Segoe UI"/>
                    </a:endParaRPr>
                  </a:p>
                </p:txBody>
              </p:sp>
              <p:sp>
                <p:nvSpPr>
                  <p:cNvPr id="261" name="Rectangle 1179">
                    <a:extLst>
                      <a:ext uri="{FF2B5EF4-FFF2-40B4-BE49-F238E27FC236}">
                        <a16:creationId xmlns:a16="http://schemas.microsoft.com/office/drawing/2014/main" id="{A6B335EE-DDDC-C1F2-30EF-66C28D2B3CE3}"/>
                      </a:ext>
                    </a:extLst>
                  </p:cNvPr>
                  <p:cNvSpPr>
                    <a:spLocks noChangeArrowheads="1"/>
                  </p:cNvSpPr>
                  <p:nvPr/>
                </p:nvSpPr>
                <p:spPr bwMode="auto">
                  <a:xfrm>
                    <a:off x="3221514" y="4947197"/>
                    <a:ext cx="138018" cy="37160"/>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defTabSz="914225">
                      <a:defRPr/>
                    </a:pPr>
                    <a:endParaRPr lang="en-US" sz="1836" kern="0">
                      <a:solidFill>
                        <a:srgbClr val="1A1A1A"/>
                      </a:solidFill>
                      <a:latin typeface="Segoe UI"/>
                    </a:endParaRPr>
                  </a:p>
                </p:txBody>
              </p:sp>
              <p:sp>
                <p:nvSpPr>
                  <p:cNvPr id="262" name="Rectangle 1180">
                    <a:extLst>
                      <a:ext uri="{FF2B5EF4-FFF2-40B4-BE49-F238E27FC236}">
                        <a16:creationId xmlns:a16="http://schemas.microsoft.com/office/drawing/2014/main" id="{9FBCFAAD-ECE9-C22F-196B-609D28B49EC8}"/>
                      </a:ext>
                    </a:extLst>
                  </p:cNvPr>
                  <p:cNvSpPr>
                    <a:spLocks noChangeArrowheads="1"/>
                  </p:cNvSpPr>
                  <p:nvPr/>
                </p:nvSpPr>
                <p:spPr bwMode="auto">
                  <a:xfrm>
                    <a:off x="3428543" y="4947197"/>
                    <a:ext cx="132711" cy="37160"/>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defTabSz="914225">
                      <a:defRPr/>
                    </a:pPr>
                    <a:endParaRPr lang="en-US" sz="1836" kern="0">
                      <a:solidFill>
                        <a:srgbClr val="1A1A1A"/>
                      </a:solidFill>
                      <a:latin typeface="Segoe UI"/>
                    </a:endParaRPr>
                  </a:p>
                </p:txBody>
              </p:sp>
              <p:sp>
                <p:nvSpPr>
                  <p:cNvPr id="263" name="Freeform 1181">
                    <a:extLst>
                      <a:ext uri="{FF2B5EF4-FFF2-40B4-BE49-F238E27FC236}">
                        <a16:creationId xmlns:a16="http://schemas.microsoft.com/office/drawing/2014/main" id="{0EB0A81D-1BE9-8F1E-7A23-37060D48C4B2}"/>
                      </a:ext>
                    </a:extLst>
                  </p:cNvPr>
                  <p:cNvSpPr>
                    <a:spLocks/>
                  </p:cNvSpPr>
                  <p:nvPr/>
                </p:nvSpPr>
                <p:spPr bwMode="auto">
                  <a:xfrm>
                    <a:off x="3460393" y="4713628"/>
                    <a:ext cx="132711" cy="132711"/>
                  </a:xfrm>
                  <a:custGeom>
                    <a:avLst/>
                    <a:gdLst>
                      <a:gd name="T0" fmla="*/ 0 w 25"/>
                      <a:gd name="T1" fmla="*/ 25 h 25"/>
                      <a:gd name="T2" fmla="*/ 25 w 25"/>
                      <a:gd name="T3" fmla="*/ 25 h 25"/>
                      <a:gd name="T4" fmla="*/ 0 w 25"/>
                      <a:gd name="T5" fmla="*/ 0 h 25"/>
                      <a:gd name="T6" fmla="*/ 0 w 25"/>
                      <a:gd name="T7" fmla="*/ 25 h 25"/>
                    </a:gdLst>
                    <a:ahLst/>
                    <a:cxnLst>
                      <a:cxn ang="0">
                        <a:pos x="T0" y="T1"/>
                      </a:cxn>
                      <a:cxn ang="0">
                        <a:pos x="T2" y="T3"/>
                      </a:cxn>
                      <a:cxn ang="0">
                        <a:pos x="T4" y="T5"/>
                      </a:cxn>
                      <a:cxn ang="0">
                        <a:pos x="T6" y="T7"/>
                      </a:cxn>
                    </a:cxnLst>
                    <a:rect l="0" t="0" r="r" b="b"/>
                    <a:pathLst>
                      <a:path w="25" h="25">
                        <a:moveTo>
                          <a:pt x="0" y="25"/>
                        </a:moveTo>
                        <a:lnTo>
                          <a:pt x="25" y="25"/>
                        </a:lnTo>
                        <a:lnTo>
                          <a:pt x="0" y="0"/>
                        </a:lnTo>
                        <a:lnTo>
                          <a:pt x="0" y="2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14225">
                      <a:defRPr/>
                    </a:pPr>
                    <a:endParaRPr lang="en-US" sz="1836" kern="0">
                      <a:solidFill>
                        <a:srgbClr val="1A1A1A"/>
                      </a:solidFill>
                      <a:latin typeface="Segoe UI"/>
                    </a:endParaRPr>
                  </a:p>
                </p:txBody>
              </p:sp>
            </p:grpSp>
            <p:sp>
              <p:nvSpPr>
                <p:cNvPr id="257" name="Freeform 1042">
                  <a:extLst>
                    <a:ext uri="{FF2B5EF4-FFF2-40B4-BE49-F238E27FC236}">
                      <a16:creationId xmlns:a16="http://schemas.microsoft.com/office/drawing/2014/main" id="{A3369F5E-66E1-B188-28AC-82B0FA0374B6}"/>
                    </a:ext>
                  </a:extLst>
                </p:cNvPr>
                <p:cNvSpPr>
                  <a:spLocks/>
                </p:cNvSpPr>
                <p:nvPr/>
              </p:nvSpPr>
              <p:spPr bwMode="auto">
                <a:xfrm>
                  <a:off x="7895320" y="4703313"/>
                  <a:ext cx="101575" cy="87063"/>
                </a:xfrm>
                <a:custGeom>
                  <a:avLst/>
                  <a:gdLst>
                    <a:gd name="T0" fmla="*/ 21 w 21"/>
                    <a:gd name="T1" fmla="*/ 5 h 18"/>
                    <a:gd name="T2" fmla="*/ 16 w 21"/>
                    <a:gd name="T3" fmla="*/ 0 h 18"/>
                    <a:gd name="T4" fmla="*/ 8 w 21"/>
                    <a:gd name="T5" fmla="*/ 8 h 18"/>
                    <a:gd name="T6" fmla="*/ 5 w 21"/>
                    <a:gd name="T7" fmla="*/ 5 h 18"/>
                    <a:gd name="T8" fmla="*/ 0 w 21"/>
                    <a:gd name="T9" fmla="*/ 10 h 18"/>
                    <a:gd name="T10" fmla="*/ 8 w 21"/>
                    <a:gd name="T11" fmla="*/ 18 h 18"/>
                    <a:gd name="T12" fmla="*/ 8 w 21"/>
                    <a:gd name="T13" fmla="*/ 18 h 18"/>
                    <a:gd name="T14" fmla="*/ 8 w 21"/>
                    <a:gd name="T15" fmla="*/ 18 h 18"/>
                    <a:gd name="T16" fmla="*/ 21 w 21"/>
                    <a:gd name="T1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8">
                      <a:moveTo>
                        <a:pt x="21" y="5"/>
                      </a:moveTo>
                      <a:lnTo>
                        <a:pt x="16" y="0"/>
                      </a:lnTo>
                      <a:lnTo>
                        <a:pt x="8" y="8"/>
                      </a:lnTo>
                      <a:lnTo>
                        <a:pt x="5" y="5"/>
                      </a:lnTo>
                      <a:lnTo>
                        <a:pt x="0" y="10"/>
                      </a:lnTo>
                      <a:lnTo>
                        <a:pt x="8" y="18"/>
                      </a:lnTo>
                      <a:lnTo>
                        <a:pt x="8" y="18"/>
                      </a:lnTo>
                      <a:lnTo>
                        <a:pt x="8" y="18"/>
                      </a:lnTo>
                      <a:lnTo>
                        <a:pt x="21" y="5"/>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14225">
                    <a:defRPr/>
                  </a:pPr>
                  <a:endParaRPr lang="en-US" sz="1836" kern="0" dirty="0">
                    <a:solidFill>
                      <a:srgbClr val="1A1A1A"/>
                    </a:solidFill>
                    <a:latin typeface="Segoe UI"/>
                  </a:endParaRPr>
                </a:p>
              </p:txBody>
            </p:sp>
          </p:grpSp>
        </p:grpSp>
      </p:grpSp>
      <p:sp>
        <p:nvSpPr>
          <p:cNvPr id="3" name="Title 2">
            <a:extLst>
              <a:ext uri="{FF2B5EF4-FFF2-40B4-BE49-F238E27FC236}">
                <a16:creationId xmlns:a16="http://schemas.microsoft.com/office/drawing/2014/main" id="{C1BC667D-B136-8B43-06F8-BAD738528931}"/>
              </a:ext>
            </a:extLst>
          </p:cNvPr>
          <p:cNvSpPr>
            <a:spLocks noGrp="1"/>
          </p:cNvSpPr>
          <p:nvPr>
            <p:ph type="title"/>
          </p:nvPr>
        </p:nvSpPr>
        <p:spPr/>
        <p:txBody>
          <a:bodyPr>
            <a:noAutofit/>
          </a:bodyPr>
          <a:lstStyle/>
          <a:p>
            <a:r>
              <a:rPr lang="fr-BE" sz="2750" dirty="0" err="1">
                <a:solidFill>
                  <a:schemeClr val="tx1"/>
                </a:solidFill>
              </a:rPr>
              <a:t>Governance</a:t>
            </a:r>
            <a:r>
              <a:rPr lang="fr-BE" sz="2750" dirty="0">
                <a:solidFill>
                  <a:schemeClr val="tx1"/>
                </a:solidFill>
              </a:rPr>
              <a:t> – Azure </a:t>
            </a:r>
            <a:r>
              <a:rPr lang="fr-BE" sz="2750" dirty="0" err="1">
                <a:solidFill>
                  <a:schemeClr val="tx1"/>
                </a:solidFill>
              </a:rPr>
              <a:t>Policies</a:t>
            </a:r>
            <a:br>
              <a:rPr lang="fr-BE" sz="2750" dirty="0">
                <a:solidFill>
                  <a:schemeClr val="tx1"/>
                </a:solidFill>
              </a:rPr>
            </a:br>
            <a:endParaRPr lang="en-NL" sz="2750" dirty="0">
              <a:solidFill>
                <a:schemeClr val="tx1"/>
              </a:solidFill>
            </a:endParaRPr>
          </a:p>
        </p:txBody>
      </p:sp>
    </p:spTree>
    <p:extLst>
      <p:ext uri="{BB962C8B-B14F-4D97-AF65-F5344CB8AC3E}">
        <p14:creationId xmlns:p14="http://schemas.microsoft.com/office/powerpoint/2010/main" val="1004103526"/>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5C390EE-83F1-E0B8-C295-9CF66FFDD99D}"/>
              </a:ext>
            </a:extLst>
          </p:cNvPr>
          <p:cNvSpPr txBox="1">
            <a:spLocks/>
          </p:cNvSpPr>
          <p:nvPr/>
        </p:nvSpPr>
        <p:spPr>
          <a:xfrm>
            <a:off x="2362873" y="3677160"/>
            <a:ext cx="7710728" cy="1329595"/>
          </a:xfrm>
          <a:prstGeom prst="rect">
            <a:avLst/>
          </a:prstGeom>
          <a:noFill/>
        </p:spPr>
        <p:txBody>
          <a:bodyPr vert="horz" wrap="square" lIns="0" tIns="0" rIns="0" bIns="0" rtlCol="0" anchor="ctr" anchorCtr="0">
            <a:spAutoFit/>
          </a:bodyPr>
          <a:lst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algn="ctr"/>
            <a:r>
              <a:rPr lang="en-GB" kern="0" spc="0" dirty="0" err="1">
                <a:ln>
                  <a:noFill/>
                </a:ln>
                <a:solidFill>
                  <a:schemeClr val="tx2"/>
                </a:solidFill>
                <a:latin typeface="Segoe UI Semibold"/>
                <a:cs typeface="+mn-cs"/>
              </a:rPr>
              <a:t>DevSecOps</a:t>
            </a:r>
            <a:endParaRPr lang="en-GB" kern="0" spc="0" dirty="0">
              <a:ln>
                <a:noFill/>
              </a:ln>
              <a:solidFill>
                <a:schemeClr val="tx2"/>
              </a:solidFill>
              <a:latin typeface="Segoe UI Semibold"/>
              <a:cs typeface="+mn-cs"/>
            </a:endParaRPr>
          </a:p>
          <a:p>
            <a:pPr algn="ctr"/>
            <a:br>
              <a:rPr lang="en-GB" kern="0" spc="0" dirty="0">
                <a:ln>
                  <a:noFill/>
                </a:ln>
                <a:solidFill>
                  <a:schemeClr val="tx2"/>
                </a:solidFill>
                <a:latin typeface="Segoe UI Semibold"/>
                <a:cs typeface="+mn-cs"/>
              </a:rPr>
            </a:br>
            <a:r>
              <a:rPr lang="en-US" sz="2000" dirty="0">
                <a:solidFill>
                  <a:schemeClr val="tx1"/>
                </a:solidFill>
              </a:rPr>
              <a:t>GitHub Advanced Security, GHAS for </a:t>
            </a:r>
            <a:br>
              <a:rPr lang="en-US" sz="2000" dirty="0">
                <a:solidFill>
                  <a:schemeClr val="tx1"/>
                </a:solidFill>
              </a:rPr>
            </a:br>
            <a:r>
              <a:rPr lang="en-US" sz="2000" dirty="0">
                <a:solidFill>
                  <a:schemeClr val="tx1"/>
                </a:solidFill>
              </a:rPr>
              <a:t>Azure </a:t>
            </a:r>
            <a:r>
              <a:rPr lang="en-US" sz="2000" dirty="0" err="1">
                <a:solidFill>
                  <a:schemeClr val="tx1"/>
                </a:solidFill>
              </a:rPr>
              <a:t>Devops</a:t>
            </a:r>
            <a:r>
              <a:rPr lang="en-US" sz="2000" dirty="0">
                <a:solidFill>
                  <a:schemeClr val="tx1"/>
                </a:solidFill>
              </a:rPr>
              <a:t> and Defender for </a:t>
            </a:r>
            <a:r>
              <a:rPr lang="en-US" sz="2000" dirty="0" err="1">
                <a:solidFill>
                  <a:schemeClr val="tx1"/>
                </a:solidFill>
              </a:rPr>
              <a:t>Devops</a:t>
            </a:r>
            <a:endParaRPr lang="en-US" dirty="0">
              <a:solidFill>
                <a:schemeClr val="tx1"/>
              </a:solidFill>
            </a:endParaRPr>
          </a:p>
        </p:txBody>
      </p:sp>
      <p:sp>
        <p:nvSpPr>
          <p:cNvPr id="7" name="Oval 10">
            <a:extLst>
              <a:ext uri="{FF2B5EF4-FFF2-40B4-BE49-F238E27FC236}">
                <a16:creationId xmlns:a16="http://schemas.microsoft.com/office/drawing/2014/main" id="{EB9CC21A-F15A-E74A-B967-378F8C924CBB}"/>
              </a:ext>
            </a:extLst>
          </p:cNvPr>
          <p:cNvSpPr/>
          <p:nvPr/>
        </p:nvSpPr>
        <p:spPr bwMode="auto">
          <a:xfrm>
            <a:off x="5669597" y="2399982"/>
            <a:ext cx="1097280" cy="1097280"/>
          </a:xfrm>
          <a:prstGeom prst="ellipse">
            <a:avLst/>
          </a:prstGeom>
          <a:noFill/>
          <a:ln w="22225">
            <a:solidFill>
              <a:schemeClr val="tx2"/>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rgbClr val="353535"/>
              </a:solidFill>
              <a:latin typeface="Segoe UI Semilight"/>
              <a:cs typeface="Segoe UI" pitchFamily="34" charset="0"/>
            </a:endParaRPr>
          </a:p>
        </p:txBody>
      </p:sp>
      <p:pic>
        <p:nvPicPr>
          <p:cNvPr id="9" name="Picture 8">
            <a:extLst>
              <a:ext uri="{FF2B5EF4-FFF2-40B4-BE49-F238E27FC236}">
                <a16:creationId xmlns:a16="http://schemas.microsoft.com/office/drawing/2014/main" id="{D4E77DB8-1AFC-BE4A-01D4-3E6DC03A9F1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21263" y="2551648"/>
            <a:ext cx="793949" cy="793949"/>
          </a:xfrm>
          <a:prstGeom prst="rect">
            <a:avLst/>
          </a:prstGeom>
        </p:spPr>
      </p:pic>
    </p:spTree>
    <p:extLst>
      <p:ext uri="{BB962C8B-B14F-4D97-AF65-F5344CB8AC3E}">
        <p14:creationId xmlns:p14="http://schemas.microsoft.com/office/powerpoint/2010/main" val="2453738506"/>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39349B-204D-43DA-89DB-9CB4DDE709B0}"/>
              </a:ext>
            </a:extLst>
          </p:cNvPr>
          <p:cNvSpPr>
            <a:spLocks noGrp="1"/>
          </p:cNvSpPr>
          <p:nvPr>
            <p:ph type="title"/>
          </p:nvPr>
        </p:nvSpPr>
        <p:spPr/>
        <p:txBody>
          <a:bodyPr>
            <a:normAutofit/>
          </a:bodyPr>
          <a:lstStyle/>
          <a:p>
            <a:r>
              <a:rPr lang="en-US"/>
              <a:t>Securing Software Development</a:t>
            </a:r>
          </a:p>
        </p:txBody>
      </p:sp>
      <p:pic>
        <p:nvPicPr>
          <p:cNvPr id="471" name="Picture 470" descr="Icon of a padded lock with a checkmark">
            <a:extLst>
              <a:ext uri="{FF2B5EF4-FFF2-40B4-BE49-F238E27FC236}">
                <a16:creationId xmlns:a16="http://schemas.microsoft.com/office/drawing/2014/main" id="{50B881AB-D1F8-4D4F-A25C-55126097B4B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2876" y="4817422"/>
            <a:ext cx="301625" cy="404813"/>
          </a:xfrm>
          <a:prstGeom prst="rect">
            <a:avLst/>
          </a:prstGeom>
        </p:spPr>
      </p:pic>
      <p:pic>
        <p:nvPicPr>
          <p:cNvPr id="633" name="Picture 632" descr="Icon of a triangle with circles interconnected to each other">
            <a:extLst>
              <a:ext uri="{FF2B5EF4-FFF2-40B4-BE49-F238E27FC236}">
                <a16:creationId xmlns:a16="http://schemas.microsoft.com/office/drawing/2014/main" id="{8BA90851-5AB4-44C6-8A5C-29EAFB271B5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63283" y="2181937"/>
            <a:ext cx="365125" cy="381000"/>
          </a:xfrm>
          <a:prstGeom prst="rect">
            <a:avLst/>
          </a:prstGeom>
        </p:spPr>
      </p:pic>
      <p:pic>
        <p:nvPicPr>
          <p:cNvPr id="673" name="Picture 672" descr="Icon of a connector with a padded lock">
            <a:extLst>
              <a:ext uri="{FF2B5EF4-FFF2-40B4-BE49-F238E27FC236}">
                <a16:creationId xmlns:a16="http://schemas.microsoft.com/office/drawing/2014/main" id="{B610B611-3C84-4B0B-BA6B-B47D09FB5F0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453339" y="3645817"/>
            <a:ext cx="381000" cy="381000"/>
          </a:xfrm>
          <a:prstGeom prst="rect">
            <a:avLst/>
          </a:prstGeom>
        </p:spPr>
      </p:pic>
      <p:pic>
        <p:nvPicPr>
          <p:cNvPr id="694" name="Picture 693" descr="Icon of a list with a padded lock">
            <a:extLst>
              <a:ext uri="{FF2B5EF4-FFF2-40B4-BE49-F238E27FC236}">
                <a16:creationId xmlns:a16="http://schemas.microsoft.com/office/drawing/2014/main" id="{27052213-6FE7-4A4A-93EE-FB0E116EAEE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455346" y="5109697"/>
            <a:ext cx="381000" cy="381000"/>
          </a:xfrm>
          <a:prstGeom prst="rect">
            <a:avLst/>
          </a:prstGeom>
        </p:spPr>
      </p:pic>
      <p:pic>
        <p:nvPicPr>
          <p:cNvPr id="15" name="Picture 14">
            <a:extLst>
              <a:ext uri="{FF2B5EF4-FFF2-40B4-BE49-F238E27FC236}">
                <a16:creationId xmlns:a16="http://schemas.microsoft.com/office/drawing/2014/main" id="{1A61D045-C399-0513-4F0F-CCAA6931B1E7}"/>
              </a:ext>
              <a:ext uri="{C183D7F6-B498-43B3-948B-1728B52AA6E4}">
                <adec:decorative xmlns:adec="http://schemas.microsoft.com/office/drawing/2017/decorative" val="1"/>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6229841" y="486"/>
            <a:ext cx="5962159" cy="6857514"/>
          </a:xfrm>
          <a:prstGeom prst="rect">
            <a:avLst/>
          </a:prstGeom>
          <a:noFill/>
        </p:spPr>
      </p:pic>
      <p:cxnSp>
        <p:nvCxnSpPr>
          <p:cNvPr id="16" name="Straight Connector 15">
            <a:extLst>
              <a:ext uri="{FF2B5EF4-FFF2-40B4-BE49-F238E27FC236}">
                <a16:creationId xmlns:a16="http://schemas.microsoft.com/office/drawing/2014/main" id="{80D28497-2F73-C82A-13E8-845C0D0D58FF}"/>
              </a:ext>
              <a:ext uri="{C183D7F6-B498-43B3-948B-1728B52AA6E4}">
                <adec:decorative xmlns:adec="http://schemas.microsoft.com/office/drawing/2017/decorative" val="1"/>
              </a:ext>
            </a:extLst>
          </p:cNvPr>
          <p:cNvCxnSpPr>
            <a:cxnSpLocks/>
          </p:cNvCxnSpPr>
          <p:nvPr/>
        </p:nvCxnSpPr>
        <p:spPr>
          <a:xfrm>
            <a:off x="456797" y="2029712"/>
            <a:ext cx="896297" cy="0"/>
          </a:xfrm>
          <a:prstGeom prst="line">
            <a:avLst/>
          </a:prstGeom>
          <a:ln w="381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7" name="Text Placeholder 2">
            <a:extLst>
              <a:ext uri="{FF2B5EF4-FFF2-40B4-BE49-F238E27FC236}">
                <a16:creationId xmlns:a16="http://schemas.microsoft.com/office/drawing/2014/main" id="{37819C02-EDDF-70D0-6D9F-F31C59D4469E}"/>
              </a:ext>
            </a:extLst>
          </p:cNvPr>
          <p:cNvSpPr txBox="1">
            <a:spLocks/>
          </p:cNvSpPr>
          <p:nvPr/>
        </p:nvSpPr>
        <p:spPr>
          <a:xfrm>
            <a:off x="465139" y="1481876"/>
            <a:ext cx="4883869" cy="307777"/>
          </a:xfrm>
          <a:prstGeom prst="rect">
            <a:avLst/>
          </a:prstGeom>
        </p:spPr>
        <p:txBody>
          <a:bodyPr vert="horz" wrap="square" lIns="0" tIns="0" rIns="0" bIns="0" rtlCol="0">
            <a:spAutoFit/>
          </a:bodyPr>
          <a:lstStyle>
            <a:lvl1pPr marL="0" marR="0" indent="0" algn="l" defTabSz="932742" rtl="0" eaLnBrk="1" fontAlgn="auto" latinLnBrk="0" hangingPunct="1">
              <a:lnSpc>
                <a:spcPts val="2400"/>
              </a:lnSpc>
              <a:spcBef>
                <a:spcPts val="0"/>
              </a:spcBef>
              <a:spcAft>
                <a:spcPts val="0"/>
              </a:spcAft>
              <a:buClrTx/>
              <a:buSzPct val="90000"/>
              <a:buFont typeface="Wingdings" panose="05000000000000000000" pitchFamily="2" charset="2"/>
              <a:buNone/>
              <a:tabLst/>
              <a:defRPr lang="en-US" sz="2000" kern="1200" spc="0" baseline="0" dirty="0">
                <a:solidFill>
                  <a:srgbClr val="000000"/>
                </a:solidFill>
                <a:latin typeface="+mn-lt"/>
                <a:ea typeface="+mn-ea"/>
                <a:cs typeface="+mn-cs"/>
              </a:defRPr>
            </a:lvl1pPr>
            <a:lvl2pPr marL="22860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chemeClr val="tx1"/>
                </a:solidFill>
              </a:rPr>
              <a:t>Key Requirements for Success</a:t>
            </a:r>
          </a:p>
        </p:txBody>
      </p:sp>
      <p:sp>
        <p:nvSpPr>
          <p:cNvPr id="18" name="Text Placeholder 6">
            <a:extLst>
              <a:ext uri="{FF2B5EF4-FFF2-40B4-BE49-F238E27FC236}">
                <a16:creationId xmlns:a16="http://schemas.microsoft.com/office/drawing/2014/main" id="{A33105F0-5EED-CC7B-6EDA-BA5415B3CE8A}"/>
              </a:ext>
            </a:extLst>
          </p:cNvPr>
          <p:cNvSpPr>
            <a:spLocks noGrp="1"/>
          </p:cNvSpPr>
          <p:nvPr>
            <p:ph type="body" sz="quarter" idx="10"/>
          </p:nvPr>
        </p:nvSpPr>
        <p:spPr>
          <a:xfrm>
            <a:off x="461189" y="2269772"/>
            <a:ext cx="5068242" cy="4256293"/>
          </a:xfrm>
        </p:spPr>
        <p:txBody>
          <a:bodyPr vert="horz" wrap="square" lIns="0" tIns="0" rIns="0" bIns="0" rtlCol="0" anchor="t">
            <a:spAutoFit/>
          </a:bodyPr>
          <a:lstStyle/>
          <a:p>
            <a:pPr>
              <a:lnSpc>
                <a:spcPct val="100000"/>
              </a:lnSpc>
            </a:pPr>
            <a:r>
              <a:rPr lang="en-US" sz="1800" dirty="0">
                <a:solidFill>
                  <a:schemeClr val="tx2"/>
                </a:solidFill>
                <a:latin typeface="+mj-lt"/>
              </a:rPr>
              <a:t>Developers</a:t>
            </a:r>
          </a:p>
          <a:p>
            <a:pPr>
              <a:lnSpc>
                <a:spcPct val="100000"/>
              </a:lnSpc>
            </a:pPr>
            <a:endParaRPr lang="en-US" sz="1765" dirty="0">
              <a:solidFill>
                <a:schemeClr val="tx1"/>
              </a:solidFill>
              <a:latin typeface="+mj-lt"/>
            </a:endParaRPr>
          </a:p>
          <a:p>
            <a:pPr marL="178594" marR="0" lvl="0" indent="-178594" algn="l" defTabSz="285750" rtl="0" eaLnBrk="1" fontAlgn="auto" latinLnBrk="0" hangingPunct="1">
              <a:lnSpc>
                <a:spcPct val="100000"/>
              </a:lnSpc>
              <a:spcBef>
                <a:spcPts val="0"/>
              </a:spcBef>
              <a:spcAft>
                <a:spcPts val="245"/>
              </a:spcAft>
              <a:buClr>
                <a:schemeClr val="tx2"/>
              </a:buClr>
              <a:buSzTx/>
              <a:buFont typeface="Arial" panose="020B0604020202020204" pitchFamily="34" charset="0"/>
              <a:buChar char="•"/>
              <a:tabLst/>
              <a:defRPr/>
            </a:pPr>
            <a:r>
              <a:rPr kumimoji="0" lang="en-US" sz="1200" u="none" strike="noStrike" kern="1200" cap="none" spc="0" normalizeH="0" baseline="0" noProof="0" dirty="0">
                <a:ln>
                  <a:noFill/>
                </a:ln>
                <a:solidFill>
                  <a:schemeClr val="tx1"/>
                </a:solidFill>
                <a:effectLst/>
                <a:uLnTx/>
                <a:uFillTx/>
                <a:latin typeface="Segoe UI" panose="020B0502040204020203" pitchFamily="34" charset="0"/>
                <a:cs typeface="Segoe UI" panose="020B0502040204020203" pitchFamily="34" charset="0"/>
              </a:rPr>
              <a:t>Maximize developer velocity</a:t>
            </a:r>
          </a:p>
          <a:p>
            <a:pPr marL="178594" marR="0" lvl="0" indent="-178594" algn="l" defTabSz="285750" rtl="0" eaLnBrk="1" fontAlgn="auto" latinLnBrk="0" hangingPunct="1">
              <a:lnSpc>
                <a:spcPct val="100000"/>
              </a:lnSpc>
              <a:spcBef>
                <a:spcPts val="0"/>
              </a:spcBef>
              <a:spcAft>
                <a:spcPts val="245"/>
              </a:spcAft>
              <a:buClr>
                <a:schemeClr val="tx2"/>
              </a:buClr>
              <a:buSzTx/>
              <a:buFont typeface="Arial" panose="020B0604020202020204" pitchFamily="34" charset="0"/>
              <a:buChar char="•"/>
              <a:tabLst/>
              <a:defRPr/>
            </a:pPr>
            <a:r>
              <a:rPr kumimoji="0" lang="en-US" sz="1200" u="none" strike="noStrike" kern="1200" cap="none" spc="0" normalizeH="0" baseline="0" noProof="0" dirty="0">
                <a:ln>
                  <a:noFill/>
                </a:ln>
                <a:solidFill>
                  <a:schemeClr val="tx1"/>
                </a:solidFill>
                <a:effectLst/>
                <a:uLnTx/>
                <a:uFillTx/>
                <a:latin typeface="Segoe UI" panose="020B0502040204020203" pitchFamily="34" charset="0"/>
                <a:cs typeface="Segoe UI" panose="020B0502040204020203" pitchFamily="34" charset="0"/>
              </a:rPr>
              <a:t>Eliminate developer complexity</a:t>
            </a:r>
          </a:p>
          <a:p>
            <a:pPr marL="178594" marR="0" lvl="0" indent="-178594" algn="l" defTabSz="285750" rtl="0" eaLnBrk="1" fontAlgn="auto" latinLnBrk="0" hangingPunct="1">
              <a:lnSpc>
                <a:spcPct val="100000"/>
              </a:lnSpc>
              <a:spcBef>
                <a:spcPts val="0"/>
              </a:spcBef>
              <a:spcAft>
                <a:spcPts val="245"/>
              </a:spcAft>
              <a:buClr>
                <a:schemeClr val="tx2"/>
              </a:buClr>
              <a:buSzTx/>
              <a:buFont typeface="Arial" panose="020B0604020202020204" pitchFamily="34" charset="0"/>
              <a:buChar char="•"/>
              <a:tabLst/>
              <a:defRPr/>
            </a:pPr>
            <a:r>
              <a:rPr kumimoji="0" lang="en-US" sz="1200" u="none" strike="noStrike" kern="1200" cap="none" spc="0" normalizeH="0" baseline="0" noProof="0" dirty="0">
                <a:ln>
                  <a:noFill/>
                </a:ln>
                <a:solidFill>
                  <a:schemeClr val="tx1"/>
                </a:solidFill>
                <a:effectLst/>
                <a:uLnTx/>
                <a:uFillTx/>
                <a:latin typeface="Segoe UI" panose="020B0502040204020203" pitchFamily="34" charset="0"/>
                <a:cs typeface="Segoe UI" panose="020B0502040204020203" pitchFamily="34" charset="0"/>
              </a:rPr>
              <a:t>Empower developers to contribute</a:t>
            </a:r>
          </a:p>
          <a:p>
            <a:pPr marL="178594" marR="0" lvl="0" indent="-178594" algn="l" defTabSz="285750" rtl="0" eaLnBrk="1" fontAlgn="auto" latinLnBrk="0" hangingPunct="1">
              <a:lnSpc>
                <a:spcPct val="100000"/>
              </a:lnSpc>
              <a:spcBef>
                <a:spcPts val="0"/>
              </a:spcBef>
              <a:spcAft>
                <a:spcPts val="245"/>
              </a:spcAft>
              <a:buClr>
                <a:schemeClr val="tx2"/>
              </a:buClr>
              <a:buSzTx/>
              <a:buFont typeface="Arial" panose="020B0604020202020204" pitchFamily="34" charset="0"/>
              <a:buChar char="•"/>
              <a:tabLst/>
              <a:defRPr/>
            </a:pPr>
            <a:endParaRPr lang="en-US" sz="1200" dirty="0">
              <a:solidFill>
                <a:schemeClr val="tx1"/>
              </a:solidFill>
              <a:latin typeface="Segoe UI" panose="020B0502040204020203" pitchFamily="34" charset="0"/>
              <a:cs typeface="Segoe UI" panose="020B0502040204020203" pitchFamily="34" charset="0"/>
            </a:endParaRPr>
          </a:p>
          <a:p>
            <a:pPr marR="0" lvl="0" algn="l" defTabSz="285750" rtl="0" eaLnBrk="1" fontAlgn="auto" latinLnBrk="0" hangingPunct="1">
              <a:lnSpc>
                <a:spcPct val="100000"/>
              </a:lnSpc>
              <a:spcBef>
                <a:spcPts val="0"/>
              </a:spcBef>
              <a:spcAft>
                <a:spcPts val="245"/>
              </a:spcAft>
              <a:buClr>
                <a:schemeClr val="tx2"/>
              </a:buClr>
              <a:buSzTx/>
              <a:tabLst/>
              <a:defRPr/>
            </a:pPr>
            <a:r>
              <a:rPr kumimoji="0" lang="en-US" sz="1800" b="1" u="none" strike="noStrike" kern="1200" cap="none" spc="0" normalizeH="0" baseline="0" noProof="0" dirty="0">
                <a:ln>
                  <a:noFill/>
                </a:ln>
                <a:solidFill>
                  <a:schemeClr val="tx2"/>
                </a:solidFill>
                <a:effectLst/>
                <a:uLnTx/>
                <a:uFillTx/>
                <a:latin typeface="Segoe UI Semibold" panose="020B0502040204020203" pitchFamily="34" charset="0"/>
                <a:cs typeface="Segoe UI Semibold" panose="020B0502040204020203" pitchFamily="34" charset="0"/>
              </a:rPr>
              <a:t>CISOs</a:t>
            </a:r>
          </a:p>
          <a:p>
            <a:pPr>
              <a:lnSpc>
                <a:spcPct val="100000"/>
              </a:lnSpc>
            </a:pPr>
            <a:endParaRPr lang="en-US" sz="980" dirty="0">
              <a:solidFill>
                <a:schemeClr val="tx1"/>
              </a:solidFill>
            </a:endParaRPr>
          </a:p>
          <a:p>
            <a:pPr marL="178594" marR="0" lvl="0" indent="-178594" algn="l" defTabSz="285750" rtl="0" eaLnBrk="1" fontAlgn="auto" latinLnBrk="0" hangingPunct="1">
              <a:lnSpc>
                <a:spcPct val="100000"/>
              </a:lnSpc>
              <a:spcBef>
                <a:spcPts val="0"/>
              </a:spcBef>
              <a:spcAft>
                <a:spcPts val="245"/>
              </a:spcAft>
              <a:buClr>
                <a:schemeClr val="tx2"/>
              </a:buClr>
              <a:buSzTx/>
              <a:buFont typeface="Arial" panose="020B0604020202020204" pitchFamily="34" charset="0"/>
              <a:buChar char="•"/>
              <a:tabLst/>
              <a:defRPr/>
            </a:pPr>
            <a:r>
              <a:rPr kumimoji="0" lang="en-US" sz="1200" u="none" strike="noStrike" kern="1200" cap="none" spc="0" normalizeH="0" baseline="0" noProof="0" dirty="0">
                <a:ln>
                  <a:noFill/>
                </a:ln>
                <a:solidFill>
                  <a:schemeClr val="tx1"/>
                </a:solidFill>
                <a:effectLst/>
                <a:uLnTx/>
                <a:uFillTx/>
                <a:latin typeface="Segoe UI" panose="020B0502040204020203" pitchFamily="34" charset="0"/>
                <a:cs typeface="Segoe UI" panose="020B0502040204020203" pitchFamily="34" charset="0"/>
              </a:rPr>
              <a:t>Advanced Forensics / Detection Tools</a:t>
            </a:r>
          </a:p>
          <a:p>
            <a:pPr marL="178594" marR="0" lvl="0" indent="-178594" algn="l" defTabSz="285750" rtl="0" eaLnBrk="1" fontAlgn="auto" latinLnBrk="0" hangingPunct="1">
              <a:lnSpc>
                <a:spcPct val="100000"/>
              </a:lnSpc>
              <a:spcBef>
                <a:spcPts val="0"/>
              </a:spcBef>
              <a:spcAft>
                <a:spcPts val="245"/>
              </a:spcAft>
              <a:buClr>
                <a:schemeClr val="tx2"/>
              </a:buClr>
              <a:buSzTx/>
              <a:buFont typeface="Arial" panose="020B0604020202020204" pitchFamily="34" charset="0"/>
              <a:buChar char="•"/>
              <a:tabLst/>
              <a:defRPr/>
            </a:pPr>
            <a:r>
              <a:rPr kumimoji="0" lang="en-US" sz="1200" u="none" strike="noStrike" kern="1200" cap="none" spc="0" normalizeH="0" baseline="0" noProof="0" dirty="0">
                <a:ln>
                  <a:noFill/>
                </a:ln>
                <a:solidFill>
                  <a:schemeClr val="tx1"/>
                </a:solidFill>
                <a:effectLst/>
                <a:uLnTx/>
                <a:uFillTx/>
                <a:latin typeface="Segoe UI" panose="020B0502040204020203" pitchFamily="34" charset="0"/>
                <a:cs typeface="Segoe UI" panose="020B0502040204020203" pitchFamily="34" charset="0"/>
              </a:rPr>
              <a:t>Partner with developer teams</a:t>
            </a:r>
          </a:p>
          <a:p>
            <a:pPr marL="178594" marR="0" lvl="0" indent="-178594" algn="l" defTabSz="285750" rtl="0" eaLnBrk="1" fontAlgn="auto" latinLnBrk="0" hangingPunct="1">
              <a:lnSpc>
                <a:spcPct val="100000"/>
              </a:lnSpc>
              <a:spcBef>
                <a:spcPts val="0"/>
              </a:spcBef>
              <a:spcAft>
                <a:spcPts val="245"/>
              </a:spcAft>
              <a:buClr>
                <a:schemeClr val="tx2"/>
              </a:buClr>
              <a:buSzTx/>
              <a:buFont typeface="Arial" panose="020B0604020202020204" pitchFamily="34" charset="0"/>
              <a:buChar char="•"/>
              <a:tabLst/>
              <a:defRPr/>
            </a:pPr>
            <a:r>
              <a:rPr kumimoji="0" lang="en-US" sz="1200" u="none" strike="noStrike" kern="1200" cap="none" spc="0" normalizeH="0" baseline="0" noProof="0" dirty="0">
                <a:ln>
                  <a:noFill/>
                </a:ln>
                <a:solidFill>
                  <a:schemeClr val="tx1"/>
                </a:solidFill>
                <a:effectLst/>
                <a:uLnTx/>
                <a:uFillTx/>
                <a:latin typeface="Segoe UI" panose="020B0502040204020203" pitchFamily="34" charset="0"/>
                <a:cs typeface="Segoe UI" panose="020B0502040204020203" pitchFamily="34" charset="0"/>
              </a:rPr>
              <a:t>Proactive Hunting</a:t>
            </a:r>
          </a:p>
          <a:p>
            <a:pPr marL="178594" marR="0" lvl="0" indent="-178594" algn="l" defTabSz="285750" rtl="0" eaLnBrk="1" fontAlgn="auto" latinLnBrk="0" hangingPunct="1">
              <a:lnSpc>
                <a:spcPct val="100000"/>
              </a:lnSpc>
              <a:spcBef>
                <a:spcPts val="0"/>
              </a:spcBef>
              <a:spcAft>
                <a:spcPts val="245"/>
              </a:spcAft>
              <a:buClr>
                <a:schemeClr val="tx2"/>
              </a:buClr>
              <a:buSzTx/>
              <a:buFont typeface="Arial" panose="020B0604020202020204" pitchFamily="34" charset="0"/>
              <a:buChar char="•"/>
              <a:tabLst/>
              <a:defRPr/>
            </a:pPr>
            <a:endParaRPr lang="en-US" sz="1200" dirty="0">
              <a:solidFill>
                <a:schemeClr val="tx1"/>
              </a:solidFill>
              <a:latin typeface="Segoe UI" panose="020B0502040204020203" pitchFamily="34" charset="0"/>
              <a:cs typeface="Segoe UI" panose="020B0502040204020203" pitchFamily="34" charset="0"/>
            </a:endParaRPr>
          </a:p>
          <a:p>
            <a:pPr marR="0" lvl="0" algn="l" defTabSz="285750" rtl="0" eaLnBrk="1" fontAlgn="auto" latinLnBrk="0" hangingPunct="1">
              <a:lnSpc>
                <a:spcPct val="100000"/>
              </a:lnSpc>
              <a:spcBef>
                <a:spcPts val="0"/>
              </a:spcBef>
              <a:spcAft>
                <a:spcPts val="245"/>
              </a:spcAft>
              <a:buClr>
                <a:schemeClr val="tx2"/>
              </a:buClr>
              <a:buSzTx/>
              <a:tabLst/>
              <a:defRPr/>
            </a:pPr>
            <a:r>
              <a:rPr kumimoji="0" lang="en-US" sz="1800" b="1" u="none" strike="noStrike" kern="1200" cap="none" spc="0" normalizeH="0" baseline="0" noProof="0" dirty="0">
                <a:ln>
                  <a:noFill/>
                </a:ln>
                <a:solidFill>
                  <a:schemeClr val="tx2"/>
                </a:solidFill>
                <a:effectLst/>
                <a:uLnTx/>
                <a:uFillTx/>
                <a:latin typeface="Segoe UI Semibold" panose="020B0502040204020203" pitchFamily="34" charset="0"/>
                <a:cs typeface="Segoe UI Semibold" panose="020B0502040204020203" pitchFamily="34" charset="0"/>
              </a:rPr>
              <a:t>Shared accountability</a:t>
            </a:r>
          </a:p>
          <a:p>
            <a:pPr marR="0" lvl="0" algn="l" defTabSz="285750" rtl="0" eaLnBrk="1" fontAlgn="auto" latinLnBrk="0" hangingPunct="1">
              <a:lnSpc>
                <a:spcPct val="100000"/>
              </a:lnSpc>
              <a:spcBef>
                <a:spcPts val="0"/>
              </a:spcBef>
              <a:spcAft>
                <a:spcPts val="245"/>
              </a:spcAft>
              <a:buClr>
                <a:schemeClr val="tx2"/>
              </a:buClr>
              <a:buSzTx/>
              <a:tabLst/>
              <a:defRPr/>
            </a:pPr>
            <a:endParaRPr lang="en-US" sz="1200" dirty="0">
              <a:solidFill>
                <a:schemeClr val="tx1"/>
              </a:solidFill>
              <a:latin typeface="Segoe UI" panose="020B0502040204020203" pitchFamily="34" charset="0"/>
              <a:cs typeface="Segoe UI" panose="020B0502040204020203" pitchFamily="34" charset="0"/>
            </a:endParaRPr>
          </a:p>
          <a:p>
            <a:pPr marR="0" lvl="0" algn="l" defTabSz="285750" rtl="0" eaLnBrk="1" fontAlgn="auto" latinLnBrk="0" hangingPunct="1">
              <a:lnSpc>
                <a:spcPct val="100000"/>
              </a:lnSpc>
              <a:spcBef>
                <a:spcPts val="0"/>
              </a:spcBef>
              <a:spcAft>
                <a:spcPts val="245"/>
              </a:spcAft>
              <a:buClr>
                <a:schemeClr val="tx2"/>
              </a:buClr>
              <a:buSzTx/>
              <a:tabLst/>
              <a:defRPr/>
            </a:pPr>
            <a:r>
              <a:rPr kumimoji="0" lang="en-US" sz="1800" b="1" u="none" strike="noStrike" kern="1200" cap="none" spc="0" normalizeH="0" baseline="0" noProof="0" dirty="0">
                <a:ln>
                  <a:noFill/>
                </a:ln>
                <a:solidFill>
                  <a:schemeClr val="tx2"/>
                </a:solidFill>
                <a:effectLst/>
                <a:uLnTx/>
                <a:uFillTx/>
                <a:latin typeface="Segoe UI Semibold" panose="020B0502040204020203" pitchFamily="34" charset="0"/>
                <a:cs typeface="Segoe UI Semibold" panose="020B0502040204020203" pitchFamily="34" charset="0"/>
              </a:rPr>
              <a:t>Secure the development environment</a:t>
            </a:r>
          </a:p>
          <a:p>
            <a:pPr marR="0" lvl="0" algn="l" defTabSz="285750" rtl="0" eaLnBrk="1" fontAlgn="auto" latinLnBrk="0" hangingPunct="1">
              <a:lnSpc>
                <a:spcPct val="100000"/>
              </a:lnSpc>
              <a:spcBef>
                <a:spcPts val="0"/>
              </a:spcBef>
              <a:spcAft>
                <a:spcPts val="245"/>
              </a:spcAft>
              <a:buClr>
                <a:schemeClr val="tx2"/>
              </a:buClr>
              <a:buSzTx/>
              <a:tabLst/>
              <a:defRPr/>
            </a:pPr>
            <a:endParaRPr lang="en-US" sz="1800" b="1" dirty="0">
              <a:solidFill>
                <a:schemeClr val="tx2"/>
              </a:solidFill>
              <a:latin typeface="Segoe UI Semibold" panose="020B0502040204020203" pitchFamily="34" charset="0"/>
              <a:cs typeface="Segoe UI Semibold" panose="020B0502040204020203" pitchFamily="34" charset="0"/>
            </a:endParaRPr>
          </a:p>
          <a:p>
            <a:pPr marR="0" lvl="0" algn="l" defTabSz="285750" rtl="0" eaLnBrk="1" fontAlgn="auto" latinLnBrk="0" hangingPunct="1">
              <a:lnSpc>
                <a:spcPct val="100000"/>
              </a:lnSpc>
              <a:spcBef>
                <a:spcPts val="0"/>
              </a:spcBef>
              <a:spcAft>
                <a:spcPts val="245"/>
              </a:spcAft>
              <a:buClr>
                <a:schemeClr val="tx2"/>
              </a:buClr>
              <a:buSzTx/>
              <a:tabLst/>
              <a:defRPr/>
            </a:pPr>
            <a:r>
              <a:rPr kumimoji="0" lang="en-US" sz="1800" b="1" u="none" strike="noStrike" kern="1200" cap="none" spc="0" normalizeH="0" baseline="0" noProof="0" dirty="0">
                <a:ln>
                  <a:noFill/>
                </a:ln>
                <a:solidFill>
                  <a:schemeClr val="tx2"/>
                </a:solidFill>
                <a:effectLst/>
                <a:uLnTx/>
                <a:uFillTx/>
                <a:latin typeface="Segoe UI Semibold" panose="020B0502040204020203" pitchFamily="34" charset="0"/>
                <a:cs typeface="Segoe UI Semibold" panose="020B0502040204020203" pitchFamily="34" charset="0"/>
              </a:rPr>
              <a:t>Embed security in the developer workflow</a:t>
            </a:r>
          </a:p>
          <a:p>
            <a:pPr>
              <a:lnSpc>
                <a:spcPct val="100000"/>
              </a:lnSpc>
            </a:pPr>
            <a:endParaRPr lang="en-US" sz="980" dirty="0">
              <a:solidFill>
                <a:schemeClr val="tx1"/>
              </a:solidFill>
            </a:endParaRPr>
          </a:p>
        </p:txBody>
      </p:sp>
    </p:spTree>
    <p:extLst>
      <p:ext uri="{BB962C8B-B14F-4D97-AF65-F5344CB8AC3E}">
        <p14:creationId xmlns:p14="http://schemas.microsoft.com/office/powerpoint/2010/main" val="31211441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D4BE9AB1-E314-C3C8-B5AF-5F094F2E3575}"/>
              </a:ext>
            </a:extLst>
          </p:cNvPr>
          <p:cNvGrpSpPr/>
          <p:nvPr/>
        </p:nvGrpSpPr>
        <p:grpSpPr>
          <a:xfrm>
            <a:off x="455995" y="1586064"/>
            <a:ext cx="10666028" cy="4423131"/>
            <a:chOff x="841162" y="1776069"/>
            <a:chExt cx="10666028" cy="4423131"/>
          </a:xfrm>
        </p:grpSpPr>
        <p:sp>
          <p:nvSpPr>
            <p:cNvPr id="1282" name="Rectangle 73">
              <a:extLst>
                <a:ext uri="{FF2B5EF4-FFF2-40B4-BE49-F238E27FC236}">
                  <a16:creationId xmlns:a16="http://schemas.microsoft.com/office/drawing/2014/main" id="{C46FAC1C-8D15-4587-8AB5-040D2FBE6318}"/>
                </a:ext>
                <a:ext uri="{C183D7F6-B498-43B3-948B-1728B52AA6E4}">
                  <adec:decorative xmlns:adec="http://schemas.microsoft.com/office/drawing/2017/decorative" val="1"/>
                </a:ext>
              </a:extLst>
            </p:cNvPr>
            <p:cNvSpPr>
              <a:spLocks/>
            </p:cNvSpPr>
            <p:nvPr/>
          </p:nvSpPr>
          <p:spPr bwMode="auto">
            <a:xfrm>
              <a:off x="1358018" y="4159250"/>
              <a:ext cx="10149172" cy="2022079"/>
            </a:xfrm>
            <a:custGeom>
              <a:avLst/>
              <a:gdLst>
                <a:gd name="connsiteX0" fmla="*/ 0 w 16012886"/>
                <a:gd name="connsiteY0" fmla="*/ 0 h 3235326"/>
                <a:gd name="connsiteX1" fmla="*/ 16012886 w 16012886"/>
                <a:gd name="connsiteY1" fmla="*/ 0 h 3235326"/>
                <a:gd name="connsiteX2" fmla="*/ 16012886 w 16012886"/>
                <a:gd name="connsiteY2" fmla="*/ 3235326 h 3235326"/>
                <a:gd name="connsiteX3" fmla="*/ 0 w 16012886"/>
                <a:gd name="connsiteY3" fmla="*/ 3235326 h 3235326"/>
                <a:gd name="connsiteX4" fmla="*/ 0 w 16012886"/>
                <a:gd name="connsiteY4" fmla="*/ 0 h 3235326"/>
                <a:gd name="connsiteX0" fmla="*/ 0 w 16012886"/>
                <a:gd name="connsiteY0" fmla="*/ 0 h 3235326"/>
                <a:gd name="connsiteX1" fmla="*/ 16012886 w 16012886"/>
                <a:gd name="connsiteY1" fmla="*/ 0 h 3235326"/>
                <a:gd name="connsiteX2" fmla="*/ 16012886 w 16012886"/>
                <a:gd name="connsiteY2" fmla="*/ 3235326 h 3235326"/>
                <a:gd name="connsiteX3" fmla="*/ 0 w 16012886"/>
                <a:gd name="connsiteY3" fmla="*/ 3235326 h 3235326"/>
                <a:gd name="connsiteX4" fmla="*/ 91440 w 16012886"/>
                <a:gd name="connsiteY4" fmla="*/ 91440 h 3235326"/>
                <a:gd name="connsiteX0" fmla="*/ 0 w 16012886"/>
                <a:gd name="connsiteY0" fmla="*/ 0 h 3235326"/>
                <a:gd name="connsiteX1" fmla="*/ 16012886 w 16012886"/>
                <a:gd name="connsiteY1" fmla="*/ 0 h 3235326"/>
                <a:gd name="connsiteX2" fmla="*/ 16012886 w 16012886"/>
                <a:gd name="connsiteY2" fmla="*/ 3235326 h 3235326"/>
                <a:gd name="connsiteX3" fmla="*/ 0 w 16012886"/>
                <a:gd name="connsiteY3" fmla="*/ 3235326 h 3235326"/>
              </a:gdLst>
              <a:ahLst/>
              <a:cxnLst>
                <a:cxn ang="0">
                  <a:pos x="connsiteX0" y="connsiteY0"/>
                </a:cxn>
                <a:cxn ang="0">
                  <a:pos x="connsiteX1" y="connsiteY1"/>
                </a:cxn>
                <a:cxn ang="0">
                  <a:pos x="connsiteX2" y="connsiteY2"/>
                </a:cxn>
                <a:cxn ang="0">
                  <a:pos x="connsiteX3" y="connsiteY3"/>
                </a:cxn>
              </a:cxnLst>
              <a:rect l="l" t="t" r="r" b="b"/>
              <a:pathLst>
                <a:path w="16012886" h="3235326">
                  <a:moveTo>
                    <a:pt x="0" y="0"/>
                  </a:moveTo>
                  <a:lnTo>
                    <a:pt x="16012886" y="0"/>
                  </a:lnTo>
                  <a:lnTo>
                    <a:pt x="16012886" y="3235326"/>
                  </a:lnTo>
                  <a:lnTo>
                    <a:pt x="0" y="3235326"/>
                  </a:lnTo>
                </a:path>
              </a:pathLst>
            </a:custGeom>
            <a:solidFill>
              <a:srgbClr val="EBEBEB"/>
            </a:solidFill>
            <a:ln w="19050" cap="flat" cmpd="sng" algn="ctr">
              <a:noFill/>
              <a:prstDash val="solid"/>
              <a:headEnd type="none" w="med" len="med"/>
              <a:tailEnd type="none" w="med" len="med"/>
            </a:ln>
            <a:effectLst/>
          </p:spPr>
          <p:txBody>
            <a:bodyPr rot="0" spcFirstLastPara="0" vertOverflow="overflow" horzOverflow="overflow" vert="horz" wrap="square" lIns="182598" tIns="146078" rIns="182598" bIns="146078" numCol="1" spcCol="0" rtlCol="0" fromWordArt="0" anchor="t" anchorCtr="0" forceAA="0" compatLnSpc="1">
              <a:prstTxWarp prst="textNoShape">
                <a:avLst/>
              </a:prstTxWarp>
              <a:noAutofit/>
            </a:bodyPr>
            <a:lstStyle/>
            <a:p>
              <a:pPr marL="0" marR="0" lvl="0" indent="0" algn="l" defTabSz="931015" rtl="0" eaLnBrk="1" fontAlgn="base" latinLnBrk="0" hangingPunct="1">
                <a:lnSpc>
                  <a:spcPct val="100000"/>
                </a:lnSpc>
                <a:spcBef>
                  <a:spcPct val="0"/>
                </a:spcBef>
                <a:spcAft>
                  <a:spcPct val="0"/>
                </a:spcAft>
                <a:buClr>
                  <a:srgbClr val="000000"/>
                </a:buClr>
                <a:buSzTx/>
                <a:buFontTx/>
                <a:buNone/>
                <a:tabLst/>
                <a:defRPr/>
              </a:pPr>
              <a:endParaRPr kumimoji="0" lang="en-US" sz="1997" b="0" i="0" u="none" strike="noStrike" kern="0" cap="none" spc="0" normalizeH="0" baseline="0" noProof="0" dirty="0">
                <a:ln>
                  <a:noFill/>
                </a:ln>
                <a:gradFill>
                  <a:gsLst>
                    <a:gs pos="0">
                      <a:srgbClr val="FFFFFF"/>
                    </a:gs>
                    <a:gs pos="100000">
                      <a:srgbClr val="FFFFFF"/>
                    </a:gs>
                  </a:gsLst>
                  <a:lin ang="5400000" scaled="0"/>
                </a:gradFill>
                <a:effectLst/>
                <a:uLnTx/>
                <a:uFillTx/>
                <a:latin typeface="Segoe UI" panose="020B0502040204020203" pitchFamily="34" charset="0"/>
                <a:ea typeface="Segoe UI" panose="020B0502040204020203" pitchFamily="34" charset="0"/>
                <a:cs typeface="Segoe UI" panose="020B0502040204020203" pitchFamily="34" charset="0"/>
                <a:sym typeface="Arial"/>
              </a:endParaRPr>
            </a:p>
          </p:txBody>
        </p:sp>
        <p:sp>
          <p:nvSpPr>
            <p:cNvPr id="13" name="Rounded Rectangle 32">
              <a:extLst>
                <a:ext uri="{FF2B5EF4-FFF2-40B4-BE49-F238E27FC236}">
                  <a16:creationId xmlns:a16="http://schemas.microsoft.com/office/drawing/2014/main" id="{ECDBF61E-5C15-5BFB-8F3A-7DB1BCEF9A03}"/>
                </a:ext>
                <a:ext uri="{C183D7F6-B498-43B3-948B-1728B52AA6E4}">
                  <adec:decorative xmlns:adec="http://schemas.microsoft.com/office/drawing/2017/decorative" val="1"/>
                </a:ext>
              </a:extLst>
            </p:cNvPr>
            <p:cNvSpPr>
              <a:spLocks/>
            </p:cNvSpPr>
            <p:nvPr/>
          </p:nvSpPr>
          <p:spPr bwMode="auto">
            <a:xfrm>
              <a:off x="3508115" y="4427941"/>
              <a:ext cx="2040913" cy="44425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b"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endParaRPr kumimoji="0" lang="en-US" sz="1198" b="0" i="0" u="none" strike="noStrike" kern="1200" cap="none" spc="0" normalizeH="0" baseline="0" noProof="0">
                <a:ln>
                  <a:noFill/>
                </a:ln>
                <a:gradFill>
                  <a:gsLst>
                    <a:gs pos="0">
                      <a:srgbClr val="FFFFFF"/>
                    </a:gs>
                    <a:gs pos="100000">
                      <a:srgbClr val="FFFFFF"/>
                    </a:gs>
                  </a:gsLst>
                  <a:lin ang="5400000" scaled="0"/>
                </a:gradFill>
                <a:effectLst/>
                <a:uLnTx/>
                <a:uFillTx/>
                <a:latin typeface="Helvetica"/>
                <a:ea typeface="Segoe UI" pitchFamily="34" charset="0"/>
                <a:cs typeface="Segoe UI" pitchFamily="34" charset="0"/>
              </a:endParaRPr>
            </a:p>
          </p:txBody>
        </p:sp>
        <p:sp>
          <p:nvSpPr>
            <p:cNvPr id="14" name="Rounded Rectangle 32">
              <a:extLst>
                <a:ext uri="{FF2B5EF4-FFF2-40B4-BE49-F238E27FC236}">
                  <a16:creationId xmlns:a16="http://schemas.microsoft.com/office/drawing/2014/main" id="{FFBD8604-6CD9-9029-64BA-DAE2813EA1A6}"/>
                </a:ext>
                <a:ext uri="{C183D7F6-B498-43B3-948B-1728B52AA6E4}">
                  <adec:decorative xmlns:adec="http://schemas.microsoft.com/office/drawing/2017/decorative" val="1"/>
                </a:ext>
              </a:extLst>
            </p:cNvPr>
            <p:cNvSpPr>
              <a:spLocks/>
            </p:cNvSpPr>
            <p:nvPr/>
          </p:nvSpPr>
          <p:spPr bwMode="auto">
            <a:xfrm>
              <a:off x="3508115" y="4930385"/>
              <a:ext cx="2040913" cy="44425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b"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endParaRPr kumimoji="0" lang="en-US" sz="1198" b="0" i="0" u="none" strike="noStrike" kern="1200" cap="none" spc="0" normalizeH="0" baseline="0" noProof="0">
                <a:ln>
                  <a:noFill/>
                </a:ln>
                <a:gradFill>
                  <a:gsLst>
                    <a:gs pos="0">
                      <a:srgbClr val="FFFFFF"/>
                    </a:gs>
                    <a:gs pos="100000">
                      <a:srgbClr val="FFFFFF"/>
                    </a:gs>
                  </a:gsLst>
                  <a:lin ang="5400000" scaled="0"/>
                </a:gradFill>
                <a:effectLst/>
                <a:uLnTx/>
                <a:uFillTx/>
                <a:latin typeface="Helvetica"/>
                <a:ea typeface="Segoe UI" pitchFamily="34" charset="0"/>
                <a:cs typeface="Segoe UI" pitchFamily="34" charset="0"/>
              </a:endParaRPr>
            </a:p>
          </p:txBody>
        </p:sp>
        <p:sp>
          <p:nvSpPr>
            <p:cNvPr id="15" name="Rounded Rectangle 32">
              <a:extLst>
                <a:ext uri="{FF2B5EF4-FFF2-40B4-BE49-F238E27FC236}">
                  <a16:creationId xmlns:a16="http://schemas.microsoft.com/office/drawing/2014/main" id="{6D1C9E85-D84D-A6E7-8173-70EE5AED4465}"/>
                </a:ext>
                <a:ext uri="{C183D7F6-B498-43B3-948B-1728B52AA6E4}">
                  <adec:decorative xmlns:adec="http://schemas.microsoft.com/office/drawing/2017/decorative" val="1"/>
                </a:ext>
              </a:extLst>
            </p:cNvPr>
            <p:cNvSpPr/>
            <p:nvPr/>
          </p:nvSpPr>
          <p:spPr bwMode="auto">
            <a:xfrm>
              <a:off x="3508115" y="5432830"/>
              <a:ext cx="2040913" cy="44425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b"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endParaRPr kumimoji="0" lang="en-US" sz="1198" b="0" i="0" u="none" strike="noStrike" kern="1200" cap="none" spc="0" normalizeH="0" baseline="0" noProof="0">
                <a:ln>
                  <a:noFill/>
                </a:ln>
                <a:gradFill>
                  <a:gsLst>
                    <a:gs pos="0">
                      <a:srgbClr val="FFFFFF"/>
                    </a:gs>
                    <a:gs pos="100000">
                      <a:srgbClr val="FFFFFF"/>
                    </a:gs>
                  </a:gsLst>
                  <a:lin ang="5400000" scaled="0"/>
                </a:gradFill>
                <a:effectLst/>
                <a:uLnTx/>
                <a:uFillTx/>
                <a:latin typeface="Helvetica"/>
                <a:ea typeface="Segoe UI" pitchFamily="34" charset="0"/>
                <a:cs typeface="Segoe UI" pitchFamily="34" charset="0"/>
              </a:endParaRPr>
            </a:p>
          </p:txBody>
        </p:sp>
        <p:sp>
          <p:nvSpPr>
            <p:cNvPr id="10" name="Rounded Rectangle 32">
              <a:extLst>
                <a:ext uri="{FF2B5EF4-FFF2-40B4-BE49-F238E27FC236}">
                  <a16:creationId xmlns:a16="http://schemas.microsoft.com/office/drawing/2014/main" id="{126861B3-1B73-59FC-58D8-12E61E28B3DB}"/>
                </a:ext>
                <a:ext uri="{C183D7F6-B498-43B3-948B-1728B52AA6E4}">
                  <adec:decorative xmlns:adec="http://schemas.microsoft.com/office/drawing/2017/decorative" val="1"/>
                </a:ext>
              </a:extLst>
            </p:cNvPr>
            <p:cNvSpPr/>
            <p:nvPr/>
          </p:nvSpPr>
          <p:spPr bwMode="auto">
            <a:xfrm>
              <a:off x="1534029" y="4427939"/>
              <a:ext cx="577352" cy="144914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b"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endParaRPr kumimoji="0" lang="en-US" sz="1198" b="0" i="0" u="none" strike="noStrike" kern="1200" cap="none" spc="0" normalizeH="0" baseline="0" noProof="0">
                <a:ln>
                  <a:noFill/>
                </a:ln>
                <a:gradFill>
                  <a:gsLst>
                    <a:gs pos="0">
                      <a:srgbClr val="FFFFFF"/>
                    </a:gs>
                    <a:gs pos="100000">
                      <a:srgbClr val="FFFFFF"/>
                    </a:gs>
                  </a:gsLst>
                  <a:lin ang="5400000" scaled="0"/>
                </a:gradFill>
                <a:effectLst/>
                <a:uLnTx/>
                <a:uFillTx/>
                <a:latin typeface="Helvetica"/>
                <a:ea typeface="Segoe UI" pitchFamily="34" charset="0"/>
                <a:cs typeface="Segoe UI" pitchFamily="34" charset="0"/>
              </a:endParaRPr>
            </a:p>
          </p:txBody>
        </p:sp>
        <p:sp>
          <p:nvSpPr>
            <p:cNvPr id="11" name="Rounded Rectangle 32">
              <a:extLst>
                <a:ext uri="{FF2B5EF4-FFF2-40B4-BE49-F238E27FC236}">
                  <a16:creationId xmlns:a16="http://schemas.microsoft.com/office/drawing/2014/main" id="{1FA893F8-0553-0A57-4F86-7249410FD1A9}"/>
                </a:ext>
                <a:ext uri="{C183D7F6-B498-43B3-948B-1728B52AA6E4}">
                  <adec:decorative xmlns:adec="http://schemas.microsoft.com/office/drawing/2017/decorative" val="1"/>
                </a:ext>
              </a:extLst>
            </p:cNvPr>
            <p:cNvSpPr/>
            <p:nvPr/>
          </p:nvSpPr>
          <p:spPr bwMode="auto">
            <a:xfrm>
              <a:off x="2802436" y="4427939"/>
              <a:ext cx="637434" cy="144914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b"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endParaRPr kumimoji="0" lang="en-US" sz="1198" b="0" i="0" u="none" strike="noStrike" kern="1200" cap="none" spc="0" normalizeH="0" baseline="0" noProof="0">
                <a:ln>
                  <a:noFill/>
                </a:ln>
                <a:gradFill>
                  <a:gsLst>
                    <a:gs pos="0">
                      <a:srgbClr val="FFFFFF"/>
                    </a:gs>
                    <a:gs pos="100000">
                      <a:srgbClr val="FFFFFF"/>
                    </a:gs>
                  </a:gsLst>
                  <a:lin ang="5400000" scaled="0"/>
                </a:gradFill>
                <a:effectLst/>
                <a:uLnTx/>
                <a:uFillTx/>
                <a:latin typeface="Helvetica"/>
                <a:ea typeface="Segoe UI" pitchFamily="34" charset="0"/>
                <a:cs typeface="Segoe UI" pitchFamily="34" charset="0"/>
              </a:endParaRPr>
            </a:p>
          </p:txBody>
        </p:sp>
        <p:sp>
          <p:nvSpPr>
            <p:cNvPr id="12" name="Rounded Rectangle 32">
              <a:extLst>
                <a:ext uri="{FF2B5EF4-FFF2-40B4-BE49-F238E27FC236}">
                  <a16:creationId xmlns:a16="http://schemas.microsoft.com/office/drawing/2014/main" id="{04D9E970-AA73-12CF-1CF0-D539BDB2F573}"/>
                </a:ext>
                <a:ext uri="{C183D7F6-B498-43B3-948B-1728B52AA6E4}">
                  <adec:decorative xmlns:adec="http://schemas.microsoft.com/office/drawing/2017/decorative" val="1"/>
                </a:ext>
              </a:extLst>
            </p:cNvPr>
            <p:cNvSpPr/>
            <p:nvPr/>
          </p:nvSpPr>
          <p:spPr bwMode="auto">
            <a:xfrm>
              <a:off x="2163340" y="4427939"/>
              <a:ext cx="577352" cy="144914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b"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endParaRPr kumimoji="0" lang="en-US" sz="1198" b="0" i="0" u="none" strike="noStrike" kern="1200" cap="none" spc="0" normalizeH="0" baseline="0" noProof="0">
                <a:ln>
                  <a:noFill/>
                </a:ln>
                <a:gradFill>
                  <a:gsLst>
                    <a:gs pos="0">
                      <a:srgbClr val="FFFFFF"/>
                    </a:gs>
                    <a:gs pos="100000">
                      <a:srgbClr val="FFFFFF"/>
                    </a:gs>
                  </a:gsLst>
                  <a:lin ang="5400000" scaled="0"/>
                </a:gradFill>
                <a:effectLst/>
                <a:uLnTx/>
                <a:uFillTx/>
                <a:latin typeface="Helvetica"/>
                <a:ea typeface="Segoe UI" pitchFamily="34" charset="0"/>
                <a:cs typeface="Segoe UI" pitchFamily="34" charset="0"/>
              </a:endParaRPr>
            </a:p>
          </p:txBody>
        </p:sp>
        <p:sp>
          <p:nvSpPr>
            <p:cNvPr id="277" name="Rectangle 4">
              <a:extLst>
                <a:ext uri="{FF2B5EF4-FFF2-40B4-BE49-F238E27FC236}">
                  <a16:creationId xmlns:a16="http://schemas.microsoft.com/office/drawing/2014/main" id="{D16DD73B-37D6-4B8D-97C6-0AF0D1FB2C8B}"/>
                </a:ext>
                <a:ext uri="{C183D7F6-B498-43B3-948B-1728B52AA6E4}">
                  <adec:decorative xmlns:adec="http://schemas.microsoft.com/office/drawing/2017/decorative" val="1"/>
                </a:ext>
              </a:extLst>
            </p:cNvPr>
            <p:cNvSpPr>
              <a:spLocks/>
            </p:cNvSpPr>
            <p:nvPr/>
          </p:nvSpPr>
          <p:spPr bwMode="auto">
            <a:xfrm>
              <a:off x="1358018" y="1776069"/>
              <a:ext cx="10149172" cy="2053077"/>
            </a:xfrm>
            <a:custGeom>
              <a:avLst/>
              <a:gdLst>
                <a:gd name="connsiteX0" fmla="*/ 0 w 16012886"/>
                <a:gd name="connsiteY0" fmla="*/ 0 h 3251061"/>
                <a:gd name="connsiteX1" fmla="*/ 16012886 w 16012886"/>
                <a:gd name="connsiteY1" fmla="*/ 0 h 3251061"/>
                <a:gd name="connsiteX2" fmla="*/ 16012886 w 16012886"/>
                <a:gd name="connsiteY2" fmla="*/ 3251061 h 3251061"/>
                <a:gd name="connsiteX3" fmla="*/ 0 w 16012886"/>
                <a:gd name="connsiteY3" fmla="*/ 3251061 h 3251061"/>
                <a:gd name="connsiteX4" fmla="*/ 0 w 16012886"/>
                <a:gd name="connsiteY4" fmla="*/ 0 h 3251061"/>
                <a:gd name="connsiteX0" fmla="*/ 0 w 16012886"/>
                <a:gd name="connsiteY0" fmla="*/ 0 h 3251061"/>
                <a:gd name="connsiteX1" fmla="*/ 16012886 w 16012886"/>
                <a:gd name="connsiteY1" fmla="*/ 0 h 3251061"/>
                <a:gd name="connsiteX2" fmla="*/ 16012886 w 16012886"/>
                <a:gd name="connsiteY2" fmla="*/ 3251061 h 3251061"/>
                <a:gd name="connsiteX3" fmla="*/ 0 w 16012886"/>
                <a:gd name="connsiteY3" fmla="*/ 3251061 h 3251061"/>
                <a:gd name="connsiteX4" fmla="*/ 91440 w 16012886"/>
                <a:gd name="connsiteY4" fmla="*/ 91440 h 3251061"/>
                <a:gd name="connsiteX0" fmla="*/ 0 w 16012886"/>
                <a:gd name="connsiteY0" fmla="*/ 0 h 3251061"/>
                <a:gd name="connsiteX1" fmla="*/ 16012886 w 16012886"/>
                <a:gd name="connsiteY1" fmla="*/ 0 h 3251061"/>
                <a:gd name="connsiteX2" fmla="*/ 16012886 w 16012886"/>
                <a:gd name="connsiteY2" fmla="*/ 3251061 h 3251061"/>
                <a:gd name="connsiteX3" fmla="*/ 0 w 16012886"/>
                <a:gd name="connsiteY3" fmla="*/ 3251061 h 3251061"/>
              </a:gdLst>
              <a:ahLst/>
              <a:cxnLst>
                <a:cxn ang="0">
                  <a:pos x="connsiteX0" y="connsiteY0"/>
                </a:cxn>
                <a:cxn ang="0">
                  <a:pos x="connsiteX1" y="connsiteY1"/>
                </a:cxn>
                <a:cxn ang="0">
                  <a:pos x="connsiteX2" y="connsiteY2"/>
                </a:cxn>
                <a:cxn ang="0">
                  <a:pos x="connsiteX3" y="connsiteY3"/>
                </a:cxn>
              </a:cxnLst>
              <a:rect l="l" t="t" r="r" b="b"/>
              <a:pathLst>
                <a:path w="16012886" h="3251061">
                  <a:moveTo>
                    <a:pt x="0" y="0"/>
                  </a:moveTo>
                  <a:lnTo>
                    <a:pt x="16012886" y="0"/>
                  </a:lnTo>
                  <a:lnTo>
                    <a:pt x="16012886" y="3251061"/>
                  </a:lnTo>
                  <a:lnTo>
                    <a:pt x="0" y="3251061"/>
                  </a:lnTo>
                </a:path>
              </a:pathLst>
            </a:custGeom>
            <a:solidFill>
              <a:srgbClr val="EBEBEB"/>
            </a:solidFill>
            <a:ln w="19050" cap="flat" cmpd="sng" algn="ctr">
              <a:noFill/>
              <a:prstDash val="solid"/>
              <a:headEnd type="none" w="med" len="med"/>
              <a:tailEnd type="none" w="med" len="med"/>
            </a:ln>
            <a:effectLst/>
          </p:spPr>
          <p:txBody>
            <a:bodyPr rot="0" spcFirstLastPara="0" vertOverflow="overflow" horzOverflow="overflow" vert="horz" wrap="square" lIns="182598" tIns="146078" rIns="182598" bIns="146078" numCol="1" spcCol="0" rtlCol="0" fromWordArt="0" anchor="t" anchorCtr="0" forceAA="0" compatLnSpc="1">
              <a:prstTxWarp prst="textNoShape">
                <a:avLst/>
              </a:prstTxWarp>
              <a:noAutofit/>
            </a:bodyPr>
            <a:lstStyle/>
            <a:p>
              <a:pPr marL="0" marR="0" lvl="0" indent="0" algn="l" defTabSz="931015" rtl="0" eaLnBrk="1" fontAlgn="base" latinLnBrk="0" hangingPunct="1">
                <a:lnSpc>
                  <a:spcPct val="100000"/>
                </a:lnSpc>
                <a:spcBef>
                  <a:spcPct val="0"/>
                </a:spcBef>
                <a:spcAft>
                  <a:spcPct val="0"/>
                </a:spcAft>
                <a:buClr>
                  <a:srgbClr val="000000"/>
                </a:buClr>
                <a:buSzTx/>
                <a:buFontTx/>
                <a:buNone/>
                <a:tabLst/>
                <a:defRPr/>
              </a:pPr>
              <a:endParaRPr kumimoji="0" lang="en-US" sz="1997" b="0" i="0" u="none" strike="noStrike" kern="0" cap="none" spc="0" normalizeH="0" baseline="0" noProof="0" dirty="0">
                <a:ln>
                  <a:noFill/>
                </a:ln>
                <a:gradFill>
                  <a:gsLst>
                    <a:gs pos="0">
                      <a:srgbClr val="FFFFFF"/>
                    </a:gs>
                    <a:gs pos="100000">
                      <a:srgbClr val="FFFFFF"/>
                    </a:gs>
                  </a:gsLst>
                  <a:lin ang="5400000" scaled="0"/>
                </a:gradFill>
                <a:effectLst/>
                <a:uLnTx/>
                <a:uFillTx/>
                <a:latin typeface="Segoe UI" panose="020B0502040204020203" pitchFamily="34" charset="0"/>
                <a:ea typeface="Segoe UI" panose="020B0502040204020203" pitchFamily="34" charset="0"/>
                <a:cs typeface="Segoe UI" panose="020B0502040204020203" pitchFamily="34" charset="0"/>
                <a:sym typeface="Arial"/>
              </a:endParaRPr>
            </a:p>
          </p:txBody>
        </p:sp>
        <p:sp>
          <p:nvSpPr>
            <p:cNvPr id="198" name="Rectangle 197">
              <a:extLst>
                <a:ext uri="{FF2B5EF4-FFF2-40B4-BE49-F238E27FC236}">
                  <a16:creationId xmlns:a16="http://schemas.microsoft.com/office/drawing/2014/main" id="{04BB47C7-B4D6-45DB-B055-3EC08E12EE40}"/>
                </a:ext>
              </a:extLst>
            </p:cNvPr>
            <p:cNvSpPr/>
            <p:nvPr/>
          </p:nvSpPr>
          <p:spPr>
            <a:xfrm>
              <a:off x="841162" y="1779122"/>
              <a:ext cx="516857" cy="205307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28575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a:ln>
                    <a:noFill/>
                  </a:ln>
                  <a:solidFill>
                    <a:prstClr val="white"/>
                  </a:solidFill>
                  <a:effectLst/>
                  <a:uLnTx/>
                  <a:uFillTx/>
                  <a:latin typeface="Segoe UI Semibold" panose="020B0502040204020203" pitchFamily="34" charset="0"/>
                  <a:cs typeface="Segoe UI Semibold" panose="020B0502040204020203" pitchFamily="34" charset="0"/>
                </a:rPr>
                <a:t>Dev</a:t>
              </a:r>
            </a:p>
          </p:txBody>
        </p:sp>
        <p:sp>
          <p:nvSpPr>
            <p:cNvPr id="275" name="Rounded Rectangle 32">
              <a:extLst>
                <a:ext uri="{FF2B5EF4-FFF2-40B4-BE49-F238E27FC236}">
                  <a16:creationId xmlns:a16="http://schemas.microsoft.com/office/drawing/2014/main" id="{133FEE02-8327-4F50-8A72-4C28C4E2DCF9}"/>
                </a:ext>
                <a:ext uri="{C183D7F6-B498-43B3-948B-1728B52AA6E4}">
                  <adec:decorative xmlns:adec="http://schemas.microsoft.com/office/drawing/2017/decorative" val="1"/>
                </a:ext>
              </a:extLst>
            </p:cNvPr>
            <p:cNvSpPr/>
            <p:nvPr/>
          </p:nvSpPr>
          <p:spPr bwMode="auto">
            <a:xfrm>
              <a:off x="1476529" y="2078809"/>
              <a:ext cx="2015416" cy="70923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b"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endParaRPr kumimoji="0" lang="en-US" sz="1198" b="0" i="0" u="none" strike="noStrike" kern="1200" cap="none" spc="0" normalizeH="0" baseline="0" noProof="0">
                <a:ln>
                  <a:noFill/>
                </a:ln>
                <a:gradFill>
                  <a:gsLst>
                    <a:gs pos="0">
                      <a:srgbClr val="FFFFFF"/>
                    </a:gs>
                    <a:gs pos="100000">
                      <a:srgbClr val="FFFFFF"/>
                    </a:gs>
                  </a:gsLst>
                  <a:lin ang="5400000" scaled="0"/>
                </a:gra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76" name="Rounded Rectangle 32">
              <a:extLst>
                <a:ext uri="{FF2B5EF4-FFF2-40B4-BE49-F238E27FC236}">
                  <a16:creationId xmlns:a16="http://schemas.microsoft.com/office/drawing/2014/main" id="{815CDD1A-6FBD-4D15-BFB0-77D4DB8AEA4D}"/>
                </a:ext>
                <a:ext uri="{C183D7F6-B498-43B3-948B-1728B52AA6E4}">
                  <adec:decorative xmlns:adec="http://schemas.microsoft.com/office/drawing/2017/decorative" val="1"/>
                </a:ext>
              </a:extLst>
            </p:cNvPr>
            <p:cNvSpPr>
              <a:spLocks/>
            </p:cNvSpPr>
            <p:nvPr/>
          </p:nvSpPr>
          <p:spPr bwMode="auto">
            <a:xfrm>
              <a:off x="1476529" y="2865438"/>
              <a:ext cx="2015416" cy="66251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b"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endParaRPr kumimoji="0" lang="en-US" sz="1198"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78" name="Rounded Rectangle 32">
              <a:extLst>
                <a:ext uri="{FF2B5EF4-FFF2-40B4-BE49-F238E27FC236}">
                  <a16:creationId xmlns:a16="http://schemas.microsoft.com/office/drawing/2014/main" id="{C015AA30-2FD5-4EA9-9E98-F4DB79D125C9}"/>
                </a:ext>
                <a:ext uri="{C183D7F6-B498-43B3-948B-1728B52AA6E4}">
                  <adec:decorative xmlns:adec="http://schemas.microsoft.com/office/drawing/2017/decorative" val="1"/>
                </a:ext>
              </a:extLst>
            </p:cNvPr>
            <p:cNvSpPr/>
            <p:nvPr/>
          </p:nvSpPr>
          <p:spPr bwMode="auto">
            <a:xfrm>
              <a:off x="5624197" y="2078810"/>
              <a:ext cx="4079777" cy="144914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285750" rtl="0" eaLnBrk="1" fontAlgn="auto" latinLnBrk="0" hangingPunct="1">
                <a:lnSpc>
                  <a:spcPct val="100000"/>
                </a:lnSpc>
                <a:spcBef>
                  <a:spcPts val="0"/>
                </a:spcBef>
                <a:spcAft>
                  <a:spcPts val="0"/>
                </a:spcAft>
                <a:buClrTx/>
                <a:buSzTx/>
                <a:buFontTx/>
                <a:buNone/>
                <a:tabLst/>
                <a:defRPr/>
              </a:pPr>
              <a:endParaRPr kumimoji="0" lang="en-US" sz="1500" b="1"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79" name="Rounded Rectangle 32">
              <a:extLst>
                <a:ext uri="{FF2B5EF4-FFF2-40B4-BE49-F238E27FC236}">
                  <a16:creationId xmlns:a16="http://schemas.microsoft.com/office/drawing/2014/main" id="{9E994D4F-3492-4BA0-8576-7BE051BDAE62}"/>
                </a:ext>
                <a:ext uri="{C183D7F6-B498-43B3-948B-1728B52AA6E4}">
                  <adec:decorative xmlns:adec="http://schemas.microsoft.com/office/drawing/2017/decorative" val="1"/>
                </a:ext>
              </a:extLst>
            </p:cNvPr>
            <p:cNvSpPr/>
            <p:nvPr/>
          </p:nvSpPr>
          <p:spPr bwMode="auto">
            <a:xfrm>
              <a:off x="3542733" y="2078809"/>
              <a:ext cx="995570" cy="144914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b"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endParaRPr kumimoji="0" lang="en-US" sz="1198" b="0" i="0" u="none" strike="noStrike" kern="1200" cap="none" spc="0" normalizeH="0" baseline="0" noProof="0">
                <a:ln>
                  <a:noFill/>
                </a:ln>
                <a:gradFill>
                  <a:gsLst>
                    <a:gs pos="0">
                      <a:srgbClr val="FFFFFF"/>
                    </a:gs>
                    <a:gs pos="100000">
                      <a:srgbClr val="FFFFFF"/>
                    </a:gs>
                  </a:gsLst>
                  <a:lin ang="5400000" scaled="0"/>
                </a:gra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80" name="Rounded Rectangle 32">
              <a:extLst>
                <a:ext uri="{FF2B5EF4-FFF2-40B4-BE49-F238E27FC236}">
                  <a16:creationId xmlns:a16="http://schemas.microsoft.com/office/drawing/2014/main" id="{41CCE043-AF28-4C5C-8E49-2245571D2432}"/>
                </a:ext>
                <a:ext uri="{C183D7F6-B498-43B3-948B-1728B52AA6E4}">
                  <adec:decorative xmlns:adec="http://schemas.microsoft.com/office/drawing/2017/decorative" val="1"/>
                </a:ext>
              </a:extLst>
            </p:cNvPr>
            <p:cNvSpPr/>
            <p:nvPr/>
          </p:nvSpPr>
          <p:spPr bwMode="auto">
            <a:xfrm>
              <a:off x="10482898" y="2078810"/>
              <a:ext cx="762358" cy="144914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b"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endParaRPr kumimoji="0" lang="en-US" sz="1198" b="0" i="0" u="none" strike="noStrike" kern="1200" cap="none" spc="0" normalizeH="0" baseline="0" noProof="0">
                <a:ln>
                  <a:noFill/>
                </a:ln>
                <a:gradFill>
                  <a:gsLst>
                    <a:gs pos="0">
                      <a:srgbClr val="FFFFFF"/>
                    </a:gs>
                    <a:gs pos="100000">
                      <a:srgbClr val="FFFFFF"/>
                    </a:gs>
                  </a:gsLst>
                  <a:lin ang="5400000" scaled="0"/>
                </a:gra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81" name="Rounded Rectangle 32">
              <a:extLst>
                <a:ext uri="{FF2B5EF4-FFF2-40B4-BE49-F238E27FC236}">
                  <a16:creationId xmlns:a16="http://schemas.microsoft.com/office/drawing/2014/main" id="{9D39698A-6939-4B48-9E3F-050CB077A451}"/>
                </a:ext>
                <a:ext uri="{C183D7F6-B498-43B3-948B-1728B52AA6E4}">
                  <adec:decorative xmlns:adec="http://schemas.microsoft.com/office/drawing/2017/decorative" val="1"/>
                </a:ext>
              </a:extLst>
            </p:cNvPr>
            <p:cNvSpPr/>
            <p:nvPr/>
          </p:nvSpPr>
          <p:spPr bwMode="auto">
            <a:xfrm>
              <a:off x="4577839" y="2078809"/>
              <a:ext cx="995570" cy="144914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b"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endParaRPr kumimoji="0" lang="en-US" sz="1198" b="0" i="0" u="none" strike="noStrike" kern="1200" cap="none" spc="0" normalizeH="0" baseline="0" noProof="0">
                <a:ln>
                  <a:noFill/>
                </a:ln>
                <a:gradFill>
                  <a:gsLst>
                    <a:gs pos="0">
                      <a:srgbClr val="FFFFFF"/>
                    </a:gs>
                    <a:gs pos="100000">
                      <a:srgbClr val="FFFFFF"/>
                    </a:gs>
                  </a:gsLst>
                  <a:lin ang="5400000" scaled="0"/>
                </a:gra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282" name="Rounded Rectangle 32">
              <a:extLst>
                <a:ext uri="{FF2B5EF4-FFF2-40B4-BE49-F238E27FC236}">
                  <a16:creationId xmlns:a16="http://schemas.microsoft.com/office/drawing/2014/main" id="{B919F50C-2FFE-4151-B46F-979CBBDD413D}"/>
                </a:ext>
                <a:ext uri="{C183D7F6-B498-43B3-948B-1728B52AA6E4}">
                  <adec:decorative xmlns:adec="http://schemas.microsoft.com/office/drawing/2017/decorative" val="1"/>
                </a:ext>
              </a:extLst>
            </p:cNvPr>
            <p:cNvSpPr/>
            <p:nvPr/>
          </p:nvSpPr>
          <p:spPr bwMode="auto">
            <a:xfrm>
              <a:off x="9754762" y="2078810"/>
              <a:ext cx="675992" cy="144914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b"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endParaRPr kumimoji="0" lang="en-US" sz="1198" b="0" i="0" u="none" strike="noStrike" kern="1200" cap="none" spc="0" normalizeH="0" baseline="0" noProof="0">
                <a:ln>
                  <a:noFill/>
                </a:ln>
                <a:gradFill>
                  <a:gsLst>
                    <a:gs pos="0">
                      <a:srgbClr val="FFFFFF"/>
                    </a:gs>
                    <a:gs pos="100000">
                      <a:srgbClr val="FFFFFF"/>
                    </a:gs>
                  </a:gsLst>
                  <a:lin ang="5400000" scaled="0"/>
                </a:gradFill>
                <a:effectLst/>
                <a:uLnTx/>
                <a:uFillTx/>
                <a:latin typeface="Segoe UI" panose="020B0502040204020203" pitchFamily="34" charset="0"/>
                <a:ea typeface="Segoe UI" panose="020B0502040204020203" pitchFamily="34" charset="0"/>
                <a:cs typeface="Segoe UI" panose="020B0502040204020203" pitchFamily="34" charset="0"/>
              </a:endParaRPr>
            </a:p>
          </p:txBody>
        </p:sp>
        <p:pic>
          <p:nvPicPr>
            <p:cNvPr id="269" name="Picture 268">
              <a:extLst>
                <a:ext uri="{FF2B5EF4-FFF2-40B4-BE49-F238E27FC236}">
                  <a16:creationId xmlns:a16="http://schemas.microsoft.com/office/drawing/2014/main" id="{81196BBC-0BA9-40D5-A6CD-710173424E2C}"/>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837632" y="2379563"/>
              <a:ext cx="405772" cy="405772"/>
            </a:xfrm>
            <a:prstGeom prst="rect">
              <a:avLst/>
            </a:prstGeom>
          </p:spPr>
        </p:pic>
        <p:pic>
          <p:nvPicPr>
            <p:cNvPr id="270" name="Picture 269">
              <a:extLst>
                <a:ext uri="{FF2B5EF4-FFF2-40B4-BE49-F238E27FC236}">
                  <a16:creationId xmlns:a16="http://schemas.microsoft.com/office/drawing/2014/main" id="{7393E94D-7FA6-48E0-B585-5F9F1729DB1B}"/>
                </a:ext>
                <a:ext uri="{C183D7F6-B498-43B3-948B-1728B52AA6E4}">
                  <adec:decorative xmlns:adec="http://schemas.microsoft.com/office/drawing/2017/decorative" val="1"/>
                </a:ext>
              </a:extLst>
            </p:cNvPr>
            <p:cNvPicPr>
              <a:picLocks noChangeAspect="1"/>
            </p:cNvPicPr>
            <p:nvPr/>
          </p:nvPicPr>
          <p:blipFill>
            <a:blip r:embed="rId4" cstate="email">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10591758" y="2379404"/>
              <a:ext cx="544637" cy="544637"/>
            </a:xfrm>
            <a:prstGeom prst="rect">
              <a:avLst/>
            </a:prstGeom>
          </p:spPr>
        </p:pic>
        <p:pic>
          <p:nvPicPr>
            <p:cNvPr id="271" name="Picture 270">
              <a:extLst>
                <a:ext uri="{FF2B5EF4-FFF2-40B4-BE49-F238E27FC236}">
                  <a16:creationId xmlns:a16="http://schemas.microsoft.com/office/drawing/2014/main" id="{9A58DAD6-3A1A-48EF-B1FB-22E4546BFC50}"/>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620380" y="3002390"/>
              <a:ext cx="405772" cy="405772"/>
            </a:xfrm>
            <a:prstGeom prst="rect">
              <a:avLst/>
            </a:prstGeom>
          </p:spPr>
        </p:pic>
        <p:pic>
          <p:nvPicPr>
            <p:cNvPr id="272" name="Picture 2">
              <a:extLst>
                <a:ext uri="{FF2B5EF4-FFF2-40B4-BE49-F238E27FC236}">
                  <a16:creationId xmlns:a16="http://schemas.microsoft.com/office/drawing/2014/main" id="{467BB9D0-A0A0-4EC8-9607-BE662B8F137E}"/>
                </a:ext>
                <a:ext uri="{C183D7F6-B498-43B3-948B-1728B52AA6E4}">
                  <adec:decorative xmlns:adec="http://schemas.microsoft.com/office/drawing/2017/decorative" val="1"/>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667486" y="2258576"/>
              <a:ext cx="302496" cy="302496"/>
            </a:xfrm>
            <a:prstGeom prst="rect">
              <a:avLst/>
            </a:prstGeom>
            <a:noFill/>
          </p:spPr>
        </p:pic>
        <p:pic>
          <p:nvPicPr>
            <p:cNvPr id="273" name="Picture 272">
              <a:extLst>
                <a:ext uri="{FF2B5EF4-FFF2-40B4-BE49-F238E27FC236}">
                  <a16:creationId xmlns:a16="http://schemas.microsoft.com/office/drawing/2014/main" id="{1F9873F5-C681-48AF-9C21-F7ABA8346313}"/>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4872738" y="2379563"/>
              <a:ext cx="405772" cy="405772"/>
            </a:xfrm>
            <a:prstGeom prst="rect">
              <a:avLst/>
            </a:prstGeom>
          </p:spPr>
        </p:pic>
        <p:pic>
          <p:nvPicPr>
            <p:cNvPr id="274" name="Picture 273">
              <a:extLst>
                <a:ext uri="{FF2B5EF4-FFF2-40B4-BE49-F238E27FC236}">
                  <a16:creationId xmlns:a16="http://schemas.microsoft.com/office/drawing/2014/main" id="{8AD179A3-6EDE-4DB4-82A4-36642F31E6A1}"/>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812834" y="2416831"/>
              <a:ext cx="564628" cy="469781"/>
            </a:xfrm>
            <a:prstGeom prst="rect">
              <a:avLst/>
            </a:prstGeom>
          </p:spPr>
        </p:pic>
        <p:sp>
          <p:nvSpPr>
            <p:cNvPr id="354" name="TextBox 353">
              <a:extLst>
                <a:ext uri="{FF2B5EF4-FFF2-40B4-BE49-F238E27FC236}">
                  <a16:creationId xmlns:a16="http://schemas.microsoft.com/office/drawing/2014/main" id="{CD01A5AB-A76B-4479-8F3E-D4FAE00E9324}"/>
                </a:ext>
              </a:extLst>
            </p:cNvPr>
            <p:cNvSpPr txBox="1"/>
            <p:nvPr/>
          </p:nvSpPr>
          <p:spPr>
            <a:xfrm>
              <a:off x="2148977" y="2297994"/>
              <a:ext cx="1065891" cy="246221"/>
            </a:xfrm>
            <a:prstGeom prst="rect">
              <a:avLst/>
            </a:prstGeom>
            <a:noFill/>
          </p:spPr>
          <p:txBody>
            <a:bodyPr wrap="square">
              <a:spAutoFit/>
            </a:bodyPr>
            <a:lstStyle/>
            <a:p>
              <a:pPr marL="0" marR="0" lvl="0" indent="0" algn="l" defTabSz="931015"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err="1">
                  <a:ln>
                    <a:noFill/>
                  </a:ln>
                  <a:effectLst/>
                  <a:uLnTx/>
                  <a:uFillTx/>
                  <a:latin typeface="Segoe UI" panose="020B0502040204020203" pitchFamily="34" charset="0"/>
                  <a:ea typeface="Segoe UI" panose="020B0502040204020203" pitchFamily="34" charset="0"/>
                  <a:cs typeface="Segoe UI" panose="020B0502040204020203" pitchFamily="34" charset="0"/>
                </a:rPr>
                <a:t>VSCode.Dev</a:t>
              </a:r>
              <a:endParaRPr kumimoji="0" lang="en-US" sz="1000" b="0" i="0" u="none" strike="noStrike" kern="1200" cap="none" spc="0" normalizeH="0" baseline="0" noProof="0" dirty="0">
                <a:ln>
                  <a:noFill/>
                </a:ln>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427" name="TextBox 426">
              <a:extLst>
                <a:ext uri="{FF2B5EF4-FFF2-40B4-BE49-F238E27FC236}">
                  <a16:creationId xmlns:a16="http://schemas.microsoft.com/office/drawing/2014/main" id="{133F3BDC-7FFC-4E02-AB56-5C83F9D40C39}"/>
                </a:ext>
              </a:extLst>
            </p:cNvPr>
            <p:cNvSpPr txBox="1"/>
            <p:nvPr/>
          </p:nvSpPr>
          <p:spPr>
            <a:xfrm>
              <a:off x="2148976" y="3093446"/>
              <a:ext cx="1029694" cy="246221"/>
            </a:xfrm>
            <a:prstGeom prst="rect">
              <a:avLst/>
            </a:prstGeom>
            <a:noFill/>
          </p:spPr>
          <p:txBody>
            <a:bodyPr wrap="square">
              <a:spAutoFit/>
            </a:bodyPr>
            <a:lstStyle/>
            <a:p>
              <a:pPr marL="0" marR="0" lvl="0" indent="0" algn="l" defTabSz="931015"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err="1">
                  <a:ln>
                    <a:noFill/>
                  </a:ln>
                  <a:effectLst/>
                  <a:uLnTx/>
                  <a:uFillTx/>
                  <a:latin typeface="Segoe UI" panose="020B0502040204020203" pitchFamily="34" charset="0"/>
                  <a:ea typeface="Segoe UI" panose="020B0502040204020203" pitchFamily="34" charset="0"/>
                  <a:cs typeface="Segoe UI" panose="020B0502040204020203" pitchFamily="34" charset="0"/>
                </a:rPr>
                <a:t>Codespaces</a:t>
              </a:r>
              <a:endParaRPr kumimoji="0" lang="en-US" sz="1000" b="0" i="0" u="none" strike="noStrike" kern="1200" cap="none" spc="0" normalizeH="0" baseline="0" noProof="0" dirty="0">
                <a:ln>
                  <a:noFill/>
                </a:ln>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495" name="TextBox 494">
              <a:extLst>
                <a:ext uri="{FF2B5EF4-FFF2-40B4-BE49-F238E27FC236}">
                  <a16:creationId xmlns:a16="http://schemas.microsoft.com/office/drawing/2014/main" id="{912385D1-AAFA-4F21-8996-1A7EF0D9E2B1}"/>
                </a:ext>
              </a:extLst>
            </p:cNvPr>
            <p:cNvSpPr txBox="1"/>
            <p:nvPr/>
          </p:nvSpPr>
          <p:spPr>
            <a:xfrm>
              <a:off x="3542733" y="2909141"/>
              <a:ext cx="995570" cy="400110"/>
            </a:xfrm>
            <a:prstGeom prst="rect">
              <a:avLst/>
            </a:prstGeom>
            <a:noFill/>
          </p:spPr>
          <p:txBody>
            <a:bodyPr wrap="square">
              <a:sp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a:noFill/>
                  </a:ln>
                  <a:effectLst/>
                  <a:uLnTx/>
                  <a:uFillTx/>
                  <a:latin typeface="Segoe UI" panose="020B0502040204020203" pitchFamily="34" charset="0"/>
                  <a:ea typeface="Segoe UI" panose="020B0502040204020203" pitchFamily="34" charset="0"/>
                  <a:cs typeface="Segoe UI" panose="020B0502040204020203" pitchFamily="34" charset="0"/>
                </a:rPr>
                <a:t>GitHub</a:t>
              </a:r>
              <a:br>
                <a:rPr kumimoji="0" lang="en-US" sz="1000" b="0" i="0" u="none" strike="noStrike" kern="1200" cap="none" spc="0" normalizeH="0" baseline="0" noProof="0">
                  <a:ln>
                    <a:noFill/>
                  </a:ln>
                  <a:effectLst/>
                  <a:uLnTx/>
                  <a:uFillTx/>
                  <a:latin typeface="Segoe UI" panose="020B0502040204020203" pitchFamily="34" charset="0"/>
                  <a:ea typeface="Segoe UI" panose="020B0502040204020203" pitchFamily="34" charset="0"/>
                  <a:cs typeface="Segoe UI" panose="020B0502040204020203" pitchFamily="34" charset="0"/>
                </a:rPr>
              </a:br>
              <a:r>
                <a:rPr kumimoji="0" lang="en-US" sz="1000" b="0" i="0" u="none" strike="noStrike" kern="1200" cap="none" spc="0" normalizeH="0" baseline="0" noProof="0">
                  <a:ln>
                    <a:noFill/>
                  </a:ln>
                  <a:effectLst/>
                  <a:uLnTx/>
                  <a:uFillTx/>
                  <a:latin typeface="Segoe UI" panose="020B0502040204020203" pitchFamily="34" charset="0"/>
                  <a:ea typeface="Segoe UI" panose="020B0502040204020203" pitchFamily="34" charset="0"/>
                  <a:cs typeface="Segoe UI" panose="020B0502040204020203" pitchFamily="34" charset="0"/>
                </a:rPr>
                <a:t>Repo</a:t>
              </a:r>
            </a:p>
          </p:txBody>
        </p:sp>
        <p:sp>
          <p:nvSpPr>
            <p:cNvPr id="565" name="TextBox 564">
              <a:extLst>
                <a:ext uri="{FF2B5EF4-FFF2-40B4-BE49-F238E27FC236}">
                  <a16:creationId xmlns:a16="http://schemas.microsoft.com/office/drawing/2014/main" id="{BD22C9D2-DB42-41CC-9AE9-245D36E3601A}"/>
                </a:ext>
              </a:extLst>
            </p:cNvPr>
            <p:cNvSpPr txBox="1"/>
            <p:nvPr/>
          </p:nvSpPr>
          <p:spPr>
            <a:xfrm>
              <a:off x="4577839" y="2909142"/>
              <a:ext cx="995570" cy="400110"/>
            </a:xfrm>
            <a:prstGeom prst="rect">
              <a:avLst/>
            </a:prstGeom>
            <a:noFill/>
          </p:spPr>
          <p:txBody>
            <a:bodyPr wrap="square">
              <a:sp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effectLst/>
                  <a:uLnTx/>
                  <a:uFillTx/>
                  <a:latin typeface="Segoe UI" panose="020B0502040204020203" pitchFamily="34" charset="0"/>
                  <a:ea typeface="Segoe UI" panose="020B0502040204020203" pitchFamily="34" charset="0"/>
                  <a:cs typeface="Segoe UI" panose="020B0502040204020203" pitchFamily="34" charset="0"/>
                </a:rPr>
                <a:t>GitHub Actions</a:t>
              </a:r>
            </a:p>
          </p:txBody>
        </p:sp>
        <p:sp>
          <p:nvSpPr>
            <p:cNvPr id="633" name="TextBox 632">
              <a:extLst>
                <a:ext uri="{FF2B5EF4-FFF2-40B4-BE49-F238E27FC236}">
                  <a16:creationId xmlns:a16="http://schemas.microsoft.com/office/drawing/2014/main" id="{63436177-A15F-4A9F-B742-B57E2791DBD3}"/>
                </a:ext>
              </a:extLst>
            </p:cNvPr>
            <p:cNvSpPr txBox="1"/>
            <p:nvPr/>
          </p:nvSpPr>
          <p:spPr>
            <a:xfrm>
              <a:off x="5624197" y="2222252"/>
              <a:ext cx="4079777" cy="323165"/>
            </a:xfrm>
            <a:prstGeom prst="rect">
              <a:avLst/>
            </a:prstGeom>
            <a:noFill/>
          </p:spPr>
          <p:txBody>
            <a:bodyPr wrap="square" rtlCol="0">
              <a:spAutoFit/>
            </a:bodyPr>
            <a:lstStyle/>
            <a:p>
              <a:pPr marL="0" marR="0" lvl="0" indent="0" algn="ctr" defTabSz="28575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GitHub Advanced Security</a:t>
              </a:r>
            </a:p>
          </p:txBody>
        </p:sp>
        <p:sp>
          <p:nvSpPr>
            <p:cNvPr id="700" name="Rounded Rectangle 32">
              <a:extLst>
                <a:ext uri="{FF2B5EF4-FFF2-40B4-BE49-F238E27FC236}">
                  <a16:creationId xmlns:a16="http://schemas.microsoft.com/office/drawing/2014/main" id="{1B0EC58E-9438-47DA-9C48-7F6F2BEEBD4B}"/>
                </a:ext>
              </a:extLst>
            </p:cNvPr>
            <p:cNvSpPr/>
            <p:nvPr/>
          </p:nvSpPr>
          <p:spPr bwMode="auto">
            <a:xfrm>
              <a:off x="5751421" y="2653660"/>
              <a:ext cx="1199856" cy="65731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ctr"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Segoe UI" panose="020B0502040204020203" pitchFamily="34" charset="0"/>
                  <a:ea typeface="Segoe UI" panose="020B0502040204020203" pitchFamily="34" charset="0"/>
                  <a:cs typeface="Segoe UI" panose="020B0502040204020203" pitchFamily="34" charset="0"/>
                </a:rPr>
                <a:t>Code scanning</a:t>
              </a:r>
            </a:p>
          </p:txBody>
        </p:sp>
        <p:sp>
          <p:nvSpPr>
            <p:cNvPr id="766" name="Rounded Rectangle 32">
              <a:extLst>
                <a:ext uri="{FF2B5EF4-FFF2-40B4-BE49-F238E27FC236}">
                  <a16:creationId xmlns:a16="http://schemas.microsoft.com/office/drawing/2014/main" id="{C99AC6A8-8413-432B-8074-252F19BCBA3E}"/>
                </a:ext>
              </a:extLst>
            </p:cNvPr>
            <p:cNvSpPr/>
            <p:nvPr/>
          </p:nvSpPr>
          <p:spPr bwMode="auto">
            <a:xfrm>
              <a:off x="7064157" y="2653660"/>
              <a:ext cx="1199856" cy="65731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ctr"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chemeClr val="tx1"/>
                  </a:solidFill>
                  <a:effectLst/>
                  <a:uLnTx/>
                  <a:uFillTx/>
                  <a:latin typeface="Segoe UI" panose="020B0502040204020203" pitchFamily="34" charset="0"/>
                  <a:ea typeface="Segoe UI" panose="020B0502040204020203" pitchFamily="34" charset="0"/>
                  <a:cs typeface="Segoe UI" panose="020B0502040204020203" pitchFamily="34" charset="0"/>
                </a:rPr>
                <a:t>Secret scanning</a:t>
              </a:r>
            </a:p>
          </p:txBody>
        </p:sp>
        <p:sp>
          <p:nvSpPr>
            <p:cNvPr id="831" name="Rounded Rectangle 32">
              <a:extLst>
                <a:ext uri="{FF2B5EF4-FFF2-40B4-BE49-F238E27FC236}">
                  <a16:creationId xmlns:a16="http://schemas.microsoft.com/office/drawing/2014/main" id="{A07AFAC9-110A-47B0-B5B7-34F91049C5F3}"/>
                </a:ext>
              </a:extLst>
            </p:cNvPr>
            <p:cNvSpPr/>
            <p:nvPr/>
          </p:nvSpPr>
          <p:spPr bwMode="auto">
            <a:xfrm>
              <a:off x="8376893" y="2653660"/>
              <a:ext cx="1199856" cy="65731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ctr"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Segoe UI" panose="020B0502040204020203" pitchFamily="34" charset="0"/>
                  <a:ea typeface="Segoe UI" panose="020B0502040204020203" pitchFamily="34" charset="0"/>
                  <a:cs typeface="Segoe UI" panose="020B0502040204020203" pitchFamily="34" charset="0"/>
                </a:rPr>
                <a:t>Dependency scanning</a:t>
              </a:r>
            </a:p>
          </p:txBody>
        </p:sp>
        <p:sp>
          <p:nvSpPr>
            <p:cNvPr id="911" name="TextBox 910">
              <a:extLst>
                <a:ext uri="{FF2B5EF4-FFF2-40B4-BE49-F238E27FC236}">
                  <a16:creationId xmlns:a16="http://schemas.microsoft.com/office/drawing/2014/main" id="{A57F6C7E-BFC9-4032-9635-71986AE2F435}"/>
                </a:ext>
              </a:extLst>
            </p:cNvPr>
            <p:cNvSpPr txBox="1"/>
            <p:nvPr/>
          </p:nvSpPr>
          <p:spPr>
            <a:xfrm>
              <a:off x="9684695" y="2912346"/>
              <a:ext cx="816126" cy="553998"/>
            </a:xfrm>
            <a:prstGeom prst="rect">
              <a:avLst/>
            </a:prstGeom>
            <a:noFill/>
          </p:spPr>
          <p:txBody>
            <a:bodyPr wrap="square">
              <a:sp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effectLst/>
                  <a:uLnTx/>
                  <a:uFillTx/>
                  <a:latin typeface="Segoe UI" panose="020B0502040204020203" pitchFamily="34" charset="0"/>
                  <a:ea typeface="Segoe UI" panose="020B0502040204020203" pitchFamily="34" charset="0"/>
                  <a:cs typeface="Segoe UI" panose="020B0502040204020203" pitchFamily="34" charset="0"/>
                </a:rPr>
                <a:t>Azure Container Registry</a:t>
              </a:r>
            </a:p>
          </p:txBody>
        </p:sp>
        <p:sp>
          <p:nvSpPr>
            <p:cNvPr id="957" name="TextBox 956">
              <a:extLst>
                <a:ext uri="{FF2B5EF4-FFF2-40B4-BE49-F238E27FC236}">
                  <a16:creationId xmlns:a16="http://schemas.microsoft.com/office/drawing/2014/main" id="{CFE88731-3F74-4D48-A284-966442C71F3D}"/>
                </a:ext>
              </a:extLst>
            </p:cNvPr>
            <p:cNvSpPr txBox="1"/>
            <p:nvPr/>
          </p:nvSpPr>
          <p:spPr>
            <a:xfrm>
              <a:off x="10366291" y="2909142"/>
              <a:ext cx="995570" cy="246221"/>
            </a:xfrm>
            <a:prstGeom prst="rect">
              <a:avLst/>
            </a:prstGeom>
            <a:noFill/>
          </p:spPr>
          <p:txBody>
            <a:bodyPr wrap="square">
              <a:sp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a:noFill/>
                  </a:ln>
                  <a:effectLst/>
                  <a:uLnTx/>
                  <a:uFillTx/>
                  <a:latin typeface="Segoe UI" panose="020B0502040204020203" pitchFamily="34" charset="0"/>
                  <a:ea typeface="Segoe UI" panose="020B0502040204020203" pitchFamily="34" charset="0"/>
                  <a:cs typeface="Segoe UI" panose="020B0502040204020203" pitchFamily="34" charset="0"/>
                </a:rPr>
                <a:t>Azure</a:t>
              </a:r>
            </a:p>
          </p:txBody>
        </p:sp>
        <p:sp>
          <p:nvSpPr>
            <p:cNvPr id="1215" name="Rectangle 1214">
              <a:extLst>
                <a:ext uri="{FF2B5EF4-FFF2-40B4-BE49-F238E27FC236}">
                  <a16:creationId xmlns:a16="http://schemas.microsoft.com/office/drawing/2014/main" id="{E8DEC400-49D6-4BEE-85EC-C78445B700DB}"/>
                </a:ext>
              </a:extLst>
            </p:cNvPr>
            <p:cNvSpPr/>
            <p:nvPr/>
          </p:nvSpPr>
          <p:spPr>
            <a:xfrm>
              <a:off x="841162" y="4146123"/>
              <a:ext cx="516857" cy="205307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28575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a:ln>
                    <a:noFill/>
                  </a:ln>
                  <a:solidFill>
                    <a:prstClr val="white"/>
                  </a:solidFill>
                  <a:effectLst/>
                  <a:uLnTx/>
                  <a:uFillTx/>
                  <a:latin typeface="Segoe UI Semibold" panose="020B0502040204020203" pitchFamily="34" charset="0"/>
                  <a:cs typeface="Segoe UI Semibold" panose="020B0502040204020203" pitchFamily="34" charset="0"/>
                </a:rPr>
                <a:t>SecOps</a:t>
              </a:r>
            </a:p>
          </p:txBody>
        </p:sp>
        <p:sp>
          <p:nvSpPr>
            <p:cNvPr id="1283" name="Rounded Rectangle 32">
              <a:extLst>
                <a:ext uri="{FF2B5EF4-FFF2-40B4-BE49-F238E27FC236}">
                  <a16:creationId xmlns:a16="http://schemas.microsoft.com/office/drawing/2014/main" id="{909715D0-5016-4985-8BB2-BCA8784CAC84}"/>
                </a:ext>
                <a:ext uri="{C183D7F6-B498-43B3-948B-1728B52AA6E4}">
                  <adec:decorative xmlns:adec="http://schemas.microsoft.com/office/drawing/2017/decorative" val="1"/>
                </a:ext>
              </a:extLst>
            </p:cNvPr>
            <p:cNvSpPr/>
            <p:nvPr/>
          </p:nvSpPr>
          <p:spPr bwMode="auto">
            <a:xfrm>
              <a:off x="5624197" y="4445811"/>
              <a:ext cx="4079777" cy="144914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285750" rtl="0" eaLnBrk="1" fontAlgn="auto" latinLnBrk="0" hangingPunct="1">
                <a:lnSpc>
                  <a:spcPct val="100000"/>
                </a:lnSpc>
                <a:spcBef>
                  <a:spcPts val="0"/>
                </a:spcBef>
                <a:spcAft>
                  <a:spcPts val="0"/>
                </a:spcAft>
                <a:buClrTx/>
                <a:buSzTx/>
                <a:buFontTx/>
                <a:buNone/>
                <a:tabLst/>
                <a:defRPr/>
              </a:pPr>
              <a:endParaRPr kumimoji="0" lang="en-US" sz="1500" b="1"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284" name="Rounded Rectangle 32">
              <a:extLst>
                <a:ext uri="{FF2B5EF4-FFF2-40B4-BE49-F238E27FC236}">
                  <a16:creationId xmlns:a16="http://schemas.microsoft.com/office/drawing/2014/main" id="{4B476CDE-A7D1-46B5-8216-62C2E682E6E1}"/>
                </a:ext>
                <a:ext uri="{C183D7F6-B498-43B3-948B-1728B52AA6E4}">
                  <adec:decorative xmlns:adec="http://schemas.microsoft.com/office/drawing/2017/decorative" val="1"/>
                </a:ext>
              </a:extLst>
            </p:cNvPr>
            <p:cNvSpPr/>
            <p:nvPr/>
          </p:nvSpPr>
          <p:spPr bwMode="auto">
            <a:xfrm>
              <a:off x="9749554" y="4445811"/>
              <a:ext cx="1503619" cy="144914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b"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endParaRPr kumimoji="0" lang="en-US" sz="1198" b="0" i="0" u="none" strike="noStrike" kern="1200" cap="none" spc="0" normalizeH="0" baseline="0" noProof="0">
                <a:ln>
                  <a:noFill/>
                </a:ln>
                <a:gradFill>
                  <a:gsLst>
                    <a:gs pos="0">
                      <a:srgbClr val="FFFFFF"/>
                    </a:gs>
                    <a:gs pos="100000">
                      <a:srgbClr val="FFFFFF"/>
                    </a:gs>
                  </a:gsLst>
                  <a:lin ang="5400000" scaled="0"/>
                </a:gradFill>
                <a:effectLst/>
                <a:uLnTx/>
                <a:uFillTx/>
                <a:latin typeface="Segoe UI" panose="020B0502040204020203" pitchFamily="34" charset="0"/>
                <a:ea typeface="Segoe UI" panose="020B0502040204020203" pitchFamily="34" charset="0"/>
                <a:cs typeface="Segoe UI" panose="020B0502040204020203" pitchFamily="34" charset="0"/>
              </a:endParaRPr>
            </a:p>
          </p:txBody>
        </p:sp>
        <p:pic>
          <p:nvPicPr>
            <p:cNvPr id="1285" name="Picture 1284">
              <a:extLst>
                <a:ext uri="{FF2B5EF4-FFF2-40B4-BE49-F238E27FC236}">
                  <a16:creationId xmlns:a16="http://schemas.microsoft.com/office/drawing/2014/main" id="{82A9770C-F539-4DDB-93B0-0BD3D58C5AE3}"/>
                </a:ext>
                <a:ext uri="{C183D7F6-B498-43B3-948B-1728B52AA6E4}">
                  <adec:decorative xmlns:adec="http://schemas.microsoft.com/office/drawing/2017/decorative" val="1"/>
                </a:ext>
              </a:extLst>
            </p:cNvPr>
            <p:cNvPicPr>
              <a:picLocks noChangeAspect="1"/>
            </p:cNvPicPr>
            <p:nvPr/>
          </p:nvPicPr>
          <p:blipFill>
            <a:blip r:embed="rId4" cstate="email">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10251756" y="4746404"/>
              <a:ext cx="544637" cy="544637"/>
            </a:xfrm>
            <a:prstGeom prst="rect">
              <a:avLst/>
            </a:prstGeom>
          </p:spPr>
        </p:pic>
        <p:pic>
          <p:nvPicPr>
            <p:cNvPr id="1287" name="Picture 2">
              <a:extLst>
                <a:ext uri="{FF2B5EF4-FFF2-40B4-BE49-F238E27FC236}">
                  <a16:creationId xmlns:a16="http://schemas.microsoft.com/office/drawing/2014/main" id="{5A6E24B7-7072-4D56-B636-CB3E1841CAA2}"/>
                </a:ext>
                <a:ext uri="{C183D7F6-B498-43B3-948B-1728B52AA6E4}">
                  <adec:decorative xmlns:adec="http://schemas.microsoft.com/office/drawing/2017/decorative" val="1"/>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634823" y="4738465"/>
              <a:ext cx="413870" cy="413870"/>
            </a:xfrm>
            <a:prstGeom prst="rect">
              <a:avLst/>
            </a:prstGeom>
            <a:noFill/>
          </p:spPr>
        </p:pic>
        <p:sp>
          <p:nvSpPr>
            <p:cNvPr id="1288" name="Rounded Rectangle 32">
              <a:extLst>
                <a:ext uri="{FF2B5EF4-FFF2-40B4-BE49-F238E27FC236}">
                  <a16:creationId xmlns:a16="http://schemas.microsoft.com/office/drawing/2014/main" id="{983CE082-1843-4629-B7FC-81D0C4672F1A}"/>
                </a:ext>
                <a:ext uri="{C183D7F6-B498-43B3-948B-1728B52AA6E4}">
                  <adec:decorative xmlns:adec="http://schemas.microsoft.com/office/drawing/2017/decorative" val="1"/>
                </a:ext>
              </a:extLst>
            </p:cNvPr>
            <p:cNvSpPr>
              <a:spLocks/>
            </p:cNvSpPr>
            <p:nvPr/>
          </p:nvSpPr>
          <p:spPr bwMode="auto">
            <a:xfrm>
              <a:off x="3490001" y="4445812"/>
              <a:ext cx="2040913" cy="444254"/>
            </a:xfrm>
            <a:prstGeom prst="rect">
              <a:avLst/>
            </a:prstGeom>
            <a:solidFill>
              <a:schemeClr val="bg1">
                <a:alpha val="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b"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endParaRPr kumimoji="0" lang="en-US" sz="1198" b="0" i="0" u="none" strike="noStrike" kern="1200" cap="none" spc="0" normalizeH="0" baseline="0" noProof="0">
                <a:ln>
                  <a:noFill/>
                </a:ln>
                <a:gradFill>
                  <a:gsLst>
                    <a:gs pos="0">
                      <a:srgbClr val="FFFFFF"/>
                    </a:gs>
                    <a:gs pos="100000">
                      <a:srgbClr val="FFFFFF"/>
                    </a:gs>
                  </a:gsLst>
                  <a:lin ang="5400000" scaled="0"/>
                </a:gra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1289" name="Rounded Rectangle 32">
              <a:extLst>
                <a:ext uri="{FF2B5EF4-FFF2-40B4-BE49-F238E27FC236}">
                  <a16:creationId xmlns:a16="http://schemas.microsoft.com/office/drawing/2014/main" id="{4AB5CC5A-1341-484B-861D-6ED227AC633B}"/>
                </a:ext>
                <a:ext uri="{C183D7F6-B498-43B3-948B-1728B52AA6E4}">
                  <adec:decorative xmlns:adec="http://schemas.microsoft.com/office/drawing/2017/decorative" val="1"/>
                </a:ext>
              </a:extLst>
            </p:cNvPr>
            <p:cNvSpPr>
              <a:spLocks/>
            </p:cNvSpPr>
            <p:nvPr/>
          </p:nvSpPr>
          <p:spPr bwMode="auto">
            <a:xfrm>
              <a:off x="3490001" y="4948256"/>
              <a:ext cx="2040913" cy="444254"/>
            </a:xfrm>
            <a:prstGeom prst="rect">
              <a:avLst/>
            </a:prstGeom>
            <a:solidFill>
              <a:schemeClr val="bg1">
                <a:alpha val="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b"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endParaRPr kumimoji="0" lang="en-US" sz="1198" b="0" i="0" u="none" strike="noStrike" kern="1200" cap="none" spc="0" normalizeH="0" baseline="0" noProof="0">
                <a:ln>
                  <a:noFill/>
                </a:ln>
                <a:gradFill>
                  <a:gsLst>
                    <a:gs pos="0">
                      <a:srgbClr val="FFFFFF"/>
                    </a:gs>
                    <a:gs pos="100000">
                      <a:srgbClr val="FFFFFF"/>
                    </a:gs>
                  </a:gsLst>
                  <a:lin ang="5400000" scaled="0"/>
                </a:gra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1290" name="Rounded Rectangle 32">
              <a:extLst>
                <a:ext uri="{FF2B5EF4-FFF2-40B4-BE49-F238E27FC236}">
                  <a16:creationId xmlns:a16="http://schemas.microsoft.com/office/drawing/2014/main" id="{B2CBA562-F4F1-4B45-A45D-BF7099F8A947}"/>
                </a:ext>
                <a:ext uri="{C183D7F6-B498-43B3-948B-1728B52AA6E4}">
                  <adec:decorative xmlns:adec="http://schemas.microsoft.com/office/drawing/2017/decorative" val="1"/>
                </a:ext>
              </a:extLst>
            </p:cNvPr>
            <p:cNvSpPr/>
            <p:nvPr/>
          </p:nvSpPr>
          <p:spPr bwMode="auto">
            <a:xfrm>
              <a:off x="3490001" y="5450701"/>
              <a:ext cx="2040913" cy="444254"/>
            </a:xfrm>
            <a:prstGeom prst="rect">
              <a:avLst/>
            </a:prstGeom>
            <a:solidFill>
              <a:schemeClr val="bg1">
                <a:alpha val="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b"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endParaRPr kumimoji="0" lang="en-US" sz="1198" b="0" i="0" u="none" strike="noStrike" kern="1200" cap="none" spc="0" normalizeH="0" baseline="0" noProof="0">
                <a:ln>
                  <a:noFill/>
                </a:ln>
                <a:gradFill>
                  <a:gsLst>
                    <a:gs pos="0">
                      <a:srgbClr val="FFFFFF"/>
                    </a:gs>
                    <a:gs pos="100000">
                      <a:srgbClr val="FFFFFF"/>
                    </a:gs>
                  </a:gsLst>
                  <a:lin ang="5400000" scaled="0"/>
                </a:gra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1291" name="Rounded Rectangle 32">
              <a:extLst>
                <a:ext uri="{FF2B5EF4-FFF2-40B4-BE49-F238E27FC236}">
                  <a16:creationId xmlns:a16="http://schemas.microsoft.com/office/drawing/2014/main" id="{791FAFBC-28F1-4A86-B74A-59D087FFBDF8}"/>
                </a:ext>
                <a:ext uri="{C183D7F6-B498-43B3-948B-1728B52AA6E4}">
                  <adec:decorative xmlns:adec="http://schemas.microsoft.com/office/drawing/2017/decorative" val="1"/>
                </a:ext>
              </a:extLst>
            </p:cNvPr>
            <p:cNvSpPr/>
            <p:nvPr/>
          </p:nvSpPr>
          <p:spPr bwMode="auto">
            <a:xfrm>
              <a:off x="2821489" y="4445810"/>
              <a:ext cx="637434" cy="1449145"/>
            </a:xfrm>
            <a:prstGeom prst="rect">
              <a:avLst/>
            </a:prstGeom>
            <a:solidFill>
              <a:schemeClr val="bg1">
                <a:alpha val="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b"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endParaRPr kumimoji="0" lang="en-US" sz="1198" b="0" i="0" u="none" strike="noStrike" kern="1200" cap="none" spc="0" normalizeH="0" baseline="0" noProof="0">
                <a:ln>
                  <a:noFill/>
                </a:ln>
                <a:gradFill>
                  <a:gsLst>
                    <a:gs pos="0">
                      <a:srgbClr val="FFFFFF"/>
                    </a:gs>
                    <a:gs pos="100000">
                      <a:srgbClr val="FFFFFF"/>
                    </a:gs>
                  </a:gsLst>
                  <a:lin ang="5400000" scaled="0"/>
                </a:gradFill>
                <a:effectLst/>
                <a:uLnTx/>
                <a:uFillTx/>
                <a:latin typeface="Segoe UI" panose="020B0502040204020203" pitchFamily="34" charset="0"/>
                <a:ea typeface="Segoe UI" panose="020B0502040204020203" pitchFamily="34" charset="0"/>
                <a:cs typeface="Segoe UI" panose="020B0502040204020203" pitchFamily="34" charset="0"/>
              </a:endParaRPr>
            </a:p>
          </p:txBody>
        </p:sp>
        <p:grpSp>
          <p:nvGrpSpPr>
            <p:cNvPr id="1292" name="Group 1291">
              <a:extLst>
                <a:ext uri="{FF2B5EF4-FFF2-40B4-BE49-F238E27FC236}">
                  <a16:creationId xmlns:a16="http://schemas.microsoft.com/office/drawing/2014/main" id="{9345C355-0051-4541-8666-378540BB0CA5}"/>
                </a:ext>
                <a:ext uri="{C183D7F6-B498-43B3-948B-1728B52AA6E4}">
                  <adec:decorative xmlns:adec="http://schemas.microsoft.com/office/drawing/2017/decorative" val="1"/>
                </a:ext>
              </a:extLst>
            </p:cNvPr>
            <p:cNvGrpSpPr/>
            <p:nvPr/>
          </p:nvGrpSpPr>
          <p:grpSpPr>
            <a:xfrm>
              <a:off x="2950500" y="4790876"/>
              <a:ext cx="379413" cy="379413"/>
              <a:chOff x="2950500" y="4790876"/>
              <a:chExt cx="379413" cy="379413"/>
            </a:xfrm>
          </p:grpSpPr>
          <p:sp>
            <p:nvSpPr>
              <p:cNvPr id="1306" name="AutoShape 78">
                <a:extLst>
                  <a:ext uri="{FF2B5EF4-FFF2-40B4-BE49-F238E27FC236}">
                    <a16:creationId xmlns:a16="http://schemas.microsoft.com/office/drawing/2014/main" id="{79CB5FC9-B728-4CF8-8DE3-8ED899B2A444}"/>
                  </a:ext>
                  <a:ext uri="{C183D7F6-B498-43B3-948B-1728B52AA6E4}">
                    <adec:decorative xmlns:adec="http://schemas.microsoft.com/office/drawing/2017/decorative" val="1"/>
                  </a:ext>
                </a:extLst>
              </p:cNvPr>
              <p:cNvSpPr>
                <a:spLocks noChangeAspect="1" noChangeArrowheads="1" noTextEdit="1"/>
              </p:cNvSpPr>
              <p:nvPr/>
            </p:nvSpPr>
            <p:spPr bwMode="auto">
              <a:xfrm>
                <a:off x="2950500" y="4790876"/>
                <a:ext cx="37941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elvetica"/>
                  <a:ea typeface="+mn-ea"/>
                  <a:cs typeface="+mn-cs"/>
                </a:endParaRPr>
              </a:p>
            </p:txBody>
          </p:sp>
          <p:sp>
            <p:nvSpPr>
              <p:cNvPr id="1307" name="Oval 80">
                <a:extLst>
                  <a:ext uri="{FF2B5EF4-FFF2-40B4-BE49-F238E27FC236}">
                    <a16:creationId xmlns:a16="http://schemas.microsoft.com/office/drawing/2014/main" id="{F48830A7-64DA-4367-8E47-7181E7454059}"/>
                  </a:ext>
                  <a:ext uri="{C183D7F6-B498-43B3-948B-1728B52AA6E4}">
                    <adec:decorative xmlns:adec="http://schemas.microsoft.com/office/drawing/2017/decorative" val="1"/>
                  </a:ext>
                </a:extLst>
              </p:cNvPr>
              <p:cNvSpPr>
                <a:spLocks noChangeArrowheads="1"/>
              </p:cNvSpPr>
              <p:nvPr/>
            </p:nvSpPr>
            <p:spPr bwMode="auto">
              <a:xfrm>
                <a:off x="2950500" y="4790876"/>
                <a:ext cx="41275" cy="41275"/>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1308" name="Oval 81">
                <a:extLst>
                  <a:ext uri="{FF2B5EF4-FFF2-40B4-BE49-F238E27FC236}">
                    <a16:creationId xmlns:a16="http://schemas.microsoft.com/office/drawing/2014/main" id="{C3F4D5D0-289F-4294-814E-3C4F28512CF2}"/>
                  </a:ext>
                  <a:ext uri="{C183D7F6-B498-43B3-948B-1728B52AA6E4}">
                    <adec:decorative xmlns:adec="http://schemas.microsoft.com/office/drawing/2017/decorative" val="1"/>
                  </a:ext>
                </a:extLst>
              </p:cNvPr>
              <p:cNvSpPr>
                <a:spLocks noChangeArrowheads="1"/>
              </p:cNvSpPr>
              <p:nvPr/>
            </p:nvSpPr>
            <p:spPr bwMode="auto">
              <a:xfrm>
                <a:off x="3012413" y="4790876"/>
                <a:ext cx="44450" cy="41275"/>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1309" name="Oval 82">
                <a:extLst>
                  <a:ext uri="{FF2B5EF4-FFF2-40B4-BE49-F238E27FC236}">
                    <a16:creationId xmlns:a16="http://schemas.microsoft.com/office/drawing/2014/main" id="{C31B4DD7-A4F7-4001-B1AD-E4914830C660}"/>
                  </a:ext>
                  <a:ext uri="{C183D7F6-B498-43B3-948B-1728B52AA6E4}">
                    <adec:decorative xmlns:adec="http://schemas.microsoft.com/office/drawing/2017/decorative" val="1"/>
                  </a:ext>
                </a:extLst>
              </p:cNvPr>
              <p:cNvSpPr>
                <a:spLocks noChangeArrowheads="1"/>
              </p:cNvSpPr>
              <p:nvPr/>
            </p:nvSpPr>
            <p:spPr bwMode="auto">
              <a:xfrm>
                <a:off x="3077500" y="4790876"/>
                <a:ext cx="41275" cy="41275"/>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1310" name="Oval 83">
                <a:extLst>
                  <a:ext uri="{FF2B5EF4-FFF2-40B4-BE49-F238E27FC236}">
                    <a16:creationId xmlns:a16="http://schemas.microsoft.com/office/drawing/2014/main" id="{96C3D6D9-AA6D-4B8E-BDB8-BBCC270C701D}"/>
                  </a:ext>
                  <a:ext uri="{C183D7F6-B498-43B3-948B-1728B52AA6E4}">
                    <adec:decorative xmlns:adec="http://schemas.microsoft.com/office/drawing/2017/decorative" val="1"/>
                  </a:ext>
                </a:extLst>
              </p:cNvPr>
              <p:cNvSpPr>
                <a:spLocks noChangeArrowheads="1"/>
              </p:cNvSpPr>
              <p:nvPr/>
            </p:nvSpPr>
            <p:spPr bwMode="auto">
              <a:xfrm>
                <a:off x="3139413" y="4790876"/>
                <a:ext cx="41275" cy="41275"/>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1311" name="Oval 84">
                <a:extLst>
                  <a:ext uri="{FF2B5EF4-FFF2-40B4-BE49-F238E27FC236}">
                    <a16:creationId xmlns:a16="http://schemas.microsoft.com/office/drawing/2014/main" id="{D4E328EB-2C47-4BA7-A257-E489217ED07E}"/>
                  </a:ext>
                  <a:ext uri="{C183D7F6-B498-43B3-948B-1728B52AA6E4}">
                    <adec:decorative xmlns:adec="http://schemas.microsoft.com/office/drawing/2017/decorative" val="1"/>
                  </a:ext>
                </a:extLst>
              </p:cNvPr>
              <p:cNvSpPr>
                <a:spLocks noChangeArrowheads="1"/>
              </p:cNvSpPr>
              <p:nvPr/>
            </p:nvSpPr>
            <p:spPr bwMode="auto">
              <a:xfrm>
                <a:off x="3201325" y="4790876"/>
                <a:ext cx="41275" cy="41275"/>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1312" name="Oval 85">
                <a:extLst>
                  <a:ext uri="{FF2B5EF4-FFF2-40B4-BE49-F238E27FC236}">
                    <a16:creationId xmlns:a16="http://schemas.microsoft.com/office/drawing/2014/main" id="{1AD3728C-6487-4273-A43E-9A237B08B104}"/>
                  </a:ext>
                  <a:ext uri="{C183D7F6-B498-43B3-948B-1728B52AA6E4}">
                    <adec:decorative xmlns:adec="http://schemas.microsoft.com/office/drawing/2017/decorative" val="1"/>
                  </a:ext>
                </a:extLst>
              </p:cNvPr>
              <p:cNvSpPr>
                <a:spLocks noChangeArrowheads="1"/>
              </p:cNvSpPr>
              <p:nvPr/>
            </p:nvSpPr>
            <p:spPr bwMode="auto">
              <a:xfrm>
                <a:off x="3266413" y="4790876"/>
                <a:ext cx="41275" cy="41275"/>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1313" name="Oval 86">
                <a:extLst>
                  <a:ext uri="{FF2B5EF4-FFF2-40B4-BE49-F238E27FC236}">
                    <a16:creationId xmlns:a16="http://schemas.microsoft.com/office/drawing/2014/main" id="{2A2AA33F-A9B2-4298-A260-121666C189AF}"/>
                  </a:ext>
                  <a:ext uri="{C183D7F6-B498-43B3-948B-1728B52AA6E4}">
                    <adec:decorative xmlns:adec="http://schemas.microsoft.com/office/drawing/2017/decorative" val="1"/>
                  </a:ext>
                </a:extLst>
              </p:cNvPr>
              <p:cNvSpPr>
                <a:spLocks noChangeArrowheads="1"/>
              </p:cNvSpPr>
              <p:nvPr/>
            </p:nvSpPr>
            <p:spPr bwMode="auto">
              <a:xfrm>
                <a:off x="2950500" y="4852789"/>
                <a:ext cx="41275" cy="41275"/>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1314" name="Oval 87">
                <a:extLst>
                  <a:ext uri="{FF2B5EF4-FFF2-40B4-BE49-F238E27FC236}">
                    <a16:creationId xmlns:a16="http://schemas.microsoft.com/office/drawing/2014/main" id="{82C58871-084D-4C42-B854-563A140EBDF4}"/>
                  </a:ext>
                  <a:ext uri="{C183D7F6-B498-43B3-948B-1728B52AA6E4}">
                    <adec:decorative xmlns:adec="http://schemas.microsoft.com/office/drawing/2017/decorative" val="1"/>
                  </a:ext>
                </a:extLst>
              </p:cNvPr>
              <p:cNvSpPr>
                <a:spLocks noChangeArrowheads="1"/>
              </p:cNvSpPr>
              <p:nvPr/>
            </p:nvSpPr>
            <p:spPr bwMode="auto">
              <a:xfrm>
                <a:off x="3266413" y="4852789"/>
                <a:ext cx="41275" cy="41275"/>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1315" name="Oval 88">
                <a:extLst>
                  <a:ext uri="{FF2B5EF4-FFF2-40B4-BE49-F238E27FC236}">
                    <a16:creationId xmlns:a16="http://schemas.microsoft.com/office/drawing/2014/main" id="{0B203E86-D230-46D8-A241-344F9B835AD6}"/>
                  </a:ext>
                  <a:ext uri="{C183D7F6-B498-43B3-948B-1728B52AA6E4}">
                    <adec:decorative xmlns:adec="http://schemas.microsoft.com/office/drawing/2017/decorative" val="1"/>
                  </a:ext>
                </a:extLst>
              </p:cNvPr>
              <p:cNvSpPr>
                <a:spLocks noChangeArrowheads="1"/>
              </p:cNvSpPr>
              <p:nvPr/>
            </p:nvSpPr>
            <p:spPr bwMode="auto">
              <a:xfrm>
                <a:off x="2950500" y="4917876"/>
                <a:ext cx="41275" cy="41275"/>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1316" name="Oval 89">
                <a:extLst>
                  <a:ext uri="{FF2B5EF4-FFF2-40B4-BE49-F238E27FC236}">
                    <a16:creationId xmlns:a16="http://schemas.microsoft.com/office/drawing/2014/main" id="{7B0F6258-4B9A-461B-A007-0240BD914CE8}"/>
                  </a:ext>
                  <a:ext uri="{C183D7F6-B498-43B3-948B-1728B52AA6E4}">
                    <adec:decorative xmlns:adec="http://schemas.microsoft.com/office/drawing/2017/decorative" val="1"/>
                  </a:ext>
                </a:extLst>
              </p:cNvPr>
              <p:cNvSpPr>
                <a:spLocks noChangeArrowheads="1"/>
              </p:cNvSpPr>
              <p:nvPr/>
            </p:nvSpPr>
            <p:spPr bwMode="auto">
              <a:xfrm>
                <a:off x="3077500" y="4917876"/>
                <a:ext cx="41275" cy="41275"/>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1317" name="Oval 90">
                <a:extLst>
                  <a:ext uri="{FF2B5EF4-FFF2-40B4-BE49-F238E27FC236}">
                    <a16:creationId xmlns:a16="http://schemas.microsoft.com/office/drawing/2014/main" id="{26EC46CD-D64D-41F9-B1F9-CA1C321896BB}"/>
                  </a:ext>
                  <a:ext uri="{C183D7F6-B498-43B3-948B-1728B52AA6E4}">
                    <adec:decorative xmlns:adec="http://schemas.microsoft.com/office/drawing/2017/decorative" val="1"/>
                  </a:ext>
                </a:extLst>
              </p:cNvPr>
              <p:cNvSpPr>
                <a:spLocks noChangeArrowheads="1"/>
              </p:cNvSpPr>
              <p:nvPr/>
            </p:nvSpPr>
            <p:spPr bwMode="auto">
              <a:xfrm>
                <a:off x="3139413" y="4917876"/>
                <a:ext cx="41275" cy="41275"/>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1318" name="Oval 1317">
                <a:extLst>
                  <a:ext uri="{FF2B5EF4-FFF2-40B4-BE49-F238E27FC236}">
                    <a16:creationId xmlns:a16="http://schemas.microsoft.com/office/drawing/2014/main" id="{ECE62131-9896-4E28-AA08-2E326E65B902}"/>
                  </a:ext>
                  <a:ext uri="{C183D7F6-B498-43B3-948B-1728B52AA6E4}">
                    <adec:decorative xmlns:adec="http://schemas.microsoft.com/office/drawing/2017/decorative" val="1"/>
                  </a:ext>
                </a:extLst>
              </p:cNvPr>
              <p:cNvSpPr>
                <a:spLocks noChangeArrowheads="1"/>
              </p:cNvSpPr>
              <p:nvPr/>
            </p:nvSpPr>
            <p:spPr bwMode="auto">
              <a:xfrm>
                <a:off x="3266413" y="4917876"/>
                <a:ext cx="41275" cy="41275"/>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1319" name="Oval 1318">
                <a:extLst>
                  <a:ext uri="{FF2B5EF4-FFF2-40B4-BE49-F238E27FC236}">
                    <a16:creationId xmlns:a16="http://schemas.microsoft.com/office/drawing/2014/main" id="{ECDEC746-13BB-4D9B-8126-3A9F47BF7473}"/>
                  </a:ext>
                  <a:ext uri="{C183D7F6-B498-43B3-948B-1728B52AA6E4}">
                    <adec:decorative xmlns:adec="http://schemas.microsoft.com/office/drawing/2017/decorative" val="1"/>
                  </a:ext>
                </a:extLst>
              </p:cNvPr>
              <p:cNvSpPr>
                <a:spLocks noChangeArrowheads="1"/>
              </p:cNvSpPr>
              <p:nvPr/>
            </p:nvSpPr>
            <p:spPr bwMode="auto">
              <a:xfrm>
                <a:off x="2950500" y="4979789"/>
                <a:ext cx="42863" cy="41275"/>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1320" name="Oval 93">
                <a:extLst>
                  <a:ext uri="{FF2B5EF4-FFF2-40B4-BE49-F238E27FC236}">
                    <a16:creationId xmlns:a16="http://schemas.microsoft.com/office/drawing/2014/main" id="{E62FE5F8-8E73-4FC1-A4DE-D26DD9362CD6}"/>
                  </a:ext>
                  <a:ext uri="{C183D7F6-B498-43B3-948B-1728B52AA6E4}">
                    <adec:decorative xmlns:adec="http://schemas.microsoft.com/office/drawing/2017/decorative" val="1"/>
                  </a:ext>
                </a:extLst>
              </p:cNvPr>
              <p:cNvSpPr>
                <a:spLocks noChangeArrowheads="1"/>
              </p:cNvSpPr>
              <p:nvPr/>
            </p:nvSpPr>
            <p:spPr bwMode="auto">
              <a:xfrm>
                <a:off x="3077500" y="4979789"/>
                <a:ext cx="41275" cy="41275"/>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1321" name="Oval 94">
                <a:extLst>
                  <a:ext uri="{FF2B5EF4-FFF2-40B4-BE49-F238E27FC236}">
                    <a16:creationId xmlns:a16="http://schemas.microsoft.com/office/drawing/2014/main" id="{641ED871-9FF7-41CC-AB09-203902C2478E}"/>
                  </a:ext>
                  <a:ext uri="{C183D7F6-B498-43B3-948B-1728B52AA6E4}">
                    <adec:decorative xmlns:adec="http://schemas.microsoft.com/office/drawing/2017/decorative" val="1"/>
                  </a:ext>
                </a:extLst>
              </p:cNvPr>
              <p:cNvSpPr>
                <a:spLocks noChangeArrowheads="1"/>
              </p:cNvSpPr>
              <p:nvPr/>
            </p:nvSpPr>
            <p:spPr bwMode="auto">
              <a:xfrm>
                <a:off x="2950500" y="5041701"/>
                <a:ext cx="42863" cy="44450"/>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1322" name="Oval 95">
                <a:extLst>
                  <a:ext uri="{FF2B5EF4-FFF2-40B4-BE49-F238E27FC236}">
                    <a16:creationId xmlns:a16="http://schemas.microsoft.com/office/drawing/2014/main" id="{4A315AD4-0BB0-4D07-8B2E-A6834D44F61A}"/>
                  </a:ext>
                  <a:ext uri="{C183D7F6-B498-43B3-948B-1728B52AA6E4}">
                    <adec:decorative xmlns:adec="http://schemas.microsoft.com/office/drawing/2017/decorative" val="1"/>
                  </a:ext>
                </a:extLst>
              </p:cNvPr>
              <p:cNvSpPr>
                <a:spLocks noChangeArrowheads="1"/>
              </p:cNvSpPr>
              <p:nvPr/>
            </p:nvSpPr>
            <p:spPr bwMode="auto">
              <a:xfrm>
                <a:off x="2950500" y="5106789"/>
                <a:ext cx="42863" cy="41275"/>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1323" name="Oval 96">
                <a:extLst>
                  <a:ext uri="{FF2B5EF4-FFF2-40B4-BE49-F238E27FC236}">
                    <a16:creationId xmlns:a16="http://schemas.microsoft.com/office/drawing/2014/main" id="{49B16DBE-15A1-4DCD-AF39-005FFBBA2E27}"/>
                  </a:ext>
                  <a:ext uri="{C183D7F6-B498-43B3-948B-1728B52AA6E4}">
                    <adec:decorative xmlns:adec="http://schemas.microsoft.com/office/drawing/2017/decorative" val="1"/>
                  </a:ext>
                </a:extLst>
              </p:cNvPr>
              <p:cNvSpPr>
                <a:spLocks noChangeArrowheads="1"/>
              </p:cNvSpPr>
              <p:nvPr/>
            </p:nvSpPr>
            <p:spPr bwMode="auto">
              <a:xfrm>
                <a:off x="3015588" y="5106789"/>
                <a:ext cx="41275" cy="41275"/>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1324" name="Oval 97">
                <a:extLst>
                  <a:ext uri="{FF2B5EF4-FFF2-40B4-BE49-F238E27FC236}">
                    <a16:creationId xmlns:a16="http://schemas.microsoft.com/office/drawing/2014/main" id="{E923862A-BA87-433E-90CE-32BF7DCBB845}"/>
                  </a:ext>
                  <a:ext uri="{C183D7F6-B498-43B3-948B-1728B52AA6E4}">
                    <adec:decorative xmlns:adec="http://schemas.microsoft.com/office/drawing/2017/decorative" val="1"/>
                  </a:ext>
                </a:extLst>
              </p:cNvPr>
              <p:cNvSpPr>
                <a:spLocks noChangeArrowheads="1"/>
              </p:cNvSpPr>
              <p:nvPr/>
            </p:nvSpPr>
            <p:spPr bwMode="auto">
              <a:xfrm>
                <a:off x="3077500" y="5106789"/>
                <a:ext cx="41275" cy="41275"/>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1325" name="Freeform 98">
                <a:extLst>
                  <a:ext uri="{FF2B5EF4-FFF2-40B4-BE49-F238E27FC236}">
                    <a16:creationId xmlns:a16="http://schemas.microsoft.com/office/drawing/2014/main" id="{80F54E4A-4980-4AB5-A085-96D8D1FF51F4}"/>
                  </a:ext>
                  <a:ext uri="{C183D7F6-B498-43B3-948B-1728B52AA6E4}">
                    <adec:decorative xmlns:adec="http://schemas.microsoft.com/office/drawing/2017/decorative" val="1"/>
                  </a:ext>
                </a:extLst>
              </p:cNvPr>
              <p:cNvSpPr>
                <a:spLocks noEditPoints="1"/>
              </p:cNvSpPr>
              <p:nvPr/>
            </p:nvSpPr>
            <p:spPr bwMode="auto">
              <a:xfrm>
                <a:off x="3139413" y="4979789"/>
                <a:ext cx="188913" cy="188913"/>
              </a:xfrm>
              <a:custGeom>
                <a:avLst/>
                <a:gdLst>
                  <a:gd name="T0" fmla="*/ 91 w 91"/>
                  <a:gd name="T1" fmla="*/ 83 h 91"/>
                  <a:gd name="T2" fmla="*/ 62 w 91"/>
                  <a:gd name="T3" fmla="*/ 55 h 91"/>
                  <a:gd name="T4" fmla="*/ 69 w 91"/>
                  <a:gd name="T5" fmla="*/ 34 h 91"/>
                  <a:gd name="T6" fmla="*/ 35 w 91"/>
                  <a:gd name="T7" fmla="*/ 0 h 91"/>
                  <a:gd name="T8" fmla="*/ 0 w 91"/>
                  <a:gd name="T9" fmla="*/ 34 h 91"/>
                  <a:gd name="T10" fmla="*/ 35 w 91"/>
                  <a:gd name="T11" fmla="*/ 68 h 91"/>
                  <a:gd name="T12" fmla="*/ 55 w 91"/>
                  <a:gd name="T13" fmla="*/ 62 h 91"/>
                  <a:gd name="T14" fmla="*/ 84 w 91"/>
                  <a:gd name="T15" fmla="*/ 91 h 91"/>
                  <a:gd name="T16" fmla="*/ 91 w 91"/>
                  <a:gd name="T17" fmla="*/ 83 h 91"/>
                  <a:gd name="T18" fmla="*/ 35 w 91"/>
                  <a:gd name="T19" fmla="*/ 58 h 91"/>
                  <a:gd name="T20" fmla="*/ 10 w 91"/>
                  <a:gd name="T21" fmla="*/ 34 h 91"/>
                  <a:gd name="T22" fmla="*/ 35 w 91"/>
                  <a:gd name="T23" fmla="*/ 10 h 91"/>
                  <a:gd name="T24" fmla="*/ 59 w 91"/>
                  <a:gd name="T25" fmla="*/ 34 h 91"/>
                  <a:gd name="T26" fmla="*/ 35 w 91"/>
                  <a:gd name="T27" fmla="*/ 5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1" h="91">
                    <a:moveTo>
                      <a:pt x="91" y="83"/>
                    </a:moveTo>
                    <a:cubicBezTo>
                      <a:pt x="62" y="55"/>
                      <a:pt x="62" y="55"/>
                      <a:pt x="62" y="55"/>
                    </a:cubicBezTo>
                    <a:cubicBezTo>
                      <a:pt x="66" y="49"/>
                      <a:pt x="69" y="42"/>
                      <a:pt x="69" y="34"/>
                    </a:cubicBezTo>
                    <a:cubicBezTo>
                      <a:pt x="69" y="15"/>
                      <a:pt x="54" y="0"/>
                      <a:pt x="35" y="0"/>
                    </a:cubicBezTo>
                    <a:cubicBezTo>
                      <a:pt x="16" y="0"/>
                      <a:pt x="0" y="15"/>
                      <a:pt x="0" y="34"/>
                    </a:cubicBezTo>
                    <a:cubicBezTo>
                      <a:pt x="0" y="53"/>
                      <a:pt x="16" y="68"/>
                      <a:pt x="35" y="68"/>
                    </a:cubicBezTo>
                    <a:cubicBezTo>
                      <a:pt x="42" y="68"/>
                      <a:pt x="49" y="66"/>
                      <a:pt x="55" y="62"/>
                    </a:cubicBezTo>
                    <a:cubicBezTo>
                      <a:pt x="84" y="91"/>
                      <a:pt x="84" y="91"/>
                      <a:pt x="84" y="91"/>
                    </a:cubicBezTo>
                    <a:lnTo>
                      <a:pt x="91" y="83"/>
                    </a:lnTo>
                    <a:close/>
                    <a:moveTo>
                      <a:pt x="35" y="58"/>
                    </a:moveTo>
                    <a:cubicBezTo>
                      <a:pt x="21" y="58"/>
                      <a:pt x="10" y="47"/>
                      <a:pt x="10" y="34"/>
                    </a:cubicBezTo>
                    <a:cubicBezTo>
                      <a:pt x="10" y="20"/>
                      <a:pt x="21" y="10"/>
                      <a:pt x="35" y="10"/>
                    </a:cubicBezTo>
                    <a:cubicBezTo>
                      <a:pt x="48" y="10"/>
                      <a:pt x="59" y="20"/>
                      <a:pt x="59" y="34"/>
                    </a:cubicBezTo>
                    <a:cubicBezTo>
                      <a:pt x="59" y="47"/>
                      <a:pt x="48" y="58"/>
                      <a:pt x="35" y="58"/>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1326" name="Freeform 99">
                <a:extLst>
                  <a:ext uri="{FF2B5EF4-FFF2-40B4-BE49-F238E27FC236}">
                    <a16:creationId xmlns:a16="http://schemas.microsoft.com/office/drawing/2014/main" id="{A7C75CA2-EC06-4EAA-BB2D-8DB416E017D3}"/>
                  </a:ext>
                  <a:ext uri="{C183D7F6-B498-43B3-948B-1728B52AA6E4}">
                    <adec:decorative xmlns:adec="http://schemas.microsoft.com/office/drawing/2017/decorative" val="1"/>
                  </a:ext>
                </a:extLst>
              </p:cNvPr>
              <p:cNvSpPr>
                <a:spLocks/>
              </p:cNvSpPr>
              <p:nvPr/>
            </p:nvSpPr>
            <p:spPr bwMode="auto">
              <a:xfrm>
                <a:off x="3015588" y="4852789"/>
                <a:ext cx="82550" cy="85725"/>
              </a:xfrm>
              <a:custGeom>
                <a:avLst/>
                <a:gdLst>
                  <a:gd name="T0" fmla="*/ 13 w 52"/>
                  <a:gd name="T1" fmla="*/ 54 h 54"/>
                  <a:gd name="T2" fmla="*/ 0 w 52"/>
                  <a:gd name="T3" fmla="*/ 54 h 54"/>
                  <a:gd name="T4" fmla="*/ 0 w 52"/>
                  <a:gd name="T5" fmla="*/ 0 h 54"/>
                  <a:gd name="T6" fmla="*/ 52 w 52"/>
                  <a:gd name="T7" fmla="*/ 0 h 54"/>
                  <a:gd name="T8" fmla="*/ 52 w 52"/>
                  <a:gd name="T9" fmla="*/ 13 h 54"/>
                  <a:gd name="T10" fmla="*/ 13 w 52"/>
                  <a:gd name="T11" fmla="*/ 13 h 54"/>
                  <a:gd name="T12" fmla="*/ 13 w 52"/>
                  <a:gd name="T13" fmla="*/ 54 h 54"/>
                </a:gdLst>
                <a:ahLst/>
                <a:cxnLst>
                  <a:cxn ang="0">
                    <a:pos x="T0" y="T1"/>
                  </a:cxn>
                  <a:cxn ang="0">
                    <a:pos x="T2" y="T3"/>
                  </a:cxn>
                  <a:cxn ang="0">
                    <a:pos x="T4" y="T5"/>
                  </a:cxn>
                  <a:cxn ang="0">
                    <a:pos x="T6" y="T7"/>
                  </a:cxn>
                  <a:cxn ang="0">
                    <a:pos x="T8" y="T9"/>
                  </a:cxn>
                  <a:cxn ang="0">
                    <a:pos x="T10" y="T11"/>
                  </a:cxn>
                  <a:cxn ang="0">
                    <a:pos x="T12" y="T13"/>
                  </a:cxn>
                </a:cxnLst>
                <a:rect l="0" t="0" r="r" b="b"/>
                <a:pathLst>
                  <a:path w="52" h="54">
                    <a:moveTo>
                      <a:pt x="13" y="54"/>
                    </a:moveTo>
                    <a:lnTo>
                      <a:pt x="0" y="54"/>
                    </a:lnTo>
                    <a:lnTo>
                      <a:pt x="0" y="0"/>
                    </a:lnTo>
                    <a:lnTo>
                      <a:pt x="52" y="0"/>
                    </a:lnTo>
                    <a:lnTo>
                      <a:pt x="52" y="13"/>
                    </a:lnTo>
                    <a:lnTo>
                      <a:pt x="13" y="13"/>
                    </a:lnTo>
                    <a:lnTo>
                      <a:pt x="13" y="54"/>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1327" name="Freeform 100">
                <a:extLst>
                  <a:ext uri="{FF2B5EF4-FFF2-40B4-BE49-F238E27FC236}">
                    <a16:creationId xmlns:a16="http://schemas.microsoft.com/office/drawing/2014/main" id="{06B1C09A-C2A6-483D-B971-85D70D95A9CB}"/>
                  </a:ext>
                  <a:ext uri="{C183D7F6-B498-43B3-948B-1728B52AA6E4}">
                    <adec:decorative xmlns:adec="http://schemas.microsoft.com/office/drawing/2017/decorative" val="1"/>
                  </a:ext>
                </a:extLst>
              </p:cNvPr>
              <p:cNvSpPr>
                <a:spLocks/>
              </p:cNvSpPr>
              <p:nvPr/>
            </p:nvSpPr>
            <p:spPr bwMode="auto">
              <a:xfrm>
                <a:off x="3012413" y="5000426"/>
                <a:ext cx="85725" cy="85725"/>
              </a:xfrm>
              <a:custGeom>
                <a:avLst/>
                <a:gdLst>
                  <a:gd name="T0" fmla="*/ 54 w 54"/>
                  <a:gd name="T1" fmla="*/ 40 h 54"/>
                  <a:gd name="T2" fmla="*/ 54 w 54"/>
                  <a:gd name="T3" fmla="*/ 54 h 54"/>
                  <a:gd name="T4" fmla="*/ 0 w 54"/>
                  <a:gd name="T5" fmla="*/ 54 h 54"/>
                  <a:gd name="T6" fmla="*/ 0 w 54"/>
                  <a:gd name="T7" fmla="*/ 0 h 54"/>
                  <a:gd name="T8" fmla="*/ 15 w 54"/>
                  <a:gd name="T9" fmla="*/ 0 h 54"/>
                  <a:gd name="T10" fmla="*/ 15 w 54"/>
                  <a:gd name="T11" fmla="*/ 40 h 54"/>
                  <a:gd name="T12" fmla="*/ 54 w 54"/>
                  <a:gd name="T13" fmla="*/ 40 h 54"/>
                </a:gdLst>
                <a:ahLst/>
                <a:cxnLst>
                  <a:cxn ang="0">
                    <a:pos x="T0" y="T1"/>
                  </a:cxn>
                  <a:cxn ang="0">
                    <a:pos x="T2" y="T3"/>
                  </a:cxn>
                  <a:cxn ang="0">
                    <a:pos x="T4" y="T5"/>
                  </a:cxn>
                  <a:cxn ang="0">
                    <a:pos x="T6" y="T7"/>
                  </a:cxn>
                  <a:cxn ang="0">
                    <a:pos x="T8" y="T9"/>
                  </a:cxn>
                  <a:cxn ang="0">
                    <a:pos x="T10" y="T11"/>
                  </a:cxn>
                  <a:cxn ang="0">
                    <a:pos x="T12" y="T13"/>
                  </a:cxn>
                </a:cxnLst>
                <a:rect l="0" t="0" r="r" b="b"/>
                <a:pathLst>
                  <a:path w="54" h="54">
                    <a:moveTo>
                      <a:pt x="54" y="40"/>
                    </a:moveTo>
                    <a:lnTo>
                      <a:pt x="54" y="54"/>
                    </a:lnTo>
                    <a:lnTo>
                      <a:pt x="0" y="54"/>
                    </a:lnTo>
                    <a:lnTo>
                      <a:pt x="0" y="0"/>
                    </a:lnTo>
                    <a:lnTo>
                      <a:pt x="15" y="0"/>
                    </a:lnTo>
                    <a:lnTo>
                      <a:pt x="15" y="40"/>
                    </a:lnTo>
                    <a:lnTo>
                      <a:pt x="54" y="40"/>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1328" name="Freeform 101">
                <a:extLst>
                  <a:ext uri="{FF2B5EF4-FFF2-40B4-BE49-F238E27FC236}">
                    <a16:creationId xmlns:a16="http://schemas.microsoft.com/office/drawing/2014/main" id="{EE7D0EC7-13AC-482B-B67E-0A67728CF6F5}"/>
                  </a:ext>
                  <a:ext uri="{C183D7F6-B498-43B3-948B-1728B52AA6E4}">
                    <adec:decorative xmlns:adec="http://schemas.microsoft.com/office/drawing/2017/decorative" val="1"/>
                  </a:ext>
                </a:extLst>
              </p:cNvPr>
              <p:cNvSpPr>
                <a:spLocks/>
              </p:cNvSpPr>
              <p:nvPr/>
            </p:nvSpPr>
            <p:spPr bwMode="auto">
              <a:xfrm>
                <a:off x="3160050" y="4852789"/>
                <a:ext cx="82550" cy="85725"/>
              </a:xfrm>
              <a:custGeom>
                <a:avLst/>
                <a:gdLst>
                  <a:gd name="T0" fmla="*/ 0 w 52"/>
                  <a:gd name="T1" fmla="*/ 13 h 54"/>
                  <a:gd name="T2" fmla="*/ 0 w 52"/>
                  <a:gd name="T3" fmla="*/ 0 h 54"/>
                  <a:gd name="T4" fmla="*/ 52 w 52"/>
                  <a:gd name="T5" fmla="*/ 0 h 54"/>
                  <a:gd name="T6" fmla="*/ 52 w 52"/>
                  <a:gd name="T7" fmla="*/ 54 h 54"/>
                  <a:gd name="T8" fmla="*/ 39 w 52"/>
                  <a:gd name="T9" fmla="*/ 54 h 54"/>
                  <a:gd name="T10" fmla="*/ 39 w 52"/>
                  <a:gd name="T11" fmla="*/ 13 h 54"/>
                  <a:gd name="T12" fmla="*/ 0 w 52"/>
                  <a:gd name="T13" fmla="*/ 13 h 54"/>
                </a:gdLst>
                <a:ahLst/>
                <a:cxnLst>
                  <a:cxn ang="0">
                    <a:pos x="T0" y="T1"/>
                  </a:cxn>
                  <a:cxn ang="0">
                    <a:pos x="T2" y="T3"/>
                  </a:cxn>
                  <a:cxn ang="0">
                    <a:pos x="T4" y="T5"/>
                  </a:cxn>
                  <a:cxn ang="0">
                    <a:pos x="T6" y="T7"/>
                  </a:cxn>
                  <a:cxn ang="0">
                    <a:pos x="T8" y="T9"/>
                  </a:cxn>
                  <a:cxn ang="0">
                    <a:pos x="T10" y="T11"/>
                  </a:cxn>
                  <a:cxn ang="0">
                    <a:pos x="T12" y="T13"/>
                  </a:cxn>
                </a:cxnLst>
                <a:rect l="0" t="0" r="r" b="b"/>
                <a:pathLst>
                  <a:path w="52" h="54">
                    <a:moveTo>
                      <a:pt x="0" y="13"/>
                    </a:moveTo>
                    <a:lnTo>
                      <a:pt x="0" y="0"/>
                    </a:lnTo>
                    <a:lnTo>
                      <a:pt x="52" y="0"/>
                    </a:lnTo>
                    <a:lnTo>
                      <a:pt x="52" y="54"/>
                    </a:lnTo>
                    <a:lnTo>
                      <a:pt x="39" y="54"/>
                    </a:lnTo>
                    <a:lnTo>
                      <a:pt x="39" y="13"/>
                    </a:lnTo>
                    <a:lnTo>
                      <a:pt x="0" y="13"/>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grpSp>
        <p:sp>
          <p:nvSpPr>
            <p:cNvPr id="1293" name="Rounded Rectangle 32">
              <a:extLst>
                <a:ext uri="{FF2B5EF4-FFF2-40B4-BE49-F238E27FC236}">
                  <a16:creationId xmlns:a16="http://schemas.microsoft.com/office/drawing/2014/main" id="{373D9D35-9F99-44DD-91C4-324AD42B8F8A}"/>
                </a:ext>
                <a:ext uri="{C183D7F6-B498-43B3-948B-1728B52AA6E4}">
                  <adec:decorative xmlns:adec="http://schemas.microsoft.com/office/drawing/2017/decorative" val="1"/>
                </a:ext>
              </a:extLst>
            </p:cNvPr>
            <p:cNvSpPr/>
            <p:nvPr/>
          </p:nvSpPr>
          <p:spPr bwMode="auto">
            <a:xfrm>
              <a:off x="2182393" y="4445810"/>
              <a:ext cx="577352" cy="1449145"/>
            </a:xfrm>
            <a:prstGeom prst="rect">
              <a:avLst/>
            </a:prstGeom>
            <a:solidFill>
              <a:schemeClr val="bg1">
                <a:alpha val="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b"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endParaRPr kumimoji="0" lang="en-US" sz="1198" b="0" i="0" u="none" strike="noStrike" kern="1200" cap="none" spc="0" normalizeH="0" baseline="0" noProof="0">
                <a:ln>
                  <a:noFill/>
                </a:ln>
                <a:gradFill>
                  <a:gsLst>
                    <a:gs pos="0">
                      <a:srgbClr val="FFFFFF"/>
                    </a:gs>
                    <a:gs pos="100000">
                      <a:srgbClr val="FFFFFF"/>
                    </a:gs>
                  </a:gsLst>
                  <a:lin ang="5400000" scaled="0"/>
                </a:gradFill>
                <a:effectLst/>
                <a:uLnTx/>
                <a:uFillTx/>
                <a:latin typeface="Segoe UI" panose="020B0502040204020203" pitchFamily="34" charset="0"/>
                <a:ea typeface="Segoe UI" panose="020B0502040204020203" pitchFamily="34" charset="0"/>
                <a:cs typeface="Segoe UI" panose="020B0502040204020203" pitchFamily="34" charset="0"/>
              </a:endParaRPr>
            </a:p>
          </p:txBody>
        </p:sp>
        <p:grpSp>
          <p:nvGrpSpPr>
            <p:cNvPr id="1294" name="Group 1293">
              <a:extLst>
                <a:ext uri="{FF2B5EF4-FFF2-40B4-BE49-F238E27FC236}">
                  <a16:creationId xmlns:a16="http://schemas.microsoft.com/office/drawing/2014/main" id="{1D21EADF-BB6D-4418-9FF3-D0D0B1F33062}"/>
                </a:ext>
                <a:ext uri="{C183D7F6-B498-43B3-948B-1728B52AA6E4}">
                  <adec:decorative xmlns:adec="http://schemas.microsoft.com/office/drawing/2017/decorative" val="1"/>
                </a:ext>
              </a:extLst>
            </p:cNvPr>
            <p:cNvGrpSpPr/>
            <p:nvPr/>
          </p:nvGrpSpPr>
          <p:grpSpPr>
            <a:xfrm>
              <a:off x="2282971" y="4790876"/>
              <a:ext cx="376196" cy="376194"/>
              <a:chOff x="2282971" y="4790876"/>
              <a:chExt cx="376196" cy="376194"/>
            </a:xfrm>
          </p:grpSpPr>
          <p:sp>
            <p:nvSpPr>
              <p:cNvPr id="1298" name="Rectangle 458">
                <a:extLst>
                  <a:ext uri="{FF2B5EF4-FFF2-40B4-BE49-F238E27FC236}">
                    <a16:creationId xmlns:a16="http://schemas.microsoft.com/office/drawing/2014/main" id="{A1FACABE-731B-4AFE-94BA-A6194F3223DF}"/>
                  </a:ext>
                  <a:ext uri="{C183D7F6-B498-43B3-948B-1728B52AA6E4}">
                    <adec:decorative xmlns:adec="http://schemas.microsoft.com/office/drawing/2017/decorative" val="1"/>
                  </a:ext>
                </a:extLst>
              </p:cNvPr>
              <p:cNvSpPr>
                <a:spLocks noChangeArrowheads="1"/>
              </p:cNvSpPr>
              <p:nvPr/>
            </p:nvSpPr>
            <p:spPr bwMode="auto">
              <a:xfrm>
                <a:off x="2282971" y="4790876"/>
                <a:ext cx="376196" cy="38917"/>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panose="020B0502040204020203" pitchFamily="34" charset="0"/>
                  <a:cs typeface="Segoe UI" panose="020B0502040204020203" pitchFamily="34" charset="0"/>
                </a:endParaRPr>
              </a:p>
            </p:txBody>
          </p:sp>
          <p:sp>
            <p:nvSpPr>
              <p:cNvPr id="1299" name="Rectangle 459">
                <a:extLst>
                  <a:ext uri="{FF2B5EF4-FFF2-40B4-BE49-F238E27FC236}">
                    <a16:creationId xmlns:a16="http://schemas.microsoft.com/office/drawing/2014/main" id="{8362CBA1-B43A-48FE-A99B-E67F8324FD1A}"/>
                  </a:ext>
                  <a:ext uri="{C183D7F6-B498-43B3-948B-1728B52AA6E4}">
                    <adec:decorative xmlns:adec="http://schemas.microsoft.com/office/drawing/2017/decorative" val="1"/>
                  </a:ext>
                </a:extLst>
              </p:cNvPr>
              <p:cNvSpPr>
                <a:spLocks noChangeArrowheads="1"/>
              </p:cNvSpPr>
              <p:nvPr/>
            </p:nvSpPr>
            <p:spPr bwMode="auto">
              <a:xfrm>
                <a:off x="2282971" y="4829793"/>
                <a:ext cx="376196" cy="138370"/>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panose="020B0502040204020203" pitchFamily="34" charset="0"/>
                  <a:cs typeface="Segoe UI" panose="020B0502040204020203" pitchFamily="34" charset="0"/>
                </a:endParaRPr>
              </a:p>
            </p:txBody>
          </p:sp>
          <p:sp>
            <p:nvSpPr>
              <p:cNvPr id="1300" name="Rectangle 460">
                <a:extLst>
                  <a:ext uri="{FF2B5EF4-FFF2-40B4-BE49-F238E27FC236}">
                    <a16:creationId xmlns:a16="http://schemas.microsoft.com/office/drawing/2014/main" id="{2FC1DC79-4954-446E-BA96-1D792D2663E7}"/>
                  </a:ext>
                  <a:ext uri="{C183D7F6-B498-43B3-948B-1728B52AA6E4}">
                    <adec:decorative xmlns:adec="http://schemas.microsoft.com/office/drawing/2017/decorative" val="1"/>
                  </a:ext>
                </a:extLst>
              </p:cNvPr>
              <p:cNvSpPr>
                <a:spLocks noChangeArrowheads="1"/>
              </p:cNvSpPr>
              <p:nvPr/>
            </p:nvSpPr>
            <p:spPr bwMode="auto">
              <a:xfrm>
                <a:off x="2282971" y="4988342"/>
                <a:ext cx="79276" cy="79275"/>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panose="020B0502040204020203" pitchFamily="34" charset="0"/>
                  <a:cs typeface="Segoe UI" panose="020B0502040204020203" pitchFamily="34" charset="0"/>
                </a:endParaRPr>
              </a:p>
            </p:txBody>
          </p:sp>
          <p:sp>
            <p:nvSpPr>
              <p:cNvPr id="1301" name="Rectangle 461">
                <a:extLst>
                  <a:ext uri="{FF2B5EF4-FFF2-40B4-BE49-F238E27FC236}">
                    <a16:creationId xmlns:a16="http://schemas.microsoft.com/office/drawing/2014/main" id="{FA71A2E7-5B96-493F-97FE-85B08E3E84EE}"/>
                  </a:ext>
                  <a:ext uri="{C183D7F6-B498-43B3-948B-1728B52AA6E4}">
                    <adec:decorative xmlns:adec="http://schemas.microsoft.com/office/drawing/2017/decorative" val="1"/>
                  </a:ext>
                </a:extLst>
              </p:cNvPr>
              <p:cNvSpPr>
                <a:spLocks noChangeArrowheads="1"/>
              </p:cNvSpPr>
              <p:nvPr/>
            </p:nvSpPr>
            <p:spPr bwMode="auto">
              <a:xfrm>
                <a:off x="2382425" y="4988342"/>
                <a:ext cx="77834" cy="79275"/>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panose="020B0502040204020203" pitchFamily="34" charset="0"/>
                  <a:cs typeface="Segoe UI" panose="020B0502040204020203" pitchFamily="34" charset="0"/>
                </a:endParaRPr>
              </a:p>
            </p:txBody>
          </p:sp>
          <p:sp>
            <p:nvSpPr>
              <p:cNvPr id="1302" name="Rectangle 462">
                <a:extLst>
                  <a:ext uri="{FF2B5EF4-FFF2-40B4-BE49-F238E27FC236}">
                    <a16:creationId xmlns:a16="http://schemas.microsoft.com/office/drawing/2014/main" id="{7257C972-3D01-447C-BA7B-BE88159EEE96}"/>
                  </a:ext>
                  <a:ext uri="{C183D7F6-B498-43B3-948B-1728B52AA6E4}">
                    <adec:decorative xmlns:adec="http://schemas.microsoft.com/office/drawing/2017/decorative" val="1"/>
                  </a:ext>
                </a:extLst>
              </p:cNvPr>
              <p:cNvSpPr>
                <a:spLocks noChangeArrowheads="1"/>
              </p:cNvSpPr>
              <p:nvPr/>
            </p:nvSpPr>
            <p:spPr bwMode="auto">
              <a:xfrm>
                <a:off x="2480437" y="4988342"/>
                <a:ext cx="79276" cy="79275"/>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panose="020B0502040204020203" pitchFamily="34" charset="0"/>
                  <a:cs typeface="Segoe UI" panose="020B0502040204020203" pitchFamily="34" charset="0"/>
                </a:endParaRPr>
              </a:p>
            </p:txBody>
          </p:sp>
          <p:sp>
            <p:nvSpPr>
              <p:cNvPr id="1303" name="Rectangle 463">
                <a:extLst>
                  <a:ext uri="{FF2B5EF4-FFF2-40B4-BE49-F238E27FC236}">
                    <a16:creationId xmlns:a16="http://schemas.microsoft.com/office/drawing/2014/main" id="{A8D335EF-F9B0-4986-B44D-47EF10A89D11}"/>
                  </a:ext>
                  <a:ext uri="{C183D7F6-B498-43B3-948B-1728B52AA6E4}">
                    <adec:decorative xmlns:adec="http://schemas.microsoft.com/office/drawing/2017/decorative" val="1"/>
                  </a:ext>
                </a:extLst>
              </p:cNvPr>
              <p:cNvSpPr>
                <a:spLocks noChangeArrowheads="1"/>
              </p:cNvSpPr>
              <p:nvPr/>
            </p:nvSpPr>
            <p:spPr bwMode="auto">
              <a:xfrm>
                <a:off x="2579891" y="4988342"/>
                <a:ext cx="79276" cy="79275"/>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panose="020B0502040204020203" pitchFamily="34" charset="0"/>
                  <a:cs typeface="Segoe UI" panose="020B0502040204020203" pitchFamily="34" charset="0"/>
                </a:endParaRPr>
              </a:p>
            </p:txBody>
          </p:sp>
          <p:sp>
            <p:nvSpPr>
              <p:cNvPr id="1304" name="Rectangle 464">
                <a:extLst>
                  <a:ext uri="{FF2B5EF4-FFF2-40B4-BE49-F238E27FC236}">
                    <a16:creationId xmlns:a16="http://schemas.microsoft.com/office/drawing/2014/main" id="{341BB0BB-4FF3-414D-880E-6A72CC8338AC}"/>
                  </a:ext>
                  <a:ext uri="{C183D7F6-B498-43B3-948B-1728B52AA6E4}">
                    <adec:decorative xmlns:adec="http://schemas.microsoft.com/office/drawing/2017/decorative" val="1"/>
                  </a:ext>
                </a:extLst>
              </p:cNvPr>
              <p:cNvSpPr>
                <a:spLocks noChangeArrowheads="1"/>
              </p:cNvSpPr>
              <p:nvPr/>
            </p:nvSpPr>
            <p:spPr bwMode="auto">
              <a:xfrm>
                <a:off x="2282971" y="5087795"/>
                <a:ext cx="177288" cy="79275"/>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panose="020B0502040204020203" pitchFamily="34" charset="0"/>
                  <a:cs typeface="Segoe UI" panose="020B0502040204020203" pitchFamily="34" charset="0"/>
                </a:endParaRPr>
              </a:p>
            </p:txBody>
          </p:sp>
          <p:sp>
            <p:nvSpPr>
              <p:cNvPr id="1305" name="Rectangle 465">
                <a:extLst>
                  <a:ext uri="{FF2B5EF4-FFF2-40B4-BE49-F238E27FC236}">
                    <a16:creationId xmlns:a16="http://schemas.microsoft.com/office/drawing/2014/main" id="{B4E4D996-428A-43AB-ABD3-7F134F27E75F}"/>
                  </a:ext>
                  <a:ext uri="{C183D7F6-B498-43B3-948B-1728B52AA6E4}">
                    <adec:decorative xmlns:adec="http://schemas.microsoft.com/office/drawing/2017/decorative" val="1"/>
                  </a:ext>
                </a:extLst>
              </p:cNvPr>
              <p:cNvSpPr>
                <a:spLocks noChangeArrowheads="1"/>
              </p:cNvSpPr>
              <p:nvPr/>
            </p:nvSpPr>
            <p:spPr bwMode="auto">
              <a:xfrm>
                <a:off x="2480437" y="5087795"/>
                <a:ext cx="178729" cy="79275"/>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panose="020B0502040204020203" pitchFamily="34" charset="0"/>
                  <a:cs typeface="Segoe UI" panose="020B0502040204020203" pitchFamily="34" charset="0"/>
                </a:endParaRPr>
              </a:p>
            </p:txBody>
          </p:sp>
        </p:grpSp>
        <p:pic>
          <p:nvPicPr>
            <p:cNvPr id="1295" name="Picture 2">
              <a:extLst>
                <a:ext uri="{FF2B5EF4-FFF2-40B4-BE49-F238E27FC236}">
                  <a16:creationId xmlns:a16="http://schemas.microsoft.com/office/drawing/2014/main" id="{647B6C84-72E3-4021-961B-9F1DBA8A8E56}"/>
                </a:ext>
                <a:ext uri="{C183D7F6-B498-43B3-948B-1728B52AA6E4}">
                  <adec:decorative xmlns:adec="http://schemas.microsoft.com/office/drawing/2017/decorative" val="1"/>
                </a:ext>
              </a:extLst>
            </p:cNvPr>
            <p:cNvPicPr>
              <a:picLocks noChangeAspect="1" noChangeArrowheads="1"/>
            </p:cNvPicPr>
            <p:nvPr/>
          </p:nvPicPr>
          <p:blipFill>
            <a:blip r:embed="rId8"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3629673" y="4532377"/>
              <a:ext cx="271123" cy="271123"/>
            </a:xfrm>
            <a:prstGeom prst="rect">
              <a:avLst/>
            </a:prstGeom>
            <a:noFill/>
          </p:spPr>
        </p:pic>
        <p:pic>
          <p:nvPicPr>
            <p:cNvPr id="1296" name="Picture 2">
              <a:extLst>
                <a:ext uri="{FF2B5EF4-FFF2-40B4-BE49-F238E27FC236}">
                  <a16:creationId xmlns:a16="http://schemas.microsoft.com/office/drawing/2014/main" id="{0A5330B6-FE3E-47BF-B6B6-D37A70B29AFC}"/>
                </a:ext>
                <a:ext uri="{C183D7F6-B498-43B3-948B-1728B52AA6E4}">
                  <adec:decorative xmlns:adec="http://schemas.microsoft.com/office/drawing/2017/decorative" val="1"/>
                </a:ext>
              </a:extLst>
            </p:cNvPr>
            <p:cNvPicPr>
              <a:picLocks noChangeAspect="1" noChangeArrowheads="1"/>
            </p:cNvPicPr>
            <p:nvPr/>
          </p:nvPicPr>
          <p:blipFill rotWithShape="1">
            <a:blip r:embed="rId9" cstate="email">
              <a:extLst>
                <a:ext uri="{28A0092B-C50C-407E-A947-70E740481C1C}">
                  <a14:useLocalDpi xmlns:a14="http://schemas.microsoft.com/office/drawing/2010/main"/>
                </a:ext>
              </a:extLst>
            </a:blip>
            <a:srcRect b="-8199"/>
            <a:stretch/>
          </p:blipFill>
          <p:spPr bwMode="auto">
            <a:xfrm>
              <a:off x="3599907" y="5042869"/>
              <a:ext cx="330655" cy="293773"/>
            </a:xfrm>
            <a:prstGeom prst="rect">
              <a:avLst/>
            </a:prstGeom>
            <a:noFill/>
          </p:spPr>
        </p:pic>
        <p:pic>
          <p:nvPicPr>
            <p:cNvPr id="1297" name="Picture 2">
              <a:extLst>
                <a:ext uri="{FF2B5EF4-FFF2-40B4-BE49-F238E27FC236}">
                  <a16:creationId xmlns:a16="http://schemas.microsoft.com/office/drawing/2014/main" id="{88177F84-BCA0-4D1D-91FB-669375229524}"/>
                </a:ext>
                <a:ext uri="{C183D7F6-B498-43B3-948B-1728B52AA6E4}">
                  <adec:decorative xmlns:adec="http://schemas.microsoft.com/office/drawing/2017/decorative" val="1"/>
                </a:ext>
              </a:extLst>
            </p:cNvPr>
            <p:cNvPicPr>
              <a:picLocks noChangeAspect="1" noChangeArrowheads="1"/>
            </p:cNvPicPr>
            <p:nvPr/>
          </p:nvPicPr>
          <p:blipFill rotWithShape="1">
            <a:blip r:embed="rId9" cstate="email">
              <a:extLst>
                <a:ext uri="{28A0092B-C50C-407E-A947-70E740481C1C}">
                  <a14:useLocalDpi xmlns:a14="http://schemas.microsoft.com/office/drawing/2010/main"/>
                </a:ext>
              </a:extLst>
            </a:blip>
            <a:srcRect b="-8199"/>
            <a:stretch/>
          </p:blipFill>
          <p:spPr bwMode="auto">
            <a:xfrm>
              <a:off x="3599907" y="5531712"/>
              <a:ext cx="330655" cy="293773"/>
            </a:xfrm>
            <a:prstGeom prst="rect">
              <a:avLst/>
            </a:prstGeom>
            <a:noFill/>
          </p:spPr>
        </p:pic>
        <p:sp>
          <p:nvSpPr>
            <p:cNvPr id="1336" name="TextBox 1335">
              <a:extLst>
                <a:ext uri="{FF2B5EF4-FFF2-40B4-BE49-F238E27FC236}">
                  <a16:creationId xmlns:a16="http://schemas.microsoft.com/office/drawing/2014/main" id="{B321D336-89DE-4665-81AE-B53B1297F5CB}"/>
                </a:ext>
              </a:extLst>
            </p:cNvPr>
            <p:cNvSpPr txBox="1"/>
            <p:nvPr/>
          </p:nvSpPr>
          <p:spPr>
            <a:xfrm>
              <a:off x="1434324" y="5294095"/>
              <a:ext cx="814868" cy="400110"/>
            </a:xfrm>
            <a:prstGeom prst="rect">
              <a:avLst/>
            </a:prstGeom>
            <a:noFill/>
          </p:spPr>
          <p:txBody>
            <a:bodyPr wrap="square">
              <a:sp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effectLst/>
                  <a:uLnTx/>
                  <a:uFillTx/>
                  <a:latin typeface="Segoe UI" panose="020B0502040204020203" pitchFamily="34" charset="0"/>
                  <a:ea typeface="Segoe UI" panose="020B0502040204020203" pitchFamily="34" charset="0"/>
                  <a:cs typeface="Segoe UI" panose="020B0502040204020203" pitchFamily="34" charset="0"/>
                </a:rPr>
                <a:t>Azure </a:t>
              </a:r>
            </a:p>
            <a:p>
              <a:pPr marL="0" marR="0" lvl="0" indent="0" algn="ctr" defTabSz="931015"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effectLst/>
                  <a:uLnTx/>
                  <a:uFillTx/>
                  <a:latin typeface="Segoe UI" panose="020B0502040204020203" pitchFamily="34" charset="0"/>
                  <a:ea typeface="Segoe UI" panose="020B0502040204020203" pitchFamily="34" charset="0"/>
                  <a:cs typeface="Segoe UI" panose="020B0502040204020203" pitchFamily="34" charset="0"/>
                </a:rPr>
                <a:t>AD</a:t>
              </a:r>
            </a:p>
          </p:txBody>
        </p:sp>
        <p:sp>
          <p:nvSpPr>
            <p:cNvPr id="1337" name="TextBox 1336">
              <a:extLst>
                <a:ext uri="{FF2B5EF4-FFF2-40B4-BE49-F238E27FC236}">
                  <a16:creationId xmlns:a16="http://schemas.microsoft.com/office/drawing/2014/main" id="{AFFBE063-BF53-4343-8FBE-D8402516F20F}"/>
                </a:ext>
              </a:extLst>
            </p:cNvPr>
            <p:cNvSpPr txBox="1"/>
            <p:nvPr/>
          </p:nvSpPr>
          <p:spPr>
            <a:xfrm>
              <a:off x="2063635" y="5294095"/>
              <a:ext cx="814868" cy="400110"/>
            </a:xfrm>
            <a:prstGeom prst="rect">
              <a:avLst/>
            </a:prstGeom>
            <a:noFill/>
          </p:spPr>
          <p:txBody>
            <a:bodyPr wrap="square">
              <a:sp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a:noFill/>
                  </a:ln>
                  <a:effectLst/>
                  <a:uLnTx/>
                  <a:uFillTx/>
                  <a:latin typeface="Segoe UI" panose="020B0502040204020203" pitchFamily="34" charset="0"/>
                  <a:ea typeface="Segoe UI" panose="020B0502040204020203" pitchFamily="34" charset="0"/>
                  <a:cs typeface="Segoe UI" panose="020B0502040204020203" pitchFamily="34" charset="0"/>
                </a:rPr>
                <a:t>App Config</a:t>
              </a:r>
            </a:p>
          </p:txBody>
        </p:sp>
        <p:sp>
          <p:nvSpPr>
            <p:cNvPr id="1338" name="TextBox 1337">
              <a:extLst>
                <a:ext uri="{FF2B5EF4-FFF2-40B4-BE49-F238E27FC236}">
                  <a16:creationId xmlns:a16="http://schemas.microsoft.com/office/drawing/2014/main" id="{DF7A18C5-8944-425C-A848-50F48749A10E}"/>
                </a:ext>
              </a:extLst>
            </p:cNvPr>
            <p:cNvSpPr txBox="1"/>
            <p:nvPr/>
          </p:nvSpPr>
          <p:spPr>
            <a:xfrm>
              <a:off x="2732143" y="5294095"/>
              <a:ext cx="816126" cy="400110"/>
            </a:xfrm>
            <a:prstGeom prst="rect">
              <a:avLst/>
            </a:prstGeom>
            <a:noFill/>
          </p:spPr>
          <p:txBody>
            <a:bodyPr wrap="square">
              <a:sp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a:noFill/>
                  </a:ln>
                  <a:effectLst/>
                  <a:uLnTx/>
                  <a:uFillTx/>
                  <a:latin typeface="Segoe UI" panose="020B0502040204020203" pitchFamily="34" charset="0"/>
                  <a:ea typeface="Segoe UI" panose="020B0502040204020203" pitchFamily="34" charset="0"/>
                  <a:cs typeface="Segoe UI" panose="020B0502040204020203" pitchFamily="34" charset="0"/>
                </a:rPr>
                <a:t>Azure Monitor</a:t>
              </a:r>
            </a:p>
          </p:txBody>
        </p:sp>
        <p:sp>
          <p:nvSpPr>
            <p:cNvPr id="1339" name="TextBox 1338">
              <a:extLst>
                <a:ext uri="{FF2B5EF4-FFF2-40B4-BE49-F238E27FC236}">
                  <a16:creationId xmlns:a16="http://schemas.microsoft.com/office/drawing/2014/main" id="{95833BBF-094D-4C4B-BD99-D5E3D54419B6}"/>
                </a:ext>
              </a:extLst>
            </p:cNvPr>
            <p:cNvSpPr txBox="1"/>
            <p:nvPr/>
          </p:nvSpPr>
          <p:spPr>
            <a:xfrm>
              <a:off x="3895188" y="4544827"/>
              <a:ext cx="1775569" cy="246221"/>
            </a:xfrm>
            <a:prstGeom prst="rect">
              <a:avLst/>
            </a:prstGeom>
            <a:noFill/>
          </p:spPr>
          <p:txBody>
            <a:bodyPr wrap="square" anchor="ctr">
              <a:spAutoFit/>
            </a:bodyPr>
            <a:lstStyle/>
            <a:p>
              <a:pPr marL="0" marR="0" lvl="0" indent="0" algn="l" defTabSz="931015"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a:noFill/>
                  </a:ln>
                  <a:effectLst/>
                  <a:uLnTx/>
                  <a:uFillTx/>
                  <a:latin typeface="Segoe UI" panose="020B0502040204020203" pitchFamily="34" charset="0"/>
                  <a:ea typeface="Segoe UI" panose="020B0502040204020203" pitchFamily="34" charset="0"/>
                  <a:cs typeface="Segoe UI" panose="020B0502040204020203" pitchFamily="34" charset="0"/>
                </a:rPr>
                <a:t>Secure ARM Templates</a:t>
              </a:r>
            </a:p>
          </p:txBody>
        </p:sp>
        <p:sp>
          <p:nvSpPr>
            <p:cNvPr id="1340" name="TextBox 1339">
              <a:extLst>
                <a:ext uri="{FF2B5EF4-FFF2-40B4-BE49-F238E27FC236}">
                  <a16:creationId xmlns:a16="http://schemas.microsoft.com/office/drawing/2014/main" id="{DF769AC6-9F05-4170-99EA-95FC46B1512C}"/>
                </a:ext>
              </a:extLst>
            </p:cNvPr>
            <p:cNvSpPr txBox="1"/>
            <p:nvPr/>
          </p:nvSpPr>
          <p:spPr>
            <a:xfrm>
              <a:off x="3895188" y="5047272"/>
              <a:ext cx="1775569" cy="246221"/>
            </a:xfrm>
            <a:prstGeom prst="rect">
              <a:avLst/>
            </a:prstGeom>
            <a:noFill/>
          </p:spPr>
          <p:txBody>
            <a:bodyPr wrap="square" anchor="ctr">
              <a:spAutoFit/>
            </a:bodyPr>
            <a:lstStyle/>
            <a:p>
              <a:pPr marL="0" marR="0" lvl="0" indent="0" algn="l" defTabSz="931015"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a:noFill/>
                  </a:ln>
                  <a:effectLst/>
                  <a:uLnTx/>
                  <a:uFillTx/>
                  <a:latin typeface="Segoe UI" panose="020B0502040204020203" pitchFamily="34" charset="0"/>
                  <a:ea typeface="Segoe UI" panose="020B0502040204020203" pitchFamily="34" charset="0"/>
                  <a:cs typeface="Segoe UI" panose="020B0502040204020203" pitchFamily="34" charset="0"/>
                </a:rPr>
                <a:t>Secure Azure Policy</a:t>
              </a:r>
            </a:p>
          </p:txBody>
        </p:sp>
        <p:sp>
          <p:nvSpPr>
            <p:cNvPr id="1341" name="TextBox 1340">
              <a:extLst>
                <a:ext uri="{FF2B5EF4-FFF2-40B4-BE49-F238E27FC236}">
                  <a16:creationId xmlns:a16="http://schemas.microsoft.com/office/drawing/2014/main" id="{604CA4DC-E445-4A9C-97F9-19B0B35AF8AE}"/>
                </a:ext>
              </a:extLst>
            </p:cNvPr>
            <p:cNvSpPr txBox="1"/>
            <p:nvPr/>
          </p:nvSpPr>
          <p:spPr>
            <a:xfrm>
              <a:off x="3895188" y="5549716"/>
              <a:ext cx="1775569" cy="246221"/>
            </a:xfrm>
            <a:prstGeom prst="rect">
              <a:avLst/>
            </a:prstGeom>
            <a:noFill/>
          </p:spPr>
          <p:txBody>
            <a:bodyPr wrap="square" anchor="ctr">
              <a:spAutoFit/>
            </a:bodyPr>
            <a:lstStyle/>
            <a:p>
              <a:pPr marL="0" marR="0" lvl="0" indent="0" algn="l" defTabSz="931015"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a:noFill/>
                  </a:ln>
                  <a:effectLst/>
                  <a:uLnTx/>
                  <a:uFillTx/>
                  <a:latin typeface="Segoe UI" panose="020B0502040204020203" pitchFamily="34" charset="0"/>
                  <a:ea typeface="Segoe UI" panose="020B0502040204020203" pitchFamily="34" charset="0"/>
                  <a:cs typeface="Segoe UI" panose="020B0502040204020203" pitchFamily="34" charset="0"/>
                </a:rPr>
                <a:t>Azure Key Vault</a:t>
              </a:r>
            </a:p>
          </p:txBody>
        </p:sp>
        <p:sp>
          <p:nvSpPr>
            <p:cNvPr id="1342" name="TextBox 1341">
              <a:extLst>
                <a:ext uri="{FF2B5EF4-FFF2-40B4-BE49-F238E27FC236}">
                  <a16:creationId xmlns:a16="http://schemas.microsoft.com/office/drawing/2014/main" id="{8001432D-0D07-4E4E-9FAD-4784F73EAF23}"/>
                </a:ext>
              </a:extLst>
            </p:cNvPr>
            <p:cNvSpPr txBox="1"/>
            <p:nvPr/>
          </p:nvSpPr>
          <p:spPr>
            <a:xfrm>
              <a:off x="5624197" y="4589253"/>
              <a:ext cx="4079777" cy="323165"/>
            </a:xfrm>
            <a:prstGeom prst="rect">
              <a:avLst/>
            </a:prstGeom>
            <a:noFill/>
          </p:spPr>
          <p:txBody>
            <a:bodyPr wrap="square" rtlCol="0">
              <a:spAutoFit/>
            </a:bodyPr>
            <a:lstStyle/>
            <a:p>
              <a:pPr marL="0" marR="0" lvl="0" indent="0" algn="ctr" defTabSz="28575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Azure Security Center</a:t>
              </a:r>
            </a:p>
          </p:txBody>
        </p:sp>
        <p:sp>
          <p:nvSpPr>
            <p:cNvPr id="1343" name="Rounded Rectangle 32">
              <a:extLst>
                <a:ext uri="{FF2B5EF4-FFF2-40B4-BE49-F238E27FC236}">
                  <a16:creationId xmlns:a16="http://schemas.microsoft.com/office/drawing/2014/main" id="{15AAB3CF-41C5-4F11-8190-A8A4CC444A59}"/>
                </a:ext>
              </a:extLst>
            </p:cNvPr>
            <p:cNvSpPr/>
            <p:nvPr/>
          </p:nvSpPr>
          <p:spPr bwMode="auto">
            <a:xfrm>
              <a:off x="5739878" y="5020661"/>
              <a:ext cx="899790" cy="65731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ctr"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chemeClr val="tx1"/>
                  </a:solidFill>
                  <a:effectLst/>
                  <a:uLnTx/>
                  <a:uFillTx/>
                  <a:latin typeface="Segoe UI" panose="020B0502040204020203" pitchFamily="34" charset="0"/>
                  <a:ea typeface="Segoe UI" panose="020B0502040204020203" pitchFamily="34" charset="0"/>
                  <a:cs typeface="Segoe UI" panose="020B0502040204020203" pitchFamily="34" charset="0"/>
                </a:rPr>
                <a:t>Azure Secure Score</a:t>
              </a:r>
            </a:p>
          </p:txBody>
        </p:sp>
        <p:sp>
          <p:nvSpPr>
            <p:cNvPr id="1344" name="Rounded Rectangle 32">
              <a:extLst>
                <a:ext uri="{FF2B5EF4-FFF2-40B4-BE49-F238E27FC236}">
                  <a16:creationId xmlns:a16="http://schemas.microsoft.com/office/drawing/2014/main" id="{154D632E-7586-4219-9E7C-937DD23871AE}"/>
                </a:ext>
              </a:extLst>
            </p:cNvPr>
            <p:cNvSpPr/>
            <p:nvPr/>
          </p:nvSpPr>
          <p:spPr bwMode="auto">
            <a:xfrm>
              <a:off x="6722752" y="5020661"/>
              <a:ext cx="899790" cy="65731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299" tIns="146078" rIns="91299" bIns="146078" numCol="1" spcCol="0" rtlCol="0" fromWordArt="0" anchor="ctr"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chemeClr val="tx1"/>
                  </a:solidFill>
                  <a:effectLst/>
                  <a:uLnTx/>
                  <a:uFillTx/>
                  <a:latin typeface="Segoe UI" panose="020B0502040204020203" pitchFamily="34" charset="0"/>
                  <a:ea typeface="Segoe UI" panose="020B0502040204020203" pitchFamily="34" charset="0"/>
                  <a:cs typeface="Segoe UI" panose="020B0502040204020203" pitchFamily="34" charset="0"/>
                </a:rPr>
                <a:t>Azure Defender</a:t>
              </a:r>
            </a:p>
          </p:txBody>
        </p:sp>
        <p:sp>
          <p:nvSpPr>
            <p:cNvPr id="1345" name="Rounded Rectangle 32">
              <a:extLst>
                <a:ext uri="{FF2B5EF4-FFF2-40B4-BE49-F238E27FC236}">
                  <a16:creationId xmlns:a16="http://schemas.microsoft.com/office/drawing/2014/main" id="{EB4376E4-766E-4631-8B26-4CB163727EA3}"/>
                </a:ext>
              </a:extLst>
            </p:cNvPr>
            <p:cNvSpPr/>
            <p:nvPr/>
          </p:nvSpPr>
          <p:spPr bwMode="auto">
            <a:xfrm>
              <a:off x="7705627" y="5020661"/>
              <a:ext cx="899790" cy="65731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ctr"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chemeClr val="tx1"/>
                  </a:solidFill>
                  <a:effectLst/>
                  <a:uLnTx/>
                  <a:uFillTx/>
                  <a:latin typeface="Segoe UI" panose="020B0502040204020203" pitchFamily="34" charset="0"/>
                  <a:ea typeface="Segoe UI" panose="020B0502040204020203" pitchFamily="34" charset="0"/>
                  <a:cs typeface="Segoe UI" panose="020B0502040204020203" pitchFamily="34" charset="0"/>
                </a:rPr>
                <a:t>WAF / DDoS</a:t>
              </a:r>
            </a:p>
          </p:txBody>
        </p:sp>
        <p:sp>
          <p:nvSpPr>
            <p:cNvPr id="1346" name="Rounded Rectangle 32">
              <a:extLst>
                <a:ext uri="{FF2B5EF4-FFF2-40B4-BE49-F238E27FC236}">
                  <a16:creationId xmlns:a16="http://schemas.microsoft.com/office/drawing/2014/main" id="{519F02EF-74EB-49D8-9846-085E1126117B}"/>
                </a:ext>
              </a:extLst>
            </p:cNvPr>
            <p:cNvSpPr/>
            <p:nvPr/>
          </p:nvSpPr>
          <p:spPr bwMode="auto">
            <a:xfrm>
              <a:off x="8688502" y="5020661"/>
              <a:ext cx="899790" cy="65731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598" tIns="146078" rIns="182598" bIns="146078" numCol="1" spcCol="0" rtlCol="0" fromWordArt="0" anchor="ctr" anchorCtr="0" forceAA="0" compatLnSpc="1">
              <a:prstTxWarp prst="textNoShape">
                <a:avLst/>
              </a:prstTxWarp>
              <a:no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chemeClr val="tx1"/>
                  </a:solidFill>
                  <a:effectLst/>
                  <a:uLnTx/>
                  <a:uFillTx/>
                  <a:latin typeface="Segoe UI" panose="020B0502040204020203" pitchFamily="34" charset="0"/>
                  <a:ea typeface="Segoe UI" panose="020B0502040204020203" pitchFamily="34" charset="0"/>
                  <a:cs typeface="Segoe UI" panose="020B0502040204020203" pitchFamily="34" charset="0"/>
                </a:rPr>
                <a:t>Azure Firewall</a:t>
              </a:r>
            </a:p>
          </p:txBody>
        </p:sp>
        <p:sp>
          <p:nvSpPr>
            <p:cNvPr id="1347" name="TextBox 1346">
              <a:extLst>
                <a:ext uri="{FF2B5EF4-FFF2-40B4-BE49-F238E27FC236}">
                  <a16:creationId xmlns:a16="http://schemas.microsoft.com/office/drawing/2014/main" id="{4F8F2376-4080-463F-8E84-A231A0D22AA9}"/>
                </a:ext>
              </a:extLst>
            </p:cNvPr>
            <p:cNvSpPr txBox="1"/>
            <p:nvPr/>
          </p:nvSpPr>
          <p:spPr>
            <a:xfrm>
              <a:off x="10026289" y="5294095"/>
              <a:ext cx="995570" cy="276999"/>
            </a:xfrm>
            <a:prstGeom prst="rect">
              <a:avLst/>
            </a:prstGeom>
            <a:noFill/>
          </p:spPr>
          <p:txBody>
            <a:bodyPr wrap="square">
              <a:spAutoFit/>
            </a:bodyPr>
            <a:lstStyle/>
            <a:p>
              <a:pPr marL="0" marR="0" lvl="0" indent="0" algn="ctr" defTabSz="931015"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effectLst/>
                  <a:uLnTx/>
                  <a:uFillTx/>
                  <a:latin typeface="Segoe UI" panose="020B0502040204020203" pitchFamily="34" charset="0"/>
                  <a:ea typeface="Segoe UI" panose="020B0502040204020203" pitchFamily="34" charset="0"/>
                  <a:cs typeface="Segoe UI" panose="020B0502040204020203" pitchFamily="34" charset="0"/>
                </a:rPr>
                <a:t>Sentinel</a:t>
              </a:r>
            </a:p>
          </p:txBody>
        </p:sp>
      </p:grpSp>
      <p:sp>
        <p:nvSpPr>
          <p:cNvPr id="7" name="Title 6">
            <a:extLst>
              <a:ext uri="{FF2B5EF4-FFF2-40B4-BE49-F238E27FC236}">
                <a16:creationId xmlns:a16="http://schemas.microsoft.com/office/drawing/2014/main" id="{62173B29-453D-4BEA-0A9A-3D2E04559B29}"/>
              </a:ext>
            </a:extLst>
          </p:cNvPr>
          <p:cNvSpPr>
            <a:spLocks noGrp="1"/>
          </p:cNvSpPr>
          <p:nvPr>
            <p:ph type="title"/>
          </p:nvPr>
        </p:nvSpPr>
        <p:spPr/>
        <p:txBody>
          <a:bodyPr/>
          <a:lstStyle/>
          <a:p>
            <a:r>
              <a:rPr lang="en-US" dirty="0">
                <a:solidFill>
                  <a:schemeClr val="tx1"/>
                </a:solidFill>
                <a:latin typeface="Segoe UI Semibold" panose="020B0502040204020203" pitchFamily="34" charset="0"/>
                <a:cs typeface="Segoe UI Semibold" panose="020B0502040204020203" pitchFamily="34" charset="0"/>
              </a:rPr>
              <a:t>Develop apps securely with a unified solution from Microsoft</a:t>
            </a:r>
            <a:endParaRPr lang="en-NL" dirty="0">
              <a:solidFill>
                <a:schemeClr val="tx1"/>
              </a:solidFill>
              <a:latin typeface="Segoe UI Semibold" panose="020B0502040204020203" pitchFamily="34" charset="0"/>
              <a:cs typeface="Segoe UI Semibold" panose="020B0502040204020203" pitchFamily="34" charset="0"/>
            </a:endParaRPr>
          </a:p>
        </p:txBody>
      </p:sp>
    </p:spTree>
    <p:extLst>
      <p:ext uri="{BB962C8B-B14F-4D97-AF65-F5344CB8AC3E}">
        <p14:creationId xmlns:p14="http://schemas.microsoft.com/office/powerpoint/2010/main" val="2212467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lowchart: Manual Input 74">
            <a:extLst>
              <a:ext uri="{FF2B5EF4-FFF2-40B4-BE49-F238E27FC236}">
                <a16:creationId xmlns:a16="http://schemas.microsoft.com/office/drawing/2014/main" id="{F371C1C1-6AFD-8FA6-C125-6CDB962C91BC}"/>
              </a:ext>
              <a:ext uri="{C183D7F6-B498-43B3-948B-1728B52AA6E4}">
                <adec:decorative xmlns:adec="http://schemas.microsoft.com/office/drawing/2017/decorative" val="1"/>
              </a:ext>
            </a:extLst>
          </p:cNvPr>
          <p:cNvSpPr/>
          <p:nvPr/>
        </p:nvSpPr>
        <p:spPr bwMode="auto">
          <a:xfrm flipH="1">
            <a:off x="857" y="4813754"/>
            <a:ext cx="12190262" cy="2043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defTabSz="932293" fontAlgn="base">
              <a:spcBef>
                <a:spcPct val="0"/>
              </a:spcBef>
              <a:spcAft>
                <a:spcPct val="0"/>
              </a:spcAft>
            </a:pPr>
            <a:endParaRPr lang="en-US" sz="2000" err="1">
              <a:solidFill>
                <a:srgbClr val="FFFFFF"/>
              </a:solidFill>
              <a:latin typeface="Segoe UI"/>
              <a:ea typeface="Segoe UI" pitchFamily="34" charset="0"/>
              <a:cs typeface="Segoe UI" pitchFamily="34" charset="0"/>
            </a:endParaRPr>
          </a:p>
        </p:txBody>
      </p:sp>
      <p:sp>
        <p:nvSpPr>
          <p:cNvPr id="26" name="Rectangle 25">
            <a:extLst>
              <a:ext uri="{FF2B5EF4-FFF2-40B4-BE49-F238E27FC236}">
                <a16:creationId xmlns:a16="http://schemas.microsoft.com/office/drawing/2014/main" id="{8D985E4C-AE2B-C0E5-5E3C-8069C2AD4C77}"/>
              </a:ext>
            </a:extLst>
          </p:cNvPr>
          <p:cNvSpPr/>
          <p:nvPr/>
        </p:nvSpPr>
        <p:spPr>
          <a:xfrm>
            <a:off x="858384" y="2473150"/>
            <a:ext cx="10475231" cy="3599618"/>
          </a:xfrm>
          <a:prstGeom prst="rect">
            <a:avLst/>
          </a:prstGeom>
          <a:solidFill>
            <a:schemeClr val="bg1"/>
          </a:solidFill>
          <a:ln w="25400">
            <a:noFill/>
          </a:ln>
          <a:effectLst>
            <a:outerShdw blurRad="190500" dist="38100" dir="2700000" algn="tl" rotWithShape="0">
              <a:prstClr val="black">
                <a:alpha val="30000"/>
              </a:prstClr>
            </a:outerShdw>
          </a:effectLst>
        </p:spPr>
        <p:txBody>
          <a:bodyPr wrap="none" lIns="91427" tIns="1165352" rIns="91427" bIns="274281" anchor="t">
            <a:noAutofit/>
          </a:bodyPr>
          <a:lstStyle/>
          <a:p>
            <a:pPr algn="ctr" defTabSz="932384">
              <a:defRPr/>
            </a:pPr>
            <a:endParaRPr lang="en-US" sz="1765" kern="0" dirty="0">
              <a:solidFill>
                <a:srgbClr val="0078D4"/>
              </a:solidFill>
              <a:latin typeface="Segoe UI Semibold"/>
              <a:cs typeface="Segoe UI Semibold"/>
            </a:endParaRPr>
          </a:p>
        </p:txBody>
      </p:sp>
      <p:grpSp>
        <p:nvGrpSpPr>
          <p:cNvPr id="15" name="Group 14" descr="Icon of a shield">
            <a:extLst>
              <a:ext uri="{FF2B5EF4-FFF2-40B4-BE49-F238E27FC236}">
                <a16:creationId xmlns:a16="http://schemas.microsoft.com/office/drawing/2014/main" id="{13DCDA6F-7517-4E82-97A3-145DBE83A02F}"/>
              </a:ext>
            </a:extLst>
          </p:cNvPr>
          <p:cNvGrpSpPr/>
          <p:nvPr/>
        </p:nvGrpSpPr>
        <p:grpSpPr>
          <a:xfrm>
            <a:off x="1856391" y="3816878"/>
            <a:ext cx="364354" cy="436396"/>
            <a:chOff x="5903796" y="3816878"/>
            <a:chExt cx="364354" cy="436396"/>
          </a:xfrm>
        </p:grpSpPr>
        <p:sp>
          <p:nvSpPr>
            <p:cNvPr id="372" name="Freeform 68">
              <a:extLst>
                <a:ext uri="{FF2B5EF4-FFF2-40B4-BE49-F238E27FC236}">
                  <a16:creationId xmlns:a16="http://schemas.microsoft.com/office/drawing/2014/main" id="{9F44DCEC-DCBF-4DDA-B663-E670298F8FE8}"/>
                </a:ext>
                <a:ext uri="{C183D7F6-B498-43B3-948B-1728B52AA6E4}">
                  <adec:decorative xmlns:adec="http://schemas.microsoft.com/office/drawing/2017/decorative" val="1"/>
                </a:ext>
              </a:extLst>
            </p:cNvPr>
            <p:cNvSpPr>
              <a:spLocks/>
            </p:cNvSpPr>
            <p:nvPr/>
          </p:nvSpPr>
          <p:spPr bwMode="auto">
            <a:xfrm>
              <a:off x="5903796" y="3816878"/>
              <a:ext cx="364354" cy="436396"/>
            </a:xfrm>
            <a:custGeom>
              <a:avLst/>
              <a:gdLst>
                <a:gd name="connsiteX0" fmla="*/ 1400249 w 2801938"/>
                <a:gd name="connsiteY0" fmla="*/ 128588 h 3355975"/>
                <a:gd name="connsiteX1" fmla="*/ 122238 w 2801938"/>
                <a:gd name="connsiteY1" fmla="*/ 517588 h 3355975"/>
                <a:gd name="connsiteX2" fmla="*/ 122238 w 2801938"/>
                <a:gd name="connsiteY2" fmla="*/ 1487049 h 3355975"/>
                <a:gd name="connsiteX3" fmla="*/ 1400249 w 2801938"/>
                <a:gd name="connsiteY3" fmla="*/ 3216276 h 3355975"/>
                <a:gd name="connsiteX4" fmla="*/ 2681288 w 2801938"/>
                <a:gd name="connsiteY4" fmla="*/ 1487049 h 3355975"/>
                <a:gd name="connsiteX5" fmla="*/ 2681288 w 2801938"/>
                <a:gd name="connsiteY5" fmla="*/ 517588 h 3355975"/>
                <a:gd name="connsiteX6" fmla="*/ 1400249 w 2801938"/>
                <a:gd name="connsiteY6" fmla="*/ 128588 h 3355975"/>
                <a:gd name="connsiteX7" fmla="*/ 1399455 w 2801938"/>
                <a:gd name="connsiteY7" fmla="*/ 0 h 3355975"/>
                <a:gd name="connsiteX8" fmla="*/ 2801938 w 2801938"/>
                <a:gd name="connsiteY8" fmla="*/ 425577 h 3355975"/>
                <a:gd name="connsiteX9" fmla="*/ 2801938 w 2801938"/>
                <a:gd name="connsiteY9" fmla="*/ 1486478 h 3355975"/>
                <a:gd name="connsiteX10" fmla="*/ 2417240 w 2801938"/>
                <a:gd name="connsiteY10" fmla="*/ 2510902 h 3355975"/>
                <a:gd name="connsiteX11" fmla="*/ 1429746 w 2801938"/>
                <a:gd name="connsiteY11" fmla="*/ 3340776 h 3355975"/>
                <a:gd name="connsiteX12" fmla="*/ 1399455 w 2801938"/>
                <a:gd name="connsiteY12" fmla="*/ 3355975 h 3355975"/>
                <a:gd name="connsiteX13" fmla="*/ 1372193 w 2801938"/>
                <a:gd name="connsiteY13" fmla="*/ 3340776 h 3355975"/>
                <a:gd name="connsiteX14" fmla="*/ 384699 w 2801938"/>
                <a:gd name="connsiteY14" fmla="*/ 2510902 h 3355975"/>
                <a:gd name="connsiteX15" fmla="*/ 0 w 2801938"/>
                <a:gd name="connsiteY15" fmla="*/ 1486478 h 3355975"/>
                <a:gd name="connsiteX16" fmla="*/ 0 w 2801938"/>
                <a:gd name="connsiteY16" fmla="*/ 425577 h 3355975"/>
                <a:gd name="connsiteX17" fmla="*/ 1399455 w 2801938"/>
                <a:gd name="connsiteY17" fmla="*/ 0 h 3355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01938" h="3355975">
                  <a:moveTo>
                    <a:pt x="1400249" y="128588"/>
                  </a:moveTo>
                  <a:lnTo>
                    <a:pt x="122238" y="517588"/>
                  </a:lnTo>
                  <a:cubicBezTo>
                    <a:pt x="122238" y="1487049"/>
                    <a:pt x="122238" y="1487049"/>
                    <a:pt x="122238" y="1487049"/>
                  </a:cubicBezTo>
                  <a:cubicBezTo>
                    <a:pt x="122238" y="2107018"/>
                    <a:pt x="634048" y="2799924"/>
                    <a:pt x="1400249" y="3216276"/>
                  </a:cubicBezTo>
                  <a:cubicBezTo>
                    <a:pt x="2166450" y="2799924"/>
                    <a:pt x="2681288" y="2107018"/>
                    <a:pt x="2681288" y="1487049"/>
                  </a:cubicBezTo>
                  <a:cubicBezTo>
                    <a:pt x="2681288" y="517588"/>
                    <a:pt x="2681288" y="517588"/>
                    <a:pt x="2681288" y="517588"/>
                  </a:cubicBezTo>
                  <a:cubicBezTo>
                    <a:pt x="1400249" y="128588"/>
                    <a:pt x="1400249" y="128588"/>
                    <a:pt x="1400249" y="128588"/>
                  </a:cubicBezTo>
                  <a:close/>
                  <a:moveTo>
                    <a:pt x="1399455" y="0"/>
                  </a:moveTo>
                  <a:cubicBezTo>
                    <a:pt x="2801938" y="425577"/>
                    <a:pt x="2801938" y="425577"/>
                    <a:pt x="2801938" y="425577"/>
                  </a:cubicBezTo>
                  <a:cubicBezTo>
                    <a:pt x="2801938" y="1486478"/>
                    <a:pt x="2801938" y="1486478"/>
                    <a:pt x="2801938" y="1486478"/>
                  </a:cubicBezTo>
                  <a:cubicBezTo>
                    <a:pt x="2801938" y="1820860"/>
                    <a:pt x="2668657" y="2176520"/>
                    <a:pt x="2417240" y="2510902"/>
                  </a:cubicBezTo>
                  <a:cubicBezTo>
                    <a:pt x="2171881" y="2839204"/>
                    <a:pt x="1829590" y="3127988"/>
                    <a:pt x="1429746" y="3340776"/>
                  </a:cubicBezTo>
                  <a:lnTo>
                    <a:pt x="1399455" y="3355975"/>
                  </a:lnTo>
                  <a:cubicBezTo>
                    <a:pt x="1372193" y="3340776"/>
                    <a:pt x="1372193" y="3340776"/>
                    <a:pt x="1372193" y="3340776"/>
                  </a:cubicBezTo>
                  <a:cubicBezTo>
                    <a:pt x="972348" y="3127988"/>
                    <a:pt x="630058" y="2839204"/>
                    <a:pt x="384699" y="2510902"/>
                  </a:cubicBezTo>
                  <a:cubicBezTo>
                    <a:pt x="133282" y="2176520"/>
                    <a:pt x="0" y="1820860"/>
                    <a:pt x="0" y="1486478"/>
                  </a:cubicBezTo>
                  <a:cubicBezTo>
                    <a:pt x="0" y="425577"/>
                    <a:pt x="0" y="425577"/>
                    <a:pt x="0" y="425577"/>
                  </a:cubicBezTo>
                  <a:cubicBezTo>
                    <a:pt x="1399455" y="0"/>
                    <a:pt x="1399455" y="0"/>
                    <a:pt x="139945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noAutofit/>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en-US" sz="1125" b="0" i="0" u="none" strike="noStrike" kern="1200" cap="none" spc="0" normalizeH="0" baseline="0" noProof="0">
                <a:ln>
                  <a:noFill/>
                </a:ln>
                <a:solidFill>
                  <a:prstClr val="black"/>
                </a:solidFill>
                <a:effectLst/>
                <a:uLnTx/>
                <a:uFillTx/>
                <a:latin typeface="Helvetica"/>
                <a:ea typeface="+mn-ea"/>
                <a:cs typeface="+mn-cs"/>
              </a:endParaRPr>
            </a:p>
          </p:txBody>
        </p:sp>
        <p:sp>
          <p:nvSpPr>
            <p:cNvPr id="373" name="Freeform 69">
              <a:extLst>
                <a:ext uri="{FF2B5EF4-FFF2-40B4-BE49-F238E27FC236}">
                  <a16:creationId xmlns:a16="http://schemas.microsoft.com/office/drawing/2014/main" id="{88FA2B9A-C52E-469C-B6B1-D07FA086F2D0}"/>
                </a:ext>
                <a:ext uri="{C183D7F6-B498-43B3-948B-1728B52AA6E4}">
                  <adec:decorative xmlns:adec="http://schemas.microsoft.com/office/drawing/2017/decorative" val="1"/>
                </a:ext>
              </a:extLst>
            </p:cNvPr>
            <p:cNvSpPr>
              <a:spLocks/>
            </p:cNvSpPr>
            <p:nvPr/>
          </p:nvSpPr>
          <p:spPr bwMode="auto">
            <a:xfrm>
              <a:off x="5930219" y="3845366"/>
              <a:ext cx="153999" cy="377563"/>
            </a:xfrm>
            <a:custGeom>
              <a:avLst/>
              <a:gdLst>
                <a:gd name="connsiteX0" fmla="*/ 1063626 w 1184275"/>
                <a:gd name="connsiteY0" fmla="*/ 163513 h 2903538"/>
                <a:gd name="connsiteX1" fmla="*/ 122238 w 1184275"/>
                <a:gd name="connsiteY1" fmla="*/ 446352 h 2903538"/>
                <a:gd name="connsiteX2" fmla="*/ 122238 w 1184275"/>
                <a:gd name="connsiteY2" fmla="*/ 1267496 h 2903538"/>
                <a:gd name="connsiteX3" fmla="*/ 1063626 w 1184275"/>
                <a:gd name="connsiteY3" fmla="*/ 2690813 h 2903538"/>
                <a:gd name="connsiteX4" fmla="*/ 1063626 w 1184275"/>
                <a:gd name="connsiteY4" fmla="*/ 163513 h 2903538"/>
                <a:gd name="connsiteX5" fmla="*/ 1184275 w 1184275"/>
                <a:gd name="connsiteY5" fmla="*/ 0 h 2903538"/>
                <a:gd name="connsiteX6" fmla="*/ 1184275 w 1184275"/>
                <a:gd name="connsiteY6" fmla="*/ 2903538 h 2903538"/>
                <a:gd name="connsiteX7" fmla="*/ 1093410 w 1184275"/>
                <a:gd name="connsiteY7" fmla="*/ 2851852 h 2903538"/>
                <a:gd name="connsiteX8" fmla="*/ 0 w 1184275"/>
                <a:gd name="connsiteY8" fmla="*/ 1267828 h 2903538"/>
                <a:gd name="connsiteX9" fmla="*/ 0 w 1184275"/>
                <a:gd name="connsiteY9" fmla="*/ 358762 h 2903538"/>
                <a:gd name="connsiteX10" fmla="*/ 1184275 w 1184275"/>
                <a:gd name="connsiteY10" fmla="*/ 0 h 2903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4275" h="2903538">
                  <a:moveTo>
                    <a:pt x="1063626" y="163513"/>
                  </a:moveTo>
                  <a:lnTo>
                    <a:pt x="122238" y="446352"/>
                  </a:lnTo>
                  <a:cubicBezTo>
                    <a:pt x="122238" y="1267496"/>
                    <a:pt x="122238" y="1267496"/>
                    <a:pt x="122238" y="1267496"/>
                  </a:cubicBezTo>
                  <a:cubicBezTo>
                    <a:pt x="122238" y="1790596"/>
                    <a:pt x="473367" y="2319778"/>
                    <a:pt x="1063626" y="2690813"/>
                  </a:cubicBezTo>
                  <a:cubicBezTo>
                    <a:pt x="1063626" y="163513"/>
                    <a:pt x="1063626" y="163513"/>
                    <a:pt x="1063626" y="163513"/>
                  </a:cubicBezTo>
                  <a:close/>
                  <a:moveTo>
                    <a:pt x="1184275" y="0"/>
                  </a:moveTo>
                  <a:lnTo>
                    <a:pt x="1184275" y="2903538"/>
                  </a:lnTo>
                  <a:cubicBezTo>
                    <a:pt x="1093410" y="2851852"/>
                    <a:pt x="1093410" y="2851852"/>
                    <a:pt x="1093410" y="2851852"/>
                  </a:cubicBezTo>
                  <a:cubicBezTo>
                    <a:pt x="408893" y="2453566"/>
                    <a:pt x="0" y="1860697"/>
                    <a:pt x="0" y="1267828"/>
                  </a:cubicBezTo>
                  <a:cubicBezTo>
                    <a:pt x="0" y="358762"/>
                    <a:pt x="0" y="358762"/>
                    <a:pt x="0" y="358762"/>
                  </a:cubicBezTo>
                  <a:cubicBezTo>
                    <a:pt x="1184275" y="0"/>
                    <a:pt x="1184275" y="0"/>
                    <a:pt x="118427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noAutofit/>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en-US" sz="1125" b="0" i="0" u="none" strike="noStrike" kern="1200" cap="none" spc="0" normalizeH="0" baseline="0" noProof="0">
                <a:ln>
                  <a:noFill/>
                </a:ln>
                <a:solidFill>
                  <a:prstClr val="black"/>
                </a:solidFill>
                <a:effectLst/>
                <a:uLnTx/>
                <a:uFillTx/>
                <a:latin typeface="Helvetica"/>
                <a:ea typeface="+mn-ea"/>
                <a:cs typeface="+mn-cs"/>
              </a:endParaRPr>
            </a:p>
          </p:txBody>
        </p:sp>
      </p:grpSp>
      <p:grpSp>
        <p:nvGrpSpPr>
          <p:cNvPr id="14" name="Group 13" descr="Icon of a document folder with a padded lock">
            <a:extLst>
              <a:ext uri="{FF2B5EF4-FFF2-40B4-BE49-F238E27FC236}">
                <a16:creationId xmlns:a16="http://schemas.microsoft.com/office/drawing/2014/main" id="{0237A012-E488-4FC0-B1CA-5F86761877C9}"/>
              </a:ext>
            </a:extLst>
          </p:cNvPr>
          <p:cNvGrpSpPr/>
          <p:nvPr/>
        </p:nvGrpSpPr>
        <p:grpSpPr>
          <a:xfrm>
            <a:off x="5882923" y="3865787"/>
            <a:ext cx="445890" cy="345865"/>
            <a:chOff x="9930328" y="3865787"/>
            <a:chExt cx="445890" cy="345865"/>
          </a:xfrm>
        </p:grpSpPr>
        <p:sp>
          <p:nvSpPr>
            <p:cNvPr id="400" name="Freeform 51">
              <a:extLst>
                <a:ext uri="{FF2B5EF4-FFF2-40B4-BE49-F238E27FC236}">
                  <a16:creationId xmlns:a16="http://schemas.microsoft.com/office/drawing/2014/main" id="{FD5CEB01-FE29-408A-8D55-90B149695130}"/>
                </a:ext>
                <a:ext uri="{C183D7F6-B498-43B3-948B-1728B52AA6E4}">
                  <adec:decorative xmlns:adec="http://schemas.microsoft.com/office/drawing/2017/decorative" val="1"/>
                </a:ext>
              </a:extLst>
            </p:cNvPr>
            <p:cNvSpPr>
              <a:spLocks/>
            </p:cNvSpPr>
            <p:nvPr/>
          </p:nvSpPr>
          <p:spPr bwMode="auto">
            <a:xfrm>
              <a:off x="9930328" y="3865787"/>
              <a:ext cx="445890" cy="345865"/>
            </a:xfrm>
            <a:custGeom>
              <a:avLst/>
              <a:gdLst>
                <a:gd name="connsiteX0" fmla="*/ 275886 w 5364163"/>
                <a:gd name="connsiteY0" fmla="*/ 1023938 h 4160838"/>
                <a:gd name="connsiteX1" fmla="*/ 169863 w 5364163"/>
                <a:gd name="connsiteY1" fmla="*/ 1121566 h 4160838"/>
                <a:gd name="connsiteX2" fmla="*/ 907785 w 5364163"/>
                <a:gd name="connsiteY2" fmla="*/ 3838167 h 4160838"/>
                <a:gd name="connsiteX3" fmla="*/ 1047736 w 5364163"/>
                <a:gd name="connsiteY3" fmla="*/ 3990976 h 4160838"/>
                <a:gd name="connsiteX4" fmla="*/ 5055416 w 5364163"/>
                <a:gd name="connsiteY4" fmla="*/ 3982487 h 4160838"/>
                <a:gd name="connsiteX5" fmla="*/ 5191126 w 5364163"/>
                <a:gd name="connsiteY5" fmla="*/ 3876370 h 4160838"/>
                <a:gd name="connsiteX6" fmla="*/ 4419277 w 5364163"/>
                <a:gd name="connsiteY6" fmla="*/ 1159768 h 4160838"/>
                <a:gd name="connsiteX7" fmla="*/ 4309012 w 5364163"/>
                <a:gd name="connsiteY7" fmla="*/ 1023938 h 4160838"/>
                <a:gd name="connsiteX8" fmla="*/ 275886 w 5364163"/>
                <a:gd name="connsiteY8" fmla="*/ 1023938 h 4160838"/>
                <a:gd name="connsiteX9" fmla="*/ 4138357 w 5364163"/>
                <a:gd name="connsiteY9" fmla="*/ 169863 h 4160838"/>
                <a:gd name="connsiteX10" fmla="*/ 4078987 w 5364163"/>
                <a:gd name="connsiteY10" fmla="*/ 229329 h 4160838"/>
                <a:gd name="connsiteX11" fmla="*/ 4078987 w 5364163"/>
                <a:gd name="connsiteY11" fmla="*/ 581878 h 4160838"/>
                <a:gd name="connsiteX12" fmla="*/ 3994172 w 5364163"/>
                <a:gd name="connsiteY12" fmla="*/ 666829 h 4160838"/>
                <a:gd name="connsiteX13" fmla="*/ 1076547 w 5364163"/>
                <a:gd name="connsiteY13" fmla="*/ 666829 h 4160838"/>
                <a:gd name="connsiteX14" fmla="*/ 949325 w 5364163"/>
                <a:gd name="connsiteY14" fmla="*/ 794257 h 4160838"/>
                <a:gd name="connsiteX15" fmla="*/ 949325 w 5364163"/>
                <a:gd name="connsiteY15" fmla="*/ 853723 h 4160838"/>
                <a:gd name="connsiteX16" fmla="*/ 4307987 w 5364163"/>
                <a:gd name="connsiteY16" fmla="*/ 853723 h 4160838"/>
                <a:gd name="connsiteX17" fmla="*/ 4579394 w 5364163"/>
                <a:gd name="connsiteY17" fmla="*/ 1108577 h 4160838"/>
                <a:gd name="connsiteX18" fmla="*/ 5194300 w 5364163"/>
                <a:gd name="connsiteY18" fmla="*/ 3168651 h 4160838"/>
                <a:gd name="connsiteX19" fmla="*/ 5194300 w 5364163"/>
                <a:gd name="connsiteY19" fmla="*/ 229329 h 4160838"/>
                <a:gd name="connsiteX20" fmla="*/ 5134930 w 5364163"/>
                <a:gd name="connsiteY20" fmla="*/ 169863 h 4160838"/>
                <a:gd name="connsiteX21" fmla="*/ 4138357 w 5364163"/>
                <a:gd name="connsiteY21" fmla="*/ 169863 h 4160838"/>
                <a:gd name="connsiteX22" fmla="*/ 4138675 w 5364163"/>
                <a:gd name="connsiteY22" fmla="*/ 0 h 4160838"/>
                <a:gd name="connsiteX23" fmla="*/ 5135179 w 5364163"/>
                <a:gd name="connsiteY23" fmla="*/ 0 h 4160838"/>
                <a:gd name="connsiteX24" fmla="*/ 5364163 w 5364163"/>
                <a:gd name="connsiteY24" fmla="*/ 229271 h 4160838"/>
                <a:gd name="connsiteX25" fmla="*/ 5364163 w 5364163"/>
                <a:gd name="connsiteY25" fmla="*/ 3825424 h 4160838"/>
                <a:gd name="connsiteX26" fmla="*/ 5359922 w 5364163"/>
                <a:gd name="connsiteY26" fmla="*/ 3846652 h 4160838"/>
                <a:gd name="connsiteX27" fmla="*/ 5359922 w 5364163"/>
                <a:gd name="connsiteY27" fmla="*/ 3850898 h 4160838"/>
                <a:gd name="connsiteX28" fmla="*/ 5364163 w 5364163"/>
                <a:gd name="connsiteY28" fmla="*/ 3867881 h 4160838"/>
                <a:gd name="connsiteX29" fmla="*/ 5054610 w 5364163"/>
                <a:gd name="connsiteY29" fmla="*/ 4152347 h 4160838"/>
                <a:gd name="connsiteX30" fmla="*/ 1047390 w 5364163"/>
                <a:gd name="connsiteY30" fmla="*/ 4160838 h 4160838"/>
                <a:gd name="connsiteX31" fmla="*/ 746318 w 5364163"/>
                <a:gd name="connsiteY31" fmla="*/ 3880618 h 4160838"/>
                <a:gd name="connsiteX32" fmla="*/ 4241 w 5364163"/>
                <a:gd name="connsiteY32" fmla="*/ 1154845 h 4160838"/>
                <a:gd name="connsiteX33" fmla="*/ 0 w 5364163"/>
                <a:gd name="connsiteY33" fmla="*/ 1133616 h 4160838"/>
                <a:gd name="connsiteX34" fmla="*/ 275629 w 5364163"/>
                <a:gd name="connsiteY34" fmla="*/ 853397 h 4160838"/>
                <a:gd name="connsiteX35" fmla="*/ 780242 w 5364163"/>
                <a:gd name="connsiteY35" fmla="*/ 853397 h 4160838"/>
                <a:gd name="connsiteX36" fmla="*/ 780242 w 5364163"/>
                <a:gd name="connsiteY36" fmla="*/ 793956 h 4160838"/>
                <a:gd name="connsiteX37" fmla="*/ 1077073 w 5364163"/>
                <a:gd name="connsiteY37" fmla="*/ 496753 h 4160838"/>
                <a:gd name="connsiteX38" fmla="*/ 3909690 w 5364163"/>
                <a:gd name="connsiteY38" fmla="*/ 496753 h 4160838"/>
                <a:gd name="connsiteX39" fmla="*/ 3909690 w 5364163"/>
                <a:gd name="connsiteY39" fmla="*/ 229271 h 4160838"/>
                <a:gd name="connsiteX40" fmla="*/ 4138675 w 5364163"/>
                <a:gd name="connsiteY40" fmla="*/ 0 h 4160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364163" h="4160838">
                  <a:moveTo>
                    <a:pt x="275886" y="1023938"/>
                  </a:moveTo>
                  <a:cubicBezTo>
                    <a:pt x="220754" y="1023938"/>
                    <a:pt x="178345" y="1066385"/>
                    <a:pt x="169863" y="1121566"/>
                  </a:cubicBezTo>
                  <a:cubicBezTo>
                    <a:pt x="907785" y="3838167"/>
                    <a:pt x="907785" y="3838167"/>
                    <a:pt x="907785" y="3838167"/>
                  </a:cubicBezTo>
                  <a:cubicBezTo>
                    <a:pt x="950195" y="3990976"/>
                    <a:pt x="1022290" y="3990976"/>
                    <a:pt x="1047736" y="3990976"/>
                  </a:cubicBezTo>
                  <a:cubicBezTo>
                    <a:pt x="5055416" y="3982487"/>
                    <a:pt x="5055416" y="3982487"/>
                    <a:pt x="5055416" y="3982487"/>
                  </a:cubicBezTo>
                  <a:cubicBezTo>
                    <a:pt x="5119030" y="3982487"/>
                    <a:pt x="5186885" y="3927306"/>
                    <a:pt x="5191126" y="3876370"/>
                  </a:cubicBezTo>
                  <a:cubicBezTo>
                    <a:pt x="5029970" y="3150528"/>
                    <a:pt x="4775515" y="2259143"/>
                    <a:pt x="4419277" y="1159768"/>
                  </a:cubicBezTo>
                  <a:cubicBezTo>
                    <a:pt x="4376867" y="1036672"/>
                    <a:pt x="4342940" y="1023938"/>
                    <a:pt x="4309012" y="1023938"/>
                  </a:cubicBezTo>
                  <a:cubicBezTo>
                    <a:pt x="275886" y="1023938"/>
                    <a:pt x="275886" y="1023938"/>
                    <a:pt x="275886" y="1023938"/>
                  </a:cubicBezTo>
                  <a:close/>
                  <a:moveTo>
                    <a:pt x="4138357" y="169863"/>
                  </a:moveTo>
                  <a:cubicBezTo>
                    <a:pt x="4104431" y="169863"/>
                    <a:pt x="4078987" y="195349"/>
                    <a:pt x="4078987" y="229329"/>
                  </a:cubicBezTo>
                  <a:cubicBezTo>
                    <a:pt x="4078987" y="581878"/>
                    <a:pt x="4078987" y="581878"/>
                    <a:pt x="4078987" y="581878"/>
                  </a:cubicBezTo>
                  <a:cubicBezTo>
                    <a:pt x="4078987" y="628601"/>
                    <a:pt x="4040820" y="666829"/>
                    <a:pt x="3994172" y="666829"/>
                  </a:cubicBezTo>
                  <a:cubicBezTo>
                    <a:pt x="1076547" y="666829"/>
                    <a:pt x="1076547" y="666829"/>
                    <a:pt x="1076547" y="666829"/>
                  </a:cubicBezTo>
                  <a:cubicBezTo>
                    <a:pt x="1004455" y="666829"/>
                    <a:pt x="949325" y="722048"/>
                    <a:pt x="949325" y="794257"/>
                  </a:cubicBezTo>
                  <a:lnTo>
                    <a:pt x="949325" y="853723"/>
                  </a:lnTo>
                  <a:cubicBezTo>
                    <a:pt x="4307987" y="853723"/>
                    <a:pt x="4307987" y="853723"/>
                    <a:pt x="4307987" y="853723"/>
                  </a:cubicBezTo>
                  <a:cubicBezTo>
                    <a:pt x="4498820" y="853723"/>
                    <a:pt x="4553949" y="1032121"/>
                    <a:pt x="4579394" y="1108577"/>
                  </a:cubicBezTo>
                  <a:cubicBezTo>
                    <a:pt x="4833838" y="1894379"/>
                    <a:pt x="5037393" y="2573991"/>
                    <a:pt x="5194300" y="3168651"/>
                  </a:cubicBezTo>
                  <a:cubicBezTo>
                    <a:pt x="5194300" y="229329"/>
                    <a:pt x="5194300" y="229329"/>
                    <a:pt x="5194300" y="229329"/>
                  </a:cubicBezTo>
                  <a:cubicBezTo>
                    <a:pt x="5194300" y="195349"/>
                    <a:pt x="5168856" y="169863"/>
                    <a:pt x="5134930" y="169863"/>
                  </a:cubicBezTo>
                  <a:cubicBezTo>
                    <a:pt x="4138357" y="169863"/>
                    <a:pt x="4138357" y="169863"/>
                    <a:pt x="4138357" y="169863"/>
                  </a:cubicBezTo>
                  <a:close/>
                  <a:moveTo>
                    <a:pt x="4138675" y="0"/>
                  </a:moveTo>
                  <a:cubicBezTo>
                    <a:pt x="5135179" y="0"/>
                    <a:pt x="5135179" y="0"/>
                    <a:pt x="5135179" y="0"/>
                  </a:cubicBezTo>
                  <a:cubicBezTo>
                    <a:pt x="5262392" y="0"/>
                    <a:pt x="5364163" y="101898"/>
                    <a:pt x="5364163" y="229271"/>
                  </a:cubicBezTo>
                  <a:cubicBezTo>
                    <a:pt x="5364163" y="3825424"/>
                    <a:pt x="5364163" y="3825424"/>
                    <a:pt x="5364163" y="3825424"/>
                  </a:cubicBezTo>
                  <a:cubicBezTo>
                    <a:pt x="5364163" y="3829669"/>
                    <a:pt x="5359922" y="3838161"/>
                    <a:pt x="5359922" y="3846652"/>
                  </a:cubicBezTo>
                  <a:cubicBezTo>
                    <a:pt x="5359922" y="3846652"/>
                    <a:pt x="5359922" y="3846652"/>
                    <a:pt x="5359922" y="3850898"/>
                  </a:cubicBezTo>
                  <a:cubicBezTo>
                    <a:pt x="5359922" y="3855144"/>
                    <a:pt x="5364163" y="3863635"/>
                    <a:pt x="5364163" y="3867881"/>
                  </a:cubicBezTo>
                  <a:cubicBezTo>
                    <a:pt x="5364163" y="4033466"/>
                    <a:pt x="5198786" y="4152347"/>
                    <a:pt x="5054610" y="4152347"/>
                  </a:cubicBezTo>
                  <a:lnTo>
                    <a:pt x="1047390" y="4160838"/>
                  </a:lnTo>
                  <a:cubicBezTo>
                    <a:pt x="962581" y="4160838"/>
                    <a:pt x="809925" y="4126872"/>
                    <a:pt x="746318" y="3880618"/>
                  </a:cubicBezTo>
                  <a:cubicBezTo>
                    <a:pt x="4241" y="1154845"/>
                    <a:pt x="4241" y="1154845"/>
                    <a:pt x="4241" y="1154845"/>
                  </a:cubicBezTo>
                  <a:cubicBezTo>
                    <a:pt x="4241" y="1146354"/>
                    <a:pt x="0" y="1142108"/>
                    <a:pt x="0" y="1133616"/>
                  </a:cubicBezTo>
                  <a:cubicBezTo>
                    <a:pt x="0" y="980769"/>
                    <a:pt x="127213" y="853397"/>
                    <a:pt x="275629" y="853397"/>
                  </a:cubicBezTo>
                  <a:cubicBezTo>
                    <a:pt x="780242" y="853397"/>
                    <a:pt x="780242" y="853397"/>
                    <a:pt x="780242" y="853397"/>
                  </a:cubicBezTo>
                  <a:cubicBezTo>
                    <a:pt x="780242" y="793956"/>
                    <a:pt x="780242" y="793956"/>
                    <a:pt x="780242" y="793956"/>
                  </a:cubicBezTo>
                  <a:cubicBezTo>
                    <a:pt x="780242" y="628372"/>
                    <a:pt x="911696" y="496753"/>
                    <a:pt x="1077073" y="496753"/>
                  </a:cubicBezTo>
                  <a:cubicBezTo>
                    <a:pt x="3909690" y="496753"/>
                    <a:pt x="3909690" y="496753"/>
                    <a:pt x="3909690" y="496753"/>
                  </a:cubicBezTo>
                  <a:cubicBezTo>
                    <a:pt x="3909690" y="229271"/>
                    <a:pt x="3909690" y="229271"/>
                    <a:pt x="3909690" y="229271"/>
                  </a:cubicBezTo>
                  <a:cubicBezTo>
                    <a:pt x="3909690" y="101898"/>
                    <a:pt x="4011461" y="0"/>
                    <a:pt x="413867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noAutofit/>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en-US" sz="1125" b="0" i="0" u="none" strike="noStrike" kern="1200" cap="none" spc="0" normalizeH="0" baseline="0" noProof="0">
                <a:ln>
                  <a:noFill/>
                </a:ln>
                <a:solidFill>
                  <a:prstClr val="black"/>
                </a:solidFill>
                <a:effectLst/>
                <a:uLnTx/>
                <a:uFillTx/>
                <a:latin typeface="Helvetica"/>
                <a:ea typeface="+mn-ea"/>
                <a:cs typeface="+mn-cs"/>
              </a:endParaRPr>
            </a:p>
          </p:txBody>
        </p:sp>
        <p:sp>
          <p:nvSpPr>
            <p:cNvPr id="401" name="Freeform 54">
              <a:extLst>
                <a:ext uri="{FF2B5EF4-FFF2-40B4-BE49-F238E27FC236}">
                  <a16:creationId xmlns:a16="http://schemas.microsoft.com/office/drawing/2014/main" id="{E985C8D6-94DE-493B-B628-B957D7EC7846}"/>
                </a:ext>
                <a:ext uri="{C183D7F6-B498-43B3-948B-1728B52AA6E4}">
                  <adec:decorative xmlns:adec="http://schemas.microsoft.com/office/drawing/2017/decorative" val="1"/>
                </a:ext>
              </a:extLst>
            </p:cNvPr>
            <p:cNvSpPr>
              <a:spLocks noChangeArrowheads="1"/>
            </p:cNvSpPr>
            <p:nvPr/>
          </p:nvSpPr>
          <p:spPr bwMode="auto">
            <a:xfrm>
              <a:off x="10079442" y="3994315"/>
              <a:ext cx="125097" cy="147135"/>
            </a:xfrm>
            <a:custGeom>
              <a:avLst/>
              <a:gdLst>
                <a:gd name="connsiteX0" fmla="*/ 761207 w 1504950"/>
                <a:gd name="connsiteY0" fmla="*/ 958850 h 1770063"/>
                <a:gd name="connsiteX1" fmla="*/ 895351 w 1504950"/>
                <a:gd name="connsiteY1" fmla="*/ 1092994 h 1770063"/>
                <a:gd name="connsiteX2" fmla="*/ 856062 w 1504950"/>
                <a:gd name="connsiteY2" fmla="*/ 1187848 h 1770063"/>
                <a:gd name="connsiteX3" fmla="*/ 847726 w 1504950"/>
                <a:gd name="connsiteY3" fmla="*/ 1193468 h 1770063"/>
                <a:gd name="connsiteX4" fmla="*/ 847726 w 1504950"/>
                <a:gd name="connsiteY4" fmla="*/ 1238227 h 1770063"/>
                <a:gd name="connsiteX5" fmla="*/ 847726 w 1504950"/>
                <a:gd name="connsiteY5" fmla="*/ 1315254 h 1770063"/>
                <a:gd name="connsiteX6" fmla="*/ 762795 w 1504950"/>
                <a:gd name="connsiteY6" fmla="*/ 1400175 h 1770063"/>
                <a:gd name="connsiteX7" fmla="*/ 677863 w 1504950"/>
                <a:gd name="connsiteY7" fmla="*/ 1315254 h 1770063"/>
                <a:gd name="connsiteX8" fmla="*/ 677863 w 1504950"/>
                <a:gd name="connsiteY8" fmla="*/ 1209699 h 1770063"/>
                <a:gd name="connsiteX9" fmla="*/ 677863 w 1504950"/>
                <a:gd name="connsiteY9" fmla="*/ 1195609 h 1770063"/>
                <a:gd name="connsiteX10" fmla="*/ 666353 w 1504950"/>
                <a:gd name="connsiteY10" fmla="*/ 1187848 h 1770063"/>
                <a:gd name="connsiteX11" fmla="*/ 627063 w 1504950"/>
                <a:gd name="connsiteY11" fmla="*/ 1092994 h 1770063"/>
                <a:gd name="connsiteX12" fmla="*/ 761207 w 1504950"/>
                <a:gd name="connsiteY12" fmla="*/ 958850 h 1770063"/>
                <a:gd name="connsiteX13" fmla="*/ 369196 w 1504950"/>
                <a:gd name="connsiteY13" fmla="*/ 720726 h 1770063"/>
                <a:gd name="connsiteX14" fmla="*/ 364774 w 1504950"/>
                <a:gd name="connsiteY14" fmla="*/ 721626 h 1770063"/>
                <a:gd name="connsiteX15" fmla="*/ 233421 w 1504950"/>
                <a:gd name="connsiteY15" fmla="*/ 721626 h 1770063"/>
                <a:gd name="connsiteX16" fmla="*/ 169863 w 1504950"/>
                <a:gd name="connsiteY16" fmla="*/ 789535 h 1770063"/>
                <a:gd name="connsiteX17" fmla="*/ 169863 w 1504950"/>
                <a:gd name="connsiteY17" fmla="*/ 1468627 h 1770063"/>
                <a:gd name="connsiteX18" fmla="*/ 216472 w 1504950"/>
                <a:gd name="connsiteY18" fmla="*/ 1532292 h 1770063"/>
                <a:gd name="connsiteX19" fmla="*/ 741883 w 1504950"/>
                <a:gd name="connsiteY19" fmla="*/ 1600201 h 1770063"/>
                <a:gd name="connsiteX20" fmla="*/ 1284242 w 1504950"/>
                <a:gd name="connsiteY20" fmla="*/ 1536536 h 1770063"/>
                <a:gd name="connsiteX21" fmla="*/ 1335088 w 1504950"/>
                <a:gd name="connsiteY21" fmla="*/ 1472871 h 1770063"/>
                <a:gd name="connsiteX22" fmla="*/ 1335088 w 1504950"/>
                <a:gd name="connsiteY22" fmla="*/ 789535 h 1770063"/>
                <a:gd name="connsiteX23" fmla="*/ 1271530 w 1504950"/>
                <a:gd name="connsiteY23" fmla="*/ 721626 h 1770063"/>
                <a:gd name="connsiteX24" fmla="*/ 1148652 w 1504950"/>
                <a:gd name="connsiteY24" fmla="*/ 721626 h 1770063"/>
                <a:gd name="connsiteX25" fmla="*/ 1144231 w 1504950"/>
                <a:gd name="connsiteY25" fmla="*/ 720726 h 1770063"/>
                <a:gd name="connsiteX26" fmla="*/ 1010593 w 1504950"/>
                <a:gd name="connsiteY26" fmla="*/ 720726 h 1770063"/>
                <a:gd name="connsiteX27" fmla="*/ 376466 w 1504950"/>
                <a:gd name="connsiteY27" fmla="*/ 720726 h 1770063"/>
                <a:gd name="connsiteX28" fmla="*/ 754594 w 1504950"/>
                <a:gd name="connsiteY28" fmla="*/ 169863 h 1770063"/>
                <a:gd name="connsiteX29" fmla="*/ 525787 w 1504950"/>
                <a:gd name="connsiteY29" fmla="*/ 258994 h 1770063"/>
                <a:gd name="connsiteX30" fmla="*/ 449517 w 1504950"/>
                <a:gd name="connsiteY30" fmla="*/ 530631 h 1770063"/>
                <a:gd name="connsiteX31" fmla="*/ 449517 w 1504950"/>
                <a:gd name="connsiteY31" fmla="*/ 550863 h 1770063"/>
                <a:gd name="connsiteX32" fmla="*/ 502295 w 1504950"/>
                <a:gd name="connsiteY32" fmla="*/ 550863 h 1770063"/>
                <a:gd name="connsiteX33" fmla="*/ 1050621 w 1504950"/>
                <a:gd name="connsiteY33" fmla="*/ 550863 h 1770063"/>
                <a:gd name="connsiteX34" fmla="*/ 1063909 w 1504950"/>
                <a:gd name="connsiteY34" fmla="*/ 550863 h 1770063"/>
                <a:gd name="connsiteX35" fmla="*/ 1063909 w 1504950"/>
                <a:gd name="connsiteY35" fmla="*/ 543895 h 1770063"/>
                <a:gd name="connsiteX36" fmla="*/ 1063909 w 1504950"/>
                <a:gd name="connsiteY36" fmla="*/ 530631 h 1770063"/>
                <a:gd name="connsiteX37" fmla="*/ 987639 w 1504950"/>
                <a:gd name="connsiteY37" fmla="*/ 258994 h 1770063"/>
                <a:gd name="connsiteX38" fmla="*/ 754594 w 1504950"/>
                <a:gd name="connsiteY38" fmla="*/ 169863 h 1770063"/>
                <a:gd name="connsiteX39" fmla="*/ 754595 w 1504950"/>
                <a:gd name="connsiteY39" fmla="*/ 0 h 1770063"/>
                <a:gd name="connsiteX40" fmla="*/ 1114935 w 1504950"/>
                <a:gd name="connsiteY40" fmla="*/ 148567 h 1770063"/>
                <a:gd name="connsiteX41" fmla="*/ 1233635 w 1504950"/>
                <a:gd name="connsiteY41" fmla="*/ 530595 h 1770063"/>
                <a:gd name="connsiteX42" fmla="*/ 1233635 w 1504950"/>
                <a:gd name="connsiteY42" fmla="*/ 551818 h 1770063"/>
                <a:gd name="connsiteX43" fmla="*/ 1271789 w 1504950"/>
                <a:gd name="connsiteY43" fmla="*/ 551818 h 1770063"/>
                <a:gd name="connsiteX44" fmla="*/ 1504950 w 1504950"/>
                <a:gd name="connsiteY44" fmla="*/ 789525 h 1770063"/>
                <a:gd name="connsiteX45" fmla="*/ 1504950 w 1504950"/>
                <a:gd name="connsiteY45" fmla="*/ 1472930 h 1770063"/>
                <a:gd name="connsiteX46" fmla="*/ 1322660 w 1504950"/>
                <a:gd name="connsiteY46" fmla="*/ 1702147 h 1770063"/>
                <a:gd name="connsiteX47" fmla="*/ 741877 w 1504950"/>
                <a:gd name="connsiteY47" fmla="*/ 1770063 h 1770063"/>
                <a:gd name="connsiteX48" fmla="*/ 178051 w 1504950"/>
                <a:gd name="connsiteY48" fmla="*/ 1697902 h 1770063"/>
                <a:gd name="connsiteX49" fmla="*/ 0 w 1504950"/>
                <a:gd name="connsiteY49" fmla="*/ 1468686 h 1770063"/>
                <a:gd name="connsiteX50" fmla="*/ 0 w 1504950"/>
                <a:gd name="connsiteY50" fmla="*/ 789525 h 1770063"/>
                <a:gd name="connsiteX51" fmla="*/ 233162 w 1504950"/>
                <a:gd name="connsiteY51" fmla="*/ 551818 h 1770063"/>
                <a:gd name="connsiteX52" fmla="*/ 279794 w 1504950"/>
                <a:gd name="connsiteY52" fmla="*/ 551818 h 1770063"/>
                <a:gd name="connsiteX53" fmla="*/ 279794 w 1504950"/>
                <a:gd name="connsiteY53" fmla="*/ 530595 h 1770063"/>
                <a:gd name="connsiteX54" fmla="*/ 398494 w 1504950"/>
                <a:gd name="connsiteY54" fmla="*/ 148567 h 1770063"/>
                <a:gd name="connsiteX55" fmla="*/ 754595 w 1504950"/>
                <a:gd name="connsiteY55" fmla="*/ 0 h 177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504950" h="1770063">
                  <a:moveTo>
                    <a:pt x="761207" y="958850"/>
                  </a:moveTo>
                  <a:cubicBezTo>
                    <a:pt x="835293" y="958850"/>
                    <a:pt x="895351" y="1018908"/>
                    <a:pt x="895351" y="1092994"/>
                  </a:cubicBezTo>
                  <a:cubicBezTo>
                    <a:pt x="895351" y="1130037"/>
                    <a:pt x="880337" y="1163573"/>
                    <a:pt x="856062" y="1187848"/>
                  </a:cubicBezTo>
                  <a:lnTo>
                    <a:pt x="847726" y="1193468"/>
                  </a:lnTo>
                  <a:lnTo>
                    <a:pt x="847726" y="1238227"/>
                  </a:lnTo>
                  <a:cubicBezTo>
                    <a:pt x="847726" y="1315254"/>
                    <a:pt x="847726" y="1315254"/>
                    <a:pt x="847726" y="1315254"/>
                  </a:cubicBezTo>
                  <a:cubicBezTo>
                    <a:pt x="847726" y="1361960"/>
                    <a:pt x="809507" y="1400175"/>
                    <a:pt x="762795" y="1400175"/>
                  </a:cubicBezTo>
                  <a:cubicBezTo>
                    <a:pt x="716082" y="1400175"/>
                    <a:pt x="677863" y="1361960"/>
                    <a:pt x="677863" y="1315254"/>
                  </a:cubicBezTo>
                  <a:cubicBezTo>
                    <a:pt x="677863" y="1269608"/>
                    <a:pt x="677863" y="1235374"/>
                    <a:pt x="677863" y="1209699"/>
                  </a:cubicBezTo>
                  <a:lnTo>
                    <a:pt x="677863" y="1195609"/>
                  </a:lnTo>
                  <a:lnTo>
                    <a:pt x="666353" y="1187848"/>
                  </a:lnTo>
                  <a:cubicBezTo>
                    <a:pt x="642078" y="1163573"/>
                    <a:pt x="627063" y="1130037"/>
                    <a:pt x="627063" y="1092994"/>
                  </a:cubicBezTo>
                  <a:cubicBezTo>
                    <a:pt x="627063" y="1018908"/>
                    <a:pt x="687121" y="958850"/>
                    <a:pt x="761207" y="958850"/>
                  </a:cubicBezTo>
                  <a:close/>
                  <a:moveTo>
                    <a:pt x="369196" y="720726"/>
                  </a:moveTo>
                  <a:lnTo>
                    <a:pt x="364774" y="721626"/>
                  </a:lnTo>
                  <a:lnTo>
                    <a:pt x="233421" y="721626"/>
                  </a:lnTo>
                  <a:cubicBezTo>
                    <a:pt x="199524" y="721626"/>
                    <a:pt x="169863" y="751336"/>
                    <a:pt x="169863" y="789535"/>
                  </a:cubicBezTo>
                  <a:cubicBezTo>
                    <a:pt x="169863" y="1468627"/>
                    <a:pt x="169863" y="1468627"/>
                    <a:pt x="169863" y="1468627"/>
                  </a:cubicBezTo>
                  <a:cubicBezTo>
                    <a:pt x="169863" y="1498337"/>
                    <a:pt x="186812" y="1523803"/>
                    <a:pt x="216472" y="1532292"/>
                  </a:cubicBezTo>
                  <a:cubicBezTo>
                    <a:pt x="322402" y="1557758"/>
                    <a:pt x="534261" y="1600201"/>
                    <a:pt x="741883" y="1600201"/>
                  </a:cubicBezTo>
                  <a:cubicBezTo>
                    <a:pt x="949505" y="1600201"/>
                    <a:pt x="1169838" y="1557758"/>
                    <a:pt x="1284242" y="1536536"/>
                  </a:cubicBezTo>
                  <a:cubicBezTo>
                    <a:pt x="1313902" y="1528048"/>
                    <a:pt x="1335088" y="1502582"/>
                    <a:pt x="1335088" y="1472871"/>
                  </a:cubicBezTo>
                  <a:cubicBezTo>
                    <a:pt x="1335088" y="789535"/>
                    <a:pt x="1335088" y="789535"/>
                    <a:pt x="1335088" y="789535"/>
                  </a:cubicBezTo>
                  <a:cubicBezTo>
                    <a:pt x="1335088" y="751336"/>
                    <a:pt x="1305428" y="721626"/>
                    <a:pt x="1271530" y="721626"/>
                  </a:cubicBezTo>
                  <a:cubicBezTo>
                    <a:pt x="1148652" y="721626"/>
                    <a:pt x="1148652" y="721626"/>
                    <a:pt x="1148652" y="721626"/>
                  </a:cubicBezTo>
                  <a:lnTo>
                    <a:pt x="1144231" y="720726"/>
                  </a:lnTo>
                  <a:lnTo>
                    <a:pt x="1010593" y="720726"/>
                  </a:lnTo>
                  <a:cubicBezTo>
                    <a:pt x="536578" y="720726"/>
                    <a:pt x="410173" y="720726"/>
                    <a:pt x="376466" y="720726"/>
                  </a:cubicBezTo>
                  <a:close/>
                  <a:moveTo>
                    <a:pt x="754594" y="169863"/>
                  </a:moveTo>
                  <a:cubicBezTo>
                    <a:pt x="652902" y="169863"/>
                    <a:pt x="576633" y="199573"/>
                    <a:pt x="525787" y="258994"/>
                  </a:cubicBezTo>
                  <a:cubicBezTo>
                    <a:pt x="474940" y="318415"/>
                    <a:pt x="449517" y="411790"/>
                    <a:pt x="449517" y="530631"/>
                  </a:cubicBezTo>
                  <a:lnTo>
                    <a:pt x="449517" y="550863"/>
                  </a:lnTo>
                  <a:lnTo>
                    <a:pt x="502295" y="550863"/>
                  </a:lnTo>
                  <a:cubicBezTo>
                    <a:pt x="803942" y="550863"/>
                    <a:pt x="964820" y="550863"/>
                    <a:pt x="1050621" y="550863"/>
                  </a:cubicBezTo>
                  <a:lnTo>
                    <a:pt x="1063909" y="550863"/>
                  </a:lnTo>
                  <a:lnTo>
                    <a:pt x="1063909" y="543895"/>
                  </a:lnTo>
                  <a:cubicBezTo>
                    <a:pt x="1063909" y="530631"/>
                    <a:pt x="1063909" y="530631"/>
                    <a:pt x="1063909" y="530631"/>
                  </a:cubicBezTo>
                  <a:cubicBezTo>
                    <a:pt x="1063909" y="411790"/>
                    <a:pt x="1038485" y="318415"/>
                    <a:pt x="987639" y="258994"/>
                  </a:cubicBezTo>
                  <a:cubicBezTo>
                    <a:pt x="932556" y="199573"/>
                    <a:pt x="860524" y="169863"/>
                    <a:pt x="754594" y="169863"/>
                  </a:cubicBezTo>
                  <a:close/>
                  <a:moveTo>
                    <a:pt x="754595" y="0"/>
                  </a:moveTo>
                  <a:cubicBezTo>
                    <a:pt x="911449" y="0"/>
                    <a:pt x="1030149" y="50937"/>
                    <a:pt x="1114935" y="148567"/>
                  </a:cubicBezTo>
                  <a:cubicBezTo>
                    <a:pt x="1195482" y="241951"/>
                    <a:pt x="1233635" y="369294"/>
                    <a:pt x="1233635" y="530595"/>
                  </a:cubicBezTo>
                  <a:cubicBezTo>
                    <a:pt x="1233635" y="551818"/>
                    <a:pt x="1233635" y="551818"/>
                    <a:pt x="1233635" y="551818"/>
                  </a:cubicBezTo>
                  <a:cubicBezTo>
                    <a:pt x="1271789" y="551818"/>
                    <a:pt x="1271789" y="551818"/>
                    <a:pt x="1271789" y="551818"/>
                  </a:cubicBezTo>
                  <a:cubicBezTo>
                    <a:pt x="1398968" y="551818"/>
                    <a:pt x="1504950" y="657937"/>
                    <a:pt x="1504950" y="789525"/>
                  </a:cubicBezTo>
                  <a:cubicBezTo>
                    <a:pt x="1504950" y="1472930"/>
                    <a:pt x="1504950" y="1472930"/>
                    <a:pt x="1504950" y="1472930"/>
                  </a:cubicBezTo>
                  <a:cubicBezTo>
                    <a:pt x="1504950" y="1583294"/>
                    <a:pt x="1428643" y="1676679"/>
                    <a:pt x="1322660" y="1702147"/>
                  </a:cubicBezTo>
                  <a:cubicBezTo>
                    <a:pt x="1199721" y="1727616"/>
                    <a:pt x="962320" y="1770063"/>
                    <a:pt x="741877" y="1770063"/>
                  </a:cubicBezTo>
                  <a:cubicBezTo>
                    <a:pt x="517194" y="1770063"/>
                    <a:pt x="292512" y="1723371"/>
                    <a:pt x="178051" y="1697902"/>
                  </a:cubicBezTo>
                  <a:cubicBezTo>
                    <a:pt x="72068" y="1672434"/>
                    <a:pt x="0" y="1574804"/>
                    <a:pt x="0" y="1468686"/>
                  </a:cubicBezTo>
                  <a:cubicBezTo>
                    <a:pt x="0" y="789525"/>
                    <a:pt x="0" y="789525"/>
                    <a:pt x="0" y="789525"/>
                  </a:cubicBezTo>
                  <a:cubicBezTo>
                    <a:pt x="0" y="657937"/>
                    <a:pt x="105983" y="551818"/>
                    <a:pt x="233162" y="551818"/>
                  </a:cubicBezTo>
                  <a:cubicBezTo>
                    <a:pt x="279794" y="551818"/>
                    <a:pt x="279794" y="551818"/>
                    <a:pt x="279794" y="551818"/>
                  </a:cubicBezTo>
                  <a:cubicBezTo>
                    <a:pt x="279794" y="530595"/>
                    <a:pt x="279794" y="530595"/>
                    <a:pt x="279794" y="530595"/>
                  </a:cubicBezTo>
                  <a:cubicBezTo>
                    <a:pt x="279794" y="369294"/>
                    <a:pt x="317947" y="241951"/>
                    <a:pt x="398494" y="148567"/>
                  </a:cubicBezTo>
                  <a:cubicBezTo>
                    <a:pt x="483280" y="50937"/>
                    <a:pt x="601980" y="0"/>
                    <a:pt x="75459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noAutofit/>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en-US" sz="1125" b="0" i="0" u="none" strike="noStrike" kern="1200" cap="none" spc="0" normalizeH="0" baseline="0" noProof="0">
                <a:ln>
                  <a:noFill/>
                </a:ln>
                <a:solidFill>
                  <a:prstClr val="black"/>
                </a:solidFill>
                <a:effectLst/>
                <a:uLnTx/>
                <a:uFillTx/>
                <a:latin typeface="Helvetica"/>
                <a:ea typeface="+mn-ea"/>
                <a:cs typeface="+mn-cs"/>
              </a:endParaRPr>
            </a:p>
          </p:txBody>
        </p:sp>
      </p:grpSp>
      <p:sp>
        <p:nvSpPr>
          <p:cNvPr id="7" name="Title 6">
            <a:extLst>
              <a:ext uri="{FF2B5EF4-FFF2-40B4-BE49-F238E27FC236}">
                <a16:creationId xmlns:a16="http://schemas.microsoft.com/office/drawing/2014/main" id="{F5838B38-66A3-A86B-06A3-A44E06ADE47C}"/>
              </a:ext>
            </a:extLst>
          </p:cNvPr>
          <p:cNvSpPr>
            <a:spLocks noGrp="1"/>
          </p:cNvSpPr>
          <p:nvPr>
            <p:ph type="title"/>
          </p:nvPr>
        </p:nvSpPr>
        <p:spPr>
          <a:xfrm>
            <a:off x="455995" y="620428"/>
            <a:ext cx="11306469" cy="397545"/>
          </a:xfrm>
        </p:spPr>
        <p:txBody>
          <a:bodyPr/>
          <a:lstStyle/>
          <a:p>
            <a:r>
              <a:rPr lang="en-US" dirty="0"/>
              <a:t>Secure software development with </a:t>
            </a:r>
            <a:r>
              <a:rPr lang="en-US" dirty="0" err="1"/>
              <a:t>DevSecOps</a:t>
            </a:r>
            <a:endParaRPr lang="en-NL" dirty="0"/>
          </a:p>
        </p:txBody>
      </p:sp>
      <p:grpSp>
        <p:nvGrpSpPr>
          <p:cNvPr id="25" name="Group 24">
            <a:extLst>
              <a:ext uri="{FF2B5EF4-FFF2-40B4-BE49-F238E27FC236}">
                <a16:creationId xmlns:a16="http://schemas.microsoft.com/office/drawing/2014/main" id="{012EB841-7240-4DAC-6587-47FE361C7D71}"/>
              </a:ext>
            </a:extLst>
          </p:cNvPr>
          <p:cNvGrpSpPr/>
          <p:nvPr/>
        </p:nvGrpSpPr>
        <p:grpSpPr>
          <a:xfrm>
            <a:off x="858385" y="1547471"/>
            <a:ext cx="10475231" cy="914400"/>
            <a:chOff x="858385" y="1284516"/>
            <a:chExt cx="10475231" cy="914400"/>
          </a:xfrm>
        </p:grpSpPr>
        <p:sp>
          <p:nvSpPr>
            <p:cNvPr id="24" name="Rectangle 23">
              <a:extLst>
                <a:ext uri="{FF2B5EF4-FFF2-40B4-BE49-F238E27FC236}">
                  <a16:creationId xmlns:a16="http://schemas.microsoft.com/office/drawing/2014/main" id="{E7184732-0876-3FD6-D4A1-44E465F91FA6}"/>
                </a:ext>
              </a:extLst>
            </p:cNvPr>
            <p:cNvSpPr/>
            <p:nvPr/>
          </p:nvSpPr>
          <p:spPr bwMode="auto">
            <a:xfrm>
              <a:off x="858385" y="1284516"/>
              <a:ext cx="10475231" cy="9144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L"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79">
              <a:extLst>
                <a:ext uri="{FF2B5EF4-FFF2-40B4-BE49-F238E27FC236}">
                  <a16:creationId xmlns:a16="http://schemas.microsoft.com/office/drawing/2014/main" id="{D260E48B-EC13-D14B-76BE-B314CA02EB18}"/>
                </a:ext>
              </a:extLst>
            </p:cNvPr>
            <p:cNvSpPr txBox="1">
              <a:spLocks/>
            </p:cNvSpPr>
            <p:nvPr/>
          </p:nvSpPr>
          <p:spPr>
            <a:xfrm>
              <a:off x="1959813" y="1616905"/>
              <a:ext cx="3170804" cy="307777"/>
            </a:xfrm>
            <a:prstGeom prst="rect">
              <a:avLst/>
            </a:prstGeom>
          </p:spPr>
          <p:txBody>
            <a:bodyPr vert="horz" wrap="square" lIns="0" tIns="0" rIns="0" bIns="0" rtlCol="0">
              <a:spAutoFit/>
            </a:bodyPr>
            <a:lstStyle>
              <a:lvl1pPr marL="0" marR="0" indent="0" algn="ctr" defTabSz="914016" rtl="0" eaLnBrk="1" fontAlgn="auto" latinLnBrk="0" hangingPunct="1">
                <a:lnSpc>
                  <a:spcPct val="100000"/>
                </a:lnSpc>
                <a:spcBef>
                  <a:spcPts val="0"/>
                </a:spcBef>
                <a:spcAft>
                  <a:spcPts val="0"/>
                </a:spcAft>
                <a:buClrTx/>
                <a:buSzPct val="90000"/>
                <a:buFont typeface="Wingdings" panose="05000000000000000000" pitchFamily="2" charset="2"/>
                <a:buNone/>
                <a:tabLst/>
                <a:defRPr sz="1765" b="1" kern="1200" spc="0" baseline="0">
                  <a:solidFill>
                    <a:schemeClr val="tx2"/>
                  </a:solidFill>
                  <a:latin typeface="+mn-lt"/>
                  <a:ea typeface="+mn-ea"/>
                  <a:cs typeface="+mn-cs"/>
                </a:defRPr>
              </a:lvl1pPr>
              <a:lvl2pPr marL="0" marR="0" indent="0" algn="ctr" defTabSz="914016" rtl="0" eaLnBrk="1" fontAlgn="auto" latinLnBrk="0" hangingPunct="1">
                <a:lnSpc>
                  <a:spcPct val="100000"/>
                </a:lnSpc>
                <a:spcBef>
                  <a:spcPts val="0"/>
                </a:spcBef>
                <a:spcAft>
                  <a:spcPts val="0"/>
                </a:spcAft>
                <a:buClrTx/>
                <a:buSzPct val="90000"/>
                <a:buFont typeface="Wingdings" panose="05000000000000000000" pitchFamily="2" charset="2"/>
                <a:buNone/>
                <a:tabLst/>
                <a:defRPr sz="1765" b="1" kern="1200" spc="0" baseline="0">
                  <a:solidFill>
                    <a:srgbClr val="000000"/>
                  </a:solidFill>
                  <a:latin typeface="+mn-lt"/>
                  <a:ea typeface="+mn-ea"/>
                  <a:cs typeface="+mn-cs"/>
                </a:defRPr>
              </a:lvl2pPr>
              <a:lvl3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765" kern="1200" spc="0" baseline="0">
                  <a:solidFill>
                    <a:srgbClr val="000000"/>
                  </a:solidFill>
                  <a:latin typeface="+mn-lt"/>
                  <a:ea typeface="+mn-ea"/>
                  <a:cs typeface="+mn-cs"/>
                </a:defRPr>
              </a:lvl3pPr>
              <a:lvl4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370" kern="1200" spc="0" baseline="0">
                  <a:solidFill>
                    <a:srgbClr val="000000"/>
                  </a:solidFill>
                  <a:latin typeface="+mn-lt"/>
                  <a:ea typeface="+mn-ea"/>
                  <a:cs typeface="+mn-cs"/>
                </a:defRPr>
              </a:lvl4pPr>
              <a:lvl5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370" kern="1200" spc="0" baseline="0">
                  <a:solidFill>
                    <a:srgbClr val="000000"/>
                  </a:solidFill>
                  <a:latin typeface="+mn-lt"/>
                  <a:ea typeface="+mn-ea"/>
                  <a:cs typeface="+mn-cs"/>
                </a:defRPr>
              </a:lvl5pPr>
              <a:lvl6pPr marL="2513543"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0552"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7561"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4569"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ctr" defTabSz="913841"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2000" b="0" i="0" u="none" strike="noStrike" kern="1200" cap="none" spc="0" normalizeH="0" baseline="0" noProof="0" dirty="0" err="1">
                  <a:ln>
                    <a:noFill/>
                  </a:ln>
                  <a:solidFill>
                    <a:schemeClr val="bg1"/>
                  </a:solidFill>
                  <a:effectLst/>
                  <a:uLnTx/>
                  <a:uFillTx/>
                  <a:latin typeface="Segoe UI Semibold"/>
                  <a:ea typeface="+mn-ea"/>
                  <a:cs typeface="Segoe UI Semilight" panose="020B0402040204020203" pitchFamily="34" charset="0"/>
                </a:rPr>
                <a:t>Github</a:t>
              </a:r>
              <a:endParaRPr kumimoji="0" lang="en-US" sz="2000" b="0" i="0" u="none" strike="noStrike" kern="1200" cap="none" spc="0" normalizeH="0" baseline="0" noProof="0" dirty="0">
                <a:ln>
                  <a:noFill/>
                </a:ln>
                <a:solidFill>
                  <a:schemeClr val="bg1"/>
                </a:solidFill>
                <a:effectLst/>
                <a:uLnTx/>
                <a:uFillTx/>
                <a:latin typeface="Segoe UI Semibold"/>
                <a:ea typeface="+mn-ea"/>
                <a:cs typeface="Segoe UI Semilight" panose="020B0402040204020203" pitchFamily="34" charset="0"/>
              </a:endParaRPr>
            </a:p>
          </p:txBody>
        </p:sp>
        <p:sp>
          <p:nvSpPr>
            <p:cNvPr id="12" name="Text Placeholder 95">
              <a:extLst>
                <a:ext uri="{FF2B5EF4-FFF2-40B4-BE49-F238E27FC236}">
                  <a16:creationId xmlns:a16="http://schemas.microsoft.com/office/drawing/2014/main" id="{2A5BE544-EA01-A36E-064A-2679C3E4F483}"/>
                </a:ext>
              </a:extLst>
            </p:cNvPr>
            <p:cNvSpPr txBox="1">
              <a:spLocks/>
            </p:cNvSpPr>
            <p:nvPr/>
          </p:nvSpPr>
          <p:spPr>
            <a:xfrm>
              <a:off x="6785791" y="1616905"/>
              <a:ext cx="4013222" cy="307777"/>
            </a:xfrm>
            <a:prstGeom prst="rect">
              <a:avLst/>
            </a:prstGeom>
          </p:spPr>
          <p:txBody>
            <a:bodyPr vert="horz" wrap="square" lIns="0" tIns="0" rIns="0" bIns="0" rtlCol="0">
              <a:spAutoFit/>
            </a:bodyPr>
            <a:lstStyle>
              <a:lvl1pPr marL="0" marR="0" indent="0" algn="ctr" defTabSz="914016" rtl="0" eaLnBrk="1" fontAlgn="auto" latinLnBrk="0" hangingPunct="1">
                <a:lnSpc>
                  <a:spcPct val="100000"/>
                </a:lnSpc>
                <a:spcBef>
                  <a:spcPts val="0"/>
                </a:spcBef>
                <a:spcAft>
                  <a:spcPts val="0"/>
                </a:spcAft>
                <a:buClrTx/>
                <a:buSzPct val="90000"/>
                <a:buFont typeface="Wingdings" panose="05000000000000000000" pitchFamily="2" charset="2"/>
                <a:buNone/>
                <a:tabLst/>
                <a:defRPr sz="1765" b="1" kern="1200" spc="0" baseline="0">
                  <a:solidFill>
                    <a:schemeClr val="tx2"/>
                  </a:solidFill>
                  <a:latin typeface="+mn-lt"/>
                  <a:ea typeface="+mn-ea"/>
                  <a:cs typeface="+mn-cs"/>
                </a:defRPr>
              </a:lvl1pPr>
              <a:lvl2pPr marL="0" marR="0" indent="0" algn="ctr" defTabSz="914016" rtl="0" eaLnBrk="1" fontAlgn="auto" latinLnBrk="0" hangingPunct="1">
                <a:lnSpc>
                  <a:spcPct val="100000"/>
                </a:lnSpc>
                <a:spcBef>
                  <a:spcPts val="0"/>
                </a:spcBef>
                <a:spcAft>
                  <a:spcPts val="0"/>
                </a:spcAft>
                <a:buClrTx/>
                <a:buSzPct val="90000"/>
                <a:buFont typeface="Wingdings" panose="05000000000000000000" pitchFamily="2" charset="2"/>
                <a:buNone/>
                <a:tabLst/>
                <a:defRPr sz="1765" b="1" kern="1200" spc="0" baseline="0">
                  <a:solidFill>
                    <a:srgbClr val="000000"/>
                  </a:solidFill>
                  <a:latin typeface="+mn-lt"/>
                  <a:ea typeface="+mn-ea"/>
                  <a:cs typeface="+mn-cs"/>
                </a:defRPr>
              </a:lvl2pPr>
              <a:lvl3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765" kern="1200" spc="0" baseline="0">
                  <a:solidFill>
                    <a:srgbClr val="000000"/>
                  </a:solidFill>
                  <a:latin typeface="+mn-lt"/>
                  <a:ea typeface="+mn-ea"/>
                  <a:cs typeface="+mn-cs"/>
                </a:defRPr>
              </a:lvl3pPr>
              <a:lvl4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370" kern="1200" spc="0" baseline="0">
                  <a:solidFill>
                    <a:srgbClr val="000000"/>
                  </a:solidFill>
                  <a:latin typeface="+mn-lt"/>
                  <a:ea typeface="+mn-ea"/>
                  <a:cs typeface="+mn-cs"/>
                </a:defRPr>
              </a:lvl4pPr>
              <a:lvl5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370" kern="1200" spc="0" baseline="0">
                  <a:solidFill>
                    <a:srgbClr val="000000"/>
                  </a:solidFill>
                  <a:latin typeface="+mn-lt"/>
                  <a:ea typeface="+mn-ea"/>
                  <a:cs typeface="+mn-cs"/>
                </a:defRPr>
              </a:lvl5pPr>
              <a:lvl6pPr marL="2513543"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0552"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7561"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4569"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ctr" defTabSz="913841"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2000" b="0" i="0" u="none" strike="noStrike" kern="1200" cap="none" spc="0" normalizeH="0" baseline="0" noProof="0" dirty="0">
                  <a:ln>
                    <a:noFill/>
                  </a:ln>
                  <a:solidFill>
                    <a:schemeClr val="bg1"/>
                  </a:solidFill>
                  <a:effectLst/>
                  <a:uLnTx/>
                  <a:uFillTx/>
                  <a:latin typeface="Segoe UI Semibold"/>
                  <a:ea typeface="+mn-ea"/>
                  <a:cs typeface="Segoe UI Semilight" panose="020B0402040204020203" pitchFamily="34" charset="0"/>
                </a:rPr>
                <a:t>Azure</a:t>
              </a:r>
            </a:p>
          </p:txBody>
        </p:sp>
        <p:cxnSp>
          <p:nvCxnSpPr>
            <p:cNvPr id="13" name="Straight Connector 12">
              <a:extLst>
                <a:ext uri="{FF2B5EF4-FFF2-40B4-BE49-F238E27FC236}">
                  <a16:creationId xmlns:a16="http://schemas.microsoft.com/office/drawing/2014/main" id="{24423AE5-736C-1DE0-076E-89AF194C12F0}"/>
                </a:ext>
                <a:ext uri="{C183D7F6-B498-43B3-948B-1728B52AA6E4}">
                  <adec:decorative xmlns:adec="http://schemas.microsoft.com/office/drawing/2017/decorative" val="1"/>
                </a:ext>
              </a:extLst>
            </p:cNvPr>
            <p:cNvCxnSpPr>
              <a:cxnSpLocks/>
            </p:cNvCxnSpPr>
            <p:nvPr/>
          </p:nvCxnSpPr>
          <p:spPr>
            <a:xfrm>
              <a:off x="6096000" y="1531298"/>
              <a:ext cx="0" cy="448212"/>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grpSp>
      <p:cxnSp>
        <p:nvCxnSpPr>
          <p:cNvPr id="27" name="Straight Connector 26">
            <a:extLst>
              <a:ext uri="{FF2B5EF4-FFF2-40B4-BE49-F238E27FC236}">
                <a16:creationId xmlns:a16="http://schemas.microsoft.com/office/drawing/2014/main" id="{BE2AD9C3-94C6-8CAA-4D9D-6DEF3FA33462}"/>
              </a:ext>
              <a:ext uri="{C183D7F6-B498-43B3-948B-1728B52AA6E4}">
                <adec:decorative xmlns:adec="http://schemas.microsoft.com/office/drawing/2017/decorative" val="1"/>
              </a:ext>
            </a:extLst>
          </p:cNvPr>
          <p:cNvCxnSpPr>
            <a:cxnSpLocks/>
          </p:cNvCxnSpPr>
          <p:nvPr/>
        </p:nvCxnSpPr>
        <p:spPr>
          <a:xfrm>
            <a:off x="4269893" y="3534576"/>
            <a:ext cx="0" cy="103945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9423DF1-9A22-AA08-01A7-29B41341140B}"/>
              </a:ext>
              <a:ext uri="{C183D7F6-B498-43B3-948B-1728B52AA6E4}">
                <adec:decorative xmlns:adec="http://schemas.microsoft.com/office/drawing/2017/decorative" val="1"/>
              </a:ext>
            </a:extLst>
          </p:cNvPr>
          <p:cNvCxnSpPr>
            <a:cxnSpLocks/>
          </p:cNvCxnSpPr>
          <p:nvPr/>
        </p:nvCxnSpPr>
        <p:spPr>
          <a:xfrm>
            <a:off x="7922108" y="3534576"/>
            <a:ext cx="0" cy="103945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DFC92BBB-838B-2917-8122-1B4446082ABF}"/>
              </a:ext>
            </a:extLst>
          </p:cNvPr>
          <p:cNvGrpSpPr/>
          <p:nvPr/>
        </p:nvGrpSpPr>
        <p:grpSpPr>
          <a:xfrm>
            <a:off x="858385" y="2991369"/>
            <a:ext cx="3170801" cy="2947006"/>
            <a:chOff x="858385" y="2844567"/>
            <a:chExt cx="3170801" cy="2947006"/>
          </a:xfrm>
        </p:grpSpPr>
        <p:sp>
          <p:nvSpPr>
            <p:cNvPr id="17" name="Rectangle 16">
              <a:extLst>
                <a:ext uri="{FF2B5EF4-FFF2-40B4-BE49-F238E27FC236}">
                  <a16:creationId xmlns:a16="http://schemas.microsoft.com/office/drawing/2014/main" id="{03817E67-6CBF-FE1D-4843-7A074F9FB6B9}"/>
                </a:ext>
              </a:extLst>
            </p:cNvPr>
            <p:cNvSpPr/>
            <p:nvPr/>
          </p:nvSpPr>
          <p:spPr>
            <a:xfrm>
              <a:off x="858385" y="2844567"/>
              <a:ext cx="3170801" cy="2947006"/>
            </a:xfrm>
            <a:prstGeom prst="rect">
              <a:avLst/>
            </a:prstGeom>
            <a:solidFill>
              <a:schemeClr val="bg1"/>
            </a:solidFill>
            <a:ln w="25400">
              <a:noFill/>
            </a:ln>
            <a:effectLst>
              <a:outerShdw blurRad="190500" dist="38100" dir="2700000" algn="tl" rotWithShape="0">
                <a:prstClr val="black">
                  <a:alpha val="0"/>
                </a:prstClr>
              </a:outerShdw>
            </a:effectLst>
          </p:spPr>
          <p:txBody>
            <a:bodyPr wrap="none" lIns="91427" tIns="1165352" rIns="91427" bIns="274281" anchor="t">
              <a:noAutofit/>
            </a:bodyPr>
            <a:lstStyle/>
            <a:p>
              <a:pPr algn="ctr" defTabSz="932384">
                <a:defRPr/>
              </a:pPr>
              <a:r>
                <a:rPr lang="en-US" sz="1765" kern="0" dirty="0">
                  <a:solidFill>
                    <a:srgbClr val="0078D4"/>
                  </a:solidFill>
                  <a:latin typeface="Segoe UI Semibold"/>
                </a:rPr>
                <a:t>Secure </a:t>
              </a:r>
              <a:r>
                <a:rPr lang="en-US" sz="1765" kern="0" dirty="0">
                  <a:latin typeface="Segoe UI" panose="020B0502040204020203" pitchFamily="34" charset="0"/>
                  <a:cs typeface="Segoe UI" panose="020B0502040204020203" pitchFamily="34" charset="0"/>
                </a:rPr>
                <a:t>your</a:t>
              </a:r>
              <a:r>
                <a:rPr lang="en-US" sz="1765" kern="0" dirty="0">
                  <a:latin typeface="Segoe UI Semibold"/>
                </a:rPr>
                <a:t> </a:t>
              </a:r>
              <a:br>
                <a:rPr lang="en-US" sz="1765" kern="0" dirty="0">
                  <a:solidFill>
                    <a:srgbClr val="0078D4"/>
                  </a:solidFill>
                  <a:latin typeface="Segoe UI Semibold"/>
                </a:rPr>
              </a:br>
              <a:r>
                <a:rPr lang="en-US" sz="1765" kern="0" dirty="0">
                  <a:solidFill>
                    <a:srgbClr val="0078D4"/>
                  </a:solidFill>
                  <a:latin typeface="Segoe UI Semibold"/>
                </a:rPr>
                <a:t>development </a:t>
              </a:r>
              <a:br>
                <a:rPr lang="en-US" sz="1765" kern="0" dirty="0">
                  <a:solidFill>
                    <a:srgbClr val="0078D4"/>
                  </a:solidFill>
                  <a:latin typeface="Segoe UI Semibold"/>
                </a:rPr>
              </a:br>
              <a:r>
                <a:rPr lang="en-US" sz="1765" kern="0" dirty="0">
                  <a:solidFill>
                    <a:srgbClr val="0078D4"/>
                  </a:solidFill>
                  <a:latin typeface="Segoe UI Semibold"/>
                </a:rPr>
                <a:t>environment</a:t>
              </a:r>
              <a:endParaRPr lang="en-US" sz="1765" kern="0" dirty="0">
                <a:solidFill>
                  <a:srgbClr val="0078D4"/>
                </a:solidFill>
                <a:latin typeface="Segoe UI Semibold"/>
                <a:cs typeface="Segoe UI Semibold"/>
              </a:endParaRPr>
            </a:p>
          </p:txBody>
        </p:sp>
        <p:pic>
          <p:nvPicPr>
            <p:cNvPr id="2" name="Picture 1">
              <a:extLst>
                <a:ext uri="{FF2B5EF4-FFF2-40B4-BE49-F238E27FC236}">
                  <a16:creationId xmlns:a16="http://schemas.microsoft.com/office/drawing/2014/main" id="{5F4A7436-576B-81A9-5403-C480C8CDF9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36813" y="3022351"/>
              <a:ext cx="694383" cy="694383"/>
            </a:xfrm>
            <a:prstGeom prst="rect">
              <a:avLst/>
            </a:prstGeom>
          </p:spPr>
        </p:pic>
      </p:grpSp>
      <p:grpSp>
        <p:nvGrpSpPr>
          <p:cNvPr id="8" name="Group 7">
            <a:extLst>
              <a:ext uri="{FF2B5EF4-FFF2-40B4-BE49-F238E27FC236}">
                <a16:creationId xmlns:a16="http://schemas.microsoft.com/office/drawing/2014/main" id="{1F090E32-E235-0119-3723-B1264D01AAFD}"/>
              </a:ext>
            </a:extLst>
          </p:cNvPr>
          <p:cNvGrpSpPr/>
          <p:nvPr/>
        </p:nvGrpSpPr>
        <p:grpSpPr>
          <a:xfrm>
            <a:off x="4510600" y="2991369"/>
            <a:ext cx="3170801" cy="2947006"/>
            <a:chOff x="4510600" y="2844567"/>
            <a:chExt cx="3170801" cy="2947006"/>
          </a:xfrm>
        </p:grpSpPr>
        <p:sp>
          <p:nvSpPr>
            <p:cNvPr id="19" name="Rectangle 18">
              <a:extLst>
                <a:ext uri="{FF2B5EF4-FFF2-40B4-BE49-F238E27FC236}">
                  <a16:creationId xmlns:a16="http://schemas.microsoft.com/office/drawing/2014/main" id="{59B12B60-03AB-322D-2714-E755D4E16F91}"/>
                </a:ext>
              </a:extLst>
            </p:cNvPr>
            <p:cNvSpPr/>
            <p:nvPr/>
          </p:nvSpPr>
          <p:spPr>
            <a:xfrm>
              <a:off x="4510600" y="2844567"/>
              <a:ext cx="3170801" cy="2947006"/>
            </a:xfrm>
            <a:prstGeom prst="rect">
              <a:avLst/>
            </a:prstGeom>
            <a:solidFill>
              <a:schemeClr val="bg1"/>
            </a:solidFill>
            <a:ln w="25400">
              <a:noFill/>
            </a:ln>
            <a:effectLst>
              <a:outerShdw blurRad="190500" dist="38100" dir="2700000" algn="tl" rotWithShape="0">
                <a:prstClr val="black">
                  <a:alpha val="0"/>
                </a:prstClr>
              </a:outerShdw>
            </a:effectLst>
          </p:spPr>
          <p:txBody>
            <a:bodyPr wrap="none" lIns="91427" tIns="1165352" rIns="91427" bIns="274281" anchor="t">
              <a:noAutofit/>
            </a:bodyPr>
            <a:lstStyle/>
            <a:p>
              <a:pPr algn="ctr" defTabSz="932384">
                <a:defRPr/>
              </a:pPr>
              <a:r>
                <a:rPr lang="en-US" sz="1765" kern="0" dirty="0">
                  <a:solidFill>
                    <a:srgbClr val="0078D4"/>
                  </a:solidFill>
                  <a:latin typeface="Segoe UI Semibold"/>
                </a:rPr>
                <a:t>Embed security</a:t>
              </a:r>
              <a:br>
                <a:rPr lang="en-US" sz="1765" kern="0" dirty="0">
                  <a:solidFill>
                    <a:srgbClr val="0078D4"/>
                  </a:solidFill>
                  <a:latin typeface="Segoe UI Semibold"/>
                </a:rPr>
              </a:br>
              <a:r>
                <a:rPr lang="en-US" sz="1765" kern="0" dirty="0">
                  <a:latin typeface="Segoe UI" panose="020B0502040204020203" pitchFamily="34" charset="0"/>
                  <a:cs typeface="Segoe UI" panose="020B0502040204020203" pitchFamily="34" charset="0"/>
                </a:rPr>
                <a:t>in your</a:t>
              </a:r>
              <a:r>
                <a:rPr lang="en-US" sz="1765" kern="0" dirty="0">
                  <a:solidFill>
                    <a:srgbClr val="0078D4"/>
                  </a:solidFill>
                  <a:latin typeface="Segoe UI Semibold"/>
                </a:rPr>
                <a:t> developer</a:t>
              </a:r>
              <a:br>
                <a:rPr lang="en-US" sz="1765" kern="0" dirty="0">
                  <a:solidFill>
                    <a:srgbClr val="0078D4"/>
                  </a:solidFill>
                  <a:latin typeface="Segoe UI Semibold"/>
                </a:rPr>
              </a:br>
              <a:r>
                <a:rPr lang="en-US" sz="1765" kern="0" dirty="0">
                  <a:solidFill>
                    <a:srgbClr val="0078D4"/>
                  </a:solidFill>
                  <a:latin typeface="Segoe UI Semibold"/>
                </a:rPr>
                <a:t>workflow</a:t>
              </a:r>
            </a:p>
          </p:txBody>
        </p:sp>
        <p:pic>
          <p:nvPicPr>
            <p:cNvPr id="3" name="Picture 2">
              <a:extLst>
                <a:ext uri="{FF2B5EF4-FFF2-40B4-BE49-F238E27FC236}">
                  <a16:creationId xmlns:a16="http://schemas.microsoft.com/office/drawing/2014/main" id="{4ABFB728-016C-233F-530C-7BA0D3F2185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53916" y="3032566"/>
              <a:ext cx="684168" cy="684168"/>
            </a:xfrm>
            <a:prstGeom prst="rect">
              <a:avLst/>
            </a:prstGeom>
          </p:spPr>
        </p:pic>
      </p:grpSp>
      <p:grpSp>
        <p:nvGrpSpPr>
          <p:cNvPr id="10" name="Group 9">
            <a:extLst>
              <a:ext uri="{FF2B5EF4-FFF2-40B4-BE49-F238E27FC236}">
                <a16:creationId xmlns:a16="http://schemas.microsoft.com/office/drawing/2014/main" id="{7D523837-8A48-E2A5-CFF3-965762650BE2}"/>
              </a:ext>
            </a:extLst>
          </p:cNvPr>
          <p:cNvGrpSpPr/>
          <p:nvPr/>
        </p:nvGrpSpPr>
        <p:grpSpPr>
          <a:xfrm>
            <a:off x="8162815" y="2991369"/>
            <a:ext cx="3170801" cy="2947006"/>
            <a:chOff x="8162815" y="2844567"/>
            <a:chExt cx="3170801" cy="2947006"/>
          </a:xfrm>
        </p:grpSpPr>
        <p:sp>
          <p:nvSpPr>
            <p:cNvPr id="20" name="Rectangle 19">
              <a:extLst>
                <a:ext uri="{FF2B5EF4-FFF2-40B4-BE49-F238E27FC236}">
                  <a16:creationId xmlns:a16="http://schemas.microsoft.com/office/drawing/2014/main" id="{D758295E-D78F-C7E8-0B53-F73EFF3D82E8}"/>
                </a:ext>
              </a:extLst>
            </p:cNvPr>
            <p:cNvSpPr/>
            <p:nvPr/>
          </p:nvSpPr>
          <p:spPr>
            <a:xfrm>
              <a:off x="8162815" y="2844567"/>
              <a:ext cx="3170801" cy="2947006"/>
            </a:xfrm>
            <a:prstGeom prst="rect">
              <a:avLst/>
            </a:prstGeom>
            <a:solidFill>
              <a:schemeClr val="bg1"/>
            </a:solidFill>
            <a:ln w="25400">
              <a:noFill/>
            </a:ln>
            <a:effectLst>
              <a:outerShdw blurRad="190500" dist="38100" dir="2700000" algn="tl" rotWithShape="0">
                <a:prstClr val="black">
                  <a:alpha val="0"/>
                </a:prstClr>
              </a:outerShdw>
            </a:effectLst>
          </p:spPr>
          <p:txBody>
            <a:bodyPr wrap="none" lIns="91427" tIns="1165352" rIns="91427" bIns="274281" anchor="t">
              <a:noAutofit/>
            </a:bodyPr>
            <a:lstStyle/>
            <a:p>
              <a:pPr algn="ctr" defTabSz="932384">
                <a:defRPr/>
              </a:pPr>
              <a:r>
                <a:rPr lang="en-US" sz="1765" kern="0" dirty="0">
                  <a:solidFill>
                    <a:srgbClr val="0078D4"/>
                  </a:solidFill>
                  <a:latin typeface="Segoe UI Semibold"/>
                </a:rPr>
                <a:t>Bridge </a:t>
              </a:r>
              <a:r>
                <a:rPr lang="en-US" sz="1765" kern="0" dirty="0">
                  <a:latin typeface="Segoe UI" panose="020B0502040204020203" pitchFamily="34" charset="0"/>
                  <a:cs typeface="Segoe UI" panose="020B0502040204020203" pitchFamily="34" charset="0"/>
                </a:rPr>
                <a:t>the divide</a:t>
              </a:r>
              <a:br>
                <a:rPr lang="en-US" sz="1765" kern="0" dirty="0">
                  <a:latin typeface="Segoe UI" panose="020B0502040204020203" pitchFamily="34" charset="0"/>
                  <a:cs typeface="Segoe UI" panose="020B0502040204020203" pitchFamily="34" charset="0"/>
                </a:rPr>
              </a:br>
              <a:r>
                <a:rPr lang="en-US" sz="1765" kern="0" dirty="0">
                  <a:latin typeface="Segoe UI" panose="020B0502040204020203" pitchFamily="34" charset="0"/>
                  <a:cs typeface="Segoe UI" panose="020B0502040204020203" pitchFamily="34" charset="0"/>
                </a:rPr>
                <a:t>across</a:t>
              </a:r>
              <a:r>
                <a:rPr lang="en-US" sz="1765" kern="0" dirty="0">
                  <a:solidFill>
                    <a:srgbClr val="0078D4"/>
                  </a:solidFill>
                  <a:latin typeface="Segoe UI Semibold"/>
                </a:rPr>
                <a:t> DevOps </a:t>
              </a:r>
              <a:r>
                <a:rPr lang="en-US" sz="1765" kern="0" dirty="0">
                  <a:latin typeface="Segoe UI" panose="020B0502040204020203" pitchFamily="34" charset="0"/>
                  <a:cs typeface="Segoe UI" panose="020B0502040204020203" pitchFamily="34" charset="0"/>
                </a:rPr>
                <a:t>and</a:t>
              </a:r>
              <a:r>
                <a:rPr lang="en-US" sz="1765" kern="0" dirty="0">
                  <a:solidFill>
                    <a:srgbClr val="0078D4"/>
                  </a:solidFill>
                  <a:latin typeface="Segoe UI Semibold"/>
                </a:rPr>
                <a:t> </a:t>
              </a:r>
              <a:br>
                <a:rPr lang="en-US" sz="1765" kern="0" dirty="0">
                  <a:solidFill>
                    <a:srgbClr val="0078D4"/>
                  </a:solidFill>
                  <a:latin typeface="Segoe UI Semibold"/>
                </a:rPr>
              </a:br>
              <a:r>
                <a:rPr lang="en-US" sz="1765" kern="0" dirty="0">
                  <a:solidFill>
                    <a:srgbClr val="0078D4"/>
                  </a:solidFill>
                  <a:latin typeface="Segoe UI Semibold"/>
                </a:rPr>
                <a:t>SecOps teams</a:t>
              </a:r>
            </a:p>
          </p:txBody>
        </p:sp>
        <p:pic>
          <p:nvPicPr>
            <p:cNvPr id="5" name="Picture 4">
              <a:extLst>
                <a:ext uri="{FF2B5EF4-FFF2-40B4-BE49-F238E27FC236}">
                  <a16:creationId xmlns:a16="http://schemas.microsoft.com/office/drawing/2014/main" id="{CD0871EE-C4FA-553D-DB14-C004100582F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401023" y="3022351"/>
              <a:ext cx="694383" cy="694383"/>
            </a:xfrm>
            <a:prstGeom prst="rect">
              <a:avLst/>
            </a:prstGeom>
          </p:spPr>
        </p:pic>
      </p:grpSp>
    </p:spTree>
    <p:extLst>
      <p:ext uri="{BB962C8B-B14F-4D97-AF65-F5344CB8AC3E}">
        <p14:creationId xmlns:p14="http://schemas.microsoft.com/office/powerpoint/2010/main" val="27503852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4572322-3C44-0E72-3DAF-9FC0D7798023}"/>
              </a:ext>
            </a:extLst>
          </p:cNvPr>
          <p:cNvSpPr txBox="1">
            <a:spLocks/>
          </p:cNvSpPr>
          <p:nvPr/>
        </p:nvSpPr>
        <p:spPr>
          <a:xfrm>
            <a:off x="2362873" y="3954159"/>
            <a:ext cx="7710728" cy="775597"/>
          </a:xfrm>
          <a:prstGeom prst="rect">
            <a:avLst/>
          </a:prstGeom>
          <a:noFill/>
        </p:spPr>
        <p:txBody>
          <a:bodyPr vert="horz" wrap="square" lIns="0" tIns="0" rIns="0" bIns="0" rtlCol="0" anchor="ctr" anchorCtr="0">
            <a:spAutoFit/>
          </a:bodyPr>
          <a:lst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algn="ctr"/>
            <a:r>
              <a:rPr lang="en-GB" kern="0" spc="0" dirty="0">
                <a:ln>
                  <a:noFill/>
                </a:ln>
                <a:solidFill>
                  <a:schemeClr val="tx2"/>
                </a:solidFill>
                <a:latin typeface="Segoe UI Semibold"/>
                <a:cs typeface="+mn-cs"/>
              </a:rPr>
              <a:t>Shift Left</a:t>
            </a:r>
            <a:br>
              <a:rPr lang="en-GB" kern="0" spc="0" dirty="0">
                <a:ln>
                  <a:noFill/>
                </a:ln>
                <a:solidFill>
                  <a:schemeClr val="tx2"/>
                </a:solidFill>
                <a:latin typeface="Segoe UI Semibold"/>
                <a:cs typeface="+mn-cs"/>
              </a:rPr>
            </a:br>
            <a:r>
              <a:rPr lang="en-US" dirty="0">
                <a:solidFill>
                  <a:schemeClr val="tx1"/>
                </a:solidFill>
              </a:rPr>
              <a:t>Microsoft Cybersecurity Reference Architecture</a:t>
            </a:r>
          </a:p>
        </p:txBody>
      </p:sp>
      <p:sp>
        <p:nvSpPr>
          <p:cNvPr id="8" name="Oval 10">
            <a:extLst>
              <a:ext uri="{FF2B5EF4-FFF2-40B4-BE49-F238E27FC236}">
                <a16:creationId xmlns:a16="http://schemas.microsoft.com/office/drawing/2014/main" id="{7DEC9E58-38D0-DDA6-8EB8-9E55B961CE04}"/>
              </a:ext>
            </a:extLst>
          </p:cNvPr>
          <p:cNvSpPr/>
          <p:nvPr/>
        </p:nvSpPr>
        <p:spPr bwMode="auto">
          <a:xfrm>
            <a:off x="5669597" y="2399982"/>
            <a:ext cx="1097280" cy="1097280"/>
          </a:xfrm>
          <a:prstGeom prst="ellipse">
            <a:avLst/>
          </a:prstGeom>
          <a:noFill/>
          <a:ln w="22225">
            <a:solidFill>
              <a:schemeClr val="accent1"/>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rgbClr val="353535"/>
              </a:solidFill>
              <a:latin typeface="Segoe UI Semilight"/>
              <a:cs typeface="Segoe UI" pitchFamily="34" charset="0"/>
            </a:endParaRPr>
          </a:p>
        </p:txBody>
      </p:sp>
      <p:pic>
        <p:nvPicPr>
          <p:cNvPr id="3" name="Picture 2">
            <a:extLst>
              <a:ext uri="{FF2B5EF4-FFF2-40B4-BE49-F238E27FC236}">
                <a16:creationId xmlns:a16="http://schemas.microsoft.com/office/drawing/2014/main" id="{FE2D4A22-CCE2-3DE9-9A6A-38D89F40035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937967" y="2562190"/>
            <a:ext cx="560540" cy="948605"/>
          </a:xfrm>
          <a:prstGeom prst="rect">
            <a:avLst/>
          </a:prstGeom>
        </p:spPr>
      </p:pic>
    </p:spTree>
    <p:extLst>
      <p:ext uri="{BB962C8B-B14F-4D97-AF65-F5344CB8AC3E}">
        <p14:creationId xmlns:p14="http://schemas.microsoft.com/office/powerpoint/2010/main" val="1215433604"/>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a:extLst>
              <a:ext uri="{FF2B5EF4-FFF2-40B4-BE49-F238E27FC236}">
                <a16:creationId xmlns:a16="http://schemas.microsoft.com/office/drawing/2014/main" id="{9A2C4868-9111-40F0-FCAB-32164E71C894}"/>
              </a:ext>
            </a:extLst>
          </p:cNvPr>
          <p:cNvSpPr/>
          <p:nvPr/>
        </p:nvSpPr>
        <p:spPr bwMode="auto">
          <a:xfrm>
            <a:off x="800100" y="2012833"/>
            <a:ext cx="10591800" cy="3440267"/>
          </a:xfrm>
          <a:prstGeom prst="roundRect">
            <a:avLst/>
          </a:prstGeom>
          <a:noFill/>
          <a:ln w="19050">
            <a:solidFill>
              <a:schemeClr val="tx2"/>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L"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TextBox 16">
            <a:extLst>
              <a:ext uri="{FF2B5EF4-FFF2-40B4-BE49-F238E27FC236}">
                <a16:creationId xmlns:a16="http://schemas.microsoft.com/office/drawing/2014/main" id="{865486BA-380E-E295-E2B0-F84C01A200F3}"/>
              </a:ext>
            </a:extLst>
          </p:cNvPr>
          <p:cNvSpPr txBox="1"/>
          <p:nvPr/>
        </p:nvSpPr>
        <p:spPr>
          <a:xfrm>
            <a:off x="3533177" y="5194737"/>
            <a:ext cx="5106595" cy="484632"/>
          </a:xfrm>
          <a:prstGeom prst="roundRect">
            <a:avLst>
              <a:gd name="adj" fmla="val 50000"/>
            </a:avLst>
          </a:prstGeom>
          <a:solidFill>
            <a:schemeClr val="bg1"/>
          </a:solidFill>
          <a:ln w="571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defTabSz="932472" fontAlgn="base">
              <a:spcBef>
                <a:spcPct val="0"/>
              </a:spcBef>
              <a:spcAft>
                <a:spcPct val="0"/>
              </a:spcAft>
              <a:defRPr sz="2000">
                <a:solidFill>
                  <a:srgbClr val="FFFFFF"/>
                </a:soli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367" rtl="0" eaLnBrk="1" fontAlgn="base" latinLnBrk="0" hangingPunct="1">
              <a:lnSpc>
                <a:spcPct val="90000"/>
              </a:lnSpc>
              <a:spcBef>
                <a:spcPts val="1200"/>
              </a:spcBef>
              <a:spcAft>
                <a:spcPct val="0"/>
              </a:spcAft>
              <a:buClrTx/>
              <a:buSzTx/>
              <a:buFontTx/>
              <a:buNone/>
              <a:tabLst/>
              <a:defRPr/>
            </a:pPr>
            <a:endParaRPr kumimoji="0" lang="en-US" sz="2400" b="1" i="0" u="none" strike="noStrike" kern="1200" cap="none" spc="-10" normalizeH="0" baseline="0" noProof="0" dirty="0">
              <a:ln>
                <a:noFill/>
              </a:ln>
              <a:gradFill>
                <a:gsLst>
                  <a:gs pos="0">
                    <a:srgbClr val="0078D4"/>
                  </a:gs>
                  <a:gs pos="100000">
                    <a:srgbClr val="225B62"/>
                  </a:gs>
                </a:gsLst>
                <a:lin ang="2700000" scaled="1"/>
              </a:gradFill>
              <a:effectLst/>
              <a:uLnTx/>
              <a:uFillTx/>
              <a:latin typeface="Segoe UI Semibold"/>
              <a:ea typeface="+mn-ea"/>
              <a:cs typeface="Segoe UI" pitchFamily="34" charset="0"/>
            </a:endParaRPr>
          </a:p>
        </p:txBody>
      </p:sp>
      <p:pic>
        <p:nvPicPr>
          <p:cNvPr id="25" name="Picture 24">
            <a:extLst>
              <a:ext uri="{FF2B5EF4-FFF2-40B4-BE49-F238E27FC236}">
                <a16:creationId xmlns:a16="http://schemas.microsoft.com/office/drawing/2014/main" id="{ED536CEF-6B73-F4AA-9B2C-F92B5B66E08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97705" y="5296130"/>
            <a:ext cx="371185" cy="371185"/>
          </a:xfrm>
          <a:prstGeom prst="rect">
            <a:avLst/>
          </a:prstGeom>
        </p:spPr>
      </p:pic>
      <p:pic>
        <p:nvPicPr>
          <p:cNvPr id="96" name="Graphic 95">
            <a:extLst>
              <a:ext uri="{FF2B5EF4-FFF2-40B4-BE49-F238E27FC236}">
                <a16:creationId xmlns:a16="http://schemas.microsoft.com/office/drawing/2014/main" id="{0BF01402-EB3C-AD0D-5389-038016F5A192}"/>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961704" y="5396870"/>
            <a:ext cx="419124" cy="250921"/>
          </a:xfrm>
          <a:prstGeom prst="rect">
            <a:avLst/>
          </a:prstGeom>
          <a:effectLst/>
        </p:spPr>
      </p:pic>
      <p:pic>
        <p:nvPicPr>
          <p:cNvPr id="97" name="Graphic 96">
            <a:extLst>
              <a:ext uri="{FF2B5EF4-FFF2-40B4-BE49-F238E27FC236}">
                <a16:creationId xmlns:a16="http://schemas.microsoft.com/office/drawing/2014/main" id="{B2F88D7C-FE88-3777-A6B9-7980A9A571EC}"/>
              </a:ext>
              <a:ext uri="{C183D7F6-B498-43B3-948B-1728B52AA6E4}">
                <adec:decorative xmlns:adec="http://schemas.microsoft.com/office/drawing/2017/decorative" val="1"/>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186426" y="5290727"/>
            <a:ext cx="376588" cy="376588"/>
          </a:xfrm>
          <a:prstGeom prst="rect">
            <a:avLst/>
          </a:prstGeom>
          <a:effectLst/>
        </p:spPr>
      </p:pic>
      <p:pic>
        <p:nvPicPr>
          <p:cNvPr id="98" name="Graphic 97">
            <a:extLst>
              <a:ext uri="{FF2B5EF4-FFF2-40B4-BE49-F238E27FC236}">
                <a16:creationId xmlns:a16="http://schemas.microsoft.com/office/drawing/2014/main" id="{60258054-5955-D736-C69E-6207B38AA516}"/>
              </a:ext>
              <a:ext uri="{C183D7F6-B498-43B3-948B-1728B52AA6E4}">
                <adec:decorative xmlns:adec="http://schemas.microsoft.com/office/drawing/2017/decorative" val="1"/>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368612" y="5167274"/>
            <a:ext cx="623495" cy="623495"/>
          </a:xfrm>
          <a:prstGeom prst="rect">
            <a:avLst/>
          </a:prstGeom>
          <a:effectLst/>
        </p:spPr>
      </p:pic>
      <p:sp>
        <p:nvSpPr>
          <p:cNvPr id="83" name="TextBox 82">
            <a:extLst>
              <a:ext uri="{FF2B5EF4-FFF2-40B4-BE49-F238E27FC236}">
                <a16:creationId xmlns:a16="http://schemas.microsoft.com/office/drawing/2014/main" id="{8868E01A-1A28-3C08-55BD-62D3546AC3FF}"/>
              </a:ext>
            </a:extLst>
          </p:cNvPr>
          <p:cNvSpPr txBox="1"/>
          <p:nvPr/>
        </p:nvSpPr>
        <p:spPr>
          <a:xfrm>
            <a:off x="3850886" y="2464244"/>
            <a:ext cx="4471178" cy="615553"/>
          </a:xfrm>
          <a:prstGeom prst="rect">
            <a:avLst/>
          </a:prstGeom>
          <a:noFill/>
        </p:spPr>
        <p:txBody>
          <a:bodyPr wrap="square" tIns="91440" bIns="9144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a:ln>
                  <a:noFill/>
                </a:ln>
                <a:gradFill>
                  <a:gsLst>
                    <a:gs pos="83000">
                      <a:srgbClr val="000000"/>
                    </a:gs>
                    <a:gs pos="100000">
                      <a:srgbClr val="000000"/>
                    </a:gs>
                  </a:gsLst>
                  <a:lin ang="5400000" scaled="1"/>
                </a:gradFill>
                <a:effectLst/>
                <a:uLnTx/>
                <a:uFillTx/>
                <a:latin typeface="Segoe UI Semibold" panose="020B0502040204020203" pitchFamily="34" charset="0"/>
                <a:cs typeface="Segoe UI Semibold" panose="020B0502040204020203" pitchFamily="34" charset="0"/>
              </a:rPr>
              <a:t>Cloud Security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a:ln>
                  <a:noFill/>
                </a:ln>
                <a:gradFill>
                  <a:gsLst>
                    <a:gs pos="83000">
                      <a:srgbClr val="000000"/>
                    </a:gs>
                    <a:gs pos="100000">
                      <a:srgbClr val="000000"/>
                    </a:gs>
                  </a:gsLst>
                  <a:lin ang="5400000" scaled="1"/>
                </a:gradFill>
                <a:effectLst/>
                <a:uLnTx/>
                <a:uFillTx/>
                <a:latin typeface="Segoe UI Semibold" panose="020B0502040204020203" pitchFamily="34" charset="0"/>
                <a:cs typeface="Segoe UI Semibold" panose="020B0502040204020203" pitchFamily="34" charset="0"/>
              </a:rPr>
              <a:t>Posture Management</a:t>
            </a:r>
          </a:p>
        </p:txBody>
      </p:sp>
      <p:sp>
        <p:nvSpPr>
          <p:cNvPr id="81" name="TextBox 80">
            <a:extLst>
              <a:ext uri="{FF2B5EF4-FFF2-40B4-BE49-F238E27FC236}">
                <a16:creationId xmlns:a16="http://schemas.microsoft.com/office/drawing/2014/main" id="{8D8FDD3F-DC16-5DBE-ECA5-DD109D62692B}"/>
              </a:ext>
            </a:extLst>
          </p:cNvPr>
          <p:cNvSpPr txBox="1"/>
          <p:nvPr/>
        </p:nvSpPr>
        <p:spPr>
          <a:xfrm>
            <a:off x="1723717" y="2464244"/>
            <a:ext cx="2504475" cy="615553"/>
          </a:xfrm>
          <a:prstGeom prst="rect">
            <a:avLst/>
          </a:prstGeom>
          <a:noFill/>
        </p:spPr>
        <p:txBody>
          <a:bodyPr wrap="square" tIns="91440" bIns="9144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a:ln>
                  <a:noFill/>
                </a:ln>
                <a:gradFill>
                  <a:gsLst>
                    <a:gs pos="83000">
                      <a:srgbClr val="000000"/>
                    </a:gs>
                    <a:gs pos="100000">
                      <a:srgbClr val="000000"/>
                    </a:gs>
                  </a:gsLst>
                  <a:lin ang="5400000" scaled="1"/>
                </a:gradFill>
                <a:effectLst/>
                <a:uLnTx/>
                <a:uFillTx/>
                <a:latin typeface="Segoe UI Semibold" panose="020B0502040204020203" pitchFamily="34" charset="0"/>
                <a:cs typeface="Segoe UI Semibold" panose="020B0502040204020203" pitchFamily="34" charset="0"/>
              </a:rPr>
              <a:t>DevOps Security Management</a:t>
            </a:r>
          </a:p>
        </p:txBody>
      </p:sp>
      <p:sp>
        <p:nvSpPr>
          <p:cNvPr id="82" name="TextBox 81">
            <a:extLst>
              <a:ext uri="{FF2B5EF4-FFF2-40B4-BE49-F238E27FC236}">
                <a16:creationId xmlns:a16="http://schemas.microsoft.com/office/drawing/2014/main" id="{1438A97E-6EF5-BEC2-7210-60267D4901D7}"/>
              </a:ext>
            </a:extLst>
          </p:cNvPr>
          <p:cNvSpPr txBox="1"/>
          <p:nvPr/>
        </p:nvSpPr>
        <p:spPr>
          <a:xfrm>
            <a:off x="7751004" y="2464244"/>
            <a:ext cx="2588931" cy="615553"/>
          </a:xfrm>
          <a:prstGeom prst="rect">
            <a:avLst/>
          </a:prstGeom>
          <a:noFill/>
        </p:spPr>
        <p:txBody>
          <a:bodyPr wrap="square" tIns="91440" bIns="9144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a:ln>
                  <a:noFill/>
                </a:ln>
                <a:gradFill>
                  <a:gsLst>
                    <a:gs pos="83000">
                      <a:srgbClr val="000000"/>
                    </a:gs>
                    <a:gs pos="100000">
                      <a:srgbClr val="000000"/>
                    </a:gs>
                  </a:gsLst>
                  <a:lin ang="5400000" scaled="1"/>
                </a:gradFill>
                <a:effectLst/>
                <a:uLnTx/>
                <a:uFillTx/>
                <a:latin typeface="Segoe UI Semibold" panose="020B0502040204020203" pitchFamily="34" charset="0"/>
                <a:cs typeface="Segoe UI Semibold" panose="020B0502040204020203" pitchFamily="34" charset="0"/>
              </a:rPr>
              <a:t>Cloud Workload </a:t>
            </a:r>
            <a:br>
              <a:rPr kumimoji="0" lang="en-US" sz="1400" b="1" u="none" strike="noStrike" kern="1200" cap="none" spc="0" normalizeH="0" baseline="0" noProof="0">
                <a:ln>
                  <a:noFill/>
                </a:ln>
                <a:gradFill>
                  <a:gsLst>
                    <a:gs pos="83000">
                      <a:srgbClr val="000000"/>
                    </a:gs>
                    <a:gs pos="100000">
                      <a:srgbClr val="000000"/>
                    </a:gs>
                  </a:gsLst>
                  <a:lin ang="5400000" scaled="1"/>
                </a:gradFill>
                <a:effectLst/>
                <a:uLnTx/>
                <a:uFillTx/>
                <a:latin typeface="Segoe UI Semibold" panose="020B0502040204020203" pitchFamily="34" charset="0"/>
                <a:cs typeface="Segoe UI Semibold" panose="020B0502040204020203" pitchFamily="34" charset="0"/>
              </a:rPr>
            </a:br>
            <a:r>
              <a:rPr kumimoji="0" lang="en-US" sz="1400" b="1" u="none" strike="noStrike" kern="1200" cap="none" spc="0" normalizeH="0" baseline="0" noProof="0">
                <a:ln>
                  <a:noFill/>
                </a:ln>
                <a:gradFill>
                  <a:gsLst>
                    <a:gs pos="83000">
                      <a:srgbClr val="000000"/>
                    </a:gs>
                    <a:gs pos="100000">
                      <a:srgbClr val="000000"/>
                    </a:gs>
                  </a:gsLst>
                  <a:lin ang="5400000" scaled="1"/>
                </a:gradFill>
                <a:effectLst/>
                <a:uLnTx/>
                <a:uFillTx/>
                <a:latin typeface="Segoe UI Semibold" panose="020B0502040204020203" pitchFamily="34" charset="0"/>
                <a:cs typeface="Segoe UI Semibold" panose="020B0502040204020203" pitchFamily="34" charset="0"/>
              </a:rPr>
              <a:t>Protection</a:t>
            </a:r>
          </a:p>
        </p:txBody>
      </p:sp>
      <p:sp>
        <p:nvSpPr>
          <p:cNvPr id="85" name="Oval 84">
            <a:extLst>
              <a:ext uri="{FF2B5EF4-FFF2-40B4-BE49-F238E27FC236}">
                <a16:creationId xmlns:a16="http://schemas.microsoft.com/office/drawing/2014/main" id="{302F36AA-60A6-9C85-2723-BDCDFA53532D}"/>
              </a:ext>
            </a:extLst>
          </p:cNvPr>
          <p:cNvSpPr/>
          <p:nvPr/>
        </p:nvSpPr>
        <p:spPr bwMode="auto">
          <a:xfrm>
            <a:off x="2071396" y="3106834"/>
            <a:ext cx="1752936" cy="1752936"/>
          </a:xfrm>
          <a:prstGeom prst="ellipse">
            <a:avLst/>
          </a:prstGeom>
          <a:solidFill>
            <a:schemeClr val="tx2"/>
          </a:solidFill>
          <a:ln w="762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120" name="Oval 119">
            <a:extLst>
              <a:ext uri="{FF2B5EF4-FFF2-40B4-BE49-F238E27FC236}">
                <a16:creationId xmlns:a16="http://schemas.microsoft.com/office/drawing/2014/main" id="{7EEC2AFC-B235-3BC4-2C8A-60084E60DDA4}"/>
              </a:ext>
            </a:extLst>
          </p:cNvPr>
          <p:cNvSpPr/>
          <p:nvPr/>
        </p:nvSpPr>
        <p:spPr bwMode="auto">
          <a:xfrm>
            <a:off x="3058003" y="3960797"/>
            <a:ext cx="473426" cy="473425"/>
          </a:xfrm>
          <a:prstGeom prst="ellipse">
            <a:avLst/>
          </a:prstGeom>
          <a:solidFill>
            <a:schemeClr val="bg1"/>
          </a:solidFill>
          <a:ln w="76200">
            <a:noFill/>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2743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Segoe UI"/>
                <a:ea typeface="+mn-ea"/>
                <a:cs typeface="Segoe UI" pitchFamily="34" charset="0"/>
              </a:rPr>
              <a:t>…</a:t>
            </a:r>
          </a:p>
        </p:txBody>
      </p:sp>
      <p:grpSp>
        <p:nvGrpSpPr>
          <p:cNvPr id="125" name="Group 124">
            <a:extLst>
              <a:ext uri="{FF2B5EF4-FFF2-40B4-BE49-F238E27FC236}">
                <a16:creationId xmlns:a16="http://schemas.microsoft.com/office/drawing/2014/main" id="{53FC70B0-AFE2-5554-2E35-FC615CD6F53B}"/>
              </a:ext>
            </a:extLst>
          </p:cNvPr>
          <p:cNvGrpSpPr/>
          <p:nvPr/>
        </p:nvGrpSpPr>
        <p:grpSpPr>
          <a:xfrm>
            <a:off x="2711151" y="3423493"/>
            <a:ext cx="473426" cy="473425"/>
            <a:chOff x="1898690" y="2396233"/>
            <a:chExt cx="1133492" cy="1133492"/>
          </a:xfrm>
        </p:grpSpPr>
        <p:sp>
          <p:nvSpPr>
            <p:cNvPr id="126" name="Oval 125">
              <a:extLst>
                <a:ext uri="{FF2B5EF4-FFF2-40B4-BE49-F238E27FC236}">
                  <a16:creationId xmlns:a16="http://schemas.microsoft.com/office/drawing/2014/main" id="{CE69F0B7-6159-D3F0-A856-7F794855F29F}"/>
                </a:ext>
              </a:extLst>
            </p:cNvPr>
            <p:cNvSpPr/>
            <p:nvPr/>
          </p:nvSpPr>
          <p:spPr bwMode="auto">
            <a:xfrm>
              <a:off x="1898690" y="2396233"/>
              <a:ext cx="1133492" cy="1133492"/>
            </a:xfrm>
            <a:prstGeom prst="ellipse">
              <a:avLst/>
            </a:prstGeom>
            <a:solidFill>
              <a:schemeClr val="bg1"/>
            </a:solidFill>
            <a:ln w="76200">
              <a:noFill/>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127" name="Graphic 126">
              <a:extLst>
                <a:ext uri="{FF2B5EF4-FFF2-40B4-BE49-F238E27FC236}">
                  <a16:creationId xmlns:a16="http://schemas.microsoft.com/office/drawing/2014/main" id="{10F737B2-305D-10FB-CC98-00B6B801C9DA}"/>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2115878" y="2613421"/>
              <a:ext cx="699109" cy="699108"/>
            </a:xfrm>
            <a:prstGeom prst="rect">
              <a:avLst/>
            </a:prstGeom>
          </p:spPr>
        </p:pic>
      </p:grpSp>
      <p:sp>
        <p:nvSpPr>
          <p:cNvPr id="88" name="Oval 87">
            <a:extLst>
              <a:ext uri="{FF2B5EF4-FFF2-40B4-BE49-F238E27FC236}">
                <a16:creationId xmlns:a16="http://schemas.microsoft.com/office/drawing/2014/main" id="{B9B3F7AA-69C5-CB60-C891-3F7B56BC8554}"/>
              </a:ext>
            </a:extLst>
          </p:cNvPr>
          <p:cNvSpPr/>
          <p:nvPr/>
        </p:nvSpPr>
        <p:spPr bwMode="auto">
          <a:xfrm>
            <a:off x="8155178" y="3106834"/>
            <a:ext cx="1752936" cy="1752936"/>
          </a:xfrm>
          <a:prstGeom prst="ellipse">
            <a:avLst/>
          </a:prstGeom>
          <a:solidFill>
            <a:schemeClr val="tx2"/>
          </a:solidFill>
          <a:ln w="762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00" name="Oval 99">
            <a:extLst>
              <a:ext uri="{FF2B5EF4-FFF2-40B4-BE49-F238E27FC236}">
                <a16:creationId xmlns:a16="http://schemas.microsoft.com/office/drawing/2014/main" id="{9372B924-43BE-4458-8C1D-C4DA536C371B}"/>
              </a:ext>
            </a:extLst>
          </p:cNvPr>
          <p:cNvSpPr/>
          <p:nvPr/>
        </p:nvSpPr>
        <p:spPr>
          <a:xfrm>
            <a:off x="5210007" y="3106834"/>
            <a:ext cx="1752936" cy="1752936"/>
          </a:xfrm>
          <a:prstGeom prst="ellipse">
            <a:avLst/>
          </a:prstGeom>
          <a:solidFill>
            <a:schemeClr val="tx2"/>
          </a:solidFill>
          <a:ln w="762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grpSp>
        <p:nvGrpSpPr>
          <p:cNvPr id="19" name="Group 18">
            <a:extLst>
              <a:ext uri="{FF2B5EF4-FFF2-40B4-BE49-F238E27FC236}">
                <a16:creationId xmlns:a16="http://schemas.microsoft.com/office/drawing/2014/main" id="{EC435FD3-CF82-9F4A-EBDC-471ADC6E477B}"/>
              </a:ext>
            </a:extLst>
          </p:cNvPr>
          <p:cNvGrpSpPr/>
          <p:nvPr/>
        </p:nvGrpSpPr>
        <p:grpSpPr>
          <a:xfrm>
            <a:off x="2364299" y="3960797"/>
            <a:ext cx="473426" cy="473425"/>
            <a:chOff x="3508300" y="3779975"/>
            <a:chExt cx="246792" cy="246792"/>
          </a:xfrm>
        </p:grpSpPr>
        <p:sp>
          <p:nvSpPr>
            <p:cNvPr id="20" name="Oval 19">
              <a:extLst>
                <a:ext uri="{FF2B5EF4-FFF2-40B4-BE49-F238E27FC236}">
                  <a16:creationId xmlns:a16="http://schemas.microsoft.com/office/drawing/2014/main" id="{31EF67A3-13FB-4110-09C7-B1194D8E3516}"/>
                </a:ext>
              </a:extLst>
            </p:cNvPr>
            <p:cNvSpPr/>
            <p:nvPr/>
          </p:nvSpPr>
          <p:spPr bwMode="auto">
            <a:xfrm>
              <a:off x="3508300" y="3779975"/>
              <a:ext cx="246792" cy="246792"/>
            </a:xfrm>
            <a:prstGeom prst="ellipse">
              <a:avLst/>
            </a:prstGeom>
            <a:solidFill>
              <a:schemeClr val="bg1"/>
            </a:solidFill>
            <a:ln w="76200">
              <a:noFill/>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21" name="Graphic 20">
              <a:extLst>
                <a:ext uri="{FF2B5EF4-FFF2-40B4-BE49-F238E27FC236}">
                  <a16:creationId xmlns:a16="http://schemas.microsoft.com/office/drawing/2014/main" id="{F47814D0-7AD2-D883-A232-EF6280A5848A}"/>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543423" y="3815106"/>
              <a:ext cx="176538" cy="176538"/>
            </a:xfrm>
            <a:prstGeom prst="rect">
              <a:avLst/>
            </a:prstGeom>
          </p:spPr>
        </p:pic>
      </p:grpSp>
      <p:sp>
        <p:nvSpPr>
          <p:cNvPr id="4" name="Title 3">
            <a:extLst>
              <a:ext uri="{FF2B5EF4-FFF2-40B4-BE49-F238E27FC236}">
                <a16:creationId xmlns:a16="http://schemas.microsoft.com/office/drawing/2014/main" id="{E16CD0EC-CCAF-89E8-7CCB-75BCF6B1E9EF}"/>
              </a:ext>
            </a:extLst>
          </p:cNvPr>
          <p:cNvSpPr>
            <a:spLocks noGrp="1"/>
          </p:cNvSpPr>
          <p:nvPr>
            <p:ph type="title"/>
          </p:nvPr>
        </p:nvSpPr>
        <p:spPr/>
        <p:txBody>
          <a:bodyPr/>
          <a:lstStyle/>
          <a:p>
            <a:r>
              <a:rPr lang="en-US" noProof="0" dirty="0"/>
              <a:t>Cloud-native application security solution</a:t>
            </a:r>
            <a:endParaRPr lang="en-NL" dirty="0"/>
          </a:p>
        </p:txBody>
      </p:sp>
      <p:sp>
        <p:nvSpPr>
          <p:cNvPr id="92" name="TextBox 91">
            <a:extLst>
              <a:ext uri="{FF2B5EF4-FFF2-40B4-BE49-F238E27FC236}">
                <a16:creationId xmlns:a16="http://schemas.microsoft.com/office/drawing/2014/main" id="{6D898156-03B0-FE93-E36C-AF63C1FFD309}"/>
              </a:ext>
            </a:extLst>
          </p:cNvPr>
          <p:cNvSpPr txBox="1"/>
          <p:nvPr/>
        </p:nvSpPr>
        <p:spPr>
          <a:xfrm>
            <a:off x="3533177" y="1777563"/>
            <a:ext cx="5106595" cy="484632"/>
          </a:xfrm>
          <a:prstGeom prst="roundRect">
            <a:avLst>
              <a:gd name="adj" fmla="val 50000"/>
            </a:avLst>
          </a:prstGeom>
          <a:solidFill>
            <a:schemeClr val="bg1"/>
          </a:solidFill>
          <a:ln w="571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defTabSz="932472" fontAlgn="base">
              <a:spcBef>
                <a:spcPct val="0"/>
              </a:spcBef>
              <a:spcAft>
                <a:spcPct val="0"/>
              </a:spcAft>
              <a:defRPr sz="2000">
                <a:solidFill>
                  <a:srgbClr val="FFFFFF"/>
                </a:soli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367" rtl="0" eaLnBrk="1" fontAlgn="base" latinLnBrk="0" hangingPunct="1">
              <a:lnSpc>
                <a:spcPct val="90000"/>
              </a:lnSpc>
              <a:spcBef>
                <a:spcPts val="1200"/>
              </a:spcBef>
              <a:spcAft>
                <a:spcPct val="0"/>
              </a:spcAft>
              <a:buClrTx/>
              <a:buSzTx/>
              <a:buFontTx/>
              <a:buNone/>
              <a:tabLst/>
              <a:defRPr/>
            </a:pPr>
            <a:r>
              <a:rPr kumimoji="0" lang="en-US" sz="2400" b="1" i="0" u="none" strike="noStrike" kern="1200" cap="none" spc="-10" normalizeH="0" baseline="0" noProof="0" dirty="0">
                <a:ln>
                  <a:noFill/>
                </a:ln>
                <a:gradFill>
                  <a:gsLst>
                    <a:gs pos="0">
                      <a:srgbClr val="0078D4"/>
                    </a:gs>
                    <a:gs pos="100000">
                      <a:srgbClr val="225B62"/>
                    </a:gs>
                  </a:gsLst>
                  <a:lin ang="2700000" scaled="1"/>
                </a:gradFill>
                <a:effectLst/>
                <a:uLnTx/>
                <a:uFillTx/>
                <a:latin typeface="Segoe UI Semibold"/>
                <a:ea typeface="+mn-ea"/>
                <a:cs typeface="Segoe UI" pitchFamily="34" charset="0"/>
              </a:rPr>
              <a:t>Microsoft Defender for Cloud</a:t>
            </a:r>
          </a:p>
        </p:txBody>
      </p:sp>
      <p:pic>
        <p:nvPicPr>
          <p:cNvPr id="18" name="Picture 17">
            <a:extLst>
              <a:ext uri="{FF2B5EF4-FFF2-40B4-BE49-F238E27FC236}">
                <a16:creationId xmlns:a16="http://schemas.microsoft.com/office/drawing/2014/main" id="{48CC6A88-4951-A7F9-E434-212F3730AA69}"/>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8526968" y="3452536"/>
            <a:ext cx="1009356" cy="1009356"/>
          </a:xfrm>
          <a:prstGeom prst="rect">
            <a:avLst/>
          </a:prstGeom>
        </p:spPr>
      </p:pic>
      <p:pic>
        <p:nvPicPr>
          <p:cNvPr id="23" name="Picture 22">
            <a:extLst>
              <a:ext uri="{FF2B5EF4-FFF2-40B4-BE49-F238E27FC236}">
                <a16:creationId xmlns:a16="http://schemas.microsoft.com/office/drawing/2014/main" id="{1F49BC95-9EC1-FE57-FD34-7B934DF09415}"/>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5581797" y="3478624"/>
            <a:ext cx="1009356" cy="1009356"/>
          </a:xfrm>
          <a:prstGeom prst="rect">
            <a:avLst/>
          </a:prstGeom>
        </p:spPr>
      </p:pic>
    </p:spTree>
    <p:extLst>
      <p:ext uri="{BB962C8B-B14F-4D97-AF65-F5344CB8AC3E}">
        <p14:creationId xmlns:p14="http://schemas.microsoft.com/office/powerpoint/2010/main" val="3707038544"/>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424EC2-D06B-404A-95B3-C54F1D0B2BEC}"/>
              </a:ext>
            </a:extLst>
          </p:cNvPr>
          <p:cNvSpPr>
            <a:spLocks noGrp="1"/>
          </p:cNvSpPr>
          <p:nvPr>
            <p:ph type="title"/>
          </p:nvPr>
        </p:nvSpPr>
        <p:spPr/>
        <p:txBody>
          <a:bodyPr/>
          <a:lstStyle/>
          <a:p>
            <a:r>
              <a:rPr lang="en-US" dirty="0">
                <a:solidFill>
                  <a:schemeClr val="accent1"/>
                </a:solidFill>
              </a:rPr>
              <a:t>Thank You!</a:t>
            </a:r>
            <a:endParaRPr lang="en-US" i="1" dirty="0"/>
          </a:p>
        </p:txBody>
      </p:sp>
    </p:spTree>
    <p:extLst>
      <p:ext uri="{BB962C8B-B14F-4D97-AF65-F5344CB8AC3E}">
        <p14:creationId xmlns:p14="http://schemas.microsoft.com/office/powerpoint/2010/main" val="3387974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Table 5">
            <a:extLst>
              <a:ext uri="{FF2B5EF4-FFF2-40B4-BE49-F238E27FC236}">
                <a16:creationId xmlns:a16="http://schemas.microsoft.com/office/drawing/2014/main" id="{CDA31727-EE20-4E7C-20A9-F345C883BD73}"/>
              </a:ext>
            </a:extLst>
          </p:cNvPr>
          <p:cNvGraphicFramePr>
            <a:graphicFrameLocks noGrp="1"/>
          </p:cNvGraphicFramePr>
          <p:nvPr>
            <p:extLst>
              <p:ext uri="{D42A27DB-BD31-4B8C-83A1-F6EECF244321}">
                <p14:modId xmlns:p14="http://schemas.microsoft.com/office/powerpoint/2010/main" val="1598097507"/>
              </p:ext>
            </p:extLst>
          </p:nvPr>
        </p:nvGraphicFramePr>
        <p:xfrm>
          <a:off x="6423049" y="2058523"/>
          <a:ext cx="5562600" cy="3376216"/>
        </p:xfrm>
        <a:graphic>
          <a:graphicData uri="http://schemas.openxmlformats.org/drawingml/2006/table">
            <a:tbl>
              <a:tblPr>
                <a:tableStyleId>{2D5ABB26-0587-4C30-8999-92F81FD0307C}</a:tableStyleId>
              </a:tblPr>
              <a:tblGrid>
                <a:gridCol w="1390650">
                  <a:extLst>
                    <a:ext uri="{9D8B030D-6E8A-4147-A177-3AD203B41FA5}">
                      <a16:colId xmlns:a16="http://schemas.microsoft.com/office/drawing/2014/main" val="2201444643"/>
                    </a:ext>
                  </a:extLst>
                </a:gridCol>
                <a:gridCol w="1390650">
                  <a:extLst>
                    <a:ext uri="{9D8B030D-6E8A-4147-A177-3AD203B41FA5}">
                      <a16:colId xmlns:a16="http://schemas.microsoft.com/office/drawing/2014/main" val="207775995"/>
                    </a:ext>
                  </a:extLst>
                </a:gridCol>
                <a:gridCol w="1390650">
                  <a:extLst>
                    <a:ext uri="{9D8B030D-6E8A-4147-A177-3AD203B41FA5}">
                      <a16:colId xmlns:a16="http://schemas.microsoft.com/office/drawing/2014/main" val="497278212"/>
                    </a:ext>
                  </a:extLst>
                </a:gridCol>
                <a:gridCol w="1390650">
                  <a:extLst>
                    <a:ext uri="{9D8B030D-6E8A-4147-A177-3AD203B41FA5}">
                      <a16:colId xmlns:a16="http://schemas.microsoft.com/office/drawing/2014/main" val="658570041"/>
                    </a:ext>
                  </a:extLst>
                </a:gridCol>
              </a:tblGrid>
              <a:tr h="576378">
                <a:tc>
                  <a:txBody>
                    <a:bodyPr/>
                    <a:lstStyle/>
                    <a:p>
                      <a:pPr algn="ctr"/>
                      <a:endParaRPr lang="en-US" sz="700" b="0" i="0" dirty="0">
                        <a:latin typeface="Segoe UI" panose="020B0502040204020203" pitchFamily="34" charset="0"/>
                        <a:cs typeface="Segoe UI" panose="020B0502040204020203" pitchFamily="34" charset="0"/>
                      </a:endParaRP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700" b="0" i="0" dirty="0">
                        <a:latin typeface="Segoe UI" panose="020B0502040204020203" pitchFamily="34" charset="0"/>
                        <a:cs typeface="Segoe UI" panose="020B0502040204020203" pitchFamily="34" charset="0"/>
                      </a:endParaRP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700" b="0" i="0" dirty="0">
                        <a:latin typeface="Segoe UI" panose="020B0502040204020203" pitchFamily="34" charset="0"/>
                        <a:cs typeface="Segoe UI" panose="020B0502040204020203" pitchFamily="34" charset="0"/>
                      </a:endParaRP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700" b="0" i="0" dirty="0">
                        <a:latin typeface="Segoe UI" panose="020B0502040204020203" pitchFamily="34" charset="0"/>
                        <a:cs typeface="Segoe UI" panose="020B0502040204020203" pitchFamily="34" charset="0"/>
                      </a:endParaRP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72180405"/>
                  </a:ext>
                </a:extLst>
              </a:tr>
              <a:tr h="461629">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rPr>
                        <a:t>Provide Training</a:t>
                      </a: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rPr>
                        <a:t>Define Security </a:t>
                      </a:r>
                    </a:p>
                    <a:p>
                      <a:pPr marL="0" marR="0" lvl="0" indent="0" algn="ctr" defTabSz="914400" rtl="0" eaLnBrk="0" fontAlgn="t"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rPr>
                        <a:t>Requirements</a:t>
                      </a: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rPr>
                        <a:t>Define Metrics and Compliance Reporting</a:t>
                      </a:r>
                      <a:endParaRPr lang="en-US" sz="700" b="0" i="0" dirty="0">
                        <a:latin typeface="Segoe UI" panose="020B0502040204020203" pitchFamily="34" charset="0"/>
                        <a:cs typeface="Segoe UI" panose="020B0502040204020203" pitchFamily="34" charset="0"/>
                      </a:endParaRP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rPr>
                        <a:t>Perform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rPr>
                        <a:t>Threat Modeling</a:t>
                      </a: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57784634"/>
                  </a:ext>
                </a:extLst>
              </a:tr>
              <a:tr h="576378">
                <a:tc>
                  <a:txBody>
                    <a:bodyPr/>
                    <a:lstStyle/>
                    <a:p>
                      <a:pPr algn="ctr"/>
                      <a:endParaRPr lang="en-US" sz="700" b="0" i="0" dirty="0">
                        <a:latin typeface="Segoe UI" panose="020B0502040204020203" pitchFamily="34" charset="0"/>
                        <a:cs typeface="Segoe UI" panose="020B0502040204020203" pitchFamily="34" charset="0"/>
                      </a:endParaRP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700" b="0" i="0" dirty="0">
                        <a:latin typeface="Segoe UI" panose="020B0502040204020203" pitchFamily="34" charset="0"/>
                        <a:cs typeface="Segoe UI" panose="020B0502040204020203" pitchFamily="34" charset="0"/>
                      </a:endParaRP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700" b="0" i="0" dirty="0">
                        <a:latin typeface="Segoe UI" panose="020B0502040204020203" pitchFamily="34" charset="0"/>
                        <a:cs typeface="Segoe UI" panose="020B0502040204020203" pitchFamily="34" charset="0"/>
                      </a:endParaRP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700" b="0" i="0" dirty="0">
                        <a:latin typeface="Segoe UI" panose="020B0502040204020203" pitchFamily="34" charset="0"/>
                        <a:cs typeface="Segoe UI" panose="020B0502040204020203" pitchFamily="34" charset="0"/>
                      </a:endParaRP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46882896"/>
                  </a:ext>
                </a:extLst>
              </a:tr>
              <a:tr h="57637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rPr>
                        <a:t>Establish Design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rPr>
                        <a:t>Requirements</a:t>
                      </a: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rPr>
                        <a:t>Define and Use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rPr>
                        <a:t>Cryptography Standards</a:t>
                      </a: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rPr>
                        <a:t>Manage the Security Risk of Using Third-Party Components</a:t>
                      </a: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rPr>
                        <a:t>Use Approved Tools</a:t>
                      </a: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71326861"/>
                  </a:ext>
                </a:extLst>
              </a:tr>
              <a:tr h="576378">
                <a:tc>
                  <a:txBody>
                    <a:bodyPr/>
                    <a:lstStyle/>
                    <a:p>
                      <a:pPr algn="ctr"/>
                      <a:endParaRPr lang="en-US" sz="700" b="0" i="0" dirty="0">
                        <a:latin typeface="Segoe UI" panose="020B0502040204020203" pitchFamily="34" charset="0"/>
                        <a:cs typeface="Segoe UI" panose="020B0502040204020203" pitchFamily="34" charset="0"/>
                      </a:endParaRP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700" b="0" i="0" dirty="0">
                        <a:latin typeface="Segoe UI" panose="020B0502040204020203" pitchFamily="34" charset="0"/>
                        <a:cs typeface="Segoe UI" panose="020B0502040204020203" pitchFamily="34" charset="0"/>
                      </a:endParaRP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700" b="0" i="0" dirty="0">
                        <a:latin typeface="Segoe UI" panose="020B0502040204020203" pitchFamily="34" charset="0"/>
                        <a:cs typeface="Segoe UI" panose="020B0502040204020203" pitchFamily="34" charset="0"/>
                      </a:endParaRP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700" b="0" i="0" dirty="0">
                        <a:latin typeface="Segoe UI" panose="020B0502040204020203" pitchFamily="34" charset="0"/>
                        <a:cs typeface="Segoe UI" panose="020B0502040204020203" pitchFamily="34" charset="0"/>
                      </a:endParaRP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21084463"/>
                  </a:ext>
                </a:extLst>
              </a:tr>
              <a:tr h="60907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rPr>
                        <a:t>Perform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rPr>
                        <a:t>Static Analysis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rPr>
                        <a:t>Security Testing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rPr>
                        <a:t>(SAST)</a:t>
                      </a: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rPr>
                        <a:t>Perform Dynamic Analysis Security Testing (DAST)</a:t>
                      </a: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rPr>
                        <a:t>Perform Penetration Testing</a:t>
                      </a: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rPr>
                        <a:t>Establish a Standard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rPr>
                        <a:t>Incident Response Process</a:t>
                      </a:r>
                    </a:p>
                  </a:txBody>
                  <a:tcPr marL="70589" marR="70589" marT="35295" marB="3529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07950550"/>
                  </a:ext>
                </a:extLst>
              </a:tr>
            </a:tbl>
          </a:graphicData>
        </a:graphic>
      </p:graphicFrame>
      <p:sp>
        <p:nvSpPr>
          <p:cNvPr id="2" name="Title 1">
            <a:extLst>
              <a:ext uri="{FF2B5EF4-FFF2-40B4-BE49-F238E27FC236}">
                <a16:creationId xmlns:a16="http://schemas.microsoft.com/office/drawing/2014/main" id="{628FAEC8-63A9-7A68-C8BA-7B8239948646}"/>
              </a:ext>
            </a:extLst>
          </p:cNvPr>
          <p:cNvSpPr>
            <a:spLocks noGrp="1"/>
          </p:cNvSpPr>
          <p:nvPr>
            <p:ph type="title"/>
          </p:nvPr>
        </p:nvSpPr>
        <p:spPr/>
        <p:txBody>
          <a:bodyPr/>
          <a:lstStyle/>
          <a:p>
            <a:r>
              <a:rPr lang="fr-BE" dirty="0"/>
              <a:t>SDL (Best) Practices</a:t>
            </a:r>
            <a:br>
              <a:rPr lang="fr-BE" dirty="0"/>
            </a:br>
            <a:endParaRPr lang="en-BE" dirty="0"/>
          </a:p>
        </p:txBody>
      </p:sp>
      <p:sp>
        <p:nvSpPr>
          <p:cNvPr id="3" name="Text Placeholder 2">
            <a:extLst>
              <a:ext uri="{FF2B5EF4-FFF2-40B4-BE49-F238E27FC236}">
                <a16:creationId xmlns:a16="http://schemas.microsoft.com/office/drawing/2014/main" id="{B3048D53-C0A3-B07D-483F-FA36C2F019FA}"/>
              </a:ext>
            </a:extLst>
          </p:cNvPr>
          <p:cNvSpPr>
            <a:spLocks noGrp="1"/>
          </p:cNvSpPr>
          <p:nvPr>
            <p:ph type="body" sz="quarter" idx="10"/>
          </p:nvPr>
        </p:nvSpPr>
        <p:spPr>
          <a:xfrm>
            <a:off x="455995" y="1922802"/>
            <a:ext cx="4758211" cy="903324"/>
          </a:xfrm>
        </p:spPr>
        <p:txBody>
          <a:bodyPr/>
          <a:lstStyle/>
          <a:p>
            <a:r>
              <a:rPr lang="en-US" sz="2000" spc="0" dirty="0">
                <a:gradFill>
                  <a:gsLst>
                    <a:gs pos="2917">
                      <a:schemeClr val="tx1"/>
                    </a:gs>
                    <a:gs pos="30000">
                      <a:schemeClr val="tx1"/>
                    </a:gs>
                  </a:gsLst>
                  <a:lin ang="5400000" scaled="0"/>
                </a:gradFill>
                <a:latin typeface="Segoe UI" panose="020B0502040204020203" pitchFamily="34" charset="0"/>
                <a:cs typeface="Segoe UI" panose="020B0502040204020203" pitchFamily="34" charset="0"/>
              </a:rPr>
              <a:t>Create best practices for all involved with solution delivery and build:</a:t>
            </a:r>
          </a:p>
          <a:p>
            <a:endParaRPr lang="en-NL" spc="0" dirty="0">
              <a:latin typeface="Segoe UI" panose="020B0502040204020203" pitchFamily="34" charset="0"/>
              <a:cs typeface="Segoe UI" panose="020B0502040204020203" pitchFamily="34" charset="0"/>
            </a:endParaRPr>
          </a:p>
        </p:txBody>
      </p:sp>
      <p:sp>
        <p:nvSpPr>
          <p:cNvPr id="17" name="Text Placeholder 16">
            <a:extLst>
              <a:ext uri="{FF2B5EF4-FFF2-40B4-BE49-F238E27FC236}">
                <a16:creationId xmlns:a16="http://schemas.microsoft.com/office/drawing/2014/main" id="{6ADB70EC-1B78-96B2-4E86-0B89EE114743}"/>
              </a:ext>
            </a:extLst>
          </p:cNvPr>
          <p:cNvSpPr>
            <a:spLocks noGrp="1"/>
          </p:cNvSpPr>
          <p:nvPr>
            <p:ph type="body" sz="quarter" idx="11"/>
          </p:nvPr>
        </p:nvSpPr>
        <p:spPr>
          <a:xfrm>
            <a:off x="455995" y="2707597"/>
            <a:ext cx="4758210" cy="2090380"/>
          </a:xfrm>
        </p:spPr>
        <p:txBody>
          <a:bodyPr/>
          <a:lstStyle/>
          <a:p>
            <a:pPr marL="342900" indent="-342900" algn="l">
              <a:lnSpc>
                <a:spcPct val="150000"/>
              </a:lnSpc>
              <a:spcAft>
                <a:spcPts val="600"/>
              </a:spcAft>
              <a:buClr>
                <a:schemeClr val="tx2"/>
              </a:buClr>
              <a:buFont typeface="Arial" panose="020B0604020202020204" pitchFamily="34" charset="0"/>
              <a:buChar char="•"/>
            </a:pPr>
            <a:r>
              <a:rPr lang="en-US" sz="1800" dirty="0">
                <a:gradFill>
                  <a:gsLst>
                    <a:gs pos="2917">
                      <a:schemeClr val="tx1"/>
                    </a:gs>
                    <a:gs pos="30000">
                      <a:schemeClr val="tx1"/>
                    </a:gs>
                  </a:gsLst>
                  <a:lin ang="5400000" scaled="0"/>
                </a:gradFill>
                <a:latin typeface="Segoe UI" panose="020B0502040204020203" pitchFamily="34" charset="0"/>
                <a:cs typeface="Segoe UI" panose="020B0502040204020203" pitchFamily="34" charset="0"/>
              </a:rPr>
              <a:t>Developers</a:t>
            </a:r>
          </a:p>
          <a:p>
            <a:pPr marL="342900" indent="-342900" algn="l">
              <a:lnSpc>
                <a:spcPct val="150000"/>
              </a:lnSpc>
              <a:spcAft>
                <a:spcPts val="600"/>
              </a:spcAft>
              <a:buClr>
                <a:schemeClr val="tx2"/>
              </a:buClr>
              <a:buFont typeface="Arial" panose="020B0604020202020204" pitchFamily="34" charset="0"/>
              <a:buChar char="•"/>
            </a:pPr>
            <a:r>
              <a:rPr lang="en-US" sz="1800" dirty="0">
                <a:gradFill>
                  <a:gsLst>
                    <a:gs pos="2917">
                      <a:schemeClr val="tx1"/>
                    </a:gs>
                    <a:gs pos="30000">
                      <a:schemeClr val="tx1"/>
                    </a:gs>
                  </a:gsLst>
                  <a:lin ang="5400000" scaled="0"/>
                </a:gradFill>
                <a:latin typeface="Segoe UI" panose="020B0502040204020203" pitchFamily="34" charset="0"/>
                <a:cs typeface="Segoe UI" panose="020B0502040204020203" pitchFamily="34" charset="0"/>
              </a:rPr>
              <a:t>Ops</a:t>
            </a:r>
          </a:p>
          <a:p>
            <a:pPr marL="342900" indent="-342900" algn="l">
              <a:lnSpc>
                <a:spcPct val="150000"/>
              </a:lnSpc>
              <a:spcAft>
                <a:spcPts val="600"/>
              </a:spcAft>
              <a:buClr>
                <a:schemeClr val="tx2"/>
              </a:buClr>
              <a:buFont typeface="Arial" panose="020B0604020202020204" pitchFamily="34" charset="0"/>
              <a:buChar char="•"/>
            </a:pPr>
            <a:r>
              <a:rPr lang="en-US" sz="1800" dirty="0">
                <a:gradFill>
                  <a:gsLst>
                    <a:gs pos="2917">
                      <a:schemeClr val="tx1"/>
                    </a:gs>
                    <a:gs pos="30000">
                      <a:schemeClr val="tx1"/>
                    </a:gs>
                  </a:gsLst>
                  <a:lin ang="5400000" scaled="0"/>
                </a:gradFill>
                <a:latin typeface="Segoe UI" panose="020B0502040204020203" pitchFamily="34" charset="0"/>
                <a:cs typeface="Segoe UI" panose="020B0502040204020203" pitchFamily="34" charset="0"/>
              </a:rPr>
              <a:t>Stakeholders</a:t>
            </a:r>
          </a:p>
          <a:p>
            <a:pPr algn="l">
              <a:lnSpc>
                <a:spcPct val="150000"/>
              </a:lnSpc>
              <a:spcAft>
                <a:spcPts val="600"/>
              </a:spcAft>
              <a:buSzPct val="70000"/>
            </a:pPr>
            <a:endParaRPr lang="en-BE" sz="1400" spc="-70">
              <a:gradFill>
                <a:gsLst>
                  <a:gs pos="2917">
                    <a:schemeClr val="tx1"/>
                  </a:gs>
                  <a:gs pos="30000">
                    <a:schemeClr val="tx1"/>
                  </a:gs>
                </a:gsLst>
                <a:lin ang="5400000" scaled="0"/>
              </a:gradFill>
            </a:endParaRPr>
          </a:p>
          <a:p>
            <a:endParaRPr lang="en-NL" dirty="0"/>
          </a:p>
        </p:txBody>
      </p:sp>
      <p:grpSp>
        <p:nvGrpSpPr>
          <p:cNvPr id="21" name="Group 20">
            <a:extLst>
              <a:ext uri="{FF2B5EF4-FFF2-40B4-BE49-F238E27FC236}">
                <a16:creationId xmlns:a16="http://schemas.microsoft.com/office/drawing/2014/main" id="{DAAE5774-3515-7D38-0C3D-0EA3958BA7CB}"/>
              </a:ext>
            </a:extLst>
          </p:cNvPr>
          <p:cNvGrpSpPr/>
          <p:nvPr/>
        </p:nvGrpSpPr>
        <p:grpSpPr>
          <a:xfrm>
            <a:off x="6533446" y="2005741"/>
            <a:ext cx="5332077" cy="2882899"/>
            <a:chOff x="-38187" y="-5817214"/>
            <a:chExt cx="8304437" cy="4489969"/>
          </a:xfrm>
        </p:grpSpPr>
        <p:pic>
          <p:nvPicPr>
            <p:cNvPr id="4" name="Picture 12" descr="No Data Available">
              <a:extLst>
                <a:ext uri="{FF2B5EF4-FFF2-40B4-BE49-F238E27FC236}">
                  <a16:creationId xmlns:a16="http://schemas.microsoft.com/office/drawing/2014/main" id="{FD3CC18C-9BA7-F68F-9AA3-FA1E9F22B325}"/>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187" y="-2312136"/>
              <a:ext cx="1749844" cy="98245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3" descr="No Data Available">
              <a:extLst>
                <a:ext uri="{FF2B5EF4-FFF2-40B4-BE49-F238E27FC236}">
                  <a16:creationId xmlns:a16="http://schemas.microsoft.com/office/drawing/2014/main" id="{9C544F14-F9E1-BBB4-0BB6-A061083373A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15037" y="-2309699"/>
              <a:ext cx="1749844" cy="98245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4" descr="No Data Available">
              <a:extLst>
                <a:ext uri="{FF2B5EF4-FFF2-40B4-BE49-F238E27FC236}">
                  <a16:creationId xmlns:a16="http://schemas.microsoft.com/office/drawing/2014/main" id="{9F1EF956-48C1-CCE1-F1D6-3648DB37877E}"/>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331542" y="-2331832"/>
              <a:ext cx="1749844" cy="98245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No Data Available">
              <a:extLst>
                <a:ext uri="{FF2B5EF4-FFF2-40B4-BE49-F238E27FC236}">
                  <a16:creationId xmlns:a16="http://schemas.microsoft.com/office/drawing/2014/main" id="{57614B41-31A0-5E35-DDB2-2A234CC4C08E}"/>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8186" y="-5789564"/>
              <a:ext cx="1749844" cy="98245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No Data Available">
              <a:extLst>
                <a:ext uri="{FF2B5EF4-FFF2-40B4-BE49-F238E27FC236}">
                  <a16:creationId xmlns:a16="http://schemas.microsoft.com/office/drawing/2014/main" id="{7C434764-C48E-E2C4-6672-0BE9B41FD4A5}"/>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146678" y="-5817214"/>
              <a:ext cx="1749844" cy="98245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No Data Available">
              <a:extLst>
                <a:ext uri="{FF2B5EF4-FFF2-40B4-BE49-F238E27FC236}">
                  <a16:creationId xmlns:a16="http://schemas.microsoft.com/office/drawing/2014/main" id="{CF79313A-2E0D-6A2D-23A0-4B09DB2F8D9E}"/>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331542" y="-5789564"/>
              <a:ext cx="1749844" cy="98245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7" descr="No Data Available">
              <a:extLst>
                <a:ext uri="{FF2B5EF4-FFF2-40B4-BE49-F238E27FC236}">
                  <a16:creationId xmlns:a16="http://schemas.microsoft.com/office/drawing/2014/main" id="{71DB2496-631C-002B-4D0A-E9F40C8E73C2}"/>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516406" y="-5817214"/>
              <a:ext cx="1749844" cy="98245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No Data Available">
              <a:extLst>
                <a:ext uri="{FF2B5EF4-FFF2-40B4-BE49-F238E27FC236}">
                  <a16:creationId xmlns:a16="http://schemas.microsoft.com/office/drawing/2014/main" id="{2B97DEBD-8DDD-F6AA-702C-75E89B91D81E}"/>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8187" y="-4157966"/>
              <a:ext cx="1749844" cy="98245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9" descr="No Data Available">
              <a:extLst>
                <a:ext uri="{FF2B5EF4-FFF2-40B4-BE49-F238E27FC236}">
                  <a16:creationId xmlns:a16="http://schemas.microsoft.com/office/drawing/2014/main" id="{03108C60-5528-5CDF-B194-2F8546394A1D}"/>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2215037" y="-4188949"/>
              <a:ext cx="1749844" cy="98245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0" descr="No Data Available">
              <a:extLst>
                <a:ext uri="{FF2B5EF4-FFF2-40B4-BE49-F238E27FC236}">
                  <a16:creationId xmlns:a16="http://schemas.microsoft.com/office/drawing/2014/main" id="{454E42F0-E4B8-B622-5232-08110A5DF310}"/>
                </a:ext>
              </a:extLst>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4331542" y="-4202075"/>
              <a:ext cx="1749844" cy="98245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1" descr="No Data Available">
              <a:extLst>
                <a:ext uri="{FF2B5EF4-FFF2-40B4-BE49-F238E27FC236}">
                  <a16:creationId xmlns:a16="http://schemas.microsoft.com/office/drawing/2014/main" id="{4C16A0AC-46CA-2CFA-4E1A-AD79D5EF6E79}"/>
                </a:ext>
              </a:extLst>
            </p:cNvPr>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516406" y="-4182970"/>
              <a:ext cx="1749844" cy="98245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No Data Available">
              <a:extLst>
                <a:ext uri="{FF2B5EF4-FFF2-40B4-BE49-F238E27FC236}">
                  <a16:creationId xmlns:a16="http://schemas.microsoft.com/office/drawing/2014/main" id="{54C56ED1-6913-6BD3-D197-CC0D14F7A3AA}"/>
                </a:ext>
              </a:extLst>
            </p:cNvPr>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516406" y="-2348099"/>
              <a:ext cx="1749844" cy="98245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428201204"/>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8C7BDF1-D5AB-E811-AB2B-FAB3B349B09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950178" y="2657260"/>
            <a:ext cx="509878" cy="582718"/>
          </a:xfrm>
          <a:prstGeom prst="rect">
            <a:avLst/>
          </a:prstGeom>
        </p:spPr>
      </p:pic>
      <p:sp>
        <p:nvSpPr>
          <p:cNvPr id="4" name="Title 1">
            <a:extLst>
              <a:ext uri="{FF2B5EF4-FFF2-40B4-BE49-F238E27FC236}">
                <a16:creationId xmlns:a16="http://schemas.microsoft.com/office/drawing/2014/main" id="{834733AE-66E2-3152-B40A-F52A2D1F7C8D}"/>
              </a:ext>
            </a:extLst>
          </p:cNvPr>
          <p:cNvSpPr txBox="1">
            <a:spLocks/>
          </p:cNvSpPr>
          <p:nvPr/>
        </p:nvSpPr>
        <p:spPr>
          <a:xfrm>
            <a:off x="2362873" y="3954159"/>
            <a:ext cx="7710728" cy="775597"/>
          </a:xfrm>
          <a:prstGeom prst="rect">
            <a:avLst/>
          </a:prstGeom>
          <a:noFill/>
        </p:spPr>
        <p:txBody>
          <a:bodyPr vert="horz" wrap="square" lIns="0" tIns="0" rIns="0" bIns="0" rtlCol="0" anchor="ctr" anchorCtr="0">
            <a:spAutoFit/>
          </a:bodyPr>
          <a:lst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algn="ctr"/>
            <a:r>
              <a:rPr lang="en-GB" kern="0" spc="0" dirty="0">
                <a:ln>
                  <a:noFill/>
                </a:ln>
                <a:solidFill>
                  <a:schemeClr val="tx2"/>
                </a:solidFill>
                <a:latin typeface="Segoe UI Semibold"/>
                <a:cs typeface="+mn-cs"/>
              </a:rPr>
              <a:t>MCRA</a:t>
            </a:r>
            <a:br>
              <a:rPr lang="en-GB" kern="0" spc="0" dirty="0">
                <a:ln>
                  <a:noFill/>
                </a:ln>
                <a:solidFill>
                  <a:schemeClr val="tx2"/>
                </a:solidFill>
                <a:latin typeface="Segoe UI Semibold"/>
                <a:cs typeface="+mn-cs"/>
              </a:rPr>
            </a:br>
            <a:r>
              <a:rPr lang="en-US" dirty="0">
                <a:solidFill>
                  <a:schemeClr val="tx1"/>
                </a:solidFill>
              </a:rPr>
              <a:t>SDL</a:t>
            </a:r>
          </a:p>
        </p:txBody>
      </p:sp>
      <p:sp>
        <p:nvSpPr>
          <p:cNvPr id="7" name="Oval 10">
            <a:extLst>
              <a:ext uri="{FF2B5EF4-FFF2-40B4-BE49-F238E27FC236}">
                <a16:creationId xmlns:a16="http://schemas.microsoft.com/office/drawing/2014/main" id="{80A33535-098B-AF9E-5961-26F1B43B8480}"/>
              </a:ext>
            </a:extLst>
          </p:cNvPr>
          <p:cNvSpPr/>
          <p:nvPr/>
        </p:nvSpPr>
        <p:spPr bwMode="auto">
          <a:xfrm>
            <a:off x="5669597" y="2399982"/>
            <a:ext cx="1097280" cy="1097280"/>
          </a:xfrm>
          <a:prstGeom prst="ellipse">
            <a:avLst/>
          </a:prstGeom>
          <a:noFill/>
          <a:ln w="22225">
            <a:solidFill>
              <a:schemeClr val="accent1"/>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rgbClr val="353535"/>
              </a:solidFill>
              <a:latin typeface="Segoe UI Semilight"/>
              <a:cs typeface="Segoe UI" pitchFamily="34" charset="0"/>
            </a:endParaRPr>
          </a:p>
        </p:txBody>
      </p:sp>
    </p:spTree>
    <p:extLst>
      <p:ext uri="{BB962C8B-B14F-4D97-AF65-F5344CB8AC3E}">
        <p14:creationId xmlns:p14="http://schemas.microsoft.com/office/powerpoint/2010/main" val="163069602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 name="Rectangle 418">
            <a:extLst>
              <a:ext uri="{FF2B5EF4-FFF2-40B4-BE49-F238E27FC236}">
                <a16:creationId xmlns:a16="http://schemas.microsoft.com/office/drawing/2014/main" id="{5EB95F04-038D-4A6A-819C-FD0B49733238}"/>
              </a:ext>
            </a:extLst>
          </p:cNvPr>
          <p:cNvSpPr/>
          <p:nvPr/>
        </p:nvSpPr>
        <p:spPr bwMode="auto">
          <a:xfrm>
            <a:off x="8434225" y="2288574"/>
            <a:ext cx="1696023" cy="2367012"/>
          </a:xfrm>
          <a:prstGeom prst="rect">
            <a:avLst/>
          </a:prstGeom>
          <a:solidFill>
            <a:schemeClr val="bg1"/>
          </a:solidFill>
          <a:ln>
            <a:noFill/>
            <a:headEnd type="none" w="med" len="med"/>
            <a:tailEnd type="none" w="med" len="med"/>
          </a:ln>
          <a:effectLst>
            <a:outerShdw blurRad="127000" dist="25400" algn="ctr" rotWithShape="0">
              <a:prstClr val="black">
                <a:alpha val="2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26" name="Rectangle 725">
            <a:hlinkClick r:id="rId3" tooltip="Azure Purview (in preview) is a unified data governance service that helps you manage and govern your on-premises, multi-cloud, and software-as-a-service (SaaS) data. "/>
            <a:extLst>
              <a:ext uri="{FF2B5EF4-FFF2-40B4-BE49-F238E27FC236}">
                <a16:creationId xmlns:a16="http://schemas.microsoft.com/office/drawing/2014/main" id="{C4F82124-63E0-4947-9C25-893C84748351}"/>
              </a:ext>
            </a:extLst>
          </p:cNvPr>
          <p:cNvSpPr/>
          <p:nvPr/>
        </p:nvSpPr>
        <p:spPr>
          <a:xfrm>
            <a:off x="8689174" y="2569396"/>
            <a:ext cx="1361759" cy="188976"/>
          </a:xfrm>
          <a:prstGeom prst="rect">
            <a:avLst/>
          </a:prstGeom>
          <a:solidFill>
            <a:schemeClr val="bg1"/>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90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Azure Purview</a:t>
            </a:r>
          </a:p>
        </p:txBody>
      </p:sp>
      <p:sp>
        <p:nvSpPr>
          <p:cNvPr id="500" name="Rectangle 499">
            <a:extLst>
              <a:ext uri="{FF2B5EF4-FFF2-40B4-BE49-F238E27FC236}">
                <a16:creationId xmlns:a16="http://schemas.microsoft.com/office/drawing/2014/main" id="{41545B28-3909-43CD-9BD5-D41FE204B710}"/>
              </a:ext>
            </a:extLst>
          </p:cNvPr>
          <p:cNvSpPr/>
          <p:nvPr/>
        </p:nvSpPr>
        <p:spPr>
          <a:xfrm>
            <a:off x="4671020" y="1162598"/>
            <a:ext cx="1748456" cy="761106"/>
          </a:xfrm>
          <a:prstGeom prst="rect">
            <a:avLst/>
          </a:prstGeom>
          <a:noFill/>
          <a:ln w="14224">
            <a:noFill/>
          </a:ln>
        </p:spPr>
        <p:txBody>
          <a:bodyPr wrap="square" tIns="45720">
            <a:spAutoFit/>
          </a:bodyPr>
          <a:lstStyle/>
          <a:p>
            <a:pPr marL="0" marR="0" lvl="0" indent="0" algn="l" defTabSz="914400" rtl="0" eaLnBrk="1" fontAlgn="auto" latinLnBrk="0" hangingPunct="1">
              <a:lnSpc>
                <a:spcPct val="97000"/>
              </a:lnSpc>
              <a:spcBef>
                <a:spcPts val="0"/>
              </a:spcBef>
              <a:spcAft>
                <a:spcPts val="600"/>
              </a:spcAft>
              <a:buClrTx/>
              <a:buSzTx/>
              <a:buFontTx/>
              <a:buNone/>
              <a:tabLst/>
              <a:defRPr/>
            </a:pPr>
            <a:r>
              <a:rPr kumimoji="0" lang="en-US" sz="1050" b="1" i="0" u="none" strike="noStrike" kern="1200" cap="none" spc="0" normalizeH="0" baseline="0" noProof="0">
                <a:ln>
                  <a:noFill/>
                </a:ln>
                <a:gradFill>
                  <a:gsLst>
                    <a:gs pos="0">
                      <a:srgbClr val="505050"/>
                    </a:gs>
                    <a:gs pos="100000">
                      <a:srgbClr val="505050"/>
                    </a:gs>
                  </a:gsLst>
                  <a:lin ang="5400000" scaled="1"/>
                </a:gradFill>
                <a:effectLst/>
                <a:uLnTx/>
                <a:uFillTx/>
                <a:latin typeface="Segoe UI" panose="020B0502040204020203" pitchFamily="34" charset="0"/>
                <a:ea typeface="+mn-ea"/>
                <a:cs typeface="Segoe UI" panose="020B0502040204020203" pitchFamily="34" charset="0"/>
              </a:rPr>
              <a:t>This is interactive!</a:t>
            </a:r>
          </a:p>
          <a:p>
            <a:pPr marL="228600" marR="0" lvl="0" indent="-228600" algn="l" defTabSz="914400" rtl="0" eaLnBrk="1" fontAlgn="auto" latinLnBrk="0" hangingPunct="1">
              <a:lnSpc>
                <a:spcPct val="97000"/>
              </a:lnSpc>
              <a:spcBef>
                <a:spcPts val="0"/>
              </a:spcBef>
              <a:spcAft>
                <a:spcPts val="300"/>
              </a:spcAft>
              <a:buClrTx/>
              <a:buSzTx/>
              <a:buFont typeface="+mj-lt"/>
              <a:buAutoNum type="arabicPeriod"/>
              <a:tabLst/>
              <a:defRPr/>
            </a:pP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Present Slide</a:t>
            </a:r>
          </a:p>
          <a:p>
            <a:pPr marL="228600" marR="0" lvl="0" indent="-228600" algn="l" defTabSz="914400" rtl="0" eaLnBrk="1" fontAlgn="auto" latinLnBrk="0" hangingPunct="1">
              <a:lnSpc>
                <a:spcPct val="97000"/>
              </a:lnSpc>
              <a:spcBef>
                <a:spcPts val="0"/>
              </a:spcBef>
              <a:spcAft>
                <a:spcPts val="300"/>
              </a:spcAft>
              <a:buClrTx/>
              <a:buSzTx/>
              <a:buFont typeface="+mj-lt"/>
              <a:buAutoNum type="arabicPeriod"/>
              <a:tabLst/>
              <a:defRPr/>
            </a:pP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Hover for Description</a:t>
            </a:r>
          </a:p>
          <a:p>
            <a:pPr marL="228600" marR="0" lvl="0" indent="-228600" algn="l" defTabSz="914400" rtl="0" eaLnBrk="1" fontAlgn="auto" latinLnBrk="0" hangingPunct="1">
              <a:lnSpc>
                <a:spcPct val="97000"/>
              </a:lnSpc>
              <a:spcBef>
                <a:spcPts val="0"/>
              </a:spcBef>
              <a:spcAft>
                <a:spcPts val="300"/>
              </a:spcAft>
              <a:buClrTx/>
              <a:buSzTx/>
              <a:buFont typeface="+mj-lt"/>
              <a:buAutoNum type="arabicPeriod"/>
              <a:tabLst/>
              <a:defRPr/>
            </a:pP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Click for more information</a:t>
            </a:r>
          </a:p>
        </p:txBody>
      </p:sp>
      <p:sp>
        <p:nvSpPr>
          <p:cNvPr id="644" name="Title 1">
            <a:extLst>
              <a:ext uri="{FF2B5EF4-FFF2-40B4-BE49-F238E27FC236}">
                <a16:creationId xmlns:a16="http://schemas.microsoft.com/office/drawing/2014/main" id="{D4ABB5AA-FA8D-4F81-8691-B1FDE5D73144}"/>
              </a:ext>
            </a:extLst>
          </p:cNvPr>
          <p:cNvSpPr txBox="1">
            <a:spLocks/>
          </p:cNvSpPr>
          <p:nvPr/>
        </p:nvSpPr>
        <p:spPr>
          <a:xfrm>
            <a:off x="4610992" y="375311"/>
            <a:ext cx="3896353" cy="551907"/>
          </a:xfrm>
          <a:prstGeom prst="rect">
            <a:avLst/>
          </a:prstGeom>
          <a:noFill/>
          <a:effectLst>
            <a:softEdge rad="63500"/>
          </a:effectLst>
        </p:spPr>
        <p:txBody>
          <a:bodyP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ts val="400"/>
              </a:spcAft>
              <a:buClrTx/>
              <a:buSzTx/>
              <a:buFontTx/>
              <a:buNone/>
              <a:tabLst/>
              <a:defRPr/>
            </a:pPr>
            <a:r>
              <a:rPr kumimoji="0" lang="en-US" sz="1600" b="1" i="0" u="none" strike="noStrike" kern="1200" cap="none" spc="0" normalizeH="0" baseline="0" noProof="0">
                <a:ln>
                  <a:noFill/>
                </a:ln>
                <a:gradFill>
                  <a:gsLst>
                    <a:gs pos="0">
                      <a:srgbClr val="505050"/>
                    </a:gs>
                    <a:gs pos="100000">
                      <a:srgbClr val="505050"/>
                    </a:gs>
                  </a:gsLst>
                  <a:lin ang="5400000" scaled="1"/>
                </a:gradFill>
                <a:effectLst/>
                <a:uLnTx/>
                <a:uFillTx/>
                <a:latin typeface="Segoe UI" panose="020B0502040204020203" pitchFamily="34" charset="0"/>
                <a:ea typeface="+mn-ea"/>
                <a:cs typeface="Segoe UI" panose="020B0502040204020203" pitchFamily="34" charset="0"/>
              </a:rPr>
              <a:t>Cybersecurity Reference Architecture</a:t>
            </a:r>
          </a:p>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1000" b="1"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Security modernization with Zero Trust Principles</a:t>
            </a:r>
          </a:p>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700" b="0" i="0" u="none" strike="noStrike" kern="1200" cap="none" spc="0" normalizeH="0" baseline="0" noProof="0">
                <a:ln>
                  <a:noFill/>
                </a:ln>
                <a:gradFill>
                  <a:gsLst>
                    <a:gs pos="0">
                      <a:srgbClr val="505050"/>
                    </a:gs>
                    <a:gs pos="100000">
                      <a:srgbClr val="505050"/>
                    </a:gs>
                  </a:gsLst>
                  <a:lin ang="5400000" scaled="1"/>
                </a:gradFill>
                <a:effectLst/>
                <a:uLnTx/>
                <a:uFillTx/>
                <a:latin typeface="Segoe UI" panose="020B0502040204020203" pitchFamily="34" charset="0"/>
                <a:ea typeface="+mn-ea"/>
                <a:cs typeface="Segoe UI" panose="020B0502040204020203" pitchFamily="34" charset="0"/>
              </a:rPr>
              <a:t>December 2021 – </a:t>
            </a:r>
            <a:r>
              <a:rPr kumimoji="0" lang="en-US" sz="700" b="0" i="0" u="none" strike="noStrike" kern="1200" cap="none" spc="0" normalizeH="0" baseline="0" noProof="0">
                <a:ln>
                  <a:noFill/>
                </a:ln>
                <a:gradFill>
                  <a:gsLst>
                    <a:gs pos="0">
                      <a:srgbClr val="505050"/>
                    </a:gs>
                    <a:gs pos="100000">
                      <a:srgbClr val="505050"/>
                    </a:gs>
                  </a:gsLst>
                  <a:lin ang="5400000" scaled="1"/>
                </a:gradFill>
                <a:effectLst/>
                <a:uLnTx/>
                <a:uFillTx/>
                <a:latin typeface="Segoe UI" panose="020B0502040204020203" pitchFamily="34" charset="0"/>
                <a:ea typeface="+mn-ea"/>
                <a:cs typeface="Segoe UI" panose="020B0502040204020203" pitchFamily="34" charset="0"/>
                <a:hlinkClick r:id="rId4" tooltip="The latest published version of this document can be found at https://aka.ms/MCRA"/>
              </a:rPr>
              <a:t>https://aka.ms/MCRA</a:t>
            </a:r>
            <a:endParaRPr kumimoji="0" lang="en-US" sz="700" b="0" i="0" u="none" strike="noStrike" kern="1200" cap="none" spc="0" normalizeH="0" baseline="0" noProof="0">
              <a:ln>
                <a:noFill/>
              </a:ln>
              <a:gradFill>
                <a:gsLst>
                  <a:gs pos="0">
                    <a:srgbClr val="505050"/>
                  </a:gs>
                  <a:gs pos="100000">
                    <a:srgbClr val="505050"/>
                  </a:gs>
                </a:gsLst>
                <a:lin ang="5400000" scaled="1"/>
              </a:gradFill>
              <a:effectLst/>
              <a:highlight>
                <a:srgbClr val="FFFF00"/>
              </a:highlight>
              <a:uLnTx/>
              <a:uFillTx/>
              <a:latin typeface="Segoe UI" panose="020B0502040204020203" pitchFamily="34" charset="0"/>
              <a:ea typeface="+mn-ea"/>
              <a:cs typeface="Segoe UI" panose="020B0502040204020203" pitchFamily="34" charset="0"/>
            </a:endParaRPr>
          </a:p>
        </p:txBody>
      </p:sp>
      <p:pic>
        <p:nvPicPr>
          <p:cNvPr id="658" name="Picture 657">
            <a:extLst>
              <a:ext uri="{FF2B5EF4-FFF2-40B4-BE49-F238E27FC236}">
                <a16:creationId xmlns:a16="http://schemas.microsoft.com/office/drawing/2014/main" id="{1E565F1F-D86B-4901-B358-089B4016AE3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bwMode="invGray">
          <a:xfrm>
            <a:off x="6039974" y="122541"/>
            <a:ext cx="1038388" cy="222436"/>
          </a:xfrm>
          <a:prstGeom prst="rect">
            <a:avLst/>
          </a:prstGeom>
        </p:spPr>
      </p:pic>
      <p:grpSp>
        <p:nvGrpSpPr>
          <p:cNvPr id="664" name="Group 663">
            <a:extLst>
              <a:ext uri="{FF2B5EF4-FFF2-40B4-BE49-F238E27FC236}">
                <a16:creationId xmlns:a16="http://schemas.microsoft.com/office/drawing/2014/main" id="{30ED2720-C032-4EF0-9554-2CE1356DCED8}"/>
              </a:ext>
            </a:extLst>
          </p:cNvPr>
          <p:cNvGrpSpPr/>
          <p:nvPr/>
        </p:nvGrpSpPr>
        <p:grpSpPr>
          <a:xfrm>
            <a:off x="6025390" y="1150637"/>
            <a:ext cx="391537" cy="163189"/>
            <a:chOff x="5576198" y="965691"/>
            <a:chExt cx="493273" cy="217085"/>
          </a:xfrm>
        </p:grpSpPr>
        <p:sp>
          <p:nvSpPr>
            <p:cNvPr id="675" name="Rectangle 674">
              <a:extLst>
                <a:ext uri="{FF2B5EF4-FFF2-40B4-BE49-F238E27FC236}">
                  <a16:creationId xmlns:a16="http://schemas.microsoft.com/office/drawing/2014/main" id="{B188B324-E219-42F6-B4F8-6AAEF0A0857C}"/>
                </a:ext>
              </a:extLst>
            </p:cNvPr>
            <p:cNvSpPr/>
            <p:nvPr/>
          </p:nvSpPr>
          <p:spPr bwMode="auto">
            <a:xfrm>
              <a:off x="5576198" y="965691"/>
              <a:ext cx="493273" cy="21708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76" name="Rectangle 675">
              <a:extLst>
                <a:ext uri="{FF2B5EF4-FFF2-40B4-BE49-F238E27FC236}">
                  <a16:creationId xmlns:a16="http://schemas.microsoft.com/office/drawing/2014/main" id="{C98EA7BA-D5FF-4EBD-A26F-51CD5FAA57B9}"/>
                </a:ext>
              </a:extLst>
            </p:cNvPr>
            <p:cNvSpPr/>
            <p:nvPr/>
          </p:nvSpPr>
          <p:spPr bwMode="auto">
            <a:xfrm>
              <a:off x="5628559" y="1000266"/>
              <a:ext cx="388550" cy="27432"/>
            </a:xfrm>
            <a:prstGeom prst="rect">
              <a:avLst/>
            </a:prstGeom>
            <a:solidFill>
              <a:schemeClr val="bg2">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78" name="Rectangle 677">
              <a:extLst>
                <a:ext uri="{FF2B5EF4-FFF2-40B4-BE49-F238E27FC236}">
                  <a16:creationId xmlns:a16="http://schemas.microsoft.com/office/drawing/2014/main" id="{6DBE709A-E628-4CA7-8652-10A07BB52F64}"/>
                </a:ext>
              </a:extLst>
            </p:cNvPr>
            <p:cNvSpPr/>
            <p:nvPr/>
          </p:nvSpPr>
          <p:spPr bwMode="auto">
            <a:xfrm>
              <a:off x="5628559" y="1060106"/>
              <a:ext cx="388550" cy="27432"/>
            </a:xfrm>
            <a:prstGeom prst="rect">
              <a:avLst/>
            </a:prstGeom>
            <a:solidFill>
              <a:schemeClr val="bg2">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81" name="Rectangle 680">
              <a:extLst>
                <a:ext uri="{FF2B5EF4-FFF2-40B4-BE49-F238E27FC236}">
                  <a16:creationId xmlns:a16="http://schemas.microsoft.com/office/drawing/2014/main" id="{F96F13A7-999A-4E23-9C7C-264936D7A5BF}"/>
                </a:ext>
              </a:extLst>
            </p:cNvPr>
            <p:cNvSpPr/>
            <p:nvPr/>
          </p:nvSpPr>
          <p:spPr bwMode="auto">
            <a:xfrm>
              <a:off x="5628559" y="1119946"/>
              <a:ext cx="388550" cy="27432"/>
            </a:xfrm>
            <a:prstGeom prst="rect">
              <a:avLst/>
            </a:prstGeom>
            <a:solidFill>
              <a:schemeClr val="bg2">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cxnSp>
        <p:nvCxnSpPr>
          <p:cNvPr id="682" name="Straight Arrow Connector 681">
            <a:extLst>
              <a:ext uri="{FF2B5EF4-FFF2-40B4-BE49-F238E27FC236}">
                <a16:creationId xmlns:a16="http://schemas.microsoft.com/office/drawing/2014/main" id="{36FD1DA1-D80F-4559-B67C-41B1D4C25469}"/>
              </a:ext>
            </a:extLst>
          </p:cNvPr>
          <p:cNvCxnSpPr>
            <a:cxnSpLocks/>
          </p:cNvCxnSpPr>
          <p:nvPr/>
        </p:nvCxnSpPr>
        <p:spPr>
          <a:xfrm flipH="1" flipV="1">
            <a:off x="5914995" y="1305425"/>
            <a:ext cx="120464" cy="76923"/>
          </a:xfrm>
          <a:prstGeom prst="straightConnector1">
            <a:avLst/>
          </a:prstGeom>
          <a:ln w="34925">
            <a:solidFill>
              <a:schemeClr val="bg1">
                <a:lumMod val="65000"/>
              </a:schemeClr>
            </a:solidFill>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683" name="Rectangle 682">
            <a:extLst>
              <a:ext uri="{FF2B5EF4-FFF2-40B4-BE49-F238E27FC236}">
                <a16:creationId xmlns:a16="http://schemas.microsoft.com/office/drawing/2014/main" id="{E95003E2-91AE-4446-902B-F4DA9DCBE9B8}"/>
              </a:ext>
            </a:extLst>
          </p:cNvPr>
          <p:cNvSpPr/>
          <p:nvPr/>
        </p:nvSpPr>
        <p:spPr>
          <a:xfrm>
            <a:off x="4670293" y="1162559"/>
            <a:ext cx="1748456" cy="761106"/>
          </a:xfrm>
          <a:prstGeom prst="rect">
            <a:avLst/>
          </a:prstGeom>
          <a:noFill/>
          <a:ln w="14224">
            <a:noFill/>
          </a:ln>
        </p:spPr>
        <p:txBody>
          <a:bodyPr wrap="square" tIns="45720">
            <a:spAutoFit/>
          </a:bodyPr>
          <a:lstStyle/>
          <a:p>
            <a:pPr marL="0" marR="0" lvl="0" indent="0" algn="l" defTabSz="914400" rtl="0" eaLnBrk="1" fontAlgn="auto" latinLnBrk="0" hangingPunct="1">
              <a:lnSpc>
                <a:spcPct val="97000"/>
              </a:lnSpc>
              <a:spcBef>
                <a:spcPts val="0"/>
              </a:spcBef>
              <a:spcAft>
                <a:spcPts val="600"/>
              </a:spcAft>
              <a:buClrTx/>
              <a:buSzTx/>
              <a:buFontTx/>
              <a:buNone/>
              <a:tabLst/>
              <a:defRPr/>
            </a:pPr>
            <a:r>
              <a:rPr kumimoji="0" lang="en-US" sz="1050" b="1" i="0" u="none" strike="noStrike" kern="1200" cap="none" spc="0" normalizeH="0" baseline="0" noProof="0">
                <a:ln>
                  <a:noFill/>
                </a:ln>
                <a:gradFill>
                  <a:gsLst>
                    <a:gs pos="0">
                      <a:srgbClr val="505050"/>
                    </a:gs>
                    <a:gs pos="100000">
                      <a:srgbClr val="505050"/>
                    </a:gs>
                  </a:gsLst>
                  <a:lin ang="5400000" scaled="1"/>
                </a:gradFill>
                <a:effectLst/>
                <a:uLnTx/>
                <a:uFillTx/>
                <a:latin typeface="Segoe UI" panose="020B0502040204020203" pitchFamily="34" charset="0"/>
                <a:ea typeface="+mn-ea"/>
                <a:cs typeface="Segoe UI" panose="020B0502040204020203" pitchFamily="34" charset="0"/>
              </a:rPr>
              <a:t>This is interactive!</a:t>
            </a:r>
          </a:p>
          <a:p>
            <a:pPr marL="228600" marR="0" lvl="0" indent="-228600" algn="l" defTabSz="914400" rtl="0" eaLnBrk="1" fontAlgn="auto" latinLnBrk="0" hangingPunct="1">
              <a:lnSpc>
                <a:spcPct val="97000"/>
              </a:lnSpc>
              <a:spcBef>
                <a:spcPts val="0"/>
              </a:spcBef>
              <a:spcAft>
                <a:spcPts val="300"/>
              </a:spcAft>
              <a:buClrTx/>
              <a:buSzTx/>
              <a:buFont typeface="+mj-lt"/>
              <a:buAutoNum type="arabicPeriod"/>
              <a:tabLst/>
              <a:defRPr/>
            </a:pP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Present Slide</a:t>
            </a:r>
          </a:p>
          <a:p>
            <a:pPr marL="228600" marR="0" lvl="0" indent="-228600" algn="l" defTabSz="914400" rtl="0" eaLnBrk="1" fontAlgn="auto" latinLnBrk="0" hangingPunct="1">
              <a:lnSpc>
                <a:spcPct val="97000"/>
              </a:lnSpc>
              <a:spcBef>
                <a:spcPts val="0"/>
              </a:spcBef>
              <a:spcAft>
                <a:spcPts val="300"/>
              </a:spcAft>
              <a:buClrTx/>
              <a:buSzTx/>
              <a:buFont typeface="+mj-lt"/>
              <a:buAutoNum type="arabicPeriod"/>
              <a:tabLst/>
              <a:defRPr/>
            </a:pP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Hover for Description</a:t>
            </a:r>
          </a:p>
          <a:p>
            <a:pPr marL="228600" marR="0" lvl="0" indent="-228600" algn="l" defTabSz="914400" rtl="0" eaLnBrk="1" fontAlgn="auto" latinLnBrk="0" hangingPunct="1">
              <a:lnSpc>
                <a:spcPct val="97000"/>
              </a:lnSpc>
              <a:spcBef>
                <a:spcPts val="0"/>
              </a:spcBef>
              <a:spcAft>
                <a:spcPts val="300"/>
              </a:spcAft>
              <a:buClrTx/>
              <a:buSzTx/>
              <a:buFont typeface="+mj-lt"/>
              <a:buAutoNum type="arabicPeriod"/>
              <a:tabLst/>
              <a:defRPr/>
            </a:pP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Click for more information</a:t>
            </a:r>
          </a:p>
        </p:txBody>
      </p:sp>
      <p:sp>
        <p:nvSpPr>
          <p:cNvPr id="38" name="Rectangle 115">
            <a:extLst>
              <a:ext uri="{FF2B5EF4-FFF2-40B4-BE49-F238E27FC236}">
                <a16:creationId xmlns:a16="http://schemas.microsoft.com/office/drawing/2014/main" id="{EA2444D1-D8CB-4939-AF4A-E82B529E3F2F}"/>
              </a:ext>
            </a:extLst>
          </p:cNvPr>
          <p:cNvSpPr/>
          <p:nvPr/>
        </p:nvSpPr>
        <p:spPr bwMode="auto">
          <a:xfrm flipV="1">
            <a:off x="6171305" y="3568728"/>
            <a:ext cx="217478" cy="152729"/>
          </a:xfrm>
          <a:custGeom>
            <a:avLst/>
            <a:gdLst>
              <a:gd name="connsiteX0" fmla="*/ 0 w 168554"/>
              <a:gd name="connsiteY0" fmla="*/ 0 h 168554"/>
              <a:gd name="connsiteX1" fmla="*/ 168554 w 168554"/>
              <a:gd name="connsiteY1" fmla="*/ 0 h 168554"/>
              <a:gd name="connsiteX2" fmla="*/ 168554 w 168554"/>
              <a:gd name="connsiteY2" fmla="*/ 168554 h 168554"/>
              <a:gd name="connsiteX3" fmla="*/ 0 w 168554"/>
              <a:gd name="connsiteY3" fmla="*/ 168554 h 168554"/>
              <a:gd name="connsiteX4" fmla="*/ 0 w 168554"/>
              <a:gd name="connsiteY4" fmla="*/ 0 h 168554"/>
              <a:gd name="connsiteX0" fmla="*/ 0 w 168554"/>
              <a:gd name="connsiteY0" fmla="*/ 0 h 168554"/>
              <a:gd name="connsiteX1" fmla="*/ 168554 w 168554"/>
              <a:gd name="connsiteY1" fmla="*/ 0 h 168554"/>
              <a:gd name="connsiteX2" fmla="*/ 168554 w 168554"/>
              <a:gd name="connsiteY2" fmla="*/ 168554 h 168554"/>
              <a:gd name="connsiteX3" fmla="*/ 0 w 168554"/>
              <a:gd name="connsiteY3" fmla="*/ 168554 h 168554"/>
              <a:gd name="connsiteX4" fmla="*/ 91440 w 168554"/>
              <a:gd name="connsiteY4" fmla="*/ 91440 h 168554"/>
              <a:gd name="connsiteX0" fmla="*/ 168554 w 168554"/>
              <a:gd name="connsiteY0" fmla="*/ 0 h 168554"/>
              <a:gd name="connsiteX1" fmla="*/ 168554 w 168554"/>
              <a:gd name="connsiteY1" fmla="*/ 168554 h 168554"/>
              <a:gd name="connsiteX2" fmla="*/ 0 w 168554"/>
              <a:gd name="connsiteY2" fmla="*/ 168554 h 168554"/>
              <a:gd name="connsiteX3" fmla="*/ 91440 w 168554"/>
              <a:gd name="connsiteY3" fmla="*/ 91440 h 168554"/>
              <a:gd name="connsiteX0" fmla="*/ 168554 w 168554"/>
              <a:gd name="connsiteY0" fmla="*/ 0 h 168554"/>
              <a:gd name="connsiteX1" fmla="*/ 168554 w 168554"/>
              <a:gd name="connsiteY1" fmla="*/ 168554 h 168554"/>
              <a:gd name="connsiteX2" fmla="*/ 0 w 168554"/>
              <a:gd name="connsiteY2" fmla="*/ 168554 h 168554"/>
            </a:gdLst>
            <a:ahLst/>
            <a:cxnLst>
              <a:cxn ang="0">
                <a:pos x="connsiteX0" y="connsiteY0"/>
              </a:cxn>
              <a:cxn ang="0">
                <a:pos x="connsiteX1" y="connsiteY1"/>
              </a:cxn>
              <a:cxn ang="0">
                <a:pos x="connsiteX2" y="connsiteY2"/>
              </a:cxn>
            </a:cxnLst>
            <a:rect l="l" t="t" r="r" b="b"/>
            <a:pathLst>
              <a:path w="168554" h="168554">
                <a:moveTo>
                  <a:pt x="168554" y="0"/>
                </a:moveTo>
                <a:lnTo>
                  <a:pt x="168554" y="168554"/>
                </a:lnTo>
                <a:lnTo>
                  <a:pt x="0" y="168554"/>
                </a:lnTo>
              </a:path>
            </a:pathLst>
          </a:custGeom>
          <a:noFill/>
          <a:ln w="19050">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29" name="L-Shape 628">
            <a:hlinkClick r:id="rId6" tooltip="Azure Marketplace includes many security appliances from leading vendors among the thousands of certified, open source, and community software applications and developer services— all pre-configured for Microsoft Azure. "/>
            <a:extLst>
              <a:ext uri="{FF2B5EF4-FFF2-40B4-BE49-F238E27FC236}">
                <a16:creationId xmlns:a16="http://schemas.microsoft.com/office/drawing/2014/main" id="{0FB29255-896A-4B5E-9183-571CCADB85B4}"/>
              </a:ext>
            </a:extLst>
          </p:cNvPr>
          <p:cNvSpPr/>
          <p:nvPr/>
        </p:nvSpPr>
        <p:spPr bwMode="auto">
          <a:xfrm flipH="1">
            <a:off x="5422405" y="2254157"/>
            <a:ext cx="2799777" cy="4157270"/>
          </a:xfrm>
          <a:prstGeom prst="corner">
            <a:avLst>
              <a:gd name="adj1" fmla="val 33671"/>
              <a:gd name="adj2" fmla="val 57985"/>
            </a:avLst>
          </a:prstGeom>
          <a:solidFill>
            <a:schemeClr val="bg1"/>
          </a:solidFill>
          <a:ln>
            <a:noFill/>
            <a:headEnd type="none" w="med" len="med"/>
            <a:tailEnd type="none" w="med" len="med"/>
          </a:ln>
          <a:effectLst>
            <a:outerShdw blurRad="127000" dist="25400" algn="ctr" rotWithShape="0">
              <a:prstClr val="black">
                <a:alpha val="2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505" name="Group 504">
            <a:extLst>
              <a:ext uri="{FF2B5EF4-FFF2-40B4-BE49-F238E27FC236}">
                <a16:creationId xmlns:a16="http://schemas.microsoft.com/office/drawing/2014/main" id="{69C45AAC-82D4-4BCB-8C8A-32C915D80F8B}"/>
              </a:ext>
            </a:extLst>
          </p:cNvPr>
          <p:cNvGrpSpPr/>
          <p:nvPr/>
        </p:nvGrpSpPr>
        <p:grpSpPr>
          <a:xfrm>
            <a:off x="8655248" y="2759528"/>
            <a:ext cx="1397204" cy="1376794"/>
            <a:chOff x="5742785" y="2788394"/>
            <a:chExt cx="1397204" cy="1348523"/>
          </a:xfrm>
        </p:grpSpPr>
        <p:sp>
          <p:nvSpPr>
            <p:cNvPr id="509" name="Rectangle 508">
              <a:hlinkClick r:id="rId7" tooltip="Microsoft Information Protection (MIP) is a built-in, intelligent, unified, and extensible solution to protect sensitive data in documents and emails across your organization."/>
              <a:extLst>
                <a:ext uri="{FF2B5EF4-FFF2-40B4-BE49-F238E27FC236}">
                  <a16:creationId xmlns:a16="http://schemas.microsoft.com/office/drawing/2014/main" id="{F3834052-50A3-45AE-A496-056A34B7115D}"/>
                </a:ext>
              </a:extLst>
            </p:cNvPr>
            <p:cNvSpPr/>
            <p:nvPr/>
          </p:nvSpPr>
          <p:spPr>
            <a:xfrm>
              <a:off x="5742785" y="2788394"/>
              <a:ext cx="1397204" cy="1348523"/>
            </a:xfrm>
            <a:prstGeom prst="rect">
              <a:avLst/>
            </a:prstGeom>
            <a:solidFill>
              <a:schemeClr val="bg1"/>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tIns="9144" rIns="0" rtlCol="0" anchor="t" anchorCtr="0">
              <a:noAutofit/>
            </a:bodyP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85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Microsoft Information Protection (MIP)</a:t>
              </a:r>
            </a:p>
          </p:txBody>
        </p:sp>
        <p:sp>
          <p:nvSpPr>
            <p:cNvPr id="513" name="Rectangle 512">
              <a:hlinkClick r:id="rId8" tooltip="The AIP scanner helps you discover, classify, and protect files on UNC paths for network shares over SMB and on SharePoint Server 2013-2016 Sites and libraries."/>
              <a:extLst>
                <a:ext uri="{FF2B5EF4-FFF2-40B4-BE49-F238E27FC236}">
                  <a16:creationId xmlns:a16="http://schemas.microsoft.com/office/drawing/2014/main" id="{010B4D9D-C9B6-4063-BE21-E38AE5D549C2}"/>
                </a:ext>
              </a:extLst>
            </p:cNvPr>
            <p:cNvSpPr/>
            <p:nvPr/>
          </p:nvSpPr>
          <p:spPr>
            <a:xfrm>
              <a:off x="5870898" y="3471161"/>
              <a:ext cx="1226300" cy="259150"/>
            </a:xfrm>
            <a:prstGeom prst="rect">
              <a:avLst/>
            </a:prstGeom>
            <a:solidFill>
              <a:schemeClr val="bg1"/>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File Scanner</a:t>
              </a:r>
              <a:br>
                <a:rPr kumimoji="0" lang="en-US" sz="90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br>
              <a:r>
                <a:rPr kumimoji="0" lang="en-US" sz="70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a:ea typeface="+mn-ea"/>
                  <a:cs typeface="Segoe UI Semibold" panose="020B0702040204020203" pitchFamily="34" charset="0"/>
                </a:rPr>
                <a:t>(on-premises and cloud)</a:t>
              </a:r>
            </a:p>
          </p:txBody>
        </p:sp>
        <p:grpSp>
          <p:nvGrpSpPr>
            <p:cNvPr id="528" name="Group 527">
              <a:extLst>
                <a:ext uri="{FF2B5EF4-FFF2-40B4-BE49-F238E27FC236}">
                  <a16:creationId xmlns:a16="http://schemas.microsoft.com/office/drawing/2014/main" id="{A3A6DF02-F5A3-4380-8FAB-03632FD6929F}"/>
                </a:ext>
              </a:extLst>
            </p:cNvPr>
            <p:cNvGrpSpPr/>
            <p:nvPr/>
          </p:nvGrpSpPr>
          <p:grpSpPr>
            <a:xfrm>
              <a:off x="5827495" y="3747116"/>
              <a:ext cx="1137564" cy="379376"/>
              <a:chOff x="5036432" y="1762711"/>
              <a:chExt cx="1204378" cy="401658"/>
            </a:xfrm>
          </p:grpSpPr>
          <p:grpSp>
            <p:nvGrpSpPr>
              <p:cNvPr id="529" name="Group 528">
                <a:extLst>
                  <a:ext uri="{FF2B5EF4-FFF2-40B4-BE49-F238E27FC236}">
                    <a16:creationId xmlns:a16="http://schemas.microsoft.com/office/drawing/2014/main" id="{4C3884A3-8C69-4C75-AAF6-6BCC4B93F7E7}"/>
                  </a:ext>
                </a:extLst>
              </p:cNvPr>
              <p:cNvGrpSpPr/>
              <p:nvPr/>
            </p:nvGrpSpPr>
            <p:grpSpPr>
              <a:xfrm>
                <a:off x="5871491" y="1804527"/>
                <a:ext cx="200678" cy="176026"/>
                <a:chOff x="5705504" y="1373906"/>
                <a:chExt cx="278295" cy="244109"/>
              </a:xfrm>
            </p:grpSpPr>
            <p:pic>
              <p:nvPicPr>
                <p:cNvPr id="616" name="Picture 615">
                  <a:hlinkClick r:id="rId9"/>
                  <a:extLst>
                    <a:ext uri="{FF2B5EF4-FFF2-40B4-BE49-F238E27FC236}">
                      <a16:creationId xmlns:a16="http://schemas.microsoft.com/office/drawing/2014/main" id="{7AF78761-5F1A-4F74-BFB6-6D1ED58D0477}"/>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5705504" y="1373906"/>
                  <a:ext cx="278295" cy="209651"/>
                </a:xfrm>
                <a:prstGeom prst="rect">
                  <a:avLst/>
                </a:prstGeom>
              </p:spPr>
            </p:pic>
            <p:grpSp>
              <p:nvGrpSpPr>
                <p:cNvPr id="621" name="Group 620">
                  <a:extLst>
                    <a:ext uri="{FF2B5EF4-FFF2-40B4-BE49-F238E27FC236}">
                      <a16:creationId xmlns:a16="http://schemas.microsoft.com/office/drawing/2014/main" id="{FB7BCA48-4ABC-4DE8-A7B4-1DBF377D34A7}"/>
                    </a:ext>
                  </a:extLst>
                </p:cNvPr>
                <p:cNvGrpSpPr/>
                <p:nvPr/>
              </p:nvGrpSpPr>
              <p:grpSpPr bwMode="black">
                <a:xfrm>
                  <a:off x="5864559" y="1549698"/>
                  <a:ext cx="112186" cy="68317"/>
                  <a:chOff x="10387012" y="4179358"/>
                  <a:chExt cx="974726" cy="593725"/>
                </a:xfrm>
                <a:solidFill>
                  <a:srgbClr val="505050"/>
                </a:solidFill>
              </p:grpSpPr>
              <p:sp>
                <p:nvSpPr>
                  <p:cNvPr id="623" name="Freeform 26">
                    <a:extLst>
                      <a:ext uri="{FF2B5EF4-FFF2-40B4-BE49-F238E27FC236}">
                        <a16:creationId xmlns:a16="http://schemas.microsoft.com/office/drawing/2014/main" id="{2C2DCBF1-52C6-4922-BFEE-28DFA65DF1FF}"/>
                      </a:ext>
                    </a:extLst>
                  </p:cNvPr>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121888" tIns="60944" rIns="121888" bIns="60944" numCol="1" anchor="t" anchorCtr="0" compatLnSpc="1">
                    <a:prstTxWarp prst="textNoShape">
                      <a:avLst/>
                    </a:prstTxWarp>
                  </a:bodyPr>
                  <a:lstStyle/>
                  <a:p>
                    <a:pPr marL="0" marR="0" lvl="0" indent="0" algn="l" defTabSz="60944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634" name="Freeform 27">
                    <a:extLst>
                      <a:ext uri="{FF2B5EF4-FFF2-40B4-BE49-F238E27FC236}">
                        <a16:creationId xmlns:a16="http://schemas.microsoft.com/office/drawing/2014/main" id="{9E22B5ED-5654-442F-9EB2-8537327E1482}"/>
                      </a:ext>
                    </a:extLst>
                  </p:cNvPr>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121888" tIns="60944" rIns="121888" bIns="60944" numCol="1" anchor="t" anchorCtr="0" compatLnSpc="1">
                    <a:prstTxWarp prst="textNoShape">
                      <a:avLst/>
                    </a:prstTxWarp>
                  </a:bodyPr>
                  <a:lstStyle/>
                  <a:p>
                    <a:pPr marL="0" marR="0" lvl="0" indent="0" algn="l" defTabSz="60944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640" name="Freeform 28">
                    <a:extLst>
                      <a:ext uri="{FF2B5EF4-FFF2-40B4-BE49-F238E27FC236}">
                        <a16:creationId xmlns:a16="http://schemas.microsoft.com/office/drawing/2014/main" id="{9D774EAB-E086-438B-812F-538D244EE509}"/>
                      </a:ext>
                    </a:extLst>
                  </p:cNvPr>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121888" tIns="60944" rIns="121888" bIns="60944" numCol="1" anchor="t" anchorCtr="0" compatLnSpc="1">
                    <a:prstTxWarp prst="textNoShape">
                      <a:avLst/>
                    </a:prstTxWarp>
                  </a:bodyPr>
                  <a:lstStyle/>
                  <a:p>
                    <a:pPr marL="0" marR="0" lvl="0" indent="0" algn="l" defTabSz="60944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641" name="Freeform 29">
                    <a:extLst>
                      <a:ext uri="{FF2B5EF4-FFF2-40B4-BE49-F238E27FC236}">
                        <a16:creationId xmlns:a16="http://schemas.microsoft.com/office/drawing/2014/main" id="{5B5A9B10-5FCD-4CB2-AC67-B965767E688B}"/>
                      </a:ext>
                    </a:extLst>
                  </p:cNvPr>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121888" tIns="60944" rIns="121888" bIns="60944" numCol="1" anchor="t" anchorCtr="0" compatLnSpc="1">
                    <a:prstTxWarp prst="textNoShape">
                      <a:avLst/>
                    </a:prstTxWarp>
                  </a:bodyPr>
                  <a:lstStyle/>
                  <a:p>
                    <a:pPr marL="0" marR="0" lvl="0" indent="0" algn="l" defTabSz="60944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642" name="Freeform 30">
                    <a:extLst>
                      <a:ext uri="{FF2B5EF4-FFF2-40B4-BE49-F238E27FC236}">
                        <a16:creationId xmlns:a16="http://schemas.microsoft.com/office/drawing/2014/main" id="{48F78AE9-BB2A-4861-970F-C5E4B57243F2}"/>
                      </a:ext>
                    </a:extLst>
                  </p:cNvPr>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121888" tIns="60944" rIns="121888" bIns="60944" numCol="1" anchor="t" anchorCtr="0" compatLnSpc="1">
                    <a:prstTxWarp prst="textNoShape">
                      <a:avLst/>
                    </a:prstTxWarp>
                  </a:bodyPr>
                  <a:lstStyle/>
                  <a:p>
                    <a:pPr marL="0" marR="0" lvl="0" indent="0" algn="l" defTabSz="60944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FFFFFF"/>
                      </a:solidFill>
                      <a:effectLst/>
                      <a:uLnTx/>
                      <a:uFillTx/>
                      <a:latin typeface="Calibri" panose="020F0502020204030204"/>
                      <a:ea typeface="+mn-ea"/>
                      <a:cs typeface="+mn-cs"/>
                    </a:endParaRPr>
                  </a:p>
                </p:txBody>
              </p:sp>
            </p:grpSp>
          </p:grpSp>
          <p:grpSp>
            <p:nvGrpSpPr>
              <p:cNvPr id="530" name="Group 529">
                <a:extLst>
                  <a:ext uri="{FF2B5EF4-FFF2-40B4-BE49-F238E27FC236}">
                    <a16:creationId xmlns:a16="http://schemas.microsoft.com/office/drawing/2014/main" id="{93FA80CE-E303-47B3-B495-B2A910516198}"/>
                  </a:ext>
                </a:extLst>
              </p:cNvPr>
              <p:cNvGrpSpPr/>
              <p:nvPr/>
            </p:nvGrpSpPr>
            <p:grpSpPr>
              <a:xfrm>
                <a:off x="6103642" y="1813499"/>
                <a:ext cx="137168" cy="158081"/>
                <a:chOff x="5979850" y="1393026"/>
                <a:chExt cx="190223" cy="219224"/>
              </a:xfrm>
            </p:grpSpPr>
            <p:pic>
              <p:nvPicPr>
                <p:cNvPr id="565" name="Picture 564">
                  <a:hlinkClick r:id="rId11"/>
                  <a:extLst>
                    <a:ext uri="{FF2B5EF4-FFF2-40B4-BE49-F238E27FC236}">
                      <a16:creationId xmlns:a16="http://schemas.microsoft.com/office/drawing/2014/main" id="{B0CC5208-FA36-458C-972D-664DE7800C22}"/>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5979850" y="1393026"/>
                  <a:ext cx="169500" cy="169501"/>
                </a:xfrm>
                <a:prstGeom prst="rect">
                  <a:avLst/>
                </a:prstGeom>
              </p:spPr>
            </p:pic>
            <p:grpSp>
              <p:nvGrpSpPr>
                <p:cNvPr id="578" name="Group 577">
                  <a:extLst>
                    <a:ext uri="{FF2B5EF4-FFF2-40B4-BE49-F238E27FC236}">
                      <a16:creationId xmlns:a16="http://schemas.microsoft.com/office/drawing/2014/main" id="{B5A29995-3803-460F-B875-2C75A7920388}"/>
                    </a:ext>
                  </a:extLst>
                </p:cNvPr>
                <p:cNvGrpSpPr/>
                <p:nvPr/>
              </p:nvGrpSpPr>
              <p:grpSpPr bwMode="black">
                <a:xfrm>
                  <a:off x="6057887" y="1543933"/>
                  <a:ext cx="112186" cy="68317"/>
                  <a:chOff x="10387012" y="4179358"/>
                  <a:chExt cx="974726" cy="593725"/>
                </a:xfrm>
                <a:solidFill>
                  <a:srgbClr val="505050"/>
                </a:solidFill>
              </p:grpSpPr>
              <p:sp>
                <p:nvSpPr>
                  <p:cNvPr id="585" name="Freeform 26">
                    <a:extLst>
                      <a:ext uri="{FF2B5EF4-FFF2-40B4-BE49-F238E27FC236}">
                        <a16:creationId xmlns:a16="http://schemas.microsoft.com/office/drawing/2014/main" id="{C1750CC6-5B21-4F0D-8F30-3CA0C4938650}"/>
                      </a:ext>
                    </a:extLst>
                  </p:cNvPr>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121888" tIns="60944" rIns="121888" bIns="60944" numCol="1" anchor="t" anchorCtr="0" compatLnSpc="1">
                    <a:prstTxWarp prst="textNoShape">
                      <a:avLst/>
                    </a:prstTxWarp>
                  </a:bodyPr>
                  <a:lstStyle/>
                  <a:p>
                    <a:pPr marL="0" marR="0" lvl="0" indent="0" algn="l" defTabSz="60944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592" name="Freeform 27">
                    <a:extLst>
                      <a:ext uri="{FF2B5EF4-FFF2-40B4-BE49-F238E27FC236}">
                        <a16:creationId xmlns:a16="http://schemas.microsoft.com/office/drawing/2014/main" id="{DF47419D-7BD2-4E42-94D1-C1D26C2E90F4}"/>
                      </a:ext>
                    </a:extLst>
                  </p:cNvPr>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121888" tIns="60944" rIns="121888" bIns="60944" numCol="1" anchor="t" anchorCtr="0" compatLnSpc="1">
                    <a:prstTxWarp prst="textNoShape">
                      <a:avLst/>
                    </a:prstTxWarp>
                  </a:bodyPr>
                  <a:lstStyle/>
                  <a:p>
                    <a:pPr marL="0" marR="0" lvl="0" indent="0" algn="l" defTabSz="60944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605" name="Freeform 28">
                    <a:extLst>
                      <a:ext uri="{FF2B5EF4-FFF2-40B4-BE49-F238E27FC236}">
                        <a16:creationId xmlns:a16="http://schemas.microsoft.com/office/drawing/2014/main" id="{0FB48E38-F7AC-43EC-B974-ED6F72992A0C}"/>
                      </a:ext>
                    </a:extLst>
                  </p:cNvPr>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121888" tIns="60944" rIns="121888" bIns="60944" numCol="1" anchor="t" anchorCtr="0" compatLnSpc="1">
                    <a:prstTxWarp prst="textNoShape">
                      <a:avLst/>
                    </a:prstTxWarp>
                  </a:bodyPr>
                  <a:lstStyle/>
                  <a:p>
                    <a:pPr marL="0" marR="0" lvl="0" indent="0" algn="l" defTabSz="60944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611" name="Freeform 29">
                    <a:extLst>
                      <a:ext uri="{FF2B5EF4-FFF2-40B4-BE49-F238E27FC236}">
                        <a16:creationId xmlns:a16="http://schemas.microsoft.com/office/drawing/2014/main" id="{5402D69B-22E1-4C4E-A5CB-605399F38CDD}"/>
                      </a:ext>
                    </a:extLst>
                  </p:cNvPr>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121888" tIns="60944" rIns="121888" bIns="60944" numCol="1" anchor="t" anchorCtr="0" compatLnSpc="1">
                    <a:prstTxWarp prst="textNoShape">
                      <a:avLst/>
                    </a:prstTxWarp>
                  </a:bodyPr>
                  <a:lstStyle/>
                  <a:p>
                    <a:pPr marL="0" marR="0" lvl="0" indent="0" algn="l" defTabSz="60944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612" name="Freeform 30">
                    <a:extLst>
                      <a:ext uri="{FF2B5EF4-FFF2-40B4-BE49-F238E27FC236}">
                        <a16:creationId xmlns:a16="http://schemas.microsoft.com/office/drawing/2014/main" id="{EAC1BD96-9192-435A-B6FF-390E2AB6250D}"/>
                      </a:ext>
                    </a:extLst>
                  </p:cNvPr>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121888" tIns="60944" rIns="121888" bIns="60944" numCol="1" anchor="t" anchorCtr="0" compatLnSpc="1">
                    <a:prstTxWarp prst="textNoShape">
                      <a:avLst/>
                    </a:prstTxWarp>
                  </a:bodyPr>
                  <a:lstStyle/>
                  <a:p>
                    <a:pPr marL="0" marR="0" lvl="0" indent="0" algn="l" defTabSz="609448"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FFFFFF"/>
                      </a:solidFill>
                      <a:effectLst/>
                      <a:uLnTx/>
                      <a:uFillTx/>
                      <a:latin typeface="Calibri" panose="020F0502020204030204"/>
                      <a:ea typeface="+mn-ea"/>
                      <a:cs typeface="+mn-cs"/>
                    </a:endParaRPr>
                  </a:p>
                </p:txBody>
              </p:sp>
            </p:grpSp>
          </p:grpSp>
          <p:pic>
            <p:nvPicPr>
              <p:cNvPr id="531" name="Picture 171">
                <a:extLst>
                  <a:ext uri="{FF2B5EF4-FFF2-40B4-BE49-F238E27FC236}">
                    <a16:creationId xmlns:a16="http://schemas.microsoft.com/office/drawing/2014/main" id="{4CDD0761-6240-42D5-A31F-C85F971BFA11}"/>
                  </a:ext>
                </a:extLst>
              </p:cNvPr>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5150462" y="1992181"/>
                <a:ext cx="126292" cy="126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 name="Graphic 531">
                <a:extLst>
                  <a:ext uri="{FF2B5EF4-FFF2-40B4-BE49-F238E27FC236}">
                    <a16:creationId xmlns:a16="http://schemas.microsoft.com/office/drawing/2014/main" id="{11D4DD99-1296-481E-A5A5-32543AC09510}"/>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5529025" y="1992859"/>
                <a:ext cx="124976" cy="124976"/>
              </a:xfrm>
              <a:prstGeom prst="rect">
                <a:avLst/>
              </a:prstGeom>
            </p:spPr>
          </p:pic>
          <p:pic>
            <p:nvPicPr>
              <p:cNvPr id="533" name="Graphic 532">
                <a:extLst>
                  <a:ext uri="{FF2B5EF4-FFF2-40B4-BE49-F238E27FC236}">
                    <a16:creationId xmlns:a16="http://schemas.microsoft.com/office/drawing/2014/main" id="{4DF4D9A4-2848-426C-BDA5-0F0520CD0864}"/>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5340401" y="1992859"/>
                <a:ext cx="124976" cy="124976"/>
              </a:xfrm>
              <a:prstGeom prst="rect">
                <a:avLst/>
              </a:prstGeom>
            </p:spPr>
          </p:pic>
          <p:grpSp>
            <p:nvGrpSpPr>
              <p:cNvPr id="534" name="Group 533">
                <a:extLst>
                  <a:ext uri="{FF2B5EF4-FFF2-40B4-BE49-F238E27FC236}">
                    <a16:creationId xmlns:a16="http://schemas.microsoft.com/office/drawing/2014/main" id="{EA1B41AD-D0A2-47FF-AA0F-B40615B0D741}"/>
                  </a:ext>
                </a:extLst>
              </p:cNvPr>
              <p:cNvGrpSpPr/>
              <p:nvPr/>
            </p:nvGrpSpPr>
            <p:grpSpPr>
              <a:xfrm>
                <a:off x="6011489" y="2035990"/>
                <a:ext cx="159799" cy="38716"/>
                <a:chOff x="9779309" y="3865093"/>
                <a:chExt cx="161337" cy="39088"/>
              </a:xfrm>
            </p:grpSpPr>
            <p:sp>
              <p:nvSpPr>
                <p:cNvPr id="549" name="Oval 548">
                  <a:extLst>
                    <a:ext uri="{FF2B5EF4-FFF2-40B4-BE49-F238E27FC236}">
                      <a16:creationId xmlns:a16="http://schemas.microsoft.com/office/drawing/2014/main" id="{52E20C5C-D2D6-47EF-BC54-71F7FFC39ED8}"/>
                    </a:ext>
                  </a:extLst>
                </p:cNvPr>
                <p:cNvSpPr/>
                <p:nvPr/>
              </p:nvSpPr>
              <p:spPr bwMode="auto">
                <a:xfrm>
                  <a:off x="9779309" y="3865093"/>
                  <a:ext cx="39089" cy="39088"/>
                </a:xfrm>
                <a:prstGeom prst="ellipse">
                  <a:avLst/>
                </a:prstGeom>
                <a:solidFill>
                  <a:sysClr val="windowText" lastClr="000000">
                    <a:lumMod val="65000"/>
                    <a:lumOff val="35000"/>
                  </a:sysClr>
                </a:solidFill>
                <a:ln w="9525" cap="flat" cmpd="sng" algn="ctr">
                  <a:noFill/>
                  <a:prstDash val="solid"/>
                  <a:headEnd type="none" w="med" len="med"/>
                  <a:tailEnd type="none" w="med" len="med"/>
                </a:ln>
                <a:effectLst/>
              </p:spPr>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Calibri" panose="020F0502020204030204"/>
                    <a:ea typeface="Segoe UI" pitchFamily="34" charset="0"/>
                    <a:cs typeface="Segoe UI" pitchFamily="34" charset="0"/>
                  </a:endParaRPr>
                </a:p>
              </p:txBody>
            </p:sp>
            <p:sp>
              <p:nvSpPr>
                <p:cNvPr id="550" name="Oval 549">
                  <a:extLst>
                    <a:ext uri="{FF2B5EF4-FFF2-40B4-BE49-F238E27FC236}">
                      <a16:creationId xmlns:a16="http://schemas.microsoft.com/office/drawing/2014/main" id="{4C4E11BC-C580-4A6B-923D-4A1B34464646}"/>
                    </a:ext>
                  </a:extLst>
                </p:cNvPr>
                <p:cNvSpPr/>
                <p:nvPr/>
              </p:nvSpPr>
              <p:spPr bwMode="auto">
                <a:xfrm>
                  <a:off x="9840454" y="3865093"/>
                  <a:ext cx="39089" cy="39088"/>
                </a:xfrm>
                <a:prstGeom prst="ellipse">
                  <a:avLst/>
                </a:prstGeom>
                <a:solidFill>
                  <a:sysClr val="windowText" lastClr="000000">
                    <a:lumMod val="65000"/>
                    <a:lumOff val="35000"/>
                  </a:sysClr>
                </a:solidFill>
                <a:ln w="9525" cap="flat" cmpd="sng" algn="ctr">
                  <a:noFill/>
                  <a:prstDash val="solid"/>
                  <a:headEnd type="none" w="med" len="med"/>
                  <a:tailEnd type="none" w="med" len="med"/>
                </a:ln>
                <a:effectLst/>
              </p:spPr>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Calibri" panose="020F0502020204030204"/>
                    <a:ea typeface="Segoe UI" pitchFamily="34" charset="0"/>
                    <a:cs typeface="Segoe UI" pitchFamily="34" charset="0"/>
                  </a:endParaRPr>
                </a:p>
              </p:txBody>
            </p:sp>
            <p:sp>
              <p:nvSpPr>
                <p:cNvPr id="552" name="Oval 551">
                  <a:extLst>
                    <a:ext uri="{FF2B5EF4-FFF2-40B4-BE49-F238E27FC236}">
                      <a16:creationId xmlns:a16="http://schemas.microsoft.com/office/drawing/2014/main" id="{9A0BD839-32AD-4790-AF6A-ACE1602973E2}"/>
                    </a:ext>
                  </a:extLst>
                </p:cNvPr>
                <p:cNvSpPr/>
                <p:nvPr/>
              </p:nvSpPr>
              <p:spPr bwMode="auto">
                <a:xfrm>
                  <a:off x="9901557" y="3865093"/>
                  <a:ext cx="39089" cy="39088"/>
                </a:xfrm>
                <a:prstGeom prst="ellipse">
                  <a:avLst/>
                </a:prstGeom>
                <a:solidFill>
                  <a:sysClr val="windowText" lastClr="000000">
                    <a:lumMod val="65000"/>
                    <a:lumOff val="35000"/>
                  </a:sysClr>
                </a:solidFill>
                <a:ln w="9525" cap="flat" cmpd="sng" algn="ctr">
                  <a:noFill/>
                  <a:prstDash val="solid"/>
                  <a:headEnd type="none" w="med" len="med"/>
                  <a:tailEnd type="none" w="med" len="med"/>
                </a:ln>
                <a:effectLst/>
              </p:spPr>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Calibri" panose="020F0502020204030204"/>
                    <a:ea typeface="Segoe UI" pitchFamily="34" charset="0"/>
                    <a:cs typeface="Segoe UI" pitchFamily="34" charset="0"/>
                  </a:endParaRPr>
                </a:p>
              </p:txBody>
            </p:sp>
          </p:grpSp>
          <p:grpSp>
            <p:nvGrpSpPr>
              <p:cNvPr id="535" name="Group 534">
                <a:extLst>
                  <a:ext uri="{FF2B5EF4-FFF2-40B4-BE49-F238E27FC236}">
                    <a16:creationId xmlns:a16="http://schemas.microsoft.com/office/drawing/2014/main" id="{069A78F0-CCC6-4826-9D8A-AF6FF0D50B76}"/>
                  </a:ext>
                </a:extLst>
              </p:cNvPr>
              <p:cNvGrpSpPr/>
              <p:nvPr/>
            </p:nvGrpSpPr>
            <p:grpSpPr>
              <a:xfrm>
                <a:off x="5717649" y="1934179"/>
                <a:ext cx="230190" cy="230190"/>
                <a:chOff x="9273516" y="3238279"/>
                <a:chExt cx="914400" cy="914400"/>
              </a:xfrm>
            </p:grpSpPr>
            <p:pic>
              <p:nvPicPr>
                <p:cNvPr id="547" name="Graphic 546" descr="Cloud">
                  <a:extLst>
                    <a:ext uri="{FF2B5EF4-FFF2-40B4-BE49-F238E27FC236}">
                      <a16:creationId xmlns:a16="http://schemas.microsoft.com/office/drawing/2014/main" id="{ED567528-AE73-4C16-A2F2-1AAB1B75EEA0}"/>
                    </a:ext>
                  </a:extLst>
                </p:cNvPr>
                <p:cNvPicPr>
                  <a:picLocks noChangeAspect="1"/>
                </p:cNvPicPr>
                <p:nvPr/>
              </p:nvPicPr>
              <p:blipFill>
                <a:blip r:embed="rId18" cstate="email">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9273516" y="3238279"/>
                  <a:ext cx="914400" cy="914400"/>
                </a:xfrm>
                <a:prstGeom prst="rect">
                  <a:avLst/>
                </a:prstGeom>
              </p:spPr>
            </p:pic>
            <p:sp>
              <p:nvSpPr>
                <p:cNvPr id="548" name="TextBox 547">
                  <a:extLst>
                    <a:ext uri="{FF2B5EF4-FFF2-40B4-BE49-F238E27FC236}">
                      <a16:creationId xmlns:a16="http://schemas.microsoft.com/office/drawing/2014/main" id="{C8A7D128-8905-40E9-9446-2E00C1EFF2DC}"/>
                    </a:ext>
                  </a:extLst>
                </p:cNvPr>
                <p:cNvSpPr txBox="1"/>
                <p:nvPr/>
              </p:nvSpPr>
              <p:spPr>
                <a:xfrm>
                  <a:off x="9534803" y="3556493"/>
                  <a:ext cx="391024" cy="39936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700" b="0" i="0" u="none" strike="noStrike" kern="1200" cap="none" spc="0" normalizeH="0" baseline="0" noProof="0">
                      <a:ln>
                        <a:noFill/>
                      </a:ln>
                      <a:solidFill>
                        <a:srgbClr val="FFFFFF"/>
                      </a:solidFill>
                      <a:effectLst/>
                      <a:uLnTx/>
                      <a:uFillTx/>
                      <a:latin typeface="Verdana Pro Cond" panose="020B0604020202020204" pitchFamily="34" charset="0"/>
                      <a:ea typeface="+mn-ea"/>
                      <a:cs typeface="Segoe UI Semibold" panose="020B0702040204020203" pitchFamily="34" charset="0"/>
                    </a:rPr>
                    <a:t>S</a:t>
                  </a:r>
                  <a:r>
                    <a:rPr kumimoji="0" lang="en-US" sz="700" b="0" i="0" u="none" strike="noStrike" kern="1200" cap="none" spc="0" normalizeH="0" baseline="0" noProof="0">
                      <a:ln>
                        <a:noFill/>
                      </a:ln>
                      <a:solidFill>
                        <a:srgbClr val="FFFFFF"/>
                      </a:solidFill>
                      <a:effectLst/>
                      <a:uLnTx/>
                      <a:uFillTx/>
                      <a:latin typeface="Verdana Pro Cond Light" panose="020B0604020202020204" pitchFamily="34" charset="0"/>
                      <a:ea typeface="+mn-ea"/>
                      <a:cs typeface="+mn-cs"/>
                    </a:rPr>
                    <a:t>3</a:t>
                  </a:r>
                </a:p>
              </p:txBody>
            </p:sp>
          </p:grpSp>
          <p:pic>
            <p:nvPicPr>
              <p:cNvPr id="537" name="Picture 536" descr="Graphical user interface, application, icon&#10;&#10;Description automatically generated">
                <a:extLst>
                  <a:ext uri="{FF2B5EF4-FFF2-40B4-BE49-F238E27FC236}">
                    <a16:creationId xmlns:a16="http://schemas.microsoft.com/office/drawing/2014/main" id="{1A6AC03F-3308-4C7A-BF09-8CF7ED01A3FA}"/>
                  </a:ext>
                </a:extLst>
              </p:cNvPr>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5698498" y="1762900"/>
                <a:ext cx="243816" cy="243816"/>
              </a:xfrm>
              <a:prstGeom prst="rect">
                <a:avLst/>
              </a:prstGeom>
            </p:spPr>
          </p:pic>
          <p:pic>
            <p:nvPicPr>
              <p:cNvPr id="538" name="Picture 537" descr="A picture containing icon&#10;&#10;Description automatically generated">
                <a:extLst>
                  <a:ext uri="{FF2B5EF4-FFF2-40B4-BE49-F238E27FC236}">
                    <a16:creationId xmlns:a16="http://schemas.microsoft.com/office/drawing/2014/main" id="{D7FC4204-73FD-4262-83BD-C401D1598FA7}"/>
                  </a:ext>
                </a:extLst>
              </p:cNvPr>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5036432" y="1762711"/>
                <a:ext cx="243816" cy="243816"/>
              </a:xfrm>
              <a:prstGeom prst="rect">
                <a:avLst/>
              </a:prstGeom>
            </p:spPr>
          </p:pic>
          <p:pic>
            <p:nvPicPr>
              <p:cNvPr id="544" name="Picture 543" descr="Icon&#10;&#10;Description automatically generated">
                <a:extLst>
                  <a:ext uri="{FF2B5EF4-FFF2-40B4-BE49-F238E27FC236}">
                    <a16:creationId xmlns:a16="http://schemas.microsoft.com/office/drawing/2014/main" id="{6FB22555-0CAD-4A17-AE6E-2FE8A17D061C}"/>
                  </a:ext>
                </a:extLst>
              </p:cNvPr>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5201948" y="1762711"/>
                <a:ext cx="243816" cy="243816"/>
              </a:xfrm>
              <a:prstGeom prst="rect">
                <a:avLst/>
              </a:prstGeom>
            </p:spPr>
          </p:pic>
          <p:pic>
            <p:nvPicPr>
              <p:cNvPr id="545" name="Picture 544" descr="Graphical user interface, icon&#10;&#10;Description automatically generated">
                <a:extLst>
                  <a:ext uri="{FF2B5EF4-FFF2-40B4-BE49-F238E27FC236}">
                    <a16:creationId xmlns:a16="http://schemas.microsoft.com/office/drawing/2014/main" id="{E3E9706C-AF97-4663-AF8C-47BA531DB794}"/>
                  </a:ext>
                </a:extLst>
              </p:cNvPr>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a:off x="5532981" y="1762711"/>
                <a:ext cx="243816" cy="243816"/>
              </a:xfrm>
              <a:prstGeom prst="rect">
                <a:avLst/>
              </a:prstGeom>
            </p:spPr>
          </p:pic>
          <p:pic>
            <p:nvPicPr>
              <p:cNvPr id="546" name="Picture 545" descr="Graphical user interface, application&#10;&#10;Description automatically generated">
                <a:extLst>
                  <a:ext uri="{FF2B5EF4-FFF2-40B4-BE49-F238E27FC236}">
                    <a16:creationId xmlns:a16="http://schemas.microsoft.com/office/drawing/2014/main" id="{1872696E-8BFF-4F07-8441-ED31588F0549}"/>
                  </a:ext>
                </a:extLst>
              </p:cNvPr>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5367464" y="1762711"/>
                <a:ext cx="243816" cy="243816"/>
              </a:xfrm>
              <a:prstGeom prst="rect">
                <a:avLst/>
              </a:prstGeom>
            </p:spPr>
          </p:pic>
        </p:grpSp>
      </p:grpSp>
      <p:grpSp>
        <p:nvGrpSpPr>
          <p:cNvPr id="208" name="Group 207">
            <a:extLst>
              <a:ext uri="{FF2B5EF4-FFF2-40B4-BE49-F238E27FC236}">
                <a16:creationId xmlns:a16="http://schemas.microsoft.com/office/drawing/2014/main" id="{485A36FA-DD4C-43CC-B299-3DAFA207094E}"/>
              </a:ext>
            </a:extLst>
          </p:cNvPr>
          <p:cNvGrpSpPr/>
          <p:nvPr/>
        </p:nvGrpSpPr>
        <p:grpSpPr>
          <a:xfrm>
            <a:off x="10319876" y="1363999"/>
            <a:ext cx="1671182" cy="3899520"/>
            <a:chOff x="10319876" y="1363999"/>
            <a:chExt cx="1671182" cy="3899520"/>
          </a:xfrm>
        </p:grpSpPr>
        <p:sp>
          <p:nvSpPr>
            <p:cNvPr id="395" name="Rectangle 394">
              <a:extLst>
                <a:ext uri="{FF2B5EF4-FFF2-40B4-BE49-F238E27FC236}">
                  <a16:creationId xmlns:a16="http://schemas.microsoft.com/office/drawing/2014/main" id="{17C1F6CF-E499-44BF-8FD8-CCCBC1846237}"/>
                </a:ext>
              </a:extLst>
            </p:cNvPr>
            <p:cNvSpPr/>
            <p:nvPr/>
          </p:nvSpPr>
          <p:spPr bwMode="auto">
            <a:xfrm>
              <a:off x="10322474" y="1363999"/>
              <a:ext cx="1653579" cy="3899520"/>
            </a:xfrm>
            <a:prstGeom prst="rect">
              <a:avLst/>
            </a:prstGeom>
            <a:solidFill>
              <a:schemeClr val="bg1"/>
            </a:solidFill>
            <a:ln>
              <a:noFill/>
              <a:headEnd type="none" w="med" len="med"/>
              <a:tailEnd type="none" w="med" len="med"/>
            </a:ln>
            <a:effectLst>
              <a:outerShdw blurRad="127000" dist="25400" algn="ctr" rotWithShape="0">
                <a:prstClr val="black">
                  <a:alpha val="2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08" name="Rectangle 407">
              <a:extLst>
                <a:ext uri="{FF2B5EF4-FFF2-40B4-BE49-F238E27FC236}">
                  <a16:creationId xmlns:a16="http://schemas.microsoft.com/office/drawing/2014/main" id="{8C4E18A5-B800-44B1-B107-2F0CC16AD7A4}"/>
                </a:ext>
              </a:extLst>
            </p:cNvPr>
            <p:cNvSpPr/>
            <p:nvPr/>
          </p:nvSpPr>
          <p:spPr>
            <a:xfrm>
              <a:off x="10319876" y="1363999"/>
              <a:ext cx="1671182" cy="257763"/>
            </a:xfrm>
            <a:prstGeom prst="rect">
              <a:avLst/>
            </a:prstGeom>
            <a:solidFill>
              <a:schemeClr val="accent4"/>
            </a:solidFill>
          </p:spPr>
          <p:txBody>
            <a:bodyPr wrap="square" t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75" b="1" i="0" u="none" strike="noStrike" kern="1200" cap="none" spc="0" normalizeH="0" baseline="0" noProof="0">
                  <a:ln>
                    <a:noFill/>
                  </a:ln>
                  <a:gradFill>
                    <a:gsLst>
                      <a:gs pos="0">
                        <a:srgbClr val="FFFFFF"/>
                      </a:gs>
                      <a:gs pos="100000">
                        <a:srgbClr val="FFFFFF"/>
                      </a:gs>
                    </a:gsLst>
                    <a:lin ang="5400000" scaled="1"/>
                  </a:gradFill>
                  <a:effectLst/>
                  <a:uLnTx/>
                  <a:uFillTx/>
                  <a:latin typeface="Segoe"/>
                  <a:ea typeface="+mn-ea"/>
                  <a:cs typeface="+mn-cs"/>
                </a:rPr>
                <a:t>Identity &amp; Access</a:t>
              </a:r>
            </a:p>
          </p:txBody>
        </p:sp>
      </p:grpSp>
      <p:grpSp>
        <p:nvGrpSpPr>
          <p:cNvPr id="197" name="Group 196">
            <a:extLst>
              <a:ext uri="{FF2B5EF4-FFF2-40B4-BE49-F238E27FC236}">
                <a16:creationId xmlns:a16="http://schemas.microsoft.com/office/drawing/2014/main" id="{8E78AA2F-F4A6-4A02-A90C-CCB5ED1C6853}"/>
              </a:ext>
            </a:extLst>
          </p:cNvPr>
          <p:cNvGrpSpPr/>
          <p:nvPr/>
        </p:nvGrpSpPr>
        <p:grpSpPr>
          <a:xfrm>
            <a:off x="10331848" y="2221179"/>
            <a:ext cx="1637112" cy="2288467"/>
            <a:chOff x="10331848" y="2221179"/>
            <a:chExt cx="1637112" cy="2288467"/>
          </a:xfrm>
        </p:grpSpPr>
        <p:grpSp>
          <p:nvGrpSpPr>
            <p:cNvPr id="194" name="Group 193">
              <a:extLst>
                <a:ext uri="{FF2B5EF4-FFF2-40B4-BE49-F238E27FC236}">
                  <a16:creationId xmlns:a16="http://schemas.microsoft.com/office/drawing/2014/main" id="{D7234FF2-A6BE-4C87-8C74-488F52E2A33E}"/>
                </a:ext>
              </a:extLst>
            </p:cNvPr>
            <p:cNvGrpSpPr/>
            <p:nvPr/>
          </p:nvGrpSpPr>
          <p:grpSpPr>
            <a:xfrm>
              <a:off x="10331848" y="2221179"/>
              <a:ext cx="1637112" cy="2288467"/>
              <a:chOff x="10331848" y="2221179"/>
              <a:chExt cx="1637112" cy="2288467"/>
            </a:xfrm>
          </p:grpSpPr>
          <p:sp>
            <p:nvSpPr>
              <p:cNvPr id="396" name="Rectangle 395">
                <a:hlinkClick r:id="rId25" tooltip="Azure Active Directory (Azure AD) is Microsoft’s multi-tenant, cloud-based directory, and identity management service that combines core directory services, application access management, and identity protection into a single solution."/>
                <a:extLst>
                  <a:ext uri="{FF2B5EF4-FFF2-40B4-BE49-F238E27FC236}">
                    <a16:creationId xmlns:a16="http://schemas.microsoft.com/office/drawing/2014/main" id="{232F512B-4073-48D9-888F-D4C61A9BEAB4}"/>
                  </a:ext>
                </a:extLst>
              </p:cNvPr>
              <p:cNvSpPr/>
              <p:nvPr/>
            </p:nvSpPr>
            <p:spPr>
              <a:xfrm>
                <a:off x="10373802" y="2221179"/>
                <a:ext cx="1595158" cy="332413"/>
              </a:xfrm>
              <a:prstGeom prst="rect">
                <a:avLst/>
              </a:prstGeom>
              <a:solidFill>
                <a:schemeClr val="bg1"/>
              </a:solidFill>
              <a:ln w="14224">
                <a:noFill/>
              </a:ln>
            </p:spPr>
            <p:style>
              <a:lnRef idx="2">
                <a:schemeClr val="accent1">
                  <a:shade val="50000"/>
                </a:schemeClr>
              </a:lnRef>
              <a:fillRef idx="1">
                <a:schemeClr val="accent1"/>
              </a:fillRef>
              <a:effectRef idx="0">
                <a:schemeClr val="accent1"/>
              </a:effectRef>
              <a:fontRef idx="minor">
                <a:schemeClr val="lt1"/>
              </a:fontRef>
            </p:style>
            <p:txBody>
              <a:bodyPr lIns="274320" rtlCol="0" anchor="ctr" anchorCtr="0">
                <a:noAutofit/>
              </a:bodyP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900" b="1" i="0" u="none" strike="noStrike" kern="1200" cap="none" spc="0" normalizeH="0" baseline="0" noProof="0">
                    <a:ln>
                      <a:noFill/>
                    </a:ln>
                    <a:solidFill>
                      <a:srgbClr val="5C2D91"/>
                    </a:solidFill>
                    <a:effectLst/>
                    <a:uLnTx/>
                    <a:uFillTx/>
                    <a:latin typeface="Segoe UI" panose="020B0502040204020203" pitchFamily="34" charset="0"/>
                    <a:ea typeface="+mn-ea"/>
                    <a:cs typeface="Segoe UI" panose="020B0502040204020203" pitchFamily="34" charset="0"/>
                  </a:rPr>
                  <a:t>Azure Active Directory</a:t>
                </a:r>
              </a:p>
            </p:txBody>
          </p:sp>
          <p:cxnSp>
            <p:nvCxnSpPr>
              <p:cNvPr id="416" name="Straight Connector 415">
                <a:extLst>
                  <a:ext uri="{FF2B5EF4-FFF2-40B4-BE49-F238E27FC236}">
                    <a16:creationId xmlns:a16="http://schemas.microsoft.com/office/drawing/2014/main" id="{1FB27A8A-986B-4EE1-A675-365750CE6C35}"/>
                  </a:ext>
                </a:extLst>
              </p:cNvPr>
              <p:cNvCxnSpPr>
                <a:cxnSpLocks/>
              </p:cNvCxnSpPr>
              <p:nvPr/>
            </p:nvCxnSpPr>
            <p:spPr>
              <a:xfrm>
                <a:off x="10436665" y="2383742"/>
                <a:ext cx="0" cy="2125904"/>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458" name="Picture 457">
                <a:extLst>
                  <a:ext uri="{FF2B5EF4-FFF2-40B4-BE49-F238E27FC236}">
                    <a16:creationId xmlns:a16="http://schemas.microsoft.com/office/drawing/2014/main" id="{FD46B378-1E6A-4F89-BCCD-3DEE2EDF89DF}"/>
                  </a:ext>
                </a:extLst>
              </p:cNvPr>
              <p:cNvPicPr>
                <a:picLocks noChangeAspect="1"/>
              </p:cNvPicPr>
              <p:nvPr/>
            </p:nvPicPr>
            <p:blipFill>
              <a:blip r:embed="rId26" cstate="email">
                <a:biLevel thresh="25000"/>
                <a:extLst>
                  <a:ext uri="{28A0092B-C50C-407E-A947-70E740481C1C}">
                    <a14:useLocalDpi xmlns:a14="http://schemas.microsoft.com/office/drawing/2010/main"/>
                  </a:ext>
                </a:extLst>
              </a:blip>
              <a:stretch>
                <a:fillRect/>
              </a:stretch>
            </p:blipFill>
            <p:spPr>
              <a:xfrm>
                <a:off x="10331848" y="2244326"/>
                <a:ext cx="278831" cy="278832"/>
              </a:xfrm>
              <a:prstGeom prst="rect">
                <a:avLst/>
              </a:prstGeom>
            </p:spPr>
          </p:pic>
        </p:grpSp>
        <p:pic>
          <p:nvPicPr>
            <p:cNvPr id="128" name="Graphic 127">
              <a:extLst>
                <a:ext uri="{FF2B5EF4-FFF2-40B4-BE49-F238E27FC236}">
                  <a16:creationId xmlns:a16="http://schemas.microsoft.com/office/drawing/2014/main" id="{567A140F-C107-43A8-872F-3489546185CF}"/>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10356756" y="2248268"/>
              <a:ext cx="257470" cy="257470"/>
            </a:xfrm>
            <a:prstGeom prst="rect">
              <a:avLst/>
            </a:prstGeom>
          </p:spPr>
        </p:pic>
      </p:grpSp>
      <p:grpSp>
        <p:nvGrpSpPr>
          <p:cNvPr id="210" name="Group 209">
            <a:extLst>
              <a:ext uri="{FF2B5EF4-FFF2-40B4-BE49-F238E27FC236}">
                <a16:creationId xmlns:a16="http://schemas.microsoft.com/office/drawing/2014/main" id="{823BECBC-9E46-429E-A91E-34F87DD16424}"/>
              </a:ext>
            </a:extLst>
          </p:cNvPr>
          <p:cNvGrpSpPr/>
          <p:nvPr/>
        </p:nvGrpSpPr>
        <p:grpSpPr>
          <a:xfrm>
            <a:off x="2048164" y="5486332"/>
            <a:ext cx="3281298" cy="915273"/>
            <a:chOff x="2048164" y="5486332"/>
            <a:chExt cx="3281298" cy="915273"/>
          </a:xfrm>
        </p:grpSpPr>
        <p:sp>
          <p:nvSpPr>
            <p:cNvPr id="148" name="Rectangle 147">
              <a:extLst>
                <a:ext uri="{FF2B5EF4-FFF2-40B4-BE49-F238E27FC236}">
                  <a16:creationId xmlns:a16="http://schemas.microsoft.com/office/drawing/2014/main" id="{6975333C-0C34-4997-B671-17CC4C1D1916}"/>
                </a:ext>
              </a:extLst>
            </p:cNvPr>
            <p:cNvSpPr/>
            <p:nvPr/>
          </p:nvSpPr>
          <p:spPr bwMode="auto">
            <a:xfrm>
              <a:off x="2048164" y="5517055"/>
              <a:ext cx="3280859" cy="884550"/>
            </a:xfrm>
            <a:prstGeom prst="rect">
              <a:avLst/>
            </a:prstGeom>
            <a:solidFill>
              <a:schemeClr val="bg1"/>
            </a:solidFill>
            <a:ln>
              <a:noFill/>
              <a:headEnd type="none" w="med" len="med"/>
              <a:tailEnd type="none" w="med" len="med"/>
            </a:ln>
            <a:effectLst>
              <a:outerShdw blurRad="127000" dist="25400" algn="ctr" rotWithShape="0">
                <a:prstClr val="black">
                  <a:alpha val="2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181" name="Group 180">
              <a:extLst>
                <a:ext uri="{FF2B5EF4-FFF2-40B4-BE49-F238E27FC236}">
                  <a16:creationId xmlns:a16="http://schemas.microsoft.com/office/drawing/2014/main" id="{07B49584-D5C0-4D90-95EA-88D082943EFF}"/>
                </a:ext>
              </a:extLst>
            </p:cNvPr>
            <p:cNvGrpSpPr/>
            <p:nvPr/>
          </p:nvGrpSpPr>
          <p:grpSpPr>
            <a:xfrm>
              <a:off x="2048603" y="5486332"/>
              <a:ext cx="3280859" cy="257763"/>
              <a:chOff x="2048166" y="5509238"/>
              <a:chExt cx="3280859" cy="257763"/>
            </a:xfrm>
          </p:grpSpPr>
          <p:grpSp>
            <p:nvGrpSpPr>
              <p:cNvPr id="37" name="Group 36">
                <a:extLst>
                  <a:ext uri="{FF2B5EF4-FFF2-40B4-BE49-F238E27FC236}">
                    <a16:creationId xmlns:a16="http://schemas.microsoft.com/office/drawing/2014/main" id="{94DEB955-D431-494F-B055-E02E3AAD9A9E}"/>
                  </a:ext>
                </a:extLst>
              </p:cNvPr>
              <p:cNvGrpSpPr/>
              <p:nvPr/>
            </p:nvGrpSpPr>
            <p:grpSpPr>
              <a:xfrm>
                <a:off x="2048166" y="5509238"/>
                <a:ext cx="3280859" cy="257763"/>
                <a:chOff x="2048165" y="5509238"/>
                <a:chExt cx="3030897" cy="257763"/>
              </a:xfrm>
            </p:grpSpPr>
            <p:sp>
              <p:nvSpPr>
                <p:cNvPr id="668" name="Rectangle 667">
                  <a:extLst>
                    <a:ext uri="{FF2B5EF4-FFF2-40B4-BE49-F238E27FC236}">
                      <a16:creationId xmlns:a16="http://schemas.microsoft.com/office/drawing/2014/main" id="{6183ED31-37AA-4F47-AC7E-1F9B4813AD98}"/>
                    </a:ext>
                  </a:extLst>
                </p:cNvPr>
                <p:cNvSpPr/>
                <p:nvPr/>
              </p:nvSpPr>
              <p:spPr>
                <a:xfrm>
                  <a:off x="2048165" y="5509238"/>
                  <a:ext cx="3030897" cy="257763"/>
                </a:xfrm>
                <a:prstGeom prst="rect">
                  <a:avLst/>
                </a:prstGeom>
                <a:solidFill>
                  <a:srgbClr val="D83B01"/>
                </a:solidFill>
              </p:spPr>
              <p:txBody>
                <a:bodyPr wrap="square" rIns="914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75" b="1" i="0" u="none" strike="noStrike" kern="1200" cap="none" spc="0" normalizeH="0" baseline="0" noProof="0">
                      <a:ln>
                        <a:noFill/>
                      </a:ln>
                      <a:gradFill>
                        <a:gsLst>
                          <a:gs pos="0">
                            <a:srgbClr val="FFFFFF"/>
                          </a:gs>
                          <a:gs pos="100000">
                            <a:srgbClr val="FFFFFF"/>
                          </a:gs>
                        </a:gsLst>
                        <a:lin ang="5400000" scaled="1"/>
                      </a:gradFill>
                      <a:effectLst/>
                      <a:uLnTx/>
                      <a:uFillTx/>
                      <a:latin typeface="Segoe"/>
                      <a:ea typeface="+mn-ea"/>
                      <a:cs typeface="+mn-cs"/>
                    </a:rPr>
                    <a:t>IoT and Operational Technology (OT)</a:t>
                  </a:r>
                </a:p>
              </p:txBody>
            </p:sp>
            <p:sp>
              <p:nvSpPr>
                <p:cNvPr id="553" name="IoT">
                  <a:extLst>
                    <a:ext uri="{FF2B5EF4-FFF2-40B4-BE49-F238E27FC236}">
                      <a16:creationId xmlns:a16="http://schemas.microsoft.com/office/drawing/2014/main" id="{A590417D-DD59-4D57-8984-6587158FF907}"/>
                    </a:ext>
                  </a:extLst>
                </p:cNvPr>
                <p:cNvSpPr>
                  <a:spLocks noChangeAspect="1" noEditPoints="1"/>
                </p:cNvSpPr>
                <p:nvPr/>
              </p:nvSpPr>
              <p:spPr bwMode="auto">
                <a:xfrm>
                  <a:off x="2209861" y="5549560"/>
                  <a:ext cx="184761" cy="185056"/>
                </a:xfrm>
                <a:custGeom>
                  <a:avLst/>
                  <a:gdLst>
                    <a:gd name="T0" fmla="*/ 235 w 352"/>
                    <a:gd name="T1" fmla="*/ 176 h 352"/>
                    <a:gd name="T2" fmla="*/ 176 w 352"/>
                    <a:gd name="T3" fmla="*/ 235 h 352"/>
                    <a:gd name="T4" fmla="*/ 117 w 352"/>
                    <a:gd name="T5" fmla="*/ 176 h 352"/>
                    <a:gd name="T6" fmla="*/ 176 w 352"/>
                    <a:gd name="T7" fmla="*/ 117 h 352"/>
                    <a:gd name="T8" fmla="*/ 235 w 352"/>
                    <a:gd name="T9" fmla="*/ 176 h 352"/>
                    <a:gd name="T10" fmla="*/ 270 w 352"/>
                    <a:gd name="T11" fmla="*/ 0 h 352"/>
                    <a:gd name="T12" fmla="*/ 235 w 352"/>
                    <a:gd name="T13" fmla="*/ 35 h 352"/>
                    <a:gd name="T14" fmla="*/ 270 w 352"/>
                    <a:gd name="T15" fmla="*/ 70 h 352"/>
                    <a:gd name="T16" fmla="*/ 305 w 352"/>
                    <a:gd name="T17" fmla="*/ 35 h 352"/>
                    <a:gd name="T18" fmla="*/ 270 w 352"/>
                    <a:gd name="T19" fmla="*/ 0 h 352"/>
                    <a:gd name="T20" fmla="*/ 82 w 352"/>
                    <a:gd name="T21" fmla="*/ 23 h 352"/>
                    <a:gd name="T22" fmla="*/ 47 w 352"/>
                    <a:gd name="T23" fmla="*/ 59 h 352"/>
                    <a:gd name="T24" fmla="*/ 82 w 352"/>
                    <a:gd name="T25" fmla="*/ 94 h 352"/>
                    <a:gd name="T26" fmla="*/ 117 w 352"/>
                    <a:gd name="T27" fmla="*/ 59 h 352"/>
                    <a:gd name="T28" fmla="*/ 82 w 352"/>
                    <a:gd name="T29" fmla="*/ 23 h 352"/>
                    <a:gd name="T30" fmla="*/ 35 w 352"/>
                    <a:gd name="T31" fmla="*/ 211 h 352"/>
                    <a:gd name="T32" fmla="*/ 0 w 352"/>
                    <a:gd name="T33" fmla="*/ 246 h 352"/>
                    <a:gd name="T34" fmla="*/ 35 w 352"/>
                    <a:gd name="T35" fmla="*/ 282 h 352"/>
                    <a:gd name="T36" fmla="*/ 70 w 352"/>
                    <a:gd name="T37" fmla="*/ 246 h 352"/>
                    <a:gd name="T38" fmla="*/ 35 w 352"/>
                    <a:gd name="T39" fmla="*/ 211 h 352"/>
                    <a:gd name="T40" fmla="*/ 223 w 352"/>
                    <a:gd name="T41" fmla="*/ 282 h 352"/>
                    <a:gd name="T42" fmla="*/ 188 w 352"/>
                    <a:gd name="T43" fmla="*/ 317 h 352"/>
                    <a:gd name="T44" fmla="*/ 223 w 352"/>
                    <a:gd name="T45" fmla="*/ 352 h 352"/>
                    <a:gd name="T46" fmla="*/ 258 w 352"/>
                    <a:gd name="T47" fmla="*/ 317 h 352"/>
                    <a:gd name="T48" fmla="*/ 223 w 352"/>
                    <a:gd name="T49" fmla="*/ 282 h 352"/>
                    <a:gd name="T50" fmla="*/ 317 w 352"/>
                    <a:gd name="T51" fmla="*/ 164 h 352"/>
                    <a:gd name="T52" fmla="*/ 282 w 352"/>
                    <a:gd name="T53" fmla="*/ 199 h 352"/>
                    <a:gd name="T54" fmla="*/ 317 w 352"/>
                    <a:gd name="T55" fmla="*/ 235 h 352"/>
                    <a:gd name="T56" fmla="*/ 352 w 352"/>
                    <a:gd name="T57" fmla="*/ 199 h 352"/>
                    <a:gd name="T58" fmla="*/ 317 w 352"/>
                    <a:gd name="T59" fmla="*/ 164 h 352"/>
                    <a:gd name="T60" fmla="*/ 250 w 352"/>
                    <a:gd name="T61" fmla="*/ 64 h 352"/>
                    <a:gd name="T62" fmla="*/ 209 w 352"/>
                    <a:gd name="T63" fmla="*/ 127 h 352"/>
                    <a:gd name="T64" fmla="*/ 139 w 352"/>
                    <a:gd name="T65" fmla="*/ 130 h 352"/>
                    <a:gd name="T66" fmla="*/ 104 w 352"/>
                    <a:gd name="T67" fmla="*/ 86 h 352"/>
                    <a:gd name="T68" fmla="*/ 67 w 352"/>
                    <a:gd name="T69" fmla="*/ 231 h 352"/>
                    <a:gd name="T70" fmla="*/ 124 w 352"/>
                    <a:gd name="T71" fmla="*/ 202 h 352"/>
                    <a:gd name="T72" fmla="*/ 212 w 352"/>
                    <a:gd name="T73" fmla="*/ 283 h 352"/>
                    <a:gd name="T74" fmla="*/ 195 w 352"/>
                    <a:gd name="T75" fmla="*/ 232 h 352"/>
                    <a:gd name="T76" fmla="*/ 234 w 352"/>
                    <a:gd name="T77" fmla="*/ 186 h 352"/>
                    <a:gd name="T78" fmla="*/ 282 w 352"/>
                    <a:gd name="T79" fmla="*/ 19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2" h="352">
                      <a:moveTo>
                        <a:pt x="235" y="176"/>
                      </a:moveTo>
                      <a:cubicBezTo>
                        <a:pt x="235" y="208"/>
                        <a:pt x="208" y="235"/>
                        <a:pt x="176" y="235"/>
                      </a:cubicBezTo>
                      <a:cubicBezTo>
                        <a:pt x="144" y="235"/>
                        <a:pt x="117" y="208"/>
                        <a:pt x="117" y="176"/>
                      </a:cubicBezTo>
                      <a:cubicBezTo>
                        <a:pt x="117" y="144"/>
                        <a:pt x="144" y="117"/>
                        <a:pt x="176" y="117"/>
                      </a:cubicBezTo>
                      <a:cubicBezTo>
                        <a:pt x="208" y="117"/>
                        <a:pt x="235" y="144"/>
                        <a:pt x="235" y="176"/>
                      </a:cubicBezTo>
                      <a:close/>
                      <a:moveTo>
                        <a:pt x="270" y="0"/>
                      </a:moveTo>
                      <a:cubicBezTo>
                        <a:pt x="250" y="0"/>
                        <a:pt x="235" y="16"/>
                        <a:pt x="235" y="35"/>
                      </a:cubicBezTo>
                      <a:cubicBezTo>
                        <a:pt x="235" y="55"/>
                        <a:pt x="250" y="70"/>
                        <a:pt x="270" y="70"/>
                      </a:cubicBezTo>
                      <a:cubicBezTo>
                        <a:pt x="289" y="70"/>
                        <a:pt x="305" y="55"/>
                        <a:pt x="305" y="35"/>
                      </a:cubicBezTo>
                      <a:cubicBezTo>
                        <a:pt x="305" y="16"/>
                        <a:pt x="289" y="0"/>
                        <a:pt x="270" y="0"/>
                      </a:cubicBezTo>
                      <a:close/>
                      <a:moveTo>
                        <a:pt x="82" y="23"/>
                      </a:moveTo>
                      <a:cubicBezTo>
                        <a:pt x="63" y="23"/>
                        <a:pt x="47" y="39"/>
                        <a:pt x="47" y="59"/>
                      </a:cubicBezTo>
                      <a:cubicBezTo>
                        <a:pt x="47" y="78"/>
                        <a:pt x="63" y="94"/>
                        <a:pt x="82" y="94"/>
                      </a:cubicBezTo>
                      <a:cubicBezTo>
                        <a:pt x="102" y="94"/>
                        <a:pt x="117" y="78"/>
                        <a:pt x="117" y="59"/>
                      </a:cubicBezTo>
                      <a:cubicBezTo>
                        <a:pt x="117" y="39"/>
                        <a:pt x="102" y="23"/>
                        <a:pt x="82" y="23"/>
                      </a:cubicBezTo>
                      <a:close/>
                      <a:moveTo>
                        <a:pt x="35" y="211"/>
                      </a:moveTo>
                      <a:cubicBezTo>
                        <a:pt x="16" y="211"/>
                        <a:pt x="0" y="227"/>
                        <a:pt x="0" y="246"/>
                      </a:cubicBezTo>
                      <a:cubicBezTo>
                        <a:pt x="0" y="266"/>
                        <a:pt x="16" y="282"/>
                        <a:pt x="35" y="282"/>
                      </a:cubicBezTo>
                      <a:cubicBezTo>
                        <a:pt x="55" y="282"/>
                        <a:pt x="70" y="266"/>
                        <a:pt x="70" y="246"/>
                      </a:cubicBezTo>
                      <a:cubicBezTo>
                        <a:pt x="70" y="227"/>
                        <a:pt x="55" y="211"/>
                        <a:pt x="35" y="211"/>
                      </a:cubicBezTo>
                      <a:close/>
                      <a:moveTo>
                        <a:pt x="223" y="282"/>
                      </a:moveTo>
                      <a:cubicBezTo>
                        <a:pt x="203" y="282"/>
                        <a:pt x="188" y="297"/>
                        <a:pt x="188" y="317"/>
                      </a:cubicBezTo>
                      <a:cubicBezTo>
                        <a:pt x="188" y="336"/>
                        <a:pt x="203" y="352"/>
                        <a:pt x="223" y="352"/>
                      </a:cubicBezTo>
                      <a:cubicBezTo>
                        <a:pt x="242" y="352"/>
                        <a:pt x="258" y="336"/>
                        <a:pt x="258" y="317"/>
                      </a:cubicBezTo>
                      <a:cubicBezTo>
                        <a:pt x="258" y="297"/>
                        <a:pt x="242" y="282"/>
                        <a:pt x="223" y="282"/>
                      </a:cubicBezTo>
                      <a:close/>
                      <a:moveTo>
                        <a:pt x="317" y="164"/>
                      </a:moveTo>
                      <a:cubicBezTo>
                        <a:pt x="297" y="164"/>
                        <a:pt x="282" y="180"/>
                        <a:pt x="282" y="199"/>
                      </a:cubicBezTo>
                      <a:cubicBezTo>
                        <a:pt x="282" y="219"/>
                        <a:pt x="297" y="235"/>
                        <a:pt x="317" y="235"/>
                      </a:cubicBezTo>
                      <a:cubicBezTo>
                        <a:pt x="336" y="235"/>
                        <a:pt x="352" y="219"/>
                        <a:pt x="352" y="199"/>
                      </a:cubicBezTo>
                      <a:cubicBezTo>
                        <a:pt x="352" y="180"/>
                        <a:pt x="336" y="164"/>
                        <a:pt x="317" y="164"/>
                      </a:cubicBezTo>
                      <a:close/>
                      <a:moveTo>
                        <a:pt x="250" y="64"/>
                      </a:moveTo>
                      <a:cubicBezTo>
                        <a:pt x="209" y="127"/>
                        <a:pt x="209" y="127"/>
                        <a:pt x="209" y="127"/>
                      </a:cubicBezTo>
                      <a:moveTo>
                        <a:pt x="139" y="130"/>
                      </a:moveTo>
                      <a:cubicBezTo>
                        <a:pt x="104" y="86"/>
                        <a:pt x="104" y="86"/>
                        <a:pt x="104" y="86"/>
                      </a:cubicBezTo>
                      <a:moveTo>
                        <a:pt x="67" y="231"/>
                      </a:moveTo>
                      <a:cubicBezTo>
                        <a:pt x="124" y="202"/>
                        <a:pt x="124" y="202"/>
                        <a:pt x="124" y="202"/>
                      </a:cubicBezTo>
                      <a:moveTo>
                        <a:pt x="212" y="283"/>
                      </a:moveTo>
                      <a:cubicBezTo>
                        <a:pt x="195" y="232"/>
                        <a:pt x="195" y="232"/>
                        <a:pt x="195" y="232"/>
                      </a:cubicBezTo>
                      <a:moveTo>
                        <a:pt x="234" y="186"/>
                      </a:moveTo>
                      <a:cubicBezTo>
                        <a:pt x="282" y="194"/>
                        <a:pt x="282" y="194"/>
                        <a:pt x="282" y="194"/>
                      </a:cubicBezTo>
                    </a:path>
                  </a:pathLst>
                </a:custGeom>
                <a:noFill/>
                <a:ln w="14224" cap="sq">
                  <a:solidFill>
                    <a:schemeClr val="bg1"/>
                  </a:solidFill>
                  <a:prstDash val="soli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pic>
            <p:nvPicPr>
              <p:cNvPr id="36" name="Graphic 35" descr="Factory">
                <a:extLst>
                  <a:ext uri="{FF2B5EF4-FFF2-40B4-BE49-F238E27FC236}">
                    <a16:creationId xmlns:a16="http://schemas.microsoft.com/office/drawing/2014/main" id="{F3329862-FB6F-48F7-A41B-A2369F388254}"/>
                  </a:ext>
                </a:extLst>
              </p:cNvPr>
              <p:cNvPicPr>
                <a:picLocks noChangeAspect="1"/>
              </p:cNvPicPr>
              <p:nvPr/>
            </p:nvPicPr>
            <p:blipFill>
              <a:blip r:embed="rId29" cstate="email">
                <a:extLst>
                  <a:ext uri="{28A0092B-C50C-407E-A947-70E740481C1C}">
                    <a14:useLocalDpi xmlns:a14="http://schemas.microsoft.com/office/drawing/2010/main"/>
                  </a:ext>
                  <a:ext uri="{96DAC541-7B7A-43D3-8B79-37D633B846F1}">
                    <asvg:svgBlip xmlns:asvg="http://schemas.microsoft.com/office/drawing/2016/SVG/main" r:embed="rId30"/>
                  </a:ext>
                </a:extLst>
              </a:blip>
              <a:stretch>
                <a:fillRect/>
              </a:stretch>
            </p:blipFill>
            <p:spPr>
              <a:xfrm>
                <a:off x="5018255" y="5522475"/>
                <a:ext cx="207466" cy="207466"/>
              </a:xfrm>
              <a:prstGeom prst="rect">
                <a:avLst/>
              </a:prstGeom>
            </p:spPr>
          </p:pic>
        </p:grpSp>
      </p:grpSp>
      <p:grpSp>
        <p:nvGrpSpPr>
          <p:cNvPr id="209" name="Group 208">
            <a:extLst>
              <a:ext uri="{FF2B5EF4-FFF2-40B4-BE49-F238E27FC236}">
                <a16:creationId xmlns:a16="http://schemas.microsoft.com/office/drawing/2014/main" id="{1F5367C4-B40E-4994-BAA4-E30D5D87B7DE}"/>
              </a:ext>
            </a:extLst>
          </p:cNvPr>
          <p:cNvGrpSpPr/>
          <p:nvPr/>
        </p:nvGrpSpPr>
        <p:grpSpPr>
          <a:xfrm>
            <a:off x="8304730" y="5464837"/>
            <a:ext cx="3599041" cy="641432"/>
            <a:chOff x="8304730" y="5418388"/>
            <a:chExt cx="3599041" cy="641432"/>
          </a:xfrm>
        </p:grpSpPr>
        <p:sp>
          <p:nvSpPr>
            <p:cNvPr id="108" name="Rectangle 107">
              <a:extLst>
                <a:ext uri="{FF2B5EF4-FFF2-40B4-BE49-F238E27FC236}">
                  <a16:creationId xmlns:a16="http://schemas.microsoft.com/office/drawing/2014/main" id="{F36A1F21-B710-4B22-83DD-22E98515DA38}"/>
                </a:ext>
              </a:extLst>
            </p:cNvPr>
            <p:cNvSpPr/>
            <p:nvPr/>
          </p:nvSpPr>
          <p:spPr bwMode="auto">
            <a:xfrm>
              <a:off x="8307885" y="5420073"/>
              <a:ext cx="3595886" cy="639747"/>
            </a:xfrm>
            <a:prstGeom prst="rect">
              <a:avLst/>
            </a:prstGeom>
            <a:solidFill>
              <a:schemeClr val="bg1"/>
            </a:solidFill>
            <a:ln>
              <a:noFill/>
              <a:headEnd type="none" w="med" len="med"/>
              <a:tailEnd type="none" w="med" len="med"/>
            </a:ln>
            <a:effectLst>
              <a:outerShdw blurRad="127000" dist="25400" algn="ctr" rotWithShape="0">
                <a:prstClr val="black">
                  <a:alpha val="2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3" name="Rectangle 122">
              <a:extLst>
                <a:ext uri="{FF2B5EF4-FFF2-40B4-BE49-F238E27FC236}">
                  <a16:creationId xmlns:a16="http://schemas.microsoft.com/office/drawing/2014/main" id="{72DFDBA4-AC0D-4698-98B9-1D96BFAFF1FF}"/>
                </a:ext>
              </a:extLst>
            </p:cNvPr>
            <p:cNvSpPr/>
            <p:nvPr/>
          </p:nvSpPr>
          <p:spPr>
            <a:xfrm>
              <a:off x="8304730" y="5418388"/>
              <a:ext cx="3599012" cy="261610"/>
            </a:xfrm>
            <a:prstGeom prst="rect">
              <a:avLst/>
            </a:prstGeom>
            <a:solidFill>
              <a:srgbClr val="00B050"/>
            </a:solidFill>
          </p:spPr>
          <p:txBody>
            <a:bodyPr wrap="square" rIns="9144">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75" b="1" i="0" u="none" strike="noStrike" kern="1200" cap="none" spc="0" normalizeH="0" baseline="0" noProof="0">
                  <a:ln>
                    <a:noFill/>
                  </a:ln>
                  <a:gradFill>
                    <a:gsLst>
                      <a:gs pos="0">
                        <a:srgbClr val="FFFFFF"/>
                      </a:gs>
                      <a:gs pos="100000">
                        <a:srgbClr val="FFFFFF"/>
                      </a:gs>
                    </a:gsLst>
                    <a:lin ang="5400000" scaled="1"/>
                  </a:gradFill>
                  <a:effectLst/>
                  <a:uLnTx/>
                  <a:uFillTx/>
                  <a:latin typeface="Segoe"/>
                  <a:ea typeface="+mn-ea"/>
                  <a:cs typeface="+mn-cs"/>
                </a:rPr>
                <a:t>People Security</a:t>
              </a:r>
            </a:p>
          </p:txBody>
        </p:sp>
      </p:grpSp>
      <p:grpSp>
        <p:nvGrpSpPr>
          <p:cNvPr id="201" name="Group 200">
            <a:extLst>
              <a:ext uri="{FF2B5EF4-FFF2-40B4-BE49-F238E27FC236}">
                <a16:creationId xmlns:a16="http://schemas.microsoft.com/office/drawing/2014/main" id="{ED4B1450-A1EE-4273-A63E-BD96BD557BB7}"/>
              </a:ext>
            </a:extLst>
          </p:cNvPr>
          <p:cNvGrpSpPr/>
          <p:nvPr/>
        </p:nvGrpSpPr>
        <p:grpSpPr>
          <a:xfrm>
            <a:off x="8422632" y="103218"/>
            <a:ext cx="3580398" cy="1509440"/>
            <a:chOff x="8422632" y="103218"/>
            <a:chExt cx="3580398" cy="1509440"/>
          </a:xfrm>
        </p:grpSpPr>
        <p:sp>
          <p:nvSpPr>
            <p:cNvPr id="129" name="L-Shape 128">
              <a:extLst>
                <a:ext uri="{FF2B5EF4-FFF2-40B4-BE49-F238E27FC236}">
                  <a16:creationId xmlns:a16="http://schemas.microsoft.com/office/drawing/2014/main" id="{3E914202-C956-4DF3-91FE-8CE45BBF2583}"/>
                </a:ext>
              </a:extLst>
            </p:cNvPr>
            <p:cNvSpPr/>
            <p:nvPr/>
          </p:nvSpPr>
          <p:spPr bwMode="auto">
            <a:xfrm rot="10800000" flipH="1">
              <a:off x="8434185" y="149878"/>
              <a:ext cx="3562833" cy="1462780"/>
            </a:xfrm>
            <a:prstGeom prst="corner">
              <a:avLst>
                <a:gd name="adj1" fmla="val 66280"/>
                <a:gd name="adj2" fmla="val 112383"/>
              </a:avLst>
            </a:prstGeom>
            <a:solidFill>
              <a:schemeClr val="bg1"/>
            </a:solidFill>
            <a:ln>
              <a:noFill/>
              <a:headEnd type="none" w="med" len="med"/>
              <a:tailEnd type="none" w="med" len="med"/>
            </a:ln>
            <a:effectLst>
              <a:outerShdw blurRad="127000" dist="25400" algn="ctr" rotWithShape="0">
                <a:prstClr val="black">
                  <a:alpha val="2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83" name="Rectangle 482">
              <a:extLst>
                <a:ext uri="{FF2B5EF4-FFF2-40B4-BE49-F238E27FC236}">
                  <a16:creationId xmlns:a16="http://schemas.microsoft.com/office/drawing/2014/main" id="{683B3E27-5CEA-4665-AE95-53E3E02BE90B}"/>
                </a:ext>
              </a:extLst>
            </p:cNvPr>
            <p:cNvSpPr/>
            <p:nvPr/>
          </p:nvSpPr>
          <p:spPr>
            <a:xfrm>
              <a:off x="8422632" y="103218"/>
              <a:ext cx="3580398" cy="257763"/>
            </a:xfrm>
            <a:prstGeom prst="rect">
              <a:avLst/>
            </a:prstGeom>
            <a:solidFill>
              <a:schemeClr val="bg1">
                <a:lumMod val="50000"/>
              </a:schemeClr>
            </a:solidFill>
          </p:spPr>
          <p:txBody>
            <a:bodyPr wrap="square"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75" b="1" i="0" u="none" strike="noStrike" kern="1200" cap="none" spc="0" normalizeH="0" baseline="0" noProof="0">
                  <a:ln>
                    <a:noFill/>
                  </a:ln>
                  <a:gradFill>
                    <a:gsLst>
                      <a:gs pos="0">
                        <a:srgbClr val="FFFFFF"/>
                      </a:gs>
                      <a:gs pos="100000">
                        <a:srgbClr val="FFFFFF"/>
                      </a:gs>
                    </a:gsLst>
                    <a:lin ang="5400000" scaled="1"/>
                  </a:gradFill>
                  <a:effectLst/>
                  <a:uLnTx/>
                  <a:uFillTx/>
                  <a:latin typeface="Segoe"/>
                  <a:ea typeface="+mn-ea"/>
                  <a:cs typeface="+mn-cs"/>
                </a:rPr>
                <a:t>Software as a Service (SaaS)</a:t>
              </a:r>
            </a:p>
          </p:txBody>
        </p:sp>
        <p:grpSp>
          <p:nvGrpSpPr>
            <p:cNvPr id="200" name="Group 199">
              <a:extLst>
                <a:ext uri="{FF2B5EF4-FFF2-40B4-BE49-F238E27FC236}">
                  <a16:creationId xmlns:a16="http://schemas.microsoft.com/office/drawing/2014/main" id="{067A0F19-4B78-4AE1-AFD3-65555D203B48}"/>
                </a:ext>
              </a:extLst>
            </p:cNvPr>
            <p:cNvGrpSpPr/>
            <p:nvPr/>
          </p:nvGrpSpPr>
          <p:grpSpPr>
            <a:xfrm>
              <a:off x="10189957" y="467296"/>
              <a:ext cx="1601577" cy="487888"/>
              <a:chOff x="10189957" y="467296"/>
              <a:chExt cx="1601577" cy="487888"/>
            </a:xfrm>
          </p:grpSpPr>
          <p:sp>
            <p:nvSpPr>
              <p:cNvPr id="174" name="Rectangle 173">
                <a:extLst>
                  <a:ext uri="{FF2B5EF4-FFF2-40B4-BE49-F238E27FC236}">
                    <a16:creationId xmlns:a16="http://schemas.microsoft.com/office/drawing/2014/main" id="{FB99E1F1-C069-41B5-AF60-3AF92FB3DE66}"/>
                  </a:ext>
                </a:extLst>
              </p:cNvPr>
              <p:cNvSpPr/>
              <p:nvPr/>
            </p:nvSpPr>
            <p:spPr bwMode="auto">
              <a:xfrm>
                <a:off x="10451135" y="775878"/>
                <a:ext cx="77668" cy="8202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85" name="Picture 84">
                <a:extLst>
                  <a:ext uri="{FF2B5EF4-FFF2-40B4-BE49-F238E27FC236}">
                    <a16:creationId xmlns:a16="http://schemas.microsoft.com/office/drawing/2014/main" id="{C02E7335-CDD1-40B2-9517-9347EC109ABE}"/>
                  </a:ext>
                </a:extLst>
              </p:cNvPr>
              <p:cNvPicPr>
                <a:picLocks noChangeAspect="1"/>
              </p:cNvPicPr>
              <p:nvPr/>
            </p:nvPicPr>
            <p:blipFill>
              <a:blip r:embed="rId31" cstate="email">
                <a:extLst>
                  <a:ext uri="{28A0092B-C50C-407E-A947-70E740481C1C}">
                    <a14:useLocalDpi xmlns:a14="http://schemas.microsoft.com/office/drawing/2010/main"/>
                  </a:ext>
                </a:extLst>
              </a:blip>
              <a:stretch>
                <a:fillRect/>
              </a:stretch>
            </p:blipFill>
            <p:spPr>
              <a:xfrm>
                <a:off x="10189957" y="481512"/>
                <a:ext cx="156412" cy="204042"/>
              </a:xfrm>
              <a:prstGeom prst="rect">
                <a:avLst/>
              </a:prstGeom>
              <a:solidFill>
                <a:schemeClr val="bg1"/>
              </a:solidFill>
            </p:spPr>
          </p:pic>
          <p:pic>
            <p:nvPicPr>
              <p:cNvPr id="88" name="Picture 87">
                <a:extLst>
                  <a:ext uri="{FF2B5EF4-FFF2-40B4-BE49-F238E27FC236}">
                    <a16:creationId xmlns:a16="http://schemas.microsoft.com/office/drawing/2014/main" id="{6D3B45F0-1A93-44EE-BB95-ED276BCD6C73}"/>
                  </a:ext>
                </a:extLst>
              </p:cNvPr>
              <p:cNvPicPr>
                <a:picLocks noChangeAspect="1"/>
              </p:cNvPicPr>
              <p:nvPr/>
            </p:nvPicPr>
            <p:blipFill rotWithShape="1">
              <a:blip r:embed="rId32" cstate="email">
                <a:extLst>
                  <a:ext uri="{28A0092B-C50C-407E-A947-70E740481C1C}">
                    <a14:useLocalDpi xmlns:a14="http://schemas.microsoft.com/office/drawing/2010/main"/>
                  </a:ext>
                </a:extLst>
              </a:blip>
              <a:srcRect/>
              <a:stretch/>
            </p:blipFill>
            <p:spPr>
              <a:xfrm>
                <a:off x="10452693" y="467296"/>
                <a:ext cx="162282" cy="216221"/>
              </a:xfrm>
              <a:prstGeom prst="rect">
                <a:avLst/>
              </a:prstGeom>
            </p:spPr>
          </p:pic>
          <p:grpSp>
            <p:nvGrpSpPr>
              <p:cNvPr id="1110" name="Group 1109">
                <a:extLst>
                  <a:ext uri="{FF2B5EF4-FFF2-40B4-BE49-F238E27FC236}">
                    <a16:creationId xmlns:a16="http://schemas.microsoft.com/office/drawing/2014/main" id="{79DA6777-B372-48C2-842B-7EF5BC75527A}"/>
                  </a:ext>
                </a:extLst>
              </p:cNvPr>
              <p:cNvGrpSpPr/>
              <p:nvPr/>
            </p:nvGrpSpPr>
            <p:grpSpPr>
              <a:xfrm>
                <a:off x="10442554" y="474879"/>
                <a:ext cx="1348980" cy="480305"/>
                <a:chOff x="10221036" y="3089761"/>
                <a:chExt cx="1816116" cy="646631"/>
              </a:xfrm>
            </p:grpSpPr>
            <p:pic>
              <p:nvPicPr>
                <p:cNvPr id="1113" name="Picture 1112">
                  <a:extLst>
                    <a:ext uri="{FF2B5EF4-FFF2-40B4-BE49-F238E27FC236}">
                      <a16:creationId xmlns:a16="http://schemas.microsoft.com/office/drawing/2014/main" id="{EA4A2EF0-B585-4E4D-84C1-1B4305F38496}"/>
                    </a:ext>
                  </a:extLst>
                </p:cNvPr>
                <p:cNvPicPr>
                  <a:picLocks noChangeAspect="1"/>
                </p:cNvPicPr>
                <p:nvPr/>
              </p:nvPicPr>
              <p:blipFill>
                <a:blip r:embed="rId33" cstate="email">
                  <a:extLst>
                    <a:ext uri="{28A0092B-C50C-407E-A947-70E740481C1C}">
                      <a14:useLocalDpi xmlns:a14="http://schemas.microsoft.com/office/drawing/2010/main"/>
                    </a:ext>
                  </a:extLst>
                </a:blip>
                <a:stretch>
                  <a:fillRect/>
                </a:stretch>
              </p:blipFill>
              <p:spPr>
                <a:xfrm>
                  <a:off x="11433313" y="3115320"/>
                  <a:ext cx="211649" cy="211647"/>
                </a:xfrm>
                <a:prstGeom prst="rect">
                  <a:avLst/>
                </a:prstGeom>
              </p:spPr>
            </p:pic>
            <p:pic>
              <p:nvPicPr>
                <p:cNvPr id="1114" name="Picture 1113">
                  <a:extLst>
                    <a:ext uri="{FF2B5EF4-FFF2-40B4-BE49-F238E27FC236}">
                      <a16:creationId xmlns:a16="http://schemas.microsoft.com/office/drawing/2014/main" id="{BB35EF6B-DBFE-4258-AC92-1B7D4EBC5111}"/>
                    </a:ext>
                  </a:extLst>
                </p:cNvPr>
                <p:cNvPicPr>
                  <a:picLocks noChangeAspect="1"/>
                </p:cNvPicPr>
                <p:nvPr/>
              </p:nvPicPr>
              <p:blipFill>
                <a:blip r:embed="rId34" cstate="email">
                  <a:extLst>
                    <a:ext uri="{28A0092B-C50C-407E-A947-70E740481C1C}">
                      <a14:useLocalDpi xmlns:a14="http://schemas.microsoft.com/office/drawing/2010/main"/>
                    </a:ext>
                  </a:extLst>
                </a:blip>
                <a:stretch>
                  <a:fillRect/>
                </a:stretch>
              </p:blipFill>
              <p:spPr>
                <a:xfrm>
                  <a:off x="10976257" y="3105197"/>
                  <a:ext cx="331111" cy="231892"/>
                </a:xfrm>
                <a:prstGeom prst="rect">
                  <a:avLst/>
                </a:prstGeom>
              </p:spPr>
            </p:pic>
            <p:pic>
              <p:nvPicPr>
                <p:cNvPr id="1115" name="Picture 1114">
                  <a:extLst>
                    <a:ext uri="{FF2B5EF4-FFF2-40B4-BE49-F238E27FC236}">
                      <a16:creationId xmlns:a16="http://schemas.microsoft.com/office/drawing/2014/main" id="{90487921-D28B-4F82-B646-AE6293F25877}"/>
                    </a:ext>
                  </a:extLst>
                </p:cNvPr>
                <p:cNvPicPr>
                  <a:picLocks noChangeAspect="1"/>
                </p:cNvPicPr>
                <p:nvPr/>
              </p:nvPicPr>
              <p:blipFill>
                <a:blip r:embed="rId35" cstate="email">
                  <a:extLst>
                    <a:ext uri="{28A0092B-C50C-407E-A947-70E740481C1C}">
                      <a14:useLocalDpi xmlns:a14="http://schemas.microsoft.com/office/drawing/2010/main"/>
                    </a:ext>
                  </a:extLst>
                </a:blip>
                <a:stretch>
                  <a:fillRect/>
                </a:stretch>
              </p:blipFill>
              <p:spPr>
                <a:xfrm>
                  <a:off x="10616040" y="3104007"/>
                  <a:ext cx="234272" cy="234274"/>
                </a:xfrm>
                <a:prstGeom prst="rect">
                  <a:avLst/>
                </a:prstGeom>
              </p:spPr>
            </p:pic>
            <p:pic>
              <p:nvPicPr>
                <p:cNvPr id="1116" name="Picture 1115">
                  <a:extLst>
                    <a:ext uri="{FF2B5EF4-FFF2-40B4-BE49-F238E27FC236}">
                      <a16:creationId xmlns:a16="http://schemas.microsoft.com/office/drawing/2014/main" id="{B1C47098-7A7F-4DA1-BBF1-018BDA5C3393}"/>
                    </a:ext>
                  </a:extLst>
                </p:cNvPr>
                <p:cNvPicPr>
                  <a:picLocks noChangeAspect="1"/>
                </p:cNvPicPr>
                <p:nvPr/>
              </p:nvPicPr>
              <p:blipFill>
                <a:blip r:embed="rId36" cstate="email">
                  <a:extLst>
                    <a:ext uri="{28A0092B-C50C-407E-A947-70E740481C1C}">
                      <a14:useLocalDpi xmlns:a14="http://schemas.microsoft.com/office/drawing/2010/main"/>
                    </a:ext>
                  </a:extLst>
                </a:blip>
                <a:stretch>
                  <a:fillRect/>
                </a:stretch>
              </p:blipFill>
              <p:spPr>
                <a:xfrm>
                  <a:off x="11770906" y="3089761"/>
                  <a:ext cx="266246" cy="262764"/>
                </a:xfrm>
                <a:prstGeom prst="rect">
                  <a:avLst/>
                </a:prstGeom>
              </p:spPr>
            </p:pic>
            <p:grpSp>
              <p:nvGrpSpPr>
                <p:cNvPr id="1117" name="Group 1116">
                  <a:extLst>
                    <a:ext uri="{FF2B5EF4-FFF2-40B4-BE49-F238E27FC236}">
                      <a16:creationId xmlns:a16="http://schemas.microsoft.com/office/drawing/2014/main" id="{CCE0982C-1824-47D9-B906-C9E57215F549}"/>
                    </a:ext>
                  </a:extLst>
                </p:cNvPr>
                <p:cNvGrpSpPr/>
                <p:nvPr/>
              </p:nvGrpSpPr>
              <p:grpSpPr>
                <a:xfrm>
                  <a:off x="11440280" y="3532127"/>
                  <a:ext cx="172208" cy="39750"/>
                  <a:chOff x="2347623" y="628659"/>
                  <a:chExt cx="412253" cy="115311"/>
                </a:xfrm>
                <a:solidFill>
                  <a:srgbClr val="000000">
                    <a:lumMod val="65000"/>
                    <a:lumOff val="35000"/>
                  </a:srgbClr>
                </a:solidFill>
              </p:grpSpPr>
              <p:sp>
                <p:nvSpPr>
                  <p:cNvPr id="1122" name="Oval 1121">
                    <a:extLst>
                      <a:ext uri="{FF2B5EF4-FFF2-40B4-BE49-F238E27FC236}">
                        <a16:creationId xmlns:a16="http://schemas.microsoft.com/office/drawing/2014/main" id="{52C471B6-82B3-4C67-9BF2-EA02D8FA45BF}"/>
                      </a:ext>
                    </a:extLst>
                  </p:cNvPr>
                  <p:cNvSpPr/>
                  <p:nvPr/>
                </p:nvSpPr>
                <p:spPr bwMode="auto">
                  <a:xfrm>
                    <a:off x="2347623" y="628667"/>
                    <a:ext cx="95147" cy="115296"/>
                  </a:xfrm>
                  <a:prstGeom prst="ellipse">
                    <a:avLst/>
                  </a:pr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23" name="Oval 1122">
                    <a:extLst>
                      <a:ext uri="{FF2B5EF4-FFF2-40B4-BE49-F238E27FC236}">
                        <a16:creationId xmlns:a16="http://schemas.microsoft.com/office/drawing/2014/main" id="{76D8B735-C452-4468-9419-A46ACD5A9023}"/>
                      </a:ext>
                    </a:extLst>
                  </p:cNvPr>
                  <p:cNvSpPr/>
                  <p:nvPr/>
                </p:nvSpPr>
                <p:spPr bwMode="auto">
                  <a:xfrm>
                    <a:off x="2506183" y="628675"/>
                    <a:ext cx="95147" cy="115295"/>
                  </a:xfrm>
                  <a:prstGeom prst="ellipse">
                    <a:avLst/>
                  </a:pr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24" name="Oval 1123">
                    <a:extLst>
                      <a:ext uri="{FF2B5EF4-FFF2-40B4-BE49-F238E27FC236}">
                        <a16:creationId xmlns:a16="http://schemas.microsoft.com/office/drawing/2014/main" id="{BE9106DD-D845-4101-95B4-D85CF8FBC3B8}"/>
                      </a:ext>
                    </a:extLst>
                  </p:cNvPr>
                  <p:cNvSpPr/>
                  <p:nvPr/>
                </p:nvSpPr>
                <p:spPr bwMode="auto">
                  <a:xfrm>
                    <a:off x="2664729" y="628659"/>
                    <a:ext cx="95147" cy="115296"/>
                  </a:xfrm>
                  <a:prstGeom prst="ellipse">
                    <a:avLst/>
                  </a:pr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pic>
              <p:nvPicPr>
                <p:cNvPr id="1119" name="Picture 1118">
                  <a:extLst>
                    <a:ext uri="{FF2B5EF4-FFF2-40B4-BE49-F238E27FC236}">
                      <a16:creationId xmlns:a16="http://schemas.microsoft.com/office/drawing/2014/main" id="{91353DEB-37F7-4862-80E8-BFCF51A08835}"/>
                    </a:ext>
                  </a:extLst>
                </p:cNvPr>
                <p:cNvPicPr>
                  <a:picLocks noChangeAspect="1"/>
                </p:cNvPicPr>
                <p:nvPr/>
              </p:nvPicPr>
              <p:blipFill>
                <a:blip r:embed="rId37" cstate="email">
                  <a:extLst>
                    <a:ext uri="{28A0092B-C50C-407E-A947-70E740481C1C}">
                      <a14:useLocalDpi xmlns:a14="http://schemas.microsoft.com/office/drawing/2010/main"/>
                    </a:ext>
                  </a:extLst>
                </a:blip>
                <a:stretch>
                  <a:fillRect/>
                </a:stretch>
              </p:blipFill>
              <p:spPr>
                <a:xfrm>
                  <a:off x="10221036" y="3468023"/>
                  <a:ext cx="211914" cy="196960"/>
                </a:xfrm>
                <a:prstGeom prst="rect">
                  <a:avLst/>
                </a:prstGeom>
              </p:spPr>
            </p:pic>
            <p:pic>
              <p:nvPicPr>
                <p:cNvPr id="1120" name="Picture 1119">
                  <a:extLst>
                    <a:ext uri="{FF2B5EF4-FFF2-40B4-BE49-F238E27FC236}">
                      <a16:creationId xmlns:a16="http://schemas.microsoft.com/office/drawing/2014/main" id="{90689972-92FB-400E-BD50-E87829F557BE}"/>
                    </a:ext>
                  </a:extLst>
                </p:cNvPr>
                <p:cNvPicPr>
                  <a:picLocks noChangeAspect="1"/>
                </p:cNvPicPr>
                <p:nvPr/>
              </p:nvPicPr>
              <p:blipFill>
                <a:blip r:embed="rId38" cstate="email">
                  <a:extLst>
                    <a:ext uri="{28A0092B-C50C-407E-A947-70E740481C1C}">
                      <a14:useLocalDpi xmlns:a14="http://schemas.microsoft.com/office/drawing/2010/main"/>
                    </a:ext>
                  </a:extLst>
                </a:blip>
                <a:stretch>
                  <a:fillRect/>
                </a:stretch>
              </p:blipFill>
              <p:spPr>
                <a:xfrm>
                  <a:off x="10623340" y="3447618"/>
                  <a:ext cx="226972" cy="226972"/>
                </a:xfrm>
                <a:prstGeom prst="rect">
                  <a:avLst/>
                </a:prstGeom>
              </p:spPr>
            </p:pic>
            <p:pic>
              <p:nvPicPr>
                <p:cNvPr id="1121" name="Picture 1120">
                  <a:extLst>
                    <a:ext uri="{FF2B5EF4-FFF2-40B4-BE49-F238E27FC236}">
                      <a16:creationId xmlns:a16="http://schemas.microsoft.com/office/drawing/2014/main" id="{A4F2D7C0-FF19-495A-B66B-90D9BCAA54F9}"/>
                    </a:ext>
                  </a:extLst>
                </p:cNvPr>
                <p:cNvPicPr>
                  <a:picLocks noChangeAspect="1"/>
                </p:cNvPicPr>
                <p:nvPr/>
              </p:nvPicPr>
              <p:blipFill>
                <a:blip r:embed="rId39" cstate="email">
                  <a:extLst>
                    <a:ext uri="{28A0092B-C50C-407E-A947-70E740481C1C}">
                      <a14:useLocalDpi xmlns:a14="http://schemas.microsoft.com/office/drawing/2010/main"/>
                    </a:ext>
                  </a:extLst>
                </a:blip>
                <a:stretch>
                  <a:fillRect/>
                </a:stretch>
              </p:blipFill>
              <p:spPr>
                <a:xfrm>
                  <a:off x="10978345" y="3378419"/>
                  <a:ext cx="342374" cy="357973"/>
                </a:xfrm>
                <a:prstGeom prst="rect">
                  <a:avLst/>
                </a:prstGeom>
              </p:spPr>
            </p:pic>
          </p:grpSp>
        </p:grpSp>
      </p:grpSp>
      <p:grpSp>
        <p:nvGrpSpPr>
          <p:cNvPr id="196" name="Group 195">
            <a:extLst>
              <a:ext uri="{FF2B5EF4-FFF2-40B4-BE49-F238E27FC236}">
                <a16:creationId xmlns:a16="http://schemas.microsoft.com/office/drawing/2014/main" id="{4135EB06-30CD-4B04-B4E0-37CCE1CA98BB}"/>
              </a:ext>
            </a:extLst>
          </p:cNvPr>
          <p:cNvGrpSpPr/>
          <p:nvPr/>
        </p:nvGrpSpPr>
        <p:grpSpPr>
          <a:xfrm>
            <a:off x="3830820" y="2905602"/>
            <a:ext cx="1293855" cy="2126788"/>
            <a:chOff x="3830820" y="2905602"/>
            <a:chExt cx="1293855" cy="2126788"/>
          </a:xfrm>
        </p:grpSpPr>
        <p:sp>
          <p:nvSpPr>
            <p:cNvPr id="152" name="Rectangle 151">
              <a:extLst>
                <a:ext uri="{FF2B5EF4-FFF2-40B4-BE49-F238E27FC236}">
                  <a16:creationId xmlns:a16="http://schemas.microsoft.com/office/drawing/2014/main" id="{E9A1C1E5-5EB0-4F4F-B33A-2FD16A538B73}"/>
                </a:ext>
              </a:extLst>
            </p:cNvPr>
            <p:cNvSpPr/>
            <p:nvPr/>
          </p:nvSpPr>
          <p:spPr bwMode="auto">
            <a:xfrm>
              <a:off x="4198753" y="3146703"/>
              <a:ext cx="598169" cy="1885687"/>
            </a:xfrm>
            <a:prstGeom prst="rect">
              <a:avLst/>
            </a:prstGeom>
            <a:solidFill>
              <a:srgbClr val="F8CF5A">
                <a:alpha val="21961"/>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91440" rIns="45720" bIns="9144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7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491" name="TextBox 490">
              <a:extLst>
                <a:ext uri="{FF2B5EF4-FFF2-40B4-BE49-F238E27FC236}">
                  <a16:creationId xmlns:a16="http://schemas.microsoft.com/office/drawing/2014/main" id="{3344623C-5BC6-480B-BA98-B820168FAD76}"/>
                </a:ext>
              </a:extLst>
            </p:cNvPr>
            <p:cNvSpPr txBox="1"/>
            <p:nvPr/>
          </p:nvSpPr>
          <p:spPr>
            <a:xfrm>
              <a:off x="3830820" y="2905602"/>
              <a:ext cx="1293855" cy="215444"/>
            </a:xfrm>
            <a:prstGeom prst="rect">
              <a:avLst/>
            </a:prstGeom>
          </p:spPr>
          <p:txBody>
            <a:bodyPr wrap="square" rtlCol="0">
              <a:spAutoFit/>
            </a:bodyPr>
            <a:lstStyle>
              <a:defPPr>
                <a:defRPr lang="en-US"/>
              </a:defPPr>
              <a:lvl1pPr marR="0" lvl="0" indent="0" fontAlgn="auto">
                <a:lnSpc>
                  <a:spcPct val="100000"/>
                </a:lnSpc>
                <a:spcBef>
                  <a:spcPts val="0"/>
                </a:spcBef>
                <a:spcAft>
                  <a:spcPts val="0"/>
                </a:spcAft>
                <a:buClrTx/>
                <a:buSzTx/>
                <a:buFontTx/>
                <a:buNone/>
                <a:tabLst/>
                <a:defRPr sz="1100" b="1">
                  <a:gradFill>
                    <a:gsLst>
                      <a:gs pos="0">
                        <a:schemeClr val="tx1"/>
                      </a:gs>
                      <a:gs pos="100000">
                        <a:schemeClr val="tx1"/>
                      </a:gs>
                    </a:gsLst>
                    <a:lin ang="5400000" scaled="1"/>
                  </a:gradFill>
                  <a:latin typeface="Segoe"/>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a:ln>
                    <a:noFill/>
                  </a:ln>
                  <a:gradFill>
                    <a:gsLst>
                      <a:gs pos="0">
                        <a:srgbClr val="505050"/>
                      </a:gs>
                      <a:gs pos="100000">
                        <a:srgbClr val="505050"/>
                      </a:gs>
                    </a:gsLst>
                    <a:lin ang="5400000" scaled="1"/>
                  </a:gradFill>
                  <a:effectLst/>
                  <a:uLnTx/>
                  <a:uFillTx/>
                  <a:latin typeface="Segoe UI Semibold" panose="020B0702040204020203" pitchFamily="34" charset="0"/>
                  <a:ea typeface="+mn-ea"/>
                  <a:cs typeface="Segoe UI Semibold" panose="020B0702040204020203" pitchFamily="34" charset="0"/>
                </a:rPr>
                <a:t>3rd party IaaS &amp; PaaS</a:t>
              </a:r>
            </a:p>
          </p:txBody>
        </p:sp>
        <p:grpSp>
          <p:nvGrpSpPr>
            <p:cNvPr id="27" name="Group 26">
              <a:extLst>
                <a:ext uri="{FF2B5EF4-FFF2-40B4-BE49-F238E27FC236}">
                  <a16:creationId xmlns:a16="http://schemas.microsoft.com/office/drawing/2014/main" id="{A7BEEB42-1927-43BB-BC1B-0955992CCF86}"/>
                </a:ext>
              </a:extLst>
            </p:cNvPr>
            <p:cNvGrpSpPr/>
            <p:nvPr/>
          </p:nvGrpSpPr>
          <p:grpSpPr>
            <a:xfrm>
              <a:off x="4280352" y="3190391"/>
              <a:ext cx="389408" cy="277495"/>
              <a:chOff x="3627007" y="2775692"/>
              <a:chExt cx="426222" cy="303732"/>
            </a:xfrm>
          </p:grpSpPr>
          <p:pic>
            <p:nvPicPr>
              <p:cNvPr id="39" name="Picture 38">
                <a:extLst>
                  <a:ext uri="{FF2B5EF4-FFF2-40B4-BE49-F238E27FC236}">
                    <a16:creationId xmlns:a16="http://schemas.microsoft.com/office/drawing/2014/main" id="{38922EE3-F77D-4E74-AB22-AA5F08B2A84A}"/>
                  </a:ext>
                </a:extLst>
              </p:cNvPr>
              <p:cNvPicPr>
                <a:picLocks noChangeAspect="1"/>
              </p:cNvPicPr>
              <p:nvPr/>
            </p:nvPicPr>
            <p:blipFill>
              <a:blip r:embed="rId40" cstate="email">
                <a:extLst>
                  <a:ext uri="{28A0092B-C50C-407E-A947-70E740481C1C}">
                    <a14:useLocalDpi xmlns:a14="http://schemas.microsoft.com/office/drawing/2010/main"/>
                  </a:ext>
                </a:extLst>
              </a:blip>
              <a:stretch>
                <a:fillRect/>
              </a:stretch>
            </p:blipFill>
            <p:spPr>
              <a:xfrm>
                <a:off x="3774185" y="2775692"/>
                <a:ext cx="211732" cy="126583"/>
              </a:xfrm>
              <a:prstGeom prst="rect">
                <a:avLst/>
              </a:prstGeom>
            </p:spPr>
          </p:pic>
          <p:pic>
            <p:nvPicPr>
              <p:cNvPr id="84" name="Shape 458">
                <a:extLst>
                  <a:ext uri="{FF2B5EF4-FFF2-40B4-BE49-F238E27FC236}">
                    <a16:creationId xmlns:a16="http://schemas.microsoft.com/office/drawing/2014/main" id="{C9A34AA6-4E5C-4B21-957C-CCECC2918B9B}"/>
                  </a:ext>
                </a:extLst>
              </p:cNvPr>
              <p:cNvPicPr preferRelativeResize="0"/>
              <p:nvPr/>
            </p:nvPicPr>
            <p:blipFill rotWithShape="1">
              <a:blip r:embed="rId41" cstate="email">
                <a:alphaModFix/>
                <a:extLst>
                  <a:ext uri="{28A0092B-C50C-407E-A947-70E740481C1C}">
                    <a14:useLocalDpi xmlns:a14="http://schemas.microsoft.com/office/drawing/2010/main"/>
                  </a:ext>
                </a:extLst>
              </a:blip>
              <a:srcRect/>
              <a:stretch/>
            </p:blipFill>
            <p:spPr>
              <a:xfrm>
                <a:off x="3627007" y="2891434"/>
                <a:ext cx="216058" cy="187990"/>
              </a:xfrm>
              <a:prstGeom prst="rect">
                <a:avLst/>
              </a:prstGeom>
              <a:noFill/>
              <a:ln>
                <a:noFill/>
              </a:ln>
            </p:spPr>
          </p:pic>
          <p:grpSp>
            <p:nvGrpSpPr>
              <p:cNvPr id="586" name="Group 585">
                <a:extLst>
                  <a:ext uri="{FF2B5EF4-FFF2-40B4-BE49-F238E27FC236}">
                    <a16:creationId xmlns:a16="http://schemas.microsoft.com/office/drawing/2014/main" id="{F66133D2-610C-41BB-BB2F-ABDC2EF66F77}"/>
                  </a:ext>
                </a:extLst>
              </p:cNvPr>
              <p:cNvGrpSpPr/>
              <p:nvPr/>
            </p:nvGrpSpPr>
            <p:grpSpPr>
              <a:xfrm flipV="1">
                <a:off x="3864561" y="2998636"/>
                <a:ext cx="188668" cy="45719"/>
                <a:chOff x="6660452" y="3094221"/>
                <a:chExt cx="188672" cy="45719"/>
              </a:xfrm>
            </p:grpSpPr>
            <p:sp>
              <p:nvSpPr>
                <p:cNvPr id="587" name="Oval 586">
                  <a:extLst>
                    <a:ext uri="{FF2B5EF4-FFF2-40B4-BE49-F238E27FC236}">
                      <a16:creationId xmlns:a16="http://schemas.microsoft.com/office/drawing/2014/main" id="{B8189DEC-7916-4C44-AC6A-182F7174BC18}"/>
                    </a:ext>
                  </a:extLst>
                </p:cNvPr>
                <p:cNvSpPr/>
                <p:nvPr/>
              </p:nvSpPr>
              <p:spPr bwMode="auto">
                <a:xfrm>
                  <a:off x="6660452"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88" name="Oval 587">
                  <a:extLst>
                    <a:ext uri="{FF2B5EF4-FFF2-40B4-BE49-F238E27FC236}">
                      <a16:creationId xmlns:a16="http://schemas.microsoft.com/office/drawing/2014/main" id="{5DF59CBE-E468-4B6A-B91A-0EE0701D5C0D}"/>
                    </a:ext>
                  </a:extLst>
                </p:cNvPr>
                <p:cNvSpPr/>
                <p:nvPr/>
              </p:nvSpPr>
              <p:spPr bwMode="auto">
                <a:xfrm>
                  <a:off x="6731928"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89" name="Oval 588">
                  <a:extLst>
                    <a:ext uri="{FF2B5EF4-FFF2-40B4-BE49-F238E27FC236}">
                      <a16:creationId xmlns:a16="http://schemas.microsoft.com/office/drawing/2014/main" id="{ED16FFC3-A084-4B14-9750-F862EF632E54}"/>
                    </a:ext>
                  </a:extLst>
                </p:cNvPr>
                <p:cNvSpPr/>
                <p:nvPr/>
              </p:nvSpPr>
              <p:spPr bwMode="auto">
                <a:xfrm>
                  <a:off x="6803404"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grpSp>
        <p:nvGrpSpPr>
          <p:cNvPr id="173" name="Group 172">
            <a:extLst>
              <a:ext uri="{FF2B5EF4-FFF2-40B4-BE49-F238E27FC236}">
                <a16:creationId xmlns:a16="http://schemas.microsoft.com/office/drawing/2014/main" id="{F51090BF-4774-4C24-8964-53EC6DF46B30}"/>
              </a:ext>
            </a:extLst>
          </p:cNvPr>
          <p:cNvGrpSpPr/>
          <p:nvPr/>
        </p:nvGrpSpPr>
        <p:grpSpPr>
          <a:xfrm>
            <a:off x="2354296" y="4340924"/>
            <a:ext cx="5790096" cy="219445"/>
            <a:chOff x="2354296" y="4340924"/>
            <a:chExt cx="5790096" cy="219445"/>
          </a:xfrm>
        </p:grpSpPr>
        <p:sp>
          <p:nvSpPr>
            <p:cNvPr id="96" name="Rectangle 95">
              <a:hlinkClick r:id="rId42" tooltip="Azure Arc extends Azure management to resources in other clouds and on-premises datacenters, enabling consistent management &amp; security experience across platforms. Azure Arc projects these resources into ARM so they can be managed by Azure tooling like ASC"/>
              <a:extLst>
                <a:ext uri="{FF2B5EF4-FFF2-40B4-BE49-F238E27FC236}">
                  <a16:creationId xmlns:a16="http://schemas.microsoft.com/office/drawing/2014/main" id="{1757E108-FCF2-4FE3-A57E-49C14BF707E0}"/>
                </a:ext>
              </a:extLst>
            </p:cNvPr>
            <p:cNvSpPr/>
            <p:nvPr/>
          </p:nvSpPr>
          <p:spPr>
            <a:xfrm>
              <a:off x="2354296" y="4340924"/>
              <a:ext cx="5790096" cy="219445"/>
            </a:xfrm>
            <a:prstGeom prst="rect">
              <a:avLst/>
            </a:prstGeom>
            <a:solidFill>
              <a:srgbClr val="EAEAEA"/>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Azure Arc</a:t>
              </a:r>
            </a:p>
          </p:txBody>
        </p:sp>
        <p:pic>
          <p:nvPicPr>
            <p:cNvPr id="122" name="Picture 121">
              <a:extLst>
                <a:ext uri="{FF2B5EF4-FFF2-40B4-BE49-F238E27FC236}">
                  <a16:creationId xmlns:a16="http://schemas.microsoft.com/office/drawing/2014/main" id="{D65BB8A6-57AB-47A6-A182-D63EAAD8D9D9}"/>
                </a:ext>
              </a:extLst>
            </p:cNvPr>
            <p:cNvPicPr>
              <a:picLocks noChangeAspect="1"/>
            </p:cNvPicPr>
            <p:nvPr/>
          </p:nvPicPr>
          <p:blipFill>
            <a:blip r:embed="rId4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384715" y="4397101"/>
              <a:ext cx="150932" cy="112545"/>
            </a:xfrm>
            <a:prstGeom prst="rect">
              <a:avLst/>
            </a:prstGeom>
          </p:spPr>
        </p:pic>
      </p:grpSp>
      <p:cxnSp>
        <p:nvCxnSpPr>
          <p:cNvPr id="43" name="Straight Connector 42">
            <a:extLst>
              <a:ext uri="{FF2B5EF4-FFF2-40B4-BE49-F238E27FC236}">
                <a16:creationId xmlns:a16="http://schemas.microsoft.com/office/drawing/2014/main" id="{686979AD-7506-4848-A0CB-AAE0010A1835}"/>
              </a:ext>
            </a:extLst>
          </p:cNvPr>
          <p:cNvCxnSpPr>
            <a:cxnSpLocks/>
          </p:cNvCxnSpPr>
          <p:nvPr/>
        </p:nvCxnSpPr>
        <p:spPr>
          <a:xfrm>
            <a:off x="2444481" y="4067629"/>
            <a:ext cx="4266882" cy="0"/>
          </a:xfrm>
          <a:prstGeom prst="line">
            <a:avLst/>
          </a:prstGeom>
          <a:noFill/>
          <a:ln w="19050">
            <a:solidFill>
              <a:schemeClr val="tx2"/>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42" name="Straight Connector 41">
            <a:extLst>
              <a:ext uri="{FF2B5EF4-FFF2-40B4-BE49-F238E27FC236}">
                <a16:creationId xmlns:a16="http://schemas.microsoft.com/office/drawing/2014/main" id="{FD781F73-245A-4B7F-B681-07D153FF2E55}"/>
              </a:ext>
            </a:extLst>
          </p:cNvPr>
          <p:cNvCxnSpPr/>
          <p:nvPr/>
        </p:nvCxnSpPr>
        <p:spPr>
          <a:xfrm>
            <a:off x="9278513" y="1526476"/>
            <a:ext cx="0" cy="178543"/>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62" name="Rectangle 561">
            <a:extLst>
              <a:ext uri="{FF2B5EF4-FFF2-40B4-BE49-F238E27FC236}">
                <a16:creationId xmlns:a16="http://schemas.microsoft.com/office/drawing/2014/main" id="{54630357-784F-40AC-A0AB-995EBF460BA8}"/>
              </a:ext>
            </a:extLst>
          </p:cNvPr>
          <p:cNvSpPr/>
          <p:nvPr/>
        </p:nvSpPr>
        <p:spPr>
          <a:xfrm rot="16200000">
            <a:off x="1807261" y="4345047"/>
            <a:ext cx="787531" cy="257763"/>
          </a:xfrm>
          <a:prstGeom prst="rect">
            <a:avLst/>
          </a:prstGeom>
          <a:solidFill>
            <a:schemeClr val="bg1">
              <a:lumMod val="95000"/>
            </a:schemeClr>
          </a:solidFill>
        </p:spPr>
        <p:txBody>
          <a:bodyPr wrap="square" lIns="45720" r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75" b="1" i="0" u="none" strike="noStrike" kern="1200" cap="none" spc="0" normalizeH="0" baseline="0" noProof="0">
                <a:ln>
                  <a:noFill/>
                </a:ln>
                <a:gradFill>
                  <a:gsLst>
                    <a:gs pos="0">
                      <a:srgbClr val="505050"/>
                    </a:gs>
                    <a:gs pos="100000">
                      <a:srgbClr val="505050"/>
                    </a:gs>
                  </a:gsLst>
                  <a:lin ang="5400000" scaled="1"/>
                </a:gradFill>
                <a:effectLst/>
                <a:uLnTx/>
                <a:uFillTx/>
                <a:latin typeface="Segoe"/>
                <a:ea typeface="+mn-ea"/>
                <a:cs typeface="+mn-cs"/>
              </a:rPr>
              <a:t>Intranet</a:t>
            </a:r>
          </a:p>
        </p:txBody>
      </p:sp>
      <p:sp>
        <p:nvSpPr>
          <p:cNvPr id="510" name="Rectangle 509">
            <a:extLst>
              <a:ext uri="{FF2B5EF4-FFF2-40B4-BE49-F238E27FC236}">
                <a16:creationId xmlns:a16="http://schemas.microsoft.com/office/drawing/2014/main" id="{6ECCD49E-51AE-4DD3-AE0C-3543F282C7EB}"/>
              </a:ext>
            </a:extLst>
          </p:cNvPr>
          <p:cNvSpPr/>
          <p:nvPr/>
        </p:nvSpPr>
        <p:spPr>
          <a:xfrm rot="16200000">
            <a:off x="1747687" y="3471352"/>
            <a:ext cx="910563" cy="257763"/>
          </a:xfrm>
          <a:prstGeom prst="rect">
            <a:avLst/>
          </a:prstGeom>
          <a:solidFill>
            <a:schemeClr val="bg1">
              <a:lumMod val="95000"/>
            </a:schemeClr>
          </a:solidFill>
        </p:spPr>
        <p:txBody>
          <a:bodyPr wrap="square">
            <a:spAutoFit/>
          </a:bodyPr>
          <a:lstStyle/>
          <a:p>
            <a:pPr marL="171450" marR="0" lvl="0" indent="0" algn="ctr" defTabSz="914400" rtl="0" eaLnBrk="1" fontAlgn="auto" latinLnBrk="0" hangingPunct="1">
              <a:lnSpc>
                <a:spcPct val="100000"/>
              </a:lnSpc>
              <a:spcBef>
                <a:spcPts val="0"/>
              </a:spcBef>
              <a:spcAft>
                <a:spcPts val="0"/>
              </a:spcAft>
              <a:buClrTx/>
              <a:buSzTx/>
              <a:buFontTx/>
              <a:buNone/>
              <a:tabLst/>
              <a:defRPr/>
            </a:pPr>
            <a:r>
              <a:rPr kumimoji="0" lang="en-US" sz="1075" b="1" i="0" u="none" strike="noStrike" kern="1200" cap="none" spc="0" normalizeH="0" baseline="0" noProof="0">
                <a:ln>
                  <a:noFill/>
                </a:ln>
                <a:gradFill>
                  <a:gsLst>
                    <a:gs pos="0">
                      <a:srgbClr val="505050"/>
                    </a:gs>
                    <a:gs pos="100000">
                      <a:srgbClr val="505050"/>
                    </a:gs>
                  </a:gsLst>
                  <a:lin ang="5400000" scaled="1"/>
                </a:gradFill>
                <a:effectLst/>
                <a:uLnTx/>
                <a:uFillTx/>
                <a:latin typeface="Segoe"/>
                <a:ea typeface="+mn-ea"/>
                <a:cs typeface="+mn-cs"/>
              </a:rPr>
              <a:t>Extranet</a:t>
            </a:r>
          </a:p>
        </p:txBody>
      </p:sp>
      <p:sp>
        <p:nvSpPr>
          <p:cNvPr id="175" name="Left Bracket 174">
            <a:extLst>
              <a:ext uri="{FF2B5EF4-FFF2-40B4-BE49-F238E27FC236}">
                <a16:creationId xmlns:a16="http://schemas.microsoft.com/office/drawing/2014/main" id="{7B9DD59C-3364-4C6F-871D-7472CD5F9D83}"/>
              </a:ext>
            </a:extLst>
          </p:cNvPr>
          <p:cNvSpPr/>
          <p:nvPr/>
        </p:nvSpPr>
        <p:spPr>
          <a:xfrm rot="5400000">
            <a:off x="4753176" y="3336239"/>
            <a:ext cx="244870" cy="2403613"/>
          </a:xfrm>
          <a:prstGeom prst="leftBracket">
            <a:avLst>
              <a:gd name="adj" fmla="val 0"/>
            </a:avLst>
          </a:prstGeom>
          <a:gradFill>
            <a:gsLst>
              <a:gs pos="0">
                <a:schemeClr val="accent1">
                  <a:lumMod val="5000"/>
                  <a:lumOff val="95000"/>
                  <a:alpha val="50000"/>
                </a:schemeClr>
              </a:gs>
              <a:gs pos="78000">
                <a:srgbClr val="5C2D91">
                  <a:alpha val="20000"/>
                </a:srgbClr>
              </a:gs>
            </a:gsLst>
            <a:lin ang="10800000" scaled="1"/>
          </a:gradFill>
          <a:ln w="19050">
            <a:gradFill flip="none" rotWithShape="1">
              <a:gsLst>
                <a:gs pos="8000">
                  <a:schemeClr val="accent1">
                    <a:lumMod val="5000"/>
                    <a:lumOff val="95000"/>
                  </a:schemeClr>
                </a:gs>
                <a:gs pos="78000">
                  <a:srgbClr val="5C2D91"/>
                </a:gs>
              </a:gsLst>
              <a:lin ang="10800000" scaled="1"/>
              <a:tileRect/>
            </a:gra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87" name="Left Bracket 186">
            <a:extLst>
              <a:ext uri="{FF2B5EF4-FFF2-40B4-BE49-F238E27FC236}">
                <a16:creationId xmlns:a16="http://schemas.microsoft.com/office/drawing/2014/main" id="{9A2E5098-3908-4165-8A2A-57DCE86B82A5}"/>
              </a:ext>
            </a:extLst>
          </p:cNvPr>
          <p:cNvSpPr/>
          <p:nvPr/>
        </p:nvSpPr>
        <p:spPr>
          <a:xfrm rot="5400000">
            <a:off x="4409159" y="2805630"/>
            <a:ext cx="246369" cy="1645508"/>
          </a:xfrm>
          <a:custGeom>
            <a:avLst/>
            <a:gdLst>
              <a:gd name="connsiteX0" fmla="*/ 244870 w 244870"/>
              <a:gd name="connsiteY0" fmla="*/ 1645508 h 1645508"/>
              <a:gd name="connsiteX1" fmla="*/ 0 w 244870"/>
              <a:gd name="connsiteY1" fmla="*/ 1645506 h 1645508"/>
              <a:gd name="connsiteX2" fmla="*/ 0 w 244870"/>
              <a:gd name="connsiteY2" fmla="*/ 2 h 1645508"/>
              <a:gd name="connsiteX3" fmla="*/ 244870 w 244870"/>
              <a:gd name="connsiteY3" fmla="*/ 0 h 1645508"/>
              <a:gd name="connsiteX4" fmla="*/ 244870 w 244870"/>
              <a:gd name="connsiteY4" fmla="*/ 1645508 h 1645508"/>
              <a:gd name="connsiteX0" fmla="*/ 244870 w 244870"/>
              <a:gd name="connsiteY0" fmla="*/ 1645508 h 1645508"/>
              <a:gd name="connsiteX1" fmla="*/ 0 w 244870"/>
              <a:gd name="connsiteY1" fmla="*/ 1645506 h 1645508"/>
              <a:gd name="connsiteX2" fmla="*/ 0 w 244870"/>
              <a:gd name="connsiteY2" fmla="*/ 2 h 1645508"/>
              <a:gd name="connsiteX3" fmla="*/ 244870 w 244870"/>
              <a:gd name="connsiteY3" fmla="*/ 0 h 1645508"/>
              <a:gd name="connsiteX0" fmla="*/ 246369 w 246369"/>
              <a:gd name="connsiteY0" fmla="*/ 1645508 h 1645508"/>
              <a:gd name="connsiteX1" fmla="*/ 1499 w 246369"/>
              <a:gd name="connsiteY1" fmla="*/ 1645506 h 1645508"/>
              <a:gd name="connsiteX2" fmla="*/ 1499 w 246369"/>
              <a:gd name="connsiteY2" fmla="*/ 2 h 1645508"/>
              <a:gd name="connsiteX3" fmla="*/ 246369 w 246369"/>
              <a:gd name="connsiteY3" fmla="*/ 0 h 1645508"/>
              <a:gd name="connsiteX4" fmla="*/ 246369 w 246369"/>
              <a:gd name="connsiteY4" fmla="*/ 1645508 h 1645508"/>
              <a:gd name="connsiteX0" fmla="*/ 246369 w 246369"/>
              <a:gd name="connsiteY0" fmla="*/ 1645508 h 1645508"/>
              <a:gd name="connsiteX1" fmla="*/ 1499 w 246369"/>
              <a:gd name="connsiteY1" fmla="*/ 1645506 h 1645508"/>
              <a:gd name="connsiteX2" fmla="*/ 0 w 246369"/>
              <a:gd name="connsiteY2" fmla="*/ 1295067 h 1645508"/>
              <a:gd name="connsiteX3" fmla="*/ 1499 w 246369"/>
              <a:gd name="connsiteY3" fmla="*/ 2 h 1645508"/>
              <a:gd name="connsiteX4" fmla="*/ 246369 w 246369"/>
              <a:gd name="connsiteY4" fmla="*/ 0 h 16455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369" h="1645508" stroke="0" extrusionOk="0">
                <a:moveTo>
                  <a:pt x="246369" y="1645508"/>
                </a:moveTo>
                <a:lnTo>
                  <a:pt x="1499" y="1645506"/>
                </a:lnTo>
                <a:lnTo>
                  <a:pt x="1499" y="2"/>
                </a:lnTo>
                <a:cubicBezTo>
                  <a:pt x="1499" y="1"/>
                  <a:pt x="111131" y="0"/>
                  <a:pt x="246369" y="0"/>
                </a:cubicBezTo>
                <a:lnTo>
                  <a:pt x="246369" y="1645508"/>
                </a:lnTo>
                <a:close/>
              </a:path>
              <a:path w="246369" h="1645508" fill="none">
                <a:moveTo>
                  <a:pt x="246369" y="1645508"/>
                </a:moveTo>
                <a:lnTo>
                  <a:pt x="1499" y="1645506"/>
                </a:lnTo>
                <a:cubicBezTo>
                  <a:pt x="999" y="1528693"/>
                  <a:pt x="500" y="1411880"/>
                  <a:pt x="0" y="1295067"/>
                </a:cubicBezTo>
                <a:cubicBezTo>
                  <a:pt x="500" y="863379"/>
                  <a:pt x="999" y="431690"/>
                  <a:pt x="1499" y="2"/>
                </a:cubicBezTo>
                <a:cubicBezTo>
                  <a:pt x="1499" y="1"/>
                  <a:pt x="111131" y="0"/>
                  <a:pt x="246369" y="0"/>
                </a:cubicBezTo>
              </a:path>
            </a:pathLst>
          </a:custGeom>
          <a:gradFill>
            <a:gsLst>
              <a:gs pos="0">
                <a:schemeClr val="accent1">
                  <a:lumMod val="5000"/>
                  <a:lumOff val="95000"/>
                  <a:alpha val="50000"/>
                </a:schemeClr>
              </a:gs>
              <a:gs pos="78000">
                <a:srgbClr val="5C2D91">
                  <a:alpha val="20000"/>
                </a:srgbClr>
              </a:gs>
            </a:gsLst>
            <a:lin ang="10800000" scaled="1"/>
          </a:gradFill>
          <a:ln w="19050">
            <a:gradFill flip="none" rotWithShape="1">
              <a:gsLst>
                <a:gs pos="8000">
                  <a:schemeClr val="accent1">
                    <a:lumMod val="5000"/>
                    <a:lumOff val="95000"/>
                  </a:schemeClr>
                </a:gs>
                <a:gs pos="78000">
                  <a:srgbClr val="5C2D91"/>
                </a:gs>
              </a:gsLst>
              <a:lin ang="10800000" scaled="1"/>
              <a:tileRect/>
            </a:gra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97" name="Rectangle 96">
            <a:hlinkClick r:id="rId44" tooltip="Azure Security Center provides critical security hygiene issue detection and remediation (no additional charge) as well as threat detection to monitor for advanced and emerging threats across a hybrid environment (cloud + on premises) "/>
            <a:extLst>
              <a:ext uri="{FF2B5EF4-FFF2-40B4-BE49-F238E27FC236}">
                <a16:creationId xmlns:a16="http://schemas.microsoft.com/office/drawing/2014/main" id="{3E4B678D-9BB9-445E-AEED-FE1F10067B9A}"/>
              </a:ext>
            </a:extLst>
          </p:cNvPr>
          <p:cNvSpPr/>
          <p:nvPr/>
        </p:nvSpPr>
        <p:spPr>
          <a:xfrm>
            <a:off x="6846868" y="3075593"/>
            <a:ext cx="1322358" cy="2498896"/>
          </a:xfrm>
          <a:prstGeom prst="rect">
            <a:avLst/>
          </a:prstGeom>
          <a:noFill/>
          <a:ln w="14224">
            <a:noFill/>
          </a:ln>
        </p:spPr>
        <p:style>
          <a:lnRef idx="2">
            <a:schemeClr val="accent1">
              <a:shade val="50000"/>
            </a:schemeClr>
          </a:lnRef>
          <a:fillRef idx="1">
            <a:schemeClr val="accent1"/>
          </a:fillRef>
          <a:effectRef idx="0">
            <a:schemeClr val="accent1"/>
          </a:effectRef>
          <a:fontRef idx="minor">
            <a:schemeClr val="lt1"/>
          </a:fontRef>
        </p:style>
        <p:txBody>
          <a:bodyPr lIns="274320" rtlCol="0" anchor="t" anchorCtr="0">
            <a:noAutofit/>
          </a:bodyPr>
          <a:lstStyle/>
          <a:p>
            <a:pPr marL="0" marR="0" lvl="0" indent="0" algn="l" defTabSz="914400" rtl="0" eaLnBrk="1" fontAlgn="auto" latinLnBrk="0" hangingPunct="1">
              <a:lnSpc>
                <a:spcPct val="97000"/>
              </a:lnSpc>
              <a:spcBef>
                <a:spcPts val="0"/>
              </a:spcBef>
              <a:spcAft>
                <a:spcPts val="300"/>
              </a:spcAft>
              <a:buClrTx/>
              <a:buSzTx/>
              <a:buFontTx/>
              <a:buNone/>
              <a:tabLst/>
              <a:defRPr/>
            </a:pPr>
            <a:endPar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674" name="Rectangle 673">
            <a:extLst>
              <a:ext uri="{FF2B5EF4-FFF2-40B4-BE49-F238E27FC236}">
                <a16:creationId xmlns:a16="http://schemas.microsoft.com/office/drawing/2014/main" id="{BAEFD1F7-2704-46E2-81EB-AFE24783923B}"/>
              </a:ext>
            </a:extLst>
          </p:cNvPr>
          <p:cNvSpPr/>
          <p:nvPr/>
        </p:nvSpPr>
        <p:spPr bwMode="auto">
          <a:xfrm>
            <a:off x="2914697" y="4239668"/>
            <a:ext cx="314436" cy="18433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0" name="Group 9">
            <a:extLst>
              <a:ext uri="{FF2B5EF4-FFF2-40B4-BE49-F238E27FC236}">
                <a16:creationId xmlns:a16="http://schemas.microsoft.com/office/drawing/2014/main" id="{F7160ACE-7B4C-45EB-9A58-FF0126B35852}"/>
              </a:ext>
            </a:extLst>
          </p:cNvPr>
          <p:cNvGrpSpPr/>
          <p:nvPr/>
        </p:nvGrpSpPr>
        <p:grpSpPr>
          <a:xfrm>
            <a:off x="4366364" y="3547430"/>
            <a:ext cx="370338" cy="327772"/>
            <a:chOff x="4723767" y="3080378"/>
            <a:chExt cx="439858" cy="389301"/>
          </a:xfrm>
        </p:grpSpPr>
        <p:pic>
          <p:nvPicPr>
            <p:cNvPr id="414" name="Picture 413">
              <a:extLst>
                <a:ext uri="{FF2B5EF4-FFF2-40B4-BE49-F238E27FC236}">
                  <a16:creationId xmlns:a16="http://schemas.microsoft.com/office/drawing/2014/main" id="{AC4D97CD-ACA8-4170-8C77-7F9D3EA7DBCE}"/>
                </a:ext>
              </a:extLst>
            </p:cNvPr>
            <p:cNvPicPr>
              <a:picLocks noChangeAspect="1"/>
            </p:cNvPicPr>
            <p:nvPr/>
          </p:nvPicPr>
          <p:blipFill rotWithShape="1">
            <a:blip r:embed="rId45" cstate="email">
              <a:duotone>
                <a:schemeClr val="accent1">
                  <a:shade val="45000"/>
                  <a:satMod val="135000"/>
                </a:schemeClr>
                <a:prstClr val="white"/>
              </a:duotone>
              <a:extLst>
                <a:ext uri="{28A0092B-C50C-407E-A947-70E740481C1C}">
                  <a14:useLocalDpi xmlns:a14="http://schemas.microsoft.com/office/drawing/2010/main"/>
                </a:ext>
              </a:extLst>
            </a:blip>
            <a:srcRect l="-2"/>
            <a:stretch/>
          </p:blipFill>
          <p:spPr>
            <a:xfrm>
              <a:off x="4908907" y="3123428"/>
              <a:ext cx="216369" cy="164753"/>
            </a:xfrm>
            <a:prstGeom prst="rect">
              <a:avLst/>
            </a:prstGeom>
          </p:spPr>
        </p:pic>
        <p:grpSp>
          <p:nvGrpSpPr>
            <p:cNvPr id="492" name="Group 491">
              <a:extLst>
                <a:ext uri="{FF2B5EF4-FFF2-40B4-BE49-F238E27FC236}">
                  <a16:creationId xmlns:a16="http://schemas.microsoft.com/office/drawing/2014/main" id="{7E096FC3-A8AB-44D7-B8D1-2D794A1DEA11}"/>
                </a:ext>
              </a:extLst>
            </p:cNvPr>
            <p:cNvGrpSpPr/>
            <p:nvPr/>
          </p:nvGrpSpPr>
          <p:grpSpPr>
            <a:xfrm>
              <a:off x="4723767" y="3080378"/>
              <a:ext cx="439858" cy="389301"/>
              <a:chOff x="3131835" y="4047725"/>
              <a:chExt cx="439858" cy="389301"/>
            </a:xfrm>
          </p:grpSpPr>
          <p:grpSp>
            <p:nvGrpSpPr>
              <p:cNvPr id="504" name="Group 503">
                <a:extLst>
                  <a:ext uri="{FF2B5EF4-FFF2-40B4-BE49-F238E27FC236}">
                    <a16:creationId xmlns:a16="http://schemas.microsoft.com/office/drawing/2014/main" id="{603ACBF0-4791-46D1-8877-6BF43FAA0A34}"/>
                  </a:ext>
                </a:extLst>
              </p:cNvPr>
              <p:cNvGrpSpPr/>
              <p:nvPr/>
            </p:nvGrpSpPr>
            <p:grpSpPr>
              <a:xfrm>
                <a:off x="3131835" y="4047725"/>
                <a:ext cx="182560" cy="348911"/>
                <a:chOff x="2136298" y="4226790"/>
                <a:chExt cx="196678" cy="375893"/>
              </a:xfrm>
            </p:grpSpPr>
            <p:sp>
              <p:nvSpPr>
                <p:cNvPr id="526" name="Rectangle 525">
                  <a:extLst>
                    <a:ext uri="{FF2B5EF4-FFF2-40B4-BE49-F238E27FC236}">
                      <a16:creationId xmlns:a16="http://schemas.microsoft.com/office/drawing/2014/main" id="{87EFA601-FD9E-4D5D-8FFD-CBD9B5212D2E}"/>
                    </a:ext>
                  </a:extLst>
                </p:cNvPr>
                <p:cNvSpPr/>
                <p:nvPr/>
              </p:nvSpPr>
              <p:spPr bwMode="auto">
                <a:xfrm>
                  <a:off x="2138191" y="4226790"/>
                  <a:ext cx="194785" cy="375893"/>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27" name="server">
                  <a:extLst>
                    <a:ext uri="{FF2B5EF4-FFF2-40B4-BE49-F238E27FC236}">
                      <a16:creationId xmlns:a16="http://schemas.microsoft.com/office/drawing/2014/main" id="{EDE8AC5B-7EEB-40A1-9A6A-49737AF85755}"/>
                    </a:ext>
                  </a:extLst>
                </p:cNvPr>
                <p:cNvSpPr>
                  <a:spLocks noChangeAspect="1" noEditPoints="1"/>
                </p:cNvSpPr>
                <p:nvPr/>
              </p:nvSpPr>
              <p:spPr bwMode="auto">
                <a:xfrm>
                  <a:off x="2136298" y="4235711"/>
                  <a:ext cx="192569" cy="365760"/>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14224"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sp>
            <p:nvSpPr>
              <p:cNvPr id="511" name="Oval 510">
                <a:extLst>
                  <a:ext uri="{FF2B5EF4-FFF2-40B4-BE49-F238E27FC236}">
                    <a16:creationId xmlns:a16="http://schemas.microsoft.com/office/drawing/2014/main" id="{E669F53A-DF4D-4F6F-8215-054195ECAC18}"/>
                  </a:ext>
                </a:extLst>
              </p:cNvPr>
              <p:cNvSpPr/>
              <p:nvPr/>
            </p:nvSpPr>
            <p:spPr bwMode="auto">
              <a:xfrm>
                <a:off x="3218521" y="4213899"/>
                <a:ext cx="223127" cy="22312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514" name="Picture 513">
                <a:extLst>
                  <a:ext uri="{FF2B5EF4-FFF2-40B4-BE49-F238E27FC236}">
                    <a16:creationId xmlns:a16="http://schemas.microsoft.com/office/drawing/2014/main" id="{5EF35BED-A8F0-46B3-872D-4BA54321A35B}"/>
                  </a:ext>
                </a:extLst>
              </p:cNvPr>
              <p:cNvPicPr>
                <a:picLocks noChangeAspect="1"/>
              </p:cNvPicPr>
              <p:nvPr/>
            </p:nvPicPr>
            <p:blipFill rotWithShape="1">
              <a:blip r:embed="rId46" cstate="email">
                <a:extLst>
                  <a:ext uri="{28A0092B-C50C-407E-A947-70E740481C1C}">
                    <a14:useLocalDpi xmlns:a14="http://schemas.microsoft.com/office/drawing/2010/main"/>
                  </a:ext>
                </a:extLst>
              </a:blip>
              <a:srcRect r="83295"/>
              <a:stretch/>
            </p:blipFill>
            <p:spPr>
              <a:xfrm>
                <a:off x="3414387" y="4255363"/>
                <a:ext cx="157306" cy="137160"/>
              </a:xfrm>
              <a:prstGeom prst="rect">
                <a:avLst/>
              </a:prstGeom>
            </p:spPr>
          </p:pic>
          <p:sp>
            <p:nvSpPr>
              <p:cNvPr id="525" name="Freeform 6">
                <a:extLst>
                  <a:ext uri="{FF2B5EF4-FFF2-40B4-BE49-F238E27FC236}">
                    <a16:creationId xmlns:a16="http://schemas.microsoft.com/office/drawing/2014/main" id="{34A491C2-1FD1-416E-9510-2116BB52E1E4}"/>
                  </a:ext>
                </a:extLst>
              </p:cNvPr>
              <p:cNvSpPr>
                <a:spLocks noEditPoints="1"/>
              </p:cNvSpPr>
              <p:nvPr/>
            </p:nvSpPr>
            <p:spPr bwMode="auto">
              <a:xfrm>
                <a:off x="3256470" y="4258262"/>
                <a:ext cx="135502" cy="134064"/>
              </a:xfrm>
              <a:custGeom>
                <a:avLst/>
                <a:gdLst>
                  <a:gd name="T0" fmla="*/ 88 w 1374"/>
                  <a:gd name="T1" fmla="*/ 1258 h 1620"/>
                  <a:gd name="T2" fmla="*/ 40 w 1374"/>
                  <a:gd name="T3" fmla="*/ 1324 h 1620"/>
                  <a:gd name="T4" fmla="*/ 42 w 1374"/>
                  <a:gd name="T5" fmla="*/ 1484 h 1620"/>
                  <a:gd name="T6" fmla="*/ 386 w 1374"/>
                  <a:gd name="T7" fmla="*/ 1572 h 1620"/>
                  <a:gd name="T8" fmla="*/ 494 w 1374"/>
                  <a:gd name="T9" fmla="*/ 1488 h 1620"/>
                  <a:gd name="T10" fmla="*/ 266 w 1374"/>
                  <a:gd name="T11" fmla="*/ 1124 h 1620"/>
                  <a:gd name="T12" fmla="*/ 190 w 1374"/>
                  <a:gd name="T13" fmla="*/ 1036 h 1620"/>
                  <a:gd name="T14" fmla="*/ 364 w 1374"/>
                  <a:gd name="T15" fmla="*/ 682 h 1620"/>
                  <a:gd name="T16" fmla="*/ 452 w 1374"/>
                  <a:gd name="T17" fmla="*/ 438 h 1620"/>
                  <a:gd name="T18" fmla="*/ 478 w 1374"/>
                  <a:gd name="T19" fmla="*/ 92 h 1620"/>
                  <a:gd name="T20" fmla="*/ 656 w 1374"/>
                  <a:gd name="T21" fmla="*/ 0 h 1620"/>
                  <a:gd name="T22" fmla="*/ 922 w 1374"/>
                  <a:gd name="T23" fmla="*/ 168 h 1620"/>
                  <a:gd name="T24" fmla="*/ 978 w 1374"/>
                  <a:gd name="T25" fmla="*/ 502 h 1620"/>
                  <a:gd name="T26" fmla="*/ 1140 w 1374"/>
                  <a:gd name="T27" fmla="*/ 750 h 1620"/>
                  <a:gd name="T28" fmla="*/ 1224 w 1374"/>
                  <a:gd name="T29" fmla="*/ 1120 h 1620"/>
                  <a:gd name="T30" fmla="*/ 1078 w 1374"/>
                  <a:gd name="T31" fmla="*/ 1242 h 1620"/>
                  <a:gd name="T32" fmla="*/ 988 w 1374"/>
                  <a:gd name="T33" fmla="*/ 1172 h 1620"/>
                  <a:gd name="T34" fmla="*/ 932 w 1374"/>
                  <a:gd name="T35" fmla="*/ 1222 h 1620"/>
                  <a:gd name="T36" fmla="*/ 952 w 1374"/>
                  <a:gd name="T37" fmla="*/ 1542 h 1620"/>
                  <a:gd name="T38" fmla="*/ 1068 w 1374"/>
                  <a:gd name="T39" fmla="*/ 1560 h 1620"/>
                  <a:gd name="T40" fmla="*/ 1292 w 1374"/>
                  <a:gd name="T41" fmla="*/ 1434 h 1620"/>
                  <a:gd name="T42" fmla="*/ 1236 w 1374"/>
                  <a:gd name="T43" fmla="*/ 1276 h 1620"/>
                  <a:gd name="T44" fmla="*/ 1326 w 1374"/>
                  <a:gd name="T45" fmla="*/ 1330 h 1620"/>
                  <a:gd name="T46" fmla="*/ 1330 w 1374"/>
                  <a:gd name="T47" fmla="*/ 1438 h 1620"/>
                  <a:gd name="T48" fmla="*/ 1048 w 1374"/>
                  <a:gd name="T49" fmla="*/ 1614 h 1620"/>
                  <a:gd name="T50" fmla="*/ 900 w 1374"/>
                  <a:gd name="T51" fmla="*/ 1570 h 1620"/>
                  <a:gd name="T52" fmla="*/ 578 w 1374"/>
                  <a:gd name="T53" fmla="*/ 1546 h 1620"/>
                  <a:gd name="T54" fmla="*/ 356 w 1374"/>
                  <a:gd name="T55" fmla="*/ 1606 h 1620"/>
                  <a:gd name="T56" fmla="*/ 0 w 1374"/>
                  <a:gd name="T57" fmla="*/ 1464 h 1620"/>
                  <a:gd name="T58" fmla="*/ 14 w 1374"/>
                  <a:gd name="T59" fmla="*/ 1256 h 1620"/>
                  <a:gd name="T60" fmla="*/ 166 w 1374"/>
                  <a:gd name="T61" fmla="*/ 1186 h 1620"/>
                  <a:gd name="T62" fmla="*/ 438 w 1374"/>
                  <a:gd name="T63" fmla="*/ 716 h 1620"/>
                  <a:gd name="T64" fmla="*/ 358 w 1374"/>
                  <a:gd name="T65" fmla="*/ 934 h 1620"/>
                  <a:gd name="T66" fmla="*/ 288 w 1374"/>
                  <a:gd name="T67" fmla="*/ 1036 h 1620"/>
                  <a:gd name="T68" fmla="*/ 326 w 1374"/>
                  <a:gd name="T69" fmla="*/ 1124 h 1620"/>
                  <a:gd name="T70" fmla="*/ 520 w 1374"/>
                  <a:gd name="T71" fmla="*/ 1354 h 1620"/>
                  <a:gd name="T72" fmla="*/ 524 w 1374"/>
                  <a:gd name="T73" fmla="*/ 1412 h 1620"/>
                  <a:gd name="T74" fmla="*/ 790 w 1374"/>
                  <a:gd name="T75" fmla="*/ 1418 h 1620"/>
                  <a:gd name="T76" fmla="*/ 892 w 1374"/>
                  <a:gd name="T77" fmla="*/ 1424 h 1620"/>
                  <a:gd name="T78" fmla="*/ 914 w 1374"/>
                  <a:gd name="T79" fmla="*/ 1402 h 1620"/>
                  <a:gd name="T80" fmla="*/ 948 w 1374"/>
                  <a:gd name="T81" fmla="*/ 1130 h 1620"/>
                  <a:gd name="T82" fmla="*/ 976 w 1374"/>
                  <a:gd name="T83" fmla="*/ 930 h 1620"/>
                  <a:gd name="T84" fmla="*/ 842 w 1374"/>
                  <a:gd name="T85" fmla="*/ 588 h 1620"/>
                  <a:gd name="T86" fmla="*/ 820 w 1374"/>
                  <a:gd name="T87" fmla="*/ 438 h 1620"/>
                  <a:gd name="T88" fmla="*/ 700 w 1374"/>
                  <a:gd name="T89" fmla="*/ 370 h 1620"/>
                  <a:gd name="T90" fmla="*/ 744 w 1374"/>
                  <a:gd name="T91" fmla="*/ 288 h 1620"/>
                  <a:gd name="T92" fmla="*/ 802 w 1374"/>
                  <a:gd name="T93" fmla="*/ 390 h 1620"/>
                  <a:gd name="T94" fmla="*/ 786 w 1374"/>
                  <a:gd name="T95" fmla="*/ 246 h 1620"/>
                  <a:gd name="T96" fmla="*/ 674 w 1374"/>
                  <a:gd name="T97" fmla="*/ 302 h 1620"/>
                  <a:gd name="T98" fmla="*/ 538 w 1374"/>
                  <a:gd name="T99" fmla="*/ 246 h 1620"/>
                  <a:gd name="T100" fmla="*/ 494 w 1374"/>
                  <a:gd name="T101" fmla="*/ 368 h 1620"/>
                  <a:gd name="T102" fmla="*/ 508 w 1374"/>
                  <a:gd name="T103" fmla="*/ 344 h 1620"/>
                  <a:gd name="T104" fmla="*/ 558 w 1374"/>
                  <a:gd name="T105" fmla="*/ 304 h 1620"/>
                  <a:gd name="T106" fmla="*/ 510 w 1374"/>
                  <a:gd name="T107" fmla="*/ 418 h 1620"/>
                  <a:gd name="T108" fmla="*/ 576 w 1374"/>
                  <a:gd name="T109" fmla="*/ 514 h 1620"/>
                  <a:gd name="T110" fmla="*/ 792 w 1374"/>
                  <a:gd name="T111" fmla="*/ 466 h 1620"/>
                  <a:gd name="T112" fmla="*/ 570 w 1374"/>
                  <a:gd name="T113" fmla="*/ 560 h 1620"/>
                  <a:gd name="T114" fmla="*/ 762 w 1374"/>
                  <a:gd name="T115" fmla="*/ 514 h 1620"/>
                  <a:gd name="T116" fmla="*/ 568 w 1374"/>
                  <a:gd name="T117" fmla="*/ 618 h 1620"/>
                  <a:gd name="T118" fmla="*/ 1078 w 1374"/>
                  <a:gd name="T119" fmla="*/ 892 h 1620"/>
                  <a:gd name="T120" fmla="*/ 1072 w 1374"/>
                  <a:gd name="T121" fmla="*/ 986 h 1620"/>
                  <a:gd name="T122" fmla="*/ 870 w 1374"/>
                  <a:gd name="T123" fmla="*/ 496 h 1620"/>
                  <a:gd name="T124" fmla="*/ 924 w 1374"/>
                  <a:gd name="T125" fmla="*/ 514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4" h="1620">
                    <a:moveTo>
                      <a:pt x="174" y="1170"/>
                    </a:moveTo>
                    <a:lnTo>
                      <a:pt x="174" y="1170"/>
                    </a:lnTo>
                    <a:lnTo>
                      <a:pt x="174" y="1188"/>
                    </a:lnTo>
                    <a:lnTo>
                      <a:pt x="172" y="1204"/>
                    </a:lnTo>
                    <a:lnTo>
                      <a:pt x="168" y="1218"/>
                    </a:lnTo>
                    <a:lnTo>
                      <a:pt x="162" y="1230"/>
                    </a:lnTo>
                    <a:lnTo>
                      <a:pt x="154" y="1238"/>
                    </a:lnTo>
                    <a:lnTo>
                      <a:pt x="142" y="1246"/>
                    </a:lnTo>
                    <a:lnTo>
                      <a:pt x="130" y="1252"/>
                    </a:lnTo>
                    <a:lnTo>
                      <a:pt x="114" y="1256"/>
                    </a:lnTo>
                    <a:lnTo>
                      <a:pt x="114" y="1256"/>
                    </a:lnTo>
                    <a:lnTo>
                      <a:pt x="88" y="1258"/>
                    </a:lnTo>
                    <a:lnTo>
                      <a:pt x="64" y="1258"/>
                    </a:lnTo>
                    <a:lnTo>
                      <a:pt x="64" y="1258"/>
                    </a:lnTo>
                    <a:lnTo>
                      <a:pt x="52" y="1260"/>
                    </a:lnTo>
                    <a:lnTo>
                      <a:pt x="42" y="1262"/>
                    </a:lnTo>
                    <a:lnTo>
                      <a:pt x="34" y="1266"/>
                    </a:lnTo>
                    <a:lnTo>
                      <a:pt x="28" y="1272"/>
                    </a:lnTo>
                    <a:lnTo>
                      <a:pt x="26" y="1278"/>
                    </a:lnTo>
                    <a:lnTo>
                      <a:pt x="24" y="1286"/>
                    </a:lnTo>
                    <a:lnTo>
                      <a:pt x="26" y="1294"/>
                    </a:lnTo>
                    <a:lnTo>
                      <a:pt x="30" y="1304"/>
                    </a:lnTo>
                    <a:lnTo>
                      <a:pt x="30" y="1304"/>
                    </a:lnTo>
                    <a:lnTo>
                      <a:pt x="40" y="1324"/>
                    </a:lnTo>
                    <a:lnTo>
                      <a:pt x="46" y="1342"/>
                    </a:lnTo>
                    <a:lnTo>
                      <a:pt x="50" y="1360"/>
                    </a:lnTo>
                    <a:lnTo>
                      <a:pt x="52" y="1378"/>
                    </a:lnTo>
                    <a:lnTo>
                      <a:pt x="52" y="1396"/>
                    </a:lnTo>
                    <a:lnTo>
                      <a:pt x="48" y="1416"/>
                    </a:lnTo>
                    <a:lnTo>
                      <a:pt x="42" y="1434"/>
                    </a:lnTo>
                    <a:lnTo>
                      <a:pt x="32" y="1452"/>
                    </a:lnTo>
                    <a:lnTo>
                      <a:pt x="32" y="1452"/>
                    </a:lnTo>
                    <a:lnTo>
                      <a:pt x="32" y="1456"/>
                    </a:lnTo>
                    <a:lnTo>
                      <a:pt x="32" y="1460"/>
                    </a:lnTo>
                    <a:lnTo>
                      <a:pt x="36" y="1472"/>
                    </a:lnTo>
                    <a:lnTo>
                      <a:pt x="42" y="1484"/>
                    </a:lnTo>
                    <a:lnTo>
                      <a:pt x="50" y="1492"/>
                    </a:lnTo>
                    <a:lnTo>
                      <a:pt x="50" y="1492"/>
                    </a:lnTo>
                    <a:lnTo>
                      <a:pt x="60" y="1498"/>
                    </a:lnTo>
                    <a:lnTo>
                      <a:pt x="72" y="1500"/>
                    </a:lnTo>
                    <a:lnTo>
                      <a:pt x="98" y="1506"/>
                    </a:lnTo>
                    <a:lnTo>
                      <a:pt x="98" y="1506"/>
                    </a:lnTo>
                    <a:lnTo>
                      <a:pt x="216" y="1536"/>
                    </a:lnTo>
                    <a:lnTo>
                      <a:pt x="276" y="1550"/>
                    </a:lnTo>
                    <a:lnTo>
                      <a:pt x="336" y="1564"/>
                    </a:lnTo>
                    <a:lnTo>
                      <a:pt x="336" y="1564"/>
                    </a:lnTo>
                    <a:lnTo>
                      <a:pt x="360" y="1568"/>
                    </a:lnTo>
                    <a:lnTo>
                      <a:pt x="386" y="1572"/>
                    </a:lnTo>
                    <a:lnTo>
                      <a:pt x="412" y="1572"/>
                    </a:lnTo>
                    <a:lnTo>
                      <a:pt x="438" y="1570"/>
                    </a:lnTo>
                    <a:lnTo>
                      <a:pt x="438" y="1570"/>
                    </a:lnTo>
                    <a:lnTo>
                      <a:pt x="452" y="1566"/>
                    </a:lnTo>
                    <a:lnTo>
                      <a:pt x="464" y="1560"/>
                    </a:lnTo>
                    <a:lnTo>
                      <a:pt x="476" y="1552"/>
                    </a:lnTo>
                    <a:lnTo>
                      <a:pt x="484" y="1542"/>
                    </a:lnTo>
                    <a:lnTo>
                      <a:pt x="490" y="1532"/>
                    </a:lnTo>
                    <a:lnTo>
                      <a:pt x="494" y="1518"/>
                    </a:lnTo>
                    <a:lnTo>
                      <a:pt x="494" y="1504"/>
                    </a:lnTo>
                    <a:lnTo>
                      <a:pt x="494" y="1488"/>
                    </a:lnTo>
                    <a:lnTo>
                      <a:pt x="494" y="1488"/>
                    </a:lnTo>
                    <a:lnTo>
                      <a:pt x="490" y="1468"/>
                    </a:lnTo>
                    <a:lnTo>
                      <a:pt x="486" y="1448"/>
                    </a:lnTo>
                    <a:lnTo>
                      <a:pt x="480" y="1430"/>
                    </a:lnTo>
                    <a:lnTo>
                      <a:pt x="472" y="1412"/>
                    </a:lnTo>
                    <a:lnTo>
                      <a:pt x="472" y="1412"/>
                    </a:lnTo>
                    <a:lnTo>
                      <a:pt x="386" y="1284"/>
                    </a:lnTo>
                    <a:lnTo>
                      <a:pt x="344" y="1220"/>
                    </a:lnTo>
                    <a:lnTo>
                      <a:pt x="298" y="1158"/>
                    </a:lnTo>
                    <a:lnTo>
                      <a:pt x="298" y="1158"/>
                    </a:lnTo>
                    <a:lnTo>
                      <a:pt x="290" y="1146"/>
                    </a:lnTo>
                    <a:lnTo>
                      <a:pt x="278" y="1134"/>
                    </a:lnTo>
                    <a:lnTo>
                      <a:pt x="266" y="1124"/>
                    </a:lnTo>
                    <a:lnTo>
                      <a:pt x="254" y="1118"/>
                    </a:lnTo>
                    <a:lnTo>
                      <a:pt x="240" y="1114"/>
                    </a:lnTo>
                    <a:lnTo>
                      <a:pt x="224" y="1112"/>
                    </a:lnTo>
                    <a:lnTo>
                      <a:pt x="208" y="1116"/>
                    </a:lnTo>
                    <a:lnTo>
                      <a:pt x="190" y="1122"/>
                    </a:lnTo>
                    <a:lnTo>
                      <a:pt x="190" y="1122"/>
                    </a:lnTo>
                    <a:lnTo>
                      <a:pt x="186" y="1108"/>
                    </a:lnTo>
                    <a:lnTo>
                      <a:pt x="184" y="1092"/>
                    </a:lnTo>
                    <a:lnTo>
                      <a:pt x="184" y="1078"/>
                    </a:lnTo>
                    <a:lnTo>
                      <a:pt x="184" y="1064"/>
                    </a:lnTo>
                    <a:lnTo>
                      <a:pt x="186" y="1050"/>
                    </a:lnTo>
                    <a:lnTo>
                      <a:pt x="190" y="1036"/>
                    </a:lnTo>
                    <a:lnTo>
                      <a:pt x="200" y="1008"/>
                    </a:lnTo>
                    <a:lnTo>
                      <a:pt x="200" y="1008"/>
                    </a:lnTo>
                    <a:lnTo>
                      <a:pt x="232" y="940"/>
                    </a:lnTo>
                    <a:lnTo>
                      <a:pt x="248" y="906"/>
                    </a:lnTo>
                    <a:lnTo>
                      <a:pt x="262" y="870"/>
                    </a:lnTo>
                    <a:lnTo>
                      <a:pt x="262" y="870"/>
                    </a:lnTo>
                    <a:lnTo>
                      <a:pt x="280" y="820"/>
                    </a:lnTo>
                    <a:lnTo>
                      <a:pt x="304" y="772"/>
                    </a:lnTo>
                    <a:lnTo>
                      <a:pt x="316" y="748"/>
                    </a:lnTo>
                    <a:lnTo>
                      <a:pt x="332" y="726"/>
                    </a:lnTo>
                    <a:lnTo>
                      <a:pt x="348" y="704"/>
                    </a:lnTo>
                    <a:lnTo>
                      <a:pt x="364" y="682"/>
                    </a:lnTo>
                    <a:lnTo>
                      <a:pt x="364" y="682"/>
                    </a:lnTo>
                    <a:lnTo>
                      <a:pt x="378" y="666"/>
                    </a:lnTo>
                    <a:lnTo>
                      <a:pt x="390" y="650"/>
                    </a:lnTo>
                    <a:lnTo>
                      <a:pt x="390" y="650"/>
                    </a:lnTo>
                    <a:lnTo>
                      <a:pt x="406" y="628"/>
                    </a:lnTo>
                    <a:lnTo>
                      <a:pt x="422" y="604"/>
                    </a:lnTo>
                    <a:lnTo>
                      <a:pt x="434" y="578"/>
                    </a:lnTo>
                    <a:lnTo>
                      <a:pt x="444" y="552"/>
                    </a:lnTo>
                    <a:lnTo>
                      <a:pt x="452" y="526"/>
                    </a:lnTo>
                    <a:lnTo>
                      <a:pt x="456" y="498"/>
                    </a:lnTo>
                    <a:lnTo>
                      <a:pt x="456" y="468"/>
                    </a:lnTo>
                    <a:lnTo>
                      <a:pt x="452" y="438"/>
                    </a:lnTo>
                    <a:lnTo>
                      <a:pt x="452" y="438"/>
                    </a:lnTo>
                    <a:lnTo>
                      <a:pt x="448" y="406"/>
                    </a:lnTo>
                    <a:lnTo>
                      <a:pt x="446" y="374"/>
                    </a:lnTo>
                    <a:lnTo>
                      <a:pt x="444" y="310"/>
                    </a:lnTo>
                    <a:lnTo>
                      <a:pt x="446" y="246"/>
                    </a:lnTo>
                    <a:lnTo>
                      <a:pt x="450" y="182"/>
                    </a:lnTo>
                    <a:lnTo>
                      <a:pt x="450" y="182"/>
                    </a:lnTo>
                    <a:lnTo>
                      <a:pt x="452" y="162"/>
                    </a:lnTo>
                    <a:lnTo>
                      <a:pt x="456" y="144"/>
                    </a:lnTo>
                    <a:lnTo>
                      <a:pt x="462" y="124"/>
                    </a:lnTo>
                    <a:lnTo>
                      <a:pt x="470" y="108"/>
                    </a:lnTo>
                    <a:lnTo>
                      <a:pt x="478" y="92"/>
                    </a:lnTo>
                    <a:lnTo>
                      <a:pt x="488" y="76"/>
                    </a:lnTo>
                    <a:lnTo>
                      <a:pt x="500" y="62"/>
                    </a:lnTo>
                    <a:lnTo>
                      <a:pt x="514" y="50"/>
                    </a:lnTo>
                    <a:lnTo>
                      <a:pt x="528" y="40"/>
                    </a:lnTo>
                    <a:lnTo>
                      <a:pt x="544" y="30"/>
                    </a:lnTo>
                    <a:lnTo>
                      <a:pt x="560" y="20"/>
                    </a:lnTo>
                    <a:lnTo>
                      <a:pt x="578" y="14"/>
                    </a:lnTo>
                    <a:lnTo>
                      <a:pt x="596" y="8"/>
                    </a:lnTo>
                    <a:lnTo>
                      <a:pt x="614" y="4"/>
                    </a:lnTo>
                    <a:lnTo>
                      <a:pt x="634" y="2"/>
                    </a:lnTo>
                    <a:lnTo>
                      <a:pt x="656" y="0"/>
                    </a:lnTo>
                    <a:lnTo>
                      <a:pt x="656" y="0"/>
                    </a:lnTo>
                    <a:lnTo>
                      <a:pt x="686" y="2"/>
                    </a:lnTo>
                    <a:lnTo>
                      <a:pt x="718" y="6"/>
                    </a:lnTo>
                    <a:lnTo>
                      <a:pt x="746" y="12"/>
                    </a:lnTo>
                    <a:lnTo>
                      <a:pt x="772" y="20"/>
                    </a:lnTo>
                    <a:lnTo>
                      <a:pt x="798" y="32"/>
                    </a:lnTo>
                    <a:lnTo>
                      <a:pt x="822" y="46"/>
                    </a:lnTo>
                    <a:lnTo>
                      <a:pt x="844" y="60"/>
                    </a:lnTo>
                    <a:lnTo>
                      <a:pt x="864" y="78"/>
                    </a:lnTo>
                    <a:lnTo>
                      <a:pt x="882" y="98"/>
                    </a:lnTo>
                    <a:lnTo>
                      <a:pt x="898" y="120"/>
                    </a:lnTo>
                    <a:lnTo>
                      <a:pt x="910" y="144"/>
                    </a:lnTo>
                    <a:lnTo>
                      <a:pt x="922" y="168"/>
                    </a:lnTo>
                    <a:lnTo>
                      <a:pt x="930" y="196"/>
                    </a:lnTo>
                    <a:lnTo>
                      <a:pt x="938" y="224"/>
                    </a:lnTo>
                    <a:lnTo>
                      <a:pt x="940" y="254"/>
                    </a:lnTo>
                    <a:lnTo>
                      <a:pt x="942" y="286"/>
                    </a:lnTo>
                    <a:lnTo>
                      <a:pt x="942" y="286"/>
                    </a:lnTo>
                    <a:lnTo>
                      <a:pt x="944" y="344"/>
                    </a:lnTo>
                    <a:lnTo>
                      <a:pt x="946" y="370"/>
                    </a:lnTo>
                    <a:lnTo>
                      <a:pt x="950" y="398"/>
                    </a:lnTo>
                    <a:lnTo>
                      <a:pt x="956" y="426"/>
                    </a:lnTo>
                    <a:lnTo>
                      <a:pt x="962" y="452"/>
                    </a:lnTo>
                    <a:lnTo>
                      <a:pt x="968" y="478"/>
                    </a:lnTo>
                    <a:lnTo>
                      <a:pt x="978" y="502"/>
                    </a:lnTo>
                    <a:lnTo>
                      <a:pt x="988" y="528"/>
                    </a:lnTo>
                    <a:lnTo>
                      <a:pt x="998" y="552"/>
                    </a:lnTo>
                    <a:lnTo>
                      <a:pt x="1012" y="576"/>
                    </a:lnTo>
                    <a:lnTo>
                      <a:pt x="1024" y="600"/>
                    </a:lnTo>
                    <a:lnTo>
                      <a:pt x="1040" y="622"/>
                    </a:lnTo>
                    <a:lnTo>
                      <a:pt x="1056" y="646"/>
                    </a:lnTo>
                    <a:lnTo>
                      <a:pt x="1074" y="668"/>
                    </a:lnTo>
                    <a:lnTo>
                      <a:pt x="1094" y="690"/>
                    </a:lnTo>
                    <a:lnTo>
                      <a:pt x="1094" y="690"/>
                    </a:lnTo>
                    <a:lnTo>
                      <a:pt x="1110" y="710"/>
                    </a:lnTo>
                    <a:lnTo>
                      <a:pt x="1126" y="730"/>
                    </a:lnTo>
                    <a:lnTo>
                      <a:pt x="1140" y="750"/>
                    </a:lnTo>
                    <a:lnTo>
                      <a:pt x="1152" y="772"/>
                    </a:lnTo>
                    <a:lnTo>
                      <a:pt x="1176" y="814"/>
                    </a:lnTo>
                    <a:lnTo>
                      <a:pt x="1196" y="860"/>
                    </a:lnTo>
                    <a:lnTo>
                      <a:pt x="1212" y="908"/>
                    </a:lnTo>
                    <a:lnTo>
                      <a:pt x="1224" y="956"/>
                    </a:lnTo>
                    <a:lnTo>
                      <a:pt x="1232" y="1006"/>
                    </a:lnTo>
                    <a:lnTo>
                      <a:pt x="1236" y="1056"/>
                    </a:lnTo>
                    <a:lnTo>
                      <a:pt x="1236" y="1056"/>
                    </a:lnTo>
                    <a:lnTo>
                      <a:pt x="1236" y="1072"/>
                    </a:lnTo>
                    <a:lnTo>
                      <a:pt x="1234" y="1088"/>
                    </a:lnTo>
                    <a:lnTo>
                      <a:pt x="1230" y="1104"/>
                    </a:lnTo>
                    <a:lnTo>
                      <a:pt x="1224" y="1120"/>
                    </a:lnTo>
                    <a:lnTo>
                      <a:pt x="1218" y="1134"/>
                    </a:lnTo>
                    <a:lnTo>
                      <a:pt x="1208" y="1150"/>
                    </a:lnTo>
                    <a:lnTo>
                      <a:pt x="1198" y="1164"/>
                    </a:lnTo>
                    <a:lnTo>
                      <a:pt x="1188" y="1178"/>
                    </a:lnTo>
                    <a:lnTo>
                      <a:pt x="1176" y="1192"/>
                    </a:lnTo>
                    <a:lnTo>
                      <a:pt x="1162" y="1204"/>
                    </a:lnTo>
                    <a:lnTo>
                      <a:pt x="1148" y="1214"/>
                    </a:lnTo>
                    <a:lnTo>
                      <a:pt x="1134" y="1222"/>
                    </a:lnTo>
                    <a:lnTo>
                      <a:pt x="1120" y="1230"/>
                    </a:lnTo>
                    <a:lnTo>
                      <a:pt x="1106" y="1236"/>
                    </a:lnTo>
                    <a:lnTo>
                      <a:pt x="1092" y="1240"/>
                    </a:lnTo>
                    <a:lnTo>
                      <a:pt x="1078" y="1242"/>
                    </a:lnTo>
                    <a:lnTo>
                      <a:pt x="1078" y="1242"/>
                    </a:lnTo>
                    <a:lnTo>
                      <a:pt x="1066" y="1242"/>
                    </a:lnTo>
                    <a:lnTo>
                      <a:pt x="1054" y="1240"/>
                    </a:lnTo>
                    <a:lnTo>
                      <a:pt x="1042" y="1236"/>
                    </a:lnTo>
                    <a:lnTo>
                      <a:pt x="1032" y="1232"/>
                    </a:lnTo>
                    <a:lnTo>
                      <a:pt x="1022" y="1226"/>
                    </a:lnTo>
                    <a:lnTo>
                      <a:pt x="1014" y="1218"/>
                    </a:lnTo>
                    <a:lnTo>
                      <a:pt x="1008" y="1208"/>
                    </a:lnTo>
                    <a:lnTo>
                      <a:pt x="1000" y="1196"/>
                    </a:lnTo>
                    <a:lnTo>
                      <a:pt x="1000" y="1196"/>
                    </a:lnTo>
                    <a:lnTo>
                      <a:pt x="994" y="1184"/>
                    </a:lnTo>
                    <a:lnTo>
                      <a:pt x="988" y="1172"/>
                    </a:lnTo>
                    <a:lnTo>
                      <a:pt x="988" y="1172"/>
                    </a:lnTo>
                    <a:lnTo>
                      <a:pt x="972" y="1158"/>
                    </a:lnTo>
                    <a:lnTo>
                      <a:pt x="964" y="1152"/>
                    </a:lnTo>
                    <a:lnTo>
                      <a:pt x="958" y="1152"/>
                    </a:lnTo>
                    <a:lnTo>
                      <a:pt x="958" y="1152"/>
                    </a:lnTo>
                    <a:lnTo>
                      <a:pt x="950" y="1154"/>
                    </a:lnTo>
                    <a:lnTo>
                      <a:pt x="942" y="1162"/>
                    </a:lnTo>
                    <a:lnTo>
                      <a:pt x="936" y="1170"/>
                    </a:lnTo>
                    <a:lnTo>
                      <a:pt x="934" y="1180"/>
                    </a:lnTo>
                    <a:lnTo>
                      <a:pt x="934" y="1180"/>
                    </a:lnTo>
                    <a:lnTo>
                      <a:pt x="932" y="1200"/>
                    </a:lnTo>
                    <a:lnTo>
                      <a:pt x="932" y="1222"/>
                    </a:lnTo>
                    <a:lnTo>
                      <a:pt x="932" y="1266"/>
                    </a:lnTo>
                    <a:lnTo>
                      <a:pt x="932" y="1266"/>
                    </a:lnTo>
                    <a:lnTo>
                      <a:pt x="940" y="1432"/>
                    </a:lnTo>
                    <a:lnTo>
                      <a:pt x="940" y="1432"/>
                    </a:lnTo>
                    <a:lnTo>
                      <a:pt x="938" y="1456"/>
                    </a:lnTo>
                    <a:lnTo>
                      <a:pt x="936" y="1480"/>
                    </a:lnTo>
                    <a:lnTo>
                      <a:pt x="936" y="1480"/>
                    </a:lnTo>
                    <a:lnTo>
                      <a:pt x="936" y="1494"/>
                    </a:lnTo>
                    <a:lnTo>
                      <a:pt x="938" y="1508"/>
                    </a:lnTo>
                    <a:lnTo>
                      <a:pt x="942" y="1520"/>
                    </a:lnTo>
                    <a:lnTo>
                      <a:pt x="946" y="1532"/>
                    </a:lnTo>
                    <a:lnTo>
                      <a:pt x="952" y="1542"/>
                    </a:lnTo>
                    <a:lnTo>
                      <a:pt x="960" y="1550"/>
                    </a:lnTo>
                    <a:lnTo>
                      <a:pt x="966" y="1558"/>
                    </a:lnTo>
                    <a:lnTo>
                      <a:pt x="976" y="1564"/>
                    </a:lnTo>
                    <a:lnTo>
                      <a:pt x="986" y="1570"/>
                    </a:lnTo>
                    <a:lnTo>
                      <a:pt x="996" y="1572"/>
                    </a:lnTo>
                    <a:lnTo>
                      <a:pt x="1006" y="1574"/>
                    </a:lnTo>
                    <a:lnTo>
                      <a:pt x="1018" y="1574"/>
                    </a:lnTo>
                    <a:lnTo>
                      <a:pt x="1030" y="1574"/>
                    </a:lnTo>
                    <a:lnTo>
                      <a:pt x="1042" y="1570"/>
                    </a:lnTo>
                    <a:lnTo>
                      <a:pt x="1056" y="1566"/>
                    </a:lnTo>
                    <a:lnTo>
                      <a:pt x="1068" y="1560"/>
                    </a:lnTo>
                    <a:lnTo>
                      <a:pt x="1068" y="1560"/>
                    </a:lnTo>
                    <a:lnTo>
                      <a:pt x="1082" y="1552"/>
                    </a:lnTo>
                    <a:lnTo>
                      <a:pt x="1092" y="1544"/>
                    </a:lnTo>
                    <a:lnTo>
                      <a:pt x="1092" y="1544"/>
                    </a:lnTo>
                    <a:lnTo>
                      <a:pt x="1114" y="1526"/>
                    </a:lnTo>
                    <a:lnTo>
                      <a:pt x="1136" y="1510"/>
                    </a:lnTo>
                    <a:lnTo>
                      <a:pt x="1158" y="1496"/>
                    </a:lnTo>
                    <a:lnTo>
                      <a:pt x="1182" y="1482"/>
                    </a:lnTo>
                    <a:lnTo>
                      <a:pt x="1206" y="1470"/>
                    </a:lnTo>
                    <a:lnTo>
                      <a:pt x="1232" y="1458"/>
                    </a:lnTo>
                    <a:lnTo>
                      <a:pt x="1282" y="1438"/>
                    </a:lnTo>
                    <a:lnTo>
                      <a:pt x="1282" y="1438"/>
                    </a:lnTo>
                    <a:lnTo>
                      <a:pt x="1292" y="1434"/>
                    </a:lnTo>
                    <a:lnTo>
                      <a:pt x="1302" y="1428"/>
                    </a:lnTo>
                    <a:lnTo>
                      <a:pt x="1320" y="1416"/>
                    </a:lnTo>
                    <a:lnTo>
                      <a:pt x="1354" y="1386"/>
                    </a:lnTo>
                    <a:lnTo>
                      <a:pt x="1354" y="1386"/>
                    </a:lnTo>
                    <a:lnTo>
                      <a:pt x="1320" y="1360"/>
                    </a:lnTo>
                    <a:lnTo>
                      <a:pt x="1304" y="1348"/>
                    </a:lnTo>
                    <a:lnTo>
                      <a:pt x="1286" y="1336"/>
                    </a:lnTo>
                    <a:lnTo>
                      <a:pt x="1286" y="1336"/>
                    </a:lnTo>
                    <a:lnTo>
                      <a:pt x="1270" y="1326"/>
                    </a:lnTo>
                    <a:lnTo>
                      <a:pt x="1254" y="1312"/>
                    </a:lnTo>
                    <a:lnTo>
                      <a:pt x="1244" y="1296"/>
                    </a:lnTo>
                    <a:lnTo>
                      <a:pt x="1236" y="1276"/>
                    </a:lnTo>
                    <a:lnTo>
                      <a:pt x="1232" y="1256"/>
                    </a:lnTo>
                    <a:lnTo>
                      <a:pt x="1230" y="1232"/>
                    </a:lnTo>
                    <a:lnTo>
                      <a:pt x="1234" y="1208"/>
                    </a:lnTo>
                    <a:lnTo>
                      <a:pt x="1242" y="1182"/>
                    </a:lnTo>
                    <a:lnTo>
                      <a:pt x="1242" y="1182"/>
                    </a:lnTo>
                    <a:lnTo>
                      <a:pt x="1244" y="1210"/>
                    </a:lnTo>
                    <a:lnTo>
                      <a:pt x="1252" y="1236"/>
                    </a:lnTo>
                    <a:lnTo>
                      <a:pt x="1260" y="1260"/>
                    </a:lnTo>
                    <a:lnTo>
                      <a:pt x="1274" y="1280"/>
                    </a:lnTo>
                    <a:lnTo>
                      <a:pt x="1288" y="1298"/>
                    </a:lnTo>
                    <a:lnTo>
                      <a:pt x="1306" y="1316"/>
                    </a:lnTo>
                    <a:lnTo>
                      <a:pt x="1326" y="1330"/>
                    </a:lnTo>
                    <a:lnTo>
                      <a:pt x="1348" y="1344"/>
                    </a:lnTo>
                    <a:lnTo>
                      <a:pt x="1348" y="1344"/>
                    </a:lnTo>
                    <a:lnTo>
                      <a:pt x="1360" y="1352"/>
                    </a:lnTo>
                    <a:lnTo>
                      <a:pt x="1368" y="1360"/>
                    </a:lnTo>
                    <a:lnTo>
                      <a:pt x="1374" y="1370"/>
                    </a:lnTo>
                    <a:lnTo>
                      <a:pt x="1374" y="1382"/>
                    </a:lnTo>
                    <a:lnTo>
                      <a:pt x="1374" y="1392"/>
                    </a:lnTo>
                    <a:lnTo>
                      <a:pt x="1368" y="1404"/>
                    </a:lnTo>
                    <a:lnTo>
                      <a:pt x="1360" y="1414"/>
                    </a:lnTo>
                    <a:lnTo>
                      <a:pt x="1350" y="1424"/>
                    </a:lnTo>
                    <a:lnTo>
                      <a:pt x="1350" y="1424"/>
                    </a:lnTo>
                    <a:lnTo>
                      <a:pt x="1330" y="1438"/>
                    </a:lnTo>
                    <a:lnTo>
                      <a:pt x="1310" y="1450"/>
                    </a:lnTo>
                    <a:lnTo>
                      <a:pt x="1288" y="1462"/>
                    </a:lnTo>
                    <a:lnTo>
                      <a:pt x="1268" y="1474"/>
                    </a:lnTo>
                    <a:lnTo>
                      <a:pt x="1268" y="1474"/>
                    </a:lnTo>
                    <a:lnTo>
                      <a:pt x="1182" y="1528"/>
                    </a:lnTo>
                    <a:lnTo>
                      <a:pt x="1140" y="1558"/>
                    </a:lnTo>
                    <a:lnTo>
                      <a:pt x="1100" y="1588"/>
                    </a:lnTo>
                    <a:lnTo>
                      <a:pt x="1100" y="1588"/>
                    </a:lnTo>
                    <a:lnTo>
                      <a:pt x="1088" y="1596"/>
                    </a:lnTo>
                    <a:lnTo>
                      <a:pt x="1074" y="1602"/>
                    </a:lnTo>
                    <a:lnTo>
                      <a:pt x="1062" y="1608"/>
                    </a:lnTo>
                    <a:lnTo>
                      <a:pt x="1048" y="1614"/>
                    </a:lnTo>
                    <a:lnTo>
                      <a:pt x="1036" y="1616"/>
                    </a:lnTo>
                    <a:lnTo>
                      <a:pt x="1022" y="1618"/>
                    </a:lnTo>
                    <a:lnTo>
                      <a:pt x="1008" y="1620"/>
                    </a:lnTo>
                    <a:lnTo>
                      <a:pt x="996" y="1618"/>
                    </a:lnTo>
                    <a:lnTo>
                      <a:pt x="982" y="1616"/>
                    </a:lnTo>
                    <a:lnTo>
                      <a:pt x="968" y="1614"/>
                    </a:lnTo>
                    <a:lnTo>
                      <a:pt x="956" y="1610"/>
                    </a:lnTo>
                    <a:lnTo>
                      <a:pt x="944" y="1604"/>
                    </a:lnTo>
                    <a:lnTo>
                      <a:pt x="932" y="1598"/>
                    </a:lnTo>
                    <a:lnTo>
                      <a:pt x="920" y="1590"/>
                    </a:lnTo>
                    <a:lnTo>
                      <a:pt x="910" y="1580"/>
                    </a:lnTo>
                    <a:lnTo>
                      <a:pt x="900" y="1570"/>
                    </a:lnTo>
                    <a:lnTo>
                      <a:pt x="900" y="1570"/>
                    </a:lnTo>
                    <a:lnTo>
                      <a:pt x="888" y="1558"/>
                    </a:lnTo>
                    <a:lnTo>
                      <a:pt x="872" y="1548"/>
                    </a:lnTo>
                    <a:lnTo>
                      <a:pt x="854" y="1540"/>
                    </a:lnTo>
                    <a:lnTo>
                      <a:pt x="838" y="1538"/>
                    </a:lnTo>
                    <a:lnTo>
                      <a:pt x="838" y="1538"/>
                    </a:lnTo>
                    <a:lnTo>
                      <a:pt x="780" y="1536"/>
                    </a:lnTo>
                    <a:lnTo>
                      <a:pt x="724" y="1534"/>
                    </a:lnTo>
                    <a:lnTo>
                      <a:pt x="666" y="1536"/>
                    </a:lnTo>
                    <a:lnTo>
                      <a:pt x="610" y="1540"/>
                    </a:lnTo>
                    <a:lnTo>
                      <a:pt x="610" y="1540"/>
                    </a:lnTo>
                    <a:lnTo>
                      <a:pt x="578" y="1546"/>
                    </a:lnTo>
                    <a:lnTo>
                      <a:pt x="546" y="1556"/>
                    </a:lnTo>
                    <a:lnTo>
                      <a:pt x="516" y="1570"/>
                    </a:lnTo>
                    <a:lnTo>
                      <a:pt x="488" y="1584"/>
                    </a:lnTo>
                    <a:lnTo>
                      <a:pt x="488" y="1584"/>
                    </a:lnTo>
                    <a:lnTo>
                      <a:pt x="472" y="1594"/>
                    </a:lnTo>
                    <a:lnTo>
                      <a:pt x="456" y="1602"/>
                    </a:lnTo>
                    <a:lnTo>
                      <a:pt x="440" y="1608"/>
                    </a:lnTo>
                    <a:lnTo>
                      <a:pt x="424" y="1610"/>
                    </a:lnTo>
                    <a:lnTo>
                      <a:pt x="408" y="1612"/>
                    </a:lnTo>
                    <a:lnTo>
                      <a:pt x="392" y="1612"/>
                    </a:lnTo>
                    <a:lnTo>
                      <a:pt x="374" y="1610"/>
                    </a:lnTo>
                    <a:lnTo>
                      <a:pt x="356" y="1606"/>
                    </a:lnTo>
                    <a:lnTo>
                      <a:pt x="356" y="1606"/>
                    </a:lnTo>
                    <a:lnTo>
                      <a:pt x="214" y="1566"/>
                    </a:lnTo>
                    <a:lnTo>
                      <a:pt x="72" y="1530"/>
                    </a:lnTo>
                    <a:lnTo>
                      <a:pt x="72" y="1530"/>
                    </a:lnTo>
                    <a:lnTo>
                      <a:pt x="46" y="1522"/>
                    </a:lnTo>
                    <a:lnTo>
                      <a:pt x="28" y="1514"/>
                    </a:lnTo>
                    <a:lnTo>
                      <a:pt x="14" y="1506"/>
                    </a:lnTo>
                    <a:lnTo>
                      <a:pt x="8" y="1500"/>
                    </a:lnTo>
                    <a:lnTo>
                      <a:pt x="4" y="1494"/>
                    </a:lnTo>
                    <a:lnTo>
                      <a:pt x="2" y="1488"/>
                    </a:lnTo>
                    <a:lnTo>
                      <a:pt x="0" y="1480"/>
                    </a:lnTo>
                    <a:lnTo>
                      <a:pt x="0" y="1464"/>
                    </a:lnTo>
                    <a:lnTo>
                      <a:pt x="4" y="1444"/>
                    </a:lnTo>
                    <a:lnTo>
                      <a:pt x="10" y="1420"/>
                    </a:lnTo>
                    <a:lnTo>
                      <a:pt x="10" y="1420"/>
                    </a:lnTo>
                    <a:lnTo>
                      <a:pt x="16" y="1396"/>
                    </a:lnTo>
                    <a:lnTo>
                      <a:pt x="18" y="1370"/>
                    </a:lnTo>
                    <a:lnTo>
                      <a:pt x="16" y="1344"/>
                    </a:lnTo>
                    <a:lnTo>
                      <a:pt x="12" y="1318"/>
                    </a:lnTo>
                    <a:lnTo>
                      <a:pt x="12" y="1318"/>
                    </a:lnTo>
                    <a:lnTo>
                      <a:pt x="10" y="1298"/>
                    </a:lnTo>
                    <a:lnTo>
                      <a:pt x="8" y="1280"/>
                    </a:lnTo>
                    <a:lnTo>
                      <a:pt x="10" y="1266"/>
                    </a:lnTo>
                    <a:lnTo>
                      <a:pt x="14" y="1256"/>
                    </a:lnTo>
                    <a:lnTo>
                      <a:pt x="22" y="1248"/>
                    </a:lnTo>
                    <a:lnTo>
                      <a:pt x="34" y="1242"/>
                    </a:lnTo>
                    <a:lnTo>
                      <a:pt x="50" y="1240"/>
                    </a:lnTo>
                    <a:lnTo>
                      <a:pt x="72" y="1238"/>
                    </a:lnTo>
                    <a:lnTo>
                      <a:pt x="72" y="1238"/>
                    </a:lnTo>
                    <a:lnTo>
                      <a:pt x="88" y="1236"/>
                    </a:lnTo>
                    <a:lnTo>
                      <a:pt x="104" y="1232"/>
                    </a:lnTo>
                    <a:lnTo>
                      <a:pt x="118" y="1226"/>
                    </a:lnTo>
                    <a:lnTo>
                      <a:pt x="132" y="1220"/>
                    </a:lnTo>
                    <a:lnTo>
                      <a:pt x="144" y="1210"/>
                    </a:lnTo>
                    <a:lnTo>
                      <a:pt x="156" y="1200"/>
                    </a:lnTo>
                    <a:lnTo>
                      <a:pt x="166" y="1186"/>
                    </a:lnTo>
                    <a:lnTo>
                      <a:pt x="174" y="1170"/>
                    </a:lnTo>
                    <a:lnTo>
                      <a:pt x="174" y="1170"/>
                    </a:lnTo>
                    <a:close/>
                    <a:moveTo>
                      <a:pt x="504" y="546"/>
                    </a:moveTo>
                    <a:lnTo>
                      <a:pt x="504" y="546"/>
                    </a:lnTo>
                    <a:lnTo>
                      <a:pt x="488" y="588"/>
                    </a:lnTo>
                    <a:lnTo>
                      <a:pt x="470" y="626"/>
                    </a:lnTo>
                    <a:lnTo>
                      <a:pt x="470" y="626"/>
                    </a:lnTo>
                    <a:lnTo>
                      <a:pt x="456" y="656"/>
                    </a:lnTo>
                    <a:lnTo>
                      <a:pt x="450" y="670"/>
                    </a:lnTo>
                    <a:lnTo>
                      <a:pt x="444" y="686"/>
                    </a:lnTo>
                    <a:lnTo>
                      <a:pt x="440" y="700"/>
                    </a:lnTo>
                    <a:lnTo>
                      <a:pt x="438" y="716"/>
                    </a:lnTo>
                    <a:lnTo>
                      <a:pt x="438" y="734"/>
                    </a:lnTo>
                    <a:lnTo>
                      <a:pt x="442" y="750"/>
                    </a:lnTo>
                    <a:lnTo>
                      <a:pt x="442" y="750"/>
                    </a:lnTo>
                    <a:lnTo>
                      <a:pt x="442" y="756"/>
                    </a:lnTo>
                    <a:lnTo>
                      <a:pt x="442" y="760"/>
                    </a:lnTo>
                    <a:lnTo>
                      <a:pt x="434" y="772"/>
                    </a:lnTo>
                    <a:lnTo>
                      <a:pt x="434" y="772"/>
                    </a:lnTo>
                    <a:lnTo>
                      <a:pt x="414" y="802"/>
                    </a:lnTo>
                    <a:lnTo>
                      <a:pt x="396" y="834"/>
                    </a:lnTo>
                    <a:lnTo>
                      <a:pt x="380" y="866"/>
                    </a:lnTo>
                    <a:lnTo>
                      <a:pt x="368" y="900"/>
                    </a:lnTo>
                    <a:lnTo>
                      <a:pt x="358" y="934"/>
                    </a:lnTo>
                    <a:lnTo>
                      <a:pt x="350" y="970"/>
                    </a:lnTo>
                    <a:lnTo>
                      <a:pt x="346" y="1006"/>
                    </a:lnTo>
                    <a:lnTo>
                      <a:pt x="346" y="1044"/>
                    </a:lnTo>
                    <a:lnTo>
                      <a:pt x="346" y="1044"/>
                    </a:lnTo>
                    <a:lnTo>
                      <a:pt x="346" y="1056"/>
                    </a:lnTo>
                    <a:lnTo>
                      <a:pt x="344" y="1070"/>
                    </a:lnTo>
                    <a:lnTo>
                      <a:pt x="338" y="1104"/>
                    </a:lnTo>
                    <a:lnTo>
                      <a:pt x="338" y="1104"/>
                    </a:lnTo>
                    <a:lnTo>
                      <a:pt x="318" y="1088"/>
                    </a:lnTo>
                    <a:lnTo>
                      <a:pt x="304" y="1072"/>
                    </a:lnTo>
                    <a:lnTo>
                      <a:pt x="296" y="1054"/>
                    </a:lnTo>
                    <a:lnTo>
                      <a:pt x="288" y="1036"/>
                    </a:lnTo>
                    <a:lnTo>
                      <a:pt x="284" y="1018"/>
                    </a:lnTo>
                    <a:lnTo>
                      <a:pt x="282" y="998"/>
                    </a:lnTo>
                    <a:lnTo>
                      <a:pt x="278" y="962"/>
                    </a:lnTo>
                    <a:lnTo>
                      <a:pt x="278" y="962"/>
                    </a:lnTo>
                    <a:lnTo>
                      <a:pt x="274" y="986"/>
                    </a:lnTo>
                    <a:lnTo>
                      <a:pt x="274" y="1008"/>
                    </a:lnTo>
                    <a:lnTo>
                      <a:pt x="274" y="1030"/>
                    </a:lnTo>
                    <a:lnTo>
                      <a:pt x="278" y="1050"/>
                    </a:lnTo>
                    <a:lnTo>
                      <a:pt x="284" y="1070"/>
                    </a:lnTo>
                    <a:lnTo>
                      <a:pt x="294" y="1090"/>
                    </a:lnTo>
                    <a:lnTo>
                      <a:pt x="308" y="1108"/>
                    </a:lnTo>
                    <a:lnTo>
                      <a:pt x="326" y="1124"/>
                    </a:lnTo>
                    <a:lnTo>
                      <a:pt x="326" y="1124"/>
                    </a:lnTo>
                    <a:lnTo>
                      <a:pt x="406" y="1192"/>
                    </a:lnTo>
                    <a:lnTo>
                      <a:pt x="488" y="1260"/>
                    </a:lnTo>
                    <a:lnTo>
                      <a:pt x="488" y="1260"/>
                    </a:lnTo>
                    <a:lnTo>
                      <a:pt x="506" y="1278"/>
                    </a:lnTo>
                    <a:lnTo>
                      <a:pt x="520" y="1294"/>
                    </a:lnTo>
                    <a:lnTo>
                      <a:pt x="528" y="1310"/>
                    </a:lnTo>
                    <a:lnTo>
                      <a:pt x="530" y="1318"/>
                    </a:lnTo>
                    <a:lnTo>
                      <a:pt x="532" y="1324"/>
                    </a:lnTo>
                    <a:lnTo>
                      <a:pt x="530" y="1332"/>
                    </a:lnTo>
                    <a:lnTo>
                      <a:pt x="528" y="1340"/>
                    </a:lnTo>
                    <a:lnTo>
                      <a:pt x="520" y="1354"/>
                    </a:lnTo>
                    <a:lnTo>
                      <a:pt x="506" y="1368"/>
                    </a:lnTo>
                    <a:lnTo>
                      <a:pt x="486" y="1382"/>
                    </a:lnTo>
                    <a:lnTo>
                      <a:pt x="486" y="1382"/>
                    </a:lnTo>
                    <a:lnTo>
                      <a:pt x="546" y="1518"/>
                    </a:lnTo>
                    <a:lnTo>
                      <a:pt x="546" y="1518"/>
                    </a:lnTo>
                    <a:lnTo>
                      <a:pt x="552" y="1504"/>
                    </a:lnTo>
                    <a:lnTo>
                      <a:pt x="554" y="1490"/>
                    </a:lnTo>
                    <a:lnTo>
                      <a:pt x="552" y="1478"/>
                    </a:lnTo>
                    <a:lnTo>
                      <a:pt x="548" y="1464"/>
                    </a:lnTo>
                    <a:lnTo>
                      <a:pt x="534" y="1438"/>
                    </a:lnTo>
                    <a:lnTo>
                      <a:pt x="528" y="1426"/>
                    </a:lnTo>
                    <a:lnTo>
                      <a:pt x="524" y="1412"/>
                    </a:lnTo>
                    <a:lnTo>
                      <a:pt x="524" y="1412"/>
                    </a:lnTo>
                    <a:lnTo>
                      <a:pt x="570" y="1428"/>
                    </a:lnTo>
                    <a:lnTo>
                      <a:pt x="594" y="1434"/>
                    </a:lnTo>
                    <a:lnTo>
                      <a:pt x="618" y="1440"/>
                    </a:lnTo>
                    <a:lnTo>
                      <a:pt x="642" y="1444"/>
                    </a:lnTo>
                    <a:lnTo>
                      <a:pt x="666" y="1446"/>
                    </a:lnTo>
                    <a:lnTo>
                      <a:pt x="692" y="1446"/>
                    </a:lnTo>
                    <a:lnTo>
                      <a:pt x="718" y="1442"/>
                    </a:lnTo>
                    <a:lnTo>
                      <a:pt x="718" y="1442"/>
                    </a:lnTo>
                    <a:lnTo>
                      <a:pt x="744" y="1436"/>
                    </a:lnTo>
                    <a:lnTo>
                      <a:pt x="768" y="1428"/>
                    </a:lnTo>
                    <a:lnTo>
                      <a:pt x="790" y="1418"/>
                    </a:lnTo>
                    <a:lnTo>
                      <a:pt x="812" y="1404"/>
                    </a:lnTo>
                    <a:lnTo>
                      <a:pt x="832" y="1390"/>
                    </a:lnTo>
                    <a:lnTo>
                      <a:pt x="852" y="1372"/>
                    </a:lnTo>
                    <a:lnTo>
                      <a:pt x="870" y="1354"/>
                    </a:lnTo>
                    <a:lnTo>
                      <a:pt x="886" y="1330"/>
                    </a:lnTo>
                    <a:lnTo>
                      <a:pt x="886" y="1330"/>
                    </a:lnTo>
                    <a:lnTo>
                      <a:pt x="892" y="1344"/>
                    </a:lnTo>
                    <a:lnTo>
                      <a:pt x="896" y="1356"/>
                    </a:lnTo>
                    <a:lnTo>
                      <a:pt x="898" y="1368"/>
                    </a:lnTo>
                    <a:lnTo>
                      <a:pt x="898" y="1380"/>
                    </a:lnTo>
                    <a:lnTo>
                      <a:pt x="896" y="1402"/>
                    </a:lnTo>
                    <a:lnTo>
                      <a:pt x="892" y="1424"/>
                    </a:lnTo>
                    <a:lnTo>
                      <a:pt x="886" y="1446"/>
                    </a:lnTo>
                    <a:lnTo>
                      <a:pt x="882" y="1468"/>
                    </a:lnTo>
                    <a:lnTo>
                      <a:pt x="882" y="1480"/>
                    </a:lnTo>
                    <a:lnTo>
                      <a:pt x="882" y="1490"/>
                    </a:lnTo>
                    <a:lnTo>
                      <a:pt x="884" y="1502"/>
                    </a:lnTo>
                    <a:lnTo>
                      <a:pt x="886" y="1512"/>
                    </a:lnTo>
                    <a:lnTo>
                      <a:pt x="886" y="1512"/>
                    </a:lnTo>
                    <a:lnTo>
                      <a:pt x="896" y="1486"/>
                    </a:lnTo>
                    <a:lnTo>
                      <a:pt x="904" y="1458"/>
                    </a:lnTo>
                    <a:lnTo>
                      <a:pt x="910" y="1430"/>
                    </a:lnTo>
                    <a:lnTo>
                      <a:pt x="914" y="1402"/>
                    </a:lnTo>
                    <a:lnTo>
                      <a:pt x="914" y="1402"/>
                    </a:lnTo>
                    <a:lnTo>
                      <a:pt x="912" y="1356"/>
                    </a:lnTo>
                    <a:lnTo>
                      <a:pt x="910" y="1310"/>
                    </a:lnTo>
                    <a:lnTo>
                      <a:pt x="908" y="1266"/>
                    </a:lnTo>
                    <a:lnTo>
                      <a:pt x="908" y="1220"/>
                    </a:lnTo>
                    <a:lnTo>
                      <a:pt x="908" y="1220"/>
                    </a:lnTo>
                    <a:lnTo>
                      <a:pt x="910" y="1200"/>
                    </a:lnTo>
                    <a:lnTo>
                      <a:pt x="912" y="1182"/>
                    </a:lnTo>
                    <a:lnTo>
                      <a:pt x="918" y="1164"/>
                    </a:lnTo>
                    <a:lnTo>
                      <a:pt x="924" y="1156"/>
                    </a:lnTo>
                    <a:lnTo>
                      <a:pt x="928" y="1150"/>
                    </a:lnTo>
                    <a:lnTo>
                      <a:pt x="928" y="1150"/>
                    </a:lnTo>
                    <a:lnTo>
                      <a:pt x="948" y="1130"/>
                    </a:lnTo>
                    <a:lnTo>
                      <a:pt x="970" y="1112"/>
                    </a:lnTo>
                    <a:lnTo>
                      <a:pt x="1006" y="1084"/>
                    </a:lnTo>
                    <a:lnTo>
                      <a:pt x="1006" y="1084"/>
                    </a:lnTo>
                    <a:lnTo>
                      <a:pt x="998" y="1066"/>
                    </a:lnTo>
                    <a:lnTo>
                      <a:pt x="988" y="1048"/>
                    </a:lnTo>
                    <a:lnTo>
                      <a:pt x="982" y="1030"/>
                    </a:lnTo>
                    <a:lnTo>
                      <a:pt x="980" y="1022"/>
                    </a:lnTo>
                    <a:lnTo>
                      <a:pt x="980" y="1014"/>
                    </a:lnTo>
                    <a:lnTo>
                      <a:pt x="980" y="1014"/>
                    </a:lnTo>
                    <a:lnTo>
                      <a:pt x="982" y="986"/>
                    </a:lnTo>
                    <a:lnTo>
                      <a:pt x="980" y="958"/>
                    </a:lnTo>
                    <a:lnTo>
                      <a:pt x="976" y="930"/>
                    </a:lnTo>
                    <a:lnTo>
                      <a:pt x="972" y="904"/>
                    </a:lnTo>
                    <a:lnTo>
                      <a:pt x="966" y="878"/>
                    </a:lnTo>
                    <a:lnTo>
                      <a:pt x="958" y="852"/>
                    </a:lnTo>
                    <a:lnTo>
                      <a:pt x="938" y="800"/>
                    </a:lnTo>
                    <a:lnTo>
                      <a:pt x="916" y="750"/>
                    </a:lnTo>
                    <a:lnTo>
                      <a:pt x="894" y="702"/>
                    </a:lnTo>
                    <a:lnTo>
                      <a:pt x="870" y="652"/>
                    </a:lnTo>
                    <a:lnTo>
                      <a:pt x="850" y="602"/>
                    </a:lnTo>
                    <a:lnTo>
                      <a:pt x="850" y="602"/>
                    </a:lnTo>
                    <a:lnTo>
                      <a:pt x="846" y="594"/>
                    </a:lnTo>
                    <a:lnTo>
                      <a:pt x="842" y="588"/>
                    </a:lnTo>
                    <a:lnTo>
                      <a:pt x="842" y="588"/>
                    </a:lnTo>
                    <a:lnTo>
                      <a:pt x="832" y="574"/>
                    </a:lnTo>
                    <a:lnTo>
                      <a:pt x="822" y="560"/>
                    </a:lnTo>
                    <a:lnTo>
                      <a:pt x="816" y="546"/>
                    </a:lnTo>
                    <a:lnTo>
                      <a:pt x="812" y="530"/>
                    </a:lnTo>
                    <a:lnTo>
                      <a:pt x="810" y="514"/>
                    </a:lnTo>
                    <a:lnTo>
                      <a:pt x="810" y="498"/>
                    </a:lnTo>
                    <a:lnTo>
                      <a:pt x="812" y="482"/>
                    </a:lnTo>
                    <a:lnTo>
                      <a:pt x="816" y="466"/>
                    </a:lnTo>
                    <a:lnTo>
                      <a:pt x="816" y="466"/>
                    </a:lnTo>
                    <a:lnTo>
                      <a:pt x="820" y="456"/>
                    </a:lnTo>
                    <a:lnTo>
                      <a:pt x="820" y="446"/>
                    </a:lnTo>
                    <a:lnTo>
                      <a:pt x="820" y="438"/>
                    </a:lnTo>
                    <a:lnTo>
                      <a:pt x="816" y="432"/>
                    </a:lnTo>
                    <a:lnTo>
                      <a:pt x="812" y="426"/>
                    </a:lnTo>
                    <a:lnTo>
                      <a:pt x="804" y="420"/>
                    </a:lnTo>
                    <a:lnTo>
                      <a:pt x="796" y="416"/>
                    </a:lnTo>
                    <a:lnTo>
                      <a:pt x="786" y="412"/>
                    </a:lnTo>
                    <a:lnTo>
                      <a:pt x="786" y="412"/>
                    </a:lnTo>
                    <a:lnTo>
                      <a:pt x="768" y="406"/>
                    </a:lnTo>
                    <a:lnTo>
                      <a:pt x="750" y="400"/>
                    </a:lnTo>
                    <a:lnTo>
                      <a:pt x="716" y="382"/>
                    </a:lnTo>
                    <a:lnTo>
                      <a:pt x="716" y="382"/>
                    </a:lnTo>
                    <a:lnTo>
                      <a:pt x="708" y="376"/>
                    </a:lnTo>
                    <a:lnTo>
                      <a:pt x="700" y="370"/>
                    </a:lnTo>
                    <a:lnTo>
                      <a:pt x="696" y="362"/>
                    </a:lnTo>
                    <a:lnTo>
                      <a:pt x="696" y="354"/>
                    </a:lnTo>
                    <a:lnTo>
                      <a:pt x="696" y="344"/>
                    </a:lnTo>
                    <a:lnTo>
                      <a:pt x="696" y="336"/>
                    </a:lnTo>
                    <a:lnTo>
                      <a:pt x="702" y="320"/>
                    </a:lnTo>
                    <a:lnTo>
                      <a:pt x="702" y="320"/>
                    </a:lnTo>
                    <a:lnTo>
                      <a:pt x="710" y="308"/>
                    </a:lnTo>
                    <a:lnTo>
                      <a:pt x="720" y="298"/>
                    </a:lnTo>
                    <a:lnTo>
                      <a:pt x="732" y="290"/>
                    </a:lnTo>
                    <a:lnTo>
                      <a:pt x="738" y="288"/>
                    </a:lnTo>
                    <a:lnTo>
                      <a:pt x="744" y="288"/>
                    </a:lnTo>
                    <a:lnTo>
                      <a:pt x="744" y="288"/>
                    </a:lnTo>
                    <a:lnTo>
                      <a:pt x="750" y="290"/>
                    </a:lnTo>
                    <a:lnTo>
                      <a:pt x="756" y="292"/>
                    </a:lnTo>
                    <a:lnTo>
                      <a:pt x="768" y="302"/>
                    </a:lnTo>
                    <a:lnTo>
                      <a:pt x="778" y="312"/>
                    </a:lnTo>
                    <a:lnTo>
                      <a:pt x="786" y="326"/>
                    </a:lnTo>
                    <a:lnTo>
                      <a:pt x="786" y="326"/>
                    </a:lnTo>
                    <a:lnTo>
                      <a:pt x="790" y="340"/>
                    </a:lnTo>
                    <a:lnTo>
                      <a:pt x="790" y="354"/>
                    </a:lnTo>
                    <a:lnTo>
                      <a:pt x="788" y="388"/>
                    </a:lnTo>
                    <a:lnTo>
                      <a:pt x="788" y="388"/>
                    </a:lnTo>
                    <a:lnTo>
                      <a:pt x="796" y="390"/>
                    </a:lnTo>
                    <a:lnTo>
                      <a:pt x="802" y="390"/>
                    </a:lnTo>
                    <a:lnTo>
                      <a:pt x="808" y="388"/>
                    </a:lnTo>
                    <a:lnTo>
                      <a:pt x="814" y="386"/>
                    </a:lnTo>
                    <a:lnTo>
                      <a:pt x="818" y="382"/>
                    </a:lnTo>
                    <a:lnTo>
                      <a:pt x="820" y="376"/>
                    </a:lnTo>
                    <a:lnTo>
                      <a:pt x="824" y="362"/>
                    </a:lnTo>
                    <a:lnTo>
                      <a:pt x="824" y="362"/>
                    </a:lnTo>
                    <a:lnTo>
                      <a:pt x="824" y="338"/>
                    </a:lnTo>
                    <a:lnTo>
                      <a:pt x="822" y="316"/>
                    </a:lnTo>
                    <a:lnTo>
                      <a:pt x="818" y="294"/>
                    </a:lnTo>
                    <a:lnTo>
                      <a:pt x="810" y="276"/>
                    </a:lnTo>
                    <a:lnTo>
                      <a:pt x="798" y="260"/>
                    </a:lnTo>
                    <a:lnTo>
                      <a:pt x="786" y="246"/>
                    </a:lnTo>
                    <a:lnTo>
                      <a:pt x="770" y="238"/>
                    </a:lnTo>
                    <a:lnTo>
                      <a:pt x="762" y="236"/>
                    </a:lnTo>
                    <a:lnTo>
                      <a:pt x="754" y="234"/>
                    </a:lnTo>
                    <a:lnTo>
                      <a:pt x="754" y="234"/>
                    </a:lnTo>
                    <a:lnTo>
                      <a:pt x="738" y="234"/>
                    </a:lnTo>
                    <a:lnTo>
                      <a:pt x="722" y="236"/>
                    </a:lnTo>
                    <a:lnTo>
                      <a:pt x="708" y="240"/>
                    </a:lnTo>
                    <a:lnTo>
                      <a:pt x="702" y="244"/>
                    </a:lnTo>
                    <a:lnTo>
                      <a:pt x="700" y="248"/>
                    </a:lnTo>
                    <a:lnTo>
                      <a:pt x="700" y="248"/>
                    </a:lnTo>
                    <a:lnTo>
                      <a:pt x="686" y="274"/>
                    </a:lnTo>
                    <a:lnTo>
                      <a:pt x="674" y="302"/>
                    </a:lnTo>
                    <a:lnTo>
                      <a:pt x="652" y="358"/>
                    </a:lnTo>
                    <a:lnTo>
                      <a:pt x="652" y="358"/>
                    </a:lnTo>
                    <a:lnTo>
                      <a:pt x="602" y="354"/>
                    </a:lnTo>
                    <a:lnTo>
                      <a:pt x="602" y="354"/>
                    </a:lnTo>
                    <a:lnTo>
                      <a:pt x="592" y="310"/>
                    </a:lnTo>
                    <a:lnTo>
                      <a:pt x="586" y="290"/>
                    </a:lnTo>
                    <a:lnTo>
                      <a:pt x="578" y="272"/>
                    </a:lnTo>
                    <a:lnTo>
                      <a:pt x="578" y="272"/>
                    </a:lnTo>
                    <a:lnTo>
                      <a:pt x="574" y="266"/>
                    </a:lnTo>
                    <a:lnTo>
                      <a:pt x="568" y="260"/>
                    </a:lnTo>
                    <a:lnTo>
                      <a:pt x="552" y="252"/>
                    </a:lnTo>
                    <a:lnTo>
                      <a:pt x="538" y="246"/>
                    </a:lnTo>
                    <a:lnTo>
                      <a:pt x="532" y="244"/>
                    </a:lnTo>
                    <a:lnTo>
                      <a:pt x="530" y="244"/>
                    </a:lnTo>
                    <a:lnTo>
                      <a:pt x="530" y="244"/>
                    </a:lnTo>
                    <a:lnTo>
                      <a:pt x="518" y="260"/>
                    </a:lnTo>
                    <a:lnTo>
                      <a:pt x="506" y="278"/>
                    </a:lnTo>
                    <a:lnTo>
                      <a:pt x="496" y="296"/>
                    </a:lnTo>
                    <a:lnTo>
                      <a:pt x="492" y="314"/>
                    </a:lnTo>
                    <a:lnTo>
                      <a:pt x="492" y="314"/>
                    </a:lnTo>
                    <a:lnTo>
                      <a:pt x="488" y="336"/>
                    </a:lnTo>
                    <a:lnTo>
                      <a:pt x="488" y="346"/>
                    </a:lnTo>
                    <a:lnTo>
                      <a:pt x="490" y="356"/>
                    </a:lnTo>
                    <a:lnTo>
                      <a:pt x="494" y="368"/>
                    </a:lnTo>
                    <a:lnTo>
                      <a:pt x="500" y="376"/>
                    </a:lnTo>
                    <a:lnTo>
                      <a:pt x="508" y="384"/>
                    </a:lnTo>
                    <a:lnTo>
                      <a:pt x="520" y="392"/>
                    </a:lnTo>
                    <a:lnTo>
                      <a:pt x="520" y="392"/>
                    </a:lnTo>
                    <a:lnTo>
                      <a:pt x="522" y="390"/>
                    </a:lnTo>
                    <a:lnTo>
                      <a:pt x="528" y="386"/>
                    </a:lnTo>
                    <a:lnTo>
                      <a:pt x="528" y="386"/>
                    </a:lnTo>
                    <a:lnTo>
                      <a:pt x="516" y="372"/>
                    </a:lnTo>
                    <a:lnTo>
                      <a:pt x="512" y="366"/>
                    </a:lnTo>
                    <a:lnTo>
                      <a:pt x="510" y="358"/>
                    </a:lnTo>
                    <a:lnTo>
                      <a:pt x="510" y="358"/>
                    </a:lnTo>
                    <a:lnTo>
                      <a:pt x="508" y="344"/>
                    </a:lnTo>
                    <a:lnTo>
                      <a:pt x="510" y="328"/>
                    </a:lnTo>
                    <a:lnTo>
                      <a:pt x="512" y="314"/>
                    </a:lnTo>
                    <a:lnTo>
                      <a:pt x="516" y="298"/>
                    </a:lnTo>
                    <a:lnTo>
                      <a:pt x="516" y="298"/>
                    </a:lnTo>
                    <a:lnTo>
                      <a:pt x="518" y="296"/>
                    </a:lnTo>
                    <a:lnTo>
                      <a:pt x="522" y="294"/>
                    </a:lnTo>
                    <a:lnTo>
                      <a:pt x="532" y="292"/>
                    </a:lnTo>
                    <a:lnTo>
                      <a:pt x="542" y="290"/>
                    </a:lnTo>
                    <a:lnTo>
                      <a:pt x="546" y="290"/>
                    </a:lnTo>
                    <a:lnTo>
                      <a:pt x="550" y="292"/>
                    </a:lnTo>
                    <a:lnTo>
                      <a:pt x="550" y="292"/>
                    </a:lnTo>
                    <a:lnTo>
                      <a:pt x="558" y="304"/>
                    </a:lnTo>
                    <a:lnTo>
                      <a:pt x="564" y="318"/>
                    </a:lnTo>
                    <a:lnTo>
                      <a:pt x="570" y="332"/>
                    </a:lnTo>
                    <a:lnTo>
                      <a:pt x="574" y="346"/>
                    </a:lnTo>
                    <a:lnTo>
                      <a:pt x="574" y="346"/>
                    </a:lnTo>
                    <a:lnTo>
                      <a:pt x="574" y="354"/>
                    </a:lnTo>
                    <a:lnTo>
                      <a:pt x="570" y="360"/>
                    </a:lnTo>
                    <a:lnTo>
                      <a:pt x="560" y="374"/>
                    </a:lnTo>
                    <a:lnTo>
                      <a:pt x="560" y="374"/>
                    </a:lnTo>
                    <a:lnTo>
                      <a:pt x="534" y="396"/>
                    </a:lnTo>
                    <a:lnTo>
                      <a:pt x="522" y="406"/>
                    </a:lnTo>
                    <a:lnTo>
                      <a:pt x="510" y="418"/>
                    </a:lnTo>
                    <a:lnTo>
                      <a:pt x="510" y="418"/>
                    </a:lnTo>
                    <a:lnTo>
                      <a:pt x="504" y="428"/>
                    </a:lnTo>
                    <a:lnTo>
                      <a:pt x="498" y="440"/>
                    </a:lnTo>
                    <a:lnTo>
                      <a:pt x="494" y="450"/>
                    </a:lnTo>
                    <a:lnTo>
                      <a:pt x="494" y="454"/>
                    </a:lnTo>
                    <a:lnTo>
                      <a:pt x="494" y="456"/>
                    </a:lnTo>
                    <a:lnTo>
                      <a:pt x="494" y="456"/>
                    </a:lnTo>
                    <a:lnTo>
                      <a:pt x="514" y="476"/>
                    </a:lnTo>
                    <a:lnTo>
                      <a:pt x="526" y="488"/>
                    </a:lnTo>
                    <a:lnTo>
                      <a:pt x="536" y="496"/>
                    </a:lnTo>
                    <a:lnTo>
                      <a:pt x="548" y="504"/>
                    </a:lnTo>
                    <a:lnTo>
                      <a:pt x="562" y="510"/>
                    </a:lnTo>
                    <a:lnTo>
                      <a:pt x="576" y="514"/>
                    </a:lnTo>
                    <a:lnTo>
                      <a:pt x="594" y="514"/>
                    </a:lnTo>
                    <a:lnTo>
                      <a:pt x="594" y="514"/>
                    </a:lnTo>
                    <a:lnTo>
                      <a:pt x="644" y="506"/>
                    </a:lnTo>
                    <a:lnTo>
                      <a:pt x="670" y="500"/>
                    </a:lnTo>
                    <a:lnTo>
                      <a:pt x="694" y="494"/>
                    </a:lnTo>
                    <a:lnTo>
                      <a:pt x="718" y="486"/>
                    </a:lnTo>
                    <a:lnTo>
                      <a:pt x="742" y="474"/>
                    </a:lnTo>
                    <a:lnTo>
                      <a:pt x="766" y="460"/>
                    </a:lnTo>
                    <a:lnTo>
                      <a:pt x="788" y="444"/>
                    </a:lnTo>
                    <a:lnTo>
                      <a:pt x="788" y="444"/>
                    </a:lnTo>
                    <a:lnTo>
                      <a:pt x="792" y="460"/>
                    </a:lnTo>
                    <a:lnTo>
                      <a:pt x="792" y="466"/>
                    </a:lnTo>
                    <a:lnTo>
                      <a:pt x="792" y="466"/>
                    </a:lnTo>
                    <a:lnTo>
                      <a:pt x="734" y="494"/>
                    </a:lnTo>
                    <a:lnTo>
                      <a:pt x="706" y="506"/>
                    </a:lnTo>
                    <a:lnTo>
                      <a:pt x="676" y="518"/>
                    </a:lnTo>
                    <a:lnTo>
                      <a:pt x="646" y="528"/>
                    </a:lnTo>
                    <a:lnTo>
                      <a:pt x="614" y="534"/>
                    </a:lnTo>
                    <a:lnTo>
                      <a:pt x="580" y="538"/>
                    </a:lnTo>
                    <a:lnTo>
                      <a:pt x="564" y="536"/>
                    </a:lnTo>
                    <a:lnTo>
                      <a:pt x="546" y="534"/>
                    </a:lnTo>
                    <a:lnTo>
                      <a:pt x="546" y="534"/>
                    </a:lnTo>
                    <a:lnTo>
                      <a:pt x="558" y="548"/>
                    </a:lnTo>
                    <a:lnTo>
                      <a:pt x="570" y="560"/>
                    </a:lnTo>
                    <a:lnTo>
                      <a:pt x="582" y="566"/>
                    </a:lnTo>
                    <a:lnTo>
                      <a:pt x="596" y="570"/>
                    </a:lnTo>
                    <a:lnTo>
                      <a:pt x="608" y="572"/>
                    </a:lnTo>
                    <a:lnTo>
                      <a:pt x="622" y="570"/>
                    </a:lnTo>
                    <a:lnTo>
                      <a:pt x="634" y="568"/>
                    </a:lnTo>
                    <a:lnTo>
                      <a:pt x="648" y="564"/>
                    </a:lnTo>
                    <a:lnTo>
                      <a:pt x="648" y="564"/>
                    </a:lnTo>
                    <a:lnTo>
                      <a:pt x="672" y="554"/>
                    </a:lnTo>
                    <a:lnTo>
                      <a:pt x="696" y="544"/>
                    </a:lnTo>
                    <a:lnTo>
                      <a:pt x="742" y="520"/>
                    </a:lnTo>
                    <a:lnTo>
                      <a:pt x="742" y="520"/>
                    </a:lnTo>
                    <a:lnTo>
                      <a:pt x="762" y="514"/>
                    </a:lnTo>
                    <a:lnTo>
                      <a:pt x="782" y="510"/>
                    </a:lnTo>
                    <a:lnTo>
                      <a:pt x="782" y="510"/>
                    </a:lnTo>
                    <a:lnTo>
                      <a:pt x="786" y="522"/>
                    </a:lnTo>
                    <a:lnTo>
                      <a:pt x="786" y="522"/>
                    </a:lnTo>
                    <a:lnTo>
                      <a:pt x="698" y="578"/>
                    </a:lnTo>
                    <a:lnTo>
                      <a:pt x="654" y="604"/>
                    </a:lnTo>
                    <a:lnTo>
                      <a:pt x="608" y="630"/>
                    </a:lnTo>
                    <a:lnTo>
                      <a:pt x="608" y="630"/>
                    </a:lnTo>
                    <a:lnTo>
                      <a:pt x="604" y="630"/>
                    </a:lnTo>
                    <a:lnTo>
                      <a:pt x="598" y="630"/>
                    </a:lnTo>
                    <a:lnTo>
                      <a:pt x="582" y="626"/>
                    </a:lnTo>
                    <a:lnTo>
                      <a:pt x="568" y="618"/>
                    </a:lnTo>
                    <a:lnTo>
                      <a:pt x="554" y="608"/>
                    </a:lnTo>
                    <a:lnTo>
                      <a:pt x="554" y="608"/>
                    </a:lnTo>
                    <a:lnTo>
                      <a:pt x="540" y="594"/>
                    </a:lnTo>
                    <a:lnTo>
                      <a:pt x="528" y="578"/>
                    </a:lnTo>
                    <a:lnTo>
                      <a:pt x="504" y="546"/>
                    </a:lnTo>
                    <a:lnTo>
                      <a:pt x="504" y="546"/>
                    </a:lnTo>
                    <a:close/>
                    <a:moveTo>
                      <a:pt x="1078" y="1054"/>
                    </a:moveTo>
                    <a:lnTo>
                      <a:pt x="1078" y="1054"/>
                    </a:lnTo>
                    <a:lnTo>
                      <a:pt x="1084" y="1012"/>
                    </a:lnTo>
                    <a:lnTo>
                      <a:pt x="1086" y="970"/>
                    </a:lnTo>
                    <a:lnTo>
                      <a:pt x="1084" y="930"/>
                    </a:lnTo>
                    <a:lnTo>
                      <a:pt x="1078" y="892"/>
                    </a:lnTo>
                    <a:lnTo>
                      <a:pt x="1068" y="854"/>
                    </a:lnTo>
                    <a:lnTo>
                      <a:pt x="1052" y="818"/>
                    </a:lnTo>
                    <a:lnTo>
                      <a:pt x="1032" y="784"/>
                    </a:lnTo>
                    <a:lnTo>
                      <a:pt x="1008" y="750"/>
                    </a:lnTo>
                    <a:lnTo>
                      <a:pt x="1008" y="750"/>
                    </a:lnTo>
                    <a:lnTo>
                      <a:pt x="1040" y="826"/>
                    </a:lnTo>
                    <a:lnTo>
                      <a:pt x="1056" y="866"/>
                    </a:lnTo>
                    <a:lnTo>
                      <a:pt x="1066" y="904"/>
                    </a:lnTo>
                    <a:lnTo>
                      <a:pt x="1070" y="924"/>
                    </a:lnTo>
                    <a:lnTo>
                      <a:pt x="1072" y="944"/>
                    </a:lnTo>
                    <a:lnTo>
                      <a:pt x="1074" y="966"/>
                    </a:lnTo>
                    <a:lnTo>
                      <a:pt x="1072" y="986"/>
                    </a:lnTo>
                    <a:lnTo>
                      <a:pt x="1070" y="1006"/>
                    </a:lnTo>
                    <a:lnTo>
                      <a:pt x="1064" y="1028"/>
                    </a:lnTo>
                    <a:lnTo>
                      <a:pt x="1056" y="1050"/>
                    </a:lnTo>
                    <a:lnTo>
                      <a:pt x="1046" y="1070"/>
                    </a:lnTo>
                    <a:lnTo>
                      <a:pt x="1046" y="1070"/>
                    </a:lnTo>
                    <a:lnTo>
                      <a:pt x="1108" y="1080"/>
                    </a:lnTo>
                    <a:lnTo>
                      <a:pt x="1108" y="1080"/>
                    </a:lnTo>
                    <a:lnTo>
                      <a:pt x="1078" y="1054"/>
                    </a:lnTo>
                    <a:lnTo>
                      <a:pt x="1078" y="1054"/>
                    </a:lnTo>
                    <a:close/>
                    <a:moveTo>
                      <a:pt x="880" y="490"/>
                    </a:moveTo>
                    <a:lnTo>
                      <a:pt x="880" y="490"/>
                    </a:lnTo>
                    <a:lnTo>
                      <a:pt x="870" y="496"/>
                    </a:lnTo>
                    <a:lnTo>
                      <a:pt x="870" y="496"/>
                    </a:lnTo>
                    <a:lnTo>
                      <a:pt x="888" y="520"/>
                    </a:lnTo>
                    <a:lnTo>
                      <a:pt x="908" y="542"/>
                    </a:lnTo>
                    <a:lnTo>
                      <a:pt x="908" y="542"/>
                    </a:lnTo>
                    <a:lnTo>
                      <a:pt x="912" y="544"/>
                    </a:lnTo>
                    <a:lnTo>
                      <a:pt x="918" y="544"/>
                    </a:lnTo>
                    <a:lnTo>
                      <a:pt x="932" y="542"/>
                    </a:lnTo>
                    <a:lnTo>
                      <a:pt x="932" y="542"/>
                    </a:lnTo>
                    <a:lnTo>
                      <a:pt x="928" y="526"/>
                    </a:lnTo>
                    <a:lnTo>
                      <a:pt x="928" y="520"/>
                    </a:lnTo>
                    <a:lnTo>
                      <a:pt x="924" y="514"/>
                    </a:lnTo>
                    <a:lnTo>
                      <a:pt x="924" y="514"/>
                    </a:lnTo>
                    <a:lnTo>
                      <a:pt x="914" y="508"/>
                    </a:lnTo>
                    <a:lnTo>
                      <a:pt x="902" y="502"/>
                    </a:lnTo>
                    <a:lnTo>
                      <a:pt x="880" y="490"/>
                    </a:lnTo>
                    <a:lnTo>
                      <a:pt x="880" y="490"/>
                    </a:lnTo>
                    <a:close/>
                  </a:path>
                </a:pathLst>
              </a:cu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06" tIns="146165" rIns="182706" bIns="146165" numCol="1" spcCol="0" rtlCol="0" fromWordArt="0" anchor="t" anchorCtr="0" forceAA="0" compatLnSpc="1">
                <a:prstTxWarp prst="textNoShape">
                  <a:avLst/>
                </a:prstTxWarp>
                <a:noAutofit/>
              </a:bodyPr>
              <a:lstStyle/>
              <a:p>
                <a:pPr marL="0" marR="0" lvl="0" indent="0" algn="ctr" defTabSz="913111" rtl="0" eaLnBrk="1" fontAlgn="base" latinLnBrk="0" hangingPunct="1">
                  <a:lnSpc>
                    <a:spcPct val="90000"/>
                  </a:lnSpc>
                  <a:spcBef>
                    <a:spcPct val="0"/>
                  </a:spcBef>
                  <a:spcAft>
                    <a:spcPct val="0"/>
                  </a:spcAft>
                  <a:buClrTx/>
                  <a:buSzTx/>
                  <a:buFontTx/>
                  <a:buNone/>
                  <a:tabLst/>
                  <a:defRPr/>
                </a:pPr>
                <a:endParaRPr kumimoji="0" lang="en-US" sz="1998" b="0" i="0" u="none" strike="noStrike" kern="1200" cap="none" spc="-50" normalizeH="0" baseline="0" noProof="0">
                  <a:ln>
                    <a:noFill/>
                  </a:ln>
                  <a:gradFill>
                    <a:gsLst>
                      <a:gs pos="1250">
                        <a:srgbClr val="EFEFEF"/>
                      </a:gs>
                      <a:gs pos="10417">
                        <a:srgbClr val="EFEFEF"/>
                      </a:gs>
                    </a:gsLst>
                    <a:lin ang="5400000" scaled="0"/>
                  </a:gradFill>
                  <a:effectLst/>
                  <a:uLnTx/>
                  <a:uFillTx/>
                  <a:latin typeface="Segoe UI Light"/>
                  <a:ea typeface="+mn-ea"/>
                  <a:cs typeface="+mn-cs"/>
                </a:endParaRPr>
              </a:p>
            </p:txBody>
          </p:sp>
        </p:grpSp>
      </p:grpSp>
      <p:grpSp>
        <p:nvGrpSpPr>
          <p:cNvPr id="566" name="Group 565">
            <a:extLst>
              <a:ext uri="{FF2B5EF4-FFF2-40B4-BE49-F238E27FC236}">
                <a16:creationId xmlns:a16="http://schemas.microsoft.com/office/drawing/2014/main" id="{7B9BE697-26B5-41AB-8E29-5C6F7B140006}"/>
              </a:ext>
            </a:extLst>
          </p:cNvPr>
          <p:cNvGrpSpPr/>
          <p:nvPr/>
        </p:nvGrpSpPr>
        <p:grpSpPr>
          <a:xfrm>
            <a:off x="3777220" y="3547430"/>
            <a:ext cx="370338" cy="327772"/>
            <a:chOff x="4723767" y="3080378"/>
            <a:chExt cx="439858" cy="389301"/>
          </a:xfrm>
        </p:grpSpPr>
        <p:pic>
          <p:nvPicPr>
            <p:cNvPr id="571" name="Picture 570">
              <a:extLst>
                <a:ext uri="{FF2B5EF4-FFF2-40B4-BE49-F238E27FC236}">
                  <a16:creationId xmlns:a16="http://schemas.microsoft.com/office/drawing/2014/main" id="{915EC2B4-9841-4A3D-A13A-81A78491D057}"/>
                </a:ext>
              </a:extLst>
            </p:cNvPr>
            <p:cNvPicPr>
              <a:picLocks noChangeAspect="1"/>
            </p:cNvPicPr>
            <p:nvPr/>
          </p:nvPicPr>
          <p:blipFill rotWithShape="1">
            <a:blip r:embed="rId45" cstate="email">
              <a:duotone>
                <a:schemeClr val="accent1">
                  <a:shade val="45000"/>
                  <a:satMod val="135000"/>
                </a:schemeClr>
                <a:prstClr val="white"/>
              </a:duotone>
              <a:extLst>
                <a:ext uri="{28A0092B-C50C-407E-A947-70E740481C1C}">
                  <a14:useLocalDpi xmlns:a14="http://schemas.microsoft.com/office/drawing/2010/main"/>
                </a:ext>
              </a:extLst>
            </a:blip>
            <a:srcRect l="-2"/>
            <a:stretch/>
          </p:blipFill>
          <p:spPr>
            <a:xfrm>
              <a:off x="4908907" y="3123428"/>
              <a:ext cx="216369" cy="164753"/>
            </a:xfrm>
            <a:prstGeom prst="rect">
              <a:avLst/>
            </a:prstGeom>
          </p:spPr>
        </p:pic>
        <p:grpSp>
          <p:nvGrpSpPr>
            <p:cNvPr id="572" name="Group 571">
              <a:extLst>
                <a:ext uri="{FF2B5EF4-FFF2-40B4-BE49-F238E27FC236}">
                  <a16:creationId xmlns:a16="http://schemas.microsoft.com/office/drawing/2014/main" id="{003C0D33-B8C2-46C1-9173-157D9CE6B07B}"/>
                </a:ext>
              </a:extLst>
            </p:cNvPr>
            <p:cNvGrpSpPr/>
            <p:nvPr/>
          </p:nvGrpSpPr>
          <p:grpSpPr>
            <a:xfrm>
              <a:off x="4723767" y="3080378"/>
              <a:ext cx="439858" cy="389301"/>
              <a:chOff x="3131835" y="4047725"/>
              <a:chExt cx="439858" cy="389301"/>
            </a:xfrm>
          </p:grpSpPr>
          <p:grpSp>
            <p:nvGrpSpPr>
              <p:cNvPr id="573" name="Group 572">
                <a:extLst>
                  <a:ext uri="{FF2B5EF4-FFF2-40B4-BE49-F238E27FC236}">
                    <a16:creationId xmlns:a16="http://schemas.microsoft.com/office/drawing/2014/main" id="{CF6F55E2-C9B2-4A1E-B06E-B6C023D03929}"/>
                  </a:ext>
                </a:extLst>
              </p:cNvPr>
              <p:cNvGrpSpPr/>
              <p:nvPr/>
            </p:nvGrpSpPr>
            <p:grpSpPr>
              <a:xfrm>
                <a:off x="3131835" y="4047725"/>
                <a:ext cx="182560" cy="348911"/>
                <a:chOff x="2136298" y="4226790"/>
                <a:chExt cx="196678" cy="375893"/>
              </a:xfrm>
            </p:grpSpPr>
            <p:sp>
              <p:nvSpPr>
                <p:cNvPr id="603" name="Rectangle 602">
                  <a:extLst>
                    <a:ext uri="{FF2B5EF4-FFF2-40B4-BE49-F238E27FC236}">
                      <a16:creationId xmlns:a16="http://schemas.microsoft.com/office/drawing/2014/main" id="{6154AC2F-DA5B-47A2-93E6-529AF8BC187F}"/>
                    </a:ext>
                  </a:extLst>
                </p:cNvPr>
                <p:cNvSpPr/>
                <p:nvPr/>
              </p:nvSpPr>
              <p:spPr bwMode="auto">
                <a:xfrm>
                  <a:off x="2138191" y="4226790"/>
                  <a:ext cx="194785" cy="375893"/>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04" name="server">
                  <a:extLst>
                    <a:ext uri="{FF2B5EF4-FFF2-40B4-BE49-F238E27FC236}">
                      <a16:creationId xmlns:a16="http://schemas.microsoft.com/office/drawing/2014/main" id="{16EC4974-35DF-4BF8-9978-9C96B28EDBDD}"/>
                    </a:ext>
                  </a:extLst>
                </p:cNvPr>
                <p:cNvSpPr>
                  <a:spLocks noChangeAspect="1" noEditPoints="1"/>
                </p:cNvSpPr>
                <p:nvPr/>
              </p:nvSpPr>
              <p:spPr bwMode="auto">
                <a:xfrm>
                  <a:off x="2136298" y="4235711"/>
                  <a:ext cx="192569" cy="365760"/>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14224"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sp>
            <p:nvSpPr>
              <p:cNvPr id="574" name="Oval 573">
                <a:extLst>
                  <a:ext uri="{FF2B5EF4-FFF2-40B4-BE49-F238E27FC236}">
                    <a16:creationId xmlns:a16="http://schemas.microsoft.com/office/drawing/2014/main" id="{C1AEE6E6-9AFE-4FC0-A3FD-EF5BFB3F6B07}"/>
                  </a:ext>
                </a:extLst>
              </p:cNvPr>
              <p:cNvSpPr/>
              <p:nvPr/>
            </p:nvSpPr>
            <p:spPr bwMode="auto">
              <a:xfrm>
                <a:off x="3218521" y="4213899"/>
                <a:ext cx="223127" cy="22312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576" name="Picture 575">
                <a:extLst>
                  <a:ext uri="{FF2B5EF4-FFF2-40B4-BE49-F238E27FC236}">
                    <a16:creationId xmlns:a16="http://schemas.microsoft.com/office/drawing/2014/main" id="{D739B82B-3215-4F0F-831B-AAA3C73A7268}"/>
                  </a:ext>
                </a:extLst>
              </p:cNvPr>
              <p:cNvPicPr>
                <a:picLocks noChangeAspect="1"/>
              </p:cNvPicPr>
              <p:nvPr/>
            </p:nvPicPr>
            <p:blipFill rotWithShape="1">
              <a:blip r:embed="rId46" cstate="email">
                <a:extLst>
                  <a:ext uri="{28A0092B-C50C-407E-A947-70E740481C1C}">
                    <a14:useLocalDpi xmlns:a14="http://schemas.microsoft.com/office/drawing/2010/main"/>
                  </a:ext>
                </a:extLst>
              </a:blip>
              <a:srcRect r="83295"/>
              <a:stretch/>
            </p:blipFill>
            <p:spPr>
              <a:xfrm>
                <a:off x="3414387" y="4255363"/>
                <a:ext cx="157306" cy="137160"/>
              </a:xfrm>
              <a:prstGeom prst="rect">
                <a:avLst/>
              </a:prstGeom>
            </p:spPr>
          </p:pic>
          <p:sp>
            <p:nvSpPr>
              <p:cNvPr id="602" name="Freeform 6">
                <a:extLst>
                  <a:ext uri="{FF2B5EF4-FFF2-40B4-BE49-F238E27FC236}">
                    <a16:creationId xmlns:a16="http://schemas.microsoft.com/office/drawing/2014/main" id="{33346D4F-7832-4AE9-97ED-1BB54263221F}"/>
                  </a:ext>
                </a:extLst>
              </p:cNvPr>
              <p:cNvSpPr>
                <a:spLocks noEditPoints="1"/>
              </p:cNvSpPr>
              <p:nvPr/>
            </p:nvSpPr>
            <p:spPr bwMode="auto">
              <a:xfrm>
                <a:off x="3256470" y="4258262"/>
                <a:ext cx="135502" cy="134064"/>
              </a:xfrm>
              <a:custGeom>
                <a:avLst/>
                <a:gdLst>
                  <a:gd name="T0" fmla="*/ 88 w 1374"/>
                  <a:gd name="T1" fmla="*/ 1258 h 1620"/>
                  <a:gd name="T2" fmla="*/ 40 w 1374"/>
                  <a:gd name="T3" fmla="*/ 1324 h 1620"/>
                  <a:gd name="T4" fmla="*/ 42 w 1374"/>
                  <a:gd name="T5" fmla="*/ 1484 h 1620"/>
                  <a:gd name="T6" fmla="*/ 386 w 1374"/>
                  <a:gd name="T7" fmla="*/ 1572 h 1620"/>
                  <a:gd name="T8" fmla="*/ 494 w 1374"/>
                  <a:gd name="T9" fmla="*/ 1488 h 1620"/>
                  <a:gd name="T10" fmla="*/ 266 w 1374"/>
                  <a:gd name="T11" fmla="*/ 1124 h 1620"/>
                  <a:gd name="T12" fmla="*/ 190 w 1374"/>
                  <a:gd name="T13" fmla="*/ 1036 h 1620"/>
                  <a:gd name="T14" fmla="*/ 364 w 1374"/>
                  <a:gd name="T15" fmla="*/ 682 h 1620"/>
                  <a:gd name="T16" fmla="*/ 452 w 1374"/>
                  <a:gd name="T17" fmla="*/ 438 h 1620"/>
                  <a:gd name="T18" fmla="*/ 478 w 1374"/>
                  <a:gd name="T19" fmla="*/ 92 h 1620"/>
                  <a:gd name="T20" fmla="*/ 656 w 1374"/>
                  <a:gd name="T21" fmla="*/ 0 h 1620"/>
                  <a:gd name="T22" fmla="*/ 922 w 1374"/>
                  <a:gd name="T23" fmla="*/ 168 h 1620"/>
                  <a:gd name="T24" fmla="*/ 978 w 1374"/>
                  <a:gd name="T25" fmla="*/ 502 h 1620"/>
                  <a:gd name="T26" fmla="*/ 1140 w 1374"/>
                  <a:gd name="T27" fmla="*/ 750 h 1620"/>
                  <a:gd name="T28" fmla="*/ 1224 w 1374"/>
                  <a:gd name="T29" fmla="*/ 1120 h 1620"/>
                  <a:gd name="T30" fmla="*/ 1078 w 1374"/>
                  <a:gd name="T31" fmla="*/ 1242 h 1620"/>
                  <a:gd name="T32" fmla="*/ 988 w 1374"/>
                  <a:gd name="T33" fmla="*/ 1172 h 1620"/>
                  <a:gd name="T34" fmla="*/ 932 w 1374"/>
                  <a:gd name="T35" fmla="*/ 1222 h 1620"/>
                  <a:gd name="T36" fmla="*/ 952 w 1374"/>
                  <a:gd name="T37" fmla="*/ 1542 h 1620"/>
                  <a:gd name="T38" fmla="*/ 1068 w 1374"/>
                  <a:gd name="T39" fmla="*/ 1560 h 1620"/>
                  <a:gd name="T40" fmla="*/ 1292 w 1374"/>
                  <a:gd name="T41" fmla="*/ 1434 h 1620"/>
                  <a:gd name="T42" fmla="*/ 1236 w 1374"/>
                  <a:gd name="T43" fmla="*/ 1276 h 1620"/>
                  <a:gd name="T44" fmla="*/ 1326 w 1374"/>
                  <a:gd name="T45" fmla="*/ 1330 h 1620"/>
                  <a:gd name="T46" fmla="*/ 1330 w 1374"/>
                  <a:gd name="T47" fmla="*/ 1438 h 1620"/>
                  <a:gd name="T48" fmla="*/ 1048 w 1374"/>
                  <a:gd name="T49" fmla="*/ 1614 h 1620"/>
                  <a:gd name="T50" fmla="*/ 900 w 1374"/>
                  <a:gd name="T51" fmla="*/ 1570 h 1620"/>
                  <a:gd name="T52" fmla="*/ 578 w 1374"/>
                  <a:gd name="T53" fmla="*/ 1546 h 1620"/>
                  <a:gd name="T54" fmla="*/ 356 w 1374"/>
                  <a:gd name="T55" fmla="*/ 1606 h 1620"/>
                  <a:gd name="T56" fmla="*/ 0 w 1374"/>
                  <a:gd name="T57" fmla="*/ 1464 h 1620"/>
                  <a:gd name="T58" fmla="*/ 14 w 1374"/>
                  <a:gd name="T59" fmla="*/ 1256 h 1620"/>
                  <a:gd name="T60" fmla="*/ 166 w 1374"/>
                  <a:gd name="T61" fmla="*/ 1186 h 1620"/>
                  <a:gd name="T62" fmla="*/ 438 w 1374"/>
                  <a:gd name="T63" fmla="*/ 716 h 1620"/>
                  <a:gd name="T64" fmla="*/ 358 w 1374"/>
                  <a:gd name="T65" fmla="*/ 934 h 1620"/>
                  <a:gd name="T66" fmla="*/ 288 w 1374"/>
                  <a:gd name="T67" fmla="*/ 1036 h 1620"/>
                  <a:gd name="T68" fmla="*/ 326 w 1374"/>
                  <a:gd name="T69" fmla="*/ 1124 h 1620"/>
                  <a:gd name="T70" fmla="*/ 520 w 1374"/>
                  <a:gd name="T71" fmla="*/ 1354 h 1620"/>
                  <a:gd name="T72" fmla="*/ 524 w 1374"/>
                  <a:gd name="T73" fmla="*/ 1412 h 1620"/>
                  <a:gd name="T74" fmla="*/ 790 w 1374"/>
                  <a:gd name="T75" fmla="*/ 1418 h 1620"/>
                  <a:gd name="T76" fmla="*/ 892 w 1374"/>
                  <a:gd name="T77" fmla="*/ 1424 h 1620"/>
                  <a:gd name="T78" fmla="*/ 914 w 1374"/>
                  <a:gd name="T79" fmla="*/ 1402 h 1620"/>
                  <a:gd name="T80" fmla="*/ 948 w 1374"/>
                  <a:gd name="T81" fmla="*/ 1130 h 1620"/>
                  <a:gd name="T82" fmla="*/ 976 w 1374"/>
                  <a:gd name="T83" fmla="*/ 930 h 1620"/>
                  <a:gd name="T84" fmla="*/ 842 w 1374"/>
                  <a:gd name="T85" fmla="*/ 588 h 1620"/>
                  <a:gd name="T86" fmla="*/ 820 w 1374"/>
                  <a:gd name="T87" fmla="*/ 438 h 1620"/>
                  <a:gd name="T88" fmla="*/ 700 w 1374"/>
                  <a:gd name="T89" fmla="*/ 370 h 1620"/>
                  <a:gd name="T90" fmla="*/ 744 w 1374"/>
                  <a:gd name="T91" fmla="*/ 288 h 1620"/>
                  <a:gd name="T92" fmla="*/ 802 w 1374"/>
                  <a:gd name="T93" fmla="*/ 390 h 1620"/>
                  <a:gd name="T94" fmla="*/ 786 w 1374"/>
                  <a:gd name="T95" fmla="*/ 246 h 1620"/>
                  <a:gd name="T96" fmla="*/ 674 w 1374"/>
                  <a:gd name="T97" fmla="*/ 302 h 1620"/>
                  <a:gd name="T98" fmla="*/ 538 w 1374"/>
                  <a:gd name="T99" fmla="*/ 246 h 1620"/>
                  <a:gd name="T100" fmla="*/ 494 w 1374"/>
                  <a:gd name="T101" fmla="*/ 368 h 1620"/>
                  <a:gd name="T102" fmla="*/ 508 w 1374"/>
                  <a:gd name="T103" fmla="*/ 344 h 1620"/>
                  <a:gd name="T104" fmla="*/ 558 w 1374"/>
                  <a:gd name="T105" fmla="*/ 304 h 1620"/>
                  <a:gd name="T106" fmla="*/ 510 w 1374"/>
                  <a:gd name="T107" fmla="*/ 418 h 1620"/>
                  <a:gd name="T108" fmla="*/ 576 w 1374"/>
                  <a:gd name="T109" fmla="*/ 514 h 1620"/>
                  <a:gd name="T110" fmla="*/ 792 w 1374"/>
                  <a:gd name="T111" fmla="*/ 466 h 1620"/>
                  <a:gd name="T112" fmla="*/ 570 w 1374"/>
                  <a:gd name="T113" fmla="*/ 560 h 1620"/>
                  <a:gd name="T114" fmla="*/ 762 w 1374"/>
                  <a:gd name="T115" fmla="*/ 514 h 1620"/>
                  <a:gd name="T116" fmla="*/ 568 w 1374"/>
                  <a:gd name="T117" fmla="*/ 618 h 1620"/>
                  <a:gd name="T118" fmla="*/ 1078 w 1374"/>
                  <a:gd name="T119" fmla="*/ 892 h 1620"/>
                  <a:gd name="T120" fmla="*/ 1072 w 1374"/>
                  <a:gd name="T121" fmla="*/ 986 h 1620"/>
                  <a:gd name="T122" fmla="*/ 870 w 1374"/>
                  <a:gd name="T123" fmla="*/ 496 h 1620"/>
                  <a:gd name="T124" fmla="*/ 924 w 1374"/>
                  <a:gd name="T125" fmla="*/ 514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4" h="1620">
                    <a:moveTo>
                      <a:pt x="174" y="1170"/>
                    </a:moveTo>
                    <a:lnTo>
                      <a:pt x="174" y="1170"/>
                    </a:lnTo>
                    <a:lnTo>
                      <a:pt x="174" y="1188"/>
                    </a:lnTo>
                    <a:lnTo>
                      <a:pt x="172" y="1204"/>
                    </a:lnTo>
                    <a:lnTo>
                      <a:pt x="168" y="1218"/>
                    </a:lnTo>
                    <a:lnTo>
                      <a:pt x="162" y="1230"/>
                    </a:lnTo>
                    <a:lnTo>
                      <a:pt x="154" y="1238"/>
                    </a:lnTo>
                    <a:lnTo>
                      <a:pt x="142" y="1246"/>
                    </a:lnTo>
                    <a:lnTo>
                      <a:pt x="130" y="1252"/>
                    </a:lnTo>
                    <a:lnTo>
                      <a:pt x="114" y="1256"/>
                    </a:lnTo>
                    <a:lnTo>
                      <a:pt x="114" y="1256"/>
                    </a:lnTo>
                    <a:lnTo>
                      <a:pt x="88" y="1258"/>
                    </a:lnTo>
                    <a:lnTo>
                      <a:pt x="64" y="1258"/>
                    </a:lnTo>
                    <a:lnTo>
                      <a:pt x="64" y="1258"/>
                    </a:lnTo>
                    <a:lnTo>
                      <a:pt x="52" y="1260"/>
                    </a:lnTo>
                    <a:lnTo>
                      <a:pt x="42" y="1262"/>
                    </a:lnTo>
                    <a:lnTo>
                      <a:pt x="34" y="1266"/>
                    </a:lnTo>
                    <a:lnTo>
                      <a:pt x="28" y="1272"/>
                    </a:lnTo>
                    <a:lnTo>
                      <a:pt x="26" y="1278"/>
                    </a:lnTo>
                    <a:lnTo>
                      <a:pt x="24" y="1286"/>
                    </a:lnTo>
                    <a:lnTo>
                      <a:pt x="26" y="1294"/>
                    </a:lnTo>
                    <a:lnTo>
                      <a:pt x="30" y="1304"/>
                    </a:lnTo>
                    <a:lnTo>
                      <a:pt x="30" y="1304"/>
                    </a:lnTo>
                    <a:lnTo>
                      <a:pt x="40" y="1324"/>
                    </a:lnTo>
                    <a:lnTo>
                      <a:pt x="46" y="1342"/>
                    </a:lnTo>
                    <a:lnTo>
                      <a:pt x="50" y="1360"/>
                    </a:lnTo>
                    <a:lnTo>
                      <a:pt x="52" y="1378"/>
                    </a:lnTo>
                    <a:lnTo>
                      <a:pt x="52" y="1396"/>
                    </a:lnTo>
                    <a:lnTo>
                      <a:pt x="48" y="1416"/>
                    </a:lnTo>
                    <a:lnTo>
                      <a:pt x="42" y="1434"/>
                    </a:lnTo>
                    <a:lnTo>
                      <a:pt x="32" y="1452"/>
                    </a:lnTo>
                    <a:lnTo>
                      <a:pt x="32" y="1452"/>
                    </a:lnTo>
                    <a:lnTo>
                      <a:pt x="32" y="1456"/>
                    </a:lnTo>
                    <a:lnTo>
                      <a:pt x="32" y="1460"/>
                    </a:lnTo>
                    <a:lnTo>
                      <a:pt x="36" y="1472"/>
                    </a:lnTo>
                    <a:lnTo>
                      <a:pt x="42" y="1484"/>
                    </a:lnTo>
                    <a:lnTo>
                      <a:pt x="50" y="1492"/>
                    </a:lnTo>
                    <a:lnTo>
                      <a:pt x="50" y="1492"/>
                    </a:lnTo>
                    <a:lnTo>
                      <a:pt x="60" y="1498"/>
                    </a:lnTo>
                    <a:lnTo>
                      <a:pt x="72" y="1500"/>
                    </a:lnTo>
                    <a:lnTo>
                      <a:pt x="98" y="1506"/>
                    </a:lnTo>
                    <a:lnTo>
                      <a:pt x="98" y="1506"/>
                    </a:lnTo>
                    <a:lnTo>
                      <a:pt x="216" y="1536"/>
                    </a:lnTo>
                    <a:lnTo>
                      <a:pt x="276" y="1550"/>
                    </a:lnTo>
                    <a:lnTo>
                      <a:pt x="336" y="1564"/>
                    </a:lnTo>
                    <a:lnTo>
                      <a:pt x="336" y="1564"/>
                    </a:lnTo>
                    <a:lnTo>
                      <a:pt x="360" y="1568"/>
                    </a:lnTo>
                    <a:lnTo>
                      <a:pt x="386" y="1572"/>
                    </a:lnTo>
                    <a:lnTo>
                      <a:pt x="412" y="1572"/>
                    </a:lnTo>
                    <a:lnTo>
                      <a:pt x="438" y="1570"/>
                    </a:lnTo>
                    <a:lnTo>
                      <a:pt x="438" y="1570"/>
                    </a:lnTo>
                    <a:lnTo>
                      <a:pt x="452" y="1566"/>
                    </a:lnTo>
                    <a:lnTo>
                      <a:pt x="464" y="1560"/>
                    </a:lnTo>
                    <a:lnTo>
                      <a:pt x="476" y="1552"/>
                    </a:lnTo>
                    <a:lnTo>
                      <a:pt x="484" y="1542"/>
                    </a:lnTo>
                    <a:lnTo>
                      <a:pt x="490" y="1532"/>
                    </a:lnTo>
                    <a:lnTo>
                      <a:pt x="494" y="1518"/>
                    </a:lnTo>
                    <a:lnTo>
                      <a:pt x="494" y="1504"/>
                    </a:lnTo>
                    <a:lnTo>
                      <a:pt x="494" y="1488"/>
                    </a:lnTo>
                    <a:lnTo>
                      <a:pt x="494" y="1488"/>
                    </a:lnTo>
                    <a:lnTo>
                      <a:pt x="490" y="1468"/>
                    </a:lnTo>
                    <a:lnTo>
                      <a:pt x="486" y="1448"/>
                    </a:lnTo>
                    <a:lnTo>
                      <a:pt x="480" y="1430"/>
                    </a:lnTo>
                    <a:lnTo>
                      <a:pt x="472" y="1412"/>
                    </a:lnTo>
                    <a:lnTo>
                      <a:pt x="472" y="1412"/>
                    </a:lnTo>
                    <a:lnTo>
                      <a:pt x="386" y="1284"/>
                    </a:lnTo>
                    <a:lnTo>
                      <a:pt x="344" y="1220"/>
                    </a:lnTo>
                    <a:lnTo>
                      <a:pt x="298" y="1158"/>
                    </a:lnTo>
                    <a:lnTo>
                      <a:pt x="298" y="1158"/>
                    </a:lnTo>
                    <a:lnTo>
                      <a:pt x="290" y="1146"/>
                    </a:lnTo>
                    <a:lnTo>
                      <a:pt x="278" y="1134"/>
                    </a:lnTo>
                    <a:lnTo>
                      <a:pt x="266" y="1124"/>
                    </a:lnTo>
                    <a:lnTo>
                      <a:pt x="254" y="1118"/>
                    </a:lnTo>
                    <a:lnTo>
                      <a:pt x="240" y="1114"/>
                    </a:lnTo>
                    <a:lnTo>
                      <a:pt x="224" y="1112"/>
                    </a:lnTo>
                    <a:lnTo>
                      <a:pt x="208" y="1116"/>
                    </a:lnTo>
                    <a:lnTo>
                      <a:pt x="190" y="1122"/>
                    </a:lnTo>
                    <a:lnTo>
                      <a:pt x="190" y="1122"/>
                    </a:lnTo>
                    <a:lnTo>
                      <a:pt x="186" y="1108"/>
                    </a:lnTo>
                    <a:lnTo>
                      <a:pt x="184" y="1092"/>
                    </a:lnTo>
                    <a:lnTo>
                      <a:pt x="184" y="1078"/>
                    </a:lnTo>
                    <a:lnTo>
                      <a:pt x="184" y="1064"/>
                    </a:lnTo>
                    <a:lnTo>
                      <a:pt x="186" y="1050"/>
                    </a:lnTo>
                    <a:lnTo>
                      <a:pt x="190" y="1036"/>
                    </a:lnTo>
                    <a:lnTo>
                      <a:pt x="200" y="1008"/>
                    </a:lnTo>
                    <a:lnTo>
                      <a:pt x="200" y="1008"/>
                    </a:lnTo>
                    <a:lnTo>
                      <a:pt x="232" y="940"/>
                    </a:lnTo>
                    <a:lnTo>
                      <a:pt x="248" y="906"/>
                    </a:lnTo>
                    <a:lnTo>
                      <a:pt x="262" y="870"/>
                    </a:lnTo>
                    <a:lnTo>
                      <a:pt x="262" y="870"/>
                    </a:lnTo>
                    <a:lnTo>
                      <a:pt x="280" y="820"/>
                    </a:lnTo>
                    <a:lnTo>
                      <a:pt x="304" y="772"/>
                    </a:lnTo>
                    <a:lnTo>
                      <a:pt x="316" y="748"/>
                    </a:lnTo>
                    <a:lnTo>
                      <a:pt x="332" y="726"/>
                    </a:lnTo>
                    <a:lnTo>
                      <a:pt x="348" y="704"/>
                    </a:lnTo>
                    <a:lnTo>
                      <a:pt x="364" y="682"/>
                    </a:lnTo>
                    <a:lnTo>
                      <a:pt x="364" y="682"/>
                    </a:lnTo>
                    <a:lnTo>
                      <a:pt x="378" y="666"/>
                    </a:lnTo>
                    <a:lnTo>
                      <a:pt x="390" y="650"/>
                    </a:lnTo>
                    <a:lnTo>
                      <a:pt x="390" y="650"/>
                    </a:lnTo>
                    <a:lnTo>
                      <a:pt x="406" y="628"/>
                    </a:lnTo>
                    <a:lnTo>
                      <a:pt x="422" y="604"/>
                    </a:lnTo>
                    <a:lnTo>
                      <a:pt x="434" y="578"/>
                    </a:lnTo>
                    <a:lnTo>
                      <a:pt x="444" y="552"/>
                    </a:lnTo>
                    <a:lnTo>
                      <a:pt x="452" y="526"/>
                    </a:lnTo>
                    <a:lnTo>
                      <a:pt x="456" y="498"/>
                    </a:lnTo>
                    <a:lnTo>
                      <a:pt x="456" y="468"/>
                    </a:lnTo>
                    <a:lnTo>
                      <a:pt x="452" y="438"/>
                    </a:lnTo>
                    <a:lnTo>
                      <a:pt x="452" y="438"/>
                    </a:lnTo>
                    <a:lnTo>
                      <a:pt x="448" y="406"/>
                    </a:lnTo>
                    <a:lnTo>
                      <a:pt x="446" y="374"/>
                    </a:lnTo>
                    <a:lnTo>
                      <a:pt x="444" y="310"/>
                    </a:lnTo>
                    <a:lnTo>
                      <a:pt x="446" y="246"/>
                    </a:lnTo>
                    <a:lnTo>
                      <a:pt x="450" y="182"/>
                    </a:lnTo>
                    <a:lnTo>
                      <a:pt x="450" y="182"/>
                    </a:lnTo>
                    <a:lnTo>
                      <a:pt x="452" y="162"/>
                    </a:lnTo>
                    <a:lnTo>
                      <a:pt x="456" y="144"/>
                    </a:lnTo>
                    <a:lnTo>
                      <a:pt x="462" y="124"/>
                    </a:lnTo>
                    <a:lnTo>
                      <a:pt x="470" y="108"/>
                    </a:lnTo>
                    <a:lnTo>
                      <a:pt x="478" y="92"/>
                    </a:lnTo>
                    <a:lnTo>
                      <a:pt x="488" y="76"/>
                    </a:lnTo>
                    <a:lnTo>
                      <a:pt x="500" y="62"/>
                    </a:lnTo>
                    <a:lnTo>
                      <a:pt x="514" y="50"/>
                    </a:lnTo>
                    <a:lnTo>
                      <a:pt x="528" y="40"/>
                    </a:lnTo>
                    <a:lnTo>
                      <a:pt x="544" y="30"/>
                    </a:lnTo>
                    <a:lnTo>
                      <a:pt x="560" y="20"/>
                    </a:lnTo>
                    <a:lnTo>
                      <a:pt x="578" y="14"/>
                    </a:lnTo>
                    <a:lnTo>
                      <a:pt x="596" y="8"/>
                    </a:lnTo>
                    <a:lnTo>
                      <a:pt x="614" y="4"/>
                    </a:lnTo>
                    <a:lnTo>
                      <a:pt x="634" y="2"/>
                    </a:lnTo>
                    <a:lnTo>
                      <a:pt x="656" y="0"/>
                    </a:lnTo>
                    <a:lnTo>
                      <a:pt x="656" y="0"/>
                    </a:lnTo>
                    <a:lnTo>
                      <a:pt x="686" y="2"/>
                    </a:lnTo>
                    <a:lnTo>
                      <a:pt x="718" y="6"/>
                    </a:lnTo>
                    <a:lnTo>
                      <a:pt x="746" y="12"/>
                    </a:lnTo>
                    <a:lnTo>
                      <a:pt x="772" y="20"/>
                    </a:lnTo>
                    <a:lnTo>
                      <a:pt x="798" y="32"/>
                    </a:lnTo>
                    <a:lnTo>
                      <a:pt x="822" y="46"/>
                    </a:lnTo>
                    <a:lnTo>
                      <a:pt x="844" y="60"/>
                    </a:lnTo>
                    <a:lnTo>
                      <a:pt x="864" y="78"/>
                    </a:lnTo>
                    <a:lnTo>
                      <a:pt x="882" y="98"/>
                    </a:lnTo>
                    <a:lnTo>
                      <a:pt x="898" y="120"/>
                    </a:lnTo>
                    <a:lnTo>
                      <a:pt x="910" y="144"/>
                    </a:lnTo>
                    <a:lnTo>
                      <a:pt x="922" y="168"/>
                    </a:lnTo>
                    <a:lnTo>
                      <a:pt x="930" y="196"/>
                    </a:lnTo>
                    <a:lnTo>
                      <a:pt x="938" y="224"/>
                    </a:lnTo>
                    <a:lnTo>
                      <a:pt x="940" y="254"/>
                    </a:lnTo>
                    <a:lnTo>
                      <a:pt x="942" y="286"/>
                    </a:lnTo>
                    <a:lnTo>
                      <a:pt x="942" y="286"/>
                    </a:lnTo>
                    <a:lnTo>
                      <a:pt x="944" y="344"/>
                    </a:lnTo>
                    <a:lnTo>
                      <a:pt x="946" y="370"/>
                    </a:lnTo>
                    <a:lnTo>
                      <a:pt x="950" y="398"/>
                    </a:lnTo>
                    <a:lnTo>
                      <a:pt x="956" y="426"/>
                    </a:lnTo>
                    <a:lnTo>
                      <a:pt x="962" y="452"/>
                    </a:lnTo>
                    <a:lnTo>
                      <a:pt x="968" y="478"/>
                    </a:lnTo>
                    <a:lnTo>
                      <a:pt x="978" y="502"/>
                    </a:lnTo>
                    <a:lnTo>
                      <a:pt x="988" y="528"/>
                    </a:lnTo>
                    <a:lnTo>
                      <a:pt x="998" y="552"/>
                    </a:lnTo>
                    <a:lnTo>
                      <a:pt x="1012" y="576"/>
                    </a:lnTo>
                    <a:lnTo>
                      <a:pt x="1024" y="600"/>
                    </a:lnTo>
                    <a:lnTo>
                      <a:pt x="1040" y="622"/>
                    </a:lnTo>
                    <a:lnTo>
                      <a:pt x="1056" y="646"/>
                    </a:lnTo>
                    <a:lnTo>
                      <a:pt x="1074" y="668"/>
                    </a:lnTo>
                    <a:lnTo>
                      <a:pt x="1094" y="690"/>
                    </a:lnTo>
                    <a:lnTo>
                      <a:pt x="1094" y="690"/>
                    </a:lnTo>
                    <a:lnTo>
                      <a:pt x="1110" y="710"/>
                    </a:lnTo>
                    <a:lnTo>
                      <a:pt x="1126" y="730"/>
                    </a:lnTo>
                    <a:lnTo>
                      <a:pt x="1140" y="750"/>
                    </a:lnTo>
                    <a:lnTo>
                      <a:pt x="1152" y="772"/>
                    </a:lnTo>
                    <a:lnTo>
                      <a:pt x="1176" y="814"/>
                    </a:lnTo>
                    <a:lnTo>
                      <a:pt x="1196" y="860"/>
                    </a:lnTo>
                    <a:lnTo>
                      <a:pt x="1212" y="908"/>
                    </a:lnTo>
                    <a:lnTo>
                      <a:pt x="1224" y="956"/>
                    </a:lnTo>
                    <a:lnTo>
                      <a:pt x="1232" y="1006"/>
                    </a:lnTo>
                    <a:lnTo>
                      <a:pt x="1236" y="1056"/>
                    </a:lnTo>
                    <a:lnTo>
                      <a:pt x="1236" y="1056"/>
                    </a:lnTo>
                    <a:lnTo>
                      <a:pt x="1236" y="1072"/>
                    </a:lnTo>
                    <a:lnTo>
                      <a:pt x="1234" y="1088"/>
                    </a:lnTo>
                    <a:lnTo>
                      <a:pt x="1230" y="1104"/>
                    </a:lnTo>
                    <a:lnTo>
                      <a:pt x="1224" y="1120"/>
                    </a:lnTo>
                    <a:lnTo>
                      <a:pt x="1218" y="1134"/>
                    </a:lnTo>
                    <a:lnTo>
                      <a:pt x="1208" y="1150"/>
                    </a:lnTo>
                    <a:lnTo>
                      <a:pt x="1198" y="1164"/>
                    </a:lnTo>
                    <a:lnTo>
                      <a:pt x="1188" y="1178"/>
                    </a:lnTo>
                    <a:lnTo>
                      <a:pt x="1176" y="1192"/>
                    </a:lnTo>
                    <a:lnTo>
                      <a:pt x="1162" y="1204"/>
                    </a:lnTo>
                    <a:lnTo>
                      <a:pt x="1148" y="1214"/>
                    </a:lnTo>
                    <a:lnTo>
                      <a:pt x="1134" y="1222"/>
                    </a:lnTo>
                    <a:lnTo>
                      <a:pt x="1120" y="1230"/>
                    </a:lnTo>
                    <a:lnTo>
                      <a:pt x="1106" y="1236"/>
                    </a:lnTo>
                    <a:lnTo>
                      <a:pt x="1092" y="1240"/>
                    </a:lnTo>
                    <a:lnTo>
                      <a:pt x="1078" y="1242"/>
                    </a:lnTo>
                    <a:lnTo>
                      <a:pt x="1078" y="1242"/>
                    </a:lnTo>
                    <a:lnTo>
                      <a:pt x="1066" y="1242"/>
                    </a:lnTo>
                    <a:lnTo>
                      <a:pt x="1054" y="1240"/>
                    </a:lnTo>
                    <a:lnTo>
                      <a:pt x="1042" y="1236"/>
                    </a:lnTo>
                    <a:lnTo>
                      <a:pt x="1032" y="1232"/>
                    </a:lnTo>
                    <a:lnTo>
                      <a:pt x="1022" y="1226"/>
                    </a:lnTo>
                    <a:lnTo>
                      <a:pt x="1014" y="1218"/>
                    </a:lnTo>
                    <a:lnTo>
                      <a:pt x="1008" y="1208"/>
                    </a:lnTo>
                    <a:lnTo>
                      <a:pt x="1000" y="1196"/>
                    </a:lnTo>
                    <a:lnTo>
                      <a:pt x="1000" y="1196"/>
                    </a:lnTo>
                    <a:lnTo>
                      <a:pt x="994" y="1184"/>
                    </a:lnTo>
                    <a:lnTo>
                      <a:pt x="988" y="1172"/>
                    </a:lnTo>
                    <a:lnTo>
                      <a:pt x="988" y="1172"/>
                    </a:lnTo>
                    <a:lnTo>
                      <a:pt x="972" y="1158"/>
                    </a:lnTo>
                    <a:lnTo>
                      <a:pt x="964" y="1152"/>
                    </a:lnTo>
                    <a:lnTo>
                      <a:pt x="958" y="1152"/>
                    </a:lnTo>
                    <a:lnTo>
                      <a:pt x="958" y="1152"/>
                    </a:lnTo>
                    <a:lnTo>
                      <a:pt x="950" y="1154"/>
                    </a:lnTo>
                    <a:lnTo>
                      <a:pt x="942" y="1162"/>
                    </a:lnTo>
                    <a:lnTo>
                      <a:pt x="936" y="1170"/>
                    </a:lnTo>
                    <a:lnTo>
                      <a:pt x="934" y="1180"/>
                    </a:lnTo>
                    <a:lnTo>
                      <a:pt x="934" y="1180"/>
                    </a:lnTo>
                    <a:lnTo>
                      <a:pt x="932" y="1200"/>
                    </a:lnTo>
                    <a:lnTo>
                      <a:pt x="932" y="1222"/>
                    </a:lnTo>
                    <a:lnTo>
                      <a:pt x="932" y="1266"/>
                    </a:lnTo>
                    <a:lnTo>
                      <a:pt x="932" y="1266"/>
                    </a:lnTo>
                    <a:lnTo>
                      <a:pt x="940" y="1432"/>
                    </a:lnTo>
                    <a:lnTo>
                      <a:pt x="940" y="1432"/>
                    </a:lnTo>
                    <a:lnTo>
                      <a:pt x="938" y="1456"/>
                    </a:lnTo>
                    <a:lnTo>
                      <a:pt x="936" y="1480"/>
                    </a:lnTo>
                    <a:lnTo>
                      <a:pt x="936" y="1480"/>
                    </a:lnTo>
                    <a:lnTo>
                      <a:pt x="936" y="1494"/>
                    </a:lnTo>
                    <a:lnTo>
                      <a:pt x="938" y="1508"/>
                    </a:lnTo>
                    <a:lnTo>
                      <a:pt x="942" y="1520"/>
                    </a:lnTo>
                    <a:lnTo>
                      <a:pt x="946" y="1532"/>
                    </a:lnTo>
                    <a:lnTo>
                      <a:pt x="952" y="1542"/>
                    </a:lnTo>
                    <a:lnTo>
                      <a:pt x="960" y="1550"/>
                    </a:lnTo>
                    <a:lnTo>
                      <a:pt x="966" y="1558"/>
                    </a:lnTo>
                    <a:lnTo>
                      <a:pt x="976" y="1564"/>
                    </a:lnTo>
                    <a:lnTo>
                      <a:pt x="986" y="1570"/>
                    </a:lnTo>
                    <a:lnTo>
                      <a:pt x="996" y="1572"/>
                    </a:lnTo>
                    <a:lnTo>
                      <a:pt x="1006" y="1574"/>
                    </a:lnTo>
                    <a:lnTo>
                      <a:pt x="1018" y="1574"/>
                    </a:lnTo>
                    <a:lnTo>
                      <a:pt x="1030" y="1574"/>
                    </a:lnTo>
                    <a:lnTo>
                      <a:pt x="1042" y="1570"/>
                    </a:lnTo>
                    <a:lnTo>
                      <a:pt x="1056" y="1566"/>
                    </a:lnTo>
                    <a:lnTo>
                      <a:pt x="1068" y="1560"/>
                    </a:lnTo>
                    <a:lnTo>
                      <a:pt x="1068" y="1560"/>
                    </a:lnTo>
                    <a:lnTo>
                      <a:pt x="1082" y="1552"/>
                    </a:lnTo>
                    <a:lnTo>
                      <a:pt x="1092" y="1544"/>
                    </a:lnTo>
                    <a:lnTo>
                      <a:pt x="1092" y="1544"/>
                    </a:lnTo>
                    <a:lnTo>
                      <a:pt x="1114" y="1526"/>
                    </a:lnTo>
                    <a:lnTo>
                      <a:pt x="1136" y="1510"/>
                    </a:lnTo>
                    <a:lnTo>
                      <a:pt x="1158" y="1496"/>
                    </a:lnTo>
                    <a:lnTo>
                      <a:pt x="1182" y="1482"/>
                    </a:lnTo>
                    <a:lnTo>
                      <a:pt x="1206" y="1470"/>
                    </a:lnTo>
                    <a:lnTo>
                      <a:pt x="1232" y="1458"/>
                    </a:lnTo>
                    <a:lnTo>
                      <a:pt x="1282" y="1438"/>
                    </a:lnTo>
                    <a:lnTo>
                      <a:pt x="1282" y="1438"/>
                    </a:lnTo>
                    <a:lnTo>
                      <a:pt x="1292" y="1434"/>
                    </a:lnTo>
                    <a:lnTo>
                      <a:pt x="1302" y="1428"/>
                    </a:lnTo>
                    <a:lnTo>
                      <a:pt x="1320" y="1416"/>
                    </a:lnTo>
                    <a:lnTo>
                      <a:pt x="1354" y="1386"/>
                    </a:lnTo>
                    <a:lnTo>
                      <a:pt x="1354" y="1386"/>
                    </a:lnTo>
                    <a:lnTo>
                      <a:pt x="1320" y="1360"/>
                    </a:lnTo>
                    <a:lnTo>
                      <a:pt x="1304" y="1348"/>
                    </a:lnTo>
                    <a:lnTo>
                      <a:pt x="1286" y="1336"/>
                    </a:lnTo>
                    <a:lnTo>
                      <a:pt x="1286" y="1336"/>
                    </a:lnTo>
                    <a:lnTo>
                      <a:pt x="1270" y="1326"/>
                    </a:lnTo>
                    <a:lnTo>
                      <a:pt x="1254" y="1312"/>
                    </a:lnTo>
                    <a:lnTo>
                      <a:pt x="1244" y="1296"/>
                    </a:lnTo>
                    <a:lnTo>
                      <a:pt x="1236" y="1276"/>
                    </a:lnTo>
                    <a:lnTo>
                      <a:pt x="1232" y="1256"/>
                    </a:lnTo>
                    <a:lnTo>
                      <a:pt x="1230" y="1232"/>
                    </a:lnTo>
                    <a:lnTo>
                      <a:pt x="1234" y="1208"/>
                    </a:lnTo>
                    <a:lnTo>
                      <a:pt x="1242" y="1182"/>
                    </a:lnTo>
                    <a:lnTo>
                      <a:pt x="1242" y="1182"/>
                    </a:lnTo>
                    <a:lnTo>
                      <a:pt x="1244" y="1210"/>
                    </a:lnTo>
                    <a:lnTo>
                      <a:pt x="1252" y="1236"/>
                    </a:lnTo>
                    <a:lnTo>
                      <a:pt x="1260" y="1260"/>
                    </a:lnTo>
                    <a:lnTo>
                      <a:pt x="1274" y="1280"/>
                    </a:lnTo>
                    <a:lnTo>
                      <a:pt x="1288" y="1298"/>
                    </a:lnTo>
                    <a:lnTo>
                      <a:pt x="1306" y="1316"/>
                    </a:lnTo>
                    <a:lnTo>
                      <a:pt x="1326" y="1330"/>
                    </a:lnTo>
                    <a:lnTo>
                      <a:pt x="1348" y="1344"/>
                    </a:lnTo>
                    <a:lnTo>
                      <a:pt x="1348" y="1344"/>
                    </a:lnTo>
                    <a:lnTo>
                      <a:pt x="1360" y="1352"/>
                    </a:lnTo>
                    <a:lnTo>
                      <a:pt x="1368" y="1360"/>
                    </a:lnTo>
                    <a:lnTo>
                      <a:pt x="1374" y="1370"/>
                    </a:lnTo>
                    <a:lnTo>
                      <a:pt x="1374" y="1382"/>
                    </a:lnTo>
                    <a:lnTo>
                      <a:pt x="1374" y="1392"/>
                    </a:lnTo>
                    <a:lnTo>
                      <a:pt x="1368" y="1404"/>
                    </a:lnTo>
                    <a:lnTo>
                      <a:pt x="1360" y="1414"/>
                    </a:lnTo>
                    <a:lnTo>
                      <a:pt x="1350" y="1424"/>
                    </a:lnTo>
                    <a:lnTo>
                      <a:pt x="1350" y="1424"/>
                    </a:lnTo>
                    <a:lnTo>
                      <a:pt x="1330" y="1438"/>
                    </a:lnTo>
                    <a:lnTo>
                      <a:pt x="1310" y="1450"/>
                    </a:lnTo>
                    <a:lnTo>
                      <a:pt x="1288" y="1462"/>
                    </a:lnTo>
                    <a:lnTo>
                      <a:pt x="1268" y="1474"/>
                    </a:lnTo>
                    <a:lnTo>
                      <a:pt x="1268" y="1474"/>
                    </a:lnTo>
                    <a:lnTo>
                      <a:pt x="1182" y="1528"/>
                    </a:lnTo>
                    <a:lnTo>
                      <a:pt x="1140" y="1558"/>
                    </a:lnTo>
                    <a:lnTo>
                      <a:pt x="1100" y="1588"/>
                    </a:lnTo>
                    <a:lnTo>
                      <a:pt x="1100" y="1588"/>
                    </a:lnTo>
                    <a:lnTo>
                      <a:pt x="1088" y="1596"/>
                    </a:lnTo>
                    <a:lnTo>
                      <a:pt x="1074" y="1602"/>
                    </a:lnTo>
                    <a:lnTo>
                      <a:pt x="1062" y="1608"/>
                    </a:lnTo>
                    <a:lnTo>
                      <a:pt x="1048" y="1614"/>
                    </a:lnTo>
                    <a:lnTo>
                      <a:pt x="1036" y="1616"/>
                    </a:lnTo>
                    <a:lnTo>
                      <a:pt x="1022" y="1618"/>
                    </a:lnTo>
                    <a:lnTo>
                      <a:pt x="1008" y="1620"/>
                    </a:lnTo>
                    <a:lnTo>
                      <a:pt x="996" y="1618"/>
                    </a:lnTo>
                    <a:lnTo>
                      <a:pt x="982" y="1616"/>
                    </a:lnTo>
                    <a:lnTo>
                      <a:pt x="968" y="1614"/>
                    </a:lnTo>
                    <a:lnTo>
                      <a:pt x="956" y="1610"/>
                    </a:lnTo>
                    <a:lnTo>
                      <a:pt x="944" y="1604"/>
                    </a:lnTo>
                    <a:lnTo>
                      <a:pt x="932" y="1598"/>
                    </a:lnTo>
                    <a:lnTo>
                      <a:pt x="920" y="1590"/>
                    </a:lnTo>
                    <a:lnTo>
                      <a:pt x="910" y="1580"/>
                    </a:lnTo>
                    <a:lnTo>
                      <a:pt x="900" y="1570"/>
                    </a:lnTo>
                    <a:lnTo>
                      <a:pt x="900" y="1570"/>
                    </a:lnTo>
                    <a:lnTo>
                      <a:pt x="888" y="1558"/>
                    </a:lnTo>
                    <a:lnTo>
                      <a:pt x="872" y="1548"/>
                    </a:lnTo>
                    <a:lnTo>
                      <a:pt x="854" y="1540"/>
                    </a:lnTo>
                    <a:lnTo>
                      <a:pt x="838" y="1538"/>
                    </a:lnTo>
                    <a:lnTo>
                      <a:pt x="838" y="1538"/>
                    </a:lnTo>
                    <a:lnTo>
                      <a:pt x="780" y="1536"/>
                    </a:lnTo>
                    <a:lnTo>
                      <a:pt x="724" y="1534"/>
                    </a:lnTo>
                    <a:lnTo>
                      <a:pt x="666" y="1536"/>
                    </a:lnTo>
                    <a:lnTo>
                      <a:pt x="610" y="1540"/>
                    </a:lnTo>
                    <a:lnTo>
                      <a:pt x="610" y="1540"/>
                    </a:lnTo>
                    <a:lnTo>
                      <a:pt x="578" y="1546"/>
                    </a:lnTo>
                    <a:lnTo>
                      <a:pt x="546" y="1556"/>
                    </a:lnTo>
                    <a:lnTo>
                      <a:pt x="516" y="1570"/>
                    </a:lnTo>
                    <a:lnTo>
                      <a:pt x="488" y="1584"/>
                    </a:lnTo>
                    <a:lnTo>
                      <a:pt x="488" y="1584"/>
                    </a:lnTo>
                    <a:lnTo>
                      <a:pt x="472" y="1594"/>
                    </a:lnTo>
                    <a:lnTo>
                      <a:pt x="456" y="1602"/>
                    </a:lnTo>
                    <a:lnTo>
                      <a:pt x="440" y="1608"/>
                    </a:lnTo>
                    <a:lnTo>
                      <a:pt x="424" y="1610"/>
                    </a:lnTo>
                    <a:lnTo>
                      <a:pt x="408" y="1612"/>
                    </a:lnTo>
                    <a:lnTo>
                      <a:pt x="392" y="1612"/>
                    </a:lnTo>
                    <a:lnTo>
                      <a:pt x="374" y="1610"/>
                    </a:lnTo>
                    <a:lnTo>
                      <a:pt x="356" y="1606"/>
                    </a:lnTo>
                    <a:lnTo>
                      <a:pt x="356" y="1606"/>
                    </a:lnTo>
                    <a:lnTo>
                      <a:pt x="214" y="1566"/>
                    </a:lnTo>
                    <a:lnTo>
                      <a:pt x="72" y="1530"/>
                    </a:lnTo>
                    <a:lnTo>
                      <a:pt x="72" y="1530"/>
                    </a:lnTo>
                    <a:lnTo>
                      <a:pt x="46" y="1522"/>
                    </a:lnTo>
                    <a:lnTo>
                      <a:pt x="28" y="1514"/>
                    </a:lnTo>
                    <a:lnTo>
                      <a:pt x="14" y="1506"/>
                    </a:lnTo>
                    <a:lnTo>
                      <a:pt x="8" y="1500"/>
                    </a:lnTo>
                    <a:lnTo>
                      <a:pt x="4" y="1494"/>
                    </a:lnTo>
                    <a:lnTo>
                      <a:pt x="2" y="1488"/>
                    </a:lnTo>
                    <a:lnTo>
                      <a:pt x="0" y="1480"/>
                    </a:lnTo>
                    <a:lnTo>
                      <a:pt x="0" y="1464"/>
                    </a:lnTo>
                    <a:lnTo>
                      <a:pt x="4" y="1444"/>
                    </a:lnTo>
                    <a:lnTo>
                      <a:pt x="10" y="1420"/>
                    </a:lnTo>
                    <a:lnTo>
                      <a:pt x="10" y="1420"/>
                    </a:lnTo>
                    <a:lnTo>
                      <a:pt x="16" y="1396"/>
                    </a:lnTo>
                    <a:lnTo>
                      <a:pt x="18" y="1370"/>
                    </a:lnTo>
                    <a:lnTo>
                      <a:pt x="16" y="1344"/>
                    </a:lnTo>
                    <a:lnTo>
                      <a:pt x="12" y="1318"/>
                    </a:lnTo>
                    <a:lnTo>
                      <a:pt x="12" y="1318"/>
                    </a:lnTo>
                    <a:lnTo>
                      <a:pt x="10" y="1298"/>
                    </a:lnTo>
                    <a:lnTo>
                      <a:pt x="8" y="1280"/>
                    </a:lnTo>
                    <a:lnTo>
                      <a:pt x="10" y="1266"/>
                    </a:lnTo>
                    <a:lnTo>
                      <a:pt x="14" y="1256"/>
                    </a:lnTo>
                    <a:lnTo>
                      <a:pt x="22" y="1248"/>
                    </a:lnTo>
                    <a:lnTo>
                      <a:pt x="34" y="1242"/>
                    </a:lnTo>
                    <a:lnTo>
                      <a:pt x="50" y="1240"/>
                    </a:lnTo>
                    <a:lnTo>
                      <a:pt x="72" y="1238"/>
                    </a:lnTo>
                    <a:lnTo>
                      <a:pt x="72" y="1238"/>
                    </a:lnTo>
                    <a:lnTo>
                      <a:pt x="88" y="1236"/>
                    </a:lnTo>
                    <a:lnTo>
                      <a:pt x="104" y="1232"/>
                    </a:lnTo>
                    <a:lnTo>
                      <a:pt x="118" y="1226"/>
                    </a:lnTo>
                    <a:lnTo>
                      <a:pt x="132" y="1220"/>
                    </a:lnTo>
                    <a:lnTo>
                      <a:pt x="144" y="1210"/>
                    </a:lnTo>
                    <a:lnTo>
                      <a:pt x="156" y="1200"/>
                    </a:lnTo>
                    <a:lnTo>
                      <a:pt x="166" y="1186"/>
                    </a:lnTo>
                    <a:lnTo>
                      <a:pt x="174" y="1170"/>
                    </a:lnTo>
                    <a:lnTo>
                      <a:pt x="174" y="1170"/>
                    </a:lnTo>
                    <a:close/>
                    <a:moveTo>
                      <a:pt x="504" y="546"/>
                    </a:moveTo>
                    <a:lnTo>
                      <a:pt x="504" y="546"/>
                    </a:lnTo>
                    <a:lnTo>
                      <a:pt x="488" y="588"/>
                    </a:lnTo>
                    <a:lnTo>
                      <a:pt x="470" y="626"/>
                    </a:lnTo>
                    <a:lnTo>
                      <a:pt x="470" y="626"/>
                    </a:lnTo>
                    <a:lnTo>
                      <a:pt x="456" y="656"/>
                    </a:lnTo>
                    <a:lnTo>
                      <a:pt x="450" y="670"/>
                    </a:lnTo>
                    <a:lnTo>
                      <a:pt x="444" y="686"/>
                    </a:lnTo>
                    <a:lnTo>
                      <a:pt x="440" y="700"/>
                    </a:lnTo>
                    <a:lnTo>
                      <a:pt x="438" y="716"/>
                    </a:lnTo>
                    <a:lnTo>
                      <a:pt x="438" y="734"/>
                    </a:lnTo>
                    <a:lnTo>
                      <a:pt x="442" y="750"/>
                    </a:lnTo>
                    <a:lnTo>
                      <a:pt x="442" y="750"/>
                    </a:lnTo>
                    <a:lnTo>
                      <a:pt x="442" y="756"/>
                    </a:lnTo>
                    <a:lnTo>
                      <a:pt x="442" y="760"/>
                    </a:lnTo>
                    <a:lnTo>
                      <a:pt x="434" y="772"/>
                    </a:lnTo>
                    <a:lnTo>
                      <a:pt x="434" y="772"/>
                    </a:lnTo>
                    <a:lnTo>
                      <a:pt x="414" y="802"/>
                    </a:lnTo>
                    <a:lnTo>
                      <a:pt x="396" y="834"/>
                    </a:lnTo>
                    <a:lnTo>
                      <a:pt x="380" y="866"/>
                    </a:lnTo>
                    <a:lnTo>
                      <a:pt x="368" y="900"/>
                    </a:lnTo>
                    <a:lnTo>
                      <a:pt x="358" y="934"/>
                    </a:lnTo>
                    <a:lnTo>
                      <a:pt x="350" y="970"/>
                    </a:lnTo>
                    <a:lnTo>
                      <a:pt x="346" y="1006"/>
                    </a:lnTo>
                    <a:lnTo>
                      <a:pt x="346" y="1044"/>
                    </a:lnTo>
                    <a:lnTo>
                      <a:pt x="346" y="1044"/>
                    </a:lnTo>
                    <a:lnTo>
                      <a:pt x="346" y="1056"/>
                    </a:lnTo>
                    <a:lnTo>
                      <a:pt x="344" y="1070"/>
                    </a:lnTo>
                    <a:lnTo>
                      <a:pt x="338" y="1104"/>
                    </a:lnTo>
                    <a:lnTo>
                      <a:pt x="338" y="1104"/>
                    </a:lnTo>
                    <a:lnTo>
                      <a:pt x="318" y="1088"/>
                    </a:lnTo>
                    <a:lnTo>
                      <a:pt x="304" y="1072"/>
                    </a:lnTo>
                    <a:lnTo>
                      <a:pt x="296" y="1054"/>
                    </a:lnTo>
                    <a:lnTo>
                      <a:pt x="288" y="1036"/>
                    </a:lnTo>
                    <a:lnTo>
                      <a:pt x="284" y="1018"/>
                    </a:lnTo>
                    <a:lnTo>
                      <a:pt x="282" y="998"/>
                    </a:lnTo>
                    <a:lnTo>
                      <a:pt x="278" y="962"/>
                    </a:lnTo>
                    <a:lnTo>
                      <a:pt x="278" y="962"/>
                    </a:lnTo>
                    <a:lnTo>
                      <a:pt x="274" y="986"/>
                    </a:lnTo>
                    <a:lnTo>
                      <a:pt x="274" y="1008"/>
                    </a:lnTo>
                    <a:lnTo>
                      <a:pt x="274" y="1030"/>
                    </a:lnTo>
                    <a:lnTo>
                      <a:pt x="278" y="1050"/>
                    </a:lnTo>
                    <a:lnTo>
                      <a:pt x="284" y="1070"/>
                    </a:lnTo>
                    <a:lnTo>
                      <a:pt x="294" y="1090"/>
                    </a:lnTo>
                    <a:lnTo>
                      <a:pt x="308" y="1108"/>
                    </a:lnTo>
                    <a:lnTo>
                      <a:pt x="326" y="1124"/>
                    </a:lnTo>
                    <a:lnTo>
                      <a:pt x="326" y="1124"/>
                    </a:lnTo>
                    <a:lnTo>
                      <a:pt x="406" y="1192"/>
                    </a:lnTo>
                    <a:lnTo>
                      <a:pt x="488" y="1260"/>
                    </a:lnTo>
                    <a:lnTo>
                      <a:pt x="488" y="1260"/>
                    </a:lnTo>
                    <a:lnTo>
                      <a:pt x="506" y="1278"/>
                    </a:lnTo>
                    <a:lnTo>
                      <a:pt x="520" y="1294"/>
                    </a:lnTo>
                    <a:lnTo>
                      <a:pt x="528" y="1310"/>
                    </a:lnTo>
                    <a:lnTo>
                      <a:pt x="530" y="1318"/>
                    </a:lnTo>
                    <a:lnTo>
                      <a:pt x="532" y="1324"/>
                    </a:lnTo>
                    <a:lnTo>
                      <a:pt x="530" y="1332"/>
                    </a:lnTo>
                    <a:lnTo>
                      <a:pt x="528" y="1340"/>
                    </a:lnTo>
                    <a:lnTo>
                      <a:pt x="520" y="1354"/>
                    </a:lnTo>
                    <a:lnTo>
                      <a:pt x="506" y="1368"/>
                    </a:lnTo>
                    <a:lnTo>
                      <a:pt x="486" y="1382"/>
                    </a:lnTo>
                    <a:lnTo>
                      <a:pt x="486" y="1382"/>
                    </a:lnTo>
                    <a:lnTo>
                      <a:pt x="546" y="1518"/>
                    </a:lnTo>
                    <a:lnTo>
                      <a:pt x="546" y="1518"/>
                    </a:lnTo>
                    <a:lnTo>
                      <a:pt x="552" y="1504"/>
                    </a:lnTo>
                    <a:lnTo>
                      <a:pt x="554" y="1490"/>
                    </a:lnTo>
                    <a:lnTo>
                      <a:pt x="552" y="1478"/>
                    </a:lnTo>
                    <a:lnTo>
                      <a:pt x="548" y="1464"/>
                    </a:lnTo>
                    <a:lnTo>
                      <a:pt x="534" y="1438"/>
                    </a:lnTo>
                    <a:lnTo>
                      <a:pt x="528" y="1426"/>
                    </a:lnTo>
                    <a:lnTo>
                      <a:pt x="524" y="1412"/>
                    </a:lnTo>
                    <a:lnTo>
                      <a:pt x="524" y="1412"/>
                    </a:lnTo>
                    <a:lnTo>
                      <a:pt x="570" y="1428"/>
                    </a:lnTo>
                    <a:lnTo>
                      <a:pt x="594" y="1434"/>
                    </a:lnTo>
                    <a:lnTo>
                      <a:pt x="618" y="1440"/>
                    </a:lnTo>
                    <a:lnTo>
                      <a:pt x="642" y="1444"/>
                    </a:lnTo>
                    <a:lnTo>
                      <a:pt x="666" y="1446"/>
                    </a:lnTo>
                    <a:lnTo>
                      <a:pt x="692" y="1446"/>
                    </a:lnTo>
                    <a:lnTo>
                      <a:pt x="718" y="1442"/>
                    </a:lnTo>
                    <a:lnTo>
                      <a:pt x="718" y="1442"/>
                    </a:lnTo>
                    <a:lnTo>
                      <a:pt x="744" y="1436"/>
                    </a:lnTo>
                    <a:lnTo>
                      <a:pt x="768" y="1428"/>
                    </a:lnTo>
                    <a:lnTo>
                      <a:pt x="790" y="1418"/>
                    </a:lnTo>
                    <a:lnTo>
                      <a:pt x="812" y="1404"/>
                    </a:lnTo>
                    <a:lnTo>
                      <a:pt x="832" y="1390"/>
                    </a:lnTo>
                    <a:lnTo>
                      <a:pt x="852" y="1372"/>
                    </a:lnTo>
                    <a:lnTo>
                      <a:pt x="870" y="1354"/>
                    </a:lnTo>
                    <a:lnTo>
                      <a:pt x="886" y="1330"/>
                    </a:lnTo>
                    <a:lnTo>
                      <a:pt x="886" y="1330"/>
                    </a:lnTo>
                    <a:lnTo>
                      <a:pt x="892" y="1344"/>
                    </a:lnTo>
                    <a:lnTo>
                      <a:pt x="896" y="1356"/>
                    </a:lnTo>
                    <a:lnTo>
                      <a:pt x="898" y="1368"/>
                    </a:lnTo>
                    <a:lnTo>
                      <a:pt x="898" y="1380"/>
                    </a:lnTo>
                    <a:lnTo>
                      <a:pt x="896" y="1402"/>
                    </a:lnTo>
                    <a:lnTo>
                      <a:pt x="892" y="1424"/>
                    </a:lnTo>
                    <a:lnTo>
                      <a:pt x="886" y="1446"/>
                    </a:lnTo>
                    <a:lnTo>
                      <a:pt x="882" y="1468"/>
                    </a:lnTo>
                    <a:lnTo>
                      <a:pt x="882" y="1480"/>
                    </a:lnTo>
                    <a:lnTo>
                      <a:pt x="882" y="1490"/>
                    </a:lnTo>
                    <a:lnTo>
                      <a:pt x="884" y="1502"/>
                    </a:lnTo>
                    <a:lnTo>
                      <a:pt x="886" y="1512"/>
                    </a:lnTo>
                    <a:lnTo>
                      <a:pt x="886" y="1512"/>
                    </a:lnTo>
                    <a:lnTo>
                      <a:pt x="896" y="1486"/>
                    </a:lnTo>
                    <a:lnTo>
                      <a:pt x="904" y="1458"/>
                    </a:lnTo>
                    <a:lnTo>
                      <a:pt x="910" y="1430"/>
                    </a:lnTo>
                    <a:lnTo>
                      <a:pt x="914" y="1402"/>
                    </a:lnTo>
                    <a:lnTo>
                      <a:pt x="914" y="1402"/>
                    </a:lnTo>
                    <a:lnTo>
                      <a:pt x="912" y="1356"/>
                    </a:lnTo>
                    <a:lnTo>
                      <a:pt x="910" y="1310"/>
                    </a:lnTo>
                    <a:lnTo>
                      <a:pt x="908" y="1266"/>
                    </a:lnTo>
                    <a:lnTo>
                      <a:pt x="908" y="1220"/>
                    </a:lnTo>
                    <a:lnTo>
                      <a:pt x="908" y="1220"/>
                    </a:lnTo>
                    <a:lnTo>
                      <a:pt x="910" y="1200"/>
                    </a:lnTo>
                    <a:lnTo>
                      <a:pt x="912" y="1182"/>
                    </a:lnTo>
                    <a:lnTo>
                      <a:pt x="918" y="1164"/>
                    </a:lnTo>
                    <a:lnTo>
                      <a:pt x="924" y="1156"/>
                    </a:lnTo>
                    <a:lnTo>
                      <a:pt x="928" y="1150"/>
                    </a:lnTo>
                    <a:lnTo>
                      <a:pt x="928" y="1150"/>
                    </a:lnTo>
                    <a:lnTo>
                      <a:pt x="948" y="1130"/>
                    </a:lnTo>
                    <a:lnTo>
                      <a:pt x="970" y="1112"/>
                    </a:lnTo>
                    <a:lnTo>
                      <a:pt x="1006" y="1084"/>
                    </a:lnTo>
                    <a:lnTo>
                      <a:pt x="1006" y="1084"/>
                    </a:lnTo>
                    <a:lnTo>
                      <a:pt x="998" y="1066"/>
                    </a:lnTo>
                    <a:lnTo>
                      <a:pt x="988" y="1048"/>
                    </a:lnTo>
                    <a:lnTo>
                      <a:pt x="982" y="1030"/>
                    </a:lnTo>
                    <a:lnTo>
                      <a:pt x="980" y="1022"/>
                    </a:lnTo>
                    <a:lnTo>
                      <a:pt x="980" y="1014"/>
                    </a:lnTo>
                    <a:lnTo>
                      <a:pt x="980" y="1014"/>
                    </a:lnTo>
                    <a:lnTo>
                      <a:pt x="982" y="986"/>
                    </a:lnTo>
                    <a:lnTo>
                      <a:pt x="980" y="958"/>
                    </a:lnTo>
                    <a:lnTo>
                      <a:pt x="976" y="930"/>
                    </a:lnTo>
                    <a:lnTo>
                      <a:pt x="972" y="904"/>
                    </a:lnTo>
                    <a:lnTo>
                      <a:pt x="966" y="878"/>
                    </a:lnTo>
                    <a:lnTo>
                      <a:pt x="958" y="852"/>
                    </a:lnTo>
                    <a:lnTo>
                      <a:pt x="938" y="800"/>
                    </a:lnTo>
                    <a:lnTo>
                      <a:pt x="916" y="750"/>
                    </a:lnTo>
                    <a:lnTo>
                      <a:pt x="894" y="702"/>
                    </a:lnTo>
                    <a:lnTo>
                      <a:pt x="870" y="652"/>
                    </a:lnTo>
                    <a:lnTo>
                      <a:pt x="850" y="602"/>
                    </a:lnTo>
                    <a:lnTo>
                      <a:pt x="850" y="602"/>
                    </a:lnTo>
                    <a:lnTo>
                      <a:pt x="846" y="594"/>
                    </a:lnTo>
                    <a:lnTo>
                      <a:pt x="842" y="588"/>
                    </a:lnTo>
                    <a:lnTo>
                      <a:pt x="842" y="588"/>
                    </a:lnTo>
                    <a:lnTo>
                      <a:pt x="832" y="574"/>
                    </a:lnTo>
                    <a:lnTo>
                      <a:pt x="822" y="560"/>
                    </a:lnTo>
                    <a:lnTo>
                      <a:pt x="816" y="546"/>
                    </a:lnTo>
                    <a:lnTo>
                      <a:pt x="812" y="530"/>
                    </a:lnTo>
                    <a:lnTo>
                      <a:pt x="810" y="514"/>
                    </a:lnTo>
                    <a:lnTo>
                      <a:pt x="810" y="498"/>
                    </a:lnTo>
                    <a:lnTo>
                      <a:pt x="812" y="482"/>
                    </a:lnTo>
                    <a:lnTo>
                      <a:pt x="816" y="466"/>
                    </a:lnTo>
                    <a:lnTo>
                      <a:pt x="816" y="466"/>
                    </a:lnTo>
                    <a:lnTo>
                      <a:pt x="820" y="456"/>
                    </a:lnTo>
                    <a:lnTo>
                      <a:pt x="820" y="446"/>
                    </a:lnTo>
                    <a:lnTo>
                      <a:pt x="820" y="438"/>
                    </a:lnTo>
                    <a:lnTo>
                      <a:pt x="816" y="432"/>
                    </a:lnTo>
                    <a:lnTo>
                      <a:pt x="812" y="426"/>
                    </a:lnTo>
                    <a:lnTo>
                      <a:pt x="804" y="420"/>
                    </a:lnTo>
                    <a:lnTo>
                      <a:pt x="796" y="416"/>
                    </a:lnTo>
                    <a:lnTo>
                      <a:pt x="786" y="412"/>
                    </a:lnTo>
                    <a:lnTo>
                      <a:pt x="786" y="412"/>
                    </a:lnTo>
                    <a:lnTo>
                      <a:pt x="768" y="406"/>
                    </a:lnTo>
                    <a:lnTo>
                      <a:pt x="750" y="400"/>
                    </a:lnTo>
                    <a:lnTo>
                      <a:pt x="716" y="382"/>
                    </a:lnTo>
                    <a:lnTo>
                      <a:pt x="716" y="382"/>
                    </a:lnTo>
                    <a:lnTo>
                      <a:pt x="708" y="376"/>
                    </a:lnTo>
                    <a:lnTo>
                      <a:pt x="700" y="370"/>
                    </a:lnTo>
                    <a:lnTo>
                      <a:pt x="696" y="362"/>
                    </a:lnTo>
                    <a:lnTo>
                      <a:pt x="696" y="354"/>
                    </a:lnTo>
                    <a:lnTo>
                      <a:pt x="696" y="344"/>
                    </a:lnTo>
                    <a:lnTo>
                      <a:pt x="696" y="336"/>
                    </a:lnTo>
                    <a:lnTo>
                      <a:pt x="702" y="320"/>
                    </a:lnTo>
                    <a:lnTo>
                      <a:pt x="702" y="320"/>
                    </a:lnTo>
                    <a:lnTo>
                      <a:pt x="710" y="308"/>
                    </a:lnTo>
                    <a:lnTo>
                      <a:pt x="720" y="298"/>
                    </a:lnTo>
                    <a:lnTo>
                      <a:pt x="732" y="290"/>
                    </a:lnTo>
                    <a:lnTo>
                      <a:pt x="738" y="288"/>
                    </a:lnTo>
                    <a:lnTo>
                      <a:pt x="744" y="288"/>
                    </a:lnTo>
                    <a:lnTo>
                      <a:pt x="744" y="288"/>
                    </a:lnTo>
                    <a:lnTo>
                      <a:pt x="750" y="290"/>
                    </a:lnTo>
                    <a:lnTo>
                      <a:pt x="756" y="292"/>
                    </a:lnTo>
                    <a:lnTo>
                      <a:pt x="768" y="302"/>
                    </a:lnTo>
                    <a:lnTo>
                      <a:pt x="778" y="312"/>
                    </a:lnTo>
                    <a:lnTo>
                      <a:pt x="786" y="326"/>
                    </a:lnTo>
                    <a:lnTo>
                      <a:pt x="786" y="326"/>
                    </a:lnTo>
                    <a:lnTo>
                      <a:pt x="790" y="340"/>
                    </a:lnTo>
                    <a:lnTo>
                      <a:pt x="790" y="354"/>
                    </a:lnTo>
                    <a:lnTo>
                      <a:pt x="788" y="388"/>
                    </a:lnTo>
                    <a:lnTo>
                      <a:pt x="788" y="388"/>
                    </a:lnTo>
                    <a:lnTo>
                      <a:pt x="796" y="390"/>
                    </a:lnTo>
                    <a:lnTo>
                      <a:pt x="802" y="390"/>
                    </a:lnTo>
                    <a:lnTo>
                      <a:pt x="808" y="388"/>
                    </a:lnTo>
                    <a:lnTo>
                      <a:pt x="814" y="386"/>
                    </a:lnTo>
                    <a:lnTo>
                      <a:pt x="818" y="382"/>
                    </a:lnTo>
                    <a:lnTo>
                      <a:pt x="820" y="376"/>
                    </a:lnTo>
                    <a:lnTo>
                      <a:pt x="824" y="362"/>
                    </a:lnTo>
                    <a:lnTo>
                      <a:pt x="824" y="362"/>
                    </a:lnTo>
                    <a:lnTo>
                      <a:pt x="824" y="338"/>
                    </a:lnTo>
                    <a:lnTo>
                      <a:pt x="822" y="316"/>
                    </a:lnTo>
                    <a:lnTo>
                      <a:pt x="818" y="294"/>
                    </a:lnTo>
                    <a:lnTo>
                      <a:pt x="810" y="276"/>
                    </a:lnTo>
                    <a:lnTo>
                      <a:pt x="798" y="260"/>
                    </a:lnTo>
                    <a:lnTo>
                      <a:pt x="786" y="246"/>
                    </a:lnTo>
                    <a:lnTo>
                      <a:pt x="770" y="238"/>
                    </a:lnTo>
                    <a:lnTo>
                      <a:pt x="762" y="236"/>
                    </a:lnTo>
                    <a:lnTo>
                      <a:pt x="754" y="234"/>
                    </a:lnTo>
                    <a:lnTo>
                      <a:pt x="754" y="234"/>
                    </a:lnTo>
                    <a:lnTo>
                      <a:pt x="738" y="234"/>
                    </a:lnTo>
                    <a:lnTo>
                      <a:pt x="722" y="236"/>
                    </a:lnTo>
                    <a:lnTo>
                      <a:pt x="708" y="240"/>
                    </a:lnTo>
                    <a:lnTo>
                      <a:pt x="702" y="244"/>
                    </a:lnTo>
                    <a:lnTo>
                      <a:pt x="700" y="248"/>
                    </a:lnTo>
                    <a:lnTo>
                      <a:pt x="700" y="248"/>
                    </a:lnTo>
                    <a:lnTo>
                      <a:pt x="686" y="274"/>
                    </a:lnTo>
                    <a:lnTo>
                      <a:pt x="674" y="302"/>
                    </a:lnTo>
                    <a:lnTo>
                      <a:pt x="652" y="358"/>
                    </a:lnTo>
                    <a:lnTo>
                      <a:pt x="652" y="358"/>
                    </a:lnTo>
                    <a:lnTo>
                      <a:pt x="602" y="354"/>
                    </a:lnTo>
                    <a:lnTo>
                      <a:pt x="602" y="354"/>
                    </a:lnTo>
                    <a:lnTo>
                      <a:pt x="592" y="310"/>
                    </a:lnTo>
                    <a:lnTo>
                      <a:pt x="586" y="290"/>
                    </a:lnTo>
                    <a:lnTo>
                      <a:pt x="578" y="272"/>
                    </a:lnTo>
                    <a:lnTo>
                      <a:pt x="578" y="272"/>
                    </a:lnTo>
                    <a:lnTo>
                      <a:pt x="574" y="266"/>
                    </a:lnTo>
                    <a:lnTo>
                      <a:pt x="568" y="260"/>
                    </a:lnTo>
                    <a:lnTo>
                      <a:pt x="552" y="252"/>
                    </a:lnTo>
                    <a:lnTo>
                      <a:pt x="538" y="246"/>
                    </a:lnTo>
                    <a:lnTo>
                      <a:pt x="532" y="244"/>
                    </a:lnTo>
                    <a:lnTo>
                      <a:pt x="530" y="244"/>
                    </a:lnTo>
                    <a:lnTo>
                      <a:pt x="530" y="244"/>
                    </a:lnTo>
                    <a:lnTo>
                      <a:pt x="518" y="260"/>
                    </a:lnTo>
                    <a:lnTo>
                      <a:pt x="506" y="278"/>
                    </a:lnTo>
                    <a:lnTo>
                      <a:pt x="496" y="296"/>
                    </a:lnTo>
                    <a:lnTo>
                      <a:pt x="492" y="314"/>
                    </a:lnTo>
                    <a:lnTo>
                      <a:pt x="492" y="314"/>
                    </a:lnTo>
                    <a:lnTo>
                      <a:pt x="488" y="336"/>
                    </a:lnTo>
                    <a:lnTo>
                      <a:pt x="488" y="346"/>
                    </a:lnTo>
                    <a:lnTo>
                      <a:pt x="490" y="356"/>
                    </a:lnTo>
                    <a:lnTo>
                      <a:pt x="494" y="368"/>
                    </a:lnTo>
                    <a:lnTo>
                      <a:pt x="500" y="376"/>
                    </a:lnTo>
                    <a:lnTo>
                      <a:pt x="508" y="384"/>
                    </a:lnTo>
                    <a:lnTo>
                      <a:pt x="520" y="392"/>
                    </a:lnTo>
                    <a:lnTo>
                      <a:pt x="520" y="392"/>
                    </a:lnTo>
                    <a:lnTo>
                      <a:pt x="522" y="390"/>
                    </a:lnTo>
                    <a:lnTo>
                      <a:pt x="528" y="386"/>
                    </a:lnTo>
                    <a:lnTo>
                      <a:pt x="528" y="386"/>
                    </a:lnTo>
                    <a:lnTo>
                      <a:pt x="516" y="372"/>
                    </a:lnTo>
                    <a:lnTo>
                      <a:pt x="512" y="366"/>
                    </a:lnTo>
                    <a:lnTo>
                      <a:pt x="510" y="358"/>
                    </a:lnTo>
                    <a:lnTo>
                      <a:pt x="510" y="358"/>
                    </a:lnTo>
                    <a:lnTo>
                      <a:pt x="508" y="344"/>
                    </a:lnTo>
                    <a:lnTo>
                      <a:pt x="510" y="328"/>
                    </a:lnTo>
                    <a:lnTo>
                      <a:pt x="512" y="314"/>
                    </a:lnTo>
                    <a:lnTo>
                      <a:pt x="516" y="298"/>
                    </a:lnTo>
                    <a:lnTo>
                      <a:pt x="516" y="298"/>
                    </a:lnTo>
                    <a:lnTo>
                      <a:pt x="518" y="296"/>
                    </a:lnTo>
                    <a:lnTo>
                      <a:pt x="522" y="294"/>
                    </a:lnTo>
                    <a:lnTo>
                      <a:pt x="532" y="292"/>
                    </a:lnTo>
                    <a:lnTo>
                      <a:pt x="542" y="290"/>
                    </a:lnTo>
                    <a:lnTo>
                      <a:pt x="546" y="290"/>
                    </a:lnTo>
                    <a:lnTo>
                      <a:pt x="550" y="292"/>
                    </a:lnTo>
                    <a:lnTo>
                      <a:pt x="550" y="292"/>
                    </a:lnTo>
                    <a:lnTo>
                      <a:pt x="558" y="304"/>
                    </a:lnTo>
                    <a:lnTo>
                      <a:pt x="564" y="318"/>
                    </a:lnTo>
                    <a:lnTo>
                      <a:pt x="570" y="332"/>
                    </a:lnTo>
                    <a:lnTo>
                      <a:pt x="574" y="346"/>
                    </a:lnTo>
                    <a:lnTo>
                      <a:pt x="574" y="346"/>
                    </a:lnTo>
                    <a:lnTo>
                      <a:pt x="574" y="354"/>
                    </a:lnTo>
                    <a:lnTo>
                      <a:pt x="570" y="360"/>
                    </a:lnTo>
                    <a:lnTo>
                      <a:pt x="560" y="374"/>
                    </a:lnTo>
                    <a:lnTo>
                      <a:pt x="560" y="374"/>
                    </a:lnTo>
                    <a:lnTo>
                      <a:pt x="534" y="396"/>
                    </a:lnTo>
                    <a:lnTo>
                      <a:pt x="522" y="406"/>
                    </a:lnTo>
                    <a:lnTo>
                      <a:pt x="510" y="418"/>
                    </a:lnTo>
                    <a:lnTo>
                      <a:pt x="510" y="418"/>
                    </a:lnTo>
                    <a:lnTo>
                      <a:pt x="504" y="428"/>
                    </a:lnTo>
                    <a:lnTo>
                      <a:pt x="498" y="440"/>
                    </a:lnTo>
                    <a:lnTo>
                      <a:pt x="494" y="450"/>
                    </a:lnTo>
                    <a:lnTo>
                      <a:pt x="494" y="454"/>
                    </a:lnTo>
                    <a:lnTo>
                      <a:pt x="494" y="456"/>
                    </a:lnTo>
                    <a:lnTo>
                      <a:pt x="494" y="456"/>
                    </a:lnTo>
                    <a:lnTo>
                      <a:pt x="514" y="476"/>
                    </a:lnTo>
                    <a:lnTo>
                      <a:pt x="526" y="488"/>
                    </a:lnTo>
                    <a:lnTo>
                      <a:pt x="536" y="496"/>
                    </a:lnTo>
                    <a:lnTo>
                      <a:pt x="548" y="504"/>
                    </a:lnTo>
                    <a:lnTo>
                      <a:pt x="562" y="510"/>
                    </a:lnTo>
                    <a:lnTo>
                      <a:pt x="576" y="514"/>
                    </a:lnTo>
                    <a:lnTo>
                      <a:pt x="594" y="514"/>
                    </a:lnTo>
                    <a:lnTo>
                      <a:pt x="594" y="514"/>
                    </a:lnTo>
                    <a:lnTo>
                      <a:pt x="644" y="506"/>
                    </a:lnTo>
                    <a:lnTo>
                      <a:pt x="670" y="500"/>
                    </a:lnTo>
                    <a:lnTo>
                      <a:pt x="694" y="494"/>
                    </a:lnTo>
                    <a:lnTo>
                      <a:pt x="718" y="486"/>
                    </a:lnTo>
                    <a:lnTo>
                      <a:pt x="742" y="474"/>
                    </a:lnTo>
                    <a:lnTo>
                      <a:pt x="766" y="460"/>
                    </a:lnTo>
                    <a:lnTo>
                      <a:pt x="788" y="444"/>
                    </a:lnTo>
                    <a:lnTo>
                      <a:pt x="788" y="444"/>
                    </a:lnTo>
                    <a:lnTo>
                      <a:pt x="792" y="460"/>
                    </a:lnTo>
                    <a:lnTo>
                      <a:pt x="792" y="466"/>
                    </a:lnTo>
                    <a:lnTo>
                      <a:pt x="792" y="466"/>
                    </a:lnTo>
                    <a:lnTo>
                      <a:pt x="734" y="494"/>
                    </a:lnTo>
                    <a:lnTo>
                      <a:pt x="706" y="506"/>
                    </a:lnTo>
                    <a:lnTo>
                      <a:pt x="676" y="518"/>
                    </a:lnTo>
                    <a:lnTo>
                      <a:pt x="646" y="528"/>
                    </a:lnTo>
                    <a:lnTo>
                      <a:pt x="614" y="534"/>
                    </a:lnTo>
                    <a:lnTo>
                      <a:pt x="580" y="538"/>
                    </a:lnTo>
                    <a:lnTo>
                      <a:pt x="564" y="536"/>
                    </a:lnTo>
                    <a:lnTo>
                      <a:pt x="546" y="534"/>
                    </a:lnTo>
                    <a:lnTo>
                      <a:pt x="546" y="534"/>
                    </a:lnTo>
                    <a:lnTo>
                      <a:pt x="558" y="548"/>
                    </a:lnTo>
                    <a:lnTo>
                      <a:pt x="570" y="560"/>
                    </a:lnTo>
                    <a:lnTo>
                      <a:pt x="582" y="566"/>
                    </a:lnTo>
                    <a:lnTo>
                      <a:pt x="596" y="570"/>
                    </a:lnTo>
                    <a:lnTo>
                      <a:pt x="608" y="572"/>
                    </a:lnTo>
                    <a:lnTo>
                      <a:pt x="622" y="570"/>
                    </a:lnTo>
                    <a:lnTo>
                      <a:pt x="634" y="568"/>
                    </a:lnTo>
                    <a:lnTo>
                      <a:pt x="648" y="564"/>
                    </a:lnTo>
                    <a:lnTo>
                      <a:pt x="648" y="564"/>
                    </a:lnTo>
                    <a:lnTo>
                      <a:pt x="672" y="554"/>
                    </a:lnTo>
                    <a:lnTo>
                      <a:pt x="696" y="544"/>
                    </a:lnTo>
                    <a:lnTo>
                      <a:pt x="742" y="520"/>
                    </a:lnTo>
                    <a:lnTo>
                      <a:pt x="742" y="520"/>
                    </a:lnTo>
                    <a:lnTo>
                      <a:pt x="762" y="514"/>
                    </a:lnTo>
                    <a:lnTo>
                      <a:pt x="782" y="510"/>
                    </a:lnTo>
                    <a:lnTo>
                      <a:pt x="782" y="510"/>
                    </a:lnTo>
                    <a:lnTo>
                      <a:pt x="786" y="522"/>
                    </a:lnTo>
                    <a:lnTo>
                      <a:pt x="786" y="522"/>
                    </a:lnTo>
                    <a:lnTo>
                      <a:pt x="698" y="578"/>
                    </a:lnTo>
                    <a:lnTo>
                      <a:pt x="654" y="604"/>
                    </a:lnTo>
                    <a:lnTo>
                      <a:pt x="608" y="630"/>
                    </a:lnTo>
                    <a:lnTo>
                      <a:pt x="608" y="630"/>
                    </a:lnTo>
                    <a:lnTo>
                      <a:pt x="604" y="630"/>
                    </a:lnTo>
                    <a:lnTo>
                      <a:pt x="598" y="630"/>
                    </a:lnTo>
                    <a:lnTo>
                      <a:pt x="582" y="626"/>
                    </a:lnTo>
                    <a:lnTo>
                      <a:pt x="568" y="618"/>
                    </a:lnTo>
                    <a:lnTo>
                      <a:pt x="554" y="608"/>
                    </a:lnTo>
                    <a:lnTo>
                      <a:pt x="554" y="608"/>
                    </a:lnTo>
                    <a:lnTo>
                      <a:pt x="540" y="594"/>
                    </a:lnTo>
                    <a:lnTo>
                      <a:pt x="528" y="578"/>
                    </a:lnTo>
                    <a:lnTo>
                      <a:pt x="504" y="546"/>
                    </a:lnTo>
                    <a:lnTo>
                      <a:pt x="504" y="546"/>
                    </a:lnTo>
                    <a:close/>
                    <a:moveTo>
                      <a:pt x="1078" y="1054"/>
                    </a:moveTo>
                    <a:lnTo>
                      <a:pt x="1078" y="1054"/>
                    </a:lnTo>
                    <a:lnTo>
                      <a:pt x="1084" y="1012"/>
                    </a:lnTo>
                    <a:lnTo>
                      <a:pt x="1086" y="970"/>
                    </a:lnTo>
                    <a:lnTo>
                      <a:pt x="1084" y="930"/>
                    </a:lnTo>
                    <a:lnTo>
                      <a:pt x="1078" y="892"/>
                    </a:lnTo>
                    <a:lnTo>
                      <a:pt x="1068" y="854"/>
                    </a:lnTo>
                    <a:lnTo>
                      <a:pt x="1052" y="818"/>
                    </a:lnTo>
                    <a:lnTo>
                      <a:pt x="1032" y="784"/>
                    </a:lnTo>
                    <a:lnTo>
                      <a:pt x="1008" y="750"/>
                    </a:lnTo>
                    <a:lnTo>
                      <a:pt x="1008" y="750"/>
                    </a:lnTo>
                    <a:lnTo>
                      <a:pt x="1040" y="826"/>
                    </a:lnTo>
                    <a:lnTo>
                      <a:pt x="1056" y="866"/>
                    </a:lnTo>
                    <a:lnTo>
                      <a:pt x="1066" y="904"/>
                    </a:lnTo>
                    <a:lnTo>
                      <a:pt x="1070" y="924"/>
                    </a:lnTo>
                    <a:lnTo>
                      <a:pt x="1072" y="944"/>
                    </a:lnTo>
                    <a:lnTo>
                      <a:pt x="1074" y="966"/>
                    </a:lnTo>
                    <a:lnTo>
                      <a:pt x="1072" y="986"/>
                    </a:lnTo>
                    <a:lnTo>
                      <a:pt x="1070" y="1006"/>
                    </a:lnTo>
                    <a:lnTo>
                      <a:pt x="1064" y="1028"/>
                    </a:lnTo>
                    <a:lnTo>
                      <a:pt x="1056" y="1050"/>
                    </a:lnTo>
                    <a:lnTo>
                      <a:pt x="1046" y="1070"/>
                    </a:lnTo>
                    <a:lnTo>
                      <a:pt x="1046" y="1070"/>
                    </a:lnTo>
                    <a:lnTo>
                      <a:pt x="1108" y="1080"/>
                    </a:lnTo>
                    <a:lnTo>
                      <a:pt x="1108" y="1080"/>
                    </a:lnTo>
                    <a:lnTo>
                      <a:pt x="1078" y="1054"/>
                    </a:lnTo>
                    <a:lnTo>
                      <a:pt x="1078" y="1054"/>
                    </a:lnTo>
                    <a:close/>
                    <a:moveTo>
                      <a:pt x="880" y="490"/>
                    </a:moveTo>
                    <a:lnTo>
                      <a:pt x="880" y="490"/>
                    </a:lnTo>
                    <a:lnTo>
                      <a:pt x="870" y="496"/>
                    </a:lnTo>
                    <a:lnTo>
                      <a:pt x="870" y="496"/>
                    </a:lnTo>
                    <a:lnTo>
                      <a:pt x="888" y="520"/>
                    </a:lnTo>
                    <a:lnTo>
                      <a:pt x="908" y="542"/>
                    </a:lnTo>
                    <a:lnTo>
                      <a:pt x="908" y="542"/>
                    </a:lnTo>
                    <a:lnTo>
                      <a:pt x="912" y="544"/>
                    </a:lnTo>
                    <a:lnTo>
                      <a:pt x="918" y="544"/>
                    </a:lnTo>
                    <a:lnTo>
                      <a:pt x="932" y="542"/>
                    </a:lnTo>
                    <a:lnTo>
                      <a:pt x="932" y="542"/>
                    </a:lnTo>
                    <a:lnTo>
                      <a:pt x="928" y="526"/>
                    </a:lnTo>
                    <a:lnTo>
                      <a:pt x="928" y="520"/>
                    </a:lnTo>
                    <a:lnTo>
                      <a:pt x="924" y="514"/>
                    </a:lnTo>
                    <a:lnTo>
                      <a:pt x="924" y="514"/>
                    </a:lnTo>
                    <a:lnTo>
                      <a:pt x="914" y="508"/>
                    </a:lnTo>
                    <a:lnTo>
                      <a:pt x="902" y="502"/>
                    </a:lnTo>
                    <a:lnTo>
                      <a:pt x="880" y="490"/>
                    </a:lnTo>
                    <a:lnTo>
                      <a:pt x="880" y="490"/>
                    </a:lnTo>
                    <a:close/>
                  </a:path>
                </a:pathLst>
              </a:cu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06" tIns="146165" rIns="182706" bIns="146165" numCol="1" spcCol="0" rtlCol="0" fromWordArt="0" anchor="t" anchorCtr="0" forceAA="0" compatLnSpc="1">
                <a:prstTxWarp prst="textNoShape">
                  <a:avLst/>
                </a:prstTxWarp>
                <a:noAutofit/>
              </a:bodyPr>
              <a:lstStyle/>
              <a:p>
                <a:pPr marL="0" marR="0" lvl="0" indent="0" algn="ctr" defTabSz="913111" rtl="0" eaLnBrk="1" fontAlgn="base" latinLnBrk="0" hangingPunct="1">
                  <a:lnSpc>
                    <a:spcPct val="90000"/>
                  </a:lnSpc>
                  <a:spcBef>
                    <a:spcPct val="0"/>
                  </a:spcBef>
                  <a:spcAft>
                    <a:spcPct val="0"/>
                  </a:spcAft>
                  <a:buClrTx/>
                  <a:buSzTx/>
                  <a:buFontTx/>
                  <a:buNone/>
                  <a:tabLst/>
                  <a:defRPr/>
                </a:pPr>
                <a:endParaRPr kumimoji="0" lang="en-US" sz="1998" b="0" i="0" u="none" strike="noStrike" kern="1200" cap="none" spc="-50" normalizeH="0" baseline="0" noProof="0">
                  <a:ln>
                    <a:noFill/>
                  </a:ln>
                  <a:gradFill>
                    <a:gsLst>
                      <a:gs pos="1250">
                        <a:srgbClr val="EFEFEF"/>
                      </a:gs>
                      <a:gs pos="10417">
                        <a:srgbClr val="EFEFEF"/>
                      </a:gs>
                    </a:gsLst>
                    <a:lin ang="5400000" scaled="0"/>
                  </a:gradFill>
                  <a:effectLst/>
                  <a:uLnTx/>
                  <a:uFillTx/>
                  <a:latin typeface="Segoe UI Light"/>
                  <a:ea typeface="+mn-ea"/>
                  <a:cs typeface="+mn-cs"/>
                </a:endParaRPr>
              </a:p>
            </p:txBody>
          </p:sp>
        </p:grpSp>
      </p:grpSp>
      <p:sp>
        <p:nvSpPr>
          <p:cNvPr id="734" name="Rectangle 733">
            <a:extLst>
              <a:ext uri="{FF2B5EF4-FFF2-40B4-BE49-F238E27FC236}">
                <a16:creationId xmlns:a16="http://schemas.microsoft.com/office/drawing/2014/main" id="{D99ED82C-3F1B-4841-B3CC-3B5DF8285ABA}"/>
              </a:ext>
            </a:extLst>
          </p:cNvPr>
          <p:cNvSpPr/>
          <p:nvPr/>
        </p:nvSpPr>
        <p:spPr>
          <a:xfrm>
            <a:off x="186803" y="2251021"/>
            <a:ext cx="1764730" cy="257763"/>
          </a:xfrm>
          <a:prstGeom prst="rect">
            <a:avLst/>
          </a:prstGeom>
          <a:solidFill>
            <a:schemeClr val="tx2"/>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75" b="1" i="0" u="none" strike="noStrike" kern="0" cap="none" spc="0" normalizeH="0" baseline="0" noProof="0">
                <a:ln>
                  <a:noFill/>
                </a:ln>
                <a:gradFill>
                  <a:gsLst>
                    <a:gs pos="0">
                      <a:srgbClr val="FFFFFF"/>
                    </a:gs>
                    <a:gs pos="100000">
                      <a:srgbClr val="FFFFFF"/>
                    </a:gs>
                  </a:gsLst>
                  <a:lin ang="5400000" scaled="1"/>
                </a:gradFill>
                <a:effectLst/>
                <a:uLnTx/>
                <a:uFillTx/>
                <a:latin typeface="Segoe"/>
                <a:ea typeface="+mn-ea"/>
                <a:cs typeface="+mn-cs"/>
              </a:rPr>
              <a:t>Endpoints &amp; Devices</a:t>
            </a:r>
          </a:p>
        </p:txBody>
      </p:sp>
      <p:sp>
        <p:nvSpPr>
          <p:cNvPr id="715" name="Rectangle 714">
            <a:extLst>
              <a:ext uri="{FF2B5EF4-FFF2-40B4-BE49-F238E27FC236}">
                <a16:creationId xmlns:a16="http://schemas.microsoft.com/office/drawing/2014/main" id="{5B2F8445-8EF1-431E-9FF4-70481E88613F}"/>
              </a:ext>
            </a:extLst>
          </p:cNvPr>
          <p:cNvSpPr/>
          <p:nvPr/>
        </p:nvSpPr>
        <p:spPr>
          <a:xfrm>
            <a:off x="2050375" y="2246630"/>
            <a:ext cx="6176844" cy="257763"/>
          </a:xfrm>
          <a:prstGeom prst="rect">
            <a:avLst/>
          </a:prstGeom>
          <a:solidFill>
            <a:schemeClr val="tx2"/>
          </a:solidFill>
          <a:ln>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75" b="1" i="0" u="none" strike="noStrike" kern="1200" cap="none" spc="0" normalizeH="0" baseline="0" noProof="0">
                <a:ln>
                  <a:noFill/>
                </a:ln>
                <a:gradFill>
                  <a:gsLst>
                    <a:gs pos="0">
                      <a:srgbClr val="FFFFFF"/>
                    </a:gs>
                    <a:gs pos="100000">
                      <a:srgbClr val="FFFFFF"/>
                    </a:gs>
                  </a:gsLst>
                  <a:lin ang="5400000" scaled="1"/>
                </a:gradFill>
                <a:effectLst/>
                <a:uLnTx/>
                <a:uFillTx/>
                <a:latin typeface="Segoe"/>
                <a:ea typeface="+mn-ea"/>
                <a:cs typeface="+mn-cs"/>
              </a:rPr>
              <a:t>Hybrid Infrastructure – IaaS, PaaS, On-Premises</a:t>
            </a:r>
          </a:p>
        </p:txBody>
      </p:sp>
      <p:sp>
        <p:nvSpPr>
          <p:cNvPr id="98" name="Rectangle 97">
            <a:hlinkClick r:id="rId47" tooltip="Key vault mitigates risk of compromised secrets (e.g. inadvertently publishing keys to GitHub) by ensuring they are safeguarded by hardware security modules (HSMs) and readily available to applications"/>
            <a:extLst>
              <a:ext uri="{FF2B5EF4-FFF2-40B4-BE49-F238E27FC236}">
                <a16:creationId xmlns:a16="http://schemas.microsoft.com/office/drawing/2014/main" id="{A3B8550D-2DB7-40D7-B7D2-21A4CAD5C8EC}"/>
              </a:ext>
            </a:extLst>
          </p:cNvPr>
          <p:cNvSpPr/>
          <p:nvPr/>
        </p:nvSpPr>
        <p:spPr>
          <a:xfrm>
            <a:off x="6810129" y="3907001"/>
            <a:ext cx="1328356" cy="219445"/>
          </a:xfrm>
          <a:prstGeom prst="rect">
            <a:avLst/>
          </a:prstGeom>
          <a:solidFill>
            <a:srgbClr val="EAEAEA"/>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3C3C3C"/>
                </a:solidFill>
                <a:effectLst/>
                <a:uLnTx/>
                <a:uFillTx/>
                <a:latin typeface="Segoe UI" panose="020B0502040204020203" pitchFamily="34" charset="0"/>
                <a:ea typeface="+mn-ea"/>
                <a:cs typeface="Segoe UI" panose="020B0502040204020203" pitchFamily="34" charset="0"/>
              </a:rPr>
              <a:t>Azure Key Vault</a:t>
            </a:r>
          </a:p>
        </p:txBody>
      </p:sp>
      <p:pic>
        <p:nvPicPr>
          <p:cNvPr id="99" name="Picture 98">
            <a:extLst>
              <a:ext uri="{FF2B5EF4-FFF2-40B4-BE49-F238E27FC236}">
                <a16:creationId xmlns:a16="http://schemas.microsoft.com/office/drawing/2014/main" id="{27564F04-F98A-49DB-A1E6-BE18E4FD944B}"/>
              </a:ext>
            </a:extLst>
          </p:cNvPr>
          <p:cNvPicPr>
            <a:picLocks noChangeAspect="1"/>
          </p:cNvPicPr>
          <p:nvPr/>
        </p:nvPicPr>
        <p:blipFill>
          <a:blip r:embed="rId48" cstate="email">
            <a:extLst>
              <a:ext uri="{28A0092B-C50C-407E-A947-70E740481C1C}">
                <a14:useLocalDpi xmlns:a14="http://schemas.microsoft.com/office/drawing/2010/main"/>
              </a:ext>
            </a:extLst>
          </a:blip>
          <a:stretch>
            <a:fillRect/>
          </a:stretch>
        </p:blipFill>
        <p:spPr>
          <a:xfrm>
            <a:off x="6865346" y="3961512"/>
            <a:ext cx="126336" cy="126336"/>
          </a:xfrm>
          <a:prstGeom prst="rect">
            <a:avLst/>
          </a:prstGeom>
        </p:spPr>
      </p:pic>
      <p:sp>
        <p:nvSpPr>
          <p:cNvPr id="103" name="Rectangle 102">
            <a:hlinkClick r:id="rId49" tooltip="Feature of Application Gateway that provides centralized protection of your web applications from common exploits and vulnerabilities like SQL injection attacks, cross site scripting attacks using OWASP core rule sets 3.0 or 2.2.9. "/>
            <a:extLst>
              <a:ext uri="{FF2B5EF4-FFF2-40B4-BE49-F238E27FC236}">
                <a16:creationId xmlns:a16="http://schemas.microsoft.com/office/drawing/2014/main" id="{93288A76-0F88-4155-A0C4-1009831C3593}"/>
              </a:ext>
            </a:extLst>
          </p:cNvPr>
          <p:cNvSpPr/>
          <p:nvPr/>
        </p:nvSpPr>
        <p:spPr>
          <a:xfrm>
            <a:off x="6807663" y="3467018"/>
            <a:ext cx="1328356" cy="219445"/>
          </a:xfrm>
          <a:prstGeom prst="rect">
            <a:avLst/>
          </a:prstGeom>
          <a:solidFill>
            <a:srgbClr val="EAEAEA"/>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9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Azure WAF</a:t>
            </a:r>
          </a:p>
        </p:txBody>
      </p:sp>
      <p:pic>
        <p:nvPicPr>
          <p:cNvPr id="104" name="Picture 103" descr="A picture containing text&#10;&#10;Description generated with high confidence">
            <a:extLst>
              <a:ext uri="{FF2B5EF4-FFF2-40B4-BE49-F238E27FC236}">
                <a16:creationId xmlns:a16="http://schemas.microsoft.com/office/drawing/2014/main" id="{E366301C-9FDD-402D-B4F8-48DCD9D5E79A}"/>
              </a:ext>
            </a:extLst>
          </p:cNvPr>
          <p:cNvPicPr>
            <a:picLocks noChangeAspect="1"/>
          </p:cNvPicPr>
          <p:nvPr/>
        </p:nvPicPr>
        <p:blipFill rotWithShape="1">
          <a:blip r:embed="rId50"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841891" y="3506467"/>
            <a:ext cx="168314" cy="165488"/>
          </a:xfrm>
          <a:prstGeom prst="rect">
            <a:avLst/>
          </a:prstGeom>
        </p:spPr>
      </p:pic>
      <p:sp>
        <p:nvSpPr>
          <p:cNvPr id="132" name="Rectangle 131">
            <a:hlinkClick r:id="rId51" tooltip="Azure natively provides basic DDoS protection for all public IPs. You can increase protection with adaptive tuning of thresholds (with machine learning), real-time and historical telemetry, alerting, cost guarantee and more."/>
            <a:extLst>
              <a:ext uri="{FF2B5EF4-FFF2-40B4-BE49-F238E27FC236}">
                <a16:creationId xmlns:a16="http://schemas.microsoft.com/office/drawing/2014/main" id="{24AA6736-30B3-474F-A68B-5A198D7C53FD}"/>
              </a:ext>
            </a:extLst>
          </p:cNvPr>
          <p:cNvSpPr/>
          <p:nvPr/>
        </p:nvSpPr>
        <p:spPr>
          <a:xfrm>
            <a:off x="6809913" y="3685617"/>
            <a:ext cx="1328356" cy="219445"/>
          </a:xfrm>
          <a:prstGeom prst="rect">
            <a:avLst/>
          </a:prstGeom>
          <a:solidFill>
            <a:schemeClr val="bg1"/>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9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DDoS Protection</a:t>
            </a:r>
          </a:p>
        </p:txBody>
      </p:sp>
      <p:sp>
        <p:nvSpPr>
          <p:cNvPr id="134" name="Rectangle 133">
            <a:hlinkClick r:id="rId52" tooltip="Protection against disasters &amp; ransomware attacks with simple and reliable cloud integrated backup as a service. Site Recovery can protect Hyper-V, VMware and physical servers and you can use Azure or your secondary datacenter as your recovery site"/>
            <a:extLst>
              <a:ext uri="{FF2B5EF4-FFF2-40B4-BE49-F238E27FC236}">
                <a16:creationId xmlns:a16="http://schemas.microsoft.com/office/drawing/2014/main" id="{6C0F1C9C-66B0-4D4F-90EA-44EEDDDAD6D7}"/>
              </a:ext>
            </a:extLst>
          </p:cNvPr>
          <p:cNvSpPr/>
          <p:nvPr/>
        </p:nvSpPr>
        <p:spPr>
          <a:xfrm>
            <a:off x="6813731" y="4551828"/>
            <a:ext cx="1332140" cy="202529"/>
          </a:xfrm>
          <a:prstGeom prst="rect">
            <a:avLst/>
          </a:prstGeom>
          <a:solidFill>
            <a:schemeClr val="bg1"/>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900" b="0" i="0" u="none" strike="noStrike" kern="1200" cap="none" spc="0" normalizeH="0" baseline="0" noProof="0">
                <a:ln>
                  <a:noFill/>
                </a:ln>
                <a:solidFill>
                  <a:srgbClr val="3C3C3C"/>
                </a:solidFill>
                <a:effectLst/>
                <a:uLnTx/>
                <a:uFillTx/>
                <a:latin typeface="Segoe UI" panose="020B0502040204020203" pitchFamily="34" charset="0"/>
                <a:ea typeface="+mn-ea"/>
                <a:cs typeface="Segoe UI" panose="020B0502040204020203" pitchFamily="34" charset="0"/>
              </a:rPr>
              <a:t>Azure Backup</a:t>
            </a:r>
          </a:p>
        </p:txBody>
      </p:sp>
      <p:pic>
        <p:nvPicPr>
          <p:cNvPr id="620" name="Picture 619">
            <a:extLst>
              <a:ext uri="{FF2B5EF4-FFF2-40B4-BE49-F238E27FC236}">
                <a16:creationId xmlns:a16="http://schemas.microsoft.com/office/drawing/2014/main" id="{0B6E7126-46C1-4BDE-A074-ABE7A44A2C56}"/>
              </a:ext>
            </a:extLst>
          </p:cNvPr>
          <p:cNvPicPr>
            <a:picLocks noChangeAspect="1"/>
          </p:cNvPicPr>
          <p:nvPr/>
        </p:nvPicPr>
        <p:blipFill>
          <a:blip r:embed="rId4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864652" y="4594318"/>
            <a:ext cx="150932" cy="112545"/>
          </a:xfrm>
          <a:prstGeom prst="rect">
            <a:avLst/>
          </a:prstGeom>
        </p:spPr>
      </p:pic>
      <p:pic>
        <p:nvPicPr>
          <p:cNvPr id="625" name="Picture 624">
            <a:extLst>
              <a:ext uri="{FF2B5EF4-FFF2-40B4-BE49-F238E27FC236}">
                <a16:creationId xmlns:a16="http://schemas.microsoft.com/office/drawing/2014/main" id="{D6D48658-313A-4BD5-9A9A-25C2B4FC3878}"/>
              </a:ext>
            </a:extLst>
          </p:cNvPr>
          <p:cNvPicPr>
            <a:picLocks noChangeAspect="1"/>
          </p:cNvPicPr>
          <p:nvPr/>
        </p:nvPicPr>
        <p:blipFill>
          <a:blip r:embed="rId4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853373" y="3742411"/>
            <a:ext cx="150932" cy="112545"/>
          </a:xfrm>
          <a:prstGeom prst="rect">
            <a:avLst/>
          </a:prstGeom>
        </p:spPr>
      </p:pic>
      <p:sp>
        <p:nvSpPr>
          <p:cNvPr id="87" name="Rectangle 86">
            <a:extLst>
              <a:ext uri="{FF2B5EF4-FFF2-40B4-BE49-F238E27FC236}">
                <a16:creationId xmlns:a16="http://schemas.microsoft.com/office/drawing/2014/main" id="{F5935FB9-47A5-4A3E-83C1-D47D32D1680B}"/>
              </a:ext>
            </a:extLst>
          </p:cNvPr>
          <p:cNvSpPr/>
          <p:nvPr/>
        </p:nvSpPr>
        <p:spPr bwMode="auto">
          <a:xfrm>
            <a:off x="8502616" y="1808988"/>
            <a:ext cx="1627632" cy="142844"/>
          </a:xfrm>
          <a:prstGeom prst="rect">
            <a:avLst/>
          </a:prstGeom>
          <a:solidFill>
            <a:srgbClr val="FFFFFF">
              <a:alpha val="7490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99" name="TextBox 598">
            <a:extLst>
              <a:ext uri="{FF2B5EF4-FFF2-40B4-BE49-F238E27FC236}">
                <a16:creationId xmlns:a16="http://schemas.microsoft.com/office/drawing/2014/main" id="{40B4C77D-397F-42D5-B6B4-BF3347FC5BEF}"/>
              </a:ext>
            </a:extLst>
          </p:cNvPr>
          <p:cNvSpPr txBox="1"/>
          <p:nvPr/>
        </p:nvSpPr>
        <p:spPr>
          <a:xfrm>
            <a:off x="2376310" y="2905602"/>
            <a:ext cx="1706076" cy="215444"/>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a:ln>
                  <a:noFill/>
                </a:ln>
                <a:gradFill>
                  <a:gsLst>
                    <a:gs pos="0">
                      <a:srgbClr val="505050"/>
                    </a:gs>
                    <a:gs pos="100000">
                      <a:srgbClr val="505050"/>
                    </a:gs>
                  </a:gsLst>
                  <a:lin ang="5400000" scaled="1"/>
                </a:gradFill>
                <a:effectLst/>
                <a:uLnTx/>
                <a:uFillTx/>
                <a:latin typeface="Segoe UI Semibold" panose="020B0702040204020203" pitchFamily="34" charset="0"/>
                <a:ea typeface="+mn-ea"/>
                <a:cs typeface="Segoe UI Semibold" panose="020B0702040204020203" pitchFamily="34" charset="0"/>
              </a:rPr>
              <a:t>On Premises Datacenter(s)</a:t>
            </a:r>
          </a:p>
        </p:txBody>
      </p:sp>
      <p:sp>
        <p:nvSpPr>
          <p:cNvPr id="769" name="Rectangle 768">
            <a:hlinkClick r:id="rId53" tooltip="Azure Firewall is a managed, cloud-based network security service that protects your Azure Virtual Network resources. It is a fully stateful firewall as a service with built-in high availability and unrestricted cloud scalability. "/>
            <a:extLst>
              <a:ext uri="{FF2B5EF4-FFF2-40B4-BE49-F238E27FC236}">
                <a16:creationId xmlns:a16="http://schemas.microsoft.com/office/drawing/2014/main" id="{D530773A-7363-49F0-BE5C-D8AFA6187932}"/>
              </a:ext>
            </a:extLst>
          </p:cNvPr>
          <p:cNvSpPr/>
          <p:nvPr/>
        </p:nvSpPr>
        <p:spPr>
          <a:xfrm>
            <a:off x="6806570" y="3137675"/>
            <a:ext cx="1328356" cy="329021"/>
          </a:xfrm>
          <a:prstGeom prst="rect">
            <a:avLst/>
          </a:prstGeom>
          <a:solidFill>
            <a:schemeClr val="bg1"/>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9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Azure Firewall</a:t>
            </a:r>
            <a:br>
              <a:rPr kumimoji="0" lang="en-US" altLang="en-US" sz="9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br>
            <a:r>
              <a:rPr kumimoji="0" lang="en-US" altLang="en-US" sz="9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&amp; Firewall Manager</a:t>
            </a:r>
          </a:p>
        </p:txBody>
      </p:sp>
      <p:grpSp>
        <p:nvGrpSpPr>
          <p:cNvPr id="708" name="Group 707">
            <a:extLst>
              <a:ext uri="{FF2B5EF4-FFF2-40B4-BE49-F238E27FC236}">
                <a16:creationId xmlns:a16="http://schemas.microsoft.com/office/drawing/2014/main" id="{A242CD45-ED2D-4659-96FD-2D3F4C834E05}"/>
              </a:ext>
            </a:extLst>
          </p:cNvPr>
          <p:cNvGrpSpPr/>
          <p:nvPr/>
        </p:nvGrpSpPr>
        <p:grpSpPr>
          <a:xfrm>
            <a:off x="6833323" y="3237319"/>
            <a:ext cx="173366" cy="127841"/>
            <a:chOff x="4787760" y="956202"/>
            <a:chExt cx="587793" cy="433438"/>
          </a:xfrm>
        </p:grpSpPr>
        <p:sp>
          <p:nvSpPr>
            <p:cNvPr id="724" name="cloud">
              <a:extLst>
                <a:ext uri="{FF2B5EF4-FFF2-40B4-BE49-F238E27FC236}">
                  <a16:creationId xmlns:a16="http://schemas.microsoft.com/office/drawing/2014/main" id="{BC3143E0-B8B1-45DE-BA86-680A06C24607}"/>
                </a:ext>
              </a:extLst>
            </p:cNvPr>
            <p:cNvSpPr>
              <a:spLocks noChangeAspect="1"/>
            </p:cNvSpPr>
            <p:nvPr/>
          </p:nvSpPr>
          <p:spPr bwMode="auto">
            <a:xfrm>
              <a:off x="5003940" y="956202"/>
              <a:ext cx="371613" cy="236754"/>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17">
                  <a:moveTo>
                    <a:pt x="281" y="216"/>
                  </a:moveTo>
                  <a:cubicBezTo>
                    <a:pt x="281" y="217"/>
                    <a:pt x="281" y="217"/>
                    <a:pt x="281" y="217"/>
                  </a:cubicBezTo>
                  <a:cubicBezTo>
                    <a:pt x="88" y="217"/>
                    <a:pt x="88" y="217"/>
                    <a:pt x="88" y="217"/>
                  </a:cubicBezTo>
                  <a:cubicBezTo>
                    <a:pt x="88" y="217"/>
                    <a:pt x="88" y="217"/>
                    <a:pt x="88" y="217"/>
                  </a:cubicBezTo>
                  <a:cubicBezTo>
                    <a:pt x="87" y="217"/>
                    <a:pt x="87" y="217"/>
                    <a:pt x="86" y="217"/>
                  </a:cubicBezTo>
                  <a:cubicBezTo>
                    <a:pt x="39" y="217"/>
                    <a:pt x="0" y="178"/>
                    <a:pt x="0" y="130"/>
                  </a:cubicBezTo>
                  <a:cubicBezTo>
                    <a:pt x="0" y="82"/>
                    <a:pt x="39" y="44"/>
                    <a:pt x="86" y="44"/>
                  </a:cubicBezTo>
                  <a:cubicBezTo>
                    <a:pt x="92" y="44"/>
                    <a:pt x="98" y="44"/>
                    <a:pt x="104" y="45"/>
                  </a:cubicBezTo>
                  <a:cubicBezTo>
                    <a:pt x="121" y="18"/>
                    <a:pt x="150" y="0"/>
                    <a:pt x="184" y="0"/>
                  </a:cubicBezTo>
                  <a:cubicBezTo>
                    <a:pt x="233" y="0"/>
                    <a:pt x="273" y="37"/>
                    <a:pt x="278" y="85"/>
                  </a:cubicBezTo>
                  <a:cubicBezTo>
                    <a:pt x="278" y="85"/>
                    <a:pt x="278" y="85"/>
                    <a:pt x="278" y="85"/>
                  </a:cubicBezTo>
                  <a:cubicBezTo>
                    <a:pt x="315" y="85"/>
                    <a:pt x="344" y="114"/>
                    <a:pt x="344" y="151"/>
                  </a:cubicBezTo>
                  <a:cubicBezTo>
                    <a:pt x="344" y="186"/>
                    <a:pt x="316" y="215"/>
                    <a:pt x="281" y="216"/>
                  </a:cubicBezTo>
                  <a:close/>
                </a:path>
              </a:pathLst>
            </a:custGeom>
            <a:solidFill>
              <a:srgbClr val="FFFFFF"/>
            </a:solidFill>
            <a:ln w="9525"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pic>
          <p:nvPicPr>
            <p:cNvPr id="735" name="Graphic 734">
              <a:extLst>
                <a:ext uri="{FF2B5EF4-FFF2-40B4-BE49-F238E27FC236}">
                  <a16:creationId xmlns:a16="http://schemas.microsoft.com/office/drawing/2014/main" id="{67CF9900-E23B-48DC-BEBB-FD647B99821C}"/>
                </a:ext>
              </a:extLst>
            </p:cNvPr>
            <p:cNvPicPr>
              <a:picLocks noChangeAspect="1"/>
            </p:cNvPicPr>
            <p:nvPr/>
          </p:nvPicPr>
          <p:blipFill>
            <a:blip r:embed="rId54" cstate="email">
              <a:extLst>
                <a:ext uri="{28A0092B-C50C-407E-A947-70E740481C1C}">
                  <a14:useLocalDpi xmlns:a14="http://schemas.microsoft.com/office/drawing/2010/main"/>
                </a:ext>
                <a:ext uri="{96DAC541-7B7A-43D3-8B79-37D633B846F1}">
                  <asvg:svgBlip xmlns:asvg="http://schemas.microsoft.com/office/drawing/2016/SVG/main" r:embed="rId55"/>
                </a:ext>
              </a:extLst>
            </a:blip>
            <a:stretch>
              <a:fillRect/>
            </a:stretch>
          </p:blipFill>
          <p:spPr>
            <a:xfrm>
              <a:off x="4787760" y="1112170"/>
              <a:ext cx="371613" cy="277470"/>
            </a:xfrm>
            <a:prstGeom prst="rect">
              <a:avLst/>
            </a:prstGeom>
          </p:spPr>
        </p:pic>
      </p:grpSp>
      <p:sp>
        <p:nvSpPr>
          <p:cNvPr id="125" name="Rectangle 124">
            <a:hlinkClick r:id="rId56" tooltip="Attack Simulator in the Security &amp; Compliance Center can be used to run realistic attack scenarios in your organization to help you identify and find vulnerable users before a real attack impacts your bottom line."/>
            <a:extLst>
              <a:ext uri="{FF2B5EF4-FFF2-40B4-BE49-F238E27FC236}">
                <a16:creationId xmlns:a16="http://schemas.microsoft.com/office/drawing/2014/main" id="{8EABA08C-E5A2-4203-9730-576031EC49F1}"/>
              </a:ext>
            </a:extLst>
          </p:cNvPr>
          <p:cNvSpPr/>
          <p:nvPr/>
        </p:nvSpPr>
        <p:spPr>
          <a:xfrm>
            <a:off x="8350944" y="5802589"/>
            <a:ext cx="830673" cy="233479"/>
          </a:xfrm>
          <a:prstGeom prst="rect">
            <a:avLst/>
          </a:prstGeom>
          <a:solidFill>
            <a:schemeClr val="bg1"/>
          </a:solidFill>
          <a:ln w="14224">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45720" rIns="45720" rtlCol="0" anchor="ctr">
            <a:noAutofit/>
          </a:bodyPr>
          <a:lstStyle/>
          <a:p>
            <a:pPr marL="0" marR="0" lvl="0" indent="0" algn="ctr" defTabSz="914400" rtl="0" eaLnBrk="1" fontAlgn="auto" latinLnBrk="0" hangingPunct="1">
              <a:lnSpc>
                <a:spcPct val="97000"/>
              </a:lnSpc>
              <a:spcBef>
                <a:spcPts val="0"/>
              </a:spcBef>
              <a:spcAft>
                <a:spcPts val="0"/>
              </a:spcAft>
              <a:buClrTx/>
              <a:buSzTx/>
              <a:buFontTx/>
              <a:buNone/>
              <a:tabLst/>
              <a:defRPr/>
            </a:pPr>
            <a:r>
              <a:rPr kumimoji="0" lang="en-US" sz="72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Attack Simulator</a:t>
            </a:r>
          </a:p>
        </p:txBody>
      </p:sp>
      <p:sp>
        <p:nvSpPr>
          <p:cNvPr id="126" name="Rectangle 125">
            <a:hlinkClick r:id="rId57" tooltip="Insider risk management in Microsoft 365 helps minimize internal risks by enabling you to detect, investigate, and act on malicious and inadvertent activities in your organization."/>
            <a:extLst>
              <a:ext uri="{FF2B5EF4-FFF2-40B4-BE49-F238E27FC236}">
                <a16:creationId xmlns:a16="http://schemas.microsoft.com/office/drawing/2014/main" id="{9A0975CE-8659-4CF5-8429-718F38427FEB}"/>
              </a:ext>
            </a:extLst>
          </p:cNvPr>
          <p:cNvSpPr/>
          <p:nvPr/>
        </p:nvSpPr>
        <p:spPr>
          <a:xfrm>
            <a:off x="9260887" y="5802589"/>
            <a:ext cx="1198429" cy="233479"/>
          </a:xfrm>
          <a:prstGeom prst="rect">
            <a:avLst/>
          </a:prstGeom>
          <a:solidFill>
            <a:schemeClr val="bg1"/>
          </a:solidFill>
          <a:ln w="14224">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45720" rIns="45720" rtlCol="0" anchor="ctr">
            <a:noAutofit/>
          </a:bodyPr>
          <a:lstStyle/>
          <a:p>
            <a:pPr marL="0" marR="0" lvl="0" indent="0" algn="ctr" defTabSz="914400" rtl="0" eaLnBrk="1" fontAlgn="auto" latinLnBrk="0" hangingPunct="1">
              <a:lnSpc>
                <a:spcPct val="97000"/>
              </a:lnSpc>
              <a:spcBef>
                <a:spcPts val="0"/>
              </a:spcBef>
              <a:spcAft>
                <a:spcPts val="0"/>
              </a:spcAft>
              <a:buClrTx/>
              <a:buSzTx/>
              <a:buFontTx/>
              <a:buNone/>
              <a:tabLst/>
              <a:defRPr/>
            </a:pPr>
            <a:r>
              <a:rPr kumimoji="0" lang="en-US" sz="72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Insider Risk Management</a:t>
            </a:r>
          </a:p>
        </p:txBody>
      </p:sp>
      <p:grpSp>
        <p:nvGrpSpPr>
          <p:cNvPr id="31" name="Group 30">
            <a:extLst>
              <a:ext uri="{FF2B5EF4-FFF2-40B4-BE49-F238E27FC236}">
                <a16:creationId xmlns:a16="http://schemas.microsoft.com/office/drawing/2014/main" id="{37EB6364-F148-420D-97C3-AE6E4D78B812}"/>
              </a:ext>
            </a:extLst>
          </p:cNvPr>
          <p:cNvGrpSpPr/>
          <p:nvPr/>
        </p:nvGrpSpPr>
        <p:grpSpPr>
          <a:xfrm>
            <a:off x="2132397" y="5805674"/>
            <a:ext cx="852881" cy="512671"/>
            <a:chOff x="3154581" y="5818532"/>
            <a:chExt cx="852881" cy="512671"/>
          </a:xfrm>
        </p:grpSpPr>
        <p:sp>
          <p:nvSpPr>
            <p:cNvPr id="482" name="Rectangle 481">
              <a:hlinkClick r:id="rId58" tooltip="End to end solution to securing new IoT devices with a hardened Linux OS, certified microcontrollers (MCUs), and security service which collectively provide the &quot;Seven Properties of Highly-Secure Devices&quot;"/>
              <a:extLst>
                <a:ext uri="{FF2B5EF4-FFF2-40B4-BE49-F238E27FC236}">
                  <a16:creationId xmlns:a16="http://schemas.microsoft.com/office/drawing/2014/main" id="{5132D995-1367-4454-A21A-E03209386998}"/>
                </a:ext>
              </a:extLst>
            </p:cNvPr>
            <p:cNvSpPr/>
            <p:nvPr/>
          </p:nvSpPr>
          <p:spPr>
            <a:xfrm>
              <a:off x="3154581" y="5818532"/>
              <a:ext cx="852881" cy="512671"/>
            </a:xfrm>
            <a:prstGeom prst="rect">
              <a:avLst/>
            </a:prstGeom>
            <a:solidFill>
              <a:schemeClr val="bg1"/>
            </a:solidFill>
            <a:ln w="14224">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91440" rIns="45720" rtlCol="0" anchor="b">
              <a:noAutofit/>
            </a:bodyPr>
            <a:lstStyle/>
            <a:p>
              <a:pPr marL="0" marR="0" lvl="0" indent="0" algn="ctr" defTabSz="914400" rtl="0" eaLnBrk="1" fontAlgn="auto" latinLnBrk="0" hangingPunct="1">
                <a:lnSpc>
                  <a:spcPct val="97000"/>
                </a:lnSpc>
                <a:spcBef>
                  <a:spcPts val="0"/>
                </a:spcBef>
                <a:spcAft>
                  <a:spcPts val="0"/>
                </a:spcAft>
                <a:buClrTx/>
                <a:buSzTx/>
                <a:buFontTx/>
                <a:buNone/>
                <a:tabLst/>
                <a:defRPr/>
              </a:pPr>
              <a:r>
                <a:rPr kumimoji="0" lang="en-US" sz="80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Azure Sphere</a:t>
              </a:r>
            </a:p>
          </p:txBody>
        </p:sp>
        <p:pic>
          <p:nvPicPr>
            <p:cNvPr id="19" name="Picture 18" descr="A close up of a logo&#10;&#10;Description generated with very high confidence">
              <a:extLst>
                <a:ext uri="{FF2B5EF4-FFF2-40B4-BE49-F238E27FC236}">
                  <a16:creationId xmlns:a16="http://schemas.microsoft.com/office/drawing/2014/main" id="{5D8E06AE-CB14-40C7-AD0A-5937E765D86F}"/>
                </a:ext>
              </a:extLst>
            </p:cNvPr>
            <p:cNvPicPr>
              <a:picLocks noChangeAspect="1"/>
            </p:cNvPicPr>
            <p:nvPr/>
          </p:nvPicPr>
          <p:blipFill>
            <a:blip r:embed="rId59" cstate="email">
              <a:extLst>
                <a:ext uri="{28A0092B-C50C-407E-A947-70E740481C1C}">
                  <a14:useLocalDpi xmlns:a14="http://schemas.microsoft.com/office/drawing/2010/main"/>
                </a:ext>
              </a:extLst>
            </a:blip>
            <a:stretch>
              <a:fillRect/>
            </a:stretch>
          </p:blipFill>
          <p:spPr>
            <a:xfrm>
              <a:off x="3360209" y="5867373"/>
              <a:ext cx="411994" cy="271762"/>
            </a:xfrm>
            <a:prstGeom prst="rect">
              <a:avLst/>
            </a:prstGeom>
          </p:spPr>
        </p:pic>
      </p:grpSp>
      <p:sp>
        <p:nvSpPr>
          <p:cNvPr id="165" name="Rectangle 164">
            <a:hlinkClick r:id="rId60" tooltip="The Compliance Manager dashboard helps you achieve compliance goals by evaluating cloud workloads against compliance regimes as well as data protection standards and assign/track/record compliance and assessment-related activities. "/>
            <a:extLst>
              <a:ext uri="{FF2B5EF4-FFF2-40B4-BE49-F238E27FC236}">
                <a16:creationId xmlns:a16="http://schemas.microsoft.com/office/drawing/2014/main" id="{7346CE92-B589-47C6-B4BA-3917DC801FA0}"/>
              </a:ext>
            </a:extLst>
          </p:cNvPr>
          <p:cNvSpPr/>
          <p:nvPr/>
        </p:nvSpPr>
        <p:spPr>
          <a:xfrm>
            <a:off x="8685028" y="4707201"/>
            <a:ext cx="1365662" cy="180229"/>
          </a:xfrm>
          <a:prstGeom prst="rect">
            <a:avLst/>
          </a:prstGeom>
          <a:solidFill>
            <a:schemeClr val="bg1"/>
          </a:solidFill>
          <a:ln w="14224">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91440" rIns="45720" rtlCol="0" anchor="ctr">
            <a:noAutofit/>
          </a:bodyPr>
          <a:lstStyle/>
          <a:p>
            <a:pPr marL="0" marR="0" lvl="0" indent="0" algn="ctr" defTabSz="914400" rtl="0" eaLnBrk="1" fontAlgn="auto" latinLnBrk="0" hangingPunct="1">
              <a:lnSpc>
                <a:spcPct val="97000"/>
              </a:lnSpc>
              <a:spcBef>
                <a:spcPts val="0"/>
              </a:spcBef>
              <a:spcAft>
                <a:spcPts val="0"/>
              </a:spcAft>
              <a:buClrTx/>
              <a:buSzTx/>
              <a:buFontTx/>
              <a:buNone/>
              <a:tabLst/>
              <a:defRPr/>
            </a:pPr>
            <a:r>
              <a:rPr kumimoji="0" lang="en-US" sz="80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Compliance Manager</a:t>
            </a:r>
          </a:p>
        </p:txBody>
      </p:sp>
      <p:cxnSp>
        <p:nvCxnSpPr>
          <p:cNvPr id="729" name="Connector: Elbow 728">
            <a:extLst>
              <a:ext uri="{FF2B5EF4-FFF2-40B4-BE49-F238E27FC236}">
                <a16:creationId xmlns:a16="http://schemas.microsoft.com/office/drawing/2014/main" id="{709024E8-D411-4EC3-83A4-48F66AAFAE7C}"/>
              </a:ext>
            </a:extLst>
          </p:cNvPr>
          <p:cNvCxnSpPr>
            <a:cxnSpLocks/>
          </p:cNvCxnSpPr>
          <p:nvPr/>
        </p:nvCxnSpPr>
        <p:spPr>
          <a:xfrm rot="5400000">
            <a:off x="10082319" y="1343657"/>
            <a:ext cx="1296267" cy="588042"/>
          </a:xfrm>
          <a:prstGeom prst="bentConnector3">
            <a:avLst>
              <a:gd name="adj1" fmla="val 19689"/>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93" name="Group 192">
            <a:extLst>
              <a:ext uri="{FF2B5EF4-FFF2-40B4-BE49-F238E27FC236}">
                <a16:creationId xmlns:a16="http://schemas.microsoft.com/office/drawing/2014/main" id="{50E602D8-7B24-4699-9E52-662DDF3DBACD}"/>
              </a:ext>
            </a:extLst>
          </p:cNvPr>
          <p:cNvGrpSpPr/>
          <p:nvPr/>
        </p:nvGrpSpPr>
        <p:grpSpPr>
          <a:xfrm>
            <a:off x="2780680" y="4754757"/>
            <a:ext cx="691377" cy="85751"/>
            <a:chOff x="2780680" y="4754757"/>
            <a:chExt cx="691377" cy="85751"/>
          </a:xfrm>
        </p:grpSpPr>
        <p:cxnSp>
          <p:nvCxnSpPr>
            <p:cNvPr id="499" name="Straight Connector 498">
              <a:extLst>
                <a:ext uri="{FF2B5EF4-FFF2-40B4-BE49-F238E27FC236}">
                  <a16:creationId xmlns:a16="http://schemas.microsoft.com/office/drawing/2014/main" id="{74A9F8F1-0CDE-4520-B377-D6F80339A051}"/>
                </a:ext>
              </a:extLst>
            </p:cNvPr>
            <p:cNvCxnSpPr>
              <a:cxnSpLocks/>
            </p:cNvCxnSpPr>
            <p:nvPr/>
          </p:nvCxnSpPr>
          <p:spPr>
            <a:xfrm>
              <a:off x="2789307" y="4754757"/>
              <a:ext cx="0" cy="85117"/>
            </a:xfrm>
            <a:prstGeom prst="line">
              <a:avLst/>
            </a:pr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cxnSp>
        <p:cxnSp>
          <p:nvCxnSpPr>
            <p:cNvPr id="503" name="Straight Connector 502">
              <a:extLst>
                <a:ext uri="{FF2B5EF4-FFF2-40B4-BE49-F238E27FC236}">
                  <a16:creationId xmlns:a16="http://schemas.microsoft.com/office/drawing/2014/main" id="{76FEB3FD-42FB-441F-919F-668A0A01CCCF}"/>
                </a:ext>
              </a:extLst>
            </p:cNvPr>
            <p:cNvCxnSpPr>
              <a:cxnSpLocks/>
            </p:cNvCxnSpPr>
            <p:nvPr/>
          </p:nvCxnSpPr>
          <p:spPr>
            <a:xfrm>
              <a:off x="2780680" y="4840508"/>
              <a:ext cx="691377" cy="0"/>
            </a:xfrm>
            <a:prstGeom prst="line">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 name="Group 1">
            <a:extLst>
              <a:ext uri="{FF2B5EF4-FFF2-40B4-BE49-F238E27FC236}">
                <a16:creationId xmlns:a16="http://schemas.microsoft.com/office/drawing/2014/main" id="{A2356521-D897-487A-A414-A196BCC41096}"/>
              </a:ext>
            </a:extLst>
          </p:cNvPr>
          <p:cNvGrpSpPr/>
          <p:nvPr/>
        </p:nvGrpSpPr>
        <p:grpSpPr>
          <a:xfrm>
            <a:off x="5150838" y="4063431"/>
            <a:ext cx="1560525" cy="238020"/>
            <a:chOff x="5150838" y="4063431"/>
            <a:chExt cx="1560525" cy="238020"/>
          </a:xfrm>
        </p:grpSpPr>
        <p:sp>
          <p:nvSpPr>
            <p:cNvPr id="685" name="Rectangle 684">
              <a:hlinkClick r:id="rId61" tooltip="Azure Private Link enables you to access Azure PaaS Services (for example, Azure Storage and SQL Database) and Azure hosted customer-owned/partner services over a Private Endpoint in your virtual network."/>
              <a:extLst>
                <a:ext uri="{FF2B5EF4-FFF2-40B4-BE49-F238E27FC236}">
                  <a16:creationId xmlns:a16="http://schemas.microsoft.com/office/drawing/2014/main" id="{11EEBB05-E679-45FE-837B-DC5390BB9745}"/>
                </a:ext>
              </a:extLst>
            </p:cNvPr>
            <p:cNvSpPr/>
            <p:nvPr/>
          </p:nvSpPr>
          <p:spPr bwMode="auto">
            <a:xfrm>
              <a:off x="5506000" y="4123332"/>
              <a:ext cx="786158" cy="178119"/>
            </a:xfrm>
            <a:prstGeom prst="rect">
              <a:avLst/>
            </a:prstGeom>
            <a:solidFill>
              <a:schemeClr val="bg2"/>
            </a:solidFill>
            <a:ln w="14224" cap="flat" cmpd="sng" algn="ctr">
              <a:solidFill>
                <a:schemeClr val="tx1"/>
              </a:solidFill>
              <a:prstDash val="solid"/>
              <a:miter lim="800000"/>
              <a:headEnd type="none" w="med" len="med"/>
              <a:tailEnd type="none" w="med" len="med"/>
            </a:ln>
            <a:effectLst/>
          </p:spPr>
          <p:txBody>
            <a:bodyPr lIns="182880" tIns="9144" rIns="0" bIns="9144" anchor="ctr" anchorCtr="0"/>
            <a:lstStyle/>
            <a:p>
              <a:pPr marL="0" marR="0" lvl="0" indent="0" algn="l" defTabSz="895740" rtl="0" eaLnBrk="1" fontAlgn="auto" latinLnBrk="0" hangingPunct="1">
                <a:lnSpc>
                  <a:spcPct val="90000"/>
                </a:lnSpc>
                <a:spcBef>
                  <a:spcPts val="0"/>
                </a:spcBef>
                <a:spcAft>
                  <a:spcPts val="0"/>
                </a:spcAft>
                <a:buClrTx/>
                <a:buSzTx/>
                <a:buFontTx/>
                <a:buNone/>
                <a:tabLst/>
                <a:defRPr/>
              </a:pPr>
              <a:r>
                <a:rPr kumimoji="0" lang="en-US" sz="800" b="0" i="0" u="none" strike="noStrike" kern="1200" cap="none" spc="0" normalizeH="0" baseline="0" noProof="0">
                  <a:ln>
                    <a:noFill/>
                  </a:ln>
                  <a:gradFill>
                    <a:gsLst>
                      <a:gs pos="0">
                        <a:srgbClr val="505050"/>
                      </a:gs>
                      <a:gs pos="100000">
                        <a:srgbClr val="505050"/>
                      </a:gs>
                    </a:gsLst>
                    <a:lin ang="5400000" scaled="1"/>
                  </a:gradFill>
                  <a:effectLst/>
                  <a:uLnTx/>
                  <a:uFillTx/>
                  <a:latin typeface="Segoe UI" panose="020B0502040204020203" pitchFamily="34" charset="0"/>
                  <a:ea typeface="+mn-ea"/>
                  <a:cs typeface="Segoe UI" panose="020B0502040204020203" pitchFamily="34" charset="0"/>
                </a:rPr>
                <a:t>Private Link</a:t>
              </a:r>
            </a:p>
          </p:txBody>
        </p:sp>
        <p:grpSp>
          <p:nvGrpSpPr>
            <p:cNvPr id="557" name="Group 556">
              <a:extLst>
                <a:ext uri="{FF2B5EF4-FFF2-40B4-BE49-F238E27FC236}">
                  <a16:creationId xmlns:a16="http://schemas.microsoft.com/office/drawing/2014/main" id="{DE1C8CAC-36FA-4A50-9C48-36D8C69107D8}"/>
                </a:ext>
              </a:extLst>
            </p:cNvPr>
            <p:cNvGrpSpPr/>
            <p:nvPr/>
          </p:nvGrpSpPr>
          <p:grpSpPr>
            <a:xfrm>
              <a:off x="5150838" y="4063431"/>
              <a:ext cx="1560525" cy="198673"/>
              <a:chOff x="5150838" y="4063431"/>
              <a:chExt cx="1560525" cy="198673"/>
            </a:xfrm>
          </p:grpSpPr>
          <p:grpSp>
            <p:nvGrpSpPr>
              <p:cNvPr id="558" name="Group 557">
                <a:extLst>
                  <a:ext uri="{FF2B5EF4-FFF2-40B4-BE49-F238E27FC236}">
                    <a16:creationId xmlns:a16="http://schemas.microsoft.com/office/drawing/2014/main" id="{2E8F6C9E-4030-4679-B75C-C94EE49913A1}"/>
                  </a:ext>
                </a:extLst>
              </p:cNvPr>
              <p:cNvGrpSpPr/>
              <p:nvPr/>
            </p:nvGrpSpPr>
            <p:grpSpPr>
              <a:xfrm>
                <a:off x="5529341" y="4149559"/>
                <a:ext cx="1182022" cy="112545"/>
                <a:chOff x="5529341" y="4149559"/>
                <a:chExt cx="1182022" cy="112545"/>
              </a:xfrm>
            </p:grpSpPr>
            <p:cxnSp>
              <p:nvCxnSpPr>
                <p:cNvPr id="686" name="Straight Connector 685">
                  <a:extLst>
                    <a:ext uri="{FF2B5EF4-FFF2-40B4-BE49-F238E27FC236}">
                      <a16:creationId xmlns:a16="http://schemas.microsoft.com/office/drawing/2014/main" id="{952716D6-1C6B-4021-8AEE-DCA06C88D379}"/>
                    </a:ext>
                  </a:extLst>
                </p:cNvPr>
                <p:cNvCxnSpPr>
                  <a:cxnSpLocks/>
                </p:cNvCxnSpPr>
                <p:nvPr/>
              </p:nvCxnSpPr>
              <p:spPr>
                <a:xfrm>
                  <a:off x="6292158" y="4212392"/>
                  <a:ext cx="419205" cy="0"/>
                </a:xfrm>
                <a:prstGeom prst="line">
                  <a:avLst/>
                </a:prstGeom>
                <a:ln w="190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684" name="Picture 683">
                  <a:extLst>
                    <a:ext uri="{FF2B5EF4-FFF2-40B4-BE49-F238E27FC236}">
                      <a16:creationId xmlns:a16="http://schemas.microsoft.com/office/drawing/2014/main" id="{63B73E22-43F2-4768-8682-EB4529C49973}"/>
                    </a:ext>
                  </a:extLst>
                </p:cNvPr>
                <p:cNvPicPr>
                  <a:picLocks noChangeAspect="1"/>
                </p:cNvPicPr>
                <p:nvPr/>
              </p:nvPicPr>
              <p:blipFill>
                <a:blip r:embed="rId4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529341" y="4149559"/>
                  <a:ext cx="150932" cy="112545"/>
                </a:xfrm>
                <a:prstGeom prst="rect">
                  <a:avLst/>
                </a:prstGeom>
              </p:spPr>
            </p:pic>
          </p:grpSp>
          <p:cxnSp>
            <p:nvCxnSpPr>
              <p:cNvPr id="559" name="Straight Connector 663">
                <a:extLst>
                  <a:ext uri="{FF2B5EF4-FFF2-40B4-BE49-F238E27FC236}">
                    <a16:creationId xmlns:a16="http://schemas.microsoft.com/office/drawing/2014/main" id="{206EAFC7-A8B1-4055-B8AC-DE94F0B2AB04}"/>
                  </a:ext>
                </a:extLst>
              </p:cNvPr>
              <p:cNvCxnSpPr>
                <a:cxnSpLocks/>
              </p:cNvCxnSpPr>
              <p:nvPr/>
            </p:nvCxnSpPr>
            <p:spPr>
              <a:xfrm>
                <a:off x="5150838" y="4063431"/>
                <a:ext cx="355162" cy="148961"/>
              </a:xfrm>
              <a:prstGeom prst="bentConnector3">
                <a:avLst>
                  <a:gd name="adj1" fmla="val 50000"/>
                </a:avLst>
              </a:prstGeom>
              <a:noFill/>
              <a:ln w="19050">
                <a:solidFill>
                  <a:schemeClr val="tx2"/>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grpSp>
      </p:grpSp>
      <p:grpSp>
        <p:nvGrpSpPr>
          <p:cNvPr id="195" name="Group 194">
            <a:extLst>
              <a:ext uri="{FF2B5EF4-FFF2-40B4-BE49-F238E27FC236}">
                <a16:creationId xmlns:a16="http://schemas.microsoft.com/office/drawing/2014/main" id="{6AE307D3-53B7-48BA-9041-F1BC6BB52A9C}"/>
              </a:ext>
            </a:extLst>
          </p:cNvPr>
          <p:cNvGrpSpPr/>
          <p:nvPr/>
        </p:nvGrpSpPr>
        <p:grpSpPr>
          <a:xfrm>
            <a:off x="2614674" y="3122312"/>
            <a:ext cx="3856151" cy="1745387"/>
            <a:chOff x="2614674" y="3122312"/>
            <a:chExt cx="3856151" cy="1745387"/>
          </a:xfrm>
        </p:grpSpPr>
        <p:cxnSp>
          <p:nvCxnSpPr>
            <p:cNvPr id="727" name="Straight Connector 726">
              <a:extLst>
                <a:ext uri="{FF2B5EF4-FFF2-40B4-BE49-F238E27FC236}">
                  <a16:creationId xmlns:a16="http://schemas.microsoft.com/office/drawing/2014/main" id="{64CC8E28-889A-42AE-BC46-62AB329051E9}"/>
                </a:ext>
              </a:extLst>
            </p:cNvPr>
            <p:cNvCxnSpPr/>
            <p:nvPr/>
          </p:nvCxnSpPr>
          <p:spPr>
            <a:xfrm>
              <a:off x="3857342" y="3837347"/>
              <a:ext cx="0" cy="85431"/>
            </a:xfrm>
            <a:prstGeom prst="line">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nvGrpSpPr>
            <p:cNvPr id="192" name="Group 191">
              <a:extLst>
                <a:ext uri="{FF2B5EF4-FFF2-40B4-BE49-F238E27FC236}">
                  <a16:creationId xmlns:a16="http://schemas.microsoft.com/office/drawing/2014/main" id="{D29D0BE1-356A-49A2-A739-176088326DFE}"/>
                </a:ext>
              </a:extLst>
            </p:cNvPr>
            <p:cNvGrpSpPr/>
            <p:nvPr/>
          </p:nvGrpSpPr>
          <p:grpSpPr>
            <a:xfrm>
              <a:off x="2614674" y="3122312"/>
              <a:ext cx="3856151" cy="1745387"/>
              <a:chOff x="2614674" y="3122312"/>
              <a:chExt cx="3856151" cy="1745387"/>
            </a:xfrm>
          </p:grpSpPr>
          <p:grpSp>
            <p:nvGrpSpPr>
              <p:cNvPr id="191" name="Group 190">
                <a:extLst>
                  <a:ext uri="{FF2B5EF4-FFF2-40B4-BE49-F238E27FC236}">
                    <a16:creationId xmlns:a16="http://schemas.microsoft.com/office/drawing/2014/main" id="{262009F5-E28E-4759-9D3E-7F04C9DDD906}"/>
                  </a:ext>
                </a:extLst>
              </p:cNvPr>
              <p:cNvGrpSpPr/>
              <p:nvPr/>
            </p:nvGrpSpPr>
            <p:grpSpPr>
              <a:xfrm>
                <a:off x="2614674" y="3122312"/>
                <a:ext cx="3773814" cy="1720024"/>
                <a:chOff x="2614674" y="3122312"/>
                <a:chExt cx="3773814" cy="1720024"/>
              </a:xfrm>
            </p:grpSpPr>
            <p:cxnSp>
              <p:nvCxnSpPr>
                <p:cNvPr id="202" name="Straight Connector 201">
                  <a:extLst>
                    <a:ext uri="{FF2B5EF4-FFF2-40B4-BE49-F238E27FC236}">
                      <a16:creationId xmlns:a16="http://schemas.microsoft.com/office/drawing/2014/main" id="{DEF14F5E-A9F1-49E8-B80F-3DD8F6374A7C}"/>
                    </a:ext>
                  </a:extLst>
                </p:cNvPr>
                <p:cNvCxnSpPr>
                  <a:cxnSpLocks/>
                </p:cNvCxnSpPr>
                <p:nvPr/>
              </p:nvCxnSpPr>
              <p:spPr>
                <a:xfrm>
                  <a:off x="2614674" y="3915841"/>
                  <a:ext cx="1824456" cy="0"/>
                </a:xfrm>
                <a:prstGeom prst="line">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12" name="Straight Connector 211">
                  <a:extLst>
                    <a:ext uri="{FF2B5EF4-FFF2-40B4-BE49-F238E27FC236}">
                      <a16:creationId xmlns:a16="http://schemas.microsoft.com/office/drawing/2014/main" id="{EE171817-09FA-430B-B729-CA2574A6DDF9}"/>
                    </a:ext>
                  </a:extLst>
                </p:cNvPr>
                <p:cNvCxnSpPr/>
                <p:nvPr/>
              </p:nvCxnSpPr>
              <p:spPr>
                <a:xfrm>
                  <a:off x="4434292" y="3837347"/>
                  <a:ext cx="0" cy="85431"/>
                </a:xfrm>
                <a:prstGeom prst="line">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116" name="Rectangle 115">
                  <a:extLst>
                    <a:ext uri="{FF2B5EF4-FFF2-40B4-BE49-F238E27FC236}">
                      <a16:creationId xmlns:a16="http://schemas.microsoft.com/office/drawing/2014/main" id="{22B9AE6C-27F6-4AFE-9162-A0514AAD05F0}"/>
                    </a:ext>
                  </a:extLst>
                </p:cNvPr>
                <p:cNvSpPr/>
                <p:nvPr/>
              </p:nvSpPr>
              <p:spPr bwMode="auto">
                <a:xfrm>
                  <a:off x="4909558" y="3787654"/>
                  <a:ext cx="107450" cy="124614"/>
                </a:xfrm>
                <a:custGeom>
                  <a:avLst/>
                  <a:gdLst>
                    <a:gd name="connsiteX0" fmla="*/ 0 w 168554"/>
                    <a:gd name="connsiteY0" fmla="*/ 0 h 168554"/>
                    <a:gd name="connsiteX1" fmla="*/ 168554 w 168554"/>
                    <a:gd name="connsiteY1" fmla="*/ 0 h 168554"/>
                    <a:gd name="connsiteX2" fmla="*/ 168554 w 168554"/>
                    <a:gd name="connsiteY2" fmla="*/ 168554 h 168554"/>
                    <a:gd name="connsiteX3" fmla="*/ 0 w 168554"/>
                    <a:gd name="connsiteY3" fmla="*/ 168554 h 168554"/>
                    <a:gd name="connsiteX4" fmla="*/ 0 w 168554"/>
                    <a:gd name="connsiteY4" fmla="*/ 0 h 168554"/>
                    <a:gd name="connsiteX0" fmla="*/ 0 w 168554"/>
                    <a:gd name="connsiteY0" fmla="*/ 0 h 168554"/>
                    <a:gd name="connsiteX1" fmla="*/ 168554 w 168554"/>
                    <a:gd name="connsiteY1" fmla="*/ 0 h 168554"/>
                    <a:gd name="connsiteX2" fmla="*/ 168554 w 168554"/>
                    <a:gd name="connsiteY2" fmla="*/ 168554 h 168554"/>
                    <a:gd name="connsiteX3" fmla="*/ 0 w 168554"/>
                    <a:gd name="connsiteY3" fmla="*/ 168554 h 168554"/>
                    <a:gd name="connsiteX4" fmla="*/ 91440 w 168554"/>
                    <a:gd name="connsiteY4" fmla="*/ 91440 h 168554"/>
                    <a:gd name="connsiteX0" fmla="*/ 168554 w 168554"/>
                    <a:gd name="connsiteY0" fmla="*/ 0 h 168554"/>
                    <a:gd name="connsiteX1" fmla="*/ 168554 w 168554"/>
                    <a:gd name="connsiteY1" fmla="*/ 168554 h 168554"/>
                    <a:gd name="connsiteX2" fmla="*/ 0 w 168554"/>
                    <a:gd name="connsiteY2" fmla="*/ 168554 h 168554"/>
                    <a:gd name="connsiteX3" fmla="*/ 91440 w 168554"/>
                    <a:gd name="connsiteY3" fmla="*/ 91440 h 168554"/>
                    <a:gd name="connsiteX0" fmla="*/ 168554 w 168554"/>
                    <a:gd name="connsiteY0" fmla="*/ 0 h 168554"/>
                    <a:gd name="connsiteX1" fmla="*/ 168554 w 168554"/>
                    <a:gd name="connsiteY1" fmla="*/ 168554 h 168554"/>
                    <a:gd name="connsiteX2" fmla="*/ 0 w 168554"/>
                    <a:gd name="connsiteY2" fmla="*/ 168554 h 168554"/>
                  </a:gdLst>
                  <a:ahLst/>
                  <a:cxnLst>
                    <a:cxn ang="0">
                      <a:pos x="connsiteX0" y="connsiteY0"/>
                    </a:cxn>
                    <a:cxn ang="0">
                      <a:pos x="connsiteX1" y="connsiteY1"/>
                    </a:cxn>
                    <a:cxn ang="0">
                      <a:pos x="connsiteX2" y="connsiteY2"/>
                    </a:cxn>
                  </a:cxnLst>
                  <a:rect l="l" t="t" r="r" b="b"/>
                  <a:pathLst>
                    <a:path w="168554" h="168554">
                      <a:moveTo>
                        <a:pt x="168554" y="0"/>
                      </a:moveTo>
                      <a:lnTo>
                        <a:pt x="168554" y="168554"/>
                      </a:lnTo>
                      <a:lnTo>
                        <a:pt x="0" y="168554"/>
                      </a:lnTo>
                    </a:path>
                  </a:pathLst>
                </a:custGeom>
                <a:noFill/>
                <a:ln w="19050">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06" name="Rectangle 115">
                  <a:extLst>
                    <a:ext uri="{FF2B5EF4-FFF2-40B4-BE49-F238E27FC236}">
                      <a16:creationId xmlns:a16="http://schemas.microsoft.com/office/drawing/2014/main" id="{81DABEDA-3853-49F9-A385-DFDC4183D6CB}"/>
                    </a:ext>
                  </a:extLst>
                </p:cNvPr>
                <p:cNvSpPr/>
                <p:nvPr/>
              </p:nvSpPr>
              <p:spPr bwMode="auto">
                <a:xfrm flipH="1">
                  <a:off x="5017008" y="3787662"/>
                  <a:ext cx="1365433" cy="124614"/>
                </a:xfrm>
                <a:custGeom>
                  <a:avLst/>
                  <a:gdLst>
                    <a:gd name="connsiteX0" fmla="*/ 0 w 168554"/>
                    <a:gd name="connsiteY0" fmla="*/ 0 h 168554"/>
                    <a:gd name="connsiteX1" fmla="*/ 168554 w 168554"/>
                    <a:gd name="connsiteY1" fmla="*/ 0 h 168554"/>
                    <a:gd name="connsiteX2" fmla="*/ 168554 w 168554"/>
                    <a:gd name="connsiteY2" fmla="*/ 168554 h 168554"/>
                    <a:gd name="connsiteX3" fmla="*/ 0 w 168554"/>
                    <a:gd name="connsiteY3" fmla="*/ 168554 h 168554"/>
                    <a:gd name="connsiteX4" fmla="*/ 0 w 168554"/>
                    <a:gd name="connsiteY4" fmla="*/ 0 h 168554"/>
                    <a:gd name="connsiteX0" fmla="*/ 0 w 168554"/>
                    <a:gd name="connsiteY0" fmla="*/ 0 h 168554"/>
                    <a:gd name="connsiteX1" fmla="*/ 168554 w 168554"/>
                    <a:gd name="connsiteY1" fmla="*/ 0 h 168554"/>
                    <a:gd name="connsiteX2" fmla="*/ 168554 w 168554"/>
                    <a:gd name="connsiteY2" fmla="*/ 168554 h 168554"/>
                    <a:gd name="connsiteX3" fmla="*/ 0 w 168554"/>
                    <a:gd name="connsiteY3" fmla="*/ 168554 h 168554"/>
                    <a:gd name="connsiteX4" fmla="*/ 91440 w 168554"/>
                    <a:gd name="connsiteY4" fmla="*/ 91440 h 168554"/>
                    <a:gd name="connsiteX0" fmla="*/ 168554 w 168554"/>
                    <a:gd name="connsiteY0" fmla="*/ 0 h 168554"/>
                    <a:gd name="connsiteX1" fmla="*/ 168554 w 168554"/>
                    <a:gd name="connsiteY1" fmla="*/ 168554 h 168554"/>
                    <a:gd name="connsiteX2" fmla="*/ 0 w 168554"/>
                    <a:gd name="connsiteY2" fmla="*/ 168554 h 168554"/>
                    <a:gd name="connsiteX3" fmla="*/ 91440 w 168554"/>
                    <a:gd name="connsiteY3" fmla="*/ 91440 h 168554"/>
                    <a:gd name="connsiteX0" fmla="*/ 168554 w 168554"/>
                    <a:gd name="connsiteY0" fmla="*/ 0 h 168554"/>
                    <a:gd name="connsiteX1" fmla="*/ 168554 w 168554"/>
                    <a:gd name="connsiteY1" fmla="*/ 168554 h 168554"/>
                    <a:gd name="connsiteX2" fmla="*/ 0 w 168554"/>
                    <a:gd name="connsiteY2" fmla="*/ 168554 h 168554"/>
                  </a:gdLst>
                  <a:ahLst/>
                  <a:cxnLst>
                    <a:cxn ang="0">
                      <a:pos x="connsiteX0" y="connsiteY0"/>
                    </a:cxn>
                    <a:cxn ang="0">
                      <a:pos x="connsiteX1" y="connsiteY1"/>
                    </a:cxn>
                    <a:cxn ang="0">
                      <a:pos x="connsiteX2" y="connsiteY2"/>
                    </a:cxn>
                  </a:cxnLst>
                  <a:rect l="l" t="t" r="r" b="b"/>
                  <a:pathLst>
                    <a:path w="168554" h="168554">
                      <a:moveTo>
                        <a:pt x="168554" y="0"/>
                      </a:moveTo>
                      <a:lnTo>
                        <a:pt x="168554" y="168554"/>
                      </a:lnTo>
                      <a:lnTo>
                        <a:pt x="0" y="168554"/>
                      </a:lnTo>
                    </a:path>
                  </a:pathLst>
                </a:custGeom>
                <a:noFill/>
                <a:ln w="19050">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190" name="Group 189">
                  <a:extLst>
                    <a:ext uri="{FF2B5EF4-FFF2-40B4-BE49-F238E27FC236}">
                      <a16:creationId xmlns:a16="http://schemas.microsoft.com/office/drawing/2014/main" id="{682AF941-9125-4CB4-8D54-9317A11FE644}"/>
                    </a:ext>
                  </a:extLst>
                </p:cNvPr>
                <p:cNvGrpSpPr/>
                <p:nvPr/>
              </p:nvGrpSpPr>
              <p:grpSpPr>
                <a:xfrm>
                  <a:off x="3485488" y="3122312"/>
                  <a:ext cx="2903000" cy="1720024"/>
                  <a:chOff x="3485488" y="3122312"/>
                  <a:chExt cx="2903000" cy="1720024"/>
                </a:xfrm>
              </p:grpSpPr>
              <p:cxnSp>
                <p:nvCxnSpPr>
                  <p:cNvPr id="709" name="Straight Connector 708">
                    <a:extLst>
                      <a:ext uri="{FF2B5EF4-FFF2-40B4-BE49-F238E27FC236}">
                        <a16:creationId xmlns:a16="http://schemas.microsoft.com/office/drawing/2014/main" id="{E9568F12-BDB6-4786-9FDF-9011B5792C49}"/>
                      </a:ext>
                    </a:extLst>
                  </p:cNvPr>
                  <p:cNvCxnSpPr>
                    <a:cxnSpLocks/>
                  </p:cNvCxnSpPr>
                  <p:nvPr/>
                </p:nvCxnSpPr>
                <p:spPr>
                  <a:xfrm>
                    <a:off x="3485488" y="3122312"/>
                    <a:ext cx="0" cy="1664459"/>
                  </a:xfrm>
                  <a:prstGeom prst="line">
                    <a:avLst/>
                  </a:prstGeom>
                  <a:noFill/>
                  <a:ln w="19050">
                    <a:gradFill>
                      <a:gsLst>
                        <a:gs pos="7000">
                          <a:srgbClr val="505050"/>
                        </a:gs>
                        <a:gs pos="0">
                          <a:schemeClr val="bg1"/>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grpSp>
                <p:nvGrpSpPr>
                  <p:cNvPr id="41" name="Group 40">
                    <a:extLst>
                      <a:ext uri="{FF2B5EF4-FFF2-40B4-BE49-F238E27FC236}">
                        <a16:creationId xmlns:a16="http://schemas.microsoft.com/office/drawing/2014/main" id="{B6D83BDE-D1AD-4C44-8DE8-B684127D8D6D}"/>
                      </a:ext>
                    </a:extLst>
                  </p:cNvPr>
                  <p:cNvGrpSpPr/>
                  <p:nvPr/>
                </p:nvGrpSpPr>
                <p:grpSpPr>
                  <a:xfrm>
                    <a:off x="3585949" y="4741493"/>
                    <a:ext cx="1963638" cy="100843"/>
                    <a:chOff x="3585949" y="4741493"/>
                    <a:chExt cx="1963638" cy="100843"/>
                  </a:xfrm>
                </p:grpSpPr>
                <p:cxnSp>
                  <p:nvCxnSpPr>
                    <p:cNvPr id="870" name="Straight Connector 869">
                      <a:extLst>
                        <a:ext uri="{FF2B5EF4-FFF2-40B4-BE49-F238E27FC236}">
                          <a16:creationId xmlns:a16="http://schemas.microsoft.com/office/drawing/2014/main" id="{4511C4C6-AA74-4BA4-94E5-564876F0FD53}"/>
                        </a:ext>
                      </a:extLst>
                    </p:cNvPr>
                    <p:cNvCxnSpPr>
                      <a:cxnSpLocks/>
                    </p:cNvCxnSpPr>
                    <p:nvPr/>
                  </p:nvCxnSpPr>
                  <p:spPr>
                    <a:xfrm>
                      <a:off x="5102278" y="4743486"/>
                      <a:ext cx="0" cy="85117"/>
                    </a:xfrm>
                    <a:prstGeom prst="line">
                      <a:avLst/>
                    </a:pr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cxnSp>
                <p:cxnSp>
                  <p:nvCxnSpPr>
                    <p:cNvPr id="872" name="Straight Connector 871">
                      <a:extLst>
                        <a:ext uri="{FF2B5EF4-FFF2-40B4-BE49-F238E27FC236}">
                          <a16:creationId xmlns:a16="http://schemas.microsoft.com/office/drawing/2014/main" id="{2B005413-33E8-45D5-83B6-1763E5D5F6E4}"/>
                        </a:ext>
                      </a:extLst>
                    </p:cNvPr>
                    <p:cNvCxnSpPr>
                      <a:cxnSpLocks/>
                    </p:cNvCxnSpPr>
                    <p:nvPr/>
                  </p:nvCxnSpPr>
                  <p:spPr>
                    <a:xfrm>
                      <a:off x="3887072" y="4741493"/>
                      <a:ext cx="0" cy="85117"/>
                    </a:xfrm>
                    <a:prstGeom prst="line">
                      <a:avLst/>
                    </a:pr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cxnSp>
                <p:cxnSp>
                  <p:nvCxnSpPr>
                    <p:cNvPr id="869" name="Straight Connector 868">
                      <a:extLst>
                        <a:ext uri="{FF2B5EF4-FFF2-40B4-BE49-F238E27FC236}">
                          <a16:creationId xmlns:a16="http://schemas.microsoft.com/office/drawing/2014/main" id="{45549B5E-A53E-4C0F-95E7-BB4D69E7C73A}"/>
                        </a:ext>
                      </a:extLst>
                    </p:cNvPr>
                    <p:cNvCxnSpPr>
                      <a:cxnSpLocks/>
                    </p:cNvCxnSpPr>
                    <p:nvPr/>
                  </p:nvCxnSpPr>
                  <p:spPr>
                    <a:xfrm>
                      <a:off x="3585949" y="4842336"/>
                      <a:ext cx="1963638" cy="0"/>
                    </a:xfrm>
                    <a:prstGeom prst="line">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873" name="Straight Connector 872">
                      <a:extLst>
                        <a:ext uri="{FF2B5EF4-FFF2-40B4-BE49-F238E27FC236}">
                          <a16:creationId xmlns:a16="http://schemas.microsoft.com/office/drawing/2014/main" id="{338C5F6D-4B5C-4EE0-9417-68ACE2228D11}"/>
                        </a:ext>
                      </a:extLst>
                    </p:cNvPr>
                    <p:cNvCxnSpPr>
                      <a:cxnSpLocks/>
                    </p:cNvCxnSpPr>
                    <p:nvPr/>
                  </p:nvCxnSpPr>
                  <p:spPr>
                    <a:xfrm>
                      <a:off x="4514918" y="4747289"/>
                      <a:ext cx="0" cy="85117"/>
                    </a:xfrm>
                    <a:prstGeom prst="line">
                      <a:avLst/>
                    </a:pr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189" name="Group 188">
                    <a:extLst>
                      <a:ext uri="{FF2B5EF4-FFF2-40B4-BE49-F238E27FC236}">
                        <a16:creationId xmlns:a16="http://schemas.microsoft.com/office/drawing/2014/main" id="{63CCEA69-7118-494F-A396-46CC56476495}"/>
                      </a:ext>
                    </a:extLst>
                  </p:cNvPr>
                  <p:cNvGrpSpPr/>
                  <p:nvPr/>
                </p:nvGrpSpPr>
                <p:grpSpPr>
                  <a:xfrm>
                    <a:off x="4918735" y="3122635"/>
                    <a:ext cx="1469753" cy="1719462"/>
                    <a:chOff x="4918735" y="3122635"/>
                    <a:chExt cx="1469753" cy="1719462"/>
                  </a:xfrm>
                </p:grpSpPr>
                <p:sp>
                  <p:nvSpPr>
                    <p:cNvPr id="11" name="Rectangle 10">
                      <a:extLst>
                        <a:ext uri="{FF2B5EF4-FFF2-40B4-BE49-F238E27FC236}">
                          <a16:creationId xmlns:a16="http://schemas.microsoft.com/office/drawing/2014/main" id="{6D5A3232-7F2D-46ED-8C82-BF7A9D46C38B}"/>
                        </a:ext>
                      </a:extLst>
                    </p:cNvPr>
                    <p:cNvSpPr/>
                    <p:nvPr/>
                  </p:nvSpPr>
                  <p:spPr bwMode="auto">
                    <a:xfrm>
                      <a:off x="5525937" y="3122635"/>
                      <a:ext cx="862551" cy="1719462"/>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91440 w 914400"/>
                        <a:gd name="connsiteY4" fmla="*/ 91440 h 914400"/>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0" fmla="*/ 840623 w 914400"/>
                        <a:gd name="connsiteY0" fmla="*/ 9859 h 914400"/>
                        <a:gd name="connsiteX1" fmla="*/ 914400 w 914400"/>
                        <a:gd name="connsiteY1" fmla="*/ 0 h 914400"/>
                        <a:gd name="connsiteX2" fmla="*/ 914400 w 914400"/>
                        <a:gd name="connsiteY2" fmla="*/ 914400 h 914400"/>
                        <a:gd name="connsiteX3" fmla="*/ 0 w 914400"/>
                        <a:gd name="connsiteY3" fmla="*/ 914400 h 914400"/>
                        <a:gd name="connsiteX0" fmla="*/ 914400 w 914400"/>
                        <a:gd name="connsiteY0" fmla="*/ 0 h 914400"/>
                        <a:gd name="connsiteX1" fmla="*/ 914400 w 914400"/>
                        <a:gd name="connsiteY1" fmla="*/ 914400 h 914400"/>
                        <a:gd name="connsiteX2" fmla="*/ 0 w 914400"/>
                        <a:gd name="connsiteY2" fmla="*/ 914400 h 914400"/>
                      </a:gdLst>
                      <a:ahLst/>
                      <a:cxnLst>
                        <a:cxn ang="0">
                          <a:pos x="connsiteX0" y="connsiteY0"/>
                        </a:cxn>
                        <a:cxn ang="0">
                          <a:pos x="connsiteX1" y="connsiteY1"/>
                        </a:cxn>
                        <a:cxn ang="0">
                          <a:pos x="connsiteX2" y="connsiteY2"/>
                        </a:cxn>
                      </a:cxnLst>
                      <a:rect l="l" t="t" r="r" b="b"/>
                      <a:pathLst>
                        <a:path w="914400" h="914400">
                          <a:moveTo>
                            <a:pt x="914400" y="0"/>
                          </a:moveTo>
                          <a:lnTo>
                            <a:pt x="914400" y="914400"/>
                          </a:lnTo>
                          <a:lnTo>
                            <a:pt x="0" y="914400"/>
                          </a:lnTo>
                        </a:path>
                      </a:pathLst>
                    </a:custGeom>
                    <a:noFill/>
                    <a:ln w="19050">
                      <a:gradFill>
                        <a:gsLst>
                          <a:gs pos="10000">
                            <a:srgbClr val="505050"/>
                          </a:gs>
                          <a:gs pos="0">
                            <a:schemeClr val="bg1"/>
                          </a:gs>
                        </a:gsLst>
                        <a:lin ang="5400000" scaled="1"/>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3C6C"/>
                        </a:solidFill>
                        <a:effectLst/>
                        <a:uLnTx/>
                        <a:uFillTx/>
                        <a:latin typeface="Segoe UI"/>
                        <a:ea typeface="Segoe UI" pitchFamily="34" charset="0"/>
                        <a:cs typeface="Segoe UI" pitchFamily="34" charset="0"/>
                      </a:endParaRPr>
                    </a:p>
                  </p:txBody>
                </p:sp>
                <p:cxnSp>
                  <p:nvCxnSpPr>
                    <p:cNvPr id="480" name="Straight Connector 479">
                      <a:extLst>
                        <a:ext uri="{FF2B5EF4-FFF2-40B4-BE49-F238E27FC236}">
                          <a16:creationId xmlns:a16="http://schemas.microsoft.com/office/drawing/2014/main" id="{E5C0F550-75D5-4369-8D21-BAD77D83DC92}"/>
                        </a:ext>
                      </a:extLst>
                    </p:cNvPr>
                    <p:cNvCxnSpPr>
                      <a:cxnSpLocks/>
                    </p:cNvCxnSpPr>
                    <p:nvPr/>
                  </p:nvCxnSpPr>
                  <p:spPr>
                    <a:xfrm>
                      <a:off x="4918735" y="3915135"/>
                      <a:ext cx="1617" cy="921821"/>
                    </a:xfrm>
                    <a:prstGeom prst="line">
                      <a:avLst/>
                    </a:pr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grpSp>
          <p:pic>
            <p:nvPicPr>
              <p:cNvPr id="728" name="Graphic 727">
                <a:extLst>
                  <a:ext uri="{FF2B5EF4-FFF2-40B4-BE49-F238E27FC236}">
                    <a16:creationId xmlns:a16="http://schemas.microsoft.com/office/drawing/2014/main" id="{BD13DC4B-891F-412F-953A-99D8BD0F91D0}"/>
                  </a:ext>
                </a:extLst>
              </p:cNvPr>
              <p:cNvPicPr>
                <a:picLocks noChangeAspect="1"/>
              </p:cNvPicPr>
              <p:nvPr/>
            </p:nvPicPr>
            <p:blipFill>
              <a:blip r:embed="rId62">
                <a:extLst>
                  <a:ext uri="{96DAC541-7B7A-43D3-8B79-37D633B846F1}">
                    <asvg:svgBlip xmlns:asvg="http://schemas.microsoft.com/office/drawing/2016/SVG/main" r:embed="rId63"/>
                  </a:ext>
                </a:extLst>
              </a:blip>
              <a:stretch>
                <a:fillRect/>
              </a:stretch>
            </p:blipFill>
            <p:spPr>
              <a:xfrm>
                <a:off x="3390454" y="3455968"/>
                <a:ext cx="179094" cy="97688"/>
              </a:xfrm>
              <a:prstGeom prst="rect">
                <a:avLst/>
              </a:prstGeom>
            </p:spPr>
          </p:pic>
          <p:pic>
            <p:nvPicPr>
              <p:cNvPr id="154" name="Graphic 153">
                <a:extLst>
                  <a:ext uri="{FF2B5EF4-FFF2-40B4-BE49-F238E27FC236}">
                    <a16:creationId xmlns:a16="http://schemas.microsoft.com/office/drawing/2014/main" id="{65A36AA8-A9F1-41B2-A4AB-7465E03C2320}"/>
                  </a:ext>
                </a:extLst>
              </p:cNvPr>
              <p:cNvPicPr>
                <a:picLocks noChangeAspect="1"/>
              </p:cNvPicPr>
              <p:nvPr/>
            </p:nvPicPr>
            <p:blipFill>
              <a:blip r:embed="rId62">
                <a:extLst>
                  <a:ext uri="{96DAC541-7B7A-43D3-8B79-37D633B846F1}">
                    <asvg:svgBlip xmlns:asvg="http://schemas.microsoft.com/office/drawing/2016/SVG/main" r:embed="rId63"/>
                  </a:ext>
                </a:extLst>
              </a:blip>
              <a:stretch>
                <a:fillRect/>
              </a:stretch>
            </p:blipFill>
            <p:spPr>
              <a:xfrm>
                <a:off x="3394372" y="3853121"/>
                <a:ext cx="179094" cy="97688"/>
              </a:xfrm>
              <a:prstGeom prst="rect">
                <a:avLst/>
              </a:prstGeom>
            </p:spPr>
          </p:pic>
          <p:pic>
            <p:nvPicPr>
              <p:cNvPr id="710" name="Graphic 709">
                <a:extLst>
                  <a:ext uri="{FF2B5EF4-FFF2-40B4-BE49-F238E27FC236}">
                    <a16:creationId xmlns:a16="http://schemas.microsoft.com/office/drawing/2014/main" id="{CB1D2C0D-E006-4B23-8877-788EA47094A9}"/>
                  </a:ext>
                </a:extLst>
              </p:cNvPr>
              <p:cNvPicPr>
                <a:picLocks noChangeAspect="1"/>
              </p:cNvPicPr>
              <p:nvPr/>
            </p:nvPicPr>
            <p:blipFill>
              <a:blip r:embed="rId64" cstate="email">
                <a:extLst>
                  <a:ext uri="{28A0092B-C50C-407E-A947-70E740481C1C}">
                    <a14:useLocalDpi xmlns:a14="http://schemas.microsoft.com/office/drawing/2010/main"/>
                  </a:ext>
                  <a:ext uri="{96DAC541-7B7A-43D3-8B79-37D633B846F1}">
                    <asvg:svgBlip xmlns:asvg="http://schemas.microsoft.com/office/drawing/2016/SVG/main" r:embed="rId65"/>
                  </a:ext>
                </a:extLst>
              </a:blip>
              <a:stretch>
                <a:fillRect/>
              </a:stretch>
            </p:blipFill>
            <p:spPr>
              <a:xfrm>
                <a:off x="3412268" y="3989053"/>
                <a:ext cx="155363" cy="144264"/>
              </a:xfrm>
              <a:prstGeom prst="rect">
                <a:avLst/>
              </a:prstGeom>
            </p:spPr>
          </p:pic>
          <p:sp>
            <p:nvSpPr>
              <p:cNvPr id="198" name="Graphic 873">
                <a:extLst>
                  <a:ext uri="{FF2B5EF4-FFF2-40B4-BE49-F238E27FC236}">
                    <a16:creationId xmlns:a16="http://schemas.microsoft.com/office/drawing/2014/main" id="{0FEFE1BE-24F7-4991-A404-36C77790CEE3}"/>
                  </a:ext>
                </a:extLst>
              </p:cNvPr>
              <p:cNvSpPr/>
              <p:nvPr/>
            </p:nvSpPr>
            <p:spPr>
              <a:xfrm>
                <a:off x="3401667" y="4786108"/>
                <a:ext cx="260069" cy="81591"/>
              </a:xfrm>
              <a:custGeom>
                <a:avLst/>
                <a:gdLst>
                  <a:gd name="connsiteX0" fmla="*/ 178479 w 353558"/>
                  <a:gd name="connsiteY0" fmla="*/ 81591 h 81591"/>
                  <a:gd name="connsiteX1" fmla="*/ 93489 w 353558"/>
                  <a:gd name="connsiteY1" fmla="*/ 81591 h 81591"/>
                  <a:gd name="connsiteX2" fmla="*/ 93489 w 353558"/>
                  <a:gd name="connsiteY2" fmla="*/ 28897 h 81591"/>
                  <a:gd name="connsiteX3" fmla="*/ 151282 w 353558"/>
                  <a:gd name="connsiteY3" fmla="*/ 28897 h 81591"/>
                  <a:gd name="connsiteX4" fmla="*/ 151282 w 353558"/>
                  <a:gd name="connsiteY4" fmla="*/ 0 h 81591"/>
                  <a:gd name="connsiteX5" fmla="*/ 205676 w 353558"/>
                  <a:gd name="connsiteY5" fmla="*/ 0 h 81591"/>
                  <a:gd name="connsiteX6" fmla="*/ 205676 w 353558"/>
                  <a:gd name="connsiteY6" fmla="*/ 28897 h 81591"/>
                  <a:gd name="connsiteX7" fmla="*/ 260069 w 353558"/>
                  <a:gd name="connsiteY7" fmla="*/ 28897 h 81591"/>
                  <a:gd name="connsiteX8" fmla="*/ 260069 w 353558"/>
                  <a:gd name="connsiteY8" fmla="*/ 81591 h 81591"/>
                  <a:gd name="connsiteX9" fmla="*/ 178479 w 353558"/>
                  <a:gd name="connsiteY9" fmla="*/ 81591 h 81591"/>
                  <a:gd name="connsiteX10" fmla="*/ 178479 w 353558"/>
                  <a:gd name="connsiteY10" fmla="*/ 81591 h 81591"/>
                  <a:gd name="connsiteX11" fmla="*/ 178479 w 353558"/>
                  <a:gd name="connsiteY11" fmla="*/ 81591 h 81591"/>
                  <a:gd name="connsiteX12" fmla="*/ 93489 w 353558"/>
                  <a:gd name="connsiteY12" fmla="*/ 56094 h 81591"/>
                  <a:gd name="connsiteX13" fmla="*/ 0 w 353558"/>
                  <a:gd name="connsiteY13" fmla="*/ 56094 h 81591"/>
                  <a:gd name="connsiteX14" fmla="*/ 260069 w 353558"/>
                  <a:gd name="connsiteY14" fmla="*/ 56094 h 81591"/>
                  <a:gd name="connsiteX15" fmla="*/ 353558 w 353558"/>
                  <a:gd name="connsiteY15" fmla="*/ 56094 h 81591"/>
                  <a:gd name="connsiteX0" fmla="*/ 84990 w 260069"/>
                  <a:gd name="connsiteY0" fmla="*/ 81591 h 81591"/>
                  <a:gd name="connsiteX1" fmla="*/ 0 w 260069"/>
                  <a:gd name="connsiteY1" fmla="*/ 81591 h 81591"/>
                  <a:gd name="connsiteX2" fmla="*/ 0 w 260069"/>
                  <a:gd name="connsiteY2" fmla="*/ 28897 h 81591"/>
                  <a:gd name="connsiteX3" fmla="*/ 57793 w 260069"/>
                  <a:gd name="connsiteY3" fmla="*/ 28897 h 81591"/>
                  <a:gd name="connsiteX4" fmla="*/ 57793 w 260069"/>
                  <a:gd name="connsiteY4" fmla="*/ 0 h 81591"/>
                  <a:gd name="connsiteX5" fmla="*/ 112187 w 260069"/>
                  <a:gd name="connsiteY5" fmla="*/ 0 h 81591"/>
                  <a:gd name="connsiteX6" fmla="*/ 112187 w 260069"/>
                  <a:gd name="connsiteY6" fmla="*/ 28897 h 81591"/>
                  <a:gd name="connsiteX7" fmla="*/ 166580 w 260069"/>
                  <a:gd name="connsiteY7" fmla="*/ 28897 h 81591"/>
                  <a:gd name="connsiteX8" fmla="*/ 166580 w 260069"/>
                  <a:gd name="connsiteY8" fmla="*/ 81591 h 81591"/>
                  <a:gd name="connsiteX9" fmla="*/ 84990 w 260069"/>
                  <a:gd name="connsiteY9" fmla="*/ 81591 h 81591"/>
                  <a:gd name="connsiteX10" fmla="*/ 84990 w 260069"/>
                  <a:gd name="connsiteY10" fmla="*/ 81591 h 81591"/>
                  <a:gd name="connsiteX11" fmla="*/ 84990 w 260069"/>
                  <a:gd name="connsiteY11" fmla="*/ 81591 h 81591"/>
                  <a:gd name="connsiteX12" fmla="*/ 166580 w 260069"/>
                  <a:gd name="connsiteY12" fmla="*/ 56094 h 81591"/>
                  <a:gd name="connsiteX13" fmla="*/ 260069 w 260069"/>
                  <a:gd name="connsiteY13" fmla="*/ 56094 h 8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0069" h="81591">
                    <a:moveTo>
                      <a:pt x="84990" y="81591"/>
                    </a:moveTo>
                    <a:lnTo>
                      <a:pt x="0" y="81591"/>
                    </a:lnTo>
                    <a:lnTo>
                      <a:pt x="0" y="28897"/>
                    </a:lnTo>
                    <a:lnTo>
                      <a:pt x="57793" y="28897"/>
                    </a:lnTo>
                    <a:lnTo>
                      <a:pt x="57793" y="0"/>
                    </a:lnTo>
                    <a:lnTo>
                      <a:pt x="112187" y="0"/>
                    </a:lnTo>
                    <a:lnTo>
                      <a:pt x="112187" y="28897"/>
                    </a:lnTo>
                    <a:lnTo>
                      <a:pt x="166580" y="28897"/>
                    </a:lnTo>
                    <a:lnTo>
                      <a:pt x="166580" y="81591"/>
                    </a:lnTo>
                    <a:lnTo>
                      <a:pt x="84990" y="81591"/>
                    </a:lnTo>
                    <a:lnTo>
                      <a:pt x="84990" y="81591"/>
                    </a:lnTo>
                    <a:lnTo>
                      <a:pt x="84990" y="81591"/>
                    </a:lnTo>
                    <a:close/>
                    <a:moveTo>
                      <a:pt x="166580" y="56094"/>
                    </a:moveTo>
                    <a:lnTo>
                      <a:pt x="260069" y="56094"/>
                    </a:lnTo>
                  </a:path>
                </a:pathLst>
              </a:custGeom>
              <a:solidFill>
                <a:schemeClr val="bg1"/>
              </a:solidFill>
              <a:ln w="18969" cap="flat">
                <a:solidFill>
                  <a:srgbClr val="51515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pic>
            <p:nvPicPr>
              <p:cNvPr id="137" name="Graphic 136">
                <a:extLst>
                  <a:ext uri="{FF2B5EF4-FFF2-40B4-BE49-F238E27FC236}">
                    <a16:creationId xmlns:a16="http://schemas.microsoft.com/office/drawing/2014/main" id="{929BA507-8B5F-4AA7-A450-057145620696}"/>
                  </a:ext>
                </a:extLst>
              </p:cNvPr>
              <p:cNvPicPr>
                <a:picLocks noChangeAspect="1"/>
              </p:cNvPicPr>
              <p:nvPr/>
            </p:nvPicPr>
            <p:blipFill>
              <a:blip r:embed="rId64" cstate="email">
                <a:extLst>
                  <a:ext uri="{28A0092B-C50C-407E-A947-70E740481C1C}">
                    <a14:useLocalDpi xmlns:a14="http://schemas.microsoft.com/office/drawing/2010/main"/>
                  </a:ext>
                  <a:ext uri="{96DAC541-7B7A-43D3-8B79-37D633B846F1}">
                    <asvg:svgBlip xmlns:asvg="http://schemas.microsoft.com/office/drawing/2016/SVG/main" r:embed="rId65"/>
                  </a:ext>
                </a:extLst>
              </a:blip>
              <a:stretch>
                <a:fillRect/>
              </a:stretch>
            </p:blipFill>
            <p:spPr>
              <a:xfrm>
                <a:off x="6315462" y="3489369"/>
                <a:ext cx="155363" cy="144264"/>
              </a:xfrm>
              <a:prstGeom prst="rect">
                <a:avLst/>
              </a:prstGeom>
            </p:spPr>
          </p:pic>
          <p:pic>
            <p:nvPicPr>
              <p:cNvPr id="607" name="Graphic 606">
                <a:extLst>
                  <a:ext uri="{FF2B5EF4-FFF2-40B4-BE49-F238E27FC236}">
                    <a16:creationId xmlns:a16="http://schemas.microsoft.com/office/drawing/2014/main" id="{B357B54B-824E-4012-A8CD-4F858D8A0189}"/>
                  </a:ext>
                </a:extLst>
              </p:cNvPr>
              <p:cNvPicPr>
                <a:picLocks noChangeAspect="1"/>
              </p:cNvPicPr>
              <p:nvPr/>
            </p:nvPicPr>
            <p:blipFill>
              <a:blip r:embed="rId66">
                <a:extLst>
                  <a:ext uri="{96DAC541-7B7A-43D3-8B79-37D633B846F1}">
                    <asvg:svgBlip xmlns:asvg="http://schemas.microsoft.com/office/drawing/2016/SVG/main" r:embed="rId67"/>
                  </a:ext>
                </a:extLst>
              </a:blip>
              <a:stretch>
                <a:fillRect/>
              </a:stretch>
            </p:blipFill>
            <p:spPr>
              <a:xfrm rot="16200000">
                <a:off x="6186094" y="3864658"/>
                <a:ext cx="373956" cy="101989"/>
              </a:xfrm>
              <a:prstGeom prst="rect">
                <a:avLst/>
              </a:prstGeom>
            </p:spPr>
          </p:pic>
        </p:grpSp>
      </p:grpSp>
      <p:grpSp>
        <p:nvGrpSpPr>
          <p:cNvPr id="717" name="Group 716">
            <a:extLst>
              <a:ext uri="{FF2B5EF4-FFF2-40B4-BE49-F238E27FC236}">
                <a16:creationId xmlns:a16="http://schemas.microsoft.com/office/drawing/2014/main" id="{30D2ACFA-C2F4-4D0E-8607-4F84B9903B4F}"/>
              </a:ext>
            </a:extLst>
          </p:cNvPr>
          <p:cNvGrpSpPr/>
          <p:nvPr/>
        </p:nvGrpSpPr>
        <p:grpSpPr>
          <a:xfrm>
            <a:off x="3824005" y="4469544"/>
            <a:ext cx="370338" cy="327772"/>
            <a:chOff x="4723767" y="3080378"/>
            <a:chExt cx="439858" cy="389301"/>
          </a:xfrm>
        </p:grpSpPr>
        <p:pic>
          <p:nvPicPr>
            <p:cNvPr id="718" name="Picture 717">
              <a:extLst>
                <a:ext uri="{FF2B5EF4-FFF2-40B4-BE49-F238E27FC236}">
                  <a16:creationId xmlns:a16="http://schemas.microsoft.com/office/drawing/2014/main" id="{EDABC81B-5CDF-4995-B033-597AF5E58AC7}"/>
                </a:ext>
              </a:extLst>
            </p:cNvPr>
            <p:cNvPicPr>
              <a:picLocks noChangeAspect="1"/>
            </p:cNvPicPr>
            <p:nvPr/>
          </p:nvPicPr>
          <p:blipFill rotWithShape="1">
            <a:blip r:embed="rId45" cstate="email">
              <a:duotone>
                <a:schemeClr val="accent1">
                  <a:shade val="45000"/>
                  <a:satMod val="135000"/>
                </a:schemeClr>
                <a:prstClr val="white"/>
              </a:duotone>
              <a:extLst>
                <a:ext uri="{28A0092B-C50C-407E-A947-70E740481C1C}">
                  <a14:useLocalDpi xmlns:a14="http://schemas.microsoft.com/office/drawing/2010/main"/>
                </a:ext>
              </a:extLst>
            </a:blip>
            <a:srcRect l="-2"/>
            <a:stretch/>
          </p:blipFill>
          <p:spPr>
            <a:xfrm>
              <a:off x="4908907" y="3123428"/>
              <a:ext cx="216369" cy="164753"/>
            </a:xfrm>
            <a:prstGeom prst="rect">
              <a:avLst/>
            </a:prstGeom>
          </p:spPr>
        </p:pic>
        <p:grpSp>
          <p:nvGrpSpPr>
            <p:cNvPr id="721" name="Group 720">
              <a:extLst>
                <a:ext uri="{FF2B5EF4-FFF2-40B4-BE49-F238E27FC236}">
                  <a16:creationId xmlns:a16="http://schemas.microsoft.com/office/drawing/2014/main" id="{6904D6A0-6E77-4CC9-ABCE-BADF8F55760B}"/>
                </a:ext>
              </a:extLst>
            </p:cNvPr>
            <p:cNvGrpSpPr/>
            <p:nvPr/>
          </p:nvGrpSpPr>
          <p:grpSpPr>
            <a:xfrm>
              <a:off x="4723767" y="3080378"/>
              <a:ext cx="439858" cy="389301"/>
              <a:chOff x="3131835" y="4047725"/>
              <a:chExt cx="439858" cy="389301"/>
            </a:xfrm>
          </p:grpSpPr>
          <p:grpSp>
            <p:nvGrpSpPr>
              <p:cNvPr id="722" name="Group 721">
                <a:extLst>
                  <a:ext uri="{FF2B5EF4-FFF2-40B4-BE49-F238E27FC236}">
                    <a16:creationId xmlns:a16="http://schemas.microsoft.com/office/drawing/2014/main" id="{587FF1AF-FABE-4AAC-8E4F-B6460E9285AE}"/>
                  </a:ext>
                </a:extLst>
              </p:cNvPr>
              <p:cNvGrpSpPr/>
              <p:nvPr/>
            </p:nvGrpSpPr>
            <p:grpSpPr>
              <a:xfrm>
                <a:off x="3131835" y="4047725"/>
                <a:ext cx="182560" cy="348911"/>
                <a:chOff x="2136298" y="4226790"/>
                <a:chExt cx="196678" cy="375893"/>
              </a:xfrm>
            </p:grpSpPr>
            <p:sp>
              <p:nvSpPr>
                <p:cNvPr id="731" name="Rectangle 730">
                  <a:extLst>
                    <a:ext uri="{FF2B5EF4-FFF2-40B4-BE49-F238E27FC236}">
                      <a16:creationId xmlns:a16="http://schemas.microsoft.com/office/drawing/2014/main" id="{3E5B16F2-3D5A-4671-BBB0-B4C502FB1120}"/>
                    </a:ext>
                  </a:extLst>
                </p:cNvPr>
                <p:cNvSpPr/>
                <p:nvPr/>
              </p:nvSpPr>
              <p:spPr bwMode="auto">
                <a:xfrm>
                  <a:off x="2138191" y="4226790"/>
                  <a:ext cx="194785" cy="375893"/>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32" name="server">
                  <a:extLst>
                    <a:ext uri="{FF2B5EF4-FFF2-40B4-BE49-F238E27FC236}">
                      <a16:creationId xmlns:a16="http://schemas.microsoft.com/office/drawing/2014/main" id="{C5532183-AB50-4003-B709-1FB11B2B6351}"/>
                    </a:ext>
                  </a:extLst>
                </p:cNvPr>
                <p:cNvSpPr>
                  <a:spLocks noChangeAspect="1" noEditPoints="1"/>
                </p:cNvSpPr>
                <p:nvPr/>
              </p:nvSpPr>
              <p:spPr bwMode="auto">
                <a:xfrm>
                  <a:off x="2136298" y="4235711"/>
                  <a:ext cx="192569" cy="365760"/>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14224"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sp>
            <p:nvSpPr>
              <p:cNvPr id="723" name="Oval 722">
                <a:extLst>
                  <a:ext uri="{FF2B5EF4-FFF2-40B4-BE49-F238E27FC236}">
                    <a16:creationId xmlns:a16="http://schemas.microsoft.com/office/drawing/2014/main" id="{48D35492-3E2F-4D9F-8DCD-A76C59961ED4}"/>
                  </a:ext>
                </a:extLst>
              </p:cNvPr>
              <p:cNvSpPr/>
              <p:nvPr/>
            </p:nvSpPr>
            <p:spPr bwMode="auto">
              <a:xfrm>
                <a:off x="3218521" y="4213899"/>
                <a:ext cx="223127" cy="22312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25" name="Picture 724">
                <a:extLst>
                  <a:ext uri="{FF2B5EF4-FFF2-40B4-BE49-F238E27FC236}">
                    <a16:creationId xmlns:a16="http://schemas.microsoft.com/office/drawing/2014/main" id="{FDE070DE-E1C4-42BD-9159-1445C180E371}"/>
                  </a:ext>
                </a:extLst>
              </p:cNvPr>
              <p:cNvPicPr>
                <a:picLocks noChangeAspect="1"/>
              </p:cNvPicPr>
              <p:nvPr/>
            </p:nvPicPr>
            <p:blipFill rotWithShape="1">
              <a:blip r:embed="rId46" cstate="email">
                <a:extLst>
                  <a:ext uri="{28A0092B-C50C-407E-A947-70E740481C1C}">
                    <a14:useLocalDpi xmlns:a14="http://schemas.microsoft.com/office/drawing/2010/main"/>
                  </a:ext>
                </a:extLst>
              </a:blip>
              <a:srcRect r="83295"/>
              <a:stretch/>
            </p:blipFill>
            <p:spPr>
              <a:xfrm>
                <a:off x="3414387" y="4255363"/>
                <a:ext cx="157306" cy="137160"/>
              </a:xfrm>
              <a:prstGeom prst="rect">
                <a:avLst/>
              </a:prstGeom>
            </p:spPr>
          </p:pic>
          <p:sp>
            <p:nvSpPr>
              <p:cNvPr id="730" name="Freeform 6">
                <a:extLst>
                  <a:ext uri="{FF2B5EF4-FFF2-40B4-BE49-F238E27FC236}">
                    <a16:creationId xmlns:a16="http://schemas.microsoft.com/office/drawing/2014/main" id="{8750EAEB-9821-4801-8F64-B93C161CEC85}"/>
                  </a:ext>
                </a:extLst>
              </p:cNvPr>
              <p:cNvSpPr>
                <a:spLocks noEditPoints="1"/>
              </p:cNvSpPr>
              <p:nvPr/>
            </p:nvSpPr>
            <p:spPr bwMode="auto">
              <a:xfrm>
                <a:off x="3256470" y="4258262"/>
                <a:ext cx="135502" cy="134064"/>
              </a:xfrm>
              <a:custGeom>
                <a:avLst/>
                <a:gdLst>
                  <a:gd name="T0" fmla="*/ 88 w 1374"/>
                  <a:gd name="T1" fmla="*/ 1258 h 1620"/>
                  <a:gd name="T2" fmla="*/ 40 w 1374"/>
                  <a:gd name="T3" fmla="*/ 1324 h 1620"/>
                  <a:gd name="T4" fmla="*/ 42 w 1374"/>
                  <a:gd name="T5" fmla="*/ 1484 h 1620"/>
                  <a:gd name="T6" fmla="*/ 386 w 1374"/>
                  <a:gd name="T7" fmla="*/ 1572 h 1620"/>
                  <a:gd name="T8" fmla="*/ 494 w 1374"/>
                  <a:gd name="T9" fmla="*/ 1488 h 1620"/>
                  <a:gd name="T10" fmla="*/ 266 w 1374"/>
                  <a:gd name="T11" fmla="*/ 1124 h 1620"/>
                  <a:gd name="T12" fmla="*/ 190 w 1374"/>
                  <a:gd name="T13" fmla="*/ 1036 h 1620"/>
                  <a:gd name="T14" fmla="*/ 364 w 1374"/>
                  <a:gd name="T15" fmla="*/ 682 h 1620"/>
                  <a:gd name="T16" fmla="*/ 452 w 1374"/>
                  <a:gd name="T17" fmla="*/ 438 h 1620"/>
                  <a:gd name="T18" fmla="*/ 478 w 1374"/>
                  <a:gd name="T19" fmla="*/ 92 h 1620"/>
                  <a:gd name="T20" fmla="*/ 656 w 1374"/>
                  <a:gd name="T21" fmla="*/ 0 h 1620"/>
                  <a:gd name="T22" fmla="*/ 922 w 1374"/>
                  <a:gd name="T23" fmla="*/ 168 h 1620"/>
                  <a:gd name="T24" fmla="*/ 978 w 1374"/>
                  <a:gd name="T25" fmla="*/ 502 h 1620"/>
                  <a:gd name="T26" fmla="*/ 1140 w 1374"/>
                  <a:gd name="T27" fmla="*/ 750 h 1620"/>
                  <a:gd name="T28" fmla="*/ 1224 w 1374"/>
                  <a:gd name="T29" fmla="*/ 1120 h 1620"/>
                  <a:gd name="T30" fmla="*/ 1078 w 1374"/>
                  <a:gd name="T31" fmla="*/ 1242 h 1620"/>
                  <a:gd name="T32" fmla="*/ 988 w 1374"/>
                  <a:gd name="T33" fmla="*/ 1172 h 1620"/>
                  <a:gd name="T34" fmla="*/ 932 w 1374"/>
                  <a:gd name="T35" fmla="*/ 1222 h 1620"/>
                  <a:gd name="T36" fmla="*/ 952 w 1374"/>
                  <a:gd name="T37" fmla="*/ 1542 h 1620"/>
                  <a:gd name="T38" fmla="*/ 1068 w 1374"/>
                  <a:gd name="T39" fmla="*/ 1560 h 1620"/>
                  <a:gd name="T40" fmla="*/ 1292 w 1374"/>
                  <a:gd name="T41" fmla="*/ 1434 h 1620"/>
                  <a:gd name="T42" fmla="*/ 1236 w 1374"/>
                  <a:gd name="T43" fmla="*/ 1276 h 1620"/>
                  <a:gd name="T44" fmla="*/ 1326 w 1374"/>
                  <a:gd name="T45" fmla="*/ 1330 h 1620"/>
                  <a:gd name="T46" fmla="*/ 1330 w 1374"/>
                  <a:gd name="T47" fmla="*/ 1438 h 1620"/>
                  <a:gd name="T48" fmla="*/ 1048 w 1374"/>
                  <a:gd name="T49" fmla="*/ 1614 h 1620"/>
                  <a:gd name="T50" fmla="*/ 900 w 1374"/>
                  <a:gd name="T51" fmla="*/ 1570 h 1620"/>
                  <a:gd name="T52" fmla="*/ 578 w 1374"/>
                  <a:gd name="T53" fmla="*/ 1546 h 1620"/>
                  <a:gd name="T54" fmla="*/ 356 w 1374"/>
                  <a:gd name="T55" fmla="*/ 1606 h 1620"/>
                  <a:gd name="T56" fmla="*/ 0 w 1374"/>
                  <a:gd name="T57" fmla="*/ 1464 h 1620"/>
                  <a:gd name="T58" fmla="*/ 14 w 1374"/>
                  <a:gd name="T59" fmla="*/ 1256 h 1620"/>
                  <a:gd name="T60" fmla="*/ 166 w 1374"/>
                  <a:gd name="T61" fmla="*/ 1186 h 1620"/>
                  <a:gd name="T62" fmla="*/ 438 w 1374"/>
                  <a:gd name="T63" fmla="*/ 716 h 1620"/>
                  <a:gd name="T64" fmla="*/ 358 w 1374"/>
                  <a:gd name="T65" fmla="*/ 934 h 1620"/>
                  <a:gd name="T66" fmla="*/ 288 w 1374"/>
                  <a:gd name="T67" fmla="*/ 1036 h 1620"/>
                  <a:gd name="T68" fmla="*/ 326 w 1374"/>
                  <a:gd name="T69" fmla="*/ 1124 h 1620"/>
                  <a:gd name="T70" fmla="*/ 520 w 1374"/>
                  <a:gd name="T71" fmla="*/ 1354 h 1620"/>
                  <a:gd name="T72" fmla="*/ 524 w 1374"/>
                  <a:gd name="T73" fmla="*/ 1412 h 1620"/>
                  <a:gd name="T74" fmla="*/ 790 w 1374"/>
                  <a:gd name="T75" fmla="*/ 1418 h 1620"/>
                  <a:gd name="T76" fmla="*/ 892 w 1374"/>
                  <a:gd name="T77" fmla="*/ 1424 h 1620"/>
                  <a:gd name="T78" fmla="*/ 914 w 1374"/>
                  <a:gd name="T79" fmla="*/ 1402 h 1620"/>
                  <a:gd name="T80" fmla="*/ 948 w 1374"/>
                  <a:gd name="T81" fmla="*/ 1130 h 1620"/>
                  <a:gd name="T82" fmla="*/ 976 w 1374"/>
                  <a:gd name="T83" fmla="*/ 930 h 1620"/>
                  <a:gd name="T84" fmla="*/ 842 w 1374"/>
                  <a:gd name="T85" fmla="*/ 588 h 1620"/>
                  <a:gd name="T86" fmla="*/ 820 w 1374"/>
                  <a:gd name="T87" fmla="*/ 438 h 1620"/>
                  <a:gd name="T88" fmla="*/ 700 w 1374"/>
                  <a:gd name="T89" fmla="*/ 370 h 1620"/>
                  <a:gd name="T90" fmla="*/ 744 w 1374"/>
                  <a:gd name="T91" fmla="*/ 288 h 1620"/>
                  <a:gd name="T92" fmla="*/ 802 w 1374"/>
                  <a:gd name="T93" fmla="*/ 390 h 1620"/>
                  <a:gd name="T94" fmla="*/ 786 w 1374"/>
                  <a:gd name="T95" fmla="*/ 246 h 1620"/>
                  <a:gd name="T96" fmla="*/ 674 w 1374"/>
                  <a:gd name="T97" fmla="*/ 302 h 1620"/>
                  <a:gd name="T98" fmla="*/ 538 w 1374"/>
                  <a:gd name="T99" fmla="*/ 246 h 1620"/>
                  <a:gd name="T100" fmla="*/ 494 w 1374"/>
                  <a:gd name="T101" fmla="*/ 368 h 1620"/>
                  <a:gd name="T102" fmla="*/ 508 w 1374"/>
                  <a:gd name="T103" fmla="*/ 344 h 1620"/>
                  <a:gd name="T104" fmla="*/ 558 w 1374"/>
                  <a:gd name="T105" fmla="*/ 304 h 1620"/>
                  <a:gd name="T106" fmla="*/ 510 w 1374"/>
                  <a:gd name="T107" fmla="*/ 418 h 1620"/>
                  <a:gd name="T108" fmla="*/ 576 w 1374"/>
                  <a:gd name="T109" fmla="*/ 514 h 1620"/>
                  <a:gd name="T110" fmla="*/ 792 w 1374"/>
                  <a:gd name="T111" fmla="*/ 466 h 1620"/>
                  <a:gd name="T112" fmla="*/ 570 w 1374"/>
                  <a:gd name="T113" fmla="*/ 560 h 1620"/>
                  <a:gd name="T114" fmla="*/ 762 w 1374"/>
                  <a:gd name="T115" fmla="*/ 514 h 1620"/>
                  <a:gd name="T116" fmla="*/ 568 w 1374"/>
                  <a:gd name="T117" fmla="*/ 618 h 1620"/>
                  <a:gd name="T118" fmla="*/ 1078 w 1374"/>
                  <a:gd name="T119" fmla="*/ 892 h 1620"/>
                  <a:gd name="T120" fmla="*/ 1072 w 1374"/>
                  <a:gd name="T121" fmla="*/ 986 h 1620"/>
                  <a:gd name="T122" fmla="*/ 870 w 1374"/>
                  <a:gd name="T123" fmla="*/ 496 h 1620"/>
                  <a:gd name="T124" fmla="*/ 924 w 1374"/>
                  <a:gd name="T125" fmla="*/ 514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4" h="1620">
                    <a:moveTo>
                      <a:pt x="174" y="1170"/>
                    </a:moveTo>
                    <a:lnTo>
                      <a:pt x="174" y="1170"/>
                    </a:lnTo>
                    <a:lnTo>
                      <a:pt x="174" y="1188"/>
                    </a:lnTo>
                    <a:lnTo>
                      <a:pt x="172" y="1204"/>
                    </a:lnTo>
                    <a:lnTo>
                      <a:pt x="168" y="1218"/>
                    </a:lnTo>
                    <a:lnTo>
                      <a:pt x="162" y="1230"/>
                    </a:lnTo>
                    <a:lnTo>
                      <a:pt x="154" y="1238"/>
                    </a:lnTo>
                    <a:lnTo>
                      <a:pt x="142" y="1246"/>
                    </a:lnTo>
                    <a:lnTo>
                      <a:pt x="130" y="1252"/>
                    </a:lnTo>
                    <a:lnTo>
                      <a:pt x="114" y="1256"/>
                    </a:lnTo>
                    <a:lnTo>
                      <a:pt x="114" y="1256"/>
                    </a:lnTo>
                    <a:lnTo>
                      <a:pt x="88" y="1258"/>
                    </a:lnTo>
                    <a:lnTo>
                      <a:pt x="64" y="1258"/>
                    </a:lnTo>
                    <a:lnTo>
                      <a:pt x="64" y="1258"/>
                    </a:lnTo>
                    <a:lnTo>
                      <a:pt x="52" y="1260"/>
                    </a:lnTo>
                    <a:lnTo>
                      <a:pt x="42" y="1262"/>
                    </a:lnTo>
                    <a:lnTo>
                      <a:pt x="34" y="1266"/>
                    </a:lnTo>
                    <a:lnTo>
                      <a:pt x="28" y="1272"/>
                    </a:lnTo>
                    <a:lnTo>
                      <a:pt x="26" y="1278"/>
                    </a:lnTo>
                    <a:lnTo>
                      <a:pt x="24" y="1286"/>
                    </a:lnTo>
                    <a:lnTo>
                      <a:pt x="26" y="1294"/>
                    </a:lnTo>
                    <a:lnTo>
                      <a:pt x="30" y="1304"/>
                    </a:lnTo>
                    <a:lnTo>
                      <a:pt x="30" y="1304"/>
                    </a:lnTo>
                    <a:lnTo>
                      <a:pt x="40" y="1324"/>
                    </a:lnTo>
                    <a:lnTo>
                      <a:pt x="46" y="1342"/>
                    </a:lnTo>
                    <a:lnTo>
                      <a:pt x="50" y="1360"/>
                    </a:lnTo>
                    <a:lnTo>
                      <a:pt x="52" y="1378"/>
                    </a:lnTo>
                    <a:lnTo>
                      <a:pt x="52" y="1396"/>
                    </a:lnTo>
                    <a:lnTo>
                      <a:pt x="48" y="1416"/>
                    </a:lnTo>
                    <a:lnTo>
                      <a:pt x="42" y="1434"/>
                    </a:lnTo>
                    <a:lnTo>
                      <a:pt x="32" y="1452"/>
                    </a:lnTo>
                    <a:lnTo>
                      <a:pt x="32" y="1452"/>
                    </a:lnTo>
                    <a:lnTo>
                      <a:pt x="32" y="1456"/>
                    </a:lnTo>
                    <a:lnTo>
                      <a:pt x="32" y="1460"/>
                    </a:lnTo>
                    <a:lnTo>
                      <a:pt x="36" y="1472"/>
                    </a:lnTo>
                    <a:lnTo>
                      <a:pt x="42" y="1484"/>
                    </a:lnTo>
                    <a:lnTo>
                      <a:pt x="50" y="1492"/>
                    </a:lnTo>
                    <a:lnTo>
                      <a:pt x="50" y="1492"/>
                    </a:lnTo>
                    <a:lnTo>
                      <a:pt x="60" y="1498"/>
                    </a:lnTo>
                    <a:lnTo>
                      <a:pt x="72" y="1500"/>
                    </a:lnTo>
                    <a:lnTo>
                      <a:pt x="98" y="1506"/>
                    </a:lnTo>
                    <a:lnTo>
                      <a:pt x="98" y="1506"/>
                    </a:lnTo>
                    <a:lnTo>
                      <a:pt x="216" y="1536"/>
                    </a:lnTo>
                    <a:lnTo>
                      <a:pt x="276" y="1550"/>
                    </a:lnTo>
                    <a:lnTo>
                      <a:pt x="336" y="1564"/>
                    </a:lnTo>
                    <a:lnTo>
                      <a:pt x="336" y="1564"/>
                    </a:lnTo>
                    <a:lnTo>
                      <a:pt x="360" y="1568"/>
                    </a:lnTo>
                    <a:lnTo>
                      <a:pt x="386" y="1572"/>
                    </a:lnTo>
                    <a:lnTo>
                      <a:pt x="412" y="1572"/>
                    </a:lnTo>
                    <a:lnTo>
                      <a:pt x="438" y="1570"/>
                    </a:lnTo>
                    <a:lnTo>
                      <a:pt x="438" y="1570"/>
                    </a:lnTo>
                    <a:lnTo>
                      <a:pt x="452" y="1566"/>
                    </a:lnTo>
                    <a:lnTo>
                      <a:pt x="464" y="1560"/>
                    </a:lnTo>
                    <a:lnTo>
                      <a:pt x="476" y="1552"/>
                    </a:lnTo>
                    <a:lnTo>
                      <a:pt x="484" y="1542"/>
                    </a:lnTo>
                    <a:lnTo>
                      <a:pt x="490" y="1532"/>
                    </a:lnTo>
                    <a:lnTo>
                      <a:pt x="494" y="1518"/>
                    </a:lnTo>
                    <a:lnTo>
                      <a:pt x="494" y="1504"/>
                    </a:lnTo>
                    <a:lnTo>
                      <a:pt x="494" y="1488"/>
                    </a:lnTo>
                    <a:lnTo>
                      <a:pt x="494" y="1488"/>
                    </a:lnTo>
                    <a:lnTo>
                      <a:pt x="490" y="1468"/>
                    </a:lnTo>
                    <a:lnTo>
                      <a:pt x="486" y="1448"/>
                    </a:lnTo>
                    <a:lnTo>
                      <a:pt x="480" y="1430"/>
                    </a:lnTo>
                    <a:lnTo>
                      <a:pt x="472" y="1412"/>
                    </a:lnTo>
                    <a:lnTo>
                      <a:pt x="472" y="1412"/>
                    </a:lnTo>
                    <a:lnTo>
                      <a:pt x="386" y="1284"/>
                    </a:lnTo>
                    <a:lnTo>
                      <a:pt x="344" y="1220"/>
                    </a:lnTo>
                    <a:lnTo>
                      <a:pt x="298" y="1158"/>
                    </a:lnTo>
                    <a:lnTo>
                      <a:pt x="298" y="1158"/>
                    </a:lnTo>
                    <a:lnTo>
                      <a:pt x="290" y="1146"/>
                    </a:lnTo>
                    <a:lnTo>
                      <a:pt x="278" y="1134"/>
                    </a:lnTo>
                    <a:lnTo>
                      <a:pt x="266" y="1124"/>
                    </a:lnTo>
                    <a:lnTo>
                      <a:pt x="254" y="1118"/>
                    </a:lnTo>
                    <a:lnTo>
                      <a:pt x="240" y="1114"/>
                    </a:lnTo>
                    <a:lnTo>
                      <a:pt x="224" y="1112"/>
                    </a:lnTo>
                    <a:lnTo>
                      <a:pt x="208" y="1116"/>
                    </a:lnTo>
                    <a:lnTo>
                      <a:pt x="190" y="1122"/>
                    </a:lnTo>
                    <a:lnTo>
                      <a:pt x="190" y="1122"/>
                    </a:lnTo>
                    <a:lnTo>
                      <a:pt x="186" y="1108"/>
                    </a:lnTo>
                    <a:lnTo>
                      <a:pt x="184" y="1092"/>
                    </a:lnTo>
                    <a:lnTo>
                      <a:pt x="184" y="1078"/>
                    </a:lnTo>
                    <a:lnTo>
                      <a:pt x="184" y="1064"/>
                    </a:lnTo>
                    <a:lnTo>
                      <a:pt x="186" y="1050"/>
                    </a:lnTo>
                    <a:lnTo>
                      <a:pt x="190" y="1036"/>
                    </a:lnTo>
                    <a:lnTo>
                      <a:pt x="200" y="1008"/>
                    </a:lnTo>
                    <a:lnTo>
                      <a:pt x="200" y="1008"/>
                    </a:lnTo>
                    <a:lnTo>
                      <a:pt x="232" y="940"/>
                    </a:lnTo>
                    <a:lnTo>
                      <a:pt x="248" y="906"/>
                    </a:lnTo>
                    <a:lnTo>
                      <a:pt x="262" y="870"/>
                    </a:lnTo>
                    <a:lnTo>
                      <a:pt x="262" y="870"/>
                    </a:lnTo>
                    <a:lnTo>
                      <a:pt x="280" y="820"/>
                    </a:lnTo>
                    <a:lnTo>
                      <a:pt x="304" y="772"/>
                    </a:lnTo>
                    <a:lnTo>
                      <a:pt x="316" y="748"/>
                    </a:lnTo>
                    <a:lnTo>
                      <a:pt x="332" y="726"/>
                    </a:lnTo>
                    <a:lnTo>
                      <a:pt x="348" y="704"/>
                    </a:lnTo>
                    <a:lnTo>
                      <a:pt x="364" y="682"/>
                    </a:lnTo>
                    <a:lnTo>
                      <a:pt x="364" y="682"/>
                    </a:lnTo>
                    <a:lnTo>
                      <a:pt x="378" y="666"/>
                    </a:lnTo>
                    <a:lnTo>
                      <a:pt x="390" y="650"/>
                    </a:lnTo>
                    <a:lnTo>
                      <a:pt x="390" y="650"/>
                    </a:lnTo>
                    <a:lnTo>
                      <a:pt x="406" y="628"/>
                    </a:lnTo>
                    <a:lnTo>
                      <a:pt x="422" y="604"/>
                    </a:lnTo>
                    <a:lnTo>
                      <a:pt x="434" y="578"/>
                    </a:lnTo>
                    <a:lnTo>
                      <a:pt x="444" y="552"/>
                    </a:lnTo>
                    <a:lnTo>
                      <a:pt x="452" y="526"/>
                    </a:lnTo>
                    <a:lnTo>
                      <a:pt x="456" y="498"/>
                    </a:lnTo>
                    <a:lnTo>
                      <a:pt x="456" y="468"/>
                    </a:lnTo>
                    <a:lnTo>
                      <a:pt x="452" y="438"/>
                    </a:lnTo>
                    <a:lnTo>
                      <a:pt x="452" y="438"/>
                    </a:lnTo>
                    <a:lnTo>
                      <a:pt x="448" y="406"/>
                    </a:lnTo>
                    <a:lnTo>
                      <a:pt x="446" y="374"/>
                    </a:lnTo>
                    <a:lnTo>
                      <a:pt x="444" y="310"/>
                    </a:lnTo>
                    <a:lnTo>
                      <a:pt x="446" y="246"/>
                    </a:lnTo>
                    <a:lnTo>
                      <a:pt x="450" y="182"/>
                    </a:lnTo>
                    <a:lnTo>
                      <a:pt x="450" y="182"/>
                    </a:lnTo>
                    <a:lnTo>
                      <a:pt x="452" y="162"/>
                    </a:lnTo>
                    <a:lnTo>
                      <a:pt x="456" y="144"/>
                    </a:lnTo>
                    <a:lnTo>
                      <a:pt x="462" y="124"/>
                    </a:lnTo>
                    <a:lnTo>
                      <a:pt x="470" y="108"/>
                    </a:lnTo>
                    <a:lnTo>
                      <a:pt x="478" y="92"/>
                    </a:lnTo>
                    <a:lnTo>
                      <a:pt x="488" y="76"/>
                    </a:lnTo>
                    <a:lnTo>
                      <a:pt x="500" y="62"/>
                    </a:lnTo>
                    <a:lnTo>
                      <a:pt x="514" y="50"/>
                    </a:lnTo>
                    <a:lnTo>
                      <a:pt x="528" y="40"/>
                    </a:lnTo>
                    <a:lnTo>
                      <a:pt x="544" y="30"/>
                    </a:lnTo>
                    <a:lnTo>
                      <a:pt x="560" y="20"/>
                    </a:lnTo>
                    <a:lnTo>
                      <a:pt x="578" y="14"/>
                    </a:lnTo>
                    <a:lnTo>
                      <a:pt x="596" y="8"/>
                    </a:lnTo>
                    <a:lnTo>
                      <a:pt x="614" y="4"/>
                    </a:lnTo>
                    <a:lnTo>
                      <a:pt x="634" y="2"/>
                    </a:lnTo>
                    <a:lnTo>
                      <a:pt x="656" y="0"/>
                    </a:lnTo>
                    <a:lnTo>
                      <a:pt x="656" y="0"/>
                    </a:lnTo>
                    <a:lnTo>
                      <a:pt x="686" y="2"/>
                    </a:lnTo>
                    <a:lnTo>
                      <a:pt x="718" y="6"/>
                    </a:lnTo>
                    <a:lnTo>
                      <a:pt x="746" y="12"/>
                    </a:lnTo>
                    <a:lnTo>
                      <a:pt x="772" y="20"/>
                    </a:lnTo>
                    <a:lnTo>
                      <a:pt x="798" y="32"/>
                    </a:lnTo>
                    <a:lnTo>
                      <a:pt x="822" y="46"/>
                    </a:lnTo>
                    <a:lnTo>
                      <a:pt x="844" y="60"/>
                    </a:lnTo>
                    <a:lnTo>
                      <a:pt x="864" y="78"/>
                    </a:lnTo>
                    <a:lnTo>
                      <a:pt x="882" y="98"/>
                    </a:lnTo>
                    <a:lnTo>
                      <a:pt x="898" y="120"/>
                    </a:lnTo>
                    <a:lnTo>
                      <a:pt x="910" y="144"/>
                    </a:lnTo>
                    <a:lnTo>
                      <a:pt x="922" y="168"/>
                    </a:lnTo>
                    <a:lnTo>
                      <a:pt x="930" y="196"/>
                    </a:lnTo>
                    <a:lnTo>
                      <a:pt x="938" y="224"/>
                    </a:lnTo>
                    <a:lnTo>
                      <a:pt x="940" y="254"/>
                    </a:lnTo>
                    <a:lnTo>
                      <a:pt x="942" y="286"/>
                    </a:lnTo>
                    <a:lnTo>
                      <a:pt x="942" y="286"/>
                    </a:lnTo>
                    <a:lnTo>
                      <a:pt x="944" y="344"/>
                    </a:lnTo>
                    <a:lnTo>
                      <a:pt x="946" y="370"/>
                    </a:lnTo>
                    <a:lnTo>
                      <a:pt x="950" y="398"/>
                    </a:lnTo>
                    <a:lnTo>
                      <a:pt x="956" y="426"/>
                    </a:lnTo>
                    <a:lnTo>
                      <a:pt x="962" y="452"/>
                    </a:lnTo>
                    <a:lnTo>
                      <a:pt x="968" y="478"/>
                    </a:lnTo>
                    <a:lnTo>
                      <a:pt x="978" y="502"/>
                    </a:lnTo>
                    <a:lnTo>
                      <a:pt x="988" y="528"/>
                    </a:lnTo>
                    <a:lnTo>
                      <a:pt x="998" y="552"/>
                    </a:lnTo>
                    <a:lnTo>
                      <a:pt x="1012" y="576"/>
                    </a:lnTo>
                    <a:lnTo>
                      <a:pt x="1024" y="600"/>
                    </a:lnTo>
                    <a:lnTo>
                      <a:pt x="1040" y="622"/>
                    </a:lnTo>
                    <a:lnTo>
                      <a:pt x="1056" y="646"/>
                    </a:lnTo>
                    <a:lnTo>
                      <a:pt x="1074" y="668"/>
                    </a:lnTo>
                    <a:lnTo>
                      <a:pt x="1094" y="690"/>
                    </a:lnTo>
                    <a:lnTo>
                      <a:pt x="1094" y="690"/>
                    </a:lnTo>
                    <a:lnTo>
                      <a:pt x="1110" y="710"/>
                    </a:lnTo>
                    <a:lnTo>
                      <a:pt x="1126" y="730"/>
                    </a:lnTo>
                    <a:lnTo>
                      <a:pt x="1140" y="750"/>
                    </a:lnTo>
                    <a:lnTo>
                      <a:pt x="1152" y="772"/>
                    </a:lnTo>
                    <a:lnTo>
                      <a:pt x="1176" y="814"/>
                    </a:lnTo>
                    <a:lnTo>
                      <a:pt x="1196" y="860"/>
                    </a:lnTo>
                    <a:lnTo>
                      <a:pt x="1212" y="908"/>
                    </a:lnTo>
                    <a:lnTo>
                      <a:pt x="1224" y="956"/>
                    </a:lnTo>
                    <a:lnTo>
                      <a:pt x="1232" y="1006"/>
                    </a:lnTo>
                    <a:lnTo>
                      <a:pt x="1236" y="1056"/>
                    </a:lnTo>
                    <a:lnTo>
                      <a:pt x="1236" y="1056"/>
                    </a:lnTo>
                    <a:lnTo>
                      <a:pt x="1236" y="1072"/>
                    </a:lnTo>
                    <a:lnTo>
                      <a:pt x="1234" y="1088"/>
                    </a:lnTo>
                    <a:lnTo>
                      <a:pt x="1230" y="1104"/>
                    </a:lnTo>
                    <a:lnTo>
                      <a:pt x="1224" y="1120"/>
                    </a:lnTo>
                    <a:lnTo>
                      <a:pt x="1218" y="1134"/>
                    </a:lnTo>
                    <a:lnTo>
                      <a:pt x="1208" y="1150"/>
                    </a:lnTo>
                    <a:lnTo>
                      <a:pt x="1198" y="1164"/>
                    </a:lnTo>
                    <a:lnTo>
                      <a:pt x="1188" y="1178"/>
                    </a:lnTo>
                    <a:lnTo>
                      <a:pt x="1176" y="1192"/>
                    </a:lnTo>
                    <a:lnTo>
                      <a:pt x="1162" y="1204"/>
                    </a:lnTo>
                    <a:lnTo>
                      <a:pt x="1148" y="1214"/>
                    </a:lnTo>
                    <a:lnTo>
                      <a:pt x="1134" y="1222"/>
                    </a:lnTo>
                    <a:lnTo>
                      <a:pt x="1120" y="1230"/>
                    </a:lnTo>
                    <a:lnTo>
                      <a:pt x="1106" y="1236"/>
                    </a:lnTo>
                    <a:lnTo>
                      <a:pt x="1092" y="1240"/>
                    </a:lnTo>
                    <a:lnTo>
                      <a:pt x="1078" y="1242"/>
                    </a:lnTo>
                    <a:lnTo>
                      <a:pt x="1078" y="1242"/>
                    </a:lnTo>
                    <a:lnTo>
                      <a:pt x="1066" y="1242"/>
                    </a:lnTo>
                    <a:lnTo>
                      <a:pt x="1054" y="1240"/>
                    </a:lnTo>
                    <a:lnTo>
                      <a:pt x="1042" y="1236"/>
                    </a:lnTo>
                    <a:lnTo>
                      <a:pt x="1032" y="1232"/>
                    </a:lnTo>
                    <a:lnTo>
                      <a:pt x="1022" y="1226"/>
                    </a:lnTo>
                    <a:lnTo>
                      <a:pt x="1014" y="1218"/>
                    </a:lnTo>
                    <a:lnTo>
                      <a:pt x="1008" y="1208"/>
                    </a:lnTo>
                    <a:lnTo>
                      <a:pt x="1000" y="1196"/>
                    </a:lnTo>
                    <a:lnTo>
                      <a:pt x="1000" y="1196"/>
                    </a:lnTo>
                    <a:lnTo>
                      <a:pt x="994" y="1184"/>
                    </a:lnTo>
                    <a:lnTo>
                      <a:pt x="988" y="1172"/>
                    </a:lnTo>
                    <a:lnTo>
                      <a:pt x="988" y="1172"/>
                    </a:lnTo>
                    <a:lnTo>
                      <a:pt x="972" y="1158"/>
                    </a:lnTo>
                    <a:lnTo>
                      <a:pt x="964" y="1152"/>
                    </a:lnTo>
                    <a:lnTo>
                      <a:pt x="958" y="1152"/>
                    </a:lnTo>
                    <a:lnTo>
                      <a:pt x="958" y="1152"/>
                    </a:lnTo>
                    <a:lnTo>
                      <a:pt x="950" y="1154"/>
                    </a:lnTo>
                    <a:lnTo>
                      <a:pt x="942" y="1162"/>
                    </a:lnTo>
                    <a:lnTo>
                      <a:pt x="936" y="1170"/>
                    </a:lnTo>
                    <a:lnTo>
                      <a:pt x="934" y="1180"/>
                    </a:lnTo>
                    <a:lnTo>
                      <a:pt x="934" y="1180"/>
                    </a:lnTo>
                    <a:lnTo>
                      <a:pt x="932" y="1200"/>
                    </a:lnTo>
                    <a:lnTo>
                      <a:pt x="932" y="1222"/>
                    </a:lnTo>
                    <a:lnTo>
                      <a:pt x="932" y="1266"/>
                    </a:lnTo>
                    <a:lnTo>
                      <a:pt x="932" y="1266"/>
                    </a:lnTo>
                    <a:lnTo>
                      <a:pt x="940" y="1432"/>
                    </a:lnTo>
                    <a:lnTo>
                      <a:pt x="940" y="1432"/>
                    </a:lnTo>
                    <a:lnTo>
                      <a:pt x="938" y="1456"/>
                    </a:lnTo>
                    <a:lnTo>
                      <a:pt x="936" y="1480"/>
                    </a:lnTo>
                    <a:lnTo>
                      <a:pt x="936" y="1480"/>
                    </a:lnTo>
                    <a:lnTo>
                      <a:pt x="936" y="1494"/>
                    </a:lnTo>
                    <a:lnTo>
                      <a:pt x="938" y="1508"/>
                    </a:lnTo>
                    <a:lnTo>
                      <a:pt x="942" y="1520"/>
                    </a:lnTo>
                    <a:lnTo>
                      <a:pt x="946" y="1532"/>
                    </a:lnTo>
                    <a:lnTo>
                      <a:pt x="952" y="1542"/>
                    </a:lnTo>
                    <a:lnTo>
                      <a:pt x="960" y="1550"/>
                    </a:lnTo>
                    <a:lnTo>
                      <a:pt x="966" y="1558"/>
                    </a:lnTo>
                    <a:lnTo>
                      <a:pt x="976" y="1564"/>
                    </a:lnTo>
                    <a:lnTo>
                      <a:pt x="986" y="1570"/>
                    </a:lnTo>
                    <a:lnTo>
                      <a:pt x="996" y="1572"/>
                    </a:lnTo>
                    <a:lnTo>
                      <a:pt x="1006" y="1574"/>
                    </a:lnTo>
                    <a:lnTo>
                      <a:pt x="1018" y="1574"/>
                    </a:lnTo>
                    <a:lnTo>
                      <a:pt x="1030" y="1574"/>
                    </a:lnTo>
                    <a:lnTo>
                      <a:pt x="1042" y="1570"/>
                    </a:lnTo>
                    <a:lnTo>
                      <a:pt x="1056" y="1566"/>
                    </a:lnTo>
                    <a:lnTo>
                      <a:pt x="1068" y="1560"/>
                    </a:lnTo>
                    <a:lnTo>
                      <a:pt x="1068" y="1560"/>
                    </a:lnTo>
                    <a:lnTo>
                      <a:pt x="1082" y="1552"/>
                    </a:lnTo>
                    <a:lnTo>
                      <a:pt x="1092" y="1544"/>
                    </a:lnTo>
                    <a:lnTo>
                      <a:pt x="1092" y="1544"/>
                    </a:lnTo>
                    <a:lnTo>
                      <a:pt x="1114" y="1526"/>
                    </a:lnTo>
                    <a:lnTo>
                      <a:pt x="1136" y="1510"/>
                    </a:lnTo>
                    <a:lnTo>
                      <a:pt x="1158" y="1496"/>
                    </a:lnTo>
                    <a:lnTo>
                      <a:pt x="1182" y="1482"/>
                    </a:lnTo>
                    <a:lnTo>
                      <a:pt x="1206" y="1470"/>
                    </a:lnTo>
                    <a:lnTo>
                      <a:pt x="1232" y="1458"/>
                    </a:lnTo>
                    <a:lnTo>
                      <a:pt x="1282" y="1438"/>
                    </a:lnTo>
                    <a:lnTo>
                      <a:pt x="1282" y="1438"/>
                    </a:lnTo>
                    <a:lnTo>
                      <a:pt x="1292" y="1434"/>
                    </a:lnTo>
                    <a:lnTo>
                      <a:pt x="1302" y="1428"/>
                    </a:lnTo>
                    <a:lnTo>
                      <a:pt x="1320" y="1416"/>
                    </a:lnTo>
                    <a:lnTo>
                      <a:pt x="1354" y="1386"/>
                    </a:lnTo>
                    <a:lnTo>
                      <a:pt x="1354" y="1386"/>
                    </a:lnTo>
                    <a:lnTo>
                      <a:pt x="1320" y="1360"/>
                    </a:lnTo>
                    <a:lnTo>
                      <a:pt x="1304" y="1348"/>
                    </a:lnTo>
                    <a:lnTo>
                      <a:pt x="1286" y="1336"/>
                    </a:lnTo>
                    <a:lnTo>
                      <a:pt x="1286" y="1336"/>
                    </a:lnTo>
                    <a:lnTo>
                      <a:pt x="1270" y="1326"/>
                    </a:lnTo>
                    <a:lnTo>
                      <a:pt x="1254" y="1312"/>
                    </a:lnTo>
                    <a:lnTo>
                      <a:pt x="1244" y="1296"/>
                    </a:lnTo>
                    <a:lnTo>
                      <a:pt x="1236" y="1276"/>
                    </a:lnTo>
                    <a:lnTo>
                      <a:pt x="1232" y="1256"/>
                    </a:lnTo>
                    <a:lnTo>
                      <a:pt x="1230" y="1232"/>
                    </a:lnTo>
                    <a:lnTo>
                      <a:pt x="1234" y="1208"/>
                    </a:lnTo>
                    <a:lnTo>
                      <a:pt x="1242" y="1182"/>
                    </a:lnTo>
                    <a:lnTo>
                      <a:pt x="1242" y="1182"/>
                    </a:lnTo>
                    <a:lnTo>
                      <a:pt x="1244" y="1210"/>
                    </a:lnTo>
                    <a:lnTo>
                      <a:pt x="1252" y="1236"/>
                    </a:lnTo>
                    <a:lnTo>
                      <a:pt x="1260" y="1260"/>
                    </a:lnTo>
                    <a:lnTo>
                      <a:pt x="1274" y="1280"/>
                    </a:lnTo>
                    <a:lnTo>
                      <a:pt x="1288" y="1298"/>
                    </a:lnTo>
                    <a:lnTo>
                      <a:pt x="1306" y="1316"/>
                    </a:lnTo>
                    <a:lnTo>
                      <a:pt x="1326" y="1330"/>
                    </a:lnTo>
                    <a:lnTo>
                      <a:pt x="1348" y="1344"/>
                    </a:lnTo>
                    <a:lnTo>
                      <a:pt x="1348" y="1344"/>
                    </a:lnTo>
                    <a:lnTo>
                      <a:pt x="1360" y="1352"/>
                    </a:lnTo>
                    <a:lnTo>
                      <a:pt x="1368" y="1360"/>
                    </a:lnTo>
                    <a:lnTo>
                      <a:pt x="1374" y="1370"/>
                    </a:lnTo>
                    <a:lnTo>
                      <a:pt x="1374" y="1382"/>
                    </a:lnTo>
                    <a:lnTo>
                      <a:pt x="1374" y="1392"/>
                    </a:lnTo>
                    <a:lnTo>
                      <a:pt x="1368" y="1404"/>
                    </a:lnTo>
                    <a:lnTo>
                      <a:pt x="1360" y="1414"/>
                    </a:lnTo>
                    <a:lnTo>
                      <a:pt x="1350" y="1424"/>
                    </a:lnTo>
                    <a:lnTo>
                      <a:pt x="1350" y="1424"/>
                    </a:lnTo>
                    <a:lnTo>
                      <a:pt x="1330" y="1438"/>
                    </a:lnTo>
                    <a:lnTo>
                      <a:pt x="1310" y="1450"/>
                    </a:lnTo>
                    <a:lnTo>
                      <a:pt x="1288" y="1462"/>
                    </a:lnTo>
                    <a:lnTo>
                      <a:pt x="1268" y="1474"/>
                    </a:lnTo>
                    <a:lnTo>
                      <a:pt x="1268" y="1474"/>
                    </a:lnTo>
                    <a:lnTo>
                      <a:pt x="1182" y="1528"/>
                    </a:lnTo>
                    <a:lnTo>
                      <a:pt x="1140" y="1558"/>
                    </a:lnTo>
                    <a:lnTo>
                      <a:pt x="1100" y="1588"/>
                    </a:lnTo>
                    <a:lnTo>
                      <a:pt x="1100" y="1588"/>
                    </a:lnTo>
                    <a:lnTo>
                      <a:pt x="1088" y="1596"/>
                    </a:lnTo>
                    <a:lnTo>
                      <a:pt x="1074" y="1602"/>
                    </a:lnTo>
                    <a:lnTo>
                      <a:pt x="1062" y="1608"/>
                    </a:lnTo>
                    <a:lnTo>
                      <a:pt x="1048" y="1614"/>
                    </a:lnTo>
                    <a:lnTo>
                      <a:pt x="1036" y="1616"/>
                    </a:lnTo>
                    <a:lnTo>
                      <a:pt x="1022" y="1618"/>
                    </a:lnTo>
                    <a:lnTo>
                      <a:pt x="1008" y="1620"/>
                    </a:lnTo>
                    <a:lnTo>
                      <a:pt x="996" y="1618"/>
                    </a:lnTo>
                    <a:lnTo>
                      <a:pt x="982" y="1616"/>
                    </a:lnTo>
                    <a:lnTo>
                      <a:pt x="968" y="1614"/>
                    </a:lnTo>
                    <a:lnTo>
                      <a:pt x="956" y="1610"/>
                    </a:lnTo>
                    <a:lnTo>
                      <a:pt x="944" y="1604"/>
                    </a:lnTo>
                    <a:lnTo>
                      <a:pt x="932" y="1598"/>
                    </a:lnTo>
                    <a:lnTo>
                      <a:pt x="920" y="1590"/>
                    </a:lnTo>
                    <a:lnTo>
                      <a:pt x="910" y="1580"/>
                    </a:lnTo>
                    <a:lnTo>
                      <a:pt x="900" y="1570"/>
                    </a:lnTo>
                    <a:lnTo>
                      <a:pt x="900" y="1570"/>
                    </a:lnTo>
                    <a:lnTo>
                      <a:pt x="888" y="1558"/>
                    </a:lnTo>
                    <a:lnTo>
                      <a:pt x="872" y="1548"/>
                    </a:lnTo>
                    <a:lnTo>
                      <a:pt x="854" y="1540"/>
                    </a:lnTo>
                    <a:lnTo>
                      <a:pt x="838" y="1538"/>
                    </a:lnTo>
                    <a:lnTo>
                      <a:pt x="838" y="1538"/>
                    </a:lnTo>
                    <a:lnTo>
                      <a:pt x="780" y="1536"/>
                    </a:lnTo>
                    <a:lnTo>
                      <a:pt x="724" y="1534"/>
                    </a:lnTo>
                    <a:lnTo>
                      <a:pt x="666" y="1536"/>
                    </a:lnTo>
                    <a:lnTo>
                      <a:pt x="610" y="1540"/>
                    </a:lnTo>
                    <a:lnTo>
                      <a:pt x="610" y="1540"/>
                    </a:lnTo>
                    <a:lnTo>
                      <a:pt x="578" y="1546"/>
                    </a:lnTo>
                    <a:lnTo>
                      <a:pt x="546" y="1556"/>
                    </a:lnTo>
                    <a:lnTo>
                      <a:pt x="516" y="1570"/>
                    </a:lnTo>
                    <a:lnTo>
                      <a:pt x="488" y="1584"/>
                    </a:lnTo>
                    <a:lnTo>
                      <a:pt x="488" y="1584"/>
                    </a:lnTo>
                    <a:lnTo>
                      <a:pt x="472" y="1594"/>
                    </a:lnTo>
                    <a:lnTo>
                      <a:pt x="456" y="1602"/>
                    </a:lnTo>
                    <a:lnTo>
                      <a:pt x="440" y="1608"/>
                    </a:lnTo>
                    <a:lnTo>
                      <a:pt x="424" y="1610"/>
                    </a:lnTo>
                    <a:lnTo>
                      <a:pt x="408" y="1612"/>
                    </a:lnTo>
                    <a:lnTo>
                      <a:pt x="392" y="1612"/>
                    </a:lnTo>
                    <a:lnTo>
                      <a:pt x="374" y="1610"/>
                    </a:lnTo>
                    <a:lnTo>
                      <a:pt x="356" y="1606"/>
                    </a:lnTo>
                    <a:lnTo>
                      <a:pt x="356" y="1606"/>
                    </a:lnTo>
                    <a:lnTo>
                      <a:pt x="214" y="1566"/>
                    </a:lnTo>
                    <a:lnTo>
                      <a:pt x="72" y="1530"/>
                    </a:lnTo>
                    <a:lnTo>
                      <a:pt x="72" y="1530"/>
                    </a:lnTo>
                    <a:lnTo>
                      <a:pt x="46" y="1522"/>
                    </a:lnTo>
                    <a:lnTo>
                      <a:pt x="28" y="1514"/>
                    </a:lnTo>
                    <a:lnTo>
                      <a:pt x="14" y="1506"/>
                    </a:lnTo>
                    <a:lnTo>
                      <a:pt x="8" y="1500"/>
                    </a:lnTo>
                    <a:lnTo>
                      <a:pt x="4" y="1494"/>
                    </a:lnTo>
                    <a:lnTo>
                      <a:pt x="2" y="1488"/>
                    </a:lnTo>
                    <a:lnTo>
                      <a:pt x="0" y="1480"/>
                    </a:lnTo>
                    <a:lnTo>
                      <a:pt x="0" y="1464"/>
                    </a:lnTo>
                    <a:lnTo>
                      <a:pt x="4" y="1444"/>
                    </a:lnTo>
                    <a:lnTo>
                      <a:pt x="10" y="1420"/>
                    </a:lnTo>
                    <a:lnTo>
                      <a:pt x="10" y="1420"/>
                    </a:lnTo>
                    <a:lnTo>
                      <a:pt x="16" y="1396"/>
                    </a:lnTo>
                    <a:lnTo>
                      <a:pt x="18" y="1370"/>
                    </a:lnTo>
                    <a:lnTo>
                      <a:pt x="16" y="1344"/>
                    </a:lnTo>
                    <a:lnTo>
                      <a:pt x="12" y="1318"/>
                    </a:lnTo>
                    <a:lnTo>
                      <a:pt x="12" y="1318"/>
                    </a:lnTo>
                    <a:lnTo>
                      <a:pt x="10" y="1298"/>
                    </a:lnTo>
                    <a:lnTo>
                      <a:pt x="8" y="1280"/>
                    </a:lnTo>
                    <a:lnTo>
                      <a:pt x="10" y="1266"/>
                    </a:lnTo>
                    <a:lnTo>
                      <a:pt x="14" y="1256"/>
                    </a:lnTo>
                    <a:lnTo>
                      <a:pt x="22" y="1248"/>
                    </a:lnTo>
                    <a:lnTo>
                      <a:pt x="34" y="1242"/>
                    </a:lnTo>
                    <a:lnTo>
                      <a:pt x="50" y="1240"/>
                    </a:lnTo>
                    <a:lnTo>
                      <a:pt x="72" y="1238"/>
                    </a:lnTo>
                    <a:lnTo>
                      <a:pt x="72" y="1238"/>
                    </a:lnTo>
                    <a:lnTo>
                      <a:pt x="88" y="1236"/>
                    </a:lnTo>
                    <a:lnTo>
                      <a:pt x="104" y="1232"/>
                    </a:lnTo>
                    <a:lnTo>
                      <a:pt x="118" y="1226"/>
                    </a:lnTo>
                    <a:lnTo>
                      <a:pt x="132" y="1220"/>
                    </a:lnTo>
                    <a:lnTo>
                      <a:pt x="144" y="1210"/>
                    </a:lnTo>
                    <a:lnTo>
                      <a:pt x="156" y="1200"/>
                    </a:lnTo>
                    <a:lnTo>
                      <a:pt x="166" y="1186"/>
                    </a:lnTo>
                    <a:lnTo>
                      <a:pt x="174" y="1170"/>
                    </a:lnTo>
                    <a:lnTo>
                      <a:pt x="174" y="1170"/>
                    </a:lnTo>
                    <a:close/>
                    <a:moveTo>
                      <a:pt x="504" y="546"/>
                    </a:moveTo>
                    <a:lnTo>
                      <a:pt x="504" y="546"/>
                    </a:lnTo>
                    <a:lnTo>
                      <a:pt x="488" y="588"/>
                    </a:lnTo>
                    <a:lnTo>
                      <a:pt x="470" y="626"/>
                    </a:lnTo>
                    <a:lnTo>
                      <a:pt x="470" y="626"/>
                    </a:lnTo>
                    <a:lnTo>
                      <a:pt x="456" y="656"/>
                    </a:lnTo>
                    <a:lnTo>
                      <a:pt x="450" y="670"/>
                    </a:lnTo>
                    <a:lnTo>
                      <a:pt x="444" y="686"/>
                    </a:lnTo>
                    <a:lnTo>
                      <a:pt x="440" y="700"/>
                    </a:lnTo>
                    <a:lnTo>
                      <a:pt x="438" y="716"/>
                    </a:lnTo>
                    <a:lnTo>
                      <a:pt x="438" y="734"/>
                    </a:lnTo>
                    <a:lnTo>
                      <a:pt x="442" y="750"/>
                    </a:lnTo>
                    <a:lnTo>
                      <a:pt x="442" y="750"/>
                    </a:lnTo>
                    <a:lnTo>
                      <a:pt x="442" y="756"/>
                    </a:lnTo>
                    <a:lnTo>
                      <a:pt x="442" y="760"/>
                    </a:lnTo>
                    <a:lnTo>
                      <a:pt x="434" y="772"/>
                    </a:lnTo>
                    <a:lnTo>
                      <a:pt x="434" y="772"/>
                    </a:lnTo>
                    <a:lnTo>
                      <a:pt x="414" y="802"/>
                    </a:lnTo>
                    <a:lnTo>
                      <a:pt x="396" y="834"/>
                    </a:lnTo>
                    <a:lnTo>
                      <a:pt x="380" y="866"/>
                    </a:lnTo>
                    <a:lnTo>
                      <a:pt x="368" y="900"/>
                    </a:lnTo>
                    <a:lnTo>
                      <a:pt x="358" y="934"/>
                    </a:lnTo>
                    <a:lnTo>
                      <a:pt x="350" y="970"/>
                    </a:lnTo>
                    <a:lnTo>
                      <a:pt x="346" y="1006"/>
                    </a:lnTo>
                    <a:lnTo>
                      <a:pt x="346" y="1044"/>
                    </a:lnTo>
                    <a:lnTo>
                      <a:pt x="346" y="1044"/>
                    </a:lnTo>
                    <a:lnTo>
                      <a:pt x="346" y="1056"/>
                    </a:lnTo>
                    <a:lnTo>
                      <a:pt x="344" y="1070"/>
                    </a:lnTo>
                    <a:lnTo>
                      <a:pt x="338" y="1104"/>
                    </a:lnTo>
                    <a:lnTo>
                      <a:pt x="338" y="1104"/>
                    </a:lnTo>
                    <a:lnTo>
                      <a:pt x="318" y="1088"/>
                    </a:lnTo>
                    <a:lnTo>
                      <a:pt x="304" y="1072"/>
                    </a:lnTo>
                    <a:lnTo>
                      <a:pt x="296" y="1054"/>
                    </a:lnTo>
                    <a:lnTo>
                      <a:pt x="288" y="1036"/>
                    </a:lnTo>
                    <a:lnTo>
                      <a:pt x="284" y="1018"/>
                    </a:lnTo>
                    <a:lnTo>
                      <a:pt x="282" y="998"/>
                    </a:lnTo>
                    <a:lnTo>
                      <a:pt x="278" y="962"/>
                    </a:lnTo>
                    <a:lnTo>
                      <a:pt x="278" y="962"/>
                    </a:lnTo>
                    <a:lnTo>
                      <a:pt x="274" y="986"/>
                    </a:lnTo>
                    <a:lnTo>
                      <a:pt x="274" y="1008"/>
                    </a:lnTo>
                    <a:lnTo>
                      <a:pt x="274" y="1030"/>
                    </a:lnTo>
                    <a:lnTo>
                      <a:pt x="278" y="1050"/>
                    </a:lnTo>
                    <a:lnTo>
                      <a:pt x="284" y="1070"/>
                    </a:lnTo>
                    <a:lnTo>
                      <a:pt x="294" y="1090"/>
                    </a:lnTo>
                    <a:lnTo>
                      <a:pt x="308" y="1108"/>
                    </a:lnTo>
                    <a:lnTo>
                      <a:pt x="326" y="1124"/>
                    </a:lnTo>
                    <a:lnTo>
                      <a:pt x="326" y="1124"/>
                    </a:lnTo>
                    <a:lnTo>
                      <a:pt x="406" y="1192"/>
                    </a:lnTo>
                    <a:lnTo>
                      <a:pt x="488" y="1260"/>
                    </a:lnTo>
                    <a:lnTo>
                      <a:pt x="488" y="1260"/>
                    </a:lnTo>
                    <a:lnTo>
                      <a:pt x="506" y="1278"/>
                    </a:lnTo>
                    <a:lnTo>
                      <a:pt x="520" y="1294"/>
                    </a:lnTo>
                    <a:lnTo>
                      <a:pt x="528" y="1310"/>
                    </a:lnTo>
                    <a:lnTo>
                      <a:pt x="530" y="1318"/>
                    </a:lnTo>
                    <a:lnTo>
                      <a:pt x="532" y="1324"/>
                    </a:lnTo>
                    <a:lnTo>
                      <a:pt x="530" y="1332"/>
                    </a:lnTo>
                    <a:lnTo>
                      <a:pt x="528" y="1340"/>
                    </a:lnTo>
                    <a:lnTo>
                      <a:pt x="520" y="1354"/>
                    </a:lnTo>
                    <a:lnTo>
                      <a:pt x="506" y="1368"/>
                    </a:lnTo>
                    <a:lnTo>
                      <a:pt x="486" y="1382"/>
                    </a:lnTo>
                    <a:lnTo>
                      <a:pt x="486" y="1382"/>
                    </a:lnTo>
                    <a:lnTo>
                      <a:pt x="546" y="1518"/>
                    </a:lnTo>
                    <a:lnTo>
                      <a:pt x="546" y="1518"/>
                    </a:lnTo>
                    <a:lnTo>
                      <a:pt x="552" y="1504"/>
                    </a:lnTo>
                    <a:lnTo>
                      <a:pt x="554" y="1490"/>
                    </a:lnTo>
                    <a:lnTo>
                      <a:pt x="552" y="1478"/>
                    </a:lnTo>
                    <a:lnTo>
                      <a:pt x="548" y="1464"/>
                    </a:lnTo>
                    <a:lnTo>
                      <a:pt x="534" y="1438"/>
                    </a:lnTo>
                    <a:lnTo>
                      <a:pt x="528" y="1426"/>
                    </a:lnTo>
                    <a:lnTo>
                      <a:pt x="524" y="1412"/>
                    </a:lnTo>
                    <a:lnTo>
                      <a:pt x="524" y="1412"/>
                    </a:lnTo>
                    <a:lnTo>
                      <a:pt x="570" y="1428"/>
                    </a:lnTo>
                    <a:lnTo>
                      <a:pt x="594" y="1434"/>
                    </a:lnTo>
                    <a:lnTo>
                      <a:pt x="618" y="1440"/>
                    </a:lnTo>
                    <a:lnTo>
                      <a:pt x="642" y="1444"/>
                    </a:lnTo>
                    <a:lnTo>
                      <a:pt x="666" y="1446"/>
                    </a:lnTo>
                    <a:lnTo>
                      <a:pt x="692" y="1446"/>
                    </a:lnTo>
                    <a:lnTo>
                      <a:pt x="718" y="1442"/>
                    </a:lnTo>
                    <a:lnTo>
                      <a:pt x="718" y="1442"/>
                    </a:lnTo>
                    <a:lnTo>
                      <a:pt x="744" y="1436"/>
                    </a:lnTo>
                    <a:lnTo>
                      <a:pt x="768" y="1428"/>
                    </a:lnTo>
                    <a:lnTo>
                      <a:pt x="790" y="1418"/>
                    </a:lnTo>
                    <a:lnTo>
                      <a:pt x="812" y="1404"/>
                    </a:lnTo>
                    <a:lnTo>
                      <a:pt x="832" y="1390"/>
                    </a:lnTo>
                    <a:lnTo>
                      <a:pt x="852" y="1372"/>
                    </a:lnTo>
                    <a:lnTo>
                      <a:pt x="870" y="1354"/>
                    </a:lnTo>
                    <a:lnTo>
                      <a:pt x="886" y="1330"/>
                    </a:lnTo>
                    <a:lnTo>
                      <a:pt x="886" y="1330"/>
                    </a:lnTo>
                    <a:lnTo>
                      <a:pt x="892" y="1344"/>
                    </a:lnTo>
                    <a:lnTo>
                      <a:pt x="896" y="1356"/>
                    </a:lnTo>
                    <a:lnTo>
                      <a:pt x="898" y="1368"/>
                    </a:lnTo>
                    <a:lnTo>
                      <a:pt x="898" y="1380"/>
                    </a:lnTo>
                    <a:lnTo>
                      <a:pt x="896" y="1402"/>
                    </a:lnTo>
                    <a:lnTo>
                      <a:pt x="892" y="1424"/>
                    </a:lnTo>
                    <a:lnTo>
                      <a:pt x="886" y="1446"/>
                    </a:lnTo>
                    <a:lnTo>
                      <a:pt x="882" y="1468"/>
                    </a:lnTo>
                    <a:lnTo>
                      <a:pt x="882" y="1480"/>
                    </a:lnTo>
                    <a:lnTo>
                      <a:pt x="882" y="1490"/>
                    </a:lnTo>
                    <a:lnTo>
                      <a:pt x="884" y="1502"/>
                    </a:lnTo>
                    <a:lnTo>
                      <a:pt x="886" y="1512"/>
                    </a:lnTo>
                    <a:lnTo>
                      <a:pt x="886" y="1512"/>
                    </a:lnTo>
                    <a:lnTo>
                      <a:pt x="896" y="1486"/>
                    </a:lnTo>
                    <a:lnTo>
                      <a:pt x="904" y="1458"/>
                    </a:lnTo>
                    <a:lnTo>
                      <a:pt x="910" y="1430"/>
                    </a:lnTo>
                    <a:lnTo>
                      <a:pt x="914" y="1402"/>
                    </a:lnTo>
                    <a:lnTo>
                      <a:pt x="914" y="1402"/>
                    </a:lnTo>
                    <a:lnTo>
                      <a:pt x="912" y="1356"/>
                    </a:lnTo>
                    <a:lnTo>
                      <a:pt x="910" y="1310"/>
                    </a:lnTo>
                    <a:lnTo>
                      <a:pt x="908" y="1266"/>
                    </a:lnTo>
                    <a:lnTo>
                      <a:pt x="908" y="1220"/>
                    </a:lnTo>
                    <a:lnTo>
                      <a:pt x="908" y="1220"/>
                    </a:lnTo>
                    <a:lnTo>
                      <a:pt x="910" y="1200"/>
                    </a:lnTo>
                    <a:lnTo>
                      <a:pt x="912" y="1182"/>
                    </a:lnTo>
                    <a:lnTo>
                      <a:pt x="918" y="1164"/>
                    </a:lnTo>
                    <a:lnTo>
                      <a:pt x="924" y="1156"/>
                    </a:lnTo>
                    <a:lnTo>
                      <a:pt x="928" y="1150"/>
                    </a:lnTo>
                    <a:lnTo>
                      <a:pt x="928" y="1150"/>
                    </a:lnTo>
                    <a:lnTo>
                      <a:pt x="948" y="1130"/>
                    </a:lnTo>
                    <a:lnTo>
                      <a:pt x="970" y="1112"/>
                    </a:lnTo>
                    <a:lnTo>
                      <a:pt x="1006" y="1084"/>
                    </a:lnTo>
                    <a:lnTo>
                      <a:pt x="1006" y="1084"/>
                    </a:lnTo>
                    <a:lnTo>
                      <a:pt x="998" y="1066"/>
                    </a:lnTo>
                    <a:lnTo>
                      <a:pt x="988" y="1048"/>
                    </a:lnTo>
                    <a:lnTo>
                      <a:pt x="982" y="1030"/>
                    </a:lnTo>
                    <a:lnTo>
                      <a:pt x="980" y="1022"/>
                    </a:lnTo>
                    <a:lnTo>
                      <a:pt x="980" y="1014"/>
                    </a:lnTo>
                    <a:lnTo>
                      <a:pt x="980" y="1014"/>
                    </a:lnTo>
                    <a:lnTo>
                      <a:pt x="982" y="986"/>
                    </a:lnTo>
                    <a:lnTo>
                      <a:pt x="980" y="958"/>
                    </a:lnTo>
                    <a:lnTo>
                      <a:pt x="976" y="930"/>
                    </a:lnTo>
                    <a:lnTo>
                      <a:pt x="972" y="904"/>
                    </a:lnTo>
                    <a:lnTo>
                      <a:pt x="966" y="878"/>
                    </a:lnTo>
                    <a:lnTo>
                      <a:pt x="958" y="852"/>
                    </a:lnTo>
                    <a:lnTo>
                      <a:pt x="938" y="800"/>
                    </a:lnTo>
                    <a:lnTo>
                      <a:pt x="916" y="750"/>
                    </a:lnTo>
                    <a:lnTo>
                      <a:pt x="894" y="702"/>
                    </a:lnTo>
                    <a:lnTo>
                      <a:pt x="870" y="652"/>
                    </a:lnTo>
                    <a:lnTo>
                      <a:pt x="850" y="602"/>
                    </a:lnTo>
                    <a:lnTo>
                      <a:pt x="850" y="602"/>
                    </a:lnTo>
                    <a:lnTo>
                      <a:pt x="846" y="594"/>
                    </a:lnTo>
                    <a:lnTo>
                      <a:pt x="842" y="588"/>
                    </a:lnTo>
                    <a:lnTo>
                      <a:pt x="842" y="588"/>
                    </a:lnTo>
                    <a:lnTo>
                      <a:pt x="832" y="574"/>
                    </a:lnTo>
                    <a:lnTo>
                      <a:pt x="822" y="560"/>
                    </a:lnTo>
                    <a:lnTo>
                      <a:pt x="816" y="546"/>
                    </a:lnTo>
                    <a:lnTo>
                      <a:pt x="812" y="530"/>
                    </a:lnTo>
                    <a:lnTo>
                      <a:pt x="810" y="514"/>
                    </a:lnTo>
                    <a:lnTo>
                      <a:pt x="810" y="498"/>
                    </a:lnTo>
                    <a:lnTo>
                      <a:pt x="812" y="482"/>
                    </a:lnTo>
                    <a:lnTo>
                      <a:pt x="816" y="466"/>
                    </a:lnTo>
                    <a:lnTo>
                      <a:pt x="816" y="466"/>
                    </a:lnTo>
                    <a:lnTo>
                      <a:pt x="820" y="456"/>
                    </a:lnTo>
                    <a:lnTo>
                      <a:pt x="820" y="446"/>
                    </a:lnTo>
                    <a:lnTo>
                      <a:pt x="820" y="438"/>
                    </a:lnTo>
                    <a:lnTo>
                      <a:pt x="816" y="432"/>
                    </a:lnTo>
                    <a:lnTo>
                      <a:pt x="812" y="426"/>
                    </a:lnTo>
                    <a:lnTo>
                      <a:pt x="804" y="420"/>
                    </a:lnTo>
                    <a:lnTo>
                      <a:pt x="796" y="416"/>
                    </a:lnTo>
                    <a:lnTo>
                      <a:pt x="786" y="412"/>
                    </a:lnTo>
                    <a:lnTo>
                      <a:pt x="786" y="412"/>
                    </a:lnTo>
                    <a:lnTo>
                      <a:pt x="768" y="406"/>
                    </a:lnTo>
                    <a:lnTo>
                      <a:pt x="750" y="400"/>
                    </a:lnTo>
                    <a:lnTo>
                      <a:pt x="716" y="382"/>
                    </a:lnTo>
                    <a:lnTo>
                      <a:pt x="716" y="382"/>
                    </a:lnTo>
                    <a:lnTo>
                      <a:pt x="708" y="376"/>
                    </a:lnTo>
                    <a:lnTo>
                      <a:pt x="700" y="370"/>
                    </a:lnTo>
                    <a:lnTo>
                      <a:pt x="696" y="362"/>
                    </a:lnTo>
                    <a:lnTo>
                      <a:pt x="696" y="354"/>
                    </a:lnTo>
                    <a:lnTo>
                      <a:pt x="696" y="344"/>
                    </a:lnTo>
                    <a:lnTo>
                      <a:pt x="696" y="336"/>
                    </a:lnTo>
                    <a:lnTo>
                      <a:pt x="702" y="320"/>
                    </a:lnTo>
                    <a:lnTo>
                      <a:pt x="702" y="320"/>
                    </a:lnTo>
                    <a:lnTo>
                      <a:pt x="710" y="308"/>
                    </a:lnTo>
                    <a:lnTo>
                      <a:pt x="720" y="298"/>
                    </a:lnTo>
                    <a:lnTo>
                      <a:pt x="732" y="290"/>
                    </a:lnTo>
                    <a:lnTo>
                      <a:pt x="738" y="288"/>
                    </a:lnTo>
                    <a:lnTo>
                      <a:pt x="744" y="288"/>
                    </a:lnTo>
                    <a:lnTo>
                      <a:pt x="744" y="288"/>
                    </a:lnTo>
                    <a:lnTo>
                      <a:pt x="750" y="290"/>
                    </a:lnTo>
                    <a:lnTo>
                      <a:pt x="756" y="292"/>
                    </a:lnTo>
                    <a:lnTo>
                      <a:pt x="768" y="302"/>
                    </a:lnTo>
                    <a:lnTo>
                      <a:pt x="778" y="312"/>
                    </a:lnTo>
                    <a:lnTo>
                      <a:pt x="786" y="326"/>
                    </a:lnTo>
                    <a:lnTo>
                      <a:pt x="786" y="326"/>
                    </a:lnTo>
                    <a:lnTo>
                      <a:pt x="790" y="340"/>
                    </a:lnTo>
                    <a:lnTo>
                      <a:pt x="790" y="354"/>
                    </a:lnTo>
                    <a:lnTo>
                      <a:pt x="788" y="388"/>
                    </a:lnTo>
                    <a:lnTo>
                      <a:pt x="788" y="388"/>
                    </a:lnTo>
                    <a:lnTo>
                      <a:pt x="796" y="390"/>
                    </a:lnTo>
                    <a:lnTo>
                      <a:pt x="802" y="390"/>
                    </a:lnTo>
                    <a:lnTo>
                      <a:pt x="808" y="388"/>
                    </a:lnTo>
                    <a:lnTo>
                      <a:pt x="814" y="386"/>
                    </a:lnTo>
                    <a:lnTo>
                      <a:pt x="818" y="382"/>
                    </a:lnTo>
                    <a:lnTo>
                      <a:pt x="820" y="376"/>
                    </a:lnTo>
                    <a:lnTo>
                      <a:pt x="824" y="362"/>
                    </a:lnTo>
                    <a:lnTo>
                      <a:pt x="824" y="362"/>
                    </a:lnTo>
                    <a:lnTo>
                      <a:pt x="824" y="338"/>
                    </a:lnTo>
                    <a:lnTo>
                      <a:pt x="822" y="316"/>
                    </a:lnTo>
                    <a:lnTo>
                      <a:pt x="818" y="294"/>
                    </a:lnTo>
                    <a:lnTo>
                      <a:pt x="810" y="276"/>
                    </a:lnTo>
                    <a:lnTo>
                      <a:pt x="798" y="260"/>
                    </a:lnTo>
                    <a:lnTo>
                      <a:pt x="786" y="246"/>
                    </a:lnTo>
                    <a:lnTo>
                      <a:pt x="770" y="238"/>
                    </a:lnTo>
                    <a:lnTo>
                      <a:pt x="762" y="236"/>
                    </a:lnTo>
                    <a:lnTo>
                      <a:pt x="754" y="234"/>
                    </a:lnTo>
                    <a:lnTo>
                      <a:pt x="754" y="234"/>
                    </a:lnTo>
                    <a:lnTo>
                      <a:pt x="738" y="234"/>
                    </a:lnTo>
                    <a:lnTo>
                      <a:pt x="722" y="236"/>
                    </a:lnTo>
                    <a:lnTo>
                      <a:pt x="708" y="240"/>
                    </a:lnTo>
                    <a:lnTo>
                      <a:pt x="702" y="244"/>
                    </a:lnTo>
                    <a:lnTo>
                      <a:pt x="700" y="248"/>
                    </a:lnTo>
                    <a:lnTo>
                      <a:pt x="700" y="248"/>
                    </a:lnTo>
                    <a:lnTo>
                      <a:pt x="686" y="274"/>
                    </a:lnTo>
                    <a:lnTo>
                      <a:pt x="674" y="302"/>
                    </a:lnTo>
                    <a:lnTo>
                      <a:pt x="652" y="358"/>
                    </a:lnTo>
                    <a:lnTo>
                      <a:pt x="652" y="358"/>
                    </a:lnTo>
                    <a:lnTo>
                      <a:pt x="602" y="354"/>
                    </a:lnTo>
                    <a:lnTo>
                      <a:pt x="602" y="354"/>
                    </a:lnTo>
                    <a:lnTo>
                      <a:pt x="592" y="310"/>
                    </a:lnTo>
                    <a:lnTo>
                      <a:pt x="586" y="290"/>
                    </a:lnTo>
                    <a:lnTo>
                      <a:pt x="578" y="272"/>
                    </a:lnTo>
                    <a:lnTo>
                      <a:pt x="578" y="272"/>
                    </a:lnTo>
                    <a:lnTo>
                      <a:pt x="574" y="266"/>
                    </a:lnTo>
                    <a:lnTo>
                      <a:pt x="568" y="260"/>
                    </a:lnTo>
                    <a:lnTo>
                      <a:pt x="552" y="252"/>
                    </a:lnTo>
                    <a:lnTo>
                      <a:pt x="538" y="246"/>
                    </a:lnTo>
                    <a:lnTo>
                      <a:pt x="532" y="244"/>
                    </a:lnTo>
                    <a:lnTo>
                      <a:pt x="530" y="244"/>
                    </a:lnTo>
                    <a:lnTo>
                      <a:pt x="530" y="244"/>
                    </a:lnTo>
                    <a:lnTo>
                      <a:pt x="518" y="260"/>
                    </a:lnTo>
                    <a:lnTo>
                      <a:pt x="506" y="278"/>
                    </a:lnTo>
                    <a:lnTo>
                      <a:pt x="496" y="296"/>
                    </a:lnTo>
                    <a:lnTo>
                      <a:pt x="492" y="314"/>
                    </a:lnTo>
                    <a:lnTo>
                      <a:pt x="492" y="314"/>
                    </a:lnTo>
                    <a:lnTo>
                      <a:pt x="488" y="336"/>
                    </a:lnTo>
                    <a:lnTo>
                      <a:pt x="488" y="346"/>
                    </a:lnTo>
                    <a:lnTo>
                      <a:pt x="490" y="356"/>
                    </a:lnTo>
                    <a:lnTo>
                      <a:pt x="494" y="368"/>
                    </a:lnTo>
                    <a:lnTo>
                      <a:pt x="500" y="376"/>
                    </a:lnTo>
                    <a:lnTo>
                      <a:pt x="508" y="384"/>
                    </a:lnTo>
                    <a:lnTo>
                      <a:pt x="520" y="392"/>
                    </a:lnTo>
                    <a:lnTo>
                      <a:pt x="520" y="392"/>
                    </a:lnTo>
                    <a:lnTo>
                      <a:pt x="522" y="390"/>
                    </a:lnTo>
                    <a:lnTo>
                      <a:pt x="528" y="386"/>
                    </a:lnTo>
                    <a:lnTo>
                      <a:pt x="528" y="386"/>
                    </a:lnTo>
                    <a:lnTo>
                      <a:pt x="516" y="372"/>
                    </a:lnTo>
                    <a:lnTo>
                      <a:pt x="512" y="366"/>
                    </a:lnTo>
                    <a:lnTo>
                      <a:pt x="510" y="358"/>
                    </a:lnTo>
                    <a:lnTo>
                      <a:pt x="510" y="358"/>
                    </a:lnTo>
                    <a:lnTo>
                      <a:pt x="508" y="344"/>
                    </a:lnTo>
                    <a:lnTo>
                      <a:pt x="510" y="328"/>
                    </a:lnTo>
                    <a:lnTo>
                      <a:pt x="512" y="314"/>
                    </a:lnTo>
                    <a:lnTo>
                      <a:pt x="516" y="298"/>
                    </a:lnTo>
                    <a:lnTo>
                      <a:pt x="516" y="298"/>
                    </a:lnTo>
                    <a:lnTo>
                      <a:pt x="518" y="296"/>
                    </a:lnTo>
                    <a:lnTo>
                      <a:pt x="522" y="294"/>
                    </a:lnTo>
                    <a:lnTo>
                      <a:pt x="532" y="292"/>
                    </a:lnTo>
                    <a:lnTo>
                      <a:pt x="542" y="290"/>
                    </a:lnTo>
                    <a:lnTo>
                      <a:pt x="546" y="290"/>
                    </a:lnTo>
                    <a:lnTo>
                      <a:pt x="550" y="292"/>
                    </a:lnTo>
                    <a:lnTo>
                      <a:pt x="550" y="292"/>
                    </a:lnTo>
                    <a:lnTo>
                      <a:pt x="558" y="304"/>
                    </a:lnTo>
                    <a:lnTo>
                      <a:pt x="564" y="318"/>
                    </a:lnTo>
                    <a:lnTo>
                      <a:pt x="570" y="332"/>
                    </a:lnTo>
                    <a:lnTo>
                      <a:pt x="574" y="346"/>
                    </a:lnTo>
                    <a:lnTo>
                      <a:pt x="574" y="346"/>
                    </a:lnTo>
                    <a:lnTo>
                      <a:pt x="574" y="354"/>
                    </a:lnTo>
                    <a:lnTo>
                      <a:pt x="570" y="360"/>
                    </a:lnTo>
                    <a:lnTo>
                      <a:pt x="560" y="374"/>
                    </a:lnTo>
                    <a:lnTo>
                      <a:pt x="560" y="374"/>
                    </a:lnTo>
                    <a:lnTo>
                      <a:pt x="534" y="396"/>
                    </a:lnTo>
                    <a:lnTo>
                      <a:pt x="522" y="406"/>
                    </a:lnTo>
                    <a:lnTo>
                      <a:pt x="510" y="418"/>
                    </a:lnTo>
                    <a:lnTo>
                      <a:pt x="510" y="418"/>
                    </a:lnTo>
                    <a:lnTo>
                      <a:pt x="504" y="428"/>
                    </a:lnTo>
                    <a:lnTo>
                      <a:pt x="498" y="440"/>
                    </a:lnTo>
                    <a:lnTo>
                      <a:pt x="494" y="450"/>
                    </a:lnTo>
                    <a:lnTo>
                      <a:pt x="494" y="454"/>
                    </a:lnTo>
                    <a:lnTo>
                      <a:pt x="494" y="456"/>
                    </a:lnTo>
                    <a:lnTo>
                      <a:pt x="494" y="456"/>
                    </a:lnTo>
                    <a:lnTo>
                      <a:pt x="514" y="476"/>
                    </a:lnTo>
                    <a:lnTo>
                      <a:pt x="526" y="488"/>
                    </a:lnTo>
                    <a:lnTo>
                      <a:pt x="536" y="496"/>
                    </a:lnTo>
                    <a:lnTo>
                      <a:pt x="548" y="504"/>
                    </a:lnTo>
                    <a:lnTo>
                      <a:pt x="562" y="510"/>
                    </a:lnTo>
                    <a:lnTo>
                      <a:pt x="576" y="514"/>
                    </a:lnTo>
                    <a:lnTo>
                      <a:pt x="594" y="514"/>
                    </a:lnTo>
                    <a:lnTo>
                      <a:pt x="594" y="514"/>
                    </a:lnTo>
                    <a:lnTo>
                      <a:pt x="644" y="506"/>
                    </a:lnTo>
                    <a:lnTo>
                      <a:pt x="670" y="500"/>
                    </a:lnTo>
                    <a:lnTo>
                      <a:pt x="694" y="494"/>
                    </a:lnTo>
                    <a:lnTo>
                      <a:pt x="718" y="486"/>
                    </a:lnTo>
                    <a:lnTo>
                      <a:pt x="742" y="474"/>
                    </a:lnTo>
                    <a:lnTo>
                      <a:pt x="766" y="460"/>
                    </a:lnTo>
                    <a:lnTo>
                      <a:pt x="788" y="444"/>
                    </a:lnTo>
                    <a:lnTo>
                      <a:pt x="788" y="444"/>
                    </a:lnTo>
                    <a:lnTo>
                      <a:pt x="792" y="460"/>
                    </a:lnTo>
                    <a:lnTo>
                      <a:pt x="792" y="466"/>
                    </a:lnTo>
                    <a:lnTo>
                      <a:pt x="792" y="466"/>
                    </a:lnTo>
                    <a:lnTo>
                      <a:pt x="734" y="494"/>
                    </a:lnTo>
                    <a:lnTo>
                      <a:pt x="706" y="506"/>
                    </a:lnTo>
                    <a:lnTo>
                      <a:pt x="676" y="518"/>
                    </a:lnTo>
                    <a:lnTo>
                      <a:pt x="646" y="528"/>
                    </a:lnTo>
                    <a:lnTo>
                      <a:pt x="614" y="534"/>
                    </a:lnTo>
                    <a:lnTo>
                      <a:pt x="580" y="538"/>
                    </a:lnTo>
                    <a:lnTo>
                      <a:pt x="564" y="536"/>
                    </a:lnTo>
                    <a:lnTo>
                      <a:pt x="546" y="534"/>
                    </a:lnTo>
                    <a:lnTo>
                      <a:pt x="546" y="534"/>
                    </a:lnTo>
                    <a:lnTo>
                      <a:pt x="558" y="548"/>
                    </a:lnTo>
                    <a:lnTo>
                      <a:pt x="570" y="560"/>
                    </a:lnTo>
                    <a:lnTo>
                      <a:pt x="582" y="566"/>
                    </a:lnTo>
                    <a:lnTo>
                      <a:pt x="596" y="570"/>
                    </a:lnTo>
                    <a:lnTo>
                      <a:pt x="608" y="572"/>
                    </a:lnTo>
                    <a:lnTo>
                      <a:pt x="622" y="570"/>
                    </a:lnTo>
                    <a:lnTo>
                      <a:pt x="634" y="568"/>
                    </a:lnTo>
                    <a:lnTo>
                      <a:pt x="648" y="564"/>
                    </a:lnTo>
                    <a:lnTo>
                      <a:pt x="648" y="564"/>
                    </a:lnTo>
                    <a:lnTo>
                      <a:pt x="672" y="554"/>
                    </a:lnTo>
                    <a:lnTo>
                      <a:pt x="696" y="544"/>
                    </a:lnTo>
                    <a:lnTo>
                      <a:pt x="742" y="520"/>
                    </a:lnTo>
                    <a:lnTo>
                      <a:pt x="742" y="520"/>
                    </a:lnTo>
                    <a:lnTo>
                      <a:pt x="762" y="514"/>
                    </a:lnTo>
                    <a:lnTo>
                      <a:pt x="782" y="510"/>
                    </a:lnTo>
                    <a:lnTo>
                      <a:pt x="782" y="510"/>
                    </a:lnTo>
                    <a:lnTo>
                      <a:pt x="786" y="522"/>
                    </a:lnTo>
                    <a:lnTo>
                      <a:pt x="786" y="522"/>
                    </a:lnTo>
                    <a:lnTo>
                      <a:pt x="698" y="578"/>
                    </a:lnTo>
                    <a:lnTo>
                      <a:pt x="654" y="604"/>
                    </a:lnTo>
                    <a:lnTo>
                      <a:pt x="608" y="630"/>
                    </a:lnTo>
                    <a:lnTo>
                      <a:pt x="608" y="630"/>
                    </a:lnTo>
                    <a:lnTo>
                      <a:pt x="604" y="630"/>
                    </a:lnTo>
                    <a:lnTo>
                      <a:pt x="598" y="630"/>
                    </a:lnTo>
                    <a:lnTo>
                      <a:pt x="582" y="626"/>
                    </a:lnTo>
                    <a:lnTo>
                      <a:pt x="568" y="618"/>
                    </a:lnTo>
                    <a:lnTo>
                      <a:pt x="554" y="608"/>
                    </a:lnTo>
                    <a:lnTo>
                      <a:pt x="554" y="608"/>
                    </a:lnTo>
                    <a:lnTo>
                      <a:pt x="540" y="594"/>
                    </a:lnTo>
                    <a:lnTo>
                      <a:pt x="528" y="578"/>
                    </a:lnTo>
                    <a:lnTo>
                      <a:pt x="504" y="546"/>
                    </a:lnTo>
                    <a:lnTo>
                      <a:pt x="504" y="546"/>
                    </a:lnTo>
                    <a:close/>
                    <a:moveTo>
                      <a:pt x="1078" y="1054"/>
                    </a:moveTo>
                    <a:lnTo>
                      <a:pt x="1078" y="1054"/>
                    </a:lnTo>
                    <a:lnTo>
                      <a:pt x="1084" y="1012"/>
                    </a:lnTo>
                    <a:lnTo>
                      <a:pt x="1086" y="970"/>
                    </a:lnTo>
                    <a:lnTo>
                      <a:pt x="1084" y="930"/>
                    </a:lnTo>
                    <a:lnTo>
                      <a:pt x="1078" y="892"/>
                    </a:lnTo>
                    <a:lnTo>
                      <a:pt x="1068" y="854"/>
                    </a:lnTo>
                    <a:lnTo>
                      <a:pt x="1052" y="818"/>
                    </a:lnTo>
                    <a:lnTo>
                      <a:pt x="1032" y="784"/>
                    </a:lnTo>
                    <a:lnTo>
                      <a:pt x="1008" y="750"/>
                    </a:lnTo>
                    <a:lnTo>
                      <a:pt x="1008" y="750"/>
                    </a:lnTo>
                    <a:lnTo>
                      <a:pt x="1040" y="826"/>
                    </a:lnTo>
                    <a:lnTo>
                      <a:pt x="1056" y="866"/>
                    </a:lnTo>
                    <a:lnTo>
                      <a:pt x="1066" y="904"/>
                    </a:lnTo>
                    <a:lnTo>
                      <a:pt x="1070" y="924"/>
                    </a:lnTo>
                    <a:lnTo>
                      <a:pt x="1072" y="944"/>
                    </a:lnTo>
                    <a:lnTo>
                      <a:pt x="1074" y="966"/>
                    </a:lnTo>
                    <a:lnTo>
                      <a:pt x="1072" y="986"/>
                    </a:lnTo>
                    <a:lnTo>
                      <a:pt x="1070" y="1006"/>
                    </a:lnTo>
                    <a:lnTo>
                      <a:pt x="1064" y="1028"/>
                    </a:lnTo>
                    <a:lnTo>
                      <a:pt x="1056" y="1050"/>
                    </a:lnTo>
                    <a:lnTo>
                      <a:pt x="1046" y="1070"/>
                    </a:lnTo>
                    <a:lnTo>
                      <a:pt x="1046" y="1070"/>
                    </a:lnTo>
                    <a:lnTo>
                      <a:pt x="1108" y="1080"/>
                    </a:lnTo>
                    <a:lnTo>
                      <a:pt x="1108" y="1080"/>
                    </a:lnTo>
                    <a:lnTo>
                      <a:pt x="1078" y="1054"/>
                    </a:lnTo>
                    <a:lnTo>
                      <a:pt x="1078" y="1054"/>
                    </a:lnTo>
                    <a:close/>
                    <a:moveTo>
                      <a:pt x="880" y="490"/>
                    </a:moveTo>
                    <a:lnTo>
                      <a:pt x="880" y="490"/>
                    </a:lnTo>
                    <a:lnTo>
                      <a:pt x="870" y="496"/>
                    </a:lnTo>
                    <a:lnTo>
                      <a:pt x="870" y="496"/>
                    </a:lnTo>
                    <a:lnTo>
                      <a:pt x="888" y="520"/>
                    </a:lnTo>
                    <a:lnTo>
                      <a:pt x="908" y="542"/>
                    </a:lnTo>
                    <a:lnTo>
                      <a:pt x="908" y="542"/>
                    </a:lnTo>
                    <a:lnTo>
                      <a:pt x="912" y="544"/>
                    </a:lnTo>
                    <a:lnTo>
                      <a:pt x="918" y="544"/>
                    </a:lnTo>
                    <a:lnTo>
                      <a:pt x="932" y="542"/>
                    </a:lnTo>
                    <a:lnTo>
                      <a:pt x="932" y="542"/>
                    </a:lnTo>
                    <a:lnTo>
                      <a:pt x="928" y="526"/>
                    </a:lnTo>
                    <a:lnTo>
                      <a:pt x="928" y="520"/>
                    </a:lnTo>
                    <a:lnTo>
                      <a:pt x="924" y="514"/>
                    </a:lnTo>
                    <a:lnTo>
                      <a:pt x="924" y="514"/>
                    </a:lnTo>
                    <a:lnTo>
                      <a:pt x="914" y="508"/>
                    </a:lnTo>
                    <a:lnTo>
                      <a:pt x="902" y="502"/>
                    </a:lnTo>
                    <a:lnTo>
                      <a:pt x="880" y="490"/>
                    </a:lnTo>
                    <a:lnTo>
                      <a:pt x="880" y="490"/>
                    </a:lnTo>
                    <a:close/>
                  </a:path>
                </a:pathLst>
              </a:cu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06" tIns="146165" rIns="182706" bIns="146165" numCol="1" spcCol="0" rtlCol="0" fromWordArt="0" anchor="t" anchorCtr="0" forceAA="0" compatLnSpc="1">
                <a:prstTxWarp prst="textNoShape">
                  <a:avLst/>
                </a:prstTxWarp>
                <a:noAutofit/>
              </a:bodyPr>
              <a:lstStyle/>
              <a:p>
                <a:pPr marL="0" marR="0" lvl="0" indent="0" algn="ctr" defTabSz="913111" rtl="0" eaLnBrk="1" fontAlgn="base" latinLnBrk="0" hangingPunct="1">
                  <a:lnSpc>
                    <a:spcPct val="90000"/>
                  </a:lnSpc>
                  <a:spcBef>
                    <a:spcPct val="0"/>
                  </a:spcBef>
                  <a:spcAft>
                    <a:spcPct val="0"/>
                  </a:spcAft>
                  <a:buClrTx/>
                  <a:buSzTx/>
                  <a:buFontTx/>
                  <a:buNone/>
                  <a:tabLst/>
                  <a:defRPr/>
                </a:pPr>
                <a:endParaRPr kumimoji="0" lang="en-US" sz="1998" b="0" i="0" u="none" strike="noStrike" kern="1200" cap="none" spc="-50" normalizeH="0" baseline="0" noProof="0">
                  <a:ln>
                    <a:noFill/>
                  </a:ln>
                  <a:gradFill>
                    <a:gsLst>
                      <a:gs pos="1250">
                        <a:srgbClr val="EFEFEF"/>
                      </a:gs>
                      <a:gs pos="10417">
                        <a:srgbClr val="EFEFEF"/>
                      </a:gs>
                    </a:gsLst>
                    <a:lin ang="5400000" scaled="0"/>
                  </a:gradFill>
                  <a:effectLst/>
                  <a:uLnTx/>
                  <a:uFillTx/>
                  <a:latin typeface="Segoe UI Light"/>
                  <a:ea typeface="+mn-ea"/>
                  <a:cs typeface="+mn-cs"/>
                </a:endParaRPr>
              </a:p>
            </p:txBody>
          </p:sp>
        </p:grpSp>
      </p:grpSp>
      <p:grpSp>
        <p:nvGrpSpPr>
          <p:cNvPr id="650" name="Group 649">
            <a:extLst>
              <a:ext uri="{FF2B5EF4-FFF2-40B4-BE49-F238E27FC236}">
                <a16:creationId xmlns:a16="http://schemas.microsoft.com/office/drawing/2014/main" id="{2D817036-31AF-4512-A3D7-9D591DD3FA6C}"/>
              </a:ext>
            </a:extLst>
          </p:cNvPr>
          <p:cNvGrpSpPr/>
          <p:nvPr/>
        </p:nvGrpSpPr>
        <p:grpSpPr>
          <a:xfrm>
            <a:off x="5032495" y="4473938"/>
            <a:ext cx="370338" cy="327772"/>
            <a:chOff x="4723767" y="3080378"/>
            <a:chExt cx="439858" cy="389301"/>
          </a:xfrm>
        </p:grpSpPr>
        <p:pic>
          <p:nvPicPr>
            <p:cNvPr id="651" name="Picture 650">
              <a:extLst>
                <a:ext uri="{FF2B5EF4-FFF2-40B4-BE49-F238E27FC236}">
                  <a16:creationId xmlns:a16="http://schemas.microsoft.com/office/drawing/2014/main" id="{4DC7C6E3-9DC8-45BE-BF82-2138F5832614}"/>
                </a:ext>
              </a:extLst>
            </p:cNvPr>
            <p:cNvPicPr>
              <a:picLocks noChangeAspect="1"/>
            </p:cNvPicPr>
            <p:nvPr/>
          </p:nvPicPr>
          <p:blipFill rotWithShape="1">
            <a:blip r:embed="rId45" cstate="email">
              <a:duotone>
                <a:schemeClr val="accent1">
                  <a:shade val="45000"/>
                  <a:satMod val="135000"/>
                </a:schemeClr>
                <a:prstClr val="white"/>
              </a:duotone>
              <a:extLst>
                <a:ext uri="{28A0092B-C50C-407E-A947-70E740481C1C}">
                  <a14:useLocalDpi xmlns:a14="http://schemas.microsoft.com/office/drawing/2010/main"/>
                </a:ext>
              </a:extLst>
            </a:blip>
            <a:srcRect l="-2"/>
            <a:stretch/>
          </p:blipFill>
          <p:spPr>
            <a:xfrm>
              <a:off x="4908907" y="3123428"/>
              <a:ext cx="216369" cy="164753"/>
            </a:xfrm>
            <a:prstGeom prst="rect">
              <a:avLst/>
            </a:prstGeom>
          </p:spPr>
        </p:pic>
        <p:grpSp>
          <p:nvGrpSpPr>
            <p:cNvPr id="652" name="Group 651">
              <a:extLst>
                <a:ext uri="{FF2B5EF4-FFF2-40B4-BE49-F238E27FC236}">
                  <a16:creationId xmlns:a16="http://schemas.microsoft.com/office/drawing/2014/main" id="{DD2DD0EA-342E-4E97-8FF7-5936FA62B3A5}"/>
                </a:ext>
              </a:extLst>
            </p:cNvPr>
            <p:cNvGrpSpPr/>
            <p:nvPr/>
          </p:nvGrpSpPr>
          <p:grpSpPr>
            <a:xfrm>
              <a:off x="4723767" y="3080378"/>
              <a:ext cx="439858" cy="389301"/>
              <a:chOff x="3131835" y="4047725"/>
              <a:chExt cx="439858" cy="389301"/>
            </a:xfrm>
          </p:grpSpPr>
          <p:grpSp>
            <p:nvGrpSpPr>
              <p:cNvPr id="653" name="Group 652">
                <a:extLst>
                  <a:ext uri="{FF2B5EF4-FFF2-40B4-BE49-F238E27FC236}">
                    <a16:creationId xmlns:a16="http://schemas.microsoft.com/office/drawing/2014/main" id="{3C720BB6-1FF2-4CB9-9F3D-22FC32117C56}"/>
                  </a:ext>
                </a:extLst>
              </p:cNvPr>
              <p:cNvGrpSpPr/>
              <p:nvPr/>
            </p:nvGrpSpPr>
            <p:grpSpPr>
              <a:xfrm>
                <a:off x="3131835" y="4047725"/>
                <a:ext cx="182560" cy="348911"/>
                <a:chOff x="2136298" y="4226790"/>
                <a:chExt cx="196678" cy="375893"/>
              </a:xfrm>
            </p:grpSpPr>
            <p:sp>
              <p:nvSpPr>
                <p:cNvPr id="666" name="Rectangle 665">
                  <a:extLst>
                    <a:ext uri="{FF2B5EF4-FFF2-40B4-BE49-F238E27FC236}">
                      <a16:creationId xmlns:a16="http://schemas.microsoft.com/office/drawing/2014/main" id="{719B7FA9-7CC0-41D3-BAF4-B3433A4BC5FF}"/>
                    </a:ext>
                  </a:extLst>
                </p:cNvPr>
                <p:cNvSpPr/>
                <p:nvPr/>
              </p:nvSpPr>
              <p:spPr bwMode="auto">
                <a:xfrm>
                  <a:off x="2138191" y="4226790"/>
                  <a:ext cx="194785" cy="375893"/>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67" name="server">
                  <a:extLst>
                    <a:ext uri="{FF2B5EF4-FFF2-40B4-BE49-F238E27FC236}">
                      <a16:creationId xmlns:a16="http://schemas.microsoft.com/office/drawing/2014/main" id="{A05B6DA1-2B69-4E13-A636-FA37F8AA5DD6}"/>
                    </a:ext>
                  </a:extLst>
                </p:cNvPr>
                <p:cNvSpPr>
                  <a:spLocks noChangeAspect="1" noEditPoints="1"/>
                </p:cNvSpPr>
                <p:nvPr/>
              </p:nvSpPr>
              <p:spPr bwMode="auto">
                <a:xfrm>
                  <a:off x="2136298" y="4235711"/>
                  <a:ext cx="192569" cy="365760"/>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14224"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sp>
            <p:nvSpPr>
              <p:cNvPr id="661" name="Oval 660">
                <a:extLst>
                  <a:ext uri="{FF2B5EF4-FFF2-40B4-BE49-F238E27FC236}">
                    <a16:creationId xmlns:a16="http://schemas.microsoft.com/office/drawing/2014/main" id="{32951057-9049-41F1-9CEC-8FB37939C4CC}"/>
                  </a:ext>
                </a:extLst>
              </p:cNvPr>
              <p:cNvSpPr/>
              <p:nvPr/>
            </p:nvSpPr>
            <p:spPr bwMode="auto">
              <a:xfrm>
                <a:off x="3218521" y="4213899"/>
                <a:ext cx="223127" cy="22312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662" name="Picture 661">
                <a:extLst>
                  <a:ext uri="{FF2B5EF4-FFF2-40B4-BE49-F238E27FC236}">
                    <a16:creationId xmlns:a16="http://schemas.microsoft.com/office/drawing/2014/main" id="{949717CA-63E1-4658-AC78-817C25CC47E5}"/>
                  </a:ext>
                </a:extLst>
              </p:cNvPr>
              <p:cNvPicPr>
                <a:picLocks noChangeAspect="1"/>
              </p:cNvPicPr>
              <p:nvPr/>
            </p:nvPicPr>
            <p:blipFill rotWithShape="1">
              <a:blip r:embed="rId46" cstate="email">
                <a:extLst>
                  <a:ext uri="{28A0092B-C50C-407E-A947-70E740481C1C}">
                    <a14:useLocalDpi xmlns:a14="http://schemas.microsoft.com/office/drawing/2010/main"/>
                  </a:ext>
                </a:extLst>
              </a:blip>
              <a:srcRect r="83295"/>
              <a:stretch/>
            </p:blipFill>
            <p:spPr>
              <a:xfrm>
                <a:off x="3414387" y="4255363"/>
                <a:ext cx="157306" cy="137160"/>
              </a:xfrm>
              <a:prstGeom prst="rect">
                <a:avLst/>
              </a:prstGeom>
            </p:spPr>
          </p:pic>
          <p:sp>
            <p:nvSpPr>
              <p:cNvPr id="663" name="Freeform 6">
                <a:extLst>
                  <a:ext uri="{FF2B5EF4-FFF2-40B4-BE49-F238E27FC236}">
                    <a16:creationId xmlns:a16="http://schemas.microsoft.com/office/drawing/2014/main" id="{9B31D166-51ED-4330-B9E9-44FDFD738DC3}"/>
                  </a:ext>
                </a:extLst>
              </p:cNvPr>
              <p:cNvSpPr>
                <a:spLocks noEditPoints="1"/>
              </p:cNvSpPr>
              <p:nvPr/>
            </p:nvSpPr>
            <p:spPr bwMode="auto">
              <a:xfrm>
                <a:off x="3256470" y="4258262"/>
                <a:ext cx="135502" cy="134064"/>
              </a:xfrm>
              <a:custGeom>
                <a:avLst/>
                <a:gdLst>
                  <a:gd name="T0" fmla="*/ 88 w 1374"/>
                  <a:gd name="T1" fmla="*/ 1258 h 1620"/>
                  <a:gd name="T2" fmla="*/ 40 w 1374"/>
                  <a:gd name="T3" fmla="*/ 1324 h 1620"/>
                  <a:gd name="T4" fmla="*/ 42 w 1374"/>
                  <a:gd name="T5" fmla="*/ 1484 h 1620"/>
                  <a:gd name="T6" fmla="*/ 386 w 1374"/>
                  <a:gd name="T7" fmla="*/ 1572 h 1620"/>
                  <a:gd name="T8" fmla="*/ 494 w 1374"/>
                  <a:gd name="T9" fmla="*/ 1488 h 1620"/>
                  <a:gd name="T10" fmla="*/ 266 w 1374"/>
                  <a:gd name="T11" fmla="*/ 1124 h 1620"/>
                  <a:gd name="T12" fmla="*/ 190 w 1374"/>
                  <a:gd name="T13" fmla="*/ 1036 h 1620"/>
                  <a:gd name="T14" fmla="*/ 364 w 1374"/>
                  <a:gd name="T15" fmla="*/ 682 h 1620"/>
                  <a:gd name="T16" fmla="*/ 452 w 1374"/>
                  <a:gd name="T17" fmla="*/ 438 h 1620"/>
                  <a:gd name="T18" fmla="*/ 478 w 1374"/>
                  <a:gd name="T19" fmla="*/ 92 h 1620"/>
                  <a:gd name="T20" fmla="*/ 656 w 1374"/>
                  <a:gd name="T21" fmla="*/ 0 h 1620"/>
                  <a:gd name="T22" fmla="*/ 922 w 1374"/>
                  <a:gd name="T23" fmla="*/ 168 h 1620"/>
                  <a:gd name="T24" fmla="*/ 978 w 1374"/>
                  <a:gd name="T25" fmla="*/ 502 h 1620"/>
                  <a:gd name="T26" fmla="*/ 1140 w 1374"/>
                  <a:gd name="T27" fmla="*/ 750 h 1620"/>
                  <a:gd name="T28" fmla="*/ 1224 w 1374"/>
                  <a:gd name="T29" fmla="*/ 1120 h 1620"/>
                  <a:gd name="T30" fmla="*/ 1078 w 1374"/>
                  <a:gd name="T31" fmla="*/ 1242 h 1620"/>
                  <a:gd name="T32" fmla="*/ 988 w 1374"/>
                  <a:gd name="T33" fmla="*/ 1172 h 1620"/>
                  <a:gd name="T34" fmla="*/ 932 w 1374"/>
                  <a:gd name="T35" fmla="*/ 1222 h 1620"/>
                  <a:gd name="T36" fmla="*/ 952 w 1374"/>
                  <a:gd name="T37" fmla="*/ 1542 h 1620"/>
                  <a:gd name="T38" fmla="*/ 1068 w 1374"/>
                  <a:gd name="T39" fmla="*/ 1560 h 1620"/>
                  <a:gd name="T40" fmla="*/ 1292 w 1374"/>
                  <a:gd name="T41" fmla="*/ 1434 h 1620"/>
                  <a:gd name="T42" fmla="*/ 1236 w 1374"/>
                  <a:gd name="T43" fmla="*/ 1276 h 1620"/>
                  <a:gd name="T44" fmla="*/ 1326 w 1374"/>
                  <a:gd name="T45" fmla="*/ 1330 h 1620"/>
                  <a:gd name="T46" fmla="*/ 1330 w 1374"/>
                  <a:gd name="T47" fmla="*/ 1438 h 1620"/>
                  <a:gd name="T48" fmla="*/ 1048 w 1374"/>
                  <a:gd name="T49" fmla="*/ 1614 h 1620"/>
                  <a:gd name="T50" fmla="*/ 900 w 1374"/>
                  <a:gd name="T51" fmla="*/ 1570 h 1620"/>
                  <a:gd name="T52" fmla="*/ 578 w 1374"/>
                  <a:gd name="T53" fmla="*/ 1546 h 1620"/>
                  <a:gd name="T54" fmla="*/ 356 w 1374"/>
                  <a:gd name="T55" fmla="*/ 1606 h 1620"/>
                  <a:gd name="T56" fmla="*/ 0 w 1374"/>
                  <a:gd name="T57" fmla="*/ 1464 h 1620"/>
                  <a:gd name="T58" fmla="*/ 14 w 1374"/>
                  <a:gd name="T59" fmla="*/ 1256 h 1620"/>
                  <a:gd name="T60" fmla="*/ 166 w 1374"/>
                  <a:gd name="T61" fmla="*/ 1186 h 1620"/>
                  <a:gd name="T62" fmla="*/ 438 w 1374"/>
                  <a:gd name="T63" fmla="*/ 716 h 1620"/>
                  <a:gd name="T64" fmla="*/ 358 w 1374"/>
                  <a:gd name="T65" fmla="*/ 934 h 1620"/>
                  <a:gd name="T66" fmla="*/ 288 w 1374"/>
                  <a:gd name="T67" fmla="*/ 1036 h 1620"/>
                  <a:gd name="T68" fmla="*/ 326 w 1374"/>
                  <a:gd name="T69" fmla="*/ 1124 h 1620"/>
                  <a:gd name="T70" fmla="*/ 520 w 1374"/>
                  <a:gd name="T71" fmla="*/ 1354 h 1620"/>
                  <a:gd name="T72" fmla="*/ 524 w 1374"/>
                  <a:gd name="T73" fmla="*/ 1412 h 1620"/>
                  <a:gd name="T74" fmla="*/ 790 w 1374"/>
                  <a:gd name="T75" fmla="*/ 1418 h 1620"/>
                  <a:gd name="T76" fmla="*/ 892 w 1374"/>
                  <a:gd name="T77" fmla="*/ 1424 h 1620"/>
                  <a:gd name="T78" fmla="*/ 914 w 1374"/>
                  <a:gd name="T79" fmla="*/ 1402 h 1620"/>
                  <a:gd name="T80" fmla="*/ 948 w 1374"/>
                  <a:gd name="T81" fmla="*/ 1130 h 1620"/>
                  <a:gd name="T82" fmla="*/ 976 w 1374"/>
                  <a:gd name="T83" fmla="*/ 930 h 1620"/>
                  <a:gd name="T84" fmla="*/ 842 w 1374"/>
                  <a:gd name="T85" fmla="*/ 588 h 1620"/>
                  <a:gd name="T86" fmla="*/ 820 w 1374"/>
                  <a:gd name="T87" fmla="*/ 438 h 1620"/>
                  <a:gd name="T88" fmla="*/ 700 w 1374"/>
                  <a:gd name="T89" fmla="*/ 370 h 1620"/>
                  <a:gd name="T90" fmla="*/ 744 w 1374"/>
                  <a:gd name="T91" fmla="*/ 288 h 1620"/>
                  <a:gd name="T92" fmla="*/ 802 w 1374"/>
                  <a:gd name="T93" fmla="*/ 390 h 1620"/>
                  <a:gd name="T94" fmla="*/ 786 w 1374"/>
                  <a:gd name="T95" fmla="*/ 246 h 1620"/>
                  <a:gd name="T96" fmla="*/ 674 w 1374"/>
                  <a:gd name="T97" fmla="*/ 302 h 1620"/>
                  <a:gd name="T98" fmla="*/ 538 w 1374"/>
                  <a:gd name="T99" fmla="*/ 246 h 1620"/>
                  <a:gd name="T100" fmla="*/ 494 w 1374"/>
                  <a:gd name="T101" fmla="*/ 368 h 1620"/>
                  <a:gd name="T102" fmla="*/ 508 w 1374"/>
                  <a:gd name="T103" fmla="*/ 344 h 1620"/>
                  <a:gd name="T104" fmla="*/ 558 w 1374"/>
                  <a:gd name="T105" fmla="*/ 304 h 1620"/>
                  <a:gd name="T106" fmla="*/ 510 w 1374"/>
                  <a:gd name="T107" fmla="*/ 418 h 1620"/>
                  <a:gd name="T108" fmla="*/ 576 w 1374"/>
                  <a:gd name="T109" fmla="*/ 514 h 1620"/>
                  <a:gd name="T110" fmla="*/ 792 w 1374"/>
                  <a:gd name="T111" fmla="*/ 466 h 1620"/>
                  <a:gd name="T112" fmla="*/ 570 w 1374"/>
                  <a:gd name="T113" fmla="*/ 560 h 1620"/>
                  <a:gd name="T114" fmla="*/ 762 w 1374"/>
                  <a:gd name="T115" fmla="*/ 514 h 1620"/>
                  <a:gd name="T116" fmla="*/ 568 w 1374"/>
                  <a:gd name="T117" fmla="*/ 618 h 1620"/>
                  <a:gd name="T118" fmla="*/ 1078 w 1374"/>
                  <a:gd name="T119" fmla="*/ 892 h 1620"/>
                  <a:gd name="T120" fmla="*/ 1072 w 1374"/>
                  <a:gd name="T121" fmla="*/ 986 h 1620"/>
                  <a:gd name="T122" fmla="*/ 870 w 1374"/>
                  <a:gd name="T123" fmla="*/ 496 h 1620"/>
                  <a:gd name="T124" fmla="*/ 924 w 1374"/>
                  <a:gd name="T125" fmla="*/ 514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4" h="1620">
                    <a:moveTo>
                      <a:pt x="174" y="1170"/>
                    </a:moveTo>
                    <a:lnTo>
                      <a:pt x="174" y="1170"/>
                    </a:lnTo>
                    <a:lnTo>
                      <a:pt x="174" y="1188"/>
                    </a:lnTo>
                    <a:lnTo>
                      <a:pt x="172" y="1204"/>
                    </a:lnTo>
                    <a:lnTo>
                      <a:pt x="168" y="1218"/>
                    </a:lnTo>
                    <a:lnTo>
                      <a:pt x="162" y="1230"/>
                    </a:lnTo>
                    <a:lnTo>
                      <a:pt x="154" y="1238"/>
                    </a:lnTo>
                    <a:lnTo>
                      <a:pt x="142" y="1246"/>
                    </a:lnTo>
                    <a:lnTo>
                      <a:pt x="130" y="1252"/>
                    </a:lnTo>
                    <a:lnTo>
                      <a:pt x="114" y="1256"/>
                    </a:lnTo>
                    <a:lnTo>
                      <a:pt x="114" y="1256"/>
                    </a:lnTo>
                    <a:lnTo>
                      <a:pt x="88" y="1258"/>
                    </a:lnTo>
                    <a:lnTo>
                      <a:pt x="64" y="1258"/>
                    </a:lnTo>
                    <a:lnTo>
                      <a:pt x="64" y="1258"/>
                    </a:lnTo>
                    <a:lnTo>
                      <a:pt x="52" y="1260"/>
                    </a:lnTo>
                    <a:lnTo>
                      <a:pt x="42" y="1262"/>
                    </a:lnTo>
                    <a:lnTo>
                      <a:pt x="34" y="1266"/>
                    </a:lnTo>
                    <a:lnTo>
                      <a:pt x="28" y="1272"/>
                    </a:lnTo>
                    <a:lnTo>
                      <a:pt x="26" y="1278"/>
                    </a:lnTo>
                    <a:lnTo>
                      <a:pt x="24" y="1286"/>
                    </a:lnTo>
                    <a:lnTo>
                      <a:pt x="26" y="1294"/>
                    </a:lnTo>
                    <a:lnTo>
                      <a:pt x="30" y="1304"/>
                    </a:lnTo>
                    <a:lnTo>
                      <a:pt x="30" y="1304"/>
                    </a:lnTo>
                    <a:lnTo>
                      <a:pt x="40" y="1324"/>
                    </a:lnTo>
                    <a:lnTo>
                      <a:pt x="46" y="1342"/>
                    </a:lnTo>
                    <a:lnTo>
                      <a:pt x="50" y="1360"/>
                    </a:lnTo>
                    <a:lnTo>
                      <a:pt x="52" y="1378"/>
                    </a:lnTo>
                    <a:lnTo>
                      <a:pt x="52" y="1396"/>
                    </a:lnTo>
                    <a:lnTo>
                      <a:pt x="48" y="1416"/>
                    </a:lnTo>
                    <a:lnTo>
                      <a:pt x="42" y="1434"/>
                    </a:lnTo>
                    <a:lnTo>
                      <a:pt x="32" y="1452"/>
                    </a:lnTo>
                    <a:lnTo>
                      <a:pt x="32" y="1452"/>
                    </a:lnTo>
                    <a:lnTo>
                      <a:pt x="32" y="1456"/>
                    </a:lnTo>
                    <a:lnTo>
                      <a:pt x="32" y="1460"/>
                    </a:lnTo>
                    <a:lnTo>
                      <a:pt x="36" y="1472"/>
                    </a:lnTo>
                    <a:lnTo>
                      <a:pt x="42" y="1484"/>
                    </a:lnTo>
                    <a:lnTo>
                      <a:pt x="50" y="1492"/>
                    </a:lnTo>
                    <a:lnTo>
                      <a:pt x="50" y="1492"/>
                    </a:lnTo>
                    <a:lnTo>
                      <a:pt x="60" y="1498"/>
                    </a:lnTo>
                    <a:lnTo>
                      <a:pt x="72" y="1500"/>
                    </a:lnTo>
                    <a:lnTo>
                      <a:pt x="98" y="1506"/>
                    </a:lnTo>
                    <a:lnTo>
                      <a:pt x="98" y="1506"/>
                    </a:lnTo>
                    <a:lnTo>
                      <a:pt x="216" y="1536"/>
                    </a:lnTo>
                    <a:lnTo>
                      <a:pt x="276" y="1550"/>
                    </a:lnTo>
                    <a:lnTo>
                      <a:pt x="336" y="1564"/>
                    </a:lnTo>
                    <a:lnTo>
                      <a:pt x="336" y="1564"/>
                    </a:lnTo>
                    <a:lnTo>
                      <a:pt x="360" y="1568"/>
                    </a:lnTo>
                    <a:lnTo>
                      <a:pt x="386" y="1572"/>
                    </a:lnTo>
                    <a:lnTo>
                      <a:pt x="412" y="1572"/>
                    </a:lnTo>
                    <a:lnTo>
                      <a:pt x="438" y="1570"/>
                    </a:lnTo>
                    <a:lnTo>
                      <a:pt x="438" y="1570"/>
                    </a:lnTo>
                    <a:lnTo>
                      <a:pt x="452" y="1566"/>
                    </a:lnTo>
                    <a:lnTo>
                      <a:pt x="464" y="1560"/>
                    </a:lnTo>
                    <a:lnTo>
                      <a:pt x="476" y="1552"/>
                    </a:lnTo>
                    <a:lnTo>
                      <a:pt x="484" y="1542"/>
                    </a:lnTo>
                    <a:lnTo>
                      <a:pt x="490" y="1532"/>
                    </a:lnTo>
                    <a:lnTo>
                      <a:pt x="494" y="1518"/>
                    </a:lnTo>
                    <a:lnTo>
                      <a:pt x="494" y="1504"/>
                    </a:lnTo>
                    <a:lnTo>
                      <a:pt x="494" y="1488"/>
                    </a:lnTo>
                    <a:lnTo>
                      <a:pt x="494" y="1488"/>
                    </a:lnTo>
                    <a:lnTo>
                      <a:pt x="490" y="1468"/>
                    </a:lnTo>
                    <a:lnTo>
                      <a:pt x="486" y="1448"/>
                    </a:lnTo>
                    <a:lnTo>
                      <a:pt x="480" y="1430"/>
                    </a:lnTo>
                    <a:lnTo>
                      <a:pt x="472" y="1412"/>
                    </a:lnTo>
                    <a:lnTo>
                      <a:pt x="472" y="1412"/>
                    </a:lnTo>
                    <a:lnTo>
                      <a:pt x="386" y="1284"/>
                    </a:lnTo>
                    <a:lnTo>
                      <a:pt x="344" y="1220"/>
                    </a:lnTo>
                    <a:lnTo>
                      <a:pt x="298" y="1158"/>
                    </a:lnTo>
                    <a:lnTo>
                      <a:pt x="298" y="1158"/>
                    </a:lnTo>
                    <a:lnTo>
                      <a:pt x="290" y="1146"/>
                    </a:lnTo>
                    <a:lnTo>
                      <a:pt x="278" y="1134"/>
                    </a:lnTo>
                    <a:lnTo>
                      <a:pt x="266" y="1124"/>
                    </a:lnTo>
                    <a:lnTo>
                      <a:pt x="254" y="1118"/>
                    </a:lnTo>
                    <a:lnTo>
                      <a:pt x="240" y="1114"/>
                    </a:lnTo>
                    <a:lnTo>
                      <a:pt x="224" y="1112"/>
                    </a:lnTo>
                    <a:lnTo>
                      <a:pt x="208" y="1116"/>
                    </a:lnTo>
                    <a:lnTo>
                      <a:pt x="190" y="1122"/>
                    </a:lnTo>
                    <a:lnTo>
                      <a:pt x="190" y="1122"/>
                    </a:lnTo>
                    <a:lnTo>
                      <a:pt x="186" y="1108"/>
                    </a:lnTo>
                    <a:lnTo>
                      <a:pt x="184" y="1092"/>
                    </a:lnTo>
                    <a:lnTo>
                      <a:pt x="184" y="1078"/>
                    </a:lnTo>
                    <a:lnTo>
                      <a:pt x="184" y="1064"/>
                    </a:lnTo>
                    <a:lnTo>
                      <a:pt x="186" y="1050"/>
                    </a:lnTo>
                    <a:lnTo>
                      <a:pt x="190" y="1036"/>
                    </a:lnTo>
                    <a:lnTo>
                      <a:pt x="200" y="1008"/>
                    </a:lnTo>
                    <a:lnTo>
                      <a:pt x="200" y="1008"/>
                    </a:lnTo>
                    <a:lnTo>
                      <a:pt x="232" y="940"/>
                    </a:lnTo>
                    <a:lnTo>
                      <a:pt x="248" y="906"/>
                    </a:lnTo>
                    <a:lnTo>
                      <a:pt x="262" y="870"/>
                    </a:lnTo>
                    <a:lnTo>
                      <a:pt x="262" y="870"/>
                    </a:lnTo>
                    <a:lnTo>
                      <a:pt x="280" y="820"/>
                    </a:lnTo>
                    <a:lnTo>
                      <a:pt x="304" y="772"/>
                    </a:lnTo>
                    <a:lnTo>
                      <a:pt x="316" y="748"/>
                    </a:lnTo>
                    <a:lnTo>
                      <a:pt x="332" y="726"/>
                    </a:lnTo>
                    <a:lnTo>
                      <a:pt x="348" y="704"/>
                    </a:lnTo>
                    <a:lnTo>
                      <a:pt x="364" y="682"/>
                    </a:lnTo>
                    <a:lnTo>
                      <a:pt x="364" y="682"/>
                    </a:lnTo>
                    <a:lnTo>
                      <a:pt x="378" y="666"/>
                    </a:lnTo>
                    <a:lnTo>
                      <a:pt x="390" y="650"/>
                    </a:lnTo>
                    <a:lnTo>
                      <a:pt x="390" y="650"/>
                    </a:lnTo>
                    <a:lnTo>
                      <a:pt x="406" y="628"/>
                    </a:lnTo>
                    <a:lnTo>
                      <a:pt x="422" y="604"/>
                    </a:lnTo>
                    <a:lnTo>
                      <a:pt x="434" y="578"/>
                    </a:lnTo>
                    <a:lnTo>
                      <a:pt x="444" y="552"/>
                    </a:lnTo>
                    <a:lnTo>
                      <a:pt x="452" y="526"/>
                    </a:lnTo>
                    <a:lnTo>
                      <a:pt x="456" y="498"/>
                    </a:lnTo>
                    <a:lnTo>
                      <a:pt x="456" y="468"/>
                    </a:lnTo>
                    <a:lnTo>
                      <a:pt x="452" y="438"/>
                    </a:lnTo>
                    <a:lnTo>
                      <a:pt x="452" y="438"/>
                    </a:lnTo>
                    <a:lnTo>
                      <a:pt x="448" y="406"/>
                    </a:lnTo>
                    <a:lnTo>
                      <a:pt x="446" y="374"/>
                    </a:lnTo>
                    <a:lnTo>
                      <a:pt x="444" y="310"/>
                    </a:lnTo>
                    <a:lnTo>
                      <a:pt x="446" y="246"/>
                    </a:lnTo>
                    <a:lnTo>
                      <a:pt x="450" y="182"/>
                    </a:lnTo>
                    <a:lnTo>
                      <a:pt x="450" y="182"/>
                    </a:lnTo>
                    <a:lnTo>
                      <a:pt x="452" y="162"/>
                    </a:lnTo>
                    <a:lnTo>
                      <a:pt x="456" y="144"/>
                    </a:lnTo>
                    <a:lnTo>
                      <a:pt x="462" y="124"/>
                    </a:lnTo>
                    <a:lnTo>
                      <a:pt x="470" y="108"/>
                    </a:lnTo>
                    <a:lnTo>
                      <a:pt x="478" y="92"/>
                    </a:lnTo>
                    <a:lnTo>
                      <a:pt x="488" y="76"/>
                    </a:lnTo>
                    <a:lnTo>
                      <a:pt x="500" y="62"/>
                    </a:lnTo>
                    <a:lnTo>
                      <a:pt x="514" y="50"/>
                    </a:lnTo>
                    <a:lnTo>
                      <a:pt x="528" y="40"/>
                    </a:lnTo>
                    <a:lnTo>
                      <a:pt x="544" y="30"/>
                    </a:lnTo>
                    <a:lnTo>
                      <a:pt x="560" y="20"/>
                    </a:lnTo>
                    <a:lnTo>
                      <a:pt x="578" y="14"/>
                    </a:lnTo>
                    <a:lnTo>
                      <a:pt x="596" y="8"/>
                    </a:lnTo>
                    <a:lnTo>
                      <a:pt x="614" y="4"/>
                    </a:lnTo>
                    <a:lnTo>
                      <a:pt x="634" y="2"/>
                    </a:lnTo>
                    <a:lnTo>
                      <a:pt x="656" y="0"/>
                    </a:lnTo>
                    <a:lnTo>
                      <a:pt x="656" y="0"/>
                    </a:lnTo>
                    <a:lnTo>
                      <a:pt x="686" y="2"/>
                    </a:lnTo>
                    <a:lnTo>
                      <a:pt x="718" y="6"/>
                    </a:lnTo>
                    <a:lnTo>
                      <a:pt x="746" y="12"/>
                    </a:lnTo>
                    <a:lnTo>
                      <a:pt x="772" y="20"/>
                    </a:lnTo>
                    <a:lnTo>
                      <a:pt x="798" y="32"/>
                    </a:lnTo>
                    <a:lnTo>
                      <a:pt x="822" y="46"/>
                    </a:lnTo>
                    <a:lnTo>
                      <a:pt x="844" y="60"/>
                    </a:lnTo>
                    <a:lnTo>
                      <a:pt x="864" y="78"/>
                    </a:lnTo>
                    <a:lnTo>
                      <a:pt x="882" y="98"/>
                    </a:lnTo>
                    <a:lnTo>
                      <a:pt x="898" y="120"/>
                    </a:lnTo>
                    <a:lnTo>
                      <a:pt x="910" y="144"/>
                    </a:lnTo>
                    <a:lnTo>
                      <a:pt x="922" y="168"/>
                    </a:lnTo>
                    <a:lnTo>
                      <a:pt x="930" y="196"/>
                    </a:lnTo>
                    <a:lnTo>
                      <a:pt x="938" y="224"/>
                    </a:lnTo>
                    <a:lnTo>
                      <a:pt x="940" y="254"/>
                    </a:lnTo>
                    <a:lnTo>
                      <a:pt x="942" y="286"/>
                    </a:lnTo>
                    <a:lnTo>
                      <a:pt x="942" y="286"/>
                    </a:lnTo>
                    <a:lnTo>
                      <a:pt x="944" y="344"/>
                    </a:lnTo>
                    <a:lnTo>
                      <a:pt x="946" y="370"/>
                    </a:lnTo>
                    <a:lnTo>
                      <a:pt x="950" y="398"/>
                    </a:lnTo>
                    <a:lnTo>
                      <a:pt x="956" y="426"/>
                    </a:lnTo>
                    <a:lnTo>
                      <a:pt x="962" y="452"/>
                    </a:lnTo>
                    <a:lnTo>
                      <a:pt x="968" y="478"/>
                    </a:lnTo>
                    <a:lnTo>
                      <a:pt x="978" y="502"/>
                    </a:lnTo>
                    <a:lnTo>
                      <a:pt x="988" y="528"/>
                    </a:lnTo>
                    <a:lnTo>
                      <a:pt x="998" y="552"/>
                    </a:lnTo>
                    <a:lnTo>
                      <a:pt x="1012" y="576"/>
                    </a:lnTo>
                    <a:lnTo>
                      <a:pt x="1024" y="600"/>
                    </a:lnTo>
                    <a:lnTo>
                      <a:pt x="1040" y="622"/>
                    </a:lnTo>
                    <a:lnTo>
                      <a:pt x="1056" y="646"/>
                    </a:lnTo>
                    <a:lnTo>
                      <a:pt x="1074" y="668"/>
                    </a:lnTo>
                    <a:lnTo>
                      <a:pt x="1094" y="690"/>
                    </a:lnTo>
                    <a:lnTo>
                      <a:pt x="1094" y="690"/>
                    </a:lnTo>
                    <a:lnTo>
                      <a:pt x="1110" y="710"/>
                    </a:lnTo>
                    <a:lnTo>
                      <a:pt x="1126" y="730"/>
                    </a:lnTo>
                    <a:lnTo>
                      <a:pt x="1140" y="750"/>
                    </a:lnTo>
                    <a:lnTo>
                      <a:pt x="1152" y="772"/>
                    </a:lnTo>
                    <a:lnTo>
                      <a:pt x="1176" y="814"/>
                    </a:lnTo>
                    <a:lnTo>
                      <a:pt x="1196" y="860"/>
                    </a:lnTo>
                    <a:lnTo>
                      <a:pt x="1212" y="908"/>
                    </a:lnTo>
                    <a:lnTo>
                      <a:pt x="1224" y="956"/>
                    </a:lnTo>
                    <a:lnTo>
                      <a:pt x="1232" y="1006"/>
                    </a:lnTo>
                    <a:lnTo>
                      <a:pt x="1236" y="1056"/>
                    </a:lnTo>
                    <a:lnTo>
                      <a:pt x="1236" y="1056"/>
                    </a:lnTo>
                    <a:lnTo>
                      <a:pt x="1236" y="1072"/>
                    </a:lnTo>
                    <a:lnTo>
                      <a:pt x="1234" y="1088"/>
                    </a:lnTo>
                    <a:lnTo>
                      <a:pt x="1230" y="1104"/>
                    </a:lnTo>
                    <a:lnTo>
                      <a:pt x="1224" y="1120"/>
                    </a:lnTo>
                    <a:lnTo>
                      <a:pt x="1218" y="1134"/>
                    </a:lnTo>
                    <a:lnTo>
                      <a:pt x="1208" y="1150"/>
                    </a:lnTo>
                    <a:lnTo>
                      <a:pt x="1198" y="1164"/>
                    </a:lnTo>
                    <a:lnTo>
                      <a:pt x="1188" y="1178"/>
                    </a:lnTo>
                    <a:lnTo>
                      <a:pt x="1176" y="1192"/>
                    </a:lnTo>
                    <a:lnTo>
                      <a:pt x="1162" y="1204"/>
                    </a:lnTo>
                    <a:lnTo>
                      <a:pt x="1148" y="1214"/>
                    </a:lnTo>
                    <a:lnTo>
                      <a:pt x="1134" y="1222"/>
                    </a:lnTo>
                    <a:lnTo>
                      <a:pt x="1120" y="1230"/>
                    </a:lnTo>
                    <a:lnTo>
                      <a:pt x="1106" y="1236"/>
                    </a:lnTo>
                    <a:lnTo>
                      <a:pt x="1092" y="1240"/>
                    </a:lnTo>
                    <a:lnTo>
                      <a:pt x="1078" y="1242"/>
                    </a:lnTo>
                    <a:lnTo>
                      <a:pt x="1078" y="1242"/>
                    </a:lnTo>
                    <a:lnTo>
                      <a:pt x="1066" y="1242"/>
                    </a:lnTo>
                    <a:lnTo>
                      <a:pt x="1054" y="1240"/>
                    </a:lnTo>
                    <a:lnTo>
                      <a:pt x="1042" y="1236"/>
                    </a:lnTo>
                    <a:lnTo>
                      <a:pt x="1032" y="1232"/>
                    </a:lnTo>
                    <a:lnTo>
                      <a:pt x="1022" y="1226"/>
                    </a:lnTo>
                    <a:lnTo>
                      <a:pt x="1014" y="1218"/>
                    </a:lnTo>
                    <a:lnTo>
                      <a:pt x="1008" y="1208"/>
                    </a:lnTo>
                    <a:lnTo>
                      <a:pt x="1000" y="1196"/>
                    </a:lnTo>
                    <a:lnTo>
                      <a:pt x="1000" y="1196"/>
                    </a:lnTo>
                    <a:lnTo>
                      <a:pt x="994" y="1184"/>
                    </a:lnTo>
                    <a:lnTo>
                      <a:pt x="988" y="1172"/>
                    </a:lnTo>
                    <a:lnTo>
                      <a:pt x="988" y="1172"/>
                    </a:lnTo>
                    <a:lnTo>
                      <a:pt x="972" y="1158"/>
                    </a:lnTo>
                    <a:lnTo>
                      <a:pt x="964" y="1152"/>
                    </a:lnTo>
                    <a:lnTo>
                      <a:pt x="958" y="1152"/>
                    </a:lnTo>
                    <a:lnTo>
                      <a:pt x="958" y="1152"/>
                    </a:lnTo>
                    <a:lnTo>
                      <a:pt x="950" y="1154"/>
                    </a:lnTo>
                    <a:lnTo>
                      <a:pt x="942" y="1162"/>
                    </a:lnTo>
                    <a:lnTo>
                      <a:pt x="936" y="1170"/>
                    </a:lnTo>
                    <a:lnTo>
                      <a:pt x="934" y="1180"/>
                    </a:lnTo>
                    <a:lnTo>
                      <a:pt x="934" y="1180"/>
                    </a:lnTo>
                    <a:lnTo>
                      <a:pt x="932" y="1200"/>
                    </a:lnTo>
                    <a:lnTo>
                      <a:pt x="932" y="1222"/>
                    </a:lnTo>
                    <a:lnTo>
                      <a:pt x="932" y="1266"/>
                    </a:lnTo>
                    <a:lnTo>
                      <a:pt x="932" y="1266"/>
                    </a:lnTo>
                    <a:lnTo>
                      <a:pt x="940" y="1432"/>
                    </a:lnTo>
                    <a:lnTo>
                      <a:pt x="940" y="1432"/>
                    </a:lnTo>
                    <a:lnTo>
                      <a:pt x="938" y="1456"/>
                    </a:lnTo>
                    <a:lnTo>
                      <a:pt x="936" y="1480"/>
                    </a:lnTo>
                    <a:lnTo>
                      <a:pt x="936" y="1480"/>
                    </a:lnTo>
                    <a:lnTo>
                      <a:pt x="936" y="1494"/>
                    </a:lnTo>
                    <a:lnTo>
                      <a:pt x="938" y="1508"/>
                    </a:lnTo>
                    <a:lnTo>
                      <a:pt x="942" y="1520"/>
                    </a:lnTo>
                    <a:lnTo>
                      <a:pt x="946" y="1532"/>
                    </a:lnTo>
                    <a:lnTo>
                      <a:pt x="952" y="1542"/>
                    </a:lnTo>
                    <a:lnTo>
                      <a:pt x="960" y="1550"/>
                    </a:lnTo>
                    <a:lnTo>
                      <a:pt x="966" y="1558"/>
                    </a:lnTo>
                    <a:lnTo>
                      <a:pt x="976" y="1564"/>
                    </a:lnTo>
                    <a:lnTo>
                      <a:pt x="986" y="1570"/>
                    </a:lnTo>
                    <a:lnTo>
                      <a:pt x="996" y="1572"/>
                    </a:lnTo>
                    <a:lnTo>
                      <a:pt x="1006" y="1574"/>
                    </a:lnTo>
                    <a:lnTo>
                      <a:pt x="1018" y="1574"/>
                    </a:lnTo>
                    <a:lnTo>
                      <a:pt x="1030" y="1574"/>
                    </a:lnTo>
                    <a:lnTo>
                      <a:pt x="1042" y="1570"/>
                    </a:lnTo>
                    <a:lnTo>
                      <a:pt x="1056" y="1566"/>
                    </a:lnTo>
                    <a:lnTo>
                      <a:pt x="1068" y="1560"/>
                    </a:lnTo>
                    <a:lnTo>
                      <a:pt x="1068" y="1560"/>
                    </a:lnTo>
                    <a:lnTo>
                      <a:pt x="1082" y="1552"/>
                    </a:lnTo>
                    <a:lnTo>
                      <a:pt x="1092" y="1544"/>
                    </a:lnTo>
                    <a:lnTo>
                      <a:pt x="1092" y="1544"/>
                    </a:lnTo>
                    <a:lnTo>
                      <a:pt x="1114" y="1526"/>
                    </a:lnTo>
                    <a:lnTo>
                      <a:pt x="1136" y="1510"/>
                    </a:lnTo>
                    <a:lnTo>
                      <a:pt x="1158" y="1496"/>
                    </a:lnTo>
                    <a:lnTo>
                      <a:pt x="1182" y="1482"/>
                    </a:lnTo>
                    <a:lnTo>
                      <a:pt x="1206" y="1470"/>
                    </a:lnTo>
                    <a:lnTo>
                      <a:pt x="1232" y="1458"/>
                    </a:lnTo>
                    <a:lnTo>
                      <a:pt x="1282" y="1438"/>
                    </a:lnTo>
                    <a:lnTo>
                      <a:pt x="1282" y="1438"/>
                    </a:lnTo>
                    <a:lnTo>
                      <a:pt x="1292" y="1434"/>
                    </a:lnTo>
                    <a:lnTo>
                      <a:pt x="1302" y="1428"/>
                    </a:lnTo>
                    <a:lnTo>
                      <a:pt x="1320" y="1416"/>
                    </a:lnTo>
                    <a:lnTo>
                      <a:pt x="1354" y="1386"/>
                    </a:lnTo>
                    <a:lnTo>
                      <a:pt x="1354" y="1386"/>
                    </a:lnTo>
                    <a:lnTo>
                      <a:pt x="1320" y="1360"/>
                    </a:lnTo>
                    <a:lnTo>
                      <a:pt x="1304" y="1348"/>
                    </a:lnTo>
                    <a:lnTo>
                      <a:pt x="1286" y="1336"/>
                    </a:lnTo>
                    <a:lnTo>
                      <a:pt x="1286" y="1336"/>
                    </a:lnTo>
                    <a:lnTo>
                      <a:pt x="1270" y="1326"/>
                    </a:lnTo>
                    <a:lnTo>
                      <a:pt x="1254" y="1312"/>
                    </a:lnTo>
                    <a:lnTo>
                      <a:pt x="1244" y="1296"/>
                    </a:lnTo>
                    <a:lnTo>
                      <a:pt x="1236" y="1276"/>
                    </a:lnTo>
                    <a:lnTo>
                      <a:pt x="1232" y="1256"/>
                    </a:lnTo>
                    <a:lnTo>
                      <a:pt x="1230" y="1232"/>
                    </a:lnTo>
                    <a:lnTo>
                      <a:pt x="1234" y="1208"/>
                    </a:lnTo>
                    <a:lnTo>
                      <a:pt x="1242" y="1182"/>
                    </a:lnTo>
                    <a:lnTo>
                      <a:pt x="1242" y="1182"/>
                    </a:lnTo>
                    <a:lnTo>
                      <a:pt x="1244" y="1210"/>
                    </a:lnTo>
                    <a:lnTo>
                      <a:pt x="1252" y="1236"/>
                    </a:lnTo>
                    <a:lnTo>
                      <a:pt x="1260" y="1260"/>
                    </a:lnTo>
                    <a:lnTo>
                      <a:pt x="1274" y="1280"/>
                    </a:lnTo>
                    <a:lnTo>
                      <a:pt x="1288" y="1298"/>
                    </a:lnTo>
                    <a:lnTo>
                      <a:pt x="1306" y="1316"/>
                    </a:lnTo>
                    <a:lnTo>
                      <a:pt x="1326" y="1330"/>
                    </a:lnTo>
                    <a:lnTo>
                      <a:pt x="1348" y="1344"/>
                    </a:lnTo>
                    <a:lnTo>
                      <a:pt x="1348" y="1344"/>
                    </a:lnTo>
                    <a:lnTo>
                      <a:pt x="1360" y="1352"/>
                    </a:lnTo>
                    <a:lnTo>
                      <a:pt x="1368" y="1360"/>
                    </a:lnTo>
                    <a:lnTo>
                      <a:pt x="1374" y="1370"/>
                    </a:lnTo>
                    <a:lnTo>
                      <a:pt x="1374" y="1382"/>
                    </a:lnTo>
                    <a:lnTo>
                      <a:pt x="1374" y="1392"/>
                    </a:lnTo>
                    <a:lnTo>
                      <a:pt x="1368" y="1404"/>
                    </a:lnTo>
                    <a:lnTo>
                      <a:pt x="1360" y="1414"/>
                    </a:lnTo>
                    <a:lnTo>
                      <a:pt x="1350" y="1424"/>
                    </a:lnTo>
                    <a:lnTo>
                      <a:pt x="1350" y="1424"/>
                    </a:lnTo>
                    <a:lnTo>
                      <a:pt x="1330" y="1438"/>
                    </a:lnTo>
                    <a:lnTo>
                      <a:pt x="1310" y="1450"/>
                    </a:lnTo>
                    <a:lnTo>
                      <a:pt x="1288" y="1462"/>
                    </a:lnTo>
                    <a:lnTo>
                      <a:pt x="1268" y="1474"/>
                    </a:lnTo>
                    <a:lnTo>
                      <a:pt x="1268" y="1474"/>
                    </a:lnTo>
                    <a:lnTo>
                      <a:pt x="1182" y="1528"/>
                    </a:lnTo>
                    <a:lnTo>
                      <a:pt x="1140" y="1558"/>
                    </a:lnTo>
                    <a:lnTo>
                      <a:pt x="1100" y="1588"/>
                    </a:lnTo>
                    <a:lnTo>
                      <a:pt x="1100" y="1588"/>
                    </a:lnTo>
                    <a:lnTo>
                      <a:pt x="1088" y="1596"/>
                    </a:lnTo>
                    <a:lnTo>
                      <a:pt x="1074" y="1602"/>
                    </a:lnTo>
                    <a:lnTo>
                      <a:pt x="1062" y="1608"/>
                    </a:lnTo>
                    <a:lnTo>
                      <a:pt x="1048" y="1614"/>
                    </a:lnTo>
                    <a:lnTo>
                      <a:pt x="1036" y="1616"/>
                    </a:lnTo>
                    <a:lnTo>
                      <a:pt x="1022" y="1618"/>
                    </a:lnTo>
                    <a:lnTo>
                      <a:pt x="1008" y="1620"/>
                    </a:lnTo>
                    <a:lnTo>
                      <a:pt x="996" y="1618"/>
                    </a:lnTo>
                    <a:lnTo>
                      <a:pt x="982" y="1616"/>
                    </a:lnTo>
                    <a:lnTo>
                      <a:pt x="968" y="1614"/>
                    </a:lnTo>
                    <a:lnTo>
                      <a:pt x="956" y="1610"/>
                    </a:lnTo>
                    <a:lnTo>
                      <a:pt x="944" y="1604"/>
                    </a:lnTo>
                    <a:lnTo>
                      <a:pt x="932" y="1598"/>
                    </a:lnTo>
                    <a:lnTo>
                      <a:pt x="920" y="1590"/>
                    </a:lnTo>
                    <a:lnTo>
                      <a:pt x="910" y="1580"/>
                    </a:lnTo>
                    <a:lnTo>
                      <a:pt x="900" y="1570"/>
                    </a:lnTo>
                    <a:lnTo>
                      <a:pt x="900" y="1570"/>
                    </a:lnTo>
                    <a:lnTo>
                      <a:pt x="888" y="1558"/>
                    </a:lnTo>
                    <a:lnTo>
                      <a:pt x="872" y="1548"/>
                    </a:lnTo>
                    <a:lnTo>
                      <a:pt x="854" y="1540"/>
                    </a:lnTo>
                    <a:lnTo>
                      <a:pt x="838" y="1538"/>
                    </a:lnTo>
                    <a:lnTo>
                      <a:pt x="838" y="1538"/>
                    </a:lnTo>
                    <a:lnTo>
                      <a:pt x="780" y="1536"/>
                    </a:lnTo>
                    <a:lnTo>
                      <a:pt x="724" y="1534"/>
                    </a:lnTo>
                    <a:lnTo>
                      <a:pt x="666" y="1536"/>
                    </a:lnTo>
                    <a:lnTo>
                      <a:pt x="610" y="1540"/>
                    </a:lnTo>
                    <a:lnTo>
                      <a:pt x="610" y="1540"/>
                    </a:lnTo>
                    <a:lnTo>
                      <a:pt x="578" y="1546"/>
                    </a:lnTo>
                    <a:lnTo>
                      <a:pt x="546" y="1556"/>
                    </a:lnTo>
                    <a:lnTo>
                      <a:pt x="516" y="1570"/>
                    </a:lnTo>
                    <a:lnTo>
                      <a:pt x="488" y="1584"/>
                    </a:lnTo>
                    <a:lnTo>
                      <a:pt x="488" y="1584"/>
                    </a:lnTo>
                    <a:lnTo>
                      <a:pt x="472" y="1594"/>
                    </a:lnTo>
                    <a:lnTo>
                      <a:pt x="456" y="1602"/>
                    </a:lnTo>
                    <a:lnTo>
                      <a:pt x="440" y="1608"/>
                    </a:lnTo>
                    <a:lnTo>
                      <a:pt x="424" y="1610"/>
                    </a:lnTo>
                    <a:lnTo>
                      <a:pt x="408" y="1612"/>
                    </a:lnTo>
                    <a:lnTo>
                      <a:pt x="392" y="1612"/>
                    </a:lnTo>
                    <a:lnTo>
                      <a:pt x="374" y="1610"/>
                    </a:lnTo>
                    <a:lnTo>
                      <a:pt x="356" y="1606"/>
                    </a:lnTo>
                    <a:lnTo>
                      <a:pt x="356" y="1606"/>
                    </a:lnTo>
                    <a:lnTo>
                      <a:pt x="214" y="1566"/>
                    </a:lnTo>
                    <a:lnTo>
                      <a:pt x="72" y="1530"/>
                    </a:lnTo>
                    <a:lnTo>
                      <a:pt x="72" y="1530"/>
                    </a:lnTo>
                    <a:lnTo>
                      <a:pt x="46" y="1522"/>
                    </a:lnTo>
                    <a:lnTo>
                      <a:pt x="28" y="1514"/>
                    </a:lnTo>
                    <a:lnTo>
                      <a:pt x="14" y="1506"/>
                    </a:lnTo>
                    <a:lnTo>
                      <a:pt x="8" y="1500"/>
                    </a:lnTo>
                    <a:lnTo>
                      <a:pt x="4" y="1494"/>
                    </a:lnTo>
                    <a:lnTo>
                      <a:pt x="2" y="1488"/>
                    </a:lnTo>
                    <a:lnTo>
                      <a:pt x="0" y="1480"/>
                    </a:lnTo>
                    <a:lnTo>
                      <a:pt x="0" y="1464"/>
                    </a:lnTo>
                    <a:lnTo>
                      <a:pt x="4" y="1444"/>
                    </a:lnTo>
                    <a:lnTo>
                      <a:pt x="10" y="1420"/>
                    </a:lnTo>
                    <a:lnTo>
                      <a:pt x="10" y="1420"/>
                    </a:lnTo>
                    <a:lnTo>
                      <a:pt x="16" y="1396"/>
                    </a:lnTo>
                    <a:lnTo>
                      <a:pt x="18" y="1370"/>
                    </a:lnTo>
                    <a:lnTo>
                      <a:pt x="16" y="1344"/>
                    </a:lnTo>
                    <a:lnTo>
                      <a:pt x="12" y="1318"/>
                    </a:lnTo>
                    <a:lnTo>
                      <a:pt x="12" y="1318"/>
                    </a:lnTo>
                    <a:lnTo>
                      <a:pt x="10" y="1298"/>
                    </a:lnTo>
                    <a:lnTo>
                      <a:pt x="8" y="1280"/>
                    </a:lnTo>
                    <a:lnTo>
                      <a:pt x="10" y="1266"/>
                    </a:lnTo>
                    <a:lnTo>
                      <a:pt x="14" y="1256"/>
                    </a:lnTo>
                    <a:lnTo>
                      <a:pt x="22" y="1248"/>
                    </a:lnTo>
                    <a:lnTo>
                      <a:pt x="34" y="1242"/>
                    </a:lnTo>
                    <a:lnTo>
                      <a:pt x="50" y="1240"/>
                    </a:lnTo>
                    <a:lnTo>
                      <a:pt x="72" y="1238"/>
                    </a:lnTo>
                    <a:lnTo>
                      <a:pt x="72" y="1238"/>
                    </a:lnTo>
                    <a:lnTo>
                      <a:pt x="88" y="1236"/>
                    </a:lnTo>
                    <a:lnTo>
                      <a:pt x="104" y="1232"/>
                    </a:lnTo>
                    <a:lnTo>
                      <a:pt x="118" y="1226"/>
                    </a:lnTo>
                    <a:lnTo>
                      <a:pt x="132" y="1220"/>
                    </a:lnTo>
                    <a:lnTo>
                      <a:pt x="144" y="1210"/>
                    </a:lnTo>
                    <a:lnTo>
                      <a:pt x="156" y="1200"/>
                    </a:lnTo>
                    <a:lnTo>
                      <a:pt x="166" y="1186"/>
                    </a:lnTo>
                    <a:lnTo>
                      <a:pt x="174" y="1170"/>
                    </a:lnTo>
                    <a:lnTo>
                      <a:pt x="174" y="1170"/>
                    </a:lnTo>
                    <a:close/>
                    <a:moveTo>
                      <a:pt x="504" y="546"/>
                    </a:moveTo>
                    <a:lnTo>
                      <a:pt x="504" y="546"/>
                    </a:lnTo>
                    <a:lnTo>
                      <a:pt x="488" y="588"/>
                    </a:lnTo>
                    <a:lnTo>
                      <a:pt x="470" y="626"/>
                    </a:lnTo>
                    <a:lnTo>
                      <a:pt x="470" y="626"/>
                    </a:lnTo>
                    <a:lnTo>
                      <a:pt x="456" y="656"/>
                    </a:lnTo>
                    <a:lnTo>
                      <a:pt x="450" y="670"/>
                    </a:lnTo>
                    <a:lnTo>
                      <a:pt x="444" y="686"/>
                    </a:lnTo>
                    <a:lnTo>
                      <a:pt x="440" y="700"/>
                    </a:lnTo>
                    <a:lnTo>
                      <a:pt x="438" y="716"/>
                    </a:lnTo>
                    <a:lnTo>
                      <a:pt x="438" y="734"/>
                    </a:lnTo>
                    <a:lnTo>
                      <a:pt x="442" y="750"/>
                    </a:lnTo>
                    <a:lnTo>
                      <a:pt x="442" y="750"/>
                    </a:lnTo>
                    <a:lnTo>
                      <a:pt x="442" y="756"/>
                    </a:lnTo>
                    <a:lnTo>
                      <a:pt x="442" y="760"/>
                    </a:lnTo>
                    <a:lnTo>
                      <a:pt x="434" y="772"/>
                    </a:lnTo>
                    <a:lnTo>
                      <a:pt x="434" y="772"/>
                    </a:lnTo>
                    <a:lnTo>
                      <a:pt x="414" y="802"/>
                    </a:lnTo>
                    <a:lnTo>
                      <a:pt x="396" y="834"/>
                    </a:lnTo>
                    <a:lnTo>
                      <a:pt x="380" y="866"/>
                    </a:lnTo>
                    <a:lnTo>
                      <a:pt x="368" y="900"/>
                    </a:lnTo>
                    <a:lnTo>
                      <a:pt x="358" y="934"/>
                    </a:lnTo>
                    <a:lnTo>
                      <a:pt x="350" y="970"/>
                    </a:lnTo>
                    <a:lnTo>
                      <a:pt x="346" y="1006"/>
                    </a:lnTo>
                    <a:lnTo>
                      <a:pt x="346" y="1044"/>
                    </a:lnTo>
                    <a:lnTo>
                      <a:pt x="346" y="1044"/>
                    </a:lnTo>
                    <a:lnTo>
                      <a:pt x="346" y="1056"/>
                    </a:lnTo>
                    <a:lnTo>
                      <a:pt x="344" y="1070"/>
                    </a:lnTo>
                    <a:lnTo>
                      <a:pt x="338" y="1104"/>
                    </a:lnTo>
                    <a:lnTo>
                      <a:pt x="338" y="1104"/>
                    </a:lnTo>
                    <a:lnTo>
                      <a:pt x="318" y="1088"/>
                    </a:lnTo>
                    <a:lnTo>
                      <a:pt x="304" y="1072"/>
                    </a:lnTo>
                    <a:lnTo>
                      <a:pt x="296" y="1054"/>
                    </a:lnTo>
                    <a:lnTo>
                      <a:pt x="288" y="1036"/>
                    </a:lnTo>
                    <a:lnTo>
                      <a:pt x="284" y="1018"/>
                    </a:lnTo>
                    <a:lnTo>
                      <a:pt x="282" y="998"/>
                    </a:lnTo>
                    <a:lnTo>
                      <a:pt x="278" y="962"/>
                    </a:lnTo>
                    <a:lnTo>
                      <a:pt x="278" y="962"/>
                    </a:lnTo>
                    <a:lnTo>
                      <a:pt x="274" y="986"/>
                    </a:lnTo>
                    <a:lnTo>
                      <a:pt x="274" y="1008"/>
                    </a:lnTo>
                    <a:lnTo>
                      <a:pt x="274" y="1030"/>
                    </a:lnTo>
                    <a:lnTo>
                      <a:pt x="278" y="1050"/>
                    </a:lnTo>
                    <a:lnTo>
                      <a:pt x="284" y="1070"/>
                    </a:lnTo>
                    <a:lnTo>
                      <a:pt x="294" y="1090"/>
                    </a:lnTo>
                    <a:lnTo>
                      <a:pt x="308" y="1108"/>
                    </a:lnTo>
                    <a:lnTo>
                      <a:pt x="326" y="1124"/>
                    </a:lnTo>
                    <a:lnTo>
                      <a:pt x="326" y="1124"/>
                    </a:lnTo>
                    <a:lnTo>
                      <a:pt x="406" y="1192"/>
                    </a:lnTo>
                    <a:lnTo>
                      <a:pt x="488" y="1260"/>
                    </a:lnTo>
                    <a:lnTo>
                      <a:pt x="488" y="1260"/>
                    </a:lnTo>
                    <a:lnTo>
                      <a:pt x="506" y="1278"/>
                    </a:lnTo>
                    <a:lnTo>
                      <a:pt x="520" y="1294"/>
                    </a:lnTo>
                    <a:lnTo>
                      <a:pt x="528" y="1310"/>
                    </a:lnTo>
                    <a:lnTo>
                      <a:pt x="530" y="1318"/>
                    </a:lnTo>
                    <a:lnTo>
                      <a:pt x="532" y="1324"/>
                    </a:lnTo>
                    <a:lnTo>
                      <a:pt x="530" y="1332"/>
                    </a:lnTo>
                    <a:lnTo>
                      <a:pt x="528" y="1340"/>
                    </a:lnTo>
                    <a:lnTo>
                      <a:pt x="520" y="1354"/>
                    </a:lnTo>
                    <a:lnTo>
                      <a:pt x="506" y="1368"/>
                    </a:lnTo>
                    <a:lnTo>
                      <a:pt x="486" y="1382"/>
                    </a:lnTo>
                    <a:lnTo>
                      <a:pt x="486" y="1382"/>
                    </a:lnTo>
                    <a:lnTo>
                      <a:pt x="546" y="1518"/>
                    </a:lnTo>
                    <a:lnTo>
                      <a:pt x="546" y="1518"/>
                    </a:lnTo>
                    <a:lnTo>
                      <a:pt x="552" y="1504"/>
                    </a:lnTo>
                    <a:lnTo>
                      <a:pt x="554" y="1490"/>
                    </a:lnTo>
                    <a:lnTo>
                      <a:pt x="552" y="1478"/>
                    </a:lnTo>
                    <a:lnTo>
                      <a:pt x="548" y="1464"/>
                    </a:lnTo>
                    <a:lnTo>
                      <a:pt x="534" y="1438"/>
                    </a:lnTo>
                    <a:lnTo>
                      <a:pt x="528" y="1426"/>
                    </a:lnTo>
                    <a:lnTo>
                      <a:pt x="524" y="1412"/>
                    </a:lnTo>
                    <a:lnTo>
                      <a:pt x="524" y="1412"/>
                    </a:lnTo>
                    <a:lnTo>
                      <a:pt x="570" y="1428"/>
                    </a:lnTo>
                    <a:lnTo>
                      <a:pt x="594" y="1434"/>
                    </a:lnTo>
                    <a:lnTo>
                      <a:pt x="618" y="1440"/>
                    </a:lnTo>
                    <a:lnTo>
                      <a:pt x="642" y="1444"/>
                    </a:lnTo>
                    <a:lnTo>
                      <a:pt x="666" y="1446"/>
                    </a:lnTo>
                    <a:lnTo>
                      <a:pt x="692" y="1446"/>
                    </a:lnTo>
                    <a:lnTo>
                      <a:pt x="718" y="1442"/>
                    </a:lnTo>
                    <a:lnTo>
                      <a:pt x="718" y="1442"/>
                    </a:lnTo>
                    <a:lnTo>
                      <a:pt x="744" y="1436"/>
                    </a:lnTo>
                    <a:lnTo>
                      <a:pt x="768" y="1428"/>
                    </a:lnTo>
                    <a:lnTo>
                      <a:pt x="790" y="1418"/>
                    </a:lnTo>
                    <a:lnTo>
                      <a:pt x="812" y="1404"/>
                    </a:lnTo>
                    <a:lnTo>
                      <a:pt x="832" y="1390"/>
                    </a:lnTo>
                    <a:lnTo>
                      <a:pt x="852" y="1372"/>
                    </a:lnTo>
                    <a:lnTo>
                      <a:pt x="870" y="1354"/>
                    </a:lnTo>
                    <a:lnTo>
                      <a:pt x="886" y="1330"/>
                    </a:lnTo>
                    <a:lnTo>
                      <a:pt x="886" y="1330"/>
                    </a:lnTo>
                    <a:lnTo>
                      <a:pt x="892" y="1344"/>
                    </a:lnTo>
                    <a:lnTo>
                      <a:pt x="896" y="1356"/>
                    </a:lnTo>
                    <a:lnTo>
                      <a:pt x="898" y="1368"/>
                    </a:lnTo>
                    <a:lnTo>
                      <a:pt x="898" y="1380"/>
                    </a:lnTo>
                    <a:lnTo>
                      <a:pt x="896" y="1402"/>
                    </a:lnTo>
                    <a:lnTo>
                      <a:pt x="892" y="1424"/>
                    </a:lnTo>
                    <a:lnTo>
                      <a:pt x="886" y="1446"/>
                    </a:lnTo>
                    <a:lnTo>
                      <a:pt x="882" y="1468"/>
                    </a:lnTo>
                    <a:lnTo>
                      <a:pt x="882" y="1480"/>
                    </a:lnTo>
                    <a:lnTo>
                      <a:pt x="882" y="1490"/>
                    </a:lnTo>
                    <a:lnTo>
                      <a:pt x="884" y="1502"/>
                    </a:lnTo>
                    <a:lnTo>
                      <a:pt x="886" y="1512"/>
                    </a:lnTo>
                    <a:lnTo>
                      <a:pt x="886" y="1512"/>
                    </a:lnTo>
                    <a:lnTo>
                      <a:pt x="896" y="1486"/>
                    </a:lnTo>
                    <a:lnTo>
                      <a:pt x="904" y="1458"/>
                    </a:lnTo>
                    <a:lnTo>
                      <a:pt x="910" y="1430"/>
                    </a:lnTo>
                    <a:lnTo>
                      <a:pt x="914" y="1402"/>
                    </a:lnTo>
                    <a:lnTo>
                      <a:pt x="914" y="1402"/>
                    </a:lnTo>
                    <a:lnTo>
                      <a:pt x="912" y="1356"/>
                    </a:lnTo>
                    <a:lnTo>
                      <a:pt x="910" y="1310"/>
                    </a:lnTo>
                    <a:lnTo>
                      <a:pt x="908" y="1266"/>
                    </a:lnTo>
                    <a:lnTo>
                      <a:pt x="908" y="1220"/>
                    </a:lnTo>
                    <a:lnTo>
                      <a:pt x="908" y="1220"/>
                    </a:lnTo>
                    <a:lnTo>
                      <a:pt x="910" y="1200"/>
                    </a:lnTo>
                    <a:lnTo>
                      <a:pt x="912" y="1182"/>
                    </a:lnTo>
                    <a:lnTo>
                      <a:pt x="918" y="1164"/>
                    </a:lnTo>
                    <a:lnTo>
                      <a:pt x="924" y="1156"/>
                    </a:lnTo>
                    <a:lnTo>
                      <a:pt x="928" y="1150"/>
                    </a:lnTo>
                    <a:lnTo>
                      <a:pt x="928" y="1150"/>
                    </a:lnTo>
                    <a:lnTo>
                      <a:pt x="948" y="1130"/>
                    </a:lnTo>
                    <a:lnTo>
                      <a:pt x="970" y="1112"/>
                    </a:lnTo>
                    <a:lnTo>
                      <a:pt x="1006" y="1084"/>
                    </a:lnTo>
                    <a:lnTo>
                      <a:pt x="1006" y="1084"/>
                    </a:lnTo>
                    <a:lnTo>
                      <a:pt x="998" y="1066"/>
                    </a:lnTo>
                    <a:lnTo>
                      <a:pt x="988" y="1048"/>
                    </a:lnTo>
                    <a:lnTo>
                      <a:pt x="982" y="1030"/>
                    </a:lnTo>
                    <a:lnTo>
                      <a:pt x="980" y="1022"/>
                    </a:lnTo>
                    <a:lnTo>
                      <a:pt x="980" y="1014"/>
                    </a:lnTo>
                    <a:lnTo>
                      <a:pt x="980" y="1014"/>
                    </a:lnTo>
                    <a:lnTo>
                      <a:pt x="982" y="986"/>
                    </a:lnTo>
                    <a:lnTo>
                      <a:pt x="980" y="958"/>
                    </a:lnTo>
                    <a:lnTo>
                      <a:pt x="976" y="930"/>
                    </a:lnTo>
                    <a:lnTo>
                      <a:pt x="972" y="904"/>
                    </a:lnTo>
                    <a:lnTo>
                      <a:pt x="966" y="878"/>
                    </a:lnTo>
                    <a:lnTo>
                      <a:pt x="958" y="852"/>
                    </a:lnTo>
                    <a:lnTo>
                      <a:pt x="938" y="800"/>
                    </a:lnTo>
                    <a:lnTo>
                      <a:pt x="916" y="750"/>
                    </a:lnTo>
                    <a:lnTo>
                      <a:pt x="894" y="702"/>
                    </a:lnTo>
                    <a:lnTo>
                      <a:pt x="870" y="652"/>
                    </a:lnTo>
                    <a:lnTo>
                      <a:pt x="850" y="602"/>
                    </a:lnTo>
                    <a:lnTo>
                      <a:pt x="850" y="602"/>
                    </a:lnTo>
                    <a:lnTo>
                      <a:pt x="846" y="594"/>
                    </a:lnTo>
                    <a:lnTo>
                      <a:pt x="842" y="588"/>
                    </a:lnTo>
                    <a:lnTo>
                      <a:pt x="842" y="588"/>
                    </a:lnTo>
                    <a:lnTo>
                      <a:pt x="832" y="574"/>
                    </a:lnTo>
                    <a:lnTo>
                      <a:pt x="822" y="560"/>
                    </a:lnTo>
                    <a:lnTo>
                      <a:pt x="816" y="546"/>
                    </a:lnTo>
                    <a:lnTo>
                      <a:pt x="812" y="530"/>
                    </a:lnTo>
                    <a:lnTo>
                      <a:pt x="810" y="514"/>
                    </a:lnTo>
                    <a:lnTo>
                      <a:pt x="810" y="498"/>
                    </a:lnTo>
                    <a:lnTo>
                      <a:pt x="812" y="482"/>
                    </a:lnTo>
                    <a:lnTo>
                      <a:pt x="816" y="466"/>
                    </a:lnTo>
                    <a:lnTo>
                      <a:pt x="816" y="466"/>
                    </a:lnTo>
                    <a:lnTo>
                      <a:pt x="820" y="456"/>
                    </a:lnTo>
                    <a:lnTo>
                      <a:pt x="820" y="446"/>
                    </a:lnTo>
                    <a:lnTo>
                      <a:pt x="820" y="438"/>
                    </a:lnTo>
                    <a:lnTo>
                      <a:pt x="816" y="432"/>
                    </a:lnTo>
                    <a:lnTo>
                      <a:pt x="812" y="426"/>
                    </a:lnTo>
                    <a:lnTo>
                      <a:pt x="804" y="420"/>
                    </a:lnTo>
                    <a:lnTo>
                      <a:pt x="796" y="416"/>
                    </a:lnTo>
                    <a:lnTo>
                      <a:pt x="786" y="412"/>
                    </a:lnTo>
                    <a:lnTo>
                      <a:pt x="786" y="412"/>
                    </a:lnTo>
                    <a:lnTo>
                      <a:pt x="768" y="406"/>
                    </a:lnTo>
                    <a:lnTo>
                      <a:pt x="750" y="400"/>
                    </a:lnTo>
                    <a:lnTo>
                      <a:pt x="716" y="382"/>
                    </a:lnTo>
                    <a:lnTo>
                      <a:pt x="716" y="382"/>
                    </a:lnTo>
                    <a:lnTo>
                      <a:pt x="708" y="376"/>
                    </a:lnTo>
                    <a:lnTo>
                      <a:pt x="700" y="370"/>
                    </a:lnTo>
                    <a:lnTo>
                      <a:pt x="696" y="362"/>
                    </a:lnTo>
                    <a:lnTo>
                      <a:pt x="696" y="354"/>
                    </a:lnTo>
                    <a:lnTo>
                      <a:pt x="696" y="344"/>
                    </a:lnTo>
                    <a:lnTo>
                      <a:pt x="696" y="336"/>
                    </a:lnTo>
                    <a:lnTo>
                      <a:pt x="702" y="320"/>
                    </a:lnTo>
                    <a:lnTo>
                      <a:pt x="702" y="320"/>
                    </a:lnTo>
                    <a:lnTo>
                      <a:pt x="710" y="308"/>
                    </a:lnTo>
                    <a:lnTo>
                      <a:pt x="720" y="298"/>
                    </a:lnTo>
                    <a:lnTo>
                      <a:pt x="732" y="290"/>
                    </a:lnTo>
                    <a:lnTo>
                      <a:pt x="738" y="288"/>
                    </a:lnTo>
                    <a:lnTo>
                      <a:pt x="744" y="288"/>
                    </a:lnTo>
                    <a:lnTo>
                      <a:pt x="744" y="288"/>
                    </a:lnTo>
                    <a:lnTo>
                      <a:pt x="750" y="290"/>
                    </a:lnTo>
                    <a:lnTo>
                      <a:pt x="756" y="292"/>
                    </a:lnTo>
                    <a:lnTo>
                      <a:pt x="768" y="302"/>
                    </a:lnTo>
                    <a:lnTo>
                      <a:pt x="778" y="312"/>
                    </a:lnTo>
                    <a:lnTo>
                      <a:pt x="786" y="326"/>
                    </a:lnTo>
                    <a:lnTo>
                      <a:pt x="786" y="326"/>
                    </a:lnTo>
                    <a:lnTo>
                      <a:pt x="790" y="340"/>
                    </a:lnTo>
                    <a:lnTo>
                      <a:pt x="790" y="354"/>
                    </a:lnTo>
                    <a:lnTo>
                      <a:pt x="788" y="388"/>
                    </a:lnTo>
                    <a:lnTo>
                      <a:pt x="788" y="388"/>
                    </a:lnTo>
                    <a:lnTo>
                      <a:pt x="796" y="390"/>
                    </a:lnTo>
                    <a:lnTo>
                      <a:pt x="802" y="390"/>
                    </a:lnTo>
                    <a:lnTo>
                      <a:pt x="808" y="388"/>
                    </a:lnTo>
                    <a:lnTo>
                      <a:pt x="814" y="386"/>
                    </a:lnTo>
                    <a:lnTo>
                      <a:pt x="818" y="382"/>
                    </a:lnTo>
                    <a:lnTo>
                      <a:pt x="820" y="376"/>
                    </a:lnTo>
                    <a:lnTo>
                      <a:pt x="824" y="362"/>
                    </a:lnTo>
                    <a:lnTo>
                      <a:pt x="824" y="362"/>
                    </a:lnTo>
                    <a:lnTo>
                      <a:pt x="824" y="338"/>
                    </a:lnTo>
                    <a:lnTo>
                      <a:pt x="822" y="316"/>
                    </a:lnTo>
                    <a:lnTo>
                      <a:pt x="818" y="294"/>
                    </a:lnTo>
                    <a:lnTo>
                      <a:pt x="810" y="276"/>
                    </a:lnTo>
                    <a:lnTo>
                      <a:pt x="798" y="260"/>
                    </a:lnTo>
                    <a:lnTo>
                      <a:pt x="786" y="246"/>
                    </a:lnTo>
                    <a:lnTo>
                      <a:pt x="770" y="238"/>
                    </a:lnTo>
                    <a:lnTo>
                      <a:pt x="762" y="236"/>
                    </a:lnTo>
                    <a:lnTo>
                      <a:pt x="754" y="234"/>
                    </a:lnTo>
                    <a:lnTo>
                      <a:pt x="754" y="234"/>
                    </a:lnTo>
                    <a:lnTo>
                      <a:pt x="738" y="234"/>
                    </a:lnTo>
                    <a:lnTo>
                      <a:pt x="722" y="236"/>
                    </a:lnTo>
                    <a:lnTo>
                      <a:pt x="708" y="240"/>
                    </a:lnTo>
                    <a:lnTo>
                      <a:pt x="702" y="244"/>
                    </a:lnTo>
                    <a:lnTo>
                      <a:pt x="700" y="248"/>
                    </a:lnTo>
                    <a:lnTo>
                      <a:pt x="700" y="248"/>
                    </a:lnTo>
                    <a:lnTo>
                      <a:pt x="686" y="274"/>
                    </a:lnTo>
                    <a:lnTo>
                      <a:pt x="674" y="302"/>
                    </a:lnTo>
                    <a:lnTo>
                      <a:pt x="652" y="358"/>
                    </a:lnTo>
                    <a:lnTo>
                      <a:pt x="652" y="358"/>
                    </a:lnTo>
                    <a:lnTo>
                      <a:pt x="602" y="354"/>
                    </a:lnTo>
                    <a:lnTo>
                      <a:pt x="602" y="354"/>
                    </a:lnTo>
                    <a:lnTo>
                      <a:pt x="592" y="310"/>
                    </a:lnTo>
                    <a:lnTo>
                      <a:pt x="586" y="290"/>
                    </a:lnTo>
                    <a:lnTo>
                      <a:pt x="578" y="272"/>
                    </a:lnTo>
                    <a:lnTo>
                      <a:pt x="578" y="272"/>
                    </a:lnTo>
                    <a:lnTo>
                      <a:pt x="574" y="266"/>
                    </a:lnTo>
                    <a:lnTo>
                      <a:pt x="568" y="260"/>
                    </a:lnTo>
                    <a:lnTo>
                      <a:pt x="552" y="252"/>
                    </a:lnTo>
                    <a:lnTo>
                      <a:pt x="538" y="246"/>
                    </a:lnTo>
                    <a:lnTo>
                      <a:pt x="532" y="244"/>
                    </a:lnTo>
                    <a:lnTo>
                      <a:pt x="530" y="244"/>
                    </a:lnTo>
                    <a:lnTo>
                      <a:pt x="530" y="244"/>
                    </a:lnTo>
                    <a:lnTo>
                      <a:pt x="518" y="260"/>
                    </a:lnTo>
                    <a:lnTo>
                      <a:pt x="506" y="278"/>
                    </a:lnTo>
                    <a:lnTo>
                      <a:pt x="496" y="296"/>
                    </a:lnTo>
                    <a:lnTo>
                      <a:pt x="492" y="314"/>
                    </a:lnTo>
                    <a:lnTo>
                      <a:pt x="492" y="314"/>
                    </a:lnTo>
                    <a:lnTo>
                      <a:pt x="488" y="336"/>
                    </a:lnTo>
                    <a:lnTo>
                      <a:pt x="488" y="346"/>
                    </a:lnTo>
                    <a:lnTo>
                      <a:pt x="490" y="356"/>
                    </a:lnTo>
                    <a:lnTo>
                      <a:pt x="494" y="368"/>
                    </a:lnTo>
                    <a:lnTo>
                      <a:pt x="500" y="376"/>
                    </a:lnTo>
                    <a:lnTo>
                      <a:pt x="508" y="384"/>
                    </a:lnTo>
                    <a:lnTo>
                      <a:pt x="520" y="392"/>
                    </a:lnTo>
                    <a:lnTo>
                      <a:pt x="520" y="392"/>
                    </a:lnTo>
                    <a:lnTo>
                      <a:pt x="522" y="390"/>
                    </a:lnTo>
                    <a:lnTo>
                      <a:pt x="528" y="386"/>
                    </a:lnTo>
                    <a:lnTo>
                      <a:pt x="528" y="386"/>
                    </a:lnTo>
                    <a:lnTo>
                      <a:pt x="516" y="372"/>
                    </a:lnTo>
                    <a:lnTo>
                      <a:pt x="512" y="366"/>
                    </a:lnTo>
                    <a:lnTo>
                      <a:pt x="510" y="358"/>
                    </a:lnTo>
                    <a:lnTo>
                      <a:pt x="510" y="358"/>
                    </a:lnTo>
                    <a:lnTo>
                      <a:pt x="508" y="344"/>
                    </a:lnTo>
                    <a:lnTo>
                      <a:pt x="510" y="328"/>
                    </a:lnTo>
                    <a:lnTo>
                      <a:pt x="512" y="314"/>
                    </a:lnTo>
                    <a:lnTo>
                      <a:pt x="516" y="298"/>
                    </a:lnTo>
                    <a:lnTo>
                      <a:pt x="516" y="298"/>
                    </a:lnTo>
                    <a:lnTo>
                      <a:pt x="518" y="296"/>
                    </a:lnTo>
                    <a:lnTo>
                      <a:pt x="522" y="294"/>
                    </a:lnTo>
                    <a:lnTo>
                      <a:pt x="532" y="292"/>
                    </a:lnTo>
                    <a:lnTo>
                      <a:pt x="542" y="290"/>
                    </a:lnTo>
                    <a:lnTo>
                      <a:pt x="546" y="290"/>
                    </a:lnTo>
                    <a:lnTo>
                      <a:pt x="550" y="292"/>
                    </a:lnTo>
                    <a:lnTo>
                      <a:pt x="550" y="292"/>
                    </a:lnTo>
                    <a:lnTo>
                      <a:pt x="558" y="304"/>
                    </a:lnTo>
                    <a:lnTo>
                      <a:pt x="564" y="318"/>
                    </a:lnTo>
                    <a:lnTo>
                      <a:pt x="570" y="332"/>
                    </a:lnTo>
                    <a:lnTo>
                      <a:pt x="574" y="346"/>
                    </a:lnTo>
                    <a:lnTo>
                      <a:pt x="574" y="346"/>
                    </a:lnTo>
                    <a:lnTo>
                      <a:pt x="574" y="354"/>
                    </a:lnTo>
                    <a:lnTo>
                      <a:pt x="570" y="360"/>
                    </a:lnTo>
                    <a:lnTo>
                      <a:pt x="560" y="374"/>
                    </a:lnTo>
                    <a:lnTo>
                      <a:pt x="560" y="374"/>
                    </a:lnTo>
                    <a:lnTo>
                      <a:pt x="534" y="396"/>
                    </a:lnTo>
                    <a:lnTo>
                      <a:pt x="522" y="406"/>
                    </a:lnTo>
                    <a:lnTo>
                      <a:pt x="510" y="418"/>
                    </a:lnTo>
                    <a:lnTo>
                      <a:pt x="510" y="418"/>
                    </a:lnTo>
                    <a:lnTo>
                      <a:pt x="504" y="428"/>
                    </a:lnTo>
                    <a:lnTo>
                      <a:pt x="498" y="440"/>
                    </a:lnTo>
                    <a:lnTo>
                      <a:pt x="494" y="450"/>
                    </a:lnTo>
                    <a:lnTo>
                      <a:pt x="494" y="454"/>
                    </a:lnTo>
                    <a:lnTo>
                      <a:pt x="494" y="456"/>
                    </a:lnTo>
                    <a:lnTo>
                      <a:pt x="494" y="456"/>
                    </a:lnTo>
                    <a:lnTo>
                      <a:pt x="514" y="476"/>
                    </a:lnTo>
                    <a:lnTo>
                      <a:pt x="526" y="488"/>
                    </a:lnTo>
                    <a:lnTo>
                      <a:pt x="536" y="496"/>
                    </a:lnTo>
                    <a:lnTo>
                      <a:pt x="548" y="504"/>
                    </a:lnTo>
                    <a:lnTo>
                      <a:pt x="562" y="510"/>
                    </a:lnTo>
                    <a:lnTo>
                      <a:pt x="576" y="514"/>
                    </a:lnTo>
                    <a:lnTo>
                      <a:pt x="594" y="514"/>
                    </a:lnTo>
                    <a:lnTo>
                      <a:pt x="594" y="514"/>
                    </a:lnTo>
                    <a:lnTo>
                      <a:pt x="644" y="506"/>
                    </a:lnTo>
                    <a:lnTo>
                      <a:pt x="670" y="500"/>
                    </a:lnTo>
                    <a:lnTo>
                      <a:pt x="694" y="494"/>
                    </a:lnTo>
                    <a:lnTo>
                      <a:pt x="718" y="486"/>
                    </a:lnTo>
                    <a:lnTo>
                      <a:pt x="742" y="474"/>
                    </a:lnTo>
                    <a:lnTo>
                      <a:pt x="766" y="460"/>
                    </a:lnTo>
                    <a:lnTo>
                      <a:pt x="788" y="444"/>
                    </a:lnTo>
                    <a:lnTo>
                      <a:pt x="788" y="444"/>
                    </a:lnTo>
                    <a:lnTo>
                      <a:pt x="792" y="460"/>
                    </a:lnTo>
                    <a:lnTo>
                      <a:pt x="792" y="466"/>
                    </a:lnTo>
                    <a:lnTo>
                      <a:pt x="792" y="466"/>
                    </a:lnTo>
                    <a:lnTo>
                      <a:pt x="734" y="494"/>
                    </a:lnTo>
                    <a:lnTo>
                      <a:pt x="706" y="506"/>
                    </a:lnTo>
                    <a:lnTo>
                      <a:pt x="676" y="518"/>
                    </a:lnTo>
                    <a:lnTo>
                      <a:pt x="646" y="528"/>
                    </a:lnTo>
                    <a:lnTo>
                      <a:pt x="614" y="534"/>
                    </a:lnTo>
                    <a:lnTo>
                      <a:pt x="580" y="538"/>
                    </a:lnTo>
                    <a:lnTo>
                      <a:pt x="564" y="536"/>
                    </a:lnTo>
                    <a:lnTo>
                      <a:pt x="546" y="534"/>
                    </a:lnTo>
                    <a:lnTo>
                      <a:pt x="546" y="534"/>
                    </a:lnTo>
                    <a:lnTo>
                      <a:pt x="558" y="548"/>
                    </a:lnTo>
                    <a:lnTo>
                      <a:pt x="570" y="560"/>
                    </a:lnTo>
                    <a:lnTo>
                      <a:pt x="582" y="566"/>
                    </a:lnTo>
                    <a:lnTo>
                      <a:pt x="596" y="570"/>
                    </a:lnTo>
                    <a:lnTo>
                      <a:pt x="608" y="572"/>
                    </a:lnTo>
                    <a:lnTo>
                      <a:pt x="622" y="570"/>
                    </a:lnTo>
                    <a:lnTo>
                      <a:pt x="634" y="568"/>
                    </a:lnTo>
                    <a:lnTo>
                      <a:pt x="648" y="564"/>
                    </a:lnTo>
                    <a:lnTo>
                      <a:pt x="648" y="564"/>
                    </a:lnTo>
                    <a:lnTo>
                      <a:pt x="672" y="554"/>
                    </a:lnTo>
                    <a:lnTo>
                      <a:pt x="696" y="544"/>
                    </a:lnTo>
                    <a:lnTo>
                      <a:pt x="742" y="520"/>
                    </a:lnTo>
                    <a:lnTo>
                      <a:pt x="742" y="520"/>
                    </a:lnTo>
                    <a:lnTo>
                      <a:pt x="762" y="514"/>
                    </a:lnTo>
                    <a:lnTo>
                      <a:pt x="782" y="510"/>
                    </a:lnTo>
                    <a:lnTo>
                      <a:pt x="782" y="510"/>
                    </a:lnTo>
                    <a:lnTo>
                      <a:pt x="786" y="522"/>
                    </a:lnTo>
                    <a:lnTo>
                      <a:pt x="786" y="522"/>
                    </a:lnTo>
                    <a:lnTo>
                      <a:pt x="698" y="578"/>
                    </a:lnTo>
                    <a:lnTo>
                      <a:pt x="654" y="604"/>
                    </a:lnTo>
                    <a:lnTo>
                      <a:pt x="608" y="630"/>
                    </a:lnTo>
                    <a:lnTo>
                      <a:pt x="608" y="630"/>
                    </a:lnTo>
                    <a:lnTo>
                      <a:pt x="604" y="630"/>
                    </a:lnTo>
                    <a:lnTo>
                      <a:pt x="598" y="630"/>
                    </a:lnTo>
                    <a:lnTo>
                      <a:pt x="582" y="626"/>
                    </a:lnTo>
                    <a:lnTo>
                      <a:pt x="568" y="618"/>
                    </a:lnTo>
                    <a:lnTo>
                      <a:pt x="554" y="608"/>
                    </a:lnTo>
                    <a:lnTo>
                      <a:pt x="554" y="608"/>
                    </a:lnTo>
                    <a:lnTo>
                      <a:pt x="540" y="594"/>
                    </a:lnTo>
                    <a:lnTo>
                      <a:pt x="528" y="578"/>
                    </a:lnTo>
                    <a:lnTo>
                      <a:pt x="504" y="546"/>
                    </a:lnTo>
                    <a:lnTo>
                      <a:pt x="504" y="546"/>
                    </a:lnTo>
                    <a:close/>
                    <a:moveTo>
                      <a:pt x="1078" y="1054"/>
                    </a:moveTo>
                    <a:lnTo>
                      <a:pt x="1078" y="1054"/>
                    </a:lnTo>
                    <a:lnTo>
                      <a:pt x="1084" y="1012"/>
                    </a:lnTo>
                    <a:lnTo>
                      <a:pt x="1086" y="970"/>
                    </a:lnTo>
                    <a:lnTo>
                      <a:pt x="1084" y="930"/>
                    </a:lnTo>
                    <a:lnTo>
                      <a:pt x="1078" y="892"/>
                    </a:lnTo>
                    <a:lnTo>
                      <a:pt x="1068" y="854"/>
                    </a:lnTo>
                    <a:lnTo>
                      <a:pt x="1052" y="818"/>
                    </a:lnTo>
                    <a:lnTo>
                      <a:pt x="1032" y="784"/>
                    </a:lnTo>
                    <a:lnTo>
                      <a:pt x="1008" y="750"/>
                    </a:lnTo>
                    <a:lnTo>
                      <a:pt x="1008" y="750"/>
                    </a:lnTo>
                    <a:lnTo>
                      <a:pt x="1040" y="826"/>
                    </a:lnTo>
                    <a:lnTo>
                      <a:pt x="1056" y="866"/>
                    </a:lnTo>
                    <a:lnTo>
                      <a:pt x="1066" y="904"/>
                    </a:lnTo>
                    <a:lnTo>
                      <a:pt x="1070" y="924"/>
                    </a:lnTo>
                    <a:lnTo>
                      <a:pt x="1072" y="944"/>
                    </a:lnTo>
                    <a:lnTo>
                      <a:pt x="1074" y="966"/>
                    </a:lnTo>
                    <a:lnTo>
                      <a:pt x="1072" y="986"/>
                    </a:lnTo>
                    <a:lnTo>
                      <a:pt x="1070" y="1006"/>
                    </a:lnTo>
                    <a:lnTo>
                      <a:pt x="1064" y="1028"/>
                    </a:lnTo>
                    <a:lnTo>
                      <a:pt x="1056" y="1050"/>
                    </a:lnTo>
                    <a:lnTo>
                      <a:pt x="1046" y="1070"/>
                    </a:lnTo>
                    <a:lnTo>
                      <a:pt x="1046" y="1070"/>
                    </a:lnTo>
                    <a:lnTo>
                      <a:pt x="1108" y="1080"/>
                    </a:lnTo>
                    <a:lnTo>
                      <a:pt x="1108" y="1080"/>
                    </a:lnTo>
                    <a:lnTo>
                      <a:pt x="1078" y="1054"/>
                    </a:lnTo>
                    <a:lnTo>
                      <a:pt x="1078" y="1054"/>
                    </a:lnTo>
                    <a:close/>
                    <a:moveTo>
                      <a:pt x="880" y="490"/>
                    </a:moveTo>
                    <a:lnTo>
                      <a:pt x="880" y="490"/>
                    </a:lnTo>
                    <a:lnTo>
                      <a:pt x="870" y="496"/>
                    </a:lnTo>
                    <a:lnTo>
                      <a:pt x="870" y="496"/>
                    </a:lnTo>
                    <a:lnTo>
                      <a:pt x="888" y="520"/>
                    </a:lnTo>
                    <a:lnTo>
                      <a:pt x="908" y="542"/>
                    </a:lnTo>
                    <a:lnTo>
                      <a:pt x="908" y="542"/>
                    </a:lnTo>
                    <a:lnTo>
                      <a:pt x="912" y="544"/>
                    </a:lnTo>
                    <a:lnTo>
                      <a:pt x="918" y="544"/>
                    </a:lnTo>
                    <a:lnTo>
                      <a:pt x="932" y="542"/>
                    </a:lnTo>
                    <a:lnTo>
                      <a:pt x="932" y="542"/>
                    </a:lnTo>
                    <a:lnTo>
                      <a:pt x="928" y="526"/>
                    </a:lnTo>
                    <a:lnTo>
                      <a:pt x="928" y="520"/>
                    </a:lnTo>
                    <a:lnTo>
                      <a:pt x="924" y="514"/>
                    </a:lnTo>
                    <a:lnTo>
                      <a:pt x="924" y="514"/>
                    </a:lnTo>
                    <a:lnTo>
                      <a:pt x="914" y="508"/>
                    </a:lnTo>
                    <a:lnTo>
                      <a:pt x="902" y="502"/>
                    </a:lnTo>
                    <a:lnTo>
                      <a:pt x="880" y="490"/>
                    </a:lnTo>
                    <a:lnTo>
                      <a:pt x="880" y="490"/>
                    </a:lnTo>
                    <a:close/>
                  </a:path>
                </a:pathLst>
              </a:cu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06" tIns="146165" rIns="182706" bIns="146165" numCol="1" spcCol="0" rtlCol="0" fromWordArt="0" anchor="t" anchorCtr="0" forceAA="0" compatLnSpc="1">
                <a:prstTxWarp prst="textNoShape">
                  <a:avLst/>
                </a:prstTxWarp>
                <a:noAutofit/>
              </a:bodyPr>
              <a:lstStyle/>
              <a:p>
                <a:pPr marL="0" marR="0" lvl="0" indent="0" algn="ctr" defTabSz="913111" rtl="0" eaLnBrk="1" fontAlgn="base" latinLnBrk="0" hangingPunct="1">
                  <a:lnSpc>
                    <a:spcPct val="90000"/>
                  </a:lnSpc>
                  <a:spcBef>
                    <a:spcPct val="0"/>
                  </a:spcBef>
                  <a:spcAft>
                    <a:spcPct val="0"/>
                  </a:spcAft>
                  <a:buClrTx/>
                  <a:buSzTx/>
                  <a:buFontTx/>
                  <a:buNone/>
                  <a:tabLst/>
                  <a:defRPr/>
                </a:pPr>
                <a:endParaRPr kumimoji="0" lang="en-US" sz="1998" b="0" i="0" u="none" strike="noStrike" kern="1200" cap="none" spc="-50" normalizeH="0" baseline="0" noProof="0">
                  <a:ln>
                    <a:noFill/>
                  </a:ln>
                  <a:gradFill>
                    <a:gsLst>
                      <a:gs pos="1250">
                        <a:srgbClr val="EFEFEF"/>
                      </a:gs>
                      <a:gs pos="10417">
                        <a:srgbClr val="EFEFEF"/>
                      </a:gs>
                    </a:gsLst>
                    <a:lin ang="5400000" scaled="0"/>
                  </a:gradFill>
                  <a:effectLst/>
                  <a:uLnTx/>
                  <a:uFillTx/>
                  <a:latin typeface="Segoe UI Light"/>
                  <a:ea typeface="+mn-ea"/>
                  <a:cs typeface="+mn-cs"/>
                </a:endParaRPr>
              </a:p>
            </p:txBody>
          </p:sp>
        </p:grpSp>
      </p:grpSp>
      <p:grpSp>
        <p:nvGrpSpPr>
          <p:cNvPr id="25" name="Group 24">
            <a:extLst>
              <a:ext uri="{FF2B5EF4-FFF2-40B4-BE49-F238E27FC236}">
                <a16:creationId xmlns:a16="http://schemas.microsoft.com/office/drawing/2014/main" id="{1F2B699B-F23A-42AC-B7F4-9FF3F933CC3F}"/>
              </a:ext>
            </a:extLst>
          </p:cNvPr>
          <p:cNvGrpSpPr/>
          <p:nvPr/>
        </p:nvGrpSpPr>
        <p:grpSpPr>
          <a:xfrm>
            <a:off x="182834" y="1705019"/>
            <a:ext cx="11727323" cy="483549"/>
            <a:chOff x="182834" y="1705019"/>
            <a:chExt cx="11727323" cy="483549"/>
          </a:xfrm>
        </p:grpSpPr>
        <p:sp>
          <p:nvSpPr>
            <p:cNvPr id="30" name="L-Shape 29">
              <a:extLst>
                <a:ext uri="{FF2B5EF4-FFF2-40B4-BE49-F238E27FC236}">
                  <a16:creationId xmlns:a16="http://schemas.microsoft.com/office/drawing/2014/main" id="{F3504ABD-8A71-4723-9CE7-A38355730D50}"/>
                </a:ext>
              </a:extLst>
            </p:cNvPr>
            <p:cNvSpPr/>
            <p:nvPr/>
          </p:nvSpPr>
          <p:spPr bwMode="auto">
            <a:xfrm flipH="1">
              <a:off x="182834" y="1706127"/>
              <a:ext cx="11727315" cy="482441"/>
            </a:xfrm>
            <a:prstGeom prst="corner">
              <a:avLst>
                <a:gd name="adj1" fmla="val 20789"/>
                <a:gd name="adj2" fmla="val 802015"/>
              </a:avLst>
            </a:prstGeom>
            <a:solidFill>
              <a:srgbClr val="F5F0FA"/>
            </a:solidFill>
            <a:ln w="19050">
              <a:solidFill>
                <a:srgbClr val="5C2D91"/>
              </a:solidFill>
            </a:ln>
          </p:spPr>
          <p:style>
            <a:lnRef idx="2">
              <a:schemeClr val="accent1">
                <a:shade val="50000"/>
              </a:schemeClr>
            </a:lnRef>
            <a:fillRef idx="1">
              <a:schemeClr val="accent1"/>
            </a:fillRef>
            <a:effectRef idx="0">
              <a:schemeClr val="accent1"/>
            </a:effectRef>
            <a:fontRef idx="minor">
              <a:schemeClr val="lt1"/>
            </a:fontRef>
          </p:style>
          <p:txBody>
            <a:bodyPr lIns="365760" rtlCol="0" anchor="ctr"/>
            <a:lstStyle/>
            <a:p>
              <a:pPr marL="228600" marR="0" lvl="0" indent="0" algn="l"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470" name="Rectangle 469">
              <a:hlinkClick r:id="rId68" tooltip="Conditional Access provides centralized policy control for data and applications by enforcing conditions on account authentication, network location, device health/compliance, and other risk factors. "/>
              <a:extLst>
                <a:ext uri="{FF2B5EF4-FFF2-40B4-BE49-F238E27FC236}">
                  <a16:creationId xmlns:a16="http://schemas.microsoft.com/office/drawing/2014/main" id="{C0A35AAB-245E-44BA-B88E-D9B13D1F5A89}"/>
                </a:ext>
              </a:extLst>
            </p:cNvPr>
            <p:cNvSpPr/>
            <p:nvPr/>
          </p:nvSpPr>
          <p:spPr>
            <a:xfrm>
              <a:off x="8729710" y="1705019"/>
              <a:ext cx="3180447" cy="431028"/>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91440" bIns="9144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5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Conditional Access </a:t>
              </a:r>
              <a:r>
                <a:rPr kumimoji="0" lang="en-US" sz="85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 Zero Trust Access Control decisions based on explicit validation of user trust and endpoint integrity</a:t>
              </a:r>
              <a:endParaRPr kumimoji="0" lang="en-US" sz="85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highlight>
                  <a:srgbClr val="FFFF00"/>
                </a:highlight>
                <a:uLnTx/>
                <a:uFillTx/>
                <a:latin typeface="Segoe UI" panose="020B0502040204020203" pitchFamily="34" charset="0"/>
                <a:ea typeface="+mn-ea"/>
                <a:cs typeface="Segoe UI" panose="020B0502040204020203" pitchFamily="34" charset="0"/>
              </a:endParaRPr>
            </a:p>
          </p:txBody>
        </p:sp>
        <p:grpSp>
          <p:nvGrpSpPr>
            <p:cNvPr id="133" name="Group 132">
              <a:extLst>
                <a:ext uri="{FF2B5EF4-FFF2-40B4-BE49-F238E27FC236}">
                  <a16:creationId xmlns:a16="http://schemas.microsoft.com/office/drawing/2014/main" id="{C79F5DA1-2DA6-42AE-85A0-375A52152E8E}"/>
                </a:ext>
              </a:extLst>
            </p:cNvPr>
            <p:cNvGrpSpPr/>
            <p:nvPr/>
          </p:nvGrpSpPr>
          <p:grpSpPr>
            <a:xfrm>
              <a:off x="8119433" y="1769730"/>
              <a:ext cx="649901" cy="308564"/>
              <a:chOff x="8602097" y="2090236"/>
              <a:chExt cx="441333" cy="212672"/>
            </a:xfrm>
          </p:grpSpPr>
          <p:cxnSp>
            <p:nvCxnSpPr>
              <p:cNvPr id="130" name="Straight Arrow Connector 129">
                <a:extLst>
                  <a:ext uri="{FF2B5EF4-FFF2-40B4-BE49-F238E27FC236}">
                    <a16:creationId xmlns:a16="http://schemas.microsoft.com/office/drawing/2014/main" id="{52FC44EB-2425-4898-87AC-70A8B458A1E3}"/>
                  </a:ext>
                </a:extLst>
              </p:cNvPr>
              <p:cNvCxnSpPr>
                <a:cxnSpLocks/>
              </p:cNvCxnSpPr>
              <p:nvPr/>
            </p:nvCxnSpPr>
            <p:spPr>
              <a:xfrm>
                <a:off x="8779173" y="2196572"/>
                <a:ext cx="264257" cy="0"/>
              </a:xfrm>
              <a:prstGeom prst="straightConnector1">
                <a:avLst/>
              </a:prstGeom>
              <a:ln w="19050">
                <a:solidFill>
                  <a:srgbClr val="000000"/>
                </a:solidFill>
                <a:headEnd type="none"/>
                <a:tailEnd type="triangle" w="sm" len="med"/>
              </a:ln>
            </p:spPr>
            <p:style>
              <a:lnRef idx="1">
                <a:schemeClr val="accent1"/>
              </a:lnRef>
              <a:fillRef idx="0">
                <a:schemeClr val="accent1"/>
              </a:fillRef>
              <a:effectRef idx="0">
                <a:schemeClr val="accent1"/>
              </a:effectRef>
              <a:fontRef idx="minor">
                <a:schemeClr val="tx1"/>
              </a:fontRef>
            </p:style>
          </p:cxnSp>
          <p:grpSp>
            <p:nvGrpSpPr>
              <p:cNvPr id="670" name="Group 669">
                <a:extLst>
                  <a:ext uri="{FF2B5EF4-FFF2-40B4-BE49-F238E27FC236}">
                    <a16:creationId xmlns:a16="http://schemas.microsoft.com/office/drawing/2014/main" id="{0D74050D-04A1-4AA1-99DF-9312159D54BB}"/>
                  </a:ext>
                </a:extLst>
              </p:cNvPr>
              <p:cNvGrpSpPr/>
              <p:nvPr/>
            </p:nvGrpSpPr>
            <p:grpSpPr>
              <a:xfrm>
                <a:off x="8602097" y="2090236"/>
                <a:ext cx="317134" cy="212672"/>
                <a:chOff x="4603038" y="2460876"/>
                <a:chExt cx="874087" cy="586170"/>
              </a:xfrm>
            </p:grpSpPr>
            <p:sp>
              <p:nvSpPr>
                <p:cNvPr id="671" name="Flowchart: Decision 670">
                  <a:extLst>
                    <a:ext uri="{FF2B5EF4-FFF2-40B4-BE49-F238E27FC236}">
                      <a16:creationId xmlns:a16="http://schemas.microsoft.com/office/drawing/2014/main" id="{C068924F-5C72-4E72-9D84-FE4784705D1A}"/>
                    </a:ext>
                  </a:extLst>
                </p:cNvPr>
                <p:cNvSpPr/>
                <p:nvPr/>
              </p:nvSpPr>
              <p:spPr bwMode="auto">
                <a:xfrm>
                  <a:off x="4603038" y="2460876"/>
                  <a:ext cx="874087" cy="586170"/>
                </a:xfrm>
                <a:prstGeom prst="flowChartDecision">
                  <a:avLst/>
                </a:prstGeom>
                <a:solidFill>
                  <a:srgbClr val="000000"/>
                </a:solidFill>
                <a:ln w="2857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72" name="Rectangle 671">
                  <a:extLst>
                    <a:ext uri="{FF2B5EF4-FFF2-40B4-BE49-F238E27FC236}">
                      <a16:creationId xmlns:a16="http://schemas.microsoft.com/office/drawing/2014/main" id="{97C93E14-6BD3-4A4E-8122-BEA0EE40DBBE}"/>
                    </a:ext>
                  </a:extLst>
                </p:cNvPr>
                <p:cNvSpPr/>
                <p:nvPr/>
              </p:nvSpPr>
              <p:spPr bwMode="auto">
                <a:xfrm>
                  <a:off x="4945912" y="2732988"/>
                  <a:ext cx="290368" cy="45719"/>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680" name="Group 679">
                  <a:extLst>
                    <a:ext uri="{FF2B5EF4-FFF2-40B4-BE49-F238E27FC236}">
                      <a16:creationId xmlns:a16="http://schemas.microsoft.com/office/drawing/2014/main" id="{B7BBB008-3150-4157-AD39-1FADCF8A4980}"/>
                    </a:ext>
                  </a:extLst>
                </p:cNvPr>
                <p:cNvGrpSpPr/>
                <p:nvPr/>
              </p:nvGrpSpPr>
              <p:grpSpPr>
                <a:xfrm>
                  <a:off x="4945912" y="2654084"/>
                  <a:ext cx="246315" cy="202204"/>
                  <a:chOff x="4919039" y="2627071"/>
                  <a:chExt cx="318420" cy="202204"/>
                </a:xfrm>
              </p:grpSpPr>
              <p:sp>
                <p:nvSpPr>
                  <p:cNvPr id="707" name="Rectangle 706">
                    <a:extLst>
                      <a:ext uri="{FF2B5EF4-FFF2-40B4-BE49-F238E27FC236}">
                        <a16:creationId xmlns:a16="http://schemas.microsoft.com/office/drawing/2014/main" id="{C312DED8-BFAC-466C-BA0E-D960855E6B60}"/>
                      </a:ext>
                    </a:extLst>
                  </p:cNvPr>
                  <p:cNvSpPr/>
                  <p:nvPr/>
                </p:nvSpPr>
                <p:spPr bwMode="auto">
                  <a:xfrm>
                    <a:off x="4919044" y="2627071"/>
                    <a:ext cx="290365" cy="45718"/>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46" name="Rectangle 745">
                    <a:extLst>
                      <a:ext uri="{FF2B5EF4-FFF2-40B4-BE49-F238E27FC236}">
                        <a16:creationId xmlns:a16="http://schemas.microsoft.com/office/drawing/2014/main" id="{9E765780-060D-4319-999A-82653241196F}"/>
                      </a:ext>
                    </a:extLst>
                  </p:cNvPr>
                  <p:cNvSpPr/>
                  <p:nvPr/>
                </p:nvSpPr>
                <p:spPr bwMode="auto">
                  <a:xfrm>
                    <a:off x="4919039" y="2783557"/>
                    <a:ext cx="318420" cy="45718"/>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699" name="Oval 698">
                  <a:extLst>
                    <a:ext uri="{FF2B5EF4-FFF2-40B4-BE49-F238E27FC236}">
                      <a16:creationId xmlns:a16="http://schemas.microsoft.com/office/drawing/2014/main" id="{D8ED1663-79F1-48F6-BD8C-0602114EBCEC}"/>
                    </a:ext>
                  </a:extLst>
                </p:cNvPr>
                <p:cNvSpPr/>
                <p:nvPr/>
              </p:nvSpPr>
              <p:spPr bwMode="auto">
                <a:xfrm>
                  <a:off x="4867499" y="2654596"/>
                  <a:ext cx="49292" cy="45719"/>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01" name="Oval 700">
                  <a:extLst>
                    <a:ext uri="{FF2B5EF4-FFF2-40B4-BE49-F238E27FC236}">
                      <a16:creationId xmlns:a16="http://schemas.microsoft.com/office/drawing/2014/main" id="{A2CC4B58-D7D0-44A1-A756-008486040B40}"/>
                    </a:ext>
                  </a:extLst>
                </p:cNvPr>
                <p:cNvSpPr/>
                <p:nvPr/>
              </p:nvSpPr>
              <p:spPr bwMode="auto">
                <a:xfrm>
                  <a:off x="4869577" y="2815015"/>
                  <a:ext cx="49292" cy="45719"/>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06" name="Oval 705">
                  <a:extLst>
                    <a:ext uri="{FF2B5EF4-FFF2-40B4-BE49-F238E27FC236}">
                      <a16:creationId xmlns:a16="http://schemas.microsoft.com/office/drawing/2014/main" id="{8AE71B22-BDDC-46ED-AFCA-881F5985BCFA}"/>
                    </a:ext>
                  </a:extLst>
                </p:cNvPr>
                <p:cNvSpPr/>
                <p:nvPr/>
              </p:nvSpPr>
              <p:spPr bwMode="auto">
                <a:xfrm>
                  <a:off x="4869577" y="2731876"/>
                  <a:ext cx="49292" cy="45719"/>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cxnSp>
        <p:nvCxnSpPr>
          <p:cNvPr id="95" name="Straight Connector 94">
            <a:extLst>
              <a:ext uri="{FF2B5EF4-FFF2-40B4-BE49-F238E27FC236}">
                <a16:creationId xmlns:a16="http://schemas.microsoft.com/office/drawing/2014/main" id="{1310528B-7D54-4B17-8910-DFEE87C91BDB}"/>
              </a:ext>
            </a:extLst>
          </p:cNvPr>
          <p:cNvCxnSpPr>
            <a:cxnSpLocks/>
          </p:cNvCxnSpPr>
          <p:nvPr/>
        </p:nvCxnSpPr>
        <p:spPr>
          <a:xfrm>
            <a:off x="10023115" y="989744"/>
            <a:ext cx="1837523" cy="11916"/>
          </a:xfrm>
          <a:prstGeom prst="line">
            <a:avLst/>
          </a:prstGeom>
          <a:ln w="28575">
            <a:gradFill flip="none" rotWithShape="1">
              <a:gsLst>
                <a:gs pos="20000">
                  <a:srgbClr val="5C2D91"/>
                </a:gs>
                <a:gs pos="80000">
                  <a:srgbClr val="5C2D91"/>
                </a:gs>
                <a:gs pos="100000">
                  <a:schemeClr val="bg1"/>
                </a:gs>
              </a:gsLst>
              <a:lin ang="0" scaled="1"/>
              <a:tileRect/>
            </a:gra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359C4404-1F78-4C51-AE4D-2E2998A4D775}"/>
              </a:ext>
            </a:extLst>
          </p:cNvPr>
          <p:cNvGrpSpPr/>
          <p:nvPr/>
        </p:nvGrpSpPr>
        <p:grpSpPr>
          <a:xfrm>
            <a:off x="201931" y="6160516"/>
            <a:ext cx="11720761" cy="306656"/>
            <a:chOff x="201931" y="6160516"/>
            <a:chExt cx="11720761" cy="306656"/>
          </a:xfrm>
        </p:grpSpPr>
        <p:sp>
          <p:nvSpPr>
            <p:cNvPr id="115" name="L-Shape 114">
              <a:extLst>
                <a:ext uri="{FF2B5EF4-FFF2-40B4-BE49-F238E27FC236}">
                  <a16:creationId xmlns:a16="http://schemas.microsoft.com/office/drawing/2014/main" id="{51796C53-83DD-473F-BCE9-B907C01BF44A}"/>
                </a:ext>
              </a:extLst>
            </p:cNvPr>
            <p:cNvSpPr/>
            <p:nvPr/>
          </p:nvSpPr>
          <p:spPr bwMode="auto">
            <a:xfrm flipH="1">
              <a:off x="201931" y="6161795"/>
              <a:ext cx="11720761" cy="303571"/>
            </a:xfrm>
            <a:prstGeom prst="corner">
              <a:avLst>
                <a:gd name="adj1" fmla="val 24931"/>
                <a:gd name="adj2" fmla="val 1172250"/>
              </a:avLst>
            </a:prstGeom>
            <a:solidFill>
              <a:schemeClr val="bg1">
                <a:lumMod val="95000"/>
              </a:schemeClr>
            </a:solid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lIns="365760" rtlCol="0" anchor="ctr"/>
            <a:lstStyle/>
            <a:p>
              <a:pPr marL="228600" marR="0" lvl="0" indent="0" algn="l"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83" name="Rectangle 82">
              <a:hlinkClick r:id="rId69" tooltip="DevSecOps and Application development security that integrates natively in the developer workflow including code scanning, secret scanning, alerting, security policies, and more. "/>
              <a:extLst>
                <a:ext uri="{FF2B5EF4-FFF2-40B4-BE49-F238E27FC236}">
                  <a16:creationId xmlns:a16="http://schemas.microsoft.com/office/drawing/2014/main" id="{D7C219A4-1495-47CB-BC7B-EDD3E4B41E55}"/>
                </a:ext>
              </a:extLst>
            </p:cNvPr>
            <p:cNvSpPr/>
            <p:nvPr/>
          </p:nvSpPr>
          <p:spPr bwMode="auto">
            <a:xfrm>
              <a:off x="8382513" y="6160516"/>
              <a:ext cx="3521229" cy="306656"/>
            </a:xfrm>
            <a:prstGeom prst="rect">
              <a:avLst/>
            </a:prstGeom>
            <a:noFill/>
            <a:ln w="14224">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91440" tIns="73152" rIns="91440" bIns="0" rtlCol="0" anchor="t">
              <a:noAutofit/>
            </a:bodyPr>
            <a:lstStyle/>
            <a:p>
              <a:pPr marL="171450" marR="0" lvl="0" indent="0" algn="l" defTabSz="932472" rtl="0" eaLnBrk="1" fontAlgn="base" latinLnBrk="0" hangingPunct="1">
                <a:lnSpc>
                  <a:spcPct val="90000"/>
                </a:lnSpc>
                <a:spcBef>
                  <a:spcPct val="0"/>
                </a:spcBef>
                <a:spcAft>
                  <a:spcPct val="0"/>
                </a:spcAft>
                <a:buClrTx/>
                <a:buSzTx/>
                <a:buFontTx/>
                <a:buNone/>
                <a:tabLst/>
                <a:defRPr/>
              </a:pPr>
              <a:r>
                <a:rPr kumimoji="0" lang="en-US" sz="700" b="1" i="0" u="none" strike="noStrike" kern="1200" cap="none" spc="0" normalizeH="0" baseline="0" noProof="0">
                  <a:ln>
                    <a:noFill/>
                  </a:ln>
                  <a:solidFill>
                    <a:sysClr val="windowText" lastClr="000000"/>
                  </a:solidFill>
                  <a:effectLst/>
                  <a:uLnTx/>
                  <a:uFillTx/>
                  <a:latin typeface="Segoe UI"/>
                  <a:ea typeface="Segoe UI" pitchFamily="34" charset="0"/>
                  <a:cs typeface="Segoe UI" pitchFamily="34" charset="0"/>
                </a:rPr>
                <a:t>GitHub Advanced Security – </a:t>
              </a:r>
              <a:r>
                <a:rPr kumimoji="0" lang="en-US" sz="700" b="0" i="0" u="none" strike="noStrike" kern="1200" cap="none" spc="0" normalizeH="0" baseline="0" noProof="0">
                  <a:ln>
                    <a:noFill/>
                  </a:ln>
                  <a:solidFill>
                    <a:sysClr val="windowText" lastClr="000000"/>
                  </a:solidFill>
                  <a:effectLst/>
                  <a:uLnTx/>
                  <a:uFillTx/>
                  <a:latin typeface="Segoe UI"/>
                  <a:ea typeface="Segoe UI" pitchFamily="34" charset="0"/>
                  <a:cs typeface="Segoe UI" pitchFamily="34" charset="0"/>
                </a:rPr>
                <a:t>Secure development and software supply chain</a:t>
              </a:r>
            </a:p>
          </p:txBody>
        </p:sp>
        <p:pic>
          <p:nvPicPr>
            <p:cNvPr id="1026" name="Picture 2" descr="See the source image">
              <a:extLst>
                <a:ext uri="{FF2B5EF4-FFF2-40B4-BE49-F238E27FC236}">
                  <a16:creationId xmlns:a16="http://schemas.microsoft.com/office/drawing/2014/main" id="{A8A5C70E-4246-4A1F-838C-F3ACE9035E3B}"/>
                </a:ext>
              </a:extLst>
            </p:cNvPr>
            <p:cNvPicPr>
              <a:picLocks noChangeAspect="1" noChangeArrowheads="1"/>
            </p:cNvPicPr>
            <p:nvPr/>
          </p:nvPicPr>
          <p:blipFill>
            <a:blip r:embed="rId70"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368771" y="6201181"/>
              <a:ext cx="300884" cy="17092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97" name="Group 1096">
            <a:extLst>
              <a:ext uri="{FF2B5EF4-FFF2-40B4-BE49-F238E27FC236}">
                <a16:creationId xmlns:a16="http://schemas.microsoft.com/office/drawing/2014/main" id="{49366495-36D3-44B8-A5A6-19B20309AF5E}"/>
              </a:ext>
            </a:extLst>
          </p:cNvPr>
          <p:cNvGrpSpPr/>
          <p:nvPr/>
        </p:nvGrpSpPr>
        <p:grpSpPr>
          <a:xfrm>
            <a:off x="5433191" y="4467156"/>
            <a:ext cx="533026" cy="253182"/>
            <a:chOff x="10037345" y="4277217"/>
            <a:chExt cx="887532" cy="421571"/>
          </a:xfrm>
        </p:grpSpPr>
        <p:pic>
          <p:nvPicPr>
            <p:cNvPr id="1098" name="Picture 1097">
              <a:extLst>
                <a:ext uri="{FF2B5EF4-FFF2-40B4-BE49-F238E27FC236}">
                  <a16:creationId xmlns:a16="http://schemas.microsoft.com/office/drawing/2014/main" id="{3DFB37C2-0F93-4BBD-A558-6DAA58BE4231}"/>
                </a:ext>
              </a:extLst>
            </p:cNvPr>
            <p:cNvPicPr>
              <a:picLocks noChangeAspect="1"/>
            </p:cNvPicPr>
            <p:nvPr/>
          </p:nvPicPr>
          <p:blipFill>
            <a:blip r:embed="rId71" cstate="email">
              <a:extLst>
                <a:ext uri="{28A0092B-C50C-407E-A947-70E740481C1C}">
                  <a14:useLocalDpi xmlns:a14="http://schemas.microsoft.com/office/drawing/2010/main"/>
                </a:ext>
              </a:extLst>
            </a:blip>
            <a:stretch>
              <a:fillRect/>
            </a:stretch>
          </p:blipFill>
          <p:spPr>
            <a:xfrm>
              <a:off x="10037345" y="4277217"/>
              <a:ext cx="140386" cy="257327"/>
            </a:xfrm>
            <a:prstGeom prst="rect">
              <a:avLst/>
            </a:prstGeom>
          </p:spPr>
        </p:pic>
        <p:pic>
          <p:nvPicPr>
            <p:cNvPr id="1099" name="Picture 1098">
              <a:extLst>
                <a:ext uri="{FF2B5EF4-FFF2-40B4-BE49-F238E27FC236}">
                  <a16:creationId xmlns:a16="http://schemas.microsoft.com/office/drawing/2014/main" id="{689CDAF5-C757-479E-94BF-6697C9BA4C0F}"/>
                </a:ext>
              </a:extLst>
            </p:cNvPr>
            <p:cNvPicPr>
              <a:picLocks noChangeAspect="1"/>
            </p:cNvPicPr>
            <p:nvPr/>
          </p:nvPicPr>
          <p:blipFill>
            <a:blip r:embed="rId72" cstate="email">
              <a:extLst>
                <a:ext uri="{28A0092B-C50C-407E-A947-70E740481C1C}">
                  <a14:useLocalDpi xmlns:a14="http://schemas.microsoft.com/office/drawing/2010/main"/>
                </a:ext>
              </a:extLst>
            </a:blip>
            <a:stretch>
              <a:fillRect/>
            </a:stretch>
          </p:blipFill>
          <p:spPr>
            <a:xfrm>
              <a:off x="10158802" y="4553797"/>
              <a:ext cx="269515" cy="144991"/>
            </a:xfrm>
            <a:prstGeom prst="rect">
              <a:avLst/>
            </a:prstGeom>
          </p:spPr>
        </p:pic>
        <p:pic>
          <p:nvPicPr>
            <p:cNvPr id="1100" name="Picture 1099">
              <a:extLst>
                <a:ext uri="{FF2B5EF4-FFF2-40B4-BE49-F238E27FC236}">
                  <a16:creationId xmlns:a16="http://schemas.microsoft.com/office/drawing/2014/main" id="{28F88C71-BD01-4297-8742-697D6C551224}"/>
                </a:ext>
              </a:extLst>
            </p:cNvPr>
            <p:cNvPicPr>
              <a:picLocks noChangeAspect="1"/>
            </p:cNvPicPr>
            <p:nvPr/>
          </p:nvPicPr>
          <p:blipFill>
            <a:blip r:embed="rId73" cstate="email">
              <a:extLst>
                <a:ext uri="{28A0092B-C50C-407E-A947-70E740481C1C}">
                  <a14:useLocalDpi xmlns:a14="http://schemas.microsoft.com/office/drawing/2010/main"/>
                </a:ext>
              </a:extLst>
            </a:blip>
            <a:stretch>
              <a:fillRect/>
            </a:stretch>
          </p:blipFill>
          <p:spPr>
            <a:xfrm>
              <a:off x="10648679" y="4326594"/>
              <a:ext cx="276198" cy="172623"/>
            </a:xfrm>
            <a:prstGeom prst="rect">
              <a:avLst/>
            </a:prstGeom>
          </p:spPr>
        </p:pic>
        <p:grpSp>
          <p:nvGrpSpPr>
            <p:cNvPr id="1101" name="Group 1100">
              <a:extLst>
                <a:ext uri="{FF2B5EF4-FFF2-40B4-BE49-F238E27FC236}">
                  <a16:creationId xmlns:a16="http://schemas.microsoft.com/office/drawing/2014/main" id="{2E2B234F-5BFF-4F0C-A7E1-F17A527D541B}"/>
                </a:ext>
              </a:extLst>
            </p:cNvPr>
            <p:cNvGrpSpPr/>
            <p:nvPr/>
          </p:nvGrpSpPr>
          <p:grpSpPr>
            <a:xfrm>
              <a:off x="10529411" y="4598758"/>
              <a:ext cx="203852" cy="49419"/>
              <a:chOff x="11279844" y="3739404"/>
              <a:chExt cx="343140" cy="83186"/>
            </a:xfrm>
          </p:grpSpPr>
          <p:sp>
            <p:nvSpPr>
              <p:cNvPr id="1103" name="Oval 1102">
                <a:extLst>
                  <a:ext uri="{FF2B5EF4-FFF2-40B4-BE49-F238E27FC236}">
                    <a16:creationId xmlns:a16="http://schemas.microsoft.com/office/drawing/2014/main" id="{A70C9EB8-0A4A-41C8-BCF5-AB49E14C6AC0}"/>
                  </a:ext>
                </a:extLst>
              </p:cNvPr>
              <p:cNvSpPr/>
              <p:nvPr/>
            </p:nvSpPr>
            <p:spPr bwMode="auto">
              <a:xfrm>
                <a:off x="11279844" y="3739404"/>
                <a:ext cx="83149" cy="83148"/>
              </a:xfrm>
              <a:prstGeom prst="ellipse">
                <a:avLst/>
              </a:prstGeom>
              <a:solidFill>
                <a:sysClr val="windowText" lastClr="000000">
                  <a:lumMod val="65000"/>
                  <a:lumOff val="35000"/>
                </a:sysClr>
              </a:solidFill>
              <a:ln w="9525" cap="flat" cmpd="sng" algn="ctr">
                <a:noFill/>
                <a:prstDash val="solid"/>
                <a:headEnd type="none" w="med" len="med"/>
                <a:tailEnd type="none" w="med" len="med"/>
              </a:ln>
              <a:effectLst/>
            </p:spPr>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90000"/>
                  </a:lnSpc>
                  <a:spcBef>
                    <a:spcPct val="0"/>
                  </a:spcBef>
                  <a:spcAft>
                    <a:spcPct val="0"/>
                  </a:spcAft>
                  <a:buClrTx/>
                  <a:buSzTx/>
                  <a:buFontTx/>
                  <a:buNone/>
                  <a:tabLst/>
                  <a:defRPr/>
                </a:pPr>
                <a:endParaRPr kumimoji="0" lang="en-US" sz="3600" b="0" i="0" u="none" strike="noStrike" kern="0" cap="none" spc="0" normalizeH="0" baseline="0" noProof="0">
                  <a:ln>
                    <a:noFill/>
                  </a:ln>
                  <a:gradFill>
                    <a:gsLst>
                      <a:gs pos="0">
                        <a:srgbClr val="FFFFFF"/>
                      </a:gs>
                      <a:gs pos="100000">
                        <a:srgbClr val="FFFFFF"/>
                      </a:gs>
                    </a:gsLst>
                    <a:lin ang="5400000" scaled="0"/>
                  </a:gradFill>
                  <a:effectLst/>
                  <a:uLnTx/>
                  <a:uFillTx/>
                  <a:latin typeface="Calibri" panose="020F0502020204030204"/>
                  <a:ea typeface="Segoe UI" pitchFamily="34" charset="0"/>
                  <a:cs typeface="Segoe UI" pitchFamily="34" charset="0"/>
                </a:endParaRPr>
              </a:p>
            </p:txBody>
          </p:sp>
          <p:sp>
            <p:nvSpPr>
              <p:cNvPr id="1104" name="Oval 1103">
                <a:extLst>
                  <a:ext uri="{FF2B5EF4-FFF2-40B4-BE49-F238E27FC236}">
                    <a16:creationId xmlns:a16="http://schemas.microsoft.com/office/drawing/2014/main" id="{87037EC8-3314-4170-8CEB-F690B102252C}"/>
                  </a:ext>
                </a:extLst>
              </p:cNvPr>
              <p:cNvSpPr/>
              <p:nvPr/>
            </p:nvSpPr>
            <p:spPr bwMode="auto">
              <a:xfrm>
                <a:off x="11409843" y="3739422"/>
                <a:ext cx="83150" cy="83148"/>
              </a:xfrm>
              <a:prstGeom prst="ellipse">
                <a:avLst/>
              </a:prstGeom>
              <a:solidFill>
                <a:sysClr val="windowText" lastClr="000000">
                  <a:lumMod val="65000"/>
                  <a:lumOff val="35000"/>
                </a:sysClr>
              </a:solidFill>
              <a:ln w="9525" cap="flat" cmpd="sng" algn="ctr">
                <a:noFill/>
                <a:prstDash val="solid"/>
                <a:headEnd type="none" w="med" len="med"/>
                <a:tailEnd type="none" w="med" len="med"/>
              </a:ln>
              <a:effectLst/>
            </p:spPr>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90000"/>
                  </a:lnSpc>
                  <a:spcBef>
                    <a:spcPct val="0"/>
                  </a:spcBef>
                  <a:spcAft>
                    <a:spcPct val="0"/>
                  </a:spcAft>
                  <a:buClrTx/>
                  <a:buSzTx/>
                  <a:buFontTx/>
                  <a:buNone/>
                  <a:tabLst/>
                  <a:defRPr/>
                </a:pPr>
                <a:endParaRPr kumimoji="0" lang="en-US" sz="3600" b="0" i="0" u="none" strike="noStrike" kern="0" cap="none" spc="0" normalizeH="0" baseline="0" noProof="0">
                  <a:ln>
                    <a:noFill/>
                  </a:ln>
                  <a:gradFill>
                    <a:gsLst>
                      <a:gs pos="0">
                        <a:srgbClr val="FFFFFF"/>
                      </a:gs>
                      <a:gs pos="100000">
                        <a:srgbClr val="FFFFFF"/>
                      </a:gs>
                    </a:gsLst>
                    <a:lin ang="5400000" scaled="0"/>
                  </a:gradFill>
                  <a:effectLst/>
                  <a:uLnTx/>
                  <a:uFillTx/>
                  <a:latin typeface="Calibri" panose="020F0502020204030204"/>
                  <a:ea typeface="Segoe UI" pitchFamily="34" charset="0"/>
                  <a:cs typeface="Segoe UI" pitchFamily="34" charset="0"/>
                </a:endParaRPr>
              </a:p>
            </p:txBody>
          </p:sp>
          <p:sp>
            <p:nvSpPr>
              <p:cNvPr id="1105" name="Oval 1104">
                <a:extLst>
                  <a:ext uri="{FF2B5EF4-FFF2-40B4-BE49-F238E27FC236}">
                    <a16:creationId xmlns:a16="http://schemas.microsoft.com/office/drawing/2014/main" id="{B88E2FF4-A452-4EDE-AC83-826787B9FC40}"/>
                  </a:ext>
                </a:extLst>
              </p:cNvPr>
              <p:cNvSpPr/>
              <p:nvPr/>
            </p:nvSpPr>
            <p:spPr bwMode="auto">
              <a:xfrm>
                <a:off x="11539834" y="3739442"/>
                <a:ext cx="83150" cy="83148"/>
              </a:xfrm>
              <a:prstGeom prst="ellipse">
                <a:avLst/>
              </a:prstGeom>
              <a:solidFill>
                <a:sysClr val="windowText" lastClr="000000">
                  <a:lumMod val="65000"/>
                  <a:lumOff val="35000"/>
                </a:sysClr>
              </a:solidFill>
              <a:ln w="9525" cap="flat" cmpd="sng" algn="ctr">
                <a:noFill/>
                <a:prstDash val="solid"/>
                <a:headEnd type="none" w="med" len="med"/>
                <a:tailEnd type="none" w="med" len="med"/>
              </a:ln>
              <a:effectLst/>
            </p:spPr>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90000"/>
                  </a:lnSpc>
                  <a:spcBef>
                    <a:spcPct val="0"/>
                  </a:spcBef>
                  <a:spcAft>
                    <a:spcPct val="0"/>
                  </a:spcAft>
                  <a:buClrTx/>
                  <a:buSzTx/>
                  <a:buFontTx/>
                  <a:buNone/>
                  <a:tabLst/>
                  <a:defRPr/>
                </a:pPr>
                <a:endParaRPr kumimoji="0" lang="en-US" sz="3600" b="0" i="0" u="none" strike="noStrike" kern="0" cap="none" spc="0" normalizeH="0" baseline="0" noProof="0">
                  <a:ln>
                    <a:noFill/>
                  </a:ln>
                  <a:gradFill>
                    <a:gsLst>
                      <a:gs pos="0">
                        <a:srgbClr val="FFFFFF"/>
                      </a:gs>
                      <a:gs pos="100000">
                        <a:srgbClr val="FFFFFF"/>
                      </a:gs>
                    </a:gsLst>
                    <a:lin ang="5400000" scaled="0"/>
                  </a:gradFill>
                  <a:effectLst/>
                  <a:uLnTx/>
                  <a:uFillTx/>
                  <a:latin typeface="Calibri" panose="020F0502020204030204"/>
                  <a:ea typeface="Segoe UI" pitchFamily="34" charset="0"/>
                  <a:cs typeface="Segoe UI" pitchFamily="34" charset="0"/>
                </a:endParaRPr>
              </a:p>
            </p:txBody>
          </p:sp>
        </p:grpSp>
        <p:pic>
          <p:nvPicPr>
            <p:cNvPr id="1102" name="Picture 1101">
              <a:extLst>
                <a:ext uri="{FF2B5EF4-FFF2-40B4-BE49-F238E27FC236}">
                  <a16:creationId xmlns:a16="http://schemas.microsoft.com/office/drawing/2014/main" id="{E5AFFB4A-AA0D-48B1-9250-DDDBDA14F7C9}"/>
                </a:ext>
              </a:extLst>
            </p:cNvPr>
            <p:cNvPicPr>
              <a:picLocks noChangeAspect="1"/>
            </p:cNvPicPr>
            <p:nvPr/>
          </p:nvPicPr>
          <p:blipFill rotWithShape="1">
            <a:blip r:embed="rId74" cstate="email">
              <a:extLst>
                <a:ext uri="{28A0092B-C50C-407E-A947-70E740481C1C}">
                  <a14:useLocalDpi xmlns:a14="http://schemas.microsoft.com/office/drawing/2010/main"/>
                </a:ext>
              </a:extLst>
            </a:blip>
            <a:srcRect/>
            <a:stretch/>
          </p:blipFill>
          <p:spPr>
            <a:xfrm>
              <a:off x="10279119" y="4296277"/>
              <a:ext cx="367709" cy="219207"/>
            </a:xfrm>
            <a:prstGeom prst="rect">
              <a:avLst/>
            </a:prstGeom>
          </p:spPr>
        </p:pic>
      </p:grpSp>
      <p:grpSp>
        <p:nvGrpSpPr>
          <p:cNvPr id="631" name="Group 630">
            <a:extLst>
              <a:ext uri="{FF2B5EF4-FFF2-40B4-BE49-F238E27FC236}">
                <a16:creationId xmlns:a16="http://schemas.microsoft.com/office/drawing/2014/main" id="{C39DC576-9AAC-43F9-9B25-FC0D1EF9B677}"/>
              </a:ext>
            </a:extLst>
          </p:cNvPr>
          <p:cNvGrpSpPr/>
          <p:nvPr/>
        </p:nvGrpSpPr>
        <p:grpSpPr>
          <a:xfrm>
            <a:off x="4368917" y="4469544"/>
            <a:ext cx="370338" cy="327772"/>
            <a:chOff x="4723767" y="3080378"/>
            <a:chExt cx="439858" cy="389301"/>
          </a:xfrm>
        </p:grpSpPr>
        <p:pic>
          <p:nvPicPr>
            <p:cNvPr id="632" name="Picture 631">
              <a:extLst>
                <a:ext uri="{FF2B5EF4-FFF2-40B4-BE49-F238E27FC236}">
                  <a16:creationId xmlns:a16="http://schemas.microsoft.com/office/drawing/2014/main" id="{BEDCB63A-A4BE-4551-BEB1-C07D35CF435D}"/>
                </a:ext>
              </a:extLst>
            </p:cNvPr>
            <p:cNvPicPr>
              <a:picLocks noChangeAspect="1"/>
            </p:cNvPicPr>
            <p:nvPr/>
          </p:nvPicPr>
          <p:blipFill rotWithShape="1">
            <a:blip r:embed="rId45" cstate="email">
              <a:duotone>
                <a:schemeClr val="accent1">
                  <a:shade val="45000"/>
                  <a:satMod val="135000"/>
                </a:schemeClr>
                <a:prstClr val="white"/>
              </a:duotone>
              <a:extLst>
                <a:ext uri="{28A0092B-C50C-407E-A947-70E740481C1C}">
                  <a14:useLocalDpi xmlns:a14="http://schemas.microsoft.com/office/drawing/2010/main"/>
                </a:ext>
              </a:extLst>
            </a:blip>
            <a:srcRect l="-2"/>
            <a:stretch/>
          </p:blipFill>
          <p:spPr>
            <a:xfrm>
              <a:off x="4908907" y="3123428"/>
              <a:ext cx="216369" cy="164753"/>
            </a:xfrm>
            <a:prstGeom prst="rect">
              <a:avLst/>
            </a:prstGeom>
          </p:spPr>
        </p:pic>
        <p:grpSp>
          <p:nvGrpSpPr>
            <p:cNvPr id="633" name="Group 632">
              <a:extLst>
                <a:ext uri="{FF2B5EF4-FFF2-40B4-BE49-F238E27FC236}">
                  <a16:creationId xmlns:a16="http://schemas.microsoft.com/office/drawing/2014/main" id="{BBE0AFD2-DCCD-4B3E-90C3-5763893476FC}"/>
                </a:ext>
              </a:extLst>
            </p:cNvPr>
            <p:cNvGrpSpPr/>
            <p:nvPr/>
          </p:nvGrpSpPr>
          <p:grpSpPr>
            <a:xfrm>
              <a:off x="4723767" y="3080378"/>
              <a:ext cx="439858" cy="389301"/>
              <a:chOff x="3131835" y="4047725"/>
              <a:chExt cx="439858" cy="389301"/>
            </a:xfrm>
          </p:grpSpPr>
          <p:grpSp>
            <p:nvGrpSpPr>
              <p:cNvPr id="635" name="Group 634">
                <a:extLst>
                  <a:ext uri="{FF2B5EF4-FFF2-40B4-BE49-F238E27FC236}">
                    <a16:creationId xmlns:a16="http://schemas.microsoft.com/office/drawing/2014/main" id="{99C86171-C454-4F91-B278-7ECA34197906}"/>
                  </a:ext>
                </a:extLst>
              </p:cNvPr>
              <p:cNvGrpSpPr/>
              <p:nvPr/>
            </p:nvGrpSpPr>
            <p:grpSpPr>
              <a:xfrm>
                <a:off x="3131835" y="4047725"/>
                <a:ext cx="182560" cy="348911"/>
                <a:chOff x="2136298" y="4226790"/>
                <a:chExt cx="196678" cy="375893"/>
              </a:xfrm>
            </p:grpSpPr>
            <p:sp>
              <p:nvSpPr>
                <p:cNvPr id="648" name="Rectangle 647">
                  <a:extLst>
                    <a:ext uri="{FF2B5EF4-FFF2-40B4-BE49-F238E27FC236}">
                      <a16:creationId xmlns:a16="http://schemas.microsoft.com/office/drawing/2014/main" id="{57044A60-969C-4B2D-BC56-EE3C5A019B35}"/>
                    </a:ext>
                  </a:extLst>
                </p:cNvPr>
                <p:cNvSpPr/>
                <p:nvPr/>
              </p:nvSpPr>
              <p:spPr bwMode="auto">
                <a:xfrm>
                  <a:off x="2138191" y="4226790"/>
                  <a:ext cx="194785" cy="375893"/>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49" name="server">
                  <a:extLst>
                    <a:ext uri="{FF2B5EF4-FFF2-40B4-BE49-F238E27FC236}">
                      <a16:creationId xmlns:a16="http://schemas.microsoft.com/office/drawing/2014/main" id="{EDD3E45D-59C3-4AAC-942E-E51F10BD7AEA}"/>
                    </a:ext>
                  </a:extLst>
                </p:cNvPr>
                <p:cNvSpPr>
                  <a:spLocks noChangeAspect="1" noEditPoints="1"/>
                </p:cNvSpPr>
                <p:nvPr/>
              </p:nvSpPr>
              <p:spPr bwMode="auto">
                <a:xfrm>
                  <a:off x="2136298" y="4235711"/>
                  <a:ext cx="192569" cy="365760"/>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14224"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sp>
            <p:nvSpPr>
              <p:cNvPr id="636" name="Oval 635">
                <a:extLst>
                  <a:ext uri="{FF2B5EF4-FFF2-40B4-BE49-F238E27FC236}">
                    <a16:creationId xmlns:a16="http://schemas.microsoft.com/office/drawing/2014/main" id="{1AC50614-D910-4F74-9FCB-AAF49AC244BB}"/>
                  </a:ext>
                </a:extLst>
              </p:cNvPr>
              <p:cNvSpPr/>
              <p:nvPr/>
            </p:nvSpPr>
            <p:spPr bwMode="auto">
              <a:xfrm>
                <a:off x="3218521" y="4213899"/>
                <a:ext cx="223127" cy="22312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646" name="Picture 645">
                <a:extLst>
                  <a:ext uri="{FF2B5EF4-FFF2-40B4-BE49-F238E27FC236}">
                    <a16:creationId xmlns:a16="http://schemas.microsoft.com/office/drawing/2014/main" id="{A6B2F45D-B39D-4559-9199-2B4016ED0E18}"/>
                  </a:ext>
                </a:extLst>
              </p:cNvPr>
              <p:cNvPicPr>
                <a:picLocks noChangeAspect="1"/>
              </p:cNvPicPr>
              <p:nvPr/>
            </p:nvPicPr>
            <p:blipFill rotWithShape="1">
              <a:blip r:embed="rId46" cstate="email">
                <a:extLst>
                  <a:ext uri="{28A0092B-C50C-407E-A947-70E740481C1C}">
                    <a14:useLocalDpi xmlns:a14="http://schemas.microsoft.com/office/drawing/2010/main"/>
                  </a:ext>
                </a:extLst>
              </a:blip>
              <a:srcRect r="83295"/>
              <a:stretch/>
            </p:blipFill>
            <p:spPr>
              <a:xfrm>
                <a:off x="3414387" y="4255363"/>
                <a:ext cx="157306" cy="137160"/>
              </a:xfrm>
              <a:prstGeom prst="rect">
                <a:avLst/>
              </a:prstGeom>
            </p:spPr>
          </p:pic>
          <p:sp>
            <p:nvSpPr>
              <p:cNvPr id="647" name="Freeform 6">
                <a:extLst>
                  <a:ext uri="{FF2B5EF4-FFF2-40B4-BE49-F238E27FC236}">
                    <a16:creationId xmlns:a16="http://schemas.microsoft.com/office/drawing/2014/main" id="{282E1AE3-CD2C-4152-B75D-02480AB1A38D}"/>
                  </a:ext>
                </a:extLst>
              </p:cNvPr>
              <p:cNvSpPr>
                <a:spLocks noEditPoints="1"/>
              </p:cNvSpPr>
              <p:nvPr/>
            </p:nvSpPr>
            <p:spPr bwMode="auto">
              <a:xfrm>
                <a:off x="3256470" y="4258262"/>
                <a:ext cx="135502" cy="134064"/>
              </a:xfrm>
              <a:custGeom>
                <a:avLst/>
                <a:gdLst>
                  <a:gd name="T0" fmla="*/ 88 w 1374"/>
                  <a:gd name="T1" fmla="*/ 1258 h 1620"/>
                  <a:gd name="T2" fmla="*/ 40 w 1374"/>
                  <a:gd name="T3" fmla="*/ 1324 h 1620"/>
                  <a:gd name="T4" fmla="*/ 42 w 1374"/>
                  <a:gd name="T5" fmla="*/ 1484 h 1620"/>
                  <a:gd name="T6" fmla="*/ 386 w 1374"/>
                  <a:gd name="T7" fmla="*/ 1572 h 1620"/>
                  <a:gd name="T8" fmla="*/ 494 w 1374"/>
                  <a:gd name="T9" fmla="*/ 1488 h 1620"/>
                  <a:gd name="T10" fmla="*/ 266 w 1374"/>
                  <a:gd name="T11" fmla="*/ 1124 h 1620"/>
                  <a:gd name="T12" fmla="*/ 190 w 1374"/>
                  <a:gd name="T13" fmla="*/ 1036 h 1620"/>
                  <a:gd name="T14" fmla="*/ 364 w 1374"/>
                  <a:gd name="T15" fmla="*/ 682 h 1620"/>
                  <a:gd name="T16" fmla="*/ 452 w 1374"/>
                  <a:gd name="T17" fmla="*/ 438 h 1620"/>
                  <a:gd name="T18" fmla="*/ 478 w 1374"/>
                  <a:gd name="T19" fmla="*/ 92 h 1620"/>
                  <a:gd name="T20" fmla="*/ 656 w 1374"/>
                  <a:gd name="T21" fmla="*/ 0 h 1620"/>
                  <a:gd name="T22" fmla="*/ 922 w 1374"/>
                  <a:gd name="T23" fmla="*/ 168 h 1620"/>
                  <a:gd name="T24" fmla="*/ 978 w 1374"/>
                  <a:gd name="T25" fmla="*/ 502 h 1620"/>
                  <a:gd name="T26" fmla="*/ 1140 w 1374"/>
                  <a:gd name="T27" fmla="*/ 750 h 1620"/>
                  <a:gd name="T28" fmla="*/ 1224 w 1374"/>
                  <a:gd name="T29" fmla="*/ 1120 h 1620"/>
                  <a:gd name="T30" fmla="*/ 1078 w 1374"/>
                  <a:gd name="T31" fmla="*/ 1242 h 1620"/>
                  <a:gd name="T32" fmla="*/ 988 w 1374"/>
                  <a:gd name="T33" fmla="*/ 1172 h 1620"/>
                  <a:gd name="T34" fmla="*/ 932 w 1374"/>
                  <a:gd name="T35" fmla="*/ 1222 h 1620"/>
                  <a:gd name="T36" fmla="*/ 952 w 1374"/>
                  <a:gd name="T37" fmla="*/ 1542 h 1620"/>
                  <a:gd name="T38" fmla="*/ 1068 w 1374"/>
                  <a:gd name="T39" fmla="*/ 1560 h 1620"/>
                  <a:gd name="T40" fmla="*/ 1292 w 1374"/>
                  <a:gd name="T41" fmla="*/ 1434 h 1620"/>
                  <a:gd name="T42" fmla="*/ 1236 w 1374"/>
                  <a:gd name="T43" fmla="*/ 1276 h 1620"/>
                  <a:gd name="T44" fmla="*/ 1326 w 1374"/>
                  <a:gd name="T45" fmla="*/ 1330 h 1620"/>
                  <a:gd name="T46" fmla="*/ 1330 w 1374"/>
                  <a:gd name="T47" fmla="*/ 1438 h 1620"/>
                  <a:gd name="T48" fmla="*/ 1048 w 1374"/>
                  <a:gd name="T49" fmla="*/ 1614 h 1620"/>
                  <a:gd name="T50" fmla="*/ 900 w 1374"/>
                  <a:gd name="T51" fmla="*/ 1570 h 1620"/>
                  <a:gd name="T52" fmla="*/ 578 w 1374"/>
                  <a:gd name="T53" fmla="*/ 1546 h 1620"/>
                  <a:gd name="T54" fmla="*/ 356 w 1374"/>
                  <a:gd name="T55" fmla="*/ 1606 h 1620"/>
                  <a:gd name="T56" fmla="*/ 0 w 1374"/>
                  <a:gd name="T57" fmla="*/ 1464 h 1620"/>
                  <a:gd name="T58" fmla="*/ 14 w 1374"/>
                  <a:gd name="T59" fmla="*/ 1256 h 1620"/>
                  <a:gd name="T60" fmla="*/ 166 w 1374"/>
                  <a:gd name="T61" fmla="*/ 1186 h 1620"/>
                  <a:gd name="T62" fmla="*/ 438 w 1374"/>
                  <a:gd name="T63" fmla="*/ 716 h 1620"/>
                  <a:gd name="T64" fmla="*/ 358 w 1374"/>
                  <a:gd name="T65" fmla="*/ 934 h 1620"/>
                  <a:gd name="T66" fmla="*/ 288 w 1374"/>
                  <a:gd name="T67" fmla="*/ 1036 h 1620"/>
                  <a:gd name="T68" fmla="*/ 326 w 1374"/>
                  <a:gd name="T69" fmla="*/ 1124 h 1620"/>
                  <a:gd name="T70" fmla="*/ 520 w 1374"/>
                  <a:gd name="T71" fmla="*/ 1354 h 1620"/>
                  <a:gd name="T72" fmla="*/ 524 w 1374"/>
                  <a:gd name="T73" fmla="*/ 1412 h 1620"/>
                  <a:gd name="T74" fmla="*/ 790 w 1374"/>
                  <a:gd name="T75" fmla="*/ 1418 h 1620"/>
                  <a:gd name="T76" fmla="*/ 892 w 1374"/>
                  <a:gd name="T77" fmla="*/ 1424 h 1620"/>
                  <a:gd name="T78" fmla="*/ 914 w 1374"/>
                  <a:gd name="T79" fmla="*/ 1402 h 1620"/>
                  <a:gd name="T80" fmla="*/ 948 w 1374"/>
                  <a:gd name="T81" fmla="*/ 1130 h 1620"/>
                  <a:gd name="T82" fmla="*/ 976 w 1374"/>
                  <a:gd name="T83" fmla="*/ 930 h 1620"/>
                  <a:gd name="T84" fmla="*/ 842 w 1374"/>
                  <a:gd name="T85" fmla="*/ 588 h 1620"/>
                  <a:gd name="T86" fmla="*/ 820 w 1374"/>
                  <a:gd name="T87" fmla="*/ 438 h 1620"/>
                  <a:gd name="T88" fmla="*/ 700 w 1374"/>
                  <a:gd name="T89" fmla="*/ 370 h 1620"/>
                  <a:gd name="T90" fmla="*/ 744 w 1374"/>
                  <a:gd name="T91" fmla="*/ 288 h 1620"/>
                  <a:gd name="T92" fmla="*/ 802 w 1374"/>
                  <a:gd name="T93" fmla="*/ 390 h 1620"/>
                  <a:gd name="T94" fmla="*/ 786 w 1374"/>
                  <a:gd name="T95" fmla="*/ 246 h 1620"/>
                  <a:gd name="T96" fmla="*/ 674 w 1374"/>
                  <a:gd name="T97" fmla="*/ 302 h 1620"/>
                  <a:gd name="T98" fmla="*/ 538 w 1374"/>
                  <a:gd name="T99" fmla="*/ 246 h 1620"/>
                  <a:gd name="T100" fmla="*/ 494 w 1374"/>
                  <a:gd name="T101" fmla="*/ 368 h 1620"/>
                  <a:gd name="T102" fmla="*/ 508 w 1374"/>
                  <a:gd name="T103" fmla="*/ 344 h 1620"/>
                  <a:gd name="T104" fmla="*/ 558 w 1374"/>
                  <a:gd name="T105" fmla="*/ 304 h 1620"/>
                  <a:gd name="T106" fmla="*/ 510 w 1374"/>
                  <a:gd name="T107" fmla="*/ 418 h 1620"/>
                  <a:gd name="T108" fmla="*/ 576 w 1374"/>
                  <a:gd name="T109" fmla="*/ 514 h 1620"/>
                  <a:gd name="T110" fmla="*/ 792 w 1374"/>
                  <a:gd name="T111" fmla="*/ 466 h 1620"/>
                  <a:gd name="T112" fmla="*/ 570 w 1374"/>
                  <a:gd name="T113" fmla="*/ 560 h 1620"/>
                  <a:gd name="T114" fmla="*/ 762 w 1374"/>
                  <a:gd name="T115" fmla="*/ 514 h 1620"/>
                  <a:gd name="T116" fmla="*/ 568 w 1374"/>
                  <a:gd name="T117" fmla="*/ 618 h 1620"/>
                  <a:gd name="T118" fmla="*/ 1078 w 1374"/>
                  <a:gd name="T119" fmla="*/ 892 h 1620"/>
                  <a:gd name="T120" fmla="*/ 1072 w 1374"/>
                  <a:gd name="T121" fmla="*/ 986 h 1620"/>
                  <a:gd name="T122" fmla="*/ 870 w 1374"/>
                  <a:gd name="T123" fmla="*/ 496 h 1620"/>
                  <a:gd name="T124" fmla="*/ 924 w 1374"/>
                  <a:gd name="T125" fmla="*/ 514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4" h="1620">
                    <a:moveTo>
                      <a:pt x="174" y="1170"/>
                    </a:moveTo>
                    <a:lnTo>
                      <a:pt x="174" y="1170"/>
                    </a:lnTo>
                    <a:lnTo>
                      <a:pt x="174" y="1188"/>
                    </a:lnTo>
                    <a:lnTo>
                      <a:pt x="172" y="1204"/>
                    </a:lnTo>
                    <a:lnTo>
                      <a:pt x="168" y="1218"/>
                    </a:lnTo>
                    <a:lnTo>
                      <a:pt x="162" y="1230"/>
                    </a:lnTo>
                    <a:lnTo>
                      <a:pt x="154" y="1238"/>
                    </a:lnTo>
                    <a:lnTo>
                      <a:pt x="142" y="1246"/>
                    </a:lnTo>
                    <a:lnTo>
                      <a:pt x="130" y="1252"/>
                    </a:lnTo>
                    <a:lnTo>
                      <a:pt x="114" y="1256"/>
                    </a:lnTo>
                    <a:lnTo>
                      <a:pt x="114" y="1256"/>
                    </a:lnTo>
                    <a:lnTo>
                      <a:pt x="88" y="1258"/>
                    </a:lnTo>
                    <a:lnTo>
                      <a:pt x="64" y="1258"/>
                    </a:lnTo>
                    <a:lnTo>
                      <a:pt x="64" y="1258"/>
                    </a:lnTo>
                    <a:lnTo>
                      <a:pt x="52" y="1260"/>
                    </a:lnTo>
                    <a:lnTo>
                      <a:pt x="42" y="1262"/>
                    </a:lnTo>
                    <a:lnTo>
                      <a:pt x="34" y="1266"/>
                    </a:lnTo>
                    <a:lnTo>
                      <a:pt x="28" y="1272"/>
                    </a:lnTo>
                    <a:lnTo>
                      <a:pt x="26" y="1278"/>
                    </a:lnTo>
                    <a:lnTo>
                      <a:pt x="24" y="1286"/>
                    </a:lnTo>
                    <a:lnTo>
                      <a:pt x="26" y="1294"/>
                    </a:lnTo>
                    <a:lnTo>
                      <a:pt x="30" y="1304"/>
                    </a:lnTo>
                    <a:lnTo>
                      <a:pt x="30" y="1304"/>
                    </a:lnTo>
                    <a:lnTo>
                      <a:pt x="40" y="1324"/>
                    </a:lnTo>
                    <a:lnTo>
                      <a:pt x="46" y="1342"/>
                    </a:lnTo>
                    <a:lnTo>
                      <a:pt x="50" y="1360"/>
                    </a:lnTo>
                    <a:lnTo>
                      <a:pt x="52" y="1378"/>
                    </a:lnTo>
                    <a:lnTo>
                      <a:pt x="52" y="1396"/>
                    </a:lnTo>
                    <a:lnTo>
                      <a:pt x="48" y="1416"/>
                    </a:lnTo>
                    <a:lnTo>
                      <a:pt x="42" y="1434"/>
                    </a:lnTo>
                    <a:lnTo>
                      <a:pt x="32" y="1452"/>
                    </a:lnTo>
                    <a:lnTo>
                      <a:pt x="32" y="1452"/>
                    </a:lnTo>
                    <a:lnTo>
                      <a:pt x="32" y="1456"/>
                    </a:lnTo>
                    <a:lnTo>
                      <a:pt x="32" y="1460"/>
                    </a:lnTo>
                    <a:lnTo>
                      <a:pt x="36" y="1472"/>
                    </a:lnTo>
                    <a:lnTo>
                      <a:pt x="42" y="1484"/>
                    </a:lnTo>
                    <a:lnTo>
                      <a:pt x="50" y="1492"/>
                    </a:lnTo>
                    <a:lnTo>
                      <a:pt x="50" y="1492"/>
                    </a:lnTo>
                    <a:lnTo>
                      <a:pt x="60" y="1498"/>
                    </a:lnTo>
                    <a:lnTo>
                      <a:pt x="72" y="1500"/>
                    </a:lnTo>
                    <a:lnTo>
                      <a:pt x="98" y="1506"/>
                    </a:lnTo>
                    <a:lnTo>
                      <a:pt x="98" y="1506"/>
                    </a:lnTo>
                    <a:lnTo>
                      <a:pt x="216" y="1536"/>
                    </a:lnTo>
                    <a:lnTo>
                      <a:pt x="276" y="1550"/>
                    </a:lnTo>
                    <a:lnTo>
                      <a:pt x="336" y="1564"/>
                    </a:lnTo>
                    <a:lnTo>
                      <a:pt x="336" y="1564"/>
                    </a:lnTo>
                    <a:lnTo>
                      <a:pt x="360" y="1568"/>
                    </a:lnTo>
                    <a:lnTo>
                      <a:pt x="386" y="1572"/>
                    </a:lnTo>
                    <a:lnTo>
                      <a:pt x="412" y="1572"/>
                    </a:lnTo>
                    <a:lnTo>
                      <a:pt x="438" y="1570"/>
                    </a:lnTo>
                    <a:lnTo>
                      <a:pt x="438" y="1570"/>
                    </a:lnTo>
                    <a:lnTo>
                      <a:pt x="452" y="1566"/>
                    </a:lnTo>
                    <a:lnTo>
                      <a:pt x="464" y="1560"/>
                    </a:lnTo>
                    <a:lnTo>
                      <a:pt x="476" y="1552"/>
                    </a:lnTo>
                    <a:lnTo>
                      <a:pt x="484" y="1542"/>
                    </a:lnTo>
                    <a:lnTo>
                      <a:pt x="490" y="1532"/>
                    </a:lnTo>
                    <a:lnTo>
                      <a:pt x="494" y="1518"/>
                    </a:lnTo>
                    <a:lnTo>
                      <a:pt x="494" y="1504"/>
                    </a:lnTo>
                    <a:lnTo>
                      <a:pt x="494" y="1488"/>
                    </a:lnTo>
                    <a:lnTo>
                      <a:pt x="494" y="1488"/>
                    </a:lnTo>
                    <a:lnTo>
                      <a:pt x="490" y="1468"/>
                    </a:lnTo>
                    <a:lnTo>
                      <a:pt x="486" y="1448"/>
                    </a:lnTo>
                    <a:lnTo>
                      <a:pt x="480" y="1430"/>
                    </a:lnTo>
                    <a:lnTo>
                      <a:pt x="472" y="1412"/>
                    </a:lnTo>
                    <a:lnTo>
                      <a:pt x="472" y="1412"/>
                    </a:lnTo>
                    <a:lnTo>
                      <a:pt x="386" y="1284"/>
                    </a:lnTo>
                    <a:lnTo>
                      <a:pt x="344" y="1220"/>
                    </a:lnTo>
                    <a:lnTo>
                      <a:pt x="298" y="1158"/>
                    </a:lnTo>
                    <a:lnTo>
                      <a:pt x="298" y="1158"/>
                    </a:lnTo>
                    <a:lnTo>
                      <a:pt x="290" y="1146"/>
                    </a:lnTo>
                    <a:lnTo>
                      <a:pt x="278" y="1134"/>
                    </a:lnTo>
                    <a:lnTo>
                      <a:pt x="266" y="1124"/>
                    </a:lnTo>
                    <a:lnTo>
                      <a:pt x="254" y="1118"/>
                    </a:lnTo>
                    <a:lnTo>
                      <a:pt x="240" y="1114"/>
                    </a:lnTo>
                    <a:lnTo>
                      <a:pt x="224" y="1112"/>
                    </a:lnTo>
                    <a:lnTo>
                      <a:pt x="208" y="1116"/>
                    </a:lnTo>
                    <a:lnTo>
                      <a:pt x="190" y="1122"/>
                    </a:lnTo>
                    <a:lnTo>
                      <a:pt x="190" y="1122"/>
                    </a:lnTo>
                    <a:lnTo>
                      <a:pt x="186" y="1108"/>
                    </a:lnTo>
                    <a:lnTo>
                      <a:pt x="184" y="1092"/>
                    </a:lnTo>
                    <a:lnTo>
                      <a:pt x="184" y="1078"/>
                    </a:lnTo>
                    <a:lnTo>
                      <a:pt x="184" y="1064"/>
                    </a:lnTo>
                    <a:lnTo>
                      <a:pt x="186" y="1050"/>
                    </a:lnTo>
                    <a:lnTo>
                      <a:pt x="190" y="1036"/>
                    </a:lnTo>
                    <a:lnTo>
                      <a:pt x="200" y="1008"/>
                    </a:lnTo>
                    <a:lnTo>
                      <a:pt x="200" y="1008"/>
                    </a:lnTo>
                    <a:lnTo>
                      <a:pt x="232" y="940"/>
                    </a:lnTo>
                    <a:lnTo>
                      <a:pt x="248" y="906"/>
                    </a:lnTo>
                    <a:lnTo>
                      <a:pt x="262" y="870"/>
                    </a:lnTo>
                    <a:lnTo>
                      <a:pt x="262" y="870"/>
                    </a:lnTo>
                    <a:lnTo>
                      <a:pt x="280" y="820"/>
                    </a:lnTo>
                    <a:lnTo>
                      <a:pt x="304" y="772"/>
                    </a:lnTo>
                    <a:lnTo>
                      <a:pt x="316" y="748"/>
                    </a:lnTo>
                    <a:lnTo>
                      <a:pt x="332" y="726"/>
                    </a:lnTo>
                    <a:lnTo>
                      <a:pt x="348" y="704"/>
                    </a:lnTo>
                    <a:lnTo>
                      <a:pt x="364" y="682"/>
                    </a:lnTo>
                    <a:lnTo>
                      <a:pt x="364" y="682"/>
                    </a:lnTo>
                    <a:lnTo>
                      <a:pt x="378" y="666"/>
                    </a:lnTo>
                    <a:lnTo>
                      <a:pt x="390" y="650"/>
                    </a:lnTo>
                    <a:lnTo>
                      <a:pt x="390" y="650"/>
                    </a:lnTo>
                    <a:lnTo>
                      <a:pt x="406" y="628"/>
                    </a:lnTo>
                    <a:lnTo>
                      <a:pt x="422" y="604"/>
                    </a:lnTo>
                    <a:lnTo>
                      <a:pt x="434" y="578"/>
                    </a:lnTo>
                    <a:lnTo>
                      <a:pt x="444" y="552"/>
                    </a:lnTo>
                    <a:lnTo>
                      <a:pt x="452" y="526"/>
                    </a:lnTo>
                    <a:lnTo>
                      <a:pt x="456" y="498"/>
                    </a:lnTo>
                    <a:lnTo>
                      <a:pt x="456" y="468"/>
                    </a:lnTo>
                    <a:lnTo>
                      <a:pt x="452" y="438"/>
                    </a:lnTo>
                    <a:lnTo>
                      <a:pt x="452" y="438"/>
                    </a:lnTo>
                    <a:lnTo>
                      <a:pt x="448" y="406"/>
                    </a:lnTo>
                    <a:lnTo>
                      <a:pt x="446" y="374"/>
                    </a:lnTo>
                    <a:lnTo>
                      <a:pt x="444" y="310"/>
                    </a:lnTo>
                    <a:lnTo>
                      <a:pt x="446" y="246"/>
                    </a:lnTo>
                    <a:lnTo>
                      <a:pt x="450" y="182"/>
                    </a:lnTo>
                    <a:lnTo>
                      <a:pt x="450" y="182"/>
                    </a:lnTo>
                    <a:lnTo>
                      <a:pt x="452" y="162"/>
                    </a:lnTo>
                    <a:lnTo>
                      <a:pt x="456" y="144"/>
                    </a:lnTo>
                    <a:lnTo>
                      <a:pt x="462" y="124"/>
                    </a:lnTo>
                    <a:lnTo>
                      <a:pt x="470" y="108"/>
                    </a:lnTo>
                    <a:lnTo>
                      <a:pt x="478" y="92"/>
                    </a:lnTo>
                    <a:lnTo>
                      <a:pt x="488" y="76"/>
                    </a:lnTo>
                    <a:lnTo>
                      <a:pt x="500" y="62"/>
                    </a:lnTo>
                    <a:lnTo>
                      <a:pt x="514" y="50"/>
                    </a:lnTo>
                    <a:lnTo>
                      <a:pt x="528" y="40"/>
                    </a:lnTo>
                    <a:lnTo>
                      <a:pt x="544" y="30"/>
                    </a:lnTo>
                    <a:lnTo>
                      <a:pt x="560" y="20"/>
                    </a:lnTo>
                    <a:lnTo>
                      <a:pt x="578" y="14"/>
                    </a:lnTo>
                    <a:lnTo>
                      <a:pt x="596" y="8"/>
                    </a:lnTo>
                    <a:lnTo>
                      <a:pt x="614" y="4"/>
                    </a:lnTo>
                    <a:lnTo>
                      <a:pt x="634" y="2"/>
                    </a:lnTo>
                    <a:lnTo>
                      <a:pt x="656" y="0"/>
                    </a:lnTo>
                    <a:lnTo>
                      <a:pt x="656" y="0"/>
                    </a:lnTo>
                    <a:lnTo>
                      <a:pt x="686" y="2"/>
                    </a:lnTo>
                    <a:lnTo>
                      <a:pt x="718" y="6"/>
                    </a:lnTo>
                    <a:lnTo>
                      <a:pt x="746" y="12"/>
                    </a:lnTo>
                    <a:lnTo>
                      <a:pt x="772" y="20"/>
                    </a:lnTo>
                    <a:lnTo>
                      <a:pt x="798" y="32"/>
                    </a:lnTo>
                    <a:lnTo>
                      <a:pt x="822" y="46"/>
                    </a:lnTo>
                    <a:lnTo>
                      <a:pt x="844" y="60"/>
                    </a:lnTo>
                    <a:lnTo>
                      <a:pt x="864" y="78"/>
                    </a:lnTo>
                    <a:lnTo>
                      <a:pt x="882" y="98"/>
                    </a:lnTo>
                    <a:lnTo>
                      <a:pt x="898" y="120"/>
                    </a:lnTo>
                    <a:lnTo>
                      <a:pt x="910" y="144"/>
                    </a:lnTo>
                    <a:lnTo>
                      <a:pt x="922" y="168"/>
                    </a:lnTo>
                    <a:lnTo>
                      <a:pt x="930" y="196"/>
                    </a:lnTo>
                    <a:lnTo>
                      <a:pt x="938" y="224"/>
                    </a:lnTo>
                    <a:lnTo>
                      <a:pt x="940" y="254"/>
                    </a:lnTo>
                    <a:lnTo>
                      <a:pt x="942" y="286"/>
                    </a:lnTo>
                    <a:lnTo>
                      <a:pt x="942" y="286"/>
                    </a:lnTo>
                    <a:lnTo>
                      <a:pt x="944" y="344"/>
                    </a:lnTo>
                    <a:lnTo>
                      <a:pt x="946" y="370"/>
                    </a:lnTo>
                    <a:lnTo>
                      <a:pt x="950" y="398"/>
                    </a:lnTo>
                    <a:lnTo>
                      <a:pt x="956" y="426"/>
                    </a:lnTo>
                    <a:lnTo>
                      <a:pt x="962" y="452"/>
                    </a:lnTo>
                    <a:lnTo>
                      <a:pt x="968" y="478"/>
                    </a:lnTo>
                    <a:lnTo>
                      <a:pt x="978" y="502"/>
                    </a:lnTo>
                    <a:lnTo>
                      <a:pt x="988" y="528"/>
                    </a:lnTo>
                    <a:lnTo>
                      <a:pt x="998" y="552"/>
                    </a:lnTo>
                    <a:lnTo>
                      <a:pt x="1012" y="576"/>
                    </a:lnTo>
                    <a:lnTo>
                      <a:pt x="1024" y="600"/>
                    </a:lnTo>
                    <a:lnTo>
                      <a:pt x="1040" y="622"/>
                    </a:lnTo>
                    <a:lnTo>
                      <a:pt x="1056" y="646"/>
                    </a:lnTo>
                    <a:lnTo>
                      <a:pt x="1074" y="668"/>
                    </a:lnTo>
                    <a:lnTo>
                      <a:pt x="1094" y="690"/>
                    </a:lnTo>
                    <a:lnTo>
                      <a:pt x="1094" y="690"/>
                    </a:lnTo>
                    <a:lnTo>
                      <a:pt x="1110" y="710"/>
                    </a:lnTo>
                    <a:lnTo>
                      <a:pt x="1126" y="730"/>
                    </a:lnTo>
                    <a:lnTo>
                      <a:pt x="1140" y="750"/>
                    </a:lnTo>
                    <a:lnTo>
                      <a:pt x="1152" y="772"/>
                    </a:lnTo>
                    <a:lnTo>
                      <a:pt x="1176" y="814"/>
                    </a:lnTo>
                    <a:lnTo>
                      <a:pt x="1196" y="860"/>
                    </a:lnTo>
                    <a:lnTo>
                      <a:pt x="1212" y="908"/>
                    </a:lnTo>
                    <a:lnTo>
                      <a:pt x="1224" y="956"/>
                    </a:lnTo>
                    <a:lnTo>
                      <a:pt x="1232" y="1006"/>
                    </a:lnTo>
                    <a:lnTo>
                      <a:pt x="1236" y="1056"/>
                    </a:lnTo>
                    <a:lnTo>
                      <a:pt x="1236" y="1056"/>
                    </a:lnTo>
                    <a:lnTo>
                      <a:pt x="1236" y="1072"/>
                    </a:lnTo>
                    <a:lnTo>
                      <a:pt x="1234" y="1088"/>
                    </a:lnTo>
                    <a:lnTo>
                      <a:pt x="1230" y="1104"/>
                    </a:lnTo>
                    <a:lnTo>
                      <a:pt x="1224" y="1120"/>
                    </a:lnTo>
                    <a:lnTo>
                      <a:pt x="1218" y="1134"/>
                    </a:lnTo>
                    <a:lnTo>
                      <a:pt x="1208" y="1150"/>
                    </a:lnTo>
                    <a:lnTo>
                      <a:pt x="1198" y="1164"/>
                    </a:lnTo>
                    <a:lnTo>
                      <a:pt x="1188" y="1178"/>
                    </a:lnTo>
                    <a:lnTo>
                      <a:pt x="1176" y="1192"/>
                    </a:lnTo>
                    <a:lnTo>
                      <a:pt x="1162" y="1204"/>
                    </a:lnTo>
                    <a:lnTo>
                      <a:pt x="1148" y="1214"/>
                    </a:lnTo>
                    <a:lnTo>
                      <a:pt x="1134" y="1222"/>
                    </a:lnTo>
                    <a:lnTo>
                      <a:pt x="1120" y="1230"/>
                    </a:lnTo>
                    <a:lnTo>
                      <a:pt x="1106" y="1236"/>
                    </a:lnTo>
                    <a:lnTo>
                      <a:pt x="1092" y="1240"/>
                    </a:lnTo>
                    <a:lnTo>
                      <a:pt x="1078" y="1242"/>
                    </a:lnTo>
                    <a:lnTo>
                      <a:pt x="1078" y="1242"/>
                    </a:lnTo>
                    <a:lnTo>
                      <a:pt x="1066" y="1242"/>
                    </a:lnTo>
                    <a:lnTo>
                      <a:pt x="1054" y="1240"/>
                    </a:lnTo>
                    <a:lnTo>
                      <a:pt x="1042" y="1236"/>
                    </a:lnTo>
                    <a:lnTo>
                      <a:pt x="1032" y="1232"/>
                    </a:lnTo>
                    <a:lnTo>
                      <a:pt x="1022" y="1226"/>
                    </a:lnTo>
                    <a:lnTo>
                      <a:pt x="1014" y="1218"/>
                    </a:lnTo>
                    <a:lnTo>
                      <a:pt x="1008" y="1208"/>
                    </a:lnTo>
                    <a:lnTo>
                      <a:pt x="1000" y="1196"/>
                    </a:lnTo>
                    <a:lnTo>
                      <a:pt x="1000" y="1196"/>
                    </a:lnTo>
                    <a:lnTo>
                      <a:pt x="994" y="1184"/>
                    </a:lnTo>
                    <a:lnTo>
                      <a:pt x="988" y="1172"/>
                    </a:lnTo>
                    <a:lnTo>
                      <a:pt x="988" y="1172"/>
                    </a:lnTo>
                    <a:lnTo>
                      <a:pt x="972" y="1158"/>
                    </a:lnTo>
                    <a:lnTo>
                      <a:pt x="964" y="1152"/>
                    </a:lnTo>
                    <a:lnTo>
                      <a:pt x="958" y="1152"/>
                    </a:lnTo>
                    <a:lnTo>
                      <a:pt x="958" y="1152"/>
                    </a:lnTo>
                    <a:lnTo>
                      <a:pt x="950" y="1154"/>
                    </a:lnTo>
                    <a:lnTo>
                      <a:pt x="942" y="1162"/>
                    </a:lnTo>
                    <a:lnTo>
                      <a:pt x="936" y="1170"/>
                    </a:lnTo>
                    <a:lnTo>
                      <a:pt x="934" y="1180"/>
                    </a:lnTo>
                    <a:lnTo>
                      <a:pt x="934" y="1180"/>
                    </a:lnTo>
                    <a:lnTo>
                      <a:pt x="932" y="1200"/>
                    </a:lnTo>
                    <a:lnTo>
                      <a:pt x="932" y="1222"/>
                    </a:lnTo>
                    <a:lnTo>
                      <a:pt x="932" y="1266"/>
                    </a:lnTo>
                    <a:lnTo>
                      <a:pt x="932" y="1266"/>
                    </a:lnTo>
                    <a:lnTo>
                      <a:pt x="940" y="1432"/>
                    </a:lnTo>
                    <a:lnTo>
                      <a:pt x="940" y="1432"/>
                    </a:lnTo>
                    <a:lnTo>
                      <a:pt x="938" y="1456"/>
                    </a:lnTo>
                    <a:lnTo>
                      <a:pt x="936" y="1480"/>
                    </a:lnTo>
                    <a:lnTo>
                      <a:pt x="936" y="1480"/>
                    </a:lnTo>
                    <a:lnTo>
                      <a:pt x="936" y="1494"/>
                    </a:lnTo>
                    <a:lnTo>
                      <a:pt x="938" y="1508"/>
                    </a:lnTo>
                    <a:lnTo>
                      <a:pt x="942" y="1520"/>
                    </a:lnTo>
                    <a:lnTo>
                      <a:pt x="946" y="1532"/>
                    </a:lnTo>
                    <a:lnTo>
                      <a:pt x="952" y="1542"/>
                    </a:lnTo>
                    <a:lnTo>
                      <a:pt x="960" y="1550"/>
                    </a:lnTo>
                    <a:lnTo>
                      <a:pt x="966" y="1558"/>
                    </a:lnTo>
                    <a:lnTo>
                      <a:pt x="976" y="1564"/>
                    </a:lnTo>
                    <a:lnTo>
                      <a:pt x="986" y="1570"/>
                    </a:lnTo>
                    <a:lnTo>
                      <a:pt x="996" y="1572"/>
                    </a:lnTo>
                    <a:lnTo>
                      <a:pt x="1006" y="1574"/>
                    </a:lnTo>
                    <a:lnTo>
                      <a:pt x="1018" y="1574"/>
                    </a:lnTo>
                    <a:lnTo>
                      <a:pt x="1030" y="1574"/>
                    </a:lnTo>
                    <a:lnTo>
                      <a:pt x="1042" y="1570"/>
                    </a:lnTo>
                    <a:lnTo>
                      <a:pt x="1056" y="1566"/>
                    </a:lnTo>
                    <a:lnTo>
                      <a:pt x="1068" y="1560"/>
                    </a:lnTo>
                    <a:lnTo>
                      <a:pt x="1068" y="1560"/>
                    </a:lnTo>
                    <a:lnTo>
                      <a:pt x="1082" y="1552"/>
                    </a:lnTo>
                    <a:lnTo>
                      <a:pt x="1092" y="1544"/>
                    </a:lnTo>
                    <a:lnTo>
                      <a:pt x="1092" y="1544"/>
                    </a:lnTo>
                    <a:lnTo>
                      <a:pt x="1114" y="1526"/>
                    </a:lnTo>
                    <a:lnTo>
                      <a:pt x="1136" y="1510"/>
                    </a:lnTo>
                    <a:lnTo>
                      <a:pt x="1158" y="1496"/>
                    </a:lnTo>
                    <a:lnTo>
                      <a:pt x="1182" y="1482"/>
                    </a:lnTo>
                    <a:lnTo>
                      <a:pt x="1206" y="1470"/>
                    </a:lnTo>
                    <a:lnTo>
                      <a:pt x="1232" y="1458"/>
                    </a:lnTo>
                    <a:lnTo>
                      <a:pt x="1282" y="1438"/>
                    </a:lnTo>
                    <a:lnTo>
                      <a:pt x="1282" y="1438"/>
                    </a:lnTo>
                    <a:lnTo>
                      <a:pt x="1292" y="1434"/>
                    </a:lnTo>
                    <a:lnTo>
                      <a:pt x="1302" y="1428"/>
                    </a:lnTo>
                    <a:lnTo>
                      <a:pt x="1320" y="1416"/>
                    </a:lnTo>
                    <a:lnTo>
                      <a:pt x="1354" y="1386"/>
                    </a:lnTo>
                    <a:lnTo>
                      <a:pt x="1354" y="1386"/>
                    </a:lnTo>
                    <a:lnTo>
                      <a:pt x="1320" y="1360"/>
                    </a:lnTo>
                    <a:lnTo>
                      <a:pt x="1304" y="1348"/>
                    </a:lnTo>
                    <a:lnTo>
                      <a:pt x="1286" y="1336"/>
                    </a:lnTo>
                    <a:lnTo>
                      <a:pt x="1286" y="1336"/>
                    </a:lnTo>
                    <a:lnTo>
                      <a:pt x="1270" y="1326"/>
                    </a:lnTo>
                    <a:lnTo>
                      <a:pt x="1254" y="1312"/>
                    </a:lnTo>
                    <a:lnTo>
                      <a:pt x="1244" y="1296"/>
                    </a:lnTo>
                    <a:lnTo>
                      <a:pt x="1236" y="1276"/>
                    </a:lnTo>
                    <a:lnTo>
                      <a:pt x="1232" y="1256"/>
                    </a:lnTo>
                    <a:lnTo>
                      <a:pt x="1230" y="1232"/>
                    </a:lnTo>
                    <a:lnTo>
                      <a:pt x="1234" y="1208"/>
                    </a:lnTo>
                    <a:lnTo>
                      <a:pt x="1242" y="1182"/>
                    </a:lnTo>
                    <a:lnTo>
                      <a:pt x="1242" y="1182"/>
                    </a:lnTo>
                    <a:lnTo>
                      <a:pt x="1244" y="1210"/>
                    </a:lnTo>
                    <a:lnTo>
                      <a:pt x="1252" y="1236"/>
                    </a:lnTo>
                    <a:lnTo>
                      <a:pt x="1260" y="1260"/>
                    </a:lnTo>
                    <a:lnTo>
                      <a:pt x="1274" y="1280"/>
                    </a:lnTo>
                    <a:lnTo>
                      <a:pt x="1288" y="1298"/>
                    </a:lnTo>
                    <a:lnTo>
                      <a:pt x="1306" y="1316"/>
                    </a:lnTo>
                    <a:lnTo>
                      <a:pt x="1326" y="1330"/>
                    </a:lnTo>
                    <a:lnTo>
                      <a:pt x="1348" y="1344"/>
                    </a:lnTo>
                    <a:lnTo>
                      <a:pt x="1348" y="1344"/>
                    </a:lnTo>
                    <a:lnTo>
                      <a:pt x="1360" y="1352"/>
                    </a:lnTo>
                    <a:lnTo>
                      <a:pt x="1368" y="1360"/>
                    </a:lnTo>
                    <a:lnTo>
                      <a:pt x="1374" y="1370"/>
                    </a:lnTo>
                    <a:lnTo>
                      <a:pt x="1374" y="1382"/>
                    </a:lnTo>
                    <a:lnTo>
                      <a:pt x="1374" y="1392"/>
                    </a:lnTo>
                    <a:lnTo>
                      <a:pt x="1368" y="1404"/>
                    </a:lnTo>
                    <a:lnTo>
                      <a:pt x="1360" y="1414"/>
                    </a:lnTo>
                    <a:lnTo>
                      <a:pt x="1350" y="1424"/>
                    </a:lnTo>
                    <a:lnTo>
                      <a:pt x="1350" y="1424"/>
                    </a:lnTo>
                    <a:lnTo>
                      <a:pt x="1330" y="1438"/>
                    </a:lnTo>
                    <a:lnTo>
                      <a:pt x="1310" y="1450"/>
                    </a:lnTo>
                    <a:lnTo>
                      <a:pt x="1288" y="1462"/>
                    </a:lnTo>
                    <a:lnTo>
                      <a:pt x="1268" y="1474"/>
                    </a:lnTo>
                    <a:lnTo>
                      <a:pt x="1268" y="1474"/>
                    </a:lnTo>
                    <a:lnTo>
                      <a:pt x="1182" y="1528"/>
                    </a:lnTo>
                    <a:lnTo>
                      <a:pt x="1140" y="1558"/>
                    </a:lnTo>
                    <a:lnTo>
                      <a:pt x="1100" y="1588"/>
                    </a:lnTo>
                    <a:lnTo>
                      <a:pt x="1100" y="1588"/>
                    </a:lnTo>
                    <a:lnTo>
                      <a:pt x="1088" y="1596"/>
                    </a:lnTo>
                    <a:lnTo>
                      <a:pt x="1074" y="1602"/>
                    </a:lnTo>
                    <a:lnTo>
                      <a:pt x="1062" y="1608"/>
                    </a:lnTo>
                    <a:lnTo>
                      <a:pt x="1048" y="1614"/>
                    </a:lnTo>
                    <a:lnTo>
                      <a:pt x="1036" y="1616"/>
                    </a:lnTo>
                    <a:lnTo>
                      <a:pt x="1022" y="1618"/>
                    </a:lnTo>
                    <a:lnTo>
                      <a:pt x="1008" y="1620"/>
                    </a:lnTo>
                    <a:lnTo>
                      <a:pt x="996" y="1618"/>
                    </a:lnTo>
                    <a:lnTo>
                      <a:pt x="982" y="1616"/>
                    </a:lnTo>
                    <a:lnTo>
                      <a:pt x="968" y="1614"/>
                    </a:lnTo>
                    <a:lnTo>
                      <a:pt x="956" y="1610"/>
                    </a:lnTo>
                    <a:lnTo>
                      <a:pt x="944" y="1604"/>
                    </a:lnTo>
                    <a:lnTo>
                      <a:pt x="932" y="1598"/>
                    </a:lnTo>
                    <a:lnTo>
                      <a:pt x="920" y="1590"/>
                    </a:lnTo>
                    <a:lnTo>
                      <a:pt x="910" y="1580"/>
                    </a:lnTo>
                    <a:lnTo>
                      <a:pt x="900" y="1570"/>
                    </a:lnTo>
                    <a:lnTo>
                      <a:pt x="900" y="1570"/>
                    </a:lnTo>
                    <a:lnTo>
                      <a:pt x="888" y="1558"/>
                    </a:lnTo>
                    <a:lnTo>
                      <a:pt x="872" y="1548"/>
                    </a:lnTo>
                    <a:lnTo>
                      <a:pt x="854" y="1540"/>
                    </a:lnTo>
                    <a:lnTo>
                      <a:pt x="838" y="1538"/>
                    </a:lnTo>
                    <a:lnTo>
                      <a:pt x="838" y="1538"/>
                    </a:lnTo>
                    <a:lnTo>
                      <a:pt x="780" y="1536"/>
                    </a:lnTo>
                    <a:lnTo>
                      <a:pt x="724" y="1534"/>
                    </a:lnTo>
                    <a:lnTo>
                      <a:pt x="666" y="1536"/>
                    </a:lnTo>
                    <a:lnTo>
                      <a:pt x="610" y="1540"/>
                    </a:lnTo>
                    <a:lnTo>
                      <a:pt x="610" y="1540"/>
                    </a:lnTo>
                    <a:lnTo>
                      <a:pt x="578" y="1546"/>
                    </a:lnTo>
                    <a:lnTo>
                      <a:pt x="546" y="1556"/>
                    </a:lnTo>
                    <a:lnTo>
                      <a:pt x="516" y="1570"/>
                    </a:lnTo>
                    <a:lnTo>
                      <a:pt x="488" y="1584"/>
                    </a:lnTo>
                    <a:lnTo>
                      <a:pt x="488" y="1584"/>
                    </a:lnTo>
                    <a:lnTo>
                      <a:pt x="472" y="1594"/>
                    </a:lnTo>
                    <a:lnTo>
                      <a:pt x="456" y="1602"/>
                    </a:lnTo>
                    <a:lnTo>
                      <a:pt x="440" y="1608"/>
                    </a:lnTo>
                    <a:lnTo>
                      <a:pt x="424" y="1610"/>
                    </a:lnTo>
                    <a:lnTo>
                      <a:pt x="408" y="1612"/>
                    </a:lnTo>
                    <a:lnTo>
                      <a:pt x="392" y="1612"/>
                    </a:lnTo>
                    <a:lnTo>
                      <a:pt x="374" y="1610"/>
                    </a:lnTo>
                    <a:lnTo>
                      <a:pt x="356" y="1606"/>
                    </a:lnTo>
                    <a:lnTo>
                      <a:pt x="356" y="1606"/>
                    </a:lnTo>
                    <a:lnTo>
                      <a:pt x="214" y="1566"/>
                    </a:lnTo>
                    <a:lnTo>
                      <a:pt x="72" y="1530"/>
                    </a:lnTo>
                    <a:lnTo>
                      <a:pt x="72" y="1530"/>
                    </a:lnTo>
                    <a:lnTo>
                      <a:pt x="46" y="1522"/>
                    </a:lnTo>
                    <a:lnTo>
                      <a:pt x="28" y="1514"/>
                    </a:lnTo>
                    <a:lnTo>
                      <a:pt x="14" y="1506"/>
                    </a:lnTo>
                    <a:lnTo>
                      <a:pt x="8" y="1500"/>
                    </a:lnTo>
                    <a:lnTo>
                      <a:pt x="4" y="1494"/>
                    </a:lnTo>
                    <a:lnTo>
                      <a:pt x="2" y="1488"/>
                    </a:lnTo>
                    <a:lnTo>
                      <a:pt x="0" y="1480"/>
                    </a:lnTo>
                    <a:lnTo>
                      <a:pt x="0" y="1464"/>
                    </a:lnTo>
                    <a:lnTo>
                      <a:pt x="4" y="1444"/>
                    </a:lnTo>
                    <a:lnTo>
                      <a:pt x="10" y="1420"/>
                    </a:lnTo>
                    <a:lnTo>
                      <a:pt x="10" y="1420"/>
                    </a:lnTo>
                    <a:lnTo>
                      <a:pt x="16" y="1396"/>
                    </a:lnTo>
                    <a:lnTo>
                      <a:pt x="18" y="1370"/>
                    </a:lnTo>
                    <a:lnTo>
                      <a:pt x="16" y="1344"/>
                    </a:lnTo>
                    <a:lnTo>
                      <a:pt x="12" y="1318"/>
                    </a:lnTo>
                    <a:lnTo>
                      <a:pt x="12" y="1318"/>
                    </a:lnTo>
                    <a:lnTo>
                      <a:pt x="10" y="1298"/>
                    </a:lnTo>
                    <a:lnTo>
                      <a:pt x="8" y="1280"/>
                    </a:lnTo>
                    <a:lnTo>
                      <a:pt x="10" y="1266"/>
                    </a:lnTo>
                    <a:lnTo>
                      <a:pt x="14" y="1256"/>
                    </a:lnTo>
                    <a:lnTo>
                      <a:pt x="22" y="1248"/>
                    </a:lnTo>
                    <a:lnTo>
                      <a:pt x="34" y="1242"/>
                    </a:lnTo>
                    <a:lnTo>
                      <a:pt x="50" y="1240"/>
                    </a:lnTo>
                    <a:lnTo>
                      <a:pt x="72" y="1238"/>
                    </a:lnTo>
                    <a:lnTo>
                      <a:pt x="72" y="1238"/>
                    </a:lnTo>
                    <a:lnTo>
                      <a:pt x="88" y="1236"/>
                    </a:lnTo>
                    <a:lnTo>
                      <a:pt x="104" y="1232"/>
                    </a:lnTo>
                    <a:lnTo>
                      <a:pt x="118" y="1226"/>
                    </a:lnTo>
                    <a:lnTo>
                      <a:pt x="132" y="1220"/>
                    </a:lnTo>
                    <a:lnTo>
                      <a:pt x="144" y="1210"/>
                    </a:lnTo>
                    <a:lnTo>
                      <a:pt x="156" y="1200"/>
                    </a:lnTo>
                    <a:lnTo>
                      <a:pt x="166" y="1186"/>
                    </a:lnTo>
                    <a:lnTo>
                      <a:pt x="174" y="1170"/>
                    </a:lnTo>
                    <a:lnTo>
                      <a:pt x="174" y="1170"/>
                    </a:lnTo>
                    <a:close/>
                    <a:moveTo>
                      <a:pt x="504" y="546"/>
                    </a:moveTo>
                    <a:lnTo>
                      <a:pt x="504" y="546"/>
                    </a:lnTo>
                    <a:lnTo>
                      <a:pt x="488" y="588"/>
                    </a:lnTo>
                    <a:lnTo>
                      <a:pt x="470" y="626"/>
                    </a:lnTo>
                    <a:lnTo>
                      <a:pt x="470" y="626"/>
                    </a:lnTo>
                    <a:lnTo>
                      <a:pt x="456" y="656"/>
                    </a:lnTo>
                    <a:lnTo>
                      <a:pt x="450" y="670"/>
                    </a:lnTo>
                    <a:lnTo>
                      <a:pt x="444" y="686"/>
                    </a:lnTo>
                    <a:lnTo>
                      <a:pt x="440" y="700"/>
                    </a:lnTo>
                    <a:lnTo>
                      <a:pt x="438" y="716"/>
                    </a:lnTo>
                    <a:lnTo>
                      <a:pt x="438" y="734"/>
                    </a:lnTo>
                    <a:lnTo>
                      <a:pt x="442" y="750"/>
                    </a:lnTo>
                    <a:lnTo>
                      <a:pt x="442" y="750"/>
                    </a:lnTo>
                    <a:lnTo>
                      <a:pt x="442" y="756"/>
                    </a:lnTo>
                    <a:lnTo>
                      <a:pt x="442" y="760"/>
                    </a:lnTo>
                    <a:lnTo>
                      <a:pt x="434" y="772"/>
                    </a:lnTo>
                    <a:lnTo>
                      <a:pt x="434" y="772"/>
                    </a:lnTo>
                    <a:lnTo>
                      <a:pt x="414" y="802"/>
                    </a:lnTo>
                    <a:lnTo>
                      <a:pt x="396" y="834"/>
                    </a:lnTo>
                    <a:lnTo>
                      <a:pt x="380" y="866"/>
                    </a:lnTo>
                    <a:lnTo>
                      <a:pt x="368" y="900"/>
                    </a:lnTo>
                    <a:lnTo>
                      <a:pt x="358" y="934"/>
                    </a:lnTo>
                    <a:lnTo>
                      <a:pt x="350" y="970"/>
                    </a:lnTo>
                    <a:lnTo>
                      <a:pt x="346" y="1006"/>
                    </a:lnTo>
                    <a:lnTo>
                      <a:pt x="346" y="1044"/>
                    </a:lnTo>
                    <a:lnTo>
                      <a:pt x="346" y="1044"/>
                    </a:lnTo>
                    <a:lnTo>
                      <a:pt x="346" y="1056"/>
                    </a:lnTo>
                    <a:lnTo>
                      <a:pt x="344" y="1070"/>
                    </a:lnTo>
                    <a:lnTo>
                      <a:pt x="338" y="1104"/>
                    </a:lnTo>
                    <a:lnTo>
                      <a:pt x="338" y="1104"/>
                    </a:lnTo>
                    <a:lnTo>
                      <a:pt x="318" y="1088"/>
                    </a:lnTo>
                    <a:lnTo>
                      <a:pt x="304" y="1072"/>
                    </a:lnTo>
                    <a:lnTo>
                      <a:pt x="296" y="1054"/>
                    </a:lnTo>
                    <a:lnTo>
                      <a:pt x="288" y="1036"/>
                    </a:lnTo>
                    <a:lnTo>
                      <a:pt x="284" y="1018"/>
                    </a:lnTo>
                    <a:lnTo>
                      <a:pt x="282" y="998"/>
                    </a:lnTo>
                    <a:lnTo>
                      <a:pt x="278" y="962"/>
                    </a:lnTo>
                    <a:lnTo>
                      <a:pt x="278" y="962"/>
                    </a:lnTo>
                    <a:lnTo>
                      <a:pt x="274" y="986"/>
                    </a:lnTo>
                    <a:lnTo>
                      <a:pt x="274" y="1008"/>
                    </a:lnTo>
                    <a:lnTo>
                      <a:pt x="274" y="1030"/>
                    </a:lnTo>
                    <a:lnTo>
                      <a:pt x="278" y="1050"/>
                    </a:lnTo>
                    <a:lnTo>
                      <a:pt x="284" y="1070"/>
                    </a:lnTo>
                    <a:lnTo>
                      <a:pt x="294" y="1090"/>
                    </a:lnTo>
                    <a:lnTo>
                      <a:pt x="308" y="1108"/>
                    </a:lnTo>
                    <a:lnTo>
                      <a:pt x="326" y="1124"/>
                    </a:lnTo>
                    <a:lnTo>
                      <a:pt x="326" y="1124"/>
                    </a:lnTo>
                    <a:lnTo>
                      <a:pt x="406" y="1192"/>
                    </a:lnTo>
                    <a:lnTo>
                      <a:pt x="488" y="1260"/>
                    </a:lnTo>
                    <a:lnTo>
                      <a:pt x="488" y="1260"/>
                    </a:lnTo>
                    <a:lnTo>
                      <a:pt x="506" y="1278"/>
                    </a:lnTo>
                    <a:lnTo>
                      <a:pt x="520" y="1294"/>
                    </a:lnTo>
                    <a:lnTo>
                      <a:pt x="528" y="1310"/>
                    </a:lnTo>
                    <a:lnTo>
                      <a:pt x="530" y="1318"/>
                    </a:lnTo>
                    <a:lnTo>
                      <a:pt x="532" y="1324"/>
                    </a:lnTo>
                    <a:lnTo>
                      <a:pt x="530" y="1332"/>
                    </a:lnTo>
                    <a:lnTo>
                      <a:pt x="528" y="1340"/>
                    </a:lnTo>
                    <a:lnTo>
                      <a:pt x="520" y="1354"/>
                    </a:lnTo>
                    <a:lnTo>
                      <a:pt x="506" y="1368"/>
                    </a:lnTo>
                    <a:lnTo>
                      <a:pt x="486" y="1382"/>
                    </a:lnTo>
                    <a:lnTo>
                      <a:pt x="486" y="1382"/>
                    </a:lnTo>
                    <a:lnTo>
                      <a:pt x="546" y="1518"/>
                    </a:lnTo>
                    <a:lnTo>
                      <a:pt x="546" y="1518"/>
                    </a:lnTo>
                    <a:lnTo>
                      <a:pt x="552" y="1504"/>
                    </a:lnTo>
                    <a:lnTo>
                      <a:pt x="554" y="1490"/>
                    </a:lnTo>
                    <a:lnTo>
                      <a:pt x="552" y="1478"/>
                    </a:lnTo>
                    <a:lnTo>
                      <a:pt x="548" y="1464"/>
                    </a:lnTo>
                    <a:lnTo>
                      <a:pt x="534" y="1438"/>
                    </a:lnTo>
                    <a:lnTo>
                      <a:pt x="528" y="1426"/>
                    </a:lnTo>
                    <a:lnTo>
                      <a:pt x="524" y="1412"/>
                    </a:lnTo>
                    <a:lnTo>
                      <a:pt x="524" y="1412"/>
                    </a:lnTo>
                    <a:lnTo>
                      <a:pt x="570" y="1428"/>
                    </a:lnTo>
                    <a:lnTo>
                      <a:pt x="594" y="1434"/>
                    </a:lnTo>
                    <a:lnTo>
                      <a:pt x="618" y="1440"/>
                    </a:lnTo>
                    <a:lnTo>
                      <a:pt x="642" y="1444"/>
                    </a:lnTo>
                    <a:lnTo>
                      <a:pt x="666" y="1446"/>
                    </a:lnTo>
                    <a:lnTo>
                      <a:pt x="692" y="1446"/>
                    </a:lnTo>
                    <a:lnTo>
                      <a:pt x="718" y="1442"/>
                    </a:lnTo>
                    <a:lnTo>
                      <a:pt x="718" y="1442"/>
                    </a:lnTo>
                    <a:lnTo>
                      <a:pt x="744" y="1436"/>
                    </a:lnTo>
                    <a:lnTo>
                      <a:pt x="768" y="1428"/>
                    </a:lnTo>
                    <a:lnTo>
                      <a:pt x="790" y="1418"/>
                    </a:lnTo>
                    <a:lnTo>
                      <a:pt x="812" y="1404"/>
                    </a:lnTo>
                    <a:lnTo>
                      <a:pt x="832" y="1390"/>
                    </a:lnTo>
                    <a:lnTo>
                      <a:pt x="852" y="1372"/>
                    </a:lnTo>
                    <a:lnTo>
                      <a:pt x="870" y="1354"/>
                    </a:lnTo>
                    <a:lnTo>
                      <a:pt x="886" y="1330"/>
                    </a:lnTo>
                    <a:lnTo>
                      <a:pt x="886" y="1330"/>
                    </a:lnTo>
                    <a:lnTo>
                      <a:pt x="892" y="1344"/>
                    </a:lnTo>
                    <a:lnTo>
                      <a:pt x="896" y="1356"/>
                    </a:lnTo>
                    <a:lnTo>
                      <a:pt x="898" y="1368"/>
                    </a:lnTo>
                    <a:lnTo>
                      <a:pt x="898" y="1380"/>
                    </a:lnTo>
                    <a:lnTo>
                      <a:pt x="896" y="1402"/>
                    </a:lnTo>
                    <a:lnTo>
                      <a:pt x="892" y="1424"/>
                    </a:lnTo>
                    <a:lnTo>
                      <a:pt x="886" y="1446"/>
                    </a:lnTo>
                    <a:lnTo>
                      <a:pt x="882" y="1468"/>
                    </a:lnTo>
                    <a:lnTo>
                      <a:pt x="882" y="1480"/>
                    </a:lnTo>
                    <a:lnTo>
                      <a:pt x="882" y="1490"/>
                    </a:lnTo>
                    <a:lnTo>
                      <a:pt x="884" y="1502"/>
                    </a:lnTo>
                    <a:lnTo>
                      <a:pt x="886" y="1512"/>
                    </a:lnTo>
                    <a:lnTo>
                      <a:pt x="886" y="1512"/>
                    </a:lnTo>
                    <a:lnTo>
                      <a:pt x="896" y="1486"/>
                    </a:lnTo>
                    <a:lnTo>
                      <a:pt x="904" y="1458"/>
                    </a:lnTo>
                    <a:lnTo>
                      <a:pt x="910" y="1430"/>
                    </a:lnTo>
                    <a:lnTo>
                      <a:pt x="914" y="1402"/>
                    </a:lnTo>
                    <a:lnTo>
                      <a:pt x="914" y="1402"/>
                    </a:lnTo>
                    <a:lnTo>
                      <a:pt x="912" y="1356"/>
                    </a:lnTo>
                    <a:lnTo>
                      <a:pt x="910" y="1310"/>
                    </a:lnTo>
                    <a:lnTo>
                      <a:pt x="908" y="1266"/>
                    </a:lnTo>
                    <a:lnTo>
                      <a:pt x="908" y="1220"/>
                    </a:lnTo>
                    <a:lnTo>
                      <a:pt x="908" y="1220"/>
                    </a:lnTo>
                    <a:lnTo>
                      <a:pt x="910" y="1200"/>
                    </a:lnTo>
                    <a:lnTo>
                      <a:pt x="912" y="1182"/>
                    </a:lnTo>
                    <a:lnTo>
                      <a:pt x="918" y="1164"/>
                    </a:lnTo>
                    <a:lnTo>
                      <a:pt x="924" y="1156"/>
                    </a:lnTo>
                    <a:lnTo>
                      <a:pt x="928" y="1150"/>
                    </a:lnTo>
                    <a:lnTo>
                      <a:pt x="928" y="1150"/>
                    </a:lnTo>
                    <a:lnTo>
                      <a:pt x="948" y="1130"/>
                    </a:lnTo>
                    <a:lnTo>
                      <a:pt x="970" y="1112"/>
                    </a:lnTo>
                    <a:lnTo>
                      <a:pt x="1006" y="1084"/>
                    </a:lnTo>
                    <a:lnTo>
                      <a:pt x="1006" y="1084"/>
                    </a:lnTo>
                    <a:lnTo>
                      <a:pt x="998" y="1066"/>
                    </a:lnTo>
                    <a:lnTo>
                      <a:pt x="988" y="1048"/>
                    </a:lnTo>
                    <a:lnTo>
                      <a:pt x="982" y="1030"/>
                    </a:lnTo>
                    <a:lnTo>
                      <a:pt x="980" y="1022"/>
                    </a:lnTo>
                    <a:lnTo>
                      <a:pt x="980" y="1014"/>
                    </a:lnTo>
                    <a:lnTo>
                      <a:pt x="980" y="1014"/>
                    </a:lnTo>
                    <a:lnTo>
                      <a:pt x="982" y="986"/>
                    </a:lnTo>
                    <a:lnTo>
                      <a:pt x="980" y="958"/>
                    </a:lnTo>
                    <a:lnTo>
                      <a:pt x="976" y="930"/>
                    </a:lnTo>
                    <a:lnTo>
                      <a:pt x="972" y="904"/>
                    </a:lnTo>
                    <a:lnTo>
                      <a:pt x="966" y="878"/>
                    </a:lnTo>
                    <a:lnTo>
                      <a:pt x="958" y="852"/>
                    </a:lnTo>
                    <a:lnTo>
                      <a:pt x="938" y="800"/>
                    </a:lnTo>
                    <a:lnTo>
                      <a:pt x="916" y="750"/>
                    </a:lnTo>
                    <a:lnTo>
                      <a:pt x="894" y="702"/>
                    </a:lnTo>
                    <a:lnTo>
                      <a:pt x="870" y="652"/>
                    </a:lnTo>
                    <a:lnTo>
                      <a:pt x="850" y="602"/>
                    </a:lnTo>
                    <a:lnTo>
                      <a:pt x="850" y="602"/>
                    </a:lnTo>
                    <a:lnTo>
                      <a:pt x="846" y="594"/>
                    </a:lnTo>
                    <a:lnTo>
                      <a:pt x="842" y="588"/>
                    </a:lnTo>
                    <a:lnTo>
                      <a:pt x="842" y="588"/>
                    </a:lnTo>
                    <a:lnTo>
                      <a:pt x="832" y="574"/>
                    </a:lnTo>
                    <a:lnTo>
                      <a:pt x="822" y="560"/>
                    </a:lnTo>
                    <a:lnTo>
                      <a:pt x="816" y="546"/>
                    </a:lnTo>
                    <a:lnTo>
                      <a:pt x="812" y="530"/>
                    </a:lnTo>
                    <a:lnTo>
                      <a:pt x="810" y="514"/>
                    </a:lnTo>
                    <a:lnTo>
                      <a:pt x="810" y="498"/>
                    </a:lnTo>
                    <a:lnTo>
                      <a:pt x="812" y="482"/>
                    </a:lnTo>
                    <a:lnTo>
                      <a:pt x="816" y="466"/>
                    </a:lnTo>
                    <a:lnTo>
                      <a:pt x="816" y="466"/>
                    </a:lnTo>
                    <a:lnTo>
                      <a:pt x="820" y="456"/>
                    </a:lnTo>
                    <a:lnTo>
                      <a:pt x="820" y="446"/>
                    </a:lnTo>
                    <a:lnTo>
                      <a:pt x="820" y="438"/>
                    </a:lnTo>
                    <a:lnTo>
                      <a:pt x="816" y="432"/>
                    </a:lnTo>
                    <a:lnTo>
                      <a:pt x="812" y="426"/>
                    </a:lnTo>
                    <a:lnTo>
                      <a:pt x="804" y="420"/>
                    </a:lnTo>
                    <a:lnTo>
                      <a:pt x="796" y="416"/>
                    </a:lnTo>
                    <a:lnTo>
                      <a:pt x="786" y="412"/>
                    </a:lnTo>
                    <a:lnTo>
                      <a:pt x="786" y="412"/>
                    </a:lnTo>
                    <a:lnTo>
                      <a:pt x="768" y="406"/>
                    </a:lnTo>
                    <a:lnTo>
                      <a:pt x="750" y="400"/>
                    </a:lnTo>
                    <a:lnTo>
                      <a:pt x="716" y="382"/>
                    </a:lnTo>
                    <a:lnTo>
                      <a:pt x="716" y="382"/>
                    </a:lnTo>
                    <a:lnTo>
                      <a:pt x="708" y="376"/>
                    </a:lnTo>
                    <a:lnTo>
                      <a:pt x="700" y="370"/>
                    </a:lnTo>
                    <a:lnTo>
                      <a:pt x="696" y="362"/>
                    </a:lnTo>
                    <a:lnTo>
                      <a:pt x="696" y="354"/>
                    </a:lnTo>
                    <a:lnTo>
                      <a:pt x="696" y="344"/>
                    </a:lnTo>
                    <a:lnTo>
                      <a:pt x="696" y="336"/>
                    </a:lnTo>
                    <a:lnTo>
                      <a:pt x="702" y="320"/>
                    </a:lnTo>
                    <a:lnTo>
                      <a:pt x="702" y="320"/>
                    </a:lnTo>
                    <a:lnTo>
                      <a:pt x="710" y="308"/>
                    </a:lnTo>
                    <a:lnTo>
                      <a:pt x="720" y="298"/>
                    </a:lnTo>
                    <a:lnTo>
                      <a:pt x="732" y="290"/>
                    </a:lnTo>
                    <a:lnTo>
                      <a:pt x="738" y="288"/>
                    </a:lnTo>
                    <a:lnTo>
                      <a:pt x="744" y="288"/>
                    </a:lnTo>
                    <a:lnTo>
                      <a:pt x="744" y="288"/>
                    </a:lnTo>
                    <a:lnTo>
                      <a:pt x="750" y="290"/>
                    </a:lnTo>
                    <a:lnTo>
                      <a:pt x="756" y="292"/>
                    </a:lnTo>
                    <a:lnTo>
                      <a:pt x="768" y="302"/>
                    </a:lnTo>
                    <a:lnTo>
                      <a:pt x="778" y="312"/>
                    </a:lnTo>
                    <a:lnTo>
                      <a:pt x="786" y="326"/>
                    </a:lnTo>
                    <a:lnTo>
                      <a:pt x="786" y="326"/>
                    </a:lnTo>
                    <a:lnTo>
                      <a:pt x="790" y="340"/>
                    </a:lnTo>
                    <a:lnTo>
                      <a:pt x="790" y="354"/>
                    </a:lnTo>
                    <a:lnTo>
                      <a:pt x="788" y="388"/>
                    </a:lnTo>
                    <a:lnTo>
                      <a:pt x="788" y="388"/>
                    </a:lnTo>
                    <a:lnTo>
                      <a:pt x="796" y="390"/>
                    </a:lnTo>
                    <a:lnTo>
                      <a:pt x="802" y="390"/>
                    </a:lnTo>
                    <a:lnTo>
                      <a:pt x="808" y="388"/>
                    </a:lnTo>
                    <a:lnTo>
                      <a:pt x="814" y="386"/>
                    </a:lnTo>
                    <a:lnTo>
                      <a:pt x="818" y="382"/>
                    </a:lnTo>
                    <a:lnTo>
                      <a:pt x="820" y="376"/>
                    </a:lnTo>
                    <a:lnTo>
                      <a:pt x="824" y="362"/>
                    </a:lnTo>
                    <a:lnTo>
                      <a:pt x="824" y="362"/>
                    </a:lnTo>
                    <a:lnTo>
                      <a:pt x="824" y="338"/>
                    </a:lnTo>
                    <a:lnTo>
                      <a:pt x="822" y="316"/>
                    </a:lnTo>
                    <a:lnTo>
                      <a:pt x="818" y="294"/>
                    </a:lnTo>
                    <a:lnTo>
                      <a:pt x="810" y="276"/>
                    </a:lnTo>
                    <a:lnTo>
                      <a:pt x="798" y="260"/>
                    </a:lnTo>
                    <a:lnTo>
                      <a:pt x="786" y="246"/>
                    </a:lnTo>
                    <a:lnTo>
                      <a:pt x="770" y="238"/>
                    </a:lnTo>
                    <a:lnTo>
                      <a:pt x="762" y="236"/>
                    </a:lnTo>
                    <a:lnTo>
                      <a:pt x="754" y="234"/>
                    </a:lnTo>
                    <a:lnTo>
                      <a:pt x="754" y="234"/>
                    </a:lnTo>
                    <a:lnTo>
                      <a:pt x="738" y="234"/>
                    </a:lnTo>
                    <a:lnTo>
                      <a:pt x="722" y="236"/>
                    </a:lnTo>
                    <a:lnTo>
                      <a:pt x="708" y="240"/>
                    </a:lnTo>
                    <a:lnTo>
                      <a:pt x="702" y="244"/>
                    </a:lnTo>
                    <a:lnTo>
                      <a:pt x="700" y="248"/>
                    </a:lnTo>
                    <a:lnTo>
                      <a:pt x="700" y="248"/>
                    </a:lnTo>
                    <a:lnTo>
                      <a:pt x="686" y="274"/>
                    </a:lnTo>
                    <a:lnTo>
                      <a:pt x="674" y="302"/>
                    </a:lnTo>
                    <a:lnTo>
                      <a:pt x="652" y="358"/>
                    </a:lnTo>
                    <a:lnTo>
                      <a:pt x="652" y="358"/>
                    </a:lnTo>
                    <a:lnTo>
                      <a:pt x="602" y="354"/>
                    </a:lnTo>
                    <a:lnTo>
                      <a:pt x="602" y="354"/>
                    </a:lnTo>
                    <a:lnTo>
                      <a:pt x="592" y="310"/>
                    </a:lnTo>
                    <a:lnTo>
                      <a:pt x="586" y="290"/>
                    </a:lnTo>
                    <a:lnTo>
                      <a:pt x="578" y="272"/>
                    </a:lnTo>
                    <a:lnTo>
                      <a:pt x="578" y="272"/>
                    </a:lnTo>
                    <a:lnTo>
                      <a:pt x="574" y="266"/>
                    </a:lnTo>
                    <a:lnTo>
                      <a:pt x="568" y="260"/>
                    </a:lnTo>
                    <a:lnTo>
                      <a:pt x="552" y="252"/>
                    </a:lnTo>
                    <a:lnTo>
                      <a:pt x="538" y="246"/>
                    </a:lnTo>
                    <a:lnTo>
                      <a:pt x="532" y="244"/>
                    </a:lnTo>
                    <a:lnTo>
                      <a:pt x="530" y="244"/>
                    </a:lnTo>
                    <a:lnTo>
                      <a:pt x="530" y="244"/>
                    </a:lnTo>
                    <a:lnTo>
                      <a:pt x="518" y="260"/>
                    </a:lnTo>
                    <a:lnTo>
                      <a:pt x="506" y="278"/>
                    </a:lnTo>
                    <a:lnTo>
                      <a:pt x="496" y="296"/>
                    </a:lnTo>
                    <a:lnTo>
                      <a:pt x="492" y="314"/>
                    </a:lnTo>
                    <a:lnTo>
                      <a:pt x="492" y="314"/>
                    </a:lnTo>
                    <a:lnTo>
                      <a:pt x="488" y="336"/>
                    </a:lnTo>
                    <a:lnTo>
                      <a:pt x="488" y="346"/>
                    </a:lnTo>
                    <a:lnTo>
                      <a:pt x="490" y="356"/>
                    </a:lnTo>
                    <a:lnTo>
                      <a:pt x="494" y="368"/>
                    </a:lnTo>
                    <a:lnTo>
                      <a:pt x="500" y="376"/>
                    </a:lnTo>
                    <a:lnTo>
                      <a:pt x="508" y="384"/>
                    </a:lnTo>
                    <a:lnTo>
                      <a:pt x="520" y="392"/>
                    </a:lnTo>
                    <a:lnTo>
                      <a:pt x="520" y="392"/>
                    </a:lnTo>
                    <a:lnTo>
                      <a:pt x="522" y="390"/>
                    </a:lnTo>
                    <a:lnTo>
                      <a:pt x="528" y="386"/>
                    </a:lnTo>
                    <a:lnTo>
                      <a:pt x="528" y="386"/>
                    </a:lnTo>
                    <a:lnTo>
                      <a:pt x="516" y="372"/>
                    </a:lnTo>
                    <a:lnTo>
                      <a:pt x="512" y="366"/>
                    </a:lnTo>
                    <a:lnTo>
                      <a:pt x="510" y="358"/>
                    </a:lnTo>
                    <a:lnTo>
                      <a:pt x="510" y="358"/>
                    </a:lnTo>
                    <a:lnTo>
                      <a:pt x="508" y="344"/>
                    </a:lnTo>
                    <a:lnTo>
                      <a:pt x="510" y="328"/>
                    </a:lnTo>
                    <a:lnTo>
                      <a:pt x="512" y="314"/>
                    </a:lnTo>
                    <a:lnTo>
                      <a:pt x="516" y="298"/>
                    </a:lnTo>
                    <a:lnTo>
                      <a:pt x="516" y="298"/>
                    </a:lnTo>
                    <a:lnTo>
                      <a:pt x="518" y="296"/>
                    </a:lnTo>
                    <a:lnTo>
                      <a:pt x="522" y="294"/>
                    </a:lnTo>
                    <a:lnTo>
                      <a:pt x="532" y="292"/>
                    </a:lnTo>
                    <a:lnTo>
                      <a:pt x="542" y="290"/>
                    </a:lnTo>
                    <a:lnTo>
                      <a:pt x="546" y="290"/>
                    </a:lnTo>
                    <a:lnTo>
                      <a:pt x="550" y="292"/>
                    </a:lnTo>
                    <a:lnTo>
                      <a:pt x="550" y="292"/>
                    </a:lnTo>
                    <a:lnTo>
                      <a:pt x="558" y="304"/>
                    </a:lnTo>
                    <a:lnTo>
                      <a:pt x="564" y="318"/>
                    </a:lnTo>
                    <a:lnTo>
                      <a:pt x="570" y="332"/>
                    </a:lnTo>
                    <a:lnTo>
                      <a:pt x="574" y="346"/>
                    </a:lnTo>
                    <a:lnTo>
                      <a:pt x="574" y="346"/>
                    </a:lnTo>
                    <a:lnTo>
                      <a:pt x="574" y="354"/>
                    </a:lnTo>
                    <a:lnTo>
                      <a:pt x="570" y="360"/>
                    </a:lnTo>
                    <a:lnTo>
                      <a:pt x="560" y="374"/>
                    </a:lnTo>
                    <a:lnTo>
                      <a:pt x="560" y="374"/>
                    </a:lnTo>
                    <a:lnTo>
                      <a:pt x="534" y="396"/>
                    </a:lnTo>
                    <a:lnTo>
                      <a:pt x="522" y="406"/>
                    </a:lnTo>
                    <a:lnTo>
                      <a:pt x="510" y="418"/>
                    </a:lnTo>
                    <a:lnTo>
                      <a:pt x="510" y="418"/>
                    </a:lnTo>
                    <a:lnTo>
                      <a:pt x="504" y="428"/>
                    </a:lnTo>
                    <a:lnTo>
                      <a:pt x="498" y="440"/>
                    </a:lnTo>
                    <a:lnTo>
                      <a:pt x="494" y="450"/>
                    </a:lnTo>
                    <a:lnTo>
                      <a:pt x="494" y="454"/>
                    </a:lnTo>
                    <a:lnTo>
                      <a:pt x="494" y="456"/>
                    </a:lnTo>
                    <a:lnTo>
                      <a:pt x="494" y="456"/>
                    </a:lnTo>
                    <a:lnTo>
                      <a:pt x="514" y="476"/>
                    </a:lnTo>
                    <a:lnTo>
                      <a:pt x="526" y="488"/>
                    </a:lnTo>
                    <a:lnTo>
                      <a:pt x="536" y="496"/>
                    </a:lnTo>
                    <a:lnTo>
                      <a:pt x="548" y="504"/>
                    </a:lnTo>
                    <a:lnTo>
                      <a:pt x="562" y="510"/>
                    </a:lnTo>
                    <a:lnTo>
                      <a:pt x="576" y="514"/>
                    </a:lnTo>
                    <a:lnTo>
                      <a:pt x="594" y="514"/>
                    </a:lnTo>
                    <a:lnTo>
                      <a:pt x="594" y="514"/>
                    </a:lnTo>
                    <a:lnTo>
                      <a:pt x="644" y="506"/>
                    </a:lnTo>
                    <a:lnTo>
                      <a:pt x="670" y="500"/>
                    </a:lnTo>
                    <a:lnTo>
                      <a:pt x="694" y="494"/>
                    </a:lnTo>
                    <a:lnTo>
                      <a:pt x="718" y="486"/>
                    </a:lnTo>
                    <a:lnTo>
                      <a:pt x="742" y="474"/>
                    </a:lnTo>
                    <a:lnTo>
                      <a:pt x="766" y="460"/>
                    </a:lnTo>
                    <a:lnTo>
                      <a:pt x="788" y="444"/>
                    </a:lnTo>
                    <a:lnTo>
                      <a:pt x="788" y="444"/>
                    </a:lnTo>
                    <a:lnTo>
                      <a:pt x="792" y="460"/>
                    </a:lnTo>
                    <a:lnTo>
                      <a:pt x="792" y="466"/>
                    </a:lnTo>
                    <a:lnTo>
                      <a:pt x="792" y="466"/>
                    </a:lnTo>
                    <a:lnTo>
                      <a:pt x="734" y="494"/>
                    </a:lnTo>
                    <a:lnTo>
                      <a:pt x="706" y="506"/>
                    </a:lnTo>
                    <a:lnTo>
                      <a:pt x="676" y="518"/>
                    </a:lnTo>
                    <a:lnTo>
                      <a:pt x="646" y="528"/>
                    </a:lnTo>
                    <a:lnTo>
                      <a:pt x="614" y="534"/>
                    </a:lnTo>
                    <a:lnTo>
                      <a:pt x="580" y="538"/>
                    </a:lnTo>
                    <a:lnTo>
                      <a:pt x="564" y="536"/>
                    </a:lnTo>
                    <a:lnTo>
                      <a:pt x="546" y="534"/>
                    </a:lnTo>
                    <a:lnTo>
                      <a:pt x="546" y="534"/>
                    </a:lnTo>
                    <a:lnTo>
                      <a:pt x="558" y="548"/>
                    </a:lnTo>
                    <a:lnTo>
                      <a:pt x="570" y="560"/>
                    </a:lnTo>
                    <a:lnTo>
                      <a:pt x="582" y="566"/>
                    </a:lnTo>
                    <a:lnTo>
                      <a:pt x="596" y="570"/>
                    </a:lnTo>
                    <a:lnTo>
                      <a:pt x="608" y="572"/>
                    </a:lnTo>
                    <a:lnTo>
                      <a:pt x="622" y="570"/>
                    </a:lnTo>
                    <a:lnTo>
                      <a:pt x="634" y="568"/>
                    </a:lnTo>
                    <a:lnTo>
                      <a:pt x="648" y="564"/>
                    </a:lnTo>
                    <a:lnTo>
                      <a:pt x="648" y="564"/>
                    </a:lnTo>
                    <a:lnTo>
                      <a:pt x="672" y="554"/>
                    </a:lnTo>
                    <a:lnTo>
                      <a:pt x="696" y="544"/>
                    </a:lnTo>
                    <a:lnTo>
                      <a:pt x="742" y="520"/>
                    </a:lnTo>
                    <a:lnTo>
                      <a:pt x="742" y="520"/>
                    </a:lnTo>
                    <a:lnTo>
                      <a:pt x="762" y="514"/>
                    </a:lnTo>
                    <a:lnTo>
                      <a:pt x="782" y="510"/>
                    </a:lnTo>
                    <a:lnTo>
                      <a:pt x="782" y="510"/>
                    </a:lnTo>
                    <a:lnTo>
                      <a:pt x="786" y="522"/>
                    </a:lnTo>
                    <a:lnTo>
                      <a:pt x="786" y="522"/>
                    </a:lnTo>
                    <a:lnTo>
                      <a:pt x="698" y="578"/>
                    </a:lnTo>
                    <a:lnTo>
                      <a:pt x="654" y="604"/>
                    </a:lnTo>
                    <a:lnTo>
                      <a:pt x="608" y="630"/>
                    </a:lnTo>
                    <a:lnTo>
                      <a:pt x="608" y="630"/>
                    </a:lnTo>
                    <a:lnTo>
                      <a:pt x="604" y="630"/>
                    </a:lnTo>
                    <a:lnTo>
                      <a:pt x="598" y="630"/>
                    </a:lnTo>
                    <a:lnTo>
                      <a:pt x="582" y="626"/>
                    </a:lnTo>
                    <a:lnTo>
                      <a:pt x="568" y="618"/>
                    </a:lnTo>
                    <a:lnTo>
                      <a:pt x="554" y="608"/>
                    </a:lnTo>
                    <a:lnTo>
                      <a:pt x="554" y="608"/>
                    </a:lnTo>
                    <a:lnTo>
                      <a:pt x="540" y="594"/>
                    </a:lnTo>
                    <a:lnTo>
                      <a:pt x="528" y="578"/>
                    </a:lnTo>
                    <a:lnTo>
                      <a:pt x="504" y="546"/>
                    </a:lnTo>
                    <a:lnTo>
                      <a:pt x="504" y="546"/>
                    </a:lnTo>
                    <a:close/>
                    <a:moveTo>
                      <a:pt x="1078" y="1054"/>
                    </a:moveTo>
                    <a:lnTo>
                      <a:pt x="1078" y="1054"/>
                    </a:lnTo>
                    <a:lnTo>
                      <a:pt x="1084" y="1012"/>
                    </a:lnTo>
                    <a:lnTo>
                      <a:pt x="1086" y="970"/>
                    </a:lnTo>
                    <a:lnTo>
                      <a:pt x="1084" y="930"/>
                    </a:lnTo>
                    <a:lnTo>
                      <a:pt x="1078" y="892"/>
                    </a:lnTo>
                    <a:lnTo>
                      <a:pt x="1068" y="854"/>
                    </a:lnTo>
                    <a:lnTo>
                      <a:pt x="1052" y="818"/>
                    </a:lnTo>
                    <a:lnTo>
                      <a:pt x="1032" y="784"/>
                    </a:lnTo>
                    <a:lnTo>
                      <a:pt x="1008" y="750"/>
                    </a:lnTo>
                    <a:lnTo>
                      <a:pt x="1008" y="750"/>
                    </a:lnTo>
                    <a:lnTo>
                      <a:pt x="1040" y="826"/>
                    </a:lnTo>
                    <a:lnTo>
                      <a:pt x="1056" y="866"/>
                    </a:lnTo>
                    <a:lnTo>
                      <a:pt x="1066" y="904"/>
                    </a:lnTo>
                    <a:lnTo>
                      <a:pt x="1070" y="924"/>
                    </a:lnTo>
                    <a:lnTo>
                      <a:pt x="1072" y="944"/>
                    </a:lnTo>
                    <a:lnTo>
                      <a:pt x="1074" y="966"/>
                    </a:lnTo>
                    <a:lnTo>
                      <a:pt x="1072" y="986"/>
                    </a:lnTo>
                    <a:lnTo>
                      <a:pt x="1070" y="1006"/>
                    </a:lnTo>
                    <a:lnTo>
                      <a:pt x="1064" y="1028"/>
                    </a:lnTo>
                    <a:lnTo>
                      <a:pt x="1056" y="1050"/>
                    </a:lnTo>
                    <a:lnTo>
                      <a:pt x="1046" y="1070"/>
                    </a:lnTo>
                    <a:lnTo>
                      <a:pt x="1046" y="1070"/>
                    </a:lnTo>
                    <a:lnTo>
                      <a:pt x="1108" y="1080"/>
                    </a:lnTo>
                    <a:lnTo>
                      <a:pt x="1108" y="1080"/>
                    </a:lnTo>
                    <a:lnTo>
                      <a:pt x="1078" y="1054"/>
                    </a:lnTo>
                    <a:lnTo>
                      <a:pt x="1078" y="1054"/>
                    </a:lnTo>
                    <a:close/>
                    <a:moveTo>
                      <a:pt x="880" y="490"/>
                    </a:moveTo>
                    <a:lnTo>
                      <a:pt x="880" y="490"/>
                    </a:lnTo>
                    <a:lnTo>
                      <a:pt x="870" y="496"/>
                    </a:lnTo>
                    <a:lnTo>
                      <a:pt x="870" y="496"/>
                    </a:lnTo>
                    <a:lnTo>
                      <a:pt x="888" y="520"/>
                    </a:lnTo>
                    <a:lnTo>
                      <a:pt x="908" y="542"/>
                    </a:lnTo>
                    <a:lnTo>
                      <a:pt x="908" y="542"/>
                    </a:lnTo>
                    <a:lnTo>
                      <a:pt x="912" y="544"/>
                    </a:lnTo>
                    <a:lnTo>
                      <a:pt x="918" y="544"/>
                    </a:lnTo>
                    <a:lnTo>
                      <a:pt x="932" y="542"/>
                    </a:lnTo>
                    <a:lnTo>
                      <a:pt x="932" y="542"/>
                    </a:lnTo>
                    <a:lnTo>
                      <a:pt x="928" y="526"/>
                    </a:lnTo>
                    <a:lnTo>
                      <a:pt x="928" y="520"/>
                    </a:lnTo>
                    <a:lnTo>
                      <a:pt x="924" y="514"/>
                    </a:lnTo>
                    <a:lnTo>
                      <a:pt x="924" y="514"/>
                    </a:lnTo>
                    <a:lnTo>
                      <a:pt x="914" y="508"/>
                    </a:lnTo>
                    <a:lnTo>
                      <a:pt x="902" y="502"/>
                    </a:lnTo>
                    <a:lnTo>
                      <a:pt x="880" y="490"/>
                    </a:lnTo>
                    <a:lnTo>
                      <a:pt x="880" y="490"/>
                    </a:lnTo>
                    <a:close/>
                  </a:path>
                </a:pathLst>
              </a:cu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06" tIns="146165" rIns="182706" bIns="146165" numCol="1" spcCol="0" rtlCol="0" fromWordArt="0" anchor="t" anchorCtr="0" forceAA="0" compatLnSpc="1">
                <a:prstTxWarp prst="textNoShape">
                  <a:avLst/>
                </a:prstTxWarp>
                <a:noAutofit/>
              </a:bodyPr>
              <a:lstStyle/>
              <a:p>
                <a:pPr marL="0" marR="0" lvl="0" indent="0" algn="ctr" defTabSz="913111" rtl="0" eaLnBrk="1" fontAlgn="base" latinLnBrk="0" hangingPunct="1">
                  <a:lnSpc>
                    <a:spcPct val="90000"/>
                  </a:lnSpc>
                  <a:spcBef>
                    <a:spcPct val="0"/>
                  </a:spcBef>
                  <a:spcAft>
                    <a:spcPct val="0"/>
                  </a:spcAft>
                  <a:buClrTx/>
                  <a:buSzTx/>
                  <a:buFontTx/>
                  <a:buNone/>
                  <a:tabLst/>
                  <a:defRPr/>
                </a:pPr>
                <a:endParaRPr kumimoji="0" lang="en-US" sz="1998" b="0" i="0" u="none" strike="noStrike" kern="1200" cap="none" spc="-50" normalizeH="0" baseline="0" noProof="0">
                  <a:ln>
                    <a:noFill/>
                  </a:ln>
                  <a:gradFill>
                    <a:gsLst>
                      <a:gs pos="1250">
                        <a:srgbClr val="EFEFEF"/>
                      </a:gs>
                      <a:gs pos="10417">
                        <a:srgbClr val="EFEFEF"/>
                      </a:gs>
                    </a:gsLst>
                    <a:lin ang="5400000" scaled="0"/>
                  </a:gradFill>
                  <a:effectLst/>
                  <a:uLnTx/>
                  <a:uFillTx/>
                  <a:latin typeface="Segoe UI Light"/>
                  <a:ea typeface="+mn-ea"/>
                  <a:cs typeface="+mn-cs"/>
                </a:endParaRPr>
              </a:p>
            </p:txBody>
          </p:sp>
        </p:grpSp>
      </p:grpSp>
      <p:cxnSp>
        <p:nvCxnSpPr>
          <p:cNvPr id="169" name="Connector: Elbow 168">
            <a:extLst>
              <a:ext uri="{FF2B5EF4-FFF2-40B4-BE49-F238E27FC236}">
                <a16:creationId xmlns:a16="http://schemas.microsoft.com/office/drawing/2014/main" id="{A33D7D39-6C68-4FBC-ACD0-0A68989EB83E}"/>
              </a:ext>
            </a:extLst>
          </p:cNvPr>
          <p:cNvCxnSpPr>
            <a:cxnSpLocks/>
            <a:stCxn id="582" idx="0"/>
            <a:endCxn id="175" idx="1"/>
          </p:cNvCxnSpPr>
          <p:nvPr/>
        </p:nvCxnSpPr>
        <p:spPr>
          <a:xfrm rot="16200000" flipH="1">
            <a:off x="3502642" y="3042642"/>
            <a:ext cx="587326" cy="2158612"/>
          </a:xfrm>
          <a:prstGeom prst="bentConnector3">
            <a:avLst>
              <a:gd name="adj1" fmla="val 73129"/>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06" name="Connector: Elbow 1105">
            <a:extLst>
              <a:ext uri="{FF2B5EF4-FFF2-40B4-BE49-F238E27FC236}">
                <a16:creationId xmlns:a16="http://schemas.microsoft.com/office/drawing/2014/main" id="{8D2E90D5-5F83-4EF7-9C45-1EF704DA83D7}"/>
              </a:ext>
            </a:extLst>
          </p:cNvPr>
          <p:cNvCxnSpPr>
            <a:cxnSpLocks/>
          </p:cNvCxnSpPr>
          <p:nvPr/>
        </p:nvCxnSpPr>
        <p:spPr>
          <a:xfrm rot="16200000" flipH="1">
            <a:off x="1382180" y="2820181"/>
            <a:ext cx="1636705" cy="383565"/>
          </a:xfrm>
          <a:prstGeom prst="bentConnector3">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205" name="Group 204">
            <a:extLst>
              <a:ext uri="{FF2B5EF4-FFF2-40B4-BE49-F238E27FC236}">
                <a16:creationId xmlns:a16="http://schemas.microsoft.com/office/drawing/2014/main" id="{3D993FEE-D3B7-4B3F-8811-8B23BF89FCD2}"/>
              </a:ext>
            </a:extLst>
          </p:cNvPr>
          <p:cNvGrpSpPr/>
          <p:nvPr/>
        </p:nvGrpSpPr>
        <p:grpSpPr>
          <a:xfrm>
            <a:off x="9432393" y="5534357"/>
            <a:ext cx="123684" cy="130517"/>
            <a:chOff x="5272950" y="2774444"/>
            <a:chExt cx="168221" cy="177514"/>
          </a:xfrm>
        </p:grpSpPr>
        <p:sp>
          <p:nvSpPr>
            <p:cNvPr id="203" name="Freeform 1059">
              <a:extLst>
                <a:ext uri="{FF2B5EF4-FFF2-40B4-BE49-F238E27FC236}">
                  <a16:creationId xmlns:a16="http://schemas.microsoft.com/office/drawing/2014/main" id="{3A643D51-67FF-4ED3-BF2A-8598DF9F11C7}"/>
                </a:ext>
              </a:extLst>
            </p:cNvPr>
            <p:cNvSpPr>
              <a:spLocks/>
            </p:cNvSpPr>
            <p:nvPr/>
          </p:nvSpPr>
          <p:spPr bwMode="auto">
            <a:xfrm>
              <a:off x="5272950" y="2869497"/>
              <a:ext cx="168221" cy="82461"/>
            </a:xfrm>
            <a:custGeom>
              <a:avLst/>
              <a:gdLst>
                <a:gd name="T0" fmla="*/ 32 w 64"/>
                <a:gd name="T1" fmla="*/ 0 h 32"/>
                <a:gd name="T2" fmla="*/ 0 w 64"/>
                <a:gd name="T3" fmla="*/ 32 h 32"/>
                <a:gd name="T4" fmla="*/ 64 w 64"/>
                <a:gd name="T5" fmla="*/ 32 h 32"/>
                <a:gd name="T6" fmla="*/ 32 w 64"/>
                <a:gd name="T7" fmla="*/ 0 h 32"/>
              </a:gdLst>
              <a:ahLst/>
              <a:cxnLst>
                <a:cxn ang="0">
                  <a:pos x="T0" y="T1"/>
                </a:cxn>
                <a:cxn ang="0">
                  <a:pos x="T2" y="T3"/>
                </a:cxn>
                <a:cxn ang="0">
                  <a:pos x="T4" y="T5"/>
                </a:cxn>
                <a:cxn ang="0">
                  <a:pos x="T6" y="T7"/>
                </a:cxn>
              </a:cxnLst>
              <a:rect l="0" t="0" r="r" b="b"/>
              <a:pathLst>
                <a:path w="64" h="32">
                  <a:moveTo>
                    <a:pt x="32" y="0"/>
                  </a:moveTo>
                  <a:cubicBezTo>
                    <a:pt x="14" y="0"/>
                    <a:pt x="0" y="14"/>
                    <a:pt x="0" y="32"/>
                  </a:cubicBezTo>
                  <a:cubicBezTo>
                    <a:pt x="64" y="32"/>
                    <a:pt x="64" y="32"/>
                    <a:pt x="64" y="32"/>
                  </a:cubicBezTo>
                  <a:cubicBezTo>
                    <a:pt x="64" y="14"/>
                    <a:pt x="50" y="0"/>
                    <a:pt x="3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9728" tIns="54864" rIns="109728" bIns="54864"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C3C41"/>
                </a:solidFill>
                <a:effectLst/>
                <a:uLnTx/>
                <a:uFillTx/>
                <a:latin typeface="Segoe UI"/>
                <a:ea typeface="+mn-ea"/>
                <a:cs typeface="+mn-cs"/>
              </a:endParaRPr>
            </a:p>
          </p:txBody>
        </p:sp>
        <p:sp>
          <p:nvSpPr>
            <p:cNvPr id="204" name="Oval 1060">
              <a:extLst>
                <a:ext uri="{FF2B5EF4-FFF2-40B4-BE49-F238E27FC236}">
                  <a16:creationId xmlns:a16="http://schemas.microsoft.com/office/drawing/2014/main" id="{555F8BD9-C9EE-41BF-9B74-22FAD0A8CF89}"/>
                </a:ext>
              </a:extLst>
            </p:cNvPr>
            <p:cNvSpPr>
              <a:spLocks noChangeArrowheads="1"/>
            </p:cNvSpPr>
            <p:nvPr/>
          </p:nvSpPr>
          <p:spPr bwMode="auto">
            <a:xfrm>
              <a:off x="5312012" y="2774444"/>
              <a:ext cx="90098" cy="845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9728" tIns="54864" rIns="109728" bIns="54864"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C3C41"/>
                </a:solidFill>
                <a:effectLst/>
                <a:uLnTx/>
                <a:uFillTx/>
                <a:latin typeface="Segoe UI"/>
                <a:ea typeface="+mn-ea"/>
                <a:cs typeface="+mn-cs"/>
              </a:endParaRPr>
            </a:p>
          </p:txBody>
        </p:sp>
      </p:grpSp>
      <p:grpSp>
        <p:nvGrpSpPr>
          <p:cNvPr id="171" name="Group 170">
            <a:extLst>
              <a:ext uri="{FF2B5EF4-FFF2-40B4-BE49-F238E27FC236}">
                <a16:creationId xmlns:a16="http://schemas.microsoft.com/office/drawing/2014/main" id="{A8402CA3-2303-4CD4-8DBB-0171D2A95881}"/>
              </a:ext>
            </a:extLst>
          </p:cNvPr>
          <p:cNvGrpSpPr/>
          <p:nvPr/>
        </p:nvGrpSpPr>
        <p:grpSpPr>
          <a:xfrm>
            <a:off x="284627" y="5490836"/>
            <a:ext cx="1623782" cy="830688"/>
            <a:chOff x="284627" y="5490836"/>
            <a:chExt cx="1623782" cy="830688"/>
          </a:xfrm>
        </p:grpSpPr>
        <p:grpSp>
          <p:nvGrpSpPr>
            <p:cNvPr id="13" name="Group 12">
              <a:extLst>
                <a:ext uri="{FF2B5EF4-FFF2-40B4-BE49-F238E27FC236}">
                  <a16:creationId xmlns:a16="http://schemas.microsoft.com/office/drawing/2014/main" id="{F5D285D6-BB19-4EF3-A4AA-722AA062D872}"/>
                </a:ext>
              </a:extLst>
            </p:cNvPr>
            <p:cNvGrpSpPr/>
            <p:nvPr/>
          </p:nvGrpSpPr>
          <p:grpSpPr>
            <a:xfrm>
              <a:off x="284627" y="5490836"/>
              <a:ext cx="1623782" cy="830688"/>
              <a:chOff x="136776" y="5337327"/>
              <a:chExt cx="1623782" cy="830688"/>
            </a:xfrm>
          </p:grpSpPr>
          <p:grpSp>
            <p:nvGrpSpPr>
              <p:cNvPr id="502" name="Group 501">
                <a:extLst>
                  <a:ext uri="{FF2B5EF4-FFF2-40B4-BE49-F238E27FC236}">
                    <a16:creationId xmlns:a16="http://schemas.microsoft.com/office/drawing/2014/main" id="{62B05F48-488F-419C-8A2F-20BE6F7116C0}"/>
                  </a:ext>
                </a:extLst>
              </p:cNvPr>
              <p:cNvGrpSpPr/>
              <p:nvPr/>
            </p:nvGrpSpPr>
            <p:grpSpPr>
              <a:xfrm>
                <a:off x="136776" y="5337327"/>
                <a:ext cx="1623782" cy="830688"/>
                <a:chOff x="3829108" y="5417189"/>
                <a:chExt cx="1623782" cy="830688"/>
              </a:xfrm>
            </p:grpSpPr>
            <p:sp>
              <p:nvSpPr>
                <p:cNvPr id="567" name="Rectangle 566">
                  <a:hlinkClick r:id="rId75" tooltip="Windows 10 is designed to protect against known and emerging security threats across the spectrum of attackers and attack vectors. Windows 10 focuses on providing excellence in both security and productivity."/>
                  <a:extLst>
                    <a:ext uri="{FF2B5EF4-FFF2-40B4-BE49-F238E27FC236}">
                      <a16:creationId xmlns:a16="http://schemas.microsoft.com/office/drawing/2014/main" id="{12F47460-432B-44C0-B838-482409AFCE7B}"/>
                    </a:ext>
                  </a:extLst>
                </p:cNvPr>
                <p:cNvSpPr/>
                <p:nvPr/>
              </p:nvSpPr>
              <p:spPr bwMode="auto">
                <a:xfrm>
                  <a:off x="3829108" y="5417189"/>
                  <a:ext cx="1623782" cy="830688"/>
                </a:xfrm>
                <a:prstGeom prst="rect">
                  <a:avLst/>
                </a:prstGeom>
                <a:solidFill>
                  <a:schemeClr val="bg1"/>
                </a:solidFill>
                <a:ln w="14224">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14300" marR="0" lvl="0" indent="0" algn="l" defTabSz="914400" rtl="0" eaLnBrk="1" fontAlgn="auto" latinLnBrk="0" hangingPunct="1">
                    <a:lnSpc>
                      <a:spcPct val="97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568" name="Rounded Rectangle 1457">
                  <a:hlinkClick r:id="rId75" tooltip="Windows 10 is designed to protect against known and emerging security threats across the spectrum of attackers and attack vectors. Windows 10 focus on providing excellence in both security and productivity. "/>
                  <a:extLst>
                    <a:ext uri="{FF2B5EF4-FFF2-40B4-BE49-F238E27FC236}">
                      <a16:creationId xmlns:a16="http://schemas.microsoft.com/office/drawing/2014/main" id="{C70FE1D3-B317-4288-9465-092462159B1A}"/>
                    </a:ext>
                  </a:extLst>
                </p:cNvPr>
                <p:cNvSpPr/>
                <p:nvPr/>
              </p:nvSpPr>
              <p:spPr>
                <a:xfrm>
                  <a:off x="3870875" y="5601157"/>
                  <a:ext cx="1203095" cy="561573"/>
                </a:xfrm>
                <a:prstGeom prst="roundRect">
                  <a:avLst>
                    <a:gd name="adj" fmla="val 0"/>
                  </a:avLst>
                </a:prstGeom>
                <a:noFill/>
                <a:ln w="14224">
                  <a:no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91440" numCol="1"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57150" marR="0" lvl="0" indent="0" algn="l" defTabSz="914400" rtl="0" eaLnBrk="1" fontAlgn="auto" latinLnBrk="0" hangingPunct="1">
                    <a:lnSpc>
                      <a:spcPct val="90000"/>
                    </a:lnSpc>
                    <a:spcBef>
                      <a:spcPts val="0"/>
                    </a:spcBef>
                    <a:spcAft>
                      <a:spcPts val="150"/>
                    </a:spcAft>
                    <a:buClrTx/>
                    <a:buSzTx/>
                    <a:buFontTx/>
                    <a:buNone/>
                    <a:tabLst/>
                    <a:defRPr/>
                  </a:pPr>
                  <a: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Network protection</a:t>
                  </a:r>
                </a:p>
                <a:p>
                  <a:pPr marL="57150" marR="0" lvl="0" indent="0" algn="l" defTabSz="914400" rtl="0" eaLnBrk="1" fontAlgn="auto" latinLnBrk="0" hangingPunct="1">
                    <a:lnSpc>
                      <a:spcPct val="90000"/>
                    </a:lnSpc>
                    <a:spcBef>
                      <a:spcPts val="0"/>
                    </a:spcBef>
                    <a:spcAft>
                      <a:spcPts val="150"/>
                    </a:spcAft>
                    <a:buClrTx/>
                    <a:buSzTx/>
                    <a:buFontTx/>
                    <a:buNone/>
                    <a:tabLst/>
                    <a:defRPr/>
                  </a:pPr>
                  <a: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Credential protection</a:t>
                  </a:r>
                </a:p>
                <a:p>
                  <a:pPr marL="57150" marR="0" lvl="0" indent="0" algn="l" defTabSz="914400" rtl="0" eaLnBrk="1" fontAlgn="auto" latinLnBrk="0" hangingPunct="1">
                    <a:lnSpc>
                      <a:spcPct val="90000"/>
                    </a:lnSpc>
                    <a:spcBef>
                      <a:spcPts val="0"/>
                    </a:spcBef>
                    <a:spcAft>
                      <a:spcPts val="150"/>
                    </a:spcAft>
                    <a:buClrTx/>
                    <a:buSzTx/>
                    <a:buFontTx/>
                    <a:buNone/>
                    <a:tabLst/>
                    <a:defRPr/>
                  </a:pPr>
                  <a: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Full Disk Encryption</a:t>
                  </a:r>
                </a:p>
                <a:p>
                  <a:pPr marL="57150" marR="0" lvl="0" indent="0" algn="l" defTabSz="914400" rtl="0" eaLnBrk="1" fontAlgn="auto" latinLnBrk="0" hangingPunct="1">
                    <a:lnSpc>
                      <a:spcPct val="90000"/>
                    </a:lnSpc>
                    <a:spcBef>
                      <a:spcPts val="0"/>
                    </a:spcBef>
                    <a:spcAft>
                      <a:spcPts val="150"/>
                    </a:spcAft>
                    <a:buClrTx/>
                    <a:buSzTx/>
                    <a:buFontTx/>
                    <a:buNone/>
                    <a:tabLst/>
                    <a:defRPr/>
                  </a:pPr>
                  <a: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a:ea typeface="+mn-ea"/>
                      <a:cs typeface="+mn-cs"/>
                    </a:rPr>
                    <a:t>Attack surface</a:t>
                  </a:r>
                  <a:b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a:ea typeface="+mn-ea"/>
                      <a:cs typeface="+mn-cs"/>
                    </a:rPr>
                  </a:br>
                  <a: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a:ea typeface="+mn-ea"/>
                      <a:cs typeface="+mn-cs"/>
                    </a:rPr>
                    <a:t>reduction</a:t>
                  </a:r>
                </a:p>
              </p:txBody>
            </p:sp>
            <p:pic>
              <p:nvPicPr>
                <p:cNvPr id="600" name="Picture 599">
                  <a:extLst>
                    <a:ext uri="{FF2B5EF4-FFF2-40B4-BE49-F238E27FC236}">
                      <a16:creationId xmlns:a16="http://schemas.microsoft.com/office/drawing/2014/main" id="{29020BBF-288B-4126-9EDC-5EB18559A0B2}"/>
                    </a:ext>
                  </a:extLst>
                </p:cNvPr>
                <p:cNvPicPr>
                  <a:picLocks noChangeAspect="1"/>
                </p:cNvPicPr>
                <p:nvPr/>
              </p:nvPicPr>
              <p:blipFill>
                <a:blip r:embed="rId76" cstate="email">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3926237" y="5465007"/>
                  <a:ext cx="121976" cy="120106"/>
                </a:xfrm>
                <a:prstGeom prst="rect">
                  <a:avLst/>
                </a:prstGeom>
              </p:spPr>
            </p:pic>
            <p:sp>
              <p:nvSpPr>
                <p:cNvPr id="601" name="Rectangle 600">
                  <a:extLst>
                    <a:ext uri="{FF2B5EF4-FFF2-40B4-BE49-F238E27FC236}">
                      <a16:creationId xmlns:a16="http://schemas.microsoft.com/office/drawing/2014/main" id="{B24BB291-14EB-43D7-9A23-E0E905E953B4}"/>
                    </a:ext>
                  </a:extLst>
                </p:cNvPr>
                <p:cNvSpPr/>
                <p:nvPr/>
              </p:nvSpPr>
              <p:spPr>
                <a:xfrm>
                  <a:off x="4032242" y="5425922"/>
                  <a:ext cx="1329024" cy="204287"/>
                </a:xfrm>
                <a:prstGeom prst="rect">
                  <a:avLst/>
                </a:prstGeom>
                <a:noFill/>
                <a:ln w="14224">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45720" rIns="45720" rtlCol="0" anchor="t" anchorCtr="0">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97000"/>
                    </a:lnSpc>
                    <a:spcBef>
                      <a:spcPts val="0"/>
                    </a:spcBef>
                    <a:spcAft>
                      <a:spcPts val="0"/>
                    </a:spcAft>
                    <a:buClrTx/>
                    <a:buSzTx/>
                    <a:buFontTx/>
                    <a:buNone/>
                    <a:tabLst/>
                    <a:defRPr/>
                  </a:pPr>
                  <a:r>
                    <a:rPr kumimoji="0" lang="en-US" sz="75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Windows 10 &amp; 11 Security</a:t>
                  </a:r>
                </a:p>
              </p:txBody>
            </p:sp>
          </p:grpSp>
          <p:sp>
            <p:nvSpPr>
              <p:cNvPr id="12" name="TextBox 11">
                <a:extLst>
                  <a:ext uri="{FF2B5EF4-FFF2-40B4-BE49-F238E27FC236}">
                    <a16:creationId xmlns:a16="http://schemas.microsoft.com/office/drawing/2014/main" id="{342EC1DB-EF2C-47DC-90E6-DB50D215BE3B}"/>
                  </a:ext>
                </a:extLst>
              </p:cNvPr>
              <p:cNvSpPr txBox="1"/>
              <p:nvPr/>
            </p:nvSpPr>
            <p:spPr>
              <a:xfrm>
                <a:off x="917529" y="5519636"/>
                <a:ext cx="832784" cy="532921"/>
              </a:xfrm>
              <a:prstGeom prst="rect">
                <a:avLst/>
              </a:prstGeom>
              <a:noFill/>
              <a:ln w="14224">
                <a:no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0" numCol="1" rtlCol="0" anchor="t" anchorCtr="0"/>
              <a:lstStyle>
                <a:defPPr>
                  <a:defRPr lang="en-US"/>
                </a:defPPr>
                <a:lvl1pPr marL="114300">
                  <a:lnSpc>
                    <a:spcPct val="97000"/>
                  </a:lnSpc>
                  <a:spcAft>
                    <a:spcPts val="300"/>
                  </a:spcAft>
                  <a:defRPr sz="750">
                    <a:gradFill>
                      <a:gsLst>
                        <a:gs pos="0">
                          <a:schemeClr val="tx1">
                            <a:lumMod val="75000"/>
                          </a:schemeClr>
                        </a:gs>
                        <a:gs pos="100000">
                          <a:schemeClr val="tx1">
                            <a:lumMod val="75000"/>
                          </a:schemeClr>
                        </a:gs>
                      </a:gsLst>
                      <a:lin ang="5400000" scaled="1"/>
                    </a:gradFill>
                    <a:latin typeface="Segoe UI" panose="020B0502040204020203" pitchFamily="34" charset="0"/>
                    <a:cs typeface="Segoe UI" panose="020B0502040204020203"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14300" marR="0" lvl="0" indent="0" algn="l" defTabSz="914400" rtl="0" eaLnBrk="1" fontAlgn="auto" latinLnBrk="0" hangingPunct="1">
                  <a:lnSpc>
                    <a:spcPct val="90000"/>
                  </a:lnSpc>
                  <a:spcBef>
                    <a:spcPts val="0"/>
                  </a:spcBef>
                  <a:spcAft>
                    <a:spcPts val="150"/>
                  </a:spcAft>
                  <a:buClrTx/>
                  <a:buSzTx/>
                  <a:buFontTx/>
                  <a:buNone/>
                  <a:tabLst/>
                  <a:defRPr/>
                </a:pPr>
                <a: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App control</a:t>
                </a:r>
              </a:p>
              <a:p>
                <a:pPr marL="114300" marR="0" lvl="0" indent="0" algn="l" defTabSz="914400" rtl="0" eaLnBrk="1" fontAlgn="auto" latinLnBrk="0" hangingPunct="1">
                  <a:lnSpc>
                    <a:spcPct val="90000"/>
                  </a:lnSpc>
                  <a:spcBef>
                    <a:spcPts val="0"/>
                  </a:spcBef>
                  <a:spcAft>
                    <a:spcPts val="150"/>
                  </a:spcAft>
                  <a:buClrTx/>
                  <a:buSzTx/>
                  <a:buFontTx/>
                  <a:buNone/>
                  <a:tabLst/>
                  <a:defRPr/>
                </a:pPr>
                <a: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Exploit protection</a:t>
                </a:r>
              </a:p>
              <a:p>
                <a:pPr marL="114300" marR="0" lvl="0" indent="0" algn="l" defTabSz="914400" rtl="0" eaLnBrk="1" fontAlgn="auto" latinLnBrk="0" hangingPunct="1">
                  <a:lnSpc>
                    <a:spcPct val="90000"/>
                  </a:lnSpc>
                  <a:spcBef>
                    <a:spcPts val="0"/>
                  </a:spcBef>
                  <a:spcAft>
                    <a:spcPts val="150"/>
                  </a:spcAft>
                  <a:buClrTx/>
                  <a:buSzTx/>
                  <a:buFontTx/>
                  <a:buNone/>
                  <a:tabLst/>
                  <a:defRPr/>
                </a:pPr>
                <a: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Behavior monitoring</a:t>
                </a:r>
              </a:p>
              <a:p>
                <a:pPr marL="114300" marR="0" lvl="0" indent="0" algn="l" defTabSz="914400" rtl="0" eaLnBrk="1" fontAlgn="auto" latinLnBrk="0" hangingPunct="1">
                  <a:lnSpc>
                    <a:spcPct val="90000"/>
                  </a:lnSpc>
                  <a:spcBef>
                    <a:spcPts val="0"/>
                  </a:spcBef>
                  <a:spcAft>
                    <a:spcPts val="150"/>
                  </a:spcAft>
                  <a:buClrTx/>
                  <a:buSzTx/>
                  <a:buFontTx/>
                  <a:buNone/>
                  <a:tabLst/>
                  <a:defRPr/>
                </a:pPr>
                <a: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Next-generation </a:t>
                </a:r>
                <a:b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br>
                <a: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protection</a:t>
                </a:r>
              </a:p>
            </p:txBody>
          </p:sp>
        </p:grpSp>
        <p:grpSp>
          <p:nvGrpSpPr>
            <p:cNvPr id="551" name="Group 550">
              <a:extLst>
                <a:ext uri="{FF2B5EF4-FFF2-40B4-BE49-F238E27FC236}">
                  <a16:creationId xmlns:a16="http://schemas.microsoft.com/office/drawing/2014/main" id="{D204D56D-16CA-4865-91F5-F8200B5F4CC1}"/>
                </a:ext>
              </a:extLst>
            </p:cNvPr>
            <p:cNvGrpSpPr/>
            <p:nvPr/>
          </p:nvGrpSpPr>
          <p:grpSpPr>
            <a:xfrm>
              <a:off x="959028" y="6237098"/>
              <a:ext cx="188672" cy="45740"/>
              <a:chOff x="6071763" y="3898466"/>
              <a:chExt cx="188672" cy="45740"/>
            </a:xfrm>
            <a:solidFill>
              <a:srgbClr val="8D8D8D"/>
            </a:solidFill>
          </p:grpSpPr>
          <p:sp>
            <p:nvSpPr>
              <p:cNvPr id="556" name="Oval 555">
                <a:extLst>
                  <a:ext uri="{FF2B5EF4-FFF2-40B4-BE49-F238E27FC236}">
                    <a16:creationId xmlns:a16="http://schemas.microsoft.com/office/drawing/2014/main" id="{EC84D73B-3506-4E36-A5EA-669DF2C80E3D}"/>
                  </a:ext>
                </a:extLst>
              </p:cNvPr>
              <p:cNvSpPr/>
              <p:nvPr/>
            </p:nvSpPr>
            <p:spPr bwMode="auto">
              <a:xfrm>
                <a:off x="6071763" y="3898466"/>
                <a:ext cx="45720" cy="45718"/>
              </a:xfrm>
              <a:prstGeom prst="ellipse">
                <a:avLst/>
              </a:pr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79" name="Oval 578">
                <a:extLst>
                  <a:ext uri="{FF2B5EF4-FFF2-40B4-BE49-F238E27FC236}">
                    <a16:creationId xmlns:a16="http://schemas.microsoft.com/office/drawing/2014/main" id="{47ACE184-5411-449F-85D3-30C80EFFA3F8}"/>
                  </a:ext>
                </a:extLst>
              </p:cNvPr>
              <p:cNvSpPr/>
              <p:nvPr/>
            </p:nvSpPr>
            <p:spPr bwMode="auto">
              <a:xfrm>
                <a:off x="6143239" y="3898470"/>
                <a:ext cx="45720" cy="45717"/>
              </a:xfrm>
              <a:prstGeom prst="ellipse">
                <a:avLst/>
              </a:pr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80" name="Oval 579">
                <a:extLst>
                  <a:ext uri="{FF2B5EF4-FFF2-40B4-BE49-F238E27FC236}">
                    <a16:creationId xmlns:a16="http://schemas.microsoft.com/office/drawing/2014/main" id="{6F5DC873-2E22-4CEA-8580-1BB31CEF4AB0}"/>
                  </a:ext>
                </a:extLst>
              </p:cNvPr>
              <p:cNvSpPr/>
              <p:nvPr/>
            </p:nvSpPr>
            <p:spPr bwMode="auto">
              <a:xfrm>
                <a:off x="6214715" y="3898487"/>
                <a:ext cx="45720" cy="45719"/>
              </a:xfrm>
              <a:prstGeom prst="ellipse">
                <a:avLst/>
              </a:pr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nvGrpSpPr>
          <p:cNvPr id="486" name="Group 485">
            <a:extLst>
              <a:ext uri="{FF2B5EF4-FFF2-40B4-BE49-F238E27FC236}">
                <a16:creationId xmlns:a16="http://schemas.microsoft.com/office/drawing/2014/main" id="{0A68461A-8EF0-4D8C-8323-E66AB3C5D78F}"/>
              </a:ext>
            </a:extLst>
          </p:cNvPr>
          <p:cNvGrpSpPr/>
          <p:nvPr/>
        </p:nvGrpSpPr>
        <p:grpSpPr>
          <a:xfrm>
            <a:off x="152400" y="101085"/>
            <a:ext cx="4422525" cy="1882098"/>
            <a:chOff x="152400" y="101085"/>
            <a:chExt cx="4422525" cy="1707904"/>
          </a:xfrm>
        </p:grpSpPr>
        <p:sp>
          <p:nvSpPr>
            <p:cNvPr id="487" name="Rectangle 486">
              <a:extLst>
                <a:ext uri="{FF2B5EF4-FFF2-40B4-BE49-F238E27FC236}">
                  <a16:creationId xmlns:a16="http://schemas.microsoft.com/office/drawing/2014/main" id="{F7D633E9-D43B-4820-A3DD-2DAD4021813C}"/>
                </a:ext>
              </a:extLst>
            </p:cNvPr>
            <p:cNvSpPr/>
            <p:nvPr/>
          </p:nvSpPr>
          <p:spPr bwMode="auto">
            <a:xfrm>
              <a:off x="152400" y="101085"/>
              <a:ext cx="4422525" cy="1707904"/>
            </a:xfrm>
            <a:prstGeom prst="rect">
              <a:avLst/>
            </a:prstGeom>
            <a:solidFill>
              <a:srgbClr val="FFFFFF"/>
            </a:solidFill>
            <a:ln w="9525" cap="flat" cmpd="sng" algn="ctr">
              <a:noFill/>
              <a:prstDash val="solid"/>
              <a:headEnd type="none" w="med" len="med"/>
              <a:tailEnd type="none" w="med" len="med"/>
            </a:ln>
            <a:effectLst>
              <a:outerShdw blurRad="127000" dist="25400" algn="ctr" rotWithShape="0">
                <a:prstClr val="black">
                  <a:alpha val="25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88" name="Rectangle 487">
              <a:extLst>
                <a:ext uri="{FF2B5EF4-FFF2-40B4-BE49-F238E27FC236}">
                  <a16:creationId xmlns:a16="http://schemas.microsoft.com/office/drawing/2014/main" id="{9B85FBD6-6E0D-4CE6-B79B-A1912DE3D402}"/>
                </a:ext>
              </a:extLst>
            </p:cNvPr>
            <p:cNvSpPr/>
            <p:nvPr/>
          </p:nvSpPr>
          <p:spPr>
            <a:xfrm>
              <a:off x="155473" y="103218"/>
              <a:ext cx="4419452" cy="233906"/>
            </a:xfrm>
            <a:prstGeom prst="rect">
              <a:avLst/>
            </a:prstGeom>
            <a:solidFill>
              <a:schemeClr val="tx2">
                <a:lumMod val="5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75" b="1" i="0" u="none" strike="noStrike" kern="0" cap="none" spc="0" normalizeH="0" baseline="0" noProof="0">
                  <a:ln>
                    <a:noFill/>
                  </a:ln>
                  <a:gradFill>
                    <a:gsLst>
                      <a:gs pos="0">
                        <a:srgbClr val="FFFFFF"/>
                      </a:gs>
                      <a:gs pos="100000">
                        <a:srgbClr val="FFFFFF"/>
                      </a:gs>
                    </a:gsLst>
                    <a:lin ang="5400000" scaled="1"/>
                  </a:gradFill>
                  <a:effectLst/>
                  <a:uLnTx/>
                  <a:uFillTx/>
                  <a:latin typeface="Segoe"/>
                  <a:ea typeface="+mn-ea"/>
                  <a:cs typeface="+mn-cs"/>
                </a:rPr>
                <a:t>Security Operations /  SOC</a:t>
              </a:r>
            </a:p>
          </p:txBody>
        </p:sp>
      </p:grpSp>
      <p:grpSp>
        <p:nvGrpSpPr>
          <p:cNvPr id="184" name="Group 183">
            <a:extLst>
              <a:ext uri="{FF2B5EF4-FFF2-40B4-BE49-F238E27FC236}">
                <a16:creationId xmlns:a16="http://schemas.microsoft.com/office/drawing/2014/main" id="{2CBA323F-9F73-428A-BEE5-1F208DEC406E}"/>
              </a:ext>
            </a:extLst>
          </p:cNvPr>
          <p:cNvGrpSpPr/>
          <p:nvPr/>
        </p:nvGrpSpPr>
        <p:grpSpPr>
          <a:xfrm>
            <a:off x="3437083" y="400880"/>
            <a:ext cx="1069411" cy="182880"/>
            <a:chOff x="3437083" y="400880"/>
            <a:chExt cx="1069411" cy="182880"/>
          </a:xfrm>
        </p:grpSpPr>
        <p:sp>
          <p:nvSpPr>
            <p:cNvPr id="489" name="Rectangle 488">
              <a:extLst>
                <a:ext uri="{FF2B5EF4-FFF2-40B4-BE49-F238E27FC236}">
                  <a16:creationId xmlns:a16="http://schemas.microsoft.com/office/drawing/2014/main" id="{F77DEC1C-4F05-4F8B-BE93-DDAB6E0234F6}"/>
                </a:ext>
              </a:extLst>
            </p:cNvPr>
            <p:cNvSpPr/>
            <p:nvPr/>
          </p:nvSpPr>
          <p:spPr>
            <a:xfrm>
              <a:off x="3437083" y="400880"/>
              <a:ext cx="1069411" cy="182880"/>
            </a:xfrm>
            <a:prstGeom prst="rect">
              <a:avLst/>
            </a:prstGeom>
            <a:solidFill>
              <a:srgbClr val="FFFFFF"/>
            </a:solidFill>
            <a:ln w="14224" cap="flat" cmpd="sng" algn="ctr">
              <a:solidFill>
                <a:srgbClr val="505050"/>
              </a:solidFill>
              <a:prstDash val="dash"/>
            </a:ln>
            <a:effectLst/>
          </p:spPr>
          <p:txBody>
            <a:bodyPr wrap="square" lIns="137160" tIns="9144" rIns="45720" bIns="9144" rtlCol="0" anchor="ctr">
              <a:noAutofit/>
            </a:bodyPr>
            <a:lstStyle/>
            <a:p>
              <a:pPr marL="115888" marR="0" lvl="0" indent="0" algn="l" defTabSz="914400" rtl="0" eaLnBrk="1" fontAlgn="auto" latinLnBrk="0" hangingPunct="1">
                <a:lnSpc>
                  <a:spcPct val="97000"/>
                </a:lnSpc>
                <a:spcBef>
                  <a:spcPts val="0"/>
                </a:spcBef>
                <a:spcAft>
                  <a:spcPts val="0"/>
                </a:spcAft>
                <a:buClrTx/>
                <a:buSzTx/>
                <a:buFontTx/>
                <a:buNone/>
                <a:tabLst/>
                <a:defRPr/>
              </a:pPr>
              <a:r>
                <a:rPr kumimoji="0" lang="en-US" sz="900" b="0" i="0" u="none" strike="noStrike" kern="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MSSP/MDR</a:t>
              </a:r>
            </a:p>
          </p:txBody>
        </p:sp>
        <p:sp>
          <p:nvSpPr>
            <p:cNvPr id="490" name="Commitments_EC4D">
              <a:extLst>
                <a:ext uri="{FF2B5EF4-FFF2-40B4-BE49-F238E27FC236}">
                  <a16:creationId xmlns:a16="http://schemas.microsoft.com/office/drawing/2014/main" id="{2817F7F2-EC86-4EC5-92FA-2D78FF5B8AF0}"/>
                </a:ext>
              </a:extLst>
            </p:cNvPr>
            <p:cNvSpPr>
              <a:spLocks noChangeAspect="1" noEditPoints="1"/>
            </p:cNvSpPr>
            <p:nvPr/>
          </p:nvSpPr>
          <p:spPr bwMode="auto">
            <a:xfrm>
              <a:off x="3496588" y="447675"/>
              <a:ext cx="117028" cy="90007"/>
            </a:xfrm>
            <a:custGeom>
              <a:avLst/>
              <a:gdLst>
                <a:gd name="T0" fmla="*/ 56 w 3762"/>
                <a:gd name="T1" fmla="*/ 1280 h 3526"/>
                <a:gd name="T2" fmla="*/ 1246 w 3762"/>
                <a:gd name="T3" fmla="*/ 30 h 3526"/>
                <a:gd name="T4" fmla="*/ 1589 w 3762"/>
                <a:gd name="T5" fmla="*/ 313 h 3526"/>
                <a:gd name="T6" fmla="*/ 104 w 3762"/>
                <a:gd name="T7" fmla="*/ 2297 h 3526"/>
                <a:gd name="T8" fmla="*/ 698 w 3762"/>
                <a:gd name="T9" fmla="*/ 2078 h 3526"/>
                <a:gd name="T10" fmla="*/ 323 w 3762"/>
                <a:gd name="T11" fmla="*/ 1703 h 3526"/>
                <a:gd name="T12" fmla="*/ 2479 w 3762"/>
                <a:gd name="T13" fmla="*/ 2578 h 3526"/>
                <a:gd name="T14" fmla="*/ 3073 w 3762"/>
                <a:gd name="T15" fmla="*/ 2797 h 3526"/>
                <a:gd name="T16" fmla="*/ 2854 w 3762"/>
                <a:gd name="T17" fmla="*/ 2203 h 3526"/>
                <a:gd name="T18" fmla="*/ 1823 w 3762"/>
                <a:gd name="T19" fmla="*/ 3422 h 3526"/>
                <a:gd name="T20" fmla="*/ 2198 w 3762"/>
                <a:gd name="T21" fmla="*/ 3047 h 3526"/>
                <a:gd name="T22" fmla="*/ 2698 w 3762"/>
                <a:gd name="T23" fmla="*/ 3172 h 3526"/>
                <a:gd name="T24" fmla="*/ 2479 w 3762"/>
                <a:gd name="T25" fmla="*/ 2578 h 3526"/>
                <a:gd name="T26" fmla="*/ 479 w 3762"/>
                <a:gd name="T27" fmla="*/ 2672 h 3526"/>
                <a:gd name="T28" fmla="*/ 1073 w 3762"/>
                <a:gd name="T29" fmla="*/ 2453 h 3526"/>
                <a:gd name="T30" fmla="*/ 698 w 3762"/>
                <a:gd name="T31" fmla="*/ 2078 h 3526"/>
                <a:gd name="T32" fmla="*/ 854 w 3762"/>
                <a:gd name="T33" fmla="*/ 2672 h 3526"/>
                <a:gd name="T34" fmla="*/ 1229 w 3762"/>
                <a:gd name="T35" fmla="*/ 3047 h 3526"/>
                <a:gd name="T36" fmla="*/ 1448 w 3762"/>
                <a:gd name="T37" fmla="*/ 2453 h 3526"/>
                <a:gd name="T38" fmla="*/ 854 w 3762"/>
                <a:gd name="T39" fmla="*/ 2672 h 3526"/>
                <a:gd name="T40" fmla="*/ 1229 w 3762"/>
                <a:gd name="T41" fmla="*/ 3422 h 3526"/>
                <a:gd name="T42" fmla="*/ 1823 w 3762"/>
                <a:gd name="T43" fmla="*/ 3203 h 3526"/>
                <a:gd name="T44" fmla="*/ 1448 w 3762"/>
                <a:gd name="T45" fmla="*/ 2828 h 3526"/>
                <a:gd name="T46" fmla="*/ 3214 w 3762"/>
                <a:gd name="T47" fmla="*/ 1813 h 3526"/>
                <a:gd name="T48" fmla="*/ 3746 w 3762"/>
                <a:gd name="T49" fmla="*/ 1220 h 3526"/>
                <a:gd name="T50" fmla="*/ 2526 w 3762"/>
                <a:gd name="T51" fmla="*/ 0 h 3526"/>
                <a:gd name="T52" fmla="*/ 1412 w 3762"/>
                <a:gd name="T53" fmla="*/ 385 h 3526"/>
                <a:gd name="T54" fmla="*/ 1026 w 3762"/>
                <a:gd name="T55" fmla="*/ 1250 h 3526"/>
                <a:gd name="T56" fmla="*/ 1276 w 3762"/>
                <a:gd name="T57" fmla="*/ 1500 h 3526"/>
                <a:gd name="T58" fmla="*/ 2026 w 3762"/>
                <a:gd name="T59" fmla="*/ 750 h 3526"/>
                <a:gd name="T60" fmla="*/ 3448 w 3762"/>
                <a:gd name="T61" fmla="*/ 2047 h 3526"/>
                <a:gd name="T62" fmla="*/ 3071 w 3762"/>
                <a:gd name="T63" fmla="*/ 2420 h 3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62" h="3526">
                  <a:moveTo>
                    <a:pt x="401" y="1625"/>
                  </a:moveTo>
                  <a:cubicBezTo>
                    <a:pt x="56" y="1280"/>
                    <a:pt x="56" y="1280"/>
                    <a:pt x="56" y="1280"/>
                  </a:cubicBezTo>
                  <a:cubicBezTo>
                    <a:pt x="40" y="1264"/>
                    <a:pt x="40" y="1236"/>
                    <a:pt x="56" y="1220"/>
                  </a:cubicBezTo>
                  <a:cubicBezTo>
                    <a:pt x="1246" y="30"/>
                    <a:pt x="1246" y="30"/>
                    <a:pt x="1246" y="30"/>
                  </a:cubicBezTo>
                  <a:cubicBezTo>
                    <a:pt x="1262" y="14"/>
                    <a:pt x="1290" y="14"/>
                    <a:pt x="1306" y="30"/>
                  </a:cubicBezTo>
                  <a:cubicBezTo>
                    <a:pt x="1589" y="313"/>
                    <a:pt x="1589" y="313"/>
                    <a:pt x="1589" y="313"/>
                  </a:cubicBezTo>
                  <a:moveTo>
                    <a:pt x="104" y="1922"/>
                  </a:moveTo>
                  <a:cubicBezTo>
                    <a:pt x="0" y="2026"/>
                    <a:pt x="0" y="2194"/>
                    <a:pt x="104" y="2297"/>
                  </a:cubicBezTo>
                  <a:cubicBezTo>
                    <a:pt x="207" y="2401"/>
                    <a:pt x="375" y="2401"/>
                    <a:pt x="479" y="2297"/>
                  </a:cubicBezTo>
                  <a:cubicBezTo>
                    <a:pt x="698" y="2078"/>
                    <a:pt x="698" y="2078"/>
                    <a:pt x="698" y="2078"/>
                  </a:cubicBezTo>
                  <a:cubicBezTo>
                    <a:pt x="802" y="1974"/>
                    <a:pt x="802" y="1806"/>
                    <a:pt x="698" y="1703"/>
                  </a:cubicBezTo>
                  <a:cubicBezTo>
                    <a:pt x="595" y="1599"/>
                    <a:pt x="427" y="1599"/>
                    <a:pt x="323" y="1703"/>
                  </a:cubicBezTo>
                  <a:lnTo>
                    <a:pt x="104" y="1922"/>
                  </a:lnTo>
                  <a:close/>
                  <a:moveTo>
                    <a:pt x="2479" y="2578"/>
                  </a:moveTo>
                  <a:cubicBezTo>
                    <a:pt x="2698" y="2797"/>
                    <a:pt x="2698" y="2797"/>
                    <a:pt x="2698" y="2797"/>
                  </a:cubicBezTo>
                  <a:cubicBezTo>
                    <a:pt x="2802" y="2901"/>
                    <a:pt x="2970" y="2901"/>
                    <a:pt x="3073" y="2797"/>
                  </a:cubicBezTo>
                  <a:cubicBezTo>
                    <a:pt x="3177" y="2694"/>
                    <a:pt x="3177" y="2526"/>
                    <a:pt x="3073" y="2422"/>
                  </a:cubicBezTo>
                  <a:cubicBezTo>
                    <a:pt x="2854" y="2203"/>
                    <a:pt x="2854" y="2203"/>
                    <a:pt x="2854" y="2203"/>
                  </a:cubicBezTo>
                  <a:moveTo>
                    <a:pt x="1714" y="3313"/>
                  </a:moveTo>
                  <a:cubicBezTo>
                    <a:pt x="1823" y="3422"/>
                    <a:pt x="1823" y="3422"/>
                    <a:pt x="1823" y="3422"/>
                  </a:cubicBezTo>
                  <a:cubicBezTo>
                    <a:pt x="1927" y="3526"/>
                    <a:pt x="2095" y="3526"/>
                    <a:pt x="2198" y="3422"/>
                  </a:cubicBezTo>
                  <a:cubicBezTo>
                    <a:pt x="2302" y="3319"/>
                    <a:pt x="2302" y="3151"/>
                    <a:pt x="2198" y="3047"/>
                  </a:cubicBezTo>
                  <a:cubicBezTo>
                    <a:pt x="2323" y="3172"/>
                    <a:pt x="2323" y="3172"/>
                    <a:pt x="2323" y="3172"/>
                  </a:cubicBezTo>
                  <a:cubicBezTo>
                    <a:pt x="2427" y="3276"/>
                    <a:pt x="2595" y="3276"/>
                    <a:pt x="2698" y="3172"/>
                  </a:cubicBezTo>
                  <a:cubicBezTo>
                    <a:pt x="2802" y="3069"/>
                    <a:pt x="2802" y="2901"/>
                    <a:pt x="2698" y="2797"/>
                  </a:cubicBezTo>
                  <a:cubicBezTo>
                    <a:pt x="2479" y="2578"/>
                    <a:pt x="2479" y="2578"/>
                    <a:pt x="2479" y="2578"/>
                  </a:cubicBezTo>
                  <a:moveTo>
                    <a:pt x="479" y="2297"/>
                  </a:moveTo>
                  <a:cubicBezTo>
                    <a:pt x="375" y="2401"/>
                    <a:pt x="375" y="2569"/>
                    <a:pt x="479" y="2672"/>
                  </a:cubicBezTo>
                  <a:cubicBezTo>
                    <a:pt x="582" y="2776"/>
                    <a:pt x="750" y="2776"/>
                    <a:pt x="854" y="2672"/>
                  </a:cubicBezTo>
                  <a:cubicBezTo>
                    <a:pt x="1073" y="2453"/>
                    <a:pt x="1073" y="2453"/>
                    <a:pt x="1073" y="2453"/>
                  </a:cubicBezTo>
                  <a:cubicBezTo>
                    <a:pt x="1177" y="2349"/>
                    <a:pt x="1177" y="2181"/>
                    <a:pt x="1073" y="2078"/>
                  </a:cubicBezTo>
                  <a:cubicBezTo>
                    <a:pt x="970" y="1974"/>
                    <a:pt x="802" y="1974"/>
                    <a:pt x="698" y="2078"/>
                  </a:cubicBezTo>
                  <a:lnTo>
                    <a:pt x="479" y="2297"/>
                  </a:lnTo>
                  <a:close/>
                  <a:moveTo>
                    <a:pt x="854" y="2672"/>
                  </a:moveTo>
                  <a:cubicBezTo>
                    <a:pt x="750" y="2776"/>
                    <a:pt x="750" y="2944"/>
                    <a:pt x="854" y="3047"/>
                  </a:cubicBezTo>
                  <a:cubicBezTo>
                    <a:pt x="957" y="3151"/>
                    <a:pt x="1125" y="3151"/>
                    <a:pt x="1229" y="3047"/>
                  </a:cubicBezTo>
                  <a:cubicBezTo>
                    <a:pt x="1448" y="2828"/>
                    <a:pt x="1448" y="2828"/>
                    <a:pt x="1448" y="2828"/>
                  </a:cubicBezTo>
                  <a:cubicBezTo>
                    <a:pt x="1552" y="2724"/>
                    <a:pt x="1552" y="2556"/>
                    <a:pt x="1448" y="2453"/>
                  </a:cubicBezTo>
                  <a:cubicBezTo>
                    <a:pt x="1345" y="2349"/>
                    <a:pt x="1177" y="2349"/>
                    <a:pt x="1073" y="2453"/>
                  </a:cubicBezTo>
                  <a:lnTo>
                    <a:pt x="854" y="2672"/>
                  </a:lnTo>
                  <a:close/>
                  <a:moveTo>
                    <a:pt x="1229" y="3047"/>
                  </a:moveTo>
                  <a:cubicBezTo>
                    <a:pt x="1125" y="3151"/>
                    <a:pt x="1125" y="3319"/>
                    <a:pt x="1229" y="3422"/>
                  </a:cubicBezTo>
                  <a:cubicBezTo>
                    <a:pt x="1332" y="3526"/>
                    <a:pt x="1500" y="3526"/>
                    <a:pt x="1604" y="3422"/>
                  </a:cubicBezTo>
                  <a:cubicBezTo>
                    <a:pt x="1823" y="3203"/>
                    <a:pt x="1823" y="3203"/>
                    <a:pt x="1823" y="3203"/>
                  </a:cubicBezTo>
                  <a:cubicBezTo>
                    <a:pt x="1927" y="3099"/>
                    <a:pt x="1927" y="2931"/>
                    <a:pt x="1823" y="2828"/>
                  </a:cubicBezTo>
                  <a:cubicBezTo>
                    <a:pt x="1720" y="2724"/>
                    <a:pt x="1552" y="2724"/>
                    <a:pt x="1448" y="2828"/>
                  </a:cubicBezTo>
                  <a:lnTo>
                    <a:pt x="1229" y="3047"/>
                  </a:lnTo>
                  <a:close/>
                  <a:moveTo>
                    <a:pt x="3214" y="1813"/>
                  </a:moveTo>
                  <a:cubicBezTo>
                    <a:pt x="3746" y="1280"/>
                    <a:pt x="3746" y="1280"/>
                    <a:pt x="3746" y="1280"/>
                  </a:cubicBezTo>
                  <a:cubicBezTo>
                    <a:pt x="3762" y="1264"/>
                    <a:pt x="3762" y="1236"/>
                    <a:pt x="3746" y="1220"/>
                  </a:cubicBezTo>
                  <a:cubicBezTo>
                    <a:pt x="2526" y="0"/>
                    <a:pt x="2526" y="0"/>
                    <a:pt x="2526" y="0"/>
                  </a:cubicBezTo>
                  <a:cubicBezTo>
                    <a:pt x="2526" y="0"/>
                    <a:pt x="2526" y="0"/>
                    <a:pt x="2526" y="0"/>
                  </a:cubicBezTo>
                  <a:cubicBezTo>
                    <a:pt x="1436" y="363"/>
                    <a:pt x="1436" y="363"/>
                    <a:pt x="1436" y="363"/>
                  </a:cubicBezTo>
                  <a:cubicBezTo>
                    <a:pt x="1426" y="367"/>
                    <a:pt x="1417" y="375"/>
                    <a:pt x="1412" y="385"/>
                  </a:cubicBezTo>
                  <a:cubicBezTo>
                    <a:pt x="1057" y="1094"/>
                    <a:pt x="1057" y="1094"/>
                    <a:pt x="1057" y="1094"/>
                  </a:cubicBezTo>
                  <a:cubicBezTo>
                    <a:pt x="1037" y="1142"/>
                    <a:pt x="1026" y="1195"/>
                    <a:pt x="1026" y="1250"/>
                  </a:cubicBezTo>
                  <a:cubicBezTo>
                    <a:pt x="1026" y="1319"/>
                    <a:pt x="1054" y="1382"/>
                    <a:pt x="1099" y="1427"/>
                  </a:cubicBezTo>
                  <a:cubicBezTo>
                    <a:pt x="1144" y="1472"/>
                    <a:pt x="1207" y="1500"/>
                    <a:pt x="1276" y="1500"/>
                  </a:cubicBezTo>
                  <a:cubicBezTo>
                    <a:pt x="1483" y="1500"/>
                    <a:pt x="1651" y="1332"/>
                    <a:pt x="1651" y="1125"/>
                  </a:cubicBezTo>
                  <a:cubicBezTo>
                    <a:pt x="1651" y="918"/>
                    <a:pt x="1819" y="750"/>
                    <a:pt x="2026" y="750"/>
                  </a:cubicBezTo>
                  <a:cubicBezTo>
                    <a:pt x="2094" y="750"/>
                    <a:pt x="2162" y="771"/>
                    <a:pt x="2214" y="813"/>
                  </a:cubicBezTo>
                  <a:cubicBezTo>
                    <a:pt x="3448" y="2047"/>
                    <a:pt x="3448" y="2047"/>
                    <a:pt x="3448" y="2047"/>
                  </a:cubicBezTo>
                  <a:cubicBezTo>
                    <a:pt x="3553" y="2152"/>
                    <a:pt x="3552" y="2321"/>
                    <a:pt x="3446" y="2425"/>
                  </a:cubicBezTo>
                  <a:cubicBezTo>
                    <a:pt x="3341" y="2527"/>
                    <a:pt x="3174" y="2523"/>
                    <a:pt x="3071" y="2420"/>
                  </a:cubicBezTo>
                  <a:cubicBezTo>
                    <a:pt x="2854" y="2203"/>
                    <a:pt x="2854" y="2203"/>
                    <a:pt x="2854" y="2203"/>
                  </a:cubicBezTo>
                </a:path>
              </a:pathLst>
            </a:custGeom>
            <a:noFill/>
            <a:ln w="6350" cap="sq">
              <a:solidFill>
                <a:srgbClr val="505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grpSp>
        <p:nvGrpSpPr>
          <p:cNvPr id="182" name="Group 181">
            <a:extLst>
              <a:ext uri="{FF2B5EF4-FFF2-40B4-BE49-F238E27FC236}">
                <a16:creationId xmlns:a16="http://schemas.microsoft.com/office/drawing/2014/main" id="{CF0E5967-DFDD-412F-A30F-B70A66AFE456}"/>
              </a:ext>
            </a:extLst>
          </p:cNvPr>
          <p:cNvGrpSpPr/>
          <p:nvPr/>
        </p:nvGrpSpPr>
        <p:grpSpPr>
          <a:xfrm>
            <a:off x="256411" y="400880"/>
            <a:ext cx="1025332" cy="182880"/>
            <a:chOff x="256411" y="400880"/>
            <a:chExt cx="1025332" cy="182880"/>
          </a:xfrm>
        </p:grpSpPr>
        <p:sp>
          <p:nvSpPr>
            <p:cNvPr id="507" name="Rectangle 506">
              <a:hlinkClick r:id="rId77" tooltip="Managed hunting service built into Microsoft 365 Defender that provides Security Operation Centers (SOCs) with expert level monitoring and analysis to help them ensure critical threats in your unique environments don’t get missed."/>
              <a:extLst>
                <a:ext uri="{FF2B5EF4-FFF2-40B4-BE49-F238E27FC236}">
                  <a16:creationId xmlns:a16="http://schemas.microsoft.com/office/drawing/2014/main" id="{9C82B3BB-5E37-49F3-B804-20CF9B3AD125}"/>
                </a:ext>
              </a:extLst>
            </p:cNvPr>
            <p:cNvSpPr/>
            <p:nvPr/>
          </p:nvSpPr>
          <p:spPr>
            <a:xfrm>
              <a:off x="256411" y="400880"/>
              <a:ext cx="1025332" cy="182880"/>
            </a:xfrm>
            <a:prstGeom prst="rect">
              <a:avLst/>
            </a:prstGeom>
            <a:solidFill>
              <a:schemeClr val="bg1"/>
            </a:solidFill>
            <a:ln w="14224" cap="flat" cmpd="sng" algn="ctr">
              <a:solidFill>
                <a:srgbClr val="505050"/>
              </a:solidFill>
              <a:prstDash val="solid"/>
            </a:ln>
            <a:effectLst/>
          </p:spPr>
          <p:txBody>
            <a:bodyPr lIns="45720" rIns="45720" rtlCol="0" anchor="ctr"/>
            <a:lstStyle/>
            <a:p>
              <a:pPr marL="228600" marR="0" lvl="0" indent="0" algn="l" defTabSz="914400" rtl="0" eaLnBrk="1" fontAlgn="auto" latinLnBrk="0" hangingPunct="1">
                <a:lnSpc>
                  <a:spcPct val="97000"/>
                </a:lnSpc>
                <a:spcBef>
                  <a:spcPts val="0"/>
                </a:spcBef>
                <a:spcAft>
                  <a:spcPts val="0"/>
                </a:spcAft>
                <a:buClrTx/>
                <a:buSzTx/>
                <a:buFontTx/>
                <a:buNone/>
                <a:tabLst/>
                <a:defRPr/>
              </a:pPr>
              <a:r>
                <a:rPr kumimoji="0" lang="en-US" sz="850" b="0" i="1" u="none" strike="noStrike" kern="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Threat Experts</a:t>
              </a:r>
            </a:p>
          </p:txBody>
        </p:sp>
        <p:sp>
          <p:nvSpPr>
            <p:cNvPr id="512" name="people_4" title="Icon of a person">
              <a:extLst>
                <a:ext uri="{FF2B5EF4-FFF2-40B4-BE49-F238E27FC236}">
                  <a16:creationId xmlns:a16="http://schemas.microsoft.com/office/drawing/2014/main" id="{0D685DE7-94A9-4799-B488-197446CA247E}"/>
                </a:ext>
              </a:extLst>
            </p:cNvPr>
            <p:cNvSpPr>
              <a:spLocks noChangeAspect="1" noEditPoints="1"/>
            </p:cNvSpPr>
            <p:nvPr/>
          </p:nvSpPr>
          <p:spPr bwMode="auto">
            <a:xfrm>
              <a:off x="334033" y="435737"/>
              <a:ext cx="105464" cy="117907"/>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2700" cap="sq">
              <a:solidFill>
                <a:srgbClr val="505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grpSp>
        <p:nvGrpSpPr>
          <p:cNvPr id="183" name="Group 182">
            <a:extLst>
              <a:ext uri="{FF2B5EF4-FFF2-40B4-BE49-F238E27FC236}">
                <a16:creationId xmlns:a16="http://schemas.microsoft.com/office/drawing/2014/main" id="{1A4E3502-452A-45BF-B31A-DF392AE2513E}"/>
              </a:ext>
            </a:extLst>
          </p:cNvPr>
          <p:cNvGrpSpPr/>
          <p:nvPr/>
        </p:nvGrpSpPr>
        <p:grpSpPr>
          <a:xfrm>
            <a:off x="1335864" y="400880"/>
            <a:ext cx="2047098" cy="182880"/>
            <a:chOff x="1335864" y="400880"/>
            <a:chExt cx="2047098" cy="182880"/>
          </a:xfrm>
        </p:grpSpPr>
        <p:sp>
          <p:nvSpPr>
            <p:cNvPr id="508" name="Rectangle 507">
              <a:hlinkClick r:id="rId78" tooltip="Provides assistance with incident response, recovery, and hunting (onsite and remotely). The incident response is effectively &quot;on retainer&quot; for customers with Premier/Unified Support."/>
              <a:extLst>
                <a:ext uri="{FF2B5EF4-FFF2-40B4-BE49-F238E27FC236}">
                  <a16:creationId xmlns:a16="http://schemas.microsoft.com/office/drawing/2014/main" id="{3901389D-3FD9-474D-AE98-20B5BEDCC34B}"/>
                </a:ext>
              </a:extLst>
            </p:cNvPr>
            <p:cNvSpPr/>
            <p:nvPr/>
          </p:nvSpPr>
          <p:spPr>
            <a:xfrm>
              <a:off x="1335864" y="400880"/>
              <a:ext cx="2047098" cy="182880"/>
            </a:xfrm>
            <a:prstGeom prst="rect">
              <a:avLst/>
            </a:prstGeom>
            <a:solidFill>
              <a:schemeClr val="bg1"/>
            </a:solidFill>
            <a:ln w="14224" cap="flat" cmpd="sng" algn="ctr">
              <a:solidFill>
                <a:srgbClr val="505050"/>
              </a:solidFill>
              <a:prstDash val="solid"/>
            </a:ln>
            <a:effectLst/>
          </p:spPr>
          <p:txBody>
            <a:bodyPr lIns="45720" rIns="45720" rtlCol="0" anchor="ctr"/>
            <a:lstStyle/>
            <a:p>
              <a:pPr marL="171450" marR="0" lvl="0" indent="0" algn="l" defTabSz="914400" rtl="0" eaLnBrk="1" fontAlgn="auto" latinLnBrk="0" hangingPunct="1">
                <a:lnSpc>
                  <a:spcPct val="97000"/>
                </a:lnSpc>
                <a:spcBef>
                  <a:spcPts val="0"/>
                </a:spcBef>
                <a:spcAft>
                  <a:spcPts val="0"/>
                </a:spcAft>
                <a:buClrTx/>
                <a:buSzTx/>
                <a:buFontTx/>
                <a:buNone/>
                <a:tabLst/>
                <a:defRPr/>
              </a:pPr>
              <a:r>
                <a:rPr kumimoji="0" lang="en-US" sz="850" b="0" i="1" u="none" strike="noStrike" kern="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Detection and Response Team (DART)</a:t>
              </a:r>
            </a:p>
          </p:txBody>
        </p:sp>
        <p:sp>
          <p:nvSpPr>
            <p:cNvPr id="570" name="people_4" title="Icon of a person">
              <a:extLst>
                <a:ext uri="{FF2B5EF4-FFF2-40B4-BE49-F238E27FC236}">
                  <a16:creationId xmlns:a16="http://schemas.microsoft.com/office/drawing/2014/main" id="{54BD4277-A24D-411B-B67B-A24151378BAE}"/>
                </a:ext>
              </a:extLst>
            </p:cNvPr>
            <p:cNvSpPr>
              <a:spLocks noChangeAspect="1" noEditPoints="1"/>
            </p:cNvSpPr>
            <p:nvPr/>
          </p:nvSpPr>
          <p:spPr bwMode="auto">
            <a:xfrm>
              <a:off x="1394530" y="433366"/>
              <a:ext cx="105464" cy="117907"/>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2700" cap="sq">
              <a:solidFill>
                <a:srgbClr val="505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cxnSp>
        <p:nvCxnSpPr>
          <p:cNvPr id="92" name="Straight Connector 91">
            <a:extLst>
              <a:ext uri="{FF2B5EF4-FFF2-40B4-BE49-F238E27FC236}">
                <a16:creationId xmlns:a16="http://schemas.microsoft.com/office/drawing/2014/main" id="{6B17952F-06A6-4BB5-A7F3-B4DCFF1E9126}"/>
              </a:ext>
            </a:extLst>
          </p:cNvPr>
          <p:cNvCxnSpPr>
            <a:cxnSpLocks/>
          </p:cNvCxnSpPr>
          <p:nvPr/>
        </p:nvCxnSpPr>
        <p:spPr>
          <a:xfrm>
            <a:off x="1107439" y="3158378"/>
            <a:ext cx="0" cy="151369"/>
          </a:xfrm>
          <a:prstGeom prst="line">
            <a:avLst/>
          </a:prstGeom>
          <a:noFill/>
          <a:ln w="19050">
            <a:solidFill>
              <a:schemeClr val="tx2"/>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630" name="Straight Connector 629">
            <a:extLst>
              <a:ext uri="{FF2B5EF4-FFF2-40B4-BE49-F238E27FC236}">
                <a16:creationId xmlns:a16="http://schemas.microsoft.com/office/drawing/2014/main" id="{7F63C01E-81EB-4FD5-B705-AACFC33F76A5}"/>
              </a:ext>
            </a:extLst>
          </p:cNvPr>
          <p:cNvCxnSpPr>
            <a:cxnSpLocks/>
          </p:cNvCxnSpPr>
          <p:nvPr/>
        </p:nvCxnSpPr>
        <p:spPr>
          <a:xfrm>
            <a:off x="1107439" y="3675417"/>
            <a:ext cx="0" cy="151369"/>
          </a:xfrm>
          <a:prstGeom prst="line">
            <a:avLst/>
          </a:prstGeom>
          <a:noFill/>
          <a:ln w="19050">
            <a:solidFill>
              <a:schemeClr val="tx2"/>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grpSp>
        <p:nvGrpSpPr>
          <p:cNvPr id="94" name="Group 93">
            <a:extLst>
              <a:ext uri="{FF2B5EF4-FFF2-40B4-BE49-F238E27FC236}">
                <a16:creationId xmlns:a16="http://schemas.microsoft.com/office/drawing/2014/main" id="{2C901292-AB61-4C30-97B4-77372A0E7015}"/>
              </a:ext>
            </a:extLst>
          </p:cNvPr>
          <p:cNvGrpSpPr/>
          <p:nvPr/>
        </p:nvGrpSpPr>
        <p:grpSpPr>
          <a:xfrm>
            <a:off x="421510" y="3347718"/>
            <a:ext cx="1359790" cy="278260"/>
            <a:chOff x="514997" y="3372862"/>
            <a:chExt cx="1003603" cy="205372"/>
          </a:xfrm>
        </p:grpSpPr>
        <p:grpSp>
          <p:nvGrpSpPr>
            <p:cNvPr id="48" name="Group 47">
              <a:extLst>
                <a:ext uri="{FF2B5EF4-FFF2-40B4-BE49-F238E27FC236}">
                  <a16:creationId xmlns:a16="http://schemas.microsoft.com/office/drawing/2014/main" id="{BFC65816-92B6-45F8-8B56-B9FE7300B40A}"/>
                </a:ext>
              </a:extLst>
            </p:cNvPr>
            <p:cNvGrpSpPr/>
            <p:nvPr/>
          </p:nvGrpSpPr>
          <p:grpSpPr>
            <a:xfrm>
              <a:off x="1246534" y="3372862"/>
              <a:ext cx="272066" cy="205372"/>
              <a:chOff x="7987238" y="1610486"/>
              <a:chExt cx="506061" cy="382007"/>
            </a:xfrm>
          </p:grpSpPr>
          <p:sp>
            <p:nvSpPr>
              <p:cNvPr id="49" name="Rectangle 48">
                <a:extLst>
                  <a:ext uri="{FF2B5EF4-FFF2-40B4-BE49-F238E27FC236}">
                    <a16:creationId xmlns:a16="http://schemas.microsoft.com/office/drawing/2014/main" id="{5AD2C425-30AF-4C52-B5B1-5E94C2C675FB}"/>
                  </a:ext>
                </a:extLst>
              </p:cNvPr>
              <p:cNvSpPr/>
              <p:nvPr/>
            </p:nvSpPr>
            <p:spPr bwMode="auto">
              <a:xfrm>
                <a:off x="7994852" y="1610486"/>
                <a:ext cx="498447" cy="30271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50" name="Group 49">
                <a:extLst>
                  <a:ext uri="{FF2B5EF4-FFF2-40B4-BE49-F238E27FC236}">
                    <a16:creationId xmlns:a16="http://schemas.microsoft.com/office/drawing/2014/main" id="{7EBB8728-CD5A-434A-8A9A-E6ED226C7A4A}"/>
                  </a:ext>
                </a:extLst>
              </p:cNvPr>
              <p:cNvGrpSpPr/>
              <p:nvPr/>
            </p:nvGrpSpPr>
            <p:grpSpPr>
              <a:xfrm>
                <a:off x="7987238" y="1610486"/>
                <a:ext cx="498447" cy="382007"/>
                <a:chOff x="9563138" y="2462727"/>
                <a:chExt cx="516394" cy="395761"/>
              </a:xfrm>
            </p:grpSpPr>
            <p:sp>
              <p:nvSpPr>
                <p:cNvPr id="51" name="monitor">
                  <a:extLst>
                    <a:ext uri="{FF2B5EF4-FFF2-40B4-BE49-F238E27FC236}">
                      <a16:creationId xmlns:a16="http://schemas.microsoft.com/office/drawing/2014/main" id="{8EE55AE6-F0B1-482E-8E59-6746635B7ADD}"/>
                    </a:ext>
                  </a:extLst>
                </p:cNvPr>
                <p:cNvSpPr>
                  <a:spLocks noChangeAspect="1" noEditPoints="1"/>
                </p:cNvSpPr>
                <p:nvPr/>
              </p:nvSpPr>
              <p:spPr bwMode="auto">
                <a:xfrm>
                  <a:off x="9563138" y="2462727"/>
                  <a:ext cx="516394" cy="395761"/>
                </a:xfrm>
                <a:custGeom>
                  <a:avLst/>
                  <a:gdLst>
                    <a:gd name="T0" fmla="*/ 244 w 244"/>
                    <a:gd name="T1" fmla="*/ 68 h 187"/>
                    <a:gd name="T2" fmla="*/ 244 w 244"/>
                    <a:gd name="T3" fmla="*/ 151 h 187"/>
                    <a:gd name="T4" fmla="*/ 0 w 244"/>
                    <a:gd name="T5" fmla="*/ 151 h 187"/>
                    <a:gd name="T6" fmla="*/ 0 w 244"/>
                    <a:gd name="T7" fmla="*/ 0 h 187"/>
                    <a:gd name="T8" fmla="*/ 244 w 244"/>
                    <a:gd name="T9" fmla="*/ 0 h 187"/>
                    <a:gd name="T10" fmla="*/ 244 w 244"/>
                    <a:gd name="T11" fmla="*/ 68 h 187"/>
                    <a:gd name="T12" fmla="*/ 122 w 244"/>
                    <a:gd name="T13" fmla="*/ 151 h 187"/>
                    <a:gd name="T14" fmla="*/ 122 w 244"/>
                    <a:gd name="T15" fmla="*/ 187 h 187"/>
                    <a:gd name="T16" fmla="*/ 73 w 244"/>
                    <a:gd name="T17" fmla="*/ 187 h 187"/>
                    <a:gd name="T18" fmla="*/ 171 w 244"/>
                    <a:gd name="T19"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187">
                      <a:moveTo>
                        <a:pt x="244" y="68"/>
                      </a:moveTo>
                      <a:lnTo>
                        <a:pt x="244" y="151"/>
                      </a:lnTo>
                      <a:lnTo>
                        <a:pt x="0" y="151"/>
                      </a:lnTo>
                      <a:lnTo>
                        <a:pt x="0" y="0"/>
                      </a:lnTo>
                      <a:lnTo>
                        <a:pt x="244" y="0"/>
                      </a:lnTo>
                      <a:lnTo>
                        <a:pt x="244" y="68"/>
                      </a:lnTo>
                      <a:moveTo>
                        <a:pt x="122" y="151"/>
                      </a:moveTo>
                      <a:lnTo>
                        <a:pt x="122" y="187"/>
                      </a:lnTo>
                      <a:moveTo>
                        <a:pt x="73" y="187"/>
                      </a:moveTo>
                      <a:lnTo>
                        <a:pt x="171" y="187"/>
                      </a:lnTo>
                    </a:path>
                  </a:pathLst>
                </a:custGeom>
                <a:noFill/>
                <a:ln w="14224" cap="sq">
                  <a:solidFill>
                    <a:schemeClr val="accent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nvGrpSpPr>
                <p:cNvPr id="52" name="Group 51">
                  <a:extLst>
                    <a:ext uri="{FF2B5EF4-FFF2-40B4-BE49-F238E27FC236}">
                      <a16:creationId xmlns:a16="http://schemas.microsoft.com/office/drawing/2014/main" id="{576DD4A5-32C0-4CA5-84D2-5B710351B085}"/>
                    </a:ext>
                  </a:extLst>
                </p:cNvPr>
                <p:cNvGrpSpPr/>
                <p:nvPr/>
              </p:nvGrpSpPr>
              <p:grpSpPr>
                <a:xfrm>
                  <a:off x="9746672" y="2545410"/>
                  <a:ext cx="107950" cy="134938"/>
                  <a:chOff x="9444088" y="2885171"/>
                  <a:chExt cx="107950" cy="134938"/>
                </a:xfrm>
                <a:solidFill>
                  <a:schemeClr val="tx1"/>
                </a:solidFill>
              </p:grpSpPr>
              <p:sp>
                <p:nvSpPr>
                  <p:cNvPr id="53" name="Freeform 26">
                    <a:extLst>
                      <a:ext uri="{FF2B5EF4-FFF2-40B4-BE49-F238E27FC236}">
                        <a16:creationId xmlns:a16="http://schemas.microsoft.com/office/drawing/2014/main" id="{FDBF4EC7-E309-4369-826C-4A23B73BB168}"/>
                      </a:ext>
                    </a:extLst>
                  </p:cNvPr>
                  <p:cNvSpPr>
                    <a:spLocks/>
                  </p:cNvSpPr>
                  <p:nvPr/>
                </p:nvSpPr>
                <p:spPr bwMode="auto">
                  <a:xfrm>
                    <a:off x="9496476" y="2885171"/>
                    <a:ext cx="30163" cy="31750"/>
                  </a:xfrm>
                  <a:custGeom>
                    <a:avLst/>
                    <a:gdLst>
                      <a:gd name="T0" fmla="*/ 179 w 188"/>
                      <a:gd name="T1" fmla="*/ 0 h 196"/>
                      <a:gd name="T2" fmla="*/ 45 w 188"/>
                      <a:gd name="T3" fmla="*/ 72 h 196"/>
                      <a:gd name="T4" fmla="*/ 12 w 188"/>
                      <a:gd name="T5" fmla="*/ 195 h 196"/>
                      <a:gd name="T6" fmla="*/ 141 w 188"/>
                      <a:gd name="T7" fmla="*/ 128 h 196"/>
                      <a:gd name="T8" fmla="*/ 179 w 188"/>
                      <a:gd name="T9" fmla="*/ 0 h 196"/>
                    </a:gdLst>
                    <a:ahLst/>
                    <a:cxnLst>
                      <a:cxn ang="0">
                        <a:pos x="T0" y="T1"/>
                      </a:cxn>
                      <a:cxn ang="0">
                        <a:pos x="T2" y="T3"/>
                      </a:cxn>
                      <a:cxn ang="0">
                        <a:pos x="T4" y="T5"/>
                      </a:cxn>
                      <a:cxn ang="0">
                        <a:pos x="T6" y="T7"/>
                      </a:cxn>
                      <a:cxn ang="0">
                        <a:pos x="T8" y="T9"/>
                      </a:cxn>
                    </a:cxnLst>
                    <a:rect l="0" t="0" r="r" b="b"/>
                    <a:pathLst>
                      <a:path w="188" h="196">
                        <a:moveTo>
                          <a:pt x="179" y="0"/>
                        </a:moveTo>
                        <a:cubicBezTo>
                          <a:pt x="179" y="0"/>
                          <a:pt x="90" y="8"/>
                          <a:pt x="45" y="72"/>
                        </a:cubicBezTo>
                        <a:cubicBezTo>
                          <a:pt x="0" y="136"/>
                          <a:pt x="12" y="195"/>
                          <a:pt x="12" y="195"/>
                        </a:cubicBezTo>
                        <a:cubicBezTo>
                          <a:pt x="12" y="195"/>
                          <a:pt x="90" y="196"/>
                          <a:pt x="141" y="128"/>
                        </a:cubicBezTo>
                        <a:cubicBezTo>
                          <a:pt x="188" y="66"/>
                          <a:pt x="179" y="0"/>
                          <a:pt x="17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54" name="Freeform 27">
                    <a:extLst>
                      <a:ext uri="{FF2B5EF4-FFF2-40B4-BE49-F238E27FC236}">
                        <a16:creationId xmlns:a16="http://schemas.microsoft.com/office/drawing/2014/main" id="{7D215946-A8D8-4D3D-9C11-3B9731607E93}"/>
                      </a:ext>
                    </a:extLst>
                  </p:cNvPr>
                  <p:cNvSpPr>
                    <a:spLocks/>
                  </p:cNvSpPr>
                  <p:nvPr/>
                </p:nvSpPr>
                <p:spPr bwMode="auto">
                  <a:xfrm>
                    <a:off x="9444088" y="2916921"/>
                    <a:ext cx="107950" cy="103188"/>
                  </a:xfrm>
                  <a:custGeom>
                    <a:avLst/>
                    <a:gdLst>
                      <a:gd name="T0" fmla="*/ 662 w 682"/>
                      <a:gd name="T1" fmla="*/ 87 h 643"/>
                      <a:gd name="T2" fmla="*/ 499 w 682"/>
                      <a:gd name="T3" fmla="*/ 2 h 643"/>
                      <a:gd name="T4" fmla="*/ 424 w 682"/>
                      <a:gd name="T5" fmla="*/ 16 h 643"/>
                      <a:gd name="T6" fmla="*/ 345 w 682"/>
                      <a:gd name="T7" fmla="*/ 41 h 643"/>
                      <a:gd name="T8" fmla="*/ 286 w 682"/>
                      <a:gd name="T9" fmla="*/ 22 h 643"/>
                      <a:gd name="T10" fmla="*/ 201 w 682"/>
                      <a:gd name="T11" fmla="*/ 4 h 643"/>
                      <a:gd name="T12" fmla="*/ 82 w 682"/>
                      <a:gd name="T13" fmla="*/ 53 h 643"/>
                      <a:gd name="T14" fmla="*/ 0 w 682"/>
                      <a:gd name="T15" fmla="*/ 261 h 643"/>
                      <a:gd name="T16" fmla="*/ 58 w 682"/>
                      <a:gd name="T17" fmla="*/ 484 h 643"/>
                      <a:gd name="T18" fmla="*/ 143 w 682"/>
                      <a:gd name="T19" fmla="*/ 603 h 643"/>
                      <a:gd name="T20" fmla="*/ 209 w 682"/>
                      <a:gd name="T21" fmla="*/ 639 h 643"/>
                      <a:gd name="T22" fmla="*/ 258 w 682"/>
                      <a:gd name="T23" fmla="*/ 634 h 643"/>
                      <a:gd name="T24" fmla="*/ 321 w 682"/>
                      <a:gd name="T25" fmla="*/ 609 h 643"/>
                      <a:gd name="T26" fmla="*/ 406 w 682"/>
                      <a:gd name="T27" fmla="*/ 612 h 643"/>
                      <a:gd name="T28" fmla="*/ 492 w 682"/>
                      <a:gd name="T29" fmla="*/ 640 h 643"/>
                      <a:gd name="T30" fmla="*/ 609 w 682"/>
                      <a:gd name="T31" fmla="*/ 560 h 643"/>
                      <a:gd name="T32" fmla="*/ 671 w 682"/>
                      <a:gd name="T33" fmla="*/ 452 h 643"/>
                      <a:gd name="T34" fmla="*/ 682 w 682"/>
                      <a:gd name="T35" fmla="*/ 414 h 643"/>
                      <a:gd name="T36" fmla="*/ 631 w 682"/>
                      <a:gd name="T37" fmla="*/ 382 h 643"/>
                      <a:gd name="T38" fmla="*/ 572 w 682"/>
                      <a:gd name="T39" fmla="*/ 274 h 643"/>
                      <a:gd name="T40" fmla="*/ 599 w 682"/>
                      <a:gd name="T41" fmla="*/ 147 h 643"/>
                      <a:gd name="T42" fmla="*/ 662 w 682"/>
                      <a:gd name="T43" fmla="*/ 87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82" h="643">
                        <a:moveTo>
                          <a:pt x="662" y="87"/>
                        </a:moveTo>
                        <a:cubicBezTo>
                          <a:pt x="662" y="87"/>
                          <a:pt x="614" y="2"/>
                          <a:pt x="499" y="2"/>
                        </a:cubicBezTo>
                        <a:cubicBezTo>
                          <a:pt x="499" y="2"/>
                          <a:pt x="469" y="0"/>
                          <a:pt x="424" y="16"/>
                        </a:cubicBezTo>
                        <a:cubicBezTo>
                          <a:pt x="379" y="32"/>
                          <a:pt x="367" y="41"/>
                          <a:pt x="345" y="41"/>
                        </a:cubicBezTo>
                        <a:cubicBezTo>
                          <a:pt x="345" y="41"/>
                          <a:pt x="315" y="36"/>
                          <a:pt x="286" y="22"/>
                        </a:cubicBezTo>
                        <a:cubicBezTo>
                          <a:pt x="257" y="9"/>
                          <a:pt x="226" y="4"/>
                          <a:pt x="201" y="4"/>
                        </a:cubicBezTo>
                        <a:cubicBezTo>
                          <a:pt x="176" y="4"/>
                          <a:pt x="121" y="20"/>
                          <a:pt x="82" y="53"/>
                        </a:cubicBezTo>
                        <a:cubicBezTo>
                          <a:pt x="41" y="88"/>
                          <a:pt x="0" y="152"/>
                          <a:pt x="0" y="261"/>
                        </a:cubicBezTo>
                        <a:cubicBezTo>
                          <a:pt x="0" y="370"/>
                          <a:pt x="55" y="479"/>
                          <a:pt x="58" y="484"/>
                        </a:cubicBezTo>
                        <a:cubicBezTo>
                          <a:pt x="60" y="488"/>
                          <a:pt x="120" y="584"/>
                          <a:pt x="143" y="603"/>
                        </a:cubicBezTo>
                        <a:cubicBezTo>
                          <a:pt x="167" y="623"/>
                          <a:pt x="185" y="638"/>
                          <a:pt x="209" y="639"/>
                        </a:cubicBezTo>
                        <a:cubicBezTo>
                          <a:pt x="232" y="640"/>
                          <a:pt x="245" y="638"/>
                          <a:pt x="258" y="634"/>
                        </a:cubicBezTo>
                        <a:cubicBezTo>
                          <a:pt x="270" y="629"/>
                          <a:pt x="305" y="611"/>
                          <a:pt x="321" y="609"/>
                        </a:cubicBezTo>
                        <a:cubicBezTo>
                          <a:pt x="337" y="608"/>
                          <a:pt x="362" y="598"/>
                          <a:pt x="406" y="612"/>
                        </a:cubicBezTo>
                        <a:cubicBezTo>
                          <a:pt x="450" y="626"/>
                          <a:pt x="464" y="643"/>
                          <a:pt x="492" y="640"/>
                        </a:cubicBezTo>
                        <a:cubicBezTo>
                          <a:pt x="520" y="636"/>
                          <a:pt x="557" y="635"/>
                          <a:pt x="609" y="560"/>
                        </a:cubicBezTo>
                        <a:cubicBezTo>
                          <a:pt x="626" y="536"/>
                          <a:pt x="669" y="463"/>
                          <a:pt x="671" y="452"/>
                        </a:cubicBezTo>
                        <a:cubicBezTo>
                          <a:pt x="673" y="441"/>
                          <a:pt x="682" y="427"/>
                          <a:pt x="682" y="414"/>
                        </a:cubicBezTo>
                        <a:cubicBezTo>
                          <a:pt x="682" y="414"/>
                          <a:pt x="642" y="394"/>
                          <a:pt x="631" y="382"/>
                        </a:cubicBezTo>
                        <a:cubicBezTo>
                          <a:pt x="615" y="364"/>
                          <a:pt x="584" y="338"/>
                          <a:pt x="572" y="274"/>
                        </a:cubicBezTo>
                        <a:cubicBezTo>
                          <a:pt x="561" y="211"/>
                          <a:pt x="592" y="155"/>
                          <a:pt x="599" y="147"/>
                        </a:cubicBezTo>
                        <a:cubicBezTo>
                          <a:pt x="606" y="139"/>
                          <a:pt x="641" y="96"/>
                          <a:pt x="662" y="8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grpSp>
        </p:grpSp>
        <p:grpSp>
          <p:nvGrpSpPr>
            <p:cNvPr id="55" name="Group 54">
              <a:extLst>
                <a:ext uri="{FF2B5EF4-FFF2-40B4-BE49-F238E27FC236}">
                  <a16:creationId xmlns:a16="http://schemas.microsoft.com/office/drawing/2014/main" id="{089A708A-3B38-45E4-AB39-901738503841}"/>
                </a:ext>
              </a:extLst>
            </p:cNvPr>
            <p:cNvGrpSpPr/>
            <p:nvPr/>
          </p:nvGrpSpPr>
          <p:grpSpPr>
            <a:xfrm>
              <a:off x="898163" y="3372862"/>
              <a:ext cx="267972" cy="205372"/>
              <a:chOff x="7398246" y="1610486"/>
              <a:chExt cx="498447" cy="382007"/>
            </a:xfrm>
          </p:grpSpPr>
          <p:sp>
            <p:nvSpPr>
              <p:cNvPr id="56" name="monitor">
                <a:extLst>
                  <a:ext uri="{FF2B5EF4-FFF2-40B4-BE49-F238E27FC236}">
                    <a16:creationId xmlns:a16="http://schemas.microsoft.com/office/drawing/2014/main" id="{83668721-0993-4A0B-A631-4168280896B6}"/>
                  </a:ext>
                </a:extLst>
              </p:cNvPr>
              <p:cNvSpPr>
                <a:spLocks noChangeAspect="1" noEditPoints="1"/>
              </p:cNvSpPr>
              <p:nvPr/>
            </p:nvSpPr>
            <p:spPr bwMode="auto">
              <a:xfrm>
                <a:off x="7398246" y="1610486"/>
                <a:ext cx="498447" cy="382007"/>
              </a:xfrm>
              <a:custGeom>
                <a:avLst/>
                <a:gdLst>
                  <a:gd name="T0" fmla="*/ 244 w 244"/>
                  <a:gd name="T1" fmla="*/ 68 h 187"/>
                  <a:gd name="T2" fmla="*/ 244 w 244"/>
                  <a:gd name="T3" fmla="*/ 151 h 187"/>
                  <a:gd name="T4" fmla="*/ 0 w 244"/>
                  <a:gd name="T5" fmla="*/ 151 h 187"/>
                  <a:gd name="T6" fmla="*/ 0 w 244"/>
                  <a:gd name="T7" fmla="*/ 0 h 187"/>
                  <a:gd name="T8" fmla="*/ 244 w 244"/>
                  <a:gd name="T9" fmla="*/ 0 h 187"/>
                  <a:gd name="T10" fmla="*/ 244 w 244"/>
                  <a:gd name="T11" fmla="*/ 68 h 187"/>
                  <a:gd name="T12" fmla="*/ 122 w 244"/>
                  <a:gd name="T13" fmla="*/ 151 h 187"/>
                  <a:gd name="T14" fmla="*/ 122 w 244"/>
                  <a:gd name="T15" fmla="*/ 187 h 187"/>
                  <a:gd name="T16" fmla="*/ 73 w 244"/>
                  <a:gd name="T17" fmla="*/ 187 h 187"/>
                  <a:gd name="T18" fmla="*/ 171 w 244"/>
                  <a:gd name="T19"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187">
                    <a:moveTo>
                      <a:pt x="244" y="68"/>
                    </a:moveTo>
                    <a:lnTo>
                      <a:pt x="244" y="151"/>
                    </a:lnTo>
                    <a:lnTo>
                      <a:pt x="0" y="151"/>
                    </a:lnTo>
                    <a:lnTo>
                      <a:pt x="0" y="0"/>
                    </a:lnTo>
                    <a:lnTo>
                      <a:pt x="244" y="0"/>
                    </a:lnTo>
                    <a:lnTo>
                      <a:pt x="244" y="68"/>
                    </a:lnTo>
                    <a:moveTo>
                      <a:pt x="122" y="151"/>
                    </a:moveTo>
                    <a:lnTo>
                      <a:pt x="122" y="187"/>
                    </a:lnTo>
                    <a:moveTo>
                      <a:pt x="73" y="187"/>
                    </a:moveTo>
                    <a:lnTo>
                      <a:pt x="171" y="187"/>
                    </a:lnTo>
                  </a:path>
                </a:pathLst>
              </a:custGeom>
              <a:noFill/>
              <a:ln w="14224" cap="sq">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57" name="Rectangle 56">
                <a:extLst>
                  <a:ext uri="{FF2B5EF4-FFF2-40B4-BE49-F238E27FC236}">
                    <a16:creationId xmlns:a16="http://schemas.microsoft.com/office/drawing/2014/main" id="{B3A549A4-E6C7-4F0D-8B03-2D258939D87F}"/>
                  </a:ext>
                </a:extLst>
              </p:cNvPr>
              <p:cNvSpPr/>
              <p:nvPr/>
            </p:nvSpPr>
            <p:spPr bwMode="auto">
              <a:xfrm>
                <a:off x="7398246" y="1610486"/>
                <a:ext cx="498447" cy="30271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58" name="Group 11">
                <a:extLst>
                  <a:ext uri="{FF2B5EF4-FFF2-40B4-BE49-F238E27FC236}">
                    <a16:creationId xmlns:a16="http://schemas.microsoft.com/office/drawing/2014/main" id="{8ACA3025-FD70-48DB-AEE5-CCA2D02A5196}"/>
                  </a:ext>
                </a:extLst>
              </p:cNvPr>
              <p:cNvGrpSpPr>
                <a:grpSpLocks noChangeAspect="1"/>
              </p:cNvGrpSpPr>
              <p:nvPr/>
            </p:nvGrpSpPr>
            <p:grpSpPr bwMode="auto">
              <a:xfrm>
                <a:off x="7581678" y="1714920"/>
                <a:ext cx="111860" cy="111860"/>
                <a:chOff x="5664" y="1835"/>
                <a:chExt cx="73" cy="73"/>
              </a:xfrm>
              <a:solidFill>
                <a:schemeClr val="bg1"/>
              </a:solidFill>
            </p:grpSpPr>
            <p:sp>
              <p:nvSpPr>
                <p:cNvPr id="59" name="Freeform 12">
                  <a:extLst>
                    <a:ext uri="{FF2B5EF4-FFF2-40B4-BE49-F238E27FC236}">
                      <a16:creationId xmlns:a16="http://schemas.microsoft.com/office/drawing/2014/main" id="{0C3E95F8-D219-4BFA-8264-01DE860974D3}"/>
                    </a:ext>
                  </a:extLst>
                </p:cNvPr>
                <p:cNvSpPr>
                  <a:spLocks/>
                </p:cNvSpPr>
                <p:nvPr/>
              </p:nvSpPr>
              <p:spPr bwMode="auto">
                <a:xfrm>
                  <a:off x="5696" y="1835"/>
                  <a:ext cx="41" cy="35"/>
                </a:xfrm>
                <a:custGeom>
                  <a:avLst/>
                  <a:gdLst>
                    <a:gd name="T0" fmla="*/ 41 w 41"/>
                    <a:gd name="T1" fmla="*/ 35 h 35"/>
                    <a:gd name="T2" fmla="*/ 41 w 41"/>
                    <a:gd name="T3" fmla="*/ 0 h 35"/>
                    <a:gd name="T4" fmla="*/ 0 w 41"/>
                    <a:gd name="T5" fmla="*/ 6 h 35"/>
                    <a:gd name="T6" fmla="*/ 0 w 41"/>
                    <a:gd name="T7" fmla="*/ 35 h 35"/>
                    <a:gd name="T8" fmla="*/ 41 w 41"/>
                    <a:gd name="T9" fmla="*/ 35 h 35"/>
                  </a:gdLst>
                  <a:ahLst/>
                  <a:cxnLst>
                    <a:cxn ang="0">
                      <a:pos x="T0" y="T1"/>
                    </a:cxn>
                    <a:cxn ang="0">
                      <a:pos x="T2" y="T3"/>
                    </a:cxn>
                    <a:cxn ang="0">
                      <a:pos x="T4" y="T5"/>
                    </a:cxn>
                    <a:cxn ang="0">
                      <a:pos x="T6" y="T7"/>
                    </a:cxn>
                    <a:cxn ang="0">
                      <a:pos x="T8" y="T9"/>
                    </a:cxn>
                  </a:cxnLst>
                  <a:rect l="0" t="0" r="r" b="b"/>
                  <a:pathLst>
                    <a:path w="41" h="35">
                      <a:moveTo>
                        <a:pt x="41" y="35"/>
                      </a:moveTo>
                      <a:lnTo>
                        <a:pt x="41" y="0"/>
                      </a:lnTo>
                      <a:lnTo>
                        <a:pt x="0" y="6"/>
                      </a:lnTo>
                      <a:lnTo>
                        <a:pt x="0" y="35"/>
                      </a:lnTo>
                      <a:lnTo>
                        <a:pt x="4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60" name="Freeform 13">
                  <a:extLst>
                    <a:ext uri="{FF2B5EF4-FFF2-40B4-BE49-F238E27FC236}">
                      <a16:creationId xmlns:a16="http://schemas.microsoft.com/office/drawing/2014/main" id="{313CBC1E-7EFA-4F9F-A0F9-F9A5710B36F1}"/>
                    </a:ext>
                  </a:extLst>
                </p:cNvPr>
                <p:cNvSpPr>
                  <a:spLocks/>
                </p:cNvSpPr>
                <p:nvPr/>
              </p:nvSpPr>
              <p:spPr bwMode="auto">
                <a:xfrm>
                  <a:off x="5664" y="1841"/>
                  <a:ext cx="30" cy="29"/>
                </a:xfrm>
                <a:custGeom>
                  <a:avLst/>
                  <a:gdLst>
                    <a:gd name="T0" fmla="*/ 30 w 30"/>
                    <a:gd name="T1" fmla="*/ 0 h 29"/>
                    <a:gd name="T2" fmla="*/ 0 w 30"/>
                    <a:gd name="T3" fmla="*/ 5 h 29"/>
                    <a:gd name="T4" fmla="*/ 0 w 30"/>
                    <a:gd name="T5" fmla="*/ 29 h 29"/>
                    <a:gd name="T6" fmla="*/ 30 w 30"/>
                    <a:gd name="T7" fmla="*/ 29 h 29"/>
                    <a:gd name="T8" fmla="*/ 30 w 30"/>
                    <a:gd name="T9" fmla="*/ 0 h 29"/>
                  </a:gdLst>
                  <a:ahLst/>
                  <a:cxnLst>
                    <a:cxn ang="0">
                      <a:pos x="T0" y="T1"/>
                    </a:cxn>
                    <a:cxn ang="0">
                      <a:pos x="T2" y="T3"/>
                    </a:cxn>
                    <a:cxn ang="0">
                      <a:pos x="T4" y="T5"/>
                    </a:cxn>
                    <a:cxn ang="0">
                      <a:pos x="T6" y="T7"/>
                    </a:cxn>
                    <a:cxn ang="0">
                      <a:pos x="T8" y="T9"/>
                    </a:cxn>
                  </a:cxnLst>
                  <a:rect l="0" t="0" r="r" b="b"/>
                  <a:pathLst>
                    <a:path w="30" h="29">
                      <a:moveTo>
                        <a:pt x="30" y="0"/>
                      </a:moveTo>
                      <a:lnTo>
                        <a:pt x="0" y="5"/>
                      </a:lnTo>
                      <a:lnTo>
                        <a:pt x="0" y="29"/>
                      </a:lnTo>
                      <a:lnTo>
                        <a:pt x="30" y="29"/>
                      </a:ln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61" name="Freeform 14">
                  <a:extLst>
                    <a:ext uri="{FF2B5EF4-FFF2-40B4-BE49-F238E27FC236}">
                      <a16:creationId xmlns:a16="http://schemas.microsoft.com/office/drawing/2014/main" id="{FB7A6C2F-DF5A-4FAC-9925-72EC57F8A713}"/>
                    </a:ext>
                  </a:extLst>
                </p:cNvPr>
                <p:cNvSpPr>
                  <a:spLocks/>
                </p:cNvSpPr>
                <p:nvPr/>
              </p:nvSpPr>
              <p:spPr bwMode="auto">
                <a:xfrm>
                  <a:off x="5664" y="1873"/>
                  <a:ext cx="30" cy="29"/>
                </a:xfrm>
                <a:custGeom>
                  <a:avLst/>
                  <a:gdLst>
                    <a:gd name="T0" fmla="*/ 0 w 30"/>
                    <a:gd name="T1" fmla="*/ 0 h 29"/>
                    <a:gd name="T2" fmla="*/ 0 w 30"/>
                    <a:gd name="T3" fmla="*/ 24 h 29"/>
                    <a:gd name="T4" fmla="*/ 30 w 30"/>
                    <a:gd name="T5" fmla="*/ 29 h 29"/>
                    <a:gd name="T6" fmla="*/ 30 w 30"/>
                    <a:gd name="T7" fmla="*/ 0 h 29"/>
                    <a:gd name="T8" fmla="*/ 0 w 30"/>
                    <a:gd name="T9" fmla="*/ 0 h 29"/>
                  </a:gdLst>
                  <a:ahLst/>
                  <a:cxnLst>
                    <a:cxn ang="0">
                      <a:pos x="T0" y="T1"/>
                    </a:cxn>
                    <a:cxn ang="0">
                      <a:pos x="T2" y="T3"/>
                    </a:cxn>
                    <a:cxn ang="0">
                      <a:pos x="T4" y="T5"/>
                    </a:cxn>
                    <a:cxn ang="0">
                      <a:pos x="T6" y="T7"/>
                    </a:cxn>
                    <a:cxn ang="0">
                      <a:pos x="T8" y="T9"/>
                    </a:cxn>
                  </a:cxnLst>
                  <a:rect l="0" t="0" r="r" b="b"/>
                  <a:pathLst>
                    <a:path w="30" h="29">
                      <a:moveTo>
                        <a:pt x="0" y="0"/>
                      </a:moveTo>
                      <a:lnTo>
                        <a:pt x="0" y="24"/>
                      </a:lnTo>
                      <a:lnTo>
                        <a:pt x="30" y="29"/>
                      </a:lnTo>
                      <a:lnTo>
                        <a:pt x="3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62" name="Freeform 15">
                  <a:extLst>
                    <a:ext uri="{FF2B5EF4-FFF2-40B4-BE49-F238E27FC236}">
                      <a16:creationId xmlns:a16="http://schemas.microsoft.com/office/drawing/2014/main" id="{E903A433-6EA5-48A2-B07B-70B1041F1C21}"/>
                    </a:ext>
                  </a:extLst>
                </p:cNvPr>
                <p:cNvSpPr>
                  <a:spLocks/>
                </p:cNvSpPr>
                <p:nvPr/>
              </p:nvSpPr>
              <p:spPr bwMode="auto">
                <a:xfrm>
                  <a:off x="5696" y="1873"/>
                  <a:ext cx="41" cy="35"/>
                </a:xfrm>
                <a:custGeom>
                  <a:avLst/>
                  <a:gdLst>
                    <a:gd name="T0" fmla="*/ 0 w 41"/>
                    <a:gd name="T1" fmla="*/ 29 h 35"/>
                    <a:gd name="T2" fmla="*/ 41 w 41"/>
                    <a:gd name="T3" fmla="*/ 35 h 35"/>
                    <a:gd name="T4" fmla="*/ 41 w 41"/>
                    <a:gd name="T5" fmla="*/ 0 h 35"/>
                    <a:gd name="T6" fmla="*/ 0 w 41"/>
                    <a:gd name="T7" fmla="*/ 0 h 35"/>
                    <a:gd name="T8" fmla="*/ 0 w 41"/>
                    <a:gd name="T9" fmla="*/ 29 h 35"/>
                  </a:gdLst>
                  <a:ahLst/>
                  <a:cxnLst>
                    <a:cxn ang="0">
                      <a:pos x="T0" y="T1"/>
                    </a:cxn>
                    <a:cxn ang="0">
                      <a:pos x="T2" y="T3"/>
                    </a:cxn>
                    <a:cxn ang="0">
                      <a:pos x="T4" y="T5"/>
                    </a:cxn>
                    <a:cxn ang="0">
                      <a:pos x="T6" y="T7"/>
                    </a:cxn>
                    <a:cxn ang="0">
                      <a:pos x="T8" y="T9"/>
                    </a:cxn>
                  </a:cxnLst>
                  <a:rect l="0" t="0" r="r" b="b"/>
                  <a:pathLst>
                    <a:path w="41" h="35">
                      <a:moveTo>
                        <a:pt x="0" y="29"/>
                      </a:moveTo>
                      <a:lnTo>
                        <a:pt x="41" y="35"/>
                      </a:lnTo>
                      <a:lnTo>
                        <a:pt x="41" y="0"/>
                      </a:lnTo>
                      <a:lnTo>
                        <a:pt x="0" y="0"/>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grpSp>
        <p:grpSp>
          <p:nvGrpSpPr>
            <p:cNvPr id="63" name="Group 62">
              <a:extLst>
                <a:ext uri="{FF2B5EF4-FFF2-40B4-BE49-F238E27FC236}">
                  <a16:creationId xmlns:a16="http://schemas.microsoft.com/office/drawing/2014/main" id="{5829E5BE-F51B-45D3-8643-8A7E1443DF78}"/>
                </a:ext>
              </a:extLst>
            </p:cNvPr>
            <p:cNvGrpSpPr/>
            <p:nvPr/>
          </p:nvGrpSpPr>
          <p:grpSpPr>
            <a:xfrm>
              <a:off x="704349" y="3372862"/>
              <a:ext cx="114329" cy="189803"/>
              <a:chOff x="7084723" y="1610486"/>
              <a:chExt cx="212660" cy="353049"/>
            </a:xfrm>
          </p:grpSpPr>
          <p:sp>
            <p:nvSpPr>
              <p:cNvPr id="64" name="Rectangle 63">
                <a:extLst>
                  <a:ext uri="{FF2B5EF4-FFF2-40B4-BE49-F238E27FC236}">
                    <a16:creationId xmlns:a16="http://schemas.microsoft.com/office/drawing/2014/main" id="{EF3F58B3-1649-4BD0-9763-D182C5225AC0}"/>
                  </a:ext>
                </a:extLst>
              </p:cNvPr>
              <p:cNvSpPr/>
              <p:nvPr/>
            </p:nvSpPr>
            <p:spPr bwMode="auto">
              <a:xfrm>
                <a:off x="7085519" y="1610486"/>
                <a:ext cx="211864" cy="353049"/>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65" name="Group 64">
                <a:extLst>
                  <a:ext uri="{FF2B5EF4-FFF2-40B4-BE49-F238E27FC236}">
                    <a16:creationId xmlns:a16="http://schemas.microsoft.com/office/drawing/2014/main" id="{A3E6CA01-0053-45C3-8263-EA3575453553}"/>
                  </a:ext>
                </a:extLst>
              </p:cNvPr>
              <p:cNvGrpSpPr/>
              <p:nvPr/>
            </p:nvGrpSpPr>
            <p:grpSpPr>
              <a:xfrm>
                <a:off x="7138556" y="1706457"/>
                <a:ext cx="104198" cy="130248"/>
                <a:chOff x="9444088" y="2885171"/>
                <a:chExt cx="107950" cy="134938"/>
              </a:xfrm>
              <a:solidFill>
                <a:schemeClr val="bg1"/>
              </a:solidFill>
            </p:grpSpPr>
            <p:sp>
              <p:nvSpPr>
                <p:cNvPr id="68" name="Freeform 26">
                  <a:extLst>
                    <a:ext uri="{FF2B5EF4-FFF2-40B4-BE49-F238E27FC236}">
                      <a16:creationId xmlns:a16="http://schemas.microsoft.com/office/drawing/2014/main" id="{78841DC6-425B-4F31-9111-4B867680D0A6}"/>
                    </a:ext>
                  </a:extLst>
                </p:cNvPr>
                <p:cNvSpPr>
                  <a:spLocks/>
                </p:cNvSpPr>
                <p:nvPr/>
              </p:nvSpPr>
              <p:spPr bwMode="auto">
                <a:xfrm>
                  <a:off x="9496476" y="2885171"/>
                  <a:ext cx="30163" cy="31750"/>
                </a:xfrm>
                <a:custGeom>
                  <a:avLst/>
                  <a:gdLst>
                    <a:gd name="T0" fmla="*/ 179 w 188"/>
                    <a:gd name="T1" fmla="*/ 0 h 196"/>
                    <a:gd name="T2" fmla="*/ 45 w 188"/>
                    <a:gd name="T3" fmla="*/ 72 h 196"/>
                    <a:gd name="T4" fmla="*/ 12 w 188"/>
                    <a:gd name="T5" fmla="*/ 195 h 196"/>
                    <a:gd name="T6" fmla="*/ 141 w 188"/>
                    <a:gd name="T7" fmla="*/ 128 h 196"/>
                    <a:gd name="T8" fmla="*/ 179 w 188"/>
                    <a:gd name="T9" fmla="*/ 0 h 196"/>
                  </a:gdLst>
                  <a:ahLst/>
                  <a:cxnLst>
                    <a:cxn ang="0">
                      <a:pos x="T0" y="T1"/>
                    </a:cxn>
                    <a:cxn ang="0">
                      <a:pos x="T2" y="T3"/>
                    </a:cxn>
                    <a:cxn ang="0">
                      <a:pos x="T4" y="T5"/>
                    </a:cxn>
                    <a:cxn ang="0">
                      <a:pos x="T6" y="T7"/>
                    </a:cxn>
                    <a:cxn ang="0">
                      <a:pos x="T8" y="T9"/>
                    </a:cxn>
                  </a:cxnLst>
                  <a:rect l="0" t="0" r="r" b="b"/>
                  <a:pathLst>
                    <a:path w="188" h="196">
                      <a:moveTo>
                        <a:pt x="179" y="0"/>
                      </a:moveTo>
                      <a:cubicBezTo>
                        <a:pt x="179" y="0"/>
                        <a:pt x="90" y="8"/>
                        <a:pt x="45" y="72"/>
                      </a:cubicBezTo>
                      <a:cubicBezTo>
                        <a:pt x="0" y="136"/>
                        <a:pt x="12" y="195"/>
                        <a:pt x="12" y="195"/>
                      </a:cubicBezTo>
                      <a:cubicBezTo>
                        <a:pt x="12" y="195"/>
                        <a:pt x="90" y="196"/>
                        <a:pt x="141" y="128"/>
                      </a:cubicBezTo>
                      <a:cubicBezTo>
                        <a:pt x="188" y="66"/>
                        <a:pt x="179" y="0"/>
                        <a:pt x="1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69" name="Freeform 27">
                  <a:extLst>
                    <a:ext uri="{FF2B5EF4-FFF2-40B4-BE49-F238E27FC236}">
                      <a16:creationId xmlns:a16="http://schemas.microsoft.com/office/drawing/2014/main" id="{3FEDB521-A03B-4597-A969-4771FC3ADAB3}"/>
                    </a:ext>
                  </a:extLst>
                </p:cNvPr>
                <p:cNvSpPr>
                  <a:spLocks/>
                </p:cNvSpPr>
                <p:nvPr/>
              </p:nvSpPr>
              <p:spPr bwMode="auto">
                <a:xfrm>
                  <a:off x="9444088" y="2916921"/>
                  <a:ext cx="107950" cy="103188"/>
                </a:xfrm>
                <a:custGeom>
                  <a:avLst/>
                  <a:gdLst>
                    <a:gd name="T0" fmla="*/ 662 w 682"/>
                    <a:gd name="T1" fmla="*/ 87 h 643"/>
                    <a:gd name="T2" fmla="*/ 499 w 682"/>
                    <a:gd name="T3" fmla="*/ 2 h 643"/>
                    <a:gd name="T4" fmla="*/ 424 w 682"/>
                    <a:gd name="T5" fmla="*/ 16 h 643"/>
                    <a:gd name="T6" fmla="*/ 345 w 682"/>
                    <a:gd name="T7" fmla="*/ 41 h 643"/>
                    <a:gd name="T8" fmla="*/ 286 w 682"/>
                    <a:gd name="T9" fmla="*/ 22 h 643"/>
                    <a:gd name="T10" fmla="*/ 201 w 682"/>
                    <a:gd name="T11" fmla="*/ 4 h 643"/>
                    <a:gd name="T12" fmla="*/ 82 w 682"/>
                    <a:gd name="T13" fmla="*/ 53 h 643"/>
                    <a:gd name="T14" fmla="*/ 0 w 682"/>
                    <a:gd name="T15" fmla="*/ 261 h 643"/>
                    <a:gd name="T16" fmla="*/ 58 w 682"/>
                    <a:gd name="T17" fmla="*/ 484 h 643"/>
                    <a:gd name="T18" fmla="*/ 143 w 682"/>
                    <a:gd name="T19" fmla="*/ 603 h 643"/>
                    <a:gd name="T20" fmla="*/ 209 w 682"/>
                    <a:gd name="T21" fmla="*/ 639 h 643"/>
                    <a:gd name="T22" fmla="*/ 258 w 682"/>
                    <a:gd name="T23" fmla="*/ 634 h 643"/>
                    <a:gd name="T24" fmla="*/ 321 w 682"/>
                    <a:gd name="T25" fmla="*/ 609 h 643"/>
                    <a:gd name="T26" fmla="*/ 406 w 682"/>
                    <a:gd name="T27" fmla="*/ 612 h 643"/>
                    <a:gd name="T28" fmla="*/ 492 w 682"/>
                    <a:gd name="T29" fmla="*/ 640 h 643"/>
                    <a:gd name="T30" fmla="*/ 609 w 682"/>
                    <a:gd name="T31" fmla="*/ 560 h 643"/>
                    <a:gd name="T32" fmla="*/ 671 w 682"/>
                    <a:gd name="T33" fmla="*/ 452 h 643"/>
                    <a:gd name="T34" fmla="*/ 682 w 682"/>
                    <a:gd name="T35" fmla="*/ 414 h 643"/>
                    <a:gd name="T36" fmla="*/ 631 w 682"/>
                    <a:gd name="T37" fmla="*/ 382 h 643"/>
                    <a:gd name="T38" fmla="*/ 572 w 682"/>
                    <a:gd name="T39" fmla="*/ 274 h 643"/>
                    <a:gd name="T40" fmla="*/ 599 w 682"/>
                    <a:gd name="T41" fmla="*/ 147 h 643"/>
                    <a:gd name="T42" fmla="*/ 662 w 682"/>
                    <a:gd name="T43" fmla="*/ 87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82" h="643">
                      <a:moveTo>
                        <a:pt x="662" y="87"/>
                      </a:moveTo>
                      <a:cubicBezTo>
                        <a:pt x="662" y="87"/>
                        <a:pt x="614" y="2"/>
                        <a:pt x="499" y="2"/>
                      </a:cubicBezTo>
                      <a:cubicBezTo>
                        <a:pt x="499" y="2"/>
                        <a:pt x="469" y="0"/>
                        <a:pt x="424" y="16"/>
                      </a:cubicBezTo>
                      <a:cubicBezTo>
                        <a:pt x="379" y="32"/>
                        <a:pt x="367" y="41"/>
                        <a:pt x="345" y="41"/>
                      </a:cubicBezTo>
                      <a:cubicBezTo>
                        <a:pt x="345" y="41"/>
                        <a:pt x="315" y="36"/>
                        <a:pt x="286" y="22"/>
                      </a:cubicBezTo>
                      <a:cubicBezTo>
                        <a:pt x="257" y="9"/>
                        <a:pt x="226" y="4"/>
                        <a:pt x="201" y="4"/>
                      </a:cubicBezTo>
                      <a:cubicBezTo>
                        <a:pt x="176" y="4"/>
                        <a:pt x="121" y="20"/>
                        <a:pt x="82" y="53"/>
                      </a:cubicBezTo>
                      <a:cubicBezTo>
                        <a:pt x="41" y="88"/>
                        <a:pt x="0" y="152"/>
                        <a:pt x="0" y="261"/>
                      </a:cubicBezTo>
                      <a:cubicBezTo>
                        <a:pt x="0" y="370"/>
                        <a:pt x="55" y="479"/>
                        <a:pt x="58" y="484"/>
                      </a:cubicBezTo>
                      <a:cubicBezTo>
                        <a:pt x="60" y="488"/>
                        <a:pt x="120" y="584"/>
                        <a:pt x="143" y="603"/>
                      </a:cubicBezTo>
                      <a:cubicBezTo>
                        <a:pt x="167" y="623"/>
                        <a:pt x="185" y="638"/>
                        <a:pt x="209" y="639"/>
                      </a:cubicBezTo>
                      <a:cubicBezTo>
                        <a:pt x="232" y="640"/>
                        <a:pt x="245" y="638"/>
                        <a:pt x="258" y="634"/>
                      </a:cubicBezTo>
                      <a:cubicBezTo>
                        <a:pt x="270" y="629"/>
                        <a:pt x="305" y="611"/>
                        <a:pt x="321" y="609"/>
                      </a:cubicBezTo>
                      <a:cubicBezTo>
                        <a:pt x="337" y="608"/>
                        <a:pt x="362" y="598"/>
                        <a:pt x="406" y="612"/>
                      </a:cubicBezTo>
                      <a:cubicBezTo>
                        <a:pt x="450" y="626"/>
                        <a:pt x="464" y="643"/>
                        <a:pt x="492" y="640"/>
                      </a:cubicBezTo>
                      <a:cubicBezTo>
                        <a:pt x="520" y="636"/>
                        <a:pt x="557" y="635"/>
                        <a:pt x="609" y="560"/>
                      </a:cubicBezTo>
                      <a:cubicBezTo>
                        <a:pt x="626" y="536"/>
                        <a:pt x="669" y="463"/>
                        <a:pt x="671" y="452"/>
                      </a:cubicBezTo>
                      <a:cubicBezTo>
                        <a:pt x="673" y="441"/>
                        <a:pt x="682" y="427"/>
                        <a:pt x="682" y="414"/>
                      </a:cubicBezTo>
                      <a:cubicBezTo>
                        <a:pt x="682" y="414"/>
                        <a:pt x="642" y="394"/>
                        <a:pt x="631" y="382"/>
                      </a:cubicBezTo>
                      <a:cubicBezTo>
                        <a:pt x="615" y="364"/>
                        <a:pt x="584" y="338"/>
                        <a:pt x="572" y="274"/>
                      </a:cubicBezTo>
                      <a:cubicBezTo>
                        <a:pt x="561" y="211"/>
                        <a:pt x="592" y="155"/>
                        <a:pt x="599" y="147"/>
                      </a:cubicBezTo>
                      <a:cubicBezTo>
                        <a:pt x="606" y="139"/>
                        <a:pt x="641" y="96"/>
                        <a:pt x="662"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sp>
            <p:nvSpPr>
              <p:cNvPr id="66" name="CellPhone_E8EA">
                <a:extLst>
                  <a:ext uri="{FF2B5EF4-FFF2-40B4-BE49-F238E27FC236}">
                    <a16:creationId xmlns:a16="http://schemas.microsoft.com/office/drawing/2014/main" id="{E29E52BB-AE04-4CA3-8E0A-0AF14A52536E}"/>
                  </a:ext>
                </a:extLst>
              </p:cNvPr>
              <p:cNvSpPr>
                <a:spLocks noChangeAspect="1" noEditPoints="1"/>
              </p:cNvSpPr>
              <p:nvPr/>
            </p:nvSpPr>
            <p:spPr bwMode="auto">
              <a:xfrm>
                <a:off x="7084723" y="1610486"/>
                <a:ext cx="211864" cy="353049"/>
              </a:xfrm>
              <a:custGeom>
                <a:avLst/>
                <a:gdLst>
                  <a:gd name="T0" fmla="*/ 2125 w 2250"/>
                  <a:gd name="T1" fmla="*/ 3750 h 3750"/>
                  <a:gd name="T2" fmla="*/ 125 w 2250"/>
                  <a:gd name="T3" fmla="*/ 3750 h 3750"/>
                  <a:gd name="T4" fmla="*/ 0 w 2250"/>
                  <a:gd name="T5" fmla="*/ 3625 h 3750"/>
                  <a:gd name="T6" fmla="*/ 0 w 2250"/>
                  <a:gd name="T7" fmla="*/ 125 h 3750"/>
                  <a:gd name="T8" fmla="*/ 125 w 2250"/>
                  <a:gd name="T9" fmla="*/ 0 h 3750"/>
                  <a:gd name="T10" fmla="*/ 2125 w 2250"/>
                  <a:gd name="T11" fmla="*/ 0 h 3750"/>
                  <a:gd name="T12" fmla="*/ 2250 w 2250"/>
                  <a:gd name="T13" fmla="*/ 125 h 3750"/>
                  <a:gd name="T14" fmla="*/ 2250 w 2250"/>
                  <a:gd name="T15" fmla="*/ 3625 h 3750"/>
                  <a:gd name="T16" fmla="*/ 2125 w 2250"/>
                  <a:gd name="T17" fmla="*/ 3750 h 3750"/>
                  <a:gd name="T18" fmla="*/ 875 w 2250"/>
                  <a:gd name="T19" fmla="*/ 3250 h 3750"/>
                  <a:gd name="T20" fmla="*/ 1375 w 2250"/>
                  <a:gd name="T21" fmla="*/ 3250 h 3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0" h="3750">
                    <a:moveTo>
                      <a:pt x="2125" y="3750"/>
                    </a:moveTo>
                    <a:cubicBezTo>
                      <a:pt x="125" y="3750"/>
                      <a:pt x="125" y="3750"/>
                      <a:pt x="125" y="3750"/>
                    </a:cubicBezTo>
                    <a:cubicBezTo>
                      <a:pt x="56" y="3750"/>
                      <a:pt x="0" y="3694"/>
                      <a:pt x="0" y="3625"/>
                    </a:cubicBezTo>
                    <a:cubicBezTo>
                      <a:pt x="0" y="125"/>
                      <a:pt x="0" y="125"/>
                      <a:pt x="0" y="125"/>
                    </a:cubicBezTo>
                    <a:cubicBezTo>
                      <a:pt x="0" y="56"/>
                      <a:pt x="56" y="0"/>
                      <a:pt x="125" y="0"/>
                    </a:cubicBezTo>
                    <a:cubicBezTo>
                      <a:pt x="2125" y="0"/>
                      <a:pt x="2125" y="0"/>
                      <a:pt x="2125" y="0"/>
                    </a:cubicBezTo>
                    <a:cubicBezTo>
                      <a:pt x="2194" y="0"/>
                      <a:pt x="2250" y="56"/>
                      <a:pt x="2250" y="125"/>
                    </a:cubicBezTo>
                    <a:cubicBezTo>
                      <a:pt x="2250" y="3625"/>
                      <a:pt x="2250" y="3625"/>
                      <a:pt x="2250" y="3625"/>
                    </a:cubicBezTo>
                    <a:cubicBezTo>
                      <a:pt x="2250" y="3694"/>
                      <a:pt x="2194" y="3750"/>
                      <a:pt x="2125" y="3750"/>
                    </a:cubicBezTo>
                    <a:close/>
                    <a:moveTo>
                      <a:pt x="875" y="3250"/>
                    </a:moveTo>
                    <a:cubicBezTo>
                      <a:pt x="1375" y="3250"/>
                      <a:pt x="1375" y="3250"/>
                      <a:pt x="1375" y="3250"/>
                    </a:cubicBezTo>
                  </a:path>
                </a:pathLst>
              </a:custGeom>
              <a:noFill/>
              <a:ln w="14224" cap="sq">
                <a:solidFill>
                  <a:schemeClr val="accent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cxnSp>
            <p:nvCxnSpPr>
              <p:cNvPr id="67" name="Straight Connector 66">
                <a:extLst>
                  <a:ext uri="{FF2B5EF4-FFF2-40B4-BE49-F238E27FC236}">
                    <a16:creationId xmlns:a16="http://schemas.microsoft.com/office/drawing/2014/main" id="{D982DAEA-436F-4289-AE26-0C55E3AD87EB}"/>
                  </a:ext>
                </a:extLst>
              </p:cNvPr>
              <p:cNvCxnSpPr>
                <a:cxnSpLocks/>
              </p:cNvCxnSpPr>
              <p:nvPr/>
            </p:nvCxnSpPr>
            <p:spPr>
              <a:xfrm>
                <a:off x="7165583" y="1916461"/>
                <a:ext cx="47081" cy="0"/>
              </a:xfrm>
              <a:prstGeom prst="line">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70" name="Group 69">
              <a:extLst>
                <a:ext uri="{FF2B5EF4-FFF2-40B4-BE49-F238E27FC236}">
                  <a16:creationId xmlns:a16="http://schemas.microsoft.com/office/drawing/2014/main" id="{EF9351D5-8C9E-4BBB-97CC-59AE145EB32D}"/>
                </a:ext>
              </a:extLst>
            </p:cNvPr>
            <p:cNvGrpSpPr/>
            <p:nvPr/>
          </p:nvGrpSpPr>
          <p:grpSpPr>
            <a:xfrm>
              <a:off x="514997" y="3372862"/>
              <a:ext cx="113901" cy="189803"/>
              <a:chOff x="6490922" y="1610486"/>
              <a:chExt cx="211865" cy="353049"/>
            </a:xfrm>
          </p:grpSpPr>
          <p:sp>
            <p:nvSpPr>
              <p:cNvPr id="71" name="Rectangle 70">
                <a:extLst>
                  <a:ext uri="{FF2B5EF4-FFF2-40B4-BE49-F238E27FC236}">
                    <a16:creationId xmlns:a16="http://schemas.microsoft.com/office/drawing/2014/main" id="{FF02EEAA-3AD9-414B-B601-C631234D9292}"/>
                  </a:ext>
                </a:extLst>
              </p:cNvPr>
              <p:cNvSpPr/>
              <p:nvPr/>
            </p:nvSpPr>
            <p:spPr bwMode="auto">
              <a:xfrm>
                <a:off x="6490922" y="1610486"/>
                <a:ext cx="211864" cy="35304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72" name="Group 30">
                <a:extLst>
                  <a:ext uri="{FF2B5EF4-FFF2-40B4-BE49-F238E27FC236}">
                    <a16:creationId xmlns:a16="http://schemas.microsoft.com/office/drawing/2014/main" id="{FDB4BF2B-497C-4114-8C3C-7416E3042594}"/>
                  </a:ext>
                </a:extLst>
              </p:cNvPr>
              <p:cNvGrpSpPr>
                <a:grpSpLocks noChangeAspect="1"/>
              </p:cNvGrpSpPr>
              <p:nvPr/>
            </p:nvGrpSpPr>
            <p:grpSpPr bwMode="auto">
              <a:xfrm>
                <a:off x="6545792" y="1729376"/>
                <a:ext cx="111361" cy="115269"/>
                <a:chOff x="5049" y="1841"/>
                <a:chExt cx="57" cy="59"/>
              </a:xfrm>
              <a:solidFill>
                <a:schemeClr val="bg1"/>
              </a:solidFill>
            </p:grpSpPr>
            <p:sp>
              <p:nvSpPr>
                <p:cNvPr id="75" name="Freeform 31">
                  <a:extLst>
                    <a:ext uri="{FF2B5EF4-FFF2-40B4-BE49-F238E27FC236}">
                      <a16:creationId xmlns:a16="http://schemas.microsoft.com/office/drawing/2014/main" id="{E2E6EC99-3772-49BC-9AD8-11DE0182189C}"/>
                    </a:ext>
                  </a:extLst>
                </p:cNvPr>
                <p:cNvSpPr>
                  <a:spLocks/>
                </p:cNvSpPr>
                <p:nvPr/>
              </p:nvSpPr>
              <p:spPr bwMode="auto">
                <a:xfrm>
                  <a:off x="5049" y="1859"/>
                  <a:ext cx="9" cy="23"/>
                </a:xfrm>
                <a:custGeom>
                  <a:avLst/>
                  <a:gdLst>
                    <a:gd name="T0" fmla="*/ 70 w 81"/>
                    <a:gd name="T1" fmla="*/ 0 h 212"/>
                    <a:gd name="T2" fmla="*/ 11 w 81"/>
                    <a:gd name="T3" fmla="*/ 0 h 212"/>
                    <a:gd name="T4" fmla="*/ 0 w 81"/>
                    <a:gd name="T5" fmla="*/ 11 h 212"/>
                    <a:gd name="T6" fmla="*/ 0 w 81"/>
                    <a:gd name="T7" fmla="*/ 201 h 212"/>
                    <a:gd name="T8" fmla="*/ 11 w 81"/>
                    <a:gd name="T9" fmla="*/ 212 h 212"/>
                    <a:gd name="T10" fmla="*/ 70 w 81"/>
                    <a:gd name="T11" fmla="*/ 212 h 212"/>
                    <a:gd name="T12" fmla="*/ 81 w 81"/>
                    <a:gd name="T13" fmla="*/ 201 h 212"/>
                    <a:gd name="T14" fmla="*/ 81 w 81"/>
                    <a:gd name="T15" fmla="*/ 11 h 212"/>
                    <a:gd name="T16" fmla="*/ 70 w 81"/>
                    <a:gd name="T1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212">
                      <a:moveTo>
                        <a:pt x="70" y="0"/>
                      </a:moveTo>
                      <a:cubicBezTo>
                        <a:pt x="11" y="0"/>
                        <a:pt x="11" y="0"/>
                        <a:pt x="11" y="0"/>
                      </a:cubicBezTo>
                      <a:cubicBezTo>
                        <a:pt x="5" y="0"/>
                        <a:pt x="0" y="5"/>
                        <a:pt x="0" y="11"/>
                      </a:cubicBezTo>
                      <a:cubicBezTo>
                        <a:pt x="0" y="201"/>
                        <a:pt x="0" y="201"/>
                        <a:pt x="0" y="201"/>
                      </a:cubicBezTo>
                      <a:cubicBezTo>
                        <a:pt x="0" y="207"/>
                        <a:pt x="5" y="212"/>
                        <a:pt x="11" y="212"/>
                      </a:cubicBezTo>
                      <a:cubicBezTo>
                        <a:pt x="70" y="212"/>
                        <a:pt x="70" y="212"/>
                        <a:pt x="70" y="212"/>
                      </a:cubicBezTo>
                      <a:cubicBezTo>
                        <a:pt x="76" y="212"/>
                        <a:pt x="81" y="207"/>
                        <a:pt x="81" y="201"/>
                      </a:cubicBezTo>
                      <a:cubicBezTo>
                        <a:pt x="81" y="11"/>
                        <a:pt x="81" y="11"/>
                        <a:pt x="81" y="11"/>
                      </a:cubicBezTo>
                      <a:cubicBezTo>
                        <a:pt x="81" y="5"/>
                        <a:pt x="76" y="0"/>
                        <a:pt x="7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76" name="Freeform 32">
                  <a:extLst>
                    <a:ext uri="{FF2B5EF4-FFF2-40B4-BE49-F238E27FC236}">
                      <a16:creationId xmlns:a16="http://schemas.microsoft.com/office/drawing/2014/main" id="{8A37439F-7C9A-4ECC-85C9-96257081C6FF}"/>
                    </a:ext>
                  </a:extLst>
                </p:cNvPr>
                <p:cNvSpPr>
                  <a:spLocks/>
                </p:cNvSpPr>
                <p:nvPr/>
              </p:nvSpPr>
              <p:spPr bwMode="auto">
                <a:xfrm>
                  <a:off x="5097" y="1859"/>
                  <a:ext cx="9" cy="23"/>
                </a:xfrm>
                <a:custGeom>
                  <a:avLst/>
                  <a:gdLst>
                    <a:gd name="T0" fmla="*/ 71 w 82"/>
                    <a:gd name="T1" fmla="*/ 0 h 212"/>
                    <a:gd name="T2" fmla="*/ 11 w 82"/>
                    <a:gd name="T3" fmla="*/ 0 h 212"/>
                    <a:gd name="T4" fmla="*/ 0 w 82"/>
                    <a:gd name="T5" fmla="*/ 11 h 212"/>
                    <a:gd name="T6" fmla="*/ 0 w 82"/>
                    <a:gd name="T7" fmla="*/ 201 h 212"/>
                    <a:gd name="T8" fmla="*/ 11 w 82"/>
                    <a:gd name="T9" fmla="*/ 212 h 212"/>
                    <a:gd name="T10" fmla="*/ 71 w 82"/>
                    <a:gd name="T11" fmla="*/ 212 h 212"/>
                    <a:gd name="T12" fmla="*/ 82 w 82"/>
                    <a:gd name="T13" fmla="*/ 201 h 212"/>
                    <a:gd name="T14" fmla="*/ 82 w 82"/>
                    <a:gd name="T15" fmla="*/ 11 h 212"/>
                    <a:gd name="T16" fmla="*/ 71 w 82"/>
                    <a:gd name="T1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212">
                      <a:moveTo>
                        <a:pt x="71" y="0"/>
                      </a:moveTo>
                      <a:cubicBezTo>
                        <a:pt x="11" y="0"/>
                        <a:pt x="11" y="0"/>
                        <a:pt x="11" y="0"/>
                      </a:cubicBezTo>
                      <a:cubicBezTo>
                        <a:pt x="5" y="0"/>
                        <a:pt x="0" y="5"/>
                        <a:pt x="0" y="11"/>
                      </a:cubicBezTo>
                      <a:cubicBezTo>
                        <a:pt x="0" y="201"/>
                        <a:pt x="0" y="201"/>
                        <a:pt x="0" y="201"/>
                      </a:cubicBezTo>
                      <a:cubicBezTo>
                        <a:pt x="0" y="207"/>
                        <a:pt x="5" y="212"/>
                        <a:pt x="11" y="212"/>
                      </a:cubicBezTo>
                      <a:cubicBezTo>
                        <a:pt x="71" y="212"/>
                        <a:pt x="71" y="212"/>
                        <a:pt x="71" y="212"/>
                      </a:cubicBezTo>
                      <a:cubicBezTo>
                        <a:pt x="77" y="212"/>
                        <a:pt x="82" y="207"/>
                        <a:pt x="82" y="201"/>
                      </a:cubicBezTo>
                      <a:cubicBezTo>
                        <a:pt x="82" y="11"/>
                        <a:pt x="82" y="11"/>
                        <a:pt x="82" y="11"/>
                      </a:cubicBezTo>
                      <a:cubicBezTo>
                        <a:pt x="82" y="5"/>
                        <a:pt x="77" y="0"/>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77" name="Freeform 33">
                  <a:extLst>
                    <a:ext uri="{FF2B5EF4-FFF2-40B4-BE49-F238E27FC236}">
                      <a16:creationId xmlns:a16="http://schemas.microsoft.com/office/drawing/2014/main" id="{B9A52CD9-D2F5-4069-B6F0-E4ADC1008ADD}"/>
                    </a:ext>
                  </a:extLst>
                </p:cNvPr>
                <p:cNvSpPr>
                  <a:spLocks/>
                </p:cNvSpPr>
                <p:nvPr/>
              </p:nvSpPr>
              <p:spPr bwMode="auto">
                <a:xfrm>
                  <a:off x="5066" y="1877"/>
                  <a:ext cx="9" cy="23"/>
                </a:xfrm>
                <a:custGeom>
                  <a:avLst/>
                  <a:gdLst>
                    <a:gd name="T0" fmla="*/ 70 w 81"/>
                    <a:gd name="T1" fmla="*/ 0 h 211"/>
                    <a:gd name="T2" fmla="*/ 11 w 81"/>
                    <a:gd name="T3" fmla="*/ 0 h 211"/>
                    <a:gd name="T4" fmla="*/ 0 w 81"/>
                    <a:gd name="T5" fmla="*/ 11 h 211"/>
                    <a:gd name="T6" fmla="*/ 0 w 81"/>
                    <a:gd name="T7" fmla="*/ 200 h 211"/>
                    <a:gd name="T8" fmla="*/ 11 w 81"/>
                    <a:gd name="T9" fmla="*/ 211 h 211"/>
                    <a:gd name="T10" fmla="*/ 70 w 81"/>
                    <a:gd name="T11" fmla="*/ 211 h 211"/>
                    <a:gd name="T12" fmla="*/ 81 w 81"/>
                    <a:gd name="T13" fmla="*/ 200 h 211"/>
                    <a:gd name="T14" fmla="*/ 81 w 81"/>
                    <a:gd name="T15" fmla="*/ 11 h 211"/>
                    <a:gd name="T16" fmla="*/ 70 w 81"/>
                    <a:gd name="T1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211">
                      <a:moveTo>
                        <a:pt x="70" y="0"/>
                      </a:moveTo>
                      <a:cubicBezTo>
                        <a:pt x="11" y="0"/>
                        <a:pt x="11" y="0"/>
                        <a:pt x="11" y="0"/>
                      </a:cubicBezTo>
                      <a:cubicBezTo>
                        <a:pt x="5" y="0"/>
                        <a:pt x="0" y="4"/>
                        <a:pt x="0" y="11"/>
                      </a:cubicBezTo>
                      <a:cubicBezTo>
                        <a:pt x="0" y="200"/>
                        <a:pt x="0" y="200"/>
                        <a:pt x="0" y="200"/>
                      </a:cubicBezTo>
                      <a:cubicBezTo>
                        <a:pt x="0" y="206"/>
                        <a:pt x="5" y="211"/>
                        <a:pt x="11" y="211"/>
                      </a:cubicBezTo>
                      <a:cubicBezTo>
                        <a:pt x="70" y="211"/>
                        <a:pt x="70" y="211"/>
                        <a:pt x="70" y="211"/>
                      </a:cubicBezTo>
                      <a:cubicBezTo>
                        <a:pt x="76" y="211"/>
                        <a:pt x="81" y="206"/>
                        <a:pt x="81" y="200"/>
                      </a:cubicBezTo>
                      <a:cubicBezTo>
                        <a:pt x="81" y="11"/>
                        <a:pt x="81" y="11"/>
                        <a:pt x="81" y="11"/>
                      </a:cubicBezTo>
                      <a:cubicBezTo>
                        <a:pt x="81" y="4"/>
                        <a:pt x="76" y="0"/>
                        <a:pt x="7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78" name="Freeform 34">
                  <a:extLst>
                    <a:ext uri="{FF2B5EF4-FFF2-40B4-BE49-F238E27FC236}">
                      <a16:creationId xmlns:a16="http://schemas.microsoft.com/office/drawing/2014/main" id="{7E7EC4C1-8BAC-4F71-8109-852DF2D0E5AC}"/>
                    </a:ext>
                  </a:extLst>
                </p:cNvPr>
                <p:cNvSpPr>
                  <a:spLocks/>
                </p:cNvSpPr>
                <p:nvPr/>
              </p:nvSpPr>
              <p:spPr bwMode="auto">
                <a:xfrm>
                  <a:off x="5079" y="1877"/>
                  <a:ext cx="10" cy="23"/>
                </a:xfrm>
                <a:custGeom>
                  <a:avLst/>
                  <a:gdLst>
                    <a:gd name="T0" fmla="*/ 71 w 82"/>
                    <a:gd name="T1" fmla="*/ 0 h 211"/>
                    <a:gd name="T2" fmla="*/ 11 w 82"/>
                    <a:gd name="T3" fmla="*/ 0 h 211"/>
                    <a:gd name="T4" fmla="*/ 0 w 82"/>
                    <a:gd name="T5" fmla="*/ 11 h 211"/>
                    <a:gd name="T6" fmla="*/ 0 w 82"/>
                    <a:gd name="T7" fmla="*/ 200 h 211"/>
                    <a:gd name="T8" fmla="*/ 11 w 82"/>
                    <a:gd name="T9" fmla="*/ 211 h 211"/>
                    <a:gd name="T10" fmla="*/ 71 w 82"/>
                    <a:gd name="T11" fmla="*/ 211 h 211"/>
                    <a:gd name="T12" fmla="*/ 82 w 82"/>
                    <a:gd name="T13" fmla="*/ 200 h 211"/>
                    <a:gd name="T14" fmla="*/ 82 w 82"/>
                    <a:gd name="T15" fmla="*/ 11 h 211"/>
                    <a:gd name="T16" fmla="*/ 71 w 82"/>
                    <a:gd name="T1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211">
                      <a:moveTo>
                        <a:pt x="71" y="0"/>
                      </a:moveTo>
                      <a:cubicBezTo>
                        <a:pt x="11" y="0"/>
                        <a:pt x="11" y="0"/>
                        <a:pt x="11" y="0"/>
                      </a:cubicBezTo>
                      <a:cubicBezTo>
                        <a:pt x="5" y="0"/>
                        <a:pt x="0" y="4"/>
                        <a:pt x="0" y="11"/>
                      </a:cubicBezTo>
                      <a:cubicBezTo>
                        <a:pt x="0" y="200"/>
                        <a:pt x="0" y="200"/>
                        <a:pt x="0" y="200"/>
                      </a:cubicBezTo>
                      <a:cubicBezTo>
                        <a:pt x="0" y="206"/>
                        <a:pt x="5" y="211"/>
                        <a:pt x="11" y="211"/>
                      </a:cubicBezTo>
                      <a:cubicBezTo>
                        <a:pt x="71" y="211"/>
                        <a:pt x="71" y="211"/>
                        <a:pt x="71" y="211"/>
                      </a:cubicBezTo>
                      <a:cubicBezTo>
                        <a:pt x="77" y="211"/>
                        <a:pt x="82" y="206"/>
                        <a:pt x="82" y="200"/>
                      </a:cubicBezTo>
                      <a:cubicBezTo>
                        <a:pt x="82" y="11"/>
                        <a:pt x="82" y="11"/>
                        <a:pt x="82" y="11"/>
                      </a:cubicBezTo>
                      <a:cubicBezTo>
                        <a:pt x="82" y="4"/>
                        <a:pt x="77" y="0"/>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79" name="Freeform 35">
                  <a:extLst>
                    <a:ext uri="{FF2B5EF4-FFF2-40B4-BE49-F238E27FC236}">
                      <a16:creationId xmlns:a16="http://schemas.microsoft.com/office/drawing/2014/main" id="{AED8C30E-A911-42B3-BEC5-D89324A78B2B}"/>
                    </a:ext>
                  </a:extLst>
                </p:cNvPr>
                <p:cNvSpPr>
                  <a:spLocks/>
                </p:cNvSpPr>
                <p:nvPr/>
              </p:nvSpPr>
              <p:spPr bwMode="auto">
                <a:xfrm>
                  <a:off x="5060" y="1859"/>
                  <a:ext cx="35" cy="28"/>
                </a:xfrm>
                <a:custGeom>
                  <a:avLst/>
                  <a:gdLst>
                    <a:gd name="T0" fmla="*/ 304 w 304"/>
                    <a:gd name="T1" fmla="*/ 0 h 264"/>
                    <a:gd name="T2" fmla="*/ 304 w 304"/>
                    <a:gd name="T3" fmla="*/ 221 h 264"/>
                    <a:gd name="T4" fmla="*/ 261 w 304"/>
                    <a:gd name="T5" fmla="*/ 264 h 264"/>
                    <a:gd name="T6" fmla="*/ 43 w 304"/>
                    <a:gd name="T7" fmla="*/ 264 h 264"/>
                    <a:gd name="T8" fmla="*/ 0 w 304"/>
                    <a:gd name="T9" fmla="*/ 221 h 264"/>
                    <a:gd name="T10" fmla="*/ 0 w 304"/>
                    <a:gd name="T11" fmla="*/ 0 h 264"/>
                    <a:gd name="T12" fmla="*/ 304 w 304"/>
                    <a:gd name="T13" fmla="*/ 0 h 264"/>
                  </a:gdLst>
                  <a:ahLst/>
                  <a:cxnLst>
                    <a:cxn ang="0">
                      <a:pos x="T0" y="T1"/>
                    </a:cxn>
                    <a:cxn ang="0">
                      <a:pos x="T2" y="T3"/>
                    </a:cxn>
                    <a:cxn ang="0">
                      <a:pos x="T4" y="T5"/>
                    </a:cxn>
                    <a:cxn ang="0">
                      <a:pos x="T6" y="T7"/>
                    </a:cxn>
                    <a:cxn ang="0">
                      <a:pos x="T8" y="T9"/>
                    </a:cxn>
                    <a:cxn ang="0">
                      <a:pos x="T10" y="T11"/>
                    </a:cxn>
                    <a:cxn ang="0">
                      <a:pos x="T12" y="T13"/>
                    </a:cxn>
                  </a:cxnLst>
                  <a:rect l="0" t="0" r="r" b="b"/>
                  <a:pathLst>
                    <a:path w="304" h="264">
                      <a:moveTo>
                        <a:pt x="304" y="0"/>
                      </a:moveTo>
                      <a:cubicBezTo>
                        <a:pt x="304" y="221"/>
                        <a:pt x="304" y="221"/>
                        <a:pt x="304" y="221"/>
                      </a:cubicBezTo>
                      <a:cubicBezTo>
                        <a:pt x="304" y="244"/>
                        <a:pt x="285" y="264"/>
                        <a:pt x="261" y="264"/>
                      </a:cubicBezTo>
                      <a:cubicBezTo>
                        <a:pt x="43" y="264"/>
                        <a:pt x="43" y="264"/>
                        <a:pt x="43" y="264"/>
                      </a:cubicBezTo>
                      <a:cubicBezTo>
                        <a:pt x="20" y="264"/>
                        <a:pt x="0" y="244"/>
                        <a:pt x="0" y="221"/>
                      </a:cubicBezTo>
                      <a:cubicBezTo>
                        <a:pt x="0" y="0"/>
                        <a:pt x="0" y="0"/>
                        <a:pt x="0" y="0"/>
                      </a:cubicBezTo>
                      <a:lnTo>
                        <a:pt x="3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80" name="Freeform 36">
                  <a:extLst>
                    <a:ext uri="{FF2B5EF4-FFF2-40B4-BE49-F238E27FC236}">
                      <a16:creationId xmlns:a16="http://schemas.microsoft.com/office/drawing/2014/main" id="{E0AF2846-55FB-4557-A5BA-5EDB2C7B0240}"/>
                    </a:ext>
                  </a:extLst>
                </p:cNvPr>
                <p:cNvSpPr>
                  <a:spLocks noEditPoints="1"/>
                </p:cNvSpPr>
                <p:nvPr/>
              </p:nvSpPr>
              <p:spPr bwMode="auto">
                <a:xfrm>
                  <a:off x="5060" y="1845"/>
                  <a:ext cx="35" cy="13"/>
                </a:xfrm>
                <a:custGeom>
                  <a:avLst/>
                  <a:gdLst>
                    <a:gd name="T0" fmla="*/ 152 w 304"/>
                    <a:gd name="T1" fmla="*/ 0 h 118"/>
                    <a:gd name="T2" fmla="*/ 0 w 304"/>
                    <a:gd name="T3" fmla="*/ 118 h 118"/>
                    <a:gd name="T4" fmla="*/ 304 w 304"/>
                    <a:gd name="T5" fmla="*/ 118 h 118"/>
                    <a:gd name="T6" fmla="*/ 152 w 304"/>
                    <a:gd name="T7" fmla="*/ 0 h 118"/>
                    <a:gd name="T8" fmla="*/ 90 w 304"/>
                    <a:gd name="T9" fmla="*/ 79 h 118"/>
                    <a:gd name="T10" fmla="*/ 72 w 304"/>
                    <a:gd name="T11" fmla="*/ 61 h 118"/>
                    <a:gd name="T12" fmla="*/ 90 w 304"/>
                    <a:gd name="T13" fmla="*/ 43 h 118"/>
                    <a:gd name="T14" fmla="*/ 108 w 304"/>
                    <a:gd name="T15" fmla="*/ 61 h 118"/>
                    <a:gd name="T16" fmla="*/ 90 w 304"/>
                    <a:gd name="T17" fmla="*/ 79 h 118"/>
                    <a:gd name="T18" fmla="*/ 214 w 304"/>
                    <a:gd name="T19" fmla="*/ 79 h 118"/>
                    <a:gd name="T20" fmla="*/ 196 w 304"/>
                    <a:gd name="T21" fmla="*/ 61 h 118"/>
                    <a:gd name="T22" fmla="*/ 214 w 304"/>
                    <a:gd name="T23" fmla="*/ 43 h 118"/>
                    <a:gd name="T24" fmla="*/ 233 w 304"/>
                    <a:gd name="T25" fmla="*/ 61 h 118"/>
                    <a:gd name="T26" fmla="*/ 214 w 304"/>
                    <a:gd name="T27" fmla="*/ 7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4" h="118">
                      <a:moveTo>
                        <a:pt x="152" y="0"/>
                      </a:moveTo>
                      <a:cubicBezTo>
                        <a:pt x="68" y="0"/>
                        <a:pt x="0" y="53"/>
                        <a:pt x="0" y="118"/>
                      </a:cubicBezTo>
                      <a:cubicBezTo>
                        <a:pt x="304" y="118"/>
                        <a:pt x="304" y="118"/>
                        <a:pt x="304" y="118"/>
                      </a:cubicBezTo>
                      <a:cubicBezTo>
                        <a:pt x="304" y="53"/>
                        <a:pt x="236" y="0"/>
                        <a:pt x="152" y="0"/>
                      </a:cubicBezTo>
                      <a:close/>
                      <a:moveTo>
                        <a:pt x="90" y="79"/>
                      </a:moveTo>
                      <a:cubicBezTo>
                        <a:pt x="80" y="79"/>
                        <a:pt x="72" y="71"/>
                        <a:pt x="72" y="61"/>
                      </a:cubicBezTo>
                      <a:cubicBezTo>
                        <a:pt x="72" y="51"/>
                        <a:pt x="80" y="43"/>
                        <a:pt x="90" y="43"/>
                      </a:cubicBezTo>
                      <a:cubicBezTo>
                        <a:pt x="100" y="43"/>
                        <a:pt x="108" y="51"/>
                        <a:pt x="108" y="61"/>
                      </a:cubicBezTo>
                      <a:cubicBezTo>
                        <a:pt x="108" y="71"/>
                        <a:pt x="100" y="79"/>
                        <a:pt x="90" y="79"/>
                      </a:cubicBezTo>
                      <a:close/>
                      <a:moveTo>
                        <a:pt x="214" y="79"/>
                      </a:moveTo>
                      <a:cubicBezTo>
                        <a:pt x="204" y="79"/>
                        <a:pt x="196" y="71"/>
                        <a:pt x="196" y="61"/>
                      </a:cubicBezTo>
                      <a:cubicBezTo>
                        <a:pt x="196" y="51"/>
                        <a:pt x="204" y="43"/>
                        <a:pt x="214" y="43"/>
                      </a:cubicBezTo>
                      <a:cubicBezTo>
                        <a:pt x="224" y="43"/>
                        <a:pt x="233" y="51"/>
                        <a:pt x="233" y="61"/>
                      </a:cubicBezTo>
                      <a:cubicBezTo>
                        <a:pt x="233" y="71"/>
                        <a:pt x="224" y="79"/>
                        <a:pt x="214"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81" name="Freeform 37">
                  <a:extLst>
                    <a:ext uri="{FF2B5EF4-FFF2-40B4-BE49-F238E27FC236}">
                      <a16:creationId xmlns:a16="http://schemas.microsoft.com/office/drawing/2014/main" id="{FF366A9C-DE89-4B99-A0AE-1FE9ED13A2D3}"/>
                    </a:ext>
                  </a:extLst>
                </p:cNvPr>
                <p:cNvSpPr>
                  <a:spLocks/>
                </p:cNvSpPr>
                <p:nvPr/>
              </p:nvSpPr>
              <p:spPr bwMode="auto">
                <a:xfrm>
                  <a:off x="5064" y="1841"/>
                  <a:ext cx="10" cy="10"/>
                </a:xfrm>
                <a:custGeom>
                  <a:avLst/>
                  <a:gdLst>
                    <a:gd name="T0" fmla="*/ 79 w 85"/>
                    <a:gd name="T1" fmla="*/ 71 h 101"/>
                    <a:gd name="T2" fmla="*/ 40 w 85"/>
                    <a:gd name="T3" fmla="*/ 12 h 101"/>
                    <a:gd name="T4" fmla="*/ 12 w 85"/>
                    <a:gd name="T5" fmla="*/ 7 h 101"/>
                    <a:gd name="T6" fmla="*/ 6 w 85"/>
                    <a:gd name="T7" fmla="*/ 35 h 101"/>
                    <a:gd name="T8" fmla="*/ 42 w 85"/>
                    <a:gd name="T9" fmla="*/ 89 h 101"/>
                    <a:gd name="T10" fmla="*/ 53 w 85"/>
                    <a:gd name="T11" fmla="*/ 85 h 101"/>
                    <a:gd name="T12" fmla="*/ 71 w 85"/>
                    <a:gd name="T13" fmla="*/ 101 h 101"/>
                    <a:gd name="T14" fmla="*/ 73 w 85"/>
                    <a:gd name="T15" fmla="*/ 100 h 101"/>
                    <a:gd name="T16" fmla="*/ 79 w 85"/>
                    <a:gd name="T17" fmla="*/ 7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101">
                      <a:moveTo>
                        <a:pt x="79" y="71"/>
                      </a:moveTo>
                      <a:cubicBezTo>
                        <a:pt x="40" y="12"/>
                        <a:pt x="40" y="12"/>
                        <a:pt x="40" y="12"/>
                      </a:cubicBezTo>
                      <a:cubicBezTo>
                        <a:pt x="34" y="3"/>
                        <a:pt x="21" y="0"/>
                        <a:pt x="12" y="7"/>
                      </a:cubicBezTo>
                      <a:cubicBezTo>
                        <a:pt x="3" y="13"/>
                        <a:pt x="0" y="25"/>
                        <a:pt x="6" y="35"/>
                      </a:cubicBezTo>
                      <a:cubicBezTo>
                        <a:pt x="42" y="89"/>
                        <a:pt x="42" y="89"/>
                        <a:pt x="42" y="89"/>
                      </a:cubicBezTo>
                      <a:cubicBezTo>
                        <a:pt x="45" y="86"/>
                        <a:pt x="49" y="85"/>
                        <a:pt x="53" y="85"/>
                      </a:cubicBezTo>
                      <a:cubicBezTo>
                        <a:pt x="63" y="85"/>
                        <a:pt x="70" y="92"/>
                        <a:pt x="71" y="101"/>
                      </a:cubicBezTo>
                      <a:cubicBezTo>
                        <a:pt x="72" y="100"/>
                        <a:pt x="73" y="100"/>
                        <a:pt x="73" y="100"/>
                      </a:cubicBezTo>
                      <a:cubicBezTo>
                        <a:pt x="82" y="93"/>
                        <a:pt x="85" y="81"/>
                        <a:pt x="7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82" name="Freeform 38">
                  <a:extLst>
                    <a:ext uri="{FF2B5EF4-FFF2-40B4-BE49-F238E27FC236}">
                      <a16:creationId xmlns:a16="http://schemas.microsoft.com/office/drawing/2014/main" id="{B534C913-7604-4EF9-9E20-C8FF6688E998}"/>
                    </a:ext>
                  </a:extLst>
                </p:cNvPr>
                <p:cNvSpPr>
                  <a:spLocks/>
                </p:cNvSpPr>
                <p:nvPr/>
              </p:nvSpPr>
              <p:spPr bwMode="auto">
                <a:xfrm>
                  <a:off x="5081" y="1841"/>
                  <a:ext cx="10" cy="10"/>
                </a:xfrm>
                <a:custGeom>
                  <a:avLst/>
                  <a:gdLst>
                    <a:gd name="T0" fmla="*/ 73 w 85"/>
                    <a:gd name="T1" fmla="*/ 7 h 101"/>
                    <a:gd name="T2" fmla="*/ 44 w 85"/>
                    <a:gd name="T3" fmla="*/ 12 h 101"/>
                    <a:gd name="T4" fmla="*/ 6 w 85"/>
                    <a:gd name="T5" fmla="*/ 71 h 101"/>
                    <a:gd name="T6" fmla="*/ 12 w 85"/>
                    <a:gd name="T7" fmla="*/ 100 h 101"/>
                    <a:gd name="T8" fmla="*/ 13 w 85"/>
                    <a:gd name="T9" fmla="*/ 101 h 101"/>
                    <a:gd name="T10" fmla="*/ 31 w 85"/>
                    <a:gd name="T11" fmla="*/ 85 h 101"/>
                    <a:gd name="T12" fmla="*/ 43 w 85"/>
                    <a:gd name="T13" fmla="*/ 89 h 101"/>
                    <a:gd name="T14" fmla="*/ 78 w 85"/>
                    <a:gd name="T15" fmla="*/ 35 h 101"/>
                    <a:gd name="T16" fmla="*/ 73 w 85"/>
                    <a:gd name="T17" fmla="*/ 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101">
                      <a:moveTo>
                        <a:pt x="73" y="7"/>
                      </a:moveTo>
                      <a:cubicBezTo>
                        <a:pt x="63" y="0"/>
                        <a:pt x="51" y="3"/>
                        <a:pt x="44" y="12"/>
                      </a:cubicBezTo>
                      <a:cubicBezTo>
                        <a:pt x="6" y="71"/>
                        <a:pt x="6" y="71"/>
                        <a:pt x="6" y="71"/>
                      </a:cubicBezTo>
                      <a:cubicBezTo>
                        <a:pt x="0" y="81"/>
                        <a:pt x="2" y="93"/>
                        <a:pt x="12" y="100"/>
                      </a:cubicBezTo>
                      <a:cubicBezTo>
                        <a:pt x="12" y="100"/>
                        <a:pt x="13" y="100"/>
                        <a:pt x="13" y="101"/>
                      </a:cubicBezTo>
                      <a:cubicBezTo>
                        <a:pt x="15" y="92"/>
                        <a:pt x="22" y="85"/>
                        <a:pt x="31" y="85"/>
                      </a:cubicBezTo>
                      <a:cubicBezTo>
                        <a:pt x="36" y="85"/>
                        <a:pt x="40" y="86"/>
                        <a:pt x="43" y="89"/>
                      </a:cubicBezTo>
                      <a:cubicBezTo>
                        <a:pt x="78" y="35"/>
                        <a:pt x="78" y="35"/>
                        <a:pt x="78" y="35"/>
                      </a:cubicBezTo>
                      <a:cubicBezTo>
                        <a:pt x="85" y="25"/>
                        <a:pt x="82" y="13"/>
                        <a:pt x="7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sp>
            <p:nvSpPr>
              <p:cNvPr id="73" name="CellPhone_E8EA">
                <a:extLst>
                  <a:ext uri="{FF2B5EF4-FFF2-40B4-BE49-F238E27FC236}">
                    <a16:creationId xmlns:a16="http://schemas.microsoft.com/office/drawing/2014/main" id="{5AE27A68-699F-45C4-8365-EC8128D1069F}"/>
                  </a:ext>
                </a:extLst>
              </p:cNvPr>
              <p:cNvSpPr>
                <a:spLocks noChangeAspect="1" noEditPoints="1"/>
              </p:cNvSpPr>
              <p:nvPr/>
            </p:nvSpPr>
            <p:spPr bwMode="auto">
              <a:xfrm>
                <a:off x="6490923" y="1610486"/>
                <a:ext cx="211864" cy="353049"/>
              </a:xfrm>
              <a:custGeom>
                <a:avLst/>
                <a:gdLst>
                  <a:gd name="T0" fmla="*/ 2125 w 2250"/>
                  <a:gd name="T1" fmla="*/ 3750 h 3750"/>
                  <a:gd name="T2" fmla="*/ 125 w 2250"/>
                  <a:gd name="T3" fmla="*/ 3750 h 3750"/>
                  <a:gd name="T4" fmla="*/ 0 w 2250"/>
                  <a:gd name="T5" fmla="*/ 3625 h 3750"/>
                  <a:gd name="T6" fmla="*/ 0 w 2250"/>
                  <a:gd name="T7" fmla="*/ 125 h 3750"/>
                  <a:gd name="T8" fmla="*/ 125 w 2250"/>
                  <a:gd name="T9" fmla="*/ 0 h 3750"/>
                  <a:gd name="T10" fmla="*/ 2125 w 2250"/>
                  <a:gd name="T11" fmla="*/ 0 h 3750"/>
                  <a:gd name="T12" fmla="*/ 2250 w 2250"/>
                  <a:gd name="T13" fmla="*/ 125 h 3750"/>
                  <a:gd name="T14" fmla="*/ 2250 w 2250"/>
                  <a:gd name="T15" fmla="*/ 3625 h 3750"/>
                  <a:gd name="T16" fmla="*/ 2125 w 2250"/>
                  <a:gd name="T17" fmla="*/ 3750 h 3750"/>
                  <a:gd name="T18" fmla="*/ 875 w 2250"/>
                  <a:gd name="T19" fmla="*/ 3250 h 3750"/>
                  <a:gd name="T20" fmla="*/ 1375 w 2250"/>
                  <a:gd name="T21" fmla="*/ 3250 h 3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0" h="3750">
                    <a:moveTo>
                      <a:pt x="2125" y="3750"/>
                    </a:moveTo>
                    <a:cubicBezTo>
                      <a:pt x="125" y="3750"/>
                      <a:pt x="125" y="3750"/>
                      <a:pt x="125" y="3750"/>
                    </a:cubicBezTo>
                    <a:cubicBezTo>
                      <a:pt x="56" y="3750"/>
                      <a:pt x="0" y="3694"/>
                      <a:pt x="0" y="3625"/>
                    </a:cubicBezTo>
                    <a:cubicBezTo>
                      <a:pt x="0" y="125"/>
                      <a:pt x="0" y="125"/>
                      <a:pt x="0" y="125"/>
                    </a:cubicBezTo>
                    <a:cubicBezTo>
                      <a:pt x="0" y="56"/>
                      <a:pt x="56" y="0"/>
                      <a:pt x="125" y="0"/>
                    </a:cubicBezTo>
                    <a:cubicBezTo>
                      <a:pt x="2125" y="0"/>
                      <a:pt x="2125" y="0"/>
                      <a:pt x="2125" y="0"/>
                    </a:cubicBezTo>
                    <a:cubicBezTo>
                      <a:pt x="2194" y="0"/>
                      <a:pt x="2250" y="56"/>
                      <a:pt x="2250" y="125"/>
                    </a:cubicBezTo>
                    <a:cubicBezTo>
                      <a:pt x="2250" y="3625"/>
                      <a:pt x="2250" y="3625"/>
                      <a:pt x="2250" y="3625"/>
                    </a:cubicBezTo>
                    <a:cubicBezTo>
                      <a:pt x="2250" y="3694"/>
                      <a:pt x="2194" y="3750"/>
                      <a:pt x="2125" y="3750"/>
                    </a:cubicBezTo>
                    <a:close/>
                    <a:moveTo>
                      <a:pt x="875" y="3250"/>
                    </a:moveTo>
                    <a:cubicBezTo>
                      <a:pt x="1375" y="3250"/>
                      <a:pt x="1375" y="3250"/>
                      <a:pt x="1375" y="3250"/>
                    </a:cubicBezTo>
                  </a:path>
                </a:pathLst>
              </a:custGeom>
              <a:noFill/>
              <a:ln w="14224" cap="sq">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cxnSp>
            <p:nvCxnSpPr>
              <p:cNvPr id="74" name="Straight Connector 73">
                <a:extLst>
                  <a:ext uri="{FF2B5EF4-FFF2-40B4-BE49-F238E27FC236}">
                    <a16:creationId xmlns:a16="http://schemas.microsoft.com/office/drawing/2014/main" id="{5BADEC6F-7134-4420-8849-943A1EF97546}"/>
                  </a:ext>
                </a:extLst>
              </p:cNvPr>
              <p:cNvCxnSpPr>
                <a:cxnSpLocks/>
              </p:cNvCxnSpPr>
              <p:nvPr/>
            </p:nvCxnSpPr>
            <p:spPr>
              <a:xfrm>
                <a:off x="6573314" y="1916461"/>
                <a:ext cx="47081" cy="0"/>
              </a:xfrm>
              <a:prstGeom prst="line">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44" name="Rectangle 43">
            <a:extLst>
              <a:ext uri="{FF2B5EF4-FFF2-40B4-BE49-F238E27FC236}">
                <a16:creationId xmlns:a16="http://schemas.microsoft.com/office/drawing/2014/main" id="{32BAD089-192A-4476-9522-433AD508E454}"/>
              </a:ext>
            </a:extLst>
          </p:cNvPr>
          <p:cNvSpPr/>
          <p:nvPr/>
        </p:nvSpPr>
        <p:spPr bwMode="auto">
          <a:xfrm>
            <a:off x="315636" y="3283303"/>
            <a:ext cx="1583606" cy="396758"/>
          </a:xfrm>
          <a:prstGeom prst="rect">
            <a:avLst/>
          </a:prstGeom>
          <a:noFill/>
          <a:ln w="19050">
            <a:solidFill>
              <a:schemeClr val="tx2"/>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22" name="Rectangle 621">
            <a:hlinkClick r:id="rId79" tooltip="Microsoft Defender for Endpoints (formerly Defender ATP) provides Endpoint Detection and Response (EDR), Threat and Vulnerability Management (TVM),  automated incident investigation/remediation, and more for Windows, Linux, iOS, and Android"/>
            <a:extLst>
              <a:ext uri="{FF2B5EF4-FFF2-40B4-BE49-F238E27FC236}">
                <a16:creationId xmlns:a16="http://schemas.microsoft.com/office/drawing/2014/main" id="{861B52B9-C9BF-4E8F-8F85-379792DACC29}"/>
              </a:ext>
            </a:extLst>
          </p:cNvPr>
          <p:cNvSpPr/>
          <p:nvPr/>
        </p:nvSpPr>
        <p:spPr>
          <a:xfrm>
            <a:off x="293032" y="3809380"/>
            <a:ext cx="1646703" cy="1058315"/>
          </a:xfrm>
          <a:prstGeom prst="rect">
            <a:avLst/>
          </a:prstGeom>
          <a:solidFill>
            <a:srgbClr val="E5F3FF"/>
          </a:solidFill>
          <a:ln w="14224">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t">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97000"/>
              </a:lnSpc>
              <a:spcBef>
                <a:spcPts val="0"/>
              </a:spcBef>
              <a:spcAft>
                <a:spcPts val="100"/>
              </a:spcAft>
              <a:buClrTx/>
              <a:buSzTx/>
              <a:buFontTx/>
              <a:buNone/>
              <a:tabLst>
                <a:tab pos="1028700" algn="l"/>
              </a:tabLst>
              <a:defRPr/>
            </a:pPr>
            <a:r>
              <a:rPr kumimoji="0" lang="en-US" sz="75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 Microsoft Defender for Endpoint</a:t>
            </a:r>
          </a:p>
          <a:p>
            <a:pPr marL="0" marR="0" lvl="0" indent="0" algn="ctr" defTabSz="914400" rtl="0" eaLnBrk="1" fontAlgn="auto" latinLnBrk="0" hangingPunct="1">
              <a:lnSpc>
                <a:spcPct val="97000"/>
              </a:lnSpc>
              <a:spcBef>
                <a:spcPts val="0"/>
              </a:spcBef>
              <a:spcAft>
                <a:spcPts val="300"/>
              </a:spcAft>
              <a:buClrTx/>
              <a:buSzTx/>
              <a:buFontTx/>
              <a:buNone/>
              <a:tabLst>
                <a:tab pos="1028700" algn="l"/>
              </a:tabLst>
              <a:defRPr/>
            </a:pPr>
            <a:r>
              <a:rPr kumimoji="0" lang="en-US" sz="7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Unified Endpoint Security</a:t>
            </a:r>
          </a:p>
        </p:txBody>
      </p:sp>
      <p:sp>
        <p:nvSpPr>
          <p:cNvPr id="4" name="Rectangle 3">
            <a:hlinkClick r:id="rId80"/>
            <a:extLst>
              <a:ext uri="{FF2B5EF4-FFF2-40B4-BE49-F238E27FC236}">
                <a16:creationId xmlns:a16="http://schemas.microsoft.com/office/drawing/2014/main" id="{8560328C-4562-4C24-936C-9AE9C20CFFE2}"/>
              </a:ext>
            </a:extLst>
          </p:cNvPr>
          <p:cNvSpPr/>
          <p:nvPr/>
        </p:nvSpPr>
        <p:spPr>
          <a:xfrm>
            <a:off x="388835" y="4589983"/>
            <a:ext cx="1420702" cy="135066"/>
          </a:xfrm>
          <a:prstGeom prst="rect">
            <a:avLst/>
          </a:prstGeom>
          <a:solidFill>
            <a:schemeClr val="bg1"/>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Endpoint Data Loss Protection (DLP)</a:t>
            </a:r>
          </a:p>
        </p:txBody>
      </p:sp>
      <p:sp>
        <p:nvSpPr>
          <p:cNvPr id="6" name="Rectangle 5">
            <a:hlinkClick r:id="rId81"/>
            <a:extLst>
              <a:ext uri="{FF2B5EF4-FFF2-40B4-BE49-F238E27FC236}">
                <a16:creationId xmlns:a16="http://schemas.microsoft.com/office/drawing/2014/main" id="{1464AD76-D4D6-4AF5-ADF3-E0AF93F35A19}"/>
              </a:ext>
            </a:extLst>
          </p:cNvPr>
          <p:cNvSpPr/>
          <p:nvPr/>
        </p:nvSpPr>
        <p:spPr>
          <a:xfrm>
            <a:off x="388835" y="4268624"/>
            <a:ext cx="1420702" cy="135066"/>
          </a:xfrm>
          <a:prstGeom prst="rect">
            <a:avLst/>
          </a:prstGeom>
          <a:solidFill>
            <a:schemeClr val="bg1"/>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Web Content Filtering</a:t>
            </a:r>
          </a:p>
        </p:txBody>
      </p:sp>
      <p:grpSp>
        <p:nvGrpSpPr>
          <p:cNvPr id="28" name="Group 27">
            <a:extLst>
              <a:ext uri="{FF2B5EF4-FFF2-40B4-BE49-F238E27FC236}">
                <a16:creationId xmlns:a16="http://schemas.microsoft.com/office/drawing/2014/main" id="{9C4C3076-4E82-4D65-9B7F-E482C4C19C5B}"/>
              </a:ext>
            </a:extLst>
          </p:cNvPr>
          <p:cNvGrpSpPr/>
          <p:nvPr/>
        </p:nvGrpSpPr>
        <p:grpSpPr>
          <a:xfrm>
            <a:off x="1000385" y="4776164"/>
            <a:ext cx="188672" cy="45740"/>
            <a:chOff x="6071763" y="3898466"/>
            <a:chExt cx="188672" cy="45740"/>
          </a:xfrm>
          <a:solidFill>
            <a:srgbClr val="0078D7"/>
          </a:solidFill>
        </p:grpSpPr>
        <p:sp>
          <p:nvSpPr>
            <p:cNvPr id="9" name="Oval 8">
              <a:extLst>
                <a:ext uri="{FF2B5EF4-FFF2-40B4-BE49-F238E27FC236}">
                  <a16:creationId xmlns:a16="http://schemas.microsoft.com/office/drawing/2014/main" id="{6B224E69-B4D0-4161-87C2-E2487A013C96}"/>
                </a:ext>
              </a:extLst>
            </p:cNvPr>
            <p:cNvSpPr/>
            <p:nvPr/>
          </p:nvSpPr>
          <p:spPr bwMode="auto">
            <a:xfrm>
              <a:off x="6071763" y="3898466"/>
              <a:ext cx="45720" cy="45718"/>
            </a:xfrm>
            <a:prstGeom prst="ellipse">
              <a:avLst/>
            </a:pr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4" name="Oval 13">
              <a:extLst>
                <a:ext uri="{FF2B5EF4-FFF2-40B4-BE49-F238E27FC236}">
                  <a16:creationId xmlns:a16="http://schemas.microsoft.com/office/drawing/2014/main" id="{395613B7-D819-4708-9FD7-74A53C50548A}"/>
                </a:ext>
              </a:extLst>
            </p:cNvPr>
            <p:cNvSpPr/>
            <p:nvPr/>
          </p:nvSpPr>
          <p:spPr bwMode="auto">
            <a:xfrm>
              <a:off x="6143239" y="3898470"/>
              <a:ext cx="45720" cy="45717"/>
            </a:xfrm>
            <a:prstGeom prst="ellipse">
              <a:avLst/>
            </a:pr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 name="Oval 21">
              <a:extLst>
                <a:ext uri="{FF2B5EF4-FFF2-40B4-BE49-F238E27FC236}">
                  <a16:creationId xmlns:a16="http://schemas.microsoft.com/office/drawing/2014/main" id="{44EF1DAA-333B-4852-8041-10332B6BD364}"/>
                </a:ext>
              </a:extLst>
            </p:cNvPr>
            <p:cNvSpPr/>
            <p:nvPr/>
          </p:nvSpPr>
          <p:spPr bwMode="auto">
            <a:xfrm>
              <a:off x="6214715" y="3898487"/>
              <a:ext cx="45720" cy="45719"/>
            </a:xfrm>
            <a:prstGeom prst="ellipse">
              <a:avLst/>
            </a:pr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32" name="Rectangle 31">
            <a:hlinkClick r:id="rId79" tooltip="Microsoft Defender for Endpoints (formerly Defender ATP) provides Endpoint Detection and Response (EDR), Threat and Vulnerability Management (TVM),  automated incident investigation/remediation, and more for Windows, Linux, iOS, and Android"/>
            <a:extLst>
              <a:ext uri="{FF2B5EF4-FFF2-40B4-BE49-F238E27FC236}">
                <a16:creationId xmlns:a16="http://schemas.microsoft.com/office/drawing/2014/main" id="{6B386A09-7E67-45B5-8984-4B9EAD075067}"/>
              </a:ext>
            </a:extLst>
          </p:cNvPr>
          <p:cNvSpPr/>
          <p:nvPr/>
        </p:nvSpPr>
        <p:spPr>
          <a:xfrm>
            <a:off x="388835" y="4107944"/>
            <a:ext cx="1420702" cy="135066"/>
          </a:xfrm>
          <a:prstGeom prst="rect">
            <a:avLst/>
          </a:prstGeom>
          <a:solidFill>
            <a:schemeClr val="bg1"/>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Endpoint Detection &amp; Response (EDR)</a:t>
            </a:r>
          </a:p>
        </p:txBody>
      </p:sp>
      <p:sp>
        <p:nvSpPr>
          <p:cNvPr id="33" name="Rectangle 32">
            <a:hlinkClick r:id="rId82"/>
            <a:extLst>
              <a:ext uri="{FF2B5EF4-FFF2-40B4-BE49-F238E27FC236}">
                <a16:creationId xmlns:a16="http://schemas.microsoft.com/office/drawing/2014/main" id="{0C81D2C1-7412-49F5-8285-C4BDCACB3A06}"/>
              </a:ext>
            </a:extLst>
          </p:cNvPr>
          <p:cNvSpPr/>
          <p:nvPr/>
        </p:nvSpPr>
        <p:spPr>
          <a:xfrm>
            <a:off x="388835" y="4429304"/>
            <a:ext cx="1420702" cy="135066"/>
          </a:xfrm>
          <a:prstGeom prst="rect">
            <a:avLst/>
          </a:prstGeom>
          <a:solidFill>
            <a:schemeClr val="bg1"/>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Threat &amp; Vuln Management</a:t>
            </a:r>
          </a:p>
        </p:txBody>
      </p:sp>
      <p:cxnSp>
        <p:nvCxnSpPr>
          <p:cNvPr id="617" name="Straight Connector 616">
            <a:extLst>
              <a:ext uri="{FF2B5EF4-FFF2-40B4-BE49-F238E27FC236}">
                <a16:creationId xmlns:a16="http://schemas.microsoft.com/office/drawing/2014/main" id="{DF0411BC-7BCC-4413-98AA-2FC35D64F42C}"/>
              </a:ext>
            </a:extLst>
          </p:cNvPr>
          <p:cNvCxnSpPr>
            <a:cxnSpLocks/>
          </p:cNvCxnSpPr>
          <p:nvPr/>
        </p:nvCxnSpPr>
        <p:spPr>
          <a:xfrm>
            <a:off x="6711363" y="3121046"/>
            <a:ext cx="0" cy="2452014"/>
          </a:xfrm>
          <a:prstGeom prst="line">
            <a:avLst/>
          </a:prstGeom>
          <a:ln w="190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27" name="Group 126">
            <a:extLst>
              <a:ext uri="{FF2B5EF4-FFF2-40B4-BE49-F238E27FC236}">
                <a16:creationId xmlns:a16="http://schemas.microsoft.com/office/drawing/2014/main" id="{093C57A3-BDCB-413C-BBB5-303C7813D4EA}"/>
              </a:ext>
            </a:extLst>
          </p:cNvPr>
          <p:cNvGrpSpPr/>
          <p:nvPr/>
        </p:nvGrpSpPr>
        <p:grpSpPr>
          <a:xfrm>
            <a:off x="3053186" y="5532991"/>
            <a:ext cx="5138706" cy="785136"/>
            <a:chOff x="3053186" y="5532991"/>
            <a:chExt cx="5138706" cy="785136"/>
          </a:xfrm>
        </p:grpSpPr>
        <p:sp>
          <p:nvSpPr>
            <p:cNvPr id="149" name="L-Shape 148">
              <a:hlinkClick r:id="rId83" tooltip="(formerly ASC Standard) provides XDR capabilities designed to simplify detection, automated investigation and response for Azure resources (Linux and Windows VMs, Networks, Kubernetes/Containers, SQL, Storage, IoT/OT, and more) "/>
              <a:extLst>
                <a:ext uri="{FF2B5EF4-FFF2-40B4-BE49-F238E27FC236}">
                  <a16:creationId xmlns:a16="http://schemas.microsoft.com/office/drawing/2014/main" id="{03B711DE-E01C-45E2-A866-CE699D618E9C}"/>
                </a:ext>
              </a:extLst>
            </p:cNvPr>
            <p:cNvSpPr/>
            <p:nvPr/>
          </p:nvSpPr>
          <p:spPr bwMode="auto">
            <a:xfrm flipH="1">
              <a:off x="3053186" y="5532991"/>
              <a:ext cx="5092220" cy="785136"/>
            </a:xfrm>
            <a:prstGeom prst="corner">
              <a:avLst>
                <a:gd name="adj1" fmla="val 65944"/>
                <a:gd name="adj2" fmla="val 338827"/>
              </a:avLst>
            </a:prstGeom>
            <a:solidFill>
              <a:srgbClr val="E5F3FF"/>
            </a:solidFill>
            <a:ln w="14224">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45720" rIns="45720" rtlCol="0" anchor="t">
              <a:noAutofit/>
            </a:bodyPr>
            <a:lstStyle/>
            <a:p>
              <a:pPr marL="2343150" marR="0" lvl="0" indent="0" algn="ctr" defTabSz="914400" rtl="0" eaLnBrk="1" fontAlgn="auto" latinLnBrk="0" hangingPunct="1">
                <a:lnSpc>
                  <a:spcPct val="97000"/>
                </a:lnSpc>
                <a:spcBef>
                  <a:spcPts val="0"/>
                </a:spcBef>
                <a:spcAft>
                  <a:spcPts val="0"/>
                </a:spcAft>
                <a:buClrTx/>
                <a:buSzTx/>
                <a:buFontTx/>
                <a:buNone/>
                <a:tabLst/>
                <a:defRPr/>
              </a:pPr>
              <a:endParaRPr kumimoji="0" lang="en-US" sz="75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highlight>
                  <a:srgbClr val="FFFF00"/>
                </a:highlight>
                <a:uLnTx/>
                <a:uFillTx/>
                <a:latin typeface="Segoe UI" panose="020B0502040204020203" pitchFamily="34" charset="0"/>
                <a:ea typeface="+mn-ea"/>
                <a:cs typeface="Segoe UI" panose="020B0502040204020203" pitchFamily="34" charset="0"/>
              </a:endParaRPr>
            </a:p>
          </p:txBody>
        </p:sp>
        <p:sp>
          <p:nvSpPr>
            <p:cNvPr id="891" name="TextBox 890">
              <a:hlinkClick r:id="rId83" tooltip="Azure Defender (formerly ASC Standard) provides XDR capabilities to simplify detection, automated investigation and response for Azure resources (Linux and Windows VMs, Networks, Kubernetes/Containers, SQL, Storage, IoT/OT, and more) "/>
              <a:extLst>
                <a:ext uri="{FF2B5EF4-FFF2-40B4-BE49-F238E27FC236}">
                  <a16:creationId xmlns:a16="http://schemas.microsoft.com/office/drawing/2014/main" id="{45C80C1E-85C2-4882-88DD-AA6FE6855501}"/>
                </a:ext>
              </a:extLst>
            </p:cNvPr>
            <p:cNvSpPr txBox="1"/>
            <p:nvPr/>
          </p:nvSpPr>
          <p:spPr>
            <a:xfrm>
              <a:off x="5463208" y="5549081"/>
              <a:ext cx="2728684" cy="536814"/>
            </a:xfrm>
            <a:prstGeom prst="rect">
              <a:avLst/>
            </a:prstGeom>
            <a:noFill/>
          </p:spPr>
          <p:txBody>
            <a:bodyPr wrap="square">
              <a:spAutoFit/>
            </a:bodyPr>
            <a:lstStyle/>
            <a:p>
              <a:pPr marL="0" marR="0" lvl="0" indent="0" algn="ctr" defTabSz="914400" rtl="0" eaLnBrk="1" fontAlgn="auto" latinLnBrk="0" hangingPunct="1">
                <a:lnSpc>
                  <a:spcPct val="97000"/>
                </a:lnSpc>
                <a:spcBef>
                  <a:spcPts val="0"/>
                </a:spcBef>
                <a:spcAft>
                  <a:spcPts val="200"/>
                </a:spcAft>
                <a:buClrTx/>
                <a:buSzTx/>
                <a:buFontTx/>
                <a:buNone/>
                <a:tabLst/>
                <a:defRPr/>
              </a:pPr>
              <a:r>
                <a:rPr kumimoji="0" lang="en-US" sz="80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Defender for Cloud – </a:t>
              </a: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Cross-Platform, Cross-Cloud XDR</a:t>
              </a:r>
            </a:p>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6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Multi-asset detection and response for infrastructure and </a:t>
              </a:r>
              <a:br>
                <a:rPr kumimoji="0" lang="en-US" sz="6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br>
              <a:r>
                <a:rPr kumimoji="0" lang="en-US" sz="6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platform as a service (IaaS &amp; PaaS), Proactive Threat defenses</a:t>
              </a:r>
            </a:p>
            <a:p>
              <a:pPr marL="0" marR="0" lvl="0" indent="0" algn="ctr" defTabSz="914400" rtl="0" eaLnBrk="1" fontAlgn="auto" latinLnBrk="0" hangingPunct="1">
                <a:lnSpc>
                  <a:spcPct val="97000"/>
                </a:lnSpc>
                <a:spcBef>
                  <a:spcPts val="0"/>
                </a:spcBef>
                <a:spcAft>
                  <a:spcPts val="0"/>
                </a:spcAft>
                <a:buClrTx/>
                <a:buSzTx/>
                <a:buFontTx/>
                <a:buNone/>
                <a:tabLst/>
                <a:defRPr/>
              </a:pPr>
              <a:endPar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grpSp>
          <p:nvGrpSpPr>
            <p:cNvPr id="124" name="Group 123">
              <a:extLst>
                <a:ext uri="{FF2B5EF4-FFF2-40B4-BE49-F238E27FC236}">
                  <a16:creationId xmlns:a16="http://schemas.microsoft.com/office/drawing/2014/main" id="{DF6C9B17-8853-485C-8B1B-F860536D696C}"/>
                </a:ext>
              </a:extLst>
            </p:cNvPr>
            <p:cNvGrpSpPr/>
            <p:nvPr/>
          </p:nvGrpSpPr>
          <p:grpSpPr>
            <a:xfrm>
              <a:off x="4739609" y="5987595"/>
              <a:ext cx="3346444" cy="286748"/>
              <a:chOff x="4739609" y="5987595"/>
              <a:chExt cx="3346444" cy="286748"/>
            </a:xfrm>
          </p:grpSpPr>
          <p:sp>
            <p:nvSpPr>
              <p:cNvPr id="46" name="Rectangle: Rounded Corners 45">
                <a:extLst>
                  <a:ext uri="{FF2B5EF4-FFF2-40B4-BE49-F238E27FC236}">
                    <a16:creationId xmlns:a16="http://schemas.microsoft.com/office/drawing/2014/main" id="{E403BC0E-12DD-454D-8C22-5B3FA5E3444C}"/>
                  </a:ext>
                </a:extLst>
              </p:cNvPr>
              <p:cNvSpPr/>
              <p:nvPr/>
            </p:nvSpPr>
            <p:spPr bwMode="auto">
              <a:xfrm>
                <a:off x="4739609" y="5987595"/>
                <a:ext cx="3346444" cy="286748"/>
              </a:xfrm>
              <a:prstGeom prst="roundRect">
                <a:avLst>
                  <a:gd name="adj" fmla="val 45337"/>
                </a:avLst>
              </a:prstGeom>
              <a:solidFill>
                <a:schemeClr val="bg1"/>
              </a:solidFill>
              <a:ln>
                <a:noFill/>
                <a:headEnd type="none" w="med" len="med"/>
                <a:tailEnd type="none" w="med" len="med"/>
              </a:ln>
              <a:effectLst>
                <a:softEdge rad="31750"/>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21" name="Picture 171">
                <a:extLst>
                  <a:ext uri="{FF2B5EF4-FFF2-40B4-BE49-F238E27FC236}">
                    <a16:creationId xmlns:a16="http://schemas.microsoft.com/office/drawing/2014/main" id="{61C78D51-FEAF-4ADB-BB34-DFE89CD70DE5}"/>
                  </a:ext>
                </a:extLst>
              </p:cNvPr>
              <p:cNvPicPr>
                <a:picLocks noChangeAspect="1"/>
              </p:cNvPicPr>
              <p:nvPr/>
            </p:nvPicPr>
            <p:blipFill>
              <a:blip r:embed="rId84" cstate="email">
                <a:extLst>
                  <a:ext uri="{28A0092B-C50C-407E-A947-70E740481C1C}">
                    <a14:useLocalDpi xmlns:a14="http://schemas.microsoft.com/office/drawing/2010/main"/>
                  </a:ext>
                </a:extLst>
              </a:blip>
              <a:srcRect/>
              <a:stretch>
                <a:fillRect/>
              </a:stretch>
            </p:blipFill>
            <p:spPr bwMode="auto">
              <a:xfrm>
                <a:off x="4866207" y="6056637"/>
                <a:ext cx="148615" cy="14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7" name="Picture 806">
                <a:extLst>
                  <a:ext uri="{FF2B5EF4-FFF2-40B4-BE49-F238E27FC236}">
                    <a16:creationId xmlns:a16="http://schemas.microsoft.com/office/drawing/2014/main" id="{C8C2E460-FCAD-4DDD-A68E-4D6F1BAF8E2B}"/>
                  </a:ext>
                </a:extLst>
              </p:cNvPr>
              <p:cNvPicPr>
                <a:picLocks noChangeAspect="1"/>
              </p:cNvPicPr>
              <p:nvPr/>
            </p:nvPicPr>
            <p:blipFill>
              <a:blip r:embed="rId85" cstate="email">
                <a:extLst>
                  <a:ext uri="{28A0092B-C50C-407E-A947-70E740481C1C}">
                    <a14:useLocalDpi xmlns:a14="http://schemas.microsoft.com/office/drawing/2010/main"/>
                  </a:ext>
                </a:extLst>
              </a:blip>
              <a:stretch>
                <a:fillRect/>
              </a:stretch>
            </p:blipFill>
            <p:spPr>
              <a:xfrm>
                <a:off x="5252931" y="6072611"/>
                <a:ext cx="102167" cy="116716"/>
              </a:xfrm>
              <a:prstGeom prst="rect">
                <a:avLst/>
              </a:prstGeom>
            </p:spPr>
          </p:pic>
          <p:pic>
            <p:nvPicPr>
              <p:cNvPr id="808" name="Picture 807">
                <a:extLst>
                  <a:ext uri="{FF2B5EF4-FFF2-40B4-BE49-F238E27FC236}">
                    <a16:creationId xmlns:a16="http://schemas.microsoft.com/office/drawing/2014/main" id="{AA54CB95-4E55-4C25-909A-0F917575181B}"/>
                  </a:ext>
                </a:extLst>
              </p:cNvPr>
              <p:cNvPicPr>
                <a:picLocks noChangeAspect="1"/>
              </p:cNvPicPr>
              <p:nvPr/>
            </p:nvPicPr>
            <p:blipFill>
              <a:blip r:embed="rId86" cstate="email">
                <a:extLst>
                  <a:ext uri="{28A0092B-C50C-407E-A947-70E740481C1C}">
                    <a14:useLocalDpi xmlns:a14="http://schemas.microsoft.com/office/drawing/2010/main"/>
                  </a:ext>
                </a:extLst>
              </a:blip>
              <a:stretch>
                <a:fillRect/>
              </a:stretch>
            </p:blipFill>
            <p:spPr>
              <a:xfrm>
                <a:off x="6518059" y="6057557"/>
                <a:ext cx="161926" cy="146825"/>
              </a:xfrm>
              <a:prstGeom prst="rect">
                <a:avLst/>
              </a:prstGeom>
            </p:spPr>
          </p:pic>
          <p:pic>
            <p:nvPicPr>
              <p:cNvPr id="809" name="Picture 808">
                <a:extLst>
                  <a:ext uri="{FF2B5EF4-FFF2-40B4-BE49-F238E27FC236}">
                    <a16:creationId xmlns:a16="http://schemas.microsoft.com/office/drawing/2014/main" id="{008FCE99-22D5-4C65-839C-B01C115F3413}"/>
                  </a:ext>
                </a:extLst>
              </p:cNvPr>
              <p:cNvPicPr>
                <a:picLocks noChangeAspect="1"/>
              </p:cNvPicPr>
              <p:nvPr/>
            </p:nvPicPr>
            <p:blipFill>
              <a:blip r:embed="rId87" cstate="email">
                <a:extLst>
                  <a:ext uri="{28A0092B-C50C-407E-A947-70E740481C1C}">
                    <a14:useLocalDpi xmlns:a14="http://schemas.microsoft.com/office/drawing/2010/main"/>
                  </a:ext>
                </a:extLst>
              </a:blip>
              <a:stretch>
                <a:fillRect/>
              </a:stretch>
            </p:blipFill>
            <p:spPr>
              <a:xfrm>
                <a:off x="7546787" y="6066521"/>
                <a:ext cx="142280" cy="128897"/>
              </a:xfrm>
              <a:prstGeom prst="rect">
                <a:avLst/>
              </a:prstGeom>
            </p:spPr>
          </p:pic>
          <p:pic>
            <p:nvPicPr>
              <p:cNvPr id="810" name="Picture 809">
                <a:extLst>
                  <a:ext uri="{FF2B5EF4-FFF2-40B4-BE49-F238E27FC236}">
                    <a16:creationId xmlns:a16="http://schemas.microsoft.com/office/drawing/2014/main" id="{35787053-EDB4-4807-BBEC-F682F01C44CE}"/>
                  </a:ext>
                </a:extLst>
              </p:cNvPr>
              <p:cNvPicPr>
                <a:picLocks noChangeAspect="1"/>
              </p:cNvPicPr>
              <p:nvPr/>
            </p:nvPicPr>
            <p:blipFill>
              <a:blip r:embed="rId88" cstate="email">
                <a:extLst>
                  <a:ext uri="{28A0092B-C50C-407E-A947-70E740481C1C}">
                    <a14:useLocalDpi xmlns:a14="http://schemas.microsoft.com/office/drawing/2010/main"/>
                  </a:ext>
                </a:extLst>
              </a:blip>
              <a:stretch>
                <a:fillRect/>
              </a:stretch>
            </p:blipFill>
            <p:spPr>
              <a:xfrm>
                <a:off x="5086415" y="6076475"/>
                <a:ext cx="94923" cy="108989"/>
              </a:xfrm>
              <a:prstGeom prst="rect">
                <a:avLst/>
              </a:prstGeom>
            </p:spPr>
          </p:pic>
          <p:pic>
            <p:nvPicPr>
              <p:cNvPr id="811" name="図 379">
                <a:extLst>
                  <a:ext uri="{FF2B5EF4-FFF2-40B4-BE49-F238E27FC236}">
                    <a16:creationId xmlns:a16="http://schemas.microsoft.com/office/drawing/2014/main" id="{349D6979-6712-427E-8F21-17646043B1C3}"/>
                  </a:ext>
                </a:extLst>
              </p:cNvPr>
              <p:cNvPicPr>
                <a:picLocks noChangeAspect="1"/>
              </p:cNvPicPr>
              <p:nvPr/>
            </p:nvPicPr>
            <p:blipFill>
              <a:blip r:embed="rId89" cstate="email">
                <a:extLst>
                  <a:ext uri="{28A0092B-C50C-407E-A947-70E740481C1C}">
                    <a14:useLocalDpi xmlns:a14="http://schemas.microsoft.com/office/drawing/2010/main"/>
                  </a:ext>
                </a:extLst>
              </a:blip>
              <a:stretch>
                <a:fillRect/>
              </a:stretch>
            </p:blipFill>
            <p:spPr>
              <a:xfrm>
                <a:off x="5905217" y="6068493"/>
                <a:ext cx="124953" cy="124953"/>
              </a:xfrm>
              <a:prstGeom prst="rect">
                <a:avLst/>
              </a:prstGeom>
            </p:spPr>
          </p:pic>
          <p:pic>
            <p:nvPicPr>
              <p:cNvPr id="812" name="Picture 10" descr="תוצאת תמונה עבור ‪azure virtual machine logo‬‏">
                <a:extLst>
                  <a:ext uri="{FF2B5EF4-FFF2-40B4-BE49-F238E27FC236}">
                    <a16:creationId xmlns:a16="http://schemas.microsoft.com/office/drawing/2014/main" id="{80225B61-D811-49F1-9D76-D4D8776DD6E5}"/>
                  </a:ext>
                </a:extLst>
              </p:cNvPr>
              <p:cNvPicPr>
                <a:picLocks noChangeAspect="1" noChangeArrowheads="1"/>
              </p:cNvPicPr>
              <p:nvPr/>
            </p:nvPicPr>
            <p:blipFill>
              <a:blip r:embed="rId90" cstate="email">
                <a:extLst>
                  <a:ext uri="{28A0092B-C50C-407E-A947-70E740481C1C}">
                    <a14:useLocalDpi xmlns:a14="http://schemas.microsoft.com/office/drawing/2010/main"/>
                  </a:ext>
                </a:extLst>
              </a:blip>
              <a:srcRect/>
              <a:stretch>
                <a:fillRect/>
              </a:stretch>
            </p:blipFill>
            <p:spPr bwMode="auto">
              <a:xfrm>
                <a:off x="6930735" y="6071750"/>
                <a:ext cx="139817" cy="118438"/>
              </a:xfrm>
              <a:prstGeom prst="rect">
                <a:avLst/>
              </a:prstGeom>
              <a:noFill/>
              <a:extLst>
                <a:ext uri="{909E8E84-426E-40DD-AFC4-6F175D3DCCD1}">
                  <a14:hiddenFill xmlns:a14="http://schemas.microsoft.com/office/drawing/2010/main">
                    <a:solidFill>
                      <a:srgbClr val="FFFFFF"/>
                    </a:solidFill>
                  </a14:hiddenFill>
                </a:ext>
              </a:extLst>
            </p:spPr>
          </p:pic>
          <p:pic>
            <p:nvPicPr>
              <p:cNvPr id="813" name="Picture 12" descr="תוצאת תמונה עבור ‪azure virtual machine logo‬‏">
                <a:extLst>
                  <a:ext uri="{FF2B5EF4-FFF2-40B4-BE49-F238E27FC236}">
                    <a16:creationId xmlns:a16="http://schemas.microsoft.com/office/drawing/2014/main" id="{EB46932B-E16F-4B3E-9E08-A01EFEBF473B}"/>
                  </a:ext>
                </a:extLst>
              </p:cNvPr>
              <p:cNvPicPr>
                <a:picLocks noChangeAspect="1" noChangeArrowheads="1"/>
              </p:cNvPicPr>
              <p:nvPr/>
            </p:nvPicPr>
            <p:blipFill>
              <a:blip r:embed="rId91" cstate="email">
                <a:extLst>
                  <a:ext uri="{28A0092B-C50C-407E-A947-70E740481C1C}">
                    <a14:useLocalDpi xmlns:a14="http://schemas.microsoft.com/office/drawing/2010/main"/>
                  </a:ext>
                </a:extLst>
              </a:blip>
              <a:srcRect/>
              <a:stretch>
                <a:fillRect/>
              </a:stretch>
            </p:blipFill>
            <p:spPr bwMode="auto">
              <a:xfrm>
                <a:off x="7142145" y="6077041"/>
                <a:ext cx="127651" cy="107856"/>
              </a:xfrm>
              <a:prstGeom prst="rect">
                <a:avLst/>
              </a:prstGeom>
              <a:noFill/>
              <a:extLst>
                <a:ext uri="{909E8E84-426E-40DD-AFC4-6F175D3DCCD1}">
                  <a14:hiddenFill xmlns:a14="http://schemas.microsoft.com/office/drawing/2010/main">
                    <a:solidFill>
                      <a:srgbClr val="FFFFFF"/>
                    </a:solidFill>
                  </a14:hiddenFill>
                </a:ext>
              </a:extLst>
            </p:spPr>
          </p:pic>
          <p:pic>
            <p:nvPicPr>
              <p:cNvPr id="815" name="Picture 10" descr="תוצאת תמונה עבור ‪azure kubernetes service‬‏">
                <a:extLst>
                  <a:ext uri="{FF2B5EF4-FFF2-40B4-BE49-F238E27FC236}">
                    <a16:creationId xmlns:a16="http://schemas.microsoft.com/office/drawing/2014/main" id="{B8200BC0-B58E-460A-938C-5439D76A8390}"/>
                  </a:ext>
                </a:extLst>
              </p:cNvPr>
              <p:cNvPicPr>
                <a:picLocks noChangeAspect="1" noChangeArrowheads="1"/>
              </p:cNvPicPr>
              <p:nvPr/>
            </p:nvPicPr>
            <p:blipFill>
              <a:blip r:embed="rId92" cstate="email">
                <a:extLst>
                  <a:ext uri="{28A0092B-C50C-407E-A947-70E740481C1C}">
                    <a14:useLocalDpi xmlns:a14="http://schemas.microsoft.com/office/drawing/2010/main"/>
                  </a:ext>
                </a:extLst>
              </a:blip>
              <a:srcRect/>
              <a:stretch>
                <a:fillRect/>
              </a:stretch>
            </p:blipFill>
            <p:spPr bwMode="auto">
              <a:xfrm>
                <a:off x="6101763" y="6071671"/>
                <a:ext cx="142873" cy="118596"/>
              </a:xfrm>
              <a:prstGeom prst="rect">
                <a:avLst/>
              </a:prstGeom>
              <a:noFill/>
              <a:extLst>
                <a:ext uri="{909E8E84-426E-40DD-AFC4-6F175D3DCCD1}">
                  <a14:hiddenFill xmlns:a14="http://schemas.microsoft.com/office/drawing/2010/main">
                    <a:solidFill>
                      <a:srgbClr val="FFFFFF"/>
                    </a:solidFill>
                  </a14:hiddenFill>
                </a:ext>
              </a:extLst>
            </p:spPr>
          </p:pic>
          <p:pic>
            <p:nvPicPr>
              <p:cNvPr id="816" name="Picture 6" descr="Image result for Azure Files   icon">
                <a:extLst>
                  <a:ext uri="{FF2B5EF4-FFF2-40B4-BE49-F238E27FC236}">
                    <a16:creationId xmlns:a16="http://schemas.microsoft.com/office/drawing/2014/main" id="{44F202ED-846E-4AFF-830E-FDE4BBAC152F}"/>
                  </a:ext>
                </a:extLst>
              </p:cNvPr>
              <p:cNvPicPr>
                <a:picLocks noChangeAspect="1" noChangeArrowheads="1"/>
              </p:cNvPicPr>
              <p:nvPr/>
            </p:nvPicPr>
            <p:blipFill>
              <a:blip r:embed="rId93" cstate="email">
                <a:extLst>
                  <a:ext uri="{28A0092B-C50C-407E-A947-70E740481C1C}">
                    <a14:useLocalDpi xmlns:a14="http://schemas.microsoft.com/office/drawing/2010/main"/>
                  </a:ext>
                </a:extLst>
              </a:blip>
              <a:srcRect/>
              <a:stretch>
                <a:fillRect/>
              </a:stretch>
            </p:blipFill>
            <p:spPr bwMode="auto">
              <a:xfrm>
                <a:off x="7341389" y="6071375"/>
                <a:ext cx="133805" cy="119188"/>
              </a:xfrm>
              <a:prstGeom prst="rect">
                <a:avLst/>
              </a:prstGeom>
              <a:noFill/>
              <a:extLst>
                <a:ext uri="{909E8E84-426E-40DD-AFC4-6F175D3DCCD1}">
                  <a14:hiddenFill xmlns:a14="http://schemas.microsoft.com/office/drawing/2010/main">
                    <a:solidFill>
                      <a:srgbClr val="FFFFFF"/>
                    </a:solidFill>
                  </a14:hiddenFill>
                </a:ext>
              </a:extLst>
            </p:spPr>
          </p:pic>
          <p:pic>
            <p:nvPicPr>
              <p:cNvPr id="827" name="Picture 826">
                <a:extLst>
                  <a:ext uri="{FF2B5EF4-FFF2-40B4-BE49-F238E27FC236}">
                    <a16:creationId xmlns:a16="http://schemas.microsoft.com/office/drawing/2014/main" id="{C207E0E8-E457-4382-9760-2149FC32CDB7}"/>
                  </a:ext>
                </a:extLst>
              </p:cNvPr>
              <p:cNvPicPr>
                <a:picLocks noChangeAspect="1"/>
              </p:cNvPicPr>
              <p:nvPr/>
            </p:nvPicPr>
            <p:blipFill>
              <a:blip r:embed="rId94" cstate="email">
                <a:extLst>
                  <a:ext uri="{28A0092B-C50C-407E-A947-70E740481C1C}">
                    <a14:useLocalDpi xmlns:a14="http://schemas.microsoft.com/office/drawing/2010/main"/>
                  </a:ext>
                </a:extLst>
              </a:blip>
              <a:stretch>
                <a:fillRect/>
              </a:stretch>
            </p:blipFill>
            <p:spPr>
              <a:xfrm>
                <a:off x="6751578" y="6066659"/>
                <a:ext cx="107564" cy="128620"/>
              </a:xfrm>
              <a:prstGeom prst="rect">
                <a:avLst/>
              </a:prstGeom>
            </p:spPr>
          </p:pic>
          <p:pic>
            <p:nvPicPr>
              <p:cNvPr id="829" name="Picture 2" descr="Azure Blob File System | Drupal.org">
                <a:extLst>
                  <a:ext uri="{FF2B5EF4-FFF2-40B4-BE49-F238E27FC236}">
                    <a16:creationId xmlns:a16="http://schemas.microsoft.com/office/drawing/2014/main" id="{35891F9A-4DC7-4C7D-ABC3-EA4375ECC407}"/>
                  </a:ext>
                </a:extLst>
              </p:cNvPr>
              <p:cNvPicPr>
                <a:picLocks noChangeAspect="1" noChangeArrowheads="1"/>
              </p:cNvPicPr>
              <p:nvPr/>
            </p:nvPicPr>
            <p:blipFill>
              <a:blip r:embed="rId95" cstate="email">
                <a:extLst>
                  <a:ext uri="{28A0092B-C50C-407E-A947-70E740481C1C}">
                    <a14:useLocalDpi xmlns:a14="http://schemas.microsoft.com/office/drawing/2010/main"/>
                  </a:ext>
                </a:extLst>
              </a:blip>
              <a:srcRect/>
              <a:stretch>
                <a:fillRect/>
              </a:stretch>
            </p:blipFill>
            <p:spPr bwMode="auto">
              <a:xfrm>
                <a:off x="6316229" y="6065851"/>
                <a:ext cx="130237" cy="130237"/>
              </a:xfrm>
              <a:prstGeom prst="rect">
                <a:avLst/>
              </a:prstGeom>
              <a:noFill/>
              <a:extLst>
                <a:ext uri="{909E8E84-426E-40DD-AFC4-6F175D3DCCD1}">
                  <a14:hiddenFill xmlns:a14="http://schemas.microsoft.com/office/drawing/2010/main">
                    <a:solidFill>
                      <a:srgbClr val="FFFFFF"/>
                    </a:solidFill>
                  </a14:hiddenFill>
                </a:ext>
              </a:extLst>
            </p:spPr>
          </p:pic>
          <p:pic>
            <p:nvPicPr>
              <p:cNvPr id="821" name="Picture 2" descr="Image result for azure network icon">
                <a:extLst>
                  <a:ext uri="{FF2B5EF4-FFF2-40B4-BE49-F238E27FC236}">
                    <a16:creationId xmlns:a16="http://schemas.microsoft.com/office/drawing/2014/main" id="{FD9FE50A-BF4C-44C3-9AF4-748C6298FB1C}"/>
                  </a:ext>
                </a:extLst>
              </p:cNvPr>
              <p:cNvPicPr>
                <a:picLocks noChangeAspect="1" noChangeArrowheads="1"/>
              </p:cNvPicPr>
              <p:nvPr/>
            </p:nvPicPr>
            <p:blipFill>
              <a:blip r:embed="rId9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426691" y="6025146"/>
                <a:ext cx="211646" cy="211646"/>
              </a:xfrm>
              <a:prstGeom prst="rect">
                <a:avLst/>
              </a:prstGeom>
              <a:noFill/>
              <a:extLst>
                <a:ext uri="{909E8E84-426E-40DD-AFC4-6F175D3DCCD1}">
                  <a14:hiddenFill xmlns:a14="http://schemas.microsoft.com/office/drawing/2010/main">
                    <a:solidFill>
                      <a:srgbClr val="FFFFFF"/>
                    </a:solidFill>
                  </a14:hiddenFill>
                </a:ext>
              </a:extLst>
            </p:spPr>
          </p:pic>
          <p:pic>
            <p:nvPicPr>
              <p:cNvPr id="846" name="Picture 2" descr="Why Use Azure DNS? | Aidan Finn, IT Pro">
                <a:extLst>
                  <a:ext uri="{FF2B5EF4-FFF2-40B4-BE49-F238E27FC236}">
                    <a16:creationId xmlns:a16="http://schemas.microsoft.com/office/drawing/2014/main" id="{CFF30382-F57D-4861-A34A-9AF1E70B0ADB}"/>
                  </a:ext>
                </a:extLst>
              </p:cNvPr>
              <p:cNvPicPr>
                <a:picLocks noChangeAspect="1" noChangeArrowheads="1"/>
              </p:cNvPicPr>
              <p:nvPr/>
            </p:nvPicPr>
            <p:blipFill>
              <a:blip r:embed="rId97" cstate="email">
                <a:extLst>
                  <a:ext uri="{28A0092B-C50C-407E-A947-70E740481C1C}">
                    <a14:useLocalDpi xmlns:a14="http://schemas.microsoft.com/office/drawing/2010/main"/>
                  </a:ext>
                </a:extLst>
              </a:blip>
              <a:srcRect/>
              <a:stretch>
                <a:fillRect/>
              </a:stretch>
            </p:blipFill>
            <p:spPr bwMode="auto">
              <a:xfrm>
                <a:off x="5709930" y="6068351"/>
                <a:ext cx="123694" cy="125236"/>
              </a:xfrm>
              <a:prstGeom prst="rect">
                <a:avLst/>
              </a:prstGeom>
              <a:noFill/>
              <a:extLst>
                <a:ext uri="{909E8E84-426E-40DD-AFC4-6F175D3DCCD1}">
                  <a14:hiddenFill xmlns:a14="http://schemas.microsoft.com/office/drawing/2010/main">
                    <a:solidFill>
                      <a:srgbClr val="FFFFFF"/>
                    </a:solidFill>
                  </a14:hiddenFill>
                </a:ext>
              </a:extLst>
            </p:spPr>
          </p:pic>
          <p:grpSp>
            <p:nvGrpSpPr>
              <p:cNvPr id="554" name="Group 553">
                <a:extLst>
                  <a:ext uri="{FF2B5EF4-FFF2-40B4-BE49-F238E27FC236}">
                    <a16:creationId xmlns:a16="http://schemas.microsoft.com/office/drawing/2014/main" id="{9A71DA0F-812D-4C87-9312-B2057781DF37}"/>
                  </a:ext>
                </a:extLst>
              </p:cNvPr>
              <p:cNvGrpSpPr/>
              <p:nvPr/>
            </p:nvGrpSpPr>
            <p:grpSpPr>
              <a:xfrm>
                <a:off x="7760659" y="6108110"/>
                <a:ext cx="188672" cy="45719"/>
                <a:chOff x="6660452" y="3094221"/>
                <a:chExt cx="188672" cy="45719"/>
              </a:xfrm>
              <a:solidFill>
                <a:schemeClr val="tx1"/>
              </a:solidFill>
            </p:grpSpPr>
            <p:sp>
              <p:nvSpPr>
                <p:cNvPr id="555" name="Oval 554">
                  <a:extLst>
                    <a:ext uri="{FF2B5EF4-FFF2-40B4-BE49-F238E27FC236}">
                      <a16:creationId xmlns:a16="http://schemas.microsoft.com/office/drawing/2014/main" id="{4F61EB34-571F-4F7B-B00A-EFD7613F6222}"/>
                    </a:ext>
                  </a:extLst>
                </p:cNvPr>
                <p:cNvSpPr/>
                <p:nvPr/>
              </p:nvSpPr>
              <p:spPr bwMode="auto">
                <a:xfrm>
                  <a:off x="6660452" y="3094221"/>
                  <a:ext cx="45720" cy="45719"/>
                </a:xfrm>
                <a:prstGeom prst="ellipse">
                  <a:avLst/>
                </a:pr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69" name="Oval 568">
                  <a:extLst>
                    <a:ext uri="{FF2B5EF4-FFF2-40B4-BE49-F238E27FC236}">
                      <a16:creationId xmlns:a16="http://schemas.microsoft.com/office/drawing/2014/main" id="{592442AC-C6D9-4036-9815-05A79E5802AB}"/>
                    </a:ext>
                  </a:extLst>
                </p:cNvPr>
                <p:cNvSpPr/>
                <p:nvPr/>
              </p:nvSpPr>
              <p:spPr bwMode="auto">
                <a:xfrm>
                  <a:off x="6731928" y="3094221"/>
                  <a:ext cx="45720" cy="45719"/>
                </a:xfrm>
                <a:prstGeom prst="ellipse">
                  <a:avLst/>
                </a:pr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77" name="Oval 576">
                  <a:extLst>
                    <a:ext uri="{FF2B5EF4-FFF2-40B4-BE49-F238E27FC236}">
                      <a16:creationId xmlns:a16="http://schemas.microsoft.com/office/drawing/2014/main" id="{0A476E0E-0CAD-40AD-8F2E-CB71E7D06FC9}"/>
                    </a:ext>
                  </a:extLst>
                </p:cNvPr>
                <p:cNvSpPr/>
                <p:nvPr/>
              </p:nvSpPr>
              <p:spPr bwMode="auto">
                <a:xfrm>
                  <a:off x="6803404" y="3094221"/>
                  <a:ext cx="45720" cy="45719"/>
                </a:xfrm>
                <a:prstGeom prst="ellipse">
                  <a:avLst/>
                </a:pr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sp>
        <p:nvSpPr>
          <p:cNvPr id="18" name="Rectangle 17">
            <a:hlinkClick r:id="rId98" tooltip="Communication compliance is an insider risk solution in Microsoft 365 that helps minimize communication risks by helping you detect, capture, and act on inappropriate messages in your organization."/>
            <a:extLst>
              <a:ext uri="{FF2B5EF4-FFF2-40B4-BE49-F238E27FC236}">
                <a16:creationId xmlns:a16="http://schemas.microsoft.com/office/drawing/2014/main" id="{3A189D1C-92E3-4DC0-8CCB-340C3FEDAFAA}"/>
              </a:ext>
            </a:extLst>
          </p:cNvPr>
          <p:cNvSpPr/>
          <p:nvPr/>
        </p:nvSpPr>
        <p:spPr>
          <a:xfrm>
            <a:off x="10538586" y="5802589"/>
            <a:ext cx="1304170" cy="233479"/>
          </a:xfrm>
          <a:prstGeom prst="rect">
            <a:avLst/>
          </a:prstGeom>
          <a:solidFill>
            <a:schemeClr val="bg1"/>
          </a:solidFill>
          <a:ln w="14224">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45720" rIns="45720" rtlCol="0" anchor="ctr">
            <a:noAutofit/>
          </a:bodyPr>
          <a:lstStyle/>
          <a:p>
            <a:pPr marL="0" marR="0" lvl="0" indent="0" algn="ctr" defTabSz="914400" rtl="0" eaLnBrk="1" fontAlgn="auto" latinLnBrk="0" hangingPunct="1">
              <a:lnSpc>
                <a:spcPct val="97000"/>
              </a:lnSpc>
              <a:spcBef>
                <a:spcPts val="0"/>
              </a:spcBef>
              <a:spcAft>
                <a:spcPts val="0"/>
              </a:spcAft>
              <a:buClrTx/>
              <a:buSzTx/>
              <a:buFontTx/>
              <a:buNone/>
              <a:tabLst/>
              <a:defRPr/>
            </a:pPr>
            <a:r>
              <a:rPr kumimoji="0" lang="en-US" sz="72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Communication Compliance</a:t>
            </a:r>
          </a:p>
        </p:txBody>
      </p:sp>
      <p:sp>
        <p:nvSpPr>
          <p:cNvPr id="45" name="Rectangle 44">
            <a:hlinkClick r:id="rId99" tooltip="Azure Lighthouse enables cross- and multi-tenant management, allowing for higher automation, scalability, and enhanced governance across resources and tenants."/>
            <a:extLst>
              <a:ext uri="{FF2B5EF4-FFF2-40B4-BE49-F238E27FC236}">
                <a16:creationId xmlns:a16="http://schemas.microsoft.com/office/drawing/2014/main" id="{83588B1B-F386-431A-8F85-C955ECA76C51}"/>
              </a:ext>
            </a:extLst>
          </p:cNvPr>
          <p:cNvSpPr/>
          <p:nvPr/>
        </p:nvSpPr>
        <p:spPr>
          <a:xfrm>
            <a:off x="6589010" y="4341280"/>
            <a:ext cx="1554018" cy="219445"/>
          </a:xfrm>
          <a:prstGeom prst="rect">
            <a:avLst/>
          </a:prstGeom>
          <a:solidFill>
            <a:srgbClr val="EAEAEA"/>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9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Azure Lighthouse</a:t>
            </a:r>
          </a:p>
        </p:txBody>
      </p:sp>
      <p:pic>
        <p:nvPicPr>
          <p:cNvPr id="47" name="Picture 46">
            <a:extLst>
              <a:ext uri="{FF2B5EF4-FFF2-40B4-BE49-F238E27FC236}">
                <a16:creationId xmlns:a16="http://schemas.microsoft.com/office/drawing/2014/main" id="{C40408B8-7A8B-4FF9-BF6D-953172A80D31}"/>
              </a:ext>
            </a:extLst>
          </p:cNvPr>
          <p:cNvPicPr>
            <a:picLocks noChangeAspect="1"/>
          </p:cNvPicPr>
          <p:nvPr/>
        </p:nvPicPr>
        <p:blipFill>
          <a:blip r:embed="rId4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627476" y="4385654"/>
            <a:ext cx="150932" cy="112545"/>
          </a:xfrm>
          <a:prstGeom prst="rect">
            <a:avLst/>
          </a:prstGeom>
        </p:spPr>
      </p:pic>
      <p:grpSp>
        <p:nvGrpSpPr>
          <p:cNvPr id="172" name="Group 171">
            <a:extLst>
              <a:ext uri="{FF2B5EF4-FFF2-40B4-BE49-F238E27FC236}">
                <a16:creationId xmlns:a16="http://schemas.microsoft.com/office/drawing/2014/main" id="{F59AF5E7-FF73-4D1D-BB8F-2D47AE61F8F9}"/>
              </a:ext>
            </a:extLst>
          </p:cNvPr>
          <p:cNvGrpSpPr/>
          <p:nvPr/>
        </p:nvGrpSpPr>
        <p:grpSpPr>
          <a:xfrm>
            <a:off x="2072144" y="2573320"/>
            <a:ext cx="6075908" cy="562912"/>
            <a:chOff x="2072144" y="2573320"/>
            <a:chExt cx="6075908" cy="562912"/>
          </a:xfrm>
        </p:grpSpPr>
        <p:grpSp>
          <p:nvGrpSpPr>
            <p:cNvPr id="643" name="Group 642">
              <a:extLst>
                <a:ext uri="{FF2B5EF4-FFF2-40B4-BE49-F238E27FC236}">
                  <a16:creationId xmlns:a16="http://schemas.microsoft.com/office/drawing/2014/main" id="{3054C0BD-FE0F-4235-BF38-C4B0FC18FB4C}"/>
                </a:ext>
              </a:extLst>
            </p:cNvPr>
            <p:cNvGrpSpPr/>
            <p:nvPr/>
          </p:nvGrpSpPr>
          <p:grpSpPr>
            <a:xfrm>
              <a:off x="2072144" y="2573320"/>
              <a:ext cx="6075908" cy="562912"/>
              <a:chOff x="-5672052" y="1703909"/>
              <a:chExt cx="6069895" cy="562912"/>
            </a:xfrm>
          </p:grpSpPr>
          <p:sp>
            <p:nvSpPr>
              <p:cNvPr id="645" name="L-Shape 644">
                <a:extLst>
                  <a:ext uri="{FF2B5EF4-FFF2-40B4-BE49-F238E27FC236}">
                    <a16:creationId xmlns:a16="http://schemas.microsoft.com/office/drawing/2014/main" id="{070E6783-A7F1-4D00-A9EC-557BC13CB161}"/>
                  </a:ext>
                </a:extLst>
              </p:cNvPr>
              <p:cNvSpPr/>
              <p:nvPr/>
            </p:nvSpPr>
            <p:spPr bwMode="auto">
              <a:xfrm rot="10800000">
                <a:off x="-5672052" y="1703909"/>
                <a:ext cx="6069895" cy="562912"/>
              </a:xfrm>
              <a:prstGeom prst="corner">
                <a:avLst>
                  <a:gd name="adj1" fmla="val 49601"/>
                  <a:gd name="adj2" fmla="val 265297"/>
                </a:avLst>
              </a:prstGeom>
              <a:solidFill>
                <a:srgbClr val="E5F3FF"/>
              </a:solidFill>
              <a:ln w="12700">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lIns="91440" tIns="4572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a:ln>
                    <a:noFill/>
                  </a:ln>
                  <a:solidFill>
                    <a:sysClr val="windowText" lastClr="000000"/>
                  </a:solidFill>
                  <a:effectLst/>
                  <a:uLnTx/>
                  <a:uFillTx/>
                  <a:latin typeface="Segoe UI" panose="020B0502040204020203" pitchFamily="34" charset="0"/>
                  <a:ea typeface="+mn-ea"/>
                  <a:cs typeface="Segoe UI" panose="020B0502040204020203" pitchFamily="34" charset="0"/>
                </a:endParaRPr>
              </a:p>
            </p:txBody>
          </p:sp>
          <p:sp>
            <p:nvSpPr>
              <p:cNvPr id="654" name="Rectangle 653">
                <a:hlinkClick r:id="rId100" tooltip="Azure Security Center is a unified infrastructure security management system that strengthens the security posture of your data centers across multiple clouds and on-premises."/>
                <a:extLst>
                  <a:ext uri="{FF2B5EF4-FFF2-40B4-BE49-F238E27FC236}">
                    <a16:creationId xmlns:a16="http://schemas.microsoft.com/office/drawing/2014/main" id="{95F46EE9-86EB-4629-8FEA-24461EA9E1E7}"/>
                  </a:ext>
                </a:extLst>
              </p:cNvPr>
              <p:cNvSpPr/>
              <p:nvPr/>
            </p:nvSpPr>
            <p:spPr>
              <a:xfrm>
                <a:off x="-5649605" y="1706580"/>
                <a:ext cx="6042687" cy="265176"/>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91440" tIns="45720" bIns="45720" rtlCol="0" anchor="ctr"/>
              <a:lstStyle/>
              <a:p>
                <a:pPr marL="114300" marR="0" lvl="0" indent="0" algn="l"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ysClr val="windowText" lastClr="000000"/>
                    </a:solidFill>
                    <a:effectLst/>
                    <a:uLnTx/>
                    <a:uFillTx/>
                    <a:latin typeface="Segoe UI" panose="020B0502040204020203" pitchFamily="34" charset="0"/>
                    <a:ea typeface="+mn-ea"/>
                    <a:cs typeface="Segoe UI" panose="020B0502040204020203" pitchFamily="34" charset="0"/>
                  </a:rPr>
                  <a:t>Defender for Cloud – </a:t>
                </a:r>
                <a:r>
                  <a:rPr kumimoji="0" lang="en-US" sz="900" b="0" i="0" u="none" strike="noStrike" kern="1200" cap="none" spc="0" normalizeH="0" baseline="0" noProof="0">
                    <a:ln>
                      <a:noFill/>
                    </a:ln>
                    <a:solidFill>
                      <a:sysClr val="windowText" lastClr="000000"/>
                    </a:solidFill>
                    <a:effectLst/>
                    <a:uLnTx/>
                    <a:uFillTx/>
                    <a:latin typeface="Segoe UI" panose="020B0502040204020203" pitchFamily="34" charset="0"/>
                    <a:ea typeface="+mn-ea"/>
                    <a:cs typeface="Segoe UI" panose="020B0502040204020203" pitchFamily="34" charset="0"/>
                  </a:rPr>
                  <a:t>Cross-Platform Cloud Security Posture Management (CSPM)</a:t>
                </a:r>
              </a:p>
            </p:txBody>
          </p:sp>
          <p:sp>
            <p:nvSpPr>
              <p:cNvPr id="655" name="Rectangle 654">
                <a:hlinkClick r:id="rId101" tooltip="The regulatory compliance dashboard provides insight into your compliance posture for a set of supported standards and regulations, based on continuous assessments of your Azure environment."/>
                <a:extLst>
                  <a:ext uri="{FF2B5EF4-FFF2-40B4-BE49-F238E27FC236}">
                    <a16:creationId xmlns:a16="http://schemas.microsoft.com/office/drawing/2014/main" id="{5EE73FEF-1503-4F06-8475-1ECD7F3B41A4}"/>
                  </a:ext>
                </a:extLst>
              </p:cNvPr>
              <p:cNvSpPr/>
              <p:nvPr/>
            </p:nvSpPr>
            <p:spPr>
              <a:xfrm>
                <a:off x="-1020349" y="1912005"/>
                <a:ext cx="1322029" cy="176612"/>
              </a:xfrm>
              <a:prstGeom prst="rect">
                <a:avLst/>
              </a:prstGeom>
              <a:solidFill>
                <a:schemeClr val="bg2"/>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Compliance Dashboard</a:t>
                </a:r>
              </a:p>
            </p:txBody>
          </p:sp>
          <p:sp>
            <p:nvSpPr>
              <p:cNvPr id="656" name="Rectangle 655">
                <a:hlinkClick r:id="rId102" tooltip="Security Center continually assesses your resources, subscriptions, and organization for security issues. It then aggregates all the findings into a single score so that you can tell, at a glance, your current security situation: the higher the score, the "/>
                <a:extLst>
                  <a:ext uri="{FF2B5EF4-FFF2-40B4-BE49-F238E27FC236}">
                    <a16:creationId xmlns:a16="http://schemas.microsoft.com/office/drawing/2014/main" id="{6E34BFFA-A7AD-4A4A-9EC3-393169513663}"/>
                  </a:ext>
                </a:extLst>
              </p:cNvPr>
              <p:cNvSpPr/>
              <p:nvPr/>
            </p:nvSpPr>
            <p:spPr>
              <a:xfrm>
                <a:off x="-1022171" y="1736762"/>
                <a:ext cx="1325880" cy="176612"/>
              </a:xfrm>
              <a:prstGeom prst="rect">
                <a:avLst/>
              </a:prstGeom>
              <a:solidFill>
                <a:schemeClr val="bg1"/>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Secure Score</a:t>
                </a:r>
              </a:p>
            </p:txBody>
          </p:sp>
          <p:grpSp>
            <p:nvGrpSpPr>
              <p:cNvPr id="657" name="Group 656">
                <a:extLst>
                  <a:ext uri="{FF2B5EF4-FFF2-40B4-BE49-F238E27FC236}">
                    <a16:creationId xmlns:a16="http://schemas.microsoft.com/office/drawing/2014/main" id="{AED6E7BC-D5E0-4AD5-8F37-EE9F72A4B170}"/>
                  </a:ext>
                </a:extLst>
              </p:cNvPr>
              <p:cNvGrpSpPr/>
              <p:nvPr/>
            </p:nvGrpSpPr>
            <p:grpSpPr>
              <a:xfrm>
                <a:off x="-456294" y="2147605"/>
                <a:ext cx="188672" cy="45719"/>
                <a:chOff x="6662695" y="2902103"/>
                <a:chExt cx="188672" cy="45719"/>
              </a:xfrm>
            </p:grpSpPr>
            <p:sp>
              <p:nvSpPr>
                <p:cNvPr id="659" name="Oval 658">
                  <a:extLst>
                    <a:ext uri="{FF2B5EF4-FFF2-40B4-BE49-F238E27FC236}">
                      <a16:creationId xmlns:a16="http://schemas.microsoft.com/office/drawing/2014/main" id="{D2880ADF-2868-4117-BCB9-8616A7B6FE2A}"/>
                    </a:ext>
                  </a:extLst>
                </p:cNvPr>
                <p:cNvSpPr/>
                <p:nvPr/>
              </p:nvSpPr>
              <p:spPr bwMode="auto">
                <a:xfrm>
                  <a:off x="6662695" y="2902103"/>
                  <a:ext cx="45720" cy="45719"/>
                </a:xfrm>
                <a:prstGeom prst="ellipse">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60" name="Oval 659">
                  <a:extLst>
                    <a:ext uri="{FF2B5EF4-FFF2-40B4-BE49-F238E27FC236}">
                      <a16:creationId xmlns:a16="http://schemas.microsoft.com/office/drawing/2014/main" id="{917DAF8C-AD3B-4874-8E90-83A4062CD6B7}"/>
                    </a:ext>
                  </a:extLst>
                </p:cNvPr>
                <p:cNvSpPr/>
                <p:nvPr/>
              </p:nvSpPr>
              <p:spPr bwMode="auto">
                <a:xfrm>
                  <a:off x="6734171" y="2902103"/>
                  <a:ext cx="45720" cy="45719"/>
                </a:xfrm>
                <a:prstGeom prst="ellipse">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73" name="Oval 672">
                  <a:extLst>
                    <a:ext uri="{FF2B5EF4-FFF2-40B4-BE49-F238E27FC236}">
                      <a16:creationId xmlns:a16="http://schemas.microsoft.com/office/drawing/2014/main" id="{8280AF23-3396-44FB-940E-CB825FE53068}"/>
                    </a:ext>
                  </a:extLst>
                </p:cNvPr>
                <p:cNvSpPr/>
                <p:nvPr/>
              </p:nvSpPr>
              <p:spPr bwMode="auto">
                <a:xfrm>
                  <a:off x="6805647" y="2902103"/>
                  <a:ext cx="45720" cy="45719"/>
                </a:xfrm>
                <a:prstGeom prst="ellipse">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pic>
          <p:nvPicPr>
            <p:cNvPr id="107" name="Picture 106">
              <a:extLst>
                <a:ext uri="{FF2B5EF4-FFF2-40B4-BE49-F238E27FC236}">
                  <a16:creationId xmlns:a16="http://schemas.microsoft.com/office/drawing/2014/main" id="{2EF74B27-1735-4A8F-9B1B-5EB96F46BA01}"/>
                </a:ext>
              </a:extLst>
            </p:cNvPr>
            <p:cNvPicPr>
              <a:picLocks noChangeAspect="1"/>
            </p:cNvPicPr>
            <p:nvPr/>
          </p:nvPicPr>
          <p:blipFill>
            <a:blip r:embed="rId10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108140" y="2639572"/>
              <a:ext cx="167209" cy="143337"/>
            </a:xfrm>
            <a:prstGeom prst="rect">
              <a:avLst/>
            </a:prstGeom>
            <a:ln w="14224">
              <a:noFill/>
            </a:ln>
          </p:spPr>
        </p:pic>
      </p:grpSp>
      <p:sp>
        <p:nvSpPr>
          <p:cNvPr id="139" name="Rectangle 138">
            <a:hlinkClick r:id="rId104" tooltip="Azure Bastion provides secure and seamless RDP/SSH connectivity to your virtual machines directly from the Azure portal over TLS. When you connect via Azure Bastion, your virtual machines do not need a public IP address, agent, or special client software."/>
            <a:extLst>
              <a:ext uri="{FF2B5EF4-FFF2-40B4-BE49-F238E27FC236}">
                <a16:creationId xmlns:a16="http://schemas.microsoft.com/office/drawing/2014/main" id="{CDE07A68-2428-45E5-9968-1A90B5CDDF9B}"/>
              </a:ext>
            </a:extLst>
          </p:cNvPr>
          <p:cNvSpPr/>
          <p:nvPr/>
        </p:nvSpPr>
        <p:spPr>
          <a:xfrm>
            <a:off x="6815278" y="4123811"/>
            <a:ext cx="1328356" cy="219445"/>
          </a:xfrm>
          <a:prstGeom prst="rect">
            <a:avLst/>
          </a:prstGeom>
          <a:solidFill>
            <a:schemeClr val="bg1"/>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9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Azure Bastion</a:t>
            </a:r>
          </a:p>
        </p:txBody>
      </p:sp>
      <p:pic>
        <p:nvPicPr>
          <p:cNvPr id="141" name="Picture 140">
            <a:extLst>
              <a:ext uri="{FF2B5EF4-FFF2-40B4-BE49-F238E27FC236}">
                <a16:creationId xmlns:a16="http://schemas.microsoft.com/office/drawing/2014/main" id="{1EF9AB41-2CE5-415B-B724-DFDF664A612A}"/>
              </a:ext>
            </a:extLst>
          </p:cNvPr>
          <p:cNvPicPr>
            <a:picLocks noChangeAspect="1"/>
          </p:cNvPicPr>
          <p:nvPr/>
        </p:nvPicPr>
        <p:blipFill>
          <a:blip r:embed="rId4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858738" y="4180605"/>
            <a:ext cx="150932" cy="112545"/>
          </a:xfrm>
          <a:prstGeom prst="rect">
            <a:avLst/>
          </a:prstGeom>
        </p:spPr>
      </p:pic>
      <p:grpSp>
        <p:nvGrpSpPr>
          <p:cNvPr id="156" name="Group 155">
            <a:extLst>
              <a:ext uri="{FF2B5EF4-FFF2-40B4-BE49-F238E27FC236}">
                <a16:creationId xmlns:a16="http://schemas.microsoft.com/office/drawing/2014/main" id="{B737F583-2D54-4701-902D-BE882AE251EB}"/>
              </a:ext>
            </a:extLst>
          </p:cNvPr>
          <p:cNvGrpSpPr/>
          <p:nvPr/>
        </p:nvGrpSpPr>
        <p:grpSpPr>
          <a:xfrm>
            <a:off x="8496606" y="2022764"/>
            <a:ext cx="203471" cy="2500256"/>
            <a:chOff x="8496606" y="2022764"/>
            <a:chExt cx="203471" cy="2500256"/>
          </a:xfrm>
        </p:grpSpPr>
        <p:cxnSp>
          <p:nvCxnSpPr>
            <p:cNvPr id="35" name="Connector: Elbow 34">
              <a:extLst>
                <a:ext uri="{FF2B5EF4-FFF2-40B4-BE49-F238E27FC236}">
                  <a16:creationId xmlns:a16="http://schemas.microsoft.com/office/drawing/2014/main" id="{4B151B1C-8727-499D-AA3F-92C3D3CFF5D8}"/>
                </a:ext>
              </a:extLst>
            </p:cNvPr>
            <p:cNvCxnSpPr>
              <a:cxnSpLocks/>
              <a:endCxn id="26" idx="1"/>
            </p:cNvCxnSpPr>
            <p:nvPr/>
          </p:nvCxnSpPr>
          <p:spPr>
            <a:xfrm rot="16200000" flipH="1">
              <a:off x="7386266" y="3226548"/>
              <a:ext cx="2500256" cy="92688"/>
            </a:xfrm>
            <a:prstGeom prst="bentConnector2">
              <a:avLst/>
            </a:prstGeom>
            <a:ln w="28575">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75" name="Rectangle 574">
              <a:extLst>
                <a:ext uri="{FF2B5EF4-FFF2-40B4-BE49-F238E27FC236}">
                  <a16:creationId xmlns:a16="http://schemas.microsoft.com/office/drawing/2014/main" id="{20CEB19A-55EE-424D-B0DB-D664A591C27E}"/>
                </a:ext>
              </a:extLst>
            </p:cNvPr>
            <p:cNvSpPr/>
            <p:nvPr/>
          </p:nvSpPr>
          <p:spPr>
            <a:xfrm rot="16200000">
              <a:off x="7810398" y="3256760"/>
              <a:ext cx="1564866" cy="192449"/>
            </a:xfrm>
            <a:prstGeom prst="rect">
              <a:avLst/>
            </a:prstGeom>
            <a:solidFill>
              <a:srgbClr val="CDFFF9"/>
            </a:solidFill>
            <a:ln w="1905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45720" rtlCol="0" anchor="ctr"/>
            <a:lstStyle/>
            <a:p>
              <a:pPr marL="0" marR="0" lvl="0" indent="0" algn="ctr" defTabSz="914400" rtl="0" eaLnBrk="1" fontAlgn="auto" latinLnBrk="0" hangingPunct="1">
                <a:lnSpc>
                  <a:spcPct val="97000"/>
                </a:lnSpc>
                <a:spcBef>
                  <a:spcPts val="0"/>
                </a:spcBef>
                <a:spcAft>
                  <a:spcPts val="0"/>
                </a:spcAft>
                <a:buClrTx/>
                <a:buSzTx/>
                <a:buFontTx/>
                <a:buNone/>
                <a:tabLst/>
                <a:defRPr/>
              </a:pPr>
              <a:r>
                <a:rPr kumimoji="0" lang="en-US" sz="850" b="1"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a:ea typeface="+mn-ea"/>
                  <a:cs typeface="Segoe UI Semilight" panose="020B0402040204020203" pitchFamily="34" charset="0"/>
                </a:rPr>
                <a:t>Classification Labels</a:t>
              </a:r>
            </a:p>
          </p:txBody>
        </p:sp>
        <p:cxnSp>
          <p:nvCxnSpPr>
            <p:cNvPr id="594" name="Connector: Elbow 799">
              <a:extLst>
                <a:ext uri="{FF2B5EF4-FFF2-40B4-BE49-F238E27FC236}">
                  <a16:creationId xmlns:a16="http://schemas.microsoft.com/office/drawing/2014/main" id="{F2C3CB5F-7A56-4B01-A435-9149D5D8765A}"/>
                </a:ext>
              </a:extLst>
            </p:cNvPr>
            <p:cNvCxnSpPr>
              <a:cxnSpLocks/>
            </p:cNvCxnSpPr>
            <p:nvPr/>
          </p:nvCxnSpPr>
          <p:spPr>
            <a:xfrm flipH="1">
              <a:off x="8589931" y="4294718"/>
              <a:ext cx="110146" cy="0"/>
            </a:xfrm>
            <a:prstGeom prst="straightConnector1">
              <a:avLst/>
            </a:prstGeom>
            <a:ln w="28575">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420" name="Rectangle 419">
            <a:extLst>
              <a:ext uri="{FF2B5EF4-FFF2-40B4-BE49-F238E27FC236}">
                <a16:creationId xmlns:a16="http://schemas.microsoft.com/office/drawing/2014/main" id="{1B6FAF7A-D9DA-47AB-BDE1-4EFFC2A16B0B}"/>
              </a:ext>
            </a:extLst>
          </p:cNvPr>
          <p:cNvSpPr/>
          <p:nvPr/>
        </p:nvSpPr>
        <p:spPr>
          <a:xfrm>
            <a:off x="8429503" y="2254156"/>
            <a:ext cx="1700887" cy="261610"/>
          </a:xfrm>
          <a:prstGeom prst="rect">
            <a:avLst/>
          </a:prstGeom>
          <a:solidFill>
            <a:schemeClr val="accent2"/>
          </a:solidFill>
        </p:spPr>
        <p:txBody>
          <a:bodyPr wrap="square" lIns="0" r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75" b="1" i="0" u="none" strike="noStrike" kern="1200" cap="none" spc="0" normalizeH="0" baseline="0" noProof="0">
                <a:ln>
                  <a:noFill/>
                </a:ln>
                <a:gradFill>
                  <a:gsLst>
                    <a:gs pos="0">
                      <a:srgbClr val="FFFFFF"/>
                    </a:gs>
                    <a:gs pos="100000">
                      <a:srgbClr val="FFFFFF"/>
                    </a:gs>
                  </a:gsLst>
                  <a:lin ang="5400000" scaled="1"/>
                </a:gradFill>
                <a:effectLst/>
                <a:uLnTx/>
                <a:uFillTx/>
                <a:latin typeface="Segoe"/>
                <a:ea typeface="+mn-ea"/>
                <a:cs typeface="+mn-cs"/>
              </a:rPr>
              <a:t>Information Protection</a:t>
            </a:r>
          </a:p>
        </p:txBody>
      </p:sp>
      <p:sp>
        <p:nvSpPr>
          <p:cNvPr id="26" name="Rectangle 25">
            <a:hlinkClick r:id="rId105" tooltip="Simplifies the eDiscovery process and helps analyze unstructured data within Office 365, efficiently review documents, and make scope reduction decisions for eDiscovery."/>
            <a:extLst>
              <a:ext uri="{FF2B5EF4-FFF2-40B4-BE49-F238E27FC236}">
                <a16:creationId xmlns:a16="http://schemas.microsoft.com/office/drawing/2014/main" id="{7409DD85-1AA1-449A-9AEB-AB048482721D}"/>
              </a:ext>
            </a:extLst>
          </p:cNvPr>
          <p:cNvSpPr/>
          <p:nvPr/>
        </p:nvSpPr>
        <p:spPr>
          <a:xfrm>
            <a:off x="8682738" y="4415611"/>
            <a:ext cx="1370243" cy="214818"/>
          </a:xfrm>
          <a:prstGeom prst="rect">
            <a:avLst/>
          </a:prstGeom>
          <a:solidFill>
            <a:schemeClr val="bg1"/>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Advanced eDiscovery</a:t>
            </a:r>
          </a:p>
        </p:txBody>
      </p:sp>
      <p:sp>
        <p:nvSpPr>
          <p:cNvPr id="590" name="Rectangle 589">
            <a:hlinkClick r:id="rId106" tooltip="Allows for full content lifecycle management from creating/importing through retention and deletion. Supervision also lets you define policies that capture communications in your organization for internal or external reviewers. "/>
            <a:extLst>
              <a:ext uri="{FF2B5EF4-FFF2-40B4-BE49-F238E27FC236}">
                <a16:creationId xmlns:a16="http://schemas.microsoft.com/office/drawing/2014/main" id="{C798E8FB-BDBF-4357-8D0F-B433633B7B56}"/>
              </a:ext>
            </a:extLst>
          </p:cNvPr>
          <p:cNvSpPr/>
          <p:nvPr/>
        </p:nvSpPr>
        <p:spPr>
          <a:xfrm>
            <a:off x="8684404" y="4172501"/>
            <a:ext cx="1370243" cy="214818"/>
          </a:xfrm>
          <a:prstGeom prst="rect">
            <a:avLst/>
          </a:prstGeom>
          <a:solidFill>
            <a:schemeClr val="bg1"/>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Data Governance</a:t>
            </a:r>
          </a:p>
        </p:txBody>
      </p:sp>
      <p:grpSp>
        <p:nvGrpSpPr>
          <p:cNvPr id="180" name="Group 179">
            <a:extLst>
              <a:ext uri="{FF2B5EF4-FFF2-40B4-BE49-F238E27FC236}">
                <a16:creationId xmlns:a16="http://schemas.microsoft.com/office/drawing/2014/main" id="{0B1C9A7E-E7B4-46A9-B8A9-D8AA572BFEDC}"/>
              </a:ext>
            </a:extLst>
          </p:cNvPr>
          <p:cNvGrpSpPr/>
          <p:nvPr/>
        </p:nvGrpSpPr>
        <p:grpSpPr>
          <a:xfrm>
            <a:off x="2982622" y="5780024"/>
            <a:ext cx="1767228" cy="563622"/>
            <a:chOff x="2982622" y="5780024"/>
            <a:chExt cx="1767228" cy="563622"/>
          </a:xfrm>
        </p:grpSpPr>
        <p:sp>
          <p:nvSpPr>
            <p:cNvPr id="177" name="Rectangle 176" descr="Azure Defender for IoT provides agentless security for unmanaged IoT/OT devices (via integration of CyberX technology) plus security for greenfield devices managed via Azure IoT Hub. It is deployed either as a cloud-connected or fully on-premises solution.">
              <a:hlinkClick r:id="rId107" tooltip="Azure Defender for IoT offers agentless, network-layer security that is rapidly deployed, works with diverse industrial equipment, and interoperates with Azure Sentinel and other SOC tools."/>
              <a:extLst>
                <a:ext uri="{FF2B5EF4-FFF2-40B4-BE49-F238E27FC236}">
                  <a16:creationId xmlns:a16="http://schemas.microsoft.com/office/drawing/2014/main" id="{631FEFCA-F9EA-4A84-BCEE-FFCCCB1804A9}"/>
                </a:ext>
              </a:extLst>
            </p:cNvPr>
            <p:cNvSpPr/>
            <p:nvPr/>
          </p:nvSpPr>
          <p:spPr>
            <a:xfrm>
              <a:off x="3029366" y="5780024"/>
              <a:ext cx="1700344" cy="533970"/>
            </a:xfrm>
            <a:prstGeom prst="rect">
              <a:avLst/>
            </a:prstGeom>
            <a:noFill/>
            <a:ln w="14224">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45720" rIns="45720" rtlCol="0" anchor="t">
              <a:noAutofit/>
            </a:bodyPr>
            <a:lstStyle/>
            <a:p>
              <a:pPr marL="0" marR="0" lvl="0" indent="0" algn="ctr" defTabSz="914400" rtl="0" eaLnBrk="1" fontAlgn="auto" latinLnBrk="0" hangingPunct="1">
                <a:lnSpc>
                  <a:spcPct val="97000"/>
                </a:lnSpc>
                <a:spcBef>
                  <a:spcPts val="0"/>
                </a:spcBef>
                <a:spcAft>
                  <a:spcPts val="0"/>
                </a:spcAft>
                <a:buClrTx/>
                <a:buSzTx/>
                <a:buFontTx/>
                <a:buNone/>
                <a:tabLst/>
                <a:defRPr/>
              </a:pPr>
              <a:r>
                <a:rPr kumimoji="0" lang="en-US" sz="75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Microsoft Defender for IoT</a:t>
              </a:r>
            </a:p>
          </p:txBody>
        </p:sp>
        <p:sp>
          <p:nvSpPr>
            <p:cNvPr id="178" name="Rounded Rectangle 1457">
              <a:extLst>
                <a:ext uri="{FF2B5EF4-FFF2-40B4-BE49-F238E27FC236}">
                  <a16:creationId xmlns:a16="http://schemas.microsoft.com/office/drawing/2014/main" id="{CA3C7093-6239-47C5-AC3D-A705F2187BE7}"/>
                </a:ext>
              </a:extLst>
            </p:cNvPr>
            <p:cNvSpPr/>
            <p:nvPr/>
          </p:nvSpPr>
          <p:spPr>
            <a:xfrm>
              <a:off x="3818384" y="5927564"/>
              <a:ext cx="931466" cy="411738"/>
            </a:xfrm>
            <a:prstGeom prst="roundRect">
              <a:avLst>
                <a:gd name="adj" fmla="val 0"/>
              </a:avLst>
            </a:prstGeom>
            <a:noFill/>
            <a:ln w="14224">
              <a:no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91440" numCol="1"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71450" marR="0" lvl="0" indent="-57150" algn="l" defTabSz="914400" rtl="0" eaLnBrk="1" fontAlgn="auto" latinLnBrk="0" hangingPunct="1">
                <a:lnSpc>
                  <a:spcPct val="90000"/>
                </a:lnSpc>
                <a:spcBef>
                  <a:spcPts val="0"/>
                </a:spcBef>
                <a:spcAft>
                  <a:spcPts val="150"/>
                </a:spcAft>
                <a:buClrTx/>
                <a:buSzTx/>
                <a:buFont typeface="Arial" panose="020B0604020202020204" pitchFamily="34" charset="0"/>
                <a:buChar char="•"/>
                <a:tabLst/>
                <a:defRPr/>
              </a:pPr>
              <a: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Asset &amp; Vulnerability management</a:t>
              </a:r>
            </a:p>
            <a:p>
              <a:pPr marL="171450" marR="0" lvl="0" indent="-57150" algn="l" defTabSz="914400" rtl="0" eaLnBrk="1" fontAlgn="auto" latinLnBrk="0" hangingPunct="1">
                <a:lnSpc>
                  <a:spcPct val="90000"/>
                </a:lnSpc>
                <a:spcBef>
                  <a:spcPts val="0"/>
                </a:spcBef>
                <a:spcAft>
                  <a:spcPts val="150"/>
                </a:spcAft>
                <a:buClrTx/>
                <a:buSzTx/>
                <a:buFont typeface="Arial" panose="020B0604020202020204" pitchFamily="34" charset="0"/>
                <a:buChar char="•"/>
                <a:tabLst/>
                <a:defRPr/>
              </a:pPr>
              <a: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Threat Detection </a:t>
              </a:r>
              <a:b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br>
              <a: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&amp; Response</a:t>
              </a:r>
            </a:p>
          </p:txBody>
        </p:sp>
        <p:sp>
          <p:nvSpPr>
            <p:cNvPr id="179" name="Rounded Rectangle 1457">
              <a:extLst>
                <a:ext uri="{FF2B5EF4-FFF2-40B4-BE49-F238E27FC236}">
                  <a16:creationId xmlns:a16="http://schemas.microsoft.com/office/drawing/2014/main" id="{0F0B677C-0283-4FEF-B8AB-B580CD51E216}"/>
                </a:ext>
              </a:extLst>
            </p:cNvPr>
            <p:cNvSpPr/>
            <p:nvPr/>
          </p:nvSpPr>
          <p:spPr>
            <a:xfrm>
              <a:off x="2982622" y="5931908"/>
              <a:ext cx="1088559" cy="411738"/>
            </a:xfrm>
            <a:prstGeom prst="roundRect">
              <a:avLst>
                <a:gd name="adj" fmla="val 0"/>
              </a:avLst>
            </a:prstGeom>
            <a:noFill/>
            <a:ln w="14224">
              <a:no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91440" numCol="1"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71450" marR="0" lvl="0" indent="-57150" algn="l" defTabSz="914400" rtl="0" eaLnBrk="1" fontAlgn="auto" latinLnBrk="0" hangingPunct="1">
                <a:lnSpc>
                  <a:spcPct val="90000"/>
                </a:lnSpc>
                <a:spcBef>
                  <a:spcPts val="0"/>
                </a:spcBef>
                <a:spcAft>
                  <a:spcPts val="150"/>
                </a:spcAft>
                <a:buClrTx/>
                <a:buSzTx/>
                <a:buFont typeface="Arial" panose="020B0604020202020204" pitchFamily="34" charset="0"/>
                <a:buChar char="•"/>
                <a:tabLst/>
                <a:defRPr/>
              </a:pPr>
              <a: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ICS, SCADA, OT</a:t>
              </a:r>
            </a:p>
            <a:p>
              <a:pPr marL="171450" marR="0" lvl="0" indent="-57150" algn="l" defTabSz="914400" rtl="0" eaLnBrk="1" fontAlgn="auto" latinLnBrk="0" hangingPunct="1">
                <a:lnSpc>
                  <a:spcPct val="90000"/>
                </a:lnSpc>
                <a:spcBef>
                  <a:spcPts val="0"/>
                </a:spcBef>
                <a:spcAft>
                  <a:spcPts val="150"/>
                </a:spcAft>
                <a:buClrTx/>
                <a:buSzTx/>
                <a:buFont typeface="Arial" panose="020B0604020202020204" pitchFamily="34" charset="0"/>
                <a:buChar char="•"/>
                <a:tabLst/>
                <a:defRPr/>
              </a:pPr>
              <a: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Internet of Things (IoT)</a:t>
              </a:r>
            </a:p>
            <a:p>
              <a:pPr marL="171450" marR="0" lvl="0" indent="-57150" algn="l" defTabSz="914400" rtl="0" eaLnBrk="1" fontAlgn="auto" latinLnBrk="0" hangingPunct="1">
                <a:lnSpc>
                  <a:spcPct val="90000"/>
                </a:lnSpc>
                <a:spcBef>
                  <a:spcPts val="0"/>
                </a:spcBef>
                <a:spcAft>
                  <a:spcPts val="150"/>
                </a:spcAft>
                <a:buClrTx/>
                <a:buSzTx/>
                <a:buFont typeface="Arial" panose="020B0604020202020204" pitchFamily="34" charset="0"/>
                <a:buChar char="•"/>
                <a:tabLst/>
                <a:defRPr/>
              </a:pPr>
              <a: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Industrial IoT (</a:t>
              </a:r>
              <a:r>
                <a:rPr kumimoji="0" lang="en-US" sz="550" b="0" i="1" u="none" strike="noStrike" kern="1200" cap="none" spc="0" normalizeH="0" baseline="0" noProof="0" err="1">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IIoT</a:t>
              </a:r>
              <a: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a:t>
              </a:r>
            </a:p>
          </p:txBody>
        </p:sp>
      </p:grpSp>
      <p:sp>
        <p:nvSpPr>
          <p:cNvPr id="117" name="Rectangle 116">
            <a:extLst>
              <a:ext uri="{FF2B5EF4-FFF2-40B4-BE49-F238E27FC236}">
                <a16:creationId xmlns:a16="http://schemas.microsoft.com/office/drawing/2014/main" id="{00D9F366-EF89-4BE2-8427-0E9140087F42}"/>
              </a:ext>
            </a:extLst>
          </p:cNvPr>
          <p:cNvSpPr/>
          <p:nvPr/>
        </p:nvSpPr>
        <p:spPr bwMode="auto">
          <a:xfrm>
            <a:off x="184949" y="6484874"/>
            <a:ext cx="11756793" cy="311147"/>
          </a:xfrm>
          <a:prstGeom prst="rect">
            <a:avLst/>
          </a:prstGeom>
          <a:solidFill>
            <a:srgbClr val="000000"/>
          </a:solidFill>
          <a:ln w="14224">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91440" rIns="45720" rtlCol="0" anchor="ctr">
            <a:noAutofit/>
          </a:bodyPr>
          <a:lstStyle/>
          <a:p>
            <a:pPr marL="8286750" marR="0" lvl="0" indent="0" algn="ctr" defTabSz="914400" rtl="0" eaLnBrk="1" fontAlgn="auto" latinLnBrk="0" hangingPunct="1">
              <a:lnSpc>
                <a:spcPct val="97000"/>
              </a:lnSpc>
              <a:spcBef>
                <a:spcPts val="0"/>
              </a:spcBef>
              <a:spcAft>
                <a:spcPts val="0"/>
              </a:spcAft>
              <a:buClrTx/>
              <a:buSzTx/>
              <a:buFontTx/>
              <a:buNone/>
              <a:tabLst/>
              <a:defRPr/>
            </a:pPr>
            <a:endParaRPr kumimoji="0" lang="en-US" sz="1050" b="1" i="0" u="none" strike="noStrike" kern="1200" cap="none" spc="0" normalizeH="0" baseline="0" noProof="0">
              <a:ln>
                <a:noFill/>
              </a:ln>
              <a:solidFill>
                <a:srgbClr val="FFFFFF"/>
              </a:solidFill>
              <a:effectLst/>
              <a:uLnTx/>
              <a:uFillTx/>
              <a:latin typeface="Segoe UI" panose="020B0502040204020203" pitchFamily="34" charset="0"/>
              <a:ea typeface="+mn-ea"/>
              <a:cs typeface="Segoe UI" panose="020B0502040204020203" pitchFamily="34" charset="0"/>
            </a:endParaRPr>
          </a:p>
        </p:txBody>
      </p:sp>
      <p:sp>
        <p:nvSpPr>
          <p:cNvPr id="40" name="Rounded Rectangle 804">
            <a:hlinkClick r:id="rId108" tooltip="The Security Development Lifecycle (SDL) is a software development process that helps developers build more secure software and address security compliance requirements while reducing development cost "/>
            <a:extLst>
              <a:ext uri="{FF2B5EF4-FFF2-40B4-BE49-F238E27FC236}">
                <a16:creationId xmlns:a16="http://schemas.microsoft.com/office/drawing/2014/main" id="{24774F23-CBC0-48B0-993F-3B770F9FE91D}"/>
              </a:ext>
            </a:extLst>
          </p:cNvPr>
          <p:cNvSpPr/>
          <p:nvPr/>
        </p:nvSpPr>
        <p:spPr>
          <a:xfrm>
            <a:off x="8026114" y="6558019"/>
            <a:ext cx="3787404" cy="165874"/>
          </a:xfrm>
          <a:prstGeom prst="roundRect">
            <a:avLst>
              <a:gd name="adj" fmla="val 0"/>
            </a:avLst>
          </a:prstGeom>
          <a:solidFill>
            <a:schemeClr val="bg1"/>
          </a:solidFill>
          <a:ln w="14224">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45720" rIns="45720" rtlCol="0" anchor="ctr">
            <a:noAutofit/>
          </a:bodyPr>
          <a:lstStyle/>
          <a:p>
            <a:pPr marL="0" marR="0" lvl="0" indent="0" algn="ctr" defTabSz="914400" rtl="0" eaLnBrk="1" fontAlgn="auto" latinLnBrk="0" hangingPunct="1">
              <a:lnSpc>
                <a:spcPct val="97000"/>
              </a:lnSpc>
              <a:spcBef>
                <a:spcPts val="0"/>
              </a:spcBef>
              <a:spcAft>
                <a:spcPts val="0"/>
              </a:spcAft>
              <a:buClrTx/>
              <a:buSzTx/>
              <a:buFontTx/>
              <a:buNone/>
              <a:tabLst/>
              <a:defRPr/>
            </a:pPr>
            <a:r>
              <a:rPr kumimoji="0" lang="en-US" sz="90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Security Development Lifecycle (SDL)</a:t>
            </a:r>
          </a:p>
        </p:txBody>
      </p:sp>
      <p:sp>
        <p:nvSpPr>
          <p:cNvPr id="847" name="Rectangle 846">
            <a:hlinkClick r:id="rId109" tooltip="Review independent audit reports for Microsoft's Cloud services to learn how Microsoft works to secure your data, protect its privacy, and comply with global standards in Microsoft business cloud services. "/>
            <a:extLst>
              <a:ext uri="{FF2B5EF4-FFF2-40B4-BE49-F238E27FC236}">
                <a16:creationId xmlns:a16="http://schemas.microsoft.com/office/drawing/2014/main" id="{767F699E-8BF5-48FD-8960-24B3421585D2}"/>
              </a:ext>
            </a:extLst>
          </p:cNvPr>
          <p:cNvSpPr/>
          <p:nvPr/>
        </p:nvSpPr>
        <p:spPr>
          <a:xfrm>
            <a:off x="4159573" y="6558019"/>
            <a:ext cx="3787404" cy="165874"/>
          </a:xfrm>
          <a:prstGeom prst="rect">
            <a:avLst/>
          </a:prstGeom>
          <a:solidFill>
            <a:schemeClr val="bg1"/>
          </a:solidFill>
          <a:ln w="14224">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45720" rIns="45720" rtlCol="0" anchor="ctr">
            <a:noAutofit/>
          </a:bodyPr>
          <a:lstStyle/>
          <a:p>
            <a:pPr marL="0" marR="0" lvl="0" indent="0" algn="ctr" defTabSz="914400" rtl="0" eaLnBrk="1" fontAlgn="auto" latinLnBrk="0" hangingPunct="1">
              <a:lnSpc>
                <a:spcPct val="97000"/>
              </a:lnSpc>
              <a:spcBef>
                <a:spcPts val="0"/>
              </a:spcBef>
              <a:spcAft>
                <a:spcPts val="0"/>
              </a:spcAft>
              <a:buClrTx/>
              <a:buSzTx/>
              <a:buFontTx/>
              <a:buNone/>
              <a:tabLst/>
              <a:defRPr/>
            </a:pPr>
            <a:r>
              <a:rPr kumimoji="0" lang="en-US" sz="90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Service Trust Portal – </a:t>
            </a:r>
            <a:r>
              <a:rPr kumimoji="0" lang="en-US" sz="9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How Microsoft secures cloud services</a:t>
            </a:r>
          </a:p>
        </p:txBody>
      </p:sp>
      <p:grpSp>
        <p:nvGrpSpPr>
          <p:cNvPr id="119" name="Group 118">
            <a:extLst>
              <a:ext uri="{FF2B5EF4-FFF2-40B4-BE49-F238E27FC236}">
                <a16:creationId xmlns:a16="http://schemas.microsoft.com/office/drawing/2014/main" id="{8D777644-76C8-477B-B501-9070FC01C645}"/>
              </a:ext>
            </a:extLst>
          </p:cNvPr>
          <p:cNvGrpSpPr/>
          <p:nvPr/>
        </p:nvGrpSpPr>
        <p:grpSpPr>
          <a:xfrm>
            <a:off x="293032" y="6558019"/>
            <a:ext cx="3787404" cy="165874"/>
            <a:chOff x="4130626" y="6557510"/>
            <a:chExt cx="3787404" cy="165874"/>
          </a:xfrm>
        </p:grpSpPr>
        <p:sp>
          <p:nvSpPr>
            <p:cNvPr id="848" name="Rectangle 847">
              <a:hlinkClick r:id="rId110" tooltip="Microsoft processes over 8 trillion signals daily that offer insight into normal baseline activity, potentially anomalous behaviors, and verified attacks that help us provide high quality detection by filtering out false positives &amp; amplifying real attacks"/>
              <a:extLst>
                <a:ext uri="{FF2B5EF4-FFF2-40B4-BE49-F238E27FC236}">
                  <a16:creationId xmlns:a16="http://schemas.microsoft.com/office/drawing/2014/main" id="{81DCF43F-6876-458C-8AE6-3AFEB739D463}"/>
                </a:ext>
              </a:extLst>
            </p:cNvPr>
            <p:cNvSpPr/>
            <p:nvPr/>
          </p:nvSpPr>
          <p:spPr>
            <a:xfrm>
              <a:off x="4130626" y="6557510"/>
              <a:ext cx="3787404" cy="165874"/>
            </a:xfrm>
            <a:prstGeom prst="rect">
              <a:avLst/>
            </a:prstGeom>
            <a:solidFill>
              <a:schemeClr val="bg1"/>
            </a:solidFill>
            <a:ln w="14224">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45720" rIns="45720" rtlCol="0" anchor="ctr">
              <a:noAutofit/>
            </a:bodyPr>
            <a:lstStyle/>
            <a:p>
              <a:pPr marL="171450" marR="0" lvl="0" indent="0" algn="l" defTabSz="914400" rtl="0" eaLnBrk="1" fontAlgn="auto" latinLnBrk="0" hangingPunct="1">
                <a:lnSpc>
                  <a:spcPct val="97000"/>
                </a:lnSpc>
                <a:spcBef>
                  <a:spcPts val="0"/>
                </a:spcBef>
                <a:spcAft>
                  <a:spcPts val="0"/>
                </a:spcAft>
                <a:buClrTx/>
                <a:buSzTx/>
                <a:buFontTx/>
                <a:buNone/>
                <a:tabLst/>
                <a:defRPr/>
              </a:pPr>
              <a:r>
                <a:rPr kumimoji="0" lang="en-US" sz="90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Threat Intelligence – </a:t>
              </a:r>
              <a:r>
                <a:rPr kumimoji="0" lang="en-US" sz="9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8+ Trillion signals per day of security context</a:t>
              </a:r>
            </a:p>
          </p:txBody>
        </p:sp>
        <p:grpSp>
          <p:nvGrpSpPr>
            <p:cNvPr id="598" name="Group 4">
              <a:extLst>
                <a:ext uri="{FF2B5EF4-FFF2-40B4-BE49-F238E27FC236}">
                  <a16:creationId xmlns:a16="http://schemas.microsoft.com/office/drawing/2014/main" id="{6AFA49D0-A4F3-4095-9735-07C2B0FCDA21}"/>
                </a:ext>
              </a:extLst>
            </p:cNvPr>
            <p:cNvGrpSpPr>
              <a:grpSpLocks noChangeAspect="1"/>
            </p:cNvGrpSpPr>
            <p:nvPr/>
          </p:nvGrpSpPr>
          <p:grpSpPr bwMode="auto">
            <a:xfrm>
              <a:off x="4180872" y="6573533"/>
              <a:ext cx="137530" cy="137530"/>
              <a:chOff x="380" y="3325"/>
              <a:chExt cx="286" cy="286"/>
            </a:xfrm>
            <a:solidFill>
              <a:srgbClr val="243A5E"/>
            </a:solidFill>
          </p:grpSpPr>
          <p:sp>
            <p:nvSpPr>
              <p:cNvPr id="613" name="Freeform 5">
                <a:extLst>
                  <a:ext uri="{FF2B5EF4-FFF2-40B4-BE49-F238E27FC236}">
                    <a16:creationId xmlns:a16="http://schemas.microsoft.com/office/drawing/2014/main" id="{D66A1841-5E59-4B8B-908B-FD0E85320666}"/>
                  </a:ext>
                </a:extLst>
              </p:cNvPr>
              <p:cNvSpPr>
                <a:spLocks noEditPoints="1"/>
              </p:cNvSpPr>
              <p:nvPr/>
            </p:nvSpPr>
            <p:spPr bwMode="auto">
              <a:xfrm>
                <a:off x="398" y="3343"/>
                <a:ext cx="250" cy="250"/>
              </a:xfrm>
              <a:custGeom>
                <a:avLst/>
                <a:gdLst>
                  <a:gd name="T0" fmla="*/ 250 w 250"/>
                  <a:gd name="T1" fmla="*/ 44 h 250"/>
                  <a:gd name="T2" fmla="*/ 244 w 250"/>
                  <a:gd name="T3" fmla="*/ 36 h 250"/>
                  <a:gd name="T4" fmla="*/ 128 w 250"/>
                  <a:gd name="T5" fmla="*/ 0 h 250"/>
                  <a:gd name="T6" fmla="*/ 123 w 250"/>
                  <a:gd name="T7" fmla="*/ 0 h 250"/>
                  <a:gd name="T8" fmla="*/ 6 w 250"/>
                  <a:gd name="T9" fmla="*/ 36 h 250"/>
                  <a:gd name="T10" fmla="*/ 0 w 250"/>
                  <a:gd name="T11" fmla="*/ 44 h 250"/>
                  <a:gd name="T12" fmla="*/ 0 w 250"/>
                  <a:gd name="T13" fmla="*/ 205 h 250"/>
                  <a:gd name="T14" fmla="*/ 6 w 250"/>
                  <a:gd name="T15" fmla="*/ 214 h 250"/>
                  <a:gd name="T16" fmla="*/ 123 w 250"/>
                  <a:gd name="T17" fmla="*/ 250 h 250"/>
                  <a:gd name="T18" fmla="*/ 128 w 250"/>
                  <a:gd name="T19" fmla="*/ 250 h 250"/>
                  <a:gd name="T20" fmla="*/ 244 w 250"/>
                  <a:gd name="T21" fmla="*/ 214 h 250"/>
                  <a:gd name="T22" fmla="*/ 250 w 250"/>
                  <a:gd name="T23" fmla="*/ 205 h 250"/>
                  <a:gd name="T24" fmla="*/ 250 w 250"/>
                  <a:gd name="T25" fmla="*/ 44 h 250"/>
                  <a:gd name="T26" fmla="*/ 116 w 250"/>
                  <a:gd name="T27" fmla="*/ 108 h 250"/>
                  <a:gd name="T28" fmla="*/ 29 w 250"/>
                  <a:gd name="T29" fmla="*/ 47 h 250"/>
                  <a:gd name="T30" fmla="*/ 116 w 250"/>
                  <a:gd name="T31" fmla="*/ 21 h 250"/>
                  <a:gd name="T32" fmla="*/ 116 w 250"/>
                  <a:gd name="T33" fmla="*/ 108 h 250"/>
                  <a:gd name="T34" fmla="*/ 134 w 250"/>
                  <a:gd name="T35" fmla="*/ 21 h 250"/>
                  <a:gd name="T36" fmla="*/ 221 w 250"/>
                  <a:gd name="T37" fmla="*/ 47 h 250"/>
                  <a:gd name="T38" fmla="*/ 134 w 250"/>
                  <a:gd name="T39" fmla="*/ 108 h 250"/>
                  <a:gd name="T40" fmla="*/ 134 w 250"/>
                  <a:gd name="T41" fmla="*/ 21 h 250"/>
                  <a:gd name="T42" fmla="*/ 109 w 250"/>
                  <a:gd name="T43" fmla="*/ 125 h 250"/>
                  <a:gd name="T44" fmla="*/ 18 w 250"/>
                  <a:gd name="T45" fmla="*/ 188 h 250"/>
                  <a:gd name="T46" fmla="*/ 18 w 250"/>
                  <a:gd name="T47" fmla="*/ 62 h 250"/>
                  <a:gd name="T48" fmla="*/ 109 w 250"/>
                  <a:gd name="T49" fmla="*/ 125 h 250"/>
                  <a:gd name="T50" fmla="*/ 116 w 250"/>
                  <a:gd name="T51" fmla="*/ 142 h 250"/>
                  <a:gd name="T52" fmla="*/ 116 w 250"/>
                  <a:gd name="T53" fmla="*/ 229 h 250"/>
                  <a:gd name="T54" fmla="*/ 29 w 250"/>
                  <a:gd name="T55" fmla="*/ 203 h 250"/>
                  <a:gd name="T56" fmla="*/ 116 w 250"/>
                  <a:gd name="T57" fmla="*/ 142 h 250"/>
                  <a:gd name="T58" fmla="*/ 134 w 250"/>
                  <a:gd name="T59" fmla="*/ 142 h 250"/>
                  <a:gd name="T60" fmla="*/ 221 w 250"/>
                  <a:gd name="T61" fmla="*/ 203 h 250"/>
                  <a:gd name="T62" fmla="*/ 134 w 250"/>
                  <a:gd name="T63" fmla="*/ 229 h 250"/>
                  <a:gd name="T64" fmla="*/ 134 w 250"/>
                  <a:gd name="T65" fmla="*/ 142 h 250"/>
                  <a:gd name="T66" fmla="*/ 141 w 250"/>
                  <a:gd name="T67" fmla="*/ 125 h 250"/>
                  <a:gd name="T68" fmla="*/ 233 w 250"/>
                  <a:gd name="T69" fmla="*/ 62 h 250"/>
                  <a:gd name="T70" fmla="*/ 233 w 250"/>
                  <a:gd name="T71" fmla="*/ 188 h 250"/>
                  <a:gd name="T72" fmla="*/ 141 w 250"/>
                  <a:gd name="T73" fmla="*/ 12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250">
                    <a:moveTo>
                      <a:pt x="250" y="44"/>
                    </a:moveTo>
                    <a:lnTo>
                      <a:pt x="244" y="36"/>
                    </a:lnTo>
                    <a:lnTo>
                      <a:pt x="128" y="0"/>
                    </a:lnTo>
                    <a:lnTo>
                      <a:pt x="123" y="0"/>
                    </a:lnTo>
                    <a:lnTo>
                      <a:pt x="6" y="36"/>
                    </a:lnTo>
                    <a:lnTo>
                      <a:pt x="0" y="44"/>
                    </a:lnTo>
                    <a:lnTo>
                      <a:pt x="0" y="205"/>
                    </a:lnTo>
                    <a:lnTo>
                      <a:pt x="6" y="214"/>
                    </a:lnTo>
                    <a:lnTo>
                      <a:pt x="123" y="250"/>
                    </a:lnTo>
                    <a:lnTo>
                      <a:pt x="128" y="250"/>
                    </a:lnTo>
                    <a:lnTo>
                      <a:pt x="244" y="214"/>
                    </a:lnTo>
                    <a:lnTo>
                      <a:pt x="250" y="205"/>
                    </a:lnTo>
                    <a:lnTo>
                      <a:pt x="250" y="44"/>
                    </a:lnTo>
                    <a:close/>
                    <a:moveTo>
                      <a:pt x="116" y="108"/>
                    </a:moveTo>
                    <a:lnTo>
                      <a:pt x="29" y="47"/>
                    </a:lnTo>
                    <a:lnTo>
                      <a:pt x="116" y="21"/>
                    </a:lnTo>
                    <a:lnTo>
                      <a:pt x="116" y="108"/>
                    </a:lnTo>
                    <a:close/>
                    <a:moveTo>
                      <a:pt x="134" y="21"/>
                    </a:moveTo>
                    <a:lnTo>
                      <a:pt x="221" y="47"/>
                    </a:lnTo>
                    <a:lnTo>
                      <a:pt x="134" y="108"/>
                    </a:lnTo>
                    <a:lnTo>
                      <a:pt x="134" y="21"/>
                    </a:lnTo>
                    <a:close/>
                    <a:moveTo>
                      <a:pt x="109" y="125"/>
                    </a:moveTo>
                    <a:lnTo>
                      <a:pt x="18" y="188"/>
                    </a:lnTo>
                    <a:lnTo>
                      <a:pt x="18" y="62"/>
                    </a:lnTo>
                    <a:lnTo>
                      <a:pt x="109" y="125"/>
                    </a:lnTo>
                    <a:close/>
                    <a:moveTo>
                      <a:pt x="116" y="142"/>
                    </a:moveTo>
                    <a:lnTo>
                      <a:pt x="116" y="229"/>
                    </a:lnTo>
                    <a:lnTo>
                      <a:pt x="29" y="203"/>
                    </a:lnTo>
                    <a:lnTo>
                      <a:pt x="116" y="142"/>
                    </a:lnTo>
                    <a:close/>
                    <a:moveTo>
                      <a:pt x="134" y="142"/>
                    </a:moveTo>
                    <a:lnTo>
                      <a:pt x="221" y="203"/>
                    </a:lnTo>
                    <a:lnTo>
                      <a:pt x="134" y="229"/>
                    </a:lnTo>
                    <a:lnTo>
                      <a:pt x="134" y="142"/>
                    </a:lnTo>
                    <a:close/>
                    <a:moveTo>
                      <a:pt x="141" y="125"/>
                    </a:moveTo>
                    <a:lnTo>
                      <a:pt x="233" y="62"/>
                    </a:lnTo>
                    <a:lnTo>
                      <a:pt x="233" y="188"/>
                    </a:lnTo>
                    <a:lnTo>
                      <a:pt x="141" y="1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614" name="Oval 6">
                <a:extLst>
                  <a:ext uri="{FF2B5EF4-FFF2-40B4-BE49-F238E27FC236}">
                    <a16:creationId xmlns:a16="http://schemas.microsoft.com/office/drawing/2014/main" id="{C213541D-E211-4BC4-B7FD-2B5BD7CD8C5D}"/>
                  </a:ext>
                </a:extLst>
              </p:cNvPr>
              <p:cNvSpPr>
                <a:spLocks noChangeArrowheads="1"/>
              </p:cNvSpPr>
              <p:nvPr/>
            </p:nvSpPr>
            <p:spPr bwMode="auto">
              <a:xfrm>
                <a:off x="612" y="3360"/>
                <a:ext cx="54" cy="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615" name="Oval 7">
                <a:extLst>
                  <a:ext uri="{FF2B5EF4-FFF2-40B4-BE49-F238E27FC236}">
                    <a16:creationId xmlns:a16="http://schemas.microsoft.com/office/drawing/2014/main" id="{7EA3803F-69B8-4AB9-A7C0-AE70C1166128}"/>
                  </a:ext>
                </a:extLst>
              </p:cNvPr>
              <p:cNvSpPr>
                <a:spLocks noChangeArrowheads="1"/>
              </p:cNvSpPr>
              <p:nvPr/>
            </p:nvSpPr>
            <p:spPr bwMode="auto">
              <a:xfrm>
                <a:off x="612" y="3521"/>
                <a:ext cx="54" cy="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618" name="Oval 8">
                <a:extLst>
                  <a:ext uri="{FF2B5EF4-FFF2-40B4-BE49-F238E27FC236}">
                    <a16:creationId xmlns:a16="http://schemas.microsoft.com/office/drawing/2014/main" id="{A7714CA2-9144-4DF5-82B1-B16E7A48F105}"/>
                  </a:ext>
                </a:extLst>
              </p:cNvPr>
              <p:cNvSpPr>
                <a:spLocks noChangeArrowheads="1"/>
              </p:cNvSpPr>
              <p:nvPr/>
            </p:nvSpPr>
            <p:spPr bwMode="auto">
              <a:xfrm>
                <a:off x="380" y="3360"/>
                <a:ext cx="54" cy="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619" name="Oval 9">
                <a:extLst>
                  <a:ext uri="{FF2B5EF4-FFF2-40B4-BE49-F238E27FC236}">
                    <a16:creationId xmlns:a16="http://schemas.microsoft.com/office/drawing/2014/main" id="{6DE389F1-AFE0-49CC-AE04-05759ABFF6DA}"/>
                  </a:ext>
                </a:extLst>
              </p:cNvPr>
              <p:cNvSpPr>
                <a:spLocks noChangeArrowheads="1"/>
              </p:cNvSpPr>
              <p:nvPr/>
            </p:nvSpPr>
            <p:spPr bwMode="auto">
              <a:xfrm>
                <a:off x="497" y="3441"/>
                <a:ext cx="53" cy="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624" name="Oval 10">
                <a:extLst>
                  <a:ext uri="{FF2B5EF4-FFF2-40B4-BE49-F238E27FC236}">
                    <a16:creationId xmlns:a16="http://schemas.microsoft.com/office/drawing/2014/main" id="{D41E8FF0-5564-4713-9649-9AE88699F58A}"/>
                  </a:ext>
                </a:extLst>
              </p:cNvPr>
              <p:cNvSpPr>
                <a:spLocks noChangeArrowheads="1"/>
              </p:cNvSpPr>
              <p:nvPr/>
            </p:nvSpPr>
            <p:spPr bwMode="auto">
              <a:xfrm>
                <a:off x="380" y="3522"/>
                <a:ext cx="54" cy="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626" name="Oval 11">
                <a:extLst>
                  <a:ext uri="{FF2B5EF4-FFF2-40B4-BE49-F238E27FC236}">
                    <a16:creationId xmlns:a16="http://schemas.microsoft.com/office/drawing/2014/main" id="{6AC30DE2-818D-4EC9-A85C-EF08B14D4975}"/>
                  </a:ext>
                </a:extLst>
              </p:cNvPr>
              <p:cNvSpPr>
                <a:spLocks noChangeArrowheads="1"/>
              </p:cNvSpPr>
              <p:nvPr/>
            </p:nvSpPr>
            <p:spPr bwMode="auto">
              <a:xfrm>
                <a:off x="497" y="3325"/>
                <a:ext cx="53" cy="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628" name="Oval 12">
                <a:extLst>
                  <a:ext uri="{FF2B5EF4-FFF2-40B4-BE49-F238E27FC236}">
                    <a16:creationId xmlns:a16="http://schemas.microsoft.com/office/drawing/2014/main" id="{F27FBAA1-96DE-412E-A78A-BBC762382183}"/>
                  </a:ext>
                </a:extLst>
              </p:cNvPr>
              <p:cNvSpPr>
                <a:spLocks noChangeArrowheads="1"/>
              </p:cNvSpPr>
              <p:nvPr/>
            </p:nvSpPr>
            <p:spPr bwMode="auto">
              <a:xfrm>
                <a:off x="497" y="3557"/>
                <a:ext cx="53" cy="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grpSp>
      <p:grpSp>
        <p:nvGrpSpPr>
          <p:cNvPr id="206" name="Group 205">
            <a:extLst>
              <a:ext uri="{FF2B5EF4-FFF2-40B4-BE49-F238E27FC236}">
                <a16:creationId xmlns:a16="http://schemas.microsoft.com/office/drawing/2014/main" id="{008BDAAF-D66A-491B-8A24-C547CDC3F84E}"/>
              </a:ext>
            </a:extLst>
          </p:cNvPr>
          <p:cNvGrpSpPr/>
          <p:nvPr/>
        </p:nvGrpSpPr>
        <p:grpSpPr>
          <a:xfrm>
            <a:off x="10548964" y="2569628"/>
            <a:ext cx="1332445" cy="2084696"/>
            <a:chOff x="10548964" y="2569628"/>
            <a:chExt cx="1332445" cy="2084696"/>
          </a:xfrm>
        </p:grpSpPr>
        <p:grpSp>
          <p:nvGrpSpPr>
            <p:cNvPr id="20" name="Group 19">
              <a:extLst>
                <a:ext uri="{FF2B5EF4-FFF2-40B4-BE49-F238E27FC236}">
                  <a16:creationId xmlns:a16="http://schemas.microsoft.com/office/drawing/2014/main" id="{C9D30C8A-9BAD-4322-977E-31F911113822}"/>
                </a:ext>
              </a:extLst>
            </p:cNvPr>
            <p:cNvGrpSpPr/>
            <p:nvPr/>
          </p:nvGrpSpPr>
          <p:grpSpPr>
            <a:xfrm>
              <a:off x="10648282" y="4457475"/>
              <a:ext cx="1175080" cy="196849"/>
              <a:chOff x="10648282" y="4457475"/>
              <a:chExt cx="1175080" cy="196849"/>
            </a:xfrm>
          </p:grpSpPr>
          <p:sp>
            <p:nvSpPr>
              <p:cNvPr id="417" name="Rectangle 416">
                <a:hlinkClick r:id="rId111" tooltip="Defender for Identity  is a cloud-based security solution that leverages your on-premises Active Directory signals to identify, detect, and investigate advanced threats, compromised identities, and malicious insider actions directed at your organization."/>
                <a:extLst>
                  <a:ext uri="{FF2B5EF4-FFF2-40B4-BE49-F238E27FC236}">
                    <a16:creationId xmlns:a16="http://schemas.microsoft.com/office/drawing/2014/main" id="{0D191FAB-41E4-4F33-A585-0EAAB6AEC018}"/>
                  </a:ext>
                </a:extLst>
              </p:cNvPr>
              <p:cNvSpPr/>
              <p:nvPr/>
            </p:nvSpPr>
            <p:spPr>
              <a:xfrm>
                <a:off x="10774685" y="4457475"/>
                <a:ext cx="1048677" cy="196849"/>
              </a:xfrm>
              <a:prstGeom prst="rect">
                <a:avLst/>
              </a:prstGeom>
              <a:noFill/>
              <a:ln w="14224">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0" rIns="91440" rtlCol="0" anchor="ctr">
                <a:spAutoFit/>
              </a:bodyPr>
              <a:lstStyle/>
              <a:p>
                <a:pPr marL="0" marR="0" lvl="0" indent="0" algn="r" defTabSz="914400" rtl="0" eaLnBrk="1" fontAlgn="auto" latinLnBrk="0" hangingPunct="1">
                  <a:lnSpc>
                    <a:spcPct val="97000"/>
                  </a:lnSpc>
                  <a:spcBef>
                    <a:spcPts val="0"/>
                  </a:spcBef>
                  <a:spcAft>
                    <a:spcPts val="0"/>
                  </a:spcAft>
                  <a:buClrTx/>
                  <a:buSzTx/>
                  <a:buFontTx/>
                  <a:buNone/>
                  <a:tabLst/>
                  <a:defRPr/>
                </a:pPr>
                <a:r>
                  <a:rPr kumimoji="0" lang="en-US" sz="70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Defender for Identity</a:t>
                </a:r>
              </a:p>
            </p:txBody>
          </p:sp>
          <p:cxnSp>
            <p:nvCxnSpPr>
              <p:cNvPr id="418" name="Straight Connector 417">
                <a:extLst>
                  <a:ext uri="{FF2B5EF4-FFF2-40B4-BE49-F238E27FC236}">
                    <a16:creationId xmlns:a16="http://schemas.microsoft.com/office/drawing/2014/main" id="{783A7AE9-61E5-4373-ABC1-5A4C811792EC}"/>
                  </a:ext>
                </a:extLst>
              </p:cNvPr>
              <p:cNvCxnSpPr>
                <a:cxnSpLocks/>
              </p:cNvCxnSpPr>
              <p:nvPr/>
            </p:nvCxnSpPr>
            <p:spPr>
              <a:xfrm flipH="1">
                <a:off x="10648282" y="4536214"/>
                <a:ext cx="135776" cy="0"/>
              </a:xfrm>
              <a:prstGeom prst="line">
                <a:avLst/>
              </a:prstGeom>
              <a:ln w="19050">
                <a:solidFill>
                  <a:schemeClr val="tx1"/>
                </a:solidFill>
                <a:prstDash val="solid"/>
                <a:headEnd type="none"/>
                <a:tailEnd type="triangle" w="sm" len="med"/>
              </a:ln>
            </p:spPr>
            <p:style>
              <a:lnRef idx="1">
                <a:schemeClr val="accent1"/>
              </a:lnRef>
              <a:fillRef idx="0">
                <a:schemeClr val="accent1"/>
              </a:fillRef>
              <a:effectRef idx="0">
                <a:schemeClr val="accent1"/>
              </a:effectRef>
              <a:fontRef idx="minor">
                <a:schemeClr val="tx1"/>
              </a:fontRef>
            </p:style>
          </p:cxnSp>
        </p:grpSp>
        <p:sp>
          <p:nvSpPr>
            <p:cNvPr id="402" name="Rectangle 401">
              <a:hlinkClick r:id="rId112" tooltip="Azure AD Privileged Identity Management allows you to manage, control, and monitor privileged access using approval workflows. This includes access to resources in Azure AD, Azure Resources (Preview), and other Microsoft Online Services like Office 365"/>
              <a:extLst>
                <a:ext uri="{FF2B5EF4-FFF2-40B4-BE49-F238E27FC236}">
                  <a16:creationId xmlns:a16="http://schemas.microsoft.com/office/drawing/2014/main" id="{E723D4FA-8CC0-4BE4-BE34-1C668C225965}"/>
                </a:ext>
              </a:extLst>
            </p:cNvPr>
            <p:cNvSpPr/>
            <p:nvPr/>
          </p:nvSpPr>
          <p:spPr>
            <a:xfrm>
              <a:off x="10548964" y="3781452"/>
              <a:ext cx="1295428" cy="198851"/>
            </a:xfrm>
            <a:prstGeom prst="rect">
              <a:avLst/>
            </a:prstGeom>
            <a:solidFill>
              <a:srgbClr val="EAEAEA"/>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Azure AD PIM</a:t>
              </a:r>
            </a:p>
          </p:txBody>
        </p:sp>
        <p:sp>
          <p:nvSpPr>
            <p:cNvPr id="403" name="Freeform 113">
              <a:extLst>
                <a:ext uri="{FF2B5EF4-FFF2-40B4-BE49-F238E27FC236}">
                  <a16:creationId xmlns:a16="http://schemas.microsoft.com/office/drawing/2014/main" id="{C191784B-F9C9-43C9-8B26-077B2C219B19}"/>
                </a:ext>
              </a:extLst>
            </p:cNvPr>
            <p:cNvSpPr>
              <a:spLocks noChangeAspect="1" noEditPoints="1"/>
            </p:cNvSpPr>
            <p:nvPr/>
          </p:nvSpPr>
          <p:spPr bwMode="black">
            <a:xfrm>
              <a:off x="10616427" y="3839664"/>
              <a:ext cx="101207" cy="100027"/>
            </a:xfrm>
            <a:custGeom>
              <a:avLst/>
              <a:gdLst>
                <a:gd name="T0" fmla="*/ 47 w 66"/>
                <a:gd name="T1" fmla="*/ 37 h 66"/>
                <a:gd name="T2" fmla="*/ 51 w 66"/>
                <a:gd name="T3" fmla="*/ 33 h 66"/>
                <a:gd name="T4" fmla="*/ 47 w 66"/>
                <a:gd name="T5" fmla="*/ 29 h 66"/>
                <a:gd name="T6" fmla="*/ 37 w 66"/>
                <a:gd name="T7" fmla="*/ 29 h 66"/>
                <a:gd name="T8" fmla="*/ 37 w 66"/>
                <a:gd name="T9" fmla="*/ 16 h 66"/>
                <a:gd name="T10" fmla="*/ 33 w 66"/>
                <a:gd name="T11" fmla="*/ 13 h 66"/>
                <a:gd name="T12" fmla="*/ 29 w 66"/>
                <a:gd name="T13" fmla="*/ 16 h 66"/>
                <a:gd name="T14" fmla="*/ 29 w 66"/>
                <a:gd name="T15" fmla="*/ 33 h 66"/>
                <a:gd name="T16" fmla="*/ 33 w 66"/>
                <a:gd name="T17" fmla="*/ 37 h 66"/>
                <a:gd name="T18" fmla="*/ 47 w 66"/>
                <a:gd name="T19" fmla="*/ 37 h 66"/>
                <a:gd name="T20" fmla="*/ 33 w 66"/>
                <a:gd name="T21" fmla="*/ 8 h 66"/>
                <a:gd name="T22" fmla="*/ 58 w 66"/>
                <a:gd name="T23" fmla="*/ 33 h 66"/>
                <a:gd name="T24" fmla="*/ 33 w 66"/>
                <a:gd name="T25" fmla="*/ 58 h 66"/>
                <a:gd name="T26" fmla="*/ 8 w 66"/>
                <a:gd name="T27" fmla="*/ 33 h 66"/>
                <a:gd name="T28" fmla="*/ 33 w 66"/>
                <a:gd name="T29" fmla="*/ 8 h 66"/>
                <a:gd name="T30" fmla="*/ 33 w 66"/>
                <a:gd name="T31" fmla="*/ 66 h 66"/>
                <a:gd name="T32" fmla="*/ 66 w 66"/>
                <a:gd name="T33" fmla="*/ 33 h 66"/>
                <a:gd name="T34" fmla="*/ 33 w 66"/>
                <a:gd name="T35" fmla="*/ 0 h 66"/>
                <a:gd name="T36" fmla="*/ 0 w 66"/>
                <a:gd name="T37" fmla="*/ 33 h 66"/>
                <a:gd name="T38" fmla="*/ 33 w 66"/>
                <a:gd name="T39"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 h="66">
                  <a:moveTo>
                    <a:pt x="47" y="37"/>
                  </a:moveTo>
                  <a:cubicBezTo>
                    <a:pt x="49" y="37"/>
                    <a:pt x="51" y="35"/>
                    <a:pt x="51" y="33"/>
                  </a:cubicBezTo>
                  <a:cubicBezTo>
                    <a:pt x="51" y="31"/>
                    <a:pt x="49" y="29"/>
                    <a:pt x="47" y="29"/>
                  </a:cubicBezTo>
                  <a:cubicBezTo>
                    <a:pt x="37" y="29"/>
                    <a:pt x="37" y="29"/>
                    <a:pt x="37" y="29"/>
                  </a:cubicBezTo>
                  <a:cubicBezTo>
                    <a:pt x="37" y="16"/>
                    <a:pt x="37" y="16"/>
                    <a:pt x="37" y="16"/>
                  </a:cubicBezTo>
                  <a:cubicBezTo>
                    <a:pt x="37" y="14"/>
                    <a:pt x="35" y="13"/>
                    <a:pt x="33" y="13"/>
                  </a:cubicBezTo>
                  <a:cubicBezTo>
                    <a:pt x="31" y="13"/>
                    <a:pt x="29" y="14"/>
                    <a:pt x="29" y="16"/>
                  </a:cubicBezTo>
                  <a:cubicBezTo>
                    <a:pt x="29" y="33"/>
                    <a:pt x="29" y="33"/>
                    <a:pt x="29" y="33"/>
                  </a:cubicBezTo>
                  <a:cubicBezTo>
                    <a:pt x="29" y="35"/>
                    <a:pt x="31" y="37"/>
                    <a:pt x="33" y="37"/>
                  </a:cubicBezTo>
                  <a:lnTo>
                    <a:pt x="47" y="37"/>
                  </a:lnTo>
                  <a:close/>
                  <a:moveTo>
                    <a:pt x="33" y="8"/>
                  </a:moveTo>
                  <a:cubicBezTo>
                    <a:pt x="47" y="8"/>
                    <a:pt x="58" y="19"/>
                    <a:pt x="58" y="33"/>
                  </a:cubicBezTo>
                  <a:cubicBezTo>
                    <a:pt x="58" y="47"/>
                    <a:pt x="47" y="58"/>
                    <a:pt x="33" y="58"/>
                  </a:cubicBezTo>
                  <a:cubicBezTo>
                    <a:pt x="19" y="58"/>
                    <a:pt x="8" y="47"/>
                    <a:pt x="8" y="33"/>
                  </a:cubicBezTo>
                  <a:cubicBezTo>
                    <a:pt x="8" y="19"/>
                    <a:pt x="19" y="8"/>
                    <a:pt x="33" y="8"/>
                  </a:cubicBezTo>
                  <a:moveTo>
                    <a:pt x="33" y="66"/>
                  </a:moveTo>
                  <a:cubicBezTo>
                    <a:pt x="51" y="66"/>
                    <a:pt x="66" y="51"/>
                    <a:pt x="66" y="33"/>
                  </a:cubicBezTo>
                  <a:cubicBezTo>
                    <a:pt x="66" y="15"/>
                    <a:pt x="51" y="0"/>
                    <a:pt x="33" y="0"/>
                  </a:cubicBezTo>
                  <a:cubicBezTo>
                    <a:pt x="15" y="0"/>
                    <a:pt x="0" y="15"/>
                    <a:pt x="0" y="33"/>
                  </a:cubicBezTo>
                  <a:cubicBezTo>
                    <a:pt x="0" y="51"/>
                    <a:pt x="15" y="66"/>
                    <a:pt x="33" y="66"/>
                  </a:cubicBezTo>
                </a:path>
              </a:pathLst>
            </a:custGeom>
            <a:solidFill>
              <a:schemeClr val="tx1"/>
            </a:solidFill>
            <a:ln w="3175">
              <a:noFill/>
            </a:ln>
          </p:spPr>
          <p:txBody>
            <a:bodyPr vert="horz" wrap="square" lIns="121888" tIns="60944" rIns="121888" bIns="60944" numCol="1" anchor="t" anchorCtr="0" compatLnSpc="1">
              <a:prstTxWarp prst="textNoShape">
                <a:avLst/>
              </a:prstTxWarp>
            </a:bodyPr>
            <a:lstStyle/>
            <a:p>
              <a:pPr marL="0" marR="0" lvl="0" indent="0" algn="l" defTabSz="609448" rtl="0" eaLnBrk="1" fontAlgn="auto" latinLnBrk="0" hangingPunct="1">
                <a:lnSpc>
                  <a:spcPct val="100000"/>
                </a:lnSpc>
                <a:spcBef>
                  <a:spcPts val="0"/>
                </a:spcBef>
                <a:spcAft>
                  <a:spcPts val="0"/>
                </a:spcAft>
                <a:buClrTx/>
                <a:buSzTx/>
                <a:buFontTx/>
                <a:buNone/>
                <a:tabLst/>
                <a:defRPr/>
              </a:pPr>
              <a:endParaRPr kumimoji="0" lang="en-US" sz="2399"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06" name="Rectangle 405">
              <a:hlinkClick r:id="rId113" tooltip="Azure Active Directory Identity Protection provides you with a consolidated view into risk events and potential vulnerabilities affecting your organization’s identities."/>
              <a:extLst>
                <a:ext uri="{FF2B5EF4-FFF2-40B4-BE49-F238E27FC236}">
                  <a16:creationId xmlns:a16="http://schemas.microsoft.com/office/drawing/2014/main" id="{7BCF6318-29A9-42F7-B0D2-CC21A3CD0CF8}"/>
                </a:ext>
              </a:extLst>
            </p:cNvPr>
            <p:cNvSpPr/>
            <p:nvPr/>
          </p:nvSpPr>
          <p:spPr>
            <a:xfrm>
              <a:off x="10548964" y="3225812"/>
              <a:ext cx="1293608" cy="557870"/>
            </a:xfrm>
            <a:prstGeom prst="rect">
              <a:avLst/>
            </a:prstGeom>
            <a:solidFill>
              <a:srgbClr val="FFFFFF"/>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485" name="Rectangle 484">
              <a:extLst>
                <a:ext uri="{FF2B5EF4-FFF2-40B4-BE49-F238E27FC236}">
                  <a16:creationId xmlns:a16="http://schemas.microsoft.com/office/drawing/2014/main" id="{4A5A50C5-4BDD-46CD-978D-07E992BE557D}"/>
                </a:ext>
              </a:extLst>
            </p:cNvPr>
            <p:cNvSpPr/>
            <p:nvPr/>
          </p:nvSpPr>
          <p:spPr>
            <a:xfrm>
              <a:off x="10548964" y="4174695"/>
              <a:ext cx="1295428" cy="198851"/>
            </a:xfrm>
            <a:prstGeom prst="rect">
              <a:avLst/>
            </a:prstGeom>
            <a:solidFill>
              <a:srgbClr val="EAEAEA"/>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Azure AD </a:t>
              </a: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hlinkClick r:id="rId114" tooltip="Azure AD business-to-business (B2B) collaboration enables working with users in other organizations. Enabling this scenario reduces risk by moving partner accounts (and risk) out of your enterprise directory(ies)."/>
                </a:rPr>
                <a:t>B2B</a:t>
              </a: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 &amp; </a:t>
              </a: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hlinkClick r:id="rId115" tooltip="Azure AD B2C is an identity management service that enables you to customize &amp; control how customers sign up, sign in, and manage profiles for your apps. Enabling this scenario reduces risk by moving customer accounts out of your enterprise directory(ies)."/>
                </a:rPr>
                <a:t>B2C</a:t>
              </a:r>
              <a:endPar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17" name="Rectangle 16">
              <a:hlinkClick r:id="rId113" tooltip="Azure Active Directory Identity Protection provides you with a consolidated view into risk events and potential vulnerabilities affecting your organization’s identities."/>
              <a:extLst>
                <a:ext uri="{FF2B5EF4-FFF2-40B4-BE49-F238E27FC236}">
                  <a16:creationId xmlns:a16="http://schemas.microsoft.com/office/drawing/2014/main" id="{FE85BA3A-08CE-4426-8AF8-2592EFA76B28}"/>
                </a:ext>
              </a:extLst>
            </p:cNvPr>
            <p:cNvSpPr/>
            <p:nvPr/>
          </p:nvSpPr>
          <p:spPr>
            <a:xfrm>
              <a:off x="10707826" y="3198438"/>
              <a:ext cx="1173583" cy="51039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Identity Protection</a:t>
              </a:r>
            </a:p>
            <a:p>
              <a:pPr marL="57150" marR="0" lvl="0" indent="0" algn="l" defTabSz="914400" rtl="0" eaLnBrk="1" fontAlgn="auto" latinLnBrk="0" hangingPunct="1">
                <a:lnSpc>
                  <a:spcPct val="100000"/>
                </a:lnSpc>
                <a:spcBef>
                  <a:spcPts val="200"/>
                </a:spcBef>
                <a:spcAft>
                  <a:spcPts val="100"/>
                </a:spcAft>
                <a:buClrTx/>
                <a:buSzTx/>
                <a:buFontTx/>
                <a:buNone/>
                <a:tabLst/>
                <a:defRPr/>
              </a:pPr>
              <a:r>
                <a:rPr kumimoji="0" lang="en-US" sz="7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Leaked cred protection</a:t>
              </a:r>
            </a:p>
            <a:p>
              <a:pPr marL="57150" marR="0" lvl="0" indent="0" algn="l" defTabSz="914400" rtl="0" eaLnBrk="1" fontAlgn="auto" latinLnBrk="0" hangingPunct="1">
                <a:lnSpc>
                  <a:spcPct val="100000"/>
                </a:lnSpc>
                <a:spcBef>
                  <a:spcPts val="200"/>
                </a:spcBef>
                <a:spcAft>
                  <a:spcPts val="100"/>
                </a:spcAft>
                <a:buClrTx/>
                <a:buSzTx/>
                <a:buFontTx/>
                <a:buNone/>
                <a:tabLst/>
                <a:defRPr/>
              </a:pPr>
              <a:r>
                <a:rPr kumimoji="0" lang="en-US" sz="7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Behavioral Analytics</a:t>
              </a:r>
              <a:endParaRPr kumimoji="0" lang="en-US" sz="1400" b="0" i="0" u="none" strike="noStrike" kern="1200" cap="none" spc="0" normalizeH="0" baseline="0" noProof="0">
                <a:ln>
                  <a:noFill/>
                </a:ln>
                <a:solidFill>
                  <a:srgbClr val="505050"/>
                </a:solidFill>
                <a:effectLst/>
                <a:uLnTx/>
                <a:uFillTx/>
                <a:latin typeface="Segoe UI"/>
                <a:ea typeface="+mn-ea"/>
                <a:cs typeface="+mn-cs"/>
              </a:endParaRPr>
            </a:p>
          </p:txBody>
        </p:sp>
        <p:grpSp>
          <p:nvGrpSpPr>
            <p:cNvPr id="627" name="Group 626">
              <a:extLst>
                <a:ext uri="{FF2B5EF4-FFF2-40B4-BE49-F238E27FC236}">
                  <a16:creationId xmlns:a16="http://schemas.microsoft.com/office/drawing/2014/main" id="{42D9751D-1CB1-45F7-811D-A2A8A69DCF92}"/>
                </a:ext>
              </a:extLst>
            </p:cNvPr>
            <p:cNvGrpSpPr/>
            <p:nvPr/>
          </p:nvGrpSpPr>
          <p:grpSpPr>
            <a:xfrm flipV="1">
              <a:off x="10861166" y="3698908"/>
              <a:ext cx="126960" cy="30766"/>
              <a:chOff x="6648232" y="3041841"/>
              <a:chExt cx="188672" cy="45719"/>
            </a:xfrm>
          </p:grpSpPr>
          <p:sp>
            <p:nvSpPr>
              <p:cNvPr id="637" name="Oval 636">
                <a:extLst>
                  <a:ext uri="{FF2B5EF4-FFF2-40B4-BE49-F238E27FC236}">
                    <a16:creationId xmlns:a16="http://schemas.microsoft.com/office/drawing/2014/main" id="{DE094C63-8ECC-40E8-98B3-94295989F960}"/>
                  </a:ext>
                </a:extLst>
              </p:cNvPr>
              <p:cNvSpPr/>
              <p:nvPr/>
            </p:nvSpPr>
            <p:spPr bwMode="auto">
              <a:xfrm>
                <a:off x="6648232" y="304184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38" name="Oval 637">
                <a:extLst>
                  <a:ext uri="{FF2B5EF4-FFF2-40B4-BE49-F238E27FC236}">
                    <a16:creationId xmlns:a16="http://schemas.microsoft.com/office/drawing/2014/main" id="{F6B4ADE7-5FDC-4ECD-9497-85EEE26D651F}"/>
                  </a:ext>
                </a:extLst>
              </p:cNvPr>
              <p:cNvSpPr/>
              <p:nvPr/>
            </p:nvSpPr>
            <p:spPr bwMode="auto">
              <a:xfrm>
                <a:off x="6719708" y="304184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39" name="Oval 638">
                <a:extLst>
                  <a:ext uri="{FF2B5EF4-FFF2-40B4-BE49-F238E27FC236}">
                    <a16:creationId xmlns:a16="http://schemas.microsoft.com/office/drawing/2014/main" id="{270AF6C2-C1D3-4862-A1AE-4371B73DF1BF}"/>
                  </a:ext>
                </a:extLst>
              </p:cNvPr>
              <p:cNvSpPr/>
              <p:nvPr/>
            </p:nvSpPr>
            <p:spPr bwMode="auto">
              <a:xfrm>
                <a:off x="6791184" y="304184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404" name="Rectangle 403">
              <a:hlinkClick r:id="rId116" tooltip="Azure MFA helps safeguard access to data and applications while meeting user demand for a simple sign-in process. It delivers strong authentication via a range of verification methods, including phone call, text message, or mobile app verification."/>
              <a:extLst>
                <a:ext uri="{FF2B5EF4-FFF2-40B4-BE49-F238E27FC236}">
                  <a16:creationId xmlns:a16="http://schemas.microsoft.com/office/drawing/2014/main" id="{E338DB8C-FDF6-4A92-98CE-1AC7C014C8C6}"/>
                </a:ext>
              </a:extLst>
            </p:cNvPr>
            <p:cNvSpPr/>
            <p:nvPr/>
          </p:nvSpPr>
          <p:spPr>
            <a:xfrm>
              <a:off x="10548964" y="2569628"/>
              <a:ext cx="1295428" cy="664906"/>
            </a:xfrm>
            <a:prstGeom prst="rect">
              <a:avLst/>
            </a:prstGeom>
            <a:solidFill>
              <a:srgbClr val="EAEAEA"/>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18288" r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Passwordless &amp; MFA</a:t>
              </a:r>
              <a:endParaRPr kumimoji="0" lang="en-US" sz="7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pic>
          <p:nvPicPr>
            <p:cNvPr id="405" name="Picture 404">
              <a:extLst>
                <a:ext uri="{FF2B5EF4-FFF2-40B4-BE49-F238E27FC236}">
                  <a16:creationId xmlns:a16="http://schemas.microsoft.com/office/drawing/2014/main" id="{8931422A-8697-4C61-B61E-221C57DB6244}"/>
                </a:ext>
              </a:extLst>
            </p:cNvPr>
            <p:cNvPicPr>
              <a:picLocks noChangeAspect="1"/>
            </p:cNvPicPr>
            <p:nvPr/>
          </p:nvPicPr>
          <p:blipFill rotWithShape="1">
            <a:blip r:embed="rId11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750387" y="2773266"/>
              <a:ext cx="118558" cy="110976"/>
            </a:xfrm>
            <a:prstGeom prst="rect">
              <a:avLst/>
            </a:prstGeom>
          </p:spPr>
        </p:pic>
        <p:sp>
          <p:nvSpPr>
            <p:cNvPr id="398" name="Rectangle 397">
              <a:hlinkClick r:id="rId118" tooltip="Authenticator App allows you to sign into your personal Microsoft account without a password. For security, you’ll use a fingerprint, face recognition, or a PIN."/>
              <a:extLst>
                <a:ext uri="{FF2B5EF4-FFF2-40B4-BE49-F238E27FC236}">
                  <a16:creationId xmlns:a16="http://schemas.microsoft.com/office/drawing/2014/main" id="{38B5028E-1B95-4B9A-8F85-AED30974983A}"/>
                </a:ext>
              </a:extLst>
            </p:cNvPr>
            <p:cNvSpPr/>
            <p:nvPr/>
          </p:nvSpPr>
          <p:spPr>
            <a:xfrm>
              <a:off x="10707826" y="2912741"/>
              <a:ext cx="1046398" cy="147494"/>
            </a:xfrm>
            <a:prstGeom prst="rect">
              <a:avLst/>
            </a:prstGeom>
            <a:noFill/>
            <a:ln w="14224">
              <a:noFill/>
            </a:ln>
          </p:spPr>
          <p:style>
            <a:lnRef idx="2">
              <a:schemeClr val="accent1">
                <a:shade val="50000"/>
              </a:schemeClr>
            </a:lnRef>
            <a:fillRef idx="1">
              <a:schemeClr val="accent1"/>
            </a:fillRef>
            <a:effectRef idx="0">
              <a:schemeClr val="accent1"/>
            </a:effectRef>
            <a:fontRef idx="minor">
              <a:schemeClr val="lt1"/>
            </a:fontRef>
          </p:style>
          <p:txBody>
            <a:bodyPr lIns="182880" tIns="0" rIns="0" bIns="0" rtlCol="0" anchor="ctr"/>
            <a:lstStyle/>
            <a:p>
              <a:pPr marL="0" marR="0" lvl="0" indent="57150" algn="l" defTabSz="914400" rtl="0" eaLnBrk="1" fontAlgn="auto" latinLnBrk="0" hangingPunct="1">
                <a:lnSpc>
                  <a:spcPct val="100000"/>
                </a:lnSpc>
                <a:spcBef>
                  <a:spcPts val="200"/>
                </a:spcBef>
                <a:spcAft>
                  <a:spcPts val="100"/>
                </a:spcAft>
                <a:buClrTx/>
                <a:buSzTx/>
                <a:buFontTx/>
                <a:buNone/>
                <a:tabLst/>
                <a:defRPr/>
              </a:pPr>
              <a:r>
                <a:rPr kumimoji="0" lang="en-US" sz="7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Authenticator App </a:t>
              </a:r>
            </a:p>
          </p:txBody>
        </p:sp>
        <p:pic>
          <p:nvPicPr>
            <p:cNvPr id="399" name="Picture 195" descr="Multi-Factor Authentication.png">
              <a:extLst>
                <a:ext uri="{FF2B5EF4-FFF2-40B4-BE49-F238E27FC236}">
                  <a16:creationId xmlns:a16="http://schemas.microsoft.com/office/drawing/2014/main" id="{3951C321-991D-440D-8504-042569611F8C}"/>
                </a:ext>
              </a:extLst>
            </p:cNvPr>
            <p:cNvPicPr>
              <a:picLocks noChangeAspect="1"/>
            </p:cNvPicPr>
            <p:nvPr/>
          </p:nvPicPr>
          <p:blipFill>
            <a:blip r:embed="rId119" cstate="email">
              <a:extLst>
                <a:ext uri="{28A0092B-C50C-407E-A947-70E740481C1C}">
                  <a14:useLocalDpi xmlns:a14="http://schemas.microsoft.com/office/drawing/2010/main"/>
                </a:ext>
              </a:extLst>
            </a:blip>
            <a:srcRect/>
            <a:stretch>
              <a:fillRect/>
            </a:stretch>
          </p:blipFill>
          <p:spPr bwMode="auto">
            <a:xfrm>
              <a:off x="10762734" y="2926592"/>
              <a:ext cx="126290" cy="112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 name="Rectangle 90">
              <a:hlinkClick r:id="rId120" tooltip="Windows Hello for Business enables you to replace passwords with easy to use but strong multifactor authentication. Windows Hello uses a public and private key pair secured by the TPM, unlocked using a gesture like fingerprint, facial recognition or PIN. "/>
              <a:extLst>
                <a:ext uri="{FF2B5EF4-FFF2-40B4-BE49-F238E27FC236}">
                  <a16:creationId xmlns:a16="http://schemas.microsoft.com/office/drawing/2014/main" id="{D04BFAC6-E70B-45FD-9FBF-11437F6BA267}"/>
                </a:ext>
              </a:extLst>
            </p:cNvPr>
            <p:cNvSpPr/>
            <p:nvPr/>
          </p:nvSpPr>
          <p:spPr>
            <a:xfrm>
              <a:off x="10707827" y="2747070"/>
              <a:ext cx="1046398" cy="147494"/>
            </a:xfrm>
            <a:prstGeom prst="rect">
              <a:avLst/>
            </a:prstGeom>
            <a:noFill/>
            <a:ln w="14224">
              <a:noFill/>
            </a:ln>
          </p:spPr>
          <p:style>
            <a:lnRef idx="2">
              <a:schemeClr val="accent1">
                <a:shade val="50000"/>
              </a:schemeClr>
            </a:lnRef>
            <a:fillRef idx="1">
              <a:schemeClr val="accent1"/>
            </a:fillRef>
            <a:effectRef idx="0">
              <a:schemeClr val="accent1"/>
            </a:effectRef>
            <a:fontRef idx="minor">
              <a:schemeClr val="lt1"/>
            </a:fontRef>
          </p:style>
          <p:txBody>
            <a:bodyPr lIns="182880" tIns="0" rIns="0" bIns="0" rtlCol="0" anchor="ctr"/>
            <a:lstStyle/>
            <a:p>
              <a:pPr marL="0" marR="0" lvl="0" indent="57150" algn="l" defTabSz="914400" rtl="0" eaLnBrk="1" fontAlgn="auto" latinLnBrk="0" hangingPunct="1">
                <a:lnSpc>
                  <a:spcPct val="100000"/>
                </a:lnSpc>
                <a:spcBef>
                  <a:spcPts val="200"/>
                </a:spcBef>
                <a:spcAft>
                  <a:spcPts val="100"/>
                </a:spcAft>
                <a:buClrTx/>
                <a:buSzTx/>
                <a:buFontTx/>
                <a:buNone/>
                <a:tabLst/>
                <a:defRPr/>
              </a:pPr>
              <a:r>
                <a:rPr kumimoji="0" lang="en-US" sz="7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Hello for Business</a:t>
              </a:r>
            </a:p>
          </p:txBody>
        </p:sp>
        <p:sp>
          <p:nvSpPr>
            <p:cNvPr id="109" name="Rectangle 108">
              <a:hlinkClick r:id="rId121" tooltip="Azure AD ID Governance allows you to balance your organization's need for security and employee productivity with the right processes and visibility. You get capabilities to ensure that the right people have the right access to the right resources."/>
              <a:extLst>
                <a:ext uri="{FF2B5EF4-FFF2-40B4-BE49-F238E27FC236}">
                  <a16:creationId xmlns:a16="http://schemas.microsoft.com/office/drawing/2014/main" id="{33D596F4-3F7B-4A4E-AFA8-F87C38EB2D87}"/>
                </a:ext>
              </a:extLst>
            </p:cNvPr>
            <p:cNvSpPr/>
            <p:nvPr/>
          </p:nvSpPr>
          <p:spPr>
            <a:xfrm>
              <a:off x="10548964" y="3978073"/>
              <a:ext cx="1295428" cy="198851"/>
            </a:xfrm>
            <a:prstGeom prst="rect">
              <a:avLst/>
            </a:prstGeom>
            <a:solidFill>
              <a:srgbClr val="FFFFFF"/>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Identity Governance</a:t>
              </a:r>
            </a:p>
          </p:txBody>
        </p:sp>
        <p:pic>
          <p:nvPicPr>
            <p:cNvPr id="140" name="Graphic 139">
              <a:extLst>
                <a:ext uri="{FF2B5EF4-FFF2-40B4-BE49-F238E27FC236}">
                  <a16:creationId xmlns:a16="http://schemas.microsoft.com/office/drawing/2014/main" id="{B783EBC1-169D-4816-A432-F57DE8FBA16C}"/>
                </a:ext>
              </a:extLst>
            </p:cNvPr>
            <p:cNvPicPr>
              <a:picLocks noChangeAspect="1"/>
            </p:cNvPicPr>
            <p:nvPr/>
          </p:nvPicPr>
          <p:blipFill>
            <a:blip r:embed="rId27" cstate="email">
              <a:extLst>
                <a:ext uri="{28A0092B-C50C-407E-A947-70E740481C1C}">
                  <a14:useLocalDpi xmlns:a14="http://schemas.microsoft.com/office/drawing/2010/main"/>
                </a:ext>
                <a:ext uri="{96DAC541-7B7A-43D3-8B79-37D633B846F1}">
                  <asvg:svgBlip xmlns:asvg="http://schemas.microsoft.com/office/drawing/2016/SVG/main" r:embed="rId28"/>
                </a:ext>
              </a:extLst>
            </a:blip>
            <a:stretch>
              <a:fillRect/>
            </a:stretch>
          </p:blipFill>
          <p:spPr>
            <a:xfrm>
              <a:off x="10588177" y="3254738"/>
              <a:ext cx="164018" cy="164018"/>
            </a:xfrm>
            <a:prstGeom prst="rect">
              <a:avLst/>
            </a:prstGeom>
          </p:spPr>
        </p:pic>
        <p:pic>
          <p:nvPicPr>
            <p:cNvPr id="142" name="Graphic 141">
              <a:extLst>
                <a:ext uri="{FF2B5EF4-FFF2-40B4-BE49-F238E27FC236}">
                  <a16:creationId xmlns:a16="http://schemas.microsoft.com/office/drawing/2014/main" id="{B70E15E0-9257-4C83-A6A9-22D86D8D4AE3}"/>
                </a:ext>
              </a:extLst>
            </p:cNvPr>
            <p:cNvPicPr>
              <a:picLocks noChangeAspect="1"/>
            </p:cNvPicPr>
            <p:nvPr/>
          </p:nvPicPr>
          <p:blipFill>
            <a:blip r:embed="rId27" cstate="email">
              <a:extLst>
                <a:ext uri="{28A0092B-C50C-407E-A947-70E740481C1C}">
                  <a14:useLocalDpi xmlns:a14="http://schemas.microsoft.com/office/drawing/2010/main"/>
                </a:ext>
                <a:ext uri="{96DAC541-7B7A-43D3-8B79-37D633B846F1}">
                  <asvg:svgBlip xmlns:asvg="http://schemas.microsoft.com/office/drawing/2016/SVG/main" r:embed="rId28"/>
                </a:ext>
              </a:extLst>
            </a:blip>
            <a:stretch>
              <a:fillRect/>
            </a:stretch>
          </p:blipFill>
          <p:spPr>
            <a:xfrm>
              <a:off x="10576623" y="4186131"/>
              <a:ext cx="164018" cy="164018"/>
            </a:xfrm>
            <a:prstGeom prst="rect">
              <a:avLst/>
            </a:prstGeom>
          </p:spPr>
        </p:pic>
        <p:pic>
          <p:nvPicPr>
            <p:cNvPr id="144" name="Graphic 143">
              <a:extLst>
                <a:ext uri="{FF2B5EF4-FFF2-40B4-BE49-F238E27FC236}">
                  <a16:creationId xmlns:a16="http://schemas.microsoft.com/office/drawing/2014/main" id="{F95C0396-4FDF-4FDA-8698-1DFC8088E8D0}"/>
                </a:ext>
              </a:extLst>
            </p:cNvPr>
            <p:cNvPicPr>
              <a:picLocks noChangeAspect="1"/>
            </p:cNvPicPr>
            <p:nvPr/>
          </p:nvPicPr>
          <p:blipFill>
            <a:blip r:embed="rId27" cstate="email">
              <a:extLst>
                <a:ext uri="{28A0092B-C50C-407E-A947-70E740481C1C}">
                  <a14:useLocalDpi xmlns:a14="http://schemas.microsoft.com/office/drawing/2010/main"/>
                </a:ext>
                <a:ext uri="{96DAC541-7B7A-43D3-8B79-37D633B846F1}">
                  <asvg:svgBlip xmlns:asvg="http://schemas.microsoft.com/office/drawing/2016/SVG/main" r:embed="rId28"/>
                </a:ext>
              </a:extLst>
            </a:blip>
            <a:stretch>
              <a:fillRect/>
            </a:stretch>
          </p:blipFill>
          <p:spPr>
            <a:xfrm>
              <a:off x="10578060" y="3991358"/>
              <a:ext cx="164018" cy="164018"/>
            </a:xfrm>
            <a:prstGeom prst="rect">
              <a:avLst/>
            </a:prstGeom>
          </p:spPr>
        </p:pic>
        <p:sp>
          <p:nvSpPr>
            <p:cNvPr id="185" name="Rectangle 184">
              <a:hlinkClick r:id="rId122" tooltip="Allows you to sign in to web-based applications with your Azure AD account using a FIDO2 security key."/>
              <a:extLst>
                <a:ext uri="{FF2B5EF4-FFF2-40B4-BE49-F238E27FC236}">
                  <a16:creationId xmlns:a16="http://schemas.microsoft.com/office/drawing/2014/main" id="{3A125EF7-AC3B-4AC1-A8FD-CB446D715983}"/>
                </a:ext>
              </a:extLst>
            </p:cNvPr>
            <p:cNvSpPr/>
            <p:nvPr/>
          </p:nvSpPr>
          <p:spPr>
            <a:xfrm>
              <a:off x="10705046" y="3065293"/>
              <a:ext cx="1046398" cy="147494"/>
            </a:xfrm>
            <a:prstGeom prst="rect">
              <a:avLst/>
            </a:prstGeom>
            <a:noFill/>
            <a:ln w="14224">
              <a:noFill/>
            </a:ln>
          </p:spPr>
          <p:style>
            <a:lnRef idx="2">
              <a:schemeClr val="accent1">
                <a:shade val="50000"/>
              </a:schemeClr>
            </a:lnRef>
            <a:fillRef idx="1">
              <a:schemeClr val="accent1"/>
            </a:fillRef>
            <a:effectRef idx="0">
              <a:schemeClr val="accent1"/>
            </a:effectRef>
            <a:fontRef idx="minor">
              <a:schemeClr val="lt1"/>
            </a:fontRef>
          </p:style>
          <p:txBody>
            <a:bodyPr lIns="182880" tIns="0" rIns="0" bIns="0" rtlCol="0" anchor="ctr"/>
            <a:lstStyle/>
            <a:p>
              <a:pPr marL="0" marR="0" lvl="0" indent="57150" algn="l" defTabSz="914400" rtl="0" eaLnBrk="1" fontAlgn="auto" latinLnBrk="0" hangingPunct="1">
                <a:lnSpc>
                  <a:spcPct val="100000"/>
                </a:lnSpc>
                <a:spcBef>
                  <a:spcPts val="200"/>
                </a:spcBef>
                <a:spcAft>
                  <a:spcPts val="100"/>
                </a:spcAft>
                <a:buClrTx/>
                <a:buSzTx/>
                <a:buFontTx/>
                <a:buNone/>
                <a:tabLst/>
                <a:defRPr/>
              </a:pPr>
              <a:r>
                <a:rPr kumimoji="0" lang="en-US" sz="7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FIDO2 Keys</a:t>
              </a:r>
            </a:p>
          </p:txBody>
        </p:sp>
        <p:pic>
          <p:nvPicPr>
            <p:cNvPr id="186" name="Picture 2" descr="See the source image">
              <a:extLst>
                <a:ext uri="{FF2B5EF4-FFF2-40B4-BE49-F238E27FC236}">
                  <a16:creationId xmlns:a16="http://schemas.microsoft.com/office/drawing/2014/main" id="{CFBD2AAC-D1BF-42B1-9D93-9D7AED045312}"/>
                </a:ext>
              </a:extLst>
            </p:cNvPr>
            <p:cNvPicPr>
              <a:picLocks noChangeAspect="1" noChangeArrowheads="1"/>
            </p:cNvPicPr>
            <p:nvPr/>
          </p:nvPicPr>
          <p:blipFill>
            <a:blip r:embed="rId123" cstate="email">
              <a:extLst>
                <a:ext uri="{28A0092B-C50C-407E-A947-70E740481C1C}">
                  <a14:useLocalDpi xmlns:a14="http://schemas.microsoft.com/office/drawing/2010/main"/>
                </a:ext>
              </a:extLst>
            </a:blip>
            <a:srcRect/>
            <a:stretch>
              <a:fillRect/>
            </a:stretch>
          </p:blipFill>
          <p:spPr bwMode="auto">
            <a:xfrm>
              <a:off x="10722943" y="3085904"/>
              <a:ext cx="167348" cy="102983"/>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501" name="Connector: Elbow 500">
            <a:extLst>
              <a:ext uri="{FF2B5EF4-FFF2-40B4-BE49-F238E27FC236}">
                <a16:creationId xmlns:a16="http://schemas.microsoft.com/office/drawing/2014/main" id="{66243A20-6D84-4721-A352-985C9971F762}"/>
              </a:ext>
            </a:extLst>
          </p:cNvPr>
          <p:cNvCxnSpPr>
            <a:cxnSpLocks/>
            <a:endCxn id="187" idx="2"/>
          </p:cNvCxnSpPr>
          <p:nvPr/>
        </p:nvCxnSpPr>
        <p:spPr>
          <a:xfrm rot="5400000" flipH="1" flipV="1">
            <a:off x="3481620" y="3667741"/>
            <a:ext cx="740952" cy="415870"/>
          </a:xfrm>
          <a:prstGeom prst="bentConnector5">
            <a:avLst>
              <a:gd name="adj1" fmla="val 105733"/>
              <a:gd name="adj2" fmla="val 99706"/>
              <a:gd name="adj3" fmla="val 100803"/>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536" name="Group 535">
            <a:extLst>
              <a:ext uri="{FF2B5EF4-FFF2-40B4-BE49-F238E27FC236}">
                <a16:creationId xmlns:a16="http://schemas.microsoft.com/office/drawing/2014/main" id="{07A89111-815C-4E3E-B908-29E81FD27153}"/>
              </a:ext>
            </a:extLst>
          </p:cNvPr>
          <p:cNvGrpSpPr/>
          <p:nvPr/>
        </p:nvGrpSpPr>
        <p:grpSpPr>
          <a:xfrm>
            <a:off x="4940299" y="3547430"/>
            <a:ext cx="370338" cy="327772"/>
            <a:chOff x="4723767" y="3080378"/>
            <a:chExt cx="439858" cy="389301"/>
          </a:xfrm>
        </p:grpSpPr>
        <p:pic>
          <p:nvPicPr>
            <p:cNvPr id="539" name="Picture 538">
              <a:extLst>
                <a:ext uri="{FF2B5EF4-FFF2-40B4-BE49-F238E27FC236}">
                  <a16:creationId xmlns:a16="http://schemas.microsoft.com/office/drawing/2014/main" id="{97330FDC-C486-4918-B985-8DF889619523}"/>
                </a:ext>
              </a:extLst>
            </p:cNvPr>
            <p:cNvPicPr>
              <a:picLocks noChangeAspect="1"/>
            </p:cNvPicPr>
            <p:nvPr/>
          </p:nvPicPr>
          <p:blipFill rotWithShape="1">
            <a:blip r:embed="rId45" cstate="email">
              <a:duotone>
                <a:schemeClr val="accent1">
                  <a:shade val="45000"/>
                  <a:satMod val="135000"/>
                </a:schemeClr>
                <a:prstClr val="white"/>
              </a:duotone>
              <a:extLst>
                <a:ext uri="{28A0092B-C50C-407E-A947-70E740481C1C}">
                  <a14:useLocalDpi xmlns:a14="http://schemas.microsoft.com/office/drawing/2010/main"/>
                </a:ext>
              </a:extLst>
            </a:blip>
            <a:srcRect l="-2"/>
            <a:stretch/>
          </p:blipFill>
          <p:spPr>
            <a:xfrm>
              <a:off x="4908907" y="3123428"/>
              <a:ext cx="216369" cy="164753"/>
            </a:xfrm>
            <a:prstGeom prst="rect">
              <a:avLst/>
            </a:prstGeom>
          </p:spPr>
        </p:pic>
        <p:grpSp>
          <p:nvGrpSpPr>
            <p:cNvPr id="540" name="Group 539">
              <a:extLst>
                <a:ext uri="{FF2B5EF4-FFF2-40B4-BE49-F238E27FC236}">
                  <a16:creationId xmlns:a16="http://schemas.microsoft.com/office/drawing/2014/main" id="{9CEC46AC-FDAF-4D4D-A745-9EC37156BCB2}"/>
                </a:ext>
              </a:extLst>
            </p:cNvPr>
            <p:cNvGrpSpPr/>
            <p:nvPr/>
          </p:nvGrpSpPr>
          <p:grpSpPr>
            <a:xfrm>
              <a:off x="4723767" y="3080378"/>
              <a:ext cx="439858" cy="389301"/>
              <a:chOff x="3131835" y="4047725"/>
              <a:chExt cx="439858" cy="389301"/>
            </a:xfrm>
          </p:grpSpPr>
          <p:grpSp>
            <p:nvGrpSpPr>
              <p:cNvPr id="541" name="Group 540">
                <a:extLst>
                  <a:ext uri="{FF2B5EF4-FFF2-40B4-BE49-F238E27FC236}">
                    <a16:creationId xmlns:a16="http://schemas.microsoft.com/office/drawing/2014/main" id="{BF4D4ECF-6516-4F09-A7B6-22A8B6EAF3F3}"/>
                  </a:ext>
                </a:extLst>
              </p:cNvPr>
              <p:cNvGrpSpPr/>
              <p:nvPr/>
            </p:nvGrpSpPr>
            <p:grpSpPr>
              <a:xfrm>
                <a:off x="3131835" y="4047725"/>
                <a:ext cx="182560" cy="348911"/>
                <a:chOff x="2136298" y="4226790"/>
                <a:chExt cx="196678" cy="375893"/>
              </a:xfrm>
            </p:grpSpPr>
            <p:sp>
              <p:nvSpPr>
                <p:cNvPr id="563" name="Rectangle 562">
                  <a:extLst>
                    <a:ext uri="{FF2B5EF4-FFF2-40B4-BE49-F238E27FC236}">
                      <a16:creationId xmlns:a16="http://schemas.microsoft.com/office/drawing/2014/main" id="{F4E49CA2-BDB0-491C-B0C3-0B815366D768}"/>
                    </a:ext>
                  </a:extLst>
                </p:cNvPr>
                <p:cNvSpPr/>
                <p:nvPr/>
              </p:nvSpPr>
              <p:spPr bwMode="auto">
                <a:xfrm>
                  <a:off x="2138191" y="4226790"/>
                  <a:ext cx="194785" cy="375893"/>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64" name="server">
                  <a:extLst>
                    <a:ext uri="{FF2B5EF4-FFF2-40B4-BE49-F238E27FC236}">
                      <a16:creationId xmlns:a16="http://schemas.microsoft.com/office/drawing/2014/main" id="{908D9736-3389-4037-86CE-495CCDB816F5}"/>
                    </a:ext>
                  </a:extLst>
                </p:cNvPr>
                <p:cNvSpPr>
                  <a:spLocks noChangeAspect="1" noEditPoints="1"/>
                </p:cNvSpPr>
                <p:nvPr/>
              </p:nvSpPr>
              <p:spPr bwMode="auto">
                <a:xfrm>
                  <a:off x="2136298" y="4235711"/>
                  <a:ext cx="192569" cy="365760"/>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14224"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sp>
            <p:nvSpPr>
              <p:cNvPr id="542" name="Oval 541">
                <a:extLst>
                  <a:ext uri="{FF2B5EF4-FFF2-40B4-BE49-F238E27FC236}">
                    <a16:creationId xmlns:a16="http://schemas.microsoft.com/office/drawing/2014/main" id="{D8960E09-FAB7-426D-8743-82C8E0258493}"/>
                  </a:ext>
                </a:extLst>
              </p:cNvPr>
              <p:cNvSpPr/>
              <p:nvPr/>
            </p:nvSpPr>
            <p:spPr bwMode="auto">
              <a:xfrm>
                <a:off x="3218521" y="4213899"/>
                <a:ext cx="223127" cy="22312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543" name="Picture 542">
                <a:extLst>
                  <a:ext uri="{FF2B5EF4-FFF2-40B4-BE49-F238E27FC236}">
                    <a16:creationId xmlns:a16="http://schemas.microsoft.com/office/drawing/2014/main" id="{E61D430D-6764-40F4-A135-5FA8B1335F5E}"/>
                  </a:ext>
                </a:extLst>
              </p:cNvPr>
              <p:cNvPicPr>
                <a:picLocks noChangeAspect="1"/>
              </p:cNvPicPr>
              <p:nvPr/>
            </p:nvPicPr>
            <p:blipFill rotWithShape="1">
              <a:blip r:embed="rId46" cstate="email">
                <a:extLst>
                  <a:ext uri="{28A0092B-C50C-407E-A947-70E740481C1C}">
                    <a14:useLocalDpi xmlns:a14="http://schemas.microsoft.com/office/drawing/2010/main"/>
                  </a:ext>
                </a:extLst>
              </a:blip>
              <a:srcRect r="83295"/>
              <a:stretch/>
            </p:blipFill>
            <p:spPr>
              <a:xfrm>
                <a:off x="3414387" y="4255363"/>
                <a:ext cx="157306" cy="137160"/>
              </a:xfrm>
              <a:prstGeom prst="rect">
                <a:avLst/>
              </a:prstGeom>
            </p:spPr>
          </p:pic>
          <p:sp>
            <p:nvSpPr>
              <p:cNvPr id="560" name="Freeform 6">
                <a:extLst>
                  <a:ext uri="{FF2B5EF4-FFF2-40B4-BE49-F238E27FC236}">
                    <a16:creationId xmlns:a16="http://schemas.microsoft.com/office/drawing/2014/main" id="{C153E579-C699-4076-AC2E-CFF21CF4E835}"/>
                  </a:ext>
                </a:extLst>
              </p:cNvPr>
              <p:cNvSpPr>
                <a:spLocks noEditPoints="1"/>
              </p:cNvSpPr>
              <p:nvPr/>
            </p:nvSpPr>
            <p:spPr bwMode="auto">
              <a:xfrm>
                <a:off x="3256470" y="4258262"/>
                <a:ext cx="135502" cy="134064"/>
              </a:xfrm>
              <a:custGeom>
                <a:avLst/>
                <a:gdLst>
                  <a:gd name="T0" fmla="*/ 88 w 1374"/>
                  <a:gd name="T1" fmla="*/ 1258 h 1620"/>
                  <a:gd name="T2" fmla="*/ 40 w 1374"/>
                  <a:gd name="T3" fmla="*/ 1324 h 1620"/>
                  <a:gd name="T4" fmla="*/ 42 w 1374"/>
                  <a:gd name="T5" fmla="*/ 1484 h 1620"/>
                  <a:gd name="T6" fmla="*/ 386 w 1374"/>
                  <a:gd name="T7" fmla="*/ 1572 h 1620"/>
                  <a:gd name="T8" fmla="*/ 494 w 1374"/>
                  <a:gd name="T9" fmla="*/ 1488 h 1620"/>
                  <a:gd name="T10" fmla="*/ 266 w 1374"/>
                  <a:gd name="T11" fmla="*/ 1124 h 1620"/>
                  <a:gd name="T12" fmla="*/ 190 w 1374"/>
                  <a:gd name="T13" fmla="*/ 1036 h 1620"/>
                  <a:gd name="T14" fmla="*/ 364 w 1374"/>
                  <a:gd name="T15" fmla="*/ 682 h 1620"/>
                  <a:gd name="T16" fmla="*/ 452 w 1374"/>
                  <a:gd name="T17" fmla="*/ 438 h 1620"/>
                  <a:gd name="T18" fmla="*/ 478 w 1374"/>
                  <a:gd name="T19" fmla="*/ 92 h 1620"/>
                  <a:gd name="T20" fmla="*/ 656 w 1374"/>
                  <a:gd name="T21" fmla="*/ 0 h 1620"/>
                  <a:gd name="T22" fmla="*/ 922 w 1374"/>
                  <a:gd name="T23" fmla="*/ 168 h 1620"/>
                  <a:gd name="T24" fmla="*/ 978 w 1374"/>
                  <a:gd name="T25" fmla="*/ 502 h 1620"/>
                  <a:gd name="T26" fmla="*/ 1140 w 1374"/>
                  <a:gd name="T27" fmla="*/ 750 h 1620"/>
                  <a:gd name="T28" fmla="*/ 1224 w 1374"/>
                  <a:gd name="T29" fmla="*/ 1120 h 1620"/>
                  <a:gd name="T30" fmla="*/ 1078 w 1374"/>
                  <a:gd name="T31" fmla="*/ 1242 h 1620"/>
                  <a:gd name="T32" fmla="*/ 988 w 1374"/>
                  <a:gd name="T33" fmla="*/ 1172 h 1620"/>
                  <a:gd name="T34" fmla="*/ 932 w 1374"/>
                  <a:gd name="T35" fmla="*/ 1222 h 1620"/>
                  <a:gd name="T36" fmla="*/ 952 w 1374"/>
                  <a:gd name="T37" fmla="*/ 1542 h 1620"/>
                  <a:gd name="T38" fmla="*/ 1068 w 1374"/>
                  <a:gd name="T39" fmla="*/ 1560 h 1620"/>
                  <a:gd name="T40" fmla="*/ 1292 w 1374"/>
                  <a:gd name="T41" fmla="*/ 1434 h 1620"/>
                  <a:gd name="T42" fmla="*/ 1236 w 1374"/>
                  <a:gd name="T43" fmla="*/ 1276 h 1620"/>
                  <a:gd name="T44" fmla="*/ 1326 w 1374"/>
                  <a:gd name="T45" fmla="*/ 1330 h 1620"/>
                  <a:gd name="T46" fmla="*/ 1330 w 1374"/>
                  <a:gd name="T47" fmla="*/ 1438 h 1620"/>
                  <a:gd name="T48" fmla="*/ 1048 w 1374"/>
                  <a:gd name="T49" fmla="*/ 1614 h 1620"/>
                  <a:gd name="T50" fmla="*/ 900 w 1374"/>
                  <a:gd name="T51" fmla="*/ 1570 h 1620"/>
                  <a:gd name="T52" fmla="*/ 578 w 1374"/>
                  <a:gd name="T53" fmla="*/ 1546 h 1620"/>
                  <a:gd name="T54" fmla="*/ 356 w 1374"/>
                  <a:gd name="T55" fmla="*/ 1606 h 1620"/>
                  <a:gd name="T56" fmla="*/ 0 w 1374"/>
                  <a:gd name="T57" fmla="*/ 1464 h 1620"/>
                  <a:gd name="T58" fmla="*/ 14 w 1374"/>
                  <a:gd name="T59" fmla="*/ 1256 h 1620"/>
                  <a:gd name="T60" fmla="*/ 166 w 1374"/>
                  <a:gd name="T61" fmla="*/ 1186 h 1620"/>
                  <a:gd name="T62" fmla="*/ 438 w 1374"/>
                  <a:gd name="T63" fmla="*/ 716 h 1620"/>
                  <a:gd name="T64" fmla="*/ 358 w 1374"/>
                  <a:gd name="T65" fmla="*/ 934 h 1620"/>
                  <a:gd name="T66" fmla="*/ 288 w 1374"/>
                  <a:gd name="T67" fmla="*/ 1036 h 1620"/>
                  <a:gd name="T68" fmla="*/ 326 w 1374"/>
                  <a:gd name="T69" fmla="*/ 1124 h 1620"/>
                  <a:gd name="T70" fmla="*/ 520 w 1374"/>
                  <a:gd name="T71" fmla="*/ 1354 h 1620"/>
                  <a:gd name="T72" fmla="*/ 524 w 1374"/>
                  <a:gd name="T73" fmla="*/ 1412 h 1620"/>
                  <a:gd name="T74" fmla="*/ 790 w 1374"/>
                  <a:gd name="T75" fmla="*/ 1418 h 1620"/>
                  <a:gd name="T76" fmla="*/ 892 w 1374"/>
                  <a:gd name="T77" fmla="*/ 1424 h 1620"/>
                  <a:gd name="T78" fmla="*/ 914 w 1374"/>
                  <a:gd name="T79" fmla="*/ 1402 h 1620"/>
                  <a:gd name="T80" fmla="*/ 948 w 1374"/>
                  <a:gd name="T81" fmla="*/ 1130 h 1620"/>
                  <a:gd name="T82" fmla="*/ 976 w 1374"/>
                  <a:gd name="T83" fmla="*/ 930 h 1620"/>
                  <a:gd name="T84" fmla="*/ 842 w 1374"/>
                  <a:gd name="T85" fmla="*/ 588 h 1620"/>
                  <a:gd name="T86" fmla="*/ 820 w 1374"/>
                  <a:gd name="T87" fmla="*/ 438 h 1620"/>
                  <a:gd name="T88" fmla="*/ 700 w 1374"/>
                  <a:gd name="T89" fmla="*/ 370 h 1620"/>
                  <a:gd name="T90" fmla="*/ 744 w 1374"/>
                  <a:gd name="T91" fmla="*/ 288 h 1620"/>
                  <a:gd name="T92" fmla="*/ 802 w 1374"/>
                  <a:gd name="T93" fmla="*/ 390 h 1620"/>
                  <a:gd name="T94" fmla="*/ 786 w 1374"/>
                  <a:gd name="T95" fmla="*/ 246 h 1620"/>
                  <a:gd name="T96" fmla="*/ 674 w 1374"/>
                  <a:gd name="T97" fmla="*/ 302 h 1620"/>
                  <a:gd name="T98" fmla="*/ 538 w 1374"/>
                  <a:gd name="T99" fmla="*/ 246 h 1620"/>
                  <a:gd name="T100" fmla="*/ 494 w 1374"/>
                  <a:gd name="T101" fmla="*/ 368 h 1620"/>
                  <a:gd name="T102" fmla="*/ 508 w 1374"/>
                  <a:gd name="T103" fmla="*/ 344 h 1620"/>
                  <a:gd name="T104" fmla="*/ 558 w 1374"/>
                  <a:gd name="T105" fmla="*/ 304 h 1620"/>
                  <a:gd name="T106" fmla="*/ 510 w 1374"/>
                  <a:gd name="T107" fmla="*/ 418 h 1620"/>
                  <a:gd name="T108" fmla="*/ 576 w 1374"/>
                  <a:gd name="T109" fmla="*/ 514 h 1620"/>
                  <a:gd name="T110" fmla="*/ 792 w 1374"/>
                  <a:gd name="T111" fmla="*/ 466 h 1620"/>
                  <a:gd name="T112" fmla="*/ 570 w 1374"/>
                  <a:gd name="T113" fmla="*/ 560 h 1620"/>
                  <a:gd name="T114" fmla="*/ 762 w 1374"/>
                  <a:gd name="T115" fmla="*/ 514 h 1620"/>
                  <a:gd name="T116" fmla="*/ 568 w 1374"/>
                  <a:gd name="T117" fmla="*/ 618 h 1620"/>
                  <a:gd name="T118" fmla="*/ 1078 w 1374"/>
                  <a:gd name="T119" fmla="*/ 892 h 1620"/>
                  <a:gd name="T120" fmla="*/ 1072 w 1374"/>
                  <a:gd name="T121" fmla="*/ 986 h 1620"/>
                  <a:gd name="T122" fmla="*/ 870 w 1374"/>
                  <a:gd name="T123" fmla="*/ 496 h 1620"/>
                  <a:gd name="T124" fmla="*/ 924 w 1374"/>
                  <a:gd name="T125" fmla="*/ 514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4" h="1620">
                    <a:moveTo>
                      <a:pt x="174" y="1170"/>
                    </a:moveTo>
                    <a:lnTo>
                      <a:pt x="174" y="1170"/>
                    </a:lnTo>
                    <a:lnTo>
                      <a:pt x="174" y="1188"/>
                    </a:lnTo>
                    <a:lnTo>
                      <a:pt x="172" y="1204"/>
                    </a:lnTo>
                    <a:lnTo>
                      <a:pt x="168" y="1218"/>
                    </a:lnTo>
                    <a:lnTo>
                      <a:pt x="162" y="1230"/>
                    </a:lnTo>
                    <a:lnTo>
                      <a:pt x="154" y="1238"/>
                    </a:lnTo>
                    <a:lnTo>
                      <a:pt x="142" y="1246"/>
                    </a:lnTo>
                    <a:lnTo>
                      <a:pt x="130" y="1252"/>
                    </a:lnTo>
                    <a:lnTo>
                      <a:pt x="114" y="1256"/>
                    </a:lnTo>
                    <a:lnTo>
                      <a:pt x="114" y="1256"/>
                    </a:lnTo>
                    <a:lnTo>
                      <a:pt x="88" y="1258"/>
                    </a:lnTo>
                    <a:lnTo>
                      <a:pt x="64" y="1258"/>
                    </a:lnTo>
                    <a:lnTo>
                      <a:pt x="64" y="1258"/>
                    </a:lnTo>
                    <a:lnTo>
                      <a:pt x="52" y="1260"/>
                    </a:lnTo>
                    <a:lnTo>
                      <a:pt x="42" y="1262"/>
                    </a:lnTo>
                    <a:lnTo>
                      <a:pt x="34" y="1266"/>
                    </a:lnTo>
                    <a:lnTo>
                      <a:pt x="28" y="1272"/>
                    </a:lnTo>
                    <a:lnTo>
                      <a:pt x="26" y="1278"/>
                    </a:lnTo>
                    <a:lnTo>
                      <a:pt x="24" y="1286"/>
                    </a:lnTo>
                    <a:lnTo>
                      <a:pt x="26" y="1294"/>
                    </a:lnTo>
                    <a:lnTo>
                      <a:pt x="30" y="1304"/>
                    </a:lnTo>
                    <a:lnTo>
                      <a:pt x="30" y="1304"/>
                    </a:lnTo>
                    <a:lnTo>
                      <a:pt x="40" y="1324"/>
                    </a:lnTo>
                    <a:lnTo>
                      <a:pt x="46" y="1342"/>
                    </a:lnTo>
                    <a:lnTo>
                      <a:pt x="50" y="1360"/>
                    </a:lnTo>
                    <a:lnTo>
                      <a:pt x="52" y="1378"/>
                    </a:lnTo>
                    <a:lnTo>
                      <a:pt x="52" y="1396"/>
                    </a:lnTo>
                    <a:lnTo>
                      <a:pt x="48" y="1416"/>
                    </a:lnTo>
                    <a:lnTo>
                      <a:pt x="42" y="1434"/>
                    </a:lnTo>
                    <a:lnTo>
                      <a:pt x="32" y="1452"/>
                    </a:lnTo>
                    <a:lnTo>
                      <a:pt x="32" y="1452"/>
                    </a:lnTo>
                    <a:lnTo>
                      <a:pt x="32" y="1456"/>
                    </a:lnTo>
                    <a:lnTo>
                      <a:pt x="32" y="1460"/>
                    </a:lnTo>
                    <a:lnTo>
                      <a:pt x="36" y="1472"/>
                    </a:lnTo>
                    <a:lnTo>
                      <a:pt x="42" y="1484"/>
                    </a:lnTo>
                    <a:lnTo>
                      <a:pt x="50" y="1492"/>
                    </a:lnTo>
                    <a:lnTo>
                      <a:pt x="50" y="1492"/>
                    </a:lnTo>
                    <a:lnTo>
                      <a:pt x="60" y="1498"/>
                    </a:lnTo>
                    <a:lnTo>
                      <a:pt x="72" y="1500"/>
                    </a:lnTo>
                    <a:lnTo>
                      <a:pt x="98" y="1506"/>
                    </a:lnTo>
                    <a:lnTo>
                      <a:pt x="98" y="1506"/>
                    </a:lnTo>
                    <a:lnTo>
                      <a:pt x="216" y="1536"/>
                    </a:lnTo>
                    <a:lnTo>
                      <a:pt x="276" y="1550"/>
                    </a:lnTo>
                    <a:lnTo>
                      <a:pt x="336" y="1564"/>
                    </a:lnTo>
                    <a:lnTo>
                      <a:pt x="336" y="1564"/>
                    </a:lnTo>
                    <a:lnTo>
                      <a:pt x="360" y="1568"/>
                    </a:lnTo>
                    <a:lnTo>
                      <a:pt x="386" y="1572"/>
                    </a:lnTo>
                    <a:lnTo>
                      <a:pt x="412" y="1572"/>
                    </a:lnTo>
                    <a:lnTo>
                      <a:pt x="438" y="1570"/>
                    </a:lnTo>
                    <a:lnTo>
                      <a:pt x="438" y="1570"/>
                    </a:lnTo>
                    <a:lnTo>
                      <a:pt x="452" y="1566"/>
                    </a:lnTo>
                    <a:lnTo>
                      <a:pt x="464" y="1560"/>
                    </a:lnTo>
                    <a:lnTo>
                      <a:pt x="476" y="1552"/>
                    </a:lnTo>
                    <a:lnTo>
                      <a:pt x="484" y="1542"/>
                    </a:lnTo>
                    <a:lnTo>
                      <a:pt x="490" y="1532"/>
                    </a:lnTo>
                    <a:lnTo>
                      <a:pt x="494" y="1518"/>
                    </a:lnTo>
                    <a:lnTo>
                      <a:pt x="494" y="1504"/>
                    </a:lnTo>
                    <a:lnTo>
                      <a:pt x="494" y="1488"/>
                    </a:lnTo>
                    <a:lnTo>
                      <a:pt x="494" y="1488"/>
                    </a:lnTo>
                    <a:lnTo>
                      <a:pt x="490" y="1468"/>
                    </a:lnTo>
                    <a:lnTo>
                      <a:pt x="486" y="1448"/>
                    </a:lnTo>
                    <a:lnTo>
                      <a:pt x="480" y="1430"/>
                    </a:lnTo>
                    <a:lnTo>
                      <a:pt x="472" y="1412"/>
                    </a:lnTo>
                    <a:lnTo>
                      <a:pt x="472" y="1412"/>
                    </a:lnTo>
                    <a:lnTo>
                      <a:pt x="386" y="1284"/>
                    </a:lnTo>
                    <a:lnTo>
                      <a:pt x="344" y="1220"/>
                    </a:lnTo>
                    <a:lnTo>
                      <a:pt x="298" y="1158"/>
                    </a:lnTo>
                    <a:lnTo>
                      <a:pt x="298" y="1158"/>
                    </a:lnTo>
                    <a:lnTo>
                      <a:pt x="290" y="1146"/>
                    </a:lnTo>
                    <a:lnTo>
                      <a:pt x="278" y="1134"/>
                    </a:lnTo>
                    <a:lnTo>
                      <a:pt x="266" y="1124"/>
                    </a:lnTo>
                    <a:lnTo>
                      <a:pt x="254" y="1118"/>
                    </a:lnTo>
                    <a:lnTo>
                      <a:pt x="240" y="1114"/>
                    </a:lnTo>
                    <a:lnTo>
                      <a:pt x="224" y="1112"/>
                    </a:lnTo>
                    <a:lnTo>
                      <a:pt x="208" y="1116"/>
                    </a:lnTo>
                    <a:lnTo>
                      <a:pt x="190" y="1122"/>
                    </a:lnTo>
                    <a:lnTo>
                      <a:pt x="190" y="1122"/>
                    </a:lnTo>
                    <a:lnTo>
                      <a:pt x="186" y="1108"/>
                    </a:lnTo>
                    <a:lnTo>
                      <a:pt x="184" y="1092"/>
                    </a:lnTo>
                    <a:lnTo>
                      <a:pt x="184" y="1078"/>
                    </a:lnTo>
                    <a:lnTo>
                      <a:pt x="184" y="1064"/>
                    </a:lnTo>
                    <a:lnTo>
                      <a:pt x="186" y="1050"/>
                    </a:lnTo>
                    <a:lnTo>
                      <a:pt x="190" y="1036"/>
                    </a:lnTo>
                    <a:lnTo>
                      <a:pt x="200" y="1008"/>
                    </a:lnTo>
                    <a:lnTo>
                      <a:pt x="200" y="1008"/>
                    </a:lnTo>
                    <a:lnTo>
                      <a:pt x="232" y="940"/>
                    </a:lnTo>
                    <a:lnTo>
                      <a:pt x="248" y="906"/>
                    </a:lnTo>
                    <a:lnTo>
                      <a:pt x="262" y="870"/>
                    </a:lnTo>
                    <a:lnTo>
                      <a:pt x="262" y="870"/>
                    </a:lnTo>
                    <a:lnTo>
                      <a:pt x="280" y="820"/>
                    </a:lnTo>
                    <a:lnTo>
                      <a:pt x="304" y="772"/>
                    </a:lnTo>
                    <a:lnTo>
                      <a:pt x="316" y="748"/>
                    </a:lnTo>
                    <a:lnTo>
                      <a:pt x="332" y="726"/>
                    </a:lnTo>
                    <a:lnTo>
                      <a:pt x="348" y="704"/>
                    </a:lnTo>
                    <a:lnTo>
                      <a:pt x="364" y="682"/>
                    </a:lnTo>
                    <a:lnTo>
                      <a:pt x="364" y="682"/>
                    </a:lnTo>
                    <a:lnTo>
                      <a:pt x="378" y="666"/>
                    </a:lnTo>
                    <a:lnTo>
                      <a:pt x="390" y="650"/>
                    </a:lnTo>
                    <a:lnTo>
                      <a:pt x="390" y="650"/>
                    </a:lnTo>
                    <a:lnTo>
                      <a:pt x="406" y="628"/>
                    </a:lnTo>
                    <a:lnTo>
                      <a:pt x="422" y="604"/>
                    </a:lnTo>
                    <a:lnTo>
                      <a:pt x="434" y="578"/>
                    </a:lnTo>
                    <a:lnTo>
                      <a:pt x="444" y="552"/>
                    </a:lnTo>
                    <a:lnTo>
                      <a:pt x="452" y="526"/>
                    </a:lnTo>
                    <a:lnTo>
                      <a:pt x="456" y="498"/>
                    </a:lnTo>
                    <a:lnTo>
                      <a:pt x="456" y="468"/>
                    </a:lnTo>
                    <a:lnTo>
                      <a:pt x="452" y="438"/>
                    </a:lnTo>
                    <a:lnTo>
                      <a:pt x="452" y="438"/>
                    </a:lnTo>
                    <a:lnTo>
                      <a:pt x="448" y="406"/>
                    </a:lnTo>
                    <a:lnTo>
                      <a:pt x="446" y="374"/>
                    </a:lnTo>
                    <a:lnTo>
                      <a:pt x="444" y="310"/>
                    </a:lnTo>
                    <a:lnTo>
                      <a:pt x="446" y="246"/>
                    </a:lnTo>
                    <a:lnTo>
                      <a:pt x="450" y="182"/>
                    </a:lnTo>
                    <a:lnTo>
                      <a:pt x="450" y="182"/>
                    </a:lnTo>
                    <a:lnTo>
                      <a:pt x="452" y="162"/>
                    </a:lnTo>
                    <a:lnTo>
                      <a:pt x="456" y="144"/>
                    </a:lnTo>
                    <a:lnTo>
                      <a:pt x="462" y="124"/>
                    </a:lnTo>
                    <a:lnTo>
                      <a:pt x="470" y="108"/>
                    </a:lnTo>
                    <a:lnTo>
                      <a:pt x="478" y="92"/>
                    </a:lnTo>
                    <a:lnTo>
                      <a:pt x="488" y="76"/>
                    </a:lnTo>
                    <a:lnTo>
                      <a:pt x="500" y="62"/>
                    </a:lnTo>
                    <a:lnTo>
                      <a:pt x="514" y="50"/>
                    </a:lnTo>
                    <a:lnTo>
                      <a:pt x="528" y="40"/>
                    </a:lnTo>
                    <a:lnTo>
                      <a:pt x="544" y="30"/>
                    </a:lnTo>
                    <a:lnTo>
                      <a:pt x="560" y="20"/>
                    </a:lnTo>
                    <a:lnTo>
                      <a:pt x="578" y="14"/>
                    </a:lnTo>
                    <a:lnTo>
                      <a:pt x="596" y="8"/>
                    </a:lnTo>
                    <a:lnTo>
                      <a:pt x="614" y="4"/>
                    </a:lnTo>
                    <a:lnTo>
                      <a:pt x="634" y="2"/>
                    </a:lnTo>
                    <a:lnTo>
                      <a:pt x="656" y="0"/>
                    </a:lnTo>
                    <a:lnTo>
                      <a:pt x="656" y="0"/>
                    </a:lnTo>
                    <a:lnTo>
                      <a:pt x="686" y="2"/>
                    </a:lnTo>
                    <a:lnTo>
                      <a:pt x="718" y="6"/>
                    </a:lnTo>
                    <a:lnTo>
                      <a:pt x="746" y="12"/>
                    </a:lnTo>
                    <a:lnTo>
                      <a:pt x="772" y="20"/>
                    </a:lnTo>
                    <a:lnTo>
                      <a:pt x="798" y="32"/>
                    </a:lnTo>
                    <a:lnTo>
                      <a:pt x="822" y="46"/>
                    </a:lnTo>
                    <a:lnTo>
                      <a:pt x="844" y="60"/>
                    </a:lnTo>
                    <a:lnTo>
                      <a:pt x="864" y="78"/>
                    </a:lnTo>
                    <a:lnTo>
                      <a:pt x="882" y="98"/>
                    </a:lnTo>
                    <a:lnTo>
                      <a:pt x="898" y="120"/>
                    </a:lnTo>
                    <a:lnTo>
                      <a:pt x="910" y="144"/>
                    </a:lnTo>
                    <a:lnTo>
                      <a:pt x="922" y="168"/>
                    </a:lnTo>
                    <a:lnTo>
                      <a:pt x="930" y="196"/>
                    </a:lnTo>
                    <a:lnTo>
                      <a:pt x="938" y="224"/>
                    </a:lnTo>
                    <a:lnTo>
                      <a:pt x="940" y="254"/>
                    </a:lnTo>
                    <a:lnTo>
                      <a:pt x="942" y="286"/>
                    </a:lnTo>
                    <a:lnTo>
                      <a:pt x="942" y="286"/>
                    </a:lnTo>
                    <a:lnTo>
                      <a:pt x="944" y="344"/>
                    </a:lnTo>
                    <a:lnTo>
                      <a:pt x="946" y="370"/>
                    </a:lnTo>
                    <a:lnTo>
                      <a:pt x="950" y="398"/>
                    </a:lnTo>
                    <a:lnTo>
                      <a:pt x="956" y="426"/>
                    </a:lnTo>
                    <a:lnTo>
                      <a:pt x="962" y="452"/>
                    </a:lnTo>
                    <a:lnTo>
                      <a:pt x="968" y="478"/>
                    </a:lnTo>
                    <a:lnTo>
                      <a:pt x="978" y="502"/>
                    </a:lnTo>
                    <a:lnTo>
                      <a:pt x="988" y="528"/>
                    </a:lnTo>
                    <a:lnTo>
                      <a:pt x="998" y="552"/>
                    </a:lnTo>
                    <a:lnTo>
                      <a:pt x="1012" y="576"/>
                    </a:lnTo>
                    <a:lnTo>
                      <a:pt x="1024" y="600"/>
                    </a:lnTo>
                    <a:lnTo>
                      <a:pt x="1040" y="622"/>
                    </a:lnTo>
                    <a:lnTo>
                      <a:pt x="1056" y="646"/>
                    </a:lnTo>
                    <a:lnTo>
                      <a:pt x="1074" y="668"/>
                    </a:lnTo>
                    <a:lnTo>
                      <a:pt x="1094" y="690"/>
                    </a:lnTo>
                    <a:lnTo>
                      <a:pt x="1094" y="690"/>
                    </a:lnTo>
                    <a:lnTo>
                      <a:pt x="1110" y="710"/>
                    </a:lnTo>
                    <a:lnTo>
                      <a:pt x="1126" y="730"/>
                    </a:lnTo>
                    <a:lnTo>
                      <a:pt x="1140" y="750"/>
                    </a:lnTo>
                    <a:lnTo>
                      <a:pt x="1152" y="772"/>
                    </a:lnTo>
                    <a:lnTo>
                      <a:pt x="1176" y="814"/>
                    </a:lnTo>
                    <a:lnTo>
                      <a:pt x="1196" y="860"/>
                    </a:lnTo>
                    <a:lnTo>
                      <a:pt x="1212" y="908"/>
                    </a:lnTo>
                    <a:lnTo>
                      <a:pt x="1224" y="956"/>
                    </a:lnTo>
                    <a:lnTo>
                      <a:pt x="1232" y="1006"/>
                    </a:lnTo>
                    <a:lnTo>
                      <a:pt x="1236" y="1056"/>
                    </a:lnTo>
                    <a:lnTo>
                      <a:pt x="1236" y="1056"/>
                    </a:lnTo>
                    <a:lnTo>
                      <a:pt x="1236" y="1072"/>
                    </a:lnTo>
                    <a:lnTo>
                      <a:pt x="1234" y="1088"/>
                    </a:lnTo>
                    <a:lnTo>
                      <a:pt x="1230" y="1104"/>
                    </a:lnTo>
                    <a:lnTo>
                      <a:pt x="1224" y="1120"/>
                    </a:lnTo>
                    <a:lnTo>
                      <a:pt x="1218" y="1134"/>
                    </a:lnTo>
                    <a:lnTo>
                      <a:pt x="1208" y="1150"/>
                    </a:lnTo>
                    <a:lnTo>
                      <a:pt x="1198" y="1164"/>
                    </a:lnTo>
                    <a:lnTo>
                      <a:pt x="1188" y="1178"/>
                    </a:lnTo>
                    <a:lnTo>
                      <a:pt x="1176" y="1192"/>
                    </a:lnTo>
                    <a:lnTo>
                      <a:pt x="1162" y="1204"/>
                    </a:lnTo>
                    <a:lnTo>
                      <a:pt x="1148" y="1214"/>
                    </a:lnTo>
                    <a:lnTo>
                      <a:pt x="1134" y="1222"/>
                    </a:lnTo>
                    <a:lnTo>
                      <a:pt x="1120" y="1230"/>
                    </a:lnTo>
                    <a:lnTo>
                      <a:pt x="1106" y="1236"/>
                    </a:lnTo>
                    <a:lnTo>
                      <a:pt x="1092" y="1240"/>
                    </a:lnTo>
                    <a:lnTo>
                      <a:pt x="1078" y="1242"/>
                    </a:lnTo>
                    <a:lnTo>
                      <a:pt x="1078" y="1242"/>
                    </a:lnTo>
                    <a:lnTo>
                      <a:pt x="1066" y="1242"/>
                    </a:lnTo>
                    <a:lnTo>
                      <a:pt x="1054" y="1240"/>
                    </a:lnTo>
                    <a:lnTo>
                      <a:pt x="1042" y="1236"/>
                    </a:lnTo>
                    <a:lnTo>
                      <a:pt x="1032" y="1232"/>
                    </a:lnTo>
                    <a:lnTo>
                      <a:pt x="1022" y="1226"/>
                    </a:lnTo>
                    <a:lnTo>
                      <a:pt x="1014" y="1218"/>
                    </a:lnTo>
                    <a:lnTo>
                      <a:pt x="1008" y="1208"/>
                    </a:lnTo>
                    <a:lnTo>
                      <a:pt x="1000" y="1196"/>
                    </a:lnTo>
                    <a:lnTo>
                      <a:pt x="1000" y="1196"/>
                    </a:lnTo>
                    <a:lnTo>
                      <a:pt x="994" y="1184"/>
                    </a:lnTo>
                    <a:lnTo>
                      <a:pt x="988" y="1172"/>
                    </a:lnTo>
                    <a:lnTo>
                      <a:pt x="988" y="1172"/>
                    </a:lnTo>
                    <a:lnTo>
                      <a:pt x="972" y="1158"/>
                    </a:lnTo>
                    <a:lnTo>
                      <a:pt x="964" y="1152"/>
                    </a:lnTo>
                    <a:lnTo>
                      <a:pt x="958" y="1152"/>
                    </a:lnTo>
                    <a:lnTo>
                      <a:pt x="958" y="1152"/>
                    </a:lnTo>
                    <a:lnTo>
                      <a:pt x="950" y="1154"/>
                    </a:lnTo>
                    <a:lnTo>
                      <a:pt x="942" y="1162"/>
                    </a:lnTo>
                    <a:lnTo>
                      <a:pt x="936" y="1170"/>
                    </a:lnTo>
                    <a:lnTo>
                      <a:pt x="934" y="1180"/>
                    </a:lnTo>
                    <a:lnTo>
                      <a:pt x="934" y="1180"/>
                    </a:lnTo>
                    <a:lnTo>
                      <a:pt x="932" y="1200"/>
                    </a:lnTo>
                    <a:lnTo>
                      <a:pt x="932" y="1222"/>
                    </a:lnTo>
                    <a:lnTo>
                      <a:pt x="932" y="1266"/>
                    </a:lnTo>
                    <a:lnTo>
                      <a:pt x="932" y="1266"/>
                    </a:lnTo>
                    <a:lnTo>
                      <a:pt x="940" y="1432"/>
                    </a:lnTo>
                    <a:lnTo>
                      <a:pt x="940" y="1432"/>
                    </a:lnTo>
                    <a:lnTo>
                      <a:pt x="938" y="1456"/>
                    </a:lnTo>
                    <a:lnTo>
                      <a:pt x="936" y="1480"/>
                    </a:lnTo>
                    <a:lnTo>
                      <a:pt x="936" y="1480"/>
                    </a:lnTo>
                    <a:lnTo>
                      <a:pt x="936" y="1494"/>
                    </a:lnTo>
                    <a:lnTo>
                      <a:pt x="938" y="1508"/>
                    </a:lnTo>
                    <a:lnTo>
                      <a:pt x="942" y="1520"/>
                    </a:lnTo>
                    <a:lnTo>
                      <a:pt x="946" y="1532"/>
                    </a:lnTo>
                    <a:lnTo>
                      <a:pt x="952" y="1542"/>
                    </a:lnTo>
                    <a:lnTo>
                      <a:pt x="960" y="1550"/>
                    </a:lnTo>
                    <a:lnTo>
                      <a:pt x="966" y="1558"/>
                    </a:lnTo>
                    <a:lnTo>
                      <a:pt x="976" y="1564"/>
                    </a:lnTo>
                    <a:lnTo>
                      <a:pt x="986" y="1570"/>
                    </a:lnTo>
                    <a:lnTo>
                      <a:pt x="996" y="1572"/>
                    </a:lnTo>
                    <a:lnTo>
                      <a:pt x="1006" y="1574"/>
                    </a:lnTo>
                    <a:lnTo>
                      <a:pt x="1018" y="1574"/>
                    </a:lnTo>
                    <a:lnTo>
                      <a:pt x="1030" y="1574"/>
                    </a:lnTo>
                    <a:lnTo>
                      <a:pt x="1042" y="1570"/>
                    </a:lnTo>
                    <a:lnTo>
                      <a:pt x="1056" y="1566"/>
                    </a:lnTo>
                    <a:lnTo>
                      <a:pt x="1068" y="1560"/>
                    </a:lnTo>
                    <a:lnTo>
                      <a:pt x="1068" y="1560"/>
                    </a:lnTo>
                    <a:lnTo>
                      <a:pt x="1082" y="1552"/>
                    </a:lnTo>
                    <a:lnTo>
                      <a:pt x="1092" y="1544"/>
                    </a:lnTo>
                    <a:lnTo>
                      <a:pt x="1092" y="1544"/>
                    </a:lnTo>
                    <a:lnTo>
                      <a:pt x="1114" y="1526"/>
                    </a:lnTo>
                    <a:lnTo>
                      <a:pt x="1136" y="1510"/>
                    </a:lnTo>
                    <a:lnTo>
                      <a:pt x="1158" y="1496"/>
                    </a:lnTo>
                    <a:lnTo>
                      <a:pt x="1182" y="1482"/>
                    </a:lnTo>
                    <a:lnTo>
                      <a:pt x="1206" y="1470"/>
                    </a:lnTo>
                    <a:lnTo>
                      <a:pt x="1232" y="1458"/>
                    </a:lnTo>
                    <a:lnTo>
                      <a:pt x="1282" y="1438"/>
                    </a:lnTo>
                    <a:lnTo>
                      <a:pt x="1282" y="1438"/>
                    </a:lnTo>
                    <a:lnTo>
                      <a:pt x="1292" y="1434"/>
                    </a:lnTo>
                    <a:lnTo>
                      <a:pt x="1302" y="1428"/>
                    </a:lnTo>
                    <a:lnTo>
                      <a:pt x="1320" y="1416"/>
                    </a:lnTo>
                    <a:lnTo>
                      <a:pt x="1354" y="1386"/>
                    </a:lnTo>
                    <a:lnTo>
                      <a:pt x="1354" y="1386"/>
                    </a:lnTo>
                    <a:lnTo>
                      <a:pt x="1320" y="1360"/>
                    </a:lnTo>
                    <a:lnTo>
                      <a:pt x="1304" y="1348"/>
                    </a:lnTo>
                    <a:lnTo>
                      <a:pt x="1286" y="1336"/>
                    </a:lnTo>
                    <a:lnTo>
                      <a:pt x="1286" y="1336"/>
                    </a:lnTo>
                    <a:lnTo>
                      <a:pt x="1270" y="1326"/>
                    </a:lnTo>
                    <a:lnTo>
                      <a:pt x="1254" y="1312"/>
                    </a:lnTo>
                    <a:lnTo>
                      <a:pt x="1244" y="1296"/>
                    </a:lnTo>
                    <a:lnTo>
                      <a:pt x="1236" y="1276"/>
                    </a:lnTo>
                    <a:lnTo>
                      <a:pt x="1232" y="1256"/>
                    </a:lnTo>
                    <a:lnTo>
                      <a:pt x="1230" y="1232"/>
                    </a:lnTo>
                    <a:lnTo>
                      <a:pt x="1234" y="1208"/>
                    </a:lnTo>
                    <a:lnTo>
                      <a:pt x="1242" y="1182"/>
                    </a:lnTo>
                    <a:lnTo>
                      <a:pt x="1242" y="1182"/>
                    </a:lnTo>
                    <a:lnTo>
                      <a:pt x="1244" y="1210"/>
                    </a:lnTo>
                    <a:lnTo>
                      <a:pt x="1252" y="1236"/>
                    </a:lnTo>
                    <a:lnTo>
                      <a:pt x="1260" y="1260"/>
                    </a:lnTo>
                    <a:lnTo>
                      <a:pt x="1274" y="1280"/>
                    </a:lnTo>
                    <a:lnTo>
                      <a:pt x="1288" y="1298"/>
                    </a:lnTo>
                    <a:lnTo>
                      <a:pt x="1306" y="1316"/>
                    </a:lnTo>
                    <a:lnTo>
                      <a:pt x="1326" y="1330"/>
                    </a:lnTo>
                    <a:lnTo>
                      <a:pt x="1348" y="1344"/>
                    </a:lnTo>
                    <a:lnTo>
                      <a:pt x="1348" y="1344"/>
                    </a:lnTo>
                    <a:lnTo>
                      <a:pt x="1360" y="1352"/>
                    </a:lnTo>
                    <a:lnTo>
                      <a:pt x="1368" y="1360"/>
                    </a:lnTo>
                    <a:lnTo>
                      <a:pt x="1374" y="1370"/>
                    </a:lnTo>
                    <a:lnTo>
                      <a:pt x="1374" y="1382"/>
                    </a:lnTo>
                    <a:lnTo>
                      <a:pt x="1374" y="1392"/>
                    </a:lnTo>
                    <a:lnTo>
                      <a:pt x="1368" y="1404"/>
                    </a:lnTo>
                    <a:lnTo>
                      <a:pt x="1360" y="1414"/>
                    </a:lnTo>
                    <a:lnTo>
                      <a:pt x="1350" y="1424"/>
                    </a:lnTo>
                    <a:lnTo>
                      <a:pt x="1350" y="1424"/>
                    </a:lnTo>
                    <a:lnTo>
                      <a:pt x="1330" y="1438"/>
                    </a:lnTo>
                    <a:lnTo>
                      <a:pt x="1310" y="1450"/>
                    </a:lnTo>
                    <a:lnTo>
                      <a:pt x="1288" y="1462"/>
                    </a:lnTo>
                    <a:lnTo>
                      <a:pt x="1268" y="1474"/>
                    </a:lnTo>
                    <a:lnTo>
                      <a:pt x="1268" y="1474"/>
                    </a:lnTo>
                    <a:lnTo>
                      <a:pt x="1182" y="1528"/>
                    </a:lnTo>
                    <a:lnTo>
                      <a:pt x="1140" y="1558"/>
                    </a:lnTo>
                    <a:lnTo>
                      <a:pt x="1100" y="1588"/>
                    </a:lnTo>
                    <a:lnTo>
                      <a:pt x="1100" y="1588"/>
                    </a:lnTo>
                    <a:lnTo>
                      <a:pt x="1088" y="1596"/>
                    </a:lnTo>
                    <a:lnTo>
                      <a:pt x="1074" y="1602"/>
                    </a:lnTo>
                    <a:lnTo>
                      <a:pt x="1062" y="1608"/>
                    </a:lnTo>
                    <a:lnTo>
                      <a:pt x="1048" y="1614"/>
                    </a:lnTo>
                    <a:lnTo>
                      <a:pt x="1036" y="1616"/>
                    </a:lnTo>
                    <a:lnTo>
                      <a:pt x="1022" y="1618"/>
                    </a:lnTo>
                    <a:lnTo>
                      <a:pt x="1008" y="1620"/>
                    </a:lnTo>
                    <a:lnTo>
                      <a:pt x="996" y="1618"/>
                    </a:lnTo>
                    <a:lnTo>
                      <a:pt x="982" y="1616"/>
                    </a:lnTo>
                    <a:lnTo>
                      <a:pt x="968" y="1614"/>
                    </a:lnTo>
                    <a:lnTo>
                      <a:pt x="956" y="1610"/>
                    </a:lnTo>
                    <a:lnTo>
                      <a:pt x="944" y="1604"/>
                    </a:lnTo>
                    <a:lnTo>
                      <a:pt x="932" y="1598"/>
                    </a:lnTo>
                    <a:lnTo>
                      <a:pt x="920" y="1590"/>
                    </a:lnTo>
                    <a:lnTo>
                      <a:pt x="910" y="1580"/>
                    </a:lnTo>
                    <a:lnTo>
                      <a:pt x="900" y="1570"/>
                    </a:lnTo>
                    <a:lnTo>
                      <a:pt x="900" y="1570"/>
                    </a:lnTo>
                    <a:lnTo>
                      <a:pt x="888" y="1558"/>
                    </a:lnTo>
                    <a:lnTo>
                      <a:pt x="872" y="1548"/>
                    </a:lnTo>
                    <a:lnTo>
                      <a:pt x="854" y="1540"/>
                    </a:lnTo>
                    <a:lnTo>
                      <a:pt x="838" y="1538"/>
                    </a:lnTo>
                    <a:lnTo>
                      <a:pt x="838" y="1538"/>
                    </a:lnTo>
                    <a:lnTo>
                      <a:pt x="780" y="1536"/>
                    </a:lnTo>
                    <a:lnTo>
                      <a:pt x="724" y="1534"/>
                    </a:lnTo>
                    <a:lnTo>
                      <a:pt x="666" y="1536"/>
                    </a:lnTo>
                    <a:lnTo>
                      <a:pt x="610" y="1540"/>
                    </a:lnTo>
                    <a:lnTo>
                      <a:pt x="610" y="1540"/>
                    </a:lnTo>
                    <a:lnTo>
                      <a:pt x="578" y="1546"/>
                    </a:lnTo>
                    <a:lnTo>
                      <a:pt x="546" y="1556"/>
                    </a:lnTo>
                    <a:lnTo>
                      <a:pt x="516" y="1570"/>
                    </a:lnTo>
                    <a:lnTo>
                      <a:pt x="488" y="1584"/>
                    </a:lnTo>
                    <a:lnTo>
                      <a:pt x="488" y="1584"/>
                    </a:lnTo>
                    <a:lnTo>
                      <a:pt x="472" y="1594"/>
                    </a:lnTo>
                    <a:lnTo>
                      <a:pt x="456" y="1602"/>
                    </a:lnTo>
                    <a:lnTo>
                      <a:pt x="440" y="1608"/>
                    </a:lnTo>
                    <a:lnTo>
                      <a:pt x="424" y="1610"/>
                    </a:lnTo>
                    <a:lnTo>
                      <a:pt x="408" y="1612"/>
                    </a:lnTo>
                    <a:lnTo>
                      <a:pt x="392" y="1612"/>
                    </a:lnTo>
                    <a:lnTo>
                      <a:pt x="374" y="1610"/>
                    </a:lnTo>
                    <a:lnTo>
                      <a:pt x="356" y="1606"/>
                    </a:lnTo>
                    <a:lnTo>
                      <a:pt x="356" y="1606"/>
                    </a:lnTo>
                    <a:lnTo>
                      <a:pt x="214" y="1566"/>
                    </a:lnTo>
                    <a:lnTo>
                      <a:pt x="72" y="1530"/>
                    </a:lnTo>
                    <a:lnTo>
                      <a:pt x="72" y="1530"/>
                    </a:lnTo>
                    <a:lnTo>
                      <a:pt x="46" y="1522"/>
                    </a:lnTo>
                    <a:lnTo>
                      <a:pt x="28" y="1514"/>
                    </a:lnTo>
                    <a:lnTo>
                      <a:pt x="14" y="1506"/>
                    </a:lnTo>
                    <a:lnTo>
                      <a:pt x="8" y="1500"/>
                    </a:lnTo>
                    <a:lnTo>
                      <a:pt x="4" y="1494"/>
                    </a:lnTo>
                    <a:lnTo>
                      <a:pt x="2" y="1488"/>
                    </a:lnTo>
                    <a:lnTo>
                      <a:pt x="0" y="1480"/>
                    </a:lnTo>
                    <a:lnTo>
                      <a:pt x="0" y="1464"/>
                    </a:lnTo>
                    <a:lnTo>
                      <a:pt x="4" y="1444"/>
                    </a:lnTo>
                    <a:lnTo>
                      <a:pt x="10" y="1420"/>
                    </a:lnTo>
                    <a:lnTo>
                      <a:pt x="10" y="1420"/>
                    </a:lnTo>
                    <a:lnTo>
                      <a:pt x="16" y="1396"/>
                    </a:lnTo>
                    <a:lnTo>
                      <a:pt x="18" y="1370"/>
                    </a:lnTo>
                    <a:lnTo>
                      <a:pt x="16" y="1344"/>
                    </a:lnTo>
                    <a:lnTo>
                      <a:pt x="12" y="1318"/>
                    </a:lnTo>
                    <a:lnTo>
                      <a:pt x="12" y="1318"/>
                    </a:lnTo>
                    <a:lnTo>
                      <a:pt x="10" y="1298"/>
                    </a:lnTo>
                    <a:lnTo>
                      <a:pt x="8" y="1280"/>
                    </a:lnTo>
                    <a:lnTo>
                      <a:pt x="10" y="1266"/>
                    </a:lnTo>
                    <a:lnTo>
                      <a:pt x="14" y="1256"/>
                    </a:lnTo>
                    <a:lnTo>
                      <a:pt x="22" y="1248"/>
                    </a:lnTo>
                    <a:lnTo>
                      <a:pt x="34" y="1242"/>
                    </a:lnTo>
                    <a:lnTo>
                      <a:pt x="50" y="1240"/>
                    </a:lnTo>
                    <a:lnTo>
                      <a:pt x="72" y="1238"/>
                    </a:lnTo>
                    <a:lnTo>
                      <a:pt x="72" y="1238"/>
                    </a:lnTo>
                    <a:lnTo>
                      <a:pt x="88" y="1236"/>
                    </a:lnTo>
                    <a:lnTo>
                      <a:pt x="104" y="1232"/>
                    </a:lnTo>
                    <a:lnTo>
                      <a:pt x="118" y="1226"/>
                    </a:lnTo>
                    <a:lnTo>
                      <a:pt x="132" y="1220"/>
                    </a:lnTo>
                    <a:lnTo>
                      <a:pt x="144" y="1210"/>
                    </a:lnTo>
                    <a:lnTo>
                      <a:pt x="156" y="1200"/>
                    </a:lnTo>
                    <a:lnTo>
                      <a:pt x="166" y="1186"/>
                    </a:lnTo>
                    <a:lnTo>
                      <a:pt x="174" y="1170"/>
                    </a:lnTo>
                    <a:lnTo>
                      <a:pt x="174" y="1170"/>
                    </a:lnTo>
                    <a:close/>
                    <a:moveTo>
                      <a:pt x="504" y="546"/>
                    </a:moveTo>
                    <a:lnTo>
                      <a:pt x="504" y="546"/>
                    </a:lnTo>
                    <a:lnTo>
                      <a:pt x="488" y="588"/>
                    </a:lnTo>
                    <a:lnTo>
                      <a:pt x="470" y="626"/>
                    </a:lnTo>
                    <a:lnTo>
                      <a:pt x="470" y="626"/>
                    </a:lnTo>
                    <a:lnTo>
                      <a:pt x="456" y="656"/>
                    </a:lnTo>
                    <a:lnTo>
                      <a:pt x="450" y="670"/>
                    </a:lnTo>
                    <a:lnTo>
                      <a:pt x="444" y="686"/>
                    </a:lnTo>
                    <a:lnTo>
                      <a:pt x="440" y="700"/>
                    </a:lnTo>
                    <a:lnTo>
                      <a:pt x="438" y="716"/>
                    </a:lnTo>
                    <a:lnTo>
                      <a:pt x="438" y="734"/>
                    </a:lnTo>
                    <a:lnTo>
                      <a:pt x="442" y="750"/>
                    </a:lnTo>
                    <a:lnTo>
                      <a:pt x="442" y="750"/>
                    </a:lnTo>
                    <a:lnTo>
                      <a:pt x="442" y="756"/>
                    </a:lnTo>
                    <a:lnTo>
                      <a:pt x="442" y="760"/>
                    </a:lnTo>
                    <a:lnTo>
                      <a:pt x="434" y="772"/>
                    </a:lnTo>
                    <a:lnTo>
                      <a:pt x="434" y="772"/>
                    </a:lnTo>
                    <a:lnTo>
                      <a:pt x="414" y="802"/>
                    </a:lnTo>
                    <a:lnTo>
                      <a:pt x="396" y="834"/>
                    </a:lnTo>
                    <a:lnTo>
                      <a:pt x="380" y="866"/>
                    </a:lnTo>
                    <a:lnTo>
                      <a:pt x="368" y="900"/>
                    </a:lnTo>
                    <a:lnTo>
                      <a:pt x="358" y="934"/>
                    </a:lnTo>
                    <a:lnTo>
                      <a:pt x="350" y="970"/>
                    </a:lnTo>
                    <a:lnTo>
                      <a:pt x="346" y="1006"/>
                    </a:lnTo>
                    <a:lnTo>
                      <a:pt x="346" y="1044"/>
                    </a:lnTo>
                    <a:lnTo>
                      <a:pt x="346" y="1044"/>
                    </a:lnTo>
                    <a:lnTo>
                      <a:pt x="346" y="1056"/>
                    </a:lnTo>
                    <a:lnTo>
                      <a:pt x="344" y="1070"/>
                    </a:lnTo>
                    <a:lnTo>
                      <a:pt x="338" y="1104"/>
                    </a:lnTo>
                    <a:lnTo>
                      <a:pt x="338" y="1104"/>
                    </a:lnTo>
                    <a:lnTo>
                      <a:pt x="318" y="1088"/>
                    </a:lnTo>
                    <a:lnTo>
                      <a:pt x="304" y="1072"/>
                    </a:lnTo>
                    <a:lnTo>
                      <a:pt x="296" y="1054"/>
                    </a:lnTo>
                    <a:lnTo>
                      <a:pt x="288" y="1036"/>
                    </a:lnTo>
                    <a:lnTo>
                      <a:pt x="284" y="1018"/>
                    </a:lnTo>
                    <a:lnTo>
                      <a:pt x="282" y="998"/>
                    </a:lnTo>
                    <a:lnTo>
                      <a:pt x="278" y="962"/>
                    </a:lnTo>
                    <a:lnTo>
                      <a:pt x="278" y="962"/>
                    </a:lnTo>
                    <a:lnTo>
                      <a:pt x="274" y="986"/>
                    </a:lnTo>
                    <a:lnTo>
                      <a:pt x="274" y="1008"/>
                    </a:lnTo>
                    <a:lnTo>
                      <a:pt x="274" y="1030"/>
                    </a:lnTo>
                    <a:lnTo>
                      <a:pt x="278" y="1050"/>
                    </a:lnTo>
                    <a:lnTo>
                      <a:pt x="284" y="1070"/>
                    </a:lnTo>
                    <a:lnTo>
                      <a:pt x="294" y="1090"/>
                    </a:lnTo>
                    <a:lnTo>
                      <a:pt x="308" y="1108"/>
                    </a:lnTo>
                    <a:lnTo>
                      <a:pt x="326" y="1124"/>
                    </a:lnTo>
                    <a:lnTo>
                      <a:pt x="326" y="1124"/>
                    </a:lnTo>
                    <a:lnTo>
                      <a:pt x="406" y="1192"/>
                    </a:lnTo>
                    <a:lnTo>
                      <a:pt x="488" y="1260"/>
                    </a:lnTo>
                    <a:lnTo>
                      <a:pt x="488" y="1260"/>
                    </a:lnTo>
                    <a:lnTo>
                      <a:pt x="506" y="1278"/>
                    </a:lnTo>
                    <a:lnTo>
                      <a:pt x="520" y="1294"/>
                    </a:lnTo>
                    <a:lnTo>
                      <a:pt x="528" y="1310"/>
                    </a:lnTo>
                    <a:lnTo>
                      <a:pt x="530" y="1318"/>
                    </a:lnTo>
                    <a:lnTo>
                      <a:pt x="532" y="1324"/>
                    </a:lnTo>
                    <a:lnTo>
                      <a:pt x="530" y="1332"/>
                    </a:lnTo>
                    <a:lnTo>
                      <a:pt x="528" y="1340"/>
                    </a:lnTo>
                    <a:lnTo>
                      <a:pt x="520" y="1354"/>
                    </a:lnTo>
                    <a:lnTo>
                      <a:pt x="506" y="1368"/>
                    </a:lnTo>
                    <a:lnTo>
                      <a:pt x="486" y="1382"/>
                    </a:lnTo>
                    <a:lnTo>
                      <a:pt x="486" y="1382"/>
                    </a:lnTo>
                    <a:lnTo>
                      <a:pt x="546" y="1518"/>
                    </a:lnTo>
                    <a:lnTo>
                      <a:pt x="546" y="1518"/>
                    </a:lnTo>
                    <a:lnTo>
                      <a:pt x="552" y="1504"/>
                    </a:lnTo>
                    <a:lnTo>
                      <a:pt x="554" y="1490"/>
                    </a:lnTo>
                    <a:lnTo>
                      <a:pt x="552" y="1478"/>
                    </a:lnTo>
                    <a:lnTo>
                      <a:pt x="548" y="1464"/>
                    </a:lnTo>
                    <a:lnTo>
                      <a:pt x="534" y="1438"/>
                    </a:lnTo>
                    <a:lnTo>
                      <a:pt x="528" y="1426"/>
                    </a:lnTo>
                    <a:lnTo>
                      <a:pt x="524" y="1412"/>
                    </a:lnTo>
                    <a:lnTo>
                      <a:pt x="524" y="1412"/>
                    </a:lnTo>
                    <a:lnTo>
                      <a:pt x="570" y="1428"/>
                    </a:lnTo>
                    <a:lnTo>
                      <a:pt x="594" y="1434"/>
                    </a:lnTo>
                    <a:lnTo>
                      <a:pt x="618" y="1440"/>
                    </a:lnTo>
                    <a:lnTo>
                      <a:pt x="642" y="1444"/>
                    </a:lnTo>
                    <a:lnTo>
                      <a:pt x="666" y="1446"/>
                    </a:lnTo>
                    <a:lnTo>
                      <a:pt x="692" y="1446"/>
                    </a:lnTo>
                    <a:lnTo>
                      <a:pt x="718" y="1442"/>
                    </a:lnTo>
                    <a:lnTo>
                      <a:pt x="718" y="1442"/>
                    </a:lnTo>
                    <a:lnTo>
                      <a:pt x="744" y="1436"/>
                    </a:lnTo>
                    <a:lnTo>
                      <a:pt x="768" y="1428"/>
                    </a:lnTo>
                    <a:lnTo>
                      <a:pt x="790" y="1418"/>
                    </a:lnTo>
                    <a:lnTo>
                      <a:pt x="812" y="1404"/>
                    </a:lnTo>
                    <a:lnTo>
                      <a:pt x="832" y="1390"/>
                    </a:lnTo>
                    <a:lnTo>
                      <a:pt x="852" y="1372"/>
                    </a:lnTo>
                    <a:lnTo>
                      <a:pt x="870" y="1354"/>
                    </a:lnTo>
                    <a:lnTo>
                      <a:pt x="886" y="1330"/>
                    </a:lnTo>
                    <a:lnTo>
                      <a:pt x="886" y="1330"/>
                    </a:lnTo>
                    <a:lnTo>
                      <a:pt x="892" y="1344"/>
                    </a:lnTo>
                    <a:lnTo>
                      <a:pt x="896" y="1356"/>
                    </a:lnTo>
                    <a:lnTo>
                      <a:pt x="898" y="1368"/>
                    </a:lnTo>
                    <a:lnTo>
                      <a:pt x="898" y="1380"/>
                    </a:lnTo>
                    <a:lnTo>
                      <a:pt x="896" y="1402"/>
                    </a:lnTo>
                    <a:lnTo>
                      <a:pt x="892" y="1424"/>
                    </a:lnTo>
                    <a:lnTo>
                      <a:pt x="886" y="1446"/>
                    </a:lnTo>
                    <a:lnTo>
                      <a:pt x="882" y="1468"/>
                    </a:lnTo>
                    <a:lnTo>
                      <a:pt x="882" y="1480"/>
                    </a:lnTo>
                    <a:lnTo>
                      <a:pt x="882" y="1490"/>
                    </a:lnTo>
                    <a:lnTo>
                      <a:pt x="884" y="1502"/>
                    </a:lnTo>
                    <a:lnTo>
                      <a:pt x="886" y="1512"/>
                    </a:lnTo>
                    <a:lnTo>
                      <a:pt x="886" y="1512"/>
                    </a:lnTo>
                    <a:lnTo>
                      <a:pt x="896" y="1486"/>
                    </a:lnTo>
                    <a:lnTo>
                      <a:pt x="904" y="1458"/>
                    </a:lnTo>
                    <a:lnTo>
                      <a:pt x="910" y="1430"/>
                    </a:lnTo>
                    <a:lnTo>
                      <a:pt x="914" y="1402"/>
                    </a:lnTo>
                    <a:lnTo>
                      <a:pt x="914" y="1402"/>
                    </a:lnTo>
                    <a:lnTo>
                      <a:pt x="912" y="1356"/>
                    </a:lnTo>
                    <a:lnTo>
                      <a:pt x="910" y="1310"/>
                    </a:lnTo>
                    <a:lnTo>
                      <a:pt x="908" y="1266"/>
                    </a:lnTo>
                    <a:lnTo>
                      <a:pt x="908" y="1220"/>
                    </a:lnTo>
                    <a:lnTo>
                      <a:pt x="908" y="1220"/>
                    </a:lnTo>
                    <a:lnTo>
                      <a:pt x="910" y="1200"/>
                    </a:lnTo>
                    <a:lnTo>
                      <a:pt x="912" y="1182"/>
                    </a:lnTo>
                    <a:lnTo>
                      <a:pt x="918" y="1164"/>
                    </a:lnTo>
                    <a:lnTo>
                      <a:pt x="924" y="1156"/>
                    </a:lnTo>
                    <a:lnTo>
                      <a:pt x="928" y="1150"/>
                    </a:lnTo>
                    <a:lnTo>
                      <a:pt x="928" y="1150"/>
                    </a:lnTo>
                    <a:lnTo>
                      <a:pt x="948" y="1130"/>
                    </a:lnTo>
                    <a:lnTo>
                      <a:pt x="970" y="1112"/>
                    </a:lnTo>
                    <a:lnTo>
                      <a:pt x="1006" y="1084"/>
                    </a:lnTo>
                    <a:lnTo>
                      <a:pt x="1006" y="1084"/>
                    </a:lnTo>
                    <a:lnTo>
                      <a:pt x="998" y="1066"/>
                    </a:lnTo>
                    <a:lnTo>
                      <a:pt x="988" y="1048"/>
                    </a:lnTo>
                    <a:lnTo>
                      <a:pt x="982" y="1030"/>
                    </a:lnTo>
                    <a:lnTo>
                      <a:pt x="980" y="1022"/>
                    </a:lnTo>
                    <a:lnTo>
                      <a:pt x="980" y="1014"/>
                    </a:lnTo>
                    <a:lnTo>
                      <a:pt x="980" y="1014"/>
                    </a:lnTo>
                    <a:lnTo>
                      <a:pt x="982" y="986"/>
                    </a:lnTo>
                    <a:lnTo>
                      <a:pt x="980" y="958"/>
                    </a:lnTo>
                    <a:lnTo>
                      <a:pt x="976" y="930"/>
                    </a:lnTo>
                    <a:lnTo>
                      <a:pt x="972" y="904"/>
                    </a:lnTo>
                    <a:lnTo>
                      <a:pt x="966" y="878"/>
                    </a:lnTo>
                    <a:lnTo>
                      <a:pt x="958" y="852"/>
                    </a:lnTo>
                    <a:lnTo>
                      <a:pt x="938" y="800"/>
                    </a:lnTo>
                    <a:lnTo>
                      <a:pt x="916" y="750"/>
                    </a:lnTo>
                    <a:lnTo>
                      <a:pt x="894" y="702"/>
                    </a:lnTo>
                    <a:lnTo>
                      <a:pt x="870" y="652"/>
                    </a:lnTo>
                    <a:lnTo>
                      <a:pt x="850" y="602"/>
                    </a:lnTo>
                    <a:lnTo>
                      <a:pt x="850" y="602"/>
                    </a:lnTo>
                    <a:lnTo>
                      <a:pt x="846" y="594"/>
                    </a:lnTo>
                    <a:lnTo>
                      <a:pt x="842" y="588"/>
                    </a:lnTo>
                    <a:lnTo>
                      <a:pt x="842" y="588"/>
                    </a:lnTo>
                    <a:lnTo>
                      <a:pt x="832" y="574"/>
                    </a:lnTo>
                    <a:lnTo>
                      <a:pt x="822" y="560"/>
                    </a:lnTo>
                    <a:lnTo>
                      <a:pt x="816" y="546"/>
                    </a:lnTo>
                    <a:lnTo>
                      <a:pt x="812" y="530"/>
                    </a:lnTo>
                    <a:lnTo>
                      <a:pt x="810" y="514"/>
                    </a:lnTo>
                    <a:lnTo>
                      <a:pt x="810" y="498"/>
                    </a:lnTo>
                    <a:lnTo>
                      <a:pt x="812" y="482"/>
                    </a:lnTo>
                    <a:lnTo>
                      <a:pt x="816" y="466"/>
                    </a:lnTo>
                    <a:lnTo>
                      <a:pt x="816" y="466"/>
                    </a:lnTo>
                    <a:lnTo>
                      <a:pt x="820" y="456"/>
                    </a:lnTo>
                    <a:lnTo>
                      <a:pt x="820" y="446"/>
                    </a:lnTo>
                    <a:lnTo>
                      <a:pt x="820" y="438"/>
                    </a:lnTo>
                    <a:lnTo>
                      <a:pt x="816" y="432"/>
                    </a:lnTo>
                    <a:lnTo>
                      <a:pt x="812" y="426"/>
                    </a:lnTo>
                    <a:lnTo>
                      <a:pt x="804" y="420"/>
                    </a:lnTo>
                    <a:lnTo>
                      <a:pt x="796" y="416"/>
                    </a:lnTo>
                    <a:lnTo>
                      <a:pt x="786" y="412"/>
                    </a:lnTo>
                    <a:lnTo>
                      <a:pt x="786" y="412"/>
                    </a:lnTo>
                    <a:lnTo>
                      <a:pt x="768" y="406"/>
                    </a:lnTo>
                    <a:lnTo>
                      <a:pt x="750" y="400"/>
                    </a:lnTo>
                    <a:lnTo>
                      <a:pt x="716" y="382"/>
                    </a:lnTo>
                    <a:lnTo>
                      <a:pt x="716" y="382"/>
                    </a:lnTo>
                    <a:lnTo>
                      <a:pt x="708" y="376"/>
                    </a:lnTo>
                    <a:lnTo>
                      <a:pt x="700" y="370"/>
                    </a:lnTo>
                    <a:lnTo>
                      <a:pt x="696" y="362"/>
                    </a:lnTo>
                    <a:lnTo>
                      <a:pt x="696" y="354"/>
                    </a:lnTo>
                    <a:lnTo>
                      <a:pt x="696" y="344"/>
                    </a:lnTo>
                    <a:lnTo>
                      <a:pt x="696" y="336"/>
                    </a:lnTo>
                    <a:lnTo>
                      <a:pt x="702" y="320"/>
                    </a:lnTo>
                    <a:lnTo>
                      <a:pt x="702" y="320"/>
                    </a:lnTo>
                    <a:lnTo>
                      <a:pt x="710" y="308"/>
                    </a:lnTo>
                    <a:lnTo>
                      <a:pt x="720" y="298"/>
                    </a:lnTo>
                    <a:lnTo>
                      <a:pt x="732" y="290"/>
                    </a:lnTo>
                    <a:lnTo>
                      <a:pt x="738" y="288"/>
                    </a:lnTo>
                    <a:lnTo>
                      <a:pt x="744" y="288"/>
                    </a:lnTo>
                    <a:lnTo>
                      <a:pt x="744" y="288"/>
                    </a:lnTo>
                    <a:lnTo>
                      <a:pt x="750" y="290"/>
                    </a:lnTo>
                    <a:lnTo>
                      <a:pt x="756" y="292"/>
                    </a:lnTo>
                    <a:lnTo>
                      <a:pt x="768" y="302"/>
                    </a:lnTo>
                    <a:lnTo>
                      <a:pt x="778" y="312"/>
                    </a:lnTo>
                    <a:lnTo>
                      <a:pt x="786" y="326"/>
                    </a:lnTo>
                    <a:lnTo>
                      <a:pt x="786" y="326"/>
                    </a:lnTo>
                    <a:lnTo>
                      <a:pt x="790" y="340"/>
                    </a:lnTo>
                    <a:lnTo>
                      <a:pt x="790" y="354"/>
                    </a:lnTo>
                    <a:lnTo>
                      <a:pt x="788" y="388"/>
                    </a:lnTo>
                    <a:lnTo>
                      <a:pt x="788" y="388"/>
                    </a:lnTo>
                    <a:lnTo>
                      <a:pt x="796" y="390"/>
                    </a:lnTo>
                    <a:lnTo>
                      <a:pt x="802" y="390"/>
                    </a:lnTo>
                    <a:lnTo>
                      <a:pt x="808" y="388"/>
                    </a:lnTo>
                    <a:lnTo>
                      <a:pt x="814" y="386"/>
                    </a:lnTo>
                    <a:lnTo>
                      <a:pt x="818" y="382"/>
                    </a:lnTo>
                    <a:lnTo>
                      <a:pt x="820" y="376"/>
                    </a:lnTo>
                    <a:lnTo>
                      <a:pt x="824" y="362"/>
                    </a:lnTo>
                    <a:lnTo>
                      <a:pt x="824" y="362"/>
                    </a:lnTo>
                    <a:lnTo>
                      <a:pt x="824" y="338"/>
                    </a:lnTo>
                    <a:lnTo>
                      <a:pt x="822" y="316"/>
                    </a:lnTo>
                    <a:lnTo>
                      <a:pt x="818" y="294"/>
                    </a:lnTo>
                    <a:lnTo>
                      <a:pt x="810" y="276"/>
                    </a:lnTo>
                    <a:lnTo>
                      <a:pt x="798" y="260"/>
                    </a:lnTo>
                    <a:lnTo>
                      <a:pt x="786" y="246"/>
                    </a:lnTo>
                    <a:lnTo>
                      <a:pt x="770" y="238"/>
                    </a:lnTo>
                    <a:lnTo>
                      <a:pt x="762" y="236"/>
                    </a:lnTo>
                    <a:lnTo>
                      <a:pt x="754" y="234"/>
                    </a:lnTo>
                    <a:lnTo>
                      <a:pt x="754" y="234"/>
                    </a:lnTo>
                    <a:lnTo>
                      <a:pt x="738" y="234"/>
                    </a:lnTo>
                    <a:lnTo>
                      <a:pt x="722" y="236"/>
                    </a:lnTo>
                    <a:lnTo>
                      <a:pt x="708" y="240"/>
                    </a:lnTo>
                    <a:lnTo>
                      <a:pt x="702" y="244"/>
                    </a:lnTo>
                    <a:lnTo>
                      <a:pt x="700" y="248"/>
                    </a:lnTo>
                    <a:lnTo>
                      <a:pt x="700" y="248"/>
                    </a:lnTo>
                    <a:lnTo>
                      <a:pt x="686" y="274"/>
                    </a:lnTo>
                    <a:lnTo>
                      <a:pt x="674" y="302"/>
                    </a:lnTo>
                    <a:lnTo>
                      <a:pt x="652" y="358"/>
                    </a:lnTo>
                    <a:lnTo>
                      <a:pt x="652" y="358"/>
                    </a:lnTo>
                    <a:lnTo>
                      <a:pt x="602" y="354"/>
                    </a:lnTo>
                    <a:lnTo>
                      <a:pt x="602" y="354"/>
                    </a:lnTo>
                    <a:lnTo>
                      <a:pt x="592" y="310"/>
                    </a:lnTo>
                    <a:lnTo>
                      <a:pt x="586" y="290"/>
                    </a:lnTo>
                    <a:lnTo>
                      <a:pt x="578" y="272"/>
                    </a:lnTo>
                    <a:lnTo>
                      <a:pt x="578" y="272"/>
                    </a:lnTo>
                    <a:lnTo>
                      <a:pt x="574" y="266"/>
                    </a:lnTo>
                    <a:lnTo>
                      <a:pt x="568" y="260"/>
                    </a:lnTo>
                    <a:lnTo>
                      <a:pt x="552" y="252"/>
                    </a:lnTo>
                    <a:lnTo>
                      <a:pt x="538" y="246"/>
                    </a:lnTo>
                    <a:lnTo>
                      <a:pt x="532" y="244"/>
                    </a:lnTo>
                    <a:lnTo>
                      <a:pt x="530" y="244"/>
                    </a:lnTo>
                    <a:lnTo>
                      <a:pt x="530" y="244"/>
                    </a:lnTo>
                    <a:lnTo>
                      <a:pt x="518" y="260"/>
                    </a:lnTo>
                    <a:lnTo>
                      <a:pt x="506" y="278"/>
                    </a:lnTo>
                    <a:lnTo>
                      <a:pt x="496" y="296"/>
                    </a:lnTo>
                    <a:lnTo>
                      <a:pt x="492" y="314"/>
                    </a:lnTo>
                    <a:lnTo>
                      <a:pt x="492" y="314"/>
                    </a:lnTo>
                    <a:lnTo>
                      <a:pt x="488" y="336"/>
                    </a:lnTo>
                    <a:lnTo>
                      <a:pt x="488" y="346"/>
                    </a:lnTo>
                    <a:lnTo>
                      <a:pt x="490" y="356"/>
                    </a:lnTo>
                    <a:lnTo>
                      <a:pt x="494" y="368"/>
                    </a:lnTo>
                    <a:lnTo>
                      <a:pt x="500" y="376"/>
                    </a:lnTo>
                    <a:lnTo>
                      <a:pt x="508" y="384"/>
                    </a:lnTo>
                    <a:lnTo>
                      <a:pt x="520" y="392"/>
                    </a:lnTo>
                    <a:lnTo>
                      <a:pt x="520" y="392"/>
                    </a:lnTo>
                    <a:lnTo>
                      <a:pt x="522" y="390"/>
                    </a:lnTo>
                    <a:lnTo>
                      <a:pt x="528" y="386"/>
                    </a:lnTo>
                    <a:lnTo>
                      <a:pt x="528" y="386"/>
                    </a:lnTo>
                    <a:lnTo>
                      <a:pt x="516" y="372"/>
                    </a:lnTo>
                    <a:lnTo>
                      <a:pt x="512" y="366"/>
                    </a:lnTo>
                    <a:lnTo>
                      <a:pt x="510" y="358"/>
                    </a:lnTo>
                    <a:lnTo>
                      <a:pt x="510" y="358"/>
                    </a:lnTo>
                    <a:lnTo>
                      <a:pt x="508" y="344"/>
                    </a:lnTo>
                    <a:lnTo>
                      <a:pt x="510" y="328"/>
                    </a:lnTo>
                    <a:lnTo>
                      <a:pt x="512" y="314"/>
                    </a:lnTo>
                    <a:lnTo>
                      <a:pt x="516" y="298"/>
                    </a:lnTo>
                    <a:lnTo>
                      <a:pt x="516" y="298"/>
                    </a:lnTo>
                    <a:lnTo>
                      <a:pt x="518" y="296"/>
                    </a:lnTo>
                    <a:lnTo>
                      <a:pt x="522" y="294"/>
                    </a:lnTo>
                    <a:lnTo>
                      <a:pt x="532" y="292"/>
                    </a:lnTo>
                    <a:lnTo>
                      <a:pt x="542" y="290"/>
                    </a:lnTo>
                    <a:lnTo>
                      <a:pt x="546" y="290"/>
                    </a:lnTo>
                    <a:lnTo>
                      <a:pt x="550" y="292"/>
                    </a:lnTo>
                    <a:lnTo>
                      <a:pt x="550" y="292"/>
                    </a:lnTo>
                    <a:lnTo>
                      <a:pt x="558" y="304"/>
                    </a:lnTo>
                    <a:lnTo>
                      <a:pt x="564" y="318"/>
                    </a:lnTo>
                    <a:lnTo>
                      <a:pt x="570" y="332"/>
                    </a:lnTo>
                    <a:lnTo>
                      <a:pt x="574" y="346"/>
                    </a:lnTo>
                    <a:lnTo>
                      <a:pt x="574" y="346"/>
                    </a:lnTo>
                    <a:lnTo>
                      <a:pt x="574" y="354"/>
                    </a:lnTo>
                    <a:lnTo>
                      <a:pt x="570" y="360"/>
                    </a:lnTo>
                    <a:lnTo>
                      <a:pt x="560" y="374"/>
                    </a:lnTo>
                    <a:lnTo>
                      <a:pt x="560" y="374"/>
                    </a:lnTo>
                    <a:lnTo>
                      <a:pt x="534" y="396"/>
                    </a:lnTo>
                    <a:lnTo>
                      <a:pt x="522" y="406"/>
                    </a:lnTo>
                    <a:lnTo>
                      <a:pt x="510" y="418"/>
                    </a:lnTo>
                    <a:lnTo>
                      <a:pt x="510" y="418"/>
                    </a:lnTo>
                    <a:lnTo>
                      <a:pt x="504" y="428"/>
                    </a:lnTo>
                    <a:lnTo>
                      <a:pt x="498" y="440"/>
                    </a:lnTo>
                    <a:lnTo>
                      <a:pt x="494" y="450"/>
                    </a:lnTo>
                    <a:lnTo>
                      <a:pt x="494" y="454"/>
                    </a:lnTo>
                    <a:lnTo>
                      <a:pt x="494" y="456"/>
                    </a:lnTo>
                    <a:lnTo>
                      <a:pt x="494" y="456"/>
                    </a:lnTo>
                    <a:lnTo>
                      <a:pt x="514" y="476"/>
                    </a:lnTo>
                    <a:lnTo>
                      <a:pt x="526" y="488"/>
                    </a:lnTo>
                    <a:lnTo>
                      <a:pt x="536" y="496"/>
                    </a:lnTo>
                    <a:lnTo>
                      <a:pt x="548" y="504"/>
                    </a:lnTo>
                    <a:lnTo>
                      <a:pt x="562" y="510"/>
                    </a:lnTo>
                    <a:lnTo>
                      <a:pt x="576" y="514"/>
                    </a:lnTo>
                    <a:lnTo>
                      <a:pt x="594" y="514"/>
                    </a:lnTo>
                    <a:lnTo>
                      <a:pt x="594" y="514"/>
                    </a:lnTo>
                    <a:lnTo>
                      <a:pt x="644" y="506"/>
                    </a:lnTo>
                    <a:lnTo>
                      <a:pt x="670" y="500"/>
                    </a:lnTo>
                    <a:lnTo>
                      <a:pt x="694" y="494"/>
                    </a:lnTo>
                    <a:lnTo>
                      <a:pt x="718" y="486"/>
                    </a:lnTo>
                    <a:lnTo>
                      <a:pt x="742" y="474"/>
                    </a:lnTo>
                    <a:lnTo>
                      <a:pt x="766" y="460"/>
                    </a:lnTo>
                    <a:lnTo>
                      <a:pt x="788" y="444"/>
                    </a:lnTo>
                    <a:lnTo>
                      <a:pt x="788" y="444"/>
                    </a:lnTo>
                    <a:lnTo>
                      <a:pt x="792" y="460"/>
                    </a:lnTo>
                    <a:lnTo>
                      <a:pt x="792" y="466"/>
                    </a:lnTo>
                    <a:lnTo>
                      <a:pt x="792" y="466"/>
                    </a:lnTo>
                    <a:lnTo>
                      <a:pt x="734" y="494"/>
                    </a:lnTo>
                    <a:lnTo>
                      <a:pt x="706" y="506"/>
                    </a:lnTo>
                    <a:lnTo>
                      <a:pt x="676" y="518"/>
                    </a:lnTo>
                    <a:lnTo>
                      <a:pt x="646" y="528"/>
                    </a:lnTo>
                    <a:lnTo>
                      <a:pt x="614" y="534"/>
                    </a:lnTo>
                    <a:lnTo>
                      <a:pt x="580" y="538"/>
                    </a:lnTo>
                    <a:lnTo>
                      <a:pt x="564" y="536"/>
                    </a:lnTo>
                    <a:lnTo>
                      <a:pt x="546" y="534"/>
                    </a:lnTo>
                    <a:lnTo>
                      <a:pt x="546" y="534"/>
                    </a:lnTo>
                    <a:lnTo>
                      <a:pt x="558" y="548"/>
                    </a:lnTo>
                    <a:lnTo>
                      <a:pt x="570" y="560"/>
                    </a:lnTo>
                    <a:lnTo>
                      <a:pt x="582" y="566"/>
                    </a:lnTo>
                    <a:lnTo>
                      <a:pt x="596" y="570"/>
                    </a:lnTo>
                    <a:lnTo>
                      <a:pt x="608" y="572"/>
                    </a:lnTo>
                    <a:lnTo>
                      <a:pt x="622" y="570"/>
                    </a:lnTo>
                    <a:lnTo>
                      <a:pt x="634" y="568"/>
                    </a:lnTo>
                    <a:lnTo>
                      <a:pt x="648" y="564"/>
                    </a:lnTo>
                    <a:lnTo>
                      <a:pt x="648" y="564"/>
                    </a:lnTo>
                    <a:lnTo>
                      <a:pt x="672" y="554"/>
                    </a:lnTo>
                    <a:lnTo>
                      <a:pt x="696" y="544"/>
                    </a:lnTo>
                    <a:lnTo>
                      <a:pt x="742" y="520"/>
                    </a:lnTo>
                    <a:lnTo>
                      <a:pt x="742" y="520"/>
                    </a:lnTo>
                    <a:lnTo>
                      <a:pt x="762" y="514"/>
                    </a:lnTo>
                    <a:lnTo>
                      <a:pt x="782" y="510"/>
                    </a:lnTo>
                    <a:lnTo>
                      <a:pt x="782" y="510"/>
                    </a:lnTo>
                    <a:lnTo>
                      <a:pt x="786" y="522"/>
                    </a:lnTo>
                    <a:lnTo>
                      <a:pt x="786" y="522"/>
                    </a:lnTo>
                    <a:lnTo>
                      <a:pt x="698" y="578"/>
                    </a:lnTo>
                    <a:lnTo>
                      <a:pt x="654" y="604"/>
                    </a:lnTo>
                    <a:lnTo>
                      <a:pt x="608" y="630"/>
                    </a:lnTo>
                    <a:lnTo>
                      <a:pt x="608" y="630"/>
                    </a:lnTo>
                    <a:lnTo>
                      <a:pt x="604" y="630"/>
                    </a:lnTo>
                    <a:lnTo>
                      <a:pt x="598" y="630"/>
                    </a:lnTo>
                    <a:lnTo>
                      <a:pt x="582" y="626"/>
                    </a:lnTo>
                    <a:lnTo>
                      <a:pt x="568" y="618"/>
                    </a:lnTo>
                    <a:lnTo>
                      <a:pt x="554" y="608"/>
                    </a:lnTo>
                    <a:lnTo>
                      <a:pt x="554" y="608"/>
                    </a:lnTo>
                    <a:lnTo>
                      <a:pt x="540" y="594"/>
                    </a:lnTo>
                    <a:lnTo>
                      <a:pt x="528" y="578"/>
                    </a:lnTo>
                    <a:lnTo>
                      <a:pt x="504" y="546"/>
                    </a:lnTo>
                    <a:lnTo>
                      <a:pt x="504" y="546"/>
                    </a:lnTo>
                    <a:close/>
                    <a:moveTo>
                      <a:pt x="1078" y="1054"/>
                    </a:moveTo>
                    <a:lnTo>
                      <a:pt x="1078" y="1054"/>
                    </a:lnTo>
                    <a:lnTo>
                      <a:pt x="1084" y="1012"/>
                    </a:lnTo>
                    <a:lnTo>
                      <a:pt x="1086" y="970"/>
                    </a:lnTo>
                    <a:lnTo>
                      <a:pt x="1084" y="930"/>
                    </a:lnTo>
                    <a:lnTo>
                      <a:pt x="1078" y="892"/>
                    </a:lnTo>
                    <a:lnTo>
                      <a:pt x="1068" y="854"/>
                    </a:lnTo>
                    <a:lnTo>
                      <a:pt x="1052" y="818"/>
                    </a:lnTo>
                    <a:lnTo>
                      <a:pt x="1032" y="784"/>
                    </a:lnTo>
                    <a:lnTo>
                      <a:pt x="1008" y="750"/>
                    </a:lnTo>
                    <a:lnTo>
                      <a:pt x="1008" y="750"/>
                    </a:lnTo>
                    <a:lnTo>
                      <a:pt x="1040" y="826"/>
                    </a:lnTo>
                    <a:lnTo>
                      <a:pt x="1056" y="866"/>
                    </a:lnTo>
                    <a:lnTo>
                      <a:pt x="1066" y="904"/>
                    </a:lnTo>
                    <a:lnTo>
                      <a:pt x="1070" y="924"/>
                    </a:lnTo>
                    <a:lnTo>
                      <a:pt x="1072" y="944"/>
                    </a:lnTo>
                    <a:lnTo>
                      <a:pt x="1074" y="966"/>
                    </a:lnTo>
                    <a:lnTo>
                      <a:pt x="1072" y="986"/>
                    </a:lnTo>
                    <a:lnTo>
                      <a:pt x="1070" y="1006"/>
                    </a:lnTo>
                    <a:lnTo>
                      <a:pt x="1064" y="1028"/>
                    </a:lnTo>
                    <a:lnTo>
                      <a:pt x="1056" y="1050"/>
                    </a:lnTo>
                    <a:lnTo>
                      <a:pt x="1046" y="1070"/>
                    </a:lnTo>
                    <a:lnTo>
                      <a:pt x="1046" y="1070"/>
                    </a:lnTo>
                    <a:lnTo>
                      <a:pt x="1108" y="1080"/>
                    </a:lnTo>
                    <a:lnTo>
                      <a:pt x="1108" y="1080"/>
                    </a:lnTo>
                    <a:lnTo>
                      <a:pt x="1078" y="1054"/>
                    </a:lnTo>
                    <a:lnTo>
                      <a:pt x="1078" y="1054"/>
                    </a:lnTo>
                    <a:close/>
                    <a:moveTo>
                      <a:pt x="880" y="490"/>
                    </a:moveTo>
                    <a:lnTo>
                      <a:pt x="880" y="490"/>
                    </a:lnTo>
                    <a:lnTo>
                      <a:pt x="870" y="496"/>
                    </a:lnTo>
                    <a:lnTo>
                      <a:pt x="870" y="496"/>
                    </a:lnTo>
                    <a:lnTo>
                      <a:pt x="888" y="520"/>
                    </a:lnTo>
                    <a:lnTo>
                      <a:pt x="908" y="542"/>
                    </a:lnTo>
                    <a:lnTo>
                      <a:pt x="908" y="542"/>
                    </a:lnTo>
                    <a:lnTo>
                      <a:pt x="912" y="544"/>
                    </a:lnTo>
                    <a:lnTo>
                      <a:pt x="918" y="544"/>
                    </a:lnTo>
                    <a:lnTo>
                      <a:pt x="932" y="542"/>
                    </a:lnTo>
                    <a:lnTo>
                      <a:pt x="932" y="542"/>
                    </a:lnTo>
                    <a:lnTo>
                      <a:pt x="928" y="526"/>
                    </a:lnTo>
                    <a:lnTo>
                      <a:pt x="928" y="520"/>
                    </a:lnTo>
                    <a:lnTo>
                      <a:pt x="924" y="514"/>
                    </a:lnTo>
                    <a:lnTo>
                      <a:pt x="924" y="514"/>
                    </a:lnTo>
                    <a:lnTo>
                      <a:pt x="914" y="508"/>
                    </a:lnTo>
                    <a:lnTo>
                      <a:pt x="902" y="502"/>
                    </a:lnTo>
                    <a:lnTo>
                      <a:pt x="880" y="490"/>
                    </a:lnTo>
                    <a:lnTo>
                      <a:pt x="880" y="490"/>
                    </a:lnTo>
                    <a:close/>
                  </a:path>
                </a:pathLst>
              </a:cu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06" tIns="146165" rIns="182706" bIns="146165" numCol="1" spcCol="0" rtlCol="0" fromWordArt="0" anchor="t" anchorCtr="0" forceAA="0" compatLnSpc="1">
                <a:prstTxWarp prst="textNoShape">
                  <a:avLst/>
                </a:prstTxWarp>
                <a:noAutofit/>
              </a:bodyPr>
              <a:lstStyle/>
              <a:p>
                <a:pPr marL="0" marR="0" lvl="0" indent="0" algn="ctr" defTabSz="913111" rtl="0" eaLnBrk="1" fontAlgn="base" latinLnBrk="0" hangingPunct="1">
                  <a:lnSpc>
                    <a:spcPct val="90000"/>
                  </a:lnSpc>
                  <a:spcBef>
                    <a:spcPct val="0"/>
                  </a:spcBef>
                  <a:spcAft>
                    <a:spcPct val="0"/>
                  </a:spcAft>
                  <a:buClrTx/>
                  <a:buSzTx/>
                  <a:buFontTx/>
                  <a:buNone/>
                  <a:tabLst/>
                  <a:defRPr/>
                </a:pPr>
                <a:endParaRPr kumimoji="0" lang="en-US" sz="1998" b="0" i="0" u="none" strike="noStrike" kern="1200" cap="none" spc="-50" normalizeH="0" baseline="0" noProof="0">
                  <a:ln>
                    <a:noFill/>
                  </a:ln>
                  <a:gradFill>
                    <a:gsLst>
                      <a:gs pos="1250">
                        <a:srgbClr val="EFEFEF"/>
                      </a:gs>
                      <a:gs pos="10417">
                        <a:srgbClr val="EFEFEF"/>
                      </a:gs>
                    </a:gsLst>
                    <a:lin ang="5400000" scaled="0"/>
                  </a:gradFill>
                  <a:effectLst/>
                  <a:uLnTx/>
                  <a:uFillTx/>
                  <a:latin typeface="Segoe UI Light"/>
                  <a:ea typeface="+mn-ea"/>
                  <a:cs typeface="+mn-cs"/>
                </a:endParaRPr>
              </a:p>
            </p:txBody>
          </p:sp>
        </p:grpSp>
      </p:grpSp>
      <p:grpSp>
        <p:nvGrpSpPr>
          <p:cNvPr id="24" name="Group 23">
            <a:extLst>
              <a:ext uri="{FF2B5EF4-FFF2-40B4-BE49-F238E27FC236}">
                <a16:creationId xmlns:a16="http://schemas.microsoft.com/office/drawing/2014/main" id="{20A24230-FAAD-4142-93D9-29BD7408BC32}"/>
              </a:ext>
            </a:extLst>
          </p:cNvPr>
          <p:cNvGrpSpPr/>
          <p:nvPr/>
        </p:nvGrpSpPr>
        <p:grpSpPr>
          <a:xfrm>
            <a:off x="2479889" y="3223015"/>
            <a:ext cx="1164272" cy="187645"/>
            <a:chOff x="2479889" y="3223015"/>
            <a:chExt cx="1164272" cy="187645"/>
          </a:xfrm>
        </p:grpSpPr>
        <p:sp>
          <p:nvSpPr>
            <p:cNvPr id="712" name="Rectangle 711">
              <a:extLst>
                <a:ext uri="{FF2B5EF4-FFF2-40B4-BE49-F238E27FC236}">
                  <a16:creationId xmlns:a16="http://schemas.microsoft.com/office/drawing/2014/main" id="{165F883C-3213-47A6-9EAA-9E6D0433D0A6}"/>
                </a:ext>
              </a:extLst>
            </p:cNvPr>
            <p:cNvSpPr/>
            <p:nvPr/>
          </p:nvSpPr>
          <p:spPr>
            <a:xfrm>
              <a:off x="2479889" y="3223015"/>
              <a:ext cx="1164272" cy="187645"/>
            </a:xfrm>
            <a:prstGeom prst="rect">
              <a:avLst/>
            </a:prstGeom>
            <a:solidFill>
              <a:schemeClr val="bg1"/>
            </a:solidFill>
            <a:ln w="14224">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37160" tIns="9144" rIns="45720" bIns="9144" rtlCol="0" anchor="ctr">
              <a:noAutofit/>
            </a:bodyPr>
            <a:lstStyle/>
            <a:p>
              <a:pPr marL="114300" marR="0" lvl="0" indent="0" algn="l" defTabSz="914400" rtl="0" eaLnBrk="1" fontAlgn="auto" latinLnBrk="0" hangingPunct="1">
                <a:lnSpc>
                  <a:spcPct val="97000"/>
                </a:lnSpc>
                <a:spcBef>
                  <a:spcPts val="0"/>
                </a:spcBef>
                <a:spcAft>
                  <a:spcPts val="0"/>
                </a:spcAft>
                <a:buClrTx/>
                <a:buSzTx/>
                <a:buFontTx/>
                <a:buNone/>
                <a:tabLst/>
                <a:defRPr/>
              </a:pPr>
              <a:r>
                <a:rPr kumimoji="0" lang="en-US" sz="80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NGFW</a:t>
              </a:r>
            </a:p>
          </p:txBody>
        </p:sp>
        <p:pic>
          <p:nvPicPr>
            <p:cNvPr id="677" name="Graphic 676">
              <a:extLst>
                <a:ext uri="{FF2B5EF4-FFF2-40B4-BE49-F238E27FC236}">
                  <a16:creationId xmlns:a16="http://schemas.microsoft.com/office/drawing/2014/main" id="{DD69935D-7AC7-4CFD-AD89-E5E87B0675FD}"/>
                </a:ext>
              </a:extLst>
            </p:cNvPr>
            <p:cNvPicPr>
              <a:picLocks noChangeAspect="1"/>
            </p:cNvPicPr>
            <p:nvPr/>
          </p:nvPicPr>
          <p:blipFill>
            <a:blip r:embed="rId64" cstate="email">
              <a:extLst>
                <a:ext uri="{28A0092B-C50C-407E-A947-70E740481C1C}">
                  <a14:useLocalDpi xmlns:a14="http://schemas.microsoft.com/office/drawing/2010/main"/>
                </a:ext>
                <a:ext uri="{96DAC541-7B7A-43D3-8B79-37D633B846F1}">
                  <asvg:svgBlip xmlns:asvg="http://schemas.microsoft.com/office/drawing/2016/SVG/main" r:embed="rId124"/>
                </a:ext>
              </a:extLst>
            </a:blip>
            <a:stretch>
              <a:fillRect/>
            </a:stretch>
          </p:blipFill>
          <p:spPr>
            <a:xfrm>
              <a:off x="3412268" y="3248214"/>
              <a:ext cx="155363" cy="144264"/>
            </a:xfrm>
            <a:prstGeom prst="rect">
              <a:avLst/>
            </a:prstGeom>
          </p:spPr>
        </p:pic>
        <p:sp>
          <p:nvSpPr>
            <p:cNvPr id="719" name="Commitments_EC4D">
              <a:extLst>
                <a:ext uri="{FF2B5EF4-FFF2-40B4-BE49-F238E27FC236}">
                  <a16:creationId xmlns:a16="http://schemas.microsoft.com/office/drawing/2014/main" id="{C958996F-57E6-494D-B883-4E65280A7B8B}"/>
                </a:ext>
              </a:extLst>
            </p:cNvPr>
            <p:cNvSpPr>
              <a:spLocks noChangeAspect="1" noEditPoints="1"/>
            </p:cNvSpPr>
            <p:nvPr/>
          </p:nvSpPr>
          <p:spPr bwMode="auto">
            <a:xfrm>
              <a:off x="2541886" y="3271543"/>
              <a:ext cx="110871" cy="90284"/>
            </a:xfrm>
            <a:custGeom>
              <a:avLst/>
              <a:gdLst>
                <a:gd name="T0" fmla="*/ 56 w 3762"/>
                <a:gd name="T1" fmla="*/ 1280 h 3526"/>
                <a:gd name="T2" fmla="*/ 1246 w 3762"/>
                <a:gd name="T3" fmla="*/ 30 h 3526"/>
                <a:gd name="T4" fmla="*/ 1589 w 3762"/>
                <a:gd name="T5" fmla="*/ 313 h 3526"/>
                <a:gd name="T6" fmla="*/ 104 w 3762"/>
                <a:gd name="T7" fmla="*/ 2297 h 3526"/>
                <a:gd name="T8" fmla="*/ 698 w 3762"/>
                <a:gd name="T9" fmla="*/ 2078 h 3526"/>
                <a:gd name="T10" fmla="*/ 323 w 3762"/>
                <a:gd name="T11" fmla="*/ 1703 h 3526"/>
                <a:gd name="T12" fmla="*/ 2479 w 3762"/>
                <a:gd name="T13" fmla="*/ 2578 h 3526"/>
                <a:gd name="T14" fmla="*/ 3073 w 3762"/>
                <a:gd name="T15" fmla="*/ 2797 h 3526"/>
                <a:gd name="T16" fmla="*/ 2854 w 3762"/>
                <a:gd name="T17" fmla="*/ 2203 h 3526"/>
                <a:gd name="T18" fmla="*/ 1823 w 3762"/>
                <a:gd name="T19" fmla="*/ 3422 h 3526"/>
                <a:gd name="T20" fmla="*/ 2198 w 3762"/>
                <a:gd name="T21" fmla="*/ 3047 h 3526"/>
                <a:gd name="T22" fmla="*/ 2698 w 3762"/>
                <a:gd name="T23" fmla="*/ 3172 h 3526"/>
                <a:gd name="T24" fmla="*/ 2479 w 3762"/>
                <a:gd name="T25" fmla="*/ 2578 h 3526"/>
                <a:gd name="T26" fmla="*/ 479 w 3762"/>
                <a:gd name="T27" fmla="*/ 2672 h 3526"/>
                <a:gd name="T28" fmla="*/ 1073 w 3762"/>
                <a:gd name="T29" fmla="*/ 2453 h 3526"/>
                <a:gd name="T30" fmla="*/ 698 w 3762"/>
                <a:gd name="T31" fmla="*/ 2078 h 3526"/>
                <a:gd name="T32" fmla="*/ 854 w 3762"/>
                <a:gd name="T33" fmla="*/ 2672 h 3526"/>
                <a:gd name="T34" fmla="*/ 1229 w 3762"/>
                <a:gd name="T35" fmla="*/ 3047 h 3526"/>
                <a:gd name="T36" fmla="*/ 1448 w 3762"/>
                <a:gd name="T37" fmla="*/ 2453 h 3526"/>
                <a:gd name="T38" fmla="*/ 854 w 3762"/>
                <a:gd name="T39" fmla="*/ 2672 h 3526"/>
                <a:gd name="T40" fmla="*/ 1229 w 3762"/>
                <a:gd name="T41" fmla="*/ 3422 h 3526"/>
                <a:gd name="T42" fmla="*/ 1823 w 3762"/>
                <a:gd name="T43" fmla="*/ 3203 h 3526"/>
                <a:gd name="T44" fmla="*/ 1448 w 3762"/>
                <a:gd name="T45" fmla="*/ 2828 h 3526"/>
                <a:gd name="T46" fmla="*/ 3214 w 3762"/>
                <a:gd name="T47" fmla="*/ 1813 h 3526"/>
                <a:gd name="T48" fmla="*/ 3746 w 3762"/>
                <a:gd name="T49" fmla="*/ 1220 h 3526"/>
                <a:gd name="T50" fmla="*/ 2526 w 3762"/>
                <a:gd name="T51" fmla="*/ 0 h 3526"/>
                <a:gd name="T52" fmla="*/ 1412 w 3762"/>
                <a:gd name="T53" fmla="*/ 385 h 3526"/>
                <a:gd name="T54" fmla="*/ 1026 w 3762"/>
                <a:gd name="T55" fmla="*/ 1250 h 3526"/>
                <a:gd name="T56" fmla="*/ 1276 w 3762"/>
                <a:gd name="T57" fmla="*/ 1500 h 3526"/>
                <a:gd name="T58" fmla="*/ 2026 w 3762"/>
                <a:gd name="T59" fmla="*/ 750 h 3526"/>
                <a:gd name="T60" fmla="*/ 3448 w 3762"/>
                <a:gd name="T61" fmla="*/ 2047 h 3526"/>
                <a:gd name="T62" fmla="*/ 3071 w 3762"/>
                <a:gd name="T63" fmla="*/ 2420 h 3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62" h="3526">
                  <a:moveTo>
                    <a:pt x="401" y="1625"/>
                  </a:moveTo>
                  <a:cubicBezTo>
                    <a:pt x="56" y="1280"/>
                    <a:pt x="56" y="1280"/>
                    <a:pt x="56" y="1280"/>
                  </a:cubicBezTo>
                  <a:cubicBezTo>
                    <a:pt x="40" y="1264"/>
                    <a:pt x="40" y="1236"/>
                    <a:pt x="56" y="1220"/>
                  </a:cubicBezTo>
                  <a:cubicBezTo>
                    <a:pt x="1246" y="30"/>
                    <a:pt x="1246" y="30"/>
                    <a:pt x="1246" y="30"/>
                  </a:cubicBezTo>
                  <a:cubicBezTo>
                    <a:pt x="1262" y="14"/>
                    <a:pt x="1290" y="14"/>
                    <a:pt x="1306" y="30"/>
                  </a:cubicBezTo>
                  <a:cubicBezTo>
                    <a:pt x="1589" y="313"/>
                    <a:pt x="1589" y="313"/>
                    <a:pt x="1589" y="313"/>
                  </a:cubicBezTo>
                  <a:moveTo>
                    <a:pt x="104" y="1922"/>
                  </a:moveTo>
                  <a:cubicBezTo>
                    <a:pt x="0" y="2026"/>
                    <a:pt x="0" y="2194"/>
                    <a:pt x="104" y="2297"/>
                  </a:cubicBezTo>
                  <a:cubicBezTo>
                    <a:pt x="207" y="2401"/>
                    <a:pt x="375" y="2401"/>
                    <a:pt x="479" y="2297"/>
                  </a:cubicBezTo>
                  <a:cubicBezTo>
                    <a:pt x="698" y="2078"/>
                    <a:pt x="698" y="2078"/>
                    <a:pt x="698" y="2078"/>
                  </a:cubicBezTo>
                  <a:cubicBezTo>
                    <a:pt x="802" y="1974"/>
                    <a:pt x="802" y="1806"/>
                    <a:pt x="698" y="1703"/>
                  </a:cubicBezTo>
                  <a:cubicBezTo>
                    <a:pt x="595" y="1599"/>
                    <a:pt x="427" y="1599"/>
                    <a:pt x="323" y="1703"/>
                  </a:cubicBezTo>
                  <a:lnTo>
                    <a:pt x="104" y="1922"/>
                  </a:lnTo>
                  <a:close/>
                  <a:moveTo>
                    <a:pt x="2479" y="2578"/>
                  </a:moveTo>
                  <a:cubicBezTo>
                    <a:pt x="2698" y="2797"/>
                    <a:pt x="2698" y="2797"/>
                    <a:pt x="2698" y="2797"/>
                  </a:cubicBezTo>
                  <a:cubicBezTo>
                    <a:pt x="2802" y="2901"/>
                    <a:pt x="2970" y="2901"/>
                    <a:pt x="3073" y="2797"/>
                  </a:cubicBezTo>
                  <a:cubicBezTo>
                    <a:pt x="3177" y="2694"/>
                    <a:pt x="3177" y="2526"/>
                    <a:pt x="3073" y="2422"/>
                  </a:cubicBezTo>
                  <a:cubicBezTo>
                    <a:pt x="2854" y="2203"/>
                    <a:pt x="2854" y="2203"/>
                    <a:pt x="2854" y="2203"/>
                  </a:cubicBezTo>
                  <a:moveTo>
                    <a:pt x="1714" y="3313"/>
                  </a:moveTo>
                  <a:cubicBezTo>
                    <a:pt x="1823" y="3422"/>
                    <a:pt x="1823" y="3422"/>
                    <a:pt x="1823" y="3422"/>
                  </a:cubicBezTo>
                  <a:cubicBezTo>
                    <a:pt x="1927" y="3526"/>
                    <a:pt x="2095" y="3526"/>
                    <a:pt x="2198" y="3422"/>
                  </a:cubicBezTo>
                  <a:cubicBezTo>
                    <a:pt x="2302" y="3319"/>
                    <a:pt x="2302" y="3151"/>
                    <a:pt x="2198" y="3047"/>
                  </a:cubicBezTo>
                  <a:cubicBezTo>
                    <a:pt x="2323" y="3172"/>
                    <a:pt x="2323" y="3172"/>
                    <a:pt x="2323" y="3172"/>
                  </a:cubicBezTo>
                  <a:cubicBezTo>
                    <a:pt x="2427" y="3276"/>
                    <a:pt x="2595" y="3276"/>
                    <a:pt x="2698" y="3172"/>
                  </a:cubicBezTo>
                  <a:cubicBezTo>
                    <a:pt x="2802" y="3069"/>
                    <a:pt x="2802" y="2901"/>
                    <a:pt x="2698" y="2797"/>
                  </a:cubicBezTo>
                  <a:cubicBezTo>
                    <a:pt x="2479" y="2578"/>
                    <a:pt x="2479" y="2578"/>
                    <a:pt x="2479" y="2578"/>
                  </a:cubicBezTo>
                  <a:moveTo>
                    <a:pt x="479" y="2297"/>
                  </a:moveTo>
                  <a:cubicBezTo>
                    <a:pt x="375" y="2401"/>
                    <a:pt x="375" y="2569"/>
                    <a:pt x="479" y="2672"/>
                  </a:cubicBezTo>
                  <a:cubicBezTo>
                    <a:pt x="582" y="2776"/>
                    <a:pt x="750" y="2776"/>
                    <a:pt x="854" y="2672"/>
                  </a:cubicBezTo>
                  <a:cubicBezTo>
                    <a:pt x="1073" y="2453"/>
                    <a:pt x="1073" y="2453"/>
                    <a:pt x="1073" y="2453"/>
                  </a:cubicBezTo>
                  <a:cubicBezTo>
                    <a:pt x="1177" y="2349"/>
                    <a:pt x="1177" y="2181"/>
                    <a:pt x="1073" y="2078"/>
                  </a:cubicBezTo>
                  <a:cubicBezTo>
                    <a:pt x="970" y="1974"/>
                    <a:pt x="802" y="1974"/>
                    <a:pt x="698" y="2078"/>
                  </a:cubicBezTo>
                  <a:lnTo>
                    <a:pt x="479" y="2297"/>
                  </a:lnTo>
                  <a:close/>
                  <a:moveTo>
                    <a:pt x="854" y="2672"/>
                  </a:moveTo>
                  <a:cubicBezTo>
                    <a:pt x="750" y="2776"/>
                    <a:pt x="750" y="2944"/>
                    <a:pt x="854" y="3047"/>
                  </a:cubicBezTo>
                  <a:cubicBezTo>
                    <a:pt x="957" y="3151"/>
                    <a:pt x="1125" y="3151"/>
                    <a:pt x="1229" y="3047"/>
                  </a:cubicBezTo>
                  <a:cubicBezTo>
                    <a:pt x="1448" y="2828"/>
                    <a:pt x="1448" y="2828"/>
                    <a:pt x="1448" y="2828"/>
                  </a:cubicBezTo>
                  <a:cubicBezTo>
                    <a:pt x="1552" y="2724"/>
                    <a:pt x="1552" y="2556"/>
                    <a:pt x="1448" y="2453"/>
                  </a:cubicBezTo>
                  <a:cubicBezTo>
                    <a:pt x="1345" y="2349"/>
                    <a:pt x="1177" y="2349"/>
                    <a:pt x="1073" y="2453"/>
                  </a:cubicBezTo>
                  <a:lnTo>
                    <a:pt x="854" y="2672"/>
                  </a:lnTo>
                  <a:close/>
                  <a:moveTo>
                    <a:pt x="1229" y="3047"/>
                  </a:moveTo>
                  <a:cubicBezTo>
                    <a:pt x="1125" y="3151"/>
                    <a:pt x="1125" y="3319"/>
                    <a:pt x="1229" y="3422"/>
                  </a:cubicBezTo>
                  <a:cubicBezTo>
                    <a:pt x="1332" y="3526"/>
                    <a:pt x="1500" y="3526"/>
                    <a:pt x="1604" y="3422"/>
                  </a:cubicBezTo>
                  <a:cubicBezTo>
                    <a:pt x="1823" y="3203"/>
                    <a:pt x="1823" y="3203"/>
                    <a:pt x="1823" y="3203"/>
                  </a:cubicBezTo>
                  <a:cubicBezTo>
                    <a:pt x="1927" y="3099"/>
                    <a:pt x="1927" y="2931"/>
                    <a:pt x="1823" y="2828"/>
                  </a:cubicBezTo>
                  <a:cubicBezTo>
                    <a:pt x="1720" y="2724"/>
                    <a:pt x="1552" y="2724"/>
                    <a:pt x="1448" y="2828"/>
                  </a:cubicBezTo>
                  <a:lnTo>
                    <a:pt x="1229" y="3047"/>
                  </a:lnTo>
                  <a:close/>
                  <a:moveTo>
                    <a:pt x="3214" y="1813"/>
                  </a:moveTo>
                  <a:cubicBezTo>
                    <a:pt x="3746" y="1280"/>
                    <a:pt x="3746" y="1280"/>
                    <a:pt x="3746" y="1280"/>
                  </a:cubicBezTo>
                  <a:cubicBezTo>
                    <a:pt x="3762" y="1264"/>
                    <a:pt x="3762" y="1236"/>
                    <a:pt x="3746" y="1220"/>
                  </a:cubicBezTo>
                  <a:cubicBezTo>
                    <a:pt x="2526" y="0"/>
                    <a:pt x="2526" y="0"/>
                    <a:pt x="2526" y="0"/>
                  </a:cubicBezTo>
                  <a:cubicBezTo>
                    <a:pt x="2526" y="0"/>
                    <a:pt x="2526" y="0"/>
                    <a:pt x="2526" y="0"/>
                  </a:cubicBezTo>
                  <a:cubicBezTo>
                    <a:pt x="1436" y="363"/>
                    <a:pt x="1436" y="363"/>
                    <a:pt x="1436" y="363"/>
                  </a:cubicBezTo>
                  <a:cubicBezTo>
                    <a:pt x="1426" y="367"/>
                    <a:pt x="1417" y="375"/>
                    <a:pt x="1412" y="385"/>
                  </a:cubicBezTo>
                  <a:cubicBezTo>
                    <a:pt x="1057" y="1094"/>
                    <a:pt x="1057" y="1094"/>
                    <a:pt x="1057" y="1094"/>
                  </a:cubicBezTo>
                  <a:cubicBezTo>
                    <a:pt x="1037" y="1142"/>
                    <a:pt x="1026" y="1195"/>
                    <a:pt x="1026" y="1250"/>
                  </a:cubicBezTo>
                  <a:cubicBezTo>
                    <a:pt x="1026" y="1319"/>
                    <a:pt x="1054" y="1382"/>
                    <a:pt x="1099" y="1427"/>
                  </a:cubicBezTo>
                  <a:cubicBezTo>
                    <a:pt x="1144" y="1472"/>
                    <a:pt x="1207" y="1500"/>
                    <a:pt x="1276" y="1500"/>
                  </a:cubicBezTo>
                  <a:cubicBezTo>
                    <a:pt x="1483" y="1500"/>
                    <a:pt x="1651" y="1332"/>
                    <a:pt x="1651" y="1125"/>
                  </a:cubicBezTo>
                  <a:cubicBezTo>
                    <a:pt x="1651" y="918"/>
                    <a:pt x="1819" y="750"/>
                    <a:pt x="2026" y="750"/>
                  </a:cubicBezTo>
                  <a:cubicBezTo>
                    <a:pt x="2094" y="750"/>
                    <a:pt x="2162" y="771"/>
                    <a:pt x="2214" y="813"/>
                  </a:cubicBezTo>
                  <a:cubicBezTo>
                    <a:pt x="3448" y="2047"/>
                    <a:pt x="3448" y="2047"/>
                    <a:pt x="3448" y="2047"/>
                  </a:cubicBezTo>
                  <a:cubicBezTo>
                    <a:pt x="3553" y="2152"/>
                    <a:pt x="3552" y="2321"/>
                    <a:pt x="3446" y="2425"/>
                  </a:cubicBezTo>
                  <a:cubicBezTo>
                    <a:pt x="3341" y="2527"/>
                    <a:pt x="3174" y="2523"/>
                    <a:pt x="3071" y="2420"/>
                  </a:cubicBezTo>
                  <a:cubicBezTo>
                    <a:pt x="2854" y="2203"/>
                    <a:pt x="2854" y="2203"/>
                    <a:pt x="2854" y="2203"/>
                  </a:cubicBezTo>
                </a:path>
              </a:pathLst>
            </a:custGeom>
            <a:noFill/>
            <a:ln w="63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9144" rIns="91440" bIns="914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1"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grpSp>
        <p:nvGrpSpPr>
          <p:cNvPr id="15" name="Group 14">
            <a:extLst>
              <a:ext uri="{FF2B5EF4-FFF2-40B4-BE49-F238E27FC236}">
                <a16:creationId xmlns:a16="http://schemas.microsoft.com/office/drawing/2014/main" id="{EFD24189-C621-438B-9B19-2FB6362EE70A}"/>
              </a:ext>
            </a:extLst>
          </p:cNvPr>
          <p:cNvGrpSpPr/>
          <p:nvPr/>
        </p:nvGrpSpPr>
        <p:grpSpPr>
          <a:xfrm>
            <a:off x="4093028" y="3938898"/>
            <a:ext cx="1057810" cy="241352"/>
            <a:chOff x="4155658" y="3909402"/>
            <a:chExt cx="1057810" cy="241352"/>
          </a:xfrm>
        </p:grpSpPr>
        <p:sp>
          <p:nvSpPr>
            <p:cNvPr id="665" name="Rectangle 664">
              <a:hlinkClick r:id="rId125" tooltip="Azure ExpressRoute lets you create private connections between Azure datacenters and infrastructure on your premises or in a colocation environment. ExpressRoute connections don't go over the public Internet. "/>
              <a:extLst>
                <a:ext uri="{FF2B5EF4-FFF2-40B4-BE49-F238E27FC236}">
                  <a16:creationId xmlns:a16="http://schemas.microsoft.com/office/drawing/2014/main" id="{F9889187-DF3A-4619-A6E2-E7055AEA957C}"/>
                </a:ext>
              </a:extLst>
            </p:cNvPr>
            <p:cNvSpPr/>
            <p:nvPr/>
          </p:nvSpPr>
          <p:spPr bwMode="auto">
            <a:xfrm>
              <a:off x="4155658" y="3944875"/>
              <a:ext cx="1057810" cy="178119"/>
            </a:xfrm>
            <a:prstGeom prst="rect">
              <a:avLst/>
            </a:prstGeom>
            <a:solidFill>
              <a:schemeClr val="bg2"/>
            </a:solidFill>
            <a:ln w="14224" cap="flat" cmpd="sng" algn="ctr">
              <a:solidFill>
                <a:schemeClr val="tx1"/>
              </a:solidFill>
              <a:prstDash val="solid"/>
              <a:miter lim="800000"/>
              <a:headEnd type="none" w="med" len="med"/>
              <a:tailEnd type="none" w="med" len="med"/>
            </a:ln>
            <a:effectLst/>
          </p:spPr>
          <p:txBody>
            <a:bodyPr lIns="304705" tIns="9144" rIns="0" bIns="9144" anchor="ctr" anchorCtr="0"/>
            <a:lstStyle/>
            <a:p>
              <a:pPr marL="0" marR="0" lvl="0" indent="0" algn="l" defTabSz="895740" rtl="0" eaLnBrk="1" fontAlgn="auto" latinLnBrk="0" hangingPunct="1">
                <a:lnSpc>
                  <a:spcPct val="90000"/>
                </a:lnSpc>
                <a:spcBef>
                  <a:spcPts val="0"/>
                </a:spcBef>
                <a:spcAft>
                  <a:spcPts val="0"/>
                </a:spcAft>
                <a:buClrTx/>
                <a:buSzTx/>
                <a:buFontTx/>
                <a:buNone/>
                <a:tabLst/>
                <a:defRPr/>
              </a:pPr>
              <a:r>
                <a:rPr kumimoji="0" lang="en-US" sz="800" b="0" i="0" u="none" strike="noStrike" kern="1200" cap="none" spc="0" normalizeH="0" baseline="0" noProof="0">
                  <a:ln>
                    <a:noFill/>
                  </a:ln>
                  <a:gradFill>
                    <a:gsLst>
                      <a:gs pos="0">
                        <a:srgbClr val="505050"/>
                      </a:gs>
                      <a:gs pos="100000">
                        <a:srgbClr val="505050"/>
                      </a:gs>
                    </a:gsLst>
                    <a:lin ang="5400000" scaled="1"/>
                  </a:gradFill>
                  <a:effectLst/>
                  <a:uLnTx/>
                  <a:uFillTx/>
                  <a:latin typeface="Segoe UI" panose="020B0502040204020203" pitchFamily="34" charset="0"/>
                  <a:ea typeface="+mn-ea"/>
                  <a:cs typeface="Segoe UI" panose="020B0502040204020203" pitchFamily="34" charset="0"/>
                </a:rPr>
                <a:t>Express Route</a:t>
              </a:r>
            </a:p>
          </p:txBody>
        </p:sp>
        <p:pic>
          <p:nvPicPr>
            <p:cNvPr id="669" name="Picture 227">
              <a:extLst>
                <a:ext uri="{FF2B5EF4-FFF2-40B4-BE49-F238E27FC236}">
                  <a16:creationId xmlns:a16="http://schemas.microsoft.com/office/drawing/2014/main" id="{E96E8648-A8C5-46D1-820B-621CD3841A38}"/>
                </a:ext>
              </a:extLst>
            </p:cNvPr>
            <p:cNvPicPr>
              <a:picLocks noChangeAspect="1"/>
            </p:cNvPicPr>
            <p:nvPr/>
          </p:nvPicPr>
          <p:blipFill>
            <a:blip r:embed="rId126" cstate="email">
              <a:extLst>
                <a:ext uri="{28A0092B-C50C-407E-A947-70E740481C1C}">
                  <a14:useLocalDpi xmlns:a14="http://schemas.microsoft.com/office/drawing/2010/main"/>
                </a:ext>
              </a:extLst>
            </a:blip>
            <a:stretch>
              <a:fillRect/>
            </a:stretch>
          </p:blipFill>
          <p:spPr bwMode="auto">
            <a:xfrm>
              <a:off x="4188574" y="3909402"/>
              <a:ext cx="247386" cy="241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39" name="TextBox 550">
            <a:extLst>
              <a:ext uri="{FF2B5EF4-FFF2-40B4-BE49-F238E27FC236}">
                <a16:creationId xmlns:a16="http://schemas.microsoft.com/office/drawing/2014/main" id="{25A1CD42-C2EA-4EFD-8659-36436EF9138C}"/>
              </a:ext>
            </a:extLst>
          </p:cNvPr>
          <p:cNvSpPr txBox="1"/>
          <p:nvPr/>
        </p:nvSpPr>
        <p:spPr>
          <a:xfrm>
            <a:off x="5063521" y="2874825"/>
            <a:ext cx="1247220" cy="2616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gradFill>
                  <a:gsLst>
                    <a:gs pos="0">
                      <a:srgbClr val="0078D7"/>
                    </a:gs>
                    <a:gs pos="100000">
                      <a:srgbClr val="0078D7"/>
                    </a:gs>
                  </a:gsLst>
                  <a:lin ang="5400000" scaled="1"/>
                </a:gradFill>
                <a:effectLst/>
                <a:uLnTx/>
                <a:uFillTx/>
                <a:latin typeface="Segoe UI"/>
                <a:ea typeface="+mn-ea"/>
                <a:cs typeface="+mn-cs"/>
              </a:rPr>
              <a:t>Microsoft Azure</a:t>
            </a:r>
          </a:p>
        </p:txBody>
      </p:sp>
      <p:grpSp>
        <p:nvGrpSpPr>
          <p:cNvPr id="199" name="Group 198">
            <a:extLst>
              <a:ext uri="{FF2B5EF4-FFF2-40B4-BE49-F238E27FC236}">
                <a16:creationId xmlns:a16="http://schemas.microsoft.com/office/drawing/2014/main" id="{ABF66358-FE70-4502-B1EF-A44A6770DDC9}"/>
              </a:ext>
            </a:extLst>
          </p:cNvPr>
          <p:cNvGrpSpPr/>
          <p:nvPr/>
        </p:nvGrpSpPr>
        <p:grpSpPr>
          <a:xfrm>
            <a:off x="4947501" y="3164751"/>
            <a:ext cx="1371209" cy="683351"/>
            <a:chOff x="4947501" y="3164751"/>
            <a:chExt cx="1371209" cy="683351"/>
          </a:xfrm>
        </p:grpSpPr>
        <p:sp>
          <p:nvSpPr>
            <p:cNvPr id="100" name="L-Shape 99">
              <a:hlinkClick r:id="rId127" tooltip="Azure Marketplace includes many security appliances from leading vendors among the thousands of certified, open source, and community software applications and developer services— all pre-configured for Microsoft Azure. "/>
              <a:extLst>
                <a:ext uri="{FF2B5EF4-FFF2-40B4-BE49-F238E27FC236}">
                  <a16:creationId xmlns:a16="http://schemas.microsoft.com/office/drawing/2014/main" id="{D49ECEC5-C8B8-4456-B57B-A195AA2835B9}"/>
                </a:ext>
              </a:extLst>
            </p:cNvPr>
            <p:cNvSpPr/>
            <p:nvPr/>
          </p:nvSpPr>
          <p:spPr bwMode="auto">
            <a:xfrm flipH="1" flipV="1">
              <a:off x="5021982" y="3164751"/>
              <a:ext cx="1221616" cy="683351"/>
            </a:xfrm>
            <a:prstGeom prst="corner">
              <a:avLst>
                <a:gd name="adj1" fmla="val 38559"/>
                <a:gd name="adj2" fmla="val 121668"/>
              </a:avLst>
            </a:prstGeom>
            <a:solidFill>
              <a:schemeClr val="bg1"/>
            </a:solidFill>
            <a:ln w="14224">
              <a:solidFill>
                <a:schemeClr val="bg2">
                  <a:lumMod val="9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tIns="18288" rIns="18288"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5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105" name="TextBox 104">
              <a:extLst>
                <a:ext uri="{FF2B5EF4-FFF2-40B4-BE49-F238E27FC236}">
                  <a16:creationId xmlns:a16="http://schemas.microsoft.com/office/drawing/2014/main" id="{BFCEC4A4-0230-4F56-94B0-E4C1A59D5ABE}"/>
                </a:ext>
              </a:extLst>
            </p:cNvPr>
            <p:cNvSpPr txBox="1"/>
            <p:nvPr/>
          </p:nvSpPr>
          <p:spPr>
            <a:xfrm>
              <a:off x="4947501" y="3196090"/>
              <a:ext cx="1371209" cy="192199"/>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5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Azure Marketplace</a:t>
              </a:r>
              <a:endParaRPr kumimoji="0" lang="en-US" sz="2400" b="0" i="0" u="none" strike="noStrike" kern="1200" cap="none" spc="0" normalizeH="0" baseline="0" noProof="0">
                <a:ln>
                  <a:noFill/>
                </a:ln>
                <a:gradFill>
                  <a:gsLst>
                    <a:gs pos="2917">
                      <a:srgbClr val="505050"/>
                    </a:gs>
                    <a:gs pos="30000">
                      <a:srgbClr val="505050"/>
                    </a:gs>
                  </a:gsLst>
                  <a:lin ang="5400000" scaled="0"/>
                </a:gradFill>
                <a:effectLst/>
                <a:uLnTx/>
                <a:uFillTx/>
                <a:latin typeface="Segoe UI"/>
                <a:ea typeface="+mn-ea"/>
                <a:cs typeface="+mn-cs"/>
              </a:endParaRPr>
            </a:p>
          </p:txBody>
        </p:sp>
        <p:grpSp>
          <p:nvGrpSpPr>
            <p:cNvPr id="515" name="Group 514">
              <a:extLst>
                <a:ext uri="{FF2B5EF4-FFF2-40B4-BE49-F238E27FC236}">
                  <a16:creationId xmlns:a16="http://schemas.microsoft.com/office/drawing/2014/main" id="{AE0522EF-59F8-4201-8B38-AB6774DD8651}"/>
                </a:ext>
              </a:extLst>
            </p:cNvPr>
            <p:cNvGrpSpPr/>
            <p:nvPr/>
          </p:nvGrpSpPr>
          <p:grpSpPr>
            <a:xfrm>
              <a:off x="5478090" y="3428019"/>
              <a:ext cx="704463" cy="408092"/>
              <a:chOff x="6109711" y="3090710"/>
              <a:chExt cx="627485" cy="363499"/>
            </a:xfrm>
          </p:grpSpPr>
          <p:pic>
            <p:nvPicPr>
              <p:cNvPr id="516" name="Picture 515">
                <a:extLst>
                  <a:ext uri="{FF2B5EF4-FFF2-40B4-BE49-F238E27FC236}">
                    <a16:creationId xmlns:a16="http://schemas.microsoft.com/office/drawing/2014/main" id="{E789CB8D-EF79-4F04-AEB9-BB401CAC3B99}"/>
                  </a:ext>
                </a:extLst>
              </p:cNvPr>
              <p:cNvPicPr>
                <a:picLocks noChangeAspect="1"/>
              </p:cNvPicPr>
              <p:nvPr/>
            </p:nvPicPr>
            <p:blipFill>
              <a:blip r:embed="rId128" cstate="email">
                <a:extLst>
                  <a:ext uri="{28A0092B-C50C-407E-A947-70E740481C1C}">
                    <a14:useLocalDpi xmlns:a14="http://schemas.microsoft.com/office/drawing/2010/main"/>
                  </a:ext>
                </a:extLst>
              </a:blip>
              <a:stretch>
                <a:fillRect/>
              </a:stretch>
            </p:blipFill>
            <p:spPr>
              <a:xfrm>
                <a:off x="6110502" y="3310834"/>
                <a:ext cx="143375" cy="143375"/>
              </a:xfrm>
              <a:prstGeom prst="rect">
                <a:avLst/>
              </a:prstGeom>
            </p:spPr>
          </p:pic>
          <p:pic>
            <p:nvPicPr>
              <p:cNvPr id="517" name="Picture 516">
                <a:extLst>
                  <a:ext uri="{FF2B5EF4-FFF2-40B4-BE49-F238E27FC236}">
                    <a16:creationId xmlns:a16="http://schemas.microsoft.com/office/drawing/2014/main" id="{8DA88A3E-8446-475A-9D4D-5B873018DA5E}"/>
                  </a:ext>
                </a:extLst>
              </p:cNvPr>
              <p:cNvPicPr>
                <a:picLocks noChangeAspect="1"/>
              </p:cNvPicPr>
              <p:nvPr/>
            </p:nvPicPr>
            <p:blipFill>
              <a:blip r:embed="rId129" cstate="email">
                <a:extLst>
                  <a:ext uri="{28A0092B-C50C-407E-A947-70E740481C1C}">
                    <a14:useLocalDpi xmlns:a14="http://schemas.microsoft.com/office/drawing/2010/main"/>
                  </a:ext>
                </a:extLst>
              </a:blip>
              <a:stretch>
                <a:fillRect/>
              </a:stretch>
            </p:blipFill>
            <p:spPr>
              <a:xfrm>
                <a:off x="6335864" y="3281630"/>
                <a:ext cx="140760" cy="140760"/>
              </a:xfrm>
              <a:prstGeom prst="rect">
                <a:avLst/>
              </a:prstGeom>
            </p:spPr>
          </p:pic>
          <p:pic>
            <p:nvPicPr>
              <p:cNvPr id="518" name="Picture 517">
                <a:extLst>
                  <a:ext uri="{FF2B5EF4-FFF2-40B4-BE49-F238E27FC236}">
                    <a16:creationId xmlns:a16="http://schemas.microsoft.com/office/drawing/2014/main" id="{18542EE9-DBE3-49C2-B25F-1EBC4CF1FE84}"/>
                  </a:ext>
                </a:extLst>
              </p:cNvPr>
              <p:cNvPicPr>
                <a:picLocks noChangeAspect="1"/>
              </p:cNvPicPr>
              <p:nvPr/>
            </p:nvPicPr>
            <p:blipFill>
              <a:blip r:embed="rId130" cstate="email">
                <a:extLst>
                  <a:ext uri="{28A0092B-C50C-407E-A947-70E740481C1C}">
                    <a14:useLocalDpi xmlns:a14="http://schemas.microsoft.com/office/drawing/2010/main"/>
                  </a:ext>
                </a:extLst>
              </a:blip>
              <a:stretch>
                <a:fillRect/>
              </a:stretch>
            </p:blipFill>
            <p:spPr>
              <a:xfrm>
                <a:off x="6109711" y="3096167"/>
                <a:ext cx="144712" cy="144712"/>
              </a:xfrm>
              <a:prstGeom prst="rect">
                <a:avLst/>
              </a:prstGeom>
            </p:spPr>
          </p:pic>
          <p:pic>
            <p:nvPicPr>
              <p:cNvPr id="519" name="Picture 518">
                <a:extLst>
                  <a:ext uri="{FF2B5EF4-FFF2-40B4-BE49-F238E27FC236}">
                    <a16:creationId xmlns:a16="http://schemas.microsoft.com/office/drawing/2014/main" id="{DFDDEE88-6B06-4C7E-893D-67D5B4CAC215}"/>
                  </a:ext>
                </a:extLst>
              </p:cNvPr>
              <p:cNvPicPr>
                <a:picLocks noChangeAspect="1"/>
              </p:cNvPicPr>
              <p:nvPr/>
            </p:nvPicPr>
            <p:blipFill>
              <a:blip r:embed="rId131" cstate="email">
                <a:extLst>
                  <a:ext uri="{28A0092B-C50C-407E-A947-70E740481C1C}">
                    <a14:useLocalDpi xmlns:a14="http://schemas.microsoft.com/office/drawing/2010/main"/>
                  </a:ext>
                </a:extLst>
              </a:blip>
              <a:stretch>
                <a:fillRect/>
              </a:stretch>
            </p:blipFill>
            <p:spPr>
              <a:xfrm>
                <a:off x="6325693" y="3090710"/>
                <a:ext cx="143375" cy="143375"/>
              </a:xfrm>
              <a:prstGeom prst="rect">
                <a:avLst/>
              </a:prstGeom>
            </p:spPr>
          </p:pic>
          <p:grpSp>
            <p:nvGrpSpPr>
              <p:cNvPr id="520" name="Group 519">
                <a:extLst>
                  <a:ext uri="{FF2B5EF4-FFF2-40B4-BE49-F238E27FC236}">
                    <a16:creationId xmlns:a16="http://schemas.microsoft.com/office/drawing/2014/main" id="{1D86705C-4908-4323-92FB-7C81F15C9C46}"/>
                  </a:ext>
                </a:extLst>
              </p:cNvPr>
              <p:cNvGrpSpPr/>
              <p:nvPr/>
            </p:nvGrpSpPr>
            <p:grpSpPr>
              <a:xfrm>
                <a:off x="6548524" y="3342843"/>
                <a:ext cx="188672" cy="45740"/>
                <a:chOff x="1287209" y="960836"/>
                <a:chExt cx="418504" cy="101463"/>
              </a:xfrm>
              <a:solidFill>
                <a:schemeClr val="tx1">
                  <a:lumMod val="65000"/>
                  <a:lumOff val="35000"/>
                </a:schemeClr>
              </a:solidFill>
            </p:grpSpPr>
            <p:sp>
              <p:nvSpPr>
                <p:cNvPr id="522" name="Oval 521">
                  <a:extLst>
                    <a:ext uri="{FF2B5EF4-FFF2-40B4-BE49-F238E27FC236}">
                      <a16:creationId xmlns:a16="http://schemas.microsoft.com/office/drawing/2014/main" id="{4DC86AFC-F905-440D-8DA7-C7ABF53D304A}"/>
                    </a:ext>
                  </a:extLst>
                </p:cNvPr>
                <p:cNvSpPr/>
                <p:nvPr/>
              </p:nvSpPr>
              <p:spPr bwMode="auto">
                <a:xfrm>
                  <a:off x="1287209" y="960836"/>
                  <a:ext cx="101414" cy="101414"/>
                </a:xfrm>
                <a:prstGeom prst="ellipse">
                  <a:avLst/>
                </a:pr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23" name="Oval 522">
                  <a:extLst>
                    <a:ext uri="{FF2B5EF4-FFF2-40B4-BE49-F238E27FC236}">
                      <a16:creationId xmlns:a16="http://schemas.microsoft.com/office/drawing/2014/main" id="{8EE34B56-4BD7-46FB-B548-1C8FFE495111}"/>
                    </a:ext>
                  </a:extLst>
                </p:cNvPr>
                <p:cNvSpPr/>
                <p:nvPr/>
              </p:nvSpPr>
              <p:spPr bwMode="auto">
                <a:xfrm>
                  <a:off x="1445754" y="960845"/>
                  <a:ext cx="101414" cy="101413"/>
                </a:xfrm>
                <a:prstGeom prst="ellipse">
                  <a:avLst/>
                </a:pr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24" name="Oval 523">
                  <a:extLst>
                    <a:ext uri="{FF2B5EF4-FFF2-40B4-BE49-F238E27FC236}">
                      <a16:creationId xmlns:a16="http://schemas.microsoft.com/office/drawing/2014/main" id="{3694CA44-D4AF-4863-8DA4-20BD46436FE0}"/>
                    </a:ext>
                  </a:extLst>
                </p:cNvPr>
                <p:cNvSpPr/>
                <p:nvPr/>
              </p:nvSpPr>
              <p:spPr bwMode="auto">
                <a:xfrm>
                  <a:off x="1604299" y="960883"/>
                  <a:ext cx="101414" cy="101416"/>
                </a:xfrm>
                <a:prstGeom prst="ellipse">
                  <a:avLst/>
                </a:pr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pic>
            <p:nvPicPr>
              <p:cNvPr id="521" name="Picture 520">
                <a:extLst>
                  <a:ext uri="{FF2B5EF4-FFF2-40B4-BE49-F238E27FC236}">
                    <a16:creationId xmlns:a16="http://schemas.microsoft.com/office/drawing/2014/main" id="{137DE8CA-6A4A-4865-995B-E2BA11CF575B}"/>
                  </a:ext>
                </a:extLst>
              </p:cNvPr>
              <p:cNvPicPr>
                <a:picLocks noChangeAspect="1"/>
              </p:cNvPicPr>
              <p:nvPr/>
            </p:nvPicPr>
            <p:blipFill>
              <a:blip r:embed="rId132" cstate="email">
                <a:extLst>
                  <a:ext uri="{28A0092B-C50C-407E-A947-70E740481C1C}">
                    <a14:useLocalDpi xmlns:a14="http://schemas.microsoft.com/office/drawing/2010/main"/>
                  </a:ext>
                </a:extLst>
              </a:blip>
              <a:stretch>
                <a:fillRect/>
              </a:stretch>
            </p:blipFill>
            <p:spPr>
              <a:xfrm>
                <a:off x="6574513" y="3095267"/>
                <a:ext cx="140332" cy="140332"/>
              </a:xfrm>
              <a:prstGeom prst="rect">
                <a:avLst/>
              </a:prstGeom>
            </p:spPr>
          </p:pic>
        </p:grpSp>
      </p:grpSp>
      <p:grpSp>
        <p:nvGrpSpPr>
          <p:cNvPr id="153" name="Group 152">
            <a:extLst>
              <a:ext uri="{FF2B5EF4-FFF2-40B4-BE49-F238E27FC236}">
                <a16:creationId xmlns:a16="http://schemas.microsoft.com/office/drawing/2014/main" id="{D2A4DE7F-EF4F-4F7E-801D-650E1FEB6053}"/>
              </a:ext>
            </a:extLst>
          </p:cNvPr>
          <p:cNvGrpSpPr/>
          <p:nvPr/>
        </p:nvGrpSpPr>
        <p:grpSpPr>
          <a:xfrm>
            <a:off x="2472457" y="3465786"/>
            <a:ext cx="833053" cy="512471"/>
            <a:chOff x="2144445" y="2975502"/>
            <a:chExt cx="879313" cy="512471"/>
          </a:xfrm>
        </p:grpSpPr>
        <p:sp>
          <p:nvSpPr>
            <p:cNvPr id="679" name="Rectangle 678">
              <a:extLst>
                <a:ext uri="{FF2B5EF4-FFF2-40B4-BE49-F238E27FC236}">
                  <a16:creationId xmlns:a16="http://schemas.microsoft.com/office/drawing/2014/main" id="{A029A06F-AE8A-4377-A597-25D203344D73}"/>
                </a:ext>
              </a:extLst>
            </p:cNvPr>
            <p:cNvSpPr/>
            <p:nvPr/>
          </p:nvSpPr>
          <p:spPr>
            <a:xfrm>
              <a:off x="2144445" y="3350115"/>
              <a:ext cx="879312" cy="137858"/>
            </a:xfrm>
            <a:prstGeom prst="rect">
              <a:avLst/>
            </a:prstGeom>
            <a:solidFill>
              <a:schemeClr val="bg1"/>
            </a:solidFill>
            <a:ln w="14224">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37160" tIns="9144" rIns="45720" bIns="9144" rtlCol="0" anchor="ctr">
              <a:spAutoFit/>
            </a:bodyPr>
            <a:lstStyle/>
            <a:p>
              <a:pPr marL="114300" marR="0" lvl="0" indent="0" algn="l" defTabSz="914400" rtl="0" eaLnBrk="1" fontAlgn="auto" latinLnBrk="0" hangingPunct="1">
                <a:lnSpc>
                  <a:spcPct val="97000"/>
                </a:lnSpc>
                <a:spcBef>
                  <a:spcPts val="0"/>
                </a:spcBef>
                <a:spcAft>
                  <a:spcPts val="0"/>
                </a:spcAft>
                <a:buClrTx/>
                <a:buSzTx/>
                <a:buFontTx/>
                <a:buNone/>
                <a:tabLst/>
                <a:defRPr/>
              </a:pPr>
              <a:r>
                <a:rPr kumimoji="0" lang="en-US" sz="80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Proxy</a:t>
              </a:r>
            </a:p>
          </p:txBody>
        </p:sp>
        <p:sp>
          <p:nvSpPr>
            <p:cNvPr id="687" name="Rectangle 686">
              <a:extLst>
                <a:ext uri="{FF2B5EF4-FFF2-40B4-BE49-F238E27FC236}">
                  <a16:creationId xmlns:a16="http://schemas.microsoft.com/office/drawing/2014/main" id="{B2CFCAB9-AC85-4853-A575-B4421DF8EA45}"/>
                </a:ext>
              </a:extLst>
            </p:cNvPr>
            <p:cNvSpPr/>
            <p:nvPr/>
          </p:nvSpPr>
          <p:spPr>
            <a:xfrm>
              <a:off x="2144446" y="2975502"/>
              <a:ext cx="879312" cy="137858"/>
            </a:xfrm>
            <a:prstGeom prst="rect">
              <a:avLst/>
            </a:prstGeom>
            <a:solidFill>
              <a:schemeClr val="bg1"/>
            </a:solidFill>
            <a:ln w="14224">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37160" tIns="9144" rIns="45720" bIns="9144" rtlCol="0" anchor="ctr">
              <a:spAutoFit/>
            </a:bodyPr>
            <a:lstStyle/>
            <a:p>
              <a:pPr marL="114300" marR="0" lvl="0" indent="0" algn="l" defTabSz="914400" rtl="0" eaLnBrk="1" fontAlgn="auto" latinLnBrk="0" hangingPunct="1">
                <a:lnSpc>
                  <a:spcPct val="97000"/>
                </a:lnSpc>
                <a:spcBef>
                  <a:spcPts val="0"/>
                </a:spcBef>
                <a:spcAft>
                  <a:spcPts val="0"/>
                </a:spcAft>
                <a:buClrTx/>
                <a:buSzTx/>
                <a:buFontTx/>
                <a:buNone/>
                <a:tabLst/>
                <a:defRPr/>
              </a:pPr>
              <a:r>
                <a:rPr kumimoji="0" lang="en-US" sz="80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Edge DLP</a:t>
              </a:r>
            </a:p>
          </p:txBody>
        </p:sp>
        <p:sp>
          <p:nvSpPr>
            <p:cNvPr id="695" name="Rectangle 694">
              <a:extLst>
                <a:ext uri="{FF2B5EF4-FFF2-40B4-BE49-F238E27FC236}">
                  <a16:creationId xmlns:a16="http://schemas.microsoft.com/office/drawing/2014/main" id="{C3BB896A-BBFC-432A-ADC2-6DFC18D6B8DF}"/>
                </a:ext>
              </a:extLst>
            </p:cNvPr>
            <p:cNvSpPr/>
            <p:nvPr/>
          </p:nvSpPr>
          <p:spPr>
            <a:xfrm>
              <a:off x="2144446" y="3162132"/>
              <a:ext cx="879312" cy="137858"/>
            </a:xfrm>
            <a:prstGeom prst="rect">
              <a:avLst/>
            </a:prstGeom>
            <a:solidFill>
              <a:schemeClr val="bg1"/>
            </a:solidFill>
            <a:ln w="14224">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37160" tIns="9144" rIns="45720" bIns="9144" rtlCol="0" anchor="ctr">
              <a:spAutoFit/>
            </a:bodyPr>
            <a:lstStyle/>
            <a:p>
              <a:pPr marL="114300" marR="0" lvl="0" indent="0" algn="l" defTabSz="914400" rtl="0" eaLnBrk="1" fontAlgn="auto" latinLnBrk="0" hangingPunct="1">
                <a:lnSpc>
                  <a:spcPct val="97000"/>
                </a:lnSpc>
                <a:spcBef>
                  <a:spcPts val="0"/>
                </a:spcBef>
                <a:spcAft>
                  <a:spcPts val="0"/>
                </a:spcAft>
                <a:buClrTx/>
                <a:buSzTx/>
                <a:buFontTx/>
                <a:buNone/>
                <a:tabLst/>
                <a:defRPr/>
              </a:pPr>
              <a:r>
                <a:rPr kumimoji="0" lang="en-US" sz="80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IPS/IDS</a:t>
              </a:r>
            </a:p>
          </p:txBody>
        </p:sp>
        <p:sp>
          <p:nvSpPr>
            <p:cNvPr id="702" name="Commitments_EC4D">
              <a:extLst>
                <a:ext uri="{FF2B5EF4-FFF2-40B4-BE49-F238E27FC236}">
                  <a16:creationId xmlns:a16="http://schemas.microsoft.com/office/drawing/2014/main" id="{71108290-3BBA-47E5-8047-0B4C91CBC6A6}"/>
                </a:ext>
              </a:extLst>
            </p:cNvPr>
            <p:cNvSpPr>
              <a:spLocks noChangeAspect="1" noEditPoints="1"/>
            </p:cNvSpPr>
            <p:nvPr/>
          </p:nvSpPr>
          <p:spPr bwMode="auto">
            <a:xfrm>
              <a:off x="2223657" y="2994105"/>
              <a:ext cx="117028" cy="94800"/>
            </a:xfrm>
            <a:custGeom>
              <a:avLst/>
              <a:gdLst>
                <a:gd name="T0" fmla="*/ 56 w 3762"/>
                <a:gd name="T1" fmla="*/ 1280 h 3526"/>
                <a:gd name="T2" fmla="*/ 1246 w 3762"/>
                <a:gd name="T3" fmla="*/ 30 h 3526"/>
                <a:gd name="T4" fmla="*/ 1589 w 3762"/>
                <a:gd name="T5" fmla="*/ 313 h 3526"/>
                <a:gd name="T6" fmla="*/ 104 w 3762"/>
                <a:gd name="T7" fmla="*/ 2297 h 3526"/>
                <a:gd name="T8" fmla="*/ 698 w 3762"/>
                <a:gd name="T9" fmla="*/ 2078 h 3526"/>
                <a:gd name="T10" fmla="*/ 323 w 3762"/>
                <a:gd name="T11" fmla="*/ 1703 h 3526"/>
                <a:gd name="T12" fmla="*/ 2479 w 3762"/>
                <a:gd name="T13" fmla="*/ 2578 h 3526"/>
                <a:gd name="T14" fmla="*/ 3073 w 3762"/>
                <a:gd name="T15" fmla="*/ 2797 h 3526"/>
                <a:gd name="T16" fmla="*/ 2854 w 3762"/>
                <a:gd name="T17" fmla="*/ 2203 h 3526"/>
                <a:gd name="T18" fmla="*/ 1823 w 3762"/>
                <a:gd name="T19" fmla="*/ 3422 h 3526"/>
                <a:gd name="T20" fmla="*/ 2198 w 3762"/>
                <a:gd name="T21" fmla="*/ 3047 h 3526"/>
                <a:gd name="T22" fmla="*/ 2698 w 3762"/>
                <a:gd name="T23" fmla="*/ 3172 h 3526"/>
                <a:gd name="T24" fmla="*/ 2479 w 3762"/>
                <a:gd name="T25" fmla="*/ 2578 h 3526"/>
                <a:gd name="T26" fmla="*/ 479 w 3762"/>
                <a:gd name="T27" fmla="*/ 2672 h 3526"/>
                <a:gd name="T28" fmla="*/ 1073 w 3762"/>
                <a:gd name="T29" fmla="*/ 2453 h 3526"/>
                <a:gd name="T30" fmla="*/ 698 w 3762"/>
                <a:gd name="T31" fmla="*/ 2078 h 3526"/>
                <a:gd name="T32" fmla="*/ 854 w 3762"/>
                <a:gd name="T33" fmla="*/ 2672 h 3526"/>
                <a:gd name="T34" fmla="*/ 1229 w 3762"/>
                <a:gd name="T35" fmla="*/ 3047 h 3526"/>
                <a:gd name="T36" fmla="*/ 1448 w 3762"/>
                <a:gd name="T37" fmla="*/ 2453 h 3526"/>
                <a:gd name="T38" fmla="*/ 854 w 3762"/>
                <a:gd name="T39" fmla="*/ 2672 h 3526"/>
                <a:gd name="T40" fmla="*/ 1229 w 3762"/>
                <a:gd name="T41" fmla="*/ 3422 h 3526"/>
                <a:gd name="T42" fmla="*/ 1823 w 3762"/>
                <a:gd name="T43" fmla="*/ 3203 h 3526"/>
                <a:gd name="T44" fmla="*/ 1448 w 3762"/>
                <a:gd name="T45" fmla="*/ 2828 h 3526"/>
                <a:gd name="T46" fmla="*/ 3214 w 3762"/>
                <a:gd name="T47" fmla="*/ 1813 h 3526"/>
                <a:gd name="T48" fmla="*/ 3746 w 3762"/>
                <a:gd name="T49" fmla="*/ 1220 h 3526"/>
                <a:gd name="T50" fmla="*/ 2526 w 3762"/>
                <a:gd name="T51" fmla="*/ 0 h 3526"/>
                <a:gd name="T52" fmla="*/ 1412 w 3762"/>
                <a:gd name="T53" fmla="*/ 385 h 3526"/>
                <a:gd name="T54" fmla="*/ 1026 w 3762"/>
                <a:gd name="T55" fmla="*/ 1250 h 3526"/>
                <a:gd name="T56" fmla="*/ 1276 w 3762"/>
                <a:gd name="T57" fmla="*/ 1500 h 3526"/>
                <a:gd name="T58" fmla="*/ 2026 w 3762"/>
                <a:gd name="T59" fmla="*/ 750 h 3526"/>
                <a:gd name="T60" fmla="*/ 3448 w 3762"/>
                <a:gd name="T61" fmla="*/ 2047 h 3526"/>
                <a:gd name="T62" fmla="*/ 3071 w 3762"/>
                <a:gd name="T63" fmla="*/ 2420 h 3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62" h="3526">
                  <a:moveTo>
                    <a:pt x="401" y="1625"/>
                  </a:moveTo>
                  <a:cubicBezTo>
                    <a:pt x="56" y="1280"/>
                    <a:pt x="56" y="1280"/>
                    <a:pt x="56" y="1280"/>
                  </a:cubicBezTo>
                  <a:cubicBezTo>
                    <a:pt x="40" y="1264"/>
                    <a:pt x="40" y="1236"/>
                    <a:pt x="56" y="1220"/>
                  </a:cubicBezTo>
                  <a:cubicBezTo>
                    <a:pt x="1246" y="30"/>
                    <a:pt x="1246" y="30"/>
                    <a:pt x="1246" y="30"/>
                  </a:cubicBezTo>
                  <a:cubicBezTo>
                    <a:pt x="1262" y="14"/>
                    <a:pt x="1290" y="14"/>
                    <a:pt x="1306" y="30"/>
                  </a:cubicBezTo>
                  <a:cubicBezTo>
                    <a:pt x="1589" y="313"/>
                    <a:pt x="1589" y="313"/>
                    <a:pt x="1589" y="313"/>
                  </a:cubicBezTo>
                  <a:moveTo>
                    <a:pt x="104" y="1922"/>
                  </a:moveTo>
                  <a:cubicBezTo>
                    <a:pt x="0" y="2026"/>
                    <a:pt x="0" y="2194"/>
                    <a:pt x="104" y="2297"/>
                  </a:cubicBezTo>
                  <a:cubicBezTo>
                    <a:pt x="207" y="2401"/>
                    <a:pt x="375" y="2401"/>
                    <a:pt x="479" y="2297"/>
                  </a:cubicBezTo>
                  <a:cubicBezTo>
                    <a:pt x="698" y="2078"/>
                    <a:pt x="698" y="2078"/>
                    <a:pt x="698" y="2078"/>
                  </a:cubicBezTo>
                  <a:cubicBezTo>
                    <a:pt x="802" y="1974"/>
                    <a:pt x="802" y="1806"/>
                    <a:pt x="698" y="1703"/>
                  </a:cubicBezTo>
                  <a:cubicBezTo>
                    <a:pt x="595" y="1599"/>
                    <a:pt x="427" y="1599"/>
                    <a:pt x="323" y="1703"/>
                  </a:cubicBezTo>
                  <a:lnTo>
                    <a:pt x="104" y="1922"/>
                  </a:lnTo>
                  <a:close/>
                  <a:moveTo>
                    <a:pt x="2479" y="2578"/>
                  </a:moveTo>
                  <a:cubicBezTo>
                    <a:pt x="2698" y="2797"/>
                    <a:pt x="2698" y="2797"/>
                    <a:pt x="2698" y="2797"/>
                  </a:cubicBezTo>
                  <a:cubicBezTo>
                    <a:pt x="2802" y="2901"/>
                    <a:pt x="2970" y="2901"/>
                    <a:pt x="3073" y="2797"/>
                  </a:cubicBezTo>
                  <a:cubicBezTo>
                    <a:pt x="3177" y="2694"/>
                    <a:pt x="3177" y="2526"/>
                    <a:pt x="3073" y="2422"/>
                  </a:cubicBezTo>
                  <a:cubicBezTo>
                    <a:pt x="2854" y="2203"/>
                    <a:pt x="2854" y="2203"/>
                    <a:pt x="2854" y="2203"/>
                  </a:cubicBezTo>
                  <a:moveTo>
                    <a:pt x="1714" y="3313"/>
                  </a:moveTo>
                  <a:cubicBezTo>
                    <a:pt x="1823" y="3422"/>
                    <a:pt x="1823" y="3422"/>
                    <a:pt x="1823" y="3422"/>
                  </a:cubicBezTo>
                  <a:cubicBezTo>
                    <a:pt x="1927" y="3526"/>
                    <a:pt x="2095" y="3526"/>
                    <a:pt x="2198" y="3422"/>
                  </a:cubicBezTo>
                  <a:cubicBezTo>
                    <a:pt x="2302" y="3319"/>
                    <a:pt x="2302" y="3151"/>
                    <a:pt x="2198" y="3047"/>
                  </a:cubicBezTo>
                  <a:cubicBezTo>
                    <a:pt x="2323" y="3172"/>
                    <a:pt x="2323" y="3172"/>
                    <a:pt x="2323" y="3172"/>
                  </a:cubicBezTo>
                  <a:cubicBezTo>
                    <a:pt x="2427" y="3276"/>
                    <a:pt x="2595" y="3276"/>
                    <a:pt x="2698" y="3172"/>
                  </a:cubicBezTo>
                  <a:cubicBezTo>
                    <a:pt x="2802" y="3069"/>
                    <a:pt x="2802" y="2901"/>
                    <a:pt x="2698" y="2797"/>
                  </a:cubicBezTo>
                  <a:cubicBezTo>
                    <a:pt x="2479" y="2578"/>
                    <a:pt x="2479" y="2578"/>
                    <a:pt x="2479" y="2578"/>
                  </a:cubicBezTo>
                  <a:moveTo>
                    <a:pt x="479" y="2297"/>
                  </a:moveTo>
                  <a:cubicBezTo>
                    <a:pt x="375" y="2401"/>
                    <a:pt x="375" y="2569"/>
                    <a:pt x="479" y="2672"/>
                  </a:cubicBezTo>
                  <a:cubicBezTo>
                    <a:pt x="582" y="2776"/>
                    <a:pt x="750" y="2776"/>
                    <a:pt x="854" y="2672"/>
                  </a:cubicBezTo>
                  <a:cubicBezTo>
                    <a:pt x="1073" y="2453"/>
                    <a:pt x="1073" y="2453"/>
                    <a:pt x="1073" y="2453"/>
                  </a:cubicBezTo>
                  <a:cubicBezTo>
                    <a:pt x="1177" y="2349"/>
                    <a:pt x="1177" y="2181"/>
                    <a:pt x="1073" y="2078"/>
                  </a:cubicBezTo>
                  <a:cubicBezTo>
                    <a:pt x="970" y="1974"/>
                    <a:pt x="802" y="1974"/>
                    <a:pt x="698" y="2078"/>
                  </a:cubicBezTo>
                  <a:lnTo>
                    <a:pt x="479" y="2297"/>
                  </a:lnTo>
                  <a:close/>
                  <a:moveTo>
                    <a:pt x="854" y="2672"/>
                  </a:moveTo>
                  <a:cubicBezTo>
                    <a:pt x="750" y="2776"/>
                    <a:pt x="750" y="2944"/>
                    <a:pt x="854" y="3047"/>
                  </a:cubicBezTo>
                  <a:cubicBezTo>
                    <a:pt x="957" y="3151"/>
                    <a:pt x="1125" y="3151"/>
                    <a:pt x="1229" y="3047"/>
                  </a:cubicBezTo>
                  <a:cubicBezTo>
                    <a:pt x="1448" y="2828"/>
                    <a:pt x="1448" y="2828"/>
                    <a:pt x="1448" y="2828"/>
                  </a:cubicBezTo>
                  <a:cubicBezTo>
                    <a:pt x="1552" y="2724"/>
                    <a:pt x="1552" y="2556"/>
                    <a:pt x="1448" y="2453"/>
                  </a:cubicBezTo>
                  <a:cubicBezTo>
                    <a:pt x="1345" y="2349"/>
                    <a:pt x="1177" y="2349"/>
                    <a:pt x="1073" y="2453"/>
                  </a:cubicBezTo>
                  <a:lnTo>
                    <a:pt x="854" y="2672"/>
                  </a:lnTo>
                  <a:close/>
                  <a:moveTo>
                    <a:pt x="1229" y="3047"/>
                  </a:moveTo>
                  <a:cubicBezTo>
                    <a:pt x="1125" y="3151"/>
                    <a:pt x="1125" y="3319"/>
                    <a:pt x="1229" y="3422"/>
                  </a:cubicBezTo>
                  <a:cubicBezTo>
                    <a:pt x="1332" y="3526"/>
                    <a:pt x="1500" y="3526"/>
                    <a:pt x="1604" y="3422"/>
                  </a:cubicBezTo>
                  <a:cubicBezTo>
                    <a:pt x="1823" y="3203"/>
                    <a:pt x="1823" y="3203"/>
                    <a:pt x="1823" y="3203"/>
                  </a:cubicBezTo>
                  <a:cubicBezTo>
                    <a:pt x="1927" y="3099"/>
                    <a:pt x="1927" y="2931"/>
                    <a:pt x="1823" y="2828"/>
                  </a:cubicBezTo>
                  <a:cubicBezTo>
                    <a:pt x="1720" y="2724"/>
                    <a:pt x="1552" y="2724"/>
                    <a:pt x="1448" y="2828"/>
                  </a:cubicBezTo>
                  <a:lnTo>
                    <a:pt x="1229" y="3047"/>
                  </a:lnTo>
                  <a:close/>
                  <a:moveTo>
                    <a:pt x="3214" y="1813"/>
                  </a:moveTo>
                  <a:cubicBezTo>
                    <a:pt x="3746" y="1280"/>
                    <a:pt x="3746" y="1280"/>
                    <a:pt x="3746" y="1280"/>
                  </a:cubicBezTo>
                  <a:cubicBezTo>
                    <a:pt x="3762" y="1264"/>
                    <a:pt x="3762" y="1236"/>
                    <a:pt x="3746" y="1220"/>
                  </a:cubicBezTo>
                  <a:cubicBezTo>
                    <a:pt x="2526" y="0"/>
                    <a:pt x="2526" y="0"/>
                    <a:pt x="2526" y="0"/>
                  </a:cubicBezTo>
                  <a:cubicBezTo>
                    <a:pt x="2526" y="0"/>
                    <a:pt x="2526" y="0"/>
                    <a:pt x="2526" y="0"/>
                  </a:cubicBezTo>
                  <a:cubicBezTo>
                    <a:pt x="1436" y="363"/>
                    <a:pt x="1436" y="363"/>
                    <a:pt x="1436" y="363"/>
                  </a:cubicBezTo>
                  <a:cubicBezTo>
                    <a:pt x="1426" y="367"/>
                    <a:pt x="1417" y="375"/>
                    <a:pt x="1412" y="385"/>
                  </a:cubicBezTo>
                  <a:cubicBezTo>
                    <a:pt x="1057" y="1094"/>
                    <a:pt x="1057" y="1094"/>
                    <a:pt x="1057" y="1094"/>
                  </a:cubicBezTo>
                  <a:cubicBezTo>
                    <a:pt x="1037" y="1142"/>
                    <a:pt x="1026" y="1195"/>
                    <a:pt x="1026" y="1250"/>
                  </a:cubicBezTo>
                  <a:cubicBezTo>
                    <a:pt x="1026" y="1319"/>
                    <a:pt x="1054" y="1382"/>
                    <a:pt x="1099" y="1427"/>
                  </a:cubicBezTo>
                  <a:cubicBezTo>
                    <a:pt x="1144" y="1472"/>
                    <a:pt x="1207" y="1500"/>
                    <a:pt x="1276" y="1500"/>
                  </a:cubicBezTo>
                  <a:cubicBezTo>
                    <a:pt x="1483" y="1500"/>
                    <a:pt x="1651" y="1332"/>
                    <a:pt x="1651" y="1125"/>
                  </a:cubicBezTo>
                  <a:cubicBezTo>
                    <a:pt x="1651" y="918"/>
                    <a:pt x="1819" y="750"/>
                    <a:pt x="2026" y="750"/>
                  </a:cubicBezTo>
                  <a:cubicBezTo>
                    <a:pt x="2094" y="750"/>
                    <a:pt x="2162" y="771"/>
                    <a:pt x="2214" y="813"/>
                  </a:cubicBezTo>
                  <a:cubicBezTo>
                    <a:pt x="3448" y="2047"/>
                    <a:pt x="3448" y="2047"/>
                    <a:pt x="3448" y="2047"/>
                  </a:cubicBezTo>
                  <a:cubicBezTo>
                    <a:pt x="3553" y="2152"/>
                    <a:pt x="3552" y="2321"/>
                    <a:pt x="3446" y="2425"/>
                  </a:cubicBezTo>
                  <a:cubicBezTo>
                    <a:pt x="3341" y="2527"/>
                    <a:pt x="3174" y="2523"/>
                    <a:pt x="3071" y="2420"/>
                  </a:cubicBezTo>
                  <a:cubicBezTo>
                    <a:pt x="2854" y="2203"/>
                    <a:pt x="2854" y="2203"/>
                    <a:pt x="2854" y="2203"/>
                  </a:cubicBezTo>
                </a:path>
              </a:pathLst>
            </a:custGeom>
            <a:noFill/>
            <a:ln w="63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9144" rIns="91440" bIns="914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1"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
          <p:nvSpPr>
            <p:cNvPr id="703" name="Commitments_EC4D">
              <a:extLst>
                <a:ext uri="{FF2B5EF4-FFF2-40B4-BE49-F238E27FC236}">
                  <a16:creationId xmlns:a16="http://schemas.microsoft.com/office/drawing/2014/main" id="{291327A9-64EF-4BDA-A268-B4F6573F7064}"/>
                </a:ext>
              </a:extLst>
            </p:cNvPr>
            <p:cNvSpPr>
              <a:spLocks noChangeAspect="1" noEditPoints="1"/>
            </p:cNvSpPr>
            <p:nvPr/>
          </p:nvSpPr>
          <p:spPr bwMode="auto">
            <a:xfrm>
              <a:off x="2210247" y="3193361"/>
              <a:ext cx="117028" cy="89458"/>
            </a:xfrm>
            <a:custGeom>
              <a:avLst/>
              <a:gdLst>
                <a:gd name="T0" fmla="*/ 56 w 3762"/>
                <a:gd name="T1" fmla="*/ 1280 h 3526"/>
                <a:gd name="T2" fmla="*/ 1246 w 3762"/>
                <a:gd name="T3" fmla="*/ 30 h 3526"/>
                <a:gd name="T4" fmla="*/ 1589 w 3762"/>
                <a:gd name="T5" fmla="*/ 313 h 3526"/>
                <a:gd name="T6" fmla="*/ 104 w 3762"/>
                <a:gd name="T7" fmla="*/ 2297 h 3526"/>
                <a:gd name="T8" fmla="*/ 698 w 3762"/>
                <a:gd name="T9" fmla="*/ 2078 h 3526"/>
                <a:gd name="T10" fmla="*/ 323 w 3762"/>
                <a:gd name="T11" fmla="*/ 1703 h 3526"/>
                <a:gd name="T12" fmla="*/ 2479 w 3762"/>
                <a:gd name="T13" fmla="*/ 2578 h 3526"/>
                <a:gd name="T14" fmla="*/ 3073 w 3762"/>
                <a:gd name="T15" fmla="*/ 2797 h 3526"/>
                <a:gd name="T16" fmla="*/ 2854 w 3762"/>
                <a:gd name="T17" fmla="*/ 2203 h 3526"/>
                <a:gd name="T18" fmla="*/ 1823 w 3762"/>
                <a:gd name="T19" fmla="*/ 3422 h 3526"/>
                <a:gd name="T20" fmla="*/ 2198 w 3762"/>
                <a:gd name="T21" fmla="*/ 3047 h 3526"/>
                <a:gd name="T22" fmla="*/ 2698 w 3762"/>
                <a:gd name="T23" fmla="*/ 3172 h 3526"/>
                <a:gd name="T24" fmla="*/ 2479 w 3762"/>
                <a:gd name="T25" fmla="*/ 2578 h 3526"/>
                <a:gd name="T26" fmla="*/ 479 w 3762"/>
                <a:gd name="T27" fmla="*/ 2672 h 3526"/>
                <a:gd name="T28" fmla="*/ 1073 w 3762"/>
                <a:gd name="T29" fmla="*/ 2453 h 3526"/>
                <a:gd name="T30" fmla="*/ 698 w 3762"/>
                <a:gd name="T31" fmla="*/ 2078 h 3526"/>
                <a:gd name="T32" fmla="*/ 854 w 3762"/>
                <a:gd name="T33" fmla="*/ 2672 h 3526"/>
                <a:gd name="T34" fmla="*/ 1229 w 3762"/>
                <a:gd name="T35" fmla="*/ 3047 h 3526"/>
                <a:gd name="T36" fmla="*/ 1448 w 3762"/>
                <a:gd name="T37" fmla="*/ 2453 h 3526"/>
                <a:gd name="T38" fmla="*/ 854 w 3762"/>
                <a:gd name="T39" fmla="*/ 2672 h 3526"/>
                <a:gd name="T40" fmla="*/ 1229 w 3762"/>
                <a:gd name="T41" fmla="*/ 3422 h 3526"/>
                <a:gd name="T42" fmla="*/ 1823 w 3762"/>
                <a:gd name="T43" fmla="*/ 3203 h 3526"/>
                <a:gd name="T44" fmla="*/ 1448 w 3762"/>
                <a:gd name="T45" fmla="*/ 2828 h 3526"/>
                <a:gd name="T46" fmla="*/ 3214 w 3762"/>
                <a:gd name="T47" fmla="*/ 1813 h 3526"/>
                <a:gd name="T48" fmla="*/ 3746 w 3762"/>
                <a:gd name="T49" fmla="*/ 1220 h 3526"/>
                <a:gd name="T50" fmla="*/ 2526 w 3762"/>
                <a:gd name="T51" fmla="*/ 0 h 3526"/>
                <a:gd name="T52" fmla="*/ 1412 w 3762"/>
                <a:gd name="T53" fmla="*/ 385 h 3526"/>
                <a:gd name="T54" fmla="*/ 1026 w 3762"/>
                <a:gd name="T55" fmla="*/ 1250 h 3526"/>
                <a:gd name="T56" fmla="*/ 1276 w 3762"/>
                <a:gd name="T57" fmla="*/ 1500 h 3526"/>
                <a:gd name="T58" fmla="*/ 2026 w 3762"/>
                <a:gd name="T59" fmla="*/ 750 h 3526"/>
                <a:gd name="T60" fmla="*/ 3448 w 3762"/>
                <a:gd name="T61" fmla="*/ 2047 h 3526"/>
                <a:gd name="T62" fmla="*/ 3071 w 3762"/>
                <a:gd name="T63" fmla="*/ 2420 h 3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62" h="3526">
                  <a:moveTo>
                    <a:pt x="401" y="1625"/>
                  </a:moveTo>
                  <a:cubicBezTo>
                    <a:pt x="56" y="1280"/>
                    <a:pt x="56" y="1280"/>
                    <a:pt x="56" y="1280"/>
                  </a:cubicBezTo>
                  <a:cubicBezTo>
                    <a:pt x="40" y="1264"/>
                    <a:pt x="40" y="1236"/>
                    <a:pt x="56" y="1220"/>
                  </a:cubicBezTo>
                  <a:cubicBezTo>
                    <a:pt x="1246" y="30"/>
                    <a:pt x="1246" y="30"/>
                    <a:pt x="1246" y="30"/>
                  </a:cubicBezTo>
                  <a:cubicBezTo>
                    <a:pt x="1262" y="14"/>
                    <a:pt x="1290" y="14"/>
                    <a:pt x="1306" y="30"/>
                  </a:cubicBezTo>
                  <a:cubicBezTo>
                    <a:pt x="1589" y="313"/>
                    <a:pt x="1589" y="313"/>
                    <a:pt x="1589" y="313"/>
                  </a:cubicBezTo>
                  <a:moveTo>
                    <a:pt x="104" y="1922"/>
                  </a:moveTo>
                  <a:cubicBezTo>
                    <a:pt x="0" y="2026"/>
                    <a:pt x="0" y="2194"/>
                    <a:pt x="104" y="2297"/>
                  </a:cubicBezTo>
                  <a:cubicBezTo>
                    <a:pt x="207" y="2401"/>
                    <a:pt x="375" y="2401"/>
                    <a:pt x="479" y="2297"/>
                  </a:cubicBezTo>
                  <a:cubicBezTo>
                    <a:pt x="698" y="2078"/>
                    <a:pt x="698" y="2078"/>
                    <a:pt x="698" y="2078"/>
                  </a:cubicBezTo>
                  <a:cubicBezTo>
                    <a:pt x="802" y="1974"/>
                    <a:pt x="802" y="1806"/>
                    <a:pt x="698" y="1703"/>
                  </a:cubicBezTo>
                  <a:cubicBezTo>
                    <a:pt x="595" y="1599"/>
                    <a:pt x="427" y="1599"/>
                    <a:pt x="323" y="1703"/>
                  </a:cubicBezTo>
                  <a:lnTo>
                    <a:pt x="104" y="1922"/>
                  </a:lnTo>
                  <a:close/>
                  <a:moveTo>
                    <a:pt x="2479" y="2578"/>
                  </a:moveTo>
                  <a:cubicBezTo>
                    <a:pt x="2698" y="2797"/>
                    <a:pt x="2698" y="2797"/>
                    <a:pt x="2698" y="2797"/>
                  </a:cubicBezTo>
                  <a:cubicBezTo>
                    <a:pt x="2802" y="2901"/>
                    <a:pt x="2970" y="2901"/>
                    <a:pt x="3073" y="2797"/>
                  </a:cubicBezTo>
                  <a:cubicBezTo>
                    <a:pt x="3177" y="2694"/>
                    <a:pt x="3177" y="2526"/>
                    <a:pt x="3073" y="2422"/>
                  </a:cubicBezTo>
                  <a:cubicBezTo>
                    <a:pt x="2854" y="2203"/>
                    <a:pt x="2854" y="2203"/>
                    <a:pt x="2854" y="2203"/>
                  </a:cubicBezTo>
                  <a:moveTo>
                    <a:pt x="1714" y="3313"/>
                  </a:moveTo>
                  <a:cubicBezTo>
                    <a:pt x="1823" y="3422"/>
                    <a:pt x="1823" y="3422"/>
                    <a:pt x="1823" y="3422"/>
                  </a:cubicBezTo>
                  <a:cubicBezTo>
                    <a:pt x="1927" y="3526"/>
                    <a:pt x="2095" y="3526"/>
                    <a:pt x="2198" y="3422"/>
                  </a:cubicBezTo>
                  <a:cubicBezTo>
                    <a:pt x="2302" y="3319"/>
                    <a:pt x="2302" y="3151"/>
                    <a:pt x="2198" y="3047"/>
                  </a:cubicBezTo>
                  <a:cubicBezTo>
                    <a:pt x="2323" y="3172"/>
                    <a:pt x="2323" y="3172"/>
                    <a:pt x="2323" y="3172"/>
                  </a:cubicBezTo>
                  <a:cubicBezTo>
                    <a:pt x="2427" y="3276"/>
                    <a:pt x="2595" y="3276"/>
                    <a:pt x="2698" y="3172"/>
                  </a:cubicBezTo>
                  <a:cubicBezTo>
                    <a:pt x="2802" y="3069"/>
                    <a:pt x="2802" y="2901"/>
                    <a:pt x="2698" y="2797"/>
                  </a:cubicBezTo>
                  <a:cubicBezTo>
                    <a:pt x="2479" y="2578"/>
                    <a:pt x="2479" y="2578"/>
                    <a:pt x="2479" y="2578"/>
                  </a:cubicBezTo>
                  <a:moveTo>
                    <a:pt x="479" y="2297"/>
                  </a:moveTo>
                  <a:cubicBezTo>
                    <a:pt x="375" y="2401"/>
                    <a:pt x="375" y="2569"/>
                    <a:pt x="479" y="2672"/>
                  </a:cubicBezTo>
                  <a:cubicBezTo>
                    <a:pt x="582" y="2776"/>
                    <a:pt x="750" y="2776"/>
                    <a:pt x="854" y="2672"/>
                  </a:cubicBezTo>
                  <a:cubicBezTo>
                    <a:pt x="1073" y="2453"/>
                    <a:pt x="1073" y="2453"/>
                    <a:pt x="1073" y="2453"/>
                  </a:cubicBezTo>
                  <a:cubicBezTo>
                    <a:pt x="1177" y="2349"/>
                    <a:pt x="1177" y="2181"/>
                    <a:pt x="1073" y="2078"/>
                  </a:cubicBezTo>
                  <a:cubicBezTo>
                    <a:pt x="970" y="1974"/>
                    <a:pt x="802" y="1974"/>
                    <a:pt x="698" y="2078"/>
                  </a:cubicBezTo>
                  <a:lnTo>
                    <a:pt x="479" y="2297"/>
                  </a:lnTo>
                  <a:close/>
                  <a:moveTo>
                    <a:pt x="854" y="2672"/>
                  </a:moveTo>
                  <a:cubicBezTo>
                    <a:pt x="750" y="2776"/>
                    <a:pt x="750" y="2944"/>
                    <a:pt x="854" y="3047"/>
                  </a:cubicBezTo>
                  <a:cubicBezTo>
                    <a:pt x="957" y="3151"/>
                    <a:pt x="1125" y="3151"/>
                    <a:pt x="1229" y="3047"/>
                  </a:cubicBezTo>
                  <a:cubicBezTo>
                    <a:pt x="1448" y="2828"/>
                    <a:pt x="1448" y="2828"/>
                    <a:pt x="1448" y="2828"/>
                  </a:cubicBezTo>
                  <a:cubicBezTo>
                    <a:pt x="1552" y="2724"/>
                    <a:pt x="1552" y="2556"/>
                    <a:pt x="1448" y="2453"/>
                  </a:cubicBezTo>
                  <a:cubicBezTo>
                    <a:pt x="1345" y="2349"/>
                    <a:pt x="1177" y="2349"/>
                    <a:pt x="1073" y="2453"/>
                  </a:cubicBezTo>
                  <a:lnTo>
                    <a:pt x="854" y="2672"/>
                  </a:lnTo>
                  <a:close/>
                  <a:moveTo>
                    <a:pt x="1229" y="3047"/>
                  </a:moveTo>
                  <a:cubicBezTo>
                    <a:pt x="1125" y="3151"/>
                    <a:pt x="1125" y="3319"/>
                    <a:pt x="1229" y="3422"/>
                  </a:cubicBezTo>
                  <a:cubicBezTo>
                    <a:pt x="1332" y="3526"/>
                    <a:pt x="1500" y="3526"/>
                    <a:pt x="1604" y="3422"/>
                  </a:cubicBezTo>
                  <a:cubicBezTo>
                    <a:pt x="1823" y="3203"/>
                    <a:pt x="1823" y="3203"/>
                    <a:pt x="1823" y="3203"/>
                  </a:cubicBezTo>
                  <a:cubicBezTo>
                    <a:pt x="1927" y="3099"/>
                    <a:pt x="1927" y="2931"/>
                    <a:pt x="1823" y="2828"/>
                  </a:cubicBezTo>
                  <a:cubicBezTo>
                    <a:pt x="1720" y="2724"/>
                    <a:pt x="1552" y="2724"/>
                    <a:pt x="1448" y="2828"/>
                  </a:cubicBezTo>
                  <a:lnTo>
                    <a:pt x="1229" y="3047"/>
                  </a:lnTo>
                  <a:close/>
                  <a:moveTo>
                    <a:pt x="3214" y="1813"/>
                  </a:moveTo>
                  <a:cubicBezTo>
                    <a:pt x="3746" y="1280"/>
                    <a:pt x="3746" y="1280"/>
                    <a:pt x="3746" y="1280"/>
                  </a:cubicBezTo>
                  <a:cubicBezTo>
                    <a:pt x="3762" y="1264"/>
                    <a:pt x="3762" y="1236"/>
                    <a:pt x="3746" y="1220"/>
                  </a:cubicBezTo>
                  <a:cubicBezTo>
                    <a:pt x="2526" y="0"/>
                    <a:pt x="2526" y="0"/>
                    <a:pt x="2526" y="0"/>
                  </a:cubicBezTo>
                  <a:cubicBezTo>
                    <a:pt x="2526" y="0"/>
                    <a:pt x="2526" y="0"/>
                    <a:pt x="2526" y="0"/>
                  </a:cubicBezTo>
                  <a:cubicBezTo>
                    <a:pt x="1436" y="363"/>
                    <a:pt x="1436" y="363"/>
                    <a:pt x="1436" y="363"/>
                  </a:cubicBezTo>
                  <a:cubicBezTo>
                    <a:pt x="1426" y="367"/>
                    <a:pt x="1417" y="375"/>
                    <a:pt x="1412" y="385"/>
                  </a:cubicBezTo>
                  <a:cubicBezTo>
                    <a:pt x="1057" y="1094"/>
                    <a:pt x="1057" y="1094"/>
                    <a:pt x="1057" y="1094"/>
                  </a:cubicBezTo>
                  <a:cubicBezTo>
                    <a:pt x="1037" y="1142"/>
                    <a:pt x="1026" y="1195"/>
                    <a:pt x="1026" y="1250"/>
                  </a:cubicBezTo>
                  <a:cubicBezTo>
                    <a:pt x="1026" y="1319"/>
                    <a:pt x="1054" y="1382"/>
                    <a:pt x="1099" y="1427"/>
                  </a:cubicBezTo>
                  <a:cubicBezTo>
                    <a:pt x="1144" y="1472"/>
                    <a:pt x="1207" y="1500"/>
                    <a:pt x="1276" y="1500"/>
                  </a:cubicBezTo>
                  <a:cubicBezTo>
                    <a:pt x="1483" y="1500"/>
                    <a:pt x="1651" y="1332"/>
                    <a:pt x="1651" y="1125"/>
                  </a:cubicBezTo>
                  <a:cubicBezTo>
                    <a:pt x="1651" y="918"/>
                    <a:pt x="1819" y="750"/>
                    <a:pt x="2026" y="750"/>
                  </a:cubicBezTo>
                  <a:cubicBezTo>
                    <a:pt x="2094" y="750"/>
                    <a:pt x="2162" y="771"/>
                    <a:pt x="2214" y="813"/>
                  </a:cubicBezTo>
                  <a:cubicBezTo>
                    <a:pt x="3448" y="2047"/>
                    <a:pt x="3448" y="2047"/>
                    <a:pt x="3448" y="2047"/>
                  </a:cubicBezTo>
                  <a:cubicBezTo>
                    <a:pt x="3553" y="2152"/>
                    <a:pt x="3552" y="2321"/>
                    <a:pt x="3446" y="2425"/>
                  </a:cubicBezTo>
                  <a:cubicBezTo>
                    <a:pt x="3341" y="2527"/>
                    <a:pt x="3174" y="2523"/>
                    <a:pt x="3071" y="2420"/>
                  </a:cubicBezTo>
                  <a:cubicBezTo>
                    <a:pt x="2854" y="2203"/>
                    <a:pt x="2854" y="2203"/>
                    <a:pt x="2854" y="2203"/>
                  </a:cubicBezTo>
                </a:path>
              </a:pathLst>
            </a:custGeom>
            <a:noFill/>
            <a:ln w="63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9144" rIns="91440" bIns="914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1"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
          <p:nvSpPr>
            <p:cNvPr id="704" name="Commitments_EC4D">
              <a:extLst>
                <a:ext uri="{FF2B5EF4-FFF2-40B4-BE49-F238E27FC236}">
                  <a16:creationId xmlns:a16="http://schemas.microsoft.com/office/drawing/2014/main" id="{9181397D-D9C8-4F52-9921-D94F9DB5B67E}"/>
                </a:ext>
              </a:extLst>
            </p:cNvPr>
            <p:cNvSpPr>
              <a:spLocks noChangeAspect="1" noEditPoints="1"/>
            </p:cNvSpPr>
            <p:nvPr/>
          </p:nvSpPr>
          <p:spPr bwMode="auto">
            <a:xfrm>
              <a:off x="2222036" y="3372522"/>
              <a:ext cx="117028" cy="109728"/>
            </a:xfrm>
            <a:custGeom>
              <a:avLst/>
              <a:gdLst>
                <a:gd name="T0" fmla="*/ 56 w 3762"/>
                <a:gd name="T1" fmla="*/ 1280 h 3526"/>
                <a:gd name="T2" fmla="*/ 1246 w 3762"/>
                <a:gd name="T3" fmla="*/ 30 h 3526"/>
                <a:gd name="T4" fmla="*/ 1589 w 3762"/>
                <a:gd name="T5" fmla="*/ 313 h 3526"/>
                <a:gd name="T6" fmla="*/ 104 w 3762"/>
                <a:gd name="T7" fmla="*/ 2297 h 3526"/>
                <a:gd name="T8" fmla="*/ 698 w 3762"/>
                <a:gd name="T9" fmla="*/ 2078 h 3526"/>
                <a:gd name="T10" fmla="*/ 323 w 3762"/>
                <a:gd name="T11" fmla="*/ 1703 h 3526"/>
                <a:gd name="T12" fmla="*/ 2479 w 3762"/>
                <a:gd name="T13" fmla="*/ 2578 h 3526"/>
                <a:gd name="T14" fmla="*/ 3073 w 3762"/>
                <a:gd name="T15" fmla="*/ 2797 h 3526"/>
                <a:gd name="T16" fmla="*/ 2854 w 3762"/>
                <a:gd name="T17" fmla="*/ 2203 h 3526"/>
                <a:gd name="T18" fmla="*/ 1823 w 3762"/>
                <a:gd name="T19" fmla="*/ 3422 h 3526"/>
                <a:gd name="T20" fmla="*/ 2198 w 3762"/>
                <a:gd name="T21" fmla="*/ 3047 h 3526"/>
                <a:gd name="T22" fmla="*/ 2698 w 3762"/>
                <a:gd name="T23" fmla="*/ 3172 h 3526"/>
                <a:gd name="T24" fmla="*/ 2479 w 3762"/>
                <a:gd name="T25" fmla="*/ 2578 h 3526"/>
                <a:gd name="T26" fmla="*/ 479 w 3762"/>
                <a:gd name="T27" fmla="*/ 2672 h 3526"/>
                <a:gd name="T28" fmla="*/ 1073 w 3762"/>
                <a:gd name="T29" fmla="*/ 2453 h 3526"/>
                <a:gd name="T30" fmla="*/ 698 w 3762"/>
                <a:gd name="T31" fmla="*/ 2078 h 3526"/>
                <a:gd name="T32" fmla="*/ 854 w 3762"/>
                <a:gd name="T33" fmla="*/ 2672 h 3526"/>
                <a:gd name="T34" fmla="*/ 1229 w 3762"/>
                <a:gd name="T35" fmla="*/ 3047 h 3526"/>
                <a:gd name="T36" fmla="*/ 1448 w 3762"/>
                <a:gd name="T37" fmla="*/ 2453 h 3526"/>
                <a:gd name="T38" fmla="*/ 854 w 3762"/>
                <a:gd name="T39" fmla="*/ 2672 h 3526"/>
                <a:gd name="T40" fmla="*/ 1229 w 3762"/>
                <a:gd name="T41" fmla="*/ 3422 h 3526"/>
                <a:gd name="T42" fmla="*/ 1823 w 3762"/>
                <a:gd name="T43" fmla="*/ 3203 h 3526"/>
                <a:gd name="T44" fmla="*/ 1448 w 3762"/>
                <a:gd name="T45" fmla="*/ 2828 h 3526"/>
                <a:gd name="T46" fmla="*/ 3214 w 3762"/>
                <a:gd name="T47" fmla="*/ 1813 h 3526"/>
                <a:gd name="T48" fmla="*/ 3746 w 3762"/>
                <a:gd name="T49" fmla="*/ 1220 h 3526"/>
                <a:gd name="T50" fmla="*/ 2526 w 3762"/>
                <a:gd name="T51" fmla="*/ 0 h 3526"/>
                <a:gd name="T52" fmla="*/ 1412 w 3762"/>
                <a:gd name="T53" fmla="*/ 385 h 3526"/>
                <a:gd name="T54" fmla="*/ 1026 w 3762"/>
                <a:gd name="T55" fmla="*/ 1250 h 3526"/>
                <a:gd name="T56" fmla="*/ 1276 w 3762"/>
                <a:gd name="T57" fmla="*/ 1500 h 3526"/>
                <a:gd name="T58" fmla="*/ 2026 w 3762"/>
                <a:gd name="T59" fmla="*/ 750 h 3526"/>
                <a:gd name="T60" fmla="*/ 3448 w 3762"/>
                <a:gd name="T61" fmla="*/ 2047 h 3526"/>
                <a:gd name="T62" fmla="*/ 3071 w 3762"/>
                <a:gd name="T63" fmla="*/ 2420 h 3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62" h="3526">
                  <a:moveTo>
                    <a:pt x="401" y="1625"/>
                  </a:moveTo>
                  <a:cubicBezTo>
                    <a:pt x="56" y="1280"/>
                    <a:pt x="56" y="1280"/>
                    <a:pt x="56" y="1280"/>
                  </a:cubicBezTo>
                  <a:cubicBezTo>
                    <a:pt x="40" y="1264"/>
                    <a:pt x="40" y="1236"/>
                    <a:pt x="56" y="1220"/>
                  </a:cubicBezTo>
                  <a:cubicBezTo>
                    <a:pt x="1246" y="30"/>
                    <a:pt x="1246" y="30"/>
                    <a:pt x="1246" y="30"/>
                  </a:cubicBezTo>
                  <a:cubicBezTo>
                    <a:pt x="1262" y="14"/>
                    <a:pt x="1290" y="14"/>
                    <a:pt x="1306" y="30"/>
                  </a:cubicBezTo>
                  <a:cubicBezTo>
                    <a:pt x="1589" y="313"/>
                    <a:pt x="1589" y="313"/>
                    <a:pt x="1589" y="313"/>
                  </a:cubicBezTo>
                  <a:moveTo>
                    <a:pt x="104" y="1922"/>
                  </a:moveTo>
                  <a:cubicBezTo>
                    <a:pt x="0" y="2026"/>
                    <a:pt x="0" y="2194"/>
                    <a:pt x="104" y="2297"/>
                  </a:cubicBezTo>
                  <a:cubicBezTo>
                    <a:pt x="207" y="2401"/>
                    <a:pt x="375" y="2401"/>
                    <a:pt x="479" y="2297"/>
                  </a:cubicBezTo>
                  <a:cubicBezTo>
                    <a:pt x="698" y="2078"/>
                    <a:pt x="698" y="2078"/>
                    <a:pt x="698" y="2078"/>
                  </a:cubicBezTo>
                  <a:cubicBezTo>
                    <a:pt x="802" y="1974"/>
                    <a:pt x="802" y="1806"/>
                    <a:pt x="698" y="1703"/>
                  </a:cubicBezTo>
                  <a:cubicBezTo>
                    <a:pt x="595" y="1599"/>
                    <a:pt x="427" y="1599"/>
                    <a:pt x="323" y="1703"/>
                  </a:cubicBezTo>
                  <a:lnTo>
                    <a:pt x="104" y="1922"/>
                  </a:lnTo>
                  <a:close/>
                  <a:moveTo>
                    <a:pt x="2479" y="2578"/>
                  </a:moveTo>
                  <a:cubicBezTo>
                    <a:pt x="2698" y="2797"/>
                    <a:pt x="2698" y="2797"/>
                    <a:pt x="2698" y="2797"/>
                  </a:cubicBezTo>
                  <a:cubicBezTo>
                    <a:pt x="2802" y="2901"/>
                    <a:pt x="2970" y="2901"/>
                    <a:pt x="3073" y="2797"/>
                  </a:cubicBezTo>
                  <a:cubicBezTo>
                    <a:pt x="3177" y="2694"/>
                    <a:pt x="3177" y="2526"/>
                    <a:pt x="3073" y="2422"/>
                  </a:cubicBezTo>
                  <a:cubicBezTo>
                    <a:pt x="2854" y="2203"/>
                    <a:pt x="2854" y="2203"/>
                    <a:pt x="2854" y="2203"/>
                  </a:cubicBezTo>
                  <a:moveTo>
                    <a:pt x="1714" y="3313"/>
                  </a:moveTo>
                  <a:cubicBezTo>
                    <a:pt x="1823" y="3422"/>
                    <a:pt x="1823" y="3422"/>
                    <a:pt x="1823" y="3422"/>
                  </a:cubicBezTo>
                  <a:cubicBezTo>
                    <a:pt x="1927" y="3526"/>
                    <a:pt x="2095" y="3526"/>
                    <a:pt x="2198" y="3422"/>
                  </a:cubicBezTo>
                  <a:cubicBezTo>
                    <a:pt x="2302" y="3319"/>
                    <a:pt x="2302" y="3151"/>
                    <a:pt x="2198" y="3047"/>
                  </a:cubicBezTo>
                  <a:cubicBezTo>
                    <a:pt x="2323" y="3172"/>
                    <a:pt x="2323" y="3172"/>
                    <a:pt x="2323" y="3172"/>
                  </a:cubicBezTo>
                  <a:cubicBezTo>
                    <a:pt x="2427" y="3276"/>
                    <a:pt x="2595" y="3276"/>
                    <a:pt x="2698" y="3172"/>
                  </a:cubicBezTo>
                  <a:cubicBezTo>
                    <a:pt x="2802" y="3069"/>
                    <a:pt x="2802" y="2901"/>
                    <a:pt x="2698" y="2797"/>
                  </a:cubicBezTo>
                  <a:cubicBezTo>
                    <a:pt x="2479" y="2578"/>
                    <a:pt x="2479" y="2578"/>
                    <a:pt x="2479" y="2578"/>
                  </a:cubicBezTo>
                  <a:moveTo>
                    <a:pt x="479" y="2297"/>
                  </a:moveTo>
                  <a:cubicBezTo>
                    <a:pt x="375" y="2401"/>
                    <a:pt x="375" y="2569"/>
                    <a:pt x="479" y="2672"/>
                  </a:cubicBezTo>
                  <a:cubicBezTo>
                    <a:pt x="582" y="2776"/>
                    <a:pt x="750" y="2776"/>
                    <a:pt x="854" y="2672"/>
                  </a:cubicBezTo>
                  <a:cubicBezTo>
                    <a:pt x="1073" y="2453"/>
                    <a:pt x="1073" y="2453"/>
                    <a:pt x="1073" y="2453"/>
                  </a:cubicBezTo>
                  <a:cubicBezTo>
                    <a:pt x="1177" y="2349"/>
                    <a:pt x="1177" y="2181"/>
                    <a:pt x="1073" y="2078"/>
                  </a:cubicBezTo>
                  <a:cubicBezTo>
                    <a:pt x="970" y="1974"/>
                    <a:pt x="802" y="1974"/>
                    <a:pt x="698" y="2078"/>
                  </a:cubicBezTo>
                  <a:lnTo>
                    <a:pt x="479" y="2297"/>
                  </a:lnTo>
                  <a:close/>
                  <a:moveTo>
                    <a:pt x="854" y="2672"/>
                  </a:moveTo>
                  <a:cubicBezTo>
                    <a:pt x="750" y="2776"/>
                    <a:pt x="750" y="2944"/>
                    <a:pt x="854" y="3047"/>
                  </a:cubicBezTo>
                  <a:cubicBezTo>
                    <a:pt x="957" y="3151"/>
                    <a:pt x="1125" y="3151"/>
                    <a:pt x="1229" y="3047"/>
                  </a:cubicBezTo>
                  <a:cubicBezTo>
                    <a:pt x="1448" y="2828"/>
                    <a:pt x="1448" y="2828"/>
                    <a:pt x="1448" y="2828"/>
                  </a:cubicBezTo>
                  <a:cubicBezTo>
                    <a:pt x="1552" y="2724"/>
                    <a:pt x="1552" y="2556"/>
                    <a:pt x="1448" y="2453"/>
                  </a:cubicBezTo>
                  <a:cubicBezTo>
                    <a:pt x="1345" y="2349"/>
                    <a:pt x="1177" y="2349"/>
                    <a:pt x="1073" y="2453"/>
                  </a:cubicBezTo>
                  <a:lnTo>
                    <a:pt x="854" y="2672"/>
                  </a:lnTo>
                  <a:close/>
                  <a:moveTo>
                    <a:pt x="1229" y="3047"/>
                  </a:moveTo>
                  <a:cubicBezTo>
                    <a:pt x="1125" y="3151"/>
                    <a:pt x="1125" y="3319"/>
                    <a:pt x="1229" y="3422"/>
                  </a:cubicBezTo>
                  <a:cubicBezTo>
                    <a:pt x="1332" y="3526"/>
                    <a:pt x="1500" y="3526"/>
                    <a:pt x="1604" y="3422"/>
                  </a:cubicBezTo>
                  <a:cubicBezTo>
                    <a:pt x="1823" y="3203"/>
                    <a:pt x="1823" y="3203"/>
                    <a:pt x="1823" y="3203"/>
                  </a:cubicBezTo>
                  <a:cubicBezTo>
                    <a:pt x="1927" y="3099"/>
                    <a:pt x="1927" y="2931"/>
                    <a:pt x="1823" y="2828"/>
                  </a:cubicBezTo>
                  <a:cubicBezTo>
                    <a:pt x="1720" y="2724"/>
                    <a:pt x="1552" y="2724"/>
                    <a:pt x="1448" y="2828"/>
                  </a:cubicBezTo>
                  <a:lnTo>
                    <a:pt x="1229" y="3047"/>
                  </a:lnTo>
                  <a:close/>
                  <a:moveTo>
                    <a:pt x="3214" y="1813"/>
                  </a:moveTo>
                  <a:cubicBezTo>
                    <a:pt x="3746" y="1280"/>
                    <a:pt x="3746" y="1280"/>
                    <a:pt x="3746" y="1280"/>
                  </a:cubicBezTo>
                  <a:cubicBezTo>
                    <a:pt x="3762" y="1264"/>
                    <a:pt x="3762" y="1236"/>
                    <a:pt x="3746" y="1220"/>
                  </a:cubicBezTo>
                  <a:cubicBezTo>
                    <a:pt x="2526" y="0"/>
                    <a:pt x="2526" y="0"/>
                    <a:pt x="2526" y="0"/>
                  </a:cubicBezTo>
                  <a:cubicBezTo>
                    <a:pt x="2526" y="0"/>
                    <a:pt x="2526" y="0"/>
                    <a:pt x="2526" y="0"/>
                  </a:cubicBezTo>
                  <a:cubicBezTo>
                    <a:pt x="1436" y="363"/>
                    <a:pt x="1436" y="363"/>
                    <a:pt x="1436" y="363"/>
                  </a:cubicBezTo>
                  <a:cubicBezTo>
                    <a:pt x="1426" y="367"/>
                    <a:pt x="1417" y="375"/>
                    <a:pt x="1412" y="385"/>
                  </a:cubicBezTo>
                  <a:cubicBezTo>
                    <a:pt x="1057" y="1094"/>
                    <a:pt x="1057" y="1094"/>
                    <a:pt x="1057" y="1094"/>
                  </a:cubicBezTo>
                  <a:cubicBezTo>
                    <a:pt x="1037" y="1142"/>
                    <a:pt x="1026" y="1195"/>
                    <a:pt x="1026" y="1250"/>
                  </a:cubicBezTo>
                  <a:cubicBezTo>
                    <a:pt x="1026" y="1319"/>
                    <a:pt x="1054" y="1382"/>
                    <a:pt x="1099" y="1427"/>
                  </a:cubicBezTo>
                  <a:cubicBezTo>
                    <a:pt x="1144" y="1472"/>
                    <a:pt x="1207" y="1500"/>
                    <a:pt x="1276" y="1500"/>
                  </a:cubicBezTo>
                  <a:cubicBezTo>
                    <a:pt x="1483" y="1500"/>
                    <a:pt x="1651" y="1332"/>
                    <a:pt x="1651" y="1125"/>
                  </a:cubicBezTo>
                  <a:cubicBezTo>
                    <a:pt x="1651" y="918"/>
                    <a:pt x="1819" y="750"/>
                    <a:pt x="2026" y="750"/>
                  </a:cubicBezTo>
                  <a:cubicBezTo>
                    <a:pt x="2094" y="750"/>
                    <a:pt x="2162" y="771"/>
                    <a:pt x="2214" y="813"/>
                  </a:cubicBezTo>
                  <a:cubicBezTo>
                    <a:pt x="3448" y="2047"/>
                    <a:pt x="3448" y="2047"/>
                    <a:pt x="3448" y="2047"/>
                  </a:cubicBezTo>
                  <a:cubicBezTo>
                    <a:pt x="3553" y="2152"/>
                    <a:pt x="3552" y="2321"/>
                    <a:pt x="3446" y="2425"/>
                  </a:cubicBezTo>
                  <a:cubicBezTo>
                    <a:pt x="3341" y="2527"/>
                    <a:pt x="3174" y="2523"/>
                    <a:pt x="3071" y="2420"/>
                  </a:cubicBezTo>
                  <a:cubicBezTo>
                    <a:pt x="2854" y="2203"/>
                    <a:pt x="2854" y="2203"/>
                    <a:pt x="2854" y="2203"/>
                  </a:cubicBezTo>
                </a:path>
              </a:pathLst>
            </a:custGeom>
            <a:noFill/>
            <a:ln w="952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9144" rIns="91440" bIns="914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1"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grpSp>
        <p:nvGrpSpPr>
          <p:cNvPr id="120" name="Group 119">
            <a:extLst>
              <a:ext uri="{FF2B5EF4-FFF2-40B4-BE49-F238E27FC236}">
                <a16:creationId xmlns:a16="http://schemas.microsoft.com/office/drawing/2014/main" id="{2587F4DC-1CE2-4B98-BDF6-2408197FE26C}"/>
              </a:ext>
            </a:extLst>
          </p:cNvPr>
          <p:cNvGrpSpPr/>
          <p:nvPr/>
        </p:nvGrpSpPr>
        <p:grpSpPr>
          <a:xfrm>
            <a:off x="2357272" y="4593403"/>
            <a:ext cx="1017153" cy="175683"/>
            <a:chOff x="2357272" y="4593403"/>
            <a:chExt cx="1017153" cy="175683"/>
          </a:xfrm>
        </p:grpSpPr>
        <p:sp>
          <p:nvSpPr>
            <p:cNvPr id="787" name="Rectangle 786">
              <a:hlinkClick r:id="rId133" tooltip="Microsoft Azure Stack is a hybrid cloud platform that lets you provide Azure services from your datacenter. Security and compliance are areas of major investment for Azure Stack."/>
              <a:extLst>
                <a:ext uri="{FF2B5EF4-FFF2-40B4-BE49-F238E27FC236}">
                  <a16:creationId xmlns:a16="http://schemas.microsoft.com/office/drawing/2014/main" id="{1EF0A278-F7DA-44D1-BB99-7A7B7089A10E}"/>
                </a:ext>
              </a:extLst>
            </p:cNvPr>
            <p:cNvSpPr/>
            <p:nvPr/>
          </p:nvSpPr>
          <p:spPr>
            <a:xfrm>
              <a:off x="2357272" y="4593403"/>
              <a:ext cx="1017153" cy="175683"/>
            </a:xfrm>
            <a:prstGeom prst="rect">
              <a:avLst/>
            </a:prstGeom>
            <a:solidFill>
              <a:schemeClr val="bg1"/>
            </a:solidFill>
            <a:ln w="14224">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45720" rIns="45720" rtlCol="0" anchor="ctr">
              <a:noAutofit/>
            </a:bodyPr>
            <a:lstStyle/>
            <a:p>
              <a:pPr marL="0" marR="0" lvl="0" indent="0" algn="ctr" defTabSz="914400" rtl="0" eaLnBrk="1" fontAlgn="auto" latinLnBrk="0" hangingPunct="1">
                <a:lnSpc>
                  <a:spcPct val="97000"/>
                </a:lnSpc>
                <a:spcBef>
                  <a:spcPts val="0"/>
                </a:spcBef>
                <a:spcAft>
                  <a:spcPts val="0"/>
                </a:spcAft>
                <a:buClrTx/>
                <a:buSzTx/>
                <a:buFontTx/>
                <a:buNone/>
                <a:tabLst/>
                <a:defRPr/>
              </a:pPr>
              <a:r>
                <a:rPr kumimoji="0" lang="en-US" sz="75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Azure Stack</a:t>
              </a:r>
            </a:p>
          </p:txBody>
        </p:sp>
        <p:pic>
          <p:nvPicPr>
            <p:cNvPr id="150" name="Picture 149">
              <a:extLst>
                <a:ext uri="{FF2B5EF4-FFF2-40B4-BE49-F238E27FC236}">
                  <a16:creationId xmlns:a16="http://schemas.microsoft.com/office/drawing/2014/main" id="{2BC538A9-F2EF-42A1-9153-5CFA9F774EC1}"/>
                </a:ext>
              </a:extLst>
            </p:cNvPr>
            <p:cNvPicPr>
              <a:picLocks noChangeAspect="1"/>
            </p:cNvPicPr>
            <p:nvPr/>
          </p:nvPicPr>
          <p:blipFill>
            <a:blip r:embed="rId4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392864" y="4625084"/>
              <a:ext cx="150932" cy="112545"/>
            </a:xfrm>
            <a:prstGeom prst="rect">
              <a:avLst/>
            </a:prstGeom>
          </p:spPr>
        </p:pic>
      </p:grpSp>
      <p:grpSp>
        <p:nvGrpSpPr>
          <p:cNvPr id="101" name="Group 100">
            <a:extLst>
              <a:ext uri="{FF2B5EF4-FFF2-40B4-BE49-F238E27FC236}">
                <a16:creationId xmlns:a16="http://schemas.microsoft.com/office/drawing/2014/main" id="{2F7EC89E-8A15-4049-AC02-BE30889D474E}"/>
              </a:ext>
            </a:extLst>
          </p:cNvPr>
          <p:cNvGrpSpPr/>
          <p:nvPr/>
        </p:nvGrpSpPr>
        <p:grpSpPr>
          <a:xfrm>
            <a:off x="2123430" y="3828285"/>
            <a:ext cx="1187138" cy="284878"/>
            <a:chOff x="2123430" y="3828285"/>
            <a:chExt cx="1187138" cy="284878"/>
          </a:xfrm>
        </p:grpSpPr>
        <p:sp>
          <p:nvSpPr>
            <p:cNvPr id="582" name="Rectangle 581">
              <a:hlinkClick r:id="rId134" tooltip="Azure Active Directory's Application Proxy provides secure remote access to on-premises web applications. After a single sign-on to Azure AD, users can access both cloud and on-premises applications through an external URL or an internal application portal"/>
              <a:extLst>
                <a:ext uri="{FF2B5EF4-FFF2-40B4-BE49-F238E27FC236}">
                  <a16:creationId xmlns:a16="http://schemas.microsoft.com/office/drawing/2014/main" id="{5417E46D-6511-48A9-8F0F-7A083A78B4E5}"/>
                </a:ext>
              </a:extLst>
            </p:cNvPr>
            <p:cNvSpPr/>
            <p:nvPr/>
          </p:nvSpPr>
          <p:spPr>
            <a:xfrm>
              <a:off x="2123430" y="3828285"/>
              <a:ext cx="1187138" cy="284878"/>
            </a:xfrm>
            <a:prstGeom prst="rect">
              <a:avLst/>
            </a:prstGeom>
            <a:solidFill>
              <a:schemeClr val="bg1"/>
            </a:solidFill>
            <a:ln w="19050">
              <a:solidFill>
                <a:srgbClr val="5C2D91"/>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45720" rIns="45720" rtlCol="0" anchor="ctr">
              <a:noAutofit/>
            </a:bodyPr>
            <a:lstStyle/>
            <a:p>
              <a:pPr marL="0" marR="0" lvl="0" indent="0" algn="r" defTabSz="914400" rtl="0" eaLnBrk="1" fontAlgn="auto" latinLnBrk="0" hangingPunct="1">
                <a:lnSpc>
                  <a:spcPct val="97000"/>
                </a:lnSpc>
                <a:spcBef>
                  <a:spcPts val="0"/>
                </a:spcBef>
                <a:spcAft>
                  <a:spcPts val="0"/>
                </a:spcAft>
                <a:buClrTx/>
                <a:buSzTx/>
                <a:buFontTx/>
                <a:buNone/>
                <a:tabLst/>
                <a:defRPr/>
              </a:pPr>
              <a:r>
                <a:rPr kumimoji="0" lang="en-US" sz="750" b="1" i="0" u="none" strike="noStrike" kern="1200" cap="none" spc="0" normalizeH="0" baseline="0" noProof="0">
                  <a:ln>
                    <a:noFill/>
                  </a:ln>
                  <a:solidFill>
                    <a:srgbClr val="5C2D91"/>
                  </a:solidFill>
                  <a:effectLst/>
                  <a:uLnTx/>
                  <a:uFillTx/>
                  <a:latin typeface="Segoe UI" panose="020B0502040204020203" pitchFamily="34" charset="0"/>
                  <a:ea typeface="+mn-ea"/>
                  <a:cs typeface="Segoe UI" panose="020B0502040204020203" pitchFamily="34" charset="0"/>
                </a:rPr>
                <a:t>Azure AD App Proxy</a:t>
              </a:r>
            </a:p>
            <a:p>
              <a:pPr marL="0" marR="0" lvl="0" indent="0" algn="r" defTabSz="914400" rtl="0" eaLnBrk="1" fontAlgn="auto" latinLnBrk="0" hangingPunct="1">
                <a:lnSpc>
                  <a:spcPct val="97000"/>
                </a:lnSpc>
                <a:spcBef>
                  <a:spcPts val="0"/>
                </a:spcBef>
                <a:spcAft>
                  <a:spcPts val="0"/>
                </a:spcAft>
                <a:buClrTx/>
                <a:buSzTx/>
                <a:buFontTx/>
                <a:buNone/>
                <a:tabLst/>
                <a:defRPr/>
              </a:pPr>
              <a:r>
                <a:rPr kumimoji="0" lang="en-US" sz="700" b="0" i="1" u="none" strike="noStrike" kern="1200" cap="none" spc="0" normalizeH="0" baseline="0" noProof="0">
                  <a:ln>
                    <a:noFill/>
                  </a:ln>
                  <a:solidFill>
                    <a:srgbClr val="5C2D91"/>
                  </a:solidFill>
                  <a:effectLst/>
                  <a:uLnTx/>
                  <a:uFillTx/>
                  <a:latin typeface="Segoe UI" panose="020B0502040204020203" pitchFamily="34" charset="0"/>
                  <a:ea typeface="+mn-ea"/>
                  <a:cs typeface="Segoe UI" panose="020B0502040204020203" pitchFamily="34" charset="0"/>
                </a:rPr>
                <a:t>Beyond User VPN</a:t>
              </a:r>
            </a:p>
          </p:txBody>
        </p:sp>
        <p:pic>
          <p:nvPicPr>
            <p:cNvPr id="113" name="Picture 112">
              <a:extLst>
                <a:ext uri="{FF2B5EF4-FFF2-40B4-BE49-F238E27FC236}">
                  <a16:creationId xmlns:a16="http://schemas.microsoft.com/office/drawing/2014/main" id="{B3E627A3-008C-4961-B31E-74DB333A5DBA}"/>
                </a:ext>
              </a:extLst>
            </p:cNvPr>
            <p:cNvPicPr>
              <a:picLocks noChangeAspect="1"/>
            </p:cNvPicPr>
            <p:nvPr/>
          </p:nvPicPr>
          <p:blipFill>
            <a:blip r:embed="rId26" cstate="email">
              <a:duotone>
                <a:schemeClr val="accent1">
                  <a:shade val="45000"/>
                  <a:satMod val="135000"/>
                </a:schemeClr>
                <a:prstClr val="white"/>
              </a:duotone>
              <a:lum bright="-20000" contrast="40000"/>
              <a:extLst>
                <a:ext uri="{28A0092B-C50C-407E-A947-70E740481C1C}">
                  <a14:useLocalDpi xmlns:a14="http://schemas.microsoft.com/office/drawing/2010/main"/>
                </a:ext>
              </a:extLst>
            </a:blip>
            <a:stretch>
              <a:fillRect/>
            </a:stretch>
          </p:blipFill>
          <p:spPr>
            <a:xfrm>
              <a:off x="2173010" y="3875271"/>
              <a:ext cx="204678" cy="204678"/>
            </a:xfrm>
            <a:prstGeom prst="rect">
              <a:avLst/>
            </a:prstGeom>
          </p:spPr>
        </p:pic>
      </p:grpSp>
      <p:sp>
        <p:nvSpPr>
          <p:cNvPr id="3" name="Rectangle 2">
            <a:extLst>
              <a:ext uri="{FF2B5EF4-FFF2-40B4-BE49-F238E27FC236}">
                <a16:creationId xmlns:a16="http://schemas.microsoft.com/office/drawing/2014/main" id="{84745DB0-7B18-4A4B-AE44-64FA48E6E057}"/>
              </a:ext>
            </a:extLst>
          </p:cNvPr>
          <p:cNvSpPr/>
          <p:nvPr/>
        </p:nvSpPr>
        <p:spPr>
          <a:xfrm>
            <a:off x="6443622" y="1152404"/>
            <a:ext cx="1803257" cy="922945"/>
          </a:xfrm>
          <a:prstGeom prst="rect">
            <a:avLst/>
          </a:prstGeom>
          <a:noFill/>
          <a:ln w="14224">
            <a:noFill/>
          </a:ln>
        </p:spPr>
        <p:txBody>
          <a:bodyPr wrap="square">
            <a:spAutoFit/>
          </a:bodyPr>
          <a:lstStyle/>
          <a:p>
            <a:pPr marL="0" marR="0" lvl="0" indent="0" algn="l" defTabSz="914400" rtl="0" eaLnBrk="1" fontAlgn="auto" latinLnBrk="0" hangingPunct="1">
              <a:lnSpc>
                <a:spcPct val="97000"/>
              </a:lnSpc>
              <a:spcBef>
                <a:spcPts val="0"/>
              </a:spcBef>
              <a:spcAft>
                <a:spcPts val="0"/>
              </a:spcAft>
              <a:buClrTx/>
              <a:buSzTx/>
              <a:buFontTx/>
              <a:buNone/>
              <a:tabLst/>
              <a:defRPr/>
            </a:pPr>
            <a:r>
              <a:rPr kumimoji="0" lang="en-US" sz="1050" b="1" i="0" u="none" strike="noStrike" kern="1200" cap="none" spc="0" normalizeH="0" baseline="0" noProof="0">
                <a:ln>
                  <a:noFill/>
                </a:ln>
                <a:gradFill>
                  <a:gsLst>
                    <a:gs pos="0">
                      <a:srgbClr val="505050"/>
                    </a:gs>
                    <a:gs pos="100000">
                      <a:srgbClr val="505050"/>
                    </a:gs>
                  </a:gsLst>
                  <a:lin ang="5400000" scaled="1"/>
                </a:gradFill>
                <a:effectLst/>
                <a:uLnTx/>
                <a:uFillTx/>
                <a:latin typeface="Segoe UI" panose="020B0502040204020203" pitchFamily="34" charset="0"/>
                <a:ea typeface="+mn-ea"/>
                <a:cs typeface="Segoe UI" panose="020B0502040204020203" pitchFamily="34" charset="0"/>
              </a:rPr>
              <a:t>Security Guidance</a:t>
            </a:r>
          </a:p>
          <a:p>
            <a:pPr marL="0" marR="0" lvl="0" indent="0" algn="l" defTabSz="914400" rtl="0" eaLnBrk="1" fontAlgn="auto" latinLnBrk="0" hangingPunct="1">
              <a:lnSpc>
                <a:spcPct val="97000"/>
              </a:lnSpc>
              <a:spcBef>
                <a:spcPts val="0"/>
              </a:spcBef>
              <a:spcAft>
                <a:spcPts val="0"/>
              </a:spcAft>
              <a:buClrTx/>
              <a:buSzTx/>
              <a:buFontTx/>
              <a:buNone/>
              <a:tabLst/>
              <a:defRPr/>
            </a:pPr>
            <a:endParaRPr kumimoji="0" lang="en-US" sz="80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endParaRPr>
          </a:p>
          <a:p>
            <a:pPr marL="228600" marR="0" lvl="0" indent="-228600" algn="l" defTabSz="914400" rtl="0" eaLnBrk="1" fontAlgn="auto" latinLnBrk="0" hangingPunct="1">
              <a:lnSpc>
                <a:spcPct val="97000"/>
              </a:lnSpc>
              <a:spcBef>
                <a:spcPts val="0"/>
              </a:spcBef>
              <a:spcAft>
                <a:spcPts val="300"/>
              </a:spcAft>
              <a:buClrTx/>
              <a:buSzTx/>
              <a:buFont typeface="+mj-lt"/>
              <a:buAutoNum type="arabicPeriod"/>
              <a:tabLst/>
              <a:defRPr/>
            </a:pP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hlinkClick r:id="rId135" tooltip="Microsoft Security Documentation site with consolidated view of security resources across Microsoft"/>
              </a:rPr>
              <a:t>Security </a:t>
            </a: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hlinkClick r:id="rId135" tooltip="Technical guidance to help security professionals build and implement cybersecurity strategy, architecture, prioritized roadmaps, best practices, getting started guides, and more. "/>
              </a:rPr>
              <a:t>Documentation</a:t>
            </a:r>
            <a:endPar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hlinkClick r:id="" action="ppaction://noaction"/>
            </a:endParaRPr>
          </a:p>
          <a:p>
            <a:pPr marL="228600" marR="0" lvl="0" indent="-228600" algn="l" defTabSz="914400" rtl="0" eaLnBrk="1" fontAlgn="auto" latinLnBrk="0" hangingPunct="1">
              <a:lnSpc>
                <a:spcPct val="97000"/>
              </a:lnSpc>
              <a:spcBef>
                <a:spcPts val="0"/>
              </a:spcBef>
              <a:spcAft>
                <a:spcPts val="300"/>
              </a:spcAft>
              <a:buClrTx/>
              <a:buSzTx/>
              <a:buFont typeface="+mj-lt"/>
              <a:buAutoNum type="arabicPeriod"/>
              <a:tabLst/>
              <a:defRPr/>
            </a:pP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hlinkClick r:id="rId136" tooltip="Clear actionable guidance for security related decisions to help you increase security posture, reduce risk, and accelerate deployment of secure cloud solutions. "/>
              </a:rPr>
              <a:t>Microsoft Best Practices</a:t>
            </a:r>
            <a:endPar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hlinkClick r:id="rId136" tooltip="The Securing Privileged Access (SPA) roadmap guides you through the fastest and most effective way to mitigate credential theft and other attacks to privileged accounts. "/>
            </a:endParaRPr>
          </a:p>
          <a:p>
            <a:pPr marL="228600" marR="0" lvl="0" indent="-228600" algn="l" defTabSz="914400" rtl="0" eaLnBrk="1" fontAlgn="auto" latinLnBrk="0" hangingPunct="1">
              <a:lnSpc>
                <a:spcPct val="97000"/>
              </a:lnSpc>
              <a:spcBef>
                <a:spcPts val="0"/>
              </a:spcBef>
              <a:spcAft>
                <a:spcPts val="300"/>
              </a:spcAft>
              <a:buClrTx/>
              <a:buSzTx/>
              <a:buFont typeface="+mj-lt"/>
              <a:buAutoNum type="arabicPeriod"/>
              <a:tabLst/>
              <a:defRPr/>
            </a:pP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Azure Security </a:t>
            </a: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hlinkClick r:id="rId137" tooltip="Top Azure security best practices Microsoft recommends based on lessons learned across customers and our own environments."/>
              </a:rPr>
              <a:t>Top 10</a:t>
            </a: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 |</a:t>
            </a:r>
            <a:b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b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hlinkClick r:id="rId138" tooltip="The Azure Security Benchmark (ASB) provides prescriptive best practices and recommendations to help improve the security of workloads, data, and services on Azure."/>
              </a:rPr>
              <a:t>Benchmarks</a:t>
            </a: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 | </a:t>
            </a: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hlinkClick r:id="rId139" tooltip="The Cloud Adoption Framework (CAF) Security guidance provides lessons learned and methodologies to shape security strategy, roles, architecture, and more for your cloud adoption. "/>
              </a:rPr>
              <a:t>CAF</a:t>
            </a: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 | </a:t>
            </a: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hlinkClick r:id="rId140" tooltip="The Well Architected Framework (CAF) security guidance provides guidance and lessons learned for securing workloads and applications. "/>
              </a:rPr>
              <a:t>WAF</a:t>
            </a: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  </a:t>
            </a:r>
          </a:p>
        </p:txBody>
      </p:sp>
      <p:grpSp>
        <p:nvGrpSpPr>
          <p:cNvPr id="136" name="Group 135">
            <a:extLst>
              <a:ext uri="{FF2B5EF4-FFF2-40B4-BE49-F238E27FC236}">
                <a16:creationId xmlns:a16="http://schemas.microsoft.com/office/drawing/2014/main" id="{940E99A8-8667-4981-B671-471AD815E4FE}"/>
              </a:ext>
            </a:extLst>
          </p:cNvPr>
          <p:cNvGrpSpPr/>
          <p:nvPr/>
        </p:nvGrpSpPr>
        <p:grpSpPr>
          <a:xfrm>
            <a:off x="6813731" y="4750846"/>
            <a:ext cx="1332140" cy="153063"/>
            <a:chOff x="6813731" y="4750846"/>
            <a:chExt cx="1332140" cy="153063"/>
          </a:xfrm>
        </p:grpSpPr>
        <p:sp>
          <p:nvSpPr>
            <p:cNvPr id="688" name="Rectangle 687">
              <a:hlinkClick r:id="rId141" tooltip="Azure offers hundreds of services to help organizations meet security and productivity objectives"/>
              <a:extLst>
                <a:ext uri="{FF2B5EF4-FFF2-40B4-BE49-F238E27FC236}">
                  <a16:creationId xmlns:a16="http://schemas.microsoft.com/office/drawing/2014/main" id="{7963C6CD-FC37-4FE2-AF9B-8C2E4680BA37}"/>
                </a:ext>
              </a:extLst>
            </p:cNvPr>
            <p:cNvSpPr/>
            <p:nvPr/>
          </p:nvSpPr>
          <p:spPr>
            <a:xfrm>
              <a:off x="6813731" y="4750846"/>
              <a:ext cx="1332140" cy="153063"/>
            </a:xfrm>
            <a:prstGeom prst="rect">
              <a:avLst/>
            </a:prstGeom>
            <a:solidFill>
              <a:schemeClr val="bg1"/>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700" b="0" i="1" u="none" strike="noStrike" kern="1200" cap="none" spc="0" normalizeH="0" baseline="0" noProof="0">
                  <a:ln>
                    <a:noFill/>
                  </a:ln>
                  <a:solidFill>
                    <a:srgbClr val="3C3C3C"/>
                  </a:solidFill>
                  <a:effectLst/>
                  <a:uLnTx/>
                  <a:uFillTx/>
                  <a:latin typeface="Segoe UI" panose="020B0502040204020203" pitchFamily="34" charset="0"/>
                  <a:ea typeface="+mn-ea"/>
                  <a:cs typeface="Segoe UI" panose="020B0502040204020203" pitchFamily="34" charset="0"/>
                </a:rPr>
                <a:t>Security &amp; Other Services</a:t>
              </a:r>
            </a:p>
          </p:txBody>
        </p:sp>
        <p:grpSp>
          <p:nvGrpSpPr>
            <p:cNvPr id="102" name="Group 101">
              <a:extLst>
                <a:ext uri="{FF2B5EF4-FFF2-40B4-BE49-F238E27FC236}">
                  <a16:creationId xmlns:a16="http://schemas.microsoft.com/office/drawing/2014/main" id="{0DB0F1ED-6A41-424B-868C-BBD6BBB667E7}"/>
                </a:ext>
              </a:extLst>
            </p:cNvPr>
            <p:cNvGrpSpPr/>
            <p:nvPr/>
          </p:nvGrpSpPr>
          <p:grpSpPr>
            <a:xfrm>
              <a:off x="6885357" y="4817123"/>
              <a:ext cx="105570" cy="25583"/>
              <a:chOff x="6660452" y="3094221"/>
              <a:chExt cx="188672" cy="45719"/>
            </a:xfrm>
          </p:grpSpPr>
          <p:sp>
            <p:nvSpPr>
              <p:cNvPr id="110" name="Oval 109">
                <a:extLst>
                  <a:ext uri="{FF2B5EF4-FFF2-40B4-BE49-F238E27FC236}">
                    <a16:creationId xmlns:a16="http://schemas.microsoft.com/office/drawing/2014/main" id="{7B3E62CD-7F8A-46CC-8BAE-4691724F58E9}"/>
                  </a:ext>
                </a:extLst>
              </p:cNvPr>
              <p:cNvSpPr/>
              <p:nvPr/>
            </p:nvSpPr>
            <p:spPr bwMode="auto">
              <a:xfrm>
                <a:off x="6660452"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1" name="Oval 110">
                <a:extLst>
                  <a:ext uri="{FF2B5EF4-FFF2-40B4-BE49-F238E27FC236}">
                    <a16:creationId xmlns:a16="http://schemas.microsoft.com/office/drawing/2014/main" id="{0343811B-56C3-461D-B065-DB1BB6421E5D}"/>
                  </a:ext>
                </a:extLst>
              </p:cNvPr>
              <p:cNvSpPr/>
              <p:nvPr/>
            </p:nvSpPr>
            <p:spPr bwMode="auto">
              <a:xfrm>
                <a:off x="6731928"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2" name="Oval 111">
                <a:extLst>
                  <a:ext uri="{FF2B5EF4-FFF2-40B4-BE49-F238E27FC236}">
                    <a16:creationId xmlns:a16="http://schemas.microsoft.com/office/drawing/2014/main" id="{D5EF34EC-591A-477C-AA1B-83A2FC1B9695}"/>
                  </a:ext>
                </a:extLst>
              </p:cNvPr>
              <p:cNvSpPr/>
              <p:nvPr/>
            </p:nvSpPr>
            <p:spPr bwMode="auto">
              <a:xfrm>
                <a:off x="6803404"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nvGrpSpPr>
          <p:cNvPr id="697" name="Group 696">
            <a:extLst>
              <a:ext uri="{FF2B5EF4-FFF2-40B4-BE49-F238E27FC236}">
                <a16:creationId xmlns:a16="http://schemas.microsoft.com/office/drawing/2014/main" id="{60967A4C-6687-4949-884E-EB39984EFB95}"/>
              </a:ext>
            </a:extLst>
          </p:cNvPr>
          <p:cNvGrpSpPr/>
          <p:nvPr/>
        </p:nvGrpSpPr>
        <p:grpSpPr>
          <a:xfrm>
            <a:off x="8697244" y="3019222"/>
            <a:ext cx="1283140" cy="409387"/>
            <a:chOff x="8686501" y="2842004"/>
            <a:chExt cx="1384866" cy="457176"/>
          </a:xfrm>
        </p:grpSpPr>
        <p:grpSp>
          <p:nvGrpSpPr>
            <p:cNvPr id="698" name="Group 697">
              <a:extLst>
                <a:ext uri="{FF2B5EF4-FFF2-40B4-BE49-F238E27FC236}">
                  <a16:creationId xmlns:a16="http://schemas.microsoft.com/office/drawing/2014/main" id="{D6ED7781-96EC-4A69-8F58-34134CA39400}"/>
                </a:ext>
              </a:extLst>
            </p:cNvPr>
            <p:cNvGrpSpPr/>
            <p:nvPr/>
          </p:nvGrpSpPr>
          <p:grpSpPr>
            <a:xfrm>
              <a:off x="8686501" y="2842004"/>
              <a:ext cx="1384866" cy="457176"/>
              <a:chOff x="4095283" y="4588248"/>
              <a:chExt cx="1460967" cy="482298"/>
            </a:xfrm>
          </p:grpSpPr>
          <p:sp>
            <p:nvSpPr>
              <p:cNvPr id="714" name="TextBox 713">
                <a:extLst>
                  <a:ext uri="{FF2B5EF4-FFF2-40B4-BE49-F238E27FC236}">
                    <a16:creationId xmlns:a16="http://schemas.microsoft.com/office/drawing/2014/main" id="{37A8412A-AB6F-4033-BC4F-B0E20E32D9F7}"/>
                  </a:ext>
                </a:extLst>
              </p:cNvPr>
              <p:cNvSpPr txBox="1"/>
              <p:nvPr/>
            </p:nvSpPr>
            <p:spPr>
              <a:xfrm>
                <a:off x="4362919" y="4588248"/>
                <a:ext cx="769840" cy="482298"/>
              </a:xfrm>
              <a:prstGeom prst="rect">
                <a:avLst/>
              </a:prstGeom>
              <a:noFill/>
            </p:spPr>
            <p:txBody>
              <a:bodyPr wrap="square">
                <a:spAutoFit/>
              </a:bodyPr>
              <a:lstStyle/>
              <a:p>
                <a:pPr marL="169863" marR="0" lvl="0" indent="0" algn="ctr" defTabSz="914400" rtl="0" eaLnBrk="1" fontAlgn="auto" latinLnBrk="0" hangingPunct="1">
                  <a:lnSpc>
                    <a:spcPct val="97000"/>
                  </a:lnSpc>
                  <a:spcBef>
                    <a:spcPts val="0"/>
                  </a:spcBef>
                  <a:spcAft>
                    <a:spcPts val="200"/>
                  </a:spcAft>
                  <a:buClrTx/>
                  <a:buSzTx/>
                  <a:buFontTx/>
                  <a:buNone/>
                  <a:tabLst/>
                  <a:defRPr/>
                </a:pPr>
                <a:r>
                  <a:rPr kumimoji="0" lang="en-US" sz="600" b="0" i="0" u="none" strike="noStrike" kern="1200" cap="none" spc="0" normalizeH="0" baseline="0" noProof="0">
                    <a:ln>
                      <a:noFill/>
                    </a:ln>
                    <a:solidFill>
                      <a:srgbClr val="EAEAEA">
                        <a:lumMod val="50000"/>
                      </a:srgbClr>
                    </a:solidFill>
                    <a:effectLst/>
                    <a:uLnTx/>
                    <a:uFillTx/>
                    <a:latin typeface="Segoe UI Semibold" panose="020B0702040204020203" pitchFamily="34" charset="0"/>
                    <a:ea typeface="+mn-ea"/>
                    <a:cs typeface="Segoe UI Semibold" panose="020B0702040204020203" pitchFamily="34" charset="0"/>
                  </a:rPr>
                  <a:t>Discover</a:t>
                </a:r>
              </a:p>
              <a:p>
                <a:pPr marL="169863" marR="0" lvl="0" indent="0" algn="ctr" defTabSz="914400" rtl="0" eaLnBrk="1" fontAlgn="auto" latinLnBrk="0" hangingPunct="1">
                  <a:lnSpc>
                    <a:spcPct val="97000"/>
                  </a:lnSpc>
                  <a:spcBef>
                    <a:spcPts val="0"/>
                  </a:spcBef>
                  <a:spcAft>
                    <a:spcPts val="200"/>
                  </a:spcAft>
                  <a:buClrTx/>
                  <a:buSzTx/>
                  <a:buFontTx/>
                  <a:buNone/>
                  <a:tabLst/>
                  <a:defRPr/>
                </a:pPr>
                <a:endParaRPr kumimoji="0" lang="en-US" sz="600" b="0" i="0" u="none" strike="noStrike" kern="1200" cap="none" spc="0" normalizeH="0" baseline="0" noProof="0">
                  <a:ln>
                    <a:noFill/>
                  </a:ln>
                  <a:solidFill>
                    <a:srgbClr val="EAEAEA">
                      <a:lumMod val="50000"/>
                    </a:srgbClr>
                  </a:solidFill>
                  <a:effectLst/>
                  <a:uLnTx/>
                  <a:uFillTx/>
                  <a:latin typeface="Segoe UI Semibold" panose="020B0702040204020203" pitchFamily="34" charset="0"/>
                  <a:ea typeface="+mn-ea"/>
                  <a:cs typeface="Segoe UI Semibold" panose="020B0702040204020203" pitchFamily="34" charset="0"/>
                </a:endParaRPr>
              </a:p>
              <a:p>
                <a:pPr marL="169863" marR="0" lvl="0" indent="0" algn="ctr" defTabSz="914400" rtl="0" eaLnBrk="1" fontAlgn="auto" latinLnBrk="0" hangingPunct="1">
                  <a:lnSpc>
                    <a:spcPct val="97000"/>
                  </a:lnSpc>
                  <a:spcBef>
                    <a:spcPts val="0"/>
                  </a:spcBef>
                  <a:spcAft>
                    <a:spcPts val="200"/>
                  </a:spcAft>
                  <a:buClrTx/>
                  <a:buSzTx/>
                  <a:buFontTx/>
                  <a:buNone/>
                  <a:tabLst/>
                  <a:defRPr/>
                </a:pPr>
                <a:r>
                  <a:rPr kumimoji="0" lang="en-US" sz="600" b="0" i="0" u="none" strike="noStrike" kern="1200" cap="none" spc="0" normalizeH="0" baseline="0" noProof="0">
                    <a:ln>
                      <a:noFill/>
                    </a:ln>
                    <a:solidFill>
                      <a:srgbClr val="EAEAEA">
                        <a:lumMod val="50000"/>
                      </a:srgbClr>
                    </a:solidFill>
                    <a:effectLst/>
                    <a:uLnTx/>
                    <a:uFillTx/>
                    <a:latin typeface="Segoe UI Semibold" panose="020B0702040204020203" pitchFamily="34" charset="0"/>
                    <a:ea typeface="+mn-ea"/>
                    <a:cs typeface="Segoe UI Semibold" panose="020B0702040204020203" pitchFamily="34" charset="0"/>
                  </a:rPr>
                  <a:t>Protect</a:t>
                </a:r>
              </a:p>
            </p:txBody>
          </p:sp>
          <p:sp>
            <p:nvSpPr>
              <p:cNvPr id="716" name="TextBox 715">
                <a:extLst>
                  <a:ext uri="{FF2B5EF4-FFF2-40B4-BE49-F238E27FC236}">
                    <a16:creationId xmlns:a16="http://schemas.microsoft.com/office/drawing/2014/main" id="{AFDD54AA-289D-4449-A210-1D98AAA981FD}"/>
                  </a:ext>
                </a:extLst>
              </p:cNvPr>
              <p:cNvSpPr txBox="1"/>
              <p:nvPr/>
            </p:nvSpPr>
            <p:spPr>
              <a:xfrm>
                <a:off x="5038726" y="4723311"/>
                <a:ext cx="517524" cy="21755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EAEAEA">
                        <a:lumMod val="50000"/>
                      </a:srgbClr>
                    </a:solidFill>
                    <a:effectLst/>
                    <a:uLnTx/>
                    <a:uFillTx/>
                    <a:latin typeface="Segoe UI Semibold" panose="020B0702040204020203" pitchFamily="34" charset="0"/>
                    <a:ea typeface="+mn-ea"/>
                    <a:cs typeface="Segoe UI Semibold" panose="020B0702040204020203" pitchFamily="34" charset="0"/>
                  </a:rPr>
                  <a:t>Classify</a:t>
                </a:r>
              </a:p>
            </p:txBody>
          </p:sp>
          <p:sp>
            <p:nvSpPr>
              <p:cNvPr id="720" name="TextBox 719">
                <a:extLst>
                  <a:ext uri="{FF2B5EF4-FFF2-40B4-BE49-F238E27FC236}">
                    <a16:creationId xmlns:a16="http://schemas.microsoft.com/office/drawing/2014/main" id="{84DDC6B3-A5B4-4115-860A-4D4BA5099389}"/>
                  </a:ext>
                </a:extLst>
              </p:cNvPr>
              <p:cNvSpPr txBox="1"/>
              <p:nvPr/>
            </p:nvSpPr>
            <p:spPr>
              <a:xfrm>
                <a:off x="4095283" y="4723310"/>
                <a:ext cx="831056" cy="21755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EAEAEA">
                        <a:lumMod val="50000"/>
                      </a:srgbClr>
                    </a:solidFill>
                    <a:effectLst/>
                    <a:uLnTx/>
                    <a:uFillTx/>
                    <a:latin typeface="Segoe UI Semibold" panose="020B0702040204020203" pitchFamily="34" charset="0"/>
                    <a:ea typeface="+mn-ea"/>
                    <a:cs typeface="Segoe UI Semibold" panose="020B0702040204020203" pitchFamily="34" charset="0"/>
                  </a:rPr>
                  <a:t>Monitor</a:t>
                </a:r>
              </a:p>
            </p:txBody>
          </p:sp>
        </p:grpSp>
        <p:sp>
          <p:nvSpPr>
            <p:cNvPr id="700" name="Freeform: Shape 699">
              <a:extLst>
                <a:ext uri="{FF2B5EF4-FFF2-40B4-BE49-F238E27FC236}">
                  <a16:creationId xmlns:a16="http://schemas.microsoft.com/office/drawing/2014/main" id="{4F7FBB88-C824-48BF-8DA6-04129CBBFD64}"/>
                </a:ext>
              </a:extLst>
            </p:cNvPr>
            <p:cNvSpPr/>
            <p:nvPr/>
          </p:nvSpPr>
          <p:spPr bwMode="auto">
            <a:xfrm rot="4500000">
              <a:off x="9628187" y="2889708"/>
              <a:ext cx="119476" cy="159016"/>
            </a:xfrm>
            <a:custGeom>
              <a:avLst/>
              <a:gdLst>
                <a:gd name="connsiteX0" fmla="*/ 0 w 533400"/>
                <a:gd name="connsiteY0" fmla="*/ 425450 h 425450"/>
                <a:gd name="connsiteX1" fmla="*/ 533400 w 533400"/>
                <a:gd name="connsiteY1" fmla="*/ 0 h 425450"/>
                <a:gd name="connsiteX2" fmla="*/ 533400 w 533400"/>
                <a:gd name="connsiteY2" fmla="*/ 9525 h 425450"/>
                <a:gd name="connsiteX0" fmla="*/ 0 w 533400"/>
                <a:gd name="connsiteY0" fmla="*/ 425450 h 425450"/>
                <a:gd name="connsiteX1" fmla="*/ 250825 w 533400"/>
                <a:gd name="connsiteY1" fmla="*/ 219075 h 425450"/>
                <a:gd name="connsiteX2" fmla="*/ 533400 w 533400"/>
                <a:gd name="connsiteY2" fmla="*/ 0 h 425450"/>
                <a:gd name="connsiteX3" fmla="*/ 533400 w 533400"/>
                <a:gd name="connsiteY3" fmla="*/ 9525 h 425450"/>
                <a:gd name="connsiteX0" fmla="*/ 0 w 533400"/>
                <a:gd name="connsiteY0" fmla="*/ 425450 h 425450"/>
                <a:gd name="connsiteX1" fmla="*/ 184150 w 533400"/>
                <a:gd name="connsiteY1" fmla="*/ 165100 h 425450"/>
                <a:gd name="connsiteX2" fmla="*/ 533400 w 533400"/>
                <a:gd name="connsiteY2" fmla="*/ 0 h 425450"/>
                <a:gd name="connsiteX3" fmla="*/ 533400 w 533400"/>
                <a:gd name="connsiteY3" fmla="*/ 9525 h 425450"/>
                <a:gd name="connsiteX0" fmla="*/ 0 w 533400"/>
                <a:gd name="connsiteY0" fmla="*/ 425450 h 425450"/>
                <a:gd name="connsiteX1" fmla="*/ 184150 w 533400"/>
                <a:gd name="connsiteY1" fmla="*/ 165100 h 425450"/>
                <a:gd name="connsiteX2" fmla="*/ 533400 w 533400"/>
                <a:gd name="connsiteY2" fmla="*/ 0 h 425450"/>
                <a:gd name="connsiteX3" fmla="*/ 533400 w 533400"/>
                <a:gd name="connsiteY3" fmla="*/ 9525 h 425450"/>
                <a:gd name="connsiteX0" fmla="*/ 0 w 533400"/>
                <a:gd name="connsiteY0" fmla="*/ 425450 h 425450"/>
                <a:gd name="connsiteX1" fmla="*/ 212806 w 533400"/>
                <a:gd name="connsiteY1" fmla="*/ 176023 h 425450"/>
                <a:gd name="connsiteX2" fmla="*/ 533400 w 533400"/>
                <a:gd name="connsiteY2" fmla="*/ 0 h 425450"/>
                <a:gd name="connsiteX3" fmla="*/ 533400 w 533400"/>
                <a:gd name="connsiteY3" fmla="*/ 9525 h 425450"/>
                <a:gd name="connsiteX0" fmla="*/ 0 w 538178"/>
                <a:gd name="connsiteY0" fmla="*/ 426848 h 426848"/>
                <a:gd name="connsiteX1" fmla="*/ 212806 w 538178"/>
                <a:gd name="connsiteY1" fmla="*/ 177421 h 426848"/>
                <a:gd name="connsiteX2" fmla="*/ 533400 w 538178"/>
                <a:gd name="connsiteY2" fmla="*/ 1398 h 426848"/>
                <a:gd name="connsiteX3" fmla="*/ 538178 w 538178"/>
                <a:gd name="connsiteY3" fmla="*/ 0 h 426848"/>
                <a:gd name="connsiteX0" fmla="*/ 0 w 538178"/>
                <a:gd name="connsiteY0" fmla="*/ 426848 h 426848"/>
                <a:gd name="connsiteX1" fmla="*/ 193701 w 538178"/>
                <a:gd name="connsiteY1" fmla="*/ 207069 h 426848"/>
                <a:gd name="connsiteX2" fmla="*/ 533400 w 538178"/>
                <a:gd name="connsiteY2" fmla="*/ 1398 h 426848"/>
                <a:gd name="connsiteX3" fmla="*/ 538178 w 538178"/>
                <a:gd name="connsiteY3" fmla="*/ 0 h 426848"/>
                <a:gd name="connsiteX0" fmla="*/ 0 w 538178"/>
                <a:gd name="connsiteY0" fmla="*/ 426848 h 426848"/>
                <a:gd name="connsiteX1" fmla="*/ 193701 w 538178"/>
                <a:gd name="connsiteY1" fmla="*/ 207069 h 426848"/>
                <a:gd name="connsiteX2" fmla="*/ 533400 w 538178"/>
                <a:gd name="connsiteY2" fmla="*/ 1398 h 426848"/>
                <a:gd name="connsiteX3" fmla="*/ 538178 w 538178"/>
                <a:gd name="connsiteY3" fmla="*/ 0 h 426848"/>
                <a:gd name="connsiteX0" fmla="*/ 0 w 538178"/>
                <a:gd name="connsiteY0" fmla="*/ 426848 h 426848"/>
                <a:gd name="connsiteX1" fmla="*/ 193701 w 538178"/>
                <a:gd name="connsiteY1" fmla="*/ 188344 h 426848"/>
                <a:gd name="connsiteX2" fmla="*/ 533400 w 538178"/>
                <a:gd name="connsiteY2" fmla="*/ 1398 h 426848"/>
                <a:gd name="connsiteX3" fmla="*/ 538178 w 538178"/>
                <a:gd name="connsiteY3" fmla="*/ 0 h 426848"/>
                <a:gd name="connsiteX0" fmla="*/ 0 w 538178"/>
                <a:gd name="connsiteY0" fmla="*/ 426848 h 426848"/>
                <a:gd name="connsiteX1" fmla="*/ 193701 w 538178"/>
                <a:gd name="connsiteY1" fmla="*/ 188344 h 426848"/>
                <a:gd name="connsiteX2" fmla="*/ 533400 w 538178"/>
                <a:gd name="connsiteY2" fmla="*/ 1398 h 426848"/>
                <a:gd name="connsiteX3" fmla="*/ 538178 w 538178"/>
                <a:gd name="connsiteY3" fmla="*/ 0 h 426848"/>
                <a:gd name="connsiteX0" fmla="*/ 0 w 538178"/>
                <a:gd name="connsiteY0" fmla="*/ 426848 h 426848"/>
                <a:gd name="connsiteX1" fmla="*/ 187944 w 538178"/>
                <a:gd name="connsiteY1" fmla="*/ 183746 h 426848"/>
                <a:gd name="connsiteX2" fmla="*/ 533400 w 538178"/>
                <a:gd name="connsiteY2" fmla="*/ 1398 h 426848"/>
                <a:gd name="connsiteX3" fmla="*/ 538178 w 538178"/>
                <a:gd name="connsiteY3" fmla="*/ 0 h 426848"/>
                <a:gd name="connsiteX0" fmla="*/ 0 w 538178"/>
                <a:gd name="connsiteY0" fmla="*/ 426848 h 426848"/>
                <a:gd name="connsiteX1" fmla="*/ 187944 w 538178"/>
                <a:gd name="connsiteY1" fmla="*/ 183746 h 426848"/>
                <a:gd name="connsiteX2" fmla="*/ 533400 w 538178"/>
                <a:gd name="connsiteY2" fmla="*/ 1398 h 426848"/>
                <a:gd name="connsiteX3" fmla="*/ 538178 w 538178"/>
                <a:gd name="connsiteY3" fmla="*/ 0 h 426848"/>
                <a:gd name="connsiteX0" fmla="*/ 0 w 538178"/>
                <a:gd name="connsiteY0" fmla="*/ 426848 h 426848"/>
                <a:gd name="connsiteX1" fmla="*/ 187944 w 538178"/>
                <a:gd name="connsiteY1" fmla="*/ 183746 h 426848"/>
                <a:gd name="connsiteX2" fmla="*/ 533400 w 538178"/>
                <a:gd name="connsiteY2" fmla="*/ 1398 h 426848"/>
                <a:gd name="connsiteX3" fmla="*/ 538178 w 538178"/>
                <a:gd name="connsiteY3" fmla="*/ 0 h 426848"/>
                <a:gd name="connsiteX0" fmla="*/ 0 w 533400"/>
                <a:gd name="connsiteY0" fmla="*/ 425450 h 425450"/>
                <a:gd name="connsiteX1" fmla="*/ 187944 w 533400"/>
                <a:gd name="connsiteY1" fmla="*/ 182348 h 425450"/>
                <a:gd name="connsiteX2" fmla="*/ 533400 w 533400"/>
                <a:gd name="connsiteY2" fmla="*/ 0 h 425450"/>
                <a:gd name="connsiteX0" fmla="*/ 0 w 533400"/>
                <a:gd name="connsiteY0" fmla="*/ 425450 h 425450"/>
                <a:gd name="connsiteX1" fmla="*/ 187944 w 533400"/>
                <a:gd name="connsiteY1" fmla="*/ 182348 h 425450"/>
                <a:gd name="connsiteX2" fmla="*/ 533400 w 533400"/>
                <a:gd name="connsiteY2" fmla="*/ 0 h 425450"/>
              </a:gdLst>
              <a:ahLst/>
              <a:cxnLst>
                <a:cxn ang="0">
                  <a:pos x="connsiteX0" y="connsiteY0"/>
                </a:cxn>
                <a:cxn ang="0">
                  <a:pos x="connsiteX1" y="connsiteY1"/>
                </a:cxn>
                <a:cxn ang="0">
                  <a:pos x="connsiteX2" y="connsiteY2"/>
                </a:cxn>
              </a:cxnLst>
              <a:rect l="l" t="t" r="r" b="b"/>
              <a:pathLst>
                <a:path w="533400" h="425450">
                  <a:moveTo>
                    <a:pt x="0" y="425450"/>
                  </a:moveTo>
                  <a:cubicBezTo>
                    <a:pt x="37501" y="337108"/>
                    <a:pt x="76357" y="274099"/>
                    <a:pt x="187944" y="182348"/>
                  </a:cubicBezTo>
                  <a:cubicBezTo>
                    <a:pt x="299531" y="90597"/>
                    <a:pt x="379884" y="58950"/>
                    <a:pt x="533400" y="0"/>
                  </a:cubicBezTo>
                </a:path>
              </a:pathLst>
            </a:custGeom>
            <a:noFill/>
            <a:ln w="9525">
              <a:solidFill>
                <a:srgbClr val="757575"/>
              </a:solidFill>
              <a:headEnd type="none" w="med" len="med"/>
              <a:tailEnd type="arrow" w="sm" len="sm"/>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705" name="Freeform: Shape 704">
              <a:extLst>
                <a:ext uri="{FF2B5EF4-FFF2-40B4-BE49-F238E27FC236}">
                  <a16:creationId xmlns:a16="http://schemas.microsoft.com/office/drawing/2014/main" id="{B2E70263-16B1-47D3-9BBE-9013D41C2F90}"/>
                </a:ext>
              </a:extLst>
            </p:cNvPr>
            <p:cNvSpPr/>
            <p:nvPr/>
          </p:nvSpPr>
          <p:spPr bwMode="auto">
            <a:xfrm rot="4500000" flipH="1" flipV="1">
              <a:off x="9025150" y="3100758"/>
              <a:ext cx="119476" cy="159016"/>
            </a:xfrm>
            <a:custGeom>
              <a:avLst/>
              <a:gdLst>
                <a:gd name="connsiteX0" fmla="*/ 0 w 533400"/>
                <a:gd name="connsiteY0" fmla="*/ 425450 h 425450"/>
                <a:gd name="connsiteX1" fmla="*/ 533400 w 533400"/>
                <a:gd name="connsiteY1" fmla="*/ 0 h 425450"/>
                <a:gd name="connsiteX2" fmla="*/ 533400 w 533400"/>
                <a:gd name="connsiteY2" fmla="*/ 9525 h 425450"/>
                <a:gd name="connsiteX0" fmla="*/ 0 w 533400"/>
                <a:gd name="connsiteY0" fmla="*/ 425450 h 425450"/>
                <a:gd name="connsiteX1" fmla="*/ 250825 w 533400"/>
                <a:gd name="connsiteY1" fmla="*/ 219075 h 425450"/>
                <a:gd name="connsiteX2" fmla="*/ 533400 w 533400"/>
                <a:gd name="connsiteY2" fmla="*/ 0 h 425450"/>
                <a:gd name="connsiteX3" fmla="*/ 533400 w 533400"/>
                <a:gd name="connsiteY3" fmla="*/ 9525 h 425450"/>
                <a:gd name="connsiteX0" fmla="*/ 0 w 533400"/>
                <a:gd name="connsiteY0" fmla="*/ 425450 h 425450"/>
                <a:gd name="connsiteX1" fmla="*/ 184150 w 533400"/>
                <a:gd name="connsiteY1" fmla="*/ 165100 h 425450"/>
                <a:gd name="connsiteX2" fmla="*/ 533400 w 533400"/>
                <a:gd name="connsiteY2" fmla="*/ 0 h 425450"/>
                <a:gd name="connsiteX3" fmla="*/ 533400 w 533400"/>
                <a:gd name="connsiteY3" fmla="*/ 9525 h 425450"/>
                <a:gd name="connsiteX0" fmla="*/ 0 w 533400"/>
                <a:gd name="connsiteY0" fmla="*/ 425450 h 425450"/>
                <a:gd name="connsiteX1" fmla="*/ 184150 w 533400"/>
                <a:gd name="connsiteY1" fmla="*/ 165100 h 425450"/>
                <a:gd name="connsiteX2" fmla="*/ 533400 w 533400"/>
                <a:gd name="connsiteY2" fmla="*/ 0 h 425450"/>
                <a:gd name="connsiteX3" fmla="*/ 533400 w 533400"/>
                <a:gd name="connsiteY3" fmla="*/ 9525 h 425450"/>
                <a:gd name="connsiteX0" fmla="*/ 0 w 533400"/>
                <a:gd name="connsiteY0" fmla="*/ 425450 h 425450"/>
                <a:gd name="connsiteX1" fmla="*/ 212806 w 533400"/>
                <a:gd name="connsiteY1" fmla="*/ 176023 h 425450"/>
                <a:gd name="connsiteX2" fmla="*/ 533400 w 533400"/>
                <a:gd name="connsiteY2" fmla="*/ 0 h 425450"/>
                <a:gd name="connsiteX3" fmla="*/ 533400 w 533400"/>
                <a:gd name="connsiteY3" fmla="*/ 9525 h 425450"/>
                <a:gd name="connsiteX0" fmla="*/ 0 w 538178"/>
                <a:gd name="connsiteY0" fmla="*/ 426848 h 426848"/>
                <a:gd name="connsiteX1" fmla="*/ 212806 w 538178"/>
                <a:gd name="connsiteY1" fmla="*/ 177421 h 426848"/>
                <a:gd name="connsiteX2" fmla="*/ 533400 w 538178"/>
                <a:gd name="connsiteY2" fmla="*/ 1398 h 426848"/>
                <a:gd name="connsiteX3" fmla="*/ 538178 w 538178"/>
                <a:gd name="connsiteY3" fmla="*/ 0 h 426848"/>
                <a:gd name="connsiteX0" fmla="*/ 0 w 538178"/>
                <a:gd name="connsiteY0" fmla="*/ 426848 h 426848"/>
                <a:gd name="connsiteX1" fmla="*/ 193701 w 538178"/>
                <a:gd name="connsiteY1" fmla="*/ 207069 h 426848"/>
                <a:gd name="connsiteX2" fmla="*/ 533400 w 538178"/>
                <a:gd name="connsiteY2" fmla="*/ 1398 h 426848"/>
                <a:gd name="connsiteX3" fmla="*/ 538178 w 538178"/>
                <a:gd name="connsiteY3" fmla="*/ 0 h 426848"/>
                <a:gd name="connsiteX0" fmla="*/ 0 w 538178"/>
                <a:gd name="connsiteY0" fmla="*/ 426848 h 426848"/>
                <a:gd name="connsiteX1" fmla="*/ 193701 w 538178"/>
                <a:gd name="connsiteY1" fmla="*/ 207069 h 426848"/>
                <a:gd name="connsiteX2" fmla="*/ 533400 w 538178"/>
                <a:gd name="connsiteY2" fmla="*/ 1398 h 426848"/>
                <a:gd name="connsiteX3" fmla="*/ 538178 w 538178"/>
                <a:gd name="connsiteY3" fmla="*/ 0 h 426848"/>
                <a:gd name="connsiteX0" fmla="*/ 0 w 538178"/>
                <a:gd name="connsiteY0" fmla="*/ 426848 h 426848"/>
                <a:gd name="connsiteX1" fmla="*/ 193701 w 538178"/>
                <a:gd name="connsiteY1" fmla="*/ 188344 h 426848"/>
                <a:gd name="connsiteX2" fmla="*/ 533400 w 538178"/>
                <a:gd name="connsiteY2" fmla="*/ 1398 h 426848"/>
                <a:gd name="connsiteX3" fmla="*/ 538178 w 538178"/>
                <a:gd name="connsiteY3" fmla="*/ 0 h 426848"/>
                <a:gd name="connsiteX0" fmla="*/ 0 w 538178"/>
                <a:gd name="connsiteY0" fmla="*/ 426848 h 426848"/>
                <a:gd name="connsiteX1" fmla="*/ 193701 w 538178"/>
                <a:gd name="connsiteY1" fmla="*/ 188344 h 426848"/>
                <a:gd name="connsiteX2" fmla="*/ 533400 w 538178"/>
                <a:gd name="connsiteY2" fmla="*/ 1398 h 426848"/>
                <a:gd name="connsiteX3" fmla="*/ 538178 w 538178"/>
                <a:gd name="connsiteY3" fmla="*/ 0 h 426848"/>
                <a:gd name="connsiteX0" fmla="*/ 0 w 538178"/>
                <a:gd name="connsiteY0" fmla="*/ 426848 h 426848"/>
                <a:gd name="connsiteX1" fmla="*/ 187944 w 538178"/>
                <a:gd name="connsiteY1" fmla="*/ 183746 h 426848"/>
                <a:gd name="connsiteX2" fmla="*/ 533400 w 538178"/>
                <a:gd name="connsiteY2" fmla="*/ 1398 h 426848"/>
                <a:gd name="connsiteX3" fmla="*/ 538178 w 538178"/>
                <a:gd name="connsiteY3" fmla="*/ 0 h 426848"/>
                <a:gd name="connsiteX0" fmla="*/ 0 w 538178"/>
                <a:gd name="connsiteY0" fmla="*/ 426848 h 426848"/>
                <a:gd name="connsiteX1" fmla="*/ 187944 w 538178"/>
                <a:gd name="connsiteY1" fmla="*/ 183746 h 426848"/>
                <a:gd name="connsiteX2" fmla="*/ 533400 w 538178"/>
                <a:gd name="connsiteY2" fmla="*/ 1398 h 426848"/>
                <a:gd name="connsiteX3" fmla="*/ 538178 w 538178"/>
                <a:gd name="connsiteY3" fmla="*/ 0 h 426848"/>
                <a:gd name="connsiteX0" fmla="*/ 0 w 538178"/>
                <a:gd name="connsiteY0" fmla="*/ 426848 h 426848"/>
                <a:gd name="connsiteX1" fmla="*/ 187944 w 538178"/>
                <a:gd name="connsiteY1" fmla="*/ 183746 h 426848"/>
                <a:gd name="connsiteX2" fmla="*/ 533400 w 538178"/>
                <a:gd name="connsiteY2" fmla="*/ 1398 h 426848"/>
                <a:gd name="connsiteX3" fmla="*/ 538178 w 538178"/>
                <a:gd name="connsiteY3" fmla="*/ 0 h 426848"/>
                <a:gd name="connsiteX0" fmla="*/ 0 w 533400"/>
                <a:gd name="connsiteY0" fmla="*/ 425450 h 425450"/>
                <a:gd name="connsiteX1" fmla="*/ 187944 w 533400"/>
                <a:gd name="connsiteY1" fmla="*/ 182348 h 425450"/>
                <a:gd name="connsiteX2" fmla="*/ 533400 w 533400"/>
                <a:gd name="connsiteY2" fmla="*/ 0 h 425450"/>
                <a:gd name="connsiteX0" fmla="*/ 0 w 533400"/>
                <a:gd name="connsiteY0" fmla="*/ 425450 h 425450"/>
                <a:gd name="connsiteX1" fmla="*/ 187944 w 533400"/>
                <a:gd name="connsiteY1" fmla="*/ 182348 h 425450"/>
                <a:gd name="connsiteX2" fmla="*/ 533400 w 533400"/>
                <a:gd name="connsiteY2" fmla="*/ 0 h 425450"/>
              </a:gdLst>
              <a:ahLst/>
              <a:cxnLst>
                <a:cxn ang="0">
                  <a:pos x="connsiteX0" y="connsiteY0"/>
                </a:cxn>
                <a:cxn ang="0">
                  <a:pos x="connsiteX1" y="connsiteY1"/>
                </a:cxn>
                <a:cxn ang="0">
                  <a:pos x="connsiteX2" y="connsiteY2"/>
                </a:cxn>
              </a:cxnLst>
              <a:rect l="l" t="t" r="r" b="b"/>
              <a:pathLst>
                <a:path w="533400" h="425450">
                  <a:moveTo>
                    <a:pt x="0" y="425450"/>
                  </a:moveTo>
                  <a:cubicBezTo>
                    <a:pt x="37501" y="337108"/>
                    <a:pt x="76357" y="274099"/>
                    <a:pt x="187944" y="182348"/>
                  </a:cubicBezTo>
                  <a:cubicBezTo>
                    <a:pt x="299531" y="90597"/>
                    <a:pt x="379884" y="58950"/>
                    <a:pt x="533400" y="0"/>
                  </a:cubicBezTo>
                </a:path>
              </a:pathLst>
            </a:custGeom>
            <a:noFill/>
            <a:ln w="9525">
              <a:solidFill>
                <a:srgbClr val="757575"/>
              </a:solidFill>
              <a:headEnd type="none" w="med" len="med"/>
              <a:tailEnd type="arrow" w="sm" len="sm"/>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711" name="Freeform: Shape 710">
              <a:extLst>
                <a:ext uri="{FF2B5EF4-FFF2-40B4-BE49-F238E27FC236}">
                  <a16:creationId xmlns:a16="http://schemas.microsoft.com/office/drawing/2014/main" id="{12986C3E-F0C2-46FF-B092-FC1B7FA5C891}"/>
                </a:ext>
              </a:extLst>
            </p:cNvPr>
            <p:cNvSpPr/>
            <p:nvPr/>
          </p:nvSpPr>
          <p:spPr bwMode="auto">
            <a:xfrm rot="1831267">
              <a:off x="9024729" y="2894232"/>
              <a:ext cx="119476" cy="159016"/>
            </a:xfrm>
            <a:custGeom>
              <a:avLst/>
              <a:gdLst>
                <a:gd name="connsiteX0" fmla="*/ 0 w 533400"/>
                <a:gd name="connsiteY0" fmla="*/ 425450 h 425450"/>
                <a:gd name="connsiteX1" fmla="*/ 533400 w 533400"/>
                <a:gd name="connsiteY1" fmla="*/ 0 h 425450"/>
                <a:gd name="connsiteX2" fmla="*/ 533400 w 533400"/>
                <a:gd name="connsiteY2" fmla="*/ 9525 h 425450"/>
                <a:gd name="connsiteX0" fmla="*/ 0 w 533400"/>
                <a:gd name="connsiteY0" fmla="*/ 425450 h 425450"/>
                <a:gd name="connsiteX1" fmla="*/ 250825 w 533400"/>
                <a:gd name="connsiteY1" fmla="*/ 219075 h 425450"/>
                <a:gd name="connsiteX2" fmla="*/ 533400 w 533400"/>
                <a:gd name="connsiteY2" fmla="*/ 0 h 425450"/>
                <a:gd name="connsiteX3" fmla="*/ 533400 w 533400"/>
                <a:gd name="connsiteY3" fmla="*/ 9525 h 425450"/>
                <a:gd name="connsiteX0" fmla="*/ 0 w 533400"/>
                <a:gd name="connsiteY0" fmla="*/ 425450 h 425450"/>
                <a:gd name="connsiteX1" fmla="*/ 184150 w 533400"/>
                <a:gd name="connsiteY1" fmla="*/ 165100 h 425450"/>
                <a:gd name="connsiteX2" fmla="*/ 533400 w 533400"/>
                <a:gd name="connsiteY2" fmla="*/ 0 h 425450"/>
                <a:gd name="connsiteX3" fmla="*/ 533400 w 533400"/>
                <a:gd name="connsiteY3" fmla="*/ 9525 h 425450"/>
                <a:gd name="connsiteX0" fmla="*/ 0 w 533400"/>
                <a:gd name="connsiteY0" fmla="*/ 425450 h 425450"/>
                <a:gd name="connsiteX1" fmla="*/ 184150 w 533400"/>
                <a:gd name="connsiteY1" fmla="*/ 165100 h 425450"/>
                <a:gd name="connsiteX2" fmla="*/ 533400 w 533400"/>
                <a:gd name="connsiteY2" fmla="*/ 0 h 425450"/>
                <a:gd name="connsiteX3" fmla="*/ 533400 w 533400"/>
                <a:gd name="connsiteY3" fmla="*/ 9525 h 425450"/>
                <a:gd name="connsiteX0" fmla="*/ 0 w 533400"/>
                <a:gd name="connsiteY0" fmla="*/ 425450 h 425450"/>
                <a:gd name="connsiteX1" fmla="*/ 212806 w 533400"/>
                <a:gd name="connsiteY1" fmla="*/ 176023 h 425450"/>
                <a:gd name="connsiteX2" fmla="*/ 533400 w 533400"/>
                <a:gd name="connsiteY2" fmla="*/ 0 h 425450"/>
                <a:gd name="connsiteX3" fmla="*/ 533400 w 533400"/>
                <a:gd name="connsiteY3" fmla="*/ 9525 h 425450"/>
                <a:gd name="connsiteX0" fmla="*/ 0 w 538178"/>
                <a:gd name="connsiteY0" fmla="*/ 426848 h 426848"/>
                <a:gd name="connsiteX1" fmla="*/ 212806 w 538178"/>
                <a:gd name="connsiteY1" fmla="*/ 177421 h 426848"/>
                <a:gd name="connsiteX2" fmla="*/ 533400 w 538178"/>
                <a:gd name="connsiteY2" fmla="*/ 1398 h 426848"/>
                <a:gd name="connsiteX3" fmla="*/ 538178 w 538178"/>
                <a:gd name="connsiteY3" fmla="*/ 0 h 426848"/>
                <a:gd name="connsiteX0" fmla="*/ 0 w 538178"/>
                <a:gd name="connsiteY0" fmla="*/ 426848 h 426848"/>
                <a:gd name="connsiteX1" fmla="*/ 193701 w 538178"/>
                <a:gd name="connsiteY1" fmla="*/ 207069 h 426848"/>
                <a:gd name="connsiteX2" fmla="*/ 533400 w 538178"/>
                <a:gd name="connsiteY2" fmla="*/ 1398 h 426848"/>
                <a:gd name="connsiteX3" fmla="*/ 538178 w 538178"/>
                <a:gd name="connsiteY3" fmla="*/ 0 h 426848"/>
                <a:gd name="connsiteX0" fmla="*/ 0 w 538178"/>
                <a:gd name="connsiteY0" fmla="*/ 426848 h 426848"/>
                <a:gd name="connsiteX1" fmla="*/ 193701 w 538178"/>
                <a:gd name="connsiteY1" fmla="*/ 207069 h 426848"/>
                <a:gd name="connsiteX2" fmla="*/ 533400 w 538178"/>
                <a:gd name="connsiteY2" fmla="*/ 1398 h 426848"/>
                <a:gd name="connsiteX3" fmla="*/ 538178 w 538178"/>
                <a:gd name="connsiteY3" fmla="*/ 0 h 426848"/>
                <a:gd name="connsiteX0" fmla="*/ 0 w 538178"/>
                <a:gd name="connsiteY0" fmla="*/ 426848 h 426848"/>
                <a:gd name="connsiteX1" fmla="*/ 193701 w 538178"/>
                <a:gd name="connsiteY1" fmla="*/ 188344 h 426848"/>
                <a:gd name="connsiteX2" fmla="*/ 533400 w 538178"/>
                <a:gd name="connsiteY2" fmla="*/ 1398 h 426848"/>
                <a:gd name="connsiteX3" fmla="*/ 538178 w 538178"/>
                <a:gd name="connsiteY3" fmla="*/ 0 h 426848"/>
                <a:gd name="connsiteX0" fmla="*/ 0 w 538178"/>
                <a:gd name="connsiteY0" fmla="*/ 426848 h 426848"/>
                <a:gd name="connsiteX1" fmla="*/ 193701 w 538178"/>
                <a:gd name="connsiteY1" fmla="*/ 188344 h 426848"/>
                <a:gd name="connsiteX2" fmla="*/ 533400 w 538178"/>
                <a:gd name="connsiteY2" fmla="*/ 1398 h 426848"/>
                <a:gd name="connsiteX3" fmla="*/ 538178 w 538178"/>
                <a:gd name="connsiteY3" fmla="*/ 0 h 426848"/>
                <a:gd name="connsiteX0" fmla="*/ 0 w 538178"/>
                <a:gd name="connsiteY0" fmla="*/ 426848 h 426848"/>
                <a:gd name="connsiteX1" fmla="*/ 187944 w 538178"/>
                <a:gd name="connsiteY1" fmla="*/ 183746 h 426848"/>
                <a:gd name="connsiteX2" fmla="*/ 533400 w 538178"/>
                <a:gd name="connsiteY2" fmla="*/ 1398 h 426848"/>
                <a:gd name="connsiteX3" fmla="*/ 538178 w 538178"/>
                <a:gd name="connsiteY3" fmla="*/ 0 h 426848"/>
                <a:gd name="connsiteX0" fmla="*/ 0 w 538178"/>
                <a:gd name="connsiteY0" fmla="*/ 426848 h 426848"/>
                <a:gd name="connsiteX1" fmla="*/ 187944 w 538178"/>
                <a:gd name="connsiteY1" fmla="*/ 183746 h 426848"/>
                <a:gd name="connsiteX2" fmla="*/ 533400 w 538178"/>
                <a:gd name="connsiteY2" fmla="*/ 1398 h 426848"/>
                <a:gd name="connsiteX3" fmla="*/ 538178 w 538178"/>
                <a:gd name="connsiteY3" fmla="*/ 0 h 426848"/>
                <a:gd name="connsiteX0" fmla="*/ 0 w 538178"/>
                <a:gd name="connsiteY0" fmla="*/ 426848 h 426848"/>
                <a:gd name="connsiteX1" fmla="*/ 187944 w 538178"/>
                <a:gd name="connsiteY1" fmla="*/ 183746 h 426848"/>
                <a:gd name="connsiteX2" fmla="*/ 533400 w 538178"/>
                <a:gd name="connsiteY2" fmla="*/ 1398 h 426848"/>
                <a:gd name="connsiteX3" fmla="*/ 538178 w 538178"/>
                <a:gd name="connsiteY3" fmla="*/ 0 h 426848"/>
                <a:gd name="connsiteX0" fmla="*/ 0 w 533400"/>
                <a:gd name="connsiteY0" fmla="*/ 425450 h 425450"/>
                <a:gd name="connsiteX1" fmla="*/ 187944 w 533400"/>
                <a:gd name="connsiteY1" fmla="*/ 182348 h 425450"/>
                <a:gd name="connsiteX2" fmla="*/ 533400 w 533400"/>
                <a:gd name="connsiteY2" fmla="*/ 0 h 425450"/>
                <a:gd name="connsiteX0" fmla="*/ 0 w 533400"/>
                <a:gd name="connsiteY0" fmla="*/ 425450 h 425450"/>
                <a:gd name="connsiteX1" fmla="*/ 187944 w 533400"/>
                <a:gd name="connsiteY1" fmla="*/ 182348 h 425450"/>
                <a:gd name="connsiteX2" fmla="*/ 533400 w 533400"/>
                <a:gd name="connsiteY2" fmla="*/ 0 h 425450"/>
              </a:gdLst>
              <a:ahLst/>
              <a:cxnLst>
                <a:cxn ang="0">
                  <a:pos x="connsiteX0" y="connsiteY0"/>
                </a:cxn>
                <a:cxn ang="0">
                  <a:pos x="connsiteX1" y="connsiteY1"/>
                </a:cxn>
                <a:cxn ang="0">
                  <a:pos x="connsiteX2" y="connsiteY2"/>
                </a:cxn>
              </a:cxnLst>
              <a:rect l="l" t="t" r="r" b="b"/>
              <a:pathLst>
                <a:path w="533400" h="425450">
                  <a:moveTo>
                    <a:pt x="0" y="425450"/>
                  </a:moveTo>
                  <a:cubicBezTo>
                    <a:pt x="37501" y="337108"/>
                    <a:pt x="76357" y="274099"/>
                    <a:pt x="187944" y="182348"/>
                  </a:cubicBezTo>
                  <a:cubicBezTo>
                    <a:pt x="299531" y="90597"/>
                    <a:pt x="379884" y="58950"/>
                    <a:pt x="533400" y="0"/>
                  </a:cubicBezTo>
                </a:path>
              </a:pathLst>
            </a:custGeom>
            <a:noFill/>
            <a:ln w="9525">
              <a:solidFill>
                <a:srgbClr val="757575"/>
              </a:solidFill>
              <a:headEnd type="none" w="med" len="med"/>
              <a:tailEnd type="arrow" w="sm" len="sm"/>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713" name="Freeform: Shape 712">
              <a:extLst>
                <a:ext uri="{FF2B5EF4-FFF2-40B4-BE49-F238E27FC236}">
                  <a16:creationId xmlns:a16="http://schemas.microsoft.com/office/drawing/2014/main" id="{B0B727C9-11E2-4EA0-9A5E-F47FEB2DF819}"/>
                </a:ext>
              </a:extLst>
            </p:cNvPr>
            <p:cNvSpPr/>
            <p:nvPr/>
          </p:nvSpPr>
          <p:spPr bwMode="auto">
            <a:xfrm rot="12907056">
              <a:off x="9628186" y="3097227"/>
              <a:ext cx="119476" cy="159016"/>
            </a:xfrm>
            <a:custGeom>
              <a:avLst/>
              <a:gdLst>
                <a:gd name="connsiteX0" fmla="*/ 0 w 533400"/>
                <a:gd name="connsiteY0" fmla="*/ 425450 h 425450"/>
                <a:gd name="connsiteX1" fmla="*/ 533400 w 533400"/>
                <a:gd name="connsiteY1" fmla="*/ 0 h 425450"/>
                <a:gd name="connsiteX2" fmla="*/ 533400 w 533400"/>
                <a:gd name="connsiteY2" fmla="*/ 9525 h 425450"/>
                <a:gd name="connsiteX0" fmla="*/ 0 w 533400"/>
                <a:gd name="connsiteY0" fmla="*/ 425450 h 425450"/>
                <a:gd name="connsiteX1" fmla="*/ 250825 w 533400"/>
                <a:gd name="connsiteY1" fmla="*/ 219075 h 425450"/>
                <a:gd name="connsiteX2" fmla="*/ 533400 w 533400"/>
                <a:gd name="connsiteY2" fmla="*/ 0 h 425450"/>
                <a:gd name="connsiteX3" fmla="*/ 533400 w 533400"/>
                <a:gd name="connsiteY3" fmla="*/ 9525 h 425450"/>
                <a:gd name="connsiteX0" fmla="*/ 0 w 533400"/>
                <a:gd name="connsiteY0" fmla="*/ 425450 h 425450"/>
                <a:gd name="connsiteX1" fmla="*/ 184150 w 533400"/>
                <a:gd name="connsiteY1" fmla="*/ 165100 h 425450"/>
                <a:gd name="connsiteX2" fmla="*/ 533400 w 533400"/>
                <a:gd name="connsiteY2" fmla="*/ 0 h 425450"/>
                <a:gd name="connsiteX3" fmla="*/ 533400 w 533400"/>
                <a:gd name="connsiteY3" fmla="*/ 9525 h 425450"/>
                <a:gd name="connsiteX0" fmla="*/ 0 w 533400"/>
                <a:gd name="connsiteY0" fmla="*/ 425450 h 425450"/>
                <a:gd name="connsiteX1" fmla="*/ 184150 w 533400"/>
                <a:gd name="connsiteY1" fmla="*/ 165100 h 425450"/>
                <a:gd name="connsiteX2" fmla="*/ 533400 w 533400"/>
                <a:gd name="connsiteY2" fmla="*/ 0 h 425450"/>
                <a:gd name="connsiteX3" fmla="*/ 533400 w 533400"/>
                <a:gd name="connsiteY3" fmla="*/ 9525 h 425450"/>
                <a:gd name="connsiteX0" fmla="*/ 0 w 533400"/>
                <a:gd name="connsiteY0" fmla="*/ 425450 h 425450"/>
                <a:gd name="connsiteX1" fmla="*/ 212806 w 533400"/>
                <a:gd name="connsiteY1" fmla="*/ 176023 h 425450"/>
                <a:gd name="connsiteX2" fmla="*/ 533400 w 533400"/>
                <a:gd name="connsiteY2" fmla="*/ 0 h 425450"/>
                <a:gd name="connsiteX3" fmla="*/ 533400 w 533400"/>
                <a:gd name="connsiteY3" fmla="*/ 9525 h 425450"/>
                <a:gd name="connsiteX0" fmla="*/ 0 w 538178"/>
                <a:gd name="connsiteY0" fmla="*/ 426848 h 426848"/>
                <a:gd name="connsiteX1" fmla="*/ 212806 w 538178"/>
                <a:gd name="connsiteY1" fmla="*/ 177421 h 426848"/>
                <a:gd name="connsiteX2" fmla="*/ 533400 w 538178"/>
                <a:gd name="connsiteY2" fmla="*/ 1398 h 426848"/>
                <a:gd name="connsiteX3" fmla="*/ 538178 w 538178"/>
                <a:gd name="connsiteY3" fmla="*/ 0 h 426848"/>
                <a:gd name="connsiteX0" fmla="*/ 0 w 538178"/>
                <a:gd name="connsiteY0" fmla="*/ 426848 h 426848"/>
                <a:gd name="connsiteX1" fmla="*/ 193701 w 538178"/>
                <a:gd name="connsiteY1" fmla="*/ 207069 h 426848"/>
                <a:gd name="connsiteX2" fmla="*/ 533400 w 538178"/>
                <a:gd name="connsiteY2" fmla="*/ 1398 h 426848"/>
                <a:gd name="connsiteX3" fmla="*/ 538178 w 538178"/>
                <a:gd name="connsiteY3" fmla="*/ 0 h 426848"/>
                <a:gd name="connsiteX0" fmla="*/ 0 w 538178"/>
                <a:gd name="connsiteY0" fmla="*/ 426848 h 426848"/>
                <a:gd name="connsiteX1" fmla="*/ 193701 w 538178"/>
                <a:gd name="connsiteY1" fmla="*/ 207069 h 426848"/>
                <a:gd name="connsiteX2" fmla="*/ 533400 w 538178"/>
                <a:gd name="connsiteY2" fmla="*/ 1398 h 426848"/>
                <a:gd name="connsiteX3" fmla="*/ 538178 w 538178"/>
                <a:gd name="connsiteY3" fmla="*/ 0 h 426848"/>
                <a:gd name="connsiteX0" fmla="*/ 0 w 538178"/>
                <a:gd name="connsiteY0" fmla="*/ 426848 h 426848"/>
                <a:gd name="connsiteX1" fmla="*/ 193701 w 538178"/>
                <a:gd name="connsiteY1" fmla="*/ 188344 h 426848"/>
                <a:gd name="connsiteX2" fmla="*/ 533400 w 538178"/>
                <a:gd name="connsiteY2" fmla="*/ 1398 h 426848"/>
                <a:gd name="connsiteX3" fmla="*/ 538178 w 538178"/>
                <a:gd name="connsiteY3" fmla="*/ 0 h 426848"/>
                <a:gd name="connsiteX0" fmla="*/ 0 w 538178"/>
                <a:gd name="connsiteY0" fmla="*/ 426848 h 426848"/>
                <a:gd name="connsiteX1" fmla="*/ 193701 w 538178"/>
                <a:gd name="connsiteY1" fmla="*/ 188344 h 426848"/>
                <a:gd name="connsiteX2" fmla="*/ 533400 w 538178"/>
                <a:gd name="connsiteY2" fmla="*/ 1398 h 426848"/>
                <a:gd name="connsiteX3" fmla="*/ 538178 w 538178"/>
                <a:gd name="connsiteY3" fmla="*/ 0 h 426848"/>
                <a:gd name="connsiteX0" fmla="*/ 0 w 538178"/>
                <a:gd name="connsiteY0" fmla="*/ 426848 h 426848"/>
                <a:gd name="connsiteX1" fmla="*/ 187944 w 538178"/>
                <a:gd name="connsiteY1" fmla="*/ 183746 h 426848"/>
                <a:gd name="connsiteX2" fmla="*/ 533400 w 538178"/>
                <a:gd name="connsiteY2" fmla="*/ 1398 h 426848"/>
                <a:gd name="connsiteX3" fmla="*/ 538178 w 538178"/>
                <a:gd name="connsiteY3" fmla="*/ 0 h 426848"/>
                <a:gd name="connsiteX0" fmla="*/ 0 w 538178"/>
                <a:gd name="connsiteY0" fmla="*/ 426848 h 426848"/>
                <a:gd name="connsiteX1" fmla="*/ 187944 w 538178"/>
                <a:gd name="connsiteY1" fmla="*/ 183746 h 426848"/>
                <a:gd name="connsiteX2" fmla="*/ 533400 w 538178"/>
                <a:gd name="connsiteY2" fmla="*/ 1398 h 426848"/>
                <a:gd name="connsiteX3" fmla="*/ 538178 w 538178"/>
                <a:gd name="connsiteY3" fmla="*/ 0 h 426848"/>
                <a:gd name="connsiteX0" fmla="*/ 0 w 538178"/>
                <a:gd name="connsiteY0" fmla="*/ 426848 h 426848"/>
                <a:gd name="connsiteX1" fmla="*/ 187944 w 538178"/>
                <a:gd name="connsiteY1" fmla="*/ 183746 h 426848"/>
                <a:gd name="connsiteX2" fmla="*/ 533400 w 538178"/>
                <a:gd name="connsiteY2" fmla="*/ 1398 h 426848"/>
                <a:gd name="connsiteX3" fmla="*/ 538178 w 538178"/>
                <a:gd name="connsiteY3" fmla="*/ 0 h 426848"/>
                <a:gd name="connsiteX0" fmla="*/ 0 w 533400"/>
                <a:gd name="connsiteY0" fmla="*/ 425450 h 425450"/>
                <a:gd name="connsiteX1" fmla="*/ 187944 w 533400"/>
                <a:gd name="connsiteY1" fmla="*/ 182348 h 425450"/>
                <a:gd name="connsiteX2" fmla="*/ 533400 w 533400"/>
                <a:gd name="connsiteY2" fmla="*/ 0 h 425450"/>
                <a:gd name="connsiteX0" fmla="*/ 0 w 533400"/>
                <a:gd name="connsiteY0" fmla="*/ 425450 h 425450"/>
                <a:gd name="connsiteX1" fmla="*/ 187944 w 533400"/>
                <a:gd name="connsiteY1" fmla="*/ 182348 h 425450"/>
                <a:gd name="connsiteX2" fmla="*/ 533400 w 533400"/>
                <a:gd name="connsiteY2" fmla="*/ 0 h 425450"/>
              </a:gdLst>
              <a:ahLst/>
              <a:cxnLst>
                <a:cxn ang="0">
                  <a:pos x="connsiteX0" y="connsiteY0"/>
                </a:cxn>
                <a:cxn ang="0">
                  <a:pos x="connsiteX1" y="connsiteY1"/>
                </a:cxn>
                <a:cxn ang="0">
                  <a:pos x="connsiteX2" y="connsiteY2"/>
                </a:cxn>
              </a:cxnLst>
              <a:rect l="l" t="t" r="r" b="b"/>
              <a:pathLst>
                <a:path w="533400" h="425450">
                  <a:moveTo>
                    <a:pt x="0" y="425450"/>
                  </a:moveTo>
                  <a:cubicBezTo>
                    <a:pt x="37501" y="337108"/>
                    <a:pt x="76357" y="274099"/>
                    <a:pt x="187944" y="182348"/>
                  </a:cubicBezTo>
                  <a:cubicBezTo>
                    <a:pt x="299531" y="90597"/>
                    <a:pt x="379884" y="58950"/>
                    <a:pt x="533400" y="0"/>
                  </a:cubicBezTo>
                </a:path>
              </a:pathLst>
            </a:custGeom>
            <a:noFill/>
            <a:ln w="9525">
              <a:solidFill>
                <a:srgbClr val="757575"/>
              </a:solidFill>
              <a:headEnd type="none" w="med" len="med"/>
              <a:tailEnd type="arrow" w="sm" len="sm"/>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grpSp>
      <p:pic>
        <p:nvPicPr>
          <p:cNvPr id="733" name="Picture 732">
            <a:extLst>
              <a:ext uri="{FF2B5EF4-FFF2-40B4-BE49-F238E27FC236}">
                <a16:creationId xmlns:a16="http://schemas.microsoft.com/office/drawing/2014/main" id="{5FD83A9D-03A9-4EA5-ACE1-3622A6EB8392}"/>
              </a:ext>
            </a:extLst>
          </p:cNvPr>
          <p:cNvPicPr>
            <a:picLocks noChangeAspect="1"/>
          </p:cNvPicPr>
          <p:nvPr/>
        </p:nvPicPr>
        <p:blipFill>
          <a:blip r:embed="rId4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730350" y="2608046"/>
            <a:ext cx="150932" cy="112545"/>
          </a:xfrm>
          <a:prstGeom prst="rect">
            <a:avLst/>
          </a:prstGeom>
        </p:spPr>
      </p:pic>
      <p:sp>
        <p:nvSpPr>
          <p:cNvPr id="738" name="L-Shape 737">
            <a:hlinkClick r:id="rId142" tooltip="Microsoft Secure Score is a measurement of an organization's security posture."/>
            <a:extLst>
              <a:ext uri="{FF2B5EF4-FFF2-40B4-BE49-F238E27FC236}">
                <a16:creationId xmlns:a16="http://schemas.microsoft.com/office/drawing/2014/main" id="{19E787F4-2247-46BF-92D7-43FA37063416}"/>
              </a:ext>
            </a:extLst>
          </p:cNvPr>
          <p:cNvSpPr/>
          <p:nvPr/>
        </p:nvSpPr>
        <p:spPr bwMode="auto">
          <a:xfrm>
            <a:off x="284123" y="5237495"/>
            <a:ext cx="11619115" cy="191068"/>
          </a:xfrm>
          <a:prstGeom prst="corner">
            <a:avLst>
              <a:gd name="adj1" fmla="val 13321"/>
              <a:gd name="adj2" fmla="val 2921486"/>
            </a:avLst>
          </a:prstGeom>
          <a:solidFill>
            <a:srgbClr val="E5F3FF"/>
          </a:solidFill>
          <a:ln w="14224">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45720" tIns="0" rIns="45720" rtlCol="0" anchor="b">
            <a:noAutofit/>
          </a:bodyPr>
          <a:lstStyle/>
          <a:p>
            <a:pPr marL="0" marR="0" lvl="0" indent="0" algn="l" defTabSz="914400" rtl="0" eaLnBrk="1" fontAlgn="auto" latinLnBrk="0" hangingPunct="1">
              <a:lnSpc>
                <a:spcPct val="97000"/>
              </a:lnSpc>
              <a:spcBef>
                <a:spcPts val="0"/>
              </a:spcBef>
              <a:spcAft>
                <a:spcPts val="0"/>
              </a:spcAft>
              <a:buClrTx/>
              <a:buSzTx/>
              <a:buFontTx/>
              <a:buNone/>
              <a:tabLst/>
              <a:defRPr/>
            </a:pPr>
            <a:r>
              <a:rPr kumimoji="0" lang="en-US" sz="80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Microsoft Secure Score – </a:t>
            </a: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Measure your security posture, and plan/prioritize rapid improvement with included guidance</a:t>
            </a:r>
          </a:p>
        </p:txBody>
      </p:sp>
      <p:grpSp>
        <p:nvGrpSpPr>
          <p:cNvPr id="89" name="Group 88">
            <a:extLst>
              <a:ext uri="{FF2B5EF4-FFF2-40B4-BE49-F238E27FC236}">
                <a16:creationId xmlns:a16="http://schemas.microsoft.com/office/drawing/2014/main" id="{D6442B9D-AD19-4FC9-93C9-E0E15110805F}"/>
              </a:ext>
            </a:extLst>
          </p:cNvPr>
          <p:cNvGrpSpPr/>
          <p:nvPr/>
        </p:nvGrpSpPr>
        <p:grpSpPr>
          <a:xfrm>
            <a:off x="284627" y="5180767"/>
            <a:ext cx="11621713" cy="191068"/>
            <a:chOff x="284627" y="5173147"/>
            <a:chExt cx="11621713" cy="191068"/>
          </a:xfrm>
        </p:grpSpPr>
        <p:sp>
          <p:nvSpPr>
            <p:cNvPr id="740" name="L-Shape 739">
              <a:extLst>
                <a:ext uri="{FF2B5EF4-FFF2-40B4-BE49-F238E27FC236}">
                  <a16:creationId xmlns:a16="http://schemas.microsoft.com/office/drawing/2014/main" id="{2491BA1C-661C-4A2F-9F07-E0061AC11FE4}"/>
                </a:ext>
              </a:extLst>
            </p:cNvPr>
            <p:cNvSpPr/>
            <p:nvPr/>
          </p:nvSpPr>
          <p:spPr bwMode="auto">
            <a:xfrm rot="10800000">
              <a:off x="284627" y="5173147"/>
              <a:ext cx="11619115" cy="191068"/>
            </a:xfrm>
            <a:prstGeom prst="corner">
              <a:avLst>
                <a:gd name="adj1" fmla="val 14107"/>
                <a:gd name="adj2" fmla="val 3077561"/>
              </a:avLst>
            </a:prstGeom>
            <a:solidFill>
              <a:schemeClr val="bg1">
                <a:lumMod val="95000"/>
              </a:schemeClr>
            </a:solidFill>
            <a:ln w="14224">
              <a:solidFill>
                <a:schemeClr val="bg2">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45720" rIns="45720" rtlCol="0" anchor="ctr">
              <a:noAutofit/>
            </a:bodyPr>
            <a:lstStyle/>
            <a:p>
              <a:pPr marL="0" marR="0" lvl="0" indent="0" algn="ctr" defTabSz="914400" rtl="0" eaLnBrk="1" fontAlgn="auto" latinLnBrk="0" hangingPunct="1">
                <a:lnSpc>
                  <a:spcPct val="97000"/>
                </a:lnSpc>
                <a:spcBef>
                  <a:spcPts val="0"/>
                </a:spcBef>
                <a:spcAft>
                  <a:spcPts val="0"/>
                </a:spcAft>
                <a:buClrTx/>
                <a:buSzTx/>
                <a:buFontTx/>
                <a:buNone/>
                <a:tabLst/>
                <a:defRPr/>
              </a:pPr>
              <a:endParaRPr kumimoji="0" lang="en-US" sz="80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741" name="Rectangle 740">
              <a:hlinkClick r:id="rId143" tooltip="The compliance score in Compliance Manager helps you understand your current compliance posture, measures your progress in completing recommended improvement actions within controls, and helps you prioritize actions based on their potential to reduce risk."/>
              <a:extLst>
                <a:ext uri="{FF2B5EF4-FFF2-40B4-BE49-F238E27FC236}">
                  <a16:creationId xmlns:a16="http://schemas.microsoft.com/office/drawing/2014/main" id="{12F8D60C-87B1-4F47-A57A-909397E0856F}"/>
                </a:ext>
              </a:extLst>
            </p:cNvPr>
            <p:cNvSpPr/>
            <p:nvPr/>
          </p:nvSpPr>
          <p:spPr>
            <a:xfrm>
              <a:off x="5999913" y="5179499"/>
              <a:ext cx="5906427" cy="175830"/>
            </a:xfrm>
            <a:prstGeom prst="rect">
              <a:avLst/>
            </a:prstGeom>
            <a:noFill/>
            <a:ln w="14224">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91440" rIns="45720" rtlCol="0" anchor="ctr">
              <a:noAutofit/>
            </a:bodyPr>
            <a:lstStyle/>
            <a:p>
              <a:pPr marL="0" marR="0" lvl="0" indent="0" algn="ctr" defTabSz="914400" rtl="0" eaLnBrk="1" fontAlgn="auto" latinLnBrk="0" hangingPunct="1">
                <a:lnSpc>
                  <a:spcPct val="97000"/>
                </a:lnSpc>
                <a:spcBef>
                  <a:spcPts val="0"/>
                </a:spcBef>
                <a:spcAft>
                  <a:spcPts val="0"/>
                </a:spcAft>
                <a:buClrTx/>
                <a:buSzTx/>
                <a:buFontTx/>
                <a:buNone/>
                <a:tabLst/>
                <a:defRPr/>
              </a:pPr>
              <a:r>
                <a:rPr kumimoji="0" lang="en-US" sz="80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Microsoft Compliance Score – </a:t>
              </a: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Prioritize, measure, and plan improvement actions against controls</a:t>
              </a:r>
              <a:endPar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highlight>
                  <a:srgbClr val="FFFF00"/>
                </a:highlight>
                <a:uLnTx/>
                <a:uFillTx/>
                <a:latin typeface="Segoe UI" panose="020B0502040204020203" pitchFamily="34" charset="0"/>
                <a:ea typeface="+mn-ea"/>
                <a:cs typeface="Segoe UI" panose="020B0502040204020203" pitchFamily="34" charset="0"/>
              </a:endParaRPr>
            </a:p>
          </p:txBody>
        </p:sp>
      </p:grpSp>
      <p:cxnSp>
        <p:nvCxnSpPr>
          <p:cNvPr id="561" name="Connector: Elbow 560">
            <a:extLst>
              <a:ext uri="{FF2B5EF4-FFF2-40B4-BE49-F238E27FC236}">
                <a16:creationId xmlns:a16="http://schemas.microsoft.com/office/drawing/2014/main" id="{BD6C6ADC-0B03-4C5A-A3AB-53E6217B25A1}"/>
              </a:ext>
            </a:extLst>
          </p:cNvPr>
          <p:cNvCxnSpPr>
            <a:cxnSpLocks/>
          </p:cNvCxnSpPr>
          <p:nvPr/>
        </p:nvCxnSpPr>
        <p:spPr>
          <a:xfrm flipH="1">
            <a:off x="8351395" y="2194147"/>
            <a:ext cx="1" cy="2765203"/>
          </a:xfrm>
          <a:prstGeom prst="straightConnector1">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610" name="Group 609">
            <a:extLst>
              <a:ext uri="{FF2B5EF4-FFF2-40B4-BE49-F238E27FC236}">
                <a16:creationId xmlns:a16="http://schemas.microsoft.com/office/drawing/2014/main" id="{0B1ECF1E-3DA5-4638-832F-ED8635E6A4CA}"/>
              </a:ext>
            </a:extLst>
          </p:cNvPr>
          <p:cNvGrpSpPr/>
          <p:nvPr/>
        </p:nvGrpSpPr>
        <p:grpSpPr>
          <a:xfrm>
            <a:off x="185279" y="2570750"/>
            <a:ext cx="1757251" cy="591288"/>
            <a:chOff x="184949" y="2570552"/>
            <a:chExt cx="1757251" cy="591288"/>
          </a:xfrm>
        </p:grpSpPr>
        <p:sp>
          <p:nvSpPr>
            <p:cNvPr id="689" name="Rectangle 688">
              <a:hlinkClick r:id="rId144" tooltip="Microsoft Endpoint Manager enables you to manage and monitor mobile devices, desktop computers, virtual machines, embedded devices, and servers."/>
              <a:extLst>
                <a:ext uri="{FF2B5EF4-FFF2-40B4-BE49-F238E27FC236}">
                  <a16:creationId xmlns:a16="http://schemas.microsoft.com/office/drawing/2014/main" id="{D9E31D1F-BE8B-450B-8D65-191466F34159}"/>
                </a:ext>
              </a:extLst>
            </p:cNvPr>
            <p:cNvSpPr/>
            <p:nvPr/>
          </p:nvSpPr>
          <p:spPr bwMode="auto">
            <a:xfrm>
              <a:off x="184949" y="2570552"/>
              <a:ext cx="1757251" cy="591288"/>
            </a:xfrm>
            <a:prstGeom prst="rect">
              <a:avLst/>
            </a:prstGeom>
            <a:solidFill>
              <a:srgbClr val="E5F3FF"/>
            </a:solidFill>
            <a:ln w="14224">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0" tIns="45720" rIns="0" bIns="0" rtlCol="0" anchor="t">
              <a:noAutofit/>
            </a:bodyPr>
            <a:lstStyle/>
            <a:p>
              <a:pPr marL="0" marR="0" lvl="0" indent="0" algn="ctr" defTabSz="914400" rtl="0" eaLnBrk="1" fontAlgn="auto" latinLnBrk="0" hangingPunct="1">
                <a:lnSpc>
                  <a:spcPct val="97000"/>
                </a:lnSpc>
                <a:spcBef>
                  <a:spcPts val="0"/>
                </a:spcBef>
                <a:spcAft>
                  <a:spcPts val="200"/>
                </a:spcAft>
                <a:buClrTx/>
                <a:buSzTx/>
                <a:buFontTx/>
                <a:buNone/>
                <a:tabLst>
                  <a:tab pos="1028700" algn="l"/>
                </a:tabLst>
                <a:defRPr/>
              </a:pPr>
              <a:r>
                <a:rPr kumimoji="0" lang="en-US" sz="75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Microsoft Endpoint Manager</a:t>
              </a:r>
            </a:p>
            <a:p>
              <a:pPr marL="0" marR="0" lvl="0" indent="0" algn="ctr" defTabSz="914400" rtl="0" eaLnBrk="1" fontAlgn="auto" latinLnBrk="0" hangingPunct="1">
                <a:lnSpc>
                  <a:spcPct val="97000"/>
                </a:lnSpc>
                <a:spcBef>
                  <a:spcPts val="0"/>
                </a:spcBef>
                <a:spcAft>
                  <a:spcPts val="300"/>
                </a:spcAft>
                <a:buClrTx/>
                <a:buSzTx/>
                <a:buFontTx/>
                <a:buNone/>
                <a:tabLst>
                  <a:tab pos="1028700" algn="l"/>
                </a:tabLst>
                <a:defRPr/>
              </a:pPr>
              <a:r>
                <a:rPr kumimoji="0" lang="en-US" sz="7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Unified Endpoint Management (UEM)</a:t>
              </a:r>
            </a:p>
          </p:txBody>
        </p:sp>
        <p:sp>
          <p:nvSpPr>
            <p:cNvPr id="690" name="Rectangle 689">
              <a:hlinkClick r:id="rId145" tooltip="Microsoft Intune is a cloud-based service that focuses on mobile device management (MDM) and mobile application management (MAM). Intune integrates with Azure Active Directory (Azure AD) Conditional Access to provide device security health signals."/>
              <a:extLst>
                <a:ext uri="{FF2B5EF4-FFF2-40B4-BE49-F238E27FC236}">
                  <a16:creationId xmlns:a16="http://schemas.microsoft.com/office/drawing/2014/main" id="{EB541516-4160-4D91-9222-36D7B87D6890}"/>
                </a:ext>
              </a:extLst>
            </p:cNvPr>
            <p:cNvSpPr/>
            <p:nvPr/>
          </p:nvSpPr>
          <p:spPr>
            <a:xfrm>
              <a:off x="298549" y="2903782"/>
              <a:ext cx="398723" cy="187736"/>
            </a:xfrm>
            <a:prstGeom prst="rect">
              <a:avLst/>
            </a:prstGeom>
            <a:solidFill>
              <a:schemeClr val="bg1"/>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Intune</a:t>
              </a:r>
            </a:p>
          </p:txBody>
        </p:sp>
        <p:sp>
          <p:nvSpPr>
            <p:cNvPr id="691" name="Rectangle 690">
              <a:hlinkClick r:id="rId146" tooltip="Microsoft Configuration Manager provides security update and other management capabilities for endpoints"/>
              <a:extLst>
                <a:ext uri="{FF2B5EF4-FFF2-40B4-BE49-F238E27FC236}">
                  <a16:creationId xmlns:a16="http://schemas.microsoft.com/office/drawing/2014/main" id="{8FE7BF0D-F375-45D1-94B1-6BA8122B3524}"/>
                </a:ext>
              </a:extLst>
            </p:cNvPr>
            <p:cNvSpPr/>
            <p:nvPr/>
          </p:nvSpPr>
          <p:spPr>
            <a:xfrm>
              <a:off x="725667" y="2905019"/>
              <a:ext cx="1143570" cy="187736"/>
            </a:xfrm>
            <a:prstGeom prst="rect">
              <a:avLst/>
            </a:prstGeom>
            <a:solidFill>
              <a:schemeClr val="bg1"/>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Configuration Manager</a:t>
              </a:r>
            </a:p>
          </p:txBody>
        </p:sp>
      </p:grpSp>
      <p:sp>
        <p:nvSpPr>
          <p:cNvPr id="415" name="Rectangle 414">
            <a:hlinkClick r:id="rId147" tooltip="Prescriptive guidance on securing privileged access including strategy, models, planning, and implementation guidance to accelerate your application of zero trust principles to protect against these attack techniques. "/>
            <a:extLst>
              <a:ext uri="{FF2B5EF4-FFF2-40B4-BE49-F238E27FC236}">
                <a16:creationId xmlns:a16="http://schemas.microsoft.com/office/drawing/2014/main" id="{DA0E1A56-6BCA-4D48-A3D8-5864518B1100}"/>
              </a:ext>
            </a:extLst>
          </p:cNvPr>
          <p:cNvSpPr/>
          <p:nvPr/>
        </p:nvSpPr>
        <p:spPr>
          <a:xfrm>
            <a:off x="284627" y="4940451"/>
            <a:ext cx="11619115" cy="210312"/>
          </a:xfrm>
          <a:prstGeom prst="rect">
            <a:avLst/>
          </a:prstGeom>
          <a:solidFill>
            <a:srgbClr val="FEECED"/>
          </a:solidFill>
          <a:ln w="14224">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gradFill>
                  <a:gsLst>
                    <a:gs pos="0">
                      <a:srgbClr val="D41123"/>
                    </a:gs>
                    <a:gs pos="100000">
                      <a:srgbClr val="D41123"/>
                    </a:gs>
                  </a:gsLst>
                  <a:lin ang="5400000" scaled="1"/>
                </a:gradFill>
                <a:effectLst/>
                <a:uLnTx/>
                <a:uFillTx/>
                <a:latin typeface="Segoe UI" panose="020B0502040204020203" pitchFamily="34" charset="0"/>
                <a:ea typeface="+mn-ea"/>
                <a:cs typeface="Segoe UI" panose="020B0502040204020203" pitchFamily="34" charset="0"/>
              </a:rPr>
              <a:t>Securing Privileged Access – </a:t>
            </a:r>
            <a:r>
              <a:rPr kumimoji="0" lang="en-US" sz="800" b="0" i="0" u="none" strike="noStrike" kern="1200" cap="none" spc="0" normalizeH="0" baseline="0" noProof="0">
                <a:ln>
                  <a:noFill/>
                </a:ln>
                <a:gradFill>
                  <a:gsLst>
                    <a:gs pos="0">
                      <a:srgbClr val="D41123"/>
                    </a:gs>
                    <a:gs pos="100000">
                      <a:srgbClr val="D41123"/>
                    </a:gs>
                  </a:gsLst>
                  <a:lin ang="5400000" scaled="1"/>
                </a:gradFill>
                <a:effectLst/>
                <a:uLnTx/>
                <a:uFillTx/>
                <a:latin typeface="Segoe UI" panose="020B0502040204020203" pitchFamily="34" charset="0"/>
                <a:ea typeface="+mn-ea"/>
                <a:cs typeface="Segoe UI" panose="020B0502040204020203" pitchFamily="34" charset="0"/>
              </a:rPr>
              <a:t>Secure Accounts, Devices, Intermediaries, and interfaces to enable and protect privileged users</a:t>
            </a:r>
          </a:p>
        </p:txBody>
      </p:sp>
      <p:grpSp>
        <p:nvGrpSpPr>
          <p:cNvPr id="131" name="Group 130">
            <a:extLst>
              <a:ext uri="{FF2B5EF4-FFF2-40B4-BE49-F238E27FC236}">
                <a16:creationId xmlns:a16="http://schemas.microsoft.com/office/drawing/2014/main" id="{B1A67C2E-9C84-4916-9ADE-C16E943D9EF3}"/>
              </a:ext>
            </a:extLst>
          </p:cNvPr>
          <p:cNvGrpSpPr/>
          <p:nvPr/>
        </p:nvGrpSpPr>
        <p:grpSpPr>
          <a:xfrm>
            <a:off x="6523847" y="4964655"/>
            <a:ext cx="5120465" cy="161732"/>
            <a:chOff x="6523847" y="4964655"/>
            <a:chExt cx="5120465" cy="161732"/>
          </a:xfrm>
        </p:grpSpPr>
        <p:sp>
          <p:nvSpPr>
            <p:cNvPr id="692" name="Rectangle 691">
              <a:hlinkClick r:id="rId148" tooltip="PAWs are an integral part of a privileged access security strategy designed to enable and protect administrator, developer, and other sensitive user accounts that would cause significant business impact if compromised."/>
              <a:extLst>
                <a:ext uri="{FF2B5EF4-FFF2-40B4-BE49-F238E27FC236}">
                  <a16:creationId xmlns:a16="http://schemas.microsoft.com/office/drawing/2014/main" id="{F3AF2F1C-BEE6-44CD-85B2-FFD1E1606FB9}"/>
                </a:ext>
              </a:extLst>
            </p:cNvPr>
            <p:cNvSpPr/>
            <p:nvPr/>
          </p:nvSpPr>
          <p:spPr>
            <a:xfrm>
              <a:off x="6523847" y="4964655"/>
              <a:ext cx="5120465" cy="161732"/>
            </a:xfrm>
            <a:prstGeom prst="rect">
              <a:avLst/>
            </a:prstGeom>
            <a:solidFill>
              <a:srgbClr val="FEECED"/>
            </a:solidFill>
            <a:ln w="14224">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gradFill>
                    <a:gsLst>
                      <a:gs pos="0">
                        <a:srgbClr val="D41123"/>
                      </a:gs>
                      <a:gs pos="100000">
                        <a:srgbClr val="D41123"/>
                      </a:gs>
                    </a:gsLst>
                    <a:lin ang="5400000" scaled="1"/>
                  </a:gradFill>
                  <a:effectLst/>
                  <a:uLnTx/>
                  <a:uFillTx/>
                  <a:latin typeface="Segoe UI" panose="020B0502040204020203" pitchFamily="34" charset="0"/>
                  <a:ea typeface="+mn-ea"/>
                  <a:cs typeface="Segoe UI" panose="020B0502040204020203" pitchFamily="34" charset="0"/>
                </a:rPr>
                <a:t>Privileged Access Workstations (PAWs) - </a:t>
              </a:r>
              <a:r>
                <a:rPr kumimoji="0" lang="en-US" sz="700" b="0" i="0" u="none" strike="noStrike" kern="1200" cap="none" spc="0" normalizeH="0" baseline="0" noProof="0">
                  <a:ln>
                    <a:noFill/>
                  </a:ln>
                  <a:gradFill>
                    <a:gsLst>
                      <a:gs pos="0">
                        <a:srgbClr val="D41123"/>
                      </a:gs>
                      <a:gs pos="100000">
                        <a:srgbClr val="D41123"/>
                      </a:gs>
                    </a:gsLst>
                    <a:lin ang="5400000" scaled="1"/>
                  </a:gradFill>
                  <a:effectLst/>
                  <a:uLnTx/>
                  <a:uFillTx/>
                  <a:latin typeface="Segoe UI" panose="020B0502040204020203" pitchFamily="34" charset="0"/>
                  <a:ea typeface="+mn-ea"/>
                  <a:cs typeface="Segoe UI" panose="020B0502040204020203" pitchFamily="34" charset="0"/>
                </a:rPr>
                <a:t>Secure workstations for administrators, developers, and other sensitive users</a:t>
              </a:r>
            </a:p>
          </p:txBody>
        </p:sp>
        <p:sp>
          <p:nvSpPr>
            <p:cNvPr id="498" name="Laptop_E770">
              <a:extLst>
                <a:ext uri="{FF2B5EF4-FFF2-40B4-BE49-F238E27FC236}">
                  <a16:creationId xmlns:a16="http://schemas.microsoft.com/office/drawing/2014/main" id="{E3D1DD13-DA11-48BB-9944-947005032328}"/>
                </a:ext>
              </a:extLst>
            </p:cNvPr>
            <p:cNvSpPr>
              <a:spLocks noChangeAspect="1" noEditPoints="1"/>
            </p:cNvSpPr>
            <p:nvPr/>
          </p:nvSpPr>
          <p:spPr bwMode="auto">
            <a:xfrm>
              <a:off x="6570973" y="4994932"/>
              <a:ext cx="155658" cy="103866"/>
            </a:xfrm>
            <a:custGeom>
              <a:avLst/>
              <a:gdLst>
                <a:gd name="T0" fmla="*/ 3250 w 3750"/>
                <a:gd name="T1" fmla="*/ 1750 h 2500"/>
                <a:gd name="T2" fmla="*/ 500 w 3750"/>
                <a:gd name="T3" fmla="*/ 1750 h 2500"/>
                <a:gd name="T4" fmla="*/ 500 w 3750"/>
                <a:gd name="T5" fmla="*/ 0 h 2500"/>
                <a:gd name="T6" fmla="*/ 3250 w 3750"/>
                <a:gd name="T7" fmla="*/ 0 h 2500"/>
                <a:gd name="T8" fmla="*/ 3250 w 3750"/>
                <a:gd name="T9" fmla="*/ 1750 h 2500"/>
                <a:gd name="T10" fmla="*/ 0 w 3750"/>
                <a:gd name="T11" fmla="*/ 2375 h 2500"/>
                <a:gd name="T12" fmla="*/ 125 w 3750"/>
                <a:gd name="T13" fmla="*/ 2500 h 2500"/>
                <a:gd name="T14" fmla="*/ 3625 w 3750"/>
                <a:gd name="T15" fmla="*/ 2500 h 2500"/>
                <a:gd name="T16" fmla="*/ 3750 w 3750"/>
                <a:gd name="T17" fmla="*/ 2375 h 2500"/>
                <a:gd name="T18" fmla="*/ 3688 w 3750"/>
                <a:gd name="T19" fmla="*/ 2187 h 2500"/>
                <a:gd name="T20" fmla="*/ 3250 w 3750"/>
                <a:gd name="T21" fmla="*/ 1750 h 2500"/>
                <a:gd name="T22" fmla="*/ 500 w 3750"/>
                <a:gd name="T23" fmla="*/ 1750 h 2500"/>
                <a:gd name="T24" fmla="*/ 63 w 3750"/>
                <a:gd name="T25" fmla="*/ 2187 h 2500"/>
                <a:gd name="T26" fmla="*/ 0 w 3750"/>
                <a:gd name="T27" fmla="*/ 2375 h 2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50" h="2500">
                  <a:moveTo>
                    <a:pt x="3250" y="1750"/>
                  </a:moveTo>
                  <a:cubicBezTo>
                    <a:pt x="500" y="1750"/>
                    <a:pt x="500" y="1750"/>
                    <a:pt x="500" y="1750"/>
                  </a:cubicBezTo>
                  <a:cubicBezTo>
                    <a:pt x="500" y="0"/>
                    <a:pt x="500" y="0"/>
                    <a:pt x="500" y="0"/>
                  </a:cubicBezTo>
                  <a:cubicBezTo>
                    <a:pt x="3250" y="0"/>
                    <a:pt x="3250" y="0"/>
                    <a:pt x="3250" y="0"/>
                  </a:cubicBezTo>
                  <a:lnTo>
                    <a:pt x="3250" y="1750"/>
                  </a:lnTo>
                  <a:close/>
                  <a:moveTo>
                    <a:pt x="0" y="2375"/>
                  </a:moveTo>
                  <a:cubicBezTo>
                    <a:pt x="0" y="2444"/>
                    <a:pt x="56" y="2500"/>
                    <a:pt x="125" y="2500"/>
                  </a:cubicBezTo>
                  <a:cubicBezTo>
                    <a:pt x="3625" y="2500"/>
                    <a:pt x="3625" y="2500"/>
                    <a:pt x="3625" y="2500"/>
                  </a:cubicBezTo>
                  <a:cubicBezTo>
                    <a:pt x="3694" y="2500"/>
                    <a:pt x="3750" y="2444"/>
                    <a:pt x="3750" y="2375"/>
                  </a:cubicBezTo>
                  <a:cubicBezTo>
                    <a:pt x="3750" y="2302"/>
                    <a:pt x="3726" y="2235"/>
                    <a:pt x="3688" y="2187"/>
                  </a:cubicBezTo>
                  <a:cubicBezTo>
                    <a:pt x="3250" y="1750"/>
                    <a:pt x="3250" y="1750"/>
                    <a:pt x="3250" y="1750"/>
                  </a:cubicBezTo>
                  <a:cubicBezTo>
                    <a:pt x="500" y="1750"/>
                    <a:pt x="500" y="1750"/>
                    <a:pt x="500" y="1750"/>
                  </a:cubicBezTo>
                  <a:cubicBezTo>
                    <a:pt x="63" y="2187"/>
                    <a:pt x="63" y="2187"/>
                    <a:pt x="63" y="2187"/>
                  </a:cubicBezTo>
                  <a:cubicBezTo>
                    <a:pt x="24" y="2235"/>
                    <a:pt x="0" y="2302"/>
                    <a:pt x="0" y="2375"/>
                  </a:cubicBezTo>
                  <a:close/>
                </a:path>
              </a:pathLst>
            </a:custGeom>
            <a:noFill/>
            <a:ln w="14224" cap="sq">
              <a:solidFill>
                <a:schemeClr val="accent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grpSp>
        <p:nvGrpSpPr>
          <p:cNvPr id="138" name="Group 137">
            <a:extLst>
              <a:ext uri="{FF2B5EF4-FFF2-40B4-BE49-F238E27FC236}">
                <a16:creationId xmlns:a16="http://schemas.microsoft.com/office/drawing/2014/main" id="{DACD9FFD-559E-4E46-8787-DFA6B871322D}"/>
              </a:ext>
            </a:extLst>
          </p:cNvPr>
          <p:cNvGrpSpPr/>
          <p:nvPr/>
        </p:nvGrpSpPr>
        <p:grpSpPr>
          <a:xfrm>
            <a:off x="8545398" y="411357"/>
            <a:ext cx="1459835" cy="1156196"/>
            <a:chOff x="8545398" y="411357"/>
            <a:chExt cx="1459835" cy="1156196"/>
          </a:xfrm>
        </p:grpSpPr>
        <p:sp>
          <p:nvSpPr>
            <p:cNvPr id="803" name="Rectangle 802">
              <a:hlinkClick r:id="rId149" tooltip="Cloud App Security provides key XDR capabilities for Security Operations for SaaS applications as well as Shadow IT Risk management, Info Protection / DLP, Session Monitoring &amp; Control, and more"/>
              <a:extLst>
                <a:ext uri="{FF2B5EF4-FFF2-40B4-BE49-F238E27FC236}">
                  <a16:creationId xmlns:a16="http://schemas.microsoft.com/office/drawing/2014/main" id="{4820CA1C-AE52-4ABF-9AB8-6E761A361A99}"/>
                </a:ext>
              </a:extLst>
            </p:cNvPr>
            <p:cNvSpPr/>
            <p:nvPr/>
          </p:nvSpPr>
          <p:spPr>
            <a:xfrm>
              <a:off x="8545398" y="411357"/>
              <a:ext cx="1459835" cy="1156196"/>
            </a:xfrm>
            <a:prstGeom prst="rect">
              <a:avLst/>
            </a:prstGeom>
            <a:solidFill>
              <a:schemeClr val="bg1"/>
            </a:solidFill>
            <a:ln w="2857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t"/>
            <a:lstStyle/>
            <a:p>
              <a:pPr marL="342900" marR="0" lvl="0" indent="0" algn="l" defTabSz="914400" rtl="0" eaLnBrk="1" fontAlgn="auto" latinLnBrk="0" hangingPunct="1">
                <a:lnSpc>
                  <a:spcPct val="100000"/>
                </a:lnSpc>
                <a:spcBef>
                  <a:spcPts val="0"/>
                </a:spcBef>
                <a:spcAft>
                  <a:spcPts val="400"/>
                </a:spcAft>
                <a:buClrTx/>
                <a:buSzTx/>
                <a:buFontTx/>
                <a:buNone/>
                <a:tabLst/>
                <a:defRPr/>
              </a:pPr>
              <a:r>
                <a:rPr kumimoji="0" lang="en-US" sz="70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Microsoft Defender for Cloud Apps</a:t>
              </a:r>
            </a:p>
            <a:p>
              <a:pPr marL="114300" marR="0" lvl="0" indent="-114300" algn="l" defTabSz="914400" rtl="0" eaLnBrk="1" fontAlgn="auto" latinLnBrk="0" hangingPunct="1">
                <a:lnSpc>
                  <a:spcPct val="90000"/>
                </a:lnSpc>
                <a:spcBef>
                  <a:spcPts val="0"/>
                </a:spcBef>
                <a:spcAft>
                  <a:spcPts val="250"/>
                </a:spcAft>
                <a:buClrTx/>
                <a:buSzTx/>
                <a:buFont typeface="Arial" panose="020B0604020202020204" pitchFamily="34" charset="0"/>
                <a:buChar char="•"/>
                <a:tabLst/>
                <a:defRPr/>
              </a:pPr>
              <a:r>
                <a:rPr kumimoji="0" lang="en-US" sz="6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App Discovery &amp; Risk Scoring (Shadow IT)</a:t>
              </a:r>
            </a:p>
            <a:p>
              <a:pPr marL="114300" marR="0" lvl="0" indent="-114300" algn="l" defTabSz="914400" rtl="0" eaLnBrk="1" fontAlgn="auto" latinLnBrk="0" hangingPunct="1">
                <a:lnSpc>
                  <a:spcPct val="90000"/>
                </a:lnSpc>
                <a:spcBef>
                  <a:spcPts val="0"/>
                </a:spcBef>
                <a:spcAft>
                  <a:spcPts val="250"/>
                </a:spcAft>
                <a:buClrTx/>
                <a:buSzTx/>
                <a:buFont typeface="Arial" panose="020B0604020202020204" pitchFamily="34" charset="0"/>
                <a:buChar char="•"/>
                <a:tabLst/>
                <a:defRPr/>
              </a:pPr>
              <a:r>
                <a:rPr kumimoji="0" lang="en-US" sz="6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Threat Detection &amp; Response</a:t>
              </a:r>
            </a:p>
            <a:p>
              <a:pPr marL="114300" marR="0" lvl="0" indent="-114300" algn="l" defTabSz="914400" rtl="0" eaLnBrk="1" fontAlgn="auto" latinLnBrk="0" hangingPunct="1">
                <a:lnSpc>
                  <a:spcPct val="90000"/>
                </a:lnSpc>
                <a:spcBef>
                  <a:spcPts val="0"/>
                </a:spcBef>
                <a:spcAft>
                  <a:spcPts val="250"/>
                </a:spcAft>
                <a:buClrTx/>
                <a:buSzTx/>
                <a:buFont typeface="Arial" panose="020B0604020202020204" pitchFamily="34" charset="0"/>
                <a:buChar char="•"/>
                <a:tabLst/>
                <a:defRPr/>
              </a:pPr>
              <a:r>
                <a:rPr kumimoji="0" lang="en-US" sz="6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Policy Audit &amp; Enforcement</a:t>
              </a:r>
            </a:p>
            <a:p>
              <a:pPr marL="114300" marR="0" lvl="0" indent="-114300" algn="l" defTabSz="914400" rtl="0" eaLnBrk="1" fontAlgn="auto" latinLnBrk="0" hangingPunct="1">
                <a:lnSpc>
                  <a:spcPct val="90000"/>
                </a:lnSpc>
                <a:spcBef>
                  <a:spcPts val="0"/>
                </a:spcBef>
                <a:spcAft>
                  <a:spcPts val="250"/>
                </a:spcAft>
                <a:buClrTx/>
                <a:buSzTx/>
                <a:buFont typeface="Arial" panose="020B0604020202020204" pitchFamily="34" charset="0"/>
                <a:buChar char="•"/>
                <a:tabLst/>
                <a:defRPr/>
              </a:pPr>
              <a:r>
                <a:rPr kumimoji="0" lang="en-US" sz="6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Session monitoring &amp; control</a:t>
              </a:r>
            </a:p>
            <a:p>
              <a:pPr marL="114300" marR="0" lvl="0" indent="-114300" algn="l" defTabSz="914400" rtl="0" eaLnBrk="1" fontAlgn="auto" latinLnBrk="0" hangingPunct="1">
                <a:lnSpc>
                  <a:spcPct val="90000"/>
                </a:lnSpc>
                <a:spcBef>
                  <a:spcPts val="0"/>
                </a:spcBef>
                <a:spcAft>
                  <a:spcPts val="250"/>
                </a:spcAft>
                <a:buClrTx/>
                <a:buSzTx/>
                <a:buFont typeface="Arial" panose="020B0604020202020204" pitchFamily="34" charset="0"/>
                <a:buChar char="•"/>
                <a:tabLst/>
                <a:defRPr/>
              </a:pPr>
              <a:r>
                <a:rPr kumimoji="0" lang="en-US" sz="6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Information Protection &amp; </a:t>
              </a:r>
              <a:br>
                <a:rPr kumimoji="0" lang="en-US" sz="6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br>
              <a:r>
                <a:rPr kumimoji="0" lang="en-US" sz="6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Data Loss Prevention (DLP)</a:t>
              </a:r>
            </a:p>
          </p:txBody>
        </p:sp>
        <p:pic>
          <p:nvPicPr>
            <p:cNvPr id="118" name="Picture 117" descr="Icon&#10;&#10;Description automatically generated with medium confidence">
              <a:extLst>
                <a:ext uri="{FF2B5EF4-FFF2-40B4-BE49-F238E27FC236}">
                  <a16:creationId xmlns:a16="http://schemas.microsoft.com/office/drawing/2014/main" id="{471059BE-55B8-4ECA-B46E-DF82362A5913}"/>
                </a:ext>
              </a:extLst>
            </p:cNvPr>
            <p:cNvPicPr>
              <a:picLocks noChangeAspect="1"/>
            </p:cNvPicPr>
            <p:nvPr/>
          </p:nvPicPr>
          <p:blipFill>
            <a:blip r:embed="rId150" cstate="email">
              <a:extLst>
                <a:ext uri="{28A0092B-C50C-407E-A947-70E740481C1C}">
                  <a14:useLocalDpi xmlns:a14="http://schemas.microsoft.com/office/drawing/2010/main"/>
                </a:ext>
              </a:extLst>
            </a:blip>
            <a:stretch>
              <a:fillRect/>
            </a:stretch>
          </p:blipFill>
          <p:spPr>
            <a:xfrm>
              <a:off x="8654842" y="479641"/>
              <a:ext cx="277462" cy="175019"/>
            </a:xfrm>
            <a:prstGeom prst="rect">
              <a:avLst/>
            </a:prstGeom>
          </p:spPr>
        </p:pic>
      </p:grpSp>
      <p:sp>
        <p:nvSpPr>
          <p:cNvPr id="16" name="Rectangle 15">
            <a:extLst>
              <a:ext uri="{FF2B5EF4-FFF2-40B4-BE49-F238E27FC236}">
                <a16:creationId xmlns:a16="http://schemas.microsoft.com/office/drawing/2014/main" id="{100B0426-E478-4A33-BD4D-8F4AB137A45C}"/>
              </a:ext>
            </a:extLst>
          </p:cNvPr>
          <p:cNvSpPr/>
          <p:nvPr/>
        </p:nvSpPr>
        <p:spPr>
          <a:xfrm>
            <a:off x="10373803" y="4672881"/>
            <a:ext cx="1491540" cy="2308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900" b="1" i="0"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panose="020B0502040204020203" pitchFamily="34" charset="0"/>
                <a:ea typeface="+mn-ea"/>
                <a:cs typeface="Segoe UI" panose="020B0502040204020203" pitchFamily="34" charset="0"/>
              </a:rPr>
              <a:t>Active Directory</a:t>
            </a:r>
          </a:p>
        </p:txBody>
      </p:sp>
      <p:pic>
        <p:nvPicPr>
          <p:cNvPr id="34" name="Picture 33">
            <a:extLst>
              <a:ext uri="{FF2B5EF4-FFF2-40B4-BE49-F238E27FC236}">
                <a16:creationId xmlns:a16="http://schemas.microsoft.com/office/drawing/2014/main" id="{BE6F078E-30E1-4797-90A8-94D9F23CEC49}"/>
              </a:ext>
            </a:extLst>
          </p:cNvPr>
          <p:cNvPicPr>
            <a:picLocks noChangeAspect="1"/>
          </p:cNvPicPr>
          <p:nvPr/>
        </p:nvPicPr>
        <p:blipFill>
          <a:blip r:embed="rId151" cstate="email">
            <a:extLst>
              <a:ext uri="{28A0092B-C50C-407E-A947-70E740481C1C}">
                <a14:useLocalDpi xmlns:a14="http://schemas.microsoft.com/office/drawing/2010/main"/>
              </a:ext>
            </a:extLst>
          </a:blip>
          <a:stretch>
            <a:fillRect/>
          </a:stretch>
        </p:blipFill>
        <p:spPr>
          <a:xfrm>
            <a:off x="10413761" y="4463078"/>
            <a:ext cx="308944" cy="204512"/>
          </a:xfrm>
          <a:prstGeom prst="rect">
            <a:avLst/>
          </a:prstGeom>
        </p:spPr>
      </p:pic>
      <p:grpSp>
        <p:nvGrpSpPr>
          <p:cNvPr id="748" name="Group 747">
            <a:extLst>
              <a:ext uri="{FF2B5EF4-FFF2-40B4-BE49-F238E27FC236}">
                <a16:creationId xmlns:a16="http://schemas.microsoft.com/office/drawing/2014/main" id="{5715D2E7-8D47-4986-A68D-25684BF6F71A}"/>
              </a:ext>
            </a:extLst>
          </p:cNvPr>
          <p:cNvGrpSpPr/>
          <p:nvPr/>
        </p:nvGrpSpPr>
        <p:grpSpPr>
          <a:xfrm>
            <a:off x="251922" y="639239"/>
            <a:ext cx="4259648" cy="202155"/>
            <a:chOff x="251922" y="639239"/>
            <a:chExt cx="4259648" cy="202155"/>
          </a:xfrm>
        </p:grpSpPr>
        <p:grpSp>
          <p:nvGrpSpPr>
            <p:cNvPr id="749" name="Group 748">
              <a:extLst>
                <a:ext uri="{FF2B5EF4-FFF2-40B4-BE49-F238E27FC236}">
                  <a16:creationId xmlns:a16="http://schemas.microsoft.com/office/drawing/2014/main" id="{1B3C78FF-B20A-4339-9CF8-FCD4D367B568}"/>
                </a:ext>
              </a:extLst>
            </p:cNvPr>
            <p:cNvGrpSpPr/>
            <p:nvPr/>
          </p:nvGrpSpPr>
          <p:grpSpPr>
            <a:xfrm>
              <a:off x="251922" y="639239"/>
              <a:ext cx="4259648" cy="202155"/>
              <a:chOff x="251922" y="639239"/>
              <a:chExt cx="4259648" cy="202155"/>
            </a:xfrm>
            <a:solidFill>
              <a:srgbClr val="B9DFFF"/>
            </a:solidFill>
          </p:grpSpPr>
          <p:sp>
            <p:nvSpPr>
              <p:cNvPr id="751" name="Rectangle 750">
                <a:hlinkClick r:id="rId152" tooltip="Microsoft Azure Sentinel is a cloud native SIEM+SOAR solution that uses UEBA and ML to rapidly detect, hunt for, and remediate threats across your enterprise (including IT, IoT, and OT environments)"/>
                <a:extLst>
                  <a:ext uri="{FF2B5EF4-FFF2-40B4-BE49-F238E27FC236}">
                    <a16:creationId xmlns:a16="http://schemas.microsoft.com/office/drawing/2014/main" id="{9960759D-C7C8-4A57-9B46-62AEB28B8EA3}"/>
                  </a:ext>
                </a:extLst>
              </p:cNvPr>
              <p:cNvSpPr/>
              <p:nvPr/>
            </p:nvSpPr>
            <p:spPr>
              <a:xfrm>
                <a:off x="251922" y="639239"/>
                <a:ext cx="4259648" cy="202155"/>
              </a:xfrm>
              <a:prstGeom prst="rect">
                <a:avLst/>
              </a:prstGeom>
              <a:solidFill>
                <a:srgbClr val="E5F3FF"/>
              </a:solidFill>
              <a:ln w="19050">
                <a:solidFill>
                  <a:srgbClr val="003C6C"/>
                </a:solidFill>
              </a:ln>
            </p:spPr>
            <p:style>
              <a:lnRef idx="2">
                <a:schemeClr val="accent1">
                  <a:shade val="50000"/>
                </a:schemeClr>
              </a:lnRef>
              <a:fillRef idx="1">
                <a:schemeClr val="accent1"/>
              </a:fillRef>
              <a:effectRef idx="0">
                <a:schemeClr val="accent1"/>
              </a:effectRef>
              <a:fontRef idx="minor">
                <a:schemeClr val="lt1"/>
              </a:fontRef>
            </p:style>
            <p:txBody>
              <a:bodyPr lIns="91440" tIns="4572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ysClr val="windowText" lastClr="000000"/>
                    </a:solidFill>
                    <a:effectLst/>
                    <a:uLnTx/>
                    <a:uFillTx/>
                    <a:latin typeface="Segoe UI" panose="020B0502040204020203" pitchFamily="34" charset="0"/>
                    <a:ea typeface="+mn-ea"/>
                    <a:cs typeface="Segoe UI" panose="020B0502040204020203" pitchFamily="34" charset="0"/>
                  </a:rPr>
                  <a:t>Microsoft Sentinel </a:t>
                </a:r>
                <a:r>
                  <a:rPr kumimoji="0" lang="en-US" sz="900" b="0" i="0" u="none" strike="noStrike" kern="1200" cap="none" spc="0" normalizeH="0" baseline="0" noProof="0">
                    <a:ln>
                      <a:noFill/>
                    </a:ln>
                    <a:solidFill>
                      <a:sysClr val="windowText" lastClr="000000"/>
                    </a:solidFill>
                    <a:effectLst/>
                    <a:uLnTx/>
                    <a:uFillTx/>
                    <a:latin typeface="Segoe UI" panose="020B0502040204020203" pitchFamily="34" charset="0"/>
                    <a:ea typeface="+mn-ea"/>
                    <a:cs typeface="Segoe UI" panose="020B0502040204020203" pitchFamily="34" charset="0"/>
                  </a:rPr>
                  <a:t>– Cloud Native SIEM, SOAR, and UEBA for IT, OT, and IoT</a:t>
                </a:r>
                <a:endParaRPr kumimoji="0" lang="en-US" sz="900" b="1" i="0" u="none" strike="noStrike" kern="1200" cap="none" spc="0" normalizeH="0" baseline="0" noProof="0">
                  <a:ln>
                    <a:noFill/>
                  </a:ln>
                  <a:solidFill>
                    <a:sysClr val="windowText" lastClr="000000"/>
                  </a:solidFill>
                  <a:effectLst/>
                  <a:uLnTx/>
                  <a:uFillTx/>
                  <a:latin typeface="Segoe UI" panose="020B0502040204020203" pitchFamily="34" charset="0"/>
                  <a:ea typeface="+mn-ea"/>
                  <a:cs typeface="Segoe UI" panose="020B0502040204020203" pitchFamily="34" charset="0"/>
                </a:endParaRPr>
              </a:p>
            </p:txBody>
          </p:sp>
          <p:pic>
            <p:nvPicPr>
              <p:cNvPr id="752" name="Graphic 751">
                <a:extLst>
                  <a:ext uri="{FF2B5EF4-FFF2-40B4-BE49-F238E27FC236}">
                    <a16:creationId xmlns:a16="http://schemas.microsoft.com/office/drawing/2014/main" id="{849BBAD3-26D2-492B-A2A8-8ADA021AD40D}"/>
                  </a:ext>
                </a:extLst>
              </p:cNvPr>
              <p:cNvPicPr>
                <a:picLocks noChangeAspect="1"/>
              </p:cNvPicPr>
              <p:nvPr/>
            </p:nvPicPr>
            <p:blipFill>
              <a:blip r:embed="rId153" cstate="email">
                <a:extLst>
                  <a:ext uri="{28A0092B-C50C-407E-A947-70E740481C1C}">
                    <a14:useLocalDpi xmlns:a14="http://schemas.microsoft.com/office/drawing/2010/main"/>
                  </a:ext>
                  <a:ext uri="{96DAC541-7B7A-43D3-8B79-37D633B846F1}">
                    <asvg:svgBlip xmlns:asvg="http://schemas.microsoft.com/office/drawing/2016/SVG/main" r:embed="rId154"/>
                  </a:ext>
                </a:extLst>
              </a:blip>
              <a:srcRect/>
              <a:stretch/>
            </p:blipFill>
            <p:spPr>
              <a:xfrm>
                <a:off x="303596" y="685010"/>
                <a:ext cx="122842" cy="122842"/>
              </a:xfrm>
              <a:prstGeom prst="rect">
                <a:avLst/>
              </a:prstGeom>
            </p:spPr>
          </p:pic>
        </p:grpSp>
        <p:pic>
          <p:nvPicPr>
            <p:cNvPr id="750" name="Graphic 749">
              <a:extLst>
                <a:ext uri="{FF2B5EF4-FFF2-40B4-BE49-F238E27FC236}">
                  <a16:creationId xmlns:a16="http://schemas.microsoft.com/office/drawing/2014/main" id="{4B01D147-B7C4-4763-902E-B0098A1A7202}"/>
                </a:ext>
              </a:extLst>
            </p:cNvPr>
            <p:cNvPicPr>
              <a:picLocks noChangeAspect="1"/>
            </p:cNvPicPr>
            <p:nvPr/>
          </p:nvPicPr>
          <p:blipFill>
            <a:blip r:embed="rId155" cstate="email">
              <a:extLst>
                <a:ext uri="{28A0092B-C50C-407E-A947-70E740481C1C}">
                  <a14:useLocalDpi xmlns:a14="http://schemas.microsoft.com/office/drawing/2010/main"/>
                </a:ext>
                <a:ext uri="{96DAC541-7B7A-43D3-8B79-37D633B846F1}">
                  <asvg:svgBlip xmlns:asvg="http://schemas.microsoft.com/office/drawing/2016/SVG/main" r:embed="rId156"/>
                </a:ext>
              </a:extLst>
            </a:blip>
            <a:srcRect/>
            <a:stretch/>
          </p:blipFill>
          <p:spPr>
            <a:xfrm>
              <a:off x="286214" y="680614"/>
              <a:ext cx="123825" cy="122842"/>
            </a:xfrm>
            <a:prstGeom prst="rect">
              <a:avLst/>
            </a:prstGeom>
          </p:spPr>
        </p:pic>
      </p:grpSp>
      <p:sp>
        <p:nvSpPr>
          <p:cNvPr id="596" name="Rectangle 595">
            <a:hlinkClick r:id="rId79" tooltip="Microsoft Defender for Endpoints (formerly Defender ATP) provides Endpoint Detection and Response (EDR), Threat and Vulnerability Management (TVM),  automated incident investigation/remediation, and more for Windows, Linux, iOS, and Android"/>
            <a:extLst>
              <a:ext uri="{FF2B5EF4-FFF2-40B4-BE49-F238E27FC236}">
                <a16:creationId xmlns:a16="http://schemas.microsoft.com/office/drawing/2014/main" id="{140124BA-9C7B-4BFB-A65C-82071BB1C786}"/>
              </a:ext>
            </a:extLst>
          </p:cNvPr>
          <p:cNvSpPr/>
          <p:nvPr/>
        </p:nvSpPr>
        <p:spPr>
          <a:xfrm>
            <a:off x="949345" y="904728"/>
            <a:ext cx="600043" cy="1041856"/>
          </a:xfrm>
          <a:prstGeom prst="rect">
            <a:avLst/>
          </a:prstGeom>
          <a:solidFill>
            <a:schemeClr val="bg1"/>
          </a:solidFill>
          <a:ln w="14224" cap="flat" cmpd="sng" algn="ctr">
            <a:solidFill>
              <a:srgbClr val="80BCEB"/>
            </a:solidFill>
            <a:prstDash val="solid"/>
          </a:ln>
          <a:effectLst/>
        </p:spPr>
        <p:txBody>
          <a:bodyPr lIns="0" tIns="548640" rIns="45720" rtlCol="0" anchor="t" anchorCtr="0">
            <a:noAutofit/>
          </a:bodyPr>
          <a:lstStyle/>
          <a:p>
            <a:pPr marL="45720" marR="0" lvl="0" indent="0" algn="l" defTabSz="914400" rtl="0" eaLnBrk="1" fontAlgn="auto" latinLnBrk="0" hangingPunct="1">
              <a:lnSpc>
                <a:spcPct val="97000"/>
              </a:lnSpc>
              <a:spcBef>
                <a:spcPts val="0"/>
              </a:spcBef>
              <a:spcAft>
                <a:spcPts val="0"/>
              </a:spcAft>
              <a:buClrTx/>
              <a:buSzTx/>
              <a:buFontTx/>
              <a:buNone/>
              <a:tabLst/>
              <a:defRPr/>
            </a:pPr>
            <a:r>
              <a:rPr kumimoji="0" lang="en-US" sz="900" b="1" i="0" u="none" strike="noStrike" kern="0" cap="none" spc="0" normalizeH="0" baseline="0" noProof="0">
                <a:ln>
                  <a:noFill/>
                </a:ln>
                <a:solidFill>
                  <a:srgbClr val="BABABA"/>
                </a:solidFill>
                <a:effectLst/>
                <a:uLnTx/>
                <a:uFillTx/>
                <a:latin typeface="Segoe UI" panose="020B0502040204020203" pitchFamily="34" charset="0"/>
                <a:ea typeface="+mn-ea"/>
                <a:cs typeface="Segoe UI" panose="020B0502040204020203" pitchFamily="34" charset="0"/>
              </a:rPr>
              <a:t>Endpoint</a:t>
            </a:r>
            <a:endParaRPr kumimoji="0" lang="en-US" sz="600" b="1" i="0" u="none" strike="noStrike" kern="0" cap="none" spc="0" normalizeH="0" baseline="0" noProof="0">
              <a:ln>
                <a:noFill/>
              </a:ln>
              <a:solidFill>
                <a:srgbClr val="BABABA"/>
              </a:solidFill>
              <a:effectLst/>
              <a:uLnTx/>
              <a:uFillTx/>
              <a:latin typeface="Segoe UI" panose="020B0502040204020203" pitchFamily="34" charset="0"/>
              <a:ea typeface="+mn-ea"/>
              <a:cs typeface="Segoe UI" panose="020B0502040204020203" pitchFamily="34" charset="0"/>
            </a:endParaRPr>
          </a:p>
          <a:p>
            <a:pPr marL="45720" marR="0" lvl="0" indent="0" algn="l" defTabSz="914400" rtl="0" eaLnBrk="1" fontAlgn="auto" latinLnBrk="0" hangingPunct="1">
              <a:lnSpc>
                <a:spcPct val="97000"/>
              </a:lnSpc>
              <a:spcBef>
                <a:spcPts val="0"/>
              </a:spcBef>
              <a:spcAft>
                <a:spcPts val="0"/>
              </a:spcAft>
              <a:buClrTx/>
              <a:buSzTx/>
              <a:buFontTx/>
              <a:buNone/>
              <a:tabLst/>
              <a:defRPr/>
            </a:pPr>
            <a:r>
              <a:rPr kumimoji="0" lang="en-US" sz="600" b="1" i="1" u="none" strike="noStrike" kern="0" cap="none" spc="0" normalizeH="0" baseline="0" noProof="0">
                <a:ln>
                  <a:noFill/>
                </a:ln>
                <a:solidFill>
                  <a:srgbClr val="BABABA"/>
                </a:solidFill>
                <a:effectLst/>
                <a:uLnTx/>
                <a:uFillTx/>
                <a:latin typeface="Segoe UI" panose="020B0502040204020203" pitchFamily="34" charset="0"/>
                <a:ea typeface="+mn-ea"/>
                <a:cs typeface="Segoe UI" panose="020B0502040204020203" pitchFamily="34" charset="0"/>
              </a:rPr>
              <a:t>&amp; Server/VM</a:t>
            </a:r>
            <a:br>
              <a:rPr kumimoji="0" lang="en-US" sz="900" b="1" i="0" u="none" strike="noStrike" kern="0" cap="none" spc="0" normalizeH="0" baseline="0" noProof="0">
                <a:ln>
                  <a:noFill/>
                </a:ln>
                <a:solidFill>
                  <a:srgbClr val="BABABA"/>
                </a:solidFill>
                <a:effectLst/>
                <a:uLnTx/>
                <a:uFillTx/>
                <a:latin typeface="Segoe UI" panose="020B0502040204020203" pitchFamily="34" charset="0"/>
                <a:ea typeface="+mn-ea"/>
                <a:cs typeface="Segoe UI" panose="020B0502040204020203" pitchFamily="34" charset="0"/>
              </a:rPr>
            </a:br>
            <a:endParaRPr kumimoji="0" lang="en-US" sz="900" b="1" i="0" u="none" strike="noStrike" kern="0" cap="none" spc="0" normalizeH="0" baseline="0" noProof="0">
              <a:ln>
                <a:noFill/>
              </a:ln>
              <a:solidFill>
                <a:srgbClr val="BABABA"/>
              </a:solidFill>
              <a:effectLst/>
              <a:uLnTx/>
              <a:uFillTx/>
              <a:latin typeface="Segoe UI" panose="020B0502040204020203" pitchFamily="34" charset="0"/>
              <a:ea typeface="+mn-ea"/>
              <a:cs typeface="Segoe UI" panose="020B0502040204020203" pitchFamily="34" charset="0"/>
            </a:endParaRPr>
          </a:p>
        </p:txBody>
      </p:sp>
      <p:sp>
        <p:nvSpPr>
          <p:cNvPr id="693" name="Rectangle 692">
            <a:hlinkClick r:id="rId157" tooltip="Microsoft Defender for Office 365 (formerly Office 365 ATP) provides XDR capabilities including sandbox detonation, integrated threat intelligence, attack simulation &amp; more across Email, SharePoint Online, OneDrive for Business, Teams, etc. "/>
            <a:extLst>
              <a:ext uri="{FF2B5EF4-FFF2-40B4-BE49-F238E27FC236}">
                <a16:creationId xmlns:a16="http://schemas.microsoft.com/office/drawing/2014/main" id="{F6FDF8CE-5E66-4188-B395-9C263FAE57DC}"/>
              </a:ext>
            </a:extLst>
          </p:cNvPr>
          <p:cNvSpPr/>
          <p:nvPr/>
        </p:nvSpPr>
        <p:spPr>
          <a:xfrm>
            <a:off x="1579648" y="904728"/>
            <a:ext cx="676466" cy="1041856"/>
          </a:xfrm>
          <a:prstGeom prst="rect">
            <a:avLst/>
          </a:prstGeom>
          <a:solidFill>
            <a:schemeClr val="bg1"/>
          </a:solidFill>
          <a:ln w="14224" cap="flat" cmpd="sng" algn="ctr">
            <a:solidFill>
              <a:srgbClr val="F59E80"/>
            </a:solidFill>
            <a:prstDash val="solid"/>
          </a:ln>
          <a:effectLst/>
        </p:spPr>
        <p:txBody>
          <a:bodyPr lIns="18288" tIns="548640" rIns="18288" rtlCol="0" anchor="t" anchorCtr="0"/>
          <a:lstStyle/>
          <a:p>
            <a:pPr marL="45720" marR="0" lvl="0" indent="0" algn="l" defTabSz="914400" rtl="0" eaLnBrk="1" fontAlgn="auto" latinLnBrk="0" hangingPunct="1">
              <a:lnSpc>
                <a:spcPct val="97000"/>
              </a:lnSpc>
              <a:spcBef>
                <a:spcPts val="0"/>
              </a:spcBef>
              <a:spcAft>
                <a:spcPts val="0"/>
              </a:spcAft>
              <a:buClrTx/>
              <a:buSzTx/>
              <a:buFontTx/>
              <a:buNone/>
              <a:tabLst/>
              <a:defRPr/>
            </a:pPr>
            <a:r>
              <a:rPr kumimoji="0" lang="en-US" sz="900" b="1" i="0" u="none" strike="noStrike" kern="0" cap="none" spc="0" normalizeH="0" baseline="0" noProof="0">
                <a:ln>
                  <a:noFill/>
                </a:ln>
                <a:solidFill>
                  <a:srgbClr val="BABABA"/>
                </a:solidFill>
                <a:effectLst/>
                <a:uLnTx/>
                <a:uFillTx/>
                <a:latin typeface="Segoe UI" panose="020B0502040204020203" pitchFamily="34" charset="0"/>
                <a:ea typeface="+mn-ea"/>
                <a:cs typeface="Segoe UI" panose="020B0502040204020203" pitchFamily="34" charset="0"/>
              </a:rPr>
              <a:t>Office 365</a:t>
            </a:r>
          </a:p>
          <a:p>
            <a:pPr marL="0" marR="0" lvl="0" indent="0" algn="ctr" defTabSz="914400" rtl="0" eaLnBrk="1" fontAlgn="auto" latinLnBrk="0" hangingPunct="1">
              <a:lnSpc>
                <a:spcPct val="97000"/>
              </a:lnSpc>
              <a:spcBef>
                <a:spcPts val="200"/>
              </a:spcBef>
              <a:spcAft>
                <a:spcPts val="0"/>
              </a:spcAft>
              <a:buClrTx/>
              <a:buSzTx/>
              <a:buFontTx/>
              <a:buNone/>
              <a:tabLst/>
              <a:defRPr/>
            </a:pPr>
            <a:r>
              <a:rPr kumimoji="0" lang="en-US" sz="600" b="1" i="1" u="none" strike="noStrike" kern="0" cap="none" spc="0" normalizeH="0" baseline="0" noProof="0">
                <a:ln>
                  <a:noFill/>
                </a:ln>
                <a:solidFill>
                  <a:srgbClr val="BABABA"/>
                </a:solidFill>
                <a:effectLst/>
                <a:uLnTx/>
                <a:uFillTx/>
                <a:latin typeface="Segoe UI" panose="020B0502040204020203" pitchFamily="34" charset="0"/>
                <a:ea typeface="+mn-ea"/>
                <a:cs typeface="Segoe UI" panose="020B0502040204020203" pitchFamily="34" charset="0"/>
              </a:rPr>
              <a:t>Email and Apps</a:t>
            </a:r>
          </a:p>
        </p:txBody>
      </p:sp>
      <p:sp>
        <p:nvSpPr>
          <p:cNvPr id="696" name="Rectangle 695">
            <a:hlinkClick r:id="rId83" tooltip="(formerly ASC Standard) provides XDR capabilities to simplify detection, automated investigation and response for Azure resources (Linux and Windows VMs, Networks, Kubernetes/Containers, SQL, Storage, IoT/OT, and more) "/>
            <a:extLst>
              <a:ext uri="{FF2B5EF4-FFF2-40B4-BE49-F238E27FC236}">
                <a16:creationId xmlns:a16="http://schemas.microsoft.com/office/drawing/2014/main" id="{092BBB6F-97F7-471B-9FF3-F74E9408DA5F}"/>
              </a:ext>
            </a:extLst>
          </p:cNvPr>
          <p:cNvSpPr/>
          <p:nvPr/>
        </p:nvSpPr>
        <p:spPr>
          <a:xfrm>
            <a:off x="247327" y="904732"/>
            <a:ext cx="670860" cy="1041856"/>
          </a:xfrm>
          <a:prstGeom prst="rect">
            <a:avLst/>
          </a:prstGeom>
          <a:solidFill>
            <a:schemeClr val="bg1"/>
          </a:solidFill>
          <a:ln w="14224">
            <a:solidFill>
              <a:srgbClr val="80BCEB"/>
            </a:solidFill>
          </a:ln>
        </p:spPr>
        <p:style>
          <a:lnRef idx="2">
            <a:schemeClr val="accent1">
              <a:shade val="50000"/>
            </a:schemeClr>
          </a:lnRef>
          <a:fillRef idx="1">
            <a:schemeClr val="accent1"/>
          </a:fillRef>
          <a:effectRef idx="0">
            <a:schemeClr val="accent1"/>
          </a:effectRef>
          <a:fontRef idx="minor">
            <a:schemeClr val="lt1"/>
          </a:fontRef>
        </p:style>
        <p:txBody>
          <a:bodyPr wrap="square" lIns="45720" tIns="548640" rIns="45720" bIns="18288" rtlCol="0" anchor="t">
            <a:noAutofit/>
          </a:bodyPr>
          <a:lstStyle/>
          <a:p>
            <a:pPr marL="45720" marR="0" lvl="0" indent="0" algn="l" defTabSz="914400" rtl="0" eaLnBrk="1" fontAlgn="auto" latinLnBrk="0" hangingPunct="1">
              <a:lnSpc>
                <a:spcPct val="97000"/>
              </a:lnSpc>
              <a:spcBef>
                <a:spcPts val="0"/>
              </a:spcBef>
              <a:spcAft>
                <a:spcPts val="0"/>
              </a:spcAft>
              <a:buClrTx/>
              <a:buSzTx/>
              <a:buFontTx/>
              <a:buNone/>
              <a:tabLst/>
              <a:defRPr/>
            </a:pPr>
            <a:r>
              <a:rPr kumimoji="0" lang="en-US" sz="900" b="1" i="0" u="none" strike="noStrike" kern="0" cap="none" spc="0" normalizeH="0" baseline="0" noProof="0">
                <a:ln>
                  <a:noFill/>
                </a:ln>
                <a:solidFill>
                  <a:srgbClr val="BABABA"/>
                </a:solidFill>
                <a:effectLst/>
                <a:uLnTx/>
                <a:uFillTx/>
                <a:latin typeface="Segoe UI" panose="020B0502040204020203" pitchFamily="34" charset="0"/>
                <a:ea typeface="+mn-ea"/>
                <a:cs typeface="Segoe UI" panose="020B0502040204020203" pitchFamily="34" charset="0"/>
              </a:rPr>
              <a:t>Cloud </a:t>
            </a:r>
            <a:br>
              <a:rPr kumimoji="0" lang="en-US" sz="900" b="1" i="0" u="none" strike="noStrike" kern="0" cap="none" spc="0" normalizeH="0" baseline="0" noProof="0">
                <a:ln>
                  <a:noFill/>
                </a:ln>
                <a:solidFill>
                  <a:srgbClr val="BABABA"/>
                </a:solidFill>
                <a:effectLst/>
                <a:uLnTx/>
                <a:uFillTx/>
                <a:latin typeface="Segoe UI" panose="020B0502040204020203" pitchFamily="34" charset="0"/>
                <a:ea typeface="+mn-ea"/>
                <a:cs typeface="Segoe UI" panose="020B0502040204020203" pitchFamily="34" charset="0"/>
              </a:rPr>
            </a:br>
            <a:r>
              <a:rPr kumimoji="0" lang="en-US" sz="500" b="1" i="1" u="none" strike="noStrike" kern="0" cap="none" spc="0" normalizeH="0" baseline="0" noProof="0">
                <a:ln>
                  <a:noFill/>
                </a:ln>
                <a:solidFill>
                  <a:srgbClr val="BABABA"/>
                </a:solidFill>
                <a:effectLst/>
                <a:uLnTx/>
                <a:uFillTx/>
                <a:latin typeface="Segoe UI" panose="020B0502040204020203" pitchFamily="34" charset="0"/>
                <a:ea typeface="+mn-ea"/>
                <a:cs typeface="Segoe UI" panose="020B0502040204020203" pitchFamily="34" charset="0"/>
              </a:rPr>
              <a:t>Azure, AWS, GCP, On Premises &amp; other 3</a:t>
            </a:r>
            <a:r>
              <a:rPr kumimoji="0" lang="en-US" sz="500" b="1" i="1" u="none" strike="noStrike" kern="0" cap="none" spc="0" normalizeH="0" baseline="30000" noProof="0">
                <a:ln>
                  <a:noFill/>
                </a:ln>
                <a:solidFill>
                  <a:srgbClr val="BABABA"/>
                </a:solidFill>
                <a:effectLst/>
                <a:uLnTx/>
                <a:uFillTx/>
                <a:latin typeface="Segoe UI" panose="020B0502040204020203" pitchFamily="34" charset="0"/>
                <a:ea typeface="+mn-ea"/>
                <a:cs typeface="Segoe UI" panose="020B0502040204020203" pitchFamily="34" charset="0"/>
              </a:rPr>
              <a:t>rd</a:t>
            </a:r>
            <a:r>
              <a:rPr kumimoji="0" lang="en-US" sz="500" b="1" i="1" u="none" strike="noStrike" kern="0" cap="none" spc="0" normalizeH="0" baseline="0" noProof="0">
                <a:ln>
                  <a:noFill/>
                </a:ln>
                <a:solidFill>
                  <a:srgbClr val="BABABA"/>
                </a:solidFill>
                <a:effectLst/>
                <a:uLnTx/>
                <a:uFillTx/>
                <a:latin typeface="Segoe UI" panose="020B0502040204020203" pitchFamily="34" charset="0"/>
                <a:ea typeface="+mn-ea"/>
                <a:cs typeface="Segoe UI" panose="020B0502040204020203" pitchFamily="34" charset="0"/>
              </a:rPr>
              <a:t>  party clouds</a:t>
            </a:r>
          </a:p>
          <a:p>
            <a:pPr marL="45720" marR="0" lvl="0" indent="0" algn="l" defTabSz="914400" rtl="0" eaLnBrk="1" fontAlgn="auto" latinLnBrk="0" hangingPunct="1">
              <a:lnSpc>
                <a:spcPct val="97000"/>
              </a:lnSpc>
              <a:spcBef>
                <a:spcPts val="0"/>
              </a:spcBef>
              <a:spcAft>
                <a:spcPts val="0"/>
              </a:spcAft>
              <a:buClrTx/>
              <a:buSzTx/>
              <a:buFontTx/>
              <a:buNone/>
              <a:tabLst/>
              <a:defRPr/>
            </a:pPr>
            <a:endParaRPr kumimoji="0" lang="en-US" sz="900" b="1" i="0" u="none" strike="noStrike" kern="0" cap="none" spc="0" normalizeH="0" baseline="0" noProof="0">
              <a:ln>
                <a:noFill/>
              </a:ln>
              <a:solidFill>
                <a:srgbClr val="BABABA"/>
              </a:solidFill>
              <a:effectLst/>
              <a:uLnTx/>
              <a:uFillTx/>
              <a:latin typeface="Segoe UI" panose="020B0502040204020203" pitchFamily="34" charset="0"/>
              <a:ea typeface="+mn-ea"/>
              <a:cs typeface="Segoe UI" panose="020B0502040204020203" pitchFamily="34" charset="0"/>
            </a:endParaRPr>
          </a:p>
        </p:txBody>
      </p:sp>
      <p:grpSp>
        <p:nvGrpSpPr>
          <p:cNvPr id="736" name="Group 735">
            <a:extLst>
              <a:ext uri="{FF2B5EF4-FFF2-40B4-BE49-F238E27FC236}">
                <a16:creationId xmlns:a16="http://schemas.microsoft.com/office/drawing/2014/main" id="{E4E55B1B-6CD6-40A9-974F-FC7286A98F1C}"/>
              </a:ext>
            </a:extLst>
          </p:cNvPr>
          <p:cNvGrpSpPr/>
          <p:nvPr/>
        </p:nvGrpSpPr>
        <p:grpSpPr>
          <a:xfrm>
            <a:off x="2287140" y="907353"/>
            <a:ext cx="694015" cy="1041856"/>
            <a:chOff x="2493874" y="904732"/>
            <a:chExt cx="694015" cy="1041856"/>
          </a:xfrm>
          <a:solidFill>
            <a:schemeClr val="bg1"/>
          </a:solidFill>
        </p:grpSpPr>
        <p:sp>
          <p:nvSpPr>
            <p:cNvPr id="737" name="Rectangle 736">
              <a:hlinkClick r:id="rId158" tooltip="Microsoft Defender for Identity (formerly Azure ATP) detects on-premises identity attacks using behavioral analysis (UEBA) + specific detections for Pass the Hash/Ticket/Password, Golden Ticket, Skeleton Key, and others."/>
              <a:extLst>
                <a:ext uri="{FF2B5EF4-FFF2-40B4-BE49-F238E27FC236}">
                  <a16:creationId xmlns:a16="http://schemas.microsoft.com/office/drawing/2014/main" id="{CA278162-C640-4CD6-8BA0-6F4DDE47F6AC}"/>
                </a:ext>
              </a:extLst>
            </p:cNvPr>
            <p:cNvSpPr/>
            <p:nvPr/>
          </p:nvSpPr>
          <p:spPr>
            <a:xfrm>
              <a:off x="2493874" y="904732"/>
              <a:ext cx="694015" cy="1041856"/>
            </a:xfrm>
            <a:prstGeom prst="rect">
              <a:avLst/>
            </a:prstGeom>
            <a:grpFill/>
            <a:ln w="14224" cap="flat" cmpd="sng" algn="ctr">
              <a:solidFill>
                <a:srgbClr val="AE96C8"/>
              </a:solidFill>
              <a:prstDash val="solid"/>
            </a:ln>
            <a:effectLst/>
          </p:spPr>
          <p:txBody>
            <a:bodyPr lIns="45720" tIns="548640" rIns="45720" rtlCol="0" anchor="t"/>
            <a:lstStyle/>
            <a:p>
              <a:pPr marL="171450" marR="0" lvl="0" indent="0" algn="l" defTabSz="914400" rtl="0" eaLnBrk="1" fontAlgn="auto" latinLnBrk="0" hangingPunct="1">
                <a:lnSpc>
                  <a:spcPct val="97000"/>
                </a:lnSpc>
                <a:spcBef>
                  <a:spcPts val="0"/>
                </a:spcBef>
                <a:spcAft>
                  <a:spcPts val="0"/>
                </a:spcAft>
                <a:buClrTx/>
                <a:buSzTx/>
                <a:buFontTx/>
                <a:buNone/>
                <a:tabLst/>
                <a:defRPr/>
              </a:pPr>
              <a:r>
                <a:rPr kumimoji="0" lang="en-US" sz="900" b="1" i="0" u="none" strike="noStrike" kern="0" cap="none" spc="0" normalizeH="0" baseline="0" noProof="0">
                  <a:ln>
                    <a:noFill/>
                  </a:ln>
                  <a:solidFill>
                    <a:srgbClr val="BABABA"/>
                  </a:solidFill>
                  <a:effectLst/>
                  <a:uLnTx/>
                  <a:uFillTx/>
                  <a:latin typeface="Segoe UI" panose="020B0502040204020203" pitchFamily="34" charset="0"/>
                  <a:ea typeface="+mn-ea"/>
                  <a:cs typeface="Segoe UI" panose="020B0502040204020203" pitchFamily="34" charset="0"/>
                </a:rPr>
                <a:t>Identity</a:t>
              </a:r>
            </a:p>
            <a:p>
              <a:pPr marL="0" marR="0" lvl="0" indent="0" algn="ctr" defTabSz="914400" rtl="0" eaLnBrk="1" fontAlgn="auto" latinLnBrk="0" hangingPunct="1">
                <a:lnSpc>
                  <a:spcPct val="97000"/>
                </a:lnSpc>
                <a:spcBef>
                  <a:spcPts val="200"/>
                </a:spcBef>
                <a:spcAft>
                  <a:spcPts val="0"/>
                </a:spcAft>
                <a:buClrTx/>
                <a:buSzTx/>
                <a:buFontTx/>
                <a:buNone/>
                <a:tabLst/>
                <a:defRPr/>
              </a:pPr>
              <a:r>
                <a:rPr kumimoji="0" lang="en-US" sz="600" b="1" i="1" u="none" strike="noStrike" kern="0" cap="none" spc="0" normalizeH="0" baseline="0" noProof="0">
                  <a:ln>
                    <a:noFill/>
                  </a:ln>
                  <a:solidFill>
                    <a:srgbClr val="BABABA"/>
                  </a:solidFill>
                  <a:effectLst/>
                  <a:uLnTx/>
                  <a:uFillTx/>
                  <a:latin typeface="Segoe UI" panose="020B0502040204020203" pitchFamily="34" charset="0"/>
                  <a:ea typeface="+mn-ea"/>
                  <a:cs typeface="Segoe UI" panose="020B0502040204020203" pitchFamily="34" charset="0"/>
                </a:rPr>
                <a:t>Cloud &amp; </a:t>
              </a:r>
              <a:br>
                <a:rPr kumimoji="0" lang="en-US" sz="600" b="1" i="1" u="none" strike="noStrike" kern="0" cap="none" spc="0" normalizeH="0" baseline="0" noProof="0">
                  <a:ln>
                    <a:noFill/>
                  </a:ln>
                  <a:solidFill>
                    <a:srgbClr val="BABABA"/>
                  </a:solidFill>
                  <a:effectLst/>
                  <a:uLnTx/>
                  <a:uFillTx/>
                  <a:latin typeface="Segoe UI" panose="020B0502040204020203" pitchFamily="34" charset="0"/>
                  <a:ea typeface="+mn-ea"/>
                  <a:cs typeface="Segoe UI" panose="020B0502040204020203" pitchFamily="34" charset="0"/>
                </a:rPr>
              </a:br>
              <a:r>
                <a:rPr kumimoji="0" lang="en-US" sz="600" b="1" i="1" u="none" strike="noStrike" kern="0" cap="none" spc="0" normalizeH="0" baseline="0" noProof="0">
                  <a:ln>
                    <a:noFill/>
                  </a:ln>
                  <a:solidFill>
                    <a:srgbClr val="BABABA"/>
                  </a:solidFill>
                  <a:effectLst/>
                  <a:uLnTx/>
                  <a:uFillTx/>
                  <a:latin typeface="Segoe UI" panose="020B0502040204020203" pitchFamily="34" charset="0"/>
                  <a:ea typeface="+mn-ea"/>
                  <a:cs typeface="Segoe UI" panose="020B0502040204020203" pitchFamily="34" charset="0"/>
                </a:rPr>
                <a:t>On-Premises</a:t>
              </a:r>
            </a:p>
          </p:txBody>
        </p:sp>
        <p:pic>
          <p:nvPicPr>
            <p:cNvPr id="742" name="Picture 741">
              <a:extLst>
                <a:ext uri="{FF2B5EF4-FFF2-40B4-BE49-F238E27FC236}">
                  <a16:creationId xmlns:a16="http://schemas.microsoft.com/office/drawing/2014/main" id="{DE64EE12-8B08-44BD-849C-1D7BB3E5A31A}"/>
                </a:ext>
              </a:extLst>
            </p:cNvPr>
            <p:cNvPicPr>
              <a:picLocks noChangeAspect="1"/>
            </p:cNvPicPr>
            <p:nvPr/>
          </p:nvPicPr>
          <p:blipFill>
            <a:blip r:embed="rId159" cstate="email">
              <a:alphaModFix amt="50000"/>
              <a:extLst>
                <a:ext uri="{28A0092B-C50C-407E-A947-70E740481C1C}">
                  <a14:useLocalDpi xmlns:a14="http://schemas.microsoft.com/office/drawing/2010/main"/>
                </a:ext>
              </a:extLst>
            </a:blip>
            <a:stretch>
              <a:fillRect/>
            </a:stretch>
          </p:blipFill>
          <p:spPr>
            <a:xfrm>
              <a:off x="2519727" y="1475764"/>
              <a:ext cx="155187" cy="103458"/>
            </a:xfrm>
            <a:prstGeom prst="rect">
              <a:avLst/>
            </a:prstGeom>
            <a:grpFill/>
          </p:spPr>
        </p:pic>
      </p:grpSp>
      <p:sp>
        <p:nvSpPr>
          <p:cNvPr id="743" name="Rectangle 742">
            <a:hlinkClick r:id="rId149" tooltip="Cloud App Security provides key XDR capabilities for Security Operations for SaaS applications as well as Shadow IT Risk management, Info Protection / DLP, Session Monitoring &amp; Control, and more"/>
            <a:extLst>
              <a:ext uri="{FF2B5EF4-FFF2-40B4-BE49-F238E27FC236}">
                <a16:creationId xmlns:a16="http://schemas.microsoft.com/office/drawing/2014/main" id="{C6DCE581-C4A4-46E2-A7D4-B4311FA1CD84}"/>
              </a:ext>
            </a:extLst>
          </p:cNvPr>
          <p:cNvSpPr/>
          <p:nvPr/>
        </p:nvSpPr>
        <p:spPr>
          <a:xfrm>
            <a:off x="3009472" y="906648"/>
            <a:ext cx="462586" cy="1041856"/>
          </a:xfrm>
          <a:prstGeom prst="rect">
            <a:avLst/>
          </a:prstGeom>
          <a:solidFill>
            <a:schemeClr val="bg1"/>
          </a:solidFill>
          <a:ln w="14224" cap="flat" cmpd="sng" algn="ctr">
            <a:solidFill>
              <a:srgbClr val="80C1B9"/>
            </a:solidFill>
            <a:prstDash val="solid"/>
          </a:ln>
          <a:effectLst/>
        </p:spPr>
        <p:txBody>
          <a:bodyPr lIns="0" tIns="548640" rIns="0" rtlCol="0" anchor="t"/>
          <a:lstStyle/>
          <a:p>
            <a:pPr marL="57150" marR="0" lvl="0" indent="0" algn="l" defTabSz="914400" rtl="0" eaLnBrk="1" fontAlgn="auto" latinLnBrk="0" hangingPunct="1">
              <a:lnSpc>
                <a:spcPct val="97000"/>
              </a:lnSpc>
              <a:spcBef>
                <a:spcPts val="0"/>
              </a:spcBef>
              <a:spcAft>
                <a:spcPts val="0"/>
              </a:spcAft>
              <a:buClrTx/>
              <a:buSzTx/>
              <a:buFontTx/>
              <a:buNone/>
              <a:tabLst/>
              <a:defRPr/>
            </a:pPr>
            <a:r>
              <a:rPr kumimoji="0" lang="en-US" sz="800" b="1" i="0" u="none" strike="noStrike" kern="0" cap="none" spc="0" normalizeH="0" baseline="0" noProof="0">
                <a:ln>
                  <a:noFill/>
                </a:ln>
                <a:solidFill>
                  <a:srgbClr val="BABABA"/>
                </a:solidFill>
                <a:effectLst/>
                <a:uLnTx/>
                <a:uFillTx/>
                <a:latin typeface="Segoe UI" panose="020B0502040204020203" pitchFamily="34" charset="0"/>
                <a:ea typeface="+mn-ea"/>
                <a:cs typeface="Segoe UI" panose="020B0502040204020203" pitchFamily="34" charset="0"/>
              </a:rPr>
              <a:t>SaaS</a:t>
            </a:r>
          </a:p>
          <a:p>
            <a:pPr marL="0" marR="0" lvl="0" indent="0" algn="ctr" defTabSz="914400" rtl="0" eaLnBrk="1" fontAlgn="auto" latinLnBrk="0" hangingPunct="1">
              <a:lnSpc>
                <a:spcPct val="97000"/>
              </a:lnSpc>
              <a:spcBef>
                <a:spcPts val="200"/>
              </a:spcBef>
              <a:spcAft>
                <a:spcPts val="0"/>
              </a:spcAft>
              <a:buClrTx/>
              <a:buSzTx/>
              <a:buFontTx/>
              <a:buNone/>
              <a:tabLst/>
              <a:defRPr/>
            </a:pPr>
            <a:r>
              <a:rPr kumimoji="0" lang="nn-NO" sz="600" b="1" i="1" u="none" strike="noStrike" kern="0" cap="none" spc="0" normalizeH="0" baseline="0" noProof="0">
                <a:ln>
                  <a:noFill/>
                </a:ln>
                <a:solidFill>
                  <a:srgbClr val="BABABA"/>
                </a:solidFill>
                <a:effectLst/>
                <a:uLnTx/>
                <a:uFillTx/>
                <a:latin typeface="Segoe UI" panose="020B0502040204020203" pitchFamily="34" charset="0"/>
                <a:ea typeface="+mn-ea"/>
                <a:cs typeface="Segoe UI" panose="020B0502040204020203" pitchFamily="34" charset="0"/>
              </a:rPr>
              <a:t>Cloud Apps</a:t>
            </a:r>
            <a:endParaRPr kumimoji="0" lang="en-US" sz="600" b="1" i="1" u="none" strike="noStrike" kern="0" cap="none" spc="0" normalizeH="0" baseline="0" noProof="0">
              <a:ln>
                <a:noFill/>
              </a:ln>
              <a:solidFill>
                <a:srgbClr val="BABABA"/>
              </a:solidFill>
              <a:effectLst/>
              <a:uLnTx/>
              <a:uFillTx/>
              <a:latin typeface="Segoe UI" panose="020B0502040204020203" pitchFamily="34" charset="0"/>
              <a:ea typeface="+mn-ea"/>
              <a:cs typeface="Segoe UI" panose="020B0502040204020203" pitchFamily="34" charset="0"/>
            </a:endParaRPr>
          </a:p>
          <a:p>
            <a:pPr marL="45720" marR="0" lvl="0" indent="0" algn="l" defTabSz="914400" rtl="0" eaLnBrk="1" fontAlgn="auto" latinLnBrk="0" hangingPunct="1">
              <a:lnSpc>
                <a:spcPct val="97000"/>
              </a:lnSpc>
              <a:spcBef>
                <a:spcPts val="0"/>
              </a:spcBef>
              <a:spcAft>
                <a:spcPts val="0"/>
              </a:spcAft>
              <a:buClrTx/>
              <a:buSzTx/>
              <a:buFontTx/>
              <a:buNone/>
              <a:tabLst/>
              <a:defRPr/>
            </a:pPr>
            <a:endParaRPr kumimoji="0" lang="en-US" sz="900" b="1" i="0" u="none" strike="noStrike" kern="0" cap="none" spc="0" normalizeH="0" baseline="0" noProof="0">
              <a:ln>
                <a:noFill/>
              </a:ln>
              <a:solidFill>
                <a:srgbClr val="BABABA"/>
              </a:solidFill>
              <a:effectLst/>
              <a:uLnTx/>
              <a:uFillTx/>
              <a:latin typeface="Segoe UI" panose="020B0502040204020203" pitchFamily="34" charset="0"/>
              <a:ea typeface="+mn-ea"/>
              <a:cs typeface="Segoe UI" panose="020B0502040204020203" pitchFamily="34" charset="0"/>
            </a:endParaRPr>
          </a:p>
        </p:txBody>
      </p:sp>
      <p:grpSp>
        <p:nvGrpSpPr>
          <p:cNvPr id="744" name="Group 743">
            <a:extLst>
              <a:ext uri="{FF2B5EF4-FFF2-40B4-BE49-F238E27FC236}">
                <a16:creationId xmlns:a16="http://schemas.microsoft.com/office/drawing/2014/main" id="{666E320A-A976-4CAD-A2FE-4A46274B9005}"/>
              </a:ext>
            </a:extLst>
          </p:cNvPr>
          <p:cNvGrpSpPr/>
          <p:nvPr/>
        </p:nvGrpSpPr>
        <p:grpSpPr>
          <a:xfrm>
            <a:off x="4036293" y="904731"/>
            <a:ext cx="462586" cy="1041856"/>
            <a:chOff x="3932734" y="904731"/>
            <a:chExt cx="566145" cy="1041856"/>
          </a:xfrm>
        </p:grpSpPr>
        <p:sp>
          <p:nvSpPr>
            <p:cNvPr id="745" name="Rectangle 744">
              <a:extLst>
                <a:ext uri="{FF2B5EF4-FFF2-40B4-BE49-F238E27FC236}">
                  <a16:creationId xmlns:a16="http://schemas.microsoft.com/office/drawing/2014/main" id="{DD00FED0-6CBD-403E-A9E8-9CF59BD626C8}"/>
                </a:ext>
              </a:extLst>
            </p:cNvPr>
            <p:cNvSpPr/>
            <p:nvPr/>
          </p:nvSpPr>
          <p:spPr>
            <a:xfrm>
              <a:off x="3932734" y="904731"/>
              <a:ext cx="566145" cy="1041856"/>
            </a:xfrm>
            <a:prstGeom prst="rect">
              <a:avLst/>
            </a:prstGeom>
            <a:solidFill>
              <a:schemeClr val="bg1"/>
            </a:solidFill>
            <a:ln w="14224">
              <a:solidFill>
                <a:srgbClr val="A8A8A8"/>
              </a:solidFill>
            </a:ln>
          </p:spPr>
          <p:style>
            <a:lnRef idx="2">
              <a:schemeClr val="accent1">
                <a:shade val="50000"/>
              </a:schemeClr>
            </a:lnRef>
            <a:fillRef idx="1">
              <a:schemeClr val="accent1"/>
            </a:fillRef>
            <a:effectRef idx="0">
              <a:schemeClr val="accent1"/>
            </a:effectRef>
            <a:fontRef idx="minor">
              <a:schemeClr val="lt1"/>
            </a:fontRef>
          </p:style>
          <p:txBody>
            <a:bodyPr wrap="square" lIns="45720" tIns="73152" rIns="45720" bIns="18288" rtlCol="0" anchor="t">
              <a:noAutofit/>
            </a:bodyPr>
            <a:lstStyle/>
            <a:p>
              <a:pPr marL="0" marR="0" lvl="0" indent="0" algn="l" defTabSz="914400" rtl="0" eaLnBrk="1" fontAlgn="auto" latinLnBrk="0" hangingPunct="1">
                <a:lnSpc>
                  <a:spcPct val="97000"/>
                </a:lnSpc>
                <a:spcBef>
                  <a:spcPts val="0"/>
                </a:spcBef>
                <a:spcAft>
                  <a:spcPts val="0"/>
                </a:spcAft>
                <a:buClrTx/>
                <a:buSzTx/>
                <a:buFontTx/>
                <a:buNone/>
                <a:tabLst/>
                <a:defRPr/>
              </a:pPr>
              <a:endParaRPr kumimoji="0" lang="en-US" sz="700" b="1" i="1" u="none" strike="noStrike" kern="0" cap="none" spc="0" normalizeH="0" baseline="0" noProof="0">
                <a:ln>
                  <a:noFill/>
                </a:ln>
                <a:solidFill>
                  <a:srgbClr val="BABABA"/>
                </a:solidFill>
                <a:effectLst/>
                <a:uLnTx/>
                <a:uFillTx/>
                <a:latin typeface="Segoe UI Semibold" panose="020B0702040204020203" pitchFamily="34" charset="0"/>
                <a:ea typeface="+mn-ea"/>
                <a:cs typeface="Segoe UI Semibold" panose="020B0702040204020203" pitchFamily="34" charset="0"/>
              </a:endParaRPr>
            </a:p>
            <a:p>
              <a:pPr marL="0" marR="0" lvl="0" indent="0" algn="l" defTabSz="914400" rtl="0" eaLnBrk="1" fontAlgn="auto" latinLnBrk="0" hangingPunct="1">
                <a:lnSpc>
                  <a:spcPct val="97000"/>
                </a:lnSpc>
                <a:spcBef>
                  <a:spcPts val="0"/>
                </a:spcBef>
                <a:spcAft>
                  <a:spcPts val="0"/>
                </a:spcAft>
                <a:buClrTx/>
                <a:buSzTx/>
                <a:buFontTx/>
                <a:buNone/>
                <a:tabLst/>
                <a:defRPr/>
              </a:pPr>
              <a:r>
                <a:rPr kumimoji="0" lang="en-US" sz="500" b="1" i="1" u="none" strike="noStrike" kern="0" cap="none" spc="0" normalizeH="0" baseline="0" noProof="0">
                  <a:ln>
                    <a:noFill/>
                  </a:ln>
                  <a:solidFill>
                    <a:srgbClr val="BABABA"/>
                  </a:solidFill>
                  <a:effectLst/>
                  <a:uLnTx/>
                  <a:uFillTx/>
                  <a:latin typeface="Segoe UI Semibold" panose="020B0702040204020203" pitchFamily="34" charset="0"/>
                  <a:ea typeface="+mn-ea"/>
                  <a:cs typeface="Segoe UI Semibold" panose="020B0702040204020203" pitchFamily="34" charset="0"/>
                </a:rPr>
                <a:t>Other Tools, Logs, &amp; Data Sources</a:t>
              </a:r>
            </a:p>
          </p:txBody>
        </p:sp>
        <p:sp>
          <p:nvSpPr>
            <p:cNvPr id="747" name="Commitments_EC4D">
              <a:extLst>
                <a:ext uri="{FF2B5EF4-FFF2-40B4-BE49-F238E27FC236}">
                  <a16:creationId xmlns:a16="http://schemas.microsoft.com/office/drawing/2014/main" id="{7D61927A-AF6F-43F0-AE17-7B8052DA7025}"/>
                </a:ext>
              </a:extLst>
            </p:cNvPr>
            <p:cNvSpPr>
              <a:spLocks noChangeAspect="1" noEditPoints="1"/>
            </p:cNvSpPr>
            <p:nvPr/>
          </p:nvSpPr>
          <p:spPr bwMode="auto">
            <a:xfrm>
              <a:off x="3966129" y="942664"/>
              <a:ext cx="117028" cy="90007"/>
            </a:xfrm>
            <a:custGeom>
              <a:avLst/>
              <a:gdLst>
                <a:gd name="T0" fmla="*/ 56 w 3762"/>
                <a:gd name="T1" fmla="*/ 1280 h 3526"/>
                <a:gd name="T2" fmla="*/ 1246 w 3762"/>
                <a:gd name="T3" fmla="*/ 30 h 3526"/>
                <a:gd name="T4" fmla="*/ 1589 w 3762"/>
                <a:gd name="T5" fmla="*/ 313 h 3526"/>
                <a:gd name="T6" fmla="*/ 104 w 3762"/>
                <a:gd name="T7" fmla="*/ 2297 h 3526"/>
                <a:gd name="T8" fmla="*/ 698 w 3762"/>
                <a:gd name="T9" fmla="*/ 2078 h 3526"/>
                <a:gd name="T10" fmla="*/ 323 w 3762"/>
                <a:gd name="T11" fmla="*/ 1703 h 3526"/>
                <a:gd name="T12" fmla="*/ 2479 w 3762"/>
                <a:gd name="T13" fmla="*/ 2578 h 3526"/>
                <a:gd name="T14" fmla="*/ 3073 w 3762"/>
                <a:gd name="T15" fmla="*/ 2797 h 3526"/>
                <a:gd name="T16" fmla="*/ 2854 w 3762"/>
                <a:gd name="T17" fmla="*/ 2203 h 3526"/>
                <a:gd name="T18" fmla="*/ 1823 w 3762"/>
                <a:gd name="T19" fmla="*/ 3422 h 3526"/>
                <a:gd name="T20" fmla="*/ 2198 w 3762"/>
                <a:gd name="T21" fmla="*/ 3047 h 3526"/>
                <a:gd name="T22" fmla="*/ 2698 w 3762"/>
                <a:gd name="T23" fmla="*/ 3172 h 3526"/>
                <a:gd name="T24" fmla="*/ 2479 w 3762"/>
                <a:gd name="T25" fmla="*/ 2578 h 3526"/>
                <a:gd name="T26" fmla="*/ 479 w 3762"/>
                <a:gd name="T27" fmla="*/ 2672 h 3526"/>
                <a:gd name="T28" fmla="*/ 1073 w 3762"/>
                <a:gd name="T29" fmla="*/ 2453 h 3526"/>
                <a:gd name="T30" fmla="*/ 698 w 3762"/>
                <a:gd name="T31" fmla="*/ 2078 h 3526"/>
                <a:gd name="T32" fmla="*/ 854 w 3762"/>
                <a:gd name="T33" fmla="*/ 2672 h 3526"/>
                <a:gd name="T34" fmla="*/ 1229 w 3762"/>
                <a:gd name="T35" fmla="*/ 3047 h 3526"/>
                <a:gd name="T36" fmla="*/ 1448 w 3762"/>
                <a:gd name="T37" fmla="*/ 2453 h 3526"/>
                <a:gd name="T38" fmla="*/ 854 w 3762"/>
                <a:gd name="T39" fmla="*/ 2672 h 3526"/>
                <a:gd name="T40" fmla="*/ 1229 w 3762"/>
                <a:gd name="T41" fmla="*/ 3422 h 3526"/>
                <a:gd name="T42" fmla="*/ 1823 w 3762"/>
                <a:gd name="T43" fmla="*/ 3203 h 3526"/>
                <a:gd name="T44" fmla="*/ 1448 w 3762"/>
                <a:gd name="T45" fmla="*/ 2828 h 3526"/>
                <a:gd name="T46" fmla="*/ 3214 w 3762"/>
                <a:gd name="T47" fmla="*/ 1813 h 3526"/>
                <a:gd name="T48" fmla="*/ 3746 w 3762"/>
                <a:gd name="T49" fmla="*/ 1220 h 3526"/>
                <a:gd name="T50" fmla="*/ 2526 w 3762"/>
                <a:gd name="T51" fmla="*/ 0 h 3526"/>
                <a:gd name="T52" fmla="*/ 1412 w 3762"/>
                <a:gd name="T53" fmla="*/ 385 h 3526"/>
                <a:gd name="T54" fmla="*/ 1026 w 3762"/>
                <a:gd name="T55" fmla="*/ 1250 h 3526"/>
                <a:gd name="T56" fmla="*/ 1276 w 3762"/>
                <a:gd name="T57" fmla="*/ 1500 h 3526"/>
                <a:gd name="T58" fmla="*/ 2026 w 3762"/>
                <a:gd name="T59" fmla="*/ 750 h 3526"/>
                <a:gd name="T60" fmla="*/ 3448 w 3762"/>
                <a:gd name="T61" fmla="*/ 2047 h 3526"/>
                <a:gd name="T62" fmla="*/ 3071 w 3762"/>
                <a:gd name="T63" fmla="*/ 2420 h 3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62" h="3526">
                  <a:moveTo>
                    <a:pt x="401" y="1625"/>
                  </a:moveTo>
                  <a:cubicBezTo>
                    <a:pt x="56" y="1280"/>
                    <a:pt x="56" y="1280"/>
                    <a:pt x="56" y="1280"/>
                  </a:cubicBezTo>
                  <a:cubicBezTo>
                    <a:pt x="40" y="1264"/>
                    <a:pt x="40" y="1236"/>
                    <a:pt x="56" y="1220"/>
                  </a:cubicBezTo>
                  <a:cubicBezTo>
                    <a:pt x="1246" y="30"/>
                    <a:pt x="1246" y="30"/>
                    <a:pt x="1246" y="30"/>
                  </a:cubicBezTo>
                  <a:cubicBezTo>
                    <a:pt x="1262" y="14"/>
                    <a:pt x="1290" y="14"/>
                    <a:pt x="1306" y="30"/>
                  </a:cubicBezTo>
                  <a:cubicBezTo>
                    <a:pt x="1589" y="313"/>
                    <a:pt x="1589" y="313"/>
                    <a:pt x="1589" y="313"/>
                  </a:cubicBezTo>
                  <a:moveTo>
                    <a:pt x="104" y="1922"/>
                  </a:moveTo>
                  <a:cubicBezTo>
                    <a:pt x="0" y="2026"/>
                    <a:pt x="0" y="2194"/>
                    <a:pt x="104" y="2297"/>
                  </a:cubicBezTo>
                  <a:cubicBezTo>
                    <a:pt x="207" y="2401"/>
                    <a:pt x="375" y="2401"/>
                    <a:pt x="479" y="2297"/>
                  </a:cubicBezTo>
                  <a:cubicBezTo>
                    <a:pt x="698" y="2078"/>
                    <a:pt x="698" y="2078"/>
                    <a:pt x="698" y="2078"/>
                  </a:cubicBezTo>
                  <a:cubicBezTo>
                    <a:pt x="802" y="1974"/>
                    <a:pt x="802" y="1806"/>
                    <a:pt x="698" y="1703"/>
                  </a:cubicBezTo>
                  <a:cubicBezTo>
                    <a:pt x="595" y="1599"/>
                    <a:pt x="427" y="1599"/>
                    <a:pt x="323" y="1703"/>
                  </a:cubicBezTo>
                  <a:lnTo>
                    <a:pt x="104" y="1922"/>
                  </a:lnTo>
                  <a:close/>
                  <a:moveTo>
                    <a:pt x="2479" y="2578"/>
                  </a:moveTo>
                  <a:cubicBezTo>
                    <a:pt x="2698" y="2797"/>
                    <a:pt x="2698" y="2797"/>
                    <a:pt x="2698" y="2797"/>
                  </a:cubicBezTo>
                  <a:cubicBezTo>
                    <a:pt x="2802" y="2901"/>
                    <a:pt x="2970" y="2901"/>
                    <a:pt x="3073" y="2797"/>
                  </a:cubicBezTo>
                  <a:cubicBezTo>
                    <a:pt x="3177" y="2694"/>
                    <a:pt x="3177" y="2526"/>
                    <a:pt x="3073" y="2422"/>
                  </a:cubicBezTo>
                  <a:cubicBezTo>
                    <a:pt x="2854" y="2203"/>
                    <a:pt x="2854" y="2203"/>
                    <a:pt x="2854" y="2203"/>
                  </a:cubicBezTo>
                  <a:moveTo>
                    <a:pt x="1714" y="3313"/>
                  </a:moveTo>
                  <a:cubicBezTo>
                    <a:pt x="1823" y="3422"/>
                    <a:pt x="1823" y="3422"/>
                    <a:pt x="1823" y="3422"/>
                  </a:cubicBezTo>
                  <a:cubicBezTo>
                    <a:pt x="1927" y="3526"/>
                    <a:pt x="2095" y="3526"/>
                    <a:pt x="2198" y="3422"/>
                  </a:cubicBezTo>
                  <a:cubicBezTo>
                    <a:pt x="2302" y="3319"/>
                    <a:pt x="2302" y="3151"/>
                    <a:pt x="2198" y="3047"/>
                  </a:cubicBezTo>
                  <a:cubicBezTo>
                    <a:pt x="2323" y="3172"/>
                    <a:pt x="2323" y="3172"/>
                    <a:pt x="2323" y="3172"/>
                  </a:cubicBezTo>
                  <a:cubicBezTo>
                    <a:pt x="2427" y="3276"/>
                    <a:pt x="2595" y="3276"/>
                    <a:pt x="2698" y="3172"/>
                  </a:cubicBezTo>
                  <a:cubicBezTo>
                    <a:pt x="2802" y="3069"/>
                    <a:pt x="2802" y="2901"/>
                    <a:pt x="2698" y="2797"/>
                  </a:cubicBezTo>
                  <a:cubicBezTo>
                    <a:pt x="2479" y="2578"/>
                    <a:pt x="2479" y="2578"/>
                    <a:pt x="2479" y="2578"/>
                  </a:cubicBezTo>
                  <a:moveTo>
                    <a:pt x="479" y="2297"/>
                  </a:moveTo>
                  <a:cubicBezTo>
                    <a:pt x="375" y="2401"/>
                    <a:pt x="375" y="2569"/>
                    <a:pt x="479" y="2672"/>
                  </a:cubicBezTo>
                  <a:cubicBezTo>
                    <a:pt x="582" y="2776"/>
                    <a:pt x="750" y="2776"/>
                    <a:pt x="854" y="2672"/>
                  </a:cubicBezTo>
                  <a:cubicBezTo>
                    <a:pt x="1073" y="2453"/>
                    <a:pt x="1073" y="2453"/>
                    <a:pt x="1073" y="2453"/>
                  </a:cubicBezTo>
                  <a:cubicBezTo>
                    <a:pt x="1177" y="2349"/>
                    <a:pt x="1177" y="2181"/>
                    <a:pt x="1073" y="2078"/>
                  </a:cubicBezTo>
                  <a:cubicBezTo>
                    <a:pt x="970" y="1974"/>
                    <a:pt x="802" y="1974"/>
                    <a:pt x="698" y="2078"/>
                  </a:cubicBezTo>
                  <a:lnTo>
                    <a:pt x="479" y="2297"/>
                  </a:lnTo>
                  <a:close/>
                  <a:moveTo>
                    <a:pt x="854" y="2672"/>
                  </a:moveTo>
                  <a:cubicBezTo>
                    <a:pt x="750" y="2776"/>
                    <a:pt x="750" y="2944"/>
                    <a:pt x="854" y="3047"/>
                  </a:cubicBezTo>
                  <a:cubicBezTo>
                    <a:pt x="957" y="3151"/>
                    <a:pt x="1125" y="3151"/>
                    <a:pt x="1229" y="3047"/>
                  </a:cubicBezTo>
                  <a:cubicBezTo>
                    <a:pt x="1448" y="2828"/>
                    <a:pt x="1448" y="2828"/>
                    <a:pt x="1448" y="2828"/>
                  </a:cubicBezTo>
                  <a:cubicBezTo>
                    <a:pt x="1552" y="2724"/>
                    <a:pt x="1552" y="2556"/>
                    <a:pt x="1448" y="2453"/>
                  </a:cubicBezTo>
                  <a:cubicBezTo>
                    <a:pt x="1345" y="2349"/>
                    <a:pt x="1177" y="2349"/>
                    <a:pt x="1073" y="2453"/>
                  </a:cubicBezTo>
                  <a:lnTo>
                    <a:pt x="854" y="2672"/>
                  </a:lnTo>
                  <a:close/>
                  <a:moveTo>
                    <a:pt x="1229" y="3047"/>
                  </a:moveTo>
                  <a:cubicBezTo>
                    <a:pt x="1125" y="3151"/>
                    <a:pt x="1125" y="3319"/>
                    <a:pt x="1229" y="3422"/>
                  </a:cubicBezTo>
                  <a:cubicBezTo>
                    <a:pt x="1332" y="3526"/>
                    <a:pt x="1500" y="3526"/>
                    <a:pt x="1604" y="3422"/>
                  </a:cubicBezTo>
                  <a:cubicBezTo>
                    <a:pt x="1823" y="3203"/>
                    <a:pt x="1823" y="3203"/>
                    <a:pt x="1823" y="3203"/>
                  </a:cubicBezTo>
                  <a:cubicBezTo>
                    <a:pt x="1927" y="3099"/>
                    <a:pt x="1927" y="2931"/>
                    <a:pt x="1823" y="2828"/>
                  </a:cubicBezTo>
                  <a:cubicBezTo>
                    <a:pt x="1720" y="2724"/>
                    <a:pt x="1552" y="2724"/>
                    <a:pt x="1448" y="2828"/>
                  </a:cubicBezTo>
                  <a:lnTo>
                    <a:pt x="1229" y="3047"/>
                  </a:lnTo>
                  <a:close/>
                  <a:moveTo>
                    <a:pt x="3214" y="1813"/>
                  </a:moveTo>
                  <a:cubicBezTo>
                    <a:pt x="3746" y="1280"/>
                    <a:pt x="3746" y="1280"/>
                    <a:pt x="3746" y="1280"/>
                  </a:cubicBezTo>
                  <a:cubicBezTo>
                    <a:pt x="3762" y="1264"/>
                    <a:pt x="3762" y="1236"/>
                    <a:pt x="3746" y="1220"/>
                  </a:cubicBezTo>
                  <a:cubicBezTo>
                    <a:pt x="2526" y="0"/>
                    <a:pt x="2526" y="0"/>
                    <a:pt x="2526" y="0"/>
                  </a:cubicBezTo>
                  <a:cubicBezTo>
                    <a:pt x="2526" y="0"/>
                    <a:pt x="2526" y="0"/>
                    <a:pt x="2526" y="0"/>
                  </a:cubicBezTo>
                  <a:cubicBezTo>
                    <a:pt x="1436" y="363"/>
                    <a:pt x="1436" y="363"/>
                    <a:pt x="1436" y="363"/>
                  </a:cubicBezTo>
                  <a:cubicBezTo>
                    <a:pt x="1426" y="367"/>
                    <a:pt x="1417" y="375"/>
                    <a:pt x="1412" y="385"/>
                  </a:cubicBezTo>
                  <a:cubicBezTo>
                    <a:pt x="1057" y="1094"/>
                    <a:pt x="1057" y="1094"/>
                    <a:pt x="1057" y="1094"/>
                  </a:cubicBezTo>
                  <a:cubicBezTo>
                    <a:pt x="1037" y="1142"/>
                    <a:pt x="1026" y="1195"/>
                    <a:pt x="1026" y="1250"/>
                  </a:cubicBezTo>
                  <a:cubicBezTo>
                    <a:pt x="1026" y="1319"/>
                    <a:pt x="1054" y="1382"/>
                    <a:pt x="1099" y="1427"/>
                  </a:cubicBezTo>
                  <a:cubicBezTo>
                    <a:pt x="1144" y="1472"/>
                    <a:pt x="1207" y="1500"/>
                    <a:pt x="1276" y="1500"/>
                  </a:cubicBezTo>
                  <a:cubicBezTo>
                    <a:pt x="1483" y="1500"/>
                    <a:pt x="1651" y="1332"/>
                    <a:pt x="1651" y="1125"/>
                  </a:cubicBezTo>
                  <a:cubicBezTo>
                    <a:pt x="1651" y="918"/>
                    <a:pt x="1819" y="750"/>
                    <a:pt x="2026" y="750"/>
                  </a:cubicBezTo>
                  <a:cubicBezTo>
                    <a:pt x="2094" y="750"/>
                    <a:pt x="2162" y="771"/>
                    <a:pt x="2214" y="813"/>
                  </a:cubicBezTo>
                  <a:cubicBezTo>
                    <a:pt x="3448" y="2047"/>
                    <a:pt x="3448" y="2047"/>
                    <a:pt x="3448" y="2047"/>
                  </a:cubicBezTo>
                  <a:cubicBezTo>
                    <a:pt x="3553" y="2152"/>
                    <a:pt x="3552" y="2321"/>
                    <a:pt x="3446" y="2425"/>
                  </a:cubicBezTo>
                  <a:cubicBezTo>
                    <a:pt x="3341" y="2527"/>
                    <a:pt x="3174" y="2523"/>
                    <a:pt x="3071" y="2420"/>
                  </a:cubicBezTo>
                  <a:cubicBezTo>
                    <a:pt x="2854" y="2203"/>
                    <a:pt x="2854" y="2203"/>
                    <a:pt x="2854" y="2203"/>
                  </a:cubicBezTo>
                </a:path>
              </a:pathLst>
            </a:custGeom>
            <a:noFill/>
            <a:ln w="6350" cap="sq">
              <a:solidFill>
                <a:srgbClr val="BABABA"/>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sp>
        <p:nvSpPr>
          <p:cNvPr id="753" name="Rectangle 752">
            <a:hlinkClick r:id="rId149" tooltip="Cloud App Security provides key XDR capabilities for Security Operations for SaaS applications as well as Shadow IT Risk management, Info Protection / DLP, Session Monitoring &amp; Control, and more"/>
            <a:extLst>
              <a:ext uri="{FF2B5EF4-FFF2-40B4-BE49-F238E27FC236}">
                <a16:creationId xmlns:a16="http://schemas.microsoft.com/office/drawing/2014/main" id="{CC6EF46D-A332-4BDF-BE07-D919F6AA8525}"/>
              </a:ext>
            </a:extLst>
          </p:cNvPr>
          <p:cNvSpPr/>
          <p:nvPr/>
        </p:nvSpPr>
        <p:spPr>
          <a:xfrm>
            <a:off x="3496204" y="906733"/>
            <a:ext cx="513394" cy="1041856"/>
          </a:xfrm>
          <a:prstGeom prst="rect">
            <a:avLst/>
          </a:prstGeom>
          <a:solidFill>
            <a:schemeClr val="bg1"/>
          </a:solidFill>
          <a:ln w="14224" cap="flat" cmpd="sng" algn="ctr">
            <a:solidFill>
              <a:srgbClr val="80BCEB"/>
            </a:solidFill>
            <a:prstDash val="solid"/>
          </a:ln>
          <a:effectLst/>
        </p:spPr>
        <p:txBody>
          <a:bodyPr lIns="27432" tIns="548640" rIns="27432" rtlCol="0" anchor="t"/>
          <a:lstStyle/>
          <a:p>
            <a:pPr marL="0" marR="0" lvl="0" indent="0" algn="l" defTabSz="914400" rtl="0" eaLnBrk="1" fontAlgn="auto" latinLnBrk="0" hangingPunct="1">
              <a:lnSpc>
                <a:spcPct val="97000"/>
              </a:lnSpc>
              <a:spcBef>
                <a:spcPts val="0"/>
              </a:spcBef>
              <a:spcAft>
                <a:spcPts val="0"/>
              </a:spcAft>
              <a:buClrTx/>
              <a:buSzTx/>
              <a:buFontTx/>
              <a:buNone/>
              <a:tabLst/>
              <a:defRPr/>
            </a:pPr>
            <a:r>
              <a:rPr kumimoji="0" lang="en-US" sz="800" b="1" i="1" u="none" strike="noStrike" kern="0" cap="none" spc="0" normalizeH="0" baseline="0" noProof="0">
                <a:ln>
                  <a:noFill/>
                </a:ln>
                <a:solidFill>
                  <a:srgbClr val="BABABA"/>
                </a:solidFill>
                <a:effectLst/>
                <a:uLnTx/>
                <a:uFillTx/>
                <a:latin typeface="Segoe UI" panose="020B0502040204020203" pitchFamily="34" charset="0"/>
                <a:ea typeface="+mn-ea"/>
                <a:cs typeface="Segoe UI" panose="020B0502040204020203" pitchFamily="34" charset="0"/>
              </a:rPr>
              <a:t>+ More</a:t>
            </a:r>
          </a:p>
          <a:p>
            <a:pPr marL="0" marR="0" lvl="0" indent="0" algn="ctr" defTabSz="914400" rtl="0" eaLnBrk="1" fontAlgn="auto" latinLnBrk="0" hangingPunct="1">
              <a:lnSpc>
                <a:spcPct val="97000"/>
              </a:lnSpc>
              <a:spcBef>
                <a:spcPts val="200"/>
              </a:spcBef>
              <a:spcAft>
                <a:spcPts val="0"/>
              </a:spcAft>
              <a:buClrTx/>
              <a:buSzTx/>
              <a:buFontTx/>
              <a:buNone/>
              <a:tabLst/>
              <a:defRPr/>
            </a:pPr>
            <a:r>
              <a:rPr kumimoji="0" lang="en-US" sz="600" b="1" i="1" u="none" strike="noStrike" kern="0" cap="none" spc="0" normalizeH="0" baseline="0" noProof="0">
                <a:ln>
                  <a:noFill/>
                </a:ln>
                <a:solidFill>
                  <a:srgbClr val="BABABA"/>
                </a:solidFill>
                <a:effectLst/>
                <a:uLnTx/>
                <a:uFillTx/>
                <a:latin typeface="Segoe UI" panose="020B0502040204020203" pitchFamily="34" charset="0"/>
                <a:ea typeface="+mn-ea"/>
                <a:cs typeface="Segoe UI" panose="020B0502040204020203" pitchFamily="34" charset="0"/>
              </a:rPr>
              <a:t>OT, IoT, SQL, and more</a:t>
            </a:r>
          </a:p>
          <a:p>
            <a:pPr marL="45720" marR="0" lvl="0" indent="0" algn="l" defTabSz="914400" rtl="0" eaLnBrk="1" fontAlgn="auto" latinLnBrk="0" hangingPunct="1">
              <a:lnSpc>
                <a:spcPct val="97000"/>
              </a:lnSpc>
              <a:spcBef>
                <a:spcPts val="0"/>
              </a:spcBef>
              <a:spcAft>
                <a:spcPts val="0"/>
              </a:spcAft>
              <a:buClrTx/>
              <a:buSzTx/>
              <a:buFontTx/>
              <a:buNone/>
              <a:tabLst/>
              <a:defRPr/>
            </a:pPr>
            <a:endParaRPr kumimoji="0" lang="en-US" sz="900" b="1" i="0" u="none" strike="noStrike" kern="0" cap="none" spc="0" normalizeH="0" baseline="0" noProof="0">
              <a:ln>
                <a:noFill/>
              </a:ln>
              <a:solidFill>
                <a:srgbClr val="BABABA"/>
              </a:solidFill>
              <a:effectLst/>
              <a:uLnTx/>
              <a:uFillTx/>
              <a:latin typeface="Segoe UI" panose="020B0502040204020203" pitchFamily="34" charset="0"/>
              <a:ea typeface="+mn-ea"/>
              <a:cs typeface="Segoe UI" panose="020B0502040204020203" pitchFamily="34" charset="0"/>
            </a:endParaRPr>
          </a:p>
        </p:txBody>
      </p:sp>
      <p:grpSp>
        <p:nvGrpSpPr>
          <p:cNvPr id="754" name="Group 753">
            <a:extLst>
              <a:ext uri="{FF2B5EF4-FFF2-40B4-BE49-F238E27FC236}">
                <a16:creationId xmlns:a16="http://schemas.microsoft.com/office/drawing/2014/main" id="{6852E757-9941-462A-A529-82C5791DA127}"/>
              </a:ext>
            </a:extLst>
          </p:cNvPr>
          <p:cNvGrpSpPr/>
          <p:nvPr/>
        </p:nvGrpSpPr>
        <p:grpSpPr>
          <a:xfrm>
            <a:off x="251922" y="905741"/>
            <a:ext cx="3784962" cy="512636"/>
            <a:chOff x="251920" y="1343603"/>
            <a:chExt cx="3680815" cy="512636"/>
          </a:xfrm>
        </p:grpSpPr>
        <p:sp>
          <p:nvSpPr>
            <p:cNvPr id="755" name="Rounded Rectangle 1457">
              <a:hlinkClick r:id="rId160" tooltip="Windows 10 is designed to protect against known and emerging security threats across the spectrum of attack vectors. Windows 10 security features focus on Identity security and usability, Information protection, and Malware resistance."/>
              <a:extLst>
                <a:ext uri="{FF2B5EF4-FFF2-40B4-BE49-F238E27FC236}">
                  <a16:creationId xmlns:a16="http://schemas.microsoft.com/office/drawing/2014/main" id="{82E4F7E5-C744-4F98-A03A-E943CCB84E76}"/>
                </a:ext>
              </a:extLst>
            </p:cNvPr>
            <p:cNvSpPr/>
            <p:nvPr/>
          </p:nvSpPr>
          <p:spPr>
            <a:xfrm>
              <a:off x="2383233" y="1444501"/>
              <a:ext cx="1549502" cy="411738"/>
            </a:xfrm>
            <a:prstGeom prst="roundRect">
              <a:avLst>
                <a:gd name="adj" fmla="val 0"/>
              </a:avLst>
            </a:prstGeom>
            <a:noFill/>
            <a:ln w="14224">
              <a:no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91440" numCol="1"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71450" marR="0" lvl="0" indent="-114300" algn="l" defTabSz="914400" rtl="0" eaLnBrk="1" fontAlgn="auto" latinLnBrk="0" hangingPunct="1">
                <a:lnSpc>
                  <a:spcPct val="90000"/>
                </a:lnSpc>
                <a:spcBef>
                  <a:spcPts val="0"/>
                </a:spcBef>
                <a:spcAft>
                  <a:spcPts val="150"/>
                </a:spcAft>
                <a:buClrTx/>
                <a:buSzTx/>
                <a:buFont typeface="Arial" panose="020B0604020202020204" pitchFamily="34" charset="0"/>
                <a:buChar char="•"/>
                <a:tabLst/>
                <a:defRPr/>
              </a:pPr>
              <a: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Threat &amp; Vulnerability Management</a:t>
              </a:r>
            </a:p>
            <a:p>
              <a:pPr marL="171450" marR="0" lvl="0" indent="-114300" algn="l" defTabSz="914400" rtl="0" eaLnBrk="1" fontAlgn="auto" latinLnBrk="0" hangingPunct="1">
                <a:lnSpc>
                  <a:spcPct val="90000"/>
                </a:lnSpc>
                <a:spcBef>
                  <a:spcPts val="0"/>
                </a:spcBef>
                <a:spcAft>
                  <a:spcPts val="150"/>
                </a:spcAft>
                <a:buClrTx/>
                <a:buSzTx/>
                <a:buFont typeface="Arial" panose="020B0604020202020204" pitchFamily="34" charset="0"/>
                <a:buChar char="•"/>
                <a:tabLst/>
                <a:defRPr/>
              </a:pPr>
              <a: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Integrated data classification</a:t>
              </a:r>
            </a:p>
            <a:p>
              <a:pPr marL="171450" marR="0" lvl="0" indent="-114300" algn="l" defTabSz="914400" rtl="0" eaLnBrk="1" fontAlgn="auto" latinLnBrk="0" hangingPunct="1">
                <a:lnSpc>
                  <a:spcPct val="90000"/>
                </a:lnSpc>
                <a:spcBef>
                  <a:spcPts val="0"/>
                </a:spcBef>
                <a:spcAft>
                  <a:spcPts val="150"/>
                </a:spcAft>
                <a:buClrTx/>
                <a:buSzTx/>
                <a:buFont typeface="Arial" panose="020B0604020202020204" pitchFamily="34" charset="0"/>
                <a:buChar char="•"/>
                <a:tabLst/>
                <a:defRPr/>
              </a:pPr>
              <a: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Threat analytics on top attacks</a:t>
              </a:r>
            </a:p>
          </p:txBody>
        </p:sp>
        <p:sp>
          <p:nvSpPr>
            <p:cNvPr id="756" name="Rectangle 755">
              <a:hlinkClick r:id="rId161" tooltip="Unified detection and response platform designed to simplify security operations with integrated detection, automated investigation and response across platforms and clouds. "/>
              <a:extLst>
                <a:ext uri="{FF2B5EF4-FFF2-40B4-BE49-F238E27FC236}">
                  <a16:creationId xmlns:a16="http://schemas.microsoft.com/office/drawing/2014/main" id="{85BCED09-695D-4641-A2DF-3AF6A077FBD8}"/>
                </a:ext>
              </a:extLst>
            </p:cNvPr>
            <p:cNvSpPr/>
            <p:nvPr/>
          </p:nvSpPr>
          <p:spPr>
            <a:xfrm>
              <a:off x="251920" y="1343603"/>
              <a:ext cx="3653629" cy="439524"/>
            </a:xfrm>
            <a:prstGeom prst="rect">
              <a:avLst/>
            </a:prstGeom>
            <a:solidFill>
              <a:srgbClr val="E5F3FF"/>
            </a:solidFill>
            <a:ln w="19050" cap="flat" cmpd="sng" algn="ctr">
              <a:solidFill>
                <a:srgbClr val="003C6C"/>
              </a:solidFill>
              <a:prstDash val="solid"/>
            </a:ln>
            <a:effectLst/>
          </p:spPr>
          <p:txBody>
            <a:bodyPr lIns="45720" rIns="45720" rtlCol="0" anchor="t"/>
            <a:lstStyle/>
            <a:p>
              <a:pPr marL="0" marR="0" lvl="0" indent="0" algn="ctr" defTabSz="914400" rtl="0" eaLnBrk="1" fontAlgn="auto" latinLnBrk="0" hangingPunct="1">
                <a:lnSpc>
                  <a:spcPct val="97000"/>
                </a:lnSpc>
                <a:spcBef>
                  <a:spcPts val="0"/>
                </a:spcBef>
                <a:spcAft>
                  <a:spcPts val="100"/>
                </a:spcAft>
                <a:buClrTx/>
                <a:buSzTx/>
                <a:buFontTx/>
                <a:buNone/>
                <a:tabLst>
                  <a:tab pos="571500" algn="l"/>
                </a:tabLst>
                <a:defRPr/>
              </a:pPr>
              <a:endParaRPr kumimoji="0" lang="en-US" sz="900" b="1" i="0" u="none" strike="noStrike" kern="0" cap="none" spc="0" normalizeH="0" baseline="0" noProof="0">
                <a:ln>
                  <a:noFill/>
                </a:ln>
                <a:gradFill>
                  <a:gsLst>
                    <a:gs pos="0">
                      <a:srgbClr val="505050">
                        <a:lumMod val="75000"/>
                      </a:srgbClr>
                    </a:gs>
                    <a:gs pos="100000">
                      <a:srgbClr val="505050">
                        <a:lumMod val="75000"/>
                      </a:srgbClr>
                    </a:gs>
                  </a:gsLst>
                  <a:lin ang="5400000" scaled="1"/>
                </a:gradFill>
                <a:effectLst/>
                <a:highlight>
                  <a:srgbClr val="FFFF00"/>
                </a:highlight>
                <a:uLnTx/>
                <a:uFillTx/>
                <a:latin typeface="Segoe UI" panose="020B0502040204020203" pitchFamily="34" charset="0"/>
                <a:ea typeface="+mn-ea"/>
                <a:cs typeface="Segoe UI" panose="020B0502040204020203" pitchFamily="34" charset="0"/>
              </a:endParaRPr>
            </a:p>
          </p:txBody>
        </p:sp>
        <p:sp>
          <p:nvSpPr>
            <p:cNvPr id="757" name="Rounded Rectangle 1457">
              <a:hlinkClick r:id="rId162" tooltip="(formerly Microsoft Threat Protection) provides XDR capability to simplify detection, automated investigation and response for productivity resources including Endpoints, identities, Office 365 services, and SaaS applications"/>
              <a:extLst>
                <a:ext uri="{FF2B5EF4-FFF2-40B4-BE49-F238E27FC236}">
                  <a16:creationId xmlns:a16="http://schemas.microsoft.com/office/drawing/2014/main" id="{ED680AF8-594E-4CD6-9626-09652D567141}"/>
                </a:ext>
              </a:extLst>
            </p:cNvPr>
            <p:cNvSpPr/>
            <p:nvPr/>
          </p:nvSpPr>
          <p:spPr>
            <a:xfrm>
              <a:off x="351675" y="1559531"/>
              <a:ext cx="3523810" cy="185130"/>
            </a:xfrm>
            <a:prstGeom prst="roundRect">
              <a:avLst>
                <a:gd name="adj" fmla="val 0"/>
              </a:avLst>
            </a:prstGeom>
            <a:noFill/>
            <a:ln w="14224">
              <a:no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0" numCol="1"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57150" marR="0" lvl="0" indent="0" algn="l" defTabSz="914400" rtl="0" eaLnBrk="1" fontAlgn="auto" latinLnBrk="0" hangingPunct="1">
                <a:lnSpc>
                  <a:spcPct val="90000"/>
                </a:lnSpc>
                <a:spcBef>
                  <a:spcPts val="0"/>
                </a:spcBef>
                <a:spcAft>
                  <a:spcPts val="150"/>
                </a:spcAft>
                <a:buClrTx/>
                <a:buSzTx/>
                <a:buFontTx/>
                <a:buNone/>
                <a:tabLst/>
                <a:defRPr/>
              </a:pPr>
              <a: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Advanced Detection &amp; Remediation | Automated Investigation &amp; Remediation </a:t>
              </a:r>
              <a: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sym typeface="Wingdings" panose="05000000000000000000" pitchFamily="2" charset="2"/>
                </a:rPr>
                <a:t>| </a:t>
              </a:r>
              <a:r>
                <a:rPr kumimoji="0" lang="en-US" sz="550" b="0" i="1" u="none" strike="noStrike" kern="120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Advanced Threat Hunting</a:t>
              </a:r>
            </a:p>
          </p:txBody>
        </p:sp>
        <p:sp>
          <p:nvSpPr>
            <p:cNvPr id="758" name="TextBox 757">
              <a:hlinkClick r:id="rId162" tooltip="(formerly Microsoft Threat Protection) provides XDR capability to simplify detection, automated investigation and response for productivity resources including Endpoints, identities, Office 365 services, and SaaS applications"/>
              <a:extLst>
                <a:ext uri="{FF2B5EF4-FFF2-40B4-BE49-F238E27FC236}">
                  <a16:creationId xmlns:a16="http://schemas.microsoft.com/office/drawing/2014/main" id="{2CFDD617-2634-46A6-9B25-9D35092AE15F}"/>
                </a:ext>
              </a:extLst>
            </p:cNvPr>
            <p:cNvSpPr txBox="1"/>
            <p:nvPr/>
          </p:nvSpPr>
          <p:spPr>
            <a:xfrm>
              <a:off x="271463" y="1381740"/>
              <a:ext cx="3605524" cy="226665"/>
            </a:xfrm>
            <a:prstGeom prst="rect">
              <a:avLst/>
            </a:prstGeom>
            <a:noFill/>
          </p:spPr>
          <p:txBody>
            <a:bodyPr wrap="square" lIns="0" rIns="0" anchor="ctr">
              <a:spAutoFit/>
            </a:bodyPr>
            <a:lstStyle/>
            <a:p>
              <a:pPr marL="0" marR="0" lvl="0" indent="0" algn="ctr" defTabSz="914400" rtl="0" eaLnBrk="1" fontAlgn="auto" latinLnBrk="0" hangingPunct="1">
                <a:lnSpc>
                  <a:spcPct val="97000"/>
                </a:lnSpc>
                <a:spcBef>
                  <a:spcPts val="0"/>
                </a:spcBef>
                <a:spcAft>
                  <a:spcPts val="100"/>
                </a:spcAft>
                <a:buClrTx/>
                <a:buSzTx/>
                <a:buFontTx/>
                <a:buNone/>
                <a:tabLst>
                  <a:tab pos="571500" algn="l"/>
                </a:tabLst>
                <a:defRPr/>
              </a:pPr>
              <a:r>
                <a:rPr kumimoji="0" lang="en-US" sz="900" b="1" i="0" u="none" strike="noStrike" kern="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a:ea typeface="+mn-ea"/>
                  <a:cs typeface="Segoe UI Semibold" panose="020B0702040204020203" pitchFamily="34" charset="0"/>
                </a:rPr>
                <a:t>Microsoft Defender – </a:t>
              </a:r>
              <a:r>
                <a:rPr kumimoji="0" lang="en-US" sz="900" b="1" i="1" u="none" strike="noStrike" kern="0" cap="none" spc="0" normalizeH="0" baseline="0" noProof="0">
                  <a:ln>
                    <a:noFill/>
                  </a:ln>
                  <a:gradFill>
                    <a:gsLst>
                      <a:gs pos="0">
                        <a:srgbClr val="505050">
                          <a:lumMod val="75000"/>
                        </a:srgbClr>
                      </a:gs>
                      <a:gs pos="100000">
                        <a:srgbClr val="505050">
                          <a:lumMod val="75000"/>
                        </a:srgbClr>
                      </a:gs>
                    </a:gsLst>
                    <a:lin ang="5400000" scaled="1"/>
                  </a:gradFill>
                  <a:effectLst/>
                  <a:uLnTx/>
                  <a:uFillTx/>
                  <a:latin typeface="Segoe UI Semibold" panose="020B0702040204020203" pitchFamily="34" charset="0"/>
                  <a:ea typeface="+mn-ea"/>
                  <a:cs typeface="Segoe UI Semibold" panose="020B0702040204020203" pitchFamily="34" charset="0"/>
                </a:rPr>
                <a:t>Extended Detection and Response (XDR)</a:t>
              </a:r>
            </a:p>
          </p:txBody>
        </p:sp>
      </p:grpSp>
    </p:spTree>
    <p:extLst>
      <p:ext uri="{BB962C8B-B14F-4D97-AF65-F5344CB8AC3E}">
        <p14:creationId xmlns:p14="http://schemas.microsoft.com/office/powerpoint/2010/main" val="529334076"/>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6" name="Picture 5" descr="Global Map showing Azure compliance">
            <a:extLst>
              <a:ext uri="{FF2B5EF4-FFF2-40B4-BE49-F238E27FC236}">
                <a16:creationId xmlns:a16="http://schemas.microsoft.com/office/drawing/2014/main" id="{31663F4F-7759-A04A-9525-4F9C8FFCC1C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5948" y="1108364"/>
            <a:ext cx="7574708" cy="4539220"/>
          </a:xfrm>
          <a:prstGeom prst="rect">
            <a:avLst/>
          </a:prstGeom>
          <a:noFill/>
        </p:spPr>
      </p:pic>
      <p:sp>
        <p:nvSpPr>
          <p:cNvPr id="7" name="TextBox 6">
            <a:extLst>
              <a:ext uri="{FF2B5EF4-FFF2-40B4-BE49-F238E27FC236}">
                <a16:creationId xmlns:a16="http://schemas.microsoft.com/office/drawing/2014/main" id="{FC97E169-1C14-F241-931A-2D19A4E5897B}"/>
              </a:ext>
            </a:extLst>
          </p:cNvPr>
          <p:cNvSpPr txBox="1"/>
          <p:nvPr/>
        </p:nvSpPr>
        <p:spPr>
          <a:xfrm>
            <a:off x="9393560" y="1495122"/>
            <a:ext cx="2349057" cy="3682418"/>
          </a:xfrm>
          <a:prstGeom prst="rect">
            <a:avLst/>
          </a:prstGeom>
          <a:noFill/>
        </p:spPr>
        <p:txBody>
          <a:bodyPr wrap="square" rtlCol="0">
            <a:spAutoFit/>
          </a:bodyPr>
          <a:lstStyle/>
          <a:p>
            <a:pPr marL="0" marR="0" lvl="0" indent="0" algn="l" defTabSz="544237" rtl="0" eaLnBrk="1" fontAlgn="auto" latinLnBrk="0" hangingPunct="1">
              <a:lnSpc>
                <a:spcPct val="100000"/>
              </a:lnSpc>
              <a:spcBef>
                <a:spcPts val="0"/>
              </a:spcBef>
              <a:spcAft>
                <a:spcPts val="0"/>
              </a:spcAft>
              <a:buClrTx/>
              <a:buSzTx/>
              <a:buFontTx/>
              <a:buNone/>
              <a:tabLst/>
              <a:defRPr/>
            </a:pPr>
            <a:r>
              <a:rPr kumimoji="0" lang="en-US" sz="1167" b="0" i="0" u="none" strike="noStrike" kern="1200" cap="none" spc="0" normalizeH="0" baseline="0" noProof="0" dirty="0">
                <a:ln>
                  <a:noFill/>
                </a:ln>
                <a:effectLst/>
                <a:uLnTx/>
                <a:uFillTx/>
                <a:latin typeface="Segoe UI" panose="020B0502040204020203" pitchFamily="34" charset="0"/>
                <a:ea typeface="+mn-ea"/>
                <a:cs typeface="Segoe UI" panose="020B0502040204020203" pitchFamily="34" charset="0"/>
              </a:rPr>
              <a:t>The following compliance </a:t>
            </a:r>
          </a:p>
          <a:p>
            <a:pPr marL="0" marR="0" lvl="0" indent="0" algn="l" defTabSz="544237" rtl="0" eaLnBrk="1" fontAlgn="auto" latinLnBrk="0" hangingPunct="1">
              <a:lnSpc>
                <a:spcPct val="100000"/>
              </a:lnSpc>
              <a:spcBef>
                <a:spcPts val="0"/>
              </a:spcBef>
              <a:spcAft>
                <a:spcPts val="0"/>
              </a:spcAft>
              <a:buClrTx/>
              <a:buSzTx/>
              <a:buFontTx/>
              <a:buNone/>
              <a:tabLst/>
              <a:defRPr/>
            </a:pPr>
            <a:r>
              <a:rPr kumimoji="0" lang="en-US" sz="1167" b="0" i="0" u="none" strike="noStrike" kern="1200" cap="none" spc="0" normalizeH="0" baseline="0" noProof="0" dirty="0">
                <a:ln>
                  <a:noFill/>
                </a:ln>
                <a:effectLst/>
                <a:uLnTx/>
                <a:uFillTx/>
                <a:latin typeface="Segoe UI" panose="020B0502040204020203" pitchFamily="34" charset="0"/>
                <a:ea typeface="+mn-ea"/>
                <a:cs typeface="Segoe UI" panose="020B0502040204020203" pitchFamily="34" charset="0"/>
              </a:rPr>
              <a:t>standards apply globally</a:t>
            </a:r>
          </a:p>
          <a:p>
            <a:pPr marL="0" marR="0" lvl="0" indent="0" algn="l" defTabSz="544237" rtl="0" eaLnBrk="1" fontAlgn="auto" latinLnBrk="0" hangingPunct="1">
              <a:lnSpc>
                <a:spcPct val="100000"/>
              </a:lnSpc>
              <a:spcBef>
                <a:spcPts val="0"/>
              </a:spcBef>
              <a:spcAft>
                <a:spcPts val="0"/>
              </a:spcAft>
              <a:buClrTx/>
              <a:buSzTx/>
              <a:buFontTx/>
              <a:buNone/>
              <a:tabLst/>
              <a:defRPr/>
            </a:pPr>
            <a:endParaRPr kumimoji="0" lang="en-US" sz="1167" b="0" i="0" u="none" strike="noStrike" kern="1200" cap="none" spc="0" normalizeH="0" baseline="0" noProof="0" dirty="0">
              <a:ln>
                <a:noFill/>
              </a:ln>
              <a:effectLst/>
              <a:uLnTx/>
              <a:uFillTx/>
              <a:latin typeface="Segoe UI" panose="020B0502040204020203" pitchFamily="34" charset="0"/>
              <a:ea typeface="+mn-ea"/>
              <a:cs typeface="Segoe UI" panose="020B0502040204020203" pitchFamily="34" charset="0"/>
            </a:endParaRPr>
          </a:p>
          <a:p>
            <a:pPr marL="0" marR="0" lvl="0" indent="0" algn="l" defTabSz="544237"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hlinkClick r:id="rId3">
                  <a:extLst>
                    <a:ext uri="{A12FA001-AC4F-418D-AE19-62706E023703}">
                      <ahyp:hlinkClr xmlns:ahyp="http://schemas.microsoft.com/office/drawing/2018/hyperlinkcolor" val="tx"/>
                    </a:ext>
                  </a:extLst>
                </a:hlinkClick>
              </a:rPr>
              <a:t>CIS Benchmark</a:t>
            </a:r>
            <a:r>
              <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rPr>
              <a:t> </a:t>
            </a:r>
          </a:p>
          <a:p>
            <a:pPr marL="0" marR="0" lvl="0" indent="0" algn="l" defTabSz="544237"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hlinkClick r:id="rId4">
                  <a:extLst>
                    <a:ext uri="{A12FA001-AC4F-418D-AE19-62706E023703}">
                      <ahyp:hlinkClr xmlns:ahyp="http://schemas.microsoft.com/office/drawing/2018/hyperlinkcolor" val="tx"/>
                    </a:ext>
                  </a:extLst>
                </a:hlinkClick>
              </a:rPr>
              <a:t>CSA-STAR attestation</a:t>
            </a:r>
            <a:endPar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endParaRPr>
          </a:p>
          <a:p>
            <a:pPr marL="0" marR="0" lvl="0" indent="0" algn="l" defTabSz="544237"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hlinkClick r:id="rId5">
                  <a:extLst>
                    <a:ext uri="{A12FA001-AC4F-418D-AE19-62706E023703}">
                      <ahyp:hlinkClr xmlns:ahyp="http://schemas.microsoft.com/office/drawing/2018/hyperlinkcolor" val="tx"/>
                    </a:ext>
                  </a:extLst>
                </a:hlinkClick>
              </a:rPr>
              <a:t>CSA-STAR certification</a:t>
            </a:r>
            <a:endPar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endParaRPr>
          </a:p>
          <a:p>
            <a:pPr marL="0" marR="0" lvl="0" indent="0" algn="l" defTabSz="544237"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hlinkClick r:id="rId6">
                  <a:extLst>
                    <a:ext uri="{A12FA001-AC4F-418D-AE19-62706E023703}">
                      <ahyp:hlinkClr xmlns:ahyp="http://schemas.microsoft.com/office/drawing/2018/hyperlinkcolor" val="tx"/>
                    </a:ext>
                  </a:extLst>
                </a:hlinkClick>
              </a:rPr>
              <a:t>CSA-STAR self-assessment</a:t>
            </a:r>
            <a:endPar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endParaRPr>
          </a:p>
          <a:p>
            <a:pPr marL="0" marR="0" lvl="0" indent="0" algn="l" defTabSz="544237"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hlinkClick r:id="rId7">
                  <a:extLst>
                    <a:ext uri="{A12FA001-AC4F-418D-AE19-62706E023703}">
                      <ahyp:hlinkClr xmlns:ahyp="http://schemas.microsoft.com/office/drawing/2018/hyperlinkcolor" val="tx"/>
                    </a:ext>
                  </a:extLst>
                </a:hlinkClick>
              </a:rPr>
              <a:t>ISO 20000-1:2011</a:t>
            </a:r>
            <a:r>
              <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rPr>
              <a:t> </a:t>
            </a:r>
          </a:p>
          <a:p>
            <a:pPr marL="0" marR="0" lvl="0" indent="0" algn="l" defTabSz="544237"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hlinkClick r:id="rId8">
                  <a:extLst>
                    <a:ext uri="{A12FA001-AC4F-418D-AE19-62706E023703}">
                      <ahyp:hlinkClr xmlns:ahyp="http://schemas.microsoft.com/office/drawing/2018/hyperlinkcolor" val="tx"/>
                    </a:ext>
                  </a:extLst>
                </a:hlinkClick>
              </a:rPr>
              <a:t>ISO 22301</a:t>
            </a:r>
            <a:endPar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endParaRPr>
          </a:p>
          <a:p>
            <a:pPr marL="0" marR="0" lvl="0" indent="0" algn="l" defTabSz="544237"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hlinkClick r:id="rId9">
                  <a:extLst>
                    <a:ext uri="{A12FA001-AC4F-418D-AE19-62706E023703}">
                      <ahyp:hlinkClr xmlns:ahyp="http://schemas.microsoft.com/office/drawing/2018/hyperlinkcolor" val="tx"/>
                    </a:ext>
                  </a:extLst>
                </a:hlinkClick>
              </a:rPr>
              <a:t>ISO 27001</a:t>
            </a:r>
            <a:r>
              <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rPr>
              <a:t> </a:t>
            </a:r>
          </a:p>
          <a:p>
            <a:pPr marL="0" marR="0" lvl="0" indent="0" algn="l" defTabSz="544237"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hlinkClick r:id="rId10">
                  <a:extLst>
                    <a:ext uri="{A12FA001-AC4F-418D-AE19-62706E023703}">
                      <ahyp:hlinkClr xmlns:ahyp="http://schemas.microsoft.com/office/drawing/2018/hyperlinkcolor" val="tx"/>
                    </a:ext>
                  </a:extLst>
                </a:hlinkClick>
              </a:rPr>
              <a:t>ISO 27017</a:t>
            </a:r>
            <a:endPar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endParaRPr>
          </a:p>
          <a:p>
            <a:pPr marL="0" marR="0" lvl="0" indent="0" algn="l" defTabSz="544237"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hlinkClick r:id="rId11">
                  <a:extLst>
                    <a:ext uri="{A12FA001-AC4F-418D-AE19-62706E023703}">
                      <ahyp:hlinkClr xmlns:ahyp="http://schemas.microsoft.com/office/drawing/2018/hyperlinkcolor" val="tx"/>
                    </a:ext>
                  </a:extLst>
                </a:hlinkClick>
              </a:rPr>
              <a:t>ISO 27018</a:t>
            </a:r>
            <a:endPar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endParaRPr>
          </a:p>
          <a:p>
            <a:pPr marL="0" marR="0" lvl="0" indent="0" algn="l" defTabSz="544237"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hlinkClick r:id="rId12">
                  <a:extLst>
                    <a:ext uri="{A12FA001-AC4F-418D-AE19-62706E023703}">
                      <ahyp:hlinkClr xmlns:ahyp="http://schemas.microsoft.com/office/drawing/2018/hyperlinkcolor" val="tx"/>
                    </a:ext>
                  </a:extLst>
                </a:hlinkClick>
              </a:rPr>
              <a:t>ISO 27701</a:t>
            </a:r>
            <a:endPar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endParaRPr>
          </a:p>
          <a:p>
            <a:pPr marL="0" marR="0" lvl="0" indent="0" algn="l" defTabSz="544237"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hlinkClick r:id="rId13">
                  <a:extLst>
                    <a:ext uri="{A12FA001-AC4F-418D-AE19-62706E023703}">
                      <ahyp:hlinkClr xmlns:ahyp="http://schemas.microsoft.com/office/drawing/2018/hyperlinkcolor" val="tx"/>
                    </a:ext>
                  </a:extLst>
                </a:hlinkClick>
              </a:rPr>
              <a:t>ISO 9001</a:t>
            </a:r>
            <a:endPar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endParaRPr>
          </a:p>
          <a:p>
            <a:pPr marL="0" marR="0" lvl="0" indent="0" algn="l" defTabSz="544237"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hlinkClick r:id="rId14">
                  <a:extLst>
                    <a:ext uri="{A12FA001-AC4F-418D-AE19-62706E023703}">
                      <ahyp:hlinkClr xmlns:ahyp="http://schemas.microsoft.com/office/drawing/2018/hyperlinkcolor" val="tx"/>
                    </a:ext>
                  </a:extLst>
                </a:hlinkClick>
              </a:rPr>
              <a:t>PCI DSS</a:t>
            </a:r>
            <a:endPar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endParaRPr>
          </a:p>
          <a:p>
            <a:pPr marL="0" marR="0" lvl="0" indent="0" algn="l" defTabSz="544237"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hlinkClick r:id="rId15">
                  <a:extLst>
                    <a:ext uri="{A12FA001-AC4F-418D-AE19-62706E023703}">
                      <ahyp:hlinkClr xmlns:ahyp="http://schemas.microsoft.com/office/drawing/2018/hyperlinkcolor" val="tx"/>
                    </a:ext>
                  </a:extLst>
                </a:hlinkClick>
              </a:rPr>
              <a:t>SOC</a:t>
            </a:r>
            <a:r>
              <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rPr>
              <a:t> </a:t>
            </a:r>
          </a:p>
          <a:p>
            <a:pPr marL="0" marR="0" lvl="0" indent="0" algn="l" defTabSz="544237"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hlinkClick r:id="rId16">
                  <a:extLst>
                    <a:ext uri="{A12FA001-AC4F-418D-AE19-62706E023703}">
                      <ahyp:hlinkClr xmlns:ahyp="http://schemas.microsoft.com/office/drawing/2018/hyperlinkcolor" val="tx"/>
                    </a:ext>
                  </a:extLst>
                </a:hlinkClick>
              </a:rPr>
              <a:t>WCAG</a:t>
            </a:r>
            <a:endParaRPr kumimoji="0" lang="en-US" sz="1333" b="0" i="0" u="none" strike="noStrike" kern="1200" cap="none" spc="0" normalizeH="0" baseline="0" noProof="0" dirty="0">
              <a:ln>
                <a:noFill/>
              </a:ln>
              <a:solidFill>
                <a:schemeClr val="tx2"/>
              </a:solidFill>
              <a:effectLst/>
              <a:uLnTx/>
              <a:uFillTx/>
              <a:latin typeface="Segoe UI" panose="020B0502040204020203" pitchFamily="34" charset="0"/>
              <a:ea typeface="+mn-ea"/>
              <a:cs typeface="Segoe UI" panose="020B0502040204020203" pitchFamily="34" charset="0"/>
            </a:endParaRPr>
          </a:p>
          <a:p>
            <a:pPr marL="0" marR="0" lvl="0" indent="0" algn="l" defTabSz="544237" rtl="0" eaLnBrk="1" fontAlgn="auto" latinLnBrk="0" hangingPunct="1">
              <a:lnSpc>
                <a:spcPct val="100000"/>
              </a:lnSpc>
              <a:spcBef>
                <a:spcPts val="0"/>
              </a:spcBef>
              <a:spcAft>
                <a:spcPts val="0"/>
              </a:spcAft>
              <a:buClrTx/>
              <a:buSzTx/>
              <a:buFontTx/>
              <a:buNone/>
              <a:tabLst/>
              <a:defRPr/>
            </a:pPr>
            <a:endParaRPr kumimoji="0" lang="en-US" sz="1167" b="0" i="0" u="none" strike="noStrike" kern="1200" cap="none" spc="0" normalizeH="0" baseline="0" noProof="0" dirty="0">
              <a:ln>
                <a:noFill/>
              </a:ln>
              <a:effectLst/>
              <a:uLnTx/>
              <a:uFillTx/>
              <a:latin typeface="Segoe UI" panose="020B0502040204020203" pitchFamily="34" charset="0"/>
              <a:ea typeface="+mn-ea"/>
              <a:cs typeface="Segoe UI" panose="020B0502040204020203" pitchFamily="34" charset="0"/>
            </a:endParaRPr>
          </a:p>
        </p:txBody>
      </p:sp>
      <p:sp>
        <p:nvSpPr>
          <p:cNvPr id="5" name="Rectangle 4">
            <a:extLst>
              <a:ext uri="{FF2B5EF4-FFF2-40B4-BE49-F238E27FC236}">
                <a16:creationId xmlns:a16="http://schemas.microsoft.com/office/drawing/2014/main" id="{C7990C96-2121-1CFB-BC1D-497DAC485167}"/>
              </a:ext>
            </a:extLst>
          </p:cNvPr>
          <p:cNvSpPr/>
          <p:nvPr/>
        </p:nvSpPr>
        <p:spPr bwMode="auto">
          <a:xfrm>
            <a:off x="59390" y="5897874"/>
            <a:ext cx="3497483" cy="914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L" sz="2400"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10" name="Straight Connector 9">
            <a:extLst>
              <a:ext uri="{FF2B5EF4-FFF2-40B4-BE49-F238E27FC236}">
                <a16:creationId xmlns:a16="http://schemas.microsoft.com/office/drawing/2014/main" id="{8750E64A-8937-9742-AFA4-5CAD50D6305E}"/>
              </a:ext>
            </a:extLst>
          </p:cNvPr>
          <p:cNvCxnSpPr/>
          <p:nvPr/>
        </p:nvCxnSpPr>
        <p:spPr>
          <a:xfrm>
            <a:off x="286988" y="5923621"/>
            <a:ext cx="116180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93B1A31A-3EE7-1343-9D45-D160F3F7C9F5}"/>
              </a:ext>
            </a:extLst>
          </p:cNvPr>
          <p:cNvSpPr txBox="1"/>
          <p:nvPr/>
        </p:nvSpPr>
        <p:spPr>
          <a:xfrm>
            <a:off x="286988" y="6145129"/>
            <a:ext cx="3159903" cy="553998"/>
          </a:xfrm>
          <a:prstGeom prst="rect">
            <a:avLst/>
          </a:prstGeom>
          <a:noFill/>
        </p:spPr>
        <p:txBody>
          <a:bodyPr wrap="square" rtlCol="0">
            <a:spAutoFit/>
          </a:bodyPr>
          <a:lstStyle/>
          <a:p>
            <a:pPr marL="0" marR="0" lvl="0" indent="0" algn="l" defTabSz="544237" rtl="0" eaLnBrk="1" fontAlgn="auto" latinLnBrk="0" hangingPunct="1">
              <a:lnSpc>
                <a:spcPct val="100000"/>
              </a:lnSpc>
              <a:spcBef>
                <a:spcPts val="0"/>
              </a:spcBef>
              <a:spcAft>
                <a:spcPts val="0"/>
              </a:spcAft>
              <a:buClrTx/>
              <a:buSzTx/>
              <a:buFontTx/>
              <a:buNone/>
              <a:tabLst/>
              <a:defRPr/>
            </a:pPr>
            <a:r>
              <a:rPr kumimoji="0" lang="en-US" sz="750" b="0" i="0" u="none" strike="noStrike" kern="1200" cap="none" spc="0" normalizeH="0" baseline="0" noProof="0" dirty="0">
                <a:ln>
                  <a:noFill/>
                </a:ln>
                <a:effectLst/>
                <a:uLnTx/>
                <a:uFillTx/>
                <a:latin typeface="Segoe UI" panose="020B0502040204020203" pitchFamily="34" charset="0"/>
                <a:ea typeface="+mn-ea"/>
                <a:cs typeface="Segoe UI" panose="020B0502040204020203" pitchFamily="34" charset="0"/>
              </a:rPr>
              <a:t>Azure has more global regions than any other cloud provider—offering the scale needed to bring applications closer to users around the world, preserving data residency, and offering comprehensive compliance and resiliency options for customers.</a:t>
            </a:r>
          </a:p>
        </p:txBody>
      </p:sp>
      <p:sp>
        <p:nvSpPr>
          <p:cNvPr id="12" name="TextBox 11">
            <a:extLst>
              <a:ext uri="{FF2B5EF4-FFF2-40B4-BE49-F238E27FC236}">
                <a16:creationId xmlns:a16="http://schemas.microsoft.com/office/drawing/2014/main" id="{A9AC48FA-938A-A543-91DA-D44D793432A2}"/>
              </a:ext>
            </a:extLst>
          </p:cNvPr>
          <p:cNvSpPr txBox="1"/>
          <p:nvPr/>
        </p:nvSpPr>
        <p:spPr>
          <a:xfrm>
            <a:off x="286988" y="5966197"/>
            <a:ext cx="3159903" cy="233462"/>
          </a:xfrm>
          <a:prstGeom prst="rect">
            <a:avLst/>
          </a:prstGeom>
          <a:noFill/>
        </p:spPr>
        <p:txBody>
          <a:bodyPr wrap="square" rtlCol="0">
            <a:spAutoFit/>
          </a:bodyPr>
          <a:lstStyle/>
          <a:p>
            <a:pPr marL="0" marR="0" lvl="0" indent="0" algn="l" defTabSz="544237" rtl="0" eaLnBrk="1" fontAlgn="auto" latinLnBrk="0" hangingPunct="1">
              <a:lnSpc>
                <a:spcPct val="100000"/>
              </a:lnSpc>
              <a:spcBef>
                <a:spcPts val="0"/>
              </a:spcBef>
              <a:spcAft>
                <a:spcPts val="0"/>
              </a:spcAft>
              <a:buClrTx/>
              <a:buSzTx/>
              <a:buFontTx/>
              <a:buNone/>
              <a:tabLst/>
              <a:defRPr/>
            </a:pPr>
            <a:r>
              <a:rPr kumimoji="0" lang="en-US" sz="917" b="1" i="0" u="none" strike="noStrike" kern="1200" cap="none" spc="0" normalizeH="0" baseline="0" noProof="0" dirty="0">
                <a:ln>
                  <a:noFill/>
                </a:ln>
                <a:solidFill>
                  <a:schemeClr val="tx2"/>
                </a:solidFill>
                <a:effectLst/>
                <a:uLnTx/>
                <a:uFillTx/>
                <a:latin typeface="Segoe UI Semibold" panose="020B0502040204020203" pitchFamily="34" charset="0"/>
                <a:ea typeface="+mn-ea"/>
                <a:cs typeface="Segoe UI Semibold" panose="020B0502040204020203" pitchFamily="34" charset="0"/>
              </a:rPr>
              <a:t>Azure regions</a:t>
            </a:r>
          </a:p>
        </p:txBody>
      </p:sp>
      <p:sp>
        <p:nvSpPr>
          <p:cNvPr id="13" name="TextBox 12">
            <a:extLst>
              <a:ext uri="{FF2B5EF4-FFF2-40B4-BE49-F238E27FC236}">
                <a16:creationId xmlns:a16="http://schemas.microsoft.com/office/drawing/2014/main" id="{793B3AC3-786F-254E-BFC4-CD69B58FC09A}"/>
              </a:ext>
            </a:extLst>
          </p:cNvPr>
          <p:cNvSpPr txBox="1"/>
          <p:nvPr/>
        </p:nvSpPr>
        <p:spPr>
          <a:xfrm>
            <a:off x="9393559" y="6079541"/>
            <a:ext cx="1197935" cy="590162"/>
          </a:xfrm>
          <a:prstGeom prst="rect">
            <a:avLst/>
          </a:prstGeom>
          <a:noFill/>
        </p:spPr>
        <p:txBody>
          <a:bodyPr wrap="square" rtlCol="0">
            <a:spAutoFit/>
          </a:bodyPr>
          <a:lstStyle/>
          <a:p>
            <a:pPr marL="0" marR="0" lvl="0" indent="0" algn="l" defTabSz="544237" rtl="0" eaLnBrk="1" fontAlgn="auto" latinLnBrk="0" hangingPunct="1">
              <a:lnSpc>
                <a:spcPct val="150000"/>
              </a:lnSpc>
              <a:spcBef>
                <a:spcPts val="0"/>
              </a:spcBef>
              <a:spcAft>
                <a:spcPts val="0"/>
              </a:spcAft>
              <a:buClrTx/>
              <a:buSzTx/>
              <a:buFontTx/>
              <a:buNone/>
              <a:tabLst/>
              <a:defRPr/>
            </a:pPr>
            <a:r>
              <a:rPr kumimoji="0" lang="en-US" sz="750" b="0" i="0" u="none" strike="noStrike" kern="1200" cap="none" spc="0" normalizeH="0" baseline="0" noProof="0" dirty="0">
                <a:ln>
                  <a:noFill/>
                </a:ln>
                <a:effectLst/>
                <a:uLnTx/>
                <a:uFillTx/>
                <a:latin typeface="Segoe UI" panose="020B0502040204020203" pitchFamily="34" charset="0"/>
                <a:ea typeface="+mn-ea"/>
                <a:cs typeface="Segoe UI" panose="020B0502040204020203" pitchFamily="34" charset="0"/>
              </a:rPr>
              <a:t>Available region</a:t>
            </a:r>
          </a:p>
          <a:p>
            <a:pPr marL="0" marR="0" lvl="0" indent="0" algn="l" defTabSz="544237" rtl="0" eaLnBrk="1" fontAlgn="auto" latinLnBrk="0" hangingPunct="1">
              <a:lnSpc>
                <a:spcPct val="150000"/>
              </a:lnSpc>
              <a:spcBef>
                <a:spcPts val="0"/>
              </a:spcBef>
              <a:spcAft>
                <a:spcPts val="0"/>
              </a:spcAft>
              <a:buClrTx/>
              <a:buSzTx/>
              <a:buFontTx/>
              <a:buNone/>
              <a:tabLst/>
              <a:defRPr/>
            </a:pPr>
            <a:r>
              <a:rPr kumimoji="0" lang="en-US" sz="750" b="0" i="0" u="none" strike="noStrike" kern="1200" cap="none" spc="0" normalizeH="0" baseline="0" noProof="0" dirty="0">
                <a:ln>
                  <a:noFill/>
                </a:ln>
                <a:effectLst/>
                <a:uLnTx/>
                <a:uFillTx/>
                <a:latin typeface="Segoe UI" panose="020B0502040204020203" pitchFamily="34" charset="0"/>
                <a:ea typeface="+mn-ea"/>
                <a:cs typeface="Segoe UI" panose="020B0502040204020203" pitchFamily="34" charset="0"/>
              </a:rPr>
              <a:t>Announced region</a:t>
            </a:r>
          </a:p>
          <a:p>
            <a:pPr marL="0" marR="0" lvl="0" indent="0" algn="l" defTabSz="544237" rtl="0" eaLnBrk="1" fontAlgn="auto" latinLnBrk="0" hangingPunct="1">
              <a:lnSpc>
                <a:spcPct val="150000"/>
              </a:lnSpc>
              <a:spcBef>
                <a:spcPts val="0"/>
              </a:spcBef>
              <a:spcAft>
                <a:spcPts val="0"/>
              </a:spcAft>
              <a:buClrTx/>
              <a:buSzTx/>
              <a:buFontTx/>
              <a:buNone/>
              <a:tabLst/>
              <a:defRPr/>
            </a:pPr>
            <a:r>
              <a:rPr kumimoji="0" lang="en-US" sz="750" b="0" i="0" u="none" strike="noStrike" kern="1200" cap="none" spc="0" normalizeH="0" baseline="0" noProof="0" dirty="0">
                <a:ln>
                  <a:noFill/>
                </a:ln>
                <a:effectLst/>
                <a:uLnTx/>
                <a:uFillTx/>
                <a:latin typeface="Segoe UI" panose="020B0502040204020203" pitchFamily="34" charset="0"/>
                <a:ea typeface="+mn-ea"/>
                <a:cs typeface="Segoe UI" panose="020B0502040204020203" pitchFamily="34" charset="0"/>
              </a:rPr>
              <a:t>Availability zones</a:t>
            </a:r>
          </a:p>
        </p:txBody>
      </p:sp>
      <p:cxnSp>
        <p:nvCxnSpPr>
          <p:cNvPr id="21" name="Straight Connector 20">
            <a:extLst>
              <a:ext uri="{FF2B5EF4-FFF2-40B4-BE49-F238E27FC236}">
                <a16:creationId xmlns:a16="http://schemas.microsoft.com/office/drawing/2014/main" id="{0F75816E-A398-AC47-879A-72BE71D603C8}"/>
              </a:ext>
            </a:extLst>
          </p:cNvPr>
          <p:cNvCxnSpPr>
            <a:cxnSpLocks/>
          </p:cNvCxnSpPr>
          <p:nvPr/>
        </p:nvCxnSpPr>
        <p:spPr>
          <a:xfrm>
            <a:off x="4329868" y="6035748"/>
            <a:ext cx="0" cy="63865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1F1AC95F-BE90-9446-96B1-17B88FE02F33}"/>
              </a:ext>
            </a:extLst>
          </p:cNvPr>
          <p:cNvCxnSpPr>
            <a:cxnSpLocks/>
          </p:cNvCxnSpPr>
          <p:nvPr/>
        </p:nvCxnSpPr>
        <p:spPr>
          <a:xfrm>
            <a:off x="8320178" y="6035748"/>
            <a:ext cx="0" cy="63865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Oval 24">
            <a:extLst>
              <a:ext uri="{FF2B5EF4-FFF2-40B4-BE49-F238E27FC236}">
                <a16:creationId xmlns:a16="http://schemas.microsoft.com/office/drawing/2014/main" id="{2E055A4A-FB90-2147-96BA-578B39FD9481}"/>
              </a:ext>
            </a:extLst>
          </p:cNvPr>
          <p:cNvSpPr/>
          <p:nvPr/>
        </p:nvSpPr>
        <p:spPr>
          <a:xfrm>
            <a:off x="9295346" y="6169554"/>
            <a:ext cx="98213" cy="982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44237" rtl="0" eaLnBrk="1" fontAlgn="auto" latinLnBrk="0" hangingPunct="1">
              <a:lnSpc>
                <a:spcPct val="100000"/>
              </a:lnSpc>
              <a:spcBef>
                <a:spcPts val="0"/>
              </a:spcBef>
              <a:spcAft>
                <a:spcPts val="0"/>
              </a:spcAft>
              <a:buClrTx/>
              <a:buSzTx/>
              <a:buFontTx/>
              <a:buNone/>
              <a:tabLst/>
              <a:defRPr/>
            </a:pPr>
            <a:endParaRPr kumimoji="0" lang="en-US" sz="2167" b="0" i="0" u="none" strike="noStrike" kern="1200" cap="none" spc="0" normalizeH="0" baseline="0" noProof="0">
              <a:ln>
                <a:noFill/>
              </a:ln>
              <a:solidFill>
                <a:schemeClr val="tx1"/>
              </a:solidFill>
              <a:effectLst/>
              <a:uLnTx/>
              <a:uFillTx/>
              <a:latin typeface="Calibri" panose="020F0502020204030204"/>
              <a:ea typeface="+mn-ea"/>
              <a:cs typeface="+mn-cs"/>
            </a:endParaRPr>
          </a:p>
        </p:txBody>
      </p:sp>
      <p:sp>
        <p:nvSpPr>
          <p:cNvPr id="26" name="Oval 25">
            <a:extLst>
              <a:ext uri="{FF2B5EF4-FFF2-40B4-BE49-F238E27FC236}">
                <a16:creationId xmlns:a16="http://schemas.microsoft.com/office/drawing/2014/main" id="{7DCAAE66-B3D0-BA44-BA37-5070BFB8FECE}"/>
              </a:ext>
            </a:extLst>
          </p:cNvPr>
          <p:cNvSpPr/>
          <p:nvPr/>
        </p:nvSpPr>
        <p:spPr>
          <a:xfrm>
            <a:off x="9295346" y="6335501"/>
            <a:ext cx="98213" cy="9821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44237" rtl="0" eaLnBrk="1" fontAlgn="auto" latinLnBrk="0" hangingPunct="1">
              <a:lnSpc>
                <a:spcPct val="100000"/>
              </a:lnSpc>
              <a:spcBef>
                <a:spcPts val="0"/>
              </a:spcBef>
              <a:spcAft>
                <a:spcPts val="0"/>
              </a:spcAft>
              <a:buClrTx/>
              <a:buSzTx/>
              <a:buFontTx/>
              <a:buNone/>
              <a:tabLst/>
              <a:defRPr/>
            </a:pPr>
            <a:endParaRPr kumimoji="0" lang="en-US" sz="2167" b="0" i="0" u="none" strike="noStrike" kern="1200" cap="none" spc="0" normalizeH="0" baseline="0" noProof="0">
              <a:ln>
                <a:noFill/>
              </a:ln>
              <a:solidFill>
                <a:schemeClr val="tx1"/>
              </a:solidFill>
              <a:effectLst/>
              <a:uLnTx/>
              <a:uFillTx/>
              <a:latin typeface="Calibri" panose="020F0502020204030204"/>
              <a:ea typeface="+mn-ea"/>
              <a:cs typeface="+mn-cs"/>
            </a:endParaRPr>
          </a:p>
        </p:txBody>
      </p:sp>
      <p:sp>
        <p:nvSpPr>
          <p:cNvPr id="27" name="Diamond 26">
            <a:extLst>
              <a:ext uri="{FF2B5EF4-FFF2-40B4-BE49-F238E27FC236}">
                <a16:creationId xmlns:a16="http://schemas.microsoft.com/office/drawing/2014/main" id="{EEE34EC7-12A5-5846-80A9-D6E01BF0AE2A}"/>
              </a:ext>
            </a:extLst>
          </p:cNvPr>
          <p:cNvSpPr/>
          <p:nvPr/>
        </p:nvSpPr>
        <p:spPr>
          <a:xfrm>
            <a:off x="9304137" y="6505867"/>
            <a:ext cx="94177" cy="94177"/>
          </a:xfrm>
          <a:prstGeom prst="diamond">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44237" rtl="0" eaLnBrk="1" fontAlgn="auto" latinLnBrk="0" hangingPunct="1">
              <a:lnSpc>
                <a:spcPct val="100000"/>
              </a:lnSpc>
              <a:spcBef>
                <a:spcPts val="0"/>
              </a:spcBef>
              <a:spcAft>
                <a:spcPts val="0"/>
              </a:spcAft>
              <a:buClrTx/>
              <a:buSzTx/>
              <a:buFontTx/>
              <a:buNone/>
              <a:tabLst/>
              <a:defRPr/>
            </a:pPr>
            <a:endParaRPr kumimoji="0" lang="en-US" sz="2167" b="0" i="0" u="none" strike="noStrike" kern="1200" cap="none" spc="0" normalizeH="0" baseline="0" noProof="0">
              <a:ln>
                <a:noFill/>
              </a:ln>
              <a:solidFill>
                <a:schemeClr val="tx1"/>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23DDFC71-76D5-7140-903E-9C98CE6EB43B}"/>
              </a:ext>
            </a:extLst>
          </p:cNvPr>
          <p:cNvSpPr txBox="1"/>
          <p:nvPr/>
        </p:nvSpPr>
        <p:spPr>
          <a:xfrm>
            <a:off x="4898466" y="6058916"/>
            <a:ext cx="1029503" cy="631583"/>
          </a:xfrm>
          <a:prstGeom prst="rect">
            <a:avLst/>
          </a:prstGeom>
          <a:noFill/>
        </p:spPr>
        <p:txBody>
          <a:bodyPr wrap="square" rtlCol="0">
            <a:spAutoFit/>
          </a:bodyPr>
          <a:lstStyle/>
          <a:p>
            <a:pPr marL="0" marR="0" lvl="0" indent="0" algn="l" defTabSz="544237" rtl="0" eaLnBrk="1" fontAlgn="auto" latinLnBrk="0" hangingPunct="1">
              <a:lnSpc>
                <a:spcPct val="150000"/>
              </a:lnSpc>
              <a:spcBef>
                <a:spcPts val="0"/>
              </a:spcBef>
              <a:spcAft>
                <a:spcPts val="0"/>
              </a:spcAft>
              <a:buClrTx/>
              <a:buSzTx/>
              <a:buFontTx/>
              <a:buNone/>
              <a:tabLst/>
              <a:defRPr/>
            </a:pPr>
            <a:r>
              <a:rPr kumimoji="0" lang="en-US" sz="2667" b="1" i="0" u="none" strike="noStrike" kern="1200" cap="none" spc="0" normalizeH="0" baseline="0" noProof="0" dirty="0">
                <a:ln>
                  <a:noFill/>
                </a:ln>
                <a:solidFill>
                  <a:schemeClr val="tx2"/>
                </a:solidFill>
                <a:effectLst/>
                <a:uLnTx/>
                <a:uFillTx/>
                <a:latin typeface="Segoe UI Semibold" panose="020B0502040204020203" pitchFamily="34" charset="0"/>
                <a:ea typeface="+mn-ea"/>
                <a:cs typeface="Segoe UI Semibold" panose="020B0502040204020203" pitchFamily="34" charset="0"/>
              </a:rPr>
              <a:t>60</a:t>
            </a:r>
          </a:p>
        </p:txBody>
      </p:sp>
      <p:sp>
        <p:nvSpPr>
          <p:cNvPr id="28" name="TextBox 27">
            <a:extLst>
              <a:ext uri="{FF2B5EF4-FFF2-40B4-BE49-F238E27FC236}">
                <a16:creationId xmlns:a16="http://schemas.microsoft.com/office/drawing/2014/main" id="{43A97954-AA33-0646-8FDF-848E05D6CCD6}"/>
              </a:ext>
            </a:extLst>
          </p:cNvPr>
          <p:cNvSpPr txBox="1"/>
          <p:nvPr/>
        </p:nvSpPr>
        <p:spPr>
          <a:xfrm>
            <a:off x="4957631" y="6039233"/>
            <a:ext cx="1197935" cy="277768"/>
          </a:xfrm>
          <a:prstGeom prst="rect">
            <a:avLst/>
          </a:prstGeom>
          <a:noFill/>
        </p:spPr>
        <p:txBody>
          <a:bodyPr wrap="square" rtlCol="0">
            <a:spAutoFit/>
          </a:bodyPr>
          <a:lstStyle/>
          <a:p>
            <a:pPr marL="0" marR="0" lvl="0" indent="0" algn="l" defTabSz="544237" rtl="0" eaLnBrk="1" fontAlgn="auto" latinLnBrk="0" hangingPunct="1">
              <a:lnSpc>
                <a:spcPct val="150000"/>
              </a:lnSpc>
              <a:spcBef>
                <a:spcPts val="0"/>
              </a:spcBef>
              <a:spcAft>
                <a:spcPts val="0"/>
              </a:spcAft>
              <a:buClrTx/>
              <a:buSzTx/>
              <a:buFontTx/>
              <a:buNone/>
              <a:tabLst/>
              <a:defRPr/>
            </a:pPr>
            <a:r>
              <a:rPr kumimoji="0" lang="en-US" sz="917" b="0" i="0" u="none" strike="noStrike" kern="1200" cap="none" spc="0" normalizeH="0" baseline="0" noProof="0" dirty="0">
                <a:ln>
                  <a:noFill/>
                </a:ln>
                <a:effectLst/>
                <a:uLnTx/>
                <a:uFillTx/>
                <a:latin typeface="Segoe UI" panose="020B0502040204020203" pitchFamily="34" charset="0"/>
                <a:ea typeface="+mn-ea"/>
                <a:cs typeface="Segoe UI" panose="020B0502040204020203" pitchFamily="34" charset="0"/>
              </a:rPr>
              <a:t>Over</a:t>
            </a:r>
          </a:p>
        </p:txBody>
      </p:sp>
      <p:sp>
        <p:nvSpPr>
          <p:cNvPr id="30" name="TextBox 29">
            <a:extLst>
              <a:ext uri="{FF2B5EF4-FFF2-40B4-BE49-F238E27FC236}">
                <a16:creationId xmlns:a16="http://schemas.microsoft.com/office/drawing/2014/main" id="{268987E3-F8EE-6A4C-9FDA-DB708E869D31}"/>
              </a:ext>
            </a:extLst>
          </p:cNvPr>
          <p:cNvSpPr txBox="1"/>
          <p:nvPr/>
        </p:nvSpPr>
        <p:spPr>
          <a:xfrm>
            <a:off x="5349922" y="6279826"/>
            <a:ext cx="1197935" cy="323165"/>
          </a:xfrm>
          <a:prstGeom prst="rect">
            <a:avLst/>
          </a:prstGeom>
          <a:noFill/>
        </p:spPr>
        <p:txBody>
          <a:bodyPr wrap="square" rtlCol="0">
            <a:spAutoFit/>
          </a:bodyPr>
          <a:lstStyle/>
          <a:p>
            <a:pPr marL="0" marR="0" lvl="0" indent="0" algn="l" defTabSz="544237" rtl="0" eaLnBrk="1" fontAlgn="auto" latinLnBrk="0" hangingPunct="1">
              <a:lnSpc>
                <a:spcPct val="100000"/>
              </a:lnSpc>
              <a:spcBef>
                <a:spcPts val="0"/>
              </a:spcBef>
              <a:spcAft>
                <a:spcPts val="0"/>
              </a:spcAft>
              <a:buClrTx/>
              <a:buSzTx/>
              <a:buFontTx/>
              <a:buNone/>
              <a:tabLst/>
              <a:defRPr/>
            </a:pPr>
            <a:r>
              <a:rPr kumimoji="0" lang="en-US" sz="750" b="0" i="0" u="none" strike="noStrike" kern="1200" cap="none" spc="0" normalizeH="0" baseline="0" noProof="0" dirty="0">
                <a:ln>
                  <a:noFill/>
                </a:ln>
                <a:effectLst/>
                <a:uLnTx/>
                <a:uFillTx/>
                <a:latin typeface="Segoe UI" panose="020B0502040204020203" pitchFamily="34" charset="0"/>
                <a:ea typeface="+mn-ea"/>
                <a:cs typeface="Segoe UI" panose="020B0502040204020203" pitchFamily="34" charset="0"/>
              </a:rPr>
              <a:t>regions </a:t>
            </a:r>
          </a:p>
          <a:p>
            <a:pPr marL="0" marR="0" lvl="0" indent="0" algn="l" defTabSz="544237" rtl="0" eaLnBrk="1" fontAlgn="auto" latinLnBrk="0" hangingPunct="1">
              <a:lnSpc>
                <a:spcPct val="100000"/>
              </a:lnSpc>
              <a:spcBef>
                <a:spcPts val="0"/>
              </a:spcBef>
              <a:spcAft>
                <a:spcPts val="0"/>
              </a:spcAft>
              <a:buClrTx/>
              <a:buSzTx/>
              <a:buFontTx/>
              <a:buNone/>
              <a:tabLst/>
              <a:defRPr/>
            </a:pPr>
            <a:r>
              <a:rPr kumimoji="0" lang="en-US" sz="750" b="0" i="0" u="none" strike="noStrike" kern="1200" cap="none" spc="0" normalizeH="0" baseline="0" noProof="0" dirty="0">
                <a:ln>
                  <a:noFill/>
                </a:ln>
                <a:effectLst/>
                <a:uLnTx/>
                <a:uFillTx/>
                <a:latin typeface="Segoe UI" panose="020B0502040204020203" pitchFamily="34" charset="0"/>
                <a:ea typeface="+mn-ea"/>
                <a:cs typeface="Segoe UI" panose="020B0502040204020203" pitchFamily="34" charset="0"/>
              </a:rPr>
              <a:t>worldwide</a:t>
            </a:r>
          </a:p>
        </p:txBody>
      </p:sp>
      <p:sp>
        <p:nvSpPr>
          <p:cNvPr id="31" name="TextBox 30">
            <a:extLst>
              <a:ext uri="{FF2B5EF4-FFF2-40B4-BE49-F238E27FC236}">
                <a16:creationId xmlns:a16="http://schemas.microsoft.com/office/drawing/2014/main" id="{23A9E81C-04BE-4A4F-B919-E7C98DC47F18}"/>
              </a:ext>
            </a:extLst>
          </p:cNvPr>
          <p:cNvSpPr txBox="1"/>
          <p:nvPr/>
        </p:nvSpPr>
        <p:spPr>
          <a:xfrm>
            <a:off x="6394757" y="6058916"/>
            <a:ext cx="1029503" cy="631583"/>
          </a:xfrm>
          <a:prstGeom prst="rect">
            <a:avLst/>
          </a:prstGeom>
          <a:noFill/>
        </p:spPr>
        <p:txBody>
          <a:bodyPr wrap="square" rtlCol="0">
            <a:spAutoFit/>
          </a:bodyPr>
          <a:lstStyle/>
          <a:p>
            <a:pPr marL="0" marR="0" lvl="0" indent="0" algn="l" defTabSz="544237" rtl="0" eaLnBrk="1" fontAlgn="auto" latinLnBrk="0" hangingPunct="1">
              <a:lnSpc>
                <a:spcPct val="150000"/>
              </a:lnSpc>
              <a:spcBef>
                <a:spcPts val="0"/>
              </a:spcBef>
              <a:spcAft>
                <a:spcPts val="0"/>
              </a:spcAft>
              <a:buClrTx/>
              <a:buSzTx/>
              <a:buFontTx/>
              <a:buNone/>
              <a:tabLst/>
              <a:defRPr/>
            </a:pPr>
            <a:r>
              <a:rPr kumimoji="0" lang="en-US" sz="2667" b="1" i="0" u="none" strike="noStrike" kern="1200" cap="none" spc="0" normalizeH="0" baseline="0" noProof="0" dirty="0">
                <a:ln>
                  <a:noFill/>
                </a:ln>
                <a:solidFill>
                  <a:schemeClr val="tx2"/>
                </a:solidFill>
                <a:effectLst/>
                <a:uLnTx/>
                <a:uFillTx/>
                <a:latin typeface="Segoe UI Semibold" panose="020B0502040204020203" pitchFamily="34" charset="0"/>
                <a:ea typeface="+mn-ea"/>
                <a:cs typeface="Segoe UI Semibold" panose="020B0502040204020203" pitchFamily="34" charset="0"/>
              </a:rPr>
              <a:t>140</a:t>
            </a:r>
          </a:p>
        </p:txBody>
      </p:sp>
      <p:sp>
        <p:nvSpPr>
          <p:cNvPr id="32" name="TextBox 31">
            <a:extLst>
              <a:ext uri="{FF2B5EF4-FFF2-40B4-BE49-F238E27FC236}">
                <a16:creationId xmlns:a16="http://schemas.microsoft.com/office/drawing/2014/main" id="{0F8DB00A-CD72-9541-8C1B-2B9338E94F3E}"/>
              </a:ext>
            </a:extLst>
          </p:cNvPr>
          <p:cNvSpPr txBox="1"/>
          <p:nvPr/>
        </p:nvSpPr>
        <p:spPr>
          <a:xfrm>
            <a:off x="6999313" y="6279826"/>
            <a:ext cx="1197935" cy="323165"/>
          </a:xfrm>
          <a:prstGeom prst="rect">
            <a:avLst/>
          </a:prstGeom>
          <a:noFill/>
        </p:spPr>
        <p:txBody>
          <a:bodyPr wrap="square" rtlCol="0">
            <a:spAutoFit/>
          </a:bodyPr>
          <a:lstStyle/>
          <a:p>
            <a:pPr marL="0" marR="0" lvl="0" indent="0" algn="l" defTabSz="544237" rtl="0" eaLnBrk="1" fontAlgn="auto" latinLnBrk="0" hangingPunct="1">
              <a:lnSpc>
                <a:spcPct val="100000"/>
              </a:lnSpc>
              <a:spcBef>
                <a:spcPts val="0"/>
              </a:spcBef>
              <a:spcAft>
                <a:spcPts val="0"/>
              </a:spcAft>
              <a:buClrTx/>
              <a:buSzTx/>
              <a:buFontTx/>
              <a:buNone/>
              <a:tabLst/>
              <a:defRPr/>
            </a:pPr>
            <a:r>
              <a:rPr kumimoji="0" lang="en-US" sz="750" b="0" i="0" u="none" strike="noStrike" kern="1200" cap="none" spc="0" normalizeH="0" baseline="0" noProof="0" dirty="0">
                <a:ln>
                  <a:noFill/>
                </a:ln>
                <a:effectLst/>
                <a:uLnTx/>
                <a:uFillTx/>
                <a:latin typeface="Segoe UI" panose="020B0502040204020203" pitchFamily="34" charset="0"/>
                <a:ea typeface="+mn-ea"/>
                <a:cs typeface="Segoe UI" panose="020B0502040204020203" pitchFamily="34" charset="0"/>
              </a:rPr>
              <a:t>available in</a:t>
            </a:r>
          </a:p>
          <a:p>
            <a:pPr marL="0" marR="0" lvl="0" indent="0" algn="l" defTabSz="544237" rtl="0" eaLnBrk="1" fontAlgn="auto" latinLnBrk="0" hangingPunct="1">
              <a:lnSpc>
                <a:spcPct val="100000"/>
              </a:lnSpc>
              <a:spcBef>
                <a:spcPts val="0"/>
              </a:spcBef>
              <a:spcAft>
                <a:spcPts val="0"/>
              </a:spcAft>
              <a:buClrTx/>
              <a:buSzTx/>
              <a:buFontTx/>
              <a:buNone/>
              <a:tabLst/>
              <a:defRPr/>
            </a:pPr>
            <a:r>
              <a:rPr kumimoji="0" lang="en-US" sz="750" b="0" i="0" u="none" strike="noStrike" kern="1200" cap="none" spc="0" normalizeH="0" baseline="0" noProof="0" dirty="0">
                <a:ln>
                  <a:noFill/>
                </a:ln>
                <a:effectLst/>
                <a:uLnTx/>
                <a:uFillTx/>
                <a:latin typeface="Segoe UI" panose="020B0502040204020203" pitchFamily="34" charset="0"/>
                <a:ea typeface="+mn-ea"/>
                <a:cs typeface="Segoe UI" panose="020B0502040204020203" pitchFamily="34" charset="0"/>
              </a:rPr>
              <a:t>140 countries</a:t>
            </a:r>
          </a:p>
        </p:txBody>
      </p:sp>
      <p:sp>
        <p:nvSpPr>
          <p:cNvPr id="4" name="Title 3">
            <a:extLst>
              <a:ext uri="{FF2B5EF4-FFF2-40B4-BE49-F238E27FC236}">
                <a16:creationId xmlns:a16="http://schemas.microsoft.com/office/drawing/2014/main" id="{6A5E88A6-F92F-D728-4A7F-DB57EDBFBD38}"/>
              </a:ext>
            </a:extLst>
          </p:cNvPr>
          <p:cNvSpPr>
            <a:spLocks noGrp="1"/>
          </p:cNvSpPr>
          <p:nvPr>
            <p:ph type="title"/>
          </p:nvPr>
        </p:nvSpPr>
        <p:spPr>
          <a:xfrm>
            <a:off x="455995" y="620428"/>
            <a:ext cx="11306469" cy="397545"/>
          </a:xfrm>
        </p:spPr>
        <p:txBody>
          <a:bodyPr/>
          <a:lstStyle/>
          <a:p>
            <a:r>
              <a:rPr kumimoji="0" lang="en-US" sz="2750" b="1" u="none" strike="noStrike" kern="1200" cap="none" spc="0" normalizeH="0" baseline="0" noProof="0" dirty="0">
                <a:ln>
                  <a:noFill/>
                </a:ln>
                <a:solidFill>
                  <a:schemeClr val="tx1"/>
                </a:solidFill>
                <a:effectLst/>
                <a:uLnTx/>
                <a:uFillTx/>
                <a:latin typeface="Segoe UI Semibold" panose="020B0502040204020203" pitchFamily="34" charset="0"/>
                <a:ea typeface="+mj-ea"/>
                <a:cs typeface="Segoe UI Semibold" panose="020B0502040204020203" pitchFamily="34" charset="0"/>
              </a:rPr>
              <a:t>Azure global compliance</a:t>
            </a:r>
            <a:endParaRPr lang="en-NL" sz="2750" b="1" dirty="0">
              <a:latin typeface="Segoe UI Semibold" panose="020B0502040204020203" pitchFamily="34" charset="0"/>
              <a:cs typeface="Segoe UI Semibold" panose="020B0502040204020203" pitchFamily="34" charset="0"/>
            </a:endParaRPr>
          </a:p>
        </p:txBody>
      </p:sp>
    </p:spTree>
    <p:extLst>
      <p:ext uri="{BB962C8B-B14F-4D97-AF65-F5344CB8AC3E}">
        <p14:creationId xmlns:p14="http://schemas.microsoft.com/office/powerpoint/2010/main" val="2955464046"/>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B4AA78D6-81F6-4F57-A43E-A841BC51AC68}"/>
              </a:ext>
            </a:extLst>
          </p:cNvPr>
          <p:cNvGraphicFramePr>
            <a:graphicFrameLocks noGrp="1"/>
          </p:cNvGraphicFramePr>
          <p:nvPr>
            <p:extLst>
              <p:ext uri="{D42A27DB-BD31-4B8C-83A1-F6EECF244321}">
                <p14:modId xmlns:p14="http://schemas.microsoft.com/office/powerpoint/2010/main" val="626279722"/>
              </p:ext>
            </p:extLst>
          </p:nvPr>
        </p:nvGraphicFramePr>
        <p:xfrm>
          <a:off x="7159722" y="1526007"/>
          <a:ext cx="4780933" cy="4770965"/>
        </p:xfrm>
        <a:graphic>
          <a:graphicData uri="http://schemas.openxmlformats.org/drawingml/2006/table">
            <a:tbl>
              <a:tblPr>
                <a:tableStyleId>{5C22544A-7EE6-4342-B048-85BDC9FD1C3A}</a:tableStyleId>
              </a:tblPr>
              <a:tblGrid>
                <a:gridCol w="1419339">
                  <a:extLst>
                    <a:ext uri="{9D8B030D-6E8A-4147-A177-3AD203B41FA5}">
                      <a16:colId xmlns:a16="http://schemas.microsoft.com/office/drawing/2014/main" val="1390345013"/>
                    </a:ext>
                  </a:extLst>
                </a:gridCol>
                <a:gridCol w="896425">
                  <a:extLst>
                    <a:ext uri="{9D8B030D-6E8A-4147-A177-3AD203B41FA5}">
                      <a16:colId xmlns:a16="http://schemas.microsoft.com/office/drawing/2014/main" val="510208424"/>
                    </a:ext>
                  </a:extLst>
                </a:gridCol>
                <a:gridCol w="821723">
                  <a:extLst>
                    <a:ext uri="{9D8B030D-6E8A-4147-A177-3AD203B41FA5}">
                      <a16:colId xmlns:a16="http://schemas.microsoft.com/office/drawing/2014/main" val="3053269958"/>
                    </a:ext>
                  </a:extLst>
                </a:gridCol>
                <a:gridCol w="821723">
                  <a:extLst>
                    <a:ext uri="{9D8B030D-6E8A-4147-A177-3AD203B41FA5}">
                      <a16:colId xmlns:a16="http://schemas.microsoft.com/office/drawing/2014/main" val="2870192052"/>
                    </a:ext>
                  </a:extLst>
                </a:gridCol>
                <a:gridCol w="821723">
                  <a:extLst>
                    <a:ext uri="{9D8B030D-6E8A-4147-A177-3AD203B41FA5}">
                      <a16:colId xmlns:a16="http://schemas.microsoft.com/office/drawing/2014/main" val="2097114185"/>
                    </a:ext>
                  </a:extLst>
                </a:gridCol>
              </a:tblGrid>
              <a:tr h="999515">
                <a:tc>
                  <a:txBody>
                    <a:bodyPr/>
                    <a:lstStyle/>
                    <a:p>
                      <a:r>
                        <a:rPr lang="en-US" sz="1700" dirty="0"/>
                        <a:t>v</a:t>
                      </a:r>
                    </a:p>
                  </a:txBody>
                  <a:tcPr marL="89642" marR="89642" marT="44821" marB="448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700"/>
                    </a:p>
                  </a:txBody>
                  <a:tcPr marL="89642" marR="89642" marT="44821" marB="44821">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70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87358310"/>
                  </a:ext>
                </a:extLst>
              </a:tr>
              <a:tr h="377145">
                <a:tc>
                  <a:txBody>
                    <a:bodyPr/>
                    <a:lstStyle/>
                    <a:p>
                      <a:pPr algn="r"/>
                      <a:r>
                        <a:rPr lang="en-US" sz="1400" dirty="0">
                          <a:solidFill>
                            <a:schemeClr val="tx1"/>
                          </a:solidFill>
                          <a:latin typeface="Segoe UI Semibold" panose="020B0702040204020203" pitchFamily="34" charset="0"/>
                          <a:cs typeface="Segoe UI Semibold" panose="020B0702040204020203" pitchFamily="34" charset="0"/>
                        </a:rPr>
                        <a:t>Administration</a:t>
                      </a:r>
                    </a:p>
                  </a:txBody>
                  <a:tcPr marL="89642" marR="89642" marT="44821" marB="44821">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2058349340"/>
                  </a:ext>
                </a:extLst>
              </a:tr>
              <a:tr h="377145">
                <a:tc>
                  <a:txBody>
                    <a:bodyPr/>
                    <a:lstStyle/>
                    <a:p>
                      <a:pPr algn="r"/>
                      <a:r>
                        <a:rPr lang="en-US" sz="1400" dirty="0">
                          <a:solidFill>
                            <a:schemeClr val="tx1"/>
                          </a:solidFill>
                          <a:latin typeface="Segoe UI Semibold" panose="020B0702040204020203" pitchFamily="34" charset="0"/>
                          <a:cs typeface="Segoe UI Semibold" panose="020B0702040204020203" pitchFamily="34" charset="0"/>
                        </a:rPr>
                        <a:t>Applications</a:t>
                      </a:r>
                    </a:p>
                  </a:txBody>
                  <a:tcPr marL="89642" marR="89642" marT="44821" marB="44821">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endParaRPr lang="en-US" sz="170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solidFill>
                  </a:tcPr>
                </a:tc>
                <a:extLst>
                  <a:ext uri="{0D108BD9-81ED-4DB2-BD59-A6C34878D82A}">
                    <a16:rowId xmlns:a16="http://schemas.microsoft.com/office/drawing/2014/main" val="2533332766"/>
                  </a:ext>
                </a:extLst>
              </a:tr>
              <a:tr h="377145">
                <a:tc>
                  <a:txBody>
                    <a:bodyPr/>
                    <a:lstStyle/>
                    <a:p>
                      <a:pPr algn="r"/>
                      <a:r>
                        <a:rPr lang="en-US" sz="1400" dirty="0">
                          <a:solidFill>
                            <a:schemeClr val="tx1"/>
                          </a:solidFill>
                          <a:latin typeface="Segoe UI Semibold" panose="020B0702040204020203" pitchFamily="34" charset="0"/>
                          <a:cs typeface="Segoe UI Semibold" panose="020B0702040204020203" pitchFamily="34" charset="0"/>
                        </a:rPr>
                        <a:t>Data</a:t>
                      </a:r>
                    </a:p>
                  </a:txBody>
                  <a:tcPr marL="89642" marR="89642" marT="44821" marB="44821">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endParaRPr lang="en-US" sz="170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solidFill>
                  </a:tcPr>
                </a:tc>
                <a:extLst>
                  <a:ext uri="{0D108BD9-81ED-4DB2-BD59-A6C34878D82A}">
                    <a16:rowId xmlns:a16="http://schemas.microsoft.com/office/drawing/2014/main" val="375407404"/>
                  </a:ext>
                </a:extLst>
              </a:tr>
              <a:tr h="377145">
                <a:tc>
                  <a:txBody>
                    <a:bodyPr/>
                    <a:lstStyle/>
                    <a:p>
                      <a:pPr algn="r"/>
                      <a:r>
                        <a:rPr lang="en-US" sz="1400" dirty="0">
                          <a:solidFill>
                            <a:schemeClr val="tx1"/>
                          </a:solidFill>
                          <a:latin typeface="Segoe UI Semibold" panose="020B0702040204020203" pitchFamily="34" charset="0"/>
                          <a:cs typeface="Segoe UI Semibold" panose="020B0702040204020203" pitchFamily="34" charset="0"/>
                        </a:rPr>
                        <a:t>Runtime</a:t>
                      </a:r>
                    </a:p>
                  </a:txBody>
                  <a:tcPr marL="89642" marR="89642" marT="44821" marB="44821">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endParaRPr lang="en-US" sz="170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solidFill>
                  </a:tcPr>
                </a:tc>
                <a:tc>
                  <a:txBody>
                    <a:bodyPr/>
                    <a:lstStyle/>
                    <a:p>
                      <a:endParaRPr lang="en-US" sz="170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solidFill>
                  </a:tcPr>
                </a:tc>
                <a:extLst>
                  <a:ext uri="{0D108BD9-81ED-4DB2-BD59-A6C34878D82A}">
                    <a16:rowId xmlns:a16="http://schemas.microsoft.com/office/drawing/2014/main" val="1145338461"/>
                  </a:ext>
                </a:extLst>
              </a:tr>
              <a:tr h="377145">
                <a:tc>
                  <a:txBody>
                    <a:bodyPr/>
                    <a:lstStyle/>
                    <a:p>
                      <a:pPr algn="r"/>
                      <a:r>
                        <a:rPr lang="en-US" sz="1400" dirty="0">
                          <a:solidFill>
                            <a:schemeClr val="tx1"/>
                          </a:solidFill>
                          <a:latin typeface="Segoe UI Semibold" panose="020B0702040204020203" pitchFamily="34" charset="0"/>
                          <a:cs typeface="Segoe UI Semibold" panose="020B0702040204020203" pitchFamily="34" charset="0"/>
                        </a:rPr>
                        <a:t>Middleware</a:t>
                      </a:r>
                    </a:p>
                  </a:txBody>
                  <a:tcPr marL="89642" marR="89642" marT="44821" marB="44821">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endParaRPr lang="en-US" sz="170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solidFill>
                  </a:tcPr>
                </a:tc>
                <a:tc>
                  <a:txBody>
                    <a:bodyPr/>
                    <a:lstStyle/>
                    <a:p>
                      <a:endParaRPr lang="en-US" sz="170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solidFill>
                  </a:tcPr>
                </a:tc>
                <a:extLst>
                  <a:ext uri="{0D108BD9-81ED-4DB2-BD59-A6C34878D82A}">
                    <a16:rowId xmlns:a16="http://schemas.microsoft.com/office/drawing/2014/main" val="3439370001"/>
                  </a:ext>
                </a:extLst>
              </a:tr>
              <a:tr h="377145">
                <a:tc>
                  <a:txBody>
                    <a:bodyPr/>
                    <a:lstStyle/>
                    <a:p>
                      <a:pPr algn="r"/>
                      <a:r>
                        <a:rPr lang="en-US" sz="1400" dirty="0">
                          <a:solidFill>
                            <a:schemeClr val="tx1"/>
                          </a:solidFill>
                          <a:latin typeface="Segoe UI Semibold" panose="020B0702040204020203" pitchFamily="34" charset="0"/>
                          <a:cs typeface="Segoe UI Semibold" panose="020B0702040204020203" pitchFamily="34" charset="0"/>
                        </a:rPr>
                        <a:t>O/S</a:t>
                      </a:r>
                    </a:p>
                  </a:txBody>
                  <a:tcPr marL="89642" marR="89642" marT="44821" marB="44821">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endParaRPr lang="en-US" sz="170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solidFill>
                  </a:tcPr>
                </a:tc>
                <a:tc>
                  <a:txBody>
                    <a:bodyPr/>
                    <a:lstStyle/>
                    <a:p>
                      <a:endParaRPr lang="en-US" sz="170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solidFill>
                  </a:tcPr>
                </a:tc>
                <a:extLst>
                  <a:ext uri="{0D108BD9-81ED-4DB2-BD59-A6C34878D82A}">
                    <a16:rowId xmlns:a16="http://schemas.microsoft.com/office/drawing/2014/main" val="1005327592"/>
                  </a:ext>
                </a:extLst>
              </a:tr>
              <a:tr h="377145">
                <a:tc>
                  <a:txBody>
                    <a:bodyPr/>
                    <a:lstStyle/>
                    <a:p>
                      <a:pPr algn="r"/>
                      <a:r>
                        <a:rPr lang="en-US" sz="1400" dirty="0">
                          <a:solidFill>
                            <a:schemeClr val="tx1"/>
                          </a:solidFill>
                          <a:latin typeface="Segoe UI Semibold" panose="020B0702040204020203" pitchFamily="34" charset="0"/>
                          <a:cs typeface="Segoe UI Semibold" panose="020B0702040204020203" pitchFamily="34" charset="0"/>
                        </a:rPr>
                        <a:t>Virtualization</a:t>
                      </a:r>
                    </a:p>
                  </a:txBody>
                  <a:tcPr marL="89642" marR="89642" marT="44821" marB="44821">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endParaRPr lang="en-US" sz="170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solidFill>
                  </a:tcPr>
                </a:tc>
                <a:tc>
                  <a:txBody>
                    <a:bodyPr/>
                    <a:lstStyle/>
                    <a:p>
                      <a:endParaRPr lang="en-US" sz="170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solidFill>
                  </a:tcPr>
                </a:tc>
                <a:tc>
                  <a:txBody>
                    <a:bodyPr/>
                    <a:lstStyle/>
                    <a:p>
                      <a:endParaRPr lang="en-US" sz="170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solidFill>
                  </a:tcPr>
                </a:tc>
                <a:extLst>
                  <a:ext uri="{0D108BD9-81ED-4DB2-BD59-A6C34878D82A}">
                    <a16:rowId xmlns:a16="http://schemas.microsoft.com/office/drawing/2014/main" val="3389561451"/>
                  </a:ext>
                </a:extLst>
              </a:tr>
              <a:tr h="377145">
                <a:tc>
                  <a:txBody>
                    <a:bodyPr/>
                    <a:lstStyle/>
                    <a:p>
                      <a:pPr algn="r"/>
                      <a:r>
                        <a:rPr lang="en-US" sz="1400" dirty="0">
                          <a:solidFill>
                            <a:schemeClr val="tx1"/>
                          </a:solidFill>
                          <a:latin typeface="Segoe UI Semibold" panose="020B0702040204020203" pitchFamily="34" charset="0"/>
                          <a:cs typeface="Segoe UI Semibold" panose="020B0702040204020203" pitchFamily="34" charset="0"/>
                        </a:rPr>
                        <a:t>Servers</a:t>
                      </a:r>
                    </a:p>
                  </a:txBody>
                  <a:tcPr marL="89642" marR="89642" marT="44821" marB="44821">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endParaRPr lang="en-US" sz="170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solidFill>
                  </a:tcPr>
                </a:tc>
                <a:tc>
                  <a:txBody>
                    <a:bodyPr/>
                    <a:lstStyle/>
                    <a:p>
                      <a:endParaRPr lang="en-US" sz="170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solidFill>
                  </a:tcPr>
                </a:tc>
                <a:tc>
                  <a:txBody>
                    <a:bodyPr/>
                    <a:lstStyle/>
                    <a:p>
                      <a:endParaRPr lang="en-US" sz="170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solidFill>
                  </a:tcPr>
                </a:tc>
                <a:extLst>
                  <a:ext uri="{0D108BD9-81ED-4DB2-BD59-A6C34878D82A}">
                    <a16:rowId xmlns:a16="http://schemas.microsoft.com/office/drawing/2014/main" val="2394769230"/>
                  </a:ext>
                </a:extLst>
              </a:tr>
              <a:tr h="377145">
                <a:tc>
                  <a:txBody>
                    <a:bodyPr/>
                    <a:lstStyle/>
                    <a:p>
                      <a:pPr algn="r"/>
                      <a:r>
                        <a:rPr lang="en-US" sz="1400" dirty="0">
                          <a:solidFill>
                            <a:schemeClr val="tx1"/>
                          </a:solidFill>
                          <a:latin typeface="Segoe UI Semibold" panose="020B0702040204020203" pitchFamily="34" charset="0"/>
                          <a:cs typeface="Segoe UI Semibold" panose="020B0702040204020203" pitchFamily="34" charset="0"/>
                        </a:rPr>
                        <a:t>Storage</a:t>
                      </a:r>
                    </a:p>
                  </a:txBody>
                  <a:tcPr marL="89642" marR="89642" marT="44821" marB="44821">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endParaRPr lang="en-US" sz="170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solidFill>
                  </a:tcPr>
                </a:tc>
                <a:tc>
                  <a:txBody>
                    <a:bodyPr/>
                    <a:lstStyle/>
                    <a:p>
                      <a:endParaRPr lang="en-US" sz="170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solidFill>
                  </a:tcPr>
                </a:tc>
                <a:tc>
                  <a:txBody>
                    <a:bodyPr/>
                    <a:lstStyle/>
                    <a:p>
                      <a:endParaRPr lang="en-US" sz="170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solidFill>
                  </a:tcPr>
                </a:tc>
                <a:extLst>
                  <a:ext uri="{0D108BD9-81ED-4DB2-BD59-A6C34878D82A}">
                    <a16:rowId xmlns:a16="http://schemas.microsoft.com/office/drawing/2014/main" val="1035027167"/>
                  </a:ext>
                </a:extLst>
              </a:tr>
              <a:tr h="377145">
                <a:tc>
                  <a:txBody>
                    <a:bodyPr/>
                    <a:lstStyle/>
                    <a:p>
                      <a:pPr algn="r"/>
                      <a:r>
                        <a:rPr lang="en-US" sz="1400" dirty="0">
                          <a:solidFill>
                            <a:schemeClr val="tx1"/>
                          </a:solidFill>
                          <a:latin typeface="Segoe UI Semibold" panose="020B0702040204020203" pitchFamily="34" charset="0"/>
                          <a:cs typeface="Segoe UI Semibold" panose="020B0702040204020203" pitchFamily="34" charset="0"/>
                        </a:rPr>
                        <a:t>Networking</a:t>
                      </a:r>
                    </a:p>
                  </a:txBody>
                  <a:tcPr marL="89642" marR="89642" marT="44821" marB="44821">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solidFill>
                  </a:tcPr>
                </a:tc>
                <a:tc>
                  <a:txBody>
                    <a:bodyPr/>
                    <a:lstStyle/>
                    <a:p>
                      <a:endParaRPr lang="en-US" sz="170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solidFill>
                  </a:tcPr>
                </a:tc>
                <a:tc>
                  <a:txBody>
                    <a:bodyPr/>
                    <a:lstStyle/>
                    <a:p>
                      <a:endParaRPr lang="en-US" sz="1700" dirty="0"/>
                    </a:p>
                  </a:txBody>
                  <a:tcPr marL="89642" marR="89642" marT="44821" marB="448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solidFill>
                  </a:tcPr>
                </a:tc>
                <a:extLst>
                  <a:ext uri="{0D108BD9-81ED-4DB2-BD59-A6C34878D82A}">
                    <a16:rowId xmlns:a16="http://schemas.microsoft.com/office/drawing/2014/main" val="4279513233"/>
                  </a:ext>
                </a:extLst>
              </a:tr>
            </a:tbl>
          </a:graphicData>
        </a:graphic>
      </p:graphicFrame>
      <p:grpSp>
        <p:nvGrpSpPr>
          <p:cNvPr id="6" name="Group 5"/>
          <p:cNvGrpSpPr/>
          <p:nvPr/>
        </p:nvGrpSpPr>
        <p:grpSpPr>
          <a:xfrm>
            <a:off x="11164062" y="1695574"/>
            <a:ext cx="717140" cy="837001"/>
            <a:chOff x="11233506" y="1601346"/>
            <a:chExt cx="731520" cy="853785"/>
          </a:xfrm>
        </p:grpSpPr>
        <p:sp>
          <p:nvSpPr>
            <p:cNvPr id="86" name="TextBox 85"/>
            <p:cNvSpPr txBox="1"/>
            <p:nvPr/>
          </p:nvSpPr>
          <p:spPr>
            <a:xfrm>
              <a:off x="11233506" y="2118116"/>
              <a:ext cx="731520" cy="337015"/>
            </a:xfrm>
            <a:prstGeom prst="rect">
              <a:avLst/>
            </a:prstGeom>
            <a:noFill/>
          </p:spPr>
          <p:txBody>
            <a:bodyPr wrap="square" lIns="89642" tIns="89642" rIns="89642" bIns="89642" rtlCol="0" anchor="ctr">
              <a:spAutoFit/>
            </a:bodyPr>
            <a:lstStyle/>
            <a:p>
              <a:pPr marL="0" marR="0" lvl="0" indent="0" algn="ctr" defTabSz="896386" rtl="0" eaLnBrk="1" fontAlgn="auto" latinLnBrk="0" hangingPunct="1">
                <a:lnSpc>
                  <a:spcPct val="90000"/>
                </a:lnSpc>
                <a:spcBef>
                  <a:spcPts val="0"/>
                </a:spcBef>
                <a:spcAft>
                  <a:spcPts val="0"/>
                </a:spcAft>
                <a:buClrTx/>
                <a:buSzTx/>
                <a:buFontTx/>
                <a:buNone/>
                <a:tabLst/>
                <a:defRPr/>
              </a:pPr>
              <a:r>
                <a:rPr kumimoji="0" lang="en-US" sz="1078" b="0" i="0" u="none" strike="noStrike" kern="0" cap="none" spc="0" normalizeH="0" baseline="0" noProof="0" dirty="0">
                  <a:ln>
                    <a:noFill/>
                  </a:ln>
                  <a:effectLst/>
                  <a:uLnTx/>
                  <a:uFillTx/>
                  <a:latin typeface="Segoe UI Semibold" panose="020B0702040204020203" pitchFamily="34" charset="0"/>
                  <a:ea typeface="+mn-ea"/>
                  <a:cs typeface="Segoe UI Semibold" panose="020B0702040204020203" pitchFamily="34" charset="0"/>
                </a:rPr>
                <a:t>SaaS</a:t>
              </a:r>
            </a:p>
          </p:txBody>
        </p:sp>
        <p:grpSp>
          <p:nvGrpSpPr>
            <p:cNvPr id="102" name="Group 101"/>
            <p:cNvGrpSpPr/>
            <p:nvPr/>
          </p:nvGrpSpPr>
          <p:grpSpPr>
            <a:xfrm>
              <a:off x="11359789" y="1601346"/>
              <a:ext cx="478956" cy="478956"/>
              <a:chOff x="10210800" y="1483458"/>
              <a:chExt cx="914400" cy="914400"/>
            </a:xfrm>
          </p:grpSpPr>
          <p:sp>
            <p:nvSpPr>
              <p:cNvPr id="103" name="Oval 102"/>
              <p:cNvSpPr/>
              <p:nvPr/>
            </p:nvSpPr>
            <p:spPr bwMode="auto">
              <a:xfrm>
                <a:off x="10210800" y="1483458"/>
                <a:ext cx="914400" cy="914400"/>
              </a:xfrm>
              <a:prstGeom prst="ellipse">
                <a:avLst/>
              </a:prstGeom>
              <a:solidFill>
                <a:schemeClr val="tx2"/>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solidFill>
                    <a:prstClr val="white"/>
                  </a:solidFill>
                  <a:effectLst/>
                  <a:uLnTx/>
                  <a:uFillTx/>
                  <a:latin typeface="Segoe UI"/>
                  <a:ea typeface="Segoe UI" pitchFamily="34" charset="0"/>
                  <a:cs typeface="Segoe UI" pitchFamily="34" charset="0"/>
                </a:endParaRPr>
              </a:p>
            </p:txBody>
          </p:sp>
          <p:grpSp>
            <p:nvGrpSpPr>
              <p:cNvPr id="104" name="Group 103"/>
              <p:cNvGrpSpPr/>
              <p:nvPr/>
            </p:nvGrpSpPr>
            <p:grpSpPr>
              <a:xfrm>
                <a:off x="10377170" y="1649828"/>
                <a:ext cx="581660" cy="581660"/>
                <a:chOff x="10364470" y="1633596"/>
                <a:chExt cx="581660" cy="581660"/>
              </a:xfrm>
            </p:grpSpPr>
            <p:pic>
              <p:nvPicPr>
                <p:cNvPr id="105" name="Picture 104"/>
                <p:cNvPicPr>
                  <a:picLocks noChangeAspect="1"/>
                </p:cNvPicPr>
                <p:nvPr/>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0364470" y="1633596"/>
                  <a:ext cx="581660" cy="581660"/>
                </a:xfrm>
                <a:prstGeom prst="rect">
                  <a:avLst/>
                </a:prstGeom>
              </p:spPr>
            </p:pic>
            <p:sp>
              <p:nvSpPr>
                <p:cNvPr id="106" name="Up Arrow 105"/>
                <p:cNvSpPr/>
                <p:nvPr/>
              </p:nvSpPr>
              <p:spPr bwMode="auto">
                <a:xfrm rot="19620000">
                  <a:off x="10612658" y="1827497"/>
                  <a:ext cx="140752" cy="329264"/>
                </a:xfrm>
                <a:prstGeom prst="upArrow">
                  <a:avLst>
                    <a:gd name="adj1" fmla="val 16166"/>
                    <a:gd name="adj2" fmla="val 141959"/>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err="1">
                    <a:ln>
                      <a:noFill/>
                    </a:ln>
                    <a:solidFill>
                      <a:prstClr val="white"/>
                    </a:solidFill>
                    <a:effectLst/>
                    <a:uLnTx/>
                    <a:uFillTx/>
                    <a:latin typeface="Segoe UI"/>
                    <a:ea typeface="Segoe UI" pitchFamily="34" charset="0"/>
                    <a:cs typeface="Segoe UI" pitchFamily="34" charset="0"/>
                  </a:endParaRPr>
                </a:p>
              </p:txBody>
            </p:sp>
          </p:grpSp>
        </p:grpSp>
      </p:grpSp>
      <p:sp>
        <p:nvSpPr>
          <p:cNvPr id="24" name="Title 23"/>
          <p:cNvSpPr>
            <a:spLocks noGrp="1"/>
          </p:cNvSpPr>
          <p:nvPr>
            <p:ph type="title"/>
          </p:nvPr>
        </p:nvSpPr>
        <p:spPr/>
        <p:txBody>
          <a:bodyPr/>
          <a:lstStyle/>
          <a:p>
            <a:r>
              <a:rPr lang="en-US" dirty="0"/>
              <a:t>Cloud Services Security is a Shared Responsibility</a:t>
            </a:r>
          </a:p>
        </p:txBody>
      </p:sp>
      <p:sp>
        <p:nvSpPr>
          <p:cNvPr id="115" name="Rectangle: Rounded Corners 114"/>
          <p:cNvSpPr/>
          <p:nvPr/>
        </p:nvSpPr>
        <p:spPr bwMode="auto">
          <a:xfrm>
            <a:off x="269240" y="1427647"/>
            <a:ext cx="7343663" cy="4967688"/>
          </a:xfrm>
          <a:prstGeom prst="roundRect">
            <a:avLst/>
          </a:prstGeom>
          <a:noFill/>
          <a:ln w="9525" cap="flat" cmpd="sng" algn="ctr">
            <a:noFill/>
            <a:prstDash val="solid"/>
            <a:headEnd type="none" w="med" len="med"/>
            <a:tailEnd type="none" w="med" len="med"/>
          </a:ln>
          <a:effectLst/>
        </p:spPr>
        <p:txBody>
          <a:bodyPr vert="horz" wrap="square" lIns="89642" tIns="179285" rIns="1165352" bIns="44821" numCol="1" rtlCol="0" anchor="t" anchorCtr="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224097" marR="0" lvl="0" indent="-224097" algn="l" defTabSz="896043" rtl="0" eaLnBrk="1" fontAlgn="auto" latinLnBrk="0" hangingPunct="1">
              <a:lnSpc>
                <a:spcPct val="100000"/>
              </a:lnSpc>
              <a:spcBef>
                <a:spcPts val="1176"/>
              </a:spcBef>
              <a:spcAft>
                <a:spcPts val="0"/>
              </a:spcAft>
              <a:buClrTx/>
              <a:buSzTx/>
              <a:buFont typeface="Arial" panose="020B0604020202020204" pitchFamily="34" charset="0"/>
              <a:buChar char="•"/>
              <a:tabLst/>
              <a:defRPr/>
            </a:pPr>
            <a:endParaRPr kumimoji="0" lang="en-IN" sz="1765" b="0" i="0" u="none" strike="noStrike" kern="1200" cap="none" spc="0" normalizeH="0" baseline="0" noProof="0">
              <a:ln>
                <a:noFill/>
              </a:ln>
              <a:solidFill>
                <a:srgbClr val="505050"/>
              </a:solidFill>
              <a:effectLst/>
              <a:uLnTx/>
              <a:uFillTx/>
              <a:latin typeface="Segoe UI"/>
              <a:ea typeface="Segoe UI" panose="020B0502040204020203" pitchFamily="34" charset="0"/>
              <a:cs typeface="Segoe UI" panose="020B0502040204020203" pitchFamily="34" charset="0"/>
            </a:endParaRPr>
          </a:p>
        </p:txBody>
      </p:sp>
      <p:sp>
        <p:nvSpPr>
          <p:cNvPr id="7" name="Freeform 6">
            <a:extLst>
              <a:ext uri="{FF2B5EF4-FFF2-40B4-BE49-F238E27FC236}">
                <a16:creationId xmlns:a16="http://schemas.microsoft.com/office/drawing/2014/main" id="{921D75D3-696F-AB52-A28A-6DA84FF034E2}"/>
              </a:ext>
            </a:extLst>
          </p:cNvPr>
          <p:cNvSpPr/>
          <p:nvPr/>
        </p:nvSpPr>
        <p:spPr bwMode="auto">
          <a:xfrm>
            <a:off x="2745489" y="2411327"/>
            <a:ext cx="1535619" cy="3000328"/>
          </a:xfrm>
          <a:custGeom>
            <a:avLst/>
            <a:gdLst>
              <a:gd name="connsiteX0" fmla="*/ 767810 w 1535619"/>
              <a:gd name="connsiteY0" fmla="*/ 0 h 3000328"/>
              <a:gd name="connsiteX1" fmla="*/ 861016 w 1535619"/>
              <a:gd name="connsiteY1" fmla="*/ 69699 h 3000328"/>
              <a:gd name="connsiteX2" fmla="*/ 1535619 w 1535619"/>
              <a:gd name="connsiteY2" fmla="*/ 1500164 h 3000328"/>
              <a:gd name="connsiteX3" fmla="*/ 861016 w 1535619"/>
              <a:gd name="connsiteY3" fmla="*/ 2930629 h 3000328"/>
              <a:gd name="connsiteX4" fmla="*/ 767810 w 1535619"/>
              <a:gd name="connsiteY4" fmla="*/ 3000328 h 3000328"/>
              <a:gd name="connsiteX5" fmla="*/ 674603 w 1535619"/>
              <a:gd name="connsiteY5" fmla="*/ 2930629 h 3000328"/>
              <a:gd name="connsiteX6" fmla="*/ 0 w 1535619"/>
              <a:gd name="connsiteY6" fmla="*/ 1500164 h 3000328"/>
              <a:gd name="connsiteX7" fmla="*/ 674603 w 1535619"/>
              <a:gd name="connsiteY7" fmla="*/ 69699 h 3000328"/>
              <a:gd name="connsiteX8" fmla="*/ 767810 w 1535619"/>
              <a:gd name="connsiteY8" fmla="*/ 0 h 3000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5619" h="3000328">
                <a:moveTo>
                  <a:pt x="767810" y="0"/>
                </a:moveTo>
                <a:lnTo>
                  <a:pt x="861016" y="69699"/>
                </a:lnTo>
                <a:cubicBezTo>
                  <a:pt x="1273013" y="409709"/>
                  <a:pt x="1535619" y="924269"/>
                  <a:pt x="1535619" y="1500164"/>
                </a:cubicBezTo>
                <a:cubicBezTo>
                  <a:pt x="1535619" y="2076059"/>
                  <a:pt x="1273013" y="2590619"/>
                  <a:pt x="861016" y="2930629"/>
                </a:cubicBezTo>
                <a:lnTo>
                  <a:pt x="767810" y="3000328"/>
                </a:lnTo>
                <a:lnTo>
                  <a:pt x="674603" y="2930629"/>
                </a:lnTo>
                <a:cubicBezTo>
                  <a:pt x="262606" y="2590619"/>
                  <a:pt x="0" y="2076059"/>
                  <a:pt x="0" y="1500164"/>
                </a:cubicBezTo>
                <a:cubicBezTo>
                  <a:pt x="0" y="924269"/>
                  <a:pt x="262606" y="409709"/>
                  <a:pt x="674603" y="69699"/>
                </a:cubicBezTo>
                <a:lnTo>
                  <a:pt x="767810" y="0"/>
                </a:lnTo>
                <a:close/>
              </a:path>
            </a:pathLst>
          </a:custGeom>
          <a:solidFill>
            <a:srgbClr val="003C6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2599632"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Freeform 4">
            <a:extLst>
              <a:ext uri="{FF2B5EF4-FFF2-40B4-BE49-F238E27FC236}">
                <a16:creationId xmlns:a16="http://schemas.microsoft.com/office/drawing/2014/main" id="{1457F57F-BE4B-42A6-EDFE-3747D34AA95A}"/>
              </a:ext>
            </a:extLst>
          </p:cNvPr>
          <p:cNvSpPr/>
          <p:nvPr/>
        </p:nvSpPr>
        <p:spPr bwMode="auto">
          <a:xfrm>
            <a:off x="573552" y="2057713"/>
            <a:ext cx="2939747" cy="3707556"/>
          </a:xfrm>
          <a:custGeom>
            <a:avLst/>
            <a:gdLst>
              <a:gd name="connsiteX0" fmla="*/ 1853778 w 2939747"/>
              <a:gd name="connsiteY0" fmla="*/ 0 h 3707556"/>
              <a:gd name="connsiteX1" fmla="*/ 2890243 w 2939747"/>
              <a:gd name="connsiteY1" fmla="*/ 316596 h 3707556"/>
              <a:gd name="connsiteX2" fmla="*/ 2939747 w 2939747"/>
              <a:gd name="connsiteY2" fmla="*/ 353614 h 3707556"/>
              <a:gd name="connsiteX3" fmla="*/ 2846540 w 2939747"/>
              <a:gd name="connsiteY3" fmla="*/ 423313 h 3707556"/>
              <a:gd name="connsiteX4" fmla="*/ 2171937 w 2939747"/>
              <a:gd name="connsiteY4" fmla="*/ 1853778 h 3707556"/>
              <a:gd name="connsiteX5" fmla="*/ 2846540 w 2939747"/>
              <a:gd name="connsiteY5" fmla="*/ 3284243 h 3707556"/>
              <a:gd name="connsiteX6" fmla="*/ 2939747 w 2939747"/>
              <a:gd name="connsiteY6" fmla="*/ 3353942 h 3707556"/>
              <a:gd name="connsiteX7" fmla="*/ 2890243 w 2939747"/>
              <a:gd name="connsiteY7" fmla="*/ 3390960 h 3707556"/>
              <a:gd name="connsiteX8" fmla="*/ 1853778 w 2939747"/>
              <a:gd name="connsiteY8" fmla="*/ 3707556 h 3707556"/>
              <a:gd name="connsiteX9" fmla="*/ 0 w 2939747"/>
              <a:gd name="connsiteY9" fmla="*/ 1853778 h 3707556"/>
              <a:gd name="connsiteX10" fmla="*/ 1853778 w 2939747"/>
              <a:gd name="connsiteY10" fmla="*/ 0 h 3707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39747" h="3707556">
                <a:moveTo>
                  <a:pt x="1853778" y="0"/>
                </a:moveTo>
                <a:cubicBezTo>
                  <a:pt x="2237708" y="0"/>
                  <a:pt x="2594378" y="116714"/>
                  <a:pt x="2890243" y="316596"/>
                </a:cubicBezTo>
                <a:lnTo>
                  <a:pt x="2939747" y="353614"/>
                </a:lnTo>
                <a:lnTo>
                  <a:pt x="2846540" y="423313"/>
                </a:lnTo>
                <a:cubicBezTo>
                  <a:pt x="2434543" y="763323"/>
                  <a:pt x="2171937" y="1277883"/>
                  <a:pt x="2171937" y="1853778"/>
                </a:cubicBezTo>
                <a:cubicBezTo>
                  <a:pt x="2171937" y="2429673"/>
                  <a:pt x="2434543" y="2944233"/>
                  <a:pt x="2846540" y="3284243"/>
                </a:cubicBezTo>
                <a:lnTo>
                  <a:pt x="2939747" y="3353942"/>
                </a:lnTo>
                <a:lnTo>
                  <a:pt x="2890243" y="3390960"/>
                </a:lnTo>
                <a:cubicBezTo>
                  <a:pt x="2594378" y="3590842"/>
                  <a:pt x="2237708" y="3707556"/>
                  <a:pt x="1853778" y="3707556"/>
                </a:cubicBezTo>
                <a:cubicBezTo>
                  <a:pt x="829965" y="3707556"/>
                  <a:pt x="0" y="2877591"/>
                  <a:pt x="0" y="1853778"/>
                </a:cubicBezTo>
                <a:cubicBezTo>
                  <a:pt x="0" y="829965"/>
                  <a:pt x="829965" y="0"/>
                  <a:pt x="1853778" y="0"/>
                </a:cubicBezTo>
                <a:close/>
              </a:path>
            </a:pathLst>
          </a:cu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2599632"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 name="Freeform 2">
            <a:extLst>
              <a:ext uri="{FF2B5EF4-FFF2-40B4-BE49-F238E27FC236}">
                <a16:creationId xmlns:a16="http://schemas.microsoft.com/office/drawing/2014/main" id="{A4AE07DB-6BA2-CFBD-B092-E74B11766B62}"/>
              </a:ext>
            </a:extLst>
          </p:cNvPr>
          <p:cNvSpPr/>
          <p:nvPr/>
        </p:nvSpPr>
        <p:spPr bwMode="auto">
          <a:xfrm>
            <a:off x="3513298" y="2057713"/>
            <a:ext cx="2939746" cy="3707556"/>
          </a:xfrm>
          <a:custGeom>
            <a:avLst/>
            <a:gdLst>
              <a:gd name="connsiteX0" fmla="*/ 1085968 w 2939746"/>
              <a:gd name="connsiteY0" fmla="*/ 0 h 3707556"/>
              <a:gd name="connsiteX1" fmla="*/ 2939746 w 2939746"/>
              <a:gd name="connsiteY1" fmla="*/ 1853778 h 3707556"/>
              <a:gd name="connsiteX2" fmla="*/ 1085968 w 2939746"/>
              <a:gd name="connsiteY2" fmla="*/ 3707556 h 3707556"/>
              <a:gd name="connsiteX3" fmla="*/ 49503 w 2939746"/>
              <a:gd name="connsiteY3" fmla="*/ 3390960 h 3707556"/>
              <a:gd name="connsiteX4" fmla="*/ 0 w 2939746"/>
              <a:gd name="connsiteY4" fmla="*/ 3353942 h 3707556"/>
              <a:gd name="connsiteX5" fmla="*/ 93206 w 2939746"/>
              <a:gd name="connsiteY5" fmla="*/ 3284243 h 3707556"/>
              <a:gd name="connsiteX6" fmla="*/ 767809 w 2939746"/>
              <a:gd name="connsiteY6" fmla="*/ 1853778 h 3707556"/>
              <a:gd name="connsiteX7" fmla="*/ 93206 w 2939746"/>
              <a:gd name="connsiteY7" fmla="*/ 423313 h 3707556"/>
              <a:gd name="connsiteX8" fmla="*/ 0 w 2939746"/>
              <a:gd name="connsiteY8" fmla="*/ 353614 h 3707556"/>
              <a:gd name="connsiteX9" fmla="*/ 49503 w 2939746"/>
              <a:gd name="connsiteY9" fmla="*/ 316596 h 3707556"/>
              <a:gd name="connsiteX10" fmla="*/ 1085968 w 2939746"/>
              <a:gd name="connsiteY10" fmla="*/ 0 h 3707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39746" h="3707556">
                <a:moveTo>
                  <a:pt x="1085968" y="0"/>
                </a:moveTo>
                <a:cubicBezTo>
                  <a:pt x="2109781" y="0"/>
                  <a:pt x="2939746" y="829965"/>
                  <a:pt x="2939746" y="1853778"/>
                </a:cubicBezTo>
                <a:cubicBezTo>
                  <a:pt x="2939746" y="2877591"/>
                  <a:pt x="2109781" y="3707556"/>
                  <a:pt x="1085968" y="3707556"/>
                </a:cubicBezTo>
                <a:cubicBezTo>
                  <a:pt x="702038" y="3707556"/>
                  <a:pt x="345368" y="3590842"/>
                  <a:pt x="49503" y="3390960"/>
                </a:cubicBezTo>
                <a:lnTo>
                  <a:pt x="0" y="3353942"/>
                </a:lnTo>
                <a:lnTo>
                  <a:pt x="93206" y="3284243"/>
                </a:lnTo>
                <a:cubicBezTo>
                  <a:pt x="505203" y="2944233"/>
                  <a:pt x="767809" y="2429673"/>
                  <a:pt x="767809" y="1853778"/>
                </a:cubicBezTo>
                <a:cubicBezTo>
                  <a:pt x="767809" y="1277883"/>
                  <a:pt x="505203" y="763323"/>
                  <a:pt x="93206" y="423313"/>
                </a:cubicBezTo>
                <a:lnTo>
                  <a:pt x="0" y="353614"/>
                </a:lnTo>
                <a:lnTo>
                  <a:pt x="49503" y="316596"/>
                </a:lnTo>
                <a:cubicBezTo>
                  <a:pt x="345368" y="116714"/>
                  <a:pt x="702038" y="0"/>
                  <a:pt x="1085968" y="0"/>
                </a:cubicBezTo>
                <a:close/>
              </a:path>
            </a:pathLst>
          </a:cu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2599632"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 name="TextBox 11"/>
          <p:cNvSpPr txBox="1"/>
          <p:nvPr/>
        </p:nvSpPr>
        <p:spPr>
          <a:xfrm>
            <a:off x="2588379" y="2911269"/>
            <a:ext cx="1852464" cy="2000126"/>
          </a:xfrm>
          <a:prstGeom prst="rect">
            <a:avLst/>
          </a:prstGeom>
          <a:noFill/>
        </p:spPr>
        <p:txBody>
          <a:bodyPr wrap="square" lIns="179285" tIns="143428" rIns="179285" bIns="143428" rtlCol="0">
            <a:spAutoFit/>
          </a:bodyPr>
          <a:lstStyle/>
          <a:p>
            <a:pPr marL="0" marR="0" lvl="0" indent="0" algn="ctr" defTabSz="896386" rtl="0" eaLnBrk="1" fontAlgn="auto" latinLnBrk="0" hangingPunct="1">
              <a:lnSpc>
                <a:spcPct val="90000"/>
              </a:lnSpc>
              <a:spcBef>
                <a:spcPts val="0"/>
              </a:spcBef>
              <a:spcAft>
                <a:spcPts val="588"/>
              </a:spcAft>
              <a:buClrTx/>
              <a:buSzTx/>
              <a:buFontTx/>
              <a:buNone/>
              <a:tabLst/>
              <a:defRPr/>
            </a:pPr>
            <a:r>
              <a:rPr kumimoji="0" lang="en-US" sz="1372" b="1" i="0" u="none" strike="noStrike" kern="0" cap="none" spc="0" normalizeH="0" baseline="0" noProof="0" dirty="0">
                <a:ln>
                  <a:noFill/>
                </a:ln>
                <a:solidFill>
                  <a:schemeClr val="bg1"/>
                </a:solidFill>
                <a:effectLst/>
                <a:uLnTx/>
                <a:uFillTx/>
                <a:latin typeface="Segoe UI Semibold" panose="020B0702040204020203" pitchFamily="34" charset="0"/>
                <a:ea typeface="+mn-ea"/>
                <a:cs typeface="Segoe UI Semibold" panose="020B0702040204020203" pitchFamily="34" charset="0"/>
              </a:rPr>
              <a:t>The </a:t>
            </a:r>
            <a:br>
              <a:rPr kumimoji="0" lang="en-US" sz="1372" b="1" i="0" u="none" strike="noStrike" kern="0" cap="none" spc="0" normalizeH="0" baseline="0" noProof="0" dirty="0">
                <a:ln>
                  <a:noFill/>
                </a:ln>
                <a:solidFill>
                  <a:schemeClr val="bg1"/>
                </a:solidFill>
                <a:effectLst/>
                <a:uLnTx/>
                <a:uFillTx/>
                <a:latin typeface="Segoe UI Semibold" panose="020B0702040204020203" pitchFamily="34" charset="0"/>
                <a:ea typeface="+mn-ea"/>
                <a:cs typeface="Segoe UI Semibold" panose="020B0702040204020203" pitchFamily="34" charset="0"/>
              </a:rPr>
            </a:br>
            <a:r>
              <a:rPr kumimoji="0" lang="en-US" sz="1372" b="1" i="0" u="none" strike="noStrike" kern="0" cap="none" spc="0" normalizeH="0" baseline="0" noProof="0" dirty="0">
                <a:ln>
                  <a:noFill/>
                </a:ln>
                <a:solidFill>
                  <a:schemeClr val="bg1"/>
                </a:solidFill>
                <a:effectLst/>
                <a:uLnTx/>
                <a:uFillTx/>
                <a:latin typeface="Segoe UI Semibold" panose="020B0702040204020203" pitchFamily="34" charset="0"/>
                <a:ea typeface="+mn-ea"/>
                <a:cs typeface="Segoe UI Semibold" panose="020B0702040204020203" pitchFamily="34" charset="0"/>
              </a:rPr>
              <a:t>security </a:t>
            </a:r>
            <a:br>
              <a:rPr kumimoji="0" lang="en-US" sz="1372" b="1" i="0" u="none" strike="noStrike" kern="0" cap="none" spc="0" normalizeH="0" baseline="0" noProof="0" dirty="0">
                <a:ln>
                  <a:noFill/>
                </a:ln>
                <a:solidFill>
                  <a:schemeClr val="bg1"/>
                </a:solidFill>
                <a:effectLst/>
                <a:uLnTx/>
                <a:uFillTx/>
                <a:latin typeface="Segoe UI Semibold" panose="020B0702040204020203" pitchFamily="34" charset="0"/>
                <a:ea typeface="+mn-ea"/>
                <a:cs typeface="Segoe UI Semibold" panose="020B0702040204020203" pitchFamily="34" charset="0"/>
              </a:rPr>
            </a:br>
            <a:r>
              <a:rPr kumimoji="0" lang="en-US" sz="1372" b="1" i="0" u="none" strike="noStrike" kern="0" cap="none" spc="0" normalizeH="0" baseline="0" noProof="0" dirty="0">
                <a:ln>
                  <a:noFill/>
                </a:ln>
                <a:solidFill>
                  <a:schemeClr val="bg1"/>
                </a:solidFill>
                <a:effectLst/>
                <a:uLnTx/>
                <a:uFillTx/>
                <a:latin typeface="Segoe UI Semibold" panose="020B0702040204020203" pitchFamily="34" charset="0"/>
                <a:ea typeface="+mn-ea"/>
                <a:cs typeface="Segoe UI Semibold" panose="020B0702040204020203" pitchFamily="34" charset="0"/>
              </a:rPr>
              <a:t>of your </a:t>
            </a:r>
            <a:br>
              <a:rPr kumimoji="0" lang="en-US" sz="1372" b="1" i="0" u="none" strike="noStrike" kern="0" cap="none" spc="0" normalizeH="0" baseline="0" noProof="0" dirty="0">
                <a:ln>
                  <a:noFill/>
                </a:ln>
                <a:solidFill>
                  <a:schemeClr val="bg1"/>
                </a:solidFill>
                <a:effectLst/>
                <a:uLnTx/>
                <a:uFillTx/>
                <a:latin typeface="Segoe UI Semibold" panose="020B0702040204020203" pitchFamily="34" charset="0"/>
                <a:ea typeface="+mn-ea"/>
                <a:cs typeface="Segoe UI Semibold" panose="020B0702040204020203" pitchFamily="34" charset="0"/>
              </a:rPr>
            </a:br>
            <a:r>
              <a:rPr kumimoji="0" lang="en-US" sz="1372" b="1" i="0" u="none" strike="noStrike" kern="0" cap="none" spc="0" normalizeH="0" baseline="0" noProof="0" dirty="0">
                <a:ln>
                  <a:noFill/>
                </a:ln>
                <a:solidFill>
                  <a:schemeClr val="bg1"/>
                </a:solidFill>
                <a:effectLst/>
                <a:uLnTx/>
                <a:uFillTx/>
                <a:latin typeface="Segoe UI Semibold" panose="020B0702040204020203" pitchFamily="34" charset="0"/>
                <a:ea typeface="+mn-ea"/>
                <a:cs typeface="Segoe UI Semibold" panose="020B0702040204020203" pitchFamily="34" charset="0"/>
              </a:rPr>
              <a:t>Microsoft </a:t>
            </a:r>
            <a:br>
              <a:rPr kumimoji="0" lang="en-US" sz="1372" b="1" i="0" u="none" strike="noStrike" kern="0" cap="none" spc="0" normalizeH="0" baseline="0" noProof="0" dirty="0">
                <a:ln>
                  <a:noFill/>
                </a:ln>
                <a:solidFill>
                  <a:schemeClr val="bg1"/>
                </a:solidFill>
                <a:effectLst/>
                <a:uLnTx/>
                <a:uFillTx/>
                <a:latin typeface="Segoe UI Semibold" panose="020B0702040204020203" pitchFamily="34" charset="0"/>
                <a:ea typeface="+mn-ea"/>
                <a:cs typeface="Segoe UI Semibold" panose="020B0702040204020203" pitchFamily="34" charset="0"/>
              </a:rPr>
            </a:br>
            <a:r>
              <a:rPr kumimoji="0" lang="en-US" sz="1372" b="1" i="0" u="none" strike="noStrike" kern="0" cap="none" spc="0" normalizeH="0" baseline="0" noProof="0" dirty="0">
                <a:ln>
                  <a:noFill/>
                </a:ln>
                <a:solidFill>
                  <a:schemeClr val="bg1"/>
                </a:solidFill>
                <a:effectLst/>
                <a:uLnTx/>
                <a:uFillTx/>
                <a:latin typeface="Segoe UI Semibold" panose="020B0702040204020203" pitchFamily="34" charset="0"/>
                <a:ea typeface="+mn-ea"/>
                <a:cs typeface="Segoe UI Semibold" panose="020B0702040204020203" pitchFamily="34" charset="0"/>
              </a:rPr>
              <a:t>cloud service </a:t>
            </a:r>
            <a:br>
              <a:rPr kumimoji="0" lang="en-US" sz="1372" b="1" i="0" u="none" strike="noStrike" kern="0" cap="none" spc="0" normalizeH="0" baseline="0" noProof="0" dirty="0">
                <a:ln>
                  <a:noFill/>
                </a:ln>
                <a:solidFill>
                  <a:schemeClr val="bg1"/>
                </a:solidFill>
                <a:effectLst/>
                <a:uLnTx/>
                <a:uFillTx/>
                <a:latin typeface="Segoe UI Semibold" panose="020B0702040204020203" pitchFamily="34" charset="0"/>
                <a:ea typeface="+mn-ea"/>
                <a:cs typeface="Segoe UI Semibold" panose="020B0702040204020203" pitchFamily="34" charset="0"/>
              </a:rPr>
            </a:br>
            <a:r>
              <a:rPr kumimoji="0" lang="en-US" sz="1372" b="1" i="0" u="none" strike="noStrike" kern="0" cap="none" spc="0" normalizeH="0" baseline="0" noProof="0" dirty="0">
                <a:ln>
                  <a:noFill/>
                </a:ln>
                <a:solidFill>
                  <a:schemeClr val="bg1"/>
                </a:solidFill>
                <a:effectLst/>
                <a:uLnTx/>
                <a:uFillTx/>
                <a:latin typeface="Segoe UI Semibold" panose="020B0702040204020203" pitchFamily="34" charset="0"/>
                <a:ea typeface="+mn-ea"/>
                <a:cs typeface="Segoe UI Semibold" panose="020B0702040204020203" pitchFamily="34" charset="0"/>
              </a:rPr>
              <a:t>is a partnership </a:t>
            </a:r>
            <a:r>
              <a:rPr lang="en-US" sz="1372" b="1" kern="0" dirty="0">
                <a:solidFill>
                  <a:schemeClr val="bg1"/>
                </a:solidFill>
                <a:latin typeface="Segoe UI Semibold" panose="020B0702040204020203" pitchFamily="34" charset="0"/>
                <a:cs typeface="Segoe UI Semibold" panose="020B0702040204020203" pitchFamily="34" charset="0"/>
              </a:rPr>
              <a:t>between </a:t>
            </a:r>
            <a:br>
              <a:rPr lang="en-US" sz="1372" b="1" kern="0" dirty="0">
                <a:solidFill>
                  <a:schemeClr val="bg1"/>
                </a:solidFill>
                <a:latin typeface="Segoe UI Semibold" panose="020B0702040204020203" pitchFamily="34" charset="0"/>
                <a:cs typeface="Segoe UI Semibold" panose="020B0702040204020203" pitchFamily="34" charset="0"/>
              </a:rPr>
            </a:br>
            <a:r>
              <a:rPr lang="en-US" sz="1372" b="1" kern="0" dirty="0">
                <a:solidFill>
                  <a:schemeClr val="bg1"/>
                </a:solidFill>
                <a:latin typeface="Segoe UI Semibold" panose="020B0702040204020203" pitchFamily="34" charset="0"/>
                <a:cs typeface="Segoe UI Semibold" panose="020B0702040204020203" pitchFamily="34" charset="0"/>
              </a:rPr>
              <a:t>You and </a:t>
            </a:r>
            <a:br>
              <a:rPr lang="en-US" sz="1372" b="1" kern="0" dirty="0">
                <a:solidFill>
                  <a:schemeClr val="bg1"/>
                </a:solidFill>
                <a:latin typeface="Segoe UI Semibold" panose="020B0702040204020203" pitchFamily="34" charset="0"/>
                <a:cs typeface="Segoe UI Semibold" panose="020B0702040204020203" pitchFamily="34" charset="0"/>
              </a:rPr>
            </a:br>
            <a:r>
              <a:rPr lang="en-US" sz="1372" b="1" kern="0" dirty="0">
                <a:solidFill>
                  <a:schemeClr val="bg1"/>
                </a:solidFill>
                <a:latin typeface="Segoe UI Semibold" panose="020B0702040204020203" pitchFamily="34" charset="0"/>
                <a:cs typeface="Segoe UI Semibold" panose="020B0702040204020203" pitchFamily="34" charset="0"/>
              </a:rPr>
              <a:t>Microsoft</a:t>
            </a:r>
          </a:p>
        </p:txBody>
      </p:sp>
      <p:sp>
        <p:nvSpPr>
          <p:cNvPr id="57" name="TextBox 56"/>
          <p:cNvSpPr txBox="1"/>
          <p:nvPr/>
        </p:nvSpPr>
        <p:spPr>
          <a:xfrm>
            <a:off x="839974" y="2557655"/>
            <a:ext cx="2065638" cy="2326369"/>
          </a:xfrm>
          <a:prstGeom prst="rect">
            <a:avLst/>
          </a:prstGeom>
          <a:noFill/>
        </p:spPr>
        <p:txBody>
          <a:bodyPr wrap="square" lIns="179285" tIns="143428" rIns="179285" bIns="143428" rtlCol="0">
            <a:spAutoFit/>
          </a:bodyPr>
          <a:lstStyle/>
          <a:p>
            <a:pPr algn="ctr" defTabSz="896386">
              <a:lnSpc>
                <a:spcPct val="90000"/>
              </a:lnSpc>
              <a:spcAft>
                <a:spcPts val="588"/>
              </a:spcAft>
              <a:defRPr/>
            </a:pPr>
            <a:r>
              <a:rPr kumimoji="0" lang="en-US" b="1" u="none" strike="noStrike" kern="0" cap="none" spc="0" normalizeH="0" baseline="0" noProof="0" dirty="0">
                <a:ln>
                  <a:noFill/>
                </a:ln>
                <a:gradFill>
                  <a:gsLst>
                    <a:gs pos="2917">
                      <a:srgbClr val="FFFFFF"/>
                    </a:gs>
                    <a:gs pos="30000">
                      <a:srgbClr val="FFFFFF"/>
                    </a:gs>
                  </a:gsLst>
                  <a:lin ang="5400000" scaled="0"/>
                </a:gradFill>
                <a:effectLst/>
                <a:uLnTx/>
                <a:uFillTx/>
                <a:latin typeface="Segoe UI Semibold" panose="020B0502040204020203" pitchFamily="34" charset="0"/>
                <a:cs typeface="Segoe UI Semibold" panose="020B0502040204020203" pitchFamily="34" charset="0"/>
              </a:rPr>
              <a:t>Microsoft</a:t>
            </a:r>
            <a:endParaRPr kumimoji="0" lang="en-US" b="1" u="none" strike="noStrike" kern="0" cap="none" spc="0" normalizeH="0" baseline="0" noProof="0" dirty="0">
              <a:ln>
                <a:noFill/>
              </a:ln>
              <a:solidFill>
                <a:schemeClr val="bg1"/>
              </a:solidFill>
              <a:effectLst/>
              <a:uLnTx/>
              <a:uFillTx/>
              <a:latin typeface="Segoe UI Semibold" panose="020B0502040204020203" pitchFamily="34" charset="0"/>
              <a:cs typeface="Segoe UI Semibold" panose="020B0502040204020203" pitchFamily="34" charset="0"/>
            </a:endParaRPr>
          </a:p>
          <a:p>
            <a:pPr marL="0" marR="0" lvl="0" indent="0" algn="l" defTabSz="896386" rtl="0" eaLnBrk="1" fontAlgn="auto" latinLnBrk="0" hangingPunct="1">
              <a:lnSpc>
                <a:spcPct val="90000"/>
              </a:lnSpc>
              <a:spcBef>
                <a:spcPts val="0"/>
              </a:spcBef>
              <a:spcAft>
                <a:spcPts val="588"/>
              </a:spcAft>
              <a:buClrTx/>
              <a:buSzTx/>
              <a:buFontTx/>
              <a:buNone/>
              <a:tabLst/>
              <a:defRPr/>
            </a:pPr>
            <a:r>
              <a:rPr kumimoji="0" lang="en-US" sz="1372" b="0" i="0" u="none" strike="noStrike" kern="0" cap="none" spc="0" normalizeH="0" baseline="0" noProof="0" dirty="0">
                <a:ln>
                  <a:noFill/>
                </a:ln>
                <a:solidFill>
                  <a:schemeClr val="bg1"/>
                </a:solidFill>
                <a:effectLst/>
                <a:uLnTx/>
                <a:uFillTx/>
                <a:latin typeface="Segoe UI"/>
                <a:ea typeface="+mn-ea"/>
                <a:cs typeface="Segoe UI Semibold" panose="020B0702040204020203" pitchFamily="34" charset="0"/>
              </a:rPr>
              <a:t>Microsoft cloud services are built </a:t>
            </a:r>
            <a:br>
              <a:rPr kumimoji="0" lang="en-US" sz="1372" b="0" i="0" u="none" strike="noStrike" kern="0" cap="none" spc="0" normalizeH="0" baseline="0" noProof="0" dirty="0">
                <a:ln>
                  <a:noFill/>
                </a:ln>
                <a:solidFill>
                  <a:schemeClr val="bg1"/>
                </a:solidFill>
                <a:effectLst/>
                <a:uLnTx/>
                <a:uFillTx/>
                <a:latin typeface="Segoe UI"/>
                <a:ea typeface="+mn-ea"/>
                <a:cs typeface="Segoe UI Semibold" panose="020B0702040204020203" pitchFamily="34" charset="0"/>
              </a:rPr>
            </a:br>
            <a:r>
              <a:rPr kumimoji="0" lang="en-US" sz="1372" b="0" i="0" u="none" strike="noStrike" kern="0" cap="none" spc="0" normalizeH="0" baseline="0" noProof="0" dirty="0">
                <a:ln>
                  <a:noFill/>
                </a:ln>
                <a:solidFill>
                  <a:schemeClr val="bg1"/>
                </a:solidFill>
                <a:effectLst/>
                <a:uLnTx/>
                <a:uFillTx/>
                <a:latin typeface="Segoe UI"/>
                <a:ea typeface="+mn-ea"/>
                <a:cs typeface="Segoe UI Semibold" panose="020B0702040204020203" pitchFamily="34" charset="0"/>
              </a:rPr>
              <a:t>on a foundation of trust and security. Microsoft provides </a:t>
            </a:r>
            <a:br>
              <a:rPr kumimoji="0" lang="en-US" sz="1372" b="0" i="0" u="none" strike="noStrike" kern="0" cap="none" spc="0" normalizeH="0" baseline="0" noProof="0" dirty="0">
                <a:ln>
                  <a:noFill/>
                </a:ln>
                <a:solidFill>
                  <a:schemeClr val="bg1"/>
                </a:solidFill>
                <a:effectLst/>
                <a:uLnTx/>
                <a:uFillTx/>
                <a:latin typeface="Segoe UI"/>
                <a:ea typeface="+mn-ea"/>
                <a:cs typeface="Segoe UI Semibold" panose="020B0702040204020203" pitchFamily="34" charset="0"/>
              </a:rPr>
            </a:br>
            <a:r>
              <a:rPr kumimoji="0" lang="en-US" sz="1372" b="0" i="0" u="none" strike="noStrike" kern="0" cap="none" spc="0" normalizeH="0" baseline="0" noProof="0" dirty="0">
                <a:ln>
                  <a:noFill/>
                </a:ln>
                <a:solidFill>
                  <a:schemeClr val="bg1"/>
                </a:solidFill>
                <a:effectLst/>
                <a:uLnTx/>
                <a:uFillTx/>
                <a:latin typeface="Segoe UI"/>
                <a:ea typeface="+mn-ea"/>
                <a:cs typeface="Segoe UI Semibold" panose="020B0702040204020203" pitchFamily="34" charset="0"/>
              </a:rPr>
              <a:t>you security controls </a:t>
            </a:r>
            <a:br>
              <a:rPr kumimoji="0" lang="en-US" sz="1372" b="0" i="0" u="none" strike="noStrike" kern="0" cap="none" spc="0" normalizeH="0" baseline="0" noProof="0" dirty="0">
                <a:ln>
                  <a:noFill/>
                </a:ln>
                <a:solidFill>
                  <a:schemeClr val="bg1"/>
                </a:solidFill>
                <a:effectLst/>
                <a:uLnTx/>
                <a:uFillTx/>
                <a:latin typeface="Segoe UI"/>
                <a:ea typeface="+mn-ea"/>
                <a:cs typeface="Segoe UI Semibold" panose="020B0702040204020203" pitchFamily="34" charset="0"/>
              </a:rPr>
            </a:br>
            <a:r>
              <a:rPr kumimoji="0" lang="en-US" sz="1372" b="0" i="0" u="none" strike="noStrike" kern="0" cap="none" spc="0" normalizeH="0" baseline="0" noProof="0" dirty="0">
                <a:ln>
                  <a:noFill/>
                </a:ln>
                <a:solidFill>
                  <a:schemeClr val="bg1"/>
                </a:solidFill>
                <a:effectLst/>
                <a:uLnTx/>
                <a:uFillTx/>
                <a:latin typeface="Segoe UI"/>
                <a:ea typeface="+mn-ea"/>
                <a:cs typeface="Segoe UI Semibold" panose="020B0702040204020203" pitchFamily="34" charset="0"/>
              </a:rPr>
              <a:t>and capabilities to help you protect your data and applications</a:t>
            </a:r>
          </a:p>
        </p:txBody>
      </p:sp>
      <p:sp>
        <p:nvSpPr>
          <p:cNvPr id="58" name="TextBox 57"/>
          <p:cNvSpPr txBox="1"/>
          <p:nvPr/>
        </p:nvSpPr>
        <p:spPr>
          <a:xfrm>
            <a:off x="4231251" y="2558095"/>
            <a:ext cx="1871986" cy="2706473"/>
          </a:xfrm>
          <a:prstGeom prst="rect">
            <a:avLst/>
          </a:prstGeom>
          <a:noFill/>
        </p:spPr>
        <p:txBody>
          <a:bodyPr wrap="square" lIns="179285" tIns="143428" rIns="179285" bIns="143428" rtlCol="0">
            <a:spAutoFit/>
          </a:bodyPr>
          <a:lstStyle/>
          <a:p>
            <a:pPr algn="ctr" defTabSz="896386">
              <a:lnSpc>
                <a:spcPct val="90000"/>
              </a:lnSpc>
              <a:spcAft>
                <a:spcPts val="588"/>
              </a:spcAft>
              <a:defRPr/>
            </a:pPr>
            <a:r>
              <a:rPr kumimoji="0" lang="en-US" b="1" u="none" strike="noStrike" kern="0" cap="none" spc="0" normalizeH="0" baseline="0" noProof="0" dirty="0">
                <a:ln>
                  <a:noFill/>
                </a:ln>
                <a:effectLst/>
                <a:uLnTx/>
                <a:uFillTx/>
                <a:latin typeface="Segoe UI Semibold" panose="020B0502040204020203" pitchFamily="34" charset="0"/>
                <a:cs typeface="Segoe UI Semibold" panose="020B0502040204020203" pitchFamily="34" charset="0"/>
              </a:rPr>
              <a:t>You</a:t>
            </a:r>
          </a:p>
          <a:p>
            <a:pPr marL="0" marR="0" lvl="0" indent="0" defTabSz="896386" rtl="0" eaLnBrk="1" fontAlgn="auto" latinLnBrk="0" hangingPunct="1">
              <a:lnSpc>
                <a:spcPct val="90000"/>
              </a:lnSpc>
              <a:spcBef>
                <a:spcPts val="0"/>
              </a:spcBef>
              <a:spcAft>
                <a:spcPts val="588"/>
              </a:spcAft>
              <a:buClrTx/>
              <a:buSzTx/>
              <a:buFontTx/>
              <a:buNone/>
              <a:tabLst/>
              <a:defRPr/>
            </a:pPr>
            <a:r>
              <a:rPr kumimoji="0" lang="en-US" sz="1372" b="0" i="0" u="none" strike="noStrike" kern="0" cap="none" spc="0" normalizeH="0" baseline="0" noProof="0" dirty="0">
                <a:ln>
                  <a:noFill/>
                </a:ln>
                <a:effectLst/>
                <a:uLnTx/>
                <a:uFillTx/>
                <a:latin typeface="Segoe UI"/>
                <a:ea typeface="+mn-ea"/>
                <a:cs typeface="Segoe UI Semibold" panose="020B0702040204020203" pitchFamily="34" charset="0"/>
              </a:rPr>
              <a:t>You own your data and identities and </a:t>
            </a:r>
            <a:br>
              <a:rPr kumimoji="0" lang="en-US" sz="1372" b="0" i="0" u="none" strike="noStrike" kern="0" cap="none" spc="0" normalizeH="0" baseline="0" noProof="0" dirty="0">
                <a:ln>
                  <a:noFill/>
                </a:ln>
                <a:effectLst/>
                <a:uLnTx/>
                <a:uFillTx/>
                <a:latin typeface="Segoe UI"/>
                <a:ea typeface="+mn-ea"/>
                <a:cs typeface="Segoe UI Semibold" panose="020B0702040204020203" pitchFamily="34" charset="0"/>
              </a:rPr>
            </a:br>
            <a:r>
              <a:rPr kumimoji="0" lang="en-US" sz="1372" b="0" i="0" u="none" strike="noStrike" kern="0" cap="none" spc="0" normalizeH="0" baseline="0" noProof="0" dirty="0">
                <a:ln>
                  <a:noFill/>
                </a:ln>
                <a:effectLst/>
                <a:uLnTx/>
                <a:uFillTx/>
                <a:latin typeface="Segoe UI"/>
                <a:ea typeface="+mn-ea"/>
                <a:cs typeface="Segoe UI Semibold" panose="020B0702040204020203" pitchFamily="34" charset="0"/>
              </a:rPr>
              <a:t>the responsibility for protecting them, the </a:t>
            </a:r>
            <a:br>
              <a:rPr kumimoji="0" lang="en-US" sz="1372" b="0" i="0" u="none" strike="noStrike" kern="0" cap="none" spc="0" normalizeH="0" baseline="0" noProof="0" dirty="0">
                <a:ln>
                  <a:noFill/>
                </a:ln>
                <a:effectLst/>
                <a:uLnTx/>
                <a:uFillTx/>
                <a:latin typeface="Segoe UI"/>
                <a:ea typeface="+mn-ea"/>
                <a:cs typeface="Segoe UI Semibold" panose="020B0702040204020203" pitchFamily="34" charset="0"/>
              </a:rPr>
            </a:br>
            <a:r>
              <a:rPr kumimoji="0" lang="en-US" sz="1372" b="0" i="0" u="none" strike="noStrike" kern="0" cap="none" spc="0" normalizeH="0" baseline="0" noProof="0" dirty="0">
                <a:ln>
                  <a:noFill/>
                </a:ln>
                <a:effectLst/>
                <a:uLnTx/>
                <a:uFillTx/>
                <a:latin typeface="Segoe UI"/>
                <a:ea typeface="+mn-ea"/>
                <a:cs typeface="Segoe UI Semibold" panose="020B0702040204020203" pitchFamily="34" charset="0"/>
              </a:rPr>
              <a:t>security of your on-premises resources, and the security of cloud components you control </a:t>
            </a:r>
            <a:br>
              <a:rPr kumimoji="0" lang="en-US" sz="1372" b="0" i="0" u="none" strike="noStrike" kern="0" cap="none" spc="0" normalizeH="0" baseline="0" noProof="0" dirty="0">
                <a:ln>
                  <a:noFill/>
                </a:ln>
                <a:effectLst/>
                <a:uLnTx/>
                <a:uFillTx/>
                <a:latin typeface="Segoe UI"/>
                <a:ea typeface="+mn-ea"/>
                <a:cs typeface="Segoe UI Semibold" panose="020B0702040204020203" pitchFamily="34" charset="0"/>
              </a:rPr>
            </a:br>
            <a:r>
              <a:rPr kumimoji="0" lang="en-US" sz="1372" b="0" i="0" u="none" strike="noStrike" kern="0" cap="none" spc="0" normalizeH="0" baseline="0" noProof="0" dirty="0">
                <a:ln>
                  <a:noFill/>
                </a:ln>
                <a:effectLst/>
                <a:uLnTx/>
                <a:uFillTx/>
                <a:latin typeface="Segoe UI"/>
                <a:ea typeface="+mn-ea"/>
                <a:cs typeface="Segoe UI Semibold" panose="020B0702040204020203" pitchFamily="34" charset="0"/>
              </a:rPr>
              <a:t>(varies by service)</a:t>
            </a:r>
          </a:p>
        </p:txBody>
      </p:sp>
      <p:sp>
        <p:nvSpPr>
          <p:cNvPr id="177" name="Rectangle 176"/>
          <p:cNvSpPr/>
          <p:nvPr/>
        </p:nvSpPr>
        <p:spPr bwMode="auto">
          <a:xfrm>
            <a:off x="6778787" y="1427647"/>
            <a:ext cx="5282426" cy="4967688"/>
          </a:xfrm>
          <a:prstGeom prst="rect">
            <a:avLst/>
          </a:prstGeom>
          <a:noFill/>
          <a:ln w="9525" cap="flat" cmpd="sng" algn="ctr">
            <a:noFill/>
            <a:prstDash val="solid"/>
            <a:headEnd type="none" w="med" len="med"/>
            <a:tailEnd type="none" w="med" len="med"/>
          </a:ln>
          <a:effectLst/>
        </p:spPr>
        <p:txBody>
          <a:bodyPr vert="horz" wrap="square" lIns="89642" tIns="179285" rIns="1165352" bIns="44821" numCol="1" rtlCol="0" anchor="t" anchorCtr="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224097" marR="0" lvl="0" indent="-224097" algn="l" defTabSz="896043" rtl="0" eaLnBrk="1" fontAlgn="auto" latinLnBrk="0" hangingPunct="1">
              <a:lnSpc>
                <a:spcPct val="100000"/>
              </a:lnSpc>
              <a:spcBef>
                <a:spcPts val="1176"/>
              </a:spcBef>
              <a:spcAft>
                <a:spcPts val="0"/>
              </a:spcAft>
              <a:buClrTx/>
              <a:buSzTx/>
              <a:buFont typeface="Arial" panose="020B0604020202020204" pitchFamily="34" charset="0"/>
              <a:buChar char="•"/>
              <a:tabLst/>
              <a:defRPr/>
            </a:pPr>
            <a:endParaRPr kumimoji="0" lang="en-IN" sz="1765" b="0" i="0" u="none" strike="noStrike" kern="1200" cap="none" spc="0" normalizeH="0" baseline="0" noProof="0">
              <a:ln>
                <a:noFill/>
              </a:ln>
              <a:solidFill>
                <a:srgbClr val="505050"/>
              </a:solidFill>
              <a:effectLst/>
              <a:uLnTx/>
              <a:uFillTx/>
              <a:latin typeface="Segoe UI"/>
              <a:ea typeface="Segoe UI" panose="020B0502040204020203" pitchFamily="34" charset="0"/>
              <a:cs typeface="Segoe UI" panose="020B0502040204020203" pitchFamily="34" charset="0"/>
            </a:endParaRPr>
          </a:p>
        </p:txBody>
      </p:sp>
      <p:sp>
        <p:nvSpPr>
          <p:cNvPr id="113" name="Rectangle 112"/>
          <p:cNvSpPr/>
          <p:nvPr/>
        </p:nvSpPr>
        <p:spPr bwMode="auto">
          <a:xfrm>
            <a:off x="7196629" y="1656437"/>
            <a:ext cx="268927" cy="268927"/>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marL="0" marR="0" lvl="0" indent="0" algn="l" defTabSz="914102" rtl="0" eaLnBrk="1" fontAlgn="base" latinLnBrk="0" hangingPunct="1">
              <a:lnSpc>
                <a:spcPct val="90000"/>
              </a:lnSpc>
              <a:spcBef>
                <a:spcPct val="0"/>
              </a:spcBef>
              <a:spcAft>
                <a:spcPct val="0"/>
              </a:spcAft>
              <a:buClrTx/>
              <a:buSzTx/>
              <a:buFontTx/>
              <a:buNone/>
              <a:tabLst/>
              <a:defRPr/>
            </a:pPr>
            <a:endParaRPr kumimoji="0" lang="en-US" sz="980" b="0" i="0" u="none" strike="noStrike" kern="0" cap="none" spc="0" normalizeH="0" baseline="0" noProof="0">
              <a:ln>
                <a:noFill/>
              </a:ln>
              <a:solidFill>
                <a:prstClr val="white"/>
              </a:solidFill>
              <a:effectLst/>
              <a:uLnTx/>
              <a:uFillTx/>
              <a:latin typeface="Segoe UI"/>
              <a:ea typeface="Segoe UI" pitchFamily="34" charset="0"/>
              <a:cs typeface="Segoe UI" pitchFamily="34" charset="0"/>
            </a:endParaRPr>
          </a:p>
        </p:txBody>
      </p:sp>
      <p:sp>
        <p:nvSpPr>
          <p:cNvPr id="114" name="TextBox 113"/>
          <p:cNvSpPr txBox="1"/>
          <p:nvPr/>
        </p:nvSpPr>
        <p:spPr>
          <a:xfrm>
            <a:off x="7464717" y="1959718"/>
            <a:ext cx="1124911" cy="425434"/>
          </a:xfrm>
          <a:prstGeom prst="rect">
            <a:avLst/>
          </a:prstGeom>
          <a:noFill/>
        </p:spPr>
        <p:txBody>
          <a:bodyPr wrap="square" lIns="89642" tIns="89642" rIns="89642" bIns="89642" rtlCol="0" anchor="ctr">
            <a:spAutoFit/>
          </a:bodyPr>
          <a:lstStyle/>
          <a:p>
            <a:pPr marL="0" marR="0" lvl="0" indent="0" algn="l" defTabSz="896386" rtl="0" eaLnBrk="1" fontAlgn="auto" latinLnBrk="0" hangingPunct="1">
              <a:lnSpc>
                <a:spcPct val="90000"/>
              </a:lnSpc>
              <a:spcBef>
                <a:spcPts val="0"/>
              </a:spcBef>
              <a:spcAft>
                <a:spcPts val="0"/>
              </a:spcAft>
              <a:buClrTx/>
              <a:buSzTx/>
              <a:buFontTx/>
              <a:buNone/>
              <a:tabLst/>
              <a:defRPr/>
            </a:pPr>
            <a:r>
              <a:rPr kumimoji="0" lang="en-US" sz="882" b="1" i="0" u="none" strike="noStrike" kern="0" cap="none" spc="0" normalizeH="0" baseline="0" noProof="0" dirty="0">
                <a:ln>
                  <a:noFill/>
                </a:ln>
                <a:effectLst/>
                <a:uLnTx/>
                <a:uFillTx/>
                <a:latin typeface="Segoe UI"/>
                <a:ea typeface="+mn-ea"/>
                <a:cs typeface="Segoe UI Semibold" panose="020B0702040204020203" pitchFamily="34" charset="0"/>
              </a:rPr>
              <a:t>Managed by </a:t>
            </a:r>
            <a:br>
              <a:rPr kumimoji="0" lang="en-US" sz="882" b="1" i="0" u="none" strike="noStrike" kern="0" cap="none" spc="0" normalizeH="0" baseline="0" noProof="0" dirty="0">
                <a:ln>
                  <a:noFill/>
                </a:ln>
                <a:effectLst/>
                <a:uLnTx/>
                <a:uFillTx/>
                <a:latin typeface="Segoe UI"/>
                <a:ea typeface="+mn-ea"/>
                <a:cs typeface="Segoe UI Semibold" panose="020B0702040204020203" pitchFamily="34" charset="0"/>
              </a:rPr>
            </a:br>
            <a:r>
              <a:rPr kumimoji="0" lang="en-US" sz="882" b="1" i="0" u="none" strike="noStrike" kern="0" cap="none" spc="0" normalizeH="0" baseline="0" noProof="0" dirty="0">
                <a:ln>
                  <a:noFill/>
                </a:ln>
                <a:effectLst/>
                <a:uLnTx/>
                <a:uFillTx/>
                <a:latin typeface="Segoe UI"/>
                <a:ea typeface="+mn-ea"/>
                <a:cs typeface="Segoe UI Semibold" panose="020B0702040204020203" pitchFamily="34" charset="0"/>
              </a:rPr>
              <a:t>Customer</a:t>
            </a:r>
          </a:p>
        </p:txBody>
      </p:sp>
      <p:sp>
        <p:nvSpPr>
          <p:cNvPr id="111" name="Rectangle 110"/>
          <p:cNvSpPr/>
          <p:nvPr/>
        </p:nvSpPr>
        <p:spPr bwMode="auto">
          <a:xfrm>
            <a:off x="7201140" y="2037970"/>
            <a:ext cx="268927" cy="268927"/>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marL="0" marR="0" lvl="0" indent="0" algn="l" defTabSz="914102" rtl="0" eaLnBrk="1" fontAlgn="base" latinLnBrk="0" hangingPunct="1">
              <a:lnSpc>
                <a:spcPct val="90000"/>
              </a:lnSpc>
              <a:spcBef>
                <a:spcPct val="0"/>
              </a:spcBef>
              <a:spcAft>
                <a:spcPct val="0"/>
              </a:spcAft>
              <a:buClrTx/>
              <a:buSzTx/>
              <a:buFontTx/>
              <a:buNone/>
              <a:tabLst/>
              <a:defRPr/>
            </a:pPr>
            <a:endParaRPr kumimoji="0" lang="en-US" sz="980" b="0" i="0" u="none" strike="noStrike" kern="0" cap="none" spc="0" normalizeH="0" baseline="0" noProof="0">
              <a:ln>
                <a:noFill/>
              </a:ln>
              <a:solidFill>
                <a:prstClr val="white"/>
              </a:solidFill>
              <a:effectLst/>
              <a:uLnTx/>
              <a:uFillTx/>
              <a:latin typeface="Segoe UI"/>
              <a:ea typeface="Segoe UI" pitchFamily="34" charset="0"/>
              <a:cs typeface="Segoe UI" pitchFamily="34" charset="0"/>
            </a:endParaRPr>
          </a:p>
        </p:txBody>
      </p:sp>
      <p:sp>
        <p:nvSpPr>
          <p:cNvPr id="112" name="TextBox 111"/>
          <p:cNvSpPr txBox="1"/>
          <p:nvPr/>
        </p:nvSpPr>
        <p:spPr>
          <a:xfrm>
            <a:off x="7464718" y="1573445"/>
            <a:ext cx="1320557" cy="425434"/>
          </a:xfrm>
          <a:prstGeom prst="rect">
            <a:avLst/>
          </a:prstGeom>
          <a:noFill/>
        </p:spPr>
        <p:txBody>
          <a:bodyPr wrap="square" lIns="89642" tIns="89642" rIns="89642" bIns="89642" rtlCol="0" anchor="ctr">
            <a:spAutoFit/>
          </a:bodyPr>
          <a:lstStyle/>
          <a:p>
            <a:pPr marL="0" marR="0" lvl="0" indent="0" algn="l" defTabSz="896386" rtl="0" eaLnBrk="1" fontAlgn="auto" latinLnBrk="0" hangingPunct="1">
              <a:lnSpc>
                <a:spcPct val="90000"/>
              </a:lnSpc>
              <a:spcBef>
                <a:spcPts val="0"/>
              </a:spcBef>
              <a:spcAft>
                <a:spcPts val="0"/>
              </a:spcAft>
              <a:buClrTx/>
              <a:buSzTx/>
              <a:buFontTx/>
              <a:buNone/>
              <a:tabLst/>
              <a:defRPr/>
            </a:pPr>
            <a:r>
              <a:rPr kumimoji="0" lang="en-US" sz="882" b="1" i="0" u="none" strike="noStrike" kern="0" cap="none" spc="0" normalizeH="0" baseline="0" noProof="0" dirty="0">
                <a:ln>
                  <a:noFill/>
                </a:ln>
                <a:effectLst/>
                <a:uLnTx/>
                <a:uFillTx/>
                <a:latin typeface="Segoe UI"/>
                <a:ea typeface="+mn-ea"/>
                <a:cs typeface="Segoe UI Semibold" panose="020B0702040204020203" pitchFamily="34" charset="0"/>
              </a:rPr>
              <a:t>Managed by </a:t>
            </a:r>
            <a:br>
              <a:rPr kumimoji="0" lang="en-US" sz="882" b="1" i="0" u="none" strike="noStrike" kern="0" cap="none" spc="0" normalizeH="0" baseline="0" noProof="0" dirty="0">
                <a:ln>
                  <a:noFill/>
                </a:ln>
                <a:effectLst/>
                <a:uLnTx/>
                <a:uFillTx/>
                <a:latin typeface="Segoe UI"/>
                <a:ea typeface="+mn-ea"/>
                <a:cs typeface="Segoe UI Semibold" panose="020B0702040204020203" pitchFamily="34" charset="0"/>
              </a:rPr>
            </a:br>
            <a:r>
              <a:rPr kumimoji="0" lang="en-US" sz="882" b="1" i="0" u="none" strike="noStrike" kern="0" cap="none" spc="0" normalizeH="0" baseline="0" noProof="0" dirty="0">
                <a:ln>
                  <a:noFill/>
                </a:ln>
                <a:effectLst/>
                <a:uLnTx/>
                <a:uFillTx/>
                <a:latin typeface="Segoe UI"/>
                <a:ea typeface="+mn-ea"/>
                <a:cs typeface="Segoe UI Semibold" panose="020B0702040204020203" pitchFamily="34" charset="0"/>
              </a:rPr>
              <a:t>Service Provider</a:t>
            </a:r>
          </a:p>
        </p:txBody>
      </p:sp>
      <p:grpSp>
        <p:nvGrpSpPr>
          <p:cNvPr id="9" name="Group 8"/>
          <p:cNvGrpSpPr/>
          <p:nvPr/>
        </p:nvGrpSpPr>
        <p:grpSpPr>
          <a:xfrm>
            <a:off x="9518418" y="1695574"/>
            <a:ext cx="717140" cy="837001"/>
            <a:chOff x="9532590" y="1601346"/>
            <a:chExt cx="731520" cy="853785"/>
          </a:xfrm>
        </p:grpSpPr>
        <p:sp>
          <p:nvSpPr>
            <p:cNvPr id="87" name="TextBox 86"/>
            <p:cNvSpPr txBox="1"/>
            <p:nvPr/>
          </p:nvSpPr>
          <p:spPr>
            <a:xfrm>
              <a:off x="9532590" y="2118116"/>
              <a:ext cx="731520" cy="337015"/>
            </a:xfrm>
            <a:prstGeom prst="rect">
              <a:avLst/>
            </a:prstGeom>
            <a:noFill/>
          </p:spPr>
          <p:txBody>
            <a:bodyPr wrap="square" lIns="89642" tIns="89642" rIns="89642" bIns="89642" rtlCol="0" anchor="ctr">
              <a:spAutoFit/>
            </a:bodyPr>
            <a:lstStyle/>
            <a:p>
              <a:pPr marL="0" marR="0" lvl="0" indent="0" algn="ctr" defTabSz="896386" rtl="0" eaLnBrk="1" fontAlgn="auto" latinLnBrk="0" hangingPunct="1">
                <a:lnSpc>
                  <a:spcPct val="90000"/>
                </a:lnSpc>
                <a:spcBef>
                  <a:spcPts val="0"/>
                </a:spcBef>
                <a:spcAft>
                  <a:spcPts val="0"/>
                </a:spcAft>
                <a:buClrTx/>
                <a:buSzTx/>
                <a:buFontTx/>
                <a:buNone/>
                <a:tabLst/>
                <a:defRPr/>
              </a:pPr>
              <a:r>
                <a:rPr kumimoji="0" lang="en-US" sz="1078" b="0" i="0" u="none" strike="noStrike" kern="0" cap="none" spc="0" normalizeH="0" baseline="0" noProof="0" dirty="0">
                  <a:ln>
                    <a:noFill/>
                  </a:ln>
                  <a:effectLst/>
                  <a:uLnTx/>
                  <a:uFillTx/>
                  <a:latin typeface="Segoe UI Semibold" panose="020B0702040204020203" pitchFamily="34" charset="0"/>
                  <a:ea typeface="+mn-ea"/>
                  <a:cs typeface="Segoe UI Semibold" panose="020B0702040204020203" pitchFamily="34" charset="0"/>
                </a:rPr>
                <a:t>IaaS</a:t>
              </a:r>
            </a:p>
          </p:txBody>
        </p:sp>
        <p:grpSp>
          <p:nvGrpSpPr>
            <p:cNvPr id="89" name="Group 88"/>
            <p:cNvGrpSpPr/>
            <p:nvPr/>
          </p:nvGrpSpPr>
          <p:grpSpPr>
            <a:xfrm>
              <a:off x="9658872" y="1601346"/>
              <a:ext cx="478956" cy="478956"/>
              <a:chOff x="4550833" y="1483458"/>
              <a:chExt cx="914400" cy="914400"/>
            </a:xfrm>
          </p:grpSpPr>
          <p:sp>
            <p:nvSpPr>
              <p:cNvPr id="90" name="Oval 89"/>
              <p:cNvSpPr/>
              <p:nvPr/>
            </p:nvSpPr>
            <p:spPr bwMode="auto">
              <a:xfrm>
                <a:off x="4550833" y="1483458"/>
                <a:ext cx="914400" cy="914400"/>
              </a:xfrm>
              <a:prstGeom prst="ellipse">
                <a:avLst/>
              </a:prstGeom>
              <a:solidFill>
                <a:schemeClr val="tx2"/>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err="1">
                  <a:ln>
                    <a:noFill/>
                  </a:ln>
                  <a:solidFill>
                    <a:prstClr val="white"/>
                  </a:solidFill>
                  <a:effectLst/>
                  <a:uLnTx/>
                  <a:uFillTx/>
                  <a:latin typeface="Segoe UI"/>
                  <a:ea typeface="Segoe UI" pitchFamily="34" charset="0"/>
                  <a:cs typeface="Segoe UI" pitchFamily="34" charset="0"/>
                </a:endParaRPr>
              </a:p>
            </p:txBody>
          </p:sp>
          <p:pic>
            <p:nvPicPr>
              <p:cNvPr id="91" name="Picture 90"/>
              <p:cNvPicPr>
                <a:picLocks noChangeAspect="1"/>
              </p:cNvPicPr>
              <p:nvPr/>
            </p:nvPicPr>
            <p:blipFill>
              <a:blip r:embed="rId5" cstate="email">
                <a:biLevel thresh="25000"/>
                <a:extLst>
                  <a:ext uri="{28A0092B-C50C-407E-A947-70E740481C1C}">
                    <a14:useLocalDpi xmlns:a14="http://schemas.microsoft.com/office/drawing/2010/main"/>
                  </a:ext>
                </a:extLst>
              </a:blip>
              <a:stretch>
                <a:fillRect/>
              </a:stretch>
            </p:blipFill>
            <p:spPr>
              <a:xfrm>
                <a:off x="4745947" y="1678572"/>
                <a:ext cx="524173" cy="524173"/>
              </a:xfrm>
              <a:prstGeom prst="rect">
                <a:avLst/>
              </a:prstGeom>
            </p:spPr>
          </p:pic>
        </p:grpSp>
      </p:grpSp>
      <p:grpSp>
        <p:nvGrpSpPr>
          <p:cNvPr id="10" name="Group 9"/>
          <p:cNvGrpSpPr/>
          <p:nvPr/>
        </p:nvGrpSpPr>
        <p:grpSpPr>
          <a:xfrm>
            <a:off x="8414500" y="1679528"/>
            <a:ext cx="1110479" cy="837001"/>
            <a:chOff x="8476144" y="1601346"/>
            <a:chExt cx="1132746" cy="853785"/>
          </a:xfrm>
        </p:grpSpPr>
        <p:sp>
          <p:nvSpPr>
            <p:cNvPr id="88" name="TextBox 87"/>
            <p:cNvSpPr txBox="1"/>
            <p:nvPr/>
          </p:nvSpPr>
          <p:spPr>
            <a:xfrm>
              <a:off x="8476144" y="2118116"/>
              <a:ext cx="1132746" cy="337015"/>
            </a:xfrm>
            <a:prstGeom prst="rect">
              <a:avLst/>
            </a:prstGeom>
            <a:noFill/>
          </p:spPr>
          <p:txBody>
            <a:bodyPr wrap="square" lIns="89642" tIns="89642" rIns="89642" bIns="89642" rtlCol="0" anchor="ctr">
              <a:spAutoFit/>
            </a:bodyPr>
            <a:lstStyle/>
            <a:p>
              <a:pPr marL="0" marR="0" lvl="0" indent="0" algn="ctr" defTabSz="896386" rtl="0" eaLnBrk="1" fontAlgn="auto" latinLnBrk="0" hangingPunct="1">
                <a:lnSpc>
                  <a:spcPct val="90000"/>
                </a:lnSpc>
                <a:spcBef>
                  <a:spcPts val="0"/>
                </a:spcBef>
                <a:spcAft>
                  <a:spcPts val="0"/>
                </a:spcAft>
                <a:buClrTx/>
                <a:buSzTx/>
                <a:buFontTx/>
                <a:buNone/>
                <a:tabLst/>
                <a:defRPr/>
              </a:pPr>
              <a:r>
                <a:rPr kumimoji="0" lang="en-US" sz="1078" b="0" i="0" u="none" strike="noStrike" kern="0" cap="none" spc="0" normalizeH="0" baseline="0" noProof="0" dirty="0">
                  <a:ln>
                    <a:noFill/>
                  </a:ln>
                  <a:effectLst/>
                  <a:uLnTx/>
                  <a:uFillTx/>
                  <a:latin typeface="Segoe UI Semibold" panose="020B0702040204020203" pitchFamily="34" charset="0"/>
                  <a:ea typeface="+mn-ea"/>
                  <a:cs typeface="Segoe UI Semibold" panose="020B0702040204020203" pitchFamily="34" charset="0"/>
                </a:rPr>
                <a:t>On Prem</a:t>
              </a:r>
            </a:p>
          </p:txBody>
        </p:sp>
        <p:grpSp>
          <p:nvGrpSpPr>
            <p:cNvPr id="92" name="Group 91"/>
            <p:cNvGrpSpPr/>
            <p:nvPr/>
          </p:nvGrpSpPr>
          <p:grpSpPr>
            <a:xfrm>
              <a:off x="8808413" y="1601346"/>
              <a:ext cx="478956" cy="478956"/>
              <a:chOff x="1739899" y="1483458"/>
              <a:chExt cx="914400" cy="914400"/>
            </a:xfrm>
          </p:grpSpPr>
          <p:sp>
            <p:nvSpPr>
              <p:cNvPr id="93" name="Oval 92"/>
              <p:cNvSpPr/>
              <p:nvPr/>
            </p:nvSpPr>
            <p:spPr bwMode="auto">
              <a:xfrm>
                <a:off x="1739899" y="1483458"/>
                <a:ext cx="914400" cy="914400"/>
              </a:xfrm>
              <a:prstGeom prst="ellipse">
                <a:avLst/>
              </a:prstGeom>
              <a:solidFill>
                <a:schemeClr val="tx2"/>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err="1">
                  <a:ln>
                    <a:noFill/>
                  </a:ln>
                  <a:solidFill>
                    <a:prstClr val="white"/>
                  </a:solidFill>
                  <a:effectLst/>
                  <a:uLnTx/>
                  <a:uFillTx/>
                  <a:latin typeface="Segoe UI"/>
                  <a:ea typeface="Segoe UI" pitchFamily="34" charset="0"/>
                  <a:cs typeface="Segoe UI" pitchFamily="34" charset="0"/>
                </a:endParaRPr>
              </a:p>
            </p:txBody>
          </p:sp>
          <p:pic>
            <p:nvPicPr>
              <p:cNvPr id="94" name="Picture 93"/>
              <p:cNvPicPr>
                <a:picLocks noChangeAspect="1"/>
              </p:cNvPicPr>
              <p:nvPr/>
            </p:nvPicPr>
            <p:blipFill>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tretch>
                <a:fillRect/>
              </a:stretch>
            </p:blipFill>
            <p:spPr>
              <a:xfrm>
                <a:off x="1930060" y="1673619"/>
                <a:ext cx="534079" cy="534079"/>
              </a:xfrm>
              <a:prstGeom prst="rect">
                <a:avLst/>
              </a:prstGeom>
            </p:spPr>
          </p:pic>
        </p:grpSp>
      </p:grpSp>
      <p:grpSp>
        <p:nvGrpSpPr>
          <p:cNvPr id="8" name="Group 7"/>
          <p:cNvGrpSpPr/>
          <p:nvPr/>
        </p:nvGrpSpPr>
        <p:grpSpPr>
          <a:xfrm>
            <a:off x="10322351" y="1695574"/>
            <a:ext cx="717140" cy="837001"/>
            <a:chOff x="10379741" y="1601346"/>
            <a:chExt cx="731520" cy="853785"/>
          </a:xfrm>
        </p:grpSpPr>
        <p:sp>
          <p:nvSpPr>
            <p:cNvPr id="85" name="TextBox 84"/>
            <p:cNvSpPr txBox="1"/>
            <p:nvPr/>
          </p:nvSpPr>
          <p:spPr>
            <a:xfrm>
              <a:off x="10379741" y="2118116"/>
              <a:ext cx="731520" cy="337015"/>
            </a:xfrm>
            <a:prstGeom prst="rect">
              <a:avLst/>
            </a:prstGeom>
            <a:noFill/>
          </p:spPr>
          <p:txBody>
            <a:bodyPr wrap="square" lIns="89642" tIns="89642" rIns="89642" bIns="89642" rtlCol="0" anchor="ctr">
              <a:spAutoFit/>
            </a:bodyPr>
            <a:lstStyle/>
            <a:p>
              <a:pPr marL="0" marR="0" lvl="0" indent="0" algn="ctr" defTabSz="896386" rtl="0" eaLnBrk="1" fontAlgn="auto" latinLnBrk="0" hangingPunct="1">
                <a:lnSpc>
                  <a:spcPct val="90000"/>
                </a:lnSpc>
                <a:spcBef>
                  <a:spcPts val="0"/>
                </a:spcBef>
                <a:spcAft>
                  <a:spcPts val="0"/>
                </a:spcAft>
                <a:buClrTx/>
                <a:buSzTx/>
                <a:buFontTx/>
                <a:buNone/>
                <a:tabLst/>
                <a:defRPr/>
              </a:pPr>
              <a:r>
                <a:rPr kumimoji="0" lang="en-US" sz="1078" b="0" i="0" u="none" strike="noStrike" kern="0" cap="none" spc="0" normalizeH="0" baseline="0" noProof="0" dirty="0">
                  <a:ln>
                    <a:noFill/>
                  </a:ln>
                  <a:effectLst/>
                  <a:uLnTx/>
                  <a:uFillTx/>
                  <a:latin typeface="Segoe UI Semibold" panose="020B0702040204020203" pitchFamily="34" charset="0"/>
                  <a:ea typeface="+mn-ea"/>
                  <a:cs typeface="Segoe UI Semibold" panose="020B0702040204020203" pitchFamily="34" charset="0"/>
                </a:rPr>
                <a:t>PaaS</a:t>
              </a:r>
            </a:p>
          </p:txBody>
        </p:sp>
        <p:grpSp>
          <p:nvGrpSpPr>
            <p:cNvPr id="95" name="Group 94"/>
            <p:cNvGrpSpPr/>
            <p:nvPr/>
          </p:nvGrpSpPr>
          <p:grpSpPr>
            <a:xfrm>
              <a:off x="10509331" y="1601346"/>
              <a:ext cx="478956" cy="478956"/>
              <a:chOff x="7387167" y="1483458"/>
              <a:chExt cx="914400" cy="914400"/>
            </a:xfrm>
          </p:grpSpPr>
          <p:sp>
            <p:nvSpPr>
              <p:cNvPr id="96" name="Oval 95"/>
              <p:cNvSpPr/>
              <p:nvPr/>
            </p:nvSpPr>
            <p:spPr bwMode="auto">
              <a:xfrm>
                <a:off x="7387167" y="1483458"/>
                <a:ext cx="914400" cy="914400"/>
              </a:xfrm>
              <a:prstGeom prst="ellipse">
                <a:avLst/>
              </a:prstGeom>
              <a:solidFill>
                <a:schemeClr val="tx2"/>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err="1">
                  <a:ln>
                    <a:noFill/>
                  </a:ln>
                  <a:solidFill>
                    <a:prstClr val="white"/>
                  </a:solidFill>
                  <a:effectLst/>
                  <a:uLnTx/>
                  <a:uFillTx/>
                  <a:latin typeface="Segoe UI"/>
                  <a:ea typeface="Segoe UI" pitchFamily="34" charset="0"/>
                  <a:cs typeface="Segoe UI" pitchFamily="34" charset="0"/>
                </a:endParaRPr>
              </a:p>
            </p:txBody>
          </p:sp>
          <p:grpSp>
            <p:nvGrpSpPr>
              <p:cNvPr id="97" name="Group 96"/>
              <p:cNvGrpSpPr/>
              <p:nvPr/>
            </p:nvGrpSpPr>
            <p:grpSpPr>
              <a:xfrm>
                <a:off x="7558300" y="1808383"/>
                <a:ext cx="572135" cy="264550"/>
                <a:chOff x="7545599" y="1792151"/>
                <a:chExt cx="572135" cy="264550"/>
              </a:xfrm>
            </p:grpSpPr>
            <p:pic>
              <p:nvPicPr>
                <p:cNvPr id="98" name="Picture 97"/>
                <p:cNvPicPr>
                  <a:picLocks noChangeAspect="1"/>
                </p:cNvPicPr>
                <p:nvPr/>
              </p:nvPicPr>
              <p:blipFill>
                <a:blip r:embed="rId8" cstate="email">
                  <a:biLevel thresh="25000"/>
                  <a:extLst>
                    <a:ext uri="{28A0092B-C50C-407E-A947-70E740481C1C}">
                      <a14:useLocalDpi xmlns:a14="http://schemas.microsoft.com/office/drawing/2010/main"/>
                    </a:ext>
                  </a:extLst>
                </a:blip>
                <a:stretch>
                  <a:fillRect/>
                </a:stretch>
              </p:blipFill>
              <p:spPr>
                <a:xfrm>
                  <a:off x="7545599" y="1792151"/>
                  <a:ext cx="219909" cy="264550"/>
                </a:xfrm>
                <a:prstGeom prst="rect">
                  <a:avLst/>
                </a:prstGeom>
              </p:spPr>
            </p:pic>
            <p:pic>
              <p:nvPicPr>
                <p:cNvPr id="99" name="Picture 98"/>
                <p:cNvPicPr>
                  <a:picLocks noChangeAspect="1"/>
                </p:cNvPicPr>
                <p:nvPr/>
              </p:nvPicPr>
              <p:blipFill>
                <a:blip r:embed="rId8" cstate="email">
                  <a:biLevel thresh="25000"/>
                  <a:extLst>
                    <a:ext uri="{28A0092B-C50C-407E-A947-70E740481C1C}">
                      <a14:useLocalDpi xmlns:a14="http://schemas.microsoft.com/office/drawing/2010/main"/>
                    </a:ext>
                  </a:extLst>
                </a:blip>
                <a:stretch>
                  <a:fillRect/>
                </a:stretch>
              </p:blipFill>
              <p:spPr>
                <a:xfrm>
                  <a:off x="7897825" y="1792151"/>
                  <a:ext cx="219909" cy="264550"/>
                </a:xfrm>
                <a:prstGeom prst="rect">
                  <a:avLst/>
                </a:prstGeom>
              </p:spPr>
            </p:pic>
            <p:sp>
              <p:nvSpPr>
                <p:cNvPr id="100" name="Pentagon 99"/>
                <p:cNvSpPr/>
                <p:nvPr/>
              </p:nvSpPr>
              <p:spPr bwMode="auto">
                <a:xfrm>
                  <a:off x="7837982" y="1898524"/>
                  <a:ext cx="47213" cy="73486"/>
                </a:xfrm>
                <a:prstGeom prst="homePlate">
                  <a:avLst>
                    <a:gd name="adj" fmla="val 100000"/>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err="1">
                    <a:ln>
                      <a:noFill/>
                    </a:ln>
                    <a:solidFill>
                      <a:prstClr val="white"/>
                    </a:solidFill>
                    <a:effectLst/>
                    <a:uLnTx/>
                    <a:uFillTx/>
                    <a:latin typeface="Segoe UI"/>
                    <a:ea typeface="Segoe UI" pitchFamily="34" charset="0"/>
                    <a:cs typeface="Segoe UI" pitchFamily="34" charset="0"/>
                  </a:endParaRPr>
                </a:p>
              </p:txBody>
            </p:sp>
            <p:sp>
              <p:nvSpPr>
                <p:cNvPr id="101" name="Pentagon 100"/>
                <p:cNvSpPr/>
                <p:nvPr/>
              </p:nvSpPr>
              <p:spPr bwMode="auto">
                <a:xfrm flipH="1">
                  <a:off x="7778138" y="1898524"/>
                  <a:ext cx="47213" cy="73486"/>
                </a:xfrm>
                <a:prstGeom prst="homePlate">
                  <a:avLst>
                    <a:gd name="adj" fmla="val 100000"/>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err="1">
                    <a:ln>
                      <a:noFill/>
                    </a:ln>
                    <a:solidFill>
                      <a:prstClr val="white"/>
                    </a:solidFill>
                    <a:effectLst/>
                    <a:uLnTx/>
                    <a:uFillTx/>
                    <a:latin typeface="Segoe UI"/>
                    <a:ea typeface="Segoe UI" pitchFamily="34" charset="0"/>
                    <a:cs typeface="Segoe UI" pitchFamily="34" charset="0"/>
                  </a:endParaRPr>
                </a:p>
              </p:txBody>
            </p:sp>
          </p:grpSp>
        </p:grpSp>
      </p:grpSp>
    </p:spTree>
    <p:extLst>
      <p:ext uri="{BB962C8B-B14F-4D97-AF65-F5344CB8AC3E}">
        <p14:creationId xmlns:p14="http://schemas.microsoft.com/office/powerpoint/2010/main" val="14034166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62466A9-6B41-DC37-EAD3-0EC0DCEF96E7}"/>
              </a:ext>
            </a:extLst>
          </p:cNvPr>
          <p:cNvSpPr txBox="1">
            <a:spLocks/>
          </p:cNvSpPr>
          <p:nvPr/>
        </p:nvSpPr>
        <p:spPr>
          <a:xfrm>
            <a:off x="2362873" y="3954159"/>
            <a:ext cx="7710728" cy="775597"/>
          </a:xfrm>
          <a:prstGeom prst="rect">
            <a:avLst/>
          </a:prstGeom>
          <a:noFill/>
        </p:spPr>
        <p:txBody>
          <a:bodyPr vert="horz" wrap="square" lIns="0" tIns="0" rIns="0" bIns="0" rtlCol="0" anchor="ctr" anchorCtr="0">
            <a:spAutoFit/>
          </a:bodyPr>
          <a:lst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algn="ctr"/>
            <a:r>
              <a:rPr lang="en-GB" kern="0" spc="0" dirty="0">
                <a:ln>
                  <a:noFill/>
                </a:ln>
                <a:solidFill>
                  <a:schemeClr val="tx2"/>
                </a:solidFill>
                <a:latin typeface="Segoe UI Semibold"/>
                <a:cs typeface="+mn-cs"/>
              </a:rPr>
              <a:t>Top 10</a:t>
            </a:r>
            <a:br>
              <a:rPr lang="en-GB" kern="0" spc="0" dirty="0">
                <a:ln>
                  <a:noFill/>
                </a:ln>
                <a:solidFill>
                  <a:schemeClr val="tx2"/>
                </a:solidFill>
                <a:latin typeface="Segoe UI Semibold"/>
                <a:cs typeface="+mn-cs"/>
              </a:rPr>
            </a:br>
            <a:r>
              <a:rPr lang="en-US" dirty="0">
                <a:solidFill>
                  <a:schemeClr val="tx1"/>
                </a:solidFill>
              </a:rPr>
              <a:t>Security Best Practices</a:t>
            </a:r>
          </a:p>
        </p:txBody>
      </p:sp>
      <p:sp>
        <p:nvSpPr>
          <p:cNvPr id="7" name="Oval 10">
            <a:extLst>
              <a:ext uri="{FF2B5EF4-FFF2-40B4-BE49-F238E27FC236}">
                <a16:creationId xmlns:a16="http://schemas.microsoft.com/office/drawing/2014/main" id="{BC27A550-695E-24F2-E085-3B00E3807A81}"/>
              </a:ext>
            </a:extLst>
          </p:cNvPr>
          <p:cNvSpPr/>
          <p:nvPr/>
        </p:nvSpPr>
        <p:spPr bwMode="auto">
          <a:xfrm>
            <a:off x="5669597" y="2399982"/>
            <a:ext cx="1097280" cy="1097280"/>
          </a:xfrm>
          <a:prstGeom prst="ellipse">
            <a:avLst/>
          </a:prstGeom>
          <a:noFill/>
          <a:ln w="22225">
            <a:solidFill>
              <a:schemeClr val="accent1"/>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rgbClr val="353535"/>
              </a:solidFill>
              <a:latin typeface="Segoe UI Semilight"/>
              <a:cs typeface="Segoe UI" pitchFamily="34" charset="0"/>
            </a:endParaRPr>
          </a:p>
        </p:txBody>
      </p:sp>
      <p:pic>
        <p:nvPicPr>
          <p:cNvPr id="3" name="Picture 2">
            <a:extLst>
              <a:ext uri="{FF2B5EF4-FFF2-40B4-BE49-F238E27FC236}">
                <a16:creationId xmlns:a16="http://schemas.microsoft.com/office/drawing/2014/main" id="{27D3FDCD-C456-6EAE-FEA1-120BB10BE94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73531" y="2603916"/>
            <a:ext cx="689413" cy="689413"/>
          </a:xfrm>
          <a:prstGeom prst="rect">
            <a:avLst/>
          </a:prstGeom>
        </p:spPr>
      </p:pic>
    </p:spTree>
    <p:extLst>
      <p:ext uri="{BB962C8B-B14F-4D97-AF65-F5344CB8AC3E}">
        <p14:creationId xmlns:p14="http://schemas.microsoft.com/office/powerpoint/2010/main" val="2335658892"/>
      </p:ext>
    </p:extLst>
  </p:cSld>
  <p:clrMapOvr>
    <a:masterClrMapping/>
  </p:clrMapOvr>
  <p:transition>
    <p:fade/>
  </p:transition>
</p:sld>
</file>

<file path=ppt/theme/theme1.xml><?xml version="1.0" encoding="utf-8"?>
<a:theme xmlns:a="http://schemas.openxmlformats.org/drawingml/2006/main" name="2_Azure 1">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1" id="{EC207B1E-3148-EA4A-B755-E354687C8B39}" vid="{0F94BF21-676E-1B4C-B18B-81CCF4ABE752}"/>
    </a:ext>
  </a:extLst>
</a:theme>
</file>

<file path=ppt/theme/theme2.xml><?xml version="1.0" encoding="utf-8"?>
<a:theme xmlns:a="http://schemas.openxmlformats.org/drawingml/2006/main" name="1_Azure 1">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1" id="{EC207B1E-3148-EA4A-B755-E354687C8B39}" vid="{0F94BF21-676E-1B4C-B18B-81CCF4ABE75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196D4D5D1BB25488E3B5986EEEA8C25" ma:contentTypeVersion="4" ma:contentTypeDescription="Create a new document." ma:contentTypeScope="" ma:versionID="9b71fd4867d0c1970d4535b0b5a2bac4">
  <xsd:schema xmlns:xsd="http://www.w3.org/2001/XMLSchema" xmlns:xs="http://www.w3.org/2001/XMLSchema" xmlns:p="http://schemas.microsoft.com/office/2006/metadata/properties" xmlns:ns2="ee112dfc-6fa1-400f-908a-55164cebbdba" xmlns:ns3="062f5f3b-7348-44f6-a2d5-487752d86c88" targetNamespace="http://schemas.microsoft.com/office/2006/metadata/properties" ma:root="true" ma:fieldsID="3b9611d5c7ecf27c6f3d1a53c46e1524" ns2:_="" ns3:_="">
    <xsd:import namespace="ee112dfc-6fa1-400f-908a-55164cebbdba"/>
    <xsd:import namespace="062f5f3b-7348-44f6-a2d5-487752d86c8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112dfc-6fa1-400f-908a-55164cebbd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62f5f3b-7348-44f6-a2d5-487752d86c8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062f5f3b-7348-44f6-a2d5-487752d86c88">
      <UserInfo>
        <DisplayName>Benny Lanoizelé</DisplayName>
        <AccountId>11901</AccountId>
        <AccountType/>
      </UserInfo>
      <UserInfo>
        <DisplayName>Dennis Zielke</DisplayName>
        <AccountId>10368</AccountId>
        <AccountType/>
      </UserInfo>
      <UserInfo>
        <DisplayName>Andreas Urban</DisplayName>
        <AccountId>13312</AccountId>
        <AccountType/>
      </UserInfo>
      <UserInfo>
        <DisplayName>Anna Hanstorp</DisplayName>
        <AccountId>15486</AccountId>
        <AccountType/>
      </UserInfo>
    </SharedWithUsers>
  </documentManagement>
</p:properties>
</file>

<file path=customXml/itemProps1.xml><?xml version="1.0" encoding="utf-8"?>
<ds:datastoreItem xmlns:ds="http://schemas.openxmlformats.org/officeDocument/2006/customXml" ds:itemID="{0AE8C67E-D071-4CB7-B053-3E94C07234C9}">
  <ds:schemaRefs>
    <ds:schemaRef ds:uri="http://schemas.microsoft.com/sharepoint/v3/contenttype/forms"/>
  </ds:schemaRefs>
</ds:datastoreItem>
</file>

<file path=customXml/itemProps2.xml><?xml version="1.0" encoding="utf-8"?>
<ds:datastoreItem xmlns:ds="http://schemas.openxmlformats.org/officeDocument/2006/customXml" ds:itemID="{6AB432C4-F2C0-4A55-907D-13B78626517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e112dfc-6fa1-400f-908a-55164cebbdba"/>
    <ds:schemaRef ds:uri="062f5f3b-7348-44f6-a2d5-487752d86c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21BB4F6-2C1A-43B4-811F-83EE202DB7C7}">
  <ds:schemaRefs>
    <ds:schemaRef ds:uri="http://schemas.microsoft.com/office/2006/metadata/properties"/>
    <ds:schemaRef ds:uri="http://schemas.openxmlformats.org/package/2006/metadata/core-properties"/>
    <ds:schemaRef ds:uri="http://schemas.microsoft.com/office/2006/documentManagement/types"/>
    <ds:schemaRef ds:uri="http://www.w3.org/XML/1998/namespace"/>
    <ds:schemaRef ds:uri="http://purl.org/dc/elements/1.1/"/>
    <ds:schemaRef ds:uri="http://purl.org/dc/terms/"/>
    <ds:schemaRef ds:uri="http://purl.org/dc/dcmitype/"/>
    <ds:schemaRef ds:uri="ee112dfc-6fa1-400f-908a-55164cebbdba"/>
    <ds:schemaRef ds:uri="http://schemas.microsoft.com/office/infopath/2007/PartnerControls"/>
    <ds:schemaRef ds:uri="062f5f3b-7348-44f6-a2d5-487752d86c88"/>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
  <TotalTime>857</TotalTime>
  <Words>4404</Words>
  <Application>Microsoft Office PowerPoint</Application>
  <PresentationFormat>Widescreen</PresentationFormat>
  <Paragraphs>747</Paragraphs>
  <Slides>31</Slides>
  <Notes>20</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31</vt:i4>
      </vt:variant>
    </vt:vector>
  </HeadingPairs>
  <TitlesOfParts>
    <vt:vector size="45" baseType="lpstr">
      <vt:lpstr>Arial</vt:lpstr>
      <vt:lpstr>Calibri</vt:lpstr>
      <vt:lpstr>Calibri Light</vt:lpstr>
      <vt:lpstr>Helvetica</vt:lpstr>
      <vt:lpstr>Segoe</vt:lpstr>
      <vt:lpstr>Segoe UI</vt:lpstr>
      <vt:lpstr>Segoe UI Light</vt:lpstr>
      <vt:lpstr>Segoe UI Semibold</vt:lpstr>
      <vt:lpstr>Segoe UI Semilight</vt:lpstr>
      <vt:lpstr>Verdana Pro Cond</vt:lpstr>
      <vt:lpstr>Verdana Pro Cond Light</vt:lpstr>
      <vt:lpstr>Wingdings</vt:lpstr>
      <vt:lpstr>2_Azure 1</vt:lpstr>
      <vt:lpstr>1_Azure 1</vt:lpstr>
      <vt:lpstr>PowerPoint Presentation</vt:lpstr>
      <vt:lpstr>PowerPoint Presentation</vt:lpstr>
      <vt:lpstr>PowerPoint Presentation</vt:lpstr>
      <vt:lpstr>SDL (Best) Practices </vt:lpstr>
      <vt:lpstr>PowerPoint Presentation</vt:lpstr>
      <vt:lpstr>PowerPoint Presentation</vt:lpstr>
      <vt:lpstr>Azure global compliance</vt:lpstr>
      <vt:lpstr>Cloud Services Security is a Shared Responsibility</vt:lpstr>
      <vt:lpstr>PowerPoint Presentation</vt:lpstr>
      <vt:lpstr>Top 10 – Essential Cloud Security Actionable, Holistic, Short- and long-term</vt:lpstr>
      <vt:lpstr>PowerPoint Presentation</vt:lpstr>
      <vt:lpstr>PowerPoint Presentation</vt:lpstr>
      <vt:lpstr>PowerPoint Presentation</vt:lpstr>
      <vt:lpstr>PowerPoint Presentation</vt:lpstr>
      <vt:lpstr>Azure Security</vt:lpstr>
      <vt:lpstr>PowerPoint Presentation</vt:lpstr>
      <vt:lpstr>Zero Trust Principles</vt:lpstr>
      <vt:lpstr>Microsoft Zero Trust Capabilities</vt:lpstr>
      <vt:lpstr>Top 10 (+1) Best Practices</vt:lpstr>
      <vt:lpstr>PowerPoint Presentation</vt:lpstr>
      <vt:lpstr>Microsoft Defender for Cloud overview</vt:lpstr>
      <vt:lpstr>Threat protection for cloud and hybrid workloads </vt:lpstr>
      <vt:lpstr>Defender comprehensive protection</vt:lpstr>
      <vt:lpstr>PowerPoint Presentation</vt:lpstr>
      <vt:lpstr>Governance – Azure Policies </vt:lpstr>
      <vt:lpstr>PowerPoint Presentation</vt:lpstr>
      <vt:lpstr>Securing Software Development</vt:lpstr>
      <vt:lpstr>Develop apps securely with a unified solution from Microsoft</vt:lpstr>
      <vt:lpstr>Secure software development with DevSecOps</vt:lpstr>
      <vt:lpstr>Cloud-native application security solution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Azure App Modernization </dc:title>
  <dc:creator>Mark Rentmeester</dc:creator>
  <cp:lastModifiedBy>Peter Budai</cp:lastModifiedBy>
  <cp:revision>15</cp:revision>
  <dcterms:created xsi:type="dcterms:W3CDTF">2021-04-29T11:43:17Z</dcterms:created>
  <dcterms:modified xsi:type="dcterms:W3CDTF">2023-01-05T12:13:25Z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0x010100C196D4D5D1BB25488E3B5986EEEA8C25</vt:lpwstr>
  </property>
</Properties>
</file>