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2" r:id="rId4"/>
  </p:sldMasterIdLst>
  <p:notesMasterIdLst>
    <p:notesMasterId r:id="rId27"/>
  </p:notesMasterIdLst>
  <p:sldIdLst>
    <p:sldId id="2147479000" r:id="rId5"/>
    <p:sldId id="2147478997" r:id="rId6"/>
    <p:sldId id="2076136946" r:id="rId7"/>
    <p:sldId id="2147471935" r:id="rId8"/>
    <p:sldId id="2147478998" r:id="rId9"/>
    <p:sldId id="2147478999" r:id="rId10"/>
    <p:sldId id="2076138750" r:id="rId11"/>
    <p:sldId id="2147479003" r:id="rId12"/>
    <p:sldId id="2147471513" r:id="rId13"/>
    <p:sldId id="2076138075" r:id="rId14"/>
    <p:sldId id="2076136686" r:id="rId15"/>
    <p:sldId id="2076136757" r:id="rId16"/>
    <p:sldId id="2147478044" r:id="rId17"/>
    <p:sldId id="2076138742" r:id="rId18"/>
    <p:sldId id="2147308241" r:id="rId19"/>
    <p:sldId id="2076137720" r:id="rId20"/>
    <p:sldId id="2076137596" r:id="rId21"/>
    <p:sldId id="2076137602" r:id="rId22"/>
    <p:sldId id="2076137575" r:id="rId23"/>
    <p:sldId id="2076137597" r:id="rId24"/>
    <p:sldId id="2147470424" r:id="rId25"/>
    <p:sldId id="2147479001" r:id="rId2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7B69CD57-BA1C-4CE5-AD97-6C7C3812CA91}">
          <p14:sldIdLst>
            <p14:sldId id="2147479000"/>
            <p14:sldId id="2147478997"/>
            <p14:sldId id="2076136946"/>
            <p14:sldId id="2147471935"/>
            <p14:sldId id="2147478998"/>
            <p14:sldId id="2147478999"/>
          </p14:sldIdLst>
        </p14:section>
        <p14:section name="Value" id="{F8A889C7-60F1-499C-8CC8-A13A792C5FAE}">
          <p14:sldIdLst>
            <p14:sldId id="2076138750"/>
            <p14:sldId id="2147479003"/>
            <p14:sldId id="2147471513"/>
            <p14:sldId id="2076138075"/>
            <p14:sldId id="2076136686"/>
            <p14:sldId id="2076136757"/>
            <p14:sldId id="2147478044"/>
          </p14:sldIdLst>
        </p14:section>
        <p14:section name="Windows Server" id="{ECECC438-9B20-4F47-B544-9D3359C04E2D}">
          <p14:sldIdLst>
            <p14:sldId id="2076138742"/>
            <p14:sldId id="2147308241"/>
            <p14:sldId id="2076137720"/>
          </p14:sldIdLst>
        </p14:section>
        <p14:section name="SQL" id="{49D7EB0B-5CEE-4FB5-A3BF-3849BE065187}">
          <p14:sldIdLst>
            <p14:sldId id="2076137596"/>
            <p14:sldId id="2076137602"/>
            <p14:sldId id="2076137575"/>
            <p14:sldId id="2076137597"/>
            <p14:sldId id="2147470424"/>
            <p14:sldId id="214747900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78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2" autoAdjust="0"/>
    <p:restoredTop sz="96966"/>
  </p:normalViewPr>
  <p:slideViewPr>
    <p:cSldViewPr snapToGrid="0">
      <p:cViewPr varScale="1">
        <p:scale>
          <a:sx n="103" d="100"/>
          <a:sy n="103" d="100"/>
        </p:scale>
        <p:origin x="36"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esa Virgínia" userId="f75895d1-79ca-4785-96e3-762dc63d0e91" providerId="ADAL" clId="{29B48906-5AD5-415E-BB50-E7083D89852C}"/>
    <pc:docChg chg="custSel modSld">
      <pc:chgData name="Teresa Virgínia" userId="f75895d1-79ca-4785-96e3-762dc63d0e91" providerId="ADAL" clId="{29B48906-5AD5-415E-BB50-E7083D89852C}" dt="2023-01-05T14:19:33.341" v="7" actId="478"/>
      <pc:docMkLst>
        <pc:docMk/>
      </pc:docMkLst>
      <pc:sldChg chg="modSp mod">
        <pc:chgData name="Teresa Virgínia" userId="f75895d1-79ca-4785-96e3-762dc63d0e91" providerId="ADAL" clId="{29B48906-5AD5-415E-BB50-E7083D89852C}" dt="2023-01-05T10:03:14.243" v="6" actId="2711"/>
        <pc:sldMkLst>
          <pc:docMk/>
          <pc:sldMk cId="910706590" sldId="2147470424"/>
        </pc:sldMkLst>
        <pc:spChg chg="mod">
          <ac:chgData name="Teresa Virgínia" userId="f75895d1-79ca-4785-96e3-762dc63d0e91" providerId="ADAL" clId="{29B48906-5AD5-415E-BB50-E7083D89852C}" dt="2023-01-05T10:03:14.243" v="6" actId="2711"/>
          <ac:spMkLst>
            <pc:docMk/>
            <pc:sldMk cId="910706590" sldId="2147470424"/>
            <ac:spMk id="6" creationId="{057D16CA-3276-4E9D-B7AA-36794AEFB880}"/>
          </ac:spMkLst>
        </pc:spChg>
        <pc:spChg chg="mod">
          <ac:chgData name="Teresa Virgínia" userId="f75895d1-79ca-4785-96e3-762dc63d0e91" providerId="ADAL" clId="{29B48906-5AD5-415E-BB50-E7083D89852C}" dt="2023-01-05T10:02:56.700" v="5" actId="2711"/>
          <ac:spMkLst>
            <pc:docMk/>
            <pc:sldMk cId="910706590" sldId="2147470424"/>
            <ac:spMk id="7" creationId="{81EF52F9-8E32-4C3E-A647-86FDBB17C89E}"/>
          </ac:spMkLst>
        </pc:spChg>
        <pc:spChg chg="mod">
          <ac:chgData name="Teresa Virgínia" userId="f75895d1-79ca-4785-96e3-762dc63d0e91" providerId="ADAL" clId="{29B48906-5AD5-415E-BB50-E7083D89852C}" dt="2023-01-05T10:02:13.598" v="4" actId="404"/>
          <ac:spMkLst>
            <pc:docMk/>
            <pc:sldMk cId="910706590" sldId="2147470424"/>
            <ac:spMk id="20" creationId="{D797C361-C5DE-6947-A0EC-4B73AD866C99}"/>
          </ac:spMkLst>
        </pc:spChg>
      </pc:sldChg>
      <pc:sldChg chg="delSp mod">
        <pc:chgData name="Teresa Virgínia" userId="f75895d1-79ca-4785-96e3-762dc63d0e91" providerId="ADAL" clId="{29B48906-5AD5-415E-BB50-E7083D89852C}" dt="2023-01-05T14:19:33.341" v="7" actId="478"/>
        <pc:sldMkLst>
          <pc:docMk/>
          <pc:sldMk cId="3335703838" sldId="2147479000"/>
        </pc:sldMkLst>
        <pc:spChg chg="del">
          <ac:chgData name="Teresa Virgínia" userId="f75895d1-79ca-4785-96e3-762dc63d0e91" providerId="ADAL" clId="{29B48906-5AD5-415E-BB50-E7083D89852C}" dt="2023-01-05T14:19:33.341" v="7" actId="478"/>
          <ac:spMkLst>
            <pc:docMk/>
            <pc:sldMk cId="3335703838" sldId="2147479000"/>
            <ac:spMk id="14" creationId="{5F8ABAAA-D29C-DACD-1F2A-73727C7B81E4}"/>
          </ac:spMkLst>
        </pc:spChg>
      </pc:sldChg>
    </pc:docChg>
  </pc:docChgLst>
  <pc:docChgLst>
    <pc:chgData name="Peter Budai" userId="46952dac-ae8c-44c5-b47a-7592b9bea84f" providerId="ADAL" clId="{E38C1203-A100-4CAF-8C39-C63A46CCDF36}"/>
    <pc:docChg chg="custSel modMainMaster">
      <pc:chgData name="Peter Budai" userId="46952dac-ae8c-44c5-b47a-7592b9bea84f" providerId="ADAL" clId="{E38C1203-A100-4CAF-8C39-C63A46CCDF36}" dt="2023-01-05T12:08:19.409" v="1" actId="478"/>
      <pc:docMkLst>
        <pc:docMk/>
      </pc:docMkLst>
      <pc:sldMasterChg chg="modSldLayout">
        <pc:chgData name="Peter Budai" userId="46952dac-ae8c-44c5-b47a-7592b9bea84f" providerId="ADAL" clId="{E38C1203-A100-4CAF-8C39-C63A46CCDF36}" dt="2023-01-05T12:08:19.409" v="1" actId="478"/>
        <pc:sldMasterMkLst>
          <pc:docMk/>
          <pc:sldMasterMk cId="614779277" sldId="2147484242"/>
        </pc:sldMasterMkLst>
        <pc:sldLayoutChg chg="delSp mod">
          <pc:chgData name="Peter Budai" userId="46952dac-ae8c-44c5-b47a-7592b9bea84f" providerId="ADAL" clId="{E38C1203-A100-4CAF-8C39-C63A46CCDF36}" dt="2023-01-05T12:08:07.215" v="0" actId="478"/>
          <pc:sldLayoutMkLst>
            <pc:docMk/>
            <pc:sldMasterMk cId="614779277" sldId="2147484242"/>
            <pc:sldLayoutMk cId="2710062461" sldId="2147484257"/>
          </pc:sldLayoutMkLst>
          <pc:spChg chg="del">
            <ac:chgData name="Peter Budai" userId="46952dac-ae8c-44c5-b47a-7592b9bea84f" providerId="ADAL" clId="{E38C1203-A100-4CAF-8C39-C63A46CCDF36}" dt="2023-01-05T12:08:07.215" v="0" actId="478"/>
            <ac:spMkLst>
              <pc:docMk/>
              <pc:sldMasterMk cId="614779277" sldId="2147484242"/>
              <pc:sldLayoutMk cId="2710062461" sldId="2147484257"/>
              <ac:spMk id="3" creationId="{3915F01E-9594-DE1A-6C3F-EDA8839E45C1}"/>
            </ac:spMkLst>
          </pc:spChg>
        </pc:sldLayoutChg>
        <pc:sldLayoutChg chg="delSp mod">
          <pc:chgData name="Peter Budai" userId="46952dac-ae8c-44c5-b47a-7592b9bea84f" providerId="ADAL" clId="{E38C1203-A100-4CAF-8C39-C63A46CCDF36}" dt="2023-01-05T12:08:19.409" v="1" actId="478"/>
          <pc:sldLayoutMkLst>
            <pc:docMk/>
            <pc:sldMasterMk cId="614779277" sldId="2147484242"/>
            <pc:sldLayoutMk cId="2795697189" sldId="2147484261"/>
          </pc:sldLayoutMkLst>
          <pc:spChg chg="del">
            <ac:chgData name="Peter Budai" userId="46952dac-ae8c-44c5-b47a-7592b9bea84f" providerId="ADAL" clId="{E38C1203-A100-4CAF-8C39-C63A46CCDF36}" dt="2023-01-05T12:08:19.409" v="1" actId="478"/>
            <ac:spMkLst>
              <pc:docMk/>
              <pc:sldMasterMk cId="614779277" sldId="2147484242"/>
              <pc:sldLayoutMk cId="2795697189" sldId="2147484261"/>
              <ac:spMk id="8" creationId="{3F1DAFF6-F27C-B74D-96EC-43A1B70AA064}"/>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247374919442348E-2"/>
          <c:y val="0"/>
          <c:w val="0.96012788758861345"/>
          <c:h val="0.99584513407948616"/>
        </c:manualLayout>
      </c:layout>
      <c:barChart>
        <c:barDir val="col"/>
        <c:grouping val="clustered"/>
        <c:varyColors val="0"/>
        <c:ser>
          <c:idx val="0"/>
          <c:order val="0"/>
          <c:spPr>
            <a:solidFill>
              <a:schemeClr val="tx1"/>
            </a:solidFill>
            <a:ln>
              <a:noFill/>
            </a:ln>
            <a:effectLst/>
          </c:spPr>
          <c:invertIfNegative val="0"/>
          <c:dPt>
            <c:idx val="0"/>
            <c:invertIfNegative val="0"/>
            <c:bubble3D val="0"/>
            <c:spPr>
              <a:solidFill>
                <a:srgbClr val="0078D4"/>
              </a:solidFill>
              <a:ln>
                <a:noFill/>
              </a:ln>
              <a:effectLst/>
            </c:spPr>
            <c:extLst>
              <c:ext xmlns:c16="http://schemas.microsoft.com/office/drawing/2014/chart" uri="{C3380CC4-5D6E-409C-BE32-E72D297353CC}">
                <c16:uniqueId val="{00000001-D035-47F3-8049-80C6E757B402}"/>
              </c:ext>
            </c:extLst>
          </c:dPt>
          <c:dPt>
            <c:idx val="1"/>
            <c:invertIfNegative val="0"/>
            <c:bubble3D val="0"/>
            <c:extLst>
              <c:ext xmlns:c16="http://schemas.microsoft.com/office/drawing/2014/chart" uri="{C3380CC4-5D6E-409C-BE32-E72D297353CC}">
                <c16:uniqueId val="{00000002-D035-47F3-8049-80C6E757B402}"/>
              </c:ext>
            </c:extLst>
          </c:dPt>
          <c:dLbls>
            <c:dLbl>
              <c:idx val="0"/>
              <c:layout>
                <c:manualLayout>
                  <c:x val="-1.812368745972117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035-47F3-8049-80C6E757B402}"/>
                </c:ext>
              </c:extLst>
            </c:dLbl>
            <c:dLbl>
              <c:idx val="1"/>
              <c:layout>
                <c:manualLayout>
                  <c:x val="-3.6247374919442352E-3"/>
                  <c:y val="6.1439670856101945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35-47F3-8049-80C6E757B402}"/>
                </c:ext>
              </c:extLst>
            </c:dLbl>
            <c:spPr>
              <a:noFill/>
              <a:ln>
                <a:noFill/>
              </a:ln>
              <a:effectLst/>
            </c:spPr>
            <c:txPr>
              <a:bodyPr rot="0" spcFirstLastPara="1" vertOverflow="ellipsis" vert="horz" wrap="square" lIns="38100" tIns="19050" rIns="38100" bIns="19050" anchor="ctr" anchorCtr="1">
                <a:spAutoFit/>
              </a:bodyPr>
              <a:lstStyle/>
              <a:p>
                <a:pPr>
                  <a:defRPr kumimoji="0" lang="en-US" sz="1400" b="1" i="0" u="none" strike="noStrike" kern="1200" cap="none" spc="0" normalizeH="0" baseline="0">
                    <a:ln>
                      <a:noFill/>
                    </a:ln>
                    <a:solidFill>
                      <a:schemeClr val="tx1"/>
                    </a:solidFill>
                    <a:effectLst/>
                    <a:uLnTx/>
                    <a:uFillTx/>
                    <a:latin typeface="Segoe UI Semibold"/>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Sheet1!$B$2:$B$3</c:f>
              <c:numCache>
                <c:formatCode>_("$"* #,##0.00_);_("$"* \(#,##0.00\);_("$"* "-"??_);_(@_)</c:formatCode>
                <c:ptCount val="2"/>
                <c:pt idx="0">
                  <c:v>13.14</c:v>
                </c:pt>
                <c:pt idx="1">
                  <c:v>198.45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TPC-E-like</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Azure SQL Managed Instance</c:v>
                      </c:pt>
                      <c:pt idx="1">
                        <c:v>SQL Server on AWS RDS</c:v>
                      </c:pt>
                    </c:strCache>
                  </c:strRef>
                </c15:cat>
              </c15:filteredCategoryTitle>
            </c:ext>
            <c:ext xmlns:c16="http://schemas.microsoft.com/office/drawing/2014/chart" uri="{C3380CC4-5D6E-409C-BE32-E72D297353CC}">
              <c16:uniqueId val="{00000003-D035-47F3-8049-80C6E757B402}"/>
            </c:ext>
          </c:extLst>
        </c:ser>
        <c:dLbls>
          <c:showLegendKey val="0"/>
          <c:showVal val="0"/>
          <c:showCatName val="0"/>
          <c:showSerName val="0"/>
          <c:showPercent val="0"/>
          <c:showBubbleSize val="0"/>
        </c:dLbls>
        <c:gapWidth val="150"/>
        <c:axId val="1649499327"/>
        <c:axId val="836727279"/>
      </c:barChart>
      <c:catAx>
        <c:axId val="1649499327"/>
        <c:scaling>
          <c:orientation val="minMax"/>
        </c:scaling>
        <c:delete val="1"/>
        <c:axPos val="b"/>
        <c:numFmt formatCode="General" sourceLinked="1"/>
        <c:majorTickMark val="none"/>
        <c:minorTickMark val="none"/>
        <c:tickLblPos val="nextTo"/>
        <c:crossAx val="836727279"/>
        <c:crosses val="autoZero"/>
        <c:auto val="1"/>
        <c:lblAlgn val="ctr"/>
        <c:lblOffset val="100"/>
        <c:noMultiLvlLbl val="0"/>
      </c:catAx>
      <c:valAx>
        <c:axId val="836727279"/>
        <c:scaling>
          <c:orientation val="minMax"/>
        </c:scaling>
        <c:delete val="1"/>
        <c:axPos val="l"/>
        <c:numFmt formatCode="&quot;$&quot;#,##0.00" sourceLinked="0"/>
        <c:majorTickMark val="none"/>
        <c:minorTickMark val="none"/>
        <c:tickLblPos val="nextTo"/>
        <c:crossAx val="1649499327"/>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72112411386586E-2"/>
          <c:y val="0"/>
          <c:w val="0.96012788758861345"/>
          <c:h val="0.99584513407948616"/>
        </c:manualLayout>
      </c:layout>
      <c:barChart>
        <c:barDir val="col"/>
        <c:grouping val="clustered"/>
        <c:varyColors val="0"/>
        <c:ser>
          <c:idx val="0"/>
          <c:order val="0"/>
          <c:spPr>
            <a:solidFill>
              <a:schemeClr val="tx1"/>
            </a:solidFill>
            <a:ln>
              <a:noFill/>
            </a:ln>
            <a:effectLst/>
          </c:spPr>
          <c:invertIfNegative val="0"/>
          <c:dPt>
            <c:idx val="0"/>
            <c:invertIfNegative val="0"/>
            <c:bubble3D val="0"/>
            <c:spPr>
              <a:solidFill>
                <a:srgbClr val="0078D4"/>
              </a:solidFill>
              <a:ln>
                <a:noFill/>
              </a:ln>
              <a:effectLst/>
            </c:spPr>
            <c:extLst>
              <c:ext xmlns:c16="http://schemas.microsoft.com/office/drawing/2014/chart" uri="{C3380CC4-5D6E-409C-BE32-E72D297353CC}">
                <c16:uniqueId val="{00000002-7511-49E4-969A-B15B8BA814F4}"/>
              </c:ext>
            </c:extLst>
          </c:dPt>
          <c:dPt>
            <c:idx val="1"/>
            <c:invertIfNegative val="0"/>
            <c:bubble3D val="0"/>
            <c:extLst>
              <c:ext xmlns:c16="http://schemas.microsoft.com/office/drawing/2014/chart" uri="{C3380CC4-5D6E-409C-BE32-E72D297353CC}">
                <c16:uniqueId val="{00000001-BA36-4C7C-8BD5-01FA0217D368}"/>
              </c:ext>
            </c:extLst>
          </c:dPt>
          <c:dLbls>
            <c:dLbl>
              <c:idx val="1"/>
              <c:layout>
                <c:manualLayout>
                  <c:x val="-3.6247374919442352E-3"/>
                  <c:y val="6.1439670856101945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A36-4C7C-8BD5-01FA0217D368}"/>
                </c:ext>
              </c:extLst>
            </c:dLbl>
            <c:spPr>
              <a:noFill/>
              <a:ln>
                <a:noFill/>
              </a:ln>
              <a:effectLst/>
            </c:spPr>
            <c:txPr>
              <a:bodyPr rot="0" spcFirstLastPara="1" vertOverflow="ellipsis" vert="horz" wrap="square" lIns="38100" tIns="19050" rIns="38100" bIns="19050" anchor="ctr" anchorCtr="1">
                <a:spAutoFit/>
              </a:bodyPr>
              <a:lstStyle/>
              <a:p>
                <a:pPr>
                  <a:defRPr kumimoji="0" lang="en-US" sz="1400" b="1" i="0" u="none" strike="noStrike" kern="1200" cap="none" spc="0" normalizeH="0" baseline="0">
                    <a:ln>
                      <a:noFill/>
                    </a:ln>
                    <a:solidFill>
                      <a:schemeClr val="tx1"/>
                    </a:solidFill>
                    <a:effectLst/>
                    <a:uLnTx/>
                    <a:uFillTx/>
                    <a:latin typeface="Segoe UI Semibold"/>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Sheet1!$B$2:$B$3</c:f>
              <c:numCache>
                <c:formatCode>_("$"* #,##0.00_);_("$"* \(#,##0.00\);_("$"* "-"??_);_(@_)</c:formatCode>
                <c:ptCount val="2"/>
                <c:pt idx="0">
                  <c:v>13.14</c:v>
                </c:pt>
                <c:pt idx="1">
                  <c:v>198.45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TPC-E-like</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Azure SQL Managed Instance</c:v>
                      </c:pt>
                      <c:pt idx="1">
                        <c:v>SQL Server on AWS RDS</c:v>
                      </c:pt>
                    </c:strCache>
                  </c:strRef>
                </c15:cat>
              </c15:filteredCategoryTitle>
            </c:ext>
            <c:ext xmlns:c16="http://schemas.microsoft.com/office/drawing/2014/chart" uri="{C3380CC4-5D6E-409C-BE32-E72D297353CC}">
              <c16:uniqueId val="{00000002-BA36-4C7C-8BD5-01FA0217D368}"/>
            </c:ext>
          </c:extLst>
        </c:ser>
        <c:dLbls>
          <c:showLegendKey val="0"/>
          <c:showVal val="0"/>
          <c:showCatName val="0"/>
          <c:showSerName val="0"/>
          <c:showPercent val="0"/>
          <c:showBubbleSize val="0"/>
        </c:dLbls>
        <c:gapWidth val="150"/>
        <c:axId val="1649499327"/>
        <c:axId val="836727279"/>
      </c:barChart>
      <c:catAx>
        <c:axId val="1649499327"/>
        <c:scaling>
          <c:orientation val="minMax"/>
        </c:scaling>
        <c:delete val="1"/>
        <c:axPos val="b"/>
        <c:numFmt formatCode="General" sourceLinked="1"/>
        <c:majorTickMark val="none"/>
        <c:minorTickMark val="none"/>
        <c:tickLblPos val="nextTo"/>
        <c:crossAx val="836727279"/>
        <c:crosses val="autoZero"/>
        <c:auto val="1"/>
        <c:lblAlgn val="ctr"/>
        <c:lblOffset val="100"/>
        <c:noMultiLvlLbl val="0"/>
      </c:catAx>
      <c:valAx>
        <c:axId val="836727279"/>
        <c:scaling>
          <c:orientation val="minMax"/>
        </c:scaling>
        <c:delete val="1"/>
        <c:axPos val="l"/>
        <c:numFmt formatCode="&quot;$&quot;#,##0.00" sourceLinked="0"/>
        <c:majorTickMark val="none"/>
        <c:minorTickMark val="none"/>
        <c:tickLblPos val="nextTo"/>
        <c:crossAx val="1649499327"/>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72112411386586E-2"/>
          <c:y val="4.154865920513816E-3"/>
          <c:w val="0.96012788758861345"/>
          <c:h val="0.99584513407948616"/>
        </c:manualLayout>
      </c:layout>
      <c:barChart>
        <c:barDir val="col"/>
        <c:grouping val="clustered"/>
        <c:varyColors val="0"/>
        <c:ser>
          <c:idx val="0"/>
          <c:order val="0"/>
          <c:spPr>
            <a:solidFill>
              <a:schemeClr val="tx1"/>
            </a:solidFill>
            <a:ln>
              <a:noFill/>
            </a:ln>
            <a:effectLst/>
          </c:spPr>
          <c:invertIfNegative val="0"/>
          <c:dPt>
            <c:idx val="0"/>
            <c:invertIfNegative val="0"/>
            <c:bubble3D val="0"/>
            <c:spPr>
              <a:solidFill>
                <a:srgbClr val="0078D4"/>
              </a:solidFill>
              <a:ln>
                <a:noFill/>
              </a:ln>
              <a:effectLst/>
            </c:spPr>
            <c:extLst>
              <c:ext xmlns:c16="http://schemas.microsoft.com/office/drawing/2014/chart" uri="{C3380CC4-5D6E-409C-BE32-E72D297353CC}">
                <c16:uniqueId val="{00000001-C4A6-4C14-B9BD-22FF354FC31D}"/>
              </c:ext>
            </c:extLst>
          </c:dPt>
          <c:dPt>
            <c:idx val="1"/>
            <c:invertIfNegative val="0"/>
            <c:bubble3D val="0"/>
            <c:extLst>
              <c:ext xmlns:c16="http://schemas.microsoft.com/office/drawing/2014/chart" uri="{C3380CC4-5D6E-409C-BE32-E72D297353CC}">
                <c16:uniqueId val="{00000002-C4A6-4C14-B9BD-22FF354FC31D}"/>
              </c:ext>
            </c:extLst>
          </c:dPt>
          <c:dLbls>
            <c:dLbl>
              <c:idx val="0"/>
              <c:layout>
                <c:manualLayout>
                  <c:x val="-7.2494749838884704E-3"/>
                  <c:y val="2.05051963719687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4A6-4C14-B9BD-22FF354FC31D}"/>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Sheet1!$B$2:$B$3</c:f>
              <c:numCache>
                <c:formatCode>_("$"* #,##0.00_);_("$"* \(#,##0.00\);_("$"* "-"??_);_(@_)</c:formatCode>
                <c:ptCount val="2"/>
                <c:pt idx="0">
                  <c:v>66.34</c:v>
                </c:pt>
                <c:pt idx="1">
                  <c:v>96.68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TPC-E-like</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SQL Server on AWS EC2</c:v>
                      </c:pt>
                      <c:pt idx="1">
                        <c:v>SQL VM</c:v>
                      </c:pt>
                    </c:strCache>
                  </c:strRef>
                </c15:cat>
              </c15:filteredCategoryTitle>
            </c:ext>
            <c:ext xmlns:c16="http://schemas.microsoft.com/office/drawing/2014/chart" uri="{C3380CC4-5D6E-409C-BE32-E72D297353CC}">
              <c16:uniqueId val="{00000003-C4A6-4C14-B9BD-22FF354FC31D}"/>
            </c:ext>
          </c:extLst>
        </c:ser>
        <c:dLbls>
          <c:showLegendKey val="0"/>
          <c:showVal val="0"/>
          <c:showCatName val="0"/>
          <c:showSerName val="0"/>
          <c:showPercent val="0"/>
          <c:showBubbleSize val="0"/>
        </c:dLbls>
        <c:gapWidth val="150"/>
        <c:axId val="1649499327"/>
        <c:axId val="836727279"/>
      </c:barChart>
      <c:catAx>
        <c:axId val="1649499327"/>
        <c:scaling>
          <c:orientation val="minMax"/>
        </c:scaling>
        <c:delete val="1"/>
        <c:axPos val="b"/>
        <c:numFmt formatCode="General" sourceLinked="1"/>
        <c:majorTickMark val="none"/>
        <c:minorTickMark val="none"/>
        <c:tickLblPos val="nextTo"/>
        <c:crossAx val="836727279"/>
        <c:crosses val="autoZero"/>
        <c:auto val="1"/>
        <c:lblAlgn val="ctr"/>
        <c:lblOffset val="100"/>
        <c:noMultiLvlLbl val="0"/>
      </c:catAx>
      <c:valAx>
        <c:axId val="836727279"/>
        <c:scaling>
          <c:orientation val="minMax"/>
        </c:scaling>
        <c:delete val="1"/>
        <c:axPos val="l"/>
        <c:numFmt formatCode="&quot;$&quot;#,##0.00" sourceLinked="0"/>
        <c:majorTickMark val="none"/>
        <c:minorTickMark val="none"/>
        <c:tickLblPos val="nextTo"/>
        <c:crossAx val="1649499327"/>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965A65-4B99-4D5C-95A9-D39786037E53}" type="datetimeFigureOut">
              <a:rPr lang="sv-SE" smtClean="0"/>
              <a:t>2023-01-05</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9EE33F-C40B-4D2A-A740-3546D1F75FF3}" type="slidenum">
              <a:rPr lang="sv-SE" smtClean="0"/>
              <a:t>‹#›</a:t>
            </a:fld>
            <a:endParaRPr lang="sv-SE"/>
          </a:p>
        </p:txBody>
      </p:sp>
    </p:spTree>
    <p:extLst>
      <p:ext uri="{BB962C8B-B14F-4D97-AF65-F5344CB8AC3E}">
        <p14:creationId xmlns:p14="http://schemas.microsoft.com/office/powerpoint/2010/main" val="591902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zure.microsoft.com/en-us/services/sql-database-edg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azure.microsoft.com/en-us/overview/security/" TargetMode="External"/><Relationship Id="rId3" Type="http://schemas.openxmlformats.org/officeDocument/2006/relationships/hyperlink" Target="https://azure.microsoft.com/en-us/pricing/hybrid-benefit/" TargetMode="External"/><Relationship Id="rId7" Type="http://schemas.openxmlformats.org/officeDocument/2006/relationships/hyperlink" Target="https://docs.microsoft.com/en-us/azure/security/fundamentals/threat-detection#advanced-threat-detection-features-other-azure-services"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docs.microsoft.com/en-us/azure/sql-database/sql-database-technical-overview#create-and-manage-azure-sql-resources-with-the-azure-portal" TargetMode="External"/><Relationship Id="rId5" Type="http://schemas.openxmlformats.org/officeDocument/2006/relationships/hyperlink" Target="https://azure.microsoft.com/en-us/pricing/dev-test/" TargetMode="External"/><Relationship Id="rId4" Type="http://schemas.openxmlformats.org/officeDocument/2006/relationships/hyperlink" Target="https://azure.microsoft.com/en-us/reservations/" TargetMode="External"/><Relationship Id="rId9" Type="http://schemas.openxmlformats.org/officeDocument/2006/relationships/hyperlink" Target="https://azure.microsoft.com/en-us/overview/trusted-cloud/compliance/"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zure.microsoft.com/en-us/overview/what-is-a-public-cloud/"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icrosoft.com/en-us/cloud-platform/extended-security-updat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Calibri" panose="020F0502020204030204" pitchFamily="34" charset="0"/>
              </a:rPr>
              <a:t>If there’s one thing that 2022 has taught us is that data is truly </a:t>
            </a:r>
            <a:r>
              <a:rPr lang="en-US" sz="1200" i="1" dirty="0">
                <a:effectLst/>
                <a:latin typeface="Calibri" panose="020F0502020204030204" pitchFamily="34" charset="0"/>
                <a:ea typeface="Calibri" panose="020F0502020204030204" pitchFamily="34" charset="0"/>
              </a:rPr>
              <a:t>the</a:t>
            </a:r>
            <a:r>
              <a:rPr lang="en-US" sz="1200" i="0" dirty="0">
                <a:effectLst/>
                <a:latin typeface="Calibri" panose="020F0502020204030204" pitchFamily="34" charset="0"/>
                <a:ea typeface="Calibri" panose="020F0502020204030204" pitchFamily="34" charset="0"/>
              </a:rPr>
              <a:t> strategic asset for businesses today.</a:t>
            </a:r>
            <a:endParaRPr lang="en-US" sz="1200" dirty="0">
              <a:effectLst/>
              <a:latin typeface="Calibri" panose="020F0502020204030204" pitchFamily="34" charset="0"/>
              <a:ea typeface="Calibri" panose="020F0502020204030204" pitchFamily="34" charset="0"/>
            </a:endParaRPr>
          </a:p>
          <a:p>
            <a:pPr marL="0" marR="0">
              <a:spcBef>
                <a:spcPts val="0"/>
              </a:spcBef>
              <a:spcAft>
                <a:spcPts val="0"/>
              </a:spcAft>
            </a:pPr>
            <a:endParaRPr lang="en-US" sz="12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200" b="0" dirty="0">
                <a:effectLst/>
                <a:latin typeface="Calibri" panose="020F0502020204030204" pitchFamily="34" charset="0"/>
                <a:ea typeface="Calibri" panose="020F0502020204030204" pitchFamily="34" charset="0"/>
              </a:rPr>
              <a:t>During this time of uncertainty, one thing we’ve observed is that no business is immune to sudden changes.</a:t>
            </a:r>
            <a:r>
              <a:rPr lang="en-US" sz="1200" b="1" dirty="0">
                <a:effectLst/>
                <a:latin typeface="Calibri" panose="020F0502020204030204" pitchFamily="34" charset="0"/>
                <a:ea typeface="Calibri" panose="020F0502020204030204" pitchFamily="34" charset="0"/>
              </a:rPr>
              <a:t> </a:t>
            </a:r>
            <a:r>
              <a:rPr lang="en-US" sz="3200" b="0" i="0" dirty="0">
                <a:solidFill>
                  <a:srgbClr val="4C4C51"/>
                </a:solidFill>
                <a:effectLst/>
                <a:latin typeface="Segoe UI" panose="020B0502040204020203" pitchFamily="34" charset="0"/>
              </a:rPr>
              <a:t>Navigating this new landscape requires</a:t>
            </a:r>
            <a:r>
              <a:rPr lang="en-US" sz="1200" b="0" i="0" dirty="0">
                <a:solidFill>
                  <a:srgbClr val="4C4C51"/>
                </a:solidFill>
                <a:effectLst/>
                <a:latin typeface="Calibri" panose="020F0502020204030204" pitchFamily="34" charset="0"/>
              </a:rPr>
              <a:t> </a:t>
            </a:r>
            <a:r>
              <a:rPr lang="en-US" sz="3200" b="0" i="0" dirty="0">
                <a:solidFill>
                  <a:srgbClr val="4C4C51"/>
                </a:solidFill>
                <a:effectLst/>
                <a:latin typeface="Segoe UI" panose="020B0502040204020203" pitchFamily="34" charset="0"/>
              </a:rPr>
              <a:t>a new level of agility for businesses to deal with sudden changes in our world. </a:t>
            </a:r>
          </a:p>
          <a:p>
            <a:pPr marL="0" marR="0">
              <a:spcBef>
                <a:spcPts val="0"/>
              </a:spcBef>
              <a:spcAft>
                <a:spcPts val="0"/>
              </a:spcAft>
            </a:pPr>
            <a:endParaRPr lang="en-US" sz="3200" b="0" i="0" dirty="0">
              <a:solidFill>
                <a:srgbClr val="4C4C51"/>
              </a:solidFill>
              <a:effectLst/>
              <a:latin typeface="Segoe UI" panose="020B0502040204020203" pitchFamily="34" charset="0"/>
              <a:ea typeface="Calibri" panose="020F0502020204030204" pitchFamily="34" charset="0"/>
            </a:endParaRPr>
          </a:p>
          <a:p>
            <a:pPr marL="0" marR="0">
              <a:spcBef>
                <a:spcPts val="0"/>
              </a:spcBef>
              <a:spcAft>
                <a:spcPts val="0"/>
              </a:spcAft>
            </a:pPr>
            <a:r>
              <a:rPr lang="en-US" sz="3200" b="0" i="0" dirty="0">
                <a:solidFill>
                  <a:srgbClr val="4C4C51"/>
                </a:solidFill>
                <a:effectLst/>
                <a:latin typeface="Segoe UI" panose="020B0502040204020203" pitchFamily="34" charset="0"/>
                <a:ea typeface="Calibri" panose="020F0502020204030204" pitchFamily="34" charset="0"/>
              </a:rPr>
              <a:t>And what we’ve observed is that </a:t>
            </a:r>
            <a:r>
              <a:rPr lang="en-US" sz="1200" b="0" dirty="0">
                <a:effectLst/>
                <a:latin typeface="Calibri" panose="020F0502020204030204" pitchFamily="34" charset="0"/>
                <a:ea typeface="Calibri" panose="020F0502020204030204" pitchFamily="34" charset="0"/>
              </a:rPr>
              <a:t>those that can accelerate innovation and embrace their data as a strategic asset have fared better.</a:t>
            </a:r>
          </a:p>
          <a:p>
            <a:pPr marL="0" marR="0">
              <a:spcBef>
                <a:spcPts val="0"/>
              </a:spcBef>
              <a:spcAft>
                <a:spcPts val="0"/>
              </a:spcAft>
            </a:pPr>
            <a:endParaRPr lang="en-US" sz="1200" b="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200" b="0" dirty="0">
                <a:effectLst/>
                <a:latin typeface="Calibri" panose="020F0502020204030204" pitchFamily="34" charset="0"/>
                <a:ea typeface="Calibri" panose="020F0502020204030204" pitchFamily="34" charset="0"/>
              </a:rPr>
              <a:t>They have established the culture and capabilities needed to be more agile, able to anticipate and predict disruptions and pivot as needed to better serve their customers.</a:t>
            </a:r>
          </a:p>
          <a:p>
            <a:pPr marL="0" marR="0">
              <a:spcBef>
                <a:spcPts val="0"/>
              </a:spcBef>
              <a:spcAft>
                <a:spcPts val="0"/>
              </a:spcAft>
            </a:pPr>
            <a:endParaRPr lang="en-US" sz="1200" b="0"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dirty="0">
                <a:solidFill>
                  <a:srgbClr val="282828"/>
                </a:solidFill>
                <a:effectLst/>
                <a:latin typeface="Lava Std"/>
              </a:rPr>
              <a:t>The stakes are high and an organization’s growth prospects ultimately depend on data at its core.</a:t>
            </a:r>
          </a:p>
          <a:p>
            <a:pPr marL="0" marR="0">
              <a:spcBef>
                <a:spcPts val="0"/>
              </a:spcBef>
              <a:spcAft>
                <a:spcPts val="0"/>
              </a:spcAft>
            </a:pPr>
            <a:endParaRPr lang="en-US" sz="1200" kern="1200" dirty="0">
              <a:solidFill>
                <a:schemeClr val="tx1"/>
              </a:solidFill>
              <a:effectLst/>
              <a:latin typeface="Segoe UI" panose="020B0502040204020203"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1200" kern="1200" dirty="0">
                <a:solidFill>
                  <a:schemeClr val="tx1"/>
                </a:solidFill>
                <a:effectLst/>
                <a:latin typeface="Segoe UI" panose="020B0502040204020203" pitchFamily="34" charset="0"/>
                <a:ea typeface="+mn-ea"/>
                <a:cs typeface="+mn-cs"/>
              </a:rPr>
              <a:t>Doing this isn’t easy, given the realities of data today. The volume, variety and velocity of data are all accelerating </a:t>
            </a:r>
            <a:r>
              <a:rPr lang="en-US" sz="3200" dirty="0">
                <a:effectLst/>
                <a:latin typeface="Arial" panose="020B0604020202020204" pitchFamily="34" charset="0"/>
                <a:ea typeface="Calibri" panose="020F0502020204030204" pitchFamily="34" charset="0"/>
                <a:cs typeface="Times New Roman" panose="02020603050405020304" pitchFamily="18" charset="0"/>
              </a:rPr>
              <a:t>dramatically, and the complexity of creating of an enterprise ‘knowledge graph’ can seem insurmountable. </a:t>
            </a:r>
            <a:r>
              <a:rPr lang="en-US" sz="3600" dirty="0">
                <a:effectLst/>
                <a:latin typeface="Segoe UI" panose="020B0502040204020203" pitchFamily="34" charset="0"/>
                <a:ea typeface="Times New Roman" panose="02020603050405020304" pitchFamily="18" charset="0"/>
              </a:rPr>
              <a:t>Today we generate data far faster than we are able to understand it</a:t>
            </a:r>
            <a:endParaRPr lang="en-US" sz="32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3200" dirty="0">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3200" dirty="0">
                <a:effectLst/>
                <a:latin typeface="Arial" panose="020B0604020202020204" pitchFamily="34" charset="0"/>
                <a:ea typeface="Calibri" panose="020F0502020204030204" pitchFamily="34" charset="0"/>
                <a:cs typeface="Times New Roman" panose="02020603050405020304" pitchFamily="18" charset="0"/>
              </a:rPr>
              <a:t>In fact, IDC predicts that by 2025, just 5 years from now, the world’s data will climb to 175 zettabytes. To put that in perspective, if you were to store that data in a stack of </a:t>
            </a:r>
            <a:r>
              <a:rPr lang="en-US" sz="3200" dirty="0" err="1">
                <a:effectLst/>
                <a:latin typeface="Arial" panose="020B0604020202020204" pitchFamily="34" charset="0"/>
                <a:ea typeface="Calibri" panose="020F0502020204030204" pitchFamily="34" charset="0"/>
                <a:cs typeface="Times New Roman" panose="02020603050405020304" pitchFamily="18" charset="0"/>
              </a:rPr>
              <a:t>BluRay</a:t>
            </a:r>
            <a:r>
              <a:rPr lang="en-US" sz="3200" dirty="0">
                <a:effectLst/>
                <a:latin typeface="Arial" panose="020B0604020202020204" pitchFamily="34" charset="0"/>
                <a:ea typeface="Calibri" panose="020F0502020204030204" pitchFamily="34" charset="0"/>
                <a:cs typeface="Times New Roman" panose="02020603050405020304" pitchFamily="18" charset="0"/>
              </a:rPr>
              <a:t> discs you’d be able to go to the moon and back 23 times!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Without the right people, processes and capabilities in place, it can be difficult to answer fundamental questions like:</a:t>
            </a:r>
          </a:p>
          <a:p>
            <a:pPr marL="0" lvl="0" indent="0">
              <a:buFont typeface="Arial" panose="020B0604020202020204" pitchFamily="34" charset="0"/>
              <a:buNone/>
            </a:pPr>
            <a:endParaRPr lang="en-US" sz="1200" kern="1200" dirty="0">
              <a:solidFill>
                <a:schemeClr val="tx1"/>
              </a:solidFill>
              <a:effectLst/>
              <a:latin typeface="Segoe UI" panose="020B0502040204020203" pitchFamily="34" charset="0"/>
              <a:ea typeface="+mn-ea"/>
              <a:cs typeface="+mn-cs"/>
            </a:endParaRP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What data do I have?</a:t>
            </a: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Is it trustworthy?</a:t>
            </a: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Are people getting the data they need to make the right decisions?</a:t>
            </a: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Are they getting it fast enough?</a:t>
            </a:r>
          </a:p>
          <a:p>
            <a:pPr marL="0" lvl="0" indent="0">
              <a:buFont typeface="Arial" panose="020B0604020202020204" pitchFamily="34" charset="0"/>
              <a:buNone/>
            </a:pPr>
            <a:r>
              <a:rPr lang="en-US" sz="1200" kern="1200" dirty="0">
                <a:solidFill>
                  <a:schemeClr val="tx1"/>
                </a:solidFill>
                <a:effectLst/>
                <a:latin typeface="Segoe UI" panose="020B0502040204020203" pitchFamily="34" charset="0"/>
                <a:ea typeface="+mn-ea"/>
                <a:cs typeface="+mn-cs"/>
              </a:rPr>
              <a:t>And are we managing data in a compliant way?...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6696C-61DA-40FF-B003-63A9C359DB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8503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 little about Azure security. Businesses of every size are concerned about security and compliance. Here’s what Azure provides—and this is built in to Azure database services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B73D1D-F9B9-4357-8A00-ED456CFB0A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4629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Talk track: </a:t>
            </a:r>
          </a:p>
          <a:p>
            <a:endParaRPr lang="en-US" dirty="0"/>
          </a:p>
          <a:p>
            <a:pPr algn="l"/>
            <a:r>
              <a:rPr lang="en-US" sz="1800" b="0" i="0" dirty="0">
                <a:solidFill>
                  <a:srgbClr val="DA846B"/>
                </a:solidFill>
                <a:effectLst/>
                <a:latin typeface="Segoe UI" panose="020B0502040204020203" pitchFamily="34" charset="0"/>
              </a:rPr>
              <a:t>Azure is the best cloud for Windows Server for a number of reasons such as cost, unmatched security and seamless hybrid capabilities. We also have a number of innovations that make WS workloads better in Azure</a:t>
            </a:r>
            <a:endParaRPr lang="en-US" b="0" i="0" dirty="0">
              <a:solidFill>
                <a:srgbClr val="FFFFFF"/>
              </a:solidFill>
              <a:effectLst/>
              <a:latin typeface="Segoe UI" panose="020B0502040204020203" pitchFamily="34" charset="0"/>
            </a:endParaRPr>
          </a:p>
          <a:p>
            <a:pPr algn="l"/>
            <a:br>
              <a:rPr lang="en-US" b="0" i="0" dirty="0">
                <a:solidFill>
                  <a:srgbClr val="FFFFFF"/>
                </a:solidFill>
                <a:effectLst/>
                <a:latin typeface="Segoe UI" panose="020B0502040204020203" pitchFamily="34" charset="0"/>
              </a:rPr>
            </a:br>
            <a:r>
              <a:rPr lang="en-US" sz="1800" b="0" i="0" dirty="0">
                <a:solidFill>
                  <a:srgbClr val="DA846B"/>
                </a:solidFill>
                <a:effectLst/>
                <a:latin typeface="Segoe UI" panose="020B0502040204020203" pitchFamily="34" charset="0"/>
              </a:rPr>
              <a:t>I am excited to share even more innovation that makes your experience great for your Windows Server workloads, whether they are in Azure or on-premises or edge.</a:t>
            </a:r>
            <a:endParaRPr lang="en-US" b="0" i="0" dirty="0">
              <a:solidFill>
                <a:srgbClr val="FFFFFF"/>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2:19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90416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lang="en-US" sz="882" kern="1200">
                <a:solidFill>
                  <a:schemeClr val="tx1"/>
                </a:solidFill>
                <a:effectLst/>
                <a:latin typeface="Segoe UI Light" pitchFamily="34" charset="0"/>
                <a:ea typeface="+mn-ea"/>
                <a:cs typeface="+mn-cs"/>
              </a:rPr>
              <a:t>With Azure Cost Management , customers can now manage their cloud spend in a unified experience, and leverage built-in best practice recommendations (e.g., turning off idle VMs) to drive operational efficiency. They can apply Azure Hybrid Benefit and Azure Reserved Instances during or after migration for big savings. </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2:19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14047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The Azure SQL family of SQL cloud databases</a:t>
            </a:r>
            <a:r>
              <a:rPr lang="en-US" b="0"/>
              <a:t>, part of the Microsoft Intelligent Data Platform, </a:t>
            </a:r>
            <a:r>
              <a:rPr lang="en-US" sz="1200" kern="1200">
                <a:solidFill>
                  <a:schemeClr val="tx1"/>
                </a:solidFill>
                <a:effectLst/>
                <a:latin typeface="+mn-lt"/>
                <a:ea typeface="+mn-ea"/>
                <a:cs typeface="+mn-cs"/>
              </a:rPr>
              <a:t>provides flexible options for application migration, modernization, and development</a:t>
            </a:r>
            <a:endParaRPr lang="en-US"/>
          </a:p>
          <a:p>
            <a:endParaRPr lang="en-US"/>
          </a:p>
          <a:p>
            <a:r>
              <a:rPr lang="en-US" sz="1200" kern="1200">
                <a:solidFill>
                  <a:schemeClr val="tx1"/>
                </a:solidFill>
                <a:effectLst/>
                <a:latin typeface="+mn-lt"/>
                <a:ea typeface="+mn-ea"/>
                <a:cs typeface="+mn-cs"/>
              </a:rPr>
              <a:t>Intelligent and secure Azure SQL database services make it easy to:</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Migrate your SQL workloads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Modernize your existing SQL Server applications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Support modern cloud applications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Use your existing SQL skills in the cloud or at the edge with the same SQL Server engine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Keep making the most of your current license investments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C6133D-3934-4C07-859C-B6F90610B008}" type="slidenum">
              <a:rPr kumimoji="0" lang="en-US" sz="2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6536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Azure SQL is a family of fully-managed, secure and intelligent SQL database services. Azure offers the widest range of deployment options for SQL from </a:t>
            </a:r>
            <a:r>
              <a:rPr lang="en-US" sz="1200" u="sng" kern="1200">
                <a:solidFill>
                  <a:schemeClr val="tx1"/>
                </a:solidFill>
                <a:effectLst/>
                <a:latin typeface="+mn-lt"/>
                <a:ea typeface="+mn-ea"/>
                <a:cs typeface="+mn-cs"/>
                <a:hlinkClick r:id="rId3"/>
              </a:rPr>
              <a:t>edge</a:t>
            </a:r>
            <a:r>
              <a:rPr lang="en-US" sz="1200" kern="1200">
                <a:solidFill>
                  <a:schemeClr val="tx1"/>
                </a:solidFill>
                <a:effectLst/>
                <a:latin typeface="+mn-lt"/>
                <a:ea typeface="+mn-ea"/>
                <a:cs typeface="+mn-cs"/>
              </a:rPr>
              <a:t> to cloud.</a:t>
            </a:r>
            <a:r>
              <a:rPr lang="en-US"/>
              <a:t> </a:t>
            </a:r>
            <a:r>
              <a:rPr lang="en-US" sz="1200" kern="1200">
                <a:solidFill>
                  <a:schemeClr val="tx1"/>
                </a:solidFill>
                <a:effectLst/>
                <a:latin typeface="+mn-lt"/>
                <a:ea typeface="+mn-ea"/>
                <a:cs typeface="+mn-cs"/>
              </a:rPr>
              <a:t> With Azure SQL, you can rehost SQL workloads on SQL Server on Azure Virtual Machines,</a:t>
            </a:r>
            <a:r>
              <a:rPr lang="en-US"/>
              <a:t> </a:t>
            </a:r>
            <a:r>
              <a:rPr lang="en-US" sz="1200" kern="1200">
                <a:solidFill>
                  <a:schemeClr val="tx1"/>
                </a:solidFill>
                <a:effectLst/>
                <a:latin typeface="+mn-lt"/>
                <a:ea typeface="+mn-ea"/>
                <a:cs typeface="+mn-cs"/>
              </a:rPr>
              <a:t>modernize existing applications with Azure SQL Managed Instance and</a:t>
            </a:r>
            <a:r>
              <a:rPr lang="en-US"/>
              <a:t> </a:t>
            </a:r>
            <a:r>
              <a:rPr lang="en-US" sz="1200" kern="1200">
                <a:solidFill>
                  <a:schemeClr val="tx1"/>
                </a:solidFill>
                <a:effectLst/>
                <a:latin typeface="+mn-lt"/>
                <a:ea typeface="+mn-ea"/>
                <a:cs typeface="+mn-cs"/>
              </a:rPr>
              <a:t>support modern cloud applications with Azure SQL Database and Azure SQL Edge.</a:t>
            </a:r>
            <a:r>
              <a:rPr lang="en-US"/>
              <a:t>  </a:t>
            </a:r>
            <a:endParaRPr lang="en-US">
              <a:ea typeface="+mn-ea"/>
              <a:cs typeface="+mn-cs"/>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Azure SQL is built upon the same SQL Server engine, so you can migrate applications with ease and continue to use the tools, languages and resources you’re familiar with.  Your skills and experience transfer to the cloud and edge, so you can do even more with what you already have.</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services within Azure SQL support a variety of scenarios: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SQL Server on Azure Virtual Machines</a:t>
            </a:r>
          </a:p>
          <a:p>
            <a:r>
              <a:rPr lang="en-US" sz="1200" i="1" kern="1200">
                <a:solidFill>
                  <a:schemeClr val="tx1"/>
                </a:solidFill>
                <a:effectLst/>
                <a:latin typeface="+mn-lt"/>
                <a:ea typeface="+mn-ea"/>
                <a:cs typeface="+mn-cs"/>
              </a:rPr>
              <a:t>Lift-and-shift your SQL workloads with ease and maintain with 100% SQL Server compatibility and operating system-level access</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Azure SQL Managed Instance</a:t>
            </a:r>
          </a:p>
          <a:p>
            <a:r>
              <a:rPr lang="en-US" sz="1200" i="1" kern="1200">
                <a:solidFill>
                  <a:schemeClr val="tx1"/>
                </a:solidFill>
                <a:effectLst/>
                <a:latin typeface="+mn-lt"/>
                <a:ea typeface="+mn-ea"/>
                <a:cs typeface="+mn-cs"/>
              </a:rPr>
              <a:t>Modernize your existing SQL Server applications at scale with an intelligent fully managed service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Azure SQL Database</a:t>
            </a:r>
          </a:p>
          <a:p>
            <a:r>
              <a:rPr lang="en-US" sz="1200" i="1" kern="1200">
                <a:solidFill>
                  <a:schemeClr val="tx1"/>
                </a:solidFill>
                <a:effectLst/>
                <a:latin typeface="+mn-lt"/>
                <a:ea typeface="+mn-ea"/>
                <a:cs typeface="+mn-cs"/>
              </a:rPr>
              <a:t>Support modern cloud applications on an intelligent, managed service that includes serverless compute</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Azure SQL Edge</a:t>
            </a:r>
          </a:p>
          <a:p>
            <a:r>
              <a:rPr lang="en-US" sz="1200" i="1" kern="1200">
                <a:solidFill>
                  <a:schemeClr val="tx1"/>
                </a:solidFill>
                <a:effectLst/>
                <a:latin typeface="+mn-lt"/>
                <a:ea typeface="+mn-ea"/>
                <a:cs typeface="+mn-cs"/>
              </a:rPr>
              <a:t>Run IoT edge compute with a SQL database optimized with data streaming, time series, and AI capabilities built-in</a:t>
            </a:r>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4C4C51"/>
                </a:solidFill>
                <a:effectLst/>
                <a:latin typeface="Segoe UI" panose="020B0502040204020203" pitchFamily="34" charset="0"/>
              </a:rPr>
              <a:t>SQL Server on Azure VMs and SQL Managed Instance are also now Azure Arc enabled, allowing you to run these services on the infrastructure of your choice, when a hybrid approach is required.</a:t>
            </a:r>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3DE33B-6BA1-4569-8418-75B90D64D5EE}" type="slidenum">
              <a:rPr kumimoji="0" lang="en-US" sz="2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9373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Azure SQL is the best choice for SQL Server workloads, with each of the services within the family built upon the same SQL Server engine you’re already familiar with.</a:t>
            </a:r>
          </a:p>
          <a:p>
            <a:endParaRPr lang="en-US"/>
          </a:p>
          <a:p>
            <a:r>
              <a:rPr lang="en-US"/>
              <a:t>Azure SQL: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Is Fully-managed and always up to date</a:t>
            </a:r>
            <a:r>
              <a:rPr lang="en-US"/>
              <a:t>, allowing you to s</a:t>
            </a:r>
            <a:r>
              <a:rPr lang="en-US" sz="1200" kern="1200">
                <a:solidFill>
                  <a:schemeClr val="tx1"/>
                </a:solidFill>
                <a:effectLst/>
                <a:latin typeface="+mn-lt"/>
                <a:ea typeface="+mn-ea"/>
                <a:cs typeface="+mn-cs"/>
              </a:rPr>
              <a:t>pend more time innovating and less time patching, updating, and backing up your databases. Azure is the only cloud with evergreen SQL that automatically applies the latest updates and patches so that your databases are always up to date—eliminating end-of-support hassles.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Let’s you use your existing SQL experience in the cloud.  </a:t>
            </a:r>
            <a:r>
              <a:rPr lang="en-US" sz="1200" b="0" kern="1200">
                <a:solidFill>
                  <a:schemeClr val="tx1"/>
                </a:solidFill>
                <a:effectLst/>
                <a:latin typeface="+mn-lt"/>
                <a:ea typeface="+mn-ea"/>
                <a:cs typeface="+mn-cs"/>
              </a:rPr>
              <a:t>Built on the same SQL Server technology that you’re </a:t>
            </a:r>
            <a:r>
              <a:rPr lang="en-US" sz="1200" kern="1200">
                <a:solidFill>
                  <a:schemeClr val="tx1"/>
                </a:solidFill>
                <a:effectLst/>
                <a:latin typeface="+mn-lt"/>
                <a:ea typeface="+mn-ea"/>
                <a:cs typeface="+mn-cs"/>
              </a:rPr>
              <a:t>already familiar with, so you don’t need to relearn your SQL skills when you make the move. Develop your application once using your existing SQL skills and deploy it on any Azure SQL cloud database on Azure.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Helps you save with the lowest total cost of ownership.  </a:t>
            </a:r>
            <a:r>
              <a:rPr lang="en-US" sz="1200" kern="1200">
                <a:solidFill>
                  <a:schemeClr val="tx1"/>
                </a:solidFill>
                <a:effectLst/>
                <a:latin typeface="+mn-lt"/>
                <a:ea typeface="+mn-ea"/>
                <a:cs typeface="+mn-cs"/>
              </a:rPr>
              <a:t>Get industry-leading pricing and maximize your existing on-premises investments when you migrate your SQL Server databases to Azure:</a:t>
            </a:r>
          </a:p>
          <a:p>
            <a:pPr marL="171450" indent="-171450">
              <a:buFont typeface="Arial" panose="020B0604020202020204" pitchFamily="34" charset="0"/>
              <a:buChar char="•"/>
            </a:pPr>
            <a:r>
              <a:rPr lang="en-US" sz="1200" kern="1200">
                <a:solidFill>
                  <a:schemeClr val="tx1"/>
                </a:solidFill>
                <a:effectLst/>
                <a:latin typeface="+mn-lt"/>
                <a:ea typeface="+mn-ea"/>
                <a:cs typeface="+mn-cs"/>
              </a:rPr>
              <a:t>Save up to 85 percent</a:t>
            </a:r>
            <a:r>
              <a:rPr lang="en-US" sz="1200" kern="1200" baseline="30000">
                <a:solidFill>
                  <a:schemeClr val="tx1"/>
                </a:solidFill>
                <a:effectLst/>
                <a:latin typeface="+mn-lt"/>
                <a:ea typeface="+mn-ea"/>
                <a:cs typeface="+mn-cs"/>
              </a:rPr>
              <a:t>1</a:t>
            </a:r>
            <a:r>
              <a:rPr lang="en-US" sz="1200" kern="1200">
                <a:solidFill>
                  <a:schemeClr val="tx1"/>
                </a:solidFill>
                <a:effectLst/>
                <a:latin typeface="+mn-lt"/>
                <a:ea typeface="+mn-ea"/>
                <a:cs typeface="+mn-cs"/>
              </a:rPr>
              <a:t> off pay-as-you-go pricing when you bring your existing SQL Server licenses to Azure with </a:t>
            </a:r>
            <a:r>
              <a:rPr lang="en-US" sz="1200" u="sng" kern="1200">
                <a:solidFill>
                  <a:schemeClr val="tx1"/>
                </a:solidFill>
                <a:effectLst/>
                <a:latin typeface="+mn-lt"/>
                <a:ea typeface="+mn-ea"/>
                <a:cs typeface="+mn-cs"/>
                <a:hlinkClick r:id="rId3"/>
              </a:rPr>
              <a:t>Azure Hybrid Benefit</a:t>
            </a:r>
            <a:r>
              <a:rPr lang="en-US" sz="1200" kern="120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Get more cloud for less when you combine Azure Hybrid Benefit with </a:t>
            </a:r>
            <a:r>
              <a:rPr lang="en-US" sz="1200" u="sng" kern="1200">
                <a:solidFill>
                  <a:schemeClr val="tx1"/>
                </a:solidFill>
                <a:effectLst/>
                <a:latin typeface="+mn-lt"/>
                <a:ea typeface="+mn-ea"/>
                <a:cs typeface="+mn-cs"/>
                <a:hlinkClick r:id="rId4"/>
              </a:rPr>
              <a:t>reservation pricing</a:t>
            </a:r>
            <a:r>
              <a:rPr lang="en-US" sz="1200" kern="120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Qualify for discounted rates to support your ongoing </a:t>
            </a:r>
            <a:r>
              <a:rPr lang="en-US" sz="1200" u="sng" kern="1200">
                <a:solidFill>
                  <a:schemeClr val="tx1"/>
                </a:solidFill>
                <a:effectLst/>
                <a:latin typeface="+mn-lt"/>
                <a:ea typeface="+mn-ea"/>
                <a:cs typeface="+mn-cs"/>
                <a:hlinkClick r:id="rId5"/>
              </a:rPr>
              <a:t>development and testing</a:t>
            </a:r>
            <a:r>
              <a:rPr lang="en-US" sz="1200" kern="1200">
                <a:solidFill>
                  <a:schemeClr val="tx1"/>
                </a:solidFill>
                <a:effectLst/>
                <a:latin typeface="+mn-lt"/>
                <a:ea typeface="+mn-ea"/>
                <a:cs typeface="+mn-cs"/>
              </a:rPr>
              <a:t> on Azure.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Spend less time monitoring your workloads with a single </a:t>
            </a:r>
            <a:r>
              <a:rPr lang="en-US" sz="1200" u="sng" kern="1200">
                <a:solidFill>
                  <a:schemeClr val="tx1"/>
                </a:solidFill>
                <a:effectLst/>
                <a:latin typeface="+mn-lt"/>
                <a:ea typeface="+mn-ea"/>
                <a:cs typeface="+mn-cs"/>
                <a:hlinkClick r:id="rId6"/>
              </a:rPr>
              <a:t>portal</a:t>
            </a:r>
            <a:r>
              <a:rPr lang="en-US" sz="1200" kern="1200">
                <a:solidFill>
                  <a:schemeClr val="tx1"/>
                </a:solidFill>
                <a:effectLst/>
                <a:latin typeface="+mn-lt"/>
                <a:ea typeface="+mn-ea"/>
                <a:cs typeface="+mn-cs"/>
              </a:rPr>
              <a:t> that lets you view all of your Azure SQL databases, virtual machines, pools, and instances in one place.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 </a:t>
            </a:r>
          </a:p>
          <a:p>
            <a:pPr lvl="0"/>
            <a:r>
              <a:rPr lang="en-US"/>
              <a:t>Protects your investment with built-in, intelligent security. R</a:t>
            </a:r>
            <a:r>
              <a:rPr lang="en-US" sz="1200" kern="1200">
                <a:solidFill>
                  <a:schemeClr val="tx1"/>
                </a:solidFill>
                <a:effectLst/>
                <a:latin typeface="+mn-lt"/>
                <a:ea typeface="+mn-ea"/>
                <a:cs typeface="+mn-cs"/>
              </a:rPr>
              <a:t>emediate potential threats in real-time with intelligent </a:t>
            </a:r>
            <a:r>
              <a:rPr lang="en-US" sz="1200" u="sng" kern="1200">
                <a:solidFill>
                  <a:schemeClr val="tx1"/>
                </a:solidFill>
                <a:effectLst/>
                <a:latin typeface="+mn-lt"/>
                <a:ea typeface="+mn-ea"/>
                <a:cs typeface="+mn-cs"/>
                <a:hlinkClick r:id="rId7"/>
              </a:rPr>
              <a:t>threat detection</a:t>
            </a:r>
            <a:r>
              <a:rPr lang="en-US" sz="1200" kern="1200">
                <a:solidFill>
                  <a:schemeClr val="tx1"/>
                </a:solidFill>
                <a:effectLst/>
                <a:latin typeface="+mn-lt"/>
                <a:ea typeface="+mn-ea"/>
                <a:cs typeface="+mn-cs"/>
              </a:rPr>
              <a:t> and proactive vulnerability assessment alerts.  Get industry-leading, multi-layered protection with </a:t>
            </a:r>
            <a:r>
              <a:rPr lang="en-US" sz="1200" u="sng" kern="1200">
                <a:solidFill>
                  <a:schemeClr val="tx1"/>
                </a:solidFill>
                <a:effectLst/>
                <a:latin typeface="+mn-lt"/>
                <a:ea typeface="+mn-ea"/>
                <a:cs typeface="+mn-cs"/>
                <a:hlinkClick r:id="rId8"/>
              </a:rPr>
              <a:t>built-in security controls</a:t>
            </a:r>
            <a:r>
              <a:rPr lang="en-US" sz="1200" kern="1200">
                <a:solidFill>
                  <a:schemeClr val="tx1"/>
                </a:solidFill>
                <a:effectLst/>
                <a:latin typeface="+mn-lt"/>
                <a:ea typeface="+mn-ea"/>
                <a:cs typeface="+mn-cs"/>
              </a:rPr>
              <a:t> including T-SQL, authentication, networking, and key management.  Take advantage of the most comprehensive </a:t>
            </a:r>
            <a:r>
              <a:rPr lang="en-US" sz="1200" u="sng" kern="1200">
                <a:solidFill>
                  <a:schemeClr val="tx1"/>
                </a:solidFill>
                <a:effectLst/>
                <a:latin typeface="+mn-lt"/>
                <a:ea typeface="+mn-ea"/>
                <a:cs typeface="+mn-cs"/>
                <a:hlinkClick r:id="rId9"/>
              </a:rPr>
              <a:t>compliance coverage</a:t>
            </a:r>
            <a:r>
              <a:rPr lang="en-US" sz="1200" kern="1200">
                <a:solidFill>
                  <a:schemeClr val="tx1"/>
                </a:solidFill>
                <a:effectLst/>
                <a:latin typeface="+mn-lt"/>
                <a:ea typeface="+mn-ea"/>
                <a:cs typeface="+mn-cs"/>
              </a:rPr>
              <a:t> of any cloud database service.</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3DE33B-6BA1-4569-8418-75B90D64D5EE}" type="slidenum">
              <a:rPr kumimoji="0" lang="en-US" sz="2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31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C6133D-3934-4C07-859C-B6F90610B008}" type="slidenum">
              <a:rPr kumimoji="0" lang="en-US" sz="2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5284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0400C6-7D58-4149-B7EA-A0A95610CC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6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Segoe UI" panose="020B0502040204020203" pitchFamily="34" charset="0"/>
                <a:ea typeface="Calibri" panose="020F0502020204030204" pitchFamily="34" charset="0"/>
              </a:rPr>
              <a:t>Migration: </a:t>
            </a:r>
            <a:r>
              <a:rPr lang="en-US" sz="1200" b="0" dirty="0">
                <a:solidFill>
                  <a:schemeClr val="bg1"/>
                </a:solidFill>
                <a:effectLst/>
                <a:latin typeface="Segoe UI" panose="020B0502040204020203" pitchFamily="34" charset="0"/>
                <a:ea typeface="Calibri" panose="020F0502020204030204" pitchFamily="34" charset="0"/>
              </a:rPr>
              <a:t>Cloud migration is </a:t>
            </a:r>
            <a:r>
              <a:rPr lang="en-US" sz="1200" dirty="0">
                <a:solidFill>
                  <a:schemeClr val="bg1"/>
                </a:solidFill>
                <a:effectLst/>
                <a:latin typeface="Segoe UI" panose="020B0502040204020203" pitchFamily="34" charset="0"/>
                <a:ea typeface="Calibri" panose="020F0502020204030204" pitchFamily="34" charset="0"/>
              </a:rPr>
              <a:t>the process of moving applications, infrastructure, and data from one location, often a company's private, on-site ("on-premises") datacenter to a </a:t>
            </a:r>
            <a:r>
              <a:rPr lang="en-US" sz="1200" u="none" strike="noStrike" dirty="0">
                <a:solidFill>
                  <a:schemeClr val="bg1"/>
                </a:solidFill>
                <a:effectLst/>
                <a:latin typeface="Segoe UI" panose="020B0502040204020203"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public cloud</a:t>
            </a:r>
            <a:r>
              <a:rPr lang="en-US" sz="1200" dirty="0">
                <a:solidFill>
                  <a:schemeClr val="bg1"/>
                </a:solidFill>
                <a:effectLst/>
                <a:latin typeface="Segoe UI" panose="020B0502040204020203" pitchFamily="34" charset="0"/>
                <a:ea typeface="Calibri" panose="020F0502020204030204" pitchFamily="34" charset="0"/>
              </a:rPr>
              <a:t> provider’s infrastructure.  As an example, migrating an on-premises physical or virtual server to cloud infrastructure-as-a-service (IaaS).  For SQL Server customers, this means migrating their workloads to SQL Server on Azure Virtual Machines.  Main cloud migration benefits include reducing IT costs, enhancing security &amp; resilience, and on-demand scale. </a:t>
            </a:r>
            <a:endParaRPr lang="en-US" dirty="0">
              <a:solidFill>
                <a:schemeClr val="bg1"/>
              </a:solidFill>
            </a:endParaRPr>
          </a:p>
          <a:p>
            <a:endParaRPr lang="en-US" dirty="0"/>
          </a:p>
          <a:p>
            <a:r>
              <a:rPr lang="en-US" sz="1800" b="1" dirty="0">
                <a:effectLst/>
                <a:latin typeface="Segoe UI" panose="020B0502040204020203" pitchFamily="34" charset="0"/>
                <a:ea typeface="Calibri" panose="020F0502020204030204" pitchFamily="34" charset="0"/>
              </a:rPr>
              <a:t>Modernization</a:t>
            </a:r>
            <a:r>
              <a:rPr lang="en-US" sz="1800" dirty="0">
                <a:effectLst/>
                <a:latin typeface="Segoe UI" panose="020B0502040204020203" pitchFamily="34" charset="0"/>
                <a:ea typeface="Calibri" panose="020F0502020204030204" pitchFamily="34" charset="0"/>
              </a:rPr>
              <a:t>: Cloud Modernization is</a:t>
            </a:r>
            <a:r>
              <a:rPr lang="en-US" sz="1800" b="1" dirty="0">
                <a:effectLst/>
                <a:latin typeface="Segoe UI" panose="020B0502040204020203" pitchFamily="34" charset="0"/>
                <a:ea typeface="Calibri" panose="020F0502020204030204" pitchFamily="34" charset="0"/>
              </a:rPr>
              <a:t> </a:t>
            </a:r>
            <a:r>
              <a:rPr lang="en-US" sz="1800" dirty="0">
                <a:effectLst/>
                <a:latin typeface="Segoe UI" panose="020B0502040204020203" pitchFamily="34" charset="0"/>
                <a:ea typeface="Calibri" panose="020F0502020204030204" pitchFamily="34" charset="0"/>
              </a:rPr>
              <a:t>the process of updating existing (sometimes legacy) applications for newer computing approaches, including newer application frameworks and use of cloud-native technologies. This can be done using PaaS, Containers, Low code apps, and Database-as-a-Service architectures, like Azure SQL Database and Azure SQL Managed Instance. Key benefits include app innovation, agility, developer velocity, cost optimization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CE064-7369-417B-A65C-55689CDB12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592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These are the typical triggers that are making customers look at migrating or modernizing their workloads on the cloud.</a:t>
            </a:r>
          </a:p>
          <a:p>
            <a:pPr marL="171450" indent="-171450">
              <a:buFont typeface="Arial" panose="020B0604020202020204" pitchFamily="34" charset="0"/>
              <a:buChar char="•"/>
            </a:pPr>
            <a:endParaRPr lang="en-US" b="1"/>
          </a:p>
          <a:p>
            <a:pPr marL="171450" indent="-171450">
              <a:buFont typeface="Arial" panose="020B0604020202020204" pitchFamily="34" charset="0"/>
              <a:buChar char="•"/>
            </a:pPr>
            <a:r>
              <a:rPr lang="en-US" b="1"/>
              <a:t>Cash flow challenges </a:t>
            </a:r>
            <a:r>
              <a:rPr lang="en-US" b="0"/>
              <a:t>– This includes cash flow challenges not just for our customers, but also their entire ecosystem (e.g., suppliers, distributors, end customers). </a:t>
            </a:r>
          </a:p>
          <a:p>
            <a:pPr marL="171450" indent="-171450">
              <a:buFont typeface="Arial" panose="020B0604020202020204" pitchFamily="34" charset="0"/>
              <a:buChar char="•"/>
            </a:pPr>
            <a:r>
              <a:rPr lang="en-US" b="1"/>
              <a:t>Cybersecurity threats</a:t>
            </a:r>
            <a:r>
              <a:rPr lang="en-US" b="0"/>
              <a:t> – Customers are feeling more vulnerable to attackers, their defenses are down </a:t>
            </a:r>
          </a:p>
          <a:p>
            <a:pPr marL="171450" indent="-171450">
              <a:buFont typeface="Arial" panose="020B0604020202020204" pitchFamily="34" charset="0"/>
              <a:buChar char="•"/>
            </a:pPr>
            <a:r>
              <a:rPr lang="en-US" b="1"/>
              <a:t>Scarce IT budgets/resources </a:t>
            </a:r>
            <a:r>
              <a:rPr lang="en-US" b="0"/>
              <a:t>– Customers are reporting the need to free up IT $s to invest into other parts of the business that may need it more </a:t>
            </a:r>
          </a:p>
          <a:p>
            <a:pPr marL="171450" indent="-171450">
              <a:buFont typeface="Arial" panose="020B0604020202020204" pitchFamily="34" charset="0"/>
              <a:buChar char="•"/>
            </a:pPr>
            <a:r>
              <a:rPr lang="en-US" b="1"/>
              <a:t>Ability to meet surge demand </a:t>
            </a:r>
            <a:r>
              <a:rPr lang="en-US" b="0"/>
              <a:t>– Several industries such as healthcare, retail are seeing a surge in demand. They are finding that their existing systems and solutions just can’t keep up. </a:t>
            </a:r>
          </a:p>
          <a:p>
            <a:pPr marL="171450" indent="-171450">
              <a:buFont typeface="Arial" panose="020B0604020202020204" pitchFamily="34" charset="0"/>
              <a:buChar char="•"/>
            </a:pPr>
            <a:r>
              <a:rPr lang="en-US" b="1"/>
              <a:t>Business continuity </a:t>
            </a:r>
            <a:r>
              <a:rPr lang="en-US" b="0"/>
              <a:t>– Customers have real concerns about their day to day operations being interrupted (e.g., network connectivity, data loss)</a:t>
            </a:r>
          </a:p>
          <a:p>
            <a:pPr marL="171450" indent="-171450">
              <a:buFont typeface="Arial" panose="020B0604020202020204" pitchFamily="34" charset="0"/>
              <a:buChar char="•"/>
            </a:pPr>
            <a:r>
              <a:rPr lang="en-US" b="1"/>
              <a:t>Datacenter contract expiry </a:t>
            </a:r>
            <a:r>
              <a:rPr lang="en-US" b="0"/>
              <a:t>– Many customers we speak to are viewing contract expiry as an inflection point to consider cloud migrations (“is it worth running my own given resource/cash flow challenges”?)</a:t>
            </a:r>
            <a:endParaRPr lang="en-US" sz="1400" kern="1200">
              <a:solidFill>
                <a:schemeClr val="tx1"/>
              </a:solidFill>
              <a:effectLst/>
              <a:latin typeface="+mn-lt"/>
              <a:ea typeface="+mn-ea"/>
              <a:cs typeface="+mn-cs"/>
            </a:endParaRPr>
          </a:p>
          <a:p>
            <a:pPr marL="0" indent="0">
              <a:buFont typeface="Arial" panose="020B0604020202020204" pitchFamily="34" charset="0"/>
              <a:buNone/>
            </a:pPr>
            <a:endParaRPr lang="en-US" b="0"/>
          </a:p>
          <a:p>
            <a:endParaRPr lang="en-US" b="0"/>
          </a:p>
          <a:p>
            <a:endParaRPr lang="en-US" b="0"/>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3DE33B-6BA1-4569-8418-75B90D64D5EE}" type="slidenum">
              <a:rPr kumimoji="0" lang="en-US" sz="2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2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3341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u="sng" kern="1200" dirty="0">
                <a:solidFill>
                  <a:schemeClr val="tx1"/>
                </a:solidFill>
                <a:effectLst/>
                <a:latin typeface="Segoe UI" panose="020B0502040204020203" pitchFamily="34" charset="0"/>
                <a:ea typeface="+mn-ea"/>
                <a:cs typeface="+mn-cs"/>
              </a:rPr>
              <a:t>Proposed talk-track:</a:t>
            </a:r>
            <a:endParaRPr lang="en-US" sz="900" b="0" u="sng" dirty="0">
              <a:solidFill>
                <a:srgbClr val="000000"/>
              </a:solidFill>
              <a:effectLst/>
              <a:latin typeface="Segoe UI" panose="020B0502040204020203" pitchFamily="34" charset="0"/>
              <a:ea typeface="Calibri" panose="020F0502020204030204" pitchFamily="34" charset="0"/>
            </a:endParaRPr>
          </a:p>
          <a:p>
            <a:endParaRPr lang="en-US" sz="900" b="0" i="0" u="none" strike="noStrike" dirty="0">
              <a:solidFill>
                <a:srgbClr val="000000"/>
              </a:solidFill>
              <a:effectLst/>
              <a:latin typeface="Segoe UI" panose="020B0502040204020203" pitchFamily="34" charset="0"/>
              <a:ea typeface="Calibri" panose="020F0502020204030204" pitchFamily="34" charset="0"/>
            </a:endParaRPr>
          </a:p>
          <a:p>
            <a:r>
              <a:rPr lang="en-US" sz="900" b="0" i="0" u="none" strike="noStrike" dirty="0">
                <a:solidFill>
                  <a:srgbClr val="000000"/>
                </a:solidFill>
                <a:effectLst/>
                <a:latin typeface="Segoe UI" panose="020B0502040204020203" pitchFamily="34" charset="0"/>
                <a:ea typeface="Calibri" panose="020F0502020204030204" pitchFamily="34" charset="0"/>
              </a:rPr>
              <a:t>And our customers are right – we prioritize product development based around feedback and evolving workload needs. </a:t>
            </a:r>
          </a:p>
          <a:p>
            <a:endParaRPr lang="en-US" sz="900" b="0" i="0" u="none" strike="noStrike" dirty="0">
              <a:solidFill>
                <a:srgbClr val="000000"/>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wf_segoe-ui_normal"/>
              </a:rPr>
              <a:t>With Azure, customers can r</a:t>
            </a:r>
            <a:r>
              <a:rPr lang="en-US" sz="1050" b="0" spc="0" dirty="0">
                <a:solidFill>
                  <a:prstClr val="white"/>
                </a:solidFill>
                <a:latin typeface="Segoe UI Semibold"/>
              </a:rPr>
              <a:t>educe cost with </a:t>
            </a:r>
            <a:r>
              <a:rPr lang="en-US" sz="1200" b="0" spc="0" dirty="0">
                <a:solidFill>
                  <a:srgbClr val="50E6FF"/>
                </a:solidFill>
                <a:latin typeface="Segoe UI Semibold"/>
              </a:rPr>
              <a:t>outstanding offers,</a:t>
            </a:r>
            <a:r>
              <a:rPr lang="en-US" sz="1200" b="0" spc="0" dirty="0">
                <a:solidFill>
                  <a:prstClr val="white"/>
                </a:solidFill>
                <a:latin typeface="Segoe UI Semibold"/>
              </a:rPr>
              <a:t> protect workloads with </a:t>
            </a:r>
            <a:r>
              <a:rPr lang="en-US" sz="1600" b="0" spc="0" dirty="0">
                <a:solidFill>
                  <a:srgbClr val="50E6FF"/>
                </a:solidFill>
                <a:latin typeface="Segoe UI Semibold"/>
              </a:rPr>
              <a:t>unmatched security,</a:t>
            </a:r>
            <a:r>
              <a:rPr lang="en-US" sz="1200" b="0" spc="0" dirty="0">
                <a:solidFill>
                  <a:prstClr val="white"/>
                </a:solidFill>
                <a:latin typeface="Segoe UI Semibold"/>
              </a:rPr>
              <a:t> operate anywhere with </a:t>
            </a:r>
            <a:r>
              <a:rPr lang="en-US" sz="1600" b="0" spc="0" dirty="0">
                <a:solidFill>
                  <a:srgbClr val="50E6FF"/>
                </a:solidFill>
                <a:latin typeface="Segoe UI Semibold"/>
              </a:rPr>
              <a:t>seamless hybrid capabilities, and </a:t>
            </a:r>
            <a:r>
              <a:rPr lang="en-US" sz="1200" b="0" spc="0" dirty="0">
                <a:solidFill>
                  <a:prstClr val="white"/>
                </a:solidFill>
                <a:latin typeface="Segoe UI Semibold"/>
              </a:rPr>
              <a:t>modernize apps with </a:t>
            </a:r>
            <a:r>
              <a:rPr lang="en-US" sz="1600" b="0" spc="0" dirty="0">
                <a:solidFill>
                  <a:srgbClr val="50E6FF"/>
                </a:solidFill>
                <a:latin typeface="Segoe UI Semibold"/>
              </a:rPr>
              <a:t>unparalleled innovation. All of this value is </a:t>
            </a:r>
            <a:r>
              <a:rPr lang="en-US" sz="1600" b="0" i="0" u="none" strike="noStrike" dirty="0">
                <a:solidFill>
                  <a:srgbClr val="000000"/>
                </a:solidFill>
                <a:effectLst/>
                <a:latin typeface="wf_segoe-ui_normal"/>
              </a:rPr>
              <a:t>supported by mission critical infrastructure customers can trust to run their business - making it the best destination for Windows Server and SQL Server workloads.</a:t>
            </a:r>
            <a:endParaRPr lang="en-US" sz="1600" b="0" spc="0" dirty="0">
              <a:solidFill>
                <a:srgbClr val="50E6FF"/>
              </a:solidFill>
              <a:latin typeface="Segoe UI Semibold"/>
            </a:endParaRPr>
          </a:p>
          <a:p>
            <a:endParaRPr lang="en-US" sz="900"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3345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dirty="0">
                <a:latin typeface="Calibri"/>
                <a:cs typeface="Calibri"/>
              </a:rPr>
              <a:t>Azure is here to help you adapt and remain resilient in a world of constant change. With Azure, you can not only reduce the cost of running your workloads but also achieve increased operational agility.</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dirty="0">
                <a:latin typeface="Calibri"/>
                <a:cs typeface="Calibri"/>
              </a:rPr>
              <a:t>We asked Forrester to interview 9 customers across a broad range of industries who have been using Azure IaaS. Forrester does that with an established methodology called the Total Economic Impact. They analyze business outcomes across multiple dimensions including risk and flexibility factors. </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dirty="0">
                <a:latin typeface="Calibri"/>
                <a:cs typeface="Calibri"/>
              </a:rPr>
              <a:t>And the numbers are in: Azure IaaS can pay off! 478% ROI, net present value of almost $11M with a payback within 3 months. And in addition to that, our customers were able to f</a:t>
            </a:r>
            <a:r>
              <a:rPr kumimoji="0" lang="en-US" sz="800" b="0" i="0" u="none" strike="noStrike" kern="1200" cap="none" spc="0" normalizeH="0" baseline="0" noProof="0" dirty="0" err="1">
                <a:ln>
                  <a:noFill/>
                </a:ln>
                <a:solidFill>
                  <a:schemeClr val="tx1"/>
                </a:solidFill>
                <a:effectLst/>
                <a:uLnTx/>
                <a:uFillTx/>
                <a:latin typeface="Segoe UI" panose="020B0502040204020203" pitchFamily="34" charset="0"/>
                <a:ea typeface="+mn-ea"/>
                <a:cs typeface="Arial" pitchFamily="34" charset="0"/>
              </a:rPr>
              <a:t>ree</a:t>
            </a:r>
            <a:r>
              <a:rPr kumimoji="0" lang="en-US" sz="800" b="0" i="0" u="none" strike="noStrike" kern="1200" cap="none" spc="0" normalizeH="0" baseline="0" noProof="0" dirty="0">
                <a:ln>
                  <a:noFill/>
                </a:ln>
                <a:solidFill>
                  <a:schemeClr val="tx1"/>
                </a:solidFill>
                <a:effectLst/>
                <a:uLnTx/>
                <a:uFillTx/>
                <a:latin typeface="Segoe UI" panose="020B0502040204020203" pitchFamily="34" charset="0"/>
                <a:ea typeface="+mn-ea"/>
                <a:cs typeface="Arial" pitchFamily="34" charset="0"/>
              </a:rPr>
              <a:t> up time of IT staff and were able to choose a flexible migration path using Azure’s Hybrid capabilities, in addition to experiencing reduced data center infrastructure and IT labor costs.</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dirty="0">
                <a:latin typeface="Calibri"/>
                <a:cs typeface="Calibri"/>
              </a:rPr>
              <a:t>More importantly, they were able to invest in innovation versus keeping the lights on. </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endParaRPr lang="en-US" sz="800" dirty="0">
              <a:latin typeface="Calibri"/>
              <a:cs typeface="Calibri"/>
            </a:endParaRP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dirty="0"/>
              <a:t>Quantified benefits. The following risk-adjusted present value (PV) quantified benefits are measured over a three-year investment period and representative of those experienced by the companies interviewed: › Avoided on-premises infrastructure costs of 90%, which are valued at savings of $7.3 million. Servers were previously deployed on site or hosted with a partner. Migrating these workloads to Azure reduced the cost for servers, databases, operating systems, and data center space. › Avoided on-premises FTE costs of $3.0 million. Migrating to Azure IaaS enabled significant reallocation of FTEs who had supported data center infrastructure. None of the interviewed companies eliminated the headcount, but rather they refocused employees onto higher-value tasks. For example, interviewee explained how a previous data center manager turned out to be a superb business analyst at their company.</a:t>
            </a:r>
            <a:endParaRPr lang="en-US" dirty="0">
              <a:latin typeface="Calibri"/>
              <a:cs typeface="Calibri"/>
            </a:endParaRPr>
          </a:p>
        </p:txBody>
      </p:sp>
      <p:sp>
        <p:nvSpPr>
          <p:cNvPr id="4" name="Tijdelijke aanduiding voor koptekst 3"/>
          <p:cNvSpPr>
            <a:spLocks noGrp="1"/>
          </p:cNvSpPr>
          <p:nvPr>
            <p:ph type="hdr" sz="quarter"/>
          </p:nvPr>
        </p:nvSpPr>
        <p:spPr/>
        <p:txBody>
          <a:bodyPr/>
          <a:lstStyle/>
          <a:p>
            <a:endParaRPr lang="en-US" dirty="0"/>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576227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00" y="744538"/>
            <a:ext cx="6618288" cy="3722687"/>
          </a:xfrm>
          <a:prstGeom prst="rect">
            <a:avLst/>
          </a:prstGeom>
        </p:spPr>
      </p:sp>
      <p:sp>
        <p:nvSpPr>
          <p:cNvPr id="3" name="Notes Placeholder 2"/>
          <p:cNvSpPr>
            <a:spLocks noGrp="1"/>
          </p:cNvSpPr>
          <p:nvPr>
            <p:ph type="body" idx="1"/>
          </p:nvPr>
        </p:nvSpPr>
        <p:spPr>
          <a:xfrm>
            <a:off x="666909" y="4715907"/>
            <a:ext cx="5335270" cy="4467701"/>
          </a:xfrm>
          <a:prstGeom prst="rect">
            <a:avLst/>
          </a:prstGeo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Segoe UI" panose="020B0502040204020203" pitchFamily="34" charset="0"/>
                <a:ea typeface="+mn-ea"/>
                <a:cs typeface="+mn-cs"/>
              </a:rPr>
              <a:t>Talk track:</a:t>
            </a:r>
            <a:endParaRPr lang="en-US" sz="800" b="1" kern="1200" dirty="0">
              <a:solidFill>
                <a:schemeClr val="tx1"/>
              </a:solidFill>
              <a:effectLst/>
              <a:latin typeface="+mn-lt"/>
              <a:ea typeface="+mn-ea"/>
              <a:cs typeface="+mn-cs"/>
            </a:endParaRPr>
          </a:p>
          <a:p>
            <a:endParaRPr lang="en-US" sz="800" b="0" i="0" u="none" strike="noStrike" dirty="0">
              <a:solidFill>
                <a:srgbClr val="000000"/>
              </a:solidFill>
              <a:effectLst/>
              <a:latin typeface="wf_segoe-ui_norm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dirty="0">
                <a:solidFill>
                  <a:srgbClr val="000000"/>
                </a:solidFill>
                <a:effectLst/>
                <a:latin typeface="wf_segoe-ui_normal"/>
              </a:rPr>
              <a:t>Windows and SQL Server offer outstanding upgrade capabilities and a streamlined migration path to Azure.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dirty="0">
              <a:solidFill>
                <a:srgbClr val="000000"/>
              </a:solidFill>
              <a:effectLst/>
              <a:latin typeface="wf_segoe-ui_norm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dirty="0">
                <a:solidFill>
                  <a:srgbClr val="000000"/>
                </a:solidFill>
                <a:effectLst/>
                <a:latin typeface="wf_segoe-ui_normal"/>
              </a:rPr>
              <a:t>For one thing, the financial incentives available through Azure enable modernization exercises better than those offered by other clouds.</a:t>
            </a:r>
            <a:r>
              <a:rPr lang="en-US" sz="800" b="0" i="0" u="none" strike="noStrike" dirty="0">
                <a:solidFill>
                  <a:srgbClr val="666666"/>
                </a:solidFill>
                <a:effectLst/>
                <a:latin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solidFill>
                  <a:srgbClr val="F8F9FA"/>
                </a:solidFill>
                <a:effectLst/>
                <a:latin typeface="Segoe UI" panose="020B0502040204020203" pitchFamily="34" charset="0"/>
              </a:rPr>
              <a:t>Azure Hybrid Benefit allows for the re-use of on-premises Windows Server and SQL Server licenses on Azure.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solidFill>
                  <a:srgbClr val="F8F9FA"/>
                </a:solidFill>
                <a:effectLst/>
                <a:latin typeface="Segoe UI" panose="020B0502040204020203" pitchFamily="34" charset="0"/>
              </a:rPr>
              <a:t>Reserved capacity allows customers to save by paying upfront for long-running workloads.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solidFill>
                  <a:srgbClr val="F8F9FA"/>
                </a:solidFill>
                <a:effectLst/>
                <a:latin typeface="Segoe UI" panose="020B0502040204020203" pitchFamily="34" charset="0"/>
              </a:rPr>
              <a:t>Dev/test pricing is an offering unique to Azure that allows customers to save on non-production workloads with their visual studio's subscription.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solidFill>
                  <a:srgbClr val="F8F9FA"/>
                </a:solidFill>
                <a:effectLst/>
                <a:latin typeface="Segoe UI" panose="020B0502040204020203" pitchFamily="34" charset="0"/>
              </a:rPr>
              <a:t>Extended Security Updates offer up to three additional years of critical and important security patches for WS/SQL Server 2008/R2.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solidFill>
                  <a:srgbClr val="F8F9FA"/>
                </a:solidFill>
                <a:effectLst/>
                <a:latin typeface="Segoe UI" panose="020B0502040204020203" pitchFamily="34" charset="0"/>
              </a:rPr>
              <a:t>With all these offers, it is possible to achieve the lowest cost of ownership for WS/SQL server on Azure. </a:t>
            </a:r>
            <a:r>
              <a:rPr lang="en-US" sz="800" b="0" i="0" u="none" strike="noStrike" dirty="0">
                <a:solidFill>
                  <a:srgbClr val="666666"/>
                </a:solidFill>
                <a:effectLst/>
                <a:latin typeface="Arial" panose="020B0604020202020204" pitchFamily="34" charset="0"/>
              </a:rPr>
              <a:t>AWS is up to 5 times more expensive </a:t>
            </a:r>
            <a:r>
              <a:rPr lang="en-US" sz="800" b="0" i="0" u="none" strike="noStrike" dirty="0">
                <a:solidFill>
                  <a:srgbClr val="767676"/>
                </a:solidFill>
                <a:effectLst/>
                <a:latin typeface="Arial" panose="020B0604020202020204" pitchFamily="34" charset="0"/>
              </a:rPr>
              <a:t>when you factor in all these offers.</a:t>
            </a:r>
            <a:endParaRPr lang="en-US" sz="800" b="0" i="0" u="none" strike="noStrike" dirty="0">
              <a:solidFill>
                <a:prstClr val="black"/>
              </a:solidFill>
              <a:effectLst/>
              <a:latin typeface="Segoe UI" panose="020B0502040204020203" pitchFamily="34" charset="0"/>
              <a:ea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latin typeface="Calibri" panose="020F0502020204030204" pitchFamily="34" charset="0"/>
                <a:cs typeface="Calibri" panose="020F0502020204030204" pitchFamily="34" charset="0"/>
              </a:rPr>
              <a:t>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baseline="0" dirty="0">
              <a:solidFill>
                <a:prstClr val="black"/>
              </a:solidFill>
              <a:effectLst/>
              <a:latin typeface="Segoe UI" panose="020B0502040204020203" pitchFamily="34" charset="0"/>
              <a:ea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baseline="0" dirty="0">
                <a:solidFill>
                  <a:prstClr val="black"/>
                </a:solidFill>
                <a:effectLst/>
                <a:latin typeface="Segoe UI" panose="020B0502040204020203" pitchFamily="34" charset="0"/>
                <a:ea typeface="+mn-lt"/>
                <a:cs typeface="Calibri" panose="020F0502020204030204"/>
              </a:rPr>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baseline="0" dirty="0">
              <a:solidFill>
                <a:srgbClr val="FFFFFF"/>
              </a:solidFill>
            </a:endParaRPr>
          </a:p>
          <a:p>
            <a:pPr marL="0" marR="0" lvl="0" indent="0" algn="l" defTabSz="932742" rtl="0" eaLnBrk="1" fontAlgn="auto" latinLnBrk="0" hangingPunct="1">
              <a:lnSpc>
                <a:spcPct val="90000"/>
              </a:lnSpc>
              <a:spcBef>
                <a:spcPts val="0"/>
              </a:spcBef>
              <a:spcAft>
                <a:spcPts val="340"/>
              </a:spcAft>
              <a:buClrTx/>
              <a:buSzTx/>
              <a:buFont typeface="+mj-lt"/>
              <a:buNone/>
              <a:tabLst/>
              <a:defRPr/>
            </a:pPr>
            <a:r>
              <a:rPr lang="en-US" sz="800" dirty="0">
                <a:solidFill>
                  <a:schemeClr val="bg1"/>
                </a:solidFill>
                <a:cs typeface="+mn-cs"/>
              </a:rPr>
              <a:t>Save up to 59% vs. AWS with Azure Hybrid Benefit for Azure SQL Database</a:t>
            </a:r>
            <a:endParaRPr lang="en-US" sz="800" b="0" baseline="0" dirty="0">
              <a:solidFill>
                <a:srgbClr val="FFFFFF"/>
              </a:solidFill>
            </a:endParaRPr>
          </a:p>
        </p:txBody>
      </p:sp>
      <p:sp>
        <p:nvSpPr>
          <p:cNvPr id="4" name="Date Placeholder 3"/>
          <p:cNvSpPr>
            <a:spLocks noGrp="1"/>
          </p:cNvSpPr>
          <p:nvPr>
            <p:ph type="dt" idx="10"/>
          </p:nvPr>
        </p:nvSpPr>
        <p:spPr>
          <a:xfrm>
            <a:off x="3777607" y="0"/>
            <a:ext cx="2889938" cy="496411"/>
          </a:xfrm>
          <a:prstGeom prst="rect">
            <a:avLst/>
          </a:prstGeom>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A2B2ED8-C573-45EF-BF68-CEC19505703A}"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1/5/2023 2:19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2"/>
          </p:nvPr>
        </p:nvSpPr>
        <p:spPr>
          <a:xfrm>
            <a:off x="6002178" y="9430091"/>
            <a:ext cx="665366" cy="496411"/>
          </a:xfrm>
          <a:prstGeom prst="rect">
            <a:avLst/>
          </a:prstGeom>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B263312-38AA-4E1E-B2B5-0F8F122B24FE}"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3"/>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9" name="Header Placeholder 8"/>
          <p:cNvSpPr>
            <a:spLocks noGrp="1"/>
          </p:cNvSpPr>
          <p:nvPr>
            <p:ph type="hdr" sz="quarter" idx="14"/>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95320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dirty="0">
                <a:solidFill>
                  <a:schemeClr val="tx1"/>
                </a:solidFill>
                <a:effectLst/>
                <a:latin typeface="Segoe UI Light" pitchFamily="34" charset="0"/>
                <a:ea typeface="+mn-ea"/>
                <a:cs typeface="+mn-cs"/>
              </a:rPr>
              <a:t>Customers are realizing significant savings by taking advantage of unique offers like free </a:t>
            </a:r>
            <a:r>
              <a:rPr lang="en-US" sz="900" b="1" i="0" u="none" strike="noStrike" kern="1200" dirty="0">
                <a:solidFill>
                  <a:schemeClr val="tx1"/>
                </a:solidFill>
                <a:effectLst/>
                <a:latin typeface="Segoe UI Light" pitchFamily="34" charset="0"/>
                <a:ea typeface="+mn-ea"/>
                <a:cs typeface="+mn-cs"/>
                <a:hlinkClick r:id="rId3"/>
              </a:rPr>
              <a:t>Extended Security Updates</a:t>
            </a:r>
            <a:r>
              <a:rPr lang="en-US" sz="900" b="1" i="0" u="none" strike="noStrike" kern="1200" dirty="0">
                <a:solidFill>
                  <a:schemeClr val="tx1"/>
                </a:solidFill>
                <a:effectLst/>
                <a:latin typeface="Segoe UI Light" pitchFamily="34" charset="0"/>
                <a:ea typeface="+mn-ea"/>
                <a:cs typeface="+mn-cs"/>
              </a:rPr>
              <a:t> only in Azure. </a:t>
            </a:r>
          </a:p>
          <a:p>
            <a:endParaRPr lang="en-US" sz="900" b="0" i="0" u="none" strike="noStrike" kern="1200" dirty="0">
              <a:solidFill>
                <a:schemeClr val="tx1"/>
              </a:solidFill>
              <a:effectLst/>
              <a:latin typeface="Segoe UI Light" pitchFamily="34" charset="0"/>
              <a:ea typeface="+mn-ea"/>
              <a:cs typeface="+mn-cs"/>
            </a:endParaRPr>
          </a:p>
          <a:p>
            <a:pPr defTabSz="951304">
              <a:spcBef>
                <a:spcPts val="0"/>
              </a:spcBef>
              <a:spcAft>
                <a:spcPts val="1428"/>
              </a:spcAft>
              <a:buSzPct val="90000"/>
              <a:defRPr/>
            </a:pPr>
            <a:r>
              <a:rPr lang="en-US" sz="900" spc="0" dirty="0">
                <a:gradFill>
                  <a:gsLst>
                    <a:gs pos="1250">
                      <a:srgbClr val="FFFFFF"/>
                    </a:gs>
                    <a:gs pos="100000">
                      <a:srgbClr val="FFFFFF"/>
                    </a:gs>
                  </a:gsLst>
                  <a:lin ang="0" scaled="1"/>
                </a:gradFill>
                <a:latin typeface="Segoe UI"/>
                <a:cs typeface="Segoe UI Semilight" panose="020B0402040204020203" pitchFamily="34" charset="0"/>
              </a:rPr>
              <a:t>Three years of security updates after support on-premises ends</a:t>
            </a:r>
          </a:p>
          <a:p>
            <a:pPr defTabSz="951304">
              <a:spcBef>
                <a:spcPct val="20000"/>
              </a:spcBef>
              <a:spcAft>
                <a:spcPts val="1428"/>
              </a:spcAft>
              <a:buSzPct val="90000"/>
              <a:defRPr/>
            </a:pPr>
            <a:r>
              <a:rPr lang="en-US" sz="900" spc="0" dirty="0">
                <a:gradFill>
                  <a:gsLst>
                    <a:gs pos="1250">
                      <a:srgbClr val="FFFFFF"/>
                    </a:gs>
                    <a:gs pos="100000">
                      <a:srgbClr val="FFFFFF"/>
                    </a:gs>
                  </a:gsLst>
                  <a:lin ang="0" scaled="1"/>
                </a:gradFill>
                <a:latin typeface="Segoe UI"/>
                <a:cs typeface="Segoe UI Semilight" panose="020B0402040204020203" pitchFamily="34" charset="0"/>
              </a:rPr>
              <a:t>75% of the license cost to buy standalone</a:t>
            </a:r>
          </a:p>
          <a:p>
            <a:pPr defTabSz="951304">
              <a:spcBef>
                <a:spcPct val="20000"/>
              </a:spcBef>
              <a:spcAft>
                <a:spcPts val="1428"/>
              </a:spcAft>
              <a:buSzPct val="90000"/>
              <a:defRPr/>
            </a:pPr>
            <a:endParaRPr lang="en-US" sz="900" spc="0" dirty="0">
              <a:gradFill>
                <a:gsLst>
                  <a:gs pos="1250">
                    <a:srgbClr val="FFFFFF"/>
                  </a:gs>
                  <a:gs pos="100000">
                    <a:srgbClr val="FFFFFF"/>
                  </a:gs>
                </a:gsLst>
                <a:lin ang="0" scaled="1"/>
              </a:gradFill>
              <a:latin typeface="Segoe UI"/>
              <a:cs typeface="Segoe UI Semilight" panose="020B0402040204020203" pitchFamily="34" charset="0"/>
            </a:endParaRPr>
          </a:p>
          <a:p>
            <a:pPr defTabSz="951304">
              <a:spcBef>
                <a:spcPct val="20000"/>
              </a:spcBef>
              <a:spcAft>
                <a:spcPts val="1428"/>
              </a:spcAft>
              <a:buSzPct val="90000"/>
              <a:defRPr/>
            </a:pPr>
            <a:r>
              <a:rPr lang="en-US" sz="900" spc="0" dirty="0">
                <a:gradFill>
                  <a:gsLst>
                    <a:gs pos="1250">
                      <a:srgbClr val="FFFFFF"/>
                    </a:gs>
                    <a:gs pos="100000">
                      <a:srgbClr val="FFFFFF"/>
                    </a:gs>
                  </a:gsLst>
                  <a:lin ang="0" scaled="1"/>
                </a:gradFill>
                <a:latin typeface="Segoe UI"/>
                <a:cs typeface="Segoe UI Semilight" panose="020B0402040204020203" pitchFamily="34" charset="0"/>
              </a:rPr>
              <a:t>Note that we’re talking WS and SQL-in-a-VM on top of Windows for this slide. </a:t>
            </a:r>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7667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2"/>
              </a:spcAft>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3DE33B-6BA1-4569-8418-75B90D64D5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5797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2"/>
              </a:spcAft>
            </a:pPr>
            <a:r>
              <a:rPr lang="en-US" sz="2000"/>
              <a:t>But, not only can you do more with what you have, but you can also get more for performance for your money.</a:t>
            </a:r>
          </a:p>
          <a:p>
            <a:pPr>
              <a:spcAft>
                <a:spcPts val="1202"/>
              </a:spcAft>
            </a:pPr>
            <a:endParaRPr lang="en-US" sz="2000"/>
          </a:p>
          <a:p>
            <a:pPr>
              <a:spcAft>
                <a:spcPts val="1202"/>
              </a:spcAft>
            </a:pPr>
            <a:r>
              <a:rPr lang="en-US" sz="2000"/>
              <a:t>Azure SQL provides more value through leading price-performance.  A recent report from Principled Technologies, an independent research firm, </a:t>
            </a:r>
            <a:r>
              <a:rPr lang="en-US" sz="2000">
                <a:solidFill>
                  <a:srgbClr val="000000"/>
                </a:solidFill>
                <a:latin typeface="+mn-lt"/>
                <a:ea typeface="Segoe UI" charset="0"/>
                <a:cs typeface="Calibri" panose="020F0502020204030204"/>
              </a:rPr>
              <a:t>concluded the following:</a:t>
            </a:r>
          </a:p>
          <a:p>
            <a:pPr marL="342900" marR="0" lvl="0" indent="-342900" algn="l" defTabSz="914400" rtl="0" eaLnBrk="1" fontAlgn="auto" latinLnBrk="0" hangingPunct="1">
              <a:lnSpc>
                <a:spcPct val="100000"/>
              </a:lnSpc>
              <a:spcBef>
                <a:spcPts val="0"/>
              </a:spcBef>
              <a:spcAft>
                <a:spcPts val="1202"/>
              </a:spcAft>
              <a:buClrTx/>
              <a:buSzTx/>
              <a:buFont typeface="Arial" panose="020B0604020202020204" pitchFamily="34" charset="0"/>
              <a:buChar char="•"/>
              <a:tabLst/>
              <a:defRPr/>
            </a:pPr>
            <a:r>
              <a:rPr lang="en-US" sz="2000" b="0">
                <a:solidFill>
                  <a:srgbClr val="000000"/>
                </a:solidFill>
                <a:latin typeface="+mn-lt"/>
                <a:cs typeface="Calibri" panose="020F0502020204030204"/>
              </a:rPr>
              <a:t>Azure SQL Database meets your mission-critical requirements up to 5 time faster while costing up to </a:t>
            </a:r>
            <a:r>
              <a:rPr lang="en-US" sz="2000" b="1">
                <a:solidFill>
                  <a:srgbClr val="000000"/>
                </a:solidFill>
                <a:latin typeface="+mn-lt"/>
                <a:cs typeface="Calibri" panose="020F0502020204030204"/>
              </a:rPr>
              <a:t>93% less than SQL Server on AWS RDS</a:t>
            </a:r>
            <a:r>
              <a:rPr lang="en-US" sz="2000" b="0">
                <a:solidFill>
                  <a:srgbClr val="000000"/>
                </a:solidFill>
                <a:latin typeface="+mn-lt"/>
                <a:cs typeface="Calibri" panose="020F0502020204030204"/>
              </a:rPr>
              <a:t>.</a:t>
            </a:r>
            <a:r>
              <a:rPr lang="en-US" sz="2000" b="0" baseline="30000">
                <a:solidFill>
                  <a:srgbClr val="000000"/>
                </a:solidFill>
                <a:latin typeface="+mn-lt"/>
                <a:cs typeface="Calibri" panose="020F0502020204030204"/>
              </a:rPr>
              <a:t>1</a:t>
            </a:r>
          </a:p>
          <a:p>
            <a:pPr marL="342900" indent="-342900">
              <a:spcAft>
                <a:spcPts val="1202"/>
              </a:spcAft>
              <a:buFont typeface="Arial" panose="020B0604020202020204" pitchFamily="34" charset="0"/>
              <a:buChar char="•"/>
            </a:pPr>
            <a:r>
              <a:rPr lang="en-US" sz="2000"/>
              <a:t>SQL Server on Azure Virtual Machines has up to </a:t>
            </a:r>
            <a:r>
              <a:rPr lang="en-US" sz="2000" b="1"/>
              <a:t>42% higher transactions per second </a:t>
            </a:r>
            <a:r>
              <a:rPr lang="en-US" sz="2000"/>
              <a:t>and costs up to</a:t>
            </a:r>
            <a:r>
              <a:rPr lang="en-US" sz="2000" b="1">
                <a:latin typeface="Segoe UI Semibold"/>
                <a:cs typeface="Segoe UI Semibold"/>
              </a:rPr>
              <a:t> 31</a:t>
            </a:r>
            <a:r>
              <a:rPr lang="en-US" sz="2000" b="1"/>
              <a:t>% less than SQL Server on AWS EC2.</a:t>
            </a:r>
            <a:r>
              <a:rPr lang="en-US" sz="2000" b="0" baseline="30000"/>
              <a:t>2</a:t>
            </a:r>
          </a:p>
          <a:p>
            <a:pPr marL="342900" indent="-342900">
              <a:spcAft>
                <a:spcPts val="1202"/>
              </a:spcAft>
              <a:buFont typeface="Arial" panose="020B0604020202020204" pitchFamily="34" charset="0"/>
              <a:buChar char="•"/>
            </a:pPr>
            <a:endParaRPr lang="en-US" sz="2000" b="0">
              <a:solidFill>
                <a:srgbClr val="000000"/>
              </a:solidFill>
              <a:latin typeface="+mn-lt"/>
              <a:cs typeface="Calibri" panose="020F0502020204030204"/>
            </a:endParaRPr>
          </a:p>
          <a:p>
            <a:r>
              <a:rPr lang="en-US" b="0" i="0" baseline="30000">
                <a:solidFill>
                  <a:schemeClr val="tx1"/>
                </a:solidFill>
                <a:effectLst/>
                <a:latin typeface="Segoe UI" panose="020B0502040204020203" pitchFamily="34" charset="0"/>
              </a:rPr>
              <a:t>1 </a:t>
            </a:r>
            <a:r>
              <a:rPr lang="en-US" b="0" i="1">
                <a:solidFill>
                  <a:schemeClr val="tx1"/>
                </a:solidFill>
                <a:effectLst/>
                <a:latin typeface="Segoe UI" panose="020B0502040204020203" pitchFamily="34" charset="0"/>
              </a:rPr>
              <a:t>Price-performance claims based on data from a study commissioned by Microsoft and conducted by Principled Technologies in April 2022. The study compared </a:t>
            </a:r>
            <a:r>
              <a:rPr lang="en-US" i="1">
                <a:solidFill>
                  <a:schemeClr val="tx1"/>
                </a:solidFill>
                <a:latin typeface="Segoe UI" panose="020B0502040204020203" pitchFamily="34" charset="0"/>
              </a:rPr>
              <a:t>performance and </a:t>
            </a:r>
            <a:r>
              <a:rPr lang="en-US" b="0" i="1">
                <a:solidFill>
                  <a:schemeClr val="tx1"/>
                </a:solidFill>
                <a:effectLst/>
                <a:latin typeface="Segoe UI" panose="020B0502040204020203" pitchFamily="34" charset="0"/>
              </a:rPr>
              <a:t>price performance between a 16 vCore, 64 vCore and 80 </a:t>
            </a:r>
            <a:r>
              <a:rPr lang="en-US" i="1">
                <a:solidFill>
                  <a:schemeClr val="tx1"/>
                </a:solidFill>
                <a:latin typeface="Segoe UI" panose="020B0502040204020203" pitchFamily="34" charset="0"/>
              </a:rPr>
              <a:t>vCore Azure SQL Managed Instance using premium-series hardware on </a:t>
            </a:r>
            <a:r>
              <a:rPr lang="en-US" b="0" i="1">
                <a:solidFill>
                  <a:schemeClr val="tx1"/>
                </a:solidFill>
                <a:effectLst/>
                <a:latin typeface="Segoe UI" panose="020B0502040204020203" pitchFamily="34" charset="0"/>
              </a:rPr>
              <a:t>the business-critical service tier and the db.m6i.32xlarge, db.r5b.4xlarge and </a:t>
            </a:r>
            <a:r>
              <a:rPr lang="en-US" i="1">
                <a:solidFill>
                  <a:schemeClr val="tx1"/>
                </a:solidFill>
                <a:latin typeface="Segoe UI" panose="020B0502040204020203" pitchFamily="34" charset="0"/>
              </a:rPr>
              <a:t>db.r5b.16xlarge </a:t>
            </a:r>
            <a:r>
              <a:rPr lang="en-US" b="0" i="1">
                <a:solidFill>
                  <a:schemeClr val="tx1"/>
                </a:solidFill>
                <a:effectLst/>
                <a:latin typeface="Segoe UI" panose="020B0502040204020203" pitchFamily="34" charset="0"/>
              </a:rPr>
              <a:t>offerings for Amazon Web Services Relational Database Service (AWS RDS) on SQL Server. Benchmark data is taken from a Principled Technologies report using recognized standards, </a:t>
            </a:r>
            <a:r>
              <a:rPr lang="en-US" b="0" i="1" err="1">
                <a:solidFill>
                  <a:schemeClr val="tx1"/>
                </a:solidFill>
                <a:effectLst/>
                <a:latin typeface="Segoe UI" panose="020B0502040204020203" pitchFamily="34" charset="0"/>
              </a:rPr>
              <a:t>HammerDB</a:t>
            </a:r>
            <a:r>
              <a:rPr lang="en-US" b="0" i="1">
                <a:solidFill>
                  <a:schemeClr val="tx1"/>
                </a:solidFill>
                <a:effectLst/>
                <a:latin typeface="Segoe UI" panose="020B0502040204020203" pitchFamily="34" charset="0"/>
              </a:rPr>
              <a:t> TPROC-C, </a:t>
            </a:r>
            <a:r>
              <a:rPr lang="en-US" b="0" i="1" err="1">
                <a:solidFill>
                  <a:schemeClr val="tx1"/>
                </a:solidFill>
                <a:effectLst/>
                <a:latin typeface="Segoe UI" panose="020B0502040204020203" pitchFamily="34" charset="0"/>
              </a:rPr>
              <a:t>HammerDB</a:t>
            </a:r>
            <a:r>
              <a:rPr lang="en-US" b="0" i="1">
                <a:solidFill>
                  <a:schemeClr val="tx1"/>
                </a:solidFill>
                <a:effectLst/>
                <a:latin typeface="Segoe UI" panose="020B0502040204020203" pitchFamily="34" charset="0"/>
              </a:rPr>
              <a:t> TPROC-H and Microsoft MSOLTPE, a workload derived from TPC-E</a:t>
            </a:r>
            <a:r>
              <a:rPr lang="en-US" i="1">
                <a:solidFill>
                  <a:schemeClr val="tx1"/>
                </a:solidFill>
                <a:latin typeface="Segoe UI" panose="020B0502040204020203" pitchFamily="34" charset="0"/>
              </a:rPr>
              <a:t>. The MSOLTPE is derived from the TPC-E benchmark and as such is not comparable to published TPC-E results, as MSOLTPE results do not comply with the TPC-E Specification.</a:t>
            </a:r>
            <a:r>
              <a:rPr lang="en-US" b="0" i="1">
                <a:solidFill>
                  <a:schemeClr val="tx1"/>
                </a:solidFill>
                <a:effectLst/>
                <a:latin typeface="Segoe UI" panose="020B0502040204020203" pitchFamily="34" charset="0"/>
              </a:rPr>
              <a:t> The </a:t>
            </a:r>
            <a:r>
              <a:rPr lang="en-US" i="1">
                <a:solidFill>
                  <a:schemeClr val="tx1"/>
                </a:solidFill>
                <a:latin typeface="Segoe UI" panose="020B0502040204020203" pitchFamily="34" charset="0"/>
              </a:rPr>
              <a:t>results are </a:t>
            </a:r>
            <a:r>
              <a:rPr lang="en-US" b="0" i="1">
                <a:solidFill>
                  <a:schemeClr val="tx1"/>
                </a:solidFill>
                <a:effectLst/>
                <a:latin typeface="Segoe UI" panose="020B0502040204020203" pitchFamily="34" charset="0"/>
              </a:rPr>
              <a:t>based on a mixture of read-only and update intensive transactions that simulate activities found in complex OLTP and analytics application environments. Price-performance is calculated by Principled Technologies as the cost of running the cloud platform continuously divided by transactions per minute or per second throughput, based upon the standard. Prices are based on publicly available US pricing in South Central US for Azure SQL Managed Instance and US East for AWS RDS as of April 2022 and </a:t>
            </a:r>
            <a:r>
              <a:rPr lang="en-US" i="1">
                <a:solidFill>
                  <a:schemeClr val="tx1"/>
                </a:solidFill>
                <a:latin typeface="Segoe UI" panose="020B0502040204020203" pitchFamily="34" charset="0"/>
              </a:rPr>
              <a:t>incorporates Azure Hybrid Benefit for SQL Server, excluding Software Assurance and support costs. </a:t>
            </a:r>
            <a:r>
              <a:rPr lang="en-US" b="0" i="1">
                <a:solidFill>
                  <a:schemeClr val="tx1"/>
                </a:solidFill>
                <a:effectLst/>
                <a:latin typeface="Segoe UI" panose="020B0502040204020203" pitchFamily="34" charset="0"/>
              </a:rPr>
              <a:t>Performance and price-performance results are based upon the configurations detailed in the Principled Technologies report. Actual results and prices may vary based on configuration and region.</a:t>
            </a:r>
          </a:p>
          <a:p>
            <a:endParaRPr lang="en-US" b="0" i="1">
              <a:solidFill>
                <a:schemeClr val="tx1"/>
              </a:solidFill>
              <a:effectLst/>
              <a:latin typeface="Segoe UI" panose="020B0502040204020203" pitchFamily="34" charset="0"/>
            </a:endParaRPr>
          </a:p>
          <a:p>
            <a:pPr marL="0" indent="0">
              <a:buNone/>
            </a:pPr>
            <a:r>
              <a:rPr lang="en-US" b="0" i="1" baseline="30000">
                <a:solidFill>
                  <a:schemeClr val="tx1"/>
                </a:solidFill>
                <a:effectLst/>
                <a:latin typeface="Segoe UI" panose="020B0502040204020203" pitchFamily="34" charset="0"/>
              </a:rPr>
              <a:t>2</a:t>
            </a:r>
            <a:r>
              <a:rPr lang="en-US" b="0" i="1">
                <a:solidFill>
                  <a:schemeClr val="tx1"/>
                </a:solidFill>
                <a:effectLst/>
                <a:latin typeface="Segoe UI" panose="020B0502040204020203" pitchFamily="34" charset="0"/>
              </a:rPr>
              <a:t> </a:t>
            </a:r>
            <a:r>
              <a:rPr lang="en-US" sz="1200" i="1">
                <a:effectLst/>
                <a:latin typeface="Segoe UI" panose="020B0502040204020203" pitchFamily="34" charset="0"/>
                <a:cs typeface="Segoe UI" panose="020B0502040204020203" pitchFamily="34" charset="0"/>
              </a:rPr>
              <a:t>Price-performance claims based on data from a study commissioned by Microsoft and conducted by </a:t>
            </a:r>
            <a:r>
              <a:rPr lang="en-US" sz="1200" i="1" err="1">
                <a:effectLst/>
                <a:latin typeface="Segoe UI" panose="020B0502040204020203" pitchFamily="34" charset="0"/>
                <a:cs typeface="Segoe UI" panose="020B0502040204020203" pitchFamily="34" charset="0"/>
              </a:rPr>
              <a:t>GigaOm</a:t>
            </a:r>
            <a:r>
              <a:rPr lang="en-US" sz="1200" i="1">
                <a:effectLst/>
                <a:latin typeface="Segoe UI" panose="020B0502040204020203" pitchFamily="34" charset="0"/>
                <a:cs typeface="Segoe UI" panose="020B0502040204020203" pitchFamily="34" charset="0"/>
              </a:rPr>
              <a:t> in April 2022. The study compared price performance between SQL Server 2019 Enterprise edition on Windows Server 2022 in Azure E32bds_v5 instance type with P30 Premium SSD disks and SQL Server 2019 Enterprise Edition on Windows Server 2022 in Amazon Web Services Elastic Cloud Compute instance type r5b.8xlarge with General Purpose (gp3) volumes. </a:t>
            </a:r>
            <a:r>
              <a:rPr lang="en-US" sz="1200" i="1">
                <a:latin typeface="Segoe UI" panose="020B0502040204020203" pitchFamily="34" charset="0"/>
                <a:cs typeface="Segoe UI" panose="020B0502040204020203" pitchFamily="34" charset="0"/>
              </a:rPr>
              <a:t>Benchmark data is taken from two tests:</a:t>
            </a:r>
          </a:p>
          <a:p>
            <a:r>
              <a:rPr lang="en-US" sz="1200" i="1">
                <a:latin typeface="Segoe UI" panose="020B0502040204020203" pitchFamily="34" charset="0"/>
                <a:cs typeface="Segoe UI" panose="020B0502040204020203" pitchFamily="34" charset="0"/>
              </a:rPr>
              <a:t>The </a:t>
            </a:r>
            <a:r>
              <a:rPr lang="en-US" sz="1200" i="1" err="1">
                <a:latin typeface="Segoe UI" panose="020B0502040204020203" pitchFamily="34" charset="0"/>
                <a:cs typeface="Segoe UI" panose="020B0502040204020203" pitchFamily="34" charset="0"/>
              </a:rPr>
              <a:t>GigaOm</a:t>
            </a:r>
            <a:r>
              <a:rPr lang="en-US" sz="1200" i="1">
                <a:latin typeface="Segoe UI" panose="020B0502040204020203" pitchFamily="34" charset="0"/>
                <a:cs typeface="Segoe UI" panose="020B0502040204020203" pitchFamily="34" charset="0"/>
              </a:rPr>
              <a:t> Transactional Field Test derived from a recognized industry standard, TPC Benchmark™ E (TPC-E).The Field Test does not implement the full TPC-E benchmark and as such is not comparable to any published TPC-E benchmarks.</a:t>
            </a:r>
          </a:p>
          <a:p>
            <a:r>
              <a:rPr lang="en-US" sz="1200" i="1">
                <a:latin typeface="Segoe UI" panose="020B0502040204020203" pitchFamily="34" charset="0"/>
                <a:cs typeface="Segoe UI" panose="020B0502040204020203" pitchFamily="34" charset="0"/>
              </a:rPr>
              <a:t>The </a:t>
            </a:r>
            <a:r>
              <a:rPr lang="en-US" sz="1200" i="1" err="1">
                <a:latin typeface="Segoe UI" panose="020B0502040204020203" pitchFamily="34" charset="0"/>
                <a:cs typeface="Segoe UI" panose="020B0502040204020203" pitchFamily="34" charset="0"/>
              </a:rPr>
              <a:t>GigaOm</a:t>
            </a:r>
            <a:r>
              <a:rPr lang="en-US" sz="1200" i="1">
                <a:latin typeface="Segoe UI" panose="020B0502040204020203" pitchFamily="34" charset="0"/>
                <a:cs typeface="Segoe UI" panose="020B0502040204020203" pitchFamily="34" charset="0"/>
              </a:rPr>
              <a:t> Analytics Field test derived from the TPC-H Benchmark. The field test does not implement the full TPC-H benchmark and as such is not comparable to any published TPC_H benchmarks.</a:t>
            </a:r>
          </a:p>
          <a:p>
            <a:pPr marL="0" indent="0">
              <a:buNone/>
            </a:pPr>
            <a:r>
              <a:rPr lang="en-US" sz="1200" i="1">
                <a:latin typeface="Segoe UI" panose="020B0502040204020203" pitchFamily="34" charset="0"/>
                <a:cs typeface="Segoe UI" panose="020B0502040204020203" pitchFamily="34" charset="0"/>
              </a:rPr>
              <a:t>Prices are based on publicly available US pricing in North Central US for SQL Server on Azure Virtual Machines and Oregon for AWS EC2 as of April 2022. The pricing incorporates three-year reservations for Azure and AWS compute pricing, and Azure Hybrid Benefit for SQL Server and Windows Server, and License Mobility for SQL Server in AWS, excluding Software Assurance and support costs. Actual results and prices may vary based on configuration and region.</a:t>
            </a:r>
          </a:p>
          <a:p>
            <a:endParaRPr lang="en-US" i="1">
              <a:solidFill>
                <a:schemeClr val="tx1"/>
              </a:solidFill>
            </a:endParaRPr>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55DC690-BF42-4CD8-A685-CF61807EAAC8}"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0067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26.jpe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dirty="0"/>
              <a:t>Azure presentation title </a:t>
            </a:r>
            <a:br>
              <a:rPr lang="en-US" dirty="0"/>
            </a:br>
            <a:r>
              <a:rPr lang="en-US" dirty="0"/>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653003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B79E2876-FB33-2646-85EE-84CA60F64DE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218210" y="1"/>
            <a:ext cx="5972546" cy="6857999"/>
          </a:xfrm>
          <a:prstGeom prst="rect">
            <a:avLst/>
          </a:prstGeom>
        </p:spPr>
      </p:pic>
    </p:spTree>
    <p:extLst>
      <p:ext uri="{BB962C8B-B14F-4D97-AF65-F5344CB8AC3E}">
        <p14:creationId xmlns:p14="http://schemas.microsoft.com/office/powerpoint/2010/main" val="409317358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95508270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dirty="0"/>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a:t>
            </a:r>
            <a:br>
              <a:rPr lang="en-US" dirty="0"/>
            </a:br>
            <a:r>
              <a:rPr lang="en-US" dirty="0"/>
              <a:t>##</a:t>
            </a:r>
            <a:br>
              <a:rPr lang="en-US" dirty="0"/>
            </a:br>
            <a:r>
              <a:rPr lang="en-US" dirty="0"/>
              <a:t>##</a:t>
            </a:r>
            <a:br>
              <a:rPr lang="en-US" dirty="0"/>
            </a:br>
            <a:r>
              <a:rPr lang="en-US" dirty="0"/>
              <a:t>##</a:t>
            </a:r>
            <a:br>
              <a:rPr lang="en-US" dirty="0"/>
            </a:br>
            <a:r>
              <a:rPr lang="en-US" dirty="0"/>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Section Title</a:t>
            </a:r>
            <a:br>
              <a:rPr lang="en-US" dirty="0"/>
            </a:br>
            <a:r>
              <a:rPr lang="en-US" dirty="0"/>
              <a:t>Section Title</a:t>
            </a:r>
            <a:br>
              <a:rPr lang="en-US" dirty="0"/>
            </a:br>
            <a:r>
              <a:rPr lang="en-US" dirty="0"/>
              <a:t>Section Title</a:t>
            </a:r>
            <a:br>
              <a:rPr lang="en-US" dirty="0"/>
            </a:br>
            <a:r>
              <a:rPr lang="en-US" dirty="0"/>
              <a:t>Section Title</a:t>
            </a:r>
            <a:br>
              <a:rPr lang="en-US" dirty="0"/>
            </a:br>
            <a:r>
              <a:rPr lang="en-US" dirty="0"/>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11239965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dirty="0"/>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dirty="0"/>
              <a:t>Medium: paragraph heading Segoe UI </a:t>
            </a:r>
            <a:r>
              <a:rPr lang="en-US" dirty="0" err="1"/>
              <a:t>Semibold</a:t>
            </a:r>
            <a:r>
              <a:rPr lang="en-US" dirty="0"/>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dirty="0"/>
              <a:t>Small: caption body copy Segoe Regular 10/12</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Medium: body copy Segoe UI Regular 14/18</a:t>
            </a:r>
          </a:p>
        </p:txBody>
      </p:sp>
      <p:sp>
        <p:nvSpPr>
          <p:cNvPr id="3" name="Text Box 3">
            <a:extLst>
              <a:ext uri="{FF2B5EF4-FFF2-40B4-BE49-F238E27FC236}">
                <a16:creationId xmlns:a16="http://schemas.microsoft.com/office/drawing/2014/main" id="{91967D49-63A5-F849-A81A-778806AFDB4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28136945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endParaRPr lang="en-US" dirty="0"/>
          </a:p>
          <a:p>
            <a:pPr lvl="0"/>
            <a:endParaRPr lang="en-US" dirty="0"/>
          </a:p>
          <a:p>
            <a:pPr lvl="0"/>
            <a:endParaRPr lang="en-US" dirty="0"/>
          </a:p>
          <a:p>
            <a:pPr lvl="0"/>
            <a:endParaRPr lang="en-US" dirty="0"/>
          </a:p>
        </p:txBody>
      </p:sp>
      <p:sp>
        <p:nvSpPr>
          <p:cNvPr id="3" name="Text Box 3">
            <a:extLst>
              <a:ext uri="{FF2B5EF4-FFF2-40B4-BE49-F238E27FC236}">
                <a16:creationId xmlns:a16="http://schemas.microsoft.com/office/drawing/2014/main" id="{0EF1F45B-054F-0055-7194-BA2CB4B340CF}"/>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60474430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Dis </a:t>
            </a:r>
            <a:r>
              <a:rPr lang="en-US" dirty="0" err="1"/>
              <a:t>apid</a:t>
            </a:r>
            <a:r>
              <a:rPr lang="en-US" dirty="0"/>
              <a:t> </a:t>
            </a:r>
            <a:r>
              <a:rPr lang="en-US" dirty="0" err="1"/>
              <a:t>es</a:t>
            </a:r>
            <a:r>
              <a:rPr lang="en-US" dirty="0"/>
              <a:t>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a:t>
            </a:r>
            <a:r>
              <a:rPr lang="en-US" dirty="0" err="1"/>
              <a:t>vit</a:t>
            </a:r>
            <a:r>
              <a:rPr lang="en-US" dirty="0"/>
              <a: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r>
              <a:rPr lang="en-US" dirty="0"/>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27100624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 name="Text Box 3">
            <a:extLst>
              <a:ext uri="{FF2B5EF4-FFF2-40B4-BE49-F238E27FC236}">
                <a16:creationId xmlns:a16="http://schemas.microsoft.com/office/drawing/2014/main" id="{4BDD374B-D676-2168-087E-29D66875664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91109744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2129902D-B8D7-5EB8-24D4-8749F1AF0CB8}"/>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949775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6.</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dirty="0"/>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3" name="Text Box 3">
            <a:extLst>
              <a:ext uri="{FF2B5EF4-FFF2-40B4-BE49-F238E27FC236}">
                <a16:creationId xmlns:a16="http://schemas.microsoft.com/office/drawing/2014/main" id="{AF4AF626-6A99-40D9-5548-B879DD9F1257}"/>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6225374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dirty="0"/>
              <a:t>Title</a:t>
            </a:r>
          </a:p>
        </p:txBody>
      </p:sp>
    </p:spTree>
    <p:extLst>
      <p:ext uri="{BB962C8B-B14F-4D97-AF65-F5344CB8AC3E}">
        <p14:creationId xmlns:p14="http://schemas.microsoft.com/office/powerpoint/2010/main" val="279569718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dirty="0"/>
              <a:t>Azure presentation title </a:t>
            </a:r>
            <a:br>
              <a:rPr lang="en-US" dirty="0"/>
            </a:br>
            <a:r>
              <a:rPr lang="en-US" dirty="0"/>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17471633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466637286"/>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6117203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9659137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dirty="0"/>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92E6DB4C-7735-760F-A538-70AD84F077F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0738844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email">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3" name="Text Box 3">
            <a:extLst>
              <a:ext uri="{FF2B5EF4-FFF2-40B4-BE49-F238E27FC236}">
                <a16:creationId xmlns:a16="http://schemas.microsoft.com/office/drawing/2014/main" id="{24ACB634-7360-9E55-596A-FED61103CD2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36855053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dirty="0"/>
              <a:t>Large subhead Segoe UI Regular 20/24. Em volor resequaectur.</a:t>
            </a:r>
            <a:endParaRPr lang="en-US" dirty="0"/>
          </a:p>
        </p:txBody>
      </p:sp>
      <p:sp>
        <p:nvSpPr>
          <p:cNvPr id="5" name="Text Placeholder 4"/>
          <p:cNvSpPr>
            <a:spLocks noGrp="1"/>
          </p:cNvSpPr>
          <p:nvPr>
            <p:ph type="body" sz="quarter" idx="11" hasCustomPrompt="1"/>
          </p:nvPr>
        </p:nvSpPr>
        <p:spPr>
          <a:xfrm>
            <a:off x="455995" y="2707597"/>
            <a:ext cx="4758210" cy="2521268"/>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CD00544F-9462-9CD9-C7C2-19E7B707426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15489035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2: two columns</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 name="Text Box 3">
            <a:extLst>
              <a:ext uri="{FF2B5EF4-FFF2-40B4-BE49-F238E27FC236}">
                <a16:creationId xmlns:a16="http://schemas.microsoft.com/office/drawing/2014/main" id="{E4886AA4-A4FD-BC63-2DE2-26906A67B637}"/>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08986907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8273CC5C-A275-6CC4-4A29-A675884154FA}"/>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0556508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3" name="Text Box 3">
            <a:extLst>
              <a:ext uri="{FF2B5EF4-FFF2-40B4-BE49-F238E27FC236}">
                <a16:creationId xmlns:a16="http://schemas.microsoft.com/office/drawing/2014/main" id="{31421647-2FF7-659E-6E0C-26B068110AE6}"/>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92286420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a:t>Click icon to add table</a:t>
            </a:r>
            <a:endParaRPr lang="en-US" dirty="0"/>
          </a:p>
        </p:txBody>
      </p:sp>
      <p:sp>
        <p:nvSpPr>
          <p:cNvPr id="3" name="Text Box 3">
            <a:extLst>
              <a:ext uri="{FF2B5EF4-FFF2-40B4-BE49-F238E27FC236}">
                <a16:creationId xmlns:a16="http://schemas.microsoft.com/office/drawing/2014/main" id="{AAB9241C-5F96-C67C-41AD-F8E231471338}"/>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03427891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2138775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30906651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9628A1-6D0B-4C49-9848-3A328EDFE13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9641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377705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10553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9628A1-6D0B-4C49-9848-3A328EDFE13F}"/>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D913550-DA46-4256-8213-7CDF4A0B1781}"/>
              </a:ext>
            </a:extLst>
          </p:cNvPr>
          <p:cNvSpPr>
            <a:spLocks noGrp="1"/>
          </p:cNvSpPr>
          <p:nvPr>
            <p:ph sz="quarter" idx="10"/>
          </p:nvPr>
        </p:nvSpPr>
        <p:spPr>
          <a:xfrm>
            <a:off x="347663" y="1271588"/>
            <a:ext cx="2763837" cy="430887"/>
          </a:xfrm>
        </p:spPr>
        <p:txBody>
          <a:bodyPr/>
          <a:lstStyle/>
          <a:p>
            <a:pPr lvl="0"/>
            <a:endParaRPr lang="en-US"/>
          </a:p>
        </p:txBody>
      </p:sp>
    </p:spTree>
    <p:extLst>
      <p:ext uri="{BB962C8B-B14F-4D97-AF65-F5344CB8AC3E}">
        <p14:creationId xmlns:p14="http://schemas.microsoft.com/office/powerpoint/2010/main" val="3514792664"/>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4248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Split layout ">
    <p:spTree>
      <p:nvGrpSpPr>
        <p:cNvPr id="1" name=""/>
        <p:cNvGrpSpPr/>
        <p:nvPr/>
      </p:nvGrpSpPr>
      <p:grpSpPr>
        <a:xfrm>
          <a:off x="0" y="0"/>
          <a:ext cx="0" cy="0"/>
          <a:chOff x="0" y="0"/>
          <a:chExt cx="0" cy="0"/>
        </a:xfrm>
      </p:grpSpPr>
      <p:sp>
        <p:nvSpPr>
          <p:cNvPr id="4" name="Rectangle 3"/>
          <p:cNvSpPr/>
          <p:nvPr userDrawn="1"/>
        </p:nvSpPr>
        <p:spPr bwMode="auto">
          <a:xfrm>
            <a:off x="-4864" y="0"/>
            <a:ext cx="4114800" cy="685800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507673"/>
          </a:xfrm>
        </p:spPr>
        <p:txBody>
          <a:bodyPr lIns="393192" tIns="393192" rIns="393192" bIns="91440">
            <a:normAutofit/>
          </a:bodyPr>
          <a:lstStyle>
            <a:lvl1pPr marL="0" indent="0">
              <a:buNone/>
              <a:defRPr sz="4400">
                <a:solidFill>
                  <a:schemeClr val="bg1"/>
                </a:solidFill>
              </a:defRPr>
            </a:lvl1pPr>
          </a:lstStyle>
          <a:p>
            <a:pPr lvl="0"/>
            <a:r>
              <a:rPr lang="en-US"/>
              <a:t>Title</a:t>
            </a:r>
          </a:p>
        </p:txBody>
      </p:sp>
      <p:sp>
        <p:nvSpPr>
          <p:cNvPr id="7" name="Text Placeholder 7"/>
          <p:cNvSpPr>
            <a:spLocks noGrp="1"/>
          </p:cNvSpPr>
          <p:nvPr>
            <p:ph type="body" sz="quarter" idx="11" hasCustomPrompt="1"/>
          </p:nvPr>
        </p:nvSpPr>
        <p:spPr>
          <a:xfrm>
            <a:off x="0" y="2531486"/>
            <a:ext cx="4100945" cy="959859"/>
          </a:xfrm>
        </p:spPr>
        <p:txBody>
          <a:bodyPr lIns="393192" rIns="393192" bIns="91440"/>
          <a:lstStyle>
            <a:lvl1pPr marL="0" indent="0">
              <a:buNone/>
              <a:defRPr>
                <a:solidFill>
                  <a:schemeClr val="bg1"/>
                </a:solidFill>
              </a:defRPr>
            </a:lvl1pPr>
            <a:lvl2pPr marL="457200" indent="0">
              <a:buNone/>
              <a:defRPr/>
            </a:lvl2pPr>
          </a:lstStyle>
          <a:p>
            <a:pPr lvl="0"/>
            <a:r>
              <a:rPr lang="en-US"/>
              <a:t>Subtitle</a:t>
            </a:r>
          </a:p>
        </p:txBody>
      </p:sp>
      <p:sp>
        <p:nvSpPr>
          <p:cNvPr id="9" name="Text Placeholder 2"/>
          <p:cNvSpPr>
            <a:spLocks noGrp="1"/>
          </p:cNvSpPr>
          <p:nvPr>
            <p:ph type="body" sz="quarter" idx="12" hasCustomPrompt="1"/>
          </p:nvPr>
        </p:nvSpPr>
        <p:spPr>
          <a:xfrm>
            <a:off x="0" y="3505200"/>
            <a:ext cx="4087813" cy="3352800"/>
          </a:xfrm>
        </p:spPr>
        <p:txBody>
          <a:bodyPr lIns="393192" tIns="91440" bIns="91440">
            <a:normAutofit/>
          </a:bodyPr>
          <a:lstStyle>
            <a:lvl1pPr marL="0" indent="0">
              <a:buNone/>
              <a:defRPr sz="2000">
                <a:solidFill>
                  <a:schemeClr val="bg1"/>
                </a:solidFill>
                <a:latin typeface="+mn-lt"/>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0" name="Picture Placeholder 9"/>
          <p:cNvSpPr>
            <a:spLocks noGrp="1"/>
          </p:cNvSpPr>
          <p:nvPr>
            <p:ph type="pic" sz="quarter" idx="13"/>
          </p:nvPr>
        </p:nvSpPr>
        <p:spPr>
          <a:xfrm>
            <a:off x="4100513" y="0"/>
            <a:ext cx="8091487" cy="6858000"/>
          </a:xfrm>
        </p:spPr>
        <p:txBody>
          <a:bodyPr/>
          <a:lstStyle/>
          <a:p>
            <a:endParaRPr lang="en-US"/>
          </a:p>
        </p:txBody>
      </p:sp>
    </p:spTree>
    <p:extLst>
      <p:ext uri="{BB962C8B-B14F-4D97-AF65-F5344CB8AC3E}">
        <p14:creationId xmlns:p14="http://schemas.microsoft.com/office/powerpoint/2010/main" val="1134189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Section Title Accent Color 1">
    <p:bg>
      <p:bgPr>
        <a:solidFill>
          <a:srgbClr val="000F2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084174"/>
            <a:ext cx="11653523" cy="1158793"/>
          </a:xfrm>
          <a:noFill/>
        </p:spPr>
        <p:txBody>
          <a:bodyPr tIns="91440" bIns="91440" anchor="t" anchorCtr="0">
            <a:spAutoFit/>
          </a:bodyPr>
          <a:lstStyle>
            <a:lvl1pPr>
              <a:defRPr sz="7054"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9202547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Blank 12 Column Dark Bkg">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63475DC-6B11-40AF-BF7F-C0E094043E2A}"/>
              </a:ext>
            </a:extLst>
          </p:cNvPr>
          <p:cNvSpPr>
            <a:spLocks noGrp="1"/>
          </p:cNvSpPr>
          <p:nvPr>
            <p:ph type="body" sz="quarter" idx="10" hasCustomPrompt="1"/>
          </p:nvPr>
        </p:nvSpPr>
        <p:spPr>
          <a:xfrm>
            <a:off x="10490200" y="-423204"/>
            <a:ext cx="1701800" cy="307777"/>
          </a:xfrm>
        </p:spPr>
        <p:txBody>
          <a:bodyPr anchor="b" anchorCtr="0"/>
          <a:lstStyle>
            <a:lvl1pPr algn="r">
              <a:buNone/>
              <a:defRPr sz="2000">
                <a:gradFill>
                  <a:gsLst>
                    <a:gs pos="85263">
                      <a:srgbClr val="D83B01"/>
                    </a:gs>
                    <a:gs pos="58000">
                      <a:srgbClr val="D83B01"/>
                    </a:gs>
                  </a:gsLst>
                  <a:lin ang="18600000" scaled="0"/>
                </a:gradFill>
                <a:latin typeface="+mj-lt"/>
              </a:defRPr>
            </a:lvl1pPr>
          </a:lstStyle>
          <a:p>
            <a:pPr lvl="0"/>
            <a:r>
              <a:rPr lang="en-US"/>
              <a:t>XX-XXX</a:t>
            </a:r>
          </a:p>
        </p:txBody>
      </p:sp>
    </p:spTree>
    <p:extLst>
      <p:ext uri="{BB962C8B-B14F-4D97-AF65-F5344CB8AC3E}">
        <p14:creationId xmlns:p14="http://schemas.microsoft.com/office/powerpoint/2010/main" val="337278731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1558">
          <p15:clr>
            <a:srgbClr val="A4A3A4"/>
          </p15:clr>
        </p15:guide>
        <p15:guide id="7" pos="1924">
          <p15:clr>
            <a:srgbClr val="A4A3A4"/>
          </p15:clr>
        </p15:guide>
        <p15:guide id="8" pos="2746">
          <p15:clr>
            <a:srgbClr val="A4A3A4"/>
          </p15:clr>
        </p15:guide>
        <p15:guide id="9" pos="3112">
          <p15:clr>
            <a:srgbClr val="A4A3A4"/>
          </p15:clr>
        </p15:guide>
        <p15:guide id="10" pos="3934">
          <p15:clr>
            <a:srgbClr val="A4A3A4"/>
          </p15:clr>
        </p15:guide>
        <p15:guide id="11" pos="4300">
          <p15:clr>
            <a:srgbClr val="A4A3A4"/>
          </p15:clr>
        </p15:guide>
        <p15:guide id="12" pos="5122">
          <p15:clr>
            <a:srgbClr val="A4A3A4"/>
          </p15:clr>
        </p15:guide>
        <p15:guide id="13" pos="5488">
          <p15:clr>
            <a:srgbClr val="A4A3A4"/>
          </p15:clr>
        </p15:guide>
        <p15:guide id="14" pos="6310">
          <p15:clr>
            <a:srgbClr val="A4A3A4"/>
          </p15:clr>
        </p15:guide>
        <p15:guide id="15" pos="6676">
          <p15:clr>
            <a:srgbClr val="A4A3A4"/>
          </p15:clr>
        </p15:guide>
        <p15:guide id="16" pos="7498">
          <p15:clr>
            <a:srgbClr val="A4A3A4"/>
          </p15:clr>
        </p15:guide>
        <p15:guide id="17" pos="7864">
          <p15:clr>
            <a:srgbClr val="A4A3A4"/>
          </p15:clr>
        </p15:guide>
        <p15:guide id="18" pos="8686">
          <p15:clr>
            <a:srgbClr val="A4A3A4"/>
          </p15:clr>
        </p15:guide>
        <p15:guide id="19" pos="9052">
          <p15:clr>
            <a:srgbClr val="A4A3A4"/>
          </p15:clr>
        </p15:guide>
        <p15:guide id="20" pos="9874">
          <p15:clr>
            <a:srgbClr val="A4A3A4"/>
          </p15:clr>
        </p15:guide>
        <p15:guide id="21" pos="10240">
          <p15:clr>
            <a:srgbClr val="A4A3A4"/>
          </p15:clr>
        </p15:guide>
        <p15:guide id="22" pos="11058">
          <p15:clr>
            <a:srgbClr val="A4A3A4"/>
          </p15:clr>
        </p15:guide>
        <p15:guide id="23" pos="11428">
          <p15:clr>
            <a:srgbClr val="A4A3A4"/>
          </p15:clr>
        </p15:guide>
        <p15:guide id="24" pos="12246">
          <p15:clr>
            <a:srgbClr val="A4A3A4"/>
          </p15:clr>
        </p15:guide>
        <p15:guide id="25" pos="12616">
          <p15:clr>
            <a:srgbClr val="A4A3A4"/>
          </p15:clr>
        </p15:guide>
        <p15:guide id="26" pos="13434">
          <p15:clr>
            <a:srgbClr val="A4A3A4"/>
          </p15:clr>
        </p15:guide>
        <p15:guide id="27" pos="13800">
          <p15:clr>
            <a:srgbClr val="A4A3A4"/>
          </p15:clr>
        </p15:guide>
        <p15:guide id="28" orient="horz" pos="1810">
          <p15:clr>
            <a:srgbClr val="5ACBF0"/>
          </p15:clr>
        </p15:guide>
        <p15:guide id="29" orient="horz" pos="2542">
          <p15:clr>
            <a:srgbClr val="5ACBF0"/>
          </p15:clr>
        </p15:guide>
        <p15:guide id="30" orient="horz" pos="576">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ypography Title Dar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3823" y="1122366"/>
            <a:ext cx="6827265" cy="2576513"/>
          </a:xfrm>
        </p:spPr>
        <p:txBody>
          <a:bodyPr rIns="0" anchor="b"/>
          <a:lstStyle>
            <a:lvl1pPr algn="r">
              <a:defRPr sz="5996">
                <a:solidFill>
                  <a:schemeClr val="tx2"/>
                </a:solidFill>
              </a:defRPr>
            </a:lvl1pPr>
          </a:lstStyle>
          <a:p>
            <a:r>
              <a:rPr lang="en-US"/>
              <a:t>Click to edit Master title style</a:t>
            </a:r>
          </a:p>
        </p:txBody>
      </p:sp>
      <p:sp>
        <p:nvSpPr>
          <p:cNvPr id="3" name="Subtitle 2"/>
          <p:cNvSpPr>
            <a:spLocks noGrp="1"/>
          </p:cNvSpPr>
          <p:nvPr>
            <p:ph type="subTitle" idx="1"/>
          </p:nvPr>
        </p:nvSpPr>
        <p:spPr>
          <a:xfrm>
            <a:off x="553823" y="3698876"/>
            <a:ext cx="6827265" cy="1558924"/>
          </a:xfrm>
        </p:spPr>
        <p:txBody>
          <a:bodyPr/>
          <a:lstStyle>
            <a:lvl1pPr marL="0" indent="0" algn="r">
              <a:lnSpc>
                <a:spcPct val="100000"/>
              </a:lnSpc>
              <a:buNone/>
              <a:defRPr sz="2400">
                <a:solidFill>
                  <a:schemeClr val="accent1"/>
                </a:solidFill>
              </a:defRPr>
            </a:lvl1pPr>
            <a:lvl2pPr marL="455883" indent="0" algn="ctr">
              <a:buNone/>
              <a:defRPr sz="1995"/>
            </a:lvl2pPr>
            <a:lvl3pPr marL="911764" indent="0" algn="ctr">
              <a:buNone/>
              <a:defRPr sz="1795"/>
            </a:lvl3pPr>
            <a:lvl4pPr marL="1367646" indent="0" algn="ctr">
              <a:buNone/>
              <a:defRPr sz="1596"/>
            </a:lvl4pPr>
            <a:lvl5pPr marL="1823528" indent="0" algn="ctr">
              <a:buNone/>
              <a:defRPr sz="1596"/>
            </a:lvl5pPr>
            <a:lvl6pPr marL="2279409" indent="0" algn="ctr">
              <a:buNone/>
              <a:defRPr sz="1596"/>
            </a:lvl6pPr>
            <a:lvl7pPr marL="2735291" indent="0" algn="ctr">
              <a:buNone/>
              <a:defRPr sz="1596"/>
            </a:lvl7pPr>
            <a:lvl8pPr marL="3191174" indent="0" algn="ctr">
              <a:buNone/>
              <a:defRPr sz="1596"/>
            </a:lvl8pPr>
            <a:lvl9pPr marL="3647054" indent="0" algn="ctr">
              <a:buNone/>
              <a:defRPr sz="1596"/>
            </a:lvl9pPr>
          </a:lstStyle>
          <a:p>
            <a:r>
              <a:rPr lang="en-US"/>
              <a:t>Click to edit Master subtitle style</a:t>
            </a:r>
          </a:p>
        </p:txBody>
      </p:sp>
      <p:sp>
        <p:nvSpPr>
          <p:cNvPr id="9" name="Text Placeholder 8">
            <a:extLst>
              <a:ext uri="{FF2B5EF4-FFF2-40B4-BE49-F238E27FC236}">
                <a16:creationId xmlns:a16="http://schemas.microsoft.com/office/drawing/2014/main" id="{39E3574D-8ABD-40DE-BC1F-304019D0DB57}"/>
              </a:ext>
            </a:extLst>
          </p:cNvPr>
          <p:cNvSpPr>
            <a:spLocks noGrp="1"/>
          </p:cNvSpPr>
          <p:nvPr>
            <p:ph type="body" sz="quarter" idx="10"/>
          </p:nvPr>
        </p:nvSpPr>
        <p:spPr>
          <a:xfrm>
            <a:off x="7486120" y="1122366"/>
            <a:ext cx="4158426" cy="4135437"/>
          </a:xfrm>
        </p:spPr>
        <p:txBody>
          <a:bodyPr rIns="0" anchor="ctr"/>
          <a:lstStyle>
            <a:lvl1pPr marL="0" indent="0" algn="l">
              <a:buNone/>
              <a:defRPr>
                <a:solidFill>
                  <a:schemeClr val="accent3"/>
                </a:solidFill>
                <a:latin typeface="+mj-lt"/>
              </a:defRPr>
            </a:lvl1pPr>
            <a:lvl2pPr marL="455883" indent="0">
              <a:buNone/>
              <a:defRPr/>
            </a:lvl2pPr>
            <a:lvl3pPr marL="911764" indent="0">
              <a:buNone/>
              <a:defRPr/>
            </a:lvl3pPr>
            <a:lvl4pPr marL="1367646" indent="0">
              <a:buNone/>
              <a:defRPr/>
            </a:lvl4pPr>
            <a:lvl5pPr marL="1823528" indent="0">
              <a:buNone/>
              <a:defRPr/>
            </a:lvl5pPr>
          </a:lstStyle>
          <a:p>
            <a:pPr lvl="0"/>
            <a:r>
              <a:rPr lang="en-US"/>
              <a:t>Edit Master text styles</a:t>
            </a:r>
          </a:p>
        </p:txBody>
      </p:sp>
      <p:cxnSp>
        <p:nvCxnSpPr>
          <p:cNvPr id="12" name="Straight Connector 11">
            <a:extLst>
              <a:ext uri="{FF2B5EF4-FFF2-40B4-BE49-F238E27FC236}">
                <a16:creationId xmlns:a16="http://schemas.microsoft.com/office/drawing/2014/main" id="{0EBF2AC0-642B-498C-BF06-9B26C0A37A90}"/>
              </a:ext>
            </a:extLst>
          </p:cNvPr>
          <p:cNvCxnSpPr/>
          <p:nvPr userDrawn="1"/>
        </p:nvCxnSpPr>
        <p:spPr>
          <a:xfrm>
            <a:off x="7486120" y="1379541"/>
            <a:ext cx="0" cy="362108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8783A4E-B35D-4CCD-8C43-468408556000}"/>
              </a:ext>
            </a:extLst>
          </p:cNvPr>
          <p:cNvGrpSpPr/>
          <p:nvPr userDrawn="1"/>
        </p:nvGrpSpPr>
        <p:grpSpPr>
          <a:xfrm>
            <a:off x="553823" y="547295"/>
            <a:ext cx="1554197" cy="330567"/>
            <a:chOff x="7353301" y="-1897063"/>
            <a:chExt cx="5749290" cy="1225867"/>
          </a:xfrm>
        </p:grpSpPr>
        <p:sp>
          <p:nvSpPr>
            <p:cNvPr id="14" name="Freeform: Shape 13">
              <a:extLst>
                <a:ext uri="{FF2B5EF4-FFF2-40B4-BE49-F238E27FC236}">
                  <a16:creationId xmlns:a16="http://schemas.microsoft.com/office/drawing/2014/main" id="{B3E1E658-63AA-4B90-9FAE-C2A0667908E7}"/>
                </a:ext>
              </a:extLst>
            </p:cNvPr>
            <p:cNvSpPr/>
            <p:nvPr/>
          </p:nvSpPr>
          <p:spPr>
            <a:xfrm>
              <a:off x="8949691" y="-1705610"/>
              <a:ext cx="4152900" cy="800100"/>
            </a:xfrm>
            <a:custGeom>
              <a:avLst/>
              <a:gdLst>
                <a:gd name="connsiteX0" fmla="*/ 434340 w 4152900"/>
                <a:gd name="connsiteY0" fmla="*/ 516255 h 800100"/>
                <a:gd name="connsiteX1" fmla="*/ 400050 w 4152900"/>
                <a:gd name="connsiteY1" fmla="*/ 613410 h 800100"/>
                <a:gd name="connsiteX2" fmla="*/ 397192 w 4152900"/>
                <a:gd name="connsiteY2" fmla="*/ 613410 h 800100"/>
                <a:gd name="connsiteX3" fmla="*/ 363855 w 4152900"/>
                <a:gd name="connsiteY3" fmla="*/ 518160 h 800100"/>
                <a:gd name="connsiteX4" fmla="*/ 180022 w 4152900"/>
                <a:gd name="connsiteY4" fmla="*/ 56197 h 800100"/>
                <a:gd name="connsiteX5" fmla="*/ 0 w 4152900"/>
                <a:gd name="connsiteY5" fmla="*/ 56197 h 800100"/>
                <a:gd name="connsiteX6" fmla="*/ 0 w 4152900"/>
                <a:gd name="connsiteY6" fmla="*/ 792480 h 800100"/>
                <a:gd name="connsiteX7" fmla="*/ 119063 w 4152900"/>
                <a:gd name="connsiteY7" fmla="*/ 792480 h 800100"/>
                <a:gd name="connsiteX8" fmla="*/ 119063 w 4152900"/>
                <a:gd name="connsiteY8" fmla="*/ 338137 h 800100"/>
                <a:gd name="connsiteX9" fmla="*/ 118110 w 4152900"/>
                <a:gd name="connsiteY9" fmla="*/ 237173 h 800100"/>
                <a:gd name="connsiteX10" fmla="*/ 114300 w 4152900"/>
                <a:gd name="connsiteY10" fmla="*/ 190500 h 800100"/>
                <a:gd name="connsiteX11" fmla="*/ 117157 w 4152900"/>
                <a:gd name="connsiteY11" fmla="*/ 190500 h 800100"/>
                <a:gd name="connsiteX12" fmla="*/ 134302 w 4152900"/>
                <a:gd name="connsiteY12" fmla="*/ 253365 h 800100"/>
                <a:gd name="connsiteX13" fmla="*/ 355282 w 4152900"/>
                <a:gd name="connsiteY13" fmla="*/ 790575 h 800100"/>
                <a:gd name="connsiteX14" fmla="*/ 439102 w 4152900"/>
                <a:gd name="connsiteY14" fmla="*/ 790575 h 800100"/>
                <a:gd name="connsiteX15" fmla="*/ 658177 w 4152900"/>
                <a:gd name="connsiteY15" fmla="*/ 248603 h 800100"/>
                <a:gd name="connsiteX16" fmla="*/ 672465 w 4152900"/>
                <a:gd name="connsiteY16" fmla="*/ 190500 h 800100"/>
                <a:gd name="connsiteX17" fmla="*/ 675322 w 4152900"/>
                <a:gd name="connsiteY17" fmla="*/ 190500 h 800100"/>
                <a:gd name="connsiteX18" fmla="*/ 669607 w 4152900"/>
                <a:gd name="connsiteY18" fmla="*/ 322898 h 800100"/>
                <a:gd name="connsiteX19" fmla="*/ 669607 w 4152900"/>
                <a:gd name="connsiteY19" fmla="*/ 789623 h 800100"/>
                <a:gd name="connsiteX20" fmla="*/ 796290 w 4152900"/>
                <a:gd name="connsiteY20" fmla="*/ 789623 h 800100"/>
                <a:gd name="connsiteX21" fmla="*/ 796290 w 4152900"/>
                <a:gd name="connsiteY21" fmla="*/ 54292 h 800100"/>
                <a:gd name="connsiteX22" fmla="*/ 622935 w 4152900"/>
                <a:gd name="connsiteY22" fmla="*/ 54292 h 800100"/>
                <a:gd name="connsiteX23" fmla="*/ 434340 w 4152900"/>
                <a:gd name="connsiteY23" fmla="*/ 516255 h 800100"/>
                <a:gd name="connsiteX24" fmla="*/ 916305 w 4152900"/>
                <a:gd name="connsiteY24" fmla="*/ 261937 h 800100"/>
                <a:gd name="connsiteX25" fmla="*/ 1040130 w 4152900"/>
                <a:gd name="connsiteY25" fmla="*/ 261937 h 800100"/>
                <a:gd name="connsiteX26" fmla="*/ 1040130 w 4152900"/>
                <a:gd name="connsiteY26" fmla="*/ 789623 h 800100"/>
                <a:gd name="connsiteX27" fmla="*/ 916305 w 4152900"/>
                <a:gd name="connsiteY27" fmla="*/ 789623 h 800100"/>
                <a:gd name="connsiteX28" fmla="*/ 979170 w 4152900"/>
                <a:gd name="connsiteY28" fmla="*/ 39053 h 800100"/>
                <a:gd name="connsiteX29" fmla="*/ 926782 w 4152900"/>
                <a:gd name="connsiteY29" fmla="*/ 60007 h 800100"/>
                <a:gd name="connsiteX30" fmla="*/ 904875 w 4152900"/>
                <a:gd name="connsiteY30" fmla="*/ 111442 h 800100"/>
                <a:gd name="connsiteX31" fmla="*/ 926782 w 4152900"/>
                <a:gd name="connsiteY31" fmla="*/ 161925 h 800100"/>
                <a:gd name="connsiteX32" fmla="*/ 979170 w 4152900"/>
                <a:gd name="connsiteY32" fmla="*/ 181928 h 800100"/>
                <a:gd name="connsiteX33" fmla="*/ 1031557 w 4152900"/>
                <a:gd name="connsiteY33" fmla="*/ 161925 h 800100"/>
                <a:gd name="connsiteX34" fmla="*/ 1053465 w 4152900"/>
                <a:gd name="connsiteY34" fmla="*/ 111442 h 800100"/>
                <a:gd name="connsiteX35" fmla="*/ 1031557 w 4152900"/>
                <a:gd name="connsiteY35" fmla="*/ 60007 h 800100"/>
                <a:gd name="connsiteX36" fmla="*/ 979170 w 4152900"/>
                <a:gd name="connsiteY36" fmla="*/ 39053 h 800100"/>
                <a:gd name="connsiteX37" fmla="*/ 1479232 w 4152900"/>
                <a:gd name="connsiteY37" fmla="*/ 257175 h 800100"/>
                <a:gd name="connsiteX38" fmla="*/ 1409700 w 4152900"/>
                <a:gd name="connsiteY38" fmla="*/ 249555 h 800100"/>
                <a:gd name="connsiteX39" fmla="*/ 1259205 w 4152900"/>
                <a:gd name="connsiteY39" fmla="*/ 286703 h 800100"/>
                <a:gd name="connsiteX40" fmla="*/ 1160145 w 4152900"/>
                <a:gd name="connsiteY40" fmla="*/ 388620 h 800100"/>
                <a:gd name="connsiteX41" fmla="*/ 1125855 w 4152900"/>
                <a:gd name="connsiteY41" fmla="*/ 541020 h 800100"/>
                <a:gd name="connsiteX42" fmla="*/ 1159192 w 4152900"/>
                <a:gd name="connsiteY42" fmla="*/ 677227 h 800100"/>
                <a:gd name="connsiteX43" fmla="*/ 1252538 w 4152900"/>
                <a:gd name="connsiteY43" fmla="*/ 771525 h 800100"/>
                <a:gd name="connsiteX44" fmla="*/ 1388745 w 4152900"/>
                <a:gd name="connsiteY44" fmla="*/ 804863 h 800100"/>
                <a:gd name="connsiteX45" fmla="*/ 1538288 w 4152900"/>
                <a:gd name="connsiteY45" fmla="*/ 769620 h 800100"/>
                <a:gd name="connsiteX46" fmla="*/ 1539240 w 4152900"/>
                <a:gd name="connsiteY46" fmla="*/ 768668 h 800100"/>
                <a:gd name="connsiteX47" fmla="*/ 1539240 w 4152900"/>
                <a:gd name="connsiteY47" fmla="*/ 654368 h 800100"/>
                <a:gd name="connsiteX48" fmla="*/ 1534478 w 4152900"/>
                <a:gd name="connsiteY48" fmla="*/ 658177 h 800100"/>
                <a:gd name="connsiteX49" fmla="*/ 1474470 w 4152900"/>
                <a:gd name="connsiteY49" fmla="*/ 689610 h 800100"/>
                <a:gd name="connsiteX50" fmla="*/ 1415415 w 4152900"/>
                <a:gd name="connsiteY50" fmla="*/ 701040 h 800100"/>
                <a:gd name="connsiteX51" fmla="*/ 1299210 w 4152900"/>
                <a:gd name="connsiteY51" fmla="*/ 655320 h 800100"/>
                <a:gd name="connsiteX52" fmla="*/ 1256348 w 4152900"/>
                <a:gd name="connsiteY52" fmla="*/ 530543 h 800100"/>
                <a:gd name="connsiteX53" fmla="*/ 1300163 w 4152900"/>
                <a:gd name="connsiteY53" fmla="*/ 401955 h 800100"/>
                <a:gd name="connsiteX54" fmla="*/ 1416367 w 4152900"/>
                <a:gd name="connsiteY54" fmla="*/ 354330 h 800100"/>
                <a:gd name="connsiteX55" fmla="*/ 1534478 w 4152900"/>
                <a:gd name="connsiteY55" fmla="*/ 394335 h 800100"/>
                <a:gd name="connsiteX56" fmla="*/ 1539240 w 4152900"/>
                <a:gd name="connsiteY56" fmla="*/ 398145 h 800100"/>
                <a:gd name="connsiteX57" fmla="*/ 1539240 w 4152900"/>
                <a:gd name="connsiteY57" fmla="*/ 277178 h 800100"/>
                <a:gd name="connsiteX58" fmla="*/ 1538288 w 4152900"/>
                <a:gd name="connsiteY58" fmla="*/ 276225 h 800100"/>
                <a:gd name="connsiteX59" fmla="*/ 1479232 w 4152900"/>
                <a:gd name="connsiteY59" fmla="*/ 257175 h 800100"/>
                <a:gd name="connsiteX60" fmla="*/ 1887855 w 4152900"/>
                <a:gd name="connsiteY60" fmla="*/ 253365 h 800100"/>
                <a:gd name="connsiteX61" fmla="*/ 1804035 w 4152900"/>
                <a:gd name="connsiteY61" fmla="*/ 282893 h 800100"/>
                <a:gd name="connsiteX62" fmla="*/ 1756410 w 4152900"/>
                <a:gd name="connsiteY62" fmla="*/ 354330 h 800100"/>
                <a:gd name="connsiteX63" fmla="*/ 1755457 w 4152900"/>
                <a:gd name="connsiteY63" fmla="*/ 354330 h 800100"/>
                <a:gd name="connsiteX64" fmla="*/ 1755457 w 4152900"/>
                <a:gd name="connsiteY64" fmla="*/ 261937 h 800100"/>
                <a:gd name="connsiteX65" fmla="*/ 1631632 w 4152900"/>
                <a:gd name="connsiteY65" fmla="*/ 261937 h 800100"/>
                <a:gd name="connsiteX66" fmla="*/ 1631632 w 4152900"/>
                <a:gd name="connsiteY66" fmla="*/ 789623 h 800100"/>
                <a:gd name="connsiteX67" fmla="*/ 1755457 w 4152900"/>
                <a:gd name="connsiteY67" fmla="*/ 789623 h 800100"/>
                <a:gd name="connsiteX68" fmla="*/ 1755457 w 4152900"/>
                <a:gd name="connsiteY68" fmla="*/ 520065 h 800100"/>
                <a:gd name="connsiteX69" fmla="*/ 1785938 w 4152900"/>
                <a:gd name="connsiteY69" fmla="*/ 408623 h 800100"/>
                <a:gd name="connsiteX70" fmla="*/ 1865948 w 4152900"/>
                <a:gd name="connsiteY70" fmla="*/ 365760 h 800100"/>
                <a:gd name="connsiteX71" fmla="*/ 1903095 w 4152900"/>
                <a:gd name="connsiteY71" fmla="*/ 370523 h 800100"/>
                <a:gd name="connsiteX72" fmla="*/ 1932623 w 4152900"/>
                <a:gd name="connsiteY72" fmla="*/ 382905 h 800100"/>
                <a:gd name="connsiteX73" fmla="*/ 1937385 w 4152900"/>
                <a:gd name="connsiteY73" fmla="*/ 386715 h 800100"/>
                <a:gd name="connsiteX74" fmla="*/ 1937385 w 4152900"/>
                <a:gd name="connsiteY74" fmla="*/ 262890 h 800100"/>
                <a:gd name="connsiteX75" fmla="*/ 1934528 w 4152900"/>
                <a:gd name="connsiteY75" fmla="*/ 261937 h 800100"/>
                <a:gd name="connsiteX76" fmla="*/ 1887855 w 4152900"/>
                <a:gd name="connsiteY76" fmla="*/ 253365 h 800100"/>
                <a:gd name="connsiteX77" fmla="*/ 2225040 w 4152900"/>
                <a:gd name="connsiteY77" fmla="*/ 250508 h 800100"/>
                <a:gd name="connsiteX78" fmla="*/ 2020253 w 4152900"/>
                <a:gd name="connsiteY78" fmla="*/ 326708 h 800100"/>
                <a:gd name="connsiteX79" fmla="*/ 1946910 w 4152900"/>
                <a:gd name="connsiteY79" fmla="*/ 534352 h 800100"/>
                <a:gd name="connsiteX80" fmla="*/ 2019300 w 4152900"/>
                <a:gd name="connsiteY80" fmla="*/ 731520 h 800100"/>
                <a:gd name="connsiteX81" fmla="*/ 2212658 w 4152900"/>
                <a:gd name="connsiteY81" fmla="*/ 803910 h 800100"/>
                <a:gd name="connsiteX82" fmla="*/ 2413635 w 4152900"/>
                <a:gd name="connsiteY82" fmla="*/ 726758 h 800100"/>
                <a:gd name="connsiteX83" fmla="*/ 2486978 w 4152900"/>
                <a:gd name="connsiteY83" fmla="*/ 521970 h 800100"/>
                <a:gd name="connsiteX84" fmla="*/ 2417445 w 4152900"/>
                <a:gd name="connsiteY84" fmla="*/ 322898 h 800100"/>
                <a:gd name="connsiteX85" fmla="*/ 2225040 w 4152900"/>
                <a:gd name="connsiteY85" fmla="*/ 250508 h 800100"/>
                <a:gd name="connsiteX86" fmla="*/ 2324100 w 4152900"/>
                <a:gd name="connsiteY86" fmla="*/ 656273 h 800100"/>
                <a:gd name="connsiteX87" fmla="*/ 2220278 w 4152900"/>
                <a:gd name="connsiteY87" fmla="*/ 700088 h 800100"/>
                <a:gd name="connsiteX88" fmla="*/ 2113598 w 4152900"/>
                <a:gd name="connsiteY88" fmla="*/ 654368 h 800100"/>
                <a:gd name="connsiteX89" fmla="*/ 2075498 w 4152900"/>
                <a:gd name="connsiteY89" fmla="*/ 527685 h 800100"/>
                <a:gd name="connsiteX90" fmla="*/ 2113598 w 4152900"/>
                <a:gd name="connsiteY90" fmla="*/ 398145 h 800100"/>
                <a:gd name="connsiteX91" fmla="*/ 2219325 w 4152900"/>
                <a:gd name="connsiteY91" fmla="*/ 352425 h 800100"/>
                <a:gd name="connsiteX92" fmla="*/ 2322195 w 4152900"/>
                <a:gd name="connsiteY92" fmla="*/ 396240 h 800100"/>
                <a:gd name="connsiteX93" fmla="*/ 2360295 w 4152900"/>
                <a:gd name="connsiteY93" fmla="*/ 524827 h 800100"/>
                <a:gd name="connsiteX94" fmla="*/ 2324100 w 4152900"/>
                <a:gd name="connsiteY94" fmla="*/ 656273 h 800100"/>
                <a:gd name="connsiteX95" fmla="*/ 2763203 w 4152900"/>
                <a:gd name="connsiteY95" fmla="*/ 481012 h 800100"/>
                <a:gd name="connsiteX96" fmla="*/ 2687955 w 4152900"/>
                <a:gd name="connsiteY96" fmla="*/ 441960 h 800100"/>
                <a:gd name="connsiteX97" fmla="*/ 2673667 w 4152900"/>
                <a:gd name="connsiteY97" fmla="*/ 401955 h 800100"/>
                <a:gd name="connsiteX98" fmla="*/ 2693670 w 4152900"/>
                <a:gd name="connsiteY98" fmla="*/ 363855 h 800100"/>
                <a:gd name="connsiteX99" fmla="*/ 2747963 w 4152900"/>
                <a:gd name="connsiteY99" fmla="*/ 349568 h 800100"/>
                <a:gd name="connsiteX100" fmla="*/ 2811780 w 4152900"/>
                <a:gd name="connsiteY100" fmla="*/ 359093 h 800100"/>
                <a:gd name="connsiteX101" fmla="*/ 2867025 w 4152900"/>
                <a:gd name="connsiteY101" fmla="*/ 384810 h 800100"/>
                <a:gd name="connsiteX102" fmla="*/ 2871788 w 4152900"/>
                <a:gd name="connsiteY102" fmla="*/ 388620 h 800100"/>
                <a:gd name="connsiteX103" fmla="*/ 2871788 w 4152900"/>
                <a:gd name="connsiteY103" fmla="*/ 272415 h 800100"/>
                <a:gd name="connsiteX104" fmla="*/ 2868930 w 4152900"/>
                <a:gd name="connsiteY104" fmla="*/ 271462 h 800100"/>
                <a:gd name="connsiteX105" fmla="*/ 2812733 w 4152900"/>
                <a:gd name="connsiteY105" fmla="*/ 255270 h 800100"/>
                <a:gd name="connsiteX106" fmla="*/ 2751773 w 4152900"/>
                <a:gd name="connsiteY106" fmla="*/ 249555 h 800100"/>
                <a:gd name="connsiteX107" fmla="*/ 2606040 w 4152900"/>
                <a:gd name="connsiteY107" fmla="*/ 295275 h 800100"/>
                <a:gd name="connsiteX108" fmla="*/ 2549842 w 4152900"/>
                <a:gd name="connsiteY108" fmla="*/ 411480 h 800100"/>
                <a:gd name="connsiteX109" fmla="*/ 2562225 w 4152900"/>
                <a:gd name="connsiteY109" fmla="*/ 476250 h 800100"/>
                <a:gd name="connsiteX110" fmla="*/ 2600325 w 4152900"/>
                <a:gd name="connsiteY110" fmla="*/ 525780 h 800100"/>
                <a:gd name="connsiteX111" fmla="*/ 2676525 w 4152900"/>
                <a:gd name="connsiteY111" fmla="*/ 568643 h 800100"/>
                <a:gd name="connsiteX112" fmla="*/ 2740342 w 4152900"/>
                <a:gd name="connsiteY112" fmla="*/ 598170 h 800100"/>
                <a:gd name="connsiteX113" fmla="*/ 2768917 w 4152900"/>
                <a:gd name="connsiteY113" fmla="*/ 621030 h 800100"/>
                <a:gd name="connsiteX114" fmla="*/ 2776538 w 4152900"/>
                <a:gd name="connsiteY114" fmla="*/ 650558 h 800100"/>
                <a:gd name="connsiteX115" fmla="*/ 2695575 w 4152900"/>
                <a:gd name="connsiteY115" fmla="*/ 702945 h 800100"/>
                <a:gd name="connsiteX116" fmla="*/ 2626995 w 4152900"/>
                <a:gd name="connsiteY116" fmla="*/ 690563 h 800100"/>
                <a:gd name="connsiteX117" fmla="*/ 2557463 w 4152900"/>
                <a:gd name="connsiteY117" fmla="*/ 655320 h 800100"/>
                <a:gd name="connsiteX118" fmla="*/ 2552700 w 4152900"/>
                <a:gd name="connsiteY118" fmla="*/ 651510 h 800100"/>
                <a:gd name="connsiteX119" fmla="*/ 2552700 w 4152900"/>
                <a:gd name="connsiteY119" fmla="*/ 772477 h 800100"/>
                <a:gd name="connsiteX120" fmla="*/ 2555558 w 4152900"/>
                <a:gd name="connsiteY120" fmla="*/ 773430 h 800100"/>
                <a:gd name="connsiteX121" fmla="*/ 2622233 w 4152900"/>
                <a:gd name="connsiteY121" fmla="*/ 794385 h 800100"/>
                <a:gd name="connsiteX122" fmla="*/ 2693670 w 4152900"/>
                <a:gd name="connsiteY122" fmla="*/ 802958 h 800100"/>
                <a:gd name="connsiteX123" fmla="*/ 2847023 w 4152900"/>
                <a:gd name="connsiteY123" fmla="*/ 757238 h 800100"/>
                <a:gd name="connsiteX124" fmla="*/ 2905125 w 4152900"/>
                <a:gd name="connsiteY124" fmla="*/ 637223 h 800100"/>
                <a:gd name="connsiteX125" fmla="*/ 2874645 w 4152900"/>
                <a:gd name="connsiteY125" fmla="*/ 546735 h 800100"/>
                <a:gd name="connsiteX126" fmla="*/ 2763203 w 4152900"/>
                <a:gd name="connsiteY126" fmla="*/ 481012 h 800100"/>
                <a:gd name="connsiteX127" fmla="*/ 3231833 w 4152900"/>
                <a:gd name="connsiteY127" fmla="*/ 250508 h 800100"/>
                <a:gd name="connsiteX128" fmla="*/ 3027045 w 4152900"/>
                <a:gd name="connsiteY128" fmla="*/ 326708 h 800100"/>
                <a:gd name="connsiteX129" fmla="*/ 2953703 w 4152900"/>
                <a:gd name="connsiteY129" fmla="*/ 534352 h 800100"/>
                <a:gd name="connsiteX130" fmla="*/ 3026092 w 4152900"/>
                <a:gd name="connsiteY130" fmla="*/ 731520 h 800100"/>
                <a:gd name="connsiteX131" fmla="*/ 3219450 w 4152900"/>
                <a:gd name="connsiteY131" fmla="*/ 803910 h 800100"/>
                <a:gd name="connsiteX132" fmla="*/ 3420428 w 4152900"/>
                <a:gd name="connsiteY132" fmla="*/ 726758 h 800100"/>
                <a:gd name="connsiteX133" fmla="*/ 3493770 w 4152900"/>
                <a:gd name="connsiteY133" fmla="*/ 521970 h 800100"/>
                <a:gd name="connsiteX134" fmla="*/ 3424237 w 4152900"/>
                <a:gd name="connsiteY134" fmla="*/ 322898 h 800100"/>
                <a:gd name="connsiteX135" fmla="*/ 3231833 w 4152900"/>
                <a:gd name="connsiteY135" fmla="*/ 250508 h 800100"/>
                <a:gd name="connsiteX136" fmla="*/ 3329940 w 4152900"/>
                <a:gd name="connsiteY136" fmla="*/ 656273 h 800100"/>
                <a:gd name="connsiteX137" fmla="*/ 3226117 w 4152900"/>
                <a:gd name="connsiteY137" fmla="*/ 700088 h 800100"/>
                <a:gd name="connsiteX138" fmla="*/ 3119438 w 4152900"/>
                <a:gd name="connsiteY138" fmla="*/ 654368 h 800100"/>
                <a:gd name="connsiteX139" fmla="*/ 3081338 w 4152900"/>
                <a:gd name="connsiteY139" fmla="*/ 527685 h 800100"/>
                <a:gd name="connsiteX140" fmla="*/ 3119438 w 4152900"/>
                <a:gd name="connsiteY140" fmla="*/ 398145 h 800100"/>
                <a:gd name="connsiteX141" fmla="*/ 3225165 w 4152900"/>
                <a:gd name="connsiteY141" fmla="*/ 352425 h 800100"/>
                <a:gd name="connsiteX142" fmla="*/ 3328035 w 4152900"/>
                <a:gd name="connsiteY142" fmla="*/ 396240 h 800100"/>
                <a:gd name="connsiteX143" fmla="*/ 3366135 w 4152900"/>
                <a:gd name="connsiteY143" fmla="*/ 524827 h 800100"/>
                <a:gd name="connsiteX144" fmla="*/ 3329940 w 4152900"/>
                <a:gd name="connsiteY144" fmla="*/ 656273 h 800100"/>
                <a:gd name="connsiteX145" fmla="*/ 4155758 w 4152900"/>
                <a:gd name="connsiteY145" fmla="*/ 363855 h 800100"/>
                <a:gd name="connsiteX146" fmla="*/ 4155758 w 4152900"/>
                <a:gd name="connsiteY146" fmla="*/ 261937 h 800100"/>
                <a:gd name="connsiteX147" fmla="*/ 4030980 w 4152900"/>
                <a:gd name="connsiteY147" fmla="*/ 261937 h 800100"/>
                <a:gd name="connsiteX148" fmla="*/ 4030980 w 4152900"/>
                <a:gd name="connsiteY148" fmla="*/ 105728 h 800100"/>
                <a:gd name="connsiteX149" fmla="*/ 4027170 w 4152900"/>
                <a:gd name="connsiteY149" fmla="*/ 106680 h 800100"/>
                <a:gd name="connsiteX150" fmla="*/ 3909060 w 4152900"/>
                <a:gd name="connsiteY150" fmla="*/ 141923 h 800100"/>
                <a:gd name="connsiteX151" fmla="*/ 3906203 w 4152900"/>
                <a:gd name="connsiteY151" fmla="*/ 142875 h 800100"/>
                <a:gd name="connsiteX152" fmla="*/ 3906203 w 4152900"/>
                <a:gd name="connsiteY152" fmla="*/ 261937 h 800100"/>
                <a:gd name="connsiteX153" fmla="*/ 3719512 w 4152900"/>
                <a:gd name="connsiteY153" fmla="*/ 261937 h 800100"/>
                <a:gd name="connsiteX154" fmla="*/ 3719512 w 4152900"/>
                <a:gd name="connsiteY154" fmla="*/ 195262 h 800100"/>
                <a:gd name="connsiteX155" fmla="*/ 3740467 w 4152900"/>
                <a:gd name="connsiteY155" fmla="*/ 125730 h 800100"/>
                <a:gd name="connsiteX156" fmla="*/ 3798570 w 4152900"/>
                <a:gd name="connsiteY156" fmla="*/ 102870 h 800100"/>
                <a:gd name="connsiteX157" fmla="*/ 3853815 w 4152900"/>
                <a:gd name="connsiteY157" fmla="*/ 115253 h 800100"/>
                <a:gd name="connsiteX158" fmla="*/ 3858578 w 4152900"/>
                <a:gd name="connsiteY158" fmla="*/ 118110 h 800100"/>
                <a:gd name="connsiteX159" fmla="*/ 3858578 w 4152900"/>
                <a:gd name="connsiteY159" fmla="*/ 10478 h 800100"/>
                <a:gd name="connsiteX160" fmla="*/ 3855720 w 4152900"/>
                <a:gd name="connsiteY160" fmla="*/ 9525 h 800100"/>
                <a:gd name="connsiteX161" fmla="*/ 3786187 w 4152900"/>
                <a:gd name="connsiteY161" fmla="*/ 0 h 800100"/>
                <a:gd name="connsiteX162" fmla="*/ 3687128 w 4152900"/>
                <a:gd name="connsiteY162" fmla="*/ 22860 h 800100"/>
                <a:gd name="connsiteX163" fmla="*/ 3619500 w 4152900"/>
                <a:gd name="connsiteY163" fmla="*/ 90488 h 800100"/>
                <a:gd name="connsiteX164" fmla="*/ 3594735 w 4152900"/>
                <a:gd name="connsiteY164" fmla="*/ 188595 h 800100"/>
                <a:gd name="connsiteX165" fmla="*/ 3594735 w 4152900"/>
                <a:gd name="connsiteY165" fmla="*/ 261937 h 800100"/>
                <a:gd name="connsiteX166" fmla="*/ 3508058 w 4152900"/>
                <a:gd name="connsiteY166" fmla="*/ 261937 h 800100"/>
                <a:gd name="connsiteX167" fmla="*/ 3508058 w 4152900"/>
                <a:gd name="connsiteY167" fmla="*/ 362903 h 800100"/>
                <a:gd name="connsiteX168" fmla="*/ 3594735 w 4152900"/>
                <a:gd name="connsiteY168" fmla="*/ 362903 h 800100"/>
                <a:gd name="connsiteX169" fmla="*/ 3594735 w 4152900"/>
                <a:gd name="connsiteY169" fmla="*/ 789623 h 800100"/>
                <a:gd name="connsiteX170" fmla="*/ 3719512 w 4152900"/>
                <a:gd name="connsiteY170" fmla="*/ 789623 h 800100"/>
                <a:gd name="connsiteX171" fmla="*/ 3719512 w 4152900"/>
                <a:gd name="connsiteY171" fmla="*/ 363855 h 800100"/>
                <a:gd name="connsiteX172" fmla="*/ 3906203 w 4152900"/>
                <a:gd name="connsiteY172" fmla="*/ 363855 h 800100"/>
                <a:gd name="connsiteX173" fmla="*/ 3906203 w 4152900"/>
                <a:gd name="connsiteY173" fmla="*/ 635318 h 800100"/>
                <a:gd name="connsiteX174" fmla="*/ 4063365 w 4152900"/>
                <a:gd name="connsiteY174" fmla="*/ 802958 h 800100"/>
                <a:gd name="connsiteX175" fmla="*/ 4115753 w 4152900"/>
                <a:gd name="connsiteY175" fmla="*/ 797243 h 800100"/>
                <a:gd name="connsiteX176" fmla="*/ 4154805 w 4152900"/>
                <a:gd name="connsiteY176" fmla="*/ 784860 h 800100"/>
                <a:gd name="connsiteX177" fmla="*/ 4155758 w 4152900"/>
                <a:gd name="connsiteY177" fmla="*/ 783908 h 800100"/>
                <a:gd name="connsiteX178" fmla="*/ 4155758 w 4152900"/>
                <a:gd name="connsiteY178" fmla="*/ 681990 h 800100"/>
                <a:gd name="connsiteX179" fmla="*/ 4150995 w 4152900"/>
                <a:gd name="connsiteY179" fmla="*/ 685800 h 800100"/>
                <a:gd name="connsiteX180" fmla="*/ 4125278 w 4152900"/>
                <a:gd name="connsiteY180" fmla="*/ 697230 h 800100"/>
                <a:gd name="connsiteX181" fmla="*/ 4100512 w 4152900"/>
                <a:gd name="connsiteY181" fmla="*/ 701040 h 800100"/>
                <a:gd name="connsiteX182" fmla="*/ 4046220 w 4152900"/>
                <a:gd name="connsiteY182" fmla="*/ 681038 h 800100"/>
                <a:gd name="connsiteX183" fmla="*/ 4029075 w 4152900"/>
                <a:gd name="connsiteY183" fmla="*/ 613410 h 800100"/>
                <a:gd name="connsiteX184" fmla="*/ 4029075 w 4152900"/>
                <a:gd name="connsiteY184" fmla="*/ 363855 h 800100"/>
                <a:gd name="connsiteX185" fmla="*/ 4155758 w 4152900"/>
                <a:gd name="connsiteY185" fmla="*/ 363855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4152900" h="800100">
                  <a:moveTo>
                    <a:pt x="434340" y="516255"/>
                  </a:moveTo>
                  <a:lnTo>
                    <a:pt x="400050" y="613410"/>
                  </a:lnTo>
                  <a:lnTo>
                    <a:pt x="397192" y="613410"/>
                  </a:lnTo>
                  <a:cubicBezTo>
                    <a:pt x="391477" y="591502"/>
                    <a:pt x="381000" y="558165"/>
                    <a:pt x="363855" y="518160"/>
                  </a:cubicBezTo>
                  <a:lnTo>
                    <a:pt x="180022" y="56197"/>
                  </a:lnTo>
                  <a:lnTo>
                    <a:pt x="0" y="56197"/>
                  </a:lnTo>
                  <a:lnTo>
                    <a:pt x="0" y="792480"/>
                  </a:lnTo>
                  <a:lnTo>
                    <a:pt x="119063" y="792480"/>
                  </a:lnTo>
                  <a:lnTo>
                    <a:pt x="119063" y="338137"/>
                  </a:lnTo>
                  <a:cubicBezTo>
                    <a:pt x="119063" y="309562"/>
                    <a:pt x="119063" y="277178"/>
                    <a:pt x="118110" y="237173"/>
                  </a:cubicBezTo>
                  <a:cubicBezTo>
                    <a:pt x="117157" y="217170"/>
                    <a:pt x="115252" y="201930"/>
                    <a:pt x="114300" y="190500"/>
                  </a:cubicBezTo>
                  <a:lnTo>
                    <a:pt x="117157" y="190500"/>
                  </a:lnTo>
                  <a:cubicBezTo>
                    <a:pt x="122872" y="219075"/>
                    <a:pt x="129540" y="240030"/>
                    <a:pt x="134302" y="253365"/>
                  </a:cubicBezTo>
                  <a:lnTo>
                    <a:pt x="355282" y="790575"/>
                  </a:lnTo>
                  <a:lnTo>
                    <a:pt x="439102" y="790575"/>
                  </a:lnTo>
                  <a:lnTo>
                    <a:pt x="658177" y="248603"/>
                  </a:lnTo>
                  <a:cubicBezTo>
                    <a:pt x="662940" y="236220"/>
                    <a:pt x="667702" y="211455"/>
                    <a:pt x="672465" y="190500"/>
                  </a:cubicBezTo>
                  <a:lnTo>
                    <a:pt x="675322" y="190500"/>
                  </a:lnTo>
                  <a:cubicBezTo>
                    <a:pt x="672465" y="244792"/>
                    <a:pt x="670560" y="293370"/>
                    <a:pt x="669607" y="322898"/>
                  </a:cubicBezTo>
                  <a:lnTo>
                    <a:pt x="669607" y="789623"/>
                  </a:lnTo>
                  <a:lnTo>
                    <a:pt x="796290" y="789623"/>
                  </a:lnTo>
                  <a:lnTo>
                    <a:pt x="796290" y="54292"/>
                  </a:lnTo>
                  <a:lnTo>
                    <a:pt x="622935" y="54292"/>
                  </a:lnTo>
                  <a:lnTo>
                    <a:pt x="434340" y="516255"/>
                  </a:lnTo>
                  <a:close/>
                  <a:moveTo>
                    <a:pt x="916305" y="261937"/>
                  </a:moveTo>
                  <a:lnTo>
                    <a:pt x="1040130" y="261937"/>
                  </a:lnTo>
                  <a:lnTo>
                    <a:pt x="1040130" y="789623"/>
                  </a:lnTo>
                  <a:lnTo>
                    <a:pt x="916305" y="789623"/>
                  </a:lnTo>
                  <a:close/>
                  <a:moveTo>
                    <a:pt x="979170" y="39053"/>
                  </a:moveTo>
                  <a:cubicBezTo>
                    <a:pt x="958215" y="39053"/>
                    <a:pt x="941070" y="46672"/>
                    <a:pt x="926782" y="60007"/>
                  </a:cubicBezTo>
                  <a:cubicBezTo>
                    <a:pt x="912495" y="73342"/>
                    <a:pt x="904875" y="90488"/>
                    <a:pt x="904875" y="111442"/>
                  </a:cubicBezTo>
                  <a:cubicBezTo>
                    <a:pt x="904875" y="131445"/>
                    <a:pt x="912495" y="148590"/>
                    <a:pt x="926782" y="161925"/>
                  </a:cubicBezTo>
                  <a:cubicBezTo>
                    <a:pt x="941070" y="175260"/>
                    <a:pt x="958215" y="181928"/>
                    <a:pt x="979170" y="181928"/>
                  </a:cubicBezTo>
                  <a:cubicBezTo>
                    <a:pt x="1000125" y="181928"/>
                    <a:pt x="1018222" y="174308"/>
                    <a:pt x="1031557" y="161925"/>
                  </a:cubicBezTo>
                  <a:cubicBezTo>
                    <a:pt x="1045845" y="148590"/>
                    <a:pt x="1053465" y="131445"/>
                    <a:pt x="1053465" y="111442"/>
                  </a:cubicBezTo>
                  <a:cubicBezTo>
                    <a:pt x="1053465" y="91440"/>
                    <a:pt x="1045845" y="74295"/>
                    <a:pt x="1031557" y="60007"/>
                  </a:cubicBezTo>
                  <a:cubicBezTo>
                    <a:pt x="1019175" y="46672"/>
                    <a:pt x="1001078" y="39053"/>
                    <a:pt x="979170" y="39053"/>
                  </a:cubicBezTo>
                  <a:moveTo>
                    <a:pt x="1479232" y="257175"/>
                  </a:moveTo>
                  <a:cubicBezTo>
                    <a:pt x="1456373" y="252412"/>
                    <a:pt x="1432560" y="249555"/>
                    <a:pt x="1409700" y="249555"/>
                  </a:cubicBezTo>
                  <a:cubicBezTo>
                    <a:pt x="1353503" y="249555"/>
                    <a:pt x="1302067" y="261937"/>
                    <a:pt x="1259205" y="286703"/>
                  </a:cubicBezTo>
                  <a:cubicBezTo>
                    <a:pt x="1216342" y="311468"/>
                    <a:pt x="1182053" y="345758"/>
                    <a:pt x="1160145" y="388620"/>
                  </a:cubicBezTo>
                  <a:cubicBezTo>
                    <a:pt x="1137285" y="432435"/>
                    <a:pt x="1125855" y="482918"/>
                    <a:pt x="1125855" y="541020"/>
                  </a:cubicBezTo>
                  <a:cubicBezTo>
                    <a:pt x="1125855" y="591502"/>
                    <a:pt x="1137285" y="636270"/>
                    <a:pt x="1159192" y="677227"/>
                  </a:cubicBezTo>
                  <a:cubicBezTo>
                    <a:pt x="1181100" y="717233"/>
                    <a:pt x="1211580" y="749618"/>
                    <a:pt x="1252538" y="771525"/>
                  </a:cubicBezTo>
                  <a:cubicBezTo>
                    <a:pt x="1291590" y="793433"/>
                    <a:pt x="1337310" y="804863"/>
                    <a:pt x="1388745" y="804863"/>
                  </a:cubicBezTo>
                  <a:cubicBezTo>
                    <a:pt x="1447800" y="804863"/>
                    <a:pt x="1498282" y="792480"/>
                    <a:pt x="1538288" y="769620"/>
                  </a:cubicBezTo>
                  <a:lnTo>
                    <a:pt x="1539240" y="768668"/>
                  </a:lnTo>
                  <a:lnTo>
                    <a:pt x="1539240" y="654368"/>
                  </a:lnTo>
                  <a:lnTo>
                    <a:pt x="1534478" y="658177"/>
                  </a:lnTo>
                  <a:cubicBezTo>
                    <a:pt x="1516380" y="671513"/>
                    <a:pt x="1495425" y="682943"/>
                    <a:pt x="1474470" y="689610"/>
                  </a:cubicBezTo>
                  <a:cubicBezTo>
                    <a:pt x="1452563" y="697230"/>
                    <a:pt x="1432560" y="701040"/>
                    <a:pt x="1415415" y="701040"/>
                  </a:cubicBezTo>
                  <a:cubicBezTo>
                    <a:pt x="1365885" y="701040"/>
                    <a:pt x="1326832" y="686752"/>
                    <a:pt x="1299210" y="655320"/>
                  </a:cubicBezTo>
                  <a:cubicBezTo>
                    <a:pt x="1270635" y="624840"/>
                    <a:pt x="1256348" y="582930"/>
                    <a:pt x="1256348" y="530543"/>
                  </a:cubicBezTo>
                  <a:cubicBezTo>
                    <a:pt x="1256348" y="476250"/>
                    <a:pt x="1270635" y="433387"/>
                    <a:pt x="1300163" y="401955"/>
                  </a:cubicBezTo>
                  <a:cubicBezTo>
                    <a:pt x="1329690" y="370523"/>
                    <a:pt x="1368742" y="354330"/>
                    <a:pt x="1416367" y="354330"/>
                  </a:cubicBezTo>
                  <a:cubicBezTo>
                    <a:pt x="1456373" y="354330"/>
                    <a:pt x="1497330" y="367665"/>
                    <a:pt x="1534478" y="394335"/>
                  </a:cubicBezTo>
                  <a:lnTo>
                    <a:pt x="1539240" y="398145"/>
                  </a:lnTo>
                  <a:lnTo>
                    <a:pt x="1539240" y="277178"/>
                  </a:lnTo>
                  <a:lnTo>
                    <a:pt x="1538288" y="276225"/>
                  </a:lnTo>
                  <a:cubicBezTo>
                    <a:pt x="1522095" y="269558"/>
                    <a:pt x="1503998" y="261937"/>
                    <a:pt x="1479232" y="257175"/>
                  </a:cubicBezTo>
                  <a:moveTo>
                    <a:pt x="1887855" y="253365"/>
                  </a:moveTo>
                  <a:cubicBezTo>
                    <a:pt x="1857375" y="253365"/>
                    <a:pt x="1828800" y="262890"/>
                    <a:pt x="1804035" y="282893"/>
                  </a:cubicBezTo>
                  <a:cubicBezTo>
                    <a:pt x="1783080" y="300037"/>
                    <a:pt x="1768792" y="324803"/>
                    <a:pt x="1756410" y="354330"/>
                  </a:cubicBezTo>
                  <a:lnTo>
                    <a:pt x="1755457" y="354330"/>
                  </a:lnTo>
                  <a:lnTo>
                    <a:pt x="1755457" y="261937"/>
                  </a:lnTo>
                  <a:lnTo>
                    <a:pt x="1631632" y="261937"/>
                  </a:lnTo>
                  <a:lnTo>
                    <a:pt x="1631632" y="789623"/>
                  </a:lnTo>
                  <a:lnTo>
                    <a:pt x="1755457" y="789623"/>
                  </a:lnTo>
                  <a:lnTo>
                    <a:pt x="1755457" y="520065"/>
                  </a:lnTo>
                  <a:cubicBezTo>
                    <a:pt x="1755457" y="474345"/>
                    <a:pt x="1764982" y="436245"/>
                    <a:pt x="1785938" y="408623"/>
                  </a:cubicBezTo>
                  <a:cubicBezTo>
                    <a:pt x="1806892" y="380048"/>
                    <a:pt x="1833563" y="365760"/>
                    <a:pt x="1865948" y="365760"/>
                  </a:cubicBezTo>
                  <a:cubicBezTo>
                    <a:pt x="1877378" y="365760"/>
                    <a:pt x="1888807" y="368618"/>
                    <a:pt x="1903095" y="370523"/>
                  </a:cubicBezTo>
                  <a:cubicBezTo>
                    <a:pt x="1916430" y="374333"/>
                    <a:pt x="1925955" y="378143"/>
                    <a:pt x="1932623" y="382905"/>
                  </a:cubicBezTo>
                  <a:lnTo>
                    <a:pt x="1937385" y="386715"/>
                  </a:lnTo>
                  <a:lnTo>
                    <a:pt x="1937385" y="262890"/>
                  </a:lnTo>
                  <a:lnTo>
                    <a:pt x="1934528" y="261937"/>
                  </a:lnTo>
                  <a:cubicBezTo>
                    <a:pt x="1925955" y="256223"/>
                    <a:pt x="1908810" y="253365"/>
                    <a:pt x="1887855" y="253365"/>
                  </a:cubicBezTo>
                  <a:moveTo>
                    <a:pt x="2225040" y="250508"/>
                  </a:moveTo>
                  <a:cubicBezTo>
                    <a:pt x="2138363" y="250508"/>
                    <a:pt x="2068830" y="276225"/>
                    <a:pt x="2020253" y="326708"/>
                  </a:cubicBezTo>
                  <a:cubicBezTo>
                    <a:pt x="1970723" y="377190"/>
                    <a:pt x="1946910" y="446723"/>
                    <a:pt x="1946910" y="534352"/>
                  </a:cubicBezTo>
                  <a:cubicBezTo>
                    <a:pt x="1946910" y="616268"/>
                    <a:pt x="1971675" y="682943"/>
                    <a:pt x="2019300" y="731520"/>
                  </a:cubicBezTo>
                  <a:cubicBezTo>
                    <a:pt x="2066925" y="779145"/>
                    <a:pt x="2131695" y="803910"/>
                    <a:pt x="2212658" y="803910"/>
                  </a:cubicBezTo>
                  <a:cubicBezTo>
                    <a:pt x="2297430" y="803910"/>
                    <a:pt x="2365058" y="778193"/>
                    <a:pt x="2413635" y="726758"/>
                  </a:cubicBezTo>
                  <a:cubicBezTo>
                    <a:pt x="2463165" y="675323"/>
                    <a:pt x="2486978" y="606743"/>
                    <a:pt x="2486978" y="521970"/>
                  </a:cubicBezTo>
                  <a:cubicBezTo>
                    <a:pt x="2486978" y="438150"/>
                    <a:pt x="2464117" y="371475"/>
                    <a:pt x="2417445" y="322898"/>
                  </a:cubicBezTo>
                  <a:cubicBezTo>
                    <a:pt x="2372678" y="274320"/>
                    <a:pt x="2306955" y="250508"/>
                    <a:pt x="2225040" y="250508"/>
                  </a:cubicBezTo>
                  <a:moveTo>
                    <a:pt x="2324100" y="656273"/>
                  </a:moveTo>
                  <a:cubicBezTo>
                    <a:pt x="2301240" y="685800"/>
                    <a:pt x="2265045" y="700088"/>
                    <a:pt x="2220278" y="700088"/>
                  </a:cubicBezTo>
                  <a:cubicBezTo>
                    <a:pt x="2175510" y="700088"/>
                    <a:pt x="2139315" y="685800"/>
                    <a:pt x="2113598" y="654368"/>
                  </a:cubicBezTo>
                  <a:cubicBezTo>
                    <a:pt x="2087880" y="624840"/>
                    <a:pt x="2075498" y="581977"/>
                    <a:pt x="2075498" y="527685"/>
                  </a:cubicBezTo>
                  <a:cubicBezTo>
                    <a:pt x="2075498" y="471487"/>
                    <a:pt x="2088832" y="428625"/>
                    <a:pt x="2113598" y="398145"/>
                  </a:cubicBezTo>
                  <a:cubicBezTo>
                    <a:pt x="2139315" y="367665"/>
                    <a:pt x="2174558" y="352425"/>
                    <a:pt x="2219325" y="352425"/>
                  </a:cubicBezTo>
                  <a:cubicBezTo>
                    <a:pt x="2263140" y="352425"/>
                    <a:pt x="2297430" y="366712"/>
                    <a:pt x="2322195" y="396240"/>
                  </a:cubicBezTo>
                  <a:cubicBezTo>
                    <a:pt x="2346960" y="425768"/>
                    <a:pt x="2360295" y="468630"/>
                    <a:pt x="2360295" y="524827"/>
                  </a:cubicBezTo>
                  <a:cubicBezTo>
                    <a:pt x="2358390" y="581977"/>
                    <a:pt x="2347913" y="626745"/>
                    <a:pt x="2324100" y="656273"/>
                  </a:cubicBezTo>
                  <a:moveTo>
                    <a:pt x="2763203" y="481012"/>
                  </a:moveTo>
                  <a:cubicBezTo>
                    <a:pt x="2724150" y="464820"/>
                    <a:pt x="2699385" y="452437"/>
                    <a:pt x="2687955" y="441960"/>
                  </a:cubicBezTo>
                  <a:cubicBezTo>
                    <a:pt x="2678430" y="432435"/>
                    <a:pt x="2673667" y="419100"/>
                    <a:pt x="2673667" y="401955"/>
                  </a:cubicBezTo>
                  <a:cubicBezTo>
                    <a:pt x="2673667" y="387668"/>
                    <a:pt x="2679383" y="373380"/>
                    <a:pt x="2693670" y="363855"/>
                  </a:cubicBezTo>
                  <a:cubicBezTo>
                    <a:pt x="2707958" y="354330"/>
                    <a:pt x="2724150" y="349568"/>
                    <a:pt x="2747963" y="349568"/>
                  </a:cubicBezTo>
                  <a:cubicBezTo>
                    <a:pt x="2768917" y="349568"/>
                    <a:pt x="2790825" y="353378"/>
                    <a:pt x="2811780" y="359093"/>
                  </a:cubicBezTo>
                  <a:cubicBezTo>
                    <a:pt x="2832735" y="364808"/>
                    <a:pt x="2851785" y="373380"/>
                    <a:pt x="2867025" y="384810"/>
                  </a:cubicBezTo>
                  <a:lnTo>
                    <a:pt x="2871788" y="388620"/>
                  </a:lnTo>
                  <a:lnTo>
                    <a:pt x="2871788" y="272415"/>
                  </a:lnTo>
                  <a:lnTo>
                    <a:pt x="2868930" y="271462"/>
                  </a:lnTo>
                  <a:cubicBezTo>
                    <a:pt x="2854642" y="265748"/>
                    <a:pt x="2835592" y="260033"/>
                    <a:pt x="2812733" y="255270"/>
                  </a:cubicBezTo>
                  <a:cubicBezTo>
                    <a:pt x="2789873" y="251460"/>
                    <a:pt x="2768917" y="249555"/>
                    <a:pt x="2751773" y="249555"/>
                  </a:cubicBezTo>
                  <a:cubicBezTo>
                    <a:pt x="2692717" y="249555"/>
                    <a:pt x="2644140" y="263843"/>
                    <a:pt x="2606040" y="295275"/>
                  </a:cubicBezTo>
                  <a:cubicBezTo>
                    <a:pt x="2567940" y="324803"/>
                    <a:pt x="2549842" y="364808"/>
                    <a:pt x="2549842" y="411480"/>
                  </a:cubicBezTo>
                  <a:cubicBezTo>
                    <a:pt x="2549842" y="436245"/>
                    <a:pt x="2553653" y="458152"/>
                    <a:pt x="2562225" y="476250"/>
                  </a:cubicBezTo>
                  <a:cubicBezTo>
                    <a:pt x="2570798" y="494348"/>
                    <a:pt x="2583180" y="511493"/>
                    <a:pt x="2600325" y="525780"/>
                  </a:cubicBezTo>
                  <a:cubicBezTo>
                    <a:pt x="2617470" y="539115"/>
                    <a:pt x="2642235" y="554355"/>
                    <a:pt x="2676525" y="568643"/>
                  </a:cubicBezTo>
                  <a:cubicBezTo>
                    <a:pt x="2705100" y="581025"/>
                    <a:pt x="2727008" y="590550"/>
                    <a:pt x="2740342" y="598170"/>
                  </a:cubicBezTo>
                  <a:cubicBezTo>
                    <a:pt x="2753678" y="605790"/>
                    <a:pt x="2762250" y="614363"/>
                    <a:pt x="2768917" y="621030"/>
                  </a:cubicBezTo>
                  <a:cubicBezTo>
                    <a:pt x="2773680" y="628650"/>
                    <a:pt x="2776538" y="638175"/>
                    <a:pt x="2776538" y="650558"/>
                  </a:cubicBezTo>
                  <a:cubicBezTo>
                    <a:pt x="2776538" y="685800"/>
                    <a:pt x="2749867" y="702945"/>
                    <a:pt x="2695575" y="702945"/>
                  </a:cubicBezTo>
                  <a:cubicBezTo>
                    <a:pt x="2674620" y="702945"/>
                    <a:pt x="2652713" y="699135"/>
                    <a:pt x="2626995" y="690563"/>
                  </a:cubicBezTo>
                  <a:cubicBezTo>
                    <a:pt x="2601278" y="681990"/>
                    <a:pt x="2577465" y="669608"/>
                    <a:pt x="2557463" y="655320"/>
                  </a:cubicBezTo>
                  <a:lnTo>
                    <a:pt x="2552700" y="651510"/>
                  </a:lnTo>
                  <a:lnTo>
                    <a:pt x="2552700" y="772477"/>
                  </a:lnTo>
                  <a:lnTo>
                    <a:pt x="2555558" y="773430"/>
                  </a:lnTo>
                  <a:cubicBezTo>
                    <a:pt x="2573655" y="782002"/>
                    <a:pt x="2595563" y="787718"/>
                    <a:pt x="2622233" y="794385"/>
                  </a:cubicBezTo>
                  <a:cubicBezTo>
                    <a:pt x="2648903" y="799148"/>
                    <a:pt x="2672715" y="802958"/>
                    <a:pt x="2693670" y="802958"/>
                  </a:cubicBezTo>
                  <a:cubicBezTo>
                    <a:pt x="2757488" y="802958"/>
                    <a:pt x="2809875" y="788670"/>
                    <a:pt x="2847023" y="757238"/>
                  </a:cubicBezTo>
                  <a:cubicBezTo>
                    <a:pt x="2885123" y="726758"/>
                    <a:pt x="2905125" y="687705"/>
                    <a:pt x="2905125" y="637223"/>
                  </a:cubicBezTo>
                  <a:cubicBezTo>
                    <a:pt x="2905125" y="601980"/>
                    <a:pt x="2895600" y="570548"/>
                    <a:pt x="2874645" y="546735"/>
                  </a:cubicBezTo>
                  <a:cubicBezTo>
                    <a:pt x="2847023" y="523875"/>
                    <a:pt x="2812733" y="500062"/>
                    <a:pt x="2763203" y="481012"/>
                  </a:cubicBezTo>
                  <a:moveTo>
                    <a:pt x="3231833" y="250508"/>
                  </a:moveTo>
                  <a:cubicBezTo>
                    <a:pt x="3145155" y="250508"/>
                    <a:pt x="3075623" y="276225"/>
                    <a:pt x="3027045" y="326708"/>
                  </a:cubicBezTo>
                  <a:cubicBezTo>
                    <a:pt x="2978467" y="377190"/>
                    <a:pt x="2953703" y="446723"/>
                    <a:pt x="2953703" y="534352"/>
                  </a:cubicBezTo>
                  <a:cubicBezTo>
                    <a:pt x="2953703" y="616268"/>
                    <a:pt x="2978467" y="682943"/>
                    <a:pt x="3026092" y="731520"/>
                  </a:cubicBezTo>
                  <a:cubicBezTo>
                    <a:pt x="3073717" y="779145"/>
                    <a:pt x="3138488" y="803910"/>
                    <a:pt x="3219450" y="803910"/>
                  </a:cubicBezTo>
                  <a:cubicBezTo>
                    <a:pt x="3304223" y="803910"/>
                    <a:pt x="3371850" y="778193"/>
                    <a:pt x="3420428" y="726758"/>
                  </a:cubicBezTo>
                  <a:cubicBezTo>
                    <a:pt x="3469958" y="675323"/>
                    <a:pt x="3493770" y="606743"/>
                    <a:pt x="3493770" y="521970"/>
                  </a:cubicBezTo>
                  <a:cubicBezTo>
                    <a:pt x="3493770" y="438150"/>
                    <a:pt x="3470910" y="371475"/>
                    <a:pt x="3424237" y="322898"/>
                  </a:cubicBezTo>
                  <a:cubicBezTo>
                    <a:pt x="3379470" y="274320"/>
                    <a:pt x="3313748" y="250508"/>
                    <a:pt x="3231833" y="250508"/>
                  </a:cubicBezTo>
                  <a:moveTo>
                    <a:pt x="3329940" y="656273"/>
                  </a:moveTo>
                  <a:cubicBezTo>
                    <a:pt x="3307080" y="685800"/>
                    <a:pt x="3270885" y="700088"/>
                    <a:pt x="3226117" y="700088"/>
                  </a:cubicBezTo>
                  <a:cubicBezTo>
                    <a:pt x="3180398" y="700088"/>
                    <a:pt x="3145155" y="685800"/>
                    <a:pt x="3119438" y="654368"/>
                  </a:cubicBezTo>
                  <a:cubicBezTo>
                    <a:pt x="3093720" y="624840"/>
                    <a:pt x="3081338" y="581977"/>
                    <a:pt x="3081338" y="527685"/>
                  </a:cubicBezTo>
                  <a:cubicBezTo>
                    <a:pt x="3081338" y="471487"/>
                    <a:pt x="3094673" y="428625"/>
                    <a:pt x="3119438" y="398145"/>
                  </a:cubicBezTo>
                  <a:cubicBezTo>
                    <a:pt x="3145155" y="367665"/>
                    <a:pt x="3180398" y="352425"/>
                    <a:pt x="3225165" y="352425"/>
                  </a:cubicBezTo>
                  <a:cubicBezTo>
                    <a:pt x="3268028" y="352425"/>
                    <a:pt x="3303270" y="366712"/>
                    <a:pt x="3328035" y="396240"/>
                  </a:cubicBezTo>
                  <a:cubicBezTo>
                    <a:pt x="3352800" y="425768"/>
                    <a:pt x="3366135" y="468630"/>
                    <a:pt x="3366135" y="524827"/>
                  </a:cubicBezTo>
                  <a:cubicBezTo>
                    <a:pt x="3366135" y="581977"/>
                    <a:pt x="3353753" y="626745"/>
                    <a:pt x="3329940" y="656273"/>
                  </a:cubicBezTo>
                  <a:moveTo>
                    <a:pt x="4155758" y="363855"/>
                  </a:moveTo>
                  <a:lnTo>
                    <a:pt x="4155758" y="261937"/>
                  </a:lnTo>
                  <a:lnTo>
                    <a:pt x="4030980" y="261937"/>
                  </a:lnTo>
                  <a:lnTo>
                    <a:pt x="4030980" y="105728"/>
                  </a:lnTo>
                  <a:lnTo>
                    <a:pt x="4027170" y="106680"/>
                  </a:lnTo>
                  <a:lnTo>
                    <a:pt x="3909060" y="141923"/>
                  </a:lnTo>
                  <a:lnTo>
                    <a:pt x="3906203" y="142875"/>
                  </a:lnTo>
                  <a:lnTo>
                    <a:pt x="3906203" y="261937"/>
                  </a:lnTo>
                  <a:lnTo>
                    <a:pt x="3719512" y="261937"/>
                  </a:lnTo>
                  <a:lnTo>
                    <a:pt x="3719512" y="195262"/>
                  </a:lnTo>
                  <a:cubicBezTo>
                    <a:pt x="3719512" y="164783"/>
                    <a:pt x="3727133" y="140970"/>
                    <a:pt x="3740467" y="125730"/>
                  </a:cubicBezTo>
                  <a:cubicBezTo>
                    <a:pt x="3753803" y="110490"/>
                    <a:pt x="3773805" y="102870"/>
                    <a:pt x="3798570" y="102870"/>
                  </a:cubicBezTo>
                  <a:cubicBezTo>
                    <a:pt x="3815715" y="102870"/>
                    <a:pt x="3833812" y="106680"/>
                    <a:pt x="3853815" y="115253"/>
                  </a:cubicBezTo>
                  <a:lnTo>
                    <a:pt x="3858578" y="118110"/>
                  </a:lnTo>
                  <a:lnTo>
                    <a:pt x="3858578" y="10478"/>
                  </a:lnTo>
                  <a:lnTo>
                    <a:pt x="3855720" y="9525"/>
                  </a:lnTo>
                  <a:cubicBezTo>
                    <a:pt x="3838575" y="3810"/>
                    <a:pt x="3815715" y="0"/>
                    <a:pt x="3786187" y="0"/>
                  </a:cubicBezTo>
                  <a:cubicBezTo>
                    <a:pt x="3749040" y="0"/>
                    <a:pt x="3716655" y="8572"/>
                    <a:pt x="3687128" y="22860"/>
                  </a:cubicBezTo>
                  <a:cubicBezTo>
                    <a:pt x="3657600" y="39053"/>
                    <a:pt x="3635692" y="60960"/>
                    <a:pt x="3619500" y="90488"/>
                  </a:cubicBezTo>
                  <a:cubicBezTo>
                    <a:pt x="3603308" y="119062"/>
                    <a:pt x="3594735" y="151448"/>
                    <a:pt x="3594735" y="188595"/>
                  </a:cubicBezTo>
                  <a:lnTo>
                    <a:pt x="3594735" y="261937"/>
                  </a:lnTo>
                  <a:lnTo>
                    <a:pt x="3508058" y="261937"/>
                  </a:lnTo>
                  <a:lnTo>
                    <a:pt x="3508058" y="362903"/>
                  </a:lnTo>
                  <a:lnTo>
                    <a:pt x="3594735" y="362903"/>
                  </a:lnTo>
                  <a:lnTo>
                    <a:pt x="3594735" y="789623"/>
                  </a:lnTo>
                  <a:lnTo>
                    <a:pt x="3719512" y="789623"/>
                  </a:lnTo>
                  <a:lnTo>
                    <a:pt x="3719512" y="363855"/>
                  </a:lnTo>
                  <a:lnTo>
                    <a:pt x="3906203" y="363855"/>
                  </a:lnTo>
                  <a:lnTo>
                    <a:pt x="3906203" y="635318"/>
                  </a:lnTo>
                  <a:cubicBezTo>
                    <a:pt x="3906203" y="746760"/>
                    <a:pt x="3958590" y="802958"/>
                    <a:pt x="4063365" y="802958"/>
                  </a:cubicBezTo>
                  <a:cubicBezTo>
                    <a:pt x="4080510" y="802958"/>
                    <a:pt x="4098608" y="800100"/>
                    <a:pt x="4115753" y="797243"/>
                  </a:cubicBezTo>
                  <a:cubicBezTo>
                    <a:pt x="4133850" y="793433"/>
                    <a:pt x="4147185" y="788670"/>
                    <a:pt x="4154805" y="784860"/>
                  </a:cubicBezTo>
                  <a:lnTo>
                    <a:pt x="4155758" y="783908"/>
                  </a:lnTo>
                  <a:lnTo>
                    <a:pt x="4155758" y="681990"/>
                  </a:lnTo>
                  <a:lnTo>
                    <a:pt x="4150995" y="685800"/>
                  </a:lnTo>
                  <a:cubicBezTo>
                    <a:pt x="4143375" y="690563"/>
                    <a:pt x="4136708" y="694373"/>
                    <a:pt x="4125278" y="697230"/>
                  </a:cubicBezTo>
                  <a:cubicBezTo>
                    <a:pt x="4115753" y="700088"/>
                    <a:pt x="4107180" y="701040"/>
                    <a:pt x="4100512" y="701040"/>
                  </a:cubicBezTo>
                  <a:cubicBezTo>
                    <a:pt x="4075748" y="701040"/>
                    <a:pt x="4058603" y="695325"/>
                    <a:pt x="4046220" y="681038"/>
                  </a:cubicBezTo>
                  <a:cubicBezTo>
                    <a:pt x="4034790" y="667702"/>
                    <a:pt x="4029075" y="645795"/>
                    <a:pt x="4029075" y="613410"/>
                  </a:cubicBezTo>
                  <a:lnTo>
                    <a:pt x="4029075" y="363855"/>
                  </a:lnTo>
                  <a:lnTo>
                    <a:pt x="4155758" y="363855"/>
                  </a:lnTo>
                  <a:close/>
                </a:path>
              </a:pathLst>
            </a:custGeom>
            <a:solidFill>
              <a:schemeClr val="tx2"/>
            </a:solidFill>
            <a:ln w="9525" cap="flat">
              <a:noFill/>
              <a:prstDash val="solid"/>
              <a:miter/>
            </a:ln>
          </p:spPr>
          <p:txBody>
            <a:bodyPr rtlCol="0" anchor="ctr"/>
            <a:lstStyle/>
            <a:p>
              <a:endParaRPr lang="en-US" sz="1800"/>
            </a:p>
          </p:txBody>
        </p:sp>
        <p:sp>
          <p:nvSpPr>
            <p:cNvPr id="15" name="Freeform: Shape 14">
              <a:extLst>
                <a:ext uri="{FF2B5EF4-FFF2-40B4-BE49-F238E27FC236}">
                  <a16:creationId xmlns:a16="http://schemas.microsoft.com/office/drawing/2014/main" id="{79D8DE20-1A41-4F32-A2F7-D6BD777AD318}"/>
                </a:ext>
              </a:extLst>
            </p:cNvPr>
            <p:cNvSpPr/>
            <p:nvPr/>
          </p:nvSpPr>
          <p:spPr>
            <a:xfrm>
              <a:off x="7353301" y="-1897063"/>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F25022"/>
            </a:solidFill>
            <a:ln w="9525" cap="flat">
              <a:noFill/>
              <a:prstDash val="solid"/>
              <a:miter/>
            </a:ln>
          </p:spPr>
          <p:txBody>
            <a:bodyPr rtlCol="0" anchor="ctr"/>
            <a:lstStyle/>
            <a:p>
              <a:endParaRPr lang="en-US" sz="1800"/>
            </a:p>
          </p:txBody>
        </p:sp>
        <p:sp>
          <p:nvSpPr>
            <p:cNvPr id="16" name="Freeform: Shape 15">
              <a:extLst>
                <a:ext uri="{FF2B5EF4-FFF2-40B4-BE49-F238E27FC236}">
                  <a16:creationId xmlns:a16="http://schemas.microsoft.com/office/drawing/2014/main" id="{5FA3E4C6-6EB9-4031-8A5E-9AB5F258FD63}"/>
                </a:ext>
              </a:extLst>
            </p:cNvPr>
            <p:cNvSpPr/>
            <p:nvPr/>
          </p:nvSpPr>
          <p:spPr>
            <a:xfrm>
              <a:off x="7998143" y="-1897063"/>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7FBA00"/>
            </a:solidFill>
            <a:ln w="9525" cap="flat">
              <a:noFill/>
              <a:prstDash val="solid"/>
              <a:miter/>
            </a:ln>
          </p:spPr>
          <p:txBody>
            <a:bodyPr rtlCol="0" anchor="ctr"/>
            <a:lstStyle/>
            <a:p>
              <a:endParaRPr lang="en-US" sz="1800"/>
            </a:p>
          </p:txBody>
        </p:sp>
        <p:sp>
          <p:nvSpPr>
            <p:cNvPr id="17" name="Freeform: Shape 16">
              <a:extLst>
                <a:ext uri="{FF2B5EF4-FFF2-40B4-BE49-F238E27FC236}">
                  <a16:creationId xmlns:a16="http://schemas.microsoft.com/office/drawing/2014/main" id="{1C814088-BEA7-4D58-BEA6-545A939CB1F2}"/>
                </a:ext>
              </a:extLst>
            </p:cNvPr>
            <p:cNvSpPr/>
            <p:nvPr/>
          </p:nvSpPr>
          <p:spPr>
            <a:xfrm>
              <a:off x="7353301" y="-1252221"/>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00A4EF"/>
            </a:solidFill>
            <a:ln w="9525" cap="flat">
              <a:noFill/>
              <a:prstDash val="solid"/>
              <a:miter/>
            </a:ln>
          </p:spPr>
          <p:txBody>
            <a:bodyPr rtlCol="0" anchor="ctr"/>
            <a:lstStyle/>
            <a:p>
              <a:endParaRPr lang="en-US" sz="1800"/>
            </a:p>
          </p:txBody>
        </p:sp>
        <p:sp>
          <p:nvSpPr>
            <p:cNvPr id="18" name="Freeform: Shape 17">
              <a:extLst>
                <a:ext uri="{FF2B5EF4-FFF2-40B4-BE49-F238E27FC236}">
                  <a16:creationId xmlns:a16="http://schemas.microsoft.com/office/drawing/2014/main" id="{0FCD5A5B-9703-4A12-A4FA-54B47108EFD1}"/>
                </a:ext>
              </a:extLst>
            </p:cNvPr>
            <p:cNvSpPr/>
            <p:nvPr/>
          </p:nvSpPr>
          <p:spPr>
            <a:xfrm>
              <a:off x="7998143" y="-1252221"/>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FFB900"/>
            </a:solidFill>
            <a:ln w="9525"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295804477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244298825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ypography Title Whit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3823" y="1122366"/>
            <a:ext cx="6827265" cy="2576513"/>
          </a:xfrm>
        </p:spPr>
        <p:txBody>
          <a:bodyPr rIns="0" anchor="b"/>
          <a:lstStyle>
            <a:lvl1pPr algn="r">
              <a:defRPr sz="5996">
                <a:solidFill>
                  <a:schemeClr val="tx1"/>
                </a:solidFill>
              </a:defRPr>
            </a:lvl1pPr>
          </a:lstStyle>
          <a:p>
            <a:r>
              <a:rPr lang="en-US"/>
              <a:t>Click to edit Master title style</a:t>
            </a:r>
          </a:p>
        </p:txBody>
      </p:sp>
      <p:sp>
        <p:nvSpPr>
          <p:cNvPr id="3" name="Subtitle 2"/>
          <p:cNvSpPr>
            <a:spLocks noGrp="1"/>
          </p:cNvSpPr>
          <p:nvPr>
            <p:ph type="subTitle" idx="1"/>
          </p:nvPr>
        </p:nvSpPr>
        <p:spPr>
          <a:xfrm>
            <a:off x="553823" y="3698876"/>
            <a:ext cx="6827265" cy="1558924"/>
          </a:xfrm>
        </p:spPr>
        <p:txBody>
          <a:bodyPr/>
          <a:lstStyle>
            <a:lvl1pPr marL="0" indent="0" algn="r">
              <a:lnSpc>
                <a:spcPct val="100000"/>
              </a:lnSpc>
              <a:buNone/>
              <a:defRPr sz="2394">
                <a:solidFill>
                  <a:schemeClr val="accent1"/>
                </a:solidFill>
              </a:defRPr>
            </a:lvl1pPr>
            <a:lvl2pPr marL="455883" indent="0" algn="ctr">
              <a:buNone/>
              <a:defRPr sz="1995"/>
            </a:lvl2pPr>
            <a:lvl3pPr marL="911764" indent="0" algn="ctr">
              <a:buNone/>
              <a:defRPr sz="1795"/>
            </a:lvl3pPr>
            <a:lvl4pPr marL="1367646" indent="0" algn="ctr">
              <a:buNone/>
              <a:defRPr sz="1596"/>
            </a:lvl4pPr>
            <a:lvl5pPr marL="1823528" indent="0" algn="ctr">
              <a:buNone/>
              <a:defRPr sz="1596"/>
            </a:lvl5pPr>
            <a:lvl6pPr marL="2279409" indent="0" algn="ctr">
              <a:buNone/>
              <a:defRPr sz="1596"/>
            </a:lvl6pPr>
            <a:lvl7pPr marL="2735291" indent="0" algn="ctr">
              <a:buNone/>
              <a:defRPr sz="1596"/>
            </a:lvl7pPr>
            <a:lvl8pPr marL="3191174" indent="0" algn="ctr">
              <a:buNone/>
              <a:defRPr sz="1596"/>
            </a:lvl8pPr>
            <a:lvl9pPr marL="3647054" indent="0" algn="ctr">
              <a:buNone/>
              <a:defRPr sz="1596"/>
            </a:lvl9pPr>
          </a:lstStyle>
          <a:p>
            <a:r>
              <a:rPr lang="en-US"/>
              <a:t>Click to edit Master subtitle style</a:t>
            </a:r>
          </a:p>
        </p:txBody>
      </p:sp>
      <p:sp>
        <p:nvSpPr>
          <p:cNvPr id="9" name="Text Placeholder 8">
            <a:extLst>
              <a:ext uri="{FF2B5EF4-FFF2-40B4-BE49-F238E27FC236}">
                <a16:creationId xmlns:a16="http://schemas.microsoft.com/office/drawing/2014/main" id="{39E3574D-8ABD-40DE-BC1F-304019D0DB57}"/>
              </a:ext>
            </a:extLst>
          </p:cNvPr>
          <p:cNvSpPr>
            <a:spLocks noGrp="1"/>
          </p:cNvSpPr>
          <p:nvPr>
            <p:ph type="body" sz="quarter" idx="10"/>
          </p:nvPr>
        </p:nvSpPr>
        <p:spPr>
          <a:xfrm>
            <a:off x="7486120" y="1122366"/>
            <a:ext cx="4158426" cy="4135437"/>
          </a:xfrm>
        </p:spPr>
        <p:txBody>
          <a:bodyPr rIns="0" anchor="ctr"/>
          <a:lstStyle>
            <a:lvl1pPr marL="0" indent="0" algn="l">
              <a:buNone/>
              <a:defRPr>
                <a:solidFill>
                  <a:schemeClr val="accent3"/>
                </a:solidFill>
                <a:latin typeface="+mj-lt"/>
              </a:defRPr>
            </a:lvl1pPr>
            <a:lvl2pPr marL="455883" indent="0">
              <a:buNone/>
              <a:defRPr/>
            </a:lvl2pPr>
            <a:lvl3pPr marL="911764" indent="0">
              <a:buNone/>
              <a:defRPr/>
            </a:lvl3pPr>
            <a:lvl4pPr marL="1367646" indent="0">
              <a:buNone/>
              <a:defRPr/>
            </a:lvl4pPr>
            <a:lvl5pPr marL="1823528" indent="0">
              <a:buNone/>
              <a:defRPr/>
            </a:lvl5pPr>
          </a:lstStyle>
          <a:p>
            <a:pPr lvl="0"/>
            <a:r>
              <a:rPr lang="en-US"/>
              <a:t>Edit Master text styles</a:t>
            </a:r>
          </a:p>
        </p:txBody>
      </p:sp>
      <p:cxnSp>
        <p:nvCxnSpPr>
          <p:cNvPr id="12" name="Straight Connector 11">
            <a:extLst>
              <a:ext uri="{FF2B5EF4-FFF2-40B4-BE49-F238E27FC236}">
                <a16:creationId xmlns:a16="http://schemas.microsoft.com/office/drawing/2014/main" id="{0EBF2AC0-642B-498C-BF06-9B26C0A37A90}"/>
              </a:ext>
            </a:extLst>
          </p:cNvPr>
          <p:cNvCxnSpPr/>
          <p:nvPr userDrawn="1"/>
        </p:nvCxnSpPr>
        <p:spPr>
          <a:xfrm>
            <a:off x="7486120" y="1379541"/>
            <a:ext cx="0" cy="36210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85FEDB6-AE1B-4A26-A3DA-CCF9A9D4731D}"/>
              </a:ext>
            </a:extLst>
          </p:cNvPr>
          <p:cNvGrpSpPr/>
          <p:nvPr userDrawn="1"/>
        </p:nvGrpSpPr>
        <p:grpSpPr>
          <a:xfrm>
            <a:off x="553823" y="547295"/>
            <a:ext cx="1554197" cy="330567"/>
            <a:chOff x="7353301" y="-1897063"/>
            <a:chExt cx="5749290" cy="1225867"/>
          </a:xfrm>
        </p:grpSpPr>
        <p:sp>
          <p:nvSpPr>
            <p:cNvPr id="10" name="Freeform: Shape 9">
              <a:extLst>
                <a:ext uri="{FF2B5EF4-FFF2-40B4-BE49-F238E27FC236}">
                  <a16:creationId xmlns:a16="http://schemas.microsoft.com/office/drawing/2014/main" id="{009D12FA-0F93-4FF8-AB34-E1592DCD290E}"/>
                </a:ext>
              </a:extLst>
            </p:cNvPr>
            <p:cNvSpPr/>
            <p:nvPr/>
          </p:nvSpPr>
          <p:spPr>
            <a:xfrm>
              <a:off x="8949691" y="-1705610"/>
              <a:ext cx="4152900" cy="800100"/>
            </a:xfrm>
            <a:custGeom>
              <a:avLst/>
              <a:gdLst>
                <a:gd name="connsiteX0" fmla="*/ 434340 w 4152900"/>
                <a:gd name="connsiteY0" fmla="*/ 516255 h 800100"/>
                <a:gd name="connsiteX1" fmla="*/ 400050 w 4152900"/>
                <a:gd name="connsiteY1" fmla="*/ 613410 h 800100"/>
                <a:gd name="connsiteX2" fmla="*/ 397192 w 4152900"/>
                <a:gd name="connsiteY2" fmla="*/ 613410 h 800100"/>
                <a:gd name="connsiteX3" fmla="*/ 363855 w 4152900"/>
                <a:gd name="connsiteY3" fmla="*/ 518160 h 800100"/>
                <a:gd name="connsiteX4" fmla="*/ 180022 w 4152900"/>
                <a:gd name="connsiteY4" fmla="*/ 56197 h 800100"/>
                <a:gd name="connsiteX5" fmla="*/ 0 w 4152900"/>
                <a:gd name="connsiteY5" fmla="*/ 56197 h 800100"/>
                <a:gd name="connsiteX6" fmla="*/ 0 w 4152900"/>
                <a:gd name="connsiteY6" fmla="*/ 792480 h 800100"/>
                <a:gd name="connsiteX7" fmla="*/ 119063 w 4152900"/>
                <a:gd name="connsiteY7" fmla="*/ 792480 h 800100"/>
                <a:gd name="connsiteX8" fmla="*/ 119063 w 4152900"/>
                <a:gd name="connsiteY8" fmla="*/ 338137 h 800100"/>
                <a:gd name="connsiteX9" fmla="*/ 118110 w 4152900"/>
                <a:gd name="connsiteY9" fmla="*/ 237173 h 800100"/>
                <a:gd name="connsiteX10" fmla="*/ 114300 w 4152900"/>
                <a:gd name="connsiteY10" fmla="*/ 190500 h 800100"/>
                <a:gd name="connsiteX11" fmla="*/ 117157 w 4152900"/>
                <a:gd name="connsiteY11" fmla="*/ 190500 h 800100"/>
                <a:gd name="connsiteX12" fmla="*/ 134302 w 4152900"/>
                <a:gd name="connsiteY12" fmla="*/ 253365 h 800100"/>
                <a:gd name="connsiteX13" fmla="*/ 355282 w 4152900"/>
                <a:gd name="connsiteY13" fmla="*/ 790575 h 800100"/>
                <a:gd name="connsiteX14" fmla="*/ 439102 w 4152900"/>
                <a:gd name="connsiteY14" fmla="*/ 790575 h 800100"/>
                <a:gd name="connsiteX15" fmla="*/ 658177 w 4152900"/>
                <a:gd name="connsiteY15" fmla="*/ 248603 h 800100"/>
                <a:gd name="connsiteX16" fmla="*/ 672465 w 4152900"/>
                <a:gd name="connsiteY16" fmla="*/ 190500 h 800100"/>
                <a:gd name="connsiteX17" fmla="*/ 675322 w 4152900"/>
                <a:gd name="connsiteY17" fmla="*/ 190500 h 800100"/>
                <a:gd name="connsiteX18" fmla="*/ 669607 w 4152900"/>
                <a:gd name="connsiteY18" fmla="*/ 322898 h 800100"/>
                <a:gd name="connsiteX19" fmla="*/ 669607 w 4152900"/>
                <a:gd name="connsiteY19" fmla="*/ 789623 h 800100"/>
                <a:gd name="connsiteX20" fmla="*/ 796290 w 4152900"/>
                <a:gd name="connsiteY20" fmla="*/ 789623 h 800100"/>
                <a:gd name="connsiteX21" fmla="*/ 796290 w 4152900"/>
                <a:gd name="connsiteY21" fmla="*/ 54292 h 800100"/>
                <a:gd name="connsiteX22" fmla="*/ 622935 w 4152900"/>
                <a:gd name="connsiteY22" fmla="*/ 54292 h 800100"/>
                <a:gd name="connsiteX23" fmla="*/ 434340 w 4152900"/>
                <a:gd name="connsiteY23" fmla="*/ 516255 h 800100"/>
                <a:gd name="connsiteX24" fmla="*/ 916305 w 4152900"/>
                <a:gd name="connsiteY24" fmla="*/ 261937 h 800100"/>
                <a:gd name="connsiteX25" fmla="*/ 1040130 w 4152900"/>
                <a:gd name="connsiteY25" fmla="*/ 261937 h 800100"/>
                <a:gd name="connsiteX26" fmla="*/ 1040130 w 4152900"/>
                <a:gd name="connsiteY26" fmla="*/ 789623 h 800100"/>
                <a:gd name="connsiteX27" fmla="*/ 916305 w 4152900"/>
                <a:gd name="connsiteY27" fmla="*/ 789623 h 800100"/>
                <a:gd name="connsiteX28" fmla="*/ 979170 w 4152900"/>
                <a:gd name="connsiteY28" fmla="*/ 39053 h 800100"/>
                <a:gd name="connsiteX29" fmla="*/ 926782 w 4152900"/>
                <a:gd name="connsiteY29" fmla="*/ 60007 h 800100"/>
                <a:gd name="connsiteX30" fmla="*/ 904875 w 4152900"/>
                <a:gd name="connsiteY30" fmla="*/ 111442 h 800100"/>
                <a:gd name="connsiteX31" fmla="*/ 926782 w 4152900"/>
                <a:gd name="connsiteY31" fmla="*/ 161925 h 800100"/>
                <a:gd name="connsiteX32" fmla="*/ 979170 w 4152900"/>
                <a:gd name="connsiteY32" fmla="*/ 181928 h 800100"/>
                <a:gd name="connsiteX33" fmla="*/ 1031557 w 4152900"/>
                <a:gd name="connsiteY33" fmla="*/ 161925 h 800100"/>
                <a:gd name="connsiteX34" fmla="*/ 1053465 w 4152900"/>
                <a:gd name="connsiteY34" fmla="*/ 111442 h 800100"/>
                <a:gd name="connsiteX35" fmla="*/ 1031557 w 4152900"/>
                <a:gd name="connsiteY35" fmla="*/ 60007 h 800100"/>
                <a:gd name="connsiteX36" fmla="*/ 979170 w 4152900"/>
                <a:gd name="connsiteY36" fmla="*/ 39053 h 800100"/>
                <a:gd name="connsiteX37" fmla="*/ 1479232 w 4152900"/>
                <a:gd name="connsiteY37" fmla="*/ 257175 h 800100"/>
                <a:gd name="connsiteX38" fmla="*/ 1409700 w 4152900"/>
                <a:gd name="connsiteY38" fmla="*/ 249555 h 800100"/>
                <a:gd name="connsiteX39" fmla="*/ 1259205 w 4152900"/>
                <a:gd name="connsiteY39" fmla="*/ 286703 h 800100"/>
                <a:gd name="connsiteX40" fmla="*/ 1160145 w 4152900"/>
                <a:gd name="connsiteY40" fmla="*/ 388620 h 800100"/>
                <a:gd name="connsiteX41" fmla="*/ 1125855 w 4152900"/>
                <a:gd name="connsiteY41" fmla="*/ 541020 h 800100"/>
                <a:gd name="connsiteX42" fmla="*/ 1159192 w 4152900"/>
                <a:gd name="connsiteY42" fmla="*/ 677227 h 800100"/>
                <a:gd name="connsiteX43" fmla="*/ 1252538 w 4152900"/>
                <a:gd name="connsiteY43" fmla="*/ 771525 h 800100"/>
                <a:gd name="connsiteX44" fmla="*/ 1388745 w 4152900"/>
                <a:gd name="connsiteY44" fmla="*/ 804863 h 800100"/>
                <a:gd name="connsiteX45" fmla="*/ 1538288 w 4152900"/>
                <a:gd name="connsiteY45" fmla="*/ 769620 h 800100"/>
                <a:gd name="connsiteX46" fmla="*/ 1539240 w 4152900"/>
                <a:gd name="connsiteY46" fmla="*/ 768668 h 800100"/>
                <a:gd name="connsiteX47" fmla="*/ 1539240 w 4152900"/>
                <a:gd name="connsiteY47" fmla="*/ 654368 h 800100"/>
                <a:gd name="connsiteX48" fmla="*/ 1534478 w 4152900"/>
                <a:gd name="connsiteY48" fmla="*/ 658177 h 800100"/>
                <a:gd name="connsiteX49" fmla="*/ 1474470 w 4152900"/>
                <a:gd name="connsiteY49" fmla="*/ 689610 h 800100"/>
                <a:gd name="connsiteX50" fmla="*/ 1415415 w 4152900"/>
                <a:gd name="connsiteY50" fmla="*/ 701040 h 800100"/>
                <a:gd name="connsiteX51" fmla="*/ 1299210 w 4152900"/>
                <a:gd name="connsiteY51" fmla="*/ 655320 h 800100"/>
                <a:gd name="connsiteX52" fmla="*/ 1256348 w 4152900"/>
                <a:gd name="connsiteY52" fmla="*/ 530543 h 800100"/>
                <a:gd name="connsiteX53" fmla="*/ 1300163 w 4152900"/>
                <a:gd name="connsiteY53" fmla="*/ 401955 h 800100"/>
                <a:gd name="connsiteX54" fmla="*/ 1416367 w 4152900"/>
                <a:gd name="connsiteY54" fmla="*/ 354330 h 800100"/>
                <a:gd name="connsiteX55" fmla="*/ 1534478 w 4152900"/>
                <a:gd name="connsiteY55" fmla="*/ 394335 h 800100"/>
                <a:gd name="connsiteX56" fmla="*/ 1539240 w 4152900"/>
                <a:gd name="connsiteY56" fmla="*/ 398145 h 800100"/>
                <a:gd name="connsiteX57" fmla="*/ 1539240 w 4152900"/>
                <a:gd name="connsiteY57" fmla="*/ 277178 h 800100"/>
                <a:gd name="connsiteX58" fmla="*/ 1538288 w 4152900"/>
                <a:gd name="connsiteY58" fmla="*/ 276225 h 800100"/>
                <a:gd name="connsiteX59" fmla="*/ 1479232 w 4152900"/>
                <a:gd name="connsiteY59" fmla="*/ 257175 h 800100"/>
                <a:gd name="connsiteX60" fmla="*/ 1887855 w 4152900"/>
                <a:gd name="connsiteY60" fmla="*/ 253365 h 800100"/>
                <a:gd name="connsiteX61" fmla="*/ 1804035 w 4152900"/>
                <a:gd name="connsiteY61" fmla="*/ 282893 h 800100"/>
                <a:gd name="connsiteX62" fmla="*/ 1756410 w 4152900"/>
                <a:gd name="connsiteY62" fmla="*/ 354330 h 800100"/>
                <a:gd name="connsiteX63" fmla="*/ 1755457 w 4152900"/>
                <a:gd name="connsiteY63" fmla="*/ 354330 h 800100"/>
                <a:gd name="connsiteX64" fmla="*/ 1755457 w 4152900"/>
                <a:gd name="connsiteY64" fmla="*/ 261937 h 800100"/>
                <a:gd name="connsiteX65" fmla="*/ 1631632 w 4152900"/>
                <a:gd name="connsiteY65" fmla="*/ 261937 h 800100"/>
                <a:gd name="connsiteX66" fmla="*/ 1631632 w 4152900"/>
                <a:gd name="connsiteY66" fmla="*/ 789623 h 800100"/>
                <a:gd name="connsiteX67" fmla="*/ 1755457 w 4152900"/>
                <a:gd name="connsiteY67" fmla="*/ 789623 h 800100"/>
                <a:gd name="connsiteX68" fmla="*/ 1755457 w 4152900"/>
                <a:gd name="connsiteY68" fmla="*/ 520065 h 800100"/>
                <a:gd name="connsiteX69" fmla="*/ 1785938 w 4152900"/>
                <a:gd name="connsiteY69" fmla="*/ 408623 h 800100"/>
                <a:gd name="connsiteX70" fmla="*/ 1865948 w 4152900"/>
                <a:gd name="connsiteY70" fmla="*/ 365760 h 800100"/>
                <a:gd name="connsiteX71" fmla="*/ 1903095 w 4152900"/>
                <a:gd name="connsiteY71" fmla="*/ 370523 h 800100"/>
                <a:gd name="connsiteX72" fmla="*/ 1932623 w 4152900"/>
                <a:gd name="connsiteY72" fmla="*/ 382905 h 800100"/>
                <a:gd name="connsiteX73" fmla="*/ 1937385 w 4152900"/>
                <a:gd name="connsiteY73" fmla="*/ 386715 h 800100"/>
                <a:gd name="connsiteX74" fmla="*/ 1937385 w 4152900"/>
                <a:gd name="connsiteY74" fmla="*/ 262890 h 800100"/>
                <a:gd name="connsiteX75" fmla="*/ 1934528 w 4152900"/>
                <a:gd name="connsiteY75" fmla="*/ 261937 h 800100"/>
                <a:gd name="connsiteX76" fmla="*/ 1887855 w 4152900"/>
                <a:gd name="connsiteY76" fmla="*/ 253365 h 800100"/>
                <a:gd name="connsiteX77" fmla="*/ 2225040 w 4152900"/>
                <a:gd name="connsiteY77" fmla="*/ 250508 h 800100"/>
                <a:gd name="connsiteX78" fmla="*/ 2020253 w 4152900"/>
                <a:gd name="connsiteY78" fmla="*/ 326708 h 800100"/>
                <a:gd name="connsiteX79" fmla="*/ 1946910 w 4152900"/>
                <a:gd name="connsiteY79" fmla="*/ 534352 h 800100"/>
                <a:gd name="connsiteX80" fmla="*/ 2019300 w 4152900"/>
                <a:gd name="connsiteY80" fmla="*/ 731520 h 800100"/>
                <a:gd name="connsiteX81" fmla="*/ 2212658 w 4152900"/>
                <a:gd name="connsiteY81" fmla="*/ 803910 h 800100"/>
                <a:gd name="connsiteX82" fmla="*/ 2413635 w 4152900"/>
                <a:gd name="connsiteY82" fmla="*/ 726758 h 800100"/>
                <a:gd name="connsiteX83" fmla="*/ 2486978 w 4152900"/>
                <a:gd name="connsiteY83" fmla="*/ 521970 h 800100"/>
                <a:gd name="connsiteX84" fmla="*/ 2417445 w 4152900"/>
                <a:gd name="connsiteY84" fmla="*/ 322898 h 800100"/>
                <a:gd name="connsiteX85" fmla="*/ 2225040 w 4152900"/>
                <a:gd name="connsiteY85" fmla="*/ 250508 h 800100"/>
                <a:gd name="connsiteX86" fmla="*/ 2324100 w 4152900"/>
                <a:gd name="connsiteY86" fmla="*/ 656273 h 800100"/>
                <a:gd name="connsiteX87" fmla="*/ 2220278 w 4152900"/>
                <a:gd name="connsiteY87" fmla="*/ 700088 h 800100"/>
                <a:gd name="connsiteX88" fmla="*/ 2113598 w 4152900"/>
                <a:gd name="connsiteY88" fmla="*/ 654368 h 800100"/>
                <a:gd name="connsiteX89" fmla="*/ 2075498 w 4152900"/>
                <a:gd name="connsiteY89" fmla="*/ 527685 h 800100"/>
                <a:gd name="connsiteX90" fmla="*/ 2113598 w 4152900"/>
                <a:gd name="connsiteY90" fmla="*/ 398145 h 800100"/>
                <a:gd name="connsiteX91" fmla="*/ 2219325 w 4152900"/>
                <a:gd name="connsiteY91" fmla="*/ 352425 h 800100"/>
                <a:gd name="connsiteX92" fmla="*/ 2322195 w 4152900"/>
                <a:gd name="connsiteY92" fmla="*/ 396240 h 800100"/>
                <a:gd name="connsiteX93" fmla="*/ 2360295 w 4152900"/>
                <a:gd name="connsiteY93" fmla="*/ 524827 h 800100"/>
                <a:gd name="connsiteX94" fmla="*/ 2324100 w 4152900"/>
                <a:gd name="connsiteY94" fmla="*/ 656273 h 800100"/>
                <a:gd name="connsiteX95" fmla="*/ 2763203 w 4152900"/>
                <a:gd name="connsiteY95" fmla="*/ 481012 h 800100"/>
                <a:gd name="connsiteX96" fmla="*/ 2687955 w 4152900"/>
                <a:gd name="connsiteY96" fmla="*/ 441960 h 800100"/>
                <a:gd name="connsiteX97" fmla="*/ 2673667 w 4152900"/>
                <a:gd name="connsiteY97" fmla="*/ 401955 h 800100"/>
                <a:gd name="connsiteX98" fmla="*/ 2693670 w 4152900"/>
                <a:gd name="connsiteY98" fmla="*/ 363855 h 800100"/>
                <a:gd name="connsiteX99" fmla="*/ 2747963 w 4152900"/>
                <a:gd name="connsiteY99" fmla="*/ 349568 h 800100"/>
                <a:gd name="connsiteX100" fmla="*/ 2811780 w 4152900"/>
                <a:gd name="connsiteY100" fmla="*/ 359093 h 800100"/>
                <a:gd name="connsiteX101" fmla="*/ 2867025 w 4152900"/>
                <a:gd name="connsiteY101" fmla="*/ 384810 h 800100"/>
                <a:gd name="connsiteX102" fmla="*/ 2871788 w 4152900"/>
                <a:gd name="connsiteY102" fmla="*/ 388620 h 800100"/>
                <a:gd name="connsiteX103" fmla="*/ 2871788 w 4152900"/>
                <a:gd name="connsiteY103" fmla="*/ 272415 h 800100"/>
                <a:gd name="connsiteX104" fmla="*/ 2868930 w 4152900"/>
                <a:gd name="connsiteY104" fmla="*/ 271462 h 800100"/>
                <a:gd name="connsiteX105" fmla="*/ 2812733 w 4152900"/>
                <a:gd name="connsiteY105" fmla="*/ 255270 h 800100"/>
                <a:gd name="connsiteX106" fmla="*/ 2751773 w 4152900"/>
                <a:gd name="connsiteY106" fmla="*/ 249555 h 800100"/>
                <a:gd name="connsiteX107" fmla="*/ 2606040 w 4152900"/>
                <a:gd name="connsiteY107" fmla="*/ 295275 h 800100"/>
                <a:gd name="connsiteX108" fmla="*/ 2549842 w 4152900"/>
                <a:gd name="connsiteY108" fmla="*/ 411480 h 800100"/>
                <a:gd name="connsiteX109" fmla="*/ 2562225 w 4152900"/>
                <a:gd name="connsiteY109" fmla="*/ 476250 h 800100"/>
                <a:gd name="connsiteX110" fmla="*/ 2600325 w 4152900"/>
                <a:gd name="connsiteY110" fmla="*/ 525780 h 800100"/>
                <a:gd name="connsiteX111" fmla="*/ 2676525 w 4152900"/>
                <a:gd name="connsiteY111" fmla="*/ 568643 h 800100"/>
                <a:gd name="connsiteX112" fmla="*/ 2740342 w 4152900"/>
                <a:gd name="connsiteY112" fmla="*/ 598170 h 800100"/>
                <a:gd name="connsiteX113" fmla="*/ 2768917 w 4152900"/>
                <a:gd name="connsiteY113" fmla="*/ 621030 h 800100"/>
                <a:gd name="connsiteX114" fmla="*/ 2776538 w 4152900"/>
                <a:gd name="connsiteY114" fmla="*/ 650558 h 800100"/>
                <a:gd name="connsiteX115" fmla="*/ 2695575 w 4152900"/>
                <a:gd name="connsiteY115" fmla="*/ 702945 h 800100"/>
                <a:gd name="connsiteX116" fmla="*/ 2626995 w 4152900"/>
                <a:gd name="connsiteY116" fmla="*/ 690563 h 800100"/>
                <a:gd name="connsiteX117" fmla="*/ 2557463 w 4152900"/>
                <a:gd name="connsiteY117" fmla="*/ 655320 h 800100"/>
                <a:gd name="connsiteX118" fmla="*/ 2552700 w 4152900"/>
                <a:gd name="connsiteY118" fmla="*/ 651510 h 800100"/>
                <a:gd name="connsiteX119" fmla="*/ 2552700 w 4152900"/>
                <a:gd name="connsiteY119" fmla="*/ 772477 h 800100"/>
                <a:gd name="connsiteX120" fmla="*/ 2555558 w 4152900"/>
                <a:gd name="connsiteY120" fmla="*/ 773430 h 800100"/>
                <a:gd name="connsiteX121" fmla="*/ 2622233 w 4152900"/>
                <a:gd name="connsiteY121" fmla="*/ 794385 h 800100"/>
                <a:gd name="connsiteX122" fmla="*/ 2693670 w 4152900"/>
                <a:gd name="connsiteY122" fmla="*/ 802958 h 800100"/>
                <a:gd name="connsiteX123" fmla="*/ 2847023 w 4152900"/>
                <a:gd name="connsiteY123" fmla="*/ 757238 h 800100"/>
                <a:gd name="connsiteX124" fmla="*/ 2905125 w 4152900"/>
                <a:gd name="connsiteY124" fmla="*/ 637223 h 800100"/>
                <a:gd name="connsiteX125" fmla="*/ 2874645 w 4152900"/>
                <a:gd name="connsiteY125" fmla="*/ 546735 h 800100"/>
                <a:gd name="connsiteX126" fmla="*/ 2763203 w 4152900"/>
                <a:gd name="connsiteY126" fmla="*/ 481012 h 800100"/>
                <a:gd name="connsiteX127" fmla="*/ 3231833 w 4152900"/>
                <a:gd name="connsiteY127" fmla="*/ 250508 h 800100"/>
                <a:gd name="connsiteX128" fmla="*/ 3027045 w 4152900"/>
                <a:gd name="connsiteY128" fmla="*/ 326708 h 800100"/>
                <a:gd name="connsiteX129" fmla="*/ 2953703 w 4152900"/>
                <a:gd name="connsiteY129" fmla="*/ 534352 h 800100"/>
                <a:gd name="connsiteX130" fmla="*/ 3026092 w 4152900"/>
                <a:gd name="connsiteY130" fmla="*/ 731520 h 800100"/>
                <a:gd name="connsiteX131" fmla="*/ 3219450 w 4152900"/>
                <a:gd name="connsiteY131" fmla="*/ 803910 h 800100"/>
                <a:gd name="connsiteX132" fmla="*/ 3420428 w 4152900"/>
                <a:gd name="connsiteY132" fmla="*/ 726758 h 800100"/>
                <a:gd name="connsiteX133" fmla="*/ 3493770 w 4152900"/>
                <a:gd name="connsiteY133" fmla="*/ 521970 h 800100"/>
                <a:gd name="connsiteX134" fmla="*/ 3424237 w 4152900"/>
                <a:gd name="connsiteY134" fmla="*/ 322898 h 800100"/>
                <a:gd name="connsiteX135" fmla="*/ 3231833 w 4152900"/>
                <a:gd name="connsiteY135" fmla="*/ 250508 h 800100"/>
                <a:gd name="connsiteX136" fmla="*/ 3329940 w 4152900"/>
                <a:gd name="connsiteY136" fmla="*/ 656273 h 800100"/>
                <a:gd name="connsiteX137" fmla="*/ 3226117 w 4152900"/>
                <a:gd name="connsiteY137" fmla="*/ 700088 h 800100"/>
                <a:gd name="connsiteX138" fmla="*/ 3119438 w 4152900"/>
                <a:gd name="connsiteY138" fmla="*/ 654368 h 800100"/>
                <a:gd name="connsiteX139" fmla="*/ 3081338 w 4152900"/>
                <a:gd name="connsiteY139" fmla="*/ 527685 h 800100"/>
                <a:gd name="connsiteX140" fmla="*/ 3119438 w 4152900"/>
                <a:gd name="connsiteY140" fmla="*/ 398145 h 800100"/>
                <a:gd name="connsiteX141" fmla="*/ 3225165 w 4152900"/>
                <a:gd name="connsiteY141" fmla="*/ 352425 h 800100"/>
                <a:gd name="connsiteX142" fmla="*/ 3328035 w 4152900"/>
                <a:gd name="connsiteY142" fmla="*/ 396240 h 800100"/>
                <a:gd name="connsiteX143" fmla="*/ 3366135 w 4152900"/>
                <a:gd name="connsiteY143" fmla="*/ 524827 h 800100"/>
                <a:gd name="connsiteX144" fmla="*/ 3329940 w 4152900"/>
                <a:gd name="connsiteY144" fmla="*/ 656273 h 800100"/>
                <a:gd name="connsiteX145" fmla="*/ 4155758 w 4152900"/>
                <a:gd name="connsiteY145" fmla="*/ 363855 h 800100"/>
                <a:gd name="connsiteX146" fmla="*/ 4155758 w 4152900"/>
                <a:gd name="connsiteY146" fmla="*/ 261937 h 800100"/>
                <a:gd name="connsiteX147" fmla="*/ 4030980 w 4152900"/>
                <a:gd name="connsiteY147" fmla="*/ 261937 h 800100"/>
                <a:gd name="connsiteX148" fmla="*/ 4030980 w 4152900"/>
                <a:gd name="connsiteY148" fmla="*/ 105728 h 800100"/>
                <a:gd name="connsiteX149" fmla="*/ 4027170 w 4152900"/>
                <a:gd name="connsiteY149" fmla="*/ 106680 h 800100"/>
                <a:gd name="connsiteX150" fmla="*/ 3909060 w 4152900"/>
                <a:gd name="connsiteY150" fmla="*/ 141923 h 800100"/>
                <a:gd name="connsiteX151" fmla="*/ 3906203 w 4152900"/>
                <a:gd name="connsiteY151" fmla="*/ 142875 h 800100"/>
                <a:gd name="connsiteX152" fmla="*/ 3906203 w 4152900"/>
                <a:gd name="connsiteY152" fmla="*/ 261937 h 800100"/>
                <a:gd name="connsiteX153" fmla="*/ 3719512 w 4152900"/>
                <a:gd name="connsiteY153" fmla="*/ 261937 h 800100"/>
                <a:gd name="connsiteX154" fmla="*/ 3719512 w 4152900"/>
                <a:gd name="connsiteY154" fmla="*/ 195262 h 800100"/>
                <a:gd name="connsiteX155" fmla="*/ 3740467 w 4152900"/>
                <a:gd name="connsiteY155" fmla="*/ 125730 h 800100"/>
                <a:gd name="connsiteX156" fmla="*/ 3798570 w 4152900"/>
                <a:gd name="connsiteY156" fmla="*/ 102870 h 800100"/>
                <a:gd name="connsiteX157" fmla="*/ 3853815 w 4152900"/>
                <a:gd name="connsiteY157" fmla="*/ 115253 h 800100"/>
                <a:gd name="connsiteX158" fmla="*/ 3858578 w 4152900"/>
                <a:gd name="connsiteY158" fmla="*/ 118110 h 800100"/>
                <a:gd name="connsiteX159" fmla="*/ 3858578 w 4152900"/>
                <a:gd name="connsiteY159" fmla="*/ 10478 h 800100"/>
                <a:gd name="connsiteX160" fmla="*/ 3855720 w 4152900"/>
                <a:gd name="connsiteY160" fmla="*/ 9525 h 800100"/>
                <a:gd name="connsiteX161" fmla="*/ 3786187 w 4152900"/>
                <a:gd name="connsiteY161" fmla="*/ 0 h 800100"/>
                <a:gd name="connsiteX162" fmla="*/ 3687128 w 4152900"/>
                <a:gd name="connsiteY162" fmla="*/ 22860 h 800100"/>
                <a:gd name="connsiteX163" fmla="*/ 3619500 w 4152900"/>
                <a:gd name="connsiteY163" fmla="*/ 90488 h 800100"/>
                <a:gd name="connsiteX164" fmla="*/ 3594735 w 4152900"/>
                <a:gd name="connsiteY164" fmla="*/ 188595 h 800100"/>
                <a:gd name="connsiteX165" fmla="*/ 3594735 w 4152900"/>
                <a:gd name="connsiteY165" fmla="*/ 261937 h 800100"/>
                <a:gd name="connsiteX166" fmla="*/ 3508058 w 4152900"/>
                <a:gd name="connsiteY166" fmla="*/ 261937 h 800100"/>
                <a:gd name="connsiteX167" fmla="*/ 3508058 w 4152900"/>
                <a:gd name="connsiteY167" fmla="*/ 362903 h 800100"/>
                <a:gd name="connsiteX168" fmla="*/ 3594735 w 4152900"/>
                <a:gd name="connsiteY168" fmla="*/ 362903 h 800100"/>
                <a:gd name="connsiteX169" fmla="*/ 3594735 w 4152900"/>
                <a:gd name="connsiteY169" fmla="*/ 789623 h 800100"/>
                <a:gd name="connsiteX170" fmla="*/ 3719512 w 4152900"/>
                <a:gd name="connsiteY170" fmla="*/ 789623 h 800100"/>
                <a:gd name="connsiteX171" fmla="*/ 3719512 w 4152900"/>
                <a:gd name="connsiteY171" fmla="*/ 363855 h 800100"/>
                <a:gd name="connsiteX172" fmla="*/ 3906203 w 4152900"/>
                <a:gd name="connsiteY172" fmla="*/ 363855 h 800100"/>
                <a:gd name="connsiteX173" fmla="*/ 3906203 w 4152900"/>
                <a:gd name="connsiteY173" fmla="*/ 635318 h 800100"/>
                <a:gd name="connsiteX174" fmla="*/ 4063365 w 4152900"/>
                <a:gd name="connsiteY174" fmla="*/ 802958 h 800100"/>
                <a:gd name="connsiteX175" fmla="*/ 4115753 w 4152900"/>
                <a:gd name="connsiteY175" fmla="*/ 797243 h 800100"/>
                <a:gd name="connsiteX176" fmla="*/ 4154805 w 4152900"/>
                <a:gd name="connsiteY176" fmla="*/ 784860 h 800100"/>
                <a:gd name="connsiteX177" fmla="*/ 4155758 w 4152900"/>
                <a:gd name="connsiteY177" fmla="*/ 783908 h 800100"/>
                <a:gd name="connsiteX178" fmla="*/ 4155758 w 4152900"/>
                <a:gd name="connsiteY178" fmla="*/ 681990 h 800100"/>
                <a:gd name="connsiteX179" fmla="*/ 4150995 w 4152900"/>
                <a:gd name="connsiteY179" fmla="*/ 685800 h 800100"/>
                <a:gd name="connsiteX180" fmla="*/ 4125278 w 4152900"/>
                <a:gd name="connsiteY180" fmla="*/ 697230 h 800100"/>
                <a:gd name="connsiteX181" fmla="*/ 4100512 w 4152900"/>
                <a:gd name="connsiteY181" fmla="*/ 701040 h 800100"/>
                <a:gd name="connsiteX182" fmla="*/ 4046220 w 4152900"/>
                <a:gd name="connsiteY182" fmla="*/ 681038 h 800100"/>
                <a:gd name="connsiteX183" fmla="*/ 4029075 w 4152900"/>
                <a:gd name="connsiteY183" fmla="*/ 613410 h 800100"/>
                <a:gd name="connsiteX184" fmla="*/ 4029075 w 4152900"/>
                <a:gd name="connsiteY184" fmla="*/ 363855 h 800100"/>
                <a:gd name="connsiteX185" fmla="*/ 4155758 w 4152900"/>
                <a:gd name="connsiteY185" fmla="*/ 363855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4152900" h="800100">
                  <a:moveTo>
                    <a:pt x="434340" y="516255"/>
                  </a:moveTo>
                  <a:lnTo>
                    <a:pt x="400050" y="613410"/>
                  </a:lnTo>
                  <a:lnTo>
                    <a:pt x="397192" y="613410"/>
                  </a:lnTo>
                  <a:cubicBezTo>
                    <a:pt x="391477" y="591502"/>
                    <a:pt x="381000" y="558165"/>
                    <a:pt x="363855" y="518160"/>
                  </a:cubicBezTo>
                  <a:lnTo>
                    <a:pt x="180022" y="56197"/>
                  </a:lnTo>
                  <a:lnTo>
                    <a:pt x="0" y="56197"/>
                  </a:lnTo>
                  <a:lnTo>
                    <a:pt x="0" y="792480"/>
                  </a:lnTo>
                  <a:lnTo>
                    <a:pt x="119063" y="792480"/>
                  </a:lnTo>
                  <a:lnTo>
                    <a:pt x="119063" y="338137"/>
                  </a:lnTo>
                  <a:cubicBezTo>
                    <a:pt x="119063" y="309562"/>
                    <a:pt x="119063" y="277178"/>
                    <a:pt x="118110" y="237173"/>
                  </a:cubicBezTo>
                  <a:cubicBezTo>
                    <a:pt x="117157" y="217170"/>
                    <a:pt x="115252" y="201930"/>
                    <a:pt x="114300" y="190500"/>
                  </a:cubicBezTo>
                  <a:lnTo>
                    <a:pt x="117157" y="190500"/>
                  </a:lnTo>
                  <a:cubicBezTo>
                    <a:pt x="122872" y="219075"/>
                    <a:pt x="129540" y="240030"/>
                    <a:pt x="134302" y="253365"/>
                  </a:cubicBezTo>
                  <a:lnTo>
                    <a:pt x="355282" y="790575"/>
                  </a:lnTo>
                  <a:lnTo>
                    <a:pt x="439102" y="790575"/>
                  </a:lnTo>
                  <a:lnTo>
                    <a:pt x="658177" y="248603"/>
                  </a:lnTo>
                  <a:cubicBezTo>
                    <a:pt x="662940" y="236220"/>
                    <a:pt x="667702" y="211455"/>
                    <a:pt x="672465" y="190500"/>
                  </a:cubicBezTo>
                  <a:lnTo>
                    <a:pt x="675322" y="190500"/>
                  </a:lnTo>
                  <a:cubicBezTo>
                    <a:pt x="672465" y="244792"/>
                    <a:pt x="670560" y="293370"/>
                    <a:pt x="669607" y="322898"/>
                  </a:cubicBezTo>
                  <a:lnTo>
                    <a:pt x="669607" y="789623"/>
                  </a:lnTo>
                  <a:lnTo>
                    <a:pt x="796290" y="789623"/>
                  </a:lnTo>
                  <a:lnTo>
                    <a:pt x="796290" y="54292"/>
                  </a:lnTo>
                  <a:lnTo>
                    <a:pt x="622935" y="54292"/>
                  </a:lnTo>
                  <a:lnTo>
                    <a:pt x="434340" y="516255"/>
                  </a:lnTo>
                  <a:close/>
                  <a:moveTo>
                    <a:pt x="916305" y="261937"/>
                  </a:moveTo>
                  <a:lnTo>
                    <a:pt x="1040130" y="261937"/>
                  </a:lnTo>
                  <a:lnTo>
                    <a:pt x="1040130" y="789623"/>
                  </a:lnTo>
                  <a:lnTo>
                    <a:pt x="916305" y="789623"/>
                  </a:lnTo>
                  <a:close/>
                  <a:moveTo>
                    <a:pt x="979170" y="39053"/>
                  </a:moveTo>
                  <a:cubicBezTo>
                    <a:pt x="958215" y="39053"/>
                    <a:pt x="941070" y="46672"/>
                    <a:pt x="926782" y="60007"/>
                  </a:cubicBezTo>
                  <a:cubicBezTo>
                    <a:pt x="912495" y="73342"/>
                    <a:pt x="904875" y="90488"/>
                    <a:pt x="904875" y="111442"/>
                  </a:cubicBezTo>
                  <a:cubicBezTo>
                    <a:pt x="904875" y="131445"/>
                    <a:pt x="912495" y="148590"/>
                    <a:pt x="926782" y="161925"/>
                  </a:cubicBezTo>
                  <a:cubicBezTo>
                    <a:pt x="941070" y="175260"/>
                    <a:pt x="958215" y="181928"/>
                    <a:pt x="979170" y="181928"/>
                  </a:cubicBezTo>
                  <a:cubicBezTo>
                    <a:pt x="1000125" y="181928"/>
                    <a:pt x="1018222" y="174308"/>
                    <a:pt x="1031557" y="161925"/>
                  </a:cubicBezTo>
                  <a:cubicBezTo>
                    <a:pt x="1045845" y="148590"/>
                    <a:pt x="1053465" y="131445"/>
                    <a:pt x="1053465" y="111442"/>
                  </a:cubicBezTo>
                  <a:cubicBezTo>
                    <a:pt x="1053465" y="91440"/>
                    <a:pt x="1045845" y="74295"/>
                    <a:pt x="1031557" y="60007"/>
                  </a:cubicBezTo>
                  <a:cubicBezTo>
                    <a:pt x="1019175" y="46672"/>
                    <a:pt x="1001078" y="39053"/>
                    <a:pt x="979170" y="39053"/>
                  </a:cubicBezTo>
                  <a:moveTo>
                    <a:pt x="1479232" y="257175"/>
                  </a:moveTo>
                  <a:cubicBezTo>
                    <a:pt x="1456373" y="252412"/>
                    <a:pt x="1432560" y="249555"/>
                    <a:pt x="1409700" y="249555"/>
                  </a:cubicBezTo>
                  <a:cubicBezTo>
                    <a:pt x="1353503" y="249555"/>
                    <a:pt x="1302067" y="261937"/>
                    <a:pt x="1259205" y="286703"/>
                  </a:cubicBezTo>
                  <a:cubicBezTo>
                    <a:pt x="1216342" y="311468"/>
                    <a:pt x="1182053" y="345758"/>
                    <a:pt x="1160145" y="388620"/>
                  </a:cubicBezTo>
                  <a:cubicBezTo>
                    <a:pt x="1137285" y="432435"/>
                    <a:pt x="1125855" y="482918"/>
                    <a:pt x="1125855" y="541020"/>
                  </a:cubicBezTo>
                  <a:cubicBezTo>
                    <a:pt x="1125855" y="591502"/>
                    <a:pt x="1137285" y="636270"/>
                    <a:pt x="1159192" y="677227"/>
                  </a:cubicBezTo>
                  <a:cubicBezTo>
                    <a:pt x="1181100" y="717233"/>
                    <a:pt x="1211580" y="749618"/>
                    <a:pt x="1252538" y="771525"/>
                  </a:cubicBezTo>
                  <a:cubicBezTo>
                    <a:pt x="1291590" y="793433"/>
                    <a:pt x="1337310" y="804863"/>
                    <a:pt x="1388745" y="804863"/>
                  </a:cubicBezTo>
                  <a:cubicBezTo>
                    <a:pt x="1447800" y="804863"/>
                    <a:pt x="1498282" y="792480"/>
                    <a:pt x="1538288" y="769620"/>
                  </a:cubicBezTo>
                  <a:lnTo>
                    <a:pt x="1539240" y="768668"/>
                  </a:lnTo>
                  <a:lnTo>
                    <a:pt x="1539240" y="654368"/>
                  </a:lnTo>
                  <a:lnTo>
                    <a:pt x="1534478" y="658177"/>
                  </a:lnTo>
                  <a:cubicBezTo>
                    <a:pt x="1516380" y="671513"/>
                    <a:pt x="1495425" y="682943"/>
                    <a:pt x="1474470" y="689610"/>
                  </a:cubicBezTo>
                  <a:cubicBezTo>
                    <a:pt x="1452563" y="697230"/>
                    <a:pt x="1432560" y="701040"/>
                    <a:pt x="1415415" y="701040"/>
                  </a:cubicBezTo>
                  <a:cubicBezTo>
                    <a:pt x="1365885" y="701040"/>
                    <a:pt x="1326832" y="686752"/>
                    <a:pt x="1299210" y="655320"/>
                  </a:cubicBezTo>
                  <a:cubicBezTo>
                    <a:pt x="1270635" y="624840"/>
                    <a:pt x="1256348" y="582930"/>
                    <a:pt x="1256348" y="530543"/>
                  </a:cubicBezTo>
                  <a:cubicBezTo>
                    <a:pt x="1256348" y="476250"/>
                    <a:pt x="1270635" y="433387"/>
                    <a:pt x="1300163" y="401955"/>
                  </a:cubicBezTo>
                  <a:cubicBezTo>
                    <a:pt x="1329690" y="370523"/>
                    <a:pt x="1368742" y="354330"/>
                    <a:pt x="1416367" y="354330"/>
                  </a:cubicBezTo>
                  <a:cubicBezTo>
                    <a:pt x="1456373" y="354330"/>
                    <a:pt x="1497330" y="367665"/>
                    <a:pt x="1534478" y="394335"/>
                  </a:cubicBezTo>
                  <a:lnTo>
                    <a:pt x="1539240" y="398145"/>
                  </a:lnTo>
                  <a:lnTo>
                    <a:pt x="1539240" y="277178"/>
                  </a:lnTo>
                  <a:lnTo>
                    <a:pt x="1538288" y="276225"/>
                  </a:lnTo>
                  <a:cubicBezTo>
                    <a:pt x="1522095" y="269558"/>
                    <a:pt x="1503998" y="261937"/>
                    <a:pt x="1479232" y="257175"/>
                  </a:cubicBezTo>
                  <a:moveTo>
                    <a:pt x="1887855" y="253365"/>
                  </a:moveTo>
                  <a:cubicBezTo>
                    <a:pt x="1857375" y="253365"/>
                    <a:pt x="1828800" y="262890"/>
                    <a:pt x="1804035" y="282893"/>
                  </a:cubicBezTo>
                  <a:cubicBezTo>
                    <a:pt x="1783080" y="300037"/>
                    <a:pt x="1768792" y="324803"/>
                    <a:pt x="1756410" y="354330"/>
                  </a:cubicBezTo>
                  <a:lnTo>
                    <a:pt x="1755457" y="354330"/>
                  </a:lnTo>
                  <a:lnTo>
                    <a:pt x="1755457" y="261937"/>
                  </a:lnTo>
                  <a:lnTo>
                    <a:pt x="1631632" y="261937"/>
                  </a:lnTo>
                  <a:lnTo>
                    <a:pt x="1631632" y="789623"/>
                  </a:lnTo>
                  <a:lnTo>
                    <a:pt x="1755457" y="789623"/>
                  </a:lnTo>
                  <a:lnTo>
                    <a:pt x="1755457" y="520065"/>
                  </a:lnTo>
                  <a:cubicBezTo>
                    <a:pt x="1755457" y="474345"/>
                    <a:pt x="1764982" y="436245"/>
                    <a:pt x="1785938" y="408623"/>
                  </a:cubicBezTo>
                  <a:cubicBezTo>
                    <a:pt x="1806892" y="380048"/>
                    <a:pt x="1833563" y="365760"/>
                    <a:pt x="1865948" y="365760"/>
                  </a:cubicBezTo>
                  <a:cubicBezTo>
                    <a:pt x="1877378" y="365760"/>
                    <a:pt x="1888807" y="368618"/>
                    <a:pt x="1903095" y="370523"/>
                  </a:cubicBezTo>
                  <a:cubicBezTo>
                    <a:pt x="1916430" y="374333"/>
                    <a:pt x="1925955" y="378143"/>
                    <a:pt x="1932623" y="382905"/>
                  </a:cubicBezTo>
                  <a:lnTo>
                    <a:pt x="1937385" y="386715"/>
                  </a:lnTo>
                  <a:lnTo>
                    <a:pt x="1937385" y="262890"/>
                  </a:lnTo>
                  <a:lnTo>
                    <a:pt x="1934528" y="261937"/>
                  </a:lnTo>
                  <a:cubicBezTo>
                    <a:pt x="1925955" y="256223"/>
                    <a:pt x="1908810" y="253365"/>
                    <a:pt x="1887855" y="253365"/>
                  </a:cubicBezTo>
                  <a:moveTo>
                    <a:pt x="2225040" y="250508"/>
                  </a:moveTo>
                  <a:cubicBezTo>
                    <a:pt x="2138363" y="250508"/>
                    <a:pt x="2068830" y="276225"/>
                    <a:pt x="2020253" y="326708"/>
                  </a:cubicBezTo>
                  <a:cubicBezTo>
                    <a:pt x="1970723" y="377190"/>
                    <a:pt x="1946910" y="446723"/>
                    <a:pt x="1946910" y="534352"/>
                  </a:cubicBezTo>
                  <a:cubicBezTo>
                    <a:pt x="1946910" y="616268"/>
                    <a:pt x="1971675" y="682943"/>
                    <a:pt x="2019300" y="731520"/>
                  </a:cubicBezTo>
                  <a:cubicBezTo>
                    <a:pt x="2066925" y="779145"/>
                    <a:pt x="2131695" y="803910"/>
                    <a:pt x="2212658" y="803910"/>
                  </a:cubicBezTo>
                  <a:cubicBezTo>
                    <a:pt x="2297430" y="803910"/>
                    <a:pt x="2365058" y="778193"/>
                    <a:pt x="2413635" y="726758"/>
                  </a:cubicBezTo>
                  <a:cubicBezTo>
                    <a:pt x="2463165" y="675323"/>
                    <a:pt x="2486978" y="606743"/>
                    <a:pt x="2486978" y="521970"/>
                  </a:cubicBezTo>
                  <a:cubicBezTo>
                    <a:pt x="2486978" y="438150"/>
                    <a:pt x="2464117" y="371475"/>
                    <a:pt x="2417445" y="322898"/>
                  </a:cubicBezTo>
                  <a:cubicBezTo>
                    <a:pt x="2372678" y="274320"/>
                    <a:pt x="2306955" y="250508"/>
                    <a:pt x="2225040" y="250508"/>
                  </a:cubicBezTo>
                  <a:moveTo>
                    <a:pt x="2324100" y="656273"/>
                  </a:moveTo>
                  <a:cubicBezTo>
                    <a:pt x="2301240" y="685800"/>
                    <a:pt x="2265045" y="700088"/>
                    <a:pt x="2220278" y="700088"/>
                  </a:cubicBezTo>
                  <a:cubicBezTo>
                    <a:pt x="2175510" y="700088"/>
                    <a:pt x="2139315" y="685800"/>
                    <a:pt x="2113598" y="654368"/>
                  </a:cubicBezTo>
                  <a:cubicBezTo>
                    <a:pt x="2087880" y="624840"/>
                    <a:pt x="2075498" y="581977"/>
                    <a:pt x="2075498" y="527685"/>
                  </a:cubicBezTo>
                  <a:cubicBezTo>
                    <a:pt x="2075498" y="471487"/>
                    <a:pt x="2088832" y="428625"/>
                    <a:pt x="2113598" y="398145"/>
                  </a:cubicBezTo>
                  <a:cubicBezTo>
                    <a:pt x="2139315" y="367665"/>
                    <a:pt x="2174558" y="352425"/>
                    <a:pt x="2219325" y="352425"/>
                  </a:cubicBezTo>
                  <a:cubicBezTo>
                    <a:pt x="2263140" y="352425"/>
                    <a:pt x="2297430" y="366712"/>
                    <a:pt x="2322195" y="396240"/>
                  </a:cubicBezTo>
                  <a:cubicBezTo>
                    <a:pt x="2346960" y="425768"/>
                    <a:pt x="2360295" y="468630"/>
                    <a:pt x="2360295" y="524827"/>
                  </a:cubicBezTo>
                  <a:cubicBezTo>
                    <a:pt x="2358390" y="581977"/>
                    <a:pt x="2347913" y="626745"/>
                    <a:pt x="2324100" y="656273"/>
                  </a:cubicBezTo>
                  <a:moveTo>
                    <a:pt x="2763203" y="481012"/>
                  </a:moveTo>
                  <a:cubicBezTo>
                    <a:pt x="2724150" y="464820"/>
                    <a:pt x="2699385" y="452437"/>
                    <a:pt x="2687955" y="441960"/>
                  </a:cubicBezTo>
                  <a:cubicBezTo>
                    <a:pt x="2678430" y="432435"/>
                    <a:pt x="2673667" y="419100"/>
                    <a:pt x="2673667" y="401955"/>
                  </a:cubicBezTo>
                  <a:cubicBezTo>
                    <a:pt x="2673667" y="387668"/>
                    <a:pt x="2679383" y="373380"/>
                    <a:pt x="2693670" y="363855"/>
                  </a:cubicBezTo>
                  <a:cubicBezTo>
                    <a:pt x="2707958" y="354330"/>
                    <a:pt x="2724150" y="349568"/>
                    <a:pt x="2747963" y="349568"/>
                  </a:cubicBezTo>
                  <a:cubicBezTo>
                    <a:pt x="2768917" y="349568"/>
                    <a:pt x="2790825" y="353378"/>
                    <a:pt x="2811780" y="359093"/>
                  </a:cubicBezTo>
                  <a:cubicBezTo>
                    <a:pt x="2832735" y="364808"/>
                    <a:pt x="2851785" y="373380"/>
                    <a:pt x="2867025" y="384810"/>
                  </a:cubicBezTo>
                  <a:lnTo>
                    <a:pt x="2871788" y="388620"/>
                  </a:lnTo>
                  <a:lnTo>
                    <a:pt x="2871788" y="272415"/>
                  </a:lnTo>
                  <a:lnTo>
                    <a:pt x="2868930" y="271462"/>
                  </a:lnTo>
                  <a:cubicBezTo>
                    <a:pt x="2854642" y="265748"/>
                    <a:pt x="2835592" y="260033"/>
                    <a:pt x="2812733" y="255270"/>
                  </a:cubicBezTo>
                  <a:cubicBezTo>
                    <a:pt x="2789873" y="251460"/>
                    <a:pt x="2768917" y="249555"/>
                    <a:pt x="2751773" y="249555"/>
                  </a:cubicBezTo>
                  <a:cubicBezTo>
                    <a:pt x="2692717" y="249555"/>
                    <a:pt x="2644140" y="263843"/>
                    <a:pt x="2606040" y="295275"/>
                  </a:cubicBezTo>
                  <a:cubicBezTo>
                    <a:pt x="2567940" y="324803"/>
                    <a:pt x="2549842" y="364808"/>
                    <a:pt x="2549842" y="411480"/>
                  </a:cubicBezTo>
                  <a:cubicBezTo>
                    <a:pt x="2549842" y="436245"/>
                    <a:pt x="2553653" y="458152"/>
                    <a:pt x="2562225" y="476250"/>
                  </a:cubicBezTo>
                  <a:cubicBezTo>
                    <a:pt x="2570798" y="494348"/>
                    <a:pt x="2583180" y="511493"/>
                    <a:pt x="2600325" y="525780"/>
                  </a:cubicBezTo>
                  <a:cubicBezTo>
                    <a:pt x="2617470" y="539115"/>
                    <a:pt x="2642235" y="554355"/>
                    <a:pt x="2676525" y="568643"/>
                  </a:cubicBezTo>
                  <a:cubicBezTo>
                    <a:pt x="2705100" y="581025"/>
                    <a:pt x="2727008" y="590550"/>
                    <a:pt x="2740342" y="598170"/>
                  </a:cubicBezTo>
                  <a:cubicBezTo>
                    <a:pt x="2753678" y="605790"/>
                    <a:pt x="2762250" y="614363"/>
                    <a:pt x="2768917" y="621030"/>
                  </a:cubicBezTo>
                  <a:cubicBezTo>
                    <a:pt x="2773680" y="628650"/>
                    <a:pt x="2776538" y="638175"/>
                    <a:pt x="2776538" y="650558"/>
                  </a:cubicBezTo>
                  <a:cubicBezTo>
                    <a:pt x="2776538" y="685800"/>
                    <a:pt x="2749867" y="702945"/>
                    <a:pt x="2695575" y="702945"/>
                  </a:cubicBezTo>
                  <a:cubicBezTo>
                    <a:pt x="2674620" y="702945"/>
                    <a:pt x="2652713" y="699135"/>
                    <a:pt x="2626995" y="690563"/>
                  </a:cubicBezTo>
                  <a:cubicBezTo>
                    <a:pt x="2601278" y="681990"/>
                    <a:pt x="2577465" y="669608"/>
                    <a:pt x="2557463" y="655320"/>
                  </a:cubicBezTo>
                  <a:lnTo>
                    <a:pt x="2552700" y="651510"/>
                  </a:lnTo>
                  <a:lnTo>
                    <a:pt x="2552700" y="772477"/>
                  </a:lnTo>
                  <a:lnTo>
                    <a:pt x="2555558" y="773430"/>
                  </a:lnTo>
                  <a:cubicBezTo>
                    <a:pt x="2573655" y="782002"/>
                    <a:pt x="2595563" y="787718"/>
                    <a:pt x="2622233" y="794385"/>
                  </a:cubicBezTo>
                  <a:cubicBezTo>
                    <a:pt x="2648903" y="799148"/>
                    <a:pt x="2672715" y="802958"/>
                    <a:pt x="2693670" y="802958"/>
                  </a:cubicBezTo>
                  <a:cubicBezTo>
                    <a:pt x="2757488" y="802958"/>
                    <a:pt x="2809875" y="788670"/>
                    <a:pt x="2847023" y="757238"/>
                  </a:cubicBezTo>
                  <a:cubicBezTo>
                    <a:pt x="2885123" y="726758"/>
                    <a:pt x="2905125" y="687705"/>
                    <a:pt x="2905125" y="637223"/>
                  </a:cubicBezTo>
                  <a:cubicBezTo>
                    <a:pt x="2905125" y="601980"/>
                    <a:pt x="2895600" y="570548"/>
                    <a:pt x="2874645" y="546735"/>
                  </a:cubicBezTo>
                  <a:cubicBezTo>
                    <a:pt x="2847023" y="523875"/>
                    <a:pt x="2812733" y="500062"/>
                    <a:pt x="2763203" y="481012"/>
                  </a:cubicBezTo>
                  <a:moveTo>
                    <a:pt x="3231833" y="250508"/>
                  </a:moveTo>
                  <a:cubicBezTo>
                    <a:pt x="3145155" y="250508"/>
                    <a:pt x="3075623" y="276225"/>
                    <a:pt x="3027045" y="326708"/>
                  </a:cubicBezTo>
                  <a:cubicBezTo>
                    <a:pt x="2978467" y="377190"/>
                    <a:pt x="2953703" y="446723"/>
                    <a:pt x="2953703" y="534352"/>
                  </a:cubicBezTo>
                  <a:cubicBezTo>
                    <a:pt x="2953703" y="616268"/>
                    <a:pt x="2978467" y="682943"/>
                    <a:pt x="3026092" y="731520"/>
                  </a:cubicBezTo>
                  <a:cubicBezTo>
                    <a:pt x="3073717" y="779145"/>
                    <a:pt x="3138488" y="803910"/>
                    <a:pt x="3219450" y="803910"/>
                  </a:cubicBezTo>
                  <a:cubicBezTo>
                    <a:pt x="3304223" y="803910"/>
                    <a:pt x="3371850" y="778193"/>
                    <a:pt x="3420428" y="726758"/>
                  </a:cubicBezTo>
                  <a:cubicBezTo>
                    <a:pt x="3469958" y="675323"/>
                    <a:pt x="3493770" y="606743"/>
                    <a:pt x="3493770" y="521970"/>
                  </a:cubicBezTo>
                  <a:cubicBezTo>
                    <a:pt x="3493770" y="438150"/>
                    <a:pt x="3470910" y="371475"/>
                    <a:pt x="3424237" y="322898"/>
                  </a:cubicBezTo>
                  <a:cubicBezTo>
                    <a:pt x="3379470" y="274320"/>
                    <a:pt x="3313748" y="250508"/>
                    <a:pt x="3231833" y="250508"/>
                  </a:cubicBezTo>
                  <a:moveTo>
                    <a:pt x="3329940" y="656273"/>
                  </a:moveTo>
                  <a:cubicBezTo>
                    <a:pt x="3307080" y="685800"/>
                    <a:pt x="3270885" y="700088"/>
                    <a:pt x="3226117" y="700088"/>
                  </a:cubicBezTo>
                  <a:cubicBezTo>
                    <a:pt x="3180398" y="700088"/>
                    <a:pt x="3145155" y="685800"/>
                    <a:pt x="3119438" y="654368"/>
                  </a:cubicBezTo>
                  <a:cubicBezTo>
                    <a:pt x="3093720" y="624840"/>
                    <a:pt x="3081338" y="581977"/>
                    <a:pt x="3081338" y="527685"/>
                  </a:cubicBezTo>
                  <a:cubicBezTo>
                    <a:pt x="3081338" y="471487"/>
                    <a:pt x="3094673" y="428625"/>
                    <a:pt x="3119438" y="398145"/>
                  </a:cubicBezTo>
                  <a:cubicBezTo>
                    <a:pt x="3145155" y="367665"/>
                    <a:pt x="3180398" y="352425"/>
                    <a:pt x="3225165" y="352425"/>
                  </a:cubicBezTo>
                  <a:cubicBezTo>
                    <a:pt x="3268028" y="352425"/>
                    <a:pt x="3303270" y="366712"/>
                    <a:pt x="3328035" y="396240"/>
                  </a:cubicBezTo>
                  <a:cubicBezTo>
                    <a:pt x="3352800" y="425768"/>
                    <a:pt x="3366135" y="468630"/>
                    <a:pt x="3366135" y="524827"/>
                  </a:cubicBezTo>
                  <a:cubicBezTo>
                    <a:pt x="3366135" y="581977"/>
                    <a:pt x="3353753" y="626745"/>
                    <a:pt x="3329940" y="656273"/>
                  </a:cubicBezTo>
                  <a:moveTo>
                    <a:pt x="4155758" y="363855"/>
                  </a:moveTo>
                  <a:lnTo>
                    <a:pt x="4155758" y="261937"/>
                  </a:lnTo>
                  <a:lnTo>
                    <a:pt x="4030980" y="261937"/>
                  </a:lnTo>
                  <a:lnTo>
                    <a:pt x="4030980" y="105728"/>
                  </a:lnTo>
                  <a:lnTo>
                    <a:pt x="4027170" y="106680"/>
                  </a:lnTo>
                  <a:lnTo>
                    <a:pt x="3909060" y="141923"/>
                  </a:lnTo>
                  <a:lnTo>
                    <a:pt x="3906203" y="142875"/>
                  </a:lnTo>
                  <a:lnTo>
                    <a:pt x="3906203" y="261937"/>
                  </a:lnTo>
                  <a:lnTo>
                    <a:pt x="3719512" y="261937"/>
                  </a:lnTo>
                  <a:lnTo>
                    <a:pt x="3719512" y="195262"/>
                  </a:lnTo>
                  <a:cubicBezTo>
                    <a:pt x="3719512" y="164783"/>
                    <a:pt x="3727133" y="140970"/>
                    <a:pt x="3740467" y="125730"/>
                  </a:cubicBezTo>
                  <a:cubicBezTo>
                    <a:pt x="3753803" y="110490"/>
                    <a:pt x="3773805" y="102870"/>
                    <a:pt x="3798570" y="102870"/>
                  </a:cubicBezTo>
                  <a:cubicBezTo>
                    <a:pt x="3815715" y="102870"/>
                    <a:pt x="3833812" y="106680"/>
                    <a:pt x="3853815" y="115253"/>
                  </a:cubicBezTo>
                  <a:lnTo>
                    <a:pt x="3858578" y="118110"/>
                  </a:lnTo>
                  <a:lnTo>
                    <a:pt x="3858578" y="10478"/>
                  </a:lnTo>
                  <a:lnTo>
                    <a:pt x="3855720" y="9525"/>
                  </a:lnTo>
                  <a:cubicBezTo>
                    <a:pt x="3838575" y="3810"/>
                    <a:pt x="3815715" y="0"/>
                    <a:pt x="3786187" y="0"/>
                  </a:cubicBezTo>
                  <a:cubicBezTo>
                    <a:pt x="3749040" y="0"/>
                    <a:pt x="3716655" y="8572"/>
                    <a:pt x="3687128" y="22860"/>
                  </a:cubicBezTo>
                  <a:cubicBezTo>
                    <a:pt x="3657600" y="39053"/>
                    <a:pt x="3635692" y="60960"/>
                    <a:pt x="3619500" y="90488"/>
                  </a:cubicBezTo>
                  <a:cubicBezTo>
                    <a:pt x="3603308" y="119062"/>
                    <a:pt x="3594735" y="151448"/>
                    <a:pt x="3594735" y="188595"/>
                  </a:cubicBezTo>
                  <a:lnTo>
                    <a:pt x="3594735" y="261937"/>
                  </a:lnTo>
                  <a:lnTo>
                    <a:pt x="3508058" y="261937"/>
                  </a:lnTo>
                  <a:lnTo>
                    <a:pt x="3508058" y="362903"/>
                  </a:lnTo>
                  <a:lnTo>
                    <a:pt x="3594735" y="362903"/>
                  </a:lnTo>
                  <a:lnTo>
                    <a:pt x="3594735" y="789623"/>
                  </a:lnTo>
                  <a:lnTo>
                    <a:pt x="3719512" y="789623"/>
                  </a:lnTo>
                  <a:lnTo>
                    <a:pt x="3719512" y="363855"/>
                  </a:lnTo>
                  <a:lnTo>
                    <a:pt x="3906203" y="363855"/>
                  </a:lnTo>
                  <a:lnTo>
                    <a:pt x="3906203" y="635318"/>
                  </a:lnTo>
                  <a:cubicBezTo>
                    <a:pt x="3906203" y="746760"/>
                    <a:pt x="3958590" y="802958"/>
                    <a:pt x="4063365" y="802958"/>
                  </a:cubicBezTo>
                  <a:cubicBezTo>
                    <a:pt x="4080510" y="802958"/>
                    <a:pt x="4098608" y="800100"/>
                    <a:pt x="4115753" y="797243"/>
                  </a:cubicBezTo>
                  <a:cubicBezTo>
                    <a:pt x="4133850" y="793433"/>
                    <a:pt x="4147185" y="788670"/>
                    <a:pt x="4154805" y="784860"/>
                  </a:cubicBezTo>
                  <a:lnTo>
                    <a:pt x="4155758" y="783908"/>
                  </a:lnTo>
                  <a:lnTo>
                    <a:pt x="4155758" y="681990"/>
                  </a:lnTo>
                  <a:lnTo>
                    <a:pt x="4150995" y="685800"/>
                  </a:lnTo>
                  <a:cubicBezTo>
                    <a:pt x="4143375" y="690563"/>
                    <a:pt x="4136708" y="694373"/>
                    <a:pt x="4125278" y="697230"/>
                  </a:cubicBezTo>
                  <a:cubicBezTo>
                    <a:pt x="4115753" y="700088"/>
                    <a:pt x="4107180" y="701040"/>
                    <a:pt x="4100512" y="701040"/>
                  </a:cubicBezTo>
                  <a:cubicBezTo>
                    <a:pt x="4075748" y="701040"/>
                    <a:pt x="4058603" y="695325"/>
                    <a:pt x="4046220" y="681038"/>
                  </a:cubicBezTo>
                  <a:cubicBezTo>
                    <a:pt x="4034790" y="667702"/>
                    <a:pt x="4029075" y="645795"/>
                    <a:pt x="4029075" y="613410"/>
                  </a:cubicBezTo>
                  <a:lnTo>
                    <a:pt x="4029075" y="363855"/>
                  </a:lnTo>
                  <a:lnTo>
                    <a:pt x="4155758" y="363855"/>
                  </a:lnTo>
                  <a:close/>
                </a:path>
              </a:pathLst>
            </a:custGeom>
            <a:solidFill>
              <a:srgbClr val="737373"/>
            </a:solidFill>
            <a:ln w="9525" cap="flat">
              <a:noFill/>
              <a:prstDash val="solid"/>
              <a:miter/>
            </a:ln>
          </p:spPr>
          <p:txBody>
            <a:bodyPr rtlCol="0" anchor="ctr"/>
            <a:lstStyle/>
            <a:p>
              <a:endParaRPr lang="en-US" sz="1800"/>
            </a:p>
          </p:txBody>
        </p:sp>
        <p:sp>
          <p:nvSpPr>
            <p:cNvPr id="11" name="Freeform: Shape 10">
              <a:extLst>
                <a:ext uri="{FF2B5EF4-FFF2-40B4-BE49-F238E27FC236}">
                  <a16:creationId xmlns:a16="http://schemas.microsoft.com/office/drawing/2014/main" id="{FFEAC267-163C-4DCC-8381-D0CAC8DEC502}"/>
                </a:ext>
              </a:extLst>
            </p:cNvPr>
            <p:cNvSpPr/>
            <p:nvPr/>
          </p:nvSpPr>
          <p:spPr>
            <a:xfrm>
              <a:off x="7353301" y="-1897063"/>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F25022"/>
            </a:solidFill>
            <a:ln w="9525" cap="flat">
              <a:noFill/>
              <a:prstDash val="solid"/>
              <a:miter/>
            </a:ln>
          </p:spPr>
          <p:txBody>
            <a:bodyPr rtlCol="0" anchor="ctr"/>
            <a:lstStyle/>
            <a:p>
              <a:endParaRPr lang="en-US" sz="1800"/>
            </a:p>
          </p:txBody>
        </p:sp>
        <p:sp>
          <p:nvSpPr>
            <p:cNvPr id="13" name="Freeform: Shape 12">
              <a:extLst>
                <a:ext uri="{FF2B5EF4-FFF2-40B4-BE49-F238E27FC236}">
                  <a16:creationId xmlns:a16="http://schemas.microsoft.com/office/drawing/2014/main" id="{210C74F8-8AA7-4335-B883-92AC821E5BC6}"/>
                </a:ext>
              </a:extLst>
            </p:cNvPr>
            <p:cNvSpPr/>
            <p:nvPr/>
          </p:nvSpPr>
          <p:spPr>
            <a:xfrm>
              <a:off x="7998143" y="-1897063"/>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7FBA00"/>
            </a:solidFill>
            <a:ln w="9525" cap="flat">
              <a:noFill/>
              <a:prstDash val="solid"/>
              <a:miter/>
            </a:ln>
          </p:spPr>
          <p:txBody>
            <a:bodyPr rtlCol="0" anchor="ctr"/>
            <a:lstStyle/>
            <a:p>
              <a:endParaRPr lang="en-US" sz="1800"/>
            </a:p>
          </p:txBody>
        </p:sp>
        <p:sp>
          <p:nvSpPr>
            <p:cNvPr id="14" name="Freeform: Shape 13">
              <a:extLst>
                <a:ext uri="{FF2B5EF4-FFF2-40B4-BE49-F238E27FC236}">
                  <a16:creationId xmlns:a16="http://schemas.microsoft.com/office/drawing/2014/main" id="{10F6CD7D-FED7-4E94-B613-8858CD9EF9D5}"/>
                </a:ext>
              </a:extLst>
            </p:cNvPr>
            <p:cNvSpPr/>
            <p:nvPr/>
          </p:nvSpPr>
          <p:spPr>
            <a:xfrm>
              <a:off x="7353301" y="-1252221"/>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00A4EF"/>
            </a:solidFill>
            <a:ln w="9525" cap="flat">
              <a:noFill/>
              <a:prstDash val="solid"/>
              <a:miter/>
            </a:ln>
          </p:spPr>
          <p:txBody>
            <a:bodyPr rtlCol="0" anchor="ctr"/>
            <a:lstStyle/>
            <a:p>
              <a:endParaRPr lang="en-US" sz="1800"/>
            </a:p>
          </p:txBody>
        </p:sp>
        <p:sp>
          <p:nvSpPr>
            <p:cNvPr id="15" name="Freeform: Shape 14">
              <a:extLst>
                <a:ext uri="{FF2B5EF4-FFF2-40B4-BE49-F238E27FC236}">
                  <a16:creationId xmlns:a16="http://schemas.microsoft.com/office/drawing/2014/main" id="{84D0F63C-34B6-4893-AC74-41986002A339}"/>
                </a:ext>
              </a:extLst>
            </p:cNvPr>
            <p:cNvSpPr/>
            <p:nvPr/>
          </p:nvSpPr>
          <p:spPr>
            <a:xfrm>
              <a:off x="7998143" y="-1252221"/>
              <a:ext cx="581025" cy="581025"/>
            </a:xfrm>
            <a:custGeom>
              <a:avLst/>
              <a:gdLst>
                <a:gd name="connsiteX0" fmla="*/ 0 w 581025"/>
                <a:gd name="connsiteY0" fmla="*/ 0 h 581025"/>
                <a:gd name="connsiteX1" fmla="*/ 583883 w 581025"/>
                <a:gd name="connsiteY1" fmla="*/ 0 h 581025"/>
                <a:gd name="connsiteX2" fmla="*/ 583883 w 581025"/>
                <a:gd name="connsiteY2" fmla="*/ 583883 h 581025"/>
                <a:gd name="connsiteX3" fmla="*/ 0 w 581025"/>
                <a:gd name="connsiteY3" fmla="*/ 583883 h 581025"/>
              </a:gdLst>
              <a:ahLst/>
              <a:cxnLst>
                <a:cxn ang="0">
                  <a:pos x="connsiteX0" y="connsiteY0"/>
                </a:cxn>
                <a:cxn ang="0">
                  <a:pos x="connsiteX1" y="connsiteY1"/>
                </a:cxn>
                <a:cxn ang="0">
                  <a:pos x="connsiteX2" y="connsiteY2"/>
                </a:cxn>
                <a:cxn ang="0">
                  <a:pos x="connsiteX3" y="connsiteY3"/>
                </a:cxn>
              </a:cxnLst>
              <a:rect l="l" t="t" r="r" b="b"/>
              <a:pathLst>
                <a:path w="581025" h="581025">
                  <a:moveTo>
                    <a:pt x="0" y="0"/>
                  </a:moveTo>
                  <a:lnTo>
                    <a:pt x="583883" y="0"/>
                  </a:lnTo>
                  <a:lnTo>
                    <a:pt x="583883" y="583883"/>
                  </a:lnTo>
                  <a:lnTo>
                    <a:pt x="0" y="583883"/>
                  </a:lnTo>
                  <a:close/>
                </a:path>
              </a:pathLst>
            </a:custGeom>
            <a:solidFill>
              <a:srgbClr val="FFB900"/>
            </a:solidFill>
            <a:ln w="9525"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33942355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2" name="Title 1"/>
          <p:cNvSpPr>
            <a:spLocks noGrp="1"/>
          </p:cNvSpPr>
          <p:nvPr>
            <p:ph type="title"/>
          </p:nvPr>
        </p:nvSpPr>
        <p:spPr>
          <a:xfrm>
            <a:off x="563369" y="473236"/>
            <a:ext cx="11081177" cy="1020602"/>
          </a:xfrm>
        </p:spPr>
        <p:txBody>
          <a:bodyPr/>
          <a:lstStyle/>
          <a:p>
            <a:r>
              <a:rPr lang="en-US"/>
              <a:t>Click to edit Master title style</a:t>
            </a:r>
          </a:p>
        </p:txBody>
      </p:sp>
      <p:sp>
        <p:nvSpPr>
          <p:cNvPr id="4" name="Footer Placeholder 3"/>
          <p:cNvSpPr>
            <a:spLocks noGrp="1"/>
          </p:cNvSpPr>
          <p:nvPr>
            <p:ph type="ftr" sz="quarter" idx="11"/>
          </p:nvPr>
        </p:nvSpPr>
        <p:spPr>
          <a:xfrm>
            <a:off x="4038600" y="6492717"/>
            <a:ext cx="4114800" cy="182880"/>
          </a:xfrm>
          <a:prstGeom prst="rect">
            <a:avLst/>
          </a:prstGeom>
        </p:spPr>
        <p:txBody>
          <a:bodyPr/>
          <a:lstStyle/>
          <a:p>
            <a:r>
              <a:rPr lang="en-IN"/>
              <a:t>Microsoft Confidential</a:t>
            </a:r>
          </a:p>
        </p:txBody>
      </p:sp>
      <p:sp>
        <p:nvSpPr>
          <p:cNvPr id="6" name="Text Placeholder 5">
            <a:extLst>
              <a:ext uri="{FF2B5EF4-FFF2-40B4-BE49-F238E27FC236}">
                <a16:creationId xmlns:a16="http://schemas.microsoft.com/office/drawing/2014/main" id="{90511ECA-E42E-4E41-86BD-D4D827D05FA1}"/>
              </a:ext>
            </a:extLst>
          </p:cNvPr>
          <p:cNvSpPr>
            <a:spLocks noGrp="1"/>
          </p:cNvSpPr>
          <p:nvPr>
            <p:ph type="body" sz="quarter" idx="13" hasCustomPrompt="1"/>
          </p:nvPr>
        </p:nvSpPr>
        <p:spPr>
          <a:xfrm>
            <a:off x="563369" y="1222805"/>
            <a:ext cx="11081177" cy="457200"/>
          </a:xfrm>
        </p:spPr>
        <p:txBody>
          <a:bodyPr anchor="ctr"/>
          <a:lstStyle>
            <a:lvl1pPr marL="0" indent="0">
              <a:buNone/>
              <a:defRPr sz="2200">
                <a:latin typeface="+mj-lt"/>
              </a:defRPr>
            </a:lvl1pPr>
          </a:lstStyle>
          <a:p>
            <a:pPr lvl="0"/>
            <a:r>
              <a:rPr lang="en-US"/>
              <a:t>Subheading</a:t>
            </a:r>
          </a:p>
        </p:txBody>
      </p:sp>
      <p:sp>
        <p:nvSpPr>
          <p:cNvPr id="7" name="Slide Number Placeholder 5">
            <a:extLst>
              <a:ext uri="{FF2B5EF4-FFF2-40B4-BE49-F238E27FC236}">
                <a16:creationId xmlns:a16="http://schemas.microsoft.com/office/drawing/2014/main" id="{3668EBDF-6910-4128-87F9-14E83FC783AF}"/>
              </a:ext>
            </a:extLst>
          </p:cNvPr>
          <p:cNvSpPr>
            <a:spLocks noGrp="1"/>
          </p:cNvSpPr>
          <p:nvPr>
            <p:ph type="sldNum" sz="quarter" idx="12"/>
          </p:nvPr>
        </p:nvSpPr>
        <p:spPr>
          <a:xfrm>
            <a:off x="11734144" y="6401594"/>
            <a:ext cx="366667" cy="365125"/>
          </a:xfrm>
          <a:prstGeom prst="rect">
            <a:avLst/>
          </a:prstGeom>
        </p:spPr>
        <p:txBody>
          <a:bodyPr/>
          <a:lstStyle/>
          <a:p>
            <a:fld id="{7B76384A-BF72-4EC3-9EB1-950545506B9E}" type="slidenum">
              <a:rPr lang="en-IN" smtClean="0"/>
              <a:t>‹#›</a:t>
            </a:fld>
            <a:endParaRPr lang="en-IN"/>
          </a:p>
        </p:txBody>
      </p:sp>
    </p:spTree>
    <p:extLst>
      <p:ext uri="{BB962C8B-B14F-4D97-AF65-F5344CB8AC3E}">
        <p14:creationId xmlns:p14="http://schemas.microsoft.com/office/powerpoint/2010/main" val="80771697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 Dark-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73769" y="2002635"/>
            <a:ext cx="6070778" cy="2852737"/>
          </a:xfrm>
        </p:spPr>
        <p:txBody>
          <a:bodyPr anchor="ctr"/>
          <a:lstStyle>
            <a:lvl1pPr>
              <a:defRPr sz="3600">
                <a:solidFill>
                  <a:schemeClr val="accent3"/>
                </a:solidFill>
              </a:defRPr>
            </a:lvl1pPr>
          </a:lstStyle>
          <a:p>
            <a:r>
              <a:rPr lang="en-US"/>
              <a:t>Click to edit Master title style</a:t>
            </a:r>
          </a:p>
        </p:txBody>
      </p:sp>
      <p:pic>
        <p:nvPicPr>
          <p:cNvPr id="74" name="Picture 73">
            <a:extLst>
              <a:ext uri="{FF2B5EF4-FFF2-40B4-BE49-F238E27FC236}">
                <a16:creationId xmlns:a16="http://schemas.microsoft.com/office/drawing/2014/main" id="{25FB7173-36C9-4C5E-8A20-7A27AB9F9ED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2185" r="-3141" b="-1397"/>
          <a:stretch/>
        </p:blipFill>
        <p:spPr>
          <a:xfrm>
            <a:off x="0" y="-116114"/>
            <a:ext cx="3528884" cy="7061200"/>
          </a:xfrm>
          <a:prstGeom prst="rect">
            <a:avLst/>
          </a:prstGeom>
        </p:spPr>
      </p:pic>
    </p:spTree>
    <p:extLst>
      <p:ext uri="{BB962C8B-B14F-4D97-AF65-F5344CB8AC3E}">
        <p14:creationId xmlns:p14="http://schemas.microsoft.com/office/powerpoint/2010/main" val="210842639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Header White-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73769" y="2002635"/>
            <a:ext cx="6070778" cy="2852737"/>
          </a:xfrm>
        </p:spPr>
        <p:txBody>
          <a:bodyPr anchor="ctr"/>
          <a:lstStyle>
            <a:lvl1pPr>
              <a:defRPr sz="3600">
                <a:solidFill>
                  <a:schemeClr val="tx1"/>
                </a:solidFill>
              </a:defRPr>
            </a:lvl1pPr>
          </a:lstStyle>
          <a:p>
            <a:r>
              <a:rPr lang="en-US"/>
              <a:t>Click to edit Master title style</a:t>
            </a:r>
          </a:p>
        </p:txBody>
      </p:sp>
      <p:pic>
        <p:nvPicPr>
          <p:cNvPr id="144" name="Picture 143">
            <a:extLst>
              <a:ext uri="{FF2B5EF4-FFF2-40B4-BE49-F238E27FC236}">
                <a16:creationId xmlns:a16="http://schemas.microsoft.com/office/drawing/2014/main" id="{0394E794-0F10-4266-9308-5D306AF015E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2"/>
          <a:stretch/>
        </p:blipFill>
        <p:spPr>
          <a:xfrm>
            <a:off x="2" y="2223209"/>
            <a:ext cx="4659879" cy="4634792"/>
          </a:xfrm>
          <a:prstGeom prst="rect">
            <a:avLst/>
          </a:prstGeom>
        </p:spPr>
      </p:pic>
    </p:spTree>
    <p:extLst>
      <p:ext uri="{BB962C8B-B14F-4D97-AF65-F5344CB8AC3E}">
        <p14:creationId xmlns:p14="http://schemas.microsoft.com/office/powerpoint/2010/main" val="109525413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Header Dark-2">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3820" y="2002635"/>
            <a:ext cx="6983226" cy="2852737"/>
          </a:xfrm>
        </p:spPr>
        <p:txBody>
          <a:bodyPr anchor="ctr"/>
          <a:lstStyle>
            <a:lvl1pPr>
              <a:defRPr sz="3600">
                <a:solidFill>
                  <a:schemeClr val="accent3"/>
                </a:solidFill>
              </a:defRPr>
            </a:lvl1pPr>
          </a:lstStyle>
          <a:p>
            <a:r>
              <a:rPr lang="en-US"/>
              <a:t>Click to edit Master title style</a:t>
            </a:r>
          </a:p>
        </p:txBody>
      </p:sp>
      <p:pic>
        <p:nvPicPr>
          <p:cNvPr id="3" name="Graphic 2">
            <a:extLst>
              <a:ext uri="{FF2B5EF4-FFF2-40B4-BE49-F238E27FC236}">
                <a16:creationId xmlns:a16="http://schemas.microsoft.com/office/drawing/2014/main" id="{2A948CE4-0647-41F6-9B26-E3F7409C3BA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53450" y="0"/>
            <a:ext cx="4538552" cy="4576268"/>
          </a:xfrm>
          <a:prstGeom prst="rect">
            <a:avLst/>
          </a:prstGeom>
        </p:spPr>
      </p:pic>
    </p:spTree>
    <p:extLst>
      <p:ext uri="{BB962C8B-B14F-4D97-AF65-F5344CB8AC3E}">
        <p14:creationId xmlns:p14="http://schemas.microsoft.com/office/powerpoint/2010/main" val="112302811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Header White-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3820" y="2002635"/>
            <a:ext cx="6983226" cy="2852737"/>
          </a:xfrm>
        </p:spPr>
        <p:txBody>
          <a:bodyPr anchor="ctr"/>
          <a:lstStyle>
            <a:lvl1pPr>
              <a:defRPr sz="3600">
                <a:solidFill>
                  <a:schemeClr val="tx1"/>
                </a:solidFill>
              </a:defRPr>
            </a:lvl1pPr>
          </a:lstStyle>
          <a:p>
            <a:r>
              <a:rPr lang="en-US"/>
              <a:t>Click to edit Master title style</a:t>
            </a:r>
          </a:p>
        </p:txBody>
      </p:sp>
      <p:pic>
        <p:nvPicPr>
          <p:cNvPr id="3" name="Graphic 2">
            <a:extLst>
              <a:ext uri="{FF2B5EF4-FFF2-40B4-BE49-F238E27FC236}">
                <a16:creationId xmlns:a16="http://schemas.microsoft.com/office/drawing/2014/main" id="{2A948CE4-0647-41F6-9B26-E3F7409C3BA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53450" y="0"/>
            <a:ext cx="4538552" cy="4576268"/>
          </a:xfrm>
          <a:prstGeom prst="rect">
            <a:avLst/>
          </a:prstGeom>
        </p:spPr>
      </p:pic>
    </p:spTree>
    <p:extLst>
      <p:ext uri="{BB962C8B-B14F-4D97-AF65-F5344CB8AC3E}">
        <p14:creationId xmlns:p14="http://schemas.microsoft.com/office/powerpoint/2010/main" val="407319596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Header Dark-3">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73769" y="2002635"/>
            <a:ext cx="6070778" cy="2852737"/>
          </a:xfrm>
        </p:spPr>
        <p:txBody>
          <a:bodyPr anchor="ctr"/>
          <a:lstStyle>
            <a:lvl1pPr>
              <a:defRPr sz="3600">
                <a:solidFill>
                  <a:schemeClr val="accent3"/>
                </a:solidFill>
              </a:defRPr>
            </a:lvl1pPr>
          </a:lstStyle>
          <a:p>
            <a:r>
              <a:rPr lang="en-US"/>
              <a:t>Click to edit Master title style</a:t>
            </a:r>
          </a:p>
        </p:txBody>
      </p:sp>
      <p:grpSp>
        <p:nvGrpSpPr>
          <p:cNvPr id="380" name="Group 379">
            <a:extLst>
              <a:ext uri="{FF2B5EF4-FFF2-40B4-BE49-F238E27FC236}">
                <a16:creationId xmlns:a16="http://schemas.microsoft.com/office/drawing/2014/main" id="{7E49B46A-22C2-4AC1-AD1F-36F9D8D0C8B0}"/>
              </a:ext>
            </a:extLst>
          </p:cNvPr>
          <p:cNvGrpSpPr/>
          <p:nvPr userDrawn="1"/>
        </p:nvGrpSpPr>
        <p:grpSpPr>
          <a:xfrm>
            <a:off x="0" y="1912215"/>
            <a:ext cx="4958052" cy="4945786"/>
            <a:chOff x="-6227879" y="0"/>
            <a:chExt cx="6857422" cy="6857422"/>
          </a:xfrm>
        </p:grpSpPr>
        <p:sp>
          <p:nvSpPr>
            <p:cNvPr id="5" name="Freeform: Shape 4">
              <a:extLst>
                <a:ext uri="{FF2B5EF4-FFF2-40B4-BE49-F238E27FC236}">
                  <a16:creationId xmlns:a16="http://schemas.microsoft.com/office/drawing/2014/main" id="{AECF1235-FD31-411D-A9E9-16C95572DA7F}"/>
                </a:ext>
              </a:extLst>
            </p:cNvPr>
            <p:cNvSpPr/>
            <p:nvPr/>
          </p:nvSpPr>
          <p:spPr>
            <a:xfrm>
              <a:off x="-6227879"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6" name="Freeform: Shape 5">
              <a:extLst>
                <a:ext uri="{FF2B5EF4-FFF2-40B4-BE49-F238E27FC236}">
                  <a16:creationId xmlns:a16="http://schemas.microsoft.com/office/drawing/2014/main" id="{154B3451-C9C6-4E3D-8807-628F8074E630}"/>
                </a:ext>
              </a:extLst>
            </p:cNvPr>
            <p:cNvSpPr/>
            <p:nvPr/>
          </p:nvSpPr>
          <p:spPr>
            <a:xfrm>
              <a:off x="-6227879"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7" name="Freeform: Shape 6">
              <a:extLst>
                <a:ext uri="{FF2B5EF4-FFF2-40B4-BE49-F238E27FC236}">
                  <a16:creationId xmlns:a16="http://schemas.microsoft.com/office/drawing/2014/main" id="{69D79BD6-6E0D-42A8-AA89-BE4F7248DD23}"/>
                </a:ext>
              </a:extLst>
            </p:cNvPr>
            <p:cNvSpPr/>
            <p:nvPr/>
          </p:nvSpPr>
          <p:spPr>
            <a:xfrm>
              <a:off x="-4820329"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8" name="Freeform: Shape 7">
              <a:extLst>
                <a:ext uri="{FF2B5EF4-FFF2-40B4-BE49-F238E27FC236}">
                  <a16:creationId xmlns:a16="http://schemas.microsoft.com/office/drawing/2014/main" id="{8B3A2827-ECE1-424D-86A8-78C773D37EC6}"/>
                </a:ext>
              </a:extLst>
            </p:cNvPr>
            <p:cNvSpPr/>
            <p:nvPr/>
          </p:nvSpPr>
          <p:spPr>
            <a:xfrm>
              <a:off x="-4820329"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9" name="Freeform: Shape 8">
              <a:extLst>
                <a:ext uri="{FF2B5EF4-FFF2-40B4-BE49-F238E27FC236}">
                  <a16:creationId xmlns:a16="http://schemas.microsoft.com/office/drawing/2014/main" id="{14F9FFA4-E2C5-4C0D-B429-BDABDD0E2246}"/>
                </a:ext>
              </a:extLst>
            </p:cNvPr>
            <p:cNvSpPr/>
            <p:nvPr/>
          </p:nvSpPr>
          <p:spPr>
            <a:xfrm>
              <a:off x="-3412778"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0" name="Freeform: Shape 9">
              <a:extLst>
                <a:ext uri="{FF2B5EF4-FFF2-40B4-BE49-F238E27FC236}">
                  <a16:creationId xmlns:a16="http://schemas.microsoft.com/office/drawing/2014/main" id="{1C752D51-6B44-4AE9-92D6-74F0E7591D1C}"/>
                </a:ext>
              </a:extLst>
            </p:cNvPr>
            <p:cNvSpPr/>
            <p:nvPr/>
          </p:nvSpPr>
          <p:spPr>
            <a:xfrm>
              <a:off x="-3412778"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1" name="Freeform: Shape 10">
              <a:extLst>
                <a:ext uri="{FF2B5EF4-FFF2-40B4-BE49-F238E27FC236}">
                  <a16:creationId xmlns:a16="http://schemas.microsoft.com/office/drawing/2014/main" id="{98472D37-C4D8-408D-A04D-81A0D4EF9F99}"/>
                </a:ext>
              </a:extLst>
            </p:cNvPr>
            <p:cNvSpPr/>
            <p:nvPr/>
          </p:nvSpPr>
          <p:spPr>
            <a:xfrm>
              <a:off x="-2005228"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2" name="Freeform: Shape 11">
              <a:extLst>
                <a:ext uri="{FF2B5EF4-FFF2-40B4-BE49-F238E27FC236}">
                  <a16:creationId xmlns:a16="http://schemas.microsoft.com/office/drawing/2014/main" id="{91CB739F-7EB7-4846-8B51-F8920B7CF63B}"/>
                </a:ext>
              </a:extLst>
            </p:cNvPr>
            <p:cNvSpPr/>
            <p:nvPr/>
          </p:nvSpPr>
          <p:spPr>
            <a:xfrm>
              <a:off x="-2005228"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3" name="Freeform: Shape 12">
              <a:extLst>
                <a:ext uri="{FF2B5EF4-FFF2-40B4-BE49-F238E27FC236}">
                  <a16:creationId xmlns:a16="http://schemas.microsoft.com/office/drawing/2014/main" id="{2643152E-D9DB-4D48-8B74-27DEE2243BE1}"/>
                </a:ext>
              </a:extLst>
            </p:cNvPr>
            <p:cNvSpPr/>
            <p:nvPr/>
          </p:nvSpPr>
          <p:spPr>
            <a:xfrm>
              <a:off x="-597678" y="0"/>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4" name="Freeform: Shape 13">
              <a:extLst>
                <a:ext uri="{FF2B5EF4-FFF2-40B4-BE49-F238E27FC236}">
                  <a16:creationId xmlns:a16="http://schemas.microsoft.com/office/drawing/2014/main" id="{630715E3-2197-4DFD-A00A-7B762ED6856D}"/>
                </a:ext>
              </a:extLst>
            </p:cNvPr>
            <p:cNvSpPr/>
            <p:nvPr/>
          </p:nvSpPr>
          <p:spPr>
            <a:xfrm>
              <a:off x="-597678" y="0"/>
              <a:ext cx="1227221" cy="1227221"/>
            </a:xfrm>
            <a:custGeom>
              <a:avLst/>
              <a:gdLst>
                <a:gd name="connsiteX0" fmla="*/ 1227221 w 1227221"/>
                <a:gd name="connsiteY0" fmla="*/ 613611 h 1227221"/>
                <a:gd name="connsiteX1" fmla="*/ 613610 w 1227221"/>
                <a:gd name="connsiteY1" fmla="*/ 1227221 h 1227221"/>
                <a:gd name="connsiteX2" fmla="*/ 0 w 1227221"/>
                <a:gd name="connsiteY2" fmla="*/ 613611 h 1227221"/>
                <a:gd name="connsiteX3" fmla="*/ 613610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0" y="1227221"/>
                  </a:cubicBezTo>
                  <a:cubicBezTo>
                    <a:pt x="274723" y="1227221"/>
                    <a:pt x="0" y="952498"/>
                    <a:pt x="0" y="613611"/>
                  </a:cubicBezTo>
                  <a:cubicBezTo>
                    <a:pt x="0" y="274723"/>
                    <a:pt x="274723" y="0"/>
                    <a:pt x="613610" y="0"/>
                  </a:cubicBezTo>
                  <a:cubicBezTo>
                    <a:pt x="952498" y="0"/>
                    <a:pt x="1227221" y="274723"/>
                    <a:pt x="1227221" y="613611"/>
                  </a:cubicBezTo>
                  <a:close/>
                </a:path>
              </a:pathLst>
            </a:custGeom>
            <a:solidFill>
              <a:srgbClr val="0078D4"/>
            </a:solidFill>
            <a:ln w="7219" cap="flat">
              <a:noFill/>
              <a:prstDash val="solid"/>
              <a:miter/>
            </a:ln>
          </p:spPr>
          <p:txBody>
            <a:bodyPr rtlCol="0" anchor="ctr"/>
            <a:lstStyle/>
            <a:p>
              <a:endParaRPr lang="en-US" sz="1800"/>
            </a:p>
          </p:txBody>
        </p:sp>
        <p:sp>
          <p:nvSpPr>
            <p:cNvPr id="15" name="Freeform: Shape 14">
              <a:extLst>
                <a:ext uri="{FF2B5EF4-FFF2-40B4-BE49-F238E27FC236}">
                  <a16:creationId xmlns:a16="http://schemas.microsoft.com/office/drawing/2014/main" id="{D52BA8B6-7A7D-4BB6-BCD5-B4691D8FC673}"/>
                </a:ext>
              </a:extLst>
            </p:cNvPr>
            <p:cNvSpPr/>
            <p:nvPr/>
          </p:nvSpPr>
          <p:spPr>
            <a:xfrm>
              <a:off x="-6227879"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6" name="Freeform: Shape 15">
              <a:extLst>
                <a:ext uri="{FF2B5EF4-FFF2-40B4-BE49-F238E27FC236}">
                  <a16:creationId xmlns:a16="http://schemas.microsoft.com/office/drawing/2014/main" id="{9B2D0F37-8CF0-493E-BDA2-7F6502179636}"/>
                </a:ext>
              </a:extLst>
            </p:cNvPr>
            <p:cNvSpPr/>
            <p:nvPr/>
          </p:nvSpPr>
          <p:spPr>
            <a:xfrm>
              <a:off x="-6227879"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2983"/>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7" name="Freeform: Shape 16">
              <a:extLst>
                <a:ext uri="{FF2B5EF4-FFF2-40B4-BE49-F238E27FC236}">
                  <a16:creationId xmlns:a16="http://schemas.microsoft.com/office/drawing/2014/main" id="{160135A3-D45D-414B-A102-17DBC03EF050}"/>
                </a:ext>
              </a:extLst>
            </p:cNvPr>
            <p:cNvSpPr/>
            <p:nvPr/>
          </p:nvSpPr>
          <p:spPr>
            <a:xfrm>
              <a:off x="-4820329"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8" name="Freeform: Shape 17">
              <a:extLst>
                <a:ext uri="{FF2B5EF4-FFF2-40B4-BE49-F238E27FC236}">
                  <a16:creationId xmlns:a16="http://schemas.microsoft.com/office/drawing/2014/main" id="{6972B81C-E47E-4490-9C6F-FE065A8204F1}"/>
                </a:ext>
              </a:extLst>
            </p:cNvPr>
            <p:cNvSpPr/>
            <p:nvPr/>
          </p:nvSpPr>
          <p:spPr>
            <a:xfrm>
              <a:off x="-4820329"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9" name="Freeform: Shape 18">
              <a:extLst>
                <a:ext uri="{FF2B5EF4-FFF2-40B4-BE49-F238E27FC236}">
                  <a16:creationId xmlns:a16="http://schemas.microsoft.com/office/drawing/2014/main" id="{3D29C863-36EB-4156-AFD5-9203B1D9EFAC}"/>
                </a:ext>
              </a:extLst>
            </p:cNvPr>
            <p:cNvSpPr/>
            <p:nvPr/>
          </p:nvSpPr>
          <p:spPr>
            <a:xfrm>
              <a:off x="-3412778"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0" name="Freeform: Shape 19">
              <a:extLst>
                <a:ext uri="{FF2B5EF4-FFF2-40B4-BE49-F238E27FC236}">
                  <a16:creationId xmlns:a16="http://schemas.microsoft.com/office/drawing/2014/main" id="{36D4729C-D247-46E9-8C9C-FCE0C0A0C65B}"/>
                </a:ext>
              </a:extLst>
            </p:cNvPr>
            <p:cNvSpPr/>
            <p:nvPr/>
          </p:nvSpPr>
          <p:spPr>
            <a:xfrm>
              <a:off x="-3412778"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1" name="Freeform: Shape 20">
              <a:extLst>
                <a:ext uri="{FF2B5EF4-FFF2-40B4-BE49-F238E27FC236}">
                  <a16:creationId xmlns:a16="http://schemas.microsoft.com/office/drawing/2014/main" id="{9976A526-C529-4988-B2CF-F2AB9548570D}"/>
                </a:ext>
              </a:extLst>
            </p:cNvPr>
            <p:cNvSpPr/>
            <p:nvPr/>
          </p:nvSpPr>
          <p:spPr>
            <a:xfrm>
              <a:off x="-2005228"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2" name="Freeform: Shape 21">
              <a:extLst>
                <a:ext uri="{FF2B5EF4-FFF2-40B4-BE49-F238E27FC236}">
                  <a16:creationId xmlns:a16="http://schemas.microsoft.com/office/drawing/2014/main" id="{85062E70-AD5F-4EFC-B0D8-0C9095F4B18A}"/>
                </a:ext>
              </a:extLst>
            </p:cNvPr>
            <p:cNvSpPr/>
            <p:nvPr/>
          </p:nvSpPr>
          <p:spPr>
            <a:xfrm>
              <a:off x="-2005228" y="1407550"/>
              <a:ext cx="1227221" cy="1227221"/>
            </a:xfrm>
            <a:custGeom>
              <a:avLst/>
              <a:gdLst>
                <a:gd name="connsiteX0" fmla="*/ 1227221 w 1227221"/>
                <a:gd name="connsiteY0" fmla="*/ 613611 h 1227221"/>
                <a:gd name="connsiteX1" fmla="*/ 613611 w 1227221"/>
                <a:gd name="connsiteY1" fmla="*/ 1227221 h 1227221"/>
                <a:gd name="connsiteX2" fmla="*/ 0 w 1227221"/>
                <a:gd name="connsiteY2" fmla="*/ 613611 h 1227221"/>
                <a:gd name="connsiteX3" fmla="*/ 613611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1" y="1227221"/>
                  </a:cubicBezTo>
                  <a:cubicBezTo>
                    <a:pt x="274723" y="1227221"/>
                    <a:pt x="0" y="952498"/>
                    <a:pt x="0" y="613611"/>
                  </a:cubicBezTo>
                  <a:cubicBezTo>
                    <a:pt x="0" y="274723"/>
                    <a:pt x="274723" y="0"/>
                    <a:pt x="613611" y="0"/>
                  </a:cubicBezTo>
                  <a:cubicBezTo>
                    <a:pt x="952498" y="0"/>
                    <a:pt x="1227221" y="274723"/>
                    <a:pt x="1227221" y="613611"/>
                  </a:cubicBezTo>
                  <a:close/>
                </a:path>
              </a:pathLst>
            </a:custGeom>
            <a:solidFill>
              <a:srgbClr val="0078D4"/>
            </a:solidFill>
            <a:ln w="7219" cap="flat">
              <a:noFill/>
              <a:prstDash val="solid"/>
              <a:miter/>
            </a:ln>
          </p:spPr>
          <p:txBody>
            <a:bodyPr rtlCol="0" anchor="ctr"/>
            <a:lstStyle/>
            <a:p>
              <a:endParaRPr lang="en-US" sz="1800"/>
            </a:p>
          </p:txBody>
        </p:sp>
        <p:sp>
          <p:nvSpPr>
            <p:cNvPr id="23" name="Freeform: Shape 22">
              <a:extLst>
                <a:ext uri="{FF2B5EF4-FFF2-40B4-BE49-F238E27FC236}">
                  <a16:creationId xmlns:a16="http://schemas.microsoft.com/office/drawing/2014/main" id="{663C171D-686E-4239-B071-B91E8141B69D}"/>
                </a:ext>
              </a:extLst>
            </p:cNvPr>
            <p:cNvSpPr/>
            <p:nvPr/>
          </p:nvSpPr>
          <p:spPr>
            <a:xfrm>
              <a:off x="-597678" y="1407550"/>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4" name="Freeform: Shape 23">
              <a:extLst>
                <a:ext uri="{FF2B5EF4-FFF2-40B4-BE49-F238E27FC236}">
                  <a16:creationId xmlns:a16="http://schemas.microsoft.com/office/drawing/2014/main" id="{41182ED5-7747-4EB6-B778-EECAF850F6D3}"/>
                </a:ext>
              </a:extLst>
            </p:cNvPr>
            <p:cNvSpPr/>
            <p:nvPr/>
          </p:nvSpPr>
          <p:spPr>
            <a:xfrm>
              <a:off x="-597678"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5" name="Freeform: Shape 24">
              <a:extLst>
                <a:ext uri="{FF2B5EF4-FFF2-40B4-BE49-F238E27FC236}">
                  <a16:creationId xmlns:a16="http://schemas.microsoft.com/office/drawing/2014/main" id="{55E200E7-E0FC-4E98-9D58-8823BCC3D47B}"/>
                </a:ext>
              </a:extLst>
            </p:cNvPr>
            <p:cNvSpPr/>
            <p:nvPr/>
          </p:nvSpPr>
          <p:spPr>
            <a:xfrm>
              <a:off x="-6227879"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6" name="Freeform: Shape 25">
              <a:extLst>
                <a:ext uri="{FF2B5EF4-FFF2-40B4-BE49-F238E27FC236}">
                  <a16:creationId xmlns:a16="http://schemas.microsoft.com/office/drawing/2014/main" id="{E7CD5125-01C4-4318-A36F-F11FE426FF77}"/>
                </a:ext>
              </a:extLst>
            </p:cNvPr>
            <p:cNvSpPr/>
            <p:nvPr/>
          </p:nvSpPr>
          <p:spPr>
            <a:xfrm>
              <a:off x="-6227879"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7" name="Freeform: Shape 26">
              <a:extLst>
                <a:ext uri="{FF2B5EF4-FFF2-40B4-BE49-F238E27FC236}">
                  <a16:creationId xmlns:a16="http://schemas.microsoft.com/office/drawing/2014/main" id="{A7C14839-A7B0-4623-9E37-DEED89FF5132}"/>
                </a:ext>
              </a:extLst>
            </p:cNvPr>
            <p:cNvSpPr/>
            <p:nvPr/>
          </p:nvSpPr>
          <p:spPr>
            <a:xfrm>
              <a:off x="-4820329"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8" name="Freeform: Shape 27">
              <a:extLst>
                <a:ext uri="{FF2B5EF4-FFF2-40B4-BE49-F238E27FC236}">
                  <a16:creationId xmlns:a16="http://schemas.microsoft.com/office/drawing/2014/main" id="{B7FDBAB5-40F9-4D75-BF2D-BBFD912B4D67}"/>
                </a:ext>
              </a:extLst>
            </p:cNvPr>
            <p:cNvSpPr/>
            <p:nvPr/>
          </p:nvSpPr>
          <p:spPr>
            <a:xfrm>
              <a:off x="-4820329"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 name="Freeform: Shape 28">
              <a:extLst>
                <a:ext uri="{FF2B5EF4-FFF2-40B4-BE49-F238E27FC236}">
                  <a16:creationId xmlns:a16="http://schemas.microsoft.com/office/drawing/2014/main" id="{E5003137-264A-4CFB-A862-CF6D5A72809C}"/>
                </a:ext>
              </a:extLst>
            </p:cNvPr>
            <p:cNvSpPr/>
            <p:nvPr/>
          </p:nvSpPr>
          <p:spPr>
            <a:xfrm>
              <a:off x="-3412778"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 name="Freeform: Shape 29">
              <a:extLst>
                <a:ext uri="{FF2B5EF4-FFF2-40B4-BE49-F238E27FC236}">
                  <a16:creationId xmlns:a16="http://schemas.microsoft.com/office/drawing/2014/main" id="{24CB3B9D-A7E7-4421-AACD-AB16134D92AC}"/>
                </a:ext>
              </a:extLst>
            </p:cNvPr>
            <p:cNvSpPr/>
            <p:nvPr/>
          </p:nvSpPr>
          <p:spPr>
            <a:xfrm>
              <a:off x="-341277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1" name="Freeform: Shape 30">
              <a:extLst>
                <a:ext uri="{FF2B5EF4-FFF2-40B4-BE49-F238E27FC236}">
                  <a16:creationId xmlns:a16="http://schemas.microsoft.com/office/drawing/2014/main" id="{EBBE447C-5EF9-4E1C-9470-8DAA1CB7A96F}"/>
                </a:ext>
              </a:extLst>
            </p:cNvPr>
            <p:cNvSpPr/>
            <p:nvPr/>
          </p:nvSpPr>
          <p:spPr>
            <a:xfrm>
              <a:off x="-2005228"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88" name="Freeform: Shape 287">
              <a:extLst>
                <a:ext uri="{FF2B5EF4-FFF2-40B4-BE49-F238E27FC236}">
                  <a16:creationId xmlns:a16="http://schemas.microsoft.com/office/drawing/2014/main" id="{7D1737C4-55CF-4E77-B03D-B95E631BA048}"/>
                </a:ext>
              </a:extLst>
            </p:cNvPr>
            <p:cNvSpPr/>
            <p:nvPr/>
          </p:nvSpPr>
          <p:spPr>
            <a:xfrm>
              <a:off x="-200522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89" name="Freeform: Shape 288">
              <a:extLst>
                <a:ext uri="{FF2B5EF4-FFF2-40B4-BE49-F238E27FC236}">
                  <a16:creationId xmlns:a16="http://schemas.microsoft.com/office/drawing/2014/main" id="{14FD5F79-C146-4E3B-B1BA-BE50FB0AEA72}"/>
                </a:ext>
              </a:extLst>
            </p:cNvPr>
            <p:cNvSpPr/>
            <p:nvPr/>
          </p:nvSpPr>
          <p:spPr>
            <a:xfrm>
              <a:off x="-597678" y="281510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0" name="Freeform: Shape 289">
              <a:extLst>
                <a:ext uri="{FF2B5EF4-FFF2-40B4-BE49-F238E27FC236}">
                  <a16:creationId xmlns:a16="http://schemas.microsoft.com/office/drawing/2014/main" id="{12688EF7-081F-47AD-965D-6B3158D146F5}"/>
                </a:ext>
              </a:extLst>
            </p:cNvPr>
            <p:cNvSpPr/>
            <p:nvPr/>
          </p:nvSpPr>
          <p:spPr>
            <a:xfrm>
              <a:off x="-59767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1" name="Freeform: Shape 290">
              <a:extLst>
                <a:ext uri="{FF2B5EF4-FFF2-40B4-BE49-F238E27FC236}">
                  <a16:creationId xmlns:a16="http://schemas.microsoft.com/office/drawing/2014/main" id="{C53F2DB1-8C8C-444F-8BCA-8D98DF0E25F9}"/>
                </a:ext>
              </a:extLst>
            </p:cNvPr>
            <p:cNvSpPr/>
            <p:nvPr/>
          </p:nvSpPr>
          <p:spPr>
            <a:xfrm>
              <a:off x="-6227879"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2" name="Freeform: Shape 291">
              <a:extLst>
                <a:ext uri="{FF2B5EF4-FFF2-40B4-BE49-F238E27FC236}">
                  <a16:creationId xmlns:a16="http://schemas.microsoft.com/office/drawing/2014/main" id="{470630C6-0E3F-4223-8B89-50CDE4F59709}"/>
                </a:ext>
              </a:extLst>
            </p:cNvPr>
            <p:cNvSpPr/>
            <p:nvPr/>
          </p:nvSpPr>
          <p:spPr>
            <a:xfrm>
              <a:off x="-6227879" y="4222651"/>
              <a:ext cx="1227221" cy="1227221"/>
            </a:xfrm>
            <a:custGeom>
              <a:avLst/>
              <a:gdLst>
                <a:gd name="connsiteX0" fmla="*/ 1227221 w 1227221"/>
                <a:gd name="connsiteY0" fmla="*/ 613611 h 1227221"/>
                <a:gd name="connsiteX1" fmla="*/ 613611 w 1227221"/>
                <a:gd name="connsiteY1" fmla="*/ 1227221 h 1227221"/>
                <a:gd name="connsiteX2" fmla="*/ 0 w 1227221"/>
                <a:gd name="connsiteY2" fmla="*/ 613611 h 1227221"/>
                <a:gd name="connsiteX3" fmla="*/ 613611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1" y="1227221"/>
                  </a:cubicBezTo>
                  <a:cubicBezTo>
                    <a:pt x="274723" y="1227221"/>
                    <a:pt x="0" y="952498"/>
                    <a:pt x="0" y="613611"/>
                  </a:cubicBezTo>
                  <a:cubicBezTo>
                    <a:pt x="0" y="274723"/>
                    <a:pt x="274723" y="0"/>
                    <a:pt x="613611" y="0"/>
                  </a:cubicBezTo>
                  <a:cubicBezTo>
                    <a:pt x="952498" y="0"/>
                    <a:pt x="1227221" y="274723"/>
                    <a:pt x="1227221" y="613611"/>
                  </a:cubicBezTo>
                  <a:close/>
                </a:path>
              </a:pathLst>
            </a:custGeom>
            <a:solidFill>
              <a:srgbClr val="50E6FF"/>
            </a:solidFill>
            <a:ln w="7219" cap="flat">
              <a:noFill/>
              <a:prstDash val="solid"/>
              <a:miter/>
            </a:ln>
          </p:spPr>
          <p:txBody>
            <a:bodyPr rtlCol="0" anchor="ctr"/>
            <a:lstStyle/>
            <a:p>
              <a:endParaRPr lang="en-US" sz="1800"/>
            </a:p>
          </p:txBody>
        </p:sp>
        <p:sp>
          <p:nvSpPr>
            <p:cNvPr id="293" name="Freeform: Shape 292">
              <a:extLst>
                <a:ext uri="{FF2B5EF4-FFF2-40B4-BE49-F238E27FC236}">
                  <a16:creationId xmlns:a16="http://schemas.microsoft.com/office/drawing/2014/main" id="{86A20C54-DB24-43A3-8DE9-211DBC27A889}"/>
                </a:ext>
              </a:extLst>
            </p:cNvPr>
            <p:cNvSpPr/>
            <p:nvPr/>
          </p:nvSpPr>
          <p:spPr>
            <a:xfrm>
              <a:off x="-4820329"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4" name="Freeform: Shape 293">
              <a:extLst>
                <a:ext uri="{FF2B5EF4-FFF2-40B4-BE49-F238E27FC236}">
                  <a16:creationId xmlns:a16="http://schemas.microsoft.com/office/drawing/2014/main" id="{293A437D-ADCA-4AF2-B567-A92D622C6CD9}"/>
                </a:ext>
              </a:extLst>
            </p:cNvPr>
            <p:cNvSpPr/>
            <p:nvPr/>
          </p:nvSpPr>
          <p:spPr>
            <a:xfrm>
              <a:off x="-4820329"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5" name="Freeform: Shape 294">
              <a:extLst>
                <a:ext uri="{FF2B5EF4-FFF2-40B4-BE49-F238E27FC236}">
                  <a16:creationId xmlns:a16="http://schemas.microsoft.com/office/drawing/2014/main" id="{3DD24260-019F-4063-8C13-DF891912BB72}"/>
                </a:ext>
              </a:extLst>
            </p:cNvPr>
            <p:cNvSpPr/>
            <p:nvPr/>
          </p:nvSpPr>
          <p:spPr>
            <a:xfrm>
              <a:off x="-3412778"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6" name="Freeform: Shape 295">
              <a:extLst>
                <a:ext uri="{FF2B5EF4-FFF2-40B4-BE49-F238E27FC236}">
                  <a16:creationId xmlns:a16="http://schemas.microsoft.com/office/drawing/2014/main" id="{B42A1882-F1A5-4B03-92F7-223F64352643}"/>
                </a:ext>
              </a:extLst>
            </p:cNvPr>
            <p:cNvSpPr/>
            <p:nvPr/>
          </p:nvSpPr>
          <p:spPr>
            <a:xfrm>
              <a:off x="-341277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7" name="Freeform: Shape 296">
              <a:extLst>
                <a:ext uri="{FF2B5EF4-FFF2-40B4-BE49-F238E27FC236}">
                  <a16:creationId xmlns:a16="http://schemas.microsoft.com/office/drawing/2014/main" id="{53D12CA3-5437-4FDB-B63C-6E605D7B8935}"/>
                </a:ext>
              </a:extLst>
            </p:cNvPr>
            <p:cNvSpPr/>
            <p:nvPr/>
          </p:nvSpPr>
          <p:spPr>
            <a:xfrm>
              <a:off x="-2005228"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8" name="Freeform: Shape 297">
              <a:extLst>
                <a:ext uri="{FF2B5EF4-FFF2-40B4-BE49-F238E27FC236}">
                  <a16:creationId xmlns:a16="http://schemas.microsoft.com/office/drawing/2014/main" id="{93CD0616-ED72-4CF5-AD82-85BB712289E8}"/>
                </a:ext>
              </a:extLst>
            </p:cNvPr>
            <p:cNvSpPr/>
            <p:nvPr/>
          </p:nvSpPr>
          <p:spPr>
            <a:xfrm>
              <a:off x="-200522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9" name="Freeform: Shape 298">
              <a:extLst>
                <a:ext uri="{FF2B5EF4-FFF2-40B4-BE49-F238E27FC236}">
                  <a16:creationId xmlns:a16="http://schemas.microsoft.com/office/drawing/2014/main" id="{90CDB697-4143-42DA-9699-CB2720679FAC}"/>
                </a:ext>
              </a:extLst>
            </p:cNvPr>
            <p:cNvSpPr/>
            <p:nvPr/>
          </p:nvSpPr>
          <p:spPr>
            <a:xfrm>
              <a:off x="-597678" y="422265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0" name="Freeform: Shape 299">
              <a:extLst>
                <a:ext uri="{FF2B5EF4-FFF2-40B4-BE49-F238E27FC236}">
                  <a16:creationId xmlns:a16="http://schemas.microsoft.com/office/drawing/2014/main" id="{B98144DE-6AB2-4933-994C-9686FCDFA2C3}"/>
                </a:ext>
              </a:extLst>
            </p:cNvPr>
            <p:cNvSpPr/>
            <p:nvPr/>
          </p:nvSpPr>
          <p:spPr>
            <a:xfrm>
              <a:off x="-59767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1" name="Freeform: Shape 300">
              <a:extLst>
                <a:ext uri="{FF2B5EF4-FFF2-40B4-BE49-F238E27FC236}">
                  <a16:creationId xmlns:a16="http://schemas.microsoft.com/office/drawing/2014/main" id="{79484A96-CC9A-4FB6-B5D5-CC321C37B311}"/>
                </a:ext>
              </a:extLst>
            </p:cNvPr>
            <p:cNvSpPr/>
            <p:nvPr/>
          </p:nvSpPr>
          <p:spPr>
            <a:xfrm>
              <a:off x="-6227879"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2" name="Freeform: Shape 301">
              <a:extLst>
                <a:ext uri="{FF2B5EF4-FFF2-40B4-BE49-F238E27FC236}">
                  <a16:creationId xmlns:a16="http://schemas.microsoft.com/office/drawing/2014/main" id="{19F6E2F0-8187-4210-8799-61C93A0AF63B}"/>
                </a:ext>
              </a:extLst>
            </p:cNvPr>
            <p:cNvSpPr/>
            <p:nvPr/>
          </p:nvSpPr>
          <p:spPr>
            <a:xfrm>
              <a:off x="-6227879"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2983"/>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3" name="Freeform: Shape 302">
              <a:extLst>
                <a:ext uri="{FF2B5EF4-FFF2-40B4-BE49-F238E27FC236}">
                  <a16:creationId xmlns:a16="http://schemas.microsoft.com/office/drawing/2014/main" id="{8F821E91-2119-46E5-87CB-7AD5144AC9C7}"/>
                </a:ext>
              </a:extLst>
            </p:cNvPr>
            <p:cNvSpPr/>
            <p:nvPr/>
          </p:nvSpPr>
          <p:spPr>
            <a:xfrm>
              <a:off x="-4820329"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4" name="Freeform: Shape 303">
              <a:extLst>
                <a:ext uri="{FF2B5EF4-FFF2-40B4-BE49-F238E27FC236}">
                  <a16:creationId xmlns:a16="http://schemas.microsoft.com/office/drawing/2014/main" id="{35CB957A-86AD-4999-AA6C-23114E27DB77}"/>
                </a:ext>
              </a:extLst>
            </p:cNvPr>
            <p:cNvSpPr/>
            <p:nvPr/>
          </p:nvSpPr>
          <p:spPr>
            <a:xfrm>
              <a:off x="-4820329" y="5630201"/>
              <a:ext cx="1227221" cy="1227221"/>
            </a:xfrm>
            <a:custGeom>
              <a:avLst/>
              <a:gdLst>
                <a:gd name="connsiteX0" fmla="*/ 1227221 w 1227221"/>
                <a:gd name="connsiteY0" fmla="*/ 613610 h 1227221"/>
                <a:gd name="connsiteX1" fmla="*/ 613611 w 1227221"/>
                <a:gd name="connsiteY1" fmla="*/ 1227221 h 1227221"/>
                <a:gd name="connsiteX2" fmla="*/ 0 w 1227221"/>
                <a:gd name="connsiteY2" fmla="*/ 613610 h 1227221"/>
                <a:gd name="connsiteX3" fmla="*/ 613611 w 1227221"/>
                <a:gd name="connsiteY3" fmla="*/ 0 h 1227221"/>
                <a:gd name="connsiteX4" fmla="*/ 1227221 w 1227221"/>
                <a:gd name="connsiteY4" fmla="*/ 613610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0"/>
                  </a:moveTo>
                  <a:cubicBezTo>
                    <a:pt x="1227221" y="952498"/>
                    <a:pt x="952498" y="1227221"/>
                    <a:pt x="613611" y="1227221"/>
                  </a:cubicBezTo>
                  <a:cubicBezTo>
                    <a:pt x="274723" y="1227221"/>
                    <a:pt x="0" y="952498"/>
                    <a:pt x="0" y="613610"/>
                  </a:cubicBezTo>
                  <a:cubicBezTo>
                    <a:pt x="0" y="274723"/>
                    <a:pt x="274723" y="0"/>
                    <a:pt x="613611" y="0"/>
                  </a:cubicBezTo>
                  <a:cubicBezTo>
                    <a:pt x="952498" y="0"/>
                    <a:pt x="1227221" y="274723"/>
                    <a:pt x="1227221" y="613610"/>
                  </a:cubicBezTo>
                  <a:close/>
                </a:path>
              </a:pathLst>
            </a:custGeom>
            <a:solidFill>
              <a:srgbClr val="0078D4"/>
            </a:solidFill>
            <a:ln w="7219" cap="flat">
              <a:noFill/>
              <a:prstDash val="solid"/>
              <a:miter/>
            </a:ln>
          </p:spPr>
          <p:txBody>
            <a:bodyPr rtlCol="0" anchor="ctr"/>
            <a:lstStyle/>
            <a:p>
              <a:endParaRPr lang="en-US" sz="1800"/>
            </a:p>
          </p:txBody>
        </p:sp>
        <p:sp>
          <p:nvSpPr>
            <p:cNvPr id="305" name="Freeform: Shape 304">
              <a:extLst>
                <a:ext uri="{FF2B5EF4-FFF2-40B4-BE49-F238E27FC236}">
                  <a16:creationId xmlns:a16="http://schemas.microsoft.com/office/drawing/2014/main" id="{8E12B4BE-F042-4FA3-B3C5-552EF9B54774}"/>
                </a:ext>
              </a:extLst>
            </p:cNvPr>
            <p:cNvSpPr/>
            <p:nvPr/>
          </p:nvSpPr>
          <p:spPr>
            <a:xfrm>
              <a:off x="-3412778"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6" name="Freeform: Shape 305">
              <a:extLst>
                <a:ext uri="{FF2B5EF4-FFF2-40B4-BE49-F238E27FC236}">
                  <a16:creationId xmlns:a16="http://schemas.microsoft.com/office/drawing/2014/main" id="{453BC34C-30D9-40CD-8569-50E9028349B8}"/>
                </a:ext>
              </a:extLst>
            </p:cNvPr>
            <p:cNvSpPr/>
            <p:nvPr/>
          </p:nvSpPr>
          <p:spPr>
            <a:xfrm>
              <a:off x="-341277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7" name="Freeform: Shape 306">
              <a:extLst>
                <a:ext uri="{FF2B5EF4-FFF2-40B4-BE49-F238E27FC236}">
                  <a16:creationId xmlns:a16="http://schemas.microsoft.com/office/drawing/2014/main" id="{F377112D-4250-43E9-BD50-E3A88193A01B}"/>
                </a:ext>
              </a:extLst>
            </p:cNvPr>
            <p:cNvSpPr/>
            <p:nvPr/>
          </p:nvSpPr>
          <p:spPr>
            <a:xfrm>
              <a:off x="-2005228"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8" name="Freeform: Shape 307">
              <a:extLst>
                <a:ext uri="{FF2B5EF4-FFF2-40B4-BE49-F238E27FC236}">
                  <a16:creationId xmlns:a16="http://schemas.microsoft.com/office/drawing/2014/main" id="{A5FF06BF-EAE1-450C-A685-3048EFC30770}"/>
                </a:ext>
              </a:extLst>
            </p:cNvPr>
            <p:cNvSpPr/>
            <p:nvPr/>
          </p:nvSpPr>
          <p:spPr>
            <a:xfrm>
              <a:off x="-200522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9" name="Freeform: Shape 308">
              <a:extLst>
                <a:ext uri="{FF2B5EF4-FFF2-40B4-BE49-F238E27FC236}">
                  <a16:creationId xmlns:a16="http://schemas.microsoft.com/office/drawing/2014/main" id="{B298EF11-F529-45EE-AA85-98C51FC5C82F}"/>
                </a:ext>
              </a:extLst>
            </p:cNvPr>
            <p:cNvSpPr/>
            <p:nvPr/>
          </p:nvSpPr>
          <p:spPr>
            <a:xfrm>
              <a:off x="-597678" y="563020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10" name="Freeform: Shape 309">
              <a:extLst>
                <a:ext uri="{FF2B5EF4-FFF2-40B4-BE49-F238E27FC236}">
                  <a16:creationId xmlns:a16="http://schemas.microsoft.com/office/drawing/2014/main" id="{EDB12714-FD91-48B4-B7E1-F071EE842EEC}"/>
                </a:ext>
              </a:extLst>
            </p:cNvPr>
            <p:cNvSpPr/>
            <p:nvPr/>
          </p:nvSpPr>
          <p:spPr>
            <a:xfrm>
              <a:off x="-59767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209626579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White-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73769" y="2002635"/>
            <a:ext cx="6070778" cy="2852737"/>
          </a:xfrm>
        </p:spPr>
        <p:txBody>
          <a:bodyPr anchor="ctr"/>
          <a:lstStyle>
            <a:lvl1pPr>
              <a:defRPr sz="3600">
                <a:solidFill>
                  <a:schemeClr val="tx1"/>
                </a:solidFill>
              </a:defRPr>
            </a:lvl1pPr>
          </a:lstStyle>
          <a:p>
            <a:r>
              <a:rPr lang="en-US"/>
              <a:t>Click to edit Master title style</a:t>
            </a:r>
          </a:p>
        </p:txBody>
      </p:sp>
      <p:grpSp>
        <p:nvGrpSpPr>
          <p:cNvPr id="380" name="Group 379">
            <a:extLst>
              <a:ext uri="{FF2B5EF4-FFF2-40B4-BE49-F238E27FC236}">
                <a16:creationId xmlns:a16="http://schemas.microsoft.com/office/drawing/2014/main" id="{7E49B46A-22C2-4AC1-AD1F-36F9D8D0C8B0}"/>
              </a:ext>
            </a:extLst>
          </p:cNvPr>
          <p:cNvGrpSpPr/>
          <p:nvPr userDrawn="1"/>
        </p:nvGrpSpPr>
        <p:grpSpPr>
          <a:xfrm>
            <a:off x="0" y="1912215"/>
            <a:ext cx="4958052" cy="4945786"/>
            <a:chOff x="-6227879" y="0"/>
            <a:chExt cx="6857422" cy="6857422"/>
          </a:xfrm>
        </p:grpSpPr>
        <p:sp>
          <p:nvSpPr>
            <p:cNvPr id="5" name="Freeform: Shape 4">
              <a:extLst>
                <a:ext uri="{FF2B5EF4-FFF2-40B4-BE49-F238E27FC236}">
                  <a16:creationId xmlns:a16="http://schemas.microsoft.com/office/drawing/2014/main" id="{AECF1235-FD31-411D-A9E9-16C95572DA7F}"/>
                </a:ext>
              </a:extLst>
            </p:cNvPr>
            <p:cNvSpPr/>
            <p:nvPr/>
          </p:nvSpPr>
          <p:spPr>
            <a:xfrm>
              <a:off x="-6227879"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6" name="Freeform: Shape 5">
              <a:extLst>
                <a:ext uri="{FF2B5EF4-FFF2-40B4-BE49-F238E27FC236}">
                  <a16:creationId xmlns:a16="http://schemas.microsoft.com/office/drawing/2014/main" id="{154B3451-C9C6-4E3D-8807-628F8074E630}"/>
                </a:ext>
              </a:extLst>
            </p:cNvPr>
            <p:cNvSpPr/>
            <p:nvPr/>
          </p:nvSpPr>
          <p:spPr>
            <a:xfrm>
              <a:off x="-6227879"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7" name="Freeform: Shape 6">
              <a:extLst>
                <a:ext uri="{FF2B5EF4-FFF2-40B4-BE49-F238E27FC236}">
                  <a16:creationId xmlns:a16="http://schemas.microsoft.com/office/drawing/2014/main" id="{69D79BD6-6E0D-42A8-AA89-BE4F7248DD23}"/>
                </a:ext>
              </a:extLst>
            </p:cNvPr>
            <p:cNvSpPr/>
            <p:nvPr/>
          </p:nvSpPr>
          <p:spPr>
            <a:xfrm>
              <a:off x="-4820329"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8" name="Freeform: Shape 7">
              <a:extLst>
                <a:ext uri="{FF2B5EF4-FFF2-40B4-BE49-F238E27FC236}">
                  <a16:creationId xmlns:a16="http://schemas.microsoft.com/office/drawing/2014/main" id="{8B3A2827-ECE1-424D-86A8-78C773D37EC6}"/>
                </a:ext>
              </a:extLst>
            </p:cNvPr>
            <p:cNvSpPr/>
            <p:nvPr/>
          </p:nvSpPr>
          <p:spPr>
            <a:xfrm>
              <a:off x="-4820329"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9" name="Freeform: Shape 8">
              <a:extLst>
                <a:ext uri="{FF2B5EF4-FFF2-40B4-BE49-F238E27FC236}">
                  <a16:creationId xmlns:a16="http://schemas.microsoft.com/office/drawing/2014/main" id="{14F9FFA4-E2C5-4C0D-B429-BDABDD0E2246}"/>
                </a:ext>
              </a:extLst>
            </p:cNvPr>
            <p:cNvSpPr/>
            <p:nvPr/>
          </p:nvSpPr>
          <p:spPr>
            <a:xfrm>
              <a:off x="-3412778"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0" name="Freeform: Shape 9">
              <a:extLst>
                <a:ext uri="{FF2B5EF4-FFF2-40B4-BE49-F238E27FC236}">
                  <a16:creationId xmlns:a16="http://schemas.microsoft.com/office/drawing/2014/main" id="{1C752D51-6B44-4AE9-92D6-74F0E7591D1C}"/>
                </a:ext>
              </a:extLst>
            </p:cNvPr>
            <p:cNvSpPr/>
            <p:nvPr/>
          </p:nvSpPr>
          <p:spPr>
            <a:xfrm>
              <a:off x="-3412778"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1" name="Freeform: Shape 10">
              <a:extLst>
                <a:ext uri="{FF2B5EF4-FFF2-40B4-BE49-F238E27FC236}">
                  <a16:creationId xmlns:a16="http://schemas.microsoft.com/office/drawing/2014/main" id="{98472D37-C4D8-408D-A04D-81A0D4EF9F99}"/>
                </a:ext>
              </a:extLst>
            </p:cNvPr>
            <p:cNvSpPr/>
            <p:nvPr/>
          </p:nvSpPr>
          <p:spPr>
            <a:xfrm>
              <a:off x="-2005228" y="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2" name="Freeform: Shape 11">
              <a:extLst>
                <a:ext uri="{FF2B5EF4-FFF2-40B4-BE49-F238E27FC236}">
                  <a16:creationId xmlns:a16="http://schemas.microsoft.com/office/drawing/2014/main" id="{91CB739F-7EB7-4846-8B51-F8920B7CF63B}"/>
                </a:ext>
              </a:extLst>
            </p:cNvPr>
            <p:cNvSpPr/>
            <p:nvPr/>
          </p:nvSpPr>
          <p:spPr>
            <a:xfrm>
              <a:off x="-2005228" y="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3" name="Freeform: Shape 12">
              <a:extLst>
                <a:ext uri="{FF2B5EF4-FFF2-40B4-BE49-F238E27FC236}">
                  <a16:creationId xmlns:a16="http://schemas.microsoft.com/office/drawing/2014/main" id="{2643152E-D9DB-4D48-8B74-27DEE2243BE1}"/>
                </a:ext>
              </a:extLst>
            </p:cNvPr>
            <p:cNvSpPr/>
            <p:nvPr/>
          </p:nvSpPr>
          <p:spPr>
            <a:xfrm>
              <a:off x="-597678" y="0"/>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4" name="Freeform: Shape 13">
              <a:extLst>
                <a:ext uri="{FF2B5EF4-FFF2-40B4-BE49-F238E27FC236}">
                  <a16:creationId xmlns:a16="http://schemas.microsoft.com/office/drawing/2014/main" id="{630715E3-2197-4DFD-A00A-7B762ED6856D}"/>
                </a:ext>
              </a:extLst>
            </p:cNvPr>
            <p:cNvSpPr/>
            <p:nvPr/>
          </p:nvSpPr>
          <p:spPr>
            <a:xfrm>
              <a:off x="-597678" y="0"/>
              <a:ext cx="1227221" cy="1227221"/>
            </a:xfrm>
            <a:custGeom>
              <a:avLst/>
              <a:gdLst>
                <a:gd name="connsiteX0" fmla="*/ 1227221 w 1227221"/>
                <a:gd name="connsiteY0" fmla="*/ 613611 h 1227221"/>
                <a:gd name="connsiteX1" fmla="*/ 613610 w 1227221"/>
                <a:gd name="connsiteY1" fmla="*/ 1227221 h 1227221"/>
                <a:gd name="connsiteX2" fmla="*/ 0 w 1227221"/>
                <a:gd name="connsiteY2" fmla="*/ 613611 h 1227221"/>
                <a:gd name="connsiteX3" fmla="*/ 613610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0" y="1227221"/>
                  </a:cubicBezTo>
                  <a:cubicBezTo>
                    <a:pt x="274723" y="1227221"/>
                    <a:pt x="0" y="952498"/>
                    <a:pt x="0" y="613611"/>
                  </a:cubicBezTo>
                  <a:cubicBezTo>
                    <a:pt x="0" y="274723"/>
                    <a:pt x="274723" y="0"/>
                    <a:pt x="613610" y="0"/>
                  </a:cubicBezTo>
                  <a:cubicBezTo>
                    <a:pt x="952498" y="0"/>
                    <a:pt x="1227221" y="274723"/>
                    <a:pt x="1227221" y="613611"/>
                  </a:cubicBezTo>
                  <a:close/>
                </a:path>
              </a:pathLst>
            </a:custGeom>
            <a:solidFill>
              <a:srgbClr val="0078D4"/>
            </a:solidFill>
            <a:ln w="7219" cap="flat">
              <a:noFill/>
              <a:prstDash val="solid"/>
              <a:miter/>
            </a:ln>
          </p:spPr>
          <p:txBody>
            <a:bodyPr rtlCol="0" anchor="ctr"/>
            <a:lstStyle/>
            <a:p>
              <a:endParaRPr lang="en-US" sz="1800"/>
            </a:p>
          </p:txBody>
        </p:sp>
        <p:sp>
          <p:nvSpPr>
            <p:cNvPr id="15" name="Freeform: Shape 14">
              <a:extLst>
                <a:ext uri="{FF2B5EF4-FFF2-40B4-BE49-F238E27FC236}">
                  <a16:creationId xmlns:a16="http://schemas.microsoft.com/office/drawing/2014/main" id="{D52BA8B6-7A7D-4BB6-BCD5-B4691D8FC673}"/>
                </a:ext>
              </a:extLst>
            </p:cNvPr>
            <p:cNvSpPr/>
            <p:nvPr/>
          </p:nvSpPr>
          <p:spPr>
            <a:xfrm>
              <a:off x="-6227879"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6" name="Freeform: Shape 15">
              <a:extLst>
                <a:ext uri="{FF2B5EF4-FFF2-40B4-BE49-F238E27FC236}">
                  <a16:creationId xmlns:a16="http://schemas.microsoft.com/office/drawing/2014/main" id="{9B2D0F37-8CF0-493E-BDA2-7F6502179636}"/>
                </a:ext>
              </a:extLst>
            </p:cNvPr>
            <p:cNvSpPr/>
            <p:nvPr/>
          </p:nvSpPr>
          <p:spPr>
            <a:xfrm>
              <a:off x="-6227879"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2983"/>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7" name="Freeform: Shape 16">
              <a:extLst>
                <a:ext uri="{FF2B5EF4-FFF2-40B4-BE49-F238E27FC236}">
                  <a16:creationId xmlns:a16="http://schemas.microsoft.com/office/drawing/2014/main" id="{160135A3-D45D-414B-A102-17DBC03EF050}"/>
                </a:ext>
              </a:extLst>
            </p:cNvPr>
            <p:cNvSpPr/>
            <p:nvPr/>
          </p:nvSpPr>
          <p:spPr>
            <a:xfrm>
              <a:off x="-4820329"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18" name="Freeform: Shape 17">
              <a:extLst>
                <a:ext uri="{FF2B5EF4-FFF2-40B4-BE49-F238E27FC236}">
                  <a16:creationId xmlns:a16="http://schemas.microsoft.com/office/drawing/2014/main" id="{6972B81C-E47E-4490-9C6F-FE065A8204F1}"/>
                </a:ext>
              </a:extLst>
            </p:cNvPr>
            <p:cNvSpPr/>
            <p:nvPr/>
          </p:nvSpPr>
          <p:spPr>
            <a:xfrm>
              <a:off x="-4820329"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19" name="Freeform: Shape 18">
              <a:extLst>
                <a:ext uri="{FF2B5EF4-FFF2-40B4-BE49-F238E27FC236}">
                  <a16:creationId xmlns:a16="http://schemas.microsoft.com/office/drawing/2014/main" id="{3D29C863-36EB-4156-AFD5-9203B1D9EFAC}"/>
                </a:ext>
              </a:extLst>
            </p:cNvPr>
            <p:cNvSpPr/>
            <p:nvPr/>
          </p:nvSpPr>
          <p:spPr>
            <a:xfrm>
              <a:off x="-3412778"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0" name="Freeform: Shape 19">
              <a:extLst>
                <a:ext uri="{FF2B5EF4-FFF2-40B4-BE49-F238E27FC236}">
                  <a16:creationId xmlns:a16="http://schemas.microsoft.com/office/drawing/2014/main" id="{36D4729C-D247-46E9-8C9C-FCE0C0A0C65B}"/>
                </a:ext>
              </a:extLst>
            </p:cNvPr>
            <p:cNvSpPr/>
            <p:nvPr/>
          </p:nvSpPr>
          <p:spPr>
            <a:xfrm>
              <a:off x="-3412778"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1" name="Freeform: Shape 20">
              <a:extLst>
                <a:ext uri="{FF2B5EF4-FFF2-40B4-BE49-F238E27FC236}">
                  <a16:creationId xmlns:a16="http://schemas.microsoft.com/office/drawing/2014/main" id="{9976A526-C529-4988-B2CF-F2AB9548570D}"/>
                </a:ext>
              </a:extLst>
            </p:cNvPr>
            <p:cNvSpPr/>
            <p:nvPr/>
          </p:nvSpPr>
          <p:spPr>
            <a:xfrm>
              <a:off x="-2005228" y="1407550"/>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2" name="Freeform: Shape 21">
              <a:extLst>
                <a:ext uri="{FF2B5EF4-FFF2-40B4-BE49-F238E27FC236}">
                  <a16:creationId xmlns:a16="http://schemas.microsoft.com/office/drawing/2014/main" id="{85062E70-AD5F-4EFC-B0D8-0C9095F4B18A}"/>
                </a:ext>
              </a:extLst>
            </p:cNvPr>
            <p:cNvSpPr/>
            <p:nvPr/>
          </p:nvSpPr>
          <p:spPr>
            <a:xfrm>
              <a:off x="-2005228" y="1407550"/>
              <a:ext cx="1227221" cy="1227221"/>
            </a:xfrm>
            <a:custGeom>
              <a:avLst/>
              <a:gdLst>
                <a:gd name="connsiteX0" fmla="*/ 1227221 w 1227221"/>
                <a:gd name="connsiteY0" fmla="*/ 613611 h 1227221"/>
                <a:gd name="connsiteX1" fmla="*/ 613611 w 1227221"/>
                <a:gd name="connsiteY1" fmla="*/ 1227221 h 1227221"/>
                <a:gd name="connsiteX2" fmla="*/ 0 w 1227221"/>
                <a:gd name="connsiteY2" fmla="*/ 613611 h 1227221"/>
                <a:gd name="connsiteX3" fmla="*/ 613611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1" y="1227221"/>
                  </a:cubicBezTo>
                  <a:cubicBezTo>
                    <a:pt x="274723" y="1227221"/>
                    <a:pt x="0" y="952498"/>
                    <a:pt x="0" y="613611"/>
                  </a:cubicBezTo>
                  <a:cubicBezTo>
                    <a:pt x="0" y="274723"/>
                    <a:pt x="274723" y="0"/>
                    <a:pt x="613611" y="0"/>
                  </a:cubicBezTo>
                  <a:cubicBezTo>
                    <a:pt x="952498" y="0"/>
                    <a:pt x="1227221" y="274723"/>
                    <a:pt x="1227221" y="613611"/>
                  </a:cubicBezTo>
                  <a:close/>
                </a:path>
              </a:pathLst>
            </a:custGeom>
            <a:solidFill>
              <a:srgbClr val="0078D4"/>
            </a:solidFill>
            <a:ln w="7219" cap="flat">
              <a:noFill/>
              <a:prstDash val="solid"/>
              <a:miter/>
            </a:ln>
          </p:spPr>
          <p:txBody>
            <a:bodyPr rtlCol="0" anchor="ctr"/>
            <a:lstStyle/>
            <a:p>
              <a:endParaRPr lang="en-US" sz="1800"/>
            </a:p>
          </p:txBody>
        </p:sp>
        <p:sp>
          <p:nvSpPr>
            <p:cNvPr id="23" name="Freeform: Shape 22">
              <a:extLst>
                <a:ext uri="{FF2B5EF4-FFF2-40B4-BE49-F238E27FC236}">
                  <a16:creationId xmlns:a16="http://schemas.microsoft.com/office/drawing/2014/main" id="{663C171D-686E-4239-B071-B91E8141B69D}"/>
                </a:ext>
              </a:extLst>
            </p:cNvPr>
            <p:cNvSpPr/>
            <p:nvPr/>
          </p:nvSpPr>
          <p:spPr>
            <a:xfrm>
              <a:off x="-597678" y="1407550"/>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4" name="Freeform: Shape 23">
              <a:extLst>
                <a:ext uri="{FF2B5EF4-FFF2-40B4-BE49-F238E27FC236}">
                  <a16:creationId xmlns:a16="http://schemas.microsoft.com/office/drawing/2014/main" id="{41182ED5-7747-4EB6-B778-EECAF850F6D3}"/>
                </a:ext>
              </a:extLst>
            </p:cNvPr>
            <p:cNvSpPr/>
            <p:nvPr/>
          </p:nvSpPr>
          <p:spPr>
            <a:xfrm>
              <a:off x="-597678" y="1407550"/>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5" name="Freeform: Shape 24">
              <a:extLst>
                <a:ext uri="{FF2B5EF4-FFF2-40B4-BE49-F238E27FC236}">
                  <a16:creationId xmlns:a16="http://schemas.microsoft.com/office/drawing/2014/main" id="{55E200E7-E0FC-4E98-9D58-8823BCC3D47B}"/>
                </a:ext>
              </a:extLst>
            </p:cNvPr>
            <p:cNvSpPr/>
            <p:nvPr/>
          </p:nvSpPr>
          <p:spPr>
            <a:xfrm>
              <a:off x="-6227879"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6" name="Freeform: Shape 25">
              <a:extLst>
                <a:ext uri="{FF2B5EF4-FFF2-40B4-BE49-F238E27FC236}">
                  <a16:creationId xmlns:a16="http://schemas.microsoft.com/office/drawing/2014/main" id="{E7CD5125-01C4-4318-A36F-F11FE426FF77}"/>
                </a:ext>
              </a:extLst>
            </p:cNvPr>
            <p:cNvSpPr/>
            <p:nvPr/>
          </p:nvSpPr>
          <p:spPr>
            <a:xfrm>
              <a:off x="-6227879"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7" name="Freeform: Shape 26">
              <a:extLst>
                <a:ext uri="{FF2B5EF4-FFF2-40B4-BE49-F238E27FC236}">
                  <a16:creationId xmlns:a16="http://schemas.microsoft.com/office/drawing/2014/main" id="{A7C14839-A7B0-4623-9E37-DEED89FF5132}"/>
                </a:ext>
              </a:extLst>
            </p:cNvPr>
            <p:cNvSpPr/>
            <p:nvPr/>
          </p:nvSpPr>
          <p:spPr>
            <a:xfrm>
              <a:off x="-4820329"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8" name="Freeform: Shape 27">
              <a:extLst>
                <a:ext uri="{FF2B5EF4-FFF2-40B4-BE49-F238E27FC236}">
                  <a16:creationId xmlns:a16="http://schemas.microsoft.com/office/drawing/2014/main" id="{B7FDBAB5-40F9-4D75-BF2D-BBFD912B4D67}"/>
                </a:ext>
              </a:extLst>
            </p:cNvPr>
            <p:cNvSpPr/>
            <p:nvPr/>
          </p:nvSpPr>
          <p:spPr>
            <a:xfrm>
              <a:off x="-4820329"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 name="Freeform: Shape 28">
              <a:extLst>
                <a:ext uri="{FF2B5EF4-FFF2-40B4-BE49-F238E27FC236}">
                  <a16:creationId xmlns:a16="http://schemas.microsoft.com/office/drawing/2014/main" id="{E5003137-264A-4CFB-A862-CF6D5A72809C}"/>
                </a:ext>
              </a:extLst>
            </p:cNvPr>
            <p:cNvSpPr/>
            <p:nvPr/>
          </p:nvSpPr>
          <p:spPr>
            <a:xfrm>
              <a:off x="-3412778"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 name="Freeform: Shape 29">
              <a:extLst>
                <a:ext uri="{FF2B5EF4-FFF2-40B4-BE49-F238E27FC236}">
                  <a16:creationId xmlns:a16="http://schemas.microsoft.com/office/drawing/2014/main" id="{24CB3B9D-A7E7-4421-AACD-AB16134D92AC}"/>
                </a:ext>
              </a:extLst>
            </p:cNvPr>
            <p:cNvSpPr/>
            <p:nvPr/>
          </p:nvSpPr>
          <p:spPr>
            <a:xfrm>
              <a:off x="-341277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1" name="Freeform: Shape 30">
              <a:extLst>
                <a:ext uri="{FF2B5EF4-FFF2-40B4-BE49-F238E27FC236}">
                  <a16:creationId xmlns:a16="http://schemas.microsoft.com/office/drawing/2014/main" id="{EBBE447C-5EF9-4E1C-9470-8DAA1CB7A96F}"/>
                </a:ext>
              </a:extLst>
            </p:cNvPr>
            <p:cNvSpPr/>
            <p:nvPr/>
          </p:nvSpPr>
          <p:spPr>
            <a:xfrm>
              <a:off x="-2005228" y="28151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88" name="Freeform: Shape 287">
              <a:extLst>
                <a:ext uri="{FF2B5EF4-FFF2-40B4-BE49-F238E27FC236}">
                  <a16:creationId xmlns:a16="http://schemas.microsoft.com/office/drawing/2014/main" id="{7D1737C4-55CF-4E77-B03D-B95E631BA048}"/>
                </a:ext>
              </a:extLst>
            </p:cNvPr>
            <p:cNvSpPr/>
            <p:nvPr/>
          </p:nvSpPr>
          <p:spPr>
            <a:xfrm>
              <a:off x="-200522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89" name="Freeform: Shape 288">
              <a:extLst>
                <a:ext uri="{FF2B5EF4-FFF2-40B4-BE49-F238E27FC236}">
                  <a16:creationId xmlns:a16="http://schemas.microsoft.com/office/drawing/2014/main" id="{14FD5F79-C146-4E3B-B1BA-BE50FB0AEA72}"/>
                </a:ext>
              </a:extLst>
            </p:cNvPr>
            <p:cNvSpPr/>
            <p:nvPr/>
          </p:nvSpPr>
          <p:spPr>
            <a:xfrm>
              <a:off x="-597678" y="281510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0" name="Freeform: Shape 289">
              <a:extLst>
                <a:ext uri="{FF2B5EF4-FFF2-40B4-BE49-F238E27FC236}">
                  <a16:creationId xmlns:a16="http://schemas.microsoft.com/office/drawing/2014/main" id="{12688EF7-081F-47AD-965D-6B3158D146F5}"/>
                </a:ext>
              </a:extLst>
            </p:cNvPr>
            <p:cNvSpPr/>
            <p:nvPr/>
          </p:nvSpPr>
          <p:spPr>
            <a:xfrm>
              <a:off x="-597678" y="28151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1" name="Freeform: Shape 290">
              <a:extLst>
                <a:ext uri="{FF2B5EF4-FFF2-40B4-BE49-F238E27FC236}">
                  <a16:creationId xmlns:a16="http://schemas.microsoft.com/office/drawing/2014/main" id="{C53F2DB1-8C8C-444F-8BCA-8D98DF0E25F9}"/>
                </a:ext>
              </a:extLst>
            </p:cNvPr>
            <p:cNvSpPr/>
            <p:nvPr/>
          </p:nvSpPr>
          <p:spPr>
            <a:xfrm>
              <a:off x="-6227879"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2" name="Freeform: Shape 291">
              <a:extLst>
                <a:ext uri="{FF2B5EF4-FFF2-40B4-BE49-F238E27FC236}">
                  <a16:creationId xmlns:a16="http://schemas.microsoft.com/office/drawing/2014/main" id="{470630C6-0E3F-4223-8B89-50CDE4F59709}"/>
                </a:ext>
              </a:extLst>
            </p:cNvPr>
            <p:cNvSpPr/>
            <p:nvPr/>
          </p:nvSpPr>
          <p:spPr>
            <a:xfrm>
              <a:off x="-6227879" y="4222651"/>
              <a:ext cx="1227221" cy="1227221"/>
            </a:xfrm>
            <a:custGeom>
              <a:avLst/>
              <a:gdLst>
                <a:gd name="connsiteX0" fmla="*/ 1227221 w 1227221"/>
                <a:gd name="connsiteY0" fmla="*/ 613611 h 1227221"/>
                <a:gd name="connsiteX1" fmla="*/ 613611 w 1227221"/>
                <a:gd name="connsiteY1" fmla="*/ 1227221 h 1227221"/>
                <a:gd name="connsiteX2" fmla="*/ 0 w 1227221"/>
                <a:gd name="connsiteY2" fmla="*/ 613611 h 1227221"/>
                <a:gd name="connsiteX3" fmla="*/ 613611 w 1227221"/>
                <a:gd name="connsiteY3" fmla="*/ 0 h 1227221"/>
                <a:gd name="connsiteX4" fmla="*/ 1227221 w 1227221"/>
                <a:gd name="connsiteY4" fmla="*/ 613611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1"/>
                  </a:moveTo>
                  <a:cubicBezTo>
                    <a:pt x="1227221" y="952498"/>
                    <a:pt x="952498" y="1227221"/>
                    <a:pt x="613611" y="1227221"/>
                  </a:cubicBezTo>
                  <a:cubicBezTo>
                    <a:pt x="274723" y="1227221"/>
                    <a:pt x="0" y="952498"/>
                    <a:pt x="0" y="613611"/>
                  </a:cubicBezTo>
                  <a:cubicBezTo>
                    <a:pt x="0" y="274723"/>
                    <a:pt x="274723" y="0"/>
                    <a:pt x="613611" y="0"/>
                  </a:cubicBezTo>
                  <a:cubicBezTo>
                    <a:pt x="952498" y="0"/>
                    <a:pt x="1227221" y="274723"/>
                    <a:pt x="1227221" y="613611"/>
                  </a:cubicBezTo>
                  <a:close/>
                </a:path>
              </a:pathLst>
            </a:custGeom>
            <a:solidFill>
              <a:srgbClr val="50E6FF"/>
            </a:solidFill>
            <a:ln w="7219" cap="flat">
              <a:noFill/>
              <a:prstDash val="solid"/>
              <a:miter/>
            </a:ln>
          </p:spPr>
          <p:txBody>
            <a:bodyPr rtlCol="0" anchor="ctr"/>
            <a:lstStyle/>
            <a:p>
              <a:endParaRPr lang="en-US" sz="1800"/>
            </a:p>
          </p:txBody>
        </p:sp>
        <p:sp>
          <p:nvSpPr>
            <p:cNvPr id="293" name="Freeform: Shape 292">
              <a:extLst>
                <a:ext uri="{FF2B5EF4-FFF2-40B4-BE49-F238E27FC236}">
                  <a16:creationId xmlns:a16="http://schemas.microsoft.com/office/drawing/2014/main" id="{86A20C54-DB24-43A3-8DE9-211DBC27A889}"/>
                </a:ext>
              </a:extLst>
            </p:cNvPr>
            <p:cNvSpPr/>
            <p:nvPr/>
          </p:nvSpPr>
          <p:spPr>
            <a:xfrm>
              <a:off x="-4820329"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4" name="Freeform: Shape 293">
              <a:extLst>
                <a:ext uri="{FF2B5EF4-FFF2-40B4-BE49-F238E27FC236}">
                  <a16:creationId xmlns:a16="http://schemas.microsoft.com/office/drawing/2014/main" id="{293A437D-ADCA-4AF2-B567-A92D622C6CD9}"/>
                </a:ext>
              </a:extLst>
            </p:cNvPr>
            <p:cNvSpPr/>
            <p:nvPr/>
          </p:nvSpPr>
          <p:spPr>
            <a:xfrm>
              <a:off x="-4820329"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5" name="Freeform: Shape 294">
              <a:extLst>
                <a:ext uri="{FF2B5EF4-FFF2-40B4-BE49-F238E27FC236}">
                  <a16:creationId xmlns:a16="http://schemas.microsoft.com/office/drawing/2014/main" id="{3DD24260-019F-4063-8C13-DF891912BB72}"/>
                </a:ext>
              </a:extLst>
            </p:cNvPr>
            <p:cNvSpPr/>
            <p:nvPr/>
          </p:nvSpPr>
          <p:spPr>
            <a:xfrm>
              <a:off x="-3412778"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6" name="Freeform: Shape 295">
              <a:extLst>
                <a:ext uri="{FF2B5EF4-FFF2-40B4-BE49-F238E27FC236}">
                  <a16:creationId xmlns:a16="http://schemas.microsoft.com/office/drawing/2014/main" id="{B42A1882-F1A5-4B03-92F7-223F64352643}"/>
                </a:ext>
              </a:extLst>
            </p:cNvPr>
            <p:cNvSpPr/>
            <p:nvPr/>
          </p:nvSpPr>
          <p:spPr>
            <a:xfrm>
              <a:off x="-341277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7" name="Freeform: Shape 296">
              <a:extLst>
                <a:ext uri="{FF2B5EF4-FFF2-40B4-BE49-F238E27FC236}">
                  <a16:creationId xmlns:a16="http://schemas.microsoft.com/office/drawing/2014/main" id="{53D12CA3-5437-4FDB-B63C-6E605D7B8935}"/>
                </a:ext>
              </a:extLst>
            </p:cNvPr>
            <p:cNvSpPr/>
            <p:nvPr/>
          </p:nvSpPr>
          <p:spPr>
            <a:xfrm>
              <a:off x="-2005228" y="422265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298" name="Freeform: Shape 297">
              <a:extLst>
                <a:ext uri="{FF2B5EF4-FFF2-40B4-BE49-F238E27FC236}">
                  <a16:creationId xmlns:a16="http://schemas.microsoft.com/office/drawing/2014/main" id="{93CD0616-ED72-4CF5-AD82-85BB712289E8}"/>
                </a:ext>
              </a:extLst>
            </p:cNvPr>
            <p:cNvSpPr/>
            <p:nvPr/>
          </p:nvSpPr>
          <p:spPr>
            <a:xfrm>
              <a:off x="-200522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299" name="Freeform: Shape 298">
              <a:extLst>
                <a:ext uri="{FF2B5EF4-FFF2-40B4-BE49-F238E27FC236}">
                  <a16:creationId xmlns:a16="http://schemas.microsoft.com/office/drawing/2014/main" id="{90CDB697-4143-42DA-9699-CB2720679FAC}"/>
                </a:ext>
              </a:extLst>
            </p:cNvPr>
            <p:cNvSpPr/>
            <p:nvPr/>
          </p:nvSpPr>
          <p:spPr>
            <a:xfrm>
              <a:off x="-597678" y="422265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0" name="Freeform: Shape 299">
              <a:extLst>
                <a:ext uri="{FF2B5EF4-FFF2-40B4-BE49-F238E27FC236}">
                  <a16:creationId xmlns:a16="http://schemas.microsoft.com/office/drawing/2014/main" id="{B98144DE-6AB2-4933-994C-9686FCDFA2C3}"/>
                </a:ext>
              </a:extLst>
            </p:cNvPr>
            <p:cNvSpPr/>
            <p:nvPr/>
          </p:nvSpPr>
          <p:spPr>
            <a:xfrm>
              <a:off x="-597678" y="422265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1" name="Freeform: Shape 300">
              <a:extLst>
                <a:ext uri="{FF2B5EF4-FFF2-40B4-BE49-F238E27FC236}">
                  <a16:creationId xmlns:a16="http://schemas.microsoft.com/office/drawing/2014/main" id="{79484A96-CC9A-4FB6-B5D5-CC321C37B311}"/>
                </a:ext>
              </a:extLst>
            </p:cNvPr>
            <p:cNvSpPr/>
            <p:nvPr/>
          </p:nvSpPr>
          <p:spPr>
            <a:xfrm>
              <a:off x="-6227879"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2" name="Freeform: Shape 301">
              <a:extLst>
                <a:ext uri="{FF2B5EF4-FFF2-40B4-BE49-F238E27FC236}">
                  <a16:creationId xmlns:a16="http://schemas.microsoft.com/office/drawing/2014/main" id="{19F6E2F0-8187-4210-8799-61C93A0AF63B}"/>
                </a:ext>
              </a:extLst>
            </p:cNvPr>
            <p:cNvSpPr/>
            <p:nvPr/>
          </p:nvSpPr>
          <p:spPr>
            <a:xfrm>
              <a:off x="-6227879"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238"/>
                    <a:pt x="14077" y="613611"/>
                  </a:cubicBezTo>
                  <a:cubicBezTo>
                    <a:pt x="14077" y="282983"/>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468"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3" name="Freeform: Shape 302">
              <a:extLst>
                <a:ext uri="{FF2B5EF4-FFF2-40B4-BE49-F238E27FC236}">
                  <a16:creationId xmlns:a16="http://schemas.microsoft.com/office/drawing/2014/main" id="{8F821E91-2119-46E5-87CB-7AD5144AC9C7}"/>
                </a:ext>
              </a:extLst>
            </p:cNvPr>
            <p:cNvSpPr/>
            <p:nvPr/>
          </p:nvSpPr>
          <p:spPr>
            <a:xfrm>
              <a:off x="-4820329"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4" name="Freeform: Shape 303">
              <a:extLst>
                <a:ext uri="{FF2B5EF4-FFF2-40B4-BE49-F238E27FC236}">
                  <a16:creationId xmlns:a16="http://schemas.microsoft.com/office/drawing/2014/main" id="{35CB957A-86AD-4999-AA6C-23114E27DB77}"/>
                </a:ext>
              </a:extLst>
            </p:cNvPr>
            <p:cNvSpPr/>
            <p:nvPr/>
          </p:nvSpPr>
          <p:spPr>
            <a:xfrm>
              <a:off x="-4820329" y="5630201"/>
              <a:ext cx="1227221" cy="1227221"/>
            </a:xfrm>
            <a:custGeom>
              <a:avLst/>
              <a:gdLst>
                <a:gd name="connsiteX0" fmla="*/ 1227221 w 1227221"/>
                <a:gd name="connsiteY0" fmla="*/ 613610 h 1227221"/>
                <a:gd name="connsiteX1" fmla="*/ 613611 w 1227221"/>
                <a:gd name="connsiteY1" fmla="*/ 1227221 h 1227221"/>
                <a:gd name="connsiteX2" fmla="*/ 0 w 1227221"/>
                <a:gd name="connsiteY2" fmla="*/ 613610 h 1227221"/>
                <a:gd name="connsiteX3" fmla="*/ 613611 w 1227221"/>
                <a:gd name="connsiteY3" fmla="*/ 0 h 1227221"/>
                <a:gd name="connsiteX4" fmla="*/ 1227221 w 1227221"/>
                <a:gd name="connsiteY4" fmla="*/ 613610 h 1227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221" h="1227221">
                  <a:moveTo>
                    <a:pt x="1227221" y="613610"/>
                  </a:moveTo>
                  <a:cubicBezTo>
                    <a:pt x="1227221" y="952498"/>
                    <a:pt x="952498" y="1227221"/>
                    <a:pt x="613611" y="1227221"/>
                  </a:cubicBezTo>
                  <a:cubicBezTo>
                    <a:pt x="274723" y="1227221"/>
                    <a:pt x="0" y="952498"/>
                    <a:pt x="0" y="613610"/>
                  </a:cubicBezTo>
                  <a:cubicBezTo>
                    <a:pt x="0" y="274723"/>
                    <a:pt x="274723" y="0"/>
                    <a:pt x="613611" y="0"/>
                  </a:cubicBezTo>
                  <a:cubicBezTo>
                    <a:pt x="952498" y="0"/>
                    <a:pt x="1227221" y="274723"/>
                    <a:pt x="1227221" y="613610"/>
                  </a:cubicBezTo>
                  <a:close/>
                </a:path>
              </a:pathLst>
            </a:custGeom>
            <a:solidFill>
              <a:srgbClr val="0078D4"/>
            </a:solidFill>
            <a:ln w="7219" cap="flat">
              <a:noFill/>
              <a:prstDash val="solid"/>
              <a:miter/>
            </a:ln>
          </p:spPr>
          <p:txBody>
            <a:bodyPr rtlCol="0" anchor="ctr"/>
            <a:lstStyle/>
            <a:p>
              <a:endParaRPr lang="en-US" sz="1800"/>
            </a:p>
          </p:txBody>
        </p:sp>
        <p:sp>
          <p:nvSpPr>
            <p:cNvPr id="305" name="Freeform: Shape 304">
              <a:extLst>
                <a:ext uri="{FF2B5EF4-FFF2-40B4-BE49-F238E27FC236}">
                  <a16:creationId xmlns:a16="http://schemas.microsoft.com/office/drawing/2014/main" id="{8E12B4BE-F042-4FA3-B3C5-552EF9B54774}"/>
                </a:ext>
              </a:extLst>
            </p:cNvPr>
            <p:cNvSpPr/>
            <p:nvPr/>
          </p:nvSpPr>
          <p:spPr>
            <a:xfrm>
              <a:off x="-3412778"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6" name="Freeform: Shape 305">
              <a:extLst>
                <a:ext uri="{FF2B5EF4-FFF2-40B4-BE49-F238E27FC236}">
                  <a16:creationId xmlns:a16="http://schemas.microsoft.com/office/drawing/2014/main" id="{453BC34C-30D9-40CD-8569-50E9028349B8}"/>
                </a:ext>
              </a:extLst>
            </p:cNvPr>
            <p:cNvSpPr/>
            <p:nvPr/>
          </p:nvSpPr>
          <p:spPr>
            <a:xfrm>
              <a:off x="-341277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7" name="Freeform: Shape 306">
              <a:extLst>
                <a:ext uri="{FF2B5EF4-FFF2-40B4-BE49-F238E27FC236}">
                  <a16:creationId xmlns:a16="http://schemas.microsoft.com/office/drawing/2014/main" id="{F377112D-4250-43E9-BD50-E3A88193A01B}"/>
                </a:ext>
              </a:extLst>
            </p:cNvPr>
            <p:cNvSpPr/>
            <p:nvPr/>
          </p:nvSpPr>
          <p:spPr>
            <a:xfrm>
              <a:off x="-2005228" y="5630201"/>
              <a:ext cx="1227221" cy="1227221"/>
            </a:xfrm>
            <a:custGeom>
              <a:avLst/>
              <a:gdLst>
                <a:gd name="connsiteX0" fmla="*/ 1213144 w 1227221"/>
                <a:gd name="connsiteY0" fmla="*/ 14077 h 1227221"/>
                <a:gd name="connsiteX1" fmla="*/ 1213144 w 1227221"/>
                <a:gd name="connsiteY1" fmla="*/ 1213144 h 1227221"/>
                <a:gd name="connsiteX2" fmla="*/ 14077 w 1227221"/>
                <a:gd name="connsiteY2" fmla="*/ 1213144 h 1227221"/>
                <a:gd name="connsiteX3" fmla="*/ 14077 w 1227221"/>
                <a:gd name="connsiteY3" fmla="*/ 14077 h 1227221"/>
                <a:gd name="connsiteX4" fmla="*/ 1213144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144" y="14077"/>
                  </a:moveTo>
                  <a:lnTo>
                    <a:pt x="1213144" y="1213144"/>
                  </a:lnTo>
                  <a:lnTo>
                    <a:pt x="14077" y="1213144"/>
                  </a:lnTo>
                  <a:lnTo>
                    <a:pt x="14077" y="14077"/>
                  </a:lnTo>
                  <a:lnTo>
                    <a:pt x="1213144"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08" name="Freeform: Shape 307">
              <a:extLst>
                <a:ext uri="{FF2B5EF4-FFF2-40B4-BE49-F238E27FC236}">
                  <a16:creationId xmlns:a16="http://schemas.microsoft.com/office/drawing/2014/main" id="{A5FF06BF-EAE1-450C-A685-3048EFC30770}"/>
                </a:ext>
              </a:extLst>
            </p:cNvPr>
            <p:cNvSpPr/>
            <p:nvPr/>
          </p:nvSpPr>
          <p:spPr>
            <a:xfrm>
              <a:off x="-200522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sp>
          <p:nvSpPr>
            <p:cNvPr id="309" name="Freeform: Shape 308">
              <a:extLst>
                <a:ext uri="{FF2B5EF4-FFF2-40B4-BE49-F238E27FC236}">
                  <a16:creationId xmlns:a16="http://schemas.microsoft.com/office/drawing/2014/main" id="{B298EF11-F529-45EE-AA85-98C51FC5C82F}"/>
                </a:ext>
              </a:extLst>
            </p:cNvPr>
            <p:cNvSpPr/>
            <p:nvPr/>
          </p:nvSpPr>
          <p:spPr>
            <a:xfrm>
              <a:off x="-597678" y="5630201"/>
              <a:ext cx="1227221" cy="1227221"/>
            </a:xfrm>
            <a:custGeom>
              <a:avLst/>
              <a:gdLst>
                <a:gd name="connsiteX0" fmla="*/ 1213216 w 1227221"/>
                <a:gd name="connsiteY0" fmla="*/ 14077 h 1227221"/>
                <a:gd name="connsiteX1" fmla="*/ 1213216 w 1227221"/>
                <a:gd name="connsiteY1" fmla="*/ 1213144 h 1227221"/>
                <a:gd name="connsiteX2" fmla="*/ 14149 w 1227221"/>
                <a:gd name="connsiteY2" fmla="*/ 1213144 h 1227221"/>
                <a:gd name="connsiteX3" fmla="*/ 14149 w 1227221"/>
                <a:gd name="connsiteY3" fmla="*/ 14077 h 1227221"/>
                <a:gd name="connsiteX4" fmla="*/ 1213216 w 1227221"/>
                <a:gd name="connsiteY4" fmla="*/ 14077 h 1227221"/>
                <a:gd name="connsiteX5" fmla="*/ 1227221 w 1227221"/>
                <a:gd name="connsiteY5" fmla="*/ 0 h 1227221"/>
                <a:gd name="connsiteX6" fmla="*/ 0 w 1227221"/>
                <a:gd name="connsiteY6" fmla="*/ 0 h 1227221"/>
                <a:gd name="connsiteX7" fmla="*/ 0 w 1227221"/>
                <a:gd name="connsiteY7" fmla="*/ 1227221 h 1227221"/>
                <a:gd name="connsiteX8" fmla="*/ 1227221 w 1227221"/>
                <a:gd name="connsiteY8" fmla="*/ 1227221 h 1227221"/>
                <a:gd name="connsiteX9" fmla="*/ 1227221 w 1227221"/>
                <a:gd name="connsiteY9" fmla="*/ 0 h 1227221"/>
                <a:gd name="connsiteX10" fmla="*/ 122722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1213216" y="14077"/>
                  </a:moveTo>
                  <a:lnTo>
                    <a:pt x="1213216" y="1213144"/>
                  </a:lnTo>
                  <a:lnTo>
                    <a:pt x="14149" y="1213144"/>
                  </a:lnTo>
                  <a:lnTo>
                    <a:pt x="14149" y="14077"/>
                  </a:lnTo>
                  <a:lnTo>
                    <a:pt x="1213216" y="14077"/>
                  </a:lnTo>
                  <a:moveTo>
                    <a:pt x="1227221" y="0"/>
                  </a:moveTo>
                  <a:lnTo>
                    <a:pt x="0" y="0"/>
                  </a:lnTo>
                  <a:lnTo>
                    <a:pt x="0" y="1227221"/>
                  </a:lnTo>
                  <a:lnTo>
                    <a:pt x="1227221" y="1227221"/>
                  </a:lnTo>
                  <a:lnTo>
                    <a:pt x="1227221" y="0"/>
                  </a:lnTo>
                  <a:lnTo>
                    <a:pt x="1227221" y="0"/>
                  </a:lnTo>
                  <a:close/>
                </a:path>
              </a:pathLst>
            </a:custGeom>
            <a:solidFill>
              <a:srgbClr val="0078D4"/>
            </a:solidFill>
            <a:ln w="7219" cap="flat">
              <a:noFill/>
              <a:prstDash val="solid"/>
              <a:miter/>
            </a:ln>
          </p:spPr>
          <p:txBody>
            <a:bodyPr rtlCol="0" anchor="ctr"/>
            <a:lstStyle/>
            <a:p>
              <a:endParaRPr lang="en-US" sz="1800"/>
            </a:p>
          </p:txBody>
        </p:sp>
        <p:sp>
          <p:nvSpPr>
            <p:cNvPr id="310" name="Freeform: Shape 309">
              <a:extLst>
                <a:ext uri="{FF2B5EF4-FFF2-40B4-BE49-F238E27FC236}">
                  <a16:creationId xmlns:a16="http://schemas.microsoft.com/office/drawing/2014/main" id="{EDB12714-FD91-48B4-B7E1-F071EE842EEC}"/>
                </a:ext>
              </a:extLst>
            </p:cNvPr>
            <p:cNvSpPr/>
            <p:nvPr/>
          </p:nvSpPr>
          <p:spPr>
            <a:xfrm>
              <a:off x="-597678" y="5630201"/>
              <a:ext cx="1227221" cy="1227221"/>
            </a:xfrm>
            <a:custGeom>
              <a:avLst/>
              <a:gdLst>
                <a:gd name="connsiteX0" fmla="*/ 613611 w 1227221"/>
                <a:gd name="connsiteY0" fmla="*/ 14077 h 1227221"/>
                <a:gd name="connsiteX1" fmla="*/ 1213144 w 1227221"/>
                <a:gd name="connsiteY1" fmla="*/ 613611 h 1227221"/>
                <a:gd name="connsiteX2" fmla="*/ 613611 w 1227221"/>
                <a:gd name="connsiteY2" fmla="*/ 1213144 h 1227221"/>
                <a:gd name="connsiteX3" fmla="*/ 14077 w 1227221"/>
                <a:gd name="connsiteY3" fmla="*/ 613611 h 1227221"/>
                <a:gd name="connsiteX4" fmla="*/ 613611 w 1227221"/>
                <a:gd name="connsiteY4" fmla="*/ 14077 h 1227221"/>
                <a:gd name="connsiteX5" fmla="*/ 613611 w 1227221"/>
                <a:gd name="connsiteY5" fmla="*/ 0 h 1227221"/>
                <a:gd name="connsiteX6" fmla="*/ 0 w 1227221"/>
                <a:gd name="connsiteY6" fmla="*/ 613611 h 1227221"/>
                <a:gd name="connsiteX7" fmla="*/ 613611 w 1227221"/>
                <a:gd name="connsiteY7" fmla="*/ 1227221 h 1227221"/>
                <a:gd name="connsiteX8" fmla="*/ 1227221 w 1227221"/>
                <a:gd name="connsiteY8" fmla="*/ 613611 h 1227221"/>
                <a:gd name="connsiteX9" fmla="*/ 613611 w 1227221"/>
                <a:gd name="connsiteY9" fmla="*/ 0 h 1227221"/>
                <a:gd name="connsiteX10" fmla="*/ 613611 w 1227221"/>
                <a:gd name="connsiteY10" fmla="*/ 0 h 12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221" h="1227221">
                  <a:moveTo>
                    <a:pt x="613611" y="14077"/>
                  </a:moveTo>
                  <a:cubicBezTo>
                    <a:pt x="944166" y="14077"/>
                    <a:pt x="1213144" y="283055"/>
                    <a:pt x="1213144" y="613611"/>
                  </a:cubicBezTo>
                  <a:cubicBezTo>
                    <a:pt x="1213144" y="944166"/>
                    <a:pt x="944166" y="1213144"/>
                    <a:pt x="613611" y="1213144"/>
                  </a:cubicBezTo>
                  <a:cubicBezTo>
                    <a:pt x="283055" y="1213144"/>
                    <a:pt x="14077" y="944166"/>
                    <a:pt x="14077" y="613611"/>
                  </a:cubicBezTo>
                  <a:cubicBezTo>
                    <a:pt x="14077" y="283055"/>
                    <a:pt x="283055" y="14077"/>
                    <a:pt x="613611" y="14077"/>
                  </a:cubicBezTo>
                  <a:moveTo>
                    <a:pt x="613611" y="0"/>
                  </a:moveTo>
                  <a:cubicBezTo>
                    <a:pt x="274753" y="0"/>
                    <a:pt x="0" y="274753"/>
                    <a:pt x="0" y="613611"/>
                  </a:cubicBezTo>
                  <a:cubicBezTo>
                    <a:pt x="0" y="952468"/>
                    <a:pt x="274753" y="1227221"/>
                    <a:pt x="613611" y="1227221"/>
                  </a:cubicBezTo>
                  <a:cubicBezTo>
                    <a:pt x="952468" y="1227221"/>
                    <a:pt x="1227221" y="952468"/>
                    <a:pt x="1227221" y="613611"/>
                  </a:cubicBezTo>
                  <a:cubicBezTo>
                    <a:pt x="1227221" y="274753"/>
                    <a:pt x="952540" y="0"/>
                    <a:pt x="613611" y="0"/>
                  </a:cubicBezTo>
                  <a:lnTo>
                    <a:pt x="613611" y="0"/>
                  </a:lnTo>
                  <a:close/>
                </a:path>
              </a:pathLst>
            </a:custGeom>
            <a:solidFill>
              <a:srgbClr val="0078D4"/>
            </a:solidFill>
            <a:ln w="7219" cap="flat">
              <a:noFill/>
              <a:prstDash val="solid"/>
              <a:miter/>
            </a:ln>
          </p:spPr>
          <p:txBody>
            <a:bodyPr rtlCol="0" anchor="ctr"/>
            <a:lstStyle/>
            <a:p>
              <a:endParaRPr lang="en-US" sz="1800"/>
            </a:p>
          </p:txBody>
        </p:sp>
      </p:grpSp>
    </p:spTree>
    <p:extLst>
      <p:ext uri="{BB962C8B-B14F-4D97-AF65-F5344CB8AC3E}">
        <p14:creationId xmlns:p14="http://schemas.microsoft.com/office/powerpoint/2010/main" val="338618709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Dark-4">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77783" y="2002635"/>
            <a:ext cx="7366764" cy="2852737"/>
          </a:xfrm>
        </p:spPr>
        <p:txBody>
          <a:bodyPr anchor="ctr"/>
          <a:lstStyle>
            <a:lvl1pPr>
              <a:defRPr sz="3600">
                <a:solidFill>
                  <a:schemeClr val="accent3"/>
                </a:solidFill>
              </a:defRPr>
            </a:lvl1pPr>
          </a:lstStyle>
          <a:p>
            <a:r>
              <a:rPr lang="en-US"/>
              <a:t>Click to edit Master title style</a:t>
            </a:r>
          </a:p>
        </p:txBody>
      </p:sp>
      <p:pic>
        <p:nvPicPr>
          <p:cNvPr id="54" name="Picture 53" descr="A picture containing device, fan, web&#10;&#10;Description automatically generated">
            <a:extLst>
              <a:ext uri="{FF2B5EF4-FFF2-40B4-BE49-F238E27FC236}">
                <a16:creationId xmlns:a16="http://schemas.microsoft.com/office/drawing/2014/main" id="{AFAF1DC2-7184-4C1A-9BAB-7BF2947CFD5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484"/>
            <a:ext cx="3426940" cy="6849516"/>
          </a:xfrm>
          <a:prstGeom prst="rect">
            <a:avLst/>
          </a:prstGeom>
        </p:spPr>
      </p:pic>
    </p:spTree>
    <p:extLst>
      <p:ext uri="{BB962C8B-B14F-4D97-AF65-F5344CB8AC3E}">
        <p14:creationId xmlns:p14="http://schemas.microsoft.com/office/powerpoint/2010/main" val="158986998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Section Header Dark-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77783" y="2002635"/>
            <a:ext cx="7366764" cy="2852737"/>
          </a:xfrm>
        </p:spPr>
        <p:txBody>
          <a:bodyPr anchor="ctr"/>
          <a:lstStyle>
            <a:lvl1pPr>
              <a:defRPr sz="3600">
                <a:solidFill>
                  <a:schemeClr val="accent1"/>
                </a:solidFill>
              </a:defRPr>
            </a:lvl1pPr>
          </a:lstStyle>
          <a:p>
            <a:r>
              <a:rPr lang="en-US"/>
              <a:t>Click to edit Master title style</a:t>
            </a:r>
          </a:p>
        </p:txBody>
      </p:sp>
      <p:pic>
        <p:nvPicPr>
          <p:cNvPr id="54" name="Picture 53" descr="A picture containing device, fan, web&#10;&#10;Description automatically generated">
            <a:extLst>
              <a:ext uri="{FF2B5EF4-FFF2-40B4-BE49-F238E27FC236}">
                <a16:creationId xmlns:a16="http://schemas.microsoft.com/office/drawing/2014/main" id="{AFAF1DC2-7184-4C1A-9BAB-7BF2947CFD5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484"/>
            <a:ext cx="3426940" cy="6849516"/>
          </a:xfrm>
          <a:prstGeom prst="rect">
            <a:avLst/>
          </a:prstGeom>
        </p:spPr>
      </p:pic>
    </p:spTree>
    <p:extLst>
      <p:ext uri="{BB962C8B-B14F-4D97-AF65-F5344CB8AC3E}">
        <p14:creationId xmlns:p14="http://schemas.microsoft.com/office/powerpoint/2010/main" val="151469394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98023171"/>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ppendix">
    <p:bg>
      <p:bgPr>
        <a:solidFill>
          <a:schemeClr val="tx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7C5EDF-361A-4236-B112-44913FF70957}"/>
              </a:ext>
            </a:extLst>
          </p:cNvPr>
          <p:cNvSpPr>
            <a:spLocks noGrp="1"/>
          </p:cNvSpPr>
          <p:nvPr>
            <p:ph type="title"/>
          </p:nvPr>
        </p:nvSpPr>
        <p:spPr>
          <a:xfrm>
            <a:off x="563369" y="2918699"/>
            <a:ext cx="11081177" cy="1020602"/>
          </a:xfrm>
        </p:spPr>
        <p:txBody>
          <a:bodyPr anchor="ctr"/>
          <a:lstStyle>
            <a:lvl1pPr>
              <a:defRPr sz="3200">
                <a:solidFill>
                  <a:schemeClr val="accent3"/>
                </a:solidFill>
              </a:defRPr>
            </a:lvl1pPr>
          </a:lstStyle>
          <a:p>
            <a:r>
              <a:rPr lang="en-US"/>
              <a:t>Click to edit Master title style</a:t>
            </a:r>
          </a:p>
        </p:txBody>
      </p:sp>
    </p:spTree>
    <p:extLst>
      <p:ext uri="{BB962C8B-B14F-4D97-AF65-F5344CB8AC3E}">
        <p14:creationId xmlns:p14="http://schemas.microsoft.com/office/powerpoint/2010/main" val="2066710964"/>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563369" y="1506067"/>
            <a:ext cx="11081177" cy="2396047"/>
          </a:xfrm>
          <a:prstGeom prst="rect">
            <a:avLst/>
          </a:prstGeom>
        </p:spPr>
        <p:txBody>
          <a:bodyPr/>
          <a:lstStyle>
            <a:lvl1pPr marL="283968" indent="-28396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8626" indent="-27465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2594" indent="-28396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6045" indent="-22345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89496" indent="-22345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4" y="6238878"/>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1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a:xfrm>
            <a:off x="563369" y="473236"/>
            <a:ext cx="11081177" cy="1020602"/>
          </a:xfrm>
        </p:spPr>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5114611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Section title blue">
    <p:bg>
      <p:bgPr>
        <a:solidFill>
          <a:schemeClr val="accent1"/>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6" y="2773636"/>
            <a:ext cx="9601813" cy="731565"/>
          </a:xfrm>
          <a:noFill/>
        </p:spPr>
        <p:txBody>
          <a:bodyPr vert="horz" wrap="square" lIns="0" tIns="0" rIns="0" bIns="0" rtlCol="0" anchor="t" anchorCtr="0">
            <a:noAutofit/>
          </a:bodyPr>
          <a:lstStyle>
            <a:lvl1pPr>
              <a:lnSpc>
                <a:spcPct val="90000"/>
              </a:lnSpc>
              <a:defRPr lang="en-US" sz="5291" b="0" kern="1200" cap="none" spc="-147" baseline="0" dirty="0">
                <a:ln w="3175">
                  <a:noFill/>
                </a:ln>
                <a:solidFill>
                  <a:schemeClr val="tx1"/>
                </a:solidFill>
                <a:effectLst/>
                <a:latin typeface="+mj-lt"/>
                <a:ea typeface="+mn-ea"/>
                <a:cs typeface="Segoe UI" pitchFamily="34" charset="0"/>
              </a:defRPr>
            </a:lvl1pPr>
          </a:lstStyle>
          <a:p>
            <a:pPr marL="0" lvl="0" algn="l" defTabSz="913841" rtl="0" eaLnBrk="1" latinLnBrk="0" hangingPunct="1">
              <a:lnSpc>
                <a:spcPts val="5487"/>
              </a:lnSpc>
              <a:spcBef>
                <a:spcPct val="0"/>
              </a:spcBef>
              <a:buNone/>
            </a:pPr>
            <a:r>
              <a:rPr lang="en-US"/>
              <a:t>Section title</a:t>
            </a:r>
          </a:p>
        </p:txBody>
      </p:sp>
      <p:grpSp>
        <p:nvGrpSpPr>
          <p:cNvPr id="7" name="Group 6">
            <a:extLst>
              <a:ext uri="{FF2B5EF4-FFF2-40B4-BE49-F238E27FC236}">
                <a16:creationId xmlns:a16="http://schemas.microsoft.com/office/drawing/2014/main" id="{94E73804-9B47-4D7E-8A36-A9DB54B0F2BB}"/>
              </a:ext>
            </a:extLst>
          </p:cNvPr>
          <p:cNvGrpSpPr/>
          <p:nvPr userDrawn="1"/>
        </p:nvGrpSpPr>
        <p:grpSpPr>
          <a:xfrm>
            <a:off x="436381" y="6430938"/>
            <a:ext cx="11326085" cy="94962"/>
            <a:chOff x="445128" y="6559056"/>
            <a:chExt cx="11553197" cy="96855"/>
          </a:xfrm>
        </p:grpSpPr>
        <p:sp>
          <p:nvSpPr>
            <p:cNvPr id="8" name="TextBox 7">
              <a:extLst>
                <a:ext uri="{FF2B5EF4-FFF2-40B4-BE49-F238E27FC236}">
                  <a16:creationId xmlns:a16="http://schemas.microsoft.com/office/drawing/2014/main" id="{E7E555FE-1A25-470F-9400-806E2FDA6E45}"/>
                </a:ext>
              </a:extLst>
            </p:cNvPr>
            <p:cNvSpPr txBox="1"/>
            <p:nvPr userDrawn="1"/>
          </p:nvSpPr>
          <p:spPr>
            <a:xfrm>
              <a:off x="445128" y="6559056"/>
              <a:ext cx="979453" cy="96855"/>
            </a:xfrm>
            <a:prstGeom prst="rect">
              <a:avLst/>
            </a:prstGeom>
            <a:noFill/>
          </p:spPr>
          <p:txBody>
            <a:bodyPr wrap="none" lIns="0" tIns="0" rIns="0" bIns="0" rtlCol="0">
              <a:spAutoFit/>
            </a:bodyPr>
            <a:lstStyle/>
            <a:p>
              <a:pPr>
                <a:lnSpc>
                  <a:spcPct val="90000"/>
                </a:lnSpc>
                <a:spcAft>
                  <a:spcPts val="588"/>
                </a:spcAft>
              </a:pPr>
              <a:r>
                <a:rPr lang="en-US" sz="686">
                  <a:solidFill>
                    <a:schemeClr val="tx1"/>
                  </a:solidFill>
                </a:rPr>
                <a:t>© Microsoft Corporation</a:t>
              </a:r>
              <a:endParaRPr lang="en-US" sz="784">
                <a:solidFill>
                  <a:schemeClr val="tx1"/>
                </a:solidFill>
              </a:endParaRPr>
            </a:p>
          </p:txBody>
        </p:sp>
        <p:sp>
          <p:nvSpPr>
            <p:cNvPr id="9" name="Freeform: Shape 8">
              <a:extLst>
                <a:ext uri="{FF2B5EF4-FFF2-40B4-BE49-F238E27FC236}">
                  <a16:creationId xmlns:a16="http://schemas.microsoft.com/office/drawing/2014/main" id="{CADAB30E-A5BE-4BDE-8420-731E8A2CBAB7}"/>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576" fontAlgn="base">
                <a:lnSpc>
                  <a:spcPct val="90000"/>
                </a:lnSpc>
                <a:spcBef>
                  <a:spcPct val="0"/>
                </a:spcBef>
                <a:spcAft>
                  <a:spcPct val="0"/>
                </a:spcAft>
              </a:pPr>
              <a:endParaRPr lang="en-US" sz="2353" err="1">
                <a:solidFill>
                  <a:schemeClr val="tx1"/>
                </a:solidFill>
                <a:ea typeface="Segoe UI" pitchFamily="34" charset="0"/>
                <a:cs typeface="Segoe UI" pitchFamily="34" charset="0"/>
              </a:endParaRPr>
            </a:p>
          </p:txBody>
        </p:sp>
      </p:grpSp>
      <p:sp>
        <p:nvSpPr>
          <p:cNvPr id="4" name="Text Placeholder 3">
            <a:extLst>
              <a:ext uri="{FF2B5EF4-FFF2-40B4-BE49-F238E27FC236}">
                <a16:creationId xmlns:a16="http://schemas.microsoft.com/office/drawing/2014/main" id="{52054665-4AEA-42CF-8F22-4D0CF3B8EDAE}"/>
              </a:ext>
            </a:extLst>
          </p:cNvPr>
          <p:cNvSpPr>
            <a:spLocks noGrp="1"/>
          </p:cNvSpPr>
          <p:nvPr>
            <p:ph type="body" sz="quarter" idx="10"/>
          </p:nvPr>
        </p:nvSpPr>
        <p:spPr>
          <a:xfrm>
            <a:off x="434975" y="2342749"/>
            <a:ext cx="8426450" cy="43088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p:txBody>
      </p:sp>
    </p:spTree>
    <p:extLst>
      <p:ext uri="{BB962C8B-B14F-4D97-AF65-F5344CB8AC3E}">
        <p14:creationId xmlns:p14="http://schemas.microsoft.com/office/powerpoint/2010/main" val="36877556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227525114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384973072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17252542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4648960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dirty="0"/>
              <a:t>Large: subhead Segoe UI Regular 20/24</a:t>
            </a:r>
          </a:p>
          <a:p>
            <a:pPr lvl="1"/>
            <a:endParaRPr lang="en-US" dirty="0"/>
          </a:p>
          <a:p>
            <a:pPr lvl="2"/>
            <a:r>
              <a:rPr lang="en-US" dirty="0"/>
              <a:t>Medium: paragraph heading Segoe UI </a:t>
            </a:r>
            <a:r>
              <a:rPr lang="en-US" dirty="0" err="1"/>
              <a:t>Semibold</a:t>
            </a:r>
            <a:r>
              <a:rPr lang="en-US" dirty="0"/>
              <a:t> 14/18</a:t>
            </a:r>
          </a:p>
          <a:p>
            <a:pPr lvl="3"/>
            <a:r>
              <a:rPr lang="en-US" dirty="0"/>
              <a:t>Medium: paragraph body copy Segoe UI Regular 14/18</a:t>
            </a:r>
          </a:p>
          <a:p>
            <a:pPr lvl="3"/>
            <a:endParaRPr lang="en-US" dirty="0"/>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pic>
        <p:nvPicPr>
          <p:cNvPr id="7" name="Picture 6"/>
          <p:cNvPicPr>
            <a:picLocks noChangeAspect="1"/>
          </p:cNvPicPr>
          <p:nvPr userDrawn="1"/>
        </p:nvPicPr>
        <p:blipFill>
          <a:blip r:embed="rId54" cstate="email">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614779277"/>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 id="2147484265" r:id="rId23"/>
    <p:sldLayoutId id="2147484266" r:id="rId24"/>
    <p:sldLayoutId id="2147484267" r:id="rId25"/>
    <p:sldLayoutId id="2147484268" r:id="rId26"/>
    <p:sldLayoutId id="2147484269" r:id="rId27"/>
    <p:sldLayoutId id="2147484270" r:id="rId28"/>
    <p:sldLayoutId id="2147484271" r:id="rId29"/>
    <p:sldLayoutId id="2147484272" r:id="rId30"/>
    <p:sldLayoutId id="2147484273" r:id="rId31"/>
    <p:sldLayoutId id="2147484274" r:id="rId32"/>
    <p:sldLayoutId id="2147484275" r:id="rId33"/>
    <p:sldLayoutId id="2147484276" r:id="rId34"/>
    <p:sldLayoutId id="2147484277" r:id="rId35"/>
    <p:sldLayoutId id="2147484278" r:id="rId36"/>
    <p:sldLayoutId id="2147483934" r:id="rId37"/>
    <p:sldLayoutId id="2147484279" r:id="rId38"/>
    <p:sldLayoutId id="2147483702" r:id="rId39"/>
    <p:sldLayoutId id="2147483703" r:id="rId40"/>
    <p:sldLayoutId id="2147483705" r:id="rId41"/>
    <p:sldLayoutId id="2147483709" r:id="rId42"/>
    <p:sldLayoutId id="2147483710" r:id="rId43"/>
    <p:sldLayoutId id="2147483711" r:id="rId44"/>
    <p:sldLayoutId id="2147483712" r:id="rId45"/>
    <p:sldLayoutId id="2147483713" r:id="rId46"/>
    <p:sldLayoutId id="2147483714" r:id="rId47"/>
    <p:sldLayoutId id="2147483715" r:id="rId48"/>
    <p:sldLayoutId id="2147483716" r:id="rId49"/>
    <p:sldLayoutId id="2147483719" r:id="rId50"/>
    <p:sldLayoutId id="2147483720" r:id="rId51"/>
    <p:sldLayoutId id="2147483721" r:id="rId52"/>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hyperlink" Target="https://facts.pt/GZUp6xk" TargetMode="External"/><Relationship Id="rId7"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microsoft.com/office/2007/relationships/hdphoto" Target="../media/hdphoto1.wdp"/><Relationship Id="rId5" Type="http://schemas.openxmlformats.org/officeDocument/2006/relationships/image" Target="../media/image46.png"/><Relationship Id="rId4" Type="http://schemas.openxmlformats.org/officeDocument/2006/relationships/image" Target="../media/image45.emf"/></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5.emf"/><Relationship Id="rId7"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chart" Target="../charts/chart2.xml"/><Relationship Id="rId5" Type="http://schemas.microsoft.com/office/2007/relationships/hdphoto" Target="../media/hdphoto2.wdp"/><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sv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s>
</file>

<file path=ppt/slides/_rels/slide14.xml.rels><?xml version="1.0" encoding="UTF-8" standalone="yes"?>
<Relationships xmlns="http://schemas.openxmlformats.org/package/2006/relationships"><Relationship Id="rId8" Type="http://schemas.openxmlformats.org/officeDocument/2006/relationships/hyperlink" Target="https://azure.microsoft.com/en-us/services/kubernetes-service/" TargetMode="External"/><Relationship Id="rId13" Type="http://schemas.openxmlformats.org/officeDocument/2006/relationships/image" Target="../media/image60.emf"/><Relationship Id="rId3" Type="http://schemas.openxmlformats.org/officeDocument/2006/relationships/image" Target="../media/image57.emf"/><Relationship Id="rId7" Type="http://schemas.openxmlformats.org/officeDocument/2006/relationships/hyperlink" Target="https://azure.microsoft.com/en-us/services/app-service/" TargetMode="External"/><Relationship Id="rId12" Type="http://schemas.openxmlformats.org/officeDocument/2006/relationships/image" Target="../media/image59.emf"/><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hyperlink" Target="https://azure.microsoft.com/en-us/services/azure-automanage/" TargetMode="External"/><Relationship Id="rId11" Type="http://schemas.openxmlformats.org/officeDocument/2006/relationships/hyperlink" Target="https://azure.microsoft.com/en-us/services/azure-sql/" TargetMode="External"/><Relationship Id="rId5" Type="http://schemas.openxmlformats.org/officeDocument/2006/relationships/hyperlink" Target="https://www.microsoft.com/en-us/windows-server/windows-admin-center" TargetMode="External"/><Relationship Id="rId15" Type="http://schemas.openxmlformats.org/officeDocument/2006/relationships/image" Target="../media/image62.emf"/><Relationship Id="rId10" Type="http://schemas.openxmlformats.org/officeDocument/2006/relationships/hyperlink" Target="https://azure.microsoft.com/en-us/services/virtual-desktop/" TargetMode="External"/><Relationship Id="rId4" Type="http://schemas.openxmlformats.org/officeDocument/2006/relationships/image" Target="../media/image58.emf"/><Relationship Id="rId9" Type="http://schemas.openxmlformats.org/officeDocument/2006/relationships/hyperlink" Target="https://docs.microsoft.com/en-us/azure/automanage/automanage-hotpatch" TargetMode="External"/><Relationship Id="rId14" Type="http://schemas.openxmlformats.org/officeDocument/2006/relationships/image" Target="../media/image61.emf"/></Relationships>
</file>

<file path=ppt/slides/_rels/slide1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2.xml"/><Relationship Id="rId1" Type="http://schemas.openxmlformats.org/officeDocument/2006/relationships/slideLayout" Target="../slideLayouts/slideLayout3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image" Target="../media/image74.svg"/><Relationship Id="rId11" Type="http://schemas.openxmlformats.org/officeDocument/2006/relationships/image" Target="../media/image79.sv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svg"/><Relationship Id="rId9" Type="http://schemas.openxmlformats.org/officeDocument/2006/relationships/image" Target="../media/image77.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36.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_rels/slide2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hyperlink" Target="https://aka.ms/choose_your_AzureSQL_database"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aka.ms/sqledge" TargetMode="External"/><Relationship Id="rId13" Type="http://schemas.openxmlformats.org/officeDocument/2006/relationships/image" Target="../media/image80.png"/><Relationship Id="rId18" Type="http://schemas.openxmlformats.org/officeDocument/2006/relationships/hyperlink" Target="https://azure.microsoft.com/en-us/resources/launch-your-azure-sql-database/" TargetMode="External"/><Relationship Id="rId3" Type="http://schemas.openxmlformats.org/officeDocument/2006/relationships/hyperlink" Target="https://aka.ms/azure_sql" TargetMode="External"/><Relationship Id="rId7" Type="http://schemas.openxmlformats.org/officeDocument/2006/relationships/hyperlink" Target="https://azure.microsoft.com/services/sql-database/" TargetMode="External"/><Relationship Id="rId12" Type="http://schemas.openxmlformats.org/officeDocument/2006/relationships/hyperlink" Target="http://datamigration.microsoft.com/" TargetMode="External"/><Relationship Id="rId17" Type="http://schemas.openxmlformats.org/officeDocument/2006/relationships/hyperlink" Target="https://azure.microsoft.com/resources/get-to-know-azure-sql/" TargetMode="External"/><Relationship Id="rId2" Type="http://schemas.openxmlformats.org/officeDocument/2006/relationships/notesSlide" Target="../notesSlides/notesSlide17.xml"/><Relationship Id="rId16" Type="http://schemas.openxmlformats.org/officeDocument/2006/relationships/hyperlink" Target="https://facts.pt/GZUp6xk" TargetMode="External"/><Relationship Id="rId1" Type="http://schemas.openxmlformats.org/officeDocument/2006/relationships/slideLayout" Target="../slideLayouts/slideLayout19.xml"/><Relationship Id="rId6" Type="http://schemas.openxmlformats.org/officeDocument/2006/relationships/hyperlink" Target="https://aka.ms/AzureSQL_Managed_Instance" TargetMode="External"/><Relationship Id="rId11" Type="http://schemas.openxmlformats.org/officeDocument/2006/relationships/hyperlink" Target="https://azure.microsoft.com/services/database-migration/" TargetMode="External"/><Relationship Id="rId5" Type="http://schemas.openxmlformats.org/officeDocument/2006/relationships/hyperlink" Target="https://azure.microsoft.com/services/virtual-machines/sql-server/" TargetMode="External"/><Relationship Id="rId15" Type="http://schemas.openxmlformats.org/officeDocument/2006/relationships/hyperlink" Target="https://azure.microsoft.com/resources/the-economic-value-of-migrating-on-premises-sql-server-instances-to-microsoft-azure-sql-solutions/" TargetMode="External"/><Relationship Id="rId10" Type="http://schemas.openxmlformats.org/officeDocument/2006/relationships/hyperlink" Target="https://azure.microsoft.com/pricing/hybrid-benefit/#sql-ahb-calculator" TargetMode="External"/><Relationship Id="rId19" Type="http://schemas.openxmlformats.org/officeDocument/2006/relationships/hyperlink" Target="https://azure.microsoft.com/resources/the-total-economic-impacttm-of-migration-to-microsoft-azure-sql-managed-databases/" TargetMode="External"/><Relationship Id="rId4" Type="http://schemas.openxmlformats.org/officeDocument/2006/relationships/hyperlink" Target="https://azure.microsoft.com/en-us/services/azure-sql/sql-managed-instance/" TargetMode="External"/><Relationship Id="rId9" Type="http://schemas.openxmlformats.org/officeDocument/2006/relationships/hyperlink" Target="https://aka.ms/choose_your_AzureSQL_database" TargetMode="External"/><Relationship Id="rId14" Type="http://schemas.openxmlformats.org/officeDocument/2006/relationships/image" Target="../media/image81.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41.emf"/></Relationships>
</file>

<file path=ppt/slides/_rels/slide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44.emf"/><Relationship Id="rId4" Type="http://schemas.openxmlformats.org/officeDocument/2006/relationships/image" Target="../media/image43.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EE2158C4-B08C-B808-2DA4-603CC09F0D28}"/>
              </a:ext>
            </a:extLst>
          </p:cNvPr>
          <p:cNvSpPr>
            <a:spLocks noGrp="1"/>
          </p:cNvSpPr>
          <p:nvPr>
            <p:ph type="title"/>
          </p:nvPr>
        </p:nvSpPr>
        <p:spPr/>
        <p:txBody>
          <a:bodyPr/>
          <a:lstStyle/>
          <a:p>
            <a:r>
              <a:rPr lang="en-US" sz="3600" dirty="0"/>
              <a:t>Reach for the Cloud</a:t>
            </a:r>
            <a:br>
              <a:rPr lang="en-US" sz="3600" dirty="0"/>
            </a:br>
            <a:br>
              <a:rPr lang="en-US" sz="3600" dirty="0"/>
            </a:br>
            <a:r>
              <a:rPr lang="en-US" sz="3600" dirty="0"/>
              <a:t>Windows Server &amp; SQL Server Migration to Azure</a:t>
            </a:r>
          </a:p>
        </p:txBody>
      </p:sp>
    </p:spTree>
    <p:extLst>
      <p:ext uri="{BB962C8B-B14F-4D97-AF65-F5344CB8AC3E}">
        <p14:creationId xmlns:p14="http://schemas.microsoft.com/office/powerpoint/2010/main" val="333570383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470173-188B-F580-7FA9-C4D869D89EC6}"/>
              </a:ext>
            </a:extLst>
          </p:cNvPr>
          <p:cNvSpPr>
            <a:spLocks noGrp="1"/>
          </p:cNvSpPr>
          <p:nvPr>
            <p:ph type="title"/>
          </p:nvPr>
        </p:nvSpPr>
        <p:spPr>
          <a:xfrm>
            <a:off x="455996" y="620429"/>
            <a:ext cx="10227922" cy="795089"/>
          </a:xfrm>
        </p:spPr>
        <p:txBody>
          <a:bodyPr/>
          <a:lstStyle/>
          <a:p>
            <a:r>
              <a:rPr lang="en-GB" sz="2750" dirty="0"/>
              <a:t>Get free Extended Security Updates only on Azure</a:t>
            </a:r>
            <a:br>
              <a:rPr lang="en-GB" sz="2750" dirty="0"/>
            </a:br>
            <a:endParaRPr lang="en-NL" sz="2750" dirty="0"/>
          </a:p>
        </p:txBody>
      </p:sp>
      <p:sp>
        <p:nvSpPr>
          <p:cNvPr id="36" name="Content Placeholder 4">
            <a:extLst>
              <a:ext uri="{FF2B5EF4-FFF2-40B4-BE49-F238E27FC236}">
                <a16:creationId xmlns:a16="http://schemas.microsoft.com/office/drawing/2014/main" id="{A3D2A4D2-DBEF-44AB-9FD3-9B5E789E074A}"/>
              </a:ext>
            </a:extLst>
          </p:cNvPr>
          <p:cNvSpPr txBox="1">
            <a:spLocks/>
          </p:cNvSpPr>
          <p:nvPr/>
        </p:nvSpPr>
        <p:spPr>
          <a:xfrm>
            <a:off x="455997" y="2518457"/>
            <a:ext cx="1685542" cy="84484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109"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745" b="1" i="0" u="none" strike="noStrike" kern="1200" cap="none" spc="0" normalizeH="0" baseline="0" noProof="0" dirty="0">
                <a:ln>
                  <a:noFill/>
                </a:ln>
                <a:solidFill>
                  <a:schemeClr val="tx2"/>
                </a:solidFill>
                <a:effectLst/>
                <a:uLnTx/>
                <a:uFillTx/>
                <a:latin typeface="Segoe UI"/>
                <a:ea typeface="+mn-ea"/>
                <a:cs typeface="Segoe UI Semibold" panose="020B0702040204020203" pitchFamily="34" charset="0"/>
              </a:rPr>
              <a:t>THREE YEARS</a:t>
            </a:r>
            <a:endParaRPr kumimoji="0" lang="en-US" sz="784" b="0" i="0" u="none" strike="noStrike" kern="1200" cap="none" spc="0" normalizeH="0" baseline="0" noProof="0" dirty="0">
              <a:ln>
                <a:noFill/>
              </a:ln>
              <a:solidFill>
                <a:schemeClr val="tx2"/>
              </a:solidFill>
              <a:effectLst/>
              <a:uLnTx/>
              <a:uFillTx/>
              <a:latin typeface="Segoe UI"/>
              <a:ea typeface="+mn-ea"/>
              <a:cs typeface="Segoe UI Semibold" panose="020B0702040204020203" pitchFamily="34" charset="0"/>
            </a:endParaRPr>
          </a:p>
        </p:txBody>
      </p:sp>
      <p:sp>
        <p:nvSpPr>
          <p:cNvPr id="37" name="Content Placeholder 6">
            <a:extLst>
              <a:ext uri="{FF2B5EF4-FFF2-40B4-BE49-F238E27FC236}">
                <a16:creationId xmlns:a16="http://schemas.microsoft.com/office/drawing/2014/main" id="{ED8E56F8-C092-4E48-AE45-954E02BD9D11}"/>
              </a:ext>
            </a:extLst>
          </p:cNvPr>
          <p:cNvSpPr txBox="1">
            <a:spLocks/>
          </p:cNvSpPr>
          <p:nvPr/>
        </p:nvSpPr>
        <p:spPr>
          <a:xfrm>
            <a:off x="2462999" y="2518457"/>
            <a:ext cx="3633002" cy="83099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0442" rtl="0" eaLnBrk="1" fontAlgn="base" latinLnBrk="0" hangingPunct="1">
              <a:lnSpc>
                <a:spcPct val="100000"/>
              </a:lnSpc>
              <a:spcBef>
                <a:spcPts val="0"/>
              </a:spcBef>
              <a:spcAft>
                <a:spcPts val="1175"/>
              </a:spcAft>
              <a:buClrTx/>
              <a:buSzPct val="90000"/>
              <a:buFont typeface="Wingdings" panose="05000000000000000000" pitchFamily="2" charset="2"/>
              <a:buNone/>
              <a:tabLst/>
              <a:defRPr/>
            </a:pPr>
            <a:r>
              <a:rPr kumimoji="0" lang="en-US" sz="1800" b="0" i="0" u="none" strike="noStrike" kern="1200" cap="none" spc="0" normalizeH="0" baseline="0" noProof="0" dirty="0">
                <a:ln>
                  <a:noFill/>
                </a:ln>
                <a:effectLst/>
                <a:uLnTx/>
                <a:uFillTx/>
                <a:latin typeface="Segoe UI"/>
                <a:ea typeface="+mn-ea"/>
                <a:cs typeface="Segoe UI Semibold" charset="0"/>
              </a:rPr>
              <a:t>of security updates for your 2012/R2 workloads </a:t>
            </a:r>
            <a:r>
              <a:rPr kumimoji="0" lang="en-US" sz="1800" b="0" i="0" u="none" strike="noStrike" kern="1200" cap="none" spc="0" normalizeH="0" baseline="0" noProof="0" dirty="0">
                <a:ln>
                  <a:noFill/>
                </a:ln>
                <a:effectLst/>
                <a:uLnTx/>
                <a:uFillTx/>
                <a:ea typeface="+mn-ea"/>
                <a:cs typeface="Segoe UI Semibold" charset="0"/>
              </a:rPr>
              <a:t>from</a:t>
            </a:r>
            <a:r>
              <a:rPr kumimoji="0" lang="en-US" sz="1800" b="0" i="0" u="none" strike="noStrike" kern="1200" cap="none" spc="0" normalizeH="0" baseline="0" noProof="0" dirty="0">
                <a:ln>
                  <a:noFill/>
                </a:ln>
                <a:effectLst/>
                <a:uLnTx/>
                <a:uFillTx/>
                <a:latin typeface="Segoe UI"/>
                <a:ea typeface="+mn-ea"/>
                <a:cs typeface="Segoe UI Semibold" charset="0"/>
              </a:rPr>
              <a:t> date of end of support*</a:t>
            </a:r>
          </a:p>
        </p:txBody>
      </p:sp>
      <p:sp>
        <p:nvSpPr>
          <p:cNvPr id="38" name="Content Placeholder 9">
            <a:extLst>
              <a:ext uri="{FF2B5EF4-FFF2-40B4-BE49-F238E27FC236}">
                <a16:creationId xmlns:a16="http://schemas.microsoft.com/office/drawing/2014/main" id="{33DFD4D7-063E-495D-A87F-0ACD9798F7C1}"/>
              </a:ext>
            </a:extLst>
          </p:cNvPr>
          <p:cNvSpPr txBox="1">
            <a:spLocks/>
          </p:cNvSpPr>
          <p:nvPr/>
        </p:nvSpPr>
        <p:spPr>
          <a:xfrm>
            <a:off x="455996" y="3731296"/>
            <a:ext cx="1685542" cy="82958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109"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5391" b="1" i="0" u="none" strike="noStrike" kern="1200" cap="none" spc="0" normalizeH="0" baseline="0" noProof="0" dirty="0">
                <a:ln>
                  <a:noFill/>
                </a:ln>
                <a:solidFill>
                  <a:schemeClr val="tx2"/>
                </a:solidFill>
                <a:effectLst/>
                <a:uLnTx/>
                <a:uFillTx/>
                <a:latin typeface="Segoe UI"/>
                <a:ea typeface="+mn-ea"/>
                <a:cs typeface="Segoe UI Semibold" panose="020B0702040204020203" pitchFamily="34" charset="0"/>
              </a:rPr>
              <a:t>75</a:t>
            </a:r>
            <a:r>
              <a:rPr kumimoji="0" lang="en-US" sz="3529" b="1" i="0" u="none" strike="noStrike" kern="1200" cap="none" spc="0" normalizeH="0" baseline="0" noProof="0" dirty="0">
                <a:ln>
                  <a:noFill/>
                </a:ln>
                <a:solidFill>
                  <a:schemeClr val="tx2"/>
                </a:solidFill>
                <a:effectLst/>
                <a:uLnTx/>
                <a:uFillTx/>
                <a:latin typeface="Segoe UI"/>
                <a:ea typeface="+mn-ea"/>
                <a:cs typeface="Segoe UI Semibold" panose="020B0702040204020203" pitchFamily="34" charset="0"/>
              </a:rPr>
              <a:t>%</a:t>
            </a:r>
          </a:p>
        </p:txBody>
      </p:sp>
      <p:sp>
        <p:nvSpPr>
          <p:cNvPr id="39" name="Content Placeholder 10">
            <a:extLst>
              <a:ext uri="{FF2B5EF4-FFF2-40B4-BE49-F238E27FC236}">
                <a16:creationId xmlns:a16="http://schemas.microsoft.com/office/drawing/2014/main" id="{CC471DA5-AE4F-4018-ABC4-AB45F4FF9C8E}"/>
              </a:ext>
            </a:extLst>
          </p:cNvPr>
          <p:cNvSpPr txBox="1">
            <a:spLocks/>
          </p:cNvSpPr>
          <p:nvPr/>
        </p:nvSpPr>
        <p:spPr>
          <a:xfrm>
            <a:off x="2474918" y="3699517"/>
            <a:ext cx="3471979" cy="83099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0442" rtl="0" eaLnBrk="1" fontAlgn="base" latinLnBrk="0" hangingPunct="1">
              <a:lnSpc>
                <a:spcPct val="100000"/>
              </a:lnSpc>
              <a:spcBef>
                <a:spcPts val="0"/>
              </a:spcBef>
              <a:spcAft>
                <a:spcPts val="1175"/>
              </a:spcAft>
              <a:buClrTx/>
              <a:buSzPct val="90000"/>
              <a:buFont typeface="Wingdings" panose="05000000000000000000" pitchFamily="2" charset="2"/>
              <a:buNone/>
              <a:tabLst/>
              <a:defRPr/>
            </a:pPr>
            <a:r>
              <a:rPr kumimoji="0" lang="en-US" sz="1800" b="0" i="0" u="none" strike="noStrike" kern="1200" cap="none" spc="0" normalizeH="0" baseline="0" noProof="0" dirty="0">
                <a:ln>
                  <a:noFill/>
                </a:ln>
                <a:effectLst/>
                <a:uLnTx/>
                <a:uFillTx/>
                <a:ea typeface="+mn-ea"/>
                <a:cs typeface="Segoe UI Semibold" charset="0"/>
              </a:rPr>
              <a:t>of the Server license cost </a:t>
            </a:r>
            <a:br>
              <a:rPr kumimoji="0" lang="en-US" sz="1800" b="0" i="0" u="none" strike="noStrike" kern="1200" cap="none" spc="0" normalizeH="0" baseline="0" noProof="0" dirty="0">
                <a:ln>
                  <a:noFill/>
                </a:ln>
                <a:effectLst/>
                <a:uLnTx/>
                <a:uFillTx/>
                <a:ea typeface="+mn-ea"/>
                <a:cs typeface="Segoe UI Semibold" charset="0"/>
              </a:rPr>
            </a:br>
            <a:r>
              <a:rPr kumimoji="0" lang="en-US" sz="1800" b="0" i="0" u="none" strike="noStrike" kern="1200" cap="none" spc="0" normalizeH="0" baseline="0" noProof="0" dirty="0">
                <a:ln>
                  <a:noFill/>
                </a:ln>
                <a:effectLst/>
                <a:uLnTx/>
                <a:uFillTx/>
                <a:ea typeface="+mn-ea"/>
                <a:cs typeface="Segoe UI Semibold" charset="0"/>
              </a:rPr>
              <a:t>to buy Extended Security Updates on-premises or on other clouds</a:t>
            </a:r>
          </a:p>
        </p:txBody>
      </p:sp>
      <p:sp>
        <p:nvSpPr>
          <p:cNvPr id="63" name="Content Placeholder 11">
            <a:extLst>
              <a:ext uri="{FF2B5EF4-FFF2-40B4-BE49-F238E27FC236}">
                <a16:creationId xmlns:a16="http://schemas.microsoft.com/office/drawing/2014/main" id="{E37A04AF-36A9-4E36-B2DC-831030F39E10}"/>
              </a:ext>
            </a:extLst>
          </p:cNvPr>
          <p:cNvSpPr txBox="1">
            <a:spLocks/>
          </p:cNvSpPr>
          <p:nvPr/>
        </p:nvSpPr>
        <p:spPr>
          <a:xfrm>
            <a:off x="768709" y="5154832"/>
            <a:ext cx="5327292"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384" rtl="0" eaLnBrk="1" fontAlgn="auto" latinLnBrk="0" hangingPunct="1">
              <a:lnSpc>
                <a:spcPct val="100000"/>
              </a:lnSpc>
              <a:spcBef>
                <a:spcPct val="20000"/>
              </a:spcBef>
              <a:spcAft>
                <a:spcPts val="1400"/>
              </a:spcAft>
              <a:buClrTx/>
              <a:buSzPct val="90000"/>
              <a:buFont typeface="Wingdings" panose="05000000000000000000" pitchFamily="2" charset="2"/>
              <a:buNone/>
              <a:tabLst/>
              <a:defRPr/>
            </a:pPr>
            <a:r>
              <a:rPr kumimoji="0" lang="en-US" sz="2000" u="none" strike="noStrike" kern="1200" cap="none" spc="0" normalizeH="0" baseline="0" noProof="0" dirty="0">
                <a:ln>
                  <a:noFill/>
                </a:ln>
                <a:solidFill>
                  <a:schemeClr val="tx2"/>
                </a:solidFill>
                <a:effectLst/>
                <a:uLnTx/>
                <a:uFillTx/>
                <a:latin typeface="Segoe UI Semibold" panose="020B0502040204020203" pitchFamily="34" charset="0"/>
                <a:ea typeface="Segoe UI" panose="020B0502040204020203" pitchFamily="34" charset="0"/>
                <a:cs typeface="Segoe UI Semibold" panose="020B0502040204020203" pitchFamily="34" charset="0"/>
              </a:rPr>
              <a:t>Save even more with Azure Hybrid Benefit</a:t>
            </a:r>
          </a:p>
        </p:txBody>
      </p:sp>
      <p:grpSp>
        <p:nvGrpSpPr>
          <p:cNvPr id="64" name="Group 63" descr="Image showing free only on Azure Windows Servers and SQL Server.">
            <a:extLst>
              <a:ext uri="{FF2B5EF4-FFF2-40B4-BE49-F238E27FC236}">
                <a16:creationId xmlns:a16="http://schemas.microsoft.com/office/drawing/2014/main" id="{93360329-8ABA-47EB-99A0-17EFFCBE8C19}"/>
              </a:ext>
            </a:extLst>
          </p:cNvPr>
          <p:cNvGrpSpPr/>
          <p:nvPr/>
        </p:nvGrpSpPr>
        <p:grpSpPr>
          <a:xfrm>
            <a:off x="6752428" y="1398555"/>
            <a:ext cx="4847263" cy="4120735"/>
            <a:chOff x="6899381" y="1545591"/>
            <a:chExt cx="4944461" cy="4203364"/>
          </a:xfrm>
        </p:grpSpPr>
        <p:grpSp>
          <p:nvGrpSpPr>
            <p:cNvPr id="83" name="Group 82">
              <a:extLst>
                <a:ext uri="{FF2B5EF4-FFF2-40B4-BE49-F238E27FC236}">
                  <a16:creationId xmlns:a16="http://schemas.microsoft.com/office/drawing/2014/main" id="{2522AA99-9FD0-4656-A116-CB45630DC608}"/>
                </a:ext>
              </a:extLst>
            </p:cNvPr>
            <p:cNvGrpSpPr/>
            <p:nvPr/>
          </p:nvGrpSpPr>
          <p:grpSpPr>
            <a:xfrm>
              <a:off x="6899381" y="1943513"/>
              <a:ext cx="2119602" cy="1832746"/>
              <a:chOff x="-125805" y="0"/>
              <a:chExt cx="2126055" cy="1838325"/>
            </a:xfrm>
          </p:grpSpPr>
          <p:sp>
            <p:nvSpPr>
              <p:cNvPr id="86" name="Diagonal Stripe 85">
                <a:extLst>
                  <a:ext uri="{FF2B5EF4-FFF2-40B4-BE49-F238E27FC236}">
                    <a16:creationId xmlns:a16="http://schemas.microsoft.com/office/drawing/2014/main" id="{425BA15A-F775-43EE-8316-E271E0B53AAF}"/>
                  </a:ext>
                  <a:ext uri="{C183D7F6-B498-43B3-948B-1728B52AA6E4}">
                    <adec:decorative xmlns:adec="http://schemas.microsoft.com/office/drawing/2017/decorative" val="1"/>
                  </a:ext>
                </a:extLst>
              </p:cNvPr>
              <p:cNvSpPr/>
              <p:nvPr/>
            </p:nvSpPr>
            <p:spPr bwMode="auto">
              <a:xfrm>
                <a:off x="0" y="0"/>
                <a:ext cx="2000250" cy="1838325"/>
              </a:xfrm>
              <a:prstGeom prst="diagStripe">
                <a:avLst>
                  <a:gd name="adj" fmla="val 62953"/>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8" rIns="179259" bIns="143408" numCol="1" spcCol="0" rtlCol="0" fromWordArt="0" anchor="t" anchorCtr="0" forceAA="0" compatLnSpc="1">
                <a:prstTxWarp prst="textNoShape">
                  <a:avLst/>
                </a:prstTxWarp>
                <a:noAutofit/>
              </a:bodyPr>
              <a:lstStyle/>
              <a:p>
                <a:pPr marL="0" marR="0" lvl="0" indent="0" algn="l"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7" name="Rectangle 86">
                <a:extLst>
                  <a:ext uri="{FF2B5EF4-FFF2-40B4-BE49-F238E27FC236}">
                    <a16:creationId xmlns:a16="http://schemas.microsoft.com/office/drawing/2014/main" id="{90E856E5-CFC8-4026-8FFC-7802230ADC0F}"/>
                  </a:ext>
                  <a:ext uri="{C183D7F6-B498-43B3-948B-1728B52AA6E4}">
                    <adec:decorative xmlns:adec="http://schemas.microsoft.com/office/drawing/2017/decorative" val="1"/>
                  </a:ext>
                </a:extLst>
              </p:cNvPr>
              <p:cNvSpPr/>
              <p:nvPr/>
            </p:nvSpPr>
            <p:spPr>
              <a:xfrm rot="19074741">
                <a:off x="-125805" y="587774"/>
                <a:ext cx="1853953" cy="328780"/>
              </a:xfrm>
              <a:prstGeom prst="rect">
                <a:avLst/>
              </a:prstGeom>
            </p:spPr>
            <p:txBody>
              <a:bodyPr wrap="none">
                <a:spAutoFit/>
              </a:bodyPr>
              <a:lstStyle/>
              <a:p>
                <a:pPr marL="0" marR="0" lvl="0" indent="0" algn="l" defTabSz="913874"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Free only on Azure</a:t>
                </a:r>
              </a:p>
            </p:txBody>
          </p:sp>
        </p:grpSp>
        <p:sp>
          <p:nvSpPr>
            <p:cNvPr id="66" name="Rectangle 65">
              <a:extLst>
                <a:ext uri="{FF2B5EF4-FFF2-40B4-BE49-F238E27FC236}">
                  <a16:creationId xmlns:a16="http://schemas.microsoft.com/office/drawing/2014/main" id="{CF4926A8-18DD-49AD-964E-A186D2BB6997}"/>
                </a:ext>
                <a:ext uri="{C183D7F6-B498-43B3-948B-1728B52AA6E4}">
                  <adec:decorative xmlns:adec="http://schemas.microsoft.com/office/drawing/2017/decorative" val="1"/>
                </a:ext>
              </a:extLst>
            </p:cNvPr>
            <p:cNvSpPr/>
            <p:nvPr/>
          </p:nvSpPr>
          <p:spPr bwMode="auto">
            <a:xfrm>
              <a:off x="7022818" y="1947684"/>
              <a:ext cx="4821024" cy="3801271"/>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7" name="Group 66" descr="Windows Server and SQL Server&#10;">
              <a:extLst>
                <a:ext uri="{FF2B5EF4-FFF2-40B4-BE49-F238E27FC236}">
                  <a16:creationId xmlns:a16="http://schemas.microsoft.com/office/drawing/2014/main" id="{762D72AB-3666-4FC1-8960-A5E21C9ADBB1}"/>
                </a:ext>
              </a:extLst>
            </p:cNvPr>
            <p:cNvGrpSpPr/>
            <p:nvPr/>
          </p:nvGrpSpPr>
          <p:grpSpPr>
            <a:xfrm>
              <a:off x="7928805" y="3041317"/>
              <a:ext cx="3026089" cy="1614004"/>
              <a:chOff x="7003836" y="2363782"/>
              <a:chExt cx="3602154" cy="1921256"/>
            </a:xfrm>
          </p:grpSpPr>
          <p:grpSp>
            <p:nvGrpSpPr>
              <p:cNvPr id="73" name="Group 72">
                <a:extLst>
                  <a:ext uri="{FF2B5EF4-FFF2-40B4-BE49-F238E27FC236}">
                    <a16:creationId xmlns:a16="http://schemas.microsoft.com/office/drawing/2014/main" id="{85E35CCD-3CE2-418B-920F-E2DA3E9E8256}"/>
                  </a:ext>
                </a:extLst>
              </p:cNvPr>
              <p:cNvGrpSpPr/>
              <p:nvPr/>
            </p:nvGrpSpPr>
            <p:grpSpPr>
              <a:xfrm>
                <a:off x="7003836" y="2363782"/>
                <a:ext cx="1474094" cy="1921256"/>
                <a:chOff x="7128861" y="4641792"/>
                <a:chExt cx="1024303" cy="1335026"/>
              </a:xfrm>
            </p:grpSpPr>
            <p:sp>
              <p:nvSpPr>
                <p:cNvPr id="79" name="Freeform: Shape 78">
                  <a:extLst>
                    <a:ext uri="{FF2B5EF4-FFF2-40B4-BE49-F238E27FC236}">
                      <a16:creationId xmlns:a16="http://schemas.microsoft.com/office/drawing/2014/main" id="{C318F512-241C-406F-B704-220C5A3182CD}"/>
                    </a:ext>
                    <a:ext uri="{C183D7F6-B498-43B3-948B-1728B52AA6E4}">
                      <adec:decorative xmlns:adec="http://schemas.microsoft.com/office/drawing/2017/decorative" val="1"/>
                    </a:ext>
                  </a:extLst>
                </p:cNvPr>
                <p:cNvSpPr/>
                <p:nvPr/>
              </p:nvSpPr>
              <p:spPr>
                <a:xfrm>
                  <a:off x="7138535" y="4641792"/>
                  <a:ext cx="1001885" cy="411817"/>
                </a:xfrm>
                <a:custGeom>
                  <a:avLst/>
                  <a:gdLst>
                    <a:gd name="connsiteX0" fmla="*/ 1001577 w 1001884"/>
                    <a:gd name="connsiteY0" fmla="*/ 207445 h 411817"/>
                    <a:gd name="connsiteX1" fmla="*/ 503094 w 1001884"/>
                    <a:gd name="connsiteY1" fmla="*/ 410281 h 411817"/>
                    <a:gd name="connsiteX2" fmla="*/ 4610 w 1001884"/>
                    <a:gd name="connsiteY2" fmla="*/ 207445 h 411817"/>
                    <a:gd name="connsiteX3" fmla="*/ 503094 w 1001884"/>
                    <a:gd name="connsiteY3" fmla="*/ 4610 h 411817"/>
                    <a:gd name="connsiteX4" fmla="*/ 1001577 w 1001884"/>
                    <a:gd name="connsiteY4" fmla="*/ 207445 h 41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884" h="411817">
                      <a:moveTo>
                        <a:pt x="1001577" y="207445"/>
                      </a:moveTo>
                      <a:cubicBezTo>
                        <a:pt x="1001577" y="319468"/>
                        <a:pt x="778398" y="410281"/>
                        <a:pt x="503094" y="410281"/>
                      </a:cubicBezTo>
                      <a:cubicBezTo>
                        <a:pt x="227789" y="410281"/>
                        <a:pt x="4610" y="319468"/>
                        <a:pt x="4610" y="207445"/>
                      </a:cubicBezTo>
                      <a:cubicBezTo>
                        <a:pt x="4610" y="95422"/>
                        <a:pt x="227789" y="4610"/>
                        <a:pt x="503094" y="4610"/>
                      </a:cubicBezTo>
                      <a:cubicBezTo>
                        <a:pt x="778398" y="4610"/>
                        <a:pt x="1001577" y="95422"/>
                        <a:pt x="1001577" y="207445"/>
                      </a:cubicBezTo>
                      <a:close/>
                    </a:path>
                  </a:pathLst>
                </a:custGeom>
                <a:solidFill>
                  <a:schemeClr val="tx2">
                    <a:lumMod val="75000"/>
                  </a:schemeClr>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gradFill>
                      <a:gsLst>
                        <a:gs pos="1250">
                          <a:srgbClr val="FFFFFF"/>
                        </a:gs>
                        <a:gs pos="100000">
                          <a:srgbClr val="FFFFFF"/>
                        </a:gs>
                      </a:gsLst>
                      <a:lin ang="0" scaled="1"/>
                    </a:gradFill>
                    <a:effectLst/>
                    <a:uLnTx/>
                    <a:uFillTx/>
                    <a:latin typeface="Segoe UI"/>
                    <a:ea typeface="+mn-ea"/>
                    <a:cs typeface="+mn-cs"/>
                  </a:endParaRPr>
                </a:p>
              </p:txBody>
            </p:sp>
            <p:sp>
              <p:nvSpPr>
                <p:cNvPr id="80" name="Freeform: Shape 79">
                  <a:extLst>
                    <a:ext uri="{FF2B5EF4-FFF2-40B4-BE49-F238E27FC236}">
                      <a16:creationId xmlns:a16="http://schemas.microsoft.com/office/drawing/2014/main" id="{214A0966-A3C3-43F6-848F-B3EA76EA0602}"/>
                    </a:ext>
                    <a:ext uri="{C183D7F6-B498-43B3-948B-1728B52AA6E4}">
                      <adec:decorative xmlns:adec="http://schemas.microsoft.com/office/drawing/2017/decorative" val="1"/>
                    </a:ext>
                  </a:extLst>
                </p:cNvPr>
                <p:cNvSpPr/>
                <p:nvPr/>
              </p:nvSpPr>
              <p:spPr>
                <a:xfrm>
                  <a:off x="7138535" y="4845857"/>
                  <a:ext cx="1001885" cy="1130961"/>
                </a:xfrm>
                <a:custGeom>
                  <a:avLst/>
                  <a:gdLst>
                    <a:gd name="connsiteX0" fmla="*/ 503094 w 1001884"/>
                    <a:gd name="connsiteY0" fmla="*/ 207445 h 1130961"/>
                    <a:gd name="connsiteX1" fmla="*/ 4610 w 1001884"/>
                    <a:gd name="connsiteY1" fmla="*/ 4610 h 1130961"/>
                    <a:gd name="connsiteX2" fmla="*/ 4610 w 1001884"/>
                    <a:gd name="connsiteY2" fmla="*/ 927204 h 1130961"/>
                    <a:gd name="connsiteX3" fmla="*/ 503094 w 1001884"/>
                    <a:gd name="connsiteY3" fmla="*/ 1130039 h 1130961"/>
                    <a:gd name="connsiteX4" fmla="*/ 1001577 w 1001884"/>
                    <a:gd name="connsiteY4" fmla="*/ 927204 h 1130961"/>
                    <a:gd name="connsiteX5" fmla="*/ 1001577 w 1001884"/>
                    <a:gd name="connsiteY5" fmla="*/ 4610 h 1130961"/>
                    <a:gd name="connsiteX6" fmla="*/ 503094 w 1001884"/>
                    <a:gd name="connsiteY6" fmla="*/ 207445 h 113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884" h="1130961">
                      <a:moveTo>
                        <a:pt x="503094" y="207445"/>
                      </a:moveTo>
                      <a:cubicBezTo>
                        <a:pt x="227729" y="207445"/>
                        <a:pt x="4610" y="116477"/>
                        <a:pt x="4610" y="4610"/>
                      </a:cubicBezTo>
                      <a:lnTo>
                        <a:pt x="4610" y="927204"/>
                      </a:lnTo>
                      <a:cubicBezTo>
                        <a:pt x="4610" y="1039071"/>
                        <a:pt x="227729" y="1130039"/>
                        <a:pt x="503094" y="1130039"/>
                      </a:cubicBezTo>
                      <a:cubicBezTo>
                        <a:pt x="778458" y="1130039"/>
                        <a:pt x="1001577" y="1039071"/>
                        <a:pt x="1001577" y="927204"/>
                      </a:cubicBezTo>
                      <a:lnTo>
                        <a:pt x="1001577" y="4610"/>
                      </a:lnTo>
                      <a:cubicBezTo>
                        <a:pt x="1000963" y="116477"/>
                        <a:pt x="778458" y="207445"/>
                        <a:pt x="503094" y="207445"/>
                      </a:cubicBezTo>
                      <a:close/>
                    </a:path>
                  </a:pathLst>
                </a:custGeom>
                <a:solidFill>
                  <a:srgbClr val="1E8DE0"/>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gradFill>
                      <a:gsLst>
                        <a:gs pos="1250">
                          <a:srgbClr val="FFFFFF"/>
                        </a:gs>
                        <a:gs pos="100000">
                          <a:srgbClr val="FFFFFF"/>
                        </a:gs>
                      </a:gsLst>
                      <a:lin ang="0" scaled="1"/>
                    </a:gradFill>
                    <a:effectLst/>
                    <a:uLnTx/>
                    <a:uFillTx/>
                    <a:latin typeface="Segoe UI"/>
                    <a:ea typeface="+mn-ea"/>
                    <a:cs typeface="+mn-cs"/>
                  </a:endParaRPr>
                </a:p>
              </p:txBody>
            </p:sp>
            <p:sp>
              <p:nvSpPr>
                <p:cNvPr id="81" name="Freeform: Shape 80">
                  <a:extLst>
                    <a:ext uri="{FF2B5EF4-FFF2-40B4-BE49-F238E27FC236}">
                      <a16:creationId xmlns:a16="http://schemas.microsoft.com/office/drawing/2014/main" id="{152AC695-670E-48A1-AD18-D4F4D064252F}"/>
                    </a:ext>
                    <a:ext uri="{C183D7F6-B498-43B3-948B-1728B52AA6E4}">
                      <adec:decorative xmlns:adec="http://schemas.microsoft.com/office/drawing/2017/decorative" val="1"/>
                    </a:ext>
                  </a:extLst>
                </p:cNvPr>
                <p:cNvSpPr/>
                <p:nvPr/>
              </p:nvSpPr>
              <p:spPr>
                <a:xfrm>
                  <a:off x="7244870" y="4761649"/>
                  <a:ext cx="792902" cy="295033"/>
                </a:xfrm>
                <a:custGeom>
                  <a:avLst/>
                  <a:gdLst>
                    <a:gd name="connsiteX0" fmla="*/ 788907 w 792902"/>
                    <a:gd name="connsiteY0" fmla="*/ 164420 h 295033"/>
                    <a:gd name="connsiteX1" fmla="*/ 396759 w 792902"/>
                    <a:gd name="connsiteY1" fmla="*/ 4610 h 295033"/>
                    <a:gd name="connsiteX2" fmla="*/ 4610 w 792902"/>
                    <a:gd name="connsiteY2" fmla="*/ 164420 h 295033"/>
                    <a:gd name="connsiteX3" fmla="*/ 37187 w 792902"/>
                    <a:gd name="connsiteY3" fmla="*/ 228344 h 295033"/>
                    <a:gd name="connsiteX4" fmla="*/ 396759 w 792902"/>
                    <a:gd name="connsiteY4" fmla="*/ 291038 h 295033"/>
                    <a:gd name="connsiteX5" fmla="*/ 756331 w 792902"/>
                    <a:gd name="connsiteY5" fmla="*/ 228344 h 295033"/>
                    <a:gd name="connsiteX6" fmla="*/ 788907 w 792902"/>
                    <a:gd name="connsiteY6" fmla="*/ 164420 h 295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902" h="295033">
                      <a:moveTo>
                        <a:pt x="788907" y="164420"/>
                      </a:moveTo>
                      <a:cubicBezTo>
                        <a:pt x="788907" y="75910"/>
                        <a:pt x="613117" y="4610"/>
                        <a:pt x="396759" y="4610"/>
                      </a:cubicBezTo>
                      <a:cubicBezTo>
                        <a:pt x="180401" y="4610"/>
                        <a:pt x="4610" y="75910"/>
                        <a:pt x="4610" y="164420"/>
                      </a:cubicBezTo>
                      <a:cubicBezTo>
                        <a:pt x="4610" y="187162"/>
                        <a:pt x="16288" y="208675"/>
                        <a:pt x="37187" y="228344"/>
                      </a:cubicBezTo>
                      <a:cubicBezTo>
                        <a:pt x="128155" y="267067"/>
                        <a:pt x="255388" y="291038"/>
                        <a:pt x="396759" y="291038"/>
                      </a:cubicBezTo>
                      <a:cubicBezTo>
                        <a:pt x="538129" y="291038"/>
                        <a:pt x="665362" y="267067"/>
                        <a:pt x="756331" y="228344"/>
                      </a:cubicBezTo>
                      <a:cubicBezTo>
                        <a:pt x="777229" y="208675"/>
                        <a:pt x="788907" y="187162"/>
                        <a:pt x="788907" y="164420"/>
                      </a:cubicBezTo>
                      <a:close/>
                    </a:path>
                  </a:pathLst>
                </a:custGeom>
                <a:solidFill>
                  <a:srgbClr val="00BCF2"/>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gradFill>
                      <a:gsLst>
                        <a:gs pos="1250">
                          <a:srgbClr val="FFFFFF"/>
                        </a:gs>
                        <a:gs pos="100000">
                          <a:srgbClr val="FFFFFF"/>
                        </a:gs>
                      </a:gsLst>
                      <a:lin ang="0" scaled="1"/>
                    </a:gradFill>
                    <a:effectLst/>
                    <a:uLnTx/>
                    <a:uFillTx/>
                    <a:latin typeface="Segoe UI"/>
                    <a:ea typeface="+mn-ea"/>
                    <a:cs typeface="+mn-cs"/>
                  </a:endParaRPr>
                </a:p>
              </p:txBody>
            </p:sp>
            <p:sp>
              <p:nvSpPr>
                <p:cNvPr id="82" name="TextBox 18">
                  <a:extLst>
                    <a:ext uri="{FF2B5EF4-FFF2-40B4-BE49-F238E27FC236}">
                      <a16:creationId xmlns:a16="http://schemas.microsoft.com/office/drawing/2014/main" id="{DF78EA9C-844B-4482-BE4D-1E1B7529E4E1}"/>
                    </a:ext>
                    <a:ext uri="{C183D7F6-B498-43B3-948B-1728B52AA6E4}">
                      <adec:decorative xmlns:adec="http://schemas.microsoft.com/office/drawing/2017/decorative" val="1"/>
                    </a:ext>
                  </a:extLst>
                </p:cNvPr>
                <p:cNvSpPr txBox="1"/>
                <p:nvPr/>
              </p:nvSpPr>
              <p:spPr>
                <a:xfrm>
                  <a:off x="7128861" y="5134828"/>
                  <a:ext cx="1024303" cy="615702"/>
                </a:xfrm>
                <a:prstGeom prst="rect">
                  <a:avLst/>
                </a:prstGeom>
                <a:noFill/>
              </p:spPr>
              <p:txBody>
                <a:bodyPr wrap="none" lIns="182828" tIns="146263" rIns="182828" bIns="146263" rtlCol="0">
                  <a:spAutoFit/>
                </a:bodyPr>
                <a:lstStyle/>
                <a:p>
                  <a:pPr marL="0" marR="0" lvl="0" indent="0" algn="ctr" defTabSz="914016" rtl="0" eaLnBrk="1" fontAlgn="auto" latinLnBrk="0" hangingPunct="1">
                    <a:lnSpc>
                      <a:spcPct val="90000"/>
                    </a:lnSpc>
                    <a:spcBef>
                      <a:spcPts val="0"/>
                    </a:spcBef>
                    <a:spcAft>
                      <a:spcPts val="600"/>
                    </a:spcAft>
                    <a:buClrTx/>
                    <a:buSzTx/>
                    <a:buFontTx/>
                    <a:buNone/>
                    <a:tabLst/>
                    <a:defRPr/>
                  </a:pPr>
                  <a: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t>Windows</a:t>
                  </a:r>
                  <a:b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br>
                  <a: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t>Server</a:t>
                  </a:r>
                </a:p>
              </p:txBody>
            </p:sp>
          </p:grpSp>
          <p:grpSp>
            <p:nvGrpSpPr>
              <p:cNvPr id="74" name="Group 73">
                <a:extLst>
                  <a:ext uri="{FF2B5EF4-FFF2-40B4-BE49-F238E27FC236}">
                    <a16:creationId xmlns:a16="http://schemas.microsoft.com/office/drawing/2014/main" id="{3A8865FD-E37D-41B5-93E3-1529DB559B49}"/>
                  </a:ext>
                </a:extLst>
              </p:cNvPr>
              <p:cNvGrpSpPr/>
              <p:nvPr/>
            </p:nvGrpSpPr>
            <p:grpSpPr>
              <a:xfrm>
                <a:off x="9164158" y="2363782"/>
                <a:ext cx="1441832" cy="1921256"/>
                <a:chOff x="7138535" y="4641792"/>
                <a:chExt cx="1001885" cy="1335026"/>
              </a:xfrm>
            </p:grpSpPr>
            <p:sp>
              <p:nvSpPr>
                <p:cNvPr id="75" name="Freeform: Shape 74">
                  <a:extLst>
                    <a:ext uri="{FF2B5EF4-FFF2-40B4-BE49-F238E27FC236}">
                      <a16:creationId xmlns:a16="http://schemas.microsoft.com/office/drawing/2014/main" id="{8E0B8977-70D1-4374-B8B8-C88D2D618382}"/>
                    </a:ext>
                    <a:ext uri="{C183D7F6-B498-43B3-948B-1728B52AA6E4}">
                      <adec:decorative xmlns:adec="http://schemas.microsoft.com/office/drawing/2017/decorative" val="1"/>
                    </a:ext>
                  </a:extLst>
                </p:cNvPr>
                <p:cNvSpPr/>
                <p:nvPr/>
              </p:nvSpPr>
              <p:spPr>
                <a:xfrm>
                  <a:off x="7138535" y="4641792"/>
                  <a:ext cx="1001885" cy="411817"/>
                </a:xfrm>
                <a:custGeom>
                  <a:avLst/>
                  <a:gdLst>
                    <a:gd name="connsiteX0" fmla="*/ 1001577 w 1001884"/>
                    <a:gd name="connsiteY0" fmla="*/ 207445 h 411817"/>
                    <a:gd name="connsiteX1" fmla="*/ 503094 w 1001884"/>
                    <a:gd name="connsiteY1" fmla="*/ 410281 h 411817"/>
                    <a:gd name="connsiteX2" fmla="*/ 4610 w 1001884"/>
                    <a:gd name="connsiteY2" fmla="*/ 207445 h 411817"/>
                    <a:gd name="connsiteX3" fmla="*/ 503094 w 1001884"/>
                    <a:gd name="connsiteY3" fmla="*/ 4610 h 411817"/>
                    <a:gd name="connsiteX4" fmla="*/ 1001577 w 1001884"/>
                    <a:gd name="connsiteY4" fmla="*/ 207445 h 411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884" h="411817">
                      <a:moveTo>
                        <a:pt x="1001577" y="207445"/>
                      </a:moveTo>
                      <a:cubicBezTo>
                        <a:pt x="1001577" y="319468"/>
                        <a:pt x="778398" y="410281"/>
                        <a:pt x="503094" y="410281"/>
                      </a:cubicBezTo>
                      <a:cubicBezTo>
                        <a:pt x="227789" y="410281"/>
                        <a:pt x="4610" y="319468"/>
                        <a:pt x="4610" y="207445"/>
                      </a:cubicBezTo>
                      <a:cubicBezTo>
                        <a:pt x="4610" y="95422"/>
                        <a:pt x="227789" y="4610"/>
                        <a:pt x="503094" y="4610"/>
                      </a:cubicBezTo>
                      <a:cubicBezTo>
                        <a:pt x="778398" y="4610"/>
                        <a:pt x="1001577" y="95422"/>
                        <a:pt x="1001577" y="207445"/>
                      </a:cubicBezTo>
                      <a:close/>
                    </a:path>
                  </a:pathLst>
                </a:custGeom>
                <a:solidFill>
                  <a:schemeClr val="tx2">
                    <a:lumMod val="75000"/>
                  </a:schemeClr>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gradFill>
                      <a:gsLst>
                        <a:gs pos="1250">
                          <a:srgbClr val="FFFFFF"/>
                        </a:gs>
                        <a:gs pos="100000">
                          <a:srgbClr val="FFFFFF"/>
                        </a:gs>
                      </a:gsLst>
                      <a:lin ang="0" scaled="1"/>
                    </a:gradFill>
                    <a:effectLst/>
                    <a:uLnTx/>
                    <a:uFillTx/>
                    <a:latin typeface="Segoe UI"/>
                    <a:ea typeface="+mn-ea"/>
                    <a:cs typeface="+mn-cs"/>
                  </a:endParaRPr>
                </a:p>
              </p:txBody>
            </p:sp>
            <p:sp>
              <p:nvSpPr>
                <p:cNvPr id="76" name="Freeform: Shape 75">
                  <a:extLst>
                    <a:ext uri="{FF2B5EF4-FFF2-40B4-BE49-F238E27FC236}">
                      <a16:creationId xmlns:a16="http://schemas.microsoft.com/office/drawing/2014/main" id="{514204A1-E0DF-499D-9DFF-65D9DCBF1EE2}"/>
                    </a:ext>
                    <a:ext uri="{C183D7F6-B498-43B3-948B-1728B52AA6E4}">
                      <adec:decorative xmlns:adec="http://schemas.microsoft.com/office/drawing/2017/decorative" val="1"/>
                    </a:ext>
                  </a:extLst>
                </p:cNvPr>
                <p:cNvSpPr/>
                <p:nvPr/>
              </p:nvSpPr>
              <p:spPr>
                <a:xfrm>
                  <a:off x="7138535" y="4845857"/>
                  <a:ext cx="1001885" cy="1130961"/>
                </a:xfrm>
                <a:custGeom>
                  <a:avLst/>
                  <a:gdLst>
                    <a:gd name="connsiteX0" fmla="*/ 503094 w 1001884"/>
                    <a:gd name="connsiteY0" fmla="*/ 207445 h 1130961"/>
                    <a:gd name="connsiteX1" fmla="*/ 4610 w 1001884"/>
                    <a:gd name="connsiteY1" fmla="*/ 4610 h 1130961"/>
                    <a:gd name="connsiteX2" fmla="*/ 4610 w 1001884"/>
                    <a:gd name="connsiteY2" fmla="*/ 927204 h 1130961"/>
                    <a:gd name="connsiteX3" fmla="*/ 503094 w 1001884"/>
                    <a:gd name="connsiteY3" fmla="*/ 1130039 h 1130961"/>
                    <a:gd name="connsiteX4" fmla="*/ 1001577 w 1001884"/>
                    <a:gd name="connsiteY4" fmla="*/ 927204 h 1130961"/>
                    <a:gd name="connsiteX5" fmla="*/ 1001577 w 1001884"/>
                    <a:gd name="connsiteY5" fmla="*/ 4610 h 1130961"/>
                    <a:gd name="connsiteX6" fmla="*/ 503094 w 1001884"/>
                    <a:gd name="connsiteY6" fmla="*/ 207445 h 113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884" h="1130961">
                      <a:moveTo>
                        <a:pt x="503094" y="207445"/>
                      </a:moveTo>
                      <a:cubicBezTo>
                        <a:pt x="227729" y="207445"/>
                        <a:pt x="4610" y="116477"/>
                        <a:pt x="4610" y="4610"/>
                      </a:cubicBezTo>
                      <a:lnTo>
                        <a:pt x="4610" y="927204"/>
                      </a:lnTo>
                      <a:cubicBezTo>
                        <a:pt x="4610" y="1039071"/>
                        <a:pt x="227729" y="1130039"/>
                        <a:pt x="503094" y="1130039"/>
                      </a:cubicBezTo>
                      <a:cubicBezTo>
                        <a:pt x="778458" y="1130039"/>
                        <a:pt x="1001577" y="1039071"/>
                        <a:pt x="1001577" y="927204"/>
                      </a:cubicBezTo>
                      <a:lnTo>
                        <a:pt x="1001577" y="4610"/>
                      </a:lnTo>
                      <a:cubicBezTo>
                        <a:pt x="1000963" y="116477"/>
                        <a:pt x="778458" y="207445"/>
                        <a:pt x="503094" y="207445"/>
                      </a:cubicBezTo>
                      <a:close/>
                    </a:path>
                  </a:pathLst>
                </a:custGeom>
                <a:solidFill>
                  <a:schemeClr val="tx2"/>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gradFill>
                      <a:gsLst>
                        <a:gs pos="1250">
                          <a:srgbClr val="FFFFFF"/>
                        </a:gs>
                        <a:gs pos="100000">
                          <a:srgbClr val="FFFFFF"/>
                        </a:gs>
                      </a:gsLst>
                      <a:lin ang="0" scaled="1"/>
                    </a:gra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9BAF3244-5BF3-4999-BA5B-79AD6066D42D}"/>
                    </a:ext>
                    <a:ext uri="{C183D7F6-B498-43B3-948B-1728B52AA6E4}">
                      <adec:decorative xmlns:adec="http://schemas.microsoft.com/office/drawing/2017/decorative" val="1"/>
                    </a:ext>
                  </a:extLst>
                </p:cNvPr>
                <p:cNvSpPr/>
                <p:nvPr/>
              </p:nvSpPr>
              <p:spPr>
                <a:xfrm>
                  <a:off x="7244870" y="4761649"/>
                  <a:ext cx="792902" cy="295033"/>
                </a:xfrm>
                <a:custGeom>
                  <a:avLst/>
                  <a:gdLst>
                    <a:gd name="connsiteX0" fmla="*/ 788907 w 792902"/>
                    <a:gd name="connsiteY0" fmla="*/ 164420 h 295033"/>
                    <a:gd name="connsiteX1" fmla="*/ 396759 w 792902"/>
                    <a:gd name="connsiteY1" fmla="*/ 4610 h 295033"/>
                    <a:gd name="connsiteX2" fmla="*/ 4610 w 792902"/>
                    <a:gd name="connsiteY2" fmla="*/ 164420 h 295033"/>
                    <a:gd name="connsiteX3" fmla="*/ 37187 w 792902"/>
                    <a:gd name="connsiteY3" fmla="*/ 228344 h 295033"/>
                    <a:gd name="connsiteX4" fmla="*/ 396759 w 792902"/>
                    <a:gd name="connsiteY4" fmla="*/ 291038 h 295033"/>
                    <a:gd name="connsiteX5" fmla="*/ 756331 w 792902"/>
                    <a:gd name="connsiteY5" fmla="*/ 228344 h 295033"/>
                    <a:gd name="connsiteX6" fmla="*/ 788907 w 792902"/>
                    <a:gd name="connsiteY6" fmla="*/ 164420 h 295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902" h="295033">
                      <a:moveTo>
                        <a:pt x="788907" y="164420"/>
                      </a:moveTo>
                      <a:cubicBezTo>
                        <a:pt x="788907" y="75910"/>
                        <a:pt x="613117" y="4610"/>
                        <a:pt x="396759" y="4610"/>
                      </a:cubicBezTo>
                      <a:cubicBezTo>
                        <a:pt x="180401" y="4610"/>
                        <a:pt x="4610" y="75910"/>
                        <a:pt x="4610" y="164420"/>
                      </a:cubicBezTo>
                      <a:cubicBezTo>
                        <a:pt x="4610" y="187162"/>
                        <a:pt x="16288" y="208675"/>
                        <a:pt x="37187" y="228344"/>
                      </a:cubicBezTo>
                      <a:cubicBezTo>
                        <a:pt x="128155" y="267067"/>
                        <a:pt x="255388" y="291038"/>
                        <a:pt x="396759" y="291038"/>
                      </a:cubicBezTo>
                      <a:cubicBezTo>
                        <a:pt x="538129" y="291038"/>
                        <a:pt x="665362" y="267067"/>
                        <a:pt x="756331" y="228344"/>
                      </a:cubicBezTo>
                      <a:cubicBezTo>
                        <a:pt x="777229" y="208675"/>
                        <a:pt x="788907" y="187162"/>
                        <a:pt x="788907" y="164420"/>
                      </a:cubicBezTo>
                      <a:close/>
                    </a:path>
                  </a:pathLst>
                </a:custGeom>
                <a:solidFill>
                  <a:srgbClr val="00BCF2"/>
                </a:solidFill>
                <a:ln w="9525" cap="flat">
                  <a:noFill/>
                  <a:prstDash val="solid"/>
                  <a:miter/>
                </a:ln>
              </p:spPr>
              <p:txBody>
                <a:bodyPr rtlCol="0" anchor="ct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gradFill>
                      <a:gsLst>
                        <a:gs pos="1250">
                          <a:srgbClr val="FFFFFF"/>
                        </a:gs>
                        <a:gs pos="100000">
                          <a:srgbClr val="FFFFFF"/>
                        </a:gs>
                      </a:gsLst>
                      <a:lin ang="0" scaled="1"/>
                    </a:gradFill>
                    <a:effectLst/>
                    <a:uLnTx/>
                    <a:uFillTx/>
                    <a:latin typeface="Segoe UI"/>
                    <a:ea typeface="+mn-ea"/>
                    <a:cs typeface="+mn-cs"/>
                  </a:endParaRPr>
                </a:p>
              </p:txBody>
            </p:sp>
            <p:sp>
              <p:nvSpPr>
                <p:cNvPr id="78" name="TextBox 18">
                  <a:extLst>
                    <a:ext uri="{FF2B5EF4-FFF2-40B4-BE49-F238E27FC236}">
                      <a16:creationId xmlns:a16="http://schemas.microsoft.com/office/drawing/2014/main" id="{154AF844-6387-4976-AD9F-B253C825A9CE}"/>
                    </a:ext>
                    <a:ext uri="{C183D7F6-B498-43B3-948B-1728B52AA6E4}">
                      <adec:decorative xmlns:adec="http://schemas.microsoft.com/office/drawing/2017/decorative" val="1"/>
                    </a:ext>
                  </a:extLst>
                </p:cNvPr>
                <p:cNvSpPr txBox="1"/>
                <p:nvPr/>
              </p:nvSpPr>
              <p:spPr>
                <a:xfrm>
                  <a:off x="7231588" y="5134828"/>
                  <a:ext cx="818848" cy="630525"/>
                </a:xfrm>
                <a:prstGeom prst="rect">
                  <a:avLst/>
                </a:prstGeom>
                <a:noFill/>
              </p:spPr>
              <p:txBody>
                <a:bodyPr wrap="none" lIns="182828" tIns="146263" rIns="182828" bIns="146263" rtlCol="0">
                  <a:spAutoFit/>
                </a:bodyPr>
                <a:lstStyle/>
                <a:p>
                  <a:pPr marL="0" marR="0" lvl="0" indent="0" algn="ctr" defTabSz="914016" rtl="0" eaLnBrk="1" fontAlgn="auto" latinLnBrk="0" hangingPunct="1">
                    <a:lnSpc>
                      <a:spcPct val="90000"/>
                    </a:lnSpc>
                    <a:spcBef>
                      <a:spcPts val="0"/>
                    </a:spcBef>
                    <a:spcAft>
                      <a:spcPts val="600"/>
                    </a:spcAft>
                    <a:buClrTx/>
                    <a:buSzTx/>
                    <a:buFontTx/>
                    <a:buNone/>
                    <a:tabLst/>
                    <a:defRPr/>
                  </a:pPr>
                  <a: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t>SQL</a:t>
                  </a:r>
                  <a:b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br>
                  <a:r>
                    <a:rPr kumimoji="0" lang="en-US" sz="1568" b="1" i="0" u="none" strike="noStrike" kern="1200" cap="none" spc="0" normalizeH="0" baseline="0" noProof="0">
                      <a:ln>
                        <a:noFill/>
                      </a:ln>
                      <a:solidFill>
                        <a:srgbClr val="FFFFFF"/>
                      </a:solidFill>
                      <a:effectLst/>
                      <a:uLnTx/>
                      <a:uFillTx/>
                      <a:latin typeface="Segoe UI Semibold"/>
                      <a:ea typeface="+mn-ea"/>
                      <a:cs typeface="Segoe UI Semibold" panose="020B0702040204020203" pitchFamily="34" charset="0"/>
                    </a:rPr>
                    <a:t>Server</a:t>
                  </a:r>
                </a:p>
              </p:txBody>
            </p:sp>
          </p:grpSp>
        </p:grpSp>
        <p:grpSp>
          <p:nvGrpSpPr>
            <p:cNvPr id="68" name="Group 125">
              <a:extLst>
                <a:ext uri="{FF2B5EF4-FFF2-40B4-BE49-F238E27FC236}">
                  <a16:creationId xmlns:a16="http://schemas.microsoft.com/office/drawing/2014/main" id="{51084ED4-8BE9-4D53-BF57-DDDF684C3433}"/>
                </a:ext>
                <a:ext uri="{C183D7F6-B498-43B3-948B-1728B52AA6E4}">
                  <adec:decorative xmlns:adec="http://schemas.microsoft.com/office/drawing/2017/decorative" val="1"/>
                </a:ext>
              </a:extLst>
            </p:cNvPr>
            <p:cNvGrpSpPr>
              <a:grpSpLocks noChangeAspect="1"/>
            </p:cNvGrpSpPr>
            <p:nvPr/>
          </p:nvGrpSpPr>
          <p:grpSpPr bwMode="auto">
            <a:xfrm>
              <a:off x="9032343" y="1545591"/>
              <a:ext cx="801972" cy="799269"/>
              <a:chOff x="2224" y="3045"/>
              <a:chExt cx="297" cy="296"/>
            </a:xfrm>
          </p:grpSpPr>
          <p:sp>
            <p:nvSpPr>
              <p:cNvPr id="69" name="AutoShape 124">
                <a:extLst>
                  <a:ext uri="{FF2B5EF4-FFF2-40B4-BE49-F238E27FC236}">
                    <a16:creationId xmlns:a16="http://schemas.microsoft.com/office/drawing/2014/main" id="{EBE65D77-599E-462F-AA36-BE149482191C}"/>
                  </a:ext>
                  <a:ext uri="{C183D7F6-B498-43B3-948B-1728B52AA6E4}">
                    <adec:decorative xmlns:adec="http://schemas.microsoft.com/office/drawing/2017/decorative" val="1"/>
                  </a:ext>
                </a:extLst>
              </p:cNvPr>
              <p:cNvSpPr>
                <a:spLocks noChangeAspect="1" noChangeArrowheads="1" noTextEdit="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FFFFFF"/>
                  </a:solidFill>
                  <a:effectLst/>
                  <a:uLnTx/>
                  <a:uFillTx/>
                  <a:latin typeface="Segoe UI"/>
                  <a:ea typeface="+mn-ea"/>
                  <a:cs typeface="+mn-cs"/>
                </a:endParaRPr>
              </a:p>
            </p:txBody>
          </p:sp>
          <p:sp>
            <p:nvSpPr>
              <p:cNvPr id="70" name="Rectangle 127">
                <a:extLst>
                  <a:ext uri="{FF2B5EF4-FFF2-40B4-BE49-F238E27FC236}">
                    <a16:creationId xmlns:a16="http://schemas.microsoft.com/office/drawing/2014/main" id="{5237EC1A-9B89-4F8B-92DF-9AE8B16A6FE5}"/>
                  </a:ext>
                  <a:ext uri="{C183D7F6-B498-43B3-948B-1728B52AA6E4}">
                    <adec:decorative xmlns:adec="http://schemas.microsoft.com/office/drawing/2017/decorative" val="1"/>
                  </a:ext>
                </a:extLst>
              </p:cNvPr>
              <p:cNvSpPr>
                <a:spLocks noChangeArrowheads="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FFFFFF"/>
                  </a:solidFill>
                  <a:effectLst/>
                  <a:uLnTx/>
                  <a:uFillTx/>
                  <a:latin typeface="Segoe UI"/>
                  <a:ea typeface="+mn-ea"/>
                  <a:cs typeface="+mn-cs"/>
                </a:endParaRPr>
              </a:p>
            </p:txBody>
          </p:sp>
          <p:sp>
            <p:nvSpPr>
              <p:cNvPr id="71" name="Freeform 128">
                <a:extLst>
                  <a:ext uri="{FF2B5EF4-FFF2-40B4-BE49-F238E27FC236}">
                    <a16:creationId xmlns:a16="http://schemas.microsoft.com/office/drawing/2014/main" id="{63206934-866D-400F-859A-9498D181615A}"/>
                  </a:ext>
                  <a:ext uri="{C183D7F6-B498-43B3-948B-1728B52AA6E4}">
                    <adec:decorative xmlns:adec="http://schemas.microsoft.com/office/drawing/2017/decorative" val="1"/>
                  </a:ext>
                </a:extLst>
              </p:cNvPr>
              <p:cNvSpPr>
                <a:spLocks/>
              </p:cNvSpPr>
              <p:nvPr/>
            </p:nvSpPr>
            <p:spPr bwMode="auto">
              <a:xfrm>
                <a:off x="2266" y="3059"/>
                <a:ext cx="213" cy="267"/>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2" name="Freeform 129">
                <a:extLst>
                  <a:ext uri="{FF2B5EF4-FFF2-40B4-BE49-F238E27FC236}">
                    <a16:creationId xmlns:a16="http://schemas.microsoft.com/office/drawing/2014/main" id="{F27073A1-E4FA-4325-896D-8F67E1F1824C}"/>
                  </a:ext>
                  <a:ext uri="{C183D7F6-B498-43B3-948B-1728B52AA6E4}">
                    <adec:decorative xmlns:adec="http://schemas.microsoft.com/office/drawing/2017/decorative" val="1"/>
                  </a:ext>
                </a:extLst>
              </p:cNvPr>
              <p:cNvSpPr>
                <a:spLocks/>
              </p:cNvSpPr>
              <p:nvPr/>
            </p:nvSpPr>
            <p:spPr bwMode="auto">
              <a:xfrm>
                <a:off x="2356" y="3164"/>
                <a:ext cx="34" cy="68"/>
              </a:xfrm>
              <a:custGeom>
                <a:avLst/>
                <a:gdLst>
                  <a:gd name="T0" fmla="*/ 16 w 22"/>
                  <a:gd name="T1" fmla="*/ 22 h 44"/>
                  <a:gd name="T2" fmla="*/ 16 w 22"/>
                  <a:gd name="T3" fmla="*/ 44 h 44"/>
                  <a:gd name="T4" fmla="*/ 7 w 22"/>
                  <a:gd name="T5" fmla="*/ 44 h 44"/>
                  <a:gd name="T6" fmla="*/ 7 w 22"/>
                  <a:gd name="T7" fmla="*/ 22 h 44"/>
                  <a:gd name="T8" fmla="*/ 0 w 22"/>
                  <a:gd name="T9" fmla="*/ 11 h 44"/>
                  <a:gd name="T10" fmla="*/ 11 w 22"/>
                  <a:gd name="T11" fmla="*/ 0 h 44"/>
                  <a:gd name="T12" fmla="*/ 22 w 22"/>
                  <a:gd name="T13" fmla="*/ 11 h 44"/>
                  <a:gd name="T14" fmla="*/ 16 w 22"/>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4">
                    <a:moveTo>
                      <a:pt x="16" y="22"/>
                    </a:moveTo>
                    <a:cubicBezTo>
                      <a:pt x="16" y="44"/>
                      <a:pt x="16" y="44"/>
                      <a:pt x="16" y="44"/>
                    </a:cubicBezTo>
                    <a:cubicBezTo>
                      <a:pt x="7" y="44"/>
                      <a:pt x="7" y="44"/>
                      <a:pt x="7" y="44"/>
                    </a:cubicBezTo>
                    <a:cubicBezTo>
                      <a:pt x="7" y="22"/>
                      <a:pt x="7" y="22"/>
                      <a:pt x="7" y="22"/>
                    </a:cubicBezTo>
                    <a:cubicBezTo>
                      <a:pt x="2" y="20"/>
                      <a:pt x="0" y="16"/>
                      <a:pt x="0" y="11"/>
                    </a:cubicBezTo>
                    <a:cubicBezTo>
                      <a:pt x="0" y="5"/>
                      <a:pt x="5" y="0"/>
                      <a:pt x="11" y="0"/>
                    </a:cubicBezTo>
                    <a:cubicBezTo>
                      <a:pt x="17" y="0"/>
                      <a:pt x="22" y="5"/>
                      <a:pt x="22" y="11"/>
                    </a:cubicBezTo>
                    <a:cubicBezTo>
                      <a:pt x="22" y="16"/>
                      <a:pt x="20" y="20"/>
                      <a:pt x="16"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FFFFFF"/>
                  </a:solidFill>
                  <a:effectLst/>
                  <a:uLnTx/>
                  <a:uFillTx/>
                  <a:latin typeface="Segoe UI"/>
                  <a:ea typeface="+mn-ea"/>
                  <a:cs typeface="+mn-cs"/>
                </a:endParaRPr>
              </a:p>
            </p:txBody>
          </p:sp>
        </p:grpSp>
      </p:grpSp>
      <p:sp>
        <p:nvSpPr>
          <p:cNvPr id="88" name="Content Placeholder 27">
            <a:extLst>
              <a:ext uri="{FF2B5EF4-FFF2-40B4-BE49-F238E27FC236}">
                <a16:creationId xmlns:a16="http://schemas.microsoft.com/office/drawing/2014/main" id="{4A102359-76BC-4012-B41F-F0DD6B9971F2}"/>
              </a:ext>
            </a:extLst>
          </p:cNvPr>
          <p:cNvSpPr txBox="1">
            <a:spLocks/>
          </p:cNvSpPr>
          <p:nvPr/>
        </p:nvSpPr>
        <p:spPr>
          <a:xfrm>
            <a:off x="7789211" y="4973238"/>
            <a:ext cx="2894706" cy="30174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961" b="1" i="0" u="none" strike="noStrike" kern="1200" cap="none" spc="0" normalizeH="0" baseline="0" noProof="0" dirty="0">
                <a:ln>
                  <a:noFill/>
                </a:ln>
                <a:solidFill>
                  <a:schemeClr val="tx2"/>
                </a:solidFill>
                <a:effectLst/>
                <a:uLnTx/>
                <a:uFillTx/>
                <a:latin typeface="Segoe UI Semibold"/>
                <a:ea typeface="+mn-ea"/>
                <a:cs typeface="Segoe UI Semilight" panose="020B0402040204020203" pitchFamily="34" charset="0"/>
              </a:rPr>
              <a:t>2012 | R2 and 2008 | R2</a:t>
            </a:r>
            <a:endParaRPr kumimoji="0" lang="en-US" sz="1765" b="1" i="0" u="none" strike="noStrike" kern="1200" cap="none" spc="0" normalizeH="0" baseline="0" noProof="0" dirty="0">
              <a:ln>
                <a:noFill/>
              </a:ln>
              <a:solidFill>
                <a:schemeClr val="tx2"/>
              </a:solidFill>
              <a:effectLst/>
              <a:uLnTx/>
              <a:uFillTx/>
              <a:latin typeface="Segoe UI Semibold"/>
              <a:ea typeface="+mn-ea"/>
              <a:cs typeface="Segoe UI" panose="020B0502040204020203" pitchFamily="34" charset="0"/>
            </a:endParaRPr>
          </a:p>
        </p:txBody>
      </p:sp>
      <p:sp>
        <p:nvSpPr>
          <p:cNvPr id="89" name="Content Placeholder 23">
            <a:extLst>
              <a:ext uri="{FF2B5EF4-FFF2-40B4-BE49-F238E27FC236}">
                <a16:creationId xmlns:a16="http://schemas.microsoft.com/office/drawing/2014/main" id="{9F7A81F0-CF80-4D49-B14D-48641FD55A55}"/>
              </a:ext>
            </a:extLst>
          </p:cNvPr>
          <p:cNvSpPr txBox="1">
            <a:spLocks/>
          </p:cNvSpPr>
          <p:nvPr/>
        </p:nvSpPr>
        <p:spPr>
          <a:xfrm>
            <a:off x="461169" y="5953355"/>
            <a:ext cx="11314112" cy="12311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896386" rtl="0" eaLnBrk="0" fontAlgn="base" latinLnBrk="0" hangingPunct="0">
              <a:lnSpc>
                <a:spcPct val="100000"/>
              </a:lnSpc>
              <a:spcBef>
                <a:spcPct val="0"/>
              </a:spcBef>
              <a:spcAft>
                <a:spcPct val="0"/>
              </a:spcAft>
              <a:buClrTx/>
              <a:buSzPct val="90000"/>
              <a:buFont typeface="Wingdings" panose="05000000000000000000" pitchFamily="2" charset="2"/>
              <a:buNone/>
              <a:tabLst/>
              <a:defRPr/>
            </a:pPr>
            <a:r>
              <a:rPr kumimoji="0" lang="en-US" sz="800" b="0" i="0" u="none" strike="noStrike" kern="1200" cap="none" spc="0" normalizeH="0" baseline="0" noProof="0" dirty="0">
                <a:ln>
                  <a:noFill/>
                </a:ln>
                <a:effectLst/>
                <a:uLnTx/>
                <a:uFillTx/>
                <a:latin typeface="Segoe UI"/>
                <a:ea typeface="+mn-ea"/>
                <a:cs typeface="Segoe UI" panose="020B0502040204020203" pitchFamily="34" charset="0"/>
              </a:rPr>
              <a:t>* July 2022 for SQL Server 2012 and October 2023 for Windows Server 2012/R2. An additional year of free extended security updates starting July 9</a:t>
            </a:r>
            <a:r>
              <a:rPr kumimoji="0" lang="en-US" sz="800" b="0" i="0" u="none" strike="noStrike" kern="1200" cap="none" spc="0" normalizeH="0" baseline="30000" noProof="0" dirty="0">
                <a:ln>
                  <a:noFill/>
                </a:ln>
                <a:effectLst/>
                <a:uLnTx/>
                <a:uFillTx/>
                <a:latin typeface="Segoe UI"/>
                <a:ea typeface="+mn-ea"/>
                <a:cs typeface="Segoe UI" panose="020B0502040204020203" pitchFamily="34" charset="0"/>
              </a:rPr>
              <a:t>th</a:t>
            </a:r>
            <a:r>
              <a:rPr kumimoji="0" lang="en-US" sz="800" b="0" i="0" u="none" strike="noStrike" kern="1200" cap="none" spc="0" normalizeH="0" baseline="0" noProof="0" dirty="0">
                <a:ln>
                  <a:noFill/>
                </a:ln>
                <a:effectLst/>
                <a:uLnTx/>
                <a:uFillTx/>
                <a:latin typeface="Segoe UI"/>
                <a:ea typeface="+mn-ea"/>
                <a:cs typeface="Segoe UI" panose="020B0502040204020203" pitchFamily="34" charset="0"/>
              </a:rPr>
              <a:t>, 2022 for SQL Server 2008 and January 10</a:t>
            </a:r>
            <a:r>
              <a:rPr kumimoji="0" lang="en-US" sz="800" b="0" i="0" u="none" strike="noStrike" kern="1200" cap="none" spc="0" normalizeH="0" baseline="30000" noProof="0" dirty="0">
                <a:ln>
                  <a:noFill/>
                </a:ln>
                <a:effectLst/>
                <a:uLnTx/>
                <a:uFillTx/>
                <a:latin typeface="Segoe UI"/>
                <a:ea typeface="+mn-ea"/>
                <a:cs typeface="Segoe UI" panose="020B0502040204020203" pitchFamily="34" charset="0"/>
              </a:rPr>
              <a:t>th</a:t>
            </a:r>
            <a:r>
              <a:rPr kumimoji="0" lang="en-US" sz="800" b="0" i="0" u="none" strike="noStrike" kern="1200" cap="none" spc="0" normalizeH="0" baseline="0" noProof="0" dirty="0">
                <a:ln>
                  <a:noFill/>
                </a:ln>
                <a:effectLst/>
                <a:uLnTx/>
                <a:uFillTx/>
                <a:latin typeface="Segoe UI"/>
                <a:ea typeface="+mn-ea"/>
                <a:cs typeface="Segoe UI" panose="020B0502040204020203" pitchFamily="34" charset="0"/>
              </a:rPr>
              <a:t>, 2023 for Windows Server 2008/R2</a:t>
            </a:r>
          </a:p>
        </p:txBody>
      </p:sp>
    </p:spTree>
    <p:extLst>
      <p:ext uri="{BB962C8B-B14F-4D97-AF65-F5344CB8AC3E}">
        <p14:creationId xmlns:p14="http://schemas.microsoft.com/office/powerpoint/2010/main" val="320458322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35">
            <a:extLst>
              <a:ext uri="{FF2B5EF4-FFF2-40B4-BE49-F238E27FC236}">
                <a16:creationId xmlns:a16="http://schemas.microsoft.com/office/drawing/2014/main" id="{1F27D921-3325-8580-1067-CE46037B5ECA}"/>
              </a:ext>
              <a:ext uri="{C183D7F6-B498-43B3-948B-1728B52AA6E4}">
                <adec:decorative xmlns:adec="http://schemas.microsoft.com/office/drawing/2017/decorative" val="1"/>
              </a:ext>
            </a:extLst>
          </p:cNvPr>
          <p:cNvSpPr/>
          <p:nvPr/>
        </p:nvSpPr>
        <p:spPr>
          <a:xfrm>
            <a:off x="6438901" y="492032"/>
            <a:ext cx="5275424" cy="1632205"/>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chemeClr val="bg1"/>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85FB6D1A-9DFC-4213-93A1-9D3B79D07939}"/>
              </a:ext>
            </a:extLst>
          </p:cNvPr>
          <p:cNvSpPr>
            <a:spLocks noGrp="1"/>
          </p:cNvSpPr>
          <p:nvPr>
            <p:ph type="title"/>
          </p:nvPr>
        </p:nvSpPr>
        <p:spPr>
          <a:xfrm>
            <a:off x="455995" y="620428"/>
            <a:ext cx="11306469" cy="795089"/>
          </a:xfrm>
        </p:spPr>
        <p:txBody>
          <a:bodyPr/>
          <a:lstStyle/>
          <a:p>
            <a:r>
              <a:rPr lang="en-US" sz="2750" dirty="0"/>
              <a:t>Your SQL Server data </a:t>
            </a:r>
            <a:br>
              <a:rPr lang="en-US" sz="2750" dirty="0"/>
            </a:br>
            <a:r>
              <a:rPr lang="en-US" sz="2750" dirty="0"/>
              <a:t>belongs on Azure</a:t>
            </a:r>
            <a:endParaRPr lang="en-US" sz="2750" spc="0" dirty="0">
              <a:solidFill>
                <a:schemeClr val="accent1"/>
              </a:solidFill>
            </a:endParaRPr>
          </a:p>
        </p:txBody>
      </p:sp>
      <p:sp>
        <p:nvSpPr>
          <p:cNvPr id="84" name="Text Placeholder 3">
            <a:extLst>
              <a:ext uri="{FF2B5EF4-FFF2-40B4-BE49-F238E27FC236}">
                <a16:creationId xmlns:a16="http://schemas.microsoft.com/office/drawing/2014/main" id="{B24EE363-A8F3-0F42-83B8-C656E410CA10}"/>
              </a:ext>
            </a:extLst>
          </p:cNvPr>
          <p:cNvSpPr txBox="1">
            <a:spLocks/>
          </p:cNvSpPr>
          <p:nvPr/>
        </p:nvSpPr>
        <p:spPr>
          <a:xfrm>
            <a:off x="462095" y="2318527"/>
            <a:ext cx="5440812" cy="3026149"/>
          </a:xfrm>
          <a:prstGeom prst="rect">
            <a:avLst/>
          </a:prstGeom>
        </p:spPr>
        <p:txBody>
          <a:bodyPr vert="horz" wrap="square" lIns="0" tIns="0" rIns="0" bIns="0" rtlCol="0">
            <a:spAutoFit/>
          </a:bodyPr>
          <a:lstStyle>
            <a:lvl1pPr marL="0" marR="0" indent="0" algn="l" defTabSz="932742" rtl="0" eaLnBrk="1" fontAlgn="auto" latinLnBrk="0" hangingPunct="1">
              <a:lnSpc>
                <a:spcPct val="110000"/>
              </a:lnSpc>
              <a:spcBef>
                <a:spcPts val="1200"/>
              </a:spcBef>
              <a:spcAft>
                <a:spcPts val="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1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1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10000"/>
              </a:lnSpc>
              <a:spcBef>
                <a:spcPts val="12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Principled </a:t>
            </a:r>
            <a:r>
              <a:rPr kumimoji="0" lang="en-US" sz="1800" b="0" i="0" u="none" strike="noStrike" kern="1200" cap="none" spc="0" normalizeH="0" baseline="0" noProof="0" dirty="0" err="1">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Technologie</a:t>
            </a:r>
            <a:r>
              <a:rPr kumimoji="0" lang="en-US" sz="1800" b="0" i="0" u="none" strike="noStrike" kern="1200" cap="none" spc="500" normalizeH="0" baseline="0" noProof="0" dirty="0" err="1">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s</a:t>
            </a:r>
            <a:r>
              <a:rPr kumimoji="0" lang="en-US" sz="1800" b="0" i="0" u="none" strike="noStrike" kern="1200" cap="none" spc="0" normalizeH="0" baseline="0" noProof="0" dirty="0" err="1">
                <a:ln>
                  <a:noFill/>
                </a:ln>
                <a:solidFill>
                  <a:srgbClr val="0078D4"/>
                </a:solidFill>
                <a:effectLst/>
                <a:uLnTx/>
                <a:uFillTx/>
                <a:ea typeface="+mn-ea"/>
                <a:cs typeface="Segoe UI Semilight" panose="020B0402040204020203" pitchFamily="34" charset="0"/>
                <a:hlinkClick r:id="rId3">
                  <a:extLst>
                    <a:ext uri="{A12FA001-AC4F-418D-AE19-62706E023703}">
                      <ahyp:hlinkClr xmlns:ahyp="http://schemas.microsoft.com/office/drawing/2018/hyperlinkcolor" val="tx"/>
                    </a:ext>
                  </a:extLst>
                </a:hlinkClick>
              </a:rPr>
              <a:t>published</a:t>
            </a:r>
            <a:r>
              <a:rPr kumimoji="0" lang="en-US" sz="1800" b="0" i="0" u="none" strike="noStrike" kern="1200" cap="none" spc="0" normalizeH="0" baseline="0" noProof="0" dirty="0">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 a study where they tested throughput performance between Azure SQL Managed Instance and SQL Server on AWS RDS across three workloads</a:t>
            </a:r>
          </a:p>
          <a:p>
            <a:pPr marL="0" marR="0" lvl="0" indent="0" algn="l" defTabSz="932742" rtl="0" eaLnBrk="1" fontAlgn="auto" latinLnBrk="0" hangingPunct="1">
              <a:lnSpc>
                <a:spcPct val="110000"/>
              </a:lnSpc>
              <a:spcBef>
                <a:spcPts val="12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SQL Managed Instance emerged as the price-performance leader for mission-critical workloads while costing up to 93 percent less than AWS RDS</a:t>
            </a:r>
            <a:r>
              <a:rPr kumimoji="0" lang="en-US" sz="1800" b="0" i="0" u="none" strike="noStrike" kern="1200" cap="none" spc="0" normalizeH="0" baseline="30000" noProof="0" dirty="0">
                <a:ln>
                  <a:noFill/>
                </a:ln>
                <a:gradFill>
                  <a:gsLst>
                    <a:gs pos="1250">
                      <a:sysClr val="windowText" lastClr="000000"/>
                    </a:gs>
                    <a:gs pos="100000">
                      <a:sysClr val="windowText" lastClr="000000"/>
                    </a:gs>
                  </a:gsLst>
                  <a:lin ang="5400000" scaled="0"/>
                </a:gradFill>
                <a:effectLst/>
                <a:uLnTx/>
                <a:uFillTx/>
                <a:ea typeface="+mn-ea"/>
                <a:cs typeface="Segoe UI Semilight" panose="020B0402040204020203" pitchFamily="34" charset="0"/>
              </a:rPr>
              <a:t>1</a:t>
            </a:r>
          </a:p>
          <a:p>
            <a:pPr marL="0" marR="0" lvl="0" indent="0" algn="l" defTabSz="932742" rtl="0" eaLnBrk="1" fontAlgn="auto" latinLnBrk="0" hangingPunct="1">
              <a:lnSpc>
                <a:spcPct val="110000"/>
              </a:lnSpc>
              <a:spcBef>
                <a:spcPts val="12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2917">
                      <a:sysClr val="windowText" lastClr="000000"/>
                    </a:gs>
                    <a:gs pos="30000">
                      <a:sysClr val="windowText" lastClr="000000"/>
                    </a:gs>
                  </a:gsLst>
                  <a:lin ang="5400000" scaled="0"/>
                </a:gradFill>
                <a:effectLst/>
                <a:uLnTx/>
                <a:uFillTx/>
                <a:ea typeface="+mn-ea"/>
                <a:cs typeface="Segoe UI Semilight" panose="020B0402040204020203" pitchFamily="34" charset="0"/>
                <a:hlinkClick r:id="rId3"/>
              </a:rPr>
              <a:t>Read the report</a:t>
            </a:r>
            <a:r>
              <a:rPr kumimoji="0" lang="en-US" sz="1800" b="0" i="0" u="none" strike="noStrike" kern="1200" cap="none" spc="0" normalizeH="0" baseline="0" noProof="0" dirty="0">
                <a:ln>
                  <a:noFill/>
                </a:ln>
                <a:gradFill>
                  <a:gsLst>
                    <a:gs pos="2917">
                      <a:sysClr val="windowText" lastClr="000000"/>
                    </a:gs>
                    <a:gs pos="30000">
                      <a:sysClr val="windowText" lastClr="000000"/>
                    </a:gs>
                  </a:gsLst>
                  <a:lin ang="5400000" scaled="0"/>
                </a:gradFill>
                <a:effectLst/>
                <a:uLnTx/>
                <a:uFillTx/>
                <a:ea typeface="+mn-ea"/>
                <a:cs typeface="Segoe UI Semilight" panose="020B0402040204020203" pitchFamily="34" charset="0"/>
              </a:rPr>
              <a:t> to see how SQL Managed Instance performed in the other two workloads</a:t>
            </a:r>
          </a:p>
        </p:txBody>
      </p:sp>
      <p:sp>
        <p:nvSpPr>
          <p:cNvPr id="98" name="Content Placeholder 5">
            <a:extLst>
              <a:ext uri="{FF2B5EF4-FFF2-40B4-BE49-F238E27FC236}">
                <a16:creationId xmlns:a16="http://schemas.microsoft.com/office/drawing/2014/main" id="{A77B0D2E-E9DA-A54D-93C2-6EE01B69F553}"/>
              </a:ext>
            </a:extLst>
          </p:cNvPr>
          <p:cNvSpPr txBox="1">
            <a:spLocks/>
          </p:cNvSpPr>
          <p:nvPr/>
        </p:nvSpPr>
        <p:spPr>
          <a:xfrm>
            <a:off x="466726" y="5771962"/>
            <a:ext cx="11106150"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700" b="0" i="0" u="none" strike="noStrike" kern="1200" cap="none" spc="0" normalizeH="0" baseline="3000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1</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Price-performance claims based on data from a study commissioned by Microsoft and conducted by Principled Technologies in April 2022. The study compared performance and price performance between a 16 </a:t>
            </a:r>
            <a:r>
              <a:rPr kumimoji="0" lang="en-US" sz="700" b="0" i="0" u="none" strike="noStrike" kern="1200" cap="none" spc="0" normalizeH="0" baseline="0" noProof="0" dirty="0" err="1">
                <a:ln>
                  <a:noFill/>
                </a:ln>
                <a:solidFill>
                  <a:prstClr val="black"/>
                </a:solidFill>
                <a:effectLst/>
                <a:uLnTx/>
                <a:uFillTx/>
                <a:latin typeface="Segoe UI" panose="020B0502040204020203" pitchFamily="34" charset="0"/>
                <a:ea typeface="+mn-ea"/>
                <a:cs typeface="Segoe UI Semilight" panose="020B0402040204020203" pitchFamily="34" charset="0"/>
              </a:rPr>
              <a:t>vCore</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64 </a:t>
            </a:r>
            <a:r>
              <a:rPr kumimoji="0" lang="en-US" sz="700" b="0" i="0" u="none" strike="noStrike" kern="1200" cap="none" spc="0" normalizeH="0" baseline="0" noProof="0" dirty="0" err="1">
                <a:ln>
                  <a:noFill/>
                </a:ln>
                <a:solidFill>
                  <a:prstClr val="black"/>
                </a:solidFill>
                <a:effectLst/>
                <a:uLnTx/>
                <a:uFillTx/>
                <a:latin typeface="Segoe UI" panose="020B0502040204020203" pitchFamily="34" charset="0"/>
                <a:ea typeface="+mn-ea"/>
                <a:cs typeface="Segoe UI Semilight" panose="020B0402040204020203" pitchFamily="34" charset="0"/>
              </a:rPr>
              <a:t>vCore</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and 80 </a:t>
            </a:r>
            <a:r>
              <a:rPr kumimoji="0" lang="en-US" sz="700" b="0" i="0" u="none" strike="noStrike" kern="1200" cap="none" spc="0" normalizeH="0" baseline="0" noProof="0" dirty="0" err="1">
                <a:ln>
                  <a:noFill/>
                </a:ln>
                <a:solidFill>
                  <a:prstClr val="black"/>
                </a:solidFill>
                <a:effectLst/>
                <a:uLnTx/>
                <a:uFillTx/>
                <a:latin typeface="Segoe UI" panose="020B0502040204020203" pitchFamily="34" charset="0"/>
                <a:ea typeface="+mn-ea"/>
                <a:cs typeface="Segoe UI Semilight" panose="020B0402040204020203" pitchFamily="34" charset="0"/>
              </a:rPr>
              <a:t>vCore</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Azure SQL Managed Instance using premium-series hardware on the business-critical service tier and the db.m6i.32xlarge, db.r5b.4xlarge and db.r5b.16xlarge offerings for Amazon Web Services Relational Database Service (AWS RDS) on SQL Server. Benchmark data is taken from a Principled Technologies report using recognized standards, </a:t>
            </a:r>
            <a:r>
              <a:rPr kumimoji="0" lang="en-US" sz="700" b="0" i="0" u="none" strike="noStrike" kern="1200" cap="none" spc="0" normalizeH="0" baseline="0" noProof="0" dirty="0" err="1">
                <a:ln>
                  <a:noFill/>
                </a:ln>
                <a:solidFill>
                  <a:prstClr val="black"/>
                </a:solidFill>
                <a:effectLst/>
                <a:uLnTx/>
                <a:uFillTx/>
                <a:latin typeface="Segoe UI" panose="020B0502040204020203" pitchFamily="34" charset="0"/>
                <a:ea typeface="+mn-ea"/>
                <a:cs typeface="Segoe UI Semilight" panose="020B0402040204020203" pitchFamily="34" charset="0"/>
              </a:rPr>
              <a:t>HammerDB</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TPROC-C, </a:t>
            </a:r>
            <a:r>
              <a:rPr kumimoji="0" lang="en-US" sz="700" b="0" i="0" u="none" strike="noStrike" kern="1200" cap="none" spc="0" normalizeH="0" baseline="0" noProof="0" dirty="0" err="1">
                <a:ln>
                  <a:noFill/>
                </a:ln>
                <a:solidFill>
                  <a:prstClr val="black"/>
                </a:solidFill>
                <a:effectLst/>
                <a:uLnTx/>
                <a:uFillTx/>
                <a:latin typeface="Segoe UI" panose="020B0502040204020203" pitchFamily="34" charset="0"/>
                <a:ea typeface="+mn-ea"/>
                <a:cs typeface="Segoe UI Semilight" panose="020B0402040204020203" pitchFamily="34" charset="0"/>
              </a:rPr>
              <a:t>HammerDB</a:t>
            </a:r>
            <a:r>
              <a:rPr kumimoji="0" lang="en-US" sz="7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Semilight" panose="020B0402040204020203" pitchFamily="34" charset="0"/>
              </a:rPr>
              <a:t> TPROC-H and Microsoft MSOLTPE, a workload derived from TPC-E. The MSOLTPE is derived from the TPC-E benchmark and as such is not comparable to published TPC-E results, as MSOLTPE results do not comply with the TPC-E Specification. The results are based on a mixture of read-only and update intensive transactions that simulate activities found in complex OLTP and analytics application environments. Price-performance is calculated by Principled Technologies as the cost of running the cloud platform continuously divided by transactions per minute or per second throughput, based upon the standard. Prices are based on publicly available US pricing in South Central US for Azure SQL Managed Instance and US East for AWS RDS as of April 2022 and incorporates Azure Hybrid Benefit for SQL Server, excluding Software Assurance and support costs. Performance and price-performance results are based upon the configurations detailed in the Principled Technologies report. Actual results and prices may vary based on configuration and region.</a:t>
            </a:r>
            <a:endParaRPr kumimoji="0" lang="en-US" sz="700" b="0" i="0" u="none" strike="noStrike" kern="1200" cap="none" spc="0" normalizeH="0" baseline="0" noProof="0" dirty="0">
              <a:ln>
                <a:noFill/>
              </a:ln>
              <a:solidFill>
                <a:prstClr val="black"/>
              </a:solidFill>
              <a:effectLst/>
              <a:uLnTx/>
              <a:uFillTx/>
              <a:latin typeface="Segoe UI Semilight" panose="020B0402040204020203" pitchFamily="34" charset="0"/>
              <a:ea typeface="+mn-ea"/>
              <a:cs typeface="Segoe UI Semilight" panose="020B0402040204020203" pitchFamily="34" charset="0"/>
            </a:endParaRPr>
          </a:p>
        </p:txBody>
      </p:sp>
      <p:sp>
        <p:nvSpPr>
          <p:cNvPr id="31" name="Rounded Rectangle 40">
            <a:extLst>
              <a:ext uri="{FF2B5EF4-FFF2-40B4-BE49-F238E27FC236}">
                <a16:creationId xmlns:a16="http://schemas.microsoft.com/office/drawing/2014/main" id="{F2B38EE9-0036-C94E-68C9-5BB1B98EA2DA}"/>
              </a:ext>
              <a:ext uri="{C183D7F6-B498-43B3-948B-1728B52AA6E4}">
                <adec:decorative xmlns:adec="http://schemas.microsoft.com/office/drawing/2017/decorative" val="1"/>
              </a:ext>
            </a:extLst>
          </p:cNvPr>
          <p:cNvSpPr/>
          <p:nvPr/>
        </p:nvSpPr>
        <p:spPr>
          <a:xfrm>
            <a:off x="6438901" y="1295142"/>
            <a:ext cx="5275424" cy="4030829"/>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32" name="Group 31">
            <a:extLst>
              <a:ext uri="{FF2B5EF4-FFF2-40B4-BE49-F238E27FC236}">
                <a16:creationId xmlns:a16="http://schemas.microsoft.com/office/drawing/2014/main" id="{F295B6BD-EFC1-4797-1C54-F662C613D8F2}"/>
              </a:ext>
              <a:ext uri="{C183D7F6-B498-43B3-948B-1728B52AA6E4}">
                <adec:decorative xmlns:adec="http://schemas.microsoft.com/office/drawing/2017/decorative" val="1"/>
              </a:ext>
            </a:extLst>
          </p:cNvPr>
          <p:cNvGrpSpPr/>
          <p:nvPr/>
        </p:nvGrpSpPr>
        <p:grpSpPr>
          <a:xfrm>
            <a:off x="7373536" y="1321128"/>
            <a:ext cx="3564740" cy="3047484"/>
            <a:chOff x="1966992" y="2510725"/>
            <a:chExt cx="3271565" cy="3029306"/>
          </a:xfrm>
        </p:grpSpPr>
        <p:pic>
          <p:nvPicPr>
            <p:cNvPr id="33" name="Picture 32">
              <a:extLst>
                <a:ext uri="{FF2B5EF4-FFF2-40B4-BE49-F238E27FC236}">
                  <a16:creationId xmlns:a16="http://schemas.microsoft.com/office/drawing/2014/main" id="{BD7670C2-0E46-400B-9522-57E2A0501B88}"/>
                </a:ext>
              </a:extLst>
            </p:cNvPr>
            <p:cNvPicPr>
              <a:picLocks noChangeAspect="1"/>
            </p:cNvPicPr>
            <p:nvPr/>
          </p:nvPicPr>
          <p:blipFill>
            <a:blip r:embed="rId4" cstate="email">
              <a:alphaModFix amt="20000"/>
              <a:extLst>
                <a:ext uri="{28A0092B-C50C-407E-A947-70E740481C1C}">
                  <a14:useLocalDpi xmlns:a14="http://schemas.microsoft.com/office/drawing/2010/main"/>
                </a:ext>
              </a:extLst>
            </a:blip>
            <a:stretch>
              <a:fillRect/>
            </a:stretch>
          </p:blipFill>
          <p:spPr>
            <a:xfrm rot="16200000">
              <a:off x="2921150" y="3222624"/>
              <a:ext cx="3029306" cy="1605508"/>
            </a:xfrm>
            <a:prstGeom prst="rect">
              <a:avLst/>
            </a:prstGeom>
          </p:spPr>
        </p:pic>
        <p:pic>
          <p:nvPicPr>
            <p:cNvPr id="34" name="Picture 33">
              <a:extLst>
                <a:ext uri="{FF2B5EF4-FFF2-40B4-BE49-F238E27FC236}">
                  <a16:creationId xmlns:a16="http://schemas.microsoft.com/office/drawing/2014/main" id="{0402BA70-665A-BB39-6631-3786576D1D83}"/>
                </a:ext>
              </a:extLst>
            </p:cNvPr>
            <p:cNvPicPr>
              <a:picLocks noChangeAspect="1"/>
            </p:cNvPicPr>
            <p:nvPr/>
          </p:nvPicPr>
          <p:blipFill>
            <a:blip r:embed="rId4" cstate="email">
              <a:alphaModFix amt="20000"/>
              <a:extLst>
                <a:ext uri="{28A0092B-C50C-407E-A947-70E740481C1C}">
                  <a14:useLocalDpi xmlns:a14="http://schemas.microsoft.com/office/drawing/2010/main"/>
                </a:ext>
              </a:extLst>
            </a:blip>
            <a:stretch>
              <a:fillRect/>
            </a:stretch>
          </p:blipFill>
          <p:spPr>
            <a:xfrm rot="16200000">
              <a:off x="1255093" y="3222624"/>
              <a:ext cx="3029306" cy="1605508"/>
            </a:xfrm>
            <a:prstGeom prst="rect">
              <a:avLst/>
            </a:prstGeom>
          </p:spPr>
        </p:pic>
      </p:grpSp>
      <p:cxnSp>
        <p:nvCxnSpPr>
          <p:cNvPr id="35" name="Straight Connector 34">
            <a:extLst>
              <a:ext uri="{FF2B5EF4-FFF2-40B4-BE49-F238E27FC236}">
                <a16:creationId xmlns:a16="http://schemas.microsoft.com/office/drawing/2014/main" id="{1DE9CAAB-C08F-2C05-67AE-84E4DD9DAE2F}"/>
              </a:ext>
              <a:ext uri="{C183D7F6-B498-43B3-948B-1728B52AA6E4}">
                <adec:decorative xmlns:adec="http://schemas.microsoft.com/office/drawing/2017/decorative" val="1"/>
              </a:ext>
            </a:extLst>
          </p:cNvPr>
          <p:cNvCxnSpPr>
            <a:cxnSpLocks/>
          </p:cNvCxnSpPr>
          <p:nvPr/>
        </p:nvCxnSpPr>
        <p:spPr>
          <a:xfrm>
            <a:off x="6443637" y="4394083"/>
            <a:ext cx="5269423"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3107842-64F2-1004-ECB8-D0D3673E9971}"/>
              </a:ext>
            </a:extLst>
          </p:cNvPr>
          <p:cNvSpPr txBox="1"/>
          <p:nvPr/>
        </p:nvSpPr>
        <p:spPr>
          <a:xfrm rot="16200000">
            <a:off x="6185962" y="2895988"/>
            <a:ext cx="1913987" cy="590931"/>
          </a:xfrm>
          <a:prstGeom prst="rect">
            <a:avLst/>
          </a:prstGeom>
          <a:noFill/>
        </p:spPr>
        <p:txBody>
          <a:bodyPr wrap="square" lIns="91440" tIns="91440" rIns="91440" bIns="109728"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a:ln>
                  <a:noFill/>
                </a:ln>
                <a:solidFill>
                  <a:srgbClr val="000000"/>
                </a:solidFill>
                <a:effectLst/>
                <a:uLnTx/>
                <a:uFillTx/>
                <a:latin typeface="Segoe UI Semibold"/>
                <a:ea typeface="+mn-ea"/>
                <a:cs typeface="+mn-cs"/>
              </a:rPr>
              <a:t>Price/Transactions per second (</a:t>
            </a:r>
            <a:r>
              <a:rPr kumimoji="0" lang="en-US" sz="1400" b="1" i="0" u="none" strike="noStrike" kern="1200" cap="none" spc="0" normalizeH="0" baseline="0" noProof="0" err="1">
                <a:ln>
                  <a:noFill/>
                </a:ln>
                <a:solidFill>
                  <a:srgbClr val="000000"/>
                </a:solidFill>
                <a:effectLst/>
                <a:uLnTx/>
                <a:uFillTx/>
                <a:latin typeface="Segoe UI Semibold"/>
                <a:ea typeface="+mn-ea"/>
                <a:cs typeface="+mn-cs"/>
              </a:rPr>
              <a:t>tps</a:t>
            </a:r>
            <a:r>
              <a:rPr kumimoji="0" lang="en-US" sz="1400" b="1" i="0" u="none" strike="noStrike" kern="1200" cap="none" spc="0" normalizeH="0" baseline="0" noProof="0">
                <a:ln>
                  <a:noFill/>
                </a:ln>
                <a:solidFill>
                  <a:srgbClr val="000000"/>
                </a:solidFill>
                <a:effectLst/>
                <a:uLnTx/>
                <a:uFillTx/>
                <a:latin typeface="Segoe UI Semibold"/>
                <a:ea typeface="+mn-ea"/>
                <a:cs typeface="+mn-cs"/>
              </a:rPr>
              <a:t>)</a:t>
            </a:r>
          </a:p>
        </p:txBody>
      </p:sp>
      <p:pic>
        <p:nvPicPr>
          <p:cNvPr id="38" name="Picture 37" descr="Icon">
            <a:extLst>
              <a:ext uri="{FF2B5EF4-FFF2-40B4-BE49-F238E27FC236}">
                <a16:creationId xmlns:a16="http://schemas.microsoft.com/office/drawing/2014/main" id="{FAF24986-FED3-CC11-EEE9-46F6AA5CB357}"/>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9834549" y="4523287"/>
            <a:ext cx="388890" cy="233333"/>
          </a:xfrm>
          <a:prstGeom prst="rect">
            <a:avLst/>
          </a:prstGeom>
        </p:spPr>
      </p:pic>
      <p:grpSp>
        <p:nvGrpSpPr>
          <p:cNvPr id="39" name="Group 38" descr="Icon">
            <a:extLst>
              <a:ext uri="{FF2B5EF4-FFF2-40B4-BE49-F238E27FC236}">
                <a16:creationId xmlns:a16="http://schemas.microsoft.com/office/drawing/2014/main" id="{AB309B10-CD89-2F25-7027-FA34CDD60A97}"/>
              </a:ext>
            </a:extLst>
          </p:cNvPr>
          <p:cNvGrpSpPr>
            <a:grpSpLocks noChangeAspect="1"/>
          </p:cNvGrpSpPr>
          <p:nvPr/>
        </p:nvGrpSpPr>
        <p:grpSpPr>
          <a:xfrm>
            <a:off x="8204552" y="4515045"/>
            <a:ext cx="331859" cy="257404"/>
            <a:chOff x="3486498" y="5451027"/>
            <a:chExt cx="1893396" cy="1468600"/>
          </a:xfrm>
          <a:solidFill>
            <a:schemeClr val="accent1"/>
          </a:solidFill>
        </p:grpSpPr>
        <p:sp>
          <p:nvSpPr>
            <p:cNvPr id="40" name="Freeform: Shape 23">
              <a:extLst>
                <a:ext uri="{FF2B5EF4-FFF2-40B4-BE49-F238E27FC236}">
                  <a16:creationId xmlns:a16="http://schemas.microsoft.com/office/drawing/2014/main" id="{93A02A8B-203A-B380-60C1-6C5D68629300}"/>
                </a:ext>
              </a:extLst>
            </p:cNvPr>
            <p:cNvSpPr/>
            <p:nvPr/>
          </p:nvSpPr>
          <p:spPr bwMode="auto">
            <a:xfrm>
              <a:off x="3486498" y="5451027"/>
              <a:ext cx="1068765" cy="1323278"/>
            </a:xfrm>
            <a:custGeom>
              <a:avLst/>
              <a:gdLst>
                <a:gd name="connsiteX0" fmla="*/ 1033494 w 1033494"/>
                <a:gd name="connsiteY0" fmla="*/ 0 h 1283793"/>
                <a:gd name="connsiteX1" fmla="*/ 468302 w 1033494"/>
                <a:gd name="connsiteY1" fmla="*/ 458209 h 1283793"/>
                <a:gd name="connsiteX2" fmla="*/ 0 w 1033494"/>
                <a:gd name="connsiteY2" fmla="*/ 1283793 h 1283793"/>
                <a:gd name="connsiteX3" fmla="*/ 446098 w 1033494"/>
                <a:gd name="connsiteY3" fmla="*/ 1283793 h 1283793"/>
                <a:gd name="connsiteX4" fmla="*/ 1033494 w 1033494"/>
                <a:gd name="connsiteY4" fmla="*/ 0 h 1283793"/>
                <a:gd name="connsiteX0" fmla="*/ 1047475 w 1047475"/>
                <a:gd name="connsiteY0" fmla="*/ 0 h 1283793"/>
                <a:gd name="connsiteX1" fmla="*/ 482283 w 1047475"/>
                <a:gd name="connsiteY1" fmla="*/ 458209 h 1283793"/>
                <a:gd name="connsiteX2" fmla="*/ 0 w 1047475"/>
                <a:gd name="connsiteY2" fmla="*/ 1281817 h 1283793"/>
                <a:gd name="connsiteX3" fmla="*/ 460079 w 1047475"/>
                <a:gd name="connsiteY3" fmla="*/ 1283793 h 1283793"/>
                <a:gd name="connsiteX4" fmla="*/ 1047475 w 1047475"/>
                <a:gd name="connsiteY4" fmla="*/ 0 h 1283793"/>
                <a:gd name="connsiteX0" fmla="*/ 1049473 w 1049473"/>
                <a:gd name="connsiteY0" fmla="*/ 0 h 1297628"/>
                <a:gd name="connsiteX1" fmla="*/ 482283 w 1049473"/>
                <a:gd name="connsiteY1" fmla="*/ 472044 h 1297628"/>
                <a:gd name="connsiteX2" fmla="*/ 0 w 1049473"/>
                <a:gd name="connsiteY2" fmla="*/ 1295652 h 1297628"/>
                <a:gd name="connsiteX3" fmla="*/ 460079 w 1049473"/>
                <a:gd name="connsiteY3" fmla="*/ 1297628 h 1297628"/>
                <a:gd name="connsiteX4" fmla="*/ 1049473 w 1049473"/>
                <a:gd name="connsiteY4" fmla="*/ 0 h 1297628"/>
                <a:gd name="connsiteX0" fmla="*/ 1057462 w 1057462"/>
                <a:gd name="connsiteY0" fmla="*/ 0 h 1295651"/>
                <a:gd name="connsiteX1" fmla="*/ 482283 w 1057462"/>
                <a:gd name="connsiteY1" fmla="*/ 470067 h 1295651"/>
                <a:gd name="connsiteX2" fmla="*/ 0 w 1057462"/>
                <a:gd name="connsiteY2" fmla="*/ 1293675 h 1295651"/>
                <a:gd name="connsiteX3" fmla="*/ 460079 w 1057462"/>
                <a:gd name="connsiteY3" fmla="*/ 1295651 h 1295651"/>
                <a:gd name="connsiteX4" fmla="*/ 1057462 w 1057462"/>
                <a:gd name="connsiteY4" fmla="*/ 0 h 129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62" h="1295651">
                  <a:moveTo>
                    <a:pt x="1057462" y="0"/>
                  </a:moveTo>
                  <a:lnTo>
                    <a:pt x="482283" y="470067"/>
                  </a:lnTo>
                  <a:lnTo>
                    <a:pt x="0" y="1293675"/>
                  </a:lnTo>
                  <a:lnTo>
                    <a:pt x="460079" y="1295651"/>
                  </a:lnTo>
                  <a:lnTo>
                    <a:pt x="105746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1" name="Freeform: Shape 24">
              <a:extLst>
                <a:ext uri="{FF2B5EF4-FFF2-40B4-BE49-F238E27FC236}">
                  <a16:creationId xmlns:a16="http://schemas.microsoft.com/office/drawing/2014/main" id="{D30D6BBE-DCEF-7A47-8977-A6E532F31122}"/>
                </a:ext>
              </a:extLst>
            </p:cNvPr>
            <p:cNvSpPr/>
            <p:nvPr/>
          </p:nvSpPr>
          <p:spPr bwMode="auto">
            <a:xfrm>
              <a:off x="3918466" y="5540962"/>
              <a:ext cx="1461428" cy="1378665"/>
            </a:xfrm>
            <a:custGeom>
              <a:avLst/>
              <a:gdLst>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36276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48387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82268 w 1461426"/>
                <a:gd name="connsiteY0" fmla="*/ 0 h 1378666"/>
                <a:gd name="connsiteX1" fmla="*/ 440043 w 1461426"/>
                <a:gd name="connsiteY1" fmla="*/ 678231 h 1378666"/>
                <a:gd name="connsiteX2" fmla="*/ 876048 w 1461426"/>
                <a:gd name="connsiteY2" fmla="*/ 1207090 h 1378666"/>
                <a:gd name="connsiteX3" fmla="*/ 0 w 1461426"/>
                <a:gd name="connsiteY3" fmla="*/ 1368573 h 1378666"/>
                <a:gd name="connsiteX4" fmla="*/ 1439222 w 1461426"/>
                <a:gd name="connsiteY4" fmla="*/ 1378666 h 1378666"/>
                <a:gd name="connsiteX5" fmla="*/ 1461426 w 1461426"/>
                <a:gd name="connsiteY5" fmla="*/ 1364536 h 1378666"/>
                <a:gd name="connsiteX6" fmla="*/ 682268 w 1461426"/>
                <a:gd name="connsiteY6" fmla="*/ 0 h 137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426" h="1378666">
                  <a:moveTo>
                    <a:pt x="682268" y="0"/>
                  </a:moveTo>
                  <a:lnTo>
                    <a:pt x="440043" y="678231"/>
                  </a:lnTo>
                  <a:lnTo>
                    <a:pt x="876048" y="1207090"/>
                  </a:lnTo>
                  <a:lnTo>
                    <a:pt x="0" y="1368573"/>
                  </a:lnTo>
                  <a:lnTo>
                    <a:pt x="1439222" y="1378666"/>
                  </a:lnTo>
                  <a:lnTo>
                    <a:pt x="1461426" y="1364536"/>
                  </a:lnTo>
                  <a:lnTo>
                    <a:pt x="682268"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42" name="TextBox 41">
            <a:extLst>
              <a:ext uri="{FF2B5EF4-FFF2-40B4-BE49-F238E27FC236}">
                <a16:creationId xmlns:a16="http://schemas.microsoft.com/office/drawing/2014/main" id="{581F8373-C063-1674-974C-97A67F1371A5}"/>
              </a:ext>
            </a:extLst>
          </p:cNvPr>
          <p:cNvSpPr txBox="1"/>
          <p:nvPr/>
        </p:nvSpPr>
        <p:spPr>
          <a:xfrm>
            <a:off x="6517614" y="5370535"/>
            <a:ext cx="369133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Source: Principled Technologies</a:t>
            </a:r>
          </a:p>
        </p:txBody>
      </p:sp>
      <p:graphicFrame>
        <p:nvGraphicFramePr>
          <p:cNvPr id="43" name="Chart 42" descr="Bar chart">
            <a:extLst>
              <a:ext uri="{FF2B5EF4-FFF2-40B4-BE49-F238E27FC236}">
                <a16:creationId xmlns:a16="http://schemas.microsoft.com/office/drawing/2014/main" id="{7B0058A2-AB5D-3A63-987E-4663B02B445D}"/>
              </a:ext>
            </a:extLst>
          </p:cNvPr>
          <p:cNvGraphicFramePr/>
          <p:nvPr>
            <p:extLst>
              <p:ext uri="{D42A27DB-BD31-4B8C-83A1-F6EECF244321}">
                <p14:modId xmlns:p14="http://schemas.microsoft.com/office/powerpoint/2010/main" val="3823446609"/>
              </p:ext>
            </p:extLst>
          </p:nvPr>
        </p:nvGraphicFramePr>
        <p:xfrm>
          <a:off x="7378837" y="1308135"/>
          <a:ext cx="3503702" cy="3096776"/>
        </p:xfrm>
        <a:graphic>
          <a:graphicData uri="http://schemas.openxmlformats.org/drawingml/2006/chart">
            <c:chart xmlns:c="http://schemas.openxmlformats.org/drawingml/2006/chart" xmlns:r="http://schemas.openxmlformats.org/officeDocument/2006/relationships" r:id="rId7"/>
          </a:graphicData>
        </a:graphic>
      </p:graphicFrame>
      <p:sp>
        <p:nvSpPr>
          <p:cNvPr id="44" name="Rectangle 14">
            <a:extLst>
              <a:ext uri="{FF2B5EF4-FFF2-40B4-BE49-F238E27FC236}">
                <a16:creationId xmlns:a16="http://schemas.microsoft.com/office/drawing/2014/main" id="{C1DF790E-887F-E9CF-2881-38094337E384}"/>
              </a:ext>
              <a:ext uri="{C183D7F6-B498-43B3-948B-1728B52AA6E4}">
                <adec:decorative xmlns:adec="http://schemas.microsoft.com/office/drawing/2017/decorative" val="1"/>
              </a:ext>
            </a:extLst>
          </p:cNvPr>
          <p:cNvSpPr/>
          <p:nvPr/>
        </p:nvSpPr>
        <p:spPr bwMode="auto">
          <a:xfrm>
            <a:off x="8302625" y="1945885"/>
            <a:ext cx="1352987" cy="1944907"/>
          </a:xfrm>
          <a:custGeom>
            <a:avLst/>
            <a:gdLst>
              <a:gd name="connsiteX0" fmla="*/ 0 w 1429105"/>
              <a:gd name="connsiteY0" fmla="*/ 0 h 2218675"/>
              <a:gd name="connsiteX1" fmla="*/ 1429105 w 1429105"/>
              <a:gd name="connsiteY1" fmla="*/ 0 h 2218675"/>
              <a:gd name="connsiteX2" fmla="*/ 1429105 w 1429105"/>
              <a:gd name="connsiteY2" fmla="*/ 2218675 h 2218675"/>
              <a:gd name="connsiteX3" fmla="*/ 0 w 1429105"/>
              <a:gd name="connsiteY3" fmla="*/ 2218675 h 2218675"/>
              <a:gd name="connsiteX4" fmla="*/ 0 w 1429105"/>
              <a:gd name="connsiteY4" fmla="*/ 0 h 2218675"/>
              <a:gd name="connsiteX0" fmla="*/ 1429105 w 1520545"/>
              <a:gd name="connsiteY0" fmla="*/ 2218675 h 2310115"/>
              <a:gd name="connsiteX1" fmla="*/ 0 w 1520545"/>
              <a:gd name="connsiteY1" fmla="*/ 2218675 h 2310115"/>
              <a:gd name="connsiteX2" fmla="*/ 0 w 1520545"/>
              <a:gd name="connsiteY2" fmla="*/ 0 h 2310115"/>
              <a:gd name="connsiteX3" fmla="*/ 1429105 w 1520545"/>
              <a:gd name="connsiteY3" fmla="*/ 0 h 2310115"/>
              <a:gd name="connsiteX4" fmla="*/ 1520545 w 1520545"/>
              <a:gd name="connsiteY4" fmla="*/ 2310115 h 2310115"/>
              <a:gd name="connsiteX0" fmla="*/ 1429105 w 1429105"/>
              <a:gd name="connsiteY0" fmla="*/ 2218675 h 2218675"/>
              <a:gd name="connsiteX1" fmla="*/ 0 w 1429105"/>
              <a:gd name="connsiteY1" fmla="*/ 2218675 h 2218675"/>
              <a:gd name="connsiteX2" fmla="*/ 0 w 1429105"/>
              <a:gd name="connsiteY2" fmla="*/ 0 h 2218675"/>
              <a:gd name="connsiteX3" fmla="*/ 1429105 w 1429105"/>
              <a:gd name="connsiteY3" fmla="*/ 0 h 2218675"/>
              <a:gd name="connsiteX0" fmla="*/ 0 w 1429105"/>
              <a:gd name="connsiteY0" fmla="*/ 2218675 h 2218675"/>
              <a:gd name="connsiteX1" fmla="*/ 0 w 1429105"/>
              <a:gd name="connsiteY1" fmla="*/ 0 h 2218675"/>
              <a:gd name="connsiteX2" fmla="*/ 1429105 w 1429105"/>
              <a:gd name="connsiteY2" fmla="*/ 0 h 2218675"/>
            </a:gdLst>
            <a:ahLst/>
            <a:cxnLst>
              <a:cxn ang="0">
                <a:pos x="connsiteX0" y="connsiteY0"/>
              </a:cxn>
              <a:cxn ang="0">
                <a:pos x="connsiteX1" y="connsiteY1"/>
              </a:cxn>
              <a:cxn ang="0">
                <a:pos x="connsiteX2" y="connsiteY2"/>
              </a:cxn>
            </a:cxnLst>
            <a:rect l="l" t="t" r="r" b="b"/>
            <a:pathLst>
              <a:path w="1429105" h="2218675">
                <a:moveTo>
                  <a:pt x="0" y="2218675"/>
                </a:moveTo>
                <a:lnTo>
                  <a:pt x="0" y="0"/>
                </a:lnTo>
                <a:lnTo>
                  <a:pt x="1429105" y="0"/>
                </a:lnTo>
              </a:path>
            </a:pathLst>
          </a:custGeom>
          <a:ln w="127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Rectangle 15">
            <a:extLst>
              <a:ext uri="{FF2B5EF4-FFF2-40B4-BE49-F238E27FC236}">
                <a16:creationId xmlns:a16="http://schemas.microsoft.com/office/drawing/2014/main" id="{97662340-042F-34D3-3DE9-926DA9C24FD0}"/>
              </a:ext>
              <a:ext uri="{C183D7F6-B498-43B3-948B-1728B52AA6E4}">
                <adec:decorative xmlns:adec="http://schemas.microsoft.com/office/drawing/2017/decorative" val="1"/>
              </a:ext>
            </a:extLst>
          </p:cNvPr>
          <p:cNvSpPr/>
          <p:nvPr/>
        </p:nvSpPr>
        <p:spPr bwMode="auto">
          <a:xfrm rot="13500000">
            <a:off x="8263373" y="3845980"/>
            <a:ext cx="78502" cy="82296"/>
          </a:xfrm>
          <a:custGeom>
            <a:avLst/>
            <a:gdLst>
              <a:gd name="connsiteX0" fmla="*/ 0 w 200891"/>
              <a:gd name="connsiteY0" fmla="*/ 0 h 200891"/>
              <a:gd name="connsiteX1" fmla="*/ 200891 w 200891"/>
              <a:gd name="connsiteY1" fmla="*/ 0 h 200891"/>
              <a:gd name="connsiteX2" fmla="*/ 200891 w 200891"/>
              <a:gd name="connsiteY2" fmla="*/ 200891 h 200891"/>
              <a:gd name="connsiteX3" fmla="*/ 0 w 200891"/>
              <a:gd name="connsiteY3" fmla="*/ 200891 h 200891"/>
              <a:gd name="connsiteX4" fmla="*/ 0 w 200891"/>
              <a:gd name="connsiteY4" fmla="*/ 0 h 200891"/>
              <a:gd name="connsiteX0" fmla="*/ 200891 w 292331"/>
              <a:gd name="connsiteY0" fmla="*/ 200891 h 292331"/>
              <a:gd name="connsiteX1" fmla="*/ 0 w 292331"/>
              <a:gd name="connsiteY1" fmla="*/ 200891 h 292331"/>
              <a:gd name="connsiteX2" fmla="*/ 0 w 292331"/>
              <a:gd name="connsiteY2" fmla="*/ 0 h 292331"/>
              <a:gd name="connsiteX3" fmla="*/ 200891 w 292331"/>
              <a:gd name="connsiteY3" fmla="*/ 0 h 292331"/>
              <a:gd name="connsiteX4" fmla="*/ 292331 w 292331"/>
              <a:gd name="connsiteY4" fmla="*/ 292331 h 292331"/>
              <a:gd name="connsiteX0" fmla="*/ 200891 w 200891"/>
              <a:gd name="connsiteY0" fmla="*/ 200891 h 200891"/>
              <a:gd name="connsiteX1" fmla="*/ 0 w 200891"/>
              <a:gd name="connsiteY1" fmla="*/ 200891 h 200891"/>
              <a:gd name="connsiteX2" fmla="*/ 0 w 200891"/>
              <a:gd name="connsiteY2" fmla="*/ 0 h 200891"/>
              <a:gd name="connsiteX3" fmla="*/ 200891 w 200891"/>
              <a:gd name="connsiteY3" fmla="*/ 0 h 200891"/>
              <a:gd name="connsiteX0" fmla="*/ 0 w 200891"/>
              <a:gd name="connsiteY0" fmla="*/ 200891 h 200891"/>
              <a:gd name="connsiteX1" fmla="*/ 0 w 200891"/>
              <a:gd name="connsiteY1" fmla="*/ 0 h 200891"/>
              <a:gd name="connsiteX2" fmla="*/ 200891 w 200891"/>
              <a:gd name="connsiteY2" fmla="*/ 0 h 200891"/>
            </a:gdLst>
            <a:ahLst/>
            <a:cxnLst>
              <a:cxn ang="0">
                <a:pos x="connsiteX0" y="connsiteY0"/>
              </a:cxn>
              <a:cxn ang="0">
                <a:pos x="connsiteX1" y="connsiteY1"/>
              </a:cxn>
              <a:cxn ang="0">
                <a:pos x="connsiteX2" y="connsiteY2"/>
              </a:cxn>
            </a:cxnLst>
            <a:rect l="l" t="t" r="r" b="b"/>
            <a:pathLst>
              <a:path w="200891" h="200891">
                <a:moveTo>
                  <a:pt x="0" y="200891"/>
                </a:moveTo>
                <a:lnTo>
                  <a:pt x="0" y="0"/>
                </a:lnTo>
                <a:lnTo>
                  <a:pt x="200891" y="0"/>
                </a:lnTo>
              </a:path>
            </a:pathLst>
          </a:custGeom>
          <a:solidFill>
            <a:schemeClr val="tx2"/>
          </a:solidFill>
          <a:ln w="12700">
            <a:solidFill>
              <a:schemeClr val="accent1"/>
            </a:solidFill>
            <a:miter lim="800000"/>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6" name="TextBox 45">
            <a:extLst>
              <a:ext uri="{FF2B5EF4-FFF2-40B4-BE49-F238E27FC236}">
                <a16:creationId xmlns:a16="http://schemas.microsoft.com/office/drawing/2014/main" id="{5E6FAA21-D00C-D45E-84F2-35CBD8DBB0CC}"/>
              </a:ext>
            </a:extLst>
          </p:cNvPr>
          <p:cNvSpPr txBox="1"/>
          <p:nvPr/>
        </p:nvSpPr>
        <p:spPr>
          <a:xfrm>
            <a:off x="7704364" y="2779692"/>
            <a:ext cx="1367310" cy="351247"/>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600" b="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cs typeface="Segoe UI" pitchFamily="34" charset="0"/>
              </a:rPr>
              <a:t>93% LESS</a:t>
            </a:r>
          </a:p>
        </p:txBody>
      </p:sp>
      <p:sp>
        <p:nvSpPr>
          <p:cNvPr id="6" name="TextBox 5">
            <a:extLst>
              <a:ext uri="{FF2B5EF4-FFF2-40B4-BE49-F238E27FC236}">
                <a16:creationId xmlns:a16="http://schemas.microsoft.com/office/drawing/2014/main" id="{37B728F7-FAD0-0083-C1E3-7523B5573EFA}"/>
              </a:ext>
            </a:extLst>
          </p:cNvPr>
          <p:cNvSpPr txBox="1"/>
          <p:nvPr/>
        </p:nvSpPr>
        <p:spPr>
          <a:xfrm>
            <a:off x="7772989" y="4877033"/>
            <a:ext cx="28318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Price performance comparison. Lower is better.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Includes Azure Hybrid Benefit</a:t>
            </a:r>
          </a:p>
        </p:txBody>
      </p:sp>
      <p:grpSp>
        <p:nvGrpSpPr>
          <p:cNvPr id="4" name="Group 3" descr="Icon">
            <a:extLst>
              <a:ext uri="{FF2B5EF4-FFF2-40B4-BE49-F238E27FC236}">
                <a16:creationId xmlns:a16="http://schemas.microsoft.com/office/drawing/2014/main" id="{47BEB40C-0C47-4AB7-27BA-52BD88D7377C}"/>
              </a:ext>
            </a:extLst>
          </p:cNvPr>
          <p:cNvGrpSpPr>
            <a:grpSpLocks noChangeAspect="1"/>
          </p:cNvGrpSpPr>
          <p:nvPr/>
        </p:nvGrpSpPr>
        <p:grpSpPr>
          <a:xfrm>
            <a:off x="8177733" y="4511778"/>
            <a:ext cx="331859" cy="257404"/>
            <a:chOff x="3486498" y="5451027"/>
            <a:chExt cx="1893396" cy="1468600"/>
          </a:xfrm>
          <a:solidFill>
            <a:schemeClr val="tx2"/>
          </a:solidFill>
        </p:grpSpPr>
        <p:sp>
          <p:nvSpPr>
            <p:cNvPr id="5" name="Freeform: Shape 23">
              <a:extLst>
                <a:ext uri="{FF2B5EF4-FFF2-40B4-BE49-F238E27FC236}">
                  <a16:creationId xmlns:a16="http://schemas.microsoft.com/office/drawing/2014/main" id="{8094E4FE-299F-5F70-A06E-6B9CBED25E9C}"/>
                </a:ext>
              </a:extLst>
            </p:cNvPr>
            <p:cNvSpPr/>
            <p:nvPr/>
          </p:nvSpPr>
          <p:spPr bwMode="auto">
            <a:xfrm>
              <a:off x="3486498" y="5451027"/>
              <a:ext cx="1068765" cy="1323278"/>
            </a:xfrm>
            <a:custGeom>
              <a:avLst/>
              <a:gdLst>
                <a:gd name="connsiteX0" fmla="*/ 1033494 w 1033494"/>
                <a:gd name="connsiteY0" fmla="*/ 0 h 1283793"/>
                <a:gd name="connsiteX1" fmla="*/ 468302 w 1033494"/>
                <a:gd name="connsiteY1" fmla="*/ 458209 h 1283793"/>
                <a:gd name="connsiteX2" fmla="*/ 0 w 1033494"/>
                <a:gd name="connsiteY2" fmla="*/ 1283793 h 1283793"/>
                <a:gd name="connsiteX3" fmla="*/ 446098 w 1033494"/>
                <a:gd name="connsiteY3" fmla="*/ 1283793 h 1283793"/>
                <a:gd name="connsiteX4" fmla="*/ 1033494 w 1033494"/>
                <a:gd name="connsiteY4" fmla="*/ 0 h 1283793"/>
                <a:gd name="connsiteX0" fmla="*/ 1047475 w 1047475"/>
                <a:gd name="connsiteY0" fmla="*/ 0 h 1283793"/>
                <a:gd name="connsiteX1" fmla="*/ 482283 w 1047475"/>
                <a:gd name="connsiteY1" fmla="*/ 458209 h 1283793"/>
                <a:gd name="connsiteX2" fmla="*/ 0 w 1047475"/>
                <a:gd name="connsiteY2" fmla="*/ 1281817 h 1283793"/>
                <a:gd name="connsiteX3" fmla="*/ 460079 w 1047475"/>
                <a:gd name="connsiteY3" fmla="*/ 1283793 h 1283793"/>
                <a:gd name="connsiteX4" fmla="*/ 1047475 w 1047475"/>
                <a:gd name="connsiteY4" fmla="*/ 0 h 1283793"/>
                <a:gd name="connsiteX0" fmla="*/ 1049473 w 1049473"/>
                <a:gd name="connsiteY0" fmla="*/ 0 h 1297628"/>
                <a:gd name="connsiteX1" fmla="*/ 482283 w 1049473"/>
                <a:gd name="connsiteY1" fmla="*/ 472044 h 1297628"/>
                <a:gd name="connsiteX2" fmla="*/ 0 w 1049473"/>
                <a:gd name="connsiteY2" fmla="*/ 1295652 h 1297628"/>
                <a:gd name="connsiteX3" fmla="*/ 460079 w 1049473"/>
                <a:gd name="connsiteY3" fmla="*/ 1297628 h 1297628"/>
                <a:gd name="connsiteX4" fmla="*/ 1049473 w 1049473"/>
                <a:gd name="connsiteY4" fmla="*/ 0 h 1297628"/>
                <a:gd name="connsiteX0" fmla="*/ 1057462 w 1057462"/>
                <a:gd name="connsiteY0" fmla="*/ 0 h 1295651"/>
                <a:gd name="connsiteX1" fmla="*/ 482283 w 1057462"/>
                <a:gd name="connsiteY1" fmla="*/ 470067 h 1295651"/>
                <a:gd name="connsiteX2" fmla="*/ 0 w 1057462"/>
                <a:gd name="connsiteY2" fmla="*/ 1293675 h 1295651"/>
                <a:gd name="connsiteX3" fmla="*/ 460079 w 1057462"/>
                <a:gd name="connsiteY3" fmla="*/ 1295651 h 1295651"/>
                <a:gd name="connsiteX4" fmla="*/ 1057462 w 1057462"/>
                <a:gd name="connsiteY4" fmla="*/ 0 h 129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62" h="1295651">
                  <a:moveTo>
                    <a:pt x="1057462" y="0"/>
                  </a:moveTo>
                  <a:lnTo>
                    <a:pt x="482283" y="470067"/>
                  </a:lnTo>
                  <a:lnTo>
                    <a:pt x="0" y="1293675"/>
                  </a:lnTo>
                  <a:lnTo>
                    <a:pt x="460079" y="1295651"/>
                  </a:lnTo>
                  <a:lnTo>
                    <a:pt x="105746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7" name="Freeform: Shape 24">
              <a:extLst>
                <a:ext uri="{FF2B5EF4-FFF2-40B4-BE49-F238E27FC236}">
                  <a16:creationId xmlns:a16="http://schemas.microsoft.com/office/drawing/2014/main" id="{1A42FF12-7AF1-78EE-C43B-2A56BC6EB2CC}"/>
                </a:ext>
              </a:extLst>
            </p:cNvPr>
            <p:cNvSpPr/>
            <p:nvPr/>
          </p:nvSpPr>
          <p:spPr bwMode="auto">
            <a:xfrm>
              <a:off x="3918466" y="5540962"/>
              <a:ext cx="1461428" cy="1378665"/>
            </a:xfrm>
            <a:custGeom>
              <a:avLst/>
              <a:gdLst>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36276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48387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82268 w 1461426"/>
                <a:gd name="connsiteY0" fmla="*/ 0 h 1378666"/>
                <a:gd name="connsiteX1" fmla="*/ 440043 w 1461426"/>
                <a:gd name="connsiteY1" fmla="*/ 678231 h 1378666"/>
                <a:gd name="connsiteX2" fmla="*/ 876048 w 1461426"/>
                <a:gd name="connsiteY2" fmla="*/ 1207090 h 1378666"/>
                <a:gd name="connsiteX3" fmla="*/ 0 w 1461426"/>
                <a:gd name="connsiteY3" fmla="*/ 1368573 h 1378666"/>
                <a:gd name="connsiteX4" fmla="*/ 1439222 w 1461426"/>
                <a:gd name="connsiteY4" fmla="*/ 1378666 h 1378666"/>
                <a:gd name="connsiteX5" fmla="*/ 1461426 w 1461426"/>
                <a:gd name="connsiteY5" fmla="*/ 1364536 h 1378666"/>
                <a:gd name="connsiteX6" fmla="*/ 682268 w 1461426"/>
                <a:gd name="connsiteY6" fmla="*/ 0 h 137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426" h="1378666">
                  <a:moveTo>
                    <a:pt x="682268" y="0"/>
                  </a:moveTo>
                  <a:lnTo>
                    <a:pt x="440043" y="678231"/>
                  </a:lnTo>
                  <a:lnTo>
                    <a:pt x="876048" y="1207090"/>
                  </a:lnTo>
                  <a:lnTo>
                    <a:pt x="0" y="1368573"/>
                  </a:lnTo>
                  <a:lnTo>
                    <a:pt x="1439222" y="1378666"/>
                  </a:lnTo>
                  <a:lnTo>
                    <a:pt x="1461426" y="1364536"/>
                  </a:lnTo>
                  <a:lnTo>
                    <a:pt x="682268"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12" name="TextBox 11">
            <a:extLst>
              <a:ext uri="{FF2B5EF4-FFF2-40B4-BE49-F238E27FC236}">
                <a16:creationId xmlns:a16="http://schemas.microsoft.com/office/drawing/2014/main" id="{E3A6B645-AA46-7877-ACC0-5A73039A4A4D}"/>
              </a:ext>
            </a:extLst>
          </p:cNvPr>
          <p:cNvSpPr txBox="1"/>
          <p:nvPr/>
        </p:nvSpPr>
        <p:spPr>
          <a:xfrm>
            <a:off x="6438900" y="417389"/>
            <a:ext cx="5164837" cy="880241"/>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mn-cs"/>
              </a:rPr>
              <a:t>Azure SQL Managed Instance vs SQL Server on AWS RDS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MSOLTPE Benchmark, 16 </a:t>
            </a:r>
            <a:r>
              <a:rPr kumimoji="0" lang="en-US" sz="1200" b="0" i="0" u="none" strike="noStrike" kern="1200" cap="none" spc="0" normalizeH="0" baseline="0" noProof="0" dirty="0" err="1">
                <a:ln>
                  <a:noFill/>
                </a:ln>
                <a:solidFill>
                  <a:prstClr val="white"/>
                </a:solidFill>
                <a:effectLst/>
                <a:uLnTx/>
                <a:uFillTx/>
                <a:latin typeface="Segoe UI Semibold"/>
                <a:ea typeface="+mn-ea"/>
                <a:cs typeface="+mn-cs"/>
              </a:rPr>
              <a:t>vCore</a:t>
            </a: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 SQL MI vs AWS RDS db.r5b.4xlarge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April 2022</a:t>
            </a:r>
          </a:p>
        </p:txBody>
      </p:sp>
    </p:spTree>
    <p:extLst>
      <p:ext uri="{BB962C8B-B14F-4D97-AF65-F5344CB8AC3E}">
        <p14:creationId xmlns:p14="http://schemas.microsoft.com/office/powerpoint/2010/main" val="147532549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16E92-D1BF-4A04-A1A1-E0DF84BA6CB4}"/>
              </a:ext>
            </a:extLst>
          </p:cNvPr>
          <p:cNvSpPr>
            <a:spLocks noGrp="1"/>
          </p:cNvSpPr>
          <p:nvPr>
            <p:ph type="title"/>
          </p:nvPr>
        </p:nvSpPr>
        <p:spPr/>
        <p:txBody>
          <a:bodyPr/>
          <a:lstStyle/>
          <a:p>
            <a:r>
              <a:rPr lang="en-US" sz="2750" dirty="0"/>
              <a:t>Azure SQL provides more price-performance value</a:t>
            </a:r>
          </a:p>
        </p:txBody>
      </p:sp>
      <p:grpSp>
        <p:nvGrpSpPr>
          <p:cNvPr id="9" name="Group 8">
            <a:extLst>
              <a:ext uri="{FF2B5EF4-FFF2-40B4-BE49-F238E27FC236}">
                <a16:creationId xmlns:a16="http://schemas.microsoft.com/office/drawing/2014/main" id="{6083EBBA-D042-6626-9A6C-24788311E5D6}"/>
              </a:ext>
            </a:extLst>
          </p:cNvPr>
          <p:cNvGrpSpPr/>
          <p:nvPr/>
        </p:nvGrpSpPr>
        <p:grpSpPr>
          <a:xfrm>
            <a:off x="427083" y="1199787"/>
            <a:ext cx="5275424" cy="5122423"/>
            <a:chOff x="584200" y="1199787"/>
            <a:chExt cx="5275424" cy="5122423"/>
          </a:xfrm>
        </p:grpSpPr>
        <p:sp>
          <p:nvSpPr>
            <p:cNvPr id="36" name="Rounded Rectangle 35">
              <a:extLst>
                <a:ext uri="{FF2B5EF4-FFF2-40B4-BE49-F238E27FC236}">
                  <a16:creationId xmlns:a16="http://schemas.microsoft.com/office/drawing/2014/main" id="{AD7B61CF-1991-A84B-A00F-F0378C77F799}"/>
                </a:ext>
                <a:ext uri="{C183D7F6-B498-43B3-948B-1728B52AA6E4}">
                  <adec:decorative xmlns:adec="http://schemas.microsoft.com/office/drawing/2017/decorative" val="1"/>
                </a:ext>
              </a:extLst>
            </p:cNvPr>
            <p:cNvSpPr/>
            <p:nvPr/>
          </p:nvSpPr>
          <p:spPr>
            <a:xfrm>
              <a:off x="584200" y="1274430"/>
              <a:ext cx="5275424" cy="1632205"/>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1" name="Rounded Rectangle 40">
              <a:extLst>
                <a:ext uri="{FF2B5EF4-FFF2-40B4-BE49-F238E27FC236}">
                  <a16:creationId xmlns:a16="http://schemas.microsoft.com/office/drawing/2014/main" id="{AAE7E1DA-9060-1748-B3A7-59B7903E402C}"/>
                </a:ext>
                <a:ext uri="{C183D7F6-B498-43B3-948B-1728B52AA6E4}">
                  <adec:decorative xmlns:adec="http://schemas.microsoft.com/office/drawing/2017/decorative" val="1"/>
                </a:ext>
              </a:extLst>
            </p:cNvPr>
            <p:cNvSpPr/>
            <p:nvPr/>
          </p:nvSpPr>
          <p:spPr>
            <a:xfrm>
              <a:off x="584200" y="2077540"/>
              <a:ext cx="5275424" cy="4030829"/>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3" name="Group 12">
              <a:extLst>
                <a:ext uri="{FF2B5EF4-FFF2-40B4-BE49-F238E27FC236}">
                  <a16:creationId xmlns:a16="http://schemas.microsoft.com/office/drawing/2014/main" id="{5FE7032E-4D6A-3841-BCF0-128FA6A28393}"/>
                </a:ext>
                <a:ext uri="{C183D7F6-B498-43B3-948B-1728B52AA6E4}">
                  <adec:decorative xmlns:adec="http://schemas.microsoft.com/office/drawing/2017/decorative" val="1"/>
                </a:ext>
              </a:extLst>
            </p:cNvPr>
            <p:cNvGrpSpPr/>
            <p:nvPr/>
          </p:nvGrpSpPr>
          <p:grpSpPr>
            <a:xfrm>
              <a:off x="1518835" y="2078591"/>
              <a:ext cx="3564740" cy="3086101"/>
              <a:chOff x="1966992" y="2510725"/>
              <a:chExt cx="3271565" cy="3029306"/>
            </a:xfrm>
          </p:grpSpPr>
          <p:pic>
            <p:nvPicPr>
              <p:cNvPr id="51" name="Picture 50">
                <a:extLst>
                  <a:ext uri="{FF2B5EF4-FFF2-40B4-BE49-F238E27FC236}">
                    <a16:creationId xmlns:a16="http://schemas.microsoft.com/office/drawing/2014/main" id="{489C974E-8046-A14E-AA94-3DBFC8627DA3}"/>
                  </a:ext>
                </a:extLst>
              </p:cNvPr>
              <p:cNvPicPr>
                <a:picLocks noChangeAspect="1"/>
              </p:cNvPicPr>
              <p:nvPr/>
            </p:nvPicPr>
            <p:blipFill>
              <a:blip r:embed="rId3" cstate="email">
                <a:alphaModFix amt="20000"/>
                <a:extLst>
                  <a:ext uri="{28A0092B-C50C-407E-A947-70E740481C1C}">
                    <a14:useLocalDpi xmlns:a14="http://schemas.microsoft.com/office/drawing/2010/main"/>
                  </a:ext>
                </a:extLst>
              </a:blip>
              <a:stretch>
                <a:fillRect/>
              </a:stretch>
            </p:blipFill>
            <p:spPr>
              <a:xfrm rot="16200000">
                <a:off x="2921150" y="3222624"/>
                <a:ext cx="3029306" cy="1605508"/>
              </a:xfrm>
              <a:prstGeom prst="rect">
                <a:avLst/>
              </a:prstGeom>
            </p:spPr>
          </p:pic>
          <p:pic>
            <p:nvPicPr>
              <p:cNvPr id="53" name="Picture 52">
                <a:extLst>
                  <a:ext uri="{FF2B5EF4-FFF2-40B4-BE49-F238E27FC236}">
                    <a16:creationId xmlns:a16="http://schemas.microsoft.com/office/drawing/2014/main" id="{810484D0-F256-1241-8632-DCC1CC250D52}"/>
                  </a:ext>
                </a:extLst>
              </p:cNvPr>
              <p:cNvPicPr>
                <a:picLocks noChangeAspect="1"/>
              </p:cNvPicPr>
              <p:nvPr/>
            </p:nvPicPr>
            <p:blipFill>
              <a:blip r:embed="rId3" cstate="email">
                <a:alphaModFix amt="20000"/>
                <a:extLst>
                  <a:ext uri="{28A0092B-C50C-407E-A947-70E740481C1C}">
                    <a14:useLocalDpi xmlns:a14="http://schemas.microsoft.com/office/drawing/2010/main"/>
                  </a:ext>
                </a:extLst>
              </a:blip>
              <a:stretch>
                <a:fillRect/>
              </a:stretch>
            </p:blipFill>
            <p:spPr>
              <a:xfrm rot="16200000">
                <a:off x="1255093" y="3222624"/>
                <a:ext cx="3029306" cy="1605508"/>
              </a:xfrm>
              <a:prstGeom prst="rect">
                <a:avLst/>
              </a:prstGeom>
            </p:spPr>
          </p:pic>
        </p:grpSp>
        <p:cxnSp>
          <p:nvCxnSpPr>
            <p:cNvPr id="12" name="Straight Connector 11">
              <a:extLst>
                <a:ext uri="{FF2B5EF4-FFF2-40B4-BE49-F238E27FC236}">
                  <a16:creationId xmlns:a16="http://schemas.microsoft.com/office/drawing/2014/main" id="{F4E679F3-6BC5-417F-9F99-AC807712435C}"/>
                </a:ext>
                <a:ext uri="{C183D7F6-B498-43B3-948B-1728B52AA6E4}">
                  <adec:decorative xmlns:adec="http://schemas.microsoft.com/office/drawing/2017/decorative" val="1"/>
                </a:ext>
              </a:extLst>
            </p:cNvPr>
            <p:cNvCxnSpPr>
              <a:cxnSpLocks/>
            </p:cNvCxnSpPr>
            <p:nvPr/>
          </p:nvCxnSpPr>
          <p:spPr>
            <a:xfrm>
              <a:off x="588936" y="5209256"/>
              <a:ext cx="5269423"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6EEB928-914C-4554-86DE-0680D3DE13C5}"/>
                </a:ext>
              </a:extLst>
            </p:cNvPr>
            <p:cNvSpPr txBox="1"/>
            <p:nvPr/>
          </p:nvSpPr>
          <p:spPr>
            <a:xfrm>
              <a:off x="592064" y="1199787"/>
              <a:ext cx="5266295" cy="880241"/>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mn-cs"/>
                </a:rPr>
                <a:t>Azure SQL Managed Instance vs SQL Server on AWS RDS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MSOLTPE Benchmark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April 2022</a:t>
              </a:r>
            </a:p>
          </p:txBody>
        </p:sp>
        <p:sp>
          <p:nvSpPr>
            <p:cNvPr id="40" name="TextBox 39">
              <a:extLst>
                <a:ext uri="{FF2B5EF4-FFF2-40B4-BE49-F238E27FC236}">
                  <a16:creationId xmlns:a16="http://schemas.microsoft.com/office/drawing/2014/main" id="{39BF94A3-E323-4EAF-B0FD-2EA996689089}"/>
                </a:ext>
              </a:extLst>
            </p:cNvPr>
            <p:cNvSpPr txBox="1"/>
            <p:nvPr/>
          </p:nvSpPr>
          <p:spPr>
            <a:xfrm rot="16200000">
              <a:off x="331261" y="3711161"/>
              <a:ext cx="1913987" cy="590931"/>
            </a:xfrm>
            <a:prstGeom prst="rect">
              <a:avLst/>
            </a:prstGeom>
            <a:noFill/>
          </p:spPr>
          <p:txBody>
            <a:bodyPr wrap="square" lIns="91440" tIns="91440" rIns="91440" bIns="109728"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a:ln>
                    <a:noFill/>
                  </a:ln>
                  <a:solidFill>
                    <a:srgbClr val="000000"/>
                  </a:solidFill>
                  <a:effectLst/>
                  <a:uLnTx/>
                  <a:uFillTx/>
                  <a:latin typeface="Segoe UI Semibold"/>
                  <a:ea typeface="+mn-ea"/>
                  <a:cs typeface="+mn-cs"/>
                </a:rPr>
                <a:t>Price/Transactions per second (</a:t>
              </a:r>
              <a:r>
                <a:rPr kumimoji="0" lang="en-US" sz="1400" b="1" i="0" u="none" strike="noStrike" kern="1200" cap="none" spc="0" normalizeH="0" baseline="0" noProof="0" err="1">
                  <a:ln>
                    <a:noFill/>
                  </a:ln>
                  <a:solidFill>
                    <a:srgbClr val="000000"/>
                  </a:solidFill>
                  <a:effectLst/>
                  <a:uLnTx/>
                  <a:uFillTx/>
                  <a:latin typeface="Segoe UI Semibold"/>
                  <a:ea typeface="+mn-ea"/>
                  <a:cs typeface="+mn-cs"/>
                </a:rPr>
                <a:t>tps</a:t>
              </a:r>
              <a:r>
                <a:rPr kumimoji="0" lang="en-US" sz="1400" b="1" i="0" u="none" strike="noStrike" kern="1200" cap="none" spc="0" normalizeH="0" baseline="0" noProof="0">
                  <a:ln>
                    <a:noFill/>
                  </a:ln>
                  <a:solidFill>
                    <a:srgbClr val="000000"/>
                  </a:solidFill>
                  <a:effectLst/>
                  <a:uLnTx/>
                  <a:uFillTx/>
                  <a:latin typeface="Segoe UI Semibold"/>
                  <a:ea typeface="+mn-ea"/>
                  <a:cs typeface="+mn-cs"/>
                </a:rPr>
                <a:t>)</a:t>
              </a:r>
            </a:p>
          </p:txBody>
        </p:sp>
        <p:pic>
          <p:nvPicPr>
            <p:cNvPr id="8" name="Picture 7" descr="Icon">
              <a:extLst>
                <a:ext uri="{FF2B5EF4-FFF2-40B4-BE49-F238E27FC236}">
                  <a16:creationId xmlns:a16="http://schemas.microsoft.com/office/drawing/2014/main" id="{4E633D62-F615-4DAE-8EE8-D15085A036B2}"/>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3979848" y="5338460"/>
              <a:ext cx="388890" cy="233333"/>
            </a:xfrm>
            <a:prstGeom prst="rect">
              <a:avLst/>
            </a:prstGeom>
          </p:spPr>
        </p:pic>
        <p:grpSp>
          <p:nvGrpSpPr>
            <p:cNvPr id="42" name="Group 41" descr="Icon">
              <a:extLst>
                <a:ext uri="{FF2B5EF4-FFF2-40B4-BE49-F238E27FC236}">
                  <a16:creationId xmlns:a16="http://schemas.microsoft.com/office/drawing/2014/main" id="{3B55C263-2A8F-8241-94F3-FCA55645E7C2}"/>
                </a:ext>
              </a:extLst>
            </p:cNvPr>
            <p:cNvGrpSpPr>
              <a:grpSpLocks noChangeAspect="1"/>
            </p:cNvGrpSpPr>
            <p:nvPr/>
          </p:nvGrpSpPr>
          <p:grpSpPr>
            <a:xfrm>
              <a:off x="2349851" y="5330218"/>
              <a:ext cx="331859" cy="257404"/>
              <a:chOff x="3486498" y="5451027"/>
              <a:chExt cx="1893396" cy="1468600"/>
            </a:xfrm>
            <a:solidFill>
              <a:schemeClr val="accent1"/>
            </a:solidFill>
          </p:grpSpPr>
          <p:sp>
            <p:nvSpPr>
              <p:cNvPr id="43" name="Freeform: Shape 23">
                <a:extLst>
                  <a:ext uri="{FF2B5EF4-FFF2-40B4-BE49-F238E27FC236}">
                    <a16:creationId xmlns:a16="http://schemas.microsoft.com/office/drawing/2014/main" id="{7E276B12-AF91-2F49-925B-56F32963A9A6}"/>
                  </a:ext>
                </a:extLst>
              </p:cNvPr>
              <p:cNvSpPr/>
              <p:nvPr/>
            </p:nvSpPr>
            <p:spPr bwMode="auto">
              <a:xfrm>
                <a:off x="3486498" y="5451027"/>
                <a:ext cx="1068765" cy="1323278"/>
              </a:xfrm>
              <a:custGeom>
                <a:avLst/>
                <a:gdLst>
                  <a:gd name="connsiteX0" fmla="*/ 1033494 w 1033494"/>
                  <a:gd name="connsiteY0" fmla="*/ 0 h 1283793"/>
                  <a:gd name="connsiteX1" fmla="*/ 468302 w 1033494"/>
                  <a:gd name="connsiteY1" fmla="*/ 458209 h 1283793"/>
                  <a:gd name="connsiteX2" fmla="*/ 0 w 1033494"/>
                  <a:gd name="connsiteY2" fmla="*/ 1283793 h 1283793"/>
                  <a:gd name="connsiteX3" fmla="*/ 446098 w 1033494"/>
                  <a:gd name="connsiteY3" fmla="*/ 1283793 h 1283793"/>
                  <a:gd name="connsiteX4" fmla="*/ 1033494 w 1033494"/>
                  <a:gd name="connsiteY4" fmla="*/ 0 h 1283793"/>
                  <a:gd name="connsiteX0" fmla="*/ 1047475 w 1047475"/>
                  <a:gd name="connsiteY0" fmla="*/ 0 h 1283793"/>
                  <a:gd name="connsiteX1" fmla="*/ 482283 w 1047475"/>
                  <a:gd name="connsiteY1" fmla="*/ 458209 h 1283793"/>
                  <a:gd name="connsiteX2" fmla="*/ 0 w 1047475"/>
                  <a:gd name="connsiteY2" fmla="*/ 1281817 h 1283793"/>
                  <a:gd name="connsiteX3" fmla="*/ 460079 w 1047475"/>
                  <a:gd name="connsiteY3" fmla="*/ 1283793 h 1283793"/>
                  <a:gd name="connsiteX4" fmla="*/ 1047475 w 1047475"/>
                  <a:gd name="connsiteY4" fmla="*/ 0 h 1283793"/>
                  <a:gd name="connsiteX0" fmla="*/ 1049473 w 1049473"/>
                  <a:gd name="connsiteY0" fmla="*/ 0 h 1297628"/>
                  <a:gd name="connsiteX1" fmla="*/ 482283 w 1049473"/>
                  <a:gd name="connsiteY1" fmla="*/ 472044 h 1297628"/>
                  <a:gd name="connsiteX2" fmla="*/ 0 w 1049473"/>
                  <a:gd name="connsiteY2" fmla="*/ 1295652 h 1297628"/>
                  <a:gd name="connsiteX3" fmla="*/ 460079 w 1049473"/>
                  <a:gd name="connsiteY3" fmla="*/ 1297628 h 1297628"/>
                  <a:gd name="connsiteX4" fmla="*/ 1049473 w 1049473"/>
                  <a:gd name="connsiteY4" fmla="*/ 0 h 1297628"/>
                  <a:gd name="connsiteX0" fmla="*/ 1057462 w 1057462"/>
                  <a:gd name="connsiteY0" fmla="*/ 0 h 1295651"/>
                  <a:gd name="connsiteX1" fmla="*/ 482283 w 1057462"/>
                  <a:gd name="connsiteY1" fmla="*/ 470067 h 1295651"/>
                  <a:gd name="connsiteX2" fmla="*/ 0 w 1057462"/>
                  <a:gd name="connsiteY2" fmla="*/ 1293675 h 1295651"/>
                  <a:gd name="connsiteX3" fmla="*/ 460079 w 1057462"/>
                  <a:gd name="connsiteY3" fmla="*/ 1295651 h 1295651"/>
                  <a:gd name="connsiteX4" fmla="*/ 1057462 w 1057462"/>
                  <a:gd name="connsiteY4" fmla="*/ 0 h 129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62" h="1295651">
                    <a:moveTo>
                      <a:pt x="1057462" y="0"/>
                    </a:moveTo>
                    <a:lnTo>
                      <a:pt x="482283" y="470067"/>
                    </a:lnTo>
                    <a:lnTo>
                      <a:pt x="0" y="1293675"/>
                    </a:lnTo>
                    <a:lnTo>
                      <a:pt x="460079" y="1295651"/>
                    </a:lnTo>
                    <a:lnTo>
                      <a:pt x="105746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4" name="Freeform: Shape 24">
                <a:extLst>
                  <a:ext uri="{FF2B5EF4-FFF2-40B4-BE49-F238E27FC236}">
                    <a16:creationId xmlns:a16="http://schemas.microsoft.com/office/drawing/2014/main" id="{303331B3-F7EC-7442-A546-8FCF94305068}"/>
                  </a:ext>
                </a:extLst>
              </p:cNvPr>
              <p:cNvSpPr/>
              <p:nvPr/>
            </p:nvSpPr>
            <p:spPr bwMode="auto">
              <a:xfrm>
                <a:off x="3918466" y="5540962"/>
                <a:ext cx="1461428" cy="1378665"/>
              </a:xfrm>
              <a:custGeom>
                <a:avLst/>
                <a:gdLst>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36276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48387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82268 w 1461426"/>
                  <a:gd name="connsiteY0" fmla="*/ 0 h 1378666"/>
                  <a:gd name="connsiteX1" fmla="*/ 440043 w 1461426"/>
                  <a:gd name="connsiteY1" fmla="*/ 678231 h 1378666"/>
                  <a:gd name="connsiteX2" fmla="*/ 876048 w 1461426"/>
                  <a:gd name="connsiteY2" fmla="*/ 1207090 h 1378666"/>
                  <a:gd name="connsiteX3" fmla="*/ 0 w 1461426"/>
                  <a:gd name="connsiteY3" fmla="*/ 1368573 h 1378666"/>
                  <a:gd name="connsiteX4" fmla="*/ 1439222 w 1461426"/>
                  <a:gd name="connsiteY4" fmla="*/ 1378666 h 1378666"/>
                  <a:gd name="connsiteX5" fmla="*/ 1461426 w 1461426"/>
                  <a:gd name="connsiteY5" fmla="*/ 1364536 h 1378666"/>
                  <a:gd name="connsiteX6" fmla="*/ 682268 w 1461426"/>
                  <a:gd name="connsiteY6" fmla="*/ 0 h 137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426" h="1378666">
                    <a:moveTo>
                      <a:pt x="682268" y="0"/>
                    </a:moveTo>
                    <a:lnTo>
                      <a:pt x="440043" y="678231"/>
                    </a:lnTo>
                    <a:lnTo>
                      <a:pt x="876048" y="1207090"/>
                    </a:lnTo>
                    <a:lnTo>
                      <a:pt x="0" y="1368573"/>
                    </a:lnTo>
                    <a:lnTo>
                      <a:pt x="1439222" y="1378666"/>
                    </a:lnTo>
                    <a:lnTo>
                      <a:pt x="1461426" y="1364536"/>
                    </a:lnTo>
                    <a:lnTo>
                      <a:pt x="682268"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4" name="TextBox 3">
              <a:extLst>
                <a:ext uri="{FF2B5EF4-FFF2-40B4-BE49-F238E27FC236}">
                  <a16:creationId xmlns:a16="http://schemas.microsoft.com/office/drawing/2014/main" id="{B3784213-4007-4173-8201-643BA2B66ADF}"/>
                </a:ext>
              </a:extLst>
            </p:cNvPr>
            <p:cNvSpPr txBox="1"/>
            <p:nvPr/>
          </p:nvSpPr>
          <p:spPr>
            <a:xfrm>
              <a:off x="662913" y="6152933"/>
              <a:ext cx="369133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Source: Principled Technologies</a:t>
              </a:r>
            </a:p>
          </p:txBody>
        </p:sp>
        <p:graphicFrame>
          <p:nvGraphicFramePr>
            <p:cNvPr id="7" name="Chart 6" descr="Bar chart">
              <a:extLst>
                <a:ext uri="{FF2B5EF4-FFF2-40B4-BE49-F238E27FC236}">
                  <a16:creationId xmlns:a16="http://schemas.microsoft.com/office/drawing/2014/main" id="{0BDFDC0F-B112-8B94-2647-DAD2063D0953}"/>
                </a:ext>
              </a:extLst>
            </p:cNvPr>
            <p:cNvGraphicFramePr/>
            <p:nvPr>
              <p:extLst>
                <p:ext uri="{D42A27DB-BD31-4B8C-83A1-F6EECF244321}">
                  <p14:modId xmlns:p14="http://schemas.microsoft.com/office/powerpoint/2010/main" val="1802968214"/>
                </p:ext>
              </p:extLst>
            </p:nvPr>
          </p:nvGraphicFramePr>
          <p:xfrm>
            <a:off x="1524136" y="2118891"/>
            <a:ext cx="3503702" cy="3096776"/>
          </p:xfrm>
          <a:graphic>
            <a:graphicData uri="http://schemas.openxmlformats.org/drawingml/2006/chart">
              <c:chart xmlns:c="http://schemas.openxmlformats.org/drawingml/2006/chart" xmlns:r="http://schemas.openxmlformats.org/officeDocument/2006/relationships" r:id="rId6"/>
            </a:graphicData>
          </a:graphic>
        </p:graphicFrame>
        <p:sp>
          <p:nvSpPr>
            <p:cNvPr id="14" name="Rectangle 14">
              <a:extLst>
                <a:ext uri="{FF2B5EF4-FFF2-40B4-BE49-F238E27FC236}">
                  <a16:creationId xmlns:a16="http://schemas.microsoft.com/office/drawing/2014/main" id="{DA5F7761-EAF4-E3FF-7EF3-80A4C58C0B20}"/>
                </a:ext>
                <a:ext uri="{C183D7F6-B498-43B3-948B-1728B52AA6E4}">
                  <adec:decorative xmlns:adec="http://schemas.microsoft.com/office/drawing/2017/decorative" val="1"/>
                </a:ext>
              </a:extLst>
            </p:cNvPr>
            <p:cNvSpPr/>
            <p:nvPr/>
          </p:nvSpPr>
          <p:spPr bwMode="auto">
            <a:xfrm>
              <a:off x="2526559" y="2761058"/>
              <a:ext cx="1274352" cy="1944907"/>
            </a:xfrm>
            <a:custGeom>
              <a:avLst/>
              <a:gdLst>
                <a:gd name="connsiteX0" fmla="*/ 0 w 1429105"/>
                <a:gd name="connsiteY0" fmla="*/ 0 h 2218675"/>
                <a:gd name="connsiteX1" fmla="*/ 1429105 w 1429105"/>
                <a:gd name="connsiteY1" fmla="*/ 0 h 2218675"/>
                <a:gd name="connsiteX2" fmla="*/ 1429105 w 1429105"/>
                <a:gd name="connsiteY2" fmla="*/ 2218675 h 2218675"/>
                <a:gd name="connsiteX3" fmla="*/ 0 w 1429105"/>
                <a:gd name="connsiteY3" fmla="*/ 2218675 h 2218675"/>
                <a:gd name="connsiteX4" fmla="*/ 0 w 1429105"/>
                <a:gd name="connsiteY4" fmla="*/ 0 h 2218675"/>
                <a:gd name="connsiteX0" fmla="*/ 1429105 w 1520545"/>
                <a:gd name="connsiteY0" fmla="*/ 2218675 h 2310115"/>
                <a:gd name="connsiteX1" fmla="*/ 0 w 1520545"/>
                <a:gd name="connsiteY1" fmla="*/ 2218675 h 2310115"/>
                <a:gd name="connsiteX2" fmla="*/ 0 w 1520545"/>
                <a:gd name="connsiteY2" fmla="*/ 0 h 2310115"/>
                <a:gd name="connsiteX3" fmla="*/ 1429105 w 1520545"/>
                <a:gd name="connsiteY3" fmla="*/ 0 h 2310115"/>
                <a:gd name="connsiteX4" fmla="*/ 1520545 w 1520545"/>
                <a:gd name="connsiteY4" fmla="*/ 2310115 h 2310115"/>
                <a:gd name="connsiteX0" fmla="*/ 1429105 w 1429105"/>
                <a:gd name="connsiteY0" fmla="*/ 2218675 h 2218675"/>
                <a:gd name="connsiteX1" fmla="*/ 0 w 1429105"/>
                <a:gd name="connsiteY1" fmla="*/ 2218675 h 2218675"/>
                <a:gd name="connsiteX2" fmla="*/ 0 w 1429105"/>
                <a:gd name="connsiteY2" fmla="*/ 0 h 2218675"/>
                <a:gd name="connsiteX3" fmla="*/ 1429105 w 1429105"/>
                <a:gd name="connsiteY3" fmla="*/ 0 h 2218675"/>
                <a:gd name="connsiteX0" fmla="*/ 0 w 1429105"/>
                <a:gd name="connsiteY0" fmla="*/ 2218675 h 2218675"/>
                <a:gd name="connsiteX1" fmla="*/ 0 w 1429105"/>
                <a:gd name="connsiteY1" fmla="*/ 0 h 2218675"/>
                <a:gd name="connsiteX2" fmla="*/ 1429105 w 1429105"/>
                <a:gd name="connsiteY2" fmla="*/ 0 h 2218675"/>
              </a:gdLst>
              <a:ahLst/>
              <a:cxnLst>
                <a:cxn ang="0">
                  <a:pos x="connsiteX0" y="connsiteY0"/>
                </a:cxn>
                <a:cxn ang="0">
                  <a:pos x="connsiteX1" y="connsiteY1"/>
                </a:cxn>
                <a:cxn ang="0">
                  <a:pos x="connsiteX2" y="connsiteY2"/>
                </a:cxn>
              </a:cxnLst>
              <a:rect l="l" t="t" r="r" b="b"/>
              <a:pathLst>
                <a:path w="1429105" h="2218675">
                  <a:moveTo>
                    <a:pt x="0" y="2218675"/>
                  </a:moveTo>
                  <a:lnTo>
                    <a:pt x="0" y="0"/>
                  </a:lnTo>
                  <a:lnTo>
                    <a:pt x="1429105" y="0"/>
                  </a:lnTo>
                </a:path>
              </a:pathLst>
            </a:custGeom>
            <a:ln w="127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Rectangle 15">
              <a:extLst>
                <a:ext uri="{FF2B5EF4-FFF2-40B4-BE49-F238E27FC236}">
                  <a16:creationId xmlns:a16="http://schemas.microsoft.com/office/drawing/2014/main" id="{7EAFECCA-974E-54E2-9B9D-749EEA2740D0}"/>
                </a:ext>
                <a:ext uri="{C183D7F6-B498-43B3-948B-1728B52AA6E4}">
                  <adec:decorative xmlns:adec="http://schemas.microsoft.com/office/drawing/2017/decorative" val="1"/>
                </a:ext>
              </a:extLst>
            </p:cNvPr>
            <p:cNvSpPr/>
            <p:nvPr/>
          </p:nvSpPr>
          <p:spPr bwMode="auto">
            <a:xfrm rot="13500000">
              <a:off x="2489469" y="4661153"/>
              <a:ext cx="78502" cy="82296"/>
            </a:xfrm>
            <a:custGeom>
              <a:avLst/>
              <a:gdLst>
                <a:gd name="connsiteX0" fmla="*/ 0 w 200891"/>
                <a:gd name="connsiteY0" fmla="*/ 0 h 200891"/>
                <a:gd name="connsiteX1" fmla="*/ 200891 w 200891"/>
                <a:gd name="connsiteY1" fmla="*/ 0 h 200891"/>
                <a:gd name="connsiteX2" fmla="*/ 200891 w 200891"/>
                <a:gd name="connsiteY2" fmla="*/ 200891 h 200891"/>
                <a:gd name="connsiteX3" fmla="*/ 0 w 200891"/>
                <a:gd name="connsiteY3" fmla="*/ 200891 h 200891"/>
                <a:gd name="connsiteX4" fmla="*/ 0 w 200891"/>
                <a:gd name="connsiteY4" fmla="*/ 0 h 200891"/>
                <a:gd name="connsiteX0" fmla="*/ 200891 w 292331"/>
                <a:gd name="connsiteY0" fmla="*/ 200891 h 292331"/>
                <a:gd name="connsiteX1" fmla="*/ 0 w 292331"/>
                <a:gd name="connsiteY1" fmla="*/ 200891 h 292331"/>
                <a:gd name="connsiteX2" fmla="*/ 0 w 292331"/>
                <a:gd name="connsiteY2" fmla="*/ 0 h 292331"/>
                <a:gd name="connsiteX3" fmla="*/ 200891 w 292331"/>
                <a:gd name="connsiteY3" fmla="*/ 0 h 292331"/>
                <a:gd name="connsiteX4" fmla="*/ 292331 w 292331"/>
                <a:gd name="connsiteY4" fmla="*/ 292331 h 292331"/>
                <a:gd name="connsiteX0" fmla="*/ 200891 w 200891"/>
                <a:gd name="connsiteY0" fmla="*/ 200891 h 200891"/>
                <a:gd name="connsiteX1" fmla="*/ 0 w 200891"/>
                <a:gd name="connsiteY1" fmla="*/ 200891 h 200891"/>
                <a:gd name="connsiteX2" fmla="*/ 0 w 200891"/>
                <a:gd name="connsiteY2" fmla="*/ 0 h 200891"/>
                <a:gd name="connsiteX3" fmla="*/ 200891 w 200891"/>
                <a:gd name="connsiteY3" fmla="*/ 0 h 200891"/>
                <a:gd name="connsiteX0" fmla="*/ 0 w 200891"/>
                <a:gd name="connsiteY0" fmla="*/ 200891 h 200891"/>
                <a:gd name="connsiteX1" fmla="*/ 0 w 200891"/>
                <a:gd name="connsiteY1" fmla="*/ 0 h 200891"/>
                <a:gd name="connsiteX2" fmla="*/ 200891 w 200891"/>
                <a:gd name="connsiteY2" fmla="*/ 0 h 200891"/>
              </a:gdLst>
              <a:ahLst/>
              <a:cxnLst>
                <a:cxn ang="0">
                  <a:pos x="connsiteX0" y="connsiteY0"/>
                </a:cxn>
                <a:cxn ang="0">
                  <a:pos x="connsiteX1" y="connsiteY1"/>
                </a:cxn>
                <a:cxn ang="0">
                  <a:pos x="connsiteX2" y="connsiteY2"/>
                </a:cxn>
              </a:cxnLst>
              <a:rect l="l" t="t" r="r" b="b"/>
              <a:pathLst>
                <a:path w="200891" h="200891">
                  <a:moveTo>
                    <a:pt x="0" y="200891"/>
                  </a:moveTo>
                  <a:lnTo>
                    <a:pt x="0" y="0"/>
                  </a:lnTo>
                  <a:lnTo>
                    <a:pt x="200891" y="0"/>
                  </a:lnTo>
                </a:path>
              </a:pathLst>
            </a:custGeom>
            <a:solidFill>
              <a:schemeClr val="tx2"/>
            </a:solidFill>
            <a:ln w="12700">
              <a:solidFill>
                <a:schemeClr val="accent1"/>
              </a:solidFill>
              <a:miter lim="800000"/>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CCC29ECA-3613-6B51-B02F-8D5CCEF05525}"/>
                </a:ext>
              </a:extLst>
            </p:cNvPr>
            <p:cNvSpPr txBox="1"/>
            <p:nvPr/>
          </p:nvSpPr>
          <p:spPr>
            <a:xfrm>
              <a:off x="1849663" y="2788182"/>
              <a:ext cx="1367310" cy="351247"/>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600" b="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cs typeface="Segoe UI" pitchFamily="34" charset="0"/>
                </a:rPr>
                <a:t>93% LESS</a:t>
              </a:r>
            </a:p>
          </p:txBody>
        </p:sp>
        <p:sp>
          <p:nvSpPr>
            <p:cNvPr id="30" name="TextBox 29">
              <a:extLst>
                <a:ext uri="{FF2B5EF4-FFF2-40B4-BE49-F238E27FC236}">
                  <a16:creationId xmlns:a16="http://schemas.microsoft.com/office/drawing/2014/main" id="{D86D82EA-EA11-F572-EC4B-B0F83B757500}"/>
                </a:ext>
              </a:extLst>
            </p:cNvPr>
            <p:cNvSpPr txBox="1"/>
            <p:nvPr/>
          </p:nvSpPr>
          <p:spPr>
            <a:xfrm>
              <a:off x="1918288" y="5676702"/>
              <a:ext cx="28318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Price performance comparison. Lower is better.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Includes Azure Hybrid Benefit</a:t>
              </a:r>
            </a:p>
          </p:txBody>
        </p:sp>
      </p:grpSp>
      <p:grpSp>
        <p:nvGrpSpPr>
          <p:cNvPr id="15" name="Group 14">
            <a:extLst>
              <a:ext uri="{FF2B5EF4-FFF2-40B4-BE49-F238E27FC236}">
                <a16:creationId xmlns:a16="http://schemas.microsoft.com/office/drawing/2014/main" id="{779D015E-B5C6-0759-60F1-7D0706788C38}"/>
              </a:ext>
            </a:extLst>
          </p:cNvPr>
          <p:cNvGrpSpPr/>
          <p:nvPr/>
        </p:nvGrpSpPr>
        <p:grpSpPr>
          <a:xfrm>
            <a:off x="6118225" y="1199787"/>
            <a:ext cx="5291668" cy="5122423"/>
            <a:chOff x="6308356" y="1199787"/>
            <a:chExt cx="5291668" cy="5122423"/>
          </a:xfrm>
        </p:grpSpPr>
        <p:sp>
          <p:nvSpPr>
            <p:cNvPr id="49" name="Rounded Rectangle 48">
              <a:extLst>
                <a:ext uri="{FF2B5EF4-FFF2-40B4-BE49-F238E27FC236}">
                  <a16:creationId xmlns:a16="http://schemas.microsoft.com/office/drawing/2014/main" id="{B57FBE5B-80D7-EA41-85C4-5479006C2B61}"/>
                </a:ext>
                <a:ext uri="{C183D7F6-B498-43B3-948B-1728B52AA6E4}">
                  <adec:decorative xmlns:adec="http://schemas.microsoft.com/office/drawing/2017/decorative" val="1"/>
                </a:ext>
              </a:extLst>
            </p:cNvPr>
            <p:cNvSpPr/>
            <p:nvPr/>
          </p:nvSpPr>
          <p:spPr>
            <a:xfrm>
              <a:off x="6324600" y="1274430"/>
              <a:ext cx="5275424" cy="1632205"/>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Rounded Rectangle 49">
              <a:extLst>
                <a:ext uri="{FF2B5EF4-FFF2-40B4-BE49-F238E27FC236}">
                  <a16:creationId xmlns:a16="http://schemas.microsoft.com/office/drawing/2014/main" id="{C3D0D912-0F44-3943-8709-A5CB9A783232}"/>
                </a:ext>
                <a:ext uri="{C183D7F6-B498-43B3-948B-1728B52AA6E4}">
                  <adec:decorative xmlns:adec="http://schemas.microsoft.com/office/drawing/2017/decorative" val="1"/>
                </a:ext>
              </a:extLst>
            </p:cNvPr>
            <p:cNvSpPr/>
            <p:nvPr/>
          </p:nvSpPr>
          <p:spPr>
            <a:xfrm>
              <a:off x="6324600" y="2077540"/>
              <a:ext cx="5275424" cy="4030829"/>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54" name="Group 53">
              <a:extLst>
                <a:ext uri="{FF2B5EF4-FFF2-40B4-BE49-F238E27FC236}">
                  <a16:creationId xmlns:a16="http://schemas.microsoft.com/office/drawing/2014/main" id="{3B224C05-7DAC-9942-96FB-68E59BB9F44C}"/>
                </a:ext>
                <a:ext uri="{C183D7F6-B498-43B3-948B-1728B52AA6E4}">
                  <adec:decorative xmlns:adec="http://schemas.microsoft.com/office/drawing/2017/decorative" val="1"/>
                </a:ext>
              </a:extLst>
            </p:cNvPr>
            <p:cNvGrpSpPr/>
            <p:nvPr/>
          </p:nvGrpSpPr>
          <p:grpSpPr>
            <a:xfrm>
              <a:off x="7220918" y="2078592"/>
              <a:ext cx="3564740" cy="3118664"/>
              <a:chOff x="1966992" y="2510725"/>
              <a:chExt cx="3271565" cy="3029306"/>
            </a:xfrm>
          </p:grpSpPr>
          <p:pic>
            <p:nvPicPr>
              <p:cNvPr id="55" name="Picture 54">
                <a:extLst>
                  <a:ext uri="{FF2B5EF4-FFF2-40B4-BE49-F238E27FC236}">
                    <a16:creationId xmlns:a16="http://schemas.microsoft.com/office/drawing/2014/main" id="{3ECCEA45-DE73-D843-AC8B-2D02369DA636}"/>
                  </a:ext>
                </a:extLst>
              </p:cNvPr>
              <p:cNvPicPr>
                <a:picLocks noChangeAspect="1"/>
              </p:cNvPicPr>
              <p:nvPr/>
            </p:nvPicPr>
            <p:blipFill>
              <a:blip r:embed="rId3" cstate="email">
                <a:alphaModFix amt="20000"/>
                <a:extLst>
                  <a:ext uri="{28A0092B-C50C-407E-A947-70E740481C1C}">
                    <a14:useLocalDpi xmlns:a14="http://schemas.microsoft.com/office/drawing/2010/main"/>
                  </a:ext>
                </a:extLst>
              </a:blip>
              <a:stretch>
                <a:fillRect/>
              </a:stretch>
            </p:blipFill>
            <p:spPr>
              <a:xfrm rot="16200000">
                <a:off x="2921150" y="3222624"/>
                <a:ext cx="3029306" cy="1605508"/>
              </a:xfrm>
              <a:prstGeom prst="rect">
                <a:avLst/>
              </a:prstGeom>
            </p:spPr>
          </p:pic>
          <p:pic>
            <p:nvPicPr>
              <p:cNvPr id="56" name="Picture 55">
                <a:extLst>
                  <a:ext uri="{FF2B5EF4-FFF2-40B4-BE49-F238E27FC236}">
                    <a16:creationId xmlns:a16="http://schemas.microsoft.com/office/drawing/2014/main" id="{3AADD2E4-2038-054B-87EB-416782BAE01F}"/>
                  </a:ext>
                </a:extLst>
              </p:cNvPr>
              <p:cNvPicPr>
                <a:picLocks noChangeAspect="1"/>
              </p:cNvPicPr>
              <p:nvPr/>
            </p:nvPicPr>
            <p:blipFill>
              <a:blip r:embed="rId3" cstate="email">
                <a:alphaModFix amt="20000"/>
                <a:extLst>
                  <a:ext uri="{28A0092B-C50C-407E-A947-70E740481C1C}">
                    <a14:useLocalDpi xmlns:a14="http://schemas.microsoft.com/office/drawing/2010/main"/>
                  </a:ext>
                </a:extLst>
              </a:blip>
              <a:stretch>
                <a:fillRect/>
              </a:stretch>
            </p:blipFill>
            <p:spPr>
              <a:xfrm rot="16200000">
                <a:off x="1255093" y="3222624"/>
                <a:ext cx="3029306" cy="1605508"/>
              </a:xfrm>
              <a:prstGeom prst="rect">
                <a:avLst/>
              </a:prstGeom>
            </p:spPr>
          </p:pic>
        </p:grpSp>
        <p:cxnSp>
          <p:nvCxnSpPr>
            <p:cNvPr id="31" name="Straight Connector 30">
              <a:extLst>
                <a:ext uri="{FF2B5EF4-FFF2-40B4-BE49-F238E27FC236}">
                  <a16:creationId xmlns:a16="http://schemas.microsoft.com/office/drawing/2014/main" id="{B5190D83-AACA-4D53-88B3-943DBF589C1A}"/>
                </a:ext>
                <a:ext uri="{C183D7F6-B498-43B3-948B-1728B52AA6E4}">
                  <adec:decorative xmlns:adec="http://schemas.microsoft.com/office/drawing/2017/decorative" val="1"/>
                </a:ext>
              </a:extLst>
            </p:cNvPr>
            <p:cNvCxnSpPr>
              <a:cxnSpLocks/>
            </p:cNvCxnSpPr>
            <p:nvPr/>
          </p:nvCxnSpPr>
          <p:spPr>
            <a:xfrm>
              <a:off x="6323308" y="5202497"/>
              <a:ext cx="5269424"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1A42D30-2CD3-4294-B5FA-20EA55616D6B}"/>
                </a:ext>
              </a:extLst>
            </p:cNvPr>
            <p:cNvSpPr txBox="1"/>
            <p:nvPr/>
          </p:nvSpPr>
          <p:spPr>
            <a:xfrm>
              <a:off x="6308356" y="1199787"/>
              <a:ext cx="4579395" cy="880241"/>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mn-cs"/>
                </a:rPr>
                <a:t>SQL Server on Azure VM vs SQL Server on AWS EC2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Transactional Field Test Benchmark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Semibold"/>
                  <a:ea typeface="+mn-ea"/>
                  <a:cs typeface="+mn-cs"/>
                </a:rPr>
                <a:t>April 2022</a:t>
              </a:r>
            </a:p>
          </p:txBody>
        </p:sp>
        <p:sp>
          <p:nvSpPr>
            <p:cNvPr id="11" name="TextBox 10">
              <a:extLst>
                <a:ext uri="{FF2B5EF4-FFF2-40B4-BE49-F238E27FC236}">
                  <a16:creationId xmlns:a16="http://schemas.microsoft.com/office/drawing/2014/main" id="{FB8637AA-5006-4C4A-A7F7-AC9C3B872EF3}"/>
                </a:ext>
              </a:extLst>
            </p:cNvPr>
            <p:cNvSpPr txBox="1"/>
            <p:nvPr/>
          </p:nvSpPr>
          <p:spPr>
            <a:xfrm>
              <a:off x="6341507" y="6152933"/>
              <a:ext cx="369133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Source: </a:t>
              </a:r>
              <a:r>
                <a:rPr kumimoji="0" lang="en-US" sz="1100" b="0" i="0" u="none" strike="noStrike" kern="1200" cap="none" spc="0" normalizeH="0" baseline="0" noProof="0" err="1">
                  <a:ln>
                    <a:noFill/>
                  </a:ln>
                  <a:gradFill>
                    <a:gsLst>
                      <a:gs pos="2917">
                        <a:prstClr val="black"/>
                      </a:gs>
                      <a:gs pos="30000">
                        <a:prstClr val="black"/>
                      </a:gs>
                    </a:gsLst>
                    <a:lin ang="5400000" scaled="0"/>
                  </a:gradFill>
                  <a:effectLst/>
                  <a:uLnTx/>
                  <a:uFillTx/>
                  <a:latin typeface="Segoe UI"/>
                  <a:ea typeface="+mn-ea"/>
                  <a:cs typeface="+mn-cs"/>
                </a:rPr>
                <a:t>GigaOm</a:t>
              </a:r>
              <a:endParaRPr kumimoji="0" lang="en-US" sz="11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endParaRPr>
            </a:p>
          </p:txBody>
        </p:sp>
        <p:graphicFrame>
          <p:nvGraphicFramePr>
            <p:cNvPr id="19" name="Chart 18" descr="Bar chart">
              <a:extLst>
                <a:ext uri="{FF2B5EF4-FFF2-40B4-BE49-F238E27FC236}">
                  <a16:creationId xmlns:a16="http://schemas.microsoft.com/office/drawing/2014/main" id="{27B38741-DA64-41DD-7DBB-2F7EC8AD6868}"/>
                </a:ext>
              </a:extLst>
            </p:cNvPr>
            <p:cNvGraphicFramePr/>
            <p:nvPr>
              <p:extLst>
                <p:ext uri="{D42A27DB-BD31-4B8C-83A1-F6EECF244321}">
                  <p14:modId xmlns:p14="http://schemas.microsoft.com/office/powerpoint/2010/main" val="2753524711"/>
                </p:ext>
              </p:extLst>
            </p:nvPr>
          </p:nvGraphicFramePr>
          <p:xfrm>
            <a:off x="7281956" y="2100479"/>
            <a:ext cx="3503702" cy="3096776"/>
          </p:xfrm>
          <a:graphic>
            <a:graphicData uri="http://schemas.openxmlformats.org/drawingml/2006/chart">
              <c:chart xmlns:c="http://schemas.openxmlformats.org/drawingml/2006/chart" xmlns:r="http://schemas.openxmlformats.org/officeDocument/2006/relationships" r:id="rId7"/>
            </a:graphicData>
          </a:graphic>
        </p:graphicFrame>
        <p:pic>
          <p:nvPicPr>
            <p:cNvPr id="68" name="Picture 67" descr="Icon">
              <a:extLst>
                <a:ext uri="{FF2B5EF4-FFF2-40B4-BE49-F238E27FC236}">
                  <a16:creationId xmlns:a16="http://schemas.microsoft.com/office/drawing/2014/main" id="{6846A714-00DA-4194-D3FC-FDDE260EBB67}"/>
                </a:ext>
              </a:extLst>
            </p:cNvPr>
            <p:cNvPicPr>
              <a:picLocks noChangeAspect="1"/>
            </p:cNvPicPr>
            <p:nvPr/>
          </p:nvPicPr>
          <p:blipFill>
            <a:blip r:embed="rId4" cstate="email">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9766318" y="5296179"/>
              <a:ext cx="388890" cy="233333"/>
            </a:xfrm>
            <a:prstGeom prst="rect">
              <a:avLst/>
            </a:prstGeom>
          </p:spPr>
        </p:pic>
        <p:grpSp>
          <p:nvGrpSpPr>
            <p:cNvPr id="73" name="Group 72" descr="Icon">
              <a:extLst>
                <a:ext uri="{FF2B5EF4-FFF2-40B4-BE49-F238E27FC236}">
                  <a16:creationId xmlns:a16="http://schemas.microsoft.com/office/drawing/2014/main" id="{21CA67A7-509A-33BF-0EE9-E2674B975BCF}"/>
                </a:ext>
              </a:extLst>
            </p:cNvPr>
            <p:cNvGrpSpPr>
              <a:grpSpLocks noChangeAspect="1"/>
            </p:cNvGrpSpPr>
            <p:nvPr/>
          </p:nvGrpSpPr>
          <p:grpSpPr>
            <a:xfrm>
              <a:off x="8085203" y="5287937"/>
              <a:ext cx="331859" cy="257404"/>
              <a:chOff x="3486498" y="5451027"/>
              <a:chExt cx="1893396" cy="1468600"/>
            </a:xfrm>
            <a:solidFill>
              <a:schemeClr val="accent1"/>
            </a:solidFill>
          </p:grpSpPr>
          <p:sp>
            <p:nvSpPr>
              <p:cNvPr id="75" name="Freeform: Shape 23">
                <a:extLst>
                  <a:ext uri="{FF2B5EF4-FFF2-40B4-BE49-F238E27FC236}">
                    <a16:creationId xmlns:a16="http://schemas.microsoft.com/office/drawing/2014/main" id="{2F83335D-0A95-0710-2168-350FE4DB4352}"/>
                  </a:ext>
                </a:extLst>
              </p:cNvPr>
              <p:cNvSpPr/>
              <p:nvPr/>
            </p:nvSpPr>
            <p:spPr bwMode="auto">
              <a:xfrm>
                <a:off x="3486498" y="5451027"/>
                <a:ext cx="1068765" cy="1323278"/>
              </a:xfrm>
              <a:custGeom>
                <a:avLst/>
                <a:gdLst>
                  <a:gd name="connsiteX0" fmla="*/ 1033494 w 1033494"/>
                  <a:gd name="connsiteY0" fmla="*/ 0 h 1283793"/>
                  <a:gd name="connsiteX1" fmla="*/ 468302 w 1033494"/>
                  <a:gd name="connsiteY1" fmla="*/ 458209 h 1283793"/>
                  <a:gd name="connsiteX2" fmla="*/ 0 w 1033494"/>
                  <a:gd name="connsiteY2" fmla="*/ 1283793 h 1283793"/>
                  <a:gd name="connsiteX3" fmla="*/ 446098 w 1033494"/>
                  <a:gd name="connsiteY3" fmla="*/ 1283793 h 1283793"/>
                  <a:gd name="connsiteX4" fmla="*/ 1033494 w 1033494"/>
                  <a:gd name="connsiteY4" fmla="*/ 0 h 1283793"/>
                  <a:gd name="connsiteX0" fmla="*/ 1047475 w 1047475"/>
                  <a:gd name="connsiteY0" fmla="*/ 0 h 1283793"/>
                  <a:gd name="connsiteX1" fmla="*/ 482283 w 1047475"/>
                  <a:gd name="connsiteY1" fmla="*/ 458209 h 1283793"/>
                  <a:gd name="connsiteX2" fmla="*/ 0 w 1047475"/>
                  <a:gd name="connsiteY2" fmla="*/ 1281817 h 1283793"/>
                  <a:gd name="connsiteX3" fmla="*/ 460079 w 1047475"/>
                  <a:gd name="connsiteY3" fmla="*/ 1283793 h 1283793"/>
                  <a:gd name="connsiteX4" fmla="*/ 1047475 w 1047475"/>
                  <a:gd name="connsiteY4" fmla="*/ 0 h 1283793"/>
                  <a:gd name="connsiteX0" fmla="*/ 1049473 w 1049473"/>
                  <a:gd name="connsiteY0" fmla="*/ 0 h 1297628"/>
                  <a:gd name="connsiteX1" fmla="*/ 482283 w 1049473"/>
                  <a:gd name="connsiteY1" fmla="*/ 472044 h 1297628"/>
                  <a:gd name="connsiteX2" fmla="*/ 0 w 1049473"/>
                  <a:gd name="connsiteY2" fmla="*/ 1295652 h 1297628"/>
                  <a:gd name="connsiteX3" fmla="*/ 460079 w 1049473"/>
                  <a:gd name="connsiteY3" fmla="*/ 1297628 h 1297628"/>
                  <a:gd name="connsiteX4" fmla="*/ 1049473 w 1049473"/>
                  <a:gd name="connsiteY4" fmla="*/ 0 h 1297628"/>
                  <a:gd name="connsiteX0" fmla="*/ 1057462 w 1057462"/>
                  <a:gd name="connsiteY0" fmla="*/ 0 h 1295651"/>
                  <a:gd name="connsiteX1" fmla="*/ 482283 w 1057462"/>
                  <a:gd name="connsiteY1" fmla="*/ 470067 h 1295651"/>
                  <a:gd name="connsiteX2" fmla="*/ 0 w 1057462"/>
                  <a:gd name="connsiteY2" fmla="*/ 1293675 h 1295651"/>
                  <a:gd name="connsiteX3" fmla="*/ 460079 w 1057462"/>
                  <a:gd name="connsiteY3" fmla="*/ 1295651 h 1295651"/>
                  <a:gd name="connsiteX4" fmla="*/ 1057462 w 1057462"/>
                  <a:gd name="connsiteY4" fmla="*/ 0 h 1295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62" h="1295651">
                    <a:moveTo>
                      <a:pt x="1057462" y="0"/>
                    </a:moveTo>
                    <a:lnTo>
                      <a:pt x="482283" y="470067"/>
                    </a:lnTo>
                    <a:lnTo>
                      <a:pt x="0" y="1293675"/>
                    </a:lnTo>
                    <a:lnTo>
                      <a:pt x="460079" y="1295651"/>
                    </a:lnTo>
                    <a:lnTo>
                      <a:pt x="105746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76" name="Freeform: Shape 24">
                <a:extLst>
                  <a:ext uri="{FF2B5EF4-FFF2-40B4-BE49-F238E27FC236}">
                    <a16:creationId xmlns:a16="http://schemas.microsoft.com/office/drawing/2014/main" id="{3E8D6F04-D579-F560-D28D-726E3A8CB54C}"/>
                  </a:ext>
                </a:extLst>
              </p:cNvPr>
              <p:cNvSpPr/>
              <p:nvPr/>
            </p:nvSpPr>
            <p:spPr bwMode="auto">
              <a:xfrm>
                <a:off x="3918466" y="5540962"/>
                <a:ext cx="1461428" cy="1378665"/>
              </a:xfrm>
              <a:custGeom>
                <a:avLst/>
                <a:gdLst>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36276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72175 w 1461426"/>
                  <a:gd name="connsiteY0" fmla="*/ 0 h 1358480"/>
                  <a:gd name="connsiteX1" fmla="*/ 440043 w 1461426"/>
                  <a:gd name="connsiteY1" fmla="*/ 658045 h 1358480"/>
                  <a:gd name="connsiteX2" fmla="*/ 876048 w 1461426"/>
                  <a:gd name="connsiteY2" fmla="*/ 1186904 h 1358480"/>
                  <a:gd name="connsiteX3" fmla="*/ 0 w 1461426"/>
                  <a:gd name="connsiteY3" fmla="*/ 1348387 h 1358480"/>
                  <a:gd name="connsiteX4" fmla="*/ 1439222 w 1461426"/>
                  <a:gd name="connsiteY4" fmla="*/ 1358480 h 1358480"/>
                  <a:gd name="connsiteX5" fmla="*/ 1461426 w 1461426"/>
                  <a:gd name="connsiteY5" fmla="*/ 1344350 h 1358480"/>
                  <a:gd name="connsiteX6" fmla="*/ 672175 w 1461426"/>
                  <a:gd name="connsiteY6" fmla="*/ 0 h 1358480"/>
                  <a:gd name="connsiteX0" fmla="*/ 682268 w 1461426"/>
                  <a:gd name="connsiteY0" fmla="*/ 0 h 1378666"/>
                  <a:gd name="connsiteX1" fmla="*/ 440043 w 1461426"/>
                  <a:gd name="connsiteY1" fmla="*/ 678231 h 1378666"/>
                  <a:gd name="connsiteX2" fmla="*/ 876048 w 1461426"/>
                  <a:gd name="connsiteY2" fmla="*/ 1207090 h 1378666"/>
                  <a:gd name="connsiteX3" fmla="*/ 0 w 1461426"/>
                  <a:gd name="connsiteY3" fmla="*/ 1368573 h 1378666"/>
                  <a:gd name="connsiteX4" fmla="*/ 1439222 w 1461426"/>
                  <a:gd name="connsiteY4" fmla="*/ 1378666 h 1378666"/>
                  <a:gd name="connsiteX5" fmla="*/ 1461426 w 1461426"/>
                  <a:gd name="connsiteY5" fmla="*/ 1364536 h 1378666"/>
                  <a:gd name="connsiteX6" fmla="*/ 682268 w 1461426"/>
                  <a:gd name="connsiteY6" fmla="*/ 0 h 137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426" h="1378666">
                    <a:moveTo>
                      <a:pt x="682268" y="0"/>
                    </a:moveTo>
                    <a:lnTo>
                      <a:pt x="440043" y="678231"/>
                    </a:lnTo>
                    <a:lnTo>
                      <a:pt x="876048" y="1207090"/>
                    </a:lnTo>
                    <a:lnTo>
                      <a:pt x="0" y="1368573"/>
                    </a:lnTo>
                    <a:lnTo>
                      <a:pt x="1439222" y="1378666"/>
                    </a:lnTo>
                    <a:lnTo>
                      <a:pt x="1461426" y="1364536"/>
                    </a:lnTo>
                    <a:lnTo>
                      <a:pt x="682268"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23" name="Rectangle 14">
              <a:extLst>
                <a:ext uri="{FF2B5EF4-FFF2-40B4-BE49-F238E27FC236}">
                  <a16:creationId xmlns:a16="http://schemas.microsoft.com/office/drawing/2014/main" id="{7532D936-9C37-F7D9-3D9F-AB06DE269BE5}"/>
                </a:ext>
                <a:ext uri="{C183D7F6-B498-43B3-948B-1728B52AA6E4}">
                  <adec:decorative xmlns:adec="http://schemas.microsoft.com/office/drawing/2017/decorative" val="1"/>
                </a:ext>
              </a:extLst>
            </p:cNvPr>
            <p:cNvSpPr/>
            <p:nvPr/>
          </p:nvSpPr>
          <p:spPr bwMode="auto">
            <a:xfrm>
              <a:off x="8274288" y="2725351"/>
              <a:ext cx="1274352" cy="489282"/>
            </a:xfrm>
            <a:custGeom>
              <a:avLst/>
              <a:gdLst>
                <a:gd name="connsiteX0" fmla="*/ 0 w 1429105"/>
                <a:gd name="connsiteY0" fmla="*/ 0 h 2218675"/>
                <a:gd name="connsiteX1" fmla="*/ 1429105 w 1429105"/>
                <a:gd name="connsiteY1" fmla="*/ 0 h 2218675"/>
                <a:gd name="connsiteX2" fmla="*/ 1429105 w 1429105"/>
                <a:gd name="connsiteY2" fmla="*/ 2218675 h 2218675"/>
                <a:gd name="connsiteX3" fmla="*/ 0 w 1429105"/>
                <a:gd name="connsiteY3" fmla="*/ 2218675 h 2218675"/>
                <a:gd name="connsiteX4" fmla="*/ 0 w 1429105"/>
                <a:gd name="connsiteY4" fmla="*/ 0 h 2218675"/>
                <a:gd name="connsiteX0" fmla="*/ 1429105 w 1520545"/>
                <a:gd name="connsiteY0" fmla="*/ 2218675 h 2310115"/>
                <a:gd name="connsiteX1" fmla="*/ 0 w 1520545"/>
                <a:gd name="connsiteY1" fmla="*/ 2218675 h 2310115"/>
                <a:gd name="connsiteX2" fmla="*/ 0 w 1520545"/>
                <a:gd name="connsiteY2" fmla="*/ 0 h 2310115"/>
                <a:gd name="connsiteX3" fmla="*/ 1429105 w 1520545"/>
                <a:gd name="connsiteY3" fmla="*/ 0 h 2310115"/>
                <a:gd name="connsiteX4" fmla="*/ 1520545 w 1520545"/>
                <a:gd name="connsiteY4" fmla="*/ 2310115 h 2310115"/>
                <a:gd name="connsiteX0" fmla="*/ 1429105 w 1429105"/>
                <a:gd name="connsiteY0" fmla="*/ 2218675 h 2218675"/>
                <a:gd name="connsiteX1" fmla="*/ 0 w 1429105"/>
                <a:gd name="connsiteY1" fmla="*/ 2218675 h 2218675"/>
                <a:gd name="connsiteX2" fmla="*/ 0 w 1429105"/>
                <a:gd name="connsiteY2" fmla="*/ 0 h 2218675"/>
                <a:gd name="connsiteX3" fmla="*/ 1429105 w 1429105"/>
                <a:gd name="connsiteY3" fmla="*/ 0 h 2218675"/>
                <a:gd name="connsiteX0" fmla="*/ 0 w 1429105"/>
                <a:gd name="connsiteY0" fmla="*/ 2218675 h 2218675"/>
                <a:gd name="connsiteX1" fmla="*/ 0 w 1429105"/>
                <a:gd name="connsiteY1" fmla="*/ 0 h 2218675"/>
                <a:gd name="connsiteX2" fmla="*/ 1429105 w 1429105"/>
                <a:gd name="connsiteY2" fmla="*/ 0 h 2218675"/>
              </a:gdLst>
              <a:ahLst/>
              <a:cxnLst>
                <a:cxn ang="0">
                  <a:pos x="connsiteX0" y="connsiteY0"/>
                </a:cxn>
                <a:cxn ang="0">
                  <a:pos x="connsiteX1" y="connsiteY1"/>
                </a:cxn>
                <a:cxn ang="0">
                  <a:pos x="connsiteX2" y="connsiteY2"/>
                </a:cxn>
              </a:cxnLst>
              <a:rect l="l" t="t" r="r" b="b"/>
              <a:pathLst>
                <a:path w="1429105" h="2218675">
                  <a:moveTo>
                    <a:pt x="0" y="2218675"/>
                  </a:moveTo>
                  <a:lnTo>
                    <a:pt x="0" y="0"/>
                  </a:lnTo>
                  <a:lnTo>
                    <a:pt x="1429105" y="0"/>
                  </a:lnTo>
                </a:path>
              </a:pathLst>
            </a:custGeom>
            <a:ln w="127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TextBox 20">
              <a:extLst>
                <a:ext uri="{FF2B5EF4-FFF2-40B4-BE49-F238E27FC236}">
                  <a16:creationId xmlns:a16="http://schemas.microsoft.com/office/drawing/2014/main" id="{770CC94E-999E-3EFC-8992-57535146C4D3}"/>
                </a:ext>
              </a:extLst>
            </p:cNvPr>
            <p:cNvSpPr txBox="1"/>
            <p:nvPr/>
          </p:nvSpPr>
          <p:spPr>
            <a:xfrm>
              <a:off x="7545546" y="2786664"/>
              <a:ext cx="1367310" cy="351247"/>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1600" b="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cs typeface="Segoe UI" pitchFamily="34" charset="0"/>
                </a:rPr>
                <a:t>31% LESS</a:t>
              </a:r>
            </a:p>
          </p:txBody>
        </p:sp>
        <p:sp>
          <p:nvSpPr>
            <p:cNvPr id="28" name="Rectangle 15">
              <a:extLst>
                <a:ext uri="{FF2B5EF4-FFF2-40B4-BE49-F238E27FC236}">
                  <a16:creationId xmlns:a16="http://schemas.microsoft.com/office/drawing/2014/main" id="{5EBCA7A6-AFFB-177A-AB4F-EBE26D9349D0}"/>
                </a:ext>
                <a:ext uri="{C183D7F6-B498-43B3-948B-1728B52AA6E4}">
                  <adec:decorative xmlns:adec="http://schemas.microsoft.com/office/drawing/2017/decorative" val="1"/>
                </a:ext>
              </a:extLst>
            </p:cNvPr>
            <p:cNvSpPr/>
            <p:nvPr/>
          </p:nvSpPr>
          <p:spPr bwMode="auto">
            <a:xfrm rot="13500000">
              <a:off x="8238186" y="3164839"/>
              <a:ext cx="78502" cy="82296"/>
            </a:xfrm>
            <a:custGeom>
              <a:avLst/>
              <a:gdLst>
                <a:gd name="connsiteX0" fmla="*/ 0 w 200891"/>
                <a:gd name="connsiteY0" fmla="*/ 0 h 200891"/>
                <a:gd name="connsiteX1" fmla="*/ 200891 w 200891"/>
                <a:gd name="connsiteY1" fmla="*/ 0 h 200891"/>
                <a:gd name="connsiteX2" fmla="*/ 200891 w 200891"/>
                <a:gd name="connsiteY2" fmla="*/ 200891 h 200891"/>
                <a:gd name="connsiteX3" fmla="*/ 0 w 200891"/>
                <a:gd name="connsiteY3" fmla="*/ 200891 h 200891"/>
                <a:gd name="connsiteX4" fmla="*/ 0 w 200891"/>
                <a:gd name="connsiteY4" fmla="*/ 0 h 200891"/>
                <a:gd name="connsiteX0" fmla="*/ 200891 w 292331"/>
                <a:gd name="connsiteY0" fmla="*/ 200891 h 292331"/>
                <a:gd name="connsiteX1" fmla="*/ 0 w 292331"/>
                <a:gd name="connsiteY1" fmla="*/ 200891 h 292331"/>
                <a:gd name="connsiteX2" fmla="*/ 0 w 292331"/>
                <a:gd name="connsiteY2" fmla="*/ 0 h 292331"/>
                <a:gd name="connsiteX3" fmla="*/ 200891 w 292331"/>
                <a:gd name="connsiteY3" fmla="*/ 0 h 292331"/>
                <a:gd name="connsiteX4" fmla="*/ 292331 w 292331"/>
                <a:gd name="connsiteY4" fmla="*/ 292331 h 292331"/>
                <a:gd name="connsiteX0" fmla="*/ 200891 w 200891"/>
                <a:gd name="connsiteY0" fmla="*/ 200891 h 200891"/>
                <a:gd name="connsiteX1" fmla="*/ 0 w 200891"/>
                <a:gd name="connsiteY1" fmla="*/ 200891 h 200891"/>
                <a:gd name="connsiteX2" fmla="*/ 0 w 200891"/>
                <a:gd name="connsiteY2" fmla="*/ 0 h 200891"/>
                <a:gd name="connsiteX3" fmla="*/ 200891 w 200891"/>
                <a:gd name="connsiteY3" fmla="*/ 0 h 200891"/>
                <a:gd name="connsiteX0" fmla="*/ 0 w 200891"/>
                <a:gd name="connsiteY0" fmla="*/ 200891 h 200891"/>
                <a:gd name="connsiteX1" fmla="*/ 0 w 200891"/>
                <a:gd name="connsiteY1" fmla="*/ 0 h 200891"/>
                <a:gd name="connsiteX2" fmla="*/ 200891 w 200891"/>
                <a:gd name="connsiteY2" fmla="*/ 0 h 200891"/>
              </a:gdLst>
              <a:ahLst/>
              <a:cxnLst>
                <a:cxn ang="0">
                  <a:pos x="connsiteX0" y="connsiteY0"/>
                </a:cxn>
                <a:cxn ang="0">
                  <a:pos x="connsiteX1" y="connsiteY1"/>
                </a:cxn>
                <a:cxn ang="0">
                  <a:pos x="connsiteX2" y="connsiteY2"/>
                </a:cxn>
              </a:cxnLst>
              <a:rect l="l" t="t" r="r" b="b"/>
              <a:pathLst>
                <a:path w="200891" h="200891">
                  <a:moveTo>
                    <a:pt x="0" y="200891"/>
                  </a:moveTo>
                  <a:lnTo>
                    <a:pt x="0" y="0"/>
                  </a:lnTo>
                  <a:lnTo>
                    <a:pt x="200891" y="0"/>
                  </a:lnTo>
                </a:path>
              </a:pathLst>
            </a:custGeom>
            <a:solidFill>
              <a:schemeClr val="tx2"/>
            </a:solidFill>
            <a:ln w="12700">
              <a:solidFill>
                <a:schemeClr val="accent1"/>
              </a:solidFill>
              <a:miter lim="800000"/>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TextBox 28">
              <a:extLst>
                <a:ext uri="{FF2B5EF4-FFF2-40B4-BE49-F238E27FC236}">
                  <a16:creationId xmlns:a16="http://schemas.microsoft.com/office/drawing/2014/main" id="{A97F77C2-C078-955A-AD5B-95F3C48AAFDB}"/>
                </a:ext>
              </a:extLst>
            </p:cNvPr>
            <p:cNvSpPr txBox="1"/>
            <p:nvPr/>
          </p:nvSpPr>
          <p:spPr>
            <a:xfrm rot="16200000">
              <a:off x="6221014" y="4041745"/>
              <a:ext cx="1913987" cy="397032"/>
            </a:xfrm>
            <a:prstGeom prst="rect">
              <a:avLst/>
            </a:prstGeom>
            <a:noFill/>
          </p:spPr>
          <p:txBody>
            <a:bodyPr wrap="square" lIns="91440" tIns="91440" rIns="91440" bIns="109728"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a:ln>
                    <a:noFill/>
                  </a:ln>
                  <a:solidFill>
                    <a:srgbClr val="000000"/>
                  </a:solidFill>
                  <a:effectLst/>
                  <a:uLnTx/>
                  <a:uFillTx/>
                  <a:latin typeface="Segoe UI Semibold"/>
                  <a:ea typeface="+mn-ea"/>
                  <a:cs typeface="+mn-cs"/>
                </a:rPr>
                <a:t>Price/Transaction</a:t>
              </a:r>
            </a:p>
          </p:txBody>
        </p:sp>
        <p:sp>
          <p:nvSpPr>
            <p:cNvPr id="32" name="TextBox 31">
              <a:extLst>
                <a:ext uri="{FF2B5EF4-FFF2-40B4-BE49-F238E27FC236}">
                  <a16:creationId xmlns:a16="http://schemas.microsoft.com/office/drawing/2014/main" id="{B6CBE59D-4202-1146-A655-F83C4965E098}"/>
                </a:ext>
              </a:extLst>
            </p:cNvPr>
            <p:cNvSpPr txBox="1"/>
            <p:nvPr/>
          </p:nvSpPr>
          <p:spPr>
            <a:xfrm>
              <a:off x="7617903" y="5676702"/>
              <a:ext cx="28318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Price performance comparison. Lower is better.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Includes Azure Hybrid Benefit and 3-yr commitment</a:t>
              </a:r>
            </a:p>
          </p:txBody>
        </p:sp>
      </p:grpSp>
    </p:spTree>
    <p:extLst>
      <p:ext uri="{BB962C8B-B14F-4D97-AF65-F5344CB8AC3E}">
        <p14:creationId xmlns:p14="http://schemas.microsoft.com/office/powerpoint/2010/main" val="3343965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6F8D6D9-2DB1-782E-FB1D-D7410FD24279}"/>
              </a:ext>
            </a:extLst>
          </p:cNvPr>
          <p:cNvSpPr txBox="1"/>
          <p:nvPr/>
        </p:nvSpPr>
        <p:spPr>
          <a:xfrm>
            <a:off x="455995" y="-441169"/>
            <a:ext cx="5640005" cy="2769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w="3175">
                  <a:noFill/>
                </a:ln>
                <a:solidFill>
                  <a:srgbClr val="FFFFFF"/>
                </a:solidFill>
                <a:effectLst/>
                <a:uLnTx/>
                <a:uFillTx/>
                <a:latin typeface="Segoe UI Semibold"/>
                <a:ea typeface="+mn-ea"/>
                <a:cs typeface="Segoe UI" pitchFamily="34" charset="0"/>
              </a:rPr>
              <a:t>Built-in Azure services</a:t>
            </a:r>
          </a:p>
        </p:txBody>
      </p:sp>
      <p:sp>
        <p:nvSpPr>
          <p:cNvPr id="9" name="Text Placeholder 79">
            <a:extLst>
              <a:ext uri="{FF2B5EF4-FFF2-40B4-BE49-F238E27FC236}">
                <a16:creationId xmlns:a16="http://schemas.microsoft.com/office/drawing/2014/main" id="{A286B2BB-199A-AB34-DA0E-9C11A06694CC}"/>
              </a:ext>
            </a:extLst>
          </p:cNvPr>
          <p:cNvSpPr txBox="1">
            <a:spLocks/>
          </p:cNvSpPr>
          <p:nvPr/>
        </p:nvSpPr>
        <p:spPr>
          <a:xfrm>
            <a:off x="431065" y="1900498"/>
            <a:ext cx="3170804" cy="276999"/>
          </a:xfrm>
          <a:prstGeom prst="rect">
            <a:avLst/>
          </a:prstGeom>
        </p:spPr>
        <p:txBody>
          <a:bodyPr vert="horz" wrap="squar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3841"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solidFill>
                  <a:srgbClr val="0078D3"/>
                </a:solidFill>
                <a:effectLst/>
                <a:uLnTx/>
                <a:uFillTx/>
                <a:latin typeface="Segoe UI Semibold"/>
                <a:ea typeface="+mn-ea"/>
                <a:cs typeface="Segoe UI Semilight" panose="020B0402040204020203" pitchFamily="34" charset="0"/>
              </a:rPr>
              <a:t>Advanced threat protection</a:t>
            </a:r>
          </a:p>
        </p:txBody>
      </p:sp>
      <p:sp>
        <p:nvSpPr>
          <p:cNvPr id="10" name="Text Placeholder 87">
            <a:extLst>
              <a:ext uri="{FF2B5EF4-FFF2-40B4-BE49-F238E27FC236}">
                <a16:creationId xmlns:a16="http://schemas.microsoft.com/office/drawing/2014/main" id="{BD285BF9-C692-8E66-00D6-62981A0E7CC1}"/>
              </a:ext>
            </a:extLst>
          </p:cNvPr>
          <p:cNvSpPr txBox="1">
            <a:spLocks/>
          </p:cNvSpPr>
          <p:nvPr/>
        </p:nvSpPr>
        <p:spPr>
          <a:xfrm>
            <a:off x="4266666" y="1900498"/>
            <a:ext cx="3258218" cy="276999"/>
          </a:xfrm>
          <a:prstGeom prst="rect">
            <a:avLst/>
          </a:prstGeom>
        </p:spPr>
        <p:txBody>
          <a:bodyPr vert="horz" wrap="squar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3841"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Semilight" panose="020B0402040204020203" pitchFamily="34" charset="0"/>
              </a:rPr>
              <a:t>Security posture management</a:t>
            </a:r>
          </a:p>
        </p:txBody>
      </p:sp>
      <p:sp>
        <p:nvSpPr>
          <p:cNvPr id="11" name="Text Placeholder 95">
            <a:extLst>
              <a:ext uri="{FF2B5EF4-FFF2-40B4-BE49-F238E27FC236}">
                <a16:creationId xmlns:a16="http://schemas.microsoft.com/office/drawing/2014/main" id="{A2FF9688-ECE4-3BF5-9172-78D21C7EB59E}"/>
              </a:ext>
            </a:extLst>
          </p:cNvPr>
          <p:cNvSpPr txBox="1">
            <a:spLocks/>
          </p:cNvSpPr>
          <p:nvPr/>
        </p:nvSpPr>
        <p:spPr>
          <a:xfrm>
            <a:off x="7937514" y="1900498"/>
            <a:ext cx="4013222" cy="276999"/>
          </a:xfrm>
          <a:prstGeom prst="rect">
            <a:avLst/>
          </a:prstGeom>
        </p:spPr>
        <p:txBody>
          <a:bodyPr vert="horz" wrap="squar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3841"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Semilight" panose="020B0402040204020203" pitchFamily="34" charset="0"/>
              </a:rPr>
              <a:t>Enterprise-wide security analytics</a:t>
            </a:r>
          </a:p>
        </p:txBody>
      </p:sp>
      <p:sp>
        <p:nvSpPr>
          <p:cNvPr id="12" name="Rectangle 11">
            <a:extLst>
              <a:ext uri="{FF2B5EF4-FFF2-40B4-BE49-F238E27FC236}">
                <a16:creationId xmlns:a16="http://schemas.microsoft.com/office/drawing/2014/main" id="{C2132C89-5D5E-AA94-FBA6-381E80090491}"/>
              </a:ext>
            </a:extLst>
          </p:cNvPr>
          <p:cNvSpPr/>
          <p:nvPr/>
        </p:nvSpPr>
        <p:spPr bwMode="auto">
          <a:xfrm>
            <a:off x="9563346" y="2437044"/>
            <a:ext cx="2087221" cy="181901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Free security</a:t>
            </a:r>
            <a:br>
              <a:rPr kumimoji="0" lang="en-US" sz="1600" b="0" i="0" u="none" strike="noStrike" kern="1200" cap="none" spc="0" normalizeH="0" baseline="0" noProof="0">
                <a:ln>
                  <a:noFill/>
                </a:ln>
                <a:solidFill>
                  <a:srgbClr val="000000"/>
                </a:solidFill>
                <a:effectLst/>
                <a:uLnTx/>
                <a:uFillTx/>
                <a:latin typeface="Segoe UI Semibold"/>
                <a:ea typeface="+mn-ea"/>
                <a:cs typeface="+mn-cs"/>
              </a:rPr>
            </a:br>
            <a:r>
              <a:rPr kumimoji="0" lang="en-US" sz="1600" b="0" i="0" u="none" strike="noStrike" kern="1200" cap="none" spc="0" normalizeH="0" baseline="0" noProof="0">
                <a:ln>
                  <a:noFill/>
                </a:ln>
                <a:solidFill>
                  <a:srgbClr val="000000"/>
                </a:solidFill>
                <a:effectLst/>
                <a:uLnTx/>
                <a:uFillTx/>
                <a:latin typeface="Segoe UI Semibold"/>
                <a:ea typeface="+mn-ea"/>
                <a:cs typeface="+mn-cs"/>
              </a:rPr>
              <a:t>updates</a:t>
            </a:r>
          </a:p>
        </p:txBody>
      </p:sp>
      <p:sp>
        <p:nvSpPr>
          <p:cNvPr id="13" name="Rectangle 12">
            <a:extLst>
              <a:ext uri="{FF2B5EF4-FFF2-40B4-BE49-F238E27FC236}">
                <a16:creationId xmlns:a16="http://schemas.microsoft.com/office/drawing/2014/main" id="{2DBACBFC-B21E-9B01-815F-609C0346364E}"/>
              </a:ext>
            </a:extLst>
          </p:cNvPr>
          <p:cNvSpPr/>
          <p:nvPr/>
        </p:nvSpPr>
        <p:spPr bwMode="auto">
          <a:xfrm>
            <a:off x="7307869" y="2437044"/>
            <a:ext cx="2087221" cy="181901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Intel </a:t>
            </a:r>
            <a:br>
              <a:rPr kumimoji="0" lang="en-US" sz="1600" b="0" i="0" u="none" strike="noStrike" kern="1200" cap="none" spc="0" normalizeH="0" baseline="0" noProof="0">
                <a:ln>
                  <a:noFill/>
                </a:ln>
                <a:solidFill>
                  <a:srgbClr val="000000"/>
                </a:solidFill>
                <a:effectLst/>
                <a:uLnTx/>
                <a:uFillTx/>
                <a:latin typeface="Segoe UI Semibold"/>
                <a:ea typeface="+mn-ea"/>
                <a:cs typeface="+mn-cs"/>
              </a:rPr>
            </a:br>
            <a:r>
              <a:rPr kumimoji="0" lang="en-US" sz="1600" b="0" i="0" u="none" strike="noStrike" kern="1200" cap="none" spc="0" normalizeH="0" baseline="0" noProof="0">
                <a:ln>
                  <a:noFill/>
                </a:ln>
                <a:solidFill>
                  <a:srgbClr val="000000"/>
                </a:solidFill>
                <a:effectLst/>
                <a:uLnTx/>
                <a:uFillTx/>
                <a:latin typeface="Segoe UI Semibold"/>
                <a:ea typeface="+mn-ea"/>
                <a:cs typeface="+mn-cs"/>
              </a:rPr>
              <a:t>SGX</a:t>
            </a:r>
          </a:p>
        </p:txBody>
      </p:sp>
      <p:sp>
        <p:nvSpPr>
          <p:cNvPr id="14" name="Rectangle 13">
            <a:extLst>
              <a:ext uri="{FF2B5EF4-FFF2-40B4-BE49-F238E27FC236}">
                <a16:creationId xmlns:a16="http://schemas.microsoft.com/office/drawing/2014/main" id="{D010B7ED-A7D9-82C3-F45D-3990906797E7}"/>
              </a:ext>
            </a:extLst>
          </p:cNvPr>
          <p:cNvSpPr/>
          <p:nvPr/>
        </p:nvSpPr>
        <p:spPr bwMode="auto">
          <a:xfrm>
            <a:off x="5052391" y="2437044"/>
            <a:ext cx="2087221" cy="181901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179285" rtlCol="0" anchor="b"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SQL and OSS databases</a:t>
            </a:r>
          </a:p>
        </p:txBody>
      </p:sp>
      <p:sp>
        <p:nvSpPr>
          <p:cNvPr id="15" name="Rectangle 14">
            <a:extLst>
              <a:ext uri="{FF2B5EF4-FFF2-40B4-BE49-F238E27FC236}">
                <a16:creationId xmlns:a16="http://schemas.microsoft.com/office/drawing/2014/main" id="{679E8FE8-231C-F2CA-F59A-60BEA729B656}"/>
              </a:ext>
            </a:extLst>
          </p:cNvPr>
          <p:cNvSpPr/>
          <p:nvPr/>
        </p:nvSpPr>
        <p:spPr>
          <a:xfrm>
            <a:off x="2796196" y="4426972"/>
            <a:ext cx="2106665" cy="822843"/>
          </a:xfrm>
          <a:prstGeom prst="rect">
            <a:avLst/>
          </a:prstGeom>
        </p:spPr>
        <p:txBody>
          <a:bodyPr lIns="182854" tIns="0" rIns="182854" bIns="182854"/>
          <a:lstStyle/>
          <a:p>
            <a:pPr marL="0" marR="0" lvl="0" indent="0" algn="ctr" defTabSz="932563"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AI-driven Security Information and Event Management (SIEM)</a:t>
            </a:r>
          </a:p>
        </p:txBody>
      </p:sp>
      <p:sp>
        <p:nvSpPr>
          <p:cNvPr id="16" name="Rectangle 15">
            <a:extLst>
              <a:ext uri="{FF2B5EF4-FFF2-40B4-BE49-F238E27FC236}">
                <a16:creationId xmlns:a16="http://schemas.microsoft.com/office/drawing/2014/main" id="{79205089-10DD-4E08-AEFE-3105E48EF8BB}"/>
              </a:ext>
            </a:extLst>
          </p:cNvPr>
          <p:cNvSpPr/>
          <p:nvPr/>
        </p:nvSpPr>
        <p:spPr bwMode="auto">
          <a:xfrm>
            <a:off x="2796913" y="2437044"/>
            <a:ext cx="2087221" cy="181901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Azure </a:t>
            </a:r>
            <a:br>
              <a:rPr kumimoji="0" lang="en-US" sz="1600" b="0" i="0" u="none" strike="noStrike" kern="1200" cap="none" spc="0" normalizeH="0" baseline="0" noProof="0">
                <a:ln>
                  <a:noFill/>
                </a:ln>
                <a:solidFill>
                  <a:srgbClr val="000000"/>
                </a:solidFill>
                <a:effectLst/>
                <a:uLnTx/>
                <a:uFillTx/>
                <a:latin typeface="Segoe UI Semibold"/>
                <a:ea typeface="+mn-ea"/>
                <a:cs typeface="+mn-cs"/>
              </a:rPr>
            </a:br>
            <a:r>
              <a:rPr kumimoji="0" lang="en-US" sz="1600" b="0" i="0" u="none" strike="noStrike" kern="1200" cap="none" spc="0" normalizeH="0" baseline="0" noProof="0">
                <a:ln>
                  <a:noFill/>
                </a:ln>
                <a:solidFill>
                  <a:srgbClr val="000000"/>
                </a:solidFill>
                <a:effectLst/>
                <a:uLnTx/>
                <a:uFillTx/>
                <a:latin typeface="Segoe UI Semibold"/>
                <a:ea typeface="+mn-ea"/>
                <a:cs typeface="+mn-cs"/>
              </a:rPr>
              <a:t>Sentinel</a:t>
            </a:r>
          </a:p>
        </p:txBody>
      </p:sp>
      <p:sp>
        <p:nvSpPr>
          <p:cNvPr id="17" name="Rectangle 16">
            <a:extLst>
              <a:ext uri="{FF2B5EF4-FFF2-40B4-BE49-F238E27FC236}">
                <a16:creationId xmlns:a16="http://schemas.microsoft.com/office/drawing/2014/main" id="{5134EA22-B837-9207-3014-C51A09D0D382}"/>
              </a:ext>
            </a:extLst>
          </p:cNvPr>
          <p:cNvSpPr/>
          <p:nvPr/>
        </p:nvSpPr>
        <p:spPr bwMode="auto">
          <a:xfrm>
            <a:off x="541436" y="2437044"/>
            <a:ext cx="2087221" cy="181901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Azure</a:t>
            </a:r>
            <a:br>
              <a:rPr kumimoji="0" lang="en-US" sz="1600" b="0" i="0" u="none" strike="noStrike" kern="1200" cap="none" spc="0" normalizeH="0" baseline="0" noProof="0">
                <a:ln>
                  <a:noFill/>
                </a:ln>
                <a:solidFill>
                  <a:srgbClr val="000000"/>
                </a:solidFill>
                <a:effectLst/>
                <a:uLnTx/>
                <a:uFillTx/>
                <a:latin typeface="Segoe UI Semibold"/>
                <a:ea typeface="+mn-ea"/>
                <a:cs typeface="+mn-cs"/>
              </a:rPr>
            </a:br>
            <a:r>
              <a:rPr kumimoji="0" lang="en-US" sz="1600" b="0" i="0" u="none" strike="noStrike" kern="1200" cap="none" spc="0" normalizeH="0" baseline="0" noProof="0">
                <a:ln>
                  <a:noFill/>
                </a:ln>
                <a:solidFill>
                  <a:srgbClr val="000000"/>
                </a:solidFill>
                <a:effectLst/>
                <a:uLnTx/>
                <a:uFillTx/>
                <a:latin typeface="Segoe UI Semibold"/>
                <a:ea typeface="+mn-ea"/>
                <a:cs typeface="+mn-cs"/>
              </a:rPr>
              <a:t>Security Center</a:t>
            </a:r>
          </a:p>
        </p:txBody>
      </p:sp>
      <p:sp>
        <p:nvSpPr>
          <p:cNvPr id="18" name="Rectangle 17">
            <a:extLst>
              <a:ext uri="{FF2B5EF4-FFF2-40B4-BE49-F238E27FC236}">
                <a16:creationId xmlns:a16="http://schemas.microsoft.com/office/drawing/2014/main" id="{5B7D090F-5133-5AD6-EF28-8531811EFADE}"/>
              </a:ext>
            </a:extLst>
          </p:cNvPr>
          <p:cNvSpPr/>
          <p:nvPr/>
        </p:nvSpPr>
        <p:spPr>
          <a:xfrm>
            <a:off x="535282" y="4426972"/>
            <a:ext cx="2087221" cy="822843"/>
          </a:xfrm>
          <a:prstGeom prst="rect">
            <a:avLst/>
          </a:prstGeom>
        </p:spPr>
        <p:txBody>
          <a:bodyPr lIns="182854" tIns="0" rIns="182854" bIns="182854"/>
          <a:lstStyle/>
          <a:p>
            <a:pPr marL="0" marR="0" lvl="0" indent="0" algn="ctr" defTabSz="932563"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Unified security management across hybrid cloud workloads</a:t>
            </a:r>
          </a:p>
          <a:p>
            <a:pPr marL="0" marR="0" lvl="0" indent="0" algn="ctr" defTabSz="932563" rtl="0" eaLnBrk="1" fontAlgn="auto" latinLnBrk="0" hangingPunct="1">
              <a:lnSpc>
                <a:spcPct val="100000"/>
              </a:lnSpc>
              <a:spcBef>
                <a:spcPts val="0"/>
              </a:spcBef>
              <a:spcAft>
                <a:spcPts val="0"/>
              </a:spcAft>
              <a:buClrTx/>
              <a:buSzPct val="90000"/>
              <a:buFontTx/>
              <a:buNone/>
              <a:tabLst/>
              <a:defRPr/>
            </a:pPr>
            <a:endPar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19" name="Rectangle 18">
            <a:extLst>
              <a:ext uri="{FF2B5EF4-FFF2-40B4-BE49-F238E27FC236}">
                <a16:creationId xmlns:a16="http://schemas.microsoft.com/office/drawing/2014/main" id="{51F89746-C53E-6A35-A001-DD764A4CE9F4}"/>
              </a:ext>
            </a:extLst>
          </p:cNvPr>
          <p:cNvSpPr/>
          <p:nvPr/>
        </p:nvSpPr>
        <p:spPr>
          <a:xfrm>
            <a:off x="5076556" y="4426972"/>
            <a:ext cx="2063056" cy="822843"/>
          </a:xfrm>
          <a:prstGeom prst="rect">
            <a:avLst/>
          </a:prstGeom>
        </p:spPr>
        <p:txBody>
          <a:bodyPr lIns="182854" tIns="0" rIns="182854" bIns="182854"/>
          <a:lstStyle/>
          <a:p>
            <a:pPr marL="0" marR="0" lvl="0" indent="0" algn="ctr" defTabSz="932563"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Unique database </a:t>
            </a:r>
            <a:b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security monitoring for Azure databases</a:t>
            </a:r>
          </a:p>
        </p:txBody>
      </p:sp>
      <p:sp>
        <p:nvSpPr>
          <p:cNvPr id="20" name="Rectangle 19">
            <a:extLst>
              <a:ext uri="{FF2B5EF4-FFF2-40B4-BE49-F238E27FC236}">
                <a16:creationId xmlns:a16="http://schemas.microsoft.com/office/drawing/2014/main" id="{0EC82491-FA78-BBBE-9B5C-B044D74E57B9}"/>
              </a:ext>
            </a:extLst>
          </p:cNvPr>
          <p:cNvSpPr/>
          <p:nvPr/>
        </p:nvSpPr>
        <p:spPr>
          <a:xfrm>
            <a:off x="7332035" y="4426972"/>
            <a:ext cx="2063055" cy="822843"/>
          </a:xfrm>
          <a:prstGeom prst="rect">
            <a:avLst/>
          </a:prstGeom>
        </p:spPr>
        <p:txBody>
          <a:bodyPr lIns="182854" tIns="0" rIns="182854" bIns="182854"/>
          <a:lstStyle/>
          <a:p>
            <a:pPr marL="0" marR="0" lvl="0" indent="0" algn="ctr" defTabSz="932563"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Industry leading confidential computing</a:t>
            </a:r>
          </a:p>
          <a:p>
            <a:pPr marL="0" marR="0" lvl="0" indent="0" algn="ctr" defTabSz="932563" rtl="0" eaLnBrk="1" fontAlgn="auto" latinLnBrk="0" hangingPunct="1">
              <a:lnSpc>
                <a:spcPct val="100000"/>
              </a:lnSpc>
              <a:spcBef>
                <a:spcPts val="0"/>
              </a:spcBef>
              <a:spcAft>
                <a:spcPts val="0"/>
              </a:spcAft>
              <a:buClrTx/>
              <a:buSzPct val="90000"/>
              <a:buFontTx/>
              <a:buNone/>
              <a:tabLst/>
              <a:defRPr/>
            </a:pPr>
            <a:endPar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21" name="Rectangle 20">
            <a:extLst>
              <a:ext uri="{FF2B5EF4-FFF2-40B4-BE49-F238E27FC236}">
                <a16:creationId xmlns:a16="http://schemas.microsoft.com/office/drawing/2014/main" id="{BFC48C1E-5A49-71B8-B6BF-E940CE955BC1}"/>
              </a:ext>
            </a:extLst>
          </p:cNvPr>
          <p:cNvSpPr/>
          <p:nvPr/>
        </p:nvSpPr>
        <p:spPr>
          <a:xfrm>
            <a:off x="9557326" y="4426972"/>
            <a:ext cx="2087221" cy="822843"/>
          </a:xfrm>
          <a:prstGeom prst="rect">
            <a:avLst/>
          </a:prstGeom>
        </p:spPr>
        <p:txBody>
          <a:bodyPr lIns="182854" tIns="0" rIns="182854" bIns="182854"/>
          <a:lstStyle/>
          <a:p>
            <a:pPr marL="0" marR="0" lvl="0" indent="0" algn="ctr" defTabSz="932563"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Extended security for Windows Server</a:t>
            </a:r>
            <a:b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and SQL Server 2008 and 2012/R2 workloads</a:t>
            </a:r>
          </a:p>
        </p:txBody>
      </p:sp>
      <p:sp>
        <p:nvSpPr>
          <p:cNvPr id="45" name="Rectangle 44">
            <a:extLst>
              <a:ext uri="{FF2B5EF4-FFF2-40B4-BE49-F238E27FC236}">
                <a16:creationId xmlns:a16="http://schemas.microsoft.com/office/drawing/2014/main" id="{9EFB3DCC-67FE-F5A5-5FB3-6C28CE5CAD95}"/>
              </a:ext>
              <a:ext uri="{C183D7F6-B498-43B3-948B-1728B52AA6E4}">
                <adec:decorative xmlns:adec="http://schemas.microsoft.com/office/drawing/2017/decorative" val="1"/>
              </a:ext>
            </a:extLst>
          </p:cNvPr>
          <p:cNvSpPr/>
          <p:nvPr/>
        </p:nvSpPr>
        <p:spPr bwMode="auto">
          <a:xfrm>
            <a:off x="0" y="5676237"/>
            <a:ext cx="12192000" cy="118176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6" name="TextBox 45">
            <a:extLst>
              <a:ext uri="{FF2B5EF4-FFF2-40B4-BE49-F238E27FC236}">
                <a16:creationId xmlns:a16="http://schemas.microsoft.com/office/drawing/2014/main" id="{EE8C3F23-D9FD-1791-93F7-5B4F080CC9E3}"/>
              </a:ext>
            </a:extLst>
          </p:cNvPr>
          <p:cNvSpPr txBox="1"/>
          <p:nvPr/>
        </p:nvSpPr>
        <p:spPr>
          <a:xfrm>
            <a:off x="535282" y="5999351"/>
            <a:ext cx="3410501" cy="535531"/>
          </a:xfrm>
          <a:prstGeom prst="rect">
            <a:avLst/>
          </a:prstGeom>
          <a:noFill/>
        </p:spPr>
        <p:txBody>
          <a:bodyPr wrap="square">
            <a:spAutoFit/>
          </a:bodyPr>
          <a:lstStyle/>
          <a:p>
            <a:pPr marL="0" marR="0" lvl="0" indent="0" algn="ctr" defTabSz="914236" rtl="0" eaLnBrk="1" fontAlgn="auto" latinLnBrk="0" hangingPunct="1">
              <a:lnSpc>
                <a:spcPct val="90000"/>
              </a:lnSpc>
              <a:spcBef>
                <a:spcPts val="60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ea typeface="+mn-ea"/>
                <a:cs typeface="Segoe UI Semilight" panose="020B0402040204020203" pitchFamily="34" charset="0"/>
              </a:rPr>
              <a:t>&gt;3,500</a:t>
            </a:r>
            <a:br>
              <a:rPr kumimoji="0" lang="en-US" sz="1800" b="1" i="0" u="none" strike="noStrike" kern="1200" cap="none" spc="0" normalizeH="0" baseline="0" noProof="0" dirty="0">
                <a:ln>
                  <a:noFill/>
                </a:ln>
                <a:solidFill>
                  <a:schemeClr val="bg1"/>
                </a:solidFill>
                <a:effectLst/>
                <a:uLnTx/>
                <a:uFillTx/>
                <a:ea typeface="+mn-ea"/>
                <a:cs typeface="Segoe UI Semilight" panose="020B0402040204020203" pitchFamily="34" charset="0"/>
              </a:rPr>
            </a:br>
            <a:r>
              <a:rPr kumimoji="0" lang="en-US" sz="1400" b="0" i="0" u="none" strike="noStrike" kern="1200" cap="none" spc="0" normalizeH="0" baseline="0" noProof="0" dirty="0">
                <a:ln>
                  <a:noFill/>
                </a:ln>
                <a:solidFill>
                  <a:schemeClr val="bg1"/>
                </a:solidFill>
                <a:effectLst/>
                <a:uLnTx/>
                <a:uFillTx/>
                <a:ea typeface="+mn-ea"/>
                <a:cs typeface="+mn-cs"/>
              </a:rPr>
              <a:t>full-time security professionals</a:t>
            </a:r>
            <a:endParaRPr kumimoji="0" lang="en-US" sz="1372" b="0" i="0" u="none" strike="noStrike" kern="1200" cap="none" spc="0" normalizeH="0" baseline="0" noProof="0" dirty="0">
              <a:ln>
                <a:noFill/>
              </a:ln>
              <a:solidFill>
                <a:schemeClr val="bg1"/>
              </a:solidFill>
              <a:effectLst/>
              <a:uLnTx/>
              <a:uFillTx/>
              <a:ea typeface="+mn-ea"/>
              <a:cs typeface="+mn-cs"/>
            </a:endParaRPr>
          </a:p>
        </p:txBody>
      </p:sp>
      <p:sp>
        <p:nvSpPr>
          <p:cNvPr id="47" name="TextBox 46">
            <a:extLst>
              <a:ext uri="{FF2B5EF4-FFF2-40B4-BE49-F238E27FC236}">
                <a16:creationId xmlns:a16="http://schemas.microsoft.com/office/drawing/2014/main" id="{7B137CED-8D91-E243-0C3D-F3FF3787D2F4}"/>
              </a:ext>
            </a:extLst>
          </p:cNvPr>
          <p:cNvSpPr txBox="1"/>
          <p:nvPr/>
        </p:nvSpPr>
        <p:spPr>
          <a:xfrm>
            <a:off x="3950904" y="5999351"/>
            <a:ext cx="3881291" cy="535531"/>
          </a:xfrm>
          <a:prstGeom prst="rect">
            <a:avLst/>
          </a:prstGeom>
          <a:noFill/>
        </p:spPr>
        <p:txBody>
          <a:bodyPr wrap="square">
            <a:spAutoFit/>
          </a:bodyPr>
          <a:lstStyle/>
          <a:p>
            <a:pPr marL="0" marR="0" lvl="0" indent="0" algn="ctr" defTabSz="914236" rtl="0" eaLnBrk="1" fontAlgn="auto" latinLnBrk="0" hangingPunct="1">
              <a:lnSpc>
                <a:spcPct val="90000"/>
              </a:lnSpc>
              <a:spcBef>
                <a:spcPts val="60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ea typeface="+mn-ea"/>
                <a:cs typeface="Segoe UI Semilight" panose="020B0402040204020203" pitchFamily="34" charset="0"/>
              </a:rPr>
              <a:t>8 trillion</a:t>
            </a:r>
            <a:br>
              <a:rPr kumimoji="0" lang="en-US" sz="1961" b="1" i="0" u="none" strike="noStrike" kern="1200" cap="none" spc="0" normalizeH="0" baseline="0" noProof="0" dirty="0">
                <a:ln>
                  <a:noFill/>
                </a:ln>
                <a:solidFill>
                  <a:schemeClr val="bg1"/>
                </a:solidFill>
                <a:effectLst/>
                <a:uLnTx/>
                <a:uFillTx/>
                <a:ea typeface="+mn-ea"/>
                <a:cs typeface="Segoe UI Semilight" panose="020B0402040204020203" pitchFamily="34" charset="0"/>
              </a:rPr>
            </a:br>
            <a:r>
              <a:rPr kumimoji="0" lang="en-US" sz="1400" b="0" i="0" u="none" strike="noStrike" kern="1200" cap="none" spc="0" normalizeH="0" baseline="0" noProof="0" dirty="0">
                <a:ln>
                  <a:noFill/>
                </a:ln>
                <a:solidFill>
                  <a:schemeClr val="bg1"/>
                </a:solidFill>
                <a:effectLst/>
                <a:uLnTx/>
                <a:uFillTx/>
                <a:ea typeface="+mn-ea"/>
                <a:cs typeface="+mn-cs"/>
              </a:rPr>
              <a:t>global signals daily</a:t>
            </a:r>
            <a:endParaRPr kumimoji="0" lang="en-US" sz="1372" b="0" i="0" u="none" strike="noStrike" kern="1200" cap="none" spc="0" normalizeH="0" baseline="0" noProof="0" dirty="0">
              <a:ln>
                <a:noFill/>
              </a:ln>
              <a:solidFill>
                <a:schemeClr val="bg1"/>
              </a:solidFill>
              <a:effectLst/>
              <a:uLnTx/>
              <a:uFillTx/>
              <a:ea typeface="+mn-ea"/>
              <a:cs typeface="+mn-cs"/>
            </a:endParaRPr>
          </a:p>
        </p:txBody>
      </p:sp>
      <p:sp>
        <p:nvSpPr>
          <p:cNvPr id="48" name="TextBox 47">
            <a:extLst>
              <a:ext uri="{FF2B5EF4-FFF2-40B4-BE49-F238E27FC236}">
                <a16:creationId xmlns:a16="http://schemas.microsoft.com/office/drawing/2014/main" id="{A64522B2-15B0-22C3-E63C-61A71504E46C}"/>
              </a:ext>
            </a:extLst>
          </p:cNvPr>
          <p:cNvSpPr txBox="1"/>
          <p:nvPr/>
        </p:nvSpPr>
        <p:spPr>
          <a:xfrm>
            <a:off x="7837315" y="5999351"/>
            <a:ext cx="3767815" cy="535531"/>
          </a:xfrm>
          <a:prstGeom prst="rect">
            <a:avLst/>
          </a:prstGeom>
          <a:noFill/>
        </p:spPr>
        <p:txBody>
          <a:bodyPr wrap="square">
            <a:spAutoFit/>
          </a:bodyPr>
          <a:lstStyle/>
          <a:p>
            <a:pPr marL="0" marR="0" lvl="0" indent="0" algn="ctr" defTabSz="914236" rtl="0" eaLnBrk="1" fontAlgn="auto" latinLnBrk="0" hangingPunct="1">
              <a:lnSpc>
                <a:spcPct val="90000"/>
              </a:lnSpc>
              <a:spcBef>
                <a:spcPts val="60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ea typeface="+mn-ea"/>
                <a:cs typeface="Segoe UI Semilight" panose="020B0402040204020203" pitchFamily="34" charset="0"/>
              </a:rPr>
              <a:t>$1 billion</a:t>
            </a:r>
            <a:br>
              <a:rPr kumimoji="0" lang="en-US" sz="1800" b="1" i="0" u="none" strike="noStrike" kern="1200" cap="none" spc="0" normalizeH="0" baseline="0" noProof="0" dirty="0">
                <a:ln>
                  <a:noFill/>
                </a:ln>
                <a:solidFill>
                  <a:schemeClr val="bg1"/>
                </a:solidFill>
                <a:effectLst/>
                <a:uLnTx/>
                <a:uFillTx/>
                <a:ea typeface="+mn-ea"/>
                <a:cs typeface="Segoe UI Semilight" panose="020B0402040204020203" pitchFamily="34" charset="0"/>
              </a:rPr>
            </a:br>
            <a:r>
              <a:rPr kumimoji="0" lang="en-US" sz="1400" b="0" i="0" u="none" strike="noStrike" kern="1200" cap="none" spc="0" normalizeH="0" baseline="0" noProof="0" dirty="0">
                <a:ln>
                  <a:noFill/>
                </a:ln>
                <a:solidFill>
                  <a:schemeClr val="bg1"/>
                </a:solidFill>
                <a:effectLst/>
                <a:uLnTx/>
                <a:uFillTx/>
                <a:ea typeface="+mn-ea"/>
                <a:cs typeface="+mn-cs"/>
              </a:rPr>
              <a:t>annual cybersecurity investment</a:t>
            </a:r>
            <a:endParaRPr kumimoji="0" lang="en-US" sz="1372" b="0" i="0" u="none" strike="noStrike" kern="1200" cap="none" spc="0" normalizeH="0" baseline="0" noProof="0" dirty="0">
              <a:ln>
                <a:noFill/>
              </a:ln>
              <a:solidFill>
                <a:schemeClr val="bg1"/>
              </a:solidFill>
              <a:effectLst/>
              <a:uLnTx/>
              <a:uFillTx/>
              <a:ea typeface="+mn-ea"/>
              <a:cs typeface="+mn-cs"/>
            </a:endParaRPr>
          </a:p>
        </p:txBody>
      </p:sp>
      <p:cxnSp>
        <p:nvCxnSpPr>
          <p:cNvPr id="49" name="Straight Connector 48">
            <a:extLst>
              <a:ext uri="{FF2B5EF4-FFF2-40B4-BE49-F238E27FC236}">
                <a16:creationId xmlns:a16="http://schemas.microsoft.com/office/drawing/2014/main" id="{AC1A39AF-086F-B87D-4D58-DC65258109C1}"/>
              </a:ext>
              <a:ext uri="{C183D7F6-B498-43B3-948B-1728B52AA6E4}">
                <adec:decorative xmlns:adec="http://schemas.microsoft.com/office/drawing/2017/decorative" val="1"/>
              </a:ext>
            </a:extLst>
          </p:cNvPr>
          <p:cNvCxnSpPr>
            <a:cxnSpLocks/>
          </p:cNvCxnSpPr>
          <p:nvPr/>
        </p:nvCxnSpPr>
        <p:spPr>
          <a:xfrm>
            <a:off x="7526108" y="6043010"/>
            <a:ext cx="0" cy="44821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C6BC0FE-BF62-2E38-C9D9-A4F438641330}"/>
              </a:ext>
              <a:ext uri="{C183D7F6-B498-43B3-948B-1728B52AA6E4}">
                <adec:decorative xmlns:adec="http://schemas.microsoft.com/office/drawing/2017/decorative" val="1"/>
              </a:ext>
            </a:extLst>
          </p:cNvPr>
          <p:cNvCxnSpPr>
            <a:cxnSpLocks/>
          </p:cNvCxnSpPr>
          <p:nvPr/>
        </p:nvCxnSpPr>
        <p:spPr>
          <a:xfrm>
            <a:off x="4293150" y="6043010"/>
            <a:ext cx="0" cy="44821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3" name="Graphic 52">
            <a:extLst>
              <a:ext uri="{FF2B5EF4-FFF2-40B4-BE49-F238E27FC236}">
                <a16:creationId xmlns:a16="http://schemas.microsoft.com/office/drawing/2014/main" id="{2DB20CC6-A8F5-59FC-A30C-854D4BB842C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03542" y="2765391"/>
            <a:ext cx="691972" cy="590954"/>
          </a:xfrm>
          <a:prstGeom prst="rect">
            <a:avLst/>
          </a:prstGeom>
        </p:spPr>
      </p:pic>
      <p:pic>
        <p:nvPicPr>
          <p:cNvPr id="57" name="Graphic 56">
            <a:extLst>
              <a:ext uri="{FF2B5EF4-FFF2-40B4-BE49-F238E27FC236}">
                <a16:creationId xmlns:a16="http://schemas.microsoft.com/office/drawing/2014/main" id="{3FE0AF8F-59E9-1473-B045-519DD28C70EC}"/>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040500" y="2719671"/>
            <a:ext cx="682396" cy="682394"/>
          </a:xfrm>
          <a:prstGeom prst="rect">
            <a:avLst/>
          </a:prstGeom>
        </p:spPr>
      </p:pic>
      <p:pic>
        <p:nvPicPr>
          <p:cNvPr id="58" name="Graphic 57">
            <a:extLst>
              <a:ext uri="{FF2B5EF4-FFF2-40B4-BE49-F238E27FC236}">
                <a16:creationId xmlns:a16="http://schemas.microsoft.com/office/drawing/2014/main" id="{A4D08AE4-D060-4460-E4B6-63D21981527B}"/>
              </a:ext>
              <a:ext uri="{C183D7F6-B498-43B3-948B-1728B52AA6E4}">
                <adec:decorative xmlns:adec="http://schemas.microsoft.com/office/drawing/2017/decorative" val="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36794" y="2735742"/>
            <a:ext cx="728283" cy="650253"/>
          </a:xfrm>
          <a:prstGeom prst="rect">
            <a:avLst/>
          </a:prstGeom>
        </p:spPr>
      </p:pic>
      <p:pic>
        <p:nvPicPr>
          <p:cNvPr id="59" name="Graphic 58">
            <a:extLst>
              <a:ext uri="{FF2B5EF4-FFF2-40B4-BE49-F238E27FC236}">
                <a16:creationId xmlns:a16="http://schemas.microsoft.com/office/drawing/2014/main" id="{E1AC2DAB-27CE-E28A-AE3F-6F4CDD2108A5}"/>
              </a:ext>
              <a:ext uri="{C183D7F6-B498-43B3-948B-1728B52AA6E4}">
                <adec:decorative xmlns:adec="http://schemas.microsoft.com/office/drawing/2017/decorative" val="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276520" y="2694465"/>
            <a:ext cx="604744" cy="732806"/>
          </a:xfrm>
          <a:prstGeom prst="rect">
            <a:avLst/>
          </a:prstGeom>
        </p:spPr>
      </p:pic>
      <p:cxnSp>
        <p:nvCxnSpPr>
          <p:cNvPr id="60" name="Straight Connector 59">
            <a:extLst>
              <a:ext uri="{FF2B5EF4-FFF2-40B4-BE49-F238E27FC236}">
                <a16:creationId xmlns:a16="http://schemas.microsoft.com/office/drawing/2014/main" id="{D89FBA30-902F-E56D-7911-F15908CA6634}"/>
              </a:ext>
              <a:ext uri="{C183D7F6-B498-43B3-948B-1728B52AA6E4}">
                <adec:decorative xmlns:adec="http://schemas.microsoft.com/office/drawing/2017/decorative" val="1"/>
              </a:ext>
            </a:extLst>
          </p:cNvPr>
          <p:cNvCxnSpPr>
            <a:cxnSpLocks/>
          </p:cNvCxnSpPr>
          <p:nvPr/>
        </p:nvCxnSpPr>
        <p:spPr>
          <a:xfrm>
            <a:off x="7826899" y="1814891"/>
            <a:ext cx="0" cy="44821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739BF39-E222-2B4D-9197-1F9757293FBA}"/>
              </a:ext>
              <a:ext uri="{C183D7F6-B498-43B3-948B-1728B52AA6E4}">
                <adec:decorative xmlns:adec="http://schemas.microsoft.com/office/drawing/2017/decorative" val="1"/>
              </a:ext>
            </a:extLst>
          </p:cNvPr>
          <p:cNvCxnSpPr>
            <a:cxnSpLocks/>
          </p:cNvCxnSpPr>
          <p:nvPr/>
        </p:nvCxnSpPr>
        <p:spPr>
          <a:xfrm>
            <a:off x="3920171" y="1814891"/>
            <a:ext cx="0" cy="44821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D31BD284-E257-3562-DABF-74C2B805F3FE}"/>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18485" y="2765391"/>
            <a:ext cx="755033" cy="621792"/>
          </a:xfrm>
          <a:prstGeom prst="rect">
            <a:avLst/>
          </a:prstGeom>
        </p:spPr>
      </p:pic>
      <p:sp>
        <p:nvSpPr>
          <p:cNvPr id="23" name="Title 22">
            <a:extLst>
              <a:ext uri="{FF2B5EF4-FFF2-40B4-BE49-F238E27FC236}">
                <a16:creationId xmlns:a16="http://schemas.microsoft.com/office/drawing/2014/main" id="{AAE2B339-4236-58A5-0A49-DE30E0EFCD25}"/>
              </a:ext>
            </a:extLst>
          </p:cNvPr>
          <p:cNvSpPr>
            <a:spLocks noGrp="1"/>
          </p:cNvSpPr>
          <p:nvPr>
            <p:ph type="title"/>
          </p:nvPr>
        </p:nvSpPr>
        <p:spPr>
          <a:xfrm>
            <a:off x="455995" y="620428"/>
            <a:ext cx="11306469" cy="1192634"/>
          </a:xfrm>
        </p:spPr>
        <p:txBody>
          <a:bodyPr/>
          <a:lstStyle/>
          <a:p>
            <a:r>
              <a:rPr kumimoji="0" lang="en-US" sz="2750" b="0" i="0" u="none" strike="noStrike" kern="1200" cap="none" spc="-49" normalizeH="0" baseline="0" noProof="0" dirty="0">
                <a:ln w="3175">
                  <a:noFill/>
                </a:ln>
                <a:solidFill>
                  <a:schemeClr val="tx1"/>
                </a:solidFill>
                <a:effectLst/>
                <a:uLnTx/>
                <a:uFillTx/>
                <a:latin typeface="+mj-lt"/>
                <a:ea typeface="+mn-ea"/>
                <a:cs typeface="Segoe UI"/>
              </a:rPr>
              <a:t>Azure </a:t>
            </a:r>
            <a:r>
              <a:rPr lang="en-US" sz="2750" dirty="0">
                <a:solidFill>
                  <a:schemeClr val="tx1"/>
                </a:solidFill>
                <a:cs typeface="Segoe UI"/>
              </a:rPr>
              <a:t>comprehensive</a:t>
            </a:r>
            <a:r>
              <a:rPr kumimoji="0" lang="en-US" sz="2750" b="0" i="0" u="none" strike="noStrike" kern="1200" cap="none" spc="-49" normalizeH="0" baseline="0" noProof="0" dirty="0">
                <a:ln w="3175">
                  <a:noFill/>
                </a:ln>
                <a:solidFill>
                  <a:schemeClr val="tx1"/>
                </a:solidFill>
                <a:effectLst/>
                <a:uLnTx/>
                <a:uFillTx/>
                <a:latin typeface="+mj-lt"/>
                <a:ea typeface="+mn-ea"/>
                <a:cs typeface="Segoe UI"/>
              </a:rPr>
              <a:t> security </a:t>
            </a:r>
            <a:br>
              <a:rPr kumimoji="0" lang="en-US" sz="2800" b="0" i="0" u="none" strike="noStrike" kern="1200" cap="none" spc="-49" normalizeH="0" baseline="0" noProof="0" dirty="0">
                <a:ln w="3175">
                  <a:noFill/>
                </a:ln>
                <a:solidFill>
                  <a:schemeClr val="tx1"/>
                </a:solidFill>
                <a:effectLst/>
                <a:uLnTx/>
                <a:uFillTx/>
                <a:latin typeface="+mj-lt"/>
                <a:ea typeface="+mn-ea"/>
                <a:cs typeface="Segoe UI"/>
              </a:rPr>
            </a:br>
            <a:r>
              <a:rPr kumimoji="0" lang="en-US" sz="2000" u="none" strike="noStrike" kern="1200" cap="none" spc="0" normalizeH="0" baseline="0" noProof="0" dirty="0">
                <a:ln w="3175">
                  <a:noFill/>
                </a:ln>
                <a:solidFill>
                  <a:schemeClr val="tx1"/>
                </a:solidFill>
                <a:effectLst/>
                <a:uLnTx/>
                <a:uFillTx/>
                <a:latin typeface="Segoe UI" panose="020B0502040204020203" pitchFamily="34" charset="0"/>
              </a:rPr>
              <a:t>Built-in Azure services</a:t>
            </a:r>
            <a:br>
              <a:rPr kumimoji="0" lang="en-US" sz="2800" b="0" i="0" u="none" strike="noStrike" kern="1200" cap="none" spc="0" normalizeH="0" baseline="0" noProof="0" dirty="0">
                <a:ln w="3175">
                  <a:noFill/>
                </a:ln>
                <a:solidFill>
                  <a:schemeClr val="tx1"/>
                </a:solidFill>
                <a:effectLst/>
                <a:uLnTx/>
                <a:uFillTx/>
                <a:latin typeface="Segoe UI Semibold"/>
                <a:ea typeface="+mn-ea"/>
                <a:cs typeface="Segoe UI" pitchFamily="34" charset="0"/>
              </a:rPr>
            </a:br>
            <a:endParaRPr lang="en-NL" sz="2800" dirty="0">
              <a:solidFill>
                <a:schemeClr val="tx1"/>
              </a:solidFill>
            </a:endParaRPr>
          </a:p>
        </p:txBody>
      </p:sp>
    </p:spTree>
    <p:extLst>
      <p:ext uri="{BB962C8B-B14F-4D97-AF65-F5344CB8AC3E}">
        <p14:creationId xmlns:p14="http://schemas.microsoft.com/office/powerpoint/2010/main" val="160602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279B3D5-693C-978C-8FF9-07EBA380BE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52537" y="1963256"/>
            <a:ext cx="658442" cy="732875"/>
          </a:xfrm>
          <a:prstGeom prst="rect">
            <a:avLst/>
          </a:prstGeom>
        </p:spPr>
      </p:pic>
      <p:pic>
        <p:nvPicPr>
          <p:cNvPr id="4" name="Picture 3">
            <a:extLst>
              <a:ext uri="{FF2B5EF4-FFF2-40B4-BE49-F238E27FC236}">
                <a16:creationId xmlns:a16="http://schemas.microsoft.com/office/drawing/2014/main" id="{63D79E41-DD1A-096F-1B2F-1ECB7D07B8DB}"/>
              </a:ext>
            </a:extLst>
          </p:cNvPr>
          <p:cNvPicPr>
            <a:picLocks noChangeAspect="1"/>
          </p:cNvPicPr>
          <p:nvPr/>
        </p:nvPicPr>
        <p:blipFill>
          <a:blip r:embed="rId4"/>
          <a:stretch>
            <a:fillRect/>
          </a:stretch>
        </p:blipFill>
        <p:spPr>
          <a:xfrm>
            <a:off x="5660377" y="4139961"/>
            <a:ext cx="865464" cy="819913"/>
          </a:xfrm>
          <a:prstGeom prst="rect">
            <a:avLst/>
          </a:prstGeom>
        </p:spPr>
      </p:pic>
      <p:sp>
        <p:nvSpPr>
          <p:cNvPr id="145" name="Content Placeholder 7">
            <a:extLst>
              <a:ext uri="{FF2B5EF4-FFF2-40B4-BE49-F238E27FC236}">
                <a16:creationId xmlns:a16="http://schemas.microsoft.com/office/drawing/2014/main" id="{7C4053D4-D415-4A31-A09F-36D613391615}"/>
              </a:ext>
              <a:ext uri="{C183D7F6-B498-43B3-948B-1728B52AA6E4}">
                <adec:decorative xmlns:adec="http://schemas.microsoft.com/office/drawing/2017/decorative" val="0"/>
              </a:ext>
            </a:extLst>
          </p:cNvPr>
          <p:cNvSpPr txBox="1">
            <a:spLocks/>
          </p:cNvSpPr>
          <p:nvPr/>
        </p:nvSpPr>
        <p:spPr>
          <a:xfrm>
            <a:off x="8701954" y="2871763"/>
            <a:ext cx="2959609" cy="86177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3874" rtl="0" eaLnBrk="1" fontAlgn="auto" latinLnBrk="0" hangingPunct="1">
              <a:lnSpc>
                <a:spcPct val="100000"/>
              </a:lnSpc>
              <a:spcBef>
                <a:spcPct val="20000"/>
              </a:spcBef>
              <a:spcAft>
                <a:spcPts val="0"/>
              </a:spcAft>
              <a:buClrTx/>
              <a:buSzTx/>
              <a:buFont typeface="Wingdings" panose="05000000000000000000" pitchFamily="2" charset="2"/>
              <a:buNone/>
              <a:tabLst/>
              <a:defRPr/>
            </a:pPr>
            <a:r>
              <a:rPr kumimoji="0" lang="en-US" sz="1400" b="0" i="0" u="none" strike="noStrike" kern="0" cap="none" spc="0" normalizeH="0" baseline="0" noProof="0" dirty="0">
                <a:ln>
                  <a:noFill/>
                </a:ln>
                <a:effectLst/>
                <a:uLnTx/>
                <a:uFillTx/>
                <a:latin typeface="Segoe UI"/>
                <a:ea typeface="+mn-ea"/>
                <a:cs typeface="Segoe UI" panose="020B0502040204020203" pitchFamily="34" charset="0"/>
              </a:rPr>
              <a:t>Deep management of Windows Server in a familiar UI right from the Azure portal with </a:t>
            </a:r>
            <a:r>
              <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hlinkClick r:id="rId5">
                  <a:extLst>
                    <a:ext uri="{A12FA001-AC4F-418D-AE19-62706E023703}">
                      <ahyp:hlinkClr xmlns:ahyp="http://schemas.microsoft.com/office/drawing/2018/hyperlinkcolor" val="tx"/>
                    </a:ext>
                  </a:extLst>
                </a:hlinkClick>
              </a:rPr>
              <a:t>Windows Admin Center in Azure</a:t>
            </a:r>
            <a:r>
              <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rPr>
              <a:t> </a:t>
            </a:r>
          </a:p>
        </p:txBody>
      </p:sp>
      <p:sp>
        <p:nvSpPr>
          <p:cNvPr id="140" name="Content Placeholder 6">
            <a:extLst>
              <a:ext uri="{FF2B5EF4-FFF2-40B4-BE49-F238E27FC236}">
                <a16:creationId xmlns:a16="http://schemas.microsoft.com/office/drawing/2014/main" id="{617BF401-769E-44BA-88E4-4103819CCB65}"/>
              </a:ext>
            </a:extLst>
          </p:cNvPr>
          <p:cNvSpPr txBox="1">
            <a:spLocks/>
          </p:cNvSpPr>
          <p:nvPr/>
        </p:nvSpPr>
        <p:spPr>
          <a:xfrm>
            <a:off x="561158" y="2871763"/>
            <a:ext cx="2959609"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3874" rtl="0" eaLnBrk="1" fontAlgn="t" latinLnBrk="0" hangingPunct="1">
              <a:lnSpc>
                <a:spcPct val="100000"/>
              </a:lnSpc>
              <a:spcBef>
                <a:spcPct val="20000"/>
              </a:spcBef>
              <a:spcAft>
                <a:spcPts val="1000"/>
              </a:spcAft>
              <a:buClr>
                <a:prstClr val="white"/>
              </a:buClr>
              <a:buSzTx/>
              <a:buFont typeface="Wingdings" panose="05000000000000000000" pitchFamily="2" charset="2"/>
              <a:buNone/>
              <a:tabLst/>
              <a:defRPr/>
            </a:pPr>
            <a:r>
              <a:rPr kumimoji="0" lang="en-US" sz="1400" b="0" i="0" u="none" strike="noStrike" kern="0" cap="none" spc="0" normalizeH="0" baseline="0" noProof="0" dirty="0">
                <a:ln>
                  <a:noFill/>
                </a:ln>
                <a:effectLst/>
                <a:uLnTx/>
                <a:uFillTx/>
                <a:latin typeface="Segoe UI"/>
                <a:ea typeface="+mn-ea"/>
                <a:cs typeface="Segoe UI" panose="020B0502040204020203" pitchFamily="34" charset="0"/>
              </a:rPr>
              <a:t>Automate configuration and management of Windows Server VMs with </a:t>
            </a:r>
            <a:r>
              <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hlinkClick r:id="rId6">
                  <a:extLst>
                    <a:ext uri="{A12FA001-AC4F-418D-AE19-62706E023703}">
                      <ahyp:hlinkClr xmlns:ahyp="http://schemas.microsoft.com/office/drawing/2018/hyperlinkcolor" val="tx"/>
                    </a:ext>
                  </a:extLst>
                </a:hlinkClick>
              </a:rPr>
              <a:t>Azure </a:t>
            </a:r>
            <a:r>
              <a:rPr kumimoji="0" lang="en-US" sz="1400" b="0" i="0" u="none" strike="noStrike" kern="0" cap="none" spc="0" normalizeH="0" baseline="0" noProof="0" dirty="0" err="1">
                <a:ln>
                  <a:noFill/>
                </a:ln>
                <a:solidFill>
                  <a:schemeClr val="tx2"/>
                </a:solidFill>
                <a:effectLst/>
                <a:uLnTx/>
                <a:uFillTx/>
                <a:latin typeface="Segoe UI"/>
                <a:ea typeface="+mn-ea"/>
                <a:cs typeface="Segoe UI" panose="020B0502040204020203" pitchFamily="34" charset="0"/>
                <a:hlinkClick r:id="rId6">
                  <a:extLst>
                    <a:ext uri="{A12FA001-AC4F-418D-AE19-62706E023703}">
                      <ahyp:hlinkClr xmlns:ahyp="http://schemas.microsoft.com/office/drawing/2018/hyperlinkcolor" val="tx"/>
                    </a:ext>
                  </a:extLst>
                </a:hlinkClick>
              </a:rPr>
              <a:t>Automanage</a:t>
            </a:r>
            <a:r>
              <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rPr>
              <a:t> </a:t>
            </a:r>
          </a:p>
        </p:txBody>
      </p:sp>
      <p:sp>
        <p:nvSpPr>
          <p:cNvPr id="80" name="Content Placeholder 4">
            <a:extLst>
              <a:ext uri="{FF2B5EF4-FFF2-40B4-BE49-F238E27FC236}">
                <a16:creationId xmlns:a16="http://schemas.microsoft.com/office/drawing/2014/main" id="{9544B7E5-8409-4018-8DD5-900A9EB75E60}"/>
              </a:ext>
              <a:ext uri="{C183D7F6-B498-43B3-948B-1728B52AA6E4}">
                <adec:decorative xmlns:adec="http://schemas.microsoft.com/office/drawing/2017/decorative" val="1"/>
              </a:ext>
            </a:extLst>
          </p:cNvPr>
          <p:cNvSpPr txBox="1">
            <a:spLocks/>
          </p:cNvSpPr>
          <p:nvPr/>
        </p:nvSpPr>
        <p:spPr>
          <a:xfrm>
            <a:off x="549280" y="5094557"/>
            <a:ext cx="2959609"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29908" rtl="0" eaLnBrk="1" fontAlgn="t" latinLnBrk="0" hangingPunct="1">
              <a:lnSpc>
                <a:spcPct val="100000"/>
              </a:lnSpc>
              <a:spcBef>
                <a:spcPts val="0"/>
              </a:spcBef>
              <a:spcAft>
                <a:spcPts val="612"/>
              </a:spcAft>
              <a:buClrTx/>
              <a:buSzTx/>
              <a:buFont typeface="Wingdings" panose="05000000000000000000" pitchFamily="2" charset="2"/>
              <a:buNone/>
              <a:tabLst/>
              <a:defRPr/>
            </a:pPr>
            <a:r>
              <a:rPr kumimoji="0" lang="en-US" sz="1400" b="0" i="0" u="none" strike="noStrike" kern="1200" cap="none" spc="0" normalizeH="0" baseline="0" noProof="0" dirty="0">
                <a:ln>
                  <a:noFill/>
                </a:ln>
                <a:effectLst/>
                <a:uLnTx/>
                <a:uFillTx/>
                <a:latin typeface="Segoe UI"/>
                <a:ea typeface="+mn-ea"/>
                <a:cs typeface="Segoe UI" panose="020B0502040204020203" pitchFamily="34" charset="0"/>
              </a:rPr>
              <a:t>Gain flexibility and consistency with native .NET support in </a:t>
            </a:r>
            <a:r>
              <a:rPr kumimoji="0" lang="en-US" sz="14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hlinkClick r:id="rId7">
                  <a:extLst>
                    <a:ext uri="{A12FA001-AC4F-418D-AE19-62706E023703}">
                      <ahyp:hlinkClr xmlns:ahyp="http://schemas.microsoft.com/office/drawing/2018/hyperlinkcolor" val="tx"/>
                    </a:ext>
                  </a:extLst>
                </a:hlinkClick>
              </a:rPr>
              <a:t>App Service</a:t>
            </a:r>
            <a:r>
              <a:rPr kumimoji="0" lang="en-US" sz="14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rPr>
              <a:t> </a:t>
            </a:r>
            <a:r>
              <a:rPr kumimoji="0" lang="en-US" sz="1400" b="0" i="0" u="none" strike="noStrike" kern="1200" cap="none" spc="0" normalizeH="0" baseline="0" noProof="0" dirty="0">
                <a:ln>
                  <a:noFill/>
                </a:ln>
                <a:effectLst/>
                <a:uLnTx/>
                <a:uFillTx/>
                <a:latin typeface="Segoe UI"/>
                <a:ea typeface="+mn-ea"/>
                <a:cs typeface="Segoe UI" panose="020B0502040204020203" pitchFamily="34" charset="0"/>
              </a:rPr>
              <a:t>and </a:t>
            </a:r>
            <a:r>
              <a:rPr kumimoji="0" lang="en-US" sz="14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hlinkClick r:id="rId8">
                  <a:extLst>
                    <a:ext uri="{A12FA001-AC4F-418D-AE19-62706E023703}">
                      <ahyp:hlinkClr xmlns:ahyp="http://schemas.microsoft.com/office/drawing/2018/hyperlinkcolor" val="tx"/>
                    </a:ext>
                  </a:extLst>
                </a:hlinkClick>
              </a:rPr>
              <a:t>Azure Kubernetes Service</a:t>
            </a:r>
            <a:endParaRPr kumimoji="0" lang="en-US" sz="1400" b="0" i="0" u="none" strike="noStrike" kern="1200" cap="none" spc="0" normalizeH="0" baseline="0" noProof="0" dirty="0">
              <a:ln>
                <a:noFill/>
              </a:ln>
              <a:solidFill>
                <a:schemeClr val="tx2"/>
              </a:solidFill>
              <a:effectLst/>
              <a:uLnTx/>
              <a:uFillTx/>
              <a:latin typeface="Segoe UI"/>
              <a:ea typeface="+mn-ea"/>
              <a:cs typeface="Segoe UI"/>
            </a:endParaRPr>
          </a:p>
        </p:txBody>
      </p:sp>
      <p:sp>
        <p:nvSpPr>
          <p:cNvPr id="9" name="Content Placeholder 6">
            <a:extLst>
              <a:ext uri="{FF2B5EF4-FFF2-40B4-BE49-F238E27FC236}">
                <a16:creationId xmlns:a16="http://schemas.microsoft.com/office/drawing/2014/main" id="{EB4BF08C-81FB-24CA-E20A-A74779BFAB55}"/>
              </a:ext>
            </a:extLst>
          </p:cNvPr>
          <p:cNvSpPr txBox="1">
            <a:spLocks/>
          </p:cNvSpPr>
          <p:nvPr/>
        </p:nvSpPr>
        <p:spPr>
          <a:xfrm>
            <a:off x="4920703" y="2871763"/>
            <a:ext cx="2381315"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29908" rtl="0" eaLnBrk="1" fontAlgn="t" latinLnBrk="0" hangingPunct="1">
              <a:lnSpc>
                <a:spcPct val="100000"/>
              </a:lnSpc>
              <a:spcBef>
                <a:spcPts val="0"/>
              </a:spcBef>
              <a:spcAft>
                <a:spcPts val="1200"/>
              </a:spcAft>
              <a:buClrTx/>
              <a:buSzPts val="1000"/>
              <a:buFont typeface="Wingdings" panose="05000000000000000000" pitchFamily="2" charset="2"/>
              <a:buNone/>
              <a:tabLst/>
              <a:defRPr/>
            </a:pPr>
            <a:r>
              <a:rPr kumimoji="0" lang="en-US" sz="1400" b="0" i="0" u="none" strike="noStrike" kern="1200" cap="none" spc="0" normalizeH="0" baseline="0" noProof="0" dirty="0">
                <a:ln>
                  <a:noFill/>
                </a:ln>
                <a:effectLst/>
                <a:uLnTx/>
                <a:uFillTx/>
                <a:latin typeface="Segoe UI"/>
                <a:ea typeface="+mn-ea"/>
                <a:cs typeface="Segoe UI"/>
              </a:rPr>
              <a:t>Patch without rebooting your Windows Server VMs with </a:t>
            </a:r>
            <a:r>
              <a:rPr kumimoji="0" lang="en-US" sz="1400" b="0" i="0" u="none" strike="noStrike" kern="1200" cap="none" spc="0" normalizeH="0" baseline="0" noProof="0" dirty="0" err="1">
                <a:ln>
                  <a:noFill/>
                </a:ln>
                <a:solidFill>
                  <a:schemeClr val="tx2"/>
                </a:solidFill>
                <a:effectLst/>
                <a:uLnTx/>
                <a:uFillTx/>
                <a:latin typeface="Segoe UI"/>
                <a:ea typeface="+mn-ea"/>
                <a:cs typeface="Segoe UI"/>
                <a:hlinkClick r:id="rId9">
                  <a:extLst>
                    <a:ext uri="{A12FA001-AC4F-418D-AE19-62706E023703}">
                      <ahyp:hlinkClr xmlns:ahyp="http://schemas.microsoft.com/office/drawing/2018/hyperlinkcolor" val="tx"/>
                    </a:ext>
                  </a:extLst>
                </a:hlinkClick>
              </a:rPr>
              <a:t>Hotpatch</a:t>
            </a:r>
            <a:r>
              <a:rPr kumimoji="0" lang="en-US" sz="1400" b="0" i="0" u="none" strike="noStrike" kern="1200" cap="none" spc="0" normalizeH="0" baseline="0" noProof="0" dirty="0">
                <a:ln>
                  <a:noFill/>
                </a:ln>
                <a:effectLst/>
                <a:uLnTx/>
                <a:uFillTx/>
                <a:latin typeface="Segoe UI"/>
                <a:ea typeface="+mn-ea"/>
                <a:cs typeface="Segoe UI"/>
              </a:rPr>
              <a:t>, only on Azure</a:t>
            </a:r>
          </a:p>
        </p:txBody>
      </p:sp>
      <p:sp>
        <p:nvSpPr>
          <p:cNvPr id="29" name="Content Placeholder 4">
            <a:extLst>
              <a:ext uri="{FF2B5EF4-FFF2-40B4-BE49-F238E27FC236}">
                <a16:creationId xmlns:a16="http://schemas.microsoft.com/office/drawing/2014/main" id="{060F658B-FDEE-64B7-039E-34E0809AC434}"/>
              </a:ext>
              <a:ext uri="{C183D7F6-B498-43B3-948B-1728B52AA6E4}">
                <adec:decorative xmlns:adec="http://schemas.microsoft.com/office/drawing/2017/decorative" val="1"/>
              </a:ext>
            </a:extLst>
          </p:cNvPr>
          <p:cNvSpPr txBox="1">
            <a:spLocks/>
          </p:cNvSpPr>
          <p:nvPr/>
        </p:nvSpPr>
        <p:spPr>
          <a:xfrm>
            <a:off x="8799070" y="5094557"/>
            <a:ext cx="2959609"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3874" rtl="0" eaLnBrk="1" fontAlgn="t" latinLnBrk="0" hangingPunct="1">
              <a:lnSpc>
                <a:spcPct val="100000"/>
              </a:lnSpc>
              <a:spcBef>
                <a:spcPct val="20000"/>
              </a:spcBef>
              <a:spcAft>
                <a:spcPts val="1000"/>
              </a:spcAft>
              <a:buClr>
                <a:prstClr val="white"/>
              </a:buClr>
              <a:buSzTx/>
              <a:buFont typeface="Wingdings" panose="05000000000000000000" pitchFamily="2" charset="2"/>
              <a:buNone/>
              <a:tabLst/>
              <a:defRPr/>
            </a:pPr>
            <a:r>
              <a:rPr kumimoji="0" lang="en-US" sz="1400" b="0" i="0" u="none" strike="noStrike" kern="0" cap="none" spc="0" normalizeH="0" baseline="0" noProof="0" dirty="0">
                <a:ln>
                  <a:noFill/>
                </a:ln>
                <a:effectLst/>
                <a:uLnTx/>
                <a:uFillTx/>
                <a:latin typeface="Segoe UI"/>
                <a:ea typeface="+mn-ea"/>
                <a:cs typeface="Segoe UI" panose="020B0502040204020203" pitchFamily="34" charset="0"/>
              </a:rPr>
              <a:t>Enable secure mode work by deploying virtual desktops and apps easily with </a:t>
            </a:r>
            <a:r>
              <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hlinkClick r:id="rId10">
                  <a:extLst>
                    <a:ext uri="{A12FA001-AC4F-418D-AE19-62706E023703}">
                      <ahyp:hlinkClr xmlns:ahyp="http://schemas.microsoft.com/office/drawing/2018/hyperlinkcolor" val="tx"/>
                    </a:ext>
                  </a:extLst>
                </a:hlinkClick>
              </a:rPr>
              <a:t>Azure Virtual Desktop</a:t>
            </a:r>
            <a:endParaRPr kumimoji="0" lang="en-US" sz="1400" b="0" i="0" u="none" strike="noStrike" kern="0" cap="none" spc="0" normalizeH="0" baseline="0" noProof="0" dirty="0">
              <a:ln>
                <a:noFill/>
              </a:ln>
              <a:solidFill>
                <a:schemeClr val="tx2"/>
              </a:solidFill>
              <a:effectLst/>
              <a:uLnTx/>
              <a:uFillTx/>
              <a:latin typeface="Segoe UI"/>
              <a:ea typeface="+mn-ea"/>
              <a:cs typeface="Segoe UI" panose="020B0502040204020203" pitchFamily="34" charset="0"/>
            </a:endParaRPr>
          </a:p>
        </p:txBody>
      </p:sp>
      <p:sp>
        <p:nvSpPr>
          <p:cNvPr id="8" name="Content Placeholder 4">
            <a:extLst>
              <a:ext uri="{FF2B5EF4-FFF2-40B4-BE49-F238E27FC236}">
                <a16:creationId xmlns:a16="http://schemas.microsoft.com/office/drawing/2014/main" id="{698BFAC1-671D-97E2-F4C4-9A354EDD207E}"/>
              </a:ext>
              <a:ext uri="{C183D7F6-B498-43B3-948B-1728B52AA6E4}">
                <adec:decorative xmlns:adec="http://schemas.microsoft.com/office/drawing/2017/decorative" val="1"/>
              </a:ext>
            </a:extLst>
          </p:cNvPr>
          <p:cNvSpPr txBox="1">
            <a:spLocks/>
          </p:cNvSpPr>
          <p:nvPr/>
        </p:nvSpPr>
        <p:spPr>
          <a:xfrm>
            <a:off x="4613305" y="5094557"/>
            <a:ext cx="2959609" cy="64633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29908" rtl="0" eaLnBrk="1" fontAlgn="t" latinLnBrk="0" hangingPunct="1">
              <a:lnSpc>
                <a:spcPct val="100000"/>
              </a:lnSpc>
              <a:spcBef>
                <a:spcPts val="0"/>
              </a:spcBef>
              <a:spcAft>
                <a:spcPts val="612"/>
              </a:spcAft>
              <a:buClrTx/>
              <a:buSzTx/>
              <a:buFont typeface="Wingdings" panose="05000000000000000000" pitchFamily="2" charset="2"/>
              <a:buNone/>
              <a:tabLst/>
              <a:defRPr/>
            </a:pPr>
            <a:r>
              <a:rPr kumimoji="0" lang="en-US" sz="1400" b="0" i="0" u="none" strike="noStrike" kern="1200" cap="none" spc="0" normalizeH="0" baseline="0" noProof="0" dirty="0">
                <a:ln>
                  <a:noFill/>
                </a:ln>
                <a:effectLst/>
                <a:uLnTx/>
                <a:uFillTx/>
                <a:latin typeface="Segoe UI"/>
                <a:ea typeface="+mn-ea"/>
                <a:cs typeface="Segoe UI" panose="020B0502040204020203" pitchFamily="34" charset="0"/>
              </a:rPr>
              <a:t>Get leading database </a:t>
            </a:r>
            <a:br>
              <a:rPr kumimoji="0" lang="en-US" sz="14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400" b="0" i="0" u="none" strike="noStrike" kern="1200" cap="none" spc="0" normalizeH="0" baseline="0" noProof="0" dirty="0">
                <a:ln>
                  <a:noFill/>
                </a:ln>
                <a:effectLst/>
                <a:uLnTx/>
                <a:uFillTx/>
                <a:latin typeface="Segoe UI"/>
                <a:ea typeface="+mn-ea"/>
                <a:cs typeface="Segoe UI" panose="020B0502040204020203" pitchFamily="34" charset="0"/>
              </a:rPr>
              <a:t>performance from fully-managed, secure </a:t>
            </a:r>
            <a:r>
              <a:rPr kumimoji="0" lang="en-US" sz="14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hlinkClick r:id="rId11">
                  <a:extLst>
                    <a:ext uri="{A12FA001-AC4F-418D-AE19-62706E023703}">
                      <ahyp:hlinkClr xmlns:ahyp="http://schemas.microsoft.com/office/drawing/2018/hyperlinkcolor" val="tx"/>
                    </a:ext>
                  </a:extLst>
                </a:hlinkClick>
              </a:rPr>
              <a:t>Azure SQL</a:t>
            </a:r>
            <a:endParaRPr kumimoji="0" lang="en-US" sz="1400" b="0" i="0" u="none" strike="noStrike" kern="1200" cap="none" spc="0" normalizeH="0" baseline="0" noProof="0" dirty="0">
              <a:ln>
                <a:noFill/>
              </a:ln>
              <a:solidFill>
                <a:schemeClr val="tx2"/>
              </a:solidFill>
              <a:effectLst/>
              <a:uLnTx/>
              <a:uFillTx/>
              <a:latin typeface="Segoe UI"/>
              <a:ea typeface="+mn-ea"/>
              <a:cs typeface="Segoe UI"/>
            </a:endParaRPr>
          </a:p>
        </p:txBody>
      </p:sp>
      <p:sp>
        <p:nvSpPr>
          <p:cNvPr id="6" name="Title 5">
            <a:extLst>
              <a:ext uri="{FF2B5EF4-FFF2-40B4-BE49-F238E27FC236}">
                <a16:creationId xmlns:a16="http://schemas.microsoft.com/office/drawing/2014/main" id="{B275AD42-8B77-CFDE-E69B-75482617092F}"/>
              </a:ext>
            </a:extLst>
          </p:cNvPr>
          <p:cNvSpPr>
            <a:spLocks noGrp="1"/>
          </p:cNvSpPr>
          <p:nvPr>
            <p:ph type="title"/>
          </p:nvPr>
        </p:nvSpPr>
        <p:spPr>
          <a:xfrm>
            <a:off x="455995" y="620428"/>
            <a:ext cx="11306469" cy="795089"/>
          </a:xfrm>
        </p:spPr>
        <p:txBody>
          <a:bodyPr/>
          <a:lstStyle/>
          <a:p>
            <a:r>
              <a:rPr lang="en-US" sz="2750" noProof="0" dirty="0">
                <a:ln>
                  <a:noFill/>
                </a:ln>
                <a:solidFill>
                  <a:schemeClr val="tx1"/>
                </a:solidFill>
                <a:latin typeface="Segoe UI Semibold"/>
                <a:cs typeface="+mn-cs"/>
              </a:rPr>
              <a:t>Save time by simplifying management of </a:t>
            </a:r>
            <a:r>
              <a:rPr kumimoji="0" lang="en-US" sz="2750" b="0" i="0" u="none" strike="noStrike" kern="1200" cap="none" spc="-50" normalizeH="0" baseline="0" noProof="0" dirty="0">
                <a:ln>
                  <a:noFill/>
                </a:ln>
                <a:solidFill>
                  <a:schemeClr val="tx1"/>
                </a:solidFill>
                <a:effectLst/>
                <a:uLnTx/>
                <a:uFillTx/>
                <a:latin typeface="Segoe UI Semibold"/>
                <a:ea typeface="+mn-ea"/>
                <a:cs typeface="+mn-cs"/>
              </a:rPr>
              <a:t>your </a:t>
            </a:r>
            <a:br>
              <a:rPr kumimoji="0" lang="en-US" sz="2750" b="0" i="0" u="none" strike="noStrike" kern="1200" cap="none" spc="-50" normalizeH="0" baseline="0" noProof="0" dirty="0">
                <a:ln>
                  <a:noFill/>
                </a:ln>
                <a:solidFill>
                  <a:schemeClr val="tx1"/>
                </a:solidFill>
                <a:effectLst/>
                <a:uLnTx/>
                <a:uFillTx/>
                <a:latin typeface="Segoe UI Semibold"/>
                <a:ea typeface="+mn-ea"/>
                <a:cs typeface="+mn-cs"/>
              </a:rPr>
            </a:br>
            <a:r>
              <a:rPr kumimoji="0" lang="en-US" sz="2750" b="0" i="0" u="none" strike="noStrike" kern="1200" cap="none" spc="-50" normalizeH="0" baseline="0" noProof="0" dirty="0">
                <a:ln>
                  <a:noFill/>
                </a:ln>
                <a:solidFill>
                  <a:schemeClr val="tx1"/>
                </a:solidFill>
                <a:effectLst/>
                <a:uLnTx/>
                <a:uFillTx/>
                <a:latin typeface="Segoe UI Semibold"/>
                <a:ea typeface="+mn-ea"/>
                <a:cs typeface="+mn-cs"/>
              </a:rPr>
              <a:t>Windows Server workloads</a:t>
            </a:r>
            <a:endParaRPr lang="en-NL" sz="2750" dirty="0"/>
          </a:p>
        </p:txBody>
      </p:sp>
      <p:pic>
        <p:nvPicPr>
          <p:cNvPr id="10" name="Picture 9">
            <a:extLst>
              <a:ext uri="{FF2B5EF4-FFF2-40B4-BE49-F238E27FC236}">
                <a16:creationId xmlns:a16="http://schemas.microsoft.com/office/drawing/2014/main" id="{4338DE0D-CA40-7563-220A-C32EA7364435}"/>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643418" y="1906408"/>
            <a:ext cx="795089" cy="795089"/>
          </a:xfrm>
          <a:prstGeom prst="rect">
            <a:avLst/>
          </a:prstGeom>
        </p:spPr>
      </p:pic>
      <p:pic>
        <p:nvPicPr>
          <p:cNvPr id="11" name="Picture 10">
            <a:extLst>
              <a:ext uri="{FF2B5EF4-FFF2-40B4-BE49-F238E27FC236}">
                <a16:creationId xmlns:a16="http://schemas.microsoft.com/office/drawing/2014/main" id="{A3BC279F-45B8-EAF6-0D2C-6496CEDE0430}"/>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498321" y="4360543"/>
            <a:ext cx="876550" cy="383491"/>
          </a:xfrm>
          <a:prstGeom prst="rect">
            <a:avLst/>
          </a:prstGeom>
        </p:spPr>
      </p:pic>
      <p:pic>
        <p:nvPicPr>
          <p:cNvPr id="13" name="Picture 12">
            <a:extLst>
              <a:ext uri="{FF2B5EF4-FFF2-40B4-BE49-F238E27FC236}">
                <a16:creationId xmlns:a16="http://schemas.microsoft.com/office/drawing/2014/main" id="{FB336460-05DA-FF28-DAF6-545BC5E3C60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868918" y="4139961"/>
            <a:ext cx="819913" cy="819913"/>
          </a:xfrm>
          <a:prstGeom prst="rect">
            <a:avLst/>
          </a:prstGeom>
        </p:spPr>
      </p:pic>
      <p:pic>
        <p:nvPicPr>
          <p:cNvPr id="14" name="Picture 13">
            <a:extLst>
              <a:ext uri="{FF2B5EF4-FFF2-40B4-BE49-F238E27FC236}">
                <a16:creationId xmlns:a16="http://schemas.microsoft.com/office/drawing/2014/main" id="{8B1CC6E6-2D4A-EAB9-2231-92833DE421F7}"/>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697418" y="1916287"/>
            <a:ext cx="827885" cy="827885"/>
          </a:xfrm>
          <a:prstGeom prst="rect">
            <a:avLst/>
          </a:prstGeom>
        </p:spPr>
      </p:pic>
    </p:spTree>
    <p:extLst>
      <p:ext uri="{BB962C8B-B14F-4D97-AF65-F5344CB8AC3E}">
        <p14:creationId xmlns:p14="http://schemas.microsoft.com/office/powerpoint/2010/main" val="3817201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4B42ACC-3B02-9FF1-DBE0-AB78AECA53BA}"/>
              </a:ext>
              <a:ext uri="{C183D7F6-B498-43B3-948B-1728B52AA6E4}">
                <adec:decorative xmlns:adec="http://schemas.microsoft.com/office/drawing/2017/decorative" val="1"/>
              </a:ext>
            </a:extLst>
          </p:cNvPr>
          <p:cNvSpPr/>
          <p:nvPr/>
        </p:nvSpPr>
        <p:spPr bwMode="auto">
          <a:xfrm>
            <a:off x="6096000" y="0"/>
            <a:ext cx="6096000" cy="685784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pic>
        <p:nvPicPr>
          <p:cNvPr id="1026" name="Picture 2">
            <a:extLst>
              <a:ext uri="{FF2B5EF4-FFF2-40B4-BE49-F238E27FC236}">
                <a16:creationId xmlns:a16="http://schemas.microsoft.com/office/drawing/2014/main" id="{4E9AAB0A-1867-4098-8CF0-EF36D7BB6279}"/>
              </a:ext>
              <a:ext uri="{C183D7F6-B498-43B3-948B-1728B52AA6E4}">
                <adec:decorative xmlns:adec="http://schemas.microsoft.com/office/drawing/2017/decorative" val="1"/>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682582" y="1442519"/>
            <a:ext cx="5509418" cy="3829240"/>
          </a:xfrm>
          <a:prstGeom prst="rect">
            <a:avLst/>
          </a:prstGeom>
          <a:ln w="12700" cap="sq">
            <a:solidFill>
              <a:schemeClr val="tx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730BD78-0473-44DB-A005-A5BFA2AE1450}"/>
              </a:ext>
              <a:ext uri="{C183D7F6-B498-43B3-948B-1728B52AA6E4}">
                <adec:decorative xmlns:adec="http://schemas.microsoft.com/office/drawing/2017/decorative" val="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4860" y="2581278"/>
            <a:ext cx="3387140" cy="3826653"/>
          </a:xfrm>
          <a:prstGeom prst="rect">
            <a:avLst/>
          </a:prstGeom>
          <a:ln w="12700">
            <a:solidFill>
              <a:schemeClr val="tx1"/>
            </a:solidFill>
          </a:ln>
          <a:effectLst>
            <a:outerShdw blurRad="88900" dist="38100" dir="13500000" algn="br" rotWithShape="0">
              <a:prstClr val="black">
                <a:alpha val="30000"/>
              </a:prstClr>
            </a:outerShdw>
          </a:effectLst>
        </p:spPr>
      </p:pic>
      <p:grpSp>
        <p:nvGrpSpPr>
          <p:cNvPr id="5" name="Group 4">
            <a:extLst>
              <a:ext uri="{FF2B5EF4-FFF2-40B4-BE49-F238E27FC236}">
                <a16:creationId xmlns:a16="http://schemas.microsoft.com/office/drawing/2014/main" id="{6D4E6DDA-7A42-4E49-8757-608D23F0EF28}"/>
              </a:ext>
              <a:ext uri="{C183D7F6-B498-43B3-948B-1728B52AA6E4}">
                <adec:decorative xmlns:adec="http://schemas.microsoft.com/office/drawing/2017/decorative" val="1"/>
              </a:ext>
            </a:extLst>
          </p:cNvPr>
          <p:cNvGrpSpPr/>
          <p:nvPr/>
        </p:nvGrpSpPr>
        <p:grpSpPr>
          <a:xfrm>
            <a:off x="468418" y="2128157"/>
            <a:ext cx="5773632" cy="3000637"/>
            <a:chOff x="-6985575" y="1663700"/>
            <a:chExt cx="5773632" cy="3000637"/>
          </a:xfrm>
        </p:grpSpPr>
        <p:sp>
          <p:nvSpPr>
            <p:cNvPr id="9" name="Text Placeholder 6">
              <a:extLst>
                <a:ext uri="{FF2B5EF4-FFF2-40B4-BE49-F238E27FC236}">
                  <a16:creationId xmlns:a16="http://schemas.microsoft.com/office/drawing/2014/main" id="{EB995A4D-3406-4F22-9EAD-30DE708EDD88}"/>
                </a:ext>
                <a:ext uri="{C183D7F6-B498-43B3-948B-1728B52AA6E4}">
                  <adec:decorative xmlns:adec="http://schemas.microsoft.com/office/drawing/2017/decorative" val="0"/>
                </a:ext>
              </a:extLst>
            </p:cNvPr>
            <p:cNvSpPr txBox="1">
              <a:spLocks/>
            </p:cNvSpPr>
            <p:nvPr/>
          </p:nvSpPr>
          <p:spPr>
            <a:xfrm>
              <a:off x="-6985575" y="1663700"/>
              <a:ext cx="5153025" cy="38779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1175"/>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chemeClr val="tx2"/>
                  </a:solidFill>
                  <a:effectLst/>
                  <a:uLnTx/>
                  <a:uFillTx/>
                  <a:latin typeface="Segoe UI Semibold"/>
                  <a:ea typeface="+mn-ea"/>
                  <a:cs typeface="Segoe UI" panose="020B0502040204020203" pitchFamily="34" charset="0"/>
                </a:rPr>
                <a:t>Your favorite server management tool </a:t>
              </a:r>
              <a:br>
                <a:rPr kumimoji="0" lang="en-US" sz="1400" b="0" i="0" u="none" strike="noStrike" kern="1200" cap="none" spc="0" normalizeH="0" baseline="0" noProof="0" dirty="0">
                  <a:ln>
                    <a:noFill/>
                  </a:ln>
                  <a:solidFill>
                    <a:schemeClr val="tx2"/>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dirty="0">
                  <a:ln>
                    <a:noFill/>
                  </a:ln>
                  <a:solidFill>
                    <a:schemeClr val="tx2"/>
                  </a:solidFill>
                  <a:effectLst/>
                  <a:uLnTx/>
                  <a:uFillTx/>
                  <a:latin typeface="Segoe UI Semibold"/>
                  <a:ea typeface="+mn-ea"/>
                  <a:cs typeface="Segoe UI" panose="020B0502040204020203" pitchFamily="34" charset="0"/>
                </a:rPr>
                <a:t>available natively in the Azure Portal</a:t>
              </a:r>
            </a:p>
          </p:txBody>
        </p:sp>
        <p:sp>
          <p:nvSpPr>
            <p:cNvPr id="10" name="Content Placeholder 3">
              <a:extLst>
                <a:ext uri="{FF2B5EF4-FFF2-40B4-BE49-F238E27FC236}">
                  <a16:creationId xmlns:a16="http://schemas.microsoft.com/office/drawing/2014/main" id="{5E6B0DCA-5F03-4BD7-BB7E-0D5B6FB7097C}"/>
                </a:ext>
              </a:extLst>
            </p:cNvPr>
            <p:cNvSpPr txBox="1">
              <a:spLocks/>
            </p:cNvSpPr>
            <p:nvPr/>
          </p:nvSpPr>
          <p:spPr>
            <a:xfrm>
              <a:off x="-6850743" y="2411413"/>
              <a:ext cx="5638800" cy="225292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Manage your Azure IaaS VMs</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Support for VMs with Private IP Addresses</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Granular management, configuration, troubleshooting, </a:t>
              </a:r>
              <a:b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and maintenance functionality</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Available for Windows Server 2016 and 2019 VMs</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Included with Azure IaaS</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Always up to date with the newest features</a:t>
              </a:r>
            </a:p>
            <a:p>
              <a:pPr>
                <a:lnSpc>
                  <a:spcPct val="90000"/>
                </a:lnSpc>
                <a:spcBef>
                  <a:spcPts val="1175"/>
                </a:spcBef>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Covered by Azure support</a:t>
              </a:r>
            </a:p>
          </p:txBody>
        </p:sp>
      </p:grpSp>
      <p:sp>
        <p:nvSpPr>
          <p:cNvPr id="4" name="Title 3">
            <a:extLst>
              <a:ext uri="{FF2B5EF4-FFF2-40B4-BE49-F238E27FC236}">
                <a16:creationId xmlns:a16="http://schemas.microsoft.com/office/drawing/2014/main" id="{B1205A9B-2620-DD97-16D0-1819ED065C8A}"/>
              </a:ext>
            </a:extLst>
          </p:cNvPr>
          <p:cNvSpPr>
            <a:spLocks noGrp="1"/>
          </p:cNvSpPr>
          <p:nvPr>
            <p:ph type="title"/>
          </p:nvPr>
        </p:nvSpPr>
        <p:spPr/>
        <p:txBody>
          <a:bodyPr/>
          <a:lstStyle/>
          <a:p>
            <a:r>
              <a:rPr lang="en-US" sz="2750" dirty="0"/>
              <a:t>Windows Admin Center </a:t>
            </a:r>
            <a:br>
              <a:rPr lang="en-US" sz="2750" dirty="0"/>
            </a:br>
            <a:r>
              <a:rPr lang="en-US" sz="2750" spc="0" dirty="0"/>
              <a:t>Available in the Azure portal</a:t>
            </a:r>
            <a:endParaRPr lang="en-NL" sz="2750" dirty="0"/>
          </a:p>
        </p:txBody>
      </p:sp>
    </p:spTree>
    <p:extLst>
      <p:ext uri="{BB962C8B-B14F-4D97-AF65-F5344CB8AC3E}">
        <p14:creationId xmlns:p14="http://schemas.microsoft.com/office/powerpoint/2010/main" val="3624505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42" presetClass="path" presetSubtype="0" decel="100000" fill="hold" nodeType="withEffect">
                                  <p:stCondLst>
                                    <p:cond delay="0"/>
                                  </p:stCondLst>
                                  <p:childTnLst>
                                    <p:animMotion origin="layout" path="M 0.02144 -6.58193E-7 L 2.4432E-6 -6.58193E-7 " pathEditMode="relative" rAng="0" ptsTypes="AA">
                                      <p:cBhvr>
                                        <p:cTn id="9" dur="600" fill="hold"/>
                                        <p:tgtEl>
                                          <p:spTgt spid="1026"/>
                                        </p:tgtEl>
                                        <p:attrNameLst>
                                          <p:attrName>ppt_x</p:attrName>
                                          <p:attrName>ppt_y</p:attrName>
                                        </p:attrNameLst>
                                      </p:cBhvr>
                                      <p:rCtr x="-1072" y="0"/>
                                    </p:animMotion>
                                  </p:childTnLst>
                                </p:cTn>
                              </p:par>
                              <p:par>
                                <p:cTn id="10" presetID="10" presetClass="entr" presetSubtype="0"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path" presetSubtype="0" decel="100000" fill="hold" nodeType="withEffect">
                                  <p:stCondLst>
                                    <p:cond delay="200"/>
                                  </p:stCondLst>
                                  <p:childTnLst>
                                    <p:animMotion origin="layout" path="M 0.02144 -6.58193E-7 L 2.4432E-6 -6.58193E-7 " pathEditMode="relative" rAng="0" ptsTypes="AA">
                                      <p:cBhvr>
                                        <p:cTn id="14" dur="600" fill="hold"/>
                                        <p:tgtEl>
                                          <p:spTgt spid="3"/>
                                        </p:tgtEl>
                                        <p:attrNameLst>
                                          <p:attrName>ppt_x</p:attrName>
                                          <p:attrName>ppt_y</p:attrName>
                                        </p:attrNameLst>
                                      </p:cBhvr>
                                      <p:rCtr x="-10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29117D8-C186-469E-8C72-7BAB3B1005D3}"/>
              </a:ext>
              <a:ext uri="{C183D7F6-B498-43B3-948B-1728B52AA6E4}">
                <adec:decorative xmlns:adec="http://schemas.microsoft.com/office/drawing/2017/decorative" val="1"/>
              </a:ext>
            </a:extLst>
          </p:cNvPr>
          <p:cNvSpPr/>
          <p:nvPr/>
        </p:nvSpPr>
        <p:spPr bwMode="auto">
          <a:xfrm>
            <a:off x="6096000" y="0"/>
            <a:ext cx="6096000" cy="685784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pic>
        <p:nvPicPr>
          <p:cNvPr id="28" name="Picture 27">
            <a:extLst>
              <a:ext uri="{FF2B5EF4-FFF2-40B4-BE49-F238E27FC236}">
                <a16:creationId xmlns:a16="http://schemas.microsoft.com/office/drawing/2014/main" id="{6624D35F-29AD-455E-ADA8-49E4B70752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96989" y="569569"/>
            <a:ext cx="4288448" cy="2264868"/>
          </a:xfrm>
          <a:prstGeom prst="rect">
            <a:avLst/>
          </a:prstGeom>
          <a:ln w="6350">
            <a:solidFill>
              <a:schemeClr val="tx1"/>
            </a:solidFill>
          </a:ln>
        </p:spPr>
      </p:pic>
      <p:pic>
        <p:nvPicPr>
          <p:cNvPr id="27" name="Picture 26">
            <a:extLst>
              <a:ext uri="{FF2B5EF4-FFF2-40B4-BE49-F238E27FC236}">
                <a16:creationId xmlns:a16="http://schemas.microsoft.com/office/drawing/2014/main" id="{D3A14AA5-55DF-40DF-A4FC-223B0E372CD8}"/>
              </a:ext>
              <a:ext uri="{C183D7F6-B498-43B3-948B-1728B52AA6E4}">
                <adec:decorative xmlns:adec="http://schemas.microsoft.com/office/drawing/2017/decorative" val="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80364" y="952563"/>
            <a:ext cx="3411636" cy="2697100"/>
          </a:xfrm>
          <a:prstGeom prst="rect">
            <a:avLst/>
          </a:prstGeom>
          <a:ln w="6350">
            <a:solidFill>
              <a:schemeClr val="tx1"/>
            </a:solidFill>
          </a:ln>
        </p:spPr>
      </p:pic>
      <p:grpSp>
        <p:nvGrpSpPr>
          <p:cNvPr id="26" name="Group 25">
            <a:extLst>
              <a:ext uri="{FF2B5EF4-FFF2-40B4-BE49-F238E27FC236}">
                <a16:creationId xmlns:a16="http://schemas.microsoft.com/office/drawing/2014/main" id="{F2562E90-1B8C-4440-91E0-003EDF603863}"/>
              </a:ext>
              <a:ext uri="{C183D7F6-B498-43B3-948B-1728B52AA6E4}">
                <adec:decorative xmlns:adec="http://schemas.microsoft.com/office/drawing/2017/decorative" val="1"/>
              </a:ext>
            </a:extLst>
          </p:cNvPr>
          <p:cNvGrpSpPr/>
          <p:nvPr/>
        </p:nvGrpSpPr>
        <p:grpSpPr>
          <a:xfrm>
            <a:off x="6429592" y="4074656"/>
            <a:ext cx="3609459" cy="2620434"/>
            <a:chOff x="6101893" y="1796895"/>
            <a:chExt cx="5810907" cy="3704840"/>
          </a:xfrm>
        </p:grpSpPr>
        <p:grpSp>
          <p:nvGrpSpPr>
            <p:cNvPr id="30" name="Group 29">
              <a:extLst>
                <a:ext uri="{FF2B5EF4-FFF2-40B4-BE49-F238E27FC236}">
                  <a16:creationId xmlns:a16="http://schemas.microsoft.com/office/drawing/2014/main" id="{8270CB8D-2668-4E9F-BB37-8AED72647954}"/>
                </a:ext>
              </a:extLst>
            </p:cNvPr>
            <p:cNvGrpSpPr/>
            <p:nvPr/>
          </p:nvGrpSpPr>
          <p:grpSpPr>
            <a:xfrm>
              <a:off x="6101893" y="1796895"/>
              <a:ext cx="5810907" cy="3704840"/>
              <a:chOff x="4569387" y="1859015"/>
              <a:chExt cx="7737332" cy="5124635"/>
            </a:xfrm>
          </p:grpSpPr>
          <p:sp>
            <p:nvSpPr>
              <p:cNvPr id="34" name="Rectangle 33">
                <a:extLst>
                  <a:ext uri="{FF2B5EF4-FFF2-40B4-BE49-F238E27FC236}">
                    <a16:creationId xmlns:a16="http://schemas.microsoft.com/office/drawing/2014/main" id="{6E304308-7961-4863-AA61-A1A63E063E52}"/>
                  </a:ext>
                  <a:ext uri="{C183D7F6-B498-43B3-948B-1728B52AA6E4}">
                    <adec:decorative xmlns:adec="http://schemas.microsoft.com/office/drawing/2017/decorative" val="1"/>
                  </a:ext>
                </a:extLst>
              </p:cNvPr>
              <p:cNvSpPr/>
              <p:nvPr/>
            </p:nvSpPr>
            <p:spPr bwMode="auto">
              <a:xfrm>
                <a:off x="4762500" y="2109518"/>
                <a:ext cx="7351107" cy="4372353"/>
              </a:xfrm>
              <a:prstGeom prst="rect">
                <a:avLst/>
              </a:prstGeom>
              <a:gradFill>
                <a:gsLst>
                  <a:gs pos="1000">
                    <a:srgbClr val="0D0D0D">
                      <a:lumMod val="90000"/>
                      <a:lumOff val="10000"/>
                    </a:srgbClr>
                  </a:gs>
                  <a:gs pos="85000">
                    <a:srgbClr val="0078D4"/>
                  </a:gs>
                </a:gsLst>
                <a:lin ang="0" scaled="1"/>
              </a:gradFill>
              <a:ln w="6350" cap="flat" cmpd="sng" algn="ctr">
                <a:solidFill>
                  <a:schemeClr val="accent5"/>
                </a:solidFill>
                <a:prstDash val="solid"/>
                <a:headEnd type="none" w="med" len="med"/>
                <a:tailEnd type="none" w="med" len="med"/>
              </a:ln>
              <a:effectLst/>
            </p:spPr>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751"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pic>
            <p:nvPicPr>
              <p:cNvPr id="35" name="Picture 34">
                <a:extLst>
                  <a:ext uri="{FF2B5EF4-FFF2-40B4-BE49-F238E27FC236}">
                    <a16:creationId xmlns:a16="http://schemas.microsoft.com/office/drawing/2014/main" id="{BC2B419B-157B-4F5A-B795-CEF7501A7B73}"/>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569387" y="1859015"/>
                <a:ext cx="7737332" cy="5124635"/>
              </a:xfrm>
              <a:prstGeom prst="rect">
                <a:avLst/>
              </a:prstGeom>
              <a:ln w="6350">
                <a:noFill/>
              </a:ln>
            </p:spPr>
          </p:pic>
        </p:grpSp>
        <p:grpSp>
          <p:nvGrpSpPr>
            <p:cNvPr id="31" name="Group 30">
              <a:extLst>
                <a:ext uri="{FF2B5EF4-FFF2-40B4-BE49-F238E27FC236}">
                  <a16:creationId xmlns:a16="http://schemas.microsoft.com/office/drawing/2014/main" id="{D028FAC8-66FE-4751-8DEA-AE78924AF34B}"/>
                </a:ext>
              </a:extLst>
            </p:cNvPr>
            <p:cNvGrpSpPr/>
            <p:nvPr/>
          </p:nvGrpSpPr>
          <p:grpSpPr>
            <a:xfrm>
              <a:off x="6276640" y="1988870"/>
              <a:ext cx="5488163" cy="3004176"/>
              <a:chOff x="5123981" y="3367540"/>
              <a:chExt cx="7162924" cy="4073193"/>
            </a:xfrm>
          </p:grpSpPr>
          <p:pic>
            <p:nvPicPr>
              <p:cNvPr id="32" name="Picture 31">
                <a:extLst>
                  <a:ext uri="{FF2B5EF4-FFF2-40B4-BE49-F238E27FC236}">
                    <a16:creationId xmlns:a16="http://schemas.microsoft.com/office/drawing/2014/main" id="{6AA16712-5303-4ADE-B8BA-6D46FA24F51A}"/>
                  </a:ext>
                  <a:ext uri="{C183D7F6-B498-43B3-948B-1728B52AA6E4}">
                    <adec:decorative xmlns:adec="http://schemas.microsoft.com/office/drawing/2017/decorative" val="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123981" y="3367540"/>
                <a:ext cx="7162924" cy="4073193"/>
              </a:xfrm>
              <a:prstGeom prst="rect">
                <a:avLst/>
              </a:prstGeom>
              <a:ln w="6350">
                <a:solidFill>
                  <a:schemeClr val="accent5"/>
                </a:solidFill>
              </a:ln>
            </p:spPr>
          </p:pic>
          <p:sp>
            <p:nvSpPr>
              <p:cNvPr id="33" name="Rectangle 32">
                <a:extLst>
                  <a:ext uri="{FF2B5EF4-FFF2-40B4-BE49-F238E27FC236}">
                    <a16:creationId xmlns:a16="http://schemas.microsoft.com/office/drawing/2014/main" id="{A75ECEE2-302B-4C4E-A555-048C8A3711F0}"/>
                  </a:ext>
                  <a:ext uri="{C183D7F6-B498-43B3-948B-1728B52AA6E4}">
                    <adec:decorative xmlns:adec="http://schemas.microsoft.com/office/drawing/2017/decorative" val="1"/>
                  </a:ext>
                </a:extLst>
              </p:cNvPr>
              <p:cNvSpPr/>
              <p:nvPr/>
            </p:nvSpPr>
            <p:spPr bwMode="auto">
              <a:xfrm>
                <a:off x="11663584" y="3376774"/>
                <a:ext cx="147761" cy="116600"/>
              </a:xfrm>
              <a:prstGeom prst="rect">
                <a:avLst/>
              </a:prstGeom>
              <a:solidFill>
                <a:srgbClr val="1C1C1C"/>
              </a:solidFill>
              <a:ln w="6350" cap="flat" cmpd="sng" algn="ctr">
                <a:solidFill>
                  <a:schemeClr val="accent5"/>
                </a:solid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rtl="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grpSp>
      <p:pic>
        <p:nvPicPr>
          <p:cNvPr id="29" name="Picture 28">
            <a:extLst>
              <a:ext uri="{FF2B5EF4-FFF2-40B4-BE49-F238E27FC236}">
                <a16:creationId xmlns:a16="http://schemas.microsoft.com/office/drawing/2014/main" id="{BE73F7B1-23D6-4020-BBBD-970A843DDAA4}"/>
              </a:ext>
              <a:ext uri="{C183D7F6-B498-43B3-948B-1728B52AA6E4}">
                <adec:decorative xmlns:adec="http://schemas.microsoft.com/office/drawing/2017/decorative" val="1"/>
              </a:ext>
            </a:extLst>
          </p:cNvPr>
          <p:cNvPicPr/>
          <p:nvPr/>
        </p:nvPicPr>
        <p:blipFill rotWithShape="1">
          <a:blip r:embed="rId7" cstate="email">
            <a:extLst>
              <a:ext uri="{28A0092B-C50C-407E-A947-70E740481C1C}">
                <a14:useLocalDpi xmlns:a14="http://schemas.microsoft.com/office/drawing/2010/main"/>
              </a:ext>
            </a:extLst>
          </a:blip>
          <a:srcRect/>
          <a:stretch/>
        </p:blipFill>
        <p:spPr bwMode="auto">
          <a:xfrm>
            <a:off x="9229595" y="4632505"/>
            <a:ext cx="2980864" cy="2233027"/>
          </a:xfrm>
          <a:prstGeom prst="rect">
            <a:avLst/>
          </a:prstGeom>
          <a:noFill/>
          <a:ln w="6350">
            <a:solidFill>
              <a:schemeClr val="tx1"/>
            </a:solidFill>
          </a:ln>
        </p:spPr>
      </p:pic>
      <p:sp>
        <p:nvSpPr>
          <p:cNvPr id="16" name="Content Placeholder 3">
            <a:extLst>
              <a:ext uri="{FF2B5EF4-FFF2-40B4-BE49-F238E27FC236}">
                <a16:creationId xmlns:a16="http://schemas.microsoft.com/office/drawing/2014/main" id="{09760875-5BD0-4620-92DB-5823813DD9EE}"/>
              </a:ext>
              <a:ext uri="{C183D7F6-B498-43B3-948B-1728B52AA6E4}">
                <adec:decorative xmlns:adec="http://schemas.microsoft.com/office/drawing/2017/decorative" val="1"/>
              </a:ext>
            </a:extLst>
          </p:cNvPr>
          <p:cNvSpPr txBox="1">
            <a:spLocks/>
          </p:cNvSpPr>
          <p:nvPr/>
        </p:nvSpPr>
        <p:spPr>
          <a:xfrm>
            <a:off x="427038" y="2472311"/>
            <a:ext cx="4157495" cy="11079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367">
              <a:spcBef>
                <a:spcPts val="588"/>
              </a:spcBef>
              <a:spcAft>
                <a:spcPts val="490"/>
              </a:spcAft>
              <a:buClr>
                <a:schemeClr val="tx2"/>
              </a:buClr>
              <a:buSzPct val="100000"/>
              <a:defRPr/>
            </a:pPr>
            <a:r>
              <a:rPr kumimoji="0" lang="en-US" sz="1400" b="1" i="0" u="none" strike="noStrike" kern="1200" cap="none" spc="0" normalizeH="0" baseline="0" noProof="0" dirty="0">
                <a:ln>
                  <a:noFill/>
                </a:ln>
                <a:solidFill>
                  <a:schemeClr val="tx2"/>
                </a:solidFill>
                <a:effectLst/>
                <a:uLnTx/>
                <a:uFillTx/>
                <a:latin typeface="Segoe UI"/>
                <a:ea typeface="+mn-ea"/>
                <a:cs typeface="Segoe UI Semibold" charset="0"/>
              </a:rPr>
              <a:t>As you move</a:t>
            </a:r>
          </a:p>
          <a:p>
            <a:pPr marL="423294" marR="0" lvl="0" indent="0" algn="l" defTabSz="914367" rtl="0" eaLnBrk="1" fontAlgn="auto" latinLnBrk="0" hangingPunct="1">
              <a:lnSpc>
                <a:spcPct val="100000"/>
              </a:lnSpc>
              <a:spcBef>
                <a:spcPts val="98"/>
              </a:spcBef>
              <a:spcAft>
                <a:spcPts val="490"/>
              </a:spcAft>
              <a:buClr>
                <a:schemeClr val="accent1"/>
              </a:buClr>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Right-size Azure resources based </a:t>
            </a:r>
            <a:b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on assessment guidance </a:t>
            </a:r>
          </a:p>
          <a:p>
            <a:pPr marL="423294" marR="0" lvl="0" indent="0" algn="l" defTabSz="914367" rtl="0" eaLnBrk="1" fontAlgn="auto" latinLnBrk="0" hangingPunct="1">
              <a:lnSpc>
                <a:spcPct val="100000"/>
              </a:lnSpc>
              <a:spcBef>
                <a:spcPts val="98"/>
              </a:spcBef>
              <a:spcAft>
                <a:spcPts val="882"/>
              </a:spcAft>
              <a:buClr>
                <a:schemeClr val="accent1"/>
              </a:buClr>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Use Azure Hybrid Benefit and </a:t>
            </a:r>
            <a:b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Azure Reserved Instances to save money</a:t>
            </a:r>
          </a:p>
        </p:txBody>
      </p:sp>
      <p:sp>
        <p:nvSpPr>
          <p:cNvPr id="19" name="Content Placeholder 4">
            <a:extLst>
              <a:ext uri="{FF2B5EF4-FFF2-40B4-BE49-F238E27FC236}">
                <a16:creationId xmlns:a16="http://schemas.microsoft.com/office/drawing/2014/main" id="{2AC98AA9-2677-459D-90B7-A35283851728}"/>
              </a:ext>
              <a:ext uri="{C183D7F6-B498-43B3-948B-1728B52AA6E4}">
                <adec:decorative xmlns:adec="http://schemas.microsoft.com/office/drawing/2017/decorative" val="1"/>
              </a:ext>
            </a:extLst>
          </p:cNvPr>
          <p:cNvSpPr txBox="1">
            <a:spLocks/>
          </p:cNvSpPr>
          <p:nvPr/>
        </p:nvSpPr>
        <p:spPr>
          <a:xfrm>
            <a:off x="427038" y="4315854"/>
            <a:ext cx="5411229" cy="110799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367">
              <a:spcBef>
                <a:spcPts val="588"/>
              </a:spcBef>
              <a:buClr>
                <a:schemeClr val="tx2"/>
              </a:buClr>
              <a:buSzPct val="100000"/>
              <a:defRPr/>
            </a:pPr>
            <a:r>
              <a:rPr kumimoji="0" lang="en-US" sz="1400" b="1" i="0" u="none" strike="noStrike" kern="1200" cap="none" spc="0" normalizeH="0" baseline="0" noProof="0" dirty="0">
                <a:ln>
                  <a:noFill/>
                </a:ln>
                <a:solidFill>
                  <a:schemeClr val="tx2"/>
                </a:solidFill>
                <a:effectLst/>
                <a:uLnTx/>
                <a:uFillTx/>
                <a:latin typeface="Segoe UI"/>
                <a:ea typeface="+mn-ea"/>
                <a:cs typeface="Segoe UI Semibold" charset="0"/>
              </a:rPr>
              <a:t>After you move </a:t>
            </a:r>
          </a:p>
          <a:p>
            <a:pPr marL="421302" marR="0" lvl="0" indent="0" algn="l" defTabSz="914367" rtl="0" eaLnBrk="1" fontAlgn="auto" latinLnBrk="0" hangingPunct="1">
              <a:lnSpc>
                <a:spcPct val="100000"/>
              </a:lnSpc>
              <a:spcBef>
                <a:spcPts val="588"/>
              </a:spcBef>
              <a:spcAft>
                <a:spcPts val="0"/>
              </a:spcAft>
              <a:buClrTx/>
              <a:buSzPct val="100000"/>
              <a:buFont typeface="Wingdings" panose="05000000000000000000" pitchFamily="2" charset="2"/>
              <a:buNone/>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Unified experience to optimize cloud spends:</a:t>
            </a:r>
            <a:b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Azure Cost Management</a:t>
            </a:r>
          </a:p>
          <a:p>
            <a:pPr marL="421302" marR="0" lvl="0" indent="0" algn="l" defTabSz="914367" rtl="0" eaLnBrk="1" fontAlgn="auto" latinLnBrk="0" hangingPunct="1">
              <a:lnSpc>
                <a:spcPct val="100000"/>
              </a:lnSpc>
              <a:spcBef>
                <a:spcPts val="588"/>
              </a:spcBef>
              <a:spcAft>
                <a:spcPts val="0"/>
              </a:spcAft>
              <a:buClrTx/>
              <a:buSzPct val="90000"/>
              <a:buFont typeface="Wingdings" panose="05000000000000000000" pitchFamily="2" charset="2"/>
              <a:buNone/>
              <a:tabLst>
                <a:tab pos="560241" algn="l"/>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Azure Advisor: Built-in best practice </a:t>
            </a:r>
            <a:b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recommendations (e.g., turn off idle VMs)</a:t>
            </a:r>
          </a:p>
        </p:txBody>
      </p:sp>
      <p:sp>
        <p:nvSpPr>
          <p:cNvPr id="4" name="Title 3">
            <a:extLst>
              <a:ext uri="{FF2B5EF4-FFF2-40B4-BE49-F238E27FC236}">
                <a16:creationId xmlns:a16="http://schemas.microsoft.com/office/drawing/2014/main" id="{C0655DED-23DE-8D91-81CF-0F7227CBDF7E}"/>
              </a:ext>
            </a:extLst>
          </p:cNvPr>
          <p:cNvSpPr>
            <a:spLocks noGrp="1"/>
          </p:cNvSpPr>
          <p:nvPr>
            <p:ph type="title"/>
          </p:nvPr>
        </p:nvSpPr>
        <p:spPr/>
        <p:txBody>
          <a:bodyPr/>
          <a:lstStyle/>
          <a:p>
            <a:r>
              <a:rPr lang="en-US" sz="2750" dirty="0">
                <a:solidFill>
                  <a:schemeClr val="tx1"/>
                </a:solidFill>
              </a:rPr>
              <a:t>Right size and </a:t>
            </a:r>
            <a:br>
              <a:rPr lang="en-US" sz="2750" dirty="0">
                <a:solidFill>
                  <a:schemeClr val="tx1"/>
                </a:solidFill>
              </a:rPr>
            </a:br>
            <a:r>
              <a:rPr lang="en-US" sz="2750" dirty="0">
                <a:solidFill>
                  <a:schemeClr val="tx1"/>
                </a:solidFill>
              </a:rPr>
              <a:t>optimize resources with </a:t>
            </a:r>
            <a:br>
              <a:rPr lang="en-US" sz="2750" dirty="0">
                <a:solidFill>
                  <a:schemeClr val="tx1"/>
                </a:solidFill>
              </a:rPr>
            </a:br>
            <a:r>
              <a:rPr lang="en-US" sz="2750" dirty="0">
                <a:solidFill>
                  <a:schemeClr val="tx1"/>
                </a:solidFill>
              </a:rPr>
              <a:t>Azure Cost Management</a:t>
            </a:r>
            <a:endParaRPr lang="en-NL" sz="2750" dirty="0">
              <a:solidFill>
                <a:schemeClr val="tx1"/>
              </a:solidFill>
            </a:endParaRPr>
          </a:p>
        </p:txBody>
      </p:sp>
    </p:spTree>
    <p:extLst>
      <p:ext uri="{BB962C8B-B14F-4D97-AF65-F5344CB8AC3E}">
        <p14:creationId xmlns:p14="http://schemas.microsoft.com/office/powerpoint/2010/main" val="142553094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38DC0F0-F093-4961-B499-85F1E9DA5D0A}"/>
              </a:ext>
            </a:extLst>
          </p:cNvPr>
          <p:cNvSpPr txBox="1"/>
          <p:nvPr/>
        </p:nvSpPr>
        <p:spPr>
          <a:xfrm>
            <a:off x="455994" y="2705798"/>
            <a:ext cx="4700174"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Providing flexible options for</a:t>
            </a:r>
          </a:p>
          <a:p>
            <a:pPr marL="285750" marR="0" lvl="0" indent="-285750" algn="l" defTabSz="914400" rtl="0" eaLnBrk="1" fontAlgn="auto" latinLnBrk="0" hangingPunct="1">
              <a:lnSpc>
                <a:spcPct val="100000"/>
              </a:lnSpc>
              <a:spcBef>
                <a:spcPts val="0"/>
              </a:spcBef>
              <a:spcAft>
                <a:spcPts val="600"/>
              </a:spcAft>
              <a:buClr>
                <a:schemeClr val="tx2"/>
              </a:buClr>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0"/>
              </a:spcBef>
              <a:spcAft>
                <a:spcPts val="600"/>
              </a:spcAft>
              <a:buClr>
                <a:schemeClr val="tx2"/>
              </a:buClr>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Migration</a:t>
            </a:r>
          </a:p>
          <a:p>
            <a:pPr marL="285750" marR="0" lvl="0" indent="-285750" algn="l" defTabSz="914400" rtl="0" eaLnBrk="1" fontAlgn="auto" latinLnBrk="0" hangingPunct="1">
              <a:lnSpc>
                <a:spcPct val="100000"/>
              </a:lnSpc>
              <a:spcBef>
                <a:spcPts val="0"/>
              </a:spcBef>
              <a:spcAft>
                <a:spcPts val="600"/>
              </a:spcAft>
              <a:buClr>
                <a:schemeClr val="tx2"/>
              </a:buClr>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Modernization</a:t>
            </a:r>
          </a:p>
          <a:p>
            <a:pPr marL="285750" marR="0" lvl="0" indent="-285750" algn="l" defTabSz="914400" rtl="0" eaLnBrk="1" fontAlgn="auto" latinLnBrk="0" hangingPunct="1">
              <a:lnSpc>
                <a:spcPct val="100000"/>
              </a:lnSpc>
              <a:spcBef>
                <a:spcPts val="0"/>
              </a:spcBef>
              <a:spcAft>
                <a:spcPts val="600"/>
              </a:spcAft>
              <a:buClr>
                <a:schemeClr val="tx2"/>
              </a:buClr>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Development</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gradFill>
                <a:gsLst>
                  <a:gs pos="2917">
                    <a:prstClr val="black"/>
                  </a:gs>
                  <a:gs pos="30000">
                    <a:prstClr val="black"/>
                  </a:gs>
                </a:gsLst>
                <a:lin ang="5400000" scaled="0"/>
              </a:gradFill>
              <a:effectLst/>
              <a:uLnTx/>
              <a:uFillTx/>
              <a:latin typeface="Segoe UI"/>
              <a:ea typeface="+mn-ea"/>
              <a:cs typeface="+mn-cs"/>
            </a:endParaRPr>
          </a:p>
        </p:txBody>
      </p:sp>
      <p:sp>
        <p:nvSpPr>
          <p:cNvPr id="5" name="Title 4">
            <a:extLst>
              <a:ext uri="{FF2B5EF4-FFF2-40B4-BE49-F238E27FC236}">
                <a16:creationId xmlns:a16="http://schemas.microsoft.com/office/drawing/2014/main" id="{E1F27F25-B057-77D1-D674-2AEBF36BB6CE}"/>
              </a:ext>
            </a:extLst>
          </p:cNvPr>
          <p:cNvSpPr>
            <a:spLocks noGrp="1"/>
          </p:cNvSpPr>
          <p:nvPr>
            <p:ph type="title"/>
          </p:nvPr>
        </p:nvSpPr>
        <p:spPr/>
        <p:txBody>
          <a:bodyPr/>
          <a:lstStyle/>
          <a:p>
            <a:r>
              <a:rPr lang="en-US" dirty="0">
                <a:solidFill>
                  <a:schemeClr val="tx1"/>
                </a:solidFill>
              </a:rPr>
              <a:t>Introducing Azure SQL</a:t>
            </a:r>
            <a:br>
              <a:rPr lang="en-US" dirty="0">
                <a:solidFill>
                  <a:schemeClr val="tx1"/>
                </a:solidFill>
              </a:rPr>
            </a:br>
            <a:r>
              <a:rPr kumimoji="0" lang="en-US" sz="2000" u="none" strike="noStrike" kern="1200" cap="none" spc="0" normalizeH="0" baseline="0" noProof="0" dirty="0">
                <a:ln w="3175">
                  <a:noFill/>
                </a:ln>
                <a:solidFill>
                  <a:schemeClr val="tx1"/>
                </a:solidFill>
                <a:effectLst/>
                <a:uLnTx/>
                <a:uFillTx/>
                <a:latin typeface="Segoe UI" panose="020B0502040204020203" pitchFamily="34" charset="0"/>
              </a:rPr>
              <a:t>The family of SQL cloud databases</a:t>
            </a:r>
            <a:br>
              <a:rPr kumimoji="0" lang="en-US" sz="2800" b="0" i="0" u="none" strike="noStrike" kern="1200" cap="none" spc="0" normalizeH="0" baseline="0" noProof="0" dirty="0">
                <a:ln w="3175">
                  <a:noFill/>
                </a:ln>
                <a:solidFill>
                  <a:srgbClr val="0078D4"/>
                </a:solidFill>
                <a:effectLst/>
                <a:uLnTx/>
                <a:uFillTx/>
                <a:latin typeface="Segoe UI Semibold"/>
                <a:ea typeface="+mn-ea"/>
                <a:cs typeface="Segoe UI" pitchFamily="34" charset="0"/>
              </a:rPr>
            </a:br>
            <a:endParaRPr lang="en-NL" dirty="0"/>
          </a:p>
        </p:txBody>
      </p:sp>
      <p:pic>
        <p:nvPicPr>
          <p:cNvPr id="2" name="Picture 1" descr="Graphic depicting Azure SQL family">
            <a:extLst>
              <a:ext uri="{FF2B5EF4-FFF2-40B4-BE49-F238E27FC236}">
                <a16:creationId xmlns:a16="http://schemas.microsoft.com/office/drawing/2014/main" id="{A233C92F-B19E-D0B1-9F34-121A0259D6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86231" y="1648917"/>
            <a:ext cx="7197951" cy="4407109"/>
          </a:xfrm>
          <a:prstGeom prst="rect">
            <a:avLst/>
          </a:prstGeom>
        </p:spPr>
      </p:pic>
    </p:spTree>
    <p:extLst>
      <p:ext uri="{BB962C8B-B14F-4D97-AF65-F5344CB8AC3E}">
        <p14:creationId xmlns:p14="http://schemas.microsoft.com/office/powerpoint/2010/main" val="276607962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ED29A859-DD84-48C0-A863-EB7E877A9E6B}"/>
              </a:ext>
            </a:extLst>
          </p:cNvPr>
          <p:cNvSpPr txBox="1">
            <a:spLocks/>
          </p:cNvSpPr>
          <p:nvPr/>
        </p:nvSpPr>
        <p:spPr>
          <a:xfrm>
            <a:off x="3318709" y="6262455"/>
            <a:ext cx="5554581" cy="29238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080" fontAlgn="base">
              <a:lnSpc>
                <a:spcPct val="95000"/>
              </a:lnSpc>
              <a:spcAft>
                <a:spcPct val="0"/>
              </a:spcAft>
              <a:defRPr/>
            </a:pPr>
            <a:r>
              <a:rPr lang="en-US" sz="2000" b="1" kern="0" spc="0" dirty="0">
                <a:ln>
                  <a:noFill/>
                </a:ln>
                <a:solidFill>
                  <a:schemeClr val="tx1"/>
                </a:solidFill>
                <a:latin typeface="Segoe UI Semibold" panose="020B0502040204020203" pitchFamily="34" charset="0"/>
                <a:cs typeface="Segoe UI Semibold" panose="020B0502040204020203" pitchFamily="34" charset="0"/>
              </a:rPr>
              <a:t>Azure is the cloud that knows SQL Server best</a:t>
            </a:r>
          </a:p>
        </p:txBody>
      </p:sp>
      <p:pic>
        <p:nvPicPr>
          <p:cNvPr id="4" name="Graphic 3" descr="SQL VM icon">
            <a:extLst>
              <a:ext uri="{FF2B5EF4-FFF2-40B4-BE49-F238E27FC236}">
                <a16:creationId xmlns:a16="http://schemas.microsoft.com/office/drawing/2014/main" id="{9D033DE7-C527-4702-BD0C-01643D1D1F5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57398" y="1874782"/>
            <a:ext cx="1078992" cy="1078992"/>
          </a:xfrm>
          <a:prstGeom prst="rect">
            <a:avLst/>
          </a:prstGeom>
        </p:spPr>
      </p:pic>
      <p:sp>
        <p:nvSpPr>
          <p:cNvPr id="37" name="Rectangle 36">
            <a:extLst>
              <a:ext uri="{FF2B5EF4-FFF2-40B4-BE49-F238E27FC236}">
                <a16:creationId xmlns:a16="http://schemas.microsoft.com/office/drawing/2014/main" id="{E6C7CC21-B68F-48B6-80D4-A6A7D9F2F34C}"/>
              </a:ext>
            </a:extLst>
          </p:cNvPr>
          <p:cNvSpPr/>
          <p:nvPr/>
        </p:nvSpPr>
        <p:spPr>
          <a:xfrm>
            <a:off x="750627" y="2985057"/>
            <a:ext cx="2692534" cy="501676"/>
          </a:xfrm>
          <a:prstGeom prst="rect">
            <a:avLst/>
          </a:prstGeom>
        </p:spPr>
        <p:txBody>
          <a:bodyPr wrap="square" lIns="91440">
            <a:spAutoFit/>
          </a:bodyPr>
          <a:lstStyle/>
          <a:p>
            <a:pPr marL="0" marR="0" lvl="0" indent="0" algn="ctr" defTabSz="914080" rtl="0" eaLnBrk="1" fontAlgn="base" latinLnBrk="0" hangingPunct="1">
              <a:lnSpc>
                <a:spcPct val="95000"/>
              </a:lnSpc>
              <a:spcBef>
                <a:spcPct val="0"/>
              </a:spcBef>
              <a:spcAft>
                <a:spcPct val="0"/>
              </a:spcAft>
              <a:buClrTx/>
              <a:buSzTx/>
              <a:buFontTx/>
              <a:buNone/>
              <a:tabLst/>
              <a:defRPr/>
            </a:pPr>
            <a:r>
              <a:rPr kumimoji="0" lang="en-US" sz="1400" b="1" u="none" strike="noStrike" kern="0" cap="none" spc="0" normalizeH="0" baseline="0" noProof="0" dirty="0">
                <a:ln>
                  <a:noFill/>
                </a:ln>
                <a:solidFill>
                  <a:srgbClr val="0078D7"/>
                </a:solidFill>
                <a:effectLst/>
                <a:uLnTx/>
                <a:uFillTx/>
                <a:latin typeface="Segoe UI Semibold" panose="020B0502040204020203" pitchFamily="34" charset="0"/>
                <a:cs typeface="Segoe UI Semibold" panose="020B0502040204020203" pitchFamily="34" charset="0"/>
              </a:rPr>
              <a:t>SQL Server on Azure </a:t>
            </a:r>
            <a:br>
              <a:rPr kumimoji="0" lang="en-US" sz="1400" b="1" u="none" strike="noStrike" kern="0" cap="none" spc="0" normalizeH="0" baseline="0" noProof="0" dirty="0">
                <a:ln>
                  <a:noFill/>
                </a:ln>
                <a:solidFill>
                  <a:srgbClr val="0078D7"/>
                </a:solidFill>
                <a:effectLst/>
                <a:uLnTx/>
                <a:uFillTx/>
                <a:latin typeface="Segoe UI Semibold" panose="020B0502040204020203" pitchFamily="34" charset="0"/>
                <a:cs typeface="Segoe UI Semibold" panose="020B0502040204020203" pitchFamily="34" charset="0"/>
              </a:rPr>
            </a:br>
            <a:r>
              <a:rPr kumimoji="0" lang="en-US" sz="1400" b="1" u="none" strike="noStrike" kern="0" cap="none" spc="0" normalizeH="0" baseline="0" noProof="0" dirty="0">
                <a:ln>
                  <a:noFill/>
                </a:ln>
                <a:solidFill>
                  <a:srgbClr val="0078D7"/>
                </a:solidFill>
                <a:effectLst/>
                <a:uLnTx/>
                <a:uFillTx/>
                <a:latin typeface="Segoe UI Semibold" panose="020B0502040204020203" pitchFamily="34" charset="0"/>
                <a:cs typeface="Segoe UI Semibold" panose="020B0502040204020203" pitchFamily="34" charset="0"/>
              </a:rPr>
              <a:t>Virtual Machines</a:t>
            </a:r>
            <a:endParaRPr kumimoji="0" lang="en-US" sz="1600" b="1" u="none" strike="noStrike" kern="0" cap="none" spc="0" normalizeH="0" baseline="0" noProof="0" dirty="0">
              <a:ln>
                <a:noFill/>
              </a:ln>
              <a:solidFill>
                <a:srgbClr val="0078D7"/>
              </a:solidFill>
              <a:effectLst/>
              <a:uLnTx/>
              <a:uFillTx/>
              <a:latin typeface="Segoe UI Semibold" panose="020B0502040204020203" pitchFamily="34" charset="0"/>
              <a:cs typeface="Segoe UI Semibold" panose="020B0502040204020203" pitchFamily="34" charset="0"/>
            </a:endParaRPr>
          </a:p>
        </p:txBody>
      </p:sp>
      <p:sp>
        <p:nvSpPr>
          <p:cNvPr id="40" name="Rectangle 39">
            <a:extLst>
              <a:ext uri="{FF2B5EF4-FFF2-40B4-BE49-F238E27FC236}">
                <a16:creationId xmlns:a16="http://schemas.microsoft.com/office/drawing/2014/main" id="{5B944FFB-A844-47D1-8A58-98A574F1BCC5}"/>
              </a:ext>
            </a:extLst>
          </p:cNvPr>
          <p:cNvSpPr/>
          <p:nvPr/>
        </p:nvSpPr>
        <p:spPr>
          <a:xfrm>
            <a:off x="785021" y="3540786"/>
            <a:ext cx="2623746" cy="646331"/>
          </a:xfrm>
          <a:prstGeom prst="rect">
            <a:avLst/>
          </a:prstGeom>
        </p:spPr>
        <p:txBody>
          <a:bodyPr wrap="square" lIns="91440" tIns="45720" rIns="91440" bIns="45720" anchor="t">
            <a:spAutoFit/>
          </a:bodyPr>
          <a:lstStyle/>
          <a:p>
            <a:pPr marL="0" marR="0" lvl="0" indent="0" algn="ctr" defTabSz="914377" rtl="0" eaLnBrk="1" fontAlgn="auto" latinLnBrk="0" hangingPunct="1">
              <a:lnSpc>
                <a:spcPct val="100000"/>
              </a:lnSpc>
              <a:spcBef>
                <a:spcPts val="0"/>
              </a:spcBef>
              <a:spcAft>
                <a:spcPts val="80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Segoe UI"/>
                <a:ea typeface="+mn-ea"/>
                <a:cs typeface="+mn-cs"/>
              </a:rPr>
              <a:t>Best for lift and shift and/or workloads requiring </a:t>
            </a:r>
            <a:br>
              <a:rPr kumimoji="0" lang="en-US" sz="1200" b="0" i="0" u="none" strike="noStrike" kern="0" cap="none" spc="0" normalizeH="0" baseline="0" noProof="0" dirty="0">
                <a:ln>
                  <a:noFill/>
                </a:ln>
                <a:solidFill>
                  <a:prstClr val="black"/>
                </a:solidFill>
                <a:effectLst/>
                <a:uLnTx/>
                <a:uFillTx/>
                <a:latin typeface="Segoe UI"/>
                <a:ea typeface="+mn-ea"/>
                <a:cs typeface="+mn-cs"/>
              </a:rPr>
            </a:br>
            <a:r>
              <a:rPr kumimoji="0" lang="en-US" sz="1200" b="0" i="0" u="none" strike="noStrike" kern="0" cap="none" spc="0" normalizeH="0" baseline="0" noProof="0" dirty="0">
                <a:ln>
                  <a:noFill/>
                </a:ln>
                <a:solidFill>
                  <a:prstClr val="black"/>
                </a:solidFill>
                <a:effectLst/>
                <a:uLnTx/>
                <a:uFillTx/>
                <a:latin typeface="Segoe UI"/>
                <a:ea typeface="+mn-ea"/>
                <a:cs typeface="+mn-cs"/>
              </a:rPr>
              <a:t>OS-level access</a:t>
            </a:r>
            <a:endParaRPr kumimoji="0" lang="en-US" sz="1200" b="0" i="0" u="none" strike="noStrike" kern="0" cap="none" spc="0" normalizeH="0" baseline="0" noProof="0" dirty="0">
              <a:ln>
                <a:noFill/>
              </a:ln>
              <a:solidFill>
                <a:prstClr val="black"/>
              </a:solidFill>
              <a:effectLst/>
              <a:uLnTx/>
              <a:uFillTx/>
              <a:latin typeface="Segoe UI"/>
              <a:ea typeface="+mn-ea"/>
              <a:cs typeface="Segoe UI Semibold"/>
            </a:endParaRPr>
          </a:p>
        </p:txBody>
      </p:sp>
      <p:pic>
        <p:nvPicPr>
          <p:cNvPr id="20" name="Graphic 19" descr="SQL Managed Instance icon">
            <a:extLst>
              <a:ext uri="{FF2B5EF4-FFF2-40B4-BE49-F238E27FC236}">
                <a16:creationId xmlns:a16="http://schemas.microsoft.com/office/drawing/2014/main" id="{75D1114F-29C2-4DBA-91E1-4614104C1F0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623525" y="1920557"/>
            <a:ext cx="1031763" cy="1031763"/>
          </a:xfrm>
          <a:prstGeom prst="rect">
            <a:avLst/>
          </a:prstGeom>
        </p:spPr>
      </p:pic>
      <p:sp>
        <p:nvSpPr>
          <p:cNvPr id="16" name="Rectangle 15">
            <a:extLst>
              <a:ext uri="{FF2B5EF4-FFF2-40B4-BE49-F238E27FC236}">
                <a16:creationId xmlns:a16="http://schemas.microsoft.com/office/drawing/2014/main" id="{B1EC080E-2F89-4608-9152-878A553272F7}"/>
              </a:ext>
            </a:extLst>
          </p:cNvPr>
          <p:cNvSpPr/>
          <p:nvPr/>
        </p:nvSpPr>
        <p:spPr>
          <a:xfrm>
            <a:off x="3988903" y="2985057"/>
            <a:ext cx="2155435" cy="501676"/>
          </a:xfrm>
          <a:prstGeom prst="rect">
            <a:avLst/>
          </a:prstGeom>
        </p:spPr>
        <p:txBody>
          <a:bodyPr wrap="square" lIns="91440">
            <a:spAutoFit/>
          </a:bodyPr>
          <a:lstStyle/>
          <a:p>
            <a:pPr algn="ctr" defTabSz="914080" fontAlgn="base">
              <a:lnSpc>
                <a:spcPct val="95000"/>
              </a:lnSpc>
              <a:spcBef>
                <a:spcPct val="0"/>
              </a:spcBef>
              <a:spcAft>
                <a:spcPct val="0"/>
              </a:spcAft>
              <a:defRPr/>
            </a:pPr>
            <a:r>
              <a:rPr lang="en-US" sz="1400" b="1" kern="0" dirty="0">
                <a:solidFill>
                  <a:srgbClr val="0078D7"/>
                </a:solidFill>
                <a:latin typeface="Segoe UI Semibold" panose="020B0502040204020203" pitchFamily="34" charset="0"/>
                <a:cs typeface="Segoe UI Semibold" panose="020B0502040204020203" pitchFamily="34" charset="0"/>
              </a:rPr>
              <a:t>Azure SQL </a:t>
            </a:r>
            <a:br>
              <a:rPr lang="en-US" sz="1400" b="1" kern="0" dirty="0">
                <a:solidFill>
                  <a:srgbClr val="0078D7"/>
                </a:solidFill>
                <a:latin typeface="Segoe UI Semibold" panose="020B0502040204020203" pitchFamily="34" charset="0"/>
                <a:cs typeface="Segoe UI Semibold" panose="020B0502040204020203" pitchFamily="34" charset="0"/>
              </a:rPr>
            </a:br>
            <a:r>
              <a:rPr lang="en-US" sz="1400" b="1" kern="0" dirty="0">
                <a:solidFill>
                  <a:srgbClr val="0078D7"/>
                </a:solidFill>
                <a:latin typeface="Segoe UI Semibold" panose="020B0502040204020203" pitchFamily="34" charset="0"/>
                <a:cs typeface="Segoe UI Semibold" panose="020B0502040204020203" pitchFamily="34" charset="0"/>
              </a:rPr>
              <a:t>Managed Instance</a:t>
            </a:r>
          </a:p>
        </p:txBody>
      </p:sp>
      <p:sp>
        <p:nvSpPr>
          <p:cNvPr id="17" name="Text Placeholder 8">
            <a:extLst>
              <a:ext uri="{FF2B5EF4-FFF2-40B4-BE49-F238E27FC236}">
                <a16:creationId xmlns:a16="http://schemas.microsoft.com/office/drawing/2014/main" id="{8B5FF250-58F1-4AD1-A6A6-B1F17C999338}"/>
              </a:ext>
            </a:extLst>
          </p:cNvPr>
          <p:cNvSpPr txBox="1">
            <a:spLocks/>
          </p:cNvSpPr>
          <p:nvPr/>
        </p:nvSpPr>
        <p:spPr>
          <a:xfrm>
            <a:off x="3864578" y="3540786"/>
            <a:ext cx="2279760" cy="461665"/>
          </a:xfrm>
          <a:prstGeom prst="rect">
            <a:avLst/>
          </a:prstGeom>
        </p:spPr>
        <p:txBody>
          <a:bodyPr vert="horz" wrap="square" lIns="91440" tIns="45720" rIns="91440" bIns="4572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77">
              <a:spcBef>
                <a:spcPts val="0"/>
              </a:spcBef>
              <a:spcAft>
                <a:spcPts val="800"/>
              </a:spcAft>
              <a:buSzTx/>
              <a:buNone/>
              <a:defRPr/>
            </a:pPr>
            <a:r>
              <a:rPr lang="en-US" sz="1200" kern="0" dirty="0">
                <a:solidFill>
                  <a:prstClr val="black"/>
                </a:solidFill>
                <a:latin typeface="Segoe UI"/>
                <a:cs typeface="+mn-cs"/>
              </a:rPr>
              <a:t>Best for modernizing</a:t>
            </a:r>
            <a:br>
              <a:rPr lang="en-US" sz="1200" kern="0" dirty="0">
                <a:solidFill>
                  <a:prstClr val="black"/>
                </a:solidFill>
                <a:latin typeface="Segoe UI"/>
                <a:cs typeface="+mn-cs"/>
              </a:rPr>
            </a:br>
            <a:r>
              <a:rPr lang="en-US" sz="1200" kern="0" dirty="0">
                <a:solidFill>
                  <a:prstClr val="black"/>
                </a:solidFill>
                <a:latin typeface="Segoe UI"/>
                <a:cs typeface="+mn-cs"/>
              </a:rPr>
              <a:t>existing apps</a:t>
            </a:r>
          </a:p>
        </p:txBody>
      </p:sp>
      <p:pic>
        <p:nvPicPr>
          <p:cNvPr id="47" name="Graphic 46" descr="SQL Database icon">
            <a:extLst>
              <a:ext uri="{FF2B5EF4-FFF2-40B4-BE49-F238E27FC236}">
                <a16:creationId xmlns:a16="http://schemas.microsoft.com/office/drawing/2014/main" id="{F123A4A5-E267-425E-AEBA-BC8DBE079DF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028583" y="1874782"/>
            <a:ext cx="1077538" cy="1077538"/>
          </a:xfrm>
          <a:prstGeom prst="rect">
            <a:avLst/>
          </a:prstGeom>
        </p:spPr>
      </p:pic>
      <p:sp>
        <p:nvSpPr>
          <p:cNvPr id="34" name="Rectangle 33">
            <a:extLst>
              <a:ext uri="{FF2B5EF4-FFF2-40B4-BE49-F238E27FC236}">
                <a16:creationId xmlns:a16="http://schemas.microsoft.com/office/drawing/2014/main" id="{DBE09068-1C5D-43CD-90BA-B08F8556FFE0}"/>
              </a:ext>
            </a:extLst>
          </p:cNvPr>
          <p:cNvSpPr/>
          <p:nvPr/>
        </p:nvSpPr>
        <p:spPr>
          <a:xfrm>
            <a:off x="6603271" y="2985057"/>
            <a:ext cx="1936444" cy="297004"/>
          </a:xfrm>
          <a:prstGeom prst="rect">
            <a:avLst/>
          </a:prstGeom>
        </p:spPr>
        <p:txBody>
          <a:bodyPr wrap="square" lIns="91440">
            <a:spAutoFit/>
          </a:bodyPr>
          <a:lstStyle/>
          <a:p>
            <a:pPr algn="ctr" defTabSz="914080" fontAlgn="base">
              <a:lnSpc>
                <a:spcPct val="95000"/>
              </a:lnSpc>
              <a:spcBef>
                <a:spcPct val="0"/>
              </a:spcBef>
              <a:spcAft>
                <a:spcPct val="0"/>
              </a:spcAft>
              <a:defRPr/>
            </a:pPr>
            <a:r>
              <a:rPr lang="en-US" sz="1400" b="1" kern="0" dirty="0">
                <a:solidFill>
                  <a:srgbClr val="0078D7"/>
                </a:solidFill>
                <a:latin typeface="Segoe UI Semibold" panose="020B0502040204020203" pitchFamily="34" charset="0"/>
                <a:cs typeface="Segoe UI Semibold" panose="020B0502040204020203" pitchFamily="34" charset="0"/>
              </a:rPr>
              <a:t>Azure SQL Database</a:t>
            </a:r>
          </a:p>
        </p:txBody>
      </p:sp>
      <p:sp>
        <p:nvSpPr>
          <p:cNvPr id="39" name="Text Placeholder 8">
            <a:extLst>
              <a:ext uri="{FF2B5EF4-FFF2-40B4-BE49-F238E27FC236}">
                <a16:creationId xmlns:a16="http://schemas.microsoft.com/office/drawing/2014/main" id="{999A2B34-D717-4000-9873-3189A43F91B6}"/>
              </a:ext>
            </a:extLst>
          </p:cNvPr>
          <p:cNvSpPr txBox="1">
            <a:spLocks/>
          </p:cNvSpPr>
          <p:nvPr/>
        </p:nvSpPr>
        <p:spPr>
          <a:xfrm>
            <a:off x="6566230" y="3540786"/>
            <a:ext cx="2002244" cy="461665"/>
          </a:xfrm>
          <a:prstGeom prst="rect">
            <a:avLst/>
          </a:prstGeom>
        </p:spPr>
        <p:txBody>
          <a:bodyPr vert="horz" wrap="square" lIns="91440" tIns="45720" rIns="91440" bIns="4572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defTabSz="914377">
              <a:spcBef>
                <a:spcPts val="0"/>
              </a:spcBef>
              <a:spcAft>
                <a:spcPts val="800"/>
              </a:spcAft>
              <a:buSzTx/>
              <a:buNone/>
              <a:defRPr/>
            </a:pPr>
            <a:r>
              <a:rPr lang="en-US" sz="1200" kern="0" dirty="0">
                <a:solidFill>
                  <a:prstClr val="black"/>
                </a:solidFill>
                <a:latin typeface="Segoe UI"/>
                <a:cs typeface="+mn-cs"/>
              </a:rPr>
              <a:t>Best for supporting modern cloud apps</a:t>
            </a:r>
          </a:p>
        </p:txBody>
      </p:sp>
      <p:pic>
        <p:nvPicPr>
          <p:cNvPr id="3" name="Picture 2" descr="SQL Edge icon">
            <a:extLst>
              <a:ext uri="{FF2B5EF4-FFF2-40B4-BE49-F238E27FC236}">
                <a16:creationId xmlns:a16="http://schemas.microsoft.com/office/drawing/2014/main" id="{6D2C7A7C-C82C-4F62-9DC6-1342B83836E0}"/>
              </a:ext>
            </a:extLst>
          </p:cNvPr>
          <p:cNvPicPr>
            <a:picLocks noChangeAspect="1"/>
          </p:cNvPicPr>
          <p:nvPr/>
        </p:nvPicPr>
        <p:blipFill>
          <a:blip r:embed="rId9"/>
          <a:stretch>
            <a:fillRect/>
          </a:stretch>
        </p:blipFill>
        <p:spPr>
          <a:xfrm>
            <a:off x="9695011" y="1872031"/>
            <a:ext cx="1193388" cy="1083284"/>
          </a:xfrm>
          <a:prstGeom prst="rect">
            <a:avLst/>
          </a:prstGeom>
        </p:spPr>
      </p:pic>
      <p:sp>
        <p:nvSpPr>
          <p:cNvPr id="5" name="Rectangle 4">
            <a:extLst>
              <a:ext uri="{FF2B5EF4-FFF2-40B4-BE49-F238E27FC236}">
                <a16:creationId xmlns:a16="http://schemas.microsoft.com/office/drawing/2014/main" id="{C1608DF5-91DF-4C70-9987-E53052C03B18}"/>
              </a:ext>
            </a:extLst>
          </p:cNvPr>
          <p:cNvSpPr/>
          <p:nvPr/>
        </p:nvSpPr>
        <p:spPr>
          <a:xfrm>
            <a:off x="9429698" y="2985057"/>
            <a:ext cx="1724014" cy="297004"/>
          </a:xfrm>
          <a:prstGeom prst="rect">
            <a:avLst/>
          </a:prstGeom>
        </p:spPr>
        <p:txBody>
          <a:bodyPr wrap="square" lIns="91440">
            <a:spAutoFit/>
          </a:bodyPr>
          <a:lstStyle/>
          <a:p>
            <a:pPr marR="0" lvl="0" indent="0" algn="ctr" defTabSz="914080" fontAlgn="base">
              <a:lnSpc>
                <a:spcPct val="95000"/>
              </a:lnSpc>
              <a:spcBef>
                <a:spcPct val="0"/>
              </a:spcBef>
              <a:spcAft>
                <a:spcPct val="0"/>
              </a:spcAft>
              <a:buClrTx/>
              <a:buSzTx/>
              <a:buFontTx/>
              <a:buNone/>
              <a:tabLst/>
              <a:defRPr/>
            </a:pPr>
            <a:r>
              <a:rPr lang="en-US" sz="1400" b="1" kern="0" dirty="0">
                <a:solidFill>
                  <a:srgbClr val="0078D7"/>
                </a:solidFill>
                <a:latin typeface="Segoe UI Semibold" panose="020B0502040204020203" pitchFamily="34" charset="0"/>
                <a:cs typeface="Segoe UI Semibold" panose="020B0502040204020203" pitchFamily="34" charset="0"/>
              </a:rPr>
              <a:t>Azure SQL Edge</a:t>
            </a:r>
          </a:p>
        </p:txBody>
      </p:sp>
      <p:sp>
        <p:nvSpPr>
          <p:cNvPr id="6" name="Text Placeholder 8">
            <a:extLst>
              <a:ext uri="{FF2B5EF4-FFF2-40B4-BE49-F238E27FC236}">
                <a16:creationId xmlns:a16="http://schemas.microsoft.com/office/drawing/2014/main" id="{7F8D7353-EF3A-4762-B024-DF0CCEDB1D43}"/>
              </a:ext>
            </a:extLst>
          </p:cNvPr>
          <p:cNvSpPr txBox="1">
            <a:spLocks/>
          </p:cNvSpPr>
          <p:nvPr/>
        </p:nvSpPr>
        <p:spPr>
          <a:xfrm>
            <a:off x="9290583" y="3540786"/>
            <a:ext cx="2002244" cy="461665"/>
          </a:xfrm>
          <a:prstGeom prst="rect">
            <a:avLst/>
          </a:prstGeom>
        </p:spPr>
        <p:txBody>
          <a:bodyPr vert="horz" wrap="square" lIns="91440" tIns="45720" rIns="91440" bIns="4572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77">
              <a:spcBef>
                <a:spcPts val="0"/>
              </a:spcBef>
              <a:spcAft>
                <a:spcPts val="800"/>
              </a:spcAft>
              <a:buSzTx/>
              <a:buNone/>
              <a:defRPr/>
            </a:pPr>
            <a:r>
              <a:rPr lang="en-US" sz="1200" kern="0" dirty="0">
                <a:solidFill>
                  <a:prstClr val="black"/>
                </a:solidFill>
                <a:latin typeface="Segoe UI"/>
                <a:cs typeface="+mn-cs"/>
              </a:rPr>
              <a:t>Best for extending apps </a:t>
            </a:r>
            <a:br>
              <a:rPr lang="en-US" sz="1200" kern="0" dirty="0">
                <a:solidFill>
                  <a:prstClr val="black"/>
                </a:solidFill>
                <a:latin typeface="Segoe UI"/>
                <a:cs typeface="+mn-cs"/>
              </a:rPr>
            </a:br>
            <a:r>
              <a:rPr lang="en-US" sz="1200" kern="0" dirty="0">
                <a:solidFill>
                  <a:prstClr val="black"/>
                </a:solidFill>
                <a:latin typeface="Segoe UI"/>
                <a:cs typeface="+mn-cs"/>
              </a:rPr>
              <a:t>to IoT edge</a:t>
            </a:r>
          </a:p>
        </p:txBody>
      </p:sp>
      <p:sp>
        <p:nvSpPr>
          <p:cNvPr id="42" name="Rounded Rectangle 41">
            <a:extLst>
              <a:ext uri="{FF2B5EF4-FFF2-40B4-BE49-F238E27FC236}">
                <a16:creationId xmlns:a16="http://schemas.microsoft.com/office/drawing/2014/main" id="{4E2FC658-429C-47B2-BABF-EBB280DEE09D}"/>
              </a:ext>
            </a:extLst>
          </p:cNvPr>
          <p:cNvSpPr/>
          <p:nvPr/>
        </p:nvSpPr>
        <p:spPr bwMode="auto">
          <a:xfrm>
            <a:off x="584200" y="4416159"/>
            <a:ext cx="3025388" cy="342092"/>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Infrastructure-as-a-Service</a:t>
            </a:r>
          </a:p>
        </p:txBody>
      </p:sp>
      <p:sp>
        <p:nvSpPr>
          <p:cNvPr id="18" name="Rounded Rectangle 17">
            <a:extLst>
              <a:ext uri="{FF2B5EF4-FFF2-40B4-BE49-F238E27FC236}">
                <a16:creationId xmlns:a16="http://schemas.microsoft.com/office/drawing/2014/main" id="{22D955C9-7ABE-44A4-B7A6-A5F098087164}"/>
              </a:ext>
            </a:extLst>
          </p:cNvPr>
          <p:cNvSpPr/>
          <p:nvPr/>
        </p:nvSpPr>
        <p:spPr bwMode="auto">
          <a:xfrm>
            <a:off x="3839946" y="4416159"/>
            <a:ext cx="4902839" cy="342092"/>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Platform-as-a-Service </a:t>
            </a:r>
          </a:p>
        </p:txBody>
      </p:sp>
      <p:sp>
        <p:nvSpPr>
          <p:cNvPr id="7" name="Rounded Rectangle 6">
            <a:extLst>
              <a:ext uri="{FF2B5EF4-FFF2-40B4-BE49-F238E27FC236}">
                <a16:creationId xmlns:a16="http://schemas.microsoft.com/office/drawing/2014/main" id="{06AE58F9-C619-494D-AEAD-D339C2647252}"/>
              </a:ext>
            </a:extLst>
          </p:cNvPr>
          <p:cNvSpPr/>
          <p:nvPr/>
        </p:nvSpPr>
        <p:spPr bwMode="auto">
          <a:xfrm>
            <a:off x="8957693" y="4416159"/>
            <a:ext cx="2668024" cy="342092"/>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Edge Computing</a:t>
            </a:r>
          </a:p>
        </p:txBody>
      </p:sp>
      <p:pic>
        <p:nvPicPr>
          <p:cNvPr id="11" name="Graphic 10" descr="Azure Arc icon">
            <a:extLst>
              <a:ext uri="{FF2B5EF4-FFF2-40B4-BE49-F238E27FC236}">
                <a16:creationId xmlns:a16="http://schemas.microsoft.com/office/drawing/2014/main" id="{882033D6-0E1F-48F5-84CE-19F0D816A27C}"/>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636391" y="1794890"/>
            <a:ext cx="364326" cy="364326"/>
          </a:xfrm>
          <a:prstGeom prst="rect">
            <a:avLst/>
          </a:prstGeom>
        </p:spPr>
      </p:pic>
      <p:pic>
        <p:nvPicPr>
          <p:cNvPr id="13" name="Graphic 12" descr="Azure Arc icon">
            <a:extLst>
              <a:ext uri="{FF2B5EF4-FFF2-40B4-BE49-F238E27FC236}">
                <a16:creationId xmlns:a16="http://schemas.microsoft.com/office/drawing/2014/main" id="{04C1FEDC-748E-4D41-B108-C7ED839DAF96}"/>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57530" y="1784732"/>
            <a:ext cx="364326" cy="364326"/>
          </a:xfrm>
          <a:prstGeom prst="rect">
            <a:avLst/>
          </a:prstGeom>
        </p:spPr>
      </p:pic>
      <p:grpSp>
        <p:nvGrpSpPr>
          <p:cNvPr id="22" name="Group 21">
            <a:extLst>
              <a:ext uri="{FF2B5EF4-FFF2-40B4-BE49-F238E27FC236}">
                <a16:creationId xmlns:a16="http://schemas.microsoft.com/office/drawing/2014/main" id="{15E4A5D6-272E-FE53-ADEC-1B7A375552A9}"/>
              </a:ext>
            </a:extLst>
          </p:cNvPr>
          <p:cNvGrpSpPr/>
          <p:nvPr/>
        </p:nvGrpSpPr>
        <p:grpSpPr>
          <a:xfrm>
            <a:off x="3573962" y="5264767"/>
            <a:ext cx="5044076" cy="562755"/>
            <a:chOff x="1556049" y="5708740"/>
            <a:chExt cx="5044076" cy="562755"/>
          </a:xfrm>
        </p:grpSpPr>
        <p:sp>
          <p:nvSpPr>
            <p:cNvPr id="8" name="Rectangle 7">
              <a:extLst>
                <a:ext uri="{FF2B5EF4-FFF2-40B4-BE49-F238E27FC236}">
                  <a16:creationId xmlns:a16="http://schemas.microsoft.com/office/drawing/2014/main" id="{E34571F7-2E63-40EF-AE5B-8D40B6D88978}"/>
                </a:ext>
              </a:extLst>
            </p:cNvPr>
            <p:cNvSpPr/>
            <p:nvPr/>
          </p:nvSpPr>
          <p:spPr>
            <a:xfrm>
              <a:off x="2141539" y="5780027"/>
              <a:ext cx="3113495" cy="297004"/>
            </a:xfrm>
            <a:prstGeom prst="rect">
              <a:avLst/>
            </a:prstGeom>
          </p:spPr>
          <p:txBody>
            <a:bodyPr wrap="square" lIns="91440">
              <a:spAutoFit/>
            </a:bodyPr>
            <a:lstStyle/>
            <a:p>
              <a:pPr marL="0" marR="0" lvl="0" indent="0" algn="l" defTabSz="914080" rtl="0" eaLnBrk="1" fontAlgn="base" latinLnBrk="0" hangingPunct="1">
                <a:lnSpc>
                  <a:spcPct val="95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78D7"/>
                  </a:solidFill>
                  <a:effectLst/>
                  <a:uLnTx/>
                  <a:uFillTx/>
                  <a:latin typeface="Segoe UI"/>
                  <a:ea typeface="+mn-ea"/>
                  <a:cs typeface="Segoe UI Semibold" panose="020B0502040204020203" pitchFamily="34" charset="0"/>
                </a:rPr>
                <a:t>Azure SQL enabled by Azure Arc</a:t>
              </a:r>
              <a:endParaRPr kumimoji="0" lang="en-US" sz="1600" b="1" i="0" u="none" strike="noStrike" kern="0" cap="none" spc="0" normalizeH="0" baseline="0" noProof="0" dirty="0">
                <a:ln>
                  <a:noFill/>
                </a:ln>
                <a:solidFill>
                  <a:srgbClr val="0078D7"/>
                </a:solidFill>
                <a:effectLst/>
                <a:uLnTx/>
                <a:uFillTx/>
                <a:latin typeface="Segoe UI"/>
                <a:ea typeface="+mn-ea"/>
                <a:cs typeface="Segoe UI Semibold" panose="020B0502040204020203" pitchFamily="34" charset="0"/>
              </a:endParaRPr>
            </a:p>
          </p:txBody>
        </p:sp>
        <p:sp>
          <p:nvSpPr>
            <p:cNvPr id="9" name="Text Placeholder 8">
              <a:extLst>
                <a:ext uri="{FF2B5EF4-FFF2-40B4-BE49-F238E27FC236}">
                  <a16:creationId xmlns:a16="http://schemas.microsoft.com/office/drawing/2014/main" id="{B39BEAF0-D41A-4021-B6B5-9A31B4D79879}"/>
                </a:ext>
              </a:extLst>
            </p:cNvPr>
            <p:cNvSpPr txBox="1">
              <a:spLocks/>
            </p:cNvSpPr>
            <p:nvPr/>
          </p:nvSpPr>
          <p:spPr>
            <a:xfrm>
              <a:off x="2141539" y="5994496"/>
              <a:ext cx="4458586" cy="276999"/>
            </a:xfrm>
            <a:prstGeom prst="rect">
              <a:avLst/>
            </a:prstGeom>
          </p:spPr>
          <p:txBody>
            <a:bodyPr vert="horz" wrap="square" lIns="91440" tIns="45720" rIns="91440" bIns="4572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800"/>
                </a:spcAft>
                <a:buClrTx/>
                <a:buSzTx/>
                <a:buFont typeface="Wingdings" panose="05000000000000000000" pitchFamily="2" charset="2"/>
                <a:buNone/>
                <a:tabLst/>
                <a:defRPr/>
              </a:pPr>
              <a:r>
                <a:rPr kumimoji="0" lang="en-US" sz="1200" b="0" i="0" u="none" strike="noStrike" kern="0" cap="none" spc="0" normalizeH="0" baseline="0" noProof="0" dirty="0">
                  <a:ln>
                    <a:noFill/>
                  </a:ln>
                  <a:solidFill>
                    <a:prstClr val="black"/>
                  </a:solidFill>
                  <a:effectLst/>
                  <a:uLnTx/>
                  <a:uFillTx/>
                  <a:latin typeface="Segoe UI"/>
                  <a:ea typeface="+mn-ea"/>
                  <a:cs typeface="Segoe UI Semilight" panose="020B0402040204020203" pitchFamily="34" charset="0"/>
                </a:rPr>
                <a:t>Run Azure SQL on premises and in multi-cloud environments</a:t>
              </a:r>
              <a:endParaRPr kumimoji="0" lang="en-US" sz="1200" b="0" i="0" u="none" strike="sngStrike" kern="0" cap="none" spc="0" normalizeH="0" baseline="0" noProof="0" dirty="0">
                <a:ln>
                  <a:noFill/>
                </a:ln>
                <a:solidFill>
                  <a:prstClr val="black"/>
                </a:solidFill>
                <a:effectLst/>
                <a:uLnTx/>
                <a:uFillTx/>
                <a:latin typeface="Segoe UI"/>
                <a:ea typeface="+mn-ea"/>
                <a:cs typeface="Segoe UI Semilight" panose="020B0402040204020203" pitchFamily="34" charset="0"/>
              </a:endParaRPr>
            </a:p>
          </p:txBody>
        </p:sp>
        <p:pic>
          <p:nvPicPr>
            <p:cNvPr id="14" name="Graphic 13" descr="Azure Arc icon">
              <a:extLst>
                <a:ext uri="{FF2B5EF4-FFF2-40B4-BE49-F238E27FC236}">
                  <a16:creationId xmlns:a16="http://schemas.microsoft.com/office/drawing/2014/main" id="{D37A9CFD-9A68-49CD-B351-1A55B62FCE17}"/>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556049" y="5708740"/>
              <a:ext cx="513625" cy="513625"/>
            </a:xfrm>
            <a:prstGeom prst="rect">
              <a:avLst/>
            </a:prstGeom>
          </p:spPr>
        </p:pic>
      </p:grpSp>
      <p:sp>
        <p:nvSpPr>
          <p:cNvPr id="15" name="Title 14">
            <a:extLst>
              <a:ext uri="{FF2B5EF4-FFF2-40B4-BE49-F238E27FC236}">
                <a16:creationId xmlns:a16="http://schemas.microsoft.com/office/drawing/2014/main" id="{E9EB76D3-3245-B0FD-1B08-4607743AA508}"/>
              </a:ext>
            </a:extLst>
          </p:cNvPr>
          <p:cNvSpPr>
            <a:spLocks noGrp="1"/>
          </p:cNvSpPr>
          <p:nvPr>
            <p:ph type="title"/>
          </p:nvPr>
        </p:nvSpPr>
        <p:spPr/>
        <p:txBody>
          <a:bodyPr/>
          <a:lstStyle/>
          <a:p>
            <a:r>
              <a:rPr lang="en-US" dirty="0">
                <a:solidFill>
                  <a:schemeClr val="tx1"/>
                </a:solidFill>
              </a:rPr>
              <a:t>Azure SQL</a:t>
            </a:r>
            <a:br>
              <a:rPr lang="en-US" dirty="0">
                <a:solidFill>
                  <a:schemeClr val="tx1"/>
                </a:solidFill>
              </a:rPr>
            </a:br>
            <a:r>
              <a:rPr kumimoji="0" lang="en-US" sz="2000" u="none" strike="noStrike" kern="1200" cap="none" spc="0" normalizeH="0" baseline="0" noProof="0" dirty="0">
                <a:ln w="3175">
                  <a:noFill/>
                </a:ln>
                <a:solidFill>
                  <a:schemeClr val="tx1"/>
                </a:solidFill>
                <a:effectLst/>
                <a:uLnTx/>
                <a:uFillTx/>
                <a:latin typeface="Segoe UI" panose="020B0502040204020203" pitchFamily="34" charset="0"/>
              </a:rPr>
              <a:t>The family of SQL cloud to edge databases</a:t>
            </a:r>
            <a:br>
              <a:rPr kumimoji="0" lang="en-US" sz="2400" b="0" i="0" u="none" strike="noStrike" kern="1200" cap="none" spc="0" normalizeH="0" baseline="0" noProof="0" dirty="0">
                <a:ln>
                  <a:noFill/>
                </a:ln>
                <a:solidFill>
                  <a:srgbClr val="0078D4"/>
                </a:solidFill>
                <a:effectLst/>
                <a:uLnTx/>
                <a:uFillTx/>
                <a:latin typeface="Segoe UI"/>
                <a:ea typeface="+mn-ea"/>
                <a:cs typeface="Segoe UI Semibold"/>
              </a:rPr>
            </a:br>
            <a:endParaRPr lang="en-NL" dirty="0"/>
          </a:p>
        </p:txBody>
      </p:sp>
    </p:spTree>
    <p:extLst>
      <p:ext uri="{BB962C8B-B14F-4D97-AF65-F5344CB8AC3E}">
        <p14:creationId xmlns:p14="http://schemas.microsoft.com/office/powerpoint/2010/main" val="196194538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a:extLst>
              <a:ext uri="{FF2B5EF4-FFF2-40B4-BE49-F238E27FC236}">
                <a16:creationId xmlns:a16="http://schemas.microsoft.com/office/drawing/2014/main" id="{36F425B3-0EFD-3646-A903-9CBDCCC60AA3}"/>
              </a:ext>
              <a:ext uri="{C183D7F6-B498-43B3-948B-1728B52AA6E4}">
                <adec:decorative xmlns:adec="http://schemas.microsoft.com/office/drawing/2017/decorative" val="1"/>
              </a:ext>
            </a:extLst>
          </p:cNvPr>
          <p:cNvSpPr/>
          <p:nvPr/>
        </p:nvSpPr>
        <p:spPr>
          <a:xfrm>
            <a:off x="3405116" y="1919399"/>
            <a:ext cx="2572824" cy="1061902"/>
          </a:xfrm>
          <a:prstGeom prst="roundRect">
            <a:avLst>
              <a:gd name="adj" fmla="val 1142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9" name="Rounded Rectangle 58">
            <a:extLst>
              <a:ext uri="{FF2B5EF4-FFF2-40B4-BE49-F238E27FC236}">
                <a16:creationId xmlns:a16="http://schemas.microsoft.com/office/drawing/2014/main" id="{68216FA4-EB2F-0D41-BA15-B739EAB7105C}"/>
              </a:ext>
              <a:ext uri="{C183D7F6-B498-43B3-948B-1728B52AA6E4}">
                <adec:decorative xmlns:adec="http://schemas.microsoft.com/office/drawing/2017/decorative" val="1"/>
              </a:ext>
            </a:extLst>
          </p:cNvPr>
          <p:cNvSpPr/>
          <p:nvPr/>
        </p:nvSpPr>
        <p:spPr>
          <a:xfrm>
            <a:off x="3405116" y="2722508"/>
            <a:ext cx="2572824" cy="2622431"/>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1" name="Rounded Rectangle 60">
            <a:extLst>
              <a:ext uri="{FF2B5EF4-FFF2-40B4-BE49-F238E27FC236}">
                <a16:creationId xmlns:a16="http://schemas.microsoft.com/office/drawing/2014/main" id="{8B4A1625-40D2-F04E-BD22-962DDAE3347A}"/>
              </a:ext>
              <a:ext uri="{C183D7F6-B498-43B3-948B-1728B52AA6E4}">
                <adec:decorative xmlns:adec="http://schemas.microsoft.com/office/drawing/2017/decorative" val="1"/>
              </a:ext>
            </a:extLst>
          </p:cNvPr>
          <p:cNvSpPr/>
          <p:nvPr/>
        </p:nvSpPr>
        <p:spPr>
          <a:xfrm>
            <a:off x="6227831" y="1919399"/>
            <a:ext cx="2572824" cy="1061902"/>
          </a:xfrm>
          <a:prstGeom prst="roundRect">
            <a:avLst>
              <a:gd name="adj" fmla="val 1142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8" name="Rounded Rectangle 67">
            <a:extLst>
              <a:ext uri="{FF2B5EF4-FFF2-40B4-BE49-F238E27FC236}">
                <a16:creationId xmlns:a16="http://schemas.microsoft.com/office/drawing/2014/main" id="{35A4C179-521D-6E4A-932D-875E8B51D720}"/>
              </a:ext>
              <a:ext uri="{C183D7F6-B498-43B3-948B-1728B52AA6E4}">
                <adec:decorative xmlns:adec="http://schemas.microsoft.com/office/drawing/2017/decorative" val="1"/>
              </a:ext>
            </a:extLst>
          </p:cNvPr>
          <p:cNvSpPr/>
          <p:nvPr/>
        </p:nvSpPr>
        <p:spPr>
          <a:xfrm>
            <a:off x="6227831" y="2722508"/>
            <a:ext cx="2572824" cy="2622431"/>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1" name="Rounded Rectangle 70">
            <a:extLst>
              <a:ext uri="{FF2B5EF4-FFF2-40B4-BE49-F238E27FC236}">
                <a16:creationId xmlns:a16="http://schemas.microsoft.com/office/drawing/2014/main" id="{5E02781E-D9D9-0842-8EA0-BBE5FDDEA2C3}"/>
              </a:ext>
              <a:ext uri="{C183D7F6-B498-43B3-948B-1728B52AA6E4}">
                <adec:decorative xmlns:adec="http://schemas.microsoft.com/office/drawing/2017/decorative" val="1"/>
              </a:ext>
            </a:extLst>
          </p:cNvPr>
          <p:cNvSpPr/>
          <p:nvPr/>
        </p:nvSpPr>
        <p:spPr>
          <a:xfrm>
            <a:off x="9050547" y="1919399"/>
            <a:ext cx="2572824" cy="1061902"/>
          </a:xfrm>
          <a:prstGeom prst="roundRect">
            <a:avLst>
              <a:gd name="adj" fmla="val 1142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3" name="Rounded Rectangle 72">
            <a:extLst>
              <a:ext uri="{FF2B5EF4-FFF2-40B4-BE49-F238E27FC236}">
                <a16:creationId xmlns:a16="http://schemas.microsoft.com/office/drawing/2014/main" id="{E0268F2E-5EC6-3144-8862-12E76C894819}"/>
              </a:ext>
              <a:ext uri="{C183D7F6-B498-43B3-948B-1728B52AA6E4}">
                <adec:decorative xmlns:adec="http://schemas.microsoft.com/office/drawing/2017/decorative" val="1"/>
              </a:ext>
            </a:extLst>
          </p:cNvPr>
          <p:cNvSpPr/>
          <p:nvPr/>
        </p:nvSpPr>
        <p:spPr>
          <a:xfrm>
            <a:off x="9050547" y="2722508"/>
            <a:ext cx="2572824" cy="2622431"/>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4" name="Rounded Rectangle 53">
            <a:extLst>
              <a:ext uri="{FF2B5EF4-FFF2-40B4-BE49-F238E27FC236}">
                <a16:creationId xmlns:a16="http://schemas.microsoft.com/office/drawing/2014/main" id="{2E5BFB1B-0C88-D044-B298-89A67B4DFDD8}"/>
              </a:ext>
              <a:ext uri="{C183D7F6-B498-43B3-948B-1728B52AA6E4}">
                <adec:decorative xmlns:adec="http://schemas.microsoft.com/office/drawing/2017/decorative" val="1"/>
              </a:ext>
            </a:extLst>
          </p:cNvPr>
          <p:cNvSpPr/>
          <p:nvPr/>
        </p:nvSpPr>
        <p:spPr>
          <a:xfrm>
            <a:off x="582401" y="1919399"/>
            <a:ext cx="2572824" cy="1061902"/>
          </a:xfrm>
          <a:prstGeom prst="roundRect">
            <a:avLst>
              <a:gd name="adj" fmla="val 1142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49" name="Rounded Rectangle 48">
            <a:extLst>
              <a:ext uri="{FF2B5EF4-FFF2-40B4-BE49-F238E27FC236}">
                <a16:creationId xmlns:a16="http://schemas.microsoft.com/office/drawing/2014/main" id="{3A8E1164-26C4-2B4E-A2A2-3CD0A519200C}"/>
              </a:ext>
              <a:ext uri="{C183D7F6-B498-43B3-948B-1728B52AA6E4}">
                <adec:decorative xmlns:adec="http://schemas.microsoft.com/office/drawing/2017/decorative" val="1"/>
              </a:ext>
            </a:extLst>
          </p:cNvPr>
          <p:cNvSpPr/>
          <p:nvPr/>
        </p:nvSpPr>
        <p:spPr>
          <a:xfrm>
            <a:off x="582401" y="2722508"/>
            <a:ext cx="2572824" cy="2622431"/>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75" name="Group 121">
            <a:extLst>
              <a:ext uri="{FF2B5EF4-FFF2-40B4-BE49-F238E27FC236}">
                <a16:creationId xmlns:a16="http://schemas.microsoft.com/office/drawing/2014/main" id="{25223623-FEDB-4A8F-97DE-825A1DE275B4}"/>
              </a:ext>
              <a:ext uri="{C183D7F6-B498-43B3-948B-1728B52AA6E4}">
                <adec:decorative xmlns:adec="http://schemas.microsoft.com/office/drawing/2017/decorative" val="1"/>
              </a:ext>
            </a:extLst>
          </p:cNvPr>
          <p:cNvGrpSpPr>
            <a:grpSpLocks noChangeAspect="1"/>
          </p:cNvGrpSpPr>
          <p:nvPr/>
        </p:nvGrpSpPr>
        <p:grpSpPr bwMode="auto">
          <a:xfrm>
            <a:off x="1575553" y="3228529"/>
            <a:ext cx="539555" cy="863293"/>
            <a:chOff x="6473" y="999"/>
            <a:chExt cx="195" cy="312"/>
          </a:xfrm>
        </p:grpSpPr>
        <p:sp>
          <p:nvSpPr>
            <p:cNvPr id="86" name="Rectangle 122">
              <a:extLst>
                <a:ext uri="{FF2B5EF4-FFF2-40B4-BE49-F238E27FC236}">
                  <a16:creationId xmlns:a16="http://schemas.microsoft.com/office/drawing/2014/main" id="{E961F5DE-8AC3-4B41-9AAA-3F28231191A5}"/>
                </a:ext>
              </a:extLst>
            </p:cNvPr>
            <p:cNvSpPr>
              <a:spLocks noChangeArrowheads="1"/>
            </p:cNvSpPr>
            <p:nvPr/>
          </p:nvSpPr>
          <p:spPr bwMode="auto">
            <a:xfrm>
              <a:off x="6629" y="1058"/>
              <a:ext cx="20" cy="11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7" name="Freeform 123">
              <a:extLst>
                <a:ext uri="{FF2B5EF4-FFF2-40B4-BE49-F238E27FC236}">
                  <a16:creationId xmlns:a16="http://schemas.microsoft.com/office/drawing/2014/main" id="{3B809979-0A59-43B9-B1A8-ADD26A88201E}"/>
                </a:ext>
              </a:extLst>
            </p:cNvPr>
            <p:cNvSpPr>
              <a:spLocks/>
            </p:cNvSpPr>
            <p:nvPr/>
          </p:nvSpPr>
          <p:spPr bwMode="auto">
            <a:xfrm>
              <a:off x="6610" y="999"/>
              <a:ext cx="58" cy="68"/>
            </a:xfrm>
            <a:custGeom>
              <a:avLst/>
              <a:gdLst>
                <a:gd name="T0" fmla="*/ 0 w 256"/>
                <a:gd name="T1" fmla="*/ 0 h 299"/>
                <a:gd name="T2" fmla="*/ 0 w 256"/>
                <a:gd name="T3" fmla="*/ 168 h 299"/>
                <a:gd name="T4" fmla="*/ 128 w 256"/>
                <a:gd name="T5" fmla="*/ 299 h 299"/>
                <a:gd name="T6" fmla="*/ 128 w 256"/>
                <a:gd name="T7" fmla="*/ 299 h 299"/>
                <a:gd name="T8" fmla="*/ 256 w 256"/>
                <a:gd name="T9" fmla="*/ 168 h 299"/>
                <a:gd name="T10" fmla="*/ 256 w 256"/>
                <a:gd name="T11" fmla="*/ 0 h 299"/>
                <a:gd name="T12" fmla="*/ 0 w 256"/>
                <a:gd name="T13" fmla="*/ 0 h 299"/>
              </a:gdLst>
              <a:ahLst/>
              <a:cxnLst>
                <a:cxn ang="0">
                  <a:pos x="T0" y="T1"/>
                </a:cxn>
                <a:cxn ang="0">
                  <a:pos x="T2" y="T3"/>
                </a:cxn>
                <a:cxn ang="0">
                  <a:pos x="T4" y="T5"/>
                </a:cxn>
                <a:cxn ang="0">
                  <a:pos x="T6" y="T7"/>
                </a:cxn>
                <a:cxn ang="0">
                  <a:pos x="T8" y="T9"/>
                </a:cxn>
                <a:cxn ang="0">
                  <a:pos x="T10" y="T11"/>
                </a:cxn>
                <a:cxn ang="0">
                  <a:pos x="T12" y="T13"/>
                </a:cxn>
              </a:cxnLst>
              <a:rect l="0" t="0" r="r" b="b"/>
              <a:pathLst>
                <a:path w="256" h="299">
                  <a:moveTo>
                    <a:pt x="0" y="0"/>
                  </a:moveTo>
                  <a:cubicBezTo>
                    <a:pt x="0" y="168"/>
                    <a:pt x="0" y="168"/>
                    <a:pt x="0" y="168"/>
                  </a:cubicBezTo>
                  <a:cubicBezTo>
                    <a:pt x="0" y="240"/>
                    <a:pt x="58" y="299"/>
                    <a:pt x="128" y="299"/>
                  </a:cubicBezTo>
                  <a:cubicBezTo>
                    <a:pt x="128" y="299"/>
                    <a:pt x="128" y="299"/>
                    <a:pt x="128" y="299"/>
                  </a:cubicBezTo>
                  <a:cubicBezTo>
                    <a:pt x="199" y="299"/>
                    <a:pt x="256" y="240"/>
                    <a:pt x="256" y="168"/>
                  </a:cubicBezTo>
                  <a:cubicBezTo>
                    <a:pt x="256" y="0"/>
                    <a:pt x="256" y="0"/>
                    <a:pt x="256" y="0"/>
                  </a:cubicBez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8" name="Freeform 124">
              <a:extLst>
                <a:ext uri="{FF2B5EF4-FFF2-40B4-BE49-F238E27FC236}">
                  <a16:creationId xmlns:a16="http://schemas.microsoft.com/office/drawing/2014/main" id="{202AF212-6CC2-4197-8FC1-AFC6A59F20B9}"/>
                </a:ext>
              </a:extLst>
            </p:cNvPr>
            <p:cNvSpPr>
              <a:spLocks/>
            </p:cNvSpPr>
            <p:nvPr/>
          </p:nvSpPr>
          <p:spPr bwMode="auto">
            <a:xfrm>
              <a:off x="6610" y="1165"/>
              <a:ext cx="58" cy="146"/>
            </a:xfrm>
            <a:custGeom>
              <a:avLst/>
              <a:gdLst>
                <a:gd name="T0" fmla="*/ 0 w 256"/>
                <a:gd name="T1" fmla="*/ 0 h 640"/>
                <a:gd name="T2" fmla="*/ 0 w 256"/>
                <a:gd name="T3" fmla="*/ 508 h 640"/>
                <a:gd name="T4" fmla="*/ 128 w 256"/>
                <a:gd name="T5" fmla="*/ 640 h 640"/>
                <a:gd name="T6" fmla="*/ 128 w 256"/>
                <a:gd name="T7" fmla="*/ 640 h 640"/>
                <a:gd name="T8" fmla="*/ 256 w 256"/>
                <a:gd name="T9" fmla="*/ 508 h 640"/>
                <a:gd name="T10" fmla="*/ 256 w 256"/>
                <a:gd name="T11" fmla="*/ 0 h 640"/>
                <a:gd name="T12" fmla="*/ 0 w 256"/>
                <a:gd name="T13" fmla="*/ 0 h 640"/>
              </a:gdLst>
              <a:ahLst/>
              <a:cxnLst>
                <a:cxn ang="0">
                  <a:pos x="T0" y="T1"/>
                </a:cxn>
                <a:cxn ang="0">
                  <a:pos x="T2" y="T3"/>
                </a:cxn>
                <a:cxn ang="0">
                  <a:pos x="T4" y="T5"/>
                </a:cxn>
                <a:cxn ang="0">
                  <a:pos x="T6" y="T7"/>
                </a:cxn>
                <a:cxn ang="0">
                  <a:pos x="T8" y="T9"/>
                </a:cxn>
                <a:cxn ang="0">
                  <a:pos x="T10" y="T11"/>
                </a:cxn>
                <a:cxn ang="0">
                  <a:pos x="T12" y="T13"/>
                </a:cxn>
              </a:cxnLst>
              <a:rect l="0" t="0" r="r" b="b"/>
              <a:pathLst>
                <a:path w="256" h="640">
                  <a:moveTo>
                    <a:pt x="0" y="0"/>
                  </a:moveTo>
                  <a:cubicBezTo>
                    <a:pt x="0" y="508"/>
                    <a:pt x="0" y="508"/>
                    <a:pt x="0" y="508"/>
                  </a:cubicBezTo>
                  <a:cubicBezTo>
                    <a:pt x="0" y="581"/>
                    <a:pt x="58" y="640"/>
                    <a:pt x="128" y="640"/>
                  </a:cubicBezTo>
                  <a:cubicBezTo>
                    <a:pt x="128" y="640"/>
                    <a:pt x="128" y="640"/>
                    <a:pt x="128" y="640"/>
                  </a:cubicBezTo>
                  <a:cubicBezTo>
                    <a:pt x="199" y="640"/>
                    <a:pt x="256" y="581"/>
                    <a:pt x="256" y="508"/>
                  </a:cubicBezTo>
                  <a:cubicBezTo>
                    <a:pt x="256" y="0"/>
                    <a:pt x="256" y="0"/>
                    <a:pt x="256" y="0"/>
                  </a:cubicBez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9" name="Rectangle 125">
              <a:extLst>
                <a:ext uri="{FF2B5EF4-FFF2-40B4-BE49-F238E27FC236}">
                  <a16:creationId xmlns:a16="http://schemas.microsoft.com/office/drawing/2014/main" id="{9C243F20-5C42-41B3-A5CE-E9CDCDCF638E}"/>
                </a:ext>
              </a:extLst>
            </p:cNvPr>
            <p:cNvSpPr>
              <a:spLocks noChangeArrowheads="1"/>
            </p:cNvSpPr>
            <p:nvPr/>
          </p:nvSpPr>
          <p:spPr bwMode="auto">
            <a:xfrm>
              <a:off x="6502" y="1062"/>
              <a:ext cx="39" cy="1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0" name="Freeform 126">
              <a:extLst>
                <a:ext uri="{FF2B5EF4-FFF2-40B4-BE49-F238E27FC236}">
                  <a16:creationId xmlns:a16="http://schemas.microsoft.com/office/drawing/2014/main" id="{426EC07A-FE8D-4151-A516-070539042AC2}"/>
                </a:ext>
              </a:extLst>
            </p:cNvPr>
            <p:cNvSpPr>
              <a:spLocks noEditPoints="1"/>
            </p:cNvSpPr>
            <p:nvPr/>
          </p:nvSpPr>
          <p:spPr bwMode="auto">
            <a:xfrm>
              <a:off x="6477" y="1233"/>
              <a:ext cx="89" cy="78"/>
            </a:xfrm>
            <a:custGeom>
              <a:avLst/>
              <a:gdLst>
                <a:gd name="T0" fmla="*/ 194 w 389"/>
                <a:gd name="T1" fmla="*/ 128 h 341"/>
                <a:gd name="T2" fmla="*/ 230 w 389"/>
                <a:gd name="T3" fmla="*/ 147 h 341"/>
                <a:gd name="T4" fmla="*/ 236 w 389"/>
                <a:gd name="T5" fmla="*/ 179 h 341"/>
                <a:gd name="T6" fmla="*/ 218 w 389"/>
                <a:gd name="T7" fmla="*/ 206 h 341"/>
                <a:gd name="T8" fmla="*/ 194 w 389"/>
                <a:gd name="T9" fmla="*/ 213 h 341"/>
                <a:gd name="T10" fmla="*/ 159 w 389"/>
                <a:gd name="T11" fmla="*/ 194 h 341"/>
                <a:gd name="T12" fmla="*/ 171 w 389"/>
                <a:gd name="T13" fmla="*/ 135 h 341"/>
                <a:gd name="T14" fmla="*/ 194 w 389"/>
                <a:gd name="T15" fmla="*/ 128 h 341"/>
                <a:gd name="T16" fmla="*/ 194 w 389"/>
                <a:gd name="T17" fmla="*/ 0 h 341"/>
                <a:gd name="T18" fmla="*/ 100 w 389"/>
                <a:gd name="T19" fmla="*/ 28 h 341"/>
                <a:gd name="T20" fmla="*/ 52 w 389"/>
                <a:gd name="T21" fmla="*/ 265 h 341"/>
                <a:gd name="T22" fmla="*/ 194 w 389"/>
                <a:gd name="T23" fmla="*/ 341 h 341"/>
                <a:gd name="T24" fmla="*/ 289 w 389"/>
                <a:gd name="T25" fmla="*/ 312 h 341"/>
                <a:gd name="T26" fmla="*/ 336 w 389"/>
                <a:gd name="T27" fmla="*/ 76 h 341"/>
                <a:gd name="T28" fmla="*/ 194 w 389"/>
                <a:gd name="T2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9" h="341">
                  <a:moveTo>
                    <a:pt x="194" y="128"/>
                  </a:moveTo>
                  <a:cubicBezTo>
                    <a:pt x="209" y="128"/>
                    <a:pt x="222" y="135"/>
                    <a:pt x="230" y="147"/>
                  </a:cubicBezTo>
                  <a:cubicBezTo>
                    <a:pt x="238" y="160"/>
                    <a:pt x="237" y="172"/>
                    <a:pt x="236" y="179"/>
                  </a:cubicBezTo>
                  <a:cubicBezTo>
                    <a:pt x="235" y="185"/>
                    <a:pt x="231" y="197"/>
                    <a:pt x="218" y="206"/>
                  </a:cubicBezTo>
                  <a:cubicBezTo>
                    <a:pt x="211" y="211"/>
                    <a:pt x="203" y="213"/>
                    <a:pt x="194" y="213"/>
                  </a:cubicBezTo>
                  <a:cubicBezTo>
                    <a:pt x="180" y="213"/>
                    <a:pt x="167" y="206"/>
                    <a:pt x="159" y="194"/>
                  </a:cubicBezTo>
                  <a:cubicBezTo>
                    <a:pt x="146" y="175"/>
                    <a:pt x="151" y="148"/>
                    <a:pt x="171" y="135"/>
                  </a:cubicBezTo>
                  <a:cubicBezTo>
                    <a:pt x="178" y="130"/>
                    <a:pt x="186" y="128"/>
                    <a:pt x="194" y="128"/>
                  </a:cubicBezTo>
                  <a:moveTo>
                    <a:pt x="194" y="0"/>
                  </a:moveTo>
                  <a:cubicBezTo>
                    <a:pt x="162" y="0"/>
                    <a:pt x="129" y="9"/>
                    <a:pt x="100" y="28"/>
                  </a:cubicBezTo>
                  <a:cubicBezTo>
                    <a:pt x="21" y="81"/>
                    <a:pt x="0" y="187"/>
                    <a:pt x="52" y="265"/>
                  </a:cubicBezTo>
                  <a:cubicBezTo>
                    <a:pt x="85" y="314"/>
                    <a:pt x="139" y="341"/>
                    <a:pt x="194" y="341"/>
                  </a:cubicBezTo>
                  <a:cubicBezTo>
                    <a:pt x="227" y="341"/>
                    <a:pt x="260" y="332"/>
                    <a:pt x="289" y="312"/>
                  </a:cubicBezTo>
                  <a:cubicBezTo>
                    <a:pt x="367" y="260"/>
                    <a:pt x="389" y="154"/>
                    <a:pt x="336" y="76"/>
                  </a:cubicBezTo>
                  <a:cubicBezTo>
                    <a:pt x="303" y="26"/>
                    <a:pt x="249" y="0"/>
                    <a:pt x="19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1" name="Freeform 127">
              <a:extLst>
                <a:ext uri="{FF2B5EF4-FFF2-40B4-BE49-F238E27FC236}">
                  <a16:creationId xmlns:a16="http://schemas.microsoft.com/office/drawing/2014/main" id="{3B4C5D9E-2F5E-4D53-BEDF-CB5070404CC2}"/>
                </a:ext>
              </a:extLst>
            </p:cNvPr>
            <p:cNvSpPr>
              <a:spLocks/>
            </p:cNvSpPr>
            <p:nvPr/>
          </p:nvSpPr>
          <p:spPr bwMode="auto">
            <a:xfrm>
              <a:off x="6473" y="999"/>
              <a:ext cx="98" cy="92"/>
            </a:xfrm>
            <a:custGeom>
              <a:avLst/>
              <a:gdLst>
                <a:gd name="T0" fmla="*/ 299 w 427"/>
                <a:gd name="T1" fmla="*/ 0 h 403"/>
                <a:gd name="T2" fmla="*/ 299 w 427"/>
                <a:gd name="T3" fmla="*/ 212 h 403"/>
                <a:gd name="T4" fmla="*/ 128 w 427"/>
                <a:gd name="T5" fmla="*/ 212 h 403"/>
                <a:gd name="T6" fmla="*/ 128 w 427"/>
                <a:gd name="T7" fmla="*/ 0 h 403"/>
                <a:gd name="T8" fmla="*/ 0 w 427"/>
                <a:gd name="T9" fmla="*/ 190 h 403"/>
                <a:gd name="T10" fmla="*/ 213 w 427"/>
                <a:gd name="T11" fmla="*/ 403 h 403"/>
                <a:gd name="T12" fmla="*/ 427 w 427"/>
                <a:gd name="T13" fmla="*/ 190 h 403"/>
                <a:gd name="T14" fmla="*/ 299 w 427"/>
                <a:gd name="T15" fmla="*/ 0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7" h="403">
                  <a:moveTo>
                    <a:pt x="299" y="0"/>
                  </a:moveTo>
                  <a:cubicBezTo>
                    <a:pt x="299" y="212"/>
                    <a:pt x="299" y="212"/>
                    <a:pt x="299" y="212"/>
                  </a:cubicBezTo>
                  <a:cubicBezTo>
                    <a:pt x="128" y="212"/>
                    <a:pt x="128" y="212"/>
                    <a:pt x="128" y="212"/>
                  </a:cubicBezTo>
                  <a:cubicBezTo>
                    <a:pt x="128" y="0"/>
                    <a:pt x="128" y="0"/>
                    <a:pt x="128" y="0"/>
                  </a:cubicBezTo>
                  <a:cubicBezTo>
                    <a:pt x="57" y="24"/>
                    <a:pt x="0" y="107"/>
                    <a:pt x="0" y="190"/>
                  </a:cubicBezTo>
                  <a:cubicBezTo>
                    <a:pt x="0" y="308"/>
                    <a:pt x="96" y="403"/>
                    <a:pt x="213" y="403"/>
                  </a:cubicBezTo>
                  <a:cubicBezTo>
                    <a:pt x="331" y="403"/>
                    <a:pt x="427" y="308"/>
                    <a:pt x="427" y="190"/>
                  </a:cubicBezTo>
                  <a:cubicBezTo>
                    <a:pt x="427" y="107"/>
                    <a:pt x="373" y="27"/>
                    <a:pt x="29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76" name="Graphic 1">
            <a:extLst>
              <a:ext uri="{FF2B5EF4-FFF2-40B4-BE49-F238E27FC236}">
                <a16:creationId xmlns:a16="http://schemas.microsoft.com/office/drawing/2014/main" id="{9E243E77-7AE3-48F7-A48F-C2B541FD0E95}"/>
              </a:ext>
              <a:ext uri="{C183D7F6-B498-43B3-948B-1728B52AA6E4}">
                <adec:decorative xmlns:adec="http://schemas.microsoft.com/office/drawing/2017/decorative" val="1"/>
              </a:ext>
            </a:extLst>
          </p:cNvPr>
          <p:cNvGrpSpPr>
            <a:grpSpLocks noChangeAspect="1"/>
          </p:cNvGrpSpPr>
          <p:nvPr/>
        </p:nvGrpSpPr>
        <p:grpSpPr>
          <a:xfrm>
            <a:off x="4243774" y="3134850"/>
            <a:ext cx="906839" cy="907549"/>
            <a:chOff x="3537040" y="7516899"/>
            <a:chExt cx="395374" cy="395683"/>
          </a:xfrm>
          <a:solidFill>
            <a:schemeClr val="accent1"/>
          </a:solidFill>
        </p:grpSpPr>
        <p:sp>
          <p:nvSpPr>
            <p:cNvPr id="77" name="Freeform: Shape 76">
              <a:extLst>
                <a:ext uri="{FF2B5EF4-FFF2-40B4-BE49-F238E27FC236}">
                  <a16:creationId xmlns:a16="http://schemas.microsoft.com/office/drawing/2014/main" id="{26524D6B-A6FF-4814-9B0D-A018E950CD20}"/>
                </a:ext>
              </a:extLst>
            </p:cNvPr>
            <p:cNvSpPr/>
            <p:nvPr/>
          </p:nvSpPr>
          <p:spPr>
            <a:xfrm>
              <a:off x="3537040" y="7516899"/>
              <a:ext cx="395374" cy="395683"/>
            </a:xfrm>
            <a:custGeom>
              <a:avLst/>
              <a:gdLst>
                <a:gd name="connsiteX0" fmla="*/ 395375 w 395374"/>
                <a:gd name="connsiteY0" fmla="*/ 218553 h 395683"/>
                <a:gd name="connsiteX1" fmla="*/ 395375 w 395374"/>
                <a:gd name="connsiteY1" fmla="*/ 176821 h 395683"/>
                <a:gd name="connsiteX2" fmla="*/ 352406 w 395374"/>
                <a:gd name="connsiteY2" fmla="*/ 176821 h 395683"/>
                <a:gd name="connsiteX3" fmla="*/ 321802 w 395374"/>
                <a:gd name="connsiteY3" fmla="*/ 102940 h 395683"/>
                <a:gd name="connsiteX4" fmla="*/ 352097 w 395374"/>
                <a:gd name="connsiteY4" fmla="*/ 72645 h 395683"/>
                <a:gd name="connsiteX5" fmla="*/ 322730 w 395374"/>
                <a:gd name="connsiteY5" fmla="*/ 43278 h 395683"/>
                <a:gd name="connsiteX6" fmla="*/ 292435 w 395374"/>
                <a:gd name="connsiteY6" fmla="*/ 73572 h 395683"/>
                <a:gd name="connsiteX7" fmla="*/ 218554 w 395374"/>
                <a:gd name="connsiteY7" fmla="*/ 42969 h 395683"/>
                <a:gd name="connsiteX8" fmla="*/ 218554 w 395374"/>
                <a:gd name="connsiteY8" fmla="*/ 0 h 395683"/>
                <a:gd name="connsiteX9" fmla="*/ 176821 w 395374"/>
                <a:gd name="connsiteY9" fmla="*/ 0 h 395683"/>
                <a:gd name="connsiteX10" fmla="*/ 176821 w 395374"/>
                <a:gd name="connsiteY10" fmla="*/ 42969 h 395683"/>
                <a:gd name="connsiteX11" fmla="*/ 102940 w 395374"/>
                <a:gd name="connsiteY11" fmla="*/ 73572 h 395683"/>
                <a:gd name="connsiteX12" fmla="*/ 72645 w 395374"/>
                <a:gd name="connsiteY12" fmla="*/ 43278 h 395683"/>
                <a:gd name="connsiteX13" fmla="*/ 43278 w 395374"/>
                <a:gd name="connsiteY13" fmla="*/ 72645 h 395683"/>
                <a:gd name="connsiteX14" fmla="*/ 73573 w 395374"/>
                <a:gd name="connsiteY14" fmla="*/ 102940 h 395683"/>
                <a:gd name="connsiteX15" fmla="*/ 42969 w 395374"/>
                <a:gd name="connsiteY15" fmla="*/ 176821 h 395683"/>
                <a:gd name="connsiteX16" fmla="*/ 0 w 395374"/>
                <a:gd name="connsiteY16" fmla="*/ 176821 h 395683"/>
                <a:gd name="connsiteX17" fmla="*/ 0 w 395374"/>
                <a:gd name="connsiteY17" fmla="*/ 218553 h 395683"/>
                <a:gd name="connsiteX18" fmla="*/ 42969 w 395374"/>
                <a:gd name="connsiteY18" fmla="*/ 218553 h 395683"/>
                <a:gd name="connsiteX19" fmla="*/ 87483 w 395374"/>
                <a:gd name="connsiteY19" fmla="*/ 308200 h 395683"/>
                <a:gd name="connsiteX20" fmla="*/ 177130 w 395374"/>
                <a:gd name="connsiteY20" fmla="*/ 352715 h 395683"/>
                <a:gd name="connsiteX21" fmla="*/ 177130 w 395374"/>
                <a:gd name="connsiteY21" fmla="*/ 395684 h 395683"/>
                <a:gd name="connsiteX22" fmla="*/ 218863 w 395374"/>
                <a:gd name="connsiteY22" fmla="*/ 395684 h 395683"/>
                <a:gd name="connsiteX23" fmla="*/ 218863 w 395374"/>
                <a:gd name="connsiteY23" fmla="*/ 352715 h 395683"/>
                <a:gd name="connsiteX24" fmla="*/ 292744 w 395374"/>
                <a:gd name="connsiteY24" fmla="*/ 322111 h 395683"/>
                <a:gd name="connsiteX25" fmla="*/ 323039 w 395374"/>
                <a:gd name="connsiteY25" fmla="*/ 352406 h 395683"/>
                <a:gd name="connsiteX26" fmla="*/ 352406 w 395374"/>
                <a:gd name="connsiteY26" fmla="*/ 323039 h 395683"/>
                <a:gd name="connsiteX27" fmla="*/ 322111 w 395374"/>
                <a:gd name="connsiteY27" fmla="*/ 292744 h 395683"/>
                <a:gd name="connsiteX28" fmla="*/ 352715 w 395374"/>
                <a:gd name="connsiteY28" fmla="*/ 218862 h 395683"/>
                <a:gd name="connsiteX29" fmla="*/ 395375 w 395374"/>
                <a:gd name="connsiteY29" fmla="*/ 218862 h 395683"/>
                <a:gd name="connsiteX30" fmla="*/ 82846 w 395374"/>
                <a:gd name="connsiteY30" fmla="*/ 197842 h 395683"/>
                <a:gd name="connsiteX31" fmla="*/ 108813 w 395374"/>
                <a:gd name="connsiteY31" fmla="*/ 125197 h 395683"/>
                <a:gd name="connsiteX32" fmla="*/ 174967 w 395374"/>
                <a:gd name="connsiteY32" fmla="*/ 85628 h 395683"/>
                <a:gd name="connsiteX33" fmla="*/ 251321 w 395374"/>
                <a:gd name="connsiteY33" fmla="*/ 97066 h 395683"/>
                <a:gd name="connsiteX34" fmla="*/ 303255 w 395374"/>
                <a:gd name="connsiteY34" fmla="*/ 154255 h 395683"/>
                <a:gd name="connsiteX35" fmla="*/ 306964 w 395374"/>
                <a:gd name="connsiteY35" fmla="*/ 231228 h 395683"/>
                <a:gd name="connsiteX36" fmla="*/ 260904 w 395374"/>
                <a:gd name="connsiteY36" fmla="*/ 293362 h 395683"/>
                <a:gd name="connsiteX37" fmla="*/ 186095 w 395374"/>
                <a:gd name="connsiteY37" fmla="*/ 312219 h 395683"/>
                <a:gd name="connsiteX38" fmla="*/ 116232 w 395374"/>
                <a:gd name="connsiteY38" fmla="*/ 279142 h 395683"/>
                <a:gd name="connsiteX39" fmla="*/ 91193 w 395374"/>
                <a:gd name="connsiteY39" fmla="*/ 242047 h 395683"/>
                <a:gd name="connsiteX40" fmla="*/ 82846 w 395374"/>
                <a:gd name="connsiteY40" fmla="*/ 197842 h 39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95374" h="395683">
                  <a:moveTo>
                    <a:pt x="395375" y="218553"/>
                  </a:moveTo>
                  <a:lnTo>
                    <a:pt x="395375" y="176821"/>
                  </a:lnTo>
                  <a:lnTo>
                    <a:pt x="352406" y="176821"/>
                  </a:lnTo>
                  <a:cubicBezTo>
                    <a:pt x="348696" y="149927"/>
                    <a:pt x="338186" y="124578"/>
                    <a:pt x="321802" y="102940"/>
                  </a:cubicBezTo>
                  <a:lnTo>
                    <a:pt x="352097" y="72645"/>
                  </a:lnTo>
                  <a:lnTo>
                    <a:pt x="322730" y="43278"/>
                  </a:lnTo>
                  <a:lnTo>
                    <a:pt x="292435" y="73572"/>
                  </a:lnTo>
                  <a:cubicBezTo>
                    <a:pt x="270796" y="57189"/>
                    <a:pt x="245448" y="46678"/>
                    <a:pt x="218554" y="42969"/>
                  </a:cubicBezTo>
                  <a:lnTo>
                    <a:pt x="218554" y="0"/>
                  </a:lnTo>
                  <a:lnTo>
                    <a:pt x="176821" y="0"/>
                  </a:lnTo>
                  <a:lnTo>
                    <a:pt x="176821" y="42969"/>
                  </a:lnTo>
                  <a:cubicBezTo>
                    <a:pt x="149927" y="46678"/>
                    <a:pt x="124579" y="57189"/>
                    <a:pt x="102940" y="73572"/>
                  </a:cubicBezTo>
                  <a:lnTo>
                    <a:pt x="72645" y="43278"/>
                  </a:lnTo>
                  <a:lnTo>
                    <a:pt x="43278" y="72645"/>
                  </a:lnTo>
                  <a:lnTo>
                    <a:pt x="73573" y="102940"/>
                  </a:lnTo>
                  <a:cubicBezTo>
                    <a:pt x="57189" y="124578"/>
                    <a:pt x="46679" y="149927"/>
                    <a:pt x="42969" y="176821"/>
                  </a:cubicBezTo>
                  <a:lnTo>
                    <a:pt x="0" y="176821"/>
                  </a:lnTo>
                  <a:lnTo>
                    <a:pt x="0" y="218553"/>
                  </a:lnTo>
                  <a:lnTo>
                    <a:pt x="42969" y="218553"/>
                  </a:lnTo>
                  <a:cubicBezTo>
                    <a:pt x="47606" y="252557"/>
                    <a:pt x="63062" y="284088"/>
                    <a:pt x="87483" y="308200"/>
                  </a:cubicBezTo>
                  <a:cubicBezTo>
                    <a:pt x="111595" y="332312"/>
                    <a:pt x="143126" y="348078"/>
                    <a:pt x="177130" y="352715"/>
                  </a:cubicBezTo>
                  <a:lnTo>
                    <a:pt x="177130" y="395684"/>
                  </a:lnTo>
                  <a:lnTo>
                    <a:pt x="218863" y="395684"/>
                  </a:lnTo>
                  <a:lnTo>
                    <a:pt x="218863" y="352715"/>
                  </a:lnTo>
                  <a:cubicBezTo>
                    <a:pt x="245757" y="349005"/>
                    <a:pt x="271105" y="338495"/>
                    <a:pt x="292744" y="322111"/>
                  </a:cubicBezTo>
                  <a:lnTo>
                    <a:pt x="323039" y="352406"/>
                  </a:lnTo>
                  <a:lnTo>
                    <a:pt x="352406" y="323039"/>
                  </a:lnTo>
                  <a:lnTo>
                    <a:pt x="322111" y="292744"/>
                  </a:lnTo>
                  <a:cubicBezTo>
                    <a:pt x="338495" y="271105"/>
                    <a:pt x="349005" y="245757"/>
                    <a:pt x="352715" y="218862"/>
                  </a:cubicBezTo>
                  <a:lnTo>
                    <a:pt x="395375" y="218862"/>
                  </a:lnTo>
                  <a:close/>
                  <a:moveTo>
                    <a:pt x="82846" y="197842"/>
                  </a:moveTo>
                  <a:cubicBezTo>
                    <a:pt x="82846" y="171257"/>
                    <a:pt x="92120" y="145599"/>
                    <a:pt x="108813" y="125197"/>
                  </a:cubicBezTo>
                  <a:cubicBezTo>
                    <a:pt x="125506" y="104794"/>
                    <a:pt x="149000" y="90574"/>
                    <a:pt x="174967" y="85628"/>
                  </a:cubicBezTo>
                  <a:cubicBezTo>
                    <a:pt x="200933" y="80373"/>
                    <a:pt x="227827" y="84392"/>
                    <a:pt x="251321" y="97066"/>
                  </a:cubicBezTo>
                  <a:cubicBezTo>
                    <a:pt x="274815" y="109431"/>
                    <a:pt x="293053" y="129834"/>
                    <a:pt x="303255" y="154255"/>
                  </a:cubicBezTo>
                  <a:cubicBezTo>
                    <a:pt x="313456" y="178676"/>
                    <a:pt x="314692" y="205879"/>
                    <a:pt x="306964" y="231228"/>
                  </a:cubicBezTo>
                  <a:cubicBezTo>
                    <a:pt x="299236" y="256576"/>
                    <a:pt x="283161" y="278524"/>
                    <a:pt x="260904" y="293362"/>
                  </a:cubicBezTo>
                  <a:cubicBezTo>
                    <a:pt x="238956" y="308200"/>
                    <a:pt x="212371" y="314692"/>
                    <a:pt x="186095" y="312219"/>
                  </a:cubicBezTo>
                  <a:cubicBezTo>
                    <a:pt x="159819" y="309746"/>
                    <a:pt x="135089" y="297999"/>
                    <a:pt x="116232" y="279142"/>
                  </a:cubicBezTo>
                  <a:cubicBezTo>
                    <a:pt x="105413" y="268632"/>
                    <a:pt x="97066" y="255958"/>
                    <a:pt x="91193" y="242047"/>
                  </a:cubicBezTo>
                  <a:cubicBezTo>
                    <a:pt x="85938" y="227827"/>
                    <a:pt x="82846" y="212989"/>
                    <a:pt x="82846" y="197842"/>
                  </a:cubicBezTo>
                  <a:close/>
                </a:path>
              </a:pathLst>
            </a:custGeom>
            <a:solidFill>
              <a:srgbClr val="0078D4"/>
            </a:solidFill>
            <a:ln w="30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8" name="Freeform: Shape 77">
              <a:extLst>
                <a:ext uri="{FF2B5EF4-FFF2-40B4-BE49-F238E27FC236}">
                  <a16:creationId xmlns:a16="http://schemas.microsoft.com/office/drawing/2014/main" id="{D7A3E312-8434-4FB0-B7D2-6E2099D53D0A}"/>
                </a:ext>
              </a:extLst>
            </p:cNvPr>
            <p:cNvSpPr/>
            <p:nvPr/>
          </p:nvSpPr>
          <p:spPr>
            <a:xfrm>
              <a:off x="3580008" y="7646115"/>
              <a:ext cx="223190" cy="223190"/>
            </a:xfrm>
            <a:custGeom>
              <a:avLst/>
              <a:gdLst>
                <a:gd name="connsiteX0" fmla="*/ 181458 w 223190"/>
                <a:gd name="connsiteY0" fmla="*/ 0 h 223190"/>
                <a:gd name="connsiteX1" fmla="*/ 77282 w 223190"/>
                <a:gd name="connsiteY1" fmla="*/ 0 h 223190"/>
                <a:gd name="connsiteX2" fmla="*/ 77282 w 223190"/>
                <a:gd name="connsiteY2" fmla="*/ 41732 h 223190"/>
                <a:gd name="connsiteX3" fmla="*/ 152091 w 223190"/>
                <a:gd name="connsiteY3" fmla="*/ 41732 h 223190"/>
                <a:gd name="connsiteX4" fmla="*/ 0 w 223190"/>
                <a:gd name="connsiteY4" fmla="*/ 193823 h 223190"/>
                <a:gd name="connsiteX5" fmla="*/ 29367 w 223190"/>
                <a:gd name="connsiteY5" fmla="*/ 223190 h 223190"/>
                <a:gd name="connsiteX6" fmla="*/ 181458 w 223190"/>
                <a:gd name="connsiteY6" fmla="*/ 71099 h 223190"/>
                <a:gd name="connsiteX7" fmla="*/ 181458 w 223190"/>
                <a:gd name="connsiteY7" fmla="*/ 145908 h 223190"/>
                <a:gd name="connsiteX8" fmla="*/ 223190 w 223190"/>
                <a:gd name="connsiteY8" fmla="*/ 145908 h 223190"/>
                <a:gd name="connsiteX9" fmla="*/ 223190 w 223190"/>
                <a:gd name="connsiteY9" fmla="*/ 41732 h 223190"/>
                <a:gd name="connsiteX10" fmla="*/ 223190 w 223190"/>
                <a:gd name="connsiteY10" fmla="*/ 0 h 223190"/>
                <a:gd name="connsiteX11" fmla="*/ 181458 w 223190"/>
                <a:gd name="connsiteY11" fmla="*/ 0 h 22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190" h="223190">
                  <a:moveTo>
                    <a:pt x="181458" y="0"/>
                  </a:moveTo>
                  <a:lnTo>
                    <a:pt x="77282" y="0"/>
                  </a:lnTo>
                  <a:lnTo>
                    <a:pt x="77282" y="41732"/>
                  </a:lnTo>
                  <a:lnTo>
                    <a:pt x="152091" y="41732"/>
                  </a:lnTo>
                  <a:lnTo>
                    <a:pt x="0" y="193823"/>
                  </a:lnTo>
                  <a:lnTo>
                    <a:pt x="29367" y="223190"/>
                  </a:lnTo>
                  <a:lnTo>
                    <a:pt x="181458" y="71099"/>
                  </a:lnTo>
                  <a:lnTo>
                    <a:pt x="181458" y="145908"/>
                  </a:lnTo>
                  <a:lnTo>
                    <a:pt x="223190" y="145908"/>
                  </a:lnTo>
                  <a:lnTo>
                    <a:pt x="223190" y="41732"/>
                  </a:lnTo>
                  <a:lnTo>
                    <a:pt x="223190" y="0"/>
                  </a:lnTo>
                  <a:lnTo>
                    <a:pt x="181458" y="0"/>
                  </a:lnTo>
                  <a:close/>
                </a:path>
              </a:pathLst>
            </a:custGeom>
            <a:solidFill>
              <a:srgbClr val="000000"/>
            </a:solidFill>
            <a:ln w="30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51" name="data 4" descr="data, profit, cost savings">
            <a:extLst>
              <a:ext uri="{FF2B5EF4-FFF2-40B4-BE49-F238E27FC236}">
                <a16:creationId xmlns:a16="http://schemas.microsoft.com/office/drawing/2014/main" id="{156CA544-3C92-4F8E-B943-BBDD0989D28E}"/>
              </a:ext>
            </a:extLst>
          </p:cNvPr>
          <p:cNvGrpSpPr/>
          <p:nvPr/>
        </p:nvGrpSpPr>
        <p:grpSpPr>
          <a:xfrm>
            <a:off x="7048651" y="3219085"/>
            <a:ext cx="719833" cy="762015"/>
            <a:chOff x="2634513" y="3079730"/>
            <a:chExt cx="351636" cy="372246"/>
          </a:xfrm>
        </p:grpSpPr>
        <p:sp>
          <p:nvSpPr>
            <p:cNvPr id="152" name="Freeform: Shape 151">
              <a:extLst>
                <a:ext uri="{FF2B5EF4-FFF2-40B4-BE49-F238E27FC236}">
                  <a16:creationId xmlns:a16="http://schemas.microsoft.com/office/drawing/2014/main" id="{1BEA6650-42A3-4217-8913-073F5CC22E6C}"/>
                </a:ext>
              </a:extLst>
            </p:cNvPr>
            <p:cNvSpPr/>
            <p:nvPr/>
          </p:nvSpPr>
          <p:spPr>
            <a:xfrm>
              <a:off x="2947497" y="3371850"/>
              <a:ext cx="38652" cy="77303"/>
            </a:xfrm>
            <a:custGeom>
              <a:avLst/>
              <a:gdLst>
                <a:gd name="connsiteX0" fmla="*/ 1166 w 38651"/>
                <a:gd name="connsiteY0" fmla="*/ 79769 h 77302"/>
                <a:gd name="connsiteX1" fmla="*/ 39946 w 38651"/>
                <a:gd name="connsiteY1" fmla="*/ 79769 h 77302"/>
                <a:gd name="connsiteX2" fmla="*/ 39946 w 38651"/>
                <a:gd name="connsiteY2" fmla="*/ 1166 h 77302"/>
                <a:gd name="connsiteX3" fmla="*/ 1166 w 38651"/>
                <a:gd name="connsiteY3" fmla="*/ 1166 h 77302"/>
                <a:gd name="connsiteX4" fmla="*/ 1166 w 38651"/>
                <a:gd name="connsiteY4" fmla="*/ 79769 h 77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1" h="77302">
                  <a:moveTo>
                    <a:pt x="1166" y="79769"/>
                  </a:moveTo>
                  <a:lnTo>
                    <a:pt x="39946" y="79769"/>
                  </a:lnTo>
                  <a:lnTo>
                    <a:pt x="39946" y="1166"/>
                  </a:lnTo>
                  <a:lnTo>
                    <a:pt x="1166" y="1166"/>
                  </a:lnTo>
                  <a:lnTo>
                    <a:pt x="1166" y="79769"/>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3" name="Freeform: Shape 152">
              <a:extLst>
                <a:ext uri="{FF2B5EF4-FFF2-40B4-BE49-F238E27FC236}">
                  <a16:creationId xmlns:a16="http://schemas.microsoft.com/office/drawing/2014/main" id="{1CA15DA7-2F58-4CAF-A920-BF5D30FA8A3D}"/>
                </a:ext>
              </a:extLst>
            </p:cNvPr>
            <p:cNvSpPr/>
            <p:nvPr/>
          </p:nvSpPr>
          <p:spPr>
            <a:xfrm>
              <a:off x="2868955" y="3333395"/>
              <a:ext cx="38652" cy="115954"/>
            </a:xfrm>
            <a:custGeom>
              <a:avLst/>
              <a:gdLst>
                <a:gd name="connsiteX0" fmla="*/ 1166 w 38651"/>
                <a:gd name="connsiteY0" fmla="*/ 118223 h 115954"/>
                <a:gd name="connsiteX1" fmla="*/ 39946 w 38651"/>
                <a:gd name="connsiteY1" fmla="*/ 118223 h 115954"/>
                <a:gd name="connsiteX2" fmla="*/ 39946 w 38651"/>
                <a:gd name="connsiteY2" fmla="*/ 1166 h 115954"/>
                <a:gd name="connsiteX3" fmla="*/ 1166 w 38651"/>
                <a:gd name="connsiteY3" fmla="*/ 1166 h 115954"/>
                <a:gd name="connsiteX4" fmla="*/ 1166 w 38651"/>
                <a:gd name="connsiteY4" fmla="*/ 118223 h 115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1" h="115954">
                  <a:moveTo>
                    <a:pt x="1166" y="118223"/>
                  </a:moveTo>
                  <a:lnTo>
                    <a:pt x="39946" y="118223"/>
                  </a:lnTo>
                  <a:lnTo>
                    <a:pt x="39946" y="1166"/>
                  </a:lnTo>
                  <a:lnTo>
                    <a:pt x="1166" y="1166"/>
                  </a:lnTo>
                  <a:lnTo>
                    <a:pt x="1166" y="118223"/>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4" name="Freeform: Shape 153">
              <a:extLst>
                <a:ext uri="{FF2B5EF4-FFF2-40B4-BE49-F238E27FC236}">
                  <a16:creationId xmlns:a16="http://schemas.microsoft.com/office/drawing/2014/main" id="{7332AE5F-4B41-4072-806D-8315606BF153}"/>
                </a:ext>
              </a:extLst>
            </p:cNvPr>
            <p:cNvSpPr/>
            <p:nvPr/>
          </p:nvSpPr>
          <p:spPr>
            <a:xfrm>
              <a:off x="2713119" y="3157093"/>
              <a:ext cx="38652" cy="293750"/>
            </a:xfrm>
            <a:custGeom>
              <a:avLst/>
              <a:gdLst>
                <a:gd name="connsiteX0" fmla="*/ 1166 w 38651"/>
                <a:gd name="connsiteY0" fmla="*/ 294527 h 293750"/>
                <a:gd name="connsiteX1" fmla="*/ 39946 w 38651"/>
                <a:gd name="connsiteY1" fmla="*/ 294527 h 293750"/>
                <a:gd name="connsiteX2" fmla="*/ 39946 w 38651"/>
                <a:gd name="connsiteY2" fmla="*/ 1166 h 293750"/>
                <a:gd name="connsiteX3" fmla="*/ 1166 w 38651"/>
                <a:gd name="connsiteY3" fmla="*/ 1166 h 293750"/>
                <a:gd name="connsiteX4" fmla="*/ 1166 w 38651"/>
                <a:gd name="connsiteY4" fmla="*/ 294527 h 293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1" h="293750">
                  <a:moveTo>
                    <a:pt x="1166" y="294527"/>
                  </a:moveTo>
                  <a:lnTo>
                    <a:pt x="39946" y="294527"/>
                  </a:lnTo>
                  <a:lnTo>
                    <a:pt x="39946" y="1166"/>
                  </a:lnTo>
                  <a:lnTo>
                    <a:pt x="1166" y="1166"/>
                  </a:lnTo>
                  <a:lnTo>
                    <a:pt x="1166" y="294527"/>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E64577F6-628C-428A-9438-CACBE73B72B1}"/>
                </a:ext>
              </a:extLst>
            </p:cNvPr>
            <p:cNvSpPr/>
            <p:nvPr/>
          </p:nvSpPr>
          <p:spPr>
            <a:xfrm>
              <a:off x="2791720" y="3254854"/>
              <a:ext cx="38652" cy="197122"/>
            </a:xfrm>
            <a:custGeom>
              <a:avLst/>
              <a:gdLst>
                <a:gd name="connsiteX0" fmla="*/ 1166 w 38651"/>
                <a:gd name="connsiteY0" fmla="*/ 196762 h 197121"/>
                <a:gd name="connsiteX1" fmla="*/ 39946 w 38651"/>
                <a:gd name="connsiteY1" fmla="*/ 196762 h 197121"/>
                <a:gd name="connsiteX2" fmla="*/ 39946 w 38651"/>
                <a:gd name="connsiteY2" fmla="*/ 1166 h 197121"/>
                <a:gd name="connsiteX3" fmla="*/ 1166 w 38651"/>
                <a:gd name="connsiteY3" fmla="*/ 1166 h 197121"/>
                <a:gd name="connsiteX4" fmla="*/ 1166 w 38651"/>
                <a:gd name="connsiteY4" fmla="*/ 196762 h 197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1" h="197121">
                  <a:moveTo>
                    <a:pt x="1166" y="196762"/>
                  </a:moveTo>
                  <a:lnTo>
                    <a:pt x="39946" y="196762"/>
                  </a:lnTo>
                  <a:lnTo>
                    <a:pt x="39946" y="1166"/>
                  </a:lnTo>
                  <a:lnTo>
                    <a:pt x="1166" y="1166"/>
                  </a:lnTo>
                  <a:lnTo>
                    <a:pt x="1166" y="196762"/>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6" name="Freeform: Shape 155">
              <a:extLst>
                <a:ext uri="{FF2B5EF4-FFF2-40B4-BE49-F238E27FC236}">
                  <a16:creationId xmlns:a16="http://schemas.microsoft.com/office/drawing/2014/main" id="{DBD72F3B-E63E-4736-9342-E658DD33C535}"/>
                </a:ext>
              </a:extLst>
            </p:cNvPr>
            <p:cNvSpPr/>
            <p:nvPr/>
          </p:nvSpPr>
          <p:spPr>
            <a:xfrm>
              <a:off x="2634513" y="3079730"/>
              <a:ext cx="38652" cy="371053"/>
            </a:xfrm>
            <a:custGeom>
              <a:avLst/>
              <a:gdLst>
                <a:gd name="connsiteX0" fmla="*/ 1166 w 38651"/>
                <a:gd name="connsiteY0" fmla="*/ 371893 h 371052"/>
                <a:gd name="connsiteX1" fmla="*/ 40142 w 38651"/>
                <a:gd name="connsiteY1" fmla="*/ 371893 h 371052"/>
                <a:gd name="connsiteX2" fmla="*/ 40142 w 38651"/>
                <a:gd name="connsiteY2" fmla="*/ 1166 h 371052"/>
                <a:gd name="connsiteX3" fmla="*/ 1166 w 38651"/>
                <a:gd name="connsiteY3" fmla="*/ 1166 h 371052"/>
                <a:gd name="connsiteX4" fmla="*/ 1166 w 38651"/>
                <a:gd name="connsiteY4" fmla="*/ 371893 h 371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1" h="371052">
                  <a:moveTo>
                    <a:pt x="1166" y="371893"/>
                  </a:moveTo>
                  <a:lnTo>
                    <a:pt x="40142" y="371893"/>
                  </a:lnTo>
                  <a:lnTo>
                    <a:pt x="40142" y="1166"/>
                  </a:lnTo>
                  <a:lnTo>
                    <a:pt x="1166" y="1166"/>
                  </a:lnTo>
                  <a:lnTo>
                    <a:pt x="1166" y="371893"/>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7" name="Freeform: Shape 156">
              <a:extLst>
                <a:ext uri="{FF2B5EF4-FFF2-40B4-BE49-F238E27FC236}">
                  <a16:creationId xmlns:a16="http://schemas.microsoft.com/office/drawing/2014/main" id="{93FB5097-D59A-4846-8F26-A0C0700898B4}"/>
                </a:ext>
              </a:extLst>
            </p:cNvPr>
            <p:cNvSpPr/>
            <p:nvPr/>
          </p:nvSpPr>
          <p:spPr>
            <a:xfrm>
              <a:off x="2890399" y="3079730"/>
              <a:ext cx="88899" cy="177796"/>
            </a:xfrm>
            <a:custGeom>
              <a:avLst/>
              <a:gdLst>
                <a:gd name="connsiteX0" fmla="*/ 66148 w 88898"/>
                <a:gd name="connsiteY0" fmla="*/ 119136 h 177796"/>
                <a:gd name="connsiteX1" fmla="*/ 52721 w 88898"/>
                <a:gd name="connsiteY1" fmla="*/ 104145 h 177796"/>
                <a:gd name="connsiteX2" fmla="*/ 52721 w 88898"/>
                <a:gd name="connsiteY2" fmla="*/ 132562 h 177796"/>
                <a:gd name="connsiteX3" fmla="*/ 66148 w 88898"/>
                <a:gd name="connsiteY3" fmla="*/ 119136 h 177796"/>
                <a:gd name="connsiteX4" fmla="*/ 39034 w 88898"/>
                <a:gd name="connsiteY4" fmla="*/ 72404 h 177796"/>
                <a:gd name="connsiteX5" fmla="*/ 39034 w 88898"/>
                <a:gd name="connsiteY5" fmla="*/ 42683 h 177796"/>
                <a:gd name="connsiteX6" fmla="*/ 25998 w 88898"/>
                <a:gd name="connsiteY6" fmla="*/ 56305 h 177796"/>
                <a:gd name="connsiteX7" fmla="*/ 39034 w 88898"/>
                <a:gd name="connsiteY7" fmla="*/ 72404 h 177796"/>
                <a:gd name="connsiteX8" fmla="*/ 91110 w 88898"/>
                <a:gd name="connsiteY8" fmla="*/ 117832 h 177796"/>
                <a:gd name="connsiteX9" fmla="*/ 81334 w 88898"/>
                <a:gd name="connsiteY9" fmla="*/ 142861 h 177796"/>
                <a:gd name="connsiteX10" fmla="*/ 52786 w 88898"/>
                <a:gd name="connsiteY10" fmla="*/ 154462 h 177796"/>
                <a:gd name="connsiteX11" fmla="*/ 52786 w 88898"/>
                <a:gd name="connsiteY11" fmla="*/ 176752 h 177796"/>
                <a:gd name="connsiteX12" fmla="*/ 39099 w 88898"/>
                <a:gd name="connsiteY12" fmla="*/ 176752 h 177796"/>
                <a:gd name="connsiteX13" fmla="*/ 39099 w 88898"/>
                <a:gd name="connsiteY13" fmla="*/ 155048 h 177796"/>
                <a:gd name="connsiteX14" fmla="*/ 3642 w 88898"/>
                <a:gd name="connsiteY14" fmla="*/ 146445 h 177796"/>
                <a:gd name="connsiteX15" fmla="*/ 3642 w 88898"/>
                <a:gd name="connsiteY15" fmla="*/ 120439 h 177796"/>
                <a:gd name="connsiteX16" fmla="*/ 19806 w 88898"/>
                <a:gd name="connsiteY16" fmla="*/ 128456 h 177796"/>
                <a:gd name="connsiteX17" fmla="*/ 39099 w 88898"/>
                <a:gd name="connsiteY17" fmla="*/ 132889 h 177796"/>
                <a:gd name="connsiteX18" fmla="*/ 39099 w 88898"/>
                <a:gd name="connsiteY18" fmla="*/ 98735 h 177796"/>
                <a:gd name="connsiteX19" fmla="*/ 9769 w 88898"/>
                <a:gd name="connsiteY19" fmla="*/ 81920 h 177796"/>
                <a:gd name="connsiteX20" fmla="*/ 1166 w 88898"/>
                <a:gd name="connsiteY20" fmla="*/ 57869 h 177796"/>
                <a:gd name="connsiteX21" fmla="*/ 11790 w 88898"/>
                <a:gd name="connsiteY21" fmla="*/ 32711 h 177796"/>
                <a:gd name="connsiteX22" fmla="*/ 39164 w 88898"/>
                <a:gd name="connsiteY22" fmla="*/ 20784 h 177796"/>
                <a:gd name="connsiteX23" fmla="*/ 39164 w 88898"/>
                <a:gd name="connsiteY23" fmla="*/ 1166 h 177796"/>
                <a:gd name="connsiteX24" fmla="*/ 52852 w 88898"/>
                <a:gd name="connsiteY24" fmla="*/ 1166 h 177796"/>
                <a:gd name="connsiteX25" fmla="*/ 52852 w 88898"/>
                <a:gd name="connsiteY25" fmla="*/ 20393 h 177796"/>
                <a:gd name="connsiteX26" fmla="*/ 82377 w 88898"/>
                <a:gd name="connsiteY26" fmla="*/ 26780 h 177796"/>
                <a:gd name="connsiteX27" fmla="*/ 82377 w 88898"/>
                <a:gd name="connsiteY27" fmla="*/ 52069 h 177796"/>
                <a:gd name="connsiteX28" fmla="*/ 52852 w 88898"/>
                <a:gd name="connsiteY28" fmla="*/ 42292 h 177796"/>
                <a:gd name="connsiteX29" fmla="*/ 52852 w 88898"/>
                <a:gd name="connsiteY29" fmla="*/ 77814 h 177796"/>
                <a:gd name="connsiteX30" fmla="*/ 82377 w 88898"/>
                <a:gd name="connsiteY30" fmla="*/ 94694 h 177796"/>
                <a:gd name="connsiteX31" fmla="*/ 91110 w 88898"/>
                <a:gd name="connsiteY31" fmla="*/ 117832 h 17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898" h="177796">
                  <a:moveTo>
                    <a:pt x="66148" y="119136"/>
                  </a:moveTo>
                  <a:cubicBezTo>
                    <a:pt x="66148" y="113075"/>
                    <a:pt x="61650" y="108056"/>
                    <a:pt x="52721" y="104145"/>
                  </a:cubicBezTo>
                  <a:lnTo>
                    <a:pt x="52721" y="132562"/>
                  </a:lnTo>
                  <a:cubicBezTo>
                    <a:pt x="61716" y="131129"/>
                    <a:pt x="66148" y="126631"/>
                    <a:pt x="66148" y="119136"/>
                  </a:cubicBezTo>
                  <a:close/>
                  <a:moveTo>
                    <a:pt x="39034" y="72404"/>
                  </a:moveTo>
                  <a:lnTo>
                    <a:pt x="39034" y="42683"/>
                  </a:lnTo>
                  <a:cubicBezTo>
                    <a:pt x="30365" y="44247"/>
                    <a:pt x="25998" y="48745"/>
                    <a:pt x="25998" y="56305"/>
                  </a:cubicBezTo>
                  <a:cubicBezTo>
                    <a:pt x="25998" y="62888"/>
                    <a:pt x="30365" y="68233"/>
                    <a:pt x="39034" y="72404"/>
                  </a:cubicBezTo>
                  <a:close/>
                  <a:moveTo>
                    <a:pt x="91110" y="117832"/>
                  </a:moveTo>
                  <a:cubicBezTo>
                    <a:pt x="91110" y="128195"/>
                    <a:pt x="87852" y="136538"/>
                    <a:pt x="81334" y="142861"/>
                  </a:cubicBezTo>
                  <a:cubicBezTo>
                    <a:pt x="74816" y="149182"/>
                    <a:pt x="65300" y="153028"/>
                    <a:pt x="52786" y="154462"/>
                  </a:cubicBezTo>
                  <a:lnTo>
                    <a:pt x="52786" y="176752"/>
                  </a:lnTo>
                  <a:lnTo>
                    <a:pt x="39099" y="176752"/>
                  </a:lnTo>
                  <a:lnTo>
                    <a:pt x="39099" y="155048"/>
                  </a:lnTo>
                  <a:cubicBezTo>
                    <a:pt x="26194" y="154918"/>
                    <a:pt x="14397" y="152050"/>
                    <a:pt x="3642" y="146445"/>
                  </a:cubicBezTo>
                  <a:lnTo>
                    <a:pt x="3642" y="120439"/>
                  </a:lnTo>
                  <a:cubicBezTo>
                    <a:pt x="7032" y="123177"/>
                    <a:pt x="12441" y="125849"/>
                    <a:pt x="19806" y="128456"/>
                  </a:cubicBezTo>
                  <a:cubicBezTo>
                    <a:pt x="27237" y="131063"/>
                    <a:pt x="33624" y="132562"/>
                    <a:pt x="39099" y="132889"/>
                  </a:cubicBezTo>
                  <a:lnTo>
                    <a:pt x="39099" y="98735"/>
                  </a:lnTo>
                  <a:cubicBezTo>
                    <a:pt x="25281" y="93587"/>
                    <a:pt x="15505" y="87981"/>
                    <a:pt x="9769" y="81920"/>
                  </a:cubicBezTo>
                  <a:cubicBezTo>
                    <a:pt x="4033" y="75793"/>
                    <a:pt x="1166" y="67776"/>
                    <a:pt x="1166" y="57869"/>
                  </a:cubicBezTo>
                  <a:cubicBezTo>
                    <a:pt x="1166" y="47963"/>
                    <a:pt x="4685" y="39555"/>
                    <a:pt x="11790" y="32711"/>
                  </a:cubicBezTo>
                  <a:cubicBezTo>
                    <a:pt x="18829" y="25868"/>
                    <a:pt x="27954" y="21892"/>
                    <a:pt x="39164" y="20784"/>
                  </a:cubicBezTo>
                  <a:lnTo>
                    <a:pt x="39164" y="1166"/>
                  </a:lnTo>
                  <a:lnTo>
                    <a:pt x="52852" y="1166"/>
                  </a:lnTo>
                  <a:lnTo>
                    <a:pt x="52852" y="20393"/>
                  </a:lnTo>
                  <a:cubicBezTo>
                    <a:pt x="66017" y="21045"/>
                    <a:pt x="75859" y="23130"/>
                    <a:pt x="82377" y="26780"/>
                  </a:cubicBezTo>
                  <a:lnTo>
                    <a:pt x="82377" y="52069"/>
                  </a:lnTo>
                  <a:cubicBezTo>
                    <a:pt x="73708" y="46790"/>
                    <a:pt x="63866" y="43596"/>
                    <a:pt x="52852" y="42292"/>
                  </a:cubicBezTo>
                  <a:lnTo>
                    <a:pt x="52852" y="77814"/>
                  </a:lnTo>
                  <a:cubicBezTo>
                    <a:pt x="66669" y="82832"/>
                    <a:pt x="76511" y="88438"/>
                    <a:pt x="82377" y="94694"/>
                  </a:cubicBezTo>
                  <a:cubicBezTo>
                    <a:pt x="88178" y="101017"/>
                    <a:pt x="91110" y="108707"/>
                    <a:pt x="91110" y="117832"/>
                  </a:cubicBezTo>
                  <a:close/>
                </a:path>
              </a:pathLst>
            </a:custGeom>
            <a:solidFill>
              <a:schemeClr val="tx1"/>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62" name="Group 61">
            <a:extLst>
              <a:ext uri="{FF2B5EF4-FFF2-40B4-BE49-F238E27FC236}">
                <a16:creationId xmlns:a16="http://schemas.microsoft.com/office/drawing/2014/main" id="{7CD54D38-D311-4F78-9758-04E803C84271}"/>
              </a:ext>
              <a:ext uri="{C183D7F6-B498-43B3-948B-1728B52AA6E4}">
                <adec:decorative xmlns:adec="http://schemas.microsoft.com/office/drawing/2017/decorative" val="1"/>
              </a:ext>
            </a:extLst>
          </p:cNvPr>
          <p:cNvGrpSpPr/>
          <p:nvPr/>
        </p:nvGrpSpPr>
        <p:grpSpPr>
          <a:xfrm>
            <a:off x="9925951" y="3052993"/>
            <a:ext cx="752179" cy="928288"/>
            <a:chOff x="1980078" y="253998"/>
            <a:chExt cx="3830386" cy="4727197"/>
          </a:xfrm>
        </p:grpSpPr>
        <p:sp>
          <p:nvSpPr>
            <p:cNvPr id="63" name="Rectangle 27">
              <a:extLst>
                <a:ext uri="{FF2B5EF4-FFF2-40B4-BE49-F238E27FC236}">
                  <a16:creationId xmlns:a16="http://schemas.microsoft.com/office/drawing/2014/main" id="{926ED974-0C41-48B5-B6A6-61482DC737A7}"/>
                </a:ext>
              </a:extLst>
            </p:cNvPr>
            <p:cNvSpPr>
              <a:spLocks noChangeArrowheads="1"/>
            </p:cNvSpPr>
            <p:nvPr/>
          </p:nvSpPr>
          <p:spPr bwMode="auto">
            <a:xfrm>
              <a:off x="1980078" y="2169196"/>
              <a:ext cx="3830386" cy="28119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64" name="Freeform 29">
              <a:extLst>
                <a:ext uri="{FF2B5EF4-FFF2-40B4-BE49-F238E27FC236}">
                  <a16:creationId xmlns:a16="http://schemas.microsoft.com/office/drawing/2014/main" id="{540C5FD6-FDB7-40E3-B037-CC36DDAD0F6D}"/>
                </a:ext>
              </a:extLst>
            </p:cNvPr>
            <p:cNvSpPr>
              <a:spLocks/>
            </p:cNvSpPr>
            <p:nvPr/>
          </p:nvSpPr>
          <p:spPr bwMode="auto">
            <a:xfrm>
              <a:off x="3454477" y="2913999"/>
              <a:ext cx="881597" cy="881598"/>
            </a:xfrm>
            <a:custGeom>
              <a:avLst/>
              <a:gdLst>
                <a:gd name="T0" fmla="*/ 256 w 256"/>
                <a:gd name="T1" fmla="*/ 127 h 256"/>
                <a:gd name="T2" fmla="*/ 256 w 256"/>
                <a:gd name="T3" fmla="*/ 129 h 256"/>
                <a:gd name="T4" fmla="*/ 129 w 256"/>
                <a:gd name="T5" fmla="*/ 256 h 256"/>
                <a:gd name="T6" fmla="*/ 127 w 256"/>
                <a:gd name="T7" fmla="*/ 256 h 256"/>
                <a:gd name="T8" fmla="*/ 0 w 256"/>
                <a:gd name="T9" fmla="*/ 129 h 256"/>
                <a:gd name="T10" fmla="*/ 0 w 256"/>
                <a:gd name="T11" fmla="*/ 127 h 256"/>
                <a:gd name="T12" fmla="*/ 127 w 256"/>
                <a:gd name="T13" fmla="*/ 0 h 256"/>
                <a:gd name="T14" fmla="*/ 129 w 256"/>
                <a:gd name="T15" fmla="*/ 0 h 256"/>
                <a:gd name="T16" fmla="*/ 256 w 256"/>
                <a:gd name="T17" fmla="*/ 12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56">
                  <a:moveTo>
                    <a:pt x="256" y="127"/>
                  </a:moveTo>
                  <a:cubicBezTo>
                    <a:pt x="256" y="129"/>
                    <a:pt x="256" y="129"/>
                    <a:pt x="256" y="129"/>
                  </a:cubicBezTo>
                  <a:cubicBezTo>
                    <a:pt x="256" y="199"/>
                    <a:pt x="199" y="256"/>
                    <a:pt x="129" y="256"/>
                  </a:cubicBezTo>
                  <a:cubicBezTo>
                    <a:pt x="127" y="256"/>
                    <a:pt x="127" y="256"/>
                    <a:pt x="127" y="256"/>
                  </a:cubicBezTo>
                  <a:cubicBezTo>
                    <a:pt x="57" y="256"/>
                    <a:pt x="0" y="199"/>
                    <a:pt x="0" y="129"/>
                  </a:cubicBezTo>
                  <a:cubicBezTo>
                    <a:pt x="0" y="127"/>
                    <a:pt x="0" y="127"/>
                    <a:pt x="0" y="127"/>
                  </a:cubicBezTo>
                  <a:cubicBezTo>
                    <a:pt x="0" y="57"/>
                    <a:pt x="57" y="0"/>
                    <a:pt x="127" y="0"/>
                  </a:cubicBezTo>
                  <a:cubicBezTo>
                    <a:pt x="129" y="0"/>
                    <a:pt x="129" y="0"/>
                    <a:pt x="129" y="0"/>
                  </a:cubicBezTo>
                  <a:cubicBezTo>
                    <a:pt x="199" y="0"/>
                    <a:pt x="256" y="57"/>
                    <a:pt x="256" y="127"/>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65" name="Freeform 30">
              <a:extLst>
                <a:ext uri="{FF2B5EF4-FFF2-40B4-BE49-F238E27FC236}">
                  <a16:creationId xmlns:a16="http://schemas.microsoft.com/office/drawing/2014/main" id="{6A580B5C-9286-4E7A-A220-8799E7FDCA16}"/>
                </a:ext>
              </a:extLst>
            </p:cNvPr>
            <p:cNvSpPr>
              <a:spLocks/>
            </p:cNvSpPr>
            <p:nvPr/>
          </p:nvSpPr>
          <p:spPr bwMode="auto">
            <a:xfrm>
              <a:off x="3667277" y="3354793"/>
              <a:ext cx="455998" cy="1033598"/>
            </a:xfrm>
            <a:custGeom>
              <a:avLst/>
              <a:gdLst>
                <a:gd name="T0" fmla="*/ 64 w 128"/>
                <a:gd name="T1" fmla="*/ 299 h 299"/>
                <a:gd name="T2" fmla="*/ 63 w 128"/>
                <a:gd name="T3" fmla="*/ 299 h 299"/>
                <a:gd name="T4" fmla="*/ 0 w 128"/>
                <a:gd name="T5" fmla="*/ 236 h 299"/>
                <a:gd name="T6" fmla="*/ 0 w 128"/>
                <a:gd name="T7" fmla="*/ 64 h 299"/>
                <a:gd name="T8" fmla="*/ 63 w 128"/>
                <a:gd name="T9" fmla="*/ 0 h 299"/>
                <a:gd name="T10" fmla="*/ 64 w 128"/>
                <a:gd name="T11" fmla="*/ 0 h 299"/>
                <a:gd name="T12" fmla="*/ 128 w 128"/>
                <a:gd name="T13" fmla="*/ 64 h 299"/>
                <a:gd name="T14" fmla="*/ 128 w 128"/>
                <a:gd name="T15" fmla="*/ 236 h 299"/>
                <a:gd name="T16" fmla="*/ 64 w 128"/>
                <a:gd name="T1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99">
                  <a:moveTo>
                    <a:pt x="64" y="299"/>
                  </a:moveTo>
                  <a:cubicBezTo>
                    <a:pt x="63" y="299"/>
                    <a:pt x="63" y="299"/>
                    <a:pt x="63" y="299"/>
                  </a:cubicBezTo>
                  <a:cubicBezTo>
                    <a:pt x="28" y="299"/>
                    <a:pt x="0" y="271"/>
                    <a:pt x="0" y="236"/>
                  </a:cubicBezTo>
                  <a:cubicBezTo>
                    <a:pt x="0" y="64"/>
                    <a:pt x="0" y="64"/>
                    <a:pt x="0" y="64"/>
                  </a:cubicBezTo>
                  <a:cubicBezTo>
                    <a:pt x="0" y="29"/>
                    <a:pt x="28" y="0"/>
                    <a:pt x="63" y="0"/>
                  </a:cubicBezTo>
                  <a:cubicBezTo>
                    <a:pt x="64" y="0"/>
                    <a:pt x="64" y="0"/>
                    <a:pt x="64" y="0"/>
                  </a:cubicBezTo>
                  <a:cubicBezTo>
                    <a:pt x="100" y="0"/>
                    <a:pt x="128" y="29"/>
                    <a:pt x="128" y="64"/>
                  </a:cubicBezTo>
                  <a:cubicBezTo>
                    <a:pt x="128" y="236"/>
                    <a:pt x="128" y="236"/>
                    <a:pt x="128" y="236"/>
                  </a:cubicBezTo>
                  <a:cubicBezTo>
                    <a:pt x="128" y="271"/>
                    <a:pt x="100" y="299"/>
                    <a:pt x="64" y="299"/>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66" name="Freeform: Shape 65">
              <a:extLst>
                <a:ext uri="{FF2B5EF4-FFF2-40B4-BE49-F238E27FC236}">
                  <a16:creationId xmlns:a16="http://schemas.microsoft.com/office/drawing/2014/main" id="{4D52DB5A-E7AA-49BC-8800-1F8D4C993F34}"/>
                </a:ext>
              </a:extLst>
            </p:cNvPr>
            <p:cNvSpPr/>
            <p:nvPr/>
          </p:nvSpPr>
          <p:spPr bwMode="auto">
            <a:xfrm>
              <a:off x="2420880" y="253998"/>
              <a:ext cx="2948790" cy="2423888"/>
            </a:xfrm>
            <a:custGeom>
              <a:avLst/>
              <a:gdLst>
                <a:gd name="connsiteX0" fmla="*/ 1474395 w 2948790"/>
                <a:gd name="connsiteY0" fmla="*/ 0 h 2423888"/>
                <a:gd name="connsiteX1" fmla="*/ 2948790 w 2948790"/>
                <a:gd name="connsiteY1" fmla="*/ 1474395 h 2423888"/>
                <a:gd name="connsiteX2" fmla="*/ 2948790 w 2948790"/>
                <a:gd name="connsiteY2" fmla="*/ 2423888 h 2423888"/>
                <a:gd name="connsiteX3" fmla="*/ 2505425 w 2948790"/>
                <a:gd name="connsiteY3" fmla="*/ 2423888 h 2423888"/>
                <a:gd name="connsiteX4" fmla="*/ 2506265 w 2948790"/>
                <a:gd name="connsiteY4" fmla="*/ 1475461 h 2423888"/>
                <a:gd name="connsiteX5" fmla="*/ 1474395 w 2948790"/>
                <a:gd name="connsiteY5" fmla="*/ 443591 h 2423888"/>
                <a:gd name="connsiteX6" fmla="*/ 442525 w 2948790"/>
                <a:gd name="connsiteY6" fmla="*/ 1475461 h 2423888"/>
                <a:gd name="connsiteX7" fmla="*/ 442525 w 2948790"/>
                <a:gd name="connsiteY7" fmla="*/ 2423888 h 2423888"/>
                <a:gd name="connsiteX8" fmla="*/ 0 w 2948790"/>
                <a:gd name="connsiteY8" fmla="*/ 2423888 h 2423888"/>
                <a:gd name="connsiteX9" fmla="*/ 0 w 2948790"/>
                <a:gd name="connsiteY9" fmla="*/ 1474395 h 2423888"/>
                <a:gd name="connsiteX10" fmla="*/ 1474395 w 2948790"/>
                <a:gd name="connsiteY10" fmla="*/ 0 h 24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8790" h="2423888">
                  <a:moveTo>
                    <a:pt x="1474395" y="0"/>
                  </a:moveTo>
                  <a:cubicBezTo>
                    <a:pt x="2288681" y="0"/>
                    <a:pt x="2948790" y="660109"/>
                    <a:pt x="2948790" y="1474395"/>
                  </a:cubicBezTo>
                  <a:lnTo>
                    <a:pt x="2948790" y="2423888"/>
                  </a:lnTo>
                  <a:lnTo>
                    <a:pt x="2505425" y="2423888"/>
                  </a:lnTo>
                  <a:lnTo>
                    <a:pt x="2506265" y="1475461"/>
                  </a:lnTo>
                  <a:cubicBezTo>
                    <a:pt x="2506265" y="905575"/>
                    <a:pt x="2044281" y="443591"/>
                    <a:pt x="1474395" y="443591"/>
                  </a:cubicBezTo>
                  <a:cubicBezTo>
                    <a:pt x="904509" y="443591"/>
                    <a:pt x="442525" y="905575"/>
                    <a:pt x="442525" y="1475461"/>
                  </a:cubicBezTo>
                  <a:lnTo>
                    <a:pt x="442525" y="2423888"/>
                  </a:lnTo>
                  <a:lnTo>
                    <a:pt x="0" y="2423888"/>
                  </a:lnTo>
                  <a:lnTo>
                    <a:pt x="0" y="1474395"/>
                  </a:lnTo>
                  <a:cubicBezTo>
                    <a:pt x="0" y="660109"/>
                    <a:pt x="660109" y="0"/>
                    <a:pt x="1474395"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grpSp>
      <p:sp>
        <p:nvSpPr>
          <p:cNvPr id="10" name="Rectangle 9">
            <a:extLst>
              <a:ext uri="{FF2B5EF4-FFF2-40B4-BE49-F238E27FC236}">
                <a16:creationId xmlns:a16="http://schemas.microsoft.com/office/drawing/2014/main" id="{A35EC324-126C-45DC-8898-CF9CDCD3CE02}"/>
              </a:ext>
            </a:extLst>
          </p:cNvPr>
          <p:cNvSpPr/>
          <p:nvPr/>
        </p:nvSpPr>
        <p:spPr>
          <a:xfrm>
            <a:off x="686468" y="2019300"/>
            <a:ext cx="2355002" cy="584775"/>
          </a:xfrm>
          <a:prstGeom prst="rect">
            <a:avLst/>
          </a:prstGeom>
          <a:noFill/>
          <a:ln w="10795" cap="flat" cmpd="sng" algn="ctr">
            <a:noFill/>
            <a:prstDash val="solid"/>
          </a:ln>
          <a:effectLst/>
        </p:spPr>
        <p:txBody>
          <a:bodyPr wrap="square" lIns="91440" tIns="45720" rIns="91440" bIns="4572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white"/>
                </a:solidFill>
                <a:effectLst/>
                <a:uLnTx/>
                <a:uFillTx/>
                <a:latin typeface="Segoe UI Semibold"/>
                <a:ea typeface="+mn-ea"/>
                <a:cs typeface="Segoe UI Semibold" panose="020B0702040204020203" pitchFamily="34" charset="0"/>
              </a:rPr>
              <a:t>Fully-managed and always up to date</a:t>
            </a:r>
          </a:p>
        </p:txBody>
      </p:sp>
      <p:sp>
        <p:nvSpPr>
          <p:cNvPr id="24" name="TextBox 23">
            <a:extLst>
              <a:ext uri="{FF2B5EF4-FFF2-40B4-BE49-F238E27FC236}">
                <a16:creationId xmlns:a16="http://schemas.microsoft.com/office/drawing/2014/main" id="{26B5A0D8-EF87-4BBC-8C1C-AE35BC302C1B}"/>
              </a:ext>
            </a:extLst>
          </p:cNvPr>
          <p:cNvSpPr txBox="1"/>
          <p:nvPr/>
        </p:nvSpPr>
        <p:spPr>
          <a:xfrm>
            <a:off x="753634" y="4245408"/>
            <a:ext cx="2128921"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Be more productive with </a:t>
            </a:r>
            <a:br>
              <a:rPr kumimoji="0" lang="en-US" sz="1200" b="0" i="0" u="none" strike="noStrike" kern="1200" cap="none" spc="0" normalizeH="0" baseline="0" noProof="0" dirty="0">
                <a:ln>
                  <a:noFill/>
                </a:ln>
                <a:solidFill>
                  <a:prstClr val="black"/>
                </a:solidFill>
                <a:effectLst/>
                <a:uLnTx/>
                <a:uFillTx/>
                <a:latin typeface="Segoe UI"/>
                <a:ea typeface="+mn-ea"/>
                <a:cs typeface="+mn-cs"/>
              </a:rPr>
            </a:br>
            <a:r>
              <a:rPr kumimoji="0" lang="en-US" sz="1200" b="1" i="0" u="none" strike="noStrike" kern="1200" cap="none" spc="0" normalizeH="0" baseline="0" noProof="0" dirty="0">
                <a:ln>
                  <a:noFill/>
                </a:ln>
                <a:solidFill>
                  <a:schemeClr val="tx2"/>
                </a:solidFill>
                <a:effectLst/>
                <a:uLnTx/>
                <a:uFillTx/>
                <a:latin typeface="+mj-lt"/>
                <a:ea typeface="+mn-ea"/>
                <a:cs typeface="+mn-cs"/>
              </a:rPr>
              <a:t>AI-powered features</a:t>
            </a:r>
            <a:r>
              <a:rPr kumimoji="0" lang="en-US" sz="1200" b="0" i="0" u="none" strike="noStrike" kern="1200" cap="none" spc="0" normalizeH="0" baseline="0" noProof="0" dirty="0">
                <a:ln>
                  <a:noFill/>
                </a:ln>
                <a:solidFill>
                  <a:schemeClr val="tx2"/>
                </a:solidFill>
                <a:effectLst/>
                <a:uLnTx/>
                <a:uFillTx/>
                <a:latin typeface="+mj-lt"/>
                <a:ea typeface="+mn-ea"/>
                <a:cs typeface="+mn-cs"/>
              </a:rPr>
              <a:t> </a:t>
            </a:r>
            <a:r>
              <a:rPr kumimoji="0" lang="en-US" sz="1200" b="0" i="0" u="none" strike="noStrike" kern="1200" cap="none" spc="0" normalizeH="0" baseline="0" noProof="0" dirty="0">
                <a:ln>
                  <a:noFill/>
                </a:ln>
                <a:solidFill>
                  <a:prstClr val="black"/>
                </a:solidFill>
                <a:effectLst/>
                <a:uLnTx/>
                <a:uFillTx/>
                <a:latin typeface="Segoe UI"/>
                <a:ea typeface="+mn-ea"/>
                <a:cs typeface="+mn-cs"/>
              </a:rPr>
              <a:t>that automate tasks and optimize performance for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a:ea typeface="+mn-ea"/>
              <a:cs typeface="+mn-cs"/>
            </a:endParaRPr>
          </a:p>
        </p:txBody>
      </p:sp>
      <p:sp>
        <p:nvSpPr>
          <p:cNvPr id="6" name="Rectangle 5">
            <a:extLst>
              <a:ext uri="{FF2B5EF4-FFF2-40B4-BE49-F238E27FC236}">
                <a16:creationId xmlns:a16="http://schemas.microsoft.com/office/drawing/2014/main" id="{4D524B65-B984-4FAE-A886-3186482829BD}"/>
              </a:ext>
            </a:extLst>
          </p:cNvPr>
          <p:cNvSpPr/>
          <p:nvPr/>
        </p:nvSpPr>
        <p:spPr>
          <a:xfrm>
            <a:off x="3497495" y="2036553"/>
            <a:ext cx="2413104" cy="584775"/>
          </a:xfrm>
          <a:prstGeom prst="rect">
            <a:avLst/>
          </a:prstGeom>
          <a:noFill/>
          <a:ln w="10795" cap="flat" cmpd="sng" algn="ctr">
            <a:noFill/>
            <a:prstDash val="solid"/>
          </a:ln>
          <a:effectLst/>
        </p:spPr>
        <p:txBody>
          <a:bodyPr wrap="square" lIns="91440" tIns="45720" rIns="91440" bIns="4572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white"/>
                </a:solidFill>
                <a:effectLst/>
                <a:uLnTx/>
                <a:uFillTx/>
                <a:latin typeface="Segoe UI Semibold"/>
                <a:ea typeface="+mn-ea"/>
                <a:cs typeface="Segoe UI Semibold" panose="020B0702040204020203" pitchFamily="34" charset="0"/>
              </a:rPr>
              <a:t>Use your existing SQL experience in the cloud</a:t>
            </a:r>
          </a:p>
        </p:txBody>
      </p:sp>
      <p:sp>
        <p:nvSpPr>
          <p:cNvPr id="19" name="TextBox 18">
            <a:extLst>
              <a:ext uri="{FF2B5EF4-FFF2-40B4-BE49-F238E27FC236}">
                <a16:creationId xmlns:a16="http://schemas.microsoft.com/office/drawing/2014/main" id="{0187D4BD-A5ED-42BD-92BC-61CD0A99AD28}"/>
              </a:ext>
            </a:extLst>
          </p:cNvPr>
          <p:cNvSpPr txBox="1"/>
          <p:nvPr/>
        </p:nvSpPr>
        <p:spPr>
          <a:xfrm>
            <a:off x="3561047" y="4245408"/>
            <a:ext cx="1950291" cy="738664"/>
          </a:xfrm>
          <a:prstGeom prst="rect">
            <a:avLst/>
          </a:prstGeom>
          <a:noFill/>
        </p:spPr>
        <p:txBody>
          <a:bodyPr wrap="square" lIns="0" tIns="0" rIns="0" bIns="0" rtlCol="0">
            <a:sp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Build on what you know with a </a:t>
            </a:r>
            <a:r>
              <a:rPr kumimoji="0" lang="en-US" sz="1200" i="0" u="none" strike="noStrike" kern="1200" cap="none" spc="0" normalizeH="0" baseline="0" noProof="0" dirty="0">
                <a:ln>
                  <a:noFill/>
                </a:ln>
                <a:solidFill>
                  <a:schemeClr val="tx2"/>
                </a:solidFill>
                <a:effectLst/>
                <a:uLnTx/>
                <a:uFillTx/>
                <a:latin typeface="+mj-lt"/>
                <a:ea typeface="+mn-ea"/>
                <a:cs typeface="+mn-cs"/>
              </a:rPr>
              <a:t>consistent code base </a:t>
            </a:r>
            <a:r>
              <a:rPr kumimoji="0" lang="en-US" sz="1200" b="0" i="0" u="none" strike="noStrike" kern="1200" cap="none" spc="0" normalizeH="0" baseline="0" noProof="0" dirty="0">
                <a:ln>
                  <a:noFill/>
                </a:ln>
                <a:solidFill>
                  <a:prstClr val="black"/>
                </a:solidFill>
                <a:effectLst/>
                <a:uLnTx/>
                <a:uFillTx/>
                <a:latin typeface="Segoe UI"/>
                <a:ea typeface="+mn-ea"/>
                <a:cs typeface="+mn-cs"/>
              </a:rPr>
              <a:t>and deploy it anywhere from edge to cloud</a:t>
            </a:r>
          </a:p>
        </p:txBody>
      </p:sp>
      <p:sp>
        <p:nvSpPr>
          <p:cNvPr id="121" name="Rectangle 120">
            <a:extLst>
              <a:ext uri="{FF2B5EF4-FFF2-40B4-BE49-F238E27FC236}">
                <a16:creationId xmlns:a16="http://schemas.microsoft.com/office/drawing/2014/main" id="{ED6A3C3D-A698-4B2A-888B-74F987930A31}"/>
              </a:ext>
            </a:extLst>
          </p:cNvPr>
          <p:cNvSpPr/>
          <p:nvPr/>
        </p:nvSpPr>
        <p:spPr>
          <a:xfrm>
            <a:off x="6252055" y="2036553"/>
            <a:ext cx="2546888" cy="584775"/>
          </a:xfrm>
          <a:prstGeom prst="rect">
            <a:avLst/>
          </a:prstGeom>
          <a:noFill/>
          <a:ln w="10795" cap="flat" cmpd="sng" algn="ctr">
            <a:noFill/>
            <a:prstDash val="solid"/>
          </a:ln>
          <a:effectLst/>
        </p:spPr>
        <p:txBody>
          <a:bodyPr wrap="square" lIns="91440" tIns="45720" rIns="91440" bIns="4572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white"/>
                </a:solidFill>
                <a:effectLst/>
                <a:uLnTx/>
                <a:uFillTx/>
                <a:latin typeface="Segoe UI Semibold"/>
                <a:ea typeface="+mn-ea"/>
                <a:cs typeface="Segoe UI Semibold" panose="020B0702040204020203" pitchFamily="34" charset="0"/>
              </a:rPr>
              <a:t>Save with the lowest total cost of ownership</a:t>
            </a:r>
          </a:p>
        </p:txBody>
      </p:sp>
      <p:sp>
        <p:nvSpPr>
          <p:cNvPr id="122" name="TextBox 121">
            <a:extLst>
              <a:ext uri="{FF2B5EF4-FFF2-40B4-BE49-F238E27FC236}">
                <a16:creationId xmlns:a16="http://schemas.microsoft.com/office/drawing/2014/main" id="{0398533C-7884-4B9C-97B9-8681DFF8A1F3}"/>
              </a:ext>
            </a:extLst>
          </p:cNvPr>
          <p:cNvSpPr txBox="1"/>
          <p:nvPr/>
        </p:nvSpPr>
        <p:spPr>
          <a:xfrm>
            <a:off x="6361981" y="4245408"/>
            <a:ext cx="2195423"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Get more cloud for less with </a:t>
            </a:r>
            <a:r>
              <a:rPr kumimoji="0" lang="en-US" sz="1200" i="0" u="none" strike="noStrike" kern="1200" cap="none" spc="0" normalizeH="0" baseline="0" noProof="0" dirty="0">
                <a:ln>
                  <a:noFill/>
                </a:ln>
                <a:solidFill>
                  <a:schemeClr val="tx2"/>
                </a:solidFill>
                <a:effectLst/>
                <a:uLnTx/>
                <a:uFillTx/>
                <a:latin typeface="+mj-lt"/>
                <a:ea typeface="+mn-ea"/>
                <a:cs typeface="+mn-cs"/>
              </a:rPr>
              <a:t>leading price-performance </a:t>
            </a:r>
            <a:r>
              <a:rPr kumimoji="0" lang="en-US" sz="1200" b="0" i="0" u="none" strike="noStrike" kern="1200" cap="none" spc="0" normalizeH="0" baseline="0" noProof="0" dirty="0">
                <a:ln>
                  <a:noFill/>
                </a:ln>
                <a:solidFill>
                  <a:prstClr val="black"/>
                </a:solidFill>
                <a:effectLst/>
                <a:uLnTx/>
                <a:uFillTx/>
                <a:latin typeface="Segoe UI"/>
                <a:ea typeface="+mn-ea"/>
                <a:cs typeface="+mn-cs"/>
              </a:rPr>
              <a:t>and savings up to 85% off pay-as-you-go rates with </a:t>
            </a:r>
            <a:r>
              <a:rPr kumimoji="0" lang="en-US" sz="1200" i="0" u="none" strike="noStrike" kern="1200" cap="none" spc="0" normalizeH="0" baseline="0" noProof="0" dirty="0">
                <a:ln>
                  <a:noFill/>
                </a:ln>
                <a:solidFill>
                  <a:schemeClr val="tx2"/>
                </a:solidFill>
                <a:effectLst/>
                <a:uLnTx/>
                <a:uFillTx/>
                <a:latin typeface="+mj-lt"/>
                <a:ea typeface="+mn-ea"/>
                <a:cs typeface="+mn-cs"/>
              </a:rPr>
              <a:t>Azure</a:t>
            </a:r>
            <a:r>
              <a:rPr kumimoji="0" lang="en-US" sz="1200" b="1" i="0" u="none" strike="noStrike" kern="1200" cap="none" spc="0" normalizeH="0" baseline="0" noProof="0" dirty="0">
                <a:ln>
                  <a:noFill/>
                </a:ln>
                <a:solidFill>
                  <a:schemeClr val="tx2"/>
                </a:solidFill>
                <a:effectLst/>
                <a:uLnTx/>
                <a:uFillTx/>
                <a:latin typeface="Segoe UI"/>
                <a:ea typeface="+mn-ea"/>
                <a:cs typeface="+mn-cs"/>
              </a:rPr>
              <a:t> </a:t>
            </a:r>
            <a:r>
              <a:rPr kumimoji="0" lang="en-US" sz="1200" i="0" u="none" strike="noStrike" kern="1200" cap="none" spc="0" normalizeH="0" baseline="0" noProof="0" dirty="0">
                <a:ln>
                  <a:noFill/>
                </a:ln>
                <a:solidFill>
                  <a:schemeClr val="tx2"/>
                </a:solidFill>
                <a:effectLst/>
                <a:uLnTx/>
                <a:uFillTx/>
                <a:latin typeface="+mj-lt"/>
                <a:ea typeface="+mn-ea"/>
                <a:cs typeface="+mn-cs"/>
              </a:rPr>
              <a:t>Hybrid Benefit</a:t>
            </a:r>
          </a:p>
        </p:txBody>
      </p:sp>
      <p:sp>
        <p:nvSpPr>
          <p:cNvPr id="8" name="Rectangle 7">
            <a:extLst>
              <a:ext uri="{FF2B5EF4-FFF2-40B4-BE49-F238E27FC236}">
                <a16:creationId xmlns:a16="http://schemas.microsoft.com/office/drawing/2014/main" id="{1DE3121D-3CA1-40A0-9E97-72F06808FABC}"/>
              </a:ext>
            </a:extLst>
          </p:cNvPr>
          <p:cNvSpPr/>
          <p:nvPr/>
        </p:nvSpPr>
        <p:spPr>
          <a:xfrm>
            <a:off x="9187020" y="1950289"/>
            <a:ext cx="2251494" cy="757130"/>
          </a:xfrm>
          <a:prstGeom prst="rect">
            <a:avLst/>
          </a:prstGeom>
          <a:noFill/>
          <a:ln w="10795" cap="flat" cmpd="sng" algn="ctr">
            <a:noFill/>
            <a:prstDash val="solid"/>
          </a:ln>
          <a:effectLst/>
        </p:spPr>
        <p:txBody>
          <a:bodyPr wrap="square" lIns="91440" tIns="45720" rIns="91440" bIns="45720" rtlCol="0" anchor="t" anchorCtr="0">
            <a:spAutoFit/>
          </a:bodyPr>
          <a:lstStyle/>
          <a:p>
            <a:pPr marL="0" marR="0" lvl="0" indent="0" algn="ctr" defTabSz="932472" rtl="0" eaLnBrk="1" fontAlgn="base" latinLnBrk="0" hangingPunct="1">
              <a:lnSpc>
                <a:spcPct val="90000"/>
              </a:lnSpc>
              <a:spcBef>
                <a:spcPct val="0"/>
              </a:spcBef>
              <a:spcAft>
                <a:spcPts val="600"/>
              </a:spcAft>
              <a:buClrTx/>
              <a:buSzTx/>
              <a:buFontTx/>
              <a:buNone/>
              <a:tabLst/>
              <a:defRPr/>
            </a:pPr>
            <a:r>
              <a:rPr kumimoji="0" lang="en-US" sz="1600" b="1" i="0" u="none" strike="noStrike" kern="0" cap="none" spc="0" normalizeH="0" baseline="0" noProof="0">
                <a:ln>
                  <a:noFill/>
                </a:ln>
                <a:solidFill>
                  <a:prstClr val="white"/>
                </a:solidFill>
                <a:effectLst/>
                <a:uLnTx/>
                <a:uFillTx/>
                <a:latin typeface="Segoe UI Semibold"/>
                <a:ea typeface="+mn-ea"/>
                <a:cs typeface="Segoe UI Semibold" panose="020B0702040204020203" pitchFamily="34" charset="0"/>
              </a:rPr>
              <a:t>Protect your data with built-in, real-time intelligent security</a:t>
            </a:r>
          </a:p>
        </p:txBody>
      </p:sp>
      <p:sp>
        <p:nvSpPr>
          <p:cNvPr id="23" name="TextBox 22">
            <a:extLst>
              <a:ext uri="{FF2B5EF4-FFF2-40B4-BE49-F238E27FC236}">
                <a16:creationId xmlns:a16="http://schemas.microsoft.com/office/drawing/2014/main" id="{30DF7730-09F5-40A0-9EC0-4823B9C67C83}"/>
              </a:ext>
            </a:extLst>
          </p:cNvPr>
          <p:cNvSpPr txBox="1"/>
          <p:nvPr/>
        </p:nvSpPr>
        <p:spPr>
          <a:xfrm>
            <a:off x="9187020" y="4245408"/>
            <a:ext cx="2165343" cy="923330"/>
          </a:xfrm>
          <a:prstGeom prst="rect">
            <a:avLst/>
          </a:prstGeom>
          <a:noFill/>
        </p:spPr>
        <p:txBody>
          <a:bodyPr wrap="square" lIns="0" tIns="0" rIns="0" bIns="0" rtlCol="0">
            <a:sp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Secure your data with layers of protection, built-in controls, </a:t>
            </a:r>
            <a:r>
              <a:rPr kumimoji="0" lang="en-US" sz="1200" i="0" u="none" strike="noStrike" kern="1200" cap="none" spc="0" normalizeH="0" baseline="0" noProof="0" dirty="0">
                <a:ln>
                  <a:noFill/>
                </a:ln>
                <a:solidFill>
                  <a:schemeClr val="tx2"/>
                </a:solidFill>
                <a:effectLst/>
                <a:uLnTx/>
                <a:uFillTx/>
                <a:latin typeface="+mj-lt"/>
                <a:ea typeface="+mn-ea"/>
                <a:cs typeface="+mn-cs"/>
              </a:rPr>
              <a:t>intelligent threat detection</a:t>
            </a:r>
            <a:r>
              <a:rPr kumimoji="0" lang="en-US" sz="1200" b="0" i="0" u="none" strike="noStrike" kern="1200" cap="none" spc="0" normalizeH="0" baseline="0" noProof="0" dirty="0">
                <a:ln>
                  <a:noFill/>
                </a:ln>
                <a:solidFill>
                  <a:prstClr val="black"/>
                </a:solidFill>
                <a:effectLst/>
                <a:uLnTx/>
                <a:uFillTx/>
                <a:latin typeface="Segoe UI"/>
                <a:ea typeface="+mn-ea"/>
                <a:cs typeface="+mn-cs"/>
              </a:rPr>
              <a:t>, and the </a:t>
            </a:r>
            <a:r>
              <a:rPr kumimoji="0" lang="en-US" sz="1200" i="0" u="none" strike="noStrike" kern="1200" cap="none" spc="0" normalizeH="0" baseline="0" noProof="0" dirty="0">
                <a:ln>
                  <a:noFill/>
                </a:ln>
                <a:solidFill>
                  <a:schemeClr val="tx2"/>
                </a:solidFill>
                <a:effectLst/>
                <a:uLnTx/>
                <a:uFillTx/>
                <a:latin typeface="+mj-lt"/>
                <a:ea typeface="+mn-ea"/>
                <a:cs typeface="+mn-cs"/>
              </a:rPr>
              <a:t>broadest set of compliance offerings</a:t>
            </a:r>
          </a:p>
        </p:txBody>
      </p:sp>
      <p:sp>
        <p:nvSpPr>
          <p:cNvPr id="42" name="Rounded Rectangle 41">
            <a:extLst>
              <a:ext uri="{FF2B5EF4-FFF2-40B4-BE49-F238E27FC236}">
                <a16:creationId xmlns:a16="http://schemas.microsoft.com/office/drawing/2014/main" id="{CEDC4D15-C5CF-4666-ADD1-24B00DE09229}"/>
              </a:ext>
            </a:extLst>
          </p:cNvPr>
          <p:cNvSpPr/>
          <p:nvPr/>
        </p:nvSpPr>
        <p:spPr>
          <a:xfrm>
            <a:off x="587828" y="5740142"/>
            <a:ext cx="11016344" cy="358490"/>
          </a:xfrm>
          <a:prstGeom prst="roundRect">
            <a:avLst>
              <a:gd name="adj" fmla="val 5000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The only cloud with evergreen SQL </a:t>
            </a:r>
          </a:p>
        </p:txBody>
      </p:sp>
      <p:sp>
        <p:nvSpPr>
          <p:cNvPr id="43" name="TextBox 42">
            <a:extLst>
              <a:ext uri="{FF2B5EF4-FFF2-40B4-BE49-F238E27FC236}">
                <a16:creationId xmlns:a16="http://schemas.microsoft.com/office/drawing/2014/main" id="{F1644D12-5E79-4D64-BC34-D06A76F036C9}"/>
              </a:ext>
            </a:extLst>
          </p:cNvPr>
          <p:cNvSpPr txBox="1"/>
          <p:nvPr/>
        </p:nvSpPr>
        <p:spPr>
          <a:xfrm>
            <a:off x="2882555" y="6341203"/>
            <a:ext cx="645079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tx2"/>
                </a:solidFill>
                <a:effectLst/>
                <a:uLnTx/>
                <a:uFillTx/>
                <a:latin typeface="+mj-lt"/>
                <a:ea typeface="+mn-ea"/>
                <a:cs typeface="+mn-cs"/>
              </a:rPr>
              <a:t>Software is continually updated and never requires patches</a:t>
            </a:r>
          </a:p>
        </p:txBody>
      </p:sp>
      <p:sp>
        <p:nvSpPr>
          <p:cNvPr id="4" name="Title 3">
            <a:extLst>
              <a:ext uri="{FF2B5EF4-FFF2-40B4-BE49-F238E27FC236}">
                <a16:creationId xmlns:a16="http://schemas.microsoft.com/office/drawing/2014/main" id="{379D0A83-9637-2E4C-E75B-D767AC6E9FDC}"/>
              </a:ext>
            </a:extLst>
          </p:cNvPr>
          <p:cNvSpPr>
            <a:spLocks noGrp="1"/>
          </p:cNvSpPr>
          <p:nvPr>
            <p:ph type="title"/>
          </p:nvPr>
        </p:nvSpPr>
        <p:spPr/>
        <p:txBody>
          <a:bodyPr/>
          <a:lstStyle/>
          <a:p>
            <a:r>
              <a:rPr lang="en-US" dirty="0"/>
              <a:t>Azure SQL is the best choice for SQL Server workloads</a:t>
            </a:r>
            <a:br>
              <a:rPr lang="en-US" dirty="0"/>
            </a:br>
            <a:r>
              <a:rPr kumimoji="0" lang="en-US" sz="2000" u="none" strike="noStrike" kern="1200" cap="none" spc="0" normalizeH="0" baseline="0" noProof="0" dirty="0">
                <a:ln w="3175">
                  <a:noFill/>
                </a:ln>
                <a:solidFill>
                  <a:schemeClr val="tx1"/>
                </a:solidFill>
                <a:effectLst/>
                <a:uLnTx/>
                <a:uFillTx/>
                <a:latin typeface="Segoe UI" panose="020B0502040204020203" pitchFamily="34" charset="0"/>
              </a:rPr>
              <a:t>Run any workload anywhere on the industry-leading SQL Server engine</a:t>
            </a:r>
            <a:br>
              <a:rPr kumimoji="0" lang="en-US" sz="2800" b="0" i="0" u="none" strike="noStrike" kern="1200" cap="none" spc="0" normalizeH="0" baseline="0" noProof="0" dirty="0">
                <a:ln w="3175">
                  <a:noFill/>
                </a:ln>
                <a:solidFill>
                  <a:srgbClr val="0078D4"/>
                </a:solidFill>
                <a:effectLst/>
                <a:uLnTx/>
                <a:uFillTx/>
                <a:latin typeface="Segoe UI Semibold"/>
                <a:ea typeface="+mn-ea"/>
                <a:cs typeface="Segoe UI" pitchFamily="34" charset="0"/>
              </a:rPr>
            </a:br>
            <a:endParaRPr lang="en-NL" dirty="0"/>
          </a:p>
        </p:txBody>
      </p:sp>
    </p:spTree>
    <p:extLst>
      <p:ext uri="{BB962C8B-B14F-4D97-AF65-F5344CB8AC3E}">
        <p14:creationId xmlns:p14="http://schemas.microsoft.com/office/powerpoint/2010/main" val="77032970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Text Placeholder 188">
            <a:extLst>
              <a:ext uri="{FF2B5EF4-FFF2-40B4-BE49-F238E27FC236}">
                <a16:creationId xmlns:a16="http://schemas.microsoft.com/office/drawing/2014/main" id="{5CB61809-C88E-9DA6-F785-8485F610B4AF}"/>
              </a:ext>
            </a:extLst>
          </p:cNvPr>
          <p:cNvSpPr>
            <a:spLocks noGrp="1"/>
          </p:cNvSpPr>
          <p:nvPr>
            <p:ph type="body" sz="quarter" idx="10"/>
          </p:nvPr>
        </p:nvSpPr>
        <p:spPr/>
        <p:txBody>
          <a:bodyPr/>
          <a:lstStyle/>
          <a:p>
            <a:r>
              <a:rPr lang="en-NL" dirty="0"/>
              <a:t>Why</a:t>
            </a:r>
          </a:p>
          <a:p>
            <a:r>
              <a:rPr lang="en-NL" dirty="0"/>
              <a:t>Modernize?</a:t>
            </a:r>
          </a:p>
        </p:txBody>
      </p:sp>
      <p:sp>
        <p:nvSpPr>
          <p:cNvPr id="190" name="Text Placeholder 189">
            <a:extLst>
              <a:ext uri="{FF2B5EF4-FFF2-40B4-BE49-F238E27FC236}">
                <a16:creationId xmlns:a16="http://schemas.microsoft.com/office/drawing/2014/main" id="{5B66E1DA-1ED4-45AE-E388-029352E4D13C}"/>
              </a:ext>
            </a:extLst>
          </p:cNvPr>
          <p:cNvSpPr>
            <a:spLocks noGrp="1"/>
          </p:cNvSpPr>
          <p:nvPr>
            <p:ph type="body" sz="quarter" idx="11"/>
          </p:nvPr>
        </p:nvSpPr>
        <p:spPr>
          <a:xfrm>
            <a:off x="0" y="2531486"/>
            <a:ext cx="4100945" cy="492443"/>
          </a:xfrm>
        </p:spPr>
        <p:txBody>
          <a:bodyPr/>
          <a:lstStyle/>
          <a:p>
            <a:r>
              <a:rPr lang="en-NL" sz="2000" dirty="0">
                <a:latin typeface="Segoe UI" panose="020B0502040204020203" pitchFamily="34" charset="0"/>
                <a:cs typeface="Segoe UI" panose="020B0502040204020203" pitchFamily="34" charset="0"/>
              </a:rPr>
              <a:t>It’s </a:t>
            </a:r>
            <a:r>
              <a:rPr lang="en-NL" sz="2000" b="1" dirty="0">
                <a:latin typeface="Segoe UI" panose="020B0502040204020203" pitchFamily="34" charset="0"/>
                <a:cs typeface="Segoe UI" panose="020B0502040204020203" pitchFamily="34" charset="0"/>
              </a:rPr>
              <a:t>not </a:t>
            </a:r>
            <a:r>
              <a:rPr lang="en-NL" sz="2000" dirty="0">
                <a:latin typeface="Segoe UI" panose="020B0502040204020203" pitchFamily="34" charset="0"/>
                <a:cs typeface="Segoe UI" panose="020B0502040204020203" pitchFamily="34" charset="0"/>
              </a:rPr>
              <a:t>just about cost</a:t>
            </a:r>
          </a:p>
        </p:txBody>
      </p:sp>
      <p:grpSp>
        <p:nvGrpSpPr>
          <p:cNvPr id="177" name="Group 176">
            <a:extLst>
              <a:ext uri="{FF2B5EF4-FFF2-40B4-BE49-F238E27FC236}">
                <a16:creationId xmlns:a16="http://schemas.microsoft.com/office/drawing/2014/main" id="{2D07CE2D-27DB-D292-80E2-6B2810687835}"/>
              </a:ext>
            </a:extLst>
          </p:cNvPr>
          <p:cNvGrpSpPr/>
          <p:nvPr/>
        </p:nvGrpSpPr>
        <p:grpSpPr>
          <a:xfrm>
            <a:off x="4648677" y="1163309"/>
            <a:ext cx="6797668" cy="4531381"/>
            <a:chOff x="4648677" y="1358776"/>
            <a:chExt cx="6797668" cy="4531381"/>
          </a:xfrm>
        </p:grpSpPr>
        <p:grpSp>
          <p:nvGrpSpPr>
            <p:cNvPr id="176" name="Group 175">
              <a:extLst>
                <a:ext uri="{FF2B5EF4-FFF2-40B4-BE49-F238E27FC236}">
                  <a16:creationId xmlns:a16="http://schemas.microsoft.com/office/drawing/2014/main" id="{9B362630-BD54-880F-EBF1-6B3931897131}"/>
                </a:ext>
              </a:extLst>
            </p:cNvPr>
            <p:cNvGrpSpPr/>
            <p:nvPr/>
          </p:nvGrpSpPr>
          <p:grpSpPr>
            <a:xfrm>
              <a:off x="9507591" y="3718249"/>
              <a:ext cx="1938754" cy="2171908"/>
              <a:chOff x="9889723" y="3788527"/>
              <a:chExt cx="1938754" cy="2171908"/>
            </a:xfrm>
          </p:grpSpPr>
          <p:pic>
            <p:nvPicPr>
              <p:cNvPr id="4" name="Picture 3">
                <a:extLst>
                  <a:ext uri="{FF2B5EF4-FFF2-40B4-BE49-F238E27FC236}">
                    <a16:creationId xmlns:a16="http://schemas.microsoft.com/office/drawing/2014/main" id="{B31DE518-1E75-B887-8B81-45EE445A808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72519" y="3788527"/>
                <a:ext cx="1173163" cy="1175225"/>
              </a:xfrm>
              <a:prstGeom prst="rect">
                <a:avLst/>
              </a:prstGeom>
            </p:spPr>
          </p:pic>
          <p:sp>
            <p:nvSpPr>
              <p:cNvPr id="7" name="Rectangle 6">
                <a:extLst>
                  <a:ext uri="{FF2B5EF4-FFF2-40B4-BE49-F238E27FC236}">
                    <a16:creationId xmlns:a16="http://schemas.microsoft.com/office/drawing/2014/main" id="{DDE8DD75-5131-4A1B-DEC3-D9D78A07675F}"/>
                  </a:ext>
                </a:extLst>
              </p:cNvPr>
              <p:cNvSpPr/>
              <p:nvPr/>
            </p:nvSpPr>
            <p:spPr>
              <a:xfrm>
                <a:off x="9889723" y="5221771"/>
                <a:ext cx="1938754" cy="738664"/>
              </a:xfrm>
              <a:prstGeom prst="rect">
                <a:avLst/>
              </a:prstGeom>
            </p:spPr>
            <p:txBody>
              <a:bodyPr wrap="square">
                <a:spAutoFit/>
              </a:bodyPr>
              <a:lstStyle/>
              <a:p>
                <a:pPr marR="0" lvl="0" indent="0" algn="ctr" fontAlgn="auto">
                  <a:lnSpc>
                    <a:spcPct val="100000"/>
                  </a:lnSpc>
                  <a:spcBef>
                    <a:spcPts val="0"/>
                  </a:spcBef>
                  <a:spcAft>
                    <a:spcPts val="0"/>
                  </a:spcAft>
                  <a:buClrTx/>
                  <a:buSzTx/>
                  <a:buFontTx/>
                  <a:buNone/>
                  <a:tabLst/>
                  <a:defRPr/>
                </a:pP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Monetize Data as an Asset (including Analytics and AI)</a:t>
                </a:r>
              </a:p>
            </p:txBody>
          </p:sp>
        </p:grpSp>
        <p:grpSp>
          <p:nvGrpSpPr>
            <p:cNvPr id="174" name="Group 173">
              <a:extLst>
                <a:ext uri="{FF2B5EF4-FFF2-40B4-BE49-F238E27FC236}">
                  <a16:creationId xmlns:a16="http://schemas.microsoft.com/office/drawing/2014/main" id="{E1E56BC3-7A9B-9B4E-1181-9DA3798E71FB}"/>
                </a:ext>
              </a:extLst>
            </p:cNvPr>
            <p:cNvGrpSpPr/>
            <p:nvPr/>
          </p:nvGrpSpPr>
          <p:grpSpPr>
            <a:xfrm>
              <a:off x="4648677" y="3991911"/>
              <a:ext cx="1773732" cy="1678629"/>
              <a:chOff x="4295292" y="4062189"/>
              <a:chExt cx="1773732" cy="1678629"/>
            </a:xfrm>
          </p:grpSpPr>
          <p:sp>
            <p:nvSpPr>
              <p:cNvPr id="10" name="Rectangle 9">
                <a:extLst>
                  <a:ext uri="{FF2B5EF4-FFF2-40B4-BE49-F238E27FC236}">
                    <a16:creationId xmlns:a16="http://schemas.microsoft.com/office/drawing/2014/main" id="{EA64E297-E1A5-A971-8539-7F68D6BA40A7}"/>
                  </a:ext>
                </a:extLst>
              </p:cNvPr>
              <p:cNvSpPr/>
              <p:nvPr/>
            </p:nvSpPr>
            <p:spPr>
              <a:xfrm>
                <a:off x="4295292" y="5217598"/>
                <a:ext cx="1773732" cy="523220"/>
              </a:xfrm>
              <a:prstGeom prst="rect">
                <a:avLst/>
              </a:prstGeom>
            </p:spPr>
            <p:txBody>
              <a:bodyPr wrap="square">
                <a:spAutoFit/>
              </a:bodyPr>
              <a:lstStyle/>
              <a:p>
                <a:pPr algn="ctr">
                  <a:defRPr/>
                </a:pP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Transform Core Applications </a:t>
                </a:r>
              </a:p>
            </p:txBody>
          </p:sp>
          <p:pic>
            <p:nvPicPr>
              <p:cNvPr id="6" name="Picture 5">
                <a:extLst>
                  <a:ext uri="{FF2B5EF4-FFF2-40B4-BE49-F238E27FC236}">
                    <a16:creationId xmlns:a16="http://schemas.microsoft.com/office/drawing/2014/main" id="{A01F3F0A-2DB0-A687-8C24-523BAB2357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83898" y="4062189"/>
                <a:ext cx="1196520" cy="897390"/>
              </a:xfrm>
              <a:prstGeom prst="rect">
                <a:avLst/>
              </a:prstGeom>
            </p:spPr>
          </p:pic>
        </p:grpSp>
        <p:grpSp>
          <p:nvGrpSpPr>
            <p:cNvPr id="175" name="Group 174">
              <a:extLst>
                <a:ext uri="{FF2B5EF4-FFF2-40B4-BE49-F238E27FC236}">
                  <a16:creationId xmlns:a16="http://schemas.microsoft.com/office/drawing/2014/main" id="{EBEEBA95-CEA2-9B36-F85C-6899AADA93AD}"/>
                </a:ext>
              </a:extLst>
            </p:cNvPr>
            <p:cNvGrpSpPr/>
            <p:nvPr/>
          </p:nvGrpSpPr>
          <p:grpSpPr>
            <a:xfrm>
              <a:off x="6642085" y="3721342"/>
              <a:ext cx="2617084" cy="2168815"/>
              <a:chOff x="6759823" y="3791620"/>
              <a:chExt cx="2617084" cy="2168815"/>
            </a:xfrm>
          </p:grpSpPr>
          <p:sp>
            <p:nvSpPr>
              <p:cNvPr id="11" name="Rectangle 10">
                <a:extLst>
                  <a:ext uri="{FF2B5EF4-FFF2-40B4-BE49-F238E27FC236}">
                    <a16:creationId xmlns:a16="http://schemas.microsoft.com/office/drawing/2014/main" id="{7A9F1A96-396A-42C0-0408-55A48907ED33}"/>
                  </a:ext>
                </a:extLst>
              </p:cNvPr>
              <p:cNvSpPr/>
              <p:nvPr/>
            </p:nvSpPr>
            <p:spPr>
              <a:xfrm>
                <a:off x="6759823" y="5221771"/>
                <a:ext cx="2617084" cy="738664"/>
              </a:xfrm>
              <a:prstGeom prst="rect">
                <a:avLst/>
              </a:prstGeom>
            </p:spPr>
            <p:txBody>
              <a:bodyPr wrap="square">
                <a:spAutoFit/>
              </a:bodyPr>
              <a:lstStyle/>
              <a:p>
                <a:pPr marR="0" lvl="0" indent="0" algn="ctr" fontAlgn="auto">
                  <a:lnSpc>
                    <a:spcPct val="100000"/>
                  </a:lnSpc>
                  <a:spcBef>
                    <a:spcPts val="0"/>
                  </a:spcBef>
                  <a:spcAft>
                    <a:spcPts val="0"/>
                  </a:spcAft>
                  <a:buClrTx/>
                  <a:buSzTx/>
                  <a:buFontTx/>
                  <a:buNone/>
                  <a:tabLst/>
                  <a:defRPr/>
                </a:pP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Address Security </a:t>
                </a:r>
                <a:b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b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and Compliance Requirements</a:t>
                </a:r>
              </a:p>
            </p:txBody>
          </p:sp>
          <p:pic>
            <p:nvPicPr>
              <p:cNvPr id="171" name="Picture 170">
                <a:extLst>
                  <a:ext uri="{FF2B5EF4-FFF2-40B4-BE49-F238E27FC236}">
                    <a16:creationId xmlns:a16="http://schemas.microsoft.com/office/drawing/2014/main" id="{863CF01B-F0E9-4B08-62E9-D95381C4BF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97093" y="3791620"/>
                <a:ext cx="942545" cy="1595076"/>
              </a:xfrm>
              <a:prstGeom prst="rect">
                <a:avLst/>
              </a:prstGeom>
            </p:spPr>
          </p:pic>
        </p:grpSp>
        <p:grpSp>
          <p:nvGrpSpPr>
            <p:cNvPr id="173" name="Group 172">
              <a:extLst>
                <a:ext uri="{FF2B5EF4-FFF2-40B4-BE49-F238E27FC236}">
                  <a16:creationId xmlns:a16="http://schemas.microsoft.com/office/drawing/2014/main" id="{2E326E53-17D2-8F3B-EE3D-21B2B100D865}"/>
                </a:ext>
              </a:extLst>
            </p:cNvPr>
            <p:cNvGrpSpPr/>
            <p:nvPr/>
          </p:nvGrpSpPr>
          <p:grpSpPr>
            <a:xfrm>
              <a:off x="8074838" y="1358776"/>
              <a:ext cx="2617084" cy="1954402"/>
              <a:chOff x="8278904" y="1052885"/>
              <a:chExt cx="2617084" cy="1954402"/>
            </a:xfrm>
          </p:grpSpPr>
          <p:sp>
            <p:nvSpPr>
              <p:cNvPr id="8" name="Rectangle 7">
                <a:extLst>
                  <a:ext uri="{FF2B5EF4-FFF2-40B4-BE49-F238E27FC236}">
                    <a16:creationId xmlns:a16="http://schemas.microsoft.com/office/drawing/2014/main" id="{890647F3-48F7-0A2F-5072-DA3BAA39098E}"/>
                  </a:ext>
                </a:extLst>
              </p:cNvPr>
              <p:cNvSpPr/>
              <p:nvPr/>
            </p:nvSpPr>
            <p:spPr>
              <a:xfrm>
                <a:off x="8278904" y="2484067"/>
                <a:ext cx="2617084" cy="523220"/>
              </a:xfrm>
              <a:prstGeom prst="rect">
                <a:avLst/>
              </a:prstGeom>
            </p:spPr>
            <p:txBody>
              <a:bodyPr wrap="square">
                <a:spAutoFit/>
              </a:bodyPr>
              <a:lstStyle/>
              <a:p>
                <a:pPr algn="ctr">
                  <a:defRPr/>
                </a:pP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Cost (</a:t>
                </a:r>
                <a:r>
                  <a:rPr lang="en-US" sz="1400" b="1" dirty="0" err="1">
                    <a:solidFill>
                      <a:srgbClr val="505050"/>
                    </a:solidFill>
                    <a:latin typeface="Segoe UI Semibold" panose="020B0502040204020203" pitchFamily="34" charset="0"/>
                    <a:ea typeface="ＭＳ Ｐゴシック" charset="0"/>
                    <a:cs typeface="Segoe UI Semibold" panose="020B0502040204020203" pitchFamily="34" charset="0"/>
                  </a:rPr>
                  <a:t>CapEx</a:t>
                </a: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 </a:t>
                </a:r>
                <a:b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br>
                <a:r>
                  <a:rPr lang="en-US" sz="1400" b="1" dirty="0">
                    <a:solidFill>
                      <a:srgbClr val="505050"/>
                    </a:solidFill>
                    <a:latin typeface="Segoe UI Semibold" panose="020B0502040204020203" pitchFamily="34" charset="0"/>
                    <a:ea typeface="ＭＳ Ｐゴシック" charset="0"/>
                    <a:cs typeface="Segoe UI Semibold" panose="020B0502040204020203" pitchFamily="34" charset="0"/>
                  </a:rPr>
                  <a:t>Reduction</a:t>
                </a:r>
              </a:p>
            </p:txBody>
          </p:sp>
          <p:pic>
            <p:nvPicPr>
              <p:cNvPr id="3" name="Picture 2">
                <a:extLst>
                  <a:ext uri="{FF2B5EF4-FFF2-40B4-BE49-F238E27FC236}">
                    <a16:creationId xmlns:a16="http://schemas.microsoft.com/office/drawing/2014/main" id="{AF33DBEA-52F9-33A7-97B0-DE26FF0F442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000865" y="1052885"/>
                <a:ext cx="1173163" cy="1173163"/>
              </a:xfrm>
              <a:prstGeom prst="rect">
                <a:avLst/>
              </a:prstGeom>
            </p:spPr>
          </p:pic>
        </p:grpSp>
        <p:grpSp>
          <p:nvGrpSpPr>
            <p:cNvPr id="172" name="Group 171">
              <a:extLst>
                <a:ext uri="{FF2B5EF4-FFF2-40B4-BE49-F238E27FC236}">
                  <a16:creationId xmlns:a16="http://schemas.microsoft.com/office/drawing/2014/main" id="{4B5203F9-0D24-BABE-1615-D46FB3FCD0FE}"/>
                </a:ext>
              </a:extLst>
            </p:cNvPr>
            <p:cNvGrpSpPr/>
            <p:nvPr/>
          </p:nvGrpSpPr>
          <p:grpSpPr>
            <a:xfrm>
              <a:off x="5238078" y="1364525"/>
              <a:ext cx="2588338" cy="1948653"/>
              <a:chOff x="4966324" y="1058634"/>
              <a:chExt cx="2588338" cy="1948653"/>
            </a:xfrm>
          </p:grpSpPr>
          <p:sp>
            <p:nvSpPr>
              <p:cNvPr id="9" name="Rectangle 8">
                <a:extLst>
                  <a:ext uri="{FF2B5EF4-FFF2-40B4-BE49-F238E27FC236}">
                    <a16:creationId xmlns:a16="http://schemas.microsoft.com/office/drawing/2014/main" id="{5AD5AACD-9D8E-DC90-4DAB-561105DBBEB9}"/>
                  </a:ext>
                </a:extLst>
              </p:cNvPr>
              <p:cNvSpPr/>
              <p:nvPr/>
            </p:nvSpPr>
            <p:spPr>
              <a:xfrm>
                <a:off x="4966324" y="2484067"/>
                <a:ext cx="258833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rgbClr val="505050"/>
                    </a:solidFill>
                    <a:effectLst/>
                    <a:uLnTx/>
                    <a:uFillTx/>
                    <a:latin typeface="Segoe UI Semibold" panose="020B0502040204020203" pitchFamily="34" charset="0"/>
                    <a:ea typeface="ＭＳ Ｐゴシック" charset="0"/>
                    <a:cs typeface="Segoe UI Semibold" panose="020B0502040204020203" pitchFamily="34" charset="0"/>
                  </a:rPr>
                  <a:t>Contract Flexibility </a:t>
                </a:r>
                <a:br>
                  <a:rPr kumimoji="0" lang="en-US" sz="1400" b="1" u="none" strike="noStrike" kern="1200" cap="none" spc="0" normalizeH="0" baseline="0" noProof="0" dirty="0">
                    <a:ln>
                      <a:noFill/>
                    </a:ln>
                    <a:solidFill>
                      <a:srgbClr val="505050"/>
                    </a:solidFill>
                    <a:effectLst/>
                    <a:uLnTx/>
                    <a:uFillTx/>
                    <a:latin typeface="Segoe UI Semibold" panose="020B0502040204020203" pitchFamily="34" charset="0"/>
                    <a:ea typeface="ＭＳ Ｐゴシック" charset="0"/>
                    <a:cs typeface="Segoe UI Semibold" panose="020B0502040204020203" pitchFamily="34" charset="0"/>
                  </a:rPr>
                </a:br>
                <a:r>
                  <a:rPr kumimoji="0" lang="en-US" sz="1400" b="1" u="none" strike="noStrike" kern="1200" cap="none" spc="0" normalizeH="0" baseline="0" noProof="0" dirty="0">
                    <a:ln>
                      <a:noFill/>
                    </a:ln>
                    <a:solidFill>
                      <a:srgbClr val="505050"/>
                    </a:solidFill>
                    <a:effectLst/>
                    <a:uLnTx/>
                    <a:uFillTx/>
                    <a:latin typeface="Segoe UI Semibold" panose="020B0502040204020203" pitchFamily="34" charset="0"/>
                    <a:ea typeface="ＭＳ Ｐゴシック" charset="0"/>
                    <a:cs typeface="Segoe UI Semibold" panose="020B0502040204020203" pitchFamily="34" charset="0"/>
                  </a:rPr>
                  <a:t>(Agility)</a:t>
                </a:r>
              </a:p>
            </p:txBody>
          </p:sp>
          <p:pic>
            <p:nvPicPr>
              <p:cNvPr id="5" name="Picture 4">
                <a:extLst>
                  <a:ext uri="{FF2B5EF4-FFF2-40B4-BE49-F238E27FC236}">
                    <a16:creationId xmlns:a16="http://schemas.microsoft.com/office/drawing/2014/main" id="{875FF09E-2710-FCC3-1D03-9DF8CC23E53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59195" y="1058634"/>
                <a:ext cx="802597" cy="1167414"/>
              </a:xfrm>
              <a:prstGeom prst="rect">
                <a:avLst/>
              </a:prstGeom>
            </p:spPr>
          </p:pic>
        </p:grpSp>
      </p:grpSp>
    </p:spTree>
    <p:extLst>
      <p:ext uri="{BB962C8B-B14F-4D97-AF65-F5344CB8AC3E}">
        <p14:creationId xmlns:p14="http://schemas.microsoft.com/office/powerpoint/2010/main" val="257221723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depicting Azure SQL family">
            <a:extLst>
              <a:ext uri="{FF2B5EF4-FFF2-40B4-BE49-F238E27FC236}">
                <a16:creationId xmlns:a16="http://schemas.microsoft.com/office/drawing/2014/main" id="{A5DCBEBB-E0D8-4159-A32F-99DDC1C3C68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994049" y="1648917"/>
            <a:ext cx="7197951" cy="4407109"/>
          </a:xfrm>
          <a:prstGeom prst="rect">
            <a:avLst/>
          </a:prstGeom>
        </p:spPr>
      </p:pic>
      <p:sp>
        <p:nvSpPr>
          <p:cNvPr id="9" name="Title 1">
            <a:extLst>
              <a:ext uri="{FF2B5EF4-FFF2-40B4-BE49-F238E27FC236}">
                <a16:creationId xmlns:a16="http://schemas.microsoft.com/office/drawing/2014/main" id="{DA03118C-80B4-4662-8538-F387AE81E875}"/>
              </a:ext>
            </a:extLst>
          </p:cNvPr>
          <p:cNvSpPr txBox="1">
            <a:spLocks/>
          </p:cNvSpPr>
          <p:nvPr/>
        </p:nvSpPr>
        <p:spPr>
          <a:xfrm>
            <a:off x="455995" y="4097020"/>
            <a:ext cx="4129465" cy="49244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dirty="0">
                <a:ln w="3175">
                  <a:noFill/>
                </a:ln>
                <a:solidFill>
                  <a:prstClr val="black"/>
                </a:solidFill>
                <a:effectLst/>
                <a:uLnTx/>
                <a:uFillTx/>
                <a:latin typeface="Segoe UI"/>
                <a:ea typeface="+mn-ea"/>
                <a:cs typeface="Segoe UI" pitchFamily="34" charset="0"/>
              </a:rPr>
              <a:t>Try it at </a:t>
            </a:r>
            <a:br>
              <a:rPr kumimoji="0" lang="en-US" sz="1800" b="0" i="0" u="none" strike="noStrike" kern="1200" cap="none" spc="-50" normalizeH="0" baseline="0" noProof="0" dirty="0">
                <a:ln w="3175">
                  <a:noFill/>
                </a:ln>
                <a:solidFill>
                  <a:prstClr val="black"/>
                </a:solidFill>
                <a:effectLst/>
                <a:uLnTx/>
                <a:uFillTx/>
                <a:latin typeface="Segoe UI"/>
                <a:ea typeface="+mn-ea"/>
                <a:cs typeface="Segoe UI" pitchFamily="34" charset="0"/>
              </a:rPr>
            </a:br>
            <a:r>
              <a:rPr kumimoji="0" lang="en-US" sz="1400" b="0" i="0" u="none" strike="noStrike" kern="1200" cap="none" spc="-50" normalizeH="0" baseline="0" noProof="0" dirty="0">
                <a:ln w="3175">
                  <a:noFill/>
                </a:ln>
                <a:solidFill>
                  <a:prstClr val="black"/>
                </a:solidFill>
                <a:effectLst/>
                <a:uLnTx/>
                <a:uFillTx/>
                <a:latin typeface="Segoe UI"/>
                <a:ea typeface="+mn-ea"/>
                <a:cs typeface="Segoe UI" pitchFamily="34" charset="0"/>
                <a:hlinkClick r:id="rId4"/>
              </a:rPr>
              <a:t>aka.ms/choose_your_AzureSQL_database</a:t>
            </a:r>
            <a:endParaRPr kumimoji="0" lang="en-US" sz="1400" b="0" i="0" u="none" strike="noStrike" kern="1200" cap="none" spc="-50" normalizeH="0" baseline="0" noProof="0" dirty="0">
              <a:ln w="3175">
                <a:noFill/>
              </a:ln>
              <a:solidFill>
                <a:prstClr val="black"/>
              </a:solidFill>
              <a:effectLst/>
              <a:uLnTx/>
              <a:uFillTx/>
              <a:latin typeface="Segoe UI"/>
              <a:ea typeface="+mn-ea"/>
              <a:cs typeface="Segoe UI" pitchFamily="34" charset="0"/>
            </a:endParaRPr>
          </a:p>
        </p:txBody>
      </p:sp>
      <p:sp>
        <p:nvSpPr>
          <p:cNvPr id="4" name="Title 3">
            <a:extLst>
              <a:ext uri="{FF2B5EF4-FFF2-40B4-BE49-F238E27FC236}">
                <a16:creationId xmlns:a16="http://schemas.microsoft.com/office/drawing/2014/main" id="{2F8A4E48-CF43-994C-47D0-4BBF101689D9}"/>
              </a:ext>
            </a:extLst>
          </p:cNvPr>
          <p:cNvSpPr>
            <a:spLocks noGrp="1"/>
          </p:cNvSpPr>
          <p:nvPr>
            <p:ph type="title"/>
          </p:nvPr>
        </p:nvSpPr>
        <p:spPr/>
        <p:txBody>
          <a:bodyPr/>
          <a:lstStyle/>
          <a:p>
            <a:r>
              <a:rPr lang="en-US" dirty="0">
                <a:solidFill>
                  <a:schemeClr val="tx1"/>
                </a:solidFill>
              </a:rPr>
              <a:t>Choose the right Azure SQL </a:t>
            </a:r>
            <a:br>
              <a:rPr lang="en-US" dirty="0">
                <a:solidFill>
                  <a:schemeClr val="tx1"/>
                </a:solidFill>
              </a:rPr>
            </a:br>
            <a:r>
              <a:rPr lang="en-US" dirty="0">
                <a:solidFill>
                  <a:schemeClr val="tx1"/>
                </a:solidFill>
              </a:rPr>
              <a:t>database service for you</a:t>
            </a:r>
            <a:endParaRPr lang="en-NL" dirty="0"/>
          </a:p>
        </p:txBody>
      </p:sp>
      <p:sp>
        <p:nvSpPr>
          <p:cNvPr id="6" name="Text Placeholder 5">
            <a:extLst>
              <a:ext uri="{FF2B5EF4-FFF2-40B4-BE49-F238E27FC236}">
                <a16:creationId xmlns:a16="http://schemas.microsoft.com/office/drawing/2014/main" id="{BD0073A5-91B3-2CAE-8E65-0CECBD54BC78}"/>
              </a:ext>
            </a:extLst>
          </p:cNvPr>
          <p:cNvSpPr>
            <a:spLocks noGrp="1"/>
          </p:cNvSpPr>
          <p:nvPr>
            <p:ph type="body" sz="quarter" idx="10"/>
          </p:nvPr>
        </p:nvSpPr>
        <p:spPr>
          <a:xfrm>
            <a:off x="455995" y="1922587"/>
            <a:ext cx="9384447" cy="231909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2"/>
                </a:solidFill>
                <a:effectLst/>
                <a:uLnTx/>
                <a:uFillTx/>
                <a:latin typeface="Segoe UI"/>
                <a:ea typeface="+mn-ea"/>
                <a:cs typeface="+mn-cs"/>
              </a:rPr>
              <a:t>Let us help point you in the right </a:t>
            </a:r>
            <a:br>
              <a:rPr kumimoji="0" lang="en-US" sz="1800" b="1" i="0" u="none" strike="noStrike" kern="1200" cap="none" spc="0" normalizeH="0" baseline="0" noProof="0" dirty="0">
                <a:ln>
                  <a:noFill/>
                </a:ln>
                <a:solidFill>
                  <a:schemeClr val="tx2"/>
                </a:solidFill>
                <a:effectLst/>
                <a:uLnTx/>
                <a:uFillTx/>
                <a:latin typeface="Segoe UI"/>
                <a:ea typeface="+mn-ea"/>
                <a:cs typeface="+mn-cs"/>
              </a:rPr>
            </a:br>
            <a:r>
              <a:rPr kumimoji="0" lang="en-US" sz="1800" b="1" i="0" u="none" strike="noStrike" kern="1200" cap="none" spc="0" normalizeH="0" baseline="0" noProof="0" dirty="0">
                <a:ln>
                  <a:noFill/>
                </a:ln>
                <a:solidFill>
                  <a:schemeClr val="tx2"/>
                </a:solidFill>
                <a:effectLst/>
                <a:uLnTx/>
                <a:uFillTx/>
                <a:latin typeface="Segoe UI"/>
                <a:ea typeface="+mn-ea"/>
                <a:cs typeface="+mn-cs"/>
              </a:rPr>
              <a:t>direction in three easy steps</a:t>
            </a:r>
          </a:p>
          <a:p>
            <a:pPr marL="14288" marR="0" lvl="1" indent="0" algn="l" defTabSz="914400" rtl="0" eaLnBrk="1" fontAlgn="auto" latinLnBrk="0" hangingPunct="1">
              <a:lnSpc>
                <a:spcPct val="100000"/>
              </a:lnSpc>
              <a:spcBef>
                <a:spcPts val="0"/>
              </a:spcBef>
              <a:spcAft>
                <a:spcPts val="0"/>
              </a:spcAft>
              <a:buClrTx/>
              <a:buSzTx/>
              <a:buFontTx/>
              <a:buNone/>
              <a:tabLst/>
              <a:defRPr/>
            </a:pPr>
            <a:endParaRPr lang="en-US" sz="1800" b="1" dirty="0">
              <a:solidFill>
                <a:prstClr val="black"/>
              </a:solidFill>
              <a:latin typeface="Segoe UI"/>
            </a:endParaRPr>
          </a:p>
          <a:p>
            <a:pPr marL="357188" marR="0" lvl="1" indent="-342900" algn="l" defTabSz="914400" rtl="0" eaLnBrk="1" fontAlgn="auto" latinLnBrk="0" hangingPunct="1">
              <a:lnSpc>
                <a:spcPct val="100000"/>
              </a:lnSpc>
              <a:spcBef>
                <a:spcPts val="0"/>
              </a:spcBef>
              <a:spcAft>
                <a:spcPts val="0"/>
              </a:spcAft>
              <a:buClr>
                <a:schemeClr val="tx2"/>
              </a:buClr>
              <a:buSzTx/>
              <a:buFont typeface="+mj-lt"/>
              <a:buAutoNum type="arabicPeriod"/>
              <a:tabLst/>
              <a:defRPr/>
            </a:pPr>
            <a:r>
              <a:rPr kumimoji="0" lang="en-US" sz="1200" u="none" strike="noStrike" kern="1200" cap="none" spc="0" normalizeH="0" baseline="0" noProof="0" dirty="0">
                <a:ln>
                  <a:noFill/>
                </a:ln>
                <a:effectLst/>
                <a:uLnTx/>
                <a:uFillTx/>
                <a:latin typeface="Segoe UI" panose="020B0502040204020203" pitchFamily="34" charset="0"/>
                <a:cs typeface="Segoe UI" panose="020B0502040204020203" pitchFamily="34" charset="0"/>
              </a:rPr>
              <a:t>Visit our interactive tool</a:t>
            </a:r>
          </a:p>
          <a:p>
            <a:pPr marL="357188" marR="0" lvl="1" indent="-342900" algn="l" defTabSz="914400" rtl="0" eaLnBrk="1" fontAlgn="auto" latinLnBrk="0" hangingPunct="1">
              <a:lnSpc>
                <a:spcPct val="100000"/>
              </a:lnSpc>
              <a:spcBef>
                <a:spcPts val="0"/>
              </a:spcBef>
              <a:spcAft>
                <a:spcPts val="0"/>
              </a:spcAft>
              <a:buClr>
                <a:schemeClr val="tx2"/>
              </a:buClr>
              <a:buSzTx/>
              <a:buFont typeface="+mj-lt"/>
              <a:buAutoNum type="arabicPeriod"/>
              <a:tabLst/>
              <a:defRPr/>
            </a:pPr>
            <a:endParaRPr kumimoji="0" lang="en-US" sz="1200" u="none" strike="noStrike" kern="1200" cap="none" spc="0" normalizeH="0" baseline="0" noProof="0" dirty="0">
              <a:ln>
                <a:noFill/>
              </a:ln>
              <a:effectLst/>
              <a:uLnTx/>
              <a:uFillTx/>
              <a:latin typeface="Segoe UI" panose="020B0502040204020203" pitchFamily="34" charset="0"/>
              <a:cs typeface="Segoe UI" panose="020B0502040204020203" pitchFamily="34" charset="0"/>
            </a:endParaRPr>
          </a:p>
          <a:p>
            <a:pPr marL="357188" marR="0" lvl="1" indent="-342900" algn="l" defTabSz="914400" rtl="0" eaLnBrk="1" fontAlgn="auto" latinLnBrk="0" hangingPunct="1">
              <a:lnSpc>
                <a:spcPct val="100000"/>
              </a:lnSpc>
              <a:spcBef>
                <a:spcPts val="0"/>
              </a:spcBef>
              <a:spcAft>
                <a:spcPts val="0"/>
              </a:spcAft>
              <a:buClr>
                <a:schemeClr val="tx2"/>
              </a:buClr>
              <a:buSzTx/>
              <a:buFont typeface="+mj-lt"/>
              <a:buAutoNum type="arabicPeriod"/>
              <a:tabLst/>
              <a:defRPr/>
            </a:pPr>
            <a:r>
              <a:rPr kumimoji="0" lang="en-US" sz="1200" u="none" strike="noStrike" kern="1200" cap="none" spc="0" normalizeH="0" baseline="0" noProof="0" dirty="0">
                <a:ln>
                  <a:noFill/>
                </a:ln>
                <a:effectLst/>
                <a:uLnTx/>
                <a:uFillTx/>
                <a:latin typeface="Segoe UI" panose="020B0502040204020203" pitchFamily="34" charset="0"/>
                <a:cs typeface="Segoe UI" panose="020B0502040204020203" pitchFamily="34" charset="0"/>
              </a:rPr>
              <a:t>Answer a few simple questions </a:t>
            </a:r>
          </a:p>
          <a:p>
            <a:pPr marL="357188" marR="0" lvl="1" indent="-342900" algn="l" defTabSz="914400" rtl="0" eaLnBrk="1" fontAlgn="auto" latinLnBrk="0" hangingPunct="1">
              <a:lnSpc>
                <a:spcPct val="100000"/>
              </a:lnSpc>
              <a:spcBef>
                <a:spcPts val="0"/>
              </a:spcBef>
              <a:spcAft>
                <a:spcPts val="0"/>
              </a:spcAft>
              <a:buClr>
                <a:schemeClr val="tx2"/>
              </a:buClr>
              <a:buSzTx/>
              <a:buFont typeface="+mj-lt"/>
              <a:buAutoNum type="arabicPeriod"/>
              <a:tabLst/>
              <a:defRPr/>
            </a:pPr>
            <a:endParaRPr kumimoji="0" lang="en-US" sz="1200" u="none" strike="noStrike" kern="1200" cap="none" spc="0" normalizeH="0" baseline="0" noProof="0" dirty="0">
              <a:ln>
                <a:noFill/>
              </a:ln>
              <a:effectLst/>
              <a:uLnTx/>
              <a:uFillTx/>
              <a:latin typeface="Segoe UI" panose="020B0502040204020203" pitchFamily="34" charset="0"/>
              <a:cs typeface="Segoe UI" panose="020B0502040204020203" pitchFamily="34" charset="0"/>
            </a:endParaRPr>
          </a:p>
          <a:p>
            <a:pPr marL="357188" marR="0" lvl="1" indent="-342900" algn="l" defTabSz="914400" rtl="0" eaLnBrk="1" fontAlgn="auto" latinLnBrk="0" hangingPunct="1">
              <a:lnSpc>
                <a:spcPct val="100000"/>
              </a:lnSpc>
              <a:spcBef>
                <a:spcPts val="0"/>
              </a:spcBef>
              <a:spcAft>
                <a:spcPts val="0"/>
              </a:spcAft>
              <a:buClr>
                <a:schemeClr val="tx2"/>
              </a:buClr>
              <a:buSzTx/>
              <a:buFont typeface="+mj-lt"/>
              <a:buAutoNum type="arabicPeriod"/>
              <a:tabLst/>
              <a:defRPr/>
            </a:pPr>
            <a:r>
              <a:rPr kumimoji="0" lang="en-US" sz="1200" u="none" strike="noStrike" kern="1200" cap="none" spc="0" normalizeH="0" baseline="0" noProof="0" dirty="0">
                <a:ln>
                  <a:noFill/>
                </a:ln>
                <a:effectLst/>
                <a:uLnTx/>
                <a:uFillTx/>
                <a:latin typeface="Segoe UI" panose="020B0502040204020203" pitchFamily="34" charset="0"/>
                <a:cs typeface="Segoe UI" panose="020B0502040204020203" pitchFamily="34" charset="0"/>
              </a:rPr>
              <a:t>Receive a service recommendation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gradFill>
                <a:gsLst>
                  <a:gs pos="2917">
                    <a:prstClr val="black"/>
                  </a:gs>
                  <a:gs pos="30000">
                    <a:prstClr val="black"/>
                  </a:gs>
                </a:gsLst>
                <a:lin ang="5400000" scaled="0"/>
              </a:gradFill>
              <a:effectLst/>
              <a:uLnTx/>
              <a:uFillTx/>
              <a:latin typeface="Segoe UI"/>
              <a:ea typeface="+mn-ea"/>
              <a:cs typeface="+mn-cs"/>
            </a:endParaRPr>
          </a:p>
          <a:p>
            <a:endParaRPr lang="en-NL" dirty="0"/>
          </a:p>
        </p:txBody>
      </p:sp>
    </p:spTree>
    <p:extLst>
      <p:ext uri="{BB962C8B-B14F-4D97-AF65-F5344CB8AC3E}">
        <p14:creationId xmlns:p14="http://schemas.microsoft.com/office/powerpoint/2010/main" val="133354256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22811D6-408F-2849-AA30-3A7014378C18}"/>
              </a:ext>
              <a:ext uri="{C183D7F6-B498-43B3-948B-1728B52AA6E4}">
                <adec:decorative xmlns:adec="http://schemas.microsoft.com/office/drawing/2017/decorative" val="1"/>
              </a:ext>
            </a:extLst>
          </p:cNvPr>
          <p:cNvSpPr/>
          <p:nvPr/>
        </p:nvSpPr>
        <p:spPr>
          <a:xfrm>
            <a:off x="584200" y="1779874"/>
            <a:ext cx="3442344" cy="1248140"/>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 name="Rounded Rectangle 9">
            <a:extLst>
              <a:ext uri="{FF2B5EF4-FFF2-40B4-BE49-F238E27FC236}">
                <a16:creationId xmlns:a16="http://schemas.microsoft.com/office/drawing/2014/main" id="{144B9FD2-954C-1F40-9FEB-05248E02E8F2}"/>
              </a:ext>
              <a:ext uri="{C183D7F6-B498-43B3-948B-1728B52AA6E4}">
                <adec:decorative xmlns:adec="http://schemas.microsoft.com/office/drawing/2017/decorative" val="1"/>
              </a:ext>
            </a:extLst>
          </p:cNvPr>
          <p:cNvSpPr/>
          <p:nvPr/>
        </p:nvSpPr>
        <p:spPr>
          <a:xfrm>
            <a:off x="584200" y="2582984"/>
            <a:ext cx="3442344" cy="3562984"/>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 name="Rounded Rectangle 10">
            <a:extLst>
              <a:ext uri="{FF2B5EF4-FFF2-40B4-BE49-F238E27FC236}">
                <a16:creationId xmlns:a16="http://schemas.microsoft.com/office/drawing/2014/main" id="{A663CB7C-4B05-CE4A-8ADD-30BDE3892269}"/>
              </a:ext>
              <a:ext uri="{C183D7F6-B498-43B3-948B-1728B52AA6E4}">
                <adec:decorative xmlns:adec="http://schemas.microsoft.com/office/drawing/2017/decorative" val="1"/>
              </a:ext>
            </a:extLst>
          </p:cNvPr>
          <p:cNvSpPr/>
          <p:nvPr/>
        </p:nvSpPr>
        <p:spPr>
          <a:xfrm>
            <a:off x="4375622" y="1779874"/>
            <a:ext cx="3442344" cy="1248140"/>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Rounded Rectangle 11">
            <a:extLst>
              <a:ext uri="{FF2B5EF4-FFF2-40B4-BE49-F238E27FC236}">
                <a16:creationId xmlns:a16="http://schemas.microsoft.com/office/drawing/2014/main" id="{84310027-CA61-8B4C-B7CC-8B629B53FE21}"/>
              </a:ext>
              <a:ext uri="{C183D7F6-B498-43B3-948B-1728B52AA6E4}">
                <adec:decorative xmlns:adec="http://schemas.microsoft.com/office/drawing/2017/decorative" val="1"/>
              </a:ext>
            </a:extLst>
          </p:cNvPr>
          <p:cNvSpPr/>
          <p:nvPr/>
        </p:nvSpPr>
        <p:spPr>
          <a:xfrm>
            <a:off x="4375622" y="2582984"/>
            <a:ext cx="3442344" cy="3562984"/>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 name="Rounded Rectangle 13">
            <a:extLst>
              <a:ext uri="{FF2B5EF4-FFF2-40B4-BE49-F238E27FC236}">
                <a16:creationId xmlns:a16="http://schemas.microsoft.com/office/drawing/2014/main" id="{93FD6537-C42B-CB48-9FEE-69EE39F77253}"/>
              </a:ext>
              <a:ext uri="{C183D7F6-B498-43B3-948B-1728B52AA6E4}">
                <adec:decorative xmlns:adec="http://schemas.microsoft.com/office/drawing/2017/decorative" val="1"/>
              </a:ext>
            </a:extLst>
          </p:cNvPr>
          <p:cNvSpPr/>
          <p:nvPr/>
        </p:nvSpPr>
        <p:spPr>
          <a:xfrm>
            <a:off x="8167044" y="1779874"/>
            <a:ext cx="3442344" cy="1248140"/>
          </a:xfrm>
          <a:prstGeom prst="roundRect">
            <a:avLst>
              <a:gd name="adj" fmla="val 1142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Rounded Rectangle 14">
            <a:extLst>
              <a:ext uri="{FF2B5EF4-FFF2-40B4-BE49-F238E27FC236}">
                <a16:creationId xmlns:a16="http://schemas.microsoft.com/office/drawing/2014/main" id="{904B6031-BF5F-834E-B3F3-F07CA6570AB4}"/>
              </a:ext>
              <a:ext uri="{C183D7F6-B498-43B3-948B-1728B52AA6E4}">
                <adec:decorative xmlns:adec="http://schemas.microsoft.com/office/drawing/2017/decorative" val="1"/>
              </a:ext>
            </a:extLst>
          </p:cNvPr>
          <p:cNvSpPr/>
          <p:nvPr/>
        </p:nvSpPr>
        <p:spPr>
          <a:xfrm>
            <a:off x="8167044" y="2582984"/>
            <a:ext cx="3442344" cy="3562984"/>
          </a:xfrm>
          <a:prstGeom prst="roundRect">
            <a:avLst>
              <a:gd name="adj" fmla="val 3927"/>
            </a:avLst>
          </a:prstGeom>
          <a:gradFill>
            <a:gsLst>
              <a:gs pos="32000">
                <a:schemeClr val="bg1">
                  <a:lumMod val="95000"/>
                </a:schemeClr>
              </a:gs>
              <a:gs pos="100000">
                <a:schemeClr val="bg1">
                  <a:lumMod val="90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 name="Title 12">
            <a:extLst>
              <a:ext uri="{FF2B5EF4-FFF2-40B4-BE49-F238E27FC236}">
                <a16:creationId xmlns:a16="http://schemas.microsoft.com/office/drawing/2014/main" id="{7FCA9661-EFD5-7405-0B7C-CDED03EF03CE}"/>
              </a:ext>
            </a:extLst>
          </p:cNvPr>
          <p:cNvSpPr>
            <a:spLocks noGrp="1"/>
          </p:cNvSpPr>
          <p:nvPr>
            <p:ph type="title"/>
          </p:nvPr>
        </p:nvSpPr>
        <p:spPr/>
        <p:txBody>
          <a:bodyPr/>
          <a:lstStyle/>
          <a:p>
            <a:r>
              <a:rPr lang="en-US" dirty="0">
                <a:solidFill>
                  <a:schemeClr val="tx1"/>
                </a:solidFill>
              </a:rPr>
              <a:t>Get started today!</a:t>
            </a:r>
            <a:endParaRPr lang="en-NL" dirty="0"/>
          </a:p>
        </p:txBody>
      </p:sp>
      <p:sp>
        <p:nvSpPr>
          <p:cNvPr id="6" name="Text Placeholder 5">
            <a:extLst>
              <a:ext uri="{FF2B5EF4-FFF2-40B4-BE49-F238E27FC236}">
                <a16:creationId xmlns:a16="http://schemas.microsoft.com/office/drawing/2014/main" id="{057D16CA-3276-4E9D-B7AA-36794AEFB880}"/>
              </a:ext>
            </a:extLst>
          </p:cNvPr>
          <p:cNvSpPr>
            <a:spLocks noGrp="1"/>
          </p:cNvSpPr>
          <p:nvPr>
            <p:ph type="body" sz="quarter" idx="4294967295"/>
          </p:nvPr>
        </p:nvSpPr>
        <p:spPr>
          <a:xfrm>
            <a:off x="745653" y="2022475"/>
            <a:ext cx="3119438" cy="3426579"/>
          </a:xfrm>
        </p:spPr>
        <p:txBody>
          <a:bodyPr/>
          <a:lstStyle/>
          <a:p>
            <a:pPr>
              <a:spcBef>
                <a:spcPts val="800"/>
              </a:spcBef>
            </a:pPr>
            <a:r>
              <a:rPr lang="en-US" sz="1800" b="1" dirty="0">
                <a:solidFill>
                  <a:schemeClr val="bg1"/>
                </a:solidFill>
                <a:latin typeface="+mn-lt"/>
              </a:rPr>
              <a:t>Web pages</a:t>
            </a:r>
          </a:p>
          <a:p>
            <a:pPr>
              <a:spcBef>
                <a:spcPts val="800"/>
              </a:spcBef>
            </a:pPr>
            <a:endParaRPr lang="en-US" sz="1800" dirty="0">
              <a:latin typeface="+mj-lt"/>
            </a:endParaRPr>
          </a:p>
          <a:p>
            <a:pPr>
              <a:spcBef>
                <a:spcPts val="800"/>
              </a:spcBef>
            </a:pPr>
            <a:r>
              <a:rPr lang="en-US" sz="1200" dirty="0">
                <a:latin typeface="+mn-lt"/>
                <a:hlinkClick r:id="rId3"/>
              </a:rPr>
              <a:t>Azure SQL family</a:t>
            </a:r>
            <a:endParaRPr lang="en-US" sz="1200" dirty="0">
              <a:latin typeface="+mn-lt"/>
              <a:hlinkClick r:id="rId4"/>
            </a:endParaRPr>
          </a:p>
          <a:p>
            <a:pPr lvl="1">
              <a:spcBef>
                <a:spcPts val="800"/>
              </a:spcBef>
            </a:pPr>
            <a:r>
              <a:rPr lang="en-US" sz="1200" dirty="0">
                <a:hlinkClick r:id="rId5"/>
              </a:rPr>
              <a:t>SQL Server on Azure Virtual Machines</a:t>
            </a:r>
            <a:endParaRPr lang="en-US" sz="1200" dirty="0"/>
          </a:p>
          <a:p>
            <a:pPr lvl="1">
              <a:spcBef>
                <a:spcPts val="800"/>
              </a:spcBef>
            </a:pPr>
            <a:r>
              <a:rPr lang="en-US" sz="1200" dirty="0">
                <a:hlinkClick r:id="rId6"/>
              </a:rPr>
              <a:t>Azure SQL Managed Instance</a:t>
            </a:r>
            <a:r>
              <a:rPr lang="en-US" sz="1200" dirty="0"/>
              <a:t> </a:t>
            </a:r>
          </a:p>
          <a:p>
            <a:pPr lvl="1">
              <a:spcBef>
                <a:spcPts val="800"/>
              </a:spcBef>
            </a:pPr>
            <a:r>
              <a:rPr lang="en-US" sz="1200" dirty="0">
                <a:hlinkClick r:id="rId7"/>
              </a:rPr>
              <a:t>Azure SQL Database</a:t>
            </a:r>
            <a:endParaRPr lang="en-US" sz="1200" dirty="0"/>
          </a:p>
          <a:p>
            <a:pPr lvl="1">
              <a:spcBef>
                <a:spcPts val="800"/>
              </a:spcBef>
            </a:pPr>
            <a:r>
              <a:rPr lang="en-US" sz="1200" dirty="0">
                <a:hlinkClick r:id="rId8"/>
              </a:rPr>
              <a:t>Azure SQL Edge</a:t>
            </a:r>
            <a:endParaRPr lang="en-US" sz="1200" dirty="0">
              <a:hlinkClick r:id="rId4"/>
            </a:endParaRPr>
          </a:p>
          <a:p>
            <a:pPr>
              <a:spcBef>
                <a:spcPts val="800"/>
              </a:spcBef>
            </a:pPr>
            <a:r>
              <a:rPr lang="en-US" sz="1200" dirty="0">
                <a:latin typeface="+mn-lt"/>
                <a:hlinkClick r:id="rId9"/>
              </a:rPr>
              <a:t>Choose Your Azure SQL database tool</a:t>
            </a:r>
            <a:endParaRPr lang="en-US" sz="1200" dirty="0">
              <a:latin typeface="+mn-lt"/>
              <a:hlinkClick r:id="rId4"/>
            </a:endParaRPr>
          </a:p>
          <a:p>
            <a:pPr>
              <a:spcBef>
                <a:spcPts val="800"/>
              </a:spcBef>
            </a:pPr>
            <a:r>
              <a:rPr lang="en-US" sz="1200" dirty="0">
                <a:latin typeface="+mn-lt"/>
                <a:hlinkClick r:id="rId10"/>
              </a:rPr>
              <a:t>Azure Hybrid Benefit for SQL Server </a:t>
            </a:r>
            <a:endParaRPr lang="en-US" sz="1200" dirty="0">
              <a:latin typeface="+mn-lt"/>
            </a:endParaRPr>
          </a:p>
          <a:p>
            <a:pPr>
              <a:spcBef>
                <a:spcPts val="800"/>
              </a:spcBef>
            </a:pPr>
            <a:r>
              <a:rPr lang="en-US" sz="1200" dirty="0">
                <a:latin typeface="+mn-lt"/>
                <a:hlinkClick r:id="rId11"/>
              </a:rPr>
              <a:t>Azure Database Migration Service </a:t>
            </a:r>
            <a:endParaRPr lang="en-US" sz="1200" dirty="0">
              <a:latin typeface="+mn-lt"/>
            </a:endParaRPr>
          </a:p>
          <a:p>
            <a:pPr>
              <a:spcBef>
                <a:spcPts val="800"/>
              </a:spcBef>
            </a:pPr>
            <a:r>
              <a:rPr lang="en-US" sz="1200" dirty="0">
                <a:latin typeface="+mn-lt"/>
                <a:hlinkClick r:id="rId12"/>
              </a:rPr>
              <a:t>Migration guide </a:t>
            </a:r>
            <a:endParaRPr lang="en-US" sz="1200" dirty="0">
              <a:latin typeface="+mn-lt"/>
            </a:endParaRPr>
          </a:p>
        </p:txBody>
      </p:sp>
      <p:pic>
        <p:nvPicPr>
          <p:cNvPr id="3" name="Graphic 2" descr="Icon portraying Azure SQL">
            <a:extLst>
              <a:ext uri="{FF2B5EF4-FFF2-40B4-BE49-F238E27FC236}">
                <a16:creationId xmlns:a16="http://schemas.microsoft.com/office/drawing/2014/main" id="{4F2C5BBE-73A1-424F-9A7F-5006208A1B83}"/>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193896" y="117977"/>
            <a:ext cx="1527142" cy="1527142"/>
          </a:xfrm>
          <a:prstGeom prst="rect">
            <a:avLst/>
          </a:prstGeom>
        </p:spPr>
      </p:pic>
      <p:sp>
        <p:nvSpPr>
          <p:cNvPr id="7" name="Text Placeholder 5">
            <a:extLst>
              <a:ext uri="{FF2B5EF4-FFF2-40B4-BE49-F238E27FC236}">
                <a16:creationId xmlns:a16="http://schemas.microsoft.com/office/drawing/2014/main" id="{81EF52F9-8E32-4C3E-A647-86FDBB17C89E}"/>
              </a:ext>
            </a:extLst>
          </p:cNvPr>
          <p:cNvSpPr txBox="1">
            <a:spLocks/>
          </p:cNvSpPr>
          <p:nvPr/>
        </p:nvSpPr>
        <p:spPr>
          <a:xfrm>
            <a:off x="4549406" y="2082017"/>
            <a:ext cx="3140548" cy="207236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prstClr val="white"/>
                </a:solidFill>
                <a:effectLst/>
                <a:uLnTx/>
                <a:uFillTx/>
                <a:latin typeface="Segoe UI"/>
                <a:ea typeface="+mn-ea"/>
                <a:cs typeface="Segoe UI Semilight" panose="020B0402040204020203" pitchFamily="34" charset="0"/>
              </a:rPr>
              <a:t>3</a:t>
            </a:r>
            <a:r>
              <a:rPr kumimoji="0" lang="en-US" sz="1800" b="1" i="0" u="none" strike="noStrike" kern="1200" cap="none" spc="0" normalizeH="0" baseline="30000" noProof="0" dirty="0">
                <a:ln>
                  <a:noFill/>
                </a:ln>
                <a:solidFill>
                  <a:prstClr val="white"/>
                </a:solidFill>
                <a:effectLst/>
                <a:uLnTx/>
                <a:uFillTx/>
                <a:latin typeface="Segoe UI"/>
                <a:ea typeface="+mn-ea"/>
                <a:cs typeface="Segoe UI Semilight" panose="020B0402040204020203" pitchFamily="34" charset="0"/>
              </a:rPr>
              <a:t>rd</a:t>
            </a:r>
            <a:r>
              <a:rPr kumimoji="0" lang="en-US" sz="1800" b="1" i="0" u="none" strike="noStrike" kern="1200" cap="none" spc="0" normalizeH="0" baseline="0" noProof="0" dirty="0">
                <a:ln>
                  <a:noFill/>
                </a:ln>
                <a:solidFill>
                  <a:prstClr val="white"/>
                </a:solidFill>
                <a:effectLst/>
                <a:uLnTx/>
                <a:uFillTx/>
                <a:latin typeface="Segoe UI"/>
                <a:ea typeface="+mn-ea"/>
                <a:cs typeface="Segoe UI Semilight" panose="020B0402040204020203" pitchFamily="34" charset="0"/>
              </a:rPr>
              <a:t> party studies</a:t>
            </a: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Semibold"/>
              <a:ea typeface="+mn-ea"/>
              <a:cs typeface="Segoe UI Semilight" panose="020B0402040204020203" pitchFamily="34" charset="0"/>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hlinkClick r:id="rId15"/>
              </a:rPr>
              <a:t>ESG Economic Value report on migrating to Azure SQL</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hlinkClick r:id="rId16"/>
              </a:rPr>
              <a:t>Principled Technologies price-performance study</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hlinkClick r:id="" action="ppaction://noaction"/>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hlinkClick r:id="" action="ppaction://noaction"/>
              </a:rPr>
              <a:t>Forrester Consulting Total Economic Impact™ study</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mn-lt"/>
              <a:ea typeface="+mn-ea"/>
              <a:cs typeface="Segoe UI Semilight" panose="020B0402040204020203" pitchFamily="34" charset="0"/>
            </a:endParaRPr>
          </a:p>
        </p:txBody>
      </p:sp>
      <p:sp>
        <p:nvSpPr>
          <p:cNvPr id="20" name="Text Placeholder 5">
            <a:extLst>
              <a:ext uri="{FF2B5EF4-FFF2-40B4-BE49-F238E27FC236}">
                <a16:creationId xmlns:a16="http://schemas.microsoft.com/office/drawing/2014/main" id="{D797C361-C5DE-6947-A0EC-4B73AD866C99}"/>
              </a:ext>
            </a:extLst>
          </p:cNvPr>
          <p:cNvSpPr txBox="1">
            <a:spLocks/>
          </p:cNvSpPr>
          <p:nvPr/>
        </p:nvSpPr>
        <p:spPr>
          <a:xfrm>
            <a:off x="8308316" y="1917126"/>
            <a:ext cx="3174150" cy="185691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prstClr val="white"/>
                </a:solidFill>
                <a:effectLst/>
                <a:uLnTx/>
                <a:uFillTx/>
                <a:latin typeface="Segoe UI"/>
                <a:ea typeface="+mn-ea"/>
                <a:cs typeface="Segoe UI Semilight" panose="020B0402040204020203" pitchFamily="34" charset="0"/>
              </a:rPr>
              <a:t>Other Resources – </a:t>
            </a:r>
            <a:br>
              <a:rPr kumimoji="0" lang="en-US" sz="1800" b="1" i="0" u="none" strike="noStrike" kern="1200" cap="none" spc="0" normalizeH="0" baseline="0" noProof="0" dirty="0">
                <a:ln>
                  <a:noFill/>
                </a:ln>
                <a:solidFill>
                  <a:prstClr val="white"/>
                </a:solidFill>
                <a:effectLst/>
                <a:uLnTx/>
                <a:uFillTx/>
                <a:latin typeface="Segoe UI"/>
                <a:ea typeface="+mn-ea"/>
                <a:cs typeface="Segoe UI Semilight" panose="020B0402040204020203" pitchFamily="34" charset="0"/>
              </a:rPr>
            </a:br>
            <a:r>
              <a:rPr kumimoji="0" lang="en-US" sz="1800" b="1" i="0" u="none" strike="noStrike" kern="1200" cap="none" spc="0" normalizeH="0" baseline="0" noProof="0" dirty="0">
                <a:ln>
                  <a:noFill/>
                </a:ln>
                <a:solidFill>
                  <a:prstClr val="white"/>
                </a:solidFill>
                <a:effectLst/>
                <a:uLnTx/>
                <a:uFillTx/>
                <a:latin typeface="Segoe UI"/>
                <a:ea typeface="+mn-ea"/>
                <a:cs typeface="Segoe UI Semilight" panose="020B0402040204020203" pitchFamily="34" charset="0"/>
              </a:rPr>
              <a:t>infographics</a:t>
            </a: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endParaRPr kumimoji="0" lang="en-US" sz="10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Semibold"/>
              <a:ea typeface="+mn-ea"/>
              <a:cs typeface="Segoe UI Semilight" panose="020B0402040204020203" pitchFamily="34" charset="0"/>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7"/>
              </a:rPr>
              <a:t>Infographic: Azure SQL family </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8"/>
              </a:rPr>
              <a:t>Azure SQL Jumpstart Guide</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8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9"/>
              </a:rPr>
              <a:t>Infographic: Forrester Consulting Total Economic </a:t>
            </a:r>
            <a:r>
              <a:rPr kumimoji="0" lang="en-US" sz="1200" b="0" i="0" u="none" strike="noStrike" kern="1200" cap="none" spc="0" normalizeH="0" baseline="0" noProof="0" dirty="0" err="1">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9"/>
              </a:rPr>
              <a:t>Impact</a:t>
            </a:r>
            <a:r>
              <a:rPr kumimoji="0" lang="en-US" sz="1200" b="0" i="0" u="none" strike="noStrike" kern="1200" cap="none" spc="0" normalizeH="0" baseline="30000" noProof="0" dirty="0" err="1">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9"/>
              </a:rPr>
              <a:t>TM</a:t>
            </a:r>
            <a:r>
              <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hlinkClick r:id="rId19"/>
              </a:rPr>
              <a:t> study </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a:ea typeface="+mn-ea"/>
              <a:cs typeface="Segoe UI Semilight" panose="020B0402040204020203" pitchFamily="34" charset="0"/>
            </a:endParaRPr>
          </a:p>
        </p:txBody>
      </p:sp>
    </p:spTree>
    <p:extLst>
      <p:ext uri="{BB962C8B-B14F-4D97-AF65-F5344CB8AC3E}">
        <p14:creationId xmlns:p14="http://schemas.microsoft.com/office/powerpoint/2010/main" val="91070659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34F2CC-85AD-8C40-C033-E5806804ABCB}"/>
              </a:ext>
            </a:extLst>
          </p:cNvPr>
          <p:cNvSpPr>
            <a:spLocks noGrp="1"/>
          </p:cNvSpPr>
          <p:nvPr>
            <p:ph type="title"/>
          </p:nvPr>
        </p:nvSpPr>
        <p:spPr/>
        <p:txBody>
          <a:bodyPr/>
          <a:lstStyle/>
          <a:p>
            <a:r>
              <a:rPr lang="hu-HU" dirty="0" err="1"/>
              <a:t>Thank</a:t>
            </a:r>
            <a:r>
              <a:rPr lang="hu-HU" dirty="0"/>
              <a:t> </a:t>
            </a:r>
            <a:r>
              <a:rPr lang="hu-HU" dirty="0" err="1"/>
              <a:t>you</a:t>
            </a:r>
            <a:r>
              <a:rPr lang="hu-HU" dirty="0"/>
              <a:t>!</a:t>
            </a:r>
            <a:endParaRPr lang="en-GB" dirty="0"/>
          </a:p>
        </p:txBody>
      </p:sp>
    </p:spTree>
    <p:extLst>
      <p:ext uri="{BB962C8B-B14F-4D97-AF65-F5344CB8AC3E}">
        <p14:creationId xmlns:p14="http://schemas.microsoft.com/office/powerpoint/2010/main" val="4526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F256AB5C-C852-4681-9ED6-324E8799F7D9}"/>
              </a:ext>
            </a:extLst>
          </p:cNvPr>
          <p:cNvCxnSpPr>
            <a:cxnSpLocks/>
          </p:cNvCxnSpPr>
          <p:nvPr/>
        </p:nvCxnSpPr>
        <p:spPr>
          <a:xfrm flipH="1" flipV="1">
            <a:off x="2032821" y="5976491"/>
            <a:ext cx="4062790" cy="869051"/>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D464093-D293-48FC-8271-2302D09A4CD4}"/>
              </a:ext>
            </a:extLst>
          </p:cNvPr>
          <p:cNvCxnSpPr>
            <a:cxnSpLocks/>
          </p:cNvCxnSpPr>
          <p:nvPr/>
        </p:nvCxnSpPr>
        <p:spPr>
          <a:xfrm flipV="1">
            <a:off x="6095611" y="4369296"/>
            <a:ext cx="3524428" cy="2488219"/>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5D6DC958-EFF3-49BC-8E7D-186C72B8605E}"/>
              </a:ext>
            </a:extLst>
          </p:cNvPr>
          <p:cNvCxnSpPr>
            <a:cxnSpLocks/>
          </p:cNvCxnSpPr>
          <p:nvPr/>
        </p:nvCxnSpPr>
        <p:spPr>
          <a:xfrm flipH="1">
            <a:off x="6095611" y="2924005"/>
            <a:ext cx="2471722" cy="3933509"/>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1A4F077-57C0-4E53-B2C0-4BCF767950C2}"/>
              </a:ext>
            </a:extLst>
          </p:cNvPr>
          <p:cNvCxnSpPr>
            <a:cxnSpLocks/>
          </p:cNvCxnSpPr>
          <p:nvPr/>
        </p:nvCxnSpPr>
        <p:spPr>
          <a:xfrm flipV="1">
            <a:off x="6095611" y="2111552"/>
            <a:ext cx="936316" cy="4745963"/>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8D009DF-39DA-426B-916E-0C45BF3439A6}"/>
              </a:ext>
            </a:extLst>
          </p:cNvPr>
          <p:cNvCxnSpPr>
            <a:cxnSpLocks/>
          </p:cNvCxnSpPr>
          <p:nvPr/>
        </p:nvCxnSpPr>
        <p:spPr>
          <a:xfrm flipH="1" flipV="1">
            <a:off x="5297057" y="2144866"/>
            <a:ext cx="798554" cy="4712649"/>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7938765-B8DA-41F0-94C9-17DE5DB1E88E}"/>
              </a:ext>
            </a:extLst>
          </p:cNvPr>
          <p:cNvCxnSpPr>
            <a:cxnSpLocks/>
          </p:cNvCxnSpPr>
          <p:nvPr/>
        </p:nvCxnSpPr>
        <p:spPr>
          <a:xfrm flipH="1" flipV="1">
            <a:off x="3613025" y="2893879"/>
            <a:ext cx="2482586" cy="3963636"/>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440AF59-748F-4C9E-A604-1F97F639012F}"/>
              </a:ext>
            </a:extLst>
          </p:cNvPr>
          <p:cNvCxnSpPr>
            <a:cxnSpLocks/>
          </p:cNvCxnSpPr>
          <p:nvPr/>
        </p:nvCxnSpPr>
        <p:spPr>
          <a:xfrm flipH="1" flipV="1">
            <a:off x="2562177" y="4254989"/>
            <a:ext cx="3533434" cy="2590553"/>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0E7222A8-690B-EA11-7CBA-F0143F87C8A3}"/>
              </a:ext>
            </a:extLst>
          </p:cNvPr>
          <p:cNvSpPr/>
          <p:nvPr/>
        </p:nvSpPr>
        <p:spPr bwMode="auto">
          <a:xfrm>
            <a:off x="3427099" y="4085331"/>
            <a:ext cx="5337802" cy="2778004"/>
          </a:xfrm>
          <a:custGeom>
            <a:avLst/>
            <a:gdLst>
              <a:gd name="connsiteX0" fmla="*/ 2668901 w 5337802"/>
              <a:gd name="connsiteY0" fmla="*/ 0 h 2778004"/>
              <a:gd name="connsiteX1" fmla="*/ 5337802 w 5337802"/>
              <a:gd name="connsiteY1" fmla="*/ 2668901 h 2778004"/>
              <a:gd name="connsiteX2" fmla="*/ 5332293 w 5337802"/>
              <a:gd name="connsiteY2" fmla="*/ 2778004 h 2778004"/>
              <a:gd name="connsiteX3" fmla="*/ 5509 w 5337802"/>
              <a:gd name="connsiteY3" fmla="*/ 2778004 h 2778004"/>
              <a:gd name="connsiteX4" fmla="*/ 0 w 5337802"/>
              <a:gd name="connsiteY4" fmla="*/ 2668901 h 2778004"/>
              <a:gd name="connsiteX5" fmla="*/ 2668901 w 5337802"/>
              <a:gd name="connsiteY5" fmla="*/ 0 h 277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7802" h="2778004">
                <a:moveTo>
                  <a:pt x="2668901" y="0"/>
                </a:moveTo>
                <a:cubicBezTo>
                  <a:pt x="4142894" y="0"/>
                  <a:pt x="5337802" y="1194908"/>
                  <a:pt x="5337802" y="2668901"/>
                </a:cubicBezTo>
                <a:lnTo>
                  <a:pt x="5332293" y="2778004"/>
                </a:lnTo>
                <a:lnTo>
                  <a:pt x="5509" y="2778004"/>
                </a:lnTo>
                <a:lnTo>
                  <a:pt x="0" y="2668901"/>
                </a:lnTo>
                <a:cubicBezTo>
                  <a:pt x="0" y="1194908"/>
                  <a:pt x="1194908" y="0"/>
                  <a:pt x="2668901" y="0"/>
                </a:cubicBez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60" name="Straight Connector 59">
            <a:extLst>
              <a:ext uri="{FF2B5EF4-FFF2-40B4-BE49-F238E27FC236}">
                <a16:creationId xmlns:a16="http://schemas.microsoft.com/office/drawing/2014/main" id="{A529F99F-30E4-4606-9467-3AB959208B5E}"/>
              </a:ext>
            </a:extLst>
          </p:cNvPr>
          <p:cNvCxnSpPr>
            <a:cxnSpLocks/>
          </p:cNvCxnSpPr>
          <p:nvPr/>
        </p:nvCxnSpPr>
        <p:spPr>
          <a:xfrm flipV="1">
            <a:off x="6095611" y="5976349"/>
            <a:ext cx="4321143" cy="881166"/>
          </a:xfrm>
          <a:prstGeom prst="line">
            <a:avLst/>
          </a:prstGeom>
          <a:ln>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346889A7-3B17-0742-BE20-ECB431EF18C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89232" y="3673436"/>
            <a:ext cx="5413537" cy="3048960"/>
          </a:xfrm>
          <a:prstGeom prst="rect">
            <a:avLst/>
          </a:prstGeom>
        </p:spPr>
      </p:pic>
      <p:sp>
        <p:nvSpPr>
          <p:cNvPr id="10" name="Rectangle 9">
            <a:extLst>
              <a:ext uri="{FF2B5EF4-FFF2-40B4-BE49-F238E27FC236}">
                <a16:creationId xmlns:a16="http://schemas.microsoft.com/office/drawing/2014/main" id="{65E0261E-250F-4A4A-8640-0E44982A1991}"/>
              </a:ext>
            </a:extLst>
          </p:cNvPr>
          <p:cNvSpPr/>
          <p:nvPr/>
        </p:nvSpPr>
        <p:spPr>
          <a:xfrm>
            <a:off x="3126593" y="6336584"/>
            <a:ext cx="5938814" cy="535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r>
              <a:rPr lang="en-US" sz="1765">
                <a:solidFill>
                  <a:srgbClr val="000000"/>
                </a:solidFill>
                <a:latin typeface="Segoe UI Semibold"/>
              </a:rPr>
              <a:t>Migration and innovation triggers </a:t>
            </a:r>
          </a:p>
        </p:txBody>
      </p:sp>
      <p:sp>
        <p:nvSpPr>
          <p:cNvPr id="12" name="Title 1">
            <a:extLst>
              <a:ext uri="{FF2B5EF4-FFF2-40B4-BE49-F238E27FC236}">
                <a16:creationId xmlns:a16="http://schemas.microsoft.com/office/drawing/2014/main" id="{F44E0732-0D46-4111-8121-9E184BC6DB7C}"/>
              </a:ext>
            </a:extLst>
          </p:cNvPr>
          <p:cNvSpPr txBox="1">
            <a:spLocks/>
          </p:cNvSpPr>
          <p:nvPr/>
        </p:nvSpPr>
        <p:spPr>
          <a:xfrm>
            <a:off x="4877110" y="5129071"/>
            <a:ext cx="2682223" cy="564947"/>
          </a:xfrm>
          <a:prstGeom prst="rect">
            <a:avLst/>
          </a:prstGeom>
        </p:spPr>
        <p:txBody>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51121">
              <a:defRPr/>
            </a:pPr>
            <a:endParaRPr lang="en-US" sz="3200" b="0" spc="0">
              <a:ln w="0"/>
              <a:solidFill>
                <a:srgbClr val="000000"/>
              </a:solidFill>
              <a:effectLst>
                <a:outerShdw blurRad="38100" dist="19050" dir="2700000" algn="tl" rotWithShape="0">
                  <a:srgbClr val="000000">
                    <a:alpha val="40000"/>
                  </a:srgbClr>
                </a:outerShdw>
              </a:effectLst>
              <a:latin typeface="Segoe UI Semilight" panose="020B0402040204020203" pitchFamily="34" charset="0"/>
              <a:cs typeface="Segoe UI Semilight" panose="020B0402040204020203" pitchFamily="34" charset="0"/>
            </a:endParaRPr>
          </a:p>
        </p:txBody>
      </p:sp>
      <p:sp>
        <p:nvSpPr>
          <p:cNvPr id="50" name="Oval 49">
            <a:extLst>
              <a:ext uri="{FF2B5EF4-FFF2-40B4-BE49-F238E27FC236}">
                <a16:creationId xmlns:a16="http://schemas.microsoft.com/office/drawing/2014/main" id="{6BF53BA7-D539-495F-9A6F-231032429E0D}"/>
              </a:ext>
            </a:extLst>
          </p:cNvPr>
          <p:cNvSpPr/>
          <p:nvPr/>
        </p:nvSpPr>
        <p:spPr bwMode="auto">
          <a:xfrm>
            <a:off x="4477673" y="1298467"/>
            <a:ext cx="1613565" cy="1613565"/>
          </a:xfrm>
          <a:prstGeom prst="ellipse">
            <a:avLst/>
          </a:prstGeom>
          <a:solidFill>
            <a:schemeClr val="tx2"/>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prstClr val="white"/>
                </a:solidFill>
                <a:latin typeface="Segoe UI Semibold"/>
              </a:rPr>
              <a:t>Urgent Capacity needs</a:t>
            </a:r>
          </a:p>
        </p:txBody>
      </p:sp>
      <p:sp>
        <p:nvSpPr>
          <p:cNvPr id="46" name="Oval 45">
            <a:extLst>
              <a:ext uri="{FF2B5EF4-FFF2-40B4-BE49-F238E27FC236}">
                <a16:creationId xmlns:a16="http://schemas.microsoft.com/office/drawing/2014/main" id="{B2F8F9B2-A27F-4BF1-BF82-CB345FF9439D}"/>
              </a:ext>
            </a:extLst>
          </p:cNvPr>
          <p:cNvSpPr/>
          <p:nvPr/>
        </p:nvSpPr>
        <p:spPr bwMode="auto">
          <a:xfrm>
            <a:off x="7783722" y="2006048"/>
            <a:ext cx="1613565" cy="1613565"/>
          </a:xfrm>
          <a:prstGeom prst="ellipse">
            <a:avLst/>
          </a:prstGeom>
          <a:solidFill>
            <a:schemeClr val="bg1"/>
          </a:solidFill>
          <a:ln w="28575">
            <a:solidFill>
              <a:schemeClr val="tx2"/>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srgbClr val="0078D4"/>
                </a:solidFill>
                <a:latin typeface="Segoe UI Semibold"/>
              </a:rPr>
              <a:t>Security threats</a:t>
            </a:r>
          </a:p>
        </p:txBody>
      </p:sp>
      <p:sp>
        <p:nvSpPr>
          <p:cNvPr id="47" name="Oval 46">
            <a:extLst>
              <a:ext uri="{FF2B5EF4-FFF2-40B4-BE49-F238E27FC236}">
                <a16:creationId xmlns:a16="http://schemas.microsoft.com/office/drawing/2014/main" id="{6E0B8ADE-4757-4B28-8956-0BF084D43DE9}"/>
              </a:ext>
            </a:extLst>
          </p:cNvPr>
          <p:cNvSpPr/>
          <p:nvPr/>
        </p:nvSpPr>
        <p:spPr bwMode="auto">
          <a:xfrm>
            <a:off x="8849974" y="3522431"/>
            <a:ext cx="1613565" cy="1613565"/>
          </a:xfrm>
          <a:prstGeom prst="ellipse">
            <a:avLst/>
          </a:prstGeom>
          <a:solidFill>
            <a:schemeClr val="bg1"/>
          </a:solidFill>
          <a:ln w="28575">
            <a:solidFill>
              <a:schemeClr val="tx2"/>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srgbClr val="0078D4"/>
                </a:solidFill>
                <a:latin typeface="Segoe UI Semibold"/>
              </a:rPr>
              <a:t>Compliance</a:t>
            </a:r>
          </a:p>
        </p:txBody>
      </p:sp>
      <p:sp>
        <p:nvSpPr>
          <p:cNvPr id="48" name="Oval 47">
            <a:extLst>
              <a:ext uri="{FF2B5EF4-FFF2-40B4-BE49-F238E27FC236}">
                <a16:creationId xmlns:a16="http://schemas.microsoft.com/office/drawing/2014/main" id="{B5B75E0C-9196-4240-B257-AEBC15329844}"/>
              </a:ext>
            </a:extLst>
          </p:cNvPr>
          <p:cNvSpPr/>
          <p:nvPr/>
        </p:nvSpPr>
        <p:spPr bwMode="auto">
          <a:xfrm>
            <a:off x="9672479" y="5108831"/>
            <a:ext cx="1613565" cy="1613565"/>
          </a:xfrm>
          <a:prstGeom prst="ellipse">
            <a:avLst/>
          </a:prstGeom>
          <a:solidFill>
            <a:schemeClr val="bg1"/>
          </a:solidFill>
          <a:ln w="28575">
            <a:solidFill>
              <a:schemeClr val="tx2"/>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srgbClr val="0078D4"/>
                </a:solidFill>
                <a:latin typeface="Segoe UI Semibold"/>
              </a:rPr>
              <a:t>Application innovation</a:t>
            </a:r>
          </a:p>
        </p:txBody>
      </p:sp>
      <p:sp>
        <p:nvSpPr>
          <p:cNvPr id="49" name="Oval 48">
            <a:extLst>
              <a:ext uri="{FF2B5EF4-FFF2-40B4-BE49-F238E27FC236}">
                <a16:creationId xmlns:a16="http://schemas.microsoft.com/office/drawing/2014/main" id="{C97675C9-81F6-4673-AFC0-B686CD8B01F3}"/>
              </a:ext>
            </a:extLst>
          </p:cNvPr>
          <p:cNvSpPr/>
          <p:nvPr/>
        </p:nvSpPr>
        <p:spPr bwMode="auto">
          <a:xfrm>
            <a:off x="1688096" y="3350466"/>
            <a:ext cx="1613565" cy="1613565"/>
          </a:xfrm>
          <a:prstGeom prst="ellipse">
            <a:avLst/>
          </a:prstGeom>
          <a:solidFill>
            <a:schemeClr val="tx2"/>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prstClr val="white"/>
                </a:solidFill>
                <a:latin typeface="Segoe UI Semibold"/>
              </a:rPr>
              <a:t>Software end of support</a:t>
            </a:r>
          </a:p>
        </p:txBody>
      </p:sp>
      <p:sp>
        <p:nvSpPr>
          <p:cNvPr id="75" name="Oval 74">
            <a:extLst>
              <a:ext uri="{FF2B5EF4-FFF2-40B4-BE49-F238E27FC236}">
                <a16:creationId xmlns:a16="http://schemas.microsoft.com/office/drawing/2014/main" id="{E12943AD-E0C0-4E00-B99C-63EFB240D6C2}"/>
              </a:ext>
            </a:extLst>
          </p:cNvPr>
          <p:cNvSpPr/>
          <p:nvPr/>
        </p:nvSpPr>
        <p:spPr bwMode="auto">
          <a:xfrm>
            <a:off x="2824272" y="1973657"/>
            <a:ext cx="1613565" cy="1613565"/>
          </a:xfrm>
          <a:prstGeom prst="ellipse">
            <a:avLst/>
          </a:prstGeom>
          <a:solidFill>
            <a:schemeClr val="tx2"/>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dirty="0">
                <a:solidFill>
                  <a:prstClr val="white"/>
                </a:solidFill>
                <a:latin typeface="Segoe UI Semibold"/>
              </a:rPr>
              <a:t>Quickly integrate acquisitions</a:t>
            </a:r>
          </a:p>
        </p:txBody>
      </p:sp>
      <p:sp>
        <p:nvSpPr>
          <p:cNvPr id="81" name="Oval 80">
            <a:extLst>
              <a:ext uri="{FF2B5EF4-FFF2-40B4-BE49-F238E27FC236}">
                <a16:creationId xmlns:a16="http://schemas.microsoft.com/office/drawing/2014/main" id="{1704329E-0144-47F5-BFEF-9C842626C818}"/>
              </a:ext>
            </a:extLst>
          </p:cNvPr>
          <p:cNvSpPr/>
          <p:nvPr/>
        </p:nvSpPr>
        <p:spPr bwMode="auto">
          <a:xfrm>
            <a:off x="6227721" y="1268340"/>
            <a:ext cx="1613565" cy="1613565"/>
          </a:xfrm>
          <a:prstGeom prst="ellipse">
            <a:avLst/>
          </a:prstGeom>
          <a:solidFill>
            <a:schemeClr val="tx2"/>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prstClr val="white"/>
                </a:solidFill>
                <a:latin typeface="Segoe UI Semibold"/>
              </a:rPr>
              <a:t>Software &amp; Hardware refresh</a:t>
            </a:r>
          </a:p>
        </p:txBody>
      </p:sp>
      <p:sp>
        <p:nvSpPr>
          <p:cNvPr id="90" name="Oval 41">
            <a:extLst>
              <a:ext uri="{FF2B5EF4-FFF2-40B4-BE49-F238E27FC236}">
                <a16:creationId xmlns:a16="http://schemas.microsoft.com/office/drawing/2014/main" id="{D30C10D6-BF89-4AEC-AB5C-CD4DF7C62289}"/>
              </a:ext>
            </a:extLst>
          </p:cNvPr>
          <p:cNvSpPr/>
          <p:nvPr/>
        </p:nvSpPr>
        <p:spPr bwMode="auto">
          <a:xfrm>
            <a:off x="1192771" y="5108831"/>
            <a:ext cx="1613565" cy="1613565"/>
          </a:xfrm>
          <a:prstGeom prst="ellipse">
            <a:avLst/>
          </a:prstGeom>
          <a:solidFill>
            <a:schemeClr val="tx2"/>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143428" rIns="0" bIns="143428" numCol="1" spcCol="0" rtlCol="0" fromWordArt="0" anchor="ctr" anchorCtr="0" forceAA="0" compatLnSpc="1">
            <a:prstTxWarp prst="textNoShape">
              <a:avLst/>
            </a:prstTxWarp>
            <a:noAutofit/>
          </a:bodyPr>
          <a:lstStyle/>
          <a:p>
            <a:pPr algn="ctr" defTabSz="914102" fontAlgn="base">
              <a:spcBef>
                <a:spcPct val="0"/>
              </a:spcBef>
              <a:spcAft>
                <a:spcPct val="0"/>
              </a:spcAft>
            </a:pPr>
            <a:r>
              <a:rPr lang="en-US" sz="1568" b="1">
                <a:solidFill>
                  <a:prstClr val="white"/>
                </a:solidFill>
                <a:latin typeface="Segoe UI Semibold"/>
              </a:rPr>
              <a:t>Datacenter contract expiry</a:t>
            </a:r>
          </a:p>
        </p:txBody>
      </p:sp>
      <p:sp>
        <p:nvSpPr>
          <p:cNvPr id="2" name="TextBox 1">
            <a:extLst>
              <a:ext uri="{FF2B5EF4-FFF2-40B4-BE49-F238E27FC236}">
                <a16:creationId xmlns:a16="http://schemas.microsoft.com/office/drawing/2014/main" id="{3353157B-7D6E-4BE0-A065-36599A3E3783}"/>
              </a:ext>
            </a:extLst>
          </p:cNvPr>
          <p:cNvSpPr txBox="1"/>
          <p:nvPr/>
        </p:nvSpPr>
        <p:spPr>
          <a:xfrm>
            <a:off x="577636" y="1477148"/>
            <a:ext cx="2081358" cy="603453"/>
          </a:xfrm>
          <a:prstGeom prst="rect">
            <a:avLst/>
          </a:prstGeom>
          <a:noFill/>
        </p:spPr>
        <p:txBody>
          <a:bodyPr wrap="square" lIns="0" tIns="0" rIns="0" bIns="0" rtlCol="0">
            <a:spAutoFit/>
          </a:bodyPr>
          <a:lstStyle/>
          <a:p>
            <a:pPr defTabSz="914367"/>
            <a:r>
              <a:rPr lang="en-US" sz="1961" dirty="0">
                <a:solidFill>
                  <a:srgbClr val="0078D4"/>
                </a:solidFill>
                <a:latin typeface="Segoe UI"/>
              </a:rPr>
              <a:t>Infrastructure</a:t>
            </a:r>
          </a:p>
          <a:p>
            <a:pPr defTabSz="914367"/>
            <a:r>
              <a:rPr lang="en-US" sz="1961" dirty="0">
                <a:solidFill>
                  <a:srgbClr val="0078D4"/>
                </a:solidFill>
                <a:latin typeface="Segoe UI"/>
              </a:rPr>
              <a:t>orientated drivers</a:t>
            </a:r>
          </a:p>
        </p:txBody>
      </p:sp>
      <p:sp>
        <p:nvSpPr>
          <p:cNvPr id="23" name="TextBox 22">
            <a:extLst>
              <a:ext uri="{FF2B5EF4-FFF2-40B4-BE49-F238E27FC236}">
                <a16:creationId xmlns:a16="http://schemas.microsoft.com/office/drawing/2014/main" id="{A848FFA7-8D09-4874-A9F2-74E6F5723C11}"/>
              </a:ext>
            </a:extLst>
          </p:cNvPr>
          <p:cNvSpPr txBox="1"/>
          <p:nvPr/>
        </p:nvSpPr>
        <p:spPr>
          <a:xfrm>
            <a:off x="9381901" y="1477148"/>
            <a:ext cx="2543815" cy="603453"/>
          </a:xfrm>
          <a:prstGeom prst="rect">
            <a:avLst/>
          </a:prstGeom>
          <a:noFill/>
        </p:spPr>
        <p:txBody>
          <a:bodyPr wrap="square" lIns="0" tIns="0" rIns="0" bIns="0" rtlCol="0">
            <a:spAutoFit/>
          </a:bodyPr>
          <a:lstStyle>
            <a:defPPr>
              <a:defRPr lang="en-US"/>
            </a:defPPr>
            <a:lvl1pPr>
              <a:defRPr sz="2000">
                <a:solidFill>
                  <a:schemeClr val="accent1"/>
                </a:solidFill>
              </a:defRPr>
            </a:lvl1pPr>
          </a:lstStyle>
          <a:p>
            <a:pPr algn="r" defTabSz="914367"/>
            <a:r>
              <a:rPr lang="en-US" sz="1961">
                <a:solidFill>
                  <a:srgbClr val="0078D4"/>
                </a:solidFill>
                <a:latin typeface="Segoe UI"/>
              </a:rPr>
              <a:t>App orientated modernization drivers</a:t>
            </a:r>
          </a:p>
        </p:txBody>
      </p:sp>
      <p:sp>
        <p:nvSpPr>
          <p:cNvPr id="9" name="Oval 8">
            <a:extLst>
              <a:ext uri="{FF2B5EF4-FFF2-40B4-BE49-F238E27FC236}">
                <a16:creationId xmlns:a16="http://schemas.microsoft.com/office/drawing/2014/main" id="{B59DD490-E148-814A-A7CA-22ADE20AE946}"/>
              </a:ext>
            </a:extLst>
          </p:cNvPr>
          <p:cNvSpPr/>
          <p:nvPr/>
        </p:nvSpPr>
        <p:spPr>
          <a:xfrm>
            <a:off x="7446439" y="4462237"/>
            <a:ext cx="173174" cy="1731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1" name="Oval 30">
            <a:extLst>
              <a:ext uri="{FF2B5EF4-FFF2-40B4-BE49-F238E27FC236}">
                <a16:creationId xmlns:a16="http://schemas.microsoft.com/office/drawing/2014/main" id="{E6FA0409-6652-8244-BE32-FB6FB4CDA4CC}"/>
              </a:ext>
            </a:extLst>
          </p:cNvPr>
          <p:cNvSpPr/>
          <p:nvPr/>
        </p:nvSpPr>
        <p:spPr>
          <a:xfrm>
            <a:off x="8231800" y="5201476"/>
            <a:ext cx="173174" cy="1731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2" name="Oval 31">
            <a:extLst>
              <a:ext uri="{FF2B5EF4-FFF2-40B4-BE49-F238E27FC236}">
                <a16:creationId xmlns:a16="http://schemas.microsoft.com/office/drawing/2014/main" id="{3B8FBBC4-61E6-BD42-BB2B-7CDB2D57996E}"/>
              </a:ext>
            </a:extLst>
          </p:cNvPr>
          <p:cNvSpPr/>
          <p:nvPr/>
        </p:nvSpPr>
        <p:spPr>
          <a:xfrm>
            <a:off x="8635870" y="6243910"/>
            <a:ext cx="173174" cy="17317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3" name="Oval 32">
            <a:extLst>
              <a:ext uri="{FF2B5EF4-FFF2-40B4-BE49-F238E27FC236}">
                <a16:creationId xmlns:a16="http://schemas.microsoft.com/office/drawing/2014/main" id="{D4EC9A57-4D33-134F-BA97-62E86E710A7E}"/>
              </a:ext>
            </a:extLst>
          </p:cNvPr>
          <p:cNvSpPr/>
          <p:nvPr/>
        </p:nvSpPr>
        <p:spPr>
          <a:xfrm>
            <a:off x="6544212" y="4070759"/>
            <a:ext cx="173174" cy="17317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4" name="Oval 33">
            <a:extLst>
              <a:ext uri="{FF2B5EF4-FFF2-40B4-BE49-F238E27FC236}">
                <a16:creationId xmlns:a16="http://schemas.microsoft.com/office/drawing/2014/main" id="{364711FE-EB20-5B4B-BAA1-6E58B25B20C4}"/>
              </a:ext>
            </a:extLst>
          </p:cNvPr>
          <p:cNvSpPr/>
          <p:nvPr/>
        </p:nvSpPr>
        <p:spPr>
          <a:xfrm>
            <a:off x="5552712" y="4070759"/>
            <a:ext cx="173174" cy="17317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5" name="Oval 34">
            <a:extLst>
              <a:ext uri="{FF2B5EF4-FFF2-40B4-BE49-F238E27FC236}">
                <a16:creationId xmlns:a16="http://schemas.microsoft.com/office/drawing/2014/main" id="{49064BB3-4D96-E344-8C28-05CF5D82B53B}"/>
              </a:ext>
            </a:extLst>
          </p:cNvPr>
          <p:cNvSpPr/>
          <p:nvPr/>
        </p:nvSpPr>
        <p:spPr>
          <a:xfrm>
            <a:off x="4571398" y="4464642"/>
            <a:ext cx="173174" cy="17317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36" name="Oval 35">
            <a:extLst>
              <a:ext uri="{FF2B5EF4-FFF2-40B4-BE49-F238E27FC236}">
                <a16:creationId xmlns:a16="http://schemas.microsoft.com/office/drawing/2014/main" id="{5748F25B-4CCF-324A-99E7-2BFD41A2C1F7}"/>
              </a:ext>
            </a:extLst>
          </p:cNvPr>
          <p:cNvSpPr/>
          <p:nvPr/>
        </p:nvSpPr>
        <p:spPr>
          <a:xfrm>
            <a:off x="3834564" y="5157334"/>
            <a:ext cx="173174" cy="17317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41" name="Oval 40">
            <a:extLst>
              <a:ext uri="{FF2B5EF4-FFF2-40B4-BE49-F238E27FC236}">
                <a16:creationId xmlns:a16="http://schemas.microsoft.com/office/drawing/2014/main" id="{D160B46B-2789-404A-B95D-24761203D2C8}"/>
              </a:ext>
            </a:extLst>
          </p:cNvPr>
          <p:cNvSpPr/>
          <p:nvPr/>
        </p:nvSpPr>
        <p:spPr>
          <a:xfrm>
            <a:off x="3357743" y="6213350"/>
            <a:ext cx="173174" cy="17317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7"/>
            <a:endParaRPr lang="en-US" sz="1765">
              <a:solidFill>
                <a:prstClr val="white"/>
              </a:solidFill>
              <a:latin typeface="Segoe UI"/>
            </a:endParaRPr>
          </a:p>
        </p:txBody>
      </p:sp>
      <p:sp>
        <p:nvSpPr>
          <p:cNvPr id="6" name="Title 4">
            <a:extLst>
              <a:ext uri="{FF2B5EF4-FFF2-40B4-BE49-F238E27FC236}">
                <a16:creationId xmlns:a16="http://schemas.microsoft.com/office/drawing/2014/main" id="{8E6B7A03-AF3C-3655-8D19-D746E62285E1}"/>
              </a:ext>
            </a:extLst>
          </p:cNvPr>
          <p:cNvSpPr txBox="1">
            <a:spLocks/>
          </p:cNvSpPr>
          <p:nvPr/>
        </p:nvSpPr>
        <p:spPr>
          <a:xfrm>
            <a:off x="455995" y="620428"/>
            <a:ext cx="11306469" cy="403137"/>
          </a:xfrm>
          <a:prstGeom prst="rect">
            <a:avLst/>
          </a:prstGeom>
        </p:spPr>
        <p:txBody>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r>
              <a:rPr lang="en-GB" sz="2750" spc="-50" dirty="0">
                <a:ea typeface="+mj-ea"/>
                <a:cs typeface="+mj-cs"/>
              </a:rPr>
              <a:t>What’s driving migrations to Azure?</a:t>
            </a:r>
            <a:endParaRPr lang="en-GB" sz="2750" dirty="0"/>
          </a:p>
        </p:txBody>
      </p:sp>
    </p:spTree>
    <p:extLst>
      <p:ext uri="{BB962C8B-B14F-4D97-AF65-F5344CB8AC3E}">
        <p14:creationId xmlns:p14="http://schemas.microsoft.com/office/powerpoint/2010/main" val="112879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down)">
                                      <p:cBhvr>
                                        <p:cTn id="14" dur="500"/>
                                        <p:tgtEl>
                                          <p:spTgt spid="59"/>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down)">
                                      <p:cBhvr>
                                        <p:cTn id="21" dur="500"/>
                                        <p:tgtEl>
                                          <p:spTgt spid="55"/>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down)">
                                      <p:cBhvr>
                                        <p:cTn id="28" dur="500"/>
                                        <p:tgtEl>
                                          <p:spTgt spid="45"/>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down)">
                                      <p:cBhvr>
                                        <p:cTn id="35" dur="500"/>
                                        <p:tgtEl>
                                          <p:spTgt spid="44"/>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childTnLst>
                          </p:cTn>
                        </p:par>
                        <p:par>
                          <p:cTn id="50" fill="hold">
                            <p:stCondLst>
                              <p:cond delay="500"/>
                            </p:stCondLst>
                            <p:childTnLst>
                              <p:par>
                                <p:cTn id="51" presetID="1"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par>
                          <p:cTn id="53" fill="hold">
                            <p:stCondLst>
                              <p:cond delay="500"/>
                            </p:stCondLst>
                            <p:childTnLst>
                              <p:par>
                                <p:cTn id="54" presetID="22" presetClass="entr" presetSubtype="4"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down)">
                                      <p:cBhvr>
                                        <p:cTn id="56" dur="500"/>
                                        <p:tgtEl>
                                          <p:spTgt spid="38"/>
                                        </p:tgtEl>
                                      </p:cBhvr>
                                    </p:animEffect>
                                  </p:childTnLst>
                                </p:cTn>
                              </p:par>
                            </p:childTnLst>
                          </p:cTn>
                        </p:par>
                        <p:par>
                          <p:cTn id="57" fill="hold">
                            <p:stCondLst>
                              <p:cond delay="1000"/>
                            </p:stCondLst>
                            <p:childTnLst>
                              <p:par>
                                <p:cTn id="58" presetID="1"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childTnLst>
                                </p:cTn>
                              </p:par>
                            </p:childTnLst>
                          </p:cTn>
                        </p:par>
                        <p:par>
                          <p:cTn id="60" fill="hold">
                            <p:stCondLst>
                              <p:cond delay="1000"/>
                            </p:stCondLst>
                            <p:childTnLst>
                              <p:par>
                                <p:cTn id="61" presetID="22" presetClass="entr" presetSubtype="4" fill="hold"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wipe(down)">
                                      <p:cBhvr>
                                        <p:cTn id="63" dur="500"/>
                                        <p:tgtEl>
                                          <p:spTgt spid="60"/>
                                        </p:tgtEl>
                                      </p:cBhvr>
                                    </p:animEffect>
                                  </p:childTnLst>
                                </p:cTn>
                              </p:par>
                            </p:childTnLst>
                          </p:cTn>
                        </p:par>
                        <p:par>
                          <p:cTn id="64" fill="hold">
                            <p:stCondLst>
                              <p:cond delay="1500"/>
                            </p:stCondLst>
                            <p:childTnLst>
                              <p:par>
                                <p:cTn id="65" presetID="1"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6" grpId="0" animBg="1"/>
      <p:bldP spid="47" grpId="0" animBg="1"/>
      <p:bldP spid="48" grpId="0" animBg="1"/>
      <p:bldP spid="49" grpId="0" animBg="1"/>
      <p:bldP spid="75" grpId="0" animBg="1"/>
      <p:bldP spid="81" grpId="0" animBg="1"/>
      <p:bldP spid="90" grpId="0" animBg="1"/>
      <p:bldP spid="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0" name="Rectangle: Rounded Corners 129">
            <a:extLst>
              <a:ext uri="{FF2B5EF4-FFF2-40B4-BE49-F238E27FC236}">
                <a16:creationId xmlns:a16="http://schemas.microsoft.com/office/drawing/2014/main" id="{1D904DAF-65C4-4B5B-ABA5-F7F87D20EF58}"/>
              </a:ext>
            </a:extLst>
          </p:cNvPr>
          <p:cNvSpPr/>
          <p:nvPr/>
        </p:nvSpPr>
        <p:spPr bwMode="auto">
          <a:xfrm>
            <a:off x="7214084" y="4065039"/>
            <a:ext cx="2543755" cy="1186681"/>
          </a:xfrm>
          <a:prstGeom prst="roundRect">
            <a:avLst>
              <a:gd name="adj" fmla="val 5336"/>
            </a:avLst>
          </a:prstGeom>
          <a:solidFill>
            <a:schemeClr val="tx2"/>
          </a:solidFill>
          <a:ln w="25400">
            <a:noFill/>
            <a:headEnd type="none" w="med" len="med"/>
            <a:tailEnd type="none" w="med" len="med"/>
          </a:ln>
          <a:effectLst>
            <a:outerShdw blurRad="63500" dist="127000" dir="5400000" algn="tl" rotWithShape="0">
              <a:srgbClr val="737373">
                <a:alpha val="20000"/>
              </a:srgbClr>
            </a:outerShdw>
          </a:effectLst>
          <a:scene3d>
            <a:camera prst="perspectiveRelaxedModerately">
              <a:rot lat="18600000" lon="0" rev="0"/>
            </a:camera>
            <a:lightRig rig="balanced" dir="t"/>
          </a:scene3d>
          <a:sp3d prstMaterial="matte">
            <a:bevelT w="0"/>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noFill/>
                <a:effectLst/>
                <a:uLnTx/>
                <a:uFillTx/>
                <a:latin typeface="Segoe UI Semibold"/>
                <a:ea typeface="+mn-ea"/>
                <a:cs typeface="Segoe UI" pitchFamily="34" charset="0"/>
              </a:rPr>
              <a:t>1</a:t>
            </a:r>
          </a:p>
        </p:txBody>
      </p:sp>
      <p:sp>
        <p:nvSpPr>
          <p:cNvPr id="120" name="TextBox 119">
            <a:extLst>
              <a:ext uri="{FF2B5EF4-FFF2-40B4-BE49-F238E27FC236}">
                <a16:creationId xmlns:a16="http://schemas.microsoft.com/office/drawing/2014/main" id="{E854736C-5C0D-4953-A19C-4E29DB2F7627}"/>
              </a:ext>
            </a:extLst>
          </p:cNvPr>
          <p:cNvSpPr txBox="1"/>
          <p:nvPr/>
        </p:nvSpPr>
        <p:spPr>
          <a:xfrm>
            <a:off x="7308230" y="4662125"/>
            <a:ext cx="2355461" cy="407804"/>
          </a:xfrm>
          <a:prstGeom prst="rect">
            <a:avLst/>
          </a:prstGeom>
          <a:noFill/>
        </p:spPr>
        <p:txBody>
          <a:bodyPr wrap="square" lIns="0" tIns="0" rIns="0" bIns="160020" anchor="b" anchorCtr="0">
            <a:spAutoFit/>
          </a:bodyPr>
          <a:lstStyle>
            <a:defPPr>
              <a:defRPr lang="en-US"/>
            </a:defPPr>
            <a:lvl1pPr algn="ctr" defTabSz="932472" fontAlgn="base">
              <a:spcBef>
                <a:spcPct val="0"/>
              </a:spcBef>
              <a:spcAft>
                <a:spcPct val="0"/>
              </a:spcAft>
              <a:defRPr sz="3200">
                <a:gradFill>
                  <a:gsLst>
                    <a:gs pos="30723">
                      <a:srgbClr val="2F2F2F"/>
                    </a:gs>
                    <a:gs pos="61000">
                      <a:srgbClr val="2F2F2F"/>
                    </a:gs>
                  </a:gsLst>
                  <a:lin ang="1800000" scaled="0"/>
                </a:gradFill>
                <a:latin typeface="+mj-lt"/>
                <a:cs typeface="Segoe UI" pitchFamily="34" charset="0"/>
              </a:defRPr>
            </a:lvl1p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Segoe UI Semibold"/>
                <a:ea typeface="+mn-ea"/>
                <a:cs typeface="Segoe UI" pitchFamily="34" charset="0"/>
              </a:rPr>
              <a:t>Operational databases</a:t>
            </a:r>
          </a:p>
        </p:txBody>
      </p:sp>
      <p:sp>
        <p:nvSpPr>
          <p:cNvPr id="131" name="Rectangle: Rounded Corners 130">
            <a:extLst>
              <a:ext uri="{FF2B5EF4-FFF2-40B4-BE49-F238E27FC236}">
                <a16:creationId xmlns:a16="http://schemas.microsoft.com/office/drawing/2014/main" id="{F184FFDB-97B7-4D0F-B7AE-5B33C17E6FCC}"/>
              </a:ext>
            </a:extLst>
          </p:cNvPr>
          <p:cNvSpPr/>
          <p:nvPr/>
        </p:nvSpPr>
        <p:spPr bwMode="auto">
          <a:xfrm>
            <a:off x="8882945" y="2755739"/>
            <a:ext cx="2543755" cy="1186681"/>
          </a:xfrm>
          <a:prstGeom prst="roundRect">
            <a:avLst>
              <a:gd name="adj" fmla="val 5271"/>
            </a:avLst>
          </a:prstGeom>
          <a:solidFill>
            <a:schemeClr val="tx2"/>
          </a:solidFill>
          <a:ln w="25400">
            <a:noFill/>
            <a:headEnd type="none" w="med" len="med"/>
            <a:tailEnd type="none" w="med" len="med"/>
          </a:ln>
          <a:effectLst>
            <a:outerShdw blurRad="63500" dist="127000" dir="5400000" algn="tl" rotWithShape="0">
              <a:srgbClr val="737373">
                <a:alpha val="20000"/>
              </a:srgbClr>
            </a:outerShdw>
          </a:effectLst>
          <a:scene3d>
            <a:camera prst="perspectiveRelaxedModerately">
              <a:rot lat="18600000" lon="0" rev="0"/>
            </a:camera>
            <a:lightRig rig="balanced" dir="t"/>
          </a:scene3d>
          <a:sp3d prstMaterial="matte">
            <a:bevelT w="0"/>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noFill/>
                <a:effectLst/>
                <a:uLnTx/>
                <a:uFillTx/>
                <a:latin typeface="Segoe UI Semibold"/>
                <a:ea typeface="+mn-ea"/>
                <a:cs typeface="Segoe UI" pitchFamily="34" charset="0"/>
              </a:rPr>
              <a:t>2</a:t>
            </a:r>
          </a:p>
        </p:txBody>
      </p:sp>
      <p:sp>
        <p:nvSpPr>
          <p:cNvPr id="121" name="TextBox 120">
            <a:extLst>
              <a:ext uri="{FF2B5EF4-FFF2-40B4-BE49-F238E27FC236}">
                <a16:creationId xmlns:a16="http://schemas.microsoft.com/office/drawing/2014/main" id="{1B0F0E00-E8B5-416A-9103-82B57619231C}"/>
              </a:ext>
            </a:extLst>
          </p:cNvPr>
          <p:cNvSpPr txBox="1"/>
          <p:nvPr/>
        </p:nvSpPr>
        <p:spPr>
          <a:xfrm>
            <a:off x="9459456" y="3352825"/>
            <a:ext cx="1390732" cy="407804"/>
          </a:xfrm>
          <a:prstGeom prst="rect">
            <a:avLst/>
          </a:prstGeom>
          <a:noFill/>
        </p:spPr>
        <p:txBody>
          <a:bodyPr wrap="square" lIns="0" tIns="0" rIns="0" bIns="160020" anchor="b" anchorCtr="0">
            <a:spAutoFit/>
          </a:bodyPr>
          <a:lstStyle>
            <a:defPPr>
              <a:defRPr lang="en-US"/>
            </a:defPPr>
            <a:lvl1pPr algn="ctr" defTabSz="932472" fontAlgn="base">
              <a:spcBef>
                <a:spcPct val="0"/>
              </a:spcBef>
              <a:spcAft>
                <a:spcPct val="0"/>
              </a:spcAft>
              <a:defRPr sz="3200">
                <a:gradFill>
                  <a:gsLst>
                    <a:gs pos="30723">
                      <a:srgbClr val="2F2F2F"/>
                    </a:gs>
                    <a:gs pos="61000">
                      <a:srgbClr val="2F2F2F"/>
                    </a:gs>
                  </a:gsLst>
                  <a:lin ang="1800000" scaled="0"/>
                </a:gradFill>
                <a:latin typeface="+mj-lt"/>
                <a:cs typeface="Segoe UI" pitchFamily="34" charset="0"/>
              </a:defRPr>
            </a:lvl1p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Segoe UI Semibold"/>
                <a:ea typeface="+mn-ea"/>
                <a:cs typeface="Segoe UI" pitchFamily="34" charset="0"/>
              </a:rPr>
              <a:t>Analytics</a:t>
            </a:r>
          </a:p>
        </p:txBody>
      </p:sp>
      <p:sp>
        <p:nvSpPr>
          <p:cNvPr id="132" name="Rectangle: Rounded Corners 131">
            <a:extLst>
              <a:ext uri="{FF2B5EF4-FFF2-40B4-BE49-F238E27FC236}">
                <a16:creationId xmlns:a16="http://schemas.microsoft.com/office/drawing/2014/main" id="{7E0FAFDD-E5AF-4EED-8723-1E764B09AB04}"/>
              </a:ext>
            </a:extLst>
          </p:cNvPr>
          <p:cNvSpPr/>
          <p:nvPr/>
        </p:nvSpPr>
        <p:spPr bwMode="auto">
          <a:xfrm>
            <a:off x="6567169" y="1389552"/>
            <a:ext cx="2543755" cy="1186681"/>
          </a:xfrm>
          <a:prstGeom prst="roundRect">
            <a:avLst>
              <a:gd name="adj" fmla="val 5336"/>
            </a:avLst>
          </a:prstGeom>
          <a:solidFill>
            <a:schemeClr val="tx2"/>
          </a:solidFill>
          <a:ln w="25400">
            <a:noFill/>
            <a:headEnd type="none" w="med" len="med"/>
            <a:tailEnd type="none" w="med" len="med"/>
          </a:ln>
          <a:effectLst>
            <a:outerShdw blurRad="63500" dist="127000" dir="5400000" algn="tl" rotWithShape="0">
              <a:srgbClr val="737373">
                <a:alpha val="20000"/>
              </a:srgbClr>
            </a:outerShdw>
          </a:effectLst>
          <a:scene3d>
            <a:camera prst="perspectiveRelaxedModerately">
              <a:rot lat="18600000" lon="0" rev="0"/>
            </a:camera>
            <a:lightRig rig="balanced" dir="t"/>
          </a:scene3d>
          <a:sp3d prstMaterial="matte">
            <a:bevelT w="0"/>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noFill/>
                <a:effectLst/>
                <a:uLnTx/>
                <a:uFillTx/>
                <a:latin typeface="Segoe UI Semibold"/>
                <a:ea typeface="+mn-ea"/>
                <a:cs typeface="Segoe UI" pitchFamily="34" charset="0"/>
              </a:rPr>
              <a:t>3</a:t>
            </a:r>
          </a:p>
        </p:txBody>
      </p:sp>
      <p:sp>
        <p:nvSpPr>
          <p:cNvPr id="123" name="TextBox 122">
            <a:extLst>
              <a:ext uri="{FF2B5EF4-FFF2-40B4-BE49-F238E27FC236}">
                <a16:creationId xmlns:a16="http://schemas.microsoft.com/office/drawing/2014/main" id="{EF8781B7-D919-44DC-8F49-3CC56AFAF126}"/>
              </a:ext>
            </a:extLst>
          </p:cNvPr>
          <p:cNvSpPr txBox="1"/>
          <p:nvPr/>
        </p:nvSpPr>
        <p:spPr>
          <a:xfrm>
            <a:off x="6865793" y="1986638"/>
            <a:ext cx="1946507" cy="407804"/>
          </a:xfrm>
          <a:prstGeom prst="rect">
            <a:avLst/>
          </a:prstGeom>
          <a:noFill/>
        </p:spPr>
        <p:txBody>
          <a:bodyPr wrap="square" lIns="0" tIns="0" rIns="0" bIns="160020" anchor="b" anchorCtr="0">
            <a:spAutoFit/>
          </a:bodyPr>
          <a:lstStyle>
            <a:defPPr>
              <a:defRPr lang="en-US"/>
            </a:defPPr>
            <a:lvl1pPr algn="ctr" defTabSz="932472" fontAlgn="base">
              <a:spcBef>
                <a:spcPct val="0"/>
              </a:spcBef>
              <a:spcAft>
                <a:spcPct val="0"/>
              </a:spcAft>
              <a:defRPr sz="3200">
                <a:gradFill>
                  <a:gsLst>
                    <a:gs pos="30723">
                      <a:srgbClr val="2F2F2F"/>
                    </a:gs>
                    <a:gs pos="61000">
                      <a:srgbClr val="2F2F2F"/>
                    </a:gs>
                  </a:gsLst>
                  <a:lin ang="1800000" scaled="0"/>
                </a:gradFill>
                <a:latin typeface="+mj-lt"/>
                <a:cs typeface="Segoe UI" pitchFamily="34" charset="0"/>
              </a:defRPr>
            </a:lvl1pPr>
          </a:lstStyle>
          <a:p>
            <a:pPr marL="0" marR="0" lvl="0" indent="0" algn="ctr" defTabSz="46623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Segoe UI Semibold"/>
                <a:ea typeface="+mn-ea"/>
                <a:cs typeface="Segoe UI" pitchFamily="34" charset="0"/>
              </a:rPr>
              <a:t>Data governance</a:t>
            </a:r>
          </a:p>
        </p:txBody>
      </p:sp>
      <p:grpSp>
        <p:nvGrpSpPr>
          <p:cNvPr id="164" name="Group 163">
            <a:extLst>
              <a:ext uri="{FF2B5EF4-FFF2-40B4-BE49-F238E27FC236}">
                <a16:creationId xmlns:a16="http://schemas.microsoft.com/office/drawing/2014/main" id="{0FE5F680-1188-4FB3-B474-5A9FCA482933}"/>
              </a:ext>
              <a:ext uri="{C183D7F6-B498-43B3-948B-1728B52AA6E4}">
                <adec:decorative xmlns:adec="http://schemas.microsoft.com/office/drawing/2017/decorative" val="1"/>
              </a:ext>
            </a:extLst>
          </p:cNvPr>
          <p:cNvGrpSpPr/>
          <p:nvPr/>
        </p:nvGrpSpPr>
        <p:grpSpPr>
          <a:xfrm>
            <a:off x="6102348" y="2412657"/>
            <a:ext cx="5789172" cy="4152227"/>
            <a:chOff x="12204695" y="4825313"/>
            <a:chExt cx="11578344" cy="8304454"/>
          </a:xfrm>
        </p:grpSpPr>
        <p:grpSp>
          <p:nvGrpSpPr>
            <p:cNvPr id="162" name="Group 161">
              <a:extLst>
                <a:ext uri="{FF2B5EF4-FFF2-40B4-BE49-F238E27FC236}">
                  <a16:creationId xmlns:a16="http://schemas.microsoft.com/office/drawing/2014/main" id="{8774D06D-804A-489A-B813-1CE269896DA5}"/>
                </a:ext>
              </a:extLst>
            </p:cNvPr>
            <p:cNvGrpSpPr/>
            <p:nvPr/>
          </p:nvGrpSpPr>
          <p:grpSpPr>
            <a:xfrm>
              <a:off x="12458606" y="7568068"/>
              <a:ext cx="11324433" cy="5561699"/>
              <a:chOff x="12458606" y="7568068"/>
              <a:chExt cx="11324433" cy="5561699"/>
            </a:xfrm>
          </p:grpSpPr>
          <p:sp>
            <p:nvSpPr>
              <p:cNvPr id="140" name="Freeform: Shape 139">
                <a:extLst>
                  <a:ext uri="{FF2B5EF4-FFF2-40B4-BE49-F238E27FC236}">
                    <a16:creationId xmlns:a16="http://schemas.microsoft.com/office/drawing/2014/main" id="{7F17D3A7-A012-4908-B9DD-F15F51C351B0}"/>
                  </a:ext>
                </a:extLst>
              </p:cNvPr>
              <p:cNvSpPr/>
              <p:nvPr/>
            </p:nvSpPr>
            <p:spPr>
              <a:xfrm>
                <a:off x="19989195" y="7568068"/>
                <a:ext cx="2955937" cy="5561699"/>
              </a:xfrm>
              <a:custGeom>
                <a:avLst/>
                <a:gdLst>
                  <a:gd name="connsiteX0" fmla="*/ 0 w 3351626"/>
                  <a:gd name="connsiteY0" fmla="*/ 0 h 5561699"/>
                  <a:gd name="connsiteX1" fmla="*/ 3351626 w 3351626"/>
                  <a:gd name="connsiteY1" fmla="*/ 5561699 h 5561699"/>
                </a:gdLst>
                <a:ahLst/>
                <a:cxnLst>
                  <a:cxn ang="0">
                    <a:pos x="connsiteX0" y="connsiteY0"/>
                  </a:cxn>
                  <a:cxn ang="0">
                    <a:pos x="connsiteX1" y="connsiteY1"/>
                  </a:cxn>
                </a:cxnLst>
                <a:rect l="l" t="t" r="r" b="b"/>
                <a:pathLst>
                  <a:path w="3351626" h="5561699">
                    <a:moveTo>
                      <a:pt x="0" y="0"/>
                    </a:moveTo>
                    <a:cubicBezTo>
                      <a:pt x="0" y="1219003"/>
                      <a:pt x="3351626" y="3555424"/>
                      <a:pt x="3351626" y="5561699"/>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0" name="Freeform: Shape 79">
                <a:extLst>
                  <a:ext uri="{FF2B5EF4-FFF2-40B4-BE49-F238E27FC236}">
                    <a16:creationId xmlns:a16="http://schemas.microsoft.com/office/drawing/2014/main" id="{32A724CC-3F74-4EDA-80B4-762ECE6453D0}"/>
                  </a:ext>
                </a:extLst>
              </p:cNvPr>
              <p:cNvSpPr/>
              <p:nvPr/>
            </p:nvSpPr>
            <p:spPr>
              <a:xfrm>
                <a:off x="17714565" y="7568068"/>
                <a:ext cx="3935621" cy="5561699"/>
              </a:xfrm>
              <a:custGeom>
                <a:avLst/>
                <a:gdLst>
                  <a:gd name="connsiteX0" fmla="*/ 0 w 4646572"/>
                  <a:gd name="connsiteY0" fmla="*/ 5561699 h 5561699"/>
                  <a:gd name="connsiteX1" fmla="*/ 4646573 w 4646572"/>
                  <a:gd name="connsiteY1" fmla="*/ 0 h 5561699"/>
                </a:gdLst>
                <a:ahLst/>
                <a:cxnLst>
                  <a:cxn ang="0">
                    <a:pos x="connsiteX0" y="connsiteY0"/>
                  </a:cxn>
                  <a:cxn ang="0">
                    <a:pos x="connsiteX1" y="connsiteY1"/>
                  </a:cxn>
                </a:cxnLst>
                <a:rect l="l" t="t" r="r" b="b"/>
                <a:pathLst>
                  <a:path w="4646572" h="5561699">
                    <a:moveTo>
                      <a:pt x="0" y="5561699"/>
                    </a:moveTo>
                    <a:cubicBezTo>
                      <a:pt x="0" y="4190321"/>
                      <a:pt x="4646573" y="1726920"/>
                      <a:pt x="4646573"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1" name="Freeform: Shape 80">
                <a:extLst>
                  <a:ext uri="{FF2B5EF4-FFF2-40B4-BE49-F238E27FC236}">
                    <a16:creationId xmlns:a16="http://schemas.microsoft.com/office/drawing/2014/main" id="{C3006D23-B213-429E-A49E-9750D57C867B}"/>
                  </a:ext>
                </a:extLst>
              </p:cNvPr>
              <p:cNvSpPr/>
              <p:nvPr/>
            </p:nvSpPr>
            <p:spPr>
              <a:xfrm>
                <a:off x="16800485" y="10183845"/>
                <a:ext cx="1142599" cy="2945922"/>
              </a:xfrm>
              <a:custGeom>
                <a:avLst/>
                <a:gdLst>
                  <a:gd name="connsiteX0" fmla="*/ 0 w 1142599"/>
                  <a:gd name="connsiteY0" fmla="*/ 2945923 h 2945922"/>
                  <a:gd name="connsiteX1" fmla="*/ 1142600 w 1142599"/>
                  <a:gd name="connsiteY1" fmla="*/ 0 h 2945922"/>
                </a:gdLst>
                <a:ahLst/>
                <a:cxnLst>
                  <a:cxn ang="0">
                    <a:pos x="connsiteX0" y="connsiteY0"/>
                  </a:cxn>
                  <a:cxn ang="0">
                    <a:pos x="connsiteX1" y="connsiteY1"/>
                  </a:cxn>
                </a:cxnLst>
                <a:rect l="l" t="t" r="r" b="b"/>
                <a:pathLst>
                  <a:path w="1142599" h="2945922">
                    <a:moveTo>
                      <a:pt x="0" y="2945923"/>
                    </a:moveTo>
                    <a:cubicBezTo>
                      <a:pt x="0" y="2175158"/>
                      <a:pt x="1142600" y="699656"/>
                      <a:pt x="114260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id="{53A2045A-561D-4AE5-8E50-19849510D110}"/>
                  </a:ext>
                </a:extLst>
              </p:cNvPr>
              <p:cNvSpPr/>
              <p:nvPr/>
            </p:nvSpPr>
            <p:spPr>
              <a:xfrm>
                <a:off x="15378583" y="10183845"/>
                <a:ext cx="558604" cy="2945922"/>
              </a:xfrm>
              <a:custGeom>
                <a:avLst/>
                <a:gdLst>
                  <a:gd name="connsiteX0" fmla="*/ 558604 w 558604"/>
                  <a:gd name="connsiteY0" fmla="*/ 2945923 h 2945922"/>
                  <a:gd name="connsiteX1" fmla="*/ 0 w 558604"/>
                  <a:gd name="connsiteY1" fmla="*/ 0 h 2945922"/>
                </a:gdLst>
                <a:ahLst/>
                <a:cxnLst>
                  <a:cxn ang="0">
                    <a:pos x="connsiteX0" y="connsiteY0"/>
                  </a:cxn>
                  <a:cxn ang="0">
                    <a:pos x="connsiteX1" y="connsiteY1"/>
                  </a:cxn>
                </a:cxnLst>
                <a:rect l="l" t="t" r="r" b="b"/>
                <a:pathLst>
                  <a:path w="558604" h="2945922">
                    <a:moveTo>
                      <a:pt x="558604" y="2945923"/>
                    </a:moveTo>
                    <a:cubicBezTo>
                      <a:pt x="558604" y="2175158"/>
                      <a:pt x="0" y="699656"/>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3" name="Freeform: Shape 82">
                <a:extLst>
                  <a:ext uri="{FF2B5EF4-FFF2-40B4-BE49-F238E27FC236}">
                    <a16:creationId xmlns:a16="http://schemas.microsoft.com/office/drawing/2014/main" id="{C60CD118-D072-4030-97D6-5F5AE507D353}"/>
                  </a:ext>
                </a:extLst>
              </p:cNvPr>
              <p:cNvSpPr/>
              <p:nvPr/>
            </p:nvSpPr>
            <p:spPr>
              <a:xfrm>
                <a:off x="13575815" y="10183845"/>
                <a:ext cx="2767630" cy="2945922"/>
              </a:xfrm>
              <a:custGeom>
                <a:avLst/>
                <a:gdLst>
                  <a:gd name="connsiteX0" fmla="*/ 0 w 2767630"/>
                  <a:gd name="connsiteY0" fmla="*/ 2945923 h 2945922"/>
                  <a:gd name="connsiteX1" fmla="*/ 2767631 w 2767630"/>
                  <a:gd name="connsiteY1" fmla="*/ 0 h 2945922"/>
                </a:gdLst>
                <a:ahLst/>
                <a:cxnLst>
                  <a:cxn ang="0">
                    <a:pos x="connsiteX0" y="connsiteY0"/>
                  </a:cxn>
                  <a:cxn ang="0">
                    <a:pos x="connsiteX1" y="connsiteY1"/>
                  </a:cxn>
                </a:cxnLst>
                <a:rect l="l" t="t" r="r" b="b"/>
                <a:pathLst>
                  <a:path w="2767630" h="2945922">
                    <a:moveTo>
                      <a:pt x="0" y="2945923"/>
                    </a:moveTo>
                    <a:cubicBezTo>
                      <a:pt x="0" y="2175158"/>
                      <a:pt x="2767631" y="699656"/>
                      <a:pt x="2767631"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4" name="Freeform: Shape 83">
                <a:extLst>
                  <a:ext uri="{FF2B5EF4-FFF2-40B4-BE49-F238E27FC236}">
                    <a16:creationId xmlns:a16="http://schemas.microsoft.com/office/drawing/2014/main" id="{895B38D4-AE6D-4E8D-9487-7ABC297E611B}"/>
                  </a:ext>
                </a:extLst>
              </p:cNvPr>
              <p:cNvSpPr/>
              <p:nvPr/>
            </p:nvSpPr>
            <p:spPr>
              <a:xfrm>
                <a:off x="12458606" y="10183845"/>
                <a:ext cx="2767630" cy="2945922"/>
              </a:xfrm>
              <a:custGeom>
                <a:avLst/>
                <a:gdLst>
                  <a:gd name="connsiteX0" fmla="*/ 0 w 2767630"/>
                  <a:gd name="connsiteY0" fmla="*/ 2945923 h 2945922"/>
                  <a:gd name="connsiteX1" fmla="*/ 2767631 w 2767630"/>
                  <a:gd name="connsiteY1" fmla="*/ 0 h 2945922"/>
                </a:gdLst>
                <a:ahLst/>
                <a:cxnLst>
                  <a:cxn ang="0">
                    <a:pos x="connsiteX0" y="connsiteY0"/>
                  </a:cxn>
                  <a:cxn ang="0">
                    <a:pos x="connsiteX1" y="connsiteY1"/>
                  </a:cxn>
                </a:cxnLst>
                <a:rect l="l" t="t" r="r" b="b"/>
                <a:pathLst>
                  <a:path w="2767630" h="2945922">
                    <a:moveTo>
                      <a:pt x="0" y="2945923"/>
                    </a:moveTo>
                    <a:cubicBezTo>
                      <a:pt x="0" y="2175158"/>
                      <a:pt x="2767631" y="699656"/>
                      <a:pt x="2767631"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DE2D705B-5350-4422-BBAF-E4C27C4C510C}"/>
                  </a:ext>
                </a:extLst>
              </p:cNvPr>
              <p:cNvSpPr/>
              <p:nvPr/>
            </p:nvSpPr>
            <p:spPr>
              <a:xfrm>
                <a:off x="17130570" y="10183845"/>
                <a:ext cx="1142599" cy="2945922"/>
              </a:xfrm>
              <a:custGeom>
                <a:avLst/>
                <a:gdLst>
                  <a:gd name="connsiteX0" fmla="*/ 1142600 w 1142599"/>
                  <a:gd name="connsiteY0" fmla="*/ 2945923 h 2945922"/>
                  <a:gd name="connsiteX1" fmla="*/ 0 w 1142599"/>
                  <a:gd name="connsiteY1" fmla="*/ 0 h 2945922"/>
                </a:gdLst>
                <a:ahLst/>
                <a:cxnLst>
                  <a:cxn ang="0">
                    <a:pos x="connsiteX0" y="connsiteY0"/>
                  </a:cxn>
                  <a:cxn ang="0">
                    <a:pos x="connsiteX1" y="connsiteY1"/>
                  </a:cxn>
                </a:cxnLst>
                <a:rect l="l" t="t" r="r" b="b"/>
                <a:pathLst>
                  <a:path w="1142599" h="2945922">
                    <a:moveTo>
                      <a:pt x="1142600" y="2945923"/>
                    </a:moveTo>
                    <a:cubicBezTo>
                      <a:pt x="1142600" y="2175158"/>
                      <a:pt x="0" y="699656"/>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D7EAE271-4C0D-4F03-8967-812DF2F7A05D}"/>
                  </a:ext>
                </a:extLst>
              </p:cNvPr>
              <p:cNvSpPr/>
              <p:nvPr/>
            </p:nvSpPr>
            <p:spPr>
              <a:xfrm>
                <a:off x="18806383" y="10183845"/>
                <a:ext cx="2428017" cy="2945922"/>
              </a:xfrm>
              <a:custGeom>
                <a:avLst/>
                <a:gdLst>
                  <a:gd name="connsiteX0" fmla="*/ 3859448 w 3859448"/>
                  <a:gd name="connsiteY0" fmla="*/ 2945923 h 2945922"/>
                  <a:gd name="connsiteX1" fmla="*/ 0 w 3859448"/>
                  <a:gd name="connsiteY1" fmla="*/ 0 h 2945922"/>
                </a:gdLst>
                <a:ahLst/>
                <a:cxnLst>
                  <a:cxn ang="0">
                    <a:pos x="connsiteX0" y="connsiteY0"/>
                  </a:cxn>
                  <a:cxn ang="0">
                    <a:pos x="connsiteX1" y="connsiteY1"/>
                  </a:cxn>
                </a:cxnLst>
                <a:rect l="l" t="t" r="r" b="b"/>
                <a:pathLst>
                  <a:path w="3859448" h="2945922">
                    <a:moveTo>
                      <a:pt x="3859448" y="2945923"/>
                    </a:moveTo>
                    <a:cubicBezTo>
                      <a:pt x="3859448" y="2175158"/>
                      <a:pt x="0" y="699656"/>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7" name="Freeform: Shape 136">
                <a:extLst>
                  <a:ext uri="{FF2B5EF4-FFF2-40B4-BE49-F238E27FC236}">
                    <a16:creationId xmlns:a16="http://schemas.microsoft.com/office/drawing/2014/main" id="{47750A2B-F9AC-4D83-8D85-AD96B22FF895}"/>
                  </a:ext>
                </a:extLst>
              </p:cNvPr>
              <p:cNvSpPr/>
              <p:nvPr/>
            </p:nvSpPr>
            <p:spPr>
              <a:xfrm>
                <a:off x="15607103" y="10183845"/>
                <a:ext cx="4265706" cy="2945922"/>
              </a:xfrm>
              <a:custGeom>
                <a:avLst/>
                <a:gdLst>
                  <a:gd name="connsiteX0" fmla="*/ 4265706 w 4265706"/>
                  <a:gd name="connsiteY0" fmla="*/ 2945923 h 2945922"/>
                  <a:gd name="connsiteX1" fmla="*/ 0 w 4265706"/>
                  <a:gd name="connsiteY1" fmla="*/ 0 h 2945922"/>
                </a:gdLst>
                <a:ahLst/>
                <a:cxnLst>
                  <a:cxn ang="0">
                    <a:pos x="connsiteX0" y="connsiteY0"/>
                  </a:cxn>
                  <a:cxn ang="0">
                    <a:pos x="connsiteX1" y="connsiteY1"/>
                  </a:cxn>
                </a:cxnLst>
                <a:rect l="l" t="t" r="r" b="b"/>
                <a:pathLst>
                  <a:path w="4265706" h="2945922">
                    <a:moveTo>
                      <a:pt x="4265706" y="2945923"/>
                    </a:moveTo>
                    <a:cubicBezTo>
                      <a:pt x="4265706" y="2175158"/>
                      <a:pt x="0" y="699656"/>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9" name="Freeform: Shape 138">
                <a:extLst>
                  <a:ext uri="{FF2B5EF4-FFF2-40B4-BE49-F238E27FC236}">
                    <a16:creationId xmlns:a16="http://schemas.microsoft.com/office/drawing/2014/main" id="{62C76EA8-5895-4A37-8F9A-D68D00062F37}"/>
                  </a:ext>
                </a:extLst>
              </p:cNvPr>
              <p:cNvSpPr/>
              <p:nvPr/>
            </p:nvSpPr>
            <p:spPr>
              <a:xfrm>
                <a:off x="18679427" y="7568068"/>
                <a:ext cx="2411040" cy="5561699"/>
              </a:xfrm>
              <a:custGeom>
                <a:avLst/>
                <a:gdLst>
                  <a:gd name="connsiteX0" fmla="*/ 2361373 w 2361372"/>
                  <a:gd name="connsiteY0" fmla="*/ 0 h 5561699"/>
                  <a:gd name="connsiteX1" fmla="*/ 0 w 2361372"/>
                  <a:gd name="connsiteY1" fmla="*/ 5561699 h 5561699"/>
                </a:gdLst>
                <a:ahLst/>
                <a:cxnLst>
                  <a:cxn ang="0">
                    <a:pos x="connsiteX0" y="connsiteY0"/>
                  </a:cxn>
                  <a:cxn ang="0">
                    <a:pos x="connsiteX1" y="connsiteY1"/>
                  </a:cxn>
                </a:cxnLst>
                <a:rect l="l" t="t" r="r" b="b"/>
                <a:pathLst>
                  <a:path w="2361372" h="5561699">
                    <a:moveTo>
                      <a:pt x="2361373" y="0"/>
                    </a:moveTo>
                    <a:cubicBezTo>
                      <a:pt x="2361373" y="1219003"/>
                      <a:pt x="0" y="3326861"/>
                      <a:pt x="0" y="5561699"/>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1" name="Freeform: Shape 140">
                <a:extLst>
                  <a:ext uri="{FF2B5EF4-FFF2-40B4-BE49-F238E27FC236}">
                    <a16:creationId xmlns:a16="http://schemas.microsoft.com/office/drawing/2014/main" id="{10236DDE-1852-4952-9C75-A00508703766}"/>
                  </a:ext>
                </a:extLst>
              </p:cNvPr>
              <p:cNvSpPr/>
              <p:nvPr/>
            </p:nvSpPr>
            <p:spPr>
              <a:xfrm>
                <a:off x="21269320" y="7568068"/>
                <a:ext cx="2513719" cy="2920526"/>
              </a:xfrm>
              <a:custGeom>
                <a:avLst/>
                <a:gdLst>
                  <a:gd name="connsiteX0" fmla="*/ 0 w 2513719"/>
                  <a:gd name="connsiteY0" fmla="*/ 0 h 2920526"/>
                  <a:gd name="connsiteX1" fmla="*/ 2513720 w 2513719"/>
                  <a:gd name="connsiteY1" fmla="*/ 2920527 h 2920526"/>
                </a:gdLst>
                <a:ahLst/>
                <a:cxnLst>
                  <a:cxn ang="0">
                    <a:pos x="connsiteX0" y="connsiteY0"/>
                  </a:cxn>
                  <a:cxn ang="0">
                    <a:pos x="connsiteX1" y="connsiteY1"/>
                  </a:cxn>
                </a:cxnLst>
                <a:rect l="l" t="t" r="r" b="b"/>
                <a:pathLst>
                  <a:path w="2513719" h="2920526">
                    <a:moveTo>
                      <a:pt x="0" y="0"/>
                    </a:moveTo>
                    <a:cubicBezTo>
                      <a:pt x="0" y="1219003"/>
                      <a:pt x="2513720" y="1803108"/>
                      <a:pt x="2513720" y="2920527"/>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8" name="Freeform: Shape 157">
                <a:extLst>
                  <a:ext uri="{FF2B5EF4-FFF2-40B4-BE49-F238E27FC236}">
                    <a16:creationId xmlns:a16="http://schemas.microsoft.com/office/drawing/2014/main" id="{43EBB069-0852-4512-96AD-F96AD23A4BE0}"/>
                  </a:ext>
                </a:extLst>
              </p:cNvPr>
              <p:cNvSpPr/>
              <p:nvPr/>
            </p:nvSpPr>
            <p:spPr>
              <a:xfrm>
                <a:off x="20081334" y="7568068"/>
                <a:ext cx="2042371" cy="5561699"/>
              </a:xfrm>
              <a:custGeom>
                <a:avLst/>
                <a:gdLst>
                  <a:gd name="connsiteX0" fmla="*/ 2361373 w 2361372"/>
                  <a:gd name="connsiteY0" fmla="*/ 0 h 5561699"/>
                  <a:gd name="connsiteX1" fmla="*/ 0 w 2361372"/>
                  <a:gd name="connsiteY1" fmla="*/ 5561699 h 5561699"/>
                  <a:gd name="connsiteX0" fmla="*/ 1764331 w 1764331"/>
                  <a:gd name="connsiteY0" fmla="*/ 0 h 5536299"/>
                  <a:gd name="connsiteX1" fmla="*/ 0 w 1764331"/>
                  <a:gd name="connsiteY1" fmla="*/ 5536299 h 5536299"/>
                </a:gdLst>
                <a:ahLst/>
                <a:cxnLst>
                  <a:cxn ang="0">
                    <a:pos x="connsiteX0" y="connsiteY0"/>
                  </a:cxn>
                  <a:cxn ang="0">
                    <a:pos x="connsiteX1" y="connsiteY1"/>
                  </a:cxn>
                </a:cxnLst>
                <a:rect l="l" t="t" r="r" b="b"/>
                <a:pathLst>
                  <a:path w="1764331" h="5536299">
                    <a:moveTo>
                      <a:pt x="1764331" y="0"/>
                    </a:moveTo>
                    <a:cubicBezTo>
                      <a:pt x="1764331" y="1219003"/>
                      <a:pt x="0" y="3301461"/>
                      <a:pt x="0" y="5536299"/>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163" name="Group 162">
              <a:extLst>
                <a:ext uri="{FF2B5EF4-FFF2-40B4-BE49-F238E27FC236}">
                  <a16:creationId xmlns:a16="http://schemas.microsoft.com/office/drawing/2014/main" id="{29197A4E-21B8-463E-97B9-10F68AFCCFB2}"/>
                </a:ext>
              </a:extLst>
            </p:cNvPr>
            <p:cNvGrpSpPr/>
            <p:nvPr/>
          </p:nvGrpSpPr>
          <p:grpSpPr>
            <a:xfrm>
              <a:off x="12204695" y="4825313"/>
              <a:ext cx="3427799" cy="5993429"/>
              <a:chOff x="12204695" y="4825313"/>
              <a:chExt cx="3427799" cy="5993429"/>
            </a:xfrm>
          </p:grpSpPr>
          <p:sp>
            <p:nvSpPr>
              <p:cNvPr id="85" name="Freeform: Shape 84">
                <a:extLst>
                  <a:ext uri="{FF2B5EF4-FFF2-40B4-BE49-F238E27FC236}">
                    <a16:creationId xmlns:a16="http://schemas.microsoft.com/office/drawing/2014/main" id="{6BFCB2D6-6D2B-4CDE-8E38-46AF788C0F47}"/>
                  </a:ext>
                </a:extLst>
              </p:cNvPr>
              <p:cNvSpPr/>
              <p:nvPr/>
            </p:nvSpPr>
            <p:spPr>
              <a:xfrm>
                <a:off x="12204695" y="4825313"/>
                <a:ext cx="3427799" cy="5993429"/>
              </a:xfrm>
              <a:custGeom>
                <a:avLst/>
                <a:gdLst>
                  <a:gd name="connsiteX0" fmla="*/ 0 w 3427799"/>
                  <a:gd name="connsiteY0" fmla="*/ 5993429 h 5993429"/>
                  <a:gd name="connsiteX1" fmla="*/ 3427800 w 3427799"/>
                  <a:gd name="connsiteY1" fmla="*/ 0 h 5993429"/>
                </a:gdLst>
                <a:ahLst/>
                <a:cxnLst>
                  <a:cxn ang="0">
                    <a:pos x="connsiteX0" y="connsiteY0"/>
                  </a:cxn>
                  <a:cxn ang="0">
                    <a:pos x="connsiteX1" y="connsiteY1"/>
                  </a:cxn>
                </a:cxnLst>
                <a:rect l="l" t="t" r="r" b="b"/>
                <a:pathLst>
                  <a:path w="3427799" h="5993429">
                    <a:moveTo>
                      <a:pt x="0" y="5993429"/>
                    </a:moveTo>
                    <a:cubicBezTo>
                      <a:pt x="0" y="4723635"/>
                      <a:pt x="3427800" y="2971319"/>
                      <a:pt x="342780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5" name="Freeform: Shape 154">
                <a:extLst>
                  <a:ext uri="{FF2B5EF4-FFF2-40B4-BE49-F238E27FC236}">
                    <a16:creationId xmlns:a16="http://schemas.microsoft.com/office/drawing/2014/main" id="{C5205D9D-0551-4E57-A4AF-F5503EC974AD}"/>
                  </a:ext>
                </a:extLst>
              </p:cNvPr>
              <p:cNvSpPr/>
              <p:nvPr/>
            </p:nvSpPr>
            <p:spPr>
              <a:xfrm>
                <a:off x="12204695" y="4825313"/>
                <a:ext cx="2666066" cy="2666568"/>
              </a:xfrm>
              <a:custGeom>
                <a:avLst/>
                <a:gdLst>
                  <a:gd name="connsiteX0" fmla="*/ 0 w 2666066"/>
                  <a:gd name="connsiteY0" fmla="*/ 2666568 h 2666568"/>
                  <a:gd name="connsiteX1" fmla="*/ 2666066 w 2666066"/>
                  <a:gd name="connsiteY1" fmla="*/ 0 h 2666568"/>
                </a:gdLst>
                <a:ahLst/>
                <a:cxnLst>
                  <a:cxn ang="0">
                    <a:pos x="connsiteX0" y="connsiteY0"/>
                  </a:cxn>
                  <a:cxn ang="0">
                    <a:pos x="connsiteX1" y="connsiteY1"/>
                  </a:cxn>
                </a:cxnLst>
                <a:rect l="l" t="t" r="r" b="b"/>
                <a:pathLst>
                  <a:path w="2666066" h="2666568">
                    <a:moveTo>
                      <a:pt x="0" y="2666568"/>
                    </a:moveTo>
                    <a:cubicBezTo>
                      <a:pt x="0" y="1777712"/>
                      <a:pt x="2666066" y="939648"/>
                      <a:pt x="2666066"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6" name="Freeform: Shape 155">
                <a:extLst>
                  <a:ext uri="{FF2B5EF4-FFF2-40B4-BE49-F238E27FC236}">
                    <a16:creationId xmlns:a16="http://schemas.microsoft.com/office/drawing/2014/main" id="{B53220C7-633F-4D98-AD09-F0F1D1AB119B}"/>
                  </a:ext>
                </a:extLst>
              </p:cNvPr>
              <p:cNvSpPr/>
              <p:nvPr/>
            </p:nvSpPr>
            <p:spPr>
              <a:xfrm>
                <a:off x="12204695" y="4825313"/>
                <a:ext cx="2869195" cy="4647447"/>
              </a:xfrm>
              <a:custGeom>
                <a:avLst/>
                <a:gdLst>
                  <a:gd name="connsiteX0" fmla="*/ 0 w 2869195"/>
                  <a:gd name="connsiteY0" fmla="*/ 4647448 h 4647447"/>
                  <a:gd name="connsiteX1" fmla="*/ 2869195 w 2869195"/>
                  <a:gd name="connsiteY1" fmla="*/ 0 h 4647447"/>
                </a:gdLst>
                <a:ahLst/>
                <a:cxnLst>
                  <a:cxn ang="0">
                    <a:pos x="connsiteX0" y="connsiteY0"/>
                  </a:cxn>
                  <a:cxn ang="0">
                    <a:pos x="connsiteX1" y="connsiteY1"/>
                  </a:cxn>
                </a:cxnLst>
                <a:rect l="l" t="t" r="r" b="b"/>
                <a:pathLst>
                  <a:path w="2869195" h="4647447">
                    <a:moveTo>
                      <a:pt x="0" y="4647448"/>
                    </a:moveTo>
                    <a:cubicBezTo>
                      <a:pt x="0" y="3682404"/>
                      <a:pt x="2869195" y="2336422"/>
                      <a:pt x="2869195"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45" name="Group 44">
            <a:extLst>
              <a:ext uri="{FF2B5EF4-FFF2-40B4-BE49-F238E27FC236}">
                <a16:creationId xmlns:a16="http://schemas.microsoft.com/office/drawing/2014/main" id="{A2D8564E-40FA-425E-B720-EA39CD606528}"/>
              </a:ext>
              <a:ext uri="{C183D7F6-B498-43B3-948B-1728B52AA6E4}">
                <adec:decorative xmlns:adec="http://schemas.microsoft.com/office/drawing/2017/decorative" val="1"/>
              </a:ext>
            </a:extLst>
          </p:cNvPr>
          <p:cNvGrpSpPr/>
          <p:nvPr/>
        </p:nvGrpSpPr>
        <p:grpSpPr>
          <a:xfrm>
            <a:off x="7341006" y="3771336"/>
            <a:ext cx="4545864" cy="2793548"/>
            <a:chOff x="29623697" y="7542672"/>
            <a:chExt cx="9091728" cy="5587095"/>
          </a:xfrm>
        </p:grpSpPr>
        <p:sp>
          <p:nvSpPr>
            <p:cNvPr id="9" name="Freeform: Shape 8">
              <a:extLst>
                <a:ext uri="{FF2B5EF4-FFF2-40B4-BE49-F238E27FC236}">
                  <a16:creationId xmlns:a16="http://schemas.microsoft.com/office/drawing/2014/main" id="{C75E89AB-827E-4945-87A9-AB48368FA718}"/>
                </a:ext>
              </a:extLst>
            </p:cNvPr>
            <p:cNvSpPr/>
            <p:nvPr/>
          </p:nvSpPr>
          <p:spPr>
            <a:xfrm>
              <a:off x="29903052" y="10183845"/>
              <a:ext cx="3453840" cy="2945922"/>
            </a:xfrm>
            <a:custGeom>
              <a:avLst/>
              <a:gdLst>
                <a:gd name="connsiteX0" fmla="*/ 0 w 3453840"/>
                <a:gd name="connsiteY0" fmla="*/ 2945923 h 2945922"/>
                <a:gd name="connsiteX1" fmla="*/ 3453841 w 3453840"/>
                <a:gd name="connsiteY1" fmla="*/ 0 h 2945922"/>
              </a:gdLst>
              <a:ahLst/>
              <a:cxnLst>
                <a:cxn ang="0">
                  <a:pos x="connsiteX0" y="connsiteY0"/>
                </a:cxn>
                <a:cxn ang="0">
                  <a:pos x="connsiteX1" y="connsiteY1"/>
                </a:cxn>
              </a:cxnLst>
              <a:rect l="l" t="t" r="r" b="b"/>
              <a:pathLst>
                <a:path w="3453840" h="2945922">
                  <a:moveTo>
                    <a:pt x="0" y="2945923"/>
                  </a:moveTo>
                  <a:cubicBezTo>
                    <a:pt x="0" y="1676129"/>
                    <a:pt x="3453841" y="1396774"/>
                    <a:pt x="3453841"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 name="Freeform: Shape 12">
              <a:extLst>
                <a:ext uri="{FF2B5EF4-FFF2-40B4-BE49-F238E27FC236}">
                  <a16:creationId xmlns:a16="http://schemas.microsoft.com/office/drawing/2014/main" id="{47A194B1-33E8-490F-84C6-D9049797E28D}"/>
                </a:ext>
              </a:extLst>
            </p:cNvPr>
            <p:cNvSpPr/>
            <p:nvPr/>
          </p:nvSpPr>
          <p:spPr>
            <a:xfrm>
              <a:off x="31452201" y="10183845"/>
              <a:ext cx="5739470" cy="2945922"/>
            </a:xfrm>
            <a:custGeom>
              <a:avLst/>
              <a:gdLst>
                <a:gd name="connsiteX0" fmla="*/ 5739471 w 5739470"/>
                <a:gd name="connsiteY0" fmla="*/ 2945923 h 2945922"/>
                <a:gd name="connsiteX1" fmla="*/ 0 w 5739470"/>
                <a:gd name="connsiteY1" fmla="*/ 0 h 2945922"/>
              </a:gdLst>
              <a:ahLst/>
              <a:cxnLst>
                <a:cxn ang="0">
                  <a:pos x="connsiteX0" y="connsiteY0"/>
                </a:cxn>
                <a:cxn ang="0">
                  <a:pos x="connsiteX1" y="connsiteY1"/>
                </a:cxn>
              </a:cxnLst>
              <a:rect l="l" t="t" r="r" b="b"/>
              <a:pathLst>
                <a:path w="5739470" h="2945922">
                  <a:moveTo>
                    <a:pt x="5739471" y="2945923"/>
                  </a:moveTo>
                  <a:cubicBezTo>
                    <a:pt x="5739471" y="1676129"/>
                    <a:pt x="0" y="1396774"/>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Shape 13">
              <a:extLst>
                <a:ext uri="{FF2B5EF4-FFF2-40B4-BE49-F238E27FC236}">
                  <a16:creationId xmlns:a16="http://schemas.microsoft.com/office/drawing/2014/main" id="{6369DD56-286F-452A-99F3-7B0ACBF857CA}"/>
                </a:ext>
              </a:extLst>
            </p:cNvPr>
            <p:cNvSpPr/>
            <p:nvPr/>
          </p:nvSpPr>
          <p:spPr>
            <a:xfrm>
              <a:off x="29623697" y="10183845"/>
              <a:ext cx="1904691" cy="2945922"/>
            </a:xfrm>
            <a:custGeom>
              <a:avLst/>
              <a:gdLst>
                <a:gd name="connsiteX0" fmla="*/ 1904692 w 1904691"/>
                <a:gd name="connsiteY0" fmla="*/ 2945923 h 2945922"/>
                <a:gd name="connsiteX1" fmla="*/ 0 w 1904691"/>
                <a:gd name="connsiteY1" fmla="*/ 0 h 2945922"/>
              </a:gdLst>
              <a:ahLst/>
              <a:cxnLst>
                <a:cxn ang="0">
                  <a:pos x="connsiteX0" y="connsiteY0"/>
                </a:cxn>
                <a:cxn ang="0">
                  <a:pos x="connsiteX1" y="connsiteY1"/>
                </a:cxn>
              </a:cxnLst>
              <a:rect l="l" t="t" r="r" b="b"/>
              <a:pathLst>
                <a:path w="1904691" h="2945922">
                  <a:moveTo>
                    <a:pt x="1904692" y="2945923"/>
                  </a:moveTo>
                  <a:cubicBezTo>
                    <a:pt x="1904692" y="1676129"/>
                    <a:pt x="0" y="1396774"/>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653F9C4E-68DB-463E-BED1-9127D684668A}"/>
                </a:ext>
              </a:extLst>
            </p:cNvPr>
            <p:cNvSpPr/>
            <p:nvPr/>
          </p:nvSpPr>
          <p:spPr>
            <a:xfrm>
              <a:off x="35591731" y="7542672"/>
              <a:ext cx="3123694" cy="4012550"/>
            </a:xfrm>
            <a:custGeom>
              <a:avLst/>
              <a:gdLst>
                <a:gd name="connsiteX0" fmla="*/ 3123694 w 3123694"/>
                <a:gd name="connsiteY0" fmla="*/ 4012550 h 4012550"/>
                <a:gd name="connsiteX1" fmla="*/ 0 w 3123694"/>
                <a:gd name="connsiteY1" fmla="*/ 0 h 4012550"/>
              </a:gdLst>
              <a:ahLst/>
              <a:cxnLst>
                <a:cxn ang="0">
                  <a:pos x="connsiteX0" y="connsiteY0"/>
                </a:cxn>
                <a:cxn ang="0">
                  <a:pos x="connsiteX1" y="connsiteY1"/>
                </a:cxn>
              </a:cxnLst>
              <a:rect l="l" t="t" r="r" b="b"/>
              <a:pathLst>
                <a:path w="3123694" h="4012550">
                  <a:moveTo>
                    <a:pt x="3123694" y="4012550"/>
                  </a:moveTo>
                  <a:cubicBezTo>
                    <a:pt x="3123694" y="2742756"/>
                    <a:pt x="0" y="1396774"/>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7" name="Freeform: Shape 16">
              <a:extLst>
                <a:ext uri="{FF2B5EF4-FFF2-40B4-BE49-F238E27FC236}">
                  <a16:creationId xmlns:a16="http://schemas.microsoft.com/office/drawing/2014/main" id="{88CD35E3-0997-4B84-A145-8C5C127682A5}"/>
                </a:ext>
              </a:extLst>
            </p:cNvPr>
            <p:cNvSpPr/>
            <p:nvPr/>
          </p:nvSpPr>
          <p:spPr>
            <a:xfrm>
              <a:off x="34880646" y="7542672"/>
              <a:ext cx="3834778" cy="2311025"/>
            </a:xfrm>
            <a:custGeom>
              <a:avLst/>
              <a:gdLst>
                <a:gd name="connsiteX0" fmla="*/ 3834779 w 3834778"/>
                <a:gd name="connsiteY0" fmla="*/ 2311026 h 2311025"/>
                <a:gd name="connsiteX1" fmla="*/ 0 w 3834778"/>
                <a:gd name="connsiteY1" fmla="*/ 0 h 2311025"/>
              </a:gdLst>
              <a:ahLst/>
              <a:cxnLst>
                <a:cxn ang="0">
                  <a:pos x="connsiteX0" y="connsiteY0"/>
                </a:cxn>
                <a:cxn ang="0">
                  <a:pos x="connsiteX1" y="connsiteY1"/>
                </a:cxn>
              </a:cxnLst>
              <a:rect l="l" t="t" r="r" b="b"/>
              <a:pathLst>
                <a:path w="3834778" h="2311025">
                  <a:moveTo>
                    <a:pt x="3834779" y="2311026"/>
                  </a:moveTo>
                  <a:cubicBezTo>
                    <a:pt x="3834779" y="1726920"/>
                    <a:pt x="0" y="711085"/>
                    <a:pt x="0"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160" name="Group 159">
            <a:extLst>
              <a:ext uri="{FF2B5EF4-FFF2-40B4-BE49-F238E27FC236}">
                <a16:creationId xmlns:a16="http://schemas.microsoft.com/office/drawing/2014/main" id="{579CB3A4-A261-4FA3-B40D-4D14DC73EF34}"/>
              </a:ext>
              <a:ext uri="{C183D7F6-B498-43B3-948B-1728B52AA6E4}">
                <adec:decorative xmlns:adec="http://schemas.microsoft.com/office/drawing/2017/decorative" val="1"/>
              </a:ext>
            </a:extLst>
          </p:cNvPr>
          <p:cNvGrpSpPr/>
          <p:nvPr/>
        </p:nvGrpSpPr>
        <p:grpSpPr>
          <a:xfrm>
            <a:off x="6191217" y="292100"/>
            <a:ext cx="4037187" cy="4273809"/>
            <a:chOff x="12382433" y="584199"/>
            <a:chExt cx="8074373" cy="8547617"/>
          </a:xfrm>
        </p:grpSpPr>
        <p:sp>
          <p:nvSpPr>
            <p:cNvPr id="78" name="Freeform: Shape 77">
              <a:extLst>
                <a:ext uri="{FF2B5EF4-FFF2-40B4-BE49-F238E27FC236}">
                  <a16:creationId xmlns:a16="http://schemas.microsoft.com/office/drawing/2014/main" id="{9E4D5D63-2175-458D-8185-2EBB9C3DC824}"/>
                </a:ext>
              </a:extLst>
            </p:cNvPr>
            <p:cNvSpPr/>
            <p:nvPr/>
          </p:nvSpPr>
          <p:spPr>
            <a:xfrm>
              <a:off x="12382433" y="584199"/>
              <a:ext cx="3250061" cy="8547617"/>
            </a:xfrm>
            <a:custGeom>
              <a:avLst/>
              <a:gdLst>
                <a:gd name="connsiteX0" fmla="*/ 3250062 w 3250061"/>
                <a:gd name="connsiteY0" fmla="*/ 8036782 h 8036782"/>
                <a:gd name="connsiteX1" fmla="*/ 0 w 3250061"/>
                <a:gd name="connsiteY1" fmla="*/ 0 h 8036782"/>
              </a:gdLst>
              <a:ahLst/>
              <a:cxnLst>
                <a:cxn ang="0">
                  <a:pos x="connsiteX0" y="connsiteY0"/>
                </a:cxn>
                <a:cxn ang="0">
                  <a:pos x="connsiteX1" y="connsiteY1"/>
                </a:cxn>
              </a:cxnLst>
              <a:rect l="l" t="t" r="r" b="b"/>
              <a:pathLst>
                <a:path w="3250061" h="8036782">
                  <a:moveTo>
                    <a:pt x="3250062" y="8036782"/>
                  </a:moveTo>
                  <a:cubicBezTo>
                    <a:pt x="3250062" y="5993429"/>
                    <a:pt x="0" y="4622052"/>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79" name="Freeform: Shape 78">
              <a:extLst>
                <a:ext uri="{FF2B5EF4-FFF2-40B4-BE49-F238E27FC236}">
                  <a16:creationId xmlns:a16="http://schemas.microsoft.com/office/drawing/2014/main" id="{AA14089C-94B2-47CB-9405-C2A38425C347}"/>
                </a:ext>
              </a:extLst>
            </p:cNvPr>
            <p:cNvSpPr/>
            <p:nvPr/>
          </p:nvSpPr>
          <p:spPr>
            <a:xfrm>
              <a:off x="14531455" y="4825313"/>
              <a:ext cx="2753999" cy="4306502"/>
            </a:xfrm>
            <a:custGeom>
              <a:avLst/>
              <a:gdLst>
                <a:gd name="connsiteX0" fmla="*/ 3201819 w 3201818"/>
                <a:gd name="connsiteY0" fmla="*/ 3795669 h 3795669"/>
                <a:gd name="connsiteX1" fmla="*/ 0 w 3201818"/>
                <a:gd name="connsiteY1" fmla="*/ 0 h 3795669"/>
              </a:gdLst>
              <a:ahLst/>
              <a:cxnLst>
                <a:cxn ang="0">
                  <a:pos x="connsiteX0" y="connsiteY0"/>
                </a:cxn>
                <a:cxn ang="0">
                  <a:pos x="connsiteX1" y="connsiteY1"/>
                </a:cxn>
              </a:cxnLst>
              <a:rect l="l" t="t" r="r" b="b"/>
              <a:pathLst>
                <a:path w="3201818" h="3795669">
                  <a:moveTo>
                    <a:pt x="3201819" y="3795669"/>
                  </a:moveTo>
                  <a:cubicBezTo>
                    <a:pt x="3201819" y="3123694"/>
                    <a:pt x="0" y="939648"/>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1C54B947-90FE-42B0-957B-F9EE244AFD1C}"/>
                </a:ext>
              </a:extLst>
            </p:cNvPr>
            <p:cNvSpPr/>
            <p:nvPr/>
          </p:nvSpPr>
          <p:spPr>
            <a:xfrm>
              <a:off x="17508512" y="7568068"/>
              <a:ext cx="1603948" cy="1563747"/>
            </a:xfrm>
            <a:custGeom>
              <a:avLst/>
              <a:gdLst>
                <a:gd name="connsiteX0" fmla="*/ 787124 w 787124"/>
                <a:gd name="connsiteY0" fmla="*/ 0 h 1052913"/>
                <a:gd name="connsiteX1" fmla="*/ 0 w 787124"/>
                <a:gd name="connsiteY1" fmla="*/ 1052913 h 1052913"/>
              </a:gdLst>
              <a:ahLst/>
              <a:cxnLst>
                <a:cxn ang="0">
                  <a:pos x="connsiteX0" y="connsiteY0"/>
                </a:cxn>
                <a:cxn ang="0">
                  <a:pos x="connsiteX1" y="connsiteY1"/>
                </a:cxn>
              </a:cxnLst>
              <a:rect l="l" t="t" r="r" b="b"/>
              <a:pathLst>
                <a:path w="787124" h="1052913">
                  <a:moveTo>
                    <a:pt x="787124" y="0"/>
                  </a:moveTo>
                  <a:cubicBezTo>
                    <a:pt x="787124" y="507918"/>
                    <a:pt x="0" y="685689"/>
                    <a:pt x="0" y="1052913"/>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2" name="Freeform: Shape 141">
              <a:extLst>
                <a:ext uri="{FF2B5EF4-FFF2-40B4-BE49-F238E27FC236}">
                  <a16:creationId xmlns:a16="http://schemas.microsoft.com/office/drawing/2014/main" id="{429FA3FC-234A-46DD-BC0E-A4E99ADCD756}"/>
                </a:ext>
              </a:extLst>
            </p:cNvPr>
            <p:cNvSpPr/>
            <p:nvPr/>
          </p:nvSpPr>
          <p:spPr>
            <a:xfrm>
              <a:off x="16511353" y="7568068"/>
              <a:ext cx="3843888" cy="1563747"/>
            </a:xfrm>
            <a:custGeom>
              <a:avLst/>
              <a:gdLst>
                <a:gd name="connsiteX0" fmla="*/ 1675813 w 1675813"/>
                <a:gd name="connsiteY0" fmla="*/ 0 h 1052913"/>
                <a:gd name="connsiteX1" fmla="*/ 0 w 1675813"/>
                <a:gd name="connsiteY1" fmla="*/ 1052913 h 1052913"/>
              </a:gdLst>
              <a:ahLst/>
              <a:cxnLst>
                <a:cxn ang="0">
                  <a:pos x="connsiteX0" y="connsiteY0"/>
                </a:cxn>
                <a:cxn ang="0">
                  <a:pos x="connsiteX1" y="connsiteY1"/>
                </a:cxn>
              </a:cxnLst>
              <a:rect l="l" t="t" r="r" b="b"/>
              <a:pathLst>
                <a:path w="1675813" h="1052913">
                  <a:moveTo>
                    <a:pt x="1675813" y="0"/>
                  </a:moveTo>
                  <a:cubicBezTo>
                    <a:pt x="1675813" y="317449"/>
                    <a:pt x="0" y="459919"/>
                    <a:pt x="0" y="1052913"/>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3" name="Freeform: Shape 142">
              <a:extLst>
                <a:ext uri="{FF2B5EF4-FFF2-40B4-BE49-F238E27FC236}">
                  <a16:creationId xmlns:a16="http://schemas.microsoft.com/office/drawing/2014/main" id="{EEC32C66-A7F8-4691-AFC9-6A8FDD8C7AE7}"/>
                </a:ext>
              </a:extLst>
            </p:cNvPr>
            <p:cNvSpPr/>
            <p:nvPr/>
          </p:nvSpPr>
          <p:spPr>
            <a:xfrm>
              <a:off x="18048157" y="7568068"/>
              <a:ext cx="1670647" cy="1563747"/>
            </a:xfrm>
            <a:custGeom>
              <a:avLst/>
              <a:gdLst>
                <a:gd name="connsiteX0" fmla="*/ 710951 w 710951"/>
                <a:gd name="connsiteY0" fmla="*/ 0 h 1052913"/>
                <a:gd name="connsiteX1" fmla="*/ 0 w 710951"/>
                <a:gd name="connsiteY1" fmla="*/ 1052913 h 1052913"/>
              </a:gdLst>
              <a:ahLst/>
              <a:cxnLst>
                <a:cxn ang="0">
                  <a:pos x="connsiteX0" y="connsiteY0"/>
                </a:cxn>
                <a:cxn ang="0">
                  <a:pos x="connsiteX1" y="connsiteY1"/>
                </a:cxn>
              </a:cxnLst>
              <a:rect l="l" t="t" r="r" b="b"/>
              <a:pathLst>
                <a:path w="710951" h="1052913">
                  <a:moveTo>
                    <a:pt x="710951" y="0"/>
                  </a:moveTo>
                  <a:cubicBezTo>
                    <a:pt x="710951" y="502076"/>
                    <a:pt x="0" y="434523"/>
                    <a:pt x="0" y="1052913"/>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4" name="Freeform: Shape 143">
              <a:extLst>
                <a:ext uri="{FF2B5EF4-FFF2-40B4-BE49-F238E27FC236}">
                  <a16:creationId xmlns:a16="http://schemas.microsoft.com/office/drawing/2014/main" id="{E57C560C-FA22-46CA-9BC0-7A1596D03823}"/>
                </a:ext>
              </a:extLst>
            </p:cNvPr>
            <p:cNvSpPr/>
            <p:nvPr/>
          </p:nvSpPr>
          <p:spPr>
            <a:xfrm>
              <a:off x="15200846" y="4825313"/>
              <a:ext cx="2142684" cy="4306502"/>
            </a:xfrm>
            <a:custGeom>
              <a:avLst/>
              <a:gdLst>
                <a:gd name="connsiteX0" fmla="*/ 0 w 2894586"/>
                <a:gd name="connsiteY0" fmla="*/ 0 h 3795669"/>
                <a:gd name="connsiteX1" fmla="*/ 2894586 w 2894586"/>
                <a:gd name="connsiteY1" fmla="*/ 3795669 h 3795669"/>
              </a:gdLst>
              <a:ahLst/>
              <a:cxnLst>
                <a:cxn ang="0">
                  <a:pos x="connsiteX0" y="connsiteY0"/>
                </a:cxn>
                <a:cxn ang="0">
                  <a:pos x="connsiteX1" y="connsiteY1"/>
                </a:cxn>
              </a:cxnLst>
              <a:rect l="l" t="t" r="r" b="b"/>
              <a:pathLst>
                <a:path w="2894586" h="3795669">
                  <a:moveTo>
                    <a:pt x="0" y="0"/>
                  </a:moveTo>
                  <a:cubicBezTo>
                    <a:pt x="0" y="1015835"/>
                    <a:pt x="2894586" y="2742756"/>
                    <a:pt x="2894586" y="3795669"/>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5" name="Freeform: Shape 144">
              <a:extLst>
                <a:ext uri="{FF2B5EF4-FFF2-40B4-BE49-F238E27FC236}">
                  <a16:creationId xmlns:a16="http://schemas.microsoft.com/office/drawing/2014/main" id="{DC9E700B-4265-4BF5-9BB4-BEB4E6F345A0}"/>
                </a:ext>
              </a:extLst>
            </p:cNvPr>
            <p:cNvSpPr/>
            <p:nvPr/>
          </p:nvSpPr>
          <p:spPr>
            <a:xfrm>
              <a:off x="15723114" y="584200"/>
              <a:ext cx="4733692" cy="8547616"/>
            </a:xfrm>
            <a:custGeom>
              <a:avLst/>
              <a:gdLst>
                <a:gd name="connsiteX0" fmla="*/ 0 w 4113359"/>
                <a:gd name="connsiteY0" fmla="*/ 8036782 h 8036782"/>
                <a:gd name="connsiteX1" fmla="*/ 4113359 w 4113359"/>
                <a:gd name="connsiteY1" fmla="*/ 0 h 8036782"/>
              </a:gdLst>
              <a:ahLst/>
              <a:cxnLst>
                <a:cxn ang="0">
                  <a:pos x="connsiteX0" y="connsiteY0"/>
                </a:cxn>
                <a:cxn ang="0">
                  <a:pos x="connsiteX1" y="connsiteY1"/>
                </a:cxn>
              </a:cxnLst>
              <a:rect l="l" t="t" r="r" b="b"/>
              <a:pathLst>
                <a:path w="4113359" h="8036782">
                  <a:moveTo>
                    <a:pt x="0" y="8036782"/>
                  </a:moveTo>
                  <a:cubicBezTo>
                    <a:pt x="0" y="6552139"/>
                    <a:pt x="4113359" y="2768152"/>
                    <a:pt x="4113359"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8" name="Freeform: Shape 147">
              <a:extLst>
                <a:ext uri="{FF2B5EF4-FFF2-40B4-BE49-F238E27FC236}">
                  <a16:creationId xmlns:a16="http://schemas.microsoft.com/office/drawing/2014/main" id="{640685A5-3CA7-460C-BFDD-039BA01F3AA5}"/>
                </a:ext>
              </a:extLst>
            </p:cNvPr>
            <p:cNvSpPr/>
            <p:nvPr/>
          </p:nvSpPr>
          <p:spPr>
            <a:xfrm>
              <a:off x="16140317" y="4825313"/>
              <a:ext cx="952165" cy="4306503"/>
            </a:xfrm>
            <a:custGeom>
              <a:avLst/>
              <a:gdLst>
                <a:gd name="connsiteX0" fmla="*/ 0 w 1574248"/>
                <a:gd name="connsiteY0" fmla="*/ 3795669 h 3795669"/>
                <a:gd name="connsiteX1" fmla="*/ 1574249 w 1574248"/>
                <a:gd name="connsiteY1" fmla="*/ 0 h 3795669"/>
              </a:gdLst>
              <a:ahLst/>
              <a:cxnLst>
                <a:cxn ang="0">
                  <a:pos x="connsiteX0" y="connsiteY0"/>
                </a:cxn>
                <a:cxn ang="0">
                  <a:pos x="connsiteX1" y="connsiteY1"/>
                </a:cxn>
              </a:cxnLst>
              <a:rect l="l" t="t" r="r" b="b"/>
              <a:pathLst>
                <a:path w="1574248" h="3795669">
                  <a:moveTo>
                    <a:pt x="0" y="3795669"/>
                  </a:moveTo>
                  <a:cubicBezTo>
                    <a:pt x="0" y="2564985"/>
                    <a:pt x="1574249" y="863460"/>
                    <a:pt x="1574249"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4" name="Freeform: Shape 153">
              <a:extLst>
                <a:ext uri="{FF2B5EF4-FFF2-40B4-BE49-F238E27FC236}">
                  <a16:creationId xmlns:a16="http://schemas.microsoft.com/office/drawing/2014/main" id="{A8452728-1992-4CA6-82C4-ED0D6370F6B2}"/>
                </a:ext>
              </a:extLst>
            </p:cNvPr>
            <p:cNvSpPr/>
            <p:nvPr/>
          </p:nvSpPr>
          <p:spPr>
            <a:xfrm>
              <a:off x="15096996" y="4825313"/>
              <a:ext cx="1424187" cy="4306503"/>
            </a:xfrm>
            <a:custGeom>
              <a:avLst/>
              <a:gdLst>
                <a:gd name="connsiteX0" fmla="*/ 0 w 1424187"/>
                <a:gd name="connsiteY0" fmla="*/ 3795669 h 3795669"/>
                <a:gd name="connsiteX1" fmla="*/ 1424187 w 1424187"/>
                <a:gd name="connsiteY1" fmla="*/ 0 h 3795669"/>
              </a:gdLst>
              <a:ahLst/>
              <a:cxnLst>
                <a:cxn ang="0">
                  <a:pos x="connsiteX0" y="connsiteY0"/>
                </a:cxn>
                <a:cxn ang="0">
                  <a:pos x="connsiteX1" y="connsiteY1"/>
                </a:cxn>
              </a:cxnLst>
              <a:rect l="l" t="t" r="r" b="b"/>
              <a:pathLst>
                <a:path w="1424187" h="3795669">
                  <a:moveTo>
                    <a:pt x="0" y="3795669"/>
                  </a:moveTo>
                  <a:cubicBezTo>
                    <a:pt x="0" y="2082463"/>
                    <a:pt x="1424187" y="939648"/>
                    <a:pt x="1424187"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231" name="Group 230">
            <a:extLst>
              <a:ext uri="{FF2B5EF4-FFF2-40B4-BE49-F238E27FC236}">
                <a16:creationId xmlns:a16="http://schemas.microsoft.com/office/drawing/2014/main" id="{8428F113-A0A6-48A4-A269-99DFDEE9E243}"/>
              </a:ext>
              <a:ext uri="{C183D7F6-B498-43B3-948B-1728B52AA6E4}">
                <adec:decorative xmlns:adec="http://schemas.microsoft.com/office/drawing/2017/decorative" val="1"/>
              </a:ext>
            </a:extLst>
          </p:cNvPr>
          <p:cNvGrpSpPr/>
          <p:nvPr/>
        </p:nvGrpSpPr>
        <p:grpSpPr>
          <a:xfrm>
            <a:off x="7981289" y="292100"/>
            <a:ext cx="3910231" cy="2960659"/>
            <a:chOff x="15962578" y="584200"/>
            <a:chExt cx="7820462" cy="5921318"/>
          </a:xfrm>
        </p:grpSpPr>
        <p:sp>
          <p:nvSpPr>
            <p:cNvPr id="146" name="Freeform: Shape 145">
              <a:extLst>
                <a:ext uri="{FF2B5EF4-FFF2-40B4-BE49-F238E27FC236}">
                  <a16:creationId xmlns:a16="http://schemas.microsoft.com/office/drawing/2014/main" id="{8253B8B0-B9AA-4518-A0E3-603D4D18953F}"/>
                </a:ext>
              </a:extLst>
            </p:cNvPr>
            <p:cNvSpPr/>
            <p:nvPr/>
          </p:nvSpPr>
          <p:spPr>
            <a:xfrm>
              <a:off x="20939236" y="3606310"/>
              <a:ext cx="2843804" cy="2899204"/>
            </a:xfrm>
            <a:custGeom>
              <a:avLst/>
              <a:gdLst>
                <a:gd name="connsiteX0" fmla="*/ 0 w 2843804"/>
                <a:gd name="connsiteY0" fmla="*/ 2361818 h 2361817"/>
                <a:gd name="connsiteX1" fmla="*/ 2843804 w 2843804"/>
                <a:gd name="connsiteY1" fmla="*/ 0 h 2361817"/>
              </a:gdLst>
              <a:ahLst/>
              <a:cxnLst>
                <a:cxn ang="0">
                  <a:pos x="connsiteX0" y="connsiteY0"/>
                </a:cxn>
                <a:cxn ang="0">
                  <a:pos x="connsiteX1" y="connsiteY1"/>
                </a:cxn>
              </a:cxnLst>
              <a:rect l="l" t="t" r="r" b="b"/>
              <a:pathLst>
                <a:path w="2843804" h="2361817">
                  <a:moveTo>
                    <a:pt x="0" y="2361818"/>
                  </a:moveTo>
                  <a:cubicBezTo>
                    <a:pt x="0" y="1092023"/>
                    <a:pt x="2843804" y="1193607"/>
                    <a:pt x="2843804"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47" name="Freeform: Shape 146">
              <a:extLst>
                <a:ext uri="{FF2B5EF4-FFF2-40B4-BE49-F238E27FC236}">
                  <a16:creationId xmlns:a16="http://schemas.microsoft.com/office/drawing/2014/main" id="{DD73D685-CDA5-4379-A201-1FB642D2A5FF}"/>
                </a:ext>
              </a:extLst>
            </p:cNvPr>
            <p:cNvSpPr/>
            <p:nvPr/>
          </p:nvSpPr>
          <p:spPr>
            <a:xfrm>
              <a:off x="20380631" y="2412702"/>
              <a:ext cx="3402409" cy="4092811"/>
            </a:xfrm>
            <a:custGeom>
              <a:avLst/>
              <a:gdLst>
                <a:gd name="connsiteX0" fmla="*/ 0 w 3326235"/>
                <a:gd name="connsiteY0" fmla="*/ 3555424 h 3555424"/>
                <a:gd name="connsiteX1" fmla="*/ 3326235 w 3326235"/>
                <a:gd name="connsiteY1" fmla="*/ 0 h 3555424"/>
              </a:gdLst>
              <a:ahLst/>
              <a:cxnLst>
                <a:cxn ang="0">
                  <a:pos x="connsiteX0" y="connsiteY0"/>
                </a:cxn>
                <a:cxn ang="0">
                  <a:pos x="connsiteX1" y="connsiteY1"/>
                </a:cxn>
              </a:cxnLst>
              <a:rect l="l" t="t" r="r" b="b"/>
              <a:pathLst>
                <a:path w="3326235" h="3555424">
                  <a:moveTo>
                    <a:pt x="0" y="3555424"/>
                  </a:moveTo>
                  <a:cubicBezTo>
                    <a:pt x="0" y="2285630"/>
                    <a:pt x="3326235" y="1777712"/>
                    <a:pt x="3326235"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0" name="Freeform: Shape 149">
              <a:extLst>
                <a:ext uri="{FF2B5EF4-FFF2-40B4-BE49-F238E27FC236}">
                  <a16:creationId xmlns:a16="http://schemas.microsoft.com/office/drawing/2014/main" id="{7494452A-FDD2-4567-A065-973C12BA12D4}"/>
                </a:ext>
              </a:extLst>
            </p:cNvPr>
            <p:cNvSpPr/>
            <p:nvPr/>
          </p:nvSpPr>
          <p:spPr>
            <a:xfrm>
              <a:off x="16800485" y="584200"/>
              <a:ext cx="4747471" cy="5921316"/>
            </a:xfrm>
            <a:custGeom>
              <a:avLst/>
              <a:gdLst>
                <a:gd name="connsiteX0" fmla="*/ 5459088 w 5459088"/>
                <a:gd name="connsiteY0" fmla="*/ 5383928 h 5383927"/>
                <a:gd name="connsiteX1" fmla="*/ 0 w 5459088"/>
                <a:gd name="connsiteY1" fmla="*/ 0 h 5383927"/>
              </a:gdLst>
              <a:ahLst/>
              <a:cxnLst>
                <a:cxn ang="0">
                  <a:pos x="connsiteX0" y="connsiteY0"/>
                </a:cxn>
                <a:cxn ang="0">
                  <a:pos x="connsiteX1" y="connsiteY1"/>
                </a:cxn>
              </a:cxnLst>
              <a:rect l="l" t="t" r="r" b="b"/>
              <a:pathLst>
                <a:path w="5459088" h="5383927">
                  <a:moveTo>
                    <a:pt x="5459088" y="5383928"/>
                  </a:moveTo>
                  <a:cubicBezTo>
                    <a:pt x="5459088" y="4571260"/>
                    <a:pt x="0" y="1650733"/>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2" name="Freeform: Shape 151">
              <a:extLst>
                <a:ext uri="{FF2B5EF4-FFF2-40B4-BE49-F238E27FC236}">
                  <a16:creationId xmlns:a16="http://schemas.microsoft.com/office/drawing/2014/main" id="{A89C8E0E-BC1B-4AED-AEA0-0A7AED8877A5}"/>
                </a:ext>
              </a:extLst>
            </p:cNvPr>
            <p:cNvSpPr/>
            <p:nvPr/>
          </p:nvSpPr>
          <p:spPr>
            <a:xfrm>
              <a:off x="18831774" y="584200"/>
              <a:ext cx="2818412" cy="5921318"/>
            </a:xfrm>
            <a:custGeom>
              <a:avLst/>
              <a:gdLst>
                <a:gd name="connsiteX0" fmla="*/ 2818413 w 2818412"/>
                <a:gd name="connsiteY0" fmla="*/ 5383928 h 5383927"/>
                <a:gd name="connsiteX1" fmla="*/ 0 w 2818412"/>
                <a:gd name="connsiteY1" fmla="*/ 0 h 5383927"/>
              </a:gdLst>
              <a:ahLst/>
              <a:cxnLst>
                <a:cxn ang="0">
                  <a:pos x="connsiteX0" y="connsiteY0"/>
                </a:cxn>
                <a:cxn ang="0">
                  <a:pos x="connsiteX1" y="connsiteY1"/>
                </a:cxn>
              </a:cxnLst>
              <a:rect l="l" t="t" r="r" b="b"/>
              <a:pathLst>
                <a:path w="2818412" h="5383927">
                  <a:moveTo>
                    <a:pt x="2818413" y="5383928"/>
                  </a:moveTo>
                  <a:cubicBezTo>
                    <a:pt x="2818413" y="3377653"/>
                    <a:pt x="0" y="1676129"/>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nvGrpSpPr>
            <p:cNvPr id="169" name="Group 168">
              <a:extLst>
                <a:ext uri="{FF2B5EF4-FFF2-40B4-BE49-F238E27FC236}">
                  <a16:creationId xmlns:a16="http://schemas.microsoft.com/office/drawing/2014/main" id="{EBBFAF42-0619-4E57-820C-06A374A3B7BB}"/>
                </a:ext>
              </a:extLst>
            </p:cNvPr>
            <p:cNvGrpSpPr/>
            <p:nvPr/>
          </p:nvGrpSpPr>
          <p:grpSpPr>
            <a:xfrm>
              <a:off x="15962578" y="584200"/>
              <a:ext cx="7211075" cy="5921313"/>
              <a:chOff x="15962578" y="584200"/>
              <a:chExt cx="7211075" cy="5921313"/>
            </a:xfrm>
          </p:grpSpPr>
          <p:sp>
            <p:nvSpPr>
              <p:cNvPr id="149" name="Freeform: Shape 148">
                <a:extLst>
                  <a:ext uri="{FF2B5EF4-FFF2-40B4-BE49-F238E27FC236}">
                    <a16:creationId xmlns:a16="http://schemas.microsoft.com/office/drawing/2014/main" id="{207CBB9F-469B-433F-AF15-C92DBD084C82}"/>
                  </a:ext>
                </a:extLst>
              </p:cNvPr>
              <p:cNvSpPr/>
              <p:nvPr/>
            </p:nvSpPr>
            <p:spPr>
              <a:xfrm>
                <a:off x="15962578" y="4825313"/>
                <a:ext cx="3471897" cy="1680200"/>
              </a:xfrm>
              <a:custGeom>
                <a:avLst/>
                <a:gdLst>
                  <a:gd name="connsiteX0" fmla="*/ 2666066 w 2666066"/>
                  <a:gd name="connsiteY0" fmla="*/ 1142815 h 1142814"/>
                  <a:gd name="connsiteX1" fmla="*/ 0 w 2666066"/>
                  <a:gd name="connsiteY1" fmla="*/ 0 h 1142814"/>
                </a:gdLst>
                <a:ahLst/>
                <a:cxnLst>
                  <a:cxn ang="0">
                    <a:pos x="connsiteX0" y="connsiteY0"/>
                  </a:cxn>
                  <a:cxn ang="0">
                    <a:pos x="connsiteX1" y="connsiteY1"/>
                  </a:cxn>
                </a:cxnLst>
                <a:rect l="l" t="t" r="r" b="b"/>
                <a:pathLst>
                  <a:path w="2666066" h="1142814">
                    <a:moveTo>
                      <a:pt x="2666066" y="1142815"/>
                    </a:moveTo>
                    <a:cubicBezTo>
                      <a:pt x="2666066" y="676800"/>
                      <a:pt x="0" y="457126"/>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1" name="Freeform: Shape 150">
                <a:extLst>
                  <a:ext uri="{FF2B5EF4-FFF2-40B4-BE49-F238E27FC236}">
                    <a16:creationId xmlns:a16="http://schemas.microsoft.com/office/drawing/2014/main" id="{B11CD9B9-5BA6-4489-9D78-11862577B1A5}"/>
                  </a:ext>
                </a:extLst>
              </p:cNvPr>
              <p:cNvSpPr/>
              <p:nvPr/>
            </p:nvSpPr>
            <p:spPr>
              <a:xfrm>
                <a:off x="16698921" y="4825313"/>
                <a:ext cx="3503972" cy="1680200"/>
              </a:xfrm>
              <a:custGeom>
                <a:avLst/>
                <a:gdLst>
                  <a:gd name="connsiteX0" fmla="*/ 3046933 w 3046932"/>
                  <a:gd name="connsiteY0" fmla="*/ 1142815 h 1142814"/>
                  <a:gd name="connsiteX1" fmla="*/ 0 w 3046932"/>
                  <a:gd name="connsiteY1" fmla="*/ 0 h 1142814"/>
                </a:gdLst>
                <a:ahLst/>
                <a:cxnLst>
                  <a:cxn ang="0">
                    <a:pos x="connsiteX0" y="connsiteY0"/>
                  </a:cxn>
                  <a:cxn ang="0">
                    <a:pos x="connsiteX1" y="connsiteY1"/>
                  </a:cxn>
                </a:cxnLst>
                <a:rect l="l" t="t" r="r" b="b"/>
                <a:pathLst>
                  <a:path w="3046932" h="1142814">
                    <a:moveTo>
                      <a:pt x="3046933" y="1142815"/>
                    </a:moveTo>
                    <a:cubicBezTo>
                      <a:pt x="3046933" y="711085"/>
                      <a:pt x="0" y="355542"/>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53" name="Freeform: Shape 152">
                <a:extLst>
                  <a:ext uri="{FF2B5EF4-FFF2-40B4-BE49-F238E27FC236}">
                    <a16:creationId xmlns:a16="http://schemas.microsoft.com/office/drawing/2014/main" id="{7CED3863-D105-4F24-B80B-98D1C8A17526}"/>
                  </a:ext>
                </a:extLst>
              </p:cNvPr>
              <p:cNvSpPr/>
              <p:nvPr/>
            </p:nvSpPr>
            <p:spPr>
              <a:xfrm>
                <a:off x="19618964" y="584200"/>
                <a:ext cx="3554689" cy="5921313"/>
              </a:xfrm>
              <a:custGeom>
                <a:avLst/>
                <a:gdLst>
                  <a:gd name="connsiteX0" fmla="*/ 0 w 4291097"/>
                  <a:gd name="connsiteY0" fmla="*/ 5383928 h 5383927"/>
                  <a:gd name="connsiteX1" fmla="*/ 4291097 w 4291097"/>
                  <a:gd name="connsiteY1" fmla="*/ 0 h 5383927"/>
                </a:gdLst>
                <a:ahLst/>
                <a:cxnLst>
                  <a:cxn ang="0">
                    <a:pos x="connsiteX0" y="connsiteY0"/>
                  </a:cxn>
                  <a:cxn ang="0">
                    <a:pos x="connsiteX1" y="connsiteY1"/>
                  </a:cxn>
                </a:cxnLst>
                <a:rect l="l" t="t" r="r" b="b"/>
                <a:pathLst>
                  <a:path w="4291097" h="5383927">
                    <a:moveTo>
                      <a:pt x="0" y="5383928"/>
                    </a:moveTo>
                    <a:cubicBezTo>
                      <a:pt x="0" y="3631612"/>
                      <a:pt x="4291097" y="1422170"/>
                      <a:pt x="4291097"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126" name="Freeform: Shape 125">
              <a:extLst>
                <a:ext uri="{FF2B5EF4-FFF2-40B4-BE49-F238E27FC236}">
                  <a16:creationId xmlns:a16="http://schemas.microsoft.com/office/drawing/2014/main" id="{179D2A47-C033-40FC-BDB3-3584589941EC}"/>
                </a:ext>
              </a:extLst>
            </p:cNvPr>
            <p:cNvSpPr/>
            <p:nvPr/>
          </p:nvSpPr>
          <p:spPr>
            <a:xfrm>
              <a:off x="18205774" y="584200"/>
              <a:ext cx="2437408" cy="5921318"/>
            </a:xfrm>
            <a:custGeom>
              <a:avLst/>
              <a:gdLst>
                <a:gd name="connsiteX0" fmla="*/ 5459088 w 5459088"/>
                <a:gd name="connsiteY0" fmla="*/ 5383928 h 5383927"/>
                <a:gd name="connsiteX1" fmla="*/ 0 w 5459088"/>
                <a:gd name="connsiteY1" fmla="*/ 0 h 5383927"/>
                <a:gd name="connsiteX0" fmla="*/ 2802761 w 2802761"/>
                <a:gd name="connsiteY0" fmla="*/ 5383928 h 5383928"/>
                <a:gd name="connsiteX1" fmla="*/ 0 w 2802761"/>
                <a:gd name="connsiteY1" fmla="*/ 0 h 5383928"/>
              </a:gdLst>
              <a:ahLst/>
              <a:cxnLst>
                <a:cxn ang="0">
                  <a:pos x="connsiteX0" y="connsiteY0"/>
                </a:cxn>
                <a:cxn ang="0">
                  <a:pos x="connsiteX1" y="connsiteY1"/>
                </a:cxn>
              </a:cxnLst>
              <a:rect l="l" t="t" r="r" b="b"/>
              <a:pathLst>
                <a:path w="2802761" h="5383928">
                  <a:moveTo>
                    <a:pt x="2802761" y="5383928"/>
                  </a:moveTo>
                  <a:cubicBezTo>
                    <a:pt x="2802761" y="4571260"/>
                    <a:pt x="0" y="1650733"/>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48" name="Group 47">
            <a:extLst>
              <a:ext uri="{FF2B5EF4-FFF2-40B4-BE49-F238E27FC236}">
                <a16:creationId xmlns:a16="http://schemas.microsoft.com/office/drawing/2014/main" id="{D0F7ACDF-D874-4FEA-853B-FFAAAFBD25CB}"/>
              </a:ext>
              <a:ext uri="{C183D7F6-B498-43B3-948B-1728B52AA6E4}">
                <adec:decorative xmlns:adec="http://schemas.microsoft.com/office/drawing/2017/decorative" val="1"/>
              </a:ext>
            </a:extLst>
          </p:cNvPr>
          <p:cNvGrpSpPr/>
          <p:nvPr/>
        </p:nvGrpSpPr>
        <p:grpSpPr>
          <a:xfrm>
            <a:off x="9731838" y="292100"/>
            <a:ext cx="2155031" cy="3000043"/>
            <a:chOff x="34405362" y="584200"/>
            <a:chExt cx="4310062" cy="6000085"/>
          </a:xfrm>
        </p:grpSpPr>
        <p:sp>
          <p:nvSpPr>
            <p:cNvPr id="7" name="Freeform: Shape 6">
              <a:extLst>
                <a:ext uri="{FF2B5EF4-FFF2-40B4-BE49-F238E27FC236}">
                  <a16:creationId xmlns:a16="http://schemas.microsoft.com/office/drawing/2014/main" id="{1A9F5BA8-432D-47A6-BE65-ABEC701B5D9B}"/>
                </a:ext>
              </a:extLst>
            </p:cNvPr>
            <p:cNvSpPr/>
            <p:nvPr/>
          </p:nvSpPr>
          <p:spPr>
            <a:xfrm>
              <a:off x="34575895" y="4241207"/>
              <a:ext cx="4139529" cy="2343078"/>
            </a:xfrm>
            <a:custGeom>
              <a:avLst/>
              <a:gdLst>
                <a:gd name="connsiteX0" fmla="*/ 0 w 4139529"/>
                <a:gd name="connsiteY0" fmla="*/ 1722095 h 1722095"/>
                <a:gd name="connsiteX1" fmla="*/ 4139530 w 4139529"/>
                <a:gd name="connsiteY1" fmla="*/ 0 h 1722095"/>
              </a:gdLst>
              <a:ahLst/>
              <a:cxnLst>
                <a:cxn ang="0">
                  <a:pos x="connsiteX0" y="connsiteY0"/>
                </a:cxn>
                <a:cxn ang="0">
                  <a:pos x="connsiteX1" y="connsiteY1"/>
                </a:cxn>
              </a:cxnLst>
              <a:rect l="l" t="t" r="r" b="b"/>
              <a:pathLst>
                <a:path w="4139529" h="1722095">
                  <a:moveTo>
                    <a:pt x="0" y="1722095"/>
                  </a:moveTo>
                  <a:cubicBezTo>
                    <a:pt x="0" y="1269794"/>
                    <a:pt x="4139530" y="761877"/>
                    <a:pt x="413953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8" name="Freeform: Shape 17">
              <a:extLst>
                <a:ext uri="{FF2B5EF4-FFF2-40B4-BE49-F238E27FC236}">
                  <a16:creationId xmlns:a16="http://schemas.microsoft.com/office/drawing/2014/main" id="{D376099B-6817-4D75-B676-8614269C8CF3}"/>
                </a:ext>
              </a:extLst>
            </p:cNvPr>
            <p:cNvSpPr/>
            <p:nvPr/>
          </p:nvSpPr>
          <p:spPr>
            <a:xfrm>
              <a:off x="35552602" y="584200"/>
              <a:ext cx="1627850" cy="5901566"/>
            </a:xfrm>
            <a:custGeom>
              <a:avLst/>
              <a:gdLst>
                <a:gd name="connsiteX0" fmla="*/ 1422170 w 1422169"/>
                <a:gd name="connsiteY0" fmla="*/ 5379103 h 5379102"/>
                <a:gd name="connsiteX1" fmla="*/ 0 w 1422169"/>
                <a:gd name="connsiteY1" fmla="*/ 0 h 5379102"/>
              </a:gdLst>
              <a:ahLst/>
              <a:cxnLst>
                <a:cxn ang="0">
                  <a:pos x="connsiteX0" y="connsiteY0"/>
                </a:cxn>
                <a:cxn ang="0">
                  <a:pos x="connsiteX1" y="connsiteY1"/>
                </a:cxn>
              </a:cxnLst>
              <a:rect l="l" t="t" r="r" b="b"/>
              <a:pathLst>
                <a:path w="1422169" h="5379102">
                  <a:moveTo>
                    <a:pt x="1422170" y="5379103"/>
                  </a:moveTo>
                  <a:cubicBezTo>
                    <a:pt x="1422170" y="3936363"/>
                    <a:pt x="0" y="1396774"/>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4B8D821B-93A7-4CF8-A37F-9ACC7D49D026}"/>
                </a:ext>
              </a:extLst>
            </p:cNvPr>
            <p:cNvSpPr/>
            <p:nvPr/>
          </p:nvSpPr>
          <p:spPr>
            <a:xfrm>
              <a:off x="34405362" y="584200"/>
              <a:ext cx="2633934" cy="5854761"/>
            </a:xfrm>
            <a:custGeom>
              <a:avLst/>
              <a:gdLst>
                <a:gd name="connsiteX0" fmla="*/ 0 w 2818943"/>
                <a:gd name="connsiteY0" fmla="*/ 5379103 h 5379102"/>
                <a:gd name="connsiteX1" fmla="*/ 2818943 w 2818943"/>
                <a:gd name="connsiteY1" fmla="*/ 0 h 5379102"/>
              </a:gdLst>
              <a:ahLst/>
              <a:cxnLst>
                <a:cxn ang="0">
                  <a:pos x="connsiteX0" y="connsiteY0"/>
                </a:cxn>
                <a:cxn ang="0">
                  <a:pos x="connsiteX1" y="connsiteY1"/>
                </a:cxn>
              </a:cxnLst>
              <a:rect l="l" t="t" r="r" b="b"/>
              <a:pathLst>
                <a:path w="2818943" h="5379102">
                  <a:moveTo>
                    <a:pt x="0" y="5379103"/>
                  </a:moveTo>
                  <a:cubicBezTo>
                    <a:pt x="0" y="3936363"/>
                    <a:pt x="2818943" y="1396774"/>
                    <a:pt x="2818943"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A391A46D-C1BD-41F1-9092-5F73D6D68543}"/>
                </a:ext>
              </a:extLst>
            </p:cNvPr>
            <p:cNvSpPr/>
            <p:nvPr/>
          </p:nvSpPr>
          <p:spPr>
            <a:xfrm>
              <a:off x="36175836" y="1142909"/>
              <a:ext cx="2539334" cy="5217846"/>
            </a:xfrm>
            <a:custGeom>
              <a:avLst/>
              <a:gdLst>
                <a:gd name="connsiteX0" fmla="*/ 0 w 2539334"/>
                <a:gd name="connsiteY0" fmla="*/ 4820393 h 4820393"/>
                <a:gd name="connsiteX1" fmla="*/ 2539335 w 2539334"/>
                <a:gd name="connsiteY1" fmla="*/ 0 h 4820393"/>
              </a:gdLst>
              <a:ahLst/>
              <a:cxnLst>
                <a:cxn ang="0">
                  <a:pos x="connsiteX0" y="connsiteY0"/>
                </a:cxn>
                <a:cxn ang="0">
                  <a:pos x="connsiteX1" y="connsiteY1"/>
                </a:cxn>
              </a:cxnLst>
              <a:rect l="l" t="t" r="r" b="b"/>
              <a:pathLst>
                <a:path w="2539334" h="4820393">
                  <a:moveTo>
                    <a:pt x="0" y="4820393"/>
                  </a:moveTo>
                  <a:cubicBezTo>
                    <a:pt x="0" y="3377653"/>
                    <a:pt x="2539335" y="1396774"/>
                    <a:pt x="2539335"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2" name="Group 1">
            <a:extLst>
              <a:ext uri="{FF2B5EF4-FFF2-40B4-BE49-F238E27FC236}">
                <a16:creationId xmlns:a16="http://schemas.microsoft.com/office/drawing/2014/main" id="{50609A0A-41FB-4380-B340-3AB26F0A73E3}"/>
              </a:ext>
              <a:ext uri="{C183D7F6-B498-43B3-948B-1728B52AA6E4}">
                <adec:decorative xmlns:adec="http://schemas.microsoft.com/office/drawing/2017/decorative" val="1"/>
              </a:ext>
            </a:extLst>
          </p:cNvPr>
          <p:cNvGrpSpPr/>
          <p:nvPr/>
        </p:nvGrpSpPr>
        <p:grpSpPr>
          <a:xfrm>
            <a:off x="6096607" y="292100"/>
            <a:ext cx="1434868" cy="1598372"/>
            <a:chOff x="27134900" y="584200"/>
            <a:chExt cx="2869735" cy="3196744"/>
          </a:xfrm>
        </p:grpSpPr>
        <p:sp>
          <p:nvSpPr>
            <p:cNvPr id="42" name="Freeform: Shape 41">
              <a:extLst>
                <a:ext uri="{FF2B5EF4-FFF2-40B4-BE49-F238E27FC236}">
                  <a16:creationId xmlns:a16="http://schemas.microsoft.com/office/drawing/2014/main" id="{69D27FA1-2130-4D2F-B621-3AFC1E85D68D}"/>
                </a:ext>
              </a:extLst>
            </p:cNvPr>
            <p:cNvSpPr/>
            <p:nvPr/>
          </p:nvSpPr>
          <p:spPr>
            <a:xfrm>
              <a:off x="27465047" y="584200"/>
              <a:ext cx="2539588" cy="3196744"/>
            </a:xfrm>
            <a:custGeom>
              <a:avLst/>
              <a:gdLst>
                <a:gd name="connsiteX0" fmla="*/ 2539589 w 2539588"/>
                <a:gd name="connsiteY0" fmla="*/ 2635331 h 2635331"/>
                <a:gd name="connsiteX1" fmla="*/ 0 w 2539588"/>
                <a:gd name="connsiteY1" fmla="*/ 0 h 2635331"/>
              </a:gdLst>
              <a:ahLst/>
              <a:cxnLst>
                <a:cxn ang="0">
                  <a:pos x="connsiteX0" y="connsiteY0"/>
                </a:cxn>
                <a:cxn ang="0">
                  <a:pos x="connsiteX1" y="connsiteY1"/>
                </a:cxn>
              </a:cxnLst>
              <a:rect l="l" t="t" r="r" b="b"/>
              <a:pathLst>
                <a:path w="2539588" h="2635331">
                  <a:moveTo>
                    <a:pt x="2539589" y="2635331"/>
                  </a:moveTo>
                  <a:cubicBezTo>
                    <a:pt x="2539589" y="1365537"/>
                    <a:pt x="0" y="1193607"/>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43" name="Freeform: Shape 42">
              <a:extLst>
                <a:ext uri="{FF2B5EF4-FFF2-40B4-BE49-F238E27FC236}">
                  <a16:creationId xmlns:a16="http://schemas.microsoft.com/office/drawing/2014/main" id="{DDF65D48-F87B-46EA-B68C-7760AA881222}"/>
                </a:ext>
              </a:extLst>
            </p:cNvPr>
            <p:cNvSpPr/>
            <p:nvPr/>
          </p:nvSpPr>
          <p:spPr>
            <a:xfrm>
              <a:off x="27134900" y="1955577"/>
              <a:ext cx="1345981" cy="1825367"/>
            </a:xfrm>
            <a:custGeom>
              <a:avLst/>
              <a:gdLst>
                <a:gd name="connsiteX0" fmla="*/ 1345982 w 1345981"/>
                <a:gd name="connsiteY0" fmla="*/ 1263953 h 1263953"/>
                <a:gd name="connsiteX1" fmla="*/ 0 w 1345981"/>
                <a:gd name="connsiteY1" fmla="*/ 0 h 1263953"/>
              </a:gdLst>
              <a:ahLst/>
              <a:cxnLst>
                <a:cxn ang="0">
                  <a:pos x="connsiteX0" y="connsiteY0"/>
                </a:cxn>
                <a:cxn ang="0">
                  <a:pos x="connsiteX1" y="connsiteY1"/>
                </a:cxn>
              </a:cxnLst>
              <a:rect l="l" t="t" r="r" b="b"/>
              <a:pathLst>
                <a:path w="1345981" h="1263953">
                  <a:moveTo>
                    <a:pt x="1345982" y="1263953"/>
                  </a:moveTo>
                  <a:cubicBezTo>
                    <a:pt x="1269794" y="457126"/>
                    <a:pt x="253959" y="863460"/>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32" name="Oval 31">
            <a:extLst>
              <a:ext uri="{FF2B5EF4-FFF2-40B4-BE49-F238E27FC236}">
                <a16:creationId xmlns:a16="http://schemas.microsoft.com/office/drawing/2014/main" id="{3DD19E51-0EC2-44C1-BB14-1C05DB8BE1D0}"/>
              </a:ext>
              <a:ext uri="{C183D7F6-B498-43B3-948B-1728B52AA6E4}">
                <adec:decorative xmlns:adec="http://schemas.microsoft.com/office/drawing/2017/decorative" val="1"/>
              </a:ext>
            </a:extLst>
          </p:cNvPr>
          <p:cNvSpPr>
            <a:spLocks noChangeAspect="1"/>
          </p:cNvSpPr>
          <p:nvPr/>
        </p:nvSpPr>
        <p:spPr bwMode="auto">
          <a:xfrm>
            <a:off x="6256318" y="1233442"/>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5" name="Oval 24">
            <a:extLst>
              <a:ext uri="{FF2B5EF4-FFF2-40B4-BE49-F238E27FC236}">
                <a16:creationId xmlns:a16="http://schemas.microsoft.com/office/drawing/2014/main" id="{37CCEF99-9FE0-42EE-9D6C-D2A2CC05B204}"/>
              </a:ext>
              <a:ext uri="{C183D7F6-B498-43B3-948B-1728B52AA6E4}">
                <adec:decorative xmlns:adec="http://schemas.microsoft.com/office/drawing/2017/decorative" val="1"/>
              </a:ext>
            </a:extLst>
          </p:cNvPr>
          <p:cNvSpPr>
            <a:spLocks noChangeAspect="1"/>
          </p:cNvSpPr>
          <p:nvPr/>
        </p:nvSpPr>
        <p:spPr bwMode="auto">
          <a:xfrm>
            <a:off x="10186022" y="529936"/>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9" name="Oval 28">
            <a:extLst>
              <a:ext uri="{FF2B5EF4-FFF2-40B4-BE49-F238E27FC236}">
                <a16:creationId xmlns:a16="http://schemas.microsoft.com/office/drawing/2014/main" id="{192382C7-7A0E-47EF-B69C-BF4BA0B47E80}"/>
              </a:ext>
              <a:ext uri="{C183D7F6-B498-43B3-948B-1728B52AA6E4}">
                <adec:decorative xmlns:adec="http://schemas.microsoft.com/office/drawing/2017/decorative" val="1"/>
              </a:ext>
            </a:extLst>
          </p:cNvPr>
          <p:cNvSpPr>
            <a:spLocks noChangeAspect="1"/>
          </p:cNvSpPr>
          <p:nvPr/>
        </p:nvSpPr>
        <p:spPr bwMode="auto">
          <a:xfrm>
            <a:off x="11430782" y="699396"/>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0" name="Oval 29">
            <a:extLst>
              <a:ext uri="{FF2B5EF4-FFF2-40B4-BE49-F238E27FC236}">
                <a16:creationId xmlns:a16="http://schemas.microsoft.com/office/drawing/2014/main" id="{B0D98A49-5C7E-41A7-AF36-84B1DA34A4C0}"/>
              </a:ext>
              <a:ext uri="{C183D7F6-B498-43B3-948B-1728B52AA6E4}">
                <adec:decorative xmlns:adec="http://schemas.microsoft.com/office/drawing/2017/decorative" val="1"/>
              </a:ext>
            </a:extLst>
          </p:cNvPr>
          <p:cNvSpPr>
            <a:spLocks noChangeAspect="1"/>
          </p:cNvSpPr>
          <p:nvPr/>
        </p:nvSpPr>
        <p:spPr bwMode="auto">
          <a:xfrm>
            <a:off x="9341699" y="1708411"/>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 name="Oval 20">
            <a:extLst>
              <a:ext uri="{FF2B5EF4-FFF2-40B4-BE49-F238E27FC236}">
                <a16:creationId xmlns:a16="http://schemas.microsoft.com/office/drawing/2014/main" id="{43E798E2-328F-407C-8D73-8480A9913BFA}"/>
              </a:ext>
              <a:ext uri="{C183D7F6-B498-43B3-948B-1728B52AA6E4}">
                <adec:decorative xmlns:adec="http://schemas.microsoft.com/office/drawing/2017/decorative" val="1"/>
              </a:ext>
            </a:extLst>
          </p:cNvPr>
          <p:cNvSpPr>
            <a:spLocks noChangeAspect="1"/>
          </p:cNvSpPr>
          <p:nvPr/>
        </p:nvSpPr>
        <p:spPr bwMode="auto">
          <a:xfrm>
            <a:off x="6897699" y="279128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7" name="Oval 26">
            <a:extLst>
              <a:ext uri="{FF2B5EF4-FFF2-40B4-BE49-F238E27FC236}">
                <a16:creationId xmlns:a16="http://schemas.microsoft.com/office/drawing/2014/main" id="{AAF5BC06-893F-478F-BE71-071261180659}"/>
              </a:ext>
              <a:ext uri="{C183D7F6-B498-43B3-948B-1728B52AA6E4}">
                <adec:decorative xmlns:adec="http://schemas.microsoft.com/office/drawing/2017/decorative" val="1"/>
              </a:ext>
            </a:extLst>
          </p:cNvPr>
          <p:cNvSpPr>
            <a:spLocks noChangeAspect="1"/>
          </p:cNvSpPr>
          <p:nvPr/>
        </p:nvSpPr>
        <p:spPr bwMode="auto">
          <a:xfrm>
            <a:off x="9133966" y="289896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5" name="Oval 34">
            <a:extLst>
              <a:ext uri="{FF2B5EF4-FFF2-40B4-BE49-F238E27FC236}">
                <a16:creationId xmlns:a16="http://schemas.microsoft.com/office/drawing/2014/main" id="{D2ADE76D-45FF-460D-81DC-E02EA7601ED1}"/>
              </a:ext>
              <a:ext uri="{C183D7F6-B498-43B3-948B-1728B52AA6E4}">
                <adec:decorative xmlns:adec="http://schemas.microsoft.com/office/drawing/2017/decorative" val="1"/>
              </a:ext>
            </a:extLst>
          </p:cNvPr>
          <p:cNvSpPr>
            <a:spLocks noChangeAspect="1"/>
          </p:cNvSpPr>
          <p:nvPr/>
        </p:nvSpPr>
        <p:spPr bwMode="auto">
          <a:xfrm>
            <a:off x="8122468" y="2823508"/>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8" name="Oval 127">
            <a:extLst>
              <a:ext uri="{FF2B5EF4-FFF2-40B4-BE49-F238E27FC236}">
                <a16:creationId xmlns:a16="http://schemas.microsoft.com/office/drawing/2014/main" id="{E05A502B-73F9-4F5B-BD2F-6144D272F2CF}"/>
              </a:ext>
              <a:ext uri="{C183D7F6-B498-43B3-948B-1728B52AA6E4}">
                <adec:decorative xmlns:adec="http://schemas.microsoft.com/office/drawing/2017/decorative" val="1"/>
              </a:ext>
            </a:extLst>
          </p:cNvPr>
          <p:cNvSpPr>
            <a:spLocks noChangeAspect="1"/>
          </p:cNvSpPr>
          <p:nvPr/>
        </p:nvSpPr>
        <p:spPr bwMode="auto">
          <a:xfrm>
            <a:off x="11491319" y="231144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1" name="Oval 220">
            <a:extLst>
              <a:ext uri="{FF2B5EF4-FFF2-40B4-BE49-F238E27FC236}">
                <a16:creationId xmlns:a16="http://schemas.microsoft.com/office/drawing/2014/main" id="{E3F643B8-07C6-4633-880D-7ED34EC45D50}"/>
              </a:ext>
              <a:ext uri="{C183D7F6-B498-43B3-948B-1728B52AA6E4}">
                <adec:decorative xmlns:adec="http://schemas.microsoft.com/office/drawing/2017/decorative" val="1"/>
              </a:ext>
            </a:extLst>
          </p:cNvPr>
          <p:cNvSpPr>
            <a:spLocks noChangeAspect="1"/>
          </p:cNvSpPr>
          <p:nvPr/>
        </p:nvSpPr>
        <p:spPr bwMode="auto">
          <a:xfrm>
            <a:off x="10244230" y="219998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2" name="Oval 221">
            <a:extLst>
              <a:ext uri="{FF2B5EF4-FFF2-40B4-BE49-F238E27FC236}">
                <a16:creationId xmlns:a16="http://schemas.microsoft.com/office/drawing/2014/main" id="{1DE65B80-7861-4CAF-AE5E-2F9134B53D75}"/>
              </a:ext>
              <a:ext uri="{C183D7F6-B498-43B3-948B-1728B52AA6E4}">
                <adec:decorative xmlns:adec="http://schemas.microsoft.com/office/drawing/2017/decorative" val="1"/>
              </a:ext>
            </a:extLst>
          </p:cNvPr>
          <p:cNvSpPr>
            <a:spLocks noChangeAspect="1"/>
          </p:cNvSpPr>
          <p:nvPr/>
        </p:nvSpPr>
        <p:spPr bwMode="auto">
          <a:xfrm>
            <a:off x="7602419" y="256828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3" name="Oval 222">
            <a:extLst>
              <a:ext uri="{FF2B5EF4-FFF2-40B4-BE49-F238E27FC236}">
                <a16:creationId xmlns:a16="http://schemas.microsoft.com/office/drawing/2014/main" id="{836E7755-ABB2-441C-B374-2461EEE9BA95}"/>
              </a:ext>
              <a:ext uri="{C183D7F6-B498-43B3-948B-1728B52AA6E4}">
                <adec:decorative xmlns:adec="http://schemas.microsoft.com/office/drawing/2017/decorative" val="1"/>
              </a:ext>
            </a:extLst>
          </p:cNvPr>
          <p:cNvSpPr>
            <a:spLocks noChangeAspect="1"/>
          </p:cNvSpPr>
          <p:nvPr/>
        </p:nvSpPr>
        <p:spPr bwMode="auto">
          <a:xfrm>
            <a:off x="10839299" y="243571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4" name="Oval 223">
            <a:extLst>
              <a:ext uri="{FF2B5EF4-FFF2-40B4-BE49-F238E27FC236}">
                <a16:creationId xmlns:a16="http://schemas.microsoft.com/office/drawing/2014/main" id="{156E4414-216B-45A5-920E-C152FA8C609A}"/>
              </a:ext>
              <a:ext uri="{C183D7F6-B498-43B3-948B-1728B52AA6E4}">
                <adec:decorative xmlns:adec="http://schemas.microsoft.com/office/drawing/2017/decorative" val="1"/>
              </a:ext>
            </a:extLst>
          </p:cNvPr>
          <p:cNvSpPr>
            <a:spLocks noChangeAspect="1"/>
          </p:cNvSpPr>
          <p:nvPr/>
        </p:nvSpPr>
        <p:spPr bwMode="auto">
          <a:xfrm>
            <a:off x="8384739" y="3053002"/>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7" name="Oval 226">
            <a:extLst>
              <a:ext uri="{FF2B5EF4-FFF2-40B4-BE49-F238E27FC236}">
                <a16:creationId xmlns:a16="http://schemas.microsoft.com/office/drawing/2014/main" id="{CA353197-ED50-4F0B-B2DF-0A210FEDE873}"/>
              </a:ext>
              <a:ext uri="{C183D7F6-B498-43B3-948B-1728B52AA6E4}">
                <adec:decorative xmlns:adec="http://schemas.microsoft.com/office/drawing/2017/decorative" val="1"/>
              </a:ext>
            </a:extLst>
          </p:cNvPr>
          <p:cNvSpPr>
            <a:spLocks noChangeAspect="1"/>
          </p:cNvSpPr>
          <p:nvPr/>
        </p:nvSpPr>
        <p:spPr bwMode="auto">
          <a:xfrm>
            <a:off x="9049723" y="262379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1" name="Oval 30">
            <a:extLst>
              <a:ext uri="{FF2B5EF4-FFF2-40B4-BE49-F238E27FC236}">
                <a16:creationId xmlns:a16="http://schemas.microsoft.com/office/drawing/2014/main" id="{0022E110-42ED-4C37-83D3-A029DD2DDA24}"/>
              </a:ext>
              <a:ext uri="{C183D7F6-B498-43B3-948B-1728B52AA6E4}">
                <adec:decorative xmlns:adec="http://schemas.microsoft.com/office/drawing/2017/decorative" val="1"/>
              </a:ext>
            </a:extLst>
          </p:cNvPr>
          <p:cNvSpPr>
            <a:spLocks noChangeAspect="1"/>
          </p:cNvSpPr>
          <p:nvPr/>
        </p:nvSpPr>
        <p:spPr bwMode="auto">
          <a:xfrm>
            <a:off x="7933516" y="3530744"/>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7" name="Oval 36">
            <a:extLst>
              <a:ext uri="{FF2B5EF4-FFF2-40B4-BE49-F238E27FC236}">
                <a16:creationId xmlns:a16="http://schemas.microsoft.com/office/drawing/2014/main" id="{93423CDE-5391-4EC5-A33C-0DB4DD9EF734}"/>
              </a:ext>
              <a:ext uri="{C183D7F6-B498-43B3-948B-1728B52AA6E4}">
                <adec:decorative xmlns:adec="http://schemas.microsoft.com/office/drawing/2017/decorative" val="1"/>
              </a:ext>
            </a:extLst>
          </p:cNvPr>
          <p:cNvSpPr>
            <a:spLocks noChangeAspect="1"/>
          </p:cNvSpPr>
          <p:nvPr/>
        </p:nvSpPr>
        <p:spPr bwMode="auto">
          <a:xfrm>
            <a:off x="6952132" y="3638526"/>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7" name="Oval 126">
            <a:extLst>
              <a:ext uri="{FF2B5EF4-FFF2-40B4-BE49-F238E27FC236}">
                <a16:creationId xmlns:a16="http://schemas.microsoft.com/office/drawing/2014/main" id="{44712DB8-4602-4640-B073-D2727F777EA5}"/>
              </a:ext>
              <a:ext uri="{C183D7F6-B498-43B3-948B-1728B52AA6E4}">
                <adec:decorative xmlns:adec="http://schemas.microsoft.com/office/drawing/2017/decorative" val="1"/>
              </a:ext>
            </a:extLst>
          </p:cNvPr>
          <p:cNvSpPr>
            <a:spLocks noChangeAspect="1"/>
          </p:cNvSpPr>
          <p:nvPr/>
        </p:nvSpPr>
        <p:spPr bwMode="auto">
          <a:xfrm>
            <a:off x="7550721" y="4187028"/>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6" name="Oval 225">
            <a:extLst>
              <a:ext uri="{FF2B5EF4-FFF2-40B4-BE49-F238E27FC236}">
                <a16:creationId xmlns:a16="http://schemas.microsoft.com/office/drawing/2014/main" id="{8E61CAD3-FF0E-47F9-9C05-883324B2A08E}"/>
              </a:ext>
              <a:ext uri="{C183D7F6-B498-43B3-948B-1728B52AA6E4}">
                <adec:decorative xmlns:adec="http://schemas.microsoft.com/office/drawing/2017/decorative" val="1"/>
              </a:ext>
            </a:extLst>
          </p:cNvPr>
          <p:cNvSpPr>
            <a:spLocks noChangeAspect="1"/>
          </p:cNvSpPr>
          <p:nvPr/>
        </p:nvSpPr>
        <p:spPr bwMode="auto">
          <a:xfrm>
            <a:off x="8930576" y="413432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6" name="Oval 235">
            <a:extLst>
              <a:ext uri="{FF2B5EF4-FFF2-40B4-BE49-F238E27FC236}">
                <a16:creationId xmlns:a16="http://schemas.microsoft.com/office/drawing/2014/main" id="{E2943A2D-5E7F-4C24-8AE3-C6B0D5FD157F}"/>
              </a:ext>
              <a:ext uri="{C183D7F6-B498-43B3-948B-1728B52AA6E4}">
                <adec:decorative xmlns:adec="http://schemas.microsoft.com/office/drawing/2017/decorative" val="1"/>
              </a:ext>
            </a:extLst>
          </p:cNvPr>
          <p:cNvSpPr>
            <a:spLocks noChangeAspect="1"/>
          </p:cNvSpPr>
          <p:nvPr/>
        </p:nvSpPr>
        <p:spPr bwMode="auto">
          <a:xfrm>
            <a:off x="10069342" y="408352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7" name="Oval 236">
            <a:extLst>
              <a:ext uri="{FF2B5EF4-FFF2-40B4-BE49-F238E27FC236}">
                <a16:creationId xmlns:a16="http://schemas.microsoft.com/office/drawing/2014/main" id="{DAE31C72-6051-4DF5-874D-DBF4505171DD}"/>
              </a:ext>
              <a:ext uri="{C183D7F6-B498-43B3-948B-1728B52AA6E4}">
                <adec:decorative xmlns:adec="http://schemas.microsoft.com/office/drawing/2017/decorative" val="1"/>
              </a:ext>
            </a:extLst>
          </p:cNvPr>
          <p:cNvSpPr>
            <a:spLocks noChangeAspect="1"/>
          </p:cNvSpPr>
          <p:nvPr/>
        </p:nvSpPr>
        <p:spPr bwMode="auto">
          <a:xfrm>
            <a:off x="9483152" y="408738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8" name="Oval 237">
            <a:extLst>
              <a:ext uri="{FF2B5EF4-FFF2-40B4-BE49-F238E27FC236}">
                <a16:creationId xmlns:a16="http://schemas.microsoft.com/office/drawing/2014/main" id="{7529A594-F889-4B96-B311-734A94211A7F}"/>
              </a:ext>
              <a:ext uri="{C183D7F6-B498-43B3-948B-1728B52AA6E4}">
                <adec:decorative xmlns:adec="http://schemas.microsoft.com/office/drawing/2017/decorative" val="1"/>
              </a:ext>
            </a:extLst>
          </p:cNvPr>
          <p:cNvSpPr>
            <a:spLocks noChangeAspect="1"/>
          </p:cNvSpPr>
          <p:nvPr/>
        </p:nvSpPr>
        <p:spPr bwMode="auto">
          <a:xfrm>
            <a:off x="10494792" y="445817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41" name="Oval 240">
            <a:extLst>
              <a:ext uri="{FF2B5EF4-FFF2-40B4-BE49-F238E27FC236}">
                <a16:creationId xmlns:a16="http://schemas.microsoft.com/office/drawing/2014/main" id="{72B515A2-3BC2-4391-A8C7-B2F4CDCCC471}"/>
              </a:ext>
              <a:ext uri="{C183D7F6-B498-43B3-948B-1728B52AA6E4}">
                <adec:decorative xmlns:adec="http://schemas.microsoft.com/office/drawing/2017/decorative" val="1"/>
              </a:ext>
            </a:extLst>
          </p:cNvPr>
          <p:cNvSpPr>
            <a:spLocks noChangeAspect="1"/>
          </p:cNvSpPr>
          <p:nvPr/>
        </p:nvSpPr>
        <p:spPr bwMode="auto">
          <a:xfrm>
            <a:off x="6894287" y="4240310"/>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 name="Oval 22">
            <a:extLst>
              <a:ext uri="{FF2B5EF4-FFF2-40B4-BE49-F238E27FC236}">
                <a16:creationId xmlns:a16="http://schemas.microsoft.com/office/drawing/2014/main" id="{D7C88419-B5DF-4E98-8299-E563D86DD2B9}"/>
              </a:ext>
              <a:ext uri="{C183D7F6-B498-43B3-948B-1728B52AA6E4}">
                <adec:decorative xmlns:adec="http://schemas.microsoft.com/office/drawing/2017/decorative" val="1"/>
              </a:ext>
            </a:extLst>
          </p:cNvPr>
          <p:cNvSpPr>
            <a:spLocks noChangeAspect="1"/>
          </p:cNvSpPr>
          <p:nvPr/>
        </p:nvSpPr>
        <p:spPr bwMode="auto">
          <a:xfrm>
            <a:off x="10027895" y="4784490"/>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39" name="Oval 238">
            <a:extLst>
              <a:ext uri="{FF2B5EF4-FFF2-40B4-BE49-F238E27FC236}">
                <a16:creationId xmlns:a16="http://schemas.microsoft.com/office/drawing/2014/main" id="{3B3CA250-6C04-402C-9914-7CF8133648D2}"/>
              </a:ext>
              <a:ext uri="{C183D7F6-B498-43B3-948B-1728B52AA6E4}">
                <adec:decorative xmlns:adec="http://schemas.microsoft.com/office/drawing/2017/decorative" val="1"/>
              </a:ext>
            </a:extLst>
          </p:cNvPr>
          <p:cNvSpPr>
            <a:spLocks noChangeAspect="1"/>
          </p:cNvSpPr>
          <p:nvPr/>
        </p:nvSpPr>
        <p:spPr bwMode="auto">
          <a:xfrm>
            <a:off x="11574292" y="4759798"/>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6" name="Oval 25">
            <a:extLst>
              <a:ext uri="{FF2B5EF4-FFF2-40B4-BE49-F238E27FC236}">
                <a16:creationId xmlns:a16="http://schemas.microsoft.com/office/drawing/2014/main" id="{8CD1B78D-CCC0-4551-AE75-320FDCC7F1F5}"/>
              </a:ext>
              <a:ext uri="{C183D7F6-B498-43B3-948B-1728B52AA6E4}">
                <adec:decorative xmlns:adec="http://schemas.microsoft.com/office/drawing/2017/decorative" val="1"/>
              </a:ext>
            </a:extLst>
          </p:cNvPr>
          <p:cNvSpPr>
            <a:spLocks noChangeAspect="1"/>
          </p:cNvSpPr>
          <p:nvPr/>
        </p:nvSpPr>
        <p:spPr bwMode="auto">
          <a:xfrm>
            <a:off x="7937138" y="643837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8" name="Oval 37">
            <a:extLst>
              <a:ext uri="{FF2B5EF4-FFF2-40B4-BE49-F238E27FC236}">
                <a16:creationId xmlns:a16="http://schemas.microsoft.com/office/drawing/2014/main" id="{CD09DFAC-58D9-4BF9-924E-4C1FEDB04544}"/>
              </a:ext>
              <a:ext uri="{C183D7F6-B498-43B3-948B-1728B52AA6E4}">
                <adec:decorative xmlns:adec="http://schemas.microsoft.com/office/drawing/2017/decorative" val="1"/>
              </a:ext>
            </a:extLst>
          </p:cNvPr>
          <p:cNvSpPr>
            <a:spLocks noChangeAspect="1"/>
          </p:cNvSpPr>
          <p:nvPr/>
        </p:nvSpPr>
        <p:spPr bwMode="auto">
          <a:xfrm>
            <a:off x="6927879" y="6239248"/>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4" name="Oval 23">
            <a:extLst>
              <a:ext uri="{FF2B5EF4-FFF2-40B4-BE49-F238E27FC236}">
                <a16:creationId xmlns:a16="http://schemas.microsoft.com/office/drawing/2014/main" id="{DB4EE11E-8B34-439E-AC85-07DB2ECDDCC8}"/>
              </a:ext>
              <a:ext uri="{C183D7F6-B498-43B3-948B-1728B52AA6E4}">
                <adec:decorative xmlns:adec="http://schemas.microsoft.com/office/drawing/2017/decorative" val="1"/>
              </a:ext>
            </a:extLst>
          </p:cNvPr>
          <p:cNvSpPr>
            <a:spLocks noChangeAspect="1"/>
          </p:cNvSpPr>
          <p:nvPr/>
        </p:nvSpPr>
        <p:spPr bwMode="auto">
          <a:xfrm>
            <a:off x="8548084" y="564397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8" name="Oval 27">
            <a:extLst>
              <a:ext uri="{FF2B5EF4-FFF2-40B4-BE49-F238E27FC236}">
                <a16:creationId xmlns:a16="http://schemas.microsoft.com/office/drawing/2014/main" id="{A4BCC19A-0886-4C3E-83FC-AFFD53BAFABB}"/>
              </a:ext>
              <a:ext uri="{C183D7F6-B498-43B3-948B-1728B52AA6E4}">
                <adec:decorative xmlns:adec="http://schemas.microsoft.com/office/drawing/2017/decorative" val="1"/>
              </a:ext>
            </a:extLst>
          </p:cNvPr>
          <p:cNvSpPr>
            <a:spLocks noChangeAspect="1"/>
          </p:cNvSpPr>
          <p:nvPr/>
        </p:nvSpPr>
        <p:spPr bwMode="auto">
          <a:xfrm>
            <a:off x="9973953" y="5785307"/>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6" name="Oval 35">
            <a:extLst>
              <a:ext uri="{FF2B5EF4-FFF2-40B4-BE49-F238E27FC236}">
                <a16:creationId xmlns:a16="http://schemas.microsoft.com/office/drawing/2014/main" id="{59B5CCF3-D8DC-4E6C-BDDC-8BB85A4520A2}"/>
              </a:ext>
              <a:ext uri="{C183D7F6-B498-43B3-948B-1728B52AA6E4}">
                <adec:decorative xmlns:adec="http://schemas.microsoft.com/office/drawing/2017/decorative" val="1"/>
              </a:ext>
            </a:extLst>
          </p:cNvPr>
          <p:cNvSpPr>
            <a:spLocks noChangeAspect="1"/>
          </p:cNvSpPr>
          <p:nvPr/>
        </p:nvSpPr>
        <p:spPr bwMode="auto">
          <a:xfrm>
            <a:off x="8557847" y="5991778"/>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9" name="Oval 38">
            <a:extLst>
              <a:ext uri="{FF2B5EF4-FFF2-40B4-BE49-F238E27FC236}">
                <a16:creationId xmlns:a16="http://schemas.microsoft.com/office/drawing/2014/main" id="{9C6E5F17-775A-4344-8B81-C4354E46E5E7}"/>
              </a:ext>
              <a:ext uri="{C183D7F6-B498-43B3-948B-1728B52AA6E4}">
                <adec:decorative xmlns:adec="http://schemas.microsoft.com/office/drawing/2017/decorative" val="1"/>
              </a:ext>
            </a:extLst>
          </p:cNvPr>
          <p:cNvSpPr>
            <a:spLocks noChangeAspect="1"/>
          </p:cNvSpPr>
          <p:nvPr/>
        </p:nvSpPr>
        <p:spPr bwMode="auto">
          <a:xfrm>
            <a:off x="9036444" y="6060974"/>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0" name="Oval 39">
            <a:extLst>
              <a:ext uri="{FF2B5EF4-FFF2-40B4-BE49-F238E27FC236}">
                <a16:creationId xmlns:a16="http://schemas.microsoft.com/office/drawing/2014/main" id="{B0BA0775-2946-4377-AAA3-A47EC2BF0E98}"/>
              </a:ext>
              <a:ext uri="{C183D7F6-B498-43B3-948B-1728B52AA6E4}">
                <adec:decorative xmlns:adec="http://schemas.microsoft.com/office/drawing/2017/decorative" val="1"/>
              </a:ext>
            </a:extLst>
          </p:cNvPr>
          <p:cNvSpPr>
            <a:spLocks noChangeAspect="1"/>
          </p:cNvSpPr>
          <p:nvPr/>
        </p:nvSpPr>
        <p:spPr bwMode="auto">
          <a:xfrm>
            <a:off x="9343865" y="5696250"/>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4" name="Oval 113">
            <a:extLst>
              <a:ext uri="{FF2B5EF4-FFF2-40B4-BE49-F238E27FC236}">
                <a16:creationId xmlns:a16="http://schemas.microsoft.com/office/drawing/2014/main" id="{6067AB7F-696D-4E49-8C9E-7BB170D2F934}"/>
              </a:ext>
              <a:ext uri="{C183D7F6-B498-43B3-948B-1728B52AA6E4}">
                <adec:decorative xmlns:adec="http://schemas.microsoft.com/office/drawing/2017/decorative" val="1"/>
              </a:ext>
            </a:extLst>
          </p:cNvPr>
          <p:cNvSpPr>
            <a:spLocks noChangeAspect="1"/>
          </p:cNvSpPr>
          <p:nvPr/>
        </p:nvSpPr>
        <p:spPr bwMode="auto">
          <a:xfrm>
            <a:off x="8912233" y="524957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5" name="Oval 114">
            <a:extLst>
              <a:ext uri="{FF2B5EF4-FFF2-40B4-BE49-F238E27FC236}">
                <a16:creationId xmlns:a16="http://schemas.microsoft.com/office/drawing/2014/main" id="{40B90067-DC70-417A-9660-0A9DDA7B47B8}"/>
              </a:ext>
              <a:ext uri="{C183D7F6-B498-43B3-948B-1728B52AA6E4}">
                <adec:decorative xmlns:adec="http://schemas.microsoft.com/office/drawing/2017/decorative" val="1"/>
              </a:ext>
            </a:extLst>
          </p:cNvPr>
          <p:cNvSpPr>
            <a:spLocks noChangeAspect="1"/>
          </p:cNvSpPr>
          <p:nvPr/>
        </p:nvSpPr>
        <p:spPr bwMode="auto">
          <a:xfrm>
            <a:off x="7786378" y="5742974"/>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6" name="Oval 115">
            <a:extLst>
              <a:ext uri="{FF2B5EF4-FFF2-40B4-BE49-F238E27FC236}">
                <a16:creationId xmlns:a16="http://schemas.microsoft.com/office/drawing/2014/main" id="{A4F685F3-7163-4B40-AD38-29A6A4B6E21A}"/>
              </a:ext>
              <a:ext uri="{C183D7F6-B498-43B3-948B-1728B52AA6E4}">
                <adec:decorative xmlns:adec="http://schemas.microsoft.com/office/drawing/2017/decorative" val="1"/>
              </a:ext>
            </a:extLst>
          </p:cNvPr>
          <p:cNvSpPr>
            <a:spLocks noChangeAspect="1"/>
          </p:cNvSpPr>
          <p:nvPr/>
        </p:nvSpPr>
        <p:spPr bwMode="auto">
          <a:xfrm>
            <a:off x="7835273" y="518734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7" name="Oval 116">
            <a:extLst>
              <a:ext uri="{FF2B5EF4-FFF2-40B4-BE49-F238E27FC236}">
                <a16:creationId xmlns:a16="http://schemas.microsoft.com/office/drawing/2014/main" id="{CDCF6363-479E-4B20-B2D4-05318BA8D68F}"/>
              </a:ext>
              <a:ext uri="{C183D7F6-B498-43B3-948B-1728B52AA6E4}">
                <adec:decorative xmlns:adec="http://schemas.microsoft.com/office/drawing/2017/decorative" val="1"/>
              </a:ext>
            </a:extLst>
          </p:cNvPr>
          <p:cNvSpPr>
            <a:spLocks noChangeAspect="1"/>
          </p:cNvSpPr>
          <p:nvPr/>
        </p:nvSpPr>
        <p:spPr bwMode="auto">
          <a:xfrm>
            <a:off x="7353943" y="540451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8" name="Oval 117">
            <a:extLst>
              <a:ext uri="{FF2B5EF4-FFF2-40B4-BE49-F238E27FC236}">
                <a16:creationId xmlns:a16="http://schemas.microsoft.com/office/drawing/2014/main" id="{777C546E-932E-4EE3-9273-8F18BD82CCB2}"/>
              </a:ext>
              <a:ext uri="{C183D7F6-B498-43B3-948B-1728B52AA6E4}">
                <adec:decorative xmlns:adec="http://schemas.microsoft.com/office/drawing/2017/decorative" val="1"/>
              </a:ext>
            </a:extLst>
          </p:cNvPr>
          <p:cNvSpPr>
            <a:spLocks noChangeAspect="1"/>
          </p:cNvSpPr>
          <p:nvPr/>
        </p:nvSpPr>
        <p:spPr bwMode="auto">
          <a:xfrm>
            <a:off x="9336413" y="6254784"/>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nvGrpSpPr>
          <p:cNvPr id="49" name="Group 48">
            <a:extLst>
              <a:ext uri="{FF2B5EF4-FFF2-40B4-BE49-F238E27FC236}">
                <a16:creationId xmlns:a16="http://schemas.microsoft.com/office/drawing/2014/main" id="{399FE94A-C1E7-4BEF-AE43-53E2AE6CCA67}"/>
              </a:ext>
              <a:ext uri="{C183D7F6-B498-43B3-948B-1728B52AA6E4}">
                <adec:decorative xmlns:adec="http://schemas.microsoft.com/office/drawing/2017/decorative" val="1"/>
              </a:ext>
            </a:extLst>
          </p:cNvPr>
          <p:cNvGrpSpPr/>
          <p:nvPr/>
        </p:nvGrpSpPr>
        <p:grpSpPr>
          <a:xfrm>
            <a:off x="6080780" y="2412657"/>
            <a:ext cx="3506834" cy="4152228"/>
            <a:chOff x="27103246" y="4825313"/>
            <a:chExt cx="7013667" cy="8304455"/>
          </a:xfrm>
        </p:grpSpPr>
        <p:sp>
          <p:nvSpPr>
            <p:cNvPr id="11" name="Freeform: Shape 10">
              <a:extLst>
                <a:ext uri="{FF2B5EF4-FFF2-40B4-BE49-F238E27FC236}">
                  <a16:creationId xmlns:a16="http://schemas.microsoft.com/office/drawing/2014/main" id="{6630B3CC-C9F2-4B2C-B51E-3BC2318E23AF}"/>
                </a:ext>
              </a:extLst>
            </p:cNvPr>
            <p:cNvSpPr/>
            <p:nvPr/>
          </p:nvSpPr>
          <p:spPr>
            <a:xfrm>
              <a:off x="27103246" y="4825313"/>
              <a:ext cx="4526726" cy="4340912"/>
            </a:xfrm>
            <a:custGeom>
              <a:avLst/>
              <a:gdLst>
                <a:gd name="connsiteX0" fmla="*/ 2514193 w 2514192"/>
                <a:gd name="connsiteY0" fmla="*/ 3783987 h 3783987"/>
                <a:gd name="connsiteX1" fmla="*/ 0 w 2514192"/>
                <a:gd name="connsiteY1" fmla="*/ 0 h 3783987"/>
              </a:gdLst>
              <a:ahLst/>
              <a:cxnLst>
                <a:cxn ang="0">
                  <a:pos x="connsiteX0" y="connsiteY0"/>
                </a:cxn>
                <a:cxn ang="0">
                  <a:pos x="connsiteX1" y="connsiteY1"/>
                </a:cxn>
              </a:cxnLst>
              <a:rect l="l" t="t" r="r" b="b"/>
              <a:pathLst>
                <a:path w="2514192" h="3783987">
                  <a:moveTo>
                    <a:pt x="2514193" y="3783987"/>
                  </a:moveTo>
                  <a:cubicBezTo>
                    <a:pt x="2514193" y="2996715"/>
                    <a:pt x="0" y="711085"/>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a:ea typeface="+mn-ea"/>
                <a:cs typeface="+mn-cs"/>
              </a:endParaRPr>
            </a:p>
          </p:txBody>
        </p:sp>
        <p:grpSp>
          <p:nvGrpSpPr>
            <p:cNvPr id="4" name="Group 3">
              <a:extLst>
                <a:ext uri="{FF2B5EF4-FFF2-40B4-BE49-F238E27FC236}">
                  <a16:creationId xmlns:a16="http://schemas.microsoft.com/office/drawing/2014/main" id="{E12B9188-0B0C-4531-B4EB-9A52F2FFC815}"/>
                </a:ext>
              </a:extLst>
            </p:cNvPr>
            <p:cNvGrpSpPr/>
            <p:nvPr/>
          </p:nvGrpSpPr>
          <p:grpSpPr>
            <a:xfrm>
              <a:off x="27134900" y="4825313"/>
              <a:ext cx="5383929" cy="8304455"/>
              <a:chOff x="27134900" y="4825313"/>
              <a:chExt cx="5383929" cy="8304455"/>
            </a:xfrm>
          </p:grpSpPr>
          <p:sp>
            <p:nvSpPr>
              <p:cNvPr id="10" name="Freeform: Shape 9">
                <a:extLst>
                  <a:ext uri="{FF2B5EF4-FFF2-40B4-BE49-F238E27FC236}">
                    <a16:creationId xmlns:a16="http://schemas.microsoft.com/office/drawing/2014/main" id="{7A7C33CB-E3E7-4EDC-9C31-E95B2FDBF964}"/>
                  </a:ext>
                </a:extLst>
              </p:cNvPr>
              <p:cNvSpPr/>
              <p:nvPr/>
            </p:nvSpPr>
            <p:spPr>
              <a:xfrm>
                <a:off x="27134900" y="4825313"/>
                <a:ext cx="4749030" cy="3885570"/>
              </a:xfrm>
              <a:custGeom>
                <a:avLst/>
                <a:gdLst>
                  <a:gd name="connsiteX0" fmla="*/ 0 w 4749030"/>
                  <a:gd name="connsiteY0" fmla="*/ 3885571 h 3885570"/>
                  <a:gd name="connsiteX1" fmla="*/ 4749031 w 4749030"/>
                  <a:gd name="connsiteY1" fmla="*/ 0 h 3885570"/>
                </a:gdLst>
                <a:ahLst/>
                <a:cxnLst>
                  <a:cxn ang="0">
                    <a:pos x="connsiteX0" y="connsiteY0"/>
                  </a:cxn>
                  <a:cxn ang="0">
                    <a:pos x="connsiteX1" y="connsiteY1"/>
                  </a:cxn>
                </a:cxnLst>
                <a:rect l="l" t="t" r="r" b="b"/>
                <a:pathLst>
                  <a:path w="4749030" h="3885570">
                    <a:moveTo>
                      <a:pt x="0" y="3885571"/>
                    </a:moveTo>
                    <a:cubicBezTo>
                      <a:pt x="0" y="3098298"/>
                      <a:pt x="4749031" y="711085"/>
                      <a:pt x="4749031"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eform: Shape 11">
                <a:extLst>
                  <a:ext uri="{FF2B5EF4-FFF2-40B4-BE49-F238E27FC236}">
                    <a16:creationId xmlns:a16="http://schemas.microsoft.com/office/drawing/2014/main" id="{B742DB06-AC83-47B6-AD18-59A69FF8D05E}"/>
                  </a:ext>
                </a:extLst>
              </p:cNvPr>
              <p:cNvSpPr/>
              <p:nvPr/>
            </p:nvSpPr>
            <p:spPr>
              <a:xfrm>
                <a:off x="27668190" y="4825313"/>
                <a:ext cx="4850639" cy="8304455"/>
              </a:xfrm>
              <a:custGeom>
                <a:avLst/>
                <a:gdLst>
                  <a:gd name="connsiteX0" fmla="*/ 0 w 4850614"/>
                  <a:gd name="connsiteY0" fmla="*/ 8304455 h 8304454"/>
                  <a:gd name="connsiteX1" fmla="*/ 4850615 w 4850614"/>
                  <a:gd name="connsiteY1" fmla="*/ 0 h 8304454"/>
                  <a:gd name="connsiteX0" fmla="*/ 24 w 4850639"/>
                  <a:gd name="connsiteY0" fmla="*/ 8304455 h 8304455"/>
                  <a:gd name="connsiteX1" fmla="*/ 4850639 w 4850639"/>
                  <a:gd name="connsiteY1" fmla="*/ 0 h 8304455"/>
                </a:gdLst>
                <a:ahLst/>
                <a:cxnLst>
                  <a:cxn ang="0">
                    <a:pos x="connsiteX0" y="connsiteY0"/>
                  </a:cxn>
                  <a:cxn ang="0">
                    <a:pos x="connsiteX1" y="connsiteY1"/>
                  </a:cxn>
                </a:cxnLst>
                <a:rect l="l" t="t" r="r" b="b"/>
                <a:pathLst>
                  <a:path w="4850639" h="8304455">
                    <a:moveTo>
                      <a:pt x="24" y="8304455"/>
                    </a:moveTo>
                    <a:cubicBezTo>
                      <a:pt x="-12676" y="3453573"/>
                      <a:pt x="4850639" y="1447566"/>
                      <a:pt x="4850639" y="0"/>
                    </a:cubicBezTo>
                  </a:path>
                </a:pathLst>
              </a:custGeom>
              <a:noFill/>
              <a:ln w="6350" cap="rnd">
                <a:gradFill flip="none" rotWithShape="1">
                  <a:gsLst>
                    <a:gs pos="12000">
                      <a:schemeClr val="tx1">
                        <a:lumMod val="65000"/>
                      </a:scheme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8" name="Freeform: Shape 7">
              <a:extLst>
                <a:ext uri="{FF2B5EF4-FFF2-40B4-BE49-F238E27FC236}">
                  <a16:creationId xmlns:a16="http://schemas.microsoft.com/office/drawing/2014/main" id="{D06E81E7-F24C-41B9-A5F3-84D58EF114E8}"/>
                </a:ext>
              </a:extLst>
            </p:cNvPr>
            <p:cNvSpPr/>
            <p:nvPr/>
          </p:nvSpPr>
          <p:spPr>
            <a:xfrm>
              <a:off x="30741117" y="4825313"/>
              <a:ext cx="3375796" cy="1623513"/>
            </a:xfrm>
            <a:custGeom>
              <a:avLst/>
              <a:gdLst>
                <a:gd name="connsiteX0" fmla="*/ 3301465 w 3301465"/>
                <a:gd name="connsiteY0" fmla="*/ 1137990 h 1137989"/>
                <a:gd name="connsiteX1" fmla="*/ 0 w 3301465"/>
                <a:gd name="connsiteY1" fmla="*/ 0 h 1137989"/>
              </a:gdLst>
              <a:ahLst/>
              <a:cxnLst>
                <a:cxn ang="0">
                  <a:pos x="connsiteX0" y="connsiteY0"/>
                </a:cxn>
                <a:cxn ang="0">
                  <a:pos x="connsiteX1" y="connsiteY1"/>
                </a:cxn>
              </a:cxnLst>
              <a:rect l="l" t="t" r="r" b="b"/>
              <a:pathLst>
                <a:path w="3301465" h="1137989">
                  <a:moveTo>
                    <a:pt x="3301465" y="1137990"/>
                  </a:moveTo>
                  <a:cubicBezTo>
                    <a:pt x="3301465" y="685689"/>
                    <a:pt x="0" y="761877"/>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157" name="Group 156">
            <a:extLst>
              <a:ext uri="{FF2B5EF4-FFF2-40B4-BE49-F238E27FC236}">
                <a16:creationId xmlns:a16="http://schemas.microsoft.com/office/drawing/2014/main" id="{3BA84E54-09B7-40D5-9FDB-F0831828ED2A}"/>
              </a:ext>
              <a:ext uri="{C183D7F6-B498-43B3-948B-1728B52AA6E4}">
                <adec:decorative xmlns:adec="http://schemas.microsoft.com/office/drawing/2017/decorative" val="1"/>
              </a:ext>
            </a:extLst>
          </p:cNvPr>
          <p:cNvGrpSpPr/>
          <p:nvPr/>
        </p:nvGrpSpPr>
        <p:grpSpPr>
          <a:xfrm>
            <a:off x="6559388" y="292100"/>
            <a:ext cx="3478582" cy="1599264"/>
            <a:chOff x="13118775" y="584200"/>
            <a:chExt cx="6957163" cy="2641172"/>
          </a:xfrm>
        </p:grpSpPr>
        <p:sp>
          <p:nvSpPr>
            <p:cNvPr id="86" name="Freeform: Shape 85">
              <a:extLst>
                <a:ext uri="{FF2B5EF4-FFF2-40B4-BE49-F238E27FC236}">
                  <a16:creationId xmlns:a16="http://schemas.microsoft.com/office/drawing/2014/main" id="{6FEDECFE-EE7E-49E0-9743-F3EFAFC1FA39}"/>
                </a:ext>
              </a:extLst>
            </p:cNvPr>
            <p:cNvSpPr/>
            <p:nvPr/>
          </p:nvSpPr>
          <p:spPr>
            <a:xfrm>
              <a:off x="13829726" y="584200"/>
              <a:ext cx="2107461" cy="2641172"/>
            </a:xfrm>
            <a:custGeom>
              <a:avLst/>
              <a:gdLst>
                <a:gd name="connsiteX0" fmla="*/ 0 w 2107461"/>
                <a:gd name="connsiteY0" fmla="*/ 2641172 h 2641172"/>
                <a:gd name="connsiteX1" fmla="*/ 2107462 w 2107461"/>
                <a:gd name="connsiteY1" fmla="*/ 0 h 2641172"/>
              </a:gdLst>
              <a:ahLst/>
              <a:cxnLst>
                <a:cxn ang="0">
                  <a:pos x="connsiteX0" y="connsiteY0"/>
                </a:cxn>
                <a:cxn ang="0">
                  <a:pos x="connsiteX1" y="connsiteY1"/>
                </a:cxn>
              </a:cxnLst>
              <a:rect l="l" t="t" r="r" b="b"/>
              <a:pathLst>
                <a:path w="2107461" h="2641172">
                  <a:moveTo>
                    <a:pt x="0" y="2641172"/>
                  </a:moveTo>
                  <a:cubicBezTo>
                    <a:pt x="0" y="1870407"/>
                    <a:pt x="2107462" y="699657"/>
                    <a:pt x="2107462"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7" name="Freeform: Shape 86">
              <a:extLst>
                <a:ext uri="{FF2B5EF4-FFF2-40B4-BE49-F238E27FC236}">
                  <a16:creationId xmlns:a16="http://schemas.microsoft.com/office/drawing/2014/main" id="{7AAE5F32-7F86-4081-A7F4-ED1D707DEE65}"/>
                </a:ext>
              </a:extLst>
            </p:cNvPr>
            <p:cNvSpPr/>
            <p:nvPr/>
          </p:nvSpPr>
          <p:spPr>
            <a:xfrm>
              <a:off x="14362939" y="584200"/>
              <a:ext cx="3021541" cy="2641172"/>
            </a:xfrm>
            <a:custGeom>
              <a:avLst/>
              <a:gdLst>
                <a:gd name="connsiteX0" fmla="*/ 0 w 3021541"/>
                <a:gd name="connsiteY0" fmla="*/ 2641172 h 2641172"/>
                <a:gd name="connsiteX1" fmla="*/ 3021542 w 3021541"/>
                <a:gd name="connsiteY1" fmla="*/ 0 h 2641172"/>
              </a:gdLst>
              <a:ahLst/>
              <a:cxnLst>
                <a:cxn ang="0">
                  <a:pos x="connsiteX0" y="connsiteY0"/>
                </a:cxn>
                <a:cxn ang="0">
                  <a:pos x="connsiteX1" y="connsiteY1"/>
                </a:cxn>
              </a:cxnLst>
              <a:rect l="l" t="t" r="r" b="b"/>
              <a:pathLst>
                <a:path w="3021541" h="2641172">
                  <a:moveTo>
                    <a:pt x="0" y="2641172"/>
                  </a:moveTo>
                  <a:cubicBezTo>
                    <a:pt x="0" y="1870407"/>
                    <a:pt x="3021542" y="699657"/>
                    <a:pt x="3021542"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3CAFE531-2AA4-4F39-BAFF-FE0B9EC5A275}"/>
                </a:ext>
              </a:extLst>
            </p:cNvPr>
            <p:cNvSpPr/>
            <p:nvPr/>
          </p:nvSpPr>
          <p:spPr>
            <a:xfrm>
              <a:off x="13118775" y="584200"/>
              <a:ext cx="3148497" cy="2641172"/>
            </a:xfrm>
            <a:custGeom>
              <a:avLst/>
              <a:gdLst>
                <a:gd name="connsiteX0" fmla="*/ 3148497 w 3148497"/>
                <a:gd name="connsiteY0" fmla="*/ 2641172 h 2641172"/>
                <a:gd name="connsiteX1" fmla="*/ 0 w 3148497"/>
                <a:gd name="connsiteY1" fmla="*/ 0 h 2641172"/>
              </a:gdLst>
              <a:ahLst/>
              <a:cxnLst>
                <a:cxn ang="0">
                  <a:pos x="connsiteX0" y="connsiteY0"/>
                </a:cxn>
                <a:cxn ang="0">
                  <a:pos x="connsiteX1" y="connsiteY1"/>
                </a:cxn>
              </a:cxnLst>
              <a:rect l="l" t="t" r="r" b="b"/>
              <a:pathLst>
                <a:path w="3148497" h="2641172">
                  <a:moveTo>
                    <a:pt x="3148497" y="2641172"/>
                  </a:moveTo>
                  <a:cubicBezTo>
                    <a:pt x="3148497" y="1870407"/>
                    <a:pt x="0" y="699657"/>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0EA3E1C9-C921-4503-B819-06BFB4F94C65}"/>
                </a:ext>
              </a:extLst>
            </p:cNvPr>
            <p:cNvSpPr/>
            <p:nvPr/>
          </p:nvSpPr>
          <p:spPr>
            <a:xfrm>
              <a:off x="13626597" y="584200"/>
              <a:ext cx="964862" cy="2641172"/>
            </a:xfrm>
            <a:custGeom>
              <a:avLst/>
              <a:gdLst>
                <a:gd name="connsiteX0" fmla="*/ 964862 w 964862"/>
                <a:gd name="connsiteY0" fmla="*/ 2641172 h 2641172"/>
                <a:gd name="connsiteX1" fmla="*/ 0 w 964862"/>
                <a:gd name="connsiteY1" fmla="*/ 0 h 2641172"/>
              </a:gdLst>
              <a:ahLst/>
              <a:cxnLst>
                <a:cxn ang="0">
                  <a:pos x="connsiteX0" y="connsiteY0"/>
                </a:cxn>
                <a:cxn ang="0">
                  <a:pos x="connsiteX1" y="connsiteY1"/>
                </a:cxn>
              </a:cxnLst>
              <a:rect l="l" t="t" r="r" b="b"/>
              <a:pathLst>
                <a:path w="964862" h="2641172">
                  <a:moveTo>
                    <a:pt x="964862" y="2641172"/>
                  </a:moveTo>
                  <a:cubicBezTo>
                    <a:pt x="964862" y="1870407"/>
                    <a:pt x="0" y="699657"/>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8765F7C2-04A6-4D7D-AB05-12CE9C707695}"/>
                </a:ext>
              </a:extLst>
            </p:cNvPr>
            <p:cNvSpPr/>
            <p:nvPr/>
          </p:nvSpPr>
          <p:spPr>
            <a:xfrm>
              <a:off x="16749703" y="584200"/>
              <a:ext cx="3326235" cy="2641172"/>
            </a:xfrm>
            <a:custGeom>
              <a:avLst/>
              <a:gdLst>
                <a:gd name="connsiteX0" fmla="*/ 0 w 3326235"/>
                <a:gd name="connsiteY0" fmla="*/ 2641172 h 2641172"/>
                <a:gd name="connsiteX1" fmla="*/ 3326235 w 3326235"/>
                <a:gd name="connsiteY1" fmla="*/ 0 h 2641172"/>
              </a:gdLst>
              <a:ahLst/>
              <a:cxnLst>
                <a:cxn ang="0">
                  <a:pos x="connsiteX0" y="connsiteY0"/>
                </a:cxn>
                <a:cxn ang="0">
                  <a:pos x="connsiteX1" y="connsiteY1"/>
                </a:cxn>
              </a:cxnLst>
              <a:rect l="l" t="t" r="r" b="b"/>
              <a:pathLst>
                <a:path w="3326235" h="2641172">
                  <a:moveTo>
                    <a:pt x="0" y="2641172"/>
                  </a:moveTo>
                  <a:cubicBezTo>
                    <a:pt x="0" y="1870407"/>
                    <a:pt x="3326235" y="699657"/>
                    <a:pt x="3326235"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99C583B2-7D3B-475A-ADDF-AA3E9E6D9C17}"/>
                </a:ext>
              </a:extLst>
            </p:cNvPr>
            <p:cNvSpPr/>
            <p:nvPr/>
          </p:nvSpPr>
          <p:spPr>
            <a:xfrm>
              <a:off x="15835623" y="584200"/>
              <a:ext cx="2742239" cy="2641172"/>
            </a:xfrm>
            <a:custGeom>
              <a:avLst/>
              <a:gdLst>
                <a:gd name="connsiteX0" fmla="*/ 0 w 2742239"/>
                <a:gd name="connsiteY0" fmla="*/ 2641172 h 2641172"/>
                <a:gd name="connsiteX1" fmla="*/ 2742240 w 2742239"/>
                <a:gd name="connsiteY1" fmla="*/ 0 h 2641172"/>
              </a:gdLst>
              <a:ahLst/>
              <a:cxnLst>
                <a:cxn ang="0">
                  <a:pos x="connsiteX0" y="connsiteY0"/>
                </a:cxn>
                <a:cxn ang="0">
                  <a:pos x="connsiteX1" y="connsiteY1"/>
                </a:cxn>
              </a:cxnLst>
              <a:rect l="l" t="t" r="r" b="b"/>
              <a:pathLst>
                <a:path w="2742239" h="2641172">
                  <a:moveTo>
                    <a:pt x="0" y="2641172"/>
                  </a:moveTo>
                  <a:cubicBezTo>
                    <a:pt x="0" y="1870407"/>
                    <a:pt x="2742240" y="699657"/>
                    <a:pt x="274224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07F4E582-2A90-4478-ACF2-A84581DB9187}"/>
                </a:ext>
              </a:extLst>
            </p:cNvPr>
            <p:cNvSpPr/>
            <p:nvPr/>
          </p:nvSpPr>
          <p:spPr>
            <a:xfrm>
              <a:off x="15277019" y="584200"/>
              <a:ext cx="2234417" cy="2641172"/>
            </a:xfrm>
            <a:custGeom>
              <a:avLst/>
              <a:gdLst>
                <a:gd name="connsiteX0" fmla="*/ 2234418 w 2234417"/>
                <a:gd name="connsiteY0" fmla="*/ 2641172 h 2641172"/>
                <a:gd name="connsiteX1" fmla="*/ 0 w 2234417"/>
                <a:gd name="connsiteY1" fmla="*/ 0 h 2641172"/>
              </a:gdLst>
              <a:ahLst/>
              <a:cxnLst>
                <a:cxn ang="0">
                  <a:pos x="connsiteX0" y="connsiteY0"/>
                </a:cxn>
                <a:cxn ang="0">
                  <a:pos x="connsiteX1" y="connsiteY1"/>
                </a:cxn>
              </a:cxnLst>
              <a:rect l="l" t="t" r="r" b="b"/>
              <a:pathLst>
                <a:path w="2234417" h="2641172">
                  <a:moveTo>
                    <a:pt x="2234418" y="2641172"/>
                  </a:moveTo>
                  <a:cubicBezTo>
                    <a:pt x="2234418" y="1870407"/>
                    <a:pt x="0" y="699657"/>
                    <a:pt x="0" y="0"/>
                  </a:cubicBezTo>
                </a:path>
              </a:pathLst>
            </a:custGeom>
            <a:noFill/>
            <a:ln w="6350" cap="rnd">
              <a:gradFill flip="none" rotWithShape="1">
                <a:gsLst>
                  <a:gs pos="12000">
                    <a:srgbClr val="D2D2D2"/>
                  </a:gs>
                  <a:gs pos="3000">
                    <a:srgbClr val="D2D2D2">
                      <a:alpha val="0"/>
                    </a:srgbClr>
                  </a:gs>
                  <a:gs pos="73000">
                    <a:schemeClr val="tx1">
                      <a:lumMod val="50000"/>
                    </a:schemeClr>
                  </a:gs>
                </a:gsLst>
                <a:lin ang="16200000" scaled="1"/>
                <a:tileRect/>
              </a:gradFill>
              <a:prstDash val="solid"/>
              <a:round/>
            </a:ln>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16" name="Oval 15">
            <a:extLst>
              <a:ext uri="{FF2B5EF4-FFF2-40B4-BE49-F238E27FC236}">
                <a16:creationId xmlns:a16="http://schemas.microsoft.com/office/drawing/2014/main" id="{FA4E4D00-120F-421D-AB85-D3C38B2F3220}"/>
              </a:ext>
              <a:ext uri="{C183D7F6-B498-43B3-948B-1728B52AA6E4}">
                <adec:decorative xmlns:adec="http://schemas.microsoft.com/office/drawing/2017/decorative" val="1"/>
              </a:ext>
            </a:extLst>
          </p:cNvPr>
          <p:cNvSpPr>
            <a:spLocks noChangeAspect="1"/>
          </p:cNvSpPr>
          <p:nvPr/>
        </p:nvSpPr>
        <p:spPr bwMode="auto">
          <a:xfrm>
            <a:off x="8828780" y="115584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 name="Oval 21">
            <a:extLst>
              <a:ext uri="{FF2B5EF4-FFF2-40B4-BE49-F238E27FC236}">
                <a16:creationId xmlns:a16="http://schemas.microsoft.com/office/drawing/2014/main" id="{F22BE0F8-B32F-415D-9899-D18BDFE460E9}"/>
              </a:ext>
              <a:ext uri="{C183D7F6-B498-43B3-948B-1728B52AA6E4}">
                <adec:decorative xmlns:adec="http://schemas.microsoft.com/office/drawing/2017/decorative" val="1"/>
              </a:ext>
            </a:extLst>
          </p:cNvPr>
          <p:cNvSpPr>
            <a:spLocks noChangeAspect="1"/>
          </p:cNvSpPr>
          <p:nvPr/>
        </p:nvSpPr>
        <p:spPr bwMode="auto">
          <a:xfrm>
            <a:off x="8942074" y="73874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3" name="Oval 32">
            <a:extLst>
              <a:ext uri="{FF2B5EF4-FFF2-40B4-BE49-F238E27FC236}">
                <a16:creationId xmlns:a16="http://schemas.microsoft.com/office/drawing/2014/main" id="{29AEE1CB-2E5E-4118-A8E1-3269CE436C2B}"/>
              </a:ext>
              <a:ext uri="{C183D7F6-B498-43B3-948B-1728B52AA6E4}">
                <adec:decorative xmlns:adec="http://schemas.microsoft.com/office/drawing/2017/decorative" val="1"/>
              </a:ext>
            </a:extLst>
          </p:cNvPr>
          <p:cNvSpPr>
            <a:spLocks noChangeAspect="1"/>
          </p:cNvSpPr>
          <p:nvPr/>
        </p:nvSpPr>
        <p:spPr bwMode="auto">
          <a:xfrm>
            <a:off x="7656494" y="417684"/>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4" name="Oval 33">
            <a:extLst>
              <a:ext uri="{FF2B5EF4-FFF2-40B4-BE49-F238E27FC236}">
                <a16:creationId xmlns:a16="http://schemas.microsoft.com/office/drawing/2014/main" id="{26246690-2EDC-433A-A580-1A68BC78BBE0}"/>
              </a:ext>
              <a:ext uri="{C183D7F6-B498-43B3-948B-1728B52AA6E4}">
                <adec:decorative xmlns:adec="http://schemas.microsoft.com/office/drawing/2017/decorative" val="1"/>
              </a:ext>
            </a:extLst>
          </p:cNvPr>
          <p:cNvSpPr>
            <a:spLocks noChangeAspect="1"/>
          </p:cNvSpPr>
          <p:nvPr/>
        </p:nvSpPr>
        <p:spPr bwMode="auto">
          <a:xfrm>
            <a:off x="7295869" y="1035189"/>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1" name="Oval 40">
            <a:extLst>
              <a:ext uri="{FF2B5EF4-FFF2-40B4-BE49-F238E27FC236}">
                <a16:creationId xmlns:a16="http://schemas.microsoft.com/office/drawing/2014/main" id="{06621C1C-2D8D-461C-9AFC-93207D8B29A4}"/>
              </a:ext>
              <a:ext uri="{C183D7F6-B498-43B3-948B-1728B52AA6E4}">
                <adec:decorative xmlns:adec="http://schemas.microsoft.com/office/drawing/2017/decorative" val="1"/>
              </a:ext>
            </a:extLst>
          </p:cNvPr>
          <p:cNvSpPr>
            <a:spLocks noChangeAspect="1"/>
          </p:cNvSpPr>
          <p:nvPr/>
        </p:nvSpPr>
        <p:spPr bwMode="auto">
          <a:xfrm>
            <a:off x="8057338" y="1702642"/>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4" name="Oval 123">
            <a:extLst>
              <a:ext uri="{FF2B5EF4-FFF2-40B4-BE49-F238E27FC236}">
                <a16:creationId xmlns:a16="http://schemas.microsoft.com/office/drawing/2014/main" id="{8AB3B1CF-A349-49B6-9D70-FDC39899D73D}"/>
              </a:ext>
              <a:ext uri="{C183D7F6-B498-43B3-948B-1728B52AA6E4}">
                <adec:decorative xmlns:adec="http://schemas.microsoft.com/office/drawing/2017/decorative" val="1"/>
              </a:ext>
            </a:extLst>
          </p:cNvPr>
          <p:cNvSpPr>
            <a:spLocks noChangeAspect="1"/>
          </p:cNvSpPr>
          <p:nvPr/>
        </p:nvSpPr>
        <p:spPr bwMode="auto">
          <a:xfrm>
            <a:off x="8283579" y="1164622"/>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5" name="Oval 124">
            <a:extLst>
              <a:ext uri="{FF2B5EF4-FFF2-40B4-BE49-F238E27FC236}">
                <a16:creationId xmlns:a16="http://schemas.microsoft.com/office/drawing/2014/main" id="{C473ABFA-C4E9-419F-A45F-95C346AF1256}"/>
              </a:ext>
              <a:ext uri="{C183D7F6-B498-43B3-948B-1728B52AA6E4}">
                <adec:decorative xmlns:adec="http://schemas.microsoft.com/office/drawing/2017/decorative" val="1"/>
              </a:ext>
            </a:extLst>
          </p:cNvPr>
          <p:cNvSpPr>
            <a:spLocks noChangeAspect="1"/>
          </p:cNvSpPr>
          <p:nvPr/>
        </p:nvSpPr>
        <p:spPr bwMode="auto">
          <a:xfrm>
            <a:off x="8407616" y="65196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5" name="Oval 224">
            <a:extLst>
              <a:ext uri="{FF2B5EF4-FFF2-40B4-BE49-F238E27FC236}">
                <a16:creationId xmlns:a16="http://schemas.microsoft.com/office/drawing/2014/main" id="{9220340A-B89D-4237-A9DF-A43FE3649F86}"/>
              </a:ext>
              <a:ext uri="{C183D7F6-B498-43B3-948B-1728B52AA6E4}">
                <adec:decorative xmlns:adec="http://schemas.microsoft.com/office/drawing/2017/decorative" val="1"/>
              </a:ext>
            </a:extLst>
          </p:cNvPr>
          <p:cNvSpPr>
            <a:spLocks noChangeAspect="1"/>
          </p:cNvSpPr>
          <p:nvPr/>
        </p:nvSpPr>
        <p:spPr bwMode="auto">
          <a:xfrm>
            <a:off x="7049009" y="1487443"/>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8" name="Oval 227">
            <a:extLst>
              <a:ext uri="{FF2B5EF4-FFF2-40B4-BE49-F238E27FC236}">
                <a16:creationId xmlns:a16="http://schemas.microsoft.com/office/drawing/2014/main" id="{66338E55-E227-4D90-B611-03ECE2E2DE66}"/>
              </a:ext>
              <a:ext uri="{C183D7F6-B498-43B3-948B-1728B52AA6E4}">
                <adec:decorative xmlns:adec="http://schemas.microsoft.com/office/drawing/2017/decorative" val="1"/>
              </a:ext>
            </a:extLst>
          </p:cNvPr>
          <p:cNvSpPr>
            <a:spLocks noChangeAspect="1"/>
          </p:cNvSpPr>
          <p:nvPr/>
        </p:nvSpPr>
        <p:spPr bwMode="auto">
          <a:xfrm>
            <a:off x="6817152" y="477975"/>
            <a:ext cx="53847" cy="53847"/>
          </a:xfrm>
          <a:prstGeom prst="ellipse">
            <a:avLst/>
          </a:prstGeom>
          <a:solidFill>
            <a:srgbClr val="737373"/>
          </a:solidFill>
          <a:ln>
            <a:noFill/>
            <a:headEnd type="none" w="med" len="med"/>
            <a:tailEnd type="none" w="med" len="med"/>
          </a:ln>
          <a:effectLst>
            <a:outerShdw blurRad="63500" dist="63500" dir="2700000" algn="tl" rotWithShape="0">
              <a:srgbClr val="737373">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466236"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50" name="Title 49">
            <a:extLst>
              <a:ext uri="{FF2B5EF4-FFF2-40B4-BE49-F238E27FC236}">
                <a16:creationId xmlns:a16="http://schemas.microsoft.com/office/drawing/2014/main" id="{744F317D-71DD-7C84-EB04-04638246A307}"/>
              </a:ext>
            </a:extLst>
          </p:cNvPr>
          <p:cNvSpPr>
            <a:spLocks noGrp="1"/>
          </p:cNvSpPr>
          <p:nvPr>
            <p:ph type="title"/>
          </p:nvPr>
        </p:nvSpPr>
        <p:spPr/>
        <p:txBody>
          <a:bodyPr/>
          <a:lstStyle/>
          <a:p>
            <a:r>
              <a:rPr lang="en-GB" sz="2750" dirty="0"/>
              <a:t>Today’s data realities</a:t>
            </a:r>
            <a:endParaRPr lang="en-NL" sz="2750" dirty="0"/>
          </a:p>
        </p:txBody>
      </p:sp>
      <p:sp>
        <p:nvSpPr>
          <p:cNvPr id="5" name="Text Placeholder 4">
            <a:extLst>
              <a:ext uri="{FF2B5EF4-FFF2-40B4-BE49-F238E27FC236}">
                <a16:creationId xmlns:a16="http://schemas.microsoft.com/office/drawing/2014/main" id="{B19093F7-D8B5-7E90-C873-76FA923ECA03}"/>
              </a:ext>
            </a:extLst>
          </p:cNvPr>
          <p:cNvSpPr>
            <a:spLocks noGrp="1"/>
          </p:cNvSpPr>
          <p:nvPr>
            <p:ph type="body" sz="quarter" idx="10"/>
          </p:nvPr>
        </p:nvSpPr>
        <p:spPr>
          <a:xfrm>
            <a:off x="455995" y="1922586"/>
            <a:ext cx="3933443" cy="3981090"/>
          </a:xfrm>
        </p:spPr>
        <p:txBody>
          <a:bodyPr/>
          <a:lstStyle/>
          <a:p>
            <a:pPr marL="342900" indent="-342900">
              <a:buClr>
                <a:schemeClr val="tx2"/>
              </a:buClr>
              <a:buFont typeface="Arial" panose="020B0604020202020204" pitchFamily="34" charset="0"/>
              <a:buChar char="•"/>
            </a:pPr>
            <a:r>
              <a:rPr lang="en-NL" dirty="0"/>
              <a:t>What </a:t>
            </a:r>
            <a:r>
              <a:rPr lang="en-NL" dirty="0">
                <a:solidFill>
                  <a:schemeClr val="tx2"/>
                </a:solidFill>
              </a:rPr>
              <a:t>data</a:t>
            </a:r>
            <a:r>
              <a:rPr lang="en-NL" dirty="0"/>
              <a:t> do I have?</a:t>
            </a:r>
          </a:p>
          <a:p>
            <a:pPr marL="342900" indent="-342900">
              <a:buClr>
                <a:schemeClr val="tx2"/>
              </a:buClr>
              <a:buFont typeface="Arial" panose="020B0604020202020204" pitchFamily="34" charset="0"/>
              <a:buChar char="•"/>
            </a:pPr>
            <a:endParaRPr lang="en-NL" dirty="0"/>
          </a:p>
          <a:p>
            <a:pPr marL="342900" indent="-342900">
              <a:buClr>
                <a:schemeClr val="tx2"/>
              </a:buClr>
              <a:buFont typeface="Arial" panose="020B0604020202020204" pitchFamily="34" charset="0"/>
              <a:buChar char="•"/>
            </a:pPr>
            <a:r>
              <a:rPr lang="en-NL" dirty="0"/>
              <a:t>Is it </a:t>
            </a:r>
            <a:r>
              <a:rPr lang="en-NL" dirty="0">
                <a:solidFill>
                  <a:schemeClr val="tx2"/>
                </a:solidFill>
              </a:rPr>
              <a:t>trustworthy</a:t>
            </a:r>
            <a:r>
              <a:rPr lang="en-NL" dirty="0"/>
              <a:t>?</a:t>
            </a:r>
          </a:p>
          <a:p>
            <a:pPr marL="342900" indent="-342900">
              <a:buClr>
                <a:schemeClr val="tx2"/>
              </a:buClr>
              <a:buFont typeface="Arial" panose="020B0604020202020204" pitchFamily="34" charset="0"/>
              <a:buChar char="•"/>
            </a:pPr>
            <a:endParaRPr lang="en-NL" dirty="0"/>
          </a:p>
          <a:p>
            <a:pPr marL="342900" indent="-342900">
              <a:buClr>
                <a:schemeClr val="tx2"/>
              </a:buClr>
              <a:buFont typeface="Arial" panose="020B0604020202020204" pitchFamily="34" charset="0"/>
              <a:buChar char="•"/>
            </a:pPr>
            <a:r>
              <a:rPr lang="en-NL" dirty="0">
                <a:solidFill>
                  <a:schemeClr val="tx2"/>
                </a:solidFill>
              </a:rPr>
              <a:t>Can people access the data </a:t>
            </a:r>
            <a:r>
              <a:rPr lang="en-NL" dirty="0"/>
              <a:t>needed to make the right decisions?</a:t>
            </a:r>
          </a:p>
          <a:p>
            <a:pPr marL="342900" indent="-342900">
              <a:buClr>
                <a:schemeClr val="tx2"/>
              </a:buClr>
              <a:buFont typeface="Arial" panose="020B0604020202020204" pitchFamily="34" charset="0"/>
              <a:buChar char="•"/>
            </a:pPr>
            <a:endParaRPr lang="en-NL" dirty="0"/>
          </a:p>
          <a:p>
            <a:pPr marL="342900" indent="-342900">
              <a:buClr>
                <a:schemeClr val="tx2"/>
              </a:buClr>
              <a:buFont typeface="Arial" panose="020B0604020202020204" pitchFamily="34" charset="0"/>
              <a:buChar char="•"/>
            </a:pPr>
            <a:r>
              <a:rPr lang="en-NL" dirty="0"/>
              <a:t>How can I </a:t>
            </a:r>
            <a:r>
              <a:rPr lang="en-NL" dirty="0">
                <a:solidFill>
                  <a:schemeClr val="tx2"/>
                </a:solidFill>
              </a:rPr>
              <a:t>enable faster </a:t>
            </a:r>
            <a:br>
              <a:rPr lang="en-NL" dirty="0">
                <a:solidFill>
                  <a:schemeClr val="tx2"/>
                </a:solidFill>
              </a:rPr>
            </a:br>
            <a:r>
              <a:rPr lang="en-NL" dirty="0">
                <a:solidFill>
                  <a:schemeClr val="tx2"/>
                </a:solidFill>
              </a:rPr>
              <a:t>business insights</a:t>
            </a:r>
            <a:r>
              <a:rPr lang="en-NL" dirty="0"/>
              <a:t>?</a:t>
            </a:r>
          </a:p>
          <a:p>
            <a:pPr marL="342900" indent="-342900">
              <a:buClr>
                <a:schemeClr val="tx2"/>
              </a:buClr>
              <a:buFont typeface="Arial" panose="020B0604020202020204" pitchFamily="34" charset="0"/>
              <a:buChar char="•"/>
            </a:pPr>
            <a:endParaRPr lang="en-NL" dirty="0"/>
          </a:p>
          <a:p>
            <a:pPr marL="342900" indent="-342900">
              <a:buClr>
                <a:schemeClr val="tx2"/>
              </a:buClr>
              <a:buFont typeface="Arial" panose="020B0604020202020204" pitchFamily="34" charset="0"/>
              <a:buChar char="•"/>
            </a:pPr>
            <a:r>
              <a:rPr lang="en-NL" dirty="0"/>
              <a:t>What’s my </a:t>
            </a:r>
            <a:r>
              <a:rPr lang="en-NL" dirty="0">
                <a:solidFill>
                  <a:schemeClr val="tx2"/>
                </a:solidFill>
              </a:rPr>
              <a:t>compliance exposure</a:t>
            </a:r>
            <a:r>
              <a:rPr lang="en-NL" dirty="0"/>
              <a:t>?</a:t>
            </a:r>
          </a:p>
        </p:txBody>
      </p:sp>
    </p:spTree>
    <p:extLst>
      <p:ext uri="{BB962C8B-B14F-4D97-AF65-F5344CB8AC3E}">
        <p14:creationId xmlns:p14="http://schemas.microsoft.com/office/powerpoint/2010/main" val="142210459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1000"/>
                                        <p:tgtEl>
                                          <p:spTgt spid="45"/>
                                        </p:tgtEl>
                                      </p:cBhvr>
                                    </p:animEffect>
                                  </p:childTnLst>
                                </p:cTn>
                              </p:par>
                              <p:par>
                                <p:cTn id="8" presetID="22" presetClass="entr" presetSubtype="4" fill="hold" nodeType="withEffect">
                                  <p:stCondLst>
                                    <p:cond delay="100"/>
                                  </p:stCondLst>
                                  <p:childTnLst>
                                    <p:set>
                                      <p:cBhvr>
                                        <p:cTn id="9" dur="1" fill="hold">
                                          <p:stCondLst>
                                            <p:cond delay="0"/>
                                          </p:stCondLst>
                                        </p:cTn>
                                        <p:tgtEl>
                                          <p:spTgt spid="49"/>
                                        </p:tgtEl>
                                        <p:attrNameLst>
                                          <p:attrName>style.visibility</p:attrName>
                                        </p:attrNameLst>
                                      </p:cBhvr>
                                      <p:to>
                                        <p:strVal val="visible"/>
                                      </p:to>
                                    </p:set>
                                    <p:animEffect transition="in" filter="wipe(down)">
                                      <p:cBhvr>
                                        <p:cTn id="10" dur="1000"/>
                                        <p:tgtEl>
                                          <p:spTgt spid="49"/>
                                        </p:tgtEl>
                                      </p:cBhvr>
                                    </p:animEffect>
                                  </p:childTnLst>
                                </p:cTn>
                              </p:par>
                              <p:par>
                                <p:cTn id="11" presetID="22" presetClass="entr" presetSubtype="4" fill="hold" nodeType="withEffect">
                                  <p:stCondLst>
                                    <p:cond delay="200"/>
                                  </p:stCondLst>
                                  <p:childTnLst>
                                    <p:set>
                                      <p:cBhvr>
                                        <p:cTn id="12" dur="1" fill="hold">
                                          <p:stCondLst>
                                            <p:cond delay="0"/>
                                          </p:stCondLst>
                                        </p:cTn>
                                        <p:tgtEl>
                                          <p:spTgt spid="48"/>
                                        </p:tgtEl>
                                        <p:attrNameLst>
                                          <p:attrName>style.visibility</p:attrName>
                                        </p:attrNameLst>
                                      </p:cBhvr>
                                      <p:to>
                                        <p:strVal val="visible"/>
                                      </p:to>
                                    </p:set>
                                    <p:animEffect transition="in" filter="wipe(down)">
                                      <p:cBhvr>
                                        <p:cTn id="13" dur="1000"/>
                                        <p:tgtEl>
                                          <p:spTgt spid="48"/>
                                        </p:tgtEl>
                                      </p:cBhvr>
                                    </p:animEffect>
                                  </p:childTnLst>
                                </p:cTn>
                              </p:par>
                              <p:par>
                                <p:cTn id="14" presetID="22" presetClass="entr" presetSubtype="4" fill="hold"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10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500"/>
                                        <p:tgtEl>
                                          <p:spTgt spid="120"/>
                                        </p:tgtEl>
                                      </p:cBhvr>
                                    </p:animEffect>
                                  </p:childTnLst>
                                </p:cTn>
                              </p:par>
                              <p:par>
                                <p:cTn id="20" presetID="42" presetClass="path" presetSubtype="0" decel="100000" fill="hold" grpId="1" nodeType="withEffect">
                                  <p:stCondLst>
                                    <p:cond delay="0"/>
                                  </p:stCondLst>
                                  <p:childTnLst>
                                    <p:animMotion origin="layout" path="M -3.54167E-6 -7.40741E-7 L -3.54167E-6 0.03542 " pathEditMode="relative" rAng="0" ptsTypes="AA">
                                      <p:cBhvr>
                                        <p:cTn id="21" dur="700" spd="-100000" fill="hold"/>
                                        <p:tgtEl>
                                          <p:spTgt spid="120"/>
                                        </p:tgtEl>
                                        <p:attrNameLst>
                                          <p:attrName>ppt_x</p:attrName>
                                          <p:attrName>ppt_y</p:attrName>
                                        </p:attrNameLst>
                                      </p:cBhvr>
                                      <p:rCtr x="0" y="1759"/>
                                    </p:animMotion>
                                  </p:childTnLst>
                                </p:cTn>
                              </p:par>
                              <p:par>
                                <p:cTn id="22" presetID="10" presetClass="entr" presetSubtype="0" fill="hold" grpId="0" nodeType="withEffect">
                                  <p:stCondLst>
                                    <p:cond delay="0"/>
                                  </p:stCondLst>
                                  <p:childTnLst>
                                    <p:set>
                                      <p:cBhvr>
                                        <p:cTn id="23" dur="1" fill="hold">
                                          <p:stCondLst>
                                            <p:cond delay="0"/>
                                          </p:stCondLst>
                                        </p:cTn>
                                        <p:tgtEl>
                                          <p:spTgt spid="130"/>
                                        </p:tgtEl>
                                        <p:attrNameLst>
                                          <p:attrName>style.visibility</p:attrName>
                                        </p:attrNameLst>
                                      </p:cBhvr>
                                      <p:to>
                                        <p:strVal val="visible"/>
                                      </p:to>
                                    </p:set>
                                    <p:animEffect transition="in" filter="fade">
                                      <p:cBhvr>
                                        <p:cTn id="24" dur="500"/>
                                        <p:tgtEl>
                                          <p:spTgt spid="130"/>
                                        </p:tgtEl>
                                      </p:cBhvr>
                                    </p:animEffect>
                                  </p:childTnLst>
                                </p:cTn>
                              </p:par>
                              <p:par>
                                <p:cTn id="25" presetID="42" presetClass="path" presetSubtype="0" decel="100000" fill="hold" grpId="1" nodeType="withEffect">
                                  <p:stCondLst>
                                    <p:cond delay="0"/>
                                  </p:stCondLst>
                                  <p:childTnLst>
                                    <p:animMotion origin="layout" path="M -3.54167E-6 3.33333E-6 L -3.54167E-6 0.03541 " pathEditMode="relative" rAng="0" ptsTypes="AA">
                                      <p:cBhvr>
                                        <p:cTn id="26" dur="700" spd="-100000" fill="hold"/>
                                        <p:tgtEl>
                                          <p:spTgt spid="130"/>
                                        </p:tgtEl>
                                        <p:attrNameLst>
                                          <p:attrName>ppt_x</p:attrName>
                                          <p:attrName>ppt_y</p:attrName>
                                        </p:attrNameLst>
                                      </p:cBhvr>
                                      <p:rCtr x="0" y="1759"/>
                                    </p:animMotion>
                                  </p:childTnLst>
                                </p:cTn>
                              </p:par>
                              <p:par>
                                <p:cTn id="27" presetID="10" presetClass="entr" presetSubtype="0" fill="hold" grpId="0" nodeType="withEffect">
                                  <p:stCondLst>
                                    <p:cond delay="100"/>
                                  </p:stCondLst>
                                  <p:childTnLst>
                                    <p:set>
                                      <p:cBhvr>
                                        <p:cTn id="28" dur="1" fill="hold">
                                          <p:stCondLst>
                                            <p:cond delay="0"/>
                                          </p:stCondLst>
                                        </p:cTn>
                                        <p:tgtEl>
                                          <p:spTgt spid="121"/>
                                        </p:tgtEl>
                                        <p:attrNameLst>
                                          <p:attrName>style.visibility</p:attrName>
                                        </p:attrNameLst>
                                      </p:cBhvr>
                                      <p:to>
                                        <p:strVal val="visible"/>
                                      </p:to>
                                    </p:set>
                                    <p:animEffect transition="in" filter="fade">
                                      <p:cBhvr>
                                        <p:cTn id="29" dur="500"/>
                                        <p:tgtEl>
                                          <p:spTgt spid="121"/>
                                        </p:tgtEl>
                                      </p:cBhvr>
                                    </p:animEffect>
                                  </p:childTnLst>
                                </p:cTn>
                              </p:par>
                              <p:par>
                                <p:cTn id="30" presetID="42" presetClass="path" presetSubtype="0" decel="100000" fill="hold" grpId="1" nodeType="withEffect">
                                  <p:stCondLst>
                                    <p:cond delay="100"/>
                                  </p:stCondLst>
                                  <p:childTnLst>
                                    <p:animMotion origin="layout" path="M -2.70833E-6 1.48148E-6 L -2.70833E-6 0.03542 " pathEditMode="relative" rAng="0" ptsTypes="AA">
                                      <p:cBhvr>
                                        <p:cTn id="31" dur="700" spd="-100000" fill="hold"/>
                                        <p:tgtEl>
                                          <p:spTgt spid="121"/>
                                        </p:tgtEl>
                                        <p:attrNameLst>
                                          <p:attrName>ppt_x</p:attrName>
                                          <p:attrName>ppt_y</p:attrName>
                                        </p:attrNameLst>
                                      </p:cBhvr>
                                      <p:rCtr x="0" y="1759"/>
                                    </p:animMotion>
                                  </p:childTnLst>
                                </p:cTn>
                              </p:par>
                              <p:par>
                                <p:cTn id="32" presetID="10" presetClass="entr" presetSubtype="0" fill="hold" grpId="0" nodeType="withEffect">
                                  <p:stCondLst>
                                    <p:cond delay="100"/>
                                  </p:stCondLst>
                                  <p:childTnLst>
                                    <p:set>
                                      <p:cBhvr>
                                        <p:cTn id="33" dur="1" fill="hold">
                                          <p:stCondLst>
                                            <p:cond delay="0"/>
                                          </p:stCondLst>
                                        </p:cTn>
                                        <p:tgtEl>
                                          <p:spTgt spid="131"/>
                                        </p:tgtEl>
                                        <p:attrNameLst>
                                          <p:attrName>style.visibility</p:attrName>
                                        </p:attrNameLst>
                                      </p:cBhvr>
                                      <p:to>
                                        <p:strVal val="visible"/>
                                      </p:to>
                                    </p:set>
                                    <p:animEffect transition="in" filter="fade">
                                      <p:cBhvr>
                                        <p:cTn id="34" dur="500"/>
                                        <p:tgtEl>
                                          <p:spTgt spid="131"/>
                                        </p:tgtEl>
                                      </p:cBhvr>
                                    </p:animEffect>
                                  </p:childTnLst>
                                </p:cTn>
                              </p:par>
                              <p:par>
                                <p:cTn id="35" presetID="42" presetClass="path" presetSubtype="0" decel="100000" fill="hold" grpId="1" nodeType="withEffect">
                                  <p:stCondLst>
                                    <p:cond delay="100"/>
                                  </p:stCondLst>
                                  <p:childTnLst>
                                    <p:animMotion origin="layout" path="M -2.70833E-6 -4.44444E-6 L -2.70833E-6 0.03542 " pathEditMode="relative" rAng="0" ptsTypes="AA">
                                      <p:cBhvr>
                                        <p:cTn id="36" dur="700" spd="-100000" fill="hold"/>
                                        <p:tgtEl>
                                          <p:spTgt spid="131"/>
                                        </p:tgtEl>
                                        <p:attrNameLst>
                                          <p:attrName>ppt_x</p:attrName>
                                          <p:attrName>ppt_y</p:attrName>
                                        </p:attrNameLst>
                                      </p:cBhvr>
                                      <p:rCtr x="0" y="1759"/>
                                    </p:animMotion>
                                  </p:childTnLst>
                                </p:cTn>
                              </p:par>
                              <p:par>
                                <p:cTn id="37" presetID="10" presetClass="entr" presetSubtype="0" fill="hold" grpId="0" nodeType="withEffect">
                                  <p:stCondLst>
                                    <p:cond delay="20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500"/>
                                        <p:tgtEl>
                                          <p:spTgt spid="123"/>
                                        </p:tgtEl>
                                      </p:cBhvr>
                                    </p:animEffect>
                                  </p:childTnLst>
                                </p:cTn>
                              </p:par>
                              <p:par>
                                <p:cTn id="40" presetID="42" presetClass="path" presetSubtype="0" decel="100000" fill="hold" grpId="1" nodeType="withEffect">
                                  <p:stCondLst>
                                    <p:cond delay="200"/>
                                  </p:stCondLst>
                                  <p:childTnLst>
                                    <p:animMotion origin="layout" path="M 1.25E-6 -2.96296E-6 L 1.25E-6 0.03542 " pathEditMode="relative" rAng="0" ptsTypes="AA">
                                      <p:cBhvr>
                                        <p:cTn id="41" dur="700" spd="-100000" fill="hold"/>
                                        <p:tgtEl>
                                          <p:spTgt spid="123"/>
                                        </p:tgtEl>
                                        <p:attrNameLst>
                                          <p:attrName>ppt_x</p:attrName>
                                          <p:attrName>ppt_y</p:attrName>
                                        </p:attrNameLst>
                                      </p:cBhvr>
                                      <p:rCtr x="0" y="1759"/>
                                    </p:animMotion>
                                  </p:childTnLst>
                                </p:cTn>
                              </p:par>
                              <p:par>
                                <p:cTn id="42" presetID="10" presetClass="entr" presetSubtype="0" fill="hold" grpId="0" nodeType="withEffect">
                                  <p:stCondLst>
                                    <p:cond delay="200"/>
                                  </p:stCondLst>
                                  <p:childTnLst>
                                    <p:set>
                                      <p:cBhvr>
                                        <p:cTn id="43" dur="1" fill="hold">
                                          <p:stCondLst>
                                            <p:cond delay="0"/>
                                          </p:stCondLst>
                                        </p:cTn>
                                        <p:tgtEl>
                                          <p:spTgt spid="132"/>
                                        </p:tgtEl>
                                        <p:attrNameLst>
                                          <p:attrName>style.visibility</p:attrName>
                                        </p:attrNameLst>
                                      </p:cBhvr>
                                      <p:to>
                                        <p:strVal val="visible"/>
                                      </p:to>
                                    </p:set>
                                    <p:animEffect transition="in" filter="fade">
                                      <p:cBhvr>
                                        <p:cTn id="44" dur="500"/>
                                        <p:tgtEl>
                                          <p:spTgt spid="132"/>
                                        </p:tgtEl>
                                      </p:cBhvr>
                                    </p:animEffect>
                                  </p:childTnLst>
                                </p:cTn>
                              </p:par>
                              <p:par>
                                <p:cTn id="45" presetID="42" presetClass="path" presetSubtype="0" decel="100000" fill="hold" grpId="1" nodeType="withEffect">
                                  <p:stCondLst>
                                    <p:cond delay="200"/>
                                  </p:stCondLst>
                                  <p:childTnLst>
                                    <p:animMotion origin="layout" path="M 1.25E-6 -3.7037E-7 L 1.25E-6 0.03542 " pathEditMode="relative" rAng="0" ptsTypes="AA">
                                      <p:cBhvr>
                                        <p:cTn id="46" dur="700" spd="-100000" fill="hold"/>
                                        <p:tgtEl>
                                          <p:spTgt spid="132"/>
                                        </p:tgtEl>
                                        <p:attrNameLst>
                                          <p:attrName>ppt_x</p:attrName>
                                          <p:attrName>ppt_y</p:attrName>
                                        </p:attrNameLst>
                                      </p:cBhvr>
                                      <p:rCtr x="0" y="1759"/>
                                    </p:animMotion>
                                  </p:childTnLst>
                                </p:cTn>
                              </p:par>
                              <p:par>
                                <p:cTn id="47" presetID="22" presetClass="entr" presetSubtype="4" fill="hold" nodeType="withEffect">
                                  <p:stCondLst>
                                    <p:cond delay="0"/>
                                  </p:stCondLst>
                                  <p:childTnLst>
                                    <p:set>
                                      <p:cBhvr>
                                        <p:cTn id="48" dur="1" fill="hold">
                                          <p:stCondLst>
                                            <p:cond delay="0"/>
                                          </p:stCondLst>
                                        </p:cTn>
                                        <p:tgtEl>
                                          <p:spTgt spid="164"/>
                                        </p:tgtEl>
                                        <p:attrNameLst>
                                          <p:attrName>style.visibility</p:attrName>
                                        </p:attrNameLst>
                                      </p:cBhvr>
                                      <p:to>
                                        <p:strVal val="visible"/>
                                      </p:to>
                                    </p:set>
                                    <p:animEffect transition="in" filter="wipe(down)">
                                      <p:cBhvr>
                                        <p:cTn id="49" dur="1000"/>
                                        <p:tgtEl>
                                          <p:spTgt spid="164"/>
                                        </p:tgtEl>
                                      </p:cBhvr>
                                    </p:animEffect>
                                  </p:childTnLst>
                                </p:cTn>
                              </p:par>
                              <p:par>
                                <p:cTn id="50" presetID="22" presetClass="entr" presetSubtype="4" fill="hold" nodeType="withEffect">
                                  <p:stCondLst>
                                    <p:cond delay="100"/>
                                  </p:stCondLst>
                                  <p:childTnLst>
                                    <p:set>
                                      <p:cBhvr>
                                        <p:cTn id="51" dur="1" fill="hold">
                                          <p:stCondLst>
                                            <p:cond delay="0"/>
                                          </p:stCondLst>
                                        </p:cTn>
                                        <p:tgtEl>
                                          <p:spTgt spid="160"/>
                                        </p:tgtEl>
                                        <p:attrNameLst>
                                          <p:attrName>style.visibility</p:attrName>
                                        </p:attrNameLst>
                                      </p:cBhvr>
                                      <p:to>
                                        <p:strVal val="visible"/>
                                      </p:to>
                                    </p:set>
                                    <p:animEffect transition="in" filter="wipe(down)">
                                      <p:cBhvr>
                                        <p:cTn id="52" dur="1000"/>
                                        <p:tgtEl>
                                          <p:spTgt spid="160"/>
                                        </p:tgtEl>
                                      </p:cBhvr>
                                    </p:animEffect>
                                  </p:childTnLst>
                                </p:cTn>
                              </p:par>
                              <p:par>
                                <p:cTn id="53" presetID="22" presetClass="entr" presetSubtype="4" fill="hold" nodeType="withEffect">
                                  <p:stCondLst>
                                    <p:cond delay="200"/>
                                  </p:stCondLst>
                                  <p:childTnLst>
                                    <p:set>
                                      <p:cBhvr>
                                        <p:cTn id="54" dur="1" fill="hold">
                                          <p:stCondLst>
                                            <p:cond delay="0"/>
                                          </p:stCondLst>
                                        </p:cTn>
                                        <p:tgtEl>
                                          <p:spTgt spid="231"/>
                                        </p:tgtEl>
                                        <p:attrNameLst>
                                          <p:attrName>style.visibility</p:attrName>
                                        </p:attrNameLst>
                                      </p:cBhvr>
                                      <p:to>
                                        <p:strVal val="visible"/>
                                      </p:to>
                                    </p:set>
                                    <p:animEffect transition="in" filter="wipe(down)">
                                      <p:cBhvr>
                                        <p:cTn id="55" dur="1000"/>
                                        <p:tgtEl>
                                          <p:spTgt spid="231"/>
                                        </p:tgtEl>
                                      </p:cBhvr>
                                    </p:animEffect>
                                  </p:childTnLst>
                                </p:cTn>
                              </p:par>
                              <p:par>
                                <p:cTn id="56" presetID="22" presetClass="entr" presetSubtype="4" fill="hold" nodeType="withEffect">
                                  <p:stCondLst>
                                    <p:cond delay="300"/>
                                  </p:stCondLst>
                                  <p:childTnLst>
                                    <p:set>
                                      <p:cBhvr>
                                        <p:cTn id="57" dur="1" fill="hold">
                                          <p:stCondLst>
                                            <p:cond delay="0"/>
                                          </p:stCondLst>
                                        </p:cTn>
                                        <p:tgtEl>
                                          <p:spTgt spid="157"/>
                                        </p:tgtEl>
                                        <p:attrNameLst>
                                          <p:attrName>style.visibility</p:attrName>
                                        </p:attrNameLst>
                                      </p:cBhvr>
                                      <p:to>
                                        <p:strVal val="visible"/>
                                      </p:to>
                                    </p:set>
                                    <p:animEffect transition="in" filter="wipe(down)">
                                      <p:cBhvr>
                                        <p:cTn id="58" dur="1000"/>
                                        <p:tgtEl>
                                          <p:spTgt spid="157"/>
                                        </p:tgtEl>
                                      </p:cBhvr>
                                    </p:animEffect>
                                  </p:childTnLst>
                                </p:cTn>
                              </p:par>
                              <p:par>
                                <p:cTn id="59" presetID="1" presetClass="entr" presetSubtype="0" fill="hold" grpId="0" nodeType="withEffect">
                                  <p:stCondLst>
                                    <p:cond delay="750"/>
                                  </p:stCondLst>
                                  <p:childTnLst>
                                    <p:set>
                                      <p:cBhvr>
                                        <p:cTn id="60" dur="1" fill="hold">
                                          <p:stCondLst>
                                            <p:cond delay="0"/>
                                          </p:stCondLst>
                                        </p:cTn>
                                        <p:tgtEl>
                                          <p:spTgt spid="38"/>
                                        </p:tgtEl>
                                        <p:attrNameLst>
                                          <p:attrName>style.visibility</p:attrName>
                                        </p:attrNameLst>
                                      </p:cBhvr>
                                      <p:to>
                                        <p:strVal val="visible"/>
                                      </p:to>
                                    </p:set>
                                  </p:childTnLst>
                                </p:cTn>
                              </p:par>
                              <p:par>
                                <p:cTn id="61" presetID="37" presetClass="path" presetSubtype="0" repeatCount="indefinite" fill="hold" grpId="1" nodeType="withEffect">
                                  <p:stCondLst>
                                    <p:cond delay="750"/>
                                  </p:stCondLst>
                                  <p:childTnLst>
                                    <p:animMotion origin="layout" path="M -0.0138 0.04305 C -0.0138 -0.01181 0.10026 -0.12199 0.1 -0.1706 " pathEditMode="relative" rAng="0" ptsTypes="AA">
                                      <p:cBhvr>
                                        <p:cTn id="62" dur="1500" fill="hold"/>
                                        <p:tgtEl>
                                          <p:spTgt spid="38"/>
                                        </p:tgtEl>
                                        <p:attrNameLst>
                                          <p:attrName>ppt_x</p:attrName>
                                          <p:attrName>ppt_y</p:attrName>
                                        </p:attrNameLst>
                                      </p:cBhvr>
                                      <p:rCtr x="5690" y="-10694"/>
                                    </p:animMotion>
                                  </p:childTnLst>
                                </p:cTn>
                              </p:par>
                              <p:par>
                                <p:cTn id="63" presetID="1" presetClass="entr" presetSubtype="0" fill="hold" grpId="0" nodeType="withEffect">
                                  <p:stCondLst>
                                    <p:cond delay="800"/>
                                  </p:stCondLst>
                                  <p:childTnLst>
                                    <p:set>
                                      <p:cBhvr>
                                        <p:cTn id="64" dur="1" fill="hold">
                                          <p:stCondLst>
                                            <p:cond delay="0"/>
                                          </p:stCondLst>
                                        </p:cTn>
                                        <p:tgtEl>
                                          <p:spTgt spid="40"/>
                                        </p:tgtEl>
                                        <p:attrNameLst>
                                          <p:attrName>style.visibility</p:attrName>
                                        </p:attrNameLst>
                                      </p:cBhvr>
                                      <p:to>
                                        <p:strVal val="visible"/>
                                      </p:to>
                                    </p:set>
                                  </p:childTnLst>
                                </p:cTn>
                              </p:par>
                              <p:par>
                                <p:cTn id="65" presetID="37" presetClass="path" presetSubtype="0" repeatCount="indefinite" fill="hold" grpId="1" nodeType="withEffect">
                                  <p:stCondLst>
                                    <p:cond delay="800"/>
                                  </p:stCondLst>
                                  <p:childTnLst>
                                    <p:animMotion origin="layout" path="M -0.04206 0.12222 C -0.04206 0.02245 0.11823 -0.15694 0.11888 -0.28264 " pathEditMode="relative" rAng="0" ptsTypes="AA">
                                      <p:cBhvr>
                                        <p:cTn id="66" dur="3000" fill="hold"/>
                                        <p:tgtEl>
                                          <p:spTgt spid="40"/>
                                        </p:tgtEl>
                                        <p:attrNameLst>
                                          <p:attrName>ppt_x</p:attrName>
                                          <p:attrName>ppt_y</p:attrName>
                                        </p:attrNameLst>
                                      </p:cBhvr>
                                      <p:rCtr x="8047" y="-20255"/>
                                    </p:animMotion>
                                  </p:childTnLst>
                                </p:cTn>
                              </p:par>
                              <p:par>
                                <p:cTn id="67" presetID="1" presetClass="entr" presetSubtype="0" fill="hold" grpId="0" nodeType="withEffect">
                                  <p:stCondLst>
                                    <p:cond delay="850"/>
                                  </p:stCondLst>
                                  <p:childTnLst>
                                    <p:set>
                                      <p:cBhvr>
                                        <p:cTn id="68" dur="1" fill="hold">
                                          <p:stCondLst>
                                            <p:cond delay="0"/>
                                          </p:stCondLst>
                                        </p:cTn>
                                        <p:tgtEl>
                                          <p:spTgt spid="115"/>
                                        </p:tgtEl>
                                        <p:attrNameLst>
                                          <p:attrName>style.visibility</p:attrName>
                                        </p:attrNameLst>
                                      </p:cBhvr>
                                      <p:to>
                                        <p:strVal val="visible"/>
                                      </p:to>
                                    </p:set>
                                  </p:childTnLst>
                                </p:cTn>
                              </p:par>
                              <p:par>
                                <p:cTn id="69" presetID="37" presetClass="path" presetSubtype="0" repeatCount="indefinite" fill="hold" grpId="1" nodeType="withEffect">
                                  <p:stCondLst>
                                    <p:cond delay="850"/>
                                  </p:stCondLst>
                                  <p:childTnLst>
                                    <p:animMotion origin="layout" path="M 0.01263 0.1162 C 0.01341 0.05902 -0.01042 -0.04422 -0.01042 -0.10278 " pathEditMode="relative" rAng="0" ptsTypes="AA">
                                      <p:cBhvr>
                                        <p:cTn id="70" dur="1500" fill="hold"/>
                                        <p:tgtEl>
                                          <p:spTgt spid="115"/>
                                        </p:tgtEl>
                                        <p:attrNameLst>
                                          <p:attrName>ppt_x</p:attrName>
                                          <p:attrName>ppt_y</p:attrName>
                                        </p:attrNameLst>
                                      </p:cBhvr>
                                      <p:rCtr x="-1159" y="-10949"/>
                                    </p:animMotion>
                                  </p:childTnLst>
                                </p:cTn>
                              </p:par>
                              <p:par>
                                <p:cTn id="71" presetID="1" presetClass="entr" presetSubtype="0" fill="hold" grpId="0" nodeType="withEffect">
                                  <p:stCondLst>
                                    <p:cond delay="1350"/>
                                  </p:stCondLst>
                                  <p:childTnLst>
                                    <p:set>
                                      <p:cBhvr>
                                        <p:cTn id="72" dur="1" fill="hold">
                                          <p:stCondLst>
                                            <p:cond delay="0"/>
                                          </p:stCondLst>
                                        </p:cTn>
                                        <p:tgtEl>
                                          <p:spTgt spid="26"/>
                                        </p:tgtEl>
                                        <p:attrNameLst>
                                          <p:attrName>style.visibility</p:attrName>
                                        </p:attrNameLst>
                                      </p:cBhvr>
                                      <p:to>
                                        <p:strVal val="visible"/>
                                      </p:to>
                                    </p:set>
                                  </p:childTnLst>
                                </p:cTn>
                              </p:par>
                              <p:par>
                                <p:cTn id="73" presetID="37" presetClass="path" presetSubtype="0" repeatCount="indefinite" fill="hold" grpId="1" nodeType="withEffect">
                                  <p:stCondLst>
                                    <p:cond delay="1350"/>
                                  </p:stCondLst>
                                  <p:childTnLst>
                                    <p:animMotion origin="layout" path="M 0.00065 0.01459 C 0.00143 -0.04259 -0.0224 -0.1456 -0.0224 -0.20416 " pathEditMode="relative" rAng="0" ptsTypes="AA">
                                      <p:cBhvr>
                                        <p:cTn id="74" dur="1500" fill="hold"/>
                                        <p:tgtEl>
                                          <p:spTgt spid="26"/>
                                        </p:tgtEl>
                                        <p:attrNameLst>
                                          <p:attrName>ppt_x</p:attrName>
                                          <p:attrName>ppt_y</p:attrName>
                                        </p:attrNameLst>
                                      </p:cBhvr>
                                      <p:rCtr x="-1159" y="-10949"/>
                                    </p:animMotion>
                                  </p:childTnLst>
                                </p:cTn>
                              </p:par>
                              <p:par>
                                <p:cTn id="75" presetID="1" presetClass="entr" presetSubtype="0" fill="hold" grpId="0" nodeType="withEffect">
                                  <p:stCondLst>
                                    <p:cond delay="950"/>
                                  </p:stCondLst>
                                  <p:childTnLst>
                                    <p:set>
                                      <p:cBhvr>
                                        <p:cTn id="76" dur="1" fill="hold">
                                          <p:stCondLst>
                                            <p:cond delay="0"/>
                                          </p:stCondLst>
                                        </p:cTn>
                                        <p:tgtEl>
                                          <p:spTgt spid="117"/>
                                        </p:tgtEl>
                                        <p:attrNameLst>
                                          <p:attrName>style.visibility</p:attrName>
                                        </p:attrNameLst>
                                      </p:cBhvr>
                                      <p:to>
                                        <p:strVal val="visible"/>
                                      </p:to>
                                    </p:set>
                                  </p:childTnLst>
                                </p:cTn>
                              </p:par>
                              <p:par>
                                <p:cTn id="77" presetID="37" presetClass="path" presetSubtype="0" repeatCount="indefinite" fill="hold" grpId="1" nodeType="withEffect">
                                  <p:stCondLst>
                                    <p:cond delay="950"/>
                                  </p:stCondLst>
                                  <p:childTnLst>
                                    <p:animMotion origin="layout" path="M -0.09388 0.16319 C -0.09297 0.10787 0.01758 0.00463 0.01888 -0.04977 " pathEditMode="relative" rAng="0" ptsTypes="AA">
                                      <p:cBhvr>
                                        <p:cTn id="78" dur="1500" fill="hold"/>
                                        <p:tgtEl>
                                          <p:spTgt spid="117"/>
                                        </p:tgtEl>
                                        <p:attrNameLst>
                                          <p:attrName>ppt_x</p:attrName>
                                          <p:attrName>ppt_y</p:attrName>
                                        </p:attrNameLst>
                                      </p:cBhvr>
                                      <p:rCtr x="5638" y="-10648"/>
                                    </p:animMotion>
                                  </p:childTnLst>
                                </p:cTn>
                              </p:par>
                              <p:par>
                                <p:cTn id="79" presetID="1" presetClass="entr" presetSubtype="0" fill="hold" grpId="0" nodeType="withEffect">
                                  <p:stCondLst>
                                    <p:cond delay="1000"/>
                                  </p:stCondLst>
                                  <p:childTnLst>
                                    <p:set>
                                      <p:cBhvr>
                                        <p:cTn id="80" dur="1" fill="hold">
                                          <p:stCondLst>
                                            <p:cond delay="0"/>
                                          </p:stCondLst>
                                        </p:cTn>
                                        <p:tgtEl>
                                          <p:spTgt spid="116"/>
                                        </p:tgtEl>
                                        <p:attrNameLst>
                                          <p:attrName>style.visibility</p:attrName>
                                        </p:attrNameLst>
                                      </p:cBhvr>
                                      <p:to>
                                        <p:strVal val="visible"/>
                                      </p:to>
                                    </p:set>
                                  </p:childTnLst>
                                </p:cTn>
                              </p:par>
                              <p:par>
                                <p:cTn id="81" presetID="37" presetClass="path" presetSubtype="0" repeatCount="indefinite" fill="hold" grpId="1" nodeType="withEffect">
                                  <p:stCondLst>
                                    <p:cond delay="1000"/>
                                  </p:stCondLst>
                                  <p:childTnLst>
                                    <p:animMotion origin="layout" path="M 0.17005 0.19676 C 0.16953 0.14074 -0.00664 0.03171 -0.00534 -0.01968 " pathEditMode="relative" rAng="0" ptsTypes="AA">
                                      <p:cBhvr>
                                        <p:cTn id="82" dur="2000" fill="hold"/>
                                        <p:tgtEl>
                                          <p:spTgt spid="116"/>
                                        </p:tgtEl>
                                        <p:attrNameLst>
                                          <p:attrName>ppt_x</p:attrName>
                                          <p:attrName>ppt_y</p:attrName>
                                        </p:attrNameLst>
                                      </p:cBhvr>
                                      <p:rCtr x="-8776" y="-10833"/>
                                    </p:animMotion>
                                  </p:childTnLst>
                                </p:cTn>
                              </p:par>
                              <p:par>
                                <p:cTn id="83" presetID="1" presetClass="entr" presetSubtype="0" fill="hold" grpId="0" nodeType="withEffect">
                                  <p:stCondLst>
                                    <p:cond delay="1500"/>
                                  </p:stCondLst>
                                  <p:childTnLst>
                                    <p:set>
                                      <p:cBhvr>
                                        <p:cTn id="84" dur="1" fill="hold">
                                          <p:stCondLst>
                                            <p:cond delay="0"/>
                                          </p:stCondLst>
                                        </p:cTn>
                                        <p:tgtEl>
                                          <p:spTgt spid="24"/>
                                        </p:tgtEl>
                                        <p:attrNameLst>
                                          <p:attrName>style.visibility</p:attrName>
                                        </p:attrNameLst>
                                      </p:cBhvr>
                                      <p:to>
                                        <p:strVal val="visible"/>
                                      </p:to>
                                    </p:set>
                                  </p:childTnLst>
                                </p:cTn>
                              </p:par>
                              <p:par>
                                <p:cTn id="85" presetID="37" presetClass="path" presetSubtype="0" repeatCount="indefinite" fill="hold" grpId="1" nodeType="withEffect">
                                  <p:stCondLst>
                                    <p:cond delay="1500"/>
                                  </p:stCondLst>
                                  <p:childTnLst>
                                    <p:animMotion origin="layout" path="M 0.11145 0.13056 C 0.11093 0.07431 -0.06524 -0.03472 -0.06394 -0.08611 " pathEditMode="relative" rAng="0" ptsTypes="AA">
                                      <p:cBhvr>
                                        <p:cTn id="86" dur="2000" fill="hold"/>
                                        <p:tgtEl>
                                          <p:spTgt spid="24"/>
                                        </p:tgtEl>
                                        <p:attrNameLst>
                                          <p:attrName>ppt_x</p:attrName>
                                          <p:attrName>ppt_y</p:attrName>
                                        </p:attrNameLst>
                                      </p:cBhvr>
                                      <p:rCtr x="-8776" y="-10833"/>
                                    </p:animMotion>
                                  </p:childTnLst>
                                </p:cTn>
                              </p:par>
                              <p:par>
                                <p:cTn id="87" presetID="1" presetClass="entr" presetSubtype="0" fill="hold" grpId="0" nodeType="withEffect">
                                  <p:stCondLst>
                                    <p:cond delay="1100"/>
                                  </p:stCondLst>
                                  <p:childTnLst>
                                    <p:set>
                                      <p:cBhvr>
                                        <p:cTn id="88" dur="1" fill="hold">
                                          <p:stCondLst>
                                            <p:cond delay="0"/>
                                          </p:stCondLst>
                                        </p:cTn>
                                        <p:tgtEl>
                                          <p:spTgt spid="114"/>
                                        </p:tgtEl>
                                        <p:attrNameLst>
                                          <p:attrName>style.visibility</p:attrName>
                                        </p:attrNameLst>
                                      </p:cBhvr>
                                      <p:to>
                                        <p:strVal val="visible"/>
                                      </p:to>
                                    </p:set>
                                  </p:childTnLst>
                                </p:cTn>
                              </p:par>
                              <p:par>
                                <p:cTn id="89" presetID="37" presetClass="path" presetSubtype="0" repeatCount="indefinite" fill="hold" grpId="1" nodeType="withEffect">
                                  <p:stCondLst>
                                    <p:cond delay="1100"/>
                                  </p:stCondLst>
                                  <p:childTnLst>
                                    <p:animMotion origin="layout" path="M -0.04388 0.18843 C -0.04505 0.13727 0.00326 0.02084 0.00326 -0.02777 " pathEditMode="relative" rAng="0" ptsTypes="AA">
                                      <p:cBhvr>
                                        <p:cTn id="90" dur="2000" fill="hold"/>
                                        <p:tgtEl>
                                          <p:spTgt spid="114"/>
                                        </p:tgtEl>
                                        <p:attrNameLst>
                                          <p:attrName>ppt_x</p:attrName>
                                          <p:attrName>ppt_y</p:attrName>
                                        </p:attrNameLst>
                                      </p:cBhvr>
                                      <p:rCtr x="2344" y="-10810"/>
                                    </p:animMotion>
                                  </p:childTnLst>
                                </p:cTn>
                              </p:par>
                              <p:par>
                                <p:cTn id="91" presetID="1" presetClass="entr" presetSubtype="0" fill="hold" grpId="0" nodeType="withEffect">
                                  <p:stCondLst>
                                    <p:cond delay="1600"/>
                                  </p:stCondLst>
                                  <p:childTnLst>
                                    <p:set>
                                      <p:cBhvr>
                                        <p:cTn id="92" dur="1" fill="hold">
                                          <p:stCondLst>
                                            <p:cond delay="0"/>
                                          </p:stCondLst>
                                        </p:cTn>
                                        <p:tgtEl>
                                          <p:spTgt spid="36"/>
                                        </p:tgtEl>
                                        <p:attrNameLst>
                                          <p:attrName>style.visibility</p:attrName>
                                        </p:attrNameLst>
                                      </p:cBhvr>
                                      <p:to>
                                        <p:strVal val="visible"/>
                                      </p:to>
                                    </p:set>
                                  </p:childTnLst>
                                </p:cTn>
                              </p:par>
                              <p:par>
                                <p:cTn id="93" presetID="37" presetClass="path" presetSubtype="0" repeatCount="indefinite" fill="hold" grpId="1" nodeType="withEffect">
                                  <p:stCondLst>
                                    <p:cond delay="1600"/>
                                  </p:stCondLst>
                                  <p:childTnLst>
                                    <p:animMotion origin="layout" path="M -0.01485 0.07986 C -0.01589 0.0287 0.03242 -0.0882 0.03242 -0.13658 " pathEditMode="relative" rAng="0" ptsTypes="AA">
                                      <p:cBhvr>
                                        <p:cTn id="94" dur="2000" fill="hold"/>
                                        <p:tgtEl>
                                          <p:spTgt spid="36"/>
                                        </p:tgtEl>
                                        <p:attrNameLst>
                                          <p:attrName>ppt_x</p:attrName>
                                          <p:attrName>ppt_y</p:attrName>
                                        </p:attrNameLst>
                                      </p:cBhvr>
                                      <p:rCtr x="2357" y="-10833"/>
                                    </p:animMotion>
                                  </p:childTnLst>
                                </p:cTn>
                              </p:par>
                              <p:par>
                                <p:cTn id="95" presetID="1" presetClass="entr" presetSubtype="0" fill="hold" grpId="0" nodeType="withEffect">
                                  <p:stCondLst>
                                    <p:cond delay="1200"/>
                                  </p:stCondLst>
                                  <p:childTnLst>
                                    <p:set>
                                      <p:cBhvr>
                                        <p:cTn id="96" dur="1" fill="hold">
                                          <p:stCondLst>
                                            <p:cond delay="0"/>
                                          </p:stCondLst>
                                        </p:cTn>
                                        <p:tgtEl>
                                          <p:spTgt spid="28"/>
                                        </p:tgtEl>
                                        <p:attrNameLst>
                                          <p:attrName>style.visibility</p:attrName>
                                        </p:attrNameLst>
                                      </p:cBhvr>
                                      <p:to>
                                        <p:strVal val="visible"/>
                                      </p:to>
                                    </p:set>
                                  </p:childTnLst>
                                </p:cTn>
                              </p:par>
                              <p:par>
                                <p:cTn id="97" presetID="37" presetClass="path" presetSubtype="0" repeatCount="indefinite" fill="hold" grpId="1" nodeType="withEffect">
                                  <p:stCondLst>
                                    <p:cond delay="1200"/>
                                  </p:stCondLst>
                                  <p:childTnLst>
                                    <p:animMotion origin="layout" path="M 0.05052 0.10996 C 0.04935 0.05116 -0.04922 -0.05231 -0.04935 -0.10648 " pathEditMode="relative" rAng="0" ptsTypes="AA">
                                      <p:cBhvr>
                                        <p:cTn id="98" dur="1500" fill="hold"/>
                                        <p:tgtEl>
                                          <p:spTgt spid="28"/>
                                        </p:tgtEl>
                                        <p:attrNameLst>
                                          <p:attrName>ppt_x</p:attrName>
                                          <p:attrName>ppt_y</p:attrName>
                                        </p:attrNameLst>
                                      </p:cBhvr>
                                      <p:rCtr x="-5000" y="-10833"/>
                                    </p:animMotion>
                                  </p:childTnLst>
                                </p:cTn>
                              </p:par>
                              <p:par>
                                <p:cTn id="99" presetID="1" presetClass="entr" presetSubtype="0" fill="hold" grpId="0" nodeType="withEffect">
                                  <p:stCondLst>
                                    <p:cond delay="1800"/>
                                  </p:stCondLst>
                                  <p:childTnLst>
                                    <p:set>
                                      <p:cBhvr>
                                        <p:cTn id="100" dur="1" fill="hold">
                                          <p:stCondLst>
                                            <p:cond delay="0"/>
                                          </p:stCondLst>
                                        </p:cTn>
                                        <p:tgtEl>
                                          <p:spTgt spid="118"/>
                                        </p:tgtEl>
                                        <p:attrNameLst>
                                          <p:attrName>style.visibility</p:attrName>
                                        </p:attrNameLst>
                                      </p:cBhvr>
                                      <p:to>
                                        <p:strVal val="visible"/>
                                      </p:to>
                                    </p:set>
                                  </p:childTnLst>
                                </p:cTn>
                              </p:par>
                              <p:par>
                                <p:cTn id="101" presetID="37" presetClass="path" presetSubtype="0" repeatCount="indefinite" fill="hold" grpId="1" nodeType="withEffect">
                                  <p:stCondLst>
                                    <p:cond delay="1800"/>
                                  </p:stCondLst>
                                  <p:childTnLst>
                                    <p:animMotion origin="layout" path="M -0.00195 0.04167 C -0.00143 -0.12245 0.097 -0.2743 0.097 -0.36597 " pathEditMode="relative" rAng="0" ptsTypes="AA">
                                      <p:cBhvr>
                                        <p:cTn id="102" dur="2000" fill="hold"/>
                                        <p:tgtEl>
                                          <p:spTgt spid="118"/>
                                        </p:tgtEl>
                                        <p:attrNameLst>
                                          <p:attrName>ppt_x</p:attrName>
                                          <p:attrName>ppt_y</p:attrName>
                                        </p:attrNameLst>
                                      </p:cBhvr>
                                      <p:rCtr x="4948" y="-20394"/>
                                    </p:animMotion>
                                  </p:childTnLst>
                                </p:cTn>
                              </p:par>
                              <p:par>
                                <p:cTn id="103" presetID="1" presetClass="entr" presetSubtype="0" fill="hold" grpId="0" nodeType="withEffect">
                                  <p:stCondLst>
                                    <p:cond delay="1300"/>
                                  </p:stCondLst>
                                  <p:childTnLst>
                                    <p:set>
                                      <p:cBhvr>
                                        <p:cTn id="104" dur="1" fill="hold">
                                          <p:stCondLst>
                                            <p:cond delay="0"/>
                                          </p:stCondLst>
                                        </p:cTn>
                                        <p:tgtEl>
                                          <p:spTgt spid="23"/>
                                        </p:tgtEl>
                                        <p:attrNameLst>
                                          <p:attrName>style.visibility</p:attrName>
                                        </p:attrNameLst>
                                      </p:cBhvr>
                                      <p:to>
                                        <p:strVal val="visible"/>
                                      </p:to>
                                    </p:set>
                                  </p:childTnLst>
                                </p:cTn>
                              </p:par>
                              <p:par>
                                <p:cTn id="105" presetID="37" presetClass="path" presetSubtype="0" repeatCount="indefinite" fill="hold" grpId="1" nodeType="withEffect">
                                  <p:stCondLst>
                                    <p:cond delay="1300"/>
                                  </p:stCondLst>
                                  <p:childTnLst>
                                    <p:animMotion origin="layout" path="M -0.05885 0.25579 C -0.05833 0.09167 0.0401 -0.06018 0.0401 -0.15185 " pathEditMode="relative" rAng="0" ptsTypes="AA">
                                      <p:cBhvr>
                                        <p:cTn id="106" dur="2000" fill="hold"/>
                                        <p:tgtEl>
                                          <p:spTgt spid="23"/>
                                        </p:tgtEl>
                                        <p:attrNameLst>
                                          <p:attrName>ppt_x</p:attrName>
                                          <p:attrName>ppt_y</p:attrName>
                                        </p:attrNameLst>
                                      </p:cBhvr>
                                      <p:rCtr x="4948" y="-20394"/>
                                    </p:animMotion>
                                  </p:childTnLst>
                                </p:cTn>
                              </p:par>
                              <p:par>
                                <p:cTn id="107" presetID="1" presetClass="entr" presetSubtype="0" fill="hold" grpId="0" nodeType="withEffect">
                                  <p:stCondLst>
                                    <p:cond delay="1350"/>
                                  </p:stCondLst>
                                  <p:childTnLst>
                                    <p:set>
                                      <p:cBhvr>
                                        <p:cTn id="108" dur="1" fill="hold">
                                          <p:stCondLst>
                                            <p:cond delay="0"/>
                                          </p:stCondLst>
                                        </p:cTn>
                                        <p:tgtEl>
                                          <p:spTgt spid="39"/>
                                        </p:tgtEl>
                                        <p:attrNameLst>
                                          <p:attrName>style.visibility</p:attrName>
                                        </p:attrNameLst>
                                      </p:cBhvr>
                                      <p:to>
                                        <p:strVal val="visible"/>
                                      </p:to>
                                    </p:set>
                                  </p:childTnLst>
                                </p:cTn>
                              </p:par>
                              <p:par>
                                <p:cTn id="109" presetID="37" presetClass="path" presetSubtype="0" repeatCount="indefinite" fill="hold" grpId="1" nodeType="withEffect">
                                  <p:stCondLst>
                                    <p:cond delay="1350"/>
                                  </p:stCondLst>
                                  <p:childTnLst>
                                    <p:animMotion origin="layout" path="M -0.01667 0.06945 C -0.01667 -0.03032 0.14362 -0.20972 0.1444 -0.33542 " pathEditMode="relative" rAng="0" ptsTypes="AA">
                                      <p:cBhvr>
                                        <p:cTn id="110" dur="3000" fill="hold"/>
                                        <p:tgtEl>
                                          <p:spTgt spid="39"/>
                                        </p:tgtEl>
                                        <p:attrNameLst>
                                          <p:attrName>ppt_x</p:attrName>
                                          <p:attrName>ppt_y</p:attrName>
                                        </p:attrNameLst>
                                      </p:cBhvr>
                                      <p:rCtr x="8047" y="-20255"/>
                                    </p:animMotion>
                                  </p:childTnLst>
                                </p:cTn>
                              </p:par>
                              <p:par>
                                <p:cTn id="111" presetID="1" presetClass="entr" presetSubtype="0" fill="hold" grpId="0" nodeType="withEffect">
                                  <p:stCondLst>
                                    <p:cond delay="1400"/>
                                  </p:stCondLst>
                                  <p:childTnLst>
                                    <p:set>
                                      <p:cBhvr>
                                        <p:cTn id="112" dur="1" fill="hold">
                                          <p:stCondLst>
                                            <p:cond delay="0"/>
                                          </p:stCondLst>
                                        </p:cTn>
                                        <p:tgtEl>
                                          <p:spTgt spid="236"/>
                                        </p:tgtEl>
                                        <p:attrNameLst>
                                          <p:attrName>style.visibility</p:attrName>
                                        </p:attrNameLst>
                                      </p:cBhvr>
                                      <p:to>
                                        <p:strVal val="visible"/>
                                      </p:to>
                                    </p:set>
                                  </p:childTnLst>
                                </p:cTn>
                              </p:par>
                              <p:par>
                                <p:cTn id="113" presetID="37" presetClass="path" presetSubtype="0" repeatCount="indefinite" fill="hold" grpId="1" nodeType="withEffect">
                                  <p:stCondLst>
                                    <p:cond delay="1400"/>
                                  </p:stCondLst>
                                  <p:childTnLst>
                                    <p:animMotion origin="layout" path="M 0.11277 0.35902 C 0.11303 0.20833 -0.00808 0.04513 -0.00808 -0.04653 " pathEditMode="relative" rAng="0" ptsTypes="AA">
                                      <p:cBhvr>
                                        <p:cTn id="114" dur="3000" fill="hold"/>
                                        <p:tgtEl>
                                          <p:spTgt spid="236"/>
                                        </p:tgtEl>
                                        <p:attrNameLst>
                                          <p:attrName>ppt_x</p:attrName>
                                          <p:attrName>ppt_y</p:attrName>
                                        </p:attrNameLst>
                                      </p:cBhvr>
                                      <p:rCtr x="-6042" y="-20278"/>
                                    </p:animMotion>
                                  </p:childTnLst>
                                </p:cTn>
                              </p:par>
                              <p:par>
                                <p:cTn id="115" presetID="1" presetClass="entr" presetSubtype="0" fill="hold" grpId="0" nodeType="withEffect">
                                  <p:stCondLst>
                                    <p:cond delay="1450"/>
                                  </p:stCondLst>
                                  <p:childTnLst>
                                    <p:set>
                                      <p:cBhvr>
                                        <p:cTn id="116" dur="1" fill="hold">
                                          <p:stCondLst>
                                            <p:cond delay="0"/>
                                          </p:stCondLst>
                                        </p:cTn>
                                        <p:tgtEl>
                                          <p:spTgt spid="239"/>
                                        </p:tgtEl>
                                        <p:attrNameLst>
                                          <p:attrName>style.visibility</p:attrName>
                                        </p:attrNameLst>
                                      </p:cBhvr>
                                      <p:to>
                                        <p:strVal val="visible"/>
                                      </p:to>
                                    </p:set>
                                  </p:childTnLst>
                                </p:cTn>
                              </p:par>
                              <p:par>
                                <p:cTn id="117" presetID="37" presetClass="path" presetSubtype="0" repeatCount="indefinite" fill="hold" grpId="1" nodeType="withEffect">
                                  <p:stCondLst>
                                    <p:cond delay="1450"/>
                                  </p:stCondLst>
                                  <p:childTnLst>
                                    <p:animMotion origin="layout" path="M 0.02409 0.06736 C 0.02305 -0.01875 -0.07903 -0.05463 -0.07903 -0.14584 " pathEditMode="relative" rAng="0" ptsTypes="AA">
                                      <p:cBhvr>
                                        <p:cTn id="118" dur="2500" fill="hold"/>
                                        <p:tgtEl>
                                          <p:spTgt spid="239"/>
                                        </p:tgtEl>
                                        <p:attrNameLst>
                                          <p:attrName>ppt_x</p:attrName>
                                          <p:attrName>ppt_y</p:attrName>
                                        </p:attrNameLst>
                                      </p:cBhvr>
                                      <p:rCtr x="-5156" y="-10671"/>
                                    </p:animMotion>
                                  </p:childTnLst>
                                </p:cTn>
                              </p:par>
                              <p:par>
                                <p:cTn id="119" presetID="1" presetClass="entr" presetSubtype="0" fill="hold" grpId="0" nodeType="withEffect">
                                  <p:stCondLst>
                                    <p:cond delay="2000"/>
                                  </p:stCondLst>
                                  <p:childTnLst>
                                    <p:set>
                                      <p:cBhvr>
                                        <p:cTn id="120" dur="1" fill="hold">
                                          <p:stCondLst>
                                            <p:cond delay="0"/>
                                          </p:stCondLst>
                                        </p:cTn>
                                        <p:tgtEl>
                                          <p:spTgt spid="37"/>
                                        </p:tgtEl>
                                        <p:attrNameLst>
                                          <p:attrName>style.visibility</p:attrName>
                                        </p:attrNameLst>
                                      </p:cBhvr>
                                      <p:to>
                                        <p:strVal val="visible"/>
                                      </p:to>
                                    </p:set>
                                  </p:childTnLst>
                                </p:cTn>
                              </p:par>
                              <p:par>
                                <p:cTn id="121" presetID="37" presetClass="path" presetSubtype="0" repeatCount="indefinite" fill="hold" grpId="1" nodeType="withEffect">
                                  <p:stCondLst>
                                    <p:cond delay="2000"/>
                                  </p:stCondLst>
                                  <p:childTnLst>
                                    <p:animMotion origin="layout" path="M -0.07201 0.15787 C -0.07162 0.08403 0.04804 -0.01875 0.04557 -0.18194 " pathEditMode="relative" rAng="0" ptsTypes="AA">
                                      <p:cBhvr>
                                        <p:cTn id="122" dur="1500" fill="hold"/>
                                        <p:tgtEl>
                                          <p:spTgt spid="37"/>
                                        </p:tgtEl>
                                        <p:attrNameLst>
                                          <p:attrName>ppt_x</p:attrName>
                                          <p:attrName>ppt_y</p:attrName>
                                        </p:attrNameLst>
                                      </p:cBhvr>
                                      <p:rCtr x="5872" y="-16991"/>
                                    </p:animMotion>
                                  </p:childTnLst>
                                </p:cTn>
                              </p:par>
                              <p:par>
                                <p:cTn id="123" presetID="1" presetClass="entr" presetSubtype="0" fill="hold" grpId="0" nodeType="withEffect">
                                  <p:stCondLst>
                                    <p:cond delay="1850"/>
                                  </p:stCondLst>
                                  <p:childTnLst>
                                    <p:set>
                                      <p:cBhvr>
                                        <p:cTn id="124" dur="1" fill="hold">
                                          <p:stCondLst>
                                            <p:cond delay="0"/>
                                          </p:stCondLst>
                                        </p:cTn>
                                        <p:tgtEl>
                                          <p:spTgt spid="238"/>
                                        </p:tgtEl>
                                        <p:attrNameLst>
                                          <p:attrName>style.visibility</p:attrName>
                                        </p:attrNameLst>
                                      </p:cBhvr>
                                      <p:to>
                                        <p:strVal val="visible"/>
                                      </p:to>
                                    </p:set>
                                  </p:childTnLst>
                                </p:cTn>
                              </p:par>
                              <p:par>
                                <p:cTn id="125" presetID="37" presetClass="path" presetSubtype="0" repeatCount="indefinite" fill="hold" grpId="1" nodeType="withEffect">
                                  <p:stCondLst>
                                    <p:cond delay="1850"/>
                                  </p:stCondLst>
                                  <p:childTnLst>
                                    <p:animMotion origin="layout" path="M -0.1362 0.30347 C -0.1362 0.2037 0.02409 0.0243 0.02474 -0.10139 " pathEditMode="relative" rAng="0" ptsTypes="AA">
                                      <p:cBhvr>
                                        <p:cTn id="126" dur="3000" fill="hold"/>
                                        <p:tgtEl>
                                          <p:spTgt spid="238"/>
                                        </p:tgtEl>
                                        <p:attrNameLst>
                                          <p:attrName>ppt_x</p:attrName>
                                          <p:attrName>ppt_y</p:attrName>
                                        </p:attrNameLst>
                                      </p:cBhvr>
                                      <p:rCtr x="8047" y="-20255"/>
                                    </p:animMotion>
                                  </p:childTnLst>
                                </p:cTn>
                              </p:par>
                              <p:par>
                                <p:cTn id="127" presetID="1" presetClass="entr" presetSubtype="0" fill="hold" grpId="0" nodeType="withEffect">
                                  <p:stCondLst>
                                    <p:cond delay="2250"/>
                                  </p:stCondLst>
                                  <p:childTnLst>
                                    <p:set>
                                      <p:cBhvr>
                                        <p:cTn id="128" dur="1" fill="hold">
                                          <p:stCondLst>
                                            <p:cond delay="0"/>
                                          </p:stCondLst>
                                        </p:cTn>
                                        <p:tgtEl>
                                          <p:spTgt spid="32"/>
                                        </p:tgtEl>
                                        <p:attrNameLst>
                                          <p:attrName>style.visibility</p:attrName>
                                        </p:attrNameLst>
                                      </p:cBhvr>
                                      <p:to>
                                        <p:strVal val="visible"/>
                                      </p:to>
                                    </p:set>
                                  </p:childTnLst>
                                </p:cTn>
                              </p:par>
                              <p:par>
                                <p:cTn id="129" presetID="37" presetClass="path" presetSubtype="0" repeatCount="indefinite" fill="hold" grpId="1" nodeType="withEffect">
                                  <p:stCondLst>
                                    <p:cond delay="2250"/>
                                  </p:stCondLst>
                                  <p:childTnLst>
                                    <p:animMotion origin="layout" path="M 0.12631 0.46689 C 0.11993 0.38981 0.08347 0.31342 0.0474 0.21273 C 0.01576 0.12014 -0.0082 0.00601 -0.00755 -0.14028 " pathEditMode="relative" rAng="0" ptsTypes="AAA">
                                      <p:cBhvr>
                                        <p:cTn id="130" dur="3500" fill="hold"/>
                                        <p:tgtEl>
                                          <p:spTgt spid="32"/>
                                        </p:tgtEl>
                                        <p:attrNameLst>
                                          <p:attrName>ppt_x</p:attrName>
                                          <p:attrName>ppt_y</p:attrName>
                                        </p:attrNameLst>
                                      </p:cBhvr>
                                      <p:rCtr x="-6706" y="-30370"/>
                                    </p:animMotion>
                                  </p:childTnLst>
                                </p:cTn>
                              </p:par>
                              <p:par>
                                <p:cTn id="131" presetID="1" presetClass="entr" presetSubtype="0" fill="hold" grpId="0" nodeType="withEffect">
                                  <p:stCondLst>
                                    <p:cond delay="3250"/>
                                  </p:stCondLst>
                                  <p:childTnLst>
                                    <p:set>
                                      <p:cBhvr>
                                        <p:cTn id="132" dur="1" fill="hold">
                                          <p:stCondLst>
                                            <p:cond delay="0"/>
                                          </p:stCondLst>
                                        </p:cTn>
                                        <p:tgtEl>
                                          <p:spTgt spid="21"/>
                                        </p:tgtEl>
                                        <p:attrNameLst>
                                          <p:attrName>style.visibility</p:attrName>
                                        </p:attrNameLst>
                                      </p:cBhvr>
                                      <p:to>
                                        <p:strVal val="visible"/>
                                      </p:to>
                                    </p:set>
                                  </p:childTnLst>
                                </p:cTn>
                              </p:par>
                              <p:par>
                                <p:cTn id="133" presetID="37" presetClass="path" presetSubtype="0" repeatCount="indefinite" fill="hold" grpId="1" nodeType="withEffect">
                                  <p:stCondLst>
                                    <p:cond delay="3250"/>
                                  </p:stCondLst>
                                  <p:childTnLst>
                                    <p:animMotion origin="layout" path="M 0.07357 0.23935 C 0.06719 0.16204 0.03073 0.08565 -0.00534 -0.01482 C -0.03685 -0.10741 -0.06094 -0.22176 -0.06016 -0.36806 " pathEditMode="relative" rAng="0" ptsTypes="AAA">
                                      <p:cBhvr>
                                        <p:cTn id="134" dur="3500" fill="hold"/>
                                        <p:tgtEl>
                                          <p:spTgt spid="21"/>
                                        </p:tgtEl>
                                        <p:attrNameLst>
                                          <p:attrName>ppt_x</p:attrName>
                                          <p:attrName>ppt_y</p:attrName>
                                        </p:attrNameLst>
                                      </p:cBhvr>
                                      <p:rCtr x="-6693" y="-30370"/>
                                    </p:animMotion>
                                  </p:childTnLst>
                                </p:cTn>
                              </p:par>
                              <p:par>
                                <p:cTn id="135" presetID="1" presetClass="entr" presetSubtype="0" fill="hold" grpId="0" nodeType="withEffect">
                                  <p:stCondLst>
                                    <p:cond delay="2250"/>
                                  </p:stCondLst>
                                  <p:childTnLst>
                                    <p:set>
                                      <p:cBhvr>
                                        <p:cTn id="136" dur="1" fill="hold">
                                          <p:stCondLst>
                                            <p:cond delay="0"/>
                                          </p:stCondLst>
                                        </p:cTn>
                                        <p:tgtEl>
                                          <p:spTgt spid="35"/>
                                        </p:tgtEl>
                                        <p:attrNameLst>
                                          <p:attrName>style.visibility</p:attrName>
                                        </p:attrNameLst>
                                      </p:cBhvr>
                                      <p:to>
                                        <p:strVal val="visible"/>
                                      </p:to>
                                    </p:set>
                                  </p:childTnLst>
                                </p:cTn>
                              </p:par>
                              <p:par>
                                <p:cTn id="137" presetID="37" presetClass="path" presetSubtype="0" repeatCount="indefinite" fill="hold" grpId="1" nodeType="withEffect">
                                  <p:stCondLst>
                                    <p:cond delay="2250"/>
                                  </p:stCondLst>
                                  <p:childTnLst>
                                    <p:animMotion origin="layout" path="M -0.04857 0.23611 C -0.04857 0.1169 0.00937 0.00625 0.0095 -0.06204 " pathEditMode="relative" rAng="0" ptsTypes="AA">
                                      <p:cBhvr>
                                        <p:cTn id="138" dur="1500" fill="hold"/>
                                        <p:tgtEl>
                                          <p:spTgt spid="35"/>
                                        </p:tgtEl>
                                        <p:attrNameLst>
                                          <p:attrName>ppt_x</p:attrName>
                                          <p:attrName>ppt_y</p:attrName>
                                        </p:attrNameLst>
                                      </p:cBhvr>
                                      <p:rCtr x="2904" y="-14907"/>
                                    </p:animMotion>
                                  </p:childTnLst>
                                </p:cTn>
                              </p:par>
                              <p:par>
                                <p:cTn id="139" presetID="1" presetClass="entr" presetSubtype="0" fill="hold" grpId="0" nodeType="withEffect">
                                  <p:stCondLst>
                                    <p:cond delay="3000"/>
                                  </p:stCondLst>
                                  <p:childTnLst>
                                    <p:set>
                                      <p:cBhvr>
                                        <p:cTn id="140" dur="1" fill="hold">
                                          <p:stCondLst>
                                            <p:cond delay="0"/>
                                          </p:stCondLst>
                                        </p:cTn>
                                        <p:tgtEl>
                                          <p:spTgt spid="127"/>
                                        </p:tgtEl>
                                        <p:attrNameLst>
                                          <p:attrName>style.visibility</p:attrName>
                                        </p:attrNameLst>
                                      </p:cBhvr>
                                      <p:to>
                                        <p:strVal val="visible"/>
                                      </p:to>
                                    </p:set>
                                  </p:childTnLst>
                                </p:cTn>
                              </p:par>
                              <p:par>
                                <p:cTn id="141" presetID="37" presetClass="path" presetSubtype="0" repeatCount="indefinite" fill="hold" grpId="1" nodeType="withEffect">
                                  <p:stCondLst>
                                    <p:cond delay="3000"/>
                                  </p:stCondLst>
                                  <p:childTnLst>
                                    <p:animMotion origin="layout" path="M -0.00169 0.03704 C -0.00169 -0.08194 0.05625 -0.19282 0.05638 -0.26088 " pathEditMode="relative" rAng="0" ptsTypes="AA">
                                      <p:cBhvr>
                                        <p:cTn id="142" dur="1500" fill="hold"/>
                                        <p:tgtEl>
                                          <p:spTgt spid="127"/>
                                        </p:tgtEl>
                                        <p:attrNameLst>
                                          <p:attrName>ppt_x</p:attrName>
                                          <p:attrName>ppt_y</p:attrName>
                                        </p:attrNameLst>
                                      </p:cBhvr>
                                      <p:rCtr x="2904" y="-14907"/>
                                    </p:animMotion>
                                  </p:childTnLst>
                                </p:cTn>
                              </p:par>
                              <p:par>
                                <p:cTn id="143" presetID="1" presetClass="entr" presetSubtype="0" fill="hold" grpId="0" nodeType="withEffect">
                                  <p:stCondLst>
                                    <p:cond delay="2350"/>
                                  </p:stCondLst>
                                  <p:childTnLst>
                                    <p:set>
                                      <p:cBhvr>
                                        <p:cTn id="144" dur="1" fill="hold">
                                          <p:stCondLst>
                                            <p:cond delay="0"/>
                                          </p:stCondLst>
                                        </p:cTn>
                                        <p:tgtEl>
                                          <p:spTgt spid="222"/>
                                        </p:tgtEl>
                                        <p:attrNameLst>
                                          <p:attrName>style.visibility</p:attrName>
                                        </p:attrNameLst>
                                      </p:cBhvr>
                                      <p:to>
                                        <p:strVal val="visible"/>
                                      </p:to>
                                    </p:set>
                                  </p:childTnLst>
                                </p:cTn>
                              </p:par>
                              <p:par>
                                <p:cTn id="145" presetID="37" presetClass="path" presetSubtype="0" repeatCount="indefinite" fill="hold" grpId="1" nodeType="withEffect">
                                  <p:stCondLst>
                                    <p:cond delay="2350"/>
                                  </p:stCondLst>
                                  <p:childTnLst>
                                    <p:animMotion origin="layout" path="M 0.08477 0.27801 C 0.08451 0.20509 -0.00234 0.05232 -0.00208 -0.02523 " pathEditMode="relative" rAng="0" ptsTypes="AA">
                                      <p:cBhvr>
                                        <p:cTn id="146" dur="1500" fill="hold"/>
                                        <p:tgtEl>
                                          <p:spTgt spid="222"/>
                                        </p:tgtEl>
                                        <p:attrNameLst>
                                          <p:attrName>ppt_x</p:attrName>
                                          <p:attrName>ppt_y</p:attrName>
                                        </p:attrNameLst>
                                      </p:cBhvr>
                                      <p:rCtr x="-4349" y="-15162"/>
                                    </p:animMotion>
                                  </p:childTnLst>
                                </p:cTn>
                              </p:par>
                              <p:par>
                                <p:cTn id="147" presetID="1" presetClass="entr" presetSubtype="0" fill="hold" grpId="0" nodeType="withEffect">
                                  <p:stCondLst>
                                    <p:cond delay="2400"/>
                                  </p:stCondLst>
                                  <p:childTnLst>
                                    <p:set>
                                      <p:cBhvr>
                                        <p:cTn id="148" dur="1" fill="hold">
                                          <p:stCondLst>
                                            <p:cond delay="0"/>
                                          </p:stCondLst>
                                        </p:cTn>
                                        <p:tgtEl>
                                          <p:spTgt spid="31"/>
                                        </p:tgtEl>
                                        <p:attrNameLst>
                                          <p:attrName>style.visibility</p:attrName>
                                        </p:attrNameLst>
                                      </p:cBhvr>
                                      <p:to>
                                        <p:strVal val="visible"/>
                                      </p:to>
                                    </p:set>
                                  </p:childTnLst>
                                </p:cTn>
                              </p:par>
                              <p:par>
                                <p:cTn id="149" presetID="37" presetClass="path" presetSubtype="0" repeatCount="indefinite" fill="hold" grpId="1" nodeType="withEffect">
                                  <p:stCondLst>
                                    <p:cond delay="2400"/>
                                  </p:stCondLst>
                                  <p:childTnLst>
                                    <p:animMotion origin="layout" path="M 0.05482 0.13958 C 0.05183 0.08681 -0.05703 -0.0912 -0.05677 -0.16806 " pathEditMode="relative" rAng="0" ptsTypes="AA">
                                      <p:cBhvr>
                                        <p:cTn id="150" dur="1500" fill="hold"/>
                                        <p:tgtEl>
                                          <p:spTgt spid="31"/>
                                        </p:tgtEl>
                                        <p:attrNameLst>
                                          <p:attrName>ppt_x</p:attrName>
                                          <p:attrName>ppt_y</p:attrName>
                                        </p:attrNameLst>
                                      </p:cBhvr>
                                      <p:rCtr x="-5586" y="-15394"/>
                                    </p:animMotion>
                                  </p:childTnLst>
                                </p:cTn>
                              </p:par>
                              <p:par>
                                <p:cTn id="151" presetID="1" presetClass="entr" presetSubtype="0" fill="hold" grpId="0" nodeType="withEffect">
                                  <p:stCondLst>
                                    <p:cond delay="2450"/>
                                  </p:stCondLst>
                                  <p:childTnLst>
                                    <p:set>
                                      <p:cBhvr>
                                        <p:cTn id="152" dur="1" fill="hold">
                                          <p:stCondLst>
                                            <p:cond delay="0"/>
                                          </p:stCondLst>
                                        </p:cTn>
                                        <p:tgtEl>
                                          <p:spTgt spid="224"/>
                                        </p:tgtEl>
                                        <p:attrNameLst>
                                          <p:attrName>style.visibility</p:attrName>
                                        </p:attrNameLst>
                                      </p:cBhvr>
                                      <p:to>
                                        <p:strVal val="visible"/>
                                      </p:to>
                                    </p:set>
                                  </p:childTnLst>
                                </p:cTn>
                              </p:par>
                              <p:par>
                                <p:cTn id="153" presetID="37" presetClass="path" presetSubtype="0" repeatCount="indefinite" fill="hold" grpId="1" nodeType="withEffect">
                                  <p:stCondLst>
                                    <p:cond delay="2450"/>
                                  </p:stCondLst>
                                  <p:childTnLst>
                                    <p:animMotion origin="layout" path="M -0.02747 0.20463 C -0.02578 0.10764 0.01003 -0.01875 0.0112 -0.09814 " pathEditMode="relative" rAng="0" ptsTypes="AA">
                                      <p:cBhvr>
                                        <p:cTn id="154" dur="1500" fill="hold"/>
                                        <p:tgtEl>
                                          <p:spTgt spid="224"/>
                                        </p:tgtEl>
                                        <p:attrNameLst>
                                          <p:attrName>ppt_x</p:attrName>
                                          <p:attrName>ppt_y</p:attrName>
                                        </p:attrNameLst>
                                      </p:cBhvr>
                                      <p:rCtr x="1927" y="-15139"/>
                                    </p:animMotion>
                                  </p:childTnLst>
                                </p:cTn>
                              </p:par>
                              <p:par>
                                <p:cTn id="155" presetID="1" presetClass="entr" presetSubtype="0" fill="hold" grpId="0" nodeType="withEffect">
                                  <p:stCondLst>
                                    <p:cond delay="2500"/>
                                  </p:stCondLst>
                                  <p:childTnLst>
                                    <p:set>
                                      <p:cBhvr>
                                        <p:cTn id="156" dur="1" fill="hold">
                                          <p:stCondLst>
                                            <p:cond delay="0"/>
                                          </p:stCondLst>
                                        </p:cTn>
                                        <p:tgtEl>
                                          <p:spTgt spid="241"/>
                                        </p:tgtEl>
                                        <p:attrNameLst>
                                          <p:attrName>style.visibility</p:attrName>
                                        </p:attrNameLst>
                                      </p:cBhvr>
                                      <p:to>
                                        <p:strVal val="visible"/>
                                      </p:to>
                                    </p:set>
                                  </p:childTnLst>
                                </p:cTn>
                              </p:par>
                              <p:par>
                                <p:cTn id="157" presetID="37" presetClass="path" presetSubtype="0" repeatCount="indefinite" fill="hold" grpId="1" nodeType="withEffect">
                                  <p:stCondLst>
                                    <p:cond delay="2500"/>
                                  </p:stCondLst>
                                  <p:childTnLst>
                                    <p:animMotion origin="layout" path="M -0.06758 0.16482 C -0.06784 0.0831 0.07292 -0.05741 0.07344 -0.27014 " pathEditMode="relative" rAng="0" ptsTypes="AA">
                                      <p:cBhvr>
                                        <p:cTn id="158" dur="1500" fill="hold"/>
                                        <p:tgtEl>
                                          <p:spTgt spid="241"/>
                                        </p:tgtEl>
                                        <p:attrNameLst>
                                          <p:attrName>ppt_x</p:attrName>
                                          <p:attrName>ppt_y</p:attrName>
                                        </p:attrNameLst>
                                      </p:cBhvr>
                                      <p:rCtr x="7044" y="-21759"/>
                                    </p:animMotion>
                                  </p:childTnLst>
                                </p:cTn>
                              </p:par>
                              <p:par>
                                <p:cTn id="159" presetID="1" presetClass="entr" presetSubtype="0" fill="hold" grpId="0" nodeType="withEffect">
                                  <p:stCondLst>
                                    <p:cond delay="2550"/>
                                  </p:stCondLst>
                                  <p:childTnLst>
                                    <p:set>
                                      <p:cBhvr>
                                        <p:cTn id="160" dur="1" fill="hold">
                                          <p:stCondLst>
                                            <p:cond delay="0"/>
                                          </p:stCondLst>
                                        </p:cTn>
                                        <p:tgtEl>
                                          <p:spTgt spid="226"/>
                                        </p:tgtEl>
                                        <p:attrNameLst>
                                          <p:attrName>style.visibility</p:attrName>
                                        </p:attrNameLst>
                                      </p:cBhvr>
                                      <p:to>
                                        <p:strVal val="visible"/>
                                      </p:to>
                                    </p:set>
                                  </p:childTnLst>
                                </p:cTn>
                              </p:par>
                              <p:par>
                                <p:cTn id="161" presetID="37" presetClass="path" presetSubtype="0" repeatCount="indefinite" fill="hold" grpId="1" nodeType="withEffect">
                                  <p:stCondLst>
                                    <p:cond delay="2550"/>
                                  </p:stCondLst>
                                  <p:childTnLst>
                                    <p:animMotion origin="layout" path="M -0.05691 0.05324 C -0.04896 -0.00578 0.0996 -0.02315 0.09974 -0.05347 " pathEditMode="relative" rAng="0" ptsTypes="AA">
                                      <p:cBhvr>
                                        <p:cTn id="162" dur="1500" fill="hold"/>
                                        <p:tgtEl>
                                          <p:spTgt spid="226"/>
                                        </p:tgtEl>
                                        <p:attrNameLst>
                                          <p:attrName>ppt_x</p:attrName>
                                          <p:attrName>ppt_y</p:attrName>
                                        </p:attrNameLst>
                                      </p:cBhvr>
                                      <p:rCtr x="7826" y="-5347"/>
                                    </p:animMotion>
                                  </p:childTnLst>
                                </p:cTn>
                              </p:par>
                              <p:par>
                                <p:cTn id="163" presetID="1" presetClass="entr" presetSubtype="0" fill="hold" grpId="0" nodeType="withEffect">
                                  <p:stCondLst>
                                    <p:cond delay="2600"/>
                                  </p:stCondLst>
                                  <p:childTnLst>
                                    <p:set>
                                      <p:cBhvr>
                                        <p:cTn id="164" dur="1" fill="hold">
                                          <p:stCondLst>
                                            <p:cond delay="0"/>
                                          </p:stCondLst>
                                        </p:cTn>
                                        <p:tgtEl>
                                          <p:spTgt spid="237"/>
                                        </p:tgtEl>
                                        <p:attrNameLst>
                                          <p:attrName>style.visibility</p:attrName>
                                        </p:attrNameLst>
                                      </p:cBhvr>
                                      <p:to>
                                        <p:strVal val="visible"/>
                                      </p:to>
                                    </p:set>
                                  </p:childTnLst>
                                </p:cTn>
                              </p:par>
                              <p:par>
                                <p:cTn id="165" presetID="37" presetClass="path" presetSubtype="0" repeatCount="indefinite" fill="hold" grpId="1" nodeType="withEffect">
                                  <p:stCondLst>
                                    <p:cond delay="2600"/>
                                  </p:stCondLst>
                                  <p:childTnLst>
                                    <p:animMotion origin="layout" path="M -0.03959 0.06134 C -0.03919 0.0037 0.02864 0.00394 0.02825 -0.04815 " pathEditMode="relative" rAng="0" ptsTypes="AA">
                                      <p:cBhvr>
                                        <p:cTn id="166" dur="1500" fill="hold"/>
                                        <p:tgtEl>
                                          <p:spTgt spid="237"/>
                                        </p:tgtEl>
                                        <p:attrNameLst>
                                          <p:attrName>ppt_x</p:attrName>
                                          <p:attrName>ppt_y</p:attrName>
                                        </p:attrNameLst>
                                      </p:cBhvr>
                                      <p:rCtr x="3385" y="-5486"/>
                                    </p:animMotion>
                                  </p:childTnLst>
                                </p:cTn>
                              </p:par>
                              <p:par>
                                <p:cTn id="167" presetID="1" presetClass="entr" presetSubtype="0" fill="hold" grpId="0" nodeType="withEffect">
                                  <p:stCondLst>
                                    <p:cond delay="2300"/>
                                  </p:stCondLst>
                                  <p:childTnLst>
                                    <p:set>
                                      <p:cBhvr>
                                        <p:cTn id="168" dur="1" fill="hold">
                                          <p:stCondLst>
                                            <p:cond delay="0"/>
                                          </p:stCondLst>
                                        </p:cTn>
                                        <p:tgtEl>
                                          <p:spTgt spid="227"/>
                                        </p:tgtEl>
                                        <p:attrNameLst>
                                          <p:attrName>style.visibility</p:attrName>
                                        </p:attrNameLst>
                                      </p:cBhvr>
                                      <p:to>
                                        <p:strVal val="visible"/>
                                      </p:to>
                                    </p:set>
                                  </p:childTnLst>
                                </p:cTn>
                              </p:par>
                              <p:par>
                                <p:cTn id="169" presetID="37" presetClass="path" presetSubtype="0" repeatCount="indefinite" fill="hold" grpId="1" nodeType="withEffect">
                                  <p:stCondLst>
                                    <p:cond delay="2300"/>
                                  </p:stCondLst>
                                  <p:childTnLst>
                                    <p:animMotion origin="layout" path="M -0.09831 0.26181 C -0.09596 0.17454 0.09427 -0.14004 0.09492 -0.34305 " pathEditMode="relative" rAng="0" ptsTypes="AA">
                                      <p:cBhvr>
                                        <p:cTn id="170" dur="3500" fill="hold"/>
                                        <p:tgtEl>
                                          <p:spTgt spid="227"/>
                                        </p:tgtEl>
                                        <p:attrNameLst>
                                          <p:attrName>ppt_x</p:attrName>
                                          <p:attrName>ppt_y</p:attrName>
                                        </p:attrNameLst>
                                      </p:cBhvr>
                                      <p:rCtr x="9661" y="-30255"/>
                                    </p:animMotion>
                                  </p:childTnLst>
                                </p:cTn>
                              </p:par>
                              <p:par>
                                <p:cTn id="171" presetID="1" presetClass="entr" presetSubtype="0" fill="hold" grpId="0" nodeType="withEffect">
                                  <p:stCondLst>
                                    <p:cond delay="3500"/>
                                  </p:stCondLst>
                                  <p:childTnLst>
                                    <p:set>
                                      <p:cBhvr>
                                        <p:cTn id="172" dur="1" fill="hold">
                                          <p:stCondLst>
                                            <p:cond delay="0"/>
                                          </p:stCondLst>
                                        </p:cTn>
                                        <p:tgtEl>
                                          <p:spTgt spid="25"/>
                                        </p:tgtEl>
                                        <p:attrNameLst>
                                          <p:attrName>style.visibility</p:attrName>
                                        </p:attrNameLst>
                                      </p:cBhvr>
                                      <p:to>
                                        <p:strVal val="visible"/>
                                      </p:to>
                                    </p:set>
                                  </p:childTnLst>
                                </p:cTn>
                              </p:par>
                              <p:par>
                                <p:cTn id="173" presetID="37" presetClass="path" presetSubtype="0" repeatCount="indefinite" fill="hold" grpId="1" nodeType="withEffect">
                                  <p:stCondLst>
                                    <p:cond delay="3500"/>
                                  </p:stCondLst>
                                  <p:childTnLst>
                                    <p:animMotion origin="layout" path="M -0.19141 0.56736 C -0.18971 0.47963 0.00078 0.16875 0.00156 -0.0375 " pathEditMode="relative" rAng="0" ptsTypes="AA">
                                      <p:cBhvr>
                                        <p:cTn id="174" dur="3500" fill="hold"/>
                                        <p:tgtEl>
                                          <p:spTgt spid="25"/>
                                        </p:tgtEl>
                                        <p:attrNameLst>
                                          <p:attrName>ppt_x</p:attrName>
                                          <p:attrName>ppt_y</p:attrName>
                                        </p:attrNameLst>
                                      </p:cBhvr>
                                      <p:rCtr x="9648" y="-30255"/>
                                    </p:animMotion>
                                  </p:childTnLst>
                                </p:cTn>
                              </p:par>
                              <p:par>
                                <p:cTn id="175" presetID="1" presetClass="entr" presetSubtype="0" fill="hold" grpId="0" nodeType="withEffect">
                                  <p:stCondLst>
                                    <p:cond delay="3950"/>
                                  </p:stCondLst>
                                  <p:childTnLst>
                                    <p:set>
                                      <p:cBhvr>
                                        <p:cTn id="176" dur="1" fill="hold">
                                          <p:stCondLst>
                                            <p:cond delay="0"/>
                                          </p:stCondLst>
                                        </p:cTn>
                                        <p:tgtEl>
                                          <p:spTgt spid="27"/>
                                        </p:tgtEl>
                                        <p:attrNameLst>
                                          <p:attrName>style.visibility</p:attrName>
                                        </p:attrNameLst>
                                      </p:cBhvr>
                                      <p:to>
                                        <p:strVal val="visible"/>
                                      </p:to>
                                    </p:set>
                                  </p:childTnLst>
                                </p:cTn>
                              </p:par>
                              <p:par>
                                <p:cTn id="177" presetID="37" presetClass="path" presetSubtype="0" repeatCount="indefinite" fill="hold" grpId="1" nodeType="withEffect">
                                  <p:stCondLst>
                                    <p:cond delay="3950"/>
                                  </p:stCondLst>
                                  <p:childTnLst>
                                    <p:animMotion origin="layout" path="M 0.04623 0.04931 C 0.04701 -0.0044 -0.09583 -0.0206 -0.09687 -0.07708 " pathEditMode="relative" rAng="0" ptsTypes="AA">
                                      <p:cBhvr>
                                        <p:cTn id="178" dur="1500" fill="hold"/>
                                        <p:tgtEl>
                                          <p:spTgt spid="27"/>
                                        </p:tgtEl>
                                        <p:attrNameLst>
                                          <p:attrName>ppt_x</p:attrName>
                                          <p:attrName>ppt_y</p:attrName>
                                        </p:attrNameLst>
                                      </p:cBhvr>
                                      <p:rCtr x="-7161" y="-6319"/>
                                    </p:animMotion>
                                  </p:childTnLst>
                                </p:cTn>
                              </p:par>
                              <p:par>
                                <p:cTn id="179" presetID="1" presetClass="entr" presetSubtype="0" fill="hold" grpId="0" nodeType="withEffect">
                                  <p:stCondLst>
                                    <p:cond delay="4000"/>
                                  </p:stCondLst>
                                  <p:childTnLst>
                                    <p:set>
                                      <p:cBhvr>
                                        <p:cTn id="180" dur="1" fill="hold">
                                          <p:stCondLst>
                                            <p:cond delay="0"/>
                                          </p:stCondLst>
                                        </p:cTn>
                                        <p:tgtEl>
                                          <p:spTgt spid="221"/>
                                        </p:tgtEl>
                                        <p:attrNameLst>
                                          <p:attrName>style.visibility</p:attrName>
                                        </p:attrNameLst>
                                      </p:cBhvr>
                                      <p:to>
                                        <p:strVal val="visible"/>
                                      </p:to>
                                    </p:set>
                                  </p:childTnLst>
                                </p:cTn>
                              </p:par>
                              <p:par>
                                <p:cTn id="181" presetID="37" presetClass="path" presetSubtype="0" repeatCount="indefinite" fill="hold" grpId="1" nodeType="withEffect">
                                  <p:stCondLst>
                                    <p:cond delay="4000"/>
                                  </p:stCondLst>
                                  <p:childTnLst>
                                    <p:animMotion origin="layout" path="M -0.0375 0.14167 C -0.03516 0.0037 0.10677 -0.1625 0.10716 -0.28125 " pathEditMode="relative" rAng="0" ptsTypes="AA">
                                      <p:cBhvr>
                                        <p:cTn id="182" dur="3500" fill="hold"/>
                                        <p:tgtEl>
                                          <p:spTgt spid="221"/>
                                        </p:tgtEl>
                                        <p:attrNameLst>
                                          <p:attrName>ppt_x</p:attrName>
                                          <p:attrName>ppt_y</p:attrName>
                                        </p:attrNameLst>
                                      </p:cBhvr>
                                      <p:rCtr x="7227" y="-21157"/>
                                    </p:animMotion>
                                  </p:childTnLst>
                                </p:cTn>
                              </p:par>
                              <p:par>
                                <p:cTn id="183" presetID="1" presetClass="entr" presetSubtype="0" fill="hold" grpId="0" nodeType="withEffect">
                                  <p:stCondLst>
                                    <p:cond delay="4050"/>
                                  </p:stCondLst>
                                  <p:childTnLst>
                                    <p:set>
                                      <p:cBhvr>
                                        <p:cTn id="184" dur="1" fill="hold">
                                          <p:stCondLst>
                                            <p:cond delay="0"/>
                                          </p:stCondLst>
                                        </p:cTn>
                                        <p:tgtEl>
                                          <p:spTgt spid="29"/>
                                        </p:tgtEl>
                                        <p:attrNameLst>
                                          <p:attrName>style.visibility</p:attrName>
                                        </p:attrNameLst>
                                      </p:cBhvr>
                                      <p:to>
                                        <p:strVal val="visible"/>
                                      </p:to>
                                    </p:set>
                                  </p:childTnLst>
                                </p:cTn>
                              </p:par>
                              <p:par>
                                <p:cTn id="185" presetID="37" presetClass="path" presetSubtype="0" repeatCount="indefinite" fill="hold" grpId="1" nodeType="withEffect">
                                  <p:stCondLst>
                                    <p:cond delay="4050"/>
                                  </p:stCondLst>
                                  <p:childTnLst>
                                    <p:animMotion origin="layout" path="M -0.13489 0.36088 C -0.13268 0.22291 0.00938 0.05671 0.00977 -0.06204 " pathEditMode="relative" rAng="0" ptsTypes="AA">
                                      <p:cBhvr>
                                        <p:cTn id="186" dur="3000" fill="hold"/>
                                        <p:tgtEl>
                                          <p:spTgt spid="29"/>
                                        </p:tgtEl>
                                        <p:attrNameLst>
                                          <p:attrName>ppt_x</p:attrName>
                                          <p:attrName>ppt_y</p:attrName>
                                        </p:attrNameLst>
                                      </p:cBhvr>
                                      <p:rCtr x="7227" y="-21157"/>
                                    </p:animMotion>
                                  </p:childTnLst>
                                </p:cTn>
                              </p:par>
                              <p:par>
                                <p:cTn id="187" presetID="1" presetClass="entr" presetSubtype="0" fill="hold" grpId="0" nodeType="withEffect">
                                  <p:stCondLst>
                                    <p:cond delay="4100"/>
                                  </p:stCondLst>
                                  <p:childTnLst>
                                    <p:set>
                                      <p:cBhvr>
                                        <p:cTn id="188" dur="1" fill="hold">
                                          <p:stCondLst>
                                            <p:cond delay="0"/>
                                          </p:stCondLst>
                                        </p:cTn>
                                        <p:tgtEl>
                                          <p:spTgt spid="128"/>
                                        </p:tgtEl>
                                        <p:attrNameLst>
                                          <p:attrName>style.visibility</p:attrName>
                                        </p:attrNameLst>
                                      </p:cBhvr>
                                      <p:to>
                                        <p:strVal val="visible"/>
                                      </p:to>
                                    </p:set>
                                  </p:childTnLst>
                                </p:cTn>
                              </p:par>
                              <p:par>
                                <p:cTn id="189" presetID="37" presetClass="path" presetSubtype="0" repeatCount="indefinite" fill="hold" grpId="1" nodeType="withEffect">
                                  <p:stCondLst>
                                    <p:cond delay="4100"/>
                                  </p:stCondLst>
                                  <p:childTnLst>
                                    <p:animMotion origin="layout" path="M -0.08515 0.12801 C -0.08294 0.01968 0.03034 0.02894 0.0306 -0.07778 " pathEditMode="relative" rAng="0" ptsTypes="AA">
                                      <p:cBhvr>
                                        <p:cTn id="190" dur="2500" fill="hold"/>
                                        <p:tgtEl>
                                          <p:spTgt spid="128"/>
                                        </p:tgtEl>
                                        <p:attrNameLst>
                                          <p:attrName>ppt_x</p:attrName>
                                          <p:attrName>ppt_y</p:attrName>
                                        </p:attrNameLst>
                                      </p:cBhvr>
                                      <p:rCtr x="5781" y="-10301"/>
                                    </p:animMotion>
                                  </p:childTnLst>
                                </p:cTn>
                              </p:par>
                              <p:par>
                                <p:cTn id="191" presetID="1" presetClass="entr" presetSubtype="0" fill="hold" grpId="0" nodeType="withEffect">
                                  <p:stCondLst>
                                    <p:cond delay="4150"/>
                                  </p:stCondLst>
                                  <p:childTnLst>
                                    <p:set>
                                      <p:cBhvr>
                                        <p:cTn id="192" dur="1" fill="hold">
                                          <p:stCondLst>
                                            <p:cond delay="0"/>
                                          </p:stCondLst>
                                        </p:cTn>
                                        <p:tgtEl>
                                          <p:spTgt spid="223"/>
                                        </p:tgtEl>
                                        <p:attrNameLst>
                                          <p:attrName>style.visibility</p:attrName>
                                        </p:attrNameLst>
                                      </p:cBhvr>
                                      <p:to>
                                        <p:strVal val="visible"/>
                                      </p:to>
                                    </p:set>
                                  </p:childTnLst>
                                </p:cTn>
                              </p:par>
                              <p:par>
                                <p:cTn id="193" presetID="37" presetClass="path" presetSubtype="0" repeatCount="indefinite" fill="hold" grpId="1" nodeType="withEffect">
                                  <p:stCondLst>
                                    <p:cond delay="4150"/>
                                  </p:stCondLst>
                                  <p:childTnLst>
                                    <p:animMotion origin="layout" path="M -0.05508 0.11342 C -0.05378 0.0081 0.08359 -0.03125 0.08411 -0.18334 " pathEditMode="relative" rAng="0" ptsTypes="AA">
                                      <p:cBhvr>
                                        <p:cTn id="194" dur="2500" fill="hold"/>
                                        <p:tgtEl>
                                          <p:spTgt spid="223"/>
                                        </p:tgtEl>
                                        <p:attrNameLst>
                                          <p:attrName>ppt_x</p:attrName>
                                          <p:attrName>ppt_y</p:attrName>
                                        </p:attrNameLst>
                                      </p:cBhvr>
                                      <p:rCtr x="6953" y="-14838"/>
                                    </p:animMotion>
                                  </p:childTnLst>
                                </p:cTn>
                              </p:par>
                              <p:par>
                                <p:cTn id="195" presetID="1" presetClass="entr" presetSubtype="0" fill="hold" grpId="0" nodeType="withEffect">
                                  <p:stCondLst>
                                    <p:cond delay="4000"/>
                                  </p:stCondLst>
                                  <p:childTnLst>
                                    <p:set>
                                      <p:cBhvr>
                                        <p:cTn id="196" dur="1" fill="hold">
                                          <p:stCondLst>
                                            <p:cond delay="0"/>
                                          </p:stCondLst>
                                        </p:cTn>
                                        <p:tgtEl>
                                          <p:spTgt spid="30"/>
                                        </p:tgtEl>
                                        <p:attrNameLst>
                                          <p:attrName>style.visibility</p:attrName>
                                        </p:attrNameLst>
                                      </p:cBhvr>
                                      <p:to>
                                        <p:strVal val="visible"/>
                                      </p:to>
                                    </p:set>
                                  </p:childTnLst>
                                </p:cTn>
                              </p:par>
                              <p:par>
                                <p:cTn id="197" presetID="37" presetClass="path" presetSubtype="0" repeatCount="indefinite" fill="hold" grpId="1" nodeType="withEffect">
                                  <p:stCondLst>
                                    <p:cond delay="4000"/>
                                  </p:stCondLst>
                                  <p:childTnLst>
                                    <p:animMotion origin="layout" path="M 0.11419 0.2213 C 0.11432 0.15069 -0.07904 -0.07662 -0.07917 -0.20833 " pathEditMode="relative" rAng="0" ptsTypes="AA">
                                      <p:cBhvr>
                                        <p:cTn id="198" dur="3000" fill="hold"/>
                                        <p:tgtEl>
                                          <p:spTgt spid="30"/>
                                        </p:tgtEl>
                                        <p:attrNameLst>
                                          <p:attrName>ppt_x</p:attrName>
                                          <p:attrName>ppt_y</p:attrName>
                                        </p:attrNameLst>
                                      </p:cBhvr>
                                      <p:rCtr x="-9674" y="-21481"/>
                                    </p:animMotion>
                                  </p:childTnLst>
                                </p:cTn>
                              </p:par>
                              <p:par>
                                <p:cTn id="199" presetID="1" presetClass="entr" presetSubtype="0" fill="hold" grpId="0" nodeType="withEffect">
                                  <p:stCondLst>
                                    <p:cond delay="4500"/>
                                  </p:stCondLst>
                                  <p:childTnLst>
                                    <p:set>
                                      <p:cBhvr>
                                        <p:cTn id="200" dur="1" fill="hold">
                                          <p:stCondLst>
                                            <p:cond delay="0"/>
                                          </p:stCondLst>
                                        </p:cTn>
                                        <p:tgtEl>
                                          <p:spTgt spid="16"/>
                                        </p:tgtEl>
                                        <p:attrNameLst>
                                          <p:attrName>style.visibility</p:attrName>
                                        </p:attrNameLst>
                                      </p:cBhvr>
                                      <p:to>
                                        <p:strVal val="visible"/>
                                      </p:to>
                                    </p:set>
                                  </p:childTnLst>
                                </p:cTn>
                              </p:par>
                              <p:par>
                                <p:cTn id="201" presetID="37" presetClass="path" presetSubtype="0" repeatCount="indefinite" fill="hold" grpId="1" nodeType="withEffect">
                                  <p:stCondLst>
                                    <p:cond delay="4500"/>
                                  </p:stCondLst>
                                  <p:childTnLst>
                                    <p:animMotion origin="layout" path="M 0.15625 0.30209 C 0.15638 0.23149 -0.03711 0.00394 -0.03724 -0.12731 " pathEditMode="relative" rAng="0" ptsTypes="AA">
                                      <p:cBhvr>
                                        <p:cTn id="202" dur="3000" fill="hold"/>
                                        <p:tgtEl>
                                          <p:spTgt spid="16"/>
                                        </p:tgtEl>
                                        <p:attrNameLst>
                                          <p:attrName>ppt_x</p:attrName>
                                          <p:attrName>ppt_y</p:attrName>
                                        </p:attrNameLst>
                                      </p:cBhvr>
                                      <p:rCtr x="-9674" y="-21481"/>
                                    </p:animMotion>
                                  </p:childTnLst>
                                </p:cTn>
                              </p:par>
                              <p:par>
                                <p:cTn id="203" presetID="1" presetClass="entr" presetSubtype="0" fill="hold" grpId="0" nodeType="withEffect">
                                  <p:stCondLst>
                                    <p:cond delay="4250"/>
                                  </p:stCondLst>
                                  <p:childTnLst>
                                    <p:set>
                                      <p:cBhvr>
                                        <p:cTn id="204" dur="1" fill="hold">
                                          <p:stCondLst>
                                            <p:cond delay="0"/>
                                          </p:stCondLst>
                                        </p:cTn>
                                        <p:tgtEl>
                                          <p:spTgt spid="225"/>
                                        </p:tgtEl>
                                        <p:attrNameLst>
                                          <p:attrName>style.visibility</p:attrName>
                                        </p:attrNameLst>
                                      </p:cBhvr>
                                      <p:to>
                                        <p:strVal val="visible"/>
                                      </p:to>
                                    </p:set>
                                  </p:childTnLst>
                                </p:cTn>
                              </p:par>
                              <p:par>
                                <p:cTn id="205" presetID="37" presetClass="path" presetSubtype="0" repeatCount="indefinite" fill="hold" grpId="1" nodeType="withEffect">
                                  <p:stCondLst>
                                    <p:cond delay="4250"/>
                                  </p:stCondLst>
                                  <p:childTnLst>
                                    <p:animMotion origin="layout" path="M -0.01172 0.04537 C -0.01146 -0.0125 0.07331 -0.11527 0.07279 -0.17754 " pathEditMode="relative" rAng="0" ptsTypes="AA">
                                      <p:cBhvr>
                                        <p:cTn id="206" dur="2000" fill="hold"/>
                                        <p:tgtEl>
                                          <p:spTgt spid="225"/>
                                        </p:tgtEl>
                                        <p:attrNameLst>
                                          <p:attrName>ppt_x</p:attrName>
                                          <p:attrName>ppt_y</p:attrName>
                                        </p:attrNameLst>
                                      </p:cBhvr>
                                      <p:rCtr x="4219" y="-11157"/>
                                    </p:animMotion>
                                  </p:childTnLst>
                                </p:cTn>
                              </p:par>
                              <p:par>
                                <p:cTn id="207" presetID="1" presetClass="entr" presetSubtype="0" fill="hold" grpId="0" nodeType="withEffect">
                                  <p:stCondLst>
                                    <p:cond delay="4300"/>
                                  </p:stCondLst>
                                  <p:childTnLst>
                                    <p:set>
                                      <p:cBhvr>
                                        <p:cTn id="208" dur="1" fill="hold">
                                          <p:stCondLst>
                                            <p:cond delay="0"/>
                                          </p:stCondLst>
                                        </p:cTn>
                                        <p:tgtEl>
                                          <p:spTgt spid="41"/>
                                        </p:tgtEl>
                                        <p:attrNameLst>
                                          <p:attrName>style.visibility</p:attrName>
                                        </p:attrNameLst>
                                      </p:cBhvr>
                                      <p:to>
                                        <p:strVal val="visible"/>
                                      </p:to>
                                    </p:set>
                                  </p:childTnLst>
                                </p:cTn>
                              </p:par>
                              <p:par>
                                <p:cTn id="209" presetID="37" presetClass="path" presetSubtype="0" repeatCount="indefinite" fill="hold" grpId="1" nodeType="withEffect">
                                  <p:stCondLst>
                                    <p:cond delay="4300"/>
                                  </p:stCondLst>
                                  <p:childTnLst>
                                    <p:animMotion origin="layout" path="M 0.00287 0.01621 C 0.00313 -0.04236 -0.12578 -0.14907 -0.12487 -0.21041 " pathEditMode="relative" rAng="0" ptsTypes="AA">
                                      <p:cBhvr>
                                        <p:cTn id="210" dur="2000" fill="hold"/>
                                        <p:tgtEl>
                                          <p:spTgt spid="41"/>
                                        </p:tgtEl>
                                        <p:attrNameLst>
                                          <p:attrName>ppt_x</p:attrName>
                                          <p:attrName>ppt_y</p:attrName>
                                        </p:attrNameLst>
                                      </p:cBhvr>
                                      <p:rCtr x="-6393" y="-11343"/>
                                    </p:animMotion>
                                  </p:childTnLst>
                                </p:cTn>
                              </p:par>
                              <p:par>
                                <p:cTn id="211" presetID="1" presetClass="entr" presetSubtype="0" fill="hold" grpId="0" nodeType="withEffect">
                                  <p:stCondLst>
                                    <p:cond delay="4800"/>
                                  </p:stCondLst>
                                  <p:childTnLst>
                                    <p:set>
                                      <p:cBhvr>
                                        <p:cTn id="212" dur="1" fill="hold">
                                          <p:stCondLst>
                                            <p:cond delay="0"/>
                                          </p:stCondLst>
                                        </p:cTn>
                                        <p:tgtEl>
                                          <p:spTgt spid="34"/>
                                        </p:tgtEl>
                                        <p:attrNameLst>
                                          <p:attrName>style.visibility</p:attrName>
                                        </p:attrNameLst>
                                      </p:cBhvr>
                                      <p:to>
                                        <p:strVal val="visible"/>
                                      </p:to>
                                    </p:set>
                                  </p:childTnLst>
                                </p:cTn>
                              </p:par>
                              <p:par>
                                <p:cTn id="213" presetID="37" presetClass="path" presetSubtype="0" repeatCount="indefinite" fill="hold" grpId="1" nodeType="withEffect">
                                  <p:stCondLst>
                                    <p:cond delay="4800"/>
                                  </p:stCondLst>
                                  <p:childTnLst>
                                    <p:animMotion origin="layout" path="M 0.06537 0.11343 C 0.06563 0.05509 -0.06328 -0.05162 -0.06237 -0.11319 " pathEditMode="relative" rAng="0" ptsTypes="AA">
                                      <p:cBhvr>
                                        <p:cTn id="214" dur="2000" fill="hold"/>
                                        <p:tgtEl>
                                          <p:spTgt spid="34"/>
                                        </p:tgtEl>
                                        <p:attrNameLst>
                                          <p:attrName>ppt_x</p:attrName>
                                          <p:attrName>ppt_y</p:attrName>
                                        </p:attrNameLst>
                                      </p:cBhvr>
                                      <p:rCtr x="-6393" y="-11343"/>
                                    </p:animMotion>
                                  </p:childTnLst>
                                </p:cTn>
                              </p:par>
                              <p:par>
                                <p:cTn id="215" presetID="1" presetClass="entr" presetSubtype="0" fill="hold" grpId="0" nodeType="withEffect">
                                  <p:stCondLst>
                                    <p:cond delay="4350"/>
                                  </p:stCondLst>
                                  <p:childTnLst>
                                    <p:set>
                                      <p:cBhvr>
                                        <p:cTn id="216" dur="1" fill="hold">
                                          <p:stCondLst>
                                            <p:cond delay="0"/>
                                          </p:stCondLst>
                                        </p:cTn>
                                        <p:tgtEl>
                                          <p:spTgt spid="22"/>
                                        </p:tgtEl>
                                        <p:attrNameLst>
                                          <p:attrName>style.visibility</p:attrName>
                                        </p:attrNameLst>
                                      </p:cBhvr>
                                      <p:to>
                                        <p:strVal val="visible"/>
                                      </p:to>
                                    </p:set>
                                  </p:childTnLst>
                                </p:cTn>
                              </p:par>
                              <p:par>
                                <p:cTn id="217" presetID="37" presetClass="path" presetSubtype="0" repeatCount="indefinite" fill="hold" grpId="1" nodeType="withEffect">
                                  <p:stCondLst>
                                    <p:cond delay="4350"/>
                                  </p:stCondLst>
                                  <p:childTnLst>
                                    <p:animMotion origin="layout" path="M -0.0849 0.15625 C -0.08425 0.1007 0.02552 -0.00926 0.02578 -0.06527 " pathEditMode="relative" rAng="0" ptsTypes="AA">
                                      <p:cBhvr>
                                        <p:cTn id="218" dur="2500" fill="hold"/>
                                        <p:tgtEl>
                                          <p:spTgt spid="22"/>
                                        </p:tgtEl>
                                        <p:attrNameLst>
                                          <p:attrName>ppt_x</p:attrName>
                                          <p:attrName>ppt_y</p:attrName>
                                        </p:attrNameLst>
                                      </p:cBhvr>
                                      <p:rCtr x="5534" y="-11088"/>
                                    </p:animMotion>
                                  </p:childTnLst>
                                </p:cTn>
                              </p:par>
                              <p:par>
                                <p:cTn id="219" presetID="1" presetClass="entr" presetSubtype="0" fill="hold" grpId="0" nodeType="withEffect">
                                  <p:stCondLst>
                                    <p:cond delay="4400"/>
                                  </p:stCondLst>
                                  <p:childTnLst>
                                    <p:set>
                                      <p:cBhvr>
                                        <p:cTn id="220" dur="1" fill="hold">
                                          <p:stCondLst>
                                            <p:cond delay="0"/>
                                          </p:stCondLst>
                                        </p:cTn>
                                        <p:tgtEl>
                                          <p:spTgt spid="33"/>
                                        </p:tgtEl>
                                        <p:attrNameLst>
                                          <p:attrName>style.visibility</p:attrName>
                                        </p:attrNameLst>
                                      </p:cBhvr>
                                      <p:to>
                                        <p:strVal val="visible"/>
                                      </p:to>
                                    </p:set>
                                  </p:childTnLst>
                                </p:cTn>
                              </p:par>
                              <p:par>
                                <p:cTn id="221" presetID="37" presetClass="path" presetSubtype="0" repeatCount="indefinite" fill="hold" grpId="1" nodeType="withEffect">
                                  <p:stCondLst>
                                    <p:cond delay="4400"/>
                                  </p:stCondLst>
                                  <p:childTnLst>
                                    <p:animMotion origin="layout" path="M 0.08802 0.20764 C 0.08724 0.14445 -0.00352 0.03866 -0.00339 -0.0206 " pathEditMode="relative" rAng="0" ptsTypes="AA">
                                      <p:cBhvr>
                                        <p:cTn id="222" dur="2000" fill="hold"/>
                                        <p:tgtEl>
                                          <p:spTgt spid="33"/>
                                        </p:tgtEl>
                                        <p:attrNameLst>
                                          <p:attrName>ppt_x</p:attrName>
                                          <p:attrName>ppt_y</p:attrName>
                                        </p:attrNameLst>
                                      </p:cBhvr>
                                      <p:rCtr x="-4583" y="-11412"/>
                                    </p:animMotion>
                                  </p:childTnLst>
                                </p:cTn>
                              </p:par>
                              <p:par>
                                <p:cTn id="223" presetID="1" presetClass="entr" presetSubtype="0" fill="hold" grpId="0" nodeType="withEffect">
                                  <p:stCondLst>
                                    <p:cond delay="4900"/>
                                  </p:stCondLst>
                                  <p:childTnLst>
                                    <p:set>
                                      <p:cBhvr>
                                        <p:cTn id="224" dur="1" fill="hold">
                                          <p:stCondLst>
                                            <p:cond delay="0"/>
                                          </p:stCondLst>
                                        </p:cTn>
                                        <p:tgtEl>
                                          <p:spTgt spid="124"/>
                                        </p:tgtEl>
                                        <p:attrNameLst>
                                          <p:attrName>style.visibility</p:attrName>
                                        </p:attrNameLst>
                                      </p:cBhvr>
                                      <p:to>
                                        <p:strVal val="visible"/>
                                      </p:to>
                                    </p:set>
                                  </p:childTnLst>
                                </p:cTn>
                              </p:par>
                              <p:par>
                                <p:cTn id="225" presetID="37" presetClass="path" presetSubtype="0" repeatCount="indefinite" fill="hold" grpId="1" nodeType="withEffect">
                                  <p:stCondLst>
                                    <p:cond delay="4900"/>
                                  </p:stCondLst>
                                  <p:childTnLst>
                                    <p:animMotion origin="layout" path="M 0.03672 0.09885 C 0.03594 0.03542 -0.05482 -0.07014 -0.05469 -0.12963 " pathEditMode="relative" rAng="0" ptsTypes="AA">
                                      <p:cBhvr>
                                        <p:cTn id="226" dur="2000" fill="hold"/>
                                        <p:tgtEl>
                                          <p:spTgt spid="124"/>
                                        </p:tgtEl>
                                        <p:attrNameLst>
                                          <p:attrName>ppt_x</p:attrName>
                                          <p:attrName>ppt_y</p:attrName>
                                        </p:attrNameLst>
                                      </p:cBhvr>
                                      <p:rCtr x="-4583" y="-11435"/>
                                    </p:animMotion>
                                  </p:childTnLst>
                                </p:cTn>
                              </p:par>
                              <p:par>
                                <p:cTn id="227" presetID="1" presetClass="entr" presetSubtype="0" fill="hold" grpId="0" nodeType="withEffect">
                                  <p:stCondLst>
                                    <p:cond delay="4450"/>
                                  </p:stCondLst>
                                  <p:childTnLst>
                                    <p:set>
                                      <p:cBhvr>
                                        <p:cTn id="228" dur="1" fill="hold">
                                          <p:stCondLst>
                                            <p:cond delay="0"/>
                                          </p:stCondLst>
                                        </p:cTn>
                                        <p:tgtEl>
                                          <p:spTgt spid="125"/>
                                        </p:tgtEl>
                                        <p:attrNameLst>
                                          <p:attrName>style.visibility</p:attrName>
                                        </p:attrNameLst>
                                      </p:cBhvr>
                                      <p:to>
                                        <p:strVal val="visible"/>
                                      </p:to>
                                    </p:set>
                                  </p:childTnLst>
                                </p:cTn>
                              </p:par>
                              <p:par>
                                <p:cTn id="229" presetID="37" presetClass="path" presetSubtype="0" repeatCount="indefinite" fill="hold" grpId="1" nodeType="withEffect">
                                  <p:stCondLst>
                                    <p:cond delay="4450"/>
                                  </p:stCondLst>
                                  <p:childTnLst>
                                    <p:animMotion origin="layout" path="M -0.10261 0.17454 C -0.103 0.11436 0.01992 0.00232 0.02122 -0.05231 " pathEditMode="relative" rAng="0" ptsTypes="AA">
                                      <p:cBhvr>
                                        <p:cTn id="230" dur="2500" fill="hold"/>
                                        <p:tgtEl>
                                          <p:spTgt spid="125"/>
                                        </p:tgtEl>
                                        <p:attrNameLst>
                                          <p:attrName>ppt_x</p:attrName>
                                          <p:attrName>ppt_y</p:attrName>
                                        </p:attrNameLst>
                                      </p:cBhvr>
                                      <p:rCtr x="6185" y="-11343"/>
                                    </p:animMotion>
                                  </p:childTnLst>
                                </p:cTn>
                              </p:par>
                              <p:par>
                                <p:cTn id="231" presetID="1" presetClass="entr" presetSubtype="0" fill="hold" grpId="0" nodeType="withEffect">
                                  <p:stCondLst>
                                    <p:cond delay="4500"/>
                                  </p:stCondLst>
                                  <p:childTnLst>
                                    <p:set>
                                      <p:cBhvr>
                                        <p:cTn id="232" dur="1" fill="hold">
                                          <p:stCondLst>
                                            <p:cond delay="0"/>
                                          </p:stCondLst>
                                        </p:cTn>
                                        <p:tgtEl>
                                          <p:spTgt spid="228"/>
                                        </p:tgtEl>
                                        <p:attrNameLst>
                                          <p:attrName>style.visibility</p:attrName>
                                        </p:attrNameLst>
                                      </p:cBhvr>
                                      <p:to>
                                        <p:strVal val="visible"/>
                                      </p:to>
                                    </p:set>
                                  </p:childTnLst>
                                </p:cTn>
                              </p:par>
                              <p:par>
                                <p:cTn id="233" presetID="37" presetClass="path" presetSubtype="0" repeatCount="indefinite" fill="hold" grpId="1" nodeType="withEffect">
                                  <p:stCondLst>
                                    <p:cond delay="4500"/>
                                  </p:stCondLst>
                                  <p:childTnLst>
                                    <p:animMotion origin="layout" path="M 0.03737 0.20533 C 0.03789 0.13982 1.875E-6 0.03704 -0.00261 -0.02662 " pathEditMode="relative" rAng="0" ptsTypes="AA">
                                      <p:cBhvr>
                                        <p:cTn id="234" dur="2000" fill="hold"/>
                                        <p:tgtEl>
                                          <p:spTgt spid="228"/>
                                        </p:tgtEl>
                                        <p:attrNameLst>
                                          <p:attrName>ppt_x</p:attrName>
                                          <p:attrName>ppt_y</p:attrName>
                                        </p:attrNameLst>
                                      </p:cBhvr>
                                      <p:rCtr x="-2005" y="-115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0" grpId="1" animBg="1"/>
      <p:bldP spid="120" grpId="0"/>
      <p:bldP spid="120" grpId="1"/>
      <p:bldP spid="131" grpId="0" animBg="1"/>
      <p:bldP spid="131" grpId="1" animBg="1"/>
      <p:bldP spid="121" grpId="0"/>
      <p:bldP spid="121" grpId="1"/>
      <p:bldP spid="132" grpId="0" animBg="1"/>
      <p:bldP spid="132" grpId="1" animBg="1"/>
      <p:bldP spid="123" grpId="0"/>
      <p:bldP spid="123" grpId="1"/>
      <p:bldP spid="32" grpId="0" animBg="1"/>
      <p:bldP spid="32" grpId="1" animBg="1"/>
      <p:bldP spid="25" grpId="0" animBg="1"/>
      <p:bldP spid="25" grpId="1" animBg="1"/>
      <p:bldP spid="29" grpId="0" animBg="1"/>
      <p:bldP spid="29" grpId="1" animBg="1"/>
      <p:bldP spid="30" grpId="0" animBg="1"/>
      <p:bldP spid="30" grpId="1" animBg="1"/>
      <p:bldP spid="21" grpId="0" animBg="1"/>
      <p:bldP spid="21" grpId="1" animBg="1"/>
      <p:bldP spid="27" grpId="0" animBg="1"/>
      <p:bldP spid="27" grpId="1" animBg="1"/>
      <p:bldP spid="35" grpId="0" animBg="1"/>
      <p:bldP spid="35" grpId="1" animBg="1"/>
      <p:bldP spid="128" grpId="0" animBg="1"/>
      <p:bldP spid="128" grpId="1" animBg="1"/>
      <p:bldP spid="221" grpId="0" animBg="1"/>
      <p:bldP spid="221" grpId="1" animBg="1"/>
      <p:bldP spid="222" grpId="0" animBg="1"/>
      <p:bldP spid="222" grpId="1" animBg="1"/>
      <p:bldP spid="223" grpId="0" animBg="1"/>
      <p:bldP spid="223" grpId="1" animBg="1"/>
      <p:bldP spid="224" grpId="0" animBg="1"/>
      <p:bldP spid="224" grpId="1" animBg="1"/>
      <p:bldP spid="227" grpId="0" animBg="1"/>
      <p:bldP spid="227" grpId="1" animBg="1"/>
      <p:bldP spid="31" grpId="0" animBg="1"/>
      <p:bldP spid="31" grpId="1" animBg="1"/>
      <p:bldP spid="37" grpId="0" animBg="1"/>
      <p:bldP spid="37" grpId="1" animBg="1"/>
      <p:bldP spid="127" grpId="0" animBg="1"/>
      <p:bldP spid="127" grpId="1" animBg="1"/>
      <p:bldP spid="226" grpId="0" animBg="1"/>
      <p:bldP spid="226" grpId="1" animBg="1"/>
      <p:bldP spid="236" grpId="0" animBg="1"/>
      <p:bldP spid="236" grpId="1" animBg="1"/>
      <p:bldP spid="237" grpId="0" animBg="1"/>
      <p:bldP spid="237" grpId="1" animBg="1"/>
      <p:bldP spid="238" grpId="0" animBg="1"/>
      <p:bldP spid="238" grpId="1" animBg="1"/>
      <p:bldP spid="241" grpId="0" animBg="1"/>
      <p:bldP spid="241" grpId="1" animBg="1"/>
      <p:bldP spid="23" grpId="0" animBg="1"/>
      <p:bldP spid="23" grpId="1" animBg="1"/>
      <p:bldP spid="239" grpId="0" animBg="1"/>
      <p:bldP spid="239" grpId="1" animBg="1"/>
      <p:bldP spid="26" grpId="0" animBg="1"/>
      <p:bldP spid="26" grpId="1" animBg="1"/>
      <p:bldP spid="38" grpId="0" animBg="1"/>
      <p:bldP spid="38" grpId="1" animBg="1"/>
      <p:bldP spid="24" grpId="0" animBg="1"/>
      <p:bldP spid="24" grpId="1" animBg="1"/>
      <p:bldP spid="28" grpId="0" animBg="1"/>
      <p:bldP spid="28" grpId="1" animBg="1"/>
      <p:bldP spid="36" grpId="0" animBg="1"/>
      <p:bldP spid="36" grpId="1" animBg="1"/>
      <p:bldP spid="39" grpId="0" animBg="1"/>
      <p:bldP spid="39" grpId="1" animBg="1"/>
      <p:bldP spid="40" grpId="0" animBg="1"/>
      <p:bldP spid="40"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6" grpId="0" animBg="1"/>
      <p:bldP spid="16" grpId="1" animBg="1"/>
      <p:bldP spid="22" grpId="0" animBg="1"/>
      <p:bldP spid="22" grpId="1" animBg="1"/>
      <p:bldP spid="33" grpId="0" animBg="1"/>
      <p:bldP spid="33" grpId="1" animBg="1"/>
      <p:bldP spid="34" grpId="0" animBg="1"/>
      <p:bldP spid="34" grpId="1" animBg="1"/>
      <p:bldP spid="41" grpId="0" animBg="1"/>
      <p:bldP spid="41" grpId="1" animBg="1"/>
      <p:bldP spid="124" grpId="0" animBg="1"/>
      <p:bldP spid="124" grpId="1" animBg="1"/>
      <p:bldP spid="125" grpId="0" animBg="1"/>
      <p:bldP spid="125" grpId="1" animBg="1"/>
      <p:bldP spid="225" grpId="0" animBg="1"/>
      <p:bldP spid="225" grpId="1" animBg="1"/>
      <p:bldP spid="228" grpId="0" animBg="1"/>
      <p:bldP spid="22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075AB14-54D1-4320-A10D-D110F2A0ED07}"/>
              </a:ext>
            </a:extLst>
          </p:cNvPr>
          <p:cNvSpPr txBox="1">
            <a:spLocks/>
          </p:cNvSpPr>
          <p:nvPr/>
        </p:nvSpPr>
        <p:spPr>
          <a:xfrm>
            <a:off x="530885" y="1502085"/>
            <a:ext cx="4626653" cy="388069"/>
          </a:xfrm>
          <a:prstGeom prst="rect">
            <a:avLst/>
          </a:prstGeom>
        </p:spPr>
        <p:txBody>
          <a:bodyPr/>
          <a:lstStyle>
            <a:lvl1pPr algn="l" defTabSz="912114" rtl="0" eaLnBrk="1" latinLnBrk="0" hangingPunct="1">
              <a:lnSpc>
                <a:spcPct val="90000"/>
              </a:lnSpc>
              <a:spcBef>
                <a:spcPct val="0"/>
              </a:spcBef>
              <a:buNone/>
              <a:defRPr sz="3600" kern="1200">
                <a:solidFill>
                  <a:schemeClr val="bg1"/>
                </a:solidFill>
                <a:latin typeface="+mj-lt"/>
                <a:ea typeface="+mj-ea"/>
                <a:cs typeface="+mj-cs"/>
              </a:defRPr>
            </a:lvl1pPr>
          </a:lstStyle>
          <a:p>
            <a:pPr marL="0" marR="0" lvl="0" indent="0" algn="l" defTabSz="912114"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a:ln>
                  <a:noFill/>
                </a:ln>
                <a:solidFill>
                  <a:schemeClr val="tx2"/>
                </a:solidFill>
                <a:effectLst/>
                <a:uLnTx/>
                <a:uFillTx/>
                <a:latin typeface="Segoe UI Semibold"/>
                <a:ea typeface="+mj-ea"/>
                <a:cs typeface="+mj-cs"/>
              </a:rPr>
              <a:t>Defining Migration and Modernization</a:t>
            </a:r>
          </a:p>
        </p:txBody>
      </p:sp>
      <p:cxnSp>
        <p:nvCxnSpPr>
          <p:cNvPr id="65" name="Straight Connector 64">
            <a:extLst>
              <a:ext uri="{FF2B5EF4-FFF2-40B4-BE49-F238E27FC236}">
                <a16:creationId xmlns:a16="http://schemas.microsoft.com/office/drawing/2014/main" id="{D0F40D6D-B2D2-400B-A407-1A913FD92AC2}"/>
              </a:ext>
              <a:ext uri="{C183D7F6-B498-43B3-948B-1728B52AA6E4}">
                <adec:decorative xmlns:adec="http://schemas.microsoft.com/office/drawing/2017/decorative" val="1"/>
              </a:ext>
            </a:extLst>
          </p:cNvPr>
          <p:cNvCxnSpPr>
            <a:cxnSpLocks/>
          </p:cNvCxnSpPr>
          <p:nvPr/>
        </p:nvCxnSpPr>
        <p:spPr>
          <a:xfrm>
            <a:off x="8302625" y="3594686"/>
            <a:ext cx="3306763" cy="0"/>
          </a:xfrm>
          <a:prstGeom prst="line">
            <a:avLst/>
          </a:prstGeom>
          <a:noFill/>
          <a:ln w="19050" cap="flat" cmpd="sng" algn="ctr">
            <a:solidFill>
              <a:schemeClr val="tx2"/>
            </a:solidFill>
            <a:prstDash val="solid"/>
            <a:headEnd type="none" w="sm" len="sm"/>
            <a:tailEnd type="oval" w="sm" len="sm"/>
          </a:ln>
          <a:effectLst/>
        </p:spPr>
      </p:cxnSp>
      <p:cxnSp>
        <p:nvCxnSpPr>
          <p:cNvPr id="66" name="Straight Connector 65">
            <a:extLst>
              <a:ext uri="{FF2B5EF4-FFF2-40B4-BE49-F238E27FC236}">
                <a16:creationId xmlns:a16="http://schemas.microsoft.com/office/drawing/2014/main" id="{C7C2A2A3-85EA-490D-99D2-27424B6BEA9C}"/>
              </a:ext>
              <a:ext uri="{C183D7F6-B498-43B3-948B-1728B52AA6E4}">
                <adec:decorative xmlns:adec="http://schemas.microsoft.com/office/drawing/2017/decorative" val="1"/>
              </a:ext>
            </a:extLst>
          </p:cNvPr>
          <p:cNvCxnSpPr>
            <a:cxnSpLocks/>
          </p:cNvCxnSpPr>
          <p:nvPr/>
        </p:nvCxnSpPr>
        <p:spPr>
          <a:xfrm>
            <a:off x="8050749" y="4934274"/>
            <a:ext cx="3558639" cy="0"/>
          </a:xfrm>
          <a:prstGeom prst="line">
            <a:avLst/>
          </a:prstGeom>
          <a:noFill/>
          <a:ln w="19050" cap="flat" cmpd="sng" algn="ctr">
            <a:solidFill>
              <a:schemeClr val="tx2"/>
            </a:solidFill>
            <a:prstDash val="solid"/>
            <a:headEnd type="none" w="sm" len="sm"/>
            <a:tailEnd type="oval" w="sm" len="sm"/>
          </a:ln>
          <a:effectLst/>
        </p:spPr>
      </p:cxnSp>
      <p:sp>
        <p:nvSpPr>
          <p:cNvPr id="4" name="Arrow: Right 3" descr="Arrow pointing right, from Migration to funnel graphic. Shows motion from right side, defining, to left side funnel, decision factors.">
            <a:extLst>
              <a:ext uri="{FF2B5EF4-FFF2-40B4-BE49-F238E27FC236}">
                <a16:creationId xmlns:a16="http://schemas.microsoft.com/office/drawing/2014/main" id="{02E2B853-9EDF-4C15-974C-A9F52BCBDFDA}"/>
              </a:ext>
            </a:extLst>
          </p:cNvPr>
          <p:cNvSpPr/>
          <p:nvPr/>
        </p:nvSpPr>
        <p:spPr>
          <a:xfrm>
            <a:off x="5236217" y="2836317"/>
            <a:ext cx="477985" cy="401373"/>
          </a:xfrm>
          <a:prstGeom prst="rightArrow">
            <a:avLst/>
          </a:prstGeom>
          <a:solidFill>
            <a:srgbClr val="0078D4"/>
          </a:solidFill>
          <a:ln w="12700"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547" b="0" i="0" u="none" strike="noStrike" kern="0" cap="none" spc="0" normalizeH="0" baseline="0" noProof="0">
              <a:ln>
                <a:noFill/>
              </a:ln>
              <a:solidFill>
                <a:prstClr val="black"/>
              </a:solidFill>
              <a:effectLst/>
              <a:uLnTx/>
              <a:uFillTx/>
              <a:latin typeface="Helvetica Light"/>
              <a:ea typeface="+mn-ea"/>
              <a:cs typeface="+mn-cs"/>
            </a:endParaRPr>
          </a:p>
        </p:txBody>
      </p:sp>
      <p:sp>
        <p:nvSpPr>
          <p:cNvPr id="93" name="Arrow: Right 92" descr="Arrow pointing right from defining migration and modernization on left side to migration and modernization decision factors funnel on right side.">
            <a:extLst>
              <a:ext uri="{FF2B5EF4-FFF2-40B4-BE49-F238E27FC236}">
                <a16:creationId xmlns:a16="http://schemas.microsoft.com/office/drawing/2014/main" id="{7EB4B8DB-2B7D-4759-AED3-BDAB8BF996B5}"/>
              </a:ext>
            </a:extLst>
          </p:cNvPr>
          <p:cNvSpPr/>
          <p:nvPr/>
        </p:nvSpPr>
        <p:spPr>
          <a:xfrm>
            <a:off x="5236217" y="5246391"/>
            <a:ext cx="477985" cy="401373"/>
          </a:xfrm>
          <a:prstGeom prst="rightArrow">
            <a:avLst/>
          </a:prstGeom>
          <a:solidFill>
            <a:srgbClr val="51E5FF">
              <a:lumMod val="75000"/>
            </a:srgbClr>
          </a:solidFill>
          <a:ln w="12700"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547" b="0" i="0" u="none" strike="noStrike" kern="0" cap="none" spc="0" normalizeH="0" baseline="0" noProof="0">
              <a:ln>
                <a:noFill/>
              </a:ln>
              <a:solidFill>
                <a:prstClr val="black"/>
              </a:solidFill>
              <a:effectLst/>
              <a:uLnTx/>
              <a:uFillTx/>
              <a:latin typeface="Helvetica Light"/>
              <a:ea typeface="+mn-ea"/>
              <a:cs typeface="+mn-cs"/>
            </a:endParaRPr>
          </a:p>
        </p:txBody>
      </p:sp>
      <p:grpSp>
        <p:nvGrpSpPr>
          <p:cNvPr id="19" name="Group 18">
            <a:extLst>
              <a:ext uri="{FF2B5EF4-FFF2-40B4-BE49-F238E27FC236}">
                <a16:creationId xmlns:a16="http://schemas.microsoft.com/office/drawing/2014/main" id="{7DE0EA7D-7747-D845-A02F-FF1E9FF2324C}"/>
              </a:ext>
              <a:ext uri="{C183D7F6-B498-43B3-948B-1728B52AA6E4}">
                <adec:decorative xmlns:adec="http://schemas.microsoft.com/office/drawing/2017/decorative" val="1"/>
              </a:ext>
            </a:extLst>
          </p:cNvPr>
          <p:cNvGrpSpPr/>
          <p:nvPr/>
        </p:nvGrpSpPr>
        <p:grpSpPr>
          <a:xfrm>
            <a:off x="6117362" y="2115826"/>
            <a:ext cx="2784437" cy="4051892"/>
            <a:chOff x="5499579" y="2115826"/>
            <a:chExt cx="3685658" cy="3854669"/>
          </a:xfrm>
        </p:grpSpPr>
        <p:sp>
          <p:nvSpPr>
            <p:cNvPr id="38" name="Shape" descr="Bottom of funnel icon illustration of hand holding a puzzle piece next to longer term business goals text">
              <a:extLst>
                <a:ext uri="{FF2B5EF4-FFF2-40B4-BE49-F238E27FC236}">
                  <a16:creationId xmlns:a16="http://schemas.microsoft.com/office/drawing/2014/main" id="{BFB0533F-41BB-4950-A4A2-95E8A49753FD}"/>
                </a:ext>
              </a:extLst>
            </p:cNvPr>
            <p:cNvSpPr/>
            <p:nvPr/>
          </p:nvSpPr>
          <p:spPr>
            <a:xfrm rot="5400000">
              <a:off x="6822851" y="4724116"/>
              <a:ext cx="1038916" cy="14538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5550"/>
                  </a:lnTo>
                  <a:lnTo>
                    <a:pt x="21551" y="6035"/>
                  </a:lnTo>
                  <a:lnTo>
                    <a:pt x="0" y="0"/>
                  </a:lnTo>
                  <a:close/>
                </a:path>
              </a:pathLst>
            </a:custGeom>
            <a:solidFill>
              <a:srgbClr val="51E5FF">
                <a:lumMod val="75000"/>
              </a:srgbClr>
            </a:solidFill>
            <a:ln w="12700"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000000"/>
                  </a:solidFill>
                  <a:latin typeface="Helvetica Light"/>
                  <a:ea typeface="Helvetica Light"/>
                  <a:cs typeface="Helvetica Light"/>
                  <a:sym typeface="Helvetica Light"/>
                </a:defRPr>
              </a:pPr>
              <a:endParaRPr kumimoji="0" sz="1547" b="0" i="0" u="none" strike="noStrike" kern="0" cap="none" spc="0" normalizeH="0" baseline="0" noProof="0" dirty="0">
                <a:ln>
                  <a:noFill/>
                </a:ln>
                <a:solidFill>
                  <a:srgbClr val="000000"/>
                </a:solidFill>
                <a:effectLst/>
                <a:uLnTx/>
                <a:uFillTx/>
                <a:latin typeface="Helvetica Light"/>
                <a:ea typeface="Helvetica Light"/>
                <a:cs typeface="Helvetica Light"/>
                <a:sym typeface="Helvetica Light"/>
              </a:endParaRPr>
            </a:p>
          </p:txBody>
        </p:sp>
        <p:sp>
          <p:nvSpPr>
            <p:cNvPr id="39" name="Oval">
              <a:extLst>
                <a:ext uri="{FF2B5EF4-FFF2-40B4-BE49-F238E27FC236}">
                  <a16:creationId xmlns:a16="http://schemas.microsoft.com/office/drawing/2014/main" id="{5F08CBBF-5C30-45A9-8D87-325213E88525}"/>
                </a:ext>
                <a:ext uri="{C183D7F6-B498-43B3-948B-1728B52AA6E4}">
                  <adec:decorative xmlns:adec="http://schemas.microsoft.com/office/drawing/2017/decorative" val="1"/>
                </a:ext>
              </a:extLst>
            </p:cNvPr>
            <p:cNvSpPr/>
            <p:nvPr/>
          </p:nvSpPr>
          <p:spPr>
            <a:xfrm>
              <a:off x="6614760" y="4843390"/>
              <a:ext cx="1455234" cy="172404"/>
            </a:xfrm>
            <a:prstGeom prst="ellipse">
              <a:avLst/>
            </a:prstGeom>
            <a:gradFill flip="none" rotWithShape="1">
              <a:gsLst>
                <a:gs pos="0">
                  <a:srgbClr val="51E5FF">
                    <a:lumMod val="75000"/>
                  </a:srgbClr>
                </a:gs>
                <a:gs pos="100000">
                  <a:srgbClr val="51E5FF">
                    <a:lumMod val="50000"/>
                  </a:srgbClr>
                </a:gs>
              </a:gsLst>
              <a:lin ang="5400000" scaled="0"/>
            </a:gradFill>
            <a:ln w="3175"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FFFFFF"/>
                  </a:solidFill>
                  <a:latin typeface="Helvetica Light"/>
                  <a:ea typeface="Helvetica Light"/>
                  <a:cs typeface="Helvetica Light"/>
                  <a:sym typeface="Helvetica Light"/>
                </a:defRPr>
              </a:pPr>
              <a:endParaRPr kumimoji="0" sz="1547"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0" name="Shape" descr="Middle of funnel icon showing person with wheel next to copy that reads how hard is it to do">
              <a:extLst>
                <a:ext uri="{FF2B5EF4-FFF2-40B4-BE49-F238E27FC236}">
                  <a16:creationId xmlns:a16="http://schemas.microsoft.com/office/drawing/2014/main" id="{1C96B6E1-672B-4E4A-8C82-D23DC1FB215C}"/>
                </a:ext>
              </a:extLst>
            </p:cNvPr>
            <p:cNvSpPr/>
            <p:nvPr/>
          </p:nvSpPr>
          <p:spPr>
            <a:xfrm rot="5400000">
              <a:off x="6807182" y="3024366"/>
              <a:ext cx="1072116" cy="24643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7911"/>
                  </a:lnTo>
                  <a:lnTo>
                    <a:pt x="21600" y="3689"/>
                  </a:lnTo>
                  <a:lnTo>
                    <a:pt x="0" y="0"/>
                  </a:lnTo>
                  <a:close/>
                </a:path>
              </a:pathLst>
            </a:custGeom>
            <a:solidFill>
              <a:srgbClr val="0078D4">
                <a:lumMod val="50000"/>
              </a:srgbClr>
            </a:solidFill>
            <a:ln w="12700"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000000"/>
                  </a:solidFill>
                  <a:latin typeface="Helvetica Light"/>
                  <a:ea typeface="Helvetica Light"/>
                  <a:cs typeface="Helvetica Light"/>
                  <a:sym typeface="Helvetica Light"/>
                </a:defRPr>
              </a:pPr>
              <a:endParaRPr kumimoji="0" sz="1547" b="0" i="0" u="none" strike="noStrike" kern="0" cap="none" spc="0" normalizeH="0" baseline="0" noProof="0">
                <a:ln>
                  <a:noFill/>
                </a:ln>
                <a:solidFill>
                  <a:srgbClr val="000000"/>
                </a:solidFill>
                <a:effectLst/>
                <a:uLnTx/>
                <a:uFillTx/>
                <a:latin typeface="Helvetica Light"/>
                <a:ea typeface="Helvetica Light"/>
                <a:cs typeface="Helvetica Light"/>
                <a:sym typeface="Helvetica Light"/>
              </a:endParaRPr>
            </a:p>
          </p:txBody>
        </p:sp>
        <p:sp>
          <p:nvSpPr>
            <p:cNvPr id="41" name="Oval">
              <a:extLst>
                <a:ext uri="{FF2B5EF4-FFF2-40B4-BE49-F238E27FC236}">
                  <a16:creationId xmlns:a16="http://schemas.microsoft.com/office/drawing/2014/main" id="{412CED4B-6F38-4BBE-8916-26830ED58A5B}"/>
                </a:ext>
                <a:ext uri="{C183D7F6-B498-43B3-948B-1728B52AA6E4}">
                  <adec:decorative xmlns:adec="http://schemas.microsoft.com/office/drawing/2017/decorative" val="1"/>
                </a:ext>
              </a:extLst>
            </p:cNvPr>
            <p:cNvSpPr/>
            <p:nvPr/>
          </p:nvSpPr>
          <p:spPr>
            <a:xfrm>
              <a:off x="6111270" y="3573192"/>
              <a:ext cx="2464018" cy="291917"/>
            </a:xfrm>
            <a:prstGeom prst="ellipse">
              <a:avLst/>
            </a:prstGeom>
            <a:gradFill flip="none" rotWithShape="1">
              <a:gsLst>
                <a:gs pos="0">
                  <a:srgbClr val="0078D4">
                    <a:lumMod val="50000"/>
                  </a:srgbClr>
                </a:gs>
                <a:gs pos="100000">
                  <a:srgbClr val="002642"/>
                </a:gs>
              </a:gsLst>
              <a:lin ang="5400000" scaled="0"/>
            </a:gradFill>
            <a:ln w="3175"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FFFFFF"/>
                  </a:solidFill>
                  <a:latin typeface="Helvetica Light"/>
                  <a:ea typeface="Helvetica Light"/>
                  <a:cs typeface="Helvetica Light"/>
                  <a:sym typeface="Helvetica Light"/>
                </a:defRPr>
              </a:pPr>
              <a:endParaRPr kumimoji="0" sz="1547"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2" name="Oval">
              <a:extLst>
                <a:ext uri="{FF2B5EF4-FFF2-40B4-BE49-F238E27FC236}">
                  <a16:creationId xmlns:a16="http://schemas.microsoft.com/office/drawing/2014/main" id="{D7E30791-4202-4454-AA5C-3980393E8D25}"/>
                </a:ext>
                <a:ext uri="{C183D7F6-B498-43B3-948B-1728B52AA6E4}">
                  <adec:decorative xmlns:adec="http://schemas.microsoft.com/office/drawing/2017/decorative" val="1"/>
                </a:ext>
              </a:extLst>
            </p:cNvPr>
            <p:cNvSpPr/>
            <p:nvPr/>
          </p:nvSpPr>
          <p:spPr>
            <a:xfrm>
              <a:off x="6529816" y="4705966"/>
              <a:ext cx="1626055" cy="163377"/>
            </a:xfrm>
            <a:prstGeom prst="ellipse">
              <a:avLst/>
            </a:prstGeom>
            <a:solidFill>
              <a:srgbClr val="0078D4">
                <a:lumMod val="50000"/>
              </a:srgbClr>
            </a:solidFill>
            <a:ln w="3175"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FFFFFF"/>
                  </a:solidFill>
                  <a:latin typeface="Helvetica Light"/>
                  <a:ea typeface="Helvetica Light"/>
                  <a:cs typeface="Helvetica Light"/>
                  <a:sym typeface="Helvetica Light"/>
                </a:defRPr>
              </a:pPr>
              <a:endParaRPr kumimoji="0" sz="1547"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3" name="Shape" descr="Top of funnel with star icon; What is the immediate business need?">
              <a:extLst>
                <a:ext uri="{FF2B5EF4-FFF2-40B4-BE49-F238E27FC236}">
                  <a16:creationId xmlns:a16="http://schemas.microsoft.com/office/drawing/2014/main" id="{F44BDB22-56DF-4C2F-9662-AAD468CA4A73}"/>
                </a:ext>
              </a:extLst>
            </p:cNvPr>
            <p:cNvSpPr/>
            <p:nvPr/>
          </p:nvSpPr>
          <p:spPr>
            <a:xfrm rot="5400000">
              <a:off x="6732411" y="1068972"/>
              <a:ext cx="1219993" cy="36856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8780"/>
                  </a:lnTo>
                  <a:lnTo>
                    <a:pt x="21600" y="2820"/>
                  </a:lnTo>
                  <a:lnTo>
                    <a:pt x="0" y="0"/>
                  </a:lnTo>
                  <a:close/>
                </a:path>
              </a:pathLst>
            </a:custGeom>
            <a:solidFill>
              <a:srgbClr val="0078D4"/>
            </a:solidFill>
            <a:ln w="12700"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000000"/>
                  </a:solidFill>
                  <a:latin typeface="Helvetica Light"/>
                  <a:ea typeface="Helvetica Light"/>
                  <a:cs typeface="Helvetica Light"/>
                  <a:sym typeface="Helvetica Light"/>
                </a:defRPr>
              </a:pPr>
              <a:endParaRPr kumimoji="0" sz="1547" b="0" i="0" u="none" strike="noStrike" kern="0" cap="none" spc="0" normalizeH="0" baseline="0" noProof="0" dirty="0">
                <a:ln>
                  <a:noFill/>
                </a:ln>
                <a:solidFill>
                  <a:srgbClr val="000000"/>
                </a:solidFill>
                <a:effectLst/>
                <a:uLnTx/>
                <a:uFillTx/>
                <a:latin typeface="Helvetica Light"/>
                <a:ea typeface="Helvetica Light"/>
                <a:cs typeface="Helvetica Light"/>
                <a:sym typeface="Helvetica Light"/>
              </a:endParaRPr>
            </a:p>
          </p:txBody>
        </p:sp>
        <p:sp>
          <p:nvSpPr>
            <p:cNvPr id="44" name="Oval">
              <a:extLst>
                <a:ext uri="{FF2B5EF4-FFF2-40B4-BE49-F238E27FC236}">
                  <a16:creationId xmlns:a16="http://schemas.microsoft.com/office/drawing/2014/main" id="{B33D1008-BC16-4D74-85F5-C6F7DA0DEFBA}"/>
                </a:ext>
                <a:ext uri="{C183D7F6-B498-43B3-948B-1728B52AA6E4}">
                  <adec:decorative xmlns:adec="http://schemas.microsoft.com/office/drawing/2017/decorative" val="1"/>
                </a:ext>
              </a:extLst>
            </p:cNvPr>
            <p:cNvSpPr/>
            <p:nvPr/>
          </p:nvSpPr>
          <p:spPr>
            <a:xfrm>
              <a:off x="5501572" y="2115826"/>
              <a:ext cx="3681961" cy="369542"/>
            </a:xfrm>
            <a:prstGeom prst="ellipse">
              <a:avLst/>
            </a:prstGeom>
            <a:gradFill flip="none" rotWithShape="1">
              <a:gsLst>
                <a:gs pos="0">
                  <a:srgbClr val="0078D4">
                    <a:lumMod val="50000"/>
                  </a:srgbClr>
                </a:gs>
                <a:gs pos="100000">
                  <a:srgbClr val="0078D4">
                    <a:lumMod val="75000"/>
                  </a:srgbClr>
                </a:gs>
              </a:gsLst>
              <a:lin ang="5400000" scaled="0"/>
            </a:gradFill>
            <a:ln w="3175"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sz="2200" baseline="0">
                  <a:solidFill>
                    <a:srgbClr val="FFFFFF"/>
                  </a:solidFill>
                  <a:latin typeface="Helvetica Light"/>
                  <a:ea typeface="Helvetica Light"/>
                  <a:cs typeface="Helvetica Light"/>
                  <a:sym typeface="Helvetica Light"/>
                </a:defRPr>
              </a:pPr>
              <a:endParaRPr kumimoji="0" sz="1547" b="0" i="0" u="none" strike="noStrike" kern="0" cap="none" spc="0" normalizeH="0" baseline="0" noProof="0" dirty="0">
                <a:ln>
                  <a:noFill/>
                </a:ln>
                <a:solidFill>
                  <a:srgbClr val="FFFFFF"/>
                </a:solidFill>
                <a:effectLst/>
                <a:uLnTx/>
                <a:uFillTx/>
                <a:latin typeface="Helvetica Light"/>
                <a:ea typeface="Helvetica Light"/>
                <a:cs typeface="Helvetica Light"/>
                <a:sym typeface="Helvetica Light"/>
              </a:endParaRPr>
            </a:p>
          </p:txBody>
        </p:sp>
        <p:sp>
          <p:nvSpPr>
            <p:cNvPr id="45" name="Oval">
              <a:extLst>
                <a:ext uri="{FF2B5EF4-FFF2-40B4-BE49-F238E27FC236}">
                  <a16:creationId xmlns:a16="http://schemas.microsoft.com/office/drawing/2014/main" id="{9D7E206E-7392-42ED-8B74-F2A83728A5BC}"/>
                </a:ext>
                <a:ext uri="{C183D7F6-B498-43B3-948B-1728B52AA6E4}">
                  <adec:decorative xmlns:adec="http://schemas.microsoft.com/office/drawing/2017/decorative" val="1"/>
                </a:ext>
              </a:extLst>
            </p:cNvPr>
            <p:cNvSpPr/>
            <p:nvPr/>
          </p:nvSpPr>
          <p:spPr>
            <a:xfrm>
              <a:off x="5980049" y="3380071"/>
              <a:ext cx="2724888" cy="273781"/>
            </a:xfrm>
            <a:prstGeom prst="ellipse">
              <a:avLst/>
            </a:prstGeom>
            <a:solidFill>
              <a:srgbClr val="0078D4"/>
            </a:solidFill>
            <a:ln w="3175" cap="flat">
              <a:noFill/>
              <a:miter lim="400000"/>
            </a:ln>
            <a:effectLst/>
          </p:spPr>
          <p:txBody>
            <a:bodyPr wrap="square" lIns="19050" tIns="19050" rIns="19050" bIns="19050" numCol="1" anchor="ctr">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sz="1547" b="0" i="0" u="none" strike="noStrike" kern="0" cap="none" spc="0" normalizeH="0" baseline="0" noProof="0">
                <a:ln>
                  <a:noFill/>
                </a:ln>
                <a:solidFill>
                  <a:prstClr val="black"/>
                </a:solidFill>
                <a:effectLst/>
                <a:uLnTx/>
                <a:uFillTx/>
                <a:latin typeface="Helvetica Light"/>
                <a:ea typeface="+mn-ea"/>
                <a:cs typeface="+mn-cs"/>
              </a:endParaRPr>
            </a:p>
          </p:txBody>
        </p:sp>
      </p:grpSp>
      <p:grpSp>
        <p:nvGrpSpPr>
          <p:cNvPr id="14" name="Group 13" descr="Bracket leading from On-prem to Migration and modernization">
            <a:extLst>
              <a:ext uri="{FF2B5EF4-FFF2-40B4-BE49-F238E27FC236}">
                <a16:creationId xmlns:a16="http://schemas.microsoft.com/office/drawing/2014/main" id="{78046D3C-8C4E-104D-B839-598F134ABB81}"/>
              </a:ext>
            </a:extLst>
          </p:cNvPr>
          <p:cNvGrpSpPr/>
          <p:nvPr/>
        </p:nvGrpSpPr>
        <p:grpSpPr>
          <a:xfrm>
            <a:off x="1757081" y="2653553"/>
            <a:ext cx="1434353" cy="2079812"/>
            <a:chOff x="914400" y="5414682"/>
            <a:chExt cx="1649506" cy="2079812"/>
          </a:xfrm>
        </p:grpSpPr>
        <p:sp>
          <p:nvSpPr>
            <p:cNvPr id="11" name="Rectangle 10">
              <a:extLst>
                <a:ext uri="{FF2B5EF4-FFF2-40B4-BE49-F238E27FC236}">
                  <a16:creationId xmlns:a16="http://schemas.microsoft.com/office/drawing/2014/main" id="{CE672364-2137-2241-9652-651C0AA0E8EB}"/>
                </a:ext>
              </a:extLst>
            </p:cNvPr>
            <p:cNvSpPr/>
            <p:nvPr/>
          </p:nvSpPr>
          <p:spPr bwMode="auto">
            <a:xfrm>
              <a:off x="1677299" y="5414682"/>
              <a:ext cx="886607" cy="2079812"/>
            </a:xfrm>
            <a:custGeom>
              <a:avLst/>
              <a:gdLst>
                <a:gd name="connsiteX0" fmla="*/ 0 w 1219200"/>
                <a:gd name="connsiteY0" fmla="*/ 0 h 2079812"/>
                <a:gd name="connsiteX1" fmla="*/ 1219200 w 1219200"/>
                <a:gd name="connsiteY1" fmla="*/ 0 h 2079812"/>
                <a:gd name="connsiteX2" fmla="*/ 1219200 w 1219200"/>
                <a:gd name="connsiteY2" fmla="*/ 2079812 h 2079812"/>
                <a:gd name="connsiteX3" fmla="*/ 0 w 1219200"/>
                <a:gd name="connsiteY3" fmla="*/ 2079812 h 2079812"/>
                <a:gd name="connsiteX4" fmla="*/ 0 w 1219200"/>
                <a:gd name="connsiteY4" fmla="*/ 0 h 2079812"/>
                <a:gd name="connsiteX0" fmla="*/ 0 w 1219200"/>
                <a:gd name="connsiteY0" fmla="*/ 0 h 2079812"/>
                <a:gd name="connsiteX1" fmla="*/ 1219200 w 1219200"/>
                <a:gd name="connsiteY1" fmla="*/ 0 h 2079812"/>
                <a:gd name="connsiteX2" fmla="*/ 1183341 w 1219200"/>
                <a:gd name="connsiteY2" fmla="*/ 806824 h 2079812"/>
                <a:gd name="connsiteX3" fmla="*/ 1219200 w 1219200"/>
                <a:gd name="connsiteY3" fmla="*/ 2079812 h 2079812"/>
                <a:gd name="connsiteX4" fmla="*/ 0 w 1219200"/>
                <a:gd name="connsiteY4" fmla="*/ 2079812 h 2079812"/>
                <a:gd name="connsiteX5" fmla="*/ 0 w 1219200"/>
                <a:gd name="connsiteY5" fmla="*/ 0 h 2079812"/>
                <a:gd name="connsiteX0" fmla="*/ 1183341 w 1274781"/>
                <a:gd name="connsiteY0" fmla="*/ 806824 h 2079812"/>
                <a:gd name="connsiteX1" fmla="*/ 1219200 w 1274781"/>
                <a:gd name="connsiteY1" fmla="*/ 2079812 h 2079812"/>
                <a:gd name="connsiteX2" fmla="*/ 0 w 1274781"/>
                <a:gd name="connsiteY2" fmla="*/ 2079812 h 2079812"/>
                <a:gd name="connsiteX3" fmla="*/ 0 w 1274781"/>
                <a:gd name="connsiteY3" fmla="*/ 0 h 2079812"/>
                <a:gd name="connsiteX4" fmla="*/ 1219200 w 1274781"/>
                <a:gd name="connsiteY4" fmla="*/ 0 h 2079812"/>
                <a:gd name="connsiteX5" fmla="*/ 1274781 w 1274781"/>
                <a:gd name="connsiteY5" fmla="*/ 898264 h 2079812"/>
                <a:gd name="connsiteX0" fmla="*/ 1183341 w 1219200"/>
                <a:gd name="connsiteY0" fmla="*/ 806824 h 2079812"/>
                <a:gd name="connsiteX1" fmla="*/ 1219200 w 1219200"/>
                <a:gd name="connsiteY1" fmla="*/ 2079812 h 2079812"/>
                <a:gd name="connsiteX2" fmla="*/ 0 w 1219200"/>
                <a:gd name="connsiteY2" fmla="*/ 2079812 h 2079812"/>
                <a:gd name="connsiteX3" fmla="*/ 0 w 1219200"/>
                <a:gd name="connsiteY3" fmla="*/ 0 h 2079812"/>
                <a:gd name="connsiteX4" fmla="*/ 1219200 w 1219200"/>
                <a:gd name="connsiteY4" fmla="*/ 0 h 2079812"/>
                <a:gd name="connsiteX0" fmla="*/ 1219200 w 1219200"/>
                <a:gd name="connsiteY0" fmla="*/ 2079812 h 2079812"/>
                <a:gd name="connsiteX1" fmla="*/ 0 w 1219200"/>
                <a:gd name="connsiteY1" fmla="*/ 2079812 h 2079812"/>
                <a:gd name="connsiteX2" fmla="*/ 0 w 1219200"/>
                <a:gd name="connsiteY2" fmla="*/ 0 h 2079812"/>
                <a:gd name="connsiteX3" fmla="*/ 1219200 w 1219200"/>
                <a:gd name="connsiteY3" fmla="*/ 0 h 2079812"/>
              </a:gdLst>
              <a:ahLst/>
              <a:cxnLst>
                <a:cxn ang="0">
                  <a:pos x="connsiteX0" y="connsiteY0"/>
                </a:cxn>
                <a:cxn ang="0">
                  <a:pos x="connsiteX1" y="connsiteY1"/>
                </a:cxn>
                <a:cxn ang="0">
                  <a:pos x="connsiteX2" y="connsiteY2"/>
                </a:cxn>
                <a:cxn ang="0">
                  <a:pos x="connsiteX3" y="connsiteY3"/>
                </a:cxn>
              </a:cxnLst>
              <a:rect l="l" t="t" r="r" b="b"/>
              <a:pathLst>
                <a:path w="1219200" h="2079812">
                  <a:moveTo>
                    <a:pt x="1219200" y="2079812"/>
                  </a:moveTo>
                  <a:lnTo>
                    <a:pt x="0" y="2079812"/>
                  </a:lnTo>
                  <a:lnTo>
                    <a:pt x="0" y="0"/>
                  </a:lnTo>
                  <a:lnTo>
                    <a:pt x="1219200" y="0"/>
                  </a:lnTo>
                </a:path>
              </a:pathLst>
            </a:custGeom>
            <a:noFill/>
            <a:ln w="19050">
              <a:solidFill>
                <a:schemeClr val="tx1"/>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3" name="Straight Connector 12">
              <a:extLst>
                <a:ext uri="{FF2B5EF4-FFF2-40B4-BE49-F238E27FC236}">
                  <a16:creationId xmlns:a16="http://schemas.microsoft.com/office/drawing/2014/main" id="{0B478ED0-2A02-174D-9717-1553F751F3A0}"/>
                </a:ext>
              </a:extLst>
            </p:cNvPr>
            <p:cNvCxnSpPr>
              <a:cxnSpLocks/>
            </p:cNvCxnSpPr>
            <p:nvPr/>
          </p:nvCxnSpPr>
          <p:spPr>
            <a:xfrm>
              <a:off x="914400" y="6454588"/>
              <a:ext cx="762899" cy="0"/>
            </a:xfrm>
            <a:prstGeom prst="line">
              <a:avLst/>
            </a:prstGeom>
            <a:ln w="190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95" name="Group 4">
            <a:extLst>
              <a:ext uri="{FF2B5EF4-FFF2-40B4-BE49-F238E27FC236}">
                <a16:creationId xmlns:a16="http://schemas.microsoft.com/office/drawing/2014/main" id="{275D535F-3CEF-F241-9E0A-55E702E44FAC}"/>
              </a:ext>
              <a:ext uri="{C183D7F6-B498-43B3-948B-1728B52AA6E4}">
                <adec:decorative xmlns:adec="http://schemas.microsoft.com/office/drawing/2017/decorative" val="1"/>
              </a:ext>
            </a:extLst>
          </p:cNvPr>
          <p:cNvGrpSpPr>
            <a:grpSpLocks noChangeAspect="1"/>
          </p:cNvGrpSpPr>
          <p:nvPr/>
        </p:nvGrpSpPr>
        <p:grpSpPr bwMode="auto">
          <a:xfrm>
            <a:off x="955677" y="3091984"/>
            <a:ext cx="729690" cy="729690"/>
            <a:chOff x="410" y="999"/>
            <a:chExt cx="312" cy="312"/>
          </a:xfrm>
        </p:grpSpPr>
        <p:sp>
          <p:nvSpPr>
            <p:cNvPr id="96" name="AutoShape 3">
              <a:extLst>
                <a:ext uri="{FF2B5EF4-FFF2-40B4-BE49-F238E27FC236}">
                  <a16:creationId xmlns:a16="http://schemas.microsoft.com/office/drawing/2014/main" id="{A56F3740-205C-F34B-BBA2-D0633D07409E}"/>
                </a:ext>
              </a:extLst>
            </p:cNvPr>
            <p:cNvSpPr>
              <a:spLocks noChangeAspect="1" noChangeArrowheads="1" noTextEdit="1"/>
            </p:cNvSpPr>
            <p:nvPr/>
          </p:nvSpPr>
          <p:spPr bwMode="auto">
            <a:xfrm>
              <a:off x="410" y="999"/>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7" name="Rectangle 5">
              <a:extLst>
                <a:ext uri="{FF2B5EF4-FFF2-40B4-BE49-F238E27FC236}">
                  <a16:creationId xmlns:a16="http://schemas.microsoft.com/office/drawing/2014/main" id="{B856A17F-4D08-1C4B-A99A-2143563FDDD3}"/>
                </a:ext>
              </a:extLst>
            </p:cNvPr>
            <p:cNvSpPr>
              <a:spLocks noChangeArrowheads="1"/>
            </p:cNvSpPr>
            <p:nvPr/>
          </p:nvSpPr>
          <p:spPr bwMode="auto">
            <a:xfrm>
              <a:off x="410" y="999"/>
              <a:ext cx="156" cy="3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98" name="Rectangle 97">
              <a:extLst>
                <a:ext uri="{FF2B5EF4-FFF2-40B4-BE49-F238E27FC236}">
                  <a16:creationId xmlns:a16="http://schemas.microsoft.com/office/drawing/2014/main" id="{ED942CB3-9E96-2E43-86B2-A36CD11F62F6}"/>
                </a:ext>
              </a:extLst>
            </p:cNvPr>
            <p:cNvSpPr>
              <a:spLocks noChangeArrowheads="1"/>
            </p:cNvSpPr>
            <p:nvPr/>
          </p:nvSpPr>
          <p:spPr bwMode="auto">
            <a:xfrm>
              <a:off x="566" y="1155"/>
              <a:ext cx="156" cy="156"/>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9" name="Rectangle 7">
              <a:extLst>
                <a:ext uri="{FF2B5EF4-FFF2-40B4-BE49-F238E27FC236}">
                  <a16:creationId xmlns:a16="http://schemas.microsoft.com/office/drawing/2014/main" id="{23359C4F-6CE6-894F-87F6-CD4A24E939FD}"/>
                </a:ext>
              </a:extLst>
            </p:cNvPr>
            <p:cNvSpPr>
              <a:spLocks noChangeArrowheads="1"/>
            </p:cNvSpPr>
            <p:nvPr/>
          </p:nvSpPr>
          <p:spPr bwMode="auto">
            <a:xfrm>
              <a:off x="449" y="1048"/>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00" name="Rectangle 8">
              <a:extLst>
                <a:ext uri="{FF2B5EF4-FFF2-40B4-BE49-F238E27FC236}">
                  <a16:creationId xmlns:a16="http://schemas.microsoft.com/office/drawing/2014/main" id="{B95C9513-5C12-8C4C-8F38-99E2B90F4E85}"/>
                </a:ext>
              </a:extLst>
            </p:cNvPr>
            <p:cNvSpPr>
              <a:spLocks noChangeArrowheads="1"/>
            </p:cNvSpPr>
            <p:nvPr/>
          </p:nvSpPr>
          <p:spPr bwMode="auto">
            <a:xfrm>
              <a:off x="498" y="1048"/>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1" name="Rectangle 9">
              <a:extLst>
                <a:ext uri="{FF2B5EF4-FFF2-40B4-BE49-F238E27FC236}">
                  <a16:creationId xmlns:a16="http://schemas.microsoft.com/office/drawing/2014/main" id="{77279DDE-1FF0-9B4D-B998-86FCFE573B98}"/>
                </a:ext>
              </a:extLst>
            </p:cNvPr>
            <p:cNvSpPr>
              <a:spLocks noChangeArrowheads="1"/>
            </p:cNvSpPr>
            <p:nvPr/>
          </p:nvSpPr>
          <p:spPr bwMode="auto">
            <a:xfrm>
              <a:off x="449" y="1096"/>
              <a:ext cx="29" cy="3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2" name="Rectangle 10">
              <a:extLst>
                <a:ext uri="{FF2B5EF4-FFF2-40B4-BE49-F238E27FC236}">
                  <a16:creationId xmlns:a16="http://schemas.microsoft.com/office/drawing/2014/main" id="{A4A22601-D5E4-9643-AA21-A41CF7214831}"/>
                </a:ext>
              </a:extLst>
            </p:cNvPr>
            <p:cNvSpPr>
              <a:spLocks noChangeArrowheads="1"/>
            </p:cNvSpPr>
            <p:nvPr/>
          </p:nvSpPr>
          <p:spPr bwMode="auto">
            <a:xfrm>
              <a:off x="498" y="1096"/>
              <a:ext cx="29" cy="3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3" name="Rectangle 11">
              <a:extLst>
                <a:ext uri="{FF2B5EF4-FFF2-40B4-BE49-F238E27FC236}">
                  <a16:creationId xmlns:a16="http://schemas.microsoft.com/office/drawing/2014/main" id="{F6DCFBF3-E629-BC4E-BEFB-0B16CE254F70}"/>
                </a:ext>
              </a:extLst>
            </p:cNvPr>
            <p:cNvSpPr>
              <a:spLocks noChangeArrowheads="1"/>
            </p:cNvSpPr>
            <p:nvPr/>
          </p:nvSpPr>
          <p:spPr bwMode="auto">
            <a:xfrm>
              <a:off x="449" y="1145"/>
              <a:ext cx="29" cy="3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4" name="Rectangle 12">
              <a:extLst>
                <a:ext uri="{FF2B5EF4-FFF2-40B4-BE49-F238E27FC236}">
                  <a16:creationId xmlns:a16="http://schemas.microsoft.com/office/drawing/2014/main" id="{96BCE14C-8DA4-A64A-9029-1287482E555F}"/>
                </a:ext>
              </a:extLst>
            </p:cNvPr>
            <p:cNvSpPr>
              <a:spLocks noChangeArrowheads="1"/>
            </p:cNvSpPr>
            <p:nvPr/>
          </p:nvSpPr>
          <p:spPr bwMode="auto">
            <a:xfrm>
              <a:off x="498" y="1145"/>
              <a:ext cx="29" cy="3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5" name="Rectangle 13">
              <a:extLst>
                <a:ext uri="{FF2B5EF4-FFF2-40B4-BE49-F238E27FC236}">
                  <a16:creationId xmlns:a16="http://schemas.microsoft.com/office/drawing/2014/main" id="{2F7D7BD9-4CD2-8D44-A97C-E7D7DC04DC9A}"/>
                </a:ext>
              </a:extLst>
            </p:cNvPr>
            <p:cNvSpPr>
              <a:spLocks noChangeArrowheads="1"/>
            </p:cNvSpPr>
            <p:nvPr/>
          </p:nvSpPr>
          <p:spPr bwMode="auto">
            <a:xfrm>
              <a:off x="449" y="1194"/>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6" name="Rectangle 14">
              <a:extLst>
                <a:ext uri="{FF2B5EF4-FFF2-40B4-BE49-F238E27FC236}">
                  <a16:creationId xmlns:a16="http://schemas.microsoft.com/office/drawing/2014/main" id="{FBC1B8C3-8735-B84B-8264-8791202775F5}"/>
                </a:ext>
              </a:extLst>
            </p:cNvPr>
            <p:cNvSpPr>
              <a:spLocks noChangeArrowheads="1"/>
            </p:cNvSpPr>
            <p:nvPr/>
          </p:nvSpPr>
          <p:spPr bwMode="auto">
            <a:xfrm>
              <a:off x="498" y="1194"/>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7" name="Rectangle 15">
              <a:extLst>
                <a:ext uri="{FF2B5EF4-FFF2-40B4-BE49-F238E27FC236}">
                  <a16:creationId xmlns:a16="http://schemas.microsoft.com/office/drawing/2014/main" id="{3C49ADBC-2DE3-1045-8AB5-3D63E9D32362}"/>
                </a:ext>
              </a:extLst>
            </p:cNvPr>
            <p:cNvSpPr>
              <a:spLocks noChangeArrowheads="1"/>
            </p:cNvSpPr>
            <p:nvPr/>
          </p:nvSpPr>
          <p:spPr bwMode="auto">
            <a:xfrm>
              <a:off x="469" y="1272"/>
              <a:ext cx="38" cy="39"/>
            </a:xfrm>
            <a:prstGeom prst="rect">
              <a:avLst/>
            </a:prstGeom>
            <a:solidFill>
              <a:srgbClr val="F8F7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8" name="Rectangle 16">
              <a:extLst>
                <a:ext uri="{FF2B5EF4-FFF2-40B4-BE49-F238E27FC236}">
                  <a16:creationId xmlns:a16="http://schemas.microsoft.com/office/drawing/2014/main" id="{099DC1AA-8464-8842-B981-8DED2DDDBDF5}"/>
                </a:ext>
              </a:extLst>
            </p:cNvPr>
            <p:cNvSpPr>
              <a:spLocks noChangeArrowheads="1"/>
            </p:cNvSpPr>
            <p:nvPr/>
          </p:nvSpPr>
          <p:spPr bwMode="auto">
            <a:xfrm>
              <a:off x="605" y="1194"/>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09" name="Rectangle 17">
              <a:extLst>
                <a:ext uri="{FF2B5EF4-FFF2-40B4-BE49-F238E27FC236}">
                  <a16:creationId xmlns:a16="http://schemas.microsoft.com/office/drawing/2014/main" id="{C9A6ABBA-35E3-264C-97A9-0547455858C1}"/>
                </a:ext>
              </a:extLst>
            </p:cNvPr>
            <p:cNvSpPr>
              <a:spLocks noChangeArrowheads="1"/>
            </p:cNvSpPr>
            <p:nvPr/>
          </p:nvSpPr>
          <p:spPr bwMode="auto">
            <a:xfrm>
              <a:off x="654" y="1194"/>
              <a:ext cx="29" cy="2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11" name="Rectangle 18">
              <a:extLst>
                <a:ext uri="{FF2B5EF4-FFF2-40B4-BE49-F238E27FC236}">
                  <a16:creationId xmlns:a16="http://schemas.microsoft.com/office/drawing/2014/main" id="{DF09B00A-F495-1440-9D51-840B0202FD65}"/>
                </a:ext>
              </a:extLst>
            </p:cNvPr>
            <p:cNvSpPr>
              <a:spLocks noChangeArrowheads="1"/>
            </p:cNvSpPr>
            <p:nvPr/>
          </p:nvSpPr>
          <p:spPr bwMode="auto">
            <a:xfrm>
              <a:off x="624" y="1272"/>
              <a:ext cx="40" cy="39"/>
            </a:xfrm>
            <a:prstGeom prst="rect">
              <a:avLst/>
            </a:prstGeom>
            <a:solidFill>
              <a:srgbClr val="F8F7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16" name="Group 115">
            <a:extLst>
              <a:ext uri="{FF2B5EF4-FFF2-40B4-BE49-F238E27FC236}">
                <a16:creationId xmlns:a16="http://schemas.microsoft.com/office/drawing/2014/main" id="{C79A352D-2350-5844-90E8-1CACA0968C4C}"/>
              </a:ext>
              <a:ext uri="{C183D7F6-B498-43B3-948B-1728B52AA6E4}">
                <adec:decorative xmlns:adec="http://schemas.microsoft.com/office/drawing/2017/decorative" val="1"/>
              </a:ext>
            </a:extLst>
          </p:cNvPr>
          <p:cNvGrpSpPr>
            <a:grpSpLocks noChangeAspect="1"/>
          </p:cNvGrpSpPr>
          <p:nvPr/>
        </p:nvGrpSpPr>
        <p:grpSpPr>
          <a:xfrm>
            <a:off x="2547842" y="2492187"/>
            <a:ext cx="440357" cy="440357"/>
            <a:chOff x="7518985" y="9022249"/>
            <a:chExt cx="1220152" cy="1220152"/>
          </a:xfrm>
        </p:grpSpPr>
        <p:sp>
          <p:nvSpPr>
            <p:cNvPr id="118" name="Freeform: Shape 94">
              <a:extLst>
                <a:ext uri="{FF2B5EF4-FFF2-40B4-BE49-F238E27FC236}">
                  <a16:creationId xmlns:a16="http://schemas.microsoft.com/office/drawing/2014/main" id="{EF72E82B-AD7F-024A-9B69-8FCC00AAA0D9}"/>
                </a:ext>
              </a:extLst>
            </p:cNvPr>
            <p:cNvSpPr/>
            <p:nvPr/>
          </p:nvSpPr>
          <p:spPr>
            <a:xfrm>
              <a:off x="8277175" y="9673759"/>
              <a:ext cx="403860" cy="514350"/>
            </a:xfrm>
            <a:custGeom>
              <a:avLst/>
              <a:gdLst>
                <a:gd name="connsiteX0" fmla="*/ 0 w 403860"/>
                <a:gd name="connsiteY0" fmla="*/ 0 h 514350"/>
                <a:gd name="connsiteX1" fmla="*/ 0 w 403860"/>
                <a:gd name="connsiteY1" fmla="*/ 514350 h 514350"/>
                <a:gd name="connsiteX2" fmla="*/ 403860 w 403860"/>
                <a:gd name="connsiteY2" fmla="*/ 514350 h 514350"/>
              </a:gdLst>
              <a:ahLst/>
              <a:cxnLst>
                <a:cxn ang="0">
                  <a:pos x="connsiteX0" y="connsiteY0"/>
                </a:cxn>
                <a:cxn ang="0">
                  <a:pos x="connsiteX1" y="connsiteY1"/>
                </a:cxn>
                <a:cxn ang="0">
                  <a:pos x="connsiteX2" y="connsiteY2"/>
                </a:cxn>
              </a:cxnLst>
              <a:rect l="l" t="t" r="r" b="b"/>
              <a:pathLst>
                <a:path w="403860" h="514350">
                  <a:moveTo>
                    <a:pt x="0" y="0"/>
                  </a:moveTo>
                  <a:lnTo>
                    <a:pt x="0" y="514350"/>
                  </a:lnTo>
                  <a:lnTo>
                    <a:pt x="403860" y="514350"/>
                  </a:lnTo>
                </a:path>
              </a:pathLst>
            </a:custGeom>
            <a:noFill/>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7" name="Freeform: Shape 95">
              <a:extLst>
                <a:ext uri="{FF2B5EF4-FFF2-40B4-BE49-F238E27FC236}">
                  <a16:creationId xmlns:a16="http://schemas.microsoft.com/office/drawing/2014/main" id="{99DDE207-D6B2-A047-9935-BF040E4FB1D4}"/>
                </a:ext>
              </a:extLst>
            </p:cNvPr>
            <p:cNvSpPr/>
            <p:nvPr/>
          </p:nvSpPr>
          <p:spPr>
            <a:xfrm>
              <a:off x="7576135" y="9673759"/>
              <a:ext cx="399097" cy="514350"/>
            </a:xfrm>
            <a:custGeom>
              <a:avLst/>
              <a:gdLst>
                <a:gd name="connsiteX0" fmla="*/ 399098 w 399097"/>
                <a:gd name="connsiteY0" fmla="*/ 0 h 514350"/>
                <a:gd name="connsiteX1" fmla="*/ 399098 w 399097"/>
                <a:gd name="connsiteY1" fmla="*/ 514350 h 514350"/>
                <a:gd name="connsiteX2" fmla="*/ 0 w 399097"/>
                <a:gd name="connsiteY2" fmla="*/ 514350 h 514350"/>
              </a:gdLst>
              <a:ahLst/>
              <a:cxnLst>
                <a:cxn ang="0">
                  <a:pos x="connsiteX0" y="connsiteY0"/>
                </a:cxn>
                <a:cxn ang="0">
                  <a:pos x="connsiteX1" y="connsiteY1"/>
                </a:cxn>
                <a:cxn ang="0">
                  <a:pos x="connsiteX2" y="connsiteY2"/>
                </a:cxn>
              </a:cxnLst>
              <a:rect l="l" t="t" r="r" b="b"/>
              <a:pathLst>
                <a:path w="399097" h="514350">
                  <a:moveTo>
                    <a:pt x="399098" y="0"/>
                  </a:moveTo>
                  <a:lnTo>
                    <a:pt x="399098" y="514350"/>
                  </a:lnTo>
                  <a:lnTo>
                    <a:pt x="0" y="514350"/>
                  </a:lnTo>
                </a:path>
              </a:pathLst>
            </a:custGeom>
            <a:noFill/>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9" name="Freeform: Shape 97">
              <a:extLst>
                <a:ext uri="{FF2B5EF4-FFF2-40B4-BE49-F238E27FC236}">
                  <a16:creationId xmlns:a16="http://schemas.microsoft.com/office/drawing/2014/main" id="{7E57C0FC-2B35-8147-9B78-7136F43603BC}"/>
                </a:ext>
              </a:extLst>
            </p:cNvPr>
            <p:cNvSpPr/>
            <p:nvPr/>
          </p:nvSpPr>
          <p:spPr>
            <a:xfrm>
              <a:off x="8129538" y="9639469"/>
              <a:ext cx="9525" cy="331470"/>
            </a:xfrm>
            <a:custGeom>
              <a:avLst/>
              <a:gdLst>
                <a:gd name="connsiteX0" fmla="*/ 0 w 9525"/>
                <a:gd name="connsiteY0" fmla="*/ 331470 h 331470"/>
                <a:gd name="connsiteX1" fmla="*/ 0 w 9525"/>
                <a:gd name="connsiteY1" fmla="*/ 0 h 331470"/>
              </a:gdLst>
              <a:ahLst/>
              <a:cxnLst>
                <a:cxn ang="0">
                  <a:pos x="connsiteX0" y="connsiteY0"/>
                </a:cxn>
                <a:cxn ang="0">
                  <a:pos x="connsiteX1" y="connsiteY1"/>
                </a:cxn>
              </a:cxnLst>
              <a:rect l="l" t="t" r="r" b="b"/>
              <a:pathLst>
                <a:path w="9525" h="331470">
                  <a:moveTo>
                    <a:pt x="0" y="331470"/>
                  </a:moveTo>
                  <a:lnTo>
                    <a:pt x="0"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1" name="Freeform: Shape 98">
              <a:extLst>
                <a:ext uri="{FF2B5EF4-FFF2-40B4-BE49-F238E27FC236}">
                  <a16:creationId xmlns:a16="http://schemas.microsoft.com/office/drawing/2014/main" id="{0D2D77F7-7D6E-6846-BB2B-3F089DDD7DE1}"/>
                </a:ext>
              </a:extLst>
            </p:cNvPr>
            <p:cNvSpPr/>
            <p:nvPr/>
          </p:nvSpPr>
          <p:spPr>
            <a:xfrm>
              <a:off x="8282890" y="9975701"/>
              <a:ext cx="245745" cy="9525"/>
            </a:xfrm>
            <a:custGeom>
              <a:avLst/>
              <a:gdLst>
                <a:gd name="connsiteX0" fmla="*/ 0 w 245745"/>
                <a:gd name="connsiteY0" fmla="*/ 0 h 9525"/>
                <a:gd name="connsiteX1" fmla="*/ 245745 w 245745"/>
                <a:gd name="connsiteY1" fmla="*/ 0 h 9525"/>
              </a:gdLst>
              <a:ahLst/>
              <a:cxnLst>
                <a:cxn ang="0">
                  <a:pos x="connsiteX0" y="connsiteY0"/>
                </a:cxn>
                <a:cxn ang="0">
                  <a:pos x="connsiteX1" y="connsiteY1"/>
                </a:cxn>
              </a:cxnLst>
              <a:rect l="l" t="t" r="r" b="b"/>
              <a:pathLst>
                <a:path w="245745" h="9525">
                  <a:moveTo>
                    <a:pt x="0" y="0"/>
                  </a:moveTo>
                  <a:lnTo>
                    <a:pt x="245745"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2" name="Freeform: Shape 99">
              <a:extLst>
                <a:ext uri="{FF2B5EF4-FFF2-40B4-BE49-F238E27FC236}">
                  <a16:creationId xmlns:a16="http://schemas.microsoft.com/office/drawing/2014/main" id="{C5210830-6DC2-6748-94E8-72232D96F39F}"/>
                </a:ext>
              </a:extLst>
            </p:cNvPr>
            <p:cNvSpPr/>
            <p:nvPr/>
          </p:nvSpPr>
          <p:spPr>
            <a:xfrm>
              <a:off x="7766635" y="9975701"/>
              <a:ext cx="209550" cy="9525"/>
            </a:xfrm>
            <a:custGeom>
              <a:avLst/>
              <a:gdLst>
                <a:gd name="connsiteX0" fmla="*/ 209550 w 209550"/>
                <a:gd name="connsiteY0" fmla="*/ 0 h 9525"/>
                <a:gd name="connsiteX1" fmla="*/ 0 w 209550"/>
                <a:gd name="connsiteY1" fmla="*/ 0 h 9525"/>
              </a:gdLst>
              <a:ahLst/>
              <a:cxnLst>
                <a:cxn ang="0">
                  <a:pos x="connsiteX0" y="connsiteY0"/>
                </a:cxn>
                <a:cxn ang="0">
                  <a:pos x="connsiteX1" y="connsiteY1"/>
                </a:cxn>
              </a:cxnLst>
              <a:rect l="l" t="t" r="r" b="b"/>
              <a:pathLst>
                <a:path w="209550" h="9525">
                  <a:moveTo>
                    <a:pt x="209550" y="0"/>
                  </a:moveTo>
                  <a:lnTo>
                    <a:pt x="0"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nvGrpSpPr>
            <p:cNvPr id="143" name="Graphic 92">
              <a:extLst>
                <a:ext uri="{FF2B5EF4-FFF2-40B4-BE49-F238E27FC236}">
                  <a16:creationId xmlns:a16="http://schemas.microsoft.com/office/drawing/2014/main" id="{D92487CC-A1C3-2B47-9AE7-5538BFB663DA}"/>
                </a:ext>
              </a:extLst>
            </p:cNvPr>
            <p:cNvGrpSpPr/>
            <p:nvPr/>
          </p:nvGrpSpPr>
          <p:grpSpPr>
            <a:xfrm>
              <a:off x="7519938" y="9022249"/>
              <a:ext cx="1219199" cy="725805"/>
              <a:chOff x="8760910" y="1966130"/>
              <a:chExt cx="1219199" cy="725805"/>
            </a:xfrm>
            <a:solidFill>
              <a:srgbClr val="000000"/>
            </a:solidFill>
          </p:grpSpPr>
          <p:sp>
            <p:nvSpPr>
              <p:cNvPr id="149" name="Freeform: Shape 177">
                <a:extLst>
                  <a:ext uri="{FF2B5EF4-FFF2-40B4-BE49-F238E27FC236}">
                    <a16:creationId xmlns:a16="http://schemas.microsoft.com/office/drawing/2014/main" id="{7ADA639C-0414-054E-AE81-E3D800FF09D9}"/>
                  </a:ext>
                </a:extLst>
              </p:cNvPr>
              <p:cNvSpPr/>
              <p:nvPr/>
            </p:nvSpPr>
            <p:spPr>
              <a:xfrm>
                <a:off x="8874257" y="1966130"/>
                <a:ext cx="725805" cy="725805"/>
              </a:xfrm>
              <a:custGeom>
                <a:avLst/>
                <a:gdLst>
                  <a:gd name="connsiteX0" fmla="*/ 725805 w 725805"/>
                  <a:gd name="connsiteY0" fmla="*/ 362902 h 725805"/>
                  <a:gd name="connsiteX1" fmla="*/ 362902 w 725805"/>
                  <a:gd name="connsiteY1" fmla="*/ 725805 h 725805"/>
                  <a:gd name="connsiteX2" fmla="*/ 0 w 725805"/>
                  <a:gd name="connsiteY2" fmla="*/ 362902 h 725805"/>
                  <a:gd name="connsiteX3" fmla="*/ 362902 w 725805"/>
                  <a:gd name="connsiteY3" fmla="*/ 0 h 725805"/>
                  <a:gd name="connsiteX4" fmla="*/ 725805 w 725805"/>
                  <a:gd name="connsiteY4" fmla="*/ 362902 h 72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805" h="725805">
                    <a:moveTo>
                      <a:pt x="725805" y="362902"/>
                    </a:moveTo>
                    <a:cubicBezTo>
                      <a:pt x="725805" y="563328"/>
                      <a:pt x="563328" y="725805"/>
                      <a:pt x="362902" y="725805"/>
                    </a:cubicBezTo>
                    <a:cubicBezTo>
                      <a:pt x="162477" y="725805"/>
                      <a:pt x="0" y="563328"/>
                      <a:pt x="0" y="362902"/>
                    </a:cubicBezTo>
                    <a:cubicBezTo>
                      <a:pt x="0" y="162477"/>
                      <a:pt x="162477" y="0"/>
                      <a:pt x="362902" y="0"/>
                    </a:cubicBezTo>
                    <a:cubicBezTo>
                      <a:pt x="563328" y="0"/>
                      <a:pt x="725805" y="162477"/>
                      <a:pt x="725805" y="362902"/>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0" name="Freeform: Shape 178">
                <a:extLst>
                  <a:ext uri="{FF2B5EF4-FFF2-40B4-BE49-F238E27FC236}">
                    <a16:creationId xmlns:a16="http://schemas.microsoft.com/office/drawing/2014/main" id="{6AF89C2D-F3A4-284E-9717-EDB6B57F20BF}"/>
                  </a:ext>
                </a:extLst>
              </p:cNvPr>
              <p:cNvSpPr/>
              <p:nvPr/>
            </p:nvSpPr>
            <p:spPr>
              <a:xfrm>
                <a:off x="8760910" y="2425235"/>
                <a:ext cx="1219199" cy="266699"/>
              </a:xfrm>
              <a:custGeom>
                <a:avLst/>
                <a:gdLst>
                  <a:gd name="connsiteX0" fmla="*/ 1085850 w 1219199"/>
                  <a:gd name="connsiteY0" fmla="*/ 266700 h 266699"/>
                  <a:gd name="connsiteX1" fmla="*/ 133350 w 1219199"/>
                  <a:gd name="connsiteY1" fmla="*/ 266700 h 266699"/>
                  <a:gd name="connsiteX2" fmla="*/ 0 w 1219199"/>
                  <a:gd name="connsiteY2" fmla="*/ 133350 h 266699"/>
                  <a:gd name="connsiteX3" fmla="*/ 0 w 1219199"/>
                  <a:gd name="connsiteY3" fmla="*/ 133350 h 266699"/>
                  <a:gd name="connsiteX4" fmla="*/ 133350 w 1219199"/>
                  <a:gd name="connsiteY4" fmla="*/ 0 h 266699"/>
                  <a:gd name="connsiteX5" fmla="*/ 1085850 w 1219199"/>
                  <a:gd name="connsiteY5" fmla="*/ 0 h 266699"/>
                  <a:gd name="connsiteX6" fmla="*/ 1219200 w 1219199"/>
                  <a:gd name="connsiteY6" fmla="*/ 133350 h 266699"/>
                  <a:gd name="connsiteX7" fmla="*/ 1219200 w 1219199"/>
                  <a:gd name="connsiteY7" fmla="*/ 133350 h 266699"/>
                  <a:gd name="connsiteX8" fmla="*/ 1085850 w 1219199"/>
                  <a:gd name="connsiteY8" fmla="*/ 266700 h 26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199" h="266699">
                    <a:moveTo>
                      <a:pt x="1085850" y="266700"/>
                    </a:moveTo>
                    <a:lnTo>
                      <a:pt x="133350" y="266700"/>
                    </a:lnTo>
                    <a:cubicBezTo>
                      <a:pt x="60008" y="266700"/>
                      <a:pt x="0" y="206692"/>
                      <a:pt x="0" y="133350"/>
                    </a:cubicBezTo>
                    <a:lnTo>
                      <a:pt x="0" y="133350"/>
                    </a:lnTo>
                    <a:cubicBezTo>
                      <a:pt x="0" y="60008"/>
                      <a:pt x="60008" y="0"/>
                      <a:pt x="133350" y="0"/>
                    </a:cubicBezTo>
                    <a:lnTo>
                      <a:pt x="1085850" y="0"/>
                    </a:lnTo>
                    <a:cubicBezTo>
                      <a:pt x="1159193" y="0"/>
                      <a:pt x="1219200" y="60008"/>
                      <a:pt x="1219200" y="133350"/>
                    </a:cubicBezTo>
                    <a:lnTo>
                      <a:pt x="1219200" y="133350"/>
                    </a:lnTo>
                    <a:cubicBezTo>
                      <a:pt x="1219200" y="207645"/>
                      <a:pt x="1159193" y="266700"/>
                      <a:pt x="1085850" y="26670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1" name="Freeform: Shape 179">
                <a:extLst>
                  <a:ext uri="{FF2B5EF4-FFF2-40B4-BE49-F238E27FC236}">
                    <a16:creationId xmlns:a16="http://schemas.microsoft.com/office/drawing/2014/main" id="{885D7A7D-77E6-9F46-98C0-E8E92D16AA64}"/>
                  </a:ext>
                </a:extLst>
              </p:cNvPr>
              <p:cNvSpPr/>
              <p:nvPr/>
            </p:nvSpPr>
            <p:spPr>
              <a:xfrm>
                <a:off x="9374320" y="2081382"/>
                <a:ext cx="487680" cy="487680"/>
              </a:xfrm>
              <a:custGeom>
                <a:avLst/>
                <a:gdLst>
                  <a:gd name="connsiteX0" fmla="*/ 487680 w 487680"/>
                  <a:gd name="connsiteY0" fmla="*/ 243840 h 487680"/>
                  <a:gd name="connsiteX1" fmla="*/ 243840 w 487680"/>
                  <a:gd name="connsiteY1" fmla="*/ 487680 h 487680"/>
                  <a:gd name="connsiteX2" fmla="*/ 0 w 487680"/>
                  <a:gd name="connsiteY2" fmla="*/ 243840 h 487680"/>
                  <a:gd name="connsiteX3" fmla="*/ 243840 w 487680"/>
                  <a:gd name="connsiteY3" fmla="*/ 0 h 487680"/>
                  <a:gd name="connsiteX4" fmla="*/ 487680 w 487680"/>
                  <a:gd name="connsiteY4" fmla="*/ 24384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487680">
                    <a:moveTo>
                      <a:pt x="487680" y="243840"/>
                    </a:moveTo>
                    <a:cubicBezTo>
                      <a:pt x="487680" y="378509"/>
                      <a:pt x="378509" y="487680"/>
                      <a:pt x="243840" y="487680"/>
                    </a:cubicBezTo>
                    <a:cubicBezTo>
                      <a:pt x="109171" y="487680"/>
                      <a:pt x="0" y="378509"/>
                      <a:pt x="0" y="243840"/>
                    </a:cubicBezTo>
                    <a:cubicBezTo>
                      <a:pt x="0" y="109171"/>
                      <a:pt x="109171" y="0"/>
                      <a:pt x="243840" y="0"/>
                    </a:cubicBezTo>
                    <a:cubicBezTo>
                      <a:pt x="378509" y="0"/>
                      <a:pt x="487680" y="109171"/>
                      <a:pt x="487680" y="24384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grpSp>
        <p:sp>
          <p:nvSpPr>
            <p:cNvPr id="144" name="Freeform: Shape 229">
              <a:extLst>
                <a:ext uri="{FF2B5EF4-FFF2-40B4-BE49-F238E27FC236}">
                  <a16:creationId xmlns:a16="http://schemas.microsoft.com/office/drawing/2014/main" id="{826F7A54-09A3-0847-AFBB-F203F760E06C}"/>
                </a:ext>
              </a:extLst>
            </p:cNvPr>
            <p:cNvSpPr/>
            <p:nvPr/>
          </p:nvSpPr>
          <p:spPr>
            <a:xfrm>
              <a:off x="8623885" y="10128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5" name="Freeform: Shape 230">
              <a:extLst>
                <a:ext uri="{FF2B5EF4-FFF2-40B4-BE49-F238E27FC236}">
                  <a16:creationId xmlns:a16="http://schemas.microsoft.com/office/drawing/2014/main" id="{DE1C4ED0-91B3-B345-86D4-B66CEDD556D4}"/>
                </a:ext>
              </a:extLst>
            </p:cNvPr>
            <p:cNvSpPr/>
            <p:nvPr/>
          </p:nvSpPr>
          <p:spPr>
            <a:xfrm>
              <a:off x="7518985" y="10128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6" name="Freeform: Shape 231">
              <a:extLst>
                <a:ext uri="{FF2B5EF4-FFF2-40B4-BE49-F238E27FC236}">
                  <a16:creationId xmlns:a16="http://schemas.microsoft.com/office/drawing/2014/main" id="{146B19B4-EB4F-5640-AF23-A157FDD01C7C}"/>
                </a:ext>
              </a:extLst>
            </p:cNvPr>
            <p:cNvSpPr/>
            <p:nvPr/>
          </p:nvSpPr>
          <p:spPr>
            <a:xfrm>
              <a:off x="8072388" y="992331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7" name="Freeform: Shape 232">
              <a:extLst>
                <a:ext uri="{FF2B5EF4-FFF2-40B4-BE49-F238E27FC236}">
                  <a16:creationId xmlns:a16="http://schemas.microsoft.com/office/drawing/2014/main" id="{A8826374-822F-8D42-9B35-85A6191003C4}"/>
                </a:ext>
              </a:extLst>
            </p:cNvPr>
            <p:cNvSpPr/>
            <p:nvPr/>
          </p:nvSpPr>
          <p:spPr>
            <a:xfrm>
              <a:off x="8414335" y="991855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48" name="Freeform: Shape 233">
              <a:extLst>
                <a:ext uri="{FF2B5EF4-FFF2-40B4-BE49-F238E27FC236}">
                  <a16:creationId xmlns:a16="http://schemas.microsoft.com/office/drawing/2014/main" id="{91786F68-5765-BE40-840D-19C3C4F587AC}"/>
                </a:ext>
              </a:extLst>
            </p:cNvPr>
            <p:cNvSpPr/>
            <p:nvPr/>
          </p:nvSpPr>
          <p:spPr>
            <a:xfrm>
              <a:off x="7731393" y="991855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52" name="Group 151">
            <a:extLst>
              <a:ext uri="{FF2B5EF4-FFF2-40B4-BE49-F238E27FC236}">
                <a16:creationId xmlns:a16="http://schemas.microsoft.com/office/drawing/2014/main" id="{B25657CD-1C4E-6045-B2A1-A28CFC0BA43D}"/>
              </a:ext>
              <a:ext uri="{C183D7F6-B498-43B3-948B-1728B52AA6E4}">
                <adec:decorative xmlns:adec="http://schemas.microsoft.com/office/drawing/2017/decorative" val="1"/>
              </a:ext>
            </a:extLst>
          </p:cNvPr>
          <p:cNvGrpSpPr>
            <a:grpSpLocks noChangeAspect="1"/>
          </p:cNvGrpSpPr>
          <p:nvPr/>
        </p:nvGrpSpPr>
        <p:grpSpPr>
          <a:xfrm>
            <a:off x="2547842" y="4572000"/>
            <a:ext cx="440357" cy="440357"/>
            <a:chOff x="7518985" y="9022249"/>
            <a:chExt cx="1220152" cy="1220152"/>
          </a:xfrm>
        </p:grpSpPr>
        <p:sp>
          <p:nvSpPr>
            <p:cNvPr id="153" name="Freeform: Shape 94">
              <a:extLst>
                <a:ext uri="{FF2B5EF4-FFF2-40B4-BE49-F238E27FC236}">
                  <a16:creationId xmlns:a16="http://schemas.microsoft.com/office/drawing/2014/main" id="{2C01CC2A-A41B-D141-B364-BFB44C695CDD}"/>
                </a:ext>
              </a:extLst>
            </p:cNvPr>
            <p:cNvSpPr/>
            <p:nvPr/>
          </p:nvSpPr>
          <p:spPr>
            <a:xfrm>
              <a:off x="8277175" y="9673759"/>
              <a:ext cx="403860" cy="514350"/>
            </a:xfrm>
            <a:custGeom>
              <a:avLst/>
              <a:gdLst>
                <a:gd name="connsiteX0" fmla="*/ 0 w 403860"/>
                <a:gd name="connsiteY0" fmla="*/ 0 h 514350"/>
                <a:gd name="connsiteX1" fmla="*/ 0 w 403860"/>
                <a:gd name="connsiteY1" fmla="*/ 514350 h 514350"/>
                <a:gd name="connsiteX2" fmla="*/ 403860 w 403860"/>
                <a:gd name="connsiteY2" fmla="*/ 514350 h 514350"/>
              </a:gdLst>
              <a:ahLst/>
              <a:cxnLst>
                <a:cxn ang="0">
                  <a:pos x="connsiteX0" y="connsiteY0"/>
                </a:cxn>
                <a:cxn ang="0">
                  <a:pos x="connsiteX1" y="connsiteY1"/>
                </a:cxn>
                <a:cxn ang="0">
                  <a:pos x="connsiteX2" y="connsiteY2"/>
                </a:cxn>
              </a:cxnLst>
              <a:rect l="l" t="t" r="r" b="b"/>
              <a:pathLst>
                <a:path w="403860" h="514350">
                  <a:moveTo>
                    <a:pt x="0" y="0"/>
                  </a:moveTo>
                  <a:lnTo>
                    <a:pt x="0" y="514350"/>
                  </a:lnTo>
                  <a:lnTo>
                    <a:pt x="403860" y="514350"/>
                  </a:lnTo>
                </a:path>
              </a:pathLst>
            </a:custGeom>
            <a:noFill/>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4" name="Freeform: Shape 95">
              <a:extLst>
                <a:ext uri="{FF2B5EF4-FFF2-40B4-BE49-F238E27FC236}">
                  <a16:creationId xmlns:a16="http://schemas.microsoft.com/office/drawing/2014/main" id="{CD269575-3A42-DF49-A55A-248450011C27}"/>
                </a:ext>
              </a:extLst>
            </p:cNvPr>
            <p:cNvSpPr/>
            <p:nvPr/>
          </p:nvSpPr>
          <p:spPr>
            <a:xfrm>
              <a:off x="7576135" y="9673759"/>
              <a:ext cx="399097" cy="514350"/>
            </a:xfrm>
            <a:custGeom>
              <a:avLst/>
              <a:gdLst>
                <a:gd name="connsiteX0" fmla="*/ 399098 w 399097"/>
                <a:gd name="connsiteY0" fmla="*/ 0 h 514350"/>
                <a:gd name="connsiteX1" fmla="*/ 399098 w 399097"/>
                <a:gd name="connsiteY1" fmla="*/ 514350 h 514350"/>
                <a:gd name="connsiteX2" fmla="*/ 0 w 399097"/>
                <a:gd name="connsiteY2" fmla="*/ 514350 h 514350"/>
              </a:gdLst>
              <a:ahLst/>
              <a:cxnLst>
                <a:cxn ang="0">
                  <a:pos x="connsiteX0" y="connsiteY0"/>
                </a:cxn>
                <a:cxn ang="0">
                  <a:pos x="connsiteX1" y="connsiteY1"/>
                </a:cxn>
                <a:cxn ang="0">
                  <a:pos x="connsiteX2" y="connsiteY2"/>
                </a:cxn>
              </a:cxnLst>
              <a:rect l="l" t="t" r="r" b="b"/>
              <a:pathLst>
                <a:path w="399097" h="514350">
                  <a:moveTo>
                    <a:pt x="399098" y="0"/>
                  </a:moveTo>
                  <a:lnTo>
                    <a:pt x="399098" y="514350"/>
                  </a:lnTo>
                  <a:lnTo>
                    <a:pt x="0" y="514350"/>
                  </a:lnTo>
                </a:path>
              </a:pathLst>
            </a:custGeom>
            <a:noFill/>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5" name="Freeform: Shape 97">
              <a:extLst>
                <a:ext uri="{FF2B5EF4-FFF2-40B4-BE49-F238E27FC236}">
                  <a16:creationId xmlns:a16="http://schemas.microsoft.com/office/drawing/2014/main" id="{D309F15D-BE6E-D64B-8D52-14494B886A28}"/>
                </a:ext>
              </a:extLst>
            </p:cNvPr>
            <p:cNvSpPr/>
            <p:nvPr/>
          </p:nvSpPr>
          <p:spPr>
            <a:xfrm>
              <a:off x="8129538" y="9639469"/>
              <a:ext cx="9525" cy="331470"/>
            </a:xfrm>
            <a:custGeom>
              <a:avLst/>
              <a:gdLst>
                <a:gd name="connsiteX0" fmla="*/ 0 w 9525"/>
                <a:gd name="connsiteY0" fmla="*/ 331470 h 331470"/>
                <a:gd name="connsiteX1" fmla="*/ 0 w 9525"/>
                <a:gd name="connsiteY1" fmla="*/ 0 h 331470"/>
              </a:gdLst>
              <a:ahLst/>
              <a:cxnLst>
                <a:cxn ang="0">
                  <a:pos x="connsiteX0" y="connsiteY0"/>
                </a:cxn>
                <a:cxn ang="0">
                  <a:pos x="connsiteX1" y="connsiteY1"/>
                </a:cxn>
              </a:cxnLst>
              <a:rect l="l" t="t" r="r" b="b"/>
              <a:pathLst>
                <a:path w="9525" h="331470">
                  <a:moveTo>
                    <a:pt x="0" y="331470"/>
                  </a:moveTo>
                  <a:lnTo>
                    <a:pt x="0"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6" name="Freeform: Shape 98">
              <a:extLst>
                <a:ext uri="{FF2B5EF4-FFF2-40B4-BE49-F238E27FC236}">
                  <a16:creationId xmlns:a16="http://schemas.microsoft.com/office/drawing/2014/main" id="{B4A6AC27-701E-BC44-8375-D5E3C5A0A3E0}"/>
                </a:ext>
              </a:extLst>
            </p:cNvPr>
            <p:cNvSpPr/>
            <p:nvPr/>
          </p:nvSpPr>
          <p:spPr>
            <a:xfrm>
              <a:off x="8282890" y="9975701"/>
              <a:ext cx="245745" cy="9525"/>
            </a:xfrm>
            <a:custGeom>
              <a:avLst/>
              <a:gdLst>
                <a:gd name="connsiteX0" fmla="*/ 0 w 245745"/>
                <a:gd name="connsiteY0" fmla="*/ 0 h 9525"/>
                <a:gd name="connsiteX1" fmla="*/ 245745 w 245745"/>
                <a:gd name="connsiteY1" fmla="*/ 0 h 9525"/>
              </a:gdLst>
              <a:ahLst/>
              <a:cxnLst>
                <a:cxn ang="0">
                  <a:pos x="connsiteX0" y="connsiteY0"/>
                </a:cxn>
                <a:cxn ang="0">
                  <a:pos x="connsiteX1" y="connsiteY1"/>
                </a:cxn>
              </a:cxnLst>
              <a:rect l="l" t="t" r="r" b="b"/>
              <a:pathLst>
                <a:path w="245745" h="9525">
                  <a:moveTo>
                    <a:pt x="0" y="0"/>
                  </a:moveTo>
                  <a:lnTo>
                    <a:pt x="245745"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57" name="Freeform: Shape 99">
              <a:extLst>
                <a:ext uri="{FF2B5EF4-FFF2-40B4-BE49-F238E27FC236}">
                  <a16:creationId xmlns:a16="http://schemas.microsoft.com/office/drawing/2014/main" id="{7E42ADE7-5E25-C54F-B690-07A305F19800}"/>
                </a:ext>
              </a:extLst>
            </p:cNvPr>
            <p:cNvSpPr/>
            <p:nvPr/>
          </p:nvSpPr>
          <p:spPr>
            <a:xfrm>
              <a:off x="7766635" y="9975701"/>
              <a:ext cx="209550" cy="9525"/>
            </a:xfrm>
            <a:custGeom>
              <a:avLst/>
              <a:gdLst>
                <a:gd name="connsiteX0" fmla="*/ 209550 w 209550"/>
                <a:gd name="connsiteY0" fmla="*/ 0 h 9525"/>
                <a:gd name="connsiteX1" fmla="*/ 0 w 209550"/>
                <a:gd name="connsiteY1" fmla="*/ 0 h 9525"/>
              </a:gdLst>
              <a:ahLst/>
              <a:cxnLst>
                <a:cxn ang="0">
                  <a:pos x="connsiteX0" y="connsiteY0"/>
                </a:cxn>
                <a:cxn ang="0">
                  <a:pos x="connsiteX1" y="connsiteY1"/>
                </a:cxn>
              </a:cxnLst>
              <a:rect l="l" t="t" r="r" b="b"/>
              <a:pathLst>
                <a:path w="209550" h="9525">
                  <a:moveTo>
                    <a:pt x="209550" y="0"/>
                  </a:moveTo>
                  <a:lnTo>
                    <a:pt x="0" y="0"/>
                  </a:lnTo>
                </a:path>
              </a:pathLst>
            </a:custGeom>
            <a:ln w="9525" cap="flat">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nvGrpSpPr>
            <p:cNvPr id="158" name="Graphic 92">
              <a:extLst>
                <a:ext uri="{FF2B5EF4-FFF2-40B4-BE49-F238E27FC236}">
                  <a16:creationId xmlns:a16="http://schemas.microsoft.com/office/drawing/2014/main" id="{F2BBE83A-522A-154D-B112-4C555B1BFBA3}"/>
                </a:ext>
              </a:extLst>
            </p:cNvPr>
            <p:cNvGrpSpPr/>
            <p:nvPr/>
          </p:nvGrpSpPr>
          <p:grpSpPr>
            <a:xfrm>
              <a:off x="7519938" y="9022249"/>
              <a:ext cx="1219199" cy="725805"/>
              <a:chOff x="8760910" y="1966130"/>
              <a:chExt cx="1219199" cy="725805"/>
            </a:xfrm>
            <a:solidFill>
              <a:srgbClr val="000000"/>
            </a:solidFill>
          </p:grpSpPr>
          <p:sp>
            <p:nvSpPr>
              <p:cNvPr id="164" name="Freeform: Shape 177">
                <a:extLst>
                  <a:ext uri="{FF2B5EF4-FFF2-40B4-BE49-F238E27FC236}">
                    <a16:creationId xmlns:a16="http://schemas.microsoft.com/office/drawing/2014/main" id="{5F0CEAB6-6174-F54C-B81D-AC666ADEC0F9}"/>
                  </a:ext>
                </a:extLst>
              </p:cNvPr>
              <p:cNvSpPr/>
              <p:nvPr/>
            </p:nvSpPr>
            <p:spPr>
              <a:xfrm>
                <a:off x="8874257" y="1966130"/>
                <a:ext cx="725805" cy="725805"/>
              </a:xfrm>
              <a:custGeom>
                <a:avLst/>
                <a:gdLst>
                  <a:gd name="connsiteX0" fmla="*/ 725805 w 725805"/>
                  <a:gd name="connsiteY0" fmla="*/ 362902 h 725805"/>
                  <a:gd name="connsiteX1" fmla="*/ 362902 w 725805"/>
                  <a:gd name="connsiteY1" fmla="*/ 725805 h 725805"/>
                  <a:gd name="connsiteX2" fmla="*/ 0 w 725805"/>
                  <a:gd name="connsiteY2" fmla="*/ 362902 h 725805"/>
                  <a:gd name="connsiteX3" fmla="*/ 362902 w 725805"/>
                  <a:gd name="connsiteY3" fmla="*/ 0 h 725805"/>
                  <a:gd name="connsiteX4" fmla="*/ 725805 w 725805"/>
                  <a:gd name="connsiteY4" fmla="*/ 362902 h 72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805" h="725805">
                    <a:moveTo>
                      <a:pt x="725805" y="362902"/>
                    </a:moveTo>
                    <a:cubicBezTo>
                      <a:pt x="725805" y="563328"/>
                      <a:pt x="563328" y="725805"/>
                      <a:pt x="362902" y="725805"/>
                    </a:cubicBezTo>
                    <a:cubicBezTo>
                      <a:pt x="162477" y="725805"/>
                      <a:pt x="0" y="563328"/>
                      <a:pt x="0" y="362902"/>
                    </a:cubicBezTo>
                    <a:cubicBezTo>
                      <a:pt x="0" y="162477"/>
                      <a:pt x="162477" y="0"/>
                      <a:pt x="362902" y="0"/>
                    </a:cubicBezTo>
                    <a:cubicBezTo>
                      <a:pt x="563328" y="0"/>
                      <a:pt x="725805" y="162477"/>
                      <a:pt x="725805" y="362902"/>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65" name="Freeform: Shape 178">
                <a:extLst>
                  <a:ext uri="{FF2B5EF4-FFF2-40B4-BE49-F238E27FC236}">
                    <a16:creationId xmlns:a16="http://schemas.microsoft.com/office/drawing/2014/main" id="{2B1AED0D-0773-4349-9CFE-0A6CFF6120C9}"/>
                  </a:ext>
                </a:extLst>
              </p:cNvPr>
              <p:cNvSpPr/>
              <p:nvPr/>
            </p:nvSpPr>
            <p:spPr>
              <a:xfrm>
                <a:off x="8760910" y="2425235"/>
                <a:ext cx="1219199" cy="266699"/>
              </a:xfrm>
              <a:custGeom>
                <a:avLst/>
                <a:gdLst>
                  <a:gd name="connsiteX0" fmla="*/ 1085850 w 1219199"/>
                  <a:gd name="connsiteY0" fmla="*/ 266700 h 266699"/>
                  <a:gd name="connsiteX1" fmla="*/ 133350 w 1219199"/>
                  <a:gd name="connsiteY1" fmla="*/ 266700 h 266699"/>
                  <a:gd name="connsiteX2" fmla="*/ 0 w 1219199"/>
                  <a:gd name="connsiteY2" fmla="*/ 133350 h 266699"/>
                  <a:gd name="connsiteX3" fmla="*/ 0 w 1219199"/>
                  <a:gd name="connsiteY3" fmla="*/ 133350 h 266699"/>
                  <a:gd name="connsiteX4" fmla="*/ 133350 w 1219199"/>
                  <a:gd name="connsiteY4" fmla="*/ 0 h 266699"/>
                  <a:gd name="connsiteX5" fmla="*/ 1085850 w 1219199"/>
                  <a:gd name="connsiteY5" fmla="*/ 0 h 266699"/>
                  <a:gd name="connsiteX6" fmla="*/ 1219200 w 1219199"/>
                  <a:gd name="connsiteY6" fmla="*/ 133350 h 266699"/>
                  <a:gd name="connsiteX7" fmla="*/ 1219200 w 1219199"/>
                  <a:gd name="connsiteY7" fmla="*/ 133350 h 266699"/>
                  <a:gd name="connsiteX8" fmla="*/ 1085850 w 1219199"/>
                  <a:gd name="connsiteY8" fmla="*/ 266700 h 26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199" h="266699">
                    <a:moveTo>
                      <a:pt x="1085850" y="266700"/>
                    </a:moveTo>
                    <a:lnTo>
                      <a:pt x="133350" y="266700"/>
                    </a:lnTo>
                    <a:cubicBezTo>
                      <a:pt x="60008" y="266700"/>
                      <a:pt x="0" y="206692"/>
                      <a:pt x="0" y="133350"/>
                    </a:cubicBezTo>
                    <a:lnTo>
                      <a:pt x="0" y="133350"/>
                    </a:lnTo>
                    <a:cubicBezTo>
                      <a:pt x="0" y="60008"/>
                      <a:pt x="60008" y="0"/>
                      <a:pt x="133350" y="0"/>
                    </a:cubicBezTo>
                    <a:lnTo>
                      <a:pt x="1085850" y="0"/>
                    </a:lnTo>
                    <a:cubicBezTo>
                      <a:pt x="1159193" y="0"/>
                      <a:pt x="1219200" y="60008"/>
                      <a:pt x="1219200" y="133350"/>
                    </a:cubicBezTo>
                    <a:lnTo>
                      <a:pt x="1219200" y="133350"/>
                    </a:lnTo>
                    <a:cubicBezTo>
                      <a:pt x="1219200" y="207645"/>
                      <a:pt x="1159193" y="266700"/>
                      <a:pt x="1085850" y="26670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66" name="Freeform: Shape 179">
                <a:extLst>
                  <a:ext uri="{FF2B5EF4-FFF2-40B4-BE49-F238E27FC236}">
                    <a16:creationId xmlns:a16="http://schemas.microsoft.com/office/drawing/2014/main" id="{A96D75D2-1774-1742-ABAF-36EDBA8D197F}"/>
                  </a:ext>
                </a:extLst>
              </p:cNvPr>
              <p:cNvSpPr/>
              <p:nvPr/>
            </p:nvSpPr>
            <p:spPr>
              <a:xfrm>
                <a:off x="9374320" y="2081382"/>
                <a:ext cx="487680" cy="487680"/>
              </a:xfrm>
              <a:custGeom>
                <a:avLst/>
                <a:gdLst>
                  <a:gd name="connsiteX0" fmla="*/ 487680 w 487680"/>
                  <a:gd name="connsiteY0" fmla="*/ 243840 h 487680"/>
                  <a:gd name="connsiteX1" fmla="*/ 243840 w 487680"/>
                  <a:gd name="connsiteY1" fmla="*/ 487680 h 487680"/>
                  <a:gd name="connsiteX2" fmla="*/ 0 w 487680"/>
                  <a:gd name="connsiteY2" fmla="*/ 243840 h 487680"/>
                  <a:gd name="connsiteX3" fmla="*/ 243840 w 487680"/>
                  <a:gd name="connsiteY3" fmla="*/ 0 h 487680"/>
                  <a:gd name="connsiteX4" fmla="*/ 487680 w 487680"/>
                  <a:gd name="connsiteY4" fmla="*/ 24384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487680">
                    <a:moveTo>
                      <a:pt x="487680" y="243840"/>
                    </a:moveTo>
                    <a:cubicBezTo>
                      <a:pt x="487680" y="378509"/>
                      <a:pt x="378509" y="487680"/>
                      <a:pt x="243840" y="487680"/>
                    </a:cubicBezTo>
                    <a:cubicBezTo>
                      <a:pt x="109171" y="487680"/>
                      <a:pt x="0" y="378509"/>
                      <a:pt x="0" y="243840"/>
                    </a:cubicBezTo>
                    <a:cubicBezTo>
                      <a:pt x="0" y="109171"/>
                      <a:pt x="109171" y="0"/>
                      <a:pt x="243840" y="0"/>
                    </a:cubicBezTo>
                    <a:cubicBezTo>
                      <a:pt x="378509" y="0"/>
                      <a:pt x="487680" y="109171"/>
                      <a:pt x="487680" y="24384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sp>
          <p:nvSpPr>
            <p:cNvPr id="159" name="Freeform: Shape 229">
              <a:extLst>
                <a:ext uri="{FF2B5EF4-FFF2-40B4-BE49-F238E27FC236}">
                  <a16:creationId xmlns:a16="http://schemas.microsoft.com/office/drawing/2014/main" id="{78C75847-CA9B-ED45-BEB7-EBFEB3D012A4}"/>
                </a:ext>
              </a:extLst>
            </p:cNvPr>
            <p:cNvSpPr/>
            <p:nvPr/>
          </p:nvSpPr>
          <p:spPr>
            <a:xfrm>
              <a:off x="8623885" y="10128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60" name="Freeform: Shape 230">
              <a:extLst>
                <a:ext uri="{FF2B5EF4-FFF2-40B4-BE49-F238E27FC236}">
                  <a16:creationId xmlns:a16="http://schemas.microsoft.com/office/drawing/2014/main" id="{EB95A685-DCC0-654D-AEFD-E575979D572D}"/>
                </a:ext>
              </a:extLst>
            </p:cNvPr>
            <p:cNvSpPr/>
            <p:nvPr/>
          </p:nvSpPr>
          <p:spPr>
            <a:xfrm>
              <a:off x="7518985" y="10128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61" name="Freeform: Shape 231">
              <a:extLst>
                <a:ext uri="{FF2B5EF4-FFF2-40B4-BE49-F238E27FC236}">
                  <a16:creationId xmlns:a16="http://schemas.microsoft.com/office/drawing/2014/main" id="{ECA79233-6223-664B-8E37-D26FF1B3CEB9}"/>
                </a:ext>
              </a:extLst>
            </p:cNvPr>
            <p:cNvSpPr/>
            <p:nvPr/>
          </p:nvSpPr>
          <p:spPr>
            <a:xfrm>
              <a:off x="8072388" y="992331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62" name="Freeform: Shape 232">
              <a:extLst>
                <a:ext uri="{FF2B5EF4-FFF2-40B4-BE49-F238E27FC236}">
                  <a16:creationId xmlns:a16="http://schemas.microsoft.com/office/drawing/2014/main" id="{52344C4C-F3A7-6C4A-95F2-4D83AE53E535}"/>
                </a:ext>
              </a:extLst>
            </p:cNvPr>
            <p:cNvSpPr/>
            <p:nvPr/>
          </p:nvSpPr>
          <p:spPr>
            <a:xfrm>
              <a:off x="8414335" y="991855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63" name="Freeform: Shape 233">
              <a:extLst>
                <a:ext uri="{FF2B5EF4-FFF2-40B4-BE49-F238E27FC236}">
                  <a16:creationId xmlns:a16="http://schemas.microsoft.com/office/drawing/2014/main" id="{63BB98FD-5E33-F14E-8685-12ED596E7901}"/>
                </a:ext>
              </a:extLst>
            </p:cNvPr>
            <p:cNvSpPr/>
            <p:nvPr/>
          </p:nvSpPr>
          <p:spPr>
            <a:xfrm>
              <a:off x="7731393" y="991855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67" name="Group 4">
            <a:extLst>
              <a:ext uri="{FF2B5EF4-FFF2-40B4-BE49-F238E27FC236}">
                <a16:creationId xmlns:a16="http://schemas.microsoft.com/office/drawing/2014/main" id="{5E5A7256-A23C-454F-B2BD-E7FB61279298}"/>
              </a:ext>
              <a:ext uri="{C183D7F6-B498-43B3-948B-1728B52AA6E4}">
                <adec:decorative xmlns:adec="http://schemas.microsoft.com/office/drawing/2017/decorative" val="1"/>
              </a:ext>
            </a:extLst>
          </p:cNvPr>
          <p:cNvGrpSpPr>
            <a:grpSpLocks noChangeAspect="1"/>
          </p:cNvGrpSpPr>
          <p:nvPr/>
        </p:nvGrpSpPr>
        <p:grpSpPr bwMode="auto">
          <a:xfrm>
            <a:off x="7290735" y="5330088"/>
            <a:ext cx="495300" cy="495300"/>
            <a:chOff x="410" y="999"/>
            <a:chExt cx="312" cy="312"/>
          </a:xfrm>
          <a:solidFill>
            <a:schemeClr val="bg1"/>
          </a:solidFill>
        </p:grpSpPr>
        <p:sp>
          <p:nvSpPr>
            <p:cNvPr id="169" name="Freeform 5">
              <a:extLst>
                <a:ext uri="{FF2B5EF4-FFF2-40B4-BE49-F238E27FC236}">
                  <a16:creationId xmlns:a16="http://schemas.microsoft.com/office/drawing/2014/main" id="{41FA306C-5CD7-B044-8CF9-5D80FF331E98}"/>
                </a:ext>
              </a:extLst>
            </p:cNvPr>
            <p:cNvSpPr>
              <a:spLocks/>
            </p:cNvSpPr>
            <p:nvPr/>
          </p:nvSpPr>
          <p:spPr bwMode="auto">
            <a:xfrm>
              <a:off x="410" y="999"/>
              <a:ext cx="312" cy="312"/>
            </a:xfrm>
            <a:custGeom>
              <a:avLst/>
              <a:gdLst>
                <a:gd name="T0" fmla="*/ 682 w 1365"/>
                <a:gd name="T1" fmla="*/ 1365 h 1365"/>
                <a:gd name="T2" fmla="*/ 0 w 1365"/>
                <a:gd name="T3" fmla="*/ 683 h 1365"/>
                <a:gd name="T4" fmla="*/ 682 w 1365"/>
                <a:gd name="T5" fmla="*/ 0 h 1365"/>
                <a:gd name="T6" fmla="*/ 682 w 1365"/>
                <a:gd name="T7" fmla="*/ 128 h 1365"/>
                <a:gd name="T8" fmla="*/ 128 w 1365"/>
                <a:gd name="T9" fmla="*/ 683 h 1365"/>
                <a:gd name="T10" fmla="*/ 682 w 1365"/>
                <a:gd name="T11" fmla="*/ 1237 h 1365"/>
                <a:gd name="T12" fmla="*/ 1237 w 1365"/>
                <a:gd name="T13" fmla="*/ 683 h 1365"/>
                <a:gd name="T14" fmla="*/ 1365 w 1365"/>
                <a:gd name="T15" fmla="*/ 683 h 1365"/>
                <a:gd name="T16" fmla="*/ 682 w 1365"/>
                <a:gd name="T17" fmla="*/ 1365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5" h="1365">
                  <a:moveTo>
                    <a:pt x="682" y="1365"/>
                  </a:moveTo>
                  <a:cubicBezTo>
                    <a:pt x="306" y="1365"/>
                    <a:pt x="0" y="1059"/>
                    <a:pt x="0" y="683"/>
                  </a:cubicBezTo>
                  <a:cubicBezTo>
                    <a:pt x="0" y="306"/>
                    <a:pt x="306" y="0"/>
                    <a:pt x="682" y="0"/>
                  </a:cubicBezTo>
                  <a:cubicBezTo>
                    <a:pt x="682" y="128"/>
                    <a:pt x="682" y="128"/>
                    <a:pt x="682" y="128"/>
                  </a:cubicBezTo>
                  <a:cubicBezTo>
                    <a:pt x="377" y="128"/>
                    <a:pt x="128" y="377"/>
                    <a:pt x="128" y="683"/>
                  </a:cubicBezTo>
                  <a:cubicBezTo>
                    <a:pt x="128" y="988"/>
                    <a:pt x="377" y="1237"/>
                    <a:pt x="682" y="1237"/>
                  </a:cubicBezTo>
                  <a:cubicBezTo>
                    <a:pt x="988" y="1237"/>
                    <a:pt x="1237" y="988"/>
                    <a:pt x="1237" y="683"/>
                  </a:cubicBezTo>
                  <a:cubicBezTo>
                    <a:pt x="1365" y="683"/>
                    <a:pt x="1365" y="683"/>
                    <a:pt x="1365" y="683"/>
                  </a:cubicBezTo>
                  <a:cubicBezTo>
                    <a:pt x="1365" y="1059"/>
                    <a:pt x="1059" y="1365"/>
                    <a:pt x="682" y="136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0" name="Freeform 169">
              <a:extLst>
                <a:ext uri="{FF2B5EF4-FFF2-40B4-BE49-F238E27FC236}">
                  <a16:creationId xmlns:a16="http://schemas.microsoft.com/office/drawing/2014/main" id="{FB7B1B27-F5DF-DF45-9E18-C654C4CD84A0}"/>
                </a:ext>
              </a:extLst>
            </p:cNvPr>
            <p:cNvSpPr>
              <a:spLocks/>
            </p:cNvSpPr>
            <p:nvPr/>
          </p:nvSpPr>
          <p:spPr bwMode="auto">
            <a:xfrm>
              <a:off x="490" y="1037"/>
              <a:ext cx="183" cy="225"/>
            </a:xfrm>
            <a:custGeom>
              <a:avLst/>
              <a:gdLst>
                <a:gd name="T0" fmla="*/ 331 w 801"/>
                <a:gd name="T1" fmla="*/ 984 h 984"/>
                <a:gd name="T2" fmla="*/ 0 w 801"/>
                <a:gd name="T3" fmla="*/ 846 h 984"/>
                <a:gd name="T4" fmla="*/ 90 w 801"/>
                <a:gd name="T5" fmla="*/ 756 h 984"/>
                <a:gd name="T6" fmla="*/ 331 w 801"/>
                <a:gd name="T7" fmla="*/ 856 h 984"/>
                <a:gd name="T8" fmla="*/ 573 w 801"/>
                <a:gd name="T9" fmla="*/ 756 h 984"/>
                <a:gd name="T10" fmla="*/ 673 w 801"/>
                <a:gd name="T11" fmla="*/ 515 h 984"/>
                <a:gd name="T12" fmla="*/ 573 w 801"/>
                <a:gd name="T13" fmla="*/ 273 h 984"/>
                <a:gd name="T14" fmla="*/ 90 w 801"/>
                <a:gd name="T15" fmla="*/ 273 h 984"/>
                <a:gd name="T16" fmla="*/ 0 w 801"/>
                <a:gd name="T17" fmla="*/ 183 h 984"/>
                <a:gd name="T18" fmla="*/ 663 w 801"/>
                <a:gd name="T19" fmla="*/ 183 h 984"/>
                <a:gd name="T20" fmla="*/ 801 w 801"/>
                <a:gd name="T21" fmla="*/ 515 h 984"/>
                <a:gd name="T22" fmla="*/ 663 w 801"/>
                <a:gd name="T23" fmla="*/ 846 h 984"/>
                <a:gd name="T24" fmla="*/ 331 w 801"/>
                <a:gd name="T25" fmla="*/ 98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1" h="984">
                  <a:moveTo>
                    <a:pt x="331" y="984"/>
                  </a:moveTo>
                  <a:cubicBezTo>
                    <a:pt x="206" y="984"/>
                    <a:pt x="88" y="935"/>
                    <a:pt x="0" y="846"/>
                  </a:cubicBezTo>
                  <a:cubicBezTo>
                    <a:pt x="90" y="756"/>
                    <a:pt x="90" y="756"/>
                    <a:pt x="90" y="756"/>
                  </a:cubicBezTo>
                  <a:cubicBezTo>
                    <a:pt x="155" y="820"/>
                    <a:pt x="240" y="856"/>
                    <a:pt x="331" y="856"/>
                  </a:cubicBezTo>
                  <a:cubicBezTo>
                    <a:pt x="423" y="856"/>
                    <a:pt x="508" y="820"/>
                    <a:pt x="573" y="756"/>
                  </a:cubicBezTo>
                  <a:cubicBezTo>
                    <a:pt x="637" y="691"/>
                    <a:pt x="673" y="606"/>
                    <a:pt x="673" y="515"/>
                  </a:cubicBezTo>
                  <a:cubicBezTo>
                    <a:pt x="673" y="424"/>
                    <a:pt x="637" y="338"/>
                    <a:pt x="573" y="273"/>
                  </a:cubicBezTo>
                  <a:cubicBezTo>
                    <a:pt x="440" y="141"/>
                    <a:pt x="223" y="140"/>
                    <a:pt x="90" y="273"/>
                  </a:cubicBezTo>
                  <a:cubicBezTo>
                    <a:pt x="0" y="183"/>
                    <a:pt x="0" y="183"/>
                    <a:pt x="0" y="183"/>
                  </a:cubicBezTo>
                  <a:cubicBezTo>
                    <a:pt x="183" y="0"/>
                    <a:pt x="480" y="0"/>
                    <a:pt x="663" y="183"/>
                  </a:cubicBezTo>
                  <a:cubicBezTo>
                    <a:pt x="752" y="272"/>
                    <a:pt x="801" y="389"/>
                    <a:pt x="801" y="515"/>
                  </a:cubicBezTo>
                  <a:cubicBezTo>
                    <a:pt x="801" y="640"/>
                    <a:pt x="752" y="758"/>
                    <a:pt x="663" y="846"/>
                  </a:cubicBezTo>
                  <a:cubicBezTo>
                    <a:pt x="575" y="935"/>
                    <a:pt x="457" y="984"/>
                    <a:pt x="331" y="9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71" name="Freeform 7">
              <a:extLst>
                <a:ext uri="{FF2B5EF4-FFF2-40B4-BE49-F238E27FC236}">
                  <a16:creationId xmlns:a16="http://schemas.microsoft.com/office/drawing/2014/main" id="{3507E491-341A-5A4B-B183-16895F5131EA}"/>
                </a:ext>
              </a:extLst>
            </p:cNvPr>
            <p:cNvSpPr>
              <a:spLocks/>
            </p:cNvSpPr>
            <p:nvPr/>
          </p:nvSpPr>
          <p:spPr bwMode="auto">
            <a:xfrm>
              <a:off x="507" y="1097"/>
              <a:ext cx="117" cy="117"/>
            </a:xfrm>
            <a:custGeom>
              <a:avLst/>
              <a:gdLst>
                <a:gd name="T0" fmla="*/ 256 w 512"/>
                <a:gd name="T1" fmla="*/ 512 h 512"/>
                <a:gd name="T2" fmla="*/ 0 w 512"/>
                <a:gd name="T3" fmla="*/ 256 h 512"/>
                <a:gd name="T4" fmla="*/ 256 w 512"/>
                <a:gd name="T5" fmla="*/ 0 h 512"/>
                <a:gd name="T6" fmla="*/ 256 w 512"/>
                <a:gd name="T7" fmla="*/ 128 h 512"/>
                <a:gd name="T8" fmla="*/ 128 w 512"/>
                <a:gd name="T9" fmla="*/ 256 h 512"/>
                <a:gd name="T10" fmla="*/ 256 w 512"/>
                <a:gd name="T11" fmla="*/ 384 h 512"/>
                <a:gd name="T12" fmla="*/ 384 w 512"/>
                <a:gd name="T13" fmla="*/ 256 h 512"/>
                <a:gd name="T14" fmla="*/ 512 w 512"/>
                <a:gd name="T15" fmla="*/ 256 h 512"/>
                <a:gd name="T16" fmla="*/ 256 w 512"/>
                <a:gd name="T17"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2" h="512">
                  <a:moveTo>
                    <a:pt x="256" y="512"/>
                  </a:moveTo>
                  <a:cubicBezTo>
                    <a:pt x="115" y="512"/>
                    <a:pt x="0" y="397"/>
                    <a:pt x="0" y="256"/>
                  </a:cubicBezTo>
                  <a:cubicBezTo>
                    <a:pt x="0" y="114"/>
                    <a:pt x="115" y="0"/>
                    <a:pt x="256" y="0"/>
                  </a:cubicBezTo>
                  <a:cubicBezTo>
                    <a:pt x="256" y="128"/>
                    <a:pt x="256" y="128"/>
                    <a:pt x="256" y="128"/>
                  </a:cubicBezTo>
                  <a:cubicBezTo>
                    <a:pt x="186" y="128"/>
                    <a:pt x="128" y="185"/>
                    <a:pt x="128" y="256"/>
                  </a:cubicBezTo>
                  <a:cubicBezTo>
                    <a:pt x="128" y="326"/>
                    <a:pt x="186" y="384"/>
                    <a:pt x="256" y="384"/>
                  </a:cubicBezTo>
                  <a:cubicBezTo>
                    <a:pt x="327" y="384"/>
                    <a:pt x="384" y="326"/>
                    <a:pt x="384" y="256"/>
                  </a:cubicBezTo>
                  <a:cubicBezTo>
                    <a:pt x="512" y="256"/>
                    <a:pt x="512" y="256"/>
                    <a:pt x="512" y="256"/>
                  </a:cubicBezTo>
                  <a:cubicBezTo>
                    <a:pt x="512" y="397"/>
                    <a:pt x="398" y="512"/>
                    <a:pt x="256" y="51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grpSp>
      <p:grpSp>
        <p:nvGrpSpPr>
          <p:cNvPr id="6" name="Group 5">
            <a:extLst>
              <a:ext uri="{FF2B5EF4-FFF2-40B4-BE49-F238E27FC236}">
                <a16:creationId xmlns:a16="http://schemas.microsoft.com/office/drawing/2014/main" id="{0EAB4A97-B3C9-B68D-1670-BCCA0D8AD731}"/>
              </a:ext>
            </a:extLst>
          </p:cNvPr>
          <p:cNvGrpSpPr/>
          <p:nvPr/>
        </p:nvGrpSpPr>
        <p:grpSpPr>
          <a:xfrm>
            <a:off x="7377357" y="4081744"/>
            <a:ext cx="502356" cy="485033"/>
            <a:chOff x="7377357" y="4081744"/>
            <a:chExt cx="502356" cy="485033"/>
          </a:xfrm>
        </p:grpSpPr>
        <p:sp>
          <p:nvSpPr>
            <p:cNvPr id="173" name="Freeform 91">
              <a:extLst>
                <a:ext uri="{FF2B5EF4-FFF2-40B4-BE49-F238E27FC236}">
                  <a16:creationId xmlns:a16="http://schemas.microsoft.com/office/drawing/2014/main" id="{24A9E188-0599-274D-B6FD-50EA92A4D5F3}"/>
                </a:ext>
              </a:extLst>
            </p:cNvPr>
            <p:cNvSpPr>
              <a:spLocks noEditPoints="1"/>
            </p:cNvSpPr>
            <p:nvPr/>
          </p:nvSpPr>
          <p:spPr bwMode="auto">
            <a:xfrm>
              <a:off x="7377357" y="4103397"/>
              <a:ext cx="502356" cy="441727"/>
            </a:xfrm>
            <a:custGeom>
              <a:avLst/>
              <a:gdLst>
                <a:gd name="T0" fmla="*/ 507 w 1015"/>
                <a:gd name="T1" fmla="*/ 128 h 896"/>
                <a:gd name="T2" fmla="*/ 626 w 1015"/>
                <a:gd name="T3" fmla="*/ 151 h 896"/>
                <a:gd name="T4" fmla="*/ 801 w 1015"/>
                <a:gd name="T5" fmla="*/ 322 h 896"/>
                <a:gd name="T6" fmla="*/ 804 w 1015"/>
                <a:gd name="T7" fmla="*/ 567 h 896"/>
                <a:gd name="T8" fmla="*/ 685 w 1015"/>
                <a:gd name="T9" fmla="*/ 714 h 896"/>
                <a:gd name="T10" fmla="*/ 600 w 1015"/>
                <a:gd name="T11" fmla="*/ 754 h 896"/>
                <a:gd name="T12" fmla="*/ 507 w 1015"/>
                <a:gd name="T13" fmla="*/ 768 h 896"/>
                <a:gd name="T14" fmla="*/ 389 w 1015"/>
                <a:gd name="T15" fmla="*/ 745 h 896"/>
                <a:gd name="T16" fmla="*/ 213 w 1015"/>
                <a:gd name="T17" fmla="*/ 575 h 896"/>
                <a:gd name="T18" fmla="*/ 210 w 1015"/>
                <a:gd name="T19" fmla="*/ 330 h 896"/>
                <a:gd name="T20" fmla="*/ 330 w 1015"/>
                <a:gd name="T21" fmla="*/ 182 h 896"/>
                <a:gd name="T22" fmla="*/ 414 w 1015"/>
                <a:gd name="T23" fmla="*/ 142 h 896"/>
                <a:gd name="T24" fmla="*/ 507 w 1015"/>
                <a:gd name="T25" fmla="*/ 128 h 896"/>
                <a:gd name="T26" fmla="*/ 507 w 1015"/>
                <a:gd name="T27" fmla="*/ 128 h 896"/>
                <a:gd name="T28" fmla="*/ 507 w 1015"/>
                <a:gd name="T29" fmla="*/ 128 h 896"/>
                <a:gd name="T30" fmla="*/ 507 w 1015"/>
                <a:gd name="T31" fmla="*/ 0 h 896"/>
                <a:gd name="T32" fmla="*/ 91 w 1015"/>
                <a:gd name="T33" fmla="*/ 282 h 896"/>
                <a:gd name="T34" fmla="*/ 341 w 1015"/>
                <a:gd name="T35" fmla="*/ 864 h 896"/>
                <a:gd name="T36" fmla="*/ 507 w 1015"/>
                <a:gd name="T37" fmla="*/ 896 h 896"/>
                <a:gd name="T38" fmla="*/ 923 w 1015"/>
                <a:gd name="T39" fmla="*/ 614 h 896"/>
                <a:gd name="T40" fmla="*/ 673 w 1015"/>
                <a:gd name="T41" fmla="*/ 32 h 896"/>
                <a:gd name="T42" fmla="*/ 507 w 1015"/>
                <a:gd name="T43" fmla="*/ 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15" h="896">
                  <a:moveTo>
                    <a:pt x="507" y="128"/>
                  </a:moveTo>
                  <a:cubicBezTo>
                    <a:pt x="548" y="128"/>
                    <a:pt x="588" y="136"/>
                    <a:pt x="626" y="151"/>
                  </a:cubicBezTo>
                  <a:cubicBezTo>
                    <a:pt x="705" y="183"/>
                    <a:pt x="767" y="244"/>
                    <a:pt x="801" y="322"/>
                  </a:cubicBezTo>
                  <a:cubicBezTo>
                    <a:pt x="835" y="401"/>
                    <a:pt x="836" y="487"/>
                    <a:pt x="804" y="567"/>
                  </a:cubicBezTo>
                  <a:cubicBezTo>
                    <a:pt x="780" y="627"/>
                    <a:pt x="739" y="679"/>
                    <a:pt x="685" y="714"/>
                  </a:cubicBezTo>
                  <a:cubicBezTo>
                    <a:pt x="659" y="732"/>
                    <a:pt x="630" y="745"/>
                    <a:pt x="600" y="754"/>
                  </a:cubicBezTo>
                  <a:cubicBezTo>
                    <a:pt x="570" y="764"/>
                    <a:pt x="538" y="768"/>
                    <a:pt x="507" y="768"/>
                  </a:cubicBezTo>
                  <a:cubicBezTo>
                    <a:pt x="467" y="768"/>
                    <a:pt x="427" y="761"/>
                    <a:pt x="389" y="745"/>
                  </a:cubicBezTo>
                  <a:cubicBezTo>
                    <a:pt x="309" y="714"/>
                    <a:pt x="247" y="653"/>
                    <a:pt x="213" y="575"/>
                  </a:cubicBezTo>
                  <a:cubicBezTo>
                    <a:pt x="180" y="496"/>
                    <a:pt x="178" y="409"/>
                    <a:pt x="210" y="330"/>
                  </a:cubicBezTo>
                  <a:cubicBezTo>
                    <a:pt x="234" y="269"/>
                    <a:pt x="276" y="218"/>
                    <a:pt x="330" y="182"/>
                  </a:cubicBezTo>
                  <a:cubicBezTo>
                    <a:pt x="356" y="165"/>
                    <a:pt x="384" y="151"/>
                    <a:pt x="414" y="142"/>
                  </a:cubicBezTo>
                  <a:cubicBezTo>
                    <a:pt x="445" y="133"/>
                    <a:pt x="476" y="128"/>
                    <a:pt x="507" y="128"/>
                  </a:cubicBezTo>
                  <a:cubicBezTo>
                    <a:pt x="507" y="128"/>
                    <a:pt x="507" y="128"/>
                    <a:pt x="507" y="128"/>
                  </a:cubicBezTo>
                  <a:cubicBezTo>
                    <a:pt x="507" y="128"/>
                    <a:pt x="507" y="128"/>
                    <a:pt x="507" y="128"/>
                  </a:cubicBezTo>
                  <a:moveTo>
                    <a:pt x="507" y="0"/>
                  </a:moveTo>
                  <a:cubicBezTo>
                    <a:pt x="329" y="0"/>
                    <a:pt x="161" y="107"/>
                    <a:pt x="91" y="282"/>
                  </a:cubicBezTo>
                  <a:cubicBezTo>
                    <a:pt x="0" y="512"/>
                    <a:pt x="111" y="773"/>
                    <a:pt x="341" y="864"/>
                  </a:cubicBezTo>
                  <a:cubicBezTo>
                    <a:pt x="396" y="886"/>
                    <a:pt x="452" y="896"/>
                    <a:pt x="507" y="896"/>
                  </a:cubicBezTo>
                  <a:cubicBezTo>
                    <a:pt x="685" y="896"/>
                    <a:pt x="853" y="790"/>
                    <a:pt x="923" y="614"/>
                  </a:cubicBezTo>
                  <a:cubicBezTo>
                    <a:pt x="1015" y="385"/>
                    <a:pt x="903" y="124"/>
                    <a:pt x="673" y="32"/>
                  </a:cubicBezTo>
                  <a:cubicBezTo>
                    <a:pt x="619" y="11"/>
                    <a:pt x="563" y="0"/>
                    <a:pt x="507" y="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4" name="Freeform 92">
              <a:extLst>
                <a:ext uri="{FF2B5EF4-FFF2-40B4-BE49-F238E27FC236}">
                  <a16:creationId xmlns:a16="http://schemas.microsoft.com/office/drawing/2014/main" id="{08C08612-9D88-7940-9E42-829C8D866DAD}"/>
                </a:ext>
              </a:extLst>
            </p:cNvPr>
            <p:cNvSpPr>
              <a:spLocks/>
            </p:cNvSpPr>
            <p:nvPr/>
          </p:nvSpPr>
          <p:spPr bwMode="auto">
            <a:xfrm>
              <a:off x="7680503" y="4081744"/>
              <a:ext cx="67125" cy="58464"/>
            </a:xfrm>
            <a:custGeom>
              <a:avLst/>
              <a:gdLst>
                <a:gd name="T0" fmla="*/ 24 w 31"/>
                <a:gd name="T1" fmla="*/ 27 h 27"/>
                <a:gd name="T2" fmla="*/ 0 w 31"/>
                <a:gd name="T3" fmla="*/ 18 h 27"/>
                <a:gd name="T4" fmla="*/ 7 w 31"/>
                <a:gd name="T5" fmla="*/ 0 h 27"/>
                <a:gd name="T6" fmla="*/ 31 w 31"/>
                <a:gd name="T7" fmla="*/ 9 h 27"/>
                <a:gd name="T8" fmla="*/ 24 w 31"/>
                <a:gd name="T9" fmla="*/ 27 h 27"/>
              </a:gdLst>
              <a:ahLst/>
              <a:cxnLst>
                <a:cxn ang="0">
                  <a:pos x="T0" y="T1"/>
                </a:cxn>
                <a:cxn ang="0">
                  <a:pos x="T2" y="T3"/>
                </a:cxn>
                <a:cxn ang="0">
                  <a:pos x="T4" y="T5"/>
                </a:cxn>
                <a:cxn ang="0">
                  <a:pos x="T6" y="T7"/>
                </a:cxn>
                <a:cxn ang="0">
                  <a:pos x="T8" y="T9"/>
                </a:cxn>
              </a:cxnLst>
              <a:rect l="0" t="0" r="r" b="b"/>
              <a:pathLst>
                <a:path w="31" h="27">
                  <a:moveTo>
                    <a:pt x="24" y="27"/>
                  </a:moveTo>
                  <a:lnTo>
                    <a:pt x="0" y="18"/>
                  </a:lnTo>
                  <a:lnTo>
                    <a:pt x="7" y="0"/>
                  </a:lnTo>
                  <a:lnTo>
                    <a:pt x="31" y="9"/>
                  </a:lnTo>
                  <a:lnTo>
                    <a:pt x="24" y="27"/>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5" name="Freeform 93">
              <a:extLst>
                <a:ext uri="{FF2B5EF4-FFF2-40B4-BE49-F238E27FC236}">
                  <a16:creationId xmlns:a16="http://schemas.microsoft.com/office/drawing/2014/main" id="{AD257F0D-9399-6542-B4E1-4F2F0475FAE7}"/>
                </a:ext>
              </a:extLst>
            </p:cNvPr>
            <p:cNvSpPr>
              <a:spLocks/>
            </p:cNvSpPr>
            <p:nvPr/>
          </p:nvSpPr>
          <p:spPr bwMode="auto">
            <a:xfrm>
              <a:off x="7509442" y="4508313"/>
              <a:ext cx="67125" cy="58464"/>
            </a:xfrm>
            <a:custGeom>
              <a:avLst/>
              <a:gdLst>
                <a:gd name="T0" fmla="*/ 24 w 31"/>
                <a:gd name="T1" fmla="*/ 27 h 27"/>
                <a:gd name="T2" fmla="*/ 0 w 31"/>
                <a:gd name="T3" fmla="*/ 18 h 27"/>
                <a:gd name="T4" fmla="*/ 7 w 31"/>
                <a:gd name="T5" fmla="*/ 0 h 27"/>
                <a:gd name="T6" fmla="*/ 31 w 31"/>
                <a:gd name="T7" fmla="*/ 9 h 27"/>
                <a:gd name="T8" fmla="*/ 24 w 31"/>
                <a:gd name="T9" fmla="*/ 27 h 27"/>
              </a:gdLst>
              <a:ahLst/>
              <a:cxnLst>
                <a:cxn ang="0">
                  <a:pos x="T0" y="T1"/>
                </a:cxn>
                <a:cxn ang="0">
                  <a:pos x="T2" y="T3"/>
                </a:cxn>
                <a:cxn ang="0">
                  <a:pos x="T4" y="T5"/>
                </a:cxn>
                <a:cxn ang="0">
                  <a:pos x="T6" y="T7"/>
                </a:cxn>
                <a:cxn ang="0">
                  <a:pos x="T8" y="T9"/>
                </a:cxn>
              </a:cxnLst>
              <a:rect l="0" t="0" r="r" b="b"/>
              <a:pathLst>
                <a:path w="31" h="27">
                  <a:moveTo>
                    <a:pt x="24" y="27"/>
                  </a:moveTo>
                  <a:lnTo>
                    <a:pt x="0" y="18"/>
                  </a:lnTo>
                  <a:lnTo>
                    <a:pt x="7" y="0"/>
                  </a:lnTo>
                  <a:lnTo>
                    <a:pt x="31" y="9"/>
                  </a:lnTo>
                  <a:lnTo>
                    <a:pt x="24" y="27"/>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6" name="Freeform 94">
              <a:extLst>
                <a:ext uri="{FF2B5EF4-FFF2-40B4-BE49-F238E27FC236}">
                  <a16:creationId xmlns:a16="http://schemas.microsoft.com/office/drawing/2014/main" id="{8CDB6616-0527-EB42-8EE6-172BC378927D}"/>
                </a:ext>
              </a:extLst>
            </p:cNvPr>
            <p:cNvSpPr>
              <a:spLocks/>
            </p:cNvSpPr>
            <p:nvPr/>
          </p:nvSpPr>
          <p:spPr bwMode="auto">
            <a:xfrm>
              <a:off x="7812588" y="4376228"/>
              <a:ext cx="58464" cy="67125"/>
            </a:xfrm>
            <a:custGeom>
              <a:avLst/>
              <a:gdLst>
                <a:gd name="T0" fmla="*/ 27 w 27"/>
                <a:gd name="T1" fmla="*/ 7 h 31"/>
                <a:gd name="T2" fmla="*/ 17 w 27"/>
                <a:gd name="T3" fmla="*/ 31 h 31"/>
                <a:gd name="T4" fmla="*/ 0 w 27"/>
                <a:gd name="T5" fmla="*/ 24 h 31"/>
                <a:gd name="T6" fmla="*/ 9 w 27"/>
                <a:gd name="T7" fmla="*/ 0 h 31"/>
                <a:gd name="T8" fmla="*/ 27 w 27"/>
                <a:gd name="T9" fmla="*/ 7 h 31"/>
              </a:gdLst>
              <a:ahLst/>
              <a:cxnLst>
                <a:cxn ang="0">
                  <a:pos x="T0" y="T1"/>
                </a:cxn>
                <a:cxn ang="0">
                  <a:pos x="T2" y="T3"/>
                </a:cxn>
                <a:cxn ang="0">
                  <a:pos x="T4" y="T5"/>
                </a:cxn>
                <a:cxn ang="0">
                  <a:pos x="T6" y="T7"/>
                </a:cxn>
                <a:cxn ang="0">
                  <a:pos x="T8" y="T9"/>
                </a:cxn>
              </a:cxnLst>
              <a:rect l="0" t="0" r="r" b="b"/>
              <a:pathLst>
                <a:path w="27" h="31">
                  <a:moveTo>
                    <a:pt x="27" y="7"/>
                  </a:moveTo>
                  <a:lnTo>
                    <a:pt x="17" y="31"/>
                  </a:lnTo>
                  <a:lnTo>
                    <a:pt x="0" y="24"/>
                  </a:lnTo>
                  <a:lnTo>
                    <a:pt x="9" y="0"/>
                  </a:lnTo>
                  <a:lnTo>
                    <a:pt x="27" y="7"/>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7" name="Freeform 95">
              <a:extLst>
                <a:ext uri="{FF2B5EF4-FFF2-40B4-BE49-F238E27FC236}">
                  <a16:creationId xmlns:a16="http://schemas.microsoft.com/office/drawing/2014/main" id="{74E81BE6-C7DC-8C40-960A-2D234949AFCA}"/>
                </a:ext>
              </a:extLst>
            </p:cNvPr>
            <p:cNvSpPr>
              <a:spLocks/>
            </p:cNvSpPr>
            <p:nvPr/>
          </p:nvSpPr>
          <p:spPr bwMode="auto">
            <a:xfrm>
              <a:off x="7386019" y="4205168"/>
              <a:ext cx="58464" cy="67125"/>
            </a:xfrm>
            <a:custGeom>
              <a:avLst/>
              <a:gdLst>
                <a:gd name="T0" fmla="*/ 27 w 27"/>
                <a:gd name="T1" fmla="*/ 7 h 31"/>
                <a:gd name="T2" fmla="*/ 18 w 27"/>
                <a:gd name="T3" fmla="*/ 31 h 31"/>
                <a:gd name="T4" fmla="*/ 0 w 27"/>
                <a:gd name="T5" fmla="*/ 24 h 31"/>
                <a:gd name="T6" fmla="*/ 9 w 27"/>
                <a:gd name="T7" fmla="*/ 0 h 31"/>
                <a:gd name="T8" fmla="*/ 27 w 27"/>
                <a:gd name="T9" fmla="*/ 7 h 31"/>
              </a:gdLst>
              <a:ahLst/>
              <a:cxnLst>
                <a:cxn ang="0">
                  <a:pos x="T0" y="T1"/>
                </a:cxn>
                <a:cxn ang="0">
                  <a:pos x="T2" y="T3"/>
                </a:cxn>
                <a:cxn ang="0">
                  <a:pos x="T4" y="T5"/>
                </a:cxn>
                <a:cxn ang="0">
                  <a:pos x="T6" y="T7"/>
                </a:cxn>
                <a:cxn ang="0">
                  <a:pos x="T8" y="T9"/>
                </a:cxn>
              </a:cxnLst>
              <a:rect l="0" t="0" r="r" b="b"/>
              <a:pathLst>
                <a:path w="27" h="31">
                  <a:moveTo>
                    <a:pt x="27" y="7"/>
                  </a:moveTo>
                  <a:lnTo>
                    <a:pt x="18" y="31"/>
                  </a:lnTo>
                  <a:lnTo>
                    <a:pt x="0" y="24"/>
                  </a:lnTo>
                  <a:lnTo>
                    <a:pt x="9" y="0"/>
                  </a:lnTo>
                  <a:lnTo>
                    <a:pt x="27" y="7"/>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8" name="Freeform 96">
              <a:extLst>
                <a:ext uri="{FF2B5EF4-FFF2-40B4-BE49-F238E27FC236}">
                  <a16:creationId xmlns:a16="http://schemas.microsoft.com/office/drawing/2014/main" id="{DF582EF1-8628-8648-80C8-BE07CB9C31B4}"/>
                </a:ext>
              </a:extLst>
            </p:cNvPr>
            <p:cNvSpPr>
              <a:spLocks/>
            </p:cNvSpPr>
            <p:nvPr/>
          </p:nvSpPr>
          <p:spPr bwMode="auto">
            <a:xfrm>
              <a:off x="7386019" y="4380559"/>
              <a:ext cx="60629" cy="69290"/>
            </a:xfrm>
            <a:custGeom>
              <a:avLst/>
              <a:gdLst>
                <a:gd name="T0" fmla="*/ 18 w 28"/>
                <a:gd name="T1" fmla="*/ 0 h 32"/>
                <a:gd name="T2" fmla="*/ 28 w 28"/>
                <a:gd name="T3" fmla="*/ 24 h 32"/>
                <a:gd name="T4" fmla="*/ 11 w 28"/>
                <a:gd name="T5" fmla="*/ 32 h 32"/>
                <a:gd name="T6" fmla="*/ 0 w 28"/>
                <a:gd name="T7" fmla="*/ 8 h 32"/>
                <a:gd name="T8" fmla="*/ 18 w 28"/>
                <a:gd name="T9" fmla="*/ 0 h 32"/>
              </a:gdLst>
              <a:ahLst/>
              <a:cxnLst>
                <a:cxn ang="0">
                  <a:pos x="T0" y="T1"/>
                </a:cxn>
                <a:cxn ang="0">
                  <a:pos x="T2" y="T3"/>
                </a:cxn>
                <a:cxn ang="0">
                  <a:pos x="T4" y="T5"/>
                </a:cxn>
                <a:cxn ang="0">
                  <a:pos x="T6" y="T7"/>
                </a:cxn>
                <a:cxn ang="0">
                  <a:pos x="T8" y="T9"/>
                </a:cxn>
              </a:cxnLst>
              <a:rect l="0" t="0" r="r" b="b"/>
              <a:pathLst>
                <a:path w="28" h="32">
                  <a:moveTo>
                    <a:pt x="18" y="0"/>
                  </a:moveTo>
                  <a:lnTo>
                    <a:pt x="28" y="24"/>
                  </a:lnTo>
                  <a:lnTo>
                    <a:pt x="11" y="32"/>
                  </a:lnTo>
                  <a:lnTo>
                    <a:pt x="0" y="8"/>
                  </a:lnTo>
                  <a:lnTo>
                    <a:pt x="18"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79" name="Freeform 97">
              <a:extLst>
                <a:ext uri="{FF2B5EF4-FFF2-40B4-BE49-F238E27FC236}">
                  <a16:creationId xmlns:a16="http://schemas.microsoft.com/office/drawing/2014/main" id="{1604299E-6903-5D41-ACE2-BEACA2161C5D}"/>
                </a:ext>
              </a:extLst>
            </p:cNvPr>
            <p:cNvSpPr>
              <a:spLocks/>
            </p:cNvSpPr>
            <p:nvPr/>
          </p:nvSpPr>
          <p:spPr bwMode="auto">
            <a:xfrm>
              <a:off x="7808257" y="4200837"/>
              <a:ext cx="60629" cy="67125"/>
            </a:xfrm>
            <a:custGeom>
              <a:avLst/>
              <a:gdLst>
                <a:gd name="T0" fmla="*/ 18 w 28"/>
                <a:gd name="T1" fmla="*/ 0 h 31"/>
                <a:gd name="T2" fmla="*/ 28 w 28"/>
                <a:gd name="T3" fmla="*/ 23 h 31"/>
                <a:gd name="T4" fmla="*/ 11 w 28"/>
                <a:gd name="T5" fmla="*/ 31 h 31"/>
                <a:gd name="T6" fmla="*/ 0 w 28"/>
                <a:gd name="T7" fmla="*/ 7 h 31"/>
                <a:gd name="T8" fmla="*/ 18 w 28"/>
                <a:gd name="T9" fmla="*/ 0 h 31"/>
              </a:gdLst>
              <a:ahLst/>
              <a:cxnLst>
                <a:cxn ang="0">
                  <a:pos x="T0" y="T1"/>
                </a:cxn>
                <a:cxn ang="0">
                  <a:pos x="T2" y="T3"/>
                </a:cxn>
                <a:cxn ang="0">
                  <a:pos x="T4" y="T5"/>
                </a:cxn>
                <a:cxn ang="0">
                  <a:pos x="T6" y="T7"/>
                </a:cxn>
                <a:cxn ang="0">
                  <a:pos x="T8" y="T9"/>
                </a:cxn>
              </a:cxnLst>
              <a:rect l="0" t="0" r="r" b="b"/>
              <a:pathLst>
                <a:path w="28" h="31">
                  <a:moveTo>
                    <a:pt x="18" y="0"/>
                  </a:moveTo>
                  <a:lnTo>
                    <a:pt x="28" y="23"/>
                  </a:lnTo>
                  <a:lnTo>
                    <a:pt x="11" y="31"/>
                  </a:lnTo>
                  <a:lnTo>
                    <a:pt x="0" y="7"/>
                  </a:lnTo>
                  <a:lnTo>
                    <a:pt x="18"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0" name="Freeform 98">
              <a:extLst>
                <a:ext uri="{FF2B5EF4-FFF2-40B4-BE49-F238E27FC236}">
                  <a16:creationId xmlns:a16="http://schemas.microsoft.com/office/drawing/2014/main" id="{D4F3D063-9E6C-ED4C-AF2A-79EF42A1AE31}"/>
                </a:ext>
              </a:extLst>
            </p:cNvPr>
            <p:cNvSpPr>
              <a:spLocks/>
            </p:cNvSpPr>
            <p:nvPr/>
          </p:nvSpPr>
          <p:spPr bwMode="auto">
            <a:xfrm>
              <a:off x="7684834" y="4503983"/>
              <a:ext cx="67125" cy="60629"/>
            </a:xfrm>
            <a:custGeom>
              <a:avLst/>
              <a:gdLst>
                <a:gd name="T0" fmla="*/ 0 w 31"/>
                <a:gd name="T1" fmla="*/ 11 h 28"/>
                <a:gd name="T2" fmla="*/ 24 w 31"/>
                <a:gd name="T3" fmla="*/ 0 h 28"/>
                <a:gd name="T4" fmla="*/ 31 w 31"/>
                <a:gd name="T5" fmla="*/ 18 h 28"/>
                <a:gd name="T6" fmla="*/ 8 w 31"/>
                <a:gd name="T7" fmla="*/ 28 h 28"/>
                <a:gd name="T8" fmla="*/ 0 w 31"/>
                <a:gd name="T9" fmla="*/ 11 h 28"/>
              </a:gdLst>
              <a:ahLst/>
              <a:cxnLst>
                <a:cxn ang="0">
                  <a:pos x="T0" y="T1"/>
                </a:cxn>
                <a:cxn ang="0">
                  <a:pos x="T2" y="T3"/>
                </a:cxn>
                <a:cxn ang="0">
                  <a:pos x="T4" y="T5"/>
                </a:cxn>
                <a:cxn ang="0">
                  <a:pos x="T6" y="T7"/>
                </a:cxn>
                <a:cxn ang="0">
                  <a:pos x="T8" y="T9"/>
                </a:cxn>
              </a:cxnLst>
              <a:rect l="0" t="0" r="r" b="b"/>
              <a:pathLst>
                <a:path w="31" h="28">
                  <a:moveTo>
                    <a:pt x="0" y="11"/>
                  </a:moveTo>
                  <a:lnTo>
                    <a:pt x="24" y="0"/>
                  </a:lnTo>
                  <a:lnTo>
                    <a:pt x="31" y="18"/>
                  </a:lnTo>
                  <a:lnTo>
                    <a:pt x="8" y="28"/>
                  </a:lnTo>
                  <a:lnTo>
                    <a:pt x="0" y="1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1" name="Freeform 99">
              <a:extLst>
                <a:ext uri="{FF2B5EF4-FFF2-40B4-BE49-F238E27FC236}">
                  <a16:creationId xmlns:a16="http://schemas.microsoft.com/office/drawing/2014/main" id="{3C12AA28-434E-0E4A-BA04-C7B2EEB878D3}"/>
                </a:ext>
              </a:extLst>
            </p:cNvPr>
            <p:cNvSpPr>
              <a:spLocks/>
            </p:cNvSpPr>
            <p:nvPr/>
          </p:nvSpPr>
          <p:spPr bwMode="auto">
            <a:xfrm>
              <a:off x="7502946" y="4083909"/>
              <a:ext cx="69290" cy="60629"/>
            </a:xfrm>
            <a:custGeom>
              <a:avLst/>
              <a:gdLst>
                <a:gd name="T0" fmla="*/ 0 w 32"/>
                <a:gd name="T1" fmla="*/ 10 h 28"/>
                <a:gd name="T2" fmla="*/ 24 w 32"/>
                <a:gd name="T3" fmla="*/ 0 h 28"/>
                <a:gd name="T4" fmla="*/ 32 w 32"/>
                <a:gd name="T5" fmla="*/ 18 h 28"/>
                <a:gd name="T6" fmla="*/ 8 w 32"/>
                <a:gd name="T7" fmla="*/ 28 h 28"/>
                <a:gd name="T8" fmla="*/ 0 w 32"/>
                <a:gd name="T9" fmla="*/ 10 h 28"/>
              </a:gdLst>
              <a:ahLst/>
              <a:cxnLst>
                <a:cxn ang="0">
                  <a:pos x="T0" y="T1"/>
                </a:cxn>
                <a:cxn ang="0">
                  <a:pos x="T2" y="T3"/>
                </a:cxn>
                <a:cxn ang="0">
                  <a:pos x="T4" y="T5"/>
                </a:cxn>
                <a:cxn ang="0">
                  <a:pos x="T6" y="T7"/>
                </a:cxn>
                <a:cxn ang="0">
                  <a:pos x="T8" y="T9"/>
                </a:cxn>
              </a:cxnLst>
              <a:rect l="0" t="0" r="r" b="b"/>
              <a:pathLst>
                <a:path w="32" h="28">
                  <a:moveTo>
                    <a:pt x="0" y="10"/>
                  </a:moveTo>
                  <a:lnTo>
                    <a:pt x="24" y="0"/>
                  </a:lnTo>
                  <a:lnTo>
                    <a:pt x="32" y="18"/>
                  </a:lnTo>
                  <a:lnTo>
                    <a:pt x="8" y="28"/>
                  </a:lnTo>
                  <a:lnTo>
                    <a:pt x="0" y="1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7" name="Group 6">
            <a:extLst>
              <a:ext uri="{FF2B5EF4-FFF2-40B4-BE49-F238E27FC236}">
                <a16:creationId xmlns:a16="http://schemas.microsoft.com/office/drawing/2014/main" id="{8152A763-8B7C-5793-5879-309CB307B68B}"/>
              </a:ext>
            </a:extLst>
          </p:cNvPr>
          <p:cNvGrpSpPr/>
          <p:nvPr/>
        </p:nvGrpSpPr>
        <p:grpSpPr>
          <a:xfrm>
            <a:off x="7195470" y="4462842"/>
            <a:ext cx="296649" cy="294484"/>
            <a:chOff x="7195470" y="4462842"/>
            <a:chExt cx="296649" cy="294484"/>
          </a:xfrm>
          <a:solidFill>
            <a:schemeClr val="bg2"/>
          </a:solidFill>
        </p:grpSpPr>
        <p:sp>
          <p:nvSpPr>
            <p:cNvPr id="182" name="Freeform 100">
              <a:extLst>
                <a:ext uri="{FF2B5EF4-FFF2-40B4-BE49-F238E27FC236}">
                  <a16:creationId xmlns:a16="http://schemas.microsoft.com/office/drawing/2014/main" id="{39C2592E-8732-9842-AAA4-956076206929}"/>
                </a:ext>
              </a:extLst>
            </p:cNvPr>
            <p:cNvSpPr>
              <a:spLocks noEditPoints="1"/>
            </p:cNvSpPr>
            <p:nvPr/>
          </p:nvSpPr>
          <p:spPr bwMode="auto">
            <a:xfrm>
              <a:off x="7214958" y="4484495"/>
              <a:ext cx="255508" cy="253343"/>
            </a:xfrm>
            <a:custGeom>
              <a:avLst/>
              <a:gdLst>
                <a:gd name="T0" fmla="*/ 258 w 516"/>
                <a:gd name="T1" fmla="*/ 128 h 512"/>
                <a:gd name="T2" fmla="*/ 348 w 516"/>
                <a:gd name="T3" fmla="*/ 165 h 512"/>
                <a:gd name="T4" fmla="*/ 386 w 516"/>
                <a:gd name="T5" fmla="*/ 254 h 512"/>
                <a:gd name="T6" fmla="*/ 350 w 516"/>
                <a:gd name="T7" fmla="*/ 345 h 512"/>
                <a:gd name="T8" fmla="*/ 260 w 516"/>
                <a:gd name="T9" fmla="*/ 384 h 512"/>
                <a:gd name="T10" fmla="*/ 258 w 516"/>
                <a:gd name="T11" fmla="*/ 384 h 512"/>
                <a:gd name="T12" fmla="*/ 168 w 516"/>
                <a:gd name="T13" fmla="*/ 347 h 512"/>
                <a:gd name="T14" fmla="*/ 130 w 516"/>
                <a:gd name="T15" fmla="*/ 258 h 512"/>
                <a:gd name="T16" fmla="*/ 166 w 516"/>
                <a:gd name="T17" fmla="*/ 167 h 512"/>
                <a:gd name="T18" fmla="*/ 256 w 516"/>
                <a:gd name="T19" fmla="*/ 128 h 512"/>
                <a:gd name="T20" fmla="*/ 258 w 516"/>
                <a:gd name="T21" fmla="*/ 128 h 512"/>
                <a:gd name="T22" fmla="*/ 258 w 516"/>
                <a:gd name="T23" fmla="*/ 128 h 512"/>
                <a:gd name="T24" fmla="*/ 258 w 516"/>
                <a:gd name="T25" fmla="*/ 128 h 512"/>
                <a:gd name="T26" fmla="*/ 258 w 516"/>
                <a:gd name="T27" fmla="*/ 0 h 512"/>
                <a:gd name="T28" fmla="*/ 255 w 516"/>
                <a:gd name="T29" fmla="*/ 0 h 512"/>
                <a:gd name="T30" fmla="*/ 2 w 516"/>
                <a:gd name="T31" fmla="*/ 259 h 512"/>
                <a:gd name="T32" fmla="*/ 258 w 516"/>
                <a:gd name="T33" fmla="*/ 512 h 512"/>
                <a:gd name="T34" fmla="*/ 261 w 516"/>
                <a:gd name="T35" fmla="*/ 512 h 512"/>
                <a:gd name="T36" fmla="*/ 514 w 516"/>
                <a:gd name="T37" fmla="*/ 253 h 512"/>
                <a:gd name="T38" fmla="*/ 258 w 516"/>
                <a:gd name="T3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6" h="512">
                  <a:moveTo>
                    <a:pt x="258" y="128"/>
                  </a:moveTo>
                  <a:cubicBezTo>
                    <a:pt x="292" y="128"/>
                    <a:pt x="324" y="141"/>
                    <a:pt x="348" y="165"/>
                  </a:cubicBezTo>
                  <a:cubicBezTo>
                    <a:pt x="372" y="189"/>
                    <a:pt x="386" y="220"/>
                    <a:pt x="386" y="254"/>
                  </a:cubicBezTo>
                  <a:cubicBezTo>
                    <a:pt x="386" y="288"/>
                    <a:pt x="374" y="321"/>
                    <a:pt x="350" y="345"/>
                  </a:cubicBezTo>
                  <a:cubicBezTo>
                    <a:pt x="326" y="370"/>
                    <a:pt x="294" y="383"/>
                    <a:pt x="260" y="384"/>
                  </a:cubicBezTo>
                  <a:cubicBezTo>
                    <a:pt x="259" y="384"/>
                    <a:pt x="259" y="384"/>
                    <a:pt x="258" y="384"/>
                  </a:cubicBezTo>
                  <a:cubicBezTo>
                    <a:pt x="224" y="384"/>
                    <a:pt x="192" y="371"/>
                    <a:pt x="168" y="347"/>
                  </a:cubicBezTo>
                  <a:cubicBezTo>
                    <a:pt x="144" y="323"/>
                    <a:pt x="130" y="291"/>
                    <a:pt x="130" y="258"/>
                  </a:cubicBezTo>
                  <a:cubicBezTo>
                    <a:pt x="130" y="223"/>
                    <a:pt x="143" y="191"/>
                    <a:pt x="166" y="167"/>
                  </a:cubicBezTo>
                  <a:cubicBezTo>
                    <a:pt x="190" y="142"/>
                    <a:pt x="222" y="128"/>
                    <a:pt x="256" y="128"/>
                  </a:cubicBezTo>
                  <a:cubicBezTo>
                    <a:pt x="257" y="128"/>
                    <a:pt x="258" y="128"/>
                    <a:pt x="258" y="128"/>
                  </a:cubicBezTo>
                  <a:cubicBezTo>
                    <a:pt x="258" y="128"/>
                    <a:pt x="258" y="128"/>
                    <a:pt x="258" y="128"/>
                  </a:cubicBezTo>
                  <a:cubicBezTo>
                    <a:pt x="258" y="128"/>
                    <a:pt x="258" y="128"/>
                    <a:pt x="258" y="128"/>
                  </a:cubicBezTo>
                  <a:moveTo>
                    <a:pt x="258" y="0"/>
                  </a:moveTo>
                  <a:cubicBezTo>
                    <a:pt x="257" y="0"/>
                    <a:pt x="256" y="0"/>
                    <a:pt x="255" y="0"/>
                  </a:cubicBezTo>
                  <a:cubicBezTo>
                    <a:pt x="113" y="2"/>
                    <a:pt x="0" y="118"/>
                    <a:pt x="2" y="259"/>
                  </a:cubicBezTo>
                  <a:cubicBezTo>
                    <a:pt x="4" y="399"/>
                    <a:pt x="118" y="512"/>
                    <a:pt x="258" y="512"/>
                  </a:cubicBezTo>
                  <a:cubicBezTo>
                    <a:pt x="259" y="512"/>
                    <a:pt x="260" y="512"/>
                    <a:pt x="261" y="512"/>
                  </a:cubicBezTo>
                  <a:cubicBezTo>
                    <a:pt x="403" y="510"/>
                    <a:pt x="516" y="394"/>
                    <a:pt x="514" y="253"/>
                  </a:cubicBezTo>
                  <a:cubicBezTo>
                    <a:pt x="512" y="112"/>
                    <a:pt x="398" y="0"/>
                    <a:pt x="2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83" name="Freeform 101">
              <a:extLst>
                <a:ext uri="{FF2B5EF4-FFF2-40B4-BE49-F238E27FC236}">
                  <a16:creationId xmlns:a16="http://schemas.microsoft.com/office/drawing/2014/main" id="{00C4B77F-1AC3-1140-B330-68559C528EAE}"/>
                </a:ext>
              </a:extLst>
            </p:cNvPr>
            <p:cNvSpPr>
              <a:spLocks/>
            </p:cNvSpPr>
            <p:nvPr/>
          </p:nvSpPr>
          <p:spPr bwMode="auto">
            <a:xfrm>
              <a:off x="7325390" y="4462842"/>
              <a:ext cx="30315" cy="25984"/>
            </a:xfrm>
            <a:custGeom>
              <a:avLst/>
              <a:gdLst>
                <a:gd name="T0" fmla="*/ 14 w 14"/>
                <a:gd name="T1" fmla="*/ 11 h 12"/>
                <a:gd name="T2" fmla="*/ 0 w 14"/>
                <a:gd name="T3" fmla="*/ 12 h 12"/>
                <a:gd name="T4" fmla="*/ 0 w 14"/>
                <a:gd name="T5" fmla="*/ 0 h 12"/>
                <a:gd name="T6" fmla="*/ 14 w 14"/>
                <a:gd name="T7" fmla="*/ 0 h 12"/>
                <a:gd name="T8" fmla="*/ 14 w 14"/>
                <a:gd name="T9" fmla="*/ 11 h 12"/>
              </a:gdLst>
              <a:ahLst/>
              <a:cxnLst>
                <a:cxn ang="0">
                  <a:pos x="T0" y="T1"/>
                </a:cxn>
                <a:cxn ang="0">
                  <a:pos x="T2" y="T3"/>
                </a:cxn>
                <a:cxn ang="0">
                  <a:pos x="T4" y="T5"/>
                </a:cxn>
                <a:cxn ang="0">
                  <a:pos x="T6" y="T7"/>
                </a:cxn>
                <a:cxn ang="0">
                  <a:pos x="T8" y="T9"/>
                </a:cxn>
              </a:cxnLst>
              <a:rect l="0" t="0" r="r" b="b"/>
              <a:pathLst>
                <a:path w="14" h="12">
                  <a:moveTo>
                    <a:pt x="14" y="11"/>
                  </a:moveTo>
                  <a:lnTo>
                    <a:pt x="0" y="12"/>
                  </a:lnTo>
                  <a:lnTo>
                    <a:pt x="0" y="0"/>
                  </a:lnTo>
                  <a:lnTo>
                    <a:pt x="14" y="0"/>
                  </a:lnTo>
                  <a:lnTo>
                    <a:pt x="1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4" name="Rectangle 102">
              <a:extLst>
                <a:ext uri="{FF2B5EF4-FFF2-40B4-BE49-F238E27FC236}">
                  <a16:creationId xmlns:a16="http://schemas.microsoft.com/office/drawing/2014/main" id="{DFE96920-F4D3-4848-A34E-7699CA96F662}"/>
                </a:ext>
              </a:extLst>
            </p:cNvPr>
            <p:cNvSpPr>
              <a:spLocks noChangeArrowheads="1"/>
            </p:cNvSpPr>
            <p:nvPr/>
          </p:nvSpPr>
          <p:spPr bwMode="auto">
            <a:xfrm>
              <a:off x="7329720" y="4731342"/>
              <a:ext cx="32480" cy="259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5" name="Freeform 103">
              <a:extLst>
                <a:ext uri="{FF2B5EF4-FFF2-40B4-BE49-F238E27FC236}">
                  <a16:creationId xmlns:a16="http://schemas.microsoft.com/office/drawing/2014/main" id="{99D0A7C5-0183-674E-9831-7CF29DE6F80E}"/>
                </a:ext>
              </a:extLst>
            </p:cNvPr>
            <p:cNvSpPr>
              <a:spLocks/>
            </p:cNvSpPr>
            <p:nvPr/>
          </p:nvSpPr>
          <p:spPr bwMode="auto">
            <a:xfrm>
              <a:off x="7463970" y="4594926"/>
              <a:ext cx="28149" cy="30315"/>
            </a:xfrm>
            <a:custGeom>
              <a:avLst/>
              <a:gdLst>
                <a:gd name="T0" fmla="*/ 12 w 13"/>
                <a:gd name="T1" fmla="*/ 0 h 14"/>
                <a:gd name="T2" fmla="*/ 13 w 13"/>
                <a:gd name="T3" fmla="*/ 14 h 14"/>
                <a:gd name="T4" fmla="*/ 0 w 13"/>
                <a:gd name="T5" fmla="*/ 14 h 14"/>
                <a:gd name="T6" fmla="*/ 0 w 13"/>
                <a:gd name="T7" fmla="*/ 0 h 14"/>
                <a:gd name="T8" fmla="*/ 12 w 13"/>
                <a:gd name="T9" fmla="*/ 0 h 14"/>
              </a:gdLst>
              <a:ahLst/>
              <a:cxnLst>
                <a:cxn ang="0">
                  <a:pos x="T0" y="T1"/>
                </a:cxn>
                <a:cxn ang="0">
                  <a:pos x="T2" y="T3"/>
                </a:cxn>
                <a:cxn ang="0">
                  <a:pos x="T4" y="T5"/>
                </a:cxn>
                <a:cxn ang="0">
                  <a:pos x="T6" y="T7"/>
                </a:cxn>
                <a:cxn ang="0">
                  <a:pos x="T8" y="T9"/>
                </a:cxn>
              </a:cxnLst>
              <a:rect l="0" t="0" r="r" b="b"/>
              <a:pathLst>
                <a:path w="13" h="14">
                  <a:moveTo>
                    <a:pt x="12" y="0"/>
                  </a:moveTo>
                  <a:lnTo>
                    <a:pt x="13" y="14"/>
                  </a:lnTo>
                  <a:lnTo>
                    <a:pt x="0" y="14"/>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6" name="Rectangle 104">
              <a:extLst>
                <a:ext uri="{FF2B5EF4-FFF2-40B4-BE49-F238E27FC236}">
                  <a16:creationId xmlns:a16="http://schemas.microsoft.com/office/drawing/2014/main" id="{8A7D23F2-F994-524D-86CC-F920961C8FB0}"/>
                </a:ext>
              </a:extLst>
            </p:cNvPr>
            <p:cNvSpPr>
              <a:spLocks noChangeArrowheads="1"/>
            </p:cNvSpPr>
            <p:nvPr/>
          </p:nvSpPr>
          <p:spPr bwMode="auto">
            <a:xfrm>
              <a:off x="7195470" y="4594926"/>
              <a:ext cx="25984" cy="303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7" name="Freeform 105">
              <a:extLst>
                <a:ext uri="{FF2B5EF4-FFF2-40B4-BE49-F238E27FC236}">
                  <a16:creationId xmlns:a16="http://schemas.microsoft.com/office/drawing/2014/main" id="{220CEFC5-0EE7-F546-BD83-3CC8CA45843E}"/>
                </a:ext>
              </a:extLst>
            </p:cNvPr>
            <p:cNvSpPr>
              <a:spLocks/>
            </p:cNvSpPr>
            <p:nvPr/>
          </p:nvSpPr>
          <p:spPr bwMode="auto">
            <a:xfrm>
              <a:off x="7227950" y="4685870"/>
              <a:ext cx="41141" cy="38976"/>
            </a:xfrm>
            <a:custGeom>
              <a:avLst/>
              <a:gdLst>
                <a:gd name="T0" fmla="*/ 8 w 19"/>
                <a:gd name="T1" fmla="*/ 0 h 18"/>
                <a:gd name="T2" fmla="*/ 19 w 19"/>
                <a:gd name="T3" fmla="*/ 10 h 18"/>
                <a:gd name="T4" fmla="*/ 11 w 19"/>
                <a:gd name="T5" fmla="*/ 18 h 18"/>
                <a:gd name="T6" fmla="*/ 0 w 19"/>
                <a:gd name="T7" fmla="*/ 8 h 18"/>
                <a:gd name="T8" fmla="*/ 8 w 19"/>
                <a:gd name="T9" fmla="*/ 0 h 18"/>
              </a:gdLst>
              <a:ahLst/>
              <a:cxnLst>
                <a:cxn ang="0">
                  <a:pos x="T0" y="T1"/>
                </a:cxn>
                <a:cxn ang="0">
                  <a:pos x="T2" y="T3"/>
                </a:cxn>
                <a:cxn ang="0">
                  <a:pos x="T4" y="T5"/>
                </a:cxn>
                <a:cxn ang="0">
                  <a:pos x="T6" y="T7"/>
                </a:cxn>
                <a:cxn ang="0">
                  <a:pos x="T8" y="T9"/>
                </a:cxn>
              </a:cxnLst>
              <a:rect l="0" t="0" r="r" b="b"/>
              <a:pathLst>
                <a:path w="19" h="18">
                  <a:moveTo>
                    <a:pt x="8" y="0"/>
                  </a:moveTo>
                  <a:lnTo>
                    <a:pt x="19" y="10"/>
                  </a:lnTo>
                  <a:lnTo>
                    <a:pt x="11" y="18"/>
                  </a:lnTo>
                  <a:lnTo>
                    <a:pt x="0"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8" name="Freeform 106">
              <a:extLst>
                <a:ext uri="{FF2B5EF4-FFF2-40B4-BE49-F238E27FC236}">
                  <a16:creationId xmlns:a16="http://schemas.microsoft.com/office/drawing/2014/main" id="{C922D0AD-8E27-4A42-BA9F-9E3B7601821B}"/>
                </a:ext>
              </a:extLst>
            </p:cNvPr>
            <p:cNvSpPr>
              <a:spLocks/>
            </p:cNvSpPr>
            <p:nvPr/>
          </p:nvSpPr>
          <p:spPr bwMode="auto">
            <a:xfrm>
              <a:off x="7418499" y="4495321"/>
              <a:ext cx="38976" cy="38976"/>
            </a:xfrm>
            <a:custGeom>
              <a:avLst/>
              <a:gdLst>
                <a:gd name="T0" fmla="*/ 8 w 18"/>
                <a:gd name="T1" fmla="*/ 0 h 18"/>
                <a:gd name="T2" fmla="*/ 18 w 18"/>
                <a:gd name="T3" fmla="*/ 10 h 18"/>
                <a:gd name="T4" fmla="*/ 10 w 18"/>
                <a:gd name="T5" fmla="*/ 18 h 18"/>
                <a:gd name="T6" fmla="*/ 0 w 18"/>
                <a:gd name="T7" fmla="*/ 8 h 18"/>
                <a:gd name="T8" fmla="*/ 8 w 18"/>
                <a:gd name="T9" fmla="*/ 0 h 18"/>
              </a:gdLst>
              <a:ahLst/>
              <a:cxnLst>
                <a:cxn ang="0">
                  <a:pos x="T0" y="T1"/>
                </a:cxn>
                <a:cxn ang="0">
                  <a:pos x="T2" y="T3"/>
                </a:cxn>
                <a:cxn ang="0">
                  <a:pos x="T4" y="T5"/>
                </a:cxn>
                <a:cxn ang="0">
                  <a:pos x="T6" y="T7"/>
                </a:cxn>
                <a:cxn ang="0">
                  <a:pos x="T8" y="T9"/>
                </a:cxn>
              </a:cxnLst>
              <a:rect l="0" t="0" r="r" b="b"/>
              <a:pathLst>
                <a:path w="18" h="18">
                  <a:moveTo>
                    <a:pt x="8" y="0"/>
                  </a:moveTo>
                  <a:lnTo>
                    <a:pt x="18" y="10"/>
                  </a:lnTo>
                  <a:lnTo>
                    <a:pt x="10" y="18"/>
                  </a:lnTo>
                  <a:lnTo>
                    <a:pt x="0"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89" name="Freeform 107">
              <a:extLst>
                <a:ext uri="{FF2B5EF4-FFF2-40B4-BE49-F238E27FC236}">
                  <a16:creationId xmlns:a16="http://schemas.microsoft.com/office/drawing/2014/main" id="{AD3BE6F4-01B1-7042-972C-9996DD0AD400}"/>
                </a:ext>
              </a:extLst>
            </p:cNvPr>
            <p:cNvSpPr>
              <a:spLocks/>
            </p:cNvSpPr>
            <p:nvPr/>
          </p:nvSpPr>
          <p:spPr bwMode="auto">
            <a:xfrm>
              <a:off x="7420664" y="4683705"/>
              <a:ext cx="41141" cy="38976"/>
            </a:xfrm>
            <a:custGeom>
              <a:avLst/>
              <a:gdLst>
                <a:gd name="T0" fmla="*/ 0 w 19"/>
                <a:gd name="T1" fmla="*/ 10 h 18"/>
                <a:gd name="T2" fmla="*/ 10 w 19"/>
                <a:gd name="T3" fmla="*/ 0 h 18"/>
                <a:gd name="T4" fmla="*/ 19 w 19"/>
                <a:gd name="T5" fmla="*/ 8 h 18"/>
                <a:gd name="T6" fmla="*/ 8 w 19"/>
                <a:gd name="T7" fmla="*/ 18 h 18"/>
                <a:gd name="T8" fmla="*/ 0 w 19"/>
                <a:gd name="T9" fmla="*/ 10 h 18"/>
              </a:gdLst>
              <a:ahLst/>
              <a:cxnLst>
                <a:cxn ang="0">
                  <a:pos x="T0" y="T1"/>
                </a:cxn>
                <a:cxn ang="0">
                  <a:pos x="T2" y="T3"/>
                </a:cxn>
                <a:cxn ang="0">
                  <a:pos x="T4" y="T5"/>
                </a:cxn>
                <a:cxn ang="0">
                  <a:pos x="T6" y="T7"/>
                </a:cxn>
                <a:cxn ang="0">
                  <a:pos x="T8" y="T9"/>
                </a:cxn>
              </a:cxnLst>
              <a:rect l="0" t="0" r="r" b="b"/>
              <a:pathLst>
                <a:path w="19" h="18">
                  <a:moveTo>
                    <a:pt x="0" y="10"/>
                  </a:moveTo>
                  <a:lnTo>
                    <a:pt x="10" y="0"/>
                  </a:lnTo>
                  <a:lnTo>
                    <a:pt x="19" y="8"/>
                  </a:lnTo>
                  <a:lnTo>
                    <a:pt x="8" y="18"/>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0" name="Freeform 108">
              <a:extLst>
                <a:ext uri="{FF2B5EF4-FFF2-40B4-BE49-F238E27FC236}">
                  <a16:creationId xmlns:a16="http://schemas.microsoft.com/office/drawing/2014/main" id="{96A9FA68-97C3-F74A-B95F-0DE0F4783EAC}"/>
                </a:ext>
              </a:extLst>
            </p:cNvPr>
            <p:cNvSpPr>
              <a:spLocks/>
            </p:cNvSpPr>
            <p:nvPr/>
          </p:nvSpPr>
          <p:spPr bwMode="auto">
            <a:xfrm>
              <a:off x="7225785" y="4497487"/>
              <a:ext cx="41141" cy="38976"/>
            </a:xfrm>
            <a:custGeom>
              <a:avLst/>
              <a:gdLst>
                <a:gd name="T0" fmla="*/ 0 w 19"/>
                <a:gd name="T1" fmla="*/ 11 h 18"/>
                <a:gd name="T2" fmla="*/ 11 w 19"/>
                <a:gd name="T3" fmla="*/ 0 h 18"/>
                <a:gd name="T4" fmla="*/ 19 w 19"/>
                <a:gd name="T5" fmla="*/ 8 h 18"/>
                <a:gd name="T6" fmla="*/ 8 w 19"/>
                <a:gd name="T7" fmla="*/ 18 h 18"/>
                <a:gd name="T8" fmla="*/ 0 w 19"/>
                <a:gd name="T9" fmla="*/ 11 h 18"/>
              </a:gdLst>
              <a:ahLst/>
              <a:cxnLst>
                <a:cxn ang="0">
                  <a:pos x="T0" y="T1"/>
                </a:cxn>
                <a:cxn ang="0">
                  <a:pos x="T2" y="T3"/>
                </a:cxn>
                <a:cxn ang="0">
                  <a:pos x="T4" y="T5"/>
                </a:cxn>
                <a:cxn ang="0">
                  <a:pos x="T6" y="T7"/>
                </a:cxn>
                <a:cxn ang="0">
                  <a:pos x="T8" y="T9"/>
                </a:cxn>
              </a:cxnLst>
              <a:rect l="0" t="0" r="r" b="b"/>
              <a:pathLst>
                <a:path w="19" h="18">
                  <a:moveTo>
                    <a:pt x="0" y="11"/>
                  </a:moveTo>
                  <a:lnTo>
                    <a:pt x="11" y="0"/>
                  </a:lnTo>
                  <a:lnTo>
                    <a:pt x="19" y="8"/>
                  </a:lnTo>
                  <a:lnTo>
                    <a:pt x="8" y="18"/>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91" name="Group 190">
            <a:extLst>
              <a:ext uri="{FF2B5EF4-FFF2-40B4-BE49-F238E27FC236}">
                <a16:creationId xmlns:a16="http://schemas.microsoft.com/office/drawing/2014/main" id="{A4754CDB-EAB4-4B44-9A9D-20D903F38AA5}"/>
              </a:ext>
              <a:ext uri="{C183D7F6-B498-43B3-948B-1728B52AA6E4}">
                <adec:decorative xmlns:adec="http://schemas.microsoft.com/office/drawing/2017/decorative" val="1"/>
              </a:ext>
            </a:extLst>
          </p:cNvPr>
          <p:cNvGrpSpPr>
            <a:grpSpLocks noChangeAspect="1"/>
          </p:cNvGrpSpPr>
          <p:nvPr/>
        </p:nvGrpSpPr>
        <p:grpSpPr>
          <a:xfrm>
            <a:off x="7274420" y="2746712"/>
            <a:ext cx="481950" cy="702656"/>
            <a:chOff x="728663" y="2836863"/>
            <a:chExt cx="339725" cy="495300"/>
          </a:xfrm>
        </p:grpSpPr>
        <p:sp>
          <p:nvSpPr>
            <p:cNvPr id="192" name="Rectangle 127">
              <a:extLst>
                <a:ext uri="{FF2B5EF4-FFF2-40B4-BE49-F238E27FC236}">
                  <a16:creationId xmlns:a16="http://schemas.microsoft.com/office/drawing/2014/main" id="{0DEF0917-A215-5D4C-AE5B-6BD237A1BC1B}"/>
                </a:ext>
              </a:extLst>
            </p:cNvPr>
            <p:cNvSpPr>
              <a:spLocks noChangeArrowheads="1"/>
            </p:cNvSpPr>
            <p:nvPr/>
          </p:nvSpPr>
          <p:spPr bwMode="auto">
            <a:xfrm>
              <a:off x="728663" y="2836863"/>
              <a:ext cx="339725" cy="495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egoe UI"/>
                <a:ea typeface="+mn-ea"/>
                <a:cs typeface="+mn-cs"/>
              </a:endParaRPr>
            </a:p>
          </p:txBody>
        </p:sp>
        <p:sp>
          <p:nvSpPr>
            <p:cNvPr id="193" name="Rectangle 128">
              <a:extLst>
                <a:ext uri="{FF2B5EF4-FFF2-40B4-BE49-F238E27FC236}">
                  <a16:creationId xmlns:a16="http://schemas.microsoft.com/office/drawing/2014/main" id="{D5CA6A43-D871-7F48-8261-09D79F617822}"/>
                </a:ext>
              </a:extLst>
            </p:cNvPr>
            <p:cNvSpPr>
              <a:spLocks noChangeArrowheads="1"/>
            </p:cNvSpPr>
            <p:nvPr/>
          </p:nvSpPr>
          <p:spPr bwMode="auto">
            <a:xfrm>
              <a:off x="944563" y="2898776"/>
              <a:ext cx="77788" cy="4603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4" name="Rectangle 129">
              <a:extLst>
                <a:ext uri="{FF2B5EF4-FFF2-40B4-BE49-F238E27FC236}">
                  <a16:creationId xmlns:a16="http://schemas.microsoft.com/office/drawing/2014/main" id="{CB005CB8-1BB5-FA46-91CD-135975FEA089}"/>
                </a:ext>
              </a:extLst>
            </p:cNvPr>
            <p:cNvSpPr>
              <a:spLocks noChangeArrowheads="1"/>
            </p:cNvSpPr>
            <p:nvPr/>
          </p:nvSpPr>
          <p:spPr bwMode="auto">
            <a:xfrm>
              <a:off x="944563" y="2976563"/>
              <a:ext cx="77788" cy="4603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5" name="Rectangle 130">
              <a:extLst>
                <a:ext uri="{FF2B5EF4-FFF2-40B4-BE49-F238E27FC236}">
                  <a16:creationId xmlns:a16="http://schemas.microsoft.com/office/drawing/2014/main" id="{CB758DC7-8925-964E-9B5F-5025B45A20D0}"/>
                </a:ext>
              </a:extLst>
            </p:cNvPr>
            <p:cNvSpPr>
              <a:spLocks noChangeArrowheads="1"/>
            </p:cNvSpPr>
            <p:nvPr/>
          </p:nvSpPr>
          <p:spPr bwMode="auto">
            <a:xfrm>
              <a:off x="774701" y="3052763"/>
              <a:ext cx="247650" cy="4762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6" name="Rectangle 131">
              <a:extLst>
                <a:ext uri="{FF2B5EF4-FFF2-40B4-BE49-F238E27FC236}">
                  <a16:creationId xmlns:a16="http://schemas.microsoft.com/office/drawing/2014/main" id="{D20767A8-B00E-F849-A974-65B4B25BB929}"/>
                </a:ext>
              </a:extLst>
            </p:cNvPr>
            <p:cNvSpPr>
              <a:spLocks noChangeArrowheads="1"/>
            </p:cNvSpPr>
            <p:nvPr/>
          </p:nvSpPr>
          <p:spPr bwMode="auto">
            <a:xfrm>
              <a:off x="774701" y="3130551"/>
              <a:ext cx="247650" cy="4603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7" name="Rectangle 132">
              <a:extLst>
                <a:ext uri="{FF2B5EF4-FFF2-40B4-BE49-F238E27FC236}">
                  <a16:creationId xmlns:a16="http://schemas.microsoft.com/office/drawing/2014/main" id="{37F9928D-D14C-9F4B-A3E4-6BA9317DF4A5}"/>
                </a:ext>
              </a:extLst>
            </p:cNvPr>
            <p:cNvSpPr>
              <a:spLocks noChangeArrowheads="1"/>
            </p:cNvSpPr>
            <p:nvPr/>
          </p:nvSpPr>
          <p:spPr bwMode="auto">
            <a:xfrm>
              <a:off x="774701" y="3208338"/>
              <a:ext cx="247650" cy="4603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8" name="Freeform 133">
              <a:extLst>
                <a:ext uri="{FF2B5EF4-FFF2-40B4-BE49-F238E27FC236}">
                  <a16:creationId xmlns:a16="http://schemas.microsoft.com/office/drawing/2014/main" id="{8CB2D739-C5BA-5B4E-8BDE-05B2A23895BF}"/>
                </a:ext>
              </a:extLst>
            </p:cNvPr>
            <p:cNvSpPr>
              <a:spLocks/>
            </p:cNvSpPr>
            <p:nvPr/>
          </p:nvSpPr>
          <p:spPr bwMode="auto">
            <a:xfrm>
              <a:off x="809626" y="2908301"/>
              <a:ext cx="104775" cy="104775"/>
            </a:xfrm>
            <a:custGeom>
              <a:avLst/>
              <a:gdLst>
                <a:gd name="T0" fmla="*/ 0 w 66"/>
                <a:gd name="T1" fmla="*/ 56 h 66"/>
                <a:gd name="T2" fmla="*/ 10 w 66"/>
                <a:gd name="T3" fmla="*/ 66 h 66"/>
                <a:gd name="T4" fmla="*/ 66 w 66"/>
                <a:gd name="T5" fmla="*/ 10 h 66"/>
                <a:gd name="T6" fmla="*/ 56 w 66"/>
                <a:gd name="T7" fmla="*/ 0 h 66"/>
                <a:gd name="T8" fmla="*/ 0 w 66"/>
                <a:gd name="T9" fmla="*/ 56 h 66"/>
              </a:gdLst>
              <a:ahLst/>
              <a:cxnLst>
                <a:cxn ang="0">
                  <a:pos x="T0" y="T1"/>
                </a:cxn>
                <a:cxn ang="0">
                  <a:pos x="T2" y="T3"/>
                </a:cxn>
                <a:cxn ang="0">
                  <a:pos x="T4" y="T5"/>
                </a:cxn>
                <a:cxn ang="0">
                  <a:pos x="T6" y="T7"/>
                </a:cxn>
                <a:cxn ang="0">
                  <a:pos x="T8" y="T9"/>
                </a:cxn>
              </a:cxnLst>
              <a:rect l="0" t="0" r="r" b="b"/>
              <a:pathLst>
                <a:path w="66" h="66">
                  <a:moveTo>
                    <a:pt x="0" y="56"/>
                  </a:moveTo>
                  <a:lnTo>
                    <a:pt x="10" y="66"/>
                  </a:lnTo>
                  <a:lnTo>
                    <a:pt x="66" y="10"/>
                  </a:lnTo>
                  <a:lnTo>
                    <a:pt x="56" y="0"/>
                  </a:lnTo>
                  <a:lnTo>
                    <a:pt x="0"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99" name="Freeform 134">
              <a:extLst>
                <a:ext uri="{FF2B5EF4-FFF2-40B4-BE49-F238E27FC236}">
                  <a16:creationId xmlns:a16="http://schemas.microsoft.com/office/drawing/2014/main" id="{EA93015B-63BC-A24D-B1C2-97EC346954F2}"/>
                </a:ext>
              </a:extLst>
            </p:cNvPr>
            <p:cNvSpPr>
              <a:spLocks/>
            </p:cNvSpPr>
            <p:nvPr/>
          </p:nvSpPr>
          <p:spPr bwMode="auto">
            <a:xfrm>
              <a:off x="774701" y="2946401"/>
              <a:ext cx="66675" cy="66675"/>
            </a:xfrm>
            <a:custGeom>
              <a:avLst/>
              <a:gdLst>
                <a:gd name="T0" fmla="*/ 32 w 42"/>
                <a:gd name="T1" fmla="*/ 42 h 42"/>
                <a:gd name="T2" fmla="*/ 42 w 42"/>
                <a:gd name="T3" fmla="*/ 32 h 42"/>
                <a:gd name="T4" fmla="*/ 10 w 42"/>
                <a:gd name="T5" fmla="*/ 0 h 42"/>
                <a:gd name="T6" fmla="*/ 0 w 42"/>
                <a:gd name="T7" fmla="*/ 10 h 42"/>
                <a:gd name="T8" fmla="*/ 32 w 42"/>
                <a:gd name="T9" fmla="*/ 42 h 42"/>
              </a:gdLst>
              <a:ahLst/>
              <a:cxnLst>
                <a:cxn ang="0">
                  <a:pos x="T0" y="T1"/>
                </a:cxn>
                <a:cxn ang="0">
                  <a:pos x="T2" y="T3"/>
                </a:cxn>
                <a:cxn ang="0">
                  <a:pos x="T4" y="T5"/>
                </a:cxn>
                <a:cxn ang="0">
                  <a:pos x="T6" y="T7"/>
                </a:cxn>
                <a:cxn ang="0">
                  <a:pos x="T8" y="T9"/>
                </a:cxn>
              </a:cxnLst>
              <a:rect l="0" t="0" r="r" b="b"/>
              <a:pathLst>
                <a:path w="42" h="42">
                  <a:moveTo>
                    <a:pt x="32" y="42"/>
                  </a:moveTo>
                  <a:lnTo>
                    <a:pt x="42" y="32"/>
                  </a:lnTo>
                  <a:lnTo>
                    <a:pt x="10" y="0"/>
                  </a:lnTo>
                  <a:lnTo>
                    <a:pt x="0" y="10"/>
                  </a:lnTo>
                  <a:lnTo>
                    <a:pt x="32" y="4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sp>
        <p:nvSpPr>
          <p:cNvPr id="69" name="TextBox 68">
            <a:extLst>
              <a:ext uri="{FF2B5EF4-FFF2-40B4-BE49-F238E27FC236}">
                <a16:creationId xmlns:a16="http://schemas.microsoft.com/office/drawing/2014/main" id="{ABD729AB-B09A-4BD7-A3D5-18379259B779}"/>
              </a:ext>
            </a:extLst>
          </p:cNvPr>
          <p:cNvSpPr txBox="1"/>
          <p:nvPr/>
        </p:nvSpPr>
        <p:spPr>
          <a:xfrm>
            <a:off x="422838" y="3884985"/>
            <a:ext cx="1721020" cy="7386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On-Premises</a:t>
            </a:r>
            <a:r>
              <a:rPr kumimoji="0" lang="en-US" sz="1800" b="1" i="0" u="none" strike="noStrike" kern="1200" cap="none" spc="0" normalizeH="0" baseline="0" noProof="0" dirty="0">
                <a:ln>
                  <a:noFill/>
                </a:ln>
                <a:solidFill>
                  <a:prstClr val="black"/>
                </a:solidFill>
                <a:effectLst/>
                <a:uLnTx/>
                <a:uFillTx/>
                <a:latin typeface="Segoe UI"/>
                <a:ea typeface="+mn-ea"/>
                <a:cs typeface="Times New Roman" panose="02020603050405020304" pitchFamily="18" charset="0"/>
              </a:rPr>
              <a:t> </a:t>
            </a:r>
            <a:r>
              <a:rPr kumimoji="0" lang="en-US" sz="1200" b="0" i="0" u="none" strike="noStrike" kern="0" cap="none" spc="0" normalizeH="0" baseline="0" noProof="0" dirty="0">
                <a:ln>
                  <a:noFill/>
                </a:ln>
                <a:solidFill>
                  <a:prstClr val="black"/>
                </a:solidFill>
                <a:effectLst/>
                <a:uLnTx/>
                <a:uFillTx/>
                <a:latin typeface="Segoe UI"/>
                <a:ea typeface="+mn-ea"/>
                <a:cs typeface="+mn-cs"/>
              </a:rPr>
              <a:t>Applications, data, infrastructure</a:t>
            </a:r>
          </a:p>
        </p:txBody>
      </p:sp>
      <p:sp>
        <p:nvSpPr>
          <p:cNvPr id="75" name="TextBox 74">
            <a:extLst>
              <a:ext uri="{FF2B5EF4-FFF2-40B4-BE49-F238E27FC236}">
                <a16:creationId xmlns:a16="http://schemas.microsoft.com/office/drawing/2014/main" id="{1B3F1F93-0A5E-46B5-ACF1-068BFC33E070}"/>
              </a:ext>
            </a:extLst>
          </p:cNvPr>
          <p:cNvSpPr txBox="1"/>
          <p:nvPr/>
        </p:nvSpPr>
        <p:spPr>
          <a:xfrm>
            <a:off x="3194049" y="2473206"/>
            <a:ext cx="264721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Migration</a:t>
            </a:r>
          </a:p>
        </p:txBody>
      </p:sp>
      <p:sp>
        <p:nvSpPr>
          <p:cNvPr id="110" name="TextBox 109">
            <a:extLst>
              <a:ext uri="{FF2B5EF4-FFF2-40B4-BE49-F238E27FC236}">
                <a16:creationId xmlns:a16="http://schemas.microsoft.com/office/drawing/2014/main" id="{69C43DC0-8495-4914-A2A7-9C0DF939F53A}"/>
              </a:ext>
            </a:extLst>
          </p:cNvPr>
          <p:cNvSpPr txBox="1"/>
          <p:nvPr/>
        </p:nvSpPr>
        <p:spPr>
          <a:xfrm>
            <a:off x="3202236" y="2836318"/>
            <a:ext cx="185385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Moving applications, infrastructure, and data from a company's datacenter to public cloud infrastructure</a:t>
            </a:r>
          </a:p>
        </p:txBody>
      </p:sp>
      <p:sp>
        <p:nvSpPr>
          <p:cNvPr id="92" name="TextBox 91">
            <a:extLst>
              <a:ext uri="{FF2B5EF4-FFF2-40B4-BE49-F238E27FC236}">
                <a16:creationId xmlns:a16="http://schemas.microsoft.com/office/drawing/2014/main" id="{9D70A1EE-7D03-4E1A-B921-59523DD5FD14}"/>
              </a:ext>
            </a:extLst>
          </p:cNvPr>
          <p:cNvSpPr txBox="1"/>
          <p:nvPr/>
        </p:nvSpPr>
        <p:spPr>
          <a:xfrm>
            <a:off x="3183063" y="4533432"/>
            <a:ext cx="187022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Modernization</a:t>
            </a:r>
          </a:p>
        </p:txBody>
      </p:sp>
      <p:sp>
        <p:nvSpPr>
          <p:cNvPr id="112" name="TextBox 111">
            <a:extLst>
              <a:ext uri="{FF2B5EF4-FFF2-40B4-BE49-F238E27FC236}">
                <a16:creationId xmlns:a16="http://schemas.microsoft.com/office/drawing/2014/main" id="{D0F76E3B-5E76-4239-9EA7-1BBB1AC30EE5}"/>
              </a:ext>
            </a:extLst>
          </p:cNvPr>
          <p:cNvSpPr txBox="1"/>
          <p:nvPr/>
        </p:nvSpPr>
        <p:spPr>
          <a:xfrm>
            <a:off x="3196645" y="4880846"/>
            <a:ext cx="2038743"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rPr>
              <a:t>Updating existing applications for newer computing approaches, application frameworks and use of cloud-native technologies</a:t>
            </a:r>
          </a:p>
        </p:txBody>
      </p:sp>
      <p:sp>
        <p:nvSpPr>
          <p:cNvPr id="138" name="Title 3">
            <a:extLst>
              <a:ext uri="{FF2B5EF4-FFF2-40B4-BE49-F238E27FC236}">
                <a16:creationId xmlns:a16="http://schemas.microsoft.com/office/drawing/2014/main" id="{B7D6D7EF-DD65-4D65-849D-84377913F7B8}"/>
              </a:ext>
            </a:extLst>
          </p:cNvPr>
          <p:cNvSpPr txBox="1">
            <a:spLocks/>
          </p:cNvSpPr>
          <p:nvPr/>
        </p:nvSpPr>
        <p:spPr>
          <a:xfrm>
            <a:off x="5928194" y="1495504"/>
            <a:ext cx="5221495" cy="388069"/>
          </a:xfrm>
          <a:prstGeom prst="rect">
            <a:avLst/>
          </a:prstGeom>
        </p:spPr>
        <p:txBody>
          <a:bodyPr/>
          <a:lstStyle>
            <a:lvl1pPr algn="l" defTabSz="912114" rtl="0" eaLnBrk="1" latinLnBrk="0" hangingPunct="1">
              <a:lnSpc>
                <a:spcPct val="90000"/>
              </a:lnSpc>
              <a:spcBef>
                <a:spcPct val="0"/>
              </a:spcBef>
              <a:buNone/>
              <a:defRPr sz="3600" kern="1200">
                <a:solidFill>
                  <a:schemeClr val="bg1"/>
                </a:solidFill>
                <a:latin typeface="+mj-lt"/>
                <a:ea typeface="+mj-ea"/>
                <a:cs typeface="+mj-cs"/>
              </a:defRPr>
            </a:lvl1pPr>
          </a:lstStyle>
          <a:p>
            <a:pPr marL="0" marR="0" lvl="0" indent="0" algn="ctr" defTabSz="912114"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dirty="0">
                <a:ln>
                  <a:noFill/>
                </a:ln>
                <a:solidFill>
                  <a:schemeClr val="tx2"/>
                </a:solidFill>
                <a:effectLst/>
                <a:uLnTx/>
                <a:uFillTx/>
                <a:latin typeface="Segoe UI Semibold"/>
                <a:ea typeface="+mj-ea"/>
                <a:cs typeface="+mj-cs"/>
              </a:rPr>
              <a:t>Migration and Modernization decision factors</a:t>
            </a:r>
          </a:p>
        </p:txBody>
      </p:sp>
      <p:sp>
        <p:nvSpPr>
          <p:cNvPr id="59" name="TextBox 58">
            <a:extLst>
              <a:ext uri="{FF2B5EF4-FFF2-40B4-BE49-F238E27FC236}">
                <a16:creationId xmlns:a16="http://schemas.microsoft.com/office/drawing/2014/main" id="{E1D8DF24-B2FB-4D1B-AB3F-F4777462D7AB}"/>
              </a:ext>
            </a:extLst>
          </p:cNvPr>
          <p:cNvSpPr txBox="1"/>
          <p:nvPr/>
        </p:nvSpPr>
        <p:spPr>
          <a:xfrm flipH="1">
            <a:off x="9132630" y="2246618"/>
            <a:ext cx="2873592" cy="492443"/>
          </a:xfrm>
          <a:prstGeom prst="rect">
            <a:avLst/>
          </a:prstGeom>
          <a:noFill/>
        </p:spPr>
        <p:txBody>
          <a:bodyPr wrap="square" lIns="0" tIns="0" rIns="0" bIns="0" rtlCol="0">
            <a:spAutoFit/>
          </a:bodyPr>
          <a:lstStyle/>
          <a:p>
            <a:pPr marL="0" marR="0" lvl="1" indent="0" algn="l" defTabSz="914367" rtl="0" eaLnBrk="1" fontAlgn="auto" latinLnBrk="0" hangingPunct="1">
              <a:lnSpc>
                <a:spcPct val="100000"/>
              </a:lnSpc>
              <a:spcBef>
                <a:spcPts val="200"/>
              </a:spcBef>
              <a:spcAft>
                <a:spcPts val="200"/>
              </a:spcAft>
              <a:buClrTx/>
              <a:buSzTx/>
              <a:buFontTx/>
              <a:buNone/>
              <a:tabLst/>
              <a:defRPr/>
            </a:pPr>
            <a:r>
              <a:rPr kumimoji="0" lang="en-IN" sz="1600" b="1" u="none" strike="noStrike" kern="1200" cap="none" spc="0" normalizeH="0" baseline="0" noProof="0" dirty="0">
                <a:ln>
                  <a:noFill/>
                </a:ln>
                <a:solidFill>
                  <a:schemeClr val="tx2"/>
                </a:solidFill>
                <a:effectLst/>
                <a:uLnTx/>
                <a:uFillTx/>
                <a:latin typeface="Segoe UI Semibold" panose="020B0502040204020203" pitchFamily="34" charset="0"/>
                <a:ea typeface="Calibri" panose="020F0502020204030204" pitchFamily="34" charset="0"/>
                <a:cs typeface="Segoe UI Semibold" panose="020B0502040204020203" pitchFamily="34" charset="0"/>
              </a:rPr>
              <a:t>What is the immediate business need?</a:t>
            </a:r>
          </a:p>
        </p:txBody>
      </p:sp>
      <p:sp>
        <p:nvSpPr>
          <p:cNvPr id="60" name="TextBox 59">
            <a:extLst>
              <a:ext uri="{FF2B5EF4-FFF2-40B4-BE49-F238E27FC236}">
                <a16:creationId xmlns:a16="http://schemas.microsoft.com/office/drawing/2014/main" id="{B385F8CB-0182-42E1-831F-171337A512C9}"/>
              </a:ext>
            </a:extLst>
          </p:cNvPr>
          <p:cNvSpPr txBox="1"/>
          <p:nvPr/>
        </p:nvSpPr>
        <p:spPr>
          <a:xfrm flipH="1">
            <a:off x="9159692" y="2780518"/>
            <a:ext cx="2327876" cy="605294"/>
          </a:xfrm>
          <a:prstGeom prst="rect">
            <a:avLst/>
          </a:prstGeom>
          <a:noFill/>
        </p:spPr>
        <p:txBody>
          <a:bodyPr wrap="square" lIns="0" tIns="0" rIns="0" bIns="0" rtlCol="0">
            <a:spAutoFit/>
          </a:bodyPr>
          <a:lstStyle/>
          <a:p>
            <a:pPr marL="176213" marR="0" lvl="1" indent="-176213" algn="l" defTabSz="91436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IN" sz="1200" b="0" i="0" u="none" strike="noStrike" kern="0" cap="none" spc="0" normalizeH="0" baseline="0" noProof="0" dirty="0">
                <a:ln>
                  <a:noFill/>
                </a:ln>
                <a:solidFill>
                  <a:prstClr val="black"/>
                </a:solidFill>
                <a:effectLst/>
                <a:uLnTx/>
                <a:uFillTx/>
                <a:latin typeface="Segoe UI" panose="020B0502040204020203" pitchFamily="34" charset="0"/>
                <a:ea typeface="Segoe UI" panose="020B0502040204020203" pitchFamily="34" charset="0"/>
                <a:cs typeface="Segoe UI" panose="020B0502040204020203" pitchFamily="34" charset="0"/>
              </a:rPr>
              <a:t>Cost optimization, flipping CAPEX to OPEX</a:t>
            </a:r>
          </a:p>
          <a:p>
            <a:pPr marL="176213" marR="0" lvl="1" indent="-176213" algn="l" defTabSz="91436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IN" sz="1200" b="0" i="0" u="none" strike="noStrike" kern="0" cap="none" spc="0" normalizeH="0" baseline="0" noProof="0" dirty="0">
                <a:ln>
                  <a:noFill/>
                </a:ln>
                <a:solidFill>
                  <a:prstClr val="black"/>
                </a:solidFill>
                <a:effectLst/>
                <a:uLnTx/>
                <a:uFillTx/>
                <a:latin typeface="Segoe UI" panose="020B0502040204020203" pitchFamily="34" charset="0"/>
                <a:ea typeface="Segoe UI" panose="020B0502040204020203" pitchFamily="34" charset="0"/>
                <a:cs typeface="Segoe UI" panose="020B0502040204020203" pitchFamily="34" charset="0"/>
              </a:rPr>
              <a:t>Realize cloud benefits quickly</a:t>
            </a:r>
          </a:p>
        </p:txBody>
      </p:sp>
      <p:sp>
        <p:nvSpPr>
          <p:cNvPr id="61" name="TextBox 60">
            <a:extLst>
              <a:ext uri="{FF2B5EF4-FFF2-40B4-BE49-F238E27FC236}">
                <a16:creationId xmlns:a16="http://schemas.microsoft.com/office/drawing/2014/main" id="{1DE2B597-501E-4152-A63F-BD9B368DCA91}"/>
              </a:ext>
            </a:extLst>
          </p:cNvPr>
          <p:cNvSpPr txBox="1"/>
          <p:nvPr/>
        </p:nvSpPr>
        <p:spPr>
          <a:xfrm flipH="1">
            <a:off x="9135846" y="3763746"/>
            <a:ext cx="2873592" cy="246221"/>
          </a:xfrm>
          <a:prstGeom prst="rect">
            <a:avLst/>
          </a:prstGeom>
          <a:noFill/>
        </p:spPr>
        <p:txBody>
          <a:bodyPr wrap="square" lIns="0" tIns="0" rIns="0" bIns="0" rtlCol="0">
            <a:spAutoFit/>
          </a:bodyPr>
          <a:lstStyle/>
          <a:p>
            <a:pPr marL="0" marR="0" lvl="1" indent="0" algn="l" defTabSz="914367" rtl="0" eaLnBrk="1" fontAlgn="auto" latinLnBrk="0" hangingPunct="1">
              <a:lnSpc>
                <a:spcPct val="100000"/>
              </a:lnSpc>
              <a:spcBef>
                <a:spcPts val="200"/>
              </a:spcBef>
              <a:spcAft>
                <a:spcPts val="200"/>
              </a:spcAft>
              <a:buClrTx/>
              <a:buSzTx/>
              <a:buFontTx/>
              <a:buNone/>
              <a:tabLst/>
              <a:defRPr/>
            </a:pPr>
            <a:r>
              <a:rPr kumimoji="0" lang="en-US" sz="1600" u="none" strike="noStrike" kern="1200" cap="none" spc="0" normalizeH="0" baseline="0" noProof="0" dirty="0">
                <a:ln>
                  <a:noFill/>
                </a:ln>
                <a:solidFill>
                  <a:schemeClr val="tx2"/>
                </a:solidFill>
                <a:effectLst/>
                <a:uLnTx/>
                <a:uFillTx/>
                <a:latin typeface="Segoe UI Semibold" panose="020B0502040204020203" pitchFamily="34" charset="0"/>
                <a:ea typeface="Calibri" panose="020F0502020204030204" pitchFamily="34" charset="0"/>
                <a:cs typeface="Segoe UI Semibold" panose="020B0502040204020203" pitchFamily="34" charset="0"/>
              </a:rPr>
              <a:t>How hard is it to do?</a:t>
            </a:r>
          </a:p>
        </p:txBody>
      </p:sp>
      <p:sp>
        <p:nvSpPr>
          <p:cNvPr id="62" name="TextBox 61">
            <a:extLst>
              <a:ext uri="{FF2B5EF4-FFF2-40B4-BE49-F238E27FC236}">
                <a16:creationId xmlns:a16="http://schemas.microsoft.com/office/drawing/2014/main" id="{9EC73F0F-5989-4444-8548-FE4B19496C56}"/>
              </a:ext>
            </a:extLst>
          </p:cNvPr>
          <p:cNvSpPr txBox="1"/>
          <p:nvPr/>
        </p:nvSpPr>
        <p:spPr>
          <a:xfrm flipH="1">
            <a:off x="9150581" y="4034318"/>
            <a:ext cx="2722115" cy="789960"/>
          </a:xfrm>
          <a:prstGeom prst="rect">
            <a:avLst/>
          </a:prstGeom>
          <a:noFill/>
        </p:spPr>
        <p:txBody>
          <a:bodyPr wrap="square" lIns="0" tIns="0" rIns="0" bIns="0" rtlCol="0">
            <a:spAutoFit/>
          </a:bodyPr>
          <a:lstStyle/>
          <a:p>
            <a:pPr marL="176213" marR="0" lvl="1" indent="-176213" algn="l" defTabSz="91436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Segoe UI" panose="020B0502040204020203" pitchFamily="34" charset="0"/>
                <a:ea typeface="Segoe UI" panose="020B0502040204020203" pitchFamily="34" charset="0"/>
                <a:cs typeface="Segoe UI" panose="020B0502040204020203" pitchFamily="34" charset="0"/>
              </a:rPr>
              <a:t>Complexity, level of skilling or retraining of staff needed.</a:t>
            </a:r>
          </a:p>
          <a:p>
            <a:pPr marL="176213" marR="0" lvl="1" indent="-176213" algn="l" defTabSz="91436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Segoe UI" panose="020B0502040204020203" pitchFamily="34" charset="0"/>
                <a:ea typeface="Segoe UI" panose="020B0502040204020203" pitchFamily="34" charset="0"/>
                <a:cs typeface="Segoe UI" panose="020B0502040204020203" pitchFamily="34" charset="0"/>
              </a:rPr>
              <a:t>Cost and resources needed to refactor or rebuild</a:t>
            </a:r>
          </a:p>
        </p:txBody>
      </p:sp>
      <p:sp>
        <p:nvSpPr>
          <p:cNvPr id="63" name="TextBox 62">
            <a:extLst>
              <a:ext uri="{FF2B5EF4-FFF2-40B4-BE49-F238E27FC236}">
                <a16:creationId xmlns:a16="http://schemas.microsoft.com/office/drawing/2014/main" id="{11F4AFB8-38C7-469E-9B4E-13B596B5B0F6}"/>
              </a:ext>
            </a:extLst>
          </p:cNvPr>
          <p:cNvSpPr txBox="1"/>
          <p:nvPr/>
        </p:nvSpPr>
        <p:spPr>
          <a:xfrm flipH="1">
            <a:off x="9127111" y="5108518"/>
            <a:ext cx="3280330" cy="492443"/>
          </a:xfrm>
          <a:prstGeom prst="rect">
            <a:avLst/>
          </a:prstGeom>
          <a:noFill/>
        </p:spPr>
        <p:txBody>
          <a:bodyPr wrap="square" lIns="0" tIns="0" rIns="0" bIns="0" rtlCol="0">
            <a:spAutoFit/>
          </a:bodyPr>
          <a:lstStyle/>
          <a:p>
            <a:pPr marL="0" marR="0" lvl="1" indent="0" algn="l" defTabSz="914367" rtl="0" eaLnBrk="1" fontAlgn="auto" latinLnBrk="0" hangingPunct="1">
              <a:lnSpc>
                <a:spcPct val="100000"/>
              </a:lnSpc>
              <a:spcBef>
                <a:spcPts val="200"/>
              </a:spcBef>
              <a:spcAft>
                <a:spcPts val="200"/>
              </a:spcAft>
              <a:buClrTx/>
              <a:buSzTx/>
              <a:buFontTx/>
              <a:buNone/>
              <a:tabLst/>
              <a:defRPr/>
            </a:pPr>
            <a:r>
              <a:rPr kumimoji="0" lang="en-US" sz="1600" b="1" u="none" strike="noStrike" kern="1200" cap="none" spc="0" normalizeH="0" baseline="0" noProof="0" dirty="0">
                <a:ln>
                  <a:noFill/>
                </a:ln>
                <a:solidFill>
                  <a:schemeClr val="tx2"/>
                </a:solidFill>
                <a:effectLst/>
                <a:uLnTx/>
                <a:uFillTx/>
                <a:latin typeface="Segoe UI Semibold" panose="020B0502040204020203" pitchFamily="34" charset="0"/>
                <a:ea typeface="Calibri" panose="020F0502020204030204" pitchFamily="34" charset="0"/>
                <a:cs typeface="Segoe UI Semibold" panose="020B0502040204020203" pitchFamily="34" charset="0"/>
              </a:rPr>
              <a:t>Longer-term </a:t>
            </a:r>
            <a:br>
              <a:rPr kumimoji="0" lang="en-US" sz="1600" b="1" u="none" strike="noStrike" kern="1200" cap="none" spc="0" normalizeH="0" baseline="0" noProof="0" dirty="0">
                <a:ln>
                  <a:noFill/>
                </a:ln>
                <a:solidFill>
                  <a:schemeClr val="tx2"/>
                </a:solidFill>
                <a:effectLst/>
                <a:uLnTx/>
                <a:uFillTx/>
                <a:latin typeface="Segoe UI Semibold" panose="020B0502040204020203" pitchFamily="34" charset="0"/>
                <a:ea typeface="Calibri" panose="020F0502020204030204" pitchFamily="34" charset="0"/>
                <a:cs typeface="Segoe UI Semibold" panose="020B0502040204020203" pitchFamily="34" charset="0"/>
              </a:rPr>
            </a:br>
            <a:r>
              <a:rPr kumimoji="0" lang="en-US" sz="1600" b="1" u="none" strike="noStrike" kern="1200" cap="none" spc="0" normalizeH="0" baseline="0" noProof="0" dirty="0">
                <a:ln>
                  <a:noFill/>
                </a:ln>
                <a:solidFill>
                  <a:schemeClr val="tx2"/>
                </a:solidFill>
                <a:effectLst/>
                <a:uLnTx/>
                <a:uFillTx/>
                <a:latin typeface="Segoe UI Semibold" panose="020B0502040204020203" pitchFamily="34" charset="0"/>
                <a:ea typeface="Calibri" panose="020F0502020204030204" pitchFamily="34" charset="0"/>
                <a:cs typeface="Segoe UI Semibold" panose="020B0502040204020203" pitchFamily="34" charset="0"/>
              </a:rPr>
              <a:t>business goals?</a:t>
            </a:r>
          </a:p>
        </p:txBody>
      </p:sp>
      <p:sp>
        <p:nvSpPr>
          <p:cNvPr id="64" name="TextBox 63">
            <a:extLst>
              <a:ext uri="{FF2B5EF4-FFF2-40B4-BE49-F238E27FC236}">
                <a16:creationId xmlns:a16="http://schemas.microsoft.com/office/drawing/2014/main" id="{4D16B012-8623-4088-92D7-16DB409864E3}"/>
              </a:ext>
            </a:extLst>
          </p:cNvPr>
          <p:cNvSpPr txBox="1"/>
          <p:nvPr/>
        </p:nvSpPr>
        <p:spPr>
          <a:xfrm flipH="1">
            <a:off x="9127111" y="5681972"/>
            <a:ext cx="3185142" cy="369332"/>
          </a:xfrm>
          <a:prstGeom prst="rect">
            <a:avLst/>
          </a:prstGeom>
          <a:noFill/>
        </p:spPr>
        <p:txBody>
          <a:bodyPr wrap="square" lIns="0" tIns="0" rIns="0" bIns="0" rtlCol="0">
            <a:spAutoFit/>
          </a:bodyPr>
          <a:lstStyle/>
          <a:p>
            <a:pPr marL="176213" marR="0" lvl="1" indent="-176213" algn="l" defTabSz="91436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Segoe UI" panose="020B0502040204020203" pitchFamily="34" charset="0"/>
                <a:ea typeface="Segoe UI" panose="020B0502040204020203" pitchFamily="34" charset="0"/>
                <a:cs typeface="Segoe UI" panose="020B0502040204020203" pitchFamily="34" charset="0"/>
              </a:rPr>
              <a:t>Time to market, app innovation, productivity, app dev velocity</a:t>
            </a:r>
          </a:p>
        </p:txBody>
      </p:sp>
      <p:sp>
        <p:nvSpPr>
          <p:cNvPr id="9" name="Title 8">
            <a:extLst>
              <a:ext uri="{FF2B5EF4-FFF2-40B4-BE49-F238E27FC236}">
                <a16:creationId xmlns:a16="http://schemas.microsoft.com/office/drawing/2014/main" id="{E6F0D62C-FEBE-365F-E63B-E07C69B1590C}"/>
              </a:ext>
            </a:extLst>
          </p:cNvPr>
          <p:cNvSpPr>
            <a:spLocks noGrp="1"/>
          </p:cNvSpPr>
          <p:nvPr>
            <p:ph type="title"/>
          </p:nvPr>
        </p:nvSpPr>
        <p:spPr/>
        <p:txBody>
          <a:bodyPr/>
          <a:lstStyle/>
          <a:p>
            <a:r>
              <a:rPr kumimoji="0" lang="en-US" sz="2750" b="0" i="0" u="none" strike="noStrike" kern="1200" cap="none" spc="-50" normalizeH="0" baseline="0" noProof="0" dirty="0">
                <a:ln w="3175">
                  <a:noFill/>
                </a:ln>
                <a:effectLst/>
                <a:uLnTx/>
                <a:uFillTx/>
                <a:latin typeface="Segoe UI Semibold"/>
                <a:ea typeface="+mj-ea"/>
                <a:cs typeface="+mj-cs"/>
              </a:rPr>
              <a:t>Understanding Migration and Modernization</a:t>
            </a:r>
            <a:endParaRPr lang="en-NL" sz="2750" dirty="0"/>
          </a:p>
        </p:txBody>
      </p:sp>
    </p:spTree>
    <p:extLst>
      <p:ext uri="{BB962C8B-B14F-4D97-AF65-F5344CB8AC3E}">
        <p14:creationId xmlns:p14="http://schemas.microsoft.com/office/powerpoint/2010/main" val="70567697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Circular graphic with Migration and modernization in the middle surrounded by wedges for each of the mentioned triggers">
            <a:extLst>
              <a:ext uri="{FF2B5EF4-FFF2-40B4-BE49-F238E27FC236}">
                <a16:creationId xmlns:a16="http://schemas.microsoft.com/office/drawing/2014/main" id="{3CB3980A-DD09-9C4B-BCB5-2E983CA9A563}"/>
              </a:ext>
            </a:extLst>
          </p:cNvPr>
          <p:cNvGrpSpPr/>
          <p:nvPr/>
        </p:nvGrpSpPr>
        <p:grpSpPr>
          <a:xfrm>
            <a:off x="3710867" y="1558151"/>
            <a:ext cx="4608347" cy="4618571"/>
            <a:chOff x="3710867" y="1558151"/>
            <a:chExt cx="4608347" cy="4618571"/>
          </a:xfrm>
        </p:grpSpPr>
        <p:sp>
          <p:nvSpPr>
            <p:cNvPr id="91" name="Freeform 67">
              <a:extLst>
                <a:ext uri="{FF2B5EF4-FFF2-40B4-BE49-F238E27FC236}">
                  <a16:creationId xmlns:a16="http://schemas.microsoft.com/office/drawing/2014/main" id="{FE54A6E5-7D9F-426E-910B-6F930ED34BFF}"/>
                </a:ext>
                <a:ext uri="{C183D7F6-B498-43B3-948B-1728B52AA6E4}">
                  <adec:decorative xmlns:adec="http://schemas.microsoft.com/office/drawing/2017/decorative" val="1"/>
                </a:ext>
              </a:extLst>
            </p:cNvPr>
            <p:cNvSpPr>
              <a:spLocks/>
            </p:cNvSpPr>
            <p:nvPr/>
          </p:nvSpPr>
          <p:spPr bwMode="auto">
            <a:xfrm>
              <a:off x="4882123" y="3817206"/>
              <a:ext cx="2231329" cy="1118221"/>
            </a:xfrm>
            <a:custGeom>
              <a:avLst/>
              <a:gdLst>
                <a:gd name="T0" fmla="*/ 0 w 14552"/>
                <a:gd name="T1" fmla="*/ 0 h 7288"/>
                <a:gd name="T2" fmla="*/ 14552 w 14552"/>
                <a:gd name="T3" fmla="*/ 0 h 7288"/>
                <a:gd name="T4" fmla="*/ 14515 w 14552"/>
                <a:gd name="T5" fmla="*/ 746 h 7288"/>
                <a:gd name="T6" fmla="*/ 7276 w 14552"/>
                <a:gd name="T7" fmla="*/ 7288 h 7288"/>
                <a:gd name="T8" fmla="*/ 38 w 14552"/>
                <a:gd name="T9" fmla="*/ 746 h 7288"/>
                <a:gd name="T10" fmla="*/ 0 w 14552"/>
                <a:gd name="T11" fmla="*/ 0 h 7288"/>
              </a:gdLst>
              <a:ahLst/>
              <a:cxnLst>
                <a:cxn ang="0">
                  <a:pos x="T0" y="T1"/>
                </a:cxn>
                <a:cxn ang="0">
                  <a:pos x="T2" y="T3"/>
                </a:cxn>
                <a:cxn ang="0">
                  <a:pos x="T4" y="T5"/>
                </a:cxn>
                <a:cxn ang="0">
                  <a:pos x="T6" y="T7"/>
                </a:cxn>
                <a:cxn ang="0">
                  <a:pos x="T8" y="T9"/>
                </a:cxn>
                <a:cxn ang="0">
                  <a:pos x="T10" y="T11"/>
                </a:cxn>
              </a:cxnLst>
              <a:rect l="0" t="0" r="r" b="b"/>
              <a:pathLst>
                <a:path w="14552" h="7288">
                  <a:moveTo>
                    <a:pt x="0" y="0"/>
                  </a:moveTo>
                  <a:lnTo>
                    <a:pt x="14552" y="0"/>
                  </a:lnTo>
                  <a:lnTo>
                    <a:pt x="14515" y="746"/>
                  </a:lnTo>
                  <a:cubicBezTo>
                    <a:pt x="14142" y="4421"/>
                    <a:pt x="11044" y="7288"/>
                    <a:pt x="7276" y="7288"/>
                  </a:cubicBezTo>
                  <a:cubicBezTo>
                    <a:pt x="3509" y="7288"/>
                    <a:pt x="411" y="4421"/>
                    <a:pt x="38" y="746"/>
                  </a:cubicBezTo>
                  <a:lnTo>
                    <a:pt x="0" y="0"/>
                  </a:lnTo>
                  <a:close/>
                </a:path>
              </a:pathLst>
            </a:custGeom>
            <a:solidFill>
              <a:schemeClr val="bg1"/>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9" name="Freeform 5">
              <a:extLst>
                <a:ext uri="{FF2B5EF4-FFF2-40B4-BE49-F238E27FC236}">
                  <a16:creationId xmlns:a16="http://schemas.microsoft.com/office/drawing/2014/main" id="{72D812B5-8599-4C7A-91D8-4E92A1034C10}"/>
                </a:ext>
                <a:ext uri="{C183D7F6-B498-43B3-948B-1728B52AA6E4}">
                  <adec:decorative xmlns:adec="http://schemas.microsoft.com/office/drawing/2017/decorative" val="1"/>
                </a:ext>
              </a:extLst>
            </p:cNvPr>
            <p:cNvSpPr>
              <a:spLocks/>
            </p:cNvSpPr>
            <p:nvPr/>
          </p:nvSpPr>
          <p:spPr bwMode="auto">
            <a:xfrm>
              <a:off x="6936454" y="3501938"/>
              <a:ext cx="1382760" cy="1493943"/>
            </a:xfrm>
            <a:custGeom>
              <a:avLst/>
              <a:gdLst>
                <a:gd name="T0" fmla="*/ 8810 w 9016"/>
                <a:gd name="T1" fmla="*/ 0 h 9744"/>
                <a:gd name="T2" fmla="*/ 8939 w 9016"/>
                <a:gd name="T3" fmla="*/ 849 h 9744"/>
                <a:gd name="T4" fmla="*/ 9016 w 9016"/>
                <a:gd name="T5" fmla="*/ 2389 h 9744"/>
                <a:gd name="T6" fmla="*/ 7203 w 9016"/>
                <a:gd name="T7" fmla="*/ 9567 h 9744"/>
                <a:gd name="T8" fmla="*/ 7095 w 9016"/>
                <a:gd name="T9" fmla="*/ 9744 h 9744"/>
                <a:gd name="T10" fmla="*/ 0 w 9016"/>
                <a:gd name="T11" fmla="*/ 5633 h 9744"/>
                <a:gd name="T12" fmla="*/ 280 w 9016"/>
                <a:gd name="T13" fmla="*/ 5052 h 9744"/>
                <a:gd name="T14" fmla="*/ 816 w 9016"/>
                <a:gd name="T15" fmla="*/ 2389 h 9744"/>
                <a:gd name="T16" fmla="*/ 781 w 9016"/>
                <a:gd name="T17" fmla="*/ 1689 h 9744"/>
                <a:gd name="T18" fmla="*/ 739 w 9016"/>
                <a:gd name="T19" fmla="*/ 1412 h 9744"/>
                <a:gd name="T20" fmla="*/ 8810 w 9016"/>
                <a:gd name="T21" fmla="*/ 0 h 9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6" h="9744">
                  <a:moveTo>
                    <a:pt x="8810" y="0"/>
                  </a:moveTo>
                  <a:lnTo>
                    <a:pt x="8939" y="849"/>
                  </a:lnTo>
                  <a:cubicBezTo>
                    <a:pt x="8990" y="1355"/>
                    <a:pt x="9016" y="1869"/>
                    <a:pt x="9016" y="2389"/>
                  </a:cubicBezTo>
                  <a:cubicBezTo>
                    <a:pt x="9016" y="4988"/>
                    <a:pt x="8359" y="7433"/>
                    <a:pt x="7203" y="9567"/>
                  </a:cubicBezTo>
                  <a:lnTo>
                    <a:pt x="7095" y="9744"/>
                  </a:lnTo>
                  <a:lnTo>
                    <a:pt x="0" y="5633"/>
                  </a:lnTo>
                  <a:lnTo>
                    <a:pt x="280" y="5052"/>
                  </a:lnTo>
                  <a:cubicBezTo>
                    <a:pt x="625" y="4233"/>
                    <a:pt x="816" y="3334"/>
                    <a:pt x="816" y="2389"/>
                  </a:cubicBezTo>
                  <a:cubicBezTo>
                    <a:pt x="816" y="2153"/>
                    <a:pt x="804" y="1919"/>
                    <a:pt x="781" y="1689"/>
                  </a:cubicBezTo>
                  <a:lnTo>
                    <a:pt x="739" y="1412"/>
                  </a:lnTo>
                  <a:lnTo>
                    <a:pt x="8810"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0" name="Freeform 6" descr="Icon for cash flow challenges">
              <a:extLst>
                <a:ext uri="{FF2B5EF4-FFF2-40B4-BE49-F238E27FC236}">
                  <a16:creationId xmlns:a16="http://schemas.microsoft.com/office/drawing/2014/main" id="{CC850F64-D3DE-4A8D-BEB8-B5306229C8B4}"/>
                </a:ext>
              </a:extLst>
            </p:cNvPr>
            <p:cNvSpPr>
              <a:spLocks/>
            </p:cNvSpPr>
            <p:nvPr/>
          </p:nvSpPr>
          <p:spPr bwMode="auto">
            <a:xfrm>
              <a:off x="4560715" y="1558151"/>
              <a:ext cx="1430045" cy="1486275"/>
            </a:xfrm>
            <a:custGeom>
              <a:avLst/>
              <a:gdLst>
                <a:gd name="T0" fmla="*/ 18656 w 18656"/>
                <a:gd name="T1" fmla="*/ 0 h 19376"/>
                <a:gd name="T2" fmla="*/ 18656 w 18656"/>
                <a:gd name="T3" fmla="*/ 16459 h 19376"/>
                <a:gd name="T4" fmla="*/ 16880 w 18656"/>
                <a:gd name="T5" fmla="*/ 16593 h 19376"/>
                <a:gd name="T6" fmla="*/ 11327 w 18656"/>
                <a:gd name="T7" fmla="*/ 18774 h 19376"/>
                <a:gd name="T8" fmla="*/ 10600 w 18656"/>
                <a:gd name="T9" fmla="*/ 19376 h 19376"/>
                <a:gd name="T10" fmla="*/ 0 w 18656"/>
                <a:gd name="T11" fmla="*/ 6758 h 19376"/>
                <a:gd name="T12" fmla="*/ 2161 w 18656"/>
                <a:gd name="T13" fmla="*/ 5136 h 19376"/>
                <a:gd name="T14" fmla="*/ 16647 w 18656"/>
                <a:gd name="T15" fmla="*/ 77 h 19376"/>
                <a:gd name="T16" fmla="*/ 18656 w 18656"/>
                <a:gd name="T17" fmla="*/ 0 h 19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56" h="19376">
                  <a:moveTo>
                    <a:pt x="18656" y="0"/>
                  </a:moveTo>
                  <a:lnTo>
                    <a:pt x="18656" y="16459"/>
                  </a:lnTo>
                  <a:lnTo>
                    <a:pt x="16880" y="16593"/>
                  </a:lnTo>
                  <a:cubicBezTo>
                    <a:pt x="14846" y="16905"/>
                    <a:pt x="12961" y="17667"/>
                    <a:pt x="11327" y="18774"/>
                  </a:cubicBezTo>
                  <a:lnTo>
                    <a:pt x="10600" y="19376"/>
                  </a:lnTo>
                  <a:lnTo>
                    <a:pt x="0" y="6758"/>
                  </a:lnTo>
                  <a:lnTo>
                    <a:pt x="2161" y="5136"/>
                  </a:lnTo>
                  <a:cubicBezTo>
                    <a:pt x="6357" y="2293"/>
                    <a:pt x="11307" y="485"/>
                    <a:pt x="16647" y="77"/>
                  </a:cubicBezTo>
                  <a:lnTo>
                    <a:pt x="18656"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1" name="Freeform 7" descr="Icon for cybersecurity threats">
              <a:extLst>
                <a:ext uri="{FF2B5EF4-FFF2-40B4-BE49-F238E27FC236}">
                  <a16:creationId xmlns:a16="http://schemas.microsoft.com/office/drawing/2014/main" id="{AF509AE2-655D-4366-903C-DD88DD20C1C3}"/>
                </a:ext>
              </a:extLst>
            </p:cNvPr>
            <p:cNvSpPr>
              <a:spLocks/>
            </p:cNvSpPr>
            <p:nvPr/>
          </p:nvSpPr>
          <p:spPr bwMode="auto">
            <a:xfrm>
              <a:off x="6050824" y="1559429"/>
              <a:ext cx="1431322" cy="1496499"/>
            </a:xfrm>
            <a:custGeom>
              <a:avLst/>
              <a:gdLst>
                <a:gd name="T0" fmla="*/ 0 w 9336"/>
                <a:gd name="T1" fmla="*/ 0 h 9760"/>
                <a:gd name="T2" fmla="*/ 1116 w 9336"/>
                <a:gd name="T3" fmla="*/ 50 h 9760"/>
                <a:gd name="T4" fmla="*/ 9332 w 9336"/>
                <a:gd name="T5" fmla="*/ 3430 h 9760"/>
                <a:gd name="T6" fmla="*/ 9336 w 9336"/>
                <a:gd name="T7" fmla="*/ 3435 h 9760"/>
                <a:gd name="T8" fmla="*/ 4048 w 9336"/>
                <a:gd name="T9" fmla="*/ 9760 h 9760"/>
                <a:gd name="T10" fmla="*/ 3588 w 9336"/>
                <a:gd name="T11" fmla="*/ 9380 h 9760"/>
                <a:gd name="T12" fmla="*/ 809 w 9336"/>
                <a:gd name="T13" fmla="*/ 8290 h 9760"/>
                <a:gd name="T14" fmla="*/ 0 w 9336"/>
                <a:gd name="T15" fmla="*/ 8228 h 9760"/>
                <a:gd name="T16" fmla="*/ 0 w 9336"/>
                <a:gd name="T17" fmla="*/ 0 h 9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6" h="9760">
                  <a:moveTo>
                    <a:pt x="0" y="0"/>
                  </a:moveTo>
                  <a:lnTo>
                    <a:pt x="1116" y="50"/>
                  </a:lnTo>
                  <a:cubicBezTo>
                    <a:pt x="4223" y="326"/>
                    <a:pt x="7058" y="1550"/>
                    <a:pt x="9332" y="3430"/>
                  </a:cubicBezTo>
                  <a:lnTo>
                    <a:pt x="9336" y="3435"/>
                  </a:lnTo>
                  <a:lnTo>
                    <a:pt x="4048" y="9760"/>
                  </a:lnTo>
                  <a:lnTo>
                    <a:pt x="3588" y="9380"/>
                  </a:lnTo>
                  <a:cubicBezTo>
                    <a:pt x="2770" y="8826"/>
                    <a:pt x="1827" y="8446"/>
                    <a:pt x="809" y="8290"/>
                  </a:cubicBezTo>
                  <a:lnTo>
                    <a:pt x="0" y="8228"/>
                  </a:lnTo>
                  <a:lnTo>
                    <a:pt x="0"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2" name="Freeform 8" descr="Icon for datacenter contract expiration">
              <a:extLst>
                <a:ext uri="{FF2B5EF4-FFF2-40B4-BE49-F238E27FC236}">
                  <a16:creationId xmlns:a16="http://schemas.microsoft.com/office/drawing/2014/main" id="{7903B6D5-F7CC-4582-BC02-0B758A5EBEAF}"/>
                </a:ext>
              </a:extLst>
            </p:cNvPr>
            <p:cNvSpPr>
              <a:spLocks/>
            </p:cNvSpPr>
            <p:nvPr/>
          </p:nvSpPr>
          <p:spPr bwMode="auto">
            <a:xfrm>
              <a:off x="3751762" y="2111511"/>
              <a:ext cx="1580845" cy="1545062"/>
            </a:xfrm>
            <a:custGeom>
              <a:avLst/>
              <a:gdLst>
                <a:gd name="T0" fmla="*/ 10025 w 20624"/>
                <a:gd name="T1" fmla="*/ 0 h 20144"/>
                <a:gd name="T2" fmla="*/ 20624 w 20624"/>
                <a:gd name="T3" fmla="*/ 12605 h 20144"/>
                <a:gd name="T4" fmla="*/ 19872 w 20624"/>
                <a:gd name="T5" fmla="*/ 13227 h 20144"/>
                <a:gd name="T6" fmla="*/ 16485 w 20624"/>
                <a:gd name="T7" fmla="*/ 18837 h 20144"/>
                <a:gd name="T8" fmla="*/ 16149 w 20624"/>
                <a:gd name="T9" fmla="*/ 20144 h 20144"/>
                <a:gd name="T10" fmla="*/ 0 w 20624"/>
                <a:gd name="T11" fmla="*/ 17303 h 20144"/>
                <a:gd name="T12" fmla="*/ 72 w 20624"/>
                <a:gd name="T13" fmla="*/ 16835 h 20144"/>
                <a:gd name="T14" fmla="*/ 8269 w 20624"/>
                <a:gd name="T15" fmla="*/ 1600 h 20144"/>
                <a:gd name="T16" fmla="*/ 10025 w 20624"/>
                <a:gd name="T17" fmla="*/ 0 h 20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24" h="20144">
                  <a:moveTo>
                    <a:pt x="10025" y="0"/>
                  </a:moveTo>
                  <a:lnTo>
                    <a:pt x="20624" y="12605"/>
                  </a:lnTo>
                  <a:lnTo>
                    <a:pt x="19872" y="13227"/>
                  </a:lnTo>
                  <a:cubicBezTo>
                    <a:pt x="18327" y="14776"/>
                    <a:pt x="17150" y="16694"/>
                    <a:pt x="16485" y="18837"/>
                  </a:cubicBezTo>
                  <a:lnTo>
                    <a:pt x="16149" y="20144"/>
                  </a:lnTo>
                  <a:lnTo>
                    <a:pt x="0" y="17303"/>
                  </a:lnTo>
                  <a:lnTo>
                    <a:pt x="72" y="16835"/>
                  </a:lnTo>
                  <a:cubicBezTo>
                    <a:pt x="1274" y="10950"/>
                    <a:pt x="4187" y="5690"/>
                    <a:pt x="8269" y="1600"/>
                  </a:cubicBezTo>
                  <a:lnTo>
                    <a:pt x="10025"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3" name="Freeform 9" descr="Icon for budget and resource constraints">
              <a:extLst>
                <a:ext uri="{FF2B5EF4-FFF2-40B4-BE49-F238E27FC236}">
                  <a16:creationId xmlns:a16="http://schemas.microsoft.com/office/drawing/2014/main" id="{6D78E507-1574-422A-8DF0-C5F71093BC7B}"/>
                </a:ext>
              </a:extLst>
            </p:cNvPr>
            <p:cNvSpPr>
              <a:spLocks/>
            </p:cNvSpPr>
            <p:nvPr/>
          </p:nvSpPr>
          <p:spPr bwMode="auto">
            <a:xfrm>
              <a:off x="6712811" y="2121735"/>
              <a:ext cx="1565509" cy="1542506"/>
            </a:xfrm>
            <a:custGeom>
              <a:avLst/>
              <a:gdLst>
                <a:gd name="T0" fmla="*/ 5274 w 10216"/>
                <a:gd name="T1" fmla="*/ 0 h 10064"/>
                <a:gd name="T2" fmla="*/ 6076 w 10216"/>
                <a:gd name="T3" fmla="*/ 732 h 10064"/>
                <a:gd name="T4" fmla="*/ 10171 w 10216"/>
                <a:gd name="T5" fmla="*/ 8352 h 10064"/>
                <a:gd name="T6" fmla="*/ 10216 w 10216"/>
                <a:gd name="T7" fmla="*/ 8651 h 10064"/>
                <a:gd name="T8" fmla="*/ 2149 w 10216"/>
                <a:gd name="T9" fmla="*/ 10064 h 10064"/>
                <a:gd name="T10" fmla="*/ 2140 w 10216"/>
                <a:gd name="T11" fmla="*/ 10010 h 10064"/>
                <a:gd name="T12" fmla="*/ 280 w 10216"/>
                <a:gd name="T13" fmla="*/ 6548 h 10064"/>
                <a:gd name="T14" fmla="*/ 0 w 10216"/>
                <a:gd name="T15" fmla="*/ 6316 h 10064"/>
                <a:gd name="T16" fmla="*/ 5274 w 10216"/>
                <a:gd name="T17" fmla="*/ 0 h 10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16" h="10064">
                  <a:moveTo>
                    <a:pt x="5274" y="0"/>
                  </a:moveTo>
                  <a:lnTo>
                    <a:pt x="6076" y="732"/>
                  </a:lnTo>
                  <a:cubicBezTo>
                    <a:pt x="8115" y="2778"/>
                    <a:pt x="9571" y="5409"/>
                    <a:pt x="10171" y="8352"/>
                  </a:cubicBezTo>
                  <a:lnTo>
                    <a:pt x="10216" y="8651"/>
                  </a:lnTo>
                  <a:lnTo>
                    <a:pt x="2149" y="10064"/>
                  </a:lnTo>
                  <a:lnTo>
                    <a:pt x="2140" y="10010"/>
                  </a:lnTo>
                  <a:cubicBezTo>
                    <a:pt x="1868" y="8673"/>
                    <a:pt x="1206" y="7477"/>
                    <a:pt x="280" y="6548"/>
                  </a:cubicBezTo>
                  <a:lnTo>
                    <a:pt x="0" y="6316"/>
                  </a:lnTo>
                  <a:lnTo>
                    <a:pt x="5274"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4" name="Freeform 10" descr="Icon for enabling remote work">
              <a:extLst>
                <a:ext uri="{FF2B5EF4-FFF2-40B4-BE49-F238E27FC236}">
                  <a16:creationId xmlns:a16="http://schemas.microsoft.com/office/drawing/2014/main" id="{8D83357A-0024-4C40-9243-0BC9F6848450}"/>
                </a:ext>
              </a:extLst>
            </p:cNvPr>
            <p:cNvSpPr>
              <a:spLocks/>
            </p:cNvSpPr>
            <p:nvPr/>
          </p:nvSpPr>
          <p:spPr bwMode="auto">
            <a:xfrm>
              <a:off x="3710867" y="3491714"/>
              <a:ext cx="1386594" cy="1504167"/>
            </a:xfrm>
            <a:custGeom>
              <a:avLst/>
              <a:gdLst>
                <a:gd name="T0" fmla="*/ 217 w 9040"/>
                <a:gd name="T1" fmla="*/ 0 h 9808"/>
                <a:gd name="T2" fmla="*/ 8287 w 9040"/>
                <a:gd name="T3" fmla="*/ 1421 h 9808"/>
                <a:gd name="T4" fmla="*/ 8236 w 9040"/>
                <a:gd name="T5" fmla="*/ 1755 h 9808"/>
                <a:gd name="T6" fmla="*/ 8201 w 9040"/>
                <a:gd name="T7" fmla="*/ 2454 h 9808"/>
                <a:gd name="T8" fmla="*/ 9025 w 9040"/>
                <a:gd name="T9" fmla="*/ 5716 h 9808"/>
                <a:gd name="T10" fmla="*/ 9040 w 9040"/>
                <a:gd name="T11" fmla="*/ 5741 h 9808"/>
                <a:gd name="T12" fmla="*/ 1920 w 9040"/>
                <a:gd name="T13" fmla="*/ 9808 h 9808"/>
                <a:gd name="T14" fmla="*/ 1814 w 9040"/>
                <a:gd name="T15" fmla="*/ 9634 h 9808"/>
                <a:gd name="T16" fmla="*/ 0 w 9040"/>
                <a:gd name="T17" fmla="*/ 2454 h 9808"/>
                <a:gd name="T18" fmla="*/ 78 w 9040"/>
                <a:gd name="T19" fmla="*/ 914 h 9808"/>
                <a:gd name="T20" fmla="*/ 217 w 9040"/>
                <a:gd name="T21" fmla="*/ 0 h 9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0" h="9808">
                  <a:moveTo>
                    <a:pt x="217" y="0"/>
                  </a:moveTo>
                  <a:lnTo>
                    <a:pt x="8287" y="1421"/>
                  </a:lnTo>
                  <a:lnTo>
                    <a:pt x="8236" y="1755"/>
                  </a:lnTo>
                  <a:cubicBezTo>
                    <a:pt x="8213" y="1985"/>
                    <a:pt x="8201" y="2218"/>
                    <a:pt x="8201" y="2454"/>
                  </a:cubicBezTo>
                  <a:cubicBezTo>
                    <a:pt x="8201" y="3635"/>
                    <a:pt x="8500" y="4746"/>
                    <a:pt x="9025" y="5716"/>
                  </a:cubicBezTo>
                  <a:lnTo>
                    <a:pt x="9040" y="5741"/>
                  </a:lnTo>
                  <a:lnTo>
                    <a:pt x="1920" y="9808"/>
                  </a:lnTo>
                  <a:lnTo>
                    <a:pt x="1814" y="9634"/>
                  </a:lnTo>
                  <a:cubicBezTo>
                    <a:pt x="658" y="7500"/>
                    <a:pt x="0" y="5054"/>
                    <a:pt x="0" y="2454"/>
                  </a:cubicBezTo>
                  <a:cubicBezTo>
                    <a:pt x="0" y="1934"/>
                    <a:pt x="27" y="1421"/>
                    <a:pt x="78" y="914"/>
                  </a:cubicBezTo>
                  <a:lnTo>
                    <a:pt x="217"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5" name="Freeform 11" descr="Icon for drive innovation">
              <a:extLst>
                <a:ext uri="{FF2B5EF4-FFF2-40B4-BE49-F238E27FC236}">
                  <a16:creationId xmlns:a16="http://schemas.microsoft.com/office/drawing/2014/main" id="{B47EAE7D-8D87-4C8F-B5CE-9A16B107A0DF}"/>
                </a:ext>
              </a:extLst>
            </p:cNvPr>
            <p:cNvSpPr>
              <a:spLocks/>
            </p:cNvSpPr>
            <p:nvPr/>
          </p:nvSpPr>
          <p:spPr bwMode="auto">
            <a:xfrm>
              <a:off x="6404820" y="4411850"/>
              <a:ext cx="1592346" cy="1614072"/>
            </a:xfrm>
            <a:custGeom>
              <a:avLst/>
              <a:gdLst>
                <a:gd name="T0" fmla="*/ 3291 w 10384"/>
                <a:gd name="T1" fmla="*/ 0 h 10528"/>
                <a:gd name="T2" fmla="*/ 10384 w 10384"/>
                <a:gd name="T3" fmla="*/ 4111 h 10528"/>
                <a:gd name="T4" fmla="*/ 9922 w 10384"/>
                <a:gd name="T5" fmla="*/ 4875 h 10528"/>
                <a:gd name="T6" fmla="*/ 3310 w 10384"/>
                <a:gd name="T7" fmla="*/ 10331 h 10528"/>
                <a:gd name="T8" fmla="*/ 2771 w 10384"/>
                <a:gd name="T9" fmla="*/ 10528 h 10528"/>
                <a:gd name="T10" fmla="*/ 0 w 10384"/>
                <a:gd name="T11" fmla="*/ 2802 h 10528"/>
                <a:gd name="T12" fmla="*/ 118 w 10384"/>
                <a:gd name="T13" fmla="*/ 2759 h 10528"/>
                <a:gd name="T14" fmla="*/ 3122 w 10384"/>
                <a:gd name="T15" fmla="*/ 280 h 10528"/>
                <a:gd name="T16" fmla="*/ 3291 w 10384"/>
                <a:gd name="T17" fmla="*/ 0 h 10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84" h="10528">
                  <a:moveTo>
                    <a:pt x="3291" y="0"/>
                  </a:moveTo>
                  <a:lnTo>
                    <a:pt x="10384" y="4111"/>
                  </a:lnTo>
                  <a:lnTo>
                    <a:pt x="9922" y="4875"/>
                  </a:lnTo>
                  <a:cubicBezTo>
                    <a:pt x="8301" y="7278"/>
                    <a:pt x="6007" y="9188"/>
                    <a:pt x="3310" y="10331"/>
                  </a:cubicBezTo>
                  <a:lnTo>
                    <a:pt x="2771" y="10528"/>
                  </a:lnTo>
                  <a:lnTo>
                    <a:pt x="0" y="2802"/>
                  </a:lnTo>
                  <a:lnTo>
                    <a:pt x="118" y="2759"/>
                  </a:lnTo>
                  <a:cubicBezTo>
                    <a:pt x="1343" y="2239"/>
                    <a:pt x="2385" y="1372"/>
                    <a:pt x="3122" y="280"/>
                  </a:cubicBezTo>
                  <a:lnTo>
                    <a:pt x="3291"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6" name="Freeform 12" descr="Icon for faster time to market">
              <a:extLst>
                <a:ext uri="{FF2B5EF4-FFF2-40B4-BE49-F238E27FC236}">
                  <a16:creationId xmlns:a16="http://schemas.microsoft.com/office/drawing/2014/main" id="{00008CAD-6067-4ED4-9F67-EEC90B4367AF}"/>
                </a:ext>
              </a:extLst>
            </p:cNvPr>
            <p:cNvSpPr>
              <a:spLocks/>
            </p:cNvSpPr>
            <p:nvPr/>
          </p:nvSpPr>
          <p:spPr bwMode="auto">
            <a:xfrm>
              <a:off x="4032915" y="4418240"/>
              <a:ext cx="1591069" cy="1608960"/>
            </a:xfrm>
            <a:custGeom>
              <a:avLst/>
              <a:gdLst>
                <a:gd name="T0" fmla="*/ 7120 w 10376"/>
                <a:gd name="T1" fmla="*/ 0 h 10496"/>
                <a:gd name="T2" fmla="*/ 7264 w 10376"/>
                <a:gd name="T3" fmla="*/ 239 h 10496"/>
                <a:gd name="T4" fmla="*/ 10268 w 10376"/>
                <a:gd name="T5" fmla="*/ 2719 h 10496"/>
                <a:gd name="T6" fmla="*/ 10376 w 10376"/>
                <a:gd name="T7" fmla="*/ 2759 h 10496"/>
                <a:gd name="T8" fmla="*/ 7627 w 10376"/>
                <a:gd name="T9" fmla="*/ 10496 h 10496"/>
                <a:gd name="T10" fmla="*/ 7076 w 10376"/>
                <a:gd name="T11" fmla="*/ 10294 h 10496"/>
                <a:gd name="T12" fmla="*/ 465 w 10376"/>
                <a:gd name="T13" fmla="*/ 4836 h 10496"/>
                <a:gd name="T14" fmla="*/ 0 w 10376"/>
                <a:gd name="T15" fmla="*/ 4069 h 10496"/>
                <a:gd name="T16" fmla="*/ 7120 w 10376"/>
                <a:gd name="T17" fmla="*/ 0 h 10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76" h="10496">
                  <a:moveTo>
                    <a:pt x="7120" y="0"/>
                  </a:moveTo>
                  <a:lnTo>
                    <a:pt x="7264" y="239"/>
                  </a:lnTo>
                  <a:cubicBezTo>
                    <a:pt x="8001" y="1331"/>
                    <a:pt x="9043" y="2199"/>
                    <a:pt x="10268" y="2719"/>
                  </a:cubicBezTo>
                  <a:lnTo>
                    <a:pt x="10376" y="2759"/>
                  </a:lnTo>
                  <a:lnTo>
                    <a:pt x="7627" y="10496"/>
                  </a:lnTo>
                  <a:lnTo>
                    <a:pt x="7076" y="10294"/>
                  </a:lnTo>
                  <a:cubicBezTo>
                    <a:pt x="4380" y="9151"/>
                    <a:pt x="2085" y="7240"/>
                    <a:pt x="465" y="4836"/>
                  </a:cubicBezTo>
                  <a:lnTo>
                    <a:pt x="0" y="4069"/>
                  </a:lnTo>
                  <a:lnTo>
                    <a:pt x="7120"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37" name="Freeform 13">
              <a:extLst>
                <a:ext uri="{FF2B5EF4-FFF2-40B4-BE49-F238E27FC236}">
                  <a16:creationId xmlns:a16="http://schemas.microsoft.com/office/drawing/2014/main" id="{1935460E-55FA-414F-9399-BBFC83BBDB6B}"/>
                </a:ext>
                <a:ext uri="{C183D7F6-B498-43B3-948B-1728B52AA6E4}">
                  <adec:decorative xmlns:adec="http://schemas.microsoft.com/office/drawing/2017/decorative" val="1"/>
                </a:ext>
              </a:extLst>
            </p:cNvPr>
            <p:cNvSpPr>
              <a:spLocks/>
            </p:cNvSpPr>
            <p:nvPr/>
          </p:nvSpPr>
          <p:spPr bwMode="auto">
            <a:xfrm>
              <a:off x="5253373" y="4859138"/>
              <a:ext cx="1525892" cy="1317584"/>
            </a:xfrm>
            <a:custGeom>
              <a:avLst/>
              <a:gdLst>
                <a:gd name="T0" fmla="*/ 2750 w 9952"/>
                <a:gd name="T1" fmla="*/ 0 h 8592"/>
                <a:gd name="T2" fmla="*/ 2940 w 9952"/>
                <a:gd name="T3" fmla="*/ 70 h 8592"/>
                <a:gd name="T4" fmla="*/ 4970 w 9952"/>
                <a:gd name="T5" fmla="*/ 377 h 8592"/>
                <a:gd name="T6" fmla="*/ 7001 w 9952"/>
                <a:gd name="T7" fmla="*/ 70 h 8592"/>
                <a:gd name="T8" fmla="*/ 7181 w 9952"/>
                <a:gd name="T9" fmla="*/ 4 h 8592"/>
                <a:gd name="T10" fmla="*/ 9952 w 9952"/>
                <a:gd name="T11" fmla="*/ 7728 h 8592"/>
                <a:gd name="T12" fmla="*/ 9440 w 9952"/>
                <a:gd name="T13" fmla="*/ 7916 h 8592"/>
                <a:gd name="T14" fmla="*/ 4970 w 9952"/>
                <a:gd name="T15" fmla="*/ 8592 h 8592"/>
                <a:gd name="T16" fmla="*/ 501 w 9952"/>
                <a:gd name="T17" fmla="*/ 7916 h 8592"/>
                <a:gd name="T18" fmla="*/ 0 w 9952"/>
                <a:gd name="T19" fmla="*/ 7732 h 8592"/>
                <a:gd name="T20" fmla="*/ 2750 w 9952"/>
                <a:gd name="T21" fmla="*/ 0 h 8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52" h="8592">
                  <a:moveTo>
                    <a:pt x="2750" y="0"/>
                  </a:moveTo>
                  <a:lnTo>
                    <a:pt x="2940" y="70"/>
                  </a:lnTo>
                  <a:cubicBezTo>
                    <a:pt x="3581" y="270"/>
                    <a:pt x="4263" y="377"/>
                    <a:pt x="4970" y="377"/>
                  </a:cubicBezTo>
                  <a:cubicBezTo>
                    <a:pt x="5677" y="377"/>
                    <a:pt x="6359" y="270"/>
                    <a:pt x="7001" y="70"/>
                  </a:cubicBezTo>
                  <a:lnTo>
                    <a:pt x="7181" y="4"/>
                  </a:lnTo>
                  <a:lnTo>
                    <a:pt x="9952" y="7728"/>
                  </a:lnTo>
                  <a:lnTo>
                    <a:pt x="9440" y="7916"/>
                  </a:lnTo>
                  <a:cubicBezTo>
                    <a:pt x="8028" y="8356"/>
                    <a:pt x="6527" y="8592"/>
                    <a:pt x="4970" y="8592"/>
                  </a:cubicBezTo>
                  <a:cubicBezTo>
                    <a:pt x="3414" y="8592"/>
                    <a:pt x="1913" y="8356"/>
                    <a:pt x="501" y="7916"/>
                  </a:cubicBezTo>
                  <a:lnTo>
                    <a:pt x="0" y="7732"/>
                  </a:lnTo>
                  <a:lnTo>
                    <a:pt x="2750" y="0"/>
                  </a:ln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nvGrpSpPr>
            <p:cNvPr id="3" name="Group 2">
              <a:extLst>
                <a:ext uri="{FF2B5EF4-FFF2-40B4-BE49-F238E27FC236}">
                  <a16:creationId xmlns:a16="http://schemas.microsoft.com/office/drawing/2014/main" id="{001261C0-C55E-4824-B394-3B994351A2C2}"/>
                </a:ext>
                <a:ext uri="{C183D7F6-B498-43B3-948B-1728B52AA6E4}">
                  <adec:decorative xmlns:adec="http://schemas.microsoft.com/office/drawing/2017/decorative" val="1"/>
                </a:ext>
              </a:extLst>
            </p:cNvPr>
            <p:cNvGrpSpPr/>
            <p:nvPr/>
          </p:nvGrpSpPr>
          <p:grpSpPr>
            <a:xfrm>
              <a:off x="5195864" y="1958155"/>
              <a:ext cx="387224" cy="387224"/>
              <a:chOff x="5078413" y="893763"/>
              <a:chExt cx="481013" cy="481013"/>
            </a:xfrm>
          </p:grpSpPr>
          <p:sp>
            <p:nvSpPr>
              <p:cNvPr id="43" name="Freeform 19">
                <a:extLst>
                  <a:ext uri="{FF2B5EF4-FFF2-40B4-BE49-F238E27FC236}">
                    <a16:creationId xmlns:a16="http://schemas.microsoft.com/office/drawing/2014/main" id="{784E3E5E-AEE9-48BA-AF28-74088B14F304}"/>
                  </a:ext>
                </a:extLst>
              </p:cNvPr>
              <p:cNvSpPr>
                <a:spLocks/>
              </p:cNvSpPr>
              <p:nvPr/>
            </p:nvSpPr>
            <p:spPr bwMode="auto">
              <a:xfrm>
                <a:off x="5078413" y="893763"/>
                <a:ext cx="412750" cy="481013"/>
              </a:xfrm>
              <a:custGeom>
                <a:avLst/>
                <a:gdLst>
                  <a:gd name="T0" fmla="*/ 2531 w 4336"/>
                  <a:gd name="T1" fmla="*/ 3977 h 5056"/>
                  <a:gd name="T2" fmla="*/ 1081 w 4336"/>
                  <a:gd name="T3" fmla="*/ 2528 h 5056"/>
                  <a:gd name="T4" fmla="*/ 2531 w 4336"/>
                  <a:gd name="T5" fmla="*/ 1080 h 5056"/>
                  <a:gd name="T6" fmla="*/ 2531 w 4336"/>
                  <a:gd name="T7" fmla="*/ 0 h 5056"/>
                  <a:gd name="T8" fmla="*/ 0 w 4336"/>
                  <a:gd name="T9" fmla="*/ 2528 h 5056"/>
                  <a:gd name="T10" fmla="*/ 2531 w 4336"/>
                  <a:gd name="T11" fmla="*/ 5056 h 5056"/>
                  <a:gd name="T12" fmla="*/ 4336 w 4336"/>
                  <a:gd name="T13" fmla="*/ 4293 h 5056"/>
                  <a:gd name="T14" fmla="*/ 3572 w 4336"/>
                  <a:gd name="T15" fmla="*/ 3529 h 5056"/>
                  <a:gd name="T16" fmla="*/ 2531 w 4336"/>
                  <a:gd name="T17" fmla="*/ 3977 h 5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6" h="5056">
                    <a:moveTo>
                      <a:pt x="2531" y="3977"/>
                    </a:moveTo>
                    <a:cubicBezTo>
                      <a:pt x="1727" y="3977"/>
                      <a:pt x="1081" y="3332"/>
                      <a:pt x="1081" y="2528"/>
                    </a:cubicBezTo>
                    <a:cubicBezTo>
                      <a:pt x="1081" y="1725"/>
                      <a:pt x="1727" y="1080"/>
                      <a:pt x="2531" y="1080"/>
                    </a:cubicBezTo>
                    <a:cubicBezTo>
                      <a:pt x="2531" y="0"/>
                      <a:pt x="2531" y="0"/>
                      <a:pt x="2531" y="0"/>
                    </a:cubicBezTo>
                    <a:cubicBezTo>
                      <a:pt x="1134" y="0"/>
                      <a:pt x="0" y="1133"/>
                      <a:pt x="0" y="2528"/>
                    </a:cubicBezTo>
                    <a:cubicBezTo>
                      <a:pt x="0" y="3924"/>
                      <a:pt x="1134" y="5056"/>
                      <a:pt x="2531" y="5056"/>
                    </a:cubicBezTo>
                    <a:cubicBezTo>
                      <a:pt x="3243" y="5056"/>
                      <a:pt x="3875" y="4767"/>
                      <a:pt x="4336" y="4293"/>
                    </a:cubicBezTo>
                    <a:cubicBezTo>
                      <a:pt x="3572" y="3529"/>
                      <a:pt x="3572" y="3529"/>
                      <a:pt x="3572" y="3529"/>
                    </a:cubicBezTo>
                    <a:cubicBezTo>
                      <a:pt x="3308" y="3806"/>
                      <a:pt x="2939" y="3977"/>
                      <a:pt x="2531" y="3977"/>
                    </a:cubicBezTo>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4" name="Freeform 20">
                <a:extLst>
                  <a:ext uri="{FF2B5EF4-FFF2-40B4-BE49-F238E27FC236}">
                    <a16:creationId xmlns:a16="http://schemas.microsoft.com/office/drawing/2014/main" id="{AFAA6F15-1434-4294-8986-7AA5C41A6ABB}"/>
                  </a:ext>
                </a:extLst>
              </p:cNvPr>
              <p:cNvSpPr>
                <a:spLocks/>
              </p:cNvSpPr>
              <p:nvPr/>
            </p:nvSpPr>
            <p:spPr bwMode="auto">
              <a:xfrm>
                <a:off x="5318126" y="893763"/>
                <a:ext cx="241300" cy="238125"/>
              </a:xfrm>
              <a:custGeom>
                <a:avLst/>
                <a:gdLst>
                  <a:gd name="T0" fmla="*/ 1449 w 2528"/>
                  <a:gd name="T1" fmla="*/ 2496 h 2496"/>
                  <a:gd name="T2" fmla="*/ 2528 w 2528"/>
                  <a:gd name="T3" fmla="*/ 2496 h 2496"/>
                  <a:gd name="T4" fmla="*/ 0 w 2528"/>
                  <a:gd name="T5" fmla="*/ 0 h 2496"/>
                  <a:gd name="T6" fmla="*/ 0 w 2528"/>
                  <a:gd name="T7" fmla="*/ 1083 h 2496"/>
                  <a:gd name="T8" fmla="*/ 1449 w 2528"/>
                  <a:gd name="T9" fmla="*/ 2496 h 2496"/>
                </a:gdLst>
                <a:ahLst/>
                <a:cxnLst>
                  <a:cxn ang="0">
                    <a:pos x="T0" y="T1"/>
                  </a:cxn>
                  <a:cxn ang="0">
                    <a:pos x="T2" y="T3"/>
                  </a:cxn>
                  <a:cxn ang="0">
                    <a:pos x="T4" y="T5"/>
                  </a:cxn>
                  <a:cxn ang="0">
                    <a:pos x="T6" y="T7"/>
                  </a:cxn>
                  <a:cxn ang="0">
                    <a:pos x="T8" y="T9"/>
                  </a:cxn>
                </a:cxnLst>
                <a:rect l="0" t="0" r="r" b="b"/>
                <a:pathLst>
                  <a:path w="2528" h="2496">
                    <a:moveTo>
                      <a:pt x="1449" y="2496"/>
                    </a:moveTo>
                    <a:cubicBezTo>
                      <a:pt x="2528" y="2496"/>
                      <a:pt x="2528" y="2496"/>
                      <a:pt x="2528" y="2496"/>
                    </a:cubicBezTo>
                    <a:cubicBezTo>
                      <a:pt x="2502" y="1110"/>
                      <a:pt x="1383" y="0"/>
                      <a:pt x="0" y="0"/>
                    </a:cubicBezTo>
                    <a:cubicBezTo>
                      <a:pt x="0" y="1083"/>
                      <a:pt x="0" y="1083"/>
                      <a:pt x="0" y="1083"/>
                    </a:cubicBezTo>
                    <a:cubicBezTo>
                      <a:pt x="790" y="1083"/>
                      <a:pt x="1422" y="1717"/>
                      <a:pt x="1449" y="2496"/>
                    </a:cubicBezTo>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5" name="Oval 21">
                <a:extLst>
                  <a:ext uri="{FF2B5EF4-FFF2-40B4-BE49-F238E27FC236}">
                    <a16:creationId xmlns:a16="http://schemas.microsoft.com/office/drawing/2014/main" id="{E1A07D18-1799-4A21-AC2E-52437AA7F37F}"/>
                  </a:ext>
                </a:extLst>
              </p:cNvPr>
              <p:cNvSpPr>
                <a:spLocks noChangeArrowheads="1"/>
              </p:cNvSpPr>
              <p:nvPr/>
            </p:nvSpPr>
            <p:spPr bwMode="auto">
              <a:xfrm>
                <a:off x="5203826" y="1019175"/>
                <a:ext cx="230188" cy="227013"/>
              </a:xfrm>
              <a:prstGeom prst="ellipse">
                <a:avLst/>
              </a:pr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6" name="Freeform 22">
                <a:extLst>
                  <a:ext uri="{FF2B5EF4-FFF2-40B4-BE49-F238E27FC236}">
                    <a16:creationId xmlns:a16="http://schemas.microsoft.com/office/drawing/2014/main" id="{28A0BC5E-4E6F-4219-8663-E5B67CBCB7F6}"/>
                  </a:ext>
                </a:extLst>
              </p:cNvPr>
              <p:cNvSpPr>
                <a:spLocks noEditPoints="1"/>
              </p:cNvSpPr>
              <p:nvPr/>
            </p:nvSpPr>
            <p:spPr bwMode="auto">
              <a:xfrm>
                <a:off x="5278438" y="1065213"/>
                <a:ext cx="73025" cy="136525"/>
              </a:xfrm>
              <a:custGeom>
                <a:avLst/>
                <a:gdLst>
                  <a:gd name="T0" fmla="*/ 701 w 768"/>
                  <a:gd name="T1" fmla="*/ 780 h 1440"/>
                  <a:gd name="T2" fmla="*/ 445 w 768"/>
                  <a:gd name="T3" fmla="*/ 635 h 1440"/>
                  <a:gd name="T4" fmla="*/ 445 w 768"/>
                  <a:gd name="T5" fmla="*/ 331 h 1440"/>
                  <a:gd name="T6" fmla="*/ 701 w 768"/>
                  <a:gd name="T7" fmla="*/ 410 h 1440"/>
                  <a:gd name="T8" fmla="*/ 701 w 768"/>
                  <a:gd name="T9" fmla="*/ 199 h 1440"/>
                  <a:gd name="T10" fmla="*/ 445 w 768"/>
                  <a:gd name="T11" fmla="*/ 146 h 1440"/>
                  <a:gd name="T12" fmla="*/ 445 w 768"/>
                  <a:gd name="T13" fmla="*/ 0 h 1440"/>
                  <a:gd name="T14" fmla="*/ 324 w 768"/>
                  <a:gd name="T15" fmla="*/ 0 h 1440"/>
                  <a:gd name="T16" fmla="*/ 324 w 768"/>
                  <a:gd name="T17" fmla="*/ 146 h 1440"/>
                  <a:gd name="T18" fmla="*/ 95 w 768"/>
                  <a:gd name="T19" fmla="*/ 251 h 1440"/>
                  <a:gd name="T20" fmla="*/ 0 w 768"/>
                  <a:gd name="T21" fmla="*/ 463 h 1440"/>
                  <a:gd name="T22" fmla="*/ 68 w 768"/>
                  <a:gd name="T23" fmla="*/ 661 h 1440"/>
                  <a:gd name="T24" fmla="*/ 324 w 768"/>
                  <a:gd name="T25" fmla="*/ 806 h 1440"/>
                  <a:gd name="T26" fmla="*/ 324 w 768"/>
                  <a:gd name="T27" fmla="*/ 1097 h 1440"/>
                  <a:gd name="T28" fmla="*/ 162 w 768"/>
                  <a:gd name="T29" fmla="*/ 1057 h 1440"/>
                  <a:gd name="T30" fmla="*/ 14 w 768"/>
                  <a:gd name="T31" fmla="*/ 991 h 1440"/>
                  <a:gd name="T32" fmla="*/ 14 w 768"/>
                  <a:gd name="T33" fmla="*/ 1203 h 1440"/>
                  <a:gd name="T34" fmla="*/ 324 w 768"/>
                  <a:gd name="T35" fmla="*/ 1282 h 1440"/>
                  <a:gd name="T36" fmla="*/ 324 w 768"/>
                  <a:gd name="T37" fmla="*/ 1440 h 1440"/>
                  <a:gd name="T38" fmla="*/ 445 w 768"/>
                  <a:gd name="T39" fmla="*/ 1440 h 1440"/>
                  <a:gd name="T40" fmla="*/ 445 w 768"/>
                  <a:gd name="T41" fmla="*/ 1282 h 1440"/>
                  <a:gd name="T42" fmla="*/ 688 w 768"/>
                  <a:gd name="T43" fmla="*/ 1176 h 1440"/>
                  <a:gd name="T44" fmla="*/ 768 w 768"/>
                  <a:gd name="T45" fmla="*/ 965 h 1440"/>
                  <a:gd name="T46" fmla="*/ 701 w 768"/>
                  <a:gd name="T47" fmla="*/ 780 h 1440"/>
                  <a:gd name="T48" fmla="*/ 324 w 768"/>
                  <a:gd name="T49" fmla="*/ 582 h 1440"/>
                  <a:gd name="T50" fmla="*/ 216 w 768"/>
                  <a:gd name="T51" fmla="*/ 450 h 1440"/>
                  <a:gd name="T52" fmla="*/ 324 w 768"/>
                  <a:gd name="T53" fmla="*/ 331 h 1440"/>
                  <a:gd name="T54" fmla="*/ 324 w 768"/>
                  <a:gd name="T55" fmla="*/ 582 h 1440"/>
                  <a:gd name="T56" fmla="*/ 445 w 768"/>
                  <a:gd name="T57" fmla="*/ 1097 h 1440"/>
                  <a:gd name="T58" fmla="*/ 445 w 768"/>
                  <a:gd name="T59" fmla="*/ 846 h 1440"/>
                  <a:gd name="T60" fmla="*/ 553 w 768"/>
                  <a:gd name="T61" fmla="*/ 978 h 1440"/>
                  <a:gd name="T62" fmla="*/ 445 w 768"/>
                  <a:gd name="T63" fmla="*/ 1097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 h="1440">
                    <a:moveTo>
                      <a:pt x="701" y="780"/>
                    </a:moveTo>
                    <a:cubicBezTo>
                      <a:pt x="647" y="727"/>
                      <a:pt x="566" y="674"/>
                      <a:pt x="445" y="635"/>
                    </a:cubicBezTo>
                    <a:cubicBezTo>
                      <a:pt x="445" y="331"/>
                      <a:pt x="445" y="331"/>
                      <a:pt x="445" y="331"/>
                    </a:cubicBezTo>
                    <a:cubicBezTo>
                      <a:pt x="539" y="344"/>
                      <a:pt x="620" y="370"/>
                      <a:pt x="701" y="410"/>
                    </a:cubicBezTo>
                    <a:cubicBezTo>
                      <a:pt x="701" y="199"/>
                      <a:pt x="701" y="199"/>
                      <a:pt x="701" y="199"/>
                    </a:cubicBezTo>
                    <a:cubicBezTo>
                      <a:pt x="647" y="172"/>
                      <a:pt x="553" y="146"/>
                      <a:pt x="445" y="146"/>
                    </a:cubicBezTo>
                    <a:cubicBezTo>
                      <a:pt x="445" y="0"/>
                      <a:pt x="445" y="0"/>
                      <a:pt x="445" y="0"/>
                    </a:cubicBezTo>
                    <a:cubicBezTo>
                      <a:pt x="324" y="0"/>
                      <a:pt x="324" y="0"/>
                      <a:pt x="324" y="0"/>
                    </a:cubicBezTo>
                    <a:cubicBezTo>
                      <a:pt x="324" y="146"/>
                      <a:pt x="324" y="146"/>
                      <a:pt x="324" y="146"/>
                    </a:cubicBezTo>
                    <a:cubicBezTo>
                      <a:pt x="230" y="159"/>
                      <a:pt x="149" y="185"/>
                      <a:pt x="95" y="251"/>
                    </a:cubicBezTo>
                    <a:cubicBezTo>
                      <a:pt x="27" y="304"/>
                      <a:pt x="0" y="384"/>
                      <a:pt x="0" y="463"/>
                    </a:cubicBezTo>
                    <a:cubicBezTo>
                      <a:pt x="0" y="542"/>
                      <a:pt x="27" y="608"/>
                      <a:pt x="68" y="661"/>
                    </a:cubicBezTo>
                    <a:cubicBezTo>
                      <a:pt x="122" y="714"/>
                      <a:pt x="203" y="767"/>
                      <a:pt x="324" y="806"/>
                    </a:cubicBezTo>
                    <a:cubicBezTo>
                      <a:pt x="324" y="1097"/>
                      <a:pt x="324" y="1097"/>
                      <a:pt x="324" y="1097"/>
                    </a:cubicBezTo>
                    <a:cubicBezTo>
                      <a:pt x="270" y="1097"/>
                      <a:pt x="216" y="1084"/>
                      <a:pt x="162" y="1057"/>
                    </a:cubicBezTo>
                    <a:cubicBezTo>
                      <a:pt x="95" y="1031"/>
                      <a:pt x="41" y="1018"/>
                      <a:pt x="14" y="991"/>
                    </a:cubicBezTo>
                    <a:cubicBezTo>
                      <a:pt x="14" y="1203"/>
                      <a:pt x="14" y="1203"/>
                      <a:pt x="14" y="1203"/>
                    </a:cubicBezTo>
                    <a:cubicBezTo>
                      <a:pt x="108" y="1256"/>
                      <a:pt x="216" y="1282"/>
                      <a:pt x="324" y="1282"/>
                    </a:cubicBezTo>
                    <a:cubicBezTo>
                      <a:pt x="324" y="1440"/>
                      <a:pt x="324" y="1440"/>
                      <a:pt x="324" y="1440"/>
                    </a:cubicBezTo>
                    <a:cubicBezTo>
                      <a:pt x="445" y="1440"/>
                      <a:pt x="445" y="1440"/>
                      <a:pt x="445" y="1440"/>
                    </a:cubicBezTo>
                    <a:cubicBezTo>
                      <a:pt x="445" y="1282"/>
                      <a:pt x="445" y="1282"/>
                      <a:pt x="445" y="1282"/>
                    </a:cubicBezTo>
                    <a:cubicBezTo>
                      <a:pt x="553" y="1269"/>
                      <a:pt x="634" y="1229"/>
                      <a:pt x="688" y="1176"/>
                    </a:cubicBezTo>
                    <a:cubicBezTo>
                      <a:pt x="742" y="1123"/>
                      <a:pt x="768" y="1057"/>
                      <a:pt x="768" y="965"/>
                    </a:cubicBezTo>
                    <a:cubicBezTo>
                      <a:pt x="768" y="886"/>
                      <a:pt x="755" y="820"/>
                      <a:pt x="701" y="780"/>
                    </a:cubicBezTo>
                    <a:close/>
                    <a:moveTo>
                      <a:pt x="324" y="582"/>
                    </a:moveTo>
                    <a:cubicBezTo>
                      <a:pt x="243" y="542"/>
                      <a:pt x="216" y="502"/>
                      <a:pt x="216" y="450"/>
                    </a:cubicBezTo>
                    <a:cubicBezTo>
                      <a:pt x="216" y="384"/>
                      <a:pt x="243" y="344"/>
                      <a:pt x="324" y="331"/>
                    </a:cubicBezTo>
                    <a:lnTo>
                      <a:pt x="324" y="582"/>
                    </a:lnTo>
                    <a:close/>
                    <a:moveTo>
                      <a:pt x="445" y="1097"/>
                    </a:moveTo>
                    <a:cubicBezTo>
                      <a:pt x="445" y="846"/>
                      <a:pt x="445" y="846"/>
                      <a:pt x="445" y="846"/>
                    </a:cubicBezTo>
                    <a:cubicBezTo>
                      <a:pt x="512" y="886"/>
                      <a:pt x="553" y="925"/>
                      <a:pt x="553" y="978"/>
                    </a:cubicBezTo>
                    <a:cubicBezTo>
                      <a:pt x="553" y="1044"/>
                      <a:pt x="512" y="1084"/>
                      <a:pt x="445" y="1097"/>
                    </a:cubicBezTo>
                    <a:close/>
                  </a:path>
                </a:pathLst>
              </a:cu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7" name="Freeform 23">
                <a:extLst>
                  <a:ext uri="{FF2B5EF4-FFF2-40B4-BE49-F238E27FC236}">
                    <a16:creationId xmlns:a16="http://schemas.microsoft.com/office/drawing/2014/main" id="{B981857A-39B2-40E0-BB18-C681528CDF5F}"/>
                  </a:ext>
                </a:extLst>
              </p:cNvPr>
              <p:cNvSpPr>
                <a:spLocks/>
              </p:cNvSpPr>
              <p:nvPr/>
            </p:nvSpPr>
            <p:spPr bwMode="auto">
              <a:xfrm>
                <a:off x="5419726" y="1131888"/>
                <a:ext cx="139700" cy="171450"/>
              </a:xfrm>
              <a:custGeom>
                <a:avLst/>
                <a:gdLst>
                  <a:gd name="T0" fmla="*/ 1472 w 1472"/>
                  <a:gd name="T1" fmla="*/ 40 h 1808"/>
                  <a:gd name="T2" fmla="*/ 1472 w 1472"/>
                  <a:gd name="T3" fmla="*/ 0 h 1808"/>
                  <a:gd name="T4" fmla="*/ 404 w 1472"/>
                  <a:gd name="T5" fmla="*/ 0 h 1808"/>
                  <a:gd name="T6" fmla="*/ 404 w 1472"/>
                  <a:gd name="T7" fmla="*/ 40 h 1808"/>
                  <a:gd name="T8" fmla="*/ 0 w 1472"/>
                  <a:gd name="T9" fmla="*/ 1043 h 1808"/>
                  <a:gd name="T10" fmla="*/ 756 w 1472"/>
                  <a:gd name="T11" fmla="*/ 1808 h 1808"/>
                  <a:gd name="T12" fmla="*/ 1472 w 1472"/>
                  <a:gd name="T13" fmla="*/ 40 h 1808"/>
                </a:gdLst>
                <a:ahLst/>
                <a:cxnLst>
                  <a:cxn ang="0">
                    <a:pos x="T0" y="T1"/>
                  </a:cxn>
                  <a:cxn ang="0">
                    <a:pos x="T2" y="T3"/>
                  </a:cxn>
                  <a:cxn ang="0">
                    <a:pos x="T4" y="T5"/>
                  </a:cxn>
                  <a:cxn ang="0">
                    <a:pos x="T6" y="T7"/>
                  </a:cxn>
                  <a:cxn ang="0">
                    <a:pos x="T8" y="T9"/>
                  </a:cxn>
                  <a:cxn ang="0">
                    <a:pos x="T10" y="T11"/>
                  </a:cxn>
                  <a:cxn ang="0">
                    <a:pos x="T12" y="T13"/>
                  </a:cxn>
                </a:cxnLst>
                <a:rect l="0" t="0" r="r" b="b"/>
                <a:pathLst>
                  <a:path w="1472" h="1808">
                    <a:moveTo>
                      <a:pt x="1472" y="40"/>
                    </a:moveTo>
                    <a:cubicBezTo>
                      <a:pt x="1472" y="27"/>
                      <a:pt x="1472" y="14"/>
                      <a:pt x="1472" y="0"/>
                    </a:cubicBezTo>
                    <a:cubicBezTo>
                      <a:pt x="404" y="0"/>
                      <a:pt x="404" y="0"/>
                      <a:pt x="404" y="0"/>
                    </a:cubicBezTo>
                    <a:cubicBezTo>
                      <a:pt x="404" y="14"/>
                      <a:pt x="404" y="27"/>
                      <a:pt x="404" y="40"/>
                    </a:cubicBezTo>
                    <a:cubicBezTo>
                      <a:pt x="404" y="436"/>
                      <a:pt x="248" y="792"/>
                      <a:pt x="0" y="1043"/>
                    </a:cubicBezTo>
                    <a:cubicBezTo>
                      <a:pt x="756" y="1808"/>
                      <a:pt x="756" y="1808"/>
                      <a:pt x="756" y="1808"/>
                    </a:cubicBezTo>
                    <a:cubicBezTo>
                      <a:pt x="1199" y="1360"/>
                      <a:pt x="1472" y="726"/>
                      <a:pt x="1472" y="40"/>
                    </a:cubicBezTo>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4" name="Group 3">
              <a:extLst>
                <a:ext uri="{FF2B5EF4-FFF2-40B4-BE49-F238E27FC236}">
                  <a16:creationId xmlns:a16="http://schemas.microsoft.com/office/drawing/2014/main" id="{23CDDB22-371B-4268-B4C7-40C76F8BC6A2}"/>
                </a:ext>
                <a:ext uri="{C183D7F6-B498-43B3-948B-1728B52AA6E4}">
                  <adec:decorative xmlns:adec="http://schemas.microsoft.com/office/drawing/2017/decorative" val="1"/>
                </a:ext>
              </a:extLst>
            </p:cNvPr>
            <p:cNvGrpSpPr/>
            <p:nvPr/>
          </p:nvGrpSpPr>
          <p:grpSpPr>
            <a:xfrm>
              <a:off x="3998410" y="3992677"/>
              <a:ext cx="397448" cy="402560"/>
              <a:chOff x="3590926" y="3421063"/>
              <a:chExt cx="493713" cy="500063"/>
            </a:xfrm>
          </p:grpSpPr>
          <p:sp>
            <p:nvSpPr>
              <p:cNvPr id="49" name="Rectangle 25">
                <a:extLst>
                  <a:ext uri="{FF2B5EF4-FFF2-40B4-BE49-F238E27FC236}">
                    <a16:creationId xmlns:a16="http://schemas.microsoft.com/office/drawing/2014/main" id="{3FA78C05-2C55-4937-B513-F45BC7D1E08B}"/>
                  </a:ext>
                </a:extLst>
              </p:cNvPr>
              <p:cNvSpPr>
                <a:spLocks noChangeArrowheads="1"/>
              </p:cNvSpPr>
              <p:nvPr/>
            </p:nvSpPr>
            <p:spPr bwMode="auto">
              <a:xfrm>
                <a:off x="3740151" y="3421063"/>
                <a:ext cx="344488" cy="44450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0" name="Line 26">
                <a:extLst>
                  <a:ext uri="{FF2B5EF4-FFF2-40B4-BE49-F238E27FC236}">
                    <a16:creationId xmlns:a16="http://schemas.microsoft.com/office/drawing/2014/main" id="{874EE25A-D327-40E0-9DEB-F79625EF0FD7}"/>
                  </a:ext>
                </a:extLst>
              </p:cNvPr>
              <p:cNvSpPr>
                <a:spLocks noChangeShapeType="1"/>
              </p:cNvSpPr>
              <p:nvPr/>
            </p:nvSpPr>
            <p:spPr bwMode="auto">
              <a:xfrm>
                <a:off x="3784601" y="3482975"/>
                <a:ext cx="257175" cy="0"/>
              </a:xfrm>
              <a:prstGeom prst="line">
                <a:avLst/>
              </a:prstGeom>
              <a:noFill/>
              <a:ln w="38100"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1" name="Line 27">
                <a:extLst>
                  <a:ext uri="{FF2B5EF4-FFF2-40B4-BE49-F238E27FC236}">
                    <a16:creationId xmlns:a16="http://schemas.microsoft.com/office/drawing/2014/main" id="{C634E9B7-F51E-4F10-9EEB-8ED93EAC1DF0}"/>
                  </a:ext>
                </a:extLst>
              </p:cNvPr>
              <p:cNvSpPr>
                <a:spLocks noChangeShapeType="1"/>
              </p:cNvSpPr>
              <p:nvPr/>
            </p:nvSpPr>
            <p:spPr bwMode="auto">
              <a:xfrm>
                <a:off x="3784601" y="3589338"/>
                <a:ext cx="257175" cy="0"/>
              </a:xfrm>
              <a:prstGeom prst="line">
                <a:avLst/>
              </a:prstGeom>
              <a:noFill/>
              <a:ln w="38100"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2" name="Line 28">
                <a:extLst>
                  <a:ext uri="{FF2B5EF4-FFF2-40B4-BE49-F238E27FC236}">
                    <a16:creationId xmlns:a16="http://schemas.microsoft.com/office/drawing/2014/main" id="{C5B8C473-CC35-4AC4-A919-E9EE7D304DC4}"/>
                  </a:ext>
                </a:extLst>
              </p:cNvPr>
              <p:cNvSpPr>
                <a:spLocks noChangeShapeType="1"/>
              </p:cNvSpPr>
              <p:nvPr/>
            </p:nvSpPr>
            <p:spPr bwMode="auto">
              <a:xfrm>
                <a:off x="3784601" y="3694113"/>
                <a:ext cx="257175" cy="0"/>
              </a:xfrm>
              <a:prstGeom prst="line">
                <a:avLst/>
              </a:prstGeom>
              <a:noFill/>
              <a:ln w="38100"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3" name="Line 29">
                <a:extLst>
                  <a:ext uri="{FF2B5EF4-FFF2-40B4-BE49-F238E27FC236}">
                    <a16:creationId xmlns:a16="http://schemas.microsoft.com/office/drawing/2014/main" id="{98478963-0538-4201-9D6E-6F94EA0AC8BB}"/>
                  </a:ext>
                </a:extLst>
              </p:cNvPr>
              <p:cNvSpPr>
                <a:spLocks noChangeShapeType="1"/>
              </p:cNvSpPr>
              <p:nvPr/>
            </p:nvSpPr>
            <p:spPr bwMode="auto">
              <a:xfrm>
                <a:off x="3784601" y="3798888"/>
                <a:ext cx="257175" cy="0"/>
              </a:xfrm>
              <a:prstGeom prst="line">
                <a:avLst/>
              </a:prstGeom>
              <a:noFill/>
              <a:ln w="38100"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4" name="Oval 30">
                <a:extLst>
                  <a:ext uri="{FF2B5EF4-FFF2-40B4-BE49-F238E27FC236}">
                    <a16:creationId xmlns:a16="http://schemas.microsoft.com/office/drawing/2014/main" id="{189697B0-8030-4940-AF7C-9842DEB29F97}"/>
                  </a:ext>
                </a:extLst>
              </p:cNvPr>
              <p:cNvSpPr>
                <a:spLocks noChangeArrowheads="1"/>
              </p:cNvSpPr>
              <p:nvPr/>
            </p:nvSpPr>
            <p:spPr bwMode="auto">
              <a:xfrm>
                <a:off x="3590926" y="3595688"/>
                <a:ext cx="325438" cy="325438"/>
              </a:xfrm>
              <a:prstGeom prst="ellipse">
                <a:avLst/>
              </a:prstGeom>
              <a:solidFill>
                <a:schemeClr val="bg1">
                  <a:lumMod val="9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5" name="Freeform 31">
                <a:extLst>
                  <a:ext uri="{FF2B5EF4-FFF2-40B4-BE49-F238E27FC236}">
                    <a16:creationId xmlns:a16="http://schemas.microsoft.com/office/drawing/2014/main" id="{5DF2A9EF-6A98-421A-B156-A63B91B81032}"/>
                  </a:ext>
                </a:extLst>
              </p:cNvPr>
              <p:cNvSpPr>
                <a:spLocks/>
              </p:cNvSpPr>
              <p:nvPr/>
            </p:nvSpPr>
            <p:spPr bwMode="auto">
              <a:xfrm>
                <a:off x="3613151" y="3616325"/>
                <a:ext cx="261938" cy="279400"/>
              </a:xfrm>
              <a:custGeom>
                <a:avLst/>
                <a:gdLst>
                  <a:gd name="T0" fmla="*/ 416 w 1375"/>
                  <a:gd name="T1" fmla="*/ 1289 h 1463"/>
                  <a:gd name="T2" fmla="*/ 174 w 1375"/>
                  <a:gd name="T3" fmla="*/ 417 h 1463"/>
                  <a:gd name="T4" fmla="*/ 1047 w 1375"/>
                  <a:gd name="T5" fmla="*/ 174 h 1463"/>
                  <a:gd name="T6" fmla="*/ 1373 w 1375"/>
                  <a:gd name="T7" fmla="*/ 739 h 1463"/>
                  <a:gd name="T8" fmla="*/ 1372 w 1375"/>
                  <a:gd name="T9" fmla="*/ 799 h 1463"/>
                  <a:gd name="T10" fmla="*/ 1252 w 1375"/>
                  <a:gd name="T11" fmla="*/ 798 h 1463"/>
                  <a:gd name="T12" fmla="*/ 1252 w 1375"/>
                  <a:gd name="T13" fmla="*/ 738 h 1463"/>
                  <a:gd name="T14" fmla="*/ 988 w 1375"/>
                  <a:gd name="T15" fmla="*/ 279 h 1463"/>
                  <a:gd name="T16" fmla="*/ 278 w 1375"/>
                  <a:gd name="T17" fmla="*/ 476 h 1463"/>
                  <a:gd name="T18" fmla="*/ 475 w 1375"/>
                  <a:gd name="T19" fmla="*/ 1185 h 1463"/>
                  <a:gd name="T20" fmla="*/ 1184 w 1375"/>
                  <a:gd name="T21" fmla="*/ 989 h 1463"/>
                  <a:gd name="T22" fmla="*/ 1184 w 1375"/>
                  <a:gd name="T23" fmla="*/ 989 h 1463"/>
                  <a:gd name="T24" fmla="*/ 1289 w 1375"/>
                  <a:gd name="T25" fmla="*/ 1048 h 1463"/>
                  <a:gd name="T26" fmla="*/ 1289 w 1375"/>
                  <a:gd name="T27" fmla="*/ 1048 h 1463"/>
                  <a:gd name="T28" fmla="*/ 416 w 1375"/>
                  <a:gd name="T29" fmla="*/ 1289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5" h="1463">
                    <a:moveTo>
                      <a:pt x="416" y="1289"/>
                    </a:moveTo>
                    <a:cubicBezTo>
                      <a:pt x="108" y="1115"/>
                      <a:pt x="0" y="724"/>
                      <a:pt x="174" y="417"/>
                    </a:cubicBezTo>
                    <a:cubicBezTo>
                      <a:pt x="348" y="109"/>
                      <a:pt x="740" y="0"/>
                      <a:pt x="1047" y="174"/>
                    </a:cubicBezTo>
                    <a:cubicBezTo>
                      <a:pt x="1250" y="289"/>
                      <a:pt x="1375" y="505"/>
                      <a:pt x="1373" y="739"/>
                    </a:cubicBezTo>
                    <a:cubicBezTo>
                      <a:pt x="1372" y="799"/>
                      <a:pt x="1372" y="799"/>
                      <a:pt x="1372" y="799"/>
                    </a:cubicBezTo>
                    <a:cubicBezTo>
                      <a:pt x="1252" y="798"/>
                      <a:pt x="1252" y="798"/>
                      <a:pt x="1252" y="798"/>
                    </a:cubicBezTo>
                    <a:cubicBezTo>
                      <a:pt x="1252" y="738"/>
                      <a:pt x="1252" y="738"/>
                      <a:pt x="1252" y="738"/>
                    </a:cubicBezTo>
                    <a:cubicBezTo>
                      <a:pt x="1254" y="548"/>
                      <a:pt x="1153" y="372"/>
                      <a:pt x="988" y="279"/>
                    </a:cubicBezTo>
                    <a:cubicBezTo>
                      <a:pt x="738" y="137"/>
                      <a:pt x="420" y="226"/>
                      <a:pt x="278" y="476"/>
                    </a:cubicBezTo>
                    <a:cubicBezTo>
                      <a:pt x="137" y="725"/>
                      <a:pt x="225" y="1043"/>
                      <a:pt x="475" y="1185"/>
                    </a:cubicBezTo>
                    <a:cubicBezTo>
                      <a:pt x="725" y="1326"/>
                      <a:pt x="1043" y="1238"/>
                      <a:pt x="1184" y="989"/>
                    </a:cubicBezTo>
                    <a:cubicBezTo>
                      <a:pt x="1184" y="989"/>
                      <a:pt x="1184" y="989"/>
                      <a:pt x="1184" y="989"/>
                    </a:cubicBezTo>
                    <a:cubicBezTo>
                      <a:pt x="1289" y="1048"/>
                      <a:pt x="1289" y="1048"/>
                      <a:pt x="1289" y="1048"/>
                    </a:cubicBezTo>
                    <a:cubicBezTo>
                      <a:pt x="1289" y="1048"/>
                      <a:pt x="1289" y="1048"/>
                      <a:pt x="1289" y="1048"/>
                    </a:cubicBezTo>
                    <a:cubicBezTo>
                      <a:pt x="1115" y="1355"/>
                      <a:pt x="723" y="1463"/>
                      <a:pt x="416" y="1289"/>
                    </a:cubicBezTo>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6" name="Freeform 32">
                <a:extLst>
                  <a:ext uri="{FF2B5EF4-FFF2-40B4-BE49-F238E27FC236}">
                    <a16:creationId xmlns:a16="http://schemas.microsoft.com/office/drawing/2014/main" id="{0E9E5B92-C6E2-42D7-AED6-08E14D08E0A4}"/>
                  </a:ext>
                </a:extLst>
              </p:cNvPr>
              <p:cNvSpPr>
                <a:spLocks/>
              </p:cNvSpPr>
              <p:nvPr/>
            </p:nvSpPr>
            <p:spPr bwMode="auto">
              <a:xfrm>
                <a:off x="3813176" y="3719513"/>
                <a:ext cx="93663" cy="69850"/>
              </a:xfrm>
              <a:custGeom>
                <a:avLst/>
                <a:gdLst>
                  <a:gd name="T0" fmla="*/ 0 w 59"/>
                  <a:gd name="T1" fmla="*/ 23 h 44"/>
                  <a:gd name="T2" fmla="*/ 7 w 59"/>
                  <a:gd name="T3" fmla="*/ 11 h 44"/>
                  <a:gd name="T4" fmla="*/ 32 w 59"/>
                  <a:gd name="T5" fmla="*/ 25 h 44"/>
                  <a:gd name="T6" fmla="*/ 46 w 59"/>
                  <a:gd name="T7" fmla="*/ 0 h 44"/>
                  <a:gd name="T8" fmla="*/ 59 w 59"/>
                  <a:gd name="T9" fmla="*/ 7 h 44"/>
                  <a:gd name="T10" fmla="*/ 38 w 59"/>
                  <a:gd name="T11" fmla="*/ 44 h 44"/>
                  <a:gd name="T12" fmla="*/ 0 w 59"/>
                  <a:gd name="T13" fmla="*/ 23 h 44"/>
                </a:gdLst>
                <a:ahLst/>
                <a:cxnLst>
                  <a:cxn ang="0">
                    <a:pos x="T0" y="T1"/>
                  </a:cxn>
                  <a:cxn ang="0">
                    <a:pos x="T2" y="T3"/>
                  </a:cxn>
                  <a:cxn ang="0">
                    <a:pos x="T4" y="T5"/>
                  </a:cxn>
                  <a:cxn ang="0">
                    <a:pos x="T6" y="T7"/>
                  </a:cxn>
                  <a:cxn ang="0">
                    <a:pos x="T8" y="T9"/>
                  </a:cxn>
                  <a:cxn ang="0">
                    <a:pos x="T10" y="T11"/>
                  </a:cxn>
                  <a:cxn ang="0">
                    <a:pos x="T12" y="T13"/>
                  </a:cxn>
                </a:cxnLst>
                <a:rect l="0" t="0" r="r" b="b"/>
                <a:pathLst>
                  <a:path w="59" h="44">
                    <a:moveTo>
                      <a:pt x="0" y="23"/>
                    </a:moveTo>
                    <a:lnTo>
                      <a:pt x="7" y="11"/>
                    </a:lnTo>
                    <a:lnTo>
                      <a:pt x="32" y="25"/>
                    </a:lnTo>
                    <a:lnTo>
                      <a:pt x="46" y="0"/>
                    </a:lnTo>
                    <a:lnTo>
                      <a:pt x="59" y="7"/>
                    </a:lnTo>
                    <a:lnTo>
                      <a:pt x="38" y="44"/>
                    </a:lnTo>
                    <a:lnTo>
                      <a:pt x="0" y="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7" name="Line 33">
                <a:extLst>
                  <a:ext uri="{FF2B5EF4-FFF2-40B4-BE49-F238E27FC236}">
                    <a16:creationId xmlns:a16="http://schemas.microsoft.com/office/drawing/2014/main" id="{6254C79F-E9D9-459E-B5CA-4FBB41B18A5F}"/>
                  </a:ext>
                </a:extLst>
              </p:cNvPr>
              <p:cNvSpPr>
                <a:spLocks noChangeShapeType="1"/>
              </p:cNvSpPr>
              <p:nvPr/>
            </p:nvSpPr>
            <p:spPr bwMode="auto">
              <a:xfrm flipH="1">
                <a:off x="3659188" y="3675063"/>
                <a:ext cx="174625" cy="155575"/>
              </a:xfrm>
              <a:prstGeom prst="line">
                <a:avLst/>
              </a:prstGeom>
              <a:noFill/>
              <a:ln w="3810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5" name="Group 4">
              <a:extLst>
                <a:ext uri="{FF2B5EF4-FFF2-40B4-BE49-F238E27FC236}">
                  <a16:creationId xmlns:a16="http://schemas.microsoft.com/office/drawing/2014/main" id="{8A958E49-6119-4A36-927A-A8226ECA5D17}"/>
                </a:ext>
                <a:ext uri="{C183D7F6-B498-43B3-948B-1728B52AA6E4}">
                  <adec:decorative xmlns:adec="http://schemas.microsoft.com/office/drawing/2017/decorative" val="1"/>
                </a:ext>
              </a:extLst>
            </p:cNvPr>
            <p:cNvGrpSpPr/>
            <p:nvPr/>
          </p:nvGrpSpPr>
          <p:grpSpPr>
            <a:xfrm>
              <a:off x="7433584" y="2808002"/>
              <a:ext cx="350163" cy="350163"/>
              <a:chOff x="7858126" y="1949450"/>
              <a:chExt cx="434975" cy="434975"/>
            </a:xfrm>
          </p:grpSpPr>
          <p:sp>
            <p:nvSpPr>
              <p:cNvPr id="58" name="Freeform 34">
                <a:extLst>
                  <a:ext uri="{FF2B5EF4-FFF2-40B4-BE49-F238E27FC236}">
                    <a16:creationId xmlns:a16="http://schemas.microsoft.com/office/drawing/2014/main" id="{B11CDCCE-818C-4A29-8EAD-765A01BAC75C}"/>
                  </a:ext>
                </a:extLst>
              </p:cNvPr>
              <p:cNvSpPr>
                <a:spLocks/>
              </p:cNvSpPr>
              <p:nvPr/>
            </p:nvSpPr>
            <p:spPr bwMode="auto">
              <a:xfrm>
                <a:off x="7858126" y="2178050"/>
                <a:ext cx="206375" cy="206375"/>
              </a:xfrm>
              <a:custGeom>
                <a:avLst/>
                <a:gdLst>
                  <a:gd name="T0" fmla="*/ 130 w 130"/>
                  <a:gd name="T1" fmla="*/ 130 h 130"/>
                  <a:gd name="T2" fmla="*/ 0 w 130"/>
                  <a:gd name="T3" fmla="*/ 130 h 130"/>
                  <a:gd name="T4" fmla="*/ 0 w 130"/>
                  <a:gd name="T5" fmla="*/ 0 h 130"/>
                  <a:gd name="T6" fmla="*/ 130 w 130"/>
                  <a:gd name="T7" fmla="*/ 0 h 130"/>
                  <a:gd name="T8" fmla="*/ 130 w 130"/>
                  <a:gd name="T9" fmla="*/ 130 h 130"/>
                  <a:gd name="T10" fmla="*/ 130 w 130"/>
                  <a:gd name="T11" fmla="*/ 130 h 130"/>
                </a:gdLst>
                <a:ahLst/>
                <a:cxnLst>
                  <a:cxn ang="0">
                    <a:pos x="T0" y="T1"/>
                  </a:cxn>
                  <a:cxn ang="0">
                    <a:pos x="T2" y="T3"/>
                  </a:cxn>
                  <a:cxn ang="0">
                    <a:pos x="T4" y="T5"/>
                  </a:cxn>
                  <a:cxn ang="0">
                    <a:pos x="T6" y="T7"/>
                  </a:cxn>
                  <a:cxn ang="0">
                    <a:pos x="T8" y="T9"/>
                  </a:cxn>
                  <a:cxn ang="0">
                    <a:pos x="T10" y="T11"/>
                  </a:cxn>
                </a:cxnLst>
                <a:rect l="0" t="0" r="r" b="b"/>
                <a:pathLst>
                  <a:path w="130" h="130">
                    <a:moveTo>
                      <a:pt x="130" y="130"/>
                    </a:moveTo>
                    <a:lnTo>
                      <a:pt x="0" y="130"/>
                    </a:lnTo>
                    <a:lnTo>
                      <a:pt x="0" y="0"/>
                    </a:lnTo>
                    <a:lnTo>
                      <a:pt x="130" y="0"/>
                    </a:lnTo>
                    <a:lnTo>
                      <a:pt x="130" y="130"/>
                    </a:lnTo>
                    <a:lnTo>
                      <a:pt x="130" y="13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9" name="Freeform 35">
                <a:extLst>
                  <a:ext uri="{FF2B5EF4-FFF2-40B4-BE49-F238E27FC236}">
                    <a16:creationId xmlns:a16="http://schemas.microsoft.com/office/drawing/2014/main" id="{F47AD7BA-BBA0-4943-9F0E-388AA68E9360}"/>
                  </a:ext>
                </a:extLst>
              </p:cNvPr>
              <p:cNvSpPr>
                <a:spLocks/>
              </p:cNvSpPr>
              <p:nvPr/>
            </p:nvSpPr>
            <p:spPr bwMode="auto">
              <a:xfrm>
                <a:off x="7858126" y="1949450"/>
                <a:ext cx="434975" cy="434975"/>
              </a:xfrm>
              <a:custGeom>
                <a:avLst/>
                <a:gdLst>
                  <a:gd name="T0" fmla="*/ 274 w 274"/>
                  <a:gd name="T1" fmla="*/ 0 h 274"/>
                  <a:gd name="T2" fmla="*/ 274 w 274"/>
                  <a:gd name="T3" fmla="*/ 0 h 274"/>
                  <a:gd name="T4" fmla="*/ 274 w 274"/>
                  <a:gd name="T5" fmla="*/ 0 h 274"/>
                  <a:gd name="T6" fmla="*/ 144 w 274"/>
                  <a:gd name="T7" fmla="*/ 0 h 274"/>
                  <a:gd name="T8" fmla="*/ 144 w 274"/>
                  <a:gd name="T9" fmla="*/ 0 h 274"/>
                  <a:gd name="T10" fmla="*/ 0 w 274"/>
                  <a:gd name="T11" fmla="*/ 0 h 274"/>
                  <a:gd name="T12" fmla="*/ 0 w 274"/>
                  <a:gd name="T13" fmla="*/ 130 h 274"/>
                  <a:gd name="T14" fmla="*/ 144 w 274"/>
                  <a:gd name="T15" fmla="*/ 130 h 274"/>
                  <a:gd name="T16" fmla="*/ 144 w 274"/>
                  <a:gd name="T17" fmla="*/ 274 h 274"/>
                  <a:gd name="T18" fmla="*/ 274 w 274"/>
                  <a:gd name="T19" fmla="*/ 274 h 274"/>
                  <a:gd name="T20" fmla="*/ 274 w 274"/>
                  <a:gd name="T21" fmla="*/ 130 h 274"/>
                  <a:gd name="T22" fmla="*/ 274 w 274"/>
                  <a:gd name="T23" fmla="*/ 130 h 274"/>
                  <a:gd name="T24" fmla="*/ 274 w 274"/>
                  <a:gd name="T25" fmla="*/ 0 h 274"/>
                  <a:gd name="T26" fmla="*/ 274 w 274"/>
                  <a:gd name="T2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4" h="274">
                    <a:moveTo>
                      <a:pt x="274" y="0"/>
                    </a:moveTo>
                    <a:lnTo>
                      <a:pt x="274" y="0"/>
                    </a:lnTo>
                    <a:lnTo>
                      <a:pt x="274" y="0"/>
                    </a:lnTo>
                    <a:lnTo>
                      <a:pt x="144" y="0"/>
                    </a:lnTo>
                    <a:lnTo>
                      <a:pt x="144" y="0"/>
                    </a:lnTo>
                    <a:lnTo>
                      <a:pt x="0" y="0"/>
                    </a:lnTo>
                    <a:lnTo>
                      <a:pt x="0" y="130"/>
                    </a:lnTo>
                    <a:lnTo>
                      <a:pt x="144" y="130"/>
                    </a:lnTo>
                    <a:lnTo>
                      <a:pt x="144" y="274"/>
                    </a:lnTo>
                    <a:lnTo>
                      <a:pt x="274" y="274"/>
                    </a:lnTo>
                    <a:lnTo>
                      <a:pt x="274" y="130"/>
                    </a:lnTo>
                    <a:lnTo>
                      <a:pt x="274" y="130"/>
                    </a:lnTo>
                    <a:lnTo>
                      <a:pt x="274" y="0"/>
                    </a:lnTo>
                    <a:lnTo>
                      <a:pt x="274"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7" name="Group 6" descr="Icon">
              <a:extLst>
                <a:ext uri="{FF2B5EF4-FFF2-40B4-BE49-F238E27FC236}">
                  <a16:creationId xmlns:a16="http://schemas.microsoft.com/office/drawing/2014/main" id="{1353B4A7-58B0-4D64-A841-6DAD6D290754}"/>
                </a:ext>
              </a:extLst>
            </p:cNvPr>
            <p:cNvGrpSpPr/>
            <p:nvPr/>
          </p:nvGrpSpPr>
          <p:grpSpPr>
            <a:xfrm>
              <a:off x="7530709" y="3969674"/>
              <a:ext cx="509908" cy="504797"/>
              <a:chOff x="7978776" y="3392488"/>
              <a:chExt cx="633412" cy="627063"/>
            </a:xfrm>
          </p:grpSpPr>
          <p:sp>
            <p:nvSpPr>
              <p:cNvPr id="60" name="Freeform 36">
                <a:extLst>
                  <a:ext uri="{FF2B5EF4-FFF2-40B4-BE49-F238E27FC236}">
                    <a16:creationId xmlns:a16="http://schemas.microsoft.com/office/drawing/2014/main" id="{7D43DDD9-8AED-4BAB-BA7E-3C227F99881D}"/>
                  </a:ext>
                </a:extLst>
              </p:cNvPr>
              <p:cNvSpPr>
                <a:spLocks noEditPoints="1"/>
              </p:cNvSpPr>
              <p:nvPr/>
            </p:nvSpPr>
            <p:spPr bwMode="auto">
              <a:xfrm>
                <a:off x="8148638" y="3413125"/>
                <a:ext cx="463550" cy="409575"/>
              </a:xfrm>
              <a:custGeom>
                <a:avLst/>
                <a:gdLst>
                  <a:gd name="T0" fmla="*/ 1222 w 2440"/>
                  <a:gd name="T1" fmla="*/ 308 h 2152"/>
                  <a:gd name="T2" fmla="*/ 1505 w 2440"/>
                  <a:gd name="T3" fmla="*/ 363 h 2152"/>
                  <a:gd name="T4" fmla="*/ 1926 w 2440"/>
                  <a:gd name="T5" fmla="*/ 774 h 2152"/>
                  <a:gd name="T6" fmla="*/ 1936 w 2440"/>
                  <a:gd name="T7" fmla="*/ 1362 h 2152"/>
                  <a:gd name="T8" fmla="*/ 1647 w 2440"/>
                  <a:gd name="T9" fmla="*/ 1718 h 2152"/>
                  <a:gd name="T10" fmla="*/ 1443 w 2440"/>
                  <a:gd name="T11" fmla="*/ 1814 h 2152"/>
                  <a:gd name="T12" fmla="*/ 1219 w 2440"/>
                  <a:gd name="T13" fmla="*/ 1845 h 2152"/>
                  <a:gd name="T14" fmla="*/ 936 w 2440"/>
                  <a:gd name="T15" fmla="*/ 1792 h 2152"/>
                  <a:gd name="T16" fmla="*/ 515 w 2440"/>
                  <a:gd name="T17" fmla="*/ 1381 h 2152"/>
                  <a:gd name="T18" fmla="*/ 505 w 2440"/>
                  <a:gd name="T19" fmla="*/ 793 h 2152"/>
                  <a:gd name="T20" fmla="*/ 794 w 2440"/>
                  <a:gd name="T21" fmla="*/ 438 h 2152"/>
                  <a:gd name="T22" fmla="*/ 998 w 2440"/>
                  <a:gd name="T23" fmla="*/ 342 h 2152"/>
                  <a:gd name="T24" fmla="*/ 1222 w 2440"/>
                  <a:gd name="T25" fmla="*/ 308 h 2152"/>
                  <a:gd name="T26" fmla="*/ 1222 w 2440"/>
                  <a:gd name="T27" fmla="*/ 308 h 2152"/>
                  <a:gd name="T28" fmla="*/ 1222 w 2440"/>
                  <a:gd name="T29" fmla="*/ 308 h 2152"/>
                  <a:gd name="T30" fmla="*/ 1222 w 2440"/>
                  <a:gd name="T31" fmla="*/ 0 h 2152"/>
                  <a:gd name="T32" fmla="*/ 219 w 2440"/>
                  <a:gd name="T33" fmla="*/ 680 h 2152"/>
                  <a:gd name="T34" fmla="*/ 823 w 2440"/>
                  <a:gd name="T35" fmla="*/ 2076 h 2152"/>
                  <a:gd name="T36" fmla="*/ 1219 w 2440"/>
                  <a:gd name="T37" fmla="*/ 2152 h 2152"/>
                  <a:gd name="T38" fmla="*/ 2219 w 2440"/>
                  <a:gd name="T39" fmla="*/ 1475 h 2152"/>
                  <a:gd name="T40" fmla="*/ 1618 w 2440"/>
                  <a:gd name="T41" fmla="*/ 77 h 2152"/>
                  <a:gd name="T42" fmla="*/ 1222 w 2440"/>
                  <a:gd name="T43"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0" h="2152">
                    <a:moveTo>
                      <a:pt x="1222" y="308"/>
                    </a:moveTo>
                    <a:cubicBezTo>
                      <a:pt x="1318" y="308"/>
                      <a:pt x="1414" y="327"/>
                      <a:pt x="1505" y="363"/>
                    </a:cubicBezTo>
                    <a:cubicBezTo>
                      <a:pt x="1695" y="440"/>
                      <a:pt x="1847" y="587"/>
                      <a:pt x="1926" y="774"/>
                    </a:cubicBezTo>
                    <a:cubicBezTo>
                      <a:pt x="2008" y="964"/>
                      <a:pt x="2010" y="1173"/>
                      <a:pt x="1936" y="1362"/>
                    </a:cubicBezTo>
                    <a:cubicBezTo>
                      <a:pt x="1876" y="1509"/>
                      <a:pt x="1777" y="1631"/>
                      <a:pt x="1647" y="1718"/>
                    </a:cubicBezTo>
                    <a:cubicBezTo>
                      <a:pt x="1585" y="1759"/>
                      <a:pt x="1515" y="1790"/>
                      <a:pt x="1443" y="1814"/>
                    </a:cubicBezTo>
                    <a:cubicBezTo>
                      <a:pt x="1371" y="1835"/>
                      <a:pt x="1296" y="1845"/>
                      <a:pt x="1219" y="1845"/>
                    </a:cubicBezTo>
                    <a:cubicBezTo>
                      <a:pt x="1123" y="1845"/>
                      <a:pt x="1027" y="1828"/>
                      <a:pt x="936" y="1792"/>
                    </a:cubicBezTo>
                    <a:cubicBezTo>
                      <a:pt x="746" y="1715"/>
                      <a:pt x="594" y="1569"/>
                      <a:pt x="515" y="1381"/>
                    </a:cubicBezTo>
                    <a:cubicBezTo>
                      <a:pt x="433" y="1192"/>
                      <a:pt x="431" y="983"/>
                      <a:pt x="505" y="793"/>
                    </a:cubicBezTo>
                    <a:cubicBezTo>
                      <a:pt x="565" y="647"/>
                      <a:pt x="664" y="524"/>
                      <a:pt x="794" y="438"/>
                    </a:cubicBezTo>
                    <a:cubicBezTo>
                      <a:pt x="856" y="397"/>
                      <a:pt x="926" y="363"/>
                      <a:pt x="998" y="342"/>
                    </a:cubicBezTo>
                    <a:cubicBezTo>
                      <a:pt x="1070" y="320"/>
                      <a:pt x="1145" y="308"/>
                      <a:pt x="1222" y="308"/>
                    </a:cubicBezTo>
                    <a:cubicBezTo>
                      <a:pt x="1222" y="308"/>
                      <a:pt x="1222" y="308"/>
                      <a:pt x="1222" y="308"/>
                    </a:cubicBezTo>
                    <a:cubicBezTo>
                      <a:pt x="1222" y="308"/>
                      <a:pt x="1222" y="308"/>
                      <a:pt x="1222" y="308"/>
                    </a:cubicBezTo>
                    <a:moveTo>
                      <a:pt x="1222" y="0"/>
                    </a:moveTo>
                    <a:cubicBezTo>
                      <a:pt x="794" y="0"/>
                      <a:pt x="388" y="257"/>
                      <a:pt x="219" y="680"/>
                    </a:cubicBezTo>
                    <a:cubicBezTo>
                      <a:pt x="0" y="1230"/>
                      <a:pt x="270" y="1857"/>
                      <a:pt x="823" y="2076"/>
                    </a:cubicBezTo>
                    <a:cubicBezTo>
                      <a:pt x="952" y="2128"/>
                      <a:pt x="1087" y="2152"/>
                      <a:pt x="1219" y="2152"/>
                    </a:cubicBezTo>
                    <a:cubicBezTo>
                      <a:pt x="1647" y="2152"/>
                      <a:pt x="2053" y="1898"/>
                      <a:pt x="2219" y="1475"/>
                    </a:cubicBezTo>
                    <a:cubicBezTo>
                      <a:pt x="2440" y="925"/>
                      <a:pt x="2171" y="298"/>
                      <a:pt x="1618" y="77"/>
                    </a:cubicBezTo>
                    <a:cubicBezTo>
                      <a:pt x="1489" y="27"/>
                      <a:pt x="1354" y="0"/>
                      <a:pt x="1222" y="0"/>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1" name="Freeform 37">
                <a:extLst>
                  <a:ext uri="{FF2B5EF4-FFF2-40B4-BE49-F238E27FC236}">
                    <a16:creationId xmlns:a16="http://schemas.microsoft.com/office/drawing/2014/main" id="{23011FF1-266E-46A8-B018-296CF9B53DA7}"/>
                  </a:ext>
                </a:extLst>
              </p:cNvPr>
              <p:cNvSpPr>
                <a:spLocks/>
              </p:cNvSpPr>
              <p:nvPr/>
            </p:nvSpPr>
            <p:spPr bwMode="auto">
              <a:xfrm>
                <a:off x="8428038" y="3392488"/>
                <a:ext cx="61913" cy="53975"/>
              </a:xfrm>
              <a:custGeom>
                <a:avLst/>
                <a:gdLst>
                  <a:gd name="T0" fmla="*/ 31 w 39"/>
                  <a:gd name="T1" fmla="*/ 34 h 34"/>
                  <a:gd name="T2" fmla="*/ 0 w 39"/>
                  <a:gd name="T3" fmla="*/ 23 h 34"/>
                  <a:gd name="T4" fmla="*/ 9 w 39"/>
                  <a:gd name="T5" fmla="*/ 0 h 34"/>
                  <a:gd name="T6" fmla="*/ 39 w 39"/>
                  <a:gd name="T7" fmla="*/ 12 h 34"/>
                  <a:gd name="T8" fmla="*/ 31 w 39"/>
                  <a:gd name="T9" fmla="*/ 34 h 34"/>
                </a:gdLst>
                <a:ahLst/>
                <a:cxnLst>
                  <a:cxn ang="0">
                    <a:pos x="T0" y="T1"/>
                  </a:cxn>
                  <a:cxn ang="0">
                    <a:pos x="T2" y="T3"/>
                  </a:cxn>
                  <a:cxn ang="0">
                    <a:pos x="T4" y="T5"/>
                  </a:cxn>
                  <a:cxn ang="0">
                    <a:pos x="T6" y="T7"/>
                  </a:cxn>
                  <a:cxn ang="0">
                    <a:pos x="T8" y="T9"/>
                  </a:cxn>
                </a:cxnLst>
                <a:rect l="0" t="0" r="r" b="b"/>
                <a:pathLst>
                  <a:path w="39" h="34">
                    <a:moveTo>
                      <a:pt x="31" y="34"/>
                    </a:moveTo>
                    <a:lnTo>
                      <a:pt x="0" y="23"/>
                    </a:lnTo>
                    <a:lnTo>
                      <a:pt x="9" y="0"/>
                    </a:lnTo>
                    <a:lnTo>
                      <a:pt x="39" y="12"/>
                    </a:lnTo>
                    <a:lnTo>
                      <a:pt x="31" y="34"/>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2" name="Freeform 38">
                <a:extLst>
                  <a:ext uri="{FF2B5EF4-FFF2-40B4-BE49-F238E27FC236}">
                    <a16:creationId xmlns:a16="http://schemas.microsoft.com/office/drawing/2014/main" id="{02EB3D0C-2CA8-4727-8DFC-517DACC67DF4}"/>
                  </a:ext>
                </a:extLst>
              </p:cNvPr>
              <p:cNvSpPr>
                <a:spLocks/>
              </p:cNvSpPr>
              <p:nvPr/>
            </p:nvSpPr>
            <p:spPr bwMode="auto">
              <a:xfrm>
                <a:off x="8269288" y="3787775"/>
                <a:ext cx="63500" cy="55563"/>
              </a:xfrm>
              <a:custGeom>
                <a:avLst/>
                <a:gdLst>
                  <a:gd name="T0" fmla="*/ 31 w 40"/>
                  <a:gd name="T1" fmla="*/ 35 h 35"/>
                  <a:gd name="T2" fmla="*/ 0 w 40"/>
                  <a:gd name="T3" fmla="*/ 23 h 35"/>
                  <a:gd name="T4" fmla="*/ 9 w 40"/>
                  <a:gd name="T5" fmla="*/ 0 h 35"/>
                  <a:gd name="T6" fmla="*/ 40 w 40"/>
                  <a:gd name="T7" fmla="*/ 12 h 35"/>
                  <a:gd name="T8" fmla="*/ 31 w 40"/>
                  <a:gd name="T9" fmla="*/ 35 h 35"/>
                </a:gdLst>
                <a:ahLst/>
                <a:cxnLst>
                  <a:cxn ang="0">
                    <a:pos x="T0" y="T1"/>
                  </a:cxn>
                  <a:cxn ang="0">
                    <a:pos x="T2" y="T3"/>
                  </a:cxn>
                  <a:cxn ang="0">
                    <a:pos x="T4" y="T5"/>
                  </a:cxn>
                  <a:cxn ang="0">
                    <a:pos x="T6" y="T7"/>
                  </a:cxn>
                  <a:cxn ang="0">
                    <a:pos x="T8" y="T9"/>
                  </a:cxn>
                </a:cxnLst>
                <a:rect l="0" t="0" r="r" b="b"/>
                <a:pathLst>
                  <a:path w="40" h="35">
                    <a:moveTo>
                      <a:pt x="31" y="35"/>
                    </a:moveTo>
                    <a:lnTo>
                      <a:pt x="0" y="23"/>
                    </a:lnTo>
                    <a:lnTo>
                      <a:pt x="9" y="0"/>
                    </a:lnTo>
                    <a:lnTo>
                      <a:pt x="40" y="12"/>
                    </a:lnTo>
                    <a:lnTo>
                      <a:pt x="31" y="35"/>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3" name="Freeform 39">
                <a:extLst>
                  <a:ext uri="{FF2B5EF4-FFF2-40B4-BE49-F238E27FC236}">
                    <a16:creationId xmlns:a16="http://schemas.microsoft.com/office/drawing/2014/main" id="{1FF8A1DD-FDBF-4884-96EB-2C94A82071B8}"/>
                  </a:ext>
                </a:extLst>
              </p:cNvPr>
              <p:cNvSpPr>
                <a:spLocks/>
              </p:cNvSpPr>
              <p:nvPr/>
            </p:nvSpPr>
            <p:spPr bwMode="auto">
              <a:xfrm>
                <a:off x="8551863" y="3665538"/>
                <a:ext cx="52388" cy="63500"/>
              </a:xfrm>
              <a:custGeom>
                <a:avLst/>
                <a:gdLst>
                  <a:gd name="T0" fmla="*/ 33 w 33"/>
                  <a:gd name="T1" fmla="*/ 9 h 40"/>
                  <a:gd name="T2" fmla="*/ 22 w 33"/>
                  <a:gd name="T3" fmla="*/ 40 h 40"/>
                  <a:gd name="T4" fmla="*/ 0 w 33"/>
                  <a:gd name="T5" fmla="*/ 31 h 40"/>
                  <a:gd name="T6" fmla="*/ 11 w 33"/>
                  <a:gd name="T7" fmla="*/ 0 h 40"/>
                  <a:gd name="T8" fmla="*/ 33 w 33"/>
                  <a:gd name="T9" fmla="*/ 9 h 40"/>
                </a:gdLst>
                <a:ahLst/>
                <a:cxnLst>
                  <a:cxn ang="0">
                    <a:pos x="T0" y="T1"/>
                  </a:cxn>
                  <a:cxn ang="0">
                    <a:pos x="T2" y="T3"/>
                  </a:cxn>
                  <a:cxn ang="0">
                    <a:pos x="T4" y="T5"/>
                  </a:cxn>
                  <a:cxn ang="0">
                    <a:pos x="T6" y="T7"/>
                  </a:cxn>
                  <a:cxn ang="0">
                    <a:pos x="T8" y="T9"/>
                  </a:cxn>
                </a:cxnLst>
                <a:rect l="0" t="0" r="r" b="b"/>
                <a:pathLst>
                  <a:path w="33" h="40">
                    <a:moveTo>
                      <a:pt x="33" y="9"/>
                    </a:moveTo>
                    <a:lnTo>
                      <a:pt x="22" y="40"/>
                    </a:lnTo>
                    <a:lnTo>
                      <a:pt x="0" y="31"/>
                    </a:lnTo>
                    <a:lnTo>
                      <a:pt x="11" y="0"/>
                    </a:lnTo>
                    <a:lnTo>
                      <a:pt x="33" y="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4" name="Freeform 40">
                <a:extLst>
                  <a:ext uri="{FF2B5EF4-FFF2-40B4-BE49-F238E27FC236}">
                    <a16:creationId xmlns:a16="http://schemas.microsoft.com/office/drawing/2014/main" id="{ABF47D21-4585-4087-8458-EBC9235F14F5}"/>
                  </a:ext>
                </a:extLst>
              </p:cNvPr>
              <p:cNvSpPr>
                <a:spLocks/>
              </p:cNvSpPr>
              <p:nvPr/>
            </p:nvSpPr>
            <p:spPr bwMode="auto">
              <a:xfrm>
                <a:off x="8154988" y="3506788"/>
                <a:ext cx="55563" cy="63500"/>
              </a:xfrm>
              <a:custGeom>
                <a:avLst/>
                <a:gdLst>
                  <a:gd name="T0" fmla="*/ 35 w 35"/>
                  <a:gd name="T1" fmla="*/ 9 h 40"/>
                  <a:gd name="T2" fmla="*/ 23 w 35"/>
                  <a:gd name="T3" fmla="*/ 40 h 40"/>
                  <a:gd name="T4" fmla="*/ 0 w 35"/>
                  <a:gd name="T5" fmla="*/ 31 h 40"/>
                  <a:gd name="T6" fmla="*/ 12 w 35"/>
                  <a:gd name="T7" fmla="*/ 0 h 40"/>
                  <a:gd name="T8" fmla="*/ 35 w 35"/>
                  <a:gd name="T9" fmla="*/ 9 h 40"/>
                </a:gdLst>
                <a:ahLst/>
                <a:cxnLst>
                  <a:cxn ang="0">
                    <a:pos x="T0" y="T1"/>
                  </a:cxn>
                  <a:cxn ang="0">
                    <a:pos x="T2" y="T3"/>
                  </a:cxn>
                  <a:cxn ang="0">
                    <a:pos x="T4" y="T5"/>
                  </a:cxn>
                  <a:cxn ang="0">
                    <a:pos x="T6" y="T7"/>
                  </a:cxn>
                  <a:cxn ang="0">
                    <a:pos x="T8" y="T9"/>
                  </a:cxn>
                </a:cxnLst>
                <a:rect l="0" t="0" r="r" b="b"/>
                <a:pathLst>
                  <a:path w="35" h="40">
                    <a:moveTo>
                      <a:pt x="35" y="9"/>
                    </a:moveTo>
                    <a:lnTo>
                      <a:pt x="23" y="40"/>
                    </a:lnTo>
                    <a:lnTo>
                      <a:pt x="0" y="31"/>
                    </a:lnTo>
                    <a:lnTo>
                      <a:pt x="12" y="0"/>
                    </a:lnTo>
                    <a:lnTo>
                      <a:pt x="35" y="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5" name="Freeform 41">
                <a:extLst>
                  <a:ext uri="{FF2B5EF4-FFF2-40B4-BE49-F238E27FC236}">
                    <a16:creationId xmlns:a16="http://schemas.microsoft.com/office/drawing/2014/main" id="{C2461019-C2D2-4C56-9604-273C6D344B47}"/>
                  </a:ext>
                </a:extLst>
              </p:cNvPr>
              <p:cNvSpPr>
                <a:spLocks/>
              </p:cNvSpPr>
              <p:nvPr/>
            </p:nvSpPr>
            <p:spPr bwMode="auto">
              <a:xfrm>
                <a:off x="8156576" y="3670300"/>
                <a:ext cx="57150" cy="63500"/>
              </a:xfrm>
              <a:custGeom>
                <a:avLst/>
                <a:gdLst>
                  <a:gd name="T0" fmla="*/ 22 w 36"/>
                  <a:gd name="T1" fmla="*/ 0 h 40"/>
                  <a:gd name="T2" fmla="*/ 36 w 36"/>
                  <a:gd name="T3" fmla="*/ 30 h 40"/>
                  <a:gd name="T4" fmla="*/ 13 w 36"/>
                  <a:gd name="T5" fmla="*/ 40 h 40"/>
                  <a:gd name="T6" fmla="*/ 0 w 36"/>
                  <a:gd name="T7" fmla="*/ 10 h 40"/>
                  <a:gd name="T8" fmla="*/ 22 w 36"/>
                  <a:gd name="T9" fmla="*/ 0 h 40"/>
                </a:gdLst>
                <a:ahLst/>
                <a:cxnLst>
                  <a:cxn ang="0">
                    <a:pos x="T0" y="T1"/>
                  </a:cxn>
                  <a:cxn ang="0">
                    <a:pos x="T2" y="T3"/>
                  </a:cxn>
                  <a:cxn ang="0">
                    <a:pos x="T4" y="T5"/>
                  </a:cxn>
                  <a:cxn ang="0">
                    <a:pos x="T6" y="T7"/>
                  </a:cxn>
                  <a:cxn ang="0">
                    <a:pos x="T8" y="T9"/>
                  </a:cxn>
                </a:cxnLst>
                <a:rect l="0" t="0" r="r" b="b"/>
                <a:pathLst>
                  <a:path w="36" h="40">
                    <a:moveTo>
                      <a:pt x="22" y="0"/>
                    </a:moveTo>
                    <a:lnTo>
                      <a:pt x="36" y="30"/>
                    </a:lnTo>
                    <a:lnTo>
                      <a:pt x="13" y="40"/>
                    </a:lnTo>
                    <a:lnTo>
                      <a:pt x="0" y="10"/>
                    </a:lnTo>
                    <a:lnTo>
                      <a:pt x="22"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6" name="Freeform 42">
                <a:extLst>
                  <a:ext uri="{FF2B5EF4-FFF2-40B4-BE49-F238E27FC236}">
                    <a16:creationId xmlns:a16="http://schemas.microsoft.com/office/drawing/2014/main" id="{29FEB7B6-FAD3-4134-AA44-A7317A8F0734}"/>
                  </a:ext>
                </a:extLst>
              </p:cNvPr>
              <p:cNvSpPr>
                <a:spLocks/>
              </p:cNvSpPr>
              <p:nvPr/>
            </p:nvSpPr>
            <p:spPr bwMode="auto">
              <a:xfrm>
                <a:off x="8547101" y="3502025"/>
                <a:ext cx="55563" cy="63500"/>
              </a:xfrm>
              <a:custGeom>
                <a:avLst/>
                <a:gdLst>
                  <a:gd name="T0" fmla="*/ 23 w 35"/>
                  <a:gd name="T1" fmla="*/ 0 h 40"/>
                  <a:gd name="T2" fmla="*/ 35 w 35"/>
                  <a:gd name="T3" fmla="*/ 30 h 40"/>
                  <a:gd name="T4" fmla="*/ 14 w 35"/>
                  <a:gd name="T5" fmla="*/ 40 h 40"/>
                  <a:gd name="T6" fmla="*/ 0 w 35"/>
                  <a:gd name="T7" fmla="*/ 9 h 40"/>
                  <a:gd name="T8" fmla="*/ 23 w 35"/>
                  <a:gd name="T9" fmla="*/ 0 h 40"/>
                </a:gdLst>
                <a:ahLst/>
                <a:cxnLst>
                  <a:cxn ang="0">
                    <a:pos x="T0" y="T1"/>
                  </a:cxn>
                  <a:cxn ang="0">
                    <a:pos x="T2" y="T3"/>
                  </a:cxn>
                  <a:cxn ang="0">
                    <a:pos x="T4" y="T5"/>
                  </a:cxn>
                  <a:cxn ang="0">
                    <a:pos x="T6" y="T7"/>
                  </a:cxn>
                  <a:cxn ang="0">
                    <a:pos x="T8" y="T9"/>
                  </a:cxn>
                </a:cxnLst>
                <a:rect l="0" t="0" r="r" b="b"/>
                <a:pathLst>
                  <a:path w="35" h="40">
                    <a:moveTo>
                      <a:pt x="23" y="0"/>
                    </a:moveTo>
                    <a:lnTo>
                      <a:pt x="35" y="30"/>
                    </a:lnTo>
                    <a:lnTo>
                      <a:pt x="14" y="40"/>
                    </a:lnTo>
                    <a:lnTo>
                      <a:pt x="0" y="9"/>
                    </a:lnTo>
                    <a:lnTo>
                      <a:pt x="23"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7" name="Freeform 43">
                <a:extLst>
                  <a:ext uri="{FF2B5EF4-FFF2-40B4-BE49-F238E27FC236}">
                    <a16:creationId xmlns:a16="http://schemas.microsoft.com/office/drawing/2014/main" id="{5D30C8DF-DBA6-411C-BCC5-CD4BB96E7BBE}"/>
                  </a:ext>
                </a:extLst>
              </p:cNvPr>
              <p:cNvSpPr>
                <a:spLocks/>
              </p:cNvSpPr>
              <p:nvPr/>
            </p:nvSpPr>
            <p:spPr bwMode="auto">
              <a:xfrm>
                <a:off x="8432801" y="3786188"/>
                <a:ext cx="61913" cy="55563"/>
              </a:xfrm>
              <a:custGeom>
                <a:avLst/>
                <a:gdLst>
                  <a:gd name="T0" fmla="*/ 0 w 39"/>
                  <a:gd name="T1" fmla="*/ 13 h 35"/>
                  <a:gd name="T2" fmla="*/ 30 w 39"/>
                  <a:gd name="T3" fmla="*/ 0 h 35"/>
                  <a:gd name="T4" fmla="*/ 39 w 39"/>
                  <a:gd name="T5" fmla="*/ 22 h 35"/>
                  <a:gd name="T6" fmla="*/ 10 w 39"/>
                  <a:gd name="T7" fmla="*/ 35 h 35"/>
                  <a:gd name="T8" fmla="*/ 0 w 39"/>
                  <a:gd name="T9" fmla="*/ 13 h 35"/>
                </a:gdLst>
                <a:ahLst/>
                <a:cxnLst>
                  <a:cxn ang="0">
                    <a:pos x="T0" y="T1"/>
                  </a:cxn>
                  <a:cxn ang="0">
                    <a:pos x="T2" y="T3"/>
                  </a:cxn>
                  <a:cxn ang="0">
                    <a:pos x="T4" y="T5"/>
                  </a:cxn>
                  <a:cxn ang="0">
                    <a:pos x="T6" y="T7"/>
                  </a:cxn>
                  <a:cxn ang="0">
                    <a:pos x="T8" y="T9"/>
                  </a:cxn>
                </a:cxnLst>
                <a:rect l="0" t="0" r="r" b="b"/>
                <a:pathLst>
                  <a:path w="39" h="35">
                    <a:moveTo>
                      <a:pt x="0" y="13"/>
                    </a:moveTo>
                    <a:lnTo>
                      <a:pt x="30" y="0"/>
                    </a:lnTo>
                    <a:lnTo>
                      <a:pt x="39" y="22"/>
                    </a:lnTo>
                    <a:lnTo>
                      <a:pt x="10" y="35"/>
                    </a:lnTo>
                    <a:lnTo>
                      <a:pt x="0" y="1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8" name="Freeform 44">
                <a:extLst>
                  <a:ext uri="{FF2B5EF4-FFF2-40B4-BE49-F238E27FC236}">
                    <a16:creationId xmlns:a16="http://schemas.microsoft.com/office/drawing/2014/main" id="{D05AC9F7-9669-4D40-AEE9-C0D5EC9C2F44}"/>
                  </a:ext>
                </a:extLst>
              </p:cNvPr>
              <p:cNvSpPr>
                <a:spLocks/>
              </p:cNvSpPr>
              <p:nvPr/>
            </p:nvSpPr>
            <p:spPr bwMode="auto">
              <a:xfrm>
                <a:off x="8262938" y="3394075"/>
                <a:ext cx="65088" cy="57150"/>
              </a:xfrm>
              <a:custGeom>
                <a:avLst/>
                <a:gdLst>
                  <a:gd name="T0" fmla="*/ 0 w 41"/>
                  <a:gd name="T1" fmla="*/ 13 h 36"/>
                  <a:gd name="T2" fmla="*/ 31 w 41"/>
                  <a:gd name="T3" fmla="*/ 0 h 36"/>
                  <a:gd name="T4" fmla="*/ 41 w 41"/>
                  <a:gd name="T5" fmla="*/ 23 h 36"/>
                  <a:gd name="T6" fmla="*/ 11 w 41"/>
                  <a:gd name="T7" fmla="*/ 36 h 36"/>
                  <a:gd name="T8" fmla="*/ 0 w 41"/>
                  <a:gd name="T9" fmla="*/ 13 h 36"/>
                </a:gdLst>
                <a:ahLst/>
                <a:cxnLst>
                  <a:cxn ang="0">
                    <a:pos x="T0" y="T1"/>
                  </a:cxn>
                  <a:cxn ang="0">
                    <a:pos x="T2" y="T3"/>
                  </a:cxn>
                  <a:cxn ang="0">
                    <a:pos x="T4" y="T5"/>
                  </a:cxn>
                  <a:cxn ang="0">
                    <a:pos x="T6" y="T7"/>
                  </a:cxn>
                  <a:cxn ang="0">
                    <a:pos x="T8" y="T9"/>
                  </a:cxn>
                </a:cxnLst>
                <a:rect l="0" t="0" r="r" b="b"/>
                <a:pathLst>
                  <a:path w="41" h="36">
                    <a:moveTo>
                      <a:pt x="0" y="13"/>
                    </a:moveTo>
                    <a:lnTo>
                      <a:pt x="31" y="0"/>
                    </a:lnTo>
                    <a:lnTo>
                      <a:pt x="41" y="23"/>
                    </a:lnTo>
                    <a:lnTo>
                      <a:pt x="11" y="36"/>
                    </a:lnTo>
                    <a:lnTo>
                      <a:pt x="0" y="1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9" name="Freeform 45">
                <a:extLst>
                  <a:ext uri="{FF2B5EF4-FFF2-40B4-BE49-F238E27FC236}">
                    <a16:creationId xmlns:a16="http://schemas.microsoft.com/office/drawing/2014/main" id="{97D9CAB5-820B-4171-BD53-7AFF3E9A811E}"/>
                  </a:ext>
                </a:extLst>
              </p:cNvPr>
              <p:cNvSpPr>
                <a:spLocks noEditPoints="1"/>
              </p:cNvSpPr>
              <p:nvPr/>
            </p:nvSpPr>
            <p:spPr bwMode="auto">
              <a:xfrm>
                <a:off x="7996238" y="3767138"/>
                <a:ext cx="236538" cy="233363"/>
              </a:xfrm>
              <a:custGeom>
                <a:avLst/>
                <a:gdLst>
                  <a:gd name="T0" fmla="*/ 619 w 1240"/>
                  <a:gd name="T1" fmla="*/ 308 h 1232"/>
                  <a:gd name="T2" fmla="*/ 836 w 1240"/>
                  <a:gd name="T3" fmla="*/ 397 h 1232"/>
                  <a:gd name="T4" fmla="*/ 927 w 1240"/>
                  <a:gd name="T5" fmla="*/ 612 h 1232"/>
                  <a:gd name="T6" fmla="*/ 841 w 1240"/>
                  <a:gd name="T7" fmla="*/ 831 h 1232"/>
                  <a:gd name="T8" fmla="*/ 624 w 1240"/>
                  <a:gd name="T9" fmla="*/ 924 h 1232"/>
                  <a:gd name="T10" fmla="*/ 619 w 1240"/>
                  <a:gd name="T11" fmla="*/ 924 h 1232"/>
                  <a:gd name="T12" fmla="*/ 403 w 1240"/>
                  <a:gd name="T13" fmla="*/ 835 h 1232"/>
                  <a:gd name="T14" fmla="*/ 311 w 1240"/>
                  <a:gd name="T15" fmla="*/ 621 h 1232"/>
                  <a:gd name="T16" fmla="*/ 400 w 1240"/>
                  <a:gd name="T17" fmla="*/ 402 h 1232"/>
                  <a:gd name="T18" fmla="*/ 617 w 1240"/>
                  <a:gd name="T19" fmla="*/ 308 h 1232"/>
                  <a:gd name="T20" fmla="*/ 619 w 1240"/>
                  <a:gd name="T21" fmla="*/ 308 h 1232"/>
                  <a:gd name="T22" fmla="*/ 619 w 1240"/>
                  <a:gd name="T23" fmla="*/ 308 h 1232"/>
                  <a:gd name="T24" fmla="*/ 619 w 1240"/>
                  <a:gd name="T25" fmla="*/ 308 h 1232"/>
                  <a:gd name="T26" fmla="*/ 619 w 1240"/>
                  <a:gd name="T27" fmla="*/ 0 h 1232"/>
                  <a:gd name="T28" fmla="*/ 612 w 1240"/>
                  <a:gd name="T29" fmla="*/ 0 h 1232"/>
                  <a:gd name="T30" fmla="*/ 3 w 1240"/>
                  <a:gd name="T31" fmla="*/ 624 h 1232"/>
                  <a:gd name="T32" fmla="*/ 619 w 1240"/>
                  <a:gd name="T33" fmla="*/ 1232 h 1232"/>
                  <a:gd name="T34" fmla="*/ 629 w 1240"/>
                  <a:gd name="T35" fmla="*/ 1232 h 1232"/>
                  <a:gd name="T36" fmla="*/ 1236 w 1240"/>
                  <a:gd name="T37" fmla="*/ 609 h 1232"/>
                  <a:gd name="T38" fmla="*/ 619 w 1240"/>
                  <a:gd name="T39" fmla="*/ 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0" h="1232">
                    <a:moveTo>
                      <a:pt x="619" y="308"/>
                    </a:moveTo>
                    <a:cubicBezTo>
                      <a:pt x="701" y="308"/>
                      <a:pt x="778" y="340"/>
                      <a:pt x="836" y="397"/>
                    </a:cubicBezTo>
                    <a:cubicBezTo>
                      <a:pt x="894" y="455"/>
                      <a:pt x="927" y="532"/>
                      <a:pt x="927" y="612"/>
                    </a:cubicBezTo>
                    <a:cubicBezTo>
                      <a:pt x="930" y="696"/>
                      <a:pt x="899" y="773"/>
                      <a:pt x="841" y="831"/>
                    </a:cubicBezTo>
                    <a:cubicBezTo>
                      <a:pt x="783" y="891"/>
                      <a:pt x="706" y="924"/>
                      <a:pt x="624" y="924"/>
                    </a:cubicBezTo>
                    <a:cubicBezTo>
                      <a:pt x="622" y="924"/>
                      <a:pt x="622" y="924"/>
                      <a:pt x="619" y="924"/>
                    </a:cubicBezTo>
                    <a:cubicBezTo>
                      <a:pt x="537" y="924"/>
                      <a:pt x="463" y="893"/>
                      <a:pt x="403" y="835"/>
                    </a:cubicBezTo>
                    <a:cubicBezTo>
                      <a:pt x="345" y="778"/>
                      <a:pt x="313" y="703"/>
                      <a:pt x="311" y="621"/>
                    </a:cubicBezTo>
                    <a:cubicBezTo>
                      <a:pt x="311" y="539"/>
                      <a:pt x="342" y="460"/>
                      <a:pt x="400" y="402"/>
                    </a:cubicBezTo>
                    <a:cubicBezTo>
                      <a:pt x="458" y="342"/>
                      <a:pt x="535" y="311"/>
                      <a:pt x="617" y="308"/>
                    </a:cubicBezTo>
                    <a:cubicBezTo>
                      <a:pt x="617" y="308"/>
                      <a:pt x="619" y="308"/>
                      <a:pt x="619" y="308"/>
                    </a:cubicBezTo>
                    <a:cubicBezTo>
                      <a:pt x="619" y="308"/>
                      <a:pt x="619" y="308"/>
                      <a:pt x="619" y="308"/>
                    </a:cubicBezTo>
                    <a:cubicBezTo>
                      <a:pt x="619" y="308"/>
                      <a:pt x="619" y="308"/>
                      <a:pt x="619" y="308"/>
                    </a:cubicBezTo>
                    <a:moveTo>
                      <a:pt x="619" y="0"/>
                    </a:moveTo>
                    <a:cubicBezTo>
                      <a:pt x="617" y="0"/>
                      <a:pt x="614" y="0"/>
                      <a:pt x="612" y="0"/>
                    </a:cubicBezTo>
                    <a:cubicBezTo>
                      <a:pt x="273" y="5"/>
                      <a:pt x="0" y="284"/>
                      <a:pt x="3" y="624"/>
                    </a:cubicBezTo>
                    <a:cubicBezTo>
                      <a:pt x="8" y="963"/>
                      <a:pt x="282" y="1232"/>
                      <a:pt x="619" y="1232"/>
                    </a:cubicBezTo>
                    <a:cubicBezTo>
                      <a:pt x="622" y="1232"/>
                      <a:pt x="626" y="1232"/>
                      <a:pt x="629" y="1232"/>
                    </a:cubicBezTo>
                    <a:cubicBezTo>
                      <a:pt x="968" y="1228"/>
                      <a:pt x="1240" y="949"/>
                      <a:pt x="1236" y="609"/>
                    </a:cubicBezTo>
                    <a:cubicBezTo>
                      <a:pt x="1233" y="272"/>
                      <a:pt x="956" y="0"/>
                      <a:pt x="619" y="0"/>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0" name="Freeform 46">
                <a:extLst>
                  <a:ext uri="{FF2B5EF4-FFF2-40B4-BE49-F238E27FC236}">
                    <a16:creationId xmlns:a16="http://schemas.microsoft.com/office/drawing/2014/main" id="{F5EC1908-51F8-4E6D-968F-5E9B3508A3F4}"/>
                  </a:ext>
                </a:extLst>
              </p:cNvPr>
              <p:cNvSpPr>
                <a:spLocks/>
              </p:cNvSpPr>
              <p:nvPr/>
            </p:nvSpPr>
            <p:spPr bwMode="auto">
              <a:xfrm>
                <a:off x="8099426" y="3746500"/>
                <a:ext cx="28575" cy="23813"/>
              </a:xfrm>
              <a:custGeom>
                <a:avLst/>
                <a:gdLst>
                  <a:gd name="T0" fmla="*/ 18 w 18"/>
                  <a:gd name="T1" fmla="*/ 14 h 15"/>
                  <a:gd name="T2" fmla="*/ 0 w 18"/>
                  <a:gd name="T3" fmla="*/ 15 h 15"/>
                  <a:gd name="T4" fmla="*/ 0 w 18"/>
                  <a:gd name="T5" fmla="*/ 0 h 15"/>
                  <a:gd name="T6" fmla="*/ 18 w 18"/>
                  <a:gd name="T7" fmla="*/ 0 h 15"/>
                  <a:gd name="T8" fmla="*/ 18 w 18"/>
                  <a:gd name="T9" fmla="*/ 14 h 15"/>
                </a:gdLst>
                <a:ahLst/>
                <a:cxnLst>
                  <a:cxn ang="0">
                    <a:pos x="T0" y="T1"/>
                  </a:cxn>
                  <a:cxn ang="0">
                    <a:pos x="T2" y="T3"/>
                  </a:cxn>
                  <a:cxn ang="0">
                    <a:pos x="T4" y="T5"/>
                  </a:cxn>
                  <a:cxn ang="0">
                    <a:pos x="T6" y="T7"/>
                  </a:cxn>
                  <a:cxn ang="0">
                    <a:pos x="T8" y="T9"/>
                  </a:cxn>
                </a:cxnLst>
                <a:rect l="0" t="0" r="r" b="b"/>
                <a:pathLst>
                  <a:path w="18" h="15">
                    <a:moveTo>
                      <a:pt x="18" y="14"/>
                    </a:moveTo>
                    <a:lnTo>
                      <a:pt x="0" y="15"/>
                    </a:lnTo>
                    <a:lnTo>
                      <a:pt x="0" y="0"/>
                    </a:lnTo>
                    <a:lnTo>
                      <a:pt x="18" y="0"/>
                    </a:lnTo>
                    <a:lnTo>
                      <a:pt x="18" y="1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1" name="Rectangle 47">
                <a:extLst>
                  <a:ext uri="{FF2B5EF4-FFF2-40B4-BE49-F238E27FC236}">
                    <a16:creationId xmlns:a16="http://schemas.microsoft.com/office/drawing/2014/main" id="{613F0230-E94C-4A59-95D7-2F88AC027523}"/>
                  </a:ext>
                </a:extLst>
              </p:cNvPr>
              <p:cNvSpPr>
                <a:spLocks noChangeArrowheads="1"/>
              </p:cNvSpPr>
              <p:nvPr/>
            </p:nvSpPr>
            <p:spPr bwMode="auto">
              <a:xfrm>
                <a:off x="8104188" y="3995738"/>
                <a:ext cx="30163" cy="23813"/>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2" name="Freeform 48">
                <a:extLst>
                  <a:ext uri="{FF2B5EF4-FFF2-40B4-BE49-F238E27FC236}">
                    <a16:creationId xmlns:a16="http://schemas.microsoft.com/office/drawing/2014/main" id="{1680244C-6918-4954-9589-2FCF1DF64242}"/>
                  </a:ext>
                </a:extLst>
              </p:cNvPr>
              <p:cNvSpPr>
                <a:spLocks/>
              </p:cNvSpPr>
              <p:nvPr/>
            </p:nvSpPr>
            <p:spPr bwMode="auto">
              <a:xfrm>
                <a:off x="8226426" y="3868738"/>
                <a:ext cx="28575" cy="28575"/>
              </a:xfrm>
              <a:custGeom>
                <a:avLst/>
                <a:gdLst>
                  <a:gd name="T0" fmla="*/ 16 w 18"/>
                  <a:gd name="T1" fmla="*/ 0 h 18"/>
                  <a:gd name="T2" fmla="*/ 18 w 18"/>
                  <a:gd name="T3" fmla="*/ 18 h 18"/>
                  <a:gd name="T4" fmla="*/ 0 w 18"/>
                  <a:gd name="T5" fmla="*/ 18 h 18"/>
                  <a:gd name="T6" fmla="*/ 0 w 18"/>
                  <a:gd name="T7" fmla="*/ 0 h 18"/>
                  <a:gd name="T8" fmla="*/ 16 w 18"/>
                  <a:gd name="T9" fmla="*/ 0 h 18"/>
                </a:gdLst>
                <a:ahLst/>
                <a:cxnLst>
                  <a:cxn ang="0">
                    <a:pos x="T0" y="T1"/>
                  </a:cxn>
                  <a:cxn ang="0">
                    <a:pos x="T2" y="T3"/>
                  </a:cxn>
                  <a:cxn ang="0">
                    <a:pos x="T4" y="T5"/>
                  </a:cxn>
                  <a:cxn ang="0">
                    <a:pos x="T6" y="T7"/>
                  </a:cxn>
                  <a:cxn ang="0">
                    <a:pos x="T8" y="T9"/>
                  </a:cxn>
                </a:cxnLst>
                <a:rect l="0" t="0" r="r" b="b"/>
                <a:pathLst>
                  <a:path w="18" h="18">
                    <a:moveTo>
                      <a:pt x="16" y="0"/>
                    </a:moveTo>
                    <a:lnTo>
                      <a:pt x="18" y="18"/>
                    </a:lnTo>
                    <a:lnTo>
                      <a:pt x="0" y="18"/>
                    </a:lnTo>
                    <a:lnTo>
                      <a:pt x="0" y="0"/>
                    </a:lnTo>
                    <a:lnTo>
                      <a:pt x="16"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3" name="Rectangle 49">
                <a:extLst>
                  <a:ext uri="{FF2B5EF4-FFF2-40B4-BE49-F238E27FC236}">
                    <a16:creationId xmlns:a16="http://schemas.microsoft.com/office/drawing/2014/main" id="{DF2D1173-B057-409A-97B9-E0DEE413EA8D}"/>
                  </a:ext>
                </a:extLst>
              </p:cNvPr>
              <p:cNvSpPr>
                <a:spLocks noChangeArrowheads="1"/>
              </p:cNvSpPr>
              <p:nvPr/>
            </p:nvSpPr>
            <p:spPr bwMode="auto">
              <a:xfrm>
                <a:off x="7978776" y="3868738"/>
                <a:ext cx="23813" cy="28575"/>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4" name="Freeform 50">
                <a:extLst>
                  <a:ext uri="{FF2B5EF4-FFF2-40B4-BE49-F238E27FC236}">
                    <a16:creationId xmlns:a16="http://schemas.microsoft.com/office/drawing/2014/main" id="{5DEE3ABC-13AE-4BDB-8F99-76535ED0B287}"/>
                  </a:ext>
                </a:extLst>
              </p:cNvPr>
              <p:cNvSpPr>
                <a:spLocks/>
              </p:cNvSpPr>
              <p:nvPr/>
            </p:nvSpPr>
            <p:spPr bwMode="auto">
              <a:xfrm>
                <a:off x="8008938" y="3954463"/>
                <a:ext cx="38100" cy="34925"/>
              </a:xfrm>
              <a:custGeom>
                <a:avLst/>
                <a:gdLst>
                  <a:gd name="T0" fmla="*/ 10 w 24"/>
                  <a:gd name="T1" fmla="*/ 0 h 22"/>
                  <a:gd name="T2" fmla="*/ 24 w 24"/>
                  <a:gd name="T3" fmla="*/ 12 h 22"/>
                  <a:gd name="T4" fmla="*/ 14 w 24"/>
                  <a:gd name="T5" fmla="*/ 22 h 22"/>
                  <a:gd name="T6" fmla="*/ 0 w 24"/>
                  <a:gd name="T7" fmla="*/ 9 h 22"/>
                  <a:gd name="T8" fmla="*/ 10 w 24"/>
                  <a:gd name="T9" fmla="*/ 0 h 22"/>
                </a:gdLst>
                <a:ahLst/>
                <a:cxnLst>
                  <a:cxn ang="0">
                    <a:pos x="T0" y="T1"/>
                  </a:cxn>
                  <a:cxn ang="0">
                    <a:pos x="T2" y="T3"/>
                  </a:cxn>
                  <a:cxn ang="0">
                    <a:pos x="T4" y="T5"/>
                  </a:cxn>
                  <a:cxn ang="0">
                    <a:pos x="T6" y="T7"/>
                  </a:cxn>
                  <a:cxn ang="0">
                    <a:pos x="T8" y="T9"/>
                  </a:cxn>
                </a:cxnLst>
                <a:rect l="0" t="0" r="r" b="b"/>
                <a:pathLst>
                  <a:path w="24" h="22">
                    <a:moveTo>
                      <a:pt x="10" y="0"/>
                    </a:moveTo>
                    <a:lnTo>
                      <a:pt x="24" y="12"/>
                    </a:lnTo>
                    <a:lnTo>
                      <a:pt x="14" y="22"/>
                    </a:lnTo>
                    <a:lnTo>
                      <a:pt x="0" y="9"/>
                    </a:lnTo>
                    <a:lnTo>
                      <a:pt x="1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5" name="Freeform 51">
                <a:extLst>
                  <a:ext uri="{FF2B5EF4-FFF2-40B4-BE49-F238E27FC236}">
                    <a16:creationId xmlns:a16="http://schemas.microsoft.com/office/drawing/2014/main" id="{A5675C3F-D98A-45E8-808A-558734412906}"/>
                  </a:ext>
                </a:extLst>
              </p:cNvPr>
              <p:cNvSpPr>
                <a:spLocks/>
              </p:cNvSpPr>
              <p:nvPr/>
            </p:nvSpPr>
            <p:spPr bwMode="auto">
              <a:xfrm>
                <a:off x="8186738" y="3776663"/>
                <a:ext cx="34925" cy="34925"/>
              </a:xfrm>
              <a:custGeom>
                <a:avLst/>
                <a:gdLst>
                  <a:gd name="T0" fmla="*/ 9 w 22"/>
                  <a:gd name="T1" fmla="*/ 0 h 22"/>
                  <a:gd name="T2" fmla="*/ 22 w 22"/>
                  <a:gd name="T3" fmla="*/ 13 h 22"/>
                  <a:gd name="T4" fmla="*/ 13 w 22"/>
                  <a:gd name="T5" fmla="*/ 22 h 22"/>
                  <a:gd name="T6" fmla="*/ 0 w 22"/>
                  <a:gd name="T7" fmla="*/ 10 h 22"/>
                  <a:gd name="T8" fmla="*/ 9 w 22"/>
                  <a:gd name="T9" fmla="*/ 0 h 22"/>
                </a:gdLst>
                <a:ahLst/>
                <a:cxnLst>
                  <a:cxn ang="0">
                    <a:pos x="T0" y="T1"/>
                  </a:cxn>
                  <a:cxn ang="0">
                    <a:pos x="T2" y="T3"/>
                  </a:cxn>
                  <a:cxn ang="0">
                    <a:pos x="T4" y="T5"/>
                  </a:cxn>
                  <a:cxn ang="0">
                    <a:pos x="T6" y="T7"/>
                  </a:cxn>
                  <a:cxn ang="0">
                    <a:pos x="T8" y="T9"/>
                  </a:cxn>
                </a:cxnLst>
                <a:rect l="0" t="0" r="r" b="b"/>
                <a:pathLst>
                  <a:path w="22" h="22">
                    <a:moveTo>
                      <a:pt x="9" y="0"/>
                    </a:moveTo>
                    <a:lnTo>
                      <a:pt x="22" y="13"/>
                    </a:lnTo>
                    <a:lnTo>
                      <a:pt x="13" y="22"/>
                    </a:lnTo>
                    <a:lnTo>
                      <a:pt x="0" y="10"/>
                    </a:lnTo>
                    <a:lnTo>
                      <a:pt x="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6" name="Freeform 52">
                <a:extLst>
                  <a:ext uri="{FF2B5EF4-FFF2-40B4-BE49-F238E27FC236}">
                    <a16:creationId xmlns:a16="http://schemas.microsoft.com/office/drawing/2014/main" id="{C36E28DA-B5AF-4438-891B-7CA437141630}"/>
                  </a:ext>
                </a:extLst>
              </p:cNvPr>
              <p:cNvSpPr>
                <a:spLocks/>
              </p:cNvSpPr>
              <p:nvPr/>
            </p:nvSpPr>
            <p:spPr bwMode="auto">
              <a:xfrm>
                <a:off x="8186738" y="3951288"/>
                <a:ext cx="38100" cy="36513"/>
              </a:xfrm>
              <a:custGeom>
                <a:avLst/>
                <a:gdLst>
                  <a:gd name="T0" fmla="*/ 0 w 24"/>
                  <a:gd name="T1" fmla="*/ 13 h 23"/>
                  <a:gd name="T2" fmla="*/ 14 w 24"/>
                  <a:gd name="T3" fmla="*/ 0 h 23"/>
                  <a:gd name="T4" fmla="*/ 24 w 24"/>
                  <a:gd name="T5" fmla="*/ 10 h 23"/>
                  <a:gd name="T6" fmla="*/ 11 w 24"/>
                  <a:gd name="T7" fmla="*/ 23 h 23"/>
                  <a:gd name="T8" fmla="*/ 0 w 24"/>
                  <a:gd name="T9" fmla="*/ 13 h 23"/>
                </a:gdLst>
                <a:ahLst/>
                <a:cxnLst>
                  <a:cxn ang="0">
                    <a:pos x="T0" y="T1"/>
                  </a:cxn>
                  <a:cxn ang="0">
                    <a:pos x="T2" y="T3"/>
                  </a:cxn>
                  <a:cxn ang="0">
                    <a:pos x="T4" y="T5"/>
                  </a:cxn>
                  <a:cxn ang="0">
                    <a:pos x="T6" y="T7"/>
                  </a:cxn>
                  <a:cxn ang="0">
                    <a:pos x="T8" y="T9"/>
                  </a:cxn>
                </a:cxnLst>
                <a:rect l="0" t="0" r="r" b="b"/>
                <a:pathLst>
                  <a:path w="24" h="23">
                    <a:moveTo>
                      <a:pt x="0" y="13"/>
                    </a:moveTo>
                    <a:lnTo>
                      <a:pt x="14" y="0"/>
                    </a:lnTo>
                    <a:lnTo>
                      <a:pt x="24" y="10"/>
                    </a:lnTo>
                    <a:lnTo>
                      <a:pt x="11" y="23"/>
                    </a:lnTo>
                    <a:lnTo>
                      <a:pt x="0" y="1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7" name="Freeform 53">
                <a:extLst>
                  <a:ext uri="{FF2B5EF4-FFF2-40B4-BE49-F238E27FC236}">
                    <a16:creationId xmlns:a16="http://schemas.microsoft.com/office/drawing/2014/main" id="{59734B7A-2950-41BF-BADE-5344D6AD6D28}"/>
                  </a:ext>
                </a:extLst>
              </p:cNvPr>
              <p:cNvSpPr>
                <a:spLocks/>
              </p:cNvSpPr>
              <p:nvPr/>
            </p:nvSpPr>
            <p:spPr bwMode="auto">
              <a:xfrm>
                <a:off x="8005763" y="3778250"/>
                <a:ext cx="39688" cy="36513"/>
              </a:xfrm>
              <a:custGeom>
                <a:avLst/>
                <a:gdLst>
                  <a:gd name="T0" fmla="*/ 0 w 25"/>
                  <a:gd name="T1" fmla="*/ 14 h 23"/>
                  <a:gd name="T2" fmla="*/ 15 w 25"/>
                  <a:gd name="T3" fmla="*/ 0 h 23"/>
                  <a:gd name="T4" fmla="*/ 25 w 25"/>
                  <a:gd name="T5" fmla="*/ 11 h 23"/>
                  <a:gd name="T6" fmla="*/ 11 w 25"/>
                  <a:gd name="T7" fmla="*/ 23 h 23"/>
                  <a:gd name="T8" fmla="*/ 0 w 25"/>
                  <a:gd name="T9" fmla="*/ 14 h 23"/>
                </a:gdLst>
                <a:ahLst/>
                <a:cxnLst>
                  <a:cxn ang="0">
                    <a:pos x="T0" y="T1"/>
                  </a:cxn>
                  <a:cxn ang="0">
                    <a:pos x="T2" y="T3"/>
                  </a:cxn>
                  <a:cxn ang="0">
                    <a:pos x="T4" y="T5"/>
                  </a:cxn>
                  <a:cxn ang="0">
                    <a:pos x="T6" y="T7"/>
                  </a:cxn>
                  <a:cxn ang="0">
                    <a:pos x="T8" y="T9"/>
                  </a:cxn>
                </a:cxnLst>
                <a:rect l="0" t="0" r="r" b="b"/>
                <a:pathLst>
                  <a:path w="25" h="23">
                    <a:moveTo>
                      <a:pt x="0" y="14"/>
                    </a:moveTo>
                    <a:lnTo>
                      <a:pt x="15" y="0"/>
                    </a:lnTo>
                    <a:lnTo>
                      <a:pt x="25" y="11"/>
                    </a:lnTo>
                    <a:lnTo>
                      <a:pt x="11" y="23"/>
                    </a:lnTo>
                    <a:lnTo>
                      <a:pt x="0" y="1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8" name="Freeform 54">
                <a:extLst>
                  <a:ext uri="{FF2B5EF4-FFF2-40B4-BE49-F238E27FC236}">
                    <a16:creationId xmlns:a16="http://schemas.microsoft.com/office/drawing/2014/main" id="{1A37B55F-1BB9-4D70-B470-21530E7FB759}"/>
                  </a:ext>
                </a:extLst>
              </p:cNvPr>
              <p:cNvSpPr>
                <a:spLocks noEditPoints="1"/>
              </p:cNvSpPr>
              <p:nvPr/>
            </p:nvSpPr>
            <p:spPr bwMode="auto">
              <a:xfrm>
                <a:off x="8318501" y="3500438"/>
                <a:ext cx="122238" cy="234950"/>
              </a:xfrm>
              <a:custGeom>
                <a:avLst/>
                <a:gdLst>
                  <a:gd name="T0" fmla="*/ 640 w 640"/>
                  <a:gd name="T1" fmla="*/ 830 h 1240"/>
                  <a:gd name="T2" fmla="*/ 571 w 640"/>
                  <a:gd name="T3" fmla="*/ 1008 h 1240"/>
                  <a:gd name="T4" fmla="*/ 371 w 640"/>
                  <a:gd name="T5" fmla="*/ 1091 h 1240"/>
                  <a:gd name="T6" fmla="*/ 371 w 640"/>
                  <a:gd name="T7" fmla="*/ 1238 h 1240"/>
                  <a:gd name="T8" fmla="*/ 270 w 640"/>
                  <a:gd name="T9" fmla="*/ 1240 h 1240"/>
                  <a:gd name="T10" fmla="*/ 270 w 640"/>
                  <a:gd name="T11" fmla="*/ 1098 h 1240"/>
                  <a:gd name="T12" fmla="*/ 17 w 640"/>
                  <a:gd name="T13" fmla="*/ 1035 h 1240"/>
                  <a:gd name="T14" fmla="*/ 17 w 640"/>
                  <a:gd name="T15" fmla="*/ 846 h 1240"/>
                  <a:gd name="T16" fmla="*/ 132 w 640"/>
                  <a:gd name="T17" fmla="*/ 904 h 1240"/>
                  <a:gd name="T18" fmla="*/ 270 w 640"/>
                  <a:gd name="T19" fmla="*/ 938 h 1240"/>
                  <a:gd name="T20" fmla="*/ 270 w 640"/>
                  <a:gd name="T21" fmla="*/ 692 h 1240"/>
                  <a:gd name="T22" fmla="*/ 60 w 640"/>
                  <a:gd name="T23" fmla="*/ 571 h 1240"/>
                  <a:gd name="T24" fmla="*/ 0 w 640"/>
                  <a:gd name="T25" fmla="*/ 397 h 1240"/>
                  <a:gd name="T26" fmla="*/ 74 w 640"/>
                  <a:gd name="T27" fmla="*/ 216 h 1240"/>
                  <a:gd name="T28" fmla="*/ 270 w 640"/>
                  <a:gd name="T29" fmla="*/ 129 h 1240"/>
                  <a:gd name="T30" fmla="*/ 270 w 640"/>
                  <a:gd name="T31" fmla="*/ 3 h 1240"/>
                  <a:gd name="T32" fmla="*/ 371 w 640"/>
                  <a:gd name="T33" fmla="*/ 0 h 1240"/>
                  <a:gd name="T34" fmla="*/ 371 w 640"/>
                  <a:gd name="T35" fmla="*/ 124 h 1240"/>
                  <a:gd name="T36" fmla="*/ 578 w 640"/>
                  <a:gd name="T37" fmla="*/ 172 h 1240"/>
                  <a:gd name="T38" fmla="*/ 578 w 640"/>
                  <a:gd name="T39" fmla="*/ 356 h 1240"/>
                  <a:gd name="T40" fmla="*/ 371 w 640"/>
                  <a:gd name="T41" fmla="*/ 283 h 1240"/>
                  <a:gd name="T42" fmla="*/ 371 w 640"/>
                  <a:gd name="T43" fmla="*/ 539 h 1240"/>
                  <a:gd name="T44" fmla="*/ 578 w 640"/>
                  <a:gd name="T45" fmla="*/ 663 h 1240"/>
                  <a:gd name="T46" fmla="*/ 640 w 640"/>
                  <a:gd name="T47" fmla="*/ 830 h 1240"/>
                  <a:gd name="T48" fmla="*/ 270 w 640"/>
                  <a:gd name="T49" fmla="*/ 501 h 1240"/>
                  <a:gd name="T50" fmla="*/ 270 w 640"/>
                  <a:gd name="T51" fmla="*/ 288 h 1240"/>
                  <a:gd name="T52" fmla="*/ 177 w 640"/>
                  <a:gd name="T53" fmla="*/ 385 h 1240"/>
                  <a:gd name="T54" fmla="*/ 270 w 640"/>
                  <a:gd name="T55" fmla="*/ 501 h 1240"/>
                  <a:gd name="T56" fmla="*/ 464 w 640"/>
                  <a:gd name="T57" fmla="*/ 837 h 1240"/>
                  <a:gd name="T58" fmla="*/ 371 w 640"/>
                  <a:gd name="T59" fmla="*/ 728 h 1240"/>
                  <a:gd name="T60" fmla="*/ 371 w 640"/>
                  <a:gd name="T61" fmla="*/ 931 h 1240"/>
                  <a:gd name="T62" fmla="*/ 464 w 640"/>
                  <a:gd name="T63" fmla="*/ 837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1240">
                    <a:moveTo>
                      <a:pt x="640" y="830"/>
                    </a:moveTo>
                    <a:cubicBezTo>
                      <a:pt x="640" y="902"/>
                      <a:pt x="617" y="962"/>
                      <a:pt x="571" y="1008"/>
                    </a:cubicBezTo>
                    <a:cubicBezTo>
                      <a:pt x="523" y="1054"/>
                      <a:pt x="459" y="1081"/>
                      <a:pt x="371" y="1091"/>
                    </a:cubicBezTo>
                    <a:cubicBezTo>
                      <a:pt x="371" y="1238"/>
                      <a:pt x="371" y="1238"/>
                      <a:pt x="371" y="1238"/>
                    </a:cubicBezTo>
                    <a:cubicBezTo>
                      <a:pt x="270" y="1240"/>
                      <a:pt x="270" y="1240"/>
                      <a:pt x="270" y="1240"/>
                    </a:cubicBezTo>
                    <a:cubicBezTo>
                      <a:pt x="270" y="1098"/>
                      <a:pt x="270" y="1098"/>
                      <a:pt x="270" y="1098"/>
                    </a:cubicBezTo>
                    <a:cubicBezTo>
                      <a:pt x="177" y="1095"/>
                      <a:pt x="94" y="1076"/>
                      <a:pt x="17" y="1035"/>
                    </a:cubicBezTo>
                    <a:cubicBezTo>
                      <a:pt x="17" y="846"/>
                      <a:pt x="17" y="846"/>
                      <a:pt x="17" y="846"/>
                    </a:cubicBezTo>
                    <a:cubicBezTo>
                      <a:pt x="41" y="868"/>
                      <a:pt x="79" y="888"/>
                      <a:pt x="132" y="904"/>
                    </a:cubicBezTo>
                    <a:cubicBezTo>
                      <a:pt x="184" y="924"/>
                      <a:pt x="232" y="933"/>
                      <a:pt x="270" y="938"/>
                    </a:cubicBezTo>
                    <a:cubicBezTo>
                      <a:pt x="270" y="692"/>
                      <a:pt x="270" y="692"/>
                      <a:pt x="270" y="692"/>
                    </a:cubicBezTo>
                    <a:cubicBezTo>
                      <a:pt x="172" y="656"/>
                      <a:pt x="101" y="614"/>
                      <a:pt x="60" y="571"/>
                    </a:cubicBezTo>
                    <a:cubicBezTo>
                      <a:pt x="20" y="525"/>
                      <a:pt x="0" y="469"/>
                      <a:pt x="0" y="397"/>
                    </a:cubicBezTo>
                    <a:cubicBezTo>
                      <a:pt x="0" y="324"/>
                      <a:pt x="24" y="264"/>
                      <a:pt x="74" y="216"/>
                    </a:cubicBezTo>
                    <a:cubicBezTo>
                      <a:pt x="125" y="165"/>
                      <a:pt x="189" y="138"/>
                      <a:pt x="270" y="129"/>
                    </a:cubicBezTo>
                    <a:cubicBezTo>
                      <a:pt x="270" y="3"/>
                      <a:pt x="270" y="3"/>
                      <a:pt x="270" y="3"/>
                    </a:cubicBezTo>
                    <a:cubicBezTo>
                      <a:pt x="371" y="0"/>
                      <a:pt x="371" y="0"/>
                      <a:pt x="371" y="0"/>
                    </a:cubicBezTo>
                    <a:cubicBezTo>
                      <a:pt x="371" y="124"/>
                      <a:pt x="371" y="124"/>
                      <a:pt x="371" y="124"/>
                    </a:cubicBezTo>
                    <a:cubicBezTo>
                      <a:pt x="466" y="129"/>
                      <a:pt x="531" y="145"/>
                      <a:pt x="578" y="172"/>
                    </a:cubicBezTo>
                    <a:cubicBezTo>
                      <a:pt x="578" y="356"/>
                      <a:pt x="578" y="356"/>
                      <a:pt x="578" y="356"/>
                    </a:cubicBezTo>
                    <a:cubicBezTo>
                      <a:pt x="516" y="317"/>
                      <a:pt x="449" y="291"/>
                      <a:pt x="371" y="283"/>
                    </a:cubicBezTo>
                    <a:cubicBezTo>
                      <a:pt x="371" y="539"/>
                      <a:pt x="371" y="539"/>
                      <a:pt x="371" y="539"/>
                    </a:cubicBezTo>
                    <a:cubicBezTo>
                      <a:pt x="469" y="573"/>
                      <a:pt x="535" y="617"/>
                      <a:pt x="578" y="663"/>
                    </a:cubicBezTo>
                    <a:cubicBezTo>
                      <a:pt x="619" y="706"/>
                      <a:pt x="640" y="762"/>
                      <a:pt x="640" y="830"/>
                    </a:cubicBezTo>
                    <a:close/>
                    <a:moveTo>
                      <a:pt x="270" y="501"/>
                    </a:moveTo>
                    <a:cubicBezTo>
                      <a:pt x="270" y="288"/>
                      <a:pt x="270" y="288"/>
                      <a:pt x="270" y="288"/>
                    </a:cubicBezTo>
                    <a:cubicBezTo>
                      <a:pt x="208" y="298"/>
                      <a:pt x="177" y="332"/>
                      <a:pt x="177" y="385"/>
                    </a:cubicBezTo>
                    <a:cubicBezTo>
                      <a:pt x="177" y="433"/>
                      <a:pt x="208" y="472"/>
                      <a:pt x="270" y="501"/>
                    </a:cubicBezTo>
                    <a:close/>
                    <a:moveTo>
                      <a:pt x="464" y="837"/>
                    </a:moveTo>
                    <a:cubicBezTo>
                      <a:pt x="464" y="793"/>
                      <a:pt x="435" y="757"/>
                      <a:pt x="371" y="728"/>
                    </a:cubicBezTo>
                    <a:cubicBezTo>
                      <a:pt x="371" y="931"/>
                      <a:pt x="371" y="931"/>
                      <a:pt x="371" y="931"/>
                    </a:cubicBezTo>
                    <a:cubicBezTo>
                      <a:pt x="435" y="921"/>
                      <a:pt x="464" y="892"/>
                      <a:pt x="464" y="837"/>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1" name="Group 10" descr="Icon">
              <a:extLst>
                <a:ext uri="{FF2B5EF4-FFF2-40B4-BE49-F238E27FC236}">
                  <a16:creationId xmlns:a16="http://schemas.microsoft.com/office/drawing/2014/main" id="{9A4104B5-250E-4126-B924-A8E3FD1C89F6}"/>
                </a:ext>
              </a:extLst>
            </p:cNvPr>
            <p:cNvGrpSpPr/>
            <p:nvPr/>
          </p:nvGrpSpPr>
          <p:grpSpPr>
            <a:xfrm>
              <a:off x="5827179" y="5473840"/>
              <a:ext cx="389780" cy="380835"/>
              <a:chOff x="5862638" y="5260975"/>
              <a:chExt cx="484188" cy="473076"/>
            </a:xfrm>
          </p:grpSpPr>
          <p:sp>
            <p:nvSpPr>
              <p:cNvPr id="79" name="Freeform 55">
                <a:extLst>
                  <a:ext uri="{FF2B5EF4-FFF2-40B4-BE49-F238E27FC236}">
                    <a16:creationId xmlns:a16="http://schemas.microsoft.com/office/drawing/2014/main" id="{052C6704-BFED-4697-AC9F-AE4FD8342F2F}"/>
                  </a:ext>
                </a:extLst>
              </p:cNvPr>
              <p:cNvSpPr>
                <a:spLocks/>
              </p:cNvSpPr>
              <p:nvPr/>
            </p:nvSpPr>
            <p:spPr bwMode="auto">
              <a:xfrm>
                <a:off x="5907088" y="5260975"/>
                <a:ext cx="204788" cy="139700"/>
              </a:xfrm>
              <a:custGeom>
                <a:avLst/>
                <a:gdLst>
                  <a:gd name="T0" fmla="*/ 1071 w 1074"/>
                  <a:gd name="T1" fmla="*/ 232 h 731"/>
                  <a:gd name="T2" fmla="*/ 1074 w 1074"/>
                  <a:gd name="T3" fmla="*/ 232 h 731"/>
                  <a:gd name="T4" fmla="*/ 1074 w 1074"/>
                  <a:gd name="T5" fmla="*/ 0 h 731"/>
                  <a:gd name="T6" fmla="*/ 0 w 1074"/>
                  <a:gd name="T7" fmla="*/ 618 h 731"/>
                  <a:gd name="T8" fmla="*/ 199 w 1074"/>
                  <a:gd name="T9" fmla="*/ 731 h 731"/>
                  <a:gd name="T10" fmla="*/ 1071 w 1074"/>
                  <a:gd name="T11" fmla="*/ 232 h 731"/>
                </a:gdLst>
                <a:ahLst/>
                <a:cxnLst>
                  <a:cxn ang="0">
                    <a:pos x="T0" y="T1"/>
                  </a:cxn>
                  <a:cxn ang="0">
                    <a:pos x="T2" y="T3"/>
                  </a:cxn>
                  <a:cxn ang="0">
                    <a:pos x="T4" y="T5"/>
                  </a:cxn>
                  <a:cxn ang="0">
                    <a:pos x="T6" y="T7"/>
                  </a:cxn>
                  <a:cxn ang="0">
                    <a:pos x="T8" y="T9"/>
                  </a:cxn>
                  <a:cxn ang="0">
                    <a:pos x="T10" y="T11"/>
                  </a:cxn>
                </a:cxnLst>
                <a:rect l="0" t="0" r="r" b="b"/>
                <a:pathLst>
                  <a:path w="1074" h="731">
                    <a:moveTo>
                      <a:pt x="1071" y="232"/>
                    </a:moveTo>
                    <a:cubicBezTo>
                      <a:pt x="1072" y="232"/>
                      <a:pt x="1073" y="232"/>
                      <a:pt x="1074" y="232"/>
                    </a:cubicBezTo>
                    <a:lnTo>
                      <a:pt x="1074" y="0"/>
                    </a:lnTo>
                    <a:cubicBezTo>
                      <a:pt x="618" y="0"/>
                      <a:pt x="228" y="224"/>
                      <a:pt x="0" y="618"/>
                    </a:cubicBezTo>
                    <a:lnTo>
                      <a:pt x="199" y="731"/>
                    </a:lnTo>
                    <a:cubicBezTo>
                      <a:pt x="373" y="433"/>
                      <a:pt x="699" y="232"/>
                      <a:pt x="1071" y="232"/>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0" name="Freeform 56">
                <a:extLst>
                  <a:ext uri="{FF2B5EF4-FFF2-40B4-BE49-F238E27FC236}">
                    <a16:creationId xmlns:a16="http://schemas.microsoft.com/office/drawing/2014/main" id="{D3B6F0BE-B1D1-41CE-96A9-264DB54AE9F5}"/>
                  </a:ext>
                </a:extLst>
              </p:cNvPr>
              <p:cNvSpPr>
                <a:spLocks/>
              </p:cNvSpPr>
              <p:nvPr/>
            </p:nvSpPr>
            <p:spPr bwMode="auto">
              <a:xfrm>
                <a:off x="5862638" y="5378450"/>
                <a:ext cx="80963" cy="236538"/>
              </a:xfrm>
              <a:custGeom>
                <a:avLst/>
                <a:gdLst>
                  <a:gd name="T0" fmla="*/ 429 w 429"/>
                  <a:gd name="T1" fmla="*/ 115 h 1243"/>
                  <a:gd name="T2" fmla="*/ 229 w 429"/>
                  <a:gd name="T3" fmla="*/ 0 h 1243"/>
                  <a:gd name="T4" fmla="*/ 229 w 429"/>
                  <a:gd name="T5" fmla="*/ 1243 h 1243"/>
                  <a:gd name="T6" fmla="*/ 428 w 429"/>
                  <a:gd name="T7" fmla="*/ 1128 h 1243"/>
                  <a:gd name="T8" fmla="*/ 292 w 429"/>
                  <a:gd name="T9" fmla="*/ 622 h 1243"/>
                  <a:gd name="T10" fmla="*/ 429 w 429"/>
                  <a:gd name="T11" fmla="*/ 115 h 1243"/>
                </a:gdLst>
                <a:ahLst/>
                <a:cxnLst>
                  <a:cxn ang="0">
                    <a:pos x="T0" y="T1"/>
                  </a:cxn>
                  <a:cxn ang="0">
                    <a:pos x="T2" y="T3"/>
                  </a:cxn>
                  <a:cxn ang="0">
                    <a:pos x="T4" y="T5"/>
                  </a:cxn>
                  <a:cxn ang="0">
                    <a:pos x="T6" y="T7"/>
                  </a:cxn>
                  <a:cxn ang="0">
                    <a:pos x="T8" y="T9"/>
                  </a:cxn>
                  <a:cxn ang="0">
                    <a:pos x="T10" y="T11"/>
                  </a:cxn>
                </a:cxnLst>
                <a:rect l="0" t="0" r="r" b="b"/>
                <a:pathLst>
                  <a:path w="429" h="1243">
                    <a:moveTo>
                      <a:pt x="429" y="115"/>
                    </a:moveTo>
                    <a:lnTo>
                      <a:pt x="229" y="0"/>
                    </a:lnTo>
                    <a:cubicBezTo>
                      <a:pt x="0" y="396"/>
                      <a:pt x="0" y="847"/>
                      <a:pt x="229" y="1243"/>
                    </a:cubicBezTo>
                    <a:lnTo>
                      <a:pt x="428" y="1128"/>
                    </a:lnTo>
                    <a:cubicBezTo>
                      <a:pt x="341" y="980"/>
                      <a:pt x="292" y="806"/>
                      <a:pt x="292" y="622"/>
                    </a:cubicBezTo>
                    <a:cubicBezTo>
                      <a:pt x="292" y="437"/>
                      <a:pt x="342" y="264"/>
                      <a:pt x="429" y="115"/>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1" name="Freeform 57">
                <a:extLst>
                  <a:ext uri="{FF2B5EF4-FFF2-40B4-BE49-F238E27FC236}">
                    <a16:creationId xmlns:a16="http://schemas.microsoft.com/office/drawing/2014/main" id="{CD2D277A-A8B6-404B-B08E-8E554D535F7C}"/>
                  </a:ext>
                </a:extLst>
              </p:cNvPr>
              <p:cNvSpPr>
                <a:spLocks/>
              </p:cNvSpPr>
              <p:nvPr/>
            </p:nvSpPr>
            <p:spPr bwMode="auto">
              <a:xfrm>
                <a:off x="5907088" y="5595938"/>
                <a:ext cx="204788" cy="138113"/>
              </a:xfrm>
              <a:custGeom>
                <a:avLst/>
                <a:gdLst>
                  <a:gd name="T0" fmla="*/ 1071 w 1074"/>
                  <a:gd name="T1" fmla="*/ 500 h 731"/>
                  <a:gd name="T2" fmla="*/ 198 w 1074"/>
                  <a:gd name="T3" fmla="*/ 0 h 731"/>
                  <a:gd name="T4" fmla="*/ 0 w 1074"/>
                  <a:gd name="T5" fmla="*/ 114 h 731"/>
                  <a:gd name="T6" fmla="*/ 1074 w 1074"/>
                  <a:gd name="T7" fmla="*/ 731 h 731"/>
                  <a:gd name="T8" fmla="*/ 1074 w 1074"/>
                  <a:gd name="T9" fmla="*/ 500 h 731"/>
                  <a:gd name="T10" fmla="*/ 1071 w 1074"/>
                  <a:gd name="T11" fmla="*/ 500 h 731"/>
                </a:gdLst>
                <a:ahLst/>
                <a:cxnLst>
                  <a:cxn ang="0">
                    <a:pos x="T0" y="T1"/>
                  </a:cxn>
                  <a:cxn ang="0">
                    <a:pos x="T2" y="T3"/>
                  </a:cxn>
                  <a:cxn ang="0">
                    <a:pos x="T4" y="T5"/>
                  </a:cxn>
                  <a:cxn ang="0">
                    <a:pos x="T6" y="T7"/>
                  </a:cxn>
                  <a:cxn ang="0">
                    <a:pos x="T8" y="T9"/>
                  </a:cxn>
                  <a:cxn ang="0">
                    <a:pos x="T10" y="T11"/>
                  </a:cxn>
                </a:cxnLst>
                <a:rect l="0" t="0" r="r" b="b"/>
                <a:pathLst>
                  <a:path w="1074" h="731">
                    <a:moveTo>
                      <a:pt x="1071" y="500"/>
                    </a:moveTo>
                    <a:cubicBezTo>
                      <a:pt x="698" y="500"/>
                      <a:pt x="373" y="299"/>
                      <a:pt x="198" y="0"/>
                    </a:cubicBezTo>
                    <a:lnTo>
                      <a:pt x="0" y="114"/>
                    </a:lnTo>
                    <a:cubicBezTo>
                      <a:pt x="228" y="507"/>
                      <a:pt x="618" y="731"/>
                      <a:pt x="1074" y="731"/>
                    </a:cubicBezTo>
                    <a:lnTo>
                      <a:pt x="1074" y="500"/>
                    </a:lnTo>
                    <a:cubicBezTo>
                      <a:pt x="1072" y="500"/>
                      <a:pt x="1071" y="500"/>
                      <a:pt x="1071" y="500"/>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2" name="Freeform 58">
                <a:extLst>
                  <a:ext uri="{FF2B5EF4-FFF2-40B4-BE49-F238E27FC236}">
                    <a16:creationId xmlns:a16="http://schemas.microsoft.com/office/drawing/2014/main" id="{B7A62C2B-B90F-465E-80E9-1E46ABD4B3C5}"/>
                  </a:ext>
                </a:extLst>
              </p:cNvPr>
              <p:cNvSpPr>
                <a:spLocks/>
              </p:cNvSpPr>
              <p:nvPr/>
            </p:nvSpPr>
            <p:spPr bwMode="auto">
              <a:xfrm>
                <a:off x="6110288" y="5260975"/>
                <a:ext cx="236538" cy="473075"/>
              </a:xfrm>
              <a:custGeom>
                <a:avLst/>
                <a:gdLst>
                  <a:gd name="T0" fmla="*/ 1241 w 1241"/>
                  <a:gd name="T1" fmla="*/ 1240 h 2480"/>
                  <a:gd name="T2" fmla="*/ 0 w 1241"/>
                  <a:gd name="T3" fmla="*/ 0 h 2480"/>
                  <a:gd name="T4" fmla="*/ 0 w 1241"/>
                  <a:gd name="T5" fmla="*/ 233 h 2480"/>
                  <a:gd name="T6" fmla="*/ 1008 w 1241"/>
                  <a:gd name="T7" fmla="*/ 1240 h 2480"/>
                  <a:gd name="T8" fmla="*/ 0 w 1241"/>
                  <a:gd name="T9" fmla="*/ 2248 h 2480"/>
                  <a:gd name="T10" fmla="*/ 0 w 1241"/>
                  <a:gd name="T11" fmla="*/ 2480 h 2480"/>
                  <a:gd name="T12" fmla="*/ 1241 w 1241"/>
                  <a:gd name="T13" fmla="*/ 1240 h 2480"/>
                </a:gdLst>
                <a:ahLst/>
                <a:cxnLst>
                  <a:cxn ang="0">
                    <a:pos x="T0" y="T1"/>
                  </a:cxn>
                  <a:cxn ang="0">
                    <a:pos x="T2" y="T3"/>
                  </a:cxn>
                  <a:cxn ang="0">
                    <a:pos x="T4" y="T5"/>
                  </a:cxn>
                  <a:cxn ang="0">
                    <a:pos x="T6" y="T7"/>
                  </a:cxn>
                  <a:cxn ang="0">
                    <a:pos x="T8" y="T9"/>
                  </a:cxn>
                  <a:cxn ang="0">
                    <a:pos x="T10" y="T11"/>
                  </a:cxn>
                  <a:cxn ang="0">
                    <a:pos x="T12" y="T13"/>
                  </a:cxn>
                </a:cxnLst>
                <a:rect l="0" t="0" r="r" b="b"/>
                <a:pathLst>
                  <a:path w="1241" h="2480">
                    <a:moveTo>
                      <a:pt x="1241" y="1240"/>
                    </a:moveTo>
                    <a:cubicBezTo>
                      <a:pt x="1241" y="555"/>
                      <a:pt x="685" y="0"/>
                      <a:pt x="0" y="0"/>
                    </a:cubicBezTo>
                    <a:lnTo>
                      <a:pt x="0" y="233"/>
                    </a:lnTo>
                    <a:cubicBezTo>
                      <a:pt x="557" y="234"/>
                      <a:pt x="1008" y="685"/>
                      <a:pt x="1008" y="1240"/>
                    </a:cubicBezTo>
                    <a:cubicBezTo>
                      <a:pt x="1008" y="1796"/>
                      <a:pt x="557" y="2247"/>
                      <a:pt x="0" y="2248"/>
                    </a:cubicBezTo>
                    <a:lnTo>
                      <a:pt x="0" y="2480"/>
                    </a:lnTo>
                    <a:cubicBezTo>
                      <a:pt x="685" y="2480"/>
                      <a:pt x="1241" y="1925"/>
                      <a:pt x="1241" y="1240"/>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3" name="Freeform 59">
                <a:extLst>
                  <a:ext uri="{FF2B5EF4-FFF2-40B4-BE49-F238E27FC236}">
                    <a16:creationId xmlns:a16="http://schemas.microsoft.com/office/drawing/2014/main" id="{63FF327F-2976-458D-B6AF-9DB1D3C1C8A1}"/>
                  </a:ext>
                </a:extLst>
              </p:cNvPr>
              <p:cNvSpPr>
                <a:spLocks noEditPoints="1"/>
              </p:cNvSpPr>
              <p:nvPr/>
            </p:nvSpPr>
            <p:spPr bwMode="auto">
              <a:xfrm>
                <a:off x="6051551" y="5384800"/>
                <a:ext cx="117475" cy="225425"/>
              </a:xfrm>
              <a:custGeom>
                <a:avLst/>
                <a:gdLst>
                  <a:gd name="T0" fmla="*/ 447 w 618"/>
                  <a:gd name="T1" fmla="*/ 798 h 1182"/>
                  <a:gd name="T2" fmla="*/ 355 w 618"/>
                  <a:gd name="T3" fmla="*/ 695 h 1182"/>
                  <a:gd name="T4" fmla="*/ 355 w 618"/>
                  <a:gd name="T5" fmla="*/ 891 h 1182"/>
                  <a:gd name="T6" fmla="*/ 447 w 618"/>
                  <a:gd name="T7" fmla="*/ 798 h 1182"/>
                  <a:gd name="T8" fmla="*/ 261 w 618"/>
                  <a:gd name="T9" fmla="*/ 477 h 1182"/>
                  <a:gd name="T10" fmla="*/ 261 w 618"/>
                  <a:gd name="T11" fmla="*/ 271 h 1182"/>
                  <a:gd name="T12" fmla="*/ 171 w 618"/>
                  <a:gd name="T13" fmla="*/ 365 h 1182"/>
                  <a:gd name="T14" fmla="*/ 261 w 618"/>
                  <a:gd name="T15" fmla="*/ 477 h 1182"/>
                  <a:gd name="T16" fmla="*/ 618 w 618"/>
                  <a:gd name="T17" fmla="*/ 789 h 1182"/>
                  <a:gd name="T18" fmla="*/ 551 w 618"/>
                  <a:gd name="T19" fmla="*/ 962 h 1182"/>
                  <a:gd name="T20" fmla="*/ 355 w 618"/>
                  <a:gd name="T21" fmla="*/ 1042 h 1182"/>
                  <a:gd name="T22" fmla="*/ 355 w 618"/>
                  <a:gd name="T23" fmla="*/ 1182 h 1182"/>
                  <a:gd name="T24" fmla="*/ 261 w 618"/>
                  <a:gd name="T25" fmla="*/ 1182 h 1182"/>
                  <a:gd name="T26" fmla="*/ 261 w 618"/>
                  <a:gd name="T27" fmla="*/ 1046 h 1182"/>
                  <a:gd name="T28" fmla="*/ 17 w 618"/>
                  <a:gd name="T29" fmla="*/ 987 h 1182"/>
                  <a:gd name="T30" fmla="*/ 17 w 618"/>
                  <a:gd name="T31" fmla="*/ 808 h 1182"/>
                  <a:gd name="T32" fmla="*/ 128 w 618"/>
                  <a:gd name="T33" fmla="*/ 863 h 1182"/>
                  <a:gd name="T34" fmla="*/ 260 w 618"/>
                  <a:gd name="T35" fmla="*/ 894 h 1182"/>
                  <a:gd name="T36" fmla="*/ 260 w 618"/>
                  <a:gd name="T37" fmla="*/ 658 h 1182"/>
                  <a:gd name="T38" fmla="*/ 59 w 618"/>
                  <a:gd name="T39" fmla="*/ 542 h 1182"/>
                  <a:gd name="T40" fmla="*/ 0 w 618"/>
                  <a:gd name="T41" fmla="*/ 376 h 1182"/>
                  <a:gd name="T42" fmla="*/ 73 w 618"/>
                  <a:gd name="T43" fmla="*/ 203 h 1182"/>
                  <a:gd name="T44" fmla="*/ 260 w 618"/>
                  <a:gd name="T45" fmla="*/ 120 h 1182"/>
                  <a:gd name="T46" fmla="*/ 260 w 618"/>
                  <a:gd name="T47" fmla="*/ 0 h 1182"/>
                  <a:gd name="T48" fmla="*/ 354 w 618"/>
                  <a:gd name="T49" fmla="*/ 0 h 1182"/>
                  <a:gd name="T50" fmla="*/ 354 w 618"/>
                  <a:gd name="T51" fmla="*/ 118 h 1182"/>
                  <a:gd name="T52" fmla="*/ 557 w 618"/>
                  <a:gd name="T53" fmla="*/ 162 h 1182"/>
                  <a:gd name="T54" fmla="*/ 557 w 618"/>
                  <a:gd name="T55" fmla="*/ 336 h 1182"/>
                  <a:gd name="T56" fmla="*/ 354 w 618"/>
                  <a:gd name="T57" fmla="*/ 269 h 1182"/>
                  <a:gd name="T58" fmla="*/ 354 w 618"/>
                  <a:gd name="T59" fmla="*/ 514 h 1182"/>
                  <a:gd name="T60" fmla="*/ 557 w 618"/>
                  <a:gd name="T61" fmla="*/ 630 h 1182"/>
                  <a:gd name="T62" fmla="*/ 618 w 618"/>
                  <a:gd name="T63" fmla="*/ 789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8" h="1182">
                    <a:moveTo>
                      <a:pt x="447" y="798"/>
                    </a:moveTo>
                    <a:cubicBezTo>
                      <a:pt x="447" y="757"/>
                      <a:pt x="416" y="722"/>
                      <a:pt x="355" y="695"/>
                    </a:cubicBezTo>
                    <a:lnTo>
                      <a:pt x="355" y="891"/>
                    </a:lnTo>
                    <a:cubicBezTo>
                      <a:pt x="416" y="881"/>
                      <a:pt x="447" y="850"/>
                      <a:pt x="447" y="798"/>
                    </a:cubicBezTo>
                    <a:close/>
                    <a:moveTo>
                      <a:pt x="261" y="477"/>
                    </a:moveTo>
                    <a:lnTo>
                      <a:pt x="261" y="271"/>
                    </a:lnTo>
                    <a:cubicBezTo>
                      <a:pt x="201" y="282"/>
                      <a:pt x="171" y="313"/>
                      <a:pt x="171" y="365"/>
                    </a:cubicBezTo>
                    <a:cubicBezTo>
                      <a:pt x="172" y="411"/>
                      <a:pt x="201" y="448"/>
                      <a:pt x="261" y="477"/>
                    </a:cubicBezTo>
                    <a:close/>
                    <a:moveTo>
                      <a:pt x="618" y="789"/>
                    </a:moveTo>
                    <a:cubicBezTo>
                      <a:pt x="618" y="861"/>
                      <a:pt x="595" y="919"/>
                      <a:pt x="551" y="962"/>
                    </a:cubicBezTo>
                    <a:cubicBezTo>
                      <a:pt x="506" y="1005"/>
                      <a:pt x="441" y="1032"/>
                      <a:pt x="355" y="1042"/>
                    </a:cubicBezTo>
                    <a:lnTo>
                      <a:pt x="355" y="1182"/>
                    </a:lnTo>
                    <a:lnTo>
                      <a:pt x="261" y="1182"/>
                    </a:lnTo>
                    <a:lnTo>
                      <a:pt x="261" y="1046"/>
                    </a:lnTo>
                    <a:cubicBezTo>
                      <a:pt x="173" y="1045"/>
                      <a:pt x="91" y="1026"/>
                      <a:pt x="17" y="987"/>
                    </a:cubicBezTo>
                    <a:lnTo>
                      <a:pt x="17" y="808"/>
                    </a:lnTo>
                    <a:cubicBezTo>
                      <a:pt x="41" y="826"/>
                      <a:pt x="77" y="845"/>
                      <a:pt x="128" y="863"/>
                    </a:cubicBezTo>
                    <a:cubicBezTo>
                      <a:pt x="179" y="881"/>
                      <a:pt x="223" y="891"/>
                      <a:pt x="260" y="894"/>
                    </a:cubicBezTo>
                    <a:lnTo>
                      <a:pt x="260" y="658"/>
                    </a:lnTo>
                    <a:cubicBezTo>
                      <a:pt x="166" y="623"/>
                      <a:pt x="98" y="584"/>
                      <a:pt x="59" y="542"/>
                    </a:cubicBezTo>
                    <a:cubicBezTo>
                      <a:pt x="20" y="500"/>
                      <a:pt x="0" y="445"/>
                      <a:pt x="0" y="376"/>
                    </a:cubicBezTo>
                    <a:cubicBezTo>
                      <a:pt x="0" y="308"/>
                      <a:pt x="24" y="250"/>
                      <a:pt x="73" y="203"/>
                    </a:cubicBezTo>
                    <a:cubicBezTo>
                      <a:pt x="121" y="156"/>
                      <a:pt x="184" y="128"/>
                      <a:pt x="260" y="120"/>
                    </a:cubicBezTo>
                    <a:lnTo>
                      <a:pt x="260" y="0"/>
                    </a:lnTo>
                    <a:lnTo>
                      <a:pt x="354" y="0"/>
                    </a:lnTo>
                    <a:lnTo>
                      <a:pt x="354" y="118"/>
                    </a:lnTo>
                    <a:cubicBezTo>
                      <a:pt x="445" y="122"/>
                      <a:pt x="512" y="136"/>
                      <a:pt x="557" y="162"/>
                    </a:cubicBezTo>
                    <a:lnTo>
                      <a:pt x="557" y="336"/>
                    </a:lnTo>
                    <a:cubicBezTo>
                      <a:pt x="497" y="300"/>
                      <a:pt x="429" y="278"/>
                      <a:pt x="354" y="269"/>
                    </a:cubicBezTo>
                    <a:lnTo>
                      <a:pt x="354" y="514"/>
                    </a:lnTo>
                    <a:cubicBezTo>
                      <a:pt x="449" y="549"/>
                      <a:pt x="517" y="588"/>
                      <a:pt x="557" y="630"/>
                    </a:cubicBezTo>
                    <a:cubicBezTo>
                      <a:pt x="598" y="674"/>
                      <a:pt x="618" y="726"/>
                      <a:pt x="618" y="789"/>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3" name="Group 12">
              <a:extLst>
                <a:ext uri="{FF2B5EF4-FFF2-40B4-BE49-F238E27FC236}">
                  <a16:creationId xmlns:a16="http://schemas.microsoft.com/office/drawing/2014/main" id="{07351A81-0CBA-4069-A7C0-978BBDC41B58}"/>
                </a:ext>
                <a:ext uri="{C183D7F6-B498-43B3-948B-1728B52AA6E4}">
                  <adec:decorative xmlns:adec="http://schemas.microsoft.com/office/drawing/2017/decorative" val="1"/>
                </a:ext>
              </a:extLst>
            </p:cNvPr>
            <p:cNvGrpSpPr/>
            <p:nvPr/>
          </p:nvGrpSpPr>
          <p:grpSpPr>
            <a:xfrm>
              <a:off x="4721739" y="5025274"/>
              <a:ext cx="350163" cy="348885"/>
              <a:chOff x="4489451" y="4703763"/>
              <a:chExt cx="434975" cy="433388"/>
            </a:xfrm>
          </p:grpSpPr>
          <p:sp>
            <p:nvSpPr>
              <p:cNvPr id="84" name="Freeform 60">
                <a:extLst>
                  <a:ext uri="{FF2B5EF4-FFF2-40B4-BE49-F238E27FC236}">
                    <a16:creationId xmlns:a16="http://schemas.microsoft.com/office/drawing/2014/main" id="{D2462463-1E55-4DBF-B2A9-96A85ADD828D}"/>
                  </a:ext>
                </a:extLst>
              </p:cNvPr>
              <p:cNvSpPr>
                <a:spLocks noEditPoints="1"/>
              </p:cNvSpPr>
              <p:nvPr/>
            </p:nvSpPr>
            <p:spPr bwMode="auto">
              <a:xfrm>
                <a:off x="4489451" y="4703763"/>
                <a:ext cx="434975" cy="433388"/>
              </a:xfrm>
              <a:custGeom>
                <a:avLst/>
                <a:gdLst>
                  <a:gd name="T0" fmla="*/ 2282 w 2282"/>
                  <a:gd name="T1" fmla="*/ 1257 h 2274"/>
                  <a:gd name="T2" fmla="*/ 2282 w 2282"/>
                  <a:gd name="T3" fmla="*/ 1017 h 2274"/>
                  <a:gd name="T4" fmla="*/ 2034 w 2282"/>
                  <a:gd name="T5" fmla="*/ 1017 h 2274"/>
                  <a:gd name="T6" fmla="*/ 1858 w 2282"/>
                  <a:gd name="T7" fmla="*/ 592 h 2274"/>
                  <a:gd name="T8" fmla="*/ 2033 w 2282"/>
                  <a:gd name="T9" fmla="*/ 417 h 2274"/>
                  <a:gd name="T10" fmla="*/ 1863 w 2282"/>
                  <a:gd name="T11" fmla="*/ 248 h 2274"/>
                  <a:gd name="T12" fmla="*/ 1688 w 2282"/>
                  <a:gd name="T13" fmla="*/ 423 h 2274"/>
                  <a:gd name="T14" fmla="*/ 1261 w 2282"/>
                  <a:gd name="T15" fmla="*/ 247 h 2274"/>
                  <a:gd name="T16" fmla="*/ 1261 w 2282"/>
                  <a:gd name="T17" fmla="*/ 0 h 2274"/>
                  <a:gd name="T18" fmla="*/ 1021 w 2282"/>
                  <a:gd name="T19" fmla="*/ 0 h 2274"/>
                  <a:gd name="T20" fmla="*/ 1021 w 2282"/>
                  <a:gd name="T21" fmla="*/ 247 h 2274"/>
                  <a:gd name="T22" fmla="*/ 595 w 2282"/>
                  <a:gd name="T23" fmla="*/ 423 h 2274"/>
                  <a:gd name="T24" fmla="*/ 419 w 2282"/>
                  <a:gd name="T25" fmla="*/ 248 h 2274"/>
                  <a:gd name="T26" fmla="*/ 250 w 2282"/>
                  <a:gd name="T27" fmla="*/ 417 h 2274"/>
                  <a:gd name="T28" fmla="*/ 425 w 2282"/>
                  <a:gd name="T29" fmla="*/ 592 h 2274"/>
                  <a:gd name="T30" fmla="*/ 248 w 2282"/>
                  <a:gd name="T31" fmla="*/ 1017 h 2274"/>
                  <a:gd name="T32" fmla="*/ 0 w 2282"/>
                  <a:gd name="T33" fmla="*/ 1017 h 2274"/>
                  <a:gd name="T34" fmla="*/ 0 w 2282"/>
                  <a:gd name="T35" fmla="*/ 1257 h 2274"/>
                  <a:gd name="T36" fmla="*/ 248 w 2282"/>
                  <a:gd name="T37" fmla="*/ 1257 h 2274"/>
                  <a:gd name="T38" fmla="*/ 504 w 2282"/>
                  <a:gd name="T39" fmla="*/ 1772 h 2274"/>
                  <a:gd name="T40" fmla="*/ 1021 w 2282"/>
                  <a:gd name="T41" fmla="*/ 2027 h 2274"/>
                  <a:gd name="T42" fmla="*/ 1021 w 2282"/>
                  <a:gd name="T43" fmla="*/ 2274 h 2274"/>
                  <a:gd name="T44" fmla="*/ 1261 w 2282"/>
                  <a:gd name="T45" fmla="*/ 2274 h 2274"/>
                  <a:gd name="T46" fmla="*/ 1261 w 2282"/>
                  <a:gd name="T47" fmla="*/ 2027 h 2274"/>
                  <a:gd name="T48" fmla="*/ 1688 w 2282"/>
                  <a:gd name="T49" fmla="*/ 1851 h 2274"/>
                  <a:gd name="T50" fmla="*/ 1863 w 2282"/>
                  <a:gd name="T51" fmla="*/ 2026 h 2274"/>
                  <a:gd name="T52" fmla="*/ 2033 w 2282"/>
                  <a:gd name="T53" fmla="*/ 1857 h 2274"/>
                  <a:gd name="T54" fmla="*/ 1858 w 2282"/>
                  <a:gd name="T55" fmla="*/ 1682 h 2274"/>
                  <a:gd name="T56" fmla="*/ 2034 w 2282"/>
                  <a:gd name="T57" fmla="*/ 1257 h 2274"/>
                  <a:gd name="T58" fmla="*/ 2282 w 2282"/>
                  <a:gd name="T59" fmla="*/ 1257 h 2274"/>
                  <a:gd name="T60" fmla="*/ 2282 w 2282"/>
                  <a:gd name="T61" fmla="*/ 1257 h 2274"/>
                  <a:gd name="T62" fmla="*/ 480 w 2282"/>
                  <a:gd name="T63" fmla="*/ 1137 h 2274"/>
                  <a:gd name="T64" fmla="*/ 630 w 2282"/>
                  <a:gd name="T65" fmla="*/ 719 h 2274"/>
                  <a:gd name="T66" fmla="*/ 1012 w 2282"/>
                  <a:gd name="T67" fmla="*/ 491 h 2274"/>
                  <a:gd name="T68" fmla="*/ 1453 w 2282"/>
                  <a:gd name="T69" fmla="*/ 557 h 2274"/>
                  <a:gd name="T70" fmla="*/ 1752 w 2282"/>
                  <a:gd name="T71" fmla="*/ 885 h 2274"/>
                  <a:gd name="T72" fmla="*/ 1773 w 2282"/>
                  <a:gd name="T73" fmla="*/ 1329 h 2274"/>
                  <a:gd name="T74" fmla="*/ 1508 w 2282"/>
                  <a:gd name="T75" fmla="*/ 1685 h 2274"/>
                  <a:gd name="T76" fmla="*/ 1076 w 2282"/>
                  <a:gd name="T77" fmla="*/ 1793 h 2274"/>
                  <a:gd name="T78" fmla="*/ 673 w 2282"/>
                  <a:gd name="T79" fmla="*/ 1603 h 2274"/>
                  <a:gd name="T80" fmla="*/ 530 w 2282"/>
                  <a:gd name="T81" fmla="*/ 1389 h 2274"/>
                  <a:gd name="T82" fmla="*/ 480 w 2282"/>
                  <a:gd name="T83" fmla="*/ 1137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2" h="2274">
                    <a:moveTo>
                      <a:pt x="2282" y="1257"/>
                    </a:moveTo>
                    <a:lnTo>
                      <a:pt x="2282" y="1017"/>
                    </a:lnTo>
                    <a:lnTo>
                      <a:pt x="2034" y="1017"/>
                    </a:lnTo>
                    <a:cubicBezTo>
                      <a:pt x="2014" y="863"/>
                      <a:pt x="1953" y="716"/>
                      <a:pt x="1858" y="592"/>
                    </a:cubicBezTo>
                    <a:lnTo>
                      <a:pt x="2033" y="417"/>
                    </a:lnTo>
                    <a:lnTo>
                      <a:pt x="1863" y="248"/>
                    </a:lnTo>
                    <a:lnTo>
                      <a:pt x="1688" y="423"/>
                    </a:lnTo>
                    <a:cubicBezTo>
                      <a:pt x="1563" y="328"/>
                      <a:pt x="1416" y="267"/>
                      <a:pt x="1261" y="247"/>
                    </a:cubicBezTo>
                    <a:lnTo>
                      <a:pt x="1261" y="0"/>
                    </a:lnTo>
                    <a:lnTo>
                      <a:pt x="1021" y="0"/>
                    </a:lnTo>
                    <a:lnTo>
                      <a:pt x="1021" y="247"/>
                    </a:lnTo>
                    <a:cubicBezTo>
                      <a:pt x="866" y="267"/>
                      <a:pt x="719" y="328"/>
                      <a:pt x="595" y="423"/>
                    </a:cubicBezTo>
                    <a:lnTo>
                      <a:pt x="419" y="248"/>
                    </a:lnTo>
                    <a:lnTo>
                      <a:pt x="250" y="417"/>
                    </a:lnTo>
                    <a:lnTo>
                      <a:pt x="425" y="592"/>
                    </a:lnTo>
                    <a:cubicBezTo>
                      <a:pt x="330" y="716"/>
                      <a:pt x="269" y="863"/>
                      <a:pt x="248" y="1017"/>
                    </a:cubicBezTo>
                    <a:lnTo>
                      <a:pt x="0" y="1017"/>
                    </a:lnTo>
                    <a:lnTo>
                      <a:pt x="0" y="1257"/>
                    </a:lnTo>
                    <a:lnTo>
                      <a:pt x="248" y="1257"/>
                    </a:lnTo>
                    <a:cubicBezTo>
                      <a:pt x="274" y="1451"/>
                      <a:pt x="364" y="1633"/>
                      <a:pt x="504" y="1772"/>
                    </a:cubicBezTo>
                    <a:cubicBezTo>
                      <a:pt x="644" y="1911"/>
                      <a:pt x="825" y="2001"/>
                      <a:pt x="1021" y="2027"/>
                    </a:cubicBezTo>
                    <a:lnTo>
                      <a:pt x="1021" y="2274"/>
                    </a:lnTo>
                    <a:lnTo>
                      <a:pt x="1261" y="2274"/>
                    </a:lnTo>
                    <a:lnTo>
                      <a:pt x="1261" y="2027"/>
                    </a:lnTo>
                    <a:cubicBezTo>
                      <a:pt x="1416" y="2007"/>
                      <a:pt x="1563" y="1946"/>
                      <a:pt x="1688" y="1851"/>
                    </a:cubicBezTo>
                    <a:lnTo>
                      <a:pt x="1863" y="2026"/>
                    </a:lnTo>
                    <a:lnTo>
                      <a:pt x="2033" y="1857"/>
                    </a:lnTo>
                    <a:lnTo>
                      <a:pt x="1858" y="1682"/>
                    </a:lnTo>
                    <a:cubicBezTo>
                      <a:pt x="1953" y="1558"/>
                      <a:pt x="2014" y="1411"/>
                      <a:pt x="2034" y="1257"/>
                    </a:cubicBezTo>
                    <a:lnTo>
                      <a:pt x="2282" y="1257"/>
                    </a:lnTo>
                    <a:lnTo>
                      <a:pt x="2282" y="1257"/>
                    </a:lnTo>
                    <a:close/>
                    <a:moveTo>
                      <a:pt x="480" y="1137"/>
                    </a:moveTo>
                    <a:cubicBezTo>
                      <a:pt x="480" y="985"/>
                      <a:pt x="533" y="837"/>
                      <a:pt x="630" y="719"/>
                    </a:cubicBezTo>
                    <a:cubicBezTo>
                      <a:pt x="728" y="602"/>
                      <a:pt x="862" y="521"/>
                      <a:pt x="1012" y="491"/>
                    </a:cubicBezTo>
                    <a:cubicBezTo>
                      <a:pt x="1162" y="462"/>
                      <a:pt x="1318" y="485"/>
                      <a:pt x="1453" y="557"/>
                    </a:cubicBezTo>
                    <a:cubicBezTo>
                      <a:pt x="1587" y="628"/>
                      <a:pt x="1693" y="745"/>
                      <a:pt x="1752" y="885"/>
                    </a:cubicBezTo>
                    <a:cubicBezTo>
                      <a:pt x="1810" y="1026"/>
                      <a:pt x="1818" y="1183"/>
                      <a:pt x="1773" y="1329"/>
                    </a:cubicBezTo>
                    <a:cubicBezTo>
                      <a:pt x="1729" y="1474"/>
                      <a:pt x="1635" y="1600"/>
                      <a:pt x="1508" y="1685"/>
                    </a:cubicBezTo>
                    <a:cubicBezTo>
                      <a:pt x="1381" y="1770"/>
                      <a:pt x="1228" y="1808"/>
                      <a:pt x="1076" y="1793"/>
                    </a:cubicBezTo>
                    <a:cubicBezTo>
                      <a:pt x="924" y="1778"/>
                      <a:pt x="782" y="1711"/>
                      <a:pt x="673" y="1603"/>
                    </a:cubicBezTo>
                    <a:cubicBezTo>
                      <a:pt x="612" y="1542"/>
                      <a:pt x="563" y="1469"/>
                      <a:pt x="530" y="1389"/>
                    </a:cubicBezTo>
                    <a:cubicBezTo>
                      <a:pt x="497" y="1309"/>
                      <a:pt x="480" y="1223"/>
                      <a:pt x="480" y="1137"/>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5" name="Freeform 61">
                <a:extLst>
                  <a:ext uri="{FF2B5EF4-FFF2-40B4-BE49-F238E27FC236}">
                    <a16:creationId xmlns:a16="http://schemas.microsoft.com/office/drawing/2014/main" id="{87F3356E-BAF9-4AD4-82D7-C8E5B72F006D}"/>
                  </a:ext>
                </a:extLst>
              </p:cNvPr>
              <p:cNvSpPr>
                <a:spLocks noEditPoints="1"/>
              </p:cNvSpPr>
              <p:nvPr/>
            </p:nvSpPr>
            <p:spPr bwMode="auto">
              <a:xfrm>
                <a:off x="4502151" y="4819650"/>
                <a:ext cx="304800" cy="303213"/>
              </a:xfrm>
              <a:custGeom>
                <a:avLst/>
                <a:gdLst>
                  <a:gd name="T0" fmla="*/ 1307 w 1603"/>
                  <a:gd name="T1" fmla="*/ 569 h 1595"/>
                  <a:gd name="T2" fmla="*/ 1032 w 1603"/>
                  <a:gd name="T3" fmla="*/ 295 h 1595"/>
                  <a:gd name="T4" fmla="*/ 1279 w 1603"/>
                  <a:gd name="T5" fmla="*/ 49 h 1595"/>
                  <a:gd name="T6" fmla="*/ 987 w 1603"/>
                  <a:gd name="T7" fmla="*/ 19 h 1595"/>
                  <a:gd name="T8" fmla="*/ 727 w 1603"/>
                  <a:gd name="T9" fmla="*/ 154 h 1595"/>
                  <a:gd name="T10" fmla="*/ 585 w 1603"/>
                  <a:gd name="T11" fmla="*/ 410 h 1595"/>
                  <a:gd name="T12" fmla="*/ 607 w 1603"/>
                  <a:gd name="T13" fmla="*/ 700 h 1595"/>
                  <a:gd name="T14" fmla="*/ 60 w 1603"/>
                  <a:gd name="T15" fmla="*/ 1245 h 1595"/>
                  <a:gd name="T16" fmla="*/ 0 w 1603"/>
                  <a:gd name="T17" fmla="*/ 1390 h 1595"/>
                  <a:gd name="T18" fmla="*/ 60 w 1603"/>
                  <a:gd name="T19" fmla="*/ 1535 h 1595"/>
                  <a:gd name="T20" fmla="*/ 206 w 1603"/>
                  <a:gd name="T21" fmla="*/ 1595 h 1595"/>
                  <a:gd name="T22" fmla="*/ 352 w 1603"/>
                  <a:gd name="T23" fmla="*/ 1535 h 1595"/>
                  <a:gd name="T24" fmla="*/ 899 w 1603"/>
                  <a:gd name="T25" fmla="*/ 991 h 1595"/>
                  <a:gd name="T26" fmla="*/ 1192 w 1603"/>
                  <a:gd name="T27" fmla="*/ 1013 h 1595"/>
                  <a:gd name="T28" fmla="*/ 1448 w 1603"/>
                  <a:gd name="T29" fmla="*/ 872 h 1595"/>
                  <a:gd name="T30" fmla="*/ 1584 w 1603"/>
                  <a:gd name="T31" fmla="*/ 613 h 1595"/>
                  <a:gd name="T32" fmla="*/ 1554 w 1603"/>
                  <a:gd name="T33" fmla="*/ 323 h 1595"/>
                  <a:gd name="T34" fmla="*/ 1307 w 1603"/>
                  <a:gd name="T35" fmla="*/ 569 h 1595"/>
                  <a:gd name="T36" fmla="*/ 280 w 1603"/>
                  <a:gd name="T37" fmla="*/ 1462 h 1595"/>
                  <a:gd name="T38" fmla="*/ 227 w 1603"/>
                  <a:gd name="T39" fmla="*/ 1490 h 1595"/>
                  <a:gd name="T40" fmla="*/ 168 w 1603"/>
                  <a:gd name="T41" fmla="*/ 1484 h 1595"/>
                  <a:gd name="T42" fmla="*/ 121 w 1603"/>
                  <a:gd name="T43" fmla="*/ 1446 h 1595"/>
                  <a:gd name="T44" fmla="*/ 104 w 1603"/>
                  <a:gd name="T45" fmla="*/ 1390 h 1595"/>
                  <a:gd name="T46" fmla="*/ 121 w 1603"/>
                  <a:gd name="T47" fmla="*/ 1333 h 1595"/>
                  <a:gd name="T48" fmla="*/ 168 w 1603"/>
                  <a:gd name="T49" fmla="*/ 1295 h 1595"/>
                  <a:gd name="T50" fmla="*/ 227 w 1603"/>
                  <a:gd name="T51" fmla="*/ 1289 h 1595"/>
                  <a:gd name="T52" fmla="*/ 280 w 1603"/>
                  <a:gd name="T53" fmla="*/ 1317 h 1595"/>
                  <a:gd name="T54" fmla="*/ 310 w 1603"/>
                  <a:gd name="T55" fmla="*/ 1390 h 1595"/>
                  <a:gd name="T56" fmla="*/ 280 w 1603"/>
                  <a:gd name="T57" fmla="*/ 1462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03" h="1595">
                    <a:moveTo>
                      <a:pt x="1307" y="569"/>
                    </a:moveTo>
                    <a:lnTo>
                      <a:pt x="1032" y="295"/>
                    </a:lnTo>
                    <a:lnTo>
                      <a:pt x="1279" y="49"/>
                    </a:lnTo>
                    <a:cubicBezTo>
                      <a:pt x="1187" y="11"/>
                      <a:pt x="1085" y="0"/>
                      <a:pt x="987" y="19"/>
                    </a:cubicBezTo>
                    <a:cubicBezTo>
                      <a:pt x="889" y="38"/>
                      <a:pt x="799" y="85"/>
                      <a:pt x="727" y="154"/>
                    </a:cubicBezTo>
                    <a:cubicBezTo>
                      <a:pt x="655" y="223"/>
                      <a:pt x="606" y="312"/>
                      <a:pt x="585" y="410"/>
                    </a:cubicBezTo>
                    <a:cubicBezTo>
                      <a:pt x="563" y="507"/>
                      <a:pt x="571" y="608"/>
                      <a:pt x="607" y="700"/>
                    </a:cubicBezTo>
                    <a:lnTo>
                      <a:pt x="60" y="1245"/>
                    </a:lnTo>
                    <a:cubicBezTo>
                      <a:pt x="22" y="1283"/>
                      <a:pt x="0" y="1336"/>
                      <a:pt x="0" y="1390"/>
                    </a:cubicBezTo>
                    <a:cubicBezTo>
                      <a:pt x="0" y="1444"/>
                      <a:pt x="22" y="1496"/>
                      <a:pt x="60" y="1535"/>
                    </a:cubicBezTo>
                    <a:cubicBezTo>
                      <a:pt x="99" y="1574"/>
                      <a:pt x="151" y="1595"/>
                      <a:pt x="206" y="1595"/>
                    </a:cubicBezTo>
                    <a:cubicBezTo>
                      <a:pt x="261" y="1595"/>
                      <a:pt x="313" y="1574"/>
                      <a:pt x="352" y="1535"/>
                    </a:cubicBezTo>
                    <a:lnTo>
                      <a:pt x="899" y="991"/>
                    </a:lnTo>
                    <a:cubicBezTo>
                      <a:pt x="992" y="1027"/>
                      <a:pt x="1094" y="1035"/>
                      <a:pt x="1192" y="1013"/>
                    </a:cubicBezTo>
                    <a:cubicBezTo>
                      <a:pt x="1289" y="992"/>
                      <a:pt x="1378" y="943"/>
                      <a:pt x="1448" y="872"/>
                    </a:cubicBezTo>
                    <a:cubicBezTo>
                      <a:pt x="1518" y="801"/>
                      <a:pt x="1565" y="710"/>
                      <a:pt x="1584" y="613"/>
                    </a:cubicBezTo>
                    <a:cubicBezTo>
                      <a:pt x="1603" y="516"/>
                      <a:pt x="1593" y="415"/>
                      <a:pt x="1554" y="323"/>
                    </a:cubicBezTo>
                    <a:lnTo>
                      <a:pt x="1307" y="569"/>
                    </a:lnTo>
                    <a:close/>
                    <a:moveTo>
                      <a:pt x="280" y="1462"/>
                    </a:moveTo>
                    <a:cubicBezTo>
                      <a:pt x="265" y="1476"/>
                      <a:pt x="247" y="1486"/>
                      <a:pt x="227" y="1490"/>
                    </a:cubicBezTo>
                    <a:cubicBezTo>
                      <a:pt x="207" y="1494"/>
                      <a:pt x="186" y="1492"/>
                      <a:pt x="168" y="1484"/>
                    </a:cubicBezTo>
                    <a:cubicBezTo>
                      <a:pt x="149" y="1476"/>
                      <a:pt x="133" y="1463"/>
                      <a:pt x="121" y="1446"/>
                    </a:cubicBezTo>
                    <a:cubicBezTo>
                      <a:pt x="110" y="1430"/>
                      <a:pt x="104" y="1410"/>
                      <a:pt x="104" y="1390"/>
                    </a:cubicBezTo>
                    <a:cubicBezTo>
                      <a:pt x="104" y="1369"/>
                      <a:pt x="110" y="1350"/>
                      <a:pt x="121" y="1333"/>
                    </a:cubicBezTo>
                    <a:cubicBezTo>
                      <a:pt x="133" y="1316"/>
                      <a:pt x="149" y="1303"/>
                      <a:pt x="168" y="1295"/>
                    </a:cubicBezTo>
                    <a:cubicBezTo>
                      <a:pt x="186" y="1288"/>
                      <a:pt x="207" y="1286"/>
                      <a:pt x="227" y="1289"/>
                    </a:cubicBezTo>
                    <a:cubicBezTo>
                      <a:pt x="247" y="1293"/>
                      <a:pt x="265" y="1303"/>
                      <a:pt x="280" y="1317"/>
                    </a:cubicBezTo>
                    <a:cubicBezTo>
                      <a:pt x="299" y="1336"/>
                      <a:pt x="310" y="1362"/>
                      <a:pt x="310" y="1390"/>
                    </a:cubicBezTo>
                    <a:cubicBezTo>
                      <a:pt x="310" y="1417"/>
                      <a:pt x="299" y="1443"/>
                      <a:pt x="280" y="1462"/>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sp>
          <p:nvSpPr>
            <p:cNvPr id="92" name="Freeform 68">
              <a:extLst>
                <a:ext uri="{FF2B5EF4-FFF2-40B4-BE49-F238E27FC236}">
                  <a16:creationId xmlns:a16="http://schemas.microsoft.com/office/drawing/2014/main" id="{2FB12777-5D19-4DCF-B827-AD1796487D49}"/>
                </a:ext>
                <a:ext uri="{C183D7F6-B498-43B3-948B-1728B52AA6E4}">
                  <adec:decorative xmlns:adec="http://schemas.microsoft.com/office/drawing/2017/decorative" val="1"/>
                </a:ext>
              </a:extLst>
            </p:cNvPr>
            <p:cNvSpPr>
              <a:spLocks/>
            </p:cNvSpPr>
            <p:nvPr/>
          </p:nvSpPr>
          <p:spPr bwMode="auto">
            <a:xfrm>
              <a:off x="4835624" y="3776021"/>
              <a:ext cx="2358834" cy="1182120"/>
            </a:xfrm>
            <a:custGeom>
              <a:avLst/>
              <a:gdLst>
                <a:gd name="T0" fmla="*/ 0 w 14552"/>
                <a:gd name="T1" fmla="*/ 0 h 7288"/>
                <a:gd name="T2" fmla="*/ 14552 w 14552"/>
                <a:gd name="T3" fmla="*/ 0 h 7288"/>
                <a:gd name="T4" fmla="*/ 14515 w 14552"/>
                <a:gd name="T5" fmla="*/ 746 h 7288"/>
                <a:gd name="T6" fmla="*/ 7276 w 14552"/>
                <a:gd name="T7" fmla="*/ 7288 h 7288"/>
                <a:gd name="T8" fmla="*/ 38 w 14552"/>
                <a:gd name="T9" fmla="*/ 746 h 7288"/>
                <a:gd name="T10" fmla="*/ 0 w 14552"/>
                <a:gd name="T11" fmla="*/ 0 h 7288"/>
              </a:gdLst>
              <a:ahLst/>
              <a:cxnLst>
                <a:cxn ang="0">
                  <a:pos x="T0" y="T1"/>
                </a:cxn>
                <a:cxn ang="0">
                  <a:pos x="T2" y="T3"/>
                </a:cxn>
                <a:cxn ang="0">
                  <a:pos x="T4" y="T5"/>
                </a:cxn>
                <a:cxn ang="0">
                  <a:pos x="T6" y="T7"/>
                </a:cxn>
                <a:cxn ang="0">
                  <a:pos x="T8" y="T9"/>
                </a:cxn>
                <a:cxn ang="0">
                  <a:pos x="T10" y="T11"/>
                </a:cxn>
              </a:cxnLst>
              <a:rect l="0" t="0" r="r" b="b"/>
              <a:pathLst>
                <a:path w="14552" h="7288">
                  <a:moveTo>
                    <a:pt x="0" y="0"/>
                  </a:moveTo>
                  <a:lnTo>
                    <a:pt x="14552" y="0"/>
                  </a:lnTo>
                  <a:lnTo>
                    <a:pt x="14515" y="746"/>
                  </a:lnTo>
                  <a:cubicBezTo>
                    <a:pt x="14142" y="4421"/>
                    <a:pt x="11044" y="7288"/>
                    <a:pt x="7276" y="7288"/>
                  </a:cubicBezTo>
                  <a:cubicBezTo>
                    <a:pt x="3509" y="7288"/>
                    <a:pt x="411" y="4421"/>
                    <a:pt x="38" y="746"/>
                  </a:cubicBezTo>
                  <a:lnTo>
                    <a:pt x="0" y="0"/>
                  </a:lnTo>
                  <a:close/>
                </a:path>
              </a:pathLst>
            </a:custGeom>
            <a:solidFill>
              <a:schemeClr val="accent5"/>
            </a:solidFill>
            <a:ln w="762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4" name="Freeform 70">
              <a:extLst>
                <a:ext uri="{FF2B5EF4-FFF2-40B4-BE49-F238E27FC236}">
                  <a16:creationId xmlns:a16="http://schemas.microsoft.com/office/drawing/2014/main" id="{B1B945E0-965E-476E-9A2C-8F7AB45CDE3C}"/>
                </a:ext>
                <a:ext uri="{C183D7F6-B498-43B3-948B-1728B52AA6E4}">
                  <adec:decorative xmlns:adec="http://schemas.microsoft.com/office/drawing/2017/decorative" val="1"/>
                </a:ext>
              </a:extLst>
            </p:cNvPr>
            <p:cNvSpPr>
              <a:spLocks/>
            </p:cNvSpPr>
            <p:nvPr/>
          </p:nvSpPr>
          <p:spPr bwMode="auto">
            <a:xfrm>
              <a:off x="4838218" y="2611976"/>
              <a:ext cx="2349812" cy="1172892"/>
            </a:xfrm>
            <a:custGeom>
              <a:avLst/>
              <a:gdLst>
                <a:gd name="T0" fmla="*/ 14576 w 14576"/>
                <a:gd name="T1" fmla="*/ 7280 h 7280"/>
                <a:gd name="T2" fmla="*/ 0 w 14576"/>
                <a:gd name="T3" fmla="*/ 7280 h 7280"/>
                <a:gd name="T4" fmla="*/ 38 w 14576"/>
                <a:gd name="T5" fmla="*/ 6536 h 7280"/>
                <a:gd name="T6" fmla="*/ 7288 w 14576"/>
                <a:gd name="T7" fmla="*/ 0 h 7280"/>
                <a:gd name="T8" fmla="*/ 14539 w 14576"/>
                <a:gd name="T9" fmla="*/ 6536 h 7280"/>
                <a:gd name="T10" fmla="*/ 14576 w 14576"/>
                <a:gd name="T11" fmla="*/ 7280 h 7280"/>
              </a:gdLst>
              <a:ahLst/>
              <a:cxnLst>
                <a:cxn ang="0">
                  <a:pos x="T0" y="T1"/>
                </a:cxn>
                <a:cxn ang="0">
                  <a:pos x="T2" y="T3"/>
                </a:cxn>
                <a:cxn ang="0">
                  <a:pos x="T4" y="T5"/>
                </a:cxn>
                <a:cxn ang="0">
                  <a:pos x="T6" y="T7"/>
                </a:cxn>
                <a:cxn ang="0">
                  <a:pos x="T8" y="T9"/>
                </a:cxn>
                <a:cxn ang="0">
                  <a:pos x="T10" y="T11"/>
                </a:cxn>
              </a:cxnLst>
              <a:rect l="0" t="0" r="r" b="b"/>
              <a:pathLst>
                <a:path w="14576" h="7280">
                  <a:moveTo>
                    <a:pt x="14576" y="7280"/>
                  </a:moveTo>
                  <a:lnTo>
                    <a:pt x="0" y="7280"/>
                  </a:lnTo>
                  <a:lnTo>
                    <a:pt x="38" y="6536"/>
                  </a:lnTo>
                  <a:cubicBezTo>
                    <a:pt x="411" y="2865"/>
                    <a:pt x="3515" y="0"/>
                    <a:pt x="7288" y="0"/>
                  </a:cubicBezTo>
                  <a:cubicBezTo>
                    <a:pt x="11062" y="0"/>
                    <a:pt x="14166" y="2865"/>
                    <a:pt x="14539" y="6536"/>
                  </a:cubicBezTo>
                  <a:lnTo>
                    <a:pt x="14576" y="7280"/>
                  </a:lnTo>
                  <a:close/>
                </a:path>
              </a:pathLst>
            </a:custGeom>
            <a:solidFill>
              <a:schemeClr val="tx2"/>
            </a:solidFill>
            <a:ln w="762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1" name="Freeform 20">
              <a:extLst>
                <a:ext uri="{FF2B5EF4-FFF2-40B4-BE49-F238E27FC236}">
                  <a16:creationId xmlns:a16="http://schemas.microsoft.com/office/drawing/2014/main" id="{256F25C6-B1AB-BC4A-A81B-7F94F0495CF1}"/>
                </a:ext>
                <a:ext uri="{C183D7F6-B498-43B3-948B-1728B52AA6E4}">
                  <adec:decorative xmlns:adec="http://schemas.microsoft.com/office/drawing/2017/decorative" val="1"/>
                </a:ext>
              </a:extLst>
            </p:cNvPr>
            <p:cNvSpPr/>
            <p:nvPr/>
          </p:nvSpPr>
          <p:spPr>
            <a:xfrm>
              <a:off x="4287113" y="2925903"/>
              <a:ext cx="328248" cy="239437"/>
            </a:xfrm>
            <a:custGeom>
              <a:avLst/>
              <a:gdLst>
                <a:gd name="connsiteX0" fmla="*/ 76514 w 328248"/>
                <a:gd name="connsiteY0" fmla="*/ 116624 h 239437"/>
                <a:gd name="connsiteX1" fmla="*/ 0 w 328248"/>
                <a:gd name="connsiteY1" fmla="*/ 91610 h 239437"/>
                <a:gd name="connsiteX2" fmla="*/ 0 w 328248"/>
                <a:gd name="connsiteY2" fmla="*/ 239438 h 239437"/>
                <a:gd name="connsiteX3" fmla="*/ 328249 w 328248"/>
                <a:gd name="connsiteY3" fmla="*/ 239438 h 239437"/>
                <a:gd name="connsiteX4" fmla="*/ 328249 w 328248"/>
                <a:gd name="connsiteY4" fmla="*/ 0 h 239437"/>
                <a:gd name="connsiteX5" fmla="*/ 211607 w 328248"/>
                <a:gd name="connsiteY5" fmla="*/ 515 h 239437"/>
                <a:gd name="connsiteX6" fmla="*/ 204511 w 328248"/>
                <a:gd name="connsiteY6" fmla="*/ 7543 h 239437"/>
                <a:gd name="connsiteX7" fmla="*/ 76514 w 328248"/>
                <a:gd name="connsiteY7" fmla="*/ 116624 h 23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248" h="239437">
                  <a:moveTo>
                    <a:pt x="76514" y="116624"/>
                  </a:moveTo>
                  <a:cubicBezTo>
                    <a:pt x="47870" y="116624"/>
                    <a:pt x="21419" y="107341"/>
                    <a:pt x="0" y="91610"/>
                  </a:cubicBezTo>
                  <a:lnTo>
                    <a:pt x="0" y="239438"/>
                  </a:lnTo>
                  <a:lnTo>
                    <a:pt x="328249" y="239438"/>
                  </a:lnTo>
                  <a:lnTo>
                    <a:pt x="328249" y="0"/>
                  </a:lnTo>
                  <a:lnTo>
                    <a:pt x="211607" y="515"/>
                  </a:lnTo>
                  <a:lnTo>
                    <a:pt x="204511" y="7543"/>
                  </a:lnTo>
                  <a:cubicBezTo>
                    <a:pt x="194704" y="69368"/>
                    <a:pt x="141157" y="116624"/>
                    <a:pt x="76514" y="116624"/>
                  </a:cubicBezTo>
                  <a:close/>
                </a:path>
              </a:pathLst>
            </a:custGeom>
            <a:solidFill>
              <a:srgbClr val="0078D4"/>
            </a:solidFill>
            <a:ln w="75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3" name="Freeform 22">
              <a:extLst>
                <a:ext uri="{FF2B5EF4-FFF2-40B4-BE49-F238E27FC236}">
                  <a16:creationId xmlns:a16="http://schemas.microsoft.com/office/drawing/2014/main" id="{323B2855-6FD9-2D4E-8AC8-C0268BC974AE}"/>
                </a:ext>
                <a:ext uri="{C183D7F6-B498-43B3-948B-1728B52AA6E4}">
                  <adec:decorative xmlns:adec="http://schemas.microsoft.com/office/drawing/2017/decorative" val="1"/>
                </a:ext>
              </a:extLst>
            </p:cNvPr>
            <p:cNvSpPr/>
            <p:nvPr/>
          </p:nvSpPr>
          <p:spPr>
            <a:xfrm>
              <a:off x="4487303" y="2874385"/>
              <a:ext cx="127996" cy="59053"/>
            </a:xfrm>
            <a:custGeom>
              <a:avLst/>
              <a:gdLst>
                <a:gd name="connsiteX0" fmla="*/ 0 w 127996"/>
                <a:gd name="connsiteY0" fmla="*/ 0 h 59053"/>
                <a:gd name="connsiteX1" fmla="*/ 4388 w 127996"/>
                <a:gd name="connsiteY1" fmla="*/ 18954 h 59053"/>
                <a:gd name="connsiteX2" fmla="*/ 5871 w 127996"/>
                <a:gd name="connsiteY2" fmla="*/ 38682 h 59053"/>
                <a:gd name="connsiteX3" fmla="*/ 4258 w 127996"/>
                <a:gd name="connsiteY3" fmla="*/ 59054 h 59053"/>
                <a:gd name="connsiteX4" fmla="*/ 127997 w 127996"/>
                <a:gd name="connsiteY4" fmla="*/ 59054 h 59053"/>
                <a:gd name="connsiteX5" fmla="*/ 127997 w 127996"/>
                <a:gd name="connsiteY5" fmla="*/ 193 h 59053"/>
                <a:gd name="connsiteX6" fmla="*/ 0 w 127996"/>
                <a:gd name="connsiteY6" fmla="*/ 0 h 5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996" h="59053">
                  <a:moveTo>
                    <a:pt x="0" y="0"/>
                  </a:moveTo>
                  <a:cubicBezTo>
                    <a:pt x="1936" y="6124"/>
                    <a:pt x="3420" y="12443"/>
                    <a:pt x="4388" y="18954"/>
                  </a:cubicBezTo>
                  <a:cubicBezTo>
                    <a:pt x="5355" y="25401"/>
                    <a:pt x="5871" y="31977"/>
                    <a:pt x="5871" y="38682"/>
                  </a:cubicBezTo>
                  <a:cubicBezTo>
                    <a:pt x="5871" y="45580"/>
                    <a:pt x="5291" y="52413"/>
                    <a:pt x="4258" y="59054"/>
                  </a:cubicBezTo>
                  <a:lnTo>
                    <a:pt x="127997" y="59054"/>
                  </a:lnTo>
                  <a:lnTo>
                    <a:pt x="127997" y="193"/>
                  </a:lnTo>
                  <a:lnTo>
                    <a:pt x="0" y="0"/>
                  </a:lnTo>
                  <a:close/>
                </a:path>
              </a:pathLst>
            </a:custGeom>
            <a:solidFill>
              <a:schemeClr val="tx1"/>
            </a:solidFill>
            <a:ln w="75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5" name="Freeform 24">
              <a:extLst>
                <a:ext uri="{FF2B5EF4-FFF2-40B4-BE49-F238E27FC236}">
                  <a16:creationId xmlns:a16="http://schemas.microsoft.com/office/drawing/2014/main" id="{F84F4099-697C-2847-A23B-D786854142DB}"/>
                </a:ext>
                <a:ext uri="{C183D7F6-B498-43B3-948B-1728B52AA6E4}">
                  <adec:decorative xmlns:adec="http://schemas.microsoft.com/office/drawing/2017/decorative" val="1"/>
                </a:ext>
              </a:extLst>
            </p:cNvPr>
            <p:cNvSpPr/>
            <p:nvPr/>
          </p:nvSpPr>
          <p:spPr>
            <a:xfrm>
              <a:off x="4247760" y="2797288"/>
              <a:ext cx="231735" cy="231573"/>
            </a:xfrm>
            <a:custGeom>
              <a:avLst/>
              <a:gdLst>
                <a:gd name="connsiteX0" fmla="*/ 115868 w 231735"/>
                <a:gd name="connsiteY0" fmla="*/ 231573 h 231573"/>
                <a:gd name="connsiteX1" fmla="*/ 231735 w 231735"/>
                <a:gd name="connsiteY1" fmla="*/ 115787 h 231573"/>
                <a:gd name="connsiteX2" fmla="*/ 115868 w 231735"/>
                <a:gd name="connsiteY2" fmla="*/ 0 h 231573"/>
                <a:gd name="connsiteX3" fmla="*/ 0 w 231735"/>
                <a:gd name="connsiteY3" fmla="*/ 115787 h 231573"/>
                <a:gd name="connsiteX4" fmla="*/ 115868 w 231735"/>
                <a:gd name="connsiteY4" fmla="*/ 231573 h 231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735" h="231573">
                  <a:moveTo>
                    <a:pt x="115868" y="231573"/>
                  </a:moveTo>
                  <a:cubicBezTo>
                    <a:pt x="179860" y="231573"/>
                    <a:pt x="231735" y="179734"/>
                    <a:pt x="231735" y="115787"/>
                  </a:cubicBezTo>
                  <a:cubicBezTo>
                    <a:pt x="231735" y="51839"/>
                    <a:pt x="179860" y="0"/>
                    <a:pt x="115868" y="0"/>
                  </a:cubicBezTo>
                  <a:cubicBezTo>
                    <a:pt x="51876" y="0"/>
                    <a:pt x="0" y="51839"/>
                    <a:pt x="0" y="115787"/>
                  </a:cubicBezTo>
                  <a:cubicBezTo>
                    <a:pt x="0" y="179734"/>
                    <a:pt x="51876" y="231573"/>
                    <a:pt x="115868" y="231573"/>
                  </a:cubicBezTo>
                  <a:close/>
                </a:path>
              </a:pathLst>
            </a:custGeom>
            <a:solidFill>
              <a:schemeClr val="tx1"/>
            </a:solidFill>
            <a:ln w="75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7" name="Freeform 26">
              <a:extLst>
                <a:ext uri="{FF2B5EF4-FFF2-40B4-BE49-F238E27FC236}">
                  <a16:creationId xmlns:a16="http://schemas.microsoft.com/office/drawing/2014/main" id="{162CBB35-B89D-D146-B44E-EEB5F3C62B70}"/>
                </a:ext>
                <a:ext uri="{C183D7F6-B498-43B3-948B-1728B52AA6E4}">
                  <adec:decorative xmlns:adec="http://schemas.microsoft.com/office/drawing/2017/decorative" val="1"/>
                </a:ext>
              </a:extLst>
            </p:cNvPr>
            <p:cNvSpPr/>
            <p:nvPr/>
          </p:nvSpPr>
          <p:spPr>
            <a:xfrm>
              <a:off x="4363817" y="2825922"/>
              <a:ext cx="19612" cy="106116"/>
            </a:xfrm>
            <a:custGeom>
              <a:avLst/>
              <a:gdLst>
                <a:gd name="connsiteX0" fmla="*/ 19613 w 19612"/>
                <a:gd name="connsiteY0" fmla="*/ 0 h 106116"/>
                <a:gd name="connsiteX1" fmla="*/ 0 w 19612"/>
                <a:gd name="connsiteY1" fmla="*/ 0 h 106116"/>
                <a:gd name="connsiteX2" fmla="*/ 0 w 19612"/>
                <a:gd name="connsiteY2" fmla="*/ 106116 h 106116"/>
                <a:gd name="connsiteX3" fmla="*/ 19613 w 19612"/>
                <a:gd name="connsiteY3" fmla="*/ 106116 h 106116"/>
                <a:gd name="connsiteX4" fmla="*/ 19613 w 19612"/>
                <a:gd name="connsiteY4" fmla="*/ 0 h 106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12" h="106116">
                  <a:moveTo>
                    <a:pt x="19613" y="0"/>
                  </a:moveTo>
                  <a:lnTo>
                    <a:pt x="0" y="0"/>
                  </a:lnTo>
                  <a:lnTo>
                    <a:pt x="0" y="106116"/>
                  </a:lnTo>
                  <a:lnTo>
                    <a:pt x="19613" y="106116"/>
                  </a:lnTo>
                  <a:lnTo>
                    <a:pt x="19613" y="0"/>
                  </a:lnTo>
                  <a:close/>
                </a:path>
              </a:pathLst>
            </a:custGeom>
            <a:solidFill>
              <a:schemeClr val="bg1">
                <a:lumMod val="95000"/>
              </a:schemeClr>
            </a:solidFill>
            <a:ln w="75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8" name="Freeform 27">
              <a:extLst>
                <a:ext uri="{FF2B5EF4-FFF2-40B4-BE49-F238E27FC236}">
                  <a16:creationId xmlns:a16="http://schemas.microsoft.com/office/drawing/2014/main" id="{E8A2FE74-160F-184A-8C03-870349439C02}"/>
                </a:ext>
                <a:ext uri="{C183D7F6-B498-43B3-948B-1728B52AA6E4}">
                  <adec:decorative xmlns:adec="http://schemas.microsoft.com/office/drawing/2017/decorative" val="1"/>
                </a:ext>
              </a:extLst>
            </p:cNvPr>
            <p:cNvSpPr/>
            <p:nvPr/>
          </p:nvSpPr>
          <p:spPr>
            <a:xfrm>
              <a:off x="4276424" y="2912415"/>
              <a:ext cx="106965" cy="19598"/>
            </a:xfrm>
            <a:custGeom>
              <a:avLst/>
              <a:gdLst>
                <a:gd name="connsiteX0" fmla="*/ 0 w 106965"/>
                <a:gd name="connsiteY0" fmla="*/ 0 h 19598"/>
                <a:gd name="connsiteX1" fmla="*/ 0 w 106965"/>
                <a:gd name="connsiteY1" fmla="*/ 19598 h 19598"/>
                <a:gd name="connsiteX2" fmla="*/ 106965 w 106965"/>
                <a:gd name="connsiteY2" fmla="*/ 19598 h 19598"/>
                <a:gd name="connsiteX3" fmla="*/ 106965 w 106965"/>
                <a:gd name="connsiteY3" fmla="*/ 0 h 19598"/>
                <a:gd name="connsiteX4" fmla="*/ 0 w 106965"/>
                <a:gd name="connsiteY4" fmla="*/ 0 h 19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65" h="19598">
                  <a:moveTo>
                    <a:pt x="0" y="0"/>
                  </a:moveTo>
                  <a:lnTo>
                    <a:pt x="0" y="19598"/>
                  </a:lnTo>
                  <a:lnTo>
                    <a:pt x="106965" y="19598"/>
                  </a:lnTo>
                  <a:lnTo>
                    <a:pt x="106965" y="0"/>
                  </a:lnTo>
                  <a:lnTo>
                    <a:pt x="0" y="0"/>
                  </a:lnTo>
                  <a:close/>
                </a:path>
              </a:pathLst>
            </a:custGeom>
            <a:solidFill>
              <a:schemeClr val="bg1">
                <a:lumMod val="95000"/>
              </a:schemeClr>
            </a:solidFill>
            <a:ln w="75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2" name="Rectangle 11" descr="Upper part of the infographic">
              <a:extLst>
                <a:ext uri="{FF2B5EF4-FFF2-40B4-BE49-F238E27FC236}">
                  <a16:creationId xmlns:a16="http://schemas.microsoft.com/office/drawing/2014/main" id="{FEF8FBB2-3E1B-4DB7-8370-D8ABD15FFB12}"/>
                </a:ext>
                <a:ext uri="{C183D7F6-B498-43B3-948B-1728B52AA6E4}">
                  <adec:decorative xmlns:adec="http://schemas.microsoft.com/office/drawing/2017/decorative" val="0"/>
                </a:ext>
              </a:extLst>
            </p:cNvPr>
            <p:cNvSpPr/>
            <p:nvPr/>
          </p:nvSpPr>
          <p:spPr>
            <a:xfrm>
              <a:off x="5193072" y="3091515"/>
              <a:ext cx="1657149" cy="400110"/>
            </a:xfrm>
            <a:prstGeom prst="rect">
              <a:avLst/>
            </a:prstGeom>
          </p:spPr>
          <p:txBody>
            <a:bodyPr wrap="square" lIns="182802" anchor="ctr">
              <a:spAutoFit/>
            </a:bodyPr>
            <a:lstStyle/>
            <a:p>
              <a:pPr marL="0" marR="0" lvl="0" indent="0" algn="ctr" defTabSz="913841" rtl="0" eaLnBrk="1" fontAlgn="auto" latinLnBrk="0" hangingPunct="1">
                <a:lnSpc>
                  <a:spcPct val="100000"/>
                </a:lnSpc>
                <a:spcBef>
                  <a:spcPts val="0"/>
                </a:spcBef>
                <a:spcAft>
                  <a:spcPts val="800"/>
                </a:spcAft>
                <a:buClrTx/>
                <a:buSzTx/>
                <a:buFontTx/>
                <a:buNone/>
                <a:tabLst/>
                <a:defRPr/>
              </a:pPr>
              <a:r>
                <a:rPr kumimoji="0" lang="en-US" sz="2000" b="0" i="0" u="none" strike="noStrike" kern="0" cap="none" spc="0" normalizeH="0" baseline="0" noProof="0">
                  <a:ln>
                    <a:noFill/>
                  </a:ln>
                  <a:solidFill>
                    <a:prstClr val="white"/>
                  </a:solidFill>
                  <a:effectLst/>
                  <a:uLnTx/>
                  <a:uFillTx/>
                  <a:latin typeface="Segoe UI Semibold"/>
                  <a:ea typeface="Calibri" panose="020F0502020204030204" pitchFamily="34" charset="0"/>
                  <a:cs typeface="+mn-cs"/>
                </a:rPr>
                <a:t>Migration</a:t>
              </a:r>
              <a:endParaRPr kumimoji="0" lang="en-US" sz="2400" b="0" i="0" u="none" strike="noStrike" kern="0" cap="none" spc="0" normalizeH="0" baseline="0" noProof="0">
                <a:ln>
                  <a:noFill/>
                </a:ln>
                <a:solidFill>
                  <a:prstClr val="white"/>
                </a:solidFill>
                <a:effectLst/>
                <a:uLnTx/>
                <a:uFillTx/>
                <a:latin typeface="Segoe UI Semibold"/>
                <a:ea typeface="Calibri" panose="020F0502020204030204" pitchFamily="34" charset="0"/>
                <a:cs typeface="+mn-cs"/>
              </a:endParaRPr>
            </a:p>
          </p:txBody>
        </p:sp>
        <p:sp>
          <p:nvSpPr>
            <p:cNvPr id="18" name="Rectangle 17" descr="Lower part of the infographic">
              <a:extLst>
                <a:ext uri="{FF2B5EF4-FFF2-40B4-BE49-F238E27FC236}">
                  <a16:creationId xmlns:a16="http://schemas.microsoft.com/office/drawing/2014/main" id="{8E51729F-FB4F-4AB4-9DF6-76DB7ABC32F4}"/>
                </a:ext>
                <a:ext uri="{C183D7F6-B498-43B3-948B-1728B52AA6E4}">
                  <adec:decorative xmlns:adec="http://schemas.microsoft.com/office/drawing/2017/decorative" val="0"/>
                </a:ext>
              </a:extLst>
            </p:cNvPr>
            <p:cNvSpPr/>
            <p:nvPr/>
          </p:nvSpPr>
          <p:spPr>
            <a:xfrm>
              <a:off x="4999058" y="4024480"/>
              <a:ext cx="1978790" cy="400110"/>
            </a:xfrm>
            <a:prstGeom prst="rect">
              <a:avLst/>
            </a:prstGeom>
          </p:spPr>
          <p:txBody>
            <a:bodyPr wrap="square" lIns="182802" anchor="ctr">
              <a:spAutoFit/>
            </a:bodyPr>
            <a:lstStyle/>
            <a:p>
              <a:pPr marL="0" marR="0" lvl="0" indent="0" algn="ctr" defTabSz="913841" rtl="0" eaLnBrk="1" fontAlgn="auto" latinLnBrk="0" hangingPunct="1">
                <a:lnSpc>
                  <a:spcPct val="100000"/>
                </a:lnSpc>
                <a:spcBef>
                  <a:spcPts val="0"/>
                </a:spcBef>
                <a:spcAft>
                  <a:spcPts val="800"/>
                </a:spcAft>
                <a:buClrTx/>
                <a:buSzTx/>
                <a:buFontTx/>
                <a:buNone/>
                <a:tabLst/>
                <a:defRPr/>
              </a:pPr>
              <a:r>
                <a:rPr kumimoji="0" lang="en-US" sz="2000" b="0" i="0" u="none" strike="noStrike" kern="0" cap="none" spc="0" normalizeH="0" baseline="0" noProof="0" dirty="0">
                  <a:ln>
                    <a:noFill/>
                  </a:ln>
                  <a:solidFill>
                    <a:schemeClr val="bg1"/>
                  </a:solidFill>
                  <a:effectLst/>
                  <a:uLnTx/>
                  <a:uFillTx/>
                  <a:latin typeface="Segoe UI Semibold"/>
                  <a:ea typeface="Calibri" panose="020F0502020204030204" pitchFamily="34" charset="0"/>
                  <a:cs typeface="+mn-cs"/>
                </a:rPr>
                <a:t>Modernization</a:t>
              </a:r>
            </a:p>
          </p:txBody>
        </p:sp>
        <p:grpSp>
          <p:nvGrpSpPr>
            <p:cNvPr id="38" name="Group 37">
              <a:extLst>
                <a:ext uri="{FF2B5EF4-FFF2-40B4-BE49-F238E27FC236}">
                  <a16:creationId xmlns:a16="http://schemas.microsoft.com/office/drawing/2014/main" id="{16A204F4-8BF9-F44A-9A15-08447C5FBA10}"/>
                </a:ext>
                <a:ext uri="{C183D7F6-B498-43B3-948B-1728B52AA6E4}">
                  <adec:decorative xmlns:adec="http://schemas.microsoft.com/office/drawing/2017/decorative" val="1"/>
                </a:ext>
              </a:extLst>
            </p:cNvPr>
            <p:cNvGrpSpPr/>
            <p:nvPr/>
          </p:nvGrpSpPr>
          <p:grpSpPr>
            <a:xfrm>
              <a:off x="7043803" y="5025274"/>
              <a:ext cx="343773" cy="341217"/>
              <a:chOff x="7043803" y="5025274"/>
              <a:chExt cx="343773" cy="341217"/>
            </a:xfrm>
          </p:grpSpPr>
          <p:sp>
            <p:nvSpPr>
              <p:cNvPr id="97" name="Freeform 96">
                <a:extLst>
                  <a:ext uri="{FF2B5EF4-FFF2-40B4-BE49-F238E27FC236}">
                    <a16:creationId xmlns:a16="http://schemas.microsoft.com/office/drawing/2014/main" id="{9A52E8A0-DBAD-BC4A-AC87-597BEA635F84}"/>
                  </a:ext>
                </a:extLst>
              </p:cNvPr>
              <p:cNvSpPr>
                <a:spLocks noChangeArrowheads="1"/>
              </p:cNvSpPr>
              <p:nvPr/>
            </p:nvSpPr>
            <p:spPr bwMode="auto">
              <a:xfrm>
                <a:off x="7043803" y="5025274"/>
                <a:ext cx="343773" cy="341217"/>
              </a:xfrm>
              <a:custGeom>
                <a:avLst/>
                <a:gdLst>
                  <a:gd name="connsiteX0" fmla="*/ 34041 w 343773"/>
                  <a:gd name="connsiteY0" fmla="*/ 33788 h 341217"/>
                  <a:gd name="connsiteX1" fmla="*/ 34041 w 343773"/>
                  <a:gd name="connsiteY1" fmla="*/ 307429 h 341217"/>
                  <a:gd name="connsiteX2" fmla="*/ 309731 w 343773"/>
                  <a:gd name="connsiteY2" fmla="*/ 307429 h 341217"/>
                  <a:gd name="connsiteX3" fmla="*/ 309731 w 343773"/>
                  <a:gd name="connsiteY3" fmla="*/ 33788 h 341217"/>
                  <a:gd name="connsiteX4" fmla="*/ 0 w 343773"/>
                  <a:gd name="connsiteY4" fmla="*/ 0 h 341217"/>
                  <a:gd name="connsiteX5" fmla="*/ 343773 w 343773"/>
                  <a:gd name="connsiteY5" fmla="*/ 0 h 341217"/>
                  <a:gd name="connsiteX6" fmla="*/ 343773 w 343773"/>
                  <a:gd name="connsiteY6" fmla="*/ 341217 h 341217"/>
                  <a:gd name="connsiteX7" fmla="*/ 0 w 343773"/>
                  <a:gd name="connsiteY7" fmla="*/ 341217 h 34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773" h="341217">
                    <a:moveTo>
                      <a:pt x="34041" y="33788"/>
                    </a:moveTo>
                    <a:lnTo>
                      <a:pt x="34041" y="307429"/>
                    </a:lnTo>
                    <a:lnTo>
                      <a:pt x="309731" y="307429"/>
                    </a:lnTo>
                    <a:lnTo>
                      <a:pt x="309731" y="33788"/>
                    </a:lnTo>
                    <a:close/>
                    <a:moveTo>
                      <a:pt x="0" y="0"/>
                    </a:moveTo>
                    <a:lnTo>
                      <a:pt x="343773" y="0"/>
                    </a:lnTo>
                    <a:lnTo>
                      <a:pt x="343773" y="341217"/>
                    </a:lnTo>
                    <a:lnTo>
                      <a:pt x="0" y="34121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9" name="Freeform 65">
                <a:extLst>
                  <a:ext uri="{FF2B5EF4-FFF2-40B4-BE49-F238E27FC236}">
                    <a16:creationId xmlns:a16="http://schemas.microsoft.com/office/drawing/2014/main" id="{427A0927-ECCF-43D8-943A-FD8E4D8268E7}"/>
                  </a:ext>
                </a:extLst>
              </p:cNvPr>
              <p:cNvSpPr>
                <a:spLocks/>
              </p:cNvSpPr>
              <p:nvPr/>
            </p:nvSpPr>
            <p:spPr bwMode="auto">
              <a:xfrm>
                <a:off x="7261057" y="5025274"/>
                <a:ext cx="126519" cy="125241"/>
              </a:xfrm>
              <a:custGeom>
                <a:avLst/>
                <a:gdLst>
                  <a:gd name="T0" fmla="*/ 0 w 99"/>
                  <a:gd name="T1" fmla="*/ 0 h 98"/>
                  <a:gd name="T2" fmla="*/ 0 w 99"/>
                  <a:gd name="T3" fmla="*/ 27 h 98"/>
                  <a:gd name="T4" fmla="*/ 71 w 99"/>
                  <a:gd name="T5" fmla="*/ 27 h 98"/>
                  <a:gd name="T6" fmla="*/ 71 w 99"/>
                  <a:gd name="T7" fmla="*/ 98 h 98"/>
                  <a:gd name="T8" fmla="*/ 99 w 99"/>
                  <a:gd name="T9" fmla="*/ 98 h 98"/>
                  <a:gd name="T10" fmla="*/ 99 w 99"/>
                  <a:gd name="T11" fmla="*/ 0 h 98"/>
                  <a:gd name="T12" fmla="*/ 0 w 99"/>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99" h="98">
                    <a:moveTo>
                      <a:pt x="0" y="0"/>
                    </a:moveTo>
                    <a:lnTo>
                      <a:pt x="0" y="27"/>
                    </a:lnTo>
                    <a:lnTo>
                      <a:pt x="71" y="27"/>
                    </a:lnTo>
                    <a:lnTo>
                      <a:pt x="71" y="98"/>
                    </a:lnTo>
                    <a:lnTo>
                      <a:pt x="99" y="98"/>
                    </a:lnTo>
                    <a:lnTo>
                      <a:pt x="99"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88" name="Rectangle 64">
                <a:extLst>
                  <a:ext uri="{FF2B5EF4-FFF2-40B4-BE49-F238E27FC236}">
                    <a16:creationId xmlns:a16="http://schemas.microsoft.com/office/drawing/2014/main" id="{D3C638E3-AF26-4CE0-8D9B-EE154EA643BA}"/>
                  </a:ext>
                </a:extLst>
              </p:cNvPr>
              <p:cNvSpPr>
                <a:spLocks noChangeArrowheads="1"/>
              </p:cNvSpPr>
              <p:nvPr/>
            </p:nvSpPr>
            <p:spPr bwMode="auto">
              <a:xfrm>
                <a:off x="7043803" y="5204189"/>
                <a:ext cx="163580" cy="16230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0" name="Freeform 66">
                <a:extLst>
                  <a:ext uri="{FF2B5EF4-FFF2-40B4-BE49-F238E27FC236}">
                    <a16:creationId xmlns:a16="http://schemas.microsoft.com/office/drawing/2014/main" id="{C3399275-A187-419F-86F8-382B8CFA8D72}"/>
                  </a:ext>
                </a:extLst>
              </p:cNvPr>
              <p:cNvSpPr>
                <a:spLocks/>
              </p:cNvSpPr>
              <p:nvPr/>
            </p:nvSpPr>
            <p:spPr bwMode="auto">
              <a:xfrm>
                <a:off x="7117925" y="5099396"/>
                <a:ext cx="194251" cy="191695"/>
              </a:xfrm>
              <a:custGeom>
                <a:avLst/>
                <a:gdLst>
                  <a:gd name="T0" fmla="*/ 124 w 152"/>
                  <a:gd name="T1" fmla="*/ 0 h 150"/>
                  <a:gd name="T2" fmla="*/ 53 w 152"/>
                  <a:gd name="T3" fmla="*/ 0 h 150"/>
                  <a:gd name="T4" fmla="*/ 53 w 152"/>
                  <a:gd name="T5" fmla="*/ 28 h 150"/>
                  <a:gd name="T6" fmla="*/ 104 w 152"/>
                  <a:gd name="T7" fmla="*/ 28 h 150"/>
                  <a:gd name="T8" fmla="*/ 0 w 152"/>
                  <a:gd name="T9" fmla="*/ 131 h 150"/>
                  <a:gd name="T10" fmla="*/ 20 w 152"/>
                  <a:gd name="T11" fmla="*/ 150 h 150"/>
                  <a:gd name="T12" fmla="*/ 124 w 152"/>
                  <a:gd name="T13" fmla="*/ 49 h 150"/>
                  <a:gd name="T14" fmla="*/ 124 w 152"/>
                  <a:gd name="T15" fmla="*/ 98 h 150"/>
                  <a:gd name="T16" fmla="*/ 152 w 152"/>
                  <a:gd name="T17" fmla="*/ 98 h 150"/>
                  <a:gd name="T18" fmla="*/ 152 w 152"/>
                  <a:gd name="T19" fmla="*/ 28 h 150"/>
                  <a:gd name="T20" fmla="*/ 152 w 152"/>
                  <a:gd name="T21" fmla="*/ 0 h 150"/>
                  <a:gd name="T22" fmla="*/ 124 w 152"/>
                  <a:gd name="T23" fmla="*/ 0 h 150"/>
                  <a:gd name="T24" fmla="*/ 124 w 152"/>
                  <a:gd name="T2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50">
                    <a:moveTo>
                      <a:pt x="124" y="0"/>
                    </a:moveTo>
                    <a:lnTo>
                      <a:pt x="53" y="0"/>
                    </a:lnTo>
                    <a:lnTo>
                      <a:pt x="53" y="28"/>
                    </a:lnTo>
                    <a:lnTo>
                      <a:pt x="104" y="28"/>
                    </a:lnTo>
                    <a:lnTo>
                      <a:pt x="0" y="131"/>
                    </a:lnTo>
                    <a:lnTo>
                      <a:pt x="20" y="150"/>
                    </a:lnTo>
                    <a:lnTo>
                      <a:pt x="124" y="49"/>
                    </a:lnTo>
                    <a:lnTo>
                      <a:pt x="124" y="98"/>
                    </a:lnTo>
                    <a:lnTo>
                      <a:pt x="152" y="98"/>
                    </a:lnTo>
                    <a:lnTo>
                      <a:pt x="152" y="28"/>
                    </a:lnTo>
                    <a:lnTo>
                      <a:pt x="152" y="0"/>
                    </a:lnTo>
                    <a:lnTo>
                      <a:pt x="124" y="0"/>
                    </a:lnTo>
                    <a:lnTo>
                      <a:pt x="12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105" name="Group 104">
              <a:extLst>
                <a:ext uri="{FF2B5EF4-FFF2-40B4-BE49-F238E27FC236}">
                  <a16:creationId xmlns:a16="http://schemas.microsoft.com/office/drawing/2014/main" id="{306D8F73-1AB5-7348-B4D2-9872514D6EA2}"/>
                </a:ext>
                <a:ext uri="{C183D7F6-B498-43B3-948B-1728B52AA6E4}">
                  <adec:decorative xmlns:adec="http://schemas.microsoft.com/office/drawing/2017/decorative" val="1"/>
                </a:ext>
              </a:extLst>
            </p:cNvPr>
            <p:cNvGrpSpPr>
              <a:grpSpLocks noChangeAspect="1"/>
            </p:cNvGrpSpPr>
            <p:nvPr/>
          </p:nvGrpSpPr>
          <p:grpSpPr>
            <a:xfrm>
              <a:off x="6505541" y="1928388"/>
              <a:ext cx="291853" cy="360185"/>
              <a:chOff x="1980078" y="253998"/>
              <a:chExt cx="3830386" cy="4727197"/>
            </a:xfrm>
          </p:grpSpPr>
          <p:sp>
            <p:nvSpPr>
              <p:cNvPr id="106" name="Rectangle 27">
                <a:extLst>
                  <a:ext uri="{FF2B5EF4-FFF2-40B4-BE49-F238E27FC236}">
                    <a16:creationId xmlns:a16="http://schemas.microsoft.com/office/drawing/2014/main" id="{8CD5627F-4FBF-4A4A-AF1F-9F5775761212}"/>
                  </a:ext>
                </a:extLst>
              </p:cNvPr>
              <p:cNvSpPr>
                <a:spLocks noChangeArrowheads="1"/>
              </p:cNvSpPr>
              <p:nvPr/>
            </p:nvSpPr>
            <p:spPr bwMode="auto">
              <a:xfrm>
                <a:off x="1980078" y="2169196"/>
                <a:ext cx="3830386" cy="281199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107" name="Freeform 29">
                <a:extLst>
                  <a:ext uri="{FF2B5EF4-FFF2-40B4-BE49-F238E27FC236}">
                    <a16:creationId xmlns:a16="http://schemas.microsoft.com/office/drawing/2014/main" id="{DF265029-4C6B-524B-A62B-2B2E9C49E46A}"/>
                  </a:ext>
                </a:extLst>
              </p:cNvPr>
              <p:cNvSpPr>
                <a:spLocks/>
              </p:cNvSpPr>
              <p:nvPr/>
            </p:nvSpPr>
            <p:spPr bwMode="auto">
              <a:xfrm>
                <a:off x="3454477" y="2913999"/>
                <a:ext cx="881597" cy="881598"/>
              </a:xfrm>
              <a:custGeom>
                <a:avLst/>
                <a:gdLst>
                  <a:gd name="T0" fmla="*/ 256 w 256"/>
                  <a:gd name="T1" fmla="*/ 127 h 256"/>
                  <a:gd name="T2" fmla="*/ 256 w 256"/>
                  <a:gd name="T3" fmla="*/ 129 h 256"/>
                  <a:gd name="T4" fmla="*/ 129 w 256"/>
                  <a:gd name="T5" fmla="*/ 256 h 256"/>
                  <a:gd name="T6" fmla="*/ 127 w 256"/>
                  <a:gd name="T7" fmla="*/ 256 h 256"/>
                  <a:gd name="T8" fmla="*/ 0 w 256"/>
                  <a:gd name="T9" fmla="*/ 129 h 256"/>
                  <a:gd name="T10" fmla="*/ 0 w 256"/>
                  <a:gd name="T11" fmla="*/ 127 h 256"/>
                  <a:gd name="T12" fmla="*/ 127 w 256"/>
                  <a:gd name="T13" fmla="*/ 0 h 256"/>
                  <a:gd name="T14" fmla="*/ 129 w 256"/>
                  <a:gd name="T15" fmla="*/ 0 h 256"/>
                  <a:gd name="T16" fmla="*/ 256 w 256"/>
                  <a:gd name="T17" fmla="*/ 12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56">
                    <a:moveTo>
                      <a:pt x="256" y="127"/>
                    </a:moveTo>
                    <a:cubicBezTo>
                      <a:pt x="256" y="129"/>
                      <a:pt x="256" y="129"/>
                      <a:pt x="256" y="129"/>
                    </a:cubicBezTo>
                    <a:cubicBezTo>
                      <a:pt x="256" y="199"/>
                      <a:pt x="199" y="256"/>
                      <a:pt x="129" y="256"/>
                    </a:cubicBezTo>
                    <a:cubicBezTo>
                      <a:pt x="127" y="256"/>
                      <a:pt x="127" y="256"/>
                      <a:pt x="127" y="256"/>
                    </a:cubicBezTo>
                    <a:cubicBezTo>
                      <a:pt x="57" y="256"/>
                      <a:pt x="0" y="199"/>
                      <a:pt x="0" y="129"/>
                    </a:cubicBezTo>
                    <a:cubicBezTo>
                      <a:pt x="0" y="127"/>
                      <a:pt x="0" y="127"/>
                      <a:pt x="0" y="127"/>
                    </a:cubicBezTo>
                    <a:cubicBezTo>
                      <a:pt x="0" y="57"/>
                      <a:pt x="57" y="0"/>
                      <a:pt x="127" y="0"/>
                    </a:cubicBezTo>
                    <a:cubicBezTo>
                      <a:pt x="129" y="0"/>
                      <a:pt x="129" y="0"/>
                      <a:pt x="129" y="0"/>
                    </a:cubicBezTo>
                    <a:cubicBezTo>
                      <a:pt x="199" y="0"/>
                      <a:pt x="256" y="57"/>
                      <a:pt x="256" y="127"/>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108" name="Freeform 30">
                <a:extLst>
                  <a:ext uri="{FF2B5EF4-FFF2-40B4-BE49-F238E27FC236}">
                    <a16:creationId xmlns:a16="http://schemas.microsoft.com/office/drawing/2014/main" id="{2CF68E07-DB5A-834A-8913-B9B2E1425A53}"/>
                  </a:ext>
                </a:extLst>
              </p:cNvPr>
              <p:cNvSpPr>
                <a:spLocks/>
              </p:cNvSpPr>
              <p:nvPr/>
            </p:nvSpPr>
            <p:spPr bwMode="auto">
              <a:xfrm>
                <a:off x="3667277" y="3354793"/>
                <a:ext cx="455998" cy="1033598"/>
              </a:xfrm>
              <a:custGeom>
                <a:avLst/>
                <a:gdLst>
                  <a:gd name="T0" fmla="*/ 64 w 128"/>
                  <a:gd name="T1" fmla="*/ 299 h 299"/>
                  <a:gd name="T2" fmla="*/ 63 w 128"/>
                  <a:gd name="T3" fmla="*/ 299 h 299"/>
                  <a:gd name="T4" fmla="*/ 0 w 128"/>
                  <a:gd name="T5" fmla="*/ 236 h 299"/>
                  <a:gd name="T6" fmla="*/ 0 w 128"/>
                  <a:gd name="T7" fmla="*/ 64 h 299"/>
                  <a:gd name="T8" fmla="*/ 63 w 128"/>
                  <a:gd name="T9" fmla="*/ 0 h 299"/>
                  <a:gd name="T10" fmla="*/ 64 w 128"/>
                  <a:gd name="T11" fmla="*/ 0 h 299"/>
                  <a:gd name="T12" fmla="*/ 128 w 128"/>
                  <a:gd name="T13" fmla="*/ 64 h 299"/>
                  <a:gd name="T14" fmla="*/ 128 w 128"/>
                  <a:gd name="T15" fmla="*/ 236 h 299"/>
                  <a:gd name="T16" fmla="*/ 64 w 128"/>
                  <a:gd name="T1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99">
                    <a:moveTo>
                      <a:pt x="64" y="299"/>
                    </a:moveTo>
                    <a:cubicBezTo>
                      <a:pt x="63" y="299"/>
                      <a:pt x="63" y="299"/>
                      <a:pt x="63" y="299"/>
                    </a:cubicBezTo>
                    <a:cubicBezTo>
                      <a:pt x="28" y="299"/>
                      <a:pt x="0" y="271"/>
                      <a:pt x="0" y="236"/>
                    </a:cubicBezTo>
                    <a:cubicBezTo>
                      <a:pt x="0" y="64"/>
                      <a:pt x="0" y="64"/>
                      <a:pt x="0" y="64"/>
                    </a:cubicBezTo>
                    <a:cubicBezTo>
                      <a:pt x="0" y="29"/>
                      <a:pt x="28" y="0"/>
                      <a:pt x="63" y="0"/>
                    </a:cubicBezTo>
                    <a:cubicBezTo>
                      <a:pt x="64" y="0"/>
                      <a:pt x="64" y="0"/>
                      <a:pt x="64" y="0"/>
                    </a:cubicBezTo>
                    <a:cubicBezTo>
                      <a:pt x="100" y="0"/>
                      <a:pt x="128" y="29"/>
                      <a:pt x="128" y="64"/>
                    </a:cubicBezTo>
                    <a:cubicBezTo>
                      <a:pt x="128" y="236"/>
                      <a:pt x="128" y="236"/>
                      <a:pt x="128" y="236"/>
                    </a:cubicBezTo>
                    <a:cubicBezTo>
                      <a:pt x="128" y="271"/>
                      <a:pt x="100" y="299"/>
                      <a:pt x="64" y="299"/>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109" name="Freeform: Shape 136">
                <a:extLst>
                  <a:ext uri="{FF2B5EF4-FFF2-40B4-BE49-F238E27FC236}">
                    <a16:creationId xmlns:a16="http://schemas.microsoft.com/office/drawing/2014/main" id="{68C4D3CA-0159-1046-B5B6-E36E2601F514}"/>
                  </a:ext>
                </a:extLst>
              </p:cNvPr>
              <p:cNvSpPr/>
              <p:nvPr/>
            </p:nvSpPr>
            <p:spPr bwMode="auto">
              <a:xfrm>
                <a:off x="2420880" y="253998"/>
                <a:ext cx="2948790" cy="2423888"/>
              </a:xfrm>
              <a:custGeom>
                <a:avLst/>
                <a:gdLst>
                  <a:gd name="connsiteX0" fmla="*/ 1474395 w 2948790"/>
                  <a:gd name="connsiteY0" fmla="*/ 0 h 2423888"/>
                  <a:gd name="connsiteX1" fmla="*/ 2948790 w 2948790"/>
                  <a:gd name="connsiteY1" fmla="*/ 1474395 h 2423888"/>
                  <a:gd name="connsiteX2" fmla="*/ 2948790 w 2948790"/>
                  <a:gd name="connsiteY2" fmla="*/ 2423888 h 2423888"/>
                  <a:gd name="connsiteX3" fmla="*/ 2505425 w 2948790"/>
                  <a:gd name="connsiteY3" fmla="*/ 2423888 h 2423888"/>
                  <a:gd name="connsiteX4" fmla="*/ 2506265 w 2948790"/>
                  <a:gd name="connsiteY4" fmla="*/ 1475461 h 2423888"/>
                  <a:gd name="connsiteX5" fmla="*/ 1474395 w 2948790"/>
                  <a:gd name="connsiteY5" fmla="*/ 443591 h 2423888"/>
                  <a:gd name="connsiteX6" fmla="*/ 442525 w 2948790"/>
                  <a:gd name="connsiteY6" fmla="*/ 1475461 h 2423888"/>
                  <a:gd name="connsiteX7" fmla="*/ 442525 w 2948790"/>
                  <a:gd name="connsiteY7" fmla="*/ 2423888 h 2423888"/>
                  <a:gd name="connsiteX8" fmla="*/ 0 w 2948790"/>
                  <a:gd name="connsiteY8" fmla="*/ 2423888 h 2423888"/>
                  <a:gd name="connsiteX9" fmla="*/ 0 w 2948790"/>
                  <a:gd name="connsiteY9" fmla="*/ 1474395 h 2423888"/>
                  <a:gd name="connsiteX10" fmla="*/ 1474395 w 2948790"/>
                  <a:gd name="connsiteY10" fmla="*/ 0 h 24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8790" h="2423888">
                    <a:moveTo>
                      <a:pt x="1474395" y="0"/>
                    </a:moveTo>
                    <a:cubicBezTo>
                      <a:pt x="2288681" y="0"/>
                      <a:pt x="2948790" y="660109"/>
                      <a:pt x="2948790" y="1474395"/>
                    </a:cubicBezTo>
                    <a:lnTo>
                      <a:pt x="2948790" y="2423888"/>
                    </a:lnTo>
                    <a:lnTo>
                      <a:pt x="2505425" y="2423888"/>
                    </a:lnTo>
                    <a:lnTo>
                      <a:pt x="2506265" y="1475461"/>
                    </a:lnTo>
                    <a:cubicBezTo>
                      <a:pt x="2506265" y="905575"/>
                      <a:pt x="2044281" y="443591"/>
                      <a:pt x="1474395" y="443591"/>
                    </a:cubicBezTo>
                    <a:cubicBezTo>
                      <a:pt x="904509" y="443591"/>
                      <a:pt x="442525" y="905575"/>
                      <a:pt x="442525" y="1475461"/>
                    </a:cubicBezTo>
                    <a:lnTo>
                      <a:pt x="442525" y="2423888"/>
                    </a:lnTo>
                    <a:lnTo>
                      <a:pt x="0" y="2423888"/>
                    </a:lnTo>
                    <a:lnTo>
                      <a:pt x="0" y="1474395"/>
                    </a:lnTo>
                    <a:cubicBezTo>
                      <a:pt x="0" y="660109"/>
                      <a:pt x="660109" y="0"/>
                      <a:pt x="1474395"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grpSp>
      </p:grpSp>
      <p:sp>
        <p:nvSpPr>
          <p:cNvPr id="8" name="Rectangle 7" descr="Element of the infographic belonging to the upper part">
            <a:extLst>
              <a:ext uri="{FF2B5EF4-FFF2-40B4-BE49-F238E27FC236}">
                <a16:creationId xmlns:a16="http://schemas.microsoft.com/office/drawing/2014/main" id="{0C8E377C-AC29-4C68-A8BE-6CDDDEAB9CA8}"/>
              </a:ext>
              <a:ext uri="{C183D7F6-B498-43B3-948B-1728B52AA6E4}">
                <adec:decorative xmlns:adec="http://schemas.microsoft.com/office/drawing/2017/decorative" val="0"/>
              </a:ext>
            </a:extLst>
          </p:cNvPr>
          <p:cNvSpPr/>
          <p:nvPr/>
        </p:nvSpPr>
        <p:spPr>
          <a:xfrm>
            <a:off x="6802510" y="1431558"/>
            <a:ext cx="2851156" cy="338554"/>
          </a:xfrm>
          <a:prstGeom prst="rect">
            <a:avLst/>
          </a:prstGeom>
        </p:spPr>
        <p:txBody>
          <a:bodyPr wrap="square" lIns="182802">
            <a:spAutoFit/>
          </a:bodyPr>
          <a:lstStyle/>
          <a:p>
            <a:pPr marL="0" marR="0" lvl="0" indent="0" algn="l" defTabSz="913841"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mn-ea"/>
                <a:cs typeface="+mn-cs"/>
              </a:rPr>
              <a:t>Cybersecurity threats</a:t>
            </a:r>
          </a:p>
        </p:txBody>
      </p:sp>
      <p:sp>
        <p:nvSpPr>
          <p:cNvPr id="20" name="Rectangle 19" descr="Element of the infographic belonging to the lower part">
            <a:extLst>
              <a:ext uri="{FF2B5EF4-FFF2-40B4-BE49-F238E27FC236}">
                <a16:creationId xmlns:a16="http://schemas.microsoft.com/office/drawing/2014/main" id="{DE8DD86C-2C4D-49DB-A8A3-A6E3D9133147}"/>
              </a:ext>
              <a:ext uri="{C183D7F6-B498-43B3-948B-1728B52AA6E4}">
                <adec:decorative xmlns:adec="http://schemas.microsoft.com/office/drawing/2017/decorative" val="0"/>
              </a:ext>
            </a:extLst>
          </p:cNvPr>
          <p:cNvSpPr/>
          <p:nvPr/>
        </p:nvSpPr>
        <p:spPr>
          <a:xfrm>
            <a:off x="8007863" y="2517948"/>
            <a:ext cx="3429631" cy="338554"/>
          </a:xfrm>
          <a:prstGeom prst="rect">
            <a:avLst/>
          </a:prstGeom>
        </p:spPr>
        <p:txBody>
          <a:bodyPr wrap="square" lIns="182802">
            <a:spAutoFit/>
          </a:bodyPr>
          <a:lstStyle/>
          <a:p>
            <a:pPr marL="0" marR="0" lvl="0" indent="0" algn="l"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mn-ea"/>
                <a:cs typeface="+mn-cs"/>
              </a:rPr>
              <a:t>Budget and resource constraints</a:t>
            </a:r>
            <a:endParaRPr kumimoji="0" lang="en-US" sz="1400" b="0" i="0" u="none" strike="noStrike" kern="0" cap="none" spc="0" normalizeH="0" baseline="0" noProof="0">
              <a:ln>
                <a:noFill/>
              </a:ln>
              <a:solidFill>
                <a:prstClr val="black"/>
              </a:solidFill>
              <a:effectLst/>
              <a:uLnTx/>
              <a:uFillTx/>
              <a:latin typeface="Segoe UI"/>
              <a:ea typeface="+mn-ea"/>
              <a:cs typeface="+mn-cs"/>
            </a:endParaRPr>
          </a:p>
        </p:txBody>
      </p:sp>
      <p:sp>
        <p:nvSpPr>
          <p:cNvPr id="14" name="Rectangle 13" descr="Element of the infographic belonging to the upper part">
            <a:extLst>
              <a:ext uri="{FF2B5EF4-FFF2-40B4-BE49-F238E27FC236}">
                <a16:creationId xmlns:a16="http://schemas.microsoft.com/office/drawing/2014/main" id="{DC507771-2333-439C-847C-E005CC84E1CE}"/>
              </a:ext>
              <a:ext uri="{C183D7F6-B498-43B3-948B-1728B52AA6E4}">
                <adec:decorative xmlns:adec="http://schemas.microsoft.com/office/drawing/2017/decorative" val="0"/>
              </a:ext>
            </a:extLst>
          </p:cNvPr>
          <p:cNvSpPr/>
          <p:nvPr/>
        </p:nvSpPr>
        <p:spPr>
          <a:xfrm>
            <a:off x="8232312" y="3920099"/>
            <a:ext cx="2840980" cy="584775"/>
          </a:xfrm>
          <a:prstGeom prst="rect">
            <a:avLst/>
          </a:prstGeom>
        </p:spPr>
        <p:txBody>
          <a:bodyPr wrap="square" lIns="182802">
            <a:spAutoFit/>
          </a:bodyPr>
          <a:lstStyle/>
          <a:p>
            <a:pPr marL="0" marR="0" lvl="0" indent="0" algn="l"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mn-ea"/>
                <a:cs typeface="+mn-cs"/>
              </a:rPr>
              <a:t>Rapidly scale web apps </a:t>
            </a:r>
            <a:br>
              <a:rPr kumimoji="0" lang="en-US" sz="1600" b="0" i="0" u="none" strike="noStrike" kern="0" cap="none" spc="0" normalizeH="0" baseline="0" noProof="0">
                <a:ln>
                  <a:noFill/>
                </a:ln>
                <a:solidFill>
                  <a:prstClr val="black"/>
                </a:solidFill>
                <a:effectLst/>
                <a:uLnTx/>
                <a:uFillTx/>
                <a:latin typeface="Segoe UI"/>
                <a:ea typeface="+mn-ea"/>
                <a:cs typeface="+mn-cs"/>
              </a:rPr>
            </a:br>
            <a:r>
              <a:rPr kumimoji="0" lang="en-US" sz="1600" b="0" i="0" u="none" strike="noStrike" kern="0" cap="none" spc="0" normalizeH="0" baseline="0" noProof="0">
                <a:ln>
                  <a:noFill/>
                </a:ln>
                <a:solidFill>
                  <a:prstClr val="black"/>
                </a:solidFill>
                <a:effectLst/>
                <a:uLnTx/>
                <a:uFillTx/>
                <a:latin typeface="Segoe UI"/>
                <a:ea typeface="+mn-ea"/>
                <a:cs typeface="+mn-cs"/>
              </a:rPr>
              <a:t>and infrastructure</a:t>
            </a:r>
          </a:p>
        </p:txBody>
      </p:sp>
      <p:sp>
        <p:nvSpPr>
          <p:cNvPr id="24" name="Rectangle 23" descr="Element of the infographic belonging to the lower part">
            <a:extLst>
              <a:ext uri="{FF2B5EF4-FFF2-40B4-BE49-F238E27FC236}">
                <a16:creationId xmlns:a16="http://schemas.microsoft.com/office/drawing/2014/main" id="{0430464D-A2AA-416B-BB2D-50C894892BEF}"/>
              </a:ext>
              <a:ext uri="{C183D7F6-B498-43B3-948B-1728B52AA6E4}">
                <adec:decorative xmlns:adec="http://schemas.microsoft.com/office/drawing/2017/decorative" val="0"/>
              </a:ext>
            </a:extLst>
          </p:cNvPr>
          <p:cNvSpPr/>
          <p:nvPr/>
        </p:nvSpPr>
        <p:spPr>
          <a:xfrm>
            <a:off x="7497874" y="5505291"/>
            <a:ext cx="1796120" cy="338554"/>
          </a:xfrm>
          <a:prstGeom prst="rect">
            <a:avLst/>
          </a:prstGeom>
        </p:spPr>
        <p:txBody>
          <a:bodyPr wrap="square" lIns="182802">
            <a:spAutoFit/>
          </a:bodyPr>
          <a:lstStyle/>
          <a:p>
            <a:pPr marL="0" marR="0" lvl="0" indent="0" algn="l"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mn-ea"/>
                <a:cs typeface="+mn-cs"/>
              </a:rPr>
              <a:t>Drive Innovation</a:t>
            </a:r>
            <a:endParaRPr kumimoji="0" lang="en-US" sz="1400" b="0" i="0" u="none" strike="noStrike" kern="0" cap="none" spc="0" normalizeH="0" baseline="0" noProof="0">
              <a:ln>
                <a:noFill/>
              </a:ln>
              <a:solidFill>
                <a:prstClr val="black"/>
              </a:solidFill>
              <a:effectLst/>
              <a:uLnTx/>
              <a:uFillTx/>
              <a:latin typeface="Segoe UI"/>
              <a:ea typeface="+mn-ea"/>
              <a:cs typeface="+mn-cs"/>
            </a:endParaRPr>
          </a:p>
        </p:txBody>
      </p:sp>
      <p:sp>
        <p:nvSpPr>
          <p:cNvPr id="26" name="Rectangle 25" descr="Element of the infographic belonging to the lower part">
            <a:extLst>
              <a:ext uri="{FF2B5EF4-FFF2-40B4-BE49-F238E27FC236}">
                <a16:creationId xmlns:a16="http://schemas.microsoft.com/office/drawing/2014/main" id="{95686669-D986-4FC6-A835-02F505EDB129}"/>
              </a:ext>
              <a:ext uri="{C183D7F6-B498-43B3-948B-1728B52AA6E4}">
                <adec:decorative xmlns:adec="http://schemas.microsoft.com/office/drawing/2017/decorative" val="0"/>
              </a:ext>
            </a:extLst>
          </p:cNvPr>
          <p:cNvSpPr/>
          <p:nvPr/>
        </p:nvSpPr>
        <p:spPr>
          <a:xfrm>
            <a:off x="3810986" y="6224541"/>
            <a:ext cx="4434942" cy="338554"/>
          </a:xfrm>
          <a:prstGeom prst="rect">
            <a:avLst/>
          </a:prstGeom>
        </p:spPr>
        <p:txBody>
          <a:bodyPr wrap="square" lIns="182802">
            <a:spAutoFit/>
          </a:bodyPr>
          <a:lstStyle/>
          <a:p>
            <a:pPr marL="0" marR="0" lvl="0" indent="0" algn="ctr"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n-cs"/>
              </a:rPr>
              <a:t>Unlocking more c</a:t>
            </a:r>
            <a:r>
              <a:rPr kumimoji="0" lang="en-US" sz="1600" b="0" i="0" u="none" strike="noStrike" kern="0" cap="none" spc="0" normalizeH="0" baseline="0" noProof="0" err="1">
                <a:ln>
                  <a:noFill/>
                </a:ln>
                <a:solidFill>
                  <a:prstClr val="black"/>
                </a:solidFill>
                <a:effectLst/>
                <a:uLnTx/>
                <a:uFillTx/>
                <a:latin typeface="Segoe UI"/>
                <a:ea typeface="Calibri" panose="020F0502020204030204" pitchFamily="34" charset="0"/>
                <a:cs typeface="+mn-cs"/>
              </a:rPr>
              <a:t>ost</a:t>
            </a: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n-cs"/>
              </a:rPr>
              <a:t> optimization</a:t>
            </a:r>
          </a:p>
        </p:txBody>
      </p:sp>
      <p:sp>
        <p:nvSpPr>
          <p:cNvPr id="22" name="Rectangle 21" descr="Element of the infographic belonging to the lower part">
            <a:extLst>
              <a:ext uri="{FF2B5EF4-FFF2-40B4-BE49-F238E27FC236}">
                <a16:creationId xmlns:a16="http://schemas.microsoft.com/office/drawing/2014/main" id="{E6205E0A-ED2C-4634-9A1C-A86121289386}"/>
              </a:ext>
              <a:ext uri="{C183D7F6-B498-43B3-948B-1728B52AA6E4}">
                <adec:decorative xmlns:adec="http://schemas.microsoft.com/office/drawing/2017/decorative" val="0"/>
              </a:ext>
            </a:extLst>
          </p:cNvPr>
          <p:cNvSpPr/>
          <p:nvPr/>
        </p:nvSpPr>
        <p:spPr>
          <a:xfrm>
            <a:off x="1903751" y="5505271"/>
            <a:ext cx="2557589" cy="338554"/>
          </a:xfrm>
          <a:prstGeom prst="rect">
            <a:avLst/>
          </a:prstGeom>
        </p:spPr>
        <p:txBody>
          <a:bodyPr wrap="square" lIns="182802">
            <a:spAutoFit/>
          </a:bodyPr>
          <a:lstStyle/>
          <a:p>
            <a:pPr marL="0" marR="0" lvl="0" indent="0" algn="r"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n-cs"/>
              </a:rPr>
              <a:t>Faster time to market</a:t>
            </a:r>
          </a:p>
        </p:txBody>
      </p:sp>
      <p:sp>
        <p:nvSpPr>
          <p:cNvPr id="10" name="Title 15" descr="Element of the infographic belonging to the upper part">
            <a:extLst>
              <a:ext uri="{FF2B5EF4-FFF2-40B4-BE49-F238E27FC236}">
                <a16:creationId xmlns:a16="http://schemas.microsoft.com/office/drawing/2014/main" id="{F2A75833-C1C9-481B-9A4D-879A10F670BA}"/>
              </a:ext>
              <a:ext uri="{C183D7F6-B498-43B3-948B-1728B52AA6E4}">
                <adec:decorative xmlns:adec="http://schemas.microsoft.com/office/drawing/2017/decorative" val="0"/>
              </a:ext>
            </a:extLst>
          </p:cNvPr>
          <p:cNvSpPr txBox="1">
            <a:spLocks/>
          </p:cNvSpPr>
          <p:nvPr/>
        </p:nvSpPr>
        <p:spPr>
          <a:xfrm>
            <a:off x="1184224" y="4122269"/>
            <a:ext cx="2507476" cy="336739"/>
          </a:xfrm>
          <a:prstGeom prst="rect">
            <a:avLst/>
          </a:prstGeom>
          <a:noFill/>
          <a:ln>
            <a:noFill/>
            <a:prstDash/>
          </a:ln>
          <a:effectLst/>
        </p:spPr>
        <p:txBody>
          <a:bodyPr rot="0" spcFirstLastPara="0" vertOverflow="overflow" horzOverflow="overflow" vert="horz" wrap="square" lIns="182802" tIns="44821" rIns="89642" bIns="44821" numCol="1" spcCol="0" rtlCol="0" fromWordArt="0" anchor="t" anchorCtr="0" forceAA="0" compatLnSpc="1">
            <a:prstTxWarp prst="textNoShape">
              <a:avLst/>
            </a:prstTxWarp>
            <a:spAutoFit/>
          </a:bodyPr>
          <a:lstStyle>
            <a:lvl1pPr algn="l" defTabSz="912114" rtl="0" eaLnBrk="1" latinLnBrk="0" hangingPunct="1">
              <a:lnSpc>
                <a:spcPct val="90000"/>
              </a:lnSpc>
              <a:spcBef>
                <a:spcPct val="0"/>
              </a:spcBef>
              <a:buNone/>
              <a:defRPr sz="3600" kern="1200">
                <a:solidFill>
                  <a:schemeClr val="bg1"/>
                </a:solidFill>
                <a:latin typeface="+mj-lt"/>
                <a:ea typeface="+mj-ea"/>
                <a:cs typeface="+mj-cs"/>
              </a:defRPr>
            </a:lvl1pPr>
          </a:lstStyle>
          <a:p>
            <a:pPr marL="0" marR="0" lvl="0" indent="0" algn="r"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j-cs"/>
              </a:rPr>
              <a:t>Enabling remote work</a:t>
            </a:r>
            <a:endParaRPr kumimoji="0" lang="en-US" sz="1600" b="0" i="0" u="none" strike="noStrike" kern="0" cap="none" spc="0" normalizeH="0" baseline="0" noProof="0">
              <a:ln>
                <a:noFill/>
              </a:ln>
              <a:solidFill>
                <a:prstClr val="black"/>
              </a:solidFill>
              <a:effectLst/>
              <a:uLnTx/>
              <a:uFillTx/>
              <a:latin typeface="Segoe UI"/>
              <a:ea typeface="+mj-ea"/>
              <a:cs typeface="+mj-cs"/>
            </a:endParaRPr>
          </a:p>
        </p:txBody>
      </p:sp>
      <p:sp>
        <p:nvSpPr>
          <p:cNvPr id="16" name="Rectangle 15" descr="Element of the infographic belonging to the lower part">
            <a:extLst>
              <a:ext uri="{FF2B5EF4-FFF2-40B4-BE49-F238E27FC236}">
                <a16:creationId xmlns:a16="http://schemas.microsoft.com/office/drawing/2014/main" id="{4BAACA7B-2394-4A05-86F8-0628D19A267B}"/>
              </a:ext>
              <a:ext uri="{C183D7F6-B498-43B3-948B-1728B52AA6E4}">
                <adec:decorative xmlns:adec="http://schemas.microsoft.com/office/drawing/2017/decorative" val="0"/>
              </a:ext>
            </a:extLst>
          </p:cNvPr>
          <p:cNvSpPr/>
          <p:nvPr/>
        </p:nvSpPr>
        <p:spPr>
          <a:xfrm>
            <a:off x="1094281" y="2472783"/>
            <a:ext cx="2844966" cy="338554"/>
          </a:xfrm>
          <a:prstGeom prst="rect">
            <a:avLst/>
          </a:prstGeom>
        </p:spPr>
        <p:txBody>
          <a:bodyPr wrap="square" lIns="182802">
            <a:spAutoFit/>
          </a:bodyPr>
          <a:lstStyle/>
          <a:p>
            <a:pPr marL="0" marR="0" lvl="0" indent="0" algn="r"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n-cs"/>
              </a:rPr>
              <a:t>Datacenter contract expiry</a:t>
            </a:r>
          </a:p>
        </p:txBody>
      </p:sp>
      <p:sp>
        <p:nvSpPr>
          <p:cNvPr id="6" name="Rectangle 5" descr="Element of the infographic belonging to the upper part">
            <a:extLst>
              <a:ext uri="{FF2B5EF4-FFF2-40B4-BE49-F238E27FC236}">
                <a16:creationId xmlns:a16="http://schemas.microsoft.com/office/drawing/2014/main" id="{1C50C0F4-CCD2-4B6E-A01B-A7AE23913FD6}"/>
              </a:ext>
              <a:ext uri="{C183D7F6-B498-43B3-948B-1728B52AA6E4}">
                <adec:decorative xmlns:adec="http://schemas.microsoft.com/office/drawing/2017/decorative" val="0"/>
              </a:ext>
            </a:extLst>
          </p:cNvPr>
          <p:cNvSpPr/>
          <p:nvPr/>
        </p:nvSpPr>
        <p:spPr>
          <a:xfrm>
            <a:off x="2608289" y="1409624"/>
            <a:ext cx="2485050" cy="338554"/>
          </a:xfrm>
          <a:prstGeom prst="rect">
            <a:avLst/>
          </a:prstGeom>
        </p:spPr>
        <p:txBody>
          <a:bodyPr wrap="square" lIns="182802">
            <a:spAutoFit/>
          </a:bodyPr>
          <a:lstStyle/>
          <a:p>
            <a:pPr marL="0" marR="0" lvl="0" indent="0" algn="r" defTabSz="913841" rtl="0" eaLnBrk="1" fontAlgn="auto" latinLnBrk="0" hangingPunct="1">
              <a:lnSpc>
                <a:spcPct val="100000"/>
              </a:lnSpc>
              <a:spcBef>
                <a:spcPts val="0"/>
              </a:spcBef>
              <a:spcAft>
                <a:spcPts val="800"/>
              </a:spcAft>
              <a:buClrTx/>
              <a:buSzTx/>
              <a:buFontTx/>
              <a:buNone/>
              <a:tabLst/>
              <a:defRPr/>
            </a:pPr>
            <a:r>
              <a:rPr kumimoji="0" lang="en-US" sz="1600" b="0" i="0" u="none" strike="noStrike" kern="0" cap="none" spc="0" normalizeH="0" baseline="0" noProof="0">
                <a:ln>
                  <a:noFill/>
                </a:ln>
                <a:solidFill>
                  <a:prstClr val="black"/>
                </a:solidFill>
                <a:effectLst/>
                <a:uLnTx/>
                <a:uFillTx/>
                <a:latin typeface="Segoe UI"/>
                <a:ea typeface="Calibri" panose="020F0502020204030204" pitchFamily="34" charset="0"/>
                <a:cs typeface="+mn-cs"/>
              </a:rPr>
              <a:t>Cash flow challenges</a:t>
            </a:r>
          </a:p>
        </p:txBody>
      </p:sp>
      <p:sp>
        <p:nvSpPr>
          <p:cNvPr id="87" name="Title 86">
            <a:extLst>
              <a:ext uri="{FF2B5EF4-FFF2-40B4-BE49-F238E27FC236}">
                <a16:creationId xmlns:a16="http://schemas.microsoft.com/office/drawing/2014/main" id="{DBFCA2EE-6BFC-6E55-FE00-164309907B58}"/>
              </a:ext>
            </a:extLst>
          </p:cNvPr>
          <p:cNvSpPr>
            <a:spLocks noGrp="1"/>
          </p:cNvSpPr>
          <p:nvPr>
            <p:ph type="title"/>
          </p:nvPr>
        </p:nvSpPr>
        <p:spPr/>
        <p:txBody>
          <a:bodyPr/>
          <a:lstStyle/>
          <a:p>
            <a:r>
              <a:rPr lang="en-US" sz="2750" dirty="0"/>
              <a:t>Migration and modernization triggers</a:t>
            </a:r>
            <a:endParaRPr lang="en-NL" sz="2750" dirty="0"/>
          </a:p>
        </p:txBody>
      </p:sp>
    </p:spTree>
    <p:extLst>
      <p:ext uri="{BB962C8B-B14F-4D97-AF65-F5344CB8AC3E}">
        <p14:creationId xmlns:p14="http://schemas.microsoft.com/office/powerpoint/2010/main" val="264086152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61" name="Straight Connector 60">
            <a:extLst>
              <a:ext uri="{FF2B5EF4-FFF2-40B4-BE49-F238E27FC236}">
                <a16:creationId xmlns:a16="http://schemas.microsoft.com/office/drawing/2014/main" id="{104D22BC-4994-4167-9D5B-9BA44D681A07}"/>
              </a:ext>
              <a:ext uri="{C183D7F6-B498-43B3-948B-1728B52AA6E4}">
                <adec:decorative xmlns:adec="http://schemas.microsoft.com/office/drawing/2017/decorative" val="1"/>
              </a:ext>
            </a:extLst>
          </p:cNvPr>
          <p:cNvCxnSpPr>
            <a:cxnSpLocks/>
          </p:cNvCxnSpPr>
          <p:nvPr/>
        </p:nvCxnSpPr>
        <p:spPr>
          <a:xfrm>
            <a:off x="1765" y="3048911"/>
            <a:ext cx="12432947" cy="1"/>
          </a:xfrm>
          <a:prstGeom prst="line">
            <a:avLst/>
          </a:prstGeom>
          <a:noFill/>
          <a:ln w="25400" cap="flat" cmpd="sng" algn="ctr">
            <a:solidFill>
              <a:schemeClr val="tx2"/>
            </a:solidFill>
            <a:prstDash val="solid"/>
          </a:ln>
          <a:effectLst/>
        </p:spPr>
      </p:cxnSp>
      <p:sp>
        <p:nvSpPr>
          <p:cNvPr id="63" name="Rectangle 62">
            <a:extLst>
              <a:ext uri="{FF2B5EF4-FFF2-40B4-BE49-F238E27FC236}">
                <a16:creationId xmlns:a16="http://schemas.microsoft.com/office/drawing/2014/main" id="{25A1C445-36F4-40E4-B547-DDB8CCE772B2}"/>
              </a:ext>
              <a:ext uri="{C183D7F6-B498-43B3-948B-1728B52AA6E4}">
                <adec:decorative xmlns:adec="http://schemas.microsoft.com/office/drawing/2017/decorative" val="1"/>
              </a:ext>
            </a:extLst>
          </p:cNvPr>
          <p:cNvSpPr/>
          <p:nvPr/>
        </p:nvSpPr>
        <p:spPr>
          <a:xfrm rot="18900000">
            <a:off x="3992754" y="2998779"/>
            <a:ext cx="128164" cy="128164"/>
          </a:xfrm>
          <a:prstGeom prst="rect">
            <a:avLst/>
          </a:prstGeom>
          <a:solidFill>
            <a:srgbClr val="50E6FF"/>
          </a:solidFill>
          <a:ln w="10795" cap="flat" cmpd="sng" algn="ctr">
            <a:solidFill>
              <a:srgbClr val="50E6FF"/>
            </a:solidFill>
            <a:prstDash val="solid"/>
          </a:ln>
          <a:effectLst/>
        </p:spPr>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a:ea typeface="+mn-ea"/>
              <a:cs typeface="+mn-cs"/>
            </a:endParaRPr>
          </a:p>
        </p:txBody>
      </p:sp>
      <p:sp>
        <p:nvSpPr>
          <p:cNvPr id="65" name="Rectangle 64">
            <a:extLst>
              <a:ext uri="{FF2B5EF4-FFF2-40B4-BE49-F238E27FC236}">
                <a16:creationId xmlns:a16="http://schemas.microsoft.com/office/drawing/2014/main" id="{BA64F539-D97D-4C66-A950-1BBADEA79815}"/>
              </a:ext>
              <a:ext uri="{C183D7F6-B498-43B3-948B-1728B52AA6E4}">
                <adec:decorative xmlns:adec="http://schemas.microsoft.com/office/drawing/2017/decorative" val="1"/>
              </a:ext>
            </a:extLst>
          </p:cNvPr>
          <p:cNvSpPr/>
          <p:nvPr/>
        </p:nvSpPr>
        <p:spPr>
          <a:xfrm rot="18900000">
            <a:off x="7806634" y="3001131"/>
            <a:ext cx="128164" cy="128164"/>
          </a:xfrm>
          <a:prstGeom prst="rect">
            <a:avLst/>
          </a:prstGeom>
          <a:solidFill>
            <a:srgbClr val="50E6FF"/>
          </a:solidFill>
          <a:ln w="10795" cap="flat" cmpd="sng" algn="ctr">
            <a:solidFill>
              <a:srgbClr val="50E6FF"/>
            </a:solidFill>
            <a:prstDash val="solid"/>
          </a:ln>
          <a:effectLst/>
        </p:spPr>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a:ea typeface="+mn-ea"/>
              <a:cs typeface="+mn-cs"/>
            </a:endParaRPr>
          </a:p>
        </p:txBody>
      </p:sp>
      <p:grpSp>
        <p:nvGrpSpPr>
          <p:cNvPr id="10" name="Group 9">
            <a:extLst>
              <a:ext uri="{FF2B5EF4-FFF2-40B4-BE49-F238E27FC236}">
                <a16:creationId xmlns:a16="http://schemas.microsoft.com/office/drawing/2014/main" id="{7D95B46B-5EC6-6051-AF9A-D55615FE36EA}"/>
              </a:ext>
              <a:ext uri="{C183D7F6-B498-43B3-948B-1728B52AA6E4}">
                <adec:decorative xmlns:adec="http://schemas.microsoft.com/office/drawing/2017/decorative" val="1"/>
              </a:ext>
            </a:extLst>
          </p:cNvPr>
          <p:cNvGrpSpPr/>
          <p:nvPr/>
        </p:nvGrpSpPr>
        <p:grpSpPr>
          <a:xfrm>
            <a:off x="963723" y="2513724"/>
            <a:ext cx="2324100" cy="2323849"/>
            <a:chOff x="343252" y="2513724"/>
            <a:chExt cx="2324100" cy="2323849"/>
          </a:xfrm>
          <a:solidFill>
            <a:schemeClr val="bg1"/>
          </a:solidFill>
        </p:grpSpPr>
        <p:grpSp>
          <p:nvGrpSpPr>
            <p:cNvPr id="3" name="Group 2">
              <a:extLst>
                <a:ext uri="{FF2B5EF4-FFF2-40B4-BE49-F238E27FC236}">
                  <a16:creationId xmlns:a16="http://schemas.microsoft.com/office/drawing/2014/main" id="{3A5750A6-1C1C-58C5-3CE4-CA87DACF1F95}"/>
                </a:ext>
              </a:extLst>
            </p:cNvPr>
            <p:cNvGrpSpPr/>
            <p:nvPr/>
          </p:nvGrpSpPr>
          <p:grpSpPr>
            <a:xfrm>
              <a:off x="962374" y="2513724"/>
              <a:ext cx="1074193" cy="1074193"/>
              <a:chOff x="7385096" y="2513724"/>
              <a:chExt cx="1074193" cy="1074193"/>
            </a:xfrm>
            <a:grpFill/>
          </p:grpSpPr>
          <p:sp>
            <p:nvSpPr>
              <p:cNvPr id="62" name="Rectangle 61">
                <a:extLst>
                  <a:ext uri="{FF2B5EF4-FFF2-40B4-BE49-F238E27FC236}">
                    <a16:creationId xmlns:a16="http://schemas.microsoft.com/office/drawing/2014/main" id="{FA26BF31-948B-47B7-8C53-BFC3BD7BCA74}"/>
                  </a:ext>
                  <a:ext uri="{C183D7F6-B498-43B3-948B-1728B52AA6E4}">
                    <adec:decorative xmlns:adec="http://schemas.microsoft.com/office/drawing/2017/decorative" val="1"/>
                  </a:ext>
                </a:extLst>
              </p:cNvPr>
              <p:cNvSpPr/>
              <p:nvPr/>
            </p:nvSpPr>
            <p:spPr>
              <a:xfrm rot="13500000">
                <a:off x="7385096" y="2513724"/>
                <a:ext cx="1074193" cy="1074193"/>
              </a:xfrm>
              <a:prstGeom prst="rect">
                <a:avLst/>
              </a:prstGeom>
              <a:grpFill/>
              <a:ln w="25400" cap="flat" cmpd="sng" algn="ctr">
                <a:solidFill>
                  <a:schemeClr val="tx2"/>
                </a:solidFill>
                <a:prstDash val="solid"/>
              </a:ln>
              <a:effectLst/>
            </p:spPr>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Segoe UI"/>
                  <a:ea typeface="+mn-ea"/>
                  <a:cs typeface="+mn-cs"/>
                </a:endParaRPr>
              </a:p>
            </p:txBody>
          </p:sp>
          <p:pic>
            <p:nvPicPr>
              <p:cNvPr id="69" name="Picture 68">
                <a:extLst>
                  <a:ext uri="{FF2B5EF4-FFF2-40B4-BE49-F238E27FC236}">
                    <a16:creationId xmlns:a16="http://schemas.microsoft.com/office/drawing/2014/main" id="{4EEC98D5-B7E2-46E7-B3C7-4024C56E30A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93933" y="2797542"/>
                <a:ext cx="456519" cy="506560"/>
              </a:xfrm>
              <a:prstGeom prst="rect">
                <a:avLst/>
              </a:prstGeom>
              <a:grpFill/>
              <a:ln>
                <a:noFill/>
              </a:ln>
            </p:spPr>
          </p:pic>
        </p:grpSp>
        <p:sp>
          <p:nvSpPr>
            <p:cNvPr id="116" name="Content Placeholder 8">
              <a:extLst>
                <a:ext uri="{FF2B5EF4-FFF2-40B4-BE49-F238E27FC236}">
                  <a16:creationId xmlns:a16="http://schemas.microsoft.com/office/drawing/2014/main" id="{983D151B-D1F5-4775-A643-D9B9EB4ECA18}"/>
                </a:ext>
              </a:extLst>
            </p:cNvPr>
            <p:cNvSpPr txBox="1">
              <a:spLocks/>
            </p:cNvSpPr>
            <p:nvPr/>
          </p:nvSpPr>
          <p:spPr>
            <a:xfrm>
              <a:off x="343252" y="4084162"/>
              <a:ext cx="2324100" cy="753411"/>
            </a:xfrm>
            <a:prstGeom prst="rect">
              <a:avLst/>
            </a:prstGeom>
            <a:grpFill/>
            <a:ln>
              <a:noFill/>
            </a:ln>
          </p:spPr>
          <p:txBody>
            <a:bodyPr vert="horz" wrap="square" lIns="0" tIns="0" rIns="0" bIns="0" rtlCol="0">
              <a:spAutoFit/>
            </a:bodyPr>
            <a:lstStyle>
              <a:lvl1pPr marL="233059"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120"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047" marR="0" indent="-203927"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408" marR="0" indent="-184506"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3913" marR="0" indent="-171558"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507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0550"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601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148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32384"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Unparalleled value</a:t>
              </a:r>
            </a:p>
          </p:txBody>
        </p:sp>
      </p:grpSp>
      <p:grpSp>
        <p:nvGrpSpPr>
          <p:cNvPr id="8" name="Group 7">
            <a:extLst>
              <a:ext uri="{FF2B5EF4-FFF2-40B4-BE49-F238E27FC236}">
                <a16:creationId xmlns:a16="http://schemas.microsoft.com/office/drawing/2014/main" id="{87154557-7FEE-F81E-D40A-A3743CC121F3}"/>
              </a:ext>
              <a:ext uri="{C183D7F6-B498-43B3-948B-1728B52AA6E4}">
                <adec:decorative xmlns:adec="http://schemas.microsoft.com/office/drawing/2017/decorative" val="1"/>
              </a:ext>
            </a:extLst>
          </p:cNvPr>
          <p:cNvGrpSpPr/>
          <p:nvPr/>
        </p:nvGrpSpPr>
        <p:grpSpPr>
          <a:xfrm>
            <a:off x="4388467" y="2523999"/>
            <a:ext cx="3219918" cy="2321651"/>
            <a:chOff x="2961426" y="2523999"/>
            <a:chExt cx="3219918" cy="2321651"/>
          </a:xfrm>
        </p:grpSpPr>
        <p:sp>
          <p:nvSpPr>
            <p:cNvPr id="66" name="Rectangle 65">
              <a:extLst>
                <a:ext uri="{FF2B5EF4-FFF2-40B4-BE49-F238E27FC236}">
                  <a16:creationId xmlns:a16="http://schemas.microsoft.com/office/drawing/2014/main" id="{D50A700B-B9AE-403A-99F3-6C9FE24C3C49}"/>
                </a:ext>
                <a:ext uri="{C183D7F6-B498-43B3-948B-1728B52AA6E4}">
                  <adec:decorative xmlns:adec="http://schemas.microsoft.com/office/drawing/2017/decorative" val="1"/>
                </a:ext>
              </a:extLst>
            </p:cNvPr>
            <p:cNvSpPr/>
            <p:nvPr/>
          </p:nvSpPr>
          <p:spPr>
            <a:xfrm rot="13500000">
              <a:off x="4034289" y="2523999"/>
              <a:ext cx="1074193" cy="1074193"/>
            </a:xfrm>
            <a:prstGeom prst="rect">
              <a:avLst/>
            </a:prstGeom>
            <a:solidFill>
              <a:schemeClr val="bg1"/>
            </a:solidFill>
            <a:ln w="25400" cap="flat" cmpd="sng" algn="ctr">
              <a:solidFill>
                <a:schemeClr val="tx2"/>
              </a:solidFill>
              <a:prstDash val="solid"/>
            </a:ln>
            <a:effectLst/>
          </p:spPr>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117" name="Content Placeholder 12">
              <a:extLst>
                <a:ext uri="{FF2B5EF4-FFF2-40B4-BE49-F238E27FC236}">
                  <a16:creationId xmlns:a16="http://schemas.microsoft.com/office/drawing/2014/main" id="{E201FC4D-3AEA-4213-93E6-D6A6EC32D888}"/>
                </a:ext>
              </a:extLst>
            </p:cNvPr>
            <p:cNvSpPr txBox="1">
              <a:spLocks/>
            </p:cNvSpPr>
            <p:nvPr/>
          </p:nvSpPr>
          <p:spPr>
            <a:xfrm>
              <a:off x="2961426" y="4092239"/>
              <a:ext cx="3219918" cy="753411"/>
            </a:xfrm>
            <a:prstGeom prst="rect">
              <a:avLst/>
            </a:prstGeom>
          </p:spPr>
          <p:txBody>
            <a:bodyPr vert="horz" wrap="square" lIns="0" tIns="0" rIns="0" bIns="0" rtlCol="0">
              <a:spAutoFit/>
            </a:bodyPr>
            <a:lstStyle>
              <a:lvl1pPr marL="233059"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120"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047" marR="0" indent="-203927"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408" marR="0" indent="-184506"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3913" marR="0" indent="-171558"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507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0550"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601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148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50756"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Unmatched </a:t>
              </a:r>
            </a:p>
            <a:p>
              <a:pPr marL="0" marR="0" lvl="0" indent="0" algn="ctr" defTabSz="950756"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security</a:t>
              </a:r>
            </a:p>
          </p:txBody>
        </p:sp>
      </p:grpSp>
      <p:grpSp>
        <p:nvGrpSpPr>
          <p:cNvPr id="7" name="Group 6">
            <a:extLst>
              <a:ext uri="{FF2B5EF4-FFF2-40B4-BE49-F238E27FC236}">
                <a16:creationId xmlns:a16="http://schemas.microsoft.com/office/drawing/2014/main" id="{7207B66C-7496-C183-08C6-6B78528630F7}"/>
              </a:ext>
              <a:ext uri="{C183D7F6-B498-43B3-948B-1728B52AA6E4}">
                <adec:decorative xmlns:adec="http://schemas.microsoft.com/office/drawing/2017/decorative" val="1"/>
              </a:ext>
            </a:extLst>
          </p:cNvPr>
          <p:cNvGrpSpPr/>
          <p:nvPr/>
        </p:nvGrpSpPr>
        <p:grpSpPr>
          <a:xfrm>
            <a:off x="8709028" y="2514566"/>
            <a:ext cx="2049730" cy="2316889"/>
            <a:chOff x="9679039" y="2528762"/>
            <a:chExt cx="2049730" cy="2316889"/>
          </a:xfrm>
        </p:grpSpPr>
        <p:grpSp>
          <p:nvGrpSpPr>
            <p:cNvPr id="2" name="Group 1">
              <a:extLst>
                <a:ext uri="{FF2B5EF4-FFF2-40B4-BE49-F238E27FC236}">
                  <a16:creationId xmlns:a16="http://schemas.microsoft.com/office/drawing/2014/main" id="{5763F422-9BAF-8D95-32F2-C69792FAF351}"/>
                </a:ext>
              </a:extLst>
            </p:cNvPr>
            <p:cNvGrpSpPr/>
            <p:nvPr/>
          </p:nvGrpSpPr>
          <p:grpSpPr>
            <a:xfrm>
              <a:off x="10175920" y="2528762"/>
              <a:ext cx="1074193" cy="1074193"/>
              <a:chOff x="10540012" y="2519291"/>
              <a:chExt cx="1074193" cy="1074193"/>
            </a:xfrm>
          </p:grpSpPr>
          <p:sp>
            <p:nvSpPr>
              <p:cNvPr id="68" name="Rectangle 67">
                <a:extLst>
                  <a:ext uri="{FF2B5EF4-FFF2-40B4-BE49-F238E27FC236}">
                    <a16:creationId xmlns:a16="http://schemas.microsoft.com/office/drawing/2014/main" id="{F8FFE8C4-9542-4A73-B07A-293D041E8B23}"/>
                  </a:ext>
                  <a:ext uri="{C183D7F6-B498-43B3-948B-1728B52AA6E4}">
                    <adec:decorative xmlns:adec="http://schemas.microsoft.com/office/drawing/2017/decorative" val="1"/>
                  </a:ext>
                </a:extLst>
              </p:cNvPr>
              <p:cNvSpPr/>
              <p:nvPr/>
            </p:nvSpPr>
            <p:spPr>
              <a:xfrm rot="13500000">
                <a:off x="10540012" y="2519291"/>
                <a:ext cx="1074193" cy="1074193"/>
              </a:xfrm>
              <a:prstGeom prst="rect">
                <a:avLst/>
              </a:prstGeom>
              <a:solidFill>
                <a:schemeClr val="bg1"/>
              </a:solidFill>
              <a:ln w="25400" cap="flat" cmpd="sng" algn="ctr">
                <a:solidFill>
                  <a:schemeClr val="tx2"/>
                </a:solidFill>
                <a:prstDash val="solid"/>
              </a:ln>
              <a:effectLst/>
            </p:spPr>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71" name="Group 70">
                <a:extLst>
                  <a:ext uri="{FF2B5EF4-FFF2-40B4-BE49-F238E27FC236}">
                    <a16:creationId xmlns:a16="http://schemas.microsoft.com/office/drawing/2014/main" id="{56C0F174-3975-4CDE-8140-5BE7FC504467}"/>
                  </a:ext>
                  <a:ext uri="{C183D7F6-B498-43B3-948B-1728B52AA6E4}">
                    <adec:decorative xmlns:adec="http://schemas.microsoft.com/office/drawing/2017/decorative" val="1"/>
                  </a:ext>
                </a:extLst>
              </p:cNvPr>
              <p:cNvGrpSpPr/>
              <p:nvPr/>
            </p:nvGrpSpPr>
            <p:grpSpPr>
              <a:xfrm>
                <a:off x="10721661" y="2793943"/>
                <a:ext cx="710894" cy="449854"/>
                <a:chOff x="5644799" y="3773766"/>
                <a:chExt cx="966066" cy="611329"/>
              </a:xfrm>
            </p:grpSpPr>
            <p:sp>
              <p:nvSpPr>
                <p:cNvPr id="76" name="Freeform: Shape 75">
                  <a:extLst>
                    <a:ext uri="{FF2B5EF4-FFF2-40B4-BE49-F238E27FC236}">
                      <a16:creationId xmlns:a16="http://schemas.microsoft.com/office/drawing/2014/main" id="{457FA07A-7BC9-4E8F-98F6-2F00347537A1}"/>
                    </a:ext>
                    <a:ext uri="{C183D7F6-B498-43B3-948B-1728B52AA6E4}">
                      <adec:decorative xmlns:adec="http://schemas.microsoft.com/office/drawing/2017/decorative" val="1"/>
                    </a:ext>
                  </a:extLst>
                </p:cNvPr>
                <p:cNvSpPr/>
                <p:nvPr/>
              </p:nvSpPr>
              <p:spPr>
                <a:xfrm>
                  <a:off x="5644799" y="4078094"/>
                  <a:ext cx="148220" cy="296439"/>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50E6FF"/>
                </a:solidFill>
                <a:ln w="3633" cap="flat">
                  <a:no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77" name="Freeform: Shape 76">
                  <a:extLst>
                    <a:ext uri="{FF2B5EF4-FFF2-40B4-BE49-F238E27FC236}">
                      <a16:creationId xmlns:a16="http://schemas.microsoft.com/office/drawing/2014/main" id="{3866FF5D-3812-47E9-8E6D-8785DD5EEF2C}"/>
                    </a:ext>
                    <a:ext uri="{C183D7F6-B498-43B3-948B-1728B52AA6E4}">
                      <adec:decorative xmlns:adec="http://schemas.microsoft.com/office/drawing/2017/decorative" val="1"/>
                    </a:ext>
                  </a:extLst>
                </p:cNvPr>
                <p:cNvSpPr/>
                <p:nvPr/>
              </p:nvSpPr>
              <p:spPr>
                <a:xfrm>
                  <a:off x="5704399" y="4326478"/>
                  <a:ext cx="37054" cy="49407"/>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0078D4"/>
                </a:solidFill>
                <a:ln w="3633" cap="flat">
                  <a:solidFill>
                    <a:srgbClr val="0078D4"/>
                  </a:solid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78" name="Freeform: Shape 77">
                  <a:extLst>
                    <a:ext uri="{FF2B5EF4-FFF2-40B4-BE49-F238E27FC236}">
                      <a16:creationId xmlns:a16="http://schemas.microsoft.com/office/drawing/2014/main" id="{9003A411-D58F-46CC-94BF-2878530A4E59}"/>
                    </a:ext>
                    <a:ext uri="{C183D7F6-B498-43B3-948B-1728B52AA6E4}">
                      <adec:decorative xmlns:adec="http://schemas.microsoft.com/office/drawing/2017/decorative" val="1"/>
                    </a:ext>
                  </a:extLst>
                </p:cNvPr>
                <p:cNvSpPr/>
                <p:nvPr/>
              </p:nvSpPr>
              <p:spPr>
                <a:xfrm>
                  <a:off x="5774352" y="3897614"/>
                  <a:ext cx="238052" cy="476100"/>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0078D4"/>
                </a:solidFill>
                <a:ln w="3633" cap="flat">
                  <a:solidFill>
                    <a:srgbClr val="0078D4"/>
                  </a:solid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79" name="Freeform: Shape 78">
                  <a:extLst>
                    <a:ext uri="{FF2B5EF4-FFF2-40B4-BE49-F238E27FC236}">
                      <a16:creationId xmlns:a16="http://schemas.microsoft.com/office/drawing/2014/main" id="{E8156B57-3446-41CB-A803-B3EC0ED0B28A}"/>
                    </a:ext>
                    <a:ext uri="{C183D7F6-B498-43B3-948B-1728B52AA6E4}">
                      <adec:decorative xmlns:adec="http://schemas.microsoft.com/office/drawing/2017/decorative" val="1"/>
                    </a:ext>
                  </a:extLst>
                </p:cNvPr>
                <p:cNvSpPr/>
                <p:nvPr/>
              </p:nvSpPr>
              <p:spPr>
                <a:xfrm>
                  <a:off x="5856123" y="4296534"/>
                  <a:ext cx="59512" cy="79351"/>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50E6FF"/>
                </a:solidFill>
                <a:ln w="3633" cap="flat">
                  <a:solidFill>
                    <a:srgbClr val="0078D4"/>
                  </a:solid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80" name="AutoShape 163">
                  <a:extLst>
                    <a:ext uri="{FF2B5EF4-FFF2-40B4-BE49-F238E27FC236}">
                      <a16:creationId xmlns:a16="http://schemas.microsoft.com/office/drawing/2014/main" id="{B23EE98C-E82F-4947-AB1C-7A223B17F7E3}"/>
                    </a:ext>
                    <a:ext uri="{C183D7F6-B498-43B3-948B-1728B52AA6E4}">
                      <adec:decorative xmlns:adec="http://schemas.microsoft.com/office/drawing/2017/decorative" val="1"/>
                    </a:ext>
                  </a:extLst>
                </p:cNvPr>
                <p:cNvSpPr>
                  <a:spLocks noChangeAspect="1" noChangeArrowheads="1" noTextEdit="1"/>
                </p:cNvSpPr>
                <p:nvPr/>
              </p:nvSpPr>
              <p:spPr bwMode="auto">
                <a:xfrm>
                  <a:off x="5945082" y="3773766"/>
                  <a:ext cx="602118" cy="60211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95" name="Rectangle 168">
                  <a:extLst>
                    <a:ext uri="{FF2B5EF4-FFF2-40B4-BE49-F238E27FC236}">
                      <a16:creationId xmlns:a16="http://schemas.microsoft.com/office/drawing/2014/main" id="{1E429292-0009-48D3-A258-A66023595C6C}"/>
                    </a:ext>
                    <a:ext uri="{C183D7F6-B498-43B3-948B-1728B52AA6E4}">
                      <adec:decorative xmlns:adec="http://schemas.microsoft.com/office/drawing/2017/decorative" val="1"/>
                    </a:ext>
                  </a:extLst>
                </p:cNvPr>
                <p:cNvSpPr>
                  <a:spLocks noChangeArrowheads="1"/>
                </p:cNvSpPr>
                <p:nvPr/>
              </p:nvSpPr>
              <p:spPr bwMode="auto">
                <a:xfrm>
                  <a:off x="5945082" y="3773766"/>
                  <a:ext cx="301060" cy="602119"/>
                </a:xfrm>
                <a:prstGeom prst="rect">
                  <a:avLst/>
                </a:prstGeom>
                <a:solidFill>
                  <a:srgbClr val="50E6FF"/>
                </a:solidFill>
                <a:ln w="9525">
                  <a:noFill/>
                  <a:miter lim="800000"/>
                  <a:headEnd/>
                  <a:tailEnd/>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96" name="Rectangle 169">
                  <a:extLst>
                    <a:ext uri="{FF2B5EF4-FFF2-40B4-BE49-F238E27FC236}">
                      <a16:creationId xmlns:a16="http://schemas.microsoft.com/office/drawing/2014/main" id="{0D2477D1-588E-46EF-B336-4E086955BE2A}"/>
                    </a:ext>
                    <a:ext uri="{C183D7F6-B498-43B3-948B-1728B52AA6E4}">
                      <adec:decorative xmlns:adec="http://schemas.microsoft.com/office/drawing/2017/decorative" val="1"/>
                    </a:ext>
                  </a:extLst>
                </p:cNvPr>
                <p:cNvSpPr>
                  <a:spLocks noChangeArrowheads="1"/>
                </p:cNvSpPr>
                <p:nvPr/>
              </p:nvSpPr>
              <p:spPr bwMode="auto">
                <a:xfrm>
                  <a:off x="6246141" y="3926681"/>
                  <a:ext cx="301060" cy="449205"/>
                </a:xfrm>
                <a:prstGeom prst="rect">
                  <a:avLst/>
                </a:prstGeom>
                <a:solidFill>
                  <a:srgbClr val="0078D4"/>
                </a:solidFill>
                <a:ln w="9525">
                  <a:noFill/>
                  <a:miter lim="800000"/>
                  <a:headEnd/>
                  <a:tailEnd/>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98" name="Rectangle 170">
                  <a:extLst>
                    <a:ext uri="{FF2B5EF4-FFF2-40B4-BE49-F238E27FC236}">
                      <a16:creationId xmlns:a16="http://schemas.microsoft.com/office/drawing/2014/main" id="{6D7188FE-29F3-4470-A9E8-0F5A42CC5456}"/>
                    </a:ext>
                    <a:ext uri="{C183D7F6-B498-43B3-948B-1728B52AA6E4}">
                      <adec:decorative xmlns:adec="http://schemas.microsoft.com/office/drawing/2017/decorative" val="1"/>
                    </a:ext>
                  </a:extLst>
                </p:cNvPr>
                <p:cNvSpPr>
                  <a:spLocks noChangeArrowheads="1"/>
                </p:cNvSpPr>
                <p:nvPr/>
              </p:nvSpPr>
              <p:spPr bwMode="auto">
                <a:xfrm>
                  <a:off x="6019763" y="3867118"/>
                  <a:ext cx="56012" cy="58346"/>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99" name="Rectangle 171">
                  <a:extLst>
                    <a:ext uri="{FF2B5EF4-FFF2-40B4-BE49-F238E27FC236}">
                      <a16:creationId xmlns:a16="http://schemas.microsoft.com/office/drawing/2014/main" id="{A16394D0-2792-4299-80D8-F23AEEF87E25}"/>
                    </a:ext>
                    <a:ext uri="{C183D7F6-B498-43B3-948B-1728B52AA6E4}">
                      <adec:decorative xmlns:adec="http://schemas.microsoft.com/office/drawing/2017/decorative" val="1"/>
                    </a:ext>
                  </a:extLst>
                </p:cNvPr>
                <p:cNvSpPr>
                  <a:spLocks noChangeArrowheads="1"/>
                </p:cNvSpPr>
                <p:nvPr/>
              </p:nvSpPr>
              <p:spPr bwMode="auto">
                <a:xfrm>
                  <a:off x="6115449" y="3867118"/>
                  <a:ext cx="56012" cy="58346"/>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0" name="Rectangle 172">
                  <a:extLst>
                    <a:ext uri="{FF2B5EF4-FFF2-40B4-BE49-F238E27FC236}">
                      <a16:creationId xmlns:a16="http://schemas.microsoft.com/office/drawing/2014/main" id="{32D0511A-2538-4DD9-AFB5-EB41E8818D40}"/>
                    </a:ext>
                    <a:ext uri="{C183D7F6-B498-43B3-948B-1728B52AA6E4}">
                      <adec:decorative xmlns:adec="http://schemas.microsoft.com/office/drawing/2017/decorative" val="1"/>
                    </a:ext>
                  </a:extLst>
                </p:cNvPr>
                <p:cNvSpPr>
                  <a:spLocks noChangeArrowheads="1"/>
                </p:cNvSpPr>
                <p:nvPr/>
              </p:nvSpPr>
              <p:spPr bwMode="auto">
                <a:xfrm>
                  <a:off x="6019763" y="3962803"/>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1" name="Rectangle 173">
                  <a:extLst>
                    <a:ext uri="{FF2B5EF4-FFF2-40B4-BE49-F238E27FC236}">
                      <a16:creationId xmlns:a16="http://schemas.microsoft.com/office/drawing/2014/main" id="{75A2251D-8228-4143-B871-2D8333DECBF8}"/>
                    </a:ext>
                    <a:ext uri="{C183D7F6-B498-43B3-948B-1728B52AA6E4}">
                      <adec:decorative xmlns:adec="http://schemas.microsoft.com/office/drawing/2017/decorative" val="1"/>
                    </a:ext>
                  </a:extLst>
                </p:cNvPr>
                <p:cNvSpPr>
                  <a:spLocks noChangeArrowheads="1"/>
                </p:cNvSpPr>
                <p:nvPr/>
              </p:nvSpPr>
              <p:spPr bwMode="auto">
                <a:xfrm>
                  <a:off x="6115449" y="3962803"/>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2" name="Rectangle 174">
                  <a:extLst>
                    <a:ext uri="{FF2B5EF4-FFF2-40B4-BE49-F238E27FC236}">
                      <a16:creationId xmlns:a16="http://schemas.microsoft.com/office/drawing/2014/main" id="{3FB02E46-4FC5-4FE0-A709-2F9683452DE5}"/>
                    </a:ext>
                    <a:ext uri="{C183D7F6-B498-43B3-948B-1728B52AA6E4}">
                      <adec:decorative xmlns:adec="http://schemas.microsoft.com/office/drawing/2017/decorative" val="1"/>
                    </a:ext>
                  </a:extLst>
                </p:cNvPr>
                <p:cNvSpPr>
                  <a:spLocks noChangeArrowheads="1"/>
                </p:cNvSpPr>
                <p:nvPr/>
              </p:nvSpPr>
              <p:spPr bwMode="auto">
                <a:xfrm>
                  <a:off x="6019763" y="4056155"/>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3" name="Rectangle 175">
                  <a:extLst>
                    <a:ext uri="{FF2B5EF4-FFF2-40B4-BE49-F238E27FC236}">
                      <a16:creationId xmlns:a16="http://schemas.microsoft.com/office/drawing/2014/main" id="{B3D769E4-BD1A-46DE-92E6-297BF69BE706}"/>
                    </a:ext>
                    <a:ext uri="{C183D7F6-B498-43B3-948B-1728B52AA6E4}">
                      <adec:decorative xmlns:adec="http://schemas.microsoft.com/office/drawing/2017/decorative" val="1"/>
                    </a:ext>
                  </a:extLst>
                </p:cNvPr>
                <p:cNvSpPr>
                  <a:spLocks noChangeArrowheads="1"/>
                </p:cNvSpPr>
                <p:nvPr/>
              </p:nvSpPr>
              <p:spPr bwMode="auto">
                <a:xfrm>
                  <a:off x="6115449" y="4056155"/>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4" name="Rectangle 176">
                  <a:extLst>
                    <a:ext uri="{FF2B5EF4-FFF2-40B4-BE49-F238E27FC236}">
                      <a16:creationId xmlns:a16="http://schemas.microsoft.com/office/drawing/2014/main" id="{7DF0587F-8C24-4F57-B5BE-0EAE9D4F833E}"/>
                    </a:ext>
                    <a:ext uri="{C183D7F6-B498-43B3-948B-1728B52AA6E4}">
                      <adec:decorative xmlns:adec="http://schemas.microsoft.com/office/drawing/2017/decorative" val="1"/>
                    </a:ext>
                  </a:extLst>
                </p:cNvPr>
                <p:cNvSpPr>
                  <a:spLocks noChangeArrowheads="1"/>
                </p:cNvSpPr>
                <p:nvPr/>
              </p:nvSpPr>
              <p:spPr bwMode="auto">
                <a:xfrm>
                  <a:off x="6019763" y="4149508"/>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5" name="Rectangle 177">
                  <a:extLst>
                    <a:ext uri="{FF2B5EF4-FFF2-40B4-BE49-F238E27FC236}">
                      <a16:creationId xmlns:a16="http://schemas.microsoft.com/office/drawing/2014/main" id="{6814E344-56F6-4AB0-911B-33DA0AC734E8}"/>
                    </a:ext>
                    <a:ext uri="{C183D7F6-B498-43B3-948B-1728B52AA6E4}">
                      <adec:decorative xmlns:adec="http://schemas.microsoft.com/office/drawing/2017/decorative" val="1"/>
                    </a:ext>
                  </a:extLst>
                </p:cNvPr>
                <p:cNvSpPr>
                  <a:spLocks noChangeArrowheads="1"/>
                </p:cNvSpPr>
                <p:nvPr/>
              </p:nvSpPr>
              <p:spPr bwMode="auto">
                <a:xfrm>
                  <a:off x="6115449" y="4149508"/>
                  <a:ext cx="56012" cy="56012"/>
                </a:xfrm>
                <a:prstGeom prst="rect">
                  <a:avLst/>
                </a:pr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6" name="Rectangle 178">
                  <a:extLst>
                    <a:ext uri="{FF2B5EF4-FFF2-40B4-BE49-F238E27FC236}">
                      <a16:creationId xmlns:a16="http://schemas.microsoft.com/office/drawing/2014/main" id="{721D5DE4-6D1F-427B-834E-3C1340C99341}"/>
                    </a:ext>
                    <a:ext uri="{C183D7F6-B498-43B3-948B-1728B52AA6E4}">
                      <adec:decorative xmlns:adec="http://schemas.microsoft.com/office/drawing/2017/decorative" val="1"/>
                    </a:ext>
                  </a:extLst>
                </p:cNvPr>
                <p:cNvSpPr>
                  <a:spLocks noChangeArrowheads="1"/>
                </p:cNvSpPr>
                <p:nvPr/>
              </p:nvSpPr>
              <p:spPr bwMode="auto">
                <a:xfrm>
                  <a:off x="6057104" y="4301203"/>
                  <a:ext cx="77014" cy="74682"/>
                </a:xfrm>
                <a:prstGeom prst="rect">
                  <a:avLst/>
                </a:prstGeom>
                <a:solidFill>
                  <a:srgbClr val="000000"/>
                </a:solidFill>
                <a:ln>
                  <a:solidFill>
                    <a:srgbClr val="0078D4"/>
                  </a:solidFill>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7" name="Rectangle 179">
                  <a:extLst>
                    <a:ext uri="{FF2B5EF4-FFF2-40B4-BE49-F238E27FC236}">
                      <a16:creationId xmlns:a16="http://schemas.microsoft.com/office/drawing/2014/main" id="{BE84AEAC-B583-45B0-893C-0EA99305FA21}"/>
                    </a:ext>
                    <a:ext uri="{C183D7F6-B498-43B3-948B-1728B52AA6E4}">
                      <adec:decorative xmlns:adec="http://schemas.microsoft.com/office/drawing/2017/decorative" val="1"/>
                    </a:ext>
                  </a:extLst>
                </p:cNvPr>
                <p:cNvSpPr>
                  <a:spLocks noChangeArrowheads="1"/>
                </p:cNvSpPr>
                <p:nvPr/>
              </p:nvSpPr>
              <p:spPr bwMode="auto">
                <a:xfrm>
                  <a:off x="6320823" y="4004252"/>
                  <a:ext cx="56012" cy="56012"/>
                </a:xfrm>
                <a:prstGeom prst="rect">
                  <a:avLst/>
                </a:prstGeom>
                <a:solidFill>
                  <a:srgbClr val="50E6FF"/>
                </a:solidFill>
                <a:ln w="9525">
                  <a:noFill/>
                  <a:miter lim="800000"/>
                  <a:headEnd/>
                  <a:tailEnd/>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8" name="Rectangle 180">
                  <a:extLst>
                    <a:ext uri="{FF2B5EF4-FFF2-40B4-BE49-F238E27FC236}">
                      <a16:creationId xmlns:a16="http://schemas.microsoft.com/office/drawing/2014/main" id="{94E186AB-026A-4F98-9378-3355E0CE0A33}"/>
                    </a:ext>
                    <a:ext uri="{C183D7F6-B498-43B3-948B-1728B52AA6E4}">
                      <adec:decorative xmlns:adec="http://schemas.microsoft.com/office/drawing/2017/decorative" val="1"/>
                    </a:ext>
                  </a:extLst>
                </p:cNvPr>
                <p:cNvSpPr>
                  <a:spLocks noChangeArrowheads="1"/>
                </p:cNvSpPr>
                <p:nvPr/>
              </p:nvSpPr>
              <p:spPr bwMode="auto">
                <a:xfrm>
                  <a:off x="6416508" y="4004252"/>
                  <a:ext cx="56012" cy="56012"/>
                </a:xfrm>
                <a:prstGeom prst="rect">
                  <a:avLst/>
                </a:prstGeom>
                <a:solidFill>
                  <a:srgbClr val="50E6FF"/>
                </a:solidFill>
                <a:ln w="9525">
                  <a:noFill/>
                  <a:miter lim="800000"/>
                  <a:headEnd/>
                  <a:tailEnd/>
                </a:ln>
              </p:spPr>
              <p:txBody>
                <a:bodyPr vert="horz" wrap="square" lIns="91401" tIns="45700" rIns="91401" bIns="45700" numCol="1" anchor="t" anchorCtr="0" compatLnSpc="1">
                  <a:prstTxWarp prst="textNoShape">
                    <a:avLst/>
                  </a:prstTxWarp>
                </a:body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09" name="Freeform: Shape 108">
                  <a:extLst>
                    <a:ext uri="{FF2B5EF4-FFF2-40B4-BE49-F238E27FC236}">
                      <a16:creationId xmlns:a16="http://schemas.microsoft.com/office/drawing/2014/main" id="{1A448828-3C49-4B33-8831-B0702A8C55DC}"/>
                    </a:ext>
                    <a:ext uri="{C183D7F6-B498-43B3-948B-1728B52AA6E4}">
                      <adec:decorative xmlns:adec="http://schemas.microsoft.com/office/drawing/2017/decorative" val="1"/>
                    </a:ext>
                  </a:extLst>
                </p:cNvPr>
                <p:cNvSpPr/>
                <p:nvPr/>
              </p:nvSpPr>
              <p:spPr>
                <a:xfrm>
                  <a:off x="5822786" y="4034891"/>
                  <a:ext cx="109311" cy="45719"/>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50E6FF"/>
                </a:solidFill>
                <a:ln w="3633" cap="flat">
                  <a:solidFill>
                    <a:srgbClr val="0078D4"/>
                  </a:solid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29761595-AD87-4464-A295-4E7A9C566209}"/>
                    </a:ext>
                    <a:ext uri="{C183D7F6-B498-43B3-948B-1728B52AA6E4}">
                      <adec:decorative xmlns:adec="http://schemas.microsoft.com/office/drawing/2017/decorative" val="1"/>
                    </a:ext>
                  </a:extLst>
                </p:cNvPr>
                <p:cNvSpPr/>
                <p:nvPr/>
              </p:nvSpPr>
              <p:spPr>
                <a:xfrm>
                  <a:off x="5822786" y="3968216"/>
                  <a:ext cx="109311" cy="45719"/>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50E6FF"/>
                </a:solidFill>
                <a:ln w="3633" cap="flat">
                  <a:solidFill>
                    <a:srgbClr val="0078D4"/>
                  </a:solidFill>
                  <a:prstDash val="solid"/>
                  <a:miter/>
                </a:ln>
              </p:spPr>
              <p:txBody>
                <a:bodyPr rtlCol="0" anchor="ct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111" name="cloud 4">
                  <a:extLst>
                    <a:ext uri="{FF2B5EF4-FFF2-40B4-BE49-F238E27FC236}">
                      <a16:creationId xmlns:a16="http://schemas.microsoft.com/office/drawing/2014/main" id="{51127F93-64BC-4EBE-BC1F-C7A6C90421F3}"/>
                    </a:ext>
                    <a:ext uri="{C183D7F6-B498-43B3-948B-1728B52AA6E4}">
                      <adec:decorative xmlns:adec="http://schemas.microsoft.com/office/drawing/2017/decorative" val="1"/>
                    </a:ext>
                  </a:extLst>
                </p:cNvPr>
                <p:cNvSpPr>
                  <a:spLocks noChangeAspect="1"/>
                </p:cNvSpPr>
                <p:nvPr/>
              </p:nvSpPr>
              <p:spPr bwMode="auto">
                <a:xfrm flipV="1">
                  <a:off x="6062621" y="4091159"/>
                  <a:ext cx="548244" cy="293936"/>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FFFFFF"/>
                </a:solidFill>
                <a:ln w="19050" cap="flat">
                  <a:solidFill>
                    <a:srgbClr val="0078D4"/>
                  </a:solidFill>
                  <a:prstDash val="solid"/>
                  <a:miter lim="800000"/>
                  <a:headEnd/>
                  <a:tailEnd/>
                </a:ln>
              </p:spPr>
              <p:txBody>
                <a:bodyPr vert="horz" wrap="square" lIns="89603" tIns="44802" rIns="89603" bIns="44802" numCol="1" anchor="t" anchorCtr="0" compatLnSpc="1">
                  <a:prstTxWarp prst="textNoShape">
                    <a:avLst/>
                  </a:prstTxWarp>
                </a:bodyPr>
                <a:lstStyle/>
                <a:p>
                  <a:pPr marL="0" marR="0" lvl="0" indent="0" algn="ctr" defTabSz="895870" rtl="0" eaLnBrk="1" fontAlgn="auto" latinLnBrk="0" hangingPunct="1">
                    <a:lnSpc>
                      <a:spcPct val="100000"/>
                    </a:lnSpc>
                    <a:spcBef>
                      <a:spcPts val="0"/>
                    </a:spcBef>
                    <a:spcAft>
                      <a:spcPts val="0"/>
                    </a:spcAft>
                    <a:buClrTx/>
                    <a:buSzTx/>
                    <a:buFontTx/>
                    <a:buNone/>
                    <a:tabLst/>
                    <a:defRPr/>
                  </a:pPr>
                  <a:endParaRPr kumimoji="0" lang="en-US" sz="1762" b="0" i="0" u="none" strike="noStrike" kern="0" cap="none" spc="0" normalizeH="0" baseline="0" noProof="0" dirty="0">
                    <a:ln>
                      <a:noFill/>
                    </a:ln>
                    <a:solidFill>
                      <a:srgbClr val="353535"/>
                    </a:solidFill>
                    <a:effectLst/>
                    <a:uLnTx/>
                    <a:uFillTx/>
                    <a:latin typeface="Segoe UI Semilight"/>
                    <a:ea typeface="+mn-ea"/>
                    <a:cs typeface="+mn-cs"/>
                  </a:endParaRPr>
                </a:p>
              </p:txBody>
            </p:sp>
          </p:grpSp>
        </p:grpSp>
        <p:sp>
          <p:nvSpPr>
            <p:cNvPr id="118" name="Content Placeholder 14">
              <a:extLst>
                <a:ext uri="{FF2B5EF4-FFF2-40B4-BE49-F238E27FC236}">
                  <a16:creationId xmlns:a16="http://schemas.microsoft.com/office/drawing/2014/main" id="{E71DEBBC-DBE3-4F18-BD37-933803CF5F06}"/>
                </a:ext>
              </a:extLst>
            </p:cNvPr>
            <p:cNvSpPr txBox="1">
              <a:spLocks/>
            </p:cNvSpPr>
            <p:nvPr/>
          </p:nvSpPr>
          <p:spPr>
            <a:xfrm>
              <a:off x="9679039" y="4092240"/>
              <a:ext cx="2049730" cy="753411"/>
            </a:xfrm>
            <a:prstGeom prst="rect">
              <a:avLst/>
            </a:prstGeom>
          </p:spPr>
          <p:txBody>
            <a:bodyPr vert="horz" wrap="square" lIns="0" tIns="0" rIns="0" bIns="0" rtlCol="0">
              <a:spAutoFit/>
            </a:bodyPr>
            <a:lstStyle>
              <a:lvl1pPr marL="233059"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120"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047" marR="0" indent="-203927"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408" marR="0" indent="-184506"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3913" marR="0" indent="-171558"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507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0550"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601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148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50756"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Cloud on </a:t>
              </a:r>
              <a:b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br>
              <a:r>
                <a:rPr kumimoji="0" lang="en-US" sz="24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your terms</a:t>
              </a:r>
            </a:p>
          </p:txBody>
        </p:sp>
      </p:grpSp>
      <p:cxnSp>
        <p:nvCxnSpPr>
          <p:cNvPr id="120" name="Straight Connector 119">
            <a:extLst>
              <a:ext uri="{FF2B5EF4-FFF2-40B4-BE49-F238E27FC236}">
                <a16:creationId xmlns:a16="http://schemas.microsoft.com/office/drawing/2014/main" id="{A7388F80-595B-49E8-A156-D84A56188B04}"/>
              </a:ext>
              <a:ext uri="{C183D7F6-B498-43B3-948B-1728B52AA6E4}">
                <adec:decorative xmlns:adec="http://schemas.microsoft.com/office/drawing/2017/decorative" val="1"/>
              </a:ext>
            </a:extLst>
          </p:cNvPr>
          <p:cNvCxnSpPr>
            <a:cxnSpLocks/>
          </p:cNvCxnSpPr>
          <p:nvPr/>
        </p:nvCxnSpPr>
        <p:spPr>
          <a:xfrm>
            <a:off x="2643" y="5752962"/>
            <a:ext cx="12186104" cy="0"/>
          </a:xfrm>
          <a:prstGeom prst="line">
            <a:avLst/>
          </a:prstGeom>
          <a:noFill/>
          <a:ln w="12700" cap="flat" cmpd="sng" algn="ctr">
            <a:solidFill>
              <a:srgbClr val="FFFFFF"/>
            </a:solidFill>
            <a:prstDash val="solid"/>
          </a:ln>
          <a:effectLst/>
        </p:spPr>
      </p:cxnSp>
      <p:sp>
        <p:nvSpPr>
          <p:cNvPr id="121" name="Content Placeholder 26">
            <a:extLst>
              <a:ext uri="{FF2B5EF4-FFF2-40B4-BE49-F238E27FC236}">
                <a16:creationId xmlns:a16="http://schemas.microsoft.com/office/drawing/2014/main" id="{387F9992-0317-487C-A4F9-BA4DB75058DA}"/>
              </a:ext>
            </a:extLst>
          </p:cNvPr>
          <p:cNvSpPr txBox="1">
            <a:spLocks/>
          </p:cNvSpPr>
          <p:nvPr/>
        </p:nvSpPr>
        <p:spPr>
          <a:xfrm>
            <a:off x="2631758" y="5367108"/>
            <a:ext cx="6996885" cy="653320"/>
          </a:xfrm>
          <a:prstGeom prst="rect">
            <a:avLst/>
          </a:prstGeom>
        </p:spPr>
        <p:txBody>
          <a:bodyPr vert="horz" wrap="square" lIns="0" tIns="0" rIns="0" bIns="0" rtlCol="0">
            <a:spAutoFit/>
          </a:bodyPr>
          <a:lstStyle>
            <a:lvl1pPr marL="233059"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120" marR="0" indent="-233059"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047" marR="0" indent="-203927"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408" marR="0" indent="-184506"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3913" marR="0" indent="-171558" algn="l" defTabSz="9509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507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0550"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601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1489" indent="-237736" algn="l" defTabSz="950938"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32384" rtl="0" eaLnBrk="1" fontAlgn="auto" latinLnBrk="0" hangingPunct="1">
              <a:lnSpc>
                <a:spcPts val="2600"/>
              </a:lnSpc>
              <a:spcBef>
                <a:spcPts val="0"/>
              </a:spcBef>
              <a:spcAft>
                <a:spcPts val="0"/>
              </a:spcAft>
              <a:buClrTx/>
              <a:buSzTx/>
              <a:buFont typeface="Wingdings" panose="05000000000000000000" pitchFamily="2" charset="2"/>
              <a:buNone/>
              <a:tabLst>
                <a:tab pos="4281488" algn="l"/>
              </a:tabLst>
              <a:defRPr/>
            </a:pPr>
            <a:r>
              <a:rPr kumimoji="0" lang="en-US" sz="20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Cloud infrastructure you can </a:t>
            </a:r>
            <a:r>
              <a:rPr kumimoji="0" lang="en-US" sz="20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TRUST</a:t>
            </a:r>
            <a:r>
              <a:rPr kumimoji="0" lang="en-US" sz="204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 </a:t>
            </a:r>
            <a:r>
              <a:rPr kumimoji="0" lang="en-US" sz="2000" b="0" i="0" u="none" strike="noStrike" kern="1200" cap="none" spc="0" normalizeH="0" baseline="0" noProof="0" dirty="0">
                <a:ln>
                  <a:noFill/>
                </a:ln>
                <a:solidFill>
                  <a:schemeClr val="tx1"/>
                </a:solidFill>
                <a:effectLst/>
                <a:uLnTx/>
                <a:uFillTx/>
                <a:latin typeface="Segoe UI Semibold"/>
                <a:ea typeface="+mn-ea"/>
                <a:cs typeface="Segoe UI" panose="020B0502040204020203" pitchFamily="34" charset="0"/>
              </a:rPr>
              <a:t>to run your business </a:t>
            </a:r>
            <a:r>
              <a:rPr kumimoji="0" lang="en-US" sz="1800" b="0" i="0" u="none" strike="noStrike" kern="1200" cap="none" spc="0" normalizeH="0" baseline="0" noProof="0" dirty="0">
                <a:ln>
                  <a:noFill/>
                </a:ln>
                <a:solidFill>
                  <a:schemeClr val="tx2"/>
                </a:solidFill>
                <a:effectLst/>
                <a:uLnTx/>
                <a:uFillTx/>
                <a:latin typeface="Segoe UI Semibold"/>
                <a:ea typeface="+mn-ea"/>
                <a:cs typeface="Segoe UI" panose="020B0502040204020203" pitchFamily="34" charset="0"/>
              </a:rPr>
              <a:t>SCALABLE | EFFICIENT | RESILIENT</a:t>
            </a:r>
          </a:p>
        </p:txBody>
      </p:sp>
      <p:sp>
        <p:nvSpPr>
          <p:cNvPr id="13" name="Title 12">
            <a:extLst>
              <a:ext uri="{FF2B5EF4-FFF2-40B4-BE49-F238E27FC236}">
                <a16:creationId xmlns:a16="http://schemas.microsoft.com/office/drawing/2014/main" id="{A0F278E2-0E1C-7735-F5A5-586B8E5CEC03}"/>
              </a:ext>
            </a:extLst>
          </p:cNvPr>
          <p:cNvSpPr>
            <a:spLocks noGrp="1"/>
          </p:cNvSpPr>
          <p:nvPr>
            <p:ph type="title"/>
          </p:nvPr>
        </p:nvSpPr>
        <p:spPr>
          <a:xfrm>
            <a:off x="455995" y="620428"/>
            <a:ext cx="11306469" cy="795089"/>
          </a:xfrm>
        </p:spPr>
        <p:txBody>
          <a:bodyPr/>
          <a:lstStyle/>
          <a:p>
            <a:r>
              <a:rPr lang="en-GB" sz="2750" spc="-50" dirty="0">
                <a:latin typeface="Segoe UI Semibold"/>
                <a:ea typeface="+mj-ea"/>
                <a:cs typeface="+mj-cs"/>
              </a:rPr>
              <a:t>Windows Server and SQL Server run best on </a:t>
            </a:r>
            <a:r>
              <a:rPr lang="en-GB" sz="2750" spc="-50" dirty="0">
                <a:solidFill>
                  <a:schemeClr val="tx2"/>
                </a:solidFill>
                <a:latin typeface="Segoe UI Semibold"/>
                <a:ea typeface="+mj-ea"/>
                <a:cs typeface="+mj-cs"/>
              </a:rPr>
              <a:t>Azure</a:t>
            </a:r>
            <a:br>
              <a:rPr lang="en-GB" sz="2750" dirty="0">
                <a:solidFill>
                  <a:schemeClr val="tx2"/>
                </a:solidFill>
              </a:rPr>
            </a:br>
            <a:endParaRPr lang="en-NL" sz="2750" dirty="0"/>
          </a:p>
        </p:txBody>
      </p:sp>
      <p:pic>
        <p:nvPicPr>
          <p:cNvPr id="6" name="Picture 5">
            <a:extLst>
              <a:ext uri="{FF2B5EF4-FFF2-40B4-BE49-F238E27FC236}">
                <a16:creationId xmlns:a16="http://schemas.microsoft.com/office/drawing/2014/main" id="{1B0E2315-375B-7F4F-9397-9C096EF492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49597" y="2714031"/>
            <a:ext cx="697659" cy="697659"/>
          </a:xfrm>
          <a:prstGeom prst="rect">
            <a:avLst/>
          </a:prstGeom>
        </p:spPr>
      </p:pic>
    </p:spTree>
    <p:extLst>
      <p:ext uri="{BB962C8B-B14F-4D97-AF65-F5344CB8AC3E}">
        <p14:creationId xmlns:p14="http://schemas.microsoft.com/office/powerpoint/2010/main" val="416707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28A35F-DD40-0B24-AFEF-DD816CBD8E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6533" y="2783678"/>
            <a:ext cx="940512" cy="940512"/>
          </a:xfrm>
          <a:prstGeom prst="rect">
            <a:avLst/>
          </a:prstGeom>
        </p:spPr>
      </p:pic>
      <p:sp>
        <p:nvSpPr>
          <p:cNvPr id="3" name="Titel 2">
            <a:extLst>
              <a:ext uri="{FF2B5EF4-FFF2-40B4-BE49-F238E27FC236}">
                <a16:creationId xmlns:a16="http://schemas.microsoft.com/office/drawing/2014/main" id="{F660B38E-3A77-EE4C-8D37-DA900EB14B2E}"/>
              </a:ext>
            </a:extLst>
          </p:cNvPr>
          <p:cNvSpPr>
            <a:spLocks noGrp="1"/>
          </p:cNvSpPr>
          <p:nvPr>
            <p:ph type="title"/>
          </p:nvPr>
        </p:nvSpPr>
        <p:spPr>
          <a:xfrm>
            <a:off x="455995" y="620827"/>
            <a:ext cx="11306469" cy="795089"/>
          </a:xfrm>
        </p:spPr>
        <p:txBody>
          <a:bodyPr/>
          <a:lstStyle/>
          <a:p>
            <a:r>
              <a:rPr lang="en-GB" dirty="0"/>
              <a:t>Improve business results with the most value from </a:t>
            </a:r>
            <a:br>
              <a:rPr lang="en-GB" dirty="0"/>
            </a:br>
            <a:r>
              <a:rPr lang="en-GB" dirty="0"/>
              <a:t>Windows Server and SQL Server on Azure</a:t>
            </a:r>
          </a:p>
        </p:txBody>
      </p:sp>
      <p:sp>
        <p:nvSpPr>
          <p:cNvPr id="12" name="Tijdelijke aanduiding voor tekst 11">
            <a:extLst>
              <a:ext uri="{FF2B5EF4-FFF2-40B4-BE49-F238E27FC236}">
                <a16:creationId xmlns:a16="http://schemas.microsoft.com/office/drawing/2014/main" id="{6AAA16C5-4E52-DD45-AFEE-BFA756830044}"/>
              </a:ext>
            </a:extLst>
          </p:cNvPr>
          <p:cNvSpPr>
            <a:spLocks noGrp="1"/>
          </p:cNvSpPr>
          <p:nvPr>
            <p:ph type="body" sz="quarter" idx="10"/>
          </p:nvPr>
        </p:nvSpPr>
        <p:spPr>
          <a:xfrm>
            <a:off x="455995" y="1922801"/>
            <a:ext cx="9384447" cy="287771"/>
          </a:xfrm>
        </p:spPr>
        <p:txBody>
          <a:bodyPr/>
          <a:lstStyle/>
          <a:p>
            <a:r>
              <a:rPr lang="en-GB" dirty="0"/>
              <a:t>Over 3 years, customers were able to achieve… </a:t>
            </a:r>
          </a:p>
        </p:txBody>
      </p:sp>
      <p:sp>
        <p:nvSpPr>
          <p:cNvPr id="24" name="Tijdelijke aanduiding voor tekst 23">
            <a:extLst>
              <a:ext uri="{FF2B5EF4-FFF2-40B4-BE49-F238E27FC236}">
                <a16:creationId xmlns:a16="http://schemas.microsoft.com/office/drawing/2014/main" id="{02863F11-EEB6-C343-811A-5419DB2B79FA}"/>
              </a:ext>
            </a:extLst>
          </p:cNvPr>
          <p:cNvSpPr>
            <a:spLocks noGrp="1"/>
          </p:cNvSpPr>
          <p:nvPr>
            <p:ph type="body" sz="quarter" idx="17"/>
          </p:nvPr>
        </p:nvSpPr>
        <p:spPr>
          <a:xfrm>
            <a:off x="454438" y="3981713"/>
            <a:ext cx="3618382" cy="844833"/>
          </a:xfrm>
        </p:spPr>
        <p:txBody>
          <a:bodyPr/>
          <a:lstStyle/>
          <a:p>
            <a:pPr marL="0" indent="0">
              <a:lnSpc>
                <a:spcPct val="100000"/>
              </a:lnSpc>
              <a:buNone/>
            </a:pPr>
            <a:r>
              <a:rPr lang="en-US" sz="2745" dirty="0"/>
              <a:t>Higher ROI </a:t>
            </a:r>
            <a:br>
              <a:rPr lang="en-US" sz="2745" dirty="0"/>
            </a:br>
            <a:r>
              <a:rPr lang="en-US" sz="2745" b="1" dirty="0">
                <a:solidFill>
                  <a:schemeClr val="tx2"/>
                </a:solidFill>
              </a:rPr>
              <a:t>406%</a:t>
            </a:r>
          </a:p>
        </p:txBody>
      </p:sp>
      <p:sp>
        <p:nvSpPr>
          <p:cNvPr id="25" name="Tijdelijke aanduiding voor tekst 24">
            <a:extLst>
              <a:ext uri="{FF2B5EF4-FFF2-40B4-BE49-F238E27FC236}">
                <a16:creationId xmlns:a16="http://schemas.microsoft.com/office/drawing/2014/main" id="{BD31FD9E-2FAB-D341-AC2B-FF657F52CA82}"/>
              </a:ext>
            </a:extLst>
          </p:cNvPr>
          <p:cNvSpPr>
            <a:spLocks noGrp="1"/>
          </p:cNvSpPr>
          <p:nvPr>
            <p:ph type="body" sz="quarter" idx="18"/>
          </p:nvPr>
        </p:nvSpPr>
        <p:spPr>
          <a:xfrm>
            <a:off x="4318715" y="3981713"/>
            <a:ext cx="3618381" cy="1267251"/>
          </a:xfrm>
        </p:spPr>
        <p:txBody>
          <a:bodyPr/>
          <a:lstStyle/>
          <a:p>
            <a:pPr marL="0" indent="0">
              <a:lnSpc>
                <a:spcPct val="100000"/>
              </a:lnSpc>
              <a:buNone/>
            </a:pPr>
            <a:r>
              <a:rPr lang="en-US" sz="2745" dirty="0"/>
              <a:t>Lower cost of operations </a:t>
            </a:r>
          </a:p>
          <a:p>
            <a:pPr marL="0" indent="0">
              <a:lnSpc>
                <a:spcPct val="100000"/>
              </a:lnSpc>
              <a:buNone/>
            </a:pPr>
            <a:r>
              <a:rPr lang="en-US" sz="2745" b="1" dirty="0">
                <a:solidFill>
                  <a:schemeClr val="tx2"/>
                </a:solidFill>
              </a:rPr>
              <a:t>40%</a:t>
            </a:r>
          </a:p>
        </p:txBody>
      </p:sp>
      <p:sp>
        <p:nvSpPr>
          <p:cNvPr id="26" name="Tijdelijke aanduiding voor tekst 25">
            <a:extLst>
              <a:ext uri="{FF2B5EF4-FFF2-40B4-BE49-F238E27FC236}">
                <a16:creationId xmlns:a16="http://schemas.microsoft.com/office/drawing/2014/main" id="{DAF06AB1-E2E0-5343-9099-35DCA71F6E46}"/>
              </a:ext>
            </a:extLst>
          </p:cNvPr>
          <p:cNvSpPr>
            <a:spLocks noGrp="1"/>
          </p:cNvSpPr>
          <p:nvPr>
            <p:ph type="body" sz="quarter" idx="19"/>
          </p:nvPr>
        </p:nvSpPr>
        <p:spPr>
          <a:xfrm>
            <a:off x="8156533" y="3981713"/>
            <a:ext cx="3618381" cy="844833"/>
          </a:xfrm>
        </p:spPr>
        <p:txBody>
          <a:bodyPr/>
          <a:lstStyle/>
          <a:p>
            <a:pPr marL="0" indent="0">
              <a:lnSpc>
                <a:spcPct val="100000"/>
              </a:lnSpc>
              <a:buNone/>
            </a:pPr>
            <a:r>
              <a:rPr lang="en-US" sz="2745" dirty="0"/>
              <a:t>Payback </a:t>
            </a:r>
          </a:p>
          <a:p>
            <a:pPr marL="0" indent="0">
              <a:lnSpc>
                <a:spcPct val="100000"/>
              </a:lnSpc>
              <a:buNone/>
            </a:pPr>
            <a:r>
              <a:rPr lang="en-US" sz="2745" b="1" dirty="0">
                <a:solidFill>
                  <a:schemeClr val="tx2"/>
                </a:solidFill>
              </a:rPr>
              <a:t>12 months</a:t>
            </a:r>
          </a:p>
        </p:txBody>
      </p:sp>
      <p:sp>
        <p:nvSpPr>
          <p:cNvPr id="57" name="Content Placeholder 5">
            <a:extLst>
              <a:ext uri="{FF2B5EF4-FFF2-40B4-BE49-F238E27FC236}">
                <a16:creationId xmlns:a16="http://schemas.microsoft.com/office/drawing/2014/main" id="{C35E0A7C-182C-AB4F-AA0A-36BBEDD257EF}"/>
              </a:ext>
            </a:extLst>
          </p:cNvPr>
          <p:cNvSpPr txBox="1">
            <a:spLocks/>
          </p:cNvSpPr>
          <p:nvPr/>
        </p:nvSpPr>
        <p:spPr>
          <a:xfrm>
            <a:off x="440265" y="6080613"/>
            <a:ext cx="6958031" cy="11830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878727" eaLnBrk="0" fontAlgn="base" hangingPunct="0">
              <a:spcBef>
                <a:spcPct val="0"/>
              </a:spcBef>
              <a:spcAft>
                <a:spcPct val="0"/>
              </a:spcAft>
              <a:buNone/>
              <a:defRPr/>
            </a:pPr>
            <a:r>
              <a:rPr lang="en-US" altLang="en-US" sz="769" dirty="0">
                <a:latin typeface="Segoe UI"/>
                <a:ea typeface="Calibri" panose="020F0502020204030204" pitchFamily="34" charset="0"/>
              </a:rPr>
              <a:t>Source: The Business Value of Microsoft Azure for SQL Server and Windows Server workloads, a commissioned study conducted by IDC, August 2022</a:t>
            </a:r>
            <a:endParaRPr lang="en-US" altLang="en-US" sz="769" dirty="0">
              <a:latin typeface="Segoe UI"/>
            </a:endParaRPr>
          </a:p>
        </p:txBody>
      </p:sp>
      <p:pic>
        <p:nvPicPr>
          <p:cNvPr id="2" name="Picture 1">
            <a:extLst>
              <a:ext uri="{FF2B5EF4-FFF2-40B4-BE49-F238E27FC236}">
                <a16:creationId xmlns:a16="http://schemas.microsoft.com/office/drawing/2014/main" id="{D42746C9-E26F-6B93-02BC-31AAAEA6C2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18714" y="2783679"/>
            <a:ext cx="822948" cy="940512"/>
          </a:xfrm>
          <a:prstGeom prst="rect">
            <a:avLst/>
          </a:prstGeom>
        </p:spPr>
      </p:pic>
      <p:pic>
        <p:nvPicPr>
          <p:cNvPr id="5" name="Picture 4">
            <a:extLst>
              <a:ext uri="{FF2B5EF4-FFF2-40B4-BE49-F238E27FC236}">
                <a16:creationId xmlns:a16="http://schemas.microsoft.com/office/drawing/2014/main" id="{852304D5-B1EB-3F55-159F-C7849EEDE91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4438" y="2783678"/>
            <a:ext cx="822948" cy="940512"/>
          </a:xfrm>
          <a:prstGeom prst="rect">
            <a:avLst/>
          </a:prstGeom>
        </p:spPr>
      </p:pic>
    </p:spTree>
    <p:extLst>
      <p:ext uri="{BB962C8B-B14F-4D97-AF65-F5344CB8AC3E}">
        <p14:creationId xmlns:p14="http://schemas.microsoft.com/office/powerpoint/2010/main" val="393847181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61">
            <a:extLst>
              <a:ext uri="{FF2B5EF4-FFF2-40B4-BE49-F238E27FC236}">
                <a16:creationId xmlns:a16="http://schemas.microsoft.com/office/drawing/2014/main" id="{E69AB28D-FD32-43DC-99E4-7058018EDCF5}"/>
              </a:ext>
              <a:ext uri="{C183D7F6-B498-43B3-948B-1728B52AA6E4}">
                <adec:decorative xmlns:adec="http://schemas.microsoft.com/office/drawing/2017/decorative" val="1"/>
              </a:ext>
            </a:extLst>
          </p:cNvPr>
          <p:cNvCxnSpPr>
            <a:cxnSpLocks/>
          </p:cNvCxnSpPr>
          <p:nvPr/>
        </p:nvCxnSpPr>
        <p:spPr>
          <a:xfrm>
            <a:off x="971629" y="2226590"/>
            <a:ext cx="0" cy="3650460"/>
          </a:xfrm>
          <a:prstGeom prst="line">
            <a:avLst/>
          </a:prstGeom>
          <a:solidFill>
            <a:schemeClr val="tx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grpSp>
        <p:nvGrpSpPr>
          <p:cNvPr id="12" name="Group 11">
            <a:extLst>
              <a:ext uri="{FF2B5EF4-FFF2-40B4-BE49-F238E27FC236}">
                <a16:creationId xmlns:a16="http://schemas.microsoft.com/office/drawing/2014/main" id="{1391E44C-7950-4ADD-B224-BB3EBF7D6D00}"/>
              </a:ext>
              <a:ext uri="{C183D7F6-B498-43B3-948B-1728B52AA6E4}">
                <adec:decorative xmlns:adec="http://schemas.microsoft.com/office/drawing/2017/decorative" val="1"/>
              </a:ext>
            </a:extLst>
          </p:cNvPr>
          <p:cNvGrpSpPr/>
          <p:nvPr/>
        </p:nvGrpSpPr>
        <p:grpSpPr>
          <a:xfrm>
            <a:off x="686034" y="1621269"/>
            <a:ext cx="571190" cy="571190"/>
            <a:chOff x="699790" y="1653282"/>
            <a:chExt cx="582644" cy="582644"/>
          </a:xfrm>
        </p:grpSpPr>
        <p:sp>
          <p:nvSpPr>
            <p:cNvPr id="139" name="Rectangle 138">
              <a:extLst>
                <a:ext uri="{FF2B5EF4-FFF2-40B4-BE49-F238E27FC236}">
                  <a16:creationId xmlns:a16="http://schemas.microsoft.com/office/drawing/2014/main" id="{5DCDDDC6-9696-48F3-97BF-124B75CC5BD2}"/>
                </a:ext>
                <a:ext uri="{C183D7F6-B498-43B3-948B-1728B52AA6E4}">
                  <adec:decorative xmlns:adec="http://schemas.microsoft.com/office/drawing/2017/decorative" val="1"/>
                </a:ext>
              </a:extLst>
            </p:cNvPr>
            <p:cNvSpPr/>
            <p:nvPr/>
          </p:nvSpPr>
          <p:spPr>
            <a:xfrm rot="13500000">
              <a:off x="699790" y="1653282"/>
              <a:ext cx="582644" cy="582644"/>
            </a:xfrm>
            <a:prstGeom prst="rect">
              <a:avLst/>
            </a:prstGeom>
            <a:solidFill>
              <a:schemeClr val="bg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prstClr val="white"/>
                </a:solidFill>
                <a:effectLst/>
                <a:uLnTx/>
                <a:uFillTx/>
                <a:latin typeface="Segoe UI"/>
                <a:ea typeface="+mn-ea"/>
                <a:cs typeface="+mn-cs"/>
              </a:endParaRPr>
            </a:p>
          </p:txBody>
        </p:sp>
        <p:grpSp>
          <p:nvGrpSpPr>
            <p:cNvPr id="7" name="Group 6">
              <a:extLst>
                <a:ext uri="{FF2B5EF4-FFF2-40B4-BE49-F238E27FC236}">
                  <a16:creationId xmlns:a16="http://schemas.microsoft.com/office/drawing/2014/main" id="{D78EB371-7AC0-4C0F-B85E-435DC9B83C09}"/>
                </a:ext>
              </a:extLst>
            </p:cNvPr>
            <p:cNvGrpSpPr/>
            <p:nvPr/>
          </p:nvGrpSpPr>
          <p:grpSpPr>
            <a:xfrm>
              <a:off x="798479" y="1755151"/>
              <a:ext cx="385266" cy="378907"/>
              <a:chOff x="1465223" y="2692715"/>
              <a:chExt cx="1237066" cy="1216649"/>
            </a:xfrm>
          </p:grpSpPr>
          <p:grpSp>
            <p:nvGrpSpPr>
              <p:cNvPr id="75" name="Group 149">
                <a:extLst>
                  <a:ext uri="{FF2B5EF4-FFF2-40B4-BE49-F238E27FC236}">
                    <a16:creationId xmlns:a16="http://schemas.microsoft.com/office/drawing/2014/main" id="{C9F56F00-0113-4848-AABB-177BFC4F2CEB}"/>
                  </a:ext>
                </a:extLst>
              </p:cNvPr>
              <p:cNvGrpSpPr>
                <a:grpSpLocks noChangeAspect="1"/>
              </p:cNvGrpSpPr>
              <p:nvPr/>
            </p:nvGrpSpPr>
            <p:grpSpPr bwMode="auto">
              <a:xfrm>
                <a:off x="1814132" y="3038551"/>
                <a:ext cx="507475" cy="507475"/>
                <a:chOff x="410" y="2781"/>
                <a:chExt cx="312" cy="312"/>
              </a:xfrm>
            </p:grpSpPr>
            <p:sp>
              <p:nvSpPr>
                <p:cNvPr id="76" name="AutoShape 148">
                  <a:extLst>
                    <a:ext uri="{FF2B5EF4-FFF2-40B4-BE49-F238E27FC236}">
                      <a16:creationId xmlns:a16="http://schemas.microsoft.com/office/drawing/2014/main" id="{FF0A3080-8505-489D-955A-BE8CDBC3996E}"/>
                    </a:ext>
                    <a:ext uri="{C183D7F6-B498-43B3-948B-1728B52AA6E4}">
                      <adec:decorative xmlns:adec="http://schemas.microsoft.com/office/drawing/2017/decorative" val="1"/>
                    </a:ext>
                  </a:extLst>
                </p:cNvPr>
                <p:cNvSpPr>
                  <a:spLocks noChangeAspect="1" noChangeArrowheads="1" noTextEdit="1"/>
                </p:cNvSpPr>
                <p:nvPr/>
              </p:nvSpPr>
              <p:spPr bwMode="auto">
                <a:xfrm>
                  <a:off x="410" y="2781"/>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7" name="Rectangle 150">
                  <a:extLst>
                    <a:ext uri="{FF2B5EF4-FFF2-40B4-BE49-F238E27FC236}">
                      <a16:creationId xmlns:a16="http://schemas.microsoft.com/office/drawing/2014/main" id="{035D66DB-69A7-4CFF-92F1-CB00163D7E36}"/>
                    </a:ext>
                    <a:ext uri="{C183D7F6-B498-43B3-948B-1728B52AA6E4}">
                      <adec:decorative xmlns:adec="http://schemas.microsoft.com/office/drawing/2017/decorative" val="1"/>
                    </a:ext>
                  </a:extLst>
                </p:cNvPr>
                <p:cNvSpPr>
                  <a:spLocks noChangeArrowheads="1"/>
                </p:cNvSpPr>
                <p:nvPr/>
              </p:nvSpPr>
              <p:spPr bwMode="auto">
                <a:xfrm>
                  <a:off x="410" y="2781"/>
                  <a:ext cx="312" cy="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8" name="Rectangle 151">
                  <a:extLst>
                    <a:ext uri="{FF2B5EF4-FFF2-40B4-BE49-F238E27FC236}">
                      <a16:creationId xmlns:a16="http://schemas.microsoft.com/office/drawing/2014/main" id="{EF8897CA-62C6-41D3-9A8A-5C06724B6D35}"/>
                    </a:ext>
                    <a:ext uri="{C183D7F6-B498-43B3-948B-1728B52AA6E4}">
                      <adec:decorative xmlns:adec="http://schemas.microsoft.com/office/drawing/2017/decorative" val="1"/>
                    </a:ext>
                  </a:extLst>
                </p:cNvPr>
                <p:cNvSpPr>
                  <a:spLocks noChangeArrowheads="1"/>
                </p:cNvSpPr>
                <p:nvPr/>
              </p:nvSpPr>
              <p:spPr bwMode="auto">
                <a:xfrm>
                  <a:off x="410" y="2781"/>
                  <a:ext cx="156" cy="31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9" name="Rectangle 152">
                  <a:extLst>
                    <a:ext uri="{FF2B5EF4-FFF2-40B4-BE49-F238E27FC236}">
                      <a16:creationId xmlns:a16="http://schemas.microsoft.com/office/drawing/2014/main" id="{40BF42C3-12C7-480A-AC83-6EC4420BEAD2}"/>
                    </a:ext>
                    <a:ext uri="{C183D7F6-B498-43B3-948B-1728B52AA6E4}">
                      <adec:decorative xmlns:adec="http://schemas.microsoft.com/office/drawing/2017/decorative" val="1"/>
                    </a:ext>
                  </a:extLst>
                </p:cNvPr>
                <p:cNvSpPr>
                  <a:spLocks noChangeArrowheads="1"/>
                </p:cNvSpPr>
                <p:nvPr/>
              </p:nvSpPr>
              <p:spPr bwMode="auto">
                <a:xfrm>
                  <a:off x="566" y="2937"/>
                  <a:ext cx="156" cy="156"/>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0" name="Rectangle 153">
                  <a:extLst>
                    <a:ext uri="{FF2B5EF4-FFF2-40B4-BE49-F238E27FC236}">
                      <a16:creationId xmlns:a16="http://schemas.microsoft.com/office/drawing/2014/main" id="{D4EA2719-8FB2-4979-B741-44FE4B493E66}"/>
                    </a:ext>
                    <a:ext uri="{C183D7F6-B498-43B3-948B-1728B52AA6E4}">
                      <adec:decorative xmlns:adec="http://schemas.microsoft.com/office/drawing/2017/decorative" val="1"/>
                    </a:ext>
                  </a:extLst>
                </p:cNvPr>
                <p:cNvSpPr>
                  <a:spLocks noChangeArrowheads="1"/>
                </p:cNvSpPr>
                <p:nvPr/>
              </p:nvSpPr>
              <p:spPr bwMode="auto">
                <a:xfrm>
                  <a:off x="449" y="2830"/>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1" name="Rectangle 154">
                  <a:extLst>
                    <a:ext uri="{FF2B5EF4-FFF2-40B4-BE49-F238E27FC236}">
                      <a16:creationId xmlns:a16="http://schemas.microsoft.com/office/drawing/2014/main" id="{4D4ABD1C-9EDE-4760-8E91-587FF75C2AF9}"/>
                    </a:ext>
                    <a:ext uri="{C183D7F6-B498-43B3-948B-1728B52AA6E4}">
                      <adec:decorative xmlns:adec="http://schemas.microsoft.com/office/drawing/2017/decorative" val="1"/>
                    </a:ext>
                  </a:extLst>
                </p:cNvPr>
                <p:cNvSpPr>
                  <a:spLocks noChangeArrowheads="1"/>
                </p:cNvSpPr>
                <p:nvPr/>
              </p:nvSpPr>
              <p:spPr bwMode="auto">
                <a:xfrm>
                  <a:off x="498" y="2830"/>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2" name="Rectangle 155">
                  <a:extLst>
                    <a:ext uri="{FF2B5EF4-FFF2-40B4-BE49-F238E27FC236}">
                      <a16:creationId xmlns:a16="http://schemas.microsoft.com/office/drawing/2014/main" id="{08B11885-4899-4D6D-9B71-83D2B7D0931D}"/>
                    </a:ext>
                    <a:ext uri="{C183D7F6-B498-43B3-948B-1728B52AA6E4}">
                      <adec:decorative xmlns:adec="http://schemas.microsoft.com/office/drawing/2017/decorative" val="1"/>
                    </a:ext>
                  </a:extLst>
                </p:cNvPr>
                <p:cNvSpPr>
                  <a:spLocks noChangeArrowheads="1"/>
                </p:cNvSpPr>
                <p:nvPr/>
              </p:nvSpPr>
              <p:spPr bwMode="auto">
                <a:xfrm>
                  <a:off x="449" y="2878"/>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3" name="Rectangle 156">
                  <a:extLst>
                    <a:ext uri="{FF2B5EF4-FFF2-40B4-BE49-F238E27FC236}">
                      <a16:creationId xmlns:a16="http://schemas.microsoft.com/office/drawing/2014/main" id="{2BA60EE7-E86E-449C-8C7A-99C6B050E80D}"/>
                    </a:ext>
                    <a:ext uri="{C183D7F6-B498-43B3-948B-1728B52AA6E4}">
                      <adec:decorative xmlns:adec="http://schemas.microsoft.com/office/drawing/2017/decorative" val="1"/>
                    </a:ext>
                  </a:extLst>
                </p:cNvPr>
                <p:cNvSpPr>
                  <a:spLocks noChangeArrowheads="1"/>
                </p:cNvSpPr>
                <p:nvPr/>
              </p:nvSpPr>
              <p:spPr bwMode="auto">
                <a:xfrm>
                  <a:off x="498" y="2878"/>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4" name="Rectangle 157">
                  <a:extLst>
                    <a:ext uri="{FF2B5EF4-FFF2-40B4-BE49-F238E27FC236}">
                      <a16:creationId xmlns:a16="http://schemas.microsoft.com/office/drawing/2014/main" id="{9DE84B55-14A2-4A94-8E78-5DF28B4B5330}"/>
                    </a:ext>
                    <a:ext uri="{C183D7F6-B498-43B3-948B-1728B52AA6E4}">
                      <adec:decorative xmlns:adec="http://schemas.microsoft.com/office/drawing/2017/decorative" val="1"/>
                    </a:ext>
                  </a:extLst>
                </p:cNvPr>
                <p:cNvSpPr>
                  <a:spLocks noChangeArrowheads="1"/>
                </p:cNvSpPr>
                <p:nvPr/>
              </p:nvSpPr>
              <p:spPr bwMode="auto">
                <a:xfrm>
                  <a:off x="449" y="2927"/>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5" name="Rectangle 158">
                  <a:extLst>
                    <a:ext uri="{FF2B5EF4-FFF2-40B4-BE49-F238E27FC236}">
                      <a16:creationId xmlns:a16="http://schemas.microsoft.com/office/drawing/2014/main" id="{3BAC4F53-064F-4352-9F25-BE31421E8FD9}"/>
                    </a:ext>
                    <a:ext uri="{C183D7F6-B498-43B3-948B-1728B52AA6E4}">
                      <adec:decorative xmlns:adec="http://schemas.microsoft.com/office/drawing/2017/decorative" val="1"/>
                    </a:ext>
                  </a:extLst>
                </p:cNvPr>
                <p:cNvSpPr>
                  <a:spLocks noChangeArrowheads="1"/>
                </p:cNvSpPr>
                <p:nvPr/>
              </p:nvSpPr>
              <p:spPr bwMode="auto">
                <a:xfrm>
                  <a:off x="498" y="2927"/>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6" name="Rectangle 159">
                  <a:extLst>
                    <a:ext uri="{FF2B5EF4-FFF2-40B4-BE49-F238E27FC236}">
                      <a16:creationId xmlns:a16="http://schemas.microsoft.com/office/drawing/2014/main" id="{D3BBAC68-8B77-489D-AB6D-04AFA7CBF091}"/>
                    </a:ext>
                    <a:ext uri="{C183D7F6-B498-43B3-948B-1728B52AA6E4}">
                      <adec:decorative xmlns:adec="http://schemas.microsoft.com/office/drawing/2017/decorative" val="1"/>
                    </a:ext>
                  </a:extLst>
                </p:cNvPr>
                <p:cNvSpPr>
                  <a:spLocks noChangeArrowheads="1"/>
                </p:cNvSpPr>
                <p:nvPr/>
              </p:nvSpPr>
              <p:spPr bwMode="auto">
                <a:xfrm>
                  <a:off x="449" y="2976"/>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7" name="Rectangle 160">
                  <a:extLst>
                    <a:ext uri="{FF2B5EF4-FFF2-40B4-BE49-F238E27FC236}">
                      <a16:creationId xmlns:a16="http://schemas.microsoft.com/office/drawing/2014/main" id="{5ABA3559-27CD-4E22-A249-DE4433B6F0B2}"/>
                    </a:ext>
                    <a:ext uri="{C183D7F6-B498-43B3-948B-1728B52AA6E4}">
                      <adec:decorative xmlns:adec="http://schemas.microsoft.com/office/drawing/2017/decorative" val="1"/>
                    </a:ext>
                  </a:extLst>
                </p:cNvPr>
                <p:cNvSpPr>
                  <a:spLocks noChangeArrowheads="1"/>
                </p:cNvSpPr>
                <p:nvPr/>
              </p:nvSpPr>
              <p:spPr bwMode="auto">
                <a:xfrm>
                  <a:off x="498" y="2976"/>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8" name="Rectangle 161">
                  <a:extLst>
                    <a:ext uri="{FF2B5EF4-FFF2-40B4-BE49-F238E27FC236}">
                      <a16:creationId xmlns:a16="http://schemas.microsoft.com/office/drawing/2014/main" id="{75C31DE8-80BA-432F-AA70-0746DD263E99}"/>
                    </a:ext>
                    <a:ext uri="{C183D7F6-B498-43B3-948B-1728B52AA6E4}">
                      <adec:decorative xmlns:adec="http://schemas.microsoft.com/office/drawing/2017/decorative" val="1"/>
                    </a:ext>
                  </a:extLst>
                </p:cNvPr>
                <p:cNvSpPr>
                  <a:spLocks noChangeArrowheads="1"/>
                </p:cNvSpPr>
                <p:nvPr/>
              </p:nvSpPr>
              <p:spPr bwMode="auto">
                <a:xfrm>
                  <a:off x="469" y="3054"/>
                  <a:ext cx="39" cy="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9" name="Rectangle 162">
                  <a:extLst>
                    <a:ext uri="{FF2B5EF4-FFF2-40B4-BE49-F238E27FC236}">
                      <a16:creationId xmlns:a16="http://schemas.microsoft.com/office/drawing/2014/main" id="{0787C6C9-385A-4BAF-88B0-1E203D767A19}"/>
                    </a:ext>
                    <a:ext uri="{C183D7F6-B498-43B3-948B-1728B52AA6E4}">
                      <adec:decorative xmlns:adec="http://schemas.microsoft.com/office/drawing/2017/decorative" val="1"/>
                    </a:ext>
                  </a:extLst>
                </p:cNvPr>
                <p:cNvSpPr>
                  <a:spLocks noChangeArrowheads="1"/>
                </p:cNvSpPr>
                <p:nvPr/>
              </p:nvSpPr>
              <p:spPr bwMode="auto">
                <a:xfrm>
                  <a:off x="605" y="2976"/>
                  <a:ext cx="29" cy="2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0" name="Rectangle 163">
                  <a:extLst>
                    <a:ext uri="{FF2B5EF4-FFF2-40B4-BE49-F238E27FC236}">
                      <a16:creationId xmlns:a16="http://schemas.microsoft.com/office/drawing/2014/main" id="{0356AB48-DD89-4DF8-A8A1-1C9F2DF68559}"/>
                    </a:ext>
                    <a:ext uri="{C183D7F6-B498-43B3-948B-1728B52AA6E4}">
                      <adec:decorative xmlns:adec="http://schemas.microsoft.com/office/drawing/2017/decorative" val="1"/>
                    </a:ext>
                  </a:extLst>
                </p:cNvPr>
                <p:cNvSpPr>
                  <a:spLocks noChangeArrowheads="1"/>
                </p:cNvSpPr>
                <p:nvPr/>
              </p:nvSpPr>
              <p:spPr bwMode="auto">
                <a:xfrm>
                  <a:off x="654" y="2976"/>
                  <a:ext cx="29" cy="2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1" name="Rectangle 164">
                  <a:extLst>
                    <a:ext uri="{FF2B5EF4-FFF2-40B4-BE49-F238E27FC236}">
                      <a16:creationId xmlns:a16="http://schemas.microsoft.com/office/drawing/2014/main" id="{26A27C89-4812-475B-99B3-9ED9C4C50CB8}"/>
                    </a:ext>
                    <a:ext uri="{C183D7F6-B498-43B3-948B-1728B52AA6E4}">
                      <adec:decorative xmlns:adec="http://schemas.microsoft.com/office/drawing/2017/decorative" val="1"/>
                    </a:ext>
                  </a:extLst>
                </p:cNvPr>
                <p:cNvSpPr>
                  <a:spLocks noChangeArrowheads="1"/>
                </p:cNvSpPr>
                <p:nvPr/>
              </p:nvSpPr>
              <p:spPr bwMode="auto">
                <a:xfrm>
                  <a:off x="625" y="3054"/>
                  <a:ext cx="39" cy="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2" name="Oval 165">
                  <a:extLst>
                    <a:ext uri="{FF2B5EF4-FFF2-40B4-BE49-F238E27FC236}">
                      <a16:creationId xmlns:a16="http://schemas.microsoft.com/office/drawing/2014/main" id="{D1FE0342-5BC6-42C7-A204-23342CA5D484}"/>
                    </a:ext>
                    <a:ext uri="{C183D7F6-B498-43B3-948B-1728B52AA6E4}">
                      <adec:decorative xmlns:adec="http://schemas.microsoft.com/office/drawing/2017/decorative" val="1"/>
                    </a:ext>
                  </a:extLst>
                </p:cNvPr>
                <p:cNvSpPr>
                  <a:spLocks noChangeArrowheads="1"/>
                </p:cNvSpPr>
                <p:nvPr/>
              </p:nvSpPr>
              <p:spPr bwMode="auto">
                <a:xfrm>
                  <a:off x="605" y="2830"/>
                  <a:ext cx="59" cy="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3" name="Freeform 166">
                  <a:extLst>
                    <a:ext uri="{FF2B5EF4-FFF2-40B4-BE49-F238E27FC236}">
                      <a16:creationId xmlns:a16="http://schemas.microsoft.com/office/drawing/2014/main" id="{8226094F-3A8B-4FF1-9698-B7D30F193967}"/>
                    </a:ext>
                    <a:ext uri="{C183D7F6-B498-43B3-948B-1728B52AA6E4}">
                      <adec:decorative xmlns:adec="http://schemas.microsoft.com/office/drawing/2017/decorative" val="1"/>
                    </a:ext>
                  </a:extLst>
                </p:cNvPr>
                <p:cNvSpPr>
                  <a:spLocks/>
                </p:cNvSpPr>
                <p:nvPr/>
              </p:nvSpPr>
              <p:spPr bwMode="auto">
                <a:xfrm>
                  <a:off x="595" y="2866"/>
                  <a:ext cx="98" cy="22"/>
                </a:xfrm>
                <a:custGeom>
                  <a:avLst/>
                  <a:gdLst>
                    <a:gd name="T0" fmla="*/ 378 w 426"/>
                    <a:gd name="T1" fmla="*/ 96 h 96"/>
                    <a:gd name="T2" fmla="*/ 48 w 426"/>
                    <a:gd name="T3" fmla="*/ 96 h 96"/>
                    <a:gd name="T4" fmla="*/ 0 w 426"/>
                    <a:gd name="T5" fmla="*/ 48 h 96"/>
                    <a:gd name="T6" fmla="*/ 0 w 426"/>
                    <a:gd name="T7" fmla="*/ 48 h 96"/>
                    <a:gd name="T8" fmla="*/ 48 w 426"/>
                    <a:gd name="T9" fmla="*/ 0 h 96"/>
                    <a:gd name="T10" fmla="*/ 378 w 426"/>
                    <a:gd name="T11" fmla="*/ 0 h 96"/>
                    <a:gd name="T12" fmla="*/ 426 w 426"/>
                    <a:gd name="T13" fmla="*/ 48 h 96"/>
                    <a:gd name="T14" fmla="*/ 426 w 426"/>
                    <a:gd name="T15" fmla="*/ 48 h 96"/>
                    <a:gd name="T16" fmla="*/ 378 w 426"/>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96">
                      <a:moveTo>
                        <a:pt x="378" y="96"/>
                      </a:moveTo>
                      <a:cubicBezTo>
                        <a:pt x="48" y="96"/>
                        <a:pt x="48" y="96"/>
                        <a:pt x="48" y="96"/>
                      </a:cubicBezTo>
                      <a:cubicBezTo>
                        <a:pt x="21" y="96"/>
                        <a:pt x="0" y="75"/>
                        <a:pt x="0" y="48"/>
                      </a:cubicBezTo>
                      <a:cubicBezTo>
                        <a:pt x="0" y="48"/>
                        <a:pt x="0" y="48"/>
                        <a:pt x="0" y="48"/>
                      </a:cubicBezTo>
                      <a:cubicBezTo>
                        <a:pt x="0" y="21"/>
                        <a:pt x="21" y="0"/>
                        <a:pt x="48" y="0"/>
                      </a:cubicBezTo>
                      <a:cubicBezTo>
                        <a:pt x="378" y="0"/>
                        <a:pt x="378" y="0"/>
                        <a:pt x="378" y="0"/>
                      </a:cubicBezTo>
                      <a:cubicBezTo>
                        <a:pt x="405" y="0"/>
                        <a:pt x="426" y="21"/>
                        <a:pt x="426" y="48"/>
                      </a:cubicBezTo>
                      <a:cubicBezTo>
                        <a:pt x="426" y="48"/>
                        <a:pt x="426" y="48"/>
                        <a:pt x="426" y="48"/>
                      </a:cubicBezTo>
                      <a:cubicBezTo>
                        <a:pt x="426" y="75"/>
                        <a:pt x="405" y="96"/>
                        <a:pt x="37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4" name="Oval 167">
                  <a:extLst>
                    <a:ext uri="{FF2B5EF4-FFF2-40B4-BE49-F238E27FC236}">
                      <a16:creationId xmlns:a16="http://schemas.microsoft.com/office/drawing/2014/main" id="{DD0C44C4-B4B9-44C4-9754-90CC5CE9C0C8}"/>
                    </a:ext>
                    <a:ext uri="{C183D7F6-B498-43B3-948B-1728B52AA6E4}">
                      <adec:decorative xmlns:adec="http://schemas.microsoft.com/office/drawing/2017/decorative" val="1"/>
                    </a:ext>
                  </a:extLst>
                </p:cNvPr>
                <p:cNvSpPr>
                  <a:spLocks noChangeArrowheads="1"/>
                </p:cNvSpPr>
                <p:nvPr/>
              </p:nvSpPr>
              <p:spPr bwMode="auto">
                <a:xfrm>
                  <a:off x="644" y="2840"/>
                  <a:ext cx="39" cy="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sp>
            <p:nvSpPr>
              <p:cNvPr id="96" name="Freeform 6">
                <a:extLst>
                  <a:ext uri="{FF2B5EF4-FFF2-40B4-BE49-F238E27FC236}">
                    <a16:creationId xmlns:a16="http://schemas.microsoft.com/office/drawing/2014/main" id="{EECDB30C-9268-4FDA-AD3E-C093310F9C2B}"/>
                  </a:ext>
                  <a:ext uri="{C183D7F6-B498-43B3-948B-1728B52AA6E4}">
                    <adec:decorative xmlns:adec="http://schemas.microsoft.com/office/drawing/2017/decorative" val="1"/>
                  </a:ext>
                </a:extLst>
              </p:cNvPr>
              <p:cNvSpPr>
                <a:spLocks/>
              </p:cNvSpPr>
              <p:nvPr/>
            </p:nvSpPr>
            <p:spPr bwMode="auto">
              <a:xfrm>
                <a:off x="1465223" y="2692715"/>
                <a:ext cx="1220560" cy="1216649"/>
              </a:xfrm>
              <a:custGeom>
                <a:avLst/>
                <a:gdLst>
                  <a:gd name="T0" fmla="*/ 682 w 1365"/>
                  <a:gd name="T1" fmla="*/ 1364 h 1364"/>
                  <a:gd name="T2" fmla="*/ 0 w 1365"/>
                  <a:gd name="T3" fmla="*/ 682 h 1364"/>
                  <a:gd name="T4" fmla="*/ 682 w 1365"/>
                  <a:gd name="T5" fmla="*/ 0 h 1364"/>
                  <a:gd name="T6" fmla="*/ 1280 w 1365"/>
                  <a:gd name="T7" fmla="*/ 352 h 1364"/>
                  <a:gd name="T8" fmla="*/ 1311 w 1365"/>
                  <a:gd name="T9" fmla="*/ 408 h 1364"/>
                  <a:gd name="T10" fmla="*/ 1199 w 1365"/>
                  <a:gd name="T11" fmla="*/ 470 h 1364"/>
                  <a:gd name="T12" fmla="*/ 1168 w 1365"/>
                  <a:gd name="T13" fmla="*/ 414 h 1364"/>
                  <a:gd name="T14" fmla="*/ 682 w 1365"/>
                  <a:gd name="T15" fmla="*/ 128 h 1364"/>
                  <a:gd name="T16" fmla="*/ 128 w 1365"/>
                  <a:gd name="T17" fmla="*/ 682 h 1364"/>
                  <a:gd name="T18" fmla="*/ 682 w 1365"/>
                  <a:gd name="T19" fmla="*/ 1236 h 1364"/>
                  <a:gd name="T20" fmla="*/ 1237 w 1365"/>
                  <a:gd name="T21" fmla="*/ 682 h 1364"/>
                  <a:gd name="T22" fmla="*/ 1237 w 1365"/>
                  <a:gd name="T23" fmla="*/ 682 h 1364"/>
                  <a:gd name="T24" fmla="*/ 1365 w 1365"/>
                  <a:gd name="T25" fmla="*/ 682 h 1364"/>
                  <a:gd name="T26" fmla="*/ 1365 w 1365"/>
                  <a:gd name="T27" fmla="*/ 682 h 1364"/>
                  <a:gd name="T28" fmla="*/ 682 w 1365"/>
                  <a:gd name="T29" fmla="*/ 136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5" h="1364">
                    <a:moveTo>
                      <a:pt x="682" y="1364"/>
                    </a:moveTo>
                    <a:cubicBezTo>
                      <a:pt x="306" y="1364"/>
                      <a:pt x="0" y="1058"/>
                      <a:pt x="0" y="682"/>
                    </a:cubicBezTo>
                    <a:cubicBezTo>
                      <a:pt x="0" y="306"/>
                      <a:pt x="306" y="0"/>
                      <a:pt x="682" y="0"/>
                    </a:cubicBezTo>
                    <a:cubicBezTo>
                      <a:pt x="931" y="0"/>
                      <a:pt x="1160" y="135"/>
                      <a:pt x="1280" y="352"/>
                    </a:cubicBezTo>
                    <a:cubicBezTo>
                      <a:pt x="1311" y="408"/>
                      <a:pt x="1311" y="408"/>
                      <a:pt x="1311" y="408"/>
                    </a:cubicBezTo>
                    <a:cubicBezTo>
                      <a:pt x="1199" y="470"/>
                      <a:pt x="1199" y="470"/>
                      <a:pt x="1199" y="470"/>
                    </a:cubicBezTo>
                    <a:cubicBezTo>
                      <a:pt x="1168" y="414"/>
                      <a:pt x="1168" y="414"/>
                      <a:pt x="1168" y="414"/>
                    </a:cubicBezTo>
                    <a:cubicBezTo>
                      <a:pt x="1070" y="237"/>
                      <a:pt x="884" y="128"/>
                      <a:pt x="682" y="128"/>
                    </a:cubicBezTo>
                    <a:cubicBezTo>
                      <a:pt x="377" y="128"/>
                      <a:pt x="128" y="376"/>
                      <a:pt x="128" y="682"/>
                    </a:cubicBezTo>
                    <a:cubicBezTo>
                      <a:pt x="128" y="988"/>
                      <a:pt x="377" y="1236"/>
                      <a:pt x="682" y="1236"/>
                    </a:cubicBezTo>
                    <a:cubicBezTo>
                      <a:pt x="988" y="1236"/>
                      <a:pt x="1237" y="988"/>
                      <a:pt x="1237" y="682"/>
                    </a:cubicBezTo>
                    <a:cubicBezTo>
                      <a:pt x="1237" y="682"/>
                      <a:pt x="1237" y="682"/>
                      <a:pt x="1237" y="682"/>
                    </a:cubicBezTo>
                    <a:cubicBezTo>
                      <a:pt x="1365" y="682"/>
                      <a:pt x="1365" y="682"/>
                      <a:pt x="1365" y="682"/>
                    </a:cubicBezTo>
                    <a:cubicBezTo>
                      <a:pt x="1365" y="682"/>
                      <a:pt x="1365" y="682"/>
                      <a:pt x="1365" y="682"/>
                    </a:cubicBezTo>
                    <a:cubicBezTo>
                      <a:pt x="1365" y="1058"/>
                      <a:pt x="1059" y="1364"/>
                      <a:pt x="682" y="1364"/>
                    </a:cubicBezTo>
                    <a:close/>
                  </a:path>
                </a:pathLst>
              </a:custGeom>
              <a:solidFill>
                <a:schemeClr val="tx2">
                  <a:alpha val="9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sp>
            <p:nvSpPr>
              <p:cNvPr id="97" name="Freeform 7">
                <a:extLst>
                  <a:ext uri="{FF2B5EF4-FFF2-40B4-BE49-F238E27FC236}">
                    <a16:creationId xmlns:a16="http://schemas.microsoft.com/office/drawing/2014/main" id="{BAABEC1F-1A08-48BE-A26F-05F541BE9994}"/>
                  </a:ext>
                  <a:ext uri="{C183D7F6-B498-43B3-948B-1728B52AA6E4}">
                    <adec:decorative xmlns:adec="http://schemas.microsoft.com/office/drawing/2017/decorative" val="1"/>
                  </a:ext>
                </a:extLst>
              </p:cNvPr>
              <p:cNvSpPr>
                <a:spLocks/>
              </p:cNvSpPr>
              <p:nvPr/>
            </p:nvSpPr>
            <p:spPr bwMode="auto">
              <a:xfrm>
                <a:off x="2358028" y="2798303"/>
                <a:ext cx="344261" cy="344261"/>
              </a:xfrm>
              <a:custGeom>
                <a:avLst/>
                <a:gdLst>
                  <a:gd name="T0" fmla="*/ 0 w 88"/>
                  <a:gd name="T1" fmla="*/ 88 h 88"/>
                  <a:gd name="T2" fmla="*/ 0 w 88"/>
                  <a:gd name="T3" fmla="*/ 59 h 88"/>
                  <a:gd name="T4" fmla="*/ 59 w 88"/>
                  <a:gd name="T5" fmla="*/ 59 h 88"/>
                  <a:gd name="T6" fmla="*/ 59 w 88"/>
                  <a:gd name="T7" fmla="*/ 0 h 88"/>
                  <a:gd name="T8" fmla="*/ 88 w 88"/>
                  <a:gd name="T9" fmla="*/ 0 h 88"/>
                  <a:gd name="T10" fmla="*/ 88 w 88"/>
                  <a:gd name="T11" fmla="*/ 88 h 88"/>
                  <a:gd name="T12" fmla="*/ 0 w 88"/>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88" h="88">
                    <a:moveTo>
                      <a:pt x="0" y="88"/>
                    </a:moveTo>
                    <a:lnTo>
                      <a:pt x="0" y="59"/>
                    </a:lnTo>
                    <a:lnTo>
                      <a:pt x="59" y="59"/>
                    </a:lnTo>
                    <a:lnTo>
                      <a:pt x="59" y="0"/>
                    </a:lnTo>
                    <a:lnTo>
                      <a:pt x="88" y="0"/>
                    </a:lnTo>
                    <a:lnTo>
                      <a:pt x="88" y="88"/>
                    </a:lnTo>
                    <a:lnTo>
                      <a:pt x="0" y="8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15" name="Group 14">
            <a:extLst>
              <a:ext uri="{FF2B5EF4-FFF2-40B4-BE49-F238E27FC236}">
                <a16:creationId xmlns:a16="http://schemas.microsoft.com/office/drawing/2014/main" id="{E332A63B-F110-4766-97B4-9A12B747EB83}"/>
              </a:ext>
              <a:ext uri="{C183D7F6-B498-43B3-948B-1728B52AA6E4}">
                <adec:decorative xmlns:adec="http://schemas.microsoft.com/office/drawing/2017/decorative" val="1"/>
              </a:ext>
            </a:extLst>
          </p:cNvPr>
          <p:cNvGrpSpPr/>
          <p:nvPr/>
        </p:nvGrpSpPr>
        <p:grpSpPr>
          <a:xfrm>
            <a:off x="686034" y="2904212"/>
            <a:ext cx="571190" cy="571190"/>
            <a:chOff x="699790" y="2961951"/>
            <a:chExt cx="582644" cy="582644"/>
          </a:xfrm>
        </p:grpSpPr>
        <p:sp>
          <p:nvSpPr>
            <p:cNvPr id="132" name="Rectangle 131">
              <a:extLst>
                <a:ext uri="{FF2B5EF4-FFF2-40B4-BE49-F238E27FC236}">
                  <a16:creationId xmlns:a16="http://schemas.microsoft.com/office/drawing/2014/main" id="{510BFE39-D25D-4AA0-86A1-CD09A4903517}"/>
                </a:ext>
                <a:ext uri="{C183D7F6-B498-43B3-948B-1728B52AA6E4}">
                  <adec:decorative xmlns:adec="http://schemas.microsoft.com/office/drawing/2017/decorative" val="1"/>
                </a:ext>
              </a:extLst>
            </p:cNvPr>
            <p:cNvSpPr/>
            <p:nvPr/>
          </p:nvSpPr>
          <p:spPr>
            <a:xfrm rot="13500000">
              <a:off x="699790" y="2961951"/>
              <a:ext cx="582644" cy="582644"/>
            </a:xfrm>
            <a:prstGeom prst="rect">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prstClr val="white"/>
                </a:solidFill>
                <a:effectLst/>
                <a:uLnTx/>
                <a:uFillTx/>
                <a:latin typeface="Segoe UI"/>
                <a:ea typeface="+mn-ea"/>
                <a:cs typeface="+mn-cs"/>
              </a:endParaRPr>
            </a:p>
          </p:txBody>
        </p:sp>
        <p:grpSp>
          <p:nvGrpSpPr>
            <p:cNvPr id="177" name="Group 176" descr="data, progress">
              <a:extLst>
                <a:ext uri="{FF2B5EF4-FFF2-40B4-BE49-F238E27FC236}">
                  <a16:creationId xmlns:a16="http://schemas.microsoft.com/office/drawing/2014/main" id="{73F48C94-BC8A-44BB-BF46-C7CC3C1E635B}"/>
                </a:ext>
              </a:extLst>
            </p:cNvPr>
            <p:cNvGrpSpPr/>
            <p:nvPr/>
          </p:nvGrpSpPr>
          <p:grpSpPr>
            <a:xfrm>
              <a:off x="813058" y="3048630"/>
              <a:ext cx="356109" cy="345786"/>
              <a:chOff x="5375441" y="1172376"/>
              <a:chExt cx="536922" cy="521359"/>
            </a:xfrm>
          </p:grpSpPr>
          <p:sp>
            <p:nvSpPr>
              <p:cNvPr id="178" name="Rectangle 35">
                <a:extLst>
                  <a:ext uri="{FF2B5EF4-FFF2-40B4-BE49-F238E27FC236}">
                    <a16:creationId xmlns:a16="http://schemas.microsoft.com/office/drawing/2014/main" id="{6472BDF2-5B20-4698-B4EC-DBDC706C8F8F}"/>
                  </a:ext>
                  <a:ext uri="{C183D7F6-B498-43B3-948B-1728B52AA6E4}">
                    <adec:decorative xmlns:adec="http://schemas.microsoft.com/office/drawing/2017/decorative" val="1"/>
                  </a:ext>
                </a:extLst>
              </p:cNvPr>
              <p:cNvSpPr>
                <a:spLocks noChangeArrowheads="1"/>
              </p:cNvSpPr>
              <p:nvPr/>
            </p:nvSpPr>
            <p:spPr bwMode="auto">
              <a:xfrm>
                <a:off x="5655574" y="1264197"/>
                <a:ext cx="56027" cy="40774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79" name="Rectangle 36">
                <a:extLst>
                  <a:ext uri="{FF2B5EF4-FFF2-40B4-BE49-F238E27FC236}">
                    <a16:creationId xmlns:a16="http://schemas.microsoft.com/office/drawing/2014/main" id="{4BCCC263-533C-40FD-A819-8E5272096C4F}"/>
                  </a:ext>
                  <a:ext uri="{C183D7F6-B498-43B3-948B-1728B52AA6E4}">
                    <adec:decorative xmlns:adec="http://schemas.microsoft.com/office/drawing/2017/decorative" val="1"/>
                  </a:ext>
                </a:extLst>
              </p:cNvPr>
              <p:cNvSpPr>
                <a:spLocks noChangeArrowheads="1"/>
              </p:cNvSpPr>
              <p:nvPr/>
            </p:nvSpPr>
            <p:spPr bwMode="auto">
              <a:xfrm>
                <a:off x="5748952" y="1172376"/>
                <a:ext cx="54470" cy="499571"/>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0" name="Oval 37">
                <a:extLst>
                  <a:ext uri="{FF2B5EF4-FFF2-40B4-BE49-F238E27FC236}">
                    <a16:creationId xmlns:a16="http://schemas.microsoft.com/office/drawing/2014/main" id="{860EF256-8342-4ACB-BBD5-3D06B3AD2E2E}"/>
                  </a:ext>
                  <a:ext uri="{C183D7F6-B498-43B3-948B-1728B52AA6E4}">
                    <adec:decorative xmlns:adec="http://schemas.microsoft.com/office/drawing/2017/decorative" val="1"/>
                  </a:ext>
                </a:extLst>
              </p:cNvPr>
              <p:cNvSpPr>
                <a:spLocks noChangeArrowheads="1"/>
              </p:cNvSpPr>
              <p:nvPr/>
            </p:nvSpPr>
            <p:spPr bwMode="auto">
              <a:xfrm>
                <a:off x="5761402" y="1542774"/>
                <a:ext cx="150961" cy="150961"/>
              </a:xfrm>
              <a:prstGeom prst="ellipse">
                <a:avLst/>
              </a:pr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1" name="Rectangle 38">
                <a:extLst>
                  <a:ext uri="{FF2B5EF4-FFF2-40B4-BE49-F238E27FC236}">
                    <a16:creationId xmlns:a16="http://schemas.microsoft.com/office/drawing/2014/main" id="{D633527C-90D3-4F9D-A57D-CAE5ED11007D}"/>
                  </a:ext>
                  <a:ext uri="{C183D7F6-B498-43B3-948B-1728B52AA6E4}">
                    <adec:decorative xmlns:adec="http://schemas.microsoft.com/office/drawing/2017/decorative" val="1"/>
                  </a:ext>
                </a:extLst>
              </p:cNvPr>
              <p:cNvSpPr>
                <a:spLocks noChangeArrowheads="1"/>
              </p:cNvSpPr>
              <p:nvPr/>
            </p:nvSpPr>
            <p:spPr bwMode="auto">
              <a:xfrm>
                <a:off x="5375441" y="1542774"/>
                <a:ext cx="56027" cy="129173"/>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2" name="Rectangle 39">
                <a:extLst>
                  <a:ext uri="{FF2B5EF4-FFF2-40B4-BE49-F238E27FC236}">
                    <a16:creationId xmlns:a16="http://schemas.microsoft.com/office/drawing/2014/main" id="{8D172822-5E34-4A5A-89F1-AFCDBEB9BDD9}"/>
                  </a:ext>
                  <a:ext uri="{C183D7F6-B498-43B3-948B-1728B52AA6E4}">
                    <adec:decorative xmlns:adec="http://schemas.microsoft.com/office/drawing/2017/decorative" val="1"/>
                  </a:ext>
                </a:extLst>
              </p:cNvPr>
              <p:cNvSpPr>
                <a:spLocks noChangeArrowheads="1"/>
              </p:cNvSpPr>
              <p:nvPr/>
            </p:nvSpPr>
            <p:spPr bwMode="auto">
              <a:xfrm>
                <a:off x="5468819" y="1449397"/>
                <a:ext cx="54470" cy="22255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3" name="Rectangle 40">
                <a:extLst>
                  <a:ext uri="{FF2B5EF4-FFF2-40B4-BE49-F238E27FC236}">
                    <a16:creationId xmlns:a16="http://schemas.microsoft.com/office/drawing/2014/main" id="{D231690D-6626-406C-9148-1369DE42A192}"/>
                  </a:ext>
                  <a:ext uri="{C183D7F6-B498-43B3-948B-1728B52AA6E4}">
                    <adec:decorative xmlns:adec="http://schemas.microsoft.com/office/drawing/2017/decorative" val="1"/>
                  </a:ext>
                </a:extLst>
              </p:cNvPr>
              <p:cNvSpPr>
                <a:spLocks noChangeArrowheads="1"/>
              </p:cNvSpPr>
              <p:nvPr/>
            </p:nvSpPr>
            <p:spPr bwMode="auto">
              <a:xfrm>
                <a:off x="5560640" y="1357575"/>
                <a:ext cx="56027" cy="314372"/>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4" name="Freeform 41">
                <a:extLst>
                  <a:ext uri="{FF2B5EF4-FFF2-40B4-BE49-F238E27FC236}">
                    <a16:creationId xmlns:a16="http://schemas.microsoft.com/office/drawing/2014/main" id="{B2B7E3E2-9F5B-44C5-A4D6-F073AF69BC02}"/>
                  </a:ext>
                  <a:ext uri="{C183D7F6-B498-43B3-948B-1728B52AA6E4}">
                    <adec:decorative xmlns:adec="http://schemas.microsoft.com/office/drawing/2017/decorative" val="1"/>
                  </a:ext>
                </a:extLst>
              </p:cNvPr>
              <p:cNvSpPr>
                <a:spLocks/>
              </p:cNvSpPr>
              <p:nvPr/>
            </p:nvSpPr>
            <p:spPr bwMode="auto">
              <a:xfrm>
                <a:off x="5797197" y="1580125"/>
                <a:ext cx="77815" cy="79371"/>
              </a:xfrm>
              <a:custGeom>
                <a:avLst/>
                <a:gdLst>
                  <a:gd name="T0" fmla="*/ 28 w 68"/>
                  <a:gd name="T1" fmla="*/ 0 h 68"/>
                  <a:gd name="T2" fmla="*/ 23 w 68"/>
                  <a:gd name="T3" fmla="*/ 5 h 68"/>
                  <a:gd name="T4" fmla="*/ 28 w 68"/>
                  <a:gd name="T5" fmla="*/ 10 h 68"/>
                  <a:gd name="T6" fmla="*/ 50 w 68"/>
                  <a:gd name="T7" fmla="*/ 10 h 68"/>
                  <a:gd name="T8" fmla="*/ 2 w 68"/>
                  <a:gd name="T9" fmla="*/ 59 h 68"/>
                  <a:gd name="T10" fmla="*/ 2 w 68"/>
                  <a:gd name="T11" fmla="*/ 66 h 68"/>
                  <a:gd name="T12" fmla="*/ 10 w 68"/>
                  <a:gd name="T13" fmla="*/ 66 h 68"/>
                  <a:gd name="T14" fmla="*/ 57 w 68"/>
                  <a:gd name="T15" fmla="*/ 18 h 68"/>
                  <a:gd name="T16" fmla="*/ 57 w 68"/>
                  <a:gd name="T17" fmla="*/ 40 h 68"/>
                  <a:gd name="T18" fmla="*/ 62 w 68"/>
                  <a:gd name="T19" fmla="*/ 45 h 68"/>
                  <a:gd name="T20" fmla="*/ 68 w 68"/>
                  <a:gd name="T21" fmla="*/ 40 h 68"/>
                  <a:gd name="T22" fmla="*/ 68 w 68"/>
                  <a:gd name="T23" fmla="*/ 0 h 68"/>
                  <a:gd name="T24" fmla="*/ 28 w 68"/>
                  <a:gd name="T2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68">
                    <a:moveTo>
                      <a:pt x="28" y="0"/>
                    </a:moveTo>
                    <a:cubicBezTo>
                      <a:pt x="25" y="0"/>
                      <a:pt x="23" y="2"/>
                      <a:pt x="23" y="5"/>
                    </a:cubicBezTo>
                    <a:cubicBezTo>
                      <a:pt x="23" y="8"/>
                      <a:pt x="25" y="10"/>
                      <a:pt x="28" y="10"/>
                    </a:cubicBezTo>
                    <a:cubicBezTo>
                      <a:pt x="50" y="10"/>
                      <a:pt x="50" y="10"/>
                      <a:pt x="50" y="10"/>
                    </a:cubicBezTo>
                    <a:cubicBezTo>
                      <a:pt x="2" y="59"/>
                      <a:pt x="2" y="59"/>
                      <a:pt x="2" y="59"/>
                    </a:cubicBezTo>
                    <a:cubicBezTo>
                      <a:pt x="0" y="61"/>
                      <a:pt x="0" y="64"/>
                      <a:pt x="2" y="66"/>
                    </a:cubicBezTo>
                    <a:cubicBezTo>
                      <a:pt x="4" y="68"/>
                      <a:pt x="8" y="68"/>
                      <a:pt x="10" y="66"/>
                    </a:cubicBezTo>
                    <a:cubicBezTo>
                      <a:pt x="57" y="18"/>
                      <a:pt x="57" y="18"/>
                      <a:pt x="57" y="18"/>
                    </a:cubicBezTo>
                    <a:cubicBezTo>
                      <a:pt x="57" y="40"/>
                      <a:pt x="57" y="40"/>
                      <a:pt x="57" y="40"/>
                    </a:cubicBezTo>
                    <a:cubicBezTo>
                      <a:pt x="57" y="43"/>
                      <a:pt x="62" y="45"/>
                      <a:pt x="62" y="45"/>
                    </a:cubicBezTo>
                    <a:cubicBezTo>
                      <a:pt x="65" y="45"/>
                      <a:pt x="68" y="43"/>
                      <a:pt x="68" y="40"/>
                    </a:cubicBezTo>
                    <a:cubicBezTo>
                      <a:pt x="68" y="0"/>
                      <a:pt x="68" y="0"/>
                      <a:pt x="68" y="0"/>
                    </a:cubicBez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13" name="Group 12">
            <a:extLst>
              <a:ext uri="{FF2B5EF4-FFF2-40B4-BE49-F238E27FC236}">
                <a16:creationId xmlns:a16="http://schemas.microsoft.com/office/drawing/2014/main" id="{9B3FF217-9956-49C3-A7A4-FA2CEBD4F7C8}"/>
              </a:ext>
              <a:ext uri="{C183D7F6-B498-43B3-948B-1728B52AA6E4}">
                <adec:decorative xmlns:adec="http://schemas.microsoft.com/office/drawing/2017/decorative" val="1"/>
              </a:ext>
            </a:extLst>
          </p:cNvPr>
          <p:cNvGrpSpPr/>
          <p:nvPr/>
        </p:nvGrpSpPr>
        <p:grpSpPr>
          <a:xfrm>
            <a:off x="686034" y="4187156"/>
            <a:ext cx="571190" cy="571190"/>
            <a:chOff x="699790" y="4270620"/>
            <a:chExt cx="582644" cy="582644"/>
          </a:xfrm>
        </p:grpSpPr>
        <p:sp>
          <p:nvSpPr>
            <p:cNvPr id="149" name="Rectangle 148">
              <a:extLst>
                <a:ext uri="{FF2B5EF4-FFF2-40B4-BE49-F238E27FC236}">
                  <a16:creationId xmlns:a16="http://schemas.microsoft.com/office/drawing/2014/main" id="{54D4C66B-F0C5-4F70-9A6D-2247B2DB1CE5}"/>
                </a:ext>
                <a:ext uri="{C183D7F6-B498-43B3-948B-1728B52AA6E4}">
                  <adec:decorative xmlns:adec="http://schemas.microsoft.com/office/drawing/2017/decorative" val="1"/>
                </a:ext>
              </a:extLst>
            </p:cNvPr>
            <p:cNvSpPr/>
            <p:nvPr/>
          </p:nvSpPr>
          <p:spPr>
            <a:xfrm rot="13500000">
              <a:off x="699790" y="4270620"/>
              <a:ext cx="582644" cy="582644"/>
            </a:xfrm>
            <a:prstGeom prst="rect">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prstClr val="white"/>
                </a:solidFill>
                <a:effectLst/>
                <a:uLnTx/>
                <a:uFillTx/>
                <a:latin typeface="Segoe UI"/>
                <a:ea typeface="+mn-ea"/>
                <a:cs typeface="+mn-cs"/>
              </a:endParaRPr>
            </a:p>
          </p:txBody>
        </p:sp>
        <p:grpSp>
          <p:nvGrpSpPr>
            <p:cNvPr id="185" name="Group 184" descr="data empowerment">
              <a:extLst>
                <a:ext uri="{FF2B5EF4-FFF2-40B4-BE49-F238E27FC236}">
                  <a16:creationId xmlns:a16="http://schemas.microsoft.com/office/drawing/2014/main" id="{680265D3-D42A-44C6-8690-035590EE5596}"/>
                </a:ext>
              </a:extLst>
            </p:cNvPr>
            <p:cNvGrpSpPr/>
            <p:nvPr/>
          </p:nvGrpSpPr>
          <p:grpSpPr>
            <a:xfrm>
              <a:off x="809405" y="4342135"/>
              <a:ext cx="363414" cy="363414"/>
              <a:chOff x="7310362" y="2186940"/>
              <a:chExt cx="359254" cy="359254"/>
            </a:xfrm>
          </p:grpSpPr>
          <p:sp>
            <p:nvSpPr>
              <p:cNvPr id="186" name="Rectangle 37">
                <a:extLst>
                  <a:ext uri="{FF2B5EF4-FFF2-40B4-BE49-F238E27FC236}">
                    <a16:creationId xmlns:a16="http://schemas.microsoft.com/office/drawing/2014/main" id="{3A5B6C67-3EB0-408F-9D70-D4037A4B89B9}"/>
                  </a:ext>
                  <a:ext uri="{C183D7F6-B498-43B3-948B-1728B52AA6E4}">
                    <adec:decorative xmlns:adec="http://schemas.microsoft.com/office/drawing/2017/decorative" val="1"/>
                  </a:ext>
                </a:extLst>
              </p:cNvPr>
              <p:cNvSpPr>
                <a:spLocks noChangeArrowheads="1"/>
              </p:cNvSpPr>
              <p:nvPr/>
            </p:nvSpPr>
            <p:spPr bwMode="auto">
              <a:xfrm>
                <a:off x="7310362" y="2281995"/>
                <a:ext cx="75485" cy="26419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7" name="Rectangle 38">
                <a:extLst>
                  <a:ext uri="{FF2B5EF4-FFF2-40B4-BE49-F238E27FC236}">
                    <a16:creationId xmlns:a16="http://schemas.microsoft.com/office/drawing/2014/main" id="{B8D50C63-0F3F-47BF-BAE6-A2795AD22109}"/>
                  </a:ext>
                  <a:ext uri="{C183D7F6-B498-43B3-948B-1728B52AA6E4}">
                    <adec:decorative xmlns:adec="http://schemas.microsoft.com/office/drawing/2017/decorative" val="1"/>
                  </a:ext>
                </a:extLst>
              </p:cNvPr>
              <p:cNvSpPr>
                <a:spLocks noChangeArrowheads="1"/>
              </p:cNvSpPr>
              <p:nvPr/>
            </p:nvSpPr>
            <p:spPr bwMode="auto">
              <a:xfrm>
                <a:off x="7405417" y="2186940"/>
                <a:ext cx="75485" cy="359254"/>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8" name="Rectangle 39">
                <a:extLst>
                  <a:ext uri="{FF2B5EF4-FFF2-40B4-BE49-F238E27FC236}">
                    <a16:creationId xmlns:a16="http://schemas.microsoft.com/office/drawing/2014/main" id="{A3A61582-0B3B-4AC2-879E-931CC15C085D}"/>
                  </a:ext>
                  <a:ext uri="{C183D7F6-B498-43B3-948B-1728B52AA6E4}">
                    <adec:decorative xmlns:adec="http://schemas.microsoft.com/office/drawing/2017/decorative" val="1"/>
                  </a:ext>
                </a:extLst>
              </p:cNvPr>
              <p:cNvSpPr>
                <a:spLocks noChangeArrowheads="1"/>
              </p:cNvSpPr>
              <p:nvPr/>
            </p:nvSpPr>
            <p:spPr bwMode="auto">
              <a:xfrm>
                <a:off x="7499075" y="2281995"/>
                <a:ext cx="76883" cy="26419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89" name="Rectangle 40">
                <a:extLst>
                  <a:ext uri="{FF2B5EF4-FFF2-40B4-BE49-F238E27FC236}">
                    <a16:creationId xmlns:a16="http://schemas.microsoft.com/office/drawing/2014/main" id="{E33403BF-A8AB-4A9F-AACE-9A2BBF82FAE6}"/>
                  </a:ext>
                  <a:ext uri="{C183D7F6-B498-43B3-948B-1728B52AA6E4}">
                    <adec:decorative xmlns:adec="http://schemas.microsoft.com/office/drawing/2017/decorative" val="1"/>
                  </a:ext>
                </a:extLst>
              </p:cNvPr>
              <p:cNvSpPr>
                <a:spLocks noChangeArrowheads="1"/>
              </p:cNvSpPr>
              <p:nvPr/>
            </p:nvSpPr>
            <p:spPr bwMode="auto">
              <a:xfrm>
                <a:off x="7594131" y="2413396"/>
                <a:ext cx="75485" cy="13279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90" name="Freeform 41">
                <a:extLst>
                  <a:ext uri="{FF2B5EF4-FFF2-40B4-BE49-F238E27FC236}">
                    <a16:creationId xmlns:a16="http://schemas.microsoft.com/office/drawing/2014/main" id="{1EF41779-F91D-491A-A339-500320E63F28}"/>
                  </a:ext>
                  <a:ext uri="{C183D7F6-B498-43B3-948B-1728B52AA6E4}">
                    <adec:decorative xmlns:adec="http://schemas.microsoft.com/office/drawing/2017/decorative" val="1"/>
                  </a:ext>
                </a:extLst>
              </p:cNvPr>
              <p:cNvSpPr>
                <a:spLocks/>
              </p:cNvSpPr>
              <p:nvPr/>
            </p:nvSpPr>
            <p:spPr bwMode="auto">
              <a:xfrm>
                <a:off x="7405417" y="2460923"/>
                <a:ext cx="170541" cy="85271"/>
              </a:xfrm>
              <a:custGeom>
                <a:avLst/>
                <a:gdLst>
                  <a:gd name="T0" fmla="*/ 0 w 182"/>
                  <a:gd name="T1" fmla="*/ 91 h 91"/>
                  <a:gd name="T2" fmla="*/ 27 w 182"/>
                  <a:gd name="T3" fmla="*/ 26 h 91"/>
                  <a:gd name="T4" fmla="*/ 91 w 182"/>
                  <a:gd name="T5" fmla="*/ 0 h 91"/>
                  <a:gd name="T6" fmla="*/ 155 w 182"/>
                  <a:gd name="T7" fmla="*/ 26 h 91"/>
                  <a:gd name="T8" fmla="*/ 182 w 182"/>
                  <a:gd name="T9" fmla="*/ 91 h 91"/>
                  <a:gd name="T10" fmla="*/ 0 w 182"/>
                  <a:gd name="T11" fmla="*/ 91 h 91"/>
                </a:gdLst>
                <a:ahLst/>
                <a:cxnLst>
                  <a:cxn ang="0">
                    <a:pos x="T0" y="T1"/>
                  </a:cxn>
                  <a:cxn ang="0">
                    <a:pos x="T2" y="T3"/>
                  </a:cxn>
                  <a:cxn ang="0">
                    <a:pos x="T4" y="T5"/>
                  </a:cxn>
                  <a:cxn ang="0">
                    <a:pos x="T6" y="T7"/>
                  </a:cxn>
                  <a:cxn ang="0">
                    <a:pos x="T8" y="T9"/>
                  </a:cxn>
                  <a:cxn ang="0">
                    <a:pos x="T10" y="T11"/>
                  </a:cxn>
                </a:cxnLst>
                <a:rect l="0" t="0" r="r" b="b"/>
                <a:pathLst>
                  <a:path w="182" h="91">
                    <a:moveTo>
                      <a:pt x="0" y="91"/>
                    </a:moveTo>
                    <a:cubicBezTo>
                      <a:pt x="0" y="67"/>
                      <a:pt x="10" y="44"/>
                      <a:pt x="27" y="26"/>
                    </a:cubicBezTo>
                    <a:cubicBezTo>
                      <a:pt x="44" y="9"/>
                      <a:pt x="67" y="0"/>
                      <a:pt x="91" y="0"/>
                    </a:cubicBezTo>
                    <a:cubicBezTo>
                      <a:pt x="115" y="0"/>
                      <a:pt x="138" y="9"/>
                      <a:pt x="155" y="26"/>
                    </a:cubicBezTo>
                    <a:cubicBezTo>
                      <a:pt x="172" y="44"/>
                      <a:pt x="182" y="67"/>
                      <a:pt x="182" y="91"/>
                    </a:cubicBezTo>
                    <a:lnTo>
                      <a:pt x="0" y="9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sp>
            <p:nvSpPr>
              <p:cNvPr id="191" name="Oval 42">
                <a:extLst>
                  <a:ext uri="{FF2B5EF4-FFF2-40B4-BE49-F238E27FC236}">
                    <a16:creationId xmlns:a16="http://schemas.microsoft.com/office/drawing/2014/main" id="{4755CCB3-8371-4DE5-8022-94557B6AA99F}"/>
                  </a:ext>
                  <a:ext uri="{C183D7F6-B498-43B3-948B-1728B52AA6E4}">
                    <adec:decorative xmlns:adec="http://schemas.microsoft.com/office/drawing/2017/decorative" val="1"/>
                  </a:ext>
                </a:extLst>
              </p:cNvPr>
              <p:cNvSpPr>
                <a:spLocks noChangeArrowheads="1"/>
              </p:cNvSpPr>
              <p:nvPr/>
            </p:nvSpPr>
            <p:spPr bwMode="auto">
              <a:xfrm>
                <a:off x="7451548" y="2375653"/>
                <a:ext cx="76883" cy="75485"/>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55" tIns="52728" rIns="105455" bIns="52728" numCol="1" anchor="t" anchorCtr="0" compatLnSpc="1">
                <a:prstTxWarp prst="textNoShape">
                  <a:avLst/>
                </a:prstTxWarp>
              </a:bodyPr>
              <a:lstStyle/>
              <a:p>
                <a:pPr marL="0" marR="0" lvl="0" indent="0" algn="ctr" defTabSz="1054472" rtl="0" eaLnBrk="1" fontAlgn="base" latinLnBrk="0" hangingPunct="1">
                  <a:lnSpc>
                    <a:spcPct val="100000"/>
                  </a:lnSpc>
                  <a:spcBef>
                    <a:spcPts val="0"/>
                  </a:spcBef>
                  <a:spcAft>
                    <a:spcPts val="0"/>
                  </a:spcAft>
                  <a:buClrTx/>
                  <a:buSzTx/>
                  <a:buFontTx/>
                  <a:buNone/>
                  <a:tabLst/>
                  <a:defRPr/>
                </a:pPr>
                <a:endParaRPr kumimoji="0" lang="en-US" sz="1961"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14" name="Group 13">
            <a:extLst>
              <a:ext uri="{FF2B5EF4-FFF2-40B4-BE49-F238E27FC236}">
                <a16:creationId xmlns:a16="http://schemas.microsoft.com/office/drawing/2014/main" id="{DB67FEB4-2CCA-4500-9CB5-0AC4827A2096}"/>
              </a:ext>
              <a:ext uri="{C183D7F6-B498-43B3-948B-1728B52AA6E4}">
                <adec:decorative xmlns:adec="http://schemas.microsoft.com/office/drawing/2017/decorative" val="1"/>
              </a:ext>
            </a:extLst>
          </p:cNvPr>
          <p:cNvGrpSpPr/>
          <p:nvPr/>
        </p:nvGrpSpPr>
        <p:grpSpPr>
          <a:xfrm>
            <a:off x="686034" y="5470098"/>
            <a:ext cx="571190" cy="571190"/>
            <a:chOff x="699790" y="5579288"/>
            <a:chExt cx="582644" cy="582644"/>
          </a:xfrm>
        </p:grpSpPr>
        <p:sp>
          <p:nvSpPr>
            <p:cNvPr id="111" name="Rectangle 110">
              <a:extLst>
                <a:ext uri="{FF2B5EF4-FFF2-40B4-BE49-F238E27FC236}">
                  <a16:creationId xmlns:a16="http://schemas.microsoft.com/office/drawing/2014/main" id="{04062F49-4D7D-4703-AA7F-5552376A264F}"/>
                </a:ext>
                <a:ext uri="{C183D7F6-B498-43B3-948B-1728B52AA6E4}">
                  <adec:decorative xmlns:adec="http://schemas.microsoft.com/office/drawing/2017/decorative" val="1"/>
                </a:ext>
              </a:extLst>
            </p:cNvPr>
            <p:cNvSpPr/>
            <p:nvPr/>
          </p:nvSpPr>
          <p:spPr>
            <a:xfrm rot="13500000">
              <a:off x="699790" y="5579288"/>
              <a:ext cx="582644" cy="582644"/>
            </a:xfrm>
            <a:prstGeom prst="rect">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prstClr val="white"/>
                </a:solidFill>
                <a:effectLst/>
                <a:uLnTx/>
                <a:uFillTx/>
                <a:latin typeface="Segoe UI"/>
                <a:ea typeface="+mn-ea"/>
                <a:cs typeface="+mn-cs"/>
              </a:endParaRPr>
            </a:p>
          </p:txBody>
        </p:sp>
        <p:grpSp>
          <p:nvGrpSpPr>
            <p:cNvPr id="192" name="Group 147" descr="seamless secure access, key">
              <a:extLst>
                <a:ext uri="{FF2B5EF4-FFF2-40B4-BE49-F238E27FC236}">
                  <a16:creationId xmlns:a16="http://schemas.microsoft.com/office/drawing/2014/main" id="{435AFB37-95BE-4B05-8887-2E60A33BAAA8}"/>
                </a:ext>
              </a:extLst>
            </p:cNvPr>
            <p:cNvGrpSpPr>
              <a:grpSpLocks noChangeAspect="1"/>
            </p:cNvGrpSpPr>
            <p:nvPr/>
          </p:nvGrpSpPr>
          <p:grpSpPr bwMode="auto">
            <a:xfrm>
              <a:off x="823933" y="5706702"/>
              <a:ext cx="328909" cy="327816"/>
              <a:chOff x="5183" y="3575"/>
              <a:chExt cx="301" cy="300"/>
            </a:xfrm>
          </p:grpSpPr>
          <p:sp>
            <p:nvSpPr>
              <p:cNvPr id="193" name="AutoShape 146">
                <a:extLst>
                  <a:ext uri="{FF2B5EF4-FFF2-40B4-BE49-F238E27FC236}">
                    <a16:creationId xmlns:a16="http://schemas.microsoft.com/office/drawing/2014/main" id="{8183BB61-A4DE-477B-B847-F5C473230DE6}"/>
                  </a:ext>
                  <a:ext uri="{C183D7F6-B498-43B3-948B-1728B52AA6E4}">
                    <adec:decorative xmlns:adec="http://schemas.microsoft.com/office/drawing/2017/decorative" val="1"/>
                  </a:ext>
                </a:extLst>
              </p:cNvPr>
              <p:cNvSpPr>
                <a:spLocks noChangeAspect="1" noChangeArrowheads="1" noTextEdit="1"/>
              </p:cNvSpPr>
              <p:nvPr/>
            </p:nvSpPr>
            <p:spPr bwMode="auto">
              <a:xfrm>
                <a:off x="5188" y="3575"/>
                <a:ext cx="296"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7571" tIns="53785" rIns="107571" bIns="53785" numCol="1" anchor="t" anchorCtr="0" compatLnSpc="1">
                <a:prstTxWarp prst="textNoShape">
                  <a:avLst/>
                </a:prstTxWarp>
              </a:bodyPr>
              <a:lstStyle/>
              <a:p>
                <a:pPr marL="0" marR="0" lvl="0" indent="0" algn="l" defTabSz="1075624" rtl="0" eaLnBrk="1" fontAlgn="auto" latinLnBrk="0" hangingPunct="1">
                  <a:lnSpc>
                    <a:spcPct val="100000"/>
                  </a:lnSpc>
                  <a:spcBef>
                    <a:spcPts val="0"/>
                  </a:spcBef>
                  <a:spcAft>
                    <a:spcPts val="0"/>
                  </a:spcAft>
                  <a:buClrTx/>
                  <a:buSzTx/>
                  <a:buFontTx/>
                  <a:buNone/>
                  <a:tabLst/>
                  <a:defRPr/>
                </a:pPr>
                <a:endParaRPr kumimoji="0" lang="en-US" sz="2076" b="0" i="0" u="none" strike="noStrike" kern="1200" cap="none" spc="0" normalizeH="0" baseline="0" noProof="0">
                  <a:ln>
                    <a:noFill/>
                  </a:ln>
                  <a:solidFill>
                    <a:srgbClr val="1A1A1A"/>
                  </a:solidFill>
                  <a:effectLst/>
                  <a:uLnTx/>
                  <a:uFillTx/>
                  <a:latin typeface="Segoe UI"/>
                  <a:ea typeface="+mn-ea"/>
                  <a:cs typeface="+mn-cs"/>
                </a:endParaRPr>
              </a:p>
            </p:txBody>
          </p:sp>
          <p:sp>
            <p:nvSpPr>
              <p:cNvPr id="194" name="Freeform 148">
                <a:extLst>
                  <a:ext uri="{FF2B5EF4-FFF2-40B4-BE49-F238E27FC236}">
                    <a16:creationId xmlns:a16="http://schemas.microsoft.com/office/drawing/2014/main" id="{861B2609-C697-431C-B156-A9B36515F328}"/>
                  </a:ext>
                  <a:ext uri="{C183D7F6-B498-43B3-948B-1728B52AA6E4}">
                    <adec:decorative xmlns:adec="http://schemas.microsoft.com/office/drawing/2017/decorative" val="1"/>
                  </a:ext>
                </a:extLst>
              </p:cNvPr>
              <p:cNvSpPr>
                <a:spLocks noEditPoints="1"/>
              </p:cNvSpPr>
              <p:nvPr/>
            </p:nvSpPr>
            <p:spPr bwMode="auto">
              <a:xfrm>
                <a:off x="5183" y="3670"/>
                <a:ext cx="290" cy="110"/>
              </a:xfrm>
              <a:custGeom>
                <a:avLst/>
                <a:gdLst>
                  <a:gd name="T0" fmla="*/ 185 w 185"/>
                  <a:gd name="T1" fmla="*/ 30 h 70"/>
                  <a:gd name="T2" fmla="*/ 73 w 185"/>
                  <a:gd name="T3" fmla="*/ 30 h 70"/>
                  <a:gd name="T4" fmla="*/ 63 w 185"/>
                  <a:gd name="T5" fmla="*/ 10 h 70"/>
                  <a:gd name="T6" fmla="*/ 38 w 185"/>
                  <a:gd name="T7" fmla="*/ 0 h 70"/>
                  <a:gd name="T8" fmla="*/ 13 w 185"/>
                  <a:gd name="T9" fmla="*/ 10 h 70"/>
                  <a:gd name="T10" fmla="*/ 13 w 185"/>
                  <a:gd name="T11" fmla="*/ 60 h 70"/>
                  <a:gd name="T12" fmla="*/ 38 w 185"/>
                  <a:gd name="T13" fmla="*/ 70 h 70"/>
                  <a:gd name="T14" fmla="*/ 63 w 185"/>
                  <a:gd name="T15" fmla="*/ 60 h 70"/>
                  <a:gd name="T16" fmla="*/ 73 w 185"/>
                  <a:gd name="T17" fmla="*/ 40 h 70"/>
                  <a:gd name="T18" fmla="*/ 145 w 185"/>
                  <a:gd name="T19" fmla="*/ 40 h 70"/>
                  <a:gd name="T20" fmla="*/ 145 w 185"/>
                  <a:gd name="T21" fmla="*/ 54 h 70"/>
                  <a:gd name="T22" fmla="*/ 175 w 185"/>
                  <a:gd name="T23" fmla="*/ 54 h 70"/>
                  <a:gd name="T24" fmla="*/ 175 w 185"/>
                  <a:gd name="T25" fmla="*/ 40 h 70"/>
                  <a:gd name="T26" fmla="*/ 185 w 185"/>
                  <a:gd name="T27" fmla="*/ 40 h 70"/>
                  <a:gd name="T28" fmla="*/ 185 w 185"/>
                  <a:gd name="T29" fmla="*/ 30 h 70"/>
                  <a:gd name="T30" fmla="*/ 56 w 185"/>
                  <a:gd name="T31" fmla="*/ 53 h 70"/>
                  <a:gd name="T32" fmla="*/ 38 w 185"/>
                  <a:gd name="T33" fmla="*/ 60 h 70"/>
                  <a:gd name="T34" fmla="*/ 21 w 185"/>
                  <a:gd name="T35" fmla="*/ 53 h 70"/>
                  <a:gd name="T36" fmla="*/ 21 w 185"/>
                  <a:gd name="T37" fmla="*/ 17 h 70"/>
                  <a:gd name="T38" fmla="*/ 38 w 185"/>
                  <a:gd name="T39" fmla="*/ 10 h 70"/>
                  <a:gd name="T40" fmla="*/ 56 w 185"/>
                  <a:gd name="T41" fmla="*/ 17 h 70"/>
                  <a:gd name="T42" fmla="*/ 64 w 185"/>
                  <a:gd name="T43" fmla="*/ 35 h 70"/>
                  <a:gd name="T44" fmla="*/ 56 w 185"/>
                  <a:gd name="T45" fmla="*/ 5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5" h="70">
                    <a:moveTo>
                      <a:pt x="185" y="30"/>
                    </a:moveTo>
                    <a:cubicBezTo>
                      <a:pt x="73" y="30"/>
                      <a:pt x="73" y="30"/>
                      <a:pt x="73" y="30"/>
                    </a:cubicBezTo>
                    <a:cubicBezTo>
                      <a:pt x="72" y="23"/>
                      <a:pt x="69" y="16"/>
                      <a:pt x="63" y="10"/>
                    </a:cubicBezTo>
                    <a:cubicBezTo>
                      <a:pt x="56" y="3"/>
                      <a:pt x="47" y="0"/>
                      <a:pt x="38" y="0"/>
                    </a:cubicBezTo>
                    <a:cubicBezTo>
                      <a:pt x="29" y="0"/>
                      <a:pt x="20" y="3"/>
                      <a:pt x="13" y="10"/>
                    </a:cubicBezTo>
                    <a:cubicBezTo>
                      <a:pt x="0" y="24"/>
                      <a:pt x="0" y="46"/>
                      <a:pt x="13" y="60"/>
                    </a:cubicBezTo>
                    <a:cubicBezTo>
                      <a:pt x="20" y="67"/>
                      <a:pt x="29" y="70"/>
                      <a:pt x="38" y="70"/>
                    </a:cubicBezTo>
                    <a:cubicBezTo>
                      <a:pt x="47" y="70"/>
                      <a:pt x="56" y="67"/>
                      <a:pt x="63" y="60"/>
                    </a:cubicBezTo>
                    <a:cubicBezTo>
                      <a:pt x="69" y="54"/>
                      <a:pt x="72" y="47"/>
                      <a:pt x="73" y="40"/>
                    </a:cubicBezTo>
                    <a:cubicBezTo>
                      <a:pt x="145" y="40"/>
                      <a:pt x="145" y="40"/>
                      <a:pt x="145" y="40"/>
                    </a:cubicBezTo>
                    <a:cubicBezTo>
                      <a:pt x="145" y="54"/>
                      <a:pt x="145" y="54"/>
                      <a:pt x="145" y="54"/>
                    </a:cubicBezTo>
                    <a:cubicBezTo>
                      <a:pt x="175" y="54"/>
                      <a:pt x="175" y="54"/>
                      <a:pt x="175" y="54"/>
                    </a:cubicBezTo>
                    <a:cubicBezTo>
                      <a:pt x="175" y="40"/>
                      <a:pt x="175" y="40"/>
                      <a:pt x="175" y="40"/>
                    </a:cubicBezTo>
                    <a:cubicBezTo>
                      <a:pt x="185" y="40"/>
                      <a:pt x="185" y="40"/>
                      <a:pt x="185" y="40"/>
                    </a:cubicBezTo>
                    <a:lnTo>
                      <a:pt x="185" y="30"/>
                    </a:lnTo>
                    <a:close/>
                    <a:moveTo>
                      <a:pt x="56" y="53"/>
                    </a:moveTo>
                    <a:cubicBezTo>
                      <a:pt x="52" y="58"/>
                      <a:pt x="45" y="60"/>
                      <a:pt x="38" y="60"/>
                    </a:cubicBezTo>
                    <a:cubicBezTo>
                      <a:pt x="32" y="60"/>
                      <a:pt x="25" y="58"/>
                      <a:pt x="21" y="53"/>
                    </a:cubicBezTo>
                    <a:cubicBezTo>
                      <a:pt x="11" y="43"/>
                      <a:pt x="11" y="27"/>
                      <a:pt x="21" y="17"/>
                    </a:cubicBezTo>
                    <a:cubicBezTo>
                      <a:pt x="25" y="12"/>
                      <a:pt x="32" y="10"/>
                      <a:pt x="38" y="10"/>
                    </a:cubicBezTo>
                    <a:cubicBezTo>
                      <a:pt x="45" y="10"/>
                      <a:pt x="51" y="12"/>
                      <a:pt x="56" y="17"/>
                    </a:cubicBezTo>
                    <a:cubicBezTo>
                      <a:pt x="61" y="22"/>
                      <a:pt x="64" y="28"/>
                      <a:pt x="64" y="35"/>
                    </a:cubicBezTo>
                    <a:cubicBezTo>
                      <a:pt x="64" y="42"/>
                      <a:pt x="61" y="48"/>
                      <a:pt x="56" y="53"/>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71" tIns="53785" rIns="107571" bIns="53785" numCol="1" anchor="t" anchorCtr="0" compatLnSpc="1">
                <a:prstTxWarp prst="textNoShape">
                  <a:avLst/>
                </a:prstTxWarp>
              </a:bodyPr>
              <a:lstStyle/>
              <a:p>
                <a:pPr marL="0" marR="0" lvl="0" indent="0" algn="l" defTabSz="1075624" rtl="0" eaLnBrk="1" fontAlgn="auto" latinLnBrk="0" hangingPunct="1">
                  <a:lnSpc>
                    <a:spcPct val="100000"/>
                  </a:lnSpc>
                  <a:spcBef>
                    <a:spcPts val="0"/>
                  </a:spcBef>
                  <a:spcAft>
                    <a:spcPts val="0"/>
                  </a:spcAft>
                  <a:buClrTx/>
                  <a:buSzTx/>
                  <a:buFontTx/>
                  <a:buNone/>
                  <a:tabLst/>
                  <a:defRPr/>
                </a:pPr>
                <a:endParaRPr kumimoji="0" lang="en-US" sz="2076" b="0" i="0" u="none" strike="noStrike" kern="1200" cap="none" spc="0" normalizeH="0" baseline="0" noProof="0">
                  <a:ln>
                    <a:noFill/>
                  </a:ln>
                  <a:solidFill>
                    <a:srgbClr val="1A1A1A"/>
                  </a:solidFill>
                  <a:effectLst/>
                  <a:uLnTx/>
                  <a:uFillTx/>
                  <a:latin typeface="Segoe UI"/>
                  <a:ea typeface="+mn-ea"/>
                  <a:cs typeface="+mn-cs"/>
                </a:endParaRPr>
              </a:p>
            </p:txBody>
          </p:sp>
          <p:sp>
            <p:nvSpPr>
              <p:cNvPr id="195" name="Freeform 149">
                <a:extLst>
                  <a:ext uri="{FF2B5EF4-FFF2-40B4-BE49-F238E27FC236}">
                    <a16:creationId xmlns:a16="http://schemas.microsoft.com/office/drawing/2014/main" id="{AB7B3B20-57B4-4D5D-9996-354457A0E315}"/>
                  </a:ext>
                  <a:ext uri="{C183D7F6-B498-43B3-948B-1728B52AA6E4}">
                    <adec:decorative xmlns:adec="http://schemas.microsoft.com/office/drawing/2017/decorative" val="1"/>
                  </a:ext>
                </a:extLst>
              </p:cNvPr>
              <p:cNvSpPr>
                <a:spLocks/>
              </p:cNvSpPr>
              <p:nvPr/>
            </p:nvSpPr>
            <p:spPr bwMode="auto">
              <a:xfrm>
                <a:off x="5190" y="3577"/>
                <a:ext cx="292" cy="78"/>
              </a:xfrm>
              <a:custGeom>
                <a:avLst/>
                <a:gdLst>
                  <a:gd name="T0" fmla="*/ 292 w 292"/>
                  <a:gd name="T1" fmla="*/ 39 h 78"/>
                  <a:gd name="T2" fmla="*/ 253 w 292"/>
                  <a:gd name="T3" fmla="*/ 0 h 78"/>
                  <a:gd name="T4" fmla="*/ 253 w 292"/>
                  <a:gd name="T5" fmla="*/ 25 h 78"/>
                  <a:gd name="T6" fmla="*/ 0 w 292"/>
                  <a:gd name="T7" fmla="*/ 25 h 78"/>
                  <a:gd name="T8" fmla="*/ 0 w 292"/>
                  <a:gd name="T9" fmla="*/ 53 h 78"/>
                  <a:gd name="T10" fmla="*/ 253 w 292"/>
                  <a:gd name="T11" fmla="*/ 53 h 78"/>
                  <a:gd name="T12" fmla="*/ 253 w 292"/>
                  <a:gd name="T13" fmla="*/ 78 h 78"/>
                  <a:gd name="T14" fmla="*/ 292 w 292"/>
                  <a:gd name="T15" fmla="*/ 3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78">
                    <a:moveTo>
                      <a:pt x="292" y="39"/>
                    </a:moveTo>
                    <a:lnTo>
                      <a:pt x="253" y="0"/>
                    </a:lnTo>
                    <a:lnTo>
                      <a:pt x="253" y="25"/>
                    </a:lnTo>
                    <a:lnTo>
                      <a:pt x="0" y="25"/>
                    </a:lnTo>
                    <a:lnTo>
                      <a:pt x="0" y="53"/>
                    </a:lnTo>
                    <a:lnTo>
                      <a:pt x="253" y="53"/>
                    </a:lnTo>
                    <a:lnTo>
                      <a:pt x="253" y="78"/>
                    </a:lnTo>
                    <a:lnTo>
                      <a:pt x="292" y="39"/>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71" tIns="53785" rIns="107571" bIns="53785" numCol="1" anchor="t" anchorCtr="0" compatLnSpc="1">
                <a:prstTxWarp prst="textNoShape">
                  <a:avLst/>
                </a:prstTxWarp>
              </a:bodyPr>
              <a:lstStyle/>
              <a:p>
                <a:pPr marL="0" marR="0" lvl="0" indent="0" algn="l" defTabSz="1075624" rtl="0" eaLnBrk="1" fontAlgn="auto" latinLnBrk="0" hangingPunct="1">
                  <a:lnSpc>
                    <a:spcPct val="100000"/>
                  </a:lnSpc>
                  <a:spcBef>
                    <a:spcPts val="0"/>
                  </a:spcBef>
                  <a:spcAft>
                    <a:spcPts val="0"/>
                  </a:spcAft>
                  <a:buClrTx/>
                  <a:buSzTx/>
                  <a:buFontTx/>
                  <a:buNone/>
                  <a:tabLst/>
                  <a:defRPr/>
                </a:pPr>
                <a:endParaRPr kumimoji="0" lang="en-US" sz="2076" b="0" i="0" u="none" strike="noStrike" kern="1200" cap="none" spc="0" normalizeH="0" baseline="0" noProof="0">
                  <a:ln>
                    <a:noFill/>
                  </a:ln>
                  <a:solidFill>
                    <a:srgbClr val="1A1A1A"/>
                  </a:solidFill>
                  <a:effectLst/>
                  <a:uLnTx/>
                  <a:uFillTx/>
                  <a:latin typeface="Segoe UI"/>
                  <a:ea typeface="+mn-ea"/>
                  <a:cs typeface="+mn-cs"/>
                </a:endParaRPr>
              </a:p>
            </p:txBody>
          </p:sp>
          <p:sp>
            <p:nvSpPr>
              <p:cNvPr id="196" name="Freeform 150">
                <a:extLst>
                  <a:ext uri="{FF2B5EF4-FFF2-40B4-BE49-F238E27FC236}">
                    <a16:creationId xmlns:a16="http://schemas.microsoft.com/office/drawing/2014/main" id="{565FD97A-1845-4492-BD1B-7BFD04558B3F}"/>
                  </a:ext>
                  <a:ext uri="{C183D7F6-B498-43B3-948B-1728B52AA6E4}">
                    <adec:decorative xmlns:adec="http://schemas.microsoft.com/office/drawing/2017/decorative" val="1"/>
                  </a:ext>
                </a:extLst>
              </p:cNvPr>
              <p:cNvSpPr>
                <a:spLocks/>
              </p:cNvSpPr>
              <p:nvPr/>
            </p:nvSpPr>
            <p:spPr bwMode="auto">
              <a:xfrm>
                <a:off x="5190" y="3797"/>
                <a:ext cx="292" cy="78"/>
              </a:xfrm>
              <a:custGeom>
                <a:avLst/>
                <a:gdLst>
                  <a:gd name="T0" fmla="*/ 292 w 292"/>
                  <a:gd name="T1" fmla="*/ 39 h 78"/>
                  <a:gd name="T2" fmla="*/ 253 w 292"/>
                  <a:gd name="T3" fmla="*/ 0 h 78"/>
                  <a:gd name="T4" fmla="*/ 253 w 292"/>
                  <a:gd name="T5" fmla="*/ 26 h 78"/>
                  <a:gd name="T6" fmla="*/ 0 w 292"/>
                  <a:gd name="T7" fmla="*/ 26 h 78"/>
                  <a:gd name="T8" fmla="*/ 0 w 292"/>
                  <a:gd name="T9" fmla="*/ 55 h 78"/>
                  <a:gd name="T10" fmla="*/ 253 w 292"/>
                  <a:gd name="T11" fmla="*/ 55 h 78"/>
                  <a:gd name="T12" fmla="*/ 253 w 292"/>
                  <a:gd name="T13" fmla="*/ 78 h 78"/>
                  <a:gd name="T14" fmla="*/ 292 w 292"/>
                  <a:gd name="T15" fmla="*/ 3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78">
                    <a:moveTo>
                      <a:pt x="292" y="39"/>
                    </a:moveTo>
                    <a:lnTo>
                      <a:pt x="253" y="0"/>
                    </a:lnTo>
                    <a:lnTo>
                      <a:pt x="253" y="26"/>
                    </a:lnTo>
                    <a:lnTo>
                      <a:pt x="0" y="26"/>
                    </a:lnTo>
                    <a:lnTo>
                      <a:pt x="0" y="55"/>
                    </a:lnTo>
                    <a:lnTo>
                      <a:pt x="253" y="55"/>
                    </a:lnTo>
                    <a:lnTo>
                      <a:pt x="253" y="78"/>
                    </a:lnTo>
                    <a:lnTo>
                      <a:pt x="292" y="39"/>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71" tIns="53785" rIns="107571" bIns="53785" numCol="1" anchor="t" anchorCtr="0" compatLnSpc="1">
                <a:prstTxWarp prst="textNoShape">
                  <a:avLst/>
                </a:prstTxWarp>
              </a:bodyPr>
              <a:lstStyle/>
              <a:p>
                <a:pPr marL="0" marR="0" lvl="0" indent="0" algn="l" defTabSz="1075624" rtl="0" eaLnBrk="1" fontAlgn="auto" latinLnBrk="0" hangingPunct="1">
                  <a:lnSpc>
                    <a:spcPct val="100000"/>
                  </a:lnSpc>
                  <a:spcBef>
                    <a:spcPts val="0"/>
                  </a:spcBef>
                  <a:spcAft>
                    <a:spcPts val="0"/>
                  </a:spcAft>
                  <a:buClrTx/>
                  <a:buSzTx/>
                  <a:buFontTx/>
                  <a:buNone/>
                  <a:tabLst/>
                  <a:defRPr/>
                </a:pPr>
                <a:endParaRPr kumimoji="0" lang="en-US" sz="2076"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63" name="Content Placeholder 2">
            <a:extLst>
              <a:ext uri="{FF2B5EF4-FFF2-40B4-BE49-F238E27FC236}">
                <a16:creationId xmlns:a16="http://schemas.microsoft.com/office/drawing/2014/main" id="{EB818DDB-638E-4B45-A753-0EA16CFD47FC}"/>
              </a:ext>
            </a:extLst>
          </p:cNvPr>
          <p:cNvSpPr txBox="1">
            <a:spLocks/>
          </p:cNvSpPr>
          <p:nvPr/>
        </p:nvSpPr>
        <p:spPr>
          <a:xfrm>
            <a:off x="1542498" y="1416050"/>
            <a:ext cx="3136900" cy="27699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588"/>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schemeClr val="tx2"/>
                </a:solidFill>
                <a:effectLst/>
                <a:uLnTx/>
                <a:uFillTx/>
                <a:latin typeface="Segoe UI"/>
                <a:ea typeface="+mn-ea"/>
                <a:cs typeface="Segoe UI Semibold" charset="0"/>
              </a:rPr>
              <a:t>Azure Hybrid Benefit</a:t>
            </a:r>
            <a:endParaRPr kumimoji="0" lang="en-US" sz="18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endParaRPr>
          </a:p>
        </p:txBody>
      </p:sp>
      <p:sp>
        <p:nvSpPr>
          <p:cNvPr id="64" name="Content Placeholder 3">
            <a:extLst>
              <a:ext uri="{FF2B5EF4-FFF2-40B4-BE49-F238E27FC236}">
                <a16:creationId xmlns:a16="http://schemas.microsoft.com/office/drawing/2014/main" id="{39A695EC-5700-402A-A69E-63D99C829FE6}"/>
              </a:ext>
            </a:extLst>
          </p:cNvPr>
          <p:cNvSpPr txBox="1">
            <a:spLocks/>
          </p:cNvSpPr>
          <p:nvPr/>
        </p:nvSpPr>
        <p:spPr>
          <a:xfrm>
            <a:off x="1542498" y="1717675"/>
            <a:ext cx="5538788" cy="36933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Maximize existing investments in on-premises licenses with discounted rates on Windows Server and Azure SQL</a:t>
            </a:r>
          </a:p>
        </p:txBody>
      </p:sp>
      <p:sp>
        <p:nvSpPr>
          <p:cNvPr id="65" name="Content Placeholder 4">
            <a:extLst>
              <a:ext uri="{FF2B5EF4-FFF2-40B4-BE49-F238E27FC236}">
                <a16:creationId xmlns:a16="http://schemas.microsoft.com/office/drawing/2014/main" id="{CC466CCB-E3BB-4A4D-AEC4-B9B5B264D835}"/>
              </a:ext>
            </a:extLst>
          </p:cNvPr>
          <p:cNvSpPr txBox="1">
            <a:spLocks/>
          </p:cNvSpPr>
          <p:nvPr/>
        </p:nvSpPr>
        <p:spPr>
          <a:xfrm>
            <a:off x="1562376" y="2728913"/>
            <a:ext cx="6181264" cy="27699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schemeClr val="tx2"/>
                </a:solidFill>
                <a:effectLst/>
                <a:uLnTx/>
                <a:uFillTx/>
                <a:latin typeface="Segoe UI"/>
                <a:ea typeface="+mn-ea"/>
                <a:cs typeface="Segoe UI Semibold" charset="0"/>
              </a:rPr>
              <a:t>Azure reservations</a:t>
            </a:r>
            <a:endParaRPr kumimoji="0" lang="en-US" sz="18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endParaRPr>
          </a:p>
        </p:txBody>
      </p:sp>
      <p:sp>
        <p:nvSpPr>
          <p:cNvPr id="66" name="Content Placeholder 5">
            <a:extLst>
              <a:ext uri="{FF2B5EF4-FFF2-40B4-BE49-F238E27FC236}">
                <a16:creationId xmlns:a16="http://schemas.microsoft.com/office/drawing/2014/main" id="{01A418B4-2598-4612-A2B5-2F9C7A782A2A}"/>
              </a:ext>
            </a:extLst>
          </p:cNvPr>
          <p:cNvSpPr txBox="1">
            <a:spLocks/>
          </p:cNvSpPr>
          <p:nvPr/>
        </p:nvSpPr>
        <p:spPr>
          <a:xfrm>
            <a:off x="1542497" y="3048889"/>
            <a:ext cx="7622760" cy="79913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961"/>
              </a:lnSpc>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Commit to one-year or three-year plans and save. Purchase reservations for Windows Server VMs and Azure SQL resources and save up to 72%. </a:t>
            </a:r>
          </a:p>
          <a:p>
            <a:pPr>
              <a:lnSpc>
                <a:spcPts val="1961"/>
              </a:lnSpc>
              <a:buClr>
                <a:schemeClr val="tx2"/>
              </a:buClr>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Combine with Azure Hybrid Benefit for savings up to 80%</a:t>
            </a:r>
          </a:p>
        </p:txBody>
      </p:sp>
      <p:sp>
        <p:nvSpPr>
          <p:cNvPr id="67" name="Content Placeholder 7">
            <a:extLst>
              <a:ext uri="{FF2B5EF4-FFF2-40B4-BE49-F238E27FC236}">
                <a16:creationId xmlns:a16="http://schemas.microsoft.com/office/drawing/2014/main" id="{90A5B300-388E-4FE3-AF31-E3DC7E9CF917}"/>
              </a:ext>
            </a:extLst>
          </p:cNvPr>
          <p:cNvSpPr txBox="1">
            <a:spLocks/>
          </p:cNvSpPr>
          <p:nvPr/>
        </p:nvSpPr>
        <p:spPr>
          <a:xfrm>
            <a:off x="1542497" y="4016375"/>
            <a:ext cx="4966586" cy="27699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schemeClr val="tx2"/>
                </a:solidFill>
                <a:effectLst/>
                <a:uLnTx/>
                <a:uFillTx/>
                <a:latin typeface="Segoe UI"/>
                <a:ea typeface="+mn-ea"/>
                <a:cs typeface="Segoe UI Semibold" charset="0"/>
              </a:rPr>
              <a:t>Spot VMs and SQL Dev/test pricing</a:t>
            </a:r>
            <a:endParaRPr kumimoji="0" lang="en-US" sz="18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endParaRPr>
          </a:p>
        </p:txBody>
      </p:sp>
      <p:sp>
        <p:nvSpPr>
          <p:cNvPr id="68" name="Content Placeholder 9">
            <a:extLst>
              <a:ext uri="{FF2B5EF4-FFF2-40B4-BE49-F238E27FC236}">
                <a16:creationId xmlns:a16="http://schemas.microsoft.com/office/drawing/2014/main" id="{B7249651-DF9F-488A-AD34-767067E20F7F}"/>
              </a:ext>
            </a:extLst>
          </p:cNvPr>
          <p:cNvSpPr txBox="1">
            <a:spLocks/>
          </p:cNvSpPr>
          <p:nvPr/>
        </p:nvSpPr>
        <p:spPr>
          <a:xfrm>
            <a:off x="1542497" y="4361664"/>
            <a:ext cx="9334609" cy="40626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buClr>
                <a:schemeClr val="tx2"/>
              </a:buClr>
              <a:defRPr/>
            </a:pPr>
            <a:r>
              <a:rPr kumimoji="0" lang="en-US" sz="1200" b="0" i="0" u="none" strike="noStrike" kern="1200" cap="none" spc="0" normalizeH="0" baseline="0" noProof="0" dirty="0">
                <a:ln>
                  <a:noFill/>
                </a:ln>
                <a:effectLst/>
                <a:uLnTx/>
                <a:uFillTx/>
                <a:latin typeface="Segoe UI"/>
                <a:ea typeface="+mn-ea"/>
                <a:cs typeface="+mn-cs"/>
              </a:rPr>
              <a:t>Save up to 90% when running interruptible and non-time-critical workloads on Spot Virtual Machines </a:t>
            </a:r>
          </a:p>
          <a:p>
            <a:pPr marL="285750" lvl="1" indent="-285750">
              <a:buClr>
                <a:schemeClr val="tx2"/>
              </a:buClr>
              <a:defRPr/>
            </a:pPr>
            <a:r>
              <a:rPr kumimoji="0" lang="en-US" sz="1200" b="0" i="0" u="none" strike="noStrike" kern="1200" cap="none" spc="0" normalizeH="0" baseline="0" noProof="0" dirty="0">
                <a:ln>
                  <a:noFill/>
                </a:ln>
                <a:effectLst/>
                <a:uLnTx/>
                <a:uFillTx/>
                <a:latin typeface="Segoe UI"/>
                <a:ea typeface="+mn-ea"/>
                <a:cs typeface="+mn-cs"/>
              </a:rPr>
              <a:t>Save up to 55% versus list prices, eligible with active Visual Studio subscriptions</a:t>
            </a:r>
          </a:p>
        </p:txBody>
      </p:sp>
      <p:sp>
        <p:nvSpPr>
          <p:cNvPr id="69" name="Content Placeholder 8">
            <a:extLst>
              <a:ext uri="{FF2B5EF4-FFF2-40B4-BE49-F238E27FC236}">
                <a16:creationId xmlns:a16="http://schemas.microsoft.com/office/drawing/2014/main" id="{B23E4581-5311-41D3-9306-8B304BC68381}"/>
              </a:ext>
            </a:extLst>
          </p:cNvPr>
          <p:cNvSpPr txBox="1">
            <a:spLocks/>
          </p:cNvSpPr>
          <p:nvPr/>
        </p:nvSpPr>
        <p:spPr>
          <a:xfrm>
            <a:off x="1542498" y="5299075"/>
            <a:ext cx="3519488" cy="27699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1" i="0" u="none" strike="noStrike" kern="1200" cap="none" spc="0" normalizeH="0" baseline="0" noProof="0" dirty="0">
                <a:ln>
                  <a:noFill/>
                </a:ln>
                <a:solidFill>
                  <a:schemeClr val="tx2"/>
                </a:solidFill>
                <a:effectLst/>
                <a:uLnTx/>
                <a:uFillTx/>
                <a:latin typeface="Segoe UI"/>
                <a:ea typeface="+mn-ea"/>
                <a:cs typeface="Segoe UI Semibold" charset="0"/>
              </a:rPr>
              <a:t>Extended security updates</a:t>
            </a:r>
            <a:endParaRPr kumimoji="0" lang="en-US" sz="1800"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endParaRPr>
          </a:p>
        </p:txBody>
      </p:sp>
      <p:sp>
        <p:nvSpPr>
          <p:cNvPr id="4" name="Content Placeholder 9">
            <a:extLst>
              <a:ext uri="{FF2B5EF4-FFF2-40B4-BE49-F238E27FC236}">
                <a16:creationId xmlns:a16="http://schemas.microsoft.com/office/drawing/2014/main" id="{F9A2E1D9-8BBA-15D1-256D-E8E2D716F6F3}"/>
              </a:ext>
            </a:extLst>
          </p:cNvPr>
          <p:cNvSpPr txBox="1">
            <a:spLocks/>
          </p:cNvSpPr>
          <p:nvPr/>
        </p:nvSpPr>
        <p:spPr>
          <a:xfrm>
            <a:off x="1562376" y="5632995"/>
            <a:ext cx="7442476" cy="36933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buClr>
                <a:schemeClr val="tx2"/>
              </a:buClr>
              <a:defRPr/>
            </a:pPr>
            <a:r>
              <a:rPr kumimoji="0" lang="en-US" sz="1200" b="0" i="0" u="none" strike="noStrike" kern="1200" cap="none" spc="0" normalizeH="0" baseline="0" noProof="0" dirty="0">
                <a:ln>
                  <a:noFill/>
                </a:ln>
                <a:effectLst/>
                <a:uLnTx/>
                <a:uFillTx/>
                <a:latin typeface="Segoe UI"/>
                <a:ea typeface="+mn-ea"/>
                <a:cs typeface="+mn-cs"/>
              </a:rPr>
              <a:t>Get free extended security updates for Windows Server 2012 and 2012/R2 and SQL Server 2012 for three years when running on Azure Virtual Machines</a:t>
            </a:r>
          </a:p>
        </p:txBody>
      </p:sp>
      <p:sp>
        <p:nvSpPr>
          <p:cNvPr id="5" name="Title 4">
            <a:extLst>
              <a:ext uri="{FF2B5EF4-FFF2-40B4-BE49-F238E27FC236}">
                <a16:creationId xmlns:a16="http://schemas.microsoft.com/office/drawing/2014/main" id="{59067C95-E99F-ED71-9EF4-AA36D4742E84}"/>
              </a:ext>
            </a:extLst>
          </p:cNvPr>
          <p:cNvSpPr>
            <a:spLocks noGrp="1"/>
          </p:cNvSpPr>
          <p:nvPr>
            <p:ph type="title"/>
          </p:nvPr>
        </p:nvSpPr>
        <p:spPr/>
        <p:txBody>
          <a:bodyPr/>
          <a:lstStyle/>
          <a:p>
            <a:r>
              <a:rPr lang="en-US" dirty="0">
                <a:solidFill>
                  <a:schemeClr val="tx1"/>
                </a:solidFill>
              </a:rPr>
              <a:t>Offers to lower your total cost of ownership </a:t>
            </a:r>
            <a:endParaRPr lang="en-NL" dirty="0">
              <a:solidFill>
                <a:schemeClr val="tx1"/>
              </a:solidFill>
            </a:endParaRPr>
          </a:p>
        </p:txBody>
      </p:sp>
    </p:spTree>
    <p:extLst>
      <p:ext uri="{BB962C8B-B14F-4D97-AF65-F5344CB8AC3E}">
        <p14:creationId xmlns:p14="http://schemas.microsoft.com/office/powerpoint/2010/main" val="3870970041"/>
      </p:ext>
    </p:extLst>
  </p:cSld>
  <p:clrMapOvr>
    <a:masterClrMapping/>
  </p:clrMapOvr>
  <p:transition>
    <p:fade/>
  </p:transition>
</p:sld>
</file>

<file path=ppt/theme/theme1.xml><?xml version="1.0" encoding="utf-8"?>
<a:theme xmlns:a="http://schemas.openxmlformats.org/drawingml/2006/main" name="1_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0F94BF21-676E-1B4C-B18B-81CCF4ABE7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196D4D5D1BB25488E3B5986EEEA8C25" ma:contentTypeVersion="4" ma:contentTypeDescription="Create a new document." ma:contentTypeScope="" ma:versionID="9b71fd4867d0c1970d4535b0b5a2bac4">
  <xsd:schema xmlns:xsd="http://www.w3.org/2001/XMLSchema" xmlns:xs="http://www.w3.org/2001/XMLSchema" xmlns:p="http://schemas.microsoft.com/office/2006/metadata/properties" xmlns:ns2="ee112dfc-6fa1-400f-908a-55164cebbdba" xmlns:ns3="062f5f3b-7348-44f6-a2d5-487752d86c88" targetNamespace="http://schemas.microsoft.com/office/2006/metadata/properties" ma:root="true" ma:fieldsID="3b9611d5c7ecf27c6f3d1a53c46e1524" ns2:_="" ns3:_="">
    <xsd:import namespace="ee112dfc-6fa1-400f-908a-55164cebbdba"/>
    <xsd:import namespace="062f5f3b-7348-44f6-a2d5-487752d86c8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12dfc-6fa1-400f-908a-55164cebb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2f5f3b-7348-44f6-a2d5-487752d86c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48E453-98FB-4CBA-9B12-47F7065121FD}">
  <ds:schemaRefs>
    <ds:schemaRef ds:uri="ee112dfc-6fa1-400f-908a-55164cebbdba"/>
    <ds:schemaRef ds:uri="http://purl.org/dc/elements/1.1/"/>
    <ds:schemaRef ds:uri="http://schemas.openxmlformats.org/package/2006/metadata/core-properties"/>
    <ds:schemaRef ds:uri="http://purl.org/dc/dcmitype/"/>
    <ds:schemaRef ds:uri="http://schemas.microsoft.com/office/2006/documentManagement/types"/>
    <ds:schemaRef ds:uri="http://purl.org/dc/terms/"/>
    <ds:schemaRef ds:uri="http://schemas.microsoft.com/office/2006/metadata/properties"/>
    <ds:schemaRef ds:uri="http://schemas.microsoft.com/office/infopath/2007/PartnerControls"/>
    <ds:schemaRef ds:uri="062f5f3b-7348-44f6-a2d5-487752d86c88"/>
    <ds:schemaRef ds:uri="http://www.w3.org/XML/1998/namespace"/>
  </ds:schemaRefs>
</ds:datastoreItem>
</file>

<file path=customXml/itemProps2.xml><?xml version="1.0" encoding="utf-8"?>
<ds:datastoreItem xmlns:ds="http://schemas.openxmlformats.org/officeDocument/2006/customXml" ds:itemID="{598CF398-0308-4792-9280-11DD67828EAB}">
  <ds:schemaRefs>
    <ds:schemaRef ds:uri="http://schemas.microsoft.com/sharepoint/v3/contenttype/forms"/>
  </ds:schemaRefs>
</ds:datastoreItem>
</file>

<file path=customXml/itemProps3.xml><?xml version="1.0" encoding="utf-8"?>
<ds:datastoreItem xmlns:ds="http://schemas.openxmlformats.org/officeDocument/2006/customXml" ds:itemID="{227BE1B8-1A43-4B2D-8A06-C8F61D4142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112dfc-6fa1-400f-908a-55164cebbdba"/>
    <ds:schemaRef ds:uri="062f5f3b-7348-44f6-a2d5-487752d86c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2159</TotalTime>
  <Words>4672</Words>
  <Application>Microsoft Office PowerPoint</Application>
  <PresentationFormat>Widescreen</PresentationFormat>
  <Paragraphs>388</Paragraphs>
  <Slides>22</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Calibri</vt:lpstr>
      <vt:lpstr>Helvetica Light</vt:lpstr>
      <vt:lpstr>Lava Std</vt:lpstr>
      <vt:lpstr>Segoe UI</vt:lpstr>
      <vt:lpstr>Segoe UI Light</vt:lpstr>
      <vt:lpstr>Segoe UI Semibold</vt:lpstr>
      <vt:lpstr>Segoe UI Semilight</vt:lpstr>
      <vt:lpstr>wf_segoe-ui_normal</vt:lpstr>
      <vt:lpstr>Wingdings</vt:lpstr>
      <vt:lpstr>1_Azure 1</vt:lpstr>
      <vt:lpstr>Reach for the Cloud  Windows Server &amp; SQL Server Migration to Azure</vt:lpstr>
      <vt:lpstr>PowerPoint Presentation</vt:lpstr>
      <vt:lpstr>PowerPoint Presentation</vt:lpstr>
      <vt:lpstr>Today’s data realities</vt:lpstr>
      <vt:lpstr>Understanding Migration and Modernization</vt:lpstr>
      <vt:lpstr>Migration and modernization triggers</vt:lpstr>
      <vt:lpstr>Windows Server and SQL Server run best on Azure </vt:lpstr>
      <vt:lpstr>Improve business results with the most value from  Windows Server and SQL Server on Azure</vt:lpstr>
      <vt:lpstr>Offers to lower your total cost of ownership </vt:lpstr>
      <vt:lpstr>Get free Extended Security Updates only on Azure </vt:lpstr>
      <vt:lpstr>Your SQL Server data  belongs on Azure</vt:lpstr>
      <vt:lpstr>Azure SQL provides more price-performance value</vt:lpstr>
      <vt:lpstr>Azure comprehensive security  Built-in Azure services </vt:lpstr>
      <vt:lpstr>Save time by simplifying management of your  Windows Server workloads</vt:lpstr>
      <vt:lpstr>Windows Admin Center  Available in the Azure portal</vt:lpstr>
      <vt:lpstr>Right size and  optimize resources with  Azure Cost Management</vt:lpstr>
      <vt:lpstr>Introducing Azure SQL The family of SQL cloud databases </vt:lpstr>
      <vt:lpstr>Azure SQL The family of SQL cloud to edge databases </vt:lpstr>
      <vt:lpstr>Azure SQL is the best choice for SQL Server workloads Run any workload anywhere on the industry-leading SQL Server engine </vt:lpstr>
      <vt:lpstr>Choose the right Azure SQL  database service for you</vt:lpstr>
      <vt:lpstr>Get started today!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driving migrations to Azure?</dc:title>
  <dc:creator>Adam Palm</dc:creator>
  <cp:lastModifiedBy>Teresa Virgínia</cp:lastModifiedBy>
  <cp:revision>17</cp:revision>
  <dcterms:created xsi:type="dcterms:W3CDTF">2022-11-17T14:39:12Z</dcterms:created>
  <dcterms:modified xsi:type="dcterms:W3CDTF">2023-01-05T14:19:40Z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0x010100C196D4D5D1BB25488E3B5986EEEA8C25</vt:lpwstr>
  </property>
</Properties>
</file>