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3"/>
  </p:sldMasterIdLst>
  <p:notesMasterIdLst>
    <p:notesMasterId r:id="rId20"/>
  </p:notesMasterIdLst>
  <p:sldIdLst>
    <p:sldId id="256" r:id="rId4"/>
    <p:sldId id="257" r:id="rId5"/>
    <p:sldId id="259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147470768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F3EB748-466F-FB4E-80D1-81521FCCC771}">
          <p14:sldIdLst>
            <p14:sldId id="256"/>
          </p14:sldIdLst>
        </p14:section>
        <p14:section name="Customer Pain Points" id="{3DB51070-FEF2-7746-B89B-F2BBD8795F96}">
          <p14:sldIdLst>
            <p14:sldId id="257"/>
            <p14:sldId id="259"/>
          </p14:sldIdLst>
        </p14:section>
        <p14:section name="Power BI High Level" id="{9AC2EB7A-C98D-2948-88BE-8708547AC70E}">
          <p14:sldIdLst>
            <p14:sldId id="258"/>
            <p14:sldId id="260"/>
            <p14:sldId id="261"/>
            <p14:sldId id="262"/>
            <p14:sldId id="263"/>
            <p14:sldId id="264"/>
            <p14:sldId id="265"/>
            <p14:sldId id="2147470768"/>
          </p14:sldIdLst>
        </p14:section>
        <p14:section name="Licensing/comparison" id="{575585DC-10AB-4A48-A327-FB36EBEB8E89}">
          <p14:sldIdLst>
            <p14:sldId id="267"/>
            <p14:sldId id="268"/>
          </p14:sldIdLst>
        </p14:section>
        <p14:section name="How to get started with Power BI" id="{040BC2F0-C948-EC44-ADA5-C1CA24D0BC33}">
          <p14:sldIdLst>
            <p14:sldId id="269"/>
          </p14:sldIdLst>
        </p14:section>
        <p14:section name="Next steps" id="{1FE1C782-84C8-2047-81B2-7300D4FEC1EA}">
          <p14:sldIdLst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7938F5-AA70-4776-88AC-490F298D6601}" v="4" dt="2023-01-04T17:54:52.668"/>
    <p1510:client id="{1C6634D1-3D88-4E58-967C-0D67528453E2}" v="3" dt="2023-01-05T14:26:58.336"/>
    <p1510:client id="{5A0D5235-96B5-48A2-A5A5-7E78D9632701}" v="49" dt="2023-01-05T14:34:32.0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udai" userId="46952dac-ae8c-44c5-b47a-7592b9bea84f" providerId="ADAL" clId="{067938F5-AA70-4776-88AC-490F298D6601}"/>
    <pc:docChg chg="undo redo custSel modSld">
      <pc:chgData name="Peter Budai" userId="46952dac-ae8c-44c5-b47a-7592b9bea84f" providerId="ADAL" clId="{067938F5-AA70-4776-88AC-490F298D6601}" dt="2023-01-04T17:57:23.832" v="28" actId="12385"/>
      <pc:docMkLst>
        <pc:docMk/>
      </pc:docMkLst>
      <pc:sldChg chg="modSp mod">
        <pc:chgData name="Peter Budai" userId="46952dac-ae8c-44c5-b47a-7592b9bea84f" providerId="ADAL" clId="{067938F5-AA70-4776-88AC-490F298D6601}" dt="2023-01-04T17:56:20.252" v="23" actId="790"/>
        <pc:sldMkLst>
          <pc:docMk/>
          <pc:sldMk cId="673740583" sldId="256"/>
        </pc:sldMkLst>
        <pc:spChg chg="mod">
          <ac:chgData name="Peter Budai" userId="46952dac-ae8c-44c5-b47a-7592b9bea84f" providerId="ADAL" clId="{067938F5-AA70-4776-88AC-490F298D6601}" dt="2023-01-04T17:56:20.252" v="23" actId="790"/>
          <ac:spMkLst>
            <pc:docMk/>
            <pc:sldMk cId="673740583" sldId="256"/>
            <ac:spMk id="2" creationId="{CEFD9F05-FD75-3BAE-3701-1CE6BA452AB7}"/>
          </ac:spMkLst>
        </pc:spChg>
      </pc:sldChg>
      <pc:sldChg chg="addSp modSp mod">
        <pc:chgData name="Peter Budai" userId="46952dac-ae8c-44c5-b47a-7592b9bea84f" providerId="ADAL" clId="{067938F5-AA70-4776-88AC-490F298D6601}" dt="2023-01-04T17:55:07.802" v="18" actId="1038"/>
        <pc:sldMkLst>
          <pc:docMk/>
          <pc:sldMk cId="4235297090" sldId="264"/>
        </pc:sldMkLst>
        <pc:cxnChg chg="add mod">
          <ac:chgData name="Peter Budai" userId="46952dac-ae8c-44c5-b47a-7592b9bea84f" providerId="ADAL" clId="{067938F5-AA70-4776-88AC-490F298D6601}" dt="2023-01-04T17:54:21.784" v="4" actId="14100"/>
          <ac:cxnSpMkLst>
            <pc:docMk/>
            <pc:sldMk cId="4235297090" sldId="264"/>
            <ac:cxnSpMk id="3" creationId="{F71A1FA4-717F-7D94-C113-839E1FA99F4A}"/>
          </ac:cxnSpMkLst>
        </pc:cxnChg>
        <pc:cxnChg chg="add mod">
          <ac:chgData name="Peter Budai" userId="46952dac-ae8c-44c5-b47a-7592b9bea84f" providerId="ADAL" clId="{067938F5-AA70-4776-88AC-490F298D6601}" dt="2023-01-04T17:54:48.133" v="10" actId="1037"/>
          <ac:cxnSpMkLst>
            <pc:docMk/>
            <pc:sldMk cId="4235297090" sldId="264"/>
            <ac:cxnSpMk id="12" creationId="{D348BA60-B3BE-B5D3-84F5-722093D39BBA}"/>
          </ac:cxnSpMkLst>
        </pc:cxnChg>
        <pc:cxnChg chg="add mod">
          <ac:chgData name="Peter Budai" userId="46952dac-ae8c-44c5-b47a-7592b9bea84f" providerId="ADAL" clId="{067938F5-AA70-4776-88AC-490F298D6601}" dt="2023-01-04T17:55:07.802" v="18" actId="1038"/>
          <ac:cxnSpMkLst>
            <pc:docMk/>
            <pc:sldMk cId="4235297090" sldId="264"/>
            <ac:cxnSpMk id="13" creationId="{0B44195E-8421-50B3-8C05-8A72F261242C}"/>
          </ac:cxnSpMkLst>
        </pc:cxnChg>
        <pc:cxnChg chg="mod">
          <ac:chgData name="Peter Budai" userId="46952dac-ae8c-44c5-b47a-7592b9bea84f" providerId="ADAL" clId="{067938F5-AA70-4776-88AC-490F298D6601}" dt="2023-01-04T17:54:32.472" v="5" actId="1076"/>
          <ac:cxnSpMkLst>
            <pc:docMk/>
            <pc:sldMk cId="4235297090" sldId="264"/>
            <ac:cxnSpMk id="99" creationId="{C0694706-AF94-C38C-AE92-8A581588300D}"/>
          </ac:cxnSpMkLst>
        </pc:cxnChg>
      </pc:sldChg>
      <pc:sldChg chg="modSp mod">
        <pc:chgData name="Peter Budai" userId="46952dac-ae8c-44c5-b47a-7592b9bea84f" providerId="ADAL" clId="{067938F5-AA70-4776-88AC-490F298D6601}" dt="2023-01-04T17:57:23.832" v="28" actId="12385"/>
        <pc:sldMkLst>
          <pc:docMk/>
          <pc:sldMk cId="2361282688" sldId="268"/>
        </pc:sldMkLst>
        <pc:graphicFrameChg chg="modGraphic">
          <ac:chgData name="Peter Budai" userId="46952dac-ae8c-44c5-b47a-7592b9bea84f" providerId="ADAL" clId="{067938F5-AA70-4776-88AC-490F298D6601}" dt="2023-01-04T17:57:23.832" v="28" actId="12385"/>
          <ac:graphicFrameMkLst>
            <pc:docMk/>
            <pc:sldMk cId="2361282688" sldId="268"/>
            <ac:graphicFrameMk id="4" creationId="{F7998354-A341-187A-4061-B648EEA1C862}"/>
          </ac:graphicFrameMkLst>
        </pc:graphicFrameChg>
      </pc:sldChg>
    </pc:docChg>
  </pc:docChgLst>
  <pc:docChgLst>
    <pc:chgData name="Teresa Virgínia" userId="f75895d1-79ca-4785-96e3-762dc63d0e91" providerId="ADAL" clId="{5A0D5235-96B5-48A2-A5A5-7E78D9632701}"/>
    <pc:docChg chg="custSel addSld delSld modSld modSection">
      <pc:chgData name="Teresa Virgínia" userId="f75895d1-79ca-4785-96e3-762dc63d0e91" providerId="ADAL" clId="{5A0D5235-96B5-48A2-A5A5-7E78D9632701}" dt="2023-01-05T14:34:32.067" v="51" actId="1076"/>
      <pc:docMkLst>
        <pc:docMk/>
      </pc:docMkLst>
      <pc:sldChg chg="addSp delSp modSp mod">
        <pc:chgData name="Teresa Virgínia" userId="f75895d1-79ca-4785-96e3-762dc63d0e91" providerId="ADAL" clId="{5A0D5235-96B5-48A2-A5A5-7E78D9632701}" dt="2023-01-05T14:22:33.587" v="3" actId="478"/>
        <pc:sldMkLst>
          <pc:docMk/>
          <pc:sldMk cId="673740583" sldId="256"/>
        </pc:sldMkLst>
        <pc:spChg chg="mod">
          <ac:chgData name="Teresa Virgínia" userId="f75895d1-79ca-4785-96e3-762dc63d0e91" providerId="ADAL" clId="{5A0D5235-96B5-48A2-A5A5-7E78D9632701}" dt="2023-01-05T10:06:48.002" v="1" actId="20577"/>
          <ac:spMkLst>
            <pc:docMk/>
            <pc:sldMk cId="673740583" sldId="256"/>
            <ac:spMk id="2" creationId="{CEFD9F05-FD75-3BAE-3701-1CE6BA452AB7}"/>
          </ac:spMkLst>
        </pc:spChg>
        <pc:spChg chg="del">
          <ac:chgData name="Teresa Virgínia" userId="f75895d1-79ca-4785-96e3-762dc63d0e91" providerId="ADAL" clId="{5A0D5235-96B5-48A2-A5A5-7E78D9632701}" dt="2023-01-05T14:22:30.459" v="2" actId="478"/>
          <ac:spMkLst>
            <pc:docMk/>
            <pc:sldMk cId="673740583" sldId="256"/>
            <ac:spMk id="3" creationId="{E26D07A6-032C-C148-FADA-D22DE60D78D7}"/>
          </ac:spMkLst>
        </pc:spChg>
        <pc:spChg chg="add del mod">
          <ac:chgData name="Teresa Virgínia" userId="f75895d1-79ca-4785-96e3-762dc63d0e91" providerId="ADAL" clId="{5A0D5235-96B5-48A2-A5A5-7E78D9632701}" dt="2023-01-05T14:22:33.587" v="3" actId="478"/>
          <ac:spMkLst>
            <pc:docMk/>
            <pc:sldMk cId="673740583" sldId="256"/>
            <ac:spMk id="5" creationId="{CB733B26-D811-CC43-E4CA-E5CABE857353}"/>
          </ac:spMkLst>
        </pc:spChg>
      </pc:sldChg>
      <pc:sldChg chg="del">
        <pc:chgData name="Teresa Virgínia" userId="f75895d1-79ca-4785-96e3-762dc63d0e91" providerId="ADAL" clId="{5A0D5235-96B5-48A2-A5A5-7E78D9632701}" dt="2023-01-05T14:33:51.380" v="7" actId="47"/>
        <pc:sldMkLst>
          <pc:docMk/>
          <pc:sldMk cId="1797993262" sldId="2147470767"/>
        </pc:sldMkLst>
      </pc:sldChg>
      <pc:sldChg chg="addSp modSp new mod">
        <pc:chgData name="Teresa Virgínia" userId="f75895d1-79ca-4785-96e3-762dc63d0e91" providerId="ADAL" clId="{5A0D5235-96B5-48A2-A5A5-7E78D9632701}" dt="2023-01-05T14:34:32.067" v="51" actId="1076"/>
        <pc:sldMkLst>
          <pc:docMk/>
          <pc:sldMk cId="2107838709" sldId="2147470768"/>
        </pc:sldMkLst>
        <pc:spChg chg="add mod">
          <ac:chgData name="Teresa Virgínia" userId="f75895d1-79ca-4785-96e3-762dc63d0e91" providerId="ADAL" clId="{5A0D5235-96B5-48A2-A5A5-7E78D9632701}" dt="2023-01-05T14:34:32.067" v="51" actId="1076"/>
          <ac:spMkLst>
            <pc:docMk/>
            <pc:sldMk cId="2107838709" sldId="2147470768"/>
            <ac:spMk id="2" creationId="{E8AD1066-2163-8938-4AFD-6F09F27ABA04}"/>
          </ac:spMkLst>
        </pc:spChg>
        <pc:picChg chg="add mod">
          <ac:chgData name="Teresa Virgínia" userId="f75895d1-79ca-4785-96e3-762dc63d0e91" providerId="ADAL" clId="{5A0D5235-96B5-48A2-A5A5-7E78D9632701}" dt="2023-01-05T14:33:49.094" v="6" actId="1076"/>
          <ac:picMkLst>
            <pc:docMk/>
            <pc:sldMk cId="2107838709" sldId="2147470768"/>
            <ac:picMk id="1026" creationId="{822E61C0-6D2D-8D40-2FA1-7F644152BB5D}"/>
          </ac:picMkLst>
        </pc:picChg>
      </pc:sldChg>
      <pc:sldMasterChg chg="delSldLayout">
        <pc:chgData name="Teresa Virgínia" userId="f75895d1-79ca-4785-96e3-762dc63d0e91" providerId="ADAL" clId="{5A0D5235-96B5-48A2-A5A5-7E78D9632701}" dt="2023-01-05T14:33:51.380" v="7" actId="47"/>
        <pc:sldMasterMkLst>
          <pc:docMk/>
          <pc:sldMasterMk cId="734132819" sldId="2147483696"/>
        </pc:sldMasterMkLst>
        <pc:sldLayoutChg chg="del">
          <pc:chgData name="Teresa Virgínia" userId="f75895d1-79ca-4785-96e3-762dc63d0e91" providerId="ADAL" clId="{5A0D5235-96B5-48A2-A5A5-7E78D9632701}" dt="2023-01-05T14:33:51.380" v="7" actId="47"/>
          <pc:sldLayoutMkLst>
            <pc:docMk/>
            <pc:sldMasterMk cId="734132819" sldId="2147483696"/>
            <pc:sldLayoutMk cId="92367109" sldId="2147483732"/>
          </pc:sldLayoutMkLst>
        </pc:sldLayoutChg>
      </pc:sldMasterChg>
    </pc:docChg>
  </pc:docChgLst>
  <pc:docChgLst>
    <pc:chgData name="Peter Budai" userId="46952dac-ae8c-44c5-b47a-7592b9bea84f" providerId="ADAL" clId="{1C6634D1-3D88-4E58-967C-0D67528453E2}"/>
    <pc:docChg chg="custSel modMainMaster">
      <pc:chgData name="Peter Budai" userId="46952dac-ae8c-44c5-b47a-7592b9bea84f" providerId="ADAL" clId="{1C6634D1-3D88-4E58-967C-0D67528453E2}" dt="2023-01-05T12:11:10.016" v="4" actId="478"/>
      <pc:docMkLst>
        <pc:docMk/>
      </pc:docMkLst>
      <pc:sldMasterChg chg="modSldLayout">
        <pc:chgData name="Peter Budai" userId="46952dac-ae8c-44c5-b47a-7592b9bea84f" providerId="ADAL" clId="{1C6634D1-3D88-4E58-967C-0D67528453E2}" dt="2023-01-05T12:11:10.016" v="4" actId="478"/>
        <pc:sldMasterMkLst>
          <pc:docMk/>
          <pc:sldMasterMk cId="734132819" sldId="2147483696"/>
        </pc:sldMasterMkLst>
        <pc:sldLayoutChg chg="delSp mod">
          <pc:chgData name="Peter Budai" userId="46952dac-ae8c-44c5-b47a-7592b9bea84f" providerId="ADAL" clId="{1C6634D1-3D88-4E58-967C-0D67528453E2}" dt="2023-01-05T12:08:59.061" v="0" actId="478"/>
          <pc:sldLayoutMkLst>
            <pc:docMk/>
            <pc:sldMasterMk cId="734132819" sldId="2147483696"/>
            <pc:sldLayoutMk cId="937284124" sldId="2147483711"/>
          </pc:sldLayoutMkLst>
          <pc:spChg chg="del">
            <ac:chgData name="Peter Budai" userId="46952dac-ae8c-44c5-b47a-7592b9bea84f" providerId="ADAL" clId="{1C6634D1-3D88-4E58-967C-0D67528453E2}" dt="2023-01-05T12:08:59.061" v="0" actId="478"/>
            <ac:spMkLst>
              <pc:docMk/>
              <pc:sldMasterMk cId="734132819" sldId="2147483696"/>
              <pc:sldLayoutMk cId="937284124" sldId="2147483711"/>
              <ac:spMk id="23" creationId="{DD31BD93-DFDF-4C46-8FDE-B1B55850B6B2}"/>
            </ac:spMkLst>
          </pc:spChg>
        </pc:sldLayoutChg>
        <pc:sldLayoutChg chg="delSp mod">
          <pc:chgData name="Peter Budai" userId="46952dac-ae8c-44c5-b47a-7592b9bea84f" providerId="ADAL" clId="{1C6634D1-3D88-4E58-967C-0D67528453E2}" dt="2023-01-05T12:09:17.237" v="2" actId="478"/>
          <pc:sldLayoutMkLst>
            <pc:docMk/>
            <pc:sldMasterMk cId="734132819" sldId="2147483696"/>
            <pc:sldLayoutMk cId="2333822788" sldId="2147483715"/>
          </pc:sldLayoutMkLst>
          <pc:spChg chg="del">
            <ac:chgData name="Peter Budai" userId="46952dac-ae8c-44c5-b47a-7592b9bea84f" providerId="ADAL" clId="{1C6634D1-3D88-4E58-967C-0D67528453E2}" dt="2023-01-05T12:09:17.237" v="2" actId="478"/>
            <ac:spMkLst>
              <pc:docMk/>
              <pc:sldMasterMk cId="734132819" sldId="2147483696"/>
              <pc:sldLayoutMk cId="2333822788" sldId="2147483715"/>
              <ac:spMk id="3" creationId="{343C8700-0070-8A04-C389-086F9A3C35D1}"/>
            </ac:spMkLst>
          </pc:spChg>
        </pc:sldLayoutChg>
        <pc:sldLayoutChg chg="delSp mod">
          <pc:chgData name="Peter Budai" userId="46952dac-ae8c-44c5-b47a-7592b9bea84f" providerId="ADAL" clId="{1C6634D1-3D88-4E58-967C-0D67528453E2}" dt="2023-01-05T12:11:10.016" v="4" actId="478"/>
          <pc:sldLayoutMkLst>
            <pc:docMk/>
            <pc:sldMasterMk cId="734132819" sldId="2147483696"/>
            <pc:sldLayoutMk cId="2232635780" sldId="2147483719"/>
          </pc:sldLayoutMkLst>
          <pc:spChg chg="del">
            <ac:chgData name="Peter Budai" userId="46952dac-ae8c-44c5-b47a-7592b9bea84f" providerId="ADAL" clId="{1C6634D1-3D88-4E58-967C-0D67528453E2}" dt="2023-01-05T12:11:10.016" v="4" actId="478"/>
            <ac:spMkLst>
              <pc:docMk/>
              <pc:sldMasterMk cId="734132819" sldId="2147483696"/>
              <pc:sldLayoutMk cId="2232635780" sldId="2147483719"/>
              <ac:spMk id="4" creationId="{4B07D52C-C469-06C2-7080-50AE65AF009F}"/>
            </ac:spMkLst>
          </pc:spChg>
        </pc:sldLayoutChg>
        <pc:sldLayoutChg chg="delSp mod">
          <pc:chgData name="Peter Budai" userId="46952dac-ae8c-44c5-b47a-7592b9bea84f" providerId="ADAL" clId="{1C6634D1-3D88-4E58-967C-0D67528453E2}" dt="2023-01-05T12:09:08.372" v="1" actId="478"/>
          <pc:sldLayoutMkLst>
            <pc:docMk/>
            <pc:sldMasterMk cId="734132819" sldId="2147483696"/>
            <pc:sldLayoutMk cId="4024478284" sldId="2147483725"/>
          </pc:sldLayoutMkLst>
          <pc:spChg chg="del">
            <ac:chgData name="Peter Budai" userId="46952dac-ae8c-44c5-b47a-7592b9bea84f" providerId="ADAL" clId="{1C6634D1-3D88-4E58-967C-0D67528453E2}" dt="2023-01-05T12:09:08.372" v="1" actId="478"/>
            <ac:spMkLst>
              <pc:docMk/>
              <pc:sldMasterMk cId="734132819" sldId="2147483696"/>
              <pc:sldLayoutMk cId="4024478284" sldId="2147483725"/>
              <ac:spMk id="3" creationId="{D2089A3F-229B-B6F4-396F-8878283F40F0}"/>
            </ac:spMkLst>
          </pc:spChg>
        </pc:sldLayoutChg>
        <pc:sldLayoutChg chg="delSp mod">
          <pc:chgData name="Peter Budai" userId="46952dac-ae8c-44c5-b47a-7592b9bea84f" providerId="ADAL" clId="{1C6634D1-3D88-4E58-967C-0D67528453E2}" dt="2023-01-05T12:09:29.251" v="3" actId="478"/>
          <pc:sldLayoutMkLst>
            <pc:docMk/>
            <pc:sldMasterMk cId="734132819" sldId="2147483696"/>
            <pc:sldLayoutMk cId="3503429498" sldId="2147483733"/>
          </pc:sldLayoutMkLst>
          <pc:spChg chg="del">
            <ac:chgData name="Peter Budai" userId="46952dac-ae8c-44c5-b47a-7592b9bea84f" providerId="ADAL" clId="{1C6634D1-3D88-4E58-967C-0D67528453E2}" dt="2023-01-05T12:09:29.251" v="3" actId="478"/>
            <ac:spMkLst>
              <pc:docMk/>
              <pc:sldMasterMk cId="734132819" sldId="2147483696"/>
              <pc:sldLayoutMk cId="3503429498" sldId="2147483733"/>
              <ac:spMk id="3" creationId="{8E02918B-84D4-A87B-1040-87BD6AA3531D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FF41E-2B49-FD4F-B9E0-BC9341CCBA9E}" type="datetimeFigureOut">
              <a:rPr lang="en-NL" smtClean="0"/>
              <a:t>01/05/2023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9A3AF-A25D-0746-A406-FD7C5130A5A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8516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9A3AF-A25D-0746-A406-FD7C5130A5AC}" type="slidenum">
              <a:rPr lang="en-NL" smtClean="0"/>
              <a:t>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2207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jpe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47B7F7-3EAA-3540-BC65-00BDB110EA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A36DC34-EED6-8F49-8473-3802F6C2A3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9630389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Azure presentation title </a:t>
            </a:r>
            <a:br>
              <a:rPr lang="en-US"/>
            </a:br>
            <a:r>
              <a:rPr lang="en-US"/>
              <a:t>or event name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2E500E80-DD0C-EF4F-BB7D-03960A098E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9602819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12674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9E2876-FB33-2646-85EE-84CA60F64D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8210" y="1"/>
            <a:ext cx="597254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8112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498CFD-6F0F-1548-B3CF-58EC8479BA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8210" y="0"/>
            <a:ext cx="597379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3373798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1168943"/>
            <a:ext cx="3618381" cy="899665"/>
          </a:xfrm>
          <a:prstGeom prst="rect">
            <a:avLst/>
          </a:prstGeom>
        </p:spPr>
        <p:txBody>
          <a:bodyPr lIns="0" tIns="0" rIns="0" bIns="0"/>
          <a:lstStyle>
            <a:lvl1pPr>
              <a:defRPr sz="1765" spc="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Contents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229843" y="1168943"/>
            <a:ext cx="547437" cy="378699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defTabSz="507330">
              <a:spcAft>
                <a:spcPts val="490"/>
              </a:spcAft>
              <a:buNone/>
              <a:defRPr sz="1765" spc="0" baseline="0">
                <a:solidFill>
                  <a:schemeClr val="tx2"/>
                </a:solidFill>
              </a:defRPr>
            </a:lvl1pPr>
            <a:lvl2pPr marL="224097" indent="0">
              <a:buNone/>
              <a:defRPr sz="1765"/>
            </a:lvl2pPr>
            <a:lvl3pPr marL="448193" indent="0">
              <a:buNone/>
              <a:defRPr sz="1765"/>
            </a:lvl3pPr>
            <a:lvl4pPr marL="672290" indent="0">
              <a:buNone/>
              <a:defRPr sz="1765"/>
            </a:lvl4pPr>
            <a:lvl5pPr marL="896386" indent="0">
              <a:buNone/>
              <a:defRPr sz="1765"/>
            </a:lvl5pPr>
          </a:lstStyle>
          <a:p>
            <a:pPr lvl="0"/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  <a:br>
              <a:rPr lang="en-US"/>
            </a:br>
            <a:r>
              <a:rPr lang="en-US"/>
              <a:t>##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F941B29-79EC-DD49-A767-757BAE16FC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77280" y="1168942"/>
            <a:ext cx="3290380" cy="378699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defTabSz="507330">
              <a:spcAft>
                <a:spcPts val="490"/>
              </a:spcAft>
              <a:buNone/>
              <a:defRPr sz="1765" spc="0" baseline="0">
                <a:solidFill>
                  <a:srgbClr val="000000"/>
                </a:solidFill>
              </a:defRPr>
            </a:lvl1pPr>
            <a:lvl2pPr marL="224097" indent="0">
              <a:buNone/>
              <a:defRPr sz="1765"/>
            </a:lvl2pPr>
            <a:lvl3pPr marL="448193" indent="0">
              <a:buNone/>
              <a:defRPr sz="1765"/>
            </a:lvl3pPr>
            <a:lvl4pPr marL="672290" indent="0">
              <a:buNone/>
              <a:defRPr sz="1765"/>
            </a:lvl4pPr>
            <a:lvl5pPr marL="896386" indent="0">
              <a:buNone/>
              <a:defRPr sz="1765"/>
            </a:lvl5pPr>
          </a:lstStyle>
          <a:p>
            <a:pPr lvl="0"/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  <a:br>
              <a:rPr lang="en-US"/>
            </a:br>
            <a:r>
              <a:rPr lang="en-US"/>
              <a:t>Section Title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2DC7E65D-D547-FE1B-0613-C53103193E2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9422099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1"/>
            <a:ext cx="11306469" cy="2877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 spc="0">
                <a:solidFill>
                  <a:srgbClr val="000000"/>
                </a:solidFill>
                <a:latin typeface="+mj-lt"/>
              </a:defRPr>
            </a:lvl1pPr>
            <a:lvl2pPr marL="0" indent="0">
              <a:lnSpc>
                <a:spcPts val="2353"/>
              </a:lnSpc>
              <a:buNone/>
              <a:defRPr spc="0">
                <a:solidFill>
                  <a:srgbClr val="000000"/>
                </a:solidFill>
                <a:latin typeface="+mn-lt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1"/>
            <a:r>
              <a:rPr lang="en-US"/>
              <a:t>Large: subhead Segoe UI Regular 20/24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015704"/>
            <a:ext cx="11306469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None/>
              <a:defRPr sz="1372" b="0" spc="0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 spc="0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6E35749-090F-0542-9B4B-BF37EFC334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5995" y="4503832"/>
            <a:ext cx="11306469" cy="1508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0"/>
              </a:spcBef>
              <a:buNone/>
              <a:defRPr sz="980" spc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980" spc="0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0" indent="0">
              <a:lnSpc>
                <a:spcPct val="100000"/>
              </a:lnSpc>
              <a:buNone/>
              <a:defRPr>
                <a:solidFill>
                  <a:srgbClr val="000000"/>
                </a:solidFill>
              </a:defRPr>
            </a:lvl5pPr>
          </a:lstStyle>
          <a:p>
            <a:pPr lvl="1"/>
            <a:r>
              <a:rPr lang="en-US"/>
              <a:t>Small: caption body copy Segoe Regular 10/12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68F32AD9-0E33-284C-8468-E63BF69AF2E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169" y="4299924"/>
            <a:ext cx="11306469" cy="243143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Small: caption title Segoe UI Bold 10/12. 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A46FDB1-D336-7C45-BF92-D58B6C5503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4169" y="3258992"/>
            <a:ext cx="11306469" cy="2161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Medium: body copy Segoe UI Regular 14/18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3FEE34BD-D9A8-4A3E-DC40-843CB51AB6E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66355092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EE1E43F-C091-614B-AA20-F39D0AACAA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6"/>
            <a:ext cx="9384447" cy="33655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36145" marR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45" marR="0" lvl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br>
              <a:rPr lang="en-US"/>
            </a:br>
            <a:endParaRPr lang="en-US"/>
          </a:p>
          <a:p>
            <a:pPr marL="336145" marR="0" lvl="0" indent="-336145" algn="l" defTabSz="914367" rtl="0" eaLnBrk="1" fontAlgn="auto" latinLnBrk="0" hangingPunct="1">
              <a:lnSpc>
                <a:spcPts val="2353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Bulleted list Segoe UI Regular 20/24. Dis </a:t>
            </a:r>
            <a:r>
              <a:rPr lang="en-US" err="1"/>
              <a:t>apid</a:t>
            </a:r>
            <a:r>
              <a:rPr lang="en-US"/>
              <a:t> es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vit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97B77E3B-92C9-29F3-E398-55B4CF89972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418243830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1: three column bulleted 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7"/>
            <a:ext cx="9384447" cy="6035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Subhead Segoe UI Regular 20/24. Dis </a:t>
            </a:r>
            <a:r>
              <a:rPr lang="en-US" err="1"/>
              <a:t>apid</a:t>
            </a:r>
            <a:r>
              <a:rPr lang="en-US"/>
              <a:t> </a:t>
            </a:r>
            <a:r>
              <a:rPr lang="en-US" err="1"/>
              <a:t>es</a:t>
            </a:r>
            <a:r>
              <a:rPr lang="en-US"/>
              <a:t> </a:t>
            </a:r>
            <a:r>
              <a:rPr lang="en-US" err="1"/>
              <a:t>simusanditis</a:t>
            </a:r>
            <a:r>
              <a:rPr lang="en-US"/>
              <a:t> </a:t>
            </a:r>
            <a:r>
              <a:rPr lang="en-US" err="1"/>
              <a:t>ea</a:t>
            </a:r>
            <a:r>
              <a:rPr lang="en-US"/>
              <a:t> ex et </a:t>
            </a:r>
            <a:r>
              <a:rPr lang="en-US" err="1"/>
              <a:t>illore</a:t>
            </a:r>
            <a:r>
              <a:rPr lang="en-US"/>
              <a:t>, </a:t>
            </a:r>
            <a:r>
              <a:rPr lang="en-US" err="1"/>
              <a:t>nectationet</a:t>
            </a:r>
            <a:r>
              <a:rPr lang="en-US"/>
              <a:t> </a:t>
            </a:r>
            <a:r>
              <a:rPr lang="en-US" err="1"/>
              <a:t>aut</a:t>
            </a:r>
            <a:r>
              <a:rPr lang="en-US"/>
              <a:t> </a:t>
            </a:r>
            <a:r>
              <a:rPr lang="en-US" err="1"/>
              <a:t>dic</a:t>
            </a:r>
            <a:r>
              <a:rPr lang="en-US"/>
              <a:t> </a:t>
            </a:r>
            <a:r>
              <a:rPr lang="en-US" err="1"/>
              <a:t>tem</a:t>
            </a:r>
            <a:r>
              <a:rPr lang="en-US"/>
              <a:t> </a:t>
            </a:r>
            <a:r>
              <a:rPr lang="en-US" err="1"/>
              <a:t>vit</a:t>
            </a:r>
            <a:r>
              <a:rPr lang="en-US"/>
              <a:t> </a:t>
            </a:r>
            <a:r>
              <a:rPr lang="en-US" err="1"/>
              <a:t>velestium</a:t>
            </a:r>
            <a:r>
              <a:rPr lang="en-US"/>
              <a:t> </a:t>
            </a:r>
            <a:r>
              <a:rPr lang="en-US" err="1"/>
              <a:t>reperro</a:t>
            </a:r>
            <a:r>
              <a:rPr lang="en-US"/>
              <a:t> </a:t>
            </a:r>
            <a:r>
              <a:rPr lang="en-US" err="1"/>
              <a:t>rroviduntion</a:t>
            </a:r>
            <a:r>
              <a:rPr lang="en-US"/>
              <a:t> </a:t>
            </a:r>
            <a:r>
              <a:rPr lang="en-US" err="1"/>
              <a:t>conem</a:t>
            </a:r>
            <a:r>
              <a:rPr lang="en-US"/>
              <a:t> </a:t>
            </a:r>
            <a:r>
              <a:rPr lang="en-US" err="1"/>
              <a:t>rehend</a:t>
            </a:r>
            <a:r>
              <a:rPr lang="en-US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03383CEA-4FEB-4C9E-B7D6-3B36BC8EB7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449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5007055-7118-477F-B301-DB401591FA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49960" y="3151388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chemeClr val="tx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2951A14E-1D63-9E44-9361-FD57A8BD81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169" y="3378439"/>
            <a:ext cx="3618381" cy="2059603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1C3BF983-4009-1049-9AD7-C94BE3AA19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449" y="3378439"/>
            <a:ext cx="3618381" cy="2059603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361C016-E331-F44F-ACAE-52E4AE7346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6766" y="3378439"/>
            <a:ext cx="3618381" cy="2059603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3728412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2: two columns copy heavy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9E39B6D-21AF-485C-B606-D6EA248988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95" y="23636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D0D85DDD-B7EA-4D73-BA98-A5ACF1DB2D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03151" y="23636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82A6E05B-C65A-8C44-AC8B-AA08746E66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5995" y="2593749"/>
            <a:ext cx="3618381" cy="20596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52482AC-A354-B546-9AAD-B3E0285120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86809" y="2593749"/>
            <a:ext cx="3618381" cy="20596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CFDC56C8-DF2E-87E2-C4F7-14148A828C11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96065209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957" y="1599722"/>
            <a:ext cx="3609417" cy="3108047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01F238-570E-E648-9E57-DAA86A7A8E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65332" y="1599719"/>
            <a:ext cx="3609043" cy="309939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9002" y="1599718"/>
            <a:ext cx="3612531" cy="3099392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877AA6F-F5D0-8349-8D7F-7A036C53AFE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03151" y="1599720"/>
            <a:ext cx="3618381" cy="309939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4083" y="1599720"/>
            <a:ext cx="3609417" cy="310372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83A4321-3796-F044-9126-51A6AA308B7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44082" y="1599719"/>
            <a:ext cx="3609043" cy="30993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3: three columns images and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197742EC-5845-4BB1-84A3-00C1CF8901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03151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F22038DD-9076-B34B-B54A-107DF3F024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4957" y="5157653"/>
            <a:ext cx="3618381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0C89B53-FA50-F248-AD0B-933DE098D7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06077" y="5157653"/>
            <a:ext cx="3618381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11EA858-BBCA-2149-9368-C1FDBC6C8DF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44083" y="5157653"/>
            <a:ext cx="3618381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1991AE9A-0899-D827-D49A-D50310F36C34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96886564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Text option 4: Six columns (numbered list)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378328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300662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5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145328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0067660" y="3167817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F16C0-0541-41AD-98F7-A469609E8D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5995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95171A5B-905D-4832-B11A-13594619F33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379573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DBE933A-166C-4934-8425-2A89AAA211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03151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171069D2-CF68-4D89-9134-20A61AFA10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29842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7858A5B-7408-41FF-9369-C0F9B773A30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39413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5.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F637A76-D1E1-49A2-AF33-3521BBC721C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67660" y="2025026"/>
            <a:ext cx="256787" cy="258381"/>
          </a:xfrm>
          <a:prstGeom prst="rect">
            <a:avLst/>
          </a:prstGeo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rgbClr val="000000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6.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3CC09D91-3BB7-5C4A-98CF-F87FD6AACD8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4169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90A489FF-470D-734F-9769-61F47A78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378329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6F43AC1C-4836-034C-B18E-A886EB0A095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00662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9221C77D-8F08-6C49-9011-B244AD138F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29842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F3776908-857F-F24D-9AF6-14CF938B569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39413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EFB7F2E6-D12A-0A47-939B-737BAD8176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0044584" y="3622292"/>
            <a:ext cx="1693248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5EF402B-0A39-4444-AF7E-380A1C2573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2637" y="2301518"/>
            <a:ext cx="647418" cy="64751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E2F996C-B451-5D43-A1A7-18659348D8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7498" y="2301518"/>
            <a:ext cx="647418" cy="64751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164D954-D4BE-604E-A1FA-5D4A16CC77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028" y="2301518"/>
            <a:ext cx="647418" cy="64751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FC96516-B0E2-964A-9976-F62D8A3CA0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2756" y="2301518"/>
            <a:ext cx="647418" cy="6475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42970E5-3D59-6D4C-802D-2A054118D50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2988" y="2301518"/>
            <a:ext cx="647418" cy="647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2F713FA-C34D-0546-BEC6-2429F7B462C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11" y="2301518"/>
            <a:ext cx="647418" cy="647510"/>
          </a:xfrm>
          <a:prstGeom prst="rect">
            <a:avLst/>
          </a:prstGeom>
        </p:spPr>
      </p:pic>
      <p:sp>
        <p:nvSpPr>
          <p:cNvPr id="25" name="Content Placeholder 15"/>
          <p:cNvSpPr>
            <a:spLocks noGrp="1"/>
          </p:cNvSpPr>
          <p:nvPr>
            <p:ph sz="quarter" idx="26" hasCustomPrompt="1"/>
          </p:nvPr>
        </p:nvSpPr>
        <p:spPr>
          <a:xfrm>
            <a:off x="2378328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Drop graphic here</a:t>
            </a:r>
          </a:p>
          <a:p>
            <a:pPr lvl="0"/>
            <a:endParaRPr lang="en-US"/>
          </a:p>
        </p:txBody>
      </p:sp>
      <p:sp>
        <p:nvSpPr>
          <p:cNvPr id="24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455995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Drop graphic here</a:t>
            </a:r>
          </a:p>
        </p:txBody>
      </p:sp>
      <p:sp>
        <p:nvSpPr>
          <p:cNvPr id="26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4300662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Drop graphic here</a:t>
            </a:r>
          </a:p>
          <a:p>
            <a:pPr lvl="0"/>
            <a:endParaRPr lang="en-US"/>
          </a:p>
        </p:txBody>
      </p:sp>
      <p:sp>
        <p:nvSpPr>
          <p:cNvPr id="27" name="Content Placeholder 15"/>
          <p:cNvSpPr>
            <a:spLocks noGrp="1"/>
          </p:cNvSpPr>
          <p:nvPr>
            <p:ph sz="quarter" idx="28" hasCustomPrompt="1"/>
          </p:nvPr>
        </p:nvSpPr>
        <p:spPr>
          <a:xfrm>
            <a:off x="6222995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Drop graphic here</a:t>
            </a:r>
          </a:p>
          <a:p>
            <a:pPr lvl="0"/>
            <a:endParaRPr lang="en-US"/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9" hasCustomPrompt="1"/>
          </p:nvPr>
        </p:nvSpPr>
        <p:spPr>
          <a:xfrm>
            <a:off x="8145328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Drop graphic here</a:t>
            </a:r>
          </a:p>
          <a:p>
            <a:pPr lvl="0"/>
            <a:endParaRPr lang="en-US"/>
          </a:p>
        </p:txBody>
      </p:sp>
      <p:sp>
        <p:nvSpPr>
          <p:cNvPr id="29" name="Content Placeholder 15"/>
          <p:cNvSpPr>
            <a:spLocks noGrp="1"/>
          </p:cNvSpPr>
          <p:nvPr>
            <p:ph sz="quarter" idx="30" hasCustomPrompt="1"/>
          </p:nvPr>
        </p:nvSpPr>
        <p:spPr>
          <a:xfrm>
            <a:off x="10067660" y="2283405"/>
            <a:ext cx="1693247" cy="6724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961">
                <a:solidFill>
                  <a:srgbClr val="000000"/>
                </a:solidFill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Drop graphic here</a:t>
            </a:r>
          </a:p>
          <a:p>
            <a:pPr lvl="0"/>
            <a:endParaRPr lang="en-US"/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F49125B6-3991-6466-5677-4F230A46520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98055713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strike="noStrike">
                <a:solidFill>
                  <a:srgbClr val="000000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3382278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83" y="473796"/>
            <a:ext cx="1335673" cy="19027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DD3BB94-DC99-244C-91E3-A9764AF267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9630389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Azure presentation title </a:t>
            </a:r>
            <a:br>
              <a:rPr lang="en-US"/>
            </a:br>
            <a:r>
              <a:rPr lang="en-US"/>
              <a:t>or event name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63FCEA3C-C822-5A4A-9561-695239EA77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9602819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chemeClr val="bg2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747641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5"/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rgbClr val="000000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8530357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/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rgbClr val="FFFFFF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54954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Title 35">
            <a:extLst>
              <a:ext uri="{FF2B5EF4-FFF2-40B4-BE49-F238E27FC236}">
                <a16:creationId xmlns:a16="http://schemas.microsoft.com/office/drawing/2014/main" id="{60388DA1-8C2D-4FFD-88BD-DE4D7CEFD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chemeClr val="tx1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81223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193607F-5D7C-414A-BD66-EADF11B22CA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29842" y="0"/>
            <a:ext cx="5973053" cy="685799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9841" y="0"/>
            <a:ext cx="597379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554195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Photo layout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31D123-CA1A-4568-88C8-6B1287D07E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94" y="2363622"/>
            <a:ext cx="4822952" cy="495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  <a:p>
            <a:pPr lvl="1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E56201C-07C6-4B48-97C5-8ACFF3D0A9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5995" y="1922587"/>
            <a:ext cx="4822951" cy="2877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Subhead Segoe UI Regular 20/24.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B8FCD16-3426-8B48-803D-6B6E81EED21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5995" y="2576675"/>
            <a:ext cx="4822951" cy="6746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D336736-F7E2-BA48-AD3E-B0037BAC681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55993" y="3428999"/>
            <a:ext cx="4822952" cy="495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>
                <a:solidFill>
                  <a:schemeClr val="tx2"/>
                </a:solidFill>
                <a:latin typeface="+mj-lt"/>
              </a:rPr>
              <a:t> 14/18</a:t>
            </a:r>
            <a:endParaRPr lang="en-US"/>
          </a:p>
          <a:p>
            <a:pPr lvl="1"/>
            <a:endParaRPr lang="en-US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FA36614-3522-794F-B70F-0659F06DAB3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55994" y="3639464"/>
            <a:ext cx="4822951" cy="6746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2635780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647" y="2152781"/>
            <a:ext cx="3648727" cy="2589915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17A0C5-B07A-A34B-9DBC-AEA2B456E2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424" y="2152781"/>
            <a:ext cx="3647951" cy="258991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"/>
          <a:stretch/>
        </p:blipFill>
        <p:spPr>
          <a:xfrm>
            <a:off x="4295368" y="2152781"/>
            <a:ext cx="3623052" cy="2589916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5287B92-3963-B94C-821F-3908B3544A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0039" y="2152781"/>
            <a:ext cx="3618381" cy="258991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0360" y="2239883"/>
            <a:ext cx="3623053" cy="2502812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DC31788-B7D8-9D46-BE0A-6B7EED7110B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50308" y="2152781"/>
            <a:ext cx="3612156" cy="258991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Drop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Photo layout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0039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chemeClr val="tx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21620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chemeClr val="tx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B97163EF-E7E8-4446-98C1-DF17E29E737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4169" y="5158174"/>
            <a:ext cx="3618381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8E57B78A-F25C-4D46-917C-E53FD3A557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302175" y="5158174"/>
            <a:ext cx="3616245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A1AA5291-B66D-8249-B809-BA15DD1EEA3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50308" y="5158174"/>
            <a:ext cx="3618381" cy="9054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as. 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C95FFC77-3E9C-8859-D352-BEDFEF1C6952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273734829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4B95F29-56C3-4C85-A12B-0B0BE769E7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4758211" cy="6035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>
                <a:solidFill>
                  <a:srgbClr val="000000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/>
              <a:t>Large subhead Segoe UI Regular 20/24. Em volor resequaectur.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2707597"/>
            <a:ext cx="4758210" cy="2521268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4476FE-7091-4DE7-A55E-3EF5A6569A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8812" y="1519688"/>
            <a:ext cx="5833188" cy="43433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007DA0F0-26F7-FCFE-6C89-FB8C00206D7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496518639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9DE98C-91A8-4163-A280-8BB561692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784CA30E-A92E-4E40-944A-73B1CF9EEE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1535104"/>
            <a:ext cx="5834041" cy="431505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D17D4B4-B6B9-4273-ACCB-7A5ED46F35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72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204BE2-B985-4315-8D5B-9C54B1074D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85798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89045D2-7C49-4F5C-A376-228A5A2B0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2: two columns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2963930-27DC-A146-BED0-307A0CE5F43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4170" y="2452758"/>
            <a:ext cx="1693247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E99189-A4FF-8C44-809C-285F33AF91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85530" y="2452758"/>
            <a:ext cx="1693247" cy="22904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104A15B7-BBB4-B66D-CCBE-CF3CE194B35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396916236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49" y="486947"/>
            <a:ext cx="10869930" cy="63710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3</a:t>
            </a:r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93976" y="1599603"/>
            <a:ext cx="7678751" cy="432796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8E02918B-84D4-A87B-1040-87BD6AA3531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20113018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0381" y="620427"/>
            <a:ext cx="9954914" cy="58347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4</a:t>
            </a:r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3974" y="1630837"/>
            <a:ext cx="7056664" cy="395925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029E5-E179-3C07-E5FF-0FB6516D23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996" y="1922802"/>
            <a:ext cx="3704844" cy="6035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>
                <a:solidFill>
                  <a:srgbClr val="000000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/>
              <a:t>Large subhead Segoe UI Regular 20/24. Em volor resequaectur.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E68CBC-E453-9721-B18D-07AA0423FE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2707597"/>
            <a:ext cx="3704843" cy="2521268"/>
          </a:xfrm>
          <a:prstGeom prst="rect">
            <a:avLst/>
          </a:prstGeo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 </a:t>
            </a:r>
          </a:p>
          <a:p>
            <a:pPr lvl="0"/>
            <a:endParaRPr lang="en-US"/>
          </a:p>
          <a:p>
            <a:pPr lvl="0"/>
            <a:r>
              <a:rPr lang="en-US"/>
              <a:t>Body copy 14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 ape </a:t>
            </a:r>
            <a:r>
              <a:rPr lang="en-US" err="1"/>
              <a:t>est</a:t>
            </a:r>
            <a:r>
              <a:rPr lang="en-US"/>
              <a:t>, qui </a:t>
            </a:r>
            <a:r>
              <a:rPr lang="en-US" err="1"/>
              <a:t>sincit</a:t>
            </a:r>
            <a:r>
              <a:rPr lang="en-US"/>
              <a:t>, </a:t>
            </a:r>
            <a:r>
              <a:rPr lang="en-US" err="1"/>
              <a:t>omnimusdae</a:t>
            </a:r>
            <a:r>
              <a:rPr lang="en-US"/>
              <a:t>. </a:t>
            </a:r>
            <a:r>
              <a:rPr lang="en-US" err="1"/>
              <a:t>Icaecatur</a:t>
            </a:r>
            <a:r>
              <a:rPr lang="en-US"/>
              <a:t>. </a:t>
            </a:r>
            <a:r>
              <a:rPr lang="en-US" err="1"/>
              <a:t>Boribus</a:t>
            </a:r>
            <a:r>
              <a:rPr lang="en-US"/>
              <a:t> </a:t>
            </a:r>
            <a:r>
              <a:rPr lang="en-US" err="1"/>
              <a:t>sinctius</a:t>
            </a:r>
            <a:r>
              <a:rPr lang="en-US"/>
              <a:t> </a:t>
            </a:r>
            <a:r>
              <a:rPr lang="en-US" err="1"/>
              <a:t>nimaxime</a:t>
            </a:r>
            <a:r>
              <a:rPr lang="en-US"/>
              <a:t> </a:t>
            </a:r>
            <a:r>
              <a:rPr lang="en-US" err="1"/>
              <a:t>nonsequibus</a:t>
            </a:r>
            <a:r>
              <a:rPr lang="en-US"/>
              <a:t> </a:t>
            </a:r>
            <a:r>
              <a:rPr lang="en-US" err="1"/>
              <a:t>dollendis</a:t>
            </a:r>
            <a:r>
              <a:rPr lang="en-US"/>
              <a:t> as </a:t>
            </a:r>
            <a:r>
              <a:rPr lang="en-US" err="1"/>
              <a:t>autestiatur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342949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21"/>
          </p:nvPr>
        </p:nvSpPr>
        <p:spPr>
          <a:xfrm>
            <a:off x="455996" y="1950780"/>
            <a:ext cx="3618377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Chart examples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5992" y="5857162"/>
            <a:ext cx="3618381" cy="3017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  <a:defRPr sz="980" b="0" i="0" spc="0">
                <a:solidFill>
                  <a:srgbClr val="000000"/>
                </a:solidFill>
                <a:latin typeface="+mn-lt"/>
              </a:defRPr>
            </a:lvl1pPr>
            <a:lvl2pPr marL="0" marR="0" indent="0" algn="l" defTabSz="914367" rtl="0" eaLnBrk="1" fontAlgn="auto" latinLnBrk="0" hangingPunct="1">
              <a:lnSpc>
                <a:spcPts val="1176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98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303152" y="5857162"/>
            <a:ext cx="3607487" cy="301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20" name="Chart Placeholder 6"/>
          <p:cNvSpPr>
            <a:spLocks noGrp="1"/>
          </p:cNvSpPr>
          <p:nvPr>
            <p:ph type="chart" sz="quarter" idx="22"/>
          </p:nvPr>
        </p:nvSpPr>
        <p:spPr>
          <a:xfrm>
            <a:off x="4303152" y="1950780"/>
            <a:ext cx="3607487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1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8139412" y="1950780"/>
            <a:ext cx="3623051" cy="353484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353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B6B82-41EF-4F96-AC4D-4B6DF0A1F5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5991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FC93-5F54-47F0-9569-BECC76A76C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14044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EDACCCB-301A-4273-9EA6-AD055BB5B0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39413" y="5670381"/>
            <a:ext cx="3629278" cy="241415"/>
          </a:xfrm>
          <a:prstGeom prst="rect">
            <a:avLst/>
          </a:prstGeom>
        </p:spPr>
        <p:txBody>
          <a:bodyPr tIns="0"/>
          <a:lstStyle>
            <a:lvl1pPr>
              <a:defRPr lang="en-US" sz="98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10/12.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37057046-E219-41F6-8045-1E763292CB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39413" y="5857162"/>
            <a:ext cx="3607487" cy="301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3D2C8603-9A21-AA00-CA83-05C29969D25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150449854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83EBA8-9428-5042-A6AB-BA1563CB95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19340-DB0C-B34E-84FE-2AA1A19A58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617" y="0"/>
            <a:ext cx="597379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D09A9D1-6212-8B49-96D7-B3E9D17D4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881A9F1-B3A4-0742-8DAD-18EC8A78C52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34988627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Table styling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455995" y="3924852"/>
            <a:ext cx="11306469" cy="546753"/>
          </a:xfrm>
          <a:prstGeom prst="rect">
            <a:avLst/>
          </a:prstGeo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2447828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prstGeom prst="rect">
            <a:avLst/>
          </a:prstGeo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1F9C5D-BBFD-AE42-A1D5-DA2C27C2E9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170" y="439310"/>
            <a:ext cx="1335673" cy="190278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4071864E-755E-AD40-A80D-10E454980F16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954290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92692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7A317-6884-4758-9591-266255BF41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1137166"/>
            <a:ext cx="11018520" cy="36933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228600" indent="0">
              <a:buNone/>
              <a:defRPr sz="1800">
                <a:latin typeface="+mj-lt"/>
              </a:defRPr>
            </a:lvl2pPr>
            <a:lvl3pPr marL="457200" indent="0">
              <a:buNone/>
              <a:defRPr sz="1400">
                <a:latin typeface="+mj-lt"/>
              </a:defRPr>
            </a:lvl3pPr>
            <a:lvl4pPr marL="661988" indent="0">
              <a:buNone/>
              <a:defRPr sz="1200">
                <a:latin typeface="+mj-lt"/>
              </a:defRPr>
            </a:lvl4pPr>
            <a:lvl5pPr marL="855663" indent="0">
              <a:buNone/>
              <a:defRPr sz="1200">
                <a:latin typeface="+mj-lt"/>
              </a:defRPr>
            </a:lvl5pPr>
          </a:lstStyle>
          <a:p>
            <a:pPr lvl="0"/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911767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Dark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7783" y="2002634"/>
            <a:ext cx="7366764" cy="2852737"/>
          </a:xfrm>
        </p:spPr>
        <p:txBody>
          <a:bodyPr anchor="ctr"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4" name="Picture 53" descr="A picture containing device, fan, web&#10;&#10;Description automatically generated">
            <a:extLst>
              <a:ext uri="{FF2B5EF4-FFF2-40B4-BE49-F238E27FC236}">
                <a16:creationId xmlns:a16="http://schemas.microsoft.com/office/drawing/2014/main" id="{AFAF1DC2-7184-4C1A-9BAB-7BF2947CFD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484"/>
            <a:ext cx="3426940" cy="684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3352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49CC3C2F-3463-9C15-6F4D-5FB2E54C5179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54169" y="6455175"/>
            <a:ext cx="11306469" cy="1055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 Azure </a:t>
            </a:r>
          </a:p>
        </p:txBody>
      </p:sp>
    </p:spTree>
    <p:extLst>
      <p:ext uri="{BB962C8B-B14F-4D97-AF65-F5344CB8AC3E}">
        <p14:creationId xmlns:p14="http://schemas.microsoft.com/office/powerpoint/2010/main" val="103138408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gradFill>
                  <a:gsLst>
                    <a:gs pos="53846">
                      <a:schemeClr val="tx1"/>
                    </a:gs>
                    <a:gs pos="36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4362722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4BDF03-4137-9B4F-811A-B300BDF9B2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467" y="206105"/>
            <a:ext cx="5583404" cy="640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2673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DB9C92-5B22-1645-98AA-DEA153351D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182" y="321589"/>
            <a:ext cx="5413537" cy="621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102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9D5A25-0528-5D23-7D57-33B76CD1C3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055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08178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69E6A8-B269-4247-8C11-43918C8C60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8" t="8847" r="8127" b="8616"/>
          <a:stretch/>
        </p:blipFill>
        <p:spPr>
          <a:xfrm>
            <a:off x="6111901" y="0"/>
            <a:ext cx="60800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4457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443AB1-0CDE-B44D-8883-27DEB7B914EA}"/>
              </a:ext>
            </a:extLst>
          </p:cNvPr>
          <p:cNvSpPr/>
          <p:nvPr userDrawn="1"/>
        </p:nvSpPr>
        <p:spPr bwMode="auto">
          <a:xfrm>
            <a:off x="6111901" y="0"/>
            <a:ext cx="6080099" cy="6858000"/>
          </a:xfrm>
          <a:prstGeom prst="rect">
            <a:avLst/>
          </a:prstGeom>
          <a:solidFill>
            <a:srgbClr val="00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E0159D-061E-A640-B0A5-C7A703E35A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055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423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FF9732-E389-084D-A7F3-09AC5EED7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81" y="472516"/>
            <a:ext cx="1335673" cy="190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7E4AC65-3150-034F-B089-A8B21D5F2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81" y="2532448"/>
            <a:ext cx="5428936" cy="1793104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Azure presentation</a:t>
            </a:r>
            <a:br>
              <a:rPr lang="en-US"/>
            </a:br>
            <a:r>
              <a:rPr lang="en-US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9B09652-4E45-F04D-8357-20491F718B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466" y="4350114"/>
            <a:ext cx="5413394" cy="724246"/>
          </a:xfrm>
          <a:prstGeom prst="rect">
            <a:avLst/>
          </a:prstGeom>
        </p:spPr>
        <p:txBody>
          <a:bodyPr/>
          <a:lstStyle>
            <a:lvl1pPr>
              <a:defRPr sz="1765">
                <a:solidFill>
                  <a:srgbClr val="000000"/>
                </a:solidFill>
              </a:defRPr>
            </a:lvl1pPr>
            <a:lvl2pPr>
              <a:defRPr sz="1765">
                <a:solidFill>
                  <a:srgbClr val="000000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/>
              <a:t>Author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E2926B-CE4C-8042-8EAB-E69CCC77C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8210" y="0"/>
            <a:ext cx="59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1367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94" y="556381"/>
            <a:ext cx="11303917" cy="813819"/>
          </a:xfrm>
          <a:prstGeom prst="rect">
            <a:avLst/>
          </a:prstGeom>
        </p:spPr>
        <p:txBody>
          <a:bodyPr vert="horz" wrap="square" lIns="0" tIns="91440" rIns="146304" bIns="91440" rtlCol="0" anchor="t">
            <a:noAutofit/>
          </a:bodyPr>
          <a:lstStyle/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5994" y="1817560"/>
            <a:ext cx="11231768" cy="2021853"/>
          </a:xfrm>
          <a:prstGeom prst="rect">
            <a:avLst/>
          </a:prstGeom>
        </p:spPr>
        <p:txBody>
          <a:bodyPr vert="horz" wrap="square" lIns="0" tIns="91440" rIns="146304" bIns="91440" rtlCol="0">
            <a:spAutoFit/>
          </a:bodyPr>
          <a:lstStyle/>
          <a:p>
            <a:pPr lvl="1"/>
            <a:r>
              <a:rPr lang="en-US"/>
              <a:t>Large: subhead Segoe UI Regular 20/24</a:t>
            </a:r>
          </a:p>
          <a:p>
            <a:pPr lvl="1"/>
            <a:endParaRPr lang="en-US"/>
          </a:p>
          <a:p>
            <a:pPr lvl="2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  <a:p>
            <a:pPr lvl="3"/>
            <a:r>
              <a:rPr lang="en-US"/>
              <a:t>Medium: paragraph body copy Segoe UI Regular 14/18</a:t>
            </a:r>
          </a:p>
          <a:p>
            <a:pPr lvl="3"/>
            <a:endParaRPr lang="en-US"/>
          </a:p>
          <a:p>
            <a:pPr lvl="4"/>
            <a:r>
              <a:rPr lang="en-US"/>
              <a:t>Small: caption heading Segoe UI Bold 10/12</a:t>
            </a:r>
          </a:p>
          <a:p>
            <a:pPr lvl="6"/>
            <a:r>
              <a:rPr lang="en-US"/>
              <a:t>Small: caption body copy Segoe UI Regular 10/12</a:t>
            </a:r>
          </a:p>
          <a:p>
            <a:pPr lvl="6"/>
            <a:endParaRPr lang="en-US"/>
          </a:p>
          <a:p>
            <a:pPr lvl="6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32277" y="2842059"/>
            <a:ext cx="6843271" cy="116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32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33" r:id="rId28"/>
    <p:sldLayoutId id="2147483724" r:id="rId29"/>
    <p:sldLayoutId id="2147483725" r:id="rId30"/>
    <p:sldLayoutId id="2147483726" r:id="rId31"/>
    <p:sldLayoutId id="2147483727" r:id="rId32"/>
    <p:sldLayoutId id="2147483728" r:id="rId33"/>
    <p:sldLayoutId id="2147483729" r:id="rId34"/>
    <p:sldLayoutId id="2147483730" r:id="rId35"/>
    <p:sldLayoutId id="2147483731" r:id="rId36"/>
  </p:sldLayoutIdLst>
  <p:transition>
    <p:fade/>
  </p:transition>
  <p:hf hdr="0" dt="0"/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2745" b="0" kern="1200" cap="none" spc="-49" baseline="0" dirty="0" smtClean="0">
          <a:ln w="3175">
            <a:noFill/>
          </a:ln>
          <a:solidFill>
            <a:srgbClr val="000000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353" kern="1200" spc="-49" baseline="0">
          <a:solidFill>
            <a:srgbClr val="000000"/>
          </a:solidFill>
          <a:latin typeface="+mj-lt"/>
          <a:ea typeface="+mn-ea"/>
          <a:cs typeface="+mn-cs"/>
        </a:defRPr>
      </a:lvl1pPr>
      <a:lvl2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Tx/>
        <a:buNone/>
        <a:tabLst/>
        <a:defRPr sz="1961" kern="1200" spc="0" baseline="0">
          <a:solidFill>
            <a:srgbClr val="000000"/>
          </a:solidFill>
          <a:latin typeface="+mn-lt"/>
          <a:ea typeface="+mn-ea"/>
          <a:cs typeface="+mn-cs"/>
        </a:defRPr>
      </a:lvl2pPr>
      <a:lvl3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372" kern="1200" spc="0" baseline="0">
          <a:solidFill>
            <a:schemeClr val="tx2"/>
          </a:solidFill>
          <a:latin typeface="+mj-lt"/>
          <a:ea typeface="+mn-ea"/>
          <a:cs typeface="+mn-cs"/>
        </a:defRPr>
      </a:lvl3pPr>
      <a:lvl4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372" kern="1200" spc="0" baseline="0">
          <a:solidFill>
            <a:srgbClr val="000000"/>
          </a:solidFill>
          <a:latin typeface="+mn-lt"/>
          <a:ea typeface="+mn-ea"/>
          <a:cs typeface="+mn-cs"/>
        </a:defRPr>
      </a:lvl4pPr>
      <a:lvl5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980" b="1" kern="1200" spc="0" baseline="0">
          <a:solidFill>
            <a:srgbClr val="000000"/>
          </a:solidFill>
          <a:latin typeface="+mn-lt"/>
          <a:ea typeface="+mn-ea"/>
          <a:cs typeface="+mn-cs"/>
        </a:defRPr>
      </a:lvl5pPr>
      <a:lvl6pPr marL="2285916" indent="0" algn="l" defTabSz="914367" rtl="0" eaLnBrk="1" latinLnBrk="0" hangingPunct="1">
        <a:spcBef>
          <a:spcPct val="20000"/>
        </a:spcBef>
        <a:buFont typeface="Arial" pitchFamily="34" charset="0"/>
        <a:buNone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367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itchFamily="34" charset="0"/>
        <a:buNone/>
        <a:defRPr sz="980" kern="1200">
          <a:solidFill>
            <a:srgbClr val="000000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1349">
          <p15:clr>
            <a:srgbClr val="C35EA4"/>
          </p15:clr>
        </p15:guide>
        <p15:guide id="32" pos="1528">
          <p15:clr>
            <a:srgbClr val="C35EA4"/>
          </p15:clr>
        </p15:guide>
        <p15:guide id="33" pos="2621">
          <p15:clr>
            <a:srgbClr val="C35EA4"/>
          </p15:clr>
        </p15:guide>
        <p15:guide id="34" pos="2765">
          <p15:clr>
            <a:srgbClr val="C35EA4"/>
          </p15:clr>
        </p15:guide>
        <p15:guide id="35" pos="3854">
          <p15:clr>
            <a:srgbClr val="C35EA4"/>
          </p15:clr>
        </p15:guide>
        <p15:guide id="36" pos="4003">
          <p15:clr>
            <a:srgbClr val="C35EA4"/>
          </p15:clr>
        </p15:guide>
        <p15:guide id="37" pos="5083">
          <p15:clr>
            <a:srgbClr val="C35EA4"/>
          </p15:clr>
        </p15:guide>
        <p15:guide id="38" pos="5230">
          <p15:clr>
            <a:srgbClr val="C35EA4"/>
          </p15:clr>
        </p15:guide>
        <p15:guide id="39" pos="6323">
          <p15:clr>
            <a:srgbClr val="C35EA4"/>
          </p15:clr>
        </p15:guide>
        <p15:guide id="40" pos="6469">
          <p15:clr>
            <a:srgbClr val="C35EA4"/>
          </p15:clr>
        </p15:guide>
        <p15:guide id="41" pos="269">
          <p15:clr>
            <a:srgbClr val="F26B43"/>
          </p15:clr>
        </p15:guide>
        <p15:guide id="42" pos="7565">
          <p15:clr>
            <a:srgbClr val="F26B43"/>
          </p15:clr>
        </p15:guide>
        <p15:guide id="43" orient="horz" pos="751">
          <p15:clr>
            <a:srgbClr val="5ACBF0"/>
          </p15:clr>
        </p15:guide>
        <p15:guide id="44" orient="horz" pos="1387">
          <p15:clr>
            <a:srgbClr val="5ACBF0"/>
          </p15:clr>
        </p15:guide>
        <p15:guide id="45" orient="horz" pos="605">
          <p15:clr>
            <a:srgbClr val="5ACBF0"/>
          </p15:clr>
        </p15:guide>
        <p15:guide id="46" orient="horz" pos="1514">
          <p15:clr>
            <a:srgbClr val="5ACBF0"/>
          </p15:clr>
        </p15:guide>
        <p15:guide id="47" orient="horz" pos="2130">
          <p15:clr>
            <a:srgbClr val="5ACBF0"/>
          </p15:clr>
        </p15:guide>
        <p15:guide id="48" orient="horz" pos="2299">
          <p15:clr>
            <a:srgbClr val="5ACBF0"/>
          </p15:clr>
        </p15:guide>
        <p15:guide id="49" orient="horz" pos="283">
          <p15:clr>
            <a:srgbClr val="F26B43"/>
          </p15:clr>
        </p15:guide>
        <p15:guide id="50" orient="horz" pos="4123">
          <p15:clr>
            <a:srgbClr val="F26B43"/>
          </p15:clr>
        </p15:guide>
        <p15:guide id="51" orient="horz" pos="2891">
          <p15:clr>
            <a:srgbClr val="5ACBF0"/>
          </p15:clr>
        </p15:guide>
        <p15:guide id="52" orient="horz" pos="3019">
          <p15:clr>
            <a:srgbClr val="5ACBF0"/>
          </p15:clr>
        </p15:guide>
        <p15:guide id="53" orient="horz" pos="3643">
          <p15:clr>
            <a:srgbClr val="5ACBF0"/>
          </p15:clr>
        </p15:guide>
        <p15:guide id="54" orient="horz" pos="376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power-bi/guidance/powerbi-adoption-roadmap-overview" TargetMode="Externa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image" Target="../media/image96.emf"/><Relationship Id="rId3" Type="http://schemas.openxmlformats.org/officeDocument/2006/relationships/hyperlink" Target="https://docs.microsoft.com/power-bi/guided-learning/" TargetMode="External"/><Relationship Id="rId7" Type="http://schemas.openxmlformats.org/officeDocument/2006/relationships/hyperlink" Target="https://aka.ms/pbitraining" TargetMode="External"/><Relationship Id="rId12" Type="http://schemas.openxmlformats.org/officeDocument/2006/relationships/image" Target="../media/image95.emf"/><Relationship Id="rId2" Type="http://schemas.openxmlformats.org/officeDocument/2006/relationships/hyperlink" Target="https://docs.microsoft.com/power-bi/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powerbi.microsoft.com/blog/" TargetMode="External"/><Relationship Id="rId11" Type="http://schemas.openxmlformats.org/officeDocument/2006/relationships/image" Target="../media/image94.emf"/><Relationship Id="rId5" Type="http://schemas.openxmlformats.org/officeDocument/2006/relationships/hyperlink" Target="https://docs.microsoft.com/power-bi/guidance/whitepapers" TargetMode="External"/><Relationship Id="rId10" Type="http://schemas.openxmlformats.org/officeDocument/2006/relationships/image" Target="../media/image93.emf"/><Relationship Id="rId4" Type="http://schemas.openxmlformats.org/officeDocument/2006/relationships/hyperlink" Target="https://docs.microsoft.com/power-bi/guidance/" TargetMode="External"/><Relationship Id="rId9" Type="http://schemas.openxmlformats.org/officeDocument/2006/relationships/image" Target="../media/image9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emf"/><Relationship Id="rId5" Type="http://schemas.openxmlformats.org/officeDocument/2006/relationships/image" Target="../media/image33.jpeg"/><Relationship Id="rId4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D9F05-FD75-3BAE-3701-1CE6BA452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Reach for the Cloud</a:t>
            </a:r>
            <a:br>
              <a:rPr lang="en-US"/>
            </a:br>
            <a:br>
              <a:rPr lang="en-US"/>
            </a:br>
            <a:r>
              <a:rPr lang="en-US" sz="3600"/>
              <a:t>Analytics for small and mid-size organizations</a:t>
            </a:r>
          </a:p>
        </p:txBody>
      </p:sp>
    </p:spTree>
    <p:extLst>
      <p:ext uri="{BB962C8B-B14F-4D97-AF65-F5344CB8AC3E}">
        <p14:creationId xmlns:p14="http://schemas.microsoft.com/office/powerpoint/2010/main" val="67374058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80ED7-25C3-EA09-F660-357118230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753732"/>
          </a:xfrm>
        </p:spPr>
        <p:txBody>
          <a:bodyPr/>
          <a:lstStyle/>
          <a:p>
            <a:r>
              <a:rPr lang="en-NL"/>
              <a:t>AI-powered analytics</a:t>
            </a:r>
            <a:br>
              <a:rPr lang="en-NL"/>
            </a:br>
            <a:r>
              <a:rPr lang="en-NL" sz="20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most complete AI capabilities in a BI product</a:t>
            </a:r>
            <a:endParaRPr lang="en-NL" sz="2000">
              <a:solidFill>
                <a:schemeClr val="tx2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BF4B070-97E1-C27F-FDEB-51022E43651A}"/>
              </a:ext>
            </a:extLst>
          </p:cNvPr>
          <p:cNvGrpSpPr/>
          <p:nvPr/>
        </p:nvGrpSpPr>
        <p:grpSpPr>
          <a:xfrm>
            <a:off x="311021" y="2576457"/>
            <a:ext cx="11569959" cy="3661115"/>
            <a:chOff x="427038" y="2665329"/>
            <a:chExt cx="11569959" cy="366111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B61271-8590-D2FB-052D-BF7E1D60CA9D}"/>
                </a:ext>
              </a:extLst>
            </p:cNvPr>
            <p:cNvSpPr/>
            <p:nvPr/>
          </p:nvSpPr>
          <p:spPr>
            <a:xfrm>
              <a:off x="427038" y="6018841"/>
              <a:ext cx="2183989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Smart narrativ</a:t>
              </a:r>
              <a:r>
                <a:rPr lang="en-US" sz="1200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es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1E560E9-61DB-7D8E-F5A2-2FF4BD6FAC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995" y="4531900"/>
              <a:ext cx="2159921" cy="14432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CFBBCDA-AB22-AA66-9D0F-59343C8A6525}"/>
                </a:ext>
              </a:extLst>
            </p:cNvPr>
            <p:cNvSpPr/>
            <p:nvPr/>
          </p:nvSpPr>
          <p:spPr>
            <a:xfrm>
              <a:off x="455995" y="4128497"/>
              <a:ext cx="2159921" cy="307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Q&amp;A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C73801-D1E5-2C4A-3FA6-24F6D35C76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200" y="2665330"/>
              <a:ext cx="2159921" cy="143208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AB2BDF9-BC27-7CC1-2366-2CA225A5D956}"/>
                </a:ext>
              </a:extLst>
            </p:cNvPr>
            <p:cNvSpPr/>
            <p:nvPr/>
          </p:nvSpPr>
          <p:spPr>
            <a:xfrm>
              <a:off x="9859687" y="6018840"/>
              <a:ext cx="2137310" cy="307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Extend with Azure ML 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BF9BF1F-2AD7-8F60-600E-842A1A2E09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59687" y="4538205"/>
              <a:ext cx="2137310" cy="14331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577E10-0EFD-AC1F-CFE3-521227E9A4D9}"/>
                </a:ext>
              </a:extLst>
            </p:cNvPr>
            <p:cNvSpPr/>
            <p:nvPr/>
          </p:nvSpPr>
          <p:spPr>
            <a:xfrm>
              <a:off x="7486825" y="6018840"/>
              <a:ext cx="2177962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Python and R integration</a:t>
              </a:r>
              <a:endParaRPr lang="en-US" sz="1077" b="1" kern="0">
                <a:latin typeface="Segoe UI Semibold" panose="020B0502040204020203" pitchFamily="34" charset="0"/>
                <a:ea typeface="Segoe UI" pitchFamily="34" charset="0"/>
                <a:cs typeface="Segoe UI Semibold" panose="020B0502040204020203" pitchFamily="34" charset="0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340BC81-EB61-5479-0BD1-D541B43762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9545" y="4527753"/>
              <a:ext cx="2136562" cy="14474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A617FE-1A66-36DE-98CA-41BCD3AAEA81}"/>
                </a:ext>
              </a:extLst>
            </p:cNvPr>
            <p:cNvSpPr/>
            <p:nvPr/>
          </p:nvSpPr>
          <p:spPr>
            <a:xfrm>
              <a:off x="9859687" y="4128496"/>
              <a:ext cx="2124906" cy="307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Create ML models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9E8EB2D-E52B-A4C6-27AC-FC4D8ED7AA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63047" y="2665329"/>
              <a:ext cx="2133950" cy="14426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3D21831-50BC-99A1-6AAE-7CAA2F1A5757}"/>
                </a:ext>
              </a:extLst>
            </p:cNvPr>
            <p:cNvSpPr/>
            <p:nvPr/>
          </p:nvSpPr>
          <p:spPr>
            <a:xfrm>
              <a:off x="5187038" y="6018840"/>
              <a:ext cx="2128926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Explore predictions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9F2657D-8437-E12B-28C5-C0C71F693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2014" y="4527754"/>
              <a:ext cx="2133951" cy="14314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8C07769-17C7-02C1-EBAC-3651C82FD3D2}"/>
                </a:ext>
              </a:extLst>
            </p:cNvPr>
            <p:cNvSpPr/>
            <p:nvPr/>
          </p:nvSpPr>
          <p:spPr>
            <a:xfrm>
              <a:off x="7516270" y="4128497"/>
              <a:ext cx="2136561" cy="307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Sentiment analysis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99A3B4E-0B91-1650-7BF4-42BE49F46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17212" y="2670053"/>
              <a:ext cx="2147575" cy="14426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837CFC3-6F24-D86F-369B-0BF160B44988}"/>
                </a:ext>
              </a:extLst>
            </p:cNvPr>
            <p:cNvSpPr/>
            <p:nvPr/>
          </p:nvSpPr>
          <p:spPr>
            <a:xfrm>
              <a:off x="5184195" y="4128497"/>
              <a:ext cx="2131769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Key phrase extraction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7258936-1765-90C5-E008-6CBB43FA0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1376" y="2665330"/>
              <a:ext cx="2147576" cy="144759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048E32B-3593-0AD0-940B-903149A937F6}"/>
                </a:ext>
              </a:extLst>
            </p:cNvPr>
            <p:cNvSpPr/>
            <p:nvPr/>
          </p:nvSpPr>
          <p:spPr>
            <a:xfrm>
              <a:off x="2814177" y="4128496"/>
              <a:ext cx="2169712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Key driver analysis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7A70969-51E3-885E-5AC3-BD974DD1E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4177" y="2670054"/>
              <a:ext cx="2158939" cy="14426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458A7B8-C2AC-DB7C-C595-799DDB6551BB}"/>
                </a:ext>
              </a:extLst>
            </p:cNvPr>
            <p:cNvSpPr/>
            <p:nvPr/>
          </p:nvSpPr>
          <p:spPr>
            <a:xfrm>
              <a:off x="2814177" y="6018839"/>
              <a:ext cx="2169712" cy="303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895919" fontAlgn="base">
                <a:spcBef>
                  <a:spcPct val="0"/>
                </a:spcBef>
                <a:spcAft>
                  <a:spcPts val="588"/>
                </a:spcAft>
                <a:defRPr/>
              </a:pPr>
              <a:r>
                <a:rPr lang="en-US" sz="1371" b="1" kern="0">
                  <a:latin typeface="Segoe UI Semibold" panose="020B0502040204020203" pitchFamily="34" charset="0"/>
                  <a:ea typeface="Segoe UI" pitchFamily="34" charset="0"/>
                  <a:cs typeface="Segoe UI Semibold" panose="020B0502040204020203" pitchFamily="34" charset="0"/>
                </a:rPr>
                <a:t>Root cause analysis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15C0CBA-DDE6-4357-846C-A54CE70C1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9496" y="4527753"/>
              <a:ext cx="2158939" cy="143894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flat">
              <a:solidFill>
                <a:schemeClr val="tx2"/>
              </a:solidFill>
              <a:round/>
            </a:ln>
            <a:effectLst/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1CC67CD-4394-74A3-6E16-BFB9C6F5077D}"/>
              </a:ext>
            </a:extLst>
          </p:cNvPr>
          <p:cNvGrpSpPr/>
          <p:nvPr/>
        </p:nvGrpSpPr>
        <p:grpSpPr>
          <a:xfrm>
            <a:off x="712987" y="1862906"/>
            <a:ext cx="10766026" cy="448212"/>
            <a:chOff x="993885" y="1951778"/>
            <a:chExt cx="10766026" cy="448212"/>
          </a:xfrm>
        </p:grpSpPr>
        <p:sp>
          <p:nvSpPr>
            <p:cNvPr id="46" name="Text Placeholder 79">
              <a:extLst>
                <a:ext uri="{FF2B5EF4-FFF2-40B4-BE49-F238E27FC236}">
                  <a16:creationId xmlns:a16="http://schemas.microsoft.com/office/drawing/2014/main" id="{AAA27FF8-4E14-EAB6-BA88-A13A5A5FD6EE}"/>
                </a:ext>
              </a:extLst>
            </p:cNvPr>
            <p:cNvSpPr txBox="1">
              <a:spLocks/>
            </p:cNvSpPr>
            <p:nvPr/>
          </p:nvSpPr>
          <p:spPr>
            <a:xfrm>
              <a:off x="993885" y="2037385"/>
              <a:ext cx="3170804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3543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552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561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569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8D3"/>
                  </a:solidFill>
                  <a:effectLst/>
                  <a:uLnTx/>
                  <a:uFillTx/>
                  <a:latin typeface="Segoe UI Semibold"/>
                  <a:ea typeface="+mn-ea"/>
                  <a:cs typeface="Segoe UI Semilight" panose="020B0402040204020203" pitchFamily="34" charset="0"/>
                </a:rPr>
                <a:t>Information workers</a:t>
              </a:r>
            </a:p>
          </p:txBody>
        </p:sp>
        <p:sp>
          <p:nvSpPr>
            <p:cNvPr id="47" name="Text Placeholder 87">
              <a:extLst>
                <a:ext uri="{FF2B5EF4-FFF2-40B4-BE49-F238E27FC236}">
                  <a16:creationId xmlns:a16="http://schemas.microsoft.com/office/drawing/2014/main" id="{F5427C74-EC4C-B55A-90A1-D12C8400FDEB}"/>
                </a:ext>
              </a:extLst>
            </p:cNvPr>
            <p:cNvSpPr txBox="1">
              <a:spLocks/>
            </p:cNvSpPr>
            <p:nvPr/>
          </p:nvSpPr>
          <p:spPr>
            <a:xfrm>
              <a:off x="4326579" y="2037385"/>
              <a:ext cx="3258218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3543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552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561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569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8D3"/>
                  </a:solidFill>
                  <a:effectLst/>
                  <a:uLnTx/>
                  <a:uFillTx/>
                  <a:latin typeface="Segoe UI Semibold"/>
                  <a:ea typeface="+mn-ea"/>
                  <a:cs typeface="Segoe UI Semilight" panose="020B0402040204020203" pitchFamily="34" charset="0"/>
                </a:rPr>
                <a:t>Business analysts</a:t>
              </a:r>
            </a:p>
          </p:txBody>
        </p:sp>
        <p:sp>
          <p:nvSpPr>
            <p:cNvPr id="48" name="Text Placeholder 95">
              <a:extLst>
                <a:ext uri="{FF2B5EF4-FFF2-40B4-BE49-F238E27FC236}">
                  <a16:creationId xmlns:a16="http://schemas.microsoft.com/office/drawing/2014/main" id="{4A0276C2-797D-4CE5-7B44-4665D5800928}"/>
                </a:ext>
              </a:extLst>
            </p:cNvPr>
            <p:cNvSpPr txBox="1">
              <a:spLocks/>
            </p:cNvSpPr>
            <p:nvPr/>
          </p:nvSpPr>
          <p:spPr>
            <a:xfrm>
              <a:off x="7746689" y="2037385"/>
              <a:ext cx="4013222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b="1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765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0" marR="0" indent="0" algn="ctr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37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37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3543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552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561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569" indent="-228504" algn="l" defTabSz="914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96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8D3"/>
                  </a:solidFill>
                  <a:effectLst/>
                  <a:uLnTx/>
                  <a:uFillTx/>
                  <a:latin typeface="Segoe UI Semibold"/>
                  <a:ea typeface="+mn-ea"/>
                  <a:cs typeface="Segoe UI Semilight" panose="020B0402040204020203" pitchFamily="34" charset="0"/>
                </a:rPr>
                <a:t>Data scientists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50117D3-DA2F-393A-52C5-B282325C4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665742" y="1951778"/>
              <a:ext cx="0" cy="44821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D306C9D-1DA6-E01D-A4CB-54F345A9A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4245634" y="1951778"/>
              <a:ext cx="0" cy="44821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945580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22E61C0-6D2D-8D40-2FA1-7F644152B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25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AD1066-2163-8938-4AFD-6F09F27ABA04}"/>
              </a:ext>
            </a:extLst>
          </p:cNvPr>
          <p:cNvSpPr/>
          <p:nvPr/>
        </p:nvSpPr>
        <p:spPr bwMode="auto">
          <a:xfrm>
            <a:off x="5599075" y="212349"/>
            <a:ext cx="6045441" cy="632713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Partner should add a Power BI live demo</a:t>
            </a:r>
          </a:p>
        </p:txBody>
      </p:sp>
    </p:spTree>
    <p:extLst>
      <p:ext uri="{BB962C8B-B14F-4D97-AF65-F5344CB8AC3E}">
        <p14:creationId xmlns:p14="http://schemas.microsoft.com/office/powerpoint/2010/main" val="210783870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C90F05AC-C27D-C8B1-A8D6-B2445BFFA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241412" y="1182856"/>
            <a:ext cx="2768025" cy="5392553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>
            <a:outerShdw blurRad="138932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endParaRPr lang="en-US" sz="1961" err="1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F82D537-2D84-DB96-C9C6-3F3BAF295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303287" y="1182856"/>
            <a:ext cx="2768025" cy="5392553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>
            <a:outerShdw blurRad="138932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endParaRPr lang="en-US" sz="1961" err="1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007BDD5-C0B5-420B-46E7-11591CD23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365162" y="1182856"/>
            <a:ext cx="2768025" cy="5392553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>
            <a:outerShdw blurRad="138932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endParaRPr lang="en-US" sz="1961" err="1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F8D0F9E-4B6A-4854-43B3-FE684F183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27037" y="1182856"/>
            <a:ext cx="2768025" cy="5392553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>
            <a:outerShdw blurRad="138932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spcBef>
                <a:spcPct val="0"/>
              </a:spcBef>
              <a:spcAft>
                <a:spcPct val="0"/>
              </a:spcAft>
            </a:pPr>
            <a:endParaRPr lang="en-US" sz="1961" err="1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7077C7-FDE7-97C7-C90B-87A82CF6B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>
                <a:solidFill>
                  <a:schemeClr val="tx1"/>
                </a:solidFill>
              </a:rPr>
              <a:t>Power BI product portfolio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A1020-18C3-CE73-BBA0-1F7A5D1B14E4}"/>
              </a:ext>
            </a:extLst>
          </p:cNvPr>
          <p:cNvSpPr txBox="1"/>
          <p:nvPr/>
        </p:nvSpPr>
        <p:spPr>
          <a:xfrm>
            <a:off x="427038" y="1510306"/>
            <a:ext cx="2724651" cy="217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568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Author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A0B88F-03E1-0C5F-D562-5CE098219407}"/>
              </a:ext>
            </a:extLst>
          </p:cNvPr>
          <p:cNvSpPr txBox="1"/>
          <p:nvPr/>
        </p:nvSpPr>
        <p:spPr>
          <a:xfrm>
            <a:off x="3358355" y="1510238"/>
            <a:ext cx="2759870" cy="217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568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Share and collaborate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87C03A-CB31-B127-C41E-C12CFFAE7402}"/>
              </a:ext>
            </a:extLst>
          </p:cNvPr>
          <p:cNvSpPr txBox="1"/>
          <p:nvPr/>
        </p:nvSpPr>
        <p:spPr>
          <a:xfrm>
            <a:off x="3718030" y="2715592"/>
            <a:ext cx="20622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defRPr/>
            </a:pPr>
            <a:r>
              <a:rPr lang="en-US" sz="14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service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61E65B-2C09-378B-F4ED-E8E7AE576B76}"/>
              </a:ext>
            </a:extLst>
          </p:cNvPr>
          <p:cNvSpPr txBox="1"/>
          <p:nvPr/>
        </p:nvSpPr>
        <p:spPr>
          <a:xfrm>
            <a:off x="6310162" y="6028079"/>
            <a:ext cx="2768025" cy="446276"/>
          </a:xfrm>
          <a:prstGeom prst="rect">
            <a:avLst/>
          </a:prstGeom>
          <a:noFill/>
        </p:spPr>
        <p:txBody>
          <a:bodyPr wrap="square" lIns="89642" tIns="0" rIns="89642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Premium per capacity</a:t>
            </a:r>
          </a:p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Premium per user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FF46FDD-03B4-DE6A-7312-3B63225C41D8}"/>
              </a:ext>
            </a:extLst>
          </p:cNvPr>
          <p:cNvGrpSpPr/>
          <p:nvPr/>
        </p:nvGrpSpPr>
        <p:grpSpPr>
          <a:xfrm>
            <a:off x="637863" y="2049274"/>
            <a:ext cx="2346372" cy="993930"/>
            <a:chOff x="599674" y="2049274"/>
            <a:chExt cx="2346372" cy="99393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3DA5FB-6C60-A375-1659-14AD93F1FE38}"/>
                </a:ext>
              </a:extLst>
            </p:cNvPr>
            <p:cNvGrpSpPr/>
            <p:nvPr/>
          </p:nvGrpSpPr>
          <p:grpSpPr>
            <a:xfrm>
              <a:off x="1544429" y="2121502"/>
              <a:ext cx="1401617" cy="921702"/>
              <a:chOff x="1544429" y="2121502"/>
              <a:chExt cx="1401617" cy="921702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59572B1-9737-F607-72F7-72D75A891211}"/>
                  </a:ext>
                </a:extLst>
              </p:cNvPr>
              <p:cNvSpPr txBox="1"/>
              <p:nvPr/>
            </p:nvSpPr>
            <p:spPr>
              <a:xfrm>
                <a:off x="1544429" y="2655406"/>
                <a:ext cx="1401617" cy="387798"/>
              </a:xfrm>
              <a:prstGeom prst="rect">
                <a:avLst/>
              </a:prstGeom>
              <a:noFill/>
            </p:spPr>
            <p:txBody>
              <a:bodyPr wrap="square" lIns="89642" tIns="0" rIns="89642" bIns="0" rtlCol="0">
                <a:spAutoFit/>
              </a:bodyPr>
              <a:lstStyle/>
              <a:p>
                <a:pPr algn="ctr" defTabSz="91422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400" b="1" kern="0">
                    <a:solidFill>
                      <a:schemeClr val="tx2"/>
                    </a:solidFill>
                    <a:latin typeface="Segoe UI Semibold" panose="020B0502040204020203" pitchFamily="34" charset="0"/>
                    <a:cs typeface="Segoe UI Semibold" panose="020B0502040204020203" pitchFamily="34" charset="0"/>
                  </a:rPr>
                  <a:t>Power BI </a:t>
                </a:r>
              </a:p>
              <a:p>
                <a:pPr defTabSz="91422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400" b="1" kern="0">
                    <a:solidFill>
                      <a:schemeClr val="tx2"/>
                    </a:solidFill>
                    <a:latin typeface="Segoe UI Semibold" panose="020B0502040204020203" pitchFamily="34" charset="0"/>
                    <a:cs typeface="Segoe UI Semibold" panose="020B0502040204020203" pitchFamily="34" charset="0"/>
                  </a:rPr>
                  <a:t>Report Builder</a:t>
                </a:r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94E8A902-8B7A-04B6-DB43-2FD05211EC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16302" y="2121502"/>
                <a:ext cx="457870" cy="457870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6236FE7-AB6A-7F3F-1046-FD370540D909}"/>
                </a:ext>
              </a:extLst>
            </p:cNvPr>
            <p:cNvGrpSpPr/>
            <p:nvPr/>
          </p:nvGrpSpPr>
          <p:grpSpPr>
            <a:xfrm>
              <a:off x="599674" y="2049274"/>
              <a:ext cx="1001290" cy="988854"/>
              <a:chOff x="599674" y="2049274"/>
              <a:chExt cx="1001290" cy="98885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565790D-80CD-CAEC-CA25-5684A9E9AA6F}"/>
                  </a:ext>
                </a:extLst>
              </p:cNvPr>
              <p:cNvSpPr txBox="1"/>
              <p:nvPr/>
            </p:nvSpPr>
            <p:spPr>
              <a:xfrm>
                <a:off x="599674" y="2650330"/>
                <a:ext cx="1001290" cy="387798"/>
              </a:xfrm>
              <a:prstGeom prst="rect">
                <a:avLst/>
              </a:prstGeom>
              <a:noFill/>
            </p:spPr>
            <p:txBody>
              <a:bodyPr wrap="square" lIns="89642" tIns="0" rIns="89642" bIns="0" rtlCol="0">
                <a:spAutoFit/>
              </a:bodyPr>
              <a:lstStyle/>
              <a:p>
                <a:pPr algn="ctr" defTabSz="91422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400" b="1" kern="0">
                    <a:solidFill>
                      <a:schemeClr val="tx2"/>
                    </a:solidFill>
                    <a:latin typeface="Segoe UI Semibold" panose="020B0502040204020203" pitchFamily="34" charset="0"/>
                    <a:cs typeface="Segoe UI Semibold" panose="020B0502040204020203" pitchFamily="34" charset="0"/>
                  </a:rPr>
                  <a:t>Power BI </a:t>
                </a:r>
              </a:p>
              <a:p>
                <a:pPr algn="ctr" defTabSz="91422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400" b="1" kern="0">
                    <a:solidFill>
                      <a:schemeClr val="tx2"/>
                    </a:solidFill>
                    <a:latin typeface="Segoe UI Semibold" panose="020B0502040204020203" pitchFamily="34" charset="0"/>
                    <a:cs typeface="Segoe UI Semibold" panose="020B0502040204020203" pitchFamily="34" charset="0"/>
                  </a:rPr>
                  <a:t>Desktop</a:t>
                </a:r>
              </a:p>
            </p:txBody>
          </p: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8530BE92-CB7B-0B60-C4AA-54304DCE6B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5270" y="2049274"/>
                <a:ext cx="530098" cy="530098"/>
              </a:xfrm>
              <a:prstGeom prst="rect">
                <a:avLst/>
              </a:prstGeom>
            </p:spPr>
          </p:pic>
        </p:grp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67B182A2-7B72-CD8C-A7EB-FBA2CAD0F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625" y="2129839"/>
            <a:ext cx="365099" cy="486798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8FBA4E3-BC19-8740-D210-82927EBECE07}"/>
              </a:ext>
            </a:extLst>
          </p:cNvPr>
          <p:cNvSpPr/>
          <p:nvPr/>
        </p:nvSpPr>
        <p:spPr>
          <a:xfrm>
            <a:off x="585217" y="3265056"/>
            <a:ext cx="238444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7">
              <a:lnSpc>
                <a:spcPct val="90000"/>
              </a:lnSpc>
              <a:defRPr/>
            </a:pP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Data exploration and </a:t>
            </a:r>
            <a:b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report authoring tools</a:t>
            </a: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Free report authoring and </a:t>
            </a:r>
            <a:b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ad-hoc data exploration</a:t>
            </a: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Power BI service has a free tier, but with very limited functionality – intended for individual use in an organization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D55CF72-BCF6-C5F1-9183-FDE2ED26A704}"/>
              </a:ext>
            </a:extLst>
          </p:cNvPr>
          <p:cNvGrpSpPr/>
          <p:nvPr/>
        </p:nvGrpSpPr>
        <p:grpSpPr>
          <a:xfrm>
            <a:off x="427038" y="5662202"/>
            <a:ext cx="2768024" cy="286232"/>
            <a:chOff x="427038" y="5526457"/>
            <a:chExt cx="2768024" cy="286232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027217E-64B6-9566-6665-3DCF547A37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7038" y="5526457"/>
              <a:ext cx="2768024" cy="28462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68" kern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9E653FD-8C34-38D2-44CD-E6B7A7564984}"/>
                </a:ext>
              </a:extLst>
            </p:cNvPr>
            <p:cNvSpPr txBox="1"/>
            <p:nvPr/>
          </p:nvSpPr>
          <p:spPr>
            <a:xfrm>
              <a:off x="1012747" y="5526457"/>
              <a:ext cx="1596606" cy="286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kern="0">
                  <a:solidFill>
                    <a:srgbClr val="FFFFFF"/>
                  </a:solidFill>
                  <a:latin typeface="Segoe UI Semibold" panose="020B0502040204020203" pitchFamily="34" charset="0"/>
                  <a:cs typeface="Segoe UI Semibold" panose="020B0502040204020203" pitchFamily="34" charset="0"/>
                </a:rPr>
                <a:t>License/Plan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E146C47-15F4-9FB3-CA70-C57E636DF52E}"/>
              </a:ext>
            </a:extLst>
          </p:cNvPr>
          <p:cNvGrpSpPr/>
          <p:nvPr/>
        </p:nvGrpSpPr>
        <p:grpSpPr>
          <a:xfrm>
            <a:off x="3365162" y="5662202"/>
            <a:ext cx="2768024" cy="286232"/>
            <a:chOff x="427038" y="5526457"/>
            <a:chExt cx="2768024" cy="28623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676B83D-2C10-64E2-8610-389624EC8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7038" y="5526457"/>
              <a:ext cx="2768024" cy="28462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68" kern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07C3218-D606-8198-07BB-4CF6BDCB7E04}"/>
                </a:ext>
              </a:extLst>
            </p:cNvPr>
            <p:cNvSpPr txBox="1"/>
            <p:nvPr/>
          </p:nvSpPr>
          <p:spPr>
            <a:xfrm>
              <a:off x="1012747" y="5526457"/>
              <a:ext cx="1596606" cy="286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kern="0">
                  <a:solidFill>
                    <a:srgbClr val="FFFFFF"/>
                  </a:solidFill>
                  <a:latin typeface="Segoe UI Semibold" panose="020B0502040204020203" pitchFamily="34" charset="0"/>
                  <a:cs typeface="Segoe UI Semibold" panose="020B0502040204020203" pitchFamily="34" charset="0"/>
                </a:rPr>
                <a:t>License/Plan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3DA683C-C5C3-6E81-4971-A06FFB661D6F}"/>
              </a:ext>
            </a:extLst>
          </p:cNvPr>
          <p:cNvGrpSpPr/>
          <p:nvPr/>
        </p:nvGrpSpPr>
        <p:grpSpPr>
          <a:xfrm>
            <a:off x="6310163" y="5662202"/>
            <a:ext cx="2768024" cy="286232"/>
            <a:chOff x="427038" y="5526457"/>
            <a:chExt cx="2768024" cy="286232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5D8CE30-72E7-3870-3DD5-69E606E7BB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7038" y="5526457"/>
              <a:ext cx="2768024" cy="28462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68" kern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503A223-13E2-AD48-139A-9150C46417DA}"/>
                </a:ext>
              </a:extLst>
            </p:cNvPr>
            <p:cNvSpPr txBox="1"/>
            <p:nvPr/>
          </p:nvSpPr>
          <p:spPr>
            <a:xfrm>
              <a:off x="1012747" y="5526457"/>
              <a:ext cx="1596606" cy="286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kern="0">
                  <a:solidFill>
                    <a:srgbClr val="FFFFFF"/>
                  </a:solidFill>
                  <a:latin typeface="Segoe UI Semibold" panose="020B0502040204020203" pitchFamily="34" charset="0"/>
                  <a:cs typeface="Segoe UI Semibold" panose="020B0502040204020203" pitchFamily="34" charset="0"/>
                </a:rPr>
                <a:t>License/Plan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EF113A4-00A8-D4FA-4310-22EDFEBF42B4}"/>
              </a:ext>
            </a:extLst>
          </p:cNvPr>
          <p:cNvGrpSpPr/>
          <p:nvPr/>
        </p:nvGrpSpPr>
        <p:grpSpPr>
          <a:xfrm>
            <a:off x="9248287" y="5662202"/>
            <a:ext cx="2768024" cy="286232"/>
            <a:chOff x="427038" y="5526457"/>
            <a:chExt cx="2768024" cy="286232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981EB54-1620-70B5-7DD1-25D3E9F2D2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7038" y="5526457"/>
              <a:ext cx="2768024" cy="28462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85" tIns="143428" rIns="179285" bIns="14342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68" kern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37787F2-4C49-0FF8-F18E-901A1F17938F}"/>
                </a:ext>
              </a:extLst>
            </p:cNvPr>
            <p:cNvSpPr txBox="1"/>
            <p:nvPr/>
          </p:nvSpPr>
          <p:spPr>
            <a:xfrm>
              <a:off x="1012747" y="5526457"/>
              <a:ext cx="1596606" cy="286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kern="0">
                  <a:solidFill>
                    <a:srgbClr val="FFFFFF"/>
                  </a:solidFill>
                  <a:latin typeface="Segoe UI Semibold" panose="020B0502040204020203" pitchFamily="34" charset="0"/>
                  <a:cs typeface="Segoe UI Semibold" panose="020B0502040204020203" pitchFamily="34" charset="0"/>
                </a:rPr>
                <a:t>License/Plan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A29D821A-B68F-8813-E2F3-4C3948BD1622}"/>
              </a:ext>
            </a:extLst>
          </p:cNvPr>
          <p:cNvSpPr txBox="1"/>
          <p:nvPr/>
        </p:nvSpPr>
        <p:spPr>
          <a:xfrm>
            <a:off x="3358288" y="6028079"/>
            <a:ext cx="2768312" cy="446276"/>
          </a:xfrm>
          <a:prstGeom prst="rect">
            <a:avLst/>
          </a:prstGeom>
          <a:noFill/>
        </p:spPr>
        <p:txBody>
          <a:bodyPr wrap="square" lIns="89642" tIns="0" rIns="89642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Pro</a:t>
            </a:r>
          </a:p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Premium per user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FCFBAF1-C253-0DA4-C5C5-F61C72834EED}"/>
              </a:ext>
            </a:extLst>
          </p:cNvPr>
          <p:cNvSpPr txBox="1"/>
          <p:nvPr/>
        </p:nvSpPr>
        <p:spPr>
          <a:xfrm>
            <a:off x="9248286" y="6028079"/>
            <a:ext cx="2768025" cy="184666"/>
          </a:xfrm>
          <a:prstGeom prst="rect">
            <a:avLst/>
          </a:prstGeom>
          <a:noFill/>
        </p:spPr>
        <p:txBody>
          <a:bodyPr wrap="square" lIns="89642" tIns="0" rIns="89642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Embedded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8C0860C-AC99-59F9-7B1D-182BCEEE2437}"/>
              </a:ext>
            </a:extLst>
          </p:cNvPr>
          <p:cNvSpPr txBox="1"/>
          <p:nvPr/>
        </p:nvSpPr>
        <p:spPr>
          <a:xfrm>
            <a:off x="427039" y="6028079"/>
            <a:ext cx="2754012" cy="184666"/>
          </a:xfrm>
          <a:prstGeom prst="rect">
            <a:avLst/>
          </a:prstGeom>
          <a:noFill/>
        </p:spPr>
        <p:txBody>
          <a:bodyPr wrap="square" lIns="89642" tIns="0" rIns="89642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spcAft>
                <a:spcPts val="588"/>
              </a:spcAft>
              <a:buClr>
                <a:schemeClr val="tx2"/>
              </a:buClr>
              <a:defRPr/>
            </a:pPr>
            <a:r>
              <a:rPr lang="en-US" sz="12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Free Download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5F40435-EFFE-8489-BC7E-DB201A68F1B8}"/>
              </a:ext>
            </a:extLst>
          </p:cNvPr>
          <p:cNvSpPr/>
          <p:nvPr/>
        </p:nvSpPr>
        <p:spPr>
          <a:xfrm>
            <a:off x="3453437" y="3265056"/>
            <a:ext cx="2384445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7">
              <a:lnSpc>
                <a:spcPct val="90000"/>
              </a:lnSpc>
              <a:defRPr/>
            </a:pP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Cloud based modern</a:t>
            </a:r>
            <a:b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business analytics solution,</a:t>
            </a:r>
            <a:b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includes free mobile app</a:t>
            </a: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1"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Quick, easy-to-use self-service analytics for users requiring collaboration, dashboard sharing, ad hoc analysis, and report publishing</a:t>
            </a:r>
          </a:p>
          <a:p>
            <a:pPr marL="0" lvl="1"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1"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Also exists as a Premium per user (PPU) with some of the Premium benefits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FF0F3C1-7C92-D82F-C5A5-507781CC02FB}"/>
              </a:ext>
            </a:extLst>
          </p:cNvPr>
          <p:cNvSpPr txBox="1"/>
          <p:nvPr/>
        </p:nvSpPr>
        <p:spPr>
          <a:xfrm>
            <a:off x="6318317" y="1510238"/>
            <a:ext cx="2759870" cy="217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568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Large scale deployments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A3B9510-971F-BFF1-9831-701C3EC143C5}"/>
              </a:ext>
            </a:extLst>
          </p:cNvPr>
          <p:cNvSpPr txBox="1"/>
          <p:nvPr/>
        </p:nvSpPr>
        <p:spPr>
          <a:xfrm>
            <a:off x="6656155" y="2715592"/>
            <a:ext cx="20622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defRPr/>
            </a:pPr>
            <a:r>
              <a:rPr lang="en-US" sz="14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Premium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7D86A4D5-B451-6B64-5F13-AA01CA819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750" y="2129839"/>
            <a:ext cx="365099" cy="486798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C417C460-BEFC-1536-7785-E66EA58A0F2A}"/>
              </a:ext>
            </a:extLst>
          </p:cNvPr>
          <p:cNvSpPr/>
          <p:nvPr/>
        </p:nvSpPr>
        <p:spPr>
          <a:xfrm>
            <a:off x="6423591" y="3265056"/>
            <a:ext cx="23844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67">
              <a:lnSpc>
                <a:spcPct val="90000"/>
              </a:lnSpc>
              <a:defRPr/>
            </a:pP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Dedicated capacity for:</a:t>
            </a:r>
          </a:p>
          <a:p>
            <a:pPr marL="171450" indent="-171450" defTabSz="914367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defTabSz="914367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Increased performance and advanced capabilities</a:t>
            </a: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defTabSz="914367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Sharing with large groups</a:t>
            </a:r>
          </a:p>
          <a:p>
            <a:pPr marL="171450" indent="-171450" defTabSz="914367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An add-on to Power BI Pro for projects requiring large scale data, demanding performance, and the ability to distribute content without requiring </a:t>
            </a:r>
            <a:b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per user licensing</a:t>
            </a:r>
          </a:p>
          <a:p>
            <a:pPr defTabSz="914367">
              <a:lnSpc>
                <a:spcPct val="90000"/>
              </a:lnSpc>
              <a:defRPr/>
            </a:pPr>
            <a:endParaRPr lang="en-US" sz="12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918F6B0-5C11-DB9A-8CD4-DCF203906972}"/>
              </a:ext>
            </a:extLst>
          </p:cNvPr>
          <p:cNvSpPr txBox="1"/>
          <p:nvPr/>
        </p:nvSpPr>
        <p:spPr>
          <a:xfrm>
            <a:off x="9234537" y="1510238"/>
            <a:ext cx="2759870" cy="217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568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App dev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3BB9F87-0016-3FC7-0313-D167D79FE84B}"/>
              </a:ext>
            </a:extLst>
          </p:cNvPr>
          <p:cNvSpPr txBox="1"/>
          <p:nvPr/>
        </p:nvSpPr>
        <p:spPr>
          <a:xfrm>
            <a:off x="9594280" y="2715592"/>
            <a:ext cx="20622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225" fontAlgn="base">
              <a:spcBef>
                <a:spcPct val="0"/>
              </a:spcBef>
              <a:defRPr/>
            </a:pPr>
            <a:r>
              <a:rPr lang="en-US" sz="1400" b="1" kern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embedded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15D19191-0B82-2B8B-4C74-154440063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2875" y="2129839"/>
            <a:ext cx="365099" cy="486798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51C616A2-9A78-04E3-F069-29A8A3F88983}"/>
              </a:ext>
            </a:extLst>
          </p:cNvPr>
          <p:cNvSpPr/>
          <p:nvPr/>
        </p:nvSpPr>
        <p:spPr>
          <a:xfrm>
            <a:off x="9329619" y="3265056"/>
            <a:ext cx="2384445" cy="2302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25">
              <a:spcAft>
                <a:spcPts val="588"/>
              </a:spcAft>
              <a:defRPr/>
            </a:pPr>
            <a:r>
              <a:rPr lang="en-US" sz="1400" b="1" kern="0">
                <a:latin typeface="Segoe UI Semibold" panose="020B0502040204020203" pitchFamily="34" charset="0"/>
                <a:cs typeface="Segoe UI Semibold" panose="020B0502040204020203" pitchFamily="34" charset="0"/>
              </a:rPr>
              <a:t>Visual analytics embedded in your applications</a:t>
            </a:r>
          </a:p>
          <a:p>
            <a:pPr defTabSz="914225">
              <a:spcAft>
                <a:spcPts val="588"/>
              </a:spcAft>
              <a:defRPr/>
            </a:pPr>
            <a:endParaRPr lang="en-US" sz="1400" b="1" kern="0">
              <a:latin typeface="Segoe UI Semibold" panose="020B0502040204020203" pitchFamily="34" charset="0"/>
              <a:cs typeface="Segoe UI Semibold" panose="020B0502040204020203" pitchFamily="34" charset="0"/>
            </a:endParaRPr>
          </a:p>
          <a:p>
            <a:pPr marL="0" lvl="1" defTabSz="914367">
              <a:spcAft>
                <a:spcPts val="1176"/>
              </a:spcAft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An ISV &amp; developer offering for adding analytics &amp; visuals into applications built &amp; distributed without requiring per user licensing </a:t>
            </a:r>
          </a:p>
          <a:p>
            <a:pPr marL="0" lvl="1" defTabSz="914367">
              <a:lnSpc>
                <a:spcPct val="90000"/>
              </a:lnSpc>
              <a:defRPr/>
            </a:pPr>
            <a:r>
              <a:rPr lang="en-US" sz="1200">
                <a:latin typeface="Segoe UI" panose="020B0502040204020203" pitchFamily="34" charset="0"/>
                <a:cs typeface="Segoe UI" panose="020B0502040204020203" pitchFamily="34" charset="0"/>
              </a:rPr>
              <a:t>Requires one Power BI Pro license for authentication</a:t>
            </a:r>
          </a:p>
        </p:txBody>
      </p:sp>
    </p:spTree>
    <p:extLst>
      <p:ext uri="{BB962C8B-B14F-4D97-AF65-F5344CB8AC3E}">
        <p14:creationId xmlns:p14="http://schemas.microsoft.com/office/powerpoint/2010/main" val="111621845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C143A-1F9D-A817-67DE-9E409A72C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Licensing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7998354-A341-187A-4061-B648EEA1C862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3592826924"/>
              </p:ext>
            </p:extLst>
          </p:nvPr>
        </p:nvGraphicFramePr>
        <p:xfrm>
          <a:off x="427038" y="1376680"/>
          <a:ext cx="11553825" cy="420730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4796325">
                  <a:extLst>
                    <a:ext uri="{9D8B030D-6E8A-4147-A177-3AD203B41FA5}">
                      <a16:colId xmlns:a16="http://schemas.microsoft.com/office/drawing/2014/main" val="2514356083"/>
                    </a:ext>
                  </a:extLst>
                </a:gridCol>
                <a:gridCol w="2252500">
                  <a:extLst>
                    <a:ext uri="{9D8B030D-6E8A-4147-A177-3AD203B41FA5}">
                      <a16:colId xmlns:a16="http://schemas.microsoft.com/office/drawing/2014/main" val="1427879061"/>
                    </a:ext>
                  </a:extLst>
                </a:gridCol>
                <a:gridCol w="2252500">
                  <a:extLst>
                    <a:ext uri="{9D8B030D-6E8A-4147-A177-3AD203B41FA5}">
                      <a16:colId xmlns:a16="http://schemas.microsoft.com/office/drawing/2014/main" val="2091381529"/>
                    </a:ext>
                  </a:extLst>
                </a:gridCol>
                <a:gridCol w="2252500">
                  <a:extLst>
                    <a:ext uri="{9D8B030D-6E8A-4147-A177-3AD203B41FA5}">
                      <a16:colId xmlns:a16="http://schemas.microsoft.com/office/drawing/2014/main" val="175865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Data prep, modeling and visualization</a:t>
                      </a:r>
                      <a:endParaRPr lang="en-NL" sz="1200" b="0" i="0">
                        <a:solidFill>
                          <a:schemeClr val="bg2"/>
                        </a:solidFill>
                        <a:latin typeface="Segoe UI Semibold" panose="020B0502040204020203" pitchFamily="34" charset="0"/>
                        <a:cs typeface="Segoe UI Semibol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Power BI Pro</a:t>
                      </a:r>
                      <a:endParaRPr lang="en-NL" sz="1200" b="0" i="0">
                        <a:solidFill>
                          <a:schemeClr val="bg2"/>
                        </a:solidFill>
                        <a:latin typeface="Segoe UI Semibold" panose="020B0502040204020203" pitchFamily="34" charset="0"/>
                        <a:cs typeface="Segoe UI Semibol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Power BI Premium</a:t>
                      </a:r>
                    </a:p>
                    <a:p>
                      <a:pPr algn="ctr"/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Per user</a:t>
                      </a:r>
                      <a:endParaRPr lang="en-NL" sz="1200" b="0" i="0">
                        <a:solidFill>
                          <a:schemeClr val="bg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Power BI Premium</a:t>
                      </a:r>
                    </a:p>
                    <a:p>
                      <a:pPr algn="ctr"/>
                      <a:r>
                        <a:rPr lang="en-NL" sz="1200" b="0">
                          <a:solidFill>
                            <a:schemeClr val="bg2"/>
                          </a:solidFill>
                        </a:rPr>
                        <a:t>Per capacity</a:t>
                      </a:r>
                      <a:endParaRPr lang="en-NL" sz="1200" b="0" i="0">
                        <a:solidFill>
                          <a:schemeClr val="bg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4252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L" sz="1200" b="0">
                          <a:solidFill>
                            <a:schemeClr val="tx1"/>
                          </a:solidFill>
                        </a:rPr>
                        <a:t>Model size limit</a:t>
                      </a:r>
                      <a:endParaRPr lang="en-NL" sz="1200" b="0" i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1 GB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100 GB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400 GB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2412685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L" sz="1200" b="0">
                          <a:solidFill>
                            <a:schemeClr val="tx1"/>
                          </a:solidFill>
                        </a:rPr>
                        <a:t>Refresh rate</a:t>
                      </a:r>
                      <a:endParaRPr lang="en-NL" sz="1200" b="0" i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8/day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48/day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48/day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1501739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L" sz="1200" b="0">
                          <a:solidFill>
                            <a:schemeClr val="tx1"/>
                          </a:solidFill>
                        </a:rPr>
                        <a:t>Connect to more than 100 data sources</a:t>
                      </a:r>
                      <a:endParaRPr lang="en-NL" sz="1200" b="0" i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287075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Create reports and visualizations with Power BI Desktop</a:t>
                      </a:r>
                      <a:r>
                        <a:rPr lang="en-US" sz="1200" b="0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513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115914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Embed APIs and controls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151037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AI visuals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3963502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Advanced AI </a:t>
                      </a:r>
                      <a:b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(text analytics, image detection, automated machine learning)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000" b="0" i="0">
                        <a:solidFill>
                          <a:schemeClr val="tx2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2236772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XMLA endpoint read/write connectivity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000" b="0" i="0">
                        <a:solidFill>
                          <a:schemeClr val="tx2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2434429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Dataflows (direct query, linked and computed entities, enhanced compute engine)</a:t>
                      </a:r>
                      <a:endParaRPr lang="en-US" sz="1200" b="0" i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000" b="0" i="0">
                        <a:solidFill>
                          <a:schemeClr val="tx2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3012565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 fontAlgn="ctr"/>
                      <a:r>
                        <a:rPr lang="en-US" sz="1200" b="1">
                          <a:solidFill>
                            <a:schemeClr val="tx2"/>
                          </a:solidFill>
                          <a:effectLst/>
                        </a:rPr>
                        <a:t>Self-service </a:t>
                      </a:r>
                      <a:r>
                        <a:rPr lang="en-US" sz="1200" b="1" err="1">
                          <a:solidFill>
                            <a:schemeClr val="tx2"/>
                          </a:solidFill>
                          <a:effectLst/>
                        </a:rPr>
                        <a:t>datamart</a:t>
                      </a:r>
                      <a:r>
                        <a:rPr lang="en-US" sz="1200" b="1">
                          <a:solidFill>
                            <a:schemeClr val="tx2"/>
                          </a:solidFill>
                          <a:effectLst/>
                        </a:rPr>
                        <a:t> creation</a:t>
                      </a:r>
                      <a:endParaRPr lang="en-US" sz="1200" b="1" i="0">
                        <a:solidFill>
                          <a:schemeClr val="tx2"/>
                        </a:solidFill>
                        <a:effectLst/>
                        <a:latin typeface="Segoe UI Semibold" panose="020B0502040204020203" pitchFamily="34" charset="0"/>
                        <a:cs typeface="Segoe UI Semibold" panose="020B0502040204020203" pitchFamily="34" charset="0"/>
                      </a:endParaRPr>
                    </a:p>
                  </a:txBody>
                  <a:tcPr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965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 Symbol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tc>
                  <a:txBody>
                    <a:bodyPr/>
                    <a:lstStyle/>
                    <a:p>
                      <a:pPr marL="0" marR="0" lvl="0" indent="0" algn="ctr" defTabSz="9325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25931" marR="12965" marT="12965" marB="12965" anchor="ctr"/>
                </a:tc>
                <a:extLst>
                  <a:ext uri="{0D108BD9-81ED-4DB2-BD59-A6C34878D82A}">
                    <a16:rowId xmlns:a16="http://schemas.microsoft.com/office/drawing/2014/main" val="53341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28268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9F702E-46A1-10F8-ACE2-60E81EA4A6CF}"/>
              </a:ext>
            </a:extLst>
          </p:cNvPr>
          <p:cNvSpPr/>
          <p:nvPr/>
        </p:nvSpPr>
        <p:spPr bwMode="auto">
          <a:xfrm>
            <a:off x="6194048" y="0"/>
            <a:ext cx="5997952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A54BB4-163A-E153-D26B-706B5A83B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Power BI adoption roadmap</a:t>
            </a:r>
          </a:p>
        </p:txBody>
      </p:sp>
      <p:pic>
        <p:nvPicPr>
          <p:cNvPr id="11" name="Picture 2" descr="Image shows a diagram depicting the 10 high-level areas of Power BI adoption, which are described in the table below.">
            <a:extLst>
              <a:ext uri="{FF2B5EF4-FFF2-40B4-BE49-F238E27FC236}">
                <a16:creationId xmlns:a16="http://schemas.microsoft.com/office/drawing/2014/main" id="{AE9C50DE-309B-F3DB-804F-8514951C2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1902" y="1118440"/>
            <a:ext cx="4529126" cy="462112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4AD99A-CAEE-15DA-295B-C9214BAD066E}"/>
              </a:ext>
            </a:extLst>
          </p:cNvPr>
          <p:cNvSpPr txBox="1"/>
          <p:nvPr/>
        </p:nvSpPr>
        <p:spPr>
          <a:xfrm>
            <a:off x="328991" y="5902941"/>
            <a:ext cx="56689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hlinkClick r:id="rId3"/>
              </a:rPr>
              <a:t>Power BI adoption roadmap - Power BI | Microsoft Learn</a:t>
            </a:r>
            <a:endParaRPr lang="en-DK" sz="1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B8BE07-8289-D619-2A56-9E6B0DC78E9B}"/>
              </a:ext>
            </a:extLst>
          </p:cNvPr>
          <p:cNvSpPr txBox="1"/>
          <p:nvPr/>
        </p:nvSpPr>
        <p:spPr>
          <a:xfrm>
            <a:off x="250557" y="1532254"/>
            <a:ext cx="5668962" cy="4207306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Your organizational </a:t>
            </a:r>
            <a:r>
              <a:rPr lang="en-NL" sz="1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data culture 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vision will strongly influence the strategies that you follow for self-service and enteprrise </a:t>
            </a:r>
            <a:r>
              <a:rPr lang="en-NL" sz="1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content ownership and management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and </a:t>
            </a:r>
            <a:r>
              <a:rPr lang="en-NL" sz="1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content delivery scope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NL" sz="140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These strategies will, in turn, have abig impact on the operating model for your </a:t>
            </a:r>
            <a:r>
              <a:rPr lang="en-NL" sz="1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Center of Excellence 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and governance decisions.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NL" sz="140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established </a:t>
            </a:r>
            <a:r>
              <a:rPr lang="en-NL" sz="1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governance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guidelines, policies, and processes affect implementtion methods used for </a:t>
            </a:r>
            <a:r>
              <a:rPr lang="en-NL" sz="140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mentoring and enablement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, the </a:t>
            </a:r>
            <a:r>
              <a:rPr lang="en-NL" sz="140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community of practice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, and </a:t>
            </a:r>
            <a:r>
              <a:rPr lang="en-NL" sz="140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user support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NL" sz="140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Governance decisions will dictate the day-to-day </a:t>
            </a:r>
            <a:r>
              <a:rPr lang="en-NL" sz="140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system oversight 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(administration) activities.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NL" sz="140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All data culture and adoption-related decisions and actions are accompolished more easily with guidance and leadership from </a:t>
            </a:r>
            <a:b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</a:b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and </a:t>
            </a:r>
            <a:r>
              <a:rPr lang="en-NL" sz="140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executive sponsor</a:t>
            </a:r>
            <a:r>
              <a:rPr lang="en-NL"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119513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CB14E-9A0E-85B8-1FDA-79A1B5AB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Get started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375E10-64DC-D72D-AFDB-7755E4CA5C94}"/>
              </a:ext>
            </a:extLst>
          </p:cNvPr>
          <p:cNvSpPr/>
          <p:nvPr/>
        </p:nvSpPr>
        <p:spPr bwMode="auto">
          <a:xfrm>
            <a:off x="1192249" y="1207557"/>
            <a:ext cx="6152027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Documentation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2"/>
              </a:rPr>
              <a:t>https://docs.microsoft.com/power-bi/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3CB626-47AD-89C6-D9B7-95B444D91113}"/>
              </a:ext>
            </a:extLst>
          </p:cNvPr>
          <p:cNvSpPr/>
          <p:nvPr/>
        </p:nvSpPr>
        <p:spPr bwMode="auto">
          <a:xfrm>
            <a:off x="1192250" y="2054525"/>
            <a:ext cx="6567084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Guided Learning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3"/>
              </a:rPr>
              <a:t>https://docs.microsoft.com/power-bi/guided-learning/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1BD1B3-AF27-B853-A696-FC5213DC816D}"/>
              </a:ext>
            </a:extLst>
          </p:cNvPr>
          <p:cNvSpPr/>
          <p:nvPr/>
        </p:nvSpPr>
        <p:spPr bwMode="auto">
          <a:xfrm>
            <a:off x="1192249" y="2901494"/>
            <a:ext cx="7091501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Guidance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4"/>
              </a:rPr>
              <a:t>https://docs.microsoft.com/power-bi/guidance/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8A4ECB-2D8B-D3AE-7A3D-A27621512B6B}"/>
              </a:ext>
            </a:extLst>
          </p:cNvPr>
          <p:cNvSpPr/>
          <p:nvPr/>
        </p:nvSpPr>
        <p:spPr bwMode="auto">
          <a:xfrm>
            <a:off x="1192249" y="3748462"/>
            <a:ext cx="7606945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Whitepapers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5"/>
              </a:rPr>
              <a:t>https://docs.microsoft.com/power-bi/guidance/whitepapers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E25AEC-1C0D-AEBE-AE4A-133D69EBF15F}"/>
              </a:ext>
            </a:extLst>
          </p:cNvPr>
          <p:cNvSpPr/>
          <p:nvPr/>
        </p:nvSpPr>
        <p:spPr bwMode="auto">
          <a:xfrm>
            <a:off x="1192249" y="4595431"/>
            <a:ext cx="7672622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Blog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6"/>
              </a:rPr>
              <a:t>https://powerbi.microsoft.com/blog/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42E574-72F7-0645-D1C2-3A48C27A69BD}"/>
              </a:ext>
            </a:extLst>
          </p:cNvPr>
          <p:cNvSpPr/>
          <p:nvPr/>
        </p:nvSpPr>
        <p:spPr bwMode="auto">
          <a:xfrm>
            <a:off x="1192250" y="5442401"/>
            <a:ext cx="6152026" cy="905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961">
                <a:solidFill>
                  <a:srgbClr val="FFFFFF"/>
                </a:solidFill>
                <a:latin typeface="Segoe UI"/>
              </a:rPr>
              <a:t>Power BI Training Content</a:t>
            </a:r>
            <a:br>
              <a:rPr lang="en-US" sz="1961">
                <a:solidFill>
                  <a:srgbClr val="FFFFFF"/>
                </a:solidFill>
                <a:latin typeface="Segoe UI"/>
              </a:rPr>
            </a:br>
            <a:r>
              <a:rPr lang="en-US" sz="1765">
                <a:solidFill>
                  <a:srgbClr val="FFFFFF"/>
                </a:solidFill>
                <a:latin typeface="Segoe UI"/>
                <a:hlinkClick r:id="rId7"/>
              </a:rPr>
              <a:t>https://aka.ms/pbitraining</a:t>
            </a:r>
            <a:endParaRPr lang="en-US" sz="1961">
              <a:solidFill>
                <a:srgbClr val="FFFFFF"/>
              </a:solidFill>
              <a:latin typeface="Segoe UI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EF13B21-F4F6-92C8-DCDA-DD55168006E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51" y="3969131"/>
            <a:ext cx="318891" cy="4638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1F3F27E-47AD-B54E-680E-8B053053084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77" y="4941246"/>
            <a:ext cx="377239" cy="37723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300B597-4AB8-9B81-6D4F-10CFD079335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83" y="5645877"/>
            <a:ext cx="498227" cy="49822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2EF2B1B-1B4A-FFB8-15C8-B289C89DA21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51" y="3122163"/>
            <a:ext cx="318890" cy="46384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9AFCAEE-3FA9-F961-734C-1446360B80C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15" y="2296933"/>
            <a:ext cx="420362" cy="4203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FD2568E-A79C-CB9F-40AF-84B73EAE5DE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39" y="1418189"/>
            <a:ext cx="483915" cy="48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4102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E5F28-F49E-5370-0CA6-E63914CF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00310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AF10E-6E51-076E-E16C-9D90EC3A1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Companies face new challenges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4CDE45-4D81-8D61-F1F0-1B0EADD98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1496" y="486"/>
            <a:ext cx="5960504" cy="6857514"/>
          </a:xfrm>
          <a:prstGeom prst="rect">
            <a:avLst/>
          </a:prstGeom>
          <a:noFill/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E9B6573F-28BA-A013-7461-3648BBA5AD21}"/>
              </a:ext>
            </a:extLst>
          </p:cNvPr>
          <p:cNvGrpSpPr/>
          <p:nvPr/>
        </p:nvGrpSpPr>
        <p:grpSpPr>
          <a:xfrm>
            <a:off x="640295" y="2091763"/>
            <a:ext cx="4044994" cy="525925"/>
            <a:chOff x="640295" y="2385479"/>
            <a:chExt cx="4044994" cy="525925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896DEA41-DE9B-D0E6-37BB-75671A5EEEFA}"/>
                </a:ext>
              </a:extLst>
            </p:cNvPr>
            <p:cNvSpPr txBox="1">
              <a:spLocks/>
            </p:cNvSpPr>
            <p:nvPr/>
          </p:nvSpPr>
          <p:spPr>
            <a:xfrm>
              <a:off x="1399923" y="2482242"/>
              <a:ext cx="3285366" cy="3323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marR="0" indent="0" algn="l" defTabSz="932742" rtl="0" eaLnBrk="1" fontAlgn="auto" latinLnBrk="0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lang="en-US" sz="2000" kern="1200" spc="0" baseline="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228600" marR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 sz="200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457200" marR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400" kern="1200" spc="0" baseline="0">
                  <a:solidFill>
                    <a:schemeClr val="tx2"/>
                  </a:solidFill>
                  <a:latin typeface="+mj-lt"/>
                  <a:ea typeface="+mn-ea"/>
                  <a:cs typeface="+mn-cs"/>
                </a:defRPr>
              </a:lvl3pPr>
              <a:lvl4pPr marL="685800" marR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400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914400" marR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90000"/>
                <a:buFont typeface="Wingdings" panose="05000000000000000000" pitchFamily="2" charset="2"/>
                <a:buNone/>
                <a:tabLst/>
                <a:defRPr sz="1000" b="1" kern="1200" spc="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331854" indent="0" algn="l" defTabSz="932742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0" indent="0" algn="l" defTabSz="932742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497783" indent="-233186" algn="l" defTabSz="932742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964155" indent="-233186" algn="l" defTabSz="932742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200">
                  <a:solidFill>
                    <a:srgbClr val="000000"/>
                  </a:solidFill>
                  <a:latin typeface="Segoe UI "/>
                </a:rPr>
                <a:t>Everyone is adapting to new ways of working and are facing new requirements to do so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2C0B270-BCD3-777B-A4BF-2F0BA5B1A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295" y="2385479"/>
              <a:ext cx="525925" cy="52592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42E3D0-6A80-3996-97E3-D4B9660C775A}"/>
              </a:ext>
            </a:extLst>
          </p:cNvPr>
          <p:cNvGrpSpPr/>
          <p:nvPr/>
        </p:nvGrpSpPr>
        <p:grpSpPr>
          <a:xfrm>
            <a:off x="640295" y="4179310"/>
            <a:ext cx="3980973" cy="590931"/>
            <a:chOff x="640295" y="4179310"/>
            <a:chExt cx="3980973" cy="5909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8AF62F1-F0E8-7161-A349-286398FDE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295" y="4211813"/>
              <a:ext cx="525925" cy="52592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A85F399-0564-9A79-5E21-BC11432F1BB2}"/>
                </a:ext>
              </a:extLst>
            </p:cNvPr>
            <p:cNvSpPr txBox="1"/>
            <p:nvPr/>
          </p:nvSpPr>
          <p:spPr>
            <a:xfrm>
              <a:off x="1335903" y="4179310"/>
              <a:ext cx="3285365" cy="5909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200">
                  <a:latin typeface="Segoe UI "/>
                </a:rPr>
                <a:t>Companies need insight into rapidly changing markets, and organizations must evolve their decision making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DBA842-D342-CAFB-18C9-7331CAC78AF5}"/>
              </a:ext>
            </a:extLst>
          </p:cNvPr>
          <p:cNvGrpSpPr/>
          <p:nvPr/>
        </p:nvGrpSpPr>
        <p:grpSpPr>
          <a:xfrm>
            <a:off x="640295" y="3135536"/>
            <a:ext cx="4044994" cy="525925"/>
            <a:chOff x="640295" y="3282395"/>
            <a:chExt cx="4044994" cy="52592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B95024D-4EB0-EF52-7D15-FAD28FBAC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295" y="3282395"/>
              <a:ext cx="525925" cy="52592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279D92-6432-7711-D701-FA42473DBF74}"/>
                </a:ext>
              </a:extLst>
            </p:cNvPr>
            <p:cNvSpPr txBox="1"/>
            <p:nvPr/>
          </p:nvSpPr>
          <p:spPr>
            <a:xfrm>
              <a:off x="1326454" y="3332991"/>
              <a:ext cx="3358835" cy="424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 "/>
                  <a:ea typeface="+mn-ea"/>
                  <a:cs typeface="+mn-cs"/>
                </a:rPr>
                <a:t>Cost reduction, efficiency and optimization are </a:t>
              </a:r>
              <a:br>
                <a:rPr kumimoji="0" lang="en-GB" sz="12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 "/>
                  <a:ea typeface="+mn-ea"/>
                  <a:cs typeface="+mn-cs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 "/>
                  <a:ea typeface="+mn-ea"/>
                  <a:cs typeface="+mn-cs"/>
                </a:rPr>
                <a:t>in focus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36332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7B984-0EF7-1F83-2551-74C552D5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Common challenges in building those insights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28F5CA6-DA53-1969-CF8E-78C790EB28FF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2768695135"/>
              </p:ext>
            </p:extLst>
          </p:nvPr>
        </p:nvGraphicFramePr>
        <p:xfrm>
          <a:off x="455995" y="1218883"/>
          <a:ext cx="7901264" cy="496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9999">
                  <a:extLst>
                    <a:ext uri="{9D8B030D-6E8A-4147-A177-3AD203B41FA5}">
                      <a16:colId xmlns:a16="http://schemas.microsoft.com/office/drawing/2014/main" val="5515674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210214649"/>
                    </a:ext>
                  </a:extLst>
                </a:gridCol>
                <a:gridCol w="5201265">
                  <a:extLst>
                    <a:ext uri="{9D8B030D-6E8A-4147-A177-3AD203B41FA5}">
                      <a16:colId xmlns:a16="http://schemas.microsoft.com/office/drawing/2014/main" val="2446772140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endParaRPr lang="en-NL" sz="1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End-to-end view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Data often resides in disparate locations, making it difficult to see a complete picture of your business.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4497087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endParaRPr lang="en-NL" sz="12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Multiple data sources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Data residing in cloud solutions and on-premise locations is difficult to access and refresh securely.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8319850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endParaRPr lang="en-NL" sz="12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Complex system integration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Traditional BI solutions span multiple applications and services. Sharing data across systems requires each system to understand the location, structure and meaning of the data.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800234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endParaRPr lang="en-NL" sz="12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Business data has </a:t>
                      </a:r>
                      <a:br>
                        <a:rPr lang="en-NL" sz="1200">
                          <a:latin typeface="+mn-lt"/>
                        </a:rPr>
                      </a:br>
                      <a:r>
                        <a:rPr lang="en-NL" sz="1200">
                          <a:latin typeface="+mn-lt"/>
                        </a:rPr>
                        <a:t>no structural or semantic consistency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Different applications, departments, and analysts define data in different ways, which makes data exploration, and reuse of data and apps extremely challenging.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2822615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endParaRPr lang="en-NL" sz="12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Silos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Employee doesn’t know how to create or share reports and use different tools and create inconsistency</a:t>
                      </a:r>
                      <a:r>
                        <a:rPr kumimoji="0" lang="en-NL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sz="1200" b="0" i="0" u="none" strike="noStrike" kern="1200" cap="none" spc="0" normalizeH="0" baseline="0" noProof="0">
                        <a:ln w="3175"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734369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endParaRPr lang="en-NL" sz="12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L" sz="1200">
                          <a:latin typeface="+mn-lt"/>
                        </a:rPr>
                        <a:t>Right data for the right </a:t>
                      </a:r>
                      <a:br>
                        <a:rPr lang="en-NL" sz="1200">
                          <a:latin typeface="+mn-lt"/>
                        </a:rPr>
                      </a:br>
                      <a:r>
                        <a:rPr lang="en-NL" sz="1200">
                          <a:latin typeface="+mn-lt"/>
                        </a:rPr>
                        <a:t>users at the right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 w="3175"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Different roles have different need and business users need the latest operational data.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76752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008714B-0D52-3220-5D8C-6EA1C55102B3}"/>
              </a:ext>
            </a:extLst>
          </p:cNvPr>
          <p:cNvGrpSpPr/>
          <p:nvPr/>
        </p:nvGrpSpPr>
        <p:grpSpPr>
          <a:xfrm>
            <a:off x="8598970" y="1863957"/>
            <a:ext cx="3011987" cy="3208002"/>
            <a:chOff x="4466160" y="2384709"/>
            <a:chExt cx="3072384" cy="327232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D23F88-38BE-C580-ECFE-4FA1C2B9D80F}"/>
                </a:ext>
              </a:extLst>
            </p:cNvPr>
            <p:cNvSpPr/>
            <p:nvPr/>
          </p:nvSpPr>
          <p:spPr bwMode="auto">
            <a:xfrm>
              <a:off x="4466160" y="4620294"/>
              <a:ext cx="3072384" cy="1036744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400">
                  <a:gradFill>
                    <a:gsLst>
                      <a:gs pos="0">
                        <a:srgbClr val="000000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Segoe UI" panose="020B0502040204020203" pitchFamily="34" charset="0"/>
                  <a:cs typeface="Segoe UI" panose="020B0502040204020203" pitchFamily="34" charset="0"/>
                </a:rPr>
                <a:t>Expected annual growth in data volume between 2018 and 2025</a:t>
              </a:r>
              <a:br>
                <a:rPr lang="en-GB" sz="1400">
                  <a:gradFill>
                    <a:gsLst>
                      <a:gs pos="0">
                        <a:srgbClr val="000000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GB" sz="140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
</a:t>
              </a:r>
              <a:r>
                <a:rPr lang="en-GB" sz="1400" b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– Accenture: The enterprise data storage challenge</a:t>
              </a:r>
              <a:r>
                <a:rPr lang="en-GB" sz="1400">
                  <a:gradFill>
                    <a:gsLst>
                      <a:gs pos="0">
                        <a:srgbClr val="000000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Segoe UI" panose="020B0502040204020203" pitchFamily="34" charset="0"/>
                  <a:cs typeface="Segoe UI" panose="020B0502040204020203" pitchFamily="34" charset="0"/>
                </a:rPr>
                <a:t>
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0349E7-5AA5-C1A0-72FB-13D479B0E6F9}"/>
                </a:ext>
              </a:extLst>
            </p:cNvPr>
            <p:cNvSpPr/>
            <p:nvPr/>
          </p:nvSpPr>
          <p:spPr bwMode="auto">
            <a:xfrm>
              <a:off x="4466160" y="2384709"/>
              <a:ext cx="3072384" cy="683301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91410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35">
                  <a:gradFill>
                    <a:gsLst>
                      <a:gs pos="0">
                        <a:srgbClr val="000000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Segoe UI Semibold"/>
                </a:rPr>
                <a:t>
</a:t>
              </a:r>
              <a:endParaRPr kumimoji="0" lang="en-US" sz="173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C13E82-BBA7-6181-7EF2-406A8FB594FB}"/>
                </a:ext>
              </a:extLst>
            </p:cNvPr>
            <p:cNvSpPr txBox="1"/>
            <p:nvPr/>
          </p:nvSpPr>
          <p:spPr>
            <a:xfrm>
              <a:off x="4819730" y="2966424"/>
              <a:ext cx="2468880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411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61</a:t>
              </a:r>
              <a:r>
                <a:rPr kumimoji="0" lang="en-US" sz="647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Segoe UI Bold" panose="020B0802040204020203" pitchFamily="34" charset="0"/>
                  <a:ea typeface="+mn-ea"/>
                  <a:cs typeface="Segoe UI Bold" panose="020B0802040204020203" pitchFamily="34" charset="0"/>
                </a:rPr>
                <a:t>%</a:t>
              </a:r>
              <a:endParaRPr kumimoji="0" lang="en-US" sz="9411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1E0CB78D-0452-7EC9-F352-A2C14EFB12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661" y="3112322"/>
            <a:ext cx="368087" cy="3680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803CBD-BB53-C261-D71D-EBC6AD859D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661" y="2280291"/>
            <a:ext cx="368087" cy="3680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06F1C3-E69D-3E37-2AF4-D6968442A8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661" y="1442495"/>
            <a:ext cx="368087" cy="3680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FF9C26-576E-CFD3-B70F-8FEE031BA96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28" y="4755796"/>
            <a:ext cx="352432" cy="3524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EE733C-00B7-588C-5790-A3FEC530564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578" y="3933655"/>
            <a:ext cx="352432" cy="3524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1E41EA4-D64C-610E-6831-69BA7BFB755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015" y="5568886"/>
            <a:ext cx="352956" cy="35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1.48148E-6 L 1.875E-6 0.08079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A2D8A63-667E-D0CC-3102-D392F16DB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76364" y="1534716"/>
            <a:ext cx="10796623" cy="470285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90500" dist="38100" dir="2700000" algn="ctr" rotWithShape="0">
              <a:schemeClr val="tx1">
                <a:alpha val="2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137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D4A117A-CFB3-BE16-BECD-583C77156EC4}"/>
              </a:ext>
            </a:extLst>
          </p:cNvPr>
          <p:cNvSpPr/>
          <p:nvPr/>
        </p:nvSpPr>
        <p:spPr bwMode="auto">
          <a:xfrm>
            <a:off x="756914" y="3967281"/>
            <a:ext cx="957720" cy="957717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90500" dist="38100" dir="2700000" algn="ctr" rotWithShape="0">
              <a:schemeClr val="tx1">
                <a:alpha val="2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137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grpSp>
        <p:nvGrpSpPr>
          <p:cNvPr id="105" name="business" descr="business, SaaP apps">
            <a:extLst>
              <a:ext uri="{FF2B5EF4-FFF2-40B4-BE49-F238E27FC236}">
                <a16:creationId xmlns:a16="http://schemas.microsoft.com/office/drawing/2014/main" id="{3698F9CC-9AEE-C40A-8BE1-26D4C67E77E6}"/>
              </a:ext>
            </a:extLst>
          </p:cNvPr>
          <p:cNvGrpSpPr/>
          <p:nvPr/>
        </p:nvGrpSpPr>
        <p:grpSpPr>
          <a:xfrm>
            <a:off x="1006913" y="4195985"/>
            <a:ext cx="478697" cy="478694"/>
            <a:chOff x="6391144" y="4907281"/>
            <a:chExt cx="358790" cy="358788"/>
          </a:xfrm>
        </p:grpSpPr>
        <p:sp>
          <p:nvSpPr>
            <p:cNvPr id="106" name="Freeform: Shape 122">
              <a:extLst>
                <a:ext uri="{FF2B5EF4-FFF2-40B4-BE49-F238E27FC236}">
                  <a16:creationId xmlns:a16="http://schemas.microsoft.com/office/drawing/2014/main" id="{C429387A-66D9-BA4C-BDA3-F0C95A84DE9D}"/>
                </a:ext>
              </a:extLst>
            </p:cNvPr>
            <p:cNvSpPr/>
            <p:nvPr/>
          </p:nvSpPr>
          <p:spPr>
            <a:xfrm>
              <a:off x="6393048" y="4906425"/>
              <a:ext cx="177546" cy="355089"/>
            </a:xfrm>
            <a:custGeom>
              <a:avLst/>
              <a:gdLst>
                <a:gd name="connsiteX0" fmla="*/ 1058 w 177545"/>
                <a:gd name="connsiteY0" fmla="*/ 356147 h 355089"/>
                <a:gd name="connsiteX1" fmla="*/ 178604 w 177545"/>
                <a:gd name="connsiteY1" fmla="*/ 356147 h 355089"/>
                <a:gd name="connsiteX2" fmla="*/ 178604 w 177545"/>
                <a:gd name="connsiteY2" fmla="*/ 1058 h 355089"/>
                <a:gd name="connsiteX3" fmla="*/ 1058 w 177545"/>
                <a:gd name="connsiteY3" fmla="*/ 1058 h 355089"/>
                <a:gd name="connsiteX4" fmla="*/ 1058 w 177545"/>
                <a:gd name="connsiteY4" fmla="*/ 356147 h 35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545" h="355089">
                  <a:moveTo>
                    <a:pt x="1058" y="356147"/>
                  </a:moveTo>
                  <a:lnTo>
                    <a:pt x="178604" y="356147"/>
                  </a:lnTo>
                  <a:lnTo>
                    <a:pt x="178604" y="1058"/>
                  </a:lnTo>
                  <a:lnTo>
                    <a:pt x="1058" y="1058"/>
                  </a:lnTo>
                  <a:lnTo>
                    <a:pt x="1058" y="356147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7" name="Freeform: Shape 123">
              <a:extLst>
                <a:ext uri="{FF2B5EF4-FFF2-40B4-BE49-F238E27FC236}">
                  <a16:creationId xmlns:a16="http://schemas.microsoft.com/office/drawing/2014/main" id="{7E4EE620-742E-D3E9-BCF9-4B95EE04A762}"/>
                </a:ext>
              </a:extLst>
            </p:cNvPr>
            <p:cNvSpPr/>
            <p:nvPr/>
          </p:nvSpPr>
          <p:spPr>
            <a:xfrm>
              <a:off x="6430239" y="4943616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8" name="Freeform: Shape 124">
              <a:extLst>
                <a:ext uri="{FF2B5EF4-FFF2-40B4-BE49-F238E27FC236}">
                  <a16:creationId xmlns:a16="http://schemas.microsoft.com/office/drawing/2014/main" id="{1E5C939C-24E7-21FF-0D74-CB4A244E88E0}"/>
                </a:ext>
              </a:extLst>
            </p:cNvPr>
            <p:cNvSpPr/>
            <p:nvPr/>
          </p:nvSpPr>
          <p:spPr>
            <a:xfrm>
              <a:off x="6486430" y="4943616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0" name="Freeform: Shape 125">
              <a:extLst>
                <a:ext uri="{FF2B5EF4-FFF2-40B4-BE49-F238E27FC236}">
                  <a16:creationId xmlns:a16="http://schemas.microsoft.com/office/drawing/2014/main" id="{713703D0-090D-9787-C49F-93707CD6FC4C}"/>
                </a:ext>
              </a:extLst>
            </p:cNvPr>
            <p:cNvSpPr/>
            <p:nvPr/>
          </p:nvSpPr>
          <p:spPr>
            <a:xfrm>
              <a:off x="6430239" y="4999373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1" name="Freeform: Shape 126">
              <a:extLst>
                <a:ext uri="{FF2B5EF4-FFF2-40B4-BE49-F238E27FC236}">
                  <a16:creationId xmlns:a16="http://schemas.microsoft.com/office/drawing/2014/main" id="{8735DF87-0A20-0A73-E0CF-D4679F66DD85}"/>
                </a:ext>
              </a:extLst>
            </p:cNvPr>
            <p:cNvSpPr/>
            <p:nvPr/>
          </p:nvSpPr>
          <p:spPr>
            <a:xfrm>
              <a:off x="6486430" y="4999373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2" name="Freeform: Shape 127">
              <a:extLst>
                <a:ext uri="{FF2B5EF4-FFF2-40B4-BE49-F238E27FC236}">
                  <a16:creationId xmlns:a16="http://schemas.microsoft.com/office/drawing/2014/main" id="{D508B472-A14C-72A1-EC7C-15505E1FB4F5}"/>
                </a:ext>
              </a:extLst>
            </p:cNvPr>
            <p:cNvSpPr/>
            <p:nvPr/>
          </p:nvSpPr>
          <p:spPr>
            <a:xfrm>
              <a:off x="6430239" y="5055318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4" name="Freeform: Shape 128">
              <a:extLst>
                <a:ext uri="{FF2B5EF4-FFF2-40B4-BE49-F238E27FC236}">
                  <a16:creationId xmlns:a16="http://schemas.microsoft.com/office/drawing/2014/main" id="{BF36848B-286C-7F55-68CF-45EDF12C99FC}"/>
                </a:ext>
              </a:extLst>
            </p:cNvPr>
            <p:cNvSpPr/>
            <p:nvPr/>
          </p:nvSpPr>
          <p:spPr>
            <a:xfrm>
              <a:off x="6486430" y="5055318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5" name="Freeform: Shape 129">
              <a:extLst>
                <a:ext uri="{FF2B5EF4-FFF2-40B4-BE49-F238E27FC236}">
                  <a16:creationId xmlns:a16="http://schemas.microsoft.com/office/drawing/2014/main" id="{71DB4C0C-A07E-A17C-6E01-264170D7EBFB}"/>
                </a:ext>
              </a:extLst>
            </p:cNvPr>
            <p:cNvSpPr/>
            <p:nvPr/>
          </p:nvSpPr>
          <p:spPr>
            <a:xfrm>
              <a:off x="6430239" y="5111379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" name="Freeform: Shape 130">
              <a:extLst>
                <a:ext uri="{FF2B5EF4-FFF2-40B4-BE49-F238E27FC236}">
                  <a16:creationId xmlns:a16="http://schemas.microsoft.com/office/drawing/2014/main" id="{6CA3231E-400C-EDB2-6920-7EB0823B64DA}"/>
                </a:ext>
              </a:extLst>
            </p:cNvPr>
            <p:cNvSpPr/>
            <p:nvPr/>
          </p:nvSpPr>
          <p:spPr>
            <a:xfrm>
              <a:off x="6486430" y="5111379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7" name="Freeform: Shape 131">
              <a:extLst>
                <a:ext uri="{FF2B5EF4-FFF2-40B4-BE49-F238E27FC236}">
                  <a16:creationId xmlns:a16="http://schemas.microsoft.com/office/drawing/2014/main" id="{CB8D8CF8-71E7-42EB-8634-8DD6A25F46B1}"/>
                </a:ext>
              </a:extLst>
            </p:cNvPr>
            <p:cNvSpPr/>
            <p:nvPr/>
          </p:nvSpPr>
          <p:spPr>
            <a:xfrm>
              <a:off x="6454036" y="5203951"/>
              <a:ext cx="44386" cy="59182"/>
            </a:xfrm>
            <a:custGeom>
              <a:avLst/>
              <a:gdLst>
                <a:gd name="connsiteX0" fmla="*/ 1058 w 44386"/>
                <a:gd name="connsiteY0" fmla="*/ 58620 h 59181"/>
                <a:gd name="connsiteX1" fmla="*/ 45476 w 44386"/>
                <a:gd name="connsiteY1" fmla="*/ 58620 h 59181"/>
                <a:gd name="connsiteX2" fmla="*/ 45476 w 44386"/>
                <a:gd name="connsiteY2" fmla="*/ 1058 h 59181"/>
                <a:gd name="connsiteX3" fmla="*/ 1058 w 44386"/>
                <a:gd name="connsiteY3" fmla="*/ 1058 h 59181"/>
                <a:gd name="connsiteX4" fmla="*/ 1058 w 44386"/>
                <a:gd name="connsiteY4" fmla="*/ 58620 h 5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" h="59181">
                  <a:moveTo>
                    <a:pt x="1058" y="58620"/>
                  </a:moveTo>
                  <a:lnTo>
                    <a:pt x="45476" y="58620"/>
                  </a:lnTo>
                  <a:lnTo>
                    <a:pt x="45476" y="1058"/>
                  </a:lnTo>
                  <a:lnTo>
                    <a:pt x="1058" y="1058"/>
                  </a:lnTo>
                  <a:lnTo>
                    <a:pt x="1058" y="58620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8" name="Freeform: Shape 132">
              <a:extLst>
                <a:ext uri="{FF2B5EF4-FFF2-40B4-BE49-F238E27FC236}">
                  <a16:creationId xmlns:a16="http://schemas.microsoft.com/office/drawing/2014/main" id="{11A91FC0-F913-A529-41B8-BA424B29D755}"/>
                </a:ext>
              </a:extLst>
            </p:cNvPr>
            <p:cNvSpPr/>
            <p:nvPr/>
          </p:nvSpPr>
          <p:spPr>
            <a:xfrm>
              <a:off x="6570593" y="4906425"/>
              <a:ext cx="177546" cy="355089"/>
            </a:xfrm>
            <a:custGeom>
              <a:avLst/>
              <a:gdLst>
                <a:gd name="connsiteX0" fmla="*/ 1058 w 177545"/>
                <a:gd name="connsiteY0" fmla="*/ 356147 h 355089"/>
                <a:gd name="connsiteX1" fmla="*/ 178604 w 177545"/>
                <a:gd name="connsiteY1" fmla="*/ 356147 h 355089"/>
                <a:gd name="connsiteX2" fmla="*/ 178604 w 177545"/>
                <a:gd name="connsiteY2" fmla="*/ 1058 h 355089"/>
                <a:gd name="connsiteX3" fmla="*/ 1058 w 177545"/>
                <a:gd name="connsiteY3" fmla="*/ 1058 h 355089"/>
                <a:gd name="connsiteX4" fmla="*/ 1058 w 177545"/>
                <a:gd name="connsiteY4" fmla="*/ 356147 h 35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545" h="355089">
                  <a:moveTo>
                    <a:pt x="1058" y="356147"/>
                  </a:moveTo>
                  <a:lnTo>
                    <a:pt x="178604" y="356147"/>
                  </a:lnTo>
                  <a:lnTo>
                    <a:pt x="178604" y="1058"/>
                  </a:lnTo>
                  <a:lnTo>
                    <a:pt x="1058" y="1058"/>
                  </a:lnTo>
                  <a:lnTo>
                    <a:pt x="1058" y="356147"/>
                  </a:lnTo>
                  <a:close/>
                </a:path>
              </a:pathLst>
            </a:custGeom>
            <a:solidFill>
              <a:srgbClr val="50E6FF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9" name="Freeform: Shape 133">
              <a:extLst>
                <a:ext uri="{FF2B5EF4-FFF2-40B4-BE49-F238E27FC236}">
                  <a16:creationId xmlns:a16="http://schemas.microsoft.com/office/drawing/2014/main" id="{E35496D1-4EA6-6D77-61FC-84EB74A50EC3}"/>
                </a:ext>
              </a:extLst>
            </p:cNvPr>
            <p:cNvSpPr/>
            <p:nvPr/>
          </p:nvSpPr>
          <p:spPr>
            <a:xfrm>
              <a:off x="6617190" y="4943616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0" name="Freeform: Shape 134">
              <a:extLst>
                <a:ext uri="{FF2B5EF4-FFF2-40B4-BE49-F238E27FC236}">
                  <a16:creationId xmlns:a16="http://schemas.microsoft.com/office/drawing/2014/main" id="{10D1C358-4A20-FDA6-8A87-3F57D317271B}"/>
                </a:ext>
              </a:extLst>
            </p:cNvPr>
            <p:cNvSpPr/>
            <p:nvPr/>
          </p:nvSpPr>
          <p:spPr>
            <a:xfrm>
              <a:off x="6673446" y="4943616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1" name="Freeform: Shape 136">
              <a:extLst>
                <a:ext uri="{FF2B5EF4-FFF2-40B4-BE49-F238E27FC236}">
                  <a16:creationId xmlns:a16="http://schemas.microsoft.com/office/drawing/2014/main" id="{BA4160D1-0CAA-1E67-0BE4-163CB7FECEED}"/>
                </a:ext>
              </a:extLst>
            </p:cNvPr>
            <p:cNvSpPr/>
            <p:nvPr/>
          </p:nvSpPr>
          <p:spPr>
            <a:xfrm>
              <a:off x="6617190" y="4999373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2" name="Freeform: Shape 137">
              <a:extLst>
                <a:ext uri="{FF2B5EF4-FFF2-40B4-BE49-F238E27FC236}">
                  <a16:creationId xmlns:a16="http://schemas.microsoft.com/office/drawing/2014/main" id="{E2AB292B-4A18-8547-5727-95443155376F}"/>
                </a:ext>
              </a:extLst>
            </p:cNvPr>
            <p:cNvSpPr/>
            <p:nvPr/>
          </p:nvSpPr>
          <p:spPr>
            <a:xfrm>
              <a:off x="6673446" y="4999373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3" name="Freeform: Shape 138">
              <a:extLst>
                <a:ext uri="{FF2B5EF4-FFF2-40B4-BE49-F238E27FC236}">
                  <a16:creationId xmlns:a16="http://schemas.microsoft.com/office/drawing/2014/main" id="{F36BE1E9-9E12-FEF3-4786-54BBAA39E686}"/>
                </a:ext>
              </a:extLst>
            </p:cNvPr>
            <p:cNvSpPr/>
            <p:nvPr/>
          </p:nvSpPr>
          <p:spPr>
            <a:xfrm>
              <a:off x="6617190" y="5055318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4" name="Freeform: Shape 147">
              <a:extLst>
                <a:ext uri="{FF2B5EF4-FFF2-40B4-BE49-F238E27FC236}">
                  <a16:creationId xmlns:a16="http://schemas.microsoft.com/office/drawing/2014/main" id="{08FC9643-3AF8-64EA-E15F-2F775E24928C}"/>
                </a:ext>
              </a:extLst>
            </p:cNvPr>
            <p:cNvSpPr/>
            <p:nvPr/>
          </p:nvSpPr>
          <p:spPr>
            <a:xfrm>
              <a:off x="6673446" y="5055318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5" name="Freeform: Shape 148">
              <a:extLst>
                <a:ext uri="{FF2B5EF4-FFF2-40B4-BE49-F238E27FC236}">
                  <a16:creationId xmlns:a16="http://schemas.microsoft.com/office/drawing/2014/main" id="{3623E954-4D21-B13B-2817-9302EEEA49AE}"/>
                </a:ext>
              </a:extLst>
            </p:cNvPr>
            <p:cNvSpPr/>
            <p:nvPr/>
          </p:nvSpPr>
          <p:spPr>
            <a:xfrm>
              <a:off x="6617190" y="5111379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6" name="Freeform: Shape 149">
              <a:extLst>
                <a:ext uri="{FF2B5EF4-FFF2-40B4-BE49-F238E27FC236}">
                  <a16:creationId xmlns:a16="http://schemas.microsoft.com/office/drawing/2014/main" id="{E2295872-3B42-639A-626B-E38835FB3E8F}"/>
                </a:ext>
              </a:extLst>
            </p:cNvPr>
            <p:cNvSpPr/>
            <p:nvPr/>
          </p:nvSpPr>
          <p:spPr>
            <a:xfrm>
              <a:off x="6673446" y="5111379"/>
              <a:ext cx="36989" cy="36988"/>
            </a:xfrm>
            <a:custGeom>
              <a:avLst/>
              <a:gdLst>
                <a:gd name="connsiteX0" fmla="*/ 1058 w 36988"/>
                <a:gd name="connsiteY0" fmla="*/ 38249 h 36988"/>
                <a:gd name="connsiteX1" fmla="*/ 38374 w 36988"/>
                <a:gd name="connsiteY1" fmla="*/ 38249 h 36988"/>
                <a:gd name="connsiteX2" fmla="*/ 38374 w 36988"/>
                <a:gd name="connsiteY2" fmla="*/ 1058 h 36988"/>
                <a:gd name="connsiteX3" fmla="*/ 1058 w 36988"/>
                <a:gd name="connsiteY3" fmla="*/ 1058 h 36988"/>
                <a:gd name="connsiteX4" fmla="*/ 1058 w 36988"/>
                <a:gd name="connsiteY4" fmla="*/ 38249 h 3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88" h="36988">
                  <a:moveTo>
                    <a:pt x="1058" y="38249"/>
                  </a:moveTo>
                  <a:lnTo>
                    <a:pt x="38374" y="38249"/>
                  </a:lnTo>
                  <a:lnTo>
                    <a:pt x="38374" y="1058"/>
                  </a:lnTo>
                  <a:lnTo>
                    <a:pt x="1058" y="1058"/>
                  </a:lnTo>
                  <a:lnTo>
                    <a:pt x="1058" y="38249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7" name="Freeform: Shape 150">
              <a:extLst>
                <a:ext uri="{FF2B5EF4-FFF2-40B4-BE49-F238E27FC236}">
                  <a16:creationId xmlns:a16="http://schemas.microsoft.com/office/drawing/2014/main" id="{322755DC-9CCF-9595-299B-5A63A76677B0}"/>
                </a:ext>
              </a:extLst>
            </p:cNvPr>
            <p:cNvSpPr/>
            <p:nvPr/>
          </p:nvSpPr>
          <p:spPr>
            <a:xfrm>
              <a:off x="6641985" y="5203951"/>
              <a:ext cx="44386" cy="59182"/>
            </a:xfrm>
            <a:custGeom>
              <a:avLst/>
              <a:gdLst>
                <a:gd name="connsiteX0" fmla="*/ 1058 w 44386"/>
                <a:gd name="connsiteY0" fmla="*/ 58620 h 59181"/>
                <a:gd name="connsiteX1" fmla="*/ 45476 w 44386"/>
                <a:gd name="connsiteY1" fmla="*/ 58620 h 59181"/>
                <a:gd name="connsiteX2" fmla="*/ 45476 w 44386"/>
                <a:gd name="connsiteY2" fmla="*/ 1058 h 59181"/>
                <a:gd name="connsiteX3" fmla="*/ 1058 w 44386"/>
                <a:gd name="connsiteY3" fmla="*/ 1058 h 59181"/>
                <a:gd name="connsiteX4" fmla="*/ 1058 w 44386"/>
                <a:gd name="connsiteY4" fmla="*/ 58620 h 5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" h="59181">
                  <a:moveTo>
                    <a:pt x="1058" y="58620"/>
                  </a:moveTo>
                  <a:lnTo>
                    <a:pt x="45476" y="58620"/>
                  </a:lnTo>
                  <a:lnTo>
                    <a:pt x="45476" y="1058"/>
                  </a:lnTo>
                  <a:lnTo>
                    <a:pt x="1058" y="1058"/>
                  </a:lnTo>
                  <a:lnTo>
                    <a:pt x="1058" y="58620"/>
                  </a:lnTo>
                  <a:close/>
                </a:path>
              </a:pathLst>
            </a:custGeom>
            <a:solidFill>
              <a:srgbClr val="0078D4"/>
            </a:solidFill>
            <a:ln w="3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246F2FA-4262-A1FA-A011-E34F740C4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753732"/>
          </a:xfrm>
        </p:spPr>
        <p:txBody>
          <a:bodyPr/>
          <a:lstStyle/>
          <a:p>
            <a:r>
              <a:rPr lang="en-NL">
                <a:solidFill>
                  <a:schemeClr val="tx1"/>
                </a:solidFill>
              </a:rPr>
              <a:t>Power BI: The bridge between data and decisions</a:t>
            </a:r>
            <a:br>
              <a:rPr lang="en-NL">
                <a:solidFill>
                  <a:schemeClr val="tx1"/>
                </a:solidFill>
              </a:rPr>
            </a:br>
            <a:r>
              <a:rPr lang="en-NL" sz="2000">
                <a:solidFill>
                  <a:schemeClr val="tx1"/>
                </a:solidFill>
                <a:latin typeface="Segoe UI" panose="020B0502040204020203" pitchFamily="34" charset="0"/>
              </a:rPr>
              <a:t>Unified “self-service” &amp; enterprise BI platform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505ED55-FC3C-5265-4D1B-14C7E1B807CB}"/>
              </a:ext>
            </a:extLst>
          </p:cNvPr>
          <p:cNvSpPr/>
          <p:nvPr/>
        </p:nvSpPr>
        <p:spPr bwMode="auto">
          <a:xfrm>
            <a:off x="756914" y="2473382"/>
            <a:ext cx="957720" cy="957717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90500" dist="38100" dir="2700000" algn="ctr" rotWithShape="0">
              <a:schemeClr val="tx1">
                <a:alpha val="2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137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AADCC2-023C-DFDE-73CD-A3408EC40301}"/>
              </a:ext>
            </a:extLst>
          </p:cNvPr>
          <p:cNvSpPr/>
          <p:nvPr/>
        </p:nvSpPr>
        <p:spPr>
          <a:xfrm>
            <a:off x="648790" y="3482980"/>
            <a:ext cx="1173968" cy="374700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</p:spPr>
        <p:txBody>
          <a:bodyPr wrap="square" lIns="143387" tIns="89617" rIns="143387" bIns="89617" rtlCol="0" anchor="t" anchorCtr="0">
            <a:spAutoFit/>
          </a:bodyPr>
          <a:lstStyle/>
          <a:p>
            <a:pPr marL="0" marR="0" lvl="0" indent="0" algn="ctr" defTabSz="86108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6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Cloud data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BD9918-371C-2E0B-B8FE-EBE6DA87FB84}"/>
              </a:ext>
            </a:extLst>
          </p:cNvPr>
          <p:cNvSpPr/>
          <p:nvPr/>
        </p:nvSpPr>
        <p:spPr>
          <a:xfrm>
            <a:off x="525367" y="5012984"/>
            <a:ext cx="1454818" cy="568415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</p:spPr>
        <p:txBody>
          <a:bodyPr wrap="square" lIns="143387" tIns="89617" rIns="143387" bIns="89617" rtlCol="0" anchor="t" anchorCtr="0">
            <a:spAutoFit/>
          </a:bodyPr>
          <a:lstStyle/>
          <a:p>
            <a:pPr marL="0" marR="0" lvl="0" indent="0" algn="ctr" defTabSz="86108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6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On-premises data</a:t>
            </a:r>
          </a:p>
        </p:txBody>
      </p:sp>
      <p:grpSp>
        <p:nvGrpSpPr>
          <p:cNvPr id="9" name="data 3" descr="data, cloud, scale">
            <a:extLst>
              <a:ext uri="{FF2B5EF4-FFF2-40B4-BE49-F238E27FC236}">
                <a16:creationId xmlns:a16="http://schemas.microsoft.com/office/drawing/2014/main" id="{599C0838-307C-AEDA-CBBA-72E3752DB3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0532" y="2684807"/>
            <a:ext cx="600610" cy="547925"/>
            <a:chOff x="5781" y="773"/>
            <a:chExt cx="285" cy="260"/>
          </a:xfrm>
        </p:grpSpPr>
        <p:sp>
          <p:nvSpPr>
            <p:cNvPr id="26" name="AutoShape 87">
              <a:extLst>
                <a:ext uri="{FF2B5EF4-FFF2-40B4-BE49-F238E27FC236}">
                  <a16:creationId xmlns:a16="http://schemas.microsoft.com/office/drawing/2014/main" id="{6EF818DD-A520-5DEC-0C8B-D71F83E3DE7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81" y="773"/>
              <a:ext cx="261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 89">
              <a:extLst>
                <a:ext uri="{FF2B5EF4-FFF2-40B4-BE49-F238E27FC236}">
                  <a16:creationId xmlns:a16="http://schemas.microsoft.com/office/drawing/2014/main" id="{296BCBF1-C1D8-88AF-23CE-F6965C455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" y="910"/>
              <a:ext cx="51" cy="80"/>
            </a:xfrm>
            <a:custGeom>
              <a:avLst/>
              <a:gdLst>
                <a:gd name="T0" fmla="*/ 28 w 76"/>
                <a:gd name="T1" fmla="*/ 118 h 118"/>
                <a:gd name="T2" fmla="*/ 76 w 76"/>
                <a:gd name="T3" fmla="*/ 0 h 118"/>
                <a:gd name="T4" fmla="*/ 37 w 76"/>
                <a:gd name="T5" fmla="*/ 0 h 118"/>
                <a:gd name="T6" fmla="*/ 0 w 76"/>
                <a:gd name="T7" fmla="*/ 90 h 118"/>
                <a:gd name="T8" fmla="*/ 28 w 7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8">
                  <a:moveTo>
                    <a:pt x="28" y="118"/>
                  </a:moveTo>
                  <a:cubicBezTo>
                    <a:pt x="56" y="86"/>
                    <a:pt x="74" y="45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34"/>
                    <a:pt x="21" y="65"/>
                    <a:pt x="0" y="90"/>
                  </a:cubicBezTo>
                  <a:lnTo>
                    <a:pt x="28" y="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 90">
              <a:extLst>
                <a:ext uri="{FF2B5EF4-FFF2-40B4-BE49-F238E27FC236}">
                  <a16:creationId xmlns:a16="http://schemas.microsoft.com/office/drawing/2014/main" id="{9FC80D66-FE4B-EB24-4312-5DF04FCC7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" y="816"/>
              <a:ext cx="53" cy="80"/>
            </a:xfrm>
            <a:custGeom>
              <a:avLst/>
              <a:gdLst>
                <a:gd name="T0" fmla="*/ 49 w 78"/>
                <a:gd name="T1" fmla="*/ 0 h 119"/>
                <a:gd name="T2" fmla="*/ 0 w 78"/>
                <a:gd name="T3" fmla="*/ 119 h 119"/>
                <a:gd name="T4" fmla="*/ 41 w 78"/>
                <a:gd name="T5" fmla="*/ 119 h 119"/>
                <a:gd name="T6" fmla="*/ 78 w 78"/>
                <a:gd name="T7" fmla="*/ 29 h 119"/>
                <a:gd name="T8" fmla="*/ 49 w 78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19">
                  <a:moveTo>
                    <a:pt x="49" y="0"/>
                  </a:moveTo>
                  <a:cubicBezTo>
                    <a:pt x="21" y="32"/>
                    <a:pt x="2" y="73"/>
                    <a:pt x="0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3" y="84"/>
                    <a:pt x="57" y="53"/>
                    <a:pt x="78" y="29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 91">
              <a:extLst>
                <a:ext uri="{FF2B5EF4-FFF2-40B4-BE49-F238E27FC236}">
                  <a16:creationId xmlns:a16="http://schemas.microsoft.com/office/drawing/2014/main" id="{CE0549C5-478E-71C3-BD09-4B58290CD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0" y="980"/>
              <a:ext cx="80" cy="53"/>
            </a:xfrm>
            <a:custGeom>
              <a:avLst/>
              <a:gdLst>
                <a:gd name="T0" fmla="*/ 0 w 118"/>
                <a:gd name="T1" fmla="*/ 29 h 78"/>
                <a:gd name="T2" fmla="*/ 118 w 118"/>
                <a:gd name="T3" fmla="*/ 78 h 78"/>
                <a:gd name="T4" fmla="*/ 118 w 118"/>
                <a:gd name="T5" fmla="*/ 37 h 78"/>
                <a:gd name="T6" fmla="*/ 29 w 118"/>
                <a:gd name="T7" fmla="*/ 0 h 78"/>
                <a:gd name="T8" fmla="*/ 0 w 118"/>
                <a:gd name="T9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8">
                  <a:moveTo>
                    <a:pt x="0" y="29"/>
                  </a:moveTo>
                  <a:cubicBezTo>
                    <a:pt x="32" y="57"/>
                    <a:pt x="73" y="76"/>
                    <a:pt x="118" y="78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84" y="35"/>
                    <a:pt x="53" y="21"/>
                    <a:pt x="29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Freeform 92">
              <a:extLst>
                <a:ext uri="{FF2B5EF4-FFF2-40B4-BE49-F238E27FC236}">
                  <a16:creationId xmlns:a16="http://schemas.microsoft.com/office/drawing/2014/main" id="{6FDF5638-7CF0-AF13-EC17-7554C9FA6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" y="910"/>
              <a:ext cx="53" cy="80"/>
            </a:xfrm>
            <a:custGeom>
              <a:avLst/>
              <a:gdLst>
                <a:gd name="T0" fmla="*/ 0 w 78"/>
                <a:gd name="T1" fmla="*/ 0 h 118"/>
                <a:gd name="T2" fmla="*/ 49 w 78"/>
                <a:gd name="T3" fmla="*/ 118 h 118"/>
                <a:gd name="T4" fmla="*/ 78 w 78"/>
                <a:gd name="T5" fmla="*/ 90 h 118"/>
                <a:gd name="T6" fmla="*/ 41 w 78"/>
                <a:gd name="T7" fmla="*/ 0 h 118"/>
                <a:gd name="T8" fmla="*/ 0 w 78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18">
                  <a:moveTo>
                    <a:pt x="0" y="0"/>
                  </a:moveTo>
                  <a:cubicBezTo>
                    <a:pt x="2" y="45"/>
                    <a:pt x="21" y="87"/>
                    <a:pt x="49" y="118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57" y="65"/>
                    <a:pt x="43" y="34"/>
                    <a:pt x="4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1" name="Freeform 93">
              <a:extLst>
                <a:ext uri="{FF2B5EF4-FFF2-40B4-BE49-F238E27FC236}">
                  <a16:creationId xmlns:a16="http://schemas.microsoft.com/office/drawing/2014/main" id="{5EF080BF-D37F-483F-2A08-F8DF947FD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" y="816"/>
              <a:ext cx="51" cy="80"/>
            </a:xfrm>
            <a:custGeom>
              <a:avLst/>
              <a:gdLst>
                <a:gd name="T0" fmla="*/ 28 w 76"/>
                <a:gd name="T1" fmla="*/ 0 h 118"/>
                <a:gd name="T2" fmla="*/ 0 w 76"/>
                <a:gd name="T3" fmla="*/ 28 h 118"/>
                <a:gd name="T4" fmla="*/ 37 w 76"/>
                <a:gd name="T5" fmla="*/ 118 h 118"/>
                <a:gd name="T6" fmla="*/ 76 w 76"/>
                <a:gd name="T7" fmla="*/ 118 h 118"/>
                <a:gd name="T8" fmla="*/ 28 w 76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8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1" y="52"/>
                    <a:pt x="35" y="83"/>
                    <a:pt x="37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4" y="72"/>
                    <a:pt x="56" y="31"/>
                    <a:pt x="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2" name="Freeform 94">
              <a:extLst>
                <a:ext uri="{FF2B5EF4-FFF2-40B4-BE49-F238E27FC236}">
                  <a16:creationId xmlns:a16="http://schemas.microsoft.com/office/drawing/2014/main" id="{C986BE4A-4CED-4B42-FA90-4EDDCAAC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" y="980"/>
              <a:ext cx="81" cy="53"/>
            </a:xfrm>
            <a:custGeom>
              <a:avLst/>
              <a:gdLst>
                <a:gd name="T0" fmla="*/ 1 w 118"/>
                <a:gd name="T1" fmla="*/ 78 h 78"/>
                <a:gd name="T2" fmla="*/ 118 w 118"/>
                <a:gd name="T3" fmla="*/ 28 h 78"/>
                <a:gd name="T4" fmla="*/ 90 w 118"/>
                <a:gd name="T5" fmla="*/ 0 h 78"/>
                <a:gd name="T6" fmla="*/ 0 w 118"/>
                <a:gd name="T7" fmla="*/ 37 h 78"/>
                <a:gd name="T8" fmla="*/ 0 w 118"/>
                <a:gd name="T9" fmla="*/ 78 h 78"/>
                <a:gd name="T10" fmla="*/ 1 w 118"/>
                <a:gd name="T1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78">
                  <a:moveTo>
                    <a:pt x="1" y="78"/>
                  </a:moveTo>
                  <a:cubicBezTo>
                    <a:pt x="46" y="75"/>
                    <a:pt x="87" y="57"/>
                    <a:pt x="118" y="2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66" y="22"/>
                    <a:pt x="35" y="35"/>
                    <a:pt x="0" y="37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1" y="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3" name="Freeform 95">
              <a:extLst>
                <a:ext uri="{FF2B5EF4-FFF2-40B4-BE49-F238E27FC236}">
                  <a16:creationId xmlns:a16="http://schemas.microsoft.com/office/drawing/2014/main" id="{EEC816F9-A19D-779B-77EB-965FF9FDE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4" y="773"/>
              <a:ext cx="80" cy="52"/>
            </a:xfrm>
            <a:custGeom>
              <a:avLst/>
              <a:gdLst>
                <a:gd name="T0" fmla="*/ 0 w 117"/>
                <a:gd name="T1" fmla="*/ 0 h 77"/>
                <a:gd name="T2" fmla="*/ 0 w 117"/>
                <a:gd name="T3" fmla="*/ 40 h 77"/>
                <a:gd name="T4" fmla="*/ 89 w 117"/>
                <a:gd name="T5" fmla="*/ 77 h 77"/>
                <a:gd name="T6" fmla="*/ 117 w 117"/>
                <a:gd name="T7" fmla="*/ 49 h 77"/>
                <a:gd name="T8" fmla="*/ 0 w 117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7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4" y="42"/>
                    <a:pt x="65" y="56"/>
                    <a:pt x="89" y="77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86" y="21"/>
                    <a:pt x="45" y="3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4" name="Freeform 96">
              <a:extLst>
                <a:ext uri="{FF2B5EF4-FFF2-40B4-BE49-F238E27FC236}">
                  <a16:creationId xmlns:a16="http://schemas.microsoft.com/office/drawing/2014/main" id="{1C6A1C20-19AC-8E4E-D360-C9C3CC20F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0" y="773"/>
              <a:ext cx="80" cy="52"/>
            </a:xfrm>
            <a:custGeom>
              <a:avLst/>
              <a:gdLst>
                <a:gd name="T0" fmla="*/ 118 w 118"/>
                <a:gd name="T1" fmla="*/ 0 h 77"/>
                <a:gd name="T2" fmla="*/ 0 w 118"/>
                <a:gd name="T3" fmla="*/ 49 h 77"/>
                <a:gd name="T4" fmla="*/ 29 w 118"/>
                <a:gd name="T5" fmla="*/ 77 h 77"/>
                <a:gd name="T6" fmla="*/ 118 w 118"/>
                <a:gd name="T7" fmla="*/ 40 h 77"/>
                <a:gd name="T8" fmla="*/ 118 w 11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7">
                  <a:moveTo>
                    <a:pt x="118" y="0"/>
                  </a:moveTo>
                  <a:cubicBezTo>
                    <a:pt x="73" y="2"/>
                    <a:pt x="32" y="20"/>
                    <a:pt x="0" y="49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53" y="56"/>
                    <a:pt x="84" y="43"/>
                    <a:pt x="118" y="40"/>
                  </a:cubicBezTo>
                  <a:cubicBezTo>
                    <a:pt x="118" y="0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5" name="Freeform 97">
              <a:extLst>
                <a:ext uri="{FF2B5EF4-FFF2-40B4-BE49-F238E27FC236}">
                  <a16:creationId xmlns:a16="http://schemas.microsoft.com/office/drawing/2014/main" id="{5AF6BE6C-B6EB-7D38-85D5-01E7FF504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856"/>
              <a:ext cx="139" cy="81"/>
            </a:xfrm>
            <a:custGeom>
              <a:avLst/>
              <a:gdLst>
                <a:gd name="T0" fmla="*/ 203 w 204"/>
                <a:gd name="T1" fmla="*/ 83 h 119"/>
                <a:gd name="T2" fmla="*/ 204 w 204"/>
                <a:gd name="T3" fmla="*/ 81 h 119"/>
                <a:gd name="T4" fmla="*/ 204 w 204"/>
                <a:gd name="T5" fmla="*/ 73 h 119"/>
                <a:gd name="T6" fmla="*/ 158 w 204"/>
                <a:gd name="T7" fmla="*/ 26 h 119"/>
                <a:gd name="T8" fmla="*/ 148 w 204"/>
                <a:gd name="T9" fmla="*/ 28 h 119"/>
                <a:gd name="T10" fmla="*/ 98 w 204"/>
                <a:gd name="T11" fmla="*/ 0 h 119"/>
                <a:gd name="T12" fmla="*/ 38 w 204"/>
                <a:gd name="T13" fmla="*/ 59 h 119"/>
                <a:gd name="T14" fmla="*/ 38 w 204"/>
                <a:gd name="T15" fmla="*/ 62 h 119"/>
                <a:gd name="T16" fmla="*/ 29 w 204"/>
                <a:gd name="T17" fmla="*/ 60 h 119"/>
                <a:gd name="T18" fmla="*/ 0 w 204"/>
                <a:gd name="T19" fmla="*/ 90 h 119"/>
                <a:gd name="T20" fmla="*/ 26 w 204"/>
                <a:gd name="T21" fmla="*/ 119 h 119"/>
                <a:gd name="T22" fmla="*/ 158 w 204"/>
                <a:gd name="T23" fmla="*/ 119 h 119"/>
                <a:gd name="T24" fmla="*/ 199 w 204"/>
                <a:gd name="T25" fmla="*/ 95 h 119"/>
                <a:gd name="T26" fmla="*/ 199 w 204"/>
                <a:gd name="T27" fmla="*/ 94 h 119"/>
                <a:gd name="T28" fmla="*/ 203 w 204"/>
                <a:gd name="T2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119">
                  <a:moveTo>
                    <a:pt x="203" y="83"/>
                  </a:moveTo>
                  <a:cubicBezTo>
                    <a:pt x="203" y="82"/>
                    <a:pt x="204" y="82"/>
                    <a:pt x="204" y="81"/>
                  </a:cubicBezTo>
                  <a:cubicBezTo>
                    <a:pt x="204" y="79"/>
                    <a:pt x="204" y="76"/>
                    <a:pt x="204" y="73"/>
                  </a:cubicBezTo>
                  <a:cubicBezTo>
                    <a:pt x="204" y="47"/>
                    <a:pt x="184" y="26"/>
                    <a:pt x="158" y="26"/>
                  </a:cubicBezTo>
                  <a:cubicBezTo>
                    <a:pt x="155" y="26"/>
                    <a:pt x="151" y="27"/>
                    <a:pt x="148" y="28"/>
                  </a:cubicBezTo>
                  <a:cubicBezTo>
                    <a:pt x="137" y="11"/>
                    <a:pt x="119" y="0"/>
                    <a:pt x="98" y="0"/>
                  </a:cubicBezTo>
                  <a:cubicBezTo>
                    <a:pt x="65" y="0"/>
                    <a:pt x="38" y="27"/>
                    <a:pt x="38" y="59"/>
                  </a:cubicBezTo>
                  <a:cubicBezTo>
                    <a:pt x="38" y="60"/>
                    <a:pt x="38" y="61"/>
                    <a:pt x="38" y="62"/>
                  </a:cubicBezTo>
                  <a:cubicBezTo>
                    <a:pt x="35" y="61"/>
                    <a:pt x="32" y="60"/>
                    <a:pt x="29" y="60"/>
                  </a:cubicBezTo>
                  <a:cubicBezTo>
                    <a:pt x="13" y="60"/>
                    <a:pt x="0" y="73"/>
                    <a:pt x="0" y="90"/>
                  </a:cubicBezTo>
                  <a:cubicBezTo>
                    <a:pt x="0" y="105"/>
                    <a:pt x="11" y="117"/>
                    <a:pt x="26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76" y="119"/>
                    <a:pt x="191" y="109"/>
                    <a:pt x="199" y="95"/>
                  </a:cubicBezTo>
                  <a:cubicBezTo>
                    <a:pt x="199" y="95"/>
                    <a:pt x="199" y="94"/>
                    <a:pt x="199" y="94"/>
                  </a:cubicBezTo>
                  <a:cubicBezTo>
                    <a:pt x="200" y="91"/>
                    <a:pt x="202" y="88"/>
                    <a:pt x="203" y="8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D471E51-8928-B2B8-ECEE-5CE0B1F7C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1985" y="1994572"/>
            <a:ext cx="6552998" cy="372621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90500" dist="38100" dir="2700000" algn="ctr" rotWithShape="0">
              <a:schemeClr val="tx1">
                <a:alpha val="25000"/>
              </a:schemeClr>
            </a:outerShdw>
          </a:effectLst>
        </p:spPr>
      </p:pic>
      <p:sp>
        <p:nvSpPr>
          <p:cNvPr id="37" name="Freeform 51">
            <a:extLst>
              <a:ext uri="{FF2B5EF4-FFF2-40B4-BE49-F238E27FC236}">
                <a16:creationId xmlns:a16="http://schemas.microsoft.com/office/drawing/2014/main" id="{0D9219A3-66F8-329D-2E5E-A4C04292E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1736958" y="3791721"/>
            <a:ext cx="228568" cy="229609"/>
          </a:xfrm>
          <a:custGeom>
            <a:avLst/>
            <a:gdLst>
              <a:gd name="connsiteX0" fmla="*/ 280681 w 604659"/>
              <a:gd name="connsiteY0" fmla="*/ 0 h 648281"/>
              <a:gd name="connsiteX1" fmla="*/ 604659 w 604659"/>
              <a:gd name="connsiteY1" fmla="*/ 324141 h 648281"/>
              <a:gd name="connsiteX2" fmla="*/ 592003 w 604659"/>
              <a:gd name="connsiteY2" fmla="*/ 336936 h 648281"/>
              <a:gd name="connsiteX3" fmla="*/ 592003 w 604659"/>
              <a:gd name="connsiteY3" fmla="*/ 338724 h 648281"/>
              <a:gd name="connsiteX4" fmla="*/ 590077 w 604659"/>
              <a:gd name="connsiteY4" fmla="*/ 338724 h 648281"/>
              <a:gd name="connsiteX5" fmla="*/ 280681 w 604659"/>
              <a:gd name="connsiteY5" fmla="*/ 648281 h 648281"/>
              <a:gd name="connsiteX6" fmla="*/ 268300 w 604659"/>
              <a:gd name="connsiteY6" fmla="*/ 635899 h 648281"/>
              <a:gd name="connsiteX7" fmla="*/ 565314 w 604659"/>
              <a:gd name="connsiteY7" fmla="*/ 338724 h 648281"/>
              <a:gd name="connsiteX8" fmla="*/ 1048 w 604659"/>
              <a:gd name="connsiteY8" fmla="*/ 338724 h 648281"/>
              <a:gd name="connsiteX9" fmla="*/ 0 w 604659"/>
              <a:gd name="connsiteY9" fmla="*/ 338724 h 648281"/>
              <a:gd name="connsiteX10" fmla="*/ 0 w 604659"/>
              <a:gd name="connsiteY10" fmla="*/ 308537 h 648281"/>
              <a:gd name="connsiteX11" fmla="*/ 979 w 604659"/>
              <a:gd name="connsiteY11" fmla="*/ 321114 h 648281"/>
              <a:gd name="connsiteX12" fmla="*/ 76435 w 604659"/>
              <a:gd name="connsiteY12" fmla="*/ 321114 h 648281"/>
              <a:gd name="connsiteX13" fmla="*/ 577007 w 604659"/>
              <a:gd name="connsiteY13" fmla="*/ 321114 h 648281"/>
              <a:gd name="connsiteX14" fmla="*/ 268300 w 604659"/>
              <a:gd name="connsiteY14" fmla="*/ 12383 h 648281"/>
              <a:gd name="connsiteX15" fmla="*/ 280681 w 604659"/>
              <a:gd name="connsiteY15" fmla="*/ 0 h 64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4659" h="648281">
                <a:moveTo>
                  <a:pt x="280681" y="0"/>
                </a:moveTo>
                <a:cubicBezTo>
                  <a:pt x="604659" y="324141"/>
                  <a:pt x="604659" y="324141"/>
                  <a:pt x="604659" y="324141"/>
                </a:cubicBezTo>
                <a:cubicBezTo>
                  <a:pt x="592003" y="336936"/>
                  <a:pt x="592003" y="336936"/>
                  <a:pt x="592003" y="336936"/>
                </a:cubicBezTo>
                <a:lnTo>
                  <a:pt x="592003" y="338724"/>
                </a:lnTo>
                <a:cubicBezTo>
                  <a:pt x="590077" y="338724"/>
                  <a:pt x="590077" y="338724"/>
                  <a:pt x="590077" y="338724"/>
                </a:cubicBezTo>
                <a:cubicBezTo>
                  <a:pt x="280681" y="648281"/>
                  <a:pt x="280681" y="648281"/>
                  <a:pt x="280681" y="648281"/>
                </a:cubicBezTo>
                <a:cubicBezTo>
                  <a:pt x="268300" y="635899"/>
                  <a:pt x="268300" y="635899"/>
                  <a:pt x="268300" y="635899"/>
                </a:cubicBezTo>
                <a:cubicBezTo>
                  <a:pt x="565314" y="338724"/>
                  <a:pt x="565314" y="338724"/>
                  <a:pt x="565314" y="338724"/>
                </a:cubicBezTo>
                <a:cubicBezTo>
                  <a:pt x="193015" y="338724"/>
                  <a:pt x="53402" y="338724"/>
                  <a:pt x="1048" y="338724"/>
                </a:cubicBezTo>
                <a:lnTo>
                  <a:pt x="0" y="338724"/>
                </a:lnTo>
                <a:lnTo>
                  <a:pt x="0" y="308537"/>
                </a:lnTo>
                <a:lnTo>
                  <a:pt x="979" y="321114"/>
                </a:lnTo>
                <a:lnTo>
                  <a:pt x="76435" y="321114"/>
                </a:lnTo>
                <a:cubicBezTo>
                  <a:pt x="577007" y="321114"/>
                  <a:pt x="577007" y="321114"/>
                  <a:pt x="577007" y="321114"/>
                </a:cubicBezTo>
                <a:cubicBezTo>
                  <a:pt x="268300" y="12383"/>
                  <a:pt x="268300" y="12383"/>
                  <a:pt x="268300" y="12383"/>
                </a:cubicBezTo>
                <a:cubicBezTo>
                  <a:pt x="280681" y="0"/>
                  <a:pt x="280681" y="0"/>
                  <a:pt x="280681" y="0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</a:ln>
        </p:spPr>
        <p:txBody>
          <a:bodyPr vert="horz" wrap="square" lIns="89581" tIns="44791" rIns="89581" bIns="44791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8956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Freeform 51">
            <a:extLst>
              <a:ext uri="{FF2B5EF4-FFF2-40B4-BE49-F238E27FC236}">
                <a16:creationId xmlns:a16="http://schemas.microsoft.com/office/drawing/2014/main" id="{791E5EBC-30ED-B360-385E-D4DC4E810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8848758" y="3803802"/>
            <a:ext cx="228568" cy="229609"/>
          </a:xfrm>
          <a:custGeom>
            <a:avLst/>
            <a:gdLst>
              <a:gd name="connsiteX0" fmla="*/ 280681 w 604659"/>
              <a:gd name="connsiteY0" fmla="*/ 0 h 648281"/>
              <a:gd name="connsiteX1" fmla="*/ 604659 w 604659"/>
              <a:gd name="connsiteY1" fmla="*/ 324141 h 648281"/>
              <a:gd name="connsiteX2" fmla="*/ 592003 w 604659"/>
              <a:gd name="connsiteY2" fmla="*/ 336936 h 648281"/>
              <a:gd name="connsiteX3" fmla="*/ 592003 w 604659"/>
              <a:gd name="connsiteY3" fmla="*/ 338724 h 648281"/>
              <a:gd name="connsiteX4" fmla="*/ 590077 w 604659"/>
              <a:gd name="connsiteY4" fmla="*/ 338724 h 648281"/>
              <a:gd name="connsiteX5" fmla="*/ 280681 w 604659"/>
              <a:gd name="connsiteY5" fmla="*/ 648281 h 648281"/>
              <a:gd name="connsiteX6" fmla="*/ 268300 w 604659"/>
              <a:gd name="connsiteY6" fmla="*/ 635899 h 648281"/>
              <a:gd name="connsiteX7" fmla="*/ 565314 w 604659"/>
              <a:gd name="connsiteY7" fmla="*/ 338724 h 648281"/>
              <a:gd name="connsiteX8" fmla="*/ 1048 w 604659"/>
              <a:gd name="connsiteY8" fmla="*/ 338724 h 648281"/>
              <a:gd name="connsiteX9" fmla="*/ 0 w 604659"/>
              <a:gd name="connsiteY9" fmla="*/ 338724 h 648281"/>
              <a:gd name="connsiteX10" fmla="*/ 0 w 604659"/>
              <a:gd name="connsiteY10" fmla="*/ 308537 h 648281"/>
              <a:gd name="connsiteX11" fmla="*/ 979 w 604659"/>
              <a:gd name="connsiteY11" fmla="*/ 321114 h 648281"/>
              <a:gd name="connsiteX12" fmla="*/ 76435 w 604659"/>
              <a:gd name="connsiteY12" fmla="*/ 321114 h 648281"/>
              <a:gd name="connsiteX13" fmla="*/ 577007 w 604659"/>
              <a:gd name="connsiteY13" fmla="*/ 321114 h 648281"/>
              <a:gd name="connsiteX14" fmla="*/ 268300 w 604659"/>
              <a:gd name="connsiteY14" fmla="*/ 12383 h 648281"/>
              <a:gd name="connsiteX15" fmla="*/ 280681 w 604659"/>
              <a:gd name="connsiteY15" fmla="*/ 0 h 64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4659" h="648281">
                <a:moveTo>
                  <a:pt x="280681" y="0"/>
                </a:moveTo>
                <a:cubicBezTo>
                  <a:pt x="604659" y="324141"/>
                  <a:pt x="604659" y="324141"/>
                  <a:pt x="604659" y="324141"/>
                </a:cubicBezTo>
                <a:cubicBezTo>
                  <a:pt x="592003" y="336936"/>
                  <a:pt x="592003" y="336936"/>
                  <a:pt x="592003" y="336936"/>
                </a:cubicBezTo>
                <a:lnTo>
                  <a:pt x="592003" y="338724"/>
                </a:lnTo>
                <a:cubicBezTo>
                  <a:pt x="590077" y="338724"/>
                  <a:pt x="590077" y="338724"/>
                  <a:pt x="590077" y="338724"/>
                </a:cubicBezTo>
                <a:cubicBezTo>
                  <a:pt x="280681" y="648281"/>
                  <a:pt x="280681" y="648281"/>
                  <a:pt x="280681" y="648281"/>
                </a:cubicBezTo>
                <a:cubicBezTo>
                  <a:pt x="268300" y="635899"/>
                  <a:pt x="268300" y="635899"/>
                  <a:pt x="268300" y="635899"/>
                </a:cubicBezTo>
                <a:cubicBezTo>
                  <a:pt x="565314" y="338724"/>
                  <a:pt x="565314" y="338724"/>
                  <a:pt x="565314" y="338724"/>
                </a:cubicBezTo>
                <a:cubicBezTo>
                  <a:pt x="193015" y="338724"/>
                  <a:pt x="53402" y="338724"/>
                  <a:pt x="1048" y="338724"/>
                </a:cubicBezTo>
                <a:lnTo>
                  <a:pt x="0" y="338724"/>
                </a:lnTo>
                <a:lnTo>
                  <a:pt x="0" y="308537"/>
                </a:lnTo>
                <a:lnTo>
                  <a:pt x="979" y="321114"/>
                </a:lnTo>
                <a:lnTo>
                  <a:pt x="76435" y="321114"/>
                </a:lnTo>
                <a:cubicBezTo>
                  <a:pt x="577007" y="321114"/>
                  <a:pt x="577007" y="321114"/>
                  <a:pt x="577007" y="321114"/>
                </a:cubicBezTo>
                <a:cubicBezTo>
                  <a:pt x="268300" y="12383"/>
                  <a:pt x="268300" y="12383"/>
                  <a:pt x="268300" y="12383"/>
                </a:cubicBezTo>
                <a:cubicBezTo>
                  <a:pt x="280681" y="0"/>
                  <a:pt x="280681" y="0"/>
                  <a:pt x="280681" y="0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</a:ln>
        </p:spPr>
        <p:txBody>
          <a:bodyPr vert="horz" wrap="square" lIns="89581" tIns="44791" rIns="89581" bIns="44791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8956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C26D236-8A13-8B54-63A8-05280581BE6D}"/>
              </a:ext>
            </a:extLst>
          </p:cNvPr>
          <p:cNvGrpSpPr/>
          <p:nvPr/>
        </p:nvGrpSpPr>
        <p:grpSpPr>
          <a:xfrm>
            <a:off x="9206167" y="1578597"/>
            <a:ext cx="2112784" cy="4638830"/>
            <a:chOff x="9501123" y="1811917"/>
            <a:chExt cx="2155150" cy="4731848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11F1809-3405-F04A-95F5-30290F1CB0AE}"/>
                </a:ext>
              </a:extLst>
            </p:cNvPr>
            <p:cNvGrpSpPr/>
            <p:nvPr/>
          </p:nvGrpSpPr>
          <p:grpSpPr>
            <a:xfrm>
              <a:off x="9501123" y="2006963"/>
              <a:ext cx="353470" cy="4195266"/>
              <a:chOff x="10086141" y="2180773"/>
              <a:chExt cx="346571" cy="4195266"/>
            </a:xfrm>
          </p:grpSpPr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64CE31F7-105E-1497-302A-AF7C611DE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4" y="3114102"/>
                <a:ext cx="345734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8B836467-836C-537B-100E-52B1C202ABCF}"/>
                  </a:ext>
                </a:extLst>
              </p:cNvPr>
              <p:cNvCxnSpPr/>
              <p:nvPr/>
            </p:nvCxnSpPr>
            <p:spPr>
              <a:xfrm>
                <a:off x="10086144" y="2182120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53535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DCF35F55-DBA2-E65D-5D8A-F4C4A5B33A37}"/>
                  </a:ext>
                </a:extLst>
              </p:cNvPr>
              <p:cNvCxnSpPr/>
              <p:nvPr/>
            </p:nvCxnSpPr>
            <p:spPr>
              <a:xfrm>
                <a:off x="10086144" y="2648111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97" name="Straight Arrow Connector 96">
                <a:extLst>
                  <a:ext uri="{FF2B5EF4-FFF2-40B4-BE49-F238E27FC236}">
                    <a16:creationId xmlns:a16="http://schemas.microsoft.com/office/drawing/2014/main" id="{A6393689-B9E8-93C0-078B-531D7791D820}"/>
                  </a:ext>
                </a:extLst>
              </p:cNvPr>
              <p:cNvCxnSpPr/>
              <p:nvPr/>
            </p:nvCxnSpPr>
            <p:spPr>
              <a:xfrm>
                <a:off x="10086144" y="4046084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1ADEDA2B-C9D4-1386-6512-F81AC7233F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1" y="2180773"/>
                <a:ext cx="0" cy="4195266"/>
              </a:xfrm>
              <a:prstGeom prst="line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9" name="Straight Arrow Connector 98">
                <a:extLst>
                  <a:ext uri="{FF2B5EF4-FFF2-40B4-BE49-F238E27FC236}">
                    <a16:creationId xmlns:a16="http://schemas.microsoft.com/office/drawing/2014/main" id="{1E348466-24CF-16D6-4A0C-557F942B0198}"/>
                  </a:ext>
                </a:extLst>
              </p:cNvPr>
              <p:cNvCxnSpPr/>
              <p:nvPr/>
            </p:nvCxnSpPr>
            <p:spPr>
              <a:xfrm>
                <a:off x="10086144" y="3580093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100" name="Straight Arrow Connector 99">
                <a:extLst>
                  <a:ext uri="{FF2B5EF4-FFF2-40B4-BE49-F238E27FC236}">
                    <a16:creationId xmlns:a16="http://schemas.microsoft.com/office/drawing/2014/main" id="{DA5F9CBA-773C-F7B6-196C-9B18ADAC0B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4" y="4512075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101" name="Straight Arrow Connector 100">
                <a:extLst>
                  <a:ext uri="{FF2B5EF4-FFF2-40B4-BE49-F238E27FC236}">
                    <a16:creationId xmlns:a16="http://schemas.microsoft.com/office/drawing/2014/main" id="{535D4407-166D-B742-52FA-EA15207909D0}"/>
                  </a:ext>
                </a:extLst>
              </p:cNvPr>
              <p:cNvCxnSpPr/>
              <p:nvPr/>
            </p:nvCxnSpPr>
            <p:spPr>
              <a:xfrm>
                <a:off x="10086144" y="6376039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102" name="Straight Arrow Connector 101">
                <a:extLst>
                  <a:ext uri="{FF2B5EF4-FFF2-40B4-BE49-F238E27FC236}">
                    <a16:creationId xmlns:a16="http://schemas.microsoft.com/office/drawing/2014/main" id="{3ADC4EBE-1207-2A93-DB19-CA200012D3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4" y="5444057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103" name="Straight Arrow Connector 102">
                <a:extLst>
                  <a:ext uri="{FF2B5EF4-FFF2-40B4-BE49-F238E27FC236}">
                    <a16:creationId xmlns:a16="http://schemas.microsoft.com/office/drawing/2014/main" id="{A135D6E6-9DF5-31A8-8B53-A437EE6617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4" y="5910048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  <p:cxnSp>
            <p:nvCxnSpPr>
              <p:cNvPr id="104" name="Straight Arrow Connector 103">
                <a:extLst>
                  <a:ext uri="{FF2B5EF4-FFF2-40B4-BE49-F238E27FC236}">
                    <a16:creationId xmlns:a16="http://schemas.microsoft.com/office/drawing/2014/main" id="{9553EA4E-3051-1C06-0CAF-5DB1298D34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6144" y="4978066"/>
                <a:ext cx="346568" cy="0"/>
              </a:xfrm>
              <a:prstGeom prst="straightConnector1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2"/>
                </a:solidFill>
                <a:prstDash val="solid"/>
                <a:headEnd type="none" w="med" len="med"/>
                <a:tailEnd type="arrow" w="med" len="sm"/>
              </a:ln>
              <a:effectLst/>
            </p:spPr>
          </p:cxn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CDF927B-C9DA-7095-0CA3-C7A408CE200C}"/>
                </a:ext>
              </a:extLst>
            </p:cNvPr>
            <p:cNvSpPr txBox="1"/>
            <p:nvPr/>
          </p:nvSpPr>
          <p:spPr>
            <a:xfrm>
              <a:off x="10212646" y="1811917"/>
              <a:ext cx="689669" cy="464888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Web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703CD1E-E4F9-0ADE-EA15-138EC9D873D1}"/>
                </a:ext>
              </a:extLst>
            </p:cNvPr>
            <p:cNvSpPr txBox="1"/>
            <p:nvPr/>
          </p:nvSpPr>
          <p:spPr>
            <a:xfrm>
              <a:off x="10212646" y="2804338"/>
              <a:ext cx="907114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Mobile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2DE2E42-9F50-DD5B-E3D9-CA78A9058E76}"/>
                </a:ext>
              </a:extLst>
            </p:cNvPr>
            <p:cNvSpPr txBox="1"/>
            <p:nvPr/>
          </p:nvSpPr>
          <p:spPr>
            <a:xfrm>
              <a:off x="10212646" y="3242991"/>
              <a:ext cx="1134366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Embedded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E1960C-49F4-EDE7-5B0E-69097678ED3B}"/>
                </a:ext>
              </a:extLst>
            </p:cNvPr>
            <p:cNvSpPr txBox="1"/>
            <p:nvPr/>
          </p:nvSpPr>
          <p:spPr>
            <a:xfrm>
              <a:off x="10212646" y="2290818"/>
              <a:ext cx="1194858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Calibri" panose="020F0502020204030204"/>
                  <a:ea typeface="+mn-ea"/>
                  <a:cs typeface="Segoe UI Semilight" panose="020B0402040204020203" pitchFamily="34" charset="0"/>
                </a:rPr>
                <a:t>On-premises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2CE592F-DB09-A88A-6AF3-264526D13C45}"/>
                </a:ext>
              </a:extLst>
            </p:cNvPr>
            <p:cNvSpPr txBox="1"/>
            <p:nvPr/>
          </p:nvSpPr>
          <p:spPr>
            <a:xfrm>
              <a:off x="10212646" y="6075476"/>
              <a:ext cx="607924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“…”</a:t>
              </a: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C1E5CC08-E4E4-C03A-2F2C-73F4D9620B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1338" y="6224527"/>
              <a:ext cx="329769" cy="170187"/>
            </a:xfrm>
            <a:custGeom>
              <a:avLst/>
              <a:gdLst>
                <a:gd name="T0" fmla="*/ 9 w 2215"/>
                <a:gd name="T1" fmla="*/ 526 h 1139"/>
                <a:gd name="T2" fmla="*/ 42 w 2215"/>
                <a:gd name="T3" fmla="*/ 361 h 1139"/>
                <a:gd name="T4" fmla="*/ 204 w 2215"/>
                <a:gd name="T5" fmla="*/ 117 h 1139"/>
                <a:gd name="T6" fmla="*/ 631 w 2215"/>
                <a:gd name="T7" fmla="*/ 50 h 1139"/>
                <a:gd name="T8" fmla="*/ 923 w 2215"/>
                <a:gd name="T9" fmla="*/ 261 h 1139"/>
                <a:gd name="T10" fmla="*/ 1081 w 2215"/>
                <a:gd name="T11" fmla="*/ 460 h 1139"/>
                <a:gd name="T12" fmla="*/ 1101 w 2215"/>
                <a:gd name="T13" fmla="*/ 461 h 1139"/>
                <a:gd name="T14" fmla="*/ 1359 w 2215"/>
                <a:gd name="T15" fmla="*/ 185 h 1139"/>
                <a:gd name="T16" fmla="*/ 1548 w 2215"/>
                <a:gd name="T17" fmla="*/ 62 h 1139"/>
                <a:gd name="T18" fmla="*/ 1964 w 2215"/>
                <a:gd name="T19" fmla="*/ 111 h 1139"/>
                <a:gd name="T20" fmla="*/ 2154 w 2215"/>
                <a:gd name="T21" fmla="*/ 367 h 1139"/>
                <a:gd name="T22" fmla="*/ 2112 w 2215"/>
                <a:gd name="T23" fmla="*/ 892 h 1139"/>
                <a:gd name="T24" fmla="*/ 1779 w 2215"/>
                <a:gd name="T25" fmla="*/ 1127 h 1139"/>
                <a:gd name="T26" fmla="*/ 1440 w 2215"/>
                <a:gd name="T27" fmla="*/ 1037 h 1139"/>
                <a:gd name="T28" fmla="*/ 1228 w 2215"/>
                <a:gd name="T29" fmla="*/ 834 h 1139"/>
                <a:gd name="T30" fmla="*/ 1142 w 2215"/>
                <a:gd name="T31" fmla="*/ 721 h 1139"/>
                <a:gd name="T32" fmla="*/ 1122 w 2215"/>
                <a:gd name="T33" fmla="*/ 721 h 1139"/>
                <a:gd name="T34" fmla="*/ 916 w 2215"/>
                <a:gd name="T35" fmla="*/ 934 h 1139"/>
                <a:gd name="T36" fmla="*/ 714 w 2215"/>
                <a:gd name="T37" fmla="*/ 1075 h 1139"/>
                <a:gd name="T38" fmla="*/ 492 w 2215"/>
                <a:gd name="T39" fmla="*/ 1130 h 1139"/>
                <a:gd name="T40" fmla="*/ 271 w 2215"/>
                <a:gd name="T41" fmla="*/ 1066 h 1139"/>
                <a:gd name="T42" fmla="*/ 90 w 2215"/>
                <a:gd name="T43" fmla="*/ 886 h 1139"/>
                <a:gd name="T44" fmla="*/ 9 w 2215"/>
                <a:gd name="T45" fmla="*/ 526 h 1139"/>
                <a:gd name="T46" fmla="*/ 1022 w 2215"/>
                <a:gd name="T47" fmla="*/ 554 h 1139"/>
                <a:gd name="T48" fmla="*/ 1012 w 2215"/>
                <a:gd name="T49" fmla="*/ 539 h 1139"/>
                <a:gd name="T50" fmla="*/ 861 w 2215"/>
                <a:gd name="T51" fmla="*/ 354 h 1139"/>
                <a:gd name="T52" fmla="*/ 638 w 2215"/>
                <a:gd name="T53" fmla="*/ 209 h 1139"/>
                <a:gd name="T54" fmla="*/ 560 w 2215"/>
                <a:gd name="T55" fmla="*/ 191 h 1139"/>
                <a:gd name="T56" fmla="*/ 401 w 2215"/>
                <a:gd name="T57" fmla="*/ 209 h 1139"/>
                <a:gd name="T58" fmla="*/ 199 w 2215"/>
                <a:gd name="T59" fmla="*/ 377 h 1139"/>
                <a:gd name="T60" fmla="*/ 137 w 2215"/>
                <a:gd name="T61" fmla="*/ 712 h 1139"/>
                <a:gd name="T62" fmla="*/ 167 w 2215"/>
                <a:gd name="T63" fmla="*/ 812 h 1139"/>
                <a:gd name="T64" fmla="*/ 385 w 2215"/>
                <a:gd name="T65" fmla="*/ 977 h 1139"/>
                <a:gd name="T66" fmla="*/ 581 w 2215"/>
                <a:gd name="T67" fmla="*/ 945 h 1139"/>
                <a:gd name="T68" fmla="*/ 745 w 2215"/>
                <a:gd name="T69" fmla="*/ 842 h 1139"/>
                <a:gd name="T70" fmla="*/ 965 w 2215"/>
                <a:gd name="T71" fmla="*/ 621 h 1139"/>
                <a:gd name="T72" fmla="*/ 1022 w 2215"/>
                <a:gd name="T73" fmla="*/ 554 h 1139"/>
                <a:gd name="T74" fmla="*/ 2063 w 2215"/>
                <a:gd name="T75" fmla="*/ 459 h 1139"/>
                <a:gd name="T76" fmla="*/ 2020 w 2215"/>
                <a:gd name="T77" fmla="*/ 313 h 1139"/>
                <a:gd name="T78" fmla="*/ 1732 w 2215"/>
                <a:gd name="T79" fmla="*/ 179 h 1139"/>
                <a:gd name="T80" fmla="*/ 1588 w 2215"/>
                <a:gd name="T81" fmla="*/ 242 h 1139"/>
                <a:gd name="T82" fmla="*/ 1412 w 2215"/>
                <a:gd name="T83" fmla="*/ 391 h 1139"/>
                <a:gd name="T84" fmla="*/ 1211 w 2215"/>
                <a:gd name="T85" fmla="*/ 616 h 1139"/>
                <a:gd name="T86" fmla="*/ 1210 w 2215"/>
                <a:gd name="T87" fmla="*/ 638 h 1139"/>
                <a:gd name="T88" fmla="*/ 1292 w 2215"/>
                <a:gd name="T89" fmla="*/ 745 h 1139"/>
                <a:gd name="T90" fmla="*/ 1448 w 2215"/>
                <a:gd name="T91" fmla="*/ 899 h 1139"/>
                <a:gd name="T92" fmla="*/ 1650 w 2215"/>
                <a:gd name="T93" fmla="*/ 971 h 1139"/>
                <a:gd name="T94" fmla="*/ 1736 w 2215"/>
                <a:gd name="T95" fmla="*/ 964 h 1139"/>
                <a:gd name="T96" fmla="*/ 1788 w 2215"/>
                <a:gd name="T97" fmla="*/ 954 h 1139"/>
                <a:gd name="T98" fmla="*/ 1916 w 2215"/>
                <a:gd name="T99" fmla="*/ 882 h 1139"/>
                <a:gd name="T100" fmla="*/ 2062 w 2215"/>
                <a:gd name="T101" fmla="*/ 585 h 1139"/>
                <a:gd name="T102" fmla="*/ 2063 w 2215"/>
                <a:gd name="T103" fmla="*/ 459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15" h="1139">
                  <a:moveTo>
                    <a:pt x="9" y="526"/>
                  </a:moveTo>
                  <a:cubicBezTo>
                    <a:pt x="14" y="470"/>
                    <a:pt x="25" y="415"/>
                    <a:pt x="42" y="361"/>
                  </a:cubicBezTo>
                  <a:cubicBezTo>
                    <a:pt x="72" y="266"/>
                    <a:pt x="127" y="181"/>
                    <a:pt x="204" y="117"/>
                  </a:cubicBezTo>
                  <a:cubicBezTo>
                    <a:pt x="320" y="19"/>
                    <a:pt x="491" y="0"/>
                    <a:pt x="631" y="50"/>
                  </a:cubicBezTo>
                  <a:cubicBezTo>
                    <a:pt x="749" y="92"/>
                    <a:pt x="842" y="169"/>
                    <a:pt x="923" y="261"/>
                  </a:cubicBezTo>
                  <a:cubicBezTo>
                    <a:pt x="978" y="325"/>
                    <a:pt x="1029" y="393"/>
                    <a:pt x="1081" y="460"/>
                  </a:cubicBezTo>
                  <a:cubicBezTo>
                    <a:pt x="1089" y="470"/>
                    <a:pt x="1093" y="470"/>
                    <a:pt x="1101" y="461"/>
                  </a:cubicBezTo>
                  <a:cubicBezTo>
                    <a:pt x="1182" y="364"/>
                    <a:pt x="1264" y="268"/>
                    <a:pt x="1359" y="185"/>
                  </a:cubicBezTo>
                  <a:cubicBezTo>
                    <a:pt x="1417" y="136"/>
                    <a:pt x="1478" y="93"/>
                    <a:pt x="1548" y="62"/>
                  </a:cubicBezTo>
                  <a:cubicBezTo>
                    <a:pt x="1686" y="2"/>
                    <a:pt x="1843" y="23"/>
                    <a:pt x="1964" y="111"/>
                  </a:cubicBezTo>
                  <a:cubicBezTo>
                    <a:pt x="2055" y="177"/>
                    <a:pt x="2117" y="263"/>
                    <a:pt x="2154" y="367"/>
                  </a:cubicBezTo>
                  <a:cubicBezTo>
                    <a:pt x="2215" y="539"/>
                    <a:pt x="2200" y="732"/>
                    <a:pt x="2112" y="892"/>
                  </a:cubicBezTo>
                  <a:cubicBezTo>
                    <a:pt x="2042" y="1018"/>
                    <a:pt x="1925" y="1111"/>
                    <a:pt x="1779" y="1127"/>
                  </a:cubicBezTo>
                  <a:cubicBezTo>
                    <a:pt x="1660" y="1139"/>
                    <a:pt x="1539" y="1103"/>
                    <a:pt x="1440" y="1037"/>
                  </a:cubicBezTo>
                  <a:cubicBezTo>
                    <a:pt x="1358" y="981"/>
                    <a:pt x="1290" y="911"/>
                    <a:pt x="1228" y="834"/>
                  </a:cubicBezTo>
                  <a:cubicBezTo>
                    <a:pt x="1198" y="797"/>
                    <a:pt x="1170" y="759"/>
                    <a:pt x="1142" y="721"/>
                  </a:cubicBezTo>
                  <a:cubicBezTo>
                    <a:pt x="1134" y="711"/>
                    <a:pt x="1130" y="711"/>
                    <a:pt x="1122" y="721"/>
                  </a:cubicBezTo>
                  <a:cubicBezTo>
                    <a:pt x="1054" y="792"/>
                    <a:pt x="987" y="865"/>
                    <a:pt x="916" y="934"/>
                  </a:cubicBezTo>
                  <a:cubicBezTo>
                    <a:pt x="857" y="991"/>
                    <a:pt x="788" y="1038"/>
                    <a:pt x="714" y="1075"/>
                  </a:cubicBezTo>
                  <a:cubicBezTo>
                    <a:pt x="645" y="1109"/>
                    <a:pt x="569" y="1129"/>
                    <a:pt x="492" y="1130"/>
                  </a:cubicBezTo>
                  <a:cubicBezTo>
                    <a:pt x="414" y="1131"/>
                    <a:pt x="339" y="1104"/>
                    <a:pt x="271" y="1066"/>
                  </a:cubicBezTo>
                  <a:cubicBezTo>
                    <a:pt x="194" y="1024"/>
                    <a:pt x="136" y="961"/>
                    <a:pt x="90" y="886"/>
                  </a:cubicBezTo>
                  <a:cubicBezTo>
                    <a:pt x="24" y="777"/>
                    <a:pt x="0" y="651"/>
                    <a:pt x="9" y="526"/>
                  </a:cubicBezTo>
                  <a:close/>
                  <a:moveTo>
                    <a:pt x="1022" y="554"/>
                  </a:moveTo>
                  <a:cubicBezTo>
                    <a:pt x="1018" y="548"/>
                    <a:pt x="1015" y="543"/>
                    <a:pt x="1012" y="539"/>
                  </a:cubicBezTo>
                  <a:cubicBezTo>
                    <a:pt x="965" y="475"/>
                    <a:pt x="918" y="411"/>
                    <a:pt x="861" y="354"/>
                  </a:cubicBezTo>
                  <a:cubicBezTo>
                    <a:pt x="798" y="290"/>
                    <a:pt x="729" y="231"/>
                    <a:pt x="638" y="209"/>
                  </a:cubicBezTo>
                  <a:cubicBezTo>
                    <a:pt x="612" y="202"/>
                    <a:pt x="587" y="193"/>
                    <a:pt x="560" y="191"/>
                  </a:cubicBezTo>
                  <a:cubicBezTo>
                    <a:pt x="506" y="185"/>
                    <a:pt x="452" y="191"/>
                    <a:pt x="401" y="209"/>
                  </a:cubicBezTo>
                  <a:cubicBezTo>
                    <a:pt x="312" y="239"/>
                    <a:pt x="246" y="297"/>
                    <a:pt x="199" y="377"/>
                  </a:cubicBezTo>
                  <a:cubicBezTo>
                    <a:pt x="138" y="481"/>
                    <a:pt x="118" y="593"/>
                    <a:pt x="137" y="712"/>
                  </a:cubicBezTo>
                  <a:cubicBezTo>
                    <a:pt x="143" y="746"/>
                    <a:pt x="154" y="780"/>
                    <a:pt x="167" y="812"/>
                  </a:cubicBezTo>
                  <a:cubicBezTo>
                    <a:pt x="208" y="907"/>
                    <a:pt x="282" y="964"/>
                    <a:pt x="385" y="977"/>
                  </a:cubicBezTo>
                  <a:cubicBezTo>
                    <a:pt x="453" y="985"/>
                    <a:pt x="518" y="971"/>
                    <a:pt x="581" y="945"/>
                  </a:cubicBezTo>
                  <a:cubicBezTo>
                    <a:pt x="641" y="919"/>
                    <a:pt x="695" y="883"/>
                    <a:pt x="745" y="842"/>
                  </a:cubicBezTo>
                  <a:cubicBezTo>
                    <a:pt x="826" y="775"/>
                    <a:pt x="896" y="699"/>
                    <a:pt x="965" y="621"/>
                  </a:cubicBezTo>
                  <a:cubicBezTo>
                    <a:pt x="984" y="599"/>
                    <a:pt x="1002" y="576"/>
                    <a:pt x="1022" y="554"/>
                  </a:cubicBezTo>
                  <a:close/>
                  <a:moveTo>
                    <a:pt x="2063" y="459"/>
                  </a:moveTo>
                  <a:cubicBezTo>
                    <a:pt x="2058" y="414"/>
                    <a:pt x="2045" y="362"/>
                    <a:pt x="2020" y="313"/>
                  </a:cubicBezTo>
                  <a:cubicBezTo>
                    <a:pt x="1956" y="192"/>
                    <a:pt x="1853" y="153"/>
                    <a:pt x="1732" y="179"/>
                  </a:cubicBezTo>
                  <a:cubicBezTo>
                    <a:pt x="1680" y="190"/>
                    <a:pt x="1633" y="213"/>
                    <a:pt x="1588" y="242"/>
                  </a:cubicBezTo>
                  <a:cubicBezTo>
                    <a:pt x="1523" y="284"/>
                    <a:pt x="1464" y="335"/>
                    <a:pt x="1412" y="391"/>
                  </a:cubicBezTo>
                  <a:cubicBezTo>
                    <a:pt x="1344" y="465"/>
                    <a:pt x="1278" y="541"/>
                    <a:pt x="1211" y="616"/>
                  </a:cubicBezTo>
                  <a:cubicBezTo>
                    <a:pt x="1204" y="624"/>
                    <a:pt x="1204" y="630"/>
                    <a:pt x="1210" y="638"/>
                  </a:cubicBezTo>
                  <a:cubicBezTo>
                    <a:pt x="1238" y="673"/>
                    <a:pt x="1264" y="710"/>
                    <a:pt x="1292" y="745"/>
                  </a:cubicBezTo>
                  <a:cubicBezTo>
                    <a:pt x="1338" y="802"/>
                    <a:pt x="1388" y="856"/>
                    <a:pt x="1448" y="899"/>
                  </a:cubicBezTo>
                  <a:cubicBezTo>
                    <a:pt x="1509" y="942"/>
                    <a:pt x="1574" y="973"/>
                    <a:pt x="1650" y="971"/>
                  </a:cubicBezTo>
                  <a:cubicBezTo>
                    <a:pt x="1679" y="970"/>
                    <a:pt x="1707" y="977"/>
                    <a:pt x="1736" y="964"/>
                  </a:cubicBezTo>
                  <a:cubicBezTo>
                    <a:pt x="1752" y="957"/>
                    <a:pt x="1771" y="958"/>
                    <a:pt x="1788" y="954"/>
                  </a:cubicBezTo>
                  <a:cubicBezTo>
                    <a:pt x="1836" y="941"/>
                    <a:pt x="1879" y="915"/>
                    <a:pt x="1916" y="882"/>
                  </a:cubicBezTo>
                  <a:cubicBezTo>
                    <a:pt x="2005" y="803"/>
                    <a:pt x="2049" y="701"/>
                    <a:pt x="2062" y="585"/>
                  </a:cubicBezTo>
                  <a:cubicBezTo>
                    <a:pt x="2067" y="547"/>
                    <a:pt x="2063" y="507"/>
                    <a:pt x="2063" y="45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617" tIns="44808" rIns="89617" bIns="448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0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797108D-0C91-924D-EB5F-1B2862D29F42}"/>
                </a:ext>
              </a:extLst>
            </p:cNvPr>
            <p:cNvSpPr txBox="1"/>
            <p:nvPr/>
          </p:nvSpPr>
          <p:spPr>
            <a:xfrm>
              <a:off x="10249600" y="5154450"/>
              <a:ext cx="720733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Excel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A0505E7-3A29-7EB0-A27E-BE0FD5452A8C}"/>
                </a:ext>
              </a:extLst>
            </p:cNvPr>
            <p:cNvSpPr txBox="1"/>
            <p:nvPr/>
          </p:nvSpPr>
          <p:spPr>
            <a:xfrm>
              <a:off x="10212646" y="4198848"/>
              <a:ext cx="1173604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PowerPoint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FC32013-FD1F-E80C-6C9E-953F2FE4BD83}"/>
                </a:ext>
              </a:extLst>
            </p:cNvPr>
            <p:cNvSpPr txBox="1"/>
            <p:nvPr/>
          </p:nvSpPr>
          <p:spPr>
            <a:xfrm>
              <a:off x="10212646" y="4699795"/>
              <a:ext cx="1131096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SharePoint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F87F50C-F4CC-F5C6-5445-447DD96E126B}"/>
                </a:ext>
              </a:extLst>
            </p:cNvPr>
            <p:cNvSpPr txBox="1"/>
            <p:nvPr/>
          </p:nvSpPr>
          <p:spPr>
            <a:xfrm>
              <a:off x="10220096" y="3681275"/>
              <a:ext cx="823732" cy="468289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Teams</a:t>
              </a:r>
            </a:p>
          </p:txBody>
        </p:sp>
        <p:pic>
          <p:nvPicPr>
            <p:cNvPr id="51" name="Picture 50" descr="A close up of a sign&#10;&#10;Description automatically generated">
              <a:extLst>
                <a:ext uri="{FF2B5EF4-FFF2-40B4-BE49-F238E27FC236}">
                  <a16:creationId xmlns:a16="http://schemas.microsoft.com/office/drawing/2014/main" id="{042C4BB5-4C7D-8785-73E8-EF0BE4979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825" y="5209728"/>
              <a:ext cx="334794" cy="334794"/>
            </a:xfrm>
            <a:prstGeom prst="rect">
              <a:avLst/>
            </a:prstGeom>
          </p:spPr>
        </p:pic>
        <p:pic>
          <p:nvPicPr>
            <p:cNvPr id="52" name="Picture 51" descr="A close up of a logo&#10;&#10;Description automatically generated">
              <a:extLst>
                <a:ext uri="{FF2B5EF4-FFF2-40B4-BE49-F238E27FC236}">
                  <a16:creationId xmlns:a16="http://schemas.microsoft.com/office/drawing/2014/main" id="{8AA2FE83-BA47-ADD5-6EB2-03D8E327A6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88789" y="4267417"/>
              <a:ext cx="314867" cy="314867"/>
            </a:xfrm>
            <a:prstGeom prst="rect">
              <a:avLst/>
            </a:prstGeom>
          </p:spPr>
        </p:pic>
        <p:pic>
          <p:nvPicPr>
            <p:cNvPr id="53" name="Picture 52" descr="A close up of a sign&#10;&#10;Description automatically generated">
              <a:extLst>
                <a:ext uri="{FF2B5EF4-FFF2-40B4-BE49-F238E27FC236}">
                  <a16:creationId xmlns:a16="http://schemas.microsoft.com/office/drawing/2014/main" id="{9A68058F-AF79-1996-81A9-CA1C7E84D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80568" y="4743334"/>
              <a:ext cx="331308" cy="331308"/>
            </a:xfrm>
            <a:prstGeom prst="rect">
              <a:avLst/>
            </a:prstGeom>
          </p:spPr>
        </p:pic>
        <p:pic>
          <p:nvPicPr>
            <p:cNvPr id="54" name="Picture 53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DB81ADE9-A8CB-DF3A-5C06-967952201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81338" y="3798778"/>
              <a:ext cx="329768" cy="282563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209C316-0773-3EA0-CF6D-2013ACB167EB}"/>
                </a:ext>
              </a:extLst>
            </p:cNvPr>
            <p:cNvSpPr txBox="1"/>
            <p:nvPr/>
          </p:nvSpPr>
          <p:spPr>
            <a:xfrm>
              <a:off x="10224255" y="5628285"/>
              <a:ext cx="1432018" cy="464914"/>
            </a:xfrm>
            <a:prstGeom prst="rect">
              <a:avLst/>
            </a:prstGeom>
            <a:noFill/>
          </p:spPr>
          <p:txBody>
            <a:bodyPr wrap="none" lIns="179234" tIns="143387" rIns="179234" bIns="143387" rtlCol="0" anchor="ctr" anchorCtr="0">
              <a:spAutoFit/>
            </a:bodyPr>
            <a:lstStyle/>
            <a:p>
              <a:pPr marL="0" marR="0" lvl="0" indent="0" algn="l" defTabSz="86108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353535"/>
                      </a:gs>
                      <a:gs pos="100000">
                        <a:srgbClr val="353535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Power Platform</a:t>
              </a:r>
            </a:p>
          </p:txBody>
        </p:sp>
        <p:grpSp>
          <p:nvGrpSpPr>
            <p:cNvPr id="56" name="access" descr="access, cloud">
              <a:extLst>
                <a:ext uri="{FF2B5EF4-FFF2-40B4-BE49-F238E27FC236}">
                  <a16:creationId xmlns:a16="http://schemas.microsoft.com/office/drawing/2014/main" id="{906C72AB-39BE-8111-C748-8F03F41DED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006469" y="2385113"/>
              <a:ext cx="279506" cy="279506"/>
              <a:chOff x="2821" y="3067"/>
              <a:chExt cx="258" cy="258"/>
            </a:xfrm>
          </p:grpSpPr>
          <p:sp>
            <p:nvSpPr>
              <p:cNvPr id="79" name="AutoShape 163">
                <a:extLst>
                  <a:ext uri="{FF2B5EF4-FFF2-40B4-BE49-F238E27FC236}">
                    <a16:creationId xmlns:a16="http://schemas.microsoft.com/office/drawing/2014/main" id="{D0A3C2E7-E144-9028-664D-C9679DC369F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2821" y="3067"/>
                <a:ext cx="258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0" name="Rectangle 168">
                <a:extLst>
                  <a:ext uri="{FF2B5EF4-FFF2-40B4-BE49-F238E27FC236}">
                    <a16:creationId xmlns:a16="http://schemas.microsoft.com/office/drawing/2014/main" id="{FE77B7E5-42B1-309F-A3CD-20E3D983E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1" y="3067"/>
                <a:ext cx="129" cy="25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1" name="Rectangle 169">
                <a:extLst>
                  <a:ext uri="{FF2B5EF4-FFF2-40B4-BE49-F238E27FC236}">
                    <a16:creationId xmlns:a16="http://schemas.microsoft.com/office/drawing/2014/main" id="{4AEDB3BF-EED6-75C9-3963-4C6CCC5C02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0" y="3196"/>
                <a:ext cx="129" cy="12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2" name="Rectangle 170">
                <a:extLst>
                  <a:ext uri="{FF2B5EF4-FFF2-40B4-BE49-F238E27FC236}">
                    <a16:creationId xmlns:a16="http://schemas.microsoft.com/office/drawing/2014/main" id="{FFF15B59-6A77-DD18-39FC-3BD2024D0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3" y="3107"/>
                <a:ext cx="24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3" name="Rectangle 171">
                <a:extLst>
                  <a:ext uri="{FF2B5EF4-FFF2-40B4-BE49-F238E27FC236}">
                    <a16:creationId xmlns:a16="http://schemas.microsoft.com/office/drawing/2014/main" id="{8666124B-AAA4-3358-1714-C38AECA05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3107"/>
                <a:ext cx="24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4" name="Rectangle 172">
                <a:extLst>
                  <a:ext uri="{FF2B5EF4-FFF2-40B4-BE49-F238E27FC236}">
                    <a16:creationId xmlns:a16="http://schemas.microsoft.com/office/drawing/2014/main" id="{1E42674C-DF0B-2501-9929-605E4FDC4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3" y="314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5" name="Rectangle 173">
                <a:extLst>
                  <a:ext uri="{FF2B5EF4-FFF2-40B4-BE49-F238E27FC236}">
                    <a16:creationId xmlns:a16="http://schemas.microsoft.com/office/drawing/2014/main" id="{C2BB37F2-AC76-7F37-07F0-2AE940701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314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6" name="Rectangle 174">
                <a:extLst>
                  <a:ext uri="{FF2B5EF4-FFF2-40B4-BE49-F238E27FC236}">
                    <a16:creationId xmlns:a16="http://schemas.microsoft.com/office/drawing/2014/main" id="{8AEA3920-FB95-3097-97F8-1FE918CEC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3" y="318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7" name="Rectangle 175">
                <a:extLst>
                  <a:ext uri="{FF2B5EF4-FFF2-40B4-BE49-F238E27FC236}">
                    <a16:creationId xmlns:a16="http://schemas.microsoft.com/office/drawing/2014/main" id="{47E0EC9A-A8B8-3BB8-34CA-E9072757B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318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8" name="Rectangle 176">
                <a:extLst>
                  <a:ext uri="{FF2B5EF4-FFF2-40B4-BE49-F238E27FC236}">
                    <a16:creationId xmlns:a16="http://schemas.microsoft.com/office/drawing/2014/main" id="{E8C0160C-B212-631B-A114-C30403B8E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3" y="322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9" name="Rectangle 177">
                <a:extLst>
                  <a:ext uri="{FF2B5EF4-FFF2-40B4-BE49-F238E27FC236}">
                    <a16:creationId xmlns:a16="http://schemas.microsoft.com/office/drawing/2014/main" id="{2F3BDC4C-5C43-3CEB-656C-51D0AA64E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3228"/>
                <a:ext cx="24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90" name="Rectangle 178">
                <a:extLst>
                  <a:ext uri="{FF2B5EF4-FFF2-40B4-BE49-F238E27FC236}">
                    <a16:creationId xmlns:a16="http://schemas.microsoft.com/office/drawing/2014/main" id="{E83E61F6-A072-F6F3-552A-177505F9EE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9" y="3293"/>
                <a:ext cx="33" cy="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91" name="Rectangle 179">
                <a:extLst>
                  <a:ext uri="{FF2B5EF4-FFF2-40B4-BE49-F238E27FC236}">
                    <a16:creationId xmlns:a16="http://schemas.microsoft.com/office/drawing/2014/main" id="{CE30C8FC-9D52-645A-985C-F2FF63282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3228"/>
                <a:ext cx="24" cy="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92" name="Rectangle 180">
                <a:extLst>
                  <a:ext uri="{FF2B5EF4-FFF2-40B4-BE49-F238E27FC236}">
                    <a16:creationId xmlns:a16="http://schemas.microsoft.com/office/drawing/2014/main" id="{F24014D2-F866-E9BE-8B78-A3DBE196D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" y="3228"/>
                <a:ext cx="24" cy="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93" name="Rectangle 181">
                <a:extLst>
                  <a:ext uri="{FF2B5EF4-FFF2-40B4-BE49-F238E27FC236}">
                    <a16:creationId xmlns:a16="http://schemas.microsoft.com/office/drawing/2014/main" id="{C7398945-6EB7-DDCA-17E9-E1229A009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8" y="3293"/>
                <a:ext cx="33" cy="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Web">
              <a:extLst>
                <a:ext uri="{FF2B5EF4-FFF2-40B4-BE49-F238E27FC236}">
                  <a16:creationId xmlns:a16="http://schemas.microsoft.com/office/drawing/2014/main" id="{397E9009-B3D7-F30F-E26F-DD364086BE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031532" y="1946500"/>
              <a:ext cx="229315" cy="230291"/>
              <a:chOff x="2420" y="2096"/>
              <a:chExt cx="236" cy="237"/>
            </a:xfrm>
          </p:grpSpPr>
          <p:sp>
            <p:nvSpPr>
              <p:cNvPr id="70" name="Freeform 165">
                <a:extLst>
                  <a:ext uri="{FF2B5EF4-FFF2-40B4-BE49-F238E27FC236}">
                    <a16:creationId xmlns:a16="http://schemas.microsoft.com/office/drawing/2014/main" id="{678A5217-2306-E0FA-73C5-3A15F47E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2265"/>
                <a:ext cx="92" cy="68"/>
              </a:xfrm>
              <a:custGeom>
                <a:avLst/>
                <a:gdLst>
                  <a:gd name="T0" fmla="*/ 147 w 147"/>
                  <a:gd name="T1" fmla="*/ 0 h 109"/>
                  <a:gd name="T2" fmla="*/ 147 w 147"/>
                  <a:gd name="T3" fmla="*/ 0 h 109"/>
                  <a:gd name="T4" fmla="*/ 0 w 147"/>
                  <a:gd name="T5" fmla="*/ 0 h 109"/>
                  <a:gd name="T6" fmla="*/ 5 w 147"/>
                  <a:gd name="T7" fmla="*/ 19 h 109"/>
                  <a:gd name="T8" fmla="*/ 13 w 147"/>
                  <a:gd name="T9" fmla="*/ 43 h 109"/>
                  <a:gd name="T10" fmla="*/ 24 w 147"/>
                  <a:gd name="T11" fmla="*/ 67 h 109"/>
                  <a:gd name="T12" fmla="*/ 38 w 147"/>
                  <a:gd name="T13" fmla="*/ 88 h 109"/>
                  <a:gd name="T14" fmla="*/ 54 w 147"/>
                  <a:gd name="T15" fmla="*/ 103 h 109"/>
                  <a:gd name="T16" fmla="*/ 74 w 147"/>
                  <a:gd name="T17" fmla="*/ 109 h 109"/>
                  <a:gd name="T18" fmla="*/ 93 w 147"/>
                  <a:gd name="T19" fmla="*/ 103 h 109"/>
                  <a:gd name="T20" fmla="*/ 110 w 147"/>
                  <a:gd name="T21" fmla="*/ 88 h 109"/>
                  <a:gd name="T22" fmla="*/ 124 w 147"/>
                  <a:gd name="T23" fmla="*/ 67 h 109"/>
                  <a:gd name="T24" fmla="*/ 134 w 147"/>
                  <a:gd name="T25" fmla="*/ 43 h 109"/>
                  <a:gd name="T26" fmla="*/ 142 w 147"/>
                  <a:gd name="T27" fmla="*/ 19 h 109"/>
                  <a:gd name="T28" fmla="*/ 147 w 147"/>
                  <a:gd name="T2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7" h="109">
                    <a:moveTo>
                      <a:pt x="147" y="0"/>
                    </a:moveTo>
                    <a:lnTo>
                      <a:pt x="147" y="0"/>
                    </a:lnTo>
                    <a:lnTo>
                      <a:pt x="0" y="0"/>
                    </a:lnTo>
                    <a:cubicBezTo>
                      <a:pt x="2" y="5"/>
                      <a:pt x="3" y="12"/>
                      <a:pt x="5" y="19"/>
                    </a:cubicBezTo>
                    <a:cubicBezTo>
                      <a:pt x="7" y="27"/>
                      <a:pt x="10" y="35"/>
                      <a:pt x="13" y="43"/>
                    </a:cubicBezTo>
                    <a:cubicBezTo>
                      <a:pt x="16" y="51"/>
                      <a:pt x="20" y="59"/>
                      <a:pt x="24" y="67"/>
                    </a:cubicBezTo>
                    <a:cubicBezTo>
                      <a:pt x="28" y="75"/>
                      <a:pt x="33" y="82"/>
                      <a:pt x="38" y="88"/>
                    </a:cubicBezTo>
                    <a:cubicBezTo>
                      <a:pt x="43" y="94"/>
                      <a:pt x="48" y="99"/>
                      <a:pt x="54" y="103"/>
                    </a:cubicBezTo>
                    <a:cubicBezTo>
                      <a:pt x="60" y="107"/>
                      <a:pt x="67" y="109"/>
                      <a:pt x="74" y="109"/>
                    </a:cubicBezTo>
                    <a:cubicBezTo>
                      <a:pt x="81" y="109"/>
                      <a:pt x="87" y="107"/>
                      <a:pt x="93" y="103"/>
                    </a:cubicBezTo>
                    <a:cubicBezTo>
                      <a:pt x="99" y="99"/>
                      <a:pt x="105" y="94"/>
                      <a:pt x="110" y="88"/>
                    </a:cubicBezTo>
                    <a:cubicBezTo>
                      <a:pt x="115" y="82"/>
                      <a:pt x="120" y="75"/>
                      <a:pt x="124" y="67"/>
                    </a:cubicBezTo>
                    <a:cubicBezTo>
                      <a:pt x="128" y="59"/>
                      <a:pt x="131" y="51"/>
                      <a:pt x="134" y="43"/>
                    </a:cubicBezTo>
                    <a:cubicBezTo>
                      <a:pt x="138" y="35"/>
                      <a:pt x="140" y="27"/>
                      <a:pt x="142" y="19"/>
                    </a:cubicBezTo>
                    <a:cubicBezTo>
                      <a:pt x="144" y="12"/>
                      <a:pt x="146" y="5"/>
                      <a:pt x="14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1" name="Freeform 166">
                <a:extLst>
                  <a:ext uri="{FF2B5EF4-FFF2-40B4-BE49-F238E27FC236}">
                    <a16:creationId xmlns:a16="http://schemas.microsoft.com/office/drawing/2014/main" id="{785E954D-A5AE-A227-A1EC-4299A9DEC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181"/>
                <a:ext cx="53" cy="67"/>
              </a:xfrm>
              <a:custGeom>
                <a:avLst/>
                <a:gdLst>
                  <a:gd name="T0" fmla="*/ 0 w 85"/>
                  <a:gd name="T1" fmla="*/ 0 h 109"/>
                  <a:gd name="T2" fmla="*/ 0 w 85"/>
                  <a:gd name="T3" fmla="*/ 0 h 109"/>
                  <a:gd name="T4" fmla="*/ 3 w 85"/>
                  <a:gd name="T5" fmla="*/ 27 h 109"/>
                  <a:gd name="T6" fmla="*/ 4 w 85"/>
                  <a:gd name="T7" fmla="*/ 54 h 109"/>
                  <a:gd name="T8" fmla="*/ 3 w 85"/>
                  <a:gd name="T9" fmla="*/ 81 h 109"/>
                  <a:gd name="T10" fmla="*/ 0 w 85"/>
                  <a:gd name="T11" fmla="*/ 109 h 109"/>
                  <a:gd name="T12" fmla="*/ 78 w 85"/>
                  <a:gd name="T13" fmla="*/ 109 h 109"/>
                  <a:gd name="T14" fmla="*/ 85 w 85"/>
                  <a:gd name="T15" fmla="*/ 54 h 109"/>
                  <a:gd name="T16" fmla="*/ 78 w 85"/>
                  <a:gd name="T17" fmla="*/ 0 h 109"/>
                  <a:gd name="T18" fmla="*/ 0 w 85"/>
                  <a:gd name="T1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9">
                    <a:moveTo>
                      <a:pt x="0" y="0"/>
                    </a:moveTo>
                    <a:lnTo>
                      <a:pt x="0" y="0"/>
                    </a:lnTo>
                    <a:cubicBezTo>
                      <a:pt x="1" y="9"/>
                      <a:pt x="2" y="18"/>
                      <a:pt x="3" y="27"/>
                    </a:cubicBezTo>
                    <a:cubicBezTo>
                      <a:pt x="3" y="36"/>
                      <a:pt x="4" y="45"/>
                      <a:pt x="4" y="54"/>
                    </a:cubicBezTo>
                    <a:cubicBezTo>
                      <a:pt x="4" y="63"/>
                      <a:pt x="3" y="73"/>
                      <a:pt x="3" y="81"/>
                    </a:cubicBezTo>
                    <a:cubicBezTo>
                      <a:pt x="2" y="90"/>
                      <a:pt x="1" y="100"/>
                      <a:pt x="0" y="109"/>
                    </a:cubicBezTo>
                    <a:lnTo>
                      <a:pt x="78" y="109"/>
                    </a:lnTo>
                    <a:cubicBezTo>
                      <a:pt x="83" y="91"/>
                      <a:pt x="85" y="73"/>
                      <a:pt x="85" y="54"/>
                    </a:cubicBezTo>
                    <a:cubicBezTo>
                      <a:pt x="85" y="35"/>
                      <a:pt x="83" y="17"/>
                      <a:pt x="7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2" name="Freeform 167">
                <a:extLst>
                  <a:ext uri="{FF2B5EF4-FFF2-40B4-BE49-F238E27FC236}">
                    <a16:creationId xmlns:a16="http://schemas.microsoft.com/office/drawing/2014/main" id="{087F3813-05E4-129B-526F-41C98FA35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102"/>
                <a:ext cx="68" cy="62"/>
              </a:xfrm>
              <a:custGeom>
                <a:avLst/>
                <a:gdLst>
                  <a:gd name="T0" fmla="*/ 25 w 110"/>
                  <a:gd name="T1" fmla="*/ 47 h 99"/>
                  <a:gd name="T2" fmla="*/ 25 w 110"/>
                  <a:gd name="T3" fmla="*/ 47 h 99"/>
                  <a:gd name="T4" fmla="*/ 33 w 110"/>
                  <a:gd name="T5" fmla="*/ 73 h 99"/>
                  <a:gd name="T6" fmla="*/ 39 w 110"/>
                  <a:gd name="T7" fmla="*/ 99 h 99"/>
                  <a:gd name="T8" fmla="*/ 110 w 110"/>
                  <a:gd name="T9" fmla="*/ 99 h 99"/>
                  <a:gd name="T10" fmla="*/ 90 w 110"/>
                  <a:gd name="T11" fmla="*/ 66 h 99"/>
                  <a:gd name="T12" fmla="*/ 65 w 110"/>
                  <a:gd name="T13" fmla="*/ 38 h 99"/>
                  <a:gd name="T14" fmla="*/ 34 w 110"/>
                  <a:gd name="T15" fmla="*/ 16 h 99"/>
                  <a:gd name="T16" fmla="*/ 0 w 110"/>
                  <a:gd name="T17" fmla="*/ 0 h 99"/>
                  <a:gd name="T18" fmla="*/ 14 w 110"/>
                  <a:gd name="T19" fmla="*/ 23 h 99"/>
                  <a:gd name="T20" fmla="*/ 25 w 110"/>
                  <a:gd name="T21" fmla="*/ 4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99">
                    <a:moveTo>
                      <a:pt x="25" y="47"/>
                    </a:moveTo>
                    <a:lnTo>
                      <a:pt x="25" y="47"/>
                    </a:lnTo>
                    <a:cubicBezTo>
                      <a:pt x="28" y="56"/>
                      <a:pt x="31" y="64"/>
                      <a:pt x="33" y="73"/>
                    </a:cubicBezTo>
                    <a:cubicBezTo>
                      <a:pt x="35" y="81"/>
                      <a:pt x="37" y="90"/>
                      <a:pt x="39" y="99"/>
                    </a:cubicBezTo>
                    <a:lnTo>
                      <a:pt x="110" y="99"/>
                    </a:lnTo>
                    <a:cubicBezTo>
                      <a:pt x="104" y="87"/>
                      <a:pt x="98" y="76"/>
                      <a:pt x="90" y="66"/>
                    </a:cubicBezTo>
                    <a:cubicBezTo>
                      <a:pt x="83" y="56"/>
                      <a:pt x="74" y="47"/>
                      <a:pt x="65" y="38"/>
                    </a:cubicBezTo>
                    <a:cubicBezTo>
                      <a:pt x="55" y="30"/>
                      <a:pt x="45" y="23"/>
                      <a:pt x="34" y="16"/>
                    </a:cubicBezTo>
                    <a:cubicBezTo>
                      <a:pt x="23" y="9"/>
                      <a:pt x="12" y="4"/>
                      <a:pt x="0" y="0"/>
                    </a:cubicBezTo>
                    <a:cubicBezTo>
                      <a:pt x="5" y="7"/>
                      <a:pt x="10" y="15"/>
                      <a:pt x="14" y="23"/>
                    </a:cubicBezTo>
                    <a:cubicBezTo>
                      <a:pt x="18" y="31"/>
                      <a:pt x="22" y="39"/>
                      <a:pt x="25" y="47"/>
                    </a:cubicBezTo>
                    <a:close/>
                  </a:path>
                </a:pathLst>
              </a:custGeom>
              <a:solidFill>
                <a:schemeClr val="accent4"/>
              </a:solidFill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 168">
                <a:extLst>
                  <a:ext uri="{FF2B5EF4-FFF2-40B4-BE49-F238E27FC236}">
                    <a16:creationId xmlns:a16="http://schemas.microsoft.com/office/drawing/2014/main" id="{76BFD63D-8D62-4ABB-CE6C-D96FC204E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181"/>
                <a:ext cx="102" cy="67"/>
              </a:xfrm>
              <a:custGeom>
                <a:avLst/>
                <a:gdLst>
                  <a:gd name="T0" fmla="*/ 4 w 164"/>
                  <a:gd name="T1" fmla="*/ 0 h 109"/>
                  <a:gd name="T2" fmla="*/ 4 w 164"/>
                  <a:gd name="T3" fmla="*/ 0 h 109"/>
                  <a:gd name="T4" fmla="*/ 1 w 164"/>
                  <a:gd name="T5" fmla="*/ 27 h 109"/>
                  <a:gd name="T6" fmla="*/ 0 w 164"/>
                  <a:gd name="T7" fmla="*/ 54 h 109"/>
                  <a:gd name="T8" fmla="*/ 1 w 164"/>
                  <a:gd name="T9" fmla="*/ 81 h 109"/>
                  <a:gd name="T10" fmla="*/ 4 w 164"/>
                  <a:gd name="T11" fmla="*/ 109 h 109"/>
                  <a:gd name="T12" fmla="*/ 160 w 164"/>
                  <a:gd name="T13" fmla="*/ 109 h 109"/>
                  <a:gd name="T14" fmla="*/ 163 w 164"/>
                  <a:gd name="T15" fmla="*/ 81 h 109"/>
                  <a:gd name="T16" fmla="*/ 164 w 164"/>
                  <a:gd name="T17" fmla="*/ 54 h 109"/>
                  <a:gd name="T18" fmla="*/ 163 w 164"/>
                  <a:gd name="T19" fmla="*/ 27 h 109"/>
                  <a:gd name="T20" fmla="*/ 160 w 164"/>
                  <a:gd name="T21" fmla="*/ 0 h 109"/>
                  <a:gd name="T22" fmla="*/ 4 w 164"/>
                  <a:gd name="T2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09">
                    <a:moveTo>
                      <a:pt x="4" y="0"/>
                    </a:moveTo>
                    <a:lnTo>
                      <a:pt x="4" y="0"/>
                    </a:lnTo>
                    <a:cubicBezTo>
                      <a:pt x="3" y="9"/>
                      <a:pt x="2" y="18"/>
                      <a:pt x="1" y="27"/>
                    </a:cubicBezTo>
                    <a:cubicBezTo>
                      <a:pt x="0" y="36"/>
                      <a:pt x="0" y="45"/>
                      <a:pt x="0" y="54"/>
                    </a:cubicBezTo>
                    <a:cubicBezTo>
                      <a:pt x="0" y="63"/>
                      <a:pt x="0" y="73"/>
                      <a:pt x="1" y="81"/>
                    </a:cubicBezTo>
                    <a:cubicBezTo>
                      <a:pt x="2" y="90"/>
                      <a:pt x="3" y="100"/>
                      <a:pt x="4" y="109"/>
                    </a:cubicBezTo>
                    <a:lnTo>
                      <a:pt x="160" y="109"/>
                    </a:lnTo>
                    <a:cubicBezTo>
                      <a:pt x="161" y="100"/>
                      <a:pt x="162" y="90"/>
                      <a:pt x="163" y="81"/>
                    </a:cubicBezTo>
                    <a:cubicBezTo>
                      <a:pt x="163" y="73"/>
                      <a:pt x="164" y="63"/>
                      <a:pt x="164" y="54"/>
                    </a:cubicBezTo>
                    <a:cubicBezTo>
                      <a:pt x="164" y="45"/>
                      <a:pt x="163" y="36"/>
                      <a:pt x="163" y="27"/>
                    </a:cubicBezTo>
                    <a:cubicBezTo>
                      <a:pt x="162" y="18"/>
                      <a:pt x="161" y="9"/>
                      <a:pt x="160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 169">
                <a:extLst>
                  <a:ext uri="{FF2B5EF4-FFF2-40B4-BE49-F238E27FC236}">
                    <a16:creationId xmlns:a16="http://schemas.microsoft.com/office/drawing/2014/main" id="{0DB53BF5-8AB5-CAC0-7D2B-AA34F318A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2096"/>
                <a:ext cx="92" cy="68"/>
              </a:xfrm>
              <a:custGeom>
                <a:avLst/>
                <a:gdLst>
                  <a:gd name="T0" fmla="*/ 24 w 147"/>
                  <a:gd name="T1" fmla="*/ 42 h 109"/>
                  <a:gd name="T2" fmla="*/ 24 w 147"/>
                  <a:gd name="T3" fmla="*/ 42 h 109"/>
                  <a:gd name="T4" fmla="*/ 38 w 147"/>
                  <a:gd name="T5" fmla="*/ 20 h 109"/>
                  <a:gd name="T6" fmla="*/ 54 w 147"/>
                  <a:gd name="T7" fmla="*/ 5 h 109"/>
                  <a:gd name="T8" fmla="*/ 74 w 147"/>
                  <a:gd name="T9" fmla="*/ 0 h 109"/>
                  <a:gd name="T10" fmla="*/ 93 w 147"/>
                  <a:gd name="T11" fmla="*/ 5 h 109"/>
                  <a:gd name="T12" fmla="*/ 110 w 147"/>
                  <a:gd name="T13" fmla="*/ 20 h 109"/>
                  <a:gd name="T14" fmla="*/ 124 w 147"/>
                  <a:gd name="T15" fmla="*/ 42 h 109"/>
                  <a:gd name="T16" fmla="*/ 134 w 147"/>
                  <a:gd name="T17" fmla="*/ 66 h 109"/>
                  <a:gd name="T18" fmla="*/ 142 w 147"/>
                  <a:gd name="T19" fmla="*/ 89 h 109"/>
                  <a:gd name="T20" fmla="*/ 147 w 147"/>
                  <a:gd name="T21" fmla="*/ 109 h 109"/>
                  <a:gd name="T22" fmla="*/ 0 w 147"/>
                  <a:gd name="T23" fmla="*/ 109 h 109"/>
                  <a:gd name="T24" fmla="*/ 5 w 147"/>
                  <a:gd name="T25" fmla="*/ 89 h 109"/>
                  <a:gd name="T26" fmla="*/ 13 w 147"/>
                  <a:gd name="T27" fmla="*/ 66 h 109"/>
                  <a:gd name="T28" fmla="*/ 24 w 147"/>
                  <a:gd name="T29" fmla="*/ 4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7" h="109">
                    <a:moveTo>
                      <a:pt x="24" y="42"/>
                    </a:moveTo>
                    <a:lnTo>
                      <a:pt x="24" y="42"/>
                    </a:lnTo>
                    <a:cubicBezTo>
                      <a:pt x="28" y="34"/>
                      <a:pt x="33" y="27"/>
                      <a:pt x="38" y="20"/>
                    </a:cubicBezTo>
                    <a:cubicBezTo>
                      <a:pt x="43" y="14"/>
                      <a:pt x="48" y="9"/>
                      <a:pt x="54" y="5"/>
                    </a:cubicBezTo>
                    <a:cubicBezTo>
                      <a:pt x="60" y="2"/>
                      <a:pt x="67" y="0"/>
                      <a:pt x="74" y="0"/>
                    </a:cubicBezTo>
                    <a:cubicBezTo>
                      <a:pt x="81" y="0"/>
                      <a:pt x="87" y="2"/>
                      <a:pt x="93" y="5"/>
                    </a:cubicBezTo>
                    <a:cubicBezTo>
                      <a:pt x="99" y="9"/>
                      <a:pt x="105" y="14"/>
                      <a:pt x="110" y="20"/>
                    </a:cubicBezTo>
                    <a:cubicBezTo>
                      <a:pt x="115" y="27"/>
                      <a:pt x="120" y="34"/>
                      <a:pt x="124" y="42"/>
                    </a:cubicBezTo>
                    <a:cubicBezTo>
                      <a:pt x="128" y="49"/>
                      <a:pt x="131" y="57"/>
                      <a:pt x="134" y="66"/>
                    </a:cubicBezTo>
                    <a:cubicBezTo>
                      <a:pt x="138" y="74"/>
                      <a:pt x="140" y="81"/>
                      <a:pt x="142" y="89"/>
                    </a:cubicBezTo>
                    <a:cubicBezTo>
                      <a:pt x="144" y="96"/>
                      <a:pt x="146" y="103"/>
                      <a:pt x="147" y="109"/>
                    </a:cubicBezTo>
                    <a:lnTo>
                      <a:pt x="0" y="109"/>
                    </a:lnTo>
                    <a:cubicBezTo>
                      <a:pt x="2" y="103"/>
                      <a:pt x="3" y="96"/>
                      <a:pt x="5" y="89"/>
                    </a:cubicBezTo>
                    <a:cubicBezTo>
                      <a:pt x="7" y="81"/>
                      <a:pt x="10" y="74"/>
                      <a:pt x="13" y="66"/>
                    </a:cubicBezTo>
                    <a:cubicBezTo>
                      <a:pt x="16" y="57"/>
                      <a:pt x="20" y="49"/>
                      <a:pt x="24" y="42"/>
                    </a:cubicBez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 170">
                <a:extLst>
                  <a:ext uri="{FF2B5EF4-FFF2-40B4-BE49-F238E27FC236}">
                    <a16:creationId xmlns:a16="http://schemas.microsoft.com/office/drawing/2014/main" id="{4002C60C-3728-6E2B-30C2-3EDF55BBB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102"/>
                <a:ext cx="69" cy="62"/>
              </a:xfrm>
              <a:custGeom>
                <a:avLst/>
                <a:gdLst>
                  <a:gd name="T0" fmla="*/ 19 w 110"/>
                  <a:gd name="T1" fmla="*/ 66 h 99"/>
                  <a:gd name="T2" fmla="*/ 19 w 110"/>
                  <a:gd name="T3" fmla="*/ 66 h 99"/>
                  <a:gd name="T4" fmla="*/ 45 w 110"/>
                  <a:gd name="T5" fmla="*/ 38 h 99"/>
                  <a:gd name="T6" fmla="*/ 75 w 110"/>
                  <a:gd name="T7" fmla="*/ 16 h 99"/>
                  <a:gd name="T8" fmla="*/ 110 w 110"/>
                  <a:gd name="T9" fmla="*/ 0 h 99"/>
                  <a:gd name="T10" fmla="*/ 96 w 110"/>
                  <a:gd name="T11" fmla="*/ 23 h 99"/>
                  <a:gd name="T12" fmla="*/ 85 w 110"/>
                  <a:gd name="T13" fmla="*/ 47 h 99"/>
                  <a:gd name="T14" fmla="*/ 77 w 110"/>
                  <a:gd name="T15" fmla="*/ 73 h 99"/>
                  <a:gd name="T16" fmla="*/ 71 w 110"/>
                  <a:gd name="T17" fmla="*/ 99 h 99"/>
                  <a:gd name="T18" fmla="*/ 0 w 110"/>
                  <a:gd name="T19" fmla="*/ 99 h 99"/>
                  <a:gd name="T20" fmla="*/ 19 w 110"/>
                  <a:gd name="T2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99">
                    <a:moveTo>
                      <a:pt x="19" y="66"/>
                    </a:moveTo>
                    <a:lnTo>
                      <a:pt x="19" y="66"/>
                    </a:lnTo>
                    <a:cubicBezTo>
                      <a:pt x="27" y="56"/>
                      <a:pt x="36" y="47"/>
                      <a:pt x="45" y="38"/>
                    </a:cubicBezTo>
                    <a:cubicBezTo>
                      <a:pt x="54" y="30"/>
                      <a:pt x="64" y="23"/>
                      <a:pt x="75" y="16"/>
                    </a:cubicBezTo>
                    <a:cubicBezTo>
                      <a:pt x="86" y="9"/>
                      <a:pt x="98" y="4"/>
                      <a:pt x="110" y="0"/>
                    </a:cubicBezTo>
                    <a:cubicBezTo>
                      <a:pt x="104" y="7"/>
                      <a:pt x="100" y="15"/>
                      <a:pt x="96" y="23"/>
                    </a:cubicBezTo>
                    <a:cubicBezTo>
                      <a:pt x="92" y="31"/>
                      <a:pt x="88" y="39"/>
                      <a:pt x="85" y="47"/>
                    </a:cubicBezTo>
                    <a:cubicBezTo>
                      <a:pt x="82" y="56"/>
                      <a:pt x="79" y="64"/>
                      <a:pt x="77" y="73"/>
                    </a:cubicBezTo>
                    <a:cubicBezTo>
                      <a:pt x="74" y="81"/>
                      <a:pt x="72" y="90"/>
                      <a:pt x="71" y="99"/>
                    </a:cubicBezTo>
                    <a:lnTo>
                      <a:pt x="0" y="99"/>
                    </a:lnTo>
                    <a:cubicBezTo>
                      <a:pt x="5" y="87"/>
                      <a:pt x="12" y="76"/>
                      <a:pt x="19" y="66"/>
                    </a:cubicBez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6" name="Freeform 171">
                <a:extLst>
                  <a:ext uri="{FF2B5EF4-FFF2-40B4-BE49-F238E27FC236}">
                    <a16:creationId xmlns:a16="http://schemas.microsoft.com/office/drawing/2014/main" id="{1DFE6477-DA36-0DF6-66D5-BF62C8749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2181"/>
                <a:ext cx="52" cy="67"/>
              </a:xfrm>
              <a:custGeom>
                <a:avLst/>
                <a:gdLst>
                  <a:gd name="T0" fmla="*/ 0 w 85"/>
                  <a:gd name="T1" fmla="*/ 54 h 109"/>
                  <a:gd name="T2" fmla="*/ 0 w 85"/>
                  <a:gd name="T3" fmla="*/ 54 h 109"/>
                  <a:gd name="T4" fmla="*/ 8 w 85"/>
                  <a:gd name="T5" fmla="*/ 0 h 109"/>
                  <a:gd name="T6" fmla="*/ 85 w 85"/>
                  <a:gd name="T7" fmla="*/ 0 h 109"/>
                  <a:gd name="T8" fmla="*/ 83 w 85"/>
                  <a:gd name="T9" fmla="*/ 27 h 109"/>
                  <a:gd name="T10" fmla="*/ 82 w 85"/>
                  <a:gd name="T11" fmla="*/ 54 h 109"/>
                  <a:gd name="T12" fmla="*/ 83 w 85"/>
                  <a:gd name="T13" fmla="*/ 81 h 109"/>
                  <a:gd name="T14" fmla="*/ 85 w 85"/>
                  <a:gd name="T15" fmla="*/ 109 h 109"/>
                  <a:gd name="T16" fmla="*/ 8 w 85"/>
                  <a:gd name="T17" fmla="*/ 109 h 109"/>
                  <a:gd name="T18" fmla="*/ 0 w 85"/>
                  <a:gd name="T19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9">
                    <a:moveTo>
                      <a:pt x="0" y="54"/>
                    </a:moveTo>
                    <a:lnTo>
                      <a:pt x="0" y="54"/>
                    </a:lnTo>
                    <a:cubicBezTo>
                      <a:pt x="0" y="35"/>
                      <a:pt x="3" y="17"/>
                      <a:pt x="8" y="0"/>
                    </a:cubicBezTo>
                    <a:lnTo>
                      <a:pt x="85" y="0"/>
                    </a:lnTo>
                    <a:cubicBezTo>
                      <a:pt x="84" y="9"/>
                      <a:pt x="83" y="18"/>
                      <a:pt x="83" y="27"/>
                    </a:cubicBezTo>
                    <a:cubicBezTo>
                      <a:pt x="82" y="36"/>
                      <a:pt x="82" y="45"/>
                      <a:pt x="82" y="54"/>
                    </a:cubicBezTo>
                    <a:cubicBezTo>
                      <a:pt x="82" y="63"/>
                      <a:pt x="82" y="73"/>
                      <a:pt x="83" y="81"/>
                    </a:cubicBezTo>
                    <a:cubicBezTo>
                      <a:pt x="83" y="90"/>
                      <a:pt x="84" y="100"/>
                      <a:pt x="85" y="109"/>
                    </a:cubicBezTo>
                    <a:lnTo>
                      <a:pt x="8" y="109"/>
                    </a:lnTo>
                    <a:cubicBezTo>
                      <a:pt x="3" y="91"/>
                      <a:pt x="0" y="73"/>
                      <a:pt x="0" y="54"/>
                    </a:cubicBez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 172">
                <a:extLst>
                  <a:ext uri="{FF2B5EF4-FFF2-40B4-BE49-F238E27FC236}">
                    <a16:creationId xmlns:a16="http://schemas.microsoft.com/office/drawing/2014/main" id="{2D6AEC28-98BD-6D60-B37E-8025143FD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265"/>
                <a:ext cx="69" cy="61"/>
              </a:xfrm>
              <a:custGeom>
                <a:avLst/>
                <a:gdLst>
                  <a:gd name="T0" fmla="*/ 75 w 110"/>
                  <a:gd name="T1" fmla="*/ 82 h 98"/>
                  <a:gd name="T2" fmla="*/ 75 w 110"/>
                  <a:gd name="T3" fmla="*/ 82 h 98"/>
                  <a:gd name="T4" fmla="*/ 45 w 110"/>
                  <a:gd name="T5" fmla="*/ 60 h 98"/>
                  <a:gd name="T6" fmla="*/ 19 w 110"/>
                  <a:gd name="T7" fmla="*/ 32 h 98"/>
                  <a:gd name="T8" fmla="*/ 0 w 110"/>
                  <a:gd name="T9" fmla="*/ 0 h 98"/>
                  <a:gd name="T10" fmla="*/ 71 w 110"/>
                  <a:gd name="T11" fmla="*/ 0 h 98"/>
                  <a:gd name="T12" fmla="*/ 77 w 110"/>
                  <a:gd name="T13" fmla="*/ 26 h 98"/>
                  <a:gd name="T14" fmla="*/ 85 w 110"/>
                  <a:gd name="T15" fmla="*/ 51 h 98"/>
                  <a:gd name="T16" fmla="*/ 96 w 110"/>
                  <a:gd name="T17" fmla="*/ 76 h 98"/>
                  <a:gd name="T18" fmla="*/ 110 w 110"/>
                  <a:gd name="T19" fmla="*/ 98 h 98"/>
                  <a:gd name="T20" fmla="*/ 75 w 110"/>
                  <a:gd name="T21" fmla="*/ 8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98">
                    <a:moveTo>
                      <a:pt x="75" y="82"/>
                    </a:moveTo>
                    <a:lnTo>
                      <a:pt x="75" y="82"/>
                    </a:lnTo>
                    <a:cubicBezTo>
                      <a:pt x="64" y="76"/>
                      <a:pt x="54" y="68"/>
                      <a:pt x="45" y="60"/>
                    </a:cubicBezTo>
                    <a:cubicBezTo>
                      <a:pt x="36" y="52"/>
                      <a:pt x="27" y="42"/>
                      <a:pt x="19" y="32"/>
                    </a:cubicBezTo>
                    <a:cubicBezTo>
                      <a:pt x="12" y="22"/>
                      <a:pt x="5" y="11"/>
                      <a:pt x="0" y="0"/>
                    </a:cubicBezTo>
                    <a:lnTo>
                      <a:pt x="71" y="0"/>
                    </a:lnTo>
                    <a:cubicBezTo>
                      <a:pt x="72" y="8"/>
                      <a:pt x="74" y="17"/>
                      <a:pt x="77" y="26"/>
                    </a:cubicBezTo>
                    <a:cubicBezTo>
                      <a:pt x="79" y="34"/>
                      <a:pt x="82" y="43"/>
                      <a:pt x="85" y="51"/>
                    </a:cubicBezTo>
                    <a:cubicBezTo>
                      <a:pt x="88" y="60"/>
                      <a:pt x="92" y="68"/>
                      <a:pt x="96" y="76"/>
                    </a:cubicBezTo>
                    <a:cubicBezTo>
                      <a:pt x="100" y="84"/>
                      <a:pt x="104" y="91"/>
                      <a:pt x="110" y="98"/>
                    </a:cubicBezTo>
                    <a:cubicBezTo>
                      <a:pt x="98" y="94"/>
                      <a:pt x="86" y="89"/>
                      <a:pt x="75" y="82"/>
                    </a:cubicBez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 173">
                <a:extLst>
                  <a:ext uri="{FF2B5EF4-FFF2-40B4-BE49-F238E27FC236}">
                    <a16:creationId xmlns:a16="http://schemas.microsoft.com/office/drawing/2014/main" id="{68648617-91D2-9900-F52A-6EE71FF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265"/>
                <a:ext cx="68" cy="61"/>
              </a:xfrm>
              <a:custGeom>
                <a:avLst/>
                <a:gdLst>
                  <a:gd name="T0" fmla="*/ 90 w 110"/>
                  <a:gd name="T1" fmla="*/ 32 h 98"/>
                  <a:gd name="T2" fmla="*/ 90 w 110"/>
                  <a:gd name="T3" fmla="*/ 32 h 98"/>
                  <a:gd name="T4" fmla="*/ 65 w 110"/>
                  <a:gd name="T5" fmla="*/ 60 h 98"/>
                  <a:gd name="T6" fmla="*/ 34 w 110"/>
                  <a:gd name="T7" fmla="*/ 82 h 98"/>
                  <a:gd name="T8" fmla="*/ 0 w 110"/>
                  <a:gd name="T9" fmla="*/ 98 h 98"/>
                  <a:gd name="T10" fmla="*/ 14 w 110"/>
                  <a:gd name="T11" fmla="*/ 76 h 98"/>
                  <a:gd name="T12" fmla="*/ 25 w 110"/>
                  <a:gd name="T13" fmla="*/ 51 h 98"/>
                  <a:gd name="T14" fmla="*/ 33 w 110"/>
                  <a:gd name="T15" fmla="*/ 26 h 98"/>
                  <a:gd name="T16" fmla="*/ 39 w 110"/>
                  <a:gd name="T17" fmla="*/ 0 h 98"/>
                  <a:gd name="T18" fmla="*/ 110 w 110"/>
                  <a:gd name="T19" fmla="*/ 0 h 98"/>
                  <a:gd name="T20" fmla="*/ 90 w 110"/>
                  <a:gd name="T21" fmla="*/ 3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98">
                    <a:moveTo>
                      <a:pt x="90" y="32"/>
                    </a:moveTo>
                    <a:lnTo>
                      <a:pt x="90" y="32"/>
                    </a:lnTo>
                    <a:cubicBezTo>
                      <a:pt x="83" y="42"/>
                      <a:pt x="74" y="52"/>
                      <a:pt x="65" y="60"/>
                    </a:cubicBezTo>
                    <a:cubicBezTo>
                      <a:pt x="55" y="68"/>
                      <a:pt x="45" y="76"/>
                      <a:pt x="34" y="82"/>
                    </a:cubicBezTo>
                    <a:cubicBezTo>
                      <a:pt x="23" y="89"/>
                      <a:pt x="12" y="94"/>
                      <a:pt x="0" y="98"/>
                    </a:cubicBezTo>
                    <a:cubicBezTo>
                      <a:pt x="5" y="91"/>
                      <a:pt x="10" y="84"/>
                      <a:pt x="14" y="76"/>
                    </a:cubicBezTo>
                    <a:cubicBezTo>
                      <a:pt x="18" y="68"/>
                      <a:pt x="22" y="60"/>
                      <a:pt x="25" y="51"/>
                    </a:cubicBezTo>
                    <a:cubicBezTo>
                      <a:pt x="28" y="43"/>
                      <a:pt x="31" y="34"/>
                      <a:pt x="33" y="26"/>
                    </a:cubicBezTo>
                    <a:cubicBezTo>
                      <a:pt x="35" y="17"/>
                      <a:pt x="37" y="8"/>
                      <a:pt x="39" y="0"/>
                    </a:cubicBezTo>
                    <a:lnTo>
                      <a:pt x="110" y="0"/>
                    </a:lnTo>
                    <a:cubicBezTo>
                      <a:pt x="104" y="11"/>
                      <a:pt x="98" y="22"/>
                      <a:pt x="90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963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C3C4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phone" descr="phone">
              <a:extLst>
                <a:ext uri="{FF2B5EF4-FFF2-40B4-BE49-F238E27FC236}">
                  <a16:creationId xmlns:a16="http://schemas.microsoft.com/office/drawing/2014/main" id="{F7AC406A-81C2-5C04-D274-43A7B86BEAD4}"/>
                </a:ext>
              </a:extLst>
            </p:cNvPr>
            <p:cNvGrpSpPr/>
            <p:nvPr/>
          </p:nvGrpSpPr>
          <p:grpSpPr>
            <a:xfrm>
              <a:off x="10066825" y="2873859"/>
              <a:ext cx="158795" cy="269384"/>
              <a:chOff x="7648576" y="1841501"/>
              <a:chExt cx="177800" cy="301625"/>
            </a:xfrm>
          </p:grpSpPr>
          <p:sp>
            <p:nvSpPr>
              <p:cNvPr id="66" name="Freeform 48">
                <a:extLst>
                  <a:ext uri="{FF2B5EF4-FFF2-40B4-BE49-F238E27FC236}">
                    <a16:creationId xmlns:a16="http://schemas.microsoft.com/office/drawing/2014/main" id="{6204BC6D-4229-D211-1429-E1416DA4D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6" y="2051051"/>
                <a:ext cx="177800" cy="92075"/>
              </a:xfrm>
              <a:custGeom>
                <a:avLst/>
                <a:gdLst>
                  <a:gd name="T0" fmla="*/ 53 w 106"/>
                  <a:gd name="T1" fmla="*/ 0 h 54"/>
                  <a:gd name="T2" fmla="*/ 0 w 106"/>
                  <a:gd name="T3" fmla="*/ 16 h 54"/>
                  <a:gd name="T4" fmla="*/ 0 w 106"/>
                  <a:gd name="T5" fmla="*/ 44 h 54"/>
                  <a:gd name="T6" fmla="*/ 9 w 106"/>
                  <a:gd name="T7" fmla="*/ 54 h 54"/>
                  <a:gd name="T8" fmla="*/ 96 w 106"/>
                  <a:gd name="T9" fmla="*/ 54 h 54"/>
                  <a:gd name="T10" fmla="*/ 106 w 106"/>
                  <a:gd name="T11" fmla="*/ 44 h 54"/>
                  <a:gd name="T12" fmla="*/ 106 w 106"/>
                  <a:gd name="T13" fmla="*/ 16 h 54"/>
                  <a:gd name="T14" fmla="*/ 53 w 106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54">
                    <a:moveTo>
                      <a:pt x="53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4"/>
                      <a:pt x="9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102" y="54"/>
                      <a:pt x="106" y="49"/>
                      <a:pt x="106" y="44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87880" tIns="43940" rIns="87880" bIns="4394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878727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4" b="0" i="0" u="none" strike="noStrike" kern="120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21FC50C9-2DC1-18A1-C8CA-DF50073152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21601" y="2100264"/>
                <a:ext cx="33338" cy="19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87880" tIns="43940" rIns="87880" bIns="4394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878727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4" b="0" i="0" u="none" strike="noStrike" kern="120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8" name="Freeform 50">
                <a:extLst>
                  <a:ext uri="{FF2B5EF4-FFF2-40B4-BE49-F238E27FC236}">
                    <a16:creationId xmlns:a16="http://schemas.microsoft.com/office/drawing/2014/main" id="{E3064CE5-D185-EAE5-BB08-58BECB249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6" y="1841501"/>
                <a:ext cx="177800" cy="236538"/>
              </a:xfrm>
              <a:custGeom>
                <a:avLst/>
                <a:gdLst>
                  <a:gd name="T0" fmla="*/ 96 w 106"/>
                  <a:gd name="T1" fmla="*/ 0 h 141"/>
                  <a:gd name="T2" fmla="*/ 9 w 106"/>
                  <a:gd name="T3" fmla="*/ 0 h 141"/>
                  <a:gd name="T4" fmla="*/ 0 w 106"/>
                  <a:gd name="T5" fmla="*/ 9 h 141"/>
                  <a:gd name="T6" fmla="*/ 0 w 106"/>
                  <a:gd name="T7" fmla="*/ 140 h 141"/>
                  <a:gd name="T8" fmla="*/ 106 w 106"/>
                  <a:gd name="T9" fmla="*/ 141 h 141"/>
                  <a:gd name="T10" fmla="*/ 106 w 106"/>
                  <a:gd name="T11" fmla="*/ 9 h 141"/>
                  <a:gd name="T12" fmla="*/ 96 w 106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41">
                    <a:moveTo>
                      <a:pt x="9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06" y="141"/>
                      <a:pt x="106" y="141"/>
                      <a:pt x="106" y="141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4"/>
                      <a:pt x="102" y="0"/>
                      <a:pt x="9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7880" tIns="43940" rIns="87880" bIns="4394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878727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4" b="0" i="0" u="none" strike="noStrike" kern="120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9" name="Freeform 175">
                <a:extLst>
                  <a:ext uri="{FF2B5EF4-FFF2-40B4-BE49-F238E27FC236}">
                    <a16:creationId xmlns:a16="http://schemas.microsoft.com/office/drawing/2014/main" id="{96F4D3F3-8D16-29C0-D666-7EB851F2B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6" y="1841501"/>
                <a:ext cx="177800" cy="234950"/>
              </a:xfrm>
              <a:custGeom>
                <a:avLst/>
                <a:gdLst>
                  <a:gd name="T0" fmla="*/ 106 w 106"/>
                  <a:gd name="T1" fmla="*/ 9 h 140"/>
                  <a:gd name="T2" fmla="*/ 96 w 106"/>
                  <a:gd name="T3" fmla="*/ 0 h 140"/>
                  <a:gd name="T4" fmla="*/ 9 w 106"/>
                  <a:gd name="T5" fmla="*/ 0 h 140"/>
                  <a:gd name="T6" fmla="*/ 0 w 106"/>
                  <a:gd name="T7" fmla="*/ 9 h 140"/>
                  <a:gd name="T8" fmla="*/ 0 w 106"/>
                  <a:gd name="T9" fmla="*/ 140 h 140"/>
                  <a:gd name="T10" fmla="*/ 106 w 106"/>
                  <a:gd name="T11" fmla="*/ 34 h 140"/>
                  <a:gd name="T12" fmla="*/ 106 w 106"/>
                  <a:gd name="T13" fmla="*/ 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40">
                    <a:moveTo>
                      <a:pt x="106" y="9"/>
                    </a:moveTo>
                    <a:cubicBezTo>
                      <a:pt x="106" y="4"/>
                      <a:pt x="102" y="0"/>
                      <a:pt x="9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06" y="34"/>
                      <a:pt x="106" y="34"/>
                      <a:pt x="106" y="34"/>
                    </a:cubicBezTo>
                    <a:lnTo>
                      <a:pt x="106" y="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87880" tIns="43940" rIns="87880" bIns="4394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878727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34" b="0" i="0" u="none" strike="noStrike" kern="120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server" descr="server">
              <a:extLst>
                <a:ext uri="{FF2B5EF4-FFF2-40B4-BE49-F238E27FC236}">
                  <a16:creationId xmlns:a16="http://schemas.microsoft.com/office/drawing/2014/main" id="{07AE45FA-5135-C1BB-EE03-34C48F37301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81147" y="3346605"/>
              <a:ext cx="330152" cy="246680"/>
              <a:chOff x="440" y="2517"/>
              <a:chExt cx="265" cy="198"/>
            </a:xfrm>
          </p:grpSpPr>
          <p:sp>
            <p:nvSpPr>
              <p:cNvPr id="61" name="AutoShape 49">
                <a:extLst>
                  <a:ext uri="{FF2B5EF4-FFF2-40B4-BE49-F238E27FC236}">
                    <a16:creationId xmlns:a16="http://schemas.microsoft.com/office/drawing/2014/main" id="{021DD859-03E2-4E7E-0343-D699D058AEE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441" y="2518"/>
                <a:ext cx="263" cy="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D50B0571-8D6D-51C8-8EC5-3FAB05E80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" y="2543"/>
                <a:ext cx="265" cy="172"/>
              </a:xfrm>
              <a:custGeom>
                <a:avLst/>
                <a:gdLst>
                  <a:gd name="T0" fmla="*/ 265 w 265"/>
                  <a:gd name="T1" fmla="*/ 0 h 172"/>
                  <a:gd name="T2" fmla="*/ 0 w 265"/>
                  <a:gd name="T3" fmla="*/ 0 h 172"/>
                  <a:gd name="T4" fmla="*/ 0 w 265"/>
                  <a:gd name="T5" fmla="*/ 172 h 172"/>
                  <a:gd name="T6" fmla="*/ 265 w 265"/>
                  <a:gd name="T7" fmla="*/ 172 h 172"/>
                  <a:gd name="T8" fmla="*/ 265 w 265"/>
                  <a:gd name="T9" fmla="*/ 0 h 172"/>
                  <a:gd name="T10" fmla="*/ 265 w 265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72">
                    <a:moveTo>
                      <a:pt x="265" y="0"/>
                    </a:moveTo>
                    <a:lnTo>
                      <a:pt x="0" y="0"/>
                    </a:lnTo>
                    <a:lnTo>
                      <a:pt x="0" y="172"/>
                    </a:lnTo>
                    <a:lnTo>
                      <a:pt x="265" y="172"/>
                    </a:lnTo>
                    <a:lnTo>
                      <a:pt x="265" y="0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96E3311A-2C1D-BD81-361C-35C834977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" y="2517"/>
                <a:ext cx="265" cy="29"/>
              </a:xfrm>
              <a:custGeom>
                <a:avLst/>
                <a:gdLst>
                  <a:gd name="T0" fmla="*/ 265 w 265"/>
                  <a:gd name="T1" fmla="*/ 0 h 29"/>
                  <a:gd name="T2" fmla="*/ 0 w 265"/>
                  <a:gd name="T3" fmla="*/ 0 h 29"/>
                  <a:gd name="T4" fmla="*/ 0 w 265"/>
                  <a:gd name="T5" fmla="*/ 29 h 29"/>
                  <a:gd name="T6" fmla="*/ 265 w 265"/>
                  <a:gd name="T7" fmla="*/ 29 h 29"/>
                  <a:gd name="T8" fmla="*/ 265 w 265"/>
                  <a:gd name="T9" fmla="*/ 0 h 29"/>
                  <a:gd name="T10" fmla="*/ 265 w 26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9">
                    <a:moveTo>
                      <a:pt x="265" y="0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265" y="29"/>
                    </a:lnTo>
                    <a:lnTo>
                      <a:pt x="265" y="0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4" name="Rectangle 53">
                <a:extLst>
                  <a:ext uri="{FF2B5EF4-FFF2-40B4-BE49-F238E27FC236}">
                    <a16:creationId xmlns:a16="http://schemas.microsoft.com/office/drawing/2014/main" id="{A307EE9E-BD2D-01FF-8E57-B5CBB75C3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" y="2630"/>
                <a:ext cx="42" cy="4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E9263F7E-6949-6741-35FE-B09559AEA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2574"/>
                <a:ext cx="99" cy="98"/>
              </a:xfrm>
              <a:custGeom>
                <a:avLst/>
                <a:gdLst>
                  <a:gd name="T0" fmla="*/ 98 w 99"/>
                  <a:gd name="T1" fmla="*/ 0 h 98"/>
                  <a:gd name="T2" fmla="*/ 57 w 99"/>
                  <a:gd name="T3" fmla="*/ 0 h 98"/>
                  <a:gd name="T4" fmla="*/ 0 w 99"/>
                  <a:gd name="T5" fmla="*/ 0 h 98"/>
                  <a:gd name="T6" fmla="*/ 0 w 99"/>
                  <a:gd name="T7" fmla="*/ 42 h 98"/>
                  <a:gd name="T8" fmla="*/ 57 w 99"/>
                  <a:gd name="T9" fmla="*/ 42 h 98"/>
                  <a:gd name="T10" fmla="*/ 57 w 99"/>
                  <a:gd name="T11" fmla="*/ 98 h 98"/>
                  <a:gd name="T12" fmla="*/ 99 w 99"/>
                  <a:gd name="T13" fmla="*/ 98 h 98"/>
                  <a:gd name="T14" fmla="*/ 99 w 99"/>
                  <a:gd name="T15" fmla="*/ 0 h 98"/>
                  <a:gd name="T16" fmla="*/ 98 w 99"/>
                  <a:gd name="T17" fmla="*/ 0 h 98"/>
                  <a:gd name="T18" fmla="*/ 98 w 99"/>
                  <a:gd name="T1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8">
                    <a:moveTo>
                      <a:pt x="98" y="0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57" y="42"/>
                    </a:lnTo>
                    <a:lnTo>
                      <a:pt x="57" y="98"/>
                    </a:lnTo>
                    <a:lnTo>
                      <a:pt x="99" y="98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pic>
          <p:nvPicPr>
            <p:cNvPr id="60" name="Graphic 2">
              <a:extLst>
                <a:ext uri="{FF2B5EF4-FFF2-40B4-BE49-F238E27FC236}">
                  <a16:creationId xmlns:a16="http://schemas.microsoft.com/office/drawing/2014/main" id="{0CDCA19E-BB34-7639-8BC5-4159BFCD30C0}"/>
                </a:ext>
              </a:extLst>
            </p:cNvPr>
            <p:cNvPicPr/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1" r="90581" b="-1535"/>
            <a:stretch/>
          </p:blipFill>
          <p:spPr>
            <a:xfrm>
              <a:off x="10005972" y="5717130"/>
              <a:ext cx="280501" cy="287556"/>
            </a:xfrm>
            <a:prstGeom prst="rect">
              <a:avLst/>
            </a:prstGeom>
          </p:spPr>
        </p:pic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D2D129E-6210-4D03-E991-D8678558849A}"/>
              </a:ext>
            </a:extLst>
          </p:cNvPr>
          <p:cNvSpPr/>
          <p:nvPr/>
        </p:nvSpPr>
        <p:spPr bwMode="auto">
          <a:xfrm>
            <a:off x="2152030" y="1994572"/>
            <a:ext cx="1297532" cy="780853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37CDAE8-217C-6FE2-57A5-605E74E43E64}"/>
              </a:ext>
            </a:extLst>
          </p:cNvPr>
          <p:cNvSpPr txBox="1"/>
          <p:nvPr/>
        </p:nvSpPr>
        <p:spPr>
          <a:xfrm>
            <a:off x="2101006" y="1987540"/>
            <a:ext cx="1516667" cy="9602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24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Guest Reviews</a:t>
            </a:r>
          </a:p>
        </p:txBody>
      </p:sp>
    </p:spTree>
    <p:extLst>
      <p:ext uri="{BB962C8B-B14F-4D97-AF65-F5344CB8AC3E}">
        <p14:creationId xmlns:p14="http://schemas.microsoft.com/office/powerpoint/2010/main" val="5992535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-4.44444E-6 L -0.0151 -4.44444E-6 " pathEditMode="relative" rAng="0" ptsTypes="AA">
                                      <p:cBhvr>
                                        <p:cTn id="9" dur="6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9167E-6 -2.22222E-6 L -0.01511 -2.22222E-6 " pathEditMode="relative" rAng="0" ptsTypes="AA">
                                      <p:cBhvr>
                                        <p:cTn id="14" dur="6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3.7037E-6 L -0.01511 3.7037E-6 " pathEditMode="relative" rAng="0" ptsTypes="AA">
                                      <p:cBhvr>
                                        <p:cTn id="19" dur="6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9167E-6 0 L -0.0151 0 " pathEditMode="relative" rAng="0" ptsTypes="AA">
                                      <p:cBhvr>
                                        <p:cTn id="24" dur="6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2.96296E-6 L -0.01511 2.96296E-6 " pathEditMode="relative" rAng="0" ptsTypes="AA">
                                      <p:cBhvr>
                                        <p:cTn id="29" dur="6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113" grpId="0"/>
      <p:bldP spid="1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7DBBC-5628-4071-C008-5EE9EB333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Why </a:t>
            </a:r>
            <a:r>
              <a:rPr lang="en-NL">
                <a:solidFill>
                  <a:schemeClr val="tx2"/>
                </a:solidFill>
              </a:rPr>
              <a:t>Power BI</a:t>
            </a:r>
            <a:r>
              <a:rPr lang="en-NL"/>
              <a:t>?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534848F-0F2E-1361-4B0A-716699A4154B}"/>
              </a:ext>
            </a:extLst>
          </p:cNvPr>
          <p:cNvSpPr/>
          <p:nvPr/>
        </p:nvSpPr>
        <p:spPr bwMode="auto">
          <a:xfrm>
            <a:off x="2147285" y="1666709"/>
            <a:ext cx="2023077" cy="74789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Comprehensive </a:t>
            </a:r>
            <a:br>
              <a:rPr lang="en-US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US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BI solution</a:t>
            </a:r>
          </a:p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9D471EA-9154-A571-6D6E-715EF428FEE0}"/>
              </a:ext>
            </a:extLst>
          </p:cNvPr>
          <p:cNvSpPr/>
          <p:nvPr/>
        </p:nvSpPr>
        <p:spPr bwMode="auto">
          <a:xfrm>
            <a:off x="2145988" y="2900620"/>
            <a:ext cx="2004712" cy="74789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Easy to deploy</a:t>
            </a:r>
            <a:br>
              <a:rPr lang="en-GB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GB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and manage</a:t>
            </a:r>
          </a:p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989B4B6-44F1-0A0C-A083-A2770EC07DC0}"/>
              </a:ext>
            </a:extLst>
          </p:cNvPr>
          <p:cNvSpPr/>
          <p:nvPr/>
        </p:nvSpPr>
        <p:spPr bwMode="auto">
          <a:xfrm>
            <a:off x="2144713" y="4044766"/>
            <a:ext cx="2019297" cy="74789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Supports Advanced </a:t>
            </a:r>
          </a:p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functionalities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054EFA-3017-A97B-A00A-84829D18DF47}"/>
              </a:ext>
            </a:extLst>
          </p:cNvPr>
          <p:cNvSpPr/>
          <p:nvPr/>
        </p:nvSpPr>
        <p:spPr bwMode="auto">
          <a:xfrm>
            <a:off x="2145988" y="5227599"/>
            <a:ext cx="2004712" cy="74789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b="1" spc="-29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Focus on security,</a:t>
            </a:r>
            <a:br>
              <a:rPr lang="en-GB" b="1" spc="-29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GB" b="1" spc="-29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governance </a:t>
            </a:r>
            <a:br>
              <a:rPr lang="en-GB" b="1" spc="-29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GB" b="1" spc="-29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and compliance</a:t>
            </a:r>
            <a:endParaRPr kumimoji="0" lang="en-US" b="1" u="none" strike="noStrike" kern="1200" cap="none" spc="-29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DA8606D-5870-D623-8C80-A227E3C05D0A}"/>
              </a:ext>
            </a:extLst>
          </p:cNvPr>
          <p:cNvSpPr/>
          <p:nvPr/>
        </p:nvSpPr>
        <p:spPr bwMode="auto">
          <a:xfrm>
            <a:off x="4389438" y="1646888"/>
            <a:ext cx="4583596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spcBef>
                <a:spcPts val="847"/>
              </a:spcBef>
              <a:spcAft>
                <a:spcPct val="0"/>
              </a:spcAft>
            </a:pPr>
            <a:r>
              <a:rPr lang="en-GB" sz="1400">
                <a:solidFill>
                  <a:srgbClr val="3C3C41"/>
                </a:solidFill>
                <a:cs typeface="Segoe UI" pitchFamily="34" charset="0"/>
              </a:rPr>
              <a:t>Empower employees to discover insights hidden in your data and create a data-driven culture with BI for everyone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C3C41"/>
              </a:solidFill>
              <a:effectLst/>
              <a:uLnTx/>
              <a:uFillTx/>
              <a:latin typeface="Segoe UI"/>
              <a:cs typeface="Segoe UI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ED41DBD-5110-B92C-A220-1651D389F387}"/>
              </a:ext>
            </a:extLst>
          </p:cNvPr>
          <p:cNvSpPr/>
          <p:nvPr/>
        </p:nvSpPr>
        <p:spPr bwMode="auto">
          <a:xfrm>
            <a:off x="4389438" y="2880719"/>
            <a:ext cx="4251023" cy="64633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spcBef>
                <a:spcPts val="847"/>
              </a:spcBef>
              <a:spcAft>
                <a:spcPct val="0"/>
              </a:spcAft>
            </a:pPr>
            <a:r>
              <a:rPr lang="en-GB" sz="1400">
                <a:solidFill>
                  <a:srgbClr val="3C3C41"/>
                </a:solidFill>
                <a:cs typeface="Segoe UI" pitchFamily="34" charset="0"/>
              </a:rPr>
              <a:t>Deploy in minutes and distribute </a:t>
            </a:r>
            <a:r>
              <a:rPr lang="en-GB" sz="1400">
                <a:solidFill>
                  <a:srgbClr val="3C3C4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  <a:r>
              <a:rPr lang="en-GB" sz="1400">
                <a:solidFill>
                  <a:srgbClr val="3C3C41"/>
                </a:solidFill>
                <a:cs typeface="Segoe UI" pitchFamily="34" charset="0"/>
              </a:rPr>
              <a:t>I content in a few clicks – Providing fast time to value.</a:t>
            </a:r>
            <a:br>
              <a:rPr lang="en-GB" sz="1400">
                <a:solidFill>
                  <a:srgbClr val="3C3C41"/>
                </a:solidFill>
                <a:cs typeface="Segoe UI" pitchFamily="34" charset="0"/>
              </a:rPr>
            </a:b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C3C41"/>
              </a:solidFill>
              <a:effectLst/>
              <a:uLnTx/>
              <a:uFillTx/>
              <a:latin typeface="Segoe UI"/>
              <a:cs typeface="Segoe UI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7F42770-B58B-8532-37AD-101CC61EB410}"/>
              </a:ext>
            </a:extLst>
          </p:cNvPr>
          <p:cNvSpPr/>
          <p:nvPr/>
        </p:nvSpPr>
        <p:spPr bwMode="auto">
          <a:xfrm>
            <a:off x="4389438" y="4027860"/>
            <a:ext cx="4402296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spcBef>
                <a:spcPts val="847"/>
              </a:spcBef>
              <a:spcAft>
                <a:spcPct val="0"/>
              </a:spcAft>
            </a:pPr>
            <a:r>
              <a:rPr lang="en-GB" sz="1400">
                <a:solidFill>
                  <a:srgbClr val="3C3C41"/>
                </a:solidFill>
                <a:cs typeface="Segoe UI"/>
              </a:rPr>
              <a:t>Make use of AI visualization to achieve deeper insight into the organization's data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7809530-E22C-C8BE-B4EE-3D591964DB7D}"/>
              </a:ext>
            </a:extLst>
          </p:cNvPr>
          <p:cNvSpPr/>
          <p:nvPr/>
        </p:nvSpPr>
        <p:spPr bwMode="auto">
          <a:xfrm>
            <a:off x="4389438" y="5211724"/>
            <a:ext cx="4480649" cy="93871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932114" fontAlgn="base">
              <a:spcBef>
                <a:spcPts val="588"/>
              </a:spcBef>
            </a:pPr>
            <a:r>
              <a:rPr lang="en-GB" sz="1400">
                <a:solidFill>
                  <a:srgbClr val="3C3C41"/>
                </a:solidFill>
                <a:cs typeface="Segoe UI" pitchFamily="34" charset="0"/>
              </a:rPr>
              <a:t>Rely on a BI platform that meets stringent industry standards and certifications
Keep data safe and control how data is accessed</a:t>
            </a:r>
            <a:br>
              <a:rPr lang="en-GB" sz="1400">
                <a:solidFill>
                  <a:srgbClr val="3C3C41"/>
                </a:solidFill>
                <a:cs typeface="Segoe UI" pitchFamily="34" charset="0"/>
              </a:rPr>
            </a:br>
            <a:r>
              <a:rPr lang="en-GB" sz="1400">
                <a:solidFill>
                  <a:srgbClr val="3C3C41"/>
                </a:solidFill>
                <a:cs typeface="Segoe UI" pitchFamily="34" charset="0"/>
              </a:rPr>
              <a:t>and used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C3C41"/>
              </a:solidFill>
              <a:effectLst/>
              <a:uLnTx/>
              <a:uFillTx/>
              <a:latin typeface="Segoe UI"/>
              <a:cs typeface="Segoe UI" pitchFamily="34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8FD016F-19F9-754F-3DB3-5BDDBCF5AC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919" y="1595324"/>
            <a:ext cx="661080" cy="66108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683ED0-BD7C-3F77-07ED-132EAF1150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393" y="2827123"/>
            <a:ext cx="670133" cy="67013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7DF5D0B-9DB1-6649-33FF-8E7EDD9EFA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37" y="4088174"/>
            <a:ext cx="490645" cy="66108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4E49680-0365-0229-6D23-63C0D8745DF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919" y="5271007"/>
            <a:ext cx="661080" cy="66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892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-0.01536 -3.7037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4.81481E-6 L -0.01536 -4.81481E-6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-0.01536 -2.96296E-6 " pathEditMode="relative" rAng="0" ptsTypes="AA">
                                      <p:cBhvr>
                                        <p:cTn id="19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33333E-6 L -0.01536 3.33333E-6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02731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3.7037E-7 L 5E-6 0.02731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0275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79167E-6 0 L -4.79167E-6 0.02731 " pathEditMode="relative" rAng="0" ptsTypes="AA">
                                      <p:cBhvr>
                                        <p:cTn id="50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5E-6 0.0275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7.40741E-7 L 0 0.02732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4.79167E-6 0.02755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02754 " pathEditMode="relative" rAng="0" ptsTypes="AA">
                                      <p:cBhvr>
                                        <p:cTn id="74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3.7037E-7 L 5E-6 0.02755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decel="100000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9167E-6 0 L -4.79167E-6 0.02755 " pathEditMode="relative" rAng="0" ptsTypes="AA">
                                      <p:cBhvr>
                                        <p:cTn id="84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0" grpId="2"/>
      <p:bldP spid="40" grpId="3"/>
      <p:bldP spid="40" grpId="4"/>
      <p:bldP spid="40" grpId="5"/>
      <p:bldP spid="41" grpId="0"/>
      <p:bldP spid="41" grpId="1"/>
      <p:bldP spid="41" grpId="2"/>
      <p:bldP spid="41" grpId="3"/>
      <p:bldP spid="41" grpId="4"/>
      <p:bldP spid="41" grpId="5"/>
      <p:bldP spid="42" grpId="0"/>
      <p:bldP spid="42" grpId="1"/>
      <p:bldP spid="42" grpId="2"/>
      <p:bldP spid="42" grpId="3"/>
      <p:bldP spid="42" grpId="4"/>
      <p:bldP spid="42" grpId="5"/>
      <p:bldP spid="43" grpId="0"/>
      <p:bldP spid="4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F7A0991-D061-255C-0D6A-152CF33F62CE}"/>
              </a:ext>
            </a:extLst>
          </p:cNvPr>
          <p:cNvSpPr txBox="1"/>
          <p:nvPr/>
        </p:nvSpPr>
        <p:spPr>
          <a:xfrm>
            <a:off x="9951271" y="1536159"/>
            <a:ext cx="2150462" cy="788255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Consume Content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7E100C-70C2-0D7F-AA0A-194EE44DC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Power BI – How it Works - Dashboard</a:t>
            </a:r>
          </a:p>
        </p:txBody>
      </p:sp>
      <p:sp>
        <p:nvSpPr>
          <p:cNvPr id="3" name="Flowchart: Connector 139">
            <a:extLst>
              <a:ext uri="{FF2B5EF4-FFF2-40B4-BE49-F238E27FC236}">
                <a16:creationId xmlns:a16="http://schemas.microsoft.com/office/drawing/2014/main" id="{1C3710D2-7997-0B8F-8412-145D8F5FEAA6}"/>
              </a:ext>
            </a:extLst>
          </p:cNvPr>
          <p:cNvSpPr/>
          <p:nvPr/>
        </p:nvSpPr>
        <p:spPr bwMode="auto">
          <a:xfrm>
            <a:off x="1167098" y="2239041"/>
            <a:ext cx="296453" cy="288848"/>
          </a:xfrm>
          <a:prstGeom prst="flowChartConnector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4" name="Flowchart: Connector 140">
            <a:extLst>
              <a:ext uri="{FF2B5EF4-FFF2-40B4-BE49-F238E27FC236}">
                <a16:creationId xmlns:a16="http://schemas.microsoft.com/office/drawing/2014/main" id="{0DF74B8F-61E1-B3F4-6C44-07DB23F93649}"/>
              </a:ext>
            </a:extLst>
          </p:cNvPr>
          <p:cNvSpPr/>
          <p:nvPr/>
        </p:nvSpPr>
        <p:spPr bwMode="auto">
          <a:xfrm>
            <a:off x="4180486" y="2239041"/>
            <a:ext cx="296453" cy="288848"/>
          </a:xfrm>
          <a:prstGeom prst="flowChartConnector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5" name="Flowchart: Connector 141">
            <a:extLst>
              <a:ext uri="{FF2B5EF4-FFF2-40B4-BE49-F238E27FC236}">
                <a16:creationId xmlns:a16="http://schemas.microsoft.com/office/drawing/2014/main" id="{F5F12C26-7F93-0933-C458-5F5A7E126AAA}"/>
              </a:ext>
            </a:extLst>
          </p:cNvPr>
          <p:cNvSpPr/>
          <p:nvPr/>
        </p:nvSpPr>
        <p:spPr bwMode="auto">
          <a:xfrm>
            <a:off x="7900624" y="2239041"/>
            <a:ext cx="296453" cy="288848"/>
          </a:xfrm>
          <a:prstGeom prst="flowChartConnector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6" name="Flowchart: Connector 142">
            <a:extLst>
              <a:ext uri="{FF2B5EF4-FFF2-40B4-BE49-F238E27FC236}">
                <a16:creationId xmlns:a16="http://schemas.microsoft.com/office/drawing/2014/main" id="{49F8B405-3B2F-DA4A-5B04-54A593078BA8}"/>
              </a:ext>
            </a:extLst>
          </p:cNvPr>
          <p:cNvSpPr/>
          <p:nvPr/>
        </p:nvSpPr>
        <p:spPr bwMode="auto">
          <a:xfrm>
            <a:off x="10878276" y="2239041"/>
            <a:ext cx="296453" cy="288848"/>
          </a:xfrm>
          <a:prstGeom prst="flowChartConnector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7ECBE-F68C-0E83-0D02-458CDA31B248}"/>
              </a:ext>
            </a:extLst>
          </p:cNvPr>
          <p:cNvSpPr txBox="1"/>
          <p:nvPr/>
        </p:nvSpPr>
        <p:spPr>
          <a:xfrm>
            <a:off x="269241" y="1536159"/>
            <a:ext cx="2092166" cy="534056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Connect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C4586F-AB0A-A8EB-FD14-5E95F8B53C6F}"/>
              </a:ext>
            </a:extLst>
          </p:cNvPr>
          <p:cNvSpPr txBox="1"/>
          <p:nvPr/>
        </p:nvSpPr>
        <p:spPr>
          <a:xfrm>
            <a:off x="2591770" y="1536159"/>
            <a:ext cx="3491647" cy="534056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Transform and Create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D61DE6-E22F-B900-AEBE-E545663247EA}"/>
              </a:ext>
            </a:extLst>
          </p:cNvPr>
          <p:cNvSpPr txBox="1"/>
          <p:nvPr/>
        </p:nvSpPr>
        <p:spPr>
          <a:xfrm>
            <a:off x="7125486" y="1536159"/>
            <a:ext cx="1846728" cy="534056"/>
          </a:xfrm>
          <a:prstGeom prst="rect">
            <a:avLst/>
          </a:prstGeom>
          <a:noFill/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prstClr val="black"/>
                    </a:gs>
                    <a:gs pos="3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Share Content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40F53B3-8B48-5EE6-4CBC-62FBCCA27BB2}"/>
              </a:ext>
            </a:extLst>
          </p:cNvPr>
          <p:cNvCxnSpPr>
            <a:cxnSpLocks/>
          </p:cNvCxnSpPr>
          <p:nvPr/>
        </p:nvCxnSpPr>
        <p:spPr>
          <a:xfrm>
            <a:off x="2598061" y="1897134"/>
            <a:ext cx="0" cy="2017823"/>
          </a:xfrm>
          <a:prstGeom prst="line">
            <a:avLst/>
          </a:prstGeom>
          <a:ln>
            <a:solidFill>
              <a:schemeClr val="tx2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3FC78B-3424-25A0-A073-989E6A0E5FC8}"/>
              </a:ext>
            </a:extLst>
          </p:cNvPr>
          <p:cNvCxnSpPr>
            <a:cxnSpLocks/>
          </p:cNvCxnSpPr>
          <p:nvPr/>
        </p:nvCxnSpPr>
        <p:spPr>
          <a:xfrm>
            <a:off x="2598061" y="5164073"/>
            <a:ext cx="0" cy="1075710"/>
          </a:xfrm>
          <a:prstGeom prst="line">
            <a:avLst/>
          </a:prstGeom>
          <a:ln>
            <a:solidFill>
              <a:schemeClr val="tx2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31C2BE5-6EB9-9429-EDA9-B5CF6D1819E4}"/>
              </a:ext>
            </a:extLst>
          </p:cNvPr>
          <p:cNvCxnSpPr>
            <a:cxnSpLocks/>
          </p:cNvCxnSpPr>
          <p:nvPr/>
        </p:nvCxnSpPr>
        <p:spPr>
          <a:xfrm>
            <a:off x="6089710" y="1897133"/>
            <a:ext cx="0" cy="990786"/>
          </a:xfrm>
          <a:prstGeom prst="line">
            <a:avLst/>
          </a:prstGeom>
          <a:ln>
            <a:solidFill>
              <a:schemeClr val="tx2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43C277-A982-171C-1EAB-4C15CE9A3083}"/>
              </a:ext>
            </a:extLst>
          </p:cNvPr>
          <p:cNvCxnSpPr>
            <a:cxnSpLocks/>
          </p:cNvCxnSpPr>
          <p:nvPr/>
        </p:nvCxnSpPr>
        <p:spPr>
          <a:xfrm>
            <a:off x="6089710" y="5529709"/>
            <a:ext cx="0" cy="717140"/>
          </a:xfrm>
          <a:prstGeom prst="line">
            <a:avLst/>
          </a:prstGeom>
          <a:ln>
            <a:solidFill>
              <a:schemeClr val="tx2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56">
            <a:extLst>
              <a:ext uri="{FF2B5EF4-FFF2-40B4-BE49-F238E27FC236}">
                <a16:creationId xmlns:a16="http://schemas.microsoft.com/office/drawing/2014/main" id="{D1D72A97-4897-0130-8DE5-83842BECF18F}"/>
              </a:ext>
            </a:extLst>
          </p:cNvPr>
          <p:cNvSpPr/>
          <p:nvPr/>
        </p:nvSpPr>
        <p:spPr bwMode="auto">
          <a:xfrm>
            <a:off x="476900" y="3658258"/>
            <a:ext cx="1763683" cy="1568099"/>
          </a:xfrm>
          <a:prstGeom prst="roundRect">
            <a:avLst/>
          </a:prstGeom>
          <a:solidFill>
            <a:schemeClr val="tx2"/>
          </a:solidFill>
          <a:ln w="9525">
            <a:solidFill>
              <a:srgbClr val="BABABA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61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AC16D65-3A71-75F7-CCFB-BD779905748F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57" y="2697312"/>
            <a:ext cx="8674449" cy="2678529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FAE3E8-8683-B4A1-0767-42E9BFBBE2A1}"/>
              </a:ext>
            </a:extLst>
          </p:cNvPr>
          <p:cNvCxnSpPr>
            <a:cxnSpLocks/>
          </p:cNvCxnSpPr>
          <p:nvPr/>
        </p:nvCxnSpPr>
        <p:spPr>
          <a:xfrm flipV="1">
            <a:off x="2240583" y="4537130"/>
            <a:ext cx="788556" cy="4780"/>
          </a:xfrm>
          <a:prstGeom prst="straightConnector1">
            <a:avLst/>
          </a:prstGeom>
          <a:ln w="19050">
            <a:solidFill>
              <a:schemeClr val="tx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B669B846-85D9-E8EA-B603-E8DBFE16EAC7}"/>
              </a:ext>
            </a:extLst>
          </p:cNvPr>
          <p:cNvSpPr/>
          <p:nvPr/>
        </p:nvSpPr>
        <p:spPr>
          <a:xfrm>
            <a:off x="756002" y="3634682"/>
            <a:ext cx="1174300" cy="371123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</p:spPr>
        <p:txBody>
          <a:bodyPr wrap="square" lIns="143428" tIns="89642" rIns="143428" bIns="89642" rtlCol="0" anchor="t" anchorCtr="0">
            <a:spAutoFit/>
          </a:bodyPr>
          <a:lstStyle/>
          <a:p>
            <a:pPr marL="0" marR="0" lvl="0" indent="0" algn="ctr" defTabSz="8614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6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Cloud data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C71AAC-A1E5-4645-1CCD-A876528C76DC}"/>
              </a:ext>
            </a:extLst>
          </p:cNvPr>
          <p:cNvSpPr/>
          <p:nvPr/>
        </p:nvSpPr>
        <p:spPr>
          <a:xfrm>
            <a:off x="476899" y="4836181"/>
            <a:ext cx="1763683" cy="371123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</p:spPr>
        <p:txBody>
          <a:bodyPr wrap="square" lIns="143428" tIns="89642" rIns="143428" bIns="89642" rtlCol="0" anchor="t" anchorCtr="0">
            <a:spAutoFit/>
          </a:bodyPr>
          <a:lstStyle/>
          <a:p>
            <a:pPr marL="0" marR="0" lvl="0" indent="0" algn="ctr" defTabSz="8614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6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2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On-premises data</a:t>
            </a:r>
          </a:p>
        </p:txBody>
      </p:sp>
      <p:sp>
        <p:nvSpPr>
          <p:cNvPr id="50" name="Rectangle: Rounded Corners 191">
            <a:extLst>
              <a:ext uri="{FF2B5EF4-FFF2-40B4-BE49-F238E27FC236}">
                <a16:creationId xmlns:a16="http://schemas.microsoft.com/office/drawing/2014/main" id="{CD45543B-3B2D-DD03-A5F2-D3DF77DDBAB9}"/>
              </a:ext>
            </a:extLst>
          </p:cNvPr>
          <p:cNvSpPr/>
          <p:nvPr/>
        </p:nvSpPr>
        <p:spPr bwMode="auto">
          <a:xfrm>
            <a:off x="5817693" y="4173718"/>
            <a:ext cx="3986068" cy="937666"/>
          </a:xfrm>
          <a:prstGeom prst="roundRect">
            <a:avLst/>
          </a:prstGeom>
          <a:solidFill>
            <a:srgbClr val="FAF2DB"/>
          </a:solidFill>
          <a:ln>
            <a:solidFill>
              <a:srgbClr val="D1D1D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61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B8CF96CC-E7DE-91E1-7A0A-35FC297B4E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475" y="4269404"/>
            <a:ext cx="1831721" cy="827397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062C3C39-4C66-5339-4A3A-9F14EF451B29}"/>
              </a:ext>
            </a:extLst>
          </p:cNvPr>
          <p:cNvSpPr/>
          <p:nvPr/>
        </p:nvSpPr>
        <p:spPr>
          <a:xfrm>
            <a:off x="2036184" y="4511266"/>
            <a:ext cx="1085144" cy="343968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</p:spPr>
        <p:txBody>
          <a:bodyPr wrap="square" lIns="143428" tIns="89642" rIns="143428" bIns="89642" rtlCol="0" anchor="t" anchorCtr="0">
            <a:spAutoFit/>
          </a:bodyPr>
          <a:lstStyle/>
          <a:p>
            <a:pPr marL="0" marR="0" lvl="0" indent="0" algn="ctr" defTabSz="86141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6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76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Get data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C65EA608-A43A-415A-76F2-AED8489CBEE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2749" y="3117813"/>
            <a:ext cx="420027" cy="1709411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D0CD5870-9767-C5D9-4C41-C6E74A542B38}"/>
              </a:ext>
            </a:extLst>
          </p:cNvPr>
          <p:cNvSpPr txBox="1"/>
          <p:nvPr/>
        </p:nvSpPr>
        <p:spPr>
          <a:xfrm>
            <a:off x="6095996" y="6342966"/>
            <a:ext cx="6096004" cy="538956"/>
          </a:xfrm>
          <a:prstGeom prst="rect">
            <a:avLst/>
          </a:prstGeom>
          <a:solidFill>
            <a:schemeClr val="tx2"/>
          </a:solidFill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Online</a:t>
            </a:r>
            <a:endParaRPr kumimoji="0" lang="de-DE" b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C926275-309C-6472-08AA-192E7CA7F538}"/>
              </a:ext>
            </a:extLst>
          </p:cNvPr>
          <p:cNvSpPr txBox="1"/>
          <p:nvPr/>
        </p:nvSpPr>
        <p:spPr>
          <a:xfrm>
            <a:off x="2604351" y="6342966"/>
            <a:ext cx="3491639" cy="538956"/>
          </a:xfrm>
          <a:prstGeom prst="rect">
            <a:avLst/>
          </a:prstGeom>
          <a:solidFill>
            <a:schemeClr val="tx2"/>
          </a:solidFill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rPr>
              <a:t>Power BI Desktop</a:t>
            </a:r>
            <a:endParaRPr kumimoji="0" lang="de-DE" b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C75F6E-512D-76D3-6B90-F1B19F20B4CE}"/>
              </a:ext>
            </a:extLst>
          </p:cNvPr>
          <p:cNvSpPr txBox="1"/>
          <p:nvPr/>
        </p:nvSpPr>
        <p:spPr>
          <a:xfrm>
            <a:off x="0" y="6342966"/>
            <a:ext cx="2604347" cy="538956"/>
          </a:xfrm>
          <a:prstGeom prst="rect">
            <a:avLst/>
          </a:prstGeom>
          <a:solidFill>
            <a:schemeClr val="tx2"/>
          </a:solidFill>
        </p:spPr>
        <p:txBody>
          <a:bodyPr wrap="square" lIns="179285" tIns="143428" rIns="179285" bIns="14342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rPr>
              <a:t>Data Source</a:t>
            </a:r>
            <a:endParaRPr kumimoji="0" lang="de-DE" b="1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D6DA2BF-9534-CACB-75A4-CCC39AAFCDCF}"/>
              </a:ext>
            </a:extLst>
          </p:cNvPr>
          <p:cNvCxnSpPr>
            <a:cxnSpLocks/>
          </p:cNvCxnSpPr>
          <p:nvPr/>
        </p:nvCxnSpPr>
        <p:spPr>
          <a:xfrm>
            <a:off x="9877264" y="1897133"/>
            <a:ext cx="0" cy="990786"/>
          </a:xfrm>
          <a:prstGeom prst="line">
            <a:avLst/>
          </a:prstGeom>
          <a:ln>
            <a:solidFill>
              <a:schemeClr val="tx2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>
            <a:extLst>
              <a:ext uri="{FF2B5EF4-FFF2-40B4-BE49-F238E27FC236}">
                <a16:creationId xmlns:a16="http://schemas.microsoft.com/office/drawing/2014/main" id="{248824D5-BEF3-0880-1573-33EF7666DE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440" y="4041360"/>
            <a:ext cx="775768" cy="77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9936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FEFB8-8992-442D-4AC7-EF3B56579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753732"/>
          </a:xfrm>
        </p:spPr>
        <p:txBody>
          <a:bodyPr/>
          <a:lstStyle/>
          <a:p>
            <a:r>
              <a:rPr lang="en-NL"/>
              <a:t>Power BI data sources</a:t>
            </a:r>
            <a:br>
              <a:rPr lang="en-NL"/>
            </a:br>
            <a:r>
              <a:rPr lang="en-NL" sz="2000" spc="0">
                <a:solidFill>
                  <a:schemeClr val="tx1"/>
                </a:solidFill>
                <a:latin typeface="Segoe UI" panose="020B0502040204020203" pitchFamily="34" charset="0"/>
              </a:rPr>
              <a:t>Always growing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2C864D8-BF1F-0AD7-5B62-F8C102A4F2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3621" y="1536276"/>
            <a:ext cx="1511498" cy="4756039"/>
            <a:chOff x="384137" y="1722041"/>
            <a:chExt cx="1541807" cy="485140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86B6006-EEA6-55D8-1327-AC3C785FFA97}"/>
                </a:ext>
              </a:extLst>
            </p:cNvPr>
            <p:cNvGrpSpPr/>
            <p:nvPr/>
          </p:nvGrpSpPr>
          <p:grpSpPr>
            <a:xfrm>
              <a:off x="384137" y="1825386"/>
              <a:ext cx="1422831" cy="4748063"/>
              <a:chOff x="384137" y="1825386"/>
              <a:chExt cx="1422831" cy="4748063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E6885AD5-9CD1-0BF0-7648-90D71C657B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542"/>
              <a:stretch/>
            </p:blipFill>
            <p:spPr>
              <a:xfrm>
                <a:off x="418902" y="1825386"/>
                <a:ext cx="1147055" cy="2214879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E3F0A71E-881D-BF23-6D1F-D62704E7B3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137" y="3941057"/>
                <a:ext cx="1419724" cy="1128339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48F5B6A-62ED-9C18-F151-5652705033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03228" y="4979011"/>
                <a:ext cx="1403740" cy="1594438"/>
              </a:xfrm>
              <a:prstGeom prst="rect">
                <a:avLst/>
              </a:prstGeom>
            </p:spPr>
          </p:pic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D3CA419-176E-BDFB-8625-1385D198DB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2904" y="1722041"/>
              <a:ext cx="146304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476B244-E1F9-88DB-2741-1489C136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85863" y="1536277"/>
            <a:ext cx="2066117" cy="4772828"/>
            <a:chOff x="1902152" y="1722041"/>
            <a:chExt cx="2107547" cy="486853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5E8EF8D-EBC7-3AE2-B5D5-B2E54C277F6A}"/>
                </a:ext>
              </a:extLst>
            </p:cNvPr>
            <p:cNvGrpSpPr/>
            <p:nvPr/>
          </p:nvGrpSpPr>
          <p:grpSpPr>
            <a:xfrm>
              <a:off x="1902152" y="1744291"/>
              <a:ext cx="2070421" cy="4846283"/>
              <a:chOff x="1760811" y="1744291"/>
              <a:chExt cx="2070421" cy="484628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3415CDD-1BD5-7180-A7E2-72C54EA8EA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60811" y="2013299"/>
                <a:ext cx="2045117" cy="2323965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BAEE82C5-F892-7E55-6A53-A40B4D6AFF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03461" y="4337263"/>
                <a:ext cx="1478793" cy="2253311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B3D0012B-50EC-8453-EEFE-61938DA8A7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86115" y="1744291"/>
                <a:ext cx="2045117" cy="275125"/>
              </a:xfrm>
              <a:prstGeom prst="rect">
                <a:avLst/>
              </a:prstGeom>
            </p:spPr>
          </p:pic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14665BA-C175-4BB5-2086-399DA6CF50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8019" y="1722041"/>
              <a:ext cx="201168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5EDC49-B539-1184-DB4C-5B5C41672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76821" y="1536276"/>
            <a:ext cx="2039053" cy="4828377"/>
            <a:chOff x="4013514" y="1722041"/>
            <a:chExt cx="2079940" cy="492519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2511548-FEC3-5697-E64F-03A00DD18D04}"/>
                </a:ext>
              </a:extLst>
            </p:cNvPr>
            <p:cNvGrpSpPr/>
            <p:nvPr/>
          </p:nvGrpSpPr>
          <p:grpSpPr>
            <a:xfrm>
              <a:off x="4013514" y="1753077"/>
              <a:ext cx="2057127" cy="4894160"/>
              <a:chOff x="3713979" y="1753077"/>
              <a:chExt cx="2057127" cy="489416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D11A3D00-B16E-E6B7-FEA2-F7483CC75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13979" y="3055865"/>
                <a:ext cx="2057127" cy="3591372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8AFCFDB-E7E4-BA44-138E-7C9C4F9444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35426" y="1939008"/>
                <a:ext cx="1478793" cy="1101721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8DD366CA-057B-8FF4-10F5-8573079578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53889" y="1753077"/>
                <a:ext cx="1934140" cy="260195"/>
              </a:xfrm>
              <a:prstGeom prst="rect">
                <a:avLst/>
              </a:prstGeom>
            </p:spPr>
          </p:pic>
        </p:grp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FFB7913-0D29-EDBA-40DC-F0636CEE98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81774" y="1722041"/>
              <a:ext cx="201168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ED23351-EBE8-D96B-0C5B-50CB63244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37696" y="1536276"/>
            <a:ext cx="2053113" cy="4756039"/>
            <a:chOff x="6108539" y="1722041"/>
            <a:chExt cx="2094282" cy="485140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2497353-19A0-30B2-E88B-A5869D22FA37}"/>
                </a:ext>
              </a:extLst>
            </p:cNvPr>
            <p:cNvGrpSpPr/>
            <p:nvPr/>
          </p:nvGrpSpPr>
          <p:grpSpPr>
            <a:xfrm>
              <a:off x="6108539" y="1770757"/>
              <a:ext cx="2094282" cy="4802691"/>
              <a:chOff x="5709741" y="1770757"/>
              <a:chExt cx="2094282" cy="4802691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4ECA2FA4-89BD-D290-682F-0AFC90169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09741" y="1770757"/>
                <a:ext cx="2094282" cy="3719255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2A8191AC-EF15-A6C0-B1B6-5D4D8FD263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20260" y="5598535"/>
                <a:ext cx="1370148" cy="974913"/>
              </a:xfrm>
              <a:prstGeom prst="rect">
                <a:avLst/>
              </a:prstGeom>
            </p:spPr>
          </p:pic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417E7B3-317C-C80D-4FEF-15A15FCC36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65529" y="1722041"/>
              <a:ext cx="201168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AE53C1C-5CA9-768D-A1CB-8A9B81701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88639" y="1536276"/>
            <a:ext cx="2026889" cy="4879368"/>
            <a:chOff x="8193432" y="1722041"/>
            <a:chExt cx="2067532" cy="497720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52D70B4-EC1E-3E88-1ABF-430455DB94E7}"/>
                </a:ext>
              </a:extLst>
            </p:cNvPr>
            <p:cNvGrpSpPr/>
            <p:nvPr/>
          </p:nvGrpSpPr>
          <p:grpSpPr>
            <a:xfrm>
              <a:off x="8193432" y="1771412"/>
              <a:ext cx="1976921" cy="4927838"/>
              <a:chOff x="7759303" y="1771412"/>
              <a:chExt cx="1976921" cy="4927838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767D5E0B-E19B-D4C6-C1D4-5F870BCC9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59303" y="1771412"/>
                <a:ext cx="1898225" cy="3913170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8F7AE-6429-0AAC-9AB0-C7FE689ED0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23896" y="5724337"/>
                <a:ext cx="1912328" cy="974913"/>
              </a:xfrm>
              <a:prstGeom prst="rect">
                <a:avLst/>
              </a:prstGeom>
            </p:spPr>
          </p:pic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F8551D6-B254-51AE-3911-360C30AEB9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49284" y="1722041"/>
              <a:ext cx="201168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7DE49E-561A-0B5D-4F18-E9CCCA7D2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51940" y="1536277"/>
            <a:ext cx="1654843" cy="4372156"/>
            <a:chOff x="10290932" y="1722041"/>
            <a:chExt cx="1688026" cy="445982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7BAEBE9-7B68-B54A-DD17-3A7467D5428A}"/>
                </a:ext>
              </a:extLst>
            </p:cNvPr>
            <p:cNvGrpSpPr/>
            <p:nvPr/>
          </p:nvGrpSpPr>
          <p:grpSpPr>
            <a:xfrm>
              <a:off x="10290932" y="1805507"/>
              <a:ext cx="1631195" cy="4376361"/>
              <a:chOff x="9675941" y="1805507"/>
              <a:chExt cx="1631195" cy="4376361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5D82C8ED-A8CD-A75D-6DF5-F4A786919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75941" y="1805507"/>
                <a:ext cx="1631195" cy="3246953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3E254EFC-1476-DEBD-B973-F005F17E9C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22121" y="5058025"/>
                <a:ext cx="1484657" cy="1123843"/>
              </a:xfrm>
              <a:prstGeom prst="rect">
                <a:avLst/>
              </a:prstGeom>
            </p:spPr>
          </p:pic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8986FA9-5FC3-750B-45B0-3F68A8CCF3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33038" y="1722041"/>
              <a:ext cx="1645920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44390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A406A-2B4B-49DF-61FE-32554C4DA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5" y="620428"/>
            <a:ext cx="11306469" cy="1590179"/>
          </a:xfrm>
        </p:spPr>
        <p:txBody>
          <a:bodyPr/>
          <a:lstStyle/>
          <a:p>
            <a:r>
              <a:rPr lang="en-NL"/>
              <a:t>Datamart in Power BI</a:t>
            </a:r>
            <a:br>
              <a:rPr lang="en-NL"/>
            </a:br>
            <a:r>
              <a:rPr lang="en-NL" sz="2000">
                <a:solidFill>
                  <a:schemeClr val="tx1"/>
                </a:solidFill>
                <a:latin typeface="+mn-lt"/>
              </a:rPr>
              <a:t>Democratize data for every level </a:t>
            </a:r>
            <a:br>
              <a:rPr lang="en-NL" sz="2000">
                <a:solidFill>
                  <a:schemeClr val="tx1"/>
                </a:solidFill>
                <a:latin typeface="+mn-lt"/>
              </a:rPr>
            </a:br>
            <a:r>
              <a:rPr lang="en-NL" sz="2000">
                <a:solidFill>
                  <a:schemeClr val="tx1"/>
                </a:solidFill>
                <a:latin typeface="+mn-lt"/>
              </a:rPr>
              <a:t>of your organization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endParaRPr lang="en-NL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2DFDB8-0B3E-6BC7-B478-D6C8983285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55A3DF6F-531D-E4BC-9E5C-2F7E5055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5995" y="2707597"/>
            <a:ext cx="3704843" cy="905441"/>
          </a:xfrm>
        </p:spPr>
        <p:txBody>
          <a:bodyPr/>
          <a:lstStyle/>
          <a:p>
            <a:pPr marL="0" indent="0">
              <a:buNone/>
            </a:pPr>
            <a:r>
              <a:rPr kumimoji="0" lang="en-US" sz="120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Datamart in Power BI is a self-service capability, providing simple frictionless experiences for businesses to be more productive</a:t>
            </a:r>
          </a:p>
          <a:p>
            <a:pPr marL="0" indent="0">
              <a:buNone/>
            </a:pPr>
            <a:endParaRPr lang="en-NL"/>
          </a:p>
        </p:txBody>
      </p:sp>
      <p:pic>
        <p:nvPicPr>
          <p:cNvPr id="29" name="Picture 2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DBAA99B8-12F3-B8A3-B5FC-74820BF9B7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974" y="1630838"/>
            <a:ext cx="7038679" cy="395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4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ACF6-5011-AB20-22CB-063CBCA49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/>
              <a:t>Power BI – How it Works - Datamarts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DD6518-B84F-C458-0072-2C4A3EC0FAFD}"/>
              </a:ext>
            </a:extLst>
          </p:cNvPr>
          <p:cNvSpPr txBox="1">
            <a:spLocks/>
          </p:cNvSpPr>
          <p:nvPr/>
        </p:nvSpPr>
        <p:spPr>
          <a:xfrm>
            <a:off x="8094368" y="1967296"/>
            <a:ext cx="3505494" cy="39890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/>
              </a:buClr>
            </a:pPr>
            <a:r>
              <a:rPr lang="en-US" sz="1600"/>
              <a:t>It automatically generate a dataset or semantic model, which can be used to create Power BI reports and dashboards</a:t>
            </a:r>
          </a:p>
          <a:p>
            <a:pPr>
              <a:buClr>
                <a:schemeClr val="tx2"/>
              </a:buClr>
            </a:pPr>
            <a:r>
              <a:rPr lang="en-US" sz="1600"/>
              <a:t>You can also query a </a:t>
            </a:r>
            <a:r>
              <a:rPr lang="en-US" sz="1600" err="1"/>
              <a:t>datamart</a:t>
            </a:r>
            <a:r>
              <a:rPr lang="en-US" sz="1600"/>
              <a:t> using a T-SQL endpoint or using a visual experience</a:t>
            </a:r>
          </a:p>
          <a:p>
            <a:pPr>
              <a:buClr>
                <a:schemeClr val="tx2"/>
              </a:buClr>
            </a:pPr>
            <a:r>
              <a:rPr lang="en-US" sz="1600"/>
              <a:t>Up to 100 GB recommended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E79D91B-48F3-9F79-45E3-AEADC714B075}"/>
              </a:ext>
            </a:extLst>
          </p:cNvPr>
          <p:cNvGrpSpPr/>
          <p:nvPr/>
        </p:nvGrpSpPr>
        <p:grpSpPr>
          <a:xfrm>
            <a:off x="650172" y="2048188"/>
            <a:ext cx="704008" cy="918535"/>
            <a:chOff x="650172" y="2048188"/>
            <a:chExt cx="704008" cy="918535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619FAEFD-1011-0B59-074E-252955F35894}"/>
                </a:ext>
              </a:extLst>
            </p:cNvPr>
            <p:cNvGrpSpPr/>
            <p:nvPr/>
          </p:nvGrpSpPr>
          <p:grpSpPr>
            <a:xfrm>
              <a:off x="650172" y="2048188"/>
              <a:ext cx="704008" cy="918535"/>
              <a:chOff x="802530" y="4445159"/>
              <a:chExt cx="704008" cy="918535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EDC3903D-46DD-1968-E306-76066A3DF115}"/>
                  </a:ext>
                </a:extLst>
              </p:cNvPr>
              <p:cNvSpPr/>
              <p:nvPr/>
            </p:nvSpPr>
            <p:spPr bwMode="auto">
              <a:xfrm>
                <a:off x="802530" y="4614041"/>
                <a:ext cx="704008" cy="5942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84B0D96C-89F2-9B56-136D-B5DEDABD07D7}"/>
                  </a:ext>
                </a:extLst>
              </p:cNvPr>
              <p:cNvSpPr/>
              <p:nvPr/>
            </p:nvSpPr>
            <p:spPr bwMode="auto">
              <a:xfrm>
                <a:off x="802531" y="5046780"/>
                <a:ext cx="701844" cy="316914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810B8704-6F4C-9D6A-9421-490F67B80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531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29ABD219-15AB-E9EC-2724-2E34392FA1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4375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733A6C02-0E4D-9F0E-6BAF-C304CDB1329D}"/>
                  </a:ext>
                </a:extLst>
              </p:cNvPr>
              <p:cNvSpPr/>
              <p:nvPr/>
            </p:nvSpPr>
            <p:spPr bwMode="auto">
              <a:xfrm>
                <a:off x="802531" y="4445159"/>
                <a:ext cx="702588" cy="316914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88690AF-351E-8ACD-7C7F-09EECC9DD322}"/>
                </a:ext>
              </a:extLst>
            </p:cNvPr>
            <p:cNvGrpSpPr/>
            <p:nvPr/>
          </p:nvGrpSpPr>
          <p:grpSpPr>
            <a:xfrm>
              <a:off x="746569" y="2403475"/>
              <a:ext cx="460535" cy="476734"/>
              <a:chOff x="898927" y="2216610"/>
              <a:chExt cx="460535" cy="476734"/>
            </a:xfrm>
            <a:solidFill>
              <a:schemeClr val="bg2"/>
            </a:solidFill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F03D7DE-545C-D163-70F1-A51D0105109C}"/>
                  </a:ext>
                </a:extLst>
              </p:cNvPr>
              <p:cNvSpPr/>
              <p:nvPr/>
            </p:nvSpPr>
            <p:spPr bwMode="auto">
              <a:xfrm>
                <a:off x="898927" y="2216610"/>
                <a:ext cx="128784" cy="128784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663AF787-CE57-2D81-5CB8-D69A45DB1439}"/>
                  </a:ext>
                </a:extLst>
              </p:cNvPr>
              <p:cNvSpPr/>
              <p:nvPr/>
            </p:nvSpPr>
            <p:spPr bwMode="auto">
              <a:xfrm>
                <a:off x="1157872" y="2257070"/>
                <a:ext cx="201590" cy="201590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3E558C6-F029-BE70-9E04-A7E934E0D862}"/>
                  </a:ext>
                </a:extLst>
              </p:cNvPr>
              <p:cNvSpPr/>
              <p:nvPr/>
            </p:nvSpPr>
            <p:spPr bwMode="auto">
              <a:xfrm>
                <a:off x="925239" y="2484415"/>
                <a:ext cx="128784" cy="128784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F390342-5A4D-BC7D-FB49-8D3E38DFC40C}"/>
                  </a:ext>
                </a:extLst>
              </p:cNvPr>
              <p:cNvSpPr/>
              <p:nvPr/>
            </p:nvSpPr>
            <p:spPr bwMode="auto">
              <a:xfrm>
                <a:off x="1153825" y="2564560"/>
                <a:ext cx="128784" cy="128784"/>
              </a:xfrm>
              <a:prstGeom prst="rect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C035976B-1E27-5854-5AC1-F5E4B96282ED}"/>
              </a:ext>
            </a:extLst>
          </p:cNvPr>
          <p:cNvGrpSpPr/>
          <p:nvPr/>
        </p:nvGrpSpPr>
        <p:grpSpPr>
          <a:xfrm>
            <a:off x="650172" y="3211163"/>
            <a:ext cx="704008" cy="918535"/>
            <a:chOff x="650172" y="3211163"/>
            <a:chExt cx="704008" cy="918535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92BA61DA-780A-24A2-46FA-7DE435F48427}"/>
                </a:ext>
              </a:extLst>
            </p:cNvPr>
            <p:cNvGrpSpPr/>
            <p:nvPr/>
          </p:nvGrpSpPr>
          <p:grpSpPr>
            <a:xfrm>
              <a:off x="650172" y="3211163"/>
              <a:ext cx="704008" cy="918535"/>
              <a:chOff x="802530" y="4445159"/>
              <a:chExt cx="704008" cy="918535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098DC96-BDE2-FF68-7034-4F497F616DC3}"/>
                  </a:ext>
                </a:extLst>
              </p:cNvPr>
              <p:cNvSpPr/>
              <p:nvPr/>
            </p:nvSpPr>
            <p:spPr bwMode="auto">
              <a:xfrm>
                <a:off x="802530" y="4614041"/>
                <a:ext cx="704008" cy="5942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3A1D6635-3EFD-3443-98E2-9BF455329FCE}"/>
                  </a:ext>
                </a:extLst>
              </p:cNvPr>
              <p:cNvSpPr/>
              <p:nvPr/>
            </p:nvSpPr>
            <p:spPr bwMode="auto">
              <a:xfrm>
                <a:off x="802531" y="5046780"/>
                <a:ext cx="701844" cy="316914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FE563646-DE6B-713A-57AF-3A4109BF08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531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A940B426-94D1-54D7-45C2-8032937962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4375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267EDCC7-9DA7-1658-7567-BECB683A0E43}"/>
                  </a:ext>
                </a:extLst>
              </p:cNvPr>
              <p:cNvSpPr/>
              <p:nvPr/>
            </p:nvSpPr>
            <p:spPr bwMode="auto">
              <a:xfrm>
                <a:off x="802531" y="4445159"/>
                <a:ext cx="702588" cy="316914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B10E142F-69C5-03FF-B32A-982ACF3FBDA4}"/>
                </a:ext>
              </a:extLst>
            </p:cNvPr>
            <p:cNvGrpSpPr/>
            <p:nvPr/>
          </p:nvGrpSpPr>
          <p:grpSpPr>
            <a:xfrm>
              <a:off x="772880" y="3572865"/>
              <a:ext cx="475012" cy="399304"/>
              <a:chOff x="925238" y="3537766"/>
              <a:chExt cx="475012" cy="399304"/>
            </a:xfrm>
            <a:solidFill>
              <a:schemeClr val="bg2"/>
            </a:solidFill>
          </p:grpSpPr>
          <p:sp>
            <p:nvSpPr>
              <p:cNvPr id="21" name="Triangle 20">
                <a:extLst>
                  <a:ext uri="{FF2B5EF4-FFF2-40B4-BE49-F238E27FC236}">
                    <a16:creationId xmlns:a16="http://schemas.microsoft.com/office/drawing/2014/main" id="{63BA8235-9E71-C844-3102-53E23A474EA4}"/>
                  </a:ext>
                </a:extLst>
              </p:cNvPr>
              <p:cNvSpPr/>
              <p:nvPr/>
            </p:nvSpPr>
            <p:spPr bwMode="auto">
              <a:xfrm rot="5400000">
                <a:off x="911121" y="3551883"/>
                <a:ext cx="204708" cy="176473"/>
              </a:xfrm>
              <a:prstGeom prst="triangl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2" name="Triangle 21">
                <a:extLst>
                  <a:ext uri="{FF2B5EF4-FFF2-40B4-BE49-F238E27FC236}">
                    <a16:creationId xmlns:a16="http://schemas.microsoft.com/office/drawing/2014/main" id="{E660B5FB-0063-1573-B47A-F49FF82241F3}"/>
                  </a:ext>
                </a:extLst>
              </p:cNvPr>
              <p:cNvSpPr/>
              <p:nvPr/>
            </p:nvSpPr>
            <p:spPr bwMode="auto">
              <a:xfrm>
                <a:off x="1024255" y="3612935"/>
                <a:ext cx="375995" cy="324135"/>
              </a:xfrm>
              <a:prstGeom prst="triangl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3A24C3A-8836-CBC8-5AB0-B54B65A54CAD}"/>
              </a:ext>
            </a:extLst>
          </p:cNvPr>
          <p:cNvSpPr/>
          <p:nvPr/>
        </p:nvSpPr>
        <p:spPr bwMode="auto">
          <a:xfrm>
            <a:off x="313889" y="1411596"/>
            <a:ext cx="1393294" cy="2215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Data sources</a:t>
            </a:r>
            <a:endParaRPr kumimoji="0" lang="en-US" sz="1600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F2A8F2-CD34-1CDB-7716-7D02C37C9A7A}"/>
              </a:ext>
            </a:extLst>
          </p:cNvPr>
          <p:cNvSpPr/>
          <p:nvPr/>
        </p:nvSpPr>
        <p:spPr bwMode="auto">
          <a:xfrm>
            <a:off x="2106284" y="1424120"/>
            <a:ext cx="1176721" cy="2215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err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Datamarts</a:t>
            </a:r>
            <a:endParaRPr kumimoji="0" lang="en-US" sz="1600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78E61E2-BC44-6110-8976-7511C930C8D0}"/>
              </a:ext>
            </a:extLst>
          </p:cNvPr>
          <p:cNvSpPr/>
          <p:nvPr/>
        </p:nvSpPr>
        <p:spPr bwMode="auto">
          <a:xfrm>
            <a:off x="3558850" y="1424120"/>
            <a:ext cx="1176721" cy="2215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Datasets</a:t>
            </a:r>
            <a:endParaRPr kumimoji="0" lang="en-US" sz="1600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4DDDB5-1559-9367-888A-B693078AF9CB}"/>
              </a:ext>
            </a:extLst>
          </p:cNvPr>
          <p:cNvSpPr/>
          <p:nvPr/>
        </p:nvSpPr>
        <p:spPr bwMode="auto">
          <a:xfrm>
            <a:off x="4960394" y="1424120"/>
            <a:ext cx="1176721" cy="2215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Reports</a:t>
            </a:r>
            <a:endParaRPr kumimoji="0" lang="en-US" sz="1600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FCEA1E5-3E6A-ABD3-D736-883D8A6373C5}"/>
              </a:ext>
            </a:extLst>
          </p:cNvPr>
          <p:cNvSpPr/>
          <p:nvPr/>
        </p:nvSpPr>
        <p:spPr bwMode="auto">
          <a:xfrm>
            <a:off x="6361938" y="1424120"/>
            <a:ext cx="1172616" cy="2215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Dashboards</a:t>
            </a:r>
            <a:endParaRPr kumimoji="0" lang="en-US" sz="1600" b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108FB1-5512-AC21-ECB6-72453C0A12A9}"/>
              </a:ext>
            </a:extLst>
          </p:cNvPr>
          <p:cNvSpPr/>
          <p:nvPr/>
        </p:nvSpPr>
        <p:spPr bwMode="auto">
          <a:xfrm>
            <a:off x="2141539" y="1967296"/>
            <a:ext cx="1176721" cy="3501132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57267B1-F027-4475-227A-6AB515D78F00}"/>
              </a:ext>
            </a:extLst>
          </p:cNvPr>
          <p:cNvSpPr/>
          <p:nvPr/>
        </p:nvSpPr>
        <p:spPr bwMode="auto">
          <a:xfrm>
            <a:off x="3562956" y="1967296"/>
            <a:ext cx="1176721" cy="3501132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93D9D5-65A8-8A79-7DD8-622B72ADCC6B}"/>
              </a:ext>
            </a:extLst>
          </p:cNvPr>
          <p:cNvSpPr/>
          <p:nvPr/>
        </p:nvSpPr>
        <p:spPr bwMode="auto">
          <a:xfrm>
            <a:off x="4960394" y="1967296"/>
            <a:ext cx="1176721" cy="3501132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F49EFA-6220-950D-BA84-5A3D127F7A1F}"/>
              </a:ext>
            </a:extLst>
          </p:cNvPr>
          <p:cNvSpPr/>
          <p:nvPr/>
        </p:nvSpPr>
        <p:spPr bwMode="auto">
          <a:xfrm>
            <a:off x="6357832" y="1967296"/>
            <a:ext cx="1176721" cy="3501132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NL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BF47343B-F4B1-0A31-08B5-686C6E7F6E10}"/>
              </a:ext>
            </a:extLst>
          </p:cNvPr>
          <p:cNvCxnSpPr>
            <a:cxnSpLocks/>
          </p:cNvCxnSpPr>
          <p:nvPr/>
        </p:nvCxnSpPr>
        <p:spPr>
          <a:xfrm>
            <a:off x="1422562" y="4933732"/>
            <a:ext cx="683722" cy="300066"/>
          </a:xfrm>
          <a:prstGeom prst="bentConnector3">
            <a:avLst>
              <a:gd name="adj1" fmla="val 50000"/>
            </a:avLst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92AD065-514C-44F6-E165-63BC0ABB94BF}"/>
              </a:ext>
            </a:extLst>
          </p:cNvPr>
          <p:cNvGrpSpPr/>
          <p:nvPr/>
        </p:nvGrpSpPr>
        <p:grpSpPr>
          <a:xfrm>
            <a:off x="650172" y="4445159"/>
            <a:ext cx="704008" cy="918535"/>
            <a:chOff x="650172" y="4445159"/>
            <a:chExt cx="704008" cy="918535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F1087FE7-28C0-A680-120C-63EB9253ED05}"/>
                </a:ext>
              </a:extLst>
            </p:cNvPr>
            <p:cNvGrpSpPr/>
            <p:nvPr/>
          </p:nvGrpSpPr>
          <p:grpSpPr>
            <a:xfrm>
              <a:off x="650172" y="4445159"/>
              <a:ext cx="704008" cy="918535"/>
              <a:chOff x="802530" y="4445159"/>
              <a:chExt cx="704008" cy="918535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7456492E-7781-ECA7-B659-26DD1D91EE95}"/>
                  </a:ext>
                </a:extLst>
              </p:cNvPr>
              <p:cNvSpPr/>
              <p:nvPr/>
            </p:nvSpPr>
            <p:spPr bwMode="auto">
              <a:xfrm>
                <a:off x="802530" y="4614041"/>
                <a:ext cx="704008" cy="5942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7D264CEF-A606-C3DE-9FE9-6AF874E9E7A3}"/>
                  </a:ext>
                </a:extLst>
              </p:cNvPr>
              <p:cNvSpPr/>
              <p:nvPr/>
            </p:nvSpPr>
            <p:spPr bwMode="auto">
              <a:xfrm>
                <a:off x="802531" y="5046780"/>
                <a:ext cx="701844" cy="316914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852EC9DD-7F3A-D727-1AF4-1DC55C416C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531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1E788B37-EFA0-454D-0CD0-833697EEBE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4375" y="4589463"/>
                <a:ext cx="0" cy="620766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DDB80BA0-B8A3-D921-B7BB-0F765370E6A6}"/>
                  </a:ext>
                </a:extLst>
              </p:cNvPr>
              <p:cNvSpPr/>
              <p:nvPr/>
            </p:nvSpPr>
            <p:spPr bwMode="auto">
              <a:xfrm>
                <a:off x="802531" y="4445159"/>
                <a:ext cx="702588" cy="316914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2AA01634-65F6-B1C8-1DAB-8E2E14B5DE28}"/>
                </a:ext>
              </a:extLst>
            </p:cNvPr>
            <p:cNvGrpSpPr/>
            <p:nvPr/>
          </p:nvGrpSpPr>
          <p:grpSpPr>
            <a:xfrm>
              <a:off x="772880" y="4873825"/>
              <a:ext cx="406737" cy="398395"/>
              <a:chOff x="840125" y="4845225"/>
              <a:chExt cx="529489" cy="518627"/>
            </a:xfrm>
            <a:solidFill>
              <a:schemeClr val="bg2"/>
            </a:solidFill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C1A75B27-5A12-F168-D1B2-F879A0F70965}"/>
                  </a:ext>
                </a:extLst>
              </p:cNvPr>
              <p:cNvSpPr/>
              <p:nvPr/>
            </p:nvSpPr>
            <p:spPr bwMode="auto">
              <a:xfrm>
                <a:off x="840125" y="4845225"/>
                <a:ext cx="204707" cy="204708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467068A7-7308-1350-F9AC-0CCEE25D00D1}"/>
                  </a:ext>
                </a:extLst>
              </p:cNvPr>
              <p:cNvSpPr/>
              <p:nvPr/>
            </p:nvSpPr>
            <p:spPr bwMode="auto">
              <a:xfrm>
                <a:off x="1075725" y="5069962"/>
                <a:ext cx="293889" cy="293890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543C4948-F6F2-8B62-E84B-41CCBF850C58}"/>
                  </a:ext>
                </a:extLst>
              </p:cNvPr>
              <p:cNvSpPr/>
              <p:nvPr/>
            </p:nvSpPr>
            <p:spPr bwMode="auto">
              <a:xfrm>
                <a:off x="1236582" y="4857835"/>
                <a:ext cx="130752" cy="13075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NL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cxnSp>
        <p:nvCxnSpPr>
          <p:cNvPr id="91" name="Elbow Connector 90">
            <a:extLst>
              <a:ext uri="{FF2B5EF4-FFF2-40B4-BE49-F238E27FC236}">
                <a16:creationId xmlns:a16="http://schemas.microsoft.com/office/drawing/2014/main" id="{32368380-E353-082B-EB7F-DB1883697CA8}"/>
              </a:ext>
            </a:extLst>
          </p:cNvPr>
          <p:cNvCxnSpPr>
            <a:cxnSpLocks/>
          </p:cNvCxnSpPr>
          <p:nvPr/>
        </p:nvCxnSpPr>
        <p:spPr>
          <a:xfrm flipV="1">
            <a:off x="1395575" y="2242307"/>
            <a:ext cx="658286" cy="305924"/>
          </a:xfrm>
          <a:prstGeom prst="bentConnector3">
            <a:avLst>
              <a:gd name="adj1" fmla="val 50000"/>
            </a:avLst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0694706-AF94-C38C-AE92-8A581588300D}"/>
              </a:ext>
            </a:extLst>
          </p:cNvPr>
          <p:cNvCxnSpPr>
            <a:cxnSpLocks/>
          </p:cNvCxnSpPr>
          <p:nvPr/>
        </p:nvCxnSpPr>
        <p:spPr>
          <a:xfrm>
            <a:off x="1422562" y="3717862"/>
            <a:ext cx="599692" cy="0"/>
          </a:xfrm>
          <a:prstGeom prst="straightConnector1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87996FF-C3CE-F431-48EE-FE36527164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947" y="3417052"/>
            <a:ext cx="413614" cy="6016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0855D2-F56F-71A6-1503-138E18834F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141" y="3426664"/>
            <a:ext cx="726102" cy="544577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8E152B2B-2CFF-8DA8-063D-2F2968977A39}"/>
              </a:ext>
            </a:extLst>
          </p:cNvPr>
          <p:cNvSpPr txBox="1"/>
          <p:nvPr/>
        </p:nvSpPr>
        <p:spPr>
          <a:xfrm>
            <a:off x="2067762" y="5468428"/>
            <a:ext cx="1491087" cy="12926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L" sz="1200"/>
              <a:t>Data is stored </a:t>
            </a:r>
            <a:r>
              <a:rPr lang="en-GB" sz="1200"/>
              <a:t>in a fully-managed Azure SQL DB- ready to be modelled and consumed</a:t>
            </a:r>
            <a:endParaRPr lang="en-NL" sz="1200" err="1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4808F2-03A1-3EEA-F58E-2975F5FD13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104" y="3410191"/>
            <a:ext cx="538425" cy="615343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F8AC008A-A880-B17C-88BA-46BDD0AA1DAD}"/>
              </a:ext>
            </a:extLst>
          </p:cNvPr>
          <p:cNvSpPr txBox="1"/>
          <p:nvPr/>
        </p:nvSpPr>
        <p:spPr>
          <a:xfrm>
            <a:off x="3469307" y="5476073"/>
            <a:ext cx="1355806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nl-NL" sz="1200"/>
              <a:t>Auto-</a:t>
            </a:r>
            <a:r>
              <a:rPr lang="nl-NL" sz="1200" err="1"/>
              <a:t>Generated</a:t>
            </a:r>
            <a:endParaRPr lang="en-NL" sz="1200" err="1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8DF055-F8E1-8B6E-8B18-023F12A0DAF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1836" y="3409799"/>
            <a:ext cx="616127" cy="616127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71A1FA4-717F-7D94-C113-839E1FA99F4A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>
            <a:off x="3318260" y="3717862"/>
            <a:ext cx="244696" cy="0"/>
          </a:xfrm>
          <a:prstGeom prst="straightConnector1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348BA60-B3BE-B5D3-84F5-722093D39BBA}"/>
              </a:ext>
            </a:extLst>
          </p:cNvPr>
          <p:cNvCxnSpPr>
            <a:cxnSpLocks/>
          </p:cNvCxnSpPr>
          <p:nvPr/>
        </p:nvCxnSpPr>
        <p:spPr>
          <a:xfrm>
            <a:off x="4727105" y="3722095"/>
            <a:ext cx="244696" cy="0"/>
          </a:xfrm>
          <a:prstGeom prst="straightConnector1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B44195E-8421-50B3-8C05-8A72F261242C}"/>
              </a:ext>
            </a:extLst>
          </p:cNvPr>
          <p:cNvCxnSpPr>
            <a:cxnSpLocks/>
          </p:cNvCxnSpPr>
          <p:nvPr/>
        </p:nvCxnSpPr>
        <p:spPr>
          <a:xfrm>
            <a:off x="6124416" y="3757402"/>
            <a:ext cx="244696" cy="0"/>
          </a:xfrm>
          <a:prstGeom prst="straightConnector1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529709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Azure 1">
  <a:themeElements>
    <a:clrScheme name="Custom 3">
      <a:dk1>
        <a:srgbClr val="000000"/>
      </a:dk1>
      <a:lt1>
        <a:srgbClr val="FFFFFF"/>
      </a:lt1>
      <a:dk2>
        <a:srgbClr val="0078D3"/>
      </a:dk2>
      <a:lt2>
        <a:srgbClr val="FFFFFF"/>
      </a:lt2>
      <a:accent1>
        <a:srgbClr val="EBEBEB"/>
      </a:accent1>
      <a:accent2>
        <a:srgbClr val="75757A"/>
      </a:accent2>
      <a:accent3>
        <a:srgbClr val="000041"/>
      </a:accent3>
      <a:accent4>
        <a:srgbClr val="0078D3"/>
      </a:accent4>
      <a:accent5>
        <a:srgbClr val="50E6FF"/>
      </a:accent5>
      <a:accent6>
        <a:srgbClr val="EBEBEB"/>
      </a:accent6>
      <a:hlink>
        <a:srgbClr val="0078D4"/>
      </a:hlink>
      <a:folHlink>
        <a:srgbClr val="0078D4"/>
      </a:folHlink>
    </a:clrScheme>
    <a:fontScheme name="Dynamics 365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C207B1E-3148-EA4A-B755-E354687C8B39}" vid="{0F94BF21-676E-1B4C-B18B-81CCF4ABE752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6D4D5D1BB25488E3B5986EEEA8C25" ma:contentTypeVersion="4" ma:contentTypeDescription="Create a new document." ma:contentTypeScope="" ma:versionID="9b71fd4867d0c1970d4535b0b5a2bac4">
  <xsd:schema xmlns:xsd="http://www.w3.org/2001/XMLSchema" xmlns:xs="http://www.w3.org/2001/XMLSchema" xmlns:p="http://schemas.microsoft.com/office/2006/metadata/properties" xmlns:ns2="ee112dfc-6fa1-400f-908a-55164cebbdba" xmlns:ns3="062f5f3b-7348-44f6-a2d5-487752d86c88" targetNamespace="http://schemas.microsoft.com/office/2006/metadata/properties" ma:root="true" ma:fieldsID="3b9611d5c7ecf27c6f3d1a53c46e1524" ns2:_="" ns3:_="">
    <xsd:import namespace="ee112dfc-6fa1-400f-908a-55164cebbdba"/>
    <xsd:import namespace="062f5f3b-7348-44f6-a2d5-487752d86c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112dfc-6fa1-400f-908a-55164cebbd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2f5f3b-7348-44f6-a2d5-487752d86c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0054C3-6F3B-473E-B03B-5AFC2F864C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D52A16-BE44-4168-A639-3430AA5C0F53}">
  <ds:schemaRefs>
    <ds:schemaRef ds:uri="062f5f3b-7348-44f6-a2d5-487752d86c88"/>
    <ds:schemaRef ds:uri="ee112dfc-6fa1-400f-908a-55164cebbdb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16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1_Azure 1</vt:lpstr>
      <vt:lpstr>Reach for the Cloud  Analytics for small and mid-size organizations</vt:lpstr>
      <vt:lpstr>Companies face new challenges</vt:lpstr>
      <vt:lpstr>Common challenges in building those insights</vt:lpstr>
      <vt:lpstr>Power BI: The bridge between data and decisions Unified “self-service” &amp; enterprise BI platform</vt:lpstr>
      <vt:lpstr>Why Power BI?</vt:lpstr>
      <vt:lpstr>Power BI – How it Works - Dashboard</vt:lpstr>
      <vt:lpstr>Power BI data sources Always growing</vt:lpstr>
      <vt:lpstr>Datamart in Power BI Democratize data for every level  of your organization </vt:lpstr>
      <vt:lpstr>Power BI – How it Works - Datamarts</vt:lpstr>
      <vt:lpstr>AI-powered analytics The most complete AI capabilities in a BI product</vt:lpstr>
      <vt:lpstr>PowerPoint Presentation</vt:lpstr>
      <vt:lpstr>Power BI product portfolio</vt:lpstr>
      <vt:lpstr>Licensing</vt:lpstr>
      <vt:lpstr>Power BI adoption roadmap</vt:lpstr>
      <vt:lpstr>Get started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Mikail Yücel</dc:creator>
  <cp:keywords/>
  <dc:description/>
  <cp:revision>1</cp:revision>
  <dcterms:created xsi:type="dcterms:W3CDTF">2022-12-29T12:12:12Z</dcterms:created>
  <dcterms:modified xsi:type="dcterms:W3CDTF">2023-01-05T14:34:47Z</dcterms:modified>
  <cp:category/>
</cp:coreProperties>
</file>